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charts/chart1.xml" ContentType="application/vnd.openxmlformats-officedocument.drawingml.chart+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4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6.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8"/>
  </p:notesMasterIdLst>
  <p:handoutMasterIdLst>
    <p:handoutMasterId r:id="rId159"/>
  </p:handoutMasterIdLst>
  <p:sldIdLst>
    <p:sldId id="2531" r:id="rId5"/>
    <p:sldId id="1655" r:id="rId6"/>
    <p:sldId id="5786" r:id="rId7"/>
    <p:sldId id="5788" r:id="rId8"/>
    <p:sldId id="6698" r:id="rId9"/>
    <p:sldId id="10291" r:id="rId10"/>
    <p:sldId id="6608" r:id="rId11"/>
    <p:sldId id="6710" r:id="rId12"/>
    <p:sldId id="10321" r:id="rId13"/>
    <p:sldId id="10207" r:id="rId14"/>
    <p:sldId id="10290" r:id="rId15"/>
    <p:sldId id="10289" r:id="rId16"/>
    <p:sldId id="6693" r:id="rId17"/>
    <p:sldId id="6695" r:id="rId18"/>
    <p:sldId id="6162" r:id="rId19"/>
    <p:sldId id="10278" r:id="rId20"/>
    <p:sldId id="10227" r:id="rId21"/>
    <p:sldId id="10169" r:id="rId22"/>
    <p:sldId id="10171" r:id="rId23"/>
    <p:sldId id="10293" r:id="rId24"/>
    <p:sldId id="6628" r:id="rId25"/>
    <p:sldId id="10186" r:id="rId26"/>
    <p:sldId id="10188" r:id="rId27"/>
    <p:sldId id="10168" r:id="rId28"/>
    <p:sldId id="10211" r:id="rId29"/>
    <p:sldId id="6674" r:id="rId30"/>
    <p:sldId id="10230" r:id="rId31"/>
    <p:sldId id="6675" r:id="rId32"/>
    <p:sldId id="10323" r:id="rId33"/>
    <p:sldId id="10311" r:id="rId34"/>
    <p:sldId id="10149" r:id="rId35"/>
    <p:sldId id="6557" r:id="rId36"/>
    <p:sldId id="6734" r:id="rId37"/>
    <p:sldId id="6562" r:id="rId38"/>
    <p:sldId id="6563" r:id="rId39"/>
    <p:sldId id="3292" r:id="rId40"/>
    <p:sldId id="10315" r:id="rId41"/>
    <p:sldId id="10359" r:id="rId42"/>
    <p:sldId id="10313" r:id="rId43"/>
    <p:sldId id="5002" r:id="rId44"/>
    <p:sldId id="6726" r:id="rId45"/>
    <p:sldId id="6729" r:id="rId46"/>
    <p:sldId id="10222" r:id="rId47"/>
    <p:sldId id="4936" r:id="rId48"/>
    <p:sldId id="10269" r:id="rId49"/>
    <p:sldId id="10317" r:id="rId50"/>
    <p:sldId id="10296" r:id="rId51"/>
    <p:sldId id="10277" r:id="rId52"/>
    <p:sldId id="10250" r:id="rId53"/>
    <p:sldId id="10251" r:id="rId54"/>
    <p:sldId id="10252" r:id="rId55"/>
    <p:sldId id="10297" r:id="rId56"/>
    <p:sldId id="10253" r:id="rId57"/>
    <p:sldId id="6592" r:id="rId58"/>
    <p:sldId id="10264" r:id="rId59"/>
    <p:sldId id="6601" r:id="rId60"/>
    <p:sldId id="6718" r:id="rId61"/>
    <p:sldId id="10270" r:id="rId62"/>
    <p:sldId id="6637" r:id="rId63"/>
    <p:sldId id="6724" r:id="rId64"/>
    <p:sldId id="10355" r:id="rId65"/>
    <p:sldId id="10298" r:id="rId66"/>
    <p:sldId id="6651" r:id="rId67"/>
    <p:sldId id="6705" r:id="rId68"/>
    <p:sldId id="6706" r:id="rId69"/>
    <p:sldId id="10165" r:id="rId70"/>
    <p:sldId id="10161" r:id="rId71"/>
    <p:sldId id="10166" r:id="rId72"/>
    <p:sldId id="6652" r:id="rId73"/>
    <p:sldId id="6739" r:id="rId74"/>
    <p:sldId id="10299" r:id="rId75"/>
    <p:sldId id="10196" r:id="rId76"/>
    <p:sldId id="6659" r:id="rId77"/>
    <p:sldId id="6667" r:id="rId78"/>
    <p:sldId id="10201" r:id="rId79"/>
    <p:sldId id="6663" r:id="rId80"/>
    <p:sldId id="6660" r:id="rId81"/>
    <p:sldId id="6678" r:id="rId82"/>
    <p:sldId id="10325" r:id="rId83"/>
    <p:sldId id="10301" r:id="rId84"/>
    <p:sldId id="10214" r:id="rId85"/>
    <p:sldId id="10238" r:id="rId86"/>
    <p:sldId id="6725" r:id="rId87"/>
    <p:sldId id="10302" r:id="rId88"/>
    <p:sldId id="10292" r:id="rId89"/>
    <p:sldId id="10274" r:id="rId90"/>
    <p:sldId id="10127" r:id="rId91"/>
    <p:sldId id="10130" r:id="rId92"/>
    <p:sldId id="10349" r:id="rId93"/>
    <p:sldId id="10348" r:id="rId94"/>
    <p:sldId id="10350" r:id="rId95"/>
    <p:sldId id="10303" r:id="rId96"/>
    <p:sldId id="10226" r:id="rId97"/>
    <p:sldId id="10382" r:id="rId98"/>
    <p:sldId id="10285" r:id="rId99"/>
    <p:sldId id="10241" r:id="rId100"/>
    <p:sldId id="10266" r:id="rId101"/>
    <p:sldId id="10223" r:id="rId102"/>
    <p:sldId id="10381" r:id="rId103"/>
    <p:sldId id="10369" r:id="rId104"/>
    <p:sldId id="10370" r:id="rId105"/>
    <p:sldId id="10376" r:id="rId106"/>
    <p:sldId id="10371" r:id="rId107"/>
    <p:sldId id="10372" r:id="rId108"/>
    <p:sldId id="10304" r:id="rId109"/>
    <p:sldId id="10150" r:id="rId110"/>
    <p:sldId id="10225" r:id="rId111"/>
    <p:sldId id="10324" r:id="rId112"/>
    <p:sldId id="10305" r:id="rId113"/>
    <p:sldId id="10326" r:id="rId114"/>
    <p:sldId id="10327" r:id="rId115"/>
    <p:sldId id="6676" r:id="rId116"/>
    <p:sldId id="6685" r:id="rId117"/>
    <p:sldId id="6657" r:id="rId118"/>
    <p:sldId id="10233" r:id="rId119"/>
    <p:sldId id="10234" r:id="rId120"/>
    <p:sldId id="10235" r:id="rId121"/>
    <p:sldId id="10236" r:id="rId122"/>
    <p:sldId id="10237" r:id="rId123"/>
    <p:sldId id="10231" r:id="rId124"/>
    <p:sldId id="6658" r:id="rId125"/>
    <p:sldId id="6733" r:id="rId126"/>
    <p:sldId id="10386" r:id="rId127"/>
    <p:sldId id="10306" r:id="rId128"/>
    <p:sldId id="10190" r:id="rId129"/>
    <p:sldId id="10191" r:id="rId130"/>
    <p:sldId id="10192" r:id="rId131"/>
    <p:sldId id="10152" r:id="rId132"/>
    <p:sldId id="10182" r:id="rId133"/>
    <p:sldId id="10360" r:id="rId134"/>
    <p:sldId id="10380" r:id="rId135"/>
    <p:sldId id="10375" r:id="rId136"/>
    <p:sldId id="10362" r:id="rId137"/>
    <p:sldId id="10363" r:id="rId138"/>
    <p:sldId id="10374" r:id="rId139"/>
    <p:sldId id="10364" r:id="rId140"/>
    <p:sldId id="10384" r:id="rId141"/>
    <p:sldId id="10368" r:id="rId142"/>
    <p:sldId id="10383" r:id="rId143"/>
    <p:sldId id="10366" r:id="rId144"/>
    <p:sldId id="10224" r:id="rId145"/>
    <p:sldId id="10309" r:id="rId146"/>
    <p:sldId id="10328" r:id="rId147"/>
    <p:sldId id="10282" r:id="rId148"/>
    <p:sldId id="10221" r:id="rId149"/>
    <p:sldId id="10213" r:id="rId150"/>
    <p:sldId id="10173" r:id="rId151"/>
    <p:sldId id="10174" r:id="rId152"/>
    <p:sldId id="10172" r:id="rId153"/>
    <p:sldId id="10320" r:id="rId154"/>
    <p:sldId id="10333" r:id="rId155"/>
    <p:sldId id="10334" r:id="rId156"/>
    <p:sldId id="10151" r:id="rId157"/>
  </p:sldIdLst>
  <p:sldSz cx="9906000" cy="6858000" type="A4"/>
  <p:notesSz cx="6797675" cy="9872663"/>
  <p:custDataLst>
    <p:tags r:id="rId16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ambule" id="{51535DAE-5D5F-455C-922F-E6494704DF2B}">
          <p14:sldIdLst>
            <p14:sldId id="2531"/>
            <p14:sldId id="1655"/>
            <p14:sldId id="5786"/>
            <p14:sldId id="5788"/>
            <p14:sldId id="6698"/>
            <p14:sldId id="10291"/>
          </p14:sldIdLst>
        </p14:section>
        <p14:section name="1 - Executive Summary" id="{2953C6AF-A243-4F17-8134-DCF27F565D6C}">
          <p14:sldIdLst>
            <p14:sldId id="6608"/>
            <p14:sldId id="6710"/>
            <p14:sldId id="10321"/>
            <p14:sldId id="10207"/>
            <p14:sldId id="10290"/>
            <p14:sldId id="10289"/>
            <p14:sldId id="6693"/>
            <p14:sldId id="6695"/>
            <p14:sldId id="6162"/>
            <p14:sldId id="10278"/>
            <p14:sldId id="10227"/>
            <p14:sldId id="10169"/>
            <p14:sldId id="10171"/>
          </p14:sldIdLst>
        </p14:section>
        <p14:section name="2 - Wealth Management Ecosystem" id="{A77059EB-B564-4216-B3D1-47D30FA487BA}">
          <p14:sldIdLst>
            <p14:sldId id="10293"/>
            <p14:sldId id="6628"/>
            <p14:sldId id="10186"/>
            <p14:sldId id="10188"/>
            <p14:sldId id="10168"/>
            <p14:sldId id="10211"/>
            <p14:sldId id="6674"/>
            <p14:sldId id="10230"/>
            <p14:sldId id="6675"/>
            <p14:sldId id="10323"/>
            <p14:sldId id="10311"/>
            <p14:sldId id="10149"/>
            <p14:sldId id="6557"/>
            <p14:sldId id="6734"/>
            <p14:sldId id="6562"/>
            <p14:sldId id="6563"/>
            <p14:sldId id="3292"/>
            <p14:sldId id="10315"/>
            <p14:sldId id="10359"/>
            <p14:sldId id="10313"/>
            <p14:sldId id="5002"/>
            <p14:sldId id="6726"/>
            <p14:sldId id="6729"/>
            <p14:sldId id="10222"/>
            <p14:sldId id="4936"/>
            <p14:sldId id="10269"/>
            <p14:sldId id="10317"/>
          </p14:sldIdLst>
        </p14:section>
        <p14:section name="3 - Wealth management customers’ journeys" id="{0A1A246A-F9C8-4950-8464-5F2057A25079}">
          <p14:sldIdLst>
            <p14:sldId id="10296"/>
            <p14:sldId id="10277"/>
            <p14:sldId id="10250"/>
            <p14:sldId id="10251"/>
            <p14:sldId id="10252"/>
            <p14:sldId id="10297"/>
            <p14:sldId id="10253"/>
            <p14:sldId id="6592"/>
            <p14:sldId id="10264"/>
            <p14:sldId id="6601"/>
            <p14:sldId id="6718"/>
            <p14:sldId id="10270"/>
            <p14:sldId id="6637"/>
            <p14:sldId id="6724"/>
            <p14:sldId id="10355"/>
            <p14:sldId id="10298"/>
            <p14:sldId id="6651"/>
            <p14:sldId id="6705"/>
            <p14:sldId id="6706"/>
            <p14:sldId id="10165"/>
            <p14:sldId id="10161"/>
            <p14:sldId id="10166"/>
            <p14:sldId id="6652"/>
            <p14:sldId id="6739"/>
          </p14:sldIdLst>
        </p14:section>
        <p14:section name="4- Digitalizing operations" id="{663FD3CF-0B1A-412A-BE68-5A811A0AD788}">
          <p14:sldIdLst>
            <p14:sldId id="10299"/>
            <p14:sldId id="10196"/>
            <p14:sldId id="6659"/>
            <p14:sldId id="6667"/>
            <p14:sldId id="10201"/>
            <p14:sldId id="6663"/>
            <p14:sldId id="6660"/>
            <p14:sldId id="6678"/>
            <p14:sldId id="10325"/>
            <p14:sldId id="10301"/>
            <p14:sldId id="10214"/>
            <p14:sldId id="10238"/>
            <p14:sldId id="6725"/>
          </p14:sldIdLst>
        </p14:section>
        <p14:section name="5 - Digitalizing CGP's back and middle offices" id="{0C3BD658-5D5E-4C10-8916-0791134AEBDF}">
          <p14:sldIdLst>
            <p14:sldId id="10302"/>
            <p14:sldId id="10292"/>
            <p14:sldId id="10274"/>
            <p14:sldId id="10127"/>
            <p14:sldId id="10130"/>
            <p14:sldId id="10349"/>
            <p14:sldId id="10348"/>
            <p14:sldId id="10350"/>
            <p14:sldId id="10303"/>
            <p14:sldId id="10226"/>
            <p14:sldId id="10382"/>
            <p14:sldId id="10285"/>
            <p14:sldId id="10241"/>
            <p14:sldId id="10266"/>
            <p14:sldId id="10223"/>
            <p14:sldId id="10381"/>
            <p14:sldId id="10369"/>
            <p14:sldId id="10370"/>
            <p14:sldId id="10376"/>
            <p14:sldId id="10371"/>
            <p14:sldId id="10372"/>
            <p14:sldId id="10304"/>
            <p14:sldId id="10150"/>
            <p14:sldId id="10225"/>
            <p14:sldId id="10324"/>
          </p14:sldIdLst>
        </p14:section>
        <p14:section name="6 - Key Growth Opportunities" id="{EE8306FD-8684-4514-81AE-F911FF415B31}">
          <p14:sldIdLst>
            <p14:sldId id="10305"/>
            <p14:sldId id="10326"/>
            <p14:sldId id="10327"/>
            <p14:sldId id="6676"/>
            <p14:sldId id="6685"/>
            <p14:sldId id="6657"/>
            <p14:sldId id="10233"/>
            <p14:sldId id="10234"/>
            <p14:sldId id="10235"/>
            <p14:sldId id="10236"/>
            <p14:sldId id="10237"/>
            <p14:sldId id="10231"/>
            <p14:sldId id="6658"/>
            <p14:sldId id="6733"/>
            <p14:sldId id="10386"/>
            <p14:sldId id="10306"/>
            <p14:sldId id="10190"/>
            <p14:sldId id="10191"/>
            <p14:sldId id="10192"/>
            <p14:sldId id="10152"/>
            <p14:sldId id="10182"/>
            <p14:sldId id="10360"/>
            <p14:sldId id="10380"/>
            <p14:sldId id="10375"/>
            <p14:sldId id="10362"/>
            <p14:sldId id="10363"/>
            <p14:sldId id="10374"/>
            <p14:sldId id="10364"/>
            <p14:sldId id="10384"/>
            <p14:sldId id="10368"/>
            <p14:sldId id="10383"/>
            <p14:sldId id="10366"/>
            <p14:sldId id="10224"/>
            <p14:sldId id="10309"/>
            <p14:sldId id="10328"/>
            <p14:sldId id="10282"/>
            <p14:sldId id="10221"/>
            <p14:sldId id="10213"/>
            <p14:sldId id="10173"/>
            <p14:sldId id="10174"/>
            <p14:sldId id="10172"/>
            <p14:sldId id="10320"/>
            <p14:sldId id="10333"/>
            <p14:sldId id="10334"/>
            <p14:sldId id="10151"/>
          </p14:sldIdLst>
        </p14:section>
      </p14:sectionLst>
    </p:ext>
    <p:ext uri="{EFAFB233-063F-42B5-8137-9DF3F51BA10A}">
      <p15:sldGuideLst xmlns:p15="http://schemas.microsoft.com/office/powerpoint/2012/main">
        <p15:guide id="5" orient="horz" pos="4020" userDrawn="1">
          <p15:clr>
            <a:srgbClr val="A4A3A4"/>
          </p15:clr>
        </p15:guide>
        <p15:guide id="15" pos="3165" userDrawn="1">
          <p15:clr>
            <a:srgbClr val="A4A3A4"/>
          </p15:clr>
        </p15:guide>
        <p15:guide id="20" pos="3664" userDrawn="1">
          <p15:clr>
            <a:srgbClr val="A4A3A4"/>
          </p15:clr>
        </p15:guide>
        <p15:guide id="22" pos="353" userDrawn="1">
          <p15:clr>
            <a:srgbClr val="A4A3A4"/>
          </p15:clr>
        </p15:guide>
        <p15:guide id="27" pos="2757" userDrawn="1">
          <p15:clr>
            <a:srgbClr val="A4A3A4"/>
          </p15:clr>
        </p15:guide>
        <p15:guide id="33" pos="3528" userDrawn="1">
          <p15:clr>
            <a:srgbClr val="A4A3A4"/>
          </p15:clr>
        </p15:guide>
        <p15:guide id="34" pos="5915" userDrawn="1">
          <p15:clr>
            <a:srgbClr val="A4A3A4"/>
          </p15:clr>
        </p15:guide>
        <p15:guide id="35" orient="horz" pos="3940" userDrawn="1">
          <p15:clr>
            <a:srgbClr val="A4A3A4"/>
          </p15:clr>
        </p15:guide>
        <p15:guide id="36" orient="horz" pos="3980" userDrawn="1">
          <p15:clr>
            <a:srgbClr val="A4A3A4"/>
          </p15:clr>
        </p15:guide>
      </p15:sldGuideLst>
    </p:ext>
    <p:ext uri="{2D200454-40CA-4A62-9FC3-DE9A4176ACB9}">
      <p15:notesGuideLst xmlns:p15="http://schemas.microsoft.com/office/powerpoint/2012/main">
        <p15:guide id="1" orient="horz" pos="3111"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k Hagege" initials="FH" lastIdx="14" clrIdx="0">
    <p:extLst>
      <p:ext uri="{19B8F6BF-5375-455C-9EA6-DF929625EA0E}">
        <p15:presenceInfo xmlns:p15="http://schemas.microsoft.com/office/powerpoint/2012/main" userId="S-1-5-21-1801674531-1336601894-682003330-3190" providerId="AD"/>
      </p:ext>
    </p:extLst>
  </p:cmAuthor>
  <p:cmAuthor id="2" name="Blandine CleyetMerle" initials="BC" lastIdx="1" clrIdx="1">
    <p:extLst>
      <p:ext uri="{19B8F6BF-5375-455C-9EA6-DF929625EA0E}">
        <p15:presenceInfo xmlns:p15="http://schemas.microsoft.com/office/powerpoint/2012/main" userId="S-1-5-21-1801674531-1336601894-682003330-13137" providerId="AD"/>
      </p:ext>
    </p:extLst>
  </p:cmAuthor>
  <p:cmAuthor id="3" name="Arnaud Vigier" initials="AV" lastIdx="1" clrIdx="2">
    <p:extLst>
      <p:ext uri="{19B8F6BF-5375-455C-9EA6-DF929625EA0E}">
        <p15:presenceInfo xmlns:p15="http://schemas.microsoft.com/office/powerpoint/2012/main" userId="S-1-5-21-1801674531-1336601894-682003330-14279" providerId="AD"/>
      </p:ext>
    </p:extLst>
  </p:cmAuthor>
  <p:cmAuthor id="4" name="Nawaz Ahmad" initials="NA" lastIdx="2" clrIdx="3">
    <p:extLst>
      <p:ext uri="{19B8F6BF-5375-455C-9EA6-DF929625EA0E}">
        <p15:presenceInfo xmlns:p15="http://schemas.microsoft.com/office/powerpoint/2012/main" userId="S-1-5-21-602162358-1897051121-1417001333-4374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B0"/>
    <a:srgbClr val="FF9900"/>
    <a:srgbClr val="F79646"/>
    <a:srgbClr val="C0E7BF"/>
    <a:srgbClr val="003B6E"/>
    <a:srgbClr val="557190"/>
    <a:srgbClr val="FF9966"/>
    <a:srgbClr val="FDEADA"/>
    <a:srgbClr val="DCE6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17AE2-D41D-4AC2-9DD1-497EC58E918F}" v="109" dt="2021-11-17T12:22:08.74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1734" y="150"/>
      </p:cViewPr>
      <p:guideLst>
        <p:guide orient="horz" pos="4020"/>
        <p:guide pos="3165"/>
        <p:guide pos="3664"/>
        <p:guide pos="353"/>
        <p:guide pos="2757"/>
        <p:guide pos="3528"/>
        <p:guide pos="5915"/>
        <p:guide orient="horz" pos="3940"/>
        <p:guide orient="horz" pos="3980"/>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4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ags" Target="tags/tag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commentAuthors" Target="commentAuthors.xml"/><Relationship Id="rId16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DD617AE2-D41D-4AC2-9DD1-497EC58E918F}"/>
    <pc:docChg chg="custSel modSld replTag">
      <pc:chgData name="Ugo MANTEL" userId="2d5b7065-31bb-4181-a7f8-a73bf0c30211" providerId="ADAL" clId="{DD617AE2-D41D-4AC2-9DD1-497EC58E918F}" dt="2021-08-30T13:46:37.682" v="42"/>
      <pc:docMkLst>
        <pc:docMk/>
      </pc:docMkLst>
      <pc:sldChg chg="addSp delSp modSp mod">
        <pc:chgData name="Ugo MANTEL" userId="2d5b7065-31bb-4181-a7f8-a73bf0c30211" providerId="ADAL" clId="{DD617AE2-D41D-4AC2-9DD1-497EC58E918F}" dt="2021-08-30T13:46:37.682" v="42"/>
        <pc:sldMkLst>
          <pc:docMk/>
          <pc:sldMk cId="1199330038" sldId="3292"/>
        </pc:sldMkLst>
        <pc:spChg chg="add del mod modVis">
          <ac:chgData name="Ugo MANTEL" userId="2d5b7065-31bb-4181-a7f8-a73bf0c30211" providerId="ADAL" clId="{DD617AE2-D41D-4AC2-9DD1-497EC58E918F}" dt="2021-08-30T13:46:37.674" v="40"/>
          <ac:spMkLst>
            <pc:docMk/>
            <pc:sldMk cId="1199330038" sldId="3292"/>
            <ac:spMk id="4" creationId="{BB6361B7-E964-4547-BAD6-61B6502E87C9}"/>
          </ac:spMkLst>
        </pc:spChg>
        <pc:spChg chg="mod">
          <ac:chgData name="Ugo MANTEL" userId="2d5b7065-31bb-4181-a7f8-a73bf0c30211" providerId="ADAL" clId="{DD617AE2-D41D-4AC2-9DD1-497EC58E918F}" dt="2021-08-30T13:46:37.615" v="0" actId="948"/>
          <ac:spMkLst>
            <pc:docMk/>
            <pc:sldMk cId="1199330038" sldId="3292"/>
            <ac:spMk id="5" creationId="{068ACE50-7148-4A9A-91E9-6595C789E8D2}"/>
          </ac:spMkLst>
        </pc:spChg>
        <pc:graphicFrameChg chg="mod">
          <ac:chgData name="Ugo MANTEL" userId="2d5b7065-31bb-4181-a7f8-a73bf0c30211" providerId="ADAL" clId="{DD617AE2-D41D-4AC2-9DD1-497EC58E918F}" dt="2021-08-30T13:46:37.682" v="42"/>
          <ac:graphicFrameMkLst>
            <pc:docMk/>
            <pc:sldMk cId="1199330038" sldId="3292"/>
            <ac:graphicFrameMk id="68" creationId="{49ACDEA6-DA93-4002-A278-0469E223807A}"/>
          </ac:graphicFrameMkLst>
        </pc:graphicFrameChg>
      </pc:sldChg>
    </pc:docChg>
  </pc:docChgLst>
  <pc:docChgLst>
    <pc:chgData name="Ugo MANTEL" userId="2d5b7065-31bb-4181-a7f8-a73bf0c30211" providerId="ADAL" clId="{CCCA47F3-D008-42B9-8400-87406578872F}"/>
    <pc:docChg chg="undo custSel addSld delSld modSld modSection">
      <pc:chgData name="Ugo MANTEL" userId="2d5b7065-31bb-4181-a7f8-a73bf0c30211" providerId="ADAL" clId="{CCCA47F3-D008-42B9-8400-87406578872F}" dt="2020-07-17T17:02:00.909" v="724" actId="20577"/>
      <pc:docMkLst>
        <pc:docMk/>
      </pc:docMkLst>
      <pc:sldChg chg="modSp mod">
        <pc:chgData name="Ugo MANTEL" userId="2d5b7065-31bb-4181-a7f8-a73bf0c30211" providerId="ADAL" clId="{CCCA47F3-D008-42B9-8400-87406578872F}" dt="2020-07-17T17:01:45.766" v="720" actId="20577"/>
        <pc:sldMkLst>
          <pc:docMk/>
          <pc:sldMk cId="2752679522" sldId="10171"/>
        </pc:sldMkLst>
        <pc:spChg chg="mod">
          <ac:chgData name="Ugo MANTEL" userId="2d5b7065-31bb-4181-a7f8-a73bf0c30211" providerId="ADAL" clId="{CCCA47F3-D008-42B9-8400-87406578872F}" dt="2020-07-17T17:01:45.766" v="720" actId="20577"/>
          <ac:spMkLst>
            <pc:docMk/>
            <pc:sldMk cId="2752679522" sldId="10171"/>
            <ac:spMk id="59" creationId="{51AE60C1-5D3B-4474-95F0-A7CE40EC4AA6}"/>
          </ac:spMkLst>
        </pc:spChg>
        <pc:spChg chg="mod">
          <ac:chgData name="Ugo MANTEL" userId="2d5b7065-31bb-4181-a7f8-a73bf0c30211" providerId="ADAL" clId="{CCCA47F3-D008-42B9-8400-87406578872F}" dt="2020-07-17T16:49:08.460" v="298" actId="20577"/>
          <ac:spMkLst>
            <pc:docMk/>
            <pc:sldMk cId="2752679522" sldId="10171"/>
            <ac:spMk id="285" creationId="{BB6470FE-C75C-40CA-8B63-AC80818B672E}"/>
          </ac:spMkLst>
        </pc:spChg>
        <pc:spChg chg="mod">
          <ac:chgData name="Ugo MANTEL" userId="2d5b7065-31bb-4181-a7f8-a73bf0c30211" providerId="ADAL" clId="{CCCA47F3-D008-42B9-8400-87406578872F}" dt="2020-07-17T16:48:58.469" v="285" actId="20577"/>
          <ac:spMkLst>
            <pc:docMk/>
            <pc:sldMk cId="2752679522" sldId="10171"/>
            <ac:spMk id="287" creationId="{41B607A5-CAFB-44C2-89AC-86CD3D8EA9BE}"/>
          </ac:spMkLst>
        </pc:spChg>
      </pc:sldChg>
      <pc:sldChg chg="del">
        <pc:chgData name="Ugo MANTEL" userId="2d5b7065-31bb-4181-a7f8-a73bf0c30211" providerId="ADAL" clId="{CCCA47F3-D008-42B9-8400-87406578872F}" dt="2020-07-17T16:41:28.513" v="1" actId="47"/>
        <pc:sldMkLst>
          <pc:docMk/>
          <pc:sldMk cId="29873670" sldId="10276"/>
        </pc:sldMkLst>
      </pc:sldChg>
      <pc:sldChg chg="addSp delSp modSp mod">
        <pc:chgData name="Ugo MANTEL" userId="2d5b7065-31bb-4181-a7f8-a73bf0c30211" providerId="ADAL" clId="{CCCA47F3-D008-42B9-8400-87406578872F}" dt="2020-07-17T17:02:00.909" v="724" actId="20577"/>
        <pc:sldMkLst>
          <pc:docMk/>
          <pc:sldMk cId="3065100197" sldId="10323"/>
        </pc:sldMkLst>
        <pc:spChg chg="del">
          <ac:chgData name="Ugo MANTEL" userId="2d5b7065-31bb-4181-a7f8-a73bf0c30211" providerId="ADAL" clId="{CCCA47F3-D008-42B9-8400-87406578872F}" dt="2020-07-17T16:49:40.254" v="299" actId="478"/>
          <ac:spMkLst>
            <pc:docMk/>
            <pc:sldMk cId="3065100197" sldId="10323"/>
            <ac:spMk id="6" creationId="{8120D73B-AEBC-41CD-9FD6-021D356355F9}"/>
          </ac:spMkLst>
        </pc:spChg>
        <pc:spChg chg="del">
          <ac:chgData name="Ugo MANTEL" userId="2d5b7065-31bb-4181-a7f8-a73bf0c30211" providerId="ADAL" clId="{CCCA47F3-D008-42B9-8400-87406578872F}" dt="2020-07-17T16:49:40.254" v="299" actId="478"/>
          <ac:spMkLst>
            <pc:docMk/>
            <pc:sldMk cId="3065100197" sldId="10323"/>
            <ac:spMk id="56" creationId="{90B3BA73-A454-4035-AA61-C501C852598D}"/>
          </ac:spMkLst>
        </pc:spChg>
        <pc:spChg chg="del">
          <ac:chgData name="Ugo MANTEL" userId="2d5b7065-31bb-4181-a7f8-a73bf0c30211" providerId="ADAL" clId="{CCCA47F3-D008-42B9-8400-87406578872F}" dt="2020-07-17T16:49:40.254" v="299" actId="478"/>
          <ac:spMkLst>
            <pc:docMk/>
            <pc:sldMk cId="3065100197" sldId="10323"/>
            <ac:spMk id="57" creationId="{0F1D0CB8-4A71-4ED6-B784-E4729BBF158E}"/>
          </ac:spMkLst>
        </pc:spChg>
        <pc:spChg chg="del mod">
          <ac:chgData name="Ugo MANTEL" userId="2d5b7065-31bb-4181-a7f8-a73bf0c30211" providerId="ADAL" clId="{CCCA47F3-D008-42B9-8400-87406578872F}" dt="2020-07-17T16:49:40.254" v="299" actId="478"/>
          <ac:spMkLst>
            <pc:docMk/>
            <pc:sldMk cId="3065100197" sldId="10323"/>
            <ac:spMk id="59" creationId="{51AE60C1-5D3B-4474-95F0-A7CE40EC4AA6}"/>
          </ac:spMkLst>
        </pc:spChg>
        <pc:spChg chg="add mod">
          <ac:chgData name="Ugo MANTEL" userId="2d5b7065-31bb-4181-a7f8-a73bf0c30211" providerId="ADAL" clId="{CCCA47F3-D008-42B9-8400-87406578872F}" dt="2020-07-17T16:49:40.886" v="300"/>
          <ac:spMkLst>
            <pc:docMk/>
            <pc:sldMk cId="3065100197" sldId="10323"/>
            <ac:spMk id="91" creationId="{B60D22D4-3D1C-45BC-9093-128803020CB8}"/>
          </ac:spMkLst>
        </pc:spChg>
        <pc:spChg chg="mod">
          <ac:chgData name="Ugo MANTEL" userId="2d5b7065-31bb-4181-a7f8-a73bf0c30211" providerId="ADAL" clId="{CCCA47F3-D008-42B9-8400-87406578872F}" dt="2020-07-17T16:49:40.886" v="300"/>
          <ac:spMkLst>
            <pc:docMk/>
            <pc:sldMk cId="3065100197" sldId="10323"/>
            <ac:spMk id="95" creationId="{8FB98F5D-FD36-44BC-BC50-61770B0F4F2A}"/>
          </ac:spMkLst>
        </pc:spChg>
        <pc:spChg chg="mod">
          <ac:chgData name="Ugo MANTEL" userId="2d5b7065-31bb-4181-a7f8-a73bf0c30211" providerId="ADAL" clId="{CCCA47F3-D008-42B9-8400-87406578872F}" dt="2020-07-17T16:49:40.886" v="300"/>
          <ac:spMkLst>
            <pc:docMk/>
            <pc:sldMk cId="3065100197" sldId="10323"/>
            <ac:spMk id="96" creationId="{D7F5F5E6-F51A-4C26-BE84-48AD404C9643}"/>
          </ac:spMkLst>
        </pc:spChg>
        <pc:spChg chg="mod">
          <ac:chgData name="Ugo MANTEL" userId="2d5b7065-31bb-4181-a7f8-a73bf0c30211" providerId="ADAL" clId="{CCCA47F3-D008-42B9-8400-87406578872F}" dt="2020-07-17T16:49:40.886" v="300"/>
          <ac:spMkLst>
            <pc:docMk/>
            <pc:sldMk cId="3065100197" sldId="10323"/>
            <ac:spMk id="98" creationId="{A4CA4774-3F5C-4177-9AFA-65D04A1C1451}"/>
          </ac:spMkLst>
        </pc:spChg>
        <pc:spChg chg="add mod">
          <ac:chgData name="Ugo MANTEL" userId="2d5b7065-31bb-4181-a7f8-a73bf0c30211" providerId="ADAL" clId="{CCCA47F3-D008-42B9-8400-87406578872F}" dt="2020-07-17T16:49:40.886" v="300"/>
          <ac:spMkLst>
            <pc:docMk/>
            <pc:sldMk cId="3065100197" sldId="10323"/>
            <ac:spMk id="101" creationId="{3AFEBABF-4E0A-40BC-B13D-87C03D123D4A}"/>
          </ac:spMkLst>
        </pc:spChg>
        <pc:spChg chg="add mod">
          <ac:chgData name="Ugo MANTEL" userId="2d5b7065-31bb-4181-a7f8-a73bf0c30211" providerId="ADAL" clId="{CCCA47F3-D008-42B9-8400-87406578872F}" dt="2020-07-17T16:49:40.886" v="300"/>
          <ac:spMkLst>
            <pc:docMk/>
            <pc:sldMk cId="3065100197" sldId="10323"/>
            <ac:spMk id="103" creationId="{93879A60-5A6A-45BE-9380-4BF8A87A6B54}"/>
          </ac:spMkLst>
        </pc:spChg>
        <pc:spChg chg="add mod">
          <ac:chgData name="Ugo MANTEL" userId="2d5b7065-31bb-4181-a7f8-a73bf0c30211" providerId="ADAL" clId="{CCCA47F3-D008-42B9-8400-87406578872F}" dt="2020-07-17T16:49:40.886" v="300"/>
          <ac:spMkLst>
            <pc:docMk/>
            <pc:sldMk cId="3065100197" sldId="10323"/>
            <ac:spMk id="104" creationId="{983A1905-F38A-482F-90AA-6C6BAA4A1C2F}"/>
          </ac:spMkLst>
        </pc:spChg>
        <pc:spChg chg="add mod">
          <ac:chgData name="Ugo MANTEL" userId="2d5b7065-31bb-4181-a7f8-a73bf0c30211" providerId="ADAL" clId="{CCCA47F3-D008-42B9-8400-87406578872F}" dt="2020-07-17T16:49:40.886" v="300"/>
          <ac:spMkLst>
            <pc:docMk/>
            <pc:sldMk cId="3065100197" sldId="10323"/>
            <ac:spMk id="105" creationId="{23A9DBDF-985F-44D7-ACB2-1192D00DE7EE}"/>
          </ac:spMkLst>
        </pc:spChg>
        <pc:spChg chg="add mod">
          <ac:chgData name="Ugo MANTEL" userId="2d5b7065-31bb-4181-a7f8-a73bf0c30211" providerId="ADAL" clId="{CCCA47F3-D008-42B9-8400-87406578872F}" dt="2020-07-17T16:49:40.886" v="300"/>
          <ac:spMkLst>
            <pc:docMk/>
            <pc:sldMk cId="3065100197" sldId="10323"/>
            <ac:spMk id="106" creationId="{2BE0939B-1A31-4C04-8FC2-B5498B9B3617}"/>
          </ac:spMkLst>
        </pc:spChg>
        <pc:spChg chg="add mod">
          <ac:chgData name="Ugo MANTEL" userId="2d5b7065-31bb-4181-a7f8-a73bf0c30211" providerId="ADAL" clId="{CCCA47F3-D008-42B9-8400-87406578872F}" dt="2020-07-17T16:49:40.886" v="300"/>
          <ac:spMkLst>
            <pc:docMk/>
            <pc:sldMk cId="3065100197" sldId="10323"/>
            <ac:spMk id="107" creationId="{03EF9FC4-4B6B-4CCE-83B1-DFDE7202096B}"/>
          </ac:spMkLst>
        </pc:spChg>
        <pc:spChg chg="add mod">
          <ac:chgData name="Ugo MANTEL" userId="2d5b7065-31bb-4181-a7f8-a73bf0c30211" providerId="ADAL" clId="{CCCA47F3-D008-42B9-8400-87406578872F}" dt="2020-07-17T17:02:00.909" v="724" actId="20577"/>
          <ac:spMkLst>
            <pc:docMk/>
            <pc:sldMk cId="3065100197" sldId="10323"/>
            <ac:spMk id="108" creationId="{D276480E-9F56-46C7-82F9-37FFD6B395E4}"/>
          </ac:spMkLst>
        </pc:spChg>
        <pc:spChg chg="add mod">
          <ac:chgData name="Ugo MANTEL" userId="2d5b7065-31bb-4181-a7f8-a73bf0c30211" providerId="ADAL" clId="{CCCA47F3-D008-42B9-8400-87406578872F}" dt="2020-07-17T16:49:40.886" v="300"/>
          <ac:spMkLst>
            <pc:docMk/>
            <pc:sldMk cId="3065100197" sldId="10323"/>
            <ac:spMk id="109" creationId="{1A2A7F02-431B-418C-9D18-179395AFFACC}"/>
          </ac:spMkLst>
        </pc:spChg>
        <pc:spChg chg="add mod">
          <ac:chgData name="Ugo MANTEL" userId="2d5b7065-31bb-4181-a7f8-a73bf0c30211" providerId="ADAL" clId="{CCCA47F3-D008-42B9-8400-87406578872F}" dt="2020-07-17T16:49:40.886" v="300"/>
          <ac:spMkLst>
            <pc:docMk/>
            <pc:sldMk cId="3065100197" sldId="10323"/>
            <ac:spMk id="110" creationId="{7C23BA5E-6F59-47F2-926A-B5E341DB855E}"/>
          </ac:spMkLst>
        </pc:spChg>
        <pc:spChg chg="del">
          <ac:chgData name="Ugo MANTEL" userId="2d5b7065-31bb-4181-a7f8-a73bf0c30211" providerId="ADAL" clId="{CCCA47F3-D008-42B9-8400-87406578872F}" dt="2020-07-17T16:49:40.254" v="299" actId="478"/>
          <ac:spMkLst>
            <pc:docMk/>
            <pc:sldMk cId="3065100197" sldId="10323"/>
            <ac:spMk id="278" creationId="{8B7C075F-57F1-430E-9CBD-277D22E6865C}"/>
          </ac:spMkLst>
        </pc:spChg>
        <pc:spChg chg="del">
          <ac:chgData name="Ugo MANTEL" userId="2d5b7065-31bb-4181-a7f8-a73bf0c30211" providerId="ADAL" clId="{CCCA47F3-D008-42B9-8400-87406578872F}" dt="2020-07-17T16:49:40.254" v="299" actId="478"/>
          <ac:spMkLst>
            <pc:docMk/>
            <pc:sldMk cId="3065100197" sldId="10323"/>
            <ac:spMk id="279" creationId="{753E7841-3920-4683-BB1D-125003658373}"/>
          </ac:spMkLst>
        </pc:spChg>
        <pc:spChg chg="del">
          <ac:chgData name="Ugo MANTEL" userId="2d5b7065-31bb-4181-a7f8-a73bf0c30211" providerId="ADAL" clId="{CCCA47F3-D008-42B9-8400-87406578872F}" dt="2020-07-17T16:49:40.254" v="299" actId="478"/>
          <ac:spMkLst>
            <pc:docMk/>
            <pc:sldMk cId="3065100197" sldId="10323"/>
            <ac:spMk id="282" creationId="{F044D7EA-F341-43C8-8839-798123DEA695}"/>
          </ac:spMkLst>
        </pc:spChg>
        <pc:spChg chg="del">
          <ac:chgData name="Ugo MANTEL" userId="2d5b7065-31bb-4181-a7f8-a73bf0c30211" providerId="ADAL" clId="{CCCA47F3-D008-42B9-8400-87406578872F}" dt="2020-07-17T16:49:40.254" v="299" actId="478"/>
          <ac:spMkLst>
            <pc:docMk/>
            <pc:sldMk cId="3065100197" sldId="10323"/>
            <ac:spMk id="283" creationId="{12C12906-33F5-459A-B499-6B8A4788DC81}"/>
          </ac:spMkLst>
        </pc:spChg>
        <pc:spChg chg="del">
          <ac:chgData name="Ugo MANTEL" userId="2d5b7065-31bb-4181-a7f8-a73bf0c30211" providerId="ADAL" clId="{CCCA47F3-D008-42B9-8400-87406578872F}" dt="2020-07-17T16:49:40.254" v="299" actId="478"/>
          <ac:spMkLst>
            <pc:docMk/>
            <pc:sldMk cId="3065100197" sldId="10323"/>
            <ac:spMk id="285" creationId="{BB6470FE-C75C-40CA-8B63-AC80818B672E}"/>
          </ac:spMkLst>
        </pc:spChg>
        <pc:spChg chg="del">
          <ac:chgData name="Ugo MANTEL" userId="2d5b7065-31bb-4181-a7f8-a73bf0c30211" providerId="ADAL" clId="{CCCA47F3-D008-42B9-8400-87406578872F}" dt="2020-07-17T16:49:40.254" v="299" actId="478"/>
          <ac:spMkLst>
            <pc:docMk/>
            <pc:sldMk cId="3065100197" sldId="10323"/>
            <ac:spMk id="287" creationId="{41B607A5-CAFB-44C2-89AC-86CD3D8EA9BE}"/>
          </ac:spMkLst>
        </pc:spChg>
        <pc:grpChg chg="add mod">
          <ac:chgData name="Ugo MANTEL" userId="2d5b7065-31bb-4181-a7f8-a73bf0c30211" providerId="ADAL" clId="{CCCA47F3-D008-42B9-8400-87406578872F}" dt="2020-07-17T16:49:40.886" v="300"/>
          <ac:grpSpMkLst>
            <pc:docMk/>
            <pc:sldMk cId="3065100197" sldId="10323"/>
            <ac:grpSpMk id="93" creationId="{DFEAF413-4F11-4DA9-8D66-133F8043A4C1}"/>
          </ac:grpSpMkLst>
        </pc:grpChg>
        <pc:grpChg chg="mod">
          <ac:chgData name="Ugo MANTEL" userId="2d5b7065-31bb-4181-a7f8-a73bf0c30211" providerId="ADAL" clId="{CCCA47F3-D008-42B9-8400-87406578872F}" dt="2020-07-17T16:49:40.886" v="300"/>
          <ac:grpSpMkLst>
            <pc:docMk/>
            <pc:sldMk cId="3065100197" sldId="10323"/>
            <ac:grpSpMk id="94" creationId="{8E9C6258-82F6-4ABE-A310-84F8AD76266F}"/>
          </ac:grpSpMkLst>
        </pc:grpChg>
        <pc:grpChg chg="del">
          <ac:chgData name="Ugo MANTEL" userId="2d5b7065-31bb-4181-a7f8-a73bf0c30211" providerId="ADAL" clId="{CCCA47F3-D008-42B9-8400-87406578872F}" dt="2020-07-17T16:49:40.254" v="299" actId="478"/>
          <ac:grpSpMkLst>
            <pc:docMk/>
            <pc:sldMk cId="3065100197" sldId="10323"/>
            <ac:grpSpMk id="269" creationId="{D36C5AF1-4206-4C2F-B9B7-872E3E96C4FB}"/>
          </ac:grpSpMkLst>
        </pc:grpChg>
        <pc:cxnChg chg="mod">
          <ac:chgData name="Ugo MANTEL" userId="2d5b7065-31bb-4181-a7f8-a73bf0c30211" providerId="ADAL" clId="{CCCA47F3-D008-42B9-8400-87406578872F}" dt="2020-07-17T16:49:40.886" v="300"/>
          <ac:cxnSpMkLst>
            <pc:docMk/>
            <pc:sldMk cId="3065100197" sldId="10323"/>
            <ac:cxnSpMk id="100" creationId="{CBF16D2F-3E36-49EE-ABF5-CB2445A0683A}"/>
          </ac:cxnSpMkLst>
        </pc:cxnChg>
      </pc:sldChg>
      <pc:sldChg chg="addSp delSp modSp mod">
        <pc:chgData name="Ugo MANTEL" userId="2d5b7065-31bb-4181-a7f8-a73bf0c30211" providerId="ADAL" clId="{CCCA47F3-D008-42B9-8400-87406578872F}" dt="2020-07-17T16:57:08.145" v="601" actId="20577"/>
        <pc:sldMkLst>
          <pc:docMk/>
          <pc:sldMk cId="3667007916" sldId="10372"/>
        </pc:sldMkLst>
        <pc:spChg chg="mod">
          <ac:chgData name="Ugo MANTEL" userId="2d5b7065-31bb-4181-a7f8-a73bf0c30211" providerId="ADAL" clId="{CCCA47F3-D008-42B9-8400-87406578872F}" dt="2020-07-17T16:56:22.660" v="528" actId="20577"/>
          <ac:spMkLst>
            <pc:docMk/>
            <pc:sldMk cId="3667007916" sldId="10372"/>
            <ac:spMk id="2" creationId="{7458844B-48A6-4397-80D9-A260230179A9}"/>
          </ac:spMkLst>
        </pc:spChg>
        <pc:spChg chg="add mod">
          <ac:chgData name="Ugo MANTEL" userId="2d5b7065-31bb-4181-a7f8-a73bf0c30211" providerId="ADAL" clId="{CCCA47F3-D008-42B9-8400-87406578872F}" dt="2020-07-17T16:54:50.504" v="508" actId="113"/>
          <ac:spMkLst>
            <pc:docMk/>
            <pc:sldMk cId="3667007916" sldId="10372"/>
            <ac:spMk id="7" creationId="{3E8A981D-38E6-4F92-BA63-4327EC16AA2B}"/>
          </ac:spMkLst>
        </pc:spChg>
        <pc:spChg chg="add mod">
          <ac:chgData name="Ugo MANTEL" userId="2d5b7065-31bb-4181-a7f8-a73bf0c30211" providerId="ADAL" clId="{CCCA47F3-D008-42B9-8400-87406578872F}" dt="2020-07-17T16:52:28.275" v="403" actId="122"/>
          <ac:spMkLst>
            <pc:docMk/>
            <pc:sldMk cId="3667007916" sldId="10372"/>
            <ac:spMk id="12" creationId="{2FE1D57E-BC4D-431C-A202-5DFC42AB9FEB}"/>
          </ac:spMkLst>
        </pc:spChg>
        <pc:spChg chg="mod">
          <ac:chgData name="Ugo MANTEL" userId="2d5b7065-31bb-4181-a7f8-a73bf0c30211" providerId="ADAL" clId="{CCCA47F3-D008-42B9-8400-87406578872F}" dt="2020-07-17T16:55:18.055" v="510" actId="14100"/>
          <ac:spMkLst>
            <pc:docMk/>
            <pc:sldMk cId="3667007916" sldId="10372"/>
            <ac:spMk id="41" creationId="{4D23D9F1-BD1F-4619-898D-055307544221}"/>
          </ac:spMkLst>
        </pc:spChg>
        <pc:spChg chg="add mod">
          <ac:chgData name="Ugo MANTEL" userId="2d5b7065-31bb-4181-a7f8-a73bf0c30211" providerId="ADAL" clId="{CCCA47F3-D008-42B9-8400-87406578872F}" dt="2020-07-17T16:54:37.928" v="504" actId="20577"/>
          <ac:spMkLst>
            <pc:docMk/>
            <pc:sldMk cId="3667007916" sldId="10372"/>
            <ac:spMk id="51" creationId="{48C86B3A-F6D5-45C0-B47D-3DD16A76AA89}"/>
          </ac:spMkLst>
        </pc:spChg>
        <pc:spChg chg="add mod">
          <ac:chgData name="Ugo MANTEL" userId="2d5b7065-31bb-4181-a7f8-a73bf0c30211" providerId="ADAL" clId="{CCCA47F3-D008-42B9-8400-87406578872F}" dt="2020-07-17T16:57:08.145" v="601" actId="20577"/>
          <ac:spMkLst>
            <pc:docMk/>
            <pc:sldMk cId="3667007916" sldId="10372"/>
            <ac:spMk id="55" creationId="{15D65BD7-FEC1-407E-80D9-8FDDB4D207D3}"/>
          </ac:spMkLst>
        </pc:spChg>
        <pc:spChg chg="del">
          <ac:chgData name="Ugo MANTEL" userId="2d5b7065-31bb-4181-a7f8-a73bf0c30211" providerId="ADAL" clId="{CCCA47F3-D008-42B9-8400-87406578872F}" dt="2020-07-17T16:50:43.634" v="303" actId="478"/>
          <ac:spMkLst>
            <pc:docMk/>
            <pc:sldMk cId="3667007916" sldId="10372"/>
            <ac:spMk id="77" creationId="{96AED74F-2BB0-420D-AACD-C7FFE4220F82}"/>
          </ac:spMkLst>
        </pc:spChg>
        <pc:picChg chg="add mod">
          <ac:chgData name="Ugo MANTEL" userId="2d5b7065-31bb-4181-a7f8-a73bf0c30211" providerId="ADAL" clId="{CCCA47F3-D008-42B9-8400-87406578872F}" dt="2020-07-17T16:52:51.757" v="410" actId="207"/>
          <ac:picMkLst>
            <pc:docMk/>
            <pc:sldMk cId="3667007916" sldId="10372"/>
            <ac:picMk id="20" creationId="{303139A6-8AEF-4553-BCE8-F5D291723A4D}"/>
          </ac:picMkLst>
        </pc:picChg>
      </pc:sldChg>
      <pc:sldChg chg="modSp add mod">
        <pc:chgData name="Ugo MANTEL" userId="2d5b7065-31bb-4181-a7f8-a73bf0c30211" providerId="ADAL" clId="{CCCA47F3-D008-42B9-8400-87406578872F}" dt="2020-07-17T17:00:53.997" v="718" actId="5793"/>
        <pc:sldMkLst>
          <pc:docMk/>
          <pc:sldMk cId="2413152880" sldId="10386"/>
        </pc:sldMkLst>
        <pc:spChg chg="mod">
          <ac:chgData name="Ugo MANTEL" userId="2d5b7065-31bb-4181-a7f8-a73bf0c30211" providerId="ADAL" clId="{CCCA47F3-D008-42B9-8400-87406578872F}" dt="2020-07-17T17:00:53.997" v="718" actId="5793"/>
          <ac:spMkLst>
            <pc:docMk/>
            <pc:sldMk cId="2413152880" sldId="10386"/>
            <ac:spMk id="199" creationId="{53510F85-5EB9-4827-AB77-C3DA172D4B96}"/>
          </ac:spMkLst>
        </pc:spChg>
      </pc:sldChg>
    </pc:docChg>
  </pc:docChgLst>
  <pc:docChgLst>
    <pc:chgData name="Ugo MANTEL" userId="2d5b7065-31bb-4181-a7f8-a73bf0c30211" providerId="ADAL" clId="{C0843DD3-1165-4310-B987-C87D3AB2E671}"/>
    <pc:docChg chg="custSel modSld">
      <pc:chgData name="Ugo MANTEL" userId="2d5b7065-31bb-4181-a7f8-a73bf0c30211" providerId="ADAL" clId="{C0843DD3-1165-4310-B987-C87D3AB2E671}" dt="2020-12-10T10:49:14.973" v="22"/>
      <pc:docMkLst>
        <pc:docMk/>
      </pc:docMkLst>
      <pc:sldChg chg="modSp mod">
        <pc:chgData name="Ugo MANTEL" userId="2d5b7065-31bb-4181-a7f8-a73bf0c30211" providerId="ADAL" clId="{C0843DD3-1165-4310-B987-C87D3AB2E671}" dt="2020-12-10T10:49:14.973" v="22"/>
        <pc:sldMkLst>
          <pc:docMk/>
          <pc:sldMk cId="1199330038" sldId="3292"/>
        </pc:sldMkLst>
        <pc:spChg chg="mod">
          <ac:chgData name="Ugo MANTEL" userId="2d5b7065-31bb-4181-a7f8-a73bf0c30211" providerId="ADAL" clId="{C0843DD3-1165-4310-B987-C87D3AB2E671}" dt="2020-12-10T10:49:14.963" v="20" actId="6549"/>
          <ac:spMkLst>
            <pc:docMk/>
            <pc:sldMk cId="1199330038" sldId="3292"/>
            <ac:spMk id="64" creationId="{3A205905-F3EA-4AD1-BF83-BD4C5BD55762}"/>
          </ac:spMkLst>
        </pc:spChg>
        <pc:graphicFrameChg chg="mod">
          <ac:chgData name="Ugo MANTEL" userId="2d5b7065-31bb-4181-a7f8-a73bf0c30211" providerId="ADAL" clId="{C0843DD3-1165-4310-B987-C87D3AB2E671}" dt="2020-12-10T10:49:14.973" v="22"/>
          <ac:graphicFrameMkLst>
            <pc:docMk/>
            <pc:sldMk cId="1199330038" sldId="3292"/>
            <ac:graphicFrameMk id="68" creationId="{49ACDEA6-DA93-4002-A278-0469E223807A}"/>
          </ac:graphicFrameMkLst>
        </pc:graphicFrameChg>
      </pc:sldChg>
    </pc:docChg>
  </pc:docChgLst>
  <pc:docChgLst>
    <pc:chgData name="Adèle DUCURTIL" userId="4cc4c274-2099-4ec9-9ef7-59e8b8faf7f4" providerId="ADAL" clId="{AD9D8212-C6EF-4359-BDD1-218C1FC98E56}"/>
    <pc:docChg chg="custSel delSld modSld delSection modSection">
      <pc:chgData name="Adèle DUCURTIL" userId="4cc4c274-2099-4ec9-9ef7-59e8b8faf7f4" providerId="ADAL" clId="{AD9D8212-C6EF-4359-BDD1-218C1FC98E56}" dt="2020-07-17T16:55:08.758" v="4" actId="47"/>
      <pc:docMkLst>
        <pc:docMk/>
      </pc:docMkLst>
      <pc:sldChg chg="delSp modSp mod">
        <pc:chgData name="Adèle DUCURTIL" userId="4cc4c274-2099-4ec9-9ef7-59e8b8faf7f4" providerId="ADAL" clId="{AD9D8212-C6EF-4359-BDD1-218C1FC98E56}" dt="2020-07-17T16:40:04.942" v="3" actId="478"/>
        <pc:sldMkLst>
          <pc:docMk/>
          <pc:sldMk cId="3667007916" sldId="10372"/>
        </pc:sldMkLst>
        <pc:spChg chg="del">
          <ac:chgData name="Adèle DUCURTIL" userId="4cc4c274-2099-4ec9-9ef7-59e8b8faf7f4" providerId="ADAL" clId="{AD9D8212-C6EF-4359-BDD1-218C1FC98E56}" dt="2020-07-17T16:40:04.942" v="3" actId="478"/>
          <ac:spMkLst>
            <pc:docMk/>
            <pc:sldMk cId="3667007916" sldId="10372"/>
            <ac:spMk id="12" creationId="{50CF755D-EC36-446B-9E01-98641218F2E5}"/>
          </ac:spMkLst>
        </pc:spChg>
        <pc:spChg chg="mod">
          <ac:chgData name="Adèle DUCURTIL" userId="4cc4c274-2099-4ec9-9ef7-59e8b8faf7f4" providerId="ADAL" clId="{AD9D8212-C6EF-4359-BDD1-218C1FC98E56}" dt="2020-07-17T16:37:46.047" v="0" actId="207"/>
          <ac:spMkLst>
            <pc:docMk/>
            <pc:sldMk cId="3667007916" sldId="10372"/>
            <ac:spMk id="77" creationId="{96AED74F-2BB0-420D-AACD-C7FFE4220F82}"/>
          </ac:spMkLst>
        </pc:spChg>
      </pc:sldChg>
      <pc:sldChg chg="del">
        <pc:chgData name="Adèle DUCURTIL" userId="4cc4c274-2099-4ec9-9ef7-59e8b8faf7f4" providerId="ADAL" clId="{AD9D8212-C6EF-4359-BDD1-218C1FC98E56}" dt="2020-07-17T16:39:45.368" v="1" actId="47"/>
        <pc:sldMkLst>
          <pc:docMk/>
          <pc:sldMk cId="3039091534" sldId="10377"/>
        </pc:sldMkLst>
      </pc:sldChg>
      <pc:sldChg chg="del">
        <pc:chgData name="Adèle DUCURTIL" userId="4cc4c274-2099-4ec9-9ef7-59e8b8faf7f4" providerId="ADAL" clId="{AD9D8212-C6EF-4359-BDD1-218C1FC98E56}" dt="2020-07-17T16:39:45.368" v="1" actId="47"/>
        <pc:sldMkLst>
          <pc:docMk/>
          <pc:sldMk cId="1983389838" sldId="10378"/>
        </pc:sldMkLst>
      </pc:sldChg>
      <pc:sldChg chg="del">
        <pc:chgData name="Adèle DUCURTIL" userId="4cc4c274-2099-4ec9-9ef7-59e8b8faf7f4" providerId="ADAL" clId="{AD9D8212-C6EF-4359-BDD1-218C1FC98E56}" dt="2020-07-17T16:39:45.368" v="1" actId="47"/>
        <pc:sldMkLst>
          <pc:docMk/>
          <pc:sldMk cId="4288447193" sldId="10379"/>
        </pc:sldMkLst>
      </pc:sldChg>
      <pc:sldChg chg="del">
        <pc:chgData name="Adèle DUCURTIL" userId="4cc4c274-2099-4ec9-9ef7-59e8b8faf7f4" providerId="ADAL" clId="{AD9D8212-C6EF-4359-BDD1-218C1FC98E56}" dt="2020-07-17T16:55:08.758" v="4" actId="47"/>
        <pc:sldMkLst>
          <pc:docMk/>
          <pc:sldMk cId="1191453286" sldId="10385"/>
        </pc:sldMkLst>
      </pc:sldChg>
    </pc:docChg>
  </pc:docChgLst>
  <pc:docChgLst>
    <pc:chgData name="Ugo MANTEL" userId="2d5b7065-31bb-4181-a7f8-a73bf0c30211" providerId="ADAL" clId="{62BA2B75-F9B5-4D37-8B46-C1AF130770FE}"/>
    <pc:docChg chg="custSel modSld">
      <pc:chgData name="Ugo MANTEL" userId="2d5b7065-31bb-4181-a7f8-a73bf0c30211" providerId="ADAL" clId="{62BA2B75-F9B5-4D37-8B46-C1AF130770FE}" dt="2021-04-08T19:11:48.879" v="44"/>
      <pc:docMkLst>
        <pc:docMk/>
      </pc:docMkLst>
      <pc:sldChg chg="addSp delSp modSp mod">
        <pc:chgData name="Ugo MANTEL" userId="2d5b7065-31bb-4181-a7f8-a73bf0c30211" providerId="ADAL" clId="{62BA2B75-F9B5-4D37-8B46-C1AF130770FE}" dt="2021-03-31T08:03:10.863" v="39"/>
        <pc:sldMkLst>
          <pc:docMk/>
          <pc:sldMk cId="1199330038" sldId="3292"/>
        </pc:sldMkLst>
        <pc:spChg chg="add del mod modVis">
          <ac:chgData name="Ugo MANTEL" userId="2d5b7065-31bb-4181-a7f8-a73bf0c30211" providerId="ADAL" clId="{62BA2B75-F9B5-4D37-8B46-C1AF130770FE}" dt="2021-03-31T08:03:10.849" v="37"/>
          <ac:spMkLst>
            <pc:docMk/>
            <pc:sldMk cId="1199330038" sldId="3292"/>
            <ac:spMk id="4" creationId="{FE796014-7E73-4DEB-B944-1F0347787311}"/>
          </ac:spMkLst>
        </pc:spChg>
        <pc:spChg chg="mod">
          <ac:chgData name="Ugo MANTEL" userId="2d5b7065-31bb-4181-a7f8-a73bf0c30211" providerId="ADAL" clId="{62BA2B75-F9B5-4D37-8B46-C1AF130770FE}" dt="2021-03-31T08:03:10.699" v="0" actId="948"/>
          <ac:spMkLst>
            <pc:docMk/>
            <pc:sldMk cId="1199330038" sldId="3292"/>
            <ac:spMk id="5" creationId="{068ACE50-7148-4A9A-91E9-6595C789E8D2}"/>
          </ac:spMkLst>
        </pc:spChg>
        <pc:graphicFrameChg chg="mod">
          <ac:chgData name="Ugo MANTEL" userId="2d5b7065-31bb-4181-a7f8-a73bf0c30211" providerId="ADAL" clId="{62BA2B75-F9B5-4D37-8B46-C1AF130770FE}" dt="2021-03-31T08:03:10.863" v="39"/>
          <ac:graphicFrameMkLst>
            <pc:docMk/>
            <pc:sldMk cId="1199330038" sldId="3292"/>
            <ac:graphicFrameMk id="68" creationId="{49ACDEA6-DA93-4002-A278-0469E223807A}"/>
          </ac:graphicFrameMkLst>
        </pc:graphicFrameChg>
      </pc:sldChg>
      <pc:sldChg chg="addSp modSp">
        <pc:chgData name="Ugo MANTEL" userId="2d5b7065-31bb-4181-a7f8-a73bf0c30211" providerId="ADAL" clId="{62BA2B75-F9B5-4D37-8B46-C1AF130770FE}" dt="2021-04-08T17:32:52.477" v="43" actId="571"/>
        <pc:sldMkLst>
          <pc:docMk/>
          <pc:sldMk cId="3628299198" sldId="6660"/>
        </pc:sldMkLst>
        <pc:spChg chg="add mod">
          <ac:chgData name="Ugo MANTEL" userId="2d5b7065-31bb-4181-a7f8-a73bf0c30211" providerId="ADAL" clId="{62BA2B75-F9B5-4D37-8B46-C1AF130770FE}" dt="2021-04-08T17:32:52.477" v="43" actId="571"/>
          <ac:spMkLst>
            <pc:docMk/>
            <pc:sldMk cId="3628299198" sldId="6660"/>
            <ac:spMk id="97" creationId="{4C4A1E8B-E89F-47AE-B049-3BAA3A2EA102}"/>
          </ac:spMkLst>
        </pc:spChg>
        <pc:spChg chg="mod">
          <ac:chgData name="Ugo MANTEL" userId="2d5b7065-31bb-4181-a7f8-a73bf0c30211" providerId="ADAL" clId="{62BA2B75-F9B5-4D37-8B46-C1AF130770FE}" dt="2021-04-08T17:32:52.477" v="43" actId="571"/>
          <ac:spMkLst>
            <pc:docMk/>
            <pc:sldMk cId="3628299198" sldId="6660"/>
            <ac:spMk id="105" creationId="{42C04B3B-09C0-4DEC-9A90-DB8DE822E0BB}"/>
          </ac:spMkLst>
        </pc:spChg>
        <pc:spChg chg="add mod">
          <ac:chgData name="Ugo MANTEL" userId="2d5b7065-31bb-4181-a7f8-a73bf0c30211" providerId="ADAL" clId="{62BA2B75-F9B5-4D37-8B46-C1AF130770FE}" dt="2021-04-08T17:32:52.477" v="43" actId="571"/>
          <ac:spMkLst>
            <pc:docMk/>
            <pc:sldMk cId="3628299198" sldId="6660"/>
            <ac:spMk id="113" creationId="{9CD4862A-F217-4E2B-ABFF-31AFE9BF9B9E}"/>
          </ac:spMkLst>
        </pc:spChg>
        <pc:grpChg chg="add mod">
          <ac:chgData name="Ugo MANTEL" userId="2d5b7065-31bb-4181-a7f8-a73bf0c30211" providerId="ADAL" clId="{62BA2B75-F9B5-4D37-8B46-C1AF130770FE}" dt="2021-04-08T17:32:52.477" v="43" actId="571"/>
          <ac:grpSpMkLst>
            <pc:docMk/>
            <pc:sldMk cId="3628299198" sldId="6660"/>
            <ac:grpSpMk id="101" creationId="{E5FB76B9-FF39-4A80-80DE-1BF353F74B09}"/>
          </ac:grpSpMkLst>
        </pc:grpChg>
        <pc:picChg chg="mod">
          <ac:chgData name="Ugo MANTEL" userId="2d5b7065-31bb-4181-a7f8-a73bf0c30211" providerId="ADAL" clId="{62BA2B75-F9B5-4D37-8B46-C1AF130770FE}" dt="2021-04-08T17:32:52.477" v="43" actId="571"/>
          <ac:picMkLst>
            <pc:docMk/>
            <pc:sldMk cId="3628299198" sldId="6660"/>
            <ac:picMk id="109" creationId="{AFAF3A80-44E5-4B95-9AB3-A3C41AF34119}"/>
          </ac:picMkLst>
        </pc:picChg>
      </pc:sldChg>
      <pc:sldChg chg="addSp modSp">
        <pc:chgData name="Ugo MANTEL" userId="2d5b7065-31bb-4181-a7f8-a73bf0c30211" providerId="ADAL" clId="{62BA2B75-F9B5-4D37-8B46-C1AF130770FE}" dt="2021-04-08T19:11:48.879" v="44"/>
        <pc:sldMkLst>
          <pc:docMk/>
          <pc:sldMk cId="2922622026" sldId="6663"/>
        </pc:sldMkLst>
        <pc:spChg chg="add mod">
          <ac:chgData name="Ugo MANTEL" userId="2d5b7065-31bb-4181-a7f8-a73bf0c30211" providerId="ADAL" clId="{62BA2B75-F9B5-4D37-8B46-C1AF130770FE}" dt="2021-04-08T19:11:48.879" v="44"/>
          <ac:spMkLst>
            <pc:docMk/>
            <pc:sldMk cId="2922622026" sldId="6663"/>
            <ac:spMk id="85" creationId="{2D610B6D-A755-4127-B7ED-8403FB9D851C}"/>
          </ac:spMkLst>
        </pc:spChg>
      </pc:sldChg>
      <pc:sldChg chg="modSp mod">
        <pc:chgData name="Ugo MANTEL" userId="2d5b7065-31bb-4181-a7f8-a73bf0c30211" providerId="ADAL" clId="{62BA2B75-F9B5-4D37-8B46-C1AF130770FE}" dt="2021-04-01T08:31:52.393" v="41" actId="2711"/>
        <pc:sldMkLst>
          <pc:docMk/>
          <pc:sldMk cId="3687868903" sldId="6667"/>
        </pc:sldMkLst>
        <pc:spChg chg="mod">
          <ac:chgData name="Ugo MANTEL" userId="2d5b7065-31bb-4181-a7f8-a73bf0c30211" providerId="ADAL" clId="{62BA2B75-F9B5-4D37-8B46-C1AF130770FE}" dt="2021-04-01T08:31:52.393" v="41" actId="2711"/>
          <ac:spMkLst>
            <pc:docMk/>
            <pc:sldMk cId="3687868903" sldId="6667"/>
            <ac:spMk id="57" creationId="{59DF58C3-B5D3-40C0-B931-300341BF9E2D}"/>
          </ac:spMkLst>
        </pc:spChg>
      </pc:sldChg>
    </pc:docChg>
  </pc:docChgLst>
  <pc:docChgLst>
    <pc:chgData name="Ugo MANTEL" userId="2d5b7065-31bb-4181-a7f8-a73bf0c30211" providerId="ADAL" clId="{217A21BF-E95B-4959-A017-80BF456049A2}"/>
    <pc:docChg chg="custSel modSld">
      <pc:chgData name="Ugo MANTEL" userId="2d5b7065-31bb-4181-a7f8-a73bf0c30211" providerId="ADAL" clId="{217A21BF-E95B-4959-A017-80BF456049A2}" dt="2020-10-23T07:35:42.532" v="45"/>
      <pc:docMkLst>
        <pc:docMk/>
      </pc:docMkLst>
      <pc:sldChg chg="modSp mod">
        <pc:chgData name="Ugo MANTEL" userId="2d5b7065-31bb-4181-a7f8-a73bf0c30211" providerId="ADAL" clId="{217A21BF-E95B-4959-A017-80BF456049A2}" dt="2020-10-23T07:35:42.532" v="45"/>
        <pc:sldMkLst>
          <pc:docMk/>
          <pc:sldMk cId="1199330038" sldId="3292"/>
        </pc:sldMkLst>
        <pc:spChg chg="mod">
          <ac:chgData name="Ugo MANTEL" userId="2d5b7065-31bb-4181-a7f8-a73bf0c30211" providerId="ADAL" clId="{217A21BF-E95B-4959-A017-80BF456049A2}" dt="2020-10-23T07:35:42.491" v="43" actId="6549"/>
          <ac:spMkLst>
            <pc:docMk/>
            <pc:sldMk cId="1199330038" sldId="3292"/>
            <ac:spMk id="64" creationId="{3A205905-F3EA-4AD1-BF83-BD4C5BD55762}"/>
          </ac:spMkLst>
        </pc:spChg>
        <pc:graphicFrameChg chg="mod">
          <ac:chgData name="Ugo MANTEL" userId="2d5b7065-31bb-4181-a7f8-a73bf0c30211" providerId="ADAL" clId="{217A21BF-E95B-4959-A017-80BF456049A2}" dt="2020-10-23T07:35:42.532" v="45"/>
          <ac:graphicFrameMkLst>
            <pc:docMk/>
            <pc:sldMk cId="1199330038" sldId="3292"/>
            <ac:graphicFrameMk id="68" creationId="{49ACDEA6-DA93-4002-A278-0469E223807A}"/>
          </ac:graphicFrameMkLst>
        </pc:graphicFrameChg>
      </pc:sldChg>
    </pc:docChg>
  </pc:docChgLst>
  <pc:docChgLst>
    <pc:chgData name="Corantin SAVY" userId="02d80846-c2cc-49a1-9d9a-c07680ec6e8d" providerId="ADAL" clId="{CEFCA8A2-EF85-4EFD-BDE9-29257FF08FA3}"/>
    <pc:docChg chg="undo custSel modSld">
      <pc:chgData name="Corantin SAVY" userId="02d80846-c2cc-49a1-9d9a-c07680ec6e8d" providerId="ADAL" clId="{CEFCA8A2-EF85-4EFD-BDE9-29257FF08FA3}" dt="2020-07-17T16:54:34.319" v="55" actId="22"/>
      <pc:docMkLst>
        <pc:docMk/>
      </pc:docMkLst>
      <pc:sldChg chg="delSp mod">
        <pc:chgData name="Corantin SAVY" userId="02d80846-c2cc-49a1-9d9a-c07680ec6e8d" providerId="ADAL" clId="{CEFCA8A2-EF85-4EFD-BDE9-29257FF08FA3}" dt="2020-07-17T16:49:03.517" v="8" actId="478"/>
        <pc:sldMkLst>
          <pc:docMk/>
          <pc:sldMk cId="3024042415" sldId="6724"/>
        </pc:sldMkLst>
        <pc:spChg chg="del">
          <ac:chgData name="Corantin SAVY" userId="02d80846-c2cc-49a1-9d9a-c07680ec6e8d" providerId="ADAL" clId="{CEFCA8A2-EF85-4EFD-BDE9-29257FF08FA3}" dt="2020-07-17T16:49:03.517" v="8" actId="478"/>
          <ac:spMkLst>
            <pc:docMk/>
            <pc:sldMk cId="3024042415" sldId="6724"/>
            <ac:spMk id="39" creationId="{1707B931-EFFA-48B5-99C1-5CDDDAEB3F1E}"/>
          </ac:spMkLst>
        </pc:spChg>
        <pc:grpChg chg="del">
          <ac:chgData name="Corantin SAVY" userId="02d80846-c2cc-49a1-9d9a-c07680ec6e8d" providerId="ADAL" clId="{CEFCA8A2-EF85-4EFD-BDE9-29257FF08FA3}" dt="2020-07-17T16:49:01.616" v="7" actId="478"/>
          <ac:grpSpMkLst>
            <pc:docMk/>
            <pc:sldMk cId="3024042415" sldId="6724"/>
            <ac:grpSpMk id="32" creationId="{04512D58-3B87-4FB3-914C-658599C3A4F1}"/>
          </ac:grpSpMkLst>
        </pc:grpChg>
      </pc:sldChg>
      <pc:sldChg chg="addSp delSp mod">
        <pc:chgData name="Corantin SAVY" userId="02d80846-c2cc-49a1-9d9a-c07680ec6e8d" providerId="ADAL" clId="{CEFCA8A2-EF85-4EFD-BDE9-29257FF08FA3}" dt="2020-07-17T16:42:18.752" v="2" actId="22"/>
        <pc:sldMkLst>
          <pc:docMk/>
          <pc:sldMk cId="1202416224" sldId="10169"/>
        </pc:sldMkLst>
        <pc:spChg chg="add">
          <ac:chgData name="Corantin SAVY" userId="02d80846-c2cc-49a1-9d9a-c07680ec6e8d" providerId="ADAL" clId="{CEFCA8A2-EF85-4EFD-BDE9-29257FF08FA3}" dt="2020-07-17T16:42:18.752" v="2" actId="22"/>
          <ac:spMkLst>
            <pc:docMk/>
            <pc:sldMk cId="1202416224" sldId="10169"/>
            <ac:spMk id="4" creationId="{BF18BD4F-9F67-4BE2-989B-78148B6C5AA0}"/>
          </ac:spMkLst>
        </pc:spChg>
        <pc:spChg chg="add del">
          <ac:chgData name="Corantin SAVY" userId="02d80846-c2cc-49a1-9d9a-c07680ec6e8d" providerId="ADAL" clId="{CEFCA8A2-EF85-4EFD-BDE9-29257FF08FA3}" dt="2020-07-17T16:42:09.966" v="1" actId="22"/>
          <ac:spMkLst>
            <pc:docMk/>
            <pc:sldMk cId="1202416224" sldId="10169"/>
            <ac:spMk id="62" creationId="{72689261-DCC8-4ADB-89A2-333897482231}"/>
          </ac:spMkLst>
        </pc:spChg>
      </pc:sldChg>
      <pc:sldChg chg="addSp mod">
        <pc:chgData name="Corantin SAVY" userId="02d80846-c2cc-49a1-9d9a-c07680ec6e8d" providerId="ADAL" clId="{CEFCA8A2-EF85-4EFD-BDE9-29257FF08FA3}" dt="2020-07-17T16:42:19.845" v="3" actId="22"/>
        <pc:sldMkLst>
          <pc:docMk/>
          <pc:sldMk cId="2752679522" sldId="10171"/>
        </pc:sldMkLst>
        <pc:spChg chg="add">
          <ac:chgData name="Corantin SAVY" userId="02d80846-c2cc-49a1-9d9a-c07680ec6e8d" providerId="ADAL" clId="{CEFCA8A2-EF85-4EFD-BDE9-29257FF08FA3}" dt="2020-07-17T16:42:19.845" v="3" actId="22"/>
          <ac:spMkLst>
            <pc:docMk/>
            <pc:sldMk cId="2752679522" sldId="10171"/>
            <ac:spMk id="10" creationId="{22267686-9492-4E7E-AC20-038869009FA7}"/>
          </ac:spMkLst>
        </pc:spChg>
      </pc:sldChg>
      <pc:sldChg chg="modSp mod">
        <pc:chgData name="Corantin SAVY" userId="02d80846-c2cc-49a1-9d9a-c07680ec6e8d" providerId="ADAL" clId="{CEFCA8A2-EF85-4EFD-BDE9-29257FF08FA3}" dt="2020-07-17T16:52:04.865" v="37" actId="20577"/>
        <pc:sldMkLst>
          <pc:docMk/>
          <pc:sldMk cId="1343613330" sldId="10191"/>
        </pc:sldMkLst>
        <pc:spChg chg="mod">
          <ac:chgData name="Corantin SAVY" userId="02d80846-c2cc-49a1-9d9a-c07680ec6e8d" providerId="ADAL" clId="{CEFCA8A2-EF85-4EFD-BDE9-29257FF08FA3}" dt="2020-07-17T16:52:04.865" v="37" actId="20577"/>
          <ac:spMkLst>
            <pc:docMk/>
            <pc:sldMk cId="1343613330" sldId="10191"/>
            <ac:spMk id="2" creationId="{CA577369-4488-49E8-B1ED-032D90E6EAC4}"/>
          </ac:spMkLst>
        </pc:spChg>
      </pc:sldChg>
      <pc:sldChg chg="modSp mod">
        <pc:chgData name="Corantin SAVY" userId="02d80846-c2cc-49a1-9d9a-c07680ec6e8d" providerId="ADAL" clId="{CEFCA8A2-EF85-4EFD-BDE9-29257FF08FA3}" dt="2020-07-17T16:52:14.283" v="50" actId="20577"/>
        <pc:sldMkLst>
          <pc:docMk/>
          <pc:sldMk cId="4075710089" sldId="10192"/>
        </pc:sldMkLst>
        <pc:spChg chg="mod">
          <ac:chgData name="Corantin SAVY" userId="02d80846-c2cc-49a1-9d9a-c07680ec6e8d" providerId="ADAL" clId="{CEFCA8A2-EF85-4EFD-BDE9-29257FF08FA3}" dt="2020-07-17T16:52:14.283" v="50" actId="20577"/>
          <ac:spMkLst>
            <pc:docMk/>
            <pc:sldMk cId="4075710089" sldId="10192"/>
            <ac:spMk id="2" creationId="{E6796D2C-DFF5-42B9-BCEF-6ADD7F6EF367}"/>
          </ac:spMkLst>
        </pc:spChg>
      </pc:sldChg>
      <pc:sldChg chg="addSp mod">
        <pc:chgData name="Corantin SAVY" userId="02d80846-c2cc-49a1-9d9a-c07680ec6e8d" providerId="ADAL" clId="{CEFCA8A2-EF85-4EFD-BDE9-29257FF08FA3}" dt="2020-07-17T16:47:07.185" v="6" actId="22"/>
        <pc:sldMkLst>
          <pc:docMk/>
          <pc:sldMk cId="1185232697" sldId="10211"/>
        </pc:sldMkLst>
        <pc:spChg chg="add">
          <ac:chgData name="Corantin SAVY" userId="02d80846-c2cc-49a1-9d9a-c07680ec6e8d" providerId="ADAL" clId="{CEFCA8A2-EF85-4EFD-BDE9-29257FF08FA3}" dt="2020-07-17T16:47:07.185" v="6" actId="22"/>
          <ac:spMkLst>
            <pc:docMk/>
            <pc:sldMk cId="1185232697" sldId="10211"/>
            <ac:spMk id="3" creationId="{84DA145C-FF9A-44D4-B03A-D5A040BC5552}"/>
          </ac:spMkLst>
        </pc:spChg>
      </pc:sldChg>
      <pc:sldChg chg="modSp mod">
        <pc:chgData name="Corantin SAVY" userId="02d80846-c2cc-49a1-9d9a-c07680ec6e8d" providerId="ADAL" clId="{CEFCA8A2-EF85-4EFD-BDE9-29257FF08FA3}" dt="2020-07-17T16:51:18.994" v="24"/>
        <pc:sldMkLst>
          <pc:docMk/>
          <pc:sldMk cId="75173179" sldId="10266"/>
        </pc:sldMkLst>
        <pc:spChg chg="mod">
          <ac:chgData name="Corantin SAVY" userId="02d80846-c2cc-49a1-9d9a-c07680ec6e8d" providerId="ADAL" clId="{CEFCA8A2-EF85-4EFD-BDE9-29257FF08FA3}" dt="2020-07-17T16:51:18.994" v="24"/>
          <ac:spMkLst>
            <pc:docMk/>
            <pc:sldMk cId="75173179" sldId="10266"/>
            <ac:spMk id="2" creationId="{251442E4-B160-4F10-ADB7-145B7A331820}"/>
          </ac:spMkLst>
        </pc:spChg>
      </pc:sldChg>
      <pc:sldChg chg="modSp mod">
        <pc:chgData name="Corantin SAVY" userId="02d80846-c2cc-49a1-9d9a-c07680ec6e8d" providerId="ADAL" clId="{CEFCA8A2-EF85-4EFD-BDE9-29257FF08FA3}" dt="2020-07-17T16:44:41.868" v="5" actId="20577"/>
        <pc:sldMkLst>
          <pc:docMk/>
          <pc:sldMk cId="3884321799" sldId="10291"/>
        </pc:sldMkLst>
        <pc:spChg chg="mod">
          <ac:chgData name="Corantin SAVY" userId="02d80846-c2cc-49a1-9d9a-c07680ec6e8d" providerId="ADAL" clId="{CEFCA8A2-EF85-4EFD-BDE9-29257FF08FA3}" dt="2020-07-17T16:44:41.868" v="5" actId="20577"/>
          <ac:spMkLst>
            <pc:docMk/>
            <pc:sldMk cId="3884321799" sldId="10291"/>
            <ac:spMk id="23" creationId="{1908270E-6E86-4E02-9BB3-17CEA0B49820}"/>
          </ac:spMkLst>
        </pc:spChg>
      </pc:sldChg>
      <pc:sldChg chg="modSp mod">
        <pc:chgData name="Corantin SAVY" userId="02d80846-c2cc-49a1-9d9a-c07680ec6e8d" providerId="ADAL" clId="{CEFCA8A2-EF85-4EFD-BDE9-29257FF08FA3}" dt="2020-07-17T16:51:31.198" v="26"/>
        <pc:sldMkLst>
          <pc:docMk/>
          <pc:sldMk cId="3940437031" sldId="10324"/>
        </pc:sldMkLst>
        <pc:spChg chg="mod">
          <ac:chgData name="Corantin SAVY" userId="02d80846-c2cc-49a1-9d9a-c07680ec6e8d" providerId="ADAL" clId="{CEFCA8A2-EF85-4EFD-BDE9-29257FF08FA3}" dt="2020-07-17T16:51:31.198" v="26"/>
          <ac:spMkLst>
            <pc:docMk/>
            <pc:sldMk cId="3940437031" sldId="10324"/>
            <ac:spMk id="3" creationId="{DEA9932C-EC52-4E57-BEE6-9CCE5E747383}"/>
          </ac:spMkLst>
        </pc:spChg>
      </pc:sldChg>
      <pc:sldChg chg="modSp mod">
        <pc:chgData name="Corantin SAVY" userId="02d80846-c2cc-49a1-9d9a-c07680ec6e8d" providerId="ADAL" clId="{CEFCA8A2-EF85-4EFD-BDE9-29257FF08FA3}" dt="2020-07-17T16:50:23.726" v="14"/>
        <pc:sldMkLst>
          <pc:docMk/>
          <pc:sldMk cId="1073103624" sldId="10325"/>
        </pc:sldMkLst>
        <pc:spChg chg="mod">
          <ac:chgData name="Corantin SAVY" userId="02d80846-c2cc-49a1-9d9a-c07680ec6e8d" providerId="ADAL" clId="{CEFCA8A2-EF85-4EFD-BDE9-29257FF08FA3}" dt="2020-07-17T16:50:23.726" v="14"/>
          <ac:spMkLst>
            <pc:docMk/>
            <pc:sldMk cId="1073103624" sldId="10325"/>
            <ac:spMk id="2" creationId="{F39F05E8-D12B-463A-853E-7DEC46D45C15}"/>
          </ac:spMkLst>
        </pc:spChg>
      </pc:sldChg>
      <pc:sldChg chg="addSp modSp mod">
        <pc:chgData name="Corantin SAVY" userId="02d80846-c2cc-49a1-9d9a-c07680ec6e8d" providerId="ADAL" clId="{CEFCA8A2-EF85-4EFD-BDE9-29257FF08FA3}" dt="2020-07-17T16:54:17.501" v="52" actId="22"/>
        <pc:sldMkLst>
          <pc:docMk/>
          <pc:sldMk cId="2195926634" sldId="10334"/>
        </pc:sldMkLst>
        <pc:spChg chg="mod">
          <ac:chgData name="Corantin SAVY" userId="02d80846-c2cc-49a1-9d9a-c07680ec6e8d" providerId="ADAL" clId="{CEFCA8A2-EF85-4EFD-BDE9-29257FF08FA3}" dt="2020-07-17T16:52:59.274" v="51"/>
          <ac:spMkLst>
            <pc:docMk/>
            <pc:sldMk cId="2195926634" sldId="10334"/>
            <ac:spMk id="2" creationId="{947EB91C-0A62-4C4D-8E8C-D0060EC43CC7}"/>
          </ac:spMkLst>
        </pc:spChg>
        <pc:spChg chg="add">
          <ac:chgData name="Corantin SAVY" userId="02d80846-c2cc-49a1-9d9a-c07680ec6e8d" providerId="ADAL" clId="{CEFCA8A2-EF85-4EFD-BDE9-29257FF08FA3}" dt="2020-07-17T16:54:17.501" v="52" actId="22"/>
          <ac:spMkLst>
            <pc:docMk/>
            <pc:sldMk cId="2195926634" sldId="10334"/>
            <ac:spMk id="3" creationId="{C525DEF8-0504-4172-B923-85186E2B57EE}"/>
          </ac:spMkLst>
        </pc:spChg>
      </pc:sldChg>
      <pc:sldChg chg="modSp mod">
        <pc:chgData name="Corantin SAVY" userId="02d80846-c2cc-49a1-9d9a-c07680ec6e8d" providerId="ADAL" clId="{CEFCA8A2-EF85-4EFD-BDE9-29257FF08FA3}" dt="2020-07-17T16:50:58.866" v="20" actId="20577"/>
        <pc:sldMkLst>
          <pc:docMk/>
          <pc:sldMk cId="2391769989" sldId="10348"/>
        </pc:sldMkLst>
        <pc:spChg chg="mod">
          <ac:chgData name="Corantin SAVY" userId="02d80846-c2cc-49a1-9d9a-c07680ec6e8d" providerId="ADAL" clId="{CEFCA8A2-EF85-4EFD-BDE9-29257FF08FA3}" dt="2020-07-17T16:50:58.866" v="20" actId="20577"/>
          <ac:spMkLst>
            <pc:docMk/>
            <pc:sldMk cId="2391769989" sldId="10348"/>
            <ac:spMk id="4" creationId="{25FB5F23-5EDA-4044-9C1E-64AD102A9D7F}"/>
          </ac:spMkLst>
        </pc:spChg>
      </pc:sldChg>
      <pc:sldChg chg="modSp mod">
        <pc:chgData name="Corantin SAVY" userId="02d80846-c2cc-49a1-9d9a-c07680ec6e8d" providerId="ADAL" clId="{CEFCA8A2-EF85-4EFD-BDE9-29257FF08FA3}" dt="2020-07-17T16:50:52.897" v="16" actId="20577"/>
        <pc:sldMkLst>
          <pc:docMk/>
          <pc:sldMk cId="1540818954" sldId="10349"/>
        </pc:sldMkLst>
        <pc:spChg chg="mod">
          <ac:chgData name="Corantin SAVY" userId="02d80846-c2cc-49a1-9d9a-c07680ec6e8d" providerId="ADAL" clId="{CEFCA8A2-EF85-4EFD-BDE9-29257FF08FA3}" dt="2020-07-17T16:50:52.897" v="16" actId="20577"/>
          <ac:spMkLst>
            <pc:docMk/>
            <pc:sldMk cId="1540818954" sldId="10349"/>
            <ac:spMk id="4" creationId="{25FB5F23-5EDA-4044-9C1E-64AD102A9D7F}"/>
          </ac:spMkLst>
        </pc:spChg>
      </pc:sldChg>
      <pc:sldChg chg="delSp mod">
        <pc:chgData name="Corantin SAVY" userId="02d80846-c2cc-49a1-9d9a-c07680ec6e8d" providerId="ADAL" clId="{CEFCA8A2-EF85-4EFD-BDE9-29257FF08FA3}" dt="2020-07-17T16:49:07.680" v="10" actId="478"/>
        <pc:sldMkLst>
          <pc:docMk/>
          <pc:sldMk cId="173781100" sldId="10355"/>
        </pc:sldMkLst>
        <pc:spChg chg="del">
          <ac:chgData name="Corantin SAVY" userId="02d80846-c2cc-49a1-9d9a-c07680ec6e8d" providerId="ADAL" clId="{CEFCA8A2-EF85-4EFD-BDE9-29257FF08FA3}" dt="2020-07-17T16:49:06.168" v="9" actId="478"/>
          <ac:spMkLst>
            <pc:docMk/>
            <pc:sldMk cId="173781100" sldId="10355"/>
            <ac:spMk id="108" creationId="{0AC791A5-CD62-429B-ADE5-1AE0D2A6B4B3}"/>
          </ac:spMkLst>
        </pc:spChg>
        <pc:grpChg chg="del">
          <ac:chgData name="Corantin SAVY" userId="02d80846-c2cc-49a1-9d9a-c07680ec6e8d" providerId="ADAL" clId="{CEFCA8A2-EF85-4EFD-BDE9-29257FF08FA3}" dt="2020-07-17T16:49:07.680" v="10" actId="478"/>
          <ac:grpSpMkLst>
            <pc:docMk/>
            <pc:sldMk cId="173781100" sldId="10355"/>
            <ac:grpSpMk id="105" creationId="{FEF9DBB9-AF42-48C3-9D85-07CB294D0472}"/>
          </ac:grpSpMkLst>
        </pc:grpChg>
      </pc:sldChg>
      <pc:sldChg chg="addSp mod">
        <pc:chgData name="Corantin SAVY" userId="02d80846-c2cc-49a1-9d9a-c07680ec6e8d" providerId="ADAL" clId="{CEFCA8A2-EF85-4EFD-BDE9-29257FF08FA3}" dt="2020-07-17T16:54:34.319" v="55" actId="22"/>
        <pc:sldMkLst>
          <pc:docMk/>
          <pc:sldMk cId="3262696606" sldId="10363"/>
        </pc:sldMkLst>
        <pc:spChg chg="add">
          <ac:chgData name="Corantin SAVY" userId="02d80846-c2cc-49a1-9d9a-c07680ec6e8d" providerId="ADAL" clId="{CEFCA8A2-EF85-4EFD-BDE9-29257FF08FA3}" dt="2020-07-17T16:54:34.319" v="55" actId="22"/>
          <ac:spMkLst>
            <pc:docMk/>
            <pc:sldMk cId="3262696606" sldId="10363"/>
            <ac:spMk id="3" creationId="{CE277681-9A1E-4F2F-A48B-6CAB20E82273}"/>
          </ac:spMkLst>
        </pc:spChg>
      </pc:sldChg>
      <pc:sldChg chg="addSp mod">
        <pc:chgData name="Corantin SAVY" userId="02d80846-c2cc-49a1-9d9a-c07680ec6e8d" providerId="ADAL" clId="{CEFCA8A2-EF85-4EFD-BDE9-29257FF08FA3}" dt="2020-07-17T16:54:32.720" v="54" actId="22"/>
        <pc:sldMkLst>
          <pc:docMk/>
          <pc:sldMk cId="2888314780" sldId="10374"/>
        </pc:sldMkLst>
        <pc:spChg chg="add">
          <ac:chgData name="Corantin SAVY" userId="02d80846-c2cc-49a1-9d9a-c07680ec6e8d" providerId="ADAL" clId="{CEFCA8A2-EF85-4EFD-BDE9-29257FF08FA3}" dt="2020-07-17T16:54:32.720" v="54" actId="22"/>
          <ac:spMkLst>
            <pc:docMk/>
            <pc:sldMk cId="2888314780" sldId="10374"/>
            <ac:spMk id="3" creationId="{3C8CAC2C-571B-4323-93B6-8E1F71CBA8F8}"/>
          </ac:spMkLst>
        </pc:spChg>
      </pc:sldChg>
      <pc:sldChg chg="addSp mod">
        <pc:chgData name="Corantin SAVY" userId="02d80846-c2cc-49a1-9d9a-c07680ec6e8d" providerId="ADAL" clId="{CEFCA8A2-EF85-4EFD-BDE9-29257FF08FA3}" dt="2020-07-17T16:54:26.161" v="53" actId="22"/>
        <pc:sldMkLst>
          <pc:docMk/>
          <pc:sldMk cId="326315969" sldId="10383"/>
        </pc:sldMkLst>
        <pc:spChg chg="add">
          <ac:chgData name="Corantin SAVY" userId="02d80846-c2cc-49a1-9d9a-c07680ec6e8d" providerId="ADAL" clId="{CEFCA8A2-EF85-4EFD-BDE9-29257FF08FA3}" dt="2020-07-17T16:54:26.161" v="53" actId="22"/>
          <ac:spMkLst>
            <pc:docMk/>
            <pc:sldMk cId="326315969" sldId="10383"/>
            <ac:spMk id="3" creationId="{A23CCF26-09CF-4105-B90B-FC38C98B6F6E}"/>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290653008962869E-2"/>
          <c:y val="2.4459078080903106E-2"/>
          <c:w val="0.84635083226632524"/>
          <c:h val="0.95108184383819383"/>
        </c:manualLayout>
      </c:layout>
      <c:barChart>
        <c:barDir val="bar"/>
        <c:grouping val="clustered"/>
        <c:varyColors val="0"/>
        <c:ser>
          <c:idx val="0"/>
          <c:order val="0"/>
          <c:spPr>
            <a:solidFill>
              <a:srgbClr val="009DB0"/>
            </a:solidFill>
            <a:ln>
              <a:noFill/>
            </a:ln>
          </c:spPr>
          <c:invertIfNegative val="0"/>
          <c:dLbls>
            <c:dLbl>
              <c:idx val="0"/>
              <c:layout>
                <c:manualLayout>
                  <c:x val="0.41805377720870679"/>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E30-4E63-986F-9B32DA1E2C27}"/>
                </c:ext>
              </c:extLst>
            </c:dLbl>
            <c:dLbl>
              <c:idx val="1"/>
              <c:layout>
                <c:manualLayout>
                  <c:x val="0.33610755441741358"/>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E30-4E63-986F-9B32DA1E2C27}"/>
                </c:ext>
              </c:extLst>
            </c:dLbl>
            <c:dLbl>
              <c:idx val="2"/>
              <c:layout>
                <c:manualLayout>
                  <c:x val="0.3201024327784891"/>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E30-4E63-986F-9B32DA1E2C27}"/>
                </c:ext>
              </c:extLst>
            </c:dLbl>
            <c:dLbl>
              <c:idx val="3"/>
              <c:layout>
                <c:manualLayout>
                  <c:x val="0.30409731113956467"/>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E30-4E63-986F-9B32DA1E2C27}"/>
                </c:ext>
              </c:extLst>
            </c:dLbl>
            <c:dLbl>
              <c:idx val="4"/>
              <c:layout>
                <c:manualLayout>
                  <c:x val="0.27144686299615878"/>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E30-4E63-986F-9B32DA1E2C27}"/>
                </c:ext>
              </c:extLst>
            </c:dLbl>
            <c:dLbl>
              <c:idx val="5"/>
              <c:layout>
                <c:manualLayout>
                  <c:x val="0.17669654289372599"/>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E30-4E63-986F-9B32DA1E2C27}"/>
                </c:ext>
              </c:extLst>
            </c:dLbl>
            <c:dLbl>
              <c:idx val="6"/>
              <c:layout>
                <c:manualLayout>
                  <c:x val="0.17669654289372599"/>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E30-4E63-986F-9B32DA1E2C27}"/>
                </c:ext>
              </c:extLst>
            </c:dLbl>
            <c:dLbl>
              <c:idx val="7"/>
              <c:layout>
                <c:manualLayout>
                  <c:x val="0.17669654289372599"/>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E30-4E63-986F-9B32DA1E2C27}"/>
                </c:ext>
              </c:extLst>
            </c:dLbl>
            <c:dLbl>
              <c:idx val="8"/>
              <c:layout>
                <c:manualLayout>
                  <c:x val="0.16005121638924455"/>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9E30-4E63-986F-9B32DA1E2C27}"/>
                </c:ext>
              </c:extLst>
            </c:dLbl>
            <c:dLbl>
              <c:idx val="9"/>
              <c:layout>
                <c:manualLayout>
                  <c:x val="0.1440460947503201"/>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9E30-4E63-986F-9B32DA1E2C27}"/>
                </c:ext>
              </c:extLst>
            </c:dLbl>
            <c:dLbl>
              <c:idx val="10"/>
              <c:layout>
                <c:manualLayout>
                  <c:x val="0.11139564660691421"/>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9E30-4E63-986F-9B32DA1E2C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22</c:v>
                </c:pt>
                <c:pt idx="1">
                  <c:v>17</c:v>
                </c:pt>
                <c:pt idx="2">
                  <c:v>16</c:v>
                </c:pt>
                <c:pt idx="3">
                  <c:v>15</c:v>
                </c:pt>
                <c:pt idx="4">
                  <c:v>13</c:v>
                </c:pt>
                <c:pt idx="5">
                  <c:v>8</c:v>
                </c:pt>
                <c:pt idx="6">
                  <c:v>8</c:v>
                </c:pt>
                <c:pt idx="7">
                  <c:v>8</c:v>
                </c:pt>
                <c:pt idx="8">
                  <c:v>7.0000000000000009</c:v>
                </c:pt>
                <c:pt idx="9">
                  <c:v>6</c:v>
                </c:pt>
                <c:pt idx="10">
                  <c:v>4</c:v>
                </c:pt>
              </c:numCache>
            </c:numRef>
          </c:val>
          <c:extLst>
            <c:ext xmlns:c16="http://schemas.microsoft.com/office/drawing/2014/chart" uri="{C3380CC4-5D6E-409C-BE32-E72D297353CC}">
              <c16:uniqueId val="{0000000B-9E30-4E63-986F-9B32DA1E2C27}"/>
            </c:ext>
          </c:extLst>
        </c:ser>
        <c:ser>
          <c:idx val="1"/>
          <c:order val="1"/>
          <c:spPr>
            <a:solidFill>
              <a:schemeClr val="bg1">
                <a:lumMod val="65000"/>
              </a:schemeClr>
            </a:solidFill>
            <a:ln>
              <a:noFill/>
            </a:ln>
          </c:spPr>
          <c:invertIfNegative val="0"/>
          <c:dLbls>
            <c:dLbl>
              <c:idx val="0"/>
              <c:layout>
                <c:manualLayout>
                  <c:x val="0.43405889884763127"/>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9E30-4E63-986F-9B32DA1E2C27}"/>
                </c:ext>
              </c:extLst>
            </c:dLbl>
            <c:dLbl>
              <c:idx val="1"/>
              <c:layout>
                <c:manualLayout>
                  <c:x val="0.48271446862996159"/>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9E30-4E63-986F-9B32DA1E2C27}"/>
                </c:ext>
              </c:extLst>
            </c:dLbl>
            <c:dLbl>
              <c:idx val="2"/>
              <c:layout>
                <c:manualLayout>
                  <c:x val="0.12740076824583868"/>
                  <c:y val="-8.4666039510818431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9E30-4E63-986F-9B32DA1E2C27}"/>
                </c:ext>
              </c:extLst>
            </c:dLbl>
            <c:dLbl>
              <c:idx val="3"/>
              <c:layout>
                <c:manualLayout>
                  <c:x val="0.27144686299615878"/>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9E30-4E63-986F-9B32DA1E2C27}"/>
                </c:ext>
              </c:extLst>
            </c:dLbl>
            <c:dLbl>
              <c:idx val="4"/>
              <c:layout>
                <c:manualLayout>
                  <c:x val="0.17669654289372599"/>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9E30-4E63-986F-9B32DA1E2C27}"/>
                </c:ext>
              </c:extLst>
            </c:dLbl>
            <c:dLbl>
              <c:idx val="5"/>
              <c:layout>
                <c:manualLayout>
                  <c:x val="8.1306017925736232E-2"/>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9E30-4E63-986F-9B32DA1E2C27}"/>
                </c:ext>
              </c:extLst>
            </c:dLbl>
            <c:dLbl>
              <c:idx val="6"/>
              <c:layout>
                <c:manualLayout>
                  <c:x val="0.17669654289372599"/>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9E30-4E63-986F-9B32DA1E2C27}"/>
                </c:ext>
              </c:extLst>
            </c:dLbl>
            <c:dLbl>
              <c:idx val="7"/>
              <c:layout>
                <c:manualLayout>
                  <c:x val="0.12740076824583868"/>
                  <c:y val="-7.9962370649106305E-3"/>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9E30-4E63-986F-9B32DA1E2C27}"/>
                </c:ext>
              </c:extLst>
            </c:dLbl>
            <c:dLbl>
              <c:idx val="8"/>
              <c:layout>
                <c:manualLayout>
                  <c:x val="0.17669654289372599"/>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9E30-4E63-986F-9B32DA1E2C27}"/>
                </c:ext>
              </c:extLst>
            </c:dLbl>
            <c:dLbl>
              <c:idx val="9"/>
              <c:layout>
                <c:manualLayout>
                  <c:x val="0.22215108834827144"/>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9E30-4E63-986F-9B32DA1E2C27}"/>
                </c:ext>
              </c:extLst>
            </c:dLbl>
            <c:dLbl>
              <c:idx val="10"/>
              <c:layout>
                <c:manualLayout>
                  <c:x val="0.22215108834827144"/>
                  <c:y val="0"/>
                </c:manualLayout>
              </c:layout>
              <c:numFmt formatCode="#,##0&quot;%&quot;;&quot;-&quot;#,##0&quot;%&quot;" sourceLinked="0"/>
              <c:spPr>
                <a:noFill/>
                <a:ln>
                  <a:noFill/>
                </a:ln>
              </c:spPr>
              <c:txPr>
                <a:bodyPr wrap="none"/>
                <a:lstStyle/>
                <a:p>
                  <a:pPr>
                    <a:defRPr sz="10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9E30-4E63-986F-9B32DA1E2C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Sheet1!$A$2:$K$2</c:f>
              <c:numCache>
                <c:formatCode>General</c:formatCode>
                <c:ptCount val="11"/>
                <c:pt idx="0">
                  <c:v>23</c:v>
                </c:pt>
                <c:pt idx="1">
                  <c:v>26</c:v>
                </c:pt>
                <c:pt idx="2">
                  <c:v>5</c:v>
                </c:pt>
                <c:pt idx="3">
                  <c:v>13</c:v>
                </c:pt>
                <c:pt idx="4">
                  <c:v>8</c:v>
                </c:pt>
                <c:pt idx="5">
                  <c:v>3</c:v>
                </c:pt>
                <c:pt idx="6">
                  <c:v>8</c:v>
                </c:pt>
                <c:pt idx="7">
                  <c:v>5</c:v>
                </c:pt>
                <c:pt idx="8">
                  <c:v>8</c:v>
                </c:pt>
                <c:pt idx="9">
                  <c:v>10</c:v>
                </c:pt>
                <c:pt idx="10">
                  <c:v>10</c:v>
                </c:pt>
              </c:numCache>
            </c:numRef>
          </c:val>
          <c:extLst>
            <c:ext xmlns:c16="http://schemas.microsoft.com/office/drawing/2014/chart" uri="{C3380CC4-5D6E-409C-BE32-E72D297353CC}">
              <c16:uniqueId val="{00000017-9E30-4E63-986F-9B32DA1E2C27}"/>
            </c:ext>
          </c:extLst>
        </c:ser>
        <c:dLbls>
          <c:showLegendKey val="0"/>
          <c:showVal val="0"/>
          <c:showCatName val="0"/>
          <c:showSerName val="0"/>
          <c:showPercent val="0"/>
          <c:showBubbleSize val="0"/>
        </c:dLbls>
        <c:gapWidth val="80"/>
        <c:axId val="187989072"/>
        <c:axId val="1"/>
      </c:barChart>
      <c:catAx>
        <c:axId val="187989072"/>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6"/>
          <c:min val="0"/>
        </c:scaling>
        <c:delete val="1"/>
        <c:axPos val="t"/>
        <c:numFmt formatCode="General" sourceLinked="1"/>
        <c:majorTickMark val="out"/>
        <c:minorTickMark val="none"/>
        <c:tickLblPos val="nextTo"/>
        <c:crossAx val="187989072"/>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rgbClr val="009DB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Allianz Patrimoine</c:v>
                </c:pt>
                <c:pt idx="1">
                  <c:v>Afer</c:v>
                </c:pt>
                <c:pt idx="2">
                  <c:v>Sélection 1818</c:v>
                </c:pt>
                <c:pt idx="3">
                  <c:v>BNP Paribas Cardiff</c:v>
                </c:pt>
                <c:pt idx="4">
                  <c:v>Aprep Diffusion</c:v>
                </c:pt>
                <c:pt idx="5">
                  <c:v>Aviva Partenaires</c:v>
                </c:pt>
                <c:pt idx="6">
                  <c:v>Swiss Life Assurances</c:v>
                </c:pt>
                <c:pt idx="7">
                  <c:v>Nortia</c:v>
                </c:pt>
                <c:pt idx="8">
                  <c:v>Intencial Patrimoine</c:v>
                </c:pt>
                <c:pt idx="9">
                  <c:v>Primonial</c:v>
                </c:pt>
                <c:pt idx="10">
                  <c:v>MMA Vie</c:v>
                </c:pt>
                <c:pt idx="11">
                  <c:v>UAF Life Patrimoine</c:v>
                </c:pt>
                <c:pt idx="12">
                  <c:v>Agéas France</c:v>
                </c:pt>
                <c:pt idx="13">
                  <c:v>Oddo BHF</c:v>
                </c:pt>
                <c:pt idx="14">
                  <c:v>CD Partenaires</c:v>
                </c:pt>
                <c:pt idx="15">
                  <c:v>Axa Thema</c:v>
                </c:pt>
                <c:pt idx="16">
                  <c:v>Generali Patrimoine</c:v>
                </c:pt>
                <c:pt idx="17">
                  <c:v>Vie Plus - Suravenir</c:v>
                </c:pt>
              </c:strCache>
            </c:strRef>
          </c:cat>
          <c:val>
            <c:numRef>
              <c:f>Sheet1!$B$2:$B$19</c:f>
              <c:numCache>
                <c:formatCode>0.00%</c:formatCode>
                <c:ptCount val="18"/>
                <c:pt idx="0">
                  <c:v>0.5</c:v>
                </c:pt>
                <c:pt idx="1">
                  <c:v>0.53</c:v>
                </c:pt>
                <c:pt idx="2">
                  <c:v>0.57999999999999996</c:v>
                </c:pt>
                <c:pt idx="3">
                  <c:v>0.6</c:v>
                </c:pt>
                <c:pt idx="4">
                  <c:v>0.6</c:v>
                </c:pt>
                <c:pt idx="5">
                  <c:v>0.65</c:v>
                </c:pt>
                <c:pt idx="6">
                  <c:v>0.66</c:v>
                </c:pt>
                <c:pt idx="7">
                  <c:v>0.69</c:v>
                </c:pt>
                <c:pt idx="8">
                  <c:v>0.7</c:v>
                </c:pt>
                <c:pt idx="9">
                  <c:v>0.71</c:v>
                </c:pt>
                <c:pt idx="10">
                  <c:v>0.72</c:v>
                </c:pt>
                <c:pt idx="11">
                  <c:v>0.74</c:v>
                </c:pt>
                <c:pt idx="12">
                  <c:v>0.74</c:v>
                </c:pt>
                <c:pt idx="13">
                  <c:v>0.75</c:v>
                </c:pt>
                <c:pt idx="14">
                  <c:v>0.75</c:v>
                </c:pt>
                <c:pt idx="15">
                  <c:v>0.76</c:v>
                </c:pt>
                <c:pt idx="16">
                  <c:v>0.8</c:v>
                </c:pt>
                <c:pt idx="17">
                  <c:v>0.9</c:v>
                </c:pt>
              </c:numCache>
            </c:numRef>
          </c:val>
          <c:extLst>
            <c:ext xmlns:c16="http://schemas.microsoft.com/office/drawing/2014/chart" uri="{C3380CC4-5D6E-409C-BE32-E72D297353CC}">
              <c16:uniqueId val="{00000000-B1B4-4FA7-84E9-3AB032A87E57}"/>
            </c:ext>
          </c:extLst>
        </c:ser>
        <c:dLbls>
          <c:dLblPos val="outEnd"/>
          <c:showLegendKey val="0"/>
          <c:showVal val="1"/>
          <c:showCatName val="0"/>
          <c:showSerName val="0"/>
          <c:showPercent val="0"/>
          <c:showBubbleSize val="0"/>
        </c:dLbls>
        <c:gapWidth val="182"/>
        <c:axId val="1942832416"/>
        <c:axId val="1626841695"/>
      </c:barChart>
      <c:catAx>
        <c:axId val="19428324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626841695"/>
        <c:crosses val="autoZero"/>
        <c:auto val="1"/>
        <c:lblAlgn val="ctr"/>
        <c:lblOffset val="100"/>
        <c:noMultiLvlLbl val="0"/>
      </c:catAx>
      <c:valAx>
        <c:axId val="1626841695"/>
        <c:scaling>
          <c:orientation val="minMax"/>
        </c:scaling>
        <c:delete val="1"/>
        <c:axPos val="b"/>
        <c:numFmt formatCode="0.00%" sourceLinked="1"/>
        <c:majorTickMark val="out"/>
        <c:minorTickMark val="none"/>
        <c:tickLblPos val="nextTo"/>
        <c:crossAx val="1942832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Sheet1!$B$2</c:f>
              <c:strCache>
                <c:ptCount val="1"/>
                <c:pt idx="0">
                  <c:v>Column1</c:v>
                </c:pt>
              </c:strCache>
            </c:strRef>
          </c:tx>
          <c:spPr>
            <a:solidFill>
              <a:srgbClr val="009DB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Sheet1!$A$3:$A$8</c:f>
              <c:strCache>
                <c:ptCount val="6"/>
                <c:pt idx="0">
                  <c:v>Support on regulatory impacts</c:v>
                </c:pt>
                <c:pt idx="1">
                  <c:v>Speed of processing routine transactions</c:v>
                </c:pt>
                <c:pt idx="2">
                  <c:v>Ability to handle complex exceptions/cases</c:v>
                </c:pt>
                <c:pt idx="3">
                  <c:v>Digitisation of management acts</c:v>
                </c:pt>
                <c:pt idx="4">
                  <c:v>Reactivity of the back office in the event of an incomplete file</c:v>
                </c:pt>
                <c:pt idx="5">
                  <c:v>Simplicity of management procedures</c:v>
                </c:pt>
              </c:strCache>
            </c:strRef>
          </c:cat>
          <c:val>
            <c:numRef>
              <c:f>Sheet1!$B$3:$B$8</c:f>
              <c:numCache>
                <c:formatCode>0%</c:formatCode>
                <c:ptCount val="6"/>
                <c:pt idx="0">
                  <c:v>0.41</c:v>
                </c:pt>
                <c:pt idx="1">
                  <c:v>0.51</c:v>
                </c:pt>
                <c:pt idx="2">
                  <c:v>0.56000000000000005</c:v>
                </c:pt>
                <c:pt idx="3">
                  <c:v>0.56999999999999995</c:v>
                </c:pt>
                <c:pt idx="4">
                  <c:v>0.66</c:v>
                </c:pt>
                <c:pt idx="5">
                  <c:v>0.73</c:v>
                </c:pt>
              </c:numCache>
            </c:numRef>
          </c:val>
          <c:extLst>
            <c:ext xmlns:c16="http://schemas.microsoft.com/office/drawing/2014/chart" uri="{C3380CC4-5D6E-409C-BE32-E72D297353CC}">
              <c16:uniqueId val="{00000000-83AA-4681-8B13-121E91CC3280}"/>
            </c:ext>
          </c:extLst>
        </c:ser>
        <c:dLbls>
          <c:showLegendKey val="0"/>
          <c:showVal val="1"/>
          <c:showCatName val="0"/>
          <c:showSerName val="0"/>
          <c:showPercent val="0"/>
          <c:showBubbleSize val="0"/>
        </c:dLbls>
        <c:gapWidth val="182"/>
        <c:axId val="918552560"/>
        <c:axId val="364068624"/>
      </c:barChart>
      <c:catAx>
        <c:axId val="9185525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64068624"/>
        <c:crosses val="autoZero"/>
        <c:auto val="1"/>
        <c:lblAlgn val="ctr"/>
        <c:lblOffset val="100"/>
        <c:noMultiLvlLbl val="0"/>
      </c:catAx>
      <c:valAx>
        <c:axId val="364068624"/>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1855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1-CD9E-41EF-A538-9DF3DC343FC2}"/>
              </c:ext>
            </c:extLst>
          </c:dPt>
          <c:dPt>
            <c:idx val="1"/>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3-CD9E-41EF-A538-9DF3DC343FC2}"/>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5-CD9E-41EF-A538-9DF3DC343FC2}"/>
              </c:ext>
            </c:extLst>
          </c:dPt>
          <c:dPt>
            <c:idx val="3"/>
            <c:bubble3D val="0"/>
            <c:spPr>
              <a:solidFill>
                <a:schemeClr val="accent2">
                  <a:lumMod val="25000"/>
                </a:schemeClr>
              </a:solidFill>
              <a:ln w="19050">
                <a:solidFill>
                  <a:schemeClr val="lt1"/>
                </a:solidFill>
              </a:ln>
              <a:effectLst/>
            </c:spPr>
            <c:extLst>
              <c:ext xmlns:c16="http://schemas.microsoft.com/office/drawing/2014/chart" uri="{C3380CC4-5D6E-409C-BE32-E72D297353CC}">
                <c16:uniqueId val="{00000007-CD9E-41EF-A538-9DF3DC343FC2}"/>
              </c:ext>
            </c:extLst>
          </c:dPt>
          <c:dPt>
            <c:idx val="4"/>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9-CD9E-41EF-A538-9DF3DC343FC2}"/>
              </c:ext>
            </c:extLst>
          </c:dPt>
          <c:dPt>
            <c:idx val="5"/>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B-CD9E-41EF-A538-9DF3DC343FC2}"/>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Feuil1!$B$2:$B$7</c:f>
              <c:numCache>
                <c:formatCode>0%</c:formatCode>
                <c:ptCount val="6"/>
                <c:pt idx="0">
                  <c:v>0.4</c:v>
                </c:pt>
                <c:pt idx="1">
                  <c:v>0.25</c:v>
                </c:pt>
                <c:pt idx="2">
                  <c:v>0.18</c:v>
                </c:pt>
                <c:pt idx="3">
                  <c:v>0.04</c:v>
                </c:pt>
                <c:pt idx="4">
                  <c:v>0.03</c:v>
                </c:pt>
                <c:pt idx="5">
                  <c:v>0.11</c:v>
                </c:pt>
              </c:numCache>
            </c:numRef>
          </c:val>
          <c:extLst>
            <c:ext xmlns:c15="http://schemas.microsoft.com/office/drawing/2012/chart" uri="{02D57815-91ED-43cb-92C2-25804820EDAC}">
              <c15:filteredSeriesTitle>
                <c15:tx>
                  <c:strRef>
                    <c:extLst>
                      <c:ext uri="{02D57815-91ED-43cb-92C2-25804820EDAC}">
                        <c15:formulaRef>
                          <c15:sqref>Feuil1!$B$1</c15:sqref>
                        </c15:formulaRef>
                      </c:ext>
                    </c:extLst>
                    <c:strCache>
                      <c:ptCount val="1"/>
                      <c:pt idx="0">
                        <c:v>Colonne1</c:v>
                      </c:pt>
                    </c:strCache>
                  </c:strRef>
                </c15:tx>
              </c15:filteredSeriesTitle>
            </c:ext>
            <c:ext xmlns:c15="http://schemas.microsoft.com/office/drawing/2012/chart" uri="{02D57815-91ED-43cb-92C2-25804820EDAC}">
              <c15:filteredCategoryTitle>
                <c15:cat>
                  <c:strRef>
                    <c:extLst>
                      <c:ext uri="{02D57815-91ED-43cb-92C2-25804820EDAC}">
                        <c15:formulaRef>
                          <c15:sqref>Feuil1!$A$2:$A$7</c15:sqref>
                        </c15:formulaRef>
                      </c:ext>
                    </c:extLst>
                    <c:strCache>
                      <c:ptCount val="6"/>
                      <c:pt idx="0">
                        <c:v>BlackRock</c:v>
                      </c:pt>
                      <c:pt idx="1">
                        <c:v>Vanguard</c:v>
                      </c:pt>
                      <c:pt idx="2">
                        <c:v>State Street, Global Advisors </c:v>
                      </c:pt>
                      <c:pt idx="3">
                        <c:v>Invesco PowerShares</c:v>
                      </c:pt>
                      <c:pt idx="4">
                        <c:v>Charles Schwab</c:v>
                      </c:pt>
                      <c:pt idx="5">
                        <c:v>Rest</c:v>
                      </c:pt>
                    </c:strCache>
                  </c:strRef>
                </c15:cat>
              </c15:filteredCategoryTitle>
            </c:ext>
            <c:ext xmlns:c16="http://schemas.microsoft.com/office/drawing/2014/chart" uri="{C3380CC4-5D6E-409C-BE32-E72D297353CC}">
              <c16:uniqueId val="{0000000C-CD9E-41EF-A538-9DF3DC343FC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0465680651038611"/>
          <c:y val="4.4598550655084702E-2"/>
          <c:w val="0.35512680221416792"/>
          <c:h val="0.91080216298518824"/>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9DB0"/>
            </a:solidFill>
            <a:ln>
              <a:noFill/>
            </a:ln>
            <a:effectLst/>
          </c:spPr>
          <c:invertIfNegative val="0"/>
          <c:dLbls>
            <c:dLbl>
              <c:idx val="11"/>
              <c:layout>
                <c:manualLayout>
                  <c:x val="-5.7115176061224383E-2"/>
                  <c:y val="-4.22775621825541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ED9-4AA2-81BC-E498359B3F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Other</c:v>
                </c:pt>
                <c:pt idx="1">
                  <c:v>Accuracy of customer information statements</c:v>
                </c:pt>
                <c:pt idx="2">
                  <c:v>Provide quarterly reportings</c:v>
                </c:pt>
                <c:pt idx="3">
                  <c:v>Personalization of clients' reportings</c:v>
                </c:pt>
                <c:pt idx="4">
                  <c:v>Accuracy of entered data</c:v>
                </c:pt>
                <c:pt idx="5">
                  <c:v>Accuracy of charges</c:v>
                </c:pt>
                <c:pt idx="6">
                  <c:v>Deadlines respect</c:v>
                </c:pt>
                <c:pt idx="7">
                  <c:v>Support on regulations</c:v>
                </c:pt>
                <c:pt idx="8">
                  <c:v>Ability to handle exceptional and complex cases</c:v>
                </c:pt>
                <c:pt idx="9">
                  <c:v>Rapidity of precessing current operation</c:v>
                </c:pt>
                <c:pt idx="10">
                  <c:v>Reactivity of the back-office for uncompleted cases</c:v>
                </c:pt>
                <c:pt idx="11">
                  <c:v>Simplicity of management processes</c:v>
                </c:pt>
              </c:strCache>
            </c:strRef>
          </c:cat>
          <c:val>
            <c:numRef>
              <c:f>Sheet1!$B$2:$B$13</c:f>
              <c:numCache>
                <c:formatCode>0%</c:formatCode>
                <c:ptCount val="12"/>
                <c:pt idx="0">
                  <c:v>0.06</c:v>
                </c:pt>
                <c:pt idx="1">
                  <c:v>0.14000000000000001</c:v>
                </c:pt>
                <c:pt idx="2">
                  <c:v>0.17</c:v>
                </c:pt>
                <c:pt idx="3">
                  <c:v>0.17</c:v>
                </c:pt>
                <c:pt idx="4">
                  <c:v>0.22</c:v>
                </c:pt>
                <c:pt idx="5">
                  <c:v>0.22</c:v>
                </c:pt>
                <c:pt idx="6">
                  <c:v>0.35</c:v>
                </c:pt>
                <c:pt idx="7">
                  <c:v>0.41</c:v>
                </c:pt>
                <c:pt idx="8">
                  <c:v>0.47</c:v>
                </c:pt>
                <c:pt idx="9">
                  <c:v>0.48</c:v>
                </c:pt>
                <c:pt idx="10">
                  <c:v>0.55000000000000004</c:v>
                </c:pt>
                <c:pt idx="11">
                  <c:v>0.75</c:v>
                </c:pt>
              </c:numCache>
            </c:numRef>
          </c:val>
          <c:extLst>
            <c:ext xmlns:c16="http://schemas.microsoft.com/office/drawing/2014/chart" uri="{C3380CC4-5D6E-409C-BE32-E72D297353CC}">
              <c16:uniqueId val="{00000000-5ED9-4AA2-81BC-E498359B3FDE}"/>
            </c:ext>
          </c:extLst>
        </c:ser>
        <c:dLbls>
          <c:dLblPos val="outEnd"/>
          <c:showLegendKey val="0"/>
          <c:showVal val="1"/>
          <c:showCatName val="0"/>
          <c:showSerName val="0"/>
          <c:showPercent val="0"/>
          <c:showBubbleSize val="0"/>
        </c:dLbls>
        <c:gapWidth val="182"/>
        <c:axId val="2042476528"/>
        <c:axId val="80655039"/>
      </c:barChart>
      <c:catAx>
        <c:axId val="204247652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crossAx val="80655039"/>
        <c:crosses val="autoZero"/>
        <c:auto val="1"/>
        <c:lblAlgn val="ctr"/>
        <c:lblOffset val="100"/>
        <c:noMultiLvlLbl val="0"/>
      </c:catAx>
      <c:valAx>
        <c:axId val="80655039"/>
        <c:scaling>
          <c:orientation val="minMax"/>
        </c:scaling>
        <c:delete val="1"/>
        <c:axPos val="b"/>
        <c:numFmt formatCode="0%" sourceLinked="1"/>
        <c:majorTickMark val="out"/>
        <c:minorTickMark val="none"/>
        <c:tickLblPos val="nextTo"/>
        <c:crossAx val="204247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Robo-advisors</c:v>
                </c:pt>
              </c:strCache>
            </c:strRef>
          </c:tx>
          <c:spPr>
            <a:solidFill>
              <a:schemeClr val="accent1"/>
            </a:solidFill>
            <a:ln>
              <a:noFill/>
            </a:ln>
            <a:effectLst/>
          </c:spPr>
          <c:invertIfNegative val="0"/>
          <c:cat>
            <c:strRef>
              <c:f>Sheet1!$A$2:$A$8</c:f>
              <c:strCache>
                <c:ptCount val="7"/>
                <c:pt idx="0">
                  <c:v>18-30</c:v>
                </c:pt>
                <c:pt idx="1">
                  <c:v>30-40</c:v>
                </c:pt>
                <c:pt idx="2">
                  <c:v>40-50</c:v>
                </c:pt>
                <c:pt idx="3">
                  <c:v>50-60</c:v>
                </c:pt>
                <c:pt idx="4">
                  <c:v>60-70</c:v>
                </c:pt>
                <c:pt idx="5">
                  <c:v>70-80</c:v>
                </c:pt>
                <c:pt idx="6">
                  <c:v>&gt;80</c:v>
                </c:pt>
              </c:strCache>
            </c:strRef>
          </c:cat>
          <c:val>
            <c:numRef>
              <c:f>Sheet1!$B$2:$B$8</c:f>
              <c:numCache>
                <c:formatCode>0%</c:formatCode>
                <c:ptCount val="7"/>
                <c:pt idx="0">
                  <c:v>0.3</c:v>
                </c:pt>
                <c:pt idx="1">
                  <c:v>0.35</c:v>
                </c:pt>
                <c:pt idx="2">
                  <c:v>0.2</c:v>
                </c:pt>
                <c:pt idx="3">
                  <c:v>0.05</c:v>
                </c:pt>
                <c:pt idx="4">
                  <c:v>0.03</c:v>
                </c:pt>
                <c:pt idx="5">
                  <c:v>0.05</c:v>
                </c:pt>
                <c:pt idx="6">
                  <c:v>0.02</c:v>
                </c:pt>
              </c:numCache>
            </c:numRef>
          </c:val>
          <c:extLst>
            <c:ext xmlns:c16="http://schemas.microsoft.com/office/drawing/2014/chart" uri="{C3380CC4-5D6E-409C-BE32-E72D297353CC}">
              <c16:uniqueId val="{00000000-BB9E-4BE1-A980-455C779B051B}"/>
            </c:ext>
          </c:extLst>
        </c:ser>
        <c:ser>
          <c:idx val="1"/>
          <c:order val="1"/>
          <c:tx>
            <c:strRef>
              <c:f>Sheet1!$C$1</c:f>
              <c:strCache>
                <c:ptCount val="1"/>
                <c:pt idx="0">
                  <c:v>CGPs</c:v>
                </c:pt>
              </c:strCache>
            </c:strRef>
          </c:tx>
          <c:spPr>
            <a:solidFill>
              <a:schemeClr val="accent2"/>
            </a:solidFill>
            <a:ln>
              <a:noFill/>
            </a:ln>
            <a:effectLst/>
          </c:spPr>
          <c:invertIfNegative val="0"/>
          <c:cat>
            <c:strRef>
              <c:f>Sheet1!$A$2:$A$8</c:f>
              <c:strCache>
                <c:ptCount val="7"/>
                <c:pt idx="0">
                  <c:v>18-30</c:v>
                </c:pt>
                <c:pt idx="1">
                  <c:v>30-40</c:v>
                </c:pt>
                <c:pt idx="2">
                  <c:v>40-50</c:v>
                </c:pt>
                <c:pt idx="3">
                  <c:v>50-60</c:v>
                </c:pt>
                <c:pt idx="4">
                  <c:v>60-70</c:v>
                </c:pt>
                <c:pt idx="5">
                  <c:v>70-80</c:v>
                </c:pt>
                <c:pt idx="6">
                  <c:v>&gt;80</c:v>
                </c:pt>
              </c:strCache>
            </c:strRef>
          </c:cat>
          <c:val>
            <c:numRef>
              <c:f>Sheet1!$C$2:$C$8</c:f>
              <c:numCache>
                <c:formatCode>0%</c:formatCode>
                <c:ptCount val="7"/>
                <c:pt idx="1">
                  <c:v>0.05</c:v>
                </c:pt>
                <c:pt idx="2">
                  <c:v>0.1</c:v>
                </c:pt>
                <c:pt idx="3">
                  <c:v>0.35</c:v>
                </c:pt>
                <c:pt idx="4">
                  <c:v>0.4</c:v>
                </c:pt>
                <c:pt idx="5">
                  <c:v>0.18</c:v>
                </c:pt>
                <c:pt idx="6">
                  <c:v>0.05</c:v>
                </c:pt>
              </c:numCache>
            </c:numRef>
          </c:val>
          <c:extLst>
            <c:ext xmlns:c16="http://schemas.microsoft.com/office/drawing/2014/chart" uri="{C3380CC4-5D6E-409C-BE32-E72D297353CC}">
              <c16:uniqueId val="{00000001-BB9E-4BE1-A980-455C779B051B}"/>
            </c:ext>
          </c:extLst>
        </c:ser>
        <c:dLbls>
          <c:showLegendKey val="0"/>
          <c:showVal val="0"/>
          <c:showCatName val="0"/>
          <c:showSerName val="0"/>
          <c:showPercent val="0"/>
          <c:showBubbleSize val="0"/>
        </c:dLbls>
        <c:gapWidth val="219"/>
        <c:overlap val="-27"/>
        <c:axId val="386341983"/>
        <c:axId val="1606641231"/>
      </c:barChart>
      <c:catAx>
        <c:axId val="38634198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606641231"/>
        <c:crosses val="autoZero"/>
        <c:auto val="1"/>
        <c:lblAlgn val="ctr"/>
        <c:lblOffset val="100"/>
        <c:noMultiLvlLbl val="0"/>
      </c:catAx>
      <c:valAx>
        <c:axId val="1606641231"/>
        <c:scaling>
          <c:orientation val="minMax"/>
        </c:scaling>
        <c:delete val="1"/>
        <c:axPos val="l"/>
        <c:numFmt formatCode="0%" sourceLinked="1"/>
        <c:majorTickMark val="none"/>
        <c:minorTickMark val="none"/>
        <c:tickLblPos val="nextTo"/>
        <c:crossAx val="38634198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PEA: (France)</c:v>
                </c:pt>
              </c:strCache>
            </c:strRef>
          </c:tx>
          <c:spPr>
            <a:ln w="28575" cap="rnd">
              <a:solidFill>
                <a:srgbClr val="00B050"/>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Sheet1!$B$2:$B$262</c:f>
              <c:numCache>
                <c:formatCode>General</c:formatCode>
                <c:ptCount val="261"/>
                <c:pt idx="0">
                  <c:v>25</c:v>
                </c:pt>
                <c:pt idx="1">
                  <c:v>25</c:v>
                </c:pt>
                <c:pt idx="2">
                  <c:v>25</c:v>
                </c:pt>
                <c:pt idx="3">
                  <c:v>24</c:v>
                </c:pt>
                <c:pt idx="4">
                  <c:v>25</c:v>
                </c:pt>
                <c:pt idx="5">
                  <c:v>21</c:v>
                </c:pt>
                <c:pt idx="6">
                  <c:v>26</c:v>
                </c:pt>
                <c:pt idx="7">
                  <c:v>24</c:v>
                </c:pt>
                <c:pt idx="8">
                  <c:v>20</c:v>
                </c:pt>
                <c:pt idx="9">
                  <c:v>23</c:v>
                </c:pt>
                <c:pt idx="10">
                  <c:v>21</c:v>
                </c:pt>
                <c:pt idx="11">
                  <c:v>21</c:v>
                </c:pt>
                <c:pt idx="12">
                  <c:v>30</c:v>
                </c:pt>
                <c:pt idx="13">
                  <c:v>22</c:v>
                </c:pt>
                <c:pt idx="14">
                  <c:v>25</c:v>
                </c:pt>
                <c:pt idx="15">
                  <c:v>24</c:v>
                </c:pt>
                <c:pt idx="16">
                  <c:v>28</c:v>
                </c:pt>
                <c:pt idx="17">
                  <c:v>26</c:v>
                </c:pt>
                <c:pt idx="18">
                  <c:v>24</c:v>
                </c:pt>
                <c:pt idx="19">
                  <c:v>24</c:v>
                </c:pt>
                <c:pt idx="20">
                  <c:v>29</c:v>
                </c:pt>
                <c:pt idx="21">
                  <c:v>23</c:v>
                </c:pt>
                <c:pt idx="22">
                  <c:v>25</c:v>
                </c:pt>
                <c:pt idx="23">
                  <c:v>24</c:v>
                </c:pt>
                <c:pt idx="24">
                  <c:v>20</c:v>
                </c:pt>
                <c:pt idx="25">
                  <c:v>32</c:v>
                </c:pt>
                <c:pt idx="26">
                  <c:v>29</c:v>
                </c:pt>
                <c:pt idx="27">
                  <c:v>32</c:v>
                </c:pt>
                <c:pt idx="28">
                  <c:v>30</c:v>
                </c:pt>
                <c:pt idx="29">
                  <c:v>28</c:v>
                </c:pt>
                <c:pt idx="30">
                  <c:v>27</c:v>
                </c:pt>
                <c:pt idx="31">
                  <c:v>28</c:v>
                </c:pt>
                <c:pt idx="32">
                  <c:v>27</c:v>
                </c:pt>
                <c:pt idx="33">
                  <c:v>25</c:v>
                </c:pt>
                <c:pt idx="34">
                  <c:v>24</c:v>
                </c:pt>
                <c:pt idx="35">
                  <c:v>28</c:v>
                </c:pt>
                <c:pt idx="36">
                  <c:v>27</c:v>
                </c:pt>
                <c:pt idx="37">
                  <c:v>23</c:v>
                </c:pt>
                <c:pt idx="38">
                  <c:v>26</c:v>
                </c:pt>
                <c:pt idx="39">
                  <c:v>25</c:v>
                </c:pt>
                <c:pt idx="40">
                  <c:v>26</c:v>
                </c:pt>
                <c:pt idx="41">
                  <c:v>26</c:v>
                </c:pt>
                <c:pt idx="42">
                  <c:v>29</c:v>
                </c:pt>
                <c:pt idx="43">
                  <c:v>27</c:v>
                </c:pt>
                <c:pt idx="44">
                  <c:v>26</c:v>
                </c:pt>
                <c:pt idx="45">
                  <c:v>27</c:v>
                </c:pt>
                <c:pt idx="46">
                  <c:v>23</c:v>
                </c:pt>
                <c:pt idx="47">
                  <c:v>27</c:v>
                </c:pt>
                <c:pt idx="48">
                  <c:v>23</c:v>
                </c:pt>
                <c:pt idx="49">
                  <c:v>27</c:v>
                </c:pt>
                <c:pt idx="50">
                  <c:v>25</c:v>
                </c:pt>
                <c:pt idx="51">
                  <c:v>21</c:v>
                </c:pt>
                <c:pt idx="52">
                  <c:v>15</c:v>
                </c:pt>
                <c:pt idx="53">
                  <c:v>19</c:v>
                </c:pt>
                <c:pt idx="54">
                  <c:v>23</c:v>
                </c:pt>
                <c:pt idx="55">
                  <c:v>22</c:v>
                </c:pt>
                <c:pt idx="56">
                  <c:v>16</c:v>
                </c:pt>
                <c:pt idx="57">
                  <c:v>18</c:v>
                </c:pt>
                <c:pt idx="58">
                  <c:v>22</c:v>
                </c:pt>
                <c:pt idx="59">
                  <c:v>29</c:v>
                </c:pt>
                <c:pt idx="60">
                  <c:v>26</c:v>
                </c:pt>
                <c:pt idx="61">
                  <c:v>22</c:v>
                </c:pt>
                <c:pt idx="62">
                  <c:v>26</c:v>
                </c:pt>
                <c:pt idx="63">
                  <c:v>21</c:v>
                </c:pt>
                <c:pt idx="64">
                  <c:v>24</c:v>
                </c:pt>
                <c:pt idx="65">
                  <c:v>29</c:v>
                </c:pt>
                <c:pt idx="66">
                  <c:v>22</c:v>
                </c:pt>
                <c:pt idx="67">
                  <c:v>28</c:v>
                </c:pt>
                <c:pt idx="68">
                  <c:v>23</c:v>
                </c:pt>
                <c:pt idx="69">
                  <c:v>25</c:v>
                </c:pt>
                <c:pt idx="70">
                  <c:v>26</c:v>
                </c:pt>
                <c:pt idx="71">
                  <c:v>27</c:v>
                </c:pt>
                <c:pt idx="72">
                  <c:v>24</c:v>
                </c:pt>
                <c:pt idx="73">
                  <c:v>26</c:v>
                </c:pt>
                <c:pt idx="74">
                  <c:v>30</c:v>
                </c:pt>
                <c:pt idx="75">
                  <c:v>24</c:v>
                </c:pt>
                <c:pt idx="76">
                  <c:v>22</c:v>
                </c:pt>
                <c:pt idx="77">
                  <c:v>35</c:v>
                </c:pt>
                <c:pt idx="78">
                  <c:v>34</c:v>
                </c:pt>
                <c:pt idx="79">
                  <c:v>30</c:v>
                </c:pt>
                <c:pt idx="80">
                  <c:v>31</c:v>
                </c:pt>
                <c:pt idx="81">
                  <c:v>30</c:v>
                </c:pt>
                <c:pt idx="82">
                  <c:v>34</c:v>
                </c:pt>
                <c:pt idx="83">
                  <c:v>26</c:v>
                </c:pt>
                <c:pt idx="84">
                  <c:v>34</c:v>
                </c:pt>
                <c:pt idx="85">
                  <c:v>26</c:v>
                </c:pt>
                <c:pt idx="86">
                  <c:v>33</c:v>
                </c:pt>
                <c:pt idx="87">
                  <c:v>32</c:v>
                </c:pt>
                <c:pt idx="88">
                  <c:v>32</c:v>
                </c:pt>
                <c:pt idx="89">
                  <c:v>28</c:v>
                </c:pt>
                <c:pt idx="90">
                  <c:v>31</c:v>
                </c:pt>
                <c:pt idx="91">
                  <c:v>27</c:v>
                </c:pt>
                <c:pt idx="92">
                  <c:v>28</c:v>
                </c:pt>
                <c:pt idx="93">
                  <c:v>30</c:v>
                </c:pt>
                <c:pt idx="94">
                  <c:v>32</c:v>
                </c:pt>
                <c:pt idx="95">
                  <c:v>41</c:v>
                </c:pt>
                <c:pt idx="96">
                  <c:v>34</c:v>
                </c:pt>
                <c:pt idx="97">
                  <c:v>30</c:v>
                </c:pt>
                <c:pt idx="98">
                  <c:v>35</c:v>
                </c:pt>
                <c:pt idx="99">
                  <c:v>34</c:v>
                </c:pt>
                <c:pt idx="100">
                  <c:v>29</c:v>
                </c:pt>
                <c:pt idx="101">
                  <c:v>27</c:v>
                </c:pt>
                <c:pt idx="102">
                  <c:v>31</c:v>
                </c:pt>
                <c:pt idx="103">
                  <c:v>26</c:v>
                </c:pt>
                <c:pt idx="104">
                  <c:v>23</c:v>
                </c:pt>
                <c:pt idx="105">
                  <c:v>24</c:v>
                </c:pt>
                <c:pt idx="106">
                  <c:v>23</c:v>
                </c:pt>
                <c:pt idx="107">
                  <c:v>26</c:v>
                </c:pt>
                <c:pt idx="108">
                  <c:v>22</c:v>
                </c:pt>
                <c:pt idx="109">
                  <c:v>17</c:v>
                </c:pt>
                <c:pt idx="110">
                  <c:v>23</c:v>
                </c:pt>
                <c:pt idx="111">
                  <c:v>21</c:v>
                </c:pt>
                <c:pt idx="112">
                  <c:v>28</c:v>
                </c:pt>
                <c:pt idx="113">
                  <c:v>29</c:v>
                </c:pt>
                <c:pt idx="114">
                  <c:v>26</c:v>
                </c:pt>
                <c:pt idx="115">
                  <c:v>31</c:v>
                </c:pt>
                <c:pt idx="116">
                  <c:v>44</c:v>
                </c:pt>
                <c:pt idx="117">
                  <c:v>42</c:v>
                </c:pt>
                <c:pt idx="118">
                  <c:v>40</c:v>
                </c:pt>
                <c:pt idx="119">
                  <c:v>36</c:v>
                </c:pt>
                <c:pt idx="120">
                  <c:v>38</c:v>
                </c:pt>
                <c:pt idx="121">
                  <c:v>33</c:v>
                </c:pt>
                <c:pt idx="122">
                  <c:v>30</c:v>
                </c:pt>
                <c:pt idx="123">
                  <c:v>29</c:v>
                </c:pt>
                <c:pt idx="124">
                  <c:v>29</c:v>
                </c:pt>
                <c:pt idx="125">
                  <c:v>30</c:v>
                </c:pt>
                <c:pt idx="126">
                  <c:v>36</c:v>
                </c:pt>
                <c:pt idx="127">
                  <c:v>29</c:v>
                </c:pt>
                <c:pt idx="128">
                  <c:v>31</c:v>
                </c:pt>
                <c:pt idx="129">
                  <c:v>40</c:v>
                </c:pt>
                <c:pt idx="130">
                  <c:v>36</c:v>
                </c:pt>
                <c:pt idx="131">
                  <c:v>33</c:v>
                </c:pt>
                <c:pt idx="132">
                  <c:v>34</c:v>
                </c:pt>
                <c:pt idx="133">
                  <c:v>33</c:v>
                </c:pt>
                <c:pt idx="134">
                  <c:v>31</c:v>
                </c:pt>
                <c:pt idx="135">
                  <c:v>28</c:v>
                </c:pt>
                <c:pt idx="136">
                  <c:v>34</c:v>
                </c:pt>
                <c:pt idx="137">
                  <c:v>33</c:v>
                </c:pt>
                <c:pt idx="138">
                  <c:v>25</c:v>
                </c:pt>
                <c:pt idx="139">
                  <c:v>29</c:v>
                </c:pt>
                <c:pt idx="140">
                  <c:v>32</c:v>
                </c:pt>
                <c:pt idx="141">
                  <c:v>33</c:v>
                </c:pt>
                <c:pt idx="142">
                  <c:v>29</c:v>
                </c:pt>
                <c:pt idx="143">
                  <c:v>30</c:v>
                </c:pt>
                <c:pt idx="144">
                  <c:v>27</c:v>
                </c:pt>
                <c:pt idx="145">
                  <c:v>32</c:v>
                </c:pt>
                <c:pt idx="146">
                  <c:v>29</c:v>
                </c:pt>
                <c:pt idx="147">
                  <c:v>25</c:v>
                </c:pt>
                <c:pt idx="148">
                  <c:v>30</c:v>
                </c:pt>
                <c:pt idx="149">
                  <c:v>32</c:v>
                </c:pt>
                <c:pt idx="150">
                  <c:v>35</c:v>
                </c:pt>
                <c:pt idx="151">
                  <c:v>27</c:v>
                </c:pt>
                <c:pt idx="152">
                  <c:v>28</c:v>
                </c:pt>
                <c:pt idx="153">
                  <c:v>28</c:v>
                </c:pt>
                <c:pt idx="154">
                  <c:v>22</c:v>
                </c:pt>
                <c:pt idx="155">
                  <c:v>19</c:v>
                </c:pt>
                <c:pt idx="156">
                  <c:v>24</c:v>
                </c:pt>
                <c:pt idx="157">
                  <c:v>24</c:v>
                </c:pt>
                <c:pt idx="158">
                  <c:v>25</c:v>
                </c:pt>
                <c:pt idx="159">
                  <c:v>26</c:v>
                </c:pt>
                <c:pt idx="160">
                  <c:v>31</c:v>
                </c:pt>
                <c:pt idx="161">
                  <c:v>19</c:v>
                </c:pt>
                <c:pt idx="162">
                  <c:v>24</c:v>
                </c:pt>
                <c:pt idx="163">
                  <c:v>29</c:v>
                </c:pt>
                <c:pt idx="164">
                  <c:v>28</c:v>
                </c:pt>
                <c:pt idx="165">
                  <c:v>28</c:v>
                </c:pt>
                <c:pt idx="166">
                  <c:v>25</c:v>
                </c:pt>
                <c:pt idx="167">
                  <c:v>23</c:v>
                </c:pt>
                <c:pt idx="168">
                  <c:v>34</c:v>
                </c:pt>
                <c:pt idx="169">
                  <c:v>33</c:v>
                </c:pt>
                <c:pt idx="170">
                  <c:v>25</c:v>
                </c:pt>
                <c:pt idx="171">
                  <c:v>34</c:v>
                </c:pt>
                <c:pt idx="172">
                  <c:v>25</c:v>
                </c:pt>
                <c:pt idx="173">
                  <c:v>28</c:v>
                </c:pt>
                <c:pt idx="174">
                  <c:v>28</c:v>
                </c:pt>
                <c:pt idx="175">
                  <c:v>25</c:v>
                </c:pt>
                <c:pt idx="176">
                  <c:v>31</c:v>
                </c:pt>
                <c:pt idx="177">
                  <c:v>28</c:v>
                </c:pt>
                <c:pt idx="178">
                  <c:v>27</c:v>
                </c:pt>
                <c:pt idx="179">
                  <c:v>25</c:v>
                </c:pt>
                <c:pt idx="180">
                  <c:v>27</c:v>
                </c:pt>
                <c:pt idx="181">
                  <c:v>32</c:v>
                </c:pt>
                <c:pt idx="182">
                  <c:v>34</c:v>
                </c:pt>
                <c:pt idx="183">
                  <c:v>36</c:v>
                </c:pt>
                <c:pt idx="184">
                  <c:v>33</c:v>
                </c:pt>
                <c:pt idx="185">
                  <c:v>36</c:v>
                </c:pt>
                <c:pt idx="186">
                  <c:v>33</c:v>
                </c:pt>
                <c:pt idx="187">
                  <c:v>33</c:v>
                </c:pt>
                <c:pt idx="188">
                  <c:v>35</c:v>
                </c:pt>
                <c:pt idx="189">
                  <c:v>38</c:v>
                </c:pt>
                <c:pt idx="190">
                  <c:v>35</c:v>
                </c:pt>
                <c:pt idx="191">
                  <c:v>34</c:v>
                </c:pt>
                <c:pt idx="192">
                  <c:v>35</c:v>
                </c:pt>
                <c:pt idx="193">
                  <c:v>38</c:v>
                </c:pt>
                <c:pt idx="194">
                  <c:v>37</c:v>
                </c:pt>
                <c:pt idx="195">
                  <c:v>31</c:v>
                </c:pt>
                <c:pt idx="196">
                  <c:v>34</c:v>
                </c:pt>
                <c:pt idx="197">
                  <c:v>31</c:v>
                </c:pt>
                <c:pt idx="198">
                  <c:v>32</c:v>
                </c:pt>
                <c:pt idx="199">
                  <c:v>33</c:v>
                </c:pt>
                <c:pt idx="200">
                  <c:v>32</c:v>
                </c:pt>
                <c:pt idx="201">
                  <c:v>34</c:v>
                </c:pt>
                <c:pt idx="202">
                  <c:v>32</c:v>
                </c:pt>
                <c:pt idx="203">
                  <c:v>30</c:v>
                </c:pt>
                <c:pt idx="204">
                  <c:v>29</c:v>
                </c:pt>
                <c:pt idx="205">
                  <c:v>32</c:v>
                </c:pt>
                <c:pt idx="206">
                  <c:v>27</c:v>
                </c:pt>
                <c:pt idx="207">
                  <c:v>36</c:v>
                </c:pt>
                <c:pt idx="208">
                  <c:v>34</c:v>
                </c:pt>
                <c:pt idx="209">
                  <c:v>29</c:v>
                </c:pt>
                <c:pt idx="210">
                  <c:v>26</c:v>
                </c:pt>
                <c:pt idx="211">
                  <c:v>27</c:v>
                </c:pt>
                <c:pt idx="212">
                  <c:v>28</c:v>
                </c:pt>
                <c:pt idx="213">
                  <c:v>24</c:v>
                </c:pt>
                <c:pt idx="214">
                  <c:v>30</c:v>
                </c:pt>
                <c:pt idx="215">
                  <c:v>30</c:v>
                </c:pt>
                <c:pt idx="216">
                  <c:v>31</c:v>
                </c:pt>
                <c:pt idx="217">
                  <c:v>36</c:v>
                </c:pt>
                <c:pt idx="218">
                  <c:v>33</c:v>
                </c:pt>
                <c:pt idx="219">
                  <c:v>31</c:v>
                </c:pt>
                <c:pt idx="220">
                  <c:v>33</c:v>
                </c:pt>
                <c:pt idx="221">
                  <c:v>33</c:v>
                </c:pt>
                <c:pt idx="222">
                  <c:v>43</c:v>
                </c:pt>
                <c:pt idx="223">
                  <c:v>48</c:v>
                </c:pt>
                <c:pt idx="224">
                  <c:v>41</c:v>
                </c:pt>
                <c:pt idx="225">
                  <c:v>82</c:v>
                </c:pt>
                <c:pt idx="226">
                  <c:v>74</c:v>
                </c:pt>
                <c:pt idx="227">
                  <c:v>57</c:v>
                </c:pt>
                <c:pt idx="228">
                  <c:v>39</c:v>
                </c:pt>
                <c:pt idx="229">
                  <c:v>38</c:v>
                </c:pt>
                <c:pt idx="230">
                  <c:v>33</c:v>
                </c:pt>
                <c:pt idx="231">
                  <c:v>38</c:v>
                </c:pt>
                <c:pt idx="232">
                  <c:v>39</c:v>
                </c:pt>
                <c:pt idx="233">
                  <c:v>37</c:v>
                </c:pt>
                <c:pt idx="234">
                  <c:v>49</c:v>
                </c:pt>
                <c:pt idx="235">
                  <c:v>52</c:v>
                </c:pt>
                <c:pt idx="236">
                  <c:v>48</c:v>
                </c:pt>
                <c:pt idx="237">
                  <c:v>45</c:v>
                </c:pt>
                <c:pt idx="238">
                  <c:v>53</c:v>
                </c:pt>
                <c:pt idx="239">
                  <c:v>68</c:v>
                </c:pt>
                <c:pt idx="240">
                  <c:v>58</c:v>
                </c:pt>
                <c:pt idx="241">
                  <c:v>53</c:v>
                </c:pt>
                <c:pt idx="242">
                  <c:v>53</c:v>
                </c:pt>
                <c:pt idx="243">
                  <c:v>100</c:v>
                </c:pt>
                <c:pt idx="244">
                  <c:v>91</c:v>
                </c:pt>
                <c:pt idx="245">
                  <c:v>76</c:v>
                </c:pt>
                <c:pt idx="246">
                  <c:v>74</c:v>
                </c:pt>
                <c:pt idx="247">
                  <c:v>72</c:v>
                </c:pt>
                <c:pt idx="248">
                  <c:v>64</c:v>
                </c:pt>
                <c:pt idx="249">
                  <c:v>65</c:v>
                </c:pt>
                <c:pt idx="250">
                  <c:v>63</c:v>
                </c:pt>
                <c:pt idx="251">
                  <c:v>54</c:v>
                </c:pt>
                <c:pt idx="252">
                  <c:v>48</c:v>
                </c:pt>
                <c:pt idx="253">
                  <c:v>45</c:v>
                </c:pt>
                <c:pt idx="254">
                  <c:v>47</c:v>
                </c:pt>
                <c:pt idx="255">
                  <c:v>55</c:v>
                </c:pt>
                <c:pt idx="256">
                  <c:v>53</c:v>
                </c:pt>
                <c:pt idx="257">
                  <c:v>39</c:v>
                </c:pt>
                <c:pt idx="258">
                  <c:v>40</c:v>
                </c:pt>
                <c:pt idx="259">
                  <c:v>49</c:v>
                </c:pt>
                <c:pt idx="260">
                  <c:v>36</c:v>
                </c:pt>
              </c:numCache>
            </c:numRef>
          </c:val>
          <c:smooth val="0"/>
          <c:extLst>
            <c:ext xmlns:c16="http://schemas.microsoft.com/office/drawing/2014/chart" uri="{C3380CC4-5D6E-409C-BE32-E72D297353CC}">
              <c16:uniqueId val="{00000000-E2FC-452A-A8E8-060FEF6617EC}"/>
            </c:ext>
          </c:extLst>
        </c:ser>
        <c:ser>
          <c:idx val="1"/>
          <c:order val="1"/>
          <c:tx>
            <c:strRef>
              <c:f>Sheet1!$C$1</c:f>
              <c:strCache>
                <c:ptCount val="1"/>
                <c:pt idx="0">
                  <c:v>SCPI: (France)</c:v>
                </c:pt>
              </c:strCache>
            </c:strRef>
          </c:tx>
          <c:spPr>
            <a:ln w="28575" cap="rnd">
              <a:solidFill>
                <a:srgbClr val="00CC66"/>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Sheet1!$C$2:$C$262</c:f>
              <c:numCache>
                <c:formatCode>General</c:formatCode>
                <c:ptCount val="261"/>
                <c:pt idx="0">
                  <c:v>11</c:v>
                </c:pt>
                <c:pt idx="1">
                  <c:v>18</c:v>
                </c:pt>
                <c:pt idx="2">
                  <c:v>17</c:v>
                </c:pt>
                <c:pt idx="3">
                  <c:v>14</c:v>
                </c:pt>
                <c:pt idx="4">
                  <c:v>15</c:v>
                </c:pt>
                <c:pt idx="5">
                  <c:v>14</c:v>
                </c:pt>
                <c:pt idx="6">
                  <c:v>14</c:v>
                </c:pt>
                <c:pt idx="7">
                  <c:v>15</c:v>
                </c:pt>
                <c:pt idx="8">
                  <c:v>16</c:v>
                </c:pt>
                <c:pt idx="9">
                  <c:v>17</c:v>
                </c:pt>
                <c:pt idx="10">
                  <c:v>15</c:v>
                </c:pt>
                <c:pt idx="11">
                  <c:v>21</c:v>
                </c:pt>
                <c:pt idx="12">
                  <c:v>23</c:v>
                </c:pt>
                <c:pt idx="13">
                  <c:v>23</c:v>
                </c:pt>
                <c:pt idx="14">
                  <c:v>19</c:v>
                </c:pt>
                <c:pt idx="15">
                  <c:v>20</c:v>
                </c:pt>
                <c:pt idx="16">
                  <c:v>17</c:v>
                </c:pt>
                <c:pt idx="17">
                  <c:v>14</c:v>
                </c:pt>
                <c:pt idx="18">
                  <c:v>17</c:v>
                </c:pt>
                <c:pt idx="19">
                  <c:v>17</c:v>
                </c:pt>
                <c:pt idx="20">
                  <c:v>17</c:v>
                </c:pt>
                <c:pt idx="21">
                  <c:v>16</c:v>
                </c:pt>
                <c:pt idx="22">
                  <c:v>15</c:v>
                </c:pt>
                <c:pt idx="23">
                  <c:v>14</c:v>
                </c:pt>
                <c:pt idx="24">
                  <c:v>13</c:v>
                </c:pt>
                <c:pt idx="25">
                  <c:v>17</c:v>
                </c:pt>
                <c:pt idx="26">
                  <c:v>22</c:v>
                </c:pt>
                <c:pt idx="27">
                  <c:v>24</c:v>
                </c:pt>
                <c:pt idx="28">
                  <c:v>24</c:v>
                </c:pt>
                <c:pt idx="29">
                  <c:v>22</c:v>
                </c:pt>
                <c:pt idx="30">
                  <c:v>20</c:v>
                </c:pt>
                <c:pt idx="31">
                  <c:v>20</c:v>
                </c:pt>
                <c:pt idx="32">
                  <c:v>21</c:v>
                </c:pt>
                <c:pt idx="33">
                  <c:v>23</c:v>
                </c:pt>
                <c:pt idx="34">
                  <c:v>25</c:v>
                </c:pt>
                <c:pt idx="35">
                  <c:v>28</c:v>
                </c:pt>
                <c:pt idx="36">
                  <c:v>22</c:v>
                </c:pt>
                <c:pt idx="37">
                  <c:v>19</c:v>
                </c:pt>
                <c:pt idx="38">
                  <c:v>24</c:v>
                </c:pt>
                <c:pt idx="39">
                  <c:v>22</c:v>
                </c:pt>
                <c:pt idx="40">
                  <c:v>23</c:v>
                </c:pt>
                <c:pt idx="41">
                  <c:v>20</c:v>
                </c:pt>
                <c:pt idx="42">
                  <c:v>16</c:v>
                </c:pt>
                <c:pt idx="43">
                  <c:v>25</c:v>
                </c:pt>
                <c:pt idx="44">
                  <c:v>18</c:v>
                </c:pt>
                <c:pt idx="45">
                  <c:v>22</c:v>
                </c:pt>
                <c:pt idx="46">
                  <c:v>24</c:v>
                </c:pt>
                <c:pt idx="47">
                  <c:v>24</c:v>
                </c:pt>
                <c:pt idx="48">
                  <c:v>18</c:v>
                </c:pt>
                <c:pt idx="49">
                  <c:v>16</c:v>
                </c:pt>
                <c:pt idx="50">
                  <c:v>17</c:v>
                </c:pt>
                <c:pt idx="51">
                  <c:v>16</c:v>
                </c:pt>
                <c:pt idx="52">
                  <c:v>12</c:v>
                </c:pt>
                <c:pt idx="53">
                  <c:v>18</c:v>
                </c:pt>
                <c:pt idx="54">
                  <c:v>17</c:v>
                </c:pt>
                <c:pt idx="55">
                  <c:v>13</c:v>
                </c:pt>
                <c:pt idx="56">
                  <c:v>12</c:v>
                </c:pt>
                <c:pt idx="57">
                  <c:v>14</c:v>
                </c:pt>
                <c:pt idx="58">
                  <c:v>20</c:v>
                </c:pt>
                <c:pt idx="59">
                  <c:v>20</c:v>
                </c:pt>
                <c:pt idx="60">
                  <c:v>17</c:v>
                </c:pt>
                <c:pt idx="61">
                  <c:v>25</c:v>
                </c:pt>
                <c:pt idx="62">
                  <c:v>23</c:v>
                </c:pt>
                <c:pt idx="63">
                  <c:v>22</c:v>
                </c:pt>
                <c:pt idx="64">
                  <c:v>30</c:v>
                </c:pt>
                <c:pt idx="65">
                  <c:v>23</c:v>
                </c:pt>
                <c:pt idx="66">
                  <c:v>22</c:v>
                </c:pt>
                <c:pt idx="67">
                  <c:v>23</c:v>
                </c:pt>
                <c:pt idx="68">
                  <c:v>23</c:v>
                </c:pt>
                <c:pt idx="69">
                  <c:v>20</c:v>
                </c:pt>
                <c:pt idx="70">
                  <c:v>23</c:v>
                </c:pt>
                <c:pt idx="71">
                  <c:v>23</c:v>
                </c:pt>
                <c:pt idx="72">
                  <c:v>24</c:v>
                </c:pt>
                <c:pt idx="73">
                  <c:v>18</c:v>
                </c:pt>
                <c:pt idx="74">
                  <c:v>23</c:v>
                </c:pt>
                <c:pt idx="75">
                  <c:v>15</c:v>
                </c:pt>
                <c:pt idx="76">
                  <c:v>15</c:v>
                </c:pt>
                <c:pt idx="77">
                  <c:v>23</c:v>
                </c:pt>
                <c:pt idx="78">
                  <c:v>27</c:v>
                </c:pt>
                <c:pt idx="79">
                  <c:v>22</c:v>
                </c:pt>
                <c:pt idx="80">
                  <c:v>26</c:v>
                </c:pt>
                <c:pt idx="81">
                  <c:v>20</c:v>
                </c:pt>
                <c:pt idx="82">
                  <c:v>26</c:v>
                </c:pt>
                <c:pt idx="83">
                  <c:v>26</c:v>
                </c:pt>
                <c:pt idx="84">
                  <c:v>23</c:v>
                </c:pt>
                <c:pt idx="85">
                  <c:v>22</c:v>
                </c:pt>
                <c:pt idx="86">
                  <c:v>26</c:v>
                </c:pt>
                <c:pt idx="87">
                  <c:v>20</c:v>
                </c:pt>
                <c:pt idx="88">
                  <c:v>23</c:v>
                </c:pt>
                <c:pt idx="89">
                  <c:v>24</c:v>
                </c:pt>
                <c:pt idx="90">
                  <c:v>26</c:v>
                </c:pt>
                <c:pt idx="91">
                  <c:v>24</c:v>
                </c:pt>
                <c:pt idx="92">
                  <c:v>24</c:v>
                </c:pt>
                <c:pt idx="93">
                  <c:v>24</c:v>
                </c:pt>
                <c:pt idx="94">
                  <c:v>21</c:v>
                </c:pt>
                <c:pt idx="95">
                  <c:v>21</c:v>
                </c:pt>
                <c:pt idx="96">
                  <c:v>24</c:v>
                </c:pt>
                <c:pt idx="97">
                  <c:v>21</c:v>
                </c:pt>
                <c:pt idx="98">
                  <c:v>21</c:v>
                </c:pt>
                <c:pt idx="99">
                  <c:v>21</c:v>
                </c:pt>
                <c:pt idx="100">
                  <c:v>21</c:v>
                </c:pt>
                <c:pt idx="101">
                  <c:v>18</c:v>
                </c:pt>
                <c:pt idx="102">
                  <c:v>19</c:v>
                </c:pt>
                <c:pt idx="103">
                  <c:v>16</c:v>
                </c:pt>
                <c:pt idx="104">
                  <c:v>16</c:v>
                </c:pt>
                <c:pt idx="105">
                  <c:v>20</c:v>
                </c:pt>
                <c:pt idx="106">
                  <c:v>21</c:v>
                </c:pt>
                <c:pt idx="107">
                  <c:v>17</c:v>
                </c:pt>
                <c:pt idx="108">
                  <c:v>18</c:v>
                </c:pt>
                <c:pt idx="109">
                  <c:v>19</c:v>
                </c:pt>
                <c:pt idx="110">
                  <c:v>17</c:v>
                </c:pt>
                <c:pt idx="111">
                  <c:v>20</c:v>
                </c:pt>
                <c:pt idx="112">
                  <c:v>17</c:v>
                </c:pt>
                <c:pt idx="113">
                  <c:v>25</c:v>
                </c:pt>
                <c:pt idx="114">
                  <c:v>19</c:v>
                </c:pt>
                <c:pt idx="115">
                  <c:v>26</c:v>
                </c:pt>
                <c:pt idx="116">
                  <c:v>22</c:v>
                </c:pt>
                <c:pt idx="117">
                  <c:v>23</c:v>
                </c:pt>
                <c:pt idx="118">
                  <c:v>24</c:v>
                </c:pt>
                <c:pt idx="119">
                  <c:v>23</c:v>
                </c:pt>
                <c:pt idx="120">
                  <c:v>22</c:v>
                </c:pt>
                <c:pt idx="121">
                  <c:v>22</c:v>
                </c:pt>
                <c:pt idx="122">
                  <c:v>21</c:v>
                </c:pt>
                <c:pt idx="123">
                  <c:v>23</c:v>
                </c:pt>
                <c:pt idx="124">
                  <c:v>19</c:v>
                </c:pt>
                <c:pt idx="125">
                  <c:v>18</c:v>
                </c:pt>
                <c:pt idx="126">
                  <c:v>18</c:v>
                </c:pt>
                <c:pt idx="127">
                  <c:v>18</c:v>
                </c:pt>
                <c:pt idx="128">
                  <c:v>16</c:v>
                </c:pt>
                <c:pt idx="129">
                  <c:v>17</c:v>
                </c:pt>
                <c:pt idx="130">
                  <c:v>19</c:v>
                </c:pt>
                <c:pt idx="131">
                  <c:v>26</c:v>
                </c:pt>
                <c:pt idx="132">
                  <c:v>22</c:v>
                </c:pt>
                <c:pt idx="133">
                  <c:v>22</c:v>
                </c:pt>
                <c:pt idx="134">
                  <c:v>20</c:v>
                </c:pt>
                <c:pt idx="135">
                  <c:v>25</c:v>
                </c:pt>
                <c:pt idx="136">
                  <c:v>24</c:v>
                </c:pt>
                <c:pt idx="137">
                  <c:v>22</c:v>
                </c:pt>
                <c:pt idx="138">
                  <c:v>19</c:v>
                </c:pt>
                <c:pt idx="139">
                  <c:v>31</c:v>
                </c:pt>
                <c:pt idx="140">
                  <c:v>23</c:v>
                </c:pt>
                <c:pt idx="141">
                  <c:v>29</c:v>
                </c:pt>
                <c:pt idx="142">
                  <c:v>20</c:v>
                </c:pt>
                <c:pt idx="143">
                  <c:v>17</c:v>
                </c:pt>
                <c:pt idx="144">
                  <c:v>24</c:v>
                </c:pt>
                <c:pt idx="145">
                  <c:v>24</c:v>
                </c:pt>
                <c:pt idx="146">
                  <c:v>27</c:v>
                </c:pt>
                <c:pt idx="147">
                  <c:v>19</c:v>
                </c:pt>
                <c:pt idx="148">
                  <c:v>25</c:v>
                </c:pt>
                <c:pt idx="149">
                  <c:v>26</c:v>
                </c:pt>
                <c:pt idx="150">
                  <c:v>25</c:v>
                </c:pt>
                <c:pt idx="151">
                  <c:v>24</c:v>
                </c:pt>
                <c:pt idx="152">
                  <c:v>23</c:v>
                </c:pt>
                <c:pt idx="153">
                  <c:v>17</c:v>
                </c:pt>
                <c:pt idx="154">
                  <c:v>16</c:v>
                </c:pt>
                <c:pt idx="155">
                  <c:v>18</c:v>
                </c:pt>
                <c:pt idx="156">
                  <c:v>19</c:v>
                </c:pt>
                <c:pt idx="157">
                  <c:v>19</c:v>
                </c:pt>
                <c:pt idx="158">
                  <c:v>17</c:v>
                </c:pt>
                <c:pt idx="159">
                  <c:v>17</c:v>
                </c:pt>
                <c:pt idx="160">
                  <c:v>21</c:v>
                </c:pt>
                <c:pt idx="161">
                  <c:v>17</c:v>
                </c:pt>
                <c:pt idx="162">
                  <c:v>21</c:v>
                </c:pt>
                <c:pt idx="163">
                  <c:v>24</c:v>
                </c:pt>
                <c:pt idx="164">
                  <c:v>20</c:v>
                </c:pt>
                <c:pt idx="165">
                  <c:v>21</c:v>
                </c:pt>
                <c:pt idx="166">
                  <c:v>21</c:v>
                </c:pt>
                <c:pt idx="167">
                  <c:v>21</c:v>
                </c:pt>
                <c:pt idx="168">
                  <c:v>19</c:v>
                </c:pt>
                <c:pt idx="169">
                  <c:v>23</c:v>
                </c:pt>
                <c:pt idx="170">
                  <c:v>27</c:v>
                </c:pt>
                <c:pt idx="171">
                  <c:v>29</c:v>
                </c:pt>
                <c:pt idx="172">
                  <c:v>23</c:v>
                </c:pt>
                <c:pt idx="173">
                  <c:v>21</c:v>
                </c:pt>
                <c:pt idx="174">
                  <c:v>24</c:v>
                </c:pt>
                <c:pt idx="175">
                  <c:v>19</c:v>
                </c:pt>
                <c:pt idx="176">
                  <c:v>22</c:v>
                </c:pt>
                <c:pt idx="177">
                  <c:v>23</c:v>
                </c:pt>
                <c:pt idx="178">
                  <c:v>21</c:v>
                </c:pt>
                <c:pt idx="179">
                  <c:v>16</c:v>
                </c:pt>
                <c:pt idx="180">
                  <c:v>19</c:v>
                </c:pt>
                <c:pt idx="181">
                  <c:v>32</c:v>
                </c:pt>
                <c:pt idx="182">
                  <c:v>28</c:v>
                </c:pt>
                <c:pt idx="183">
                  <c:v>26</c:v>
                </c:pt>
                <c:pt idx="184">
                  <c:v>27</c:v>
                </c:pt>
                <c:pt idx="185">
                  <c:v>29</c:v>
                </c:pt>
                <c:pt idx="186">
                  <c:v>32</c:v>
                </c:pt>
                <c:pt idx="187">
                  <c:v>26</c:v>
                </c:pt>
                <c:pt idx="188">
                  <c:v>30</c:v>
                </c:pt>
                <c:pt idx="189">
                  <c:v>29</c:v>
                </c:pt>
                <c:pt idx="190">
                  <c:v>32</c:v>
                </c:pt>
                <c:pt idx="191">
                  <c:v>29</c:v>
                </c:pt>
                <c:pt idx="192">
                  <c:v>29</c:v>
                </c:pt>
                <c:pt idx="193">
                  <c:v>32</c:v>
                </c:pt>
                <c:pt idx="194">
                  <c:v>32</c:v>
                </c:pt>
                <c:pt idx="195">
                  <c:v>43</c:v>
                </c:pt>
                <c:pt idx="196">
                  <c:v>32</c:v>
                </c:pt>
                <c:pt idx="197">
                  <c:v>31</c:v>
                </c:pt>
                <c:pt idx="198">
                  <c:v>31</c:v>
                </c:pt>
                <c:pt idx="199">
                  <c:v>29</c:v>
                </c:pt>
                <c:pt idx="200">
                  <c:v>34</c:v>
                </c:pt>
                <c:pt idx="201">
                  <c:v>30</c:v>
                </c:pt>
                <c:pt idx="202">
                  <c:v>27</c:v>
                </c:pt>
                <c:pt idx="203">
                  <c:v>29</c:v>
                </c:pt>
                <c:pt idx="204">
                  <c:v>27</c:v>
                </c:pt>
                <c:pt idx="205">
                  <c:v>27</c:v>
                </c:pt>
                <c:pt idx="206">
                  <c:v>29</c:v>
                </c:pt>
                <c:pt idx="207">
                  <c:v>28</c:v>
                </c:pt>
                <c:pt idx="208">
                  <c:v>28</c:v>
                </c:pt>
                <c:pt idx="209">
                  <c:v>23</c:v>
                </c:pt>
                <c:pt idx="210">
                  <c:v>23</c:v>
                </c:pt>
                <c:pt idx="211">
                  <c:v>27</c:v>
                </c:pt>
                <c:pt idx="212">
                  <c:v>19</c:v>
                </c:pt>
                <c:pt idx="213">
                  <c:v>23</c:v>
                </c:pt>
                <c:pt idx="214">
                  <c:v>26</c:v>
                </c:pt>
                <c:pt idx="215">
                  <c:v>29</c:v>
                </c:pt>
                <c:pt idx="216">
                  <c:v>30</c:v>
                </c:pt>
                <c:pt idx="217">
                  <c:v>29</c:v>
                </c:pt>
                <c:pt idx="218">
                  <c:v>32</c:v>
                </c:pt>
                <c:pt idx="219">
                  <c:v>32</c:v>
                </c:pt>
                <c:pt idx="220">
                  <c:v>27</c:v>
                </c:pt>
                <c:pt idx="221">
                  <c:v>29</c:v>
                </c:pt>
                <c:pt idx="222">
                  <c:v>31</c:v>
                </c:pt>
                <c:pt idx="223">
                  <c:v>28</c:v>
                </c:pt>
                <c:pt idx="224">
                  <c:v>34</c:v>
                </c:pt>
                <c:pt idx="225">
                  <c:v>36</c:v>
                </c:pt>
                <c:pt idx="226">
                  <c:v>28</c:v>
                </c:pt>
                <c:pt idx="227">
                  <c:v>40</c:v>
                </c:pt>
                <c:pt idx="228">
                  <c:v>30</c:v>
                </c:pt>
                <c:pt idx="229">
                  <c:v>29</c:v>
                </c:pt>
                <c:pt idx="230">
                  <c:v>30</c:v>
                </c:pt>
                <c:pt idx="231">
                  <c:v>29</c:v>
                </c:pt>
                <c:pt idx="232">
                  <c:v>27</c:v>
                </c:pt>
                <c:pt idx="233">
                  <c:v>31</c:v>
                </c:pt>
                <c:pt idx="234">
                  <c:v>39</c:v>
                </c:pt>
                <c:pt idx="235">
                  <c:v>43</c:v>
                </c:pt>
                <c:pt idx="236">
                  <c:v>50</c:v>
                </c:pt>
                <c:pt idx="237">
                  <c:v>49</c:v>
                </c:pt>
                <c:pt idx="238">
                  <c:v>32</c:v>
                </c:pt>
                <c:pt idx="239">
                  <c:v>45</c:v>
                </c:pt>
                <c:pt idx="240">
                  <c:v>40</c:v>
                </c:pt>
                <c:pt idx="241">
                  <c:v>34</c:v>
                </c:pt>
                <c:pt idx="242">
                  <c:v>30</c:v>
                </c:pt>
                <c:pt idx="243">
                  <c:v>33</c:v>
                </c:pt>
                <c:pt idx="244">
                  <c:v>17</c:v>
                </c:pt>
                <c:pt idx="245">
                  <c:v>18</c:v>
                </c:pt>
                <c:pt idx="246">
                  <c:v>23</c:v>
                </c:pt>
                <c:pt idx="247">
                  <c:v>23</c:v>
                </c:pt>
                <c:pt idx="248">
                  <c:v>22</c:v>
                </c:pt>
                <c:pt idx="249">
                  <c:v>25</c:v>
                </c:pt>
                <c:pt idx="250">
                  <c:v>24</c:v>
                </c:pt>
                <c:pt idx="251">
                  <c:v>23</c:v>
                </c:pt>
                <c:pt idx="252">
                  <c:v>29</c:v>
                </c:pt>
                <c:pt idx="253">
                  <c:v>27</c:v>
                </c:pt>
                <c:pt idx="254">
                  <c:v>28</c:v>
                </c:pt>
                <c:pt idx="255">
                  <c:v>33</c:v>
                </c:pt>
                <c:pt idx="256">
                  <c:v>30</c:v>
                </c:pt>
                <c:pt idx="257">
                  <c:v>30</c:v>
                </c:pt>
                <c:pt idx="258">
                  <c:v>24</c:v>
                </c:pt>
                <c:pt idx="259">
                  <c:v>23</c:v>
                </c:pt>
                <c:pt idx="260">
                  <c:v>28</c:v>
                </c:pt>
              </c:numCache>
            </c:numRef>
          </c:val>
          <c:smooth val="0"/>
          <c:extLst>
            <c:ext xmlns:c16="http://schemas.microsoft.com/office/drawing/2014/chart" uri="{C3380CC4-5D6E-409C-BE32-E72D297353CC}">
              <c16:uniqueId val="{00000001-E2FC-452A-A8E8-060FEF6617EC}"/>
            </c:ext>
          </c:extLst>
        </c:ser>
        <c:ser>
          <c:idx val="2"/>
          <c:order val="2"/>
          <c:tx>
            <c:strRef>
              <c:f>Sheet1!$D$1</c:f>
              <c:strCache>
                <c:ptCount val="1"/>
                <c:pt idx="0">
                  <c:v>gestion de patrimoine: (France)</c:v>
                </c:pt>
              </c:strCache>
            </c:strRef>
          </c:tx>
          <c:spPr>
            <a:ln w="28575" cap="rnd">
              <a:solidFill>
                <a:srgbClr val="FF6600"/>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Sheet1!$D$2:$D$262</c:f>
              <c:numCache>
                <c:formatCode>General</c:formatCode>
                <c:ptCount val="261"/>
                <c:pt idx="0">
                  <c:v>10</c:v>
                </c:pt>
                <c:pt idx="1">
                  <c:v>9</c:v>
                </c:pt>
                <c:pt idx="2">
                  <c:v>10</c:v>
                </c:pt>
                <c:pt idx="3">
                  <c:v>5</c:v>
                </c:pt>
                <c:pt idx="4">
                  <c:v>4</c:v>
                </c:pt>
                <c:pt idx="5">
                  <c:v>5</c:v>
                </c:pt>
                <c:pt idx="6">
                  <c:v>10</c:v>
                </c:pt>
                <c:pt idx="7">
                  <c:v>9</c:v>
                </c:pt>
                <c:pt idx="8">
                  <c:v>13</c:v>
                </c:pt>
                <c:pt idx="9">
                  <c:v>8</c:v>
                </c:pt>
                <c:pt idx="10">
                  <c:v>10</c:v>
                </c:pt>
                <c:pt idx="11">
                  <c:v>10</c:v>
                </c:pt>
                <c:pt idx="12">
                  <c:v>9</c:v>
                </c:pt>
                <c:pt idx="13">
                  <c:v>9</c:v>
                </c:pt>
                <c:pt idx="14">
                  <c:v>8</c:v>
                </c:pt>
                <c:pt idx="15">
                  <c:v>12</c:v>
                </c:pt>
                <c:pt idx="16">
                  <c:v>7</c:v>
                </c:pt>
                <c:pt idx="17">
                  <c:v>7</c:v>
                </c:pt>
                <c:pt idx="18">
                  <c:v>8</c:v>
                </c:pt>
                <c:pt idx="19">
                  <c:v>9</c:v>
                </c:pt>
                <c:pt idx="20">
                  <c:v>6</c:v>
                </c:pt>
                <c:pt idx="21">
                  <c:v>7</c:v>
                </c:pt>
                <c:pt idx="22">
                  <c:v>8</c:v>
                </c:pt>
                <c:pt idx="23">
                  <c:v>6</c:v>
                </c:pt>
                <c:pt idx="24">
                  <c:v>4</c:v>
                </c:pt>
                <c:pt idx="25">
                  <c:v>9</c:v>
                </c:pt>
                <c:pt idx="26">
                  <c:v>10</c:v>
                </c:pt>
                <c:pt idx="27">
                  <c:v>16</c:v>
                </c:pt>
                <c:pt idx="28">
                  <c:v>13</c:v>
                </c:pt>
                <c:pt idx="29">
                  <c:v>11</c:v>
                </c:pt>
                <c:pt idx="30">
                  <c:v>15</c:v>
                </c:pt>
                <c:pt idx="31">
                  <c:v>12</c:v>
                </c:pt>
                <c:pt idx="32">
                  <c:v>11</c:v>
                </c:pt>
                <c:pt idx="33">
                  <c:v>12</c:v>
                </c:pt>
                <c:pt idx="34">
                  <c:v>13</c:v>
                </c:pt>
                <c:pt idx="35">
                  <c:v>13</c:v>
                </c:pt>
                <c:pt idx="36">
                  <c:v>10</c:v>
                </c:pt>
                <c:pt idx="37">
                  <c:v>13</c:v>
                </c:pt>
                <c:pt idx="38">
                  <c:v>10</c:v>
                </c:pt>
                <c:pt idx="39">
                  <c:v>10</c:v>
                </c:pt>
                <c:pt idx="40">
                  <c:v>9</c:v>
                </c:pt>
                <c:pt idx="41">
                  <c:v>11</c:v>
                </c:pt>
                <c:pt idx="42">
                  <c:v>11</c:v>
                </c:pt>
                <c:pt idx="43">
                  <c:v>12</c:v>
                </c:pt>
                <c:pt idx="44">
                  <c:v>10</c:v>
                </c:pt>
                <c:pt idx="45">
                  <c:v>12</c:v>
                </c:pt>
                <c:pt idx="46">
                  <c:v>11</c:v>
                </c:pt>
                <c:pt idx="47">
                  <c:v>11</c:v>
                </c:pt>
                <c:pt idx="48">
                  <c:v>11</c:v>
                </c:pt>
                <c:pt idx="49">
                  <c:v>11</c:v>
                </c:pt>
                <c:pt idx="50">
                  <c:v>8</c:v>
                </c:pt>
                <c:pt idx="51">
                  <c:v>10</c:v>
                </c:pt>
                <c:pt idx="52">
                  <c:v>9</c:v>
                </c:pt>
                <c:pt idx="53">
                  <c:v>8</c:v>
                </c:pt>
                <c:pt idx="54">
                  <c:v>10</c:v>
                </c:pt>
                <c:pt idx="55">
                  <c:v>8</c:v>
                </c:pt>
                <c:pt idx="56">
                  <c:v>6</c:v>
                </c:pt>
                <c:pt idx="57">
                  <c:v>7</c:v>
                </c:pt>
                <c:pt idx="58">
                  <c:v>9</c:v>
                </c:pt>
                <c:pt idx="59">
                  <c:v>9</c:v>
                </c:pt>
                <c:pt idx="60">
                  <c:v>10</c:v>
                </c:pt>
                <c:pt idx="61">
                  <c:v>10</c:v>
                </c:pt>
                <c:pt idx="62">
                  <c:v>12</c:v>
                </c:pt>
                <c:pt idx="63">
                  <c:v>10</c:v>
                </c:pt>
                <c:pt idx="64">
                  <c:v>9</c:v>
                </c:pt>
                <c:pt idx="65">
                  <c:v>11</c:v>
                </c:pt>
                <c:pt idx="66">
                  <c:v>11</c:v>
                </c:pt>
                <c:pt idx="67">
                  <c:v>10</c:v>
                </c:pt>
                <c:pt idx="68">
                  <c:v>8</c:v>
                </c:pt>
                <c:pt idx="69">
                  <c:v>9</c:v>
                </c:pt>
                <c:pt idx="70">
                  <c:v>8</c:v>
                </c:pt>
                <c:pt idx="71">
                  <c:v>10</c:v>
                </c:pt>
                <c:pt idx="72">
                  <c:v>7</c:v>
                </c:pt>
                <c:pt idx="73">
                  <c:v>11</c:v>
                </c:pt>
                <c:pt idx="74">
                  <c:v>10</c:v>
                </c:pt>
                <c:pt idx="75">
                  <c:v>5</c:v>
                </c:pt>
                <c:pt idx="76">
                  <c:v>6</c:v>
                </c:pt>
                <c:pt idx="77">
                  <c:v>9</c:v>
                </c:pt>
                <c:pt idx="78">
                  <c:v>10</c:v>
                </c:pt>
                <c:pt idx="79">
                  <c:v>10</c:v>
                </c:pt>
                <c:pt idx="80">
                  <c:v>10</c:v>
                </c:pt>
                <c:pt idx="81">
                  <c:v>11</c:v>
                </c:pt>
                <c:pt idx="82">
                  <c:v>10</c:v>
                </c:pt>
                <c:pt idx="83">
                  <c:v>8</c:v>
                </c:pt>
                <c:pt idx="84">
                  <c:v>10</c:v>
                </c:pt>
                <c:pt idx="85">
                  <c:v>14</c:v>
                </c:pt>
                <c:pt idx="86">
                  <c:v>12</c:v>
                </c:pt>
                <c:pt idx="87">
                  <c:v>10</c:v>
                </c:pt>
                <c:pt idx="88">
                  <c:v>14</c:v>
                </c:pt>
                <c:pt idx="89">
                  <c:v>12</c:v>
                </c:pt>
                <c:pt idx="90">
                  <c:v>10</c:v>
                </c:pt>
                <c:pt idx="91">
                  <c:v>10</c:v>
                </c:pt>
                <c:pt idx="92">
                  <c:v>8</c:v>
                </c:pt>
                <c:pt idx="93">
                  <c:v>11</c:v>
                </c:pt>
                <c:pt idx="94">
                  <c:v>10</c:v>
                </c:pt>
                <c:pt idx="95">
                  <c:v>10</c:v>
                </c:pt>
                <c:pt idx="96">
                  <c:v>12</c:v>
                </c:pt>
                <c:pt idx="97">
                  <c:v>11</c:v>
                </c:pt>
                <c:pt idx="98">
                  <c:v>9</c:v>
                </c:pt>
                <c:pt idx="99">
                  <c:v>11</c:v>
                </c:pt>
                <c:pt idx="100">
                  <c:v>7</c:v>
                </c:pt>
                <c:pt idx="101">
                  <c:v>11</c:v>
                </c:pt>
                <c:pt idx="102">
                  <c:v>12</c:v>
                </c:pt>
                <c:pt idx="103">
                  <c:v>10</c:v>
                </c:pt>
                <c:pt idx="104">
                  <c:v>7</c:v>
                </c:pt>
                <c:pt idx="105">
                  <c:v>9</c:v>
                </c:pt>
                <c:pt idx="106">
                  <c:v>8</c:v>
                </c:pt>
                <c:pt idx="107">
                  <c:v>6</c:v>
                </c:pt>
                <c:pt idx="108">
                  <c:v>5</c:v>
                </c:pt>
                <c:pt idx="109">
                  <c:v>6</c:v>
                </c:pt>
                <c:pt idx="110">
                  <c:v>8</c:v>
                </c:pt>
                <c:pt idx="111">
                  <c:v>10</c:v>
                </c:pt>
                <c:pt idx="112">
                  <c:v>12</c:v>
                </c:pt>
                <c:pt idx="113">
                  <c:v>8</c:v>
                </c:pt>
                <c:pt idx="114">
                  <c:v>9</c:v>
                </c:pt>
                <c:pt idx="115">
                  <c:v>13</c:v>
                </c:pt>
                <c:pt idx="116">
                  <c:v>13</c:v>
                </c:pt>
                <c:pt idx="117">
                  <c:v>10</c:v>
                </c:pt>
                <c:pt idx="118">
                  <c:v>12</c:v>
                </c:pt>
                <c:pt idx="119">
                  <c:v>10</c:v>
                </c:pt>
                <c:pt idx="120">
                  <c:v>10</c:v>
                </c:pt>
                <c:pt idx="121">
                  <c:v>9</c:v>
                </c:pt>
                <c:pt idx="122">
                  <c:v>10</c:v>
                </c:pt>
                <c:pt idx="123">
                  <c:v>10</c:v>
                </c:pt>
                <c:pt idx="124">
                  <c:v>9</c:v>
                </c:pt>
                <c:pt idx="125">
                  <c:v>8</c:v>
                </c:pt>
                <c:pt idx="126">
                  <c:v>8</c:v>
                </c:pt>
                <c:pt idx="127">
                  <c:v>8</c:v>
                </c:pt>
                <c:pt idx="128">
                  <c:v>6</c:v>
                </c:pt>
                <c:pt idx="129">
                  <c:v>6</c:v>
                </c:pt>
                <c:pt idx="130">
                  <c:v>6</c:v>
                </c:pt>
                <c:pt idx="131">
                  <c:v>9</c:v>
                </c:pt>
                <c:pt idx="132">
                  <c:v>11</c:v>
                </c:pt>
                <c:pt idx="133">
                  <c:v>10</c:v>
                </c:pt>
                <c:pt idx="134">
                  <c:v>9</c:v>
                </c:pt>
                <c:pt idx="135">
                  <c:v>9</c:v>
                </c:pt>
                <c:pt idx="136">
                  <c:v>12</c:v>
                </c:pt>
                <c:pt idx="137">
                  <c:v>11</c:v>
                </c:pt>
                <c:pt idx="138">
                  <c:v>12</c:v>
                </c:pt>
                <c:pt idx="139">
                  <c:v>9</c:v>
                </c:pt>
                <c:pt idx="140">
                  <c:v>10</c:v>
                </c:pt>
                <c:pt idx="141">
                  <c:v>15</c:v>
                </c:pt>
                <c:pt idx="142">
                  <c:v>8</c:v>
                </c:pt>
                <c:pt idx="143">
                  <c:v>10</c:v>
                </c:pt>
                <c:pt idx="144">
                  <c:v>11</c:v>
                </c:pt>
                <c:pt idx="145">
                  <c:v>9</c:v>
                </c:pt>
                <c:pt idx="146">
                  <c:v>10</c:v>
                </c:pt>
                <c:pt idx="147">
                  <c:v>7</c:v>
                </c:pt>
                <c:pt idx="148">
                  <c:v>9</c:v>
                </c:pt>
                <c:pt idx="149">
                  <c:v>11</c:v>
                </c:pt>
                <c:pt idx="150">
                  <c:v>10</c:v>
                </c:pt>
                <c:pt idx="151">
                  <c:v>11</c:v>
                </c:pt>
                <c:pt idx="152">
                  <c:v>8</c:v>
                </c:pt>
                <c:pt idx="153">
                  <c:v>9</c:v>
                </c:pt>
                <c:pt idx="154">
                  <c:v>8</c:v>
                </c:pt>
                <c:pt idx="155">
                  <c:v>7</c:v>
                </c:pt>
                <c:pt idx="156">
                  <c:v>10</c:v>
                </c:pt>
                <c:pt idx="157">
                  <c:v>10</c:v>
                </c:pt>
                <c:pt idx="158">
                  <c:v>9</c:v>
                </c:pt>
                <c:pt idx="159">
                  <c:v>6</c:v>
                </c:pt>
                <c:pt idx="160">
                  <c:v>6</c:v>
                </c:pt>
                <c:pt idx="161">
                  <c:v>8</c:v>
                </c:pt>
                <c:pt idx="162">
                  <c:v>7</c:v>
                </c:pt>
                <c:pt idx="163">
                  <c:v>6</c:v>
                </c:pt>
                <c:pt idx="164">
                  <c:v>9</c:v>
                </c:pt>
                <c:pt idx="165">
                  <c:v>10</c:v>
                </c:pt>
                <c:pt idx="166">
                  <c:v>9</c:v>
                </c:pt>
                <c:pt idx="167">
                  <c:v>7</c:v>
                </c:pt>
                <c:pt idx="168">
                  <c:v>10</c:v>
                </c:pt>
                <c:pt idx="169">
                  <c:v>10</c:v>
                </c:pt>
                <c:pt idx="170">
                  <c:v>6</c:v>
                </c:pt>
                <c:pt idx="171">
                  <c:v>11</c:v>
                </c:pt>
                <c:pt idx="172">
                  <c:v>8</c:v>
                </c:pt>
                <c:pt idx="173">
                  <c:v>9</c:v>
                </c:pt>
                <c:pt idx="174">
                  <c:v>11</c:v>
                </c:pt>
                <c:pt idx="175">
                  <c:v>9</c:v>
                </c:pt>
                <c:pt idx="176">
                  <c:v>10</c:v>
                </c:pt>
                <c:pt idx="177">
                  <c:v>10</c:v>
                </c:pt>
                <c:pt idx="178">
                  <c:v>7</c:v>
                </c:pt>
                <c:pt idx="179">
                  <c:v>9</c:v>
                </c:pt>
                <c:pt idx="180">
                  <c:v>5</c:v>
                </c:pt>
                <c:pt idx="181">
                  <c:v>8</c:v>
                </c:pt>
                <c:pt idx="182">
                  <c:v>9</c:v>
                </c:pt>
                <c:pt idx="183">
                  <c:v>11</c:v>
                </c:pt>
                <c:pt idx="184">
                  <c:v>11</c:v>
                </c:pt>
                <c:pt idx="185">
                  <c:v>11</c:v>
                </c:pt>
                <c:pt idx="186">
                  <c:v>12</c:v>
                </c:pt>
                <c:pt idx="187">
                  <c:v>8</c:v>
                </c:pt>
                <c:pt idx="188">
                  <c:v>9</c:v>
                </c:pt>
                <c:pt idx="189">
                  <c:v>8</c:v>
                </c:pt>
                <c:pt idx="190">
                  <c:v>10</c:v>
                </c:pt>
                <c:pt idx="191">
                  <c:v>10</c:v>
                </c:pt>
                <c:pt idx="192">
                  <c:v>10</c:v>
                </c:pt>
                <c:pt idx="193">
                  <c:v>12</c:v>
                </c:pt>
                <c:pt idx="194">
                  <c:v>11</c:v>
                </c:pt>
                <c:pt idx="195">
                  <c:v>11</c:v>
                </c:pt>
                <c:pt idx="196">
                  <c:v>8</c:v>
                </c:pt>
                <c:pt idx="197">
                  <c:v>8</c:v>
                </c:pt>
                <c:pt idx="198">
                  <c:v>11</c:v>
                </c:pt>
                <c:pt idx="199">
                  <c:v>10</c:v>
                </c:pt>
                <c:pt idx="200">
                  <c:v>10</c:v>
                </c:pt>
                <c:pt idx="201">
                  <c:v>11</c:v>
                </c:pt>
                <c:pt idx="202">
                  <c:v>11</c:v>
                </c:pt>
                <c:pt idx="203">
                  <c:v>8</c:v>
                </c:pt>
                <c:pt idx="204">
                  <c:v>10</c:v>
                </c:pt>
                <c:pt idx="205">
                  <c:v>12</c:v>
                </c:pt>
                <c:pt idx="206">
                  <c:v>9</c:v>
                </c:pt>
                <c:pt idx="207">
                  <c:v>8</c:v>
                </c:pt>
                <c:pt idx="208">
                  <c:v>8</c:v>
                </c:pt>
                <c:pt idx="209">
                  <c:v>8</c:v>
                </c:pt>
                <c:pt idx="210">
                  <c:v>6</c:v>
                </c:pt>
                <c:pt idx="211">
                  <c:v>6</c:v>
                </c:pt>
                <c:pt idx="212">
                  <c:v>8</c:v>
                </c:pt>
                <c:pt idx="213">
                  <c:v>5</c:v>
                </c:pt>
                <c:pt idx="214">
                  <c:v>7</c:v>
                </c:pt>
                <c:pt idx="215">
                  <c:v>6</c:v>
                </c:pt>
                <c:pt idx="216">
                  <c:v>9</c:v>
                </c:pt>
                <c:pt idx="217">
                  <c:v>10</c:v>
                </c:pt>
                <c:pt idx="218">
                  <c:v>9</c:v>
                </c:pt>
                <c:pt idx="219">
                  <c:v>11</c:v>
                </c:pt>
                <c:pt idx="220">
                  <c:v>9</c:v>
                </c:pt>
                <c:pt idx="221">
                  <c:v>10</c:v>
                </c:pt>
                <c:pt idx="222">
                  <c:v>10</c:v>
                </c:pt>
                <c:pt idx="223">
                  <c:v>8</c:v>
                </c:pt>
                <c:pt idx="224">
                  <c:v>14</c:v>
                </c:pt>
                <c:pt idx="225">
                  <c:v>11</c:v>
                </c:pt>
                <c:pt idx="226">
                  <c:v>10</c:v>
                </c:pt>
                <c:pt idx="227">
                  <c:v>10</c:v>
                </c:pt>
                <c:pt idx="228">
                  <c:v>10</c:v>
                </c:pt>
                <c:pt idx="229">
                  <c:v>9</c:v>
                </c:pt>
                <c:pt idx="230">
                  <c:v>9</c:v>
                </c:pt>
                <c:pt idx="231">
                  <c:v>8</c:v>
                </c:pt>
                <c:pt idx="232">
                  <c:v>6</c:v>
                </c:pt>
                <c:pt idx="233">
                  <c:v>8</c:v>
                </c:pt>
                <c:pt idx="234">
                  <c:v>10</c:v>
                </c:pt>
                <c:pt idx="235">
                  <c:v>11</c:v>
                </c:pt>
                <c:pt idx="236">
                  <c:v>12</c:v>
                </c:pt>
                <c:pt idx="237">
                  <c:v>10</c:v>
                </c:pt>
                <c:pt idx="238">
                  <c:v>10</c:v>
                </c:pt>
                <c:pt idx="239">
                  <c:v>13</c:v>
                </c:pt>
                <c:pt idx="240">
                  <c:v>11</c:v>
                </c:pt>
                <c:pt idx="241">
                  <c:v>11</c:v>
                </c:pt>
                <c:pt idx="242">
                  <c:v>10</c:v>
                </c:pt>
                <c:pt idx="243">
                  <c:v>8</c:v>
                </c:pt>
                <c:pt idx="244">
                  <c:v>5</c:v>
                </c:pt>
                <c:pt idx="245">
                  <c:v>6</c:v>
                </c:pt>
                <c:pt idx="246">
                  <c:v>8</c:v>
                </c:pt>
                <c:pt idx="247">
                  <c:v>8</c:v>
                </c:pt>
                <c:pt idx="248">
                  <c:v>8</c:v>
                </c:pt>
                <c:pt idx="249">
                  <c:v>10</c:v>
                </c:pt>
                <c:pt idx="250">
                  <c:v>8</c:v>
                </c:pt>
                <c:pt idx="251">
                  <c:v>9</c:v>
                </c:pt>
                <c:pt idx="252">
                  <c:v>10</c:v>
                </c:pt>
                <c:pt idx="253">
                  <c:v>10</c:v>
                </c:pt>
                <c:pt idx="254">
                  <c:v>12</c:v>
                </c:pt>
                <c:pt idx="255">
                  <c:v>8</c:v>
                </c:pt>
                <c:pt idx="256">
                  <c:v>11</c:v>
                </c:pt>
                <c:pt idx="257">
                  <c:v>9</c:v>
                </c:pt>
                <c:pt idx="258">
                  <c:v>9</c:v>
                </c:pt>
                <c:pt idx="259">
                  <c:v>9</c:v>
                </c:pt>
                <c:pt idx="260">
                  <c:v>4</c:v>
                </c:pt>
              </c:numCache>
            </c:numRef>
          </c:val>
          <c:smooth val="0"/>
          <c:extLst>
            <c:ext xmlns:c16="http://schemas.microsoft.com/office/drawing/2014/chart" uri="{C3380CC4-5D6E-409C-BE32-E72D297353CC}">
              <c16:uniqueId val="{00000002-E2FC-452A-A8E8-060FEF6617EC}"/>
            </c:ext>
          </c:extLst>
        </c:ser>
        <c:ser>
          <c:idx val="3"/>
          <c:order val="3"/>
          <c:tx>
            <c:strRef>
              <c:f>Sheet1!$E$1</c:f>
              <c:strCache>
                <c:ptCount val="1"/>
                <c:pt idx="0">
                  <c:v>yomoni: (France)</c:v>
                </c:pt>
              </c:strCache>
            </c:strRef>
          </c:tx>
          <c:spPr>
            <a:ln w="28575" cap="rnd">
              <a:solidFill>
                <a:schemeClr val="tx1"/>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Sheet1!$E$2:$E$262</c:f>
              <c:numCache>
                <c:formatCode>General</c:formatCode>
                <c:ptCount val="261"/>
                <c:pt idx="0">
                  <c:v>0</c:v>
                </c:pt>
                <c:pt idx="1">
                  <c:v>0</c:v>
                </c:pt>
                <c:pt idx="2">
                  <c:v>1</c:v>
                </c:pt>
                <c:pt idx="3">
                  <c:v>1</c:v>
                </c:pt>
                <c:pt idx="4">
                  <c:v>2</c:v>
                </c:pt>
                <c:pt idx="5">
                  <c:v>1</c:v>
                </c:pt>
                <c:pt idx="6">
                  <c:v>1</c:v>
                </c:pt>
                <c:pt idx="7">
                  <c:v>1</c:v>
                </c:pt>
                <c:pt idx="8">
                  <c:v>1</c:v>
                </c:pt>
                <c:pt idx="9">
                  <c:v>1</c:v>
                </c:pt>
                <c:pt idx="10">
                  <c:v>1</c:v>
                </c:pt>
                <c:pt idx="11">
                  <c:v>2</c:v>
                </c:pt>
                <c:pt idx="12">
                  <c:v>1</c:v>
                </c:pt>
                <c:pt idx="13">
                  <c:v>2</c:v>
                </c:pt>
                <c:pt idx="14">
                  <c:v>1</c:v>
                </c:pt>
                <c:pt idx="15">
                  <c:v>1</c:v>
                </c:pt>
                <c:pt idx="16">
                  <c:v>1</c:v>
                </c:pt>
                <c:pt idx="17">
                  <c:v>1</c:v>
                </c:pt>
                <c:pt idx="18">
                  <c:v>1</c:v>
                </c:pt>
                <c:pt idx="19">
                  <c:v>2</c:v>
                </c:pt>
                <c:pt idx="20">
                  <c:v>1</c:v>
                </c:pt>
                <c:pt idx="21">
                  <c:v>1</c:v>
                </c:pt>
                <c:pt idx="22">
                  <c:v>1</c:v>
                </c:pt>
                <c:pt idx="23">
                  <c:v>1</c:v>
                </c:pt>
                <c:pt idx="24">
                  <c:v>2</c:v>
                </c:pt>
                <c:pt idx="25">
                  <c:v>2</c:v>
                </c:pt>
                <c:pt idx="26">
                  <c:v>4</c:v>
                </c:pt>
                <c:pt idx="27">
                  <c:v>5</c:v>
                </c:pt>
                <c:pt idx="28">
                  <c:v>5</c:v>
                </c:pt>
                <c:pt idx="29">
                  <c:v>2</c:v>
                </c:pt>
                <c:pt idx="30">
                  <c:v>3</c:v>
                </c:pt>
                <c:pt idx="31">
                  <c:v>1</c:v>
                </c:pt>
                <c:pt idx="32">
                  <c:v>1</c:v>
                </c:pt>
                <c:pt idx="33">
                  <c:v>2</c:v>
                </c:pt>
                <c:pt idx="34">
                  <c:v>2</c:v>
                </c:pt>
                <c:pt idx="35">
                  <c:v>2</c:v>
                </c:pt>
                <c:pt idx="36">
                  <c:v>1</c:v>
                </c:pt>
                <c:pt idx="37">
                  <c:v>1</c:v>
                </c:pt>
                <c:pt idx="38">
                  <c:v>1</c:v>
                </c:pt>
                <c:pt idx="39">
                  <c:v>1</c:v>
                </c:pt>
                <c:pt idx="40">
                  <c:v>2</c:v>
                </c:pt>
                <c:pt idx="41">
                  <c:v>2</c:v>
                </c:pt>
                <c:pt idx="42">
                  <c:v>1</c:v>
                </c:pt>
                <c:pt idx="43">
                  <c:v>2</c:v>
                </c:pt>
                <c:pt idx="44">
                  <c:v>1</c:v>
                </c:pt>
                <c:pt idx="45">
                  <c:v>3</c:v>
                </c:pt>
                <c:pt idx="46">
                  <c:v>3</c:v>
                </c:pt>
                <c:pt idx="47">
                  <c:v>2</c:v>
                </c:pt>
                <c:pt idx="48">
                  <c:v>3</c:v>
                </c:pt>
                <c:pt idx="49">
                  <c:v>3</c:v>
                </c:pt>
                <c:pt idx="50">
                  <c:v>1</c:v>
                </c:pt>
                <c:pt idx="51">
                  <c:v>3</c:v>
                </c:pt>
                <c:pt idx="52">
                  <c:v>1</c:v>
                </c:pt>
                <c:pt idx="53">
                  <c:v>2</c:v>
                </c:pt>
                <c:pt idx="54">
                  <c:v>2</c:v>
                </c:pt>
                <c:pt idx="55">
                  <c:v>2</c:v>
                </c:pt>
                <c:pt idx="56">
                  <c:v>1</c:v>
                </c:pt>
                <c:pt idx="57">
                  <c:v>2</c:v>
                </c:pt>
                <c:pt idx="58">
                  <c:v>1</c:v>
                </c:pt>
                <c:pt idx="59">
                  <c:v>2</c:v>
                </c:pt>
                <c:pt idx="60">
                  <c:v>2</c:v>
                </c:pt>
                <c:pt idx="61">
                  <c:v>2</c:v>
                </c:pt>
                <c:pt idx="62">
                  <c:v>2</c:v>
                </c:pt>
                <c:pt idx="63">
                  <c:v>4</c:v>
                </c:pt>
                <c:pt idx="64">
                  <c:v>2</c:v>
                </c:pt>
                <c:pt idx="65">
                  <c:v>4</c:v>
                </c:pt>
                <c:pt idx="66">
                  <c:v>3</c:v>
                </c:pt>
                <c:pt idx="67">
                  <c:v>2</c:v>
                </c:pt>
                <c:pt idx="68">
                  <c:v>2</c:v>
                </c:pt>
                <c:pt idx="69">
                  <c:v>2</c:v>
                </c:pt>
                <c:pt idx="70">
                  <c:v>2</c:v>
                </c:pt>
                <c:pt idx="71">
                  <c:v>3</c:v>
                </c:pt>
                <c:pt idx="72">
                  <c:v>2</c:v>
                </c:pt>
                <c:pt idx="73">
                  <c:v>3</c:v>
                </c:pt>
                <c:pt idx="74">
                  <c:v>2</c:v>
                </c:pt>
                <c:pt idx="75">
                  <c:v>3</c:v>
                </c:pt>
                <c:pt idx="76">
                  <c:v>2</c:v>
                </c:pt>
                <c:pt idx="77">
                  <c:v>4</c:v>
                </c:pt>
                <c:pt idx="78">
                  <c:v>2</c:v>
                </c:pt>
                <c:pt idx="79">
                  <c:v>2</c:v>
                </c:pt>
                <c:pt idx="80">
                  <c:v>3</c:v>
                </c:pt>
                <c:pt idx="81">
                  <c:v>4</c:v>
                </c:pt>
                <c:pt idx="82">
                  <c:v>3</c:v>
                </c:pt>
                <c:pt idx="83">
                  <c:v>4</c:v>
                </c:pt>
                <c:pt idx="84">
                  <c:v>2</c:v>
                </c:pt>
                <c:pt idx="85">
                  <c:v>4</c:v>
                </c:pt>
                <c:pt idx="86">
                  <c:v>3</c:v>
                </c:pt>
                <c:pt idx="87">
                  <c:v>3</c:v>
                </c:pt>
                <c:pt idx="88">
                  <c:v>2</c:v>
                </c:pt>
                <c:pt idx="89">
                  <c:v>2</c:v>
                </c:pt>
                <c:pt idx="90">
                  <c:v>3</c:v>
                </c:pt>
                <c:pt idx="91">
                  <c:v>2</c:v>
                </c:pt>
                <c:pt idx="92">
                  <c:v>2</c:v>
                </c:pt>
                <c:pt idx="93">
                  <c:v>1</c:v>
                </c:pt>
                <c:pt idx="94">
                  <c:v>2</c:v>
                </c:pt>
                <c:pt idx="95">
                  <c:v>3</c:v>
                </c:pt>
                <c:pt idx="96">
                  <c:v>3</c:v>
                </c:pt>
                <c:pt idx="97">
                  <c:v>2</c:v>
                </c:pt>
                <c:pt idx="98">
                  <c:v>3</c:v>
                </c:pt>
                <c:pt idx="99">
                  <c:v>2</c:v>
                </c:pt>
                <c:pt idx="100">
                  <c:v>2</c:v>
                </c:pt>
                <c:pt idx="101">
                  <c:v>1</c:v>
                </c:pt>
                <c:pt idx="102">
                  <c:v>2</c:v>
                </c:pt>
                <c:pt idx="103">
                  <c:v>3</c:v>
                </c:pt>
                <c:pt idx="104">
                  <c:v>4</c:v>
                </c:pt>
                <c:pt idx="105">
                  <c:v>2</c:v>
                </c:pt>
                <c:pt idx="106">
                  <c:v>2</c:v>
                </c:pt>
                <c:pt idx="107">
                  <c:v>3</c:v>
                </c:pt>
                <c:pt idx="108">
                  <c:v>2</c:v>
                </c:pt>
                <c:pt idx="109">
                  <c:v>4</c:v>
                </c:pt>
                <c:pt idx="110">
                  <c:v>2</c:v>
                </c:pt>
                <c:pt idx="111">
                  <c:v>4</c:v>
                </c:pt>
                <c:pt idx="112">
                  <c:v>3</c:v>
                </c:pt>
                <c:pt idx="113">
                  <c:v>4</c:v>
                </c:pt>
                <c:pt idx="114">
                  <c:v>1</c:v>
                </c:pt>
                <c:pt idx="115">
                  <c:v>3</c:v>
                </c:pt>
                <c:pt idx="116">
                  <c:v>2</c:v>
                </c:pt>
                <c:pt idx="117">
                  <c:v>3</c:v>
                </c:pt>
                <c:pt idx="118">
                  <c:v>3</c:v>
                </c:pt>
                <c:pt idx="119">
                  <c:v>2</c:v>
                </c:pt>
                <c:pt idx="120">
                  <c:v>3</c:v>
                </c:pt>
                <c:pt idx="121">
                  <c:v>4</c:v>
                </c:pt>
                <c:pt idx="122">
                  <c:v>3</c:v>
                </c:pt>
                <c:pt idx="123">
                  <c:v>2</c:v>
                </c:pt>
                <c:pt idx="124">
                  <c:v>3</c:v>
                </c:pt>
                <c:pt idx="125">
                  <c:v>1</c:v>
                </c:pt>
                <c:pt idx="126">
                  <c:v>3</c:v>
                </c:pt>
                <c:pt idx="127">
                  <c:v>3</c:v>
                </c:pt>
                <c:pt idx="128">
                  <c:v>3</c:v>
                </c:pt>
                <c:pt idx="129">
                  <c:v>4</c:v>
                </c:pt>
                <c:pt idx="130">
                  <c:v>3</c:v>
                </c:pt>
                <c:pt idx="131">
                  <c:v>3</c:v>
                </c:pt>
                <c:pt idx="132">
                  <c:v>3</c:v>
                </c:pt>
                <c:pt idx="133">
                  <c:v>3</c:v>
                </c:pt>
                <c:pt idx="134">
                  <c:v>3</c:v>
                </c:pt>
                <c:pt idx="135">
                  <c:v>3</c:v>
                </c:pt>
                <c:pt idx="136">
                  <c:v>3</c:v>
                </c:pt>
                <c:pt idx="137">
                  <c:v>2</c:v>
                </c:pt>
                <c:pt idx="138">
                  <c:v>2</c:v>
                </c:pt>
                <c:pt idx="139">
                  <c:v>2</c:v>
                </c:pt>
                <c:pt idx="140">
                  <c:v>2</c:v>
                </c:pt>
                <c:pt idx="141">
                  <c:v>3</c:v>
                </c:pt>
                <c:pt idx="142">
                  <c:v>3</c:v>
                </c:pt>
                <c:pt idx="143">
                  <c:v>4</c:v>
                </c:pt>
                <c:pt idx="144">
                  <c:v>2</c:v>
                </c:pt>
                <c:pt idx="145">
                  <c:v>3</c:v>
                </c:pt>
                <c:pt idx="146">
                  <c:v>2</c:v>
                </c:pt>
                <c:pt idx="147">
                  <c:v>2</c:v>
                </c:pt>
                <c:pt idx="148">
                  <c:v>2</c:v>
                </c:pt>
                <c:pt idx="149">
                  <c:v>3</c:v>
                </c:pt>
                <c:pt idx="150">
                  <c:v>4</c:v>
                </c:pt>
                <c:pt idx="151">
                  <c:v>4</c:v>
                </c:pt>
                <c:pt idx="152">
                  <c:v>2</c:v>
                </c:pt>
                <c:pt idx="153">
                  <c:v>2</c:v>
                </c:pt>
                <c:pt idx="154">
                  <c:v>3</c:v>
                </c:pt>
                <c:pt idx="155">
                  <c:v>1</c:v>
                </c:pt>
                <c:pt idx="156">
                  <c:v>2</c:v>
                </c:pt>
                <c:pt idx="157">
                  <c:v>2</c:v>
                </c:pt>
                <c:pt idx="158">
                  <c:v>3</c:v>
                </c:pt>
                <c:pt idx="159">
                  <c:v>3</c:v>
                </c:pt>
                <c:pt idx="160">
                  <c:v>2</c:v>
                </c:pt>
                <c:pt idx="161">
                  <c:v>3</c:v>
                </c:pt>
                <c:pt idx="162">
                  <c:v>3</c:v>
                </c:pt>
                <c:pt idx="163">
                  <c:v>4</c:v>
                </c:pt>
                <c:pt idx="164">
                  <c:v>2</c:v>
                </c:pt>
                <c:pt idx="165">
                  <c:v>1</c:v>
                </c:pt>
                <c:pt idx="166">
                  <c:v>4</c:v>
                </c:pt>
                <c:pt idx="167">
                  <c:v>1</c:v>
                </c:pt>
                <c:pt idx="168">
                  <c:v>3</c:v>
                </c:pt>
                <c:pt idx="169">
                  <c:v>2</c:v>
                </c:pt>
                <c:pt idx="170">
                  <c:v>2</c:v>
                </c:pt>
                <c:pt idx="171">
                  <c:v>3</c:v>
                </c:pt>
                <c:pt idx="172">
                  <c:v>4</c:v>
                </c:pt>
                <c:pt idx="173">
                  <c:v>2</c:v>
                </c:pt>
                <c:pt idx="174">
                  <c:v>4</c:v>
                </c:pt>
                <c:pt idx="175">
                  <c:v>1</c:v>
                </c:pt>
                <c:pt idx="176">
                  <c:v>4</c:v>
                </c:pt>
                <c:pt idx="177">
                  <c:v>4</c:v>
                </c:pt>
                <c:pt idx="178">
                  <c:v>3</c:v>
                </c:pt>
                <c:pt idx="179">
                  <c:v>3</c:v>
                </c:pt>
                <c:pt idx="180">
                  <c:v>2</c:v>
                </c:pt>
                <c:pt idx="181">
                  <c:v>3</c:v>
                </c:pt>
                <c:pt idx="182">
                  <c:v>3</c:v>
                </c:pt>
                <c:pt idx="183">
                  <c:v>3</c:v>
                </c:pt>
                <c:pt idx="184">
                  <c:v>3</c:v>
                </c:pt>
                <c:pt idx="185">
                  <c:v>3</c:v>
                </c:pt>
                <c:pt idx="186">
                  <c:v>2</c:v>
                </c:pt>
                <c:pt idx="187">
                  <c:v>4</c:v>
                </c:pt>
                <c:pt idx="188">
                  <c:v>5</c:v>
                </c:pt>
                <c:pt idx="189">
                  <c:v>2</c:v>
                </c:pt>
                <c:pt idx="190">
                  <c:v>3</c:v>
                </c:pt>
                <c:pt idx="191">
                  <c:v>3</c:v>
                </c:pt>
                <c:pt idx="192">
                  <c:v>2</c:v>
                </c:pt>
                <c:pt idx="193">
                  <c:v>2</c:v>
                </c:pt>
                <c:pt idx="194">
                  <c:v>3</c:v>
                </c:pt>
                <c:pt idx="195">
                  <c:v>2</c:v>
                </c:pt>
                <c:pt idx="196">
                  <c:v>4</c:v>
                </c:pt>
                <c:pt idx="197">
                  <c:v>2</c:v>
                </c:pt>
                <c:pt idx="198">
                  <c:v>2</c:v>
                </c:pt>
                <c:pt idx="199">
                  <c:v>2</c:v>
                </c:pt>
                <c:pt idx="200">
                  <c:v>4</c:v>
                </c:pt>
                <c:pt idx="201">
                  <c:v>2</c:v>
                </c:pt>
                <c:pt idx="202">
                  <c:v>3</c:v>
                </c:pt>
                <c:pt idx="203">
                  <c:v>2</c:v>
                </c:pt>
                <c:pt idx="204">
                  <c:v>2</c:v>
                </c:pt>
                <c:pt idx="205">
                  <c:v>3</c:v>
                </c:pt>
                <c:pt idx="206">
                  <c:v>3</c:v>
                </c:pt>
                <c:pt idx="207">
                  <c:v>2</c:v>
                </c:pt>
                <c:pt idx="208">
                  <c:v>2</c:v>
                </c:pt>
                <c:pt idx="209">
                  <c:v>3</c:v>
                </c:pt>
                <c:pt idx="210">
                  <c:v>4</c:v>
                </c:pt>
                <c:pt idx="211">
                  <c:v>2</c:v>
                </c:pt>
                <c:pt idx="212">
                  <c:v>3</c:v>
                </c:pt>
                <c:pt idx="213">
                  <c:v>1</c:v>
                </c:pt>
                <c:pt idx="214">
                  <c:v>2</c:v>
                </c:pt>
                <c:pt idx="215">
                  <c:v>3</c:v>
                </c:pt>
                <c:pt idx="216">
                  <c:v>3</c:v>
                </c:pt>
                <c:pt idx="217">
                  <c:v>3</c:v>
                </c:pt>
                <c:pt idx="218">
                  <c:v>3</c:v>
                </c:pt>
                <c:pt idx="219">
                  <c:v>2</c:v>
                </c:pt>
                <c:pt idx="220">
                  <c:v>3</c:v>
                </c:pt>
                <c:pt idx="221">
                  <c:v>2</c:v>
                </c:pt>
                <c:pt idx="222">
                  <c:v>3</c:v>
                </c:pt>
                <c:pt idx="223">
                  <c:v>4</c:v>
                </c:pt>
                <c:pt idx="224">
                  <c:v>3</c:v>
                </c:pt>
                <c:pt idx="225">
                  <c:v>4</c:v>
                </c:pt>
                <c:pt idx="226">
                  <c:v>6</c:v>
                </c:pt>
                <c:pt idx="227">
                  <c:v>3</c:v>
                </c:pt>
                <c:pt idx="228">
                  <c:v>4</c:v>
                </c:pt>
                <c:pt idx="229">
                  <c:v>4</c:v>
                </c:pt>
                <c:pt idx="230">
                  <c:v>3</c:v>
                </c:pt>
                <c:pt idx="231">
                  <c:v>4</c:v>
                </c:pt>
                <c:pt idx="232">
                  <c:v>4</c:v>
                </c:pt>
                <c:pt idx="233">
                  <c:v>6</c:v>
                </c:pt>
                <c:pt idx="234">
                  <c:v>6</c:v>
                </c:pt>
                <c:pt idx="235">
                  <c:v>5</c:v>
                </c:pt>
                <c:pt idx="236">
                  <c:v>5</c:v>
                </c:pt>
                <c:pt idx="237">
                  <c:v>4</c:v>
                </c:pt>
                <c:pt idx="238">
                  <c:v>5</c:v>
                </c:pt>
                <c:pt idx="239">
                  <c:v>4</c:v>
                </c:pt>
                <c:pt idx="240">
                  <c:v>7</c:v>
                </c:pt>
                <c:pt idx="241">
                  <c:v>5</c:v>
                </c:pt>
                <c:pt idx="242">
                  <c:v>7</c:v>
                </c:pt>
                <c:pt idx="243">
                  <c:v>6</c:v>
                </c:pt>
                <c:pt idx="244">
                  <c:v>4</c:v>
                </c:pt>
                <c:pt idx="245">
                  <c:v>5</c:v>
                </c:pt>
                <c:pt idx="246">
                  <c:v>6</c:v>
                </c:pt>
                <c:pt idx="247">
                  <c:v>3</c:v>
                </c:pt>
                <c:pt idx="248">
                  <c:v>3</c:v>
                </c:pt>
                <c:pt idx="249">
                  <c:v>5</c:v>
                </c:pt>
                <c:pt idx="250">
                  <c:v>4</c:v>
                </c:pt>
                <c:pt idx="251">
                  <c:v>4</c:v>
                </c:pt>
                <c:pt idx="252">
                  <c:v>4</c:v>
                </c:pt>
                <c:pt idx="253">
                  <c:v>3</c:v>
                </c:pt>
                <c:pt idx="254">
                  <c:v>5</c:v>
                </c:pt>
                <c:pt idx="255">
                  <c:v>4</c:v>
                </c:pt>
                <c:pt idx="256">
                  <c:v>4</c:v>
                </c:pt>
                <c:pt idx="257">
                  <c:v>4</c:v>
                </c:pt>
                <c:pt idx="258">
                  <c:v>4</c:v>
                </c:pt>
                <c:pt idx="259">
                  <c:v>4</c:v>
                </c:pt>
                <c:pt idx="260">
                  <c:v>4</c:v>
                </c:pt>
              </c:numCache>
            </c:numRef>
          </c:val>
          <c:smooth val="0"/>
          <c:extLst>
            <c:ext xmlns:c16="http://schemas.microsoft.com/office/drawing/2014/chart" uri="{C3380CC4-5D6E-409C-BE32-E72D297353CC}">
              <c16:uniqueId val="{00000004-E2FC-452A-A8E8-060FEF6617EC}"/>
            </c:ext>
          </c:extLst>
        </c:ser>
        <c:ser>
          <c:idx val="4"/>
          <c:order val="4"/>
          <c:tx>
            <c:strRef>
              <c:f>Sheet1!$F$1</c:f>
              <c:strCache>
                <c:ptCount val="1"/>
                <c:pt idx="0">
                  <c:v>Expert et finance: (France)</c:v>
                </c:pt>
              </c:strCache>
            </c:strRef>
          </c:tx>
          <c:spPr>
            <a:ln w="28575" cap="rnd">
              <a:solidFill>
                <a:schemeClr val="tx1"/>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Sheet1!$F$2:$F$262</c:f>
              <c:numCache>
                <c:formatCode>General</c:formatCode>
                <c:ptCount val="261"/>
                <c:pt idx="0">
                  <c:v>0</c:v>
                </c:pt>
                <c:pt idx="1">
                  <c:v>1</c:v>
                </c:pt>
                <c:pt idx="2">
                  <c:v>1</c:v>
                </c:pt>
                <c:pt idx="3">
                  <c:v>2</c:v>
                </c:pt>
                <c:pt idx="4">
                  <c:v>0</c:v>
                </c:pt>
                <c:pt idx="5">
                  <c:v>1</c:v>
                </c:pt>
                <c:pt idx="6">
                  <c:v>1</c:v>
                </c:pt>
                <c:pt idx="7">
                  <c:v>1</c:v>
                </c:pt>
                <c:pt idx="8">
                  <c:v>1</c:v>
                </c:pt>
                <c:pt idx="9">
                  <c:v>1</c:v>
                </c:pt>
                <c:pt idx="10">
                  <c:v>1</c:v>
                </c:pt>
                <c:pt idx="11">
                  <c:v>1</c:v>
                </c:pt>
                <c:pt idx="12">
                  <c:v>0</c:v>
                </c:pt>
                <c:pt idx="13">
                  <c:v>1</c:v>
                </c:pt>
                <c:pt idx="14">
                  <c:v>1</c:v>
                </c:pt>
                <c:pt idx="15">
                  <c:v>1</c:v>
                </c:pt>
                <c:pt idx="16">
                  <c:v>2</c:v>
                </c:pt>
                <c:pt idx="17">
                  <c:v>1</c:v>
                </c:pt>
                <c:pt idx="18">
                  <c:v>1</c:v>
                </c:pt>
                <c:pt idx="19">
                  <c:v>1</c:v>
                </c:pt>
                <c:pt idx="20">
                  <c:v>1</c:v>
                </c:pt>
                <c:pt idx="21">
                  <c:v>1</c:v>
                </c:pt>
                <c:pt idx="22">
                  <c:v>1</c:v>
                </c:pt>
                <c:pt idx="23">
                  <c:v>1</c:v>
                </c:pt>
                <c:pt idx="24">
                  <c:v>1</c:v>
                </c:pt>
                <c:pt idx="25">
                  <c:v>1</c:v>
                </c:pt>
                <c:pt idx="26">
                  <c:v>1</c:v>
                </c:pt>
                <c:pt idx="27">
                  <c:v>1</c:v>
                </c:pt>
                <c:pt idx="28">
                  <c:v>1</c:v>
                </c:pt>
                <c:pt idx="29">
                  <c:v>0</c:v>
                </c:pt>
                <c:pt idx="30">
                  <c:v>1</c:v>
                </c:pt>
                <c:pt idx="31">
                  <c:v>1</c:v>
                </c:pt>
                <c:pt idx="32">
                  <c:v>0</c:v>
                </c:pt>
                <c:pt idx="33">
                  <c:v>1</c:v>
                </c:pt>
                <c:pt idx="34">
                  <c:v>1</c:v>
                </c:pt>
                <c:pt idx="35">
                  <c:v>0</c:v>
                </c:pt>
                <c:pt idx="36">
                  <c:v>1</c:v>
                </c:pt>
                <c:pt idx="37">
                  <c:v>1</c:v>
                </c:pt>
                <c:pt idx="38">
                  <c:v>1</c:v>
                </c:pt>
                <c:pt idx="39">
                  <c:v>1</c:v>
                </c:pt>
                <c:pt idx="40">
                  <c:v>1</c:v>
                </c:pt>
                <c:pt idx="41">
                  <c:v>1</c:v>
                </c:pt>
                <c:pt idx="42">
                  <c:v>0</c:v>
                </c:pt>
                <c:pt idx="43">
                  <c:v>1</c:v>
                </c:pt>
                <c:pt idx="44">
                  <c:v>0</c:v>
                </c:pt>
                <c:pt idx="45">
                  <c:v>1</c:v>
                </c:pt>
                <c:pt idx="46">
                  <c:v>1</c:v>
                </c:pt>
                <c:pt idx="47">
                  <c:v>1</c:v>
                </c:pt>
                <c:pt idx="48">
                  <c:v>1</c:v>
                </c:pt>
                <c:pt idx="49">
                  <c:v>1</c:v>
                </c:pt>
                <c:pt idx="50">
                  <c:v>0</c:v>
                </c:pt>
                <c:pt idx="51">
                  <c:v>1</c:v>
                </c:pt>
                <c:pt idx="52">
                  <c:v>1</c:v>
                </c:pt>
                <c:pt idx="53">
                  <c:v>1</c:v>
                </c:pt>
                <c:pt idx="54">
                  <c:v>1</c:v>
                </c:pt>
                <c:pt idx="55">
                  <c:v>1</c:v>
                </c:pt>
                <c:pt idx="56">
                  <c:v>0</c:v>
                </c:pt>
                <c:pt idx="57">
                  <c:v>1</c:v>
                </c:pt>
                <c:pt idx="58">
                  <c:v>1</c:v>
                </c:pt>
                <c:pt idx="59">
                  <c:v>1</c:v>
                </c:pt>
                <c:pt idx="60">
                  <c:v>1</c:v>
                </c:pt>
                <c:pt idx="61">
                  <c:v>1</c:v>
                </c:pt>
                <c:pt idx="62">
                  <c:v>0</c:v>
                </c:pt>
                <c:pt idx="63">
                  <c:v>1</c:v>
                </c:pt>
                <c:pt idx="64">
                  <c:v>1</c:v>
                </c:pt>
                <c:pt idx="65">
                  <c:v>1</c:v>
                </c:pt>
                <c:pt idx="66">
                  <c:v>1</c:v>
                </c:pt>
                <c:pt idx="67">
                  <c:v>0</c:v>
                </c:pt>
                <c:pt idx="68">
                  <c:v>0</c:v>
                </c:pt>
                <c:pt idx="69">
                  <c:v>1</c:v>
                </c:pt>
                <c:pt idx="70">
                  <c:v>1</c:v>
                </c:pt>
                <c:pt idx="71">
                  <c:v>0</c:v>
                </c:pt>
                <c:pt idx="72">
                  <c:v>1</c:v>
                </c:pt>
                <c:pt idx="73">
                  <c:v>0</c:v>
                </c:pt>
                <c:pt idx="74">
                  <c:v>0</c:v>
                </c:pt>
                <c:pt idx="75">
                  <c:v>1</c:v>
                </c:pt>
                <c:pt idx="76">
                  <c:v>2</c:v>
                </c:pt>
                <c:pt idx="77">
                  <c:v>1</c:v>
                </c:pt>
                <c:pt idx="78">
                  <c:v>1</c:v>
                </c:pt>
                <c:pt idx="79">
                  <c:v>1</c:v>
                </c:pt>
                <c:pt idx="80">
                  <c:v>2</c:v>
                </c:pt>
                <c:pt idx="81">
                  <c:v>1</c:v>
                </c:pt>
                <c:pt idx="82">
                  <c:v>1</c:v>
                </c:pt>
                <c:pt idx="83">
                  <c:v>1</c:v>
                </c:pt>
                <c:pt idx="84">
                  <c:v>1</c:v>
                </c:pt>
                <c:pt idx="85">
                  <c:v>1</c:v>
                </c:pt>
                <c:pt idx="86">
                  <c:v>2</c:v>
                </c:pt>
                <c:pt idx="87">
                  <c:v>1</c:v>
                </c:pt>
                <c:pt idx="88">
                  <c:v>1</c:v>
                </c:pt>
                <c:pt idx="89">
                  <c:v>0</c:v>
                </c:pt>
                <c:pt idx="90">
                  <c:v>1</c:v>
                </c:pt>
                <c:pt idx="91">
                  <c:v>1</c:v>
                </c:pt>
                <c:pt idx="92">
                  <c:v>1</c:v>
                </c:pt>
                <c:pt idx="93">
                  <c:v>1</c:v>
                </c:pt>
                <c:pt idx="94">
                  <c:v>0</c:v>
                </c:pt>
                <c:pt idx="95">
                  <c:v>1</c:v>
                </c:pt>
                <c:pt idx="96">
                  <c:v>1</c:v>
                </c:pt>
                <c:pt idx="97">
                  <c:v>1</c:v>
                </c:pt>
                <c:pt idx="98">
                  <c:v>0</c:v>
                </c:pt>
                <c:pt idx="99">
                  <c:v>1</c:v>
                </c:pt>
                <c:pt idx="100">
                  <c:v>1</c:v>
                </c:pt>
                <c:pt idx="101">
                  <c:v>1</c:v>
                </c:pt>
                <c:pt idx="102">
                  <c:v>0</c:v>
                </c:pt>
                <c:pt idx="103">
                  <c:v>1</c:v>
                </c:pt>
                <c:pt idx="104">
                  <c:v>0</c:v>
                </c:pt>
                <c:pt idx="105">
                  <c:v>1</c:v>
                </c:pt>
                <c:pt idx="106">
                  <c:v>1</c:v>
                </c:pt>
                <c:pt idx="107">
                  <c:v>0</c:v>
                </c:pt>
                <c:pt idx="108">
                  <c:v>1</c:v>
                </c:pt>
                <c:pt idx="109">
                  <c:v>0</c:v>
                </c:pt>
                <c:pt idx="110">
                  <c:v>2</c:v>
                </c:pt>
                <c:pt idx="111">
                  <c:v>0</c:v>
                </c:pt>
                <c:pt idx="112">
                  <c:v>2</c:v>
                </c:pt>
                <c:pt idx="113">
                  <c:v>1</c:v>
                </c:pt>
                <c:pt idx="114">
                  <c:v>1</c:v>
                </c:pt>
                <c:pt idx="115">
                  <c:v>1</c:v>
                </c:pt>
                <c:pt idx="116">
                  <c:v>1</c:v>
                </c:pt>
                <c:pt idx="117">
                  <c:v>2</c:v>
                </c:pt>
                <c:pt idx="118">
                  <c:v>1</c:v>
                </c:pt>
                <c:pt idx="119">
                  <c:v>1</c:v>
                </c:pt>
                <c:pt idx="120">
                  <c:v>1</c:v>
                </c:pt>
                <c:pt idx="121">
                  <c:v>1</c:v>
                </c:pt>
                <c:pt idx="122">
                  <c:v>0</c:v>
                </c:pt>
                <c:pt idx="123">
                  <c:v>1</c:v>
                </c:pt>
                <c:pt idx="124">
                  <c:v>1</c:v>
                </c:pt>
                <c:pt idx="125">
                  <c:v>0</c:v>
                </c:pt>
                <c:pt idx="126">
                  <c:v>0</c:v>
                </c:pt>
                <c:pt idx="127">
                  <c:v>1</c:v>
                </c:pt>
                <c:pt idx="128">
                  <c:v>1</c:v>
                </c:pt>
                <c:pt idx="129">
                  <c:v>1</c:v>
                </c:pt>
                <c:pt idx="130">
                  <c:v>1</c:v>
                </c:pt>
                <c:pt idx="131">
                  <c:v>1</c:v>
                </c:pt>
                <c:pt idx="132">
                  <c:v>1</c:v>
                </c:pt>
                <c:pt idx="133">
                  <c:v>1</c:v>
                </c:pt>
                <c:pt idx="134">
                  <c:v>1</c:v>
                </c:pt>
                <c:pt idx="135">
                  <c:v>1</c:v>
                </c:pt>
                <c:pt idx="136">
                  <c:v>1</c:v>
                </c:pt>
                <c:pt idx="137">
                  <c:v>0</c:v>
                </c:pt>
                <c:pt idx="138">
                  <c:v>1</c:v>
                </c:pt>
                <c:pt idx="139">
                  <c:v>1</c:v>
                </c:pt>
                <c:pt idx="140">
                  <c:v>1</c:v>
                </c:pt>
                <c:pt idx="141">
                  <c:v>1</c:v>
                </c:pt>
                <c:pt idx="142">
                  <c:v>1</c:v>
                </c:pt>
                <c:pt idx="143">
                  <c:v>1</c:v>
                </c:pt>
                <c:pt idx="144">
                  <c:v>0</c:v>
                </c:pt>
                <c:pt idx="145">
                  <c:v>1</c:v>
                </c:pt>
                <c:pt idx="146">
                  <c:v>1</c:v>
                </c:pt>
                <c:pt idx="147">
                  <c:v>2</c:v>
                </c:pt>
                <c:pt idx="148">
                  <c:v>1</c:v>
                </c:pt>
                <c:pt idx="149">
                  <c:v>1</c:v>
                </c:pt>
                <c:pt idx="150">
                  <c:v>1</c:v>
                </c:pt>
                <c:pt idx="151">
                  <c:v>1</c:v>
                </c:pt>
                <c:pt idx="152">
                  <c:v>1</c:v>
                </c:pt>
                <c:pt idx="153">
                  <c:v>1</c:v>
                </c:pt>
                <c:pt idx="154">
                  <c:v>0</c:v>
                </c:pt>
                <c:pt idx="155">
                  <c:v>1</c:v>
                </c:pt>
                <c:pt idx="156">
                  <c:v>1</c:v>
                </c:pt>
                <c:pt idx="157">
                  <c:v>1</c:v>
                </c:pt>
                <c:pt idx="158">
                  <c:v>1</c:v>
                </c:pt>
                <c:pt idx="159">
                  <c:v>1</c:v>
                </c:pt>
                <c:pt idx="160">
                  <c:v>1</c:v>
                </c:pt>
                <c:pt idx="161">
                  <c:v>0</c:v>
                </c:pt>
                <c:pt idx="162">
                  <c:v>1</c:v>
                </c:pt>
                <c:pt idx="163">
                  <c:v>1</c:v>
                </c:pt>
                <c:pt idx="164">
                  <c:v>1</c:v>
                </c:pt>
                <c:pt idx="165">
                  <c:v>2</c:v>
                </c:pt>
                <c:pt idx="166">
                  <c:v>1</c:v>
                </c:pt>
                <c:pt idx="167">
                  <c:v>1</c:v>
                </c:pt>
                <c:pt idx="168">
                  <c:v>0</c:v>
                </c:pt>
                <c:pt idx="169">
                  <c:v>1</c:v>
                </c:pt>
                <c:pt idx="170">
                  <c:v>1</c:v>
                </c:pt>
                <c:pt idx="171">
                  <c:v>1</c:v>
                </c:pt>
                <c:pt idx="172">
                  <c:v>1</c:v>
                </c:pt>
                <c:pt idx="173">
                  <c:v>1</c:v>
                </c:pt>
                <c:pt idx="174">
                  <c:v>1</c:v>
                </c:pt>
                <c:pt idx="175">
                  <c:v>0</c:v>
                </c:pt>
                <c:pt idx="176">
                  <c:v>1</c:v>
                </c:pt>
                <c:pt idx="177">
                  <c:v>2</c:v>
                </c:pt>
                <c:pt idx="178">
                  <c:v>1</c:v>
                </c:pt>
                <c:pt idx="179">
                  <c:v>1</c:v>
                </c:pt>
                <c:pt idx="180">
                  <c:v>0</c:v>
                </c:pt>
                <c:pt idx="181">
                  <c:v>0</c:v>
                </c:pt>
                <c:pt idx="182">
                  <c:v>1</c:v>
                </c:pt>
                <c:pt idx="183">
                  <c:v>1</c:v>
                </c:pt>
                <c:pt idx="184">
                  <c:v>1</c:v>
                </c:pt>
                <c:pt idx="185">
                  <c:v>1</c:v>
                </c:pt>
                <c:pt idx="186">
                  <c:v>2</c:v>
                </c:pt>
                <c:pt idx="187">
                  <c:v>1</c:v>
                </c:pt>
                <c:pt idx="188">
                  <c:v>0</c:v>
                </c:pt>
                <c:pt idx="189">
                  <c:v>1</c:v>
                </c:pt>
                <c:pt idx="190">
                  <c:v>1</c:v>
                </c:pt>
                <c:pt idx="191">
                  <c:v>1</c:v>
                </c:pt>
                <c:pt idx="192">
                  <c:v>2</c:v>
                </c:pt>
                <c:pt idx="193">
                  <c:v>1</c:v>
                </c:pt>
                <c:pt idx="194">
                  <c:v>1</c:v>
                </c:pt>
                <c:pt idx="195">
                  <c:v>1</c:v>
                </c:pt>
                <c:pt idx="196">
                  <c:v>1</c:v>
                </c:pt>
                <c:pt idx="197">
                  <c:v>1</c:v>
                </c:pt>
                <c:pt idx="198">
                  <c:v>0</c:v>
                </c:pt>
                <c:pt idx="199">
                  <c:v>0</c:v>
                </c:pt>
                <c:pt idx="200">
                  <c:v>1</c:v>
                </c:pt>
                <c:pt idx="201">
                  <c:v>0</c:v>
                </c:pt>
                <c:pt idx="202">
                  <c:v>0</c:v>
                </c:pt>
                <c:pt idx="203">
                  <c:v>1</c:v>
                </c:pt>
                <c:pt idx="204">
                  <c:v>1</c:v>
                </c:pt>
                <c:pt idx="205">
                  <c:v>1</c:v>
                </c:pt>
                <c:pt idx="206">
                  <c:v>0</c:v>
                </c:pt>
                <c:pt idx="207">
                  <c:v>1</c:v>
                </c:pt>
                <c:pt idx="208">
                  <c:v>1</c:v>
                </c:pt>
                <c:pt idx="209">
                  <c:v>1</c:v>
                </c:pt>
                <c:pt idx="210">
                  <c:v>1</c:v>
                </c:pt>
                <c:pt idx="211">
                  <c:v>1</c:v>
                </c:pt>
                <c:pt idx="212">
                  <c:v>0</c:v>
                </c:pt>
                <c:pt idx="213">
                  <c:v>0</c:v>
                </c:pt>
                <c:pt idx="214">
                  <c:v>1</c:v>
                </c:pt>
                <c:pt idx="215">
                  <c:v>1</c:v>
                </c:pt>
                <c:pt idx="216">
                  <c:v>1</c:v>
                </c:pt>
                <c:pt idx="217">
                  <c:v>1</c:v>
                </c:pt>
                <c:pt idx="218">
                  <c:v>2</c:v>
                </c:pt>
                <c:pt idx="219">
                  <c:v>1</c:v>
                </c:pt>
                <c:pt idx="220">
                  <c:v>1</c:v>
                </c:pt>
                <c:pt idx="221">
                  <c:v>1</c:v>
                </c:pt>
                <c:pt idx="222">
                  <c:v>0</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2</c:v>
                </c:pt>
                <c:pt idx="239">
                  <c:v>1</c:v>
                </c:pt>
                <c:pt idx="240">
                  <c:v>1</c:v>
                </c:pt>
                <c:pt idx="241">
                  <c:v>2</c:v>
                </c:pt>
                <c:pt idx="242">
                  <c:v>1</c:v>
                </c:pt>
                <c:pt idx="243">
                  <c:v>1</c:v>
                </c:pt>
                <c:pt idx="244">
                  <c:v>1</c:v>
                </c:pt>
                <c:pt idx="245">
                  <c:v>1</c:v>
                </c:pt>
                <c:pt idx="246">
                  <c:v>0</c:v>
                </c:pt>
                <c:pt idx="247">
                  <c:v>1</c:v>
                </c:pt>
                <c:pt idx="248">
                  <c:v>1</c:v>
                </c:pt>
                <c:pt idx="249">
                  <c:v>1</c:v>
                </c:pt>
                <c:pt idx="250">
                  <c:v>0</c:v>
                </c:pt>
                <c:pt idx="251">
                  <c:v>1</c:v>
                </c:pt>
                <c:pt idx="252">
                  <c:v>1</c:v>
                </c:pt>
                <c:pt idx="253">
                  <c:v>1</c:v>
                </c:pt>
                <c:pt idx="254">
                  <c:v>1</c:v>
                </c:pt>
                <c:pt idx="255">
                  <c:v>1</c:v>
                </c:pt>
                <c:pt idx="256">
                  <c:v>0</c:v>
                </c:pt>
                <c:pt idx="257">
                  <c:v>1</c:v>
                </c:pt>
                <c:pt idx="258">
                  <c:v>1</c:v>
                </c:pt>
                <c:pt idx="259">
                  <c:v>1</c:v>
                </c:pt>
                <c:pt idx="260">
                  <c:v>0</c:v>
                </c:pt>
              </c:numCache>
            </c:numRef>
          </c:val>
          <c:smooth val="0"/>
          <c:extLst>
            <c:ext xmlns:c16="http://schemas.microsoft.com/office/drawing/2014/chart" uri="{C3380CC4-5D6E-409C-BE32-E72D297353CC}">
              <c16:uniqueId val="{00000005-E2FC-452A-A8E8-060FEF6617EC}"/>
            </c:ext>
          </c:extLst>
        </c:ser>
        <c:ser>
          <c:idx val="5"/>
          <c:order val="5"/>
          <c:tx>
            <c:strRef>
              <c:f>Sheet1!$G$1</c:f>
              <c:strCache>
                <c:ptCount val="1"/>
                <c:pt idx="0">
                  <c:v>ETF: (France)</c:v>
                </c:pt>
              </c:strCache>
            </c:strRef>
          </c:tx>
          <c:spPr>
            <a:ln w="28575" cap="rnd">
              <a:solidFill>
                <a:srgbClr val="33CC33"/>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Sheet1!$G$2:$G$262</c:f>
              <c:numCache>
                <c:formatCode>General</c:formatCode>
                <c:ptCount val="261"/>
                <c:pt idx="0">
                  <c:v>11</c:v>
                </c:pt>
                <c:pt idx="1">
                  <c:v>11</c:v>
                </c:pt>
                <c:pt idx="2">
                  <c:v>11</c:v>
                </c:pt>
                <c:pt idx="3">
                  <c:v>8</c:v>
                </c:pt>
                <c:pt idx="4">
                  <c:v>11</c:v>
                </c:pt>
                <c:pt idx="5">
                  <c:v>7</c:v>
                </c:pt>
                <c:pt idx="6">
                  <c:v>12</c:v>
                </c:pt>
                <c:pt idx="7">
                  <c:v>10</c:v>
                </c:pt>
                <c:pt idx="8">
                  <c:v>6</c:v>
                </c:pt>
                <c:pt idx="9">
                  <c:v>8</c:v>
                </c:pt>
                <c:pt idx="10">
                  <c:v>8</c:v>
                </c:pt>
                <c:pt idx="11">
                  <c:v>8</c:v>
                </c:pt>
                <c:pt idx="12">
                  <c:v>10</c:v>
                </c:pt>
                <c:pt idx="13">
                  <c:v>7</c:v>
                </c:pt>
                <c:pt idx="14">
                  <c:v>10</c:v>
                </c:pt>
                <c:pt idx="15">
                  <c:v>5</c:v>
                </c:pt>
                <c:pt idx="16">
                  <c:v>7</c:v>
                </c:pt>
                <c:pt idx="17">
                  <c:v>7</c:v>
                </c:pt>
                <c:pt idx="18">
                  <c:v>10</c:v>
                </c:pt>
                <c:pt idx="19">
                  <c:v>8</c:v>
                </c:pt>
                <c:pt idx="20">
                  <c:v>8</c:v>
                </c:pt>
                <c:pt idx="21">
                  <c:v>13</c:v>
                </c:pt>
                <c:pt idx="22">
                  <c:v>6</c:v>
                </c:pt>
                <c:pt idx="23">
                  <c:v>7</c:v>
                </c:pt>
                <c:pt idx="24">
                  <c:v>7</c:v>
                </c:pt>
                <c:pt idx="25">
                  <c:v>14</c:v>
                </c:pt>
                <c:pt idx="26">
                  <c:v>10</c:v>
                </c:pt>
                <c:pt idx="27">
                  <c:v>12</c:v>
                </c:pt>
                <c:pt idx="28">
                  <c:v>11</c:v>
                </c:pt>
                <c:pt idx="29">
                  <c:v>11</c:v>
                </c:pt>
                <c:pt idx="30">
                  <c:v>11</c:v>
                </c:pt>
                <c:pt idx="31">
                  <c:v>11</c:v>
                </c:pt>
                <c:pt idx="32">
                  <c:v>8</c:v>
                </c:pt>
                <c:pt idx="33">
                  <c:v>13</c:v>
                </c:pt>
                <c:pt idx="34">
                  <c:v>11</c:v>
                </c:pt>
                <c:pt idx="35">
                  <c:v>10</c:v>
                </c:pt>
                <c:pt idx="36">
                  <c:v>7</c:v>
                </c:pt>
                <c:pt idx="37">
                  <c:v>5</c:v>
                </c:pt>
                <c:pt idx="38">
                  <c:v>5</c:v>
                </c:pt>
                <c:pt idx="39">
                  <c:v>9</c:v>
                </c:pt>
                <c:pt idx="40">
                  <c:v>8</c:v>
                </c:pt>
                <c:pt idx="41">
                  <c:v>9</c:v>
                </c:pt>
                <c:pt idx="42">
                  <c:v>10</c:v>
                </c:pt>
                <c:pt idx="43">
                  <c:v>9</c:v>
                </c:pt>
                <c:pt idx="44">
                  <c:v>10</c:v>
                </c:pt>
                <c:pt idx="45">
                  <c:v>8</c:v>
                </c:pt>
                <c:pt idx="46">
                  <c:v>9</c:v>
                </c:pt>
                <c:pt idx="47">
                  <c:v>8</c:v>
                </c:pt>
                <c:pt idx="48">
                  <c:v>9</c:v>
                </c:pt>
                <c:pt idx="49">
                  <c:v>12</c:v>
                </c:pt>
                <c:pt idx="50">
                  <c:v>11</c:v>
                </c:pt>
                <c:pt idx="51">
                  <c:v>8</c:v>
                </c:pt>
                <c:pt idx="52">
                  <c:v>9</c:v>
                </c:pt>
                <c:pt idx="53">
                  <c:v>8</c:v>
                </c:pt>
                <c:pt idx="54">
                  <c:v>10</c:v>
                </c:pt>
                <c:pt idx="55">
                  <c:v>9</c:v>
                </c:pt>
                <c:pt idx="56">
                  <c:v>12</c:v>
                </c:pt>
                <c:pt idx="57">
                  <c:v>9</c:v>
                </c:pt>
                <c:pt idx="58">
                  <c:v>8</c:v>
                </c:pt>
                <c:pt idx="59">
                  <c:v>10</c:v>
                </c:pt>
                <c:pt idx="60">
                  <c:v>14</c:v>
                </c:pt>
                <c:pt idx="61">
                  <c:v>11</c:v>
                </c:pt>
                <c:pt idx="62">
                  <c:v>10</c:v>
                </c:pt>
                <c:pt idx="63">
                  <c:v>6</c:v>
                </c:pt>
                <c:pt idx="64">
                  <c:v>9</c:v>
                </c:pt>
                <c:pt idx="65">
                  <c:v>10</c:v>
                </c:pt>
                <c:pt idx="66">
                  <c:v>9</c:v>
                </c:pt>
                <c:pt idx="67">
                  <c:v>8</c:v>
                </c:pt>
                <c:pt idx="68">
                  <c:v>8</c:v>
                </c:pt>
                <c:pt idx="69">
                  <c:v>7</c:v>
                </c:pt>
                <c:pt idx="70">
                  <c:v>10</c:v>
                </c:pt>
                <c:pt idx="71">
                  <c:v>10</c:v>
                </c:pt>
                <c:pt idx="72">
                  <c:v>12</c:v>
                </c:pt>
                <c:pt idx="73">
                  <c:v>7</c:v>
                </c:pt>
                <c:pt idx="74">
                  <c:v>7</c:v>
                </c:pt>
                <c:pt idx="75">
                  <c:v>7</c:v>
                </c:pt>
                <c:pt idx="76">
                  <c:v>8</c:v>
                </c:pt>
                <c:pt idx="77">
                  <c:v>12</c:v>
                </c:pt>
                <c:pt idx="78">
                  <c:v>10</c:v>
                </c:pt>
                <c:pt idx="79">
                  <c:v>9</c:v>
                </c:pt>
                <c:pt idx="80">
                  <c:v>11</c:v>
                </c:pt>
                <c:pt idx="81">
                  <c:v>8</c:v>
                </c:pt>
                <c:pt idx="82">
                  <c:v>11</c:v>
                </c:pt>
                <c:pt idx="83">
                  <c:v>12</c:v>
                </c:pt>
                <c:pt idx="84">
                  <c:v>14</c:v>
                </c:pt>
                <c:pt idx="85">
                  <c:v>12</c:v>
                </c:pt>
                <c:pt idx="86">
                  <c:v>17</c:v>
                </c:pt>
                <c:pt idx="87">
                  <c:v>10</c:v>
                </c:pt>
                <c:pt idx="88">
                  <c:v>16</c:v>
                </c:pt>
                <c:pt idx="89">
                  <c:v>12</c:v>
                </c:pt>
                <c:pt idx="90">
                  <c:v>11</c:v>
                </c:pt>
                <c:pt idx="91">
                  <c:v>11</c:v>
                </c:pt>
                <c:pt idx="92">
                  <c:v>8</c:v>
                </c:pt>
                <c:pt idx="93">
                  <c:v>13</c:v>
                </c:pt>
                <c:pt idx="94">
                  <c:v>13</c:v>
                </c:pt>
                <c:pt idx="95">
                  <c:v>10</c:v>
                </c:pt>
                <c:pt idx="96">
                  <c:v>9</c:v>
                </c:pt>
                <c:pt idx="97">
                  <c:v>10</c:v>
                </c:pt>
                <c:pt idx="98">
                  <c:v>10</c:v>
                </c:pt>
                <c:pt idx="99">
                  <c:v>13</c:v>
                </c:pt>
                <c:pt idx="100">
                  <c:v>10</c:v>
                </c:pt>
                <c:pt idx="101">
                  <c:v>13</c:v>
                </c:pt>
                <c:pt idx="102">
                  <c:v>12</c:v>
                </c:pt>
                <c:pt idx="103">
                  <c:v>13</c:v>
                </c:pt>
                <c:pt idx="104">
                  <c:v>11</c:v>
                </c:pt>
                <c:pt idx="105">
                  <c:v>10</c:v>
                </c:pt>
                <c:pt idx="106">
                  <c:v>14</c:v>
                </c:pt>
                <c:pt idx="107">
                  <c:v>9</c:v>
                </c:pt>
                <c:pt idx="108">
                  <c:v>12</c:v>
                </c:pt>
                <c:pt idx="109">
                  <c:v>9</c:v>
                </c:pt>
                <c:pt idx="110">
                  <c:v>8</c:v>
                </c:pt>
                <c:pt idx="111">
                  <c:v>13</c:v>
                </c:pt>
                <c:pt idx="112">
                  <c:v>12</c:v>
                </c:pt>
                <c:pt idx="113">
                  <c:v>8</c:v>
                </c:pt>
                <c:pt idx="114">
                  <c:v>14</c:v>
                </c:pt>
                <c:pt idx="115">
                  <c:v>14</c:v>
                </c:pt>
                <c:pt idx="116">
                  <c:v>14</c:v>
                </c:pt>
                <c:pt idx="117">
                  <c:v>14</c:v>
                </c:pt>
                <c:pt idx="118">
                  <c:v>13</c:v>
                </c:pt>
                <c:pt idx="119">
                  <c:v>12</c:v>
                </c:pt>
                <c:pt idx="120">
                  <c:v>11</c:v>
                </c:pt>
                <c:pt idx="121">
                  <c:v>13</c:v>
                </c:pt>
                <c:pt idx="122">
                  <c:v>14</c:v>
                </c:pt>
                <c:pt idx="123">
                  <c:v>10</c:v>
                </c:pt>
                <c:pt idx="124">
                  <c:v>13</c:v>
                </c:pt>
                <c:pt idx="125">
                  <c:v>10</c:v>
                </c:pt>
                <c:pt idx="126">
                  <c:v>10</c:v>
                </c:pt>
                <c:pt idx="127">
                  <c:v>13</c:v>
                </c:pt>
                <c:pt idx="128">
                  <c:v>11</c:v>
                </c:pt>
                <c:pt idx="129">
                  <c:v>19</c:v>
                </c:pt>
                <c:pt idx="130">
                  <c:v>15</c:v>
                </c:pt>
                <c:pt idx="131">
                  <c:v>15</c:v>
                </c:pt>
                <c:pt idx="132">
                  <c:v>14</c:v>
                </c:pt>
                <c:pt idx="133">
                  <c:v>16</c:v>
                </c:pt>
                <c:pt idx="134">
                  <c:v>17</c:v>
                </c:pt>
                <c:pt idx="135">
                  <c:v>15</c:v>
                </c:pt>
                <c:pt idx="136">
                  <c:v>13</c:v>
                </c:pt>
                <c:pt idx="137">
                  <c:v>10</c:v>
                </c:pt>
                <c:pt idx="138">
                  <c:v>11</c:v>
                </c:pt>
                <c:pt idx="139">
                  <c:v>10</c:v>
                </c:pt>
                <c:pt idx="140">
                  <c:v>11</c:v>
                </c:pt>
                <c:pt idx="141">
                  <c:v>11</c:v>
                </c:pt>
                <c:pt idx="142">
                  <c:v>12</c:v>
                </c:pt>
                <c:pt idx="143">
                  <c:v>14</c:v>
                </c:pt>
                <c:pt idx="144">
                  <c:v>11</c:v>
                </c:pt>
                <c:pt idx="145">
                  <c:v>10</c:v>
                </c:pt>
                <c:pt idx="146">
                  <c:v>7</c:v>
                </c:pt>
                <c:pt idx="147">
                  <c:v>12</c:v>
                </c:pt>
                <c:pt idx="148">
                  <c:v>11</c:v>
                </c:pt>
                <c:pt idx="149">
                  <c:v>11</c:v>
                </c:pt>
                <c:pt idx="150">
                  <c:v>11</c:v>
                </c:pt>
                <c:pt idx="151">
                  <c:v>12</c:v>
                </c:pt>
                <c:pt idx="152">
                  <c:v>9</c:v>
                </c:pt>
                <c:pt idx="153">
                  <c:v>14</c:v>
                </c:pt>
                <c:pt idx="154">
                  <c:v>10</c:v>
                </c:pt>
                <c:pt idx="155">
                  <c:v>11</c:v>
                </c:pt>
                <c:pt idx="156">
                  <c:v>13</c:v>
                </c:pt>
                <c:pt idx="157">
                  <c:v>10</c:v>
                </c:pt>
                <c:pt idx="158">
                  <c:v>11</c:v>
                </c:pt>
                <c:pt idx="159">
                  <c:v>16</c:v>
                </c:pt>
                <c:pt idx="160">
                  <c:v>14</c:v>
                </c:pt>
                <c:pt idx="161">
                  <c:v>15</c:v>
                </c:pt>
                <c:pt idx="162">
                  <c:v>17</c:v>
                </c:pt>
                <c:pt idx="163">
                  <c:v>12</c:v>
                </c:pt>
                <c:pt idx="164">
                  <c:v>15</c:v>
                </c:pt>
                <c:pt idx="165">
                  <c:v>18</c:v>
                </c:pt>
                <c:pt idx="166">
                  <c:v>13</c:v>
                </c:pt>
                <c:pt idx="167">
                  <c:v>15</c:v>
                </c:pt>
                <c:pt idx="168">
                  <c:v>17</c:v>
                </c:pt>
                <c:pt idx="169">
                  <c:v>13</c:v>
                </c:pt>
                <c:pt idx="170">
                  <c:v>12</c:v>
                </c:pt>
                <c:pt idx="171">
                  <c:v>11</c:v>
                </c:pt>
                <c:pt idx="172">
                  <c:v>12</c:v>
                </c:pt>
                <c:pt idx="173">
                  <c:v>13</c:v>
                </c:pt>
                <c:pt idx="174">
                  <c:v>8</c:v>
                </c:pt>
                <c:pt idx="175">
                  <c:v>11</c:v>
                </c:pt>
                <c:pt idx="176">
                  <c:v>14</c:v>
                </c:pt>
                <c:pt idx="177">
                  <c:v>13</c:v>
                </c:pt>
                <c:pt idx="178">
                  <c:v>13</c:v>
                </c:pt>
                <c:pt idx="179">
                  <c:v>10</c:v>
                </c:pt>
                <c:pt idx="180">
                  <c:v>10</c:v>
                </c:pt>
                <c:pt idx="181">
                  <c:v>10</c:v>
                </c:pt>
                <c:pt idx="182">
                  <c:v>14</c:v>
                </c:pt>
                <c:pt idx="183">
                  <c:v>12</c:v>
                </c:pt>
                <c:pt idx="184">
                  <c:v>13</c:v>
                </c:pt>
                <c:pt idx="185">
                  <c:v>14</c:v>
                </c:pt>
                <c:pt idx="186">
                  <c:v>15</c:v>
                </c:pt>
                <c:pt idx="187">
                  <c:v>12</c:v>
                </c:pt>
                <c:pt idx="188">
                  <c:v>17</c:v>
                </c:pt>
                <c:pt idx="189">
                  <c:v>11</c:v>
                </c:pt>
                <c:pt idx="190">
                  <c:v>12</c:v>
                </c:pt>
                <c:pt idx="191">
                  <c:v>15</c:v>
                </c:pt>
                <c:pt idx="192">
                  <c:v>16</c:v>
                </c:pt>
                <c:pt idx="193">
                  <c:v>14</c:v>
                </c:pt>
                <c:pt idx="194">
                  <c:v>18</c:v>
                </c:pt>
                <c:pt idx="195">
                  <c:v>18</c:v>
                </c:pt>
                <c:pt idx="196">
                  <c:v>13</c:v>
                </c:pt>
                <c:pt idx="197">
                  <c:v>15</c:v>
                </c:pt>
                <c:pt idx="198">
                  <c:v>14</c:v>
                </c:pt>
                <c:pt idx="199">
                  <c:v>11</c:v>
                </c:pt>
                <c:pt idx="200">
                  <c:v>18</c:v>
                </c:pt>
                <c:pt idx="201">
                  <c:v>14</c:v>
                </c:pt>
                <c:pt idx="202">
                  <c:v>8</c:v>
                </c:pt>
                <c:pt idx="203">
                  <c:v>14</c:v>
                </c:pt>
                <c:pt idx="204">
                  <c:v>16</c:v>
                </c:pt>
                <c:pt idx="205">
                  <c:v>15</c:v>
                </c:pt>
                <c:pt idx="206">
                  <c:v>12</c:v>
                </c:pt>
                <c:pt idx="207">
                  <c:v>14</c:v>
                </c:pt>
                <c:pt idx="208">
                  <c:v>17</c:v>
                </c:pt>
                <c:pt idx="209">
                  <c:v>13</c:v>
                </c:pt>
                <c:pt idx="210">
                  <c:v>14</c:v>
                </c:pt>
                <c:pt idx="211">
                  <c:v>15</c:v>
                </c:pt>
                <c:pt idx="212">
                  <c:v>15</c:v>
                </c:pt>
                <c:pt idx="213">
                  <c:v>18</c:v>
                </c:pt>
                <c:pt idx="214">
                  <c:v>11</c:v>
                </c:pt>
                <c:pt idx="215">
                  <c:v>15</c:v>
                </c:pt>
                <c:pt idx="216">
                  <c:v>22</c:v>
                </c:pt>
                <c:pt idx="217">
                  <c:v>15</c:v>
                </c:pt>
                <c:pt idx="218">
                  <c:v>44</c:v>
                </c:pt>
                <c:pt idx="219">
                  <c:v>21</c:v>
                </c:pt>
                <c:pt idx="220">
                  <c:v>21</c:v>
                </c:pt>
                <c:pt idx="221">
                  <c:v>13</c:v>
                </c:pt>
                <c:pt idx="222">
                  <c:v>18</c:v>
                </c:pt>
                <c:pt idx="223">
                  <c:v>15</c:v>
                </c:pt>
                <c:pt idx="224">
                  <c:v>17</c:v>
                </c:pt>
                <c:pt idx="225">
                  <c:v>13</c:v>
                </c:pt>
                <c:pt idx="226">
                  <c:v>17</c:v>
                </c:pt>
                <c:pt idx="227">
                  <c:v>19</c:v>
                </c:pt>
                <c:pt idx="228">
                  <c:v>16</c:v>
                </c:pt>
                <c:pt idx="229">
                  <c:v>15</c:v>
                </c:pt>
                <c:pt idx="230">
                  <c:v>18</c:v>
                </c:pt>
                <c:pt idx="231">
                  <c:v>16</c:v>
                </c:pt>
                <c:pt idx="232">
                  <c:v>16</c:v>
                </c:pt>
                <c:pt idx="233">
                  <c:v>20</c:v>
                </c:pt>
                <c:pt idx="234">
                  <c:v>21</c:v>
                </c:pt>
                <c:pt idx="235">
                  <c:v>23</c:v>
                </c:pt>
                <c:pt idx="236">
                  <c:v>21</c:v>
                </c:pt>
                <c:pt idx="237">
                  <c:v>14</c:v>
                </c:pt>
                <c:pt idx="238">
                  <c:v>18</c:v>
                </c:pt>
                <c:pt idx="239">
                  <c:v>17</c:v>
                </c:pt>
                <c:pt idx="240">
                  <c:v>20</c:v>
                </c:pt>
                <c:pt idx="241">
                  <c:v>22</c:v>
                </c:pt>
                <c:pt idx="242">
                  <c:v>26</c:v>
                </c:pt>
                <c:pt idx="243">
                  <c:v>42</c:v>
                </c:pt>
                <c:pt idx="244">
                  <c:v>37</c:v>
                </c:pt>
                <c:pt idx="245">
                  <c:v>36</c:v>
                </c:pt>
                <c:pt idx="246">
                  <c:v>39</c:v>
                </c:pt>
                <c:pt idx="247">
                  <c:v>38</c:v>
                </c:pt>
                <c:pt idx="248">
                  <c:v>41</c:v>
                </c:pt>
                <c:pt idx="249">
                  <c:v>54</c:v>
                </c:pt>
                <c:pt idx="250">
                  <c:v>38</c:v>
                </c:pt>
                <c:pt idx="251">
                  <c:v>32</c:v>
                </c:pt>
                <c:pt idx="252">
                  <c:v>32</c:v>
                </c:pt>
                <c:pt idx="253">
                  <c:v>23</c:v>
                </c:pt>
                <c:pt idx="254">
                  <c:v>27</c:v>
                </c:pt>
                <c:pt idx="255">
                  <c:v>28</c:v>
                </c:pt>
                <c:pt idx="256">
                  <c:v>28</c:v>
                </c:pt>
                <c:pt idx="257">
                  <c:v>22</c:v>
                </c:pt>
                <c:pt idx="258">
                  <c:v>25</c:v>
                </c:pt>
                <c:pt idx="259">
                  <c:v>28</c:v>
                </c:pt>
                <c:pt idx="260">
                  <c:v>18</c:v>
                </c:pt>
              </c:numCache>
            </c:numRef>
          </c:val>
          <c:smooth val="0"/>
          <c:extLst>
            <c:ext xmlns:c16="http://schemas.microsoft.com/office/drawing/2014/chart" uri="{C3380CC4-5D6E-409C-BE32-E72D297353CC}">
              <c16:uniqueId val="{00000006-E2FC-452A-A8E8-060FEF6617EC}"/>
            </c:ext>
          </c:extLst>
        </c:ser>
        <c:ser>
          <c:idx val="6"/>
          <c:order val="6"/>
          <c:tx>
            <c:strRef>
              <c:f>Sheet1!$H$1</c:f>
              <c:strCache>
                <c:ptCount val="1"/>
                <c:pt idx="0">
                  <c:v>CGP: (France)</c:v>
                </c:pt>
              </c:strCache>
            </c:strRef>
          </c:tx>
          <c:spPr>
            <a:ln w="28575" cap="rnd">
              <a:solidFill>
                <a:schemeClr val="accent6">
                  <a:lumMod val="50000"/>
                </a:schemeClr>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Sheet1!$H$2:$H$262</c:f>
              <c:numCache>
                <c:formatCode>General</c:formatCode>
                <c:ptCount val="261"/>
                <c:pt idx="0">
                  <c:v>2</c:v>
                </c:pt>
                <c:pt idx="1">
                  <c:v>3</c:v>
                </c:pt>
                <c:pt idx="2">
                  <c:v>5</c:v>
                </c:pt>
                <c:pt idx="3">
                  <c:v>2</c:v>
                </c:pt>
                <c:pt idx="4">
                  <c:v>1</c:v>
                </c:pt>
                <c:pt idx="5">
                  <c:v>2</c:v>
                </c:pt>
                <c:pt idx="6">
                  <c:v>1</c:v>
                </c:pt>
                <c:pt idx="7">
                  <c:v>4</c:v>
                </c:pt>
                <c:pt idx="8">
                  <c:v>2</c:v>
                </c:pt>
                <c:pt idx="9">
                  <c:v>3</c:v>
                </c:pt>
                <c:pt idx="10">
                  <c:v>3</c:v>
                </c:pt>
                <c:pt idx="11">
                  <c:v>3</c:v>
                </c:pt>
                <c:pt idx="12">
                  <c:v>3</c:v>
                </c:pt>
                <c:pt idx="13">
                  <c:v>5</c:v>
                </c:pt>
                <c:pt idx="14">
                  <c:v>4</c:v>
                </c:pt>
                <c:pt idx="15">
                  <c:v>2</c:v>
                </c:pt>
                <c:pt idx="16">
                  <c:v>4</c:v>
                </c:pt>
                <c:pt idx="17">
                  <c:v>3</c:v>
                </c:pt>
                <c:pt idx="18">
                  <c:v>3</c:v>
                </c:pt>
                <c:pt idx="19">
                  <c:v>2</c:v>
                </c:pt>
                <c:pt idx="20">
                  <c:v>2</c:v>
                </c:pt>
                <c:pt idx="21">
                  <c:v>2</c:v>
                </c:pt>
                <c:pt idx="22">
                  <c:v>3</c:v>
                </c:pt>
                <c:pt idx="23">
                  <c:v>1</c:v>
                </c:pt>
                <c:pt idx="24">
                  <c:v>1</c:v>
                </c:pt>
                <c:pt idx="25">
                  <c:v>3</c:v>
                </c:pt>
                <c:pt idx="26">
                  <c:v>2</c:v>
                </c:pt>
                <c:pt idx="27">
                  <c:v>4</c:v>
                </c:pt>
                <c:pt idx="28">
                  <c:v>3</c:v>
                </c:pt>
                <c:pt idx="29">
                  <c:v>3</c:v>
                </c:pt>
                <c:pt idx="30">
                  <c:v>3</c:v>
                </c:pt>
                <c:pt idx="31">
                  <c:v>3</c:v>
                </c:pt>
                <c:pt idx="32">
                  <c:v>3</c:v>
                </c:pt>
                <c:pt idx="33">
                  <c:v>3</c:v>
                </c:pt>
                <c:pt idx="34">
                  <c:v>3</c:v>
                </c:pt>
                <c:pt idx="35">
                  <c:v>5</c:v>
                </c:pt>
                <c:pt idx="36">
                  <c:v>4</c:v>
                </c:pt>
                <c:pt idx="37">
                  <c:v>4</c:v>
                </c:pt>
                <c:pt idx="38">
                  <c:v>4</c:v>
                </c:pt>
                <c:pt idx="39">
                  <c:v>3</c:v>
                </c:pt>
                <c:pt idx="40">
                  <c:v>3</c:v>
                </c:pt>
                <c:pt idx="41">
                  <c:v>2</c:v>
                </c:pt>
                <c:pt idx="42">
                  <c:v>1</c:v>
                </c:pt>
                <c:pt idx="43">
                  <c:v>3</c:v>
                </c:pt>
                <c:pt idx="44">
                  <c:v>2</c:v>
                </c:pt>
                <c:pt idx="45">
                  <c:v>4</c:v>
                </c:pt>
                <c:pt idx="46">
                  <c:v>2</c:v>
                </c:pt>
                <c:pt idx="47">
                  <c:v>4</c:v>
                </c:pt>
                <c:pt idx="48">
                  <c:v>4</c:v>
                </c:pt>
                <c:pt idx="49">
                  <c:v>3</c:v>
                </c:pt>
                <c:pt idx="50">
                  <c:v>2</c:v>
                </c:pt>
                <c:pt idx="51">
                  <c:v>4</c:v>
                </c:pt>
                <c:pt idx="52">
                  <c:v>1</c:v>
                </c:pt>
                <c:pt idx="53">
                  <c:v>3</c:v>
                </c:pt>
                <c:pt idx="54">
                  <c:v>2</c:v>
                </c:pt>
                <c:pt idx="55">
                  <c:v>3</c:v>
                </c:pt>
                <c:pt idx="56">
                  <c:v>1</c:v>
                </c:pt>
                <c:pt idx="57">
                  <c:v>1</c:v>
                </c:pt>
                <c:pt idx="58">
                  <c:v>2</c:v>
                </c:pt>
                <c:pt idx="59">
                  <c:v>2</c:v>
                </c:pt>
                <c:pt idx="60">
                  <c:v>4</c:v>
                </c:pt>
                <c:pt idx="61">
                  <c:v>3</c:v>
                </c:pt>
                <c:pt idx="62">
                  <c:v>3</c:v>
                </c:pt>
                <c:pt idx="63">
                  <c:v>4</c:v>
                </c:pt>
                <c:pt idx="64">
                  <c:v>2</c:v>
                </c:pt>
                <c:pt idx="65">
                  <c:v>4</c:v>
                </c:pt>
                <c:pt idx="66">
                  <c:v>3</c:v>
                </c:pt>
                <c:pt idx="67">
                  <c:v>3</c:v>
                </c:pt>
                <c:pt idx="68">
                  <c:v>1</c:v>
                </c:pt>
                <c:pt idx="69">
                  <c:v>3</c:v>
                </c:pt>
                <c:pt idx="70">
                  <c:v>3</c:v>
                </c:pt>
                <c:pt idx="71">
                  <c:v>3</c:v>
                </c:pt>
                <c:pt idx="72">
                  <c:v>5</c:v>
                </c:pt>
                <c:pt idx="73">
                  <c:v>3</c:v>
                </c:pt>
                <c:pt idx="74">
                  <c:v>3</c:v>
                </c:pt>
                <c:pt idx="75">
                  <c:v>3</c:v>
                </c:pt>
                <c:pt idx="76">
                  <c:v>1</c:v>
                </c:pt>
                <c:pt idx="77">
                  <c:v>1</c:v>
                </c:pt>
                <c:pt idx="78">
                  <c:v>2</c:v>
                </c:pt>
                <c:pt idx="79">
                  <c:v>5</c:v>
                </c:pt>
                <c:pt idx="80">
                  <c:v>1</c:v>
                </c:pt>
                <c:pt idx="81">
                  <c:v>5</c:v>
                </c:pt>
                <c:pt idx="82">
                  <c:v>3</c:v>
                </c:pt>
                <c:pt idx="83">
                  <c:v>3</c:v>
                </c:pt>
                <c:pt idx="84">
                  <c:v>2</c:v>
                </c:pt>
                <c:pt idx="85">
                  <c:v>3</c:v>
                </c:pt>
                <c:pt idx="86">
                  <c:v>4</c:v>
                </c:pt>
                <c:pt idx="87">
                  <c:v>5</c:v>
                </c:pt>
                <c:pt idx="88">
                  <c:v>4</c:v>
                </c:pt>
                <c:pt idx="89">
                  <c:v>3</c:v>
                </c:pt>
                <c:pt idx="90">
                  <c:v>4</c:v>
                </c:pt>
                <c:pt idx="91">
                  <c:v>2</c:v>
                </c:pt>
                <c:pt idx="92">
                  <c:v>3</c:v>
                </c:pt>
                <c:pt idx="93">
                  <c:v>2</c:v>
                </c:pt>
                <c:pt idx="94">
                  <c:v>3</c:v>
                </c:pt>
                <c:pt idx="95">
                  <c:v>4</c:v>
                </c:pt>
                <c:pt idx="96">
                  <c:v>1</c:v>
                </c:pt>
                <c:pt idx="97">
                  <c:v>3</c:v>
                </c:pt>
                <c:pt idx="98">
                  <c:v>2</c:v>
                </c:pt>
                <c:pt idx="99">
                  <c:v>3</c:v>
                </c:pt>
                <c:pt idx="100">
                  <c:v>3</c:v>
                </c:pt>
                <c:pt idx="101">
                  <c:v>1</c:v>
                </c:pt>
                <c:pt idx="102">
                  <c:v>3</c:v>
                </c:pt>
                <c:pt idx="103">
                  <c:v>3</c:v>
                </c:pt>
                <c:pt idx="104">
                  <c:v>6</c:v>
                </c:pt>
                <c:pt idx="105">
                  <c:v>2</c:v>
                </c:pt>
                <c:pt idx="106">
                  <c:v>1</c:v>
                </c:pt>
                <c:pt idx="107">
                  <c:v>1</c:v>
                </c:pt>
                <c:pt idx="108">
                  <c:v>3</c:v>
                </c:pt>
                <c:pt idx="109">
                  <c:v>1</c:v>
                </c:pt>
                <c:pt idx="110">
                  <c:v>3</c:v>
                </c:pt>
                <c:pt idx="111">
                  <c:v>3</c:v>
                </c:pt>
                <c:pt idx="112">
                  <c:v>3</c:v>
                </c:pt>
                <c:pt idx="113">
                  <c:v>3</c:v>
                </c:pt>
                <c:pt idx="114">
                  <c:v>3</c:v>
                </c:pt>
                <c:pt idx="115">
                  <c:v>3</c:v>
                </c:pt>
                <c:pt idx="116">
                  <c:v>4</c:v>
                </c:pt>
                <c:pt idx="117">
                  <c:v>4</c:v>
                </c:pt>
                <c:pt idx="118">
                  <c:v>5</c:v>
                </c:pt>
                <c:pt idx="119">
                  <c:v>3</c:v>
                </c:pt>
                <c:pt idx="120">
                  <c:v>2</c:v>
                </c:pt>
                <c:pt idx="121">
                  <c:v>3</c:v>
                </c:pt>
                <c:pt idx="122">
                  <c:v>4</c:v>
                </c:pt>
                <c:pt idx="123">
                  <c:v>2</c:v>
                </c:pt>
                <c:pt idx="124">
                  <c:v>4</c:v>
                </c:pt>
                <c:pt idx="125">
                  <c:v>2</c:v>
                </c:pt>
                <c:pt idx="126">
                  <c:v>2</c:v>
                </c:pt>
                <c:pt idx="127">
                  <c:v>4</c:v>
                </c:pt>
                <c:pt idx="128">
                  <c:v>3</c:v>
                </c:pt>
                <c:pt idx="129">
                  <c:v>3</c:v>
                </c:pt>
                <c:pt idx="130">
                  <c:v>5</c:v>
                </c:pt>
                <c:pt idx="131">
                  <c:v>2</c:v>
                </c:pt>
                <c:pt idx="132">
                  <c:v>5</c:v>
                </c:pt>
                <c:pt idx="133">
                  <c:v>4</c:v>
                </c:pt>
                <c:pt idx="134">
                  <c:v>2</c:v>
                </c:pt>
                <c:pt idx="135">
                  <c:v>4</c:v>
                </c:pt>
                <c:pt idx="136">
                  <c:v>3</c:v>
                </c:pt>
                <c:pt idx="137">
                  <c:v>4</c:v>
                </c:pt>
                <c:pt idx="138">
                  <c:v>5</c:v>
                </c:pt>
                <c:pt idx="139">
                  <c:v>5</c:v>
                </c:pt>
                <c:pt idx="140">
                  <c:v>4</c:v>
                </c:pt>
                <c:pt idx="141">
                  <c:v>2</c:v>
                </c:pt>
                <c:pt idx="142">
                  <c:v>3</c:v>
                </c:pt>
                <c:pt idx="143">
                  <c:v>3</c:v>
                </c:pt>
                <c:pt idx="144">
                  <c:v>1</c:v>
                </c:pt>
                <c:pt idx="145">
                  <c:v>3</c:v>
                </c:pt>
                <c:pt idx="146">
                  <c:v>4</c:v>
                </c:pt>
                <c:pt idx="147">
                  <c:v>4</c:v>
                </c:pt>
                <c:pt idx="148">
                  <c:v>3</c:v>
                </c:pt>
                <c:pt idx="149">
                  <c:v>4</c:v>
                </c:pt>
                <c:pt idx="150">
                  <c:v>4</c:v>
                </c:pt>
                <c:pt idx="151">
                  <c:v>5</c:v>
                </c:pt>
                <c:pt idx="152">
                  <c:v>3</c:v>
                </c:pt>
                <c:pt idx="153">
                  <c:v>3</c:v>
                </c:pt>
                <c:pt idx="154">
                  <c:v>3</c:v>
                </c:pt>
                <c:pt idx="155">
                  <c:v>2</c:v>
                </c:pt>
                <c:pt idx="156">
                  <c:v>4</c:v>
                </c:pt>
                <c:pt idx="157">
                  <c:v>5</c:v>
                </c:pt>
                <c:pt idx="158">
                  <c:v>2</c:v>
                </c:pt>
                <c:pt idx="159">
                  <c:v>2</c:v>
                </c:pt>
                <c:pt idx="160">
                  <c:v>2</c:v>
                </c:pt>
                <c:pt idx="161">
                  <c:v>2</c:v>
                </c:pt>
                <c:pt idx="162">
                  <c:v>2</c:v>
                </c:pt>
                <c:pt idx="163">
                  <c:v>2</c:v>
                </c:pt>
                <c:pt idx="164">
                  <c:v>3</c:v>
                </c:pt>
                <c:pt idx="165">
                  <c:v>3</c:v>
                </c:pt>
                <c:pt idx="166">
                  <c:v>2</c:v>
                </c:pt>
                <c:pt idx="167">
                  <c:v>4</c:v>
                </c:pt>
                <c:pt idx="168">
                  <c:v>2</c:v>
                </c:pt>
                <c:pt idx="169">
                  <c:v>3</c:v>
                </c:pt>
                <c:pt idx="170">
                  <c:v>3</c:v>
                </c:pt>
                <c:pt idx="171">
                  <c:v>4</c:v>
                </c:pt>
                <c:pt idx="172">
                  <c:v>3</c:v>
                </c:pt>
                <c:pt idx="173">
                  <c:v>3</c:v>
                </c:pt>
                <c:pt idx="174">
                  <c:v>3</c:v>
                </c:pt>
                <c:pt idx="175">
                  <c:v>5</c:v>
                </c:pt>
                <c:pt idx="176">
                  <c:v>3</c:v>
                </c:pt>
                <c:pt idx="177">
                  <c:v>6</c:v>
                </c:pt>
                <c:pt idx="178">
                  <c:v>4</c:v>
                </c:pt>
                <c:pt idx="179">
                  <c:v>3</c:v>
                </c:pt>
                <c:pt idx="180">
                  <c:v>2</c:v>
                </c:pt>
                <c:pt idx="181">
                  <c:v>3</c:v>
                </c:pt>
                <c:pt idx="182">
                  <c:v>5</c:v>
                </c:pt>
                <c:pt idx="183">
                  <c:v>3</c:v>
                </c:pt>
                <c:pt idx="184">
                  <c:v>4</c:v>
                </c:pt>
                <c:pt idx="185">
                  <c:v>4</c:v>
                </c:pt>
                <c:pt idx="186">
                  <c:v>3</c:v>
                </c:pt>
                <c:pt idx="187">
                  <c:v>4</c:v>
                </c:pt>
                <c:pt idx="188">
                  <c:v>4</c:v>
                </c:pt>
                <c:pt idx="189">
                  <c:v>2</c:v>
                </c:pt>
                <c:pt idx="190">
                  <c:v>4</c:v>
                </c:pt>
                <c:pt idx="191">
                  <c:v>5</c:v>
                </c:pt>
                <c:pt idx="192">
                  <c:v>4</c:v>
                </c:pt>
                <c:pt idx="193">
                  <c:v>3</c:v>
                </c:pt>
                <c:pt idx="194">
                  <c:v>4</c:v>
                </c:pt>
                <c:pt idx="195">
                  <c:v>3</c:v>
                </c:pt>
                <c:pt idx="196">
                  <c:v>2</c:v>
                </c:pt>
                <c:pt idx="197">
                  <c:v>4</c:v>
                </c:pt>
                <c:pt idx="198">
                  <c:v>3</c:v>
                </c:pt>
                <c:pt idx="199">
                  <c:v>5</c:v>
                </c:pt>
                <c:pt idx="200">
                  <c:v>3</c:v>
                </c:pt>
                <c:pt idx="201">
                  <c:v>4</c:v>
                </c:pt>
                <c:pt idx="202">
                  <c:v>3</c:v>
                </c:pt>
                <c:pt idx="203">
                  <c:v>2</c:v>
                </c:pt>
                <c:pt idx="204">
                  <c:v>4</c:v>
                </c:pt>
                <c:pt idx="205">
                  <c:v>4</c:v>
                </c:pt>
                <c:pt idx="206">
                  <c:v>2</c:v>
                </c:pt>
                <c:pt idx="207">
                  <c:v>4</c:v>
                </c:pt>
                <c:pt idx="208">
                  <c:v>2</c:v>
                </c:pt>
                <c:pt idx="209">
                  <c:v>3</c:v>
                </c:pt>
                <c:pt idx="210">
                  <c:v>1</c:v>
                </c:pt>
                <c:pt idx="211">
                  <c:v>1</c:v>
                </c:pt>
                <c:pt idx="212">
                  <c:v>3</c:v>
                </c:pt>
                <c:pt idx="213">
                  <c:v>1</c:v>
                </c:pt>
                <c:pt idx="214">
                  <c:v>2</c:v>
                </c:pt>
                <c:pt idx="215">
                  <c:v>5</c:v>
                </c:pt>
                <c:pt idx="216">
                  <c:v>3</c:v>
                </c:pt>
                <c:pt idx="217">
                  <c:v>5</c:v>
                </c:pt>
                <c:pt idx="218">
                  <c:v>4</c:v>
                </c:pt>
                <c:pt idx="219">
                  <c:v>5</c:v>
                </c:pt>
                <c:pt idx="220">
                  <c:v>5</c:v>
                </c:pt>
                <c:pt idx="221">
                  <c:v>4</c:v>
                </c:pt>
                <c:pt idx="222">
                  <c:v>4</c:v>
                </c:pt>
                <c:pt idx="223">
                  <c:v>2</c:v>
                </c:pt>
                <c:pt idx="224">
                  <c:v>4</c:v>
                </c:pt>
                <c:pt idx="225">
                  <c:v>4</c:v>
                </c:pt>
                <c:pt idx="226">
                  <c:v>3</c:v>
                </c:pt>
                <c:pt idx="227">
                  <c:v>4</c:v>
                </c:pt>
                <c:pt idx="228">
                  <c:v>3</c:v>
                </c:pt>
                <c:pt idx="229">
                  <c:v>3</c:v>
                </c:pt>
                <c:pt idx="230">
                  <c:v>2</c:v>
                </c:pt>
                <c:pt idx="231">
                  <c:v>2</c:v>
                </c:pt>
                <c:pt idx="232">
                  <c:v>1</c:v>
                </c:pt>
                <c:pt idx="233">
                  <c:v>1</c:v>
                </c:pt>
                <c:pt idx="234">
                  <c:v>4</c:v>
                </c:pt>
                <c:pt idx="235">
                  <c:v>4</c:v>
                </c:pt>
                <c:pt idx="236">
                  <c:v>4</c:v>
                </c:pt>
                <c:pt idx="237">
                  <c:v>7</c:v>
                </c:pt>
                <c:pt idx="238">
                  <c:v>5</c:v>
                </c:pt>
                <c:pt idx="239">
                  <c:v>3</c:v>
                </c:pt>
                <c:pt idx="240">
                  <c:v>4</c:v>
                </c:pt>
                <c:pt idx="241">
                  <c:v>4</c:v>
                </c:pt>
                <c:pt idx="242">
                  <c:v>4</c:v>
                </c:pt>
                <c:pt idx="243">
                  <c:v>4</c:v>
                </c:pt>
                <c:pt idx="244">
                  <c:v>3</c:v>
                </c:pt>
                <c:pt idx="245">
                  <c:v>3</c:v>
                </c:pt>
                <c:pt idx="246">
                  <c:v>3</c:v>
                </c:pt>
                <c:pt idx="247">
                  <c:v>2</c:v>
                </c:pt>
                <c:pt idx="248">
                  <c:v>3</c:v>
                </c:pt>
                <c:pt idx="249">
                  <c:v>4</c:v>
                </c:pt>
                <c:pt idx="250">
                  <c:v>4</c:v>
                </c:pt>
                <c:pt idx="251">
                  <c:v>3</c:v>
                </c:pt>
                <c:pt idx="252">
                  <c:v>3</c:v>
                </c:pt>
                <c:pt idx="253">
                  <c:v>2</c:v>
                </c:pt>
                <c:pt idx="254">
                  <c:v>2</c:v>
                </c:pt>
                <c:pt idx="255">
                  <c:v>4</c:v>
                </c:pt>
                <c:pt idx="256">
                  <c:v>3</c:v>
                </c:pt>
                <c:pt idx="257">
                  <c:v>3</c:v>
                </c:pt>
                <c:pt idx="258">
                  <c:v>4</c:v>
                </c:pt>
                <c:pt idx="259">
                  <c:v>5</c:v>
                </c:pt>
                <c:pt idx="260">
                  <c:v>0</c:v>
                </c:pt>
              </c:numCache>
            </c:numRef>
          </c:val>
          <c:smooth val="0"/>
          <c:extLst>
            <c:ext xmlns:c16="http://schemas.microsoft.com/office/drawing/2014/chart" uri="{C3380CC4-5D6E-409C-BE32-E72D297353CC}">
              <c16:uniqueId val="{00000007-E2FC-452A-A8E8-060FEF6617EC}"/>
            </c:ext>
          </c:extLst>
        </c:ser>
        <c:ser>
          <c:idx val="7"/>
          <c:order val="7"/>
          <c:tx>
            <c:strRef>
              <c:f>Sheet1!$I$1</c:f>
              <c:strCache>
                <c:ptCount val="1"/>
                <c:pt idx="0">
                  <c:v>crystal finance: (France)</c:v>
                </c:pt>
              </c:strCache>
            </c:strRef>
          </c:tx>
          <c:spPr>
            <a:ln w="28575" cap="rnd">
              <a:solidFill>
                <a:schemeClr val="tx1"/>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Sheet1!$I$2:$I$262</c:f>
              <c:numCache>
                <c:formatCode>General</c:formatCode>
                <c:ptCount val="261"/>
                <c:pt idx="0">
                  <c:v>0</c:v>
                </c:pt>
                <c:pt idx="1">
                  <c:v>1</c:v>
                </c:pt>
                <c:pt idx="2">
                  <c:v>0</c:v>
                </c:pt>
                <c:pt idx="3">
                  <c:v>0</c:v>
                </c:pt>
                <c:pt idx="4">
                  <c:v>0</c:v>
                </c:pt>
                <c:pt idx="5">
                  <c:v>0</c:v>
                </c:pt>
                <c:pt idx="6">
                  <c:v>0</c:v>
                </c:pt>
                <c:pt idx="7">
                  <c:v>1</c:v>
                </c:pt>
                <c:pt idx="8">
                  <c:v>0</c:v>
                </c:pt>
                <c:pt idx="9">
                  <c:v>2</c:v>
                </c:pt>
                <c:pt idx="10">
                  <c:v>0</c:v>
                </c:pt>
                <c:pt idx="11">
                  <c:v>1</c:v>
                </c:pt>
                <c:pt idx="12">
                  <c:v>1</c:v>
                </c:pt>
                <c:pt idx="13">
                  <c:v>0</c:v>
                </c:pt>
                <c:pt idx="14">
                  <c:v>0</c:v>
                </c:pt>
                <c:pt idx="15">
                  <c:v>1</c:v>
                </c:pt>
                <c:pt idx="16">
                  <c:v>0</c:v>
                </c:pt>
                <c:pt idx="17">
                  <c:v>0</c:v>
                </c:pt>
                <c:pt idx="18">
                  <c:v>0</c:v>
                </c:pt>
                <c:pt idx="19">
                  <c:v>1</c:v>
                </c:pt>
                <c:pt idx="20">
                  <c:v>1</c:v>
                </c:pt>
                <c:pt idx="21">
                  <c:v>1</c:v>
                </c:pt>
                <c:pt idx="22">
                  <c:v>1</c:v>
                </c:pt>
                <c:pt idx="23">
                  <c:v>1</c:v>
                </c:pt>
                <c:pt idx="24">
                  <c:v>0</c:v>
                </c:pt>
                <c:pt idx="25">
                  <c:v>1</c:v>
                </c:pt>
                <c:pt idx="26">
                  <c:v>1</c:v>
                </c:pt>
                <c:pt idx="27">
                  <c:v>0</c:v>
                </c:pt>
                <c:pt idx="28">
                  <c:v>1</c:v>
                </c:pt>
                <c:pt idx="29">
                  <c:v>0</c:v>
                </c:pt>
                <c:pt idx="30">
                  <c:v>0</c:v>
                </c:pt>
                <c:pt idx="31">
                  <c:v>0</c:v>
                </c:pt>
                <c:pt idx="32">
                  <c:v>0</c:v>
                </c:pt>
                <c:pt idx="33">
                  <c:v>1</c:v>
                </c:pt>
                <c:pt idx="34">
                  <c:v>0</c:v>
                </c:pt>
                <c:pt idx="35">
                  <c:v>1</c:v>
                </c:pt>
                <c:pt idx="36">
                  <c:v>0</c:v>
                </c:pt>
                <c:pt idx="37">
                  <c:v>1</c:v>
                </c:pt>
                <c:pt idx="38">
                  <c:v>0</c:v>
                </c:pt>
                <c:pt idx="39">
                  <c:v>0</c:v>
                </c:pt>
                <c:pt idx="40">
                  <c:v>0</c:v>
                </c:pt>
                <c:pt idx="41">
                  <c:v>0</c:v>
                </c:pt>
                <c:pt idx="42">
                  <c:v>0</c:v>
                </c:pt>
                <c:pt idx="43">
                  <c:v>1</c:v>
                </c:pt>
                <c:pt idx="44">
                  <c:v>0</c:v>
                </c:pt>
                <c:pt idx="45">
                  <c:v>0</c:v>
                </c:pt>
                <c:pt idx="46">
                  <c:v>0</c:v>
                </c:pt>
                <c:pt idx="47">
                  <c:v>0</c:v>
                </c:pt>
                <c:pt idx="48">
                  <c:v>0</c:v>
                </c:pt>
                <c:pt idx="49">
                  <c:v>0</c:v>
                </c:pt>
                <c:pt idx="50">
                  <c:v>0</c:v>
                </c:pt>
                <c:pt idx="51">
                  <c:v>0</c:v>
                </c:pt>
                <c:pt idx="52">
                  <c:v>0</c:v>
                </c:pt>
                <c:pt idx="53">
                  <c:v>0</c:v>
                </c:pt>
                <c:pt idx="54">
                  <c:v>0</c:v>
                </c:pt>
                <c:pt idx="55">
                  <c:v>1</c:v>
                </c:pt>
                <c:pt idx="56">
                  <c:v>0</c:v>
                </c:pt>
                <c:pt idx="57">
                  <c:v>0</c:v>
                </c:pt>
                <c:pt idx="58">
                  <c:v>0</c:v>
                </c:pt>
                <c:pt idx="59">
                  <c:v>0</c:v>
                </c:pt>
                <c:pt idx="60">
                  <c:v>0</c:v>
                </c:pt>
                <c:pt idx="61">
                  <c:v>1</c:v>
                </c:pt>
                <c:pt idx="62">
                  <c:v>0</c:v>
                </c:pt>
                <c:pt idx="63">
                  <c:v>0</c:v>
                </c:pt>
                <c:pt idx="64">
                  <c:v>0</c:v>
                </c:pt>
                <c:pt idx="65">
                  <c:v>0</c:v>
                </c:pt>
                <c:pt idx="66">
                  <c:v>0</c:v>
                </c:pt>
                <c:pt idx="67">
                  <c:v>0</c:v>
                </c:pt>
                <c:pt idx="68">
                  <c:v>1</c:v>
                </c:pt>
                <c:pt idx="69">
                  <c:v>0</c:v>
                </c:pt>
                <c:pt idx="70">
                  <c:v>0</c:v>
                </c:pt>
                <c:pt idx="71">
                  <c:v>0</c:v>
                </c:pt>
                <c:pt idx="72">
                  <c:v>0</c:v>
                </c:pt>
                <c:pt idx="73">
                  <c:v>1</c:v>
                </c:pt>
                <c:pt idx="74">
                  <c:v>1</c:v>
                </c:pt>
                <c:pt idx="75">
                  <c:v>0</c:v>
                </c:pt>
                <c:pt idx="76">
                  <c:v>1</c:v>
                </c:pt>
                <c:pt idx="77">
                  <c:v>1</c:v>
                </c:pt>
                <c:pt idx="78">
                  <c:v>0</c:v>
                </c:pt>
                <c:pt idx="79">
                  <c:v>0</c:v>
                </c:pt>
                <c:pt idx="80">
                  <c:v>1</c:v>
                </c:pt>
                <c:pt idx="81">
                  <c:v>0</c:v>
                </c:pt>
                <c:pt idx="82">
                  <c:v>0</c:v>
                </c:pt>
                <c:pt idx="83">
                  <c:v>0</c:v>
                </c:pt>
                <c:pt idx="84">
                  <c:v>1</c:v>
                </c:pt>
                <c:pt idx="85">
                  <c:v>0</c:v>
                </c:pt>
                <c:pt idx="86">
                  <c:v>0</c:v>
                </c:pt>
                <c:pt idx="87">
                  <c:v>0</c:v>
                </c:pt>
                <c:pt idx="88">
                  <c:v>0</c:v>
                </c:pt>
                <c:pt idx="89">
                  <c:v>0</c:v>
                </c:pt>
                <c:pt idx="90">
                  <c:v>0</c:v>
                </c:pt>
                <c:pt idx="91">
                  <c:v>0</c:v>
                </c:pt>
                <c:pt idx="92">
                  <c:v>0</c:v>
                </c:pt>
                <c:pt idx="93">
                  <c:v>0</c:v>
                </c:pt>
                <c:pt idx="94">
                  <c:v>0</c:v>
                </c:pt>
                <c:pt idx="95">
                  <c:v>1</c:v>
                </c:pt>
                <c:pt idx="96">
                  <c:v>0</c:v>
                </c:pt>
                <c:pt idx="97">
                  <c:v>0</c:v>
                </c:pt>
                <c:pt idx="98">
                  <c:v>1</c:v>
                </c:pt>
                <c:pt idx="99">
                  <c:v>1</c:v>
                </c:pt>
                <c:pt idx="100">
                  <c:v>1</c:v>
                </c:pt>
                <c:pt idx="101">
                  <c:v>0</c:v>
                </c:pt>
                <c:pt idx="102">
                  <c:v>0</c:v>
                </c:pt>
                <c:pt idx="103">
                  <c:v>0</c:v>
                </c:pt>
                <c:pt idx="104">
                  <c:v>0</c:v>
                </c:pt>
                <c:pt idx="105">
                  <c:v>0</c:v>
                </c:pt>
                <c:pt idx="106">
                  <c:v>0</c:v>
                </c:pt>
                <c:pt idx="107">
                  <c:v>0</c:v>
                </c:pt>
                <c:pt idx="108">
                  <c:v>1</c:v>
                </c:pt>
                <c:pt idx="109">
                  <c:v>0</c:v>
                </c:pt>
                <c:pt idx="110">
                  <c:v>0</c:v>
                </c:pt>
                <c:pt idx="111">
                  <c:v>1</c:v>
                </c:pt>
                <c:pt idx="112">
                  <c:v>0</c:v>
                </c:pt>
                <c:pt idx="113">
                  <c:v>0</c:v>
                </c:pt>
                <c:pt idx="114">
                  <c:v>0</c:v>
                </c:pt>
                <c:pt idx="115">
                  <c:v>1</c:v>
                </c:pt>
                <c:pt idx="116">
                  <c:v>1</c:v>
                </c:pt>
                <c:pt idx="117">
                  <c:v>0</c:v>
                </c:pt>
                <c:pt idx="118">
                  <c:v>1</c:v>
                </c:pt>
                <c:pt idx="119">
                  <c:v>0</c:v>
                </c:pt>
                <c:pt idx="120">
                  <c:v>0</c:v>
                </c:pt>
                <c:pt idx="121">
                  <c:v>0</c:v>
                </c:pt>
                <c:pt idx="122">
                  <c:v>0</c:v>
                </c:pt>
                <c:pt idx="123">
                  <c:v>0</c:v>
                </c:pt>
                <c:pt idx="124">
                  <c:v>1</c:v>
                </c:pt>
                <c:pt idx="125">
                  <c:v>1</c:v>
                </c:pt>
                <c:pt idx="126">
                  <c:v>1</c:v>
                </c:pt>
                <c:pt idx="127">
                  <c:v>0</c:v>
                </c:pt>
                <c:pt idx="128">
                  <c:v>1</c:v>
                </c:pt>
                <c:pt idx="129">
                  <c:v>0</c:v>
                </c:pt>
                <c:pt idx="130">
                  <c:v>0</c:v>
                </c:pt>
                <c:pt idx="131">
                  <c:v>1</c:v>
                </c:pt>
                <c:pt idx="132">
                  <c:v>1</c:v>
                </c:pt>
                <c:pt idx="133">
                  <c:v>1</c:v>
                </c:pt>
                <c:pt idx="134">
                  <c:v>0</c:v>
                </c:pt>
                <c:pt idx="135">
                  <c:v>0</c:v>
                </c:pt>
                <c:pt idx="136">
                  <c:v>0</c:v>
                </c:pt>
                <c:pt idx="137">
                  <c:v>1</c:v>
                </c:pt>
                <c:pt idx="138">
                  <c:v>0</c:v>
                </c:pt>
                <c:pt idx="139">
                  <c:v>1</c:v>
                </c:pt>
                <c:pt idx="140">
                  <c:v>1</c:v>
                </c:pt>
                <c:pt idx="141">
                  <c:v>0</c:v>
                </c:pt>
                <c:pt idx="142">
                  <c:v>0</c:v>
                </c:pt>
                <c:pt idx="143">
                  <c:v>0</c:v>
                </c:pt>
                <c:pt idx="144">
                  <c:v>1</c:v>
                </c:pt>
                <c:pt idx="145">
                  <c:v>1</c:v>
                </c:pt>
                <c:pt idx="146">
                  <c:v>1</c:v>
                </c:pt>
                <c:pt idx="147">
                  <c:v>0</c:v>
                </c:pt>
                <c:pt idx="148">
                  <c:v>0</c:v>
                </c:pt>
                <c:pt idx="149">
                  <c:v>0</c:v>
                </c:pt>
                <c:pt idx="150">
                  <c:v>1</c:v>
                </c:pt>
                <c:pt idx="151">
                  <c:v>1</c:v>
                </c:pt>
                <c:pt idx="152">
                  <c:v>0</c:v>
                </c:pt>
                <c:pt idx="153">
                  <c:v>0</c:v>
                </c:pt>
                <c:pt idx="154">
                  <c:v>1</c:v>
                </c:pt>
                <c:pt idx="155">
                  <c:v>1</c:v>
                </c:pt>
                <c:pt idx="156">
                  <c:v>0</c:v>
                </c:pt>
                <c:pt idx="157">
                  <c:v>0</c:v>
                </c:pt>
                <c:pt idx="158">
                  <c:v>1</c:v>
                </c:pt>
                <c:pt idx="159">
                  <c:v>0</c:v>
                </c:pt>
                <c:pt idx="160">
                  <c:v>0</c:v>
                </c:pt>
                <c:pt idx="161">
                  <c:v>0</c:v>
                </c:pt>
                <c:pt idx="162">
                  <c:v>0</c:v>
                </c:pt>
                <c:pt idx="163">
                  <c:v>0</c:v>
                </c:pt>
                <c:pt idx="164">
                  <c:v>0</c:v>
                </c:pt>
                <c:pt idx="165">
                  <c:v>1</c:v>
                </c:pt>
                <c:pt idx="166">
                  <c:v>0</c:v>
                </c:pt>
                <c:pt idx="167">
                  <c:v>1</c:v>
                </c:pt>
                <c:pt idx="168">
                  <c:v>1</c:v>
                </c:pt>
                <c:pt idx="169">
                  <c:v>0</c:v>
                </c:pt>
                <c:pt idx="170">
                  <c:v>0</c:v>
                </c:pt>
                <c:pt idx="171">
                  <c:v>1</c:v>
                </c:pt>
                <c:pt idx="172">
                  <c:v>0</c:v>
                </c:pt>
                <c:pt idx="173">
                  <c:v>0</c:v>
                </c:pt>
                <c:pt idx="174">
                  <c:v>0</c:v>
                </c:pt>
                <c:pt idx="175">
                  <c:v>0</c:v>
                </c:pt>
                <c:pt idx="176">
                  <c:v>0</c:v>
                </c:pt>
                <c:pt idx="177">
                  <c:v>0</c:v>
                </c:pt>
                <c:pt idx="178">
                  <c:v>0</c:v>
                </c:pt>
                <c:pt idx="179">
                  <c:v>0</c:v>
                </c:pt>
                <c:pt idx="180">
                  <c:v>0</c:v>
                </c:pt>
                <c:pt idx="181">
                  <c:v>0</c:v>
                </c:pt>
                <c:pt idx="182">
                  <c:v>1</c:v>
                </c:pt>
                <c:pt idx="183">
                  <c:v>1</c:v>
                </c:pt>
                <c:pt idx="184">
                  <c:v>0</c:v>
                </c:pt>
                <c:pt idx="185">
                  <c:v>1</c:v>
                </c:pt>
                <c:pt idx="186">
                  <c:v>0</c:v>
                </c:pt>
                <c:pt idx="187">
                  <c:v>0</c:v>
                </c:pt>
                <c:pt idx="188">
                  <c:v>1</c:v>
                </c:pt>
                <c:pt idx="189">
                  <c:v>0</c:v>
                </c:pt>
                <c:pt idx="190">
                  <c:v>0</c:v>
                </c:pt>
                <c:pt idx="191">
                  <c:v>0</c:v>
                </c:pt>
                <c:pt idx="192">
                  <c:v>0</c:v>
                </c:pt>
                <c:pt idx="193">
                  <c:v>0</c:v>
                </c:pt>
                <c:pt idx="194">
                  <c:v>0</c:v>
                </c:pt>
                <c:pt idx="195">
                  <c:v>0</c:v>
                </c:pt>
                <c:pt idx="196">
                  <c:v>1</c:v>
                </c:pt>
                <c:pt idx="197">
                  <c:v>0</c:v>
                </c:pt>
                <c:pt idx="198">
                  <c:v>0</c:v>
                </c:pt>
                <c:pt idx="199">
                  <c:v>0</c:v>
                </c:pt>
                <c:pt idx="200">
                  <c:v>1</c:v>
                </c:pt>
                <c:pt idx="201">
                  <c:v>0</c:v>
                </c:pt>
                <c:pt idx="202">
                  <c:v>0</c:v>
                </c:pt>
                <c:pt idx="203">
                  <c:v>0</c:v>
                </c:pt>
                <c:pt idx="204">
                  <c:v>0</c:v>
                </c:pt>
                <c:pt idx="205">
                  <c:v>0</c:v>
                </c:pt>
                <c:pt idx="206">
                  <c:v>1</c:v>
                </c:pt>
                <c:pt idx="207">
                  <c:v>0</c:v>
                </c:pt>
                <c:pt idx="208">
                  <c:v>1</c:v>
                </c:pt>
                <c:pt idx="209">
                  <c:v>0</c:v>
                </c:pt>
                <c:pt idx="210">
                  <c:v>1</c:v>
                </c:pt>
                <c:pt idx="211">
                  <c:v>0</c:v>
                </c:pt>
                <c:pt idx="212">
                  <c:v>1</c:v>
                </c:pt>
                <c:pt idx="213">
                  <c:v>0</c:v>
                </c:pt>
                <c:pt idx="214">
                  <c:v>0</c:v>
                </c:pt>
                <c:pt idx="215">
                  <c:v>0</c:v>
                </c:pt>
                <c:pt idx="216">
                  <c:v>1</c:v>
                </c:pt>
                <c:pt idx="217">
                  <c:v>1</c:v>
                </c:pt>
                <c:pt idx="218">
                  <c:v>0</c:v>
                </c:pt>
                <c:pt idx="219">
                  <c:v>1</c:v>
                </c:pt>
                <c:pt idx="220">
                  <c:v>0</c:v>
                </c:pt>
                <c:pt idx="221">
                  <c:v>1</c:v>
                </c:pt>
                <c:pt idx="222">
                  <c:v>1</c:v>
                </c:pt>
                <c:pt idx="223">
                  <c:v>0</c:v>
                </c:pt>
                <c:pt idx="224">
                  <c:v>0</c:v>
                </c:pt>
                <c:pt idx="225">
                  <c:v>0</c:v>
                </c:pt>
                <c:pt idx="226">
                  <c:v>0</c:v>
                </c:pt>
                <c:pt idx="227">
                  <c:v>1</c:v>
                </c:pt>
                <c:pt idx="228">
                  <c:v>1</c:v>
                </c:pt>
                <c:pt idx="229">
                  <c:v>0</c:v>
                </c:pt>
                <c:pt idx="230">
                  <c:v>1</c:v>
                </c:pt>
                <c:pt idx="231">
                  <c:v>0</c:v>
                </c:pt>
                <c:pt idx="232">
                  <c:v>0</c:v>
                </c:pt>
                <c:pt idx="233">
                  <c:v>0</c:v>
                </c:pt>
                <c:pt idx="234">
                  <c:v>0</c:v>
                </c:pt>
                <c:pt idx="235">
                  <c:v>0</c:v>
                </c:pt>
                <c:pt idx="236">
                  <c:v>0</c:v>
                </c:pt>
                <c:pt idx="237">
                  <c:v>0</c:v>
                </c:pt>
                <c:pt idx="238">
                  <c:v>0</c:v>
                </c:pt>
                <c:pt idx="239">
                  <c:v>0</c:v>
                </c:pt>
                <c:pt idx="240">
                  <c:v>0</c:v>
                </c:pt>
                <c:pt idx="241">
                  <c:v>1</c:v>
                </c:pt>
                <c:pt idx="242">
                  <c:v>0</c:v>
                </c:pt>
                <c:pt idx="243">
                  <c:v>1</c:v>
                </c:pt>
                <c:pt idx="244">
                  <c:v>1</c:v>
                </c:pt>
                <c:pt idx="245">
                  <c:v>1</c:v>
                </c:pt>
                <c:pt idx="246">
                  <c:v>0</c:v>
                </c:pt>
                <c:pt idx="247">
                  <c:v>0</c:v>
                </c:pt>
                <c:pt idx="248">
                  <c:v>0</c:v>
                </c:pt>
                <c:pt idx="249">
                  <c:v>0</c:v>
                </c:pt>
                <c:pt idx="250">
                  <c:v>0</c:v>
                </c:pt>
                <c:pt idx="251">
                  <c:v>0</c:v>
                </c:pt>
                <c:pt idx="252">
                  <c:v>0</c:v>
                </c:pt>
                <c:pt idx="253">
                  <c:v>1</c:v>
                </c:pt>
                <c:pt idx="254">
                  <c:v>0</c:v>
                </c:pt>
                <c:pt idx="255">
                  <c:v>0</c:v>
                </c:pt>
                <c:pt idx="256">
                  <c:v>0</c:v>
                </c:pt>
                <c:pt idx="257">
                  <c:v>1</c:v>
                </c:pt>
                <c:pt idx="258">
                  <c:v>1</c:v>
                </c:pt>
                <c:pt idx="259">
                  <c:v>0</c:v>
                </c:pt>
                <c:pt idx="260">
                  <c:v>0</c:v>
                </c:pt>
              </c:numCache>
            </c:numRef>
          </c:val>
          <c:smooth val="0"/>
          <c:extLst>
            <c:ext xmlns:c16="http://schemas.microsoft.com/office/drawing/2014/chart" uri="{C3380CC4-5D6E-409C-BE32-E72D297353CC}">
              <c16:uniqueId val="{00000008-E2FC-452A-A8E8-060FEF6617EC}"/>
            </c:ext>
          </c:extLst>
        </c:ser>
        <c:ser>
          <c:idx val="8"/>
          <c:order val="8"/>
          <c:tx>
            <c:strRef>
              <c:f>Sheet1!$J$1</c:f>
              <c:strCache>
                <c:ptCount val="1"/>
                <c:pt idx="0">
                  <c:v>optimisation fiscale: (France)</c:v>
                </c:pt>
              </c:strCache>
            </c:strRef>
          </c:tx>
          <c:spPr>
            <a:ln w="28575" cap="rnd">
              <a:solidFill>
                <a:srgbClr val="FF9900"/>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Sheet1!$J$2:$J$262</c:f>
              <c:numCache>
                <c:formatCode>General</c:formatCode>
                <c:ptCount val="261"/>
                <c:pt idx="0">
                  <c:v>2</c:v>
                </c:pt>
                <c:pt idx="1">
                  <c:v>1</c:v>
                </c:pt>
                <c:pt idx="2">
                  <c:v>1</c:v>
                </c:pt>
                <c:pt idx="3">
                  <c:v>1</c:v>
                </c:pt>
                <c:pt idx="4">
                  <c:v>1</c:v>
                </c:pt>
                <c:pt idx="5">
                  <c:v>2</c:v>
                </c:pt>
                <c:pt idx="6">
                  <c:v>1</c:v>
                </c:pt>
                <c:pt idx="7">
                  <c:v>1</c:v>
                </c:pt>
                <c:pt idx="8">
                  <c:v>1</c:v>
                </c:pt>
                <c:pt idx="9">
                  <c:v>1</c:v>
                </c:pt>
                <c:pt idx="10">
                  <c:v>1</c:v>
                </c:pt>
                <c:pt idx="11">
                  <c:v>2</c:v>
                </c:pt>
                <c:pt idx="12">
                  <c:v>2</c:v>
                </c:pt>
                <c:pt idx="13">
                  <c:v>2</c:v>
                </c:pt>
                <c:pt idx="14">
                  <c:v>2</c:v>
                </c:pt>
                <c:pt idx="15">
                  <c:v>1</c:v>
                </c:pt>
                <c:pt idx="16">
                  <c:v>2</c:v>
                </c:pt>
                <c:pt idx="17">
                  <c:v>2</c:v>
                </c:pt>
                <c:pt idx="18">
                  <c:v>1</c:v>
                </c:pt>
                <c:pt idx="19">
                  <c:v>1</c:v>
                </c:pt>
                <c:pt idx="20">
                  <c:v>1</c:v>
                </c:pt>
                <c:pt idx="21">
                  <c:v>2</c:v>
                </c:pt>
                <c:pt idx="22">
                  <c:v>2</c:v>
                </c:pt>
                <c:pt idx="23">
                  <c:v>1</c:v>
                </c:pt>
                <c:pt idx="24">
                  <c:v>1</c:v>
                </c:pt>
                <c:pt idx="25">
                  <c:v>1</c:v>
                </c:pt>
                <c:pt idx="26">
                  <c:v>1</c:v>
                </c:pt>
                <c:pt idx="27">
                  <c:v>1</c:v>
                </c:pt>
                <c:pt idx="28">
                  <c:v>3</c:v>
                </c:pt>
                <c:pt idx="29">
                  <c:v>2</c:v>
                </c:pt>
                <c:pt idx="30">
                  <c:v>1</c:v>
                </c:pt>
                <c:pt idx="31">
                  <c:v>2</c:v>
                </c:pt>
                <c:pt idx="32">
                  <c:v>2</c:v>
                </c:pt>
                <c:pt idx="33">
                  <c:v>1</c:v>
                </c:pt>
                <c:pt idx="34">
                  <c:v>2</c:v>
                </c:pt>
                <c:pt idx="35">
                  <c:v>2</c:v>
                </c:pt>
                <c:pt idx="36">
                  <c:v>2</c:v>
                </c:pt>
                <c:pt idx="37">
                  <c:v>2</c:v>
                </c:pt>
                <c:pt idx="38">
                  <c:v>3</c:v>
                </c:pt>
                <c:pt idx="39">
                  <c:v>3</c:v>
                </c:pt>
                <c:pt idx="40">
                  <c:v>2</c:v>
                </c:pt>
                <c:pt idx="41">
                  <c:v>2</c:v>
                </c:pt>
                <c:pt idx="42">
                  <c:v>1</c:v>
                </c:pt>
                <c:pt idx="43">
                  <c:v>1</c:v>
                </c:pt>
                <c:pt idx="44">
                  <c:v>2</c:v>
                </c:pt>
                <c:pt idx="45">
                  <c:v>1</c:v>
                </c:pt>
                <c:pt idx="46">
                  <c:v>1</c:v>
                </c:pt>
                <c:pt idx="47">
                  <c:v>1</c:v>
                </c:pt>
                <c:pt idx="48">
                  <c:v>1</c:v>
                </c:pt>
                <c:pt idx="49">
                  <c:v>1</c:v>
                </c:pt>
                <c:pt idx="50">
                  <c:v>1</c:v>
                </c:pt>
                <c:pt idx="51">
                  <c:v>2</c:v>
                </c:pt>
                <c:pt idx="52">
                  <c:v>1</c:v>
                </c:pt>
                <c:pt idx="53">
                  <c:v>2</c:v>
                </c:pt>
                <c:pt idx="54">
                  <c:v>1</c:v>
                </c:pt>
                <c:pt idx="55">
                  <c:v>0</c:v>
                </c:pt>
                <c:pt idx="56">
                  <c:v>1</c:v>
                </c:pt>
                <c:pt idx="57">
                  <c:v>2</c:v>
                </c:pt>
                <c:pt idx="58">
                  <c:v>1</c:v>
                </c:pt>
                <c:pt idx="59">
                  <c:v>1</c:v>
                </c:pt>
                <c:pt idx="60">
                  <c:v>1</c:v>
                </c:pt>
                <c:pt idx="61">
                  <c:v>1</c:v>
                </c:pt>
                <c:pt idx="62">
                  <c:v>1</c:v>
                </c:pt>
                <c:pt idx="63">
                  <c:v>1</c:v>
                </c:pt>
                <c:pt idx="64">
                  <c:v>1</c:v>
                </c:pt>
                <c:pt idx="65">
                  <c:v>1</c:v>
                </c:pt>
                <c:pt idx="66">
                  <c:v>1</c:v>
                </c:pt>
                <c:pt idx="67">
                  <c:v>2</c:v>
                </c:pt>
                <c:pt idx="68">
                  <c:v>1</c:v>
                </c:pt>
                <c:pt idx="69">
                  <c:v>2</c:v>
                </c:pt>
                <c:pt idx="70">
                  <c:v>1</c:v>
                </c:pt>
                <c:pt idx="71">
                  <c:v>1</c:v>
                </c:pt>
                <c:pt idx="72">
                  <c:v>1</c:v>
                </c:pt>
                <c:pt idx="73">
                  <c:v>2</c:v>
                </c:pt>
                <c:pt idx="74">
                  <c:v>2</c:v>
                </c:pt>
                <c:pt idx="75">
                  <c:v>2</c:v>
                </c:pt>
                <c:pt idx="76">
                  <c:v>1</c:v>
                </c:pt>
                <c:pt idx="77">
                  <c:v>1</c:v>
                </c:pt>
                <c:pt idx="78">
                  <c:v>1</c:v>
                </c:pt>
                <c:pt idx="79">
                  <c:v>1</c:v>
                </c:pt>
                <c:pt idx="80">
                  <c:v>1</c:v>
                </c:pt>
                <c:pt idx="81">
                  <c:v>1</c:v>
                </c:pt>
                <c:pt idx="82">
                  <c:v>2</c:v>
                </c:pt>
                <c:pt idx="83">
                  <c:v>1</c:v>
                </c:pt>
                <c:pt idx="84">
                  <c:v>1</c:v>
                </c:pt>
                <c:pt idx="85">
                  <c:v>1</c:v>
                </c:pt>
                <c:pt idx="86">
                  <c:v>1</c:v>
                </c:pt>
                <c:pt idx="87">
                  <c:v>2</c:v>
                </c:pt>
                <c:pt idx="88">
                  <c:v>1</c:v>
                </c:pt>
                <c:pt idx="89">
                  <c:v>1</c:v>
                </c:pt>
                <c:pt idx="90">
                  <c:v>3</c:v>
                </c:pt>
                <c:pt idx="91">
                  <c:v>1</c:v>
                </c:pt>
                <c:pt idx="92">
                  <c:v>1</c:v>
                </c:pt>
                <c:pt idx="93">
                  <c:v>2</c:v>
                </c:pt>
                <c:pt idx="94">
                  <c:v>1</c:v>
                </c:pt>
                <c:pt idx="95">
                  <c:v>2</c:v>
                </c:pt>
                <c:pt idx="96">
                  <c:v>1</c:v>
                </c:pt>
                <c:pt idx="97">
                  <c:v>1</c:v>
                </c:pt>
                <c:pt idx="98">
                  <c:v>1</c:v>
                </c:pt>
                <c:pt idx="99">
                  <c:v>1</c:v>
                </c:pt>
                <c:pt idx="100">
                  <c:v>1</c:v>
                </c:pt>
                <c:pt idx="101">
                  <c:v>1</c:v>
                </c:pt>
                <c:pt idx="102">
                  <c:v>2</c:v>
                </c:pt>
                <c:pt idx="103">
                  <c:v>1</c:v>
                </c:pt>
                <c:pt idx="104">
                  <c:v>1</c:v>
                </c:pt>
                <c:pt idx="105">
                  <c:v>1</c:v>
                </c:pt>
                <c:pt idx="106">
                  <c:v>1</c:v>
                </c:pt>
                <c:pt idx="107">
                  <c:v>1</c:v>
                </c:pt>
                <c:pt idx="108">
                  <c:v>1</c:v>
                </c:pt>
                <c:pt idx="109">
                  <c:v>1</c:v>
                </c:pt>
                <c:pt idx="110">
                  <c:v>1</c:v>
                </c:pt>
                <c:pt idx="111">
                  <c:v>2</c:v>
                </c:pt>
                <c:pt idx="112">
                  <c:v>1</c:v>
                </c:pt>
                <c:pt idx="113">
                  <c:v>1</c:v>
                </c:pt>
                <c:pt idx="114">
                  <c:v>1</c:v>
                </c:pt>
                <c:pt idx="115">
                  <c:v>2</c:v>
                </c:pt>
                <c:pt idx="116">
                  <c:v>1</c:v>
                </c:pt>
                <c:pt idx="117">
                  <c:v>1</c:v>
                </c:pt>
                <c:pt idx="118">
                  <c:v>2</c:v>
                </c:pt>
                <c:pt idx="119">
                  <c:v>1</c:v>
                </c:pt>
                <c:pt idx="120">
                  <c:v>1</c:v>
                </c:pt>
                <c:pt idx="121">
                  <c:v>4</c:v>
                </c:pt>
                <c:pt idx="122">
                  <c:v>2</c:v>
                </c:pt>
                <c:pt idx="123">
                  <c:v>3</c:v>
                </c:pt>
                <c:pt idx="124">
                  <c:v>1</c:v>
                </c:pt>
                <c:pt idx="125">
                  <c:v>1</c:v>
                </c:pt>
                <c:pt idx="126">
                  <c:v>2</c:v>
                </c:pt>
                <c:pt idx="127">
                  <c:v>2</c:v>
                </c:pt>
                <c:pt idx="128">
                  <c:v>3</c:v>
                </c:pt>
                <c:pt idx="129">
                  <c:v>1</c:v>
                </c:pt>
                <c:pt idx="130">
                  <c:v>1</c:v>
                </c:pt>
                <c:pt idx="131">
                  <c:v>2</c:v>
                </c:pt>
                <c:pt idx="132">
                  <c:v>2</c:v>
                </c:pt>
                <c:pt idx="133">
                  <c:v>2</c:v>
                </c:pt>
                <c:pt idx="134">
                  <c:v>1</c:v>
                </c:pt>
                <c:pt idx="135">
                  <c:v>2</c:v>
                </c:pt>
                <c:pt idx="136">
                  <c:v>1</c:v>
                </c:pt>
                <c:pt idx="137">
                  <c:v>1</c:v>
                </c:pt>
                <c:pt idx="138">
                  <c:v>1</c:v>
                </c:pt>
                <c:pt idx="139">
                  <c:v>1</c:v>
                </c:pt>
                <c:pt idx="140">
                  <c:v>1</c:v>
                </c:pt>
                <c:pt idx="141">
                  <c:v>2</c:v>
                </c:pt>
                <c:pt idx="142">
                  <c:v>2</c:v>
                </c:pt>
                <c:pt idx="143">
                  <c:v>1</c:v>
                </c:pt>
                <c:pt idx="144">
                  <c:v>3</c:v>
                </c:pt>
                <c:pt idx="145">
                  <c:v>1</c:v>
                </c:pt>
                <c:pt idx="146">
                  <c:v>3</c:v>
                </c:pt>
                <c:pt idx="147">
                  <c:v>1</c:v>
                </c:pt>
                <c:pt idx="148">
                  <c:v>2</c:v>
                </c:pt>
                <c:pt idx="149">
                  <c:v>1</c:v>
                </c:pt>
                <c:pt idx="150">
                  <c:v>1</c:v>
                </c:pt>
                <c:pt idx="151">
                  <c:v>1</c:v>
                </c:pt>
                <c:pt idx="152">
                  <c:v>1</c:v>
                </c:pt>
                <c:pt idx="153">
                  <c:v>1</c:v>
                </c:pt>
                <c:pt idx="154">
                  <c:v>1</c:v>
                </c:pt>
                <c:pt idx="155">
                  <c:v>1</c:v>
                </c:pt>
                <c:pt idx="156">
                  <c:v>1</c:v>
                </c:pt>
                <c:pt idx="157">
                  <c:v>1</c:v>
                </c:pt>
                <c:pt idx="158">
                  <c:v>1</c:v>
                </c:pt>
                <c:pt idx="159">
                  <c:v>2</c:v>
                </c:pt>
                <c:pt idx="160">
                  <c:v>1</c:v>
                </c:pt>
                <c:pt idx="161">
                  <c:v>1</c:v>
                </c:pt>
                <c:pt idx="162">
                  <c:v>2</c:v>
                </c:pt>
                <c:pt idx="163">
                  <c:v>1</c:v>
                </c:pt>
                <c:pt idx="164">
                  <c:v>2</c:v>
                </c:pt>
                <c:pt idx="165">
                  <c:v>1</c:v>
                </c:pt>
                <c:pt idx="166">
                  <c:v>1</c:v>
                </c:pt>
                <c:pt idx="167">
                  <c:v>2</c:v>
                </c:pt>
                <c:pt idx="168">
                  <c:v>1</c:v>
                </c:pt>
                <c:pt idx="169">
                  <c:v>1</c:v>
                </c:pt>
                <c:pt idx="170">
                  <c:v>1</c:v>
                </c:pt>
                <c:pt idx="171">
                  <c:v>1</c:v>
                </c:pt>
                <c:pt idx="172">
                  <c:v>2</c:v>
                </c:pt>
                <c:pt idx="173">
                  <c:v>1</c:v>
                </c:pt>
                <c:pt idx="174">
                  <c:v>1</c:v>
                </c:pt>
                <c:pt idx="175">
                  <c:v>1</c:v>
                </c:pt>
                <c:pt idx="176">
                  <c:v>2</c:v>
                </c:pt>
                <c:pt idx="177">
                  <c:v>3</c:v>
                </c:pt>
                <c:pt idx="178">
                  <c:v>2</c:v>
                </c:pt>
                <c:pt idx="179">
                  <c:v>2</c:v>
                </c:pt>
                <c:pt idx="180">
                  <c:v>1</c:v>
                </c:pt>
                <c:pt idx="181">
                  <c:v>1</c:v>
                </c:pt>
                <c:pt idx="182">
                  <c:v>2</c:v>
                </c:pt>
                <c:pt idx="183">
                  <c:v>2</c:v>
                </c:pt>
                <c:pt idx="184">
                  <c:v>4</c:v>
                </c:pt>
                <c:pt idx="185">
                  <c:v>2</c:v>
                </c:pt>
                <c:pt idx="186">
                  <c:v>2</c:v>
                </c:pt>
                <c:pt idx="187">
                  <c:v>1</c:v>
                </c:pt>
                <c:pt idx="188">
                  <c:v>1</c:v>
                </c:pt>
                <c:pt idx="189">
                  <c:v>2</c:v>
                </c:pt>
                <c:pt idx="190">
                  <c:v>3</c:v>
                </c:pt>
                <c:pt idx="191">
                  <c:v>2</c:v>
                </c:pt>
                <c:pt idx="192">
                  <c:v>1</c:v>
                </c:pt>
                <c:pt idx="193">
                  <c:v>2</c:v>
                </c:pt>
                <c:pt idx="194">
                  <c:v>2</c:v>
                </c:pt>
                <c:pt idx="195">
                  <c:v>1</c:v>
                </c:pt>
                <c:pt idx="196">
                  <c:v>3</c:v>
                </c:pt>
                <c:pt idx="197">
                  <c:v>2</c:v>
                </c:pt>
                <c:pt idx="198">
                  <c:v>1</c:v>
                </c:pt>
                <c:pt idx="199">
                  <c:v>2</c:v>
                </c:pt>
                <c:pt idx="200">
                  <c:v>1</c:v>
                </c:pt>
                <c:pt idx="201">
                  <c:v>2</c:v>
                </c:pt>
                <c:pt idx="202">
                  <c:v>1</c:v>
                </c:pt>
                <c:pt idx="203">
                  <c:v>3</c:v>
                </c:pt>
                <c:pt idx="204">
                  <c:v>1</c:v>
                </c:pt>
                <c:pt idx="205">
                  <c:v>1</c:v>
                </c:pt>
                <c:pt idx="206">
                  <c:v>1</c:v>
                </c:pt>
                <c:pt idx="207">
                  <c:v>1</c:v>
                </c:pt>
                <c:pt idx="208">
                  <c:v>1</c:v>
                </c:pt>
                <c:pt idx="209">
                  <c:v>1</c:v>
                </c:pt>
                <c:pt idx="210">
                  <c:v>1</c:v>
                </c:pt>
                <c:pt idx="211">
                  <c:v>1</c:v>
                </c:pt>
                <c:pt idx="212">
                  <c:v>0</c:v>
                </c:pt>
                <c:pt idx="213">
                  <c:v>1</c:v>
                </c:pt>
                <c:pt idx="214">
                  <c:v>1</c:v>
                </c:pt>
                <c:pt idx="215">
                  <c:v>1</c:v>
                </c:pt>
                <c:pt idx="216">
                  <c:v>2</c:v>
                </c:pt>
                <c:pt idx="217">
                  <c:v>2</c:v>
                </c:pt>
                <c:pt idx="218">
                  <c:v>2</c:v>
                </c:pt>
                <c:pt idx="219">
                  <c:v>2</c:v>
                </c:pt>
                <c:pt idx="220">
                  <c:v>2</c:v>
                </c:pt>
                <c:pt idx="221">
                  <c:v>1</c:v>
                </c:pt>
                <c:pt idx="222">
                  <c:v>1</c:v>
                </c:pt>
                <c:pt idx="223">
                  <c:v>1</c:v>
                </c:pt>
                <c:pt idx="224">
                  <c:v>1</c:v>
                </c:pt>
                <c:pt idx="225">
                  <c:v>1</c:v>
                </c:pt>
                <c:pt idx="226">
                  <c:v>1</c:v>
                </c:pt>
                <c:pt idx="227">
                  <c:v>2</c:v>
                </c:pt>
                <c:pt idx="228">
                  <c:v>1</c:v>
                </c:pt>
                <c:pt idx="229">
                  <c:v>1</c:v>
                </c:pt>
                <c:pt idx="230">
                  <c:v>1</c:v>
                </c:pt>
                <c:pt idx="231">
                  <c:v>1</c:v>
                </c:pt>
                <c:pt idx="232">
                  <c:v>1</c:v>
                </c:pt>
                <c:pt idx="233">
                  <c:v>2</c:v>
                </c:pt>
                <c:pt idx="234">
                  <c:v>1</c:v>
                </c:pt>
                <c:pt idx="235">
                  <c:v>2</c:v>
                </c:pt>
                <c:pt idx="236">
                  <c:v>2</c:v>
                </c:pt>
                <c:pt idx="237">
                  <c:v>1</c:v>
                </c:pt>
                <c:pt idx="238">
                  <c:v>2</c:v>
                </c:pt>
                <c:pt idx="239">
                  <c:v>1</c:v>
                </c:pt>
                <c:pt idx="240">
                  <c:v>2</c:v>
                </c:pt>
                <c:pt idx="241">
                  <c:v>1</c:v>
                </c:pt>
                <c:pt idx="242">
                  <c:v>1</c:v>
                </c:pt>
                <c:pt idx="243">
                  <c:v>1</c:v>
                </c:pt>
                <c:pt idx="244">
                  <c:v>1</c:v>
                </c:pt>
                <c:pt idx="245">
                  <c:v>1</c:v>
                </c:pt>
                <c:pt idx="246">
                  <c:v>1</c:v>
                </c:pt>
                <c:pt idx="247">
                  <c:v>1</c:v>
                </c:pt>
                <c:pt idx="248">
                  <c:v>1</c:v>
                </c:pt>
                <c:pt idx="249">
                  <c:v>1</c:v>
                </c:pt>
                <c:pt idx="250">
                  <c:v>1</c:v>
                </c:pt>
                <c:pt idx="251">
                  <c:v>2</c:v>
                </c:pt>
                <c:pt idx="252">
                  <c:v>2</c:v>
                </c:pt>
                <c:pt idx="253">
                  <c:v>1</c:v>
                </c:pt>
                <c:pt idx="254">
                  <c:v>2</c:v>
                </c:pt>
                <c:pt idx="255">
                  <c:v>2</c:v>
                </c:pt>
                <c:pt idx="256">
                  <c:v>2</c:v>
                </c:pt>
                <c:pt idx="257">
                  <c:v>2</c:v>
                </c:pt>
                <c:pt idx="258">
                  <c:v>1</c:v>
                </c:pt>
                <c:pt idx="259">
                  <c:v>1</c:v>
                </c:pt>
                <c:pt idx="260">
                  <c:v>0</c:v>
                </c:pt>
              </c:numCache>
            </c:numRef>
          </c:val>
          <c:smooth val="0"/>
          <c:extLst>
            <c:ext xmlns:c16="http://schemas.microsoft.com/office/drawing/2014/chart" uri="{C3380CC4-5D6E-409C-BE32-E72D297353CC}">
              <c16:uniqueId val="{00000009-E2FC-452A-A8E8-060FEF6617EC}"/>
            </c:ext>
          </c:extLst>
        </c:ser>
        <c:ser>
          <c:idx val="9"/>
          <c:order val="9"/>
          <c:tx>
            <c:strRef>
              <c:f>Sheet1!$K$1</c:f>
              <c:strCache>
                <c:ptCount val="1"/>
                <c:pt idx="0">
                  <c:v>produit structuré : (France)</c:v>
                </c:pt>
              </c:strCache>
            </c:strRef>
          </c:tx>
          <c:spPr>
            <a:ln w="28575" cap="rnd">
              <a:solidFill>
                <a:schemeClr val="accent3">
                  <a:lumMod val="60000"/>
                  <a:lumOff val="40000"/>
                </a:schemeClr>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Sheet1!$K$2:$K$262</c:f>
              <c:numCache>
                <c:formatCode>General</c:formatCode>
                <c:ptCount val="261"/>
                <c:pt idx="0">
                  <c:v>1</c:v>
                </c:pt>
                <c:pt idx="1">
                  <c:v>2</c:v>
                </c:pt>
                <c:pt idx="2">
                  <c:v>1</c:v>
                </c:pt>
                <c:pt idx="3">
                  <c:v>0</c:v>
                </c:pt>
                <c:pt idx="4">
                  <c:v>0</c:v>
                </c:pt>
                <c:pt idx="5">
                  <c:v>0</c:v>
                </c:pt>
                <c:pt idx="6">
                  <c:v>1</c:v>
                </c:pt>
                <c:pt idx="7">
                  <c:v>1</c:v>
                </c:pt>
                <c:pt idx="8">
                  <c:v>0</c:v>
                </c:pt>
                <c:pt idx="9">
                  <c:v>1</c:v>
                </c:pt>
                <c:pt idx="10">
                  <c:v>1</c:v>
                </c:pt>
                <c:pt idx="11">
                  <c:v>1</c:v>
                </c:pt>
                <c:pt idx="12">
                  <c:v>1</c:v>
                </c:pt>
                <c:pt idx="13">
                  <c:v>1</c:v>
                </c:pt>
                <c:pt idx="14">
                  <c:v>1</c:v>
                </c:pt>
                <c:pt idx="15">
                  <c:v>1</c:v>
                </c:pt>
                <c:pt idx="16">
                  <c:v>1</c:v>
                </c:pt>
                <c:pt idx="17">
                  <c:v>0</c:v>
                </c:pt>
                <c:pt idx="18">
                  <c:v>1</c:v>
                </c:pt>
                <c:pt idx="19">
                  <c:v>1</c:v>
                </c:pt>
                <c:pt idx="20">
                  <c:v>1</c:v>
                </c:pt>
                <c:pt idx="21">
                  <c:v>1</c:v>
                </c:pt>
                <c:pt idx="22">
                  <c:v>1</c:v>
                </c:pt>
                <c:pt idx="23">
                  <c:v>1</c:v>
                </c:pt>
                <c:pt idx="24">
                  <c:v>1</c:v>
                </c:pt>
                <c:pt idx="25">
                  <c:v>1</c:v>
                </c:pt>
                <c:pt idx="26">
                  <c:v>1</c:v>
                </c:pt>
                <c:pt idx="27">
                  <c:v>1</c:v>
                </c:pt>
                <c:pt idx="28">
                  <c:v>1</c:v>
                </c:pt>
                <c:pt idx="29">
                  <c:v>0</c:v>
                </c:pt>
                <c:pt idx="30">
                  <c:v>1</c:v>
                </c:pt>
                <c:pt idx="31">
                  <c:v>1</c:v>
                </c:pt>
                <c:pt idx="32">
                  <c:v>1</c:v>
                </c:pt>
                <c:pt idx="33">
                  <c:v>0</c:v>
                </c:pt>
                <c:pt idx="34">
                  <c:v>1</c:v>
                </c:pt>
                <c:pt idx="35">
                  <c:v>1</c:v>
                </c:pt>
                <c:pt idx="36">
                  <c:v>0</c:v>
                </c:pt>
                <c:pt idx="37">
                  <c:v>1</c:v>
                </c:pt>
                <c:pt idx="38">
                  <c:v>1</c:v>
                </c:pt>
                <c:pt idx="39">
                  <c:v>0</c:v>
                </c:pt>
                <c:pt idx="40">
                  <c:v>0</c:v>
                </c:pt>
                <c:pt idx="41">
                  <c:v>2</c:v>
                </c:pt>
                <c:pt idx="42">
                  <c:v>1</c:v>
                </c:pt>
                <c:pt idx="43">
                  <c:v>1</c:v>
                </c:pt>
                <c:pt idx="44">
                  <c:v>0</c:v>
                </c:pt>
                <c:pt idx="45">
                  <c:v>1</c:v>
                </c:pt>
                <c:pt idx="46">
                  <c:v>1</c:v>
                </c:pt>
                <c:pt idx="47">
                  <c:v>0</c:v>
                </c:pt>
                <c:pt idx="48">
                  <c:v>1</c:v>
                </c:pt>
                <c:pt idx="49">
                  <c:v>1</c:v>
                </c:pt>
                <c:pt idx="50">
                  <c:v>1</c:v>
                </c:pt>
                <c:pt idx="51">
                  <c:v>1</c:v>
                </c:pt>
                <c:pt idx="52">
                  <c:v>1</c:v>
                </c:pt>
                <c:pt idx="53">
                  <c:v>1</c:v>
                </c:pt>
                <c:pt idx="54">
                  <c:v>0</c:v>
                </c:pt>
                <c:pt idx="55">
                  <c:v>2</c:v>
                </c:pt>
                <c:pt idx="56">
                  <c:v>0</c:v>
                </c:pt>
                <c:pt idx="57">
                  <c:v>0</c:v>
                </c:pt>
                <c:pt idx="58">
                  <c:v>0</c:v>
                </c:pt>
                <c:pt idx="59">
                  <c:v>0</c:v>
                </c:pt>
                <c:pt idx="60">
                  <c:v>1</c:v>
                </c:pt>
                <c:pt idx="61">
                  <c:v>0</c:v>
                </c:pt>
                <c:pt idx="62">
                  <c:v>1</c:v>
                </c:pt>
                <c:pt idx="63">
                  <c:v>1</c:v>
                </c:pt>
                <c:pt idx="64">
                  <c:v>1</c:v>
                </c:pt>
                <c:pt idx="65">
                  <c:v>1</c:v>
                </c:pt>
                <c:pt idx="66">
                  <c:v>1</c:v>
                </c:pt>
                <c:pt idx="67">
                  <c:v>1</c:v>
                </c:pt>
                <c:pt idx="68">
                  <c:v>0</c:v>
                </c:pt>
                <c:pt idx="69">
                  <c:v>1</c:v>
                </c:pt>
                <c:pt idx="70">
                  <c:v>1</c:v>
                </c:pt>
                <c:pt idx="71">
                  <c:v>1</c:v>
                </c:pt>
                <c:pt idx="72">
                  <c:v>1</c:v>
                </c:pt>
                <c:pt idx="73">
                  <c:v>1</c:v>
                </c:pt>
                <c:pt idx="74">
                  <c:v>1</c:v>
                </c:pt>
                <c:pt idx="75">
                  <c:v>0</c:v>
                </c:pt>
                <c:pt idx="76">
                  <c:v>0</c:v>
                </c:pt>
                <c:pt idx="77">
                  <c:v>1</c:v>
                </c:pt>
                <c:pt idx="78">
                  <c:v>0</c:v>
                </c:pt>
                <c:pt idx="79">
                  <c:v>1</c:v>
                </c:pt>
                <c:pt idx="80">
                  <c:v>0</c:v>
                </c:pt>
                <c:pt idx="81">
                  <c:v>1</c:v>
                </c:pt>
                <c:pt idx="82">
                  <c:v>1</c:v>
                </c:pt>
                <c:pt idx="83">
                  <c:v>1</c:v>
                </c:pt>
                <c:pt idx="84">
                  <c:v>0</c:v>
                </c:pt>
                <c:pt idx="85">
                  <c:v>1</c:v>
                </c:pt>
                <c:pt idx="86">
                  <c:v>0</c:v>
                </c:pt>
                <c:pt idx="87">
                  <c:v>1</c:v>
                </c:pt>
                <c:pt idx="88">
                  <c:v>1</c:v>
                </c:pt>
                <c:pt idx="89">
                  <c:v>1</c:v>
                </c:pt>
                <c:pt idx="90">
                  <c:v>1</c:v>
                </c:pt>
                <c:pt idx="91">
                  <c:v>0</c:v>
                </c:pt>
                <c:pt idx="92">
                  <c:v>1</c:v>
                </c:pt>
                <c:pt idx="93">
                  <c:v>0</c:v>
                </c:pt>
                <c:pt idx="94">
                  <c:v>1</c:v>
                </c:pt>
                <c:pt idx="95">
                  <c:v>1</c:v>
                </c:pt>
                <c:pt idx="96">
                  <c:v>1</c:v>
                </c:pt>
                <c:pt idx="97">
                  <c:v>0</c:v>
                </c:pt>
                <c:pt idx="98">
                  <c:v>1</c:v>
                </c:pt>
                <c:pt idx="99">
                  <c:v>1</c:v>
                </c:pt>
                <c:pt idx="100">
                  <c:v>1</c:v>
                </c:pt>
                <c:pt idx="101">
                  <c:v>2</c:v>
                </c:pt>
                <c:pt idx="102">
                  <c:v>1</c:v>
                </c:pt>
                <c:pt idx="103">
                  <c:v>0</c:v>
                </c:pt>
                <c:pt idx="104">
                  <c:v>0</c:v>
                </c:pt>
                <c:pt idx="105">
                  <c:v>0</c:v>
                </c:pt>
                <c:pt idx="106">
                  <c:v>0</c:v>
                </c:pt>
                <c:pt idx="107">
                  <c:v>1</c:v>
                </c:pt>
                <c:pt idx="108">
                  <c:v>0</c:v>
                </c:pt>
                <c:pt idx="109">
                  <c:v>0</c:v>
                </c:pt>
                <c:pt idx="110">
                  <c:v>1</c:v>
                </c:pt>
                <c:pt idx="111">
                  <c:v>1</c:v>
                </c:pt>
                <c:pt idx="112">
                  <c:v>0</c:v>
                </c:pt>
                <c:pt idx="113">
                  <c:v>1</c:v>
                </c:pt>
                <c:pt idx="114">
                  <c:v>1</c:v>
                </c:pt>
                <c:pt idx="115">
                  <c:v>1</c:v>
                </c:pt>
                <c:pt idx="116">
                  <c:v>0</c:v>
                </c:pt>
                <c:pt idx="117">
                  <c:v>1</c:v>
                </c:pt>
                <c:pt idx="118">
                  <c:v>1</c:v>
                </c:pt>
                <c:pt idx="119">
                  <c:v>1</c:v>
                </c:pt>
                <c:pt idx="120">
                  <c:v>0</c:v>
                </c:pt>
                <c:pt idx="121">
                  <c:v>1</c:v>
                </c:pt>
                <c:pt idx="122">
                  <c:v>1</c:v>
                </c:pt>
                <c:pt idx="123">
                  <c:v>0</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0</c:v>
                </c:pt>
                <c:pt idx="141">
                  <c:v>1</c:v>
                </c:pt>
                <c:pt idx="142">
                  <c:v>1</c:v>
                </c:pt>
                <c:pt idx="143">
                  <c:v>1</c:v>
                </c:pt>
                <c:pt idx="144">
                  <c:v>1</c:v>
                </c:pt>
                <c:pt idx="145">
                  <c:v>1</c:v>
                </c:pt>
                <c:pt idx="146">
                  <c:v>1</c:v>
                </c:pt>
                <c:pt idx="147">
                  <c:v>0</c:v>
                </c:pt>
                <c:pt idx="148">
                  <c:v>1</c:v>
                </c:pt>
                <c:pt idx="149">
                  <c:v>1</c:v>
                </c:pt>
                <c:pt idx="150">
                  <c:v>1</c:v>
                </c:pt>
                <c:pt idx="151">
                  <c:v>1</c:v>
                </c:pt>
                <c:pt idx="152">
                  <c:v>1</c:v>
                </c:pt>
                <c:pt idx="153">
                  <c:v>1</c:v>
                </c:pt>
                <c:pt idx="154">
                  <c:v>1</c:v>
                </c:pt>
                <c:pt idx="155">
                  <c:v>1</c:v>
                </c:pt>
                <c:pt idx="156">
                  <c:v>1</c:v>
                </c:pt>
                <c:pt idx="157">
                  <c:v>0</c:v>
                </c:pt>
                <c:pt idx="158">
                  <c:v>1</c:v>
                </c:pt>
                <c:pt idx="159">
                  <c:v>0</c:v>
                </c:pt>
                <c:pt idx="160">
                  <c:v>1</c:v>
                </c:pt>
                <c:pt idx="161">
                  <c:v>1</c:v>
                </c:pt>
                <c:pt idx="162">
                  <c:v>1</c:v>
                </c:pt>
                <c:pt idx="163">
                  <c:v>1</c:v>
                </c:pt>
                <c:pt idx="164">
                  <c:v>1</c:v>
                </c:pt>
                <c:pt idx="165">
                  <c:v>1</c:v>
                </c:pt>
                <c:pt idx="166">
                  <c:v>2</c:v>
                </c:pt>
                <c:pt idx="167">
                  <c:v>1</c:v>
                </c:pt>
                <c:pt idx="168">
                  <c:v>1</c:v>
                </c:pt>
                <c:pt idx="169">
                  <c:v>1</c:v>
                </c:pt>
                <c:pt idx="170">
                  <c:v>1</c:v>
                </c:pt>
                <c:pt idx="171">
                  <c:v>1</c:v>
                </c:pt>
                <c:pt idx="172">
                  <c:v>1</c:v>
                </c:pt>
                <c:pt idx="173">
                  <c:v>1</c:v>
                </c:pt>
                <c:pt idx="174">
                  <c:v>0</c:v>
                </c:pt>
                <c:pt idx="175">
                  <c:v>1</c:v>
                </c:pt>
                <c:pt idx="176">
                  <c:v>1</c:v>
                </c:pt>
                <c:pt idx="177">
                  <c:v>1</c:v>
                </c:pt>
                <c:pt idx="178">
                  <c:v>1</c:v>
                </c:pt>
                <c:pt idx="179">
                  <c:v>1</c:v>
                </c:pt>
                <c:pt idx="180">
                  <c:v>1</c:v>
                </c:pt>
                <c:pt idx="181">
                  <c:v>1</c:v>
                </c:pt>
                <c:pt idx="182">
                  <c:v>1</c:v>
                </c:pt>
                <c:pt idx="183">
                  <c:v>1</c:v>
                </c:pt>
                <c:pt idx="184">
                  <c:v>1</c:v>
                </c:pt>
                <c:pt idx="185">
                  <c:v>1</c:v>
                </c:pt>
                <c:pt idx="186">
                  <c:v>1</c:v>
                </c:pt>
                <c:pt idx="187">
                  <c:v>0</c:v>
                </c:pt>
                <c:pt idx="188">
                  <c:v>1</c:v>
                </c:pt>
                <c:pt idx="189">
                  <c:v>1</c:v>
                </c:pt>
                <c:pt idx="190">
                  <c:v>1</c:v>
                </c:pt>
                <c:pt idx="191">
                  <c:v>1</c:v>
                </c:pt>
                <c:pt idx="192">
                  <c:v>1</c:v>
                </c:pt>
                <c:pt idx="193">
                  <c:v>1</c:v>
                </c:pt>
                <c:pt idx="194">
                  <c:v>1</c:v>
                </c:pt>
                <c:pt idx="195">
                  <c:v>2</c:v>
                </c:pt>
                <c:pt idx="196">
                  <c:v>1</c:v>
                </c:pt>
                <c:pt idx="197">
                  <c:v>0</c:v>
                </c:pt>
                <c:pt idx="198">
                  <c:v>1</c:v>
                </c:pt>
                <c:pt idx="199">
                  <c:v>1</c:v>
                </c:pt>
                <c:pt idx="200">
                  <c:v>1</c:v>
                </c:pt>
                <c:pt idx="201">
                  <c:v>1</c:v>
                </c:pt>
                <c:pt idx="202">
                  <c:v>0</c:v>
                </c:pt>
                <c:pt idx="203">
                  <c:v>1</c:v>
                </c:pt>
                <c:pt idx="204">
                  <c:v>0</c:v>
                </c:pt>
                <c:pt idx="205">
                  <c:v>1</c:v>
                </c:pt>
                <c:pt idx="206">
                  <c:v>0</c:v>
                </c:pt>
                <c:pt idx="207">
                  <c:v>1</c:v>
                </c:pt>
                <c:pt idx="208">
                  <c:v>0</c:v>
                </c:pt>
                <c:pt idx="209">
                  <c:v>1</c:v>
                </c:pt>
                <c:pt idx="210">
                  <c:v>1</c:v>
                </c:pt>
                <c:pt idx="211">
                  <c:v>0</c:v>
                </c:pt>
                <c:pt idx="212">
                  <c:v>1</c:v>
                </c:pt>
                <c:pt idx="213">
                  <c:v>1</c:v>
                </c:pt>
                <c:pt idx="214">
                  <c:v>1</c:v>
                </c:pt>
                <c:pt idx="215">
                  <c:v>2</c:v>
                </c:pt>
                <c:pt idx="216">
                  <c:v>1</c:v>
                </c:pt>
                <c:pt idx="217">
                  <c:v>1</c:v>
                </c:pt>
                <c:pt idx="218">
                  <c:v>2</c:v>
                </c:pt>
                <c:pt idx="219">
                  <c:v>1</c:v>
                </c:pt>
                <c:pt idx="220">
                  <c:v>1</c:v>
                </c:pt>
                <c:pt idx="221">
                  <c:v>1</c:v>
                </c:pt>
                <c:pt idx="222">
                  <c:v>1</c:v>
                </c:pt>
                <c:pt idx="223">
                  <c:v>1</c:v>
                </c:pt>
                <c:pt idx="224">
                  <c:v>1</c:v>
                </c:pt>
                <c:pt idx="225">
                  <c:v>1</c:v>
                </c:pt>
                <c:pt idx="226">
                  <c:v>1</c:v>
                </c:pt>
                <c:pt idx="227">
                  <c:v>1</c:v>
                </c:pt>
                <c:pt idx="228">
                  <c:v>1</c:v>
                </c:pt>
                <c:pt idx="229">
                  <c:v>0</c:v>
                </c:pt>
                <c:pt idx="230">
                  <c:v>1</c:v>
                </c:pt>
                <c:pt idx="231">
                  <c:v>1</c:v>
                </c:pt>
                <c:pt idx="232">
                  <c:v>1</c:v>
                </c:pt>
                <c:pt idx="233">
                  <c:v>1</c:v>
                </c:pt>
                <c:pt idx="234">
                  <c:v>1</c:v>
                </c:pt>
                <c:pt idx="235">
                  <c:v>1</c:v>
                </c:pt>
                <c:pt idx="236">
                  <c:v>1</c:v>
                </c:pt>
                <c:pt idx="237">
                  <c:v>1</c:v>
                </c:pt>
                <c:pt idx="238">
                  <c:v>0</c:v>
                </c:pt>
                <c:pt idx="239">
                  <c:v>1</c:v>
                </c:pt>
                <c:pt idx="240">
                  <c:v>2</c:v>
                </c:pt>
                <c:pt idx="241">
                  <c:v>1</c:v>
                </c:pt>
                <c:pt idx="242">
                  <c:v>1</c:v>
                </c:pt>
                <c:pt idx="243">
                  <c:v>1</c:v>
                </c:pt>
                <c:pt idx="244">
                  <c:v>1</c:v>
                </c:pt>
                <c:pt idx="245">
                  <c:v>1</c:v>
                </c:pt>
                <c:pt idx="246">
                  <c:v>1</c:v>
                </c:pt>
                <c:pt idx="247">
                  <c:v>1</c:v>
                </c:pt>
                <c:pt idx="248">
                  <c:v>1</c:v>
                </c:pt>
                <c:pt idx="249">
                  <c:v>2</c:v>
                </c:pt>
                <c:pt idx="250">
                  <c:v>1</c:v>
                </c:pt>
                <c:pt idx="251">
                  <c:v>1</c:v>
                </c:pt>
                <c:pt idx="252">
                  <c:v>1</c:v>
                </c:pt>
                <c:pt idx="253">
                  <c:v>1</c:v>
                </c:pt>
                <c:pt idx="254">
                  <c:v>1</c:v>
                </c:pt>
                <c:pt idx="255">
                  <c:v>1</c:v>
                </c:pt>
                <c:pt idx="256">
                  <c:v>1</c:v>
                </c:pt>
                <c:pt idx="258">
                  <c:v>2</c:v>
                </c:pt>
                <c:pt idx="259">
                  <c:v>1</c:v>
                </c:pt>
                <c:pt idx="260">
                  <c:v>4</c:v>
                </c:pt>
              </c:numCache>
            </c:numRef>
          </c:val>
          <c:smooth val="0"/>
          <c:extLst>
            <c:ext xmlns:c16="http://schemas.microsoft.com/office/drawing/2014/chart" uri="{C3380CC4-5D6E-409C-BE32-E72D297353CC}">
              <c16:uniqueId val="{0000000A-E2FC-452A-A8E8-060FEF6617EC}"/>
            </c:ext>
          </c:extLst>
        </c:ser>
        <c:ser>
          <c:idx val="10"/>
          <c:order val="10"/>
          <c:tx>
            <c:strRef>
              <c:f>Sheet1!$L$1</c:f>
              <c:strCache>
                <c:ptCount val="1"/>
                <c:pt idx="0">
                  <c:v>cyrus conseil: (France)</c:v>
                </c:pt>
              </c:strCache>
            </c:strRef>
          </c:tx>
          <c:spPr>
            <a:ln w="28575" cap="rnd">
              <a:solidFill>
                <a:schemeClr val="tx1"/>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Sheet1!$L$2:$L$262</c:f>
              <c:numCache>
                <c:formatCode>General</c:formatCode>
                <c:ptCount val="261"/>
                <c:pt idx="0">
                  <c:v>1</c:v>
                </c:pt>
                <c:pt idx="1">
                  <c:v>1</c:v>
                </c:pt>
                <c:pt idx="2">
                  <c:v>1</c:v>
                </c:pt>
                <c:pt idx="3">
                  <c:v>1</c:v>
                </c:pt>
                <c:pt idx="4">
                  <c:v>2</c:v>
                </c:pt>
                <c:pt idx="5">
                  <c:v>0</c:v>
                </c:pt>
                <c:pt idx="6">
                  <c:v>1</c:v>
                </c:pt>
                <c:pt idx="7">
                  <c:v>1</c:v>
                </c:pt>
                <c:pt idx="8">
                  <c:v>1</c:v>
                </c:pt>
                <c:pt idx="9">
                  <c:v>0</c:v>
                </c:pt>
                <c:pt idx="10">
                  <c:v>1</c:v>
                </c:pt>
                <c:pt idx="11">
                  <c:v>1</c:v>
                </c:pt>
                <c:pt idx="12">
                  <c:v>1</c:v>
                </c:pt>
                <c:pt idx="13">
                  <c:v>1</c:v>
                </c:pt>
                <c:pt idx="14">
                  <c:v>3</c:v>
                </c:pt>
                <c:pt idx="15">
                  <c:v>1</c:v>
                </c:pt>
                <c:pt idx="16">
                  <c:v>2</c:v>
                </c:pt>
                <c:pt idx="17">
                  <c:v>1</c:v>
                </c:pt>
                <c:pt idx="18">
                  <c:v>1</c:v>
                </c:pt>
                <c:pt idx="19">
                  <c:v>1</c:v>
                </c:pt>
                <c:pt idx="20">
                  <c:v>1</c:v>
                </c:pt>
                <c:pt idx="21">
                  <c:v>1</c:v>
                </c:pt>
                <c:pt idx="22">
                  <c:v>1</c:v>
                </c:pt>
                <c:pt idx="23">
                  <c:v>0</c:v>
                </c:pt>
                <c:pt idx="24">
                  <c:v>1</c:v>
                </c:pt>
                <c:pt idx="25">
                  <c:v>0</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2</c:v>
                </c:pt>
                <c:pt idx="48">
                  <c:v>1</c:v>
                </c:pt>
                <c:pt idx="49">
                  <c:v>1</c:v>
                </c:pt>
                <c:pt idx="50">
                  <c:v>1</c:v>
                </c:pt>
                <c:pt idx="51">
                  <c:v>1</c:v>
                </c:pt>
                <c:pt idx="52">
                  <c:v>0</c:v>
                </c:pt>
                <c:pt idx="53">
                  <c:v>1</c:v>
                </c:pt>
                <c:pt idx="54">
                  <c:v>1</c:v>
                </c:pt>
                <c:pt idx="55">
                  <c:v>0</c:v>
                </c:pt>
                <c:pt idx="56">
                  <c:v>1</c:v>
                </c:pt>
                <c:pt idx="57">
                  <c:v>1</c:v>
                </c:pt>
                <c:pt idx="58">
                  <c:v>1</c:v>
                </c:pt>
                <c:pt idx="59">
                  <c:v>1</c:v>
                </c:pt>
                <c:pt idx="60">
                  <c:v>1</c:v>
                </c:pt>
                <c:pt idx="61">
                  <c:v>1</c:v>
                </c:pt>
                <c:pt idx="62">
                  <c:v>1</c:v>
                </c:pt>
                <c:pt idx="63">
                  <c:v>0</c:v>
                </c:pt>
                <c:pt idx="64">
                  <c:v>1</c:v>
                </c:pt>
                <c:pt idx="65">
                  <c:v>1</c:v>
                </c:pt>
                <c:pt idx="66">
                  <c:v>1</c:v>
                </c:pt>
                <c:pt idx="67">
                  <c:v>1</c:v>
                </c:pt>
                <c:pt idx="68">
                  <c:v>1</c:v>
                </c:pt>
                <c:pt idx="69">
                  <c:v>1</c:v>
                </c:pt>
                <c:pt idx="70">
                  <c:v>1</c:v>
                </c:pt>
                <c:pt idx="71">
                  <c:v>1</c:v>
                </c:pt>
                <c:pt idx="72">
                  <c:v>1</c:v>
                </c:pt>
                <c:pt idx="73">
                  <c:v>1</c:v>
                </c:pt>
                <c:pt idx="74">
                  <c:v>0</c:v>
                </c:pt>
                <c:pt idx="75">
                  <c:v>1</c:v>
                </c:pt>
                <c:pt idx="76">
                  <c:v>1</c:v>
                </c:pt>
                <c:pt idx="77">
                  <c:v>1</c:v>
                </c:pt>
                <c:pt idx="78">
                  <c:v>1</c:v>
                </c:pt>
                <c:pt idx="79">
                  <c:v>1</c:v>
                </c:pt>
                <c:pt idx="80">
                  <c:v>1</c:v>
                </c:pt>
                <c:pt idx="81">
                  <c:v>1</c:v>
                </c:pt>
                <c:pt idx="82">
                  <c:v>1</c:v>
                </c:pt>
                <c:pt idx="83">
                  <c:v>1</c:v>
                </c:pt>
                <c:pt idx="84">
                  <c:v>1</c:v>
                </c:pt>
                <c:pt idx="85">
                  <c:v>2</c:v>
                </c:pt>
                <c:pt idx="86">
                  <c:v>1</c:v>
                </c:pt>
                <c:pt idx="87">
                  <c:v>1</c:v>
                </c:pt>
                <c:pt idx="88">
                  <c:v>1</c:v>
                </c:pt>
                <c:pt idx="89">
                  <c:v>2</c:v>
                </c:pt>
                <c:pt idx="90">
                  <c:v>0</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0</c:v>
                </c:pt>
                <c:pt idx="108">
                  <c:v>1</c:v>
                </c:pt>
                <c:pt idx="109">
                  <c:v>1</c:v>
                </c:pt>
                <c:pt idx="110">
                  <c:v>0</c:v>
                </c:pt>
                <c:pt idx="111">
                  <c:v>1</c:v>
                </c:pt>
                <c:pt idx="112">
                  <c:v>1</c:v>
                </c:pt>
                <c:pt idx="113">
                  <c:v>1</c:v>
                </c:pt>
                <c:pt idx="114">
                  <c:v>2</c:v>
                </c:pt>
                <c:pt idx="115">
                  <c:v>1</c:v>
                </c:pt>
                <c:pt idx="116">
                  <c:v>2</c:v>
                </c:pt>
                <c:pt idx="117">
                  <c:v>1</c:v>
                </c:pt>
                <c:pt idx="118">
                  <c:v>1</c:v>
                </c:pt>
                <c:pt idx="119">
                  <c:v>1</c:v>
                </c:pt>
                <c:pt idx="120">
                  <c:v>1</c:v>
                </c:pt>
                <c:pt idx="121">
                  <c:v>1</c:v>
                </c:pt>
                <c:pt idx="122">
                  <c:v>1</c:v>
                </c:pt>
                <c:pt idx="123">
                  <c:v>1</c:v>
                </c:pt>
                <c:pt idx="124">
                  <c:v>1</c:v>
                </c:pt>
                <c:pt idx="125">
                  <c:v>1</c:v>
                </c:pt>
                <c:pt idx="126">
                  <c:v>1</c:v>
                </c:pt>
                <c:pt idx="127">
                  <c:v>1</c:v>
                </c:pt>
                <c:pt idx="128">
                  <c:v>0</c:v>
                </c:pt>
                <c:pt idx="129">
                  <c:v>1</c:v>
                </c:pt>
                <c:pt idx="130">
                  <c:v>2</c:v>
                </c:pt>
                <c:pt idx="131">
                  <c:v>1</c:v>
                </c:pt>
                <c:pt idx="132">
                  <c:v>1</c:v>
                </c:pt>
                <c:pt idx="133">
                  <c:v>1</c:v>
                </c:pt>
                <c:pt idx="134">
                  <c:v>1</c:v>
                </c:pt>
                <c:pt idx="135">
                  <c:v>1</c:v>
                </c:pt>
                <c:pt idx="136">
                  <c:v>1</c:v>
                </c:pt>
                <c:pt idx="137">
                  <c:v>1</c:v>
                </c:pt>
                <c:pt idx="138">
                  <c:v>1</c:v>
                </c:pt>
                <c:pt idx="139">
                  <c:v>1</c:v>
                </c:pt>
                <c:pt idx="140">
                  <c:v>0</c:v>
                </c:pt>
                <c:pt idx="141">
                  <c:v>1</c:v>
                </c:pt>
                <c:pt idx="142">
                  <c:v>1</c:v>
                </c:pt>
                <c:pt idx="143">
                  <c:v>1</c:v>
                </c:pt>
                <c:pt idx="144">
                  <c:v>1</c:v>
                </c:pt>
                <c:pt idx="145">
                  <c:v>1</c:v>
                </c:pt>
                <c:pt idx="146">
                  <c:v>1</c:v>
                </c:pt>
                <c:pt idx="147">
                  <c:v>1</c:v>
                </c:pt>
                <c:pt idx="148">
                  <c:v>1</c:v>
                </c:pt>
                <c:pt idx="149">
                  <c:v>1</c:v>
                </c:pt>
                <c:pt idx="150">
                  <c:v>1</c:v>
                </c:pt>
                <c:pt idx="151">
                  <c:v>1</c:v>
                </c:pt>
                <c:pt idx="152">
                  <c:v>1</c:v>
                </c:pt>
                <c:pt idx="153">
                  <c:v>0</c:v>
                </c:pt>
                <c:pt idx="154">
                  <c:v>1</c:v>
                </c:pt>
                <c:pt idx="155">
                  <c:v>1</c:v>
                </c:pt>
                <c:pt idx="156">
                  <c:v>1</c:v>
                </c:pt>
                <c:pt idx="157">
                  <c:v>1</c:v>
                </c:pt>
                <c:pt idx="158">
                  <c:v>1</c:v>
                </c:pt>
                <c:pt idx="159">
                  <c:v>0</c:v>
                </c:pt>
                <c:pt idx="160">
                  <c:v>1</c:v>
                </c:pt>
                <c:pt idx="161">
                  <c:v>1</c:v>
                </c:pt>
                <c:pt idx="162">
                  <c:v>1</c:v>
                </c:pt>
                <c:pt idx="163">
                  <c:v>1</c:v>
                </c:pt>
                <c:pt idx="164">
                  <c:v>1</c:v>
                </c:pt>
                <c:pt idx="165">
                  <c:v>1</c:v>
                </c:pt>
                <c:pt idx="166">
                  <c:v>1</c:v>
                </c:pt>
                <c:pt idx="167">
                  <c:v>1</c:v>
                </c:pt>
                <c:pt idx="168">
                  <c:v>1</c:v>
                </c:pt>
                <c:pt idx="169">
                  <c:v>1</c:v>
                </c:pt>
                <c:pt idx="170">
                  <c:v>1</c:v>
                </c:pt>
                <c:pt idx="171">
                  <c:v>0</c:v>
                </c:pt>
                <c:pt idx="172">
                  <c:v>1</c:v>
                </c:pt>
                <c:pt idx="173">
                  <c:v>1</c:v>
                </c:pt>
                <c:pt idx="174">
                  <c:v>1</c:v>
                </c:pt>
                <c:pt idx="175">
                  <c:v>1</c:v>
                </c:pt>
                <c:pt idx="176">
                  <c:v>1</c:v>
                </c:pt>
                <c:pt idx="177">
                  <c:v>1</c:v>
                </c:pt>
                <c:pt idx="178">
                  <c:v>1</c:v>
                </c:pt>
                <c:pt idx="179">
                  <c:v>1</c:v>
                </c:pt>
                <c:pt idx="180">
                  <c:v>0</c:v>
                </c:pt>
                <c:pt idx="181">
                  <c:v>1</c:v>
                </c:pt>
                <c:pt idx="182">
                  <c:v>1</c:v>
                </c:pt>
                <c:pt idx="183">
                  <c:v>1</c:v>
                </c:pt>
                <c:pt idx="184">
                  <c:v>1</c:v>
                </c:pt>
                <c:pt idx="185">
                  <c:v>2</c:v>
                </c:pt>
                <c:pt idx="186">
                  <c:v>0</c:v>
                </c:pt>
                <c:pt idx="187">
                  <c:v>1</c:v>
                </c:pt>
                <c:pt idx="188">
                  <c:v>1</c:v>
                </c:pt>
                <c:pt idx="189">
                  <c:v>2</c:v>
                </c:pt>
                <c:pt idx="190">
                  <c:v>1</c:v>
                </c:pt>
                <c:pt idx="191">
                  <c:v>1</c:v>
                </c:pt>
                <c:pt idx="192">
                  <c:v>2</c:v>
                </c:pt>
                <c:pt idx="193">
                  <c:v>1</c:v>
                </c:pt>
                <c:pt idx="194">
                  <c:v>1</c:v>
                </c:pt>
                <c:pt idx="195">
                  <c:v>1</c:v>
                </c:pt>
                <c:pt idx="196">
                  <c:v>1</c:v>
                </c:pt>
                <c:pt idx="197">
                  <c:v>0</c:v>
                </c:pt>
                <c:pt idx="198">
                  <c:v>1</c:v>
                </c:pt>
                <c:pt idx="199">
                  <c:v>1</c:v>
                </c:pt>
                <c:pt idx="200">
                  <c:v>1</c:v>
                </c:pt>
                <c:pt idx="201">
                  <c:v>1</c:v>
                </c:pt>
                <c:pt idx="202">
                  <c:v>0</c:v>
                </c:pt>
                <c:pt idx="203">
                  <c:v>1</c:v>
                </c:pt>
                <c:pt idx="204">
                  <c:v>1</c:v>
                </c:pt>
                <c:pt idx="205">
                  <c:v>1</c:v>
                </c:pt>
                <c:pt idx="206">
                  <c:v>0</c:v>
                </c:pt>
                <c:pt idx="207">
                  <c:v>1</c:v>
                </c:pt>
                <c:pt idx="208">
                  <c:v>1</c:v>
                </c:pt>
                <c:pt idx="209">
                  <c:v>0</c:v>
                </c:pt>
                <c:pt idx="210">
                  <c:v>0</c:v>
                </c:pt>
                <c:pt idx="211">
                  <c:v>1</c:v>
                </c:pt>
                <c:pt idx="212">
                  <c:v>1</c:v>
                </c:pt>
                <c:pt idx="213">
                  <c:v>1</c:v>
                </c:pt>
                <c:pt idx="214">
                  <c:v>1</c:v>
                </c:pt>
                <c:pt idx="215">
                  <c:v>1</c:v>
                </c:pt>
                <c:pt idx="216">
                  <c:v>1</c:v>
                </c:pt>
                <c:pt idx="217">
                  <c:v>1</c:v>
                </c:pt>
                <c:pt idx="218">
                  <c:v>3</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2</c:v>
                </c:pt>
                <c:pt idx="238">
                  <c:v>1</c:v>
                </c:pt>
                <c:pt idx="239">
                  <c:v>1</c:v>
                </c:pt>
                <c:pt idx="240">
                  <c:v>1</c:v>
                </c:pt>
                <c:pt idx="241">
                  <c:v>1</c:v>
                </c:pt>
                <c:pt idx="242">
                  <c:v>1</c:v>
                </c:pt>
                <c:pt idx="243">
                  <c:v>1</c:v>
                </c:pt>
                <c:pt idx="245">
                  <c:v>1</c:v>
                </c:pt>
                <c:pt idx="246">
                  <c:v>1</c:v>
                </c:pt>
                <c:pt idx="247">
                  <c:v>2</c:v>
                </c:pt>
                <c:pt idx="248">
                  <c:v>2</c:v>
                </c:pt>
                <c:pt idx="249">
                  <c:v>1</c:v>
                </c:pt>
                <c:pt idx="250">
                  <c:v>1</c:v>
                </c:pt>
                <c:pt idx="251">
                  <c:v>1</c:v>
                </c:pt>
                <c:pt idx="252">
                  <c:v>1</c:v>
                </c:pt>
                <c:pt idx="253">
                  <c:v>1</c:v>
                </c:pt>
                <c:pt idx="254">
                  <c:v>1</c:v>
                </c:pt>
                <c:pt idx="256">
                  <c:v>1</c:v>
                </c:pt>
                <c:pt idx="257">
                  <c:v>1</c:v>
                </c:pt>
                <c:pt idx="258">
                  <c:v>1</c:v>
                </c:pt>
                <c:pt idx="259">
                  <c:v>1</c:v>
                </c:pt>
                <c:pt idx="260">
                  <c:v>4</c:v>
                </c:pt>
              </c:numCache>
            </c:numRef>
          </c:val>
          <c:smooth val="0"/>
          <c:extLst>
            <c:ext xmlns:c16="http://schemas.microsoft.com/office/drawing/2014/chart" uri="{C3380CC4-5D6E-409C-BE32-E72D297353CC}">
              <c16:uniqueId val="{0000000B-E2FC-452A-A8E8-060FEF6617EC}"/>
            </c:ext>
          </c:extLst>
        </c:ser>
        <c:ser>
          <c:idx val="11"/>
          <c:order val="11"/>
          <c:tx>
            <c:strRef>
              <c:f>Sheet1!$M$1</c:f>
              <c:strCache>
                <c:ptCount val="1"/>
                <c:pt idx="0">
                  <c:v>plan retraite: (France)</c:v>
                </c:pt>
              </c:strCache>
            </c:strRef>
          </c:tx>
          <c:spPr>
            <a:ln w="28575" cap="rnd">
              <a:solidFill>
                <a:srgbClr val="FFCC66"/>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Sheet1!$M$2:$M$262</c:f>
              <c:numCache>
                <c:formatCode>General</c:formatCode>
                <c:ptCount val="261"/>
                <c:pt idx="0">
                  <c:v>3</c:v>
                </c:pt>
                <c:pt idx="1">
                  <c:v>3</c:v>
                </c:pt>
                <c:pt idx="2">
                  <c:v>3</c:v>
                </c:pt>
                <c:pt idx="3">
                  <c:v>3</c:v>
                </c:pt>
                <c:pt idx="4">
                  <c:v>2</c:v>
                </c:pt>
                <c:pt idx="5">
                  <c:v>3</c:v>
                </c:pt>
                <c:pt idx="6">
                  <c:v>5</c:v>
                </c:pt>
                <c:pt idx="7">
                  <c:v>6</c:v>
                </c:pt>
                <c:pt idx="8">
                  <c:v>5</c:v>
                </c:pt>
                <c:pt idx="9">
                  <c:v>4</c:v>
                </c:pt>
                <c:pt idx="10">
                  <c:v>6</c:v>
                </c:pt>
                <c:pt idx="11">
                  <c:v>5</c:v>
                </c:pt>
                <c:pt idx="12">
                  <c:v>6</c:v>
                </c:pt>
                <c:pt idx="13">
                  <c:v>5</c:v>
                </c:pt>
                <c:pt idx="14">
                  <c:v>7</c:v>
                </c:pt>
                <c:pt idx="15">
                  <c:v>4</c:v>
                </c:pt>
                <c:pt idx="16">
                  <c:v>5</c:v>
                </c:pt>
                <c:pt idx="17">
                  <c:v>5</c:v>
                </c:pt>
                <c:pt idx="18">
                  <c:v>4</c:v>
                </c:pt>
                <c:pt idx="19">
                  <c:v>4</c:v>
                </c:pt>
                <c:pt idx="20">
                  <c:v>3</c:v>
                </c:pt>
                <c:pt idx="21">
                  <c:v>7</c:v>
                </c:pt>
                <c:pt idx="22">
                  <c:v>5</c:v>
                </c:pt>
                <c:pt idx="23">
                  <c:v>6</c:v>
                </c:pt>
                <c:pt idx="24">
                  <c:v>6</c:v>
                </c:pt>
                <c:pt idx="25">
                  <c:v>3</c:v>
                </c:pt>
                <c:pt idx="26">
                  <c:v>7</c:v>
                </c:pt>
                <c:pt idx="27">
                  <c:v>7</c:v>
                </c:pt>
                <c:pt idx="28">
                  <c:v>6</c:v>
                </c:pt>
                <c:pt idx="29">
                  <c:v>7</c:v>
                </c:pt>
                <c:pt idx="30">
                  <c:v>4</c:v>
                </c:pt>
                <c:pt idx="31">
                  <c:v>5</c:v>
                </c:pt>
                <c:pt idx="32">
                  <c:v>5</c:v>
                </c:pt>
                <c:pt idx="33">
                  <c:v>6</c:v>
                </c:pt>
                <c:pt idx="34">
                  <c:v>5</c:v>
                </c:pt>
                <c:pt idx="35">
                  <c:v>5</c:v>
                </c:pt>
                <c:pt idx="36">
                  <c:v>4</c:v>
                </c:pt>
                <c:pt idx="37">
                  <c:v>5</c:v>
                </c:pt>
                <c:pt idx="38">
                  <c:v>4</c:v>
                </c:pt>
                <c:pt idx="39">
                  <c:v>6</c:v>
                </c:pt>
                <c:pt idx="40">
                  <c:v>5</c:v>
                </c:pt>
                <c:pt idx="41">
                  <c:v>5</c:v>
                </c:pt>
                <c:pt idx="42">
                  <c:v>6</c:v>
                </c:pt>
                <c:pt idx="43">
                  <c:v>5</c:v>
                </c:pt>
                <c:pt idx="44">
                  <c:v>7</c:v>
                </c:pt>
                <c:pt idx="45">
                  <c:v>5</c:v>
                </c:pt>
                <c:pt idx="46">
                  <c:v>5</c:v>
                </c:pt>
                <c:pt idx="47">
                  <c:v>5</c:v>
                </c:pt>
                <c:pt idx="48">
                  <c:v>6</c:v>
                </c:pt>
                <c:pt idx="49">
                  <c:v>3</c:v>
                </c:pt>
                <c:pt idx="50">
                  <c:v>3</c:v>
                </c:pt>
                <c:pt idx="51">
                  <c:v>3</c:v>
                </c:pt>
                <c:pt idx="52">
                  <c:v>5</c:v>
                </c:pt>
                <c:pt idx="53">
                  <c:v>3</c:v>
                </c:pt>
                <c:pt idx="54">
                  <c:v>4</c:v>
                </c:pt>
                <c:pt idx="55">
                  <c:v>4</c:v>
                </c:pt>
                <c:pt idx="56">
                  <c:v>4</c:v>
                </c:pt>
                <c:pt idx="57">
                  <c:v>3</c:v>
                </c:pt>
                <c:pt idx="58">
                  <c:v>8</c:v>
                </c:pt>
                <c:pt idx="59">
                  <c:v>5</c:v>
                </c:pt>
                <c:pt idx="60">
                  <c:v>4</c:v>
                </c:pt>
                <c:pt idx="61">
                  <c:v>6</c:v>
                </c:pt>
                <c:pt idx="62">
                  <c:v>4</c:v>
                </c:pt>
                <c:pt idx="63">
                  <c:v>4</c:v>
                </c:pt>
                <c:pt idx="64">
                  <c:v>7</c:v>
                </c:pt>
                <c:pt idx="65">
                  <c:v>4</c:v>
                </c:pt>
                <c:pt idx="66">
                  <c:v>4</c:v>
                </c:pt>
                <c:pt idx="67">
                  <c:v>4</c:v>
                </c:pt>
                <c:pt idx="68">
                  <c:v>5</c:v>
                </c:pt>
                <c:pt idx="69">
                  <c:v>6</c:v>
                </c:pt>
                <c:pt idx="70">
                  <c:v>6</c:v>
                </c:pt>
                <c:pt idx="71">
                  <c:v>8</c:v>
                </c:pt>
                <c:pt idx="72">
                  <c:v>8</c:v>
                </c:pt>
                <c:pt idx="73">
                  <c:v>4</c:v>
                </c:pt>
                <c:pt idx="74">
                  <c:v>5</c:v>
                </c:pt>
                <c:pt idx="75">
                  <c:v>6</c:v>
                </c:pt>
                <c:pt idx="76">
                  <c:v>4</c:v>
                </c:pt>
                <c:pt idx="77">
                  <c:v>5</c:v>
                </c:pt>
                <c:pt idx="78">
                  <c:v>4</c:v>
                </c:pt>
                <c:pt idx="79">
                  <c:v>7</c:v>
                </c:pt>
                <c:pt idx="80">
                  <c:v>4</c:v>
                </c:pt>
                <c:pt idx="81">
                  <c:v>6</c:v>
                </c:pt>
                <c:pt idx="82">
                  <c:v>5</c:v>
                </c:pt>
                <c:pt idx="83">
                  <c:v>5</c:v>
                </c:pt>
                <c:pt idx="84">
                  <c:v>6</c:v>
                </c:pt>
                <c:pt idx="85">
                  <c:v>5</c:v>
                </c:pt>
                <c:pt idx="86">
                  <c:v>5</c:v>
                </c:pt>
                <c:pt idx="87">
                  <c:v>3</c:v>
                </c:pt>
                <c:pt idx="88">
                  <c:v>6</c:v>
                </c:pt>
                <c:pt idx="89">
                  <c:v>4</c:v>
                </c:pt>
                <c:pt idx="90">
                  <c:v>5</c:v>
                </c:pt>
                <c:pt idx="91">
                  <c:v>6</c:v>
                </c:pt>
                <c:pt idx="92">
                  <c:v>6</c:v>
                </c:pt>
                <c:pt idx="93">
                  <c:v>4</c:v>
                </c:pt>
                <c:pt idx="94">
                  <c:v>6</c:v>
                </c:pt>
                <c:pt idx="95">
                  <c:v>4</c:v>
                </c:pt>
                <c:pt idx="96">
                  <c:v>5</c:v>
                </c:pt>
                <c:pt idx="97">
                  <c:v>3</c:v>
                </c:pt>
                <c:pt idx="98">
                  <c:v>5</c:v>
                </c:pt>
                <c:pt idx="99">
                  <c:v>5</c:v>
                </c:pt>
                <c:pt idx="100">
                  <c:v>5</c:v>
                </c:pt>
                <c:pt idx="101">
                  <c:v>4</c:v>
                </c:pt>
                <c:pt idx="102">
                  <c:v>4</c:v>
                </c:pt>
                <c:pt idx="103">
                  <c:v>4</c:v>
                </c:pt>
                <c:pt idx="104">
                  <c:v>4</c:v>
                </c:pt>
                <c:pt idx="105">
                  <c:v>2</c:v>
                </c:pt>
                <c:pt idx="106">
                  <c:v>3</c:v>
                </c:pt>
                <c:pt idx="107">
                  <c:v>2</c:v>
                </c:pt>
                <c:pt idx="108">
                  <c:v>6</c:v>
                </c:pt>
                <c:pt idx="109">
                  <c:v>4</c:v>
                </c:pt>
                <c:pt idx="110">
                  <c:v>5</c:v>
                </c:pt>
                <c:pt idx="111">
                  <c:v>6</c:v>
                </c:pt>
                <c:pt idx="112">
                  <c:v>4</c:v>
                </c:pt>
                <c:pt idx="113">
                  <c:v>5</c:v>
                </c:pt>
                <c:pt idx="114">
                  <c:v>4</c:v>
                </c:pt>
                <c:pt idx="115">
                  <c:v>6</c:v>
                </c:pt>
                <c:pt idx="116">
                  <c:v>6</c:v>
                </c:pt>
                <c:pt idx="117">
                  <c:v>4</c:v>
                </c:pt>
                <c:pt idx="118">
                  <c:v>5</c:v>
                </c:pt>
                <c:pt idx="119">
                  <c:v>4</c:v>
                </c:pt>
                <c:pt idx="120">
                  <c:v>5</c:v>
                </c:pt>
                <c:pt idx="121">
                  <c:v>7</c:v>
                </c:pt>
                <c:pt idx="122">
                  <c:v>5</c:v>
                </c:pt>
                <c:pt idx="123">
                  <c:v>6</c:v>
                </c:pt>
                <c:pt idx="124">
                  <c:v>7</c:v>
                </c:pt>
                <c:pt idx="125">
                  <c:v>4</c:v>
                </c:pt>
                <c:pt idx="126">
                  <c:v>5</c:v>
                </c:pt>
                <c:pt idx="127">
                  <c:v>5</c:v>
                </c:pt>
                <c:pt idx="128">
                  <c:v>2</c:v>
                </c:pt>
                <c:pt idx="129">
                  <c:v>4</c:v>
                </c:pt>
                <c:pt idx="130">
                  <c:v>6</c:v>
                </c:pt>
                <c:pt idx="131">
                  <c:v>4</c:v>
                </c:pt>
                <c:pt idx="132">
                  <c:v>4</c:v>
                </c:pt>
                <c:pt idx="133">
                  <c:v>8</c:v>
                </c:pt>
                <c:pt idx="134">
                  <c:v>3</c:v>
                </c:pt>
                <c:pt idx="135">
                  <c:v>6</c:v>
                </c:pt>
                <c:pt idx="136">
                  <c:v>4</c:v>
                </c:pt>
                <c:pt idx="137">
                  <c:v>5</c:v>
                </c:pt>
                <c:pt idx="138">
                  <c:v>5</c:v>
                </c:pt>
                <c:pt idx="139">
                  <c:v>5</c:v>
                </c:pt>
                <c:pt idx="140">
                  <c:v>4</c:v>
                </c:pt>
                <c:pt idx="141">
                  <c:v>6</c:v>
                </c:pt>
                <c:pt idx="142">
                  <c:v>5</c:v>
                </c:pt>
                <c:pt idx="143">
                  <c:v>4</c:v>
                </c:pt>
                <c:pt idx="144">
                  <c:v>6</c:v>
                </c:pt>
                <c:pt idx="145">
                  <c:v>4</c:v>
                </c:pt>
                <c:pt idx="146">
                  <c:v>10</c:v>
                </c:pt>
                <c:pt idx="147">
                  <c:v>7</c:v>
                </c:pt>
                <c:pt idx="148">
                  <c:v>5</c:v>
                </c:pt>
                <c:pt idx="149">
                  <c:v>7</c:v>
                </c:pt>
                <c:pt idx="150">
                  <c:v>6</c:v>
                </c:pt>
                <c:pt idx="151">
                  <c:v>5</c:v>
                </c:pt>
                <c:pt idx="152">
                  <c:v>4</c:v>
                </c:pt>
                <c:pt idx="153">
                  <c:v>5</c:v>
                </c:pt>
                <c:pt idx="154">
                  <c:v>3</c:v>
                </c:pt>
                <c:pt idx="155">
                  <c:v>3</c:v>
                </c:pt>
                <c:pt idx="156">
                  <c:v>3</c:v>
                </c:pt>
                <c:pt idx="157">
                  <c:v>3</c:v>
                </c:pt>
                <c:pt idx="158">
                  <c:v>3</c:v>
                </c:pt>
                <c:pt idx="159">
                  <c:v>5</c:v>
                </c:pt>
                <c:pt idx="160">
                  <c:v>3</c:v>
                </c:pt>
                <c:pt idx="161">
                  <c:v>6</c:v>
                </c:pt>
                <c:pt idx="162">
                  <c:v>4</c:v>
                </c:pt>
                <c:pt idx="163">
                  <c:v>4</c:v>
                </c:pt>
                <c:pt idx="164">
                  <c:v>4</c:v>
                </c:pt>
                <c:pt idx="165">
                  <c:v>6</c:v>
                </c:pt>
                <c:pt idx="166">
                  <c:v>5</c:v>
                </c:pt>
                <c:pt idx="167">
                  <c:v>5</c:v>
                </c:pt>
                <c:pt idx="168">
                  <c:v>3</c:v>
                </c:pt>
                <c:pt idx="169">
                  <c:v>10</c:v>
                </c:pt>
                <c:pt idx="170">
                  <c:v>5</c:v>
                </c:pt>
                <c:pt idx="171">
                  <c:v>4</c:v>
                </c:pt>
                <c:pt idx="172">
                  <c:v>6</c:v>
                </c:pt>
                <c:pt idx="173">
                  <c:v>6</c:v>
                </c:pt>
                <c:pt idx="174">
                  <c:v>4</c:v>
                </c:pt>
                <c:pt idx="175">
                  <c:v>5</c:v>
                </c:pt>
                <c:pt idx="176">
                  <c:v>7</c:v>
                </c:pt>
                <c:pt idx="177">
                  <c:v>5</c:v>
                </c:pt>
                <c:pt idx="178">
                  <c:v>4</c:v>
                </c:pt>
                <c:pt idx="179">
                  <c:v>6</c:v>
                </c:pt>
                <c:pt idx="180">
                  <c:v>4</c:v>
                </c:pt>
                <c:pt idx="181">
                  <c:v>5</c:v>
                </c:pt>
                <c:pt idx="182">
                  <c:v>5</c:v>
                </c:pt>
                <c:pt idx="183">
                  <c:v>6</c:v>
                </c:pt>
                <c:pt idx="184">
                  <c:v>7</c:v>
                </c:pt>
                <c:pt idx="185">
                  <c:v>6</c:v>
                </c:pt>
                <c:pt idx="186">
                  <c:v>7</c:v>
                </c:pt>
                <c:pt idx="187">
                  <c:v>6</c:v>
                </c:pt>
                <c:pt idx="188">
                  <c:v>6</c:v>
                </c:pt>
                <c:pt idx="189">
                  <c:v>5</c:v>
                </c:pt>
                <c:pt idx="190">
                  <c:v>6</c:v>
                </c:pt>
                <c:pt idx="191">
                  <c:v>5</c:v>
                </c:pt>
                <c:pt idx="192">
                  <c:v>5</c:v>
                </c:pt>
                <c:pt idx="193">
                  <c:v>7</c:v>
                </c:pt>
                <c:pt idx="194">
                  <c:v>7</c:v>
                </c:pt>
                <c:pt idx="195">
                  <c:v>6</c:v>
                </c:pt>
                <c:pt idx="196">
                  <c:v>6</c:v>
                </c:pt>
                <c:pt idx="197">
                  <c:v>5</c:v>
                </c:pt>
                <c:pt idx="198">
                  <c:v>5</c:v>
                </c:pt>
                <c:pt idx="199">
                  <c:v>5</c:v>
                </c:pt>
                <c:pt idx="200">
                  <c:v>5</c:v>
                </c:pt>
                <c:pt idx="201">
                  <c:v>4</c:v>
                </c:pt>
                <c:pt idx="202">
                  <c:v>7</c:v>
                </c:pt>
                <c:pt idx="203">
                  <c:v>5</c:v>
                </c:pt>
                <c:pt idx="204">
                  <c:v>5</c:v>
                </c:pt>
                <c:pt idx="205">
                  <c:v>3</c:v>
                </c:pt>
                <c:pt idx="206">
                  <c:v>4</c:v>
                </c:pt>
                <c:pt idx="207">
                  <c:v>5</c:v>
                </c:pt>
                <c:pt idx="208">
                  <c:v>4</c:v>
                </c:pt>
                <c:pt idx="209">
                  <c:v>4</c:v>
                </c:pt>
                <c:pt idx="210">
                  <c:v>4</c:v>
                </c:pt>
                <c:pt idx="211">
                  <c:v>6</c:v>
                </c:pt>
                <c:pt idx="212">
                  <c:v>4</c:v>
                </c:pt>
                <c:pt idx="213">
                  <c:v>4</c:v>
                </c:pt>
                <c:pt idx="214">
                  <c:v>5</c:v>
                </c:pt>
                <c:pt idx="215">
                  <c:v>6</c:v>
                </c:pt>
                <c:pt idx="216">
                  <c:v>7</c:v>
                </c:pt>
                <c:pt idx="217">
                  <c:v>7</c:v>
                </c:pt>
                <c:pt idx="218">
                  <c:v>7</c:v>
                </c:pt>
                <c:pt idx="219">
                  <c:v>9</c:v>
                </c:pt>
                <c:pt idx="220">
                  <c:v>22</c:v>
                </c:pt>
                <c:pt idx="221">
                  <c:v>11</c:v>
                </c:pt>
                <c:pt idx="222">
                  <c:v>10</c:v>
                </c:pt>
                <c:pt idx="223">
                  <c:v>9</c:v>
                </c:pt>
                <c:pt idx="224">
                  <c:v>12</c:v>
                </c:pt>
                <c:pt idx="225">
                  <c:v>12</c:v>
                </c:pt>
                <c:pt idx="226">
                  <c:v>12</c:v>
                </c:pt>
                <c:pt idx="227">
                  <c:v>12</c:v>
                </c:pt>
                <c:pt idx="228">
                  <c:v>15</c:v>
                </c:pt>
                <c:pt idx="229">
                  <c:v>16</c:v>
                </c:pt>
                <c:pt idx="230">
                  <c:v>23</c:v>
                </c:pt>
                <c:pt idx="231">
                  <c:v>12</c:v>
                </c:pt>
                <c:pt idx="232">
                  <c:v>12</c:v>
                </c:pt>
                <c:pt idx="233">
                  <c:v>14</c:v>
                </c:pt>
                <c:pt idx="234">
                  <c:v>12</c:v>
                </c:pt>
                <c:pt idx="235">
                  <c:v>19</c:v>
                </c:pt>
                <c:pt idx="236">
                  <c:v>12</c:v>
                </c:pt>
                <c:pt idx="237">
                  <c:v>12</c:v>
                </c:pt>
                <c:pt idx="238">
                  <c:v>9</c:v>
                </c:pt>
                <c:pt idx="239">
                  <c:v>6</c:v>
                </c:pt>
                <c:pt idx="240">
                  <c:v>10</c:v>
                </c:pt>
                <c:pt idx="241">
                  <c:v>9</c:v>
                </c:pt>
                <c:pt idx="242">
                  <c:v>10</c:v>
                </c:pt>
                <c:pt idx="243">
                  <c:v>10</c:v>
                </c:pt>
                <c:pt idx="244">
                  <c:v>2</c:v>
                </c:pt>
                <c:pt idx="245">
                  <c:v>4</c:v>
                </c:pt>
                <c:pt idx="246">
                  <c:v>4</c:v>
                </c:pt>
                <c:pt idx="247">
                  <c:v>4</c:v>
                </c:pt>
                <c:pt idx="248">
                  <c:v>4</c:v>
                </c:pt>
                <c:pt idx="249">
                  <c:v>7</c:v>
                </c:pt>
                <c:pt idx="250">
                  <c:v>7</c:v>
                </c:pt>
                <c:pt idx="251">
                  <c:v>6</c:v>
                </c:pt>
                <c:pt idx="252">
                  <c:v>7</c:v>
                </c:pt>
                <c:pt idx="253">
                  <c:v>5</c:v>
                </c:pt>
                <c:pt idx="254">
                  <c:v>7</c:v>
                </c:pt>
                <c:pt idx="255">
                  <c:v>10</c:v>
                </c:pt>
                <c:pt idx="256">
                  <c:v>10</c:v>
                </c:pt>
                <c:pt idx="257">
                  <c:v>7</c:v>
                </c:pt>
                <c:pt idx="258">
                  <c:v>7</c:v>
                </c:pt>
                <c:pt idx="259">
                  <c:v>5</c:v>
                </c:pt>
                <c:pt idx="260">
                  <c:v>4</c:v>
                </c:pt>
              </c:numCache>
            </c:numRef>
          </c:val>
          <c:smooth val="0"/>
          <c:extLst>
            <c:ext xmlns:c16="http://schemas.microsoft.com/office/drawing/2014/chart" uri="{C3380CC4-5D6E-409C-BE32-E72D297353CC}">
              <c16:uniqueId val="{0000000C-E2FC-452A-A8E8-060FEF6617EC}"/>
            </c:ext>
          </c:extLst>
        </c:ser>
        <c:ser>
          <c:idx val="12"/>
          <c:order val="12"/>
          <c:tx>
            <c:strRef>
              <c:f>Sheet1!$N$1</c:f>
              <c:strCache>
                <c:ptCount val="1"/>
                <c:pt idx="0">
                  <c:v>conseil patrimoine: (France)</c:v>
                </c:pt>
              </c:strCache>
            </c:strRef>
          </c:tx>
          <c:spPr>
            <a:ln w="28575" cap="rnd">
              <a:solidFill>
                <a:srgbClr val="FF9966"/>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Sheet1!$N$2:$N$262</c:f>
              <c:numCache>
                <c:formatCode>General</c:formatCode>
                <c:ptCount val="261"/>
                <c:pt idx="0">
                  <c:v>2</c:v>
                </c:pt>
                <c:pt idx="1">
                  <c:v>2</c:v>
                </c:pt>
                <c:pt idx="2">
                  <c:v>3</c:v>
                </c:pt>
                <c:pt idx="3">
                  <c:v>3</c:v>
                </c:pt>
                <c:pt idx="4">
                  <c:v>2</c:v>
                </c:pt>
                <c:pt idx="5">
                  <c:v>3</c:v>
                </c:pt>
                <c:pt idx="6">
                  <c:v>3</c:v>
                </c:pt>
                <c:pt idx="7">
                  <c:v>3</c:v>
                </c:pt>
                <c:pt idx="8">
                  <c:v>3</c:v>
                </c:pt>
                <c:pt idx="9">
                  <c:v>5</c:v>
                </c:pt>
                <c:pt idx="10">
                  <c:v>4</c:v>
                </c:pt>
                <c:pt idx="11">
                  <c:v>3</c:v>
                </c:pt>
                <c:pt idx="12">
                  <c:v>4</c:v>
                </c:pt>
                <c:pt idx="13">
                  <c:v>4</c:v>
                </c:pt>
                <c:pt idx="14">
                  <c:v>3</c:v>
                </c:pt>
                <c:pt idx="15">
                  <c:v>2</c:v>
                </c:pt>
                <c:pt idx="16">
                  <c:v>3</c:v>
                </c:pt>
                <c:pt idx="17">
                  <c:v>2</c:v>
                </c:pt>
                <c:pt idx="18">
                  <c:v>3</c:v>
                </c:pt>
                <c:pt idx="19">
                  <c:v>3</c:v>
                </c:pt>
                <c:pt idx="20">
                  <c:v>2</c:v>
                </c:pt>
                <c:pt idx="21">
                  <c:v>1</c:v>
                </c:pt>
                <c:pt idx="22">
                  <c:v>1</c:v>
                </c:pt>
                <c:pt idx="23">
                  <c:v>2</c:v>
                </c:pt>
                <c:pt idx="24">
                  <c:v>1</c:v>
                </c:pt>
                <c:pt idx="25">
                  <c:v>4</c:v>
                </c:pt>
                <c:pt idx="26">
                  <c:v>5</c:v>
                </c:pt>
                <c:pt idx="27">
                  <c:v>3</c:v>
                </c:pt>
                <c:pt idx="28">
                  <c:v>3</c:v>
                </c:pt>
                <c:pt idx="29">
                  <c:v>5</c:v>
                </c:pt>
                <c:pt idx="30">
                  <c:v>3</c:v>
                </c:pt>
                <c:pt idx="31">
                  <c:v>3</c:v>
                </c:pt>
                <c:pt idx="32">
                  <c:v>3</c:v>
                </c:pt>
                <c:pt idx="33">
                  <c:v>3</c:v>
                </c:pt>
                <c:pt idx="34">
                  <c:v>3</c:v>
                </c:pt>
                <c:pt idx="35">
                  <c:v>2</c:v>
                </c:pt>
                <c:pt idx="36">
                  <c:v>4</c:v>
                </c:pt>
                <c:pt idx="37">
                  <c:v>3</c:v>
                </c:pt>
                <c:pt idx="38">
                  <c:v>3</c:v>
                </c:pt>
                <c:pt idx="39">
                  <c:v>3</c:v>
                </c:pt>
                <c:pt idx="40">
                  <c:v>5</c:v>
                </c:pt>
                <c:pt idx="41">
                  <c:v>4</c:v>
                </c:pt>
                <c:pt idx="42">
                  <c:v>2</c:v>
                </c:pt>
                <c:pt idx="43">
                  <c:v>3</c:v>
                </c:pt>
                <c:pt idx="44">
                  <c:v>2</c:v>
                </c:pt>
                <c:pt idx="45">
                  <c:v>2</c:v>
                </c:pt>
                <c:pt idx="46">
                  <c:v>4</c:v>
                </c:pt>
                <c:pt idx="47">
                  <c:v>2</c:v>
                </c:pt>
                <c:pt idx="48">
                  <c:v>3</c:v>
                </c:pt>
                <c:pt idx="49">
                  <c:v>4</c:v>
                </c:pt>
                <c:pt idx="50">
                  <c:v>3</c:v>
                </c:pt>
                <c:pt idx="51">
                  <c:v>3</c:v>
                </c:pt>
                <c:pt idx="52">
                  <c:v>3</c:v>
                </c:pt>
                <c:pt idx="53">
                  <c:v>2</c:v>
                </c:pt>
                <c:pt idx="54">
                  <c:v>2</c:v>
                </c:pt>
                <c:pt idx="55">
                  <c:v>2</c:v>
                </c:pt>
                <c:pt idx="56">
                  <c:v>1</c:v>
                </c:pt>
                <c:pt idx="57">
                  <c:v>1</c:v>
                </c:pt>
                <c:pt idx="58">
                  <c:v>3</c:v>
                </c:pt>
                <c:pt idx="59">
                  <c:v>2</c:v>
                </c:pt>
                <c:pt idx="60">
                  <c:v>2</c:v>
                </c:pt>
                <c:pt idx="61">
                  <c:v>6</c:v>
                </c:pt>
                <c:pt idx="62">
                  <c:v>4</c:v>
                </c:pt>
                <c:pt idx="63">
                  <c:v>3</c:v>
                </c:pt>
                <c:pt idx="64">
                  <c:v>3</c:v>
                </c:pt>
                <c:pt idx="65">
                  <c:v>4</c:v>
                </c:pt>
                <c:pt idx="66">
                  <c:v>5</c:v>
                </c:pt>
                <c:pt idx="67">
                  <c:v>4</c:v>
                </c:pt>
                <c:pt idx="68">
                  <c:v>2</c:v>
                </c:pt>
                <c:pt idx="69">
                  <c:v>2</c:v>
                </c:pt>
                <c:pt idx="70">
                  <c:v>3</c:v>
                </c:pt>
                <c:pt idx="71">
                  <c:v>2</c:v>
                </c:pt>
                <c:pt idx="72">
                  <c:v>2</c:v>
                </c:pt>
                <c:pt idx="73">
                  <c:v>2</c:v>
                </c:pt>
                <c:pt idx="74">
                  <c:v>2</c:v>
                </c:pt>
                <c:pt idx="75">
                  <c:v>2</c:v>
                </c:pt>
                <c:pt idx="76">
                  <c:v>2</c:v>
                </c:pt>
                <c:pt idx="77">
                  <c:v>4</c:v>
                </c:pt>
                <c:pt idx="78">
                  <c:v>5</c:v>
                </c:pt>
                <c:pt idx="79">
                  <c:v>4</c:v>
                </c:pt>
                <c:pt idx="80">
                  <c:v>3</c:v>
                </c:pt>
                <c:pt idx="81">
                  <c:v>3</c:v>
                </c:pt>
                <c:pt idx="82">
                  <c:v>3</c:v>
                </c:pt>
                <c:pt idx="83">
                  <c:v>3</c:v>
                </c:pt>
                <c:pt idx="84">
                  <c:v>4</c:v>
                </c:pt>
                <c:pt idx="85">
                  <c:v>4</c:v>
                </c:pt>
                <c:pt idx="86">
                  <c:v>3</c:v>
                </c:pt>
                <c:pt idx="87">
                  <c:v>2</c:v>
                </c:pt>
                <c:pt idx="88">
                  <c:v>6</c:v>
                </c:pt>
                <c:pt idx="89">
                  <c:v>2</c:v>
                </c:pt>
                <c:pt idx="90">
                  <c:v>3</c:v>
                </c:pt>
                <c:pt idx="91">
                  <c:v>3</c:v>
                </c:pt>
                <c:pt idx="92">
                  <c:v>2</c:v>
                </c:pt>
                <c:pt idx="93">
                  <c:v>3</c:v>
                </c:pt>
                <c:pt idx="94">
                  <c:v>3</c:v>
                </c:pt>
                <c:pt idx="95">
                  <c:v>3</c:v>
                </c:pt>
                <c:pt idx="96">
                  <c:v>4</c:v>
                </c:pt>
                <c:pt idx="97">
                  <c:v>3</c:v>
                </c:pt>
                <c:pt idx="98">
                  <c:v>4</c:v>
                </c:pt>
                <c:pt idx="99">
                  <c:v>3</c:v>
                </c:pt>
                <c:pt idx="100">
                  <c:v>3</c:v>
                </c:pt>
                <c:pt idx="101">
                  <c:v>3</c:v>
                </c:pt>
                <c:pt idx="102">
                  <c:v>4</c:v>
                </c:pt>
                <c:pt idx="103">
                  <c:v>2</c:v>
                </c:pt>
                <c:pt idx="104">
                  <c:v>2</c:v>
                </c:pt>
                <c:pt idx="105">
                  <c:v>3</c:v>
                </c:pt>
                <c:pt idx="106">
                  <c:v>3</c:v>
                </c:pt>
                <c:pt idx="107">
                  <c:v>1</c:v>
                </c:pt>
                <c:pt idx="108">
                  <c:v>2</c:v>
                </c:pt>
                <c:pt idx="109">
                  <c:v>2</c:v>
                </c:pt>
                <c:pt idx="110">
                  <c:v>1</c:v>
                </c:pt>
                <c:pt idx="111">
                  <c:v>2</c:v>
                </c:pt>
                <c:pt idx="112">
                  <c:v>2</c:v>
                </c:pt>
                <c:pt idx="113">
                  <c:v>5</c:v>
                </c:pt>
                <c:pt idx="114">
                  <c:v>4</c:v>
                </c:pt>
                <c:pt idx="115">
                  <c:v>3</c:v>
                </c:pt>
                <c:pt idx="116">
                  <c:v>3</c:v>
                </c:pt>
                <c:pt idx="117">
                  <c:v>3</c:v>
                </c:pt>
                <c:pt idx="118">
                  <c:v>4</c:v>
                </c:pt>
                <c:pt idx="119">
                  <c:v>2</c:v>
                </c:pt>
                <c:pt idx="120">
                  <c:v>2</c:v>
                </c:pt>
                <c:pt idx="121">
                  <c:v>3</c:v>
                </c:pt>
                <c:pt idx="122">
                  <c:v>2</c:v>
                </c:pt>
                <c:pt idx="123">
                  <c:v>2</c:v>
                </c:pt>
                <c:pt idx="124">
                  <c:v>2</c:v>
                </c:pt>
                <c:pt idx="125">
                  <c:v>3</c:v>
                </c:pt>
                <c:pt idx="126">
                  <c:v>3</c:v>
                </c:pt>
                <c:pt idx="127">
                  <c:v>2</c:v>
                </c:pt>
                <c:pt idx="128">
                  <c:v>1</c:v>
                </c:pt>
                <c:pt idx="129">
                  <c:v>2</c:v>
                </c:pt>
                <c:pt idx="130">
                  <c:v>2</c:v>
                </c:pt>
                <c:pt idx="131">
                  <c:v>2</c:v>
                </c:pt>
                <c:pt idx="132">
                  <c:v>3</c:v>
                </c:pt>
                <c:pt idx="133">
                  <c:v>2</c:v>
                </c:pt>
                <c:pt idx="134">
                  <c:v>2</c:v>
                </c:pt>
                <c:pt idx="135">
                  <c:v>1</c:v>
                </c:pt>
                <c:pt idx="136">
                  <c:v>4</c:v>
                </c:pt>
                <c:pt idx="137">
                  <c:v>4</c:v>
                </c:pt>
                <c:pt idx="138">
                  <c:v>2</c:v>
                </c:pt>
                <c:pt idx="139">
                  <c:v>2</c:v>
                </c:pt>
                <c:pt idx="140">
                  <c:v>5</c:v>
                </c:pt>
                <c:pt idx="141">
                  <c:v>3</c:v>
                </c:pt>
                <c:pt idx="142">
                  <c:v>3</c:v>
                </c:pt>
                <c:pt idx="143">
                  <c:v>3</c:v>
                </c:pt>
                <c:pt idx="144">
                  <c:v>4</c:v>
                </c:pt>
                <c:pt idx="145">
                  <c:v>3</c:v>
                </c:pt>
                <c:pt idx="146">
                  <c:v>2</c:v>
                </c:pt>
                <c:pt idx="147">
                  <c:v>2</c:v>
                </c:pt>
                <c:pt idx="148">
                  <c:v>2</c:v>
                </c:pt>
                <c:pt idx="149">
                  <c:v>3</c:v>
                </c:pt>
                <c:pt idx="150">
                  <c:v>4</c:v>
                </c:pt>
                <c:pt idx="151">
                  <c:v>4</c:v>
                </c:pt>
                <c:pt idx="152">
                  <c:v>2</c:v>
                </c:pt>
                <c:pt idx="153">
                  <c:v>3</c:v>
                </c:pt>
                <c:pt idx="154">
                  <c:v>3</c:v>
                </c:pt>
                <c:pt idx="155">
                  <c:v>2</c:v>
                </c:pt>
                <c:pt idx="156">
                  <c:v>1</c:v>
                </c:pt>
                <c:pt idx="157">
                  <c:v>2</c:v>
                </c:pt>
                <c:pt idx="158">
                  <c:v>1</c:v>
                </c:pt>
                <c:pt idx="159">
                  <c:v>1</c:v>
                </c:pt>
                <c:pt idx="160">
                  <c:v>2</c:v>
                </c:pt>
                <c:pt idx="161">
                  <c:v>3</c:v>
                </c:pt>
                <c:pt idx="162">
                  <c:v>2</c:v>
                </c:pt>
                <c:pt idx="163">
                  <c:v>3</c:v>
                </c:pt>
                <c:pt idx="164">
                  <c:v>3</c:v>
                </c:pt>
                <c:pt idx="165">
                  <c:v>5</c:v>
                </c:pt>
                <c:pt idx="166">
                  <c:v>3</c:v>
                </c:pt>
                <c:pt idx="167">
                  <c:v>3</c:v>
                </c:pt>
                <c:pt idx="168">
                  <c:v>2</c:v>
                </c:pt>
                <c:pt idx="169">
                  <c:v>3</c:v>
                </c:pt>
                <c:pt idx="170">
                  <c:v>3</c:v>
                </c:pt>
                <c:pt idx="171">
                  <c:v>4</c:v>
                </c:pt>
                <c:pt idx="172">
                  <c:v>3</c:v>
                </c:pt>
                <c:pt idx="173">
                  <c:v>2</c:v>
                </c:pt>
                <c:pt idx="174">
                  <c:v>3</c:v>
                </c:pt>
                <c:pt idx="175">
                  <c:v>4</c:v>
                </c:pt>
                <c:pt idx="176">
                  <c:v>3</c:v>
                </c:pt>
                <c:pt idx="177">
                  <c:v>2</c:v>
                </c:pt>
                <c:pt idx="178">
                  <c:v>2</c:v>
                </c:pt>
                <c:pt idx="179">
                  <c:v>3</c:v>
                </c:pt>
                <c:pt idx="180">
                  <c:v>1</c:v>
                </c:pt>
                <c:pt idx="181">
                  <c:v>2</c:v>
                </c:pt>
                <c:pt idx="182">
                  <c:v>4</c:v>
                </c:pt>
                <c:pt idx="183">
                  <c:v>4</c:v>
                </c:pt>
                <c:pt idx="184">
                  <c:v>5</c:v>
                </c:pt>
                <c:pt idx="185">
                  <c:v>3</c:v>
                </c:pt>
                <c:pt idx="186">
                  <c:v>4</c:v>
                </c:pt>
                <c:pt idx="187">
                  <c:v>4</c:v>
                </c:pt>
                <c:pt idx="188">
                  <c:v>3</c:v>
                </c:pt>
                <c:pt idx="189">
                  <c:v>3</c:v>
                </c:pt>
                <c:pt idx="190">
                  <c:v>3</c:v>
                </c:pt>
                <c:pt idx="191">
                  <c:v>3</c:v>
                </c:pt>
                <c:pt idx="192">
                  <c:v>3</c:v>
                </c:pt>
                <c:pt idx="193">
                  <c:v>2</c:v>
                </c:pt>
                <c:pt idx="194">
                  <c:v>3</c:v>
                </c:pt>
                <c:pt idx="195">
                  <c:v>4</c:v>
                </c:pt>
                <c:pt idx="196">
                  <c:v>4</c:v>
                </c:pt>
                <c:pt idx="197">
                  <c:v>2</c:v>
                </c:pt>
                <c:pt idx="198">
                  <c:v>1</c:v>
                </c:pt>
                <c:pt idx="199">
                  <c:v>2</c:v>
                </c:pt>
                <c:pt idx="200">
                  <c:v>4</c:v>
                </c:pt>
                <c:pt idx="201">
                  <c:v>3</c:v>
                </c:pt>
                <c:pt idx="202">
                  <c:v>2</c:v>
                </c:pt>
                <c:pt idx="203">
                  <c:v>2</c:v>
                </c:pt>
                <c:pt idx="204">
                  <c:v>3</c:v>
                </c:pt>
                <c:pt idx="205">
                  <c:v>2</c:v>
                </c:pt>
                <c:pt idx="206">
                  <c:v>3</c:v>
                </c:pt>
                <c:pt idx="207">
                  <c:v>2</c:v>
                </c:pt>
                <c:pt idx="208">
                  <c:v>2</c:v>
                </c:pt>
                <c:pt idx="209">
                  <c:v>3</c:v>
                </c:pt>
                <c:pt idx="210">
                  <c:v>2</c:v>
                </c:pt>
                <c:pt idx="211">
                  <c:v>3</c:v>
                </c:pt>
                <c:pt idx="212">
                  <c:v>2</c:v>
                </c:pt>
                <c:pt idx="213">
                  <c:v>1</c:v>
                </c:pt>
                <c:pt idx="214">
                  <c:v>2</c:v>
                </c:pt>
                <c:pt idx="215">
                  <c:v>3</c:v>
                </c:pt>
                <c:pt idx="216">
                  <c:v>2</c:v>
                </c:pt>
                <c:pt idx="217">
                  <c:v>3</c:v>
                </c:pt>
                <c:pt idx="218">
                  <c:v>7</c:v>
                </c:pt>
                <c:pt idx="219">
                  <c:v>4</c:v>
                </c:pt>
                <c:pt idx="220">
                  <c:v>2</c:v>
                </c:pt>
                <c:pt idx="221">
                  <c:v>3</c:v>
                </c:pt>
                <c:pt idx="222">
                  <c:v>2</c:v>
                </c:pt>
                <c:pt idx="223">
                  <c:v>2</c:v>
                </c:pt>
                <c:pt idx="224">
                  <c:v>3</c:v>
                </c:pt>
                <c:pt idx="225">
                  <c:v>1</c:v>
                </c:pt>
                <c:pt idx="226">
                  <c:v>3</c:v>
                </c:pt>
                <c:pt idx="227">
                  <c:v>5</c:v>
                </c:pt>
                <c:pt idx="228">
                  <c:v>3</c:v>
                </c:pt>
                <c:pt idx="229">
                  <c:v>2</c:v>
                </c:pt>
                <c:pt idx="230">
                  <c:v>3</c:v>
                </c:pt>
                <c:pt idx="231">
                  <c:v>2</c:v>
                </c:pt>
                <c:pt idx="232">
                  <c:v>2</c:v>
                </c:pt>
                <c:pt idx="233">
                  <c:v>1</c:v>
                </c:pt>
                <c:pt idx="234">
                  <c:v>4</c:v>
                </c:pt>
                <c:pt idx="235">
                  <c:v>2</c:v>
                </c:pt>
                <c:pt idx="236">
                  <c:v>3</c:v>
                </c:pt>
                <c:pt idx="237">
                  <c:v>3</c:v>
                </c:pt>
                <c:pt idx="238">
                  <c:v>2</c:v>
                </c:pt>
                <c:pt idx="239">
                  <c:v>4</c:v>
                </c:pt>
                <c:pt idx="240">
                  <c:v>3</c:v>
                </c:pt>
                <c:pt idx="241">
                  <c:v>2</c:v>
                </c:pt>
                <c:pt idx="242">
                  <c:v>4</c:v>
                </c:pt>
                <c:pt idx="243">
                  <c:v>2</c:v>
                </c:pt>
                <c:pt idx="244">
                  <c:v>1</c:v>
                </c:pt>
                <c:pt idx="245">
                  <c:v>1</c:v>
                </c:pt>
                <c:pt idx="246">
                  <c:v>2</c:v>
                </c:pt>
                <c:pt idx="247">
                  <c:v>1</c:v>
                </c:pt>
                <c:pt idx="248">
                  <c:v>1</c:v>
                </c:pt>
                <c:pt idx="249">
                  <c:v>2</c:v>
                </c:pt>
                <c:pt idx="250">
                  <c:v>1</c:v>
                </c:pt>
                <c:pt idx="251">
                  <c:v>2</c:v>
                </c:pt>
                <c:pt idx="252">
                  <c:v>2</c:v>
                </c:pt>
                <c:pt idx="253">
                  <c:v>2</c:v>
                </c:pt>
                <c:pt idx="254">
                  <c:v>2</c:v>
                </c:pt>
                <c:pt idx="255">
                  <c:v>2</c:v>
                </c:pt>
                <c:pt idx="256">
                  <c:v>3</c:v>
                </c:pt>
                <c:pt idx="257">
                  <c:v>3</c:v>
                </c:pt>
                <c:pt idx="258">
                  <c:v>3</c:v>
                </c:pt>
                <c:pt idx="259">
                  <c:v>2</c:v>
                </c:pt>
                <c:pt idx="260">
                  <c:v>4</c:v>
                </c:pt>
              </c:numCache>
            </c:numRef>
          </c:val>
          <c:smooth val="0"/>
          <c:extLst>
            <c:ext xmlns:c16="http://schemas.microsoft.com/office/drawing/2014/chart" uri="{C3380CC4-5D6E-409C-BE32-E72D297353CC}">
              <c16:uniqueId val="{0000000D-E2FC-452A-A8E8-060FEF6617EC}"/>
            </c:ext>
          </c:extLst>
        </c:ser>
        <c:ser>
          <c:idx val="13"/>
          <c:order val="13"/>
          <c:tx>
            <c:strRef>
              <c:f>Sheet1!$O$1</c:f>
              <c:strCache>
                <c:ptCount val="1"/>
                <c:pt idx="0">
                  <c:v>primonial: (France)</c:v>
                </c:pt>
              </c:strCache>
            </c:strRef>
          </c:tx>
          <c:spPr>
            <a:ln w="28575" cap="rnd">
              <a:solidFill>
                <a:schemeClr val="tx1"/>
              </a:solidFill>
              <a:round/>
            </a:ln>
            <a:effectLst/>
          </c:spPr>
          <c:marker>
            <c:symbol val="none"/>
          </c:marker>
          <c:cat>
            <c:numRef>
              <c:f>Sheet1!$A$2:$A$262</c:f>
              <c:numCache>
                <c:formatCode>m/d/yyyy</c:formatCode>
                <c:ptCount val="261"/>
                <c:pt idx="0">
                  <c:v>42197</c:v>
                </c:pt>
                <c:pt idx="1">
                  <c:v>42204</c:v>
                </c:pt>
                <c:pt idx="2">
                  <c:v>42211</c:v>
                </c:pt>
                <c:pt idx="3">
                  <c:v>42218</c:v>
                </c:pt>
                <c:pt idx="4">
                  <c:v>42225</c:v>
                </c:pt>
                <c:pt idx="5">
                  <c:v>42232</c:v>
                </c:pt>
                <c:pt idx="6">
                  <c:v>42239</c:v>
                </c:pt>
                <c:pt idx="7">
                  <c:v>42246</c:v>
                </c:pt>
                <c:pt idx="8">
                  <c:v>42253</c:v>
                </c:pt>
                <c:pt idx="9">
                  <c:v>42260</c:v>
                </c:pt>
                <c:pt idx="10">
                  <c:v>42267</c:v>
                </c:pt>
                <c:pt idx="11">
                  <c:v>42274</c:v>
                </c:pt>
                <c:pt idx="12">
                  <c:v>42281</c:v>
                </c:pt>
                <c:pt idx="13">
                  <c:v>42288</c:v>
                </c:pt>
                <c:pt idx="14">
                  <c:v>42295</c:v>
                </c:pt>
                <c:pt idx="15">
                  <c:v>42302</c:v>
                </c:pt>
                <c:pt idx="16">
                  <c:v>42309</c:v>
                </c:pt>
                <c:pt idx="17">
                  <c:v>42316</c:v>
                </c:pt>
                <c:pt idx="18">
                  <c:v>42323</c:v>
                </c:pt>
                <c:pt idx="19">
                  <c:v>42330</c:v>
                </c:pt>
                <c:pt idx="20">
                  <c:v>42337</c:v>
                </c:pt>
                <c:pt idx="21">
                  <c:v>42344</c:v>
                </c:pt>
                <c:pt idx="22">
                  <c:v>42351</c:v>
                </c:pt>
                <c:pt idx="23">
                  <c:v>42358</c:v>
                </c:pt>
                <c:pt idx="24">
                  <c:v>42365</c:v>
                </c:pt>
                <c:pt idx="25">
                  <c:v>42372</c:v>
                </c:pt>
                <c:pt idx="26">
                  <c:v>42379</c:v>
                </c:pt>
                <c:pt idx="27">
                  <c:v>42386</c:v>
                </c:pt>
                <c:pt idx="28">
                  <c:v>42393</c:v>
                </c:pt>
                <c:pt idx="29">
                  <c:v>42400</c:v>
                </c:pt>
                <c:pt idx="30">
                  <c:v>42407</c:v>
                </c:pt>
                <c:pt idx="31">
                  <c:v>42414</c:v>
                </c:pt>
                <c:pt idx="32">
                  <c:v>42421</c:v>
                </c:pt>
                <c:pt idx="33">
                  <c:v>42428</c:v>
                </c:pt>
                <c:pt idx="34">
                  <c:v>42435</c:v>
                </c:pt>
                <c:pt idx="35">
                  <c:v>42442</c:v>
                </c:pt>
                <c:pt idx="36">
                  <c:v>42449</c:v>
                </c:pt>
                <c:pt idx="37">
                  <c:v>42456</c:v>
                </c:pt>
                <c:pt idx="38">
                  <c:v>42463</c:v>
                </c:pt>
                <c:pt idx="39">
                  <c:v>42470</c:v>
                </c:pt>
                <c:pt idx="40">
                  <c:v>42477</c:v>
                </c:pt>
                <c:pt idx="41">
                  <c:v>42484</c:v>
                </c:pt>
                <c:pt idx="42">
                  <c:v>42491</c:v>
                </c:pt>
                <c:pt idx="43">
                  <c:v>42498</c:v>
                </c:pt>
                <c:pt idx="44">
                  <c:v>42505</c:v>
                </c:pt>
                <c:pt idx="45">
                  <c:v>42512</c:v>
                </c:pt>
                <c:pt idx="46">
                  <c:v>42519</c:v>
                </c:pt>
                <c:pt idx="47">
                  <c:v>42526</c:v>
                </c:pt>
                <c:pt idx="48">
                  <c:v>42533</c:v>
                </c:pt>
                <c:pt idx="49">
                  <c:v>42540</c:v>
                </c:pt>
                <c:pt idx="50">
                  <c:v>42547</c:v>
                </c:pt>
                <c:pt idx="51">
                  <c:v>42554</c:v>
                </c:pt>
                <c:pt idx="52">
                  <c:v>42561</c:v>
                </c:pt>
                <c:pt idx="53">
                  <c:v>42568</c:v>
                </c:pt>
                <c:pt idx="54">
                  <c:v>42575</c:v>
                </c:pt>
                <c:pt idx="55">
                  <c:v>42582</c:v>
                </c:pt>
                <c:pt idx="56">
                  <c:v>42589</c:v>
                </c:pt>
                <c:pt idx="57">
                  <c:v>42596</c:v>
                </c:pt>
                <c:pt idx="58">
                  <c:v>42603</c:v>
                </c:pt>
                <c:pt idx="59">
                  <c:v>42610</c:v>
                </c:pt>
                <c:pt idx="60">
                  <c:v>42617</c:v>
                </c:pt>
                <c:pt idx="61">
                  <c:v>42624</c:v>
                </c:pt>
                <c:pt idx="62">
                  <c:v>42631</c:v>
                </c:pt>
                <c:pt idx="63">
                  <c:v>42638</c:v>
                </c:pt>
                <c:pt idx="64">
                  <c:v>42645</c:v>
                </c:pt>
                <c:pt idx="65">
                  <c:v>42652</c:v>
                </c:pt>
                <c:pt idx="66">
                  <c:v>42659</c:v>
                </c:pt>
                <c:pt idx="67">
                  <c:v>42666</c:v>
                </c:pt>
                <c:pt idx="68">
                  <c:v>42673</c:v>
                </c:pt>
                <c:pt idx="69">
                  <c:v>42680</c:v>
                </c:pt>
                <c:pt idx="70">
                  <c:v>42687</c:v>
                </c:pt>
                <c:pt idx="71">
                  <c:v>42694</c:v>
                </c:pt>
                <c:pt idx="72">
                  <c:v>42701</c:v>
                </c:pt>
                <c:pt idx="73">
                  <c:v>42708</c:v>
                </c:pt>
                <c:pt idx="74">
                  <c:v>42715</c:v>
                </c:pt>
                <c:pt idx="75">
                  <c:v>42722</c:v>
                </c:pt>
                <c:pt idx="76">
                  <c:v>42729</c:v>
                </c:pt>
                <c:pt idx="77">
                  <c:v>42736</c:v>
                </c:pt>
                <c:pt idx="78">
                  <c:v>42743</c:v>
                </c:pt>
                <c:pt idx="79">
                  <c:v>42750</c:v>
                </c:pt>
                <c:pt idx="80">
                  <c:v>42757</c:v>
                </c:pt>
                <c:pt idx="81">
                  <c:v>42764</c:v>
                </c:pt>
                <c:pt idx="82">
                  <c:v>42771</c:v>
                </c:pt>
                <c:pt idx="83">
                  <c:v>42778</c:v>
                </c:pt>
                <c:pt idx="84">
                  <c:v>42785</c:v>
                </c:pt>
                <c:pt idx="85">
                  <c:v>42792</c:v>
                </c:pt>
                <c:pt idx="86">
                  <c:v>42799</c:v>
                </c:pt>
                <c:pt idx="87">
                  <c:v>42806</c:v>
                </c:pt>
                <c:pt idx="88">
                  <c:v>42813</c:v>
                </c:pt>
                <c:pt idx="89">
                  <c:v>42820</c:v>
                </c:pt>
                <c:pt idx="90">
                  <c:v>42827</c:v>
                </c:pt>
                <c:pt idx="91">
                  <c:v>42834</c:v>
                </c:pt>
                <c:pt idx="92">
                  <c:v>42841</c:v>
                </c:pt>
                <c:pt idx="93">
                  <c:v>42848</c:v>
                </c:pt>
                <c:pt idx="94">
                  <c:v>42855</c:v>
                </c:pt>
                <c:pt idx="95">
                  <c:v>42862</c:v>
                </c:pt>
                <c:pt idx="96">
                  <c:v>42869</c:v>
                </c:pt>
                <c:pt idx="97">
                  <c:v>42876</c:v>
                </c:pt>
                <c:pt idx="98">
                  <c:v>42883</c:v>
                </c:pt>
                <c:pt idx="99">
                  <c:v>42890</c:v>
                </c:pt>
                <c:pt idx="100">
                  <c:v>42897</c:v>
                </c:pt>
                <c:pt idx="101">
                  <c:v>42904</c:v>
                </c:pt>
                <c:pt idx="102">
                  <c:v>42911</c:v>
                </c:pt>
                <c:pt idx="103">
                  <c:v>42918</c:v>
                </c:pt>
                <c:pt idx="104">
                  <c:v>42925</c:v>
                </c:pt>
                <c:pt idx="105">
                  <c:v>42932</c:v>
                </c:pt>
                <c:pt idx="106">
                  <c:v>42939</c:v>
                </c:pt>
                <c:pt idx="107">
                  <c:v>42946</c:v>
                </c:pt>
                <c:pt idx="108">
                  <c:v>42953</c:v>
                </c:pt>
                <c:pt idx="109">
                  <c:v>42960</c:v>
                </c:pt>
                <c:pt idx="110">
                  <c:v>42967</c:v>
                </c:pt>
                <c:pt idx="111">
                  <c:v>42974</c:v>
                </c:pt>
                <c:pt idx="112">
                  <c:v>42981</c:v>
                </c:pt>
                <c:pt idx="113">
                  <c:v>42988</c:v>
                </c:pt>
                <c:pt idx="114">
                  <c:v>42995</c:v>
                </c:pt>
                <c:pt idx="115">
                  <c:v>43002</c:v>
                </c:pt>
                <c:pt idx="116">
                  <c:v>43009</c:v>
                </c:pt>
                <c:pt idx="117">
                  <c:v>43016</c:v>
                </c:pt>
                <c:pt idx="118">
                  <c:v>43023</c:v>
                </c:pt>
                <c:pt idx="119">
                  <c:v>43030</c:v>
                </c:pt>
                <c:pt idx="120">
                  <c:v>43037</c:v>
                </c:pt>
                <c:pt idx="121">
                  <c:v>43044</c:v>
                </c:pt>
                <c:pt idx="122">
                  <c:v>43051</c:v>
                </c:pt>
                <c:pt idx="123">
                  <c:v>43058</c:v>
                </c:pt>
                <c:pt idx="124">
                  <c:v>43065</c:v>
                </c:pt>
                <c:pt idx="125">
                  <c:v>43072</c:v>
                </c:pt>
                <c:pt idx="126">
                  <c:v>43079</c:v>
                </c:pt>
                <c:pt idx="127">
                  <c:v>43086</c:v>
                </c:pt>
                <c:pt idx="128">
                  <c:v>43093</c:v>
                </c:pt>
                <c:pt idx="129">
                  <c:v>43100</c:v>
                </c:pt>
                <c:pt idx="130">
                  <c:v>43107</c:v>
                </c:pt>
                <c:pt idx="131">
                  <c:v>43114</c:v>
                </c:pt>
                <c:pt idx="132">
                  <c:v>43121</c:v>
                </c:pt>
                <c:pt idx="133">
                  <c:v>43128</c:v>
                </c:pt>
                <c:pt idx="134">
                  <c:v>43135</c:v>
                </c:pt>
                <c:pt idx="135">
                  <c:v>43142</c:v>
                </c:pt>
                <c:pt idx="136">
                  <c:v>43149</c:v>
                </c:pt>
                <c:pt idx="137">
                  <c:v>43156</c:v>
                </c:pt>
                <c:pt idx="138">
                  <c:v>43163</c:v>
                </c:pt>
                <c:pt idx="139">
                  <c:v>43170</c:v>
                </c:pt>
                <c:pt idx="140">
                  <c:v>43177</c:v>
                </c:pt>
                <c:pt idx="141">
                  <c:v>43184</c:v>
                </c:pt>
                <c:pt idx="142">
                  <c:v>43191</c:v>
                </c:pt>
                <c:pt idx="143">
                  <c:v>43198</c:v>
                </c:pt>
                <c:pt idx="144">
                  <c:v>43205</c:v>
                </c:pt>
                <c:pt idx="145">
                  <c:v>43212</c:v>
                </c:pt>
                <c:pt idx="146">
                  <c:v>43219</c:v>
                </c:pt>
                <c:pt idx="147">
                  <c:v>43226</c:v>
                </c:pt>
                <c:pt idx="148">
                  <c:v>43233</c:v>
                </c:pt>
                <c:pt idx="149">
                  <c:v>43240</c:v>
                </c:pt>
                <c:pt idx="150">
                  <c:v>43247</c:v>
                </c:pt>
                <c:pt idx="151">
                  <c:v>43254</c:v>
                </c:pt>
                <c:pt idx="152">
                  <c:v>43261</c:v>
                </c:pt>
                <c:pt idx="153">
                  <c:v>43268</c:v>
                </c:pt>
                <c:pt idx="154">
                  <c:v>43275</c:v>
                </c:pt>
                <c:pt idx="155">
                  <c:v>43282</c:v>
                </c:pt>
                <c:pt idx="156">
                  <c:v>43289</c:v>
                </c:pt>
                <c:pt idx="157">
                  <c:v>43296</c:v>
                </c:pt>
                <c:pt idx="158">
                  <c:v>43303</c:v>
                </c:pt>
                <c:pt idx="159">
                  <c:v>43310</c:v>
                </c:pt>
                <c:pt idx="160">
                  <c:v>43317</c:v>
                </c:pt>
                <c:pt idx="161">
                  <c:v>43324</c:v>
                </c:pt>
                <c:pt idx="162">
                  <c:v>43331</c:v>
                </c:pt>
                <c:pt idx="163">
                  <c:v>43338</c:v>
                </c:pt>
                <c:pt idx="164">
                  <c:v>43345</c:v>
                </c:pt>
                <c:pt idx="165">
                  <c:v>43352</c:v>
                </c:pt>
                <c:pt idx="166">
                  <c:v>43359</c:v>
                </c:pt>
                <c:pt idx="167">
                  <c:v>43366</c:v>
                </c:pt>
                <c:pt idx="168">
                  <c:v>43373</c:v>
                </c:pt>
                <c:pt idx="169">
                  <c:v>43380</c:v>
                </c:pt>
                <c:pt idx="170">
                  <c:v>43387</c:v>
                </c:pt>
                <c:pt idx="171">
                  <c:v>43394</c:v>
                </c:pt>
                <c:pt idx="172">
                  <c:v>43401</c:v>
                </c:pt>
                <c:pt idx="173">
                  <c:v>43408</c:v>
                </c:pt>
                <c:pt idx="174">
                  <c:v>43415</c:v>
                </c:pt>
                <c:pt idx="175">
                  <c:v>43422</c:v>
                </c:pt>
                <c:pt idx="176">
                  <c:v>43429</c:v>
                </c:pt>
                <c:pt idx="177">
                  <c:v>43436</c:v>
                </c:pt>
                <c:pt idx="178">
                  <c:v>43443</c:v>
                </c:pt>
                <c:pt idx="179">
                  <c:v>43450</c:v>
                </c:pt>
                <c:pt idx="180">
                  <c:v>43457</c:v>
                </c:pt>
                <c:pt idx="181">
                  <c:v>43464</c:v>
                </c:pt>
                <c:pt idx="182">
                  <c:v>43471</c:v>
                </c:pt>
                <c:pt idx="183">
                  <c:v>43478</c:v>
                </c:pt>
                <c:pt idx="184">
                  <c:v>43485</c:v>
                </c:pt>
                <c:pt idx="185">
                  <c:v>43492</c:v>
                </c:pt>
                <c:pt idx="186">
                  <c:v>43499</c:v>
                </c:pt>
                <c:pt idx="187">
                  <c:v>43506</c:v>
                </c:pt>
                <c:pt idx="188">
                  <c:v>43513</c:v>
                </c:pt>
                <c:pt idx="189">
                  <c:v>43520</c:v>
                </c:pt>
                <c:pt idx="190">
                  <c:v>43527</c:v>
                </c:pt>
                <c:pt idx="191">
                  <c:v>43534</c:v>
                </c:pt>
                <c:pt idx="192">
                  <c:v>43541</c:v>
                </c:pt>
                <c:pt idx="193">
                  <c:v>43548</c:v>
                </c:pt>
                <c:pt idx="194">
                  <c:v>43555</c:v>
                </c:pt>
                <c:pt idx="195">
                  <c:v>43562</c:v>
                </c:pt>
                <c:pt idx="196">
                  <c:v>43569</c:v>
                </c:pt>
                <c:pt idx="197">
                  <c:v>43576</c:v>
                </c:pt>
                <c:pt idx="198">
                  <c:v>43583</c:v>
                </c:pt>
                <c:pt idx="199">
                  <c:v>43590</c:v>
                </c:pt>
                <c:pt idx="200">
                  <c:v>43597</c:v>
                </c:pt>
                <c:pt idx="201">
                  <c:v>43604</c:v>
                </c:pt>
                <c:pt idx="202">
                  <c:v>43611</c:v>
                </c:pt>
                <c:pt idx="203">
                  <c:v>43618</c:v>
                </c:pt>
                <c:pt idx="204">
                  <c:v>43625</c:v>
                </c:pt>
                <c:pt idx="205">
                  <c:v>43632</c:v>
                </c:pt>
                <c:pt idx="206">
                  <c:v>43639</c:v>
                </c:pt>
                <c:pt idx="207">
                  <c:v>43646</c:v>
                </c:pt>
                <c:pt idx="208">
                  <c:v>43653</c:v>
                </c:pt>
                <c:pt idx="209">
                  <c:v>43660</c:v>
                </c:pt>
                <c:pt idx="210">
                  <c:v>43667</c:v>
                </c:pt>
                <c:pt idx="211">
                  <c:v>43674</c:v>
                </c:pt>
                <c:pt idx="212">
                  <c:v>43681</c:v>
                </c:pt>
                <c:pt idx="213">
                  <c:v>43688</c:v>
                </c:pt>
                <c:pt idx="214">
                  <c:v>43695</c:v>
                </c:pt>
                <c:pt idx="215">
                  <c:v>43702</c:v>
                </c:pt>
                <c:pt idx="216">
                  <c:v>43709</c:v>
                </c:pt>
                <c:pt idx="217">
                  <c:v>43716</c:v>
                </c:pt>
                <c:pt idx="218">
                  <c:v>43723</c:v>
                </c:pt>
                <c:pt idx="219">
                  <c:v>43730</c:v>
                </c:pt>
                <c:pt idx="220">
                  <c:v>43737</c:v>
                </c:pt>
                <c:pt idx="221">
                  <c:v>43744</c:v>
                </c:pt>
                <c:pt idx="222">
                  <c:v>43751</c:v>
                </c:pt>
                <c:pt idx="223">
                  <c:v>43758</c:v>
                </c:pt>
                <c:pt idx="224">
                  <c:v>43765</c:v>
                </c:pt>
                <c:pt idx="225">
                  <c:v>43772</c:v>
                </c:pt>
                <c:pt idx="226">
                  <c:v>43779</c:v>
                </c:pt>
                <c:pt idx="227">
                  <c:v>43786</c:v>
                </c:pt>
                <c:pt idx="228">
                  <c:v>43793</c:v>
                </c:pt>
                <c:pt idx="229">
                  <c:v>43800</c:v>
                </c:pt>
                <c:pt idx="230">
                  <c:v>43807</c:v>
                </c:pt>
                <c:pt idx="231">
                  <c:v>43814</c:v>
                </c:pt>
                <c:pt idx="232">
                  <c:v>43821</c:v>
                </c:pt>
                <c:pt idx="233">
                  <c:v>43828</c:v>
                </c:pt>
                <c:pt idx="234">
                  <c:v>43835</c:v>
                </c:pt>
                <c:pt idx="235">
                  <c:v>43842</c:v>
                </c:pt>
                <c:pt idx="236">
                  <c:v>43849</c:v>
                </c:pt>
                <c:pt idx="237">
                  <c:v>43856</c:v>
                </c:pt>
                <c:pt idx="238">
                  <c:v>43863</c:v>
                </c:pt>
                <c:pt idx="239">
                  <c:v>43870</c:v>
                </c:pt>
                <c:pt idx="240">
                  <c:v>43877</c:v>
                </c:pt>
                <c:pt idx="241">
                  <c:v>43884</c:v>
                </c:pt>
                <c:pt idx="242">
                  <c:v>43891</c:v>
                </c:pt>
                <c:pt idx="243">
                  <c:v>43898</c:v>
                </c:pt>
                <c:pt idx="244">
                  <c:v>43905</c:v>
                </c:pt>
                <c:pt idx="245">
                  <c:v>43912</c:v>
                </c:pt>
                <c:pt idx="246">
                  <c:v>43919</c:v>
                </c:pt>
                <c:pt idx="247">
                  <c:v>43926</c:v>
                </c:pt>
                <c:pt idx="248">
                  <c:v>43933</c:v>
                </c:pt>
                <c:pt idx="249">
                  <c:v>43940</c:v>
                </c:pt>
                <c:pt idx="250">
                  <c:v>43947</c:v>
                </c:pt>
                <c:pt idx="251">
                  <c:v>43954</c:v>
                </c:pt>
                <c:pt idx="252">
                  <c:v>43961</c:v>
                </c:pt>
                <c:pt idx="253">
                  <c:v>43968</c:v>
                </c:pt>
                <c:pt idx="254">
                  <c:v>43975</c:v>
                </c:pt>
                <c:pt idx="255">
                  <c:v>43982</c:v>
                </c:pt>
                <c:pt idx="256">
                  <c:v>43989</c:v>
                </c:pt>
                <c:pt idx="257">
                  <c:v>43996</c:v>
                </c:pt>
                <c:pt idx="258">
                  <c:v>44003</c:v>
                </c:pt>
                <c:pt idx="259">
                  <c:v>44010</c:v>
                </c:pt>
                <c:pt idx="260">
                  <c:v>44017</c:v>
                </c:pt>
              </c:numCache>
            </c:numRef>
          </c:cat>
          <c:val>
            <c:numRef>
              <c:f>Sheet1!$O$2:$O$262</c:f>
              <c:numCache>
                <c:formatCode>General</c:formatCode>
                <c:ptCount val="261"/>
                <c:pt idx="0">
                  <c:v>2</c:v>
                </c:pt>
                <c:pt idx="1">
                  <c:v>2</c:v>
                </c:pt>
                <c:pt idx="2">
                  <c:v>4</c:v>
                </c:pt>
                <c:pt idx="3">
                  <c:v>2</c:v>
                </c:pt>
                <c:pt idx="4">
                  <c:v>3</c:v>
                </c:pt>
                <c:pt idx="5">
                  <c:v>2</c:v>
                </c:pt>
                <c:pt idx="6">
                  <c:v>3</c:v>
                </c:pt>
                <c:pt idx="7">
                  <c:v>3</c:v>
                </c:pt>
                <c:pt idx="8">
                  <c:v>4</c:v>
                </c:pt>
                <c:pt idx="9">
                  <c:v>3</c:v>
                </c:pt>
                <c:pt idx="10">
                  <c:v>5</c:v>
                </c:pt>
                <c:pt idx="11">
                  <c:v>3</c:v>
                </c:pt>
                <c:pt idx="12">
                  <c:v>5</c:v>
                </c:pt>
                <c:pt idx="13">
                  <c:v>3</c:v>
                </c:pt>
                <c:pt idx="14">
                  <c:v>3</c:v>
                </c:pt>
                <c:pt idx="15">
                  <c:v>3</c:v>
                </c:pt>
                <c:pt idx="16">
                  <c:v>3</c:v>
                </c:pt>
                <c:pt idx="17">
                  <c:v>5</c:v>
                </c:pt>
                <c:pt idx="18">
                  <c:v>4</c:v>
                </c:pt>
                <c:pt idx="19">
                  <c:v>2</c:v>
                </c:pt>
                <c:pt idx="20">
                  <c:v>3</c:v>
                </c:pt>
                <c:pt idx="21">
                  <c:v>3</c:v>
                </c:pt>
                <c:pt idx="22">
                  <c:v>3</c:v>
                </c:pt>
                <c:pt idx="23">
                  <c:v>3</c:v>
                </c:pt>
                <c:pt idx="24">
                  <c:v>2</c:v>
                </c:pt>
                <c:pt idx="25">
                  <c:v>3</c:v>
                </c:pt>
                <c:pt idx="26">
                  <c:v>3</c:v>
                </c:pt>
                <c:pt idx="27">
                  <c:v>4</c:v>
                </c:pt>
                <c:pt idx="28">
                  <c:v>4</c:v>
                </c:pt>
                <c:pt idx="29">
                  <c:v>5</c:v>
                </c:pt>
                <c:pt idx="30">
                  <c:v>4</c:v>
                </c:pt>
                <c:pt idx="31">
                  <c:v>4</c:v>
                </c:pt>
                <c:pt idx="32">
                  <c:v>2</c:v>
                </c:pt>
                <c:pt idx="33">
                  <c:v>4</c:v>
                </c:pt>
                <c:pt idx="34">
                  <c:v>4</c:v>
                </c:pt>
                <c:pt idx="35">
                  <c:v>3</c:v>
                </c:pt>
                <c:pt idx="36">
                  <c:v>2</c:v>
                </c:pt>
                <c:pt idx="37">
                  <c:v>3</c:v>
                </c:pt>
                <c:pt idx="38">
                  <c:v>3</c:v>
                </c:pt>
                <c:pt idx="39">
                  <c:v>4</c:v>
                </c:pt>
                <c:pt idx="40">
                  <c:v>2</c:v>
                </c:pt>
                <c:pt idx="41">
                  <c:v>3</c:v>
                </c:pt>
                <c:pt idx="42">
                  <c:v>3</c:v>
                </c:pt>
                <c:pt idx="43">
                  <c:v>4</c:v>
                </c:pt>
                <c:pt idx="44">
                  <c:v>2</c:v>
                </c:pt>
                <c:pt idx="45">
                  <c:v>3</c:v>
                </c:pt>
                <c:pt idx="46">
                  <c:v>3</c:v>
                </c:pt>
                <c:pt idx="47">
                  <c:v>3</c:v>
                </c:pt>
                <c:pt idx="48">
                  <c:v>3</c:v>
                </c:pt>
                <c:pt idx="49">
                  <c:v>2</c:v>
                </c:pt>
                <c:pt idx="50">
                  <c:v>3</c:v>
                </c:pt>
                <c:pt idx="51">
                  <c:v>2</c:v>
                </c:pt>
                <c:pt idx="52">
                  <c:v>2</c:v>
                </c:pt>
                <c:pt idx="53">
                  <c:v>4</c:v>
                </c:pt>
                <c:pt idx="54">
                  <c:v>3</c:v>
                </c:pt>
                <c:pt idx="55">
                  <c:v>3</c:v>
                </c:pt>
                <c:pt idx="56">
                  <c:v>2</c:v>
                </c:pt>
                <c:pt idx="57">
                  <c:v>1</c:v>
                </c:pt>
                <c:pt idx="58">
                  <c:v>3</c:v>
                </c:pt>
                <c:pt idx="59">
                  <c:v>3</c:v>
                </c:pt>
                <c:pt idx="60">
                  <c:v>3</c:v>
                </c:pt>
                <c:pt idx="61">
                  <c:v>2</c:v>
                </c:pt>
                <c:pt idx="62">
                  <c:v>3</c:v>
                </c:pt>
                <c:pt idx="63">
                  <c:v>6</c:v>
                </c:pt>
                <c:pt idx="64">
                  <c:v>3</c:v>
                </c:pt>
                <c:pt idx="65">
                  <c:v>2</c:v>
                </c:pt>
                <c:pt idx="66">
                  <c:v>5</c:v>
                </c:pt>
                <c:pt idx="67">
                  <c:v>5</c:v>
                </c:pt>
                <c:pt idx="68">
                  <c:v>3</c:v>
                </c:pt>
                <c:pt idx="69">
                  <c:v>4</c:v>
                </c:pt>
                <c:pt idx="70">
                  <c:v>4</c:v>
                </c:pt>
                <c:pt idx="71">
                  <c:v>3</c:v>
                </c:pt>
                <c:pt idx="72">
                  <c:v>4</c:v>
                </c:pt>
                <c:pt idx="73">
                  <c:v>3</c:v>
                </c:pt>
                <c:pt idx="74">
                  <c:v>6</c:v>
                </c:pt>
                <c:pt idx="75">
                  <c:v>4</c:v>
                </c:pt>
                <c:pt idx="76">
                  <c:v>4</c:v>
                </c:pt>
                <c:pt idx="77">
                  <c:v>4</c:v>
                </c:pt>
                <c:pt idx="78">
                  <c:v>5</c:v>
                </c:pt>
                <c:pt idx="79">
                  <c:v>4</c:v>
                </c:pt>
                <c:pt idx="80">
                  <c:v>4</c:v>
                </c:pt>
                <c:pt idx="81">
                  <c:v>5</c:v>
                </c:pt>
                <c:pt idx="82">
                  <c:v>4</c:v>
                </c:pt>
                <c:pt idx="83">
                  <c:v>5</c:v>
                </c:pt>
                <c:pt idx="84">
                  <c:v>6</c:v>
                </c:pt>
                <c:pt idx="85">
                  <c:v>5</c:v>
                </c:pt>
                <c:pt idx="86">
                  <c:v>6</c:v>
                </c:pt>
                <c:pt idx="87">
                  <c:v>5</c:v>
                </c:pt>
                <c:pt idx="88">
                  <c:v>5</c:v>
                </c:pt>
                <c:pt idx="89">
                  <c:v>5</c:v>
                </c:pt>
                <c:pt idx="90">
                  <c:v>4</c:v>
                </c:pt>
                <c:pt idx="91">
                  <c:v>4</c:v>
                </c:pt>
                <c:pt idx="92">
                  <c:v>2</c:v>
                </c:pt>
                <c:pt idx="93">
                  <c:v>4</c:v>
                </c:pt>
                <c:pt idx="94">
                  <c:v>5</c:v>
                </c:pt>
                <c:pt idx="95">
                  <c:v>2</c:v>
                </c:pt>
                <c:pt idx="96">
                  <c:v>6</c:v>
                </c:pt>
                <c:pt idx="97">
                  <c:v>3</c:v>
                </c:pt>
                <c:pt idx="98">
                  <c:v>3</c:v>
                </c:pt>
                <c:pt idx="99">
                  <c:v>3</c:v>
                </c:pt>
                <c:pt idx="100">
                  <c:v>4</c:v>
                </c:pt>
                <c:pt idx="101">
                  <c:v>4</c:v>
                </c:pt>
                <c:pt idx="102">
                  <c:v>3</c:v>
                </c:pt>
                <c:pt idx="103">
                  <c:v>2</c:v>
                </c:pt>
                <c:pt idx="104">
                  <c:v>2</c:v>
                </c:pt>
                <c:pt idx="105">
                  <c:v>3</c:v>
                </c:pt>
                <c:pt idx="106">
                  <c:v>4</c:v>
                </c:pt>
                <c:pt idx="107">
                  <c:v>2</c:v>
                </c:pt>
                <c:pt idx="108">
                  <c:v>3</c:v>
                </c:pt>
                <c:pt idx="109">
                  <c:v>3</c:v>
                </c:pt>
                <c:pt idx="110">
                  <c:v>4</c:v>
                </c:pt>
                <c:pt idx="111">
                  <c:v>3</c:v>
                </c:pt>
                <c:pt idx="112">
                  <c:v>3</c:v>
                </c:pt>
                <c:pt idx="113">
                  <c:v>2</c:v>
                </c:pt>
                <c:pt idx="114">
                  <c:v>4</c:v>
                </c:pt>
                <c:pt idx="115">
                  <c:v>4</c:v>
                </c:pt>
                <c:pt idx="116">
                  <c:v>4</c:v>
                </c:pt>
                <c:pt idx="117">
                  <c:v>5</c:v>
                </c:pt>
                <c:pt idx="118">
                  <c:v>5</c:v>
                </c:pt>
                <c:pt idx="119">
                  <c:v>4</c:v>
                </c:pt>
                <c:pt idx="120">
                  <c:v>5</c:v>
                </c:pt>
                <c:pt idx="121">
                  <c:v>4</c:v>
                </c:pt>
                <c:pt idx="122">
                  <c:v>4</c:v>
                </c:pt>
                <c:pt idx="123">
                  <c:v>6</c:v>
                </c:pt>
                <c:pt idx="124">
                  <c:v>6</c:v>
                </c:pt>
                <c:pt idx="125">
                  <c:v>4</c:v>
                </c:pt>
                <c:pt idx="126">
                  <c:v>4</c:v>
                </c:pt>
                <c:pt idx="127">
                  <c:v>2</c:v>
                </c:pt>
                <c:pt idx="128">
                  <c:v>2</c:v>
                </c:pt>
                <c:pt idx="129">
                  <c:v>3</c:v>
                </c:pt>
                <c:pt idx="130">
                  <c:v>5</c:v>
                </c:pt>
                <c:pt idx="131">
                  <c:v>4</c:v>
                </c:pt>
                <c:pt idx="132">
                  <c:v>4</c:v>
                </c:pt>
                <c:pt idx="133">
                  <c:v>4</c:v>
                </c:pt>
                <c:pt idx="134">
                  <c:v>4</c:v>
                </c:pt>
                <c:pt idx="135">
                  <c:v>4</c:v>
                </c:pt>
                <c:pt idx="136">
                  <c:v>5</c:v>
                </c:pt>
                <c:pt idx="137">
                  <c:v>5</c:v>
                </c:pt>
                <c:pt idx="138">
                  <c:v>5</c:v>
                </c:pt>
                <c:pt idx="139">
                  <c:v>5</c:v>
                </c:pt>
                <c:pt idx="140">
                  <c:v>4</c:v>
                </c:pt>
                <c:pt idx="141">
                  <c:v>2</c:v>
                </c:pt>
                <c:pt idx="142">
                  <c:v>5</c:v>
                </c:pt>
                <c:pt idx="143">
                  <c:v>4</c:v>
                </c:pt>
                <c:pt idx="144">
                  <c:v>4</c:v>
                </c:pt>
                <c:pt idx="145">
                  <c:v>4</c:v>
                </c:pt>
                <c:pt idx="146">
                  <c:v>4</c:v>
                </c:pt>
                <c:pt idx="147">
                  <c:v>2</c:v>
                </c:pt>
                <c:pt idx="148">
                  <c:v>4</c:v>
                </c:pt>
                <c:pt idx="149">
                  <c:v>4</c:v>
                </c:pt>
                <c:pt idx="150">
                  <c:v>5</c:v>
                </c:pt>
                <c:pt idx="151">
                  <c:v>3</c:v>
                </c:pt>
                <c:pt idx="152">
                  <c:v>4</c:v>
                </c:pt>
                <c:pt idx="153">
                  <c:v>5</c:v>
                </c:pt>
                <c:pt idx="154">
                  <c:v>3</c:v>
                </c:pt>
                <c:pt idx="155">
                  <c:v>3</c:v>
                </c:pt>
                <c:pt idx="156">
                  <c:v>3</c:v>
                </c:pt>
                <c:pt idx="157">
                  <c:v>4</c:v>
                </c:pt>
                <c:pt idx="158">
                  <c:v>4</c:v>
                </c:pt>
                <c:pt idx="159">
                  <c:v>3</c:v>
                </c:pt>
                <c:pt idx="160">
                  <c:v>3</c:v>
                </c:pt>
                <c:pt idx="161">
                  <c:v>1</c:v>
                </c:pt>
                <c:pt idx="162">
                  <c:v>2</c:v>
                </c:pt>
                <c:pt idx="163">
                  <c:v>5</c:v>
                </c:pt>
                <c:pt idx="164">
                  <c:v>4</c:v>
                </c:pt>
                <c:pt idx="165">
                  <c:v>4</c:v>
                </c:pt>
                <c:pt idx="166">
                  <c:v>6</c:v>
                </c:pt>
                <c:pt idx="167">
                  <c:v>5</c:v>
                </c:pt>
                <c:pt idx="168">
                  <c:v>5</c:v>
                </c:pt>
                <c:pt idx="169">
                  <c:v>4</c:v>
                </c:pt>
                <c:pt idx="170">
                  <c:v>3</c:v>
                </c:pt>
                <c:pt idx="171">
                  <c:v>4</c:v>
                </c:pt>
                <c:pt idx="172">
                  <c:v>3</c:v>
                </c:pt>
                <c:pt idx="173">
                  <c:v>3</c:v>
                </c:pt>
                <c:pt idx="174">
                  <c:v>4</c:v>
                </c:pt>
                <c:pt idx="175">
                  <c:v>4</c:v>
                </c:pt>
                <c:pt idx="176">
                  <c:v>4</c:v>
                </c:pt>
                <c:pt idx="177">
                  <c:v>5</c:v>
                </c:pt>
                <c:pt idx="178">
                  <c:v>3</c:v>
                </c:pt>
                <c:pt idx="179">
                  <c:v>3</c:v>
                </c:pt>
                <c:pt idx="180">
                  <c:v>2</c:v>
                </c:pt>
                <c:pt idx="181">
                  <c:v>3</c:v>
                </c:pt>
                <c:pt idx="182">
                  <c:v>6</c:v>
                </c:pt>
                <c:pt idx="183">
                  <c:v>5</c:v>
                </c:pt>
                <c:pt idx="184">
                  <c:v>6</c:v>
                </c:pt>
                <c:pt idx="185">
                  <c:v>7</c:v>
                </c:pt>
                <c:pt idx="186">
                  <c:v>7</c:v>
                </c:pt>
                <c:pt idx="187">
                  <c:v>5</c:v>
                </c:pt>
                <c:pt idx="188">
                  <c:v>3</c:v>
                </c:pt>
                <c:pt idx="189">
                  <c:v>6</c:v>
                </c:pt>
                <c:pt idx="190">
                  <c:v>4</c:v>
                </c:pt>
                <c:pt idx="191">
                  <c:v>6</c:v>
                </c:pt>
                <c:pt idx="192">
                  <c:v>6</c:v>
                </c:pt>
                <c:pt idx="193">
                  <c:v>6</c:v>
                </c:pt>
                <c:pt idx="194">
                  <c:v>4</c:v>
                </c:pt>
                <c:pt idx="195">
                  <c:v>6</c:v>
                </c:pt>
                <c:pt idx="196">
                  <c:v>5</c:v>
                </c:pt>
                <c:pt idx="197">
                  <c:v>5</c:v>
                </c:pt>
                <c:pt idx="198">
                  <c:v>4</c:v>
                </c:pt>
                <c:pt idx="199">
                  <c:v>5</c:v>
                </c:pt>
                <c:pt idx="200">
                  <c:v>3</c:v>
                </c:pt>
                <c:pt idx="201">
                  <c:v>5</c:v>
                </c:pt>
                <c:pt idx="202">
                  <c:v>5</c:v>
                </c:pt>
                <c:pt idx="203">
                  <c:v>4</c:v>
                </c:pt>
                <c:pt idx="204">
                  <c:v>6</c:v>
                </c:pt>
                <c:pt idx="205">
                  <c:v>6</c:v>
                </c:pt>
                <c:pt idx="206">
                  <c:v>4</c:v>
                </c:pt>
                <c:pt idx="207">
                  <c:v>5</c:v>
                </c:pt>
                <c:pt idx="208">
                  <c:v>3</c:v>
                </c:pt>
                <c:pt idx="209">
                  <c:v>3</c:v>
                </c:pt>
                <c:pt idx="210">
                  <c:v>4</c:v>
                </c:pt>
                <c:pt idx="211">
                  <c:v>3</c:v>
                </c:pt>
                <c:pt idx="212">
                  <c:v>1</c:v>
                </c:pt>
                <c:pt idx="213">
                  <c:v>2</c:v>
                </c:pt>
                <c:pt idx="214">
                  <c:v>3</c:v>
                </c:pt>
                <c:pt idx="215">
                  <c:v>4</c:v>
                </c:pt>
                <c:pt idx="216">
                  <c:v>4</c:v>
                </c:pt>
                <c:pt idx="217">
                  <c:v>3</c:v>
                </c:pt>
                <c:pt idx="218">
                  <c:v>7</c:v>
                </c:pt>
                <c:pt idx="219">
                  <c:v>4</c:v>
                </c:pt>
                <c:pt idx="220">
                  <c:v>5</c:v>
                </c:pt>
                <c:pt idx="221">
                  <c:v>5</c:v>
                </c:pt>
                <c:pt idx="222">
                  <c:v>5</c:v>
                </c:pt>
                <c:pt idx="223">
                  <c:v>5</c:v>
                </c:pt>
                <c:pt idx="224">
                  <c:v>4</c:v>
                </c:pt>
                <c:pt idx="225">
                  <c:v>5</c:v>
                </c:pt>
                <c:pt idx="226">
                  <c:v>3</c:v>
                </c:pt>
                <c:pt idx="227">
                  <c:v>5</c:v>
                </c:pt>
                <c:pt idx="228">
                  <c:v>6</c:v>
                </c:pt>
                <c:pt idx="229">
                  <c:v>3</c:v>
                </c:pt>
                <c:pt idx="230">
                  <c:v>6</c:v>
                </c:pt>
                <c:pt idx="231">
                  <c:v>3</c:v>
                </c:pt>
                <c:pt idx="232">
                  <c:v>2</c:v>
                </c:pt>
                <c:pt idx="233">
                  <c:v>5</c:v>
                </c:pt>
                <c:pt idx="234">
                  <c:v>5</c:v>
                </c:pt>
                <c:pt idx="235">
                  <c:v>6</c:v>
                </c:pt>
                <c:pt idx="236">
                  <c:v>6</c:v>
                </c:pt>
                <c:pt idx="237">
                  <c:v>7</c:v>
                </c:pt>
                <c:pt idx="238">
                  <c:v>7</c:v>
                </c:pt>
                <c:pt idx="239">
                  <c:v>7</c:v>
                </c:pt>
                <c:pt idx="240">
                  <c:v>5</c:v>
                </c:pt>
                <c:pt idx="241">
                  <c:v>6</c:v>
                </c:pt>
                <c:pt idx="242">
                  <c:v>4</c:v>
                </c:pt>
                <c:pt idx="243">
                  <c:v>5</c:v>
                </c:pt>
                <c:pt idx="244">
                  <c:v>5</c:v>
                </c:pt>
                <c:pt idx="245">
                  <c:v>4</c:v>
                </c:pt>
                <c:pt idx="246">
                  <c:v>4</c:v>
                </c:pt>
                <c:pt idx="247">
                  <c:v>5</c:v>
                </c:pt>
                <c:pt idx="248">
                  <c:v>3</c:v>
                </c:pt>
                <c:pt idx="249">
                  <c:v>4</c:v>
                </c:pt>
                <c:pt idx="250">
                  <c:v>4</c:v>
                </c:pt>
                <c:pt idx="251">
                  <c:v>3</c:v>
                </c:pt>
                <c:pt idx="252">
                  <c:v>3</c:v>
                </c:pt>
                <c:pt idx="253">
                  <c:v>4</c:v>
                </c:pt>
                <c:pt idx="254">
                  <c:v>4</c:v>
                </c:pt>
                <c:pt idx="255">
                  <c:v>5</c:v>
                </c:pt>
                <c:pt idx="256">
                  <c:v>6</c:v>
                </c:pt>
                <c:pt idx="257">
                  <c:v>3</c:v>
                </c:pt>
                <c:pt idx="258">
                  <c:v>4</c:v>
                </c:pt>
                <c:pt idx="259">
                  <c:v>5</c:v>
                </c:pt>
                <c:pt idx="260">
                  <c:v>8</c:v>
                </c:pt>
              </c:numCache>
            </c:numRef>
          </c:val>
          <c:smooth val="0"/>
          <c:extLst>
            <c:ext xmlns:c16="http://schemas.microsoft.com/office/drawing/2014/chart" uri="{C3380CC4-5D6E-409C-BE32-E72D297353CC}">
              <c16:uniqueId val="{0000000E-E2FC-452A-A8E8-060FEF6617EC}"/>
            </c:ext>
          </c:extLst>
        </c:ser>
        <c:dLbls>
          <c:showLegendKey val="0"/>
          <c:showVal val="0"/>
          <c:showCatName val="0"/>
          <c:showSerName val="0"/>
          <c:showPercent val="0"/>
          <c:showBubbleSize val="0"/>
        </c:dLbls>
        <c:smooth val="0"/>
        <c:axId val="391075488"/>
        <c:axId val="2054142719"/>
      </c:lineChart>
      <c:dateAx>
        <c:axId val="39107548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fr-FR"/>
          </a:p>
        </c:txPr>
        <c:crossAx val="2054142719"/>
        <c:crosses val="autoZero"/>
        <c:auto val="1"/>
        <c:lblOffset val="100"/>
        <c:baseTimeUnit val="days"/>
      </c:dateAx>
      <c:valAx>
        <c:axId val="2054142719"/>
        <c:scaling>
          <c:orientation val="minMax"/>
          <c:max val="100"/>
        </c:scaling>
        <c:delete val="0"/>
        <c:axPos val="l"/>
        <c:majorGridlines>
          <c:spPr>
            <a:ln w="317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fr-FR"/>
          </a:p>
        </c:txPr>
        <c:crossAx val="3910754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rgbClr val="009DB0"/>
                </a:solidFill>
              </a:rPr>
              <a:t>Number of neo-bank in France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Sheet1!$B$1</c:f>
              <c:strCache>
                <c:ptCount val="1"/>
                <c:pt idx="0">
                  <c:v>Number of neo-bank</c:v>
                </c:pt>
              </c:strCache>
            </c:strRef>
          </c:tx>
          <c:spPr>
            <a:ln w="28575" cap="rnd">
              <a:solidFill>
                <a:schemeClr val="accent1"/>
              </a:solidFill>
              <a:round/>
            </a:ln>
            <a:effectLst/>
          </c:spPr>
          <c:marker>
            <c:symbol val="none"/>
          </c:marker>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1</c:v>
                </c:pt>
                <c:pt idx="1">
                  <c:v>2</c:v>
                </c:pt>
                <c:pt idx="2">
                  <c:v>2</c:v>
                </c:pt>
                <c:pt idx="3">
                  <c:v>2</c:v>
                </c:pt>
                <c:pt idx="4">
                  <c:v>4</c:v>
                </c:pt>
                <c:pt idx="5">
                  <c:v>5</c:v>
                </c:pt>
                <c:pt idx="6">
                  <c:v>8</c:v>
                </c:pt>
                <c:pt idx="7">
                  <c:v>15</c:v>
                </c:pt>
                <c:pt idx="8">
                  <c:v>19</c:v>
                </c:pt>
                <c:pt idx="9">
                  <c:v>26</c:v>
                </c:pt>
                <c:pt idx="10">
                  <c:v>32</c:v>
                </c:pt>
              </c:numCache>
            </c:numRef>
          </c:val>
          <c:smooth val="0"/>
          <c:extLst>
            <c:ext xmlns:c16="http://schemas.microsoft.com/office/drawing/2014/chart" uri="{C3380CC4-5D6E-409C-BE32-E72D297353CC}">
              <c16:uniqueId val="{00000000-6456-40A9-BCFA-B14A7FF70951}"/>
            </c:ext>
          </c:extLst>
        </c:ser>
        <c:dLbls>
          <c:showLegendKey val="0"/>
          <c:showVal val="0"/>
          <c:showCatName val="0"/>
          <c:showSerName val="0"/>
          <c:showPercent val="0"/>
          <c:showBubbleSize val="0"/>
        </c:dLbls>
        <c:smooth val="0"/>
        <c:axId val="1533029904"/>
        <c:axId val="886236015"/>
      </c:lineChart>
      <c:catAx>
        <c:axId val="153302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86236015"/>
        <c:crosses val="autoZero"/>
        <c:auto val="1"/>
        <c:lblAlgn val="ctr"/>
        <c:lblOffset val="100"/>
        <c:noMultiLvlLbl val="0"/>
      </c:catAx>
      <c:valAx>
        <c:axId val="886236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53302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explosion val="1"/>
          <c:dPt>
            <c:idx val="0"/>
            <c:bubble3D val="0"/>
            <c:spPr>
              <a:solidFill>
                <a:schemeClr val="accent1">
                  <a:tint val="43000"/>
                </a:schemeClr>
              </a:solidFill>
              <a:ln w="19050">
                <a:solidFill>
                  <a:schemeClr val="lt1"/>
                </a:solidFill>
              </a:ln>
              <a:effectLst/>
            </c:spPr>
            <c:extLst>
              <c:ext xmlns:c16="http://schemas.microsoft.com/office/drawing/2014/chart" uri="{C3380CC4-5D6E-409C-BE32-E72D297353CC}">
                <c16:uniqueId val="{00000001-F1E9-4253-B938-0D6A013EC61C}"/>
              </c:ext>
            </c:extLst>
          </c:dPt>
          <c:dPt>
            <c:idx val="1"/>
            <c:bubble3D val="0"/>
            <c:spPr>
              <a:solidFill>
                <a:schemeClr val="accent1">
                  <a:tint val="56000"/>
                </a:schemeClr>
              </a:solidFill>
              <a:ln w="19050">
                <a:solidFill>
                  <a:schemeClr val="lt1"/>
                </a:solidFill>
              </a:ln>
              <a:effectLst/>
            </c:spPr>
            <c:extLst>
              <c:ext xmlns:c16="http://schemas.microsoft.com/office/drawing/2014/chart" uri="{C3380CC4-5D6E-409C-BE32-E72D297353CC}">
                <c16:uniqueId val="{00000003-F1E9-4253-B938-0D6A013EC61C}"/>
              </c:ext>
            </c:extLst>
          </c:dPt>
          <c:dPt>
            <c:idx val="2"/>
            <c:bubble3D val="0"/>
            <c:spPr>
              <a:solidFill>
                <a:schemeClr val="accent1">
                  <a:tint val="69000"/>
                </a:schemeClr>
              </a:solidFill>
              <a:ln w="19050">
                <a:solidFill>
                  <a:schemeClr val="lt1"/>
                </a:solidFill>
              </a:ln>
              <a:effectLst/>
            </c:spPr>
            <c:extLst>
              <c:ext xmlns:c16="http://schemas.microsoft.com/office/drawing/2014/chart" uri="{C3380CC4-5D6E-409C-BE32-E72D297353CC}">
                <c16:uniqueId val="{00000005-F1E9-4253-B938-0D6A013EC61C}"/>
              </c:ext>
            </c:extLst>
          </c:dPt>
          <c:dPt>
            <c:idx val="3"/>
            <c:bubble3D val="0"/>
            <c:spPr>
              <a:solidFill>
                <a:schemeClr val="accent1">
                  <a:tint val="81000"/>
                </a:schemeClr>
              </a:solidFill>
              <a:ln w="19050">
                <a:solidFill>
                  <a:schemeClr val="lt1"/>
                </a:solidFill>
              </a:ln>
              <a:effectLst/>
            </c:spPr>
            <c:extLst>
              <c:ext xmlns:c16="http://schemas.microsoft.com/office/drawing/2014/chart" uri="{C3380CC4-5D6E-409C-BE32-E72D297353CC}">
                <c16:uniqueId val="{00000007-F1E9-4253-B938-0D6A013EC61C}"/>
              </c:ext>
            </c:extLst>
          </c:dPt>
          <c:dPt>
            <c:idx val="4"/>
            <c:bubble3D val="0"/>
            <c:spPr>
              <a:solidFill>
                <a:schemeClr val="accent1">
                  <a:tint val="94000"/>
                </a:schemeClr>
              </a:solidFill>
              <a:ln w="19050">
                <a:solidFill>
                  <a:schemeClr val="lt1"/>
                </a:solidFill>
              </a:ln>
              <a:effectLst/>
            </c:spPr>
            <c:extLst>
              <c:ext xmlns:c16="http://schemas.microsoft.com/office/drawing/2014/chart" uri="{C3380CC4-5D6E-409C-BE32-E72D297353CC}">
                <c16:uniqueId val="{00000009-F1E9-4253-B938-0D6A013EC61C}"/>
              </c:ext>
            </c:extLst>
          </c:dPt>
          <c:dPt>
            <c:idx val="5"/>
            <c:bubble3D val="0"/>
            <c:spPr>
              <a:solidFill>
                <a:schemeClr val="accent1">
                  <a:shade val="93000"/>
                </a:schemeClr>
              </a:solidFill>
              <a:ln w="19050">
                <a:solidFill>
                  <a:schemeClr val="lt1"/>
                </a:solidFill>
              </a:ln>
              <a:effectLst/>
            </c:spPr>
            <c:extLst>
              <c:ext xmlns:c16="http://schemas.microsoft.com/office/drawing/2014/chart" uri="{C3380CC4-5D6E-409C-BE32-E72D297353CC}">
                <c16:uniqueId val="{0000000B-F1E9-4253-B938-0D6A013EC61C}"/>
              </c:ext>
            </c:extLst>
          </c:dPt>
          <c:dPt>
            <c:idx val="6"/>
            <c:bubble3D val="0"/>
            <c:spPr>
              <a:solidFill>
                <a:schemeClr val="accent1">
                  <a:shade val="80000"/>
                </a:schemeClr>
              </a:solidFill>
              <a:ln w="19050">
                <a:solidFill>
                  <a:schemeClr val="lt1"/>
                </a:solidFill>
              </a:ln>
              <a:effectLst/>
            </c:spPr>
            <c:extLst>
              <c:ext xmlns:c16="http://schemas.microsoft.com/office/drawing/2014/chart" uri="{C3380CC4-5D6E-409C-BE32-E72D297353CC}">
                <c16:uniqueId val="{0000000D-F1E9-4253-B938-0D6A013EC61C}"/>
              </c:ext>
            </c:extLst>
          </c:dPt>
          <c:dPt>
            <c:idx val="7"/>
            <c:bubble3D val="0"/>
            <c:spPr>
              <a:solidFill>
                <a:schemeClr val="accent1">
                  <a:shade val="68000"/>
                </a:schemeClr>
              </a:solidFill>
              <a:ln w="19050">
                <a:solidFill>
                  <a:schemeClr val="lt1"/>
                </a:solidFill>
              </a:ln>
              <a:effectLst/>
            </c:spPr>
            <c:extLst>
              <c:ext xmlns:c16="http://schemas.microsoft.com/office/drawing/2014/chart" uri="{C3380CC4-5D6E-409C-BE32-E72D297353CC}">
                <c16:uniqueId val="{0000000F-F1E9-4253-B938-0D6A013EC61C}"/>
              </c:ext>
            </c:extLst>
          </c:dPt>
          <c:dPt>
            <c:idx val="8"/>
            <c:bubble3D val="0"/>
            <c:spPr>
              <a:solidFill>
                <a:schemeClr val="accent1">
                  <a:shade val="55000"/>
                </a:schemeClr>
              </a:solidFill>
              <a:ln w="19050">
                <a:solidFill>
                  <a:schemeClr val="lt1"/>
                </a:solidFill>
              </a:ln>
              <a:effectLst/>
            </c:spPr>
            <c:extLst>
              <c:ext xmlns:c16="http://schemas.microsoft.com/office/drawing/2014/chart" uri="{C3380CC4-5D6E-409C-BE32-E72D297353CC}">
                <c16:uniqueId val="{00000011-F1E9-4253-B938-0D6A013EC61C}"/>
              </c:ext>
            </c:extLst>
          </c:dPt>
          <c:dPt>
            <c:idx val="9"/>
            <c:bubble3D val="0"/>
            <c:spPr>
              <a:solidFill>
                <a:schemeClr val="accent1">
                  <a:shade val="42000"/>
                </a:schemeClr>
              </a:solidFill>
              <a:ln w="19050">
                <a:solidFill>
                  <a:schemeClr val="lt1"/>
                </a:solidFill>
              </a:ln>
              <a:effectLst/>
            </c:spPr>
            <c:extLst>
              <c:ext xmlns:c16="http://schemas.microsoft.com/office/drawing/2014/chart" uri="{C3380CC4-5D6E-409C-BE32-E72D297353CC}">
                <c16:uniqueId val="{00000013-F1E9-4253-B938-0D6A013EC61C}"/>
              </c:ext>
            </c:extLst>
          </c:dPt>
          <c:dPt>
            <c:idx val="10"/>
            <c:bubble3D val="0"/>
            <c:spPr>
              <a:solidFill>
                <a:schemeClr val="accent1">
                  <a:shade val="42000"/>
                </a:schemeClr>
              </a:solidFill>
              <a:ln w="19050">
                <a:solidFill>
                  <a:schemeClr val="lt1"/>
                </a:solidFill>
              </a:ln>
              <a:effectLst/>
            </c:spPr>
            <c:extLst>
              <c:ext xmlns:c16="http://schemas.microsoft.com/office/drawing/2014/chart" uri="{C3380CC4-5D6E-409C-BE32-E72D297353CC}">
                <c16:uniqueId val="{00000015-F1E9-4253-B938-0D6A013EC61C}"/>
              </c:ext>
            </c:extLst>
          </c:dPt>
          <c:dLbls>
            <c:delete val="1"/>
          </c:dLbls>
          <c:cat>
            <c:strRef>
              <c:f>Sheet1!$B$2:$B$11</c:f>
              <c:strCache>
                <c:ptCount val="10"/>
                <c:pt idx="0">
                  <c:v>Assurance vie</c:v>
                </c:pt>
                <c:pt idx="1">
                  <c:v>CAF</c:v>
                </c:pt>
                <c:pt idx="2">
                  <c:v>Chômage</c:v>
                </c:pt>
                <c:pt idx="3">
                  <c:v>Chèque</c:v>
                </c:pt>
                <c:pt idx="4">
                  <c:v>CPAM</c:v>
                </c:pt>
                <c:pt idx="5">
                  <c:v>International</c:v>
                </c:pt>
                <c:pt idx="6">
                  <c:v>Loyer</c:v>
                </c:pt>
                <c:pt idx="7">
                  <c:v>NA</c:v>
                </c:pt>
                <c:pt idx="8">
                  <c:v>Salaire</c:v>
                </c:pt>
                <c:pt idx="9">
                  <c:v>Retraite</c:v>
                </c:pt>
              </c:strCache>
            </c:strRef>
          </c:cat>
          <c:val>
            <c:numRef>
              <c:f>Sheet1!$C$2:$C$11</c:f>
              <c:numCache>
                <c:formatCode>General</c:formatCode>
                <c:ptCount val="10"/>
                <c:pt idx="0">
                  <c:v>4.9176348738732001E-3</c:v>
                </c:pt>
                <c:pt idx="1">
                  <c:v>4.3582683933258003E-2</c:v>
                </c:pt>
                <c:pt idx="2">
                  <c:v>6.1939579234678299E-2</c:v>
                </c:pt>
                <c:pt idx="3">
                  <c:v>7.8635157805774195E-2</c:v>
                </c:pt>
                <c:pt idx="4">
                  <c:v>2.1627163268954499E-2</c:v>
                </c:pt>
                <c:pt idx="5">
                  <c:v>8.9190882309198097E-3</c:v>
                </c:pt>
                <c:pt idx="6">
                  <c:v>3.9121744835399597E-2</c:v>
                </c:pt>
                <c:pt idx="7">
                  <c:v>0.13218745902239201</c:v>
                </c:pt>
                <c:pt idx="8">
                  <c:v>0.42483266113066098</c:v>
                </c:pt>
                <c:pt idx="9">
                  <c:v>0.184236183826059</c:v>
                </c:pt>
              </c:numCache>
            </c:numRef>
          </c:val>
          <c:extLst>
            <c:ext xmlns:c16="http://schemas.microsoft.com/office/drawing/2014/chart" uri="{C3380CC4-5D6E-409C-BE32-E72D297353CC}">
              <c16:uniqueId val="{00000016-F1E9-4253-B938-0D6A013EC61C}"/>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2" y="11"/>
            <a:ext cx="2945659" cy="493632"/>
          </a:xfrm>
          <a:prstGeom prst="rect">
            <a:avLst/>
          </a:prstGeom>
        </p:spPr>
        <p:txBody>
          <a:bodyPr vert="horz" lIns="91386" tIns="45691" rIns="91386" bIns="45691" rtlCol="0"/>
          <a:lstStyle>
            <a:lvl1pPr algn="l">
              <a:defRPr sz="1200"/>
            </a:lvl1pPr>
          </a:lstStyle>
          <a:p>
            <a:endParaRPr lang="fr-FR"/>
          </a:p>
        </p:txBody>
      </p:sp>
      <p:sp>
        <p:nvSpPr>
          <p:cNvPr id="3" name="Espace réservé de la date 2"/>
          <p:cNvSpPr>
            <a:spLocks noGrp="1"/>
          </p:cNvSpPr>
          <p:nvPr>
            <p:ph type="dt" sz="quarter" idx="1"/>
          </p:nvPr>
        </p:nvSpPr>
        <p:spPr>
          <a:xfrm>
            <a:off x="3850465" y="11"/>
            <a:ext cx="2945659" cy="493632"/>
          </a:xfrm>
          <a:prstGeom prst="rect">
            <a:avLst/>
          </a:prstGeom>
        </p:spPr>
        <p:txBody>
          <a:bodyPr vert="horz" lIns="91386" tIns="45691" rIns="91386" bIns="45691" rtlCol="0"/>
          <a:lstStyle>
            <a:lvl1pPr algn="r">
              <a:defRPr sz="1200"/>
            </a:lvl1pPr>
          </a:lstStyle>
          <a:p>
            <a:fld id="{4B3B0C9A-CE48-44F6-A15F-2C76B33764C1}" type="datetimeFigureOut">
              <a:rPr lang="fr-FR" smtClean="0"/>
              <a:pPr/>
              <a:t>17/11/2021</a:t>
            </a:fld>
            <a:endParaRPr lang="fr-FR"/>
          </a:p>
        </p:txBody>
      </p:sp>
      <p:sp>
        <p:nvSpPr>
          <p:cNvPr id="4" name="Espace réservé du pied de page 3"/>
          <p:cNvSpPr>
            <a:spLocks noGrp="1"/>
          </p:cNvSpPr>
          <p:nvPr>
            <p:ph type="ftr" sz="quarter" idx="2"/>
          </p:nvPr>
        </p:nvSpPr>
        <p:spPr>
          <a:xfrm>
            <a:off x="22" y="9377328"/>
            <a:ext cx="2945659" cy="493632"/>
          </a:xfrm>
          <a:prstGeom prst="rect">
            <a:avLst/>
          </a:prstGeom>
        </p:spPr>
        <p:txBody>
          <a:bodyPr vert="horz" lIns="91386" tIns="45691" rIns="91386" bIns="45691"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65" y="9377328"/>
            <a:ext cx="2945659" cy="493632"/>
          </a:xfrm>
          <a:prstGeom prst="rect">
            <a:avLst/>
          </a:prstGeom>
        </p:spPr>
        <p:txBody>
          <a:bodyPr vert="horz" lIns="91386" tIns="45691" rIns="91386" bIns="45691" rtlCol="0" anchor="b"/>
          <a:lstStyle>
            <a:lvl1pPr algn="r">
              <a:defRPr sz="1200"/>
            </a:lvl1pPr>
          </a:lstStyle>
          <a:p>
            <a:fld id="{FDA54296-63EC-4CE7-97C6-0B8A852BBA12}" type="slidenum">
              <a:rPr lang="fr-FR" smtClean="0"/>
              <a:pPr/>
              <a:t>‹#›</a:t>
            </a:fld>
            <a:endParaRPr lang="fr-FR"/>
          </a:p>
        </p:txBody>
      </p:sp>
    </p:spTree>
    <p:extLst>
      <p:ext uri="{BB962C8B-B14F-4D97-AF65-F5344CB8AC3E}">
        <p14:creationId xmlns:p14="http://schemas.microsoft.com/office/powerpoint/2010/main" val="2945790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2" y="11"/>
            <a:ext cx="2945659" cy="493632"/>
          </a:xfrm>
          <a:prstGeom prst="rect">
            <a:avLst/>
          </a:prstGeom>
        </p:spPr>
        <p:txBody>
          <a:bodyPr vert="horz" lIns="91386" tIns="45691" rIns="91386" bIns="45691" rtlCol="0"/>
          <a:lstStyle>
            <a:lvl1pPr algn="l" eaLnBrk="1">
              <a:defRPr sz="1200"/>
            </a:lvl1pPr>
          </a:lstStyle>
          <a:p>
            <a:endParaRPr lang="en-GB"/>
          </a:p>
        </p:txBody>
      </p:sp>
      <p:sp>
        <p:nvSpPr>
          <p:cNvPr id="3" name="Espace réservé de la date 2"/>
          <p:cNvSpPr>
            <a:spLocks noGrp="1"/>
          </p:cNvSpPr>
          <p:nvPr>
            <p:ph type="dt" idx="1"/>
          </p:nvPr>
        </p:nvSpPr>
        <p:spPr>
          <a:xfrm>
            <a:off x="3850465" y="11"/>
            <a:ext cx="2945659" cy="493632"/>
          </a:xfrm>
          <a:prstGeom prst="rect">
            <a:avLst/>
          </a:prstGeom>
        </p:spPr>
        <p:txBody>
          <a:bodyPr vert="horz" lIns="91386" tIns="45691" rIns="91386" bIns="45691" rtlCol="0"/>
          <a:lstStyle>
            <a:lvl1pPr algn="r">
              <a:defRPr sz="1200"/>
            </a:lvl1pPr>
          </a:lstStyle>
          <a:p>
            <a:fld id="{E36E58C6-1998-4FD4-BEF9-DCC3837155B9}" type="datetimeFigureOut">
              <a:rPr lang="en-GB" smtClean="0"/>
              <a:pPr/>
              <a:t>17/11/2021</a:t>
            </a:fld>
            <a:endParaRPr lang="en-GB"/>
          </a:p>
        </p:txBody>
      </p:sp>
      <p:sp>
        <p:nvSpPr>
          <p:cNvPr id="4" name="Espace réservé de l'image des diapositives 3"/>
          <p:cNvSpPr>
            <a:spLocks noGrp="1" noRot="1" noChangeAspect="1"/>
          </p:cNvSpPr>
          <p:nvPr>
            <p:ph type="sldImg" idx="2"/>
          </p:nvPr>
        </p:nvSpPr>
        <p:spPr>
          <a:xfrm>
            <a:off x="725488" y="739775"/>
            <a:ext cx="5346700" cy="3702050"/>
          </a:xfrm>
          <a:prstGeom prst="rect">
            <a:avLst/>
          </a:prstGeom>
          <a:noFill/>
          <a:ln w="12700">
            <a:solidFill>
              <a:prstClr val="black"/>
            </a:solidFill>
          </a:ln>
        </p:spPr>
        <p:txBody>
          <a:bodyPr vert="horz" lIns="91386" tIns="45691" rIns="91386" bIns="45691" rtlCol="0" anchor="ctr"/>
          <a:lstStyle/>
          <a:p>
            <a:endParaRPr lang="fr-FR"/>
          </a:p>
        </p:txBody>
      </p:sp>
      <p:sp>
        <p:nvSpPr>
          <p:cNvPr id="5" name="Espace réservé des commentaires 4"/>
          <p:cNvSpPr>
            <a:spLocks noGrp="1"/>
          </p:cNvSpPr>
          <p:nvPr>
            <p:ph type="body" sz="quarter" idx="3"/>
          </p:nvPr>
        </p:nvSpPr>
        <p:spPr>
          <a:xfrm>
            <a:off x="679768" y="4689528"/>
            <a:ext cx="5438140" cy="4442698"/>
          </a:xfrm>
          <a:prstGeom prst="rect">
            <a:avLst/>
          </a:prstGeom>
        </p:spPr>
        <p:txBody>
          <a:bodyPr vert="horz" lIns="91386" tIns="45691" rIns="91386" bIns="45691"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p>
        </p:txBody>
      </p:sp>
      <p:sp>
        <p:nvSpPr>
          <p:cNvPr id="6" name="Espace réservé du pied de page 5"/>
          <p:cNvSpPr>
            <a:spLocks noGrp="1"/>
          </p:cNvSpPr>
          <p:nvPr>
            <p:ph type="ftr" sz="quarter" idx="4"/>
          </p:nvPr>
        </p:nvSpPr>
        <p:spPr>
          <a:xfrm>
            <a:off x="22" y="9377328"/>
            <a:ext cx="2945659" cy="493632"/>
          </a:xfrm>
          <a:prstGeom prst="rect">
            <a:avLst/>
          </a:prstGeom>
        </p:spPr>
        <p:txBody>
          <a:bodyPr vert="horz" lIns="91386" tIns="45691" rIns="91386" bIns="45691" rtlCol="0" anchor="b"/>
          <a:lstStyle>
            <a:lvl1pPr algn="l" eaLnBrk="1">
              <a:defRPr sz="1200"/>
            </a:lvl1pPr>
          </a:lstStyle>
          <a:p>
            <a:endParaRPr lang="en-GB"/>
          </a:p>
        </p:txBody>
      </p:sp>
      <p:sp>
        <p:nvSpPr>
          <p:cNvPr id="7" name="Espace réservé du numéro de diapositive 6"/>
          <p:cNvSpPr>
            <a:spLocks noGrp="1"/>
          </p:cNvSpPr>
          <p:nvPr>
            <p:ph type="sldNum" sz="quarter" idx="5"/>
          </p:nvPr>
        </p:nvSpPr>
        <p:spPr>
          <a:xfrm>
            <a:off x="3850465" y="9377328"/>
            <a:ext cx="2945659" cy="493632"/>
          </a:xfrm>
          <a:prstGeom prst="rect">
            <a:avLst/>
          </a:prstGeom>
        </p:spPr>
        <p:txBody>
          <a:bodyPr vert="horz" lIns="91386" tIns="45691" rIns="91386" bIns="45691" rtlCol="0" anchor="b"/>
          <a:lstStyle>
            <a:lvl1pPr algn="r">
              <a:defRPr sz="1200"/>
            </a:lvl1pPr>
          </a:lstStyle>
          <a:p>
            <a:fld id="{6818DACB-E39B-46DA-8F93-7DC7974D70A2}" type="slidenum">
              <a:rPr lang="en-GB" smtClean="0"/>
              <a:pPr/>
              <a:t>‹#›</a:t>
            </a:fld>
            <a:endParaRPr lang="en-GB"/>
          </a:p>
        </p:txBody>
      </p:sp>
    </p:spTree>
    <p:extLst>
      <p:ext uri="{BB962C8B-B14F-4D97-AF65-F5344CB8AC3E}">
        <p14:creationId xmlns:p14="http://schemas.microsoft.com/office/powerpoint/2010/main" val="31445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a:t>
            </a:fld>
            <a:endParaRPr lang="en-GB"/>
          </a:p>
        </p:txBody>
      </p:sp>
    </p:spTree>
    <p:extLst>
      <p:ext uri="{BB962C8B-B14F-4D97-AF65-F5344CB8AC3E}">
        <p14:creationId xmlns:p14="http://schemas.microsoft.com/office/powerpoint/2010/main" val="46241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16</a:t>
            </a:fld>
            <a:endParaRPr lang="en-GB"/>
          </a:p>
        </p:txBody>
      </p:sp>
    </p:spTree>
    <p:extLst>
      <p:ext uri="{BB962C8B-B14F-4D97-AF65-F5344CB8AC3E}">
        <p14:creationId xmlns:p14="http://schemas.microsoft.com/office/powerpoint/2010/main" val="415960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24</a:t>
            </a:fld>
            <a:endParaRPr lang="en-GB"/>
          </a:p>
        </p:txBody>
      </p:sp>
    </p:spTree>
    <p:extLst>
      <p:ext uri="{BB962C8B-B14F-4D97-AF65-F5344CB8AC3E}">
        <p14:creationId xmlns:p14="http://schemas.microsoft.com/office/powerpoint/2010/main" val="326362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25</a:t>
            </a:fld>
            <a:endParaRPr lang="en-GB"/>
          </a:p>
        </p:txBody>
      </p:sp>
    </p:spTree>
    <p:extLst>
      <p:ext uri="{BB962C8B-B14F-4D97-AF65-F5344CB8AC3E}">
        <p14:creationId xmlns:p14="http://schemas.microsoft.com/office/powerpoint/2010/main" val="33334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strengthen other players’ dependency on their solutions to increase their bargaining power on fees</a:t>
            </a: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26</a:t>
            </a:fld>
            <a:endParaRPr lang="fr-FR"/>
          </a:p>
        </p:txBody>
      </p:sp>
    </p:spTree>
    <p:extLst>
      <p:ext uri="{BB962C8B-B14F-4D97-AF65-F5344CB8AC3E}">
        <p14:creationId xmlns:p14="http://schemas.microsoft.com/office/powerpoint/2010/main" val="414797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28</a:t>
            </a:fld>
            <a:endParaRPr lang="fr-FR"/>
          </a:p>
        </p:txBody>
      </p:sp>
    </p:spTree>
    <p:extLst>
      <p:ext uri="{BB962C8B-B14F-4D97-AF65-F5344CB8AC3E}">
        <p14:creationId xmlns:p14="http://schemas.microsoft.com/office/powerpoint/2010/main" val="2361232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32</a:t>
            </a:fld>
            <a:endParaRPr lang="fr-FR"/>
          </a:p>
        </p:txBody>
      </p:sp>
    </p:spTree>
    <p:extLst>
      <p:ext uri="{BB962C8B-B14F-4D97-AF65-F5344CB8AC3E}">
        <p14:creationId xmlns:p14="http://schemas.microsoft.com/office/powerpoint/2010/main" val="76317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Les roles ne </a:t>
            </a:r>
            <a:r>
              <a:rPr lang="en-US" err="1"/>
              <a:t>changent</a:t>
            </a:r>
            <a:r>
              <a:rPr lang="en-US"/>
              <a:t> pas, les missions </a:t>
            </a:r>
            <a:r>
              <a:rPr lang="en-US" err="1"/>
              <a:t>sont</a:t>
            </a:r>
            <a:r>
              <a:rPr lang="en-US"/>
              <a:t> </a:t>
            </a:r>
            <a:r>
              <a:rPr lang="en-US" err="1"/>
              <a:t>bouleversées</a:t>
            </a:r>
            <a:r>
              <a:rPr lang="en-US"/>
              <a:t>. O</a:t>
            </a:r>
          </a:p>
        </p:txBody>
      </p:sp>
      <p:sp>
        <p:nvSpPr>
          <p:cNvPr id="4" name="Espace réservé du numéro de diapositive 3"/>
          <p:cNvSpPr>
            <a:spLocks noGrp="1"/>
          </p:cNvSpPr>
          <p:nvPr>
            <p:ph type="sldNum" sz="quarter" idx="5"/>
          </p:nvPr>
        </p:nvSpPr>
        <p:spPr/>
        <p:txBody>
          <a:bodyPr/>
          <a:lstStyle/>
          <a:p>
            <a:fld id="{1A4E3E14-EA26-4DA7-A9B6-41633F65BDAC}" type="slidenum">
              <a:rPr lang="en-US" smtClean="0"/>
              <a:t>34</a:t>
            </a:fld>
            <a:endParaRPr lang="en-US"/>
          </a:p>
        </p:txBody>
      </p:sp>
    </p:spTree>
    <p:extLst>
      <p:ext uri="{BB962C8B-B14F-4D97-AF65-F5344CB8AC3E}">
        <p14:creationId xmlns:p14="http://schemas.microsoft.com/office/powerpoint/2010/main" val="200328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42</a:t>
            </a:fld>
            <a:endParaRPr lang="en-GB"/>
          </a:p>
        </p:txBody>
      </p:sp>
    </p:spTree>
    <p:extLst>
      <p:ext uri="{BB962C8B-B14F-4D97-AF65-F5344CB8AC3E}">
        <p14:creationId xmlns:p14="http://schemas.microsoft.com/office/powerpoint/2010/main" val="312179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https://www.lesechos.fr/finance-marches/gestion-actifs/la-gestion-passive-atteint-de-nouveaux-sommets-en-europe-1161082</a:t>
            </a:r>
          </a:p>
        </p:txBody>
      </p:sp>
      <p:sp>
        <p:nvSpPr>
          <p:cNvPr id="4" name="Slide Number Placeholder 3"/>
          <p:cNvSpPr>
            <a:spLocks noGrp="1"/>
          </p:cNvSpPr>
          <p:nvPr>
            <p:ph type="sldNum" sz="quarter" idx="5"/>
          </p:nvPr>
        </p:nvSpPr>
        <p:spPr/>
        <p:txBody>
          <a:bodyPr/>
          <a:lstStyle/>
          <a:p>
            <a:fld id="{6818DACB-E39B-46DA-8F93-7DC7974D70A2}" type="slidenum">
              <a:rPr lang="en-GB" smtClean="0"/>
              <a:pPr/>
              <a:t>43</a:t>
            </a:fld>
            <a:endParaRPr lang="en-GB"/>
          </a:p>
        </p:txBody>
      </p:sp>
    </p:spTree>
    <p:extLst>
      <p:ext uri="{BB962C8B-B14F-4D97-AF65-F5344CB8AC3E}">
        <p14:creationId xmlns:p14="http://schemas.microsoft.com/office/powerpoint/2010/main" val="88646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F5E4B70D-63D1-4BBB-9BC1-3B2090E97C30}" type="slidenum">
              <a:rPr lang="fr-FR" smtClean="0"/>
              <a:t>44</a:t>
            </a:fld>
            <a:endParaRPr lang="fr-FR"/>
          </a:p>
        </p:txBody>
      </p:sp>
    </p:spTree>
    <p:extLst>
      <p:ext uri="{BB962C8B-B14F-4D97-AF65-F5344CB8AC3E}">
        <p14:creationId xmlns:p14="http://schemas.microsoft.com/office/powerpoint/2010/main" val="300244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a:t>
            </a:fld>
            <a:endParaRPr lang="en-GB"/>
          </a:p>
        </p:txBody>
      </p:sp>
    </p:spTree>
    <p:extLst>
      <p:ext uri="{BB962C8B-B14F-4D97-AF65-F5344CB8AC3E}">
        <p14:creationId xmlns:p14="http://schemas.microsoft.com/office/powerpoint/2010/main" val="1219860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49</a:t>
            </a:fld>
            <a:endParaRPr lang="fr-FR"/>
          </a:p>
        </p:txBody>
      </p:sp>
    </p:spTree>
    <p:extLst>
      <p:ext uri="{BB962C8B-B14F-4D97-AF65-F5344CB8AC3E}">
        <p14:creationId xmlns:p14="http://schemas.microsoft.com/office/powerpoint/2010/main" val="1442807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55</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56</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59</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73</a:t>
            </a:fld>
            <a:endParaRPr lang="fr-FR"/>
          </a:p>
        </p:txBody>
      </p:sp>
    </p:spTree>
    <p:extLst>
      <p:ext uri="{BB962C8B-B14F-4D97-AF65-F5344CB8AC3E}">
        <p14:creationId xmlns:p14="http://schemas.microsoft.com/office/powerpoint/2010/main" val="1568199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74</a:t>
            </a:fld>
            <a:endParaRPr lang="en-GB"/>
          </a:p>
        </p:txBody>
      </p:sp>
    </p:spTree>
    <p:extLst>
      <p:ext uri="{BB962C8B-B14F-4D97-AF65-F5344CB8AC3E}">
        <p14:creationId xmlns:p14="http://schemas.microsoft.com/office/powerpoint/2010/main" val="2023071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75</a:t>
            </a:fld>
            <a:endParaRPr lang="fr-FR"/>
          </a:p>
        </p:txBody>
      </p:sp>
    </p:spTree>
    <p:extLst>
      <p:ext uri="{BB962C8B-B14F-4D97-AF65-F5344CB8AC3E}">
        <p14:creationId xmlns:p14="http://schemas.microsoft.com/office/powerpoint/2010/main" val="85775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77</a:t>
            </a:fld>
            <a:endParaRPr lang="fr-FR"/>
          </a:p>
        </p:txBody>
      </p:sp>
    </p:spTree>
    <p:extLst>
      <p:ext uri="{BB962C8B-B14F-4D97-AF65-F5344CB8AC3E}">
        <p14:creationId xmlns:p14="http://schemas.microsoft.com/office/powerpoint/2010/main" val="658688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88</a:t>
            </a:fld>
            <a:endParaRPr lang="en-GB"/>
          </a:p>
        </p:txBody>
      </p:sp>
    </p:spTree>
    <p:extLst>
      <p:ext uri="{BB962C8B-B14F-4D97-AF65-F5344CB8AC3E}">
        <p14:creationId xmlns:p14="http://schemas.microsoft.com/office/powerpoint/2010/main" val="1813942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89</a:t>
            </a:fld>
            <a:endParaRPr lang="en-GB"/>
          </a:p>
        </p:txBody>
      </p:sp>
    </p:spTree>
    <p:extLst>
      <p:ext uri="{BB962C8B-B14F-4D97-AF65-F5344CB8AC3E}">
        <p14:creationId xmlns:p14="http://schemas.microsoft.com/office/powerpoint/2010/main" val="3101119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E5844A2-000F-4475-9167-121C849F2ADC}" type="slidenum">
              <a:rPr lang="en-GB" smtClean="0"/>
              <a:t>3</a:t>
            </a:fld>
            <a:endParaRPr lang="en-GB"/>
          </a:p>
        </p:txBody>
      </p:sp>
    </p:spTree>
    <p:extLst>
      <p:ext uri="{BB962C8B-B14F-4D97-AF65-F5344CB8AC3E}">
        <p14:creationId xmlns:p14="http://schemas.microsoft.com/office/powerpoint/2010/main" val="2414939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90</a:t>
            </a:fld>
            <a:endParaRPr lang="en-GB"/>
          </a:p>
        </p:txBody>
      </p:sp>
    </p:spTree>
    <p:extLst>
      <p:ext uri="{BB962C8B-B14F-4D97-AF65-F5344CB8AC3E}">
        <p14:creationId xmlns:p14="http://schemas.microsoft.com/office/powerpoint/2010/main" val="1813942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91</a:t>
            </a:fld>
            <a:endParaRPr lang="en-GB"/>
          </a:p>
        </p:txBody>
      </p:sp>
    </p:spTree>
    <p:extLst>
      <p:ext uri="{BB962C8B-B14F-4D97-AF65-F5344CB8AC3E}">
        <p14:creationId xmlns:p14="http://schemas.microsoft.com/office/powerpoint/2010/main" val="1309803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93</a:t>
            </a:fld>
            <a:endParaRPr lang="en-GB"/>
          </a:p>
        </p:txBody>
      </p:sp>
    </p:spTree>
    <p:extLst>
      <p:ext uri="{BB962C8B-B14F-4D97-AF65-F5344CB8AC3E}">
        <p14:creationId xmlns:p14="http://schemas.microsoft.com/office/powerpoint/2010/main" val="305855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Note : Astoria et </a:t>
            </a:r>
            <a:r>
              <a:rPr lang="fr-FR" err="1"/>
              <a:t>Asteria</a:t>
            </a:r>
            <a:r>
              <a:rPr lang="fr-FR"/>
              <a:t> sont deux CGP. Astoria finance est le plus grand, ici l’illustration porte sur </a:t>
            </a:r>
            <a:r>
              <a:rPr lang="fr-FR" err="1"/>
              <a:t>Asteria</a:t>
            </a:r>
            <a:r>
              <a:rPr lang="fr-FR"/>
              <a:t>, plus petit et moins digitalisé.</a:t>
            </a:r>
          </a:p>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96</a:t>
            </a:fld>
            <a:endParaRPr lang="en-GB"/>
          </a:p>
        </p:txBody>
      </p:sp>
    </p:spTree>
    <p:extLst>
      <p:ext uri="{BB962C8B-B14F-4D97-AF65-F5344CB8AC3E}">
        <p14:creationId xmlns:p14="http://schemas.microsoft.com/office/powerpoint/2010/main" val="252551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102</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107</a:t>
            </a:fld>
            <a:endParaRPr lang="en-GB"/>
          </a:p>
        </p:txBody>
      </p:sp>
    </p:spTree>
    <p:extLst>
      <p:ext uri="{BB962C8B-B14F-4D97-AF65-F5344CB8AC3E}">
        <p14:creationId xmlns:p14="http://schemas.microsoft.com/office/powerpoint/2010/main" val="721635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110</a:t>
            </a:fld>
            <a:endParaRPr lang="en-GB"/>
          </a:p>
        </p:txBody>
      </p:sp>
    </p:spTree>
    <p:extLst>
      <p:ext uri="{BB962C8B-B14F-4D97-AF65-F5344CB8AC3E}">
        <p14:creationId xmlns:p14="http://schemas.microsoft.com/office/powerpoint/2010/main" val="4159603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122</a:t>
            </a:fld>
            <a:endParaRPr lang="en-GB"/>
          </a:p>
        </p:txBody>
      </p:sp>
    </p:spTree>
    <p:extLst>
      <p:ext uri="{BB962C8B-B14F-4D97-AF65-F5344CB8AC3E}">
        <p14:creationId xmlns:p14="http://schemas.microsoft.com/office/powerpoint/2010/main" val="3546834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128</a:t>
            </a:fld>
            <a:endParaRPr lang="fr-FR"/>
          </a:p>
        </p:txBody>
      </p:sp>
    </p:spTree>
    <p:extLst>
      <p:ext uri="{BB962C8B-B14F-4D97-AF65-F5344CB8AC3E}">
        <p14:creationId xmlns:p14="http://schemas.microsoft.com/office/powerpoint/2010/main" val="226887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133</a:t>
            </a:fld>
            <a:endParaRPr lang="en-GB"/>
          </a:p>
        </p:txBody>
      </p:sp>
    </p:spTree>
    <p:extLst>
      <p:ext uri="{BB962C8B-B14F-4D97-AF65-F5344CB8AC3E}">
        <p14:creationId xmlns:p14="http://schemas.microsoft.com/office/powerpoint/2010/main" val="202570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4</a:t>
            </a:fld>
            <a:endParaRPr lang="en-US"/>
          </a:p>
        </p:txBody>
      </p:sp>
    </p:spTree>
    <p:extLst>
      <p:ext uri="{BB962C8B-B14F-4D97-AF65-F5344CB8AC3E}">
        <p14:creationId xmlns:p14="http://schemas.microsoft.com/office/powerpoint/2010/main" val="3885949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145</a:t>
            </a:fld>
            <a:endParaRPr lang="en-GB"/>
          </a:p>
        </p:txBody>
      </p:sp>
    </p:spTree>
    <p:extLst>
      <p:ext uri="{BB962C8B-B14F-4D97-AF65-F5344CB8AC3E}">
        <p14:creationId xmlns:p14="http://schemas.microsoft.com/office/powerpoint/2010/main" val="1846887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151</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B9545C6-6768-434C-ADF2-7A2F9CFBA00F}" type="slidenum">
              <a:rPr lang="fr-FR" smtClean="0"/>
              <a:t>152</a:t>
            </a:fld>
            <a:endParaRPr lang="fr-FR"/>
          </a:p>
        </p:txBody>
      </p:sp>
    </p:spTree>
    <p:extLst>
      <p:ext uri="{BB962C8B-B14F-4D97-AF65-F5344CB8AC3E}">
        <p14:creationId xmlns:p14="http://schemas.microsoft.com/office/powerpoint/2010/main" val="4266153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153</a:t>
            </a:fld>
            <a:endParaRPr lang="en-GB"/>
          </a:p>
        </p:txBody>
      </p:sp>
    </p:spTree>
    <p:extLst>
      <p:ext uri="{BB962C8B-B14F-4D97-AF65-F5344CB8AC3E}">
        <p14:creationId xmlns:p14="http://schemas.microsoft.com/office/powerpoint/2010/main" val="353054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7</a:t>
            </a:fld>
            <a:endParaRPr lang="en-GB"/>
          </a:p>
        </p:txBody>
      </p:sp>
    </p:spTree>
    <p:extLst>
      <p:ext uri="{BB962C8B-B14F-4D97-AF65-F5344CB8AC3E}">
        <p14:creationId xmlns:p14="http://schemas.microsoft.com/office/powerpoint/2010/main" val="395697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10</a:t>
            </a:fld>
            <a:endParaRPr lang="en-GB"/>
          </a:p>
        </p:txBody>
      </p:sp>
    </p:spTree>
    <p:extLst>
      <p:ext uri="{BB962C8B-B14F-4D97-AF65-F5344CB8AC3E}">
        <p14:creationId xmlns:p14="http://schemas.microsoft.com/office/powerpoint/2010/main" val="81724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Note : Astoria et </a:t>
            </a:r>
            <a:r>
              <a:rPr lang="fr-FR" err="1"/>
              <a:t>Asteria</a:t>
            </a:r>
            <a:r>
              <a:rPr lang="fr-FR"/>
              <a:t> sont deux CGP. Astoria finance est le plus grand, ici l’illustration porte sur </a:t>
            </a:r>
            <a:r>
              <a:rPr lang="fr-FR" err="1"/>
              <a:t>Asteria</a:t>
            </a:r>
            <a:r>
              <a:rPr lang="fr-FR"/>
              <a:t>, plus petit et moins digitalisé.</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12</a:t>
            </a:fld>
            <a:endParaRPr lang="en-GB"/>
          </a:p>
        </p:txBody>
      </p:sp>
    </p:spTree>
    <p:extLst>
      <p:ext uri="{BB962C8B-B14F-4D97-AF65-F5344CB8AC3E}">
        <p14:creationId xmlns:p14="http://schemas.microsoft.com/office/powerpoint/2010/main" val="2213961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13</a:t>
            </a:fld>
            <a:endParaRPr lang="en-GB"/>
          </a:p>
        </p:txBody>
      </p:sp>
    </p:spTree>
    <p:extLst>
      <p:ext uri="{BB962C8B-B14F-4D97-AF65-F5344CB8AC3E}">
        <p14:creationId xmlns:p14="http://schemas.microsoft.com/office/powerpoint/2010/main" val="228742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14</a:t>
            </a:fld>
            <a:endParaRPr lang="en-GB"/>
          </a:p>
        </p:txBody>
      </p:sp>
    </p:spTree>
    <p:extLst>
      <p:ext uri="{BB962C8B-B14F-4D97-AF65-F5344CB8AC3E}">
        <p14:creationId xmlns:p14="http://schemas.microsoft.com/office/powerpoint/2010/main" val="3978090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Diapositive de titre">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1"/>
            </p:custDataLst>
            <p:extLst>
              <p:ext uri="{D42A27DB-BD31-4B8C-83A1-F6EECF244321}">
                <p14:modId xmlns:p14="http://schemas.microsoft.com/office/powerpoint/2010/main" val="291176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2C5D44B-557D-47AE-BF3A-CAD25C15B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5000"/>
              </a:lnSpc>
              <a:spcBef>
                <a:spcPct val="0"/>
              </a:spcBef>
              <a:spcAft>
                <a:spcPct val="0"/>
              </a:spcAft>
            </a:pPr>
            <a:endParaRPr lang="en-GB" sz="3033" b="0" i="0" baseline="0">
              <a:latin typeface="Verdana" panose="020B0604030504040204" pitchFamily="34" charset="0"/>
              <a:ea typeface="Verdana" panose="020B0604030504040204" pitchFamily="34" charset="0"/>
              <a:sym typeface="Verdana" panose="020B0604030504040204" pitchFamily="34" charset="0"/>
            </a:endParaRPr>
          </a:p>
        </p:txBody>
      </p:sp>
      <p:sp>
        <p:nvSpPr>
          <p:cNvPr id="87042" name="Rectangle 2"/>
          <p:cNvSpPr>
            <a:spLocks noGrp="1" noChangeArrowheads="1"/>
          </p:cNvSpPr>
          <p:nvPr>
            <p:ph type="ctrTitle" hasCustomPrompt="1"/>
          </p:nvPr>
        </p:nvSpPr>
        <p:spPr>
          <a:xfrm>
            <a:off x="860995" y="2954793"/>
            <a:ext cx="6397517" cy="765944"/>
          </a:xfrm>
        </p:spPr>
        <p:txBody>
          <a:bodyPr anchor="t"/>
          <a:lstStyle>
            <a:lvl1pPr algn="l" defTabSz="990570" rtl="0" eaLnBrk="1" latinLnBrk="0" hangingPunct="1">
              <a:lnSpc>
                <a:spcPct val="95000"/>
              </a:lnSpc>
              <a:spcBef>
                <a:spcPct val="0"/>
              </a:spcBef>
              <a:buNone/>
              <a:defRPr lang="fr-FR" sz="3033" b="0" kern="1200" cap="all" noProof="0" dirty="0" smtClean="0">
                <a:solidFill>
                  <a:srgbClr val="009DB0"/>
                </a:solidFill>
                <a:latin typeface="Verdana" pitchFamily="34" charset="0"/>
                <a:ea typeface="Verdana" pitchFamily="34" charset="0"/>
                <a:cs typeface="Verdana" pitchFamily="34" charset="0"/>
              </a:defRPr>
            </a:lvl1pPr>
          </a:lstStyle>
          <a:p>
            <a:pPr lvl="0"/>
            <a:r>
              <a:rPr lang="en-GB"/>
              <a:t>Titre de la section</a:t>
            </a:r>
            <a:endParaRPr lang="en-GB" noProof="0"/>
          </a:p>
        </p:txBody>
      </p:sp>
      <p:sp>
        <p:nvSpPr>
          <p:cNvPr id="87043" name="Rectangle 3"/>
          <p:cNvSpPr>
            <a:spLocks noGrp="1" noChangeArrowheads="1"/>
          </p:cNvSpPr>
          <p:nvPr>
            <p:ph type="subTitle" idx="1" hasCustomPrompt="1"/>
          </p:nvPr>
        </p:nvSpPr>
        <p:spPr>
          <a:xfrm>
            <a:off x="858000" y="4262045"/>
            <a:ext cx="6903312" cy="862328"/>
          </a:xfrm>
          <a:prstGeom prst="rect">
            <a:avLst/>
          </a:prstGeom>
        </p:spPr>
        <p:txBody>
          <a:bodyPr/>
          <a:lstStyle>
            <a:lvl1pPr marL="0" indent="0">
              <a:lnSpc>
                <a:spcPct val="100000"/>
              </a:lnSpc>
              <a:buFont typeface="Arial" pitchFamily="34" charset="0"/>
              <a:buNone/>
              <a:defRPr lang="fr-FR" sz="1950" b="1" kern="1200" noProof="0" dirty="0" smtClean="0">
                <a:solidFill>
                  <a:schemeClr val="tx1">
                    <a:tint val="75000"/>
                  </a:schemeClr>
                </a:solidFill>
                <a:latin typeface="Verdana" pitchFamily="34" charset="0"/>
                <a:ea typeface="Verdana" pitchFamily="34" charset="0"/>
                <a:cs typeface="Verdana" pitchFamily="34" charset="0"/>
              </a:defRPr>
            </a:lvl1pPr>
          </a:lstStyle>
          <a:p>
            <a:pPr lvl="0"/>
            <a:r>
              <a:rPr lang="en-GB"/>
              <a:t>Sous-titre de la section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0E261BD5-98F0-43DD-ACD7-7F4E696C6E87}"/>
              </a:ext>
            </a:extLst>
          </p:cNvPr>
          <p:cNvGraphicFramePr>
            <a:graphicFrameLocks noChangeAspect="1"/>
          </p:cNvGraphicFramePr>
          <p:nvPr userDrawn="1">
            <p:custDataLst>
              <p:tags r:id="rId1"/>
            </p:custDataLst>
            <p:extLst>
              <p:ext uri="{D42A27DB-BD31-4B8C-83A1-F6EECF244321}">
                <p14:modId xmlns:p14="http://schemas.microsoft.com/office/powerpoint/2010/main" val="2766478665"/>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t 2" hidden="1">
                        <a:extLst>
                          <a:ext uri="{FF2B5EF4-FFF2-40B4-BE49-F238E27FC236}">
                            <a16:creationId xmlns:a16="http://schemas.microsoft.com/office/drawing/2014/main" id="{0E261BD5-98F0-43DD-ACD7-7F4E696C6E87}"/>
                          </a:ext>
                        </a:extLst>
                      </p:cNvPr>
                      <p:cNvPicPr/>
                      <p:nvPr/>
                    </p:nvPicPr>
                    <p:blipFill>
                      <a:blip r:embed="rId5"/>
                      <a:stretch>
                        <a:fillRect/>
                      </a:stretch>
                    </p:blipFill>
                    <p:spPr>
                      <a:xfrm>
                        <a:off x="1721" y="1589"/>
                        <a:ext cx="1719"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1F11DA2-7A52-4483-B11A-01C5FB66D3E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1600" b="1" i="0" baseline="0">
              <a:latin typeface="Verdana" panose="020B0604030504040204" pitchFamily="34" charset="0"/>
              <a:ea typeface="Verdana" panose="020B0604030504040204" pitchFamily="34" charset="0"/>
              <a:sym typeface="Verdana" panose="020B0604030504040204" pitchFamily="34" charset="0"/>
            </a:endParaRPr>
          </a:p>
        </p:txBody>
      </p:sp>
      <p:sp>
        <p:nvSpPr>
          <p:cNvPr id="9" name="Titre 1"/>
          <p:cNvSpPr>
            <a:spLocks noGrp="1"/>
          </p:cNvSpPr>
          <p:nvPr>
            <p:ph type="ctrTitle"/>
          </p:nvPr>
        </p:nvSpPr>
        <p:spPr>
          <a:xfrm>
            <a:off x="584515" y="116632"/>
            <a:ext cx="8814979" cy="576064"/>
          </a:xfrm>
        </p:spPr>
        <p:txBody>
          <a:bodyPr vert="horz" lIns="0" tIns="45720" rIns="0" bIns="45720" rtlCol="0" anchor="ctr">
            <a:noAutofit/>
          </a:bodyPr>
          <a:lstStyle>
            <a:lvl1pPr>
              <a:defRPr lang="en-US" sz="1600" b="1" spc="-40" dirty="0"/>
            </a:lvl1pPr>
          </a:lstStyle>
          <a:p>
            <a:pPr lvl="0"/>
            <a:r>
              <a:rPr lang="en-GB"/>
              <a:t>Modifiez le style du titre</a:t>
            </a:r>
          </a:p>
        </p:txBody>
      </p:sp>
      <p:sp>
        <p:nvSpPr>
          <p:cNvPr id="5" name="Espace réservé du numéro de diapositive 5"/>
          <p:cNvSpPr>
            <a:spLocks noGrp="1"/>
          </p:cNvSpPr>
          <p:nvPr>
            <p:ph type="sldNum" sz="quarter" idx="4"/>
          </p:nvPr>
        </p:nvSpPr>
        <p:spPr>
          <a:xfrm>
            <a:off x="2605488" y="6309321"/>
            <a:ext cx="2311400" cy="365125"/>
          </a:xfrm>
          <a:prstGeom prst="rect">
            <a:avLst/>
          </a:prstGeom>
        </p:spPr>
        <p:txBody>
          <a:bodyPr vert="horz" lIns="91440" tIns="45720" rIns="91440" bIns="45720" rtlCol="0" anchor="ctr"/>
          <a:lstStyle>
            <a:lvl1pPr algn="r">
              <a:defRPr sz="1517">
                <a:solidFill>
                  <a:srgbClr val="009DB0"/>
                </a:solidFill>
                <a:latin typeface="Verdana" pitchFamily="34" charset="0"/>
                <a:ea typeface="Verdana" pitchFamily="34" charset="0"/>
                <a:cs typeface="Verdana" pitchFamily="34" charset="0"/>
              </a:defRPr>
            </a:lvl1pPr>
          </a:lstStyle>
          <a:p>
            <a:fld id="{113D40E4-1F54-455C-988D-F19D86D048BD}" type="slidenum">
              <a:rPr lang="en-GB" smtClean="0"/>
              <a:pPr/>
              <a:t>‹#›</a:t>
            </a:fld>
            <a:endParaRPr lang="en-GB"/>
          </a:p>
        </p:txBody>
      </p:sp>
      <p:pic>
        <p:nvPicPr>
          <p:cNvPr id="2" name="Imag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cxnSp>
        <p:nvCxnSpPr>
          <p:cNvPr id="4" name="Connecteur droit 3"/>
          <p:cNvCxnSpPr/>
          <p:nvPr userDrawn="1"/>
        </p:nvCxnSpPr>
        <p:spPr>
          <a:xfrm>
            <a:off x="584515" y="692696"/>
            <a:ext cx="8814979" cy="0"/>
          </a:xfrm>
          <a:prstGeom prst="line">
            <a:avLst/>
          </a:prstGeom>
          <a:ln w="38100">
            <a:solidFill>
              <a:srgbClr val="009DB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Sans contenu">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A489F39-59D7-4155-8432-8411A4957C15}"/>
              </a:ext>
            </a:extLst>
          </p:cNvPr>
          <p:cNvSpPr>
            <a:spLocks noGrp="1"/>
          </p:cNvSpPr>
          <p:nvPr>
            <p:ph type="title"/>
          </p:nvPr>
        </p:nvSpPr>
        <p:spPr>
          <a:xfrm>
            <a:off x="304800" y="66680"/>
            <a:ext cx="8757557" cy="593271"/>
          </a:xfrm>
          <a:prstGeom prst="rect">
            <a:avLst/>
          </a:prstGeom>
        </p:spPr>
        <p:txBody>
          <a:bodyPr vert="horz" lIns="91440" tIns="45720" rIns="91440" bIns="45720" rtlCol="0" anchor="t">
            <a:noAutofit/>
          </a:bodyPr>
          <a:lstStyle>
            <a:lvl1pPr>
              <a:defRPr sz="2400"/>
            </a:lvl1pPr>
          </a:lstStyle>
          <a:p>
            <a:r>
              <a:rPr lang="fr-FR"/>
              <a:t>Modifiez le style du titre</a:t>
            </a:r>
            <a:endParaRPr lang="en-US"/>
          </a:p>
        </p:txBody>
      </p:sp>
    </p:spTree>
    <p:extLst>
      <p:ext uri="{BB962C8B-B14F-4D97-AF65-F5344CB8AC3E}">
        <p14:creationId xmlns:p14="http://schemas.microsoft.com/office/powerpoint/2010/main" val="38111655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828822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1845877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p:custDataLst>
              <p:tags r:id="rId7"/>
            </p:custDataLst>
            <p:extLst>
              <p:ext uri="{D42A27DB-BD31-4B8C-83A1-F6EECF244321}">
                <p14:modId xmlns:p14="http://schemas.microsoft.com/office/powerpoint/2010/main" val="2255606581"/>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3" name="Objet 2" hidden="1"/>
                      <p:cNvPicPr/>
                      <p:nvPr/>
                    </p:nvPicPr>
                    <p:blipFill>
                      <a:blip r:embed="rId10"/>
                      <a:stretch>
                        <a:fillRect/>
                      </a:stretch>
                    </p:blipFill>
                    <p:spPr>
                      <a:xfrm>
                        <a:off x="1721" y="1589"/>
                        <a:ext cx="1719"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43C47-5927-4432-9337-962CE37EBE99}"/>
              </a:ext>
            </a:extLst>
          </p:cNvPr>
          <p:cNvSpPr/>
          <p:nvPr userDrawn="1">
            <p:custDataLst>
              <p:tags r:id="rId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a:latin typeface="Verdana" panose="020B0604030504040204" pitchFamily="34" charset="0"/>
              <a:ea typeface="Verdana" panose="020B0604030504040204" pitchFamily="34" charset="0"/>
              <a:sym typeface="Verdana" panose="020B0604030504040204" pitchFamily="34" charset="0"/>
            </a:endParaRPr>
          </a:p>
        </p:txBody>
      </p:sp>
      <p:sp>
        <p:nvSpPr>
          <p:cNvPr id="2" name="Espace réservé du titre 1"/>
          <p:cNvSpPr>
            <a:spLocks noGrp="1"/>
          </p:cNvSpPr>
          <p:nvPr>
            <p:ph type="title"/>
          </p:nvPr>
        </p:nvSpPr>
        <p:spPr>
          <a:xfrm>
            <a:off x="495300" y="274638"/>
            <a:ext cx="7656055" cy="850106"/>
          </a:xfrm>
          <a:prstGeom prst="rect">
            <a:avLst/>
          </a:prstGeom>
        </p:spPr>
        <p:txBody>
          <a:bodyPr vert="horz" lIns="91440" tIns="45720" rIns="91440" bIns="45720" rtlCol="0" anchor="ctr">
            <a:noAutofit/>
          </a:bodyPr>
          <a:lstStyle/>
          <a:p>
            <a:r>
              <a:rPr lang="en-GB"/>
              <a:t>Titre de la présentation</a:t>
            </a:r>
          </a:p>
        </p:txBody>
      </p:sp>
      <p:sp>
        <p:nvSpPr>
          <p:cNvPr id="13" name="AutoShape 10"/>
          <p:cNvSpPr>
            <a:spLocks noChangeAspect="1" noChangeArrowheads="1" noTextEdit="1"/>
          </p:cNvSpPr>
          <p:nvPr/>
        </p:nvSpPr>
        <p:spPr bwMode="auto">
          <a:xfrm>
            <a:off x="-6671072" y="-5788025"/>
            <a:ext cx="51456168" cy="3359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60" tIns="49530" rIns="99060" bIns="49530" numCol="1" anchor="t" anchorCtr="0" compatLnSpc="1">
            <a:prstTxWarp prst="textNoShape">
              <a:avLst/>
            </a:prstTxWarp>
          </a:bodyPr>
          <a:lstStyle/>
          <a:p>
            <a:pPr eaLnBrk="1"/>
            <a:endParaRPr lang="en-GB" sz="1950"/>
          </a:p>
        </p:txBody>
      </p:sp>
      <p:sp>
        <p:nvSpPr>
          <p:cNvPr id="7" name="Espace réservé du numéro de diapositive 5"/>
          <p:cNvSpPr txBox="1">
            <a:spLocks/>
          </p:cNvSpPr>
          <p:nvPr/>
        </p:nvSpPr>
        <p:spPr>
          <a:xfrm>
            <a:off x="2605488" y="6309321"/>
            <a:ext cx="2311400" cy="365125"/>
          </a:xfrm>
          <a:prstGeom prst="rect">
            <a:avLst/>
          </a:prstGeom>
        </p:spPr>
        <p:txBody>
          <a:bodyPr vert="horz" lIns="99060" tIns="49530" rIns="99060" bIns="49530" rtlCol="0" anchor="ctr"/>
          <a:lstStyle>
            <a:lvl1pPr algn="r">
              <a:defRPr sz="1400">
                <a:solidFill>
                  <a:srgbClr val="009DB0"/>
                </a:solidFill>
                <a:latin typeface="Verdana" pitchFamily="34" charset="0"/>
                <a:ea typeface="Verdana" pitchFamily="34" charset="0"/>
                <a:cs typeface="Verdana" pitchFamily="34" charset="0"/>
              </a:defRPr>
            </a:lvl1pPr>
          </a:lstStyle>
          <a:p>
            <a:pPr marL="0" marR="0" lvl="0" indent="0" algn="r" defTabSz="990570" rtl="0" eaLnBrk="1" fontAlgn="auto" latinLnBrk="0" hangingPunct="1">
              <a:lnSpc>
                <a:spcPct val="100000"/>
              </a:lnSpc>
              <a:spcBef>
                <a:spcPts val="0"/>
              </a:spcBef>
              <a:spcAft>
                <a:spcPts val="0"/>
              </a:spcAft>
              <a:buClrTx/>
              <a:buSzTx/>
              <a:buFontTx/>
              <a:buNone/>
              <a:tabLst/>
              <a:defRPr/>
            </a:pPr>
            <a:fld id="{113D40E4-1F54-455C-988D-F19D86D048BD}" type="slidenum">
              <a:rPr kumimoji="0" lang="en-GB" sz="1517" b="0" i="0" u="none" strike="noStrike" kern="1200" cap="none" spc="0" normalizeH="0" baseline="0" noProof="0" smtClean="0">
                <a:ln>
                  <a:noFill/>
                </a:ln>
                <a:solidFill>
                  <a:srgbClr val="009DB0"/>
                </a:solidFill>
                <a:effectLst/>
                <a:uLnTx/>
                <a:uFillTx/>
                <a:latin typeface="Verdana" pitchFamily="34" charset="0"/>
                <a:ea typeface="Verdana" pitchFamily="34" charset="0"/>
                <a:cs typeface="Verdana" pitchFamily="34" charset="0"/>
              </a:rPr>
              <a:pPr marL="0" marR="0" lvl="0" indent="0" algn="r" defTabSz="990570" rtl="0" eaLnBrk="1" fontAlgn="auto" latinLnBrk="0" hangingPunct="1">
                <a:lnSpc>
                  <a:spcPct val="100000"/>
                </a:lnSpc>
                <a:spcBef>
                  <a:spcPts val="0"/>
                </a:spcBef>
                <a:spcAft>
                  <a:spcPts val="0"/>
                </a:spcAft>
                <a:buClrTx/>
                <a:buSzTx/>
                <a:buFontTx/>
                <a:buNone/>
                <a:tabLst/>
                <a:defRPr/>
              </a:pPr>
              <a:t>‹#›</a:t>
            </a:fld>
            <a:endParaRPr kumimoji="0" lang="en-GB" sz="1517" b="0" i="0" u="none" strike="noStrike" kern="1200" cap="none" spc="0" normalizeH="0" baseline="0" noProof="0">
              <a:ln>
                <a:noFill/>
              </a:ln>
              <a:solidFill>
                <a:srgbClr val="009DB0"/>
              </a:solidFill>
              <a:effectLst/>
              <a:uLnTx/>
              <a:uFillTx/>
              <a:latin typeface="Verdana" pitchFamily="34" charset="0"/>
              <a:ea typeface="Verdana" pitchFamily="34" charset="0"/>
              <a:cs typeface="Verdana" pitchFamily="34" charset="0"/>
            </a:endParaRPr>
          </a:p>
        </p:txBody>
      </p:sp>
      <p:pic>
        <p:nvPicPr>
          <p:cNvPr id="8" name="Imag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50" r:id="rId2"/>
    <p:sldLayoutId id="2147483673" r:id="rId3"/>
    <p:sldLayoutId id="2147483674" r:id="rId4"/>
    <p:sldLayoutId id="2147483675" r:id="rId5"/>
  </p:sldLayoutIdLst>
  <p:hf sldNum="0" hdr="0" ftr="0" dt="0"/>
  <p:txStyles>
    <p:titleStyle>
      <a:lvl1pPr algn="l" defTabSz="990570" rtl="0" eaLnBrk="1" latinLnBrk="0" hangingPunct="1">
        <a:spcBef>
          <a:spcPct val="0"/>
        </a:spcBef>
        <a:buNone/>
        <a:defRPr sz="2600" kern="1200">
          <a:solidFill>
            <a:schemeClr val="tx1"/>
          </a:solidFill>
          <a:latin typeface="Verdana" pitchFamily="34" charset="0"/>
          <a:ea typeface="Verdana" pitchFamily="34" charset="0"/>
          <a:cs typeface="Verdana" pitchFamily="34" charset="0"/>
        </a:defRPr>
      </a:lvl1pPr>
    </p:titleStyle>
    <p:body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fr-FR"/>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slideLayout" Target="../slideLayouts/slideLayout2.xml"/><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18.xml"/><Relationship Id="rId16" Type="http://schemas.openxmlformats.org/officeDocument/2006/relationships/image" Target="../media/image27.png"/><Relationship Id="rId20" Type="http://schemas.openxmlformats.org/officeDocument/2006/relationships/image" Target="../media/image31.jpeg"/><Relationship Id="rId1" Type="http://schemas.openxmlformats.org/officeDocument/2006/relationships/tags" Target="../tags/tag17.xml"/><Relationship Id="rId6" Type="http://schemas.openxmlformats.org/officeDocument/2006/relationships/image" Target="../media/image17.emf"/><Relationship Id="rId11" Type="http://schemas.openxmlformats.org/officeDocument/2006/relationships/image" Target="../media/image22.jpeg"/><Relationship Id="rId5" Type="http://schemas.openxmlformats.org/officeDocument/2006/relationships/oleObject" Target="../embeddings/oleObject8.bin"/><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notesSlide" Target="../notesSlides/notesSlide6.xml"/><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00.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447.svg"/><Relationship Id="rId7" Type="http://schemas.openxmlformats.org/officeDocument/2006/relationships/image" Target="../media/image449.png"/><Relationship Id="rId2" Type="http://schemas.openxmlformats.org/officeDocument/2006/relationships/image" Target="../media/image446.png"/><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448.jpeg"/><Relationship Id="rId4" Type="http://schemas.openxmlformats.org/officeDocument/2006/relationships/image" Target="../media/image374.png"/><Relationship Id="rId9" Type="http://schemas.openxmlformats.org/officeDocument/2006/relationships/image" Target="../media/image450.svg"/></Relationships>
</file>

<file path=ppt/slides/_rels/slide101.xml.rels><?xml version="1.0" encoding="UTF-8" standalone="yes"?>
<Relationships xmlns="http://schemas.openxmlformats.org/package/2006/relationships"><Relationship Id="rId8" Type="http://schemas.openxmlformats.org/officeDocument/2006/relationships/image" Target="../media/image452.svg"/><Relationship Id="rId3" Type="http://schemas.openxmlformats.org/officeDocument/2006/relationships/image" Target="../media/image448.jpeg"/><Relationship Id="rId7" Type="http://schemas.openxmlformats.org/officeDocument/2006/relationships/image" Target="../media/image451.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49.png"/><Relationship Id="rId10" Type="http://schemas.openxmlformats.org/officeDocument/2006/relationships/image" Target="../media/image447.svg"/><Relationship Id="rId4" Type="http://schemas.openxmlformats.org/officeDocument/2006/relationships/image" Target="../media/image373.png"/><Relationship Id="rId9" Type="http://schemas.openxmlformats.org/officeDocument/2006/relationships/image" Target="../media/image446.png"/></Relationships>
</file>

<file path=ppt/slides/_rels/slide10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03.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454.svg"/><Relationship Id="rId7" Type="http://schemas.openxmlformats.org/officeDocument/2006/relationships/image" Target="../media/image458.svg"/><Relationship Id="rId2" Type="http://schemas.openxmlformats.org/officeDocument/2006/relationships/image" Target="../media/image453.png"/><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svg"/><Relationship Id="rId4" Type="http://schemas.openxmlformats.org/officeDocument/2006/relationships/image" Target="../media/image455.png"/><Relationship Id="rId9" Type="http://schemas.openxmlformats.org/officeDocument/2006/relationships/image" Target="../media/image460.svg"/></Relationships>
</file>

<file path=ppt/slides/_rels/slide104.xml.rels><?xml version="1.0" encoding="UTF-8" standalone="yes"?>
<Relationships xmlns="http://schemas.openxmlformats.org/package/2006/relationships"><Relationship Id="rId8" Type="http://schemas.openxmlformats.org/officeDocument/2006/relationships/image" Target="../media/image459.png"/><Relationship Id="rId13" Type="http://schemas.openxmlformats.org/officeDocument/2006/relationships/image" Target="../media/image462.png"/><Relationship Id="rId3" Type="http://schemas.openxmlformats.org/officeDocument/2006/relationships/image" Target="../media/image454.svg"/><Relationship Id="rId7" Type="http://schemas.openxmlformats.org/officeDocument/2006/relationships/image" Target="../media/image458.svg"/><Relationship Id="rId12" Type="http://schemas.openxmlformats.org/officeDocument/2006/relationships/image" Target="../media/image374.png"/><Relationship Id="rId2" Type="http://schemas.openxmlformats.org/officeDocument/2006/relationships/image" Target="../media/image453.png"/><Relationship Id="rId16" Type="http://schemas.openxmlformats.org/officeDocument/2006/relationships/image" Target="../media/image465.svg"/><Relationship Id="rId1" Type="http://schemas.openxmlformats.org/officeDocument/2006/relationships/slideLayout" Target="../slideLayouts/slideLayout2.xml"/><Relationship Id="rId6" Type="http://schemas.openxmlformats.org/officeDocument/2006/relationships/image" Target="../media/image457.png"/><Relationship Id="rId11" Type="http://schemas.openxmlformats.org/officeDocument/2006/relationships/image" Target="../media/image461.jpeg"/><Relationship Id="rId5" Type="http://schemas.openxmlformats.org/officeDocument/2006/relationships/image" Target="../media/image456.svg"/><Relationship Id="rId15" Type="http://schemas.openxmlformats.org/officeDocument/2006/relationships/image" Target="../media/image464.png"/><Relationship Id="rId10" Type="http://schemas.openxmlformats.org/officeDocument/2006/relationships/image" Target="../media/image373.png"/><Relationship Id="rId4" Type="http://schemas.openxmlformats.org/officeDocument/2006/relationships/image" Target="../media/image455.png"/><Relationship Id="rId9" Type="http://schemas.openxmlformats.org/officeDocument/2006/relationships/image" Target="../media/image460.svg"/><Relationship Id="rId14" Type="http://schemas.openxmlformats.org/officeDocument/2006/relationships/image" Target="../media/image463.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image" Target="../media/image468.jpeg"/><Relationship Id="rId2" Type="http://schemas.openxmlformats.org/officeDocument/2006/relationships/image" Target="../media/image411.jpeg"/><Relationship Id="rId1" Type="http://schemas.openxmlformats.org/officeDocument/2006/relationships/slideLayout" Target="../slideLayouts/slideLayout2.xml"/><Relationship Id="rId6" Type="http://schemas.openxmlformats.org/officeDocument/2006/relationships/image" Target="../media/image467.jpeg"/><Relationship Id="rId5" Type="http://schemas.openxmlformats.org/officeDocument/2006/relationships/image" Target="../media/image466.jpeg"/><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8" Type="http://schemas.openxmlformats.org/officeDocument/2006/relationships/image" Target="../media/image469.jpeg"/><Relationship Id="rId13" Type="http://schemas.openxmlformats.org/officeDocument/2006/relationships/image" Target="../media/image474.jpeg"/><Relationship Id="rId18" Type="http://schemas.openxmlformats.org/officeDocument/2006/relationships/image" Target="../media/image478.png"/><Relationship Id="rId3" Type="http://schemas.openxmlformats.org/officeDocument/2006/relationships/image" Target="../media/image411.jpeg"/><Relationship Id="rId7" Type="http://schemas.openxmlformats.org/officeDocument/2006/relationships/image" Target="../media/image414.png"/><Relationship Id="rId12" Type="http://schemas.openxmlformats.org/officeDocument/2006/relationships/image" Target="../media/image473.png"/><Relationship Id="rId17" Type="http://schemas.openxmlformats.org/officeDocument/2006/relationships/image" Target="../media/image467.jpeg"/><Relationship Id="rId2" Type="http://schemas.openxmlformats.org/officeDocument/2006/relationships/notesSlide" Target="../notesSlides/notesSlide35.xml"/><Relationship Id="rId16" Type="http://schemas.openxmlformats.org/officeDocument/2006/relationships/image" Target="../media/image477.jpeg"/><Relationship Id="rId20" Type="http://schemas.openxmlformats.org/officeDocument/2006/relationships/image" Target="../media/image442.png"/><Relationship Id="rId1" Type="http://schemas.openxmlformats.org/officeDocument/2006/relationships/slideLayout" Target="../slideLayouts/slideLayout2.xml"/><Relationship Id="rId6" Type="http://schemas.openxmlformats.org/officeDocument/2006/relationships/image" Target="../media/image413.png"/><Relationship Id="rId11" Type="http://schemas.openxmlformats.org/officeDocument/2006/relationships/image" Target="../media/image472.jpeg"/><Relationship Id="rId5" Type="http://schemas.openxmlformats.org/officeDocument/2006/relationships/image" Target="../media/image48.png"/><Relationship Id="rId15" Type="http://schemas.openxmlformats.org/officeDocument/2006/relationships/image" Target="../media/image476.jpeg"/><Relationship Id="rId10" Type="http://schemas.openxmlformats.org/officeDocument/2006/relationships/image" Target="../media/image471.png"/><Relationship Id="rId19" Type="http://schemas.openxmlformats.org/officeDocument/2006/relationships/image" Target="../media/image45.png"/><Relationship Id="rId4" Type="http://schemas.openxmlformats.org/officeDocument/2006/relationships/image" Target="../media/image412.png"/><Relationship Id="rId9" Type="http://schemas.openxmlformats.org/officeDocument/2006/relationships/image" Target="../media/image470.png"/><Relationship Id="rId14" Type="http://schemas.openxmlformats.org/officeDocument/2006/relationships/image" Target="../media/image475.png"/></Relationships>
</file>

<file path=ppt/slides/_rels/slide10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53.png"/><Relationship Id="rId5" Type="http://schemas.openxmlformats.org/officeDocument/2006/relationships/image" Target="../media/image17.emf"/><Relationship Id="rId4" Type="http://schemas.openxmlformats.org/officeDocument/2006/relationships/oleObject" Target="../embeddings/oleObject22.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10.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4.sv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3.png"/><Relationship Id="rId2" Type="http://schemas.openxmlformats.org/officeDocument/2006/relationships/notesSlide" Target="../notesSlides/notesSlide36.xml"/><Relationship Id="rId16" Type="http://schemas.openxmlformats.org/officeDocument/2006/relationships/image" Target="../media/image480.sv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479.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 Id="rId14" Type="http://schemas.openxmlformats.org/officeDocument/2006/relationships/image" Target="../media/image132.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 Id="rId4" Type="http://schemas.openxmlformats.org/officeDocument/2006/relationships/image" Target="../media/image48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484.png"/><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jpeg"/></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41.svg"/><Relationship Id="rId7"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489.svg"/><Relationship Id="rId4" Type="http://schemas.openxmlformats.org/officeDocument/2006/relationships/chart" Target="../charts/chart8.xml"/><Relationship Id="rId9" Type="http://schemas.openxmlformats.org/officeDocument/2006/relationships/image" Target="../media/image488.png"/></Relationships>
</file>

<file path=ppt/slides/_rels/slide116.xml.rels><?xml version="1.0" encoding="UTF-8" standalone="yes"?>
<Relationships xmlns="http://schemas.openxmlformats.org/package/2006/relationships"><Relationship Id="rId8" Type="http://schemas.openxmlformats.org/officeDocument/2006/relationships/image" Target="../media/image496.jpeg"/><Relationship Id="rId13" Type="http://schemas.openxmlformats.org/officeDocument/2006/relationships/image" Target="../media/image500.png"/><Relationship Id="rId3" Type="http://schemas.openxmlformats.org/officeDocument/2006/relationships/image" Target="../media/image491.jpeg"/><Relationship Id="rId7" Type="http://schemas.openxmlformats.org/officeDocument/2006/relationships/image" Target="../media/image495.png"/><Relationship Id="rId12" Type="http://schemas.openxmlformats.org/officeDocument/2006/relationships/image" Target="../media/image499.png"/><Relationship Id="rId17" Type="http://schemas.openxmlformats.org/officeDocument/2006/relationships/image" Target="../media/image503.png"/><Relationship Id="rId2" Type="http://schemas.openxmlformats.org/officeDocument/2006/relationships/image" Target="../media/image490.png"/><Relationship Id="rId16" Type="http://schemas.openxmlformats.org/officeDocument/2006/relationships/image" Target="../media/image502.jpe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367.png"/><Relationship Id="rId5" Type="http://schemas.openxmlformats.org/officeDocument/2006/relationships/image" Target="../media/image493.svg"/><Relationship Id="rId15" Type="http://schemas.openxmlformats.org/officeDocument/2006/relationships/image" Target="../media/image146.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jpeg"/><Relationship Id="rId14" Type="http://schemas.openxmlformats.org/officeDocument/2006/relationships/image" Target="../media/image501.svg"/></Relationships>
</file>

<file path=ppt/slides/_rels/slide117.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509.svg"/><Relationship Id="rId18" Type="http://schemas.openxmlformats.org/officeDocument/2006/relationships/image" Target="../media/image514.png"/><Relationship Id="rId26" Type="http://schemas.openxmlformats.org/officeDocument/2006/relationships/image" Target="../media/image522.svg"/><Relationship Id="rId3" Type="http://schemas.openxmlformats.org/officeDocument/2006/relationships/image" Target="../media/image504.jpeg"/><Relationship Id="rId21" Type="http://schemas.openxmlformats.org/officeDocument/2006/relationships/image" Target="../media/image517.png"/><Relationship Id="rId7" Type="http://schemas.openxmlformats.org/officeDocument/2006/relationships/image" Target="../media/image142.png"/><Relationship Id="rId12" Type="http://schemas.openxmlformats.org/officeDocument/2006/relationships/image" Target="../media/image508.png"/><Relationship Id="rId17" Type="http://schemas.openxmlformats.org/officeDocument/2006/relationships/image" Target="../media/image513.svg"/><Relationship Id="rId25" Type="http://schemas.openxmlformats.org/officeDocument/2006/relationships/image" Target="../media/image521.svg"/><Relationship Id="rId2" Type="http://schemas.openxmlformats.org/officeDocument/2006/relationships/image" Target="../media/image494.png"/><Relationship Id="rId16" Type="http://schemas.openxmlformats.org/officeDocument/2006/relationships/image" Target="../media/image512.png"/><Relationship Id="rId20" Type="http://schemas.openxmlformats.org/officeDocument/2006/relationships/image" Target="../media/image516.png"/><Relationship Id="rId29" Type="http://schemas.openxmlformats.org/officeDocument/2006/relationships/image" Target="../media/image525.svg"/><Relationship Id="rId1" Type="http://schemas.openxmlformats.org/officeDocument/2006/relationships/slideLayout" Target="../slideLayouts/slideLayout2.xml"/><Relationship Id="rId6" Type="http://schemas.openxmlformats.org/officeDocument/2006/relationships/image" Target="../media/image139.svg"/><Relationship Id="rId11" Type="http://schemas.openxmlformats.org/officeDocument/2006/relationships/image" Target="../media/image507.svg"/><Relationship Id="rId24" Type="http://schemas.openxmlformats.org/officeDocument/2006/relationships/image" Target="../media/image520.svg"/><Relationship Id="rId5" Type="http://schemas.openxmlformats.org/officeDocument/2006/relationships/image" Target="../media/image138.png"/><Relationship Id="rId15" Type="http://schemas.openxmlformats.org/officeDocument/2006/relationships/image" Target="../media/image511.svg"/><Relationship Id="rId23" Type="http://schemas.openxmlformats.org/officeDocument/2006/relationships/image" Target="../media/image519.png"/><Relationship Id="rId28" Type="http://schemas.openxmlformats.org/officeDocument/2006/relationships/image" Target="../media/image524.png"/><Relationship Id="rId10" Type="http://schemas.openxmlformats.org/officeDocument/2006/relationships/image" Target="../media/image506.png"/><Relationship Id="rId19" Type="http://schemas.openxmlformats.org/officeDocument/2006/relationships/image" Target="../media/image515.svg"/><Relationship Id="rId4" Type="http://schemas.openxmlformats.org/officeDocument/2006/relationships/image" Target="../media/image503.png"/><Relationship Id="rId9" Type="http://schemas.openxmlformats.org/officeDocument/2006/relationships/image" Target="../media/image505.jpeg"/><Relationship Id="rId14" Type="http://schemas.openxmlformats.org/officeDocument/2006/relationships/image" Target="../media/image510.png"/><Relationship Id="rId22" Type="http://schemas.openxmlformats.org/officeDocument/2006/relationships/image" Target="../media/image518.svg"/><Relationship Id="rId27" Type="http://schemas.openxmlformats.org/officeDocument/2006/relationships/image" Target="../media/image523.png"/></Relationships>
</file>

<file path=ppt/slides/_rels/slide11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2.xml"/><Relationship Id="rId5" Type="http://schemas.openxmlformats.org/officeDocument/2006/relationships/image" Target="../media/image529.png"/><Relationship Id="rId4" Type="http://schemas.openxmlformats.org/officeDocument/2006/relationships/image" Target="../media/image528.png"/></Relationships>
</file>

<file path=ppt/slides/_rels/slide119.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33.png"/><Relationship Id="rId4" Type="http://schemas.openxmlformats.org/officeDocument/2006/relationships/image" Target="../media/image532.png"/></Relationships>
</file>

<file path=ppt/slides/_rels/slide12.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44.png"/><Relationship Id="rId18" Type="http://schemas.openxmlformats.org/officeDocument/2006/relationships/image" Target="../media/image58.png"/><Relationship Id="rId26" Type="http://schemas.openxmlformats.org/officeDocument/2006/relationships/image" Target="../media/image65.png"/><Relationship Id="rId3" Type="http://schemas.openxmlformats.org/officeDocument/2006/relationships/image" Target="../media/image45.png"/><Relationship Id="rId21" Type="http://schemas.openxmlformats.org/officeDocument/2006/relationships/image" Target="../media/image60.jpe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7.png"/><Relationship Id="rId25" Type="http://schemas.openxmlformats.org/officeDocument/2006/relationships/image" Target="../media/image64.sv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25.png"/><Relationship Id="rId29"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2.png"/><Relationship Id="rId24" Type="http://schemas.openxmlformats.org/officeDocument/2006/relationships/image" Target="../media/image63.png"/><Relationship Id="rId5" Type="http://schemas.openxmlformats.org/officeDocument/2006/relationships/image" Target="../media/image47.jpeg"/><Relationship Id="rId15" Type="http://schemas.openxmlformats.org/officeDocument/2006/relationships/image" Target="../media/image55.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3.png"/><Relationship Id="rId19"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6.svg"/></Relationships>
</file>

<file path=ppt/slides/_rels/slide120.xml.rels><?xml version="1.0" encoding="UTF-8" standalone="yes"?>
<Relationships xmlns="http://schemas.openxmlformats.org/package/2006/relationships"><Relationship Id="rId2" Type="http://schemas.openxmlformats.org/officeDocument/2006/relationships/image" Target="../media/image5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535.png"/><Relationship Id="rId7" Type="http://schemas.openxmlformats.org/officeDocument/2006/relationships/image" Target="../media/image152.svg"/><Relationship Id="rId12" Type="http://schemas.openxmlformats.org/officeDocument/2006/relationships/image" Target="../media/image541.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40.png"/><Relationship Id="rId5" Type="http://schemas.openxmlformats.org/officeDocument/2006/relationships/image" Target="../media/image537.svg"/><Relationship Id="rId10" Type="http://schemas.openxmlformats.org/officeDocument/2006/relationships/chart" Target="../charts/chart9.xml"/><Relationship Id="rId4" Type="http://schemas.openxmlformats.org/officeDocument/2006/relationships/image" Target="../media/image536.png"/><Relationship Id="rId9" Type="http://schemas.openxmlformats.org/officeDocument/2006/relationships/image" Target="../media/image539.svg"/></Relationships>
</file>

<file path=ppt/slides/_rels/slide123.xml.rels><?xml version="1.0" encoding="UTF-8" standalone="yes"?>
<Relationships xmlns="http://schemas.openxmlformats.org/package/2006/relationships"><Relationship Id="rId3" Type="http://schemas.openxmlformats.org/officeDocument/2006/relationships/image" Target="../media/image543.svg"/><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126.xml.rels><?xml version="1.0" encoding="UTF-8" standalone="yes"?>
<Relationships xmlns="http://schemas.openxmlformats.org/package/2006/relationships"><Relationship Id="rId2" Type="http://schemas.openxmlformats.org/officeDocument/2006/relationships/image" Target="../media/image5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555.jpeg"/><Relationship Id="rId3" Type="http://schemas.openxmlformats.org/officeDocument/2006/relationships/image" Target="../media/image550.png"/><Relationship Id="rId7" Type="http://schemas.openxmlformats.org/officeDocument/2006/relationships/image" Target="../media/image55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3.png"/><Relationship Id="rId5" Type="http://schemas.openxmlformats.org/officeDocument/2006/relationships/image" Target="../media/image552.png"/><Relationship Id="rId4" Type="http://schemas.openxmlformats.org/officeDocument/2006/relationships/image" Target="../media/image55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svg"/><Relationship Id="rId26" Type="http://schemas.openxmlformats.org/officeDocument/2006/relationships/image" Target="../media/image86.png"/><Relationship Id="rId3" Type="http://schemas.openxmlformats.org/officeDocument/2006/relationships/slideLayout" Target="../slideLayouts/slideLayout2.xml"/><Relationship Id="rId21" Type="http://schemas.openxmlformats.org/officeDocument/2006/relationships/image" Target="../media/image83.png"/><Relationship Id="rId34" Type="http://schemas.openxmlformats.org/officeDocument/2006/relationships/image" Target="../media/image93.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5" Type="http://schemas.openxmlformats.org/officeDocument/2006/relationships/image" Target="../media/image85.png"/><Relationship Id="rId33" Type="http://schemas.openxmlformats.org/officeDocument/2006/relationships/image" Target="../media/image92.png"/><Relationship Id="rId2" Type="http://schemas.openxmlformats.org/officeDocument/2006/relationships/tags" Target="../tags/tag20.xml"/><Relationship Id="rId16" Type="http://schemas.openxmlformats.org/officeDocument/2006/relationships/image" Target="../media/image78.svg"/><Relationship Id="rId20" Type="http://schemas.openxmlformats.org/officeDocument/2006/relationships/image" Target="../media/image82.svg"/><Relationship Id="rId29" Type="http://schemas.openxmlformats.org/officeDocument/2006/relationships/image" Target="../media/image89.png"/><Relationship Id="rId1" Type="http://schemas.openxmlformats.org/officeDocument/2006/relationships/tags" Target="../tags/tag19.xml"/><Relationship Id="rId6" Type="http://schemas.openxmlformats.org/officeDocument/2006/relationships/image" Target="../media/image17.emf"/><Relationship Id="rId11" Type="http://schemas.openxmlformats.org/officeDocument/2006/relationships/image" Target="../media/image73.png"/><Relationship Id="rId24" Type="http://schemas.openxmlformats.org/officeDocument/2006/relationships/image" Target="../media/image10.svg"/><Relationship Id="rId32" Type="http://schemas.openxmlformats.org/officeDocument/2006/relationships/image" Target="../media/image56.png"/><Relationship Id="rId5" Type="http://schemas.openxmlformats.org/officeDocument/2006/relationships/oleObject" Target="../embeddings/oleObject9.bin"/><Relationship Id="rId15" Type="http://schemas.openxmlformats.org/officeDocument/2006/relationships/image" Target="../media/image77.png"/><Relationship Id="rId23" Type="http://schemas.openxmlformats.org/officeDocument/2006/relationships/image" Target="../media/image9.png"/><Relationship Id="rId28" Type="http://schemas.openxmlformats.org/officeDocument/2006/relationships/image" Target="../media/image88.png"/><Relationship Id="rId10" Type="http://schemas.openxmlformats.org/officeDocument/2006/relationships/image" Target="../media/image72.svg"/><Relationship Id="rId19" Type="http://schemas.openxmlformats.org/officeDocument/2006/relationships/image" Target="../media/image81.png"/><Relationship Id="rId31" Type="http://schemas.openxmlformats.org/officeDocument/2006/relationships/image" Target="../media/image91.png"/><Relationship Id="rId4" Type="http://schemas.openxmlformats.org/officeDocument/2006/relationships/notesSlide" Target="../notesSlides/notesSlide8.xml"/><Relationship Id="rId9" Type="http://schemas.openxmlformats.org/officeDocument/2006/relationships/image" Target="../media/image71.png"/><Relationship Id="rId14" Type="http://schemas.openxmlformats.org/officeDocument/2006/relationships/image" Target="../media/image76.svg"/><Relationship Id="rId22" Type="http://schemas.openxmlformats.org/officeDocument/2006/relationships/image" Target="../media/image84.sv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57.png"/><Relationship Id="rId8" Type="http://schemas.openxmlformats.org/officeDocument/2006/relationships/image" Target="../media/image70.svg"/></Relationships>
</file>

<file path=ppt/slides/_rels/slide130.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59.jpeg"/><Relationship Id="rId2" Type="http://schemas.openxmlformats.org/officeDocument/2006/relationships/image" Target="../media/image558.png"/><Relationship Id="rId1" Type="http://schemas.openxmlformats.org/officeDocument/2006/relationships/slideLayout" Target="../slideLayouts/slideLayout2.xml"/><Relationship Id="rId4" Type="http://schemas.openxmlformats.org/officeDocument/2006/relationships/image" Target="../media/image560.jpeg"/></Relationships>
</file>

<file path=ppt/slides/_rels/slide132.xml.rels><?xml version="1.0" encoding="UTF-8" standalone="yes"?>
<Relationships xmlns="http://schemas.openxmlformats.org/package/2006/relationships"><Relationship Id="rId3" Type="http://schemas.openxmlformats.org/officeDocument/2006/relationships/image" Target="../media/image562.svg"/><Relationship Id="rId2" Type="http://schemas.openxmlformats.org/officeDocument/2006/relationships/image" Target="../media/image561.png"/><Relationship Id="rId1" Type="http://schemas.openxmlformats.org/officeDocument/2006/relationships/slideLayout" Target="../slideLayouts/slideLayout2.xml"/><Relationship Id="rId5" Type="http://schemas.openxmlformats.org/officeDocument/2006/relationships/image" Target="../media/image141.svg"/><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563.png"/><Relationship Id="rId7" Type="http://schemas.openxmlformats.org/officeDocument/2006/relationships/image" Target="../media/image56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64.png"/><Relationship Id="rId9" Type="http://schemas.openxmlformats.org/officeDocument/2006/relationships/image" Target="../media/image569.png"/></Relationships>
</file>

<file path=ppt/slides/_rels/slide13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2.png"/><Relationship Id="rId7" Type="http://schemas.openxmlformats.org/officeDocument/2006/relationships/image" Target="../media/image576.png"/><Relationship Id="rId2" Type="http://schemas.openxmlformats.org/officeDocument/2006/relationships/image" Target="../media/image571.png"/><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3.png"/><Relationship Id="rId9" Type="http://schemas.openxmlformats.org/officeDocument/2006/relationships/image" Target="../media/image578.png"/></Relationships>
</file>

<file path=ppt/slides/_rels/slide13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588.svg"/><Relationship Id="rId3" Type="http://schemas.openxmlformats.org/officeDocument/2006/relationships/image" Target="../media/image580.svg"/><Relationship Id="rId7" Type="http://schemas.openxmlformats.org/officeDocument/2006/relationships/image" Target="../media/image584.svg"/><Relationship Id="rId12" Type="http://schemas.openxmlformats.org/officeDocument/2006/relationships/image" Target="../media/image587.png"/><Relationship Id="rId2"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6.svg"/><Relationship Id="rId5" Type="http://schemas.openxmlformats.org/officeDocument/2006/relationships/image" Target="../media/image582.svg"/><Relationship Id="rId15" Type="http://schemas.openxmlformats.org/officeDocument/2006/relationships/image" Target="../media/image590.svg"/><Relationship Id="rId10" Type="http://schemas.openxmlformats.org/officeDocument/2006/relationships/image" Target="../media/image585.png"/><Relationship Id="rId4" Type="http://schemas.openxmlformats.org/officeDocument/2006/relationships/image" Target="../media/image581.png"/><Relationship Id="rId9" Type="http://schemas.openxmlformats.org/officeDocument/2006/relationships/image" Target="../media/image130.svg"/><Relationship Id="rId14" Type="http://schemas.openxmlformats.org/officeDocument/2006/relationships/image" Target="../media/image589.png"/></Relationships>
</file>

<file path=ppt/slides/_rels/slide137.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1.jpeg"/><Relationship Id="rId1" Type="http://schemas.openxmlformats.org/officeDocument/2006/relationships/slideLayout" Target="../slideLayouts/slideLayout2.xml"/><Relationship Id="rId4" Type="http://schemas.openxmlformats.org/officeDocument/2006/relationships/image" Target="../media/image593.png"/></Relationships>
</file>

<file path=ppt/slides/_rels/slide138.xml.rels><?xml version="1.0" encoding="UTF-8" standalone="yes"?>
<Relationships xmlns="http://schemas.openxmlformats.org/package/2006/relationships"><Relationship Id="rId3" Type="http://schemas.openxmlformats.org/officeDocument/2006/relationships/image" Target="../media/image594.jpeg"/><Relationship Id="rId2" Type="http://schemas.openxmlformats.org/officeDocument/2006/relationships/image" Target="../media/image554.png"/><Relationship Id="rId1" Type="http://schemas.openxmlformats.org/officeDocument/2006/relationships/slideLayout" Target="../slideLayouts/slideLayout2.xml"/><Relationship Id="rId6" Type="http://schemas.openxmlformats.org/officeDocument/2006/relationships/image" Target="../media/image597.png"/><Relationship Id="rId5" Type="http://schemas.openxmlformats.org/officeDocument/2006/relationships/image" Target="../media/image596.jpeg"/><Relationship Id="rId4" Type="http://schemas.openxmlformats.org/officeDocument/2006/relationships/image" Target="../media/image5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slideLayout" Target="../slideLayouts/slideLayout2.xml"/><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image" Target="../media/image104.jpeg"/><Relationship Id="rId2" Type="http://schemas.openxmlformats.org/officeDocument/2006/relationships/tags" Target="../tags/tag22.xml"/><Relationship Id="rId16" Type="http://schemas.openxmlformats.org/officeDocument/2006/relationships/image" Target="../media/image103.png"/><Relationship Id="rId1" Type="http://schemas.openxmlformats.org/officeDocument/2006/relationships/tags" Target="../tags/tag21.xml"/><Relationship Id="rId6" Type="http://schemas.openxmlformats.org/officeDocument/2006/relationships/image" Target="../media/image17.emf"/><Relationship Id="rId11" Type="http://schemas.openxmlformats.org/officeDocument/2006/relationships/image" Target="../media/image98.png"/><Relationship Id="rId5" Type="http://schemas.openxmlformats.org/officeDocument/2006/relationships/oleObject" Target="../embeddings/oleObject10.bin"/><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notesSlide" Target="../notesSlides/notesSlide9.xml"/><Relationship Id="rId9" Type="http://schemas.openxmlformats.org/officeDocument/2006/relationships/image" Target="../media/image96.png"/><Relationship Id="rId14" Type="http://schemas.openxmlformats.org/officeDocument/2006/relationships/image" Target="../media/image101.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0.svg"/><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604.png"/><Relationship Id="rId3" Type="http://schemas.openxmlformats.org/officeDocument/2006/relationships/image" Target="../media/image599.svg"/><Relationship Id="rId7" Type="http://schemas.openxmlformats.org/officeDocument/2006/relationships/image" Target="../media/image603.svg"/><Relationship Id="rId2" Type="http://schemas.openxmlformats.org/officeDocument/2006/relationships/image" Target="../media/image598.png"/><Relationship Id="rId1" Type="http://schemas.openxmlformats.org/officeDocument/2006/relationships/slideLayout" Target="../slideLayouts/slideLayout2.xml"/><Relationship Id="rId6" Type="http://schemas.openxmlformats.org/officeDocument/2006/relationships/image" Target="../media/image602.png"/><Relationship Id="rId11" Type="http://schemas.openxmlformats.org/officeDocument/2006/relationships/image" Target="../media/image607.svg"/><Relationship Id="rId5" Type="http://schemas.openxmlformats.org/officeDocument/2006/relationships/image" Target="../media/image601.svg"/><Relationship Id="rId10" Type="http://schemas.openxmlformats.org/officeDocument/2006/relationships/image" Target="../media/image606.png"/><Relationship Id="rId4" Type="http://schemas.openxmlformats.org/officeDocument/2006/relationships/image" Target="../media/image600.png"/><Relationship Id="rId9" Type="http://schemas.openxmlformats.org/officeDocument/2006/relationships/image" Target="../media/image605.svg"/></Relationships>
</file>

<file path=ppt/slides/_rels/slide144.xml.rels><?xml version="1.0" encoding="UTF-8" standalone="yes"?>
<Relationships xmlns="http://schemas.openxmlformats.org/package/2006/relationships"><Relationship Id="rId3" Type="http://schemas.openxmlformats.org/officeDocument/2006/relationships/image" Target="../media/image609.svg"/><Relationship Id="rId7" Type="http://schemas.openxmlformats.org/officeDocument/2006/relationships/image" Target="../media/image611.svg"/><Relationship Id="rId2" Type="http://schemas.openxmlformats.org/officeDocument/2006/relationships/image" Target="../media/image608.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7.svg"/><Relationship Id="rId4" Type="http://schemas.openxmlformats.org/officeDocument/2006/relationships/image" Target="../media/image606.png"/></Relationships>
</file>

<file path=ppt/slides/_rels/slide145.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3.png"/></Relationships>
</file>

<file path=ppt/slides/_rels/slide146.xml.rels><?xml version="1.0" encoding="UTF-8" standalone="yes"?>
<Relationships xmlns="http://schemas.openxmlformats.org/package/2006/relationships"><Relationship Id="rId3" Type="http://schemas.openxmlformats.org/officeDocument/2006/relationships/image" Target="../media/image615.svg"/><Relationship Id="rId2"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616.png"/><Relationship Id="rId5" Type="http://schemas.openxmlformats.org/officeDocument/2006/relationships/image" Target="../media/image248.svg"/><Relationship Id="rId4" Type="http://schemas.openxmlformats.org/officeDocument/2006/relationships/image" Target="../media/image247.png"/></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18.svg"/><Relationship Id="rId7" Type="http://schemas.openxmlformats.org/officeDocument/2006/relationships/image" Target="../media/image622.svg"/><Relationship Id="rId2" Type="http://schemas.openxmlformats.org/officeDocument/2006/relationships/image" Target="../media/image617.png"/><Relationship Id="rId1" Type="http://schemas.openxmlformats.org/officeDocument/2006/relationships/slideLayout" Target="../slideLayouts/slideLayout2.xml"/><Relationship Id="rId6" Type="http://schemas.openxmlformats.org/officeDocument/2006/relationships/image" Target="../media/image621.png"/><Relationship Id="rId11" Type="http://schemas.openxmlformats.org/officeDocument/2006/relationships/image" Target="../media/image626.png"/><Relationship Id="rId5" Type="http://schemas.openxmlformats.org/officeDocument/2006/relationships/image" Target="../media/image620.svg"/><Relationship Id="rId10" Type="http://schemas.openxmlformats.org/officeDocument/2006/relationships/image" Target="../media/image625.png"/><Relationship Id="rId4" Type="http://schemas.openxmlformats.org/officeDocument/2006/relationships/image" Target="../media/image619.png"/><Relationship Id="rId9" Type="http://schemas.openxmlformats.org/officeDocument/2006/relationships/image" Target="../media/image624.svg"/></Relationships>
</file>

<file path=ppt/slides/_rels/slide149.xml.rels><?xml version="1.0" encoding="UTF-8" standalone="yes"?>
<Relationships xmlns="http://schemas.openxmlformats.org/package/2006/relationships"><Relationship Id="rId8" Type="http://schemas.openxmlformats.org/officeDocument/2006/relationships/image" Target="../media/image628.svg"/><Relationship Id="rId3" Type="http://schemas.openxmlformats.org/officeDocument/2006/relationships/image" Target="../media/image615.svg"/><Relationship Id="rId7" Type="http://schemas.openxmlformats.org/officeDocument/2006/relationships/image" Target="../media/image627.png"/><Relationship Id="rId2"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248.svg"/><Relationship Id="rId4" Type="http://schemas.openxmlformats.org/officeDocument/2006/relationships/image" Target="../media/image247.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11.jpeg"/><Relationship Id="rId18" Type="http://schemas.openxmlformats.org/officeDocument/2006/relationships/image" Target="../media/image116.svg"/><Relationship Id="rId3" Type="http://schemas.openxmlformats.org/officeDocument/2006/relationships/slideLayout" Target="../slideLayouts/slideLayout2.xml"/><Relationship Id="rId21" Type="http://schemas.openxmlformats.org/officeDocument/2006/relationships/image" Target="../media/image118.svg"/><Relationship Id="rId7" Type="http://schemas.openxmlformats.org/officeDocument/2006/relationships/image" Target="../media/image24.png"/><Relationship Id="rId12" Type="http://schemas.openxmlformats.org/officeDocument/2006/relationships/image" Target="../media/image110.gif"/><Relationship Id="rId17" Type="http://schemas.openxmlformats.org/officeDocument/2006/relationships/image" Target="../media/image115.png"/><Relationship Id="rId2" Type="http://schemas.openxmlformats.org/officeDocument/2006/relationships/tags" Target="../tags/tag24.xml"/><Relationship Id="rId16" Type="http://schemas.openxmlformats.org/officeDocument/2006/relationships/image" Target="../media/image114.png"/><Relationship Id="rId20" Type="http://schemas.openxmlformats.org/officeDocument/2006/relationships/image" Target="../media/image117.png"/><Relationship Id="rId1" Type="http://schemas.openxmlformats.org/officeDocument/2006/relationships/tags" Target="../tags/tag23.xml"/><Relationship Id="rId6" Type="http://schemas.openxmlformats.org/officeDocument/2006/relationships/image" Target="../media/image17.emf"/><Relationship Id="rId11" Type="http://schemas.openxmlformats.org/officeDocument/2006/relationships/image" Target="../media/image109.png"/><Relationship Id="rId5" Type="http://schemas.openxmlformats.org/officeDocument/2006/relationships/oleObject" Target="../embeddings/oleObject11.bin"/><Relationship Id="rId15" Type="http://schemas.openxmlformats.org/officeDocument/2006/relationships/image" Target="../media/image113.png"/><Relationship Id="rId23" Type="http://schemas.openxmlformats.org/officeDocument/2006/relationships/image" Target="../media/image120.svg"/><Relationship Id="rId10" Type="http://schemas.openxmlformats.org/officeDocument/2006/relationships/image" Target="../media/image108.jpeg"/><Relationship Id="rId19" Type="http://schemas.openxmlformats.org/officeDocument/2006/relationships/image" Target="../media/image23.png"/><Relationship Id="rId4" Type="http://schemas.openxmlformats.org/officeDocument/2006/relationships/image" Target="../media/image106.png"/><Relationship Id="rId9" Type="http://schemas.openxmlformats.org/officeDocument/2006/relationships/image" Target="../media/image107.jpeg"/><Relationship Id="rId14" Type="http://schemas.openxmlformats.org/officeDocument/2006/relationships/image" Target="../media/image112.png"/><Relationship Id="rId22" Type="http://schemas.openxmlformats.org/officeDocument/2006/relationships/image" Target="../media/image1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279.png"/><Relationship Id="rId18" Type="http://schemas.openxmlformats.org/officeDocument/2006/relationships/image" Target="../media/image80.svg"/><Relationship Id="rId3" Type="http://schemas.openxmlformats.org/officeDocument/2006/relationships/image" Target="../media/image69.png"/><Relationship Id="rId21" Type="http://schemas.openxmlformats.org/officeDocument/2006/relationships/image" Target="../media/image295.png"/><Relationship Id="rId7" Type="http://schemas.openxmlformats.org/officeDocument/2006/relationships/image" Target="../media/image73.png"/><Relationship Id="rId12" Type="http://schemas.openxmlformats.org/officeDocument/2006/relationships/image" Target="../media/image76.svg"/><Relationship Id="rId17" Type="http://schemas.openxmlformats.org/officeDocument/2006/relationships/image" Target="../media/image79.png"/><Relationship Id="rId2" Type="http://schemas.openxmlformats.org/officeDocument/2006/relationships/notesSlide" Target="../notesSlides/notesSlide41.xml"/><Relationship Id="rId16" Type="http://schemas.openxmlformats.org/officeDocument/2006/relationships/image" Target="../media/image84.svg"/><Relationship Id="rId20" Type="http://schemas.openxmlformats.org/officeDocument/2006/relationships/image" Target="../media/image78.svg"/><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5.png"/><Relationship Id="rId5" Type="http://schemas.openxmlformats.org/officeDocument/2006/relationships/image" Target="../media/image71.png"/><Relationship Id="rId15" Type="http://schemas.openxmlformats.org/officeDocument/2006/relationships/image" Target="../media/image83.png"/><Relationship Id="rId10" Type="http://schemas.openxmlformats.org/officeDocument/2006/relationships/image" Target="../media/image82.svg"/><Relationship Id="rId19" Type="http://schemas.openxmlformats.org/officeDocument/2006/relationships/image" Target="../media/image77.png"/><Relationship Id="rId4" Type="http://schemas.openxmlformats.org/officeDocument/2006/relationships/image" Target="../media/image70.svg"/><Relationship Id="rId9" Type="http://schemas.openxmlformats.org/officeDocument/2006/relationships/image" Target="../media/image81.png"/><Relationship Id="rId14" Type="http://schemas.openxmlformats.org/officeDocument/2006/relationships/image" Target="../media/image280.svg"/></Relationships>
</file>

<file path=ppt/slides/_rels/slide152.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emf"/><Relationship Id="rId5" Type="http://schemas.openxmlformats.org/officeDocument/2006/relationships/oleObject" Target="../embeddings/oleObject23.bin"/><Relationship Id="rId4"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18" Type="http://schemas.openxmlformats.org/officeDocument/2006/relationships/image" Target="../media/image132.svg"/><Relationship Id="rId3" Type="http://schemas.openxmlformats.org/officeDocument/2006/relationships/slideLayout" Target="../slideLayouts/slideLayout2.xml"/><Relationship Id="rId7" Type="http://schemas.openxmlformats.org/officeDocument/2006/relationships/image" Target="../media/image121.png"/><Relationship Id="rId12" Type="http://schemas.openxmlformats.org/officeDocument/2006/relationships/image" Target="../media/image126.svg"/><Relationship Id="rId17" Type="http://schemas.openxmlformats.org/officeDocument/2006/relationships/image" Target="../media/image131.png"/><Relationship Id="rId2" Type="http://schemas.openxmlformats.org/officeDocument/2006/relationships/tags" Target="../tags/tag26.xml"/><Relationship Id="rId16" Type="http://schemas.openxmlformats.org/officeDocument/2006/relationships/image" Target="../media/image130.svg"/><Relationship Id="rId20" Type="http://schemas.openxmlformats.org/officeDocument/2006/relationships/image" Target="../media/image134.svg"/><Relationship Id="rId1" Type="http://schemas.openxmlformats.org/officeDocument/2006/relationships/tags" Target="../tags/tag25.xml"/><Relationship Id="rId6" Type="http://schemas.openxmlformats.org/officeDocument/2006/relationships/image" Target="../media/image8.emf"/><Relationship Id="rId11" Type="http://schemas.openxmlformats.org/officeDocument/2006/relationships/image" Target="../media/image125.png"/><Relationship Id="rId5" Type="http://schemas.openxmlformats.org/officeDocument/2006/relationships/oleObject" Target="../embeddings/oleObject12.bin"/><Relationship Id="rId15" Type="http://schemas.openxmlformats.org/officeDocument/2006/relationships/image" Target="../media/image129.png"/><Relationship Id="rId10" Type="http://schemas.openxmlformats.org/officeDocument/2006/relationships/image" Target="../media/image124.svg"/><Relationship Id="rId19" Type="http://schemas.openxmlformats.org/officeDocument/2006/relationships/image" Target="../media/image133.png"/><Relationship Id="rId4" Type="http://schemas.openxmlformats.org/officeDocument/2006/relationships/notesSlide" Target="../notesSlides/notesSlide10.xml"/><Relationship Id="rId9" Type="http://schemas.openxmlformats.org/officeDocument/2006/relationships/image" Target="../media/image123.png"/><Relationship Id="rId14" Type="http://schemas.openxmlformats.org/officeDocument/2006/relationships/image" Target="../media/image128.svg"/></Relationships>
</file>

<file path=ppt/slides/_rels/slide1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3.png"/><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svg"/><Relationship Id="rId7" Type="http://schemas.openxmlformats.org/officeDocument/2006/relationships/image" Target="../media/image143.svg"/><Relationship Id="rId12" Type="http://schemas.openxmlformats.org/officeDocument/2006/relationships/image" Target="../media/image148.jpeg"/><Relationship Id="rId2" Type="http://schemas.openxmlformats.org/officeDocument/2006/relationships/image" Target="../media/image138.png"/><Relationship Id="rId16" Type="http://schemas.openxmlformats.org/officeDocument/2006/relationships/image" Target="../media/image152.sv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sv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0.png"/><Relationship Id="rId26" Type="http://schemas.openxmlformats.org/officeDocument/2006/relationships/image" Target="../media/image108.jpeg"/><Relationship Id="rId39" Type="http://schemas.openxmlformats.org/officeDocument/2006/relationships/image" Target="../media/image174.png"/><Relationship Id="rId21" Type="http://schemas.openxmlformats.org/officeDocument/2006/relationships/image" Target="../media/image61.png"/><Relationship Id="rId34" Type="http://schemas.openxmlformats.org/officeDocument/2006/relationships/image" Target="../media/image169.png"/><Relationship Id="rId42" Type="http://schemas.openxmlformats.org/officeDocument/2006/relationships/image" Target="../media/image176.jpeg"/><Relationship Id="rId47" Type="http://schemas.openxmlformats.org/officeDocument/2006/relationships/image" Target="../media/image181.png"/><Relationship Id="rId50" Type="http://schemas.openxmlformats.org/officeDocument/2006/relationships/image" Target="../media/image183.jpeg"/><Relationship Id="rId7" Type="http://schemas.openxmlformats.org/officeDocument/2006/relationships/image" Target="../media/image24.png"/><Relationship Id="rId2" Type="http://schemas.openxmlformats.org/officeDocument/2006/relationships/image" Target="../media/image153.jpeg"/><Relationship Id="rId16" Type="http://schemas.openxmlformats.org/officeDocument/2006/relationships/image" Target="../media/image159.png"/><Relationship Id="rId29" Type="http://schemas.openxmlformats.org/officeDocument/2006/relationships/image" Target="../media/image166.png"/><Relationship Id="rId11" Type="http://schemas.openxmlformats.org/officeDocument/2006/relationships/image" Target="../media/image18.jpeg"/><Relationship Id="rId24" Type="http://schemas.openxmlformats.org/officeDocument/2006/relationships/image" Target="../media/image163.png"/><Relationship Id="rId32" Type="http://schemas.openxmlformats.org/officeDocument/2006/relationships/image" Target="../media/image167.jpeg"/><Relationship Id="rId37" Type="http://schemas.openxmlformats.org/officeDocument/2006/relationships/image" Target="../media/image172.jpeg"/><Relationship Id="rId40" Type="http://schemas.openxmlformats.org/officeDocument/2006/relationships/image" Target="../media/image34.png"/><Relationship Id="rId45" Type="http://schemas.openxmlformats.org/officeDocument/2006/relationships/image" Target="../media/image179.jpeg"/><Relationship Id="rId53" Type="http://schemas.openxmlformats.org/officeDocument/2006/relationships/image" Target="../media/image186.jpeg"/><Relationship Id="rId5" Type="http://schemas.openxmlformats.org/officeDocument/2006/relationships/image" Target="../media/image62.png"/><Relationship Id="rId10" Type="http://schemas.openxmlformats.org/officeDocument/2006/relationships/image" Target="../media/image156.png"/><Relationship Id="rId19" Type="http://schemas.openxmlformats.org/officeDocument/2006/relationships/image" Target="../media/image161.png"/><Relationship Id="rId31" Type="http://schemas.openxmlformats.org/officeDocument/2006/relationships/image" Target="../media/image33.png"/><Relationship Id="rId44" Type="http://schemas.openxmlformats.org/officeDocument/2006/relationships/image" Target="../media/image178.jpeg"/><Relationship Id="rId52" Type="http://schemas.openxmlformats.org/officeDocument/2006/relationships/image" Target="../media/image185.png"/><Relationship Id="rId4" Type="http://schemas.openxmlformats.org/officeDocument/2006/relationships/image" Target="../media/image20.png"/><Relationship Id="rId9" Type="http://schemas.openxmlformats.org/officeDocument/2006/relationships/image" Target="../media/image109.png"/><Relationship Id="rId14" Type="http://schemas.openxmlformats.org/officeDocument/2006/relationships/image" Target="../media/image110.gif"/><Relationship Id="rId22" Type="http://schemas.openxmlformats.org/officeDocument/2006/relationships/image" Target="../media/image107.jpe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170.jpeg"/><Relationship Id="rId43" Type="http://schemas.openxmlformats.org/officeDocument/2006/relationships/image" Target="../media/image177.png"/><Relationship Id="rId48" Type="http://schemas.openxmlformats.org/officeDocument/2006/relationships/image" Target="../media/image182.jpeg"/><Relationship Id="rId8" Type="http://schemas.openxmlformats.org/officeDocument/2006/relationships/image" Target="../media/image155.png"/><Relationship Id="rId51" Type="http://schemas.openxmlformats.org/officeDocument/2006/relationships/image" Target="../media/image184.png"/><Relationship Id="rId3" Type="http://schemas.openxmlformats.org/officeDocument/2006/relationships/image" Target="../media/image154.png"/><Relationship Id="rId12" Type="http://schemas.openxmlformats.org/officeDocument/2006/relationships/image" Target="../media/image21.png"/><Relationship Id="rId17" Type="http://schemas.openxmlformats.org/officeDocument/2006/relationships/image" Target="../media/image19.png"/><Relationship Id="rId25" Type="http://schemas.openxmlformats.org/officeDocument/2006/relationships/image" Target="../media/image164.png"/><Relationship Id="rId33" Type="http://schemas.openxmlformats.org/officeDocument/2006/relationships/image" Target="../media/image168.png"/><Relationship Id="rId38" Type="http://schemas.openxmlformats.org/officeDocument/2006/relationships/image" Target="../media/image173.png"/><Relationship Id="rId46" Type="http://schemas.openxmlformats.org/officeDocument/2006/relationships/image" Target="../media/image180.png"/><Relationship Id="rId20" Type="http://schemas.openxmlformats.org/officeDocument/2006/relationships/image" Target="../media/image162.png"/><Relationship Id="rId41"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image" Target="../media/image158.png"/><Relationship Id="rId23" Type="http://schemas.openxmlformats.org/officeDocument/2006/relationships/image" Target="../media/image26.png"/><Relationship Id="rId28" Type="http://schemas.openxmlformats.org/officeDocument/2006/relationships/image" Target="../media/image165.png"/><Relationship Id="rId36" Type="http://schemas.openxmlformats.org/officeDocument/2006/relationships/image" Target="../media/image171.png"/><Relationship Id="rId49" Type="http://schemas.openxmlformats.org/officeDocument/2006/relationships/image" Target="../media/image135.png"/></Relationships>
</file>

<file path=ppt/slides/_rels/slide22.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sv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18" Type="http://schemas.openxmlformats.org/officeDocument/2006/relationships/image" Target="../media/image191.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4.png"/><Relationship Id="rId17" Type="http://schemas.openxmlformats.org/officeDocument/2006/relationships/image" Target="../media/image30.png"/><Relationship Id="rId2" Type="http://schemas.openxmlformats.org/officeDocument/2006/relationships/image" Target="../media/image18.jpeg"/><Relationship Id="rId16"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08.jpeg"/><Relationship Id="rId11" Type="http://schemas.openxmlformats.org/officeDocument/2006/relationships/image" Target="../media/image33.pn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181.png"/><Relationship Id="rId14" Type="http://schemas.openxmlformats.org/officeDocument/2006/relationships/image" Target="../media/image190.png"/></Relationships>
</file>

<file path=ppt/slides/_rels/slide2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81.png"/><Relationship Id="rId18" Type="http://schemas.openxmlformats.org/officeDocument/2006/relationships/image" Target="../media/image156.png"/><Relationship Id="rId3" Type="http://schemas.openxmlformats.org/officeDocument/2006/relationships/image" Target="../media/image18.jpeg"/><Relationship Id="rId21" Type="http://schemas.openxmlformats.org/officeDocument/2006/relationships/image" Target="../media/image162.png"/><Relationship Id="rId7" Type="http://schemas.openxmlformats.org/officeDocument/2006/relationships/image" Target="../media/image26.png"/><Relationship Id="rId12" Type="http://schemas.openxmlformats.org/officeDocument/2006/relationships/image" Target="../media/image22.jpeg"/><Relationship Id="rId17"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194.jpe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4.png"/><Relationship Id="rId5" Type="http://schemas.openxmlformats.org/officeDocument/2006/relationships/image" Target="../media/image33.png"/><Relationship Id="rId15" Type="http://schemas.openxmlformats.org/officeDocument/2006/relationships/image" Target="../media/image167.jpeg"/><Relationship Id="rId23" Type="http://schemas.openxmlformats.org/officeDocument/2006/relationships/image" Target="../media/image191.jpeg"/><Relationship Id="rId10" Type="http://schemas.openxmlformats.org/officeDocument/2006/relationships/image" Target="../media/image62.png"/><Relationship Id="rId19" Type="http://schemas.openxmlformats.org/officeDocument/2006/relationships/image" Target="../media/image21.png"/><Relationship Id="rId4" Type="http://schemas.openxmlformats.org/officeDocument/2006/relationships/image" Target="../media/image32.png"/><Relationship Id="rId9" Type="http://schemas.openxmlformats.org/officeDocument/2006/relationships/image" Target="../media/image135.png"/><Relationship Id="rId14" Type="http://schemas.openxmlformats.org/officeDocument/2006/relationships/image" Target="../media/image193.png"/><Relationship Id="rId22"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35.png"/><Relationship Id="rId7" Type="http://schemas.openxmlformats.org/officeDocument/2006/relationships/image" Target="../media/image19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98.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2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61.png"/><Relationship Id="rId7" Type="http://schemas.openxmlformats.org/officeDocument/2006/relationships/image" Target="../media/image206.gif"/><Relationship Id="rId12"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5.jpeg"/><Relationship Id="rId11" Type="http://schemas.openxmlformats.org/officeDocument/2006/relationships/image" Target="../media/image210.png"/><Relationship Id="rId5" Type="http://schemas.openxmlformats.org/officeDocument/2006/relationships/image" Target="../media/image204.jpeg"/><Relationship Id="rId10" Type="http://schemas.openxmlformats.org/officeDocument/2006/relationships/image" Target="../media/image209.png"/><Relationship Id="rId4" Type="http://schemas.openxmlformats.org/officeDocument/2006/relationships/image" Target="../media/image107.jpeg"/><Relationship Id="rId9" Type="http://schemas.openxmlformats.org/officeDocument/2006/relationships/image" Target="../media/image208.png"/></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213.svg"/><Relationship Id="rId3" Type="http://schemas.openxmlformats.org/officeDocument/2006/relationships/image" Target="../media/image139.svg"/><Relationship Id="rId7" Type="http://schemas.openxmlformats.org/officeDocument/2006/relationships/image" Target="../media/image143.svg"/><Relationship Id="rId12" Type="http://schemas.openxmlformats.org/officeDocument/2006/relationships/image" Target="../media/image148.jpeg"/><Relationship Id="rId17" Type="http://schemas.openxmlformats.org/officeDocument/2006/relationships/image" Target="../media/image212.png"/><Relationship Id="rId2" Type="http://schemas.openxmlformats.org/officeDocument/2006/relationships/image" Target="../media/image138.png"/><Relationship Id="rId16" Type="http://schemas.openxmlformats.org/officeDocument/2006/relationships/image" Target="../media/image152.sv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sv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svg"/><Relationship Id="rId4" Type="http://schemas.openxmlformats.org/officeDocument/2006/relationships/image" Target="../media/image216.png"/></Relationships>
</file>

<file path=ppt/slides/_rels/slide3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jpeg"/><Relationship Id="rId3" Type="http://schemas.openxmlformats.org/officeDocument/2006/relationships/image" Target="../media/image218.png"/><Relationship Id="rId7" Type="http://schemas.openxmlformats.org/officeDocument/2006/relationships/image" Target="../media/image222.svg"/><Relationship Id="rId12" Type="http://schemas.openxmlformats.org/officeDocument/2006/relationships/image" Target="../media/image227.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svg"/><Relationship Id="rId15" Type="http://schemas.openxmlformats.org/officeDocument/2006/relationships/image" Target="../media/image174.png"/><Relationship Id="rId10" Type="http://schemas.openxmlformats.org/officeDocument/2006/relationships/image" Target="../media/image225.sv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173.png"/></Relationships>
</file>

<file path=ppt/slides/_rels/slide3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7.emf"/><Relationship Id="rId5" Type="http://schemas.openxmlformats.org/officeDocument/2006/relationships/oleObject" Target="../embeddings/oleObject14.bin"/><Relationship Id="rId4"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17.emf"/><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chart" Target="../charts/char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7.emf"/><Relationship Id="rId5" Type="http://schemas.openxmlformats.org/officeDocument/2006/relationships/oleObject" Target="../embeddings/oleObject16.bin"/><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42.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1.sv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0.png"/><Relationship Id="rId5" Type="http://schemas.openxmlformats.org/officeDocument/2006/relationships/image" Target="../media/image235.png"/><Relationship Id="rId10" Type="http://schemas.openxmlformats.org/officeDocument/2006/relationships/image" Target="../media/image239.png"/><Relationship Id="rId4" Type="http://schemas.openxmlformats.org/officeDocument/2006/relationships/image" Target="../media/image234.png"/><Relationship Id="rId9" Type="http://schemas.openxmlformats.org/officeDocument/2006/relationships/image" Target="../media/image2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243.e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4.svg"/><Relationship Id="rId7" Type="http://schemas.openxmlformats.org/officeDocument/2006/relationships/image" Target="../media/image61.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44.jpeg"/></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8" Type="http://schemas.openxmlformats.org/officeDocument/2006/relationships/image" Target="../media/image250.svg"/><Relationship Id="rId13" Type="http://schemas.openxmlformats.org/officeDocument/2006/relationships/image" Target="../media/image24.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61.png"/><Relationship Id="rId2" Type="http://schemas.openxmlformats.org/officeDocument/2006/relationships/notesSlide" Target="../notesSlides/notesSlide18.xml"/><Relationship Id="rId16" Type="http://schemas.openxmlformats.org/officeDocument/2006/relationships/image" Target="../media/image256.svg"/><Relationship Id="rId1" Type="http://schemas.openxmlformats.org/officeDocument/2006/relationships/slideLayout" Target="../slideLayouts/slideLayout2.xml"/><Relationship Id="rId6" Type="http://schemas.openxmlformats.org/officeDocument/2006/relationships/image" Target="../media/image248.svg"/><Relationship Id="rId11" Type="http://schemas.openxmlformats.org/officeDocument/2006/relationships/image" Target="../media/image253.png"/><Relationship Id="rId5" Type="http://schemas.openxmlformats.org/officeDocument/2006/relationships/image" Target="../media/image247.png"/><Relationship Id="rId15" Type="http://schemas.openxmlformats.org/officeDocument/2006/relationships/image" Target="../media/image255.png"/><Relationship Id="rId10" Type="http://schemas.openxmlformats.org/officeDocument/2006/relationships/image" Target="../media/image252.png"/><Relationship Id="rId4" Type="http://schemas.openxmlformats.org/officeDocument/2006/relationships/image" Target="../media/image246.svg"/><Relationship Id="rId9" Type="http://schemas.openxmlformats.org/officeDocument/2006/relationships/image" Target="../media/image251.png"/><Relationship Id="rId14" Type="http://schemas.openxmlformats.org/officeDocument/2006/relationships/image" Target="../media/image254.jpeg"/></Relationships>
</file>

<file path=ppt/slides/_rels/slide44.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image" Target="../media/image262.jpeg"/><Relationship Id="rId3" Type="http://schemas.openxmlformats.org/officeDocument/2006/relationships/slideLayout" Target="../slideLayouts/slideLayout2.xml"/><Relationship Id="rId7" Type="http://schemas.openxmlformats.org/officeDocument/2006/relationships/image" Target="../media/image257.png"/><Relationship Id="rId12" Type="http://schemas.openxmlformats.org/officeDocument/2006/relationships/image" Target="../media/image261.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emf"/><Relationship Id="rId11" Type="http://schemas.openxmlformats.org/officeDocument/2006/relationships/image" Target="../media/image260.png"/><Relationship Id="rId5" Type="http://schemas.openxmlformats.org/officeDocument/2006/relationships/oleObject" Target="../embeddings/oleObject18.bin"/><Relationship Id="rId10" Type="http://schemas.openxmlformats.org/officeDocument/2006/relationships/image" Target="../media/image259.png"/><Relationship Id="rId4" Type="http://schemas.openxmlformats.org/officeDocument/2006/relationships/notesSlide" Target="../notesSlides/notesSlide19.xml"/><Relationship Id="rId9" Type="http://schemas.openxmlformats.org/officeDocument/2006/relationships/image" Target="../media/image2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chart" Target="../charts/chart5.xml"/><Relationship Id="rId3" Type="http://schemas.openxmlformats.org/officeDocument/2006/relationships/image" Target="../media/image109.png"/><Relationship Id="rId7" Type="http://schemas.openxmlformats.org/officeDocument/2006/relationships/image" Target="../media/image263.jpeg"/><Relationship Id="rId12" Type="http://schemas.openxmlformats.org/officeDocument/2006/relationships/image" Target="../media/image11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7.jpeg"/><Relationship Id="rId11" Type="http://schemas.openxmlformats.org/officeDocument/2006/relationships/image" Target="../media/image115.png"/><Relationship Id="rId5" Type="http://schemas.openxmlformats.org/officeDocument/2006/relationships/image" Target="../media/image61.png"/><Relationship Id="rId10" Type="http://schemas.openxmlformats.org/officeDocument/2006/relationships/image" Target="../media/image180.png"/><Relationship Id="rId4" Type="http://schemas.openxmlformats.org/officeDocument/2006/relationships/image" Target="../media/image110.gif"/><Relationship Id="rId9" Type="http://schemas.openxmlformats.org/officeDocument/2006/relationships/image" Target="../media/image2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270.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2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268.png"/><Relationship Id="rId5" Type="http://schemas.openxmlformats.org/officeDocument/2006/relationships/image" Target="../media/image71.png"/><Relationship Id="rId10" Type="http://schemas.openxmlformats.org/officeDocument/2006/relationships/image" Target="../media/image267.png"/><Relationship Id="rId4" Type="http://schemas.openxmlformats.org/officeDocument/2006/relationships/image" Target="../media/image70.svg"/><Relationship Id="rId9" Type="http://schemas.openxmlformats.org/officeDocument/2006/relationships/image" Target="../media/image2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272.svg"/></Relationships>
</file>

<file path=ppt/slides/_rels/slide51.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274.svg"/></Relationships>
</file>

<file path=ppt/slides/_rels/slide54.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slideLayout" Target="../slideLayouts/slideLayout2.xml"/><Relationship Id="rId7" Type="http://schemas.openxmlformats.org/officeDocument/2006/relationships/image" Target="../media/image27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75.png"/><Relationship Id="rId5" Type="http://schemas.openxmlformats.org/officeDocument/2006/relationships/image" Target="../media/image243.emf"/><Relationship Id="rId4" Type="http://schemas.openxmlformats.org/officeDocument/2006/relationships/oleObject" Target="../embeddings/oleObject19.bin"/><Relationship Id="rId9" Type="http://schemas.openxmlformats.org/officeDocument/2006/relationships/image" Target="../media/image278.png"/></Relationships>
</file>

<file path=ppt/slides/_rels/slide5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5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7.png"/><Relationship Id="rId18" Type="http://schemas.openxmlformats.org/officeDocument/2006/relationships/image" Target="../media/image84.svg"/><Relationship Id="rId3" Type="http://schemas.openxmlformats.org/officeDocument/2006/relationships/image" Target="../media/image69.png"/><Relationship Id="rId21" Type="http://schemas.openxmlformats.org/officeDocument/2006/relationships/image" Target="../media/image281.svg"/><Relationship Id="rId7" Type="http://schemas.openxmlformats.org/officeDocument/2006/relationships/image" Target="../media/image73.png"/><Relationship Id="rId12" Type="http://schemas.openxmlformats.org/officeDocument/2006/relationships/image" Target="../media/image76.svg"/><Relationship Id="rId17" Type="http://schemas.openxmlformats.org/officeDocument/2006/relationships/image" Target="../media/image83.png"/><Relationship Id="rId2" Type="http://schemas.openxmlformats.org/officeDocument/2006/relationships/notesSlide" Target="../notesSlides/notesSlide22.xml"/><Relationship Id="rId16" Type="http://schemas.openxmlformats.org/officeDocument/2006/relationships/image" Target="../media/image280.svg"/><Relationship Id="rId20" Type="http://schemas.openxmlformats.org/officeDocument/2006/relationships/image" Target="../media/image80.svg"/><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5.png"/><Relationship Id="rId24" Type="http://schemas.openxmlformats.org/officeDocument/2006/relationships/image" Target="../media/image276.png"/><Relationship Id="rId5" Type="http://schemas.openxmlformats.org/officeDocument/2006/relationships/image" Target="../media/image71.png"/><Relationship Id="rId15" Type="http://schemas.openxmlformats.org/officeDocument/2006/relationships/image" Target="../media/image279.png"/><Relationship Id="rId23" Type="http://schemas.openxmlformats.org/officeDocument/2006/relationships/image" Target="../media/image275.png"/><Relationship Id="rId10" Type="http://schemas.openxmlformats.org/officeDocument/2006/relationships/image" Target="../media/image82.svg"/><Relationship Id="rId19" Type="http://schemas.openxmlformats.org/officeDocument/2006/relationships/image" Target="../media/image79.png"/><Relationship Id="rId4" Type="http://schemas.openxmlformats.org/officeDocument/2006/relationships/image" Target="../media/image70.svg"/><Relationship Id="rId9" Type="http://schemas.openxmlformats.org/officeDocument/2006/relationships/image" Target="../media/image81.png"/><Relationship Id="rId14" Type="http://schemas.openxmlformats.org/officeDocument/2006/relationships/image" Target="../media/image78.svg"/><Relationship Id="rId22" Type="http://schemas.openxmlformats.org/officeDocument/2006/relationships/image" Target="../media/image282.svg"/></Relationships>
</file>

<file path=ppt/slides/_rels/slide57.xml.rels><?xml version="1.0" encoding="UTF-8" standalone="yes"?>
<Relationships xmlns="http://schemas.openxmlformats.org/package/2006/relationships"><Relationship Id="rId8" Type="http://schemas.openxmlformats.org/officeDocument/2006/relationships/image" Target="../media/image287.svg"/><Relationship Id="rId3" Type="http://schemas.openxmlformats.org/officeDocument/2006/relationships/image" Target="../media/image283.svg"/><Relationship Id="rId7" Type="http://schemas.openxmlformats.org/officeDocument/2006/relationships/image" Target="../media/image73.png"/><Relationship Id="rId12" Type="http://schemas.openxmlformats.org/officeDocument/2006/relationships/image" Target="../media/image29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0.png"/><Relationship Id="rId5" Type="http://schemas.openxmlformats.org/officeDocument/2006/relationships/image" Target="../media/image285.png"/><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png"/></Relationships>
</file>

<file path=ppt/slides/_rels/slide5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9.png"/><Relationship Id="rId21" Type="http://schemas.openxmlformats.org/officeDocument/2006/relationships/image" Target="../media/image294.png"/><Relationship Id="rId7" Type="http://schemas.openxmlformats.org/officeDocument/2006/relationships/image" Target="../media/image73.png"/><Relationship Id="rId12" Type="http://schemas.openxmlformats.org/officeDocument/2006/relationships/image" Target="../media/image280.svg"/><Relationship Id="rId17" Type="http://schemas.openxmlformats.org/officeDocument/2006/relationships/image" Target="../media/image81.png"/><Relationship Id="rId2" Type="http://schemas.openxmlformats.org/officeDocument/2006/relationships/notesSlide" Target="../notesSlides/notesSlide23.xml"/><Relationship Id="rId16" Type="http://schemas.openxmlformats.org/officeDocument/2006/relationships/image" Target="../media/image84.svg"/><Relationship Id="rId20" Type="http://schemas.openxmlformats.org/officeDocument/2006/relationships/image" Target="../media/image80.svg"/><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279.png"/><Relationship Id="rId5" Type="http://schemas.openxmlformats.org/officeDocument/2006/relationships/image" Target="../media/image71.png"/><Relationship Id="rId15" Type="http://schemas.openxmlformats.org/officeDocument/2006/relationships/image" Target="../media/image83.png"/><Relationship Id="rId10" Type="http://schemas.openxmlformats.org/officeDocument/2006/relationships/image" Target="../media/image76.svg"/><Relationship Id="rId19" Type="http://schemas.openxmlformats.org/officeDocument/2006/relationships/image" Target="../media/image79.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78.svg"/><Relationship Id="rId22" Type="http://schemas.openxmlformats.org/officeDocument/2006/relationships/image" Target="../media/image295.png"/></Relationships>
</file>

<file path=ppt/slides/_rels/slide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83.svg"/><Relationship Id="rId7" Type="http://schemas.openxmlformats.org/officeDocument/2006/relationships/image" Target="../media/image29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87.sv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01.svg"/><Relationship Id="rId7" Type="http://schemas.openxmlformats.org/officeDocument/2006/relationships/image" Target="../media/image304.sv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svg"/><Relationship Id="rId4" Type="http://schemas.openxmlformats.org/officeDocument/2006/relationships/image" Target="../media/image96.png"/><Relationship Id="rId9" Type="http://schemas.openxmlformats.org/officeDocument/2006/relationships/image" Target="../media/image305.svg"/></Relationships>
</file>

<file path=ppt/slides/_rels/slide64.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svg"/><Relationship Id="rId7" Type="http://schemas.openxmlformats.org/officeDocument/2006/relationships/image" Target="../media/image311.sv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5.svg"/><Relationship Id="rId5" Type="http://schemas.openxmlformats.org/officeDocument/2006/relationships/image" Target="../media/image309.sv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svg"/></Relationships>
</file>

<file path=ppt/slides/_rels/slide65.xml.rels><?xml version="1.0" encoding="UTF-8" standalone="yes"?>
<Relationships xmlns="http://schemas.openxmlformats.org/package/2006/relationships"><Relationship Id="rId8" Type="http://schemas.openxmlformats.org/officeDocument/2006/relationships/image" Target="../media/image322.jpeg"/><Relationship Id="rId13" Type="http://schemas.openxmlformats.org/officeDocument/2006/relationships/image" Target="../media/image325.jpeg"/><Relationship Id="rId3" Type="http://schemas.openxmlformats.org/officeDocument/2006/relationships/image" Target="../media/image317.svg"/><Relationship Id="rId7" Type="http://schemas.openxmlformats.org/officeDocument/2006/relationships/image" Target="../media/image321.svg"/><Relationship Id="rId12" Type="http://schemas.openxmlformats.org/officeDocument/2006/relationships/image" Target="../media/image254.jpe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24.svg"/><Relationship Id="rId5" Type="http://schemas.openxmlformats.org/officeDocument/2006/relationships/image" Target="../media/image319.svg"/><Relationship Id="rId10" Type="http://schemas.openxmlformats.org/officeDocument/2006/relationships/image" Target="../media/image323.png"/><Relationship Id="rId4" Type="http://schemas.openxmlformats.org/officeDocument/2006/relationships/image" Target="../media/image318.png"/><Relationship Id="rId9" Type="http://schemas.openxmlformats.org/officeDocument/2006/relationships/image" Target="../media/image49.png"/><Relationship Id="rId14" Type="http://schemas.openxmlformats.org/officeDocument/2006/relationships/image" Target="../media/image326.png"/></Relationships>
</file>

<file path=ppt/slides/_rels/slide6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8.svg"/><Relationship Id="rId7" Type="http://schemas.openxmlformats.org/officeDocument/2006/relationships/image" Target="../media/image332.svg"/><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30.svg"/><Relationship Id="rId4" Type="http://schemas.openxmlformats.org/officeDocument/2006/relationships/image" Target="../media/image32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3.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334.svg"/><Relationship Id="rId7" Type="http://schemas.openxmlformats.org/officeDocument/2006/relationships/image" Target="../media/image338.svg"/><Relationship Id="rId2" Type="http://schemas.openxmlformats.org/officeDocument/2006/relationships/image" Target="../media/image333.png"/><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svg"/><Relationship Id="rId4" Type="http://schemas.openxmlformats.org/officeDocument/2006/relationships/image" Target="../media/image3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80.png"/><Relationship Id="rId7" Type="http://schemas.openxmlformats.org/officeDocument/2006/relationships/image" Target="../media/image61.png"/><Relationship Id="rId2"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41.jpeg"/><Relationship Id="rId11" Type="http://schemas.openxmlformats.org/officeDocument/2006/relationships/image" Target="../media/image342.jpeg"/><Relationship Id="rId5" Type="http://schemas.openxmlformats.org/officeDocument/2006/relationships/image" Target="../media/image24.png"/><Relationship Id="rId10" Type="http://schemas.openxmlformats.org/officeDocument/2006/relationships/image" Target="../media/image23.png"/><Relationship Id="rId4" Type="http://schemas.openxmlformats.org/officeDocument/2006/relationships/image" Target="../media/image340.png"/><Relationship Id="rId9" Type="http://schemas.openxmlformats.org/officeDocument/2006/relationships/image" Target="../media/image2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notesSlide" Target="../notesSlides/notesSlide24.xml"/><Relationship Id="rId7" Type="http://schemas.openxmlformats.org/officeDocument/2006/relationships/image" Target="../media/image345.sv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44.png"/><Relationship Id="rId5" Type="http://schemas.openxmlformats.org/officeDocument/2006/relationships/image" Target="../media/image343.emf"/><Relationship Id="rId4" Type="http://schemas.openxmlformats.org/officeDocument/2006/relationships/oleObject" Target="../embeddings/oleObject20.bin"/><Relationship Id="rId9" Type="http://schemas.openxmlformats.org/officeDocument/2006/relationships/image" Target="../media/image347.svg"/></Relationships>
</file>

<file path=ppt/slides/_rels/slide74.xml.rels><?xml version="1.0" encoding="UTF-8" standalone="yes"?>
<Relationships xmlns="http://schemas.openxmlformats.org/package/2006/relationships"><Relationship Id="rId8" Type="http://schemas.openxmlformats.org/officeDocument/2006/relationships/image" Target="../media/image353.svg"/><Relationship Id="rId3" Type="http://schemas.openxmlformats.org/officeDocument/2006/relationships/image" Target="../media/image348.png"/><Relationship Id="rId7" Type="http://schemas.openxmlformats.org/officeDocument/2006/relationships/image" Target="../media/image352.png"/><Relationship Id="rId12" Type="http://schemas.openxmlformats.org/officeDocument/2006/relationships/image" Target="../media/image357.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1.svg"/><Relationship Id="rId11" Type="http://schemas.openxmlformats.org/officeDocument/2006/relationships/image" Target="../media/image356.png"/><Relationship Id="rId5" Type="http://schemas.openxmlformats.org/officeDocument/2006/relationships/image" Target="../media/image350.png"/><Relationship Id="rId10" Type="http://schemas.openxmlformats.org/officeDocument/2006/relationships/image" Target="../media/image355.svg"/><Relationship Id="rId4" Type="http://schemas.openxmlformats.org/officeDocument/2006/relationships/image" Target="../media/image349.svg"/><Relationship Id="rId9" Type="http://schemas.openxmlformats.org/officeDocument/2006/relationships/image" Target="../media/image354.png"/></Relationships>
</file>

<file path=ppt/slides/_rels/slide75.xml.rels><?xml version="1.0" encoding="UTF-8" standalone="yes"?>
<Relationships xmlns="http://schemas.openxmlformats.org/package/2006/relationships"><Relationship Id="rId8" Type="http://schemas.openxmlformats.org/officeDocument/2006/relationships/image" Target="../media/image360.jpeg"/><Relationship Id="rId3" Type="http://schemas.openxmlformats.org/officeDocument/2006/relationships/notesSlide" Target="../notesSlides/notesSlide26.xml"/><Relationship Id="rId7" Type="http://schemas.openxmlformats.org/officeDocument/2006/relationships/image" Target="../media/image359.sv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358.png"/><Relationship Id="rId5" Type="http://schemas.openxmlformats.org/officeDocument/2006/relationships/image" Target="../media/image343.emf"/><Relationship Id="rId10" Type="http://schemas.openxmlformats.org/officeDocument/2006/relationships/image" Target="../media/image362.jpeg"/><Relationship Id="rId4" Type="http://schemas.openxmlformats.org/officeDocument/2006/relationships/oleObject" Target="../embeddings/oleObject21.bin"/><Relationship Id="rId9" Type="http://schemas.openxmlformats.org/officeDocument/2006/relationships/image" Target="../media/image361.jpeg"/></Relationships>
</file>

<file path=ppt/slides/_rels/slide7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370.png"/><Relationship Id="rId18" Type="http://schemas.openxmlformats.org/officeDocument/2006/relationships/image" Target="../media/image375.jpeg"/><Relationship Id="rId3" Type="http://schemas.openxmlformats.org/officeDocument/2006/relationships/image" Target="../media/image364.png"/><Relationship Id="rId7" Type="http://schemas.openxmlformats.org/officeDocument/2006/relationships/image" Target="../media/image366.png"/><Relationship Id="rId12" Type="http://schemas.openxmlformats.org/officeDocument/2006/relationships/image" Target="../media/image369.png"/><Relationship Id="rId17" Type="http://schemas.openxmlformats.org/officeDocument/2006/relationships/image" Target="../media/image374.png"/><Relationship Id="rId2" Type="http://schemas.openxmlformats.org/officeDocument/2006/relationships/image" Target="../media/image363.png"/><Relationship Id="rId16" Type="http://schemas.openxmlformats.org/officeDocument/2006/relationships/image" Target="../media/image373.png"/><Relationship Id="rId1" Type="http://schemas.openxmlformats.org/officeDocument/2006/relationships/slideLayout" Target="../slideLayouts/slideLayout2.xml"/><Relationship Id="rId6" Type="http://schemas.openxmlformats.org/officeDocument/2006/relationships/image" Target="../media/image365.png"/><Relationship Id="rId11" Type="http://schemas.openxmlformats.org/officeDocument/2006/relationships/image" Target="../media/image368.png"/><Relationship Id="rId5" Type="http://schemas.openxmlformats.org/officeDocument/2006/relationships/image" Target="../media/image93.png"/><Relationship Id="rId15" Type="http://schemas.openxmlformats.org/officeDocument/2006/relationships/image" Target="../media/image372.png"/><Relationship Id="rId10" Type="http://schemas.openxmlformats.org/officeDocument/2006/relationships/image" Target="../media/image91.png"/><Relationship Id="rId19" Type="http://schemas.openxmlformats.org/officeDocument/2006/relationships/image" Target="../media/image376.png"/><Relationship Id="rId4" Type="http://schemas.microsoft.com/office/2007/relationships/hdphoto" Target="../media/hdphoto2.wdp"/><Relationship Id="rId9" Type="http://schemas.openxmlformats.org/officeDocument/2006/relationships/image" Target="../media/image367.png"/><Relationship Id="rId14" Type="http://schemas.openxmlformats.org/officeDocument/2006/relationships/image" Target="../media/image371.jpeg"/></Relationships>
</file>

<file path=ppt/slides/_rels/slide77.xml.rels><?xml version="1.0" encoding="UTF-8" standalone="yes"?>
<Relationships xmlns="http://schemas.openxmlformats.org/package/2006/relationships"><Relationship Id="rId8" Type="http://schemas.openxmlformats.org/officeDocument/2006/relationships/image" Target="../media/image382.svg"/><Relationship Id="rId3" Type="http://schemas.openxmlformats.org/officeDocument/2006/relationships/image" Target="../media/image377.png"/><Relationship Id="rId7" Type="http://schemas.openxmlformats.org/officeDocument/2006/relationships/image" Target="../media/image381.png"/><Relationship Id="rId12" Type="http://schemas.openxmlformats.org/officeDocument/2006/relationships/image" Target="../media/image386.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0.svg"/><Relationship Id="rId11" Type="http://schemas.openxmlformats.org/officeDocument/2006/relationships/image" Target="../media/image385.png"/><Relationship Id="rId5" Type="http://schemas.openxmlformats.org/officeDocument/2006/relationships/image" Target="../media/image379.png"/><Relationship Id="rId10" Type="http://schemas.openxmlformats.org/officeDocument/2006/relationships/image" Target="../media/image384.svg"/><Relationship Id="rId4" Type="http://schemas.openxmlformats.org/officeDocument/2006/relationships/image" Target="../media/image378.svg"/><Relationship Id="rId9" Type="http://schemas.openxmlformats.org/officeDocument/2006/relationships/image" Target="../media/image383.png"/></Relationships>
</file>

<file path=ppt/slides/_rels/slide78.xml.rels><?xml version="1.0" encoding="UTF-8" standalone="yes"?>
<Relationships xmlns="http://schemas.openxmlformats.org/package/2006/relationships"><Relationship Id="rId8" Type="http://schemas.openxmlformats.org/officeDocument/2006/relationships/image" Target="../media/image377.png"/><Relationship Id="rId13" Type="http://schemas.openxmlformats.org/officeDocument/2006/relationships/image" Target="../media/image396.svg"/><Relationship Id="rId3" Type="http://schemas.openxmlformats.org/officeDocument/2006/relationships/image" Target="../media/image387.svg"/><Relationship Id="rId7" Type="http://schemas.openxmlformats.org/officeDocument/2006/relationships/image" Target="../media/image391.svg"/><Relationship Id="rId12" Type="http://schemas.openxmlformats.org/officeDocument/2006/relationships/image" Target="../media/image395.png"/><Relationship Id="rId2" Type="http://schemas.openxmlformats.org/officeDocument/2006/relationships/image" Target="../media/image381.png"/><Relationship Id="rId16" Type="http://schemas.openxmlformats.org/officeDocument/2006/relationships/image" Target="../media/image398.png"/><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394.svg"/><Relationship Id="rId5" Type="http://schemas.openxmlformats.org/officeDocument/2006/relationships/image" Target="../media/image389.svg"/><Relationship Id="rId15" Type="http://schemas.openxmlformats.org/officeDocument/2006/relationships/image" Target="../media/image397.svg"/><Relationship Id="rId10" Type="http://schemas.openxmlformats.org/officeDocument/2006/relationships/image" Target="../media/image393.png"/><Relationship Id="rId4" Type="http://schemas.openxmlformats.org/officeDocument/2006/relationships/image" Target="../media/image388.png"/><Relationship Id="rId9" Type="http://schemas.openxmlformats.org/officeDocument/2006/relationships/image" Target="../media/image392.svg"/><Relationship Id="rId14" Type="http://schemas.openxmlformats.org/officeDocument/2006/relationships/image" Target="../media/image379.png"/></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slideLayout" Target="../slideLayouts/slideLayout2.xm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emf"/><Relationship Id="rId10" Type="http://schemas.openxmlformats.org/officeDocument/2006/relationships/image" Target="../media/image13.png"/><Relationship Id="rId4" Type="http://schemas.openxmlformats.org/officeDocument/2006/relationships/oleObject" Target="../embeddings/oleObject7.bin"/><Relationship Id="rId9" Type="http://schemas.openxmlformats.org/officeDocument/2006/relationships/image" Target="../media/image12.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61.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08.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4.png"/><Relationship Id="rId5" Type="http://schemas.openxmlformats.org/officeDocument/2006/relationships/tags" Target="../tags/tag48.xml"/><Relationship Id="rId15" Type="http://schemas.openxmlformats.org/officeDocument/2006/relationships/image" Target="../media/image399.png"/><Relationship Id="rId10" Type="http://schemas.openxmlformats.org/officeDocument/2006/relationships/image" Target="../media/image62.png"/><Relationship Id="rId4" Type="http://schemas.openxmlformats.org/officeDocument/2006/relationships/tags" Target="../tags/tag47.xml"/><Relationship Id="rId9" Type="http://schemas.openxmlformats.org/officeDocument/2006/relationships/slideLayout" Target="../slideLayouts/slideLayout2.xml"/><Relationship Id="rId14" Type="http://schemas.openxmlformats.org/officeDocument/2006/relationships/image" Target="../media/image3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401.svg"/><Relationship Id="rId7" Type="http://schemas.openxmlformats.org/officeDocument/2006/relationships/image" Target="../media/image161.png"/><Relationship Id="rId12" Type="http://schemas.openxmlformats.org/officeDocument/2006/relationships/image" Target="../media/image135.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68.png"/><Relationship Id="rId4" Type="http://schemas.openxmlformats.org/officeDocument/2006/relationships/image" Target="../media/image402.png"/><Relationship Id="rId9" Type="http://schemas.openxmlformats.org/officeDocument/2006/relationships/image" Target="../media/image167.jpeg"/></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68.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26.png"/><Relationship Id="rId2" Type="http://schemas.openxmlformats.org/officeDocument/2006/relationships/image" Target="../media/image403.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59.png"/><Relationship Id="rId5" Type="http://schemas.openxmlformats.org/officeDocument/2006/relationships/image" Target="../media/image404.png"/><Relationship Id="rId10" Type="http://schemas.openxmlformats.org/officeDocument/2006/relationships/image" Target="../media/image406.png"/><Relationship Id="rId4" Type="http://schemas.openxmlformats.org/officeDocument/2006/relationships/image" Target="../media/image32.png"/><Relationship Id="rId9" Type="http://schemas.openxmlformats.org/officeDocument/2006/relationships/image" Target="../media/image405.png"/><Relationship Id="rId1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9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png"/><Relationship Id="rId18" Type="http://schemas.openxmlformats.org/officeDocument/2006/relationships/image" Target="../media/image423.png"/><Relationship Id="rId3" Type="http://schemas.openxmlformats.org/officeDocument/2006/relationships/image" Target="../media/image410.png"/><Relationship Id="rId21" Type="http://schemas.openxmlformats.org/officeDocument/2006/relationships/image" Target="../media/image426.png"/><Relationship Id="rId7" Type="http://schemas.openxmlformats.org/officeDocument/2006/relationships/image" Target="../media/image48.png"/><Relationship Id="rId12" Type="http://schemas.openxmlformats.org/officeDocument/2006/relationships/image" Target="../media/image417.jpeg"/><Relationship Id="rId17" Type="http://schemas.openxmlformats.org/officeDocument/2006/relationships/image" Target="../media/image422.jpeg"/><Relationship Id="rId2" Type="http://schemas.openxmlformats.org/officeDocument/2006/relationships/notesSlide" Target="../notesSlides/notesSlide32.xml"/><Relationship Id="rId16" Type="http://schemas.openxmlformats.org/officeDocument/2006/relationships/image" Target="../media/image421.png"/><Relationship Id="rId20"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16.jpeg"/><Relationship Id="rId5" Type="http://schemas.openxmlformats.org/officeDocument/2006/relationships/image" Target="../media/image411.jpeg"/><Relationship Id="rId15" Type="http://schemas.openxmlformats.org/officeDocument/2006/relationships/image" Target="../media/image420.png"/><Relationship Id="rId10" Type="http://schemas.openxmlformats.org/officeDocument/2006/relationships/image" Target="../media/image415.jpeg"/><Relationship Id="rId19" Type="http://schemas.openxmlformats.org/officeDocument/2006/relationships/image" Target="../media/image424.png"/><Relationship Id="rId4" Type="http://schemas.openxmlformats.org/officeDocument/2006/relationships/image" Target="../media/image408.png"/><Relationship Id="rId9" Type="http://schemas.openxmlformats.org/officeDocument/2006/relationships/image" Target="../media/image414.png"/><Relationship Id="rId14" Type="http://schemas.openxmlformats.org/officeDocument/2006/relationships/image" Target="../media/image419.jpeg"/><Relationship Id="rId22" Type="http://schemas.openxmlformats.org/officeDocument/2006/relationships/image" Target="../media/image427.png"/></Relationships>
</file>

<file path=ppt/slides/_rels/slide94.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429.png"/><Relationship Id="rId7" Type="http://schemas.openxmlformats.org/officeDocument/2006/relationships/image" Target="../media/image433.png"/><Relationship Id="rId2" Type="http://schemas.openxmlformats.org/officeDocument/2006/relationships/image" Target="../media/image428.png"/><Relationship Id="rId1" Type="http://schemas.openxmlformats.org/officeDocument/2006/relationships/slideLayout" Target="../slideLayouts/slideLayout2.xml"/><Relationship Id="rId6" Type="http://schemas.openxmlformats.org/officeDocument/2006/relationships/image" Target="../media/image432.png"/><Relationship Id="rId5" Type="http://schemas.openxmlformats.org/officeDocument/2006/relationships/image" Target="../media/image431.jpeg"/><Relationship Id="rId4" Type="http://schemas.openxmlformats.org/officeDocument/2006/relationships/image" Target="../media/image430.jpeg"/><Relationship Id="rId9" Type="http://schemas.openxmlformats.org/officeDocument/2006/relationships/image" Target="../media/image434.png"/></Relationships>
</file>

<file path=ppt/slides/_rels/slide95.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66.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8" Type="http://schemas.openxmlformats.org/officeDocument/2006/relationships/image" Target="../media/image438.png"/><Relationship Id="rId13" Type="http://schemas.openxmlformats.org/officeDocument/2006/relationships/image" Target="../media/image442.png"/><Relationship Id="rId3" Type="http://schemas.openxmlformats.org/officeDocument/2006/relationships/image" Target="../media/image435.jpeg"/><Relationship Id="rId7" Type="http://schemas.openxmlformats.org/officeDocument/2006/relationships/image" Target="../media/image437.png"/><Relationship Id="rId12"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6.jpeg"/><Relationship Id="rId11" Type="http://schemas.openxmlformats.org/officeDocument/2006/relationships/image" Target="../media/image441.png"/><Relationship Id="rId5" Type="http://schemas.openxmlformats.org/officeDocument/2006/relationships/image" Target="../media/image49.png"/><Relationship Id="rId10" Type="http://schemas.openxmlformats.org/officeDocument/2006/relationships/image" Target="../media/image440.png"/><Relationship Id="rId4" Type="http://schemas.openxmlformats.org/officeDocument/2006/relationships/image" Target="../media/image48.png"/><Relationship Id="rId9" Type="http://schemas.openxmlformats.org/officeDocument/2006/relationships/image" Target="../media/image439.png"/></Relationships>
</file>

<file path=ppt/slides/_rels/slide9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 Id="rId4" Type="http://schemas.openxmlformats.org/officeDocument/2006/relationships/image" Target="../media/image4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extLst>
              <p:ext uri="{D42A27DB-BD31-4B8C-83A1-F6EECF244321}">
                <p14:modId xmlns:p14="http://schemas.microsoft.com/office/powerpoint/2010/main" val="2397690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02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a:solidFill>
                  <a:schemeClr val="accent5"/>
                </a:solidFill>
              </a:rPr>
              <a:t>Project Diamond</a:t>
            </a:r>
            <a:endParaRPr lang="en-US" sz="2000" b="1" i="1">
              <a:solidFill>
                <a:schemeClr val="accent5"/>
              </a:solidFill>
            </a:endParaRPr>
          </a:p>
          <a:p>
            <a:endParaRPr lang="en-US" sz="2000" b="1" i="1">
              <a:solidFill>
                <a:schemeClr val="accent5"/>
              </a:solidFill>
            </a:endParaRPr>
          </a:p>
          <a:p>
            <a:r>
              <a:rPr lang="en-US" sz="1800" i="1">
                <a:solidFill>
                  <a:srgbClr val="4BACC6"/>
                </a:solidFill>
              </a:rPr>
              <a:t>Digital Due Diligence</a:t>
            </a:r>
            <a:endParaRPr lang="en-US" sz="1800" b="1" i="1">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3340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98" imgH="499" progId="TCLayout.ActiveDocument.1">
                  <p:embed/>
                </p:oleObj>
              </mc:Choice>
              <mc:Fallback>
                <p:oleObj name="think-cell Slide" r:id="rId5"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84515" y="87448"/>
            <a:ext cx="9000812" cy="576064"/>
          </a:xfrm>
        </p:spPr>
        <p:txBody>
          <a:bodyPr/>
          <a:lstStyle/>
          <a:p>
            <a:r>
              <a:rPr lang="en-US" sz="1200" b="0"/>
              <a:t>While the number of </a:t>
            </a:r>
            <a:r>
              <a:rPr lang="en-US" sz="1200">
                <a:solidFill>
                  <a:srgbClr val="009DB0"/>
                </a:solidFill>
              </a:rPr>
              <a:t>digital intermediaries </a:t>
            </a:r>
            <a:r>
              <a:rPr lang="en-US" sz="1200" b="0"/>
              <a:t>and</a:t>
            </a:r>
            <a:r>
              <a:rPr lang="en-US" sz="1200" b="0">
                <a:solidFill>
                  <a:schemeClr val="tx2"/>
                </a:solidFill>
              </a:rPr>
              <a:t> </a:t>
            </a:r>
            <a:r>
              <a:rPr lang="en-US" sz="1200">
                <a:solidFill>
                  <a:srgbClr val="009DB0"/>
                </a:solidFill>
              </a:rPr>
              <a:t>services providers </a:t>
            </a:r>
            <a:r>
              <a:rPr lang="en-US" sz="1200" b="0"/>
              <a:t>has increased competitive pressure on traditional CGPs, </a:t>
            </a:r>
            <a:r>
              <a:rPr lang="en-US" sz="1200">
                <a:solidFill>
                  <a:srgbClr val="009DB0"/>
                </a:solidFill>
              </a:rPr>
              <a:t>human-based wealth management advices </a:t>
            </a:r>
            <a:r>
              <a:rPr lang="en-US" sz="1200" b="0"/>
              <a:t>keep holding the largest business value within the ecosystem</a:t>
            </a:r>
          </a:p>
        </p:txBody>
      </p:sp>
      <p:cxnSp>
        <p:nvCxnSpPr>
          <p:cNvPr id="65" name="Connecteur droit 64">
            <a:extLst>
              <a:ext uri="{FF2B5EF4-FFF2-40B4-BE49-F238E27FC236}">
                <a16:creationId xmlns:a16="http://schemas.microsoft.com/office/drawing/2014/main" id="{AA16F925-01AE-485E-8D7D-FCE9A70E8B26}"/>
              </a:ext>
            </a:extLst>
          </p:cNvPr>
          <p:cNvCxnSpPr>
            <a:cxnSpLocks/>
          </p:cNvCxnSpPr>
          <p:nvPr/>
        </p:nvCxnSpPr>
        <p:spPr bwMode="auto">
          <a:xfrm>
            <a:off x="189837" y="1035437"/>
            <a:ext cx="939549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07" name="Rectangle 306">
            <a:extLst>
              <a:ext uri="{FF2B5EF4-FFF2-40B4-BE49-F238E27FC236}">
                <a16:creationId xmlns:a16="http://schemas.microsoft.com/office/drawing/2014/main" id="{E5473802-2299-45CF-9250-5E464B07957E}"/>
              </a:ext>
            </a:extLst>
          </p:cNvPr>
          <p:cNvSpPr/>
          <p:nvPr/>
        </p:nvSpPr>
        <p:spPr bwMode="auto">
          <a:xfrm>
            <a:off x="183163" y="1432610"/>
            <a:ext cx="2963056" cy="4588750"/>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marL="228600" indent="-228600">
              <a:spcAft>
                <a:spcPts val="700"/>
              </a:spcAft>
              <a:buClr>
                <a:schemeClr val="tx1"/>
              </a:buClr>
              <a:buAutoNum type="arabicPeriod"/>
            </a:pPr>
            <a:r>
              <a:rPr lang="en-US" sz="800">
                <a:solidFill>
                  <a:srgbClr val="009DB0"/>
                </a:solidFill>
                <a:latin typeface="+mj-lt"/>
              </a:rPr>
              <a:t>Wealth management industry </a:t>
            </a:r>
            <a:r>
              <a:rPr lang="en-US" sz="800">
                <a:latin typeface="+mj-lt"/>
              </a:rPr>
              <a:t>has been deeply impacted by </a:t>
            </a:r>
            <a:r>
              <a:rPr lang="en-US" sz="800">
                <a:solidFill>
                  <a:srgbClr val="009DB0"/>
                </a:solidFill>
                <a:latin typeface="+mj-lt"/>
              </a:rPr>
              <a:t>Open Banking obligations </a:t>
            </a:r>
            <a:r>
              <a:rPr lang="en-US" sz="800">
                <a:latin typeface="+mj-lt"/>
              </a:rPr>
              <a:t>(i.e., the use of open APIs that enable third-party developers to build applications and services around the financial institutions)</a:t>
            </a:r>
          </a:p>
          <a:p>
            <a:pPr marL="228600" indent="-228600">
              <a:spcAft>
                <a:spcPts val="700"/>
              </a:spcAft>
              <a:buClr>
                <a:schemeClr val="tx1"/>
              </a:buClr>
              <a:buAutoNum type="arabicPeriod"/>
            </a:pPr>
            <a:r>
              <a:rPr lang="en-US" sz="800">
                <a:latin typeface="+mj-lt"/>
              </a:rPr>
              <a:t>This has increased the number of </a:t>
            </a:r>
            <a:r>
              <a:rPr lang="en-US" sz="800">
                <a:solidFill>
                  <a:srgbClr val="009DB0"/>
                </a:solidFill>
                <a:latin typeface="+mj-lt"/>
              </a:rPr>
              <a:t>digital intermediaries</a:t>
            </a:r>
            <a:r>
              <a:rPr lang="en-US" sz="800">
                <a:latin typeface="+mj-lt"/>
              </a:rPr>
              <a:t> (e.g., products brokerage platforms) between providers and end-customers</a:t>
            </a:r>
          </a:p>
          <a:p>
            <a:pPr marL="228600" indent="-228600">
              <a:spcAft>
                <a:spcPts val="700"/>
              </a:spcAft>
              <a:buClr>
                <a:schemeClr val="tx1"/>
              </a:buClr>
              <a:buAutoNum type="arabicPeriod"/>
            </a:pPr>
            <a:r>
              <a:rPr lang="en-US" sz="800">
                <a:latin typeface="+mj-lt"/>
              </a:rPr>
              <a:t>If data flows have been simplified, the </a:t>
            </a:r>
            <a:r>
              <a:rPr lang="en-US" sz="800">
                <a:solidFill>
                  <a:srgbClr val="009DB0"/>
                </a:solidFill>
                <a:latin typeface="+mj-lt"/>
              </a:rPr>
              <a:t>inherent complexity </a:t>
            </a:r>
            <a:r>
              <a:rPr lang="en-US" sz="800">
                <a:latin typeface="+mj-lt"/>
              </a:rPr>
              <a:t>of the </a:t>
            </a:r>
            <a:r>
              <a:rPr lang="en-US" sz="800">
                <a:solidFill>
                  <a:srgbClr val="009DB0"/>
                </a:solidFill>
                <a:latin typeface="+mj-lt"/>
              </a:rPr>
              <a:t>financial industry’s regulation </a:t>
            </a:r>
            <a:r>
              <a:rPr lang="en-US" sz="800">
                <a:latin typeface="+mj-lt"/>
              </a:rPr>
              <a:t>and the </a:t>
            </a:r>
            <a:r>
              <a:rPr lang="en-US" sz="800">
                <a:solidFill>
                  <a:srgbClr val="009DB0"/>
                </a:solidFill>
                <a:latin typeface="+mj-lt"/>
              </a:rPr>
              <a:t>multiplicity of suppliers </a:t>
            </a:r>
            <a:r>
              <a:rPr lang="en-US" sz="800">
                <a:latin typeface="+mj-lt"/>
              </a:rPr>
              <a:t>are the reasons to be of CGPs’ professional software that keep on developing </a:t>
            </a:r>
            <a:r>
              <a:rPr lang="en-US" sz="800">
                <a:solidFill>
                  <a:srgbClr val="009DB0"/>
                </a:solidFill>
                <a:latin typeface="+mj-lt"/>
              </a:rPr>
              <a:t>advanced features </a:t>
            </a:r>
            <a:r>
              <a:rPr lang="en-US" sz="800">
                <a:latin typeface="+mj-lt"/>
              </a:rPr>
              <a:t>to </a:t>
            </a:r>
            <a:r>
              <a:rPr lang="en-US" sz="800">
                <a:solidFill>
                  <a:srgbClr val="009DB0"/>
                </a:solidFill>
                <a:latin typeface="+mj-lt"/>
              </a:rPr>
              <a:t>support CGPs </a:t>
            </a:r>
            <a:r>
              <a:rPr lang="en-US" sz="800">
                <a:latin typeface="+mj-lt"/>
              </a:rPr>
              <a:t>in both: </a:t>
            </a:r>
          </a:p>
          <a:p>
            <a:pPr marL="685800" lvl="1" indent="-228600">
              <a:spcAft>
                <a:spcPts val="700"/>
              </a:spcAft>
              <a:buClr>
                <a:schemeClr val="tx1"/>
              </a:buClr>
              <a:buFont typeface="+mj-lt"/>
              <a:buAutoNum type="alphaLcParenR"/>
            </a:pPr>
            <a:r>
              <a:rPr lang="en-US" sz="800">
                <a:latin typeface="+mj-lt"/>
              </a:rPr>
              <a:t>their </a:t>
            </a:r>
            <a:r>
              <a:rPr lang="en-US" sz="800">
                <a:solidFill>
                  <a:srgbClr val="009DB0"/>
                </a:solidFill>
                <a:latin typeface="+mj-lt"/>
              </a:rPr>
              <a:t>administrative, regulatory</a:t>
            </a:r>
            <a:r>
              <a:rPr lang="en-US" sz="800">
                <a:latin typeface="+mj-lt"/>
              </a:rPr>
              <a:t> and</a:t>
            </a:r>
            <a:r>
              <a:rPr lang="en-US" sz="800">
                <a:solidFill>
                  <a:srgbClr val="009DB0"/>
                </a:solidFill>
                <a:latin typeface="+mj-lt"/>
              </a:rPr>
              <a:t> process tasks</a:t>
            </a:r>
            <a:r>
              <a:rPr lang="en-US" sz="800">
                <a:latin typeface="+mj-lt"/>
              </a:rPr>
              <a:t> (e.g., electronic signature, automated generation of documents, remote meeting, portfolio aggregation)</a:t>
            </a:r>
          </a:p>
          <a:p>
            <a:pPr marL="685800" lvl="1" indent="-228600">
              <a:spcAft>
                <a:spcPts val="700"/>
              </a:spcAft>
              <a:buClr>
                <a:schemeClr val="tx1"/>
              </a:buClr>
              <a:buFont typeface="+mj-lt"/>
              <a:buAutoNum type="alphaLcParenR"/>
            </a:pPr>
            <a:r>
              <a:rPr lang="en-US" sz="800">
                <a:latin typeface="+mj-lt"/>
              </a:rPr>
              <a:t>their </a:t>
            </a:r>
            <a:r>
              <a:rPr lang="en-US" sz="800">
                <a:solidFill>
                  <a:srgbClr val="009DB0"/>
                </a:solidFill>
                <a:latin typeface="+mj-lt"/>
              </a:rPr>
              <a:t>core business </a:t>
            </a:r>
            <a:r>
              <a:rPr lang="en-US" sz="800">
                <a:latin typeface="+mj-lt"/>
              </a:rPr>
              <a:t>which is </a:t>
            </a:r>
            <a:r>
              <a:rPr lang="en-US" sz="800">
                <a:solidFill>
                  <a:srgbClr val="009DB0"/>
                </a:solidFill>
                <a:latin typeface="+mj-lt"/>
              </a:rPr>
              <a:t>advisory </a:t>
            </a:r>
            <a:r>
              <a:rPr lang="en-US" sz="800">
                <a:latin typeface="+mj-lt"/>
              </a:rPr>
              <a:t>(e.g., automated tool to build wealth diagnosis) and associated strategic recommendations (e.g., Big Expert)</a:t>
            </a:r>
          </a:p>
          <a:p>
            <a:pPr marL="628650" lvl="1" indent="-171450">
              <a:spcAft>
                <a:spcPts val="700"/>
              </a:spcAft>
              <a:buClr>
                <a:schemeClr val="tx1"/>
              </a:buClr>
              <a:buFont typeface="Wingdings" panose="05000000000000000000" pitchFamily="2" charset="2"/>
              <a:buChar char="è"/>
            </a:pPr>
            <a:r>
              <a:rPr lang="en-US" sz="800">
                <a:latin typeface="+mj-lt"/>
              </a:rPr>
              <a:t>These software enable CGPs to focus in their </a:t>
            </a:r>
            <a:r>
              <a:rPr lang="en-US" sz="800">
                <a:solidFill>
                  <a:srgbClr val="009DB0"/>
                </a:solidFill>
                <a:latin typeface="+mj-lt"/>
              </a:rPr>
              <a:t>value-added task </a:t>
            </a:r>
            <a:r>
              <a:rPr lang="en-US" sz="800">
                <a:latin typeface="+mj-lt"/>
              </a:rPr>
              <a:t>which is </a:t>
            </a:r>
            <a:r>
              <a:rPr lang="en-US" sz="800">
                <a:solidFill>
                  <a:srgbClr val="009DB0"/>
                </a:solidFill>
                <a:latin typeface="+mj-lt"/>
              </a:rPr>
              <a:t>client relationship, </a:t>
            </a:r>
            <a:r>
              <a:rPr lang="en-US" sz="800">
                <a:latin typeface="+mj-lt"/>
              </a:rPr>
              <a:t>requiring a subtle understanding of its needs and objectives</a:t>
            </a:r>
          </a:p>
          <a:p>
            <a:pPr>
              <a:spcAft>
                <a:spcPts val="700"/>
              </a:spcAft>
              <a:buClr>
                <a:schemeClr val="tx1"/>
              </a:buClr>
            </a:pPr>
            <a:endParaRPr lang="en-US" sz="800"/>
          </a:p>
          <a:p>
            <a:pPr marL="179388">
              <a:spcAft>
                <a:spcPts val="700"/>
              </a:spcAft>
              <a:buClr>
                <a:schemeClr val="tx1"/>
              </a:buClr>
            </a:pPr>
            <a:r>
              <a:rPr lang="en-US" sz="800">
                <a:solidFill>
                  <a:srgbClr val="009DB0"/>
                </a:solidFill>
              </a:rPr>
              <a:t>Producers</a:t>
            </a:r>
            <a:r>
              <a:rPr lang="en-US" sz="800"/>
              <a:t> and </a:t>
            </a:r>
            <a:r>
              <a:rPr lang="en-US" sz="800">
                <a:solidFill>
                  <a:srgbClr val="009DB0"/>
                </a:solidFill>
              </a:rPr>
              <a:t>IFAs</a:t>
            </a:r>
            <a:r>
              <a:rPr lang="en-US" sz="800"/>
              <a:t> holding the </a:t>
            </a:r>
            <a:r>
              <a:rPr lang="en-US" sz="800">
                <a:solidFill>
                  <a:srgbClr val="009DB0"/>
                </a:solidFill>
              </a:rPr>
              <a:t>largest share of value creation: </a:t>
            </a:r>
            <a:r>
              <a:rPr lang="en-US" sz="800"/>
              <a:t>human-based wealth management advices keeps holding the largest business value within the ecosystem</a:t>
            </a:r>
          </a:p>
        </p:txBody>
      </p:sp>
      <p:sp>
        <p:nvSpPr>
          <p:cNvPr id="9" name="Triangle isocèle 8">
            <a:extLst>
              <a:ext uri="{FF2B5EF4-FFF2-40B4-BE49-F238E27FC236}">
                <a16:creationId xmlns:a16="http://schemas.microsoft.com/office/drawing/2014/main" id="{746B94F1-B220-4A08-972A-6A1A4FCED8D6}"/>
              </a:ext>
            </a:extLst>
          </p:cNvPr>
          <p:cNvSpPr/>
          <p:nvPr/>
        </p:nvSpPr>
        <p:spPr bwMode="auto">
          <a:xfrm rot="5400000">
            <a:off x="2132276" y="3945497"/>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9DB0"/>
              </a:solidFill>
              <a:effectLst/>
              <a:latin typeface="+mj-lt"/>
            </a:endParaRPr>
          </a:p>
        </p:txBody>
      </p:sp>
      <p:sp>
        <p:nvSpPr>
          <p:cNvPr id="185" name="Rectangle 184">
            <a:extLst>
              <a:ext uri="{FF2B5EF4-FFF2-40B4-BE49-F238E27FC236}">
                <a16:creationId xmlns:a16="http://schemas.microsoft.com/office/drawing/2014/main" id="{644E6016-169B-49C7-A0F5-7F04F3CFD722}"/>
              </a:ext>
            </a:extLst>
          </p:cNvPr>
          <p:cNvSpPr/>
          <p:nvPr/>
        </p:nvSpPr>
        <p:spPr bwMode="auto">
          <a:xfrm>
            <a:off x="3474942" y="1417702"/>
            <a:ext cx="6132601" cy="46036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sp>
        <p:nvSpPr>
          <p:cNvPr id="66" name="Rectangle 65">
            <a:extLst>
              <a:ext uri="{FF2B5EF4-FFF2-40B4-BE49-F238E27FC236}">
                <a16:creationId xmlns:a16="http://schemas.microsoft.com/office/drawing/2014/main" id="{09C471EA-C9DF-429D-B6F8-6CDEF4A115C3}"/>
              </a:ext>
            </a:extLst>
          </p:cNvPr>
          <p:cNvSpPr/>
          <p:nvPr/>
        </p:nvSpPr>
        <p:spPr>
          <a:xfrm>
            <a:off x="1919206" y="834520"/>
            <a:ext cx="5974509" cy="323165"/>
          </a:xfrm>
          <a:prstGeom prst="rect">
            <a:avLst/>
          </a:prstGeom>
          <a:solidFill>
            <a:schemeClr val="bg1"/>
          </a:solidFill>
        </p:spPr>
        <p:txBody>
          <a:bodyPr wrap="square" lIns="36000" rIns="36000" bIns="0" anchor="ctr">
            <a:spAutoFit/>
          </a:bodyPr>
          <a:lstStyle/>
          <a:p>
            <a:pPr algn="ctr"/>
            <a:r>
              <a:rPr lang="en-US" sz="900" b="1">
                <a:solidFill>
                  <a:srgbClr val="009DB0"/>
                </a:solidFill>
              </a:rPr>
              <a:t>Various players are positioned along the wealth management value chain, with an increasing porosity between them due to open banking</a:t>
            </a:r>
            <a:endParaRPr lang="en-US" sz="900" b="1">
              <a:solidFill>
                <a:srgbClr val="009DB0"/>
              </a:solidFill>
              <a:latin typeface="+mj-lt"/>
            </a:endParaRPr>
          </a:p>
        </p:txBody>
      </p:sp>
      <p:sp>
        <p:nvSpPr>
          <p:cNvPr id="5" name="Espace réservé du texte 63">
            <a:extLst>
              <a:ext uri="{FF2B5EF4-FFF2-40B4-BE49-F238E27FC236}">
                <a16:creationId xmlns:a16="http://schemas.microsoft.com/office/drawing/2014/main" id="{7C0902D1-88E2-4D22-90BD-74733261214C}"/>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grpSp>
        <p:nvGrpSpPr>
          <p:cNvPr id="59" name="Groupe 58">
            <a:extLst>
              <a:ext uri="{FF2B5EF4-FFF2-40B4-BE49-F238E27FC236}">
                <a16:creationId xmlns:a16="http://schemas.microsoft.com/office/drawing/2014/main" id="{D56A9247-59B8-4E53-BD94-8024FFB5E93D}"/>
              </a:ext>
            </a:extLst>
          </p:cNvPr>
          <p:cNvGrpSpPr/>
          <p:nvPr/>
        </p:nvGrpSpPr>
        <p:grpSpPr>
          <a:xfrm>
            <a:off x="3597543" y="1469141"/>
            <a:ext cx="5968840" cy="1255107"/>
            <a:chOff x="161566" y="1219089"/>
            <a:chExt cx="9601499" cy="1927380"/>
          </a:xfrm>
        </p:grpSpPr>
        <p:sp>
          <p:nvSpPr>
            <p:cNvPr id="34" name="Flèche : pentagone 33">
              <a:extLst>
                <a:ext uri="{FF2B5EF4-FFF2-40B4-BE49-F238E27FC236}">
                  <a16:creationId xmlns:a16="http://schemas.microsoft.com/office/drawing/2014/main" id="{1D7771FC-CF7F-416C-A760-DF0EE877C4EE}"/>
                </a:ext>
              </a:extLst>
            </p:cNvPr>
            <p:cNvSpPr/>
            <p:nvPr/>
          </p:nvSpPr>
          <p:spPr bwMode="auto">
            <a:xfrm>
              <a:off x="161568" y="1225755"/>
              <a:ext cx="1698840" cy="512100"/>
            </a:xfrm>
            <a:prstGeom prst="homePlat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700" b="1" i="1">
                  <a:solidFill>
                    <a:schemeClr val="bg1"/>
                  </a:solidFill>
                  <a:latin typeface="+mj-lt"/>
                </a:rPr>
                <a:t>Products fabrication</a:t>
              </a:r>
              <a:endParaRPr kumimoji="0" lang="en-US" sz="700" b="1" i="1" u="none" strike="noStrike" cap="none" normalizeH="0" baseline="0">
                <a:ln>
                  <a:noFill/>
                </a:ln>
                <a:solidFill>
                  <a:schemeClr val="bg1"/>
                </a:solidFill>
                <a:effectLst/>
                <a:latin typeface="+mj-lt"/>
              </a:endParaRPr>
            </a:p>
          </p:txBody>
        </p:sp>
        <p:sp>
          <p:nvSpPr>
            <p:cNvPr id="35" name="Flèche : chevron 34">
              <a:extLst>
                <a:ext uri="{FF2B5EF4-FFF2-40B4-BE49-F238E27FC236}">
                  <a16:creationId xmlns:a16="http://schemas.microsoft.com/office/drawing/2014/main" id="{22691FFC-0670-4EF1-AB82-0449CE1B6338}"/>
                </a:ext>
              </a:extLst>
            </p:cNvPr>
            <p:cNvSpPr/>
            <p:nvPr/>
          </p:nvSpPr>
          <p:spPr bwMode="auto">
            <a:xfrm>
              <a:off x="8064225" y="1225755"/>
              <a:ext cx="1698840" cy="512105"/>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b="1" i="1" spc="-30">
                  <a:solidFill>
                    <a:schemeClr val="bg1"/>
                  </a:solidFill>
                  <a:latin typeface="+mj-lt"/>
                </a:rPr>
                <a:t>End-customers reporting</a:t>
              </a:r>
            </a:p>
          </p:txBody>
        </p:sp>
        <p:sp>
          <p:nvSpPr>
            <p:cNvPr id="36" name="Flèche : chevron 35">
              <a:extLst>
                <a:ext uri="{FF2B5EF4-FFF2-40B4-BE49-F238E27FC236}">
                  <a16:creationId xmlns:a16="http://schemas.microsoft.com/office/drawing/2014/main" id="{388A94E6-343B-489A-8408-2190F0081771}"/>
                </a:ext>
              </a:extLst>
            </p:cNvPr>
            <p:cNvSpPr/>
            <p:nvPr/>
          </p:nvSpPr>
          <p:spPr bwMode="auto">
            <a:xfrm>
              <a:off x="4903163" y="1225755"/>
              <a:ext cx="1698840" cy="512105"/>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b="1" i="1">
                  <a:solidFill>
                    <a:schemeClr val="bg1"/>
                  </a:solidFill>
                  <a:latin typeface="+mj-lt"/>
                </a:rPr>
                <a:t>Advisory </a:t>
              </a:r>
            </a:p>
          </p:txBody>
        </p:sp>
        <p:sp>
          <p:nvSpPr>
            <p:cNvPr id="37" name="Flèche : chevron 36">
              <a:extLst>
                <a:ext uri="{FF2B5EF4-FFF2-40B4-BE49-F238E27FC236}">
                  <a16:creationId xmlns:a16="http://schemas.microsoft.com/office/drawing/2014/main" id="{BD717C3D-7BED-4706-BBE6-5B362D733A27}"/>
                </a:ext>
              </a:extLst>
            </p:cNvPr>
            <p:cNvSpPr/>
            <p:nvPr/>
          </p:nvSpPr>
          <p:spPr bwMode="auto">
            <a:xfrm>
              <a:off x="3332851" y="1227355"/>
              <a:ext cx="1698840" cy="506936"/>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72000" bIns="45720" numCol="1" rtlCol="0" anchor="ctr" anchorCtr="0" compatLnSpc="1">
              <a:prstTxWarp prst="textNoShape">
                <a:avLst/>
              </a:prstTxWarp>
            </a:bodyPr>
            <a:lstStyle/>
            <a:p>
              <a:pPr algn="ctr"/>
              <a:r>
                <a:rPr lang="en-US" sz="700" b="1" i="1" spc="-30">
                  <a:solidFill>
                    <a:schemeClr val="bg1"/>
                  </a:solidFill>
                  <a:latin typeface="+mj-lt"/>
                </a:rPr>
                <a:t>Products aggregation</a:t>
              </a:r>
              <a:endParaRPr kumimoji="0" lang="en-US" sz="700" b="1" i="1" u="none" strike="noStrike" cap="none" spc="-30" normalizeH="0">
                <a:ln>
                  <a:noFill/>
                </a:ln>
                <a:solidFill>
                  <a:schemeClr val="bg1"/>
                </a:solidFill>
                <a:effectLst/>
                <a:latin typeface="+mj-lt"/>
              </a:endParaRPr>
            </a:p>
          </p:txBody>
        </p:sp>
        <p:sp>
          <p:nvSpPr>
            <p:cNvPr id="38" name="Flèche : chevron 37">
              <a:extLst>
                <a:ext uri="{FF2B5EF4-FFF2-40B4-BE49-F238E27FC236}">
                  <a16:creationId xmlns:a16="http://schemas.microsoft.com/office/drawing/2014/main" id="{4B5C9291-ADAB-4708-AAE1-E03120AF42D6}"/>
                </a:ext>
              </a:extLst>
            </p:cNvPr>
            <p:cNvSpPr/>
            <p:nvPr/>
          </p:nvSpPr>
          <p:spPr bwMode="auto">
            <a:xfrm>
              <a:off x="6483695" y="1225755"/>
              <a:ext cx="1698840" cy="512105"/>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b="1" i="1">
                  <a:solidFill>
                    <a:schemeClr val="bg1"/>
                  </a:solidFill>
                  <a:latin typeface="+mj-lt"/>
                </a:rPr>
                <a:t>Back and middle office </a:t>
              </a:r>
            </a:p>
          </p:txBody>
        </p:sp>
        <p:sp>
          <p:nvSpPr>
            <p:cNvPr id="39" name="Flèche : chevron 38">
              <a:extLst>
                <a:ext uri="{FF2B5EF4-FFF2-40B4-BE49-F238E27FC236}">
                  <a16:creationId xmlns:a16="http://schemas.microsoft.com/office/drawing/2014/main" id="{51C46364-3F02-4F70-9126-AC6B1ABB12D8}"/>
                </a:ext>
              </a:extLst>
            </p:cNvPr>
            <p:cNvSpPr/>
            <p:nvPr/>
          </p:nvSpPr>
          <p:spPr bwMode="auto">
            <a:xfrm>
              <a:off x="1753985" y="1219089"/>
              <a:ext cx="1698840" cy="506936"/>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b="1" i="1">
                  <a:solidFill>
                    <a:schemeClr val="bg1"/>
                  </a:solidFill>
                  <a:latin typeface="+mj-lt"/>
                </a:rPr>
                <a:t>Commercialization</a:t>
              </a:r>
            </a:p>
          </p:txBody>
        </p:sp>
        <p:sp>
          <p:nvSpPr>
            <p:cNvPr id="41" name="Rectangle 40">
              <a:extLst>
                <a:ext uri="{FF2B5EF4-FFF2-40B4-BE49-F238E27FC236}">
                  <a16:creationId xmlns:a16="http://schemas.microsoft.com/office/drawing/2014/main" id="{EDCED67E-9F2D-4293-AACC-B3607822EF80}"/>
                </a:ext>
              </a:extLst>
            </p:cNvPr>
            <p:cNvSpPr/>
            <p:nvPr/>
          </p:nvSpPr>
          <p:spPr>
            <a:xfrm>
              <a:off x="161566" y="1781388"/>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Product conception</a:t>
              </a:r>
            </a:p>
            <a:p>
              <a:pPr marL="171450" indent="-171450">
                <a:buFont typeface="Wingdings" panose="05000000000000000000" pitchFamily="2" charset="2"/>
                <a:buChar char="§"/>
              </a:pPr>
              <a:r>
                <a:rPr lang="en-US" sz="600">
                  <a:solidFill>
                    <a:schemeClr val="tx1"/>
                  </a:solidFill>
                </a:rPr>
                <a:t>Fund holding </a:t>
              </a:r>
            </a:p>
          </p:txBody>
        </p:sp>
        <p:sp>
          <p:nvSpPr>
            <p:cNvPr id="43" name="Rectangle 42">
              <a:extLst>
                <a:ext uri="{FF2B5EF4-FFF2-40B4-BE49-F238E27FC236}">
                  <a16:creationId xmlns:a16="http://schemas.microsoft.com/office/drawing/2014/main" id="{CB991F45-2F2F-485A-A863-95C88BA38D8C}"/>
                </a:ext>
              </a:extLst>
            </p:cNvPr>
            <p:cNvSpPr/>
            <p:nvPr/>
          </p:nvSpPr>
          <p:spPr>
            <a:xfrm>
              <a:off x="3333858" y="1781283"/>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Application </a:t>
              </a:r>
            </a:p>
            <a:p>
              <a:pPr marL="171450" indent="-171450">
                <a:buFont typeface="Wingdings" panose="05000000000000000000" pitchFamily="2" charset="2"/>
                <a:buChar char="§"/>
              </a:pPr>
              <a:r>
                <a:rPr lang="en-US" sz="600">
                  <a:solidFill>
                    <a:schemeClr val="tx1"/>
                  </a:solidFill>
                </a:rPr>
                <a:t>Arbitrage</a:t>
              </a:r>
            </a:p>
            <a:p>
              <a:pPr marL="171450" indent="-171450">
                <a:buFont typeface="Wingdings" panose="05000000000000000000" pitchFamily="2" charset="2"/>
                <a:buChar char="§"/>
              </a:pPr>
              <a:r>
                <a:rPr lang="en-US" sz="600">
                  <a:solidFill>
                    <a:schemeClr val="tx1"/>
                  </a:solidFill>
                </a:rPr>
                <a:t>Buyback</a:t>
              </a:r>
            </a:p>
            <a:p>
              <a:pPr marL="171450" indent="-171450">
                <a:buFont typeface="Wingdings" panose="05000000000000000000" pitchFamily="2" charset="2"/>
                <a:buChar char="§"/>
              </a:pPr>
              <a:r>
                <a:rPr lang="en-US" sz="600">
                  <a:solidFill>
                    <a:schemeClr val="tx1"/>
                  </a:solidFill>
                </a:rPr>
                <a:t>Administrative changes</a:t>
              </a:r>
            </a:p>
            <a:p>
              <a:pPr marL="171450" indent="-171450">
                <a:buFont typeface="Wingdings" panose="05000000000000000000" pitchFamily="2" charset="2"/>
                <a:buChar char="§"/>
              </a:pPr>
              <a:r>
                <a:rPr lang="en-US" sz="600">
                  <a:solidFill>
                    <a:schemeClr val="tx1"/>
                  </a:solidFill>
                </a:rPr>
                <a:t>Electronic signature</a:t>
              </a:r>
            </a:p>
            <a:p>
              <a:pPr marL="171450" indent="-171450">
                <a:buFont typeface="Wingdings" panose="05000000000000000000" pitchFamily="2" charset="2"/>
                <a:buChar char="§"/>
              </a:pPr>
              <a:r>
                <a:rPr lang="en-US" sz="600">
                  <a:solidFill>
                    <a:schemeClr val="tx1"/>
                  </a:solidFill>
                </a:rPr>
                <a:t>KYC</a:t>
              </a:r>
            </a:p>
            <a:p>
              <a:pPr marL="171450" indent="-171450">
                <a:buFont typeface="Wingdings" panose="05000000000000000000" pitchFamily="2" charset="2"/>
                <a:buChar char="§"/>
              </a:pPr>
              <a:endParaRPr lang="en-US" sz="600">
                <a:solidFill>
                  <a:schemeClr val="tx1"/>
                </a:solidFill>
              </a:endParaRPr>
            </a:p>
            <a:p>
              <a:pPr marL="171450" indent="-171450">
                <a:buFont typeface="Wingdings" panose="05000000000000000000" pitchFamily="2" charset="2"/>
                <a:buChar char="§"/>
              </a:pPr>
              <a:endParaRPr lang="en-US" sz="600">
                <a:solidFill>
                  <a:schemeClr val="tx1"/>
                </a:solidFill>
              </a:endParaRPr>
            </a:p>
            <a:p>
              <a:pPr marL="171450" indent="-171450">
                <a:buFont typeface="Wingdings" panose="05000000000000000000" pitchFamily="2" charset="2"/>
                <a:buChar char="§"/>
              </a:pPr>
              <a:endParaRPr lang="en-US" sz="600">
                <a:solidFill>
                  <a:schemeClr val="tx1"/>
                </a:solidFill>
              </a:endParaRPr>
            </a:p>
            <a:p>
              <a:pPr marL="171450" indent="-171450">
                <a:buFont typeface="Wingdings" panose="05000000000000000000" pitchFamily="2" charset="2"/>
                <a:buChar char="§"/>
              </a:pPr>
              <a:endParaRPr lang="en-US" sz="600">
                <a:solidFill>
                  <a:schemeClr val="tx1"/>
                </a:solidFill>
              </a:endParaRPr>
            </a:p>
          </p:txBody>
        </p:sp>
        <p:sp>
          <p:nvSpPr>
            <p:cNvPr id="47" name="Rectangle 46">
              <a:extLst>
                <a:ext uri="{FF2B5EF4-FFF2-40B4-BE49-F238E27FC236}">
                  <a16:creationId xmlns:a16="http://schemas.microsoft.com/office/drawing/2014/main" id="{D75B99F9-5046-4EDA-BA0F-883E43AF0675}"/>
                </a:ext>
              </a:extLst>
            </p:cNvPr>
            <p:cNvSpPr/>
            <p:nvPr/>
          </p:nvSpPr>
          <p:spPr>
            <a:xfrm>
              <a:off x="1747210" y="1764869"/>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Brokerage</a:t>
              </a:r>
            </a:p>
            <a:p>
              <a:pPr marL="171450" indent="-171450">
                <a:buFont typeface="Wingdings" panose="05000000000000000000" pitchFamily="2" charset="2"/>
                <a:buChar char="§"/>
              </a:pPr>
              <a:endParaRPr lang="en-US" sz="600">
                <a:solidFill>
                  <a:schemeClr val="tx1"/>
                </a:solidFill>
              </a:endParaRPr>
            </a:p>
            <a:p>
              <a:pPr marL="171450" indent="-171450">
                <a:buFont typeface="Wingdings" panose="05000000000000000000" pitchFamily="2" charset="2"/>
                <a:buChar char="§"/>
              </a:pPr>
              <a:endParaRPr lang="en-US" sz="600">
                <a:solidFill>
                  <a:schemeClr val="tx1"/>
                </a:solidFill>
              </a:endParaRPr>
            </a:p>
          </p:txBody>
        </p:sp>
        <p:sp>
          <p:nvSpPr>
            <p:cNvPr id="51" name="Rectangle 50">
              <a:extLst>
                <a:ext uri="{FF2B5EF4-FFF2-40B4-BE49-F238E27FC236}">
                  <a16:creationId xmlns:a16="http://schemas.microsoft.com/office/drawing/2014/main" id="{5BB50974-F1DB-4EC9-87A0-EAF802E39BA4}"/>
                </a:ext>
              </a:extLst>
            </p:cNvPr>
            <p:cNvSpPr/>
            <p:nvPr/>
          </p:nvSpPr>
          <p:spPr>
            <a:xfrm>
              <a:off x="4906186" y="1781388"/>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KYC </a:t>
              </a:r>
            </a:p>
            <a:p>
              <a:pPr marL="171450" indent="-171450">
                <a:buFont typeface="Wingdings" panose="05000000000000000000" pitchFamily="2" charset="2"/>
                <a:buChar char="§"/>
              </a:pPr>
              <a:r>
                <a:rPr lang="en-US" sz="600">
                  <a:solidFill>
                    <a:schemeClr val="tx1"/>
                  </a:solidFill>
                </a:rPr>
                <a:t>Wealth strategy simulation</a:t>
              </a:r>
            </a:p>
            <a:p>
              <a:pPr marL="171450" indent="-171450">
                <a:buFont typeface="Wingdings" panose="05000000000000000000" pitchFamily="2" charset="2"/>
                <a:buChar char="§"/>
              </a:pPr>
              <a:r>
                <a:rPr lang="en-US" sz="600">
                  <a:solidFill>
                    <a:schemeClr val="tx1"/>
                  </a:solidFill>
                </a:rPr>
                <a:t>Wealth strategy definition</a:t>
              </a:r>
            </a:p>
          </p:txBody>
        </p:sp>
        <p:sp>
          <p:nvSpPr>
            <p:cNvPr id="55" name="Rectangle 54">
              <a:extLst>
                <a:ext uri="{FF2B5EF4-FFF2-40B4-BE49-F238E27FC236}">
                  <a16:creationId xmlns:a16="http://schemas.microsoft.com/office/drawing/2014/main" id="{69520308-0CEF-41F1-9995-8BD0CE6908C2}"/>
                </a:ext>
              </a:extLst>
            </p:cNvPr>
            <p:cNvSpPr/>
            <p:nvPr/>
          </p:nvSpPr>
          <p:spPr>
            <a:xfrm>
              <a:off x="6487726" y="1781388"/>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Payments</a:t>
              </a:r>
            </a:p>
            <a:p>
              <a:pPr marL="171450" indent="-171450">
                <a:buFont typeface="Wingdings" panose="05000000000000000000" pitchFamily="2" charset="2"/>
                <a:buChar char="§"/>
              </a:pPr>
              <a:r>
                <a:rPr lang="en-US" sz="600">
                  <a:solidFill>
                    <a:schemeClr val="tx1"/>
                  </a:solidFill>
                </a:rPr>
                <a:t>RTO</a:t>
              </a:r>
            </a:p>
            <a:p>
              <a:pPr marL="171450" indent="-171450">
                <a:buFont typeface="Wingdings" panose="05000000000000000000" pitchFamily="2" charset="2"/>
                <a:buChar char="§"/>
              </a:pPr>
              <a:r>
                <a:rPr lang="en-US" sz="600">
                  <a:solidFill>
                    <a:schemeClr val="tx1"/>
                  </a:solidFill>
                </a:rPr>
                <a:t>Consultation of contracts</a:t>
              </a:r>
            </a:p>
            <a:p>
              <a:pPr marL="171450" indent="-171450">
                <a:buFont typeface="Wingdings" panose="05000000000000000000" pitchFamily="2" charset="2"/>
                <a:buChar char="§"/>
              </a:pPr>
              <a:r>
                <a:rPr lang="en-US" sz="600">
                  <a:solidFill>
                    <a:schemeClr val="tx1"/>
                  </a:solidFill>
                </a:rPr>
                <a:t>Financial allocation </a:t>
              </a:r>
            </a:p>
            <a:p>
              <a:pPr marL="171450" indent="-171450">
                <a:buFont typeface="Wingdings" panose="05000000000000000000" pitchFamily="2" charset="2"/>
                <a:buChar char="§"/>
              </a:pPr>
              <a:r>
                <a:rPr lang="en-US" sz="600">
                  <a:solidFill>
                    <a:schemeClr val="tx1"/>
                  </a:solidFill>
                </a:rPr>
                <a:t>Preparation for arbitrage</a:t>
              </a:r>
            </a:p>
            <a:p>
              <a:pPr marL="171450" indent="-171450">
                <a:buFont typeface="Wingdings" panose="05000000000000000000" pitchFamily="2" charset="2"/>
                <a:buChar char="§"/>
              </a:pPr>
              <a:r>
                <a:rPr lang="en-US" sz="600">
                  <a:solidFill>
                    <a:schemeClr val="tx1"/>
                  </a:solidFill>
                </a:rPr>
                <a:t>CRM</a:t>
              </a:r>
            </a:p>
          </p:txBody>
        </p:sp>
        <p:sp>
          <p:nvSpPr>
            <p:cNvPr id="56" name="Rectangle 55">
              <a:extLst>
                <a:ext uri="{FF2B5EF4-FFF2-40B4-BE49-F238E27FC236}">
                  <a16:creationId xmlns:a16="http://schemas.microsoft.com/office/drawing/2014/main" id="{02F18093-8397-4918-9788-B9C418F7CC0B}"/>
                </a:ext>
              </a:extLst>
            </p:cNvPr>
            <p:cNvSpPr/>
            <p:nvPr/>
          </p:nvSpPr>
          <p:spPr>
            <a:xfrm>
              <a:off x="8069268" y="1781388"/>
              <a:ext cx="1524068" cy="136508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600">
                  <a:solidFill>
                    <a:schemeClr val="tx1"/>
                  </a:solidFill>
                </a:rPr>
                <a:t>Aggregation of clients' accounts </a:t>
              </a:r>
            </a:p>
            <a:p>
              <a:pPr marL="171450" indent="-171450">
                <a:buFont typeface="Wingdings" panose="05000000000000000000" pitchFamily="2" charset="2"/>
                <a:buChar char="§"/>
              </a:pPr>
              <a:r>
                <a:rPr lang="en-US" sz="600">
                  <a:solidFill>
                    <a:schemeClr val="tx1"/>
                  </a:solidFill>
                </a:rPr>
                <a:t>Aggregation of clients’ investments</a:t>
              </a:r>
            </a:p>
            <a:p>
              <a:pPr marL="171450" indent="-171450">
                <a:buFont typeface="Wingdings" panose="05000000000000000000" pitchFamily="2" charset="2"/>
                <a:buChar char="§"/>
              </a:pPr>
              <a:r>
                <a:rPr lang="en-US" sz="600">
                  <a:solidFill>
                    <a:schemeClr val="tx1"/>
                  </a:solidFill>
                </a:rPr>
                <a:t>Customer reporting</a:t>
              </a:r>
            </a:p>
            <a:p>
              <a:endParaRPr lang="en-US" sz="600">
                <a:solidFill>
                  <a:schemeClr val="tx1"/>
                </a:solidFill>
              </a:endParaRPr>
            </a:p>
          </p:txBody>
        </p:sp>
      </p:grpSp>
      <p:sp>
        <p:nvSpPr>
          <p:cNvPr id="84" name="Rectangle 83">
            <a:extLst>
              <a:ext uri="{FF2B5EF4-FFF2-40B4-BE49-F238E27FC236}">
                <a16:creationId xmlns:a16="http://schemas.microsoft.com/office/drawing/2014/main" id="{56163603-2211-443F-974D-DF219C67AC44}"/>
              </a:ext>
            </a:extLst>
          </p:cNvPr>
          <p:cNvSpPr/>
          <p:nvPr/>
        </p:nvSpPr>
        <p:spPr bwMode="auto">
          <a:xfrm>
            <a:off x="3604499" y="2803079"/>
            <a:ext cx="5821664" cy="3150932"/>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92" name="Rectangle 91">
            <a:extLst>
              <a:ext uri="{FF2B5EF4-FFF2-40B4-BE49-F238E27FC236}">
                <a16:creationId xmlns:a16="http://schemas.microsoft.com/office/drawing/2014/main" id="{33DCAD47-7449-4FB2-AE67-AF4B15B5AD9F}"/>
              </a:ext>
            </a:extLst>
          </p:cNvPr>
          <p:cNvSpPr/>
          <p:nvPr/>
        </p:nvSpPr>
        <p:spPr bwMode="auto">
          <a:xfrm>
            <a:off x="3673201" y="2944992"/>
            <a:ext cx="1757490" cy="27856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Suppliers</a:t>
            </a:r>
          </a:p>
        </p:txBody>
      </p:sp>
      <p:sp>
        <p:nvSpPr>
          <p:cNvPr id="93" name="Flèche : double flèche horizontale 92">
            <a:extLst>
              <a:ext uri="{FF2B5EF4-FFF2-40B4-BE49-F238E27FC236}">
                <a16:creationId xmlns:a16="http://schemas.microsoft.com/office/drawing/2014/main" id="{1D575E93-6DE9-4CE2-9C5D-3420FD05DD65}"/>
              </a:ext>
            </a:extLst>
          </p:cNvPr>
          <p:cNvSpPr/>
          <p:nvPr/>
        </p:nvSpPr>
        <p:spPr>
          <a:xfrm>
            <a:off x="3673201" y="5660694"/>
            <a:ext cx="377803" cy="180862"/>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94" name="Flèche : double flèche horizontale 93">
            <a:extLst>
              <a:ext uri="{FF2B5EF4-FFF2-40B4-BE49-F238E27FC236}">
                <a16:creationId xmlns:a16="http://schemas.microsoft.com/office/drawing/2014/main" id="{A0D4F18D-4B99-454E-A504-7FFB8B3DB053}"/>
              </a:ext>
            </a:extLst>
          </p:cNvPr>
          <p:cNvSpPr/>
          <p:nvPr/>
        </p:nvSpPr>
        <p:spPr>
          <a:xfrm>
            <a:off x="4841898" y="5660694"/>
            <a:ext cx="391624" cy="180862"/>
          </a:xfrm>
          <a:prstGeom prst="lef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95" name="ZoneTexte 94">
            <a:extLst>
              <a:ext uri="{FF2B5EF4-FFF2-40B4-BE49-F238E27FC236}">
                <a16:creationId xmlns:a16="http://schemas.microsoft.com/office/drawing/2014/main" id="{BD65F1D6-EDD5-4AEB-81F4-F87EE9831D65}"/>
              </a:ext>
            </a:extLst>
          </p:cNvPr>
          <p:cNvSpPr txBox="1"/>
          <p:nvPr/>
        </p:nvSpPr>
        <p:spPr>
          <a:xfrm>
            <a:off x="4020226" y="5638425"/>
            <a:ext cx="868363" cy="222027"/>
          </a:xfrm>
          <a:prstGeom prst="rect">
            <a:avLst/>
          </a:prstGeom>
          <a:noFill/>
        </p:spPr>
        <p:txBody>
          <a:bodyPr wrap="square" rtlCol="0">
            <a:spAutoFit/>
          </a:bodyPr>
          <a:lstStyle/>
          <a:p>
            <a:r>
              <a:rPr lang="en-US" sz="800" i="1"/>
              <a:t>Core activity</a:t>
            </a:r>
          </a:p>
        </p:txBody>
      </p:sp>
      <p:sp>
        <p:nvSpPr>
          <p:cNvPr id="101" name="Rectangle 100">
            <a:extLst>
              <a:ext uri="{FF2B5EF4-FFF2-40B4-BE49-F238E27FC236}">
                <a16:creationId xmlns:a16="http://schemas.microsoft.com/office/drawing/2014/main" id="{DED61DEC-ACEC-4556-9BFF-FA2A547AA906}"/>
              </a:ext>
            </a:extLst>
          </p:cNvPr>
          <p:cNvSpPr/>
          <p:nvPr/>
        </p:nvSpPr>
        <p:spPr bwMode="auto">
          <a:xfrm>
            <a:off x="4832826" y="3463469"/>
            <a:ext cx="1757490" cy="27856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CGPs</a:t>
            </a:r>
          </a:p>
        </p:txBody>
      </p:sp>
      <p:sp>
        <p:nvSpPr>
          <p:cNvPr id="102" name="Rectangle 101">
            <a:extLst>
              <a:ext uri="{FF2B5EF4-FFF2-40B4-BE49-F238E27FC236}">
                <a16:creationId xmlns:a16="http://schemas.microsoft.com/office/drawing/2014/main" id="{895E4B0A-8A5E-4877-83DC-3D54658C51EB}"/>
              </a:ext>
            </a:extLst>
          </p:cNvPr>
          <p:cNvSpPr/>
          <p:nvPr/>
        </p:nvSpPr>
        <p:spPr bwMode="auto">
          <a:xfrm>
            <a:off x="4638672" y="3966957"/>
            <a:ext cx="920137" cy="27856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Products</a:t>
            </a:r>
          </a:p>
          <a:p>
            <a:r>
              <a:rPr lang="en-US" sz="900">
                <a:latin typeface="+mj-lt"/>
              </a:rPr>
              <a:t>Brokerage platforms</a:t>
            </a:r>
          </a:p>
        </p:txBody>
      </p:sp>
      <p:sp>
        <p:nvSpPr>
          <p:cNvPr id="107" name="Rectangle 106">
            <a:extLst>
              <a:ext uri="{FF2B5EF4-FFF2-40B4-BE49-F238E27FC236}">
                <a16:creationId xmlns:a16="http://schemas.microsoft.com/office/drawing/2014/main" id="{1A10E7A9-5395-404F-AE88-E0965AB040CD}"/>
              </a:ext>
            </a:extLst>
          </p:cNvPr>
          <p:cNvSpPr/>
          <p:nvPr/>
        </p:nvSpPr>
        <p:spPr bwMode="auto">
          <a:xfrm>
            <a:off x="4990283" y="4539575"/>
            <a:ext cx="1185019" cy="27856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CGPs </a:t>
            </a:r>
          </a:p>
          <a:p>
            <a:r>
              <a:rPr lang="en-US" sz="900">
                <a:latin typeface="+mj-lt"/>
              </a:rPr>
              <a:t>software editors</a:t>
            </a:r>
          </a:p>
        </p:txBody>
      </p:sp>
      <p:sp>
        <p:nvSpPr>
          <p:cNvPr id="108" name="Flèche : double flèche horizontale 107">
            <a:extLst>
              <a:ext uri="{FF2B5EF4-FFF2-40B4-BE49-F238E27FC236}">
                <a16:creationId xmlns:a16="http://schemas.microsoft.com/office/drawing/2014/main" id="{DC022A0E-57D9-4904-AEF7-9F2E7DC9EFC8}"/>
              </a:ext>
            </a:extLst>
          </p:cNvPr>
          <p:cNvSpPr/>
          <p:nvPr/>
        </p:nvSpPr>
        <p:spPr>
          <a:xfrm>
            <a:off x="8960825" y="5462712"/>
            <a:ext cx="319484" cy="186450"/>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09" name="Rectangle 108">
            <a:extLst>
              <a:ext uri="{FF2B5EF4-FFF2-40B4-BE49-F238E27FC236}">
                <a16:creationId xmlns:a16="http://schemas.microsoft.com/office/drawing/2014/main" id="{950495D9-19B3-4969-8B7A-5C438E02B99F}"/>
              </a:ext>
            </a:extLst>
          </p:cNvPr>
          <p:cNvSpPr/>
          <p:nvPr/>
        </p:nvSpPr>
        <p:spPr bwMode="auto">
          <a:xfrm>
            <a:off x="7947572" y="5192046"/>
            <a:ext cx="1004270" cy="4001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Neo-banks/ banks accounts aggregators </a:t>
            </a:r>
          </a:p>
        </p:txBody>
      </p:sp>
      <p:pic>
        <p:nvPicPr>
          <p:cNvPr id="111" name="Picture 54" descr="RÃ©sultat de recherche d'images pour &quot;AXA&quot;">
            <a:extLst>
              <a:ext uri="{FF2B5EF4-FFF2-40B4-BE49-F238E27FC236}">
                <a16:creationId xmlns:a16="http://schemas.microsoft.com/office/drawing/2014/main" id="{8673E1B8-074B-4A09-9CCB-EA959E900ACE}"/>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393902" y="2937168"/>
            <a:ext cx="218050" cy="207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Generali — Wikipédia">
            <a:extLst>
              <a:ext uri="{FF2B5EF4-FFF2-40B4-BE49-F238E27FC236}">
                <a16:creationId xmlns:a16="http://schemas.microsoft.com/office/drawing/2014/main" id="{D6A56AE6-35B0-47DB-AD5C-CEB460301E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0578" y="2915937"/>
            <a:ext cx="232184" cy="25030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Résultat de recherche d'images pour &quot;bnp logo&quot;">
            <a:extLst>
              <a:ext uri="{FF2B5EF4-FFF2-40B4-BE49-F238E27FC236}">
                <a16:creationId xmlns:a16="http://schemas.microsoft.com/office/drawing/2014/main" id="{03E15DCB-CA71-420D-9209-31DCF09114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91057" y="2930163"/>
            <a:ext cx="440682" cy="22184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58" descr="RÃ©sultat de recherche d'images pour &quot;allianz&quot;">
            <a:extLst>
              <a:ext uri="{FF2B5EF4-FFF2-40B4-BE49-F238E27FC236}">
                <a16:creationId xmlns:a16="http://schemas.microsoft.com/office/drawing/2014/main" id="{FE36B7E3-8D39-424D-8BA6-6A465EB4D4D6}"/>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50705" y="2946631"/>
            <a:ext cx="631129" cy="18891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4" descr="Cyrus Conseil (@CyrusConseil) | Twitter">
            <a:extLst>
              <a:ext uri="{FF2B5EF4-FFF2-40B4-BE49-F238E27FC236}">
                <a16:creationId xmlns:a16="http://schemas.microsoft.com/office/drawing/2014/main" id="{95B742A5-6F12-4C05-AB39-F38B12B463E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6200" y="3332492"/>
            <a:ext cx="424566" cy="46559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Résultat de recherche d'images pour &quot;uff&quot;">
            <a:extLst>
              <a:ext uri="{FF2B5EF4-FFF2-40B4-BE49-F238E27FC236}">
                <a16:creationId xmlns:a16="http://schemas.microsoft.com/office/drawing/2014/main" id="{51391D77-35CD-4F4A-8403-3164E09FEA4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6023" y="3500374"/>
            <a:ext cx="244544" cy="14733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119" name="Image 118">
            <a:extLst>
              <a:ext uri="{FF2B5EF4-FFF2-40B4-BE49-F238E27FC236}">
                <a16:creationId xmlns:a16="http://schemas.microsoft.com/office/drawing/2014/main" id="{C04FCFF7-3EB6-4598-971C-8F372E097D5E}"/>
              </a:ext>
            </a:extLst>
          </p:cNvPr>
          <p:cNvPicPr>
            <a:picLocks noChangeAspect="1"/>
          </p:cNvPicPr>
          <p:nvPr/>
        </p:nvPicPr>
        <p:blipFill>
          <a:blip r:embed="rId13"/>
          <a:stretch>
            <a:fillRect/>
          </a:stretch>
        </p:blipFill>
        <p:spPr>
          <a:xfrm>
            <a:off x="5297151" y="3458624"/>
            <a:ext cx="211973" cy="222889"/>
          </a:xfrm>
          <a:prstGeom prst="rect">
            <a:avLst/>
          </a:prstGeom>
        </p:spPr>
      </p:pic>
      <p:pic>
        <p:nvPicPr>
          <p:cNvPr id="122" name="Picture 2" descr="Patrimoffice - Nouvelles terres de conseils">
            <a:extLst>
              <a:ext uri="{FF2B5EF4-FFF2-40B4-BE49-F238E27FC236}">
                <a16:creationId xmlns:a16="http://schemas.microsoft.com/office/drawing/2014/main" id="{FB034D5C-B2FD-4159-9051-8F831E7CC95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65294" y="3514062"/>
            <a:ext cx="412980" cy="14524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Résultat de recherche d'images pour &quot;nortia platgform&quot;">
            <a:extLst>
              <a:ext uri="{FF2B5EF4-FFF2-40B4-BE49-F238E27FC236}">
                <a16:creationId xmlns:a16="http://schemas.microsoft.com/office/drawing/2014/main" id="{F478A4FC-033E-49EB-A4D6-DDD7C1A4D660}"/>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5297" y="3881886"/>
            <a:ext cx="425754" cy="51028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 descr="Primonial Partenaires">
            <a:extLst>
              <a:ext uri="{FF2B5EF4-FFF2-40B4-BE49-F238E27FC236}">
                <a16:creationId xmlns:a16="http://schemas.microsoft.com/office/drawing/2014/main" id="{F5F4369F-3D29-450B-8494-C182494A7D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66162" y="4043216"/>
            <a:ext cx="365135" cy="187621"/>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Alpheys Partenaires - Votre plateforme globale">
            <a:extLst>
              <a:ext uri="{FF2B5EF4-FFF2-40B4-BE49-F238E27FC236}">
                <a16:creationId xmlns:a16="http://schemas.microsoft.com/office/drawing/2014/main" id="{C1D4BEA5-22EF-4400-A407-B819B181CB3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65294" y="4051938"/>
            <a:ext cx="516876" cy="206106"/>
          </a:xfrm>
          <a:prstGeom prst="rect">
            <a:avLst/>
          </a:prstGeom>
          <a:noFill/>
          <a:extLst>
            <a:ext uri="{909E8E84-426E-40DD-AFC4-6F175D3DCCD1}">
              <a14:hiddenFill xmlns:a14="http://schemas.microsoft.com/office/drawing/2010/main">
                <a:solidFill>
                  <a:srgbClr val="FFFFFF"/>
                </a:solidFill>
              </a14:hiddenFill>
            </a:ext>
          </a:extLst>
        </p:spPr>
      </p:pic>
      <p:pic>
        <p:nvPicPr>
          <p:cNvPr id="151" name="Image 260">
            <a:extLst>
              <a:ext uri="{FF2B5EF4-FFF2-40B4-BE49-F238E27FC236}">
                <a16:creationId xmlns:a16="http://schemas.microsoft.com/office/drawing/2014/main" id="{C3FC61B6-45C3-4706-B83E-00F2B6F56728}"/>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3340" y="5075111"/>
            <a:ext cx="320545" cy="182169"/>
          </a:xfrm>
          <a:prstGeom prst="rect">
            <a:avLst/>
          </a:prstGeom>
        </p:spPr>
      </p:pic>
      <p:pic>
        <p:nvPicPr>
          <p:cNvPr id="153" name="Picture 4" descr="Image result for bankin logo">
            <a:extLst>
              <a:ext uri="{FF2B5EF4-FFF2-40B4-BE49-F238E27FC236}">
                <a16:creationId xmlns:a16="http://schemas.microsoft.com/office/drawing/2014/main" id="{72479DE2-B5E1-41D7-9C7A-60684DC97188}"/>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a:stretch/>
        </p:blipFill>
        <p:spPr bwMode="auto">
          <a:xfrm>
            <a:off x="9058060" y="5109287"/>
            <a:ext cx="287230" cy="132845"/>
          </a:xfrm>
          <a:prstGeom prst="rect">
            <a:avLst/>
          </a:prstGeom>
          <a:noFill/>
          <a:extLst>
            <a:ext uri="{909E8E84-426E-40DD-AFC4-6F175D3DCCD1}">
              <a14:hiddenFill xmlns:a14="http://schemas.microsoft.com/office/drawing/2010/main">
                <a:solidFill>
                  <a:srgbClr val="FFFFFF"/>
                </a:solidFill>
              </a14:hiddenFill>
            </a:ext>
          </a:extLst>
        </p:spPr>
      </p:pic>
      <p:sp>
        <p:nvSpPr>
          <p:cNvPr id="155" name="ZoneTexte 154">
            <a:extLst>
              <a:ext uri="{FF2B5EF4-FFF2-40B4-BE49-F238E27FC236}">
                <a16:creationId xmlns:a16="http://schemas.microsoft.com/office/drawing/2014/main" id="{D0A77F18-3564-4BC8-9717-F1BBCBB3F7C3}"/>
              </a:ext>
            </a:extLst>
          </p:cNvPr>
          <p:cNvSpPr txBox="1"/>
          <p:nvPr/>
        </p:nvSpPr>
        <p:spPr>
          <a:xfrm>
            <a:off x="5233522" y="5615457"/>
            <a:ext cx="868363" cy="338554"/>
          </a:xfrm>
          <a:prstGeom prst="rect">
            <a:avLst/>
          </a:prstGeom>
          <a:noFill/>
        </p:spPr>
        <p:txBody>
          <a:bodyPr wrap="square" rtlCol="0">
            <a:spAutoFit/>
          </a:bodyPr>
          <a:lstStyle/>
          <a:p>
            <a:r>
              <a:rPr lang="en-US" sz="800" i="1"/>
              <a:t>Non-core activity</a:t>
            </a:r>
          </a:p>
        </p:txBody>
      </p:sp>
      <p:pic>
        <p:nvPicPr>
          <p:cNvPr id="168" name="Picture 2" descr="logo-lafinbox">
            <a:extLst>
              <a:ext uri="{FF2B5EF4-FFF2-40B4-BE49-F238E27FC236}">
                <a16:creationId xmlns:a16="http://schemas.microsoft.com/office/drawing/2014/main" id="{9BC562D3-39E8-4D2F-A477-687F4C81775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850148" y="5295038"/>
            <a:ext cx="458558" cy="132705"/>
          </a:xfrm>
          <a:prstGeom prst="rect">
            <a:avLst/>
          </a:prstGeom>
          <a:noFill/>
          <a:extLst>
            <a:ext uri="{909E8E84-426E-40DD-AFC4-6F175D3DCCD1}">
              <a14:hiddenFill xmlns:a14="http://schemas.microsoft.com/office/drawing/2010/main">
                <a:solidFill>
                  <a:srgbClr val="FFFFFF"/>
                </a:solidFill>
              </a14:hiddenFill>
            </a:ext>
          </a:extLst>
        </p:spPr>
      </p:pic>
      <p:sp>
        <p:nvSpPr>
          <p:cNvPr id="172" name="Flèche : double flèche horizontale 171">
            <a:extLst>
              <a:ext uri="{FF2B5EF4-FFF2-40B4-BE49-F238E27FC236}">
                <a16:creationId xmlns:a16="http://schemas.microsoft.com/office/drawing/2014/main" id="{7A0B3151-4F85-4EE3-82AF-42B5E547E45F}"/>
              </a:ext>
            </a:extLst>
          </p:cNvPr>
          <p:cNvSpPr/>
          <p:nvPr/>
        </p:nvSpPr>
        <p:spPr>
          <a:xfrm>
            <a:off x="3732864" y="3164919"/>
            <a:ext cx="955961" cy="198948"/>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74" name="Flèche : droite 173">
            <a:extLst>
              <a:ext uri="{FF2B5EF4-FFF2-40B4-BE49-F238E27FC236}">
                <a16:creationId xmlns:a16="http://schemas.microsoft.com/office/drawing/2014/main" id="{FCB1EB24-A9A2-45BD-8F74-6591224499CE}"/>
              </a:ext>
            </a:extLst>
          </p:cNvPr>
          <p:cNvSpPr/>
          <p:nvPr/>
        </p:nvSpPr>
        <p:spPr>
          <a:xfrm>
            <a:off x="4544992" y="3164919"/>
            <a:ext cx="568664" cy="196315"/>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76" name="Flèche : double flèche horizontale 175">
            <a:extLst>
              <a:ext uri="{FF2B5EF4-FFF2-40B4-BE49-F238E27FC236}">
                <a16:creationId xmlns:a16="http://schemas.microsoft.com/office/drawing/2014/main" id="{FE4CC1E2-6198-4010-BCDF-918055D0CAFA}"/>
              </a:ext>
            </a:extLst>
          </p:cNvPr>
          <p:cNvSpPr/>
          <p:nvPr/>
        </p:nvSpPr>
        <p:spPr>
          <a:xfrm>
            <a:off x="5695737" y="3684613"/>
            <a:ext cx="1770619" cy="198948"/>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78" name="Flèche : droite 177">
            <a:extLst>
              <a:ext uri="{FF2B5EF4-FFF2-40B4-BE49-F238E27FC236}">
                <a16:creationId xmlns:a16="http://schemas.microsoft.com/office/drawing/2014/main" id="{49A6A290-43C3-451B-8604-E4170BB512DF}"/>
              </a:ext>
            </a:extLst>
          </p:cNvPr>
          <p:cNvSpPr/>
          <p:nvPr/>
        </p:nvSpPr>
        <p:spPr>
          <a:xfrm>
            <a:off x="7373965" y="3683993"/>
            <a:ext cx="1896891" cy="198948"/>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80" name="Flèche : double flèche horizontale 179">
            <a:extLst>
              <a:ext uri="{FF2B5EF4-FFF2-40B4-BE49-F238E27FC236}">
                <a16:creationId xmlns:a16="http://schemas.microsoft.com/office/drawing/2014/main" id="{00FD46D4-8A2C-449E-8BD7-71C0AAD718B9}"/>
              </a:ext>
            </a:extLst>
          </p:cNvPr>
          <p:cNvSpPr/>
          <p:nvPr/>
        </p:nvSpPr>
        <p:spPr>
          <a:xfrm>
            <a:off x="4762428" y="4296064"/>
            <a:ext cx="901108" cy="199569"/>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82" name="Flèche : droite 181">
            <a:extLst>
              <a:ext uri="{FF2B5EF4-FFF2-40B4-BE49-F238E27FC236}">
                <a16:creationId xmlns:a16="http://schemas.microsoft.com/office/drawing/2014/main" id="{27B43153-2D80-49C8-9C0E-1FCBC3157850}"/>
              </a:ext>
            </a:extLst>
          </p:cNvPr>
          <p:cNvSpPr/>
          <p:nvPr/>
        </p:nvSpPr>
        <p:spPr>
          <a:xfrm>
            <a:off x="5567712" y="4309183"/>
            <a:ext cx="901108" cy="186450"/>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94" name="Flèche : droite 193">
            <a:extLst>
              <a:ext uri="{FF2B5EF4-FFF2-40B4-BE49-F238E27FC236}">
                <a16:creationId xmlns:a16="http://schemas.microsoft.com/office/drawing/2014/main" id="{2CB024AD-F3C2-4519-8F93-2E2EB7E22634}"/>
              </a:ext>
            </a:extLst>
          </p:cNvPr>
          <p:cNvSpPr/>
          <p:nvPr/>
        </p:nvSpPr>
        <p:spPr>
          <a:xfrm flipH="1">
            <a:off x="4944216" y="3684820"/>
            <a:ext cx="1005622" cy="199569"/>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96" name="Bulle narrative : rectangle 195">
            <a:extLst>
              <a:ext uri="{FF2B5EF4-FFF2-40B4-BE49-F238E27FC236}">
                <a16:creationId xmlns:a16="http://schemas.microsoft.com/office/drawing/2014/main" id="{BDC6EC18-5C54-4558-9DE5-87B4836E78D2}"/>
              </a:ext>
            </a:extLst>
          </p:cNvPr>
          <p:cNvSpPr/>
          <p:nvPr/>
        </p:nvSpPr>
        <p:spPr bwMode="auto">
          <a:xfrm>
            <a:off x="6236649" y="2680536"/>
            <a:ext cx="1143086" cy="530114"/>
          </a:xfrm>
          <a:prstGeom prst="wedgeRectCallout">
            <a:avLst>
              <a:gd name="adj1" fmla="val -56767"/>
              <a:gd name="adj2" fmla="val 19806"/>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Different </a:t>
            </a:r>
            <a:r>
              <a:rPr lang="en-US" sz="700" b="1">
                <a:solidFill>
                  <a:srgbClr val="009DB0"/>
                </a:solidFill>
                <a:latin typeface="+mj-lt"/>
              </a:rPr>
              <a:t>level of digitalization among suppliers </a:t>
            </a:r>
            <a:r>
              <a:rPr lang="en-US" sz="700">
                <a:latin typeface="+mj-lt"/>
              </a:rPr>
              <a:t>(e.g., electronic signature)</a:t>
            </a:r>
          </a:p>
        </p:txBody>
      </p:sp>
      <p:sp>
        <p:nvSpPr>
          <p:cNvPr id="202" name="Bulle narrative : rectangle 201">
            <a:extLst>
              <a:ext uri="{FF2B5EF4-FFF2-40B4-BE49-F238E27FC236}">
                <a16:creationId xmlns:a16="http://schemas.microsoft.com/office/drawing/2014/main" id="{7BA1013A-C25D-4D8C-840B-297A05C54C0B}"/>
              </a:ext>
            </a:extLst>
          </p:cNvPr>
          <p:cNvSpPr/>
          <p:nvPr/>
        </p:nvSpPr>
        <p:spPr bwMode="auto">
          <a:xfrm>
            <a:off x="4841185" y="5038957"/>
            <a:ext cx="1185018" cy="407313"/>
          </a:xfrm>
          <a:prstGeom prst="wedgeRectCallout">
            <a:avLst>
              <a:gd name="adj1" fmla="val 37102"/>
              <a:gd name="adj2" fmla="val -70330"/>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b="1">
                <a:solidFill>
                  <a:srgbClr val="009DB0"/>
                </a:solidFill>
                <a:latin typeface="+mj-lt"/>
              </a:rPr>
              <a:t>Contracts aggregations </a:t>
            </a:r>
            <a:r>
              <a:rPr lang="en-US" sz="700">
                <a:latin typeface="+mj-lt"/>
              </a:rPr>
              <a:t>through suppliers’ APIs</a:t>
            </a:r>
          </a:p>
        </p:txBody>
      </p:sp>
      <p:sp>
        <p:nvSpPr>
          <p:cNvPr id="204" name="Bulle narrative : rectangle 203">
            <a:extLst>
              <a:ext uri="{FF2B5EF4-FFF2-40B4-BE49-F238E27FC236}">
                <a16:creationId xmlns:a16="http://schemas.microsoft.com/office/drawing/2014/main" id="{474909D6-8A63-4B26-8346-B168E1FEB019}"/>
              </a:ext>
            </a:extLst>
          </p:cNvPr>
          <p:cNvSpPr/>
          <p:nvPr/>
        </p:nvSpPr>
        <p:spPr bwMode="auto">
          <a:xfrm>
            <a:off x="6179191" y="5052748"/>
            <a:ext cx="1665541" cy="493374"/>
          </a:xfrm>
          <a:prstGeom prst="wedgeRectCallout">
            <a:avLst>
              <a:gd name="adj1" fmla="val 21832"/>
              <a:gd name="adj2" fmla="val -6559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Development of </a:t>
            </a:r>
            <a:r>
              <a:rPr lang="en-US" sz="700" b="1">
                <a:solidFill>
                  <a:srgbClr val="009DB0"/>
                </a:solidFill>
                <a:latin typeface="+mj-lt"/>
              </a:rPr>
              <a:t>sophisticated wealth management diagnosis </a:t>
            </a:r>
            <a:r>
              <a:rPr lang="en-US" sz="700">
                <a:latin typeface="+mj-lt"/>
              </a:rPr>
              <a:t>tools to </a:t>
            </a:r>
            <a:r>
              <a:rPr lang="en-US" sz="700" b="1">
                <a:solidFill>
                  <a:srgbClr val="009DB0"/>
                </a:solidFill>
                <a:latin typeface="+mj-lt"/>
              </a:rPr>
              <a:t>support CGPs </a:t>
            </a:r>
            <a:r>
              <a:rPr lang="en-US" sz="700">
                <a:latin typeface="+mj-lt"/>
              </a:rPr>
              <a:t>in their </a:t>
            </a:r>
            <a:r>
              <a:rPr lang="en-US" sz="700" b="1">
                <a:solidFill>
                  <a:srgbClr val="009DB0"/>
                </a:solidFill>
                <a:latin typeface="+mj-lt"/>
              </a:rPr>
              <a:t>recommendations</a:t>
            </a:r>
          </a:p>
        </p:txBody>
      </p:sp>
      <p:sp>
        <p:nvSpPr>
          <p:cNvPr id="208" name="Bulle narrative : rectangle 207">
            <a:extLst>
              <a:ext uri="{FF2B5EF4-FFF2-40B4-BE49-F238E27FC236}">
                <a16:creationId xmlns:a16="http://schemas.microsoft.com/office/drawing/2014/main" id="{8BAF04D1-745B-42FF-B5DF-D7B973F3D713}"/>
              </a:ext>
            </a:extLst>
          </p:cNvPr>
          <p:cNvSpPr/>
          <p:nvPr/>
        </p:nvSpPr>
        <p:spPr bwMode="auto">
          <a:xfrm>
            <a:off x="7848863" y="4097771"/>
            <a:ext cx="1466828" cy="658098"/>
          </a:xfrm>
          <a:prstGeom prst="wedgeRectCallout">
            <a:avLst>
              <a:gd name="adj1" fmla="val 19273"/>
              <a:gd name="adj2" fmla="val 6035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b="1">
                <a:solidFill>
                  <a:srgbClr val="009DB0"/>
                </a:solidFill>
                <a:latin typeface="+mj-lt"/>
              </a:rPr>
              <a:t>Increased partnerships between CGPs software editors and bank accounts aggregators </a:t>
            </a:r>
            <a:r>
              <a:rPr lang="en-US" sz="700">
                <a:latin typeface="+mj-lt"/>
              </a:rPr>
              <a:t>to provide state of the art </a:t>
            </a:r>
            <a:r>
              <a:rPr lang="en-US" sz="700" b="1">
                <a:solidFill>
                  <a:srgbClr val="009DB0"/>
                </a:solidFill>
                <a:latin typeface="+mj-lt"/>
              </a:rPr>
              <a:t>UX</a:t>
            </a:r>
            <a:r>
              <a:rPr lang="en-US" sz="700">
                <a:latin typeface="+mj-lt"/>
              </a:rPr>
              <a:t> to end-customers</a:t>
            </a:r>
          </a:p>
        </p:txBody>
      </p:sp>
      <p:sp>
        <p:nvSpPr>
          <p:cNvPr id="232" name="Flèche : double flèche horizontale 231">
            <a:extLst>
              <a:ext uri="{FF2B5EF4-FFF2-40B4-BE49-F238E27FC236}">
                <a16:creationId xmlns:a16="http://schemas.microsoft.com/office/drawing/2014/main" id="{94368E3E-4472-4546-B044-17C26483EEF5}"/>
              </a:ext>
            </a:extLst>
          </p:cNvPr>
          <p:cNvSpPr/>
          <p:nvPr/>
        </p:nvSpPr>
        <p:spPr>
          <a:xfrm>
            <a:off x="7466356" y="4774972"/>
            <a:ext cx="1098115" cy="165339"/>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34" name="Flèche : droite 233">
            <a:extLst>
              <a:ext uri="{FF2B5EF4-FFF2-40B4-BE49-F238E27FC236}">
                <a16:creationId xmlns:a16="http://schemas.microsoft.com/office/drawing/2014/main" id="{8DB65507-4048-4FB6-BA2B-55810968A8D4}"/>
              </a:ext>
            </a:extLst>
          </p:cNvPr>
          <p:cNvSpPr/>
          <p:nvPr/>
        </p:nvSpPr>
        <p:spPr>
          <a:xfrm>
            <a:off x="8477693" y="4775263"/>
            <a:ext cx="948470" cy="180922"/>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36" name="Flèche : double flèche horizontale 235">
            <a:extLst>
              <a:ext uri="{FF2B5EF4-FFF2-40B4-BE49-F238E27FC236}">
                <a16:creationId xmlns:a16="http://schemas.microsoft.com/office/drawing/2014/main" id="{11417E50-F57D-40CE-925A-341C80A3AD9B}"/>
              </a:ext>
            </a:extLst>
          </p:cNvPr>
          <p:cNvSpPr/>
          <p:nvPr/>
        </p:nvSpPr>
        <p:spPr>
          <a:xfrm>
            <a:off x="5750265" y="4783055"/>
            <a:ext cx="810917" cy="176283"/>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40" name="Flèche : double flèche horizontale 239">
            <a:extLst>
              <a:ext uri="{FF2B5EF4-FFF2-40B4-BE49-F238E27FC236}">
                <a16:creationId xmlns:a16="http://schemas.microsoft.com/office/drawing/2014/main" id="{7F59ED80-EAB1-433E-905A-9ACB7FCD3E91}"/>
              </a:ext>
            </a:extLst>
          </p:cNvPr>
          <p:cNvSpPr/>
          <p:nvPr/>
        </p:nvSpPr>
        <p:spPr>
          <a:xfrm>
            <a:off x="6545190" y="4783055"/>
            <a:ext cx="966101" cy="165338"/>
          </a:xfrm>
          <a:prstGeom prst="lef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pic>
        <p:nvPicPr>
          <p:cNvPr id="533" name="Picture 8" descr="light logo">
            <a:extLst>
              <a:ext uri="{FF2B5EF4-FFF2-40B4-BE49-F238E27FC236}">
                <a16:creationId xmlns:a16="http://schemas.microsoft.com/office/drawing/2014/main" id="{5F822744-14CD-4108-B230-09339140FF6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97538" y="4701014"/>
            <a:ext cx="744915" cy="109668"/>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6" descr="Harvest Logo">
            <a:extLst>
              <a:ext uri="{FF2B5EF4-FFF2-40B4-BE49-F238E27FC236}">
                <a16:creationId xmlns:a16="http://schemas.microsoft.com/office/drawing/2014/main" id="{2D17187B-6326-4396-A6BF-FCBDCF01574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198278" y="4550327"/>
            <a:ext cx="477074" cy="103764"/>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Upsideo">
            <a:extLst>
              <a:ext uri="{FF2B5EF4-FFF2-40B4-BE49-F238E27FC236}">
                <a16:creationId xmlns:a16="http://schemas.microsoft.com/office/drawing/2014/main" id="{4521D4BC-0D02-4FEB-9A2A-FB2829193861}"/>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9454" y="4529969"/>
            <a:ext cx="862127" cy="243970"/>
          </a:xfrm>
          <a:prstGeom prst="rect">
            <a:avLst/>
          </a:prstGeom>
          <a:noFill/>
          <a:extLst>
            <a:ext uri="{909E8E84-426E-40DD-AFC4-6F175D3DCCD1}">
              <a14:hiddenFill xmlns:a14="http://schemas.microsoft.com/office/drawing/2010/main">
                <a:solidFill>
                  <a:srgbClr val="FFFFFF"/>
                </a:solidFill>
              </a14:hiddenFill>
            </a:ext>
          </a:extLst>
        </p:spPr>
      </p:pic>
      <p:sp>
        <p:nvSpPr>
          <p:cNvPr id="478" name="Ellipse 477">
            <a:extLst>
              <a:ext uri="{FF2B5EF4-FFF2-40B4-BE49-F238E27FC236}">
                <a16:creationId xmlns:a16="http://schemas.microsoft.com/office/drawing/2014/main" id="{896EC0C2-FD8B-4913-BCC0-36A07196F545}"/>
              </a:ext>
            </a:extLst>
          </p:cNvPr>
          <p:cNvSpPr/>
          <p:nvPr/>
        </p:nvSpPr>
        <p:spPr>
          <a:xfrm>
            <a:off x="3500026" y="1487669"/>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1</a:t>
            </a:r>
          </a:p>
        </p:txBody>
      </p:sp>
      <p:sp>
        <p:nvSpPr>
          <p:cNvPr id="551" name="Ellipse 550">
            <a:extLst>
              <a:ext uri="{FF2B5EF4-FFF2-40B4-BE49-F238E27FC236}">
                <a16:creationId xmlns:a16="http://schemas.microsoft.com/office/drawing/2014/main" id="{46F0288D-AD75-4401-A210-1F0FA582DD58}"/>
              </a:ext>
            </a:extLst>
          </p:cNvPr>
          <p:cNvSpPr/>
          <p:nvPr/>
        </p:nvSpPr>
        <p:spPr>
          <a:xfrm>
            <a:off x="4476203" y="4027184"/>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2</a:t>
            </a:r>
          </a:p>
        </p:txBody>
      </p:sp>
      <p:sp>
        <p:nvSpPr>
          <p:cNvPr id="555" name="Ellipse 554">
            <a:extLst>
              <a:ext uri="{FF2B5EF4-FFF2-40B4-BE49-F238E27FC236}">
                <a16:creationId xmlns:a16="http://schemas.microsoft.com/office/drawing/2014/main" id="{69CF7938-258F-42B3-8B8A-71EB6594F44C}"/>
              </a:ext>
            </a:extLst>
          </p:cNvPr>
          <p:cNvSpPr/>
          <p:nvPr/>
        </p:nvSpPr>
        <p:spPr>
          <a:xfrm>
            <a:off x="4772192" y="4609196"/>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3</a:t>
            </a:r>
          </a:p>
        </p:txBody>
      </p:sp>
      <p:sp>
        <p:nvSpPr>
          <p:cNvPr id="4" name="Ellipse 3">
            <a:extLst>
              <a:ext uri="{FF2B5EF4-FFF2-40B4-BE49-F238E27FC236}">
                <a16:creationId xmlns:a16="http://schemas.microsoft.com/office/drawing/2014/main" id="{5B9D2D44-8F5F-446E-8AAF-293F1FC57A61}"/>
              </a:ext>
            </a:extLst>
          </p:cNvPr>
          <p:cNvSpPr/>
          <p:nvPr/>
        </p:nvSpPr>
        <p:spPr>
          <a:xfrm>
            <a:off x="201687" y="1469143"/>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1</a:t>
            </a:r>
          </a:p>
        </p:txBody>
      </p:sp>
      <p:sp>
        <p:nvSpPr>
          <p:cNvPr id="8" name="Ellipse 7">
            <a:extLst>
              <a:ext uri="{FF2B5EF4-FFF2-40B4-BE49-F238E27FC236}">
                <a16:creationId xmlns:a16="http://schemas.microsoft.com/office/drawing/2014/main" id="{E0D4FA3C-EC3D-481F-AC51-D40F441F327D}"/>
              </a:ext>
            </a:extLst>
          </p:cNvPr>
          <p:cNvSpPr/>
          <p:nvPr/>
        </p:nvSpPr>
        <p:spPr>
          <a:xfrm>
            <a:off x="201687" y="2164550"/>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2</a:t>
            </a:r>
          </a:p>
        </p:txBody>
      </p:sp>
      <p:sp>
        <p:nvSpPr>
          <p:cNvPr id="10" name="Ellipse 9">
            <a:extLst>
              <a:ext uri="{FF2B5EF4-FFF2-40B4-BE49-F238E27FC236}">
                <a16:creationId xmlns:a16="http://schemas.microsoft.com/office/drawing/2014/main" id="{4752EF06-0BA0-4253-BFF4-B65A394A73DB}"/>
              </a:ext>
            </a:extLst>
          </p:cNvPr>
          <p:cNvSpPr/>
          <p:nvPr/>
        </p:nvSpPr>
        <p:spPr>
          <a:xfrm>
            <a:off x="202537" y="2619709"/>
            <a:ext cx="208945" cy="208945"/>
          </a:xfrm>
          <a:prstGeom prst="ellips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3</a:t>
            </a:r>
          </a:p>
        </p:txBody>
      </p:sp>
      <p:sp>
        <p:nvSpPr>
          <p:cNvPr id="2" name="Triangle isocèle 1">
            <a:extLst>
              <a:ext uri="{FF2B5EF4-FFF2-40B4-BE49-F238E27FC236}">
                <a16:creationId xmlns:a16="http://schemas.microsoft.com/office/drawing/2014/main" id="{0B7FFFFA-3E5F-4848-9406-A4B27732F294}"/>
              </a:ext>
            </a:extLst>
          </p:cNvPr>
          <p:cNvSpPr/>
          <p:nvPr/>
        </p:nvSpPr>
        <p:spPr>
          <a:xfrm rot="5400000">
            <a:off x="-7630" y="5598848"/>
            <a:ext cx="627577" cy="100627"/>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4383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9A7F-0812-4AC2-A7FA-53820E3136C3}"/>
              </a:ext>
            </a:extLst>
          </p:cNvPr>
          <p:cNvSpPr>
            <a:spLocks noGrp="1"/>
          </p:cNvSpPr>
          <p:nvPr>
            <p:ph type="ctrTitle"/>
          </p:nvPr>
        </p:nvSpPr>
        <p:spPr/>
        <p:txBody>
          <a:bodyPr/>
          <a:lstStyle/>
          <a:p>
            <a:r>
              <a:rPr lang="en-US" sz="1300"/>
              <a:t>CG’s operation </a:t>
            </a:r>
            <a:r>
              <a:rPr lang="en-US" sz="1300">
                <a:solidFill>
                  <a:srgbClr val="009DB0"/>
                </a:solidFill>
              </a:rPr>
              <a:t>are mostly covered by </a:t>
            </a:r>
            <a:r>
              <a:rPr lang="en-US" sz="1300" err="1">
                <a:solidFill>
                  <a:srgbClr val="009DB0"/>
                </a:solidFill>
              </a:rPr>
              <a:t>Manymore’s</a:t>
            </a:r>
            <a:r>
              <a:rPr lang="en-US" sz="1300">
                <a:solidFill>
                  <a:srgbClr val="009DB0"/>
                </a:solidFill>
              </a:rPr>
              <a:t> standard modules </a:t>
            </a:r>
            <a:r>
              <a:rPr lang="en-US" sz="1300"/>
              <a:t>even if </a:t>
            </a:r>
            <a:r>
              <a:rPr lang="en-US" sz="1300">
                <a:solidFill>
                  <a:srgbClr val="009DB0"/>
                </a:solidFill>
              </a:rPr>
              <a:t>Harvest is still used </a:t>
            </a:r>
            <a:r>
              <a:rPr lang="en-US" sz="1300"/>
              <a:t>for wealth diagnostic and </a:t>
            </a:r>
            <a:r>
              <a:rPr lang="en-US" sz="1300">
                <a:solidFill>
                  <a:srgbClr val="009DB0"/>
                </a:solidFill>
              </a:rPr>
              <a:t>customization could be needed </a:t>
            </a:r>
            <a:r>
              <a:rPr lang="en-US" sz="1300"/>
              <a:t>especially in the </a:t>
            </a:r>
            <a:r>
              <a:rPr lang="en-US" sz="1300">
                <a:solidFill>
                  <a:srgbClr val="009DB0"/>
                </a:solidFill>
              </a:rPr>
              <a:t>interaction with end-clients and prescribers</a:t>
            </a:r>
          </a:p>
        </p:txBody>
      </p:sp>
      <p:sp>
        <p:nvSpPr>
          <p:cNvPr id="6" name="Rectangle 5">
            <a:extLst>
              <a:ext uri="{FF2B5EF4-FFF2-40B4-BE49-F238E27FC236}">
                <a16:creationId xmlns:a16="http://schemas.microsoft.com/office/drawing/2014/main" id="{93F5089E-7EAB-4AA6-A695-4BC954C734D6}"/>
              </a:ext>
            </a:extLst>
          </p:cNvPr>
          <p:cNvSpPr/>
          <p:nvPr/>
        </p:nvSpPr>
        <p:spPr>
          <a:xfrm>
            <a:off x="303442" y="6318319"/>
            <a:ext cx="362970" cy="25715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2491D2-81FF-4835-8F76-79F6CB58CF06}"/>
              </a:ext>
            </a:extLst>
          </p:cNvPr>
          <p:cNvSpPr txBox="1"/>
          <p:nvPr/>
        </p:nvSpPr>
        <p:spPr>
          <a:xfrm>
            <a:off x="666412" y="6277618"/>
            <a:ext cx="1243869" cy="338554"/>
          </a:xfrm>
          <a:prstGeom prst="rect">
            <a:avLst/>
          </a:prstGeom>
          <a:noFill/>
        </p:spPr>
        <p:txBody>
          <a:bodyPr wrap="square" rtlCol="0">
            <a:spAutoFit/>
          </a:bodyPr>
          <a:lstStyle/>
          <a:p>
            <a:r>
              <a:rPr lang="en-US" sz="800" i="1"/>
              <a:t>Areas not covered by </a:t>
            </a:r>
            <a:r>
              <a:rPr lang="en-US" sz="800" i="1" err="1"/>
              <a:t>Manymore</a:t>
            </a:r>
            <a:endParaRPr lang="en-US" sz="800" i="1"/>
          </a:p>
        </p:txBody>
      </p:sp>
      <p:grpSp>
        <p:nvGrpSpPr>
          <p:cNvPr id="40" name="Groupe 56">
            <a:extLst>
              <a:ext uri="{FF2B5EF4-FFF2-40B4-BE49-F238E27FC236}">
                <a16:creationId xmlns:a16="http://schemas.microsoft.com/office/drawing/2014/main" id="{F07D0FDA-AC74-40E9-87AE-C8663ECC7376}"/>
              </a:ext>
            </a:extLst>
          </p:cNvPr>
          <p:cNvGrpSpPr/>
          <p:nvPr/>
        </p:nvGrpSpPr>
        <p:grpSpPr>
          <a:xfrm>
            <a:off x="9076768" y="6415272"/>
            <a:ext cx="772875" cy="192882"/>
            <a:chOff x="10416619" y="1219200"/>
            <a:chExt cx="772875" cy="192882"/>
          </a:xfrm>
        </p:grpSpPr>
        <p:sp>
          <p:nvSpPr>
            <p:cNvPr id="42" name="Rectangle 41">
              <a:extLst>
                <a:ext uri="{FF2B5EF4-FFF2-40B4-BE49-F238E27FC236}">
                  <a16:creationId xmlns:a16="http://schemas.microsoft.com/office/drawing/2014/main" id="{C042D9A7-2338-4F19-A44E-9DA9A680CAE7}"/>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45" name="Freeform 6">
              <a:extLst>
                <a:ext uri="{FF2B5EF4-FFF2-40B4-BE49-F238E27FC236}">
                  <a16:creationId xmlns:a16="http://schemas.microsoft.com/office/drawing/2014/main" id="{0612480A-661F-48A4-98E4-4D80232ADC47}"/>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5" name="Graphic 14">
            <a:extLst>
              <a:ext uri="{FF2B5EF4-FFF2-40B4-BE49-F238E27FC236}">
                <a16:creationId xmlns:a16="http://schemas.microsoft.com/office/drawing/2014/main" id="{6C9BC1F6-6FC3-4A21-809B-5E24384BB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084" y="6206017"/>
            <a:ext cx="380334" cy="481756"/>
          </a:xfrm>
          <a:prstGeom prst="rect">
            <a:avLst/>
          </a:prstGeom>
        </p:spPr>
      </p:pic>
      <p:sp>
        <p:nvSpPr>
          <p:cNvPr id="47" name="TextBox 46">
            <a:extLst>
              <a:ext uri="{FF2B5EF4-FFF2-40B4-BE49-F238E27FC236}">
                <a16:creationId xmlns:a16="http://schemas.microsoft.com/office/drawing/2014/main" id="{F3F5795B-6E1D-436B-9266-0244BCF37DEA}"/>
              </a:ext>
            </a:extLst>
          </p:cNvPr>
          <p:cNvSpPr txBox="1"/>
          <p:nvPr/>
        </p:nvSpPr>
        <p:spPr>
          <a:xfrm>
            <a:off x="2463418" y="6277618"/>
            <a:ext cx="1714488" cy="338554"/>
          </a:xfrm>
          <a:prstGeom prst="rect">
            <a:avLst/>
          </a:prstGeom>
          <a:noFill/>
        </p:spPr>
        <p:txBody>
          <a:bodyPr wrap="square" rtlCol="0">
            <a:spAutoFit/>
          </a:bodyPr>
          <a:lstStyle/>
          <a:p>
            <a:r>
              <a:rPr lang="en-US" sz="800" i="1"/>
              <a:t>Modules with potential added-value in customization </a:t>
            </a:r>
          </a:p>
        </p:txBody>
      </p:sp>
      <p:cxnSp>
        <p:nvCxnSpPr>
          <p:cNvPr id="25" name="Connecteur droit avec flèche 4">
            <a:extLst>
              <a:ext uri="{FF2B5EF4-FFF2-40B4-BE49-F238E27FC236}">
                <a16:creationId xmlns:a16="http://schemas.microsoft.com/office/drawing/2014/main" id="{F436B331-270A-44CC-B261-40B2614D4C75}"/>
              </a:ext>
            </a:extLst>
          </p:cNvPr>
          <p:cNvCxnSpPr>
            <a:cxnSpLocks/>
          </p:cNvCxnSpPr>
          <p:nvPr/>
        </p:nvCxnSpPr>
        <p:spPr bwMode="auto">
          <a:xfrm>
            <a:off x="363043" y="1279343"/>
            <a:ext cx="9139874" cy="0"/>
          </a:xfrm>
          <a:prstGeom prst="straightConnector1">
            <a:avLst/>
          </a:prstGeom>
          <a:solidFill>
            <a:schemeClr val="accent1"/>
          </a:solidFill>
          <a:ln w="38100" cap="flat" cmpd="sng" algn="ctr">
            <a:solidFill>
              <a:srgbClr val="009DB0"/>
            </a:solidFill>
            <a:prstDash val="solid"/>
            <a:round/>
            <a:headEnd type="triangle"/>
            <a:tailEnd type="triangle"/>
          </a:ln>
          <a:effectLst/>
        </p:spPr>
      </p:cxnSp>
      <p:sp>
        <p:nvSpPr>
          <p:cNvPr id="33" name="TextBox 32">
            <a:extLst>
              <a:ext uri="{FF2B5EF4-FFF2-40B4-BE49-F238E27FC236}">
                <a16:creationId xmlns:a16="http://schemas.microsoft.com/office/drawing/2014/main" id="{1E361052-515A-427D-AF1A-287A503992B1}"/>
              </a:ext>
            </a:extLst>
          </p:cNvPr>
          <p:cNvSpPr txBox="1"/>
          <p:nvPr/>
        </p:nvSpPr>
        <p:spPr>
          <a:xfrm>
            <a:off x="7198385" y="1005035"/>
            <a:ext cx="2374368" cy="261610"/>
          </a:xfrm>
          <a:prstGeom prst="rect">
            <a:avLst/>
          </a:prstGeom>
          <a:noFill/>
        </p:spPr>
        <p:txBody>
          <a:bodyPr wrap="none" rtlCol="0">
            <a:spAutoFit/>
          </a:bodyPr>
          <a:lstStyle/>
          <a:p>
            <a:r>
              <a:rPr lang="en-US" sz="1100" b="1" i="1">
                <a:solidFill>
                  <a:srgbClr val="009DB0"/>
                </a:solidFill>
                <a:latin typeface="+mj-lt"/>
              </a:rPr>
              <a:t>End-Clients and prescribers</a:t>
            </a:r>
          </a:p>
        </p:txBody>
      </p:sp>
      <p:sp>
        <p:nvSpPr>
          <p:cNvPr id="52" name="TextBox 32">
            <a:extLst>
              <a:ext uri="{FF2B5EF4-FFF2-40B4-BE49-F238E27FC236}">
                <a16:creationId xmlns:a16="http://schemas.microsoft.com/office/drawing/2014/main" id="{E8E58499-288E-474E-A8BE-0AA564BD74D9}"/>
              </a:ext>
            </a:extLst>
          </p:cNvPr>
          <p:cNvSpPr txBox="1"/>
          <p:nvPr/>
        </p:nvSpPr>
        <p:spPr>
          <a:xfrm>
            <a:off x="326642" y="977033"/>
            <a:ext cx="700833" cy="261610"/>
          </a:xfrm>
          <a:prstGeom prst="rect">
            <a:avLst/>
          </a:prstGeom>
          <a:noFill/>
        </p:spPr>
        <p:txBody>
          <a:bodyPr wrap="none" rtlCol="0">
            <a:spAutoFit/>
          </a:bodyPr>
          <a:lstStyle/>
          <a:p>
            <a:r>
              <a:rPr lang="en-US" sz="1100" b="1" i="1">
                <a:solidFill>
                  <a:srgbClr val="009DB0"/>
                </a:solidFill>
                <a:latin typeface="+mj-lt"/>
              </a:rPr>
              <a:t>Assets</a:t>
            </a:r>
          </a:p>
        </p:txBody>
      </p:sp>
      <p:sp>
        <p:nvSpPr>
          <p:cNvPr id="32" name="Rectangle 31">
            <a:extLst>
              <a:ext uri="{FF2B5EF4-FFF2-40B4-BE49-F238E27FC236}">
                <a16:creationId xmlns:a16="http://schemas.microsoft.com/office/drawing/2014/main" id="{ACF40DD6-4578-43E7-8727-B33D81053AEA}"/>
              </a:ext>
            </a:extLst>
          </p:cNvPr>
          <p:cNvSpPr/>
          <p:nvPr/>
        </p:nvSpPr>
        <p:spPr bwMode="auto">
          <a:xfrm>
            <a:off x="7363082" y="1411412"/>
            <a:ext cx="2209671" cy="4639681"/>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customers/prescribers acquisition and interactions</a:t>
            </a:r>
            <a:endParaRPr kumimoji="0" lang="en-US" sz="900" i="1"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34" name="Rectangle 33">
            <a:extLst>
              <a:ext uri="{FF2B5EF4-FFF2-40B4-BE49-F238E27FC236}">
                <a16:creationId xmlns:a16="http://schemas.microsoft.com/office/drawing/2014/main" id="{832463F7-D626-4D76-8579-1473861C2455}"/>
              </a:ext>
            </a:extLst>
          </p:cNvPr>
          <p:cNvSpPr/>
          <p:nvPr/>
        </p:nvSpPr>
        <p:spPr bwMode="auto">
          <a:xfrm>
            <a:off x="2647882" y="1411413"/>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client journey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38" name="Rectangle 37">
            <a:extLst>
              <a:ext uri="{FF2B5EF4-FFF2-40B4-BE49-F238E27FC236}">
                <a16:creationId xmlns:a16="http://schemas.microsoft.com/office/drawing/2014/main" id="{8B859A15-6CB3-4963-808D-8B268AEE2BC5}"/>
              </a:ext>
            </a:extLst>
          </p:cNvPr>
          <p:cNvSpPr/>
          <p:nvPr/>
        </p:nvSpPr>
        <p:spPr bwMode="auto">
          <a:xfrm>
            <a:off x="2647148" y="4611095"/>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Automation of core business (processes)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i="0" u="none" strike="noStrike" cap="none" normalizeH="0" baseline="0">
              <a:ln>
                <a:noFill/>
              </a:ln>
              <a:effectLst/>
              <a:latin typeface="+mj-lt"/>
            </a:endParaRPr>
          </a:p>
        </p:txBody>
      </p:sp>
      <p:sp>
        <p:nvSpPr>
          <p:cNvPr id="50" name="Rectangle 49">
            <a:extLst>
              <a:ext uri="{FF2B5EF4-FFF2-40B4-BE49-F238E27FC236}">
                <a16:creationId xmlns:a16="http://schemas.microsoft.com/office/drawing/2014/main" id="{8FEED478-075B-4769-8BBF-D177A9BA7E7A}"/>
              </a:ext>
            </a:extLst>
          </p:cNvPr>
          <p:cNvSpPr/>
          <p:nvPr/>
        </p:nvSpPr>
        <p:spPr bwMode="auto">
          <a:xfrm>
            <a:off x="331011" y="1411413"/>
            <a:ext cx="2209671" cy="4641683"/>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92075" algn="ctr" fontAlgn="auto">
              <a:spcBef>
                <a:spcPts val="0"/>
              </a:spcBef>
              <a:spcAft>
                <a:spcPts val="0"/>
              </a:spcAft>
            </a:pPr>
            <a:r>
              <a:rPr lang="en-US" sz="900" b="1" kern="0">
                <a:latin typeface="+mj-lt"/>
              </a:rPr>
              <a:t>Digitalization of supplier’s interactions</a:t>
            </a:r>
          </a:p>
          <a:p>
            <a:pPr marL="92075" algn="ctr" fontAlgn="auto">
              <a:spcBef>
                <a:spcPts val="0"/>
              </a:spcBef>
              <a:spcAft>
                <a:spcPts val="0"/>
              </a:spcAft>
            </a:pPr>
            <a:endParaRPr lang="en-US" sz="900" kern="0">
              <a:latin typeface="+mj-lt"/>
            </a:endParaRPr>
          </a:p>
        </p:txBody>
      </p:sp>
      <p:sp>
        <p:nvSpPr>
          <p:cNvPr id="14" name="Rectangle 13">
            <a:extLst>
              <a:ext uri="{FF2B5EF4-FFF2-40B4-BE49-F238E27FC236}">
                <a16:creationId xmlns:a16="http://schemas.microsoft.com/office/drawing/2014/main" id="{7EE2D6BC-1777-497D-81D1-526E730C67FF}"/>
              </a:ext>
            </a:extLst>
          </p:cNvPr>
          <p:cNvSpPr/>
          <p:nvPr/>
        </p:nvSpPr>
        <p:spPr bwMode="auto">
          <a:xfrm>
            <a:off x="400846" y="3339839"/>
            <a:ext cx="2070000" cy="78483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Products aggregation </a:t>
            </a:r>
            <a:endParaRPr kumimoji="0" lang="en-US" sz="900" b="1" i="0" u="none" strike="noStrike" cap="none" normalizeH="0" baseline="0">
              <a:ln>
                <a:noFill/>
              </a:ln>
              <a:solidFill>
                <a:schemeClr val="tx1"/>
              </a:solidFill>
              <a:effectLst/>
              <a:latin typeface="+mj-lt"/>
            </a:endParaRPr>
          </a:p>
        </p:txBody>
      </p:sp>
      <p:pic>
        <p:nvPicPr>
          <p:cNvPr id="41" name="Picture 40">
            <a:extLst>
              <a:ext uri="{FF2B5EF4-FFF2-40B4-BE49-F238E27FC236}">
                <a16:creationId xmlns:a16="http://schemas.microsoft.com/office/drawing/2014/main" id="{2CAFC148-03BD-4C59-9EA0-32CA06A55B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6216" y="3593067"/>
            <a:ext cx="1039260" cy="278374"/>
          </a:xfrm>
          <a:prstGeom prst="rect">
            <a:avLst/>
          </a:prstGeom>
        </p:spPr>
      </p:pic>
      <p:grpSp>
        <p:nvGrpSpPr>
          <p:cNvPr id="36" name="Group 35">
            <a:extLst>
              <a:ext uri="{FF2B5EF4-FFF2-40B4-BE49-F238E27FC236}">
                <a16:creationId xmlns:a16="http://schemas.microsoft.com/office/drawing/2014/main" id="{2B2DFA83-A55E-4E04-A5FC-D06C95BD889C}"/>
              </a:ext>
            </a:extLst>
          </p:cNvPr>
          <p:cNvGrpSpPr/>
          <p:nvPr/>
        </p:nvGrpSpPr>
        <p:grpSpPr>
          <a:xfrm>
            <a:off x="7432917" y="5085614"/>
            <a:ext cx="2070000" cy="784831"/>
            <a:chOff x="5339269" y="4777597"/>
            <a:chExt cx="2070000" cy="784831"/>
          </a:xfrm>
        </p:grpSpPr>
        <p:sp>
          <p:nvSpPr>
            <p:cNvPr id="10" name="Rectangle 9">
              <a:extLst>
                <a:ext uri="{FF2B5EF4-FFF2-40B4-BE49-F238E27FC236}">
                  <a16:creationId xmlns:a16="http://schemas.microsoft.com/office/drawing/2014/main" id="{5D06DEB3-9B62-4F2F-9AC5-E3D018554161}"/>
                </a:ext>
              </a:extLst>
            </p:cNvPr>
            <p:cNvSpPr/>
            <p:nvPr/>
          </p:nvSpPr>
          <p:spPr bwMode="auto">
            <a:xfrm>
              <a:off x="5339269" y="4777597"/>
              <a:ext cx="2070000" cy="784831"/>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r>
                <a:rPr lang="en-US" sz="900" b="1">
                  <a:latin typeface="+mj-lt"/>
                </a:rPr>
                <a:t>Registration of clients’ data and exchange</a:t>
              </a:r>
            </a:p>
          </p:txBody>
        </p:sp>
        <p:pic>
          <p:nvPicPr>
            <p:cNvPr id="43" name="Picture 2" descr="Fidroit et ManyMore s'allient - Profession CGP">
              <a:extLst>
                <a:ext uri="{FF2B5EF4-FFF2-40B4-BE49-F238E27FC236}">
                  <a16:creationId xmlns:a16="http://schemas.microsoft.com/office/drawing/2014/main" id="{71483B63-2437-460D-8346-1918F34E66E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5967563" y="5167812"/>
              <a:ext cx="813412" cy="251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7899B6D-8B15-4353-B4CB-69D19EDA52FB}"/>
              </a:ext>
            </a:extLst>
          </p:cNvPr>
          <p:cNvGrpSpPr/>
          <p:nvPr/>
        </p:nvGrpSpPr>
        <p:grpSpPr>
          <a:xfrm>
            <a:off x="7432917" y="3093324"/>
            <a:ext cx="2070000" cy="784830"/>
            <a:chOff x="7537203" y="3132291"/>
            <a:chExt cx="2070000" cy="784830"/>
          </a:xfrm>
        </p:grpSpPr>
        <p:sp>
          <p:nvSpPr>
            <p:cNvPr id="11" name="Rectangle 10">
              <a:extLst>
                <a:ext uri="{FF2B5EF4-FFF2-40B4-BE49-F238E27FC236}">
                  <a16:creationId xmlns:a16="http://schemas.microsoft.com/office/drawing/2014/main" id="{3E62AF50-3D0A-4964-A7F4-40F24CC2D3ED}"/>
                </a:ext>
              </a:extLst>
            </p:cNvPr>
            <p:cNvSpPr/>
            <p:nvPr/>
          </p:nvSpPr>
          <p:spPr bwMode="auto">
            <a:xfrm>
              <a:off x="7537203" y="3132291"/>
              <a:ext cx="2070000" cy="78483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Prescribers management</a:t>
              </a:r>
              <a:r>
                <a:rPr kumimoji="0" lang="en-US" sz="900" b="1" i="0" u="none" strike="noStrike" cap="none" normalizeH="0" baseline="0">
                  <a:ln>
                    <a:noFill/>
                  </a:ln>
                  <a:solidFill>
                    <a:schemeClr val="tx1"/>
                  </a:solidFill>
                  <a:effectLst/>
                  <a:latin typeface="+mj-lt"/>
                </a:rPr>
                <a:t> </a:t>
              </a:r>
            </a:p>
          </p:txBody>
        </p:sp>
        <p:pic>
          <p:nvPicPr>
            <p:cNvPr id="44" name="Picture 2" descr="Fidroit et ManyMore s'allient - Profession CGP">
              <a:extLst>
                <a:ext uri="{FF2B5EF4-FFF2-40B4-BE49-F238E27FC236}">
                  <a16:creationId xmlns:a16="http://schemas.microsoft.com/office/drawing/2014/main" id="{7459FE38-0862-45A8-A64E-04D6FEA0D7A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8165497" y="3399150"/>
              <a:ext cx="813412" cy="251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FA7713DE-28C0-4BA5-B285-778B21DD50C7}"/>
              </a:ext>
            </a:extLst>
          </p:cNvPr>
          <p:cNvGrpSpPr/>
          <p:nvPr/>
        </p:nvGrpSpPr>
        <p:grpSpPr>
          <a:xfrm>
            <a:off x="2796986" y="5089148"/>
            <a:ext cx="2070000" cy="784830"/>
            <a:chOff x="5191859" y="2605231"/>
            <a:chExt cx="2070000" cy="784830"/>
          </a:xfrm>
        </p:grpSpPr>
        <p:sp>
          <p:nvSpPr>
            <p:cNvPr id="28" name="Rectangle 27">
              <a:extLst>
                <a:ext uri="{FF2B5EF4-FFF2-40B4-BE49-F238E27FC236}">
                  <a16:creationId xmlns:a16="http://schemas.microsoft.com/office/drawing/2014/main" id="{18EFC253-04B9-4E62-BB9F-B9FBAB41B96D}"/>
                </a:ext>
              </a:extLst>
            </p:cNvPr>
            <p:cNvSpPr/>
            <p:nvPr/>
          </p:nvSpPr>
          <p:spPr bwMode="auto">
            <a:xfrm>
              <a:off x="5191859" y="2605231"/>
              <a:ext cx="2070000" cy="78483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Arbitration</a:t>
              </a:r>
              <a:endParaRPr kumimoji="0" lang="en-US" sz="900" b="1" i="0" u="none" strike="noStrike" cap="none" normalizeH="0" baseline="0">
                <a:ln>
                  <a:noFill/>
                </a:ln>
                <a:solidFill>
                  <a:schemeClr val="tx1"/>
                </a:solidFill>
                <a:effectLst/>
                <a:latin typeface="+mj-lt"/>
              </a:endParaRPr>
            </a:p>
          </p:txBody>
        </p:sp>
        <p:pic>
          <p:nvPicPr>
            <p:cNvPr id="51" name="Picture 2" descr="Fidroit et ManyMore s'allient - Profession CGP">
              <a:extLst>
                <a:ext uri="{FF2B5EF4-FFF2-40B4-BE49-F238E27FC236}">
                  <a16:creationId xmlns:a16="http://schemas.microsoft.com/office/drawing/2014/main" id="{F09D1B24-88FC-4E6E-AE14-6ABA18E1EBD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5820153" y="2872015"/>
              <a:ext cx="813412" cy="251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86278E4-FB6B-46E5-A5DD-EEF880D0471E}"/>
              </a:ext>
            </a:extLst>
          </p:cNvPr>
          <p:cNvGrpSpPr/>
          <p:nvPr/>
        </p:nvGrpSpPr>
        <p:grpSpPr>
          <a:xfrm>
            <a:off x="2759655" y="1708126"/>
            <a:ext cx="2070000" cy="784800"/>
            <a:chOff x="2864189" y="1741187"/>
            <a:chExt cx="2070000" cy="784800"/>
          </a:xfrm>
        </p:grpSpPr>
        <p:sp>
          <p:nvSpPr>
            <p:cNvPr id="29" name="Rectangle 28">
              <a:extLst>
                <a:ext uri="{FF2B5EF4-FFF2-40B4-BE49-F238E27FC236}">
                  <a16:creationId xmlns:a16="http://schemas.microsoft.com/office/drawing/2014/main" id="{8674484A-593B-4E86-A916-43A0CBF23297}"/>
                </a:ext>
              </a:extLst>
            </p:cNvPr>
            <p:cNvSpPr/>
            <p:nvPr/>
          </p:nvSpPr>
          <p:spPr bwMode="auto">
            <a:xfrm>
              <a:off x="2864189" y="1741187"/>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Wealth aggregation</a:t>
              </a:r>
              <a:endParaRPr kumimoji="0" lang="en-US" sz="900" b="1" i="0" u="none" strike="noStrike" cap="none" normalizeH="0" baseline="0">
                <a:ln>
                  <a:noFill/>
                </a:ln>
                <a:solidFill>
                  <a:schemeClr val="tx1"/>
                </a:solidFill>
                <a:effectLst/>
                <a:latin typeface="+mj-lt"/>
              </a:endParaRPr>
            </a:p>
          </p:txBody>
        </p:sp>
        <p:pic>
          <p:nvPicPr>
            <p:cNvPr id="53" name="Picture 2" descr="Fidroit et ManyMore s'allient - Profession CGP">
              <a:extLst>
                <a:ext uri="{FF2B5EF4-FFF2-40B4-BE49-F238E27FC236}">
                  <a16:creationId xmlns:a16="http://schemas.microsoft.com/office/drawing/2014/main" id="{73F1B2BB-906C-4620-9C0A-8E8DA979035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492483" y="2008031"/>
              <a:ext cx="813412" cy="251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F5CEB550-1FD7-44A3-B5EB-607F1C08E987}"/>
              </a:ext>
            </a:extLst>
          </p:cNvPr>
          <p:cNvGrpSpPr/>
          <p:nvPr/>
        </p:nvGrpSpPr>
        <p:grpSpPr>
          <a:xfrm>
            <a:off x="7432917" y="2097194"/>
            <a:ext cx="2070000" cy="784800"/>
            <a:chOff x="7605685" y="2652990"/>
            <a:chExt cx="2070000" cy="784800"/>
          </a:xfrm>
        </p:grpSpPr>
        <p:sp>
          <p:nvSpPr>
            <p:cNvPr id="55" name="Rectangle 54">
              <a:extLst>
                <a:ext uri="{FF2B5EF4-FFF2-40B4-BE49-F238E27FC236}">
                  <a16:creationId xmlns:a16="http://schemas.microsoft.com/office/drawing/2014/main" id="{BA3A48FE-FBF8-471D-BD7F-BC1BD22737C3}"/>
                </a:ext>
              </a:extLst>
            </p:cNvPr>
            <p:cNvSpPr/>
            <p:nvPr/>
          </p:nvSpPr>
          <p:spPr bwMode="auto">
            <a:xfrm>
              <a:off x="7605685" y="2652990"/>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Customer interface</a:t>
              </a:r>
              <a:endParaRPr kumimoji="0" lang="en-US" sz="900" b="1" i="0" u="none" strike="noStrike" cap="none" normalizeH="0" baseline="0">
                <a:ln>
                  <a:noFill/>
                </a:ln>
                <a:solidFill>
                  <a:schemeClr val="tx1"/>
                </a:solidFill>
                <a:effectLst/>
                <a:latin typeface="+mj-lt"/>
              </a:endParaRPr>
            </a:p>
          </p:txBody>
        </p:sp>
        <p:pic>
          <p:nvPicPr>
            <p:cNvPr id="39" name="Picture 38">
              <a:extLst>
                <a:ext uri="{FF2B5EF4-FFF2-40B4-BE49-F238E27FC236}">
                  <a16:creationId xmlns:a16="http://schemas.microsoft.com/office/drawing/2014/main" id="{A4936D64-0BA9-49B5-9EC7-658A50E51C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695902" y="2919834"/>
              <a:ext cx="944782" cy="251113"/>
            </a:xfrm>
            <a:prstGeom prst="rect">
              <a:avLst/>
            </a:prstGeom>
          </p:spPr>
        </p:pic>
        <p:pic>
          <p:nvPicPr>
            <p:cNvPr id="1026" name="Picture 2" descr="Comparatif : quel agrégateur bancaire choisir ? | Blog">
              <a:extLst>
                <a:ext uri="{FF2B5EF4-FFF2-40B4-BE49-F238E27FC236}">
                  <a16:creationId xmlns:a16="http://schemas.microsoft.com/office/drawing/2014/main" id="{95003B46-FB74-40D2-915E-5679A38E6FA1}"/>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7825" y="2966420"/>
              <a:ext cx="940719" cy="157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8B42439C-37B0-4528-B90A-F5B2BA294EB7}"/>
              </a:ext>
            </a:extLst>
          </p:cNvPr>
          <p:cNvGrpSpPr/>
          <p:nvPr/>
        </p:nvGrpSpPr>
        <p:grpSpPr>
          <a:xfrm>
            <a:off x="7432917" y="4089484"/>
            <a:ext cx="2070000" cy="784800"/>
            <a:chOff x="2969282" y="4942398"/>
            <a:chExt cx="2070000" cy="784800"/>
          </a:xfrm>
        </p:grpSpPr>
        <p:sp>
          <p:nvSpPr>
            <p:cNvPr id="30" name="Rectangle 29">
              <a:extLst>
                <a:ext uri="{FF2B5EF4-FFF2-40B4-BE49-F238E27FC236}">
                  <a16:creationId xmlns:a16="http://schemas.microsoft.com/office/drawing/2014/main" id="{15879B1C-2C45-4B6B-B537-852ACE2C74DF}"/>
                </a:ext>
              </a:extLst>
            </p:cNvPr>
            <p:cNvSpPr/>
            <p:nvPr/>
          </p:nvSpPr>
          <p:spPr bwMode="auto">
            <a:xfrm>
              <a:off x="2969282" y="4942398"/>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b="1">
                  <a:solidFill>
                    <a:schemeClr val="tx1"/>
                  </a:solidFill>
                </a:rPr>
                <a:t>Fees management</a:t>
              </a:r>
            </a:p>
          </p:txBody>
        </p:sp>
        <p:pic>
          <p:nvPicPr>
            <p:cNvPr id="31" name="Picture 2" descr="Fidroit et ManyMore s'allient - Profession CGP">
              <a:extLst>
                <a:ext uri="{FF2B5EF4-FFF2-40B4-BE49-F238E27FC236}">
                  <a16:creationId xmlns:a16="http://schemas.microsoft.com/office/drawing/2014/main" id="{07663E1A-9F9D-4CD6-9414-173115723EA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597576" y="5209242"/>
              <a:ext cx="813412" cy="2511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422BA91C-5C53-42BE-B485-383E21235BAD}"/>
              </a:ext>
            </a:extLst>
          </p:cNvPr>
          <p:cNvGrpSpPr/>
          <p:nvPr/>
        </p:nvGrpSpPr>
        <p:grpSpPr>
          <a:xfrm>
            <a:off x="5051638" y="5085614"/>
            <a:ext cx="2070000" cy="784801"/>
            <a:chOff x="12364667" y="2469982"/>
            <a:chExt cx="2070000" cy="784801"/>
          </a:xfrm>
        </p:grpSpPr>
        <p:sp>
          <p:nvSpPr>
            <p:cNvPr id="16" name="Rectangle 15">
              <a:extLst>
                <a:ext uri="{FF2B5EF4-FFF2-40B4-BE49-F238E27FC236}">
                  <a16:creationId xmlns:a16="http://schemas.microsoft.com/office/drawing/2014/main" id="{92969E33-8911-43F8-8AB8-E5420A564E4B}"/>
                </a:ext>
              </a:extLst>
            </p:cNvPr>
            <p:cNvSpPr/>
            <p:nvPr/>
          </p:nvSpPr>
          <p:spPr bwMode="auto">
            <a:xfrm>
              <a:off x="12364667" y="2469982"/>
              <a:ext cx="2070000" cy="784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r>
                <a:rPr lang="en-US" sz="900" b="1">
                  <a:latin typeface="+mj-lt"/>
                </a:rPr>
                <a:t>Wealth diagnostic and simulation</a:t>
              </a:r>
              <a:endParaRPr kumimoji="0" lang="en-US" sz="900" b="1" i="0" u="none" strike="noStrike" cap="none" normalizeH="0" baseline="0">
                <a:ln>
                  <a:noFill/>
                </a:ln>
                <a:solidFill>
                  <a:schemeClr val="tx1"/>
                </a:solidFill>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a:latin typeface="+mj-lt"/>
              </a:endParaRPr>
            </a:p>
          </p:txBody>
        </p:sp>
        <p:pic>
          <p:nvPicPr>
            <p:cNvPr id="4" name="Picture 2" descr="Harvest | Éditeur de logiciels pour la gestion de patrimoine et la ...">
              <a:extLst>
                <a:ext uri="{FF2B5EF4-FFF2-40B4-BE49-F238E27FC236}">
                  <a16:creationId xmlns:a16="http://schemas.microsoft.com/office/drawing/2014/main" id="{D79E5046-6D7F-4CA4-8D15-3350692F59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79364" y="2859866"/>
              <a:ext cx="840607" cy="182833"/>
            </a:xfrm>
            <a:prstGeom prst="rect">
              <a:avLst/>
            </a:prstGeom>
            <a:noFill/>
          </p:spPr>
        </p:pic>
        <p:sp>
          <p:nvSpPr>
            <p:cNvPr id="5" name="Rectangle 4">
              <a:extLst>
                <a:ext uri="{FF2B5EF4-FFF2-40B4-BE49-F238E27FC236}">
                  <a16:creationId xmlns:a16="http://schemas.microsoft.com/office/drawing/2014/main" id="{3B4A5338-CCC0-4824-906E-362FF274AB66}"/>
                </a:ext>
              </a:extLst>
            </p:cNvPr>
            <p:cNvSpPr/>
            <p:nvPr/>
          </p:nvSpPr>
          <p:spPr>
            <a:xfrm>
              <a:off x="12364668" y="2469983"/>
              <a:ext cx="2067186" cy="78480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13D4D10-CFD0-4808-B115-BC9A5C5ACA7F}"/>
              </a:ext>
            </a:extLst>
          </p:cNvPr>
          <p:cNvGrpSpPr/>
          <p:nvPr/>
        </p:nvGrpSpPr>
        <p:grpSpPr>
          <a:xfrm>
            <a:off x="2647882" y="3011254"/>
            <a:ext cx="4608000" cy="1440000"/>
            <a:chOff x="2647882" y="2977731"/>
            <a:chExt cx="4608000" cy="1440000"/>
          </a:xfrm>
        </p:grpSpPr>
        <p:sp>
          <p:nvSpPr>
            <p:cNvPr id="37" name="Rectangle 36">
              <a:extLst>
                <a:ext uri="{FF2B5EF4-FFF2-40B4-BE49-F238E27FC236}">
                  <a16:creationId xmlns:a16="http://schemas.microsoft.com/office/drawing/2014/main" id="{6C74874D-73C3-422E-949A-F74C816D990F}"/>
                </a:ext>
              </a:extLst>
            </p:cNvPr>
            <p:cNvSpPr/>
            <p:nvPr/>
          </p:nvSpPr>
          <p:spPr bwMode="auto">
            <a:xfrm>
              <a:off x="2647882" y="2977731"/>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administrative tasks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effectLst/>
                <a:latin typeface="+mj-lt"/>
              </a:endParaRPr>
            </a:p>
          </p:txBody>
        </p:sp>
        <p:sp>
          <p:nvSpPr>
            <p:cNvPr id="23" name="Rectangle 22">
              <a:extLst>
                <a:ext uri="{FF2B5EF4-FFF2-40B4-BE49-F238E27FC236}">
                  <a16:creationId xmlns:a16="http://schemas.microsoft.com/office/drawing/2014/main" id="{34A1EB21-CCF4-4735-8CE2-6FD4F0A69948}"/>
                </a:ext>
              </a:extLst>
            </p:cNvPr>
            <p:cNvSpPr/>
            <p:nvPr/>
          </p:nvSpPr>
          <p:spPr bwMode="auto">
            <a:xfrm>
              <a:off x="5051638" y="3327926"/>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Document completion and signature</a:t>
              </a:r>
              <a:endParaRPr lang="en-US" sz="900">
                <a:latin typeface="+mj-lt"/>
              </a:endParaRPr>
            </a:p>
          </p:txBody>
        </p:sp>
        <p:pic>
          <p:nvPicPr>
            <p:cNvPr id="46" name="Picture 45">
              <a:extLst>
                <a:ext uri="{FF2B5EF4-FFF2-40B4-BE49-F238E27FC236}">
                  <a16:creationId xmlns:a16="http://schemas.microsoft.com/office/drawing/2014/main" id="{DFA06E28-B8C0-4E09-ACCF-BE7373F1AF0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14247" y="3721517"/>
              <a:ext cx="944782" cy="251113"/>
            </a:xfrm>
            <a:prstGeom prst="rect">
              <a:avLst/>
            </a:prstGeom>
          </p:spPr>
        </p:pic>
        <p:sp>
          <p:nvSpPr>
            <p:cNvPr id="24" name="Rectangle 23">
              <a:extLst>
                <a:ext uri="{FF2B5EF4-FFF2-40B4-BE49-F238E27FC236}">
                  <a16:creationId xmlns:a16="http://schemas.microsoft.com/office/drawing/2014/main" id="{AE6EBF8E-72FB-4BFF-BFD0-510C137A98F0}"/>
                </a:ext>
              </a:extLst>
            </p:cNvPr>
            <p:cNvSpPr/>
            <p:nvPr/>
          </p:nvSpPr>
          <p:spPr bwMode="auto">
            <a:xfrm>
              <a:off x="2759655" y="3329466"/>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b="1">
                  <a:solidFill>
                    <a:schemeClr val="tx1"/>
                  </a:solidFill>
                </a:rPr>
                <a:t>MIF2/DDA compliance</a:t>
              </a:r>
            </a:p>
          </p:txBody>
        </p:sp>
        <p:pic>
          <p:nvPicPr>
            <p:cNvPr id="48" name="Picture 2" descr="Fidroit et ManyMore s'allient - Profession CGP">
              <a:extLst>
                <a:ext uri="{FF2B5EF4-FFF2-40B4-BE49-F238E27FC236}">
                  <a16:creationId xmlns:a16="http://schemas.microsoft.com/office/drawing/2014/main" id="{E29AB129-FF0D-4DB5-8871-88F053B9B80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387949" y="3596310"/>
              <a:ext cx="813412" cy="251113"/>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57258EBA-7797-47E2-A063-837502C6C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74602" y="3456853"/>
              <a:ext cx="380334" cy="481756"/>
            </a:xfrm>
            <a:prstGeom prst="rect">
              <a:avLst/>
            </a:prstGeom>
          </p:spPr>
        </p:pic>
      </p:grpSp>
      <p:grpSp>
        <p:nvGrpSpPr>
          <p:cNvPr id="13" name="Group 12">
            <a:extLst>
              <a:ext uri="{FF2B5EF4-FFF2-40B4-BE49-F238E27FC236}">
                <a16:creationId xmlns:a16="http://schemas.microsoft.com/office/drawing/2014/main" id="{5D13D0BF-2532-4910-88AA-58FE9CD5E99D}"/>
              </a:ext>
            </a:extLst>
          </p:cNvPr>
          <p:cNvGrpSpPr/>
          <p:nvPr/>
        </p:nvGrpSpPr>
        <p:grpSpPr>
          <a:xfrm>
            <a:off x="4861471" y="1704294"/>
            <a:ext cx="2260168" cy="784800"/>
            <a:chOff x="4987134" y="1772732"/>
            <a:chExt cx="2260168" cy="784800"/>
          </a:xfrm>
        </p:grpSpPr>
        <p:grpSp>
          <p:nvGrpSpPr>
            <p:cNvPr id="12" name="Group 11">
              <a:extLst>
                <a:ext uri="{FF2B5EF4-FFF2-40B4-BE49-F238E27FC236}">
                  <a16:creationId xmlns:a16="http://schemas.microsoft.com/office/drawing/2014/main" id="{27D934B3-3E29-4B1F-B459-9508A5C77A3A}"/>
                </a:ext>
              </a:extLst>
            </p:cNvPr>
            <p:cNvGrpSpPr/>
            <p:nvPr/>
          </p:nvGrpSpPr>
          <p:grpSpPr>
            <a:xfrm>
              <a:off x="5177302" y="1772732"/>
              <a:ext cx="2070000" cy="784800"/>
              <a:chOff x="5177302" y="1772732"/>
              <a:chExt cx="2070000" cy="784800"/>
            </a:xfrm>
          </p:grpSpPr>
          <p:sp>
            <p:nvSpPr>
              <p:cNvPr id="49" name="Rectangle 48">
                <a:extLst>
                  <a:ext uri="{FF2B5EF4-FFF2-40B4-BE49-F238E27FC236}">
                    <a16:creationId xmlns:a16="http://schemas.microsoft.com/office/drawing/2014/main" id="{72DEA539-FFB1-40D4-BC8B-C48A89D54F87}"/>
                  </a:ext>
                </a:extLst>
              </p:cNvPr>
              <p:cNvSpPr/>
              <p:nvPr/>
            </p:nvSpPr>
            <p:spPr bwMode="auto">
              <a:xfrm>
                <a:off x="5177302" y="1772732"/>
                <a:ext cx="2070000" cy="78480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Customer support</a:t>
                </a:r>
                <a:endParaRPr kumimoji="0" lang="en-US" sz="900" b="1" i="0" u="none" strike="noStrike" cap="none" normalizeH="0" baseline="0">
                  <a:ln>
                    <a:noFill/>
                  </a:ln>
                  <a:solidFill>
                    <a:schemeClr val="tx1"/>
                  </a:solidFill>
                  <a:effectLst/>
                  <a:latin typeface="+mj-lt"/>
                </a:endParaRPr>
              </a:p>
            </p:txBody>
          </p:sp>
          <p:pic>
            <p:nvPicPr>
              <p:cNvPr id="54" name="Picture 2" descr="Fidroit et ManyMore s'allient - Profession CGP">
                <a:extLst>
                  <a:ext uri="{FF2B5EF4-FFF2-40B4-BE49-F238E27FC236}">
                    <a16:creationId xmlns:a16="http://schemas.microsoft.com/office/drawing/2014/main" id="{FB625553-73E9-424C-B80C-9E8F2F50F47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5805596" y="2039576"/>
                <a:ext cx="813412" cy="251113"/>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Graphic 18">
              <a:extLst>
                <a:ext uri="{FF2B5EF4-FFF2-40B4-BE49-F238E27FC236}">
                  <a16:creationId xmlns:a16="http://schemas.microsoft.com/office/drawing/2014/main" id="{CFD7A56B-8B46-413E-93F1-1B4E559585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7134" y="1924239"/>
              <a:ext cx="380334" cy="481756"/>
            </a:xfrm>
            <a:prstGeom prst="rect">
              <a:avLst/>
            </a:prstGeom>
          </p:spPr>
        </p:pic>
      </p:grpSp>
      <p:pic>
        <p:nvPicPr>
          <p:cNvPr id="20" name="Graphic 19">
            <a:extLst>
              <a:ext uri="{FF2B5EF4-FFF2-40B4-BE49-F238E27FC236}">
                <a16:creationId xmlns:a16="http://schemas.microsoft.com/office/drawing/2014/main" id="{AC30C2DD-F4F1-4E82-A7EB-E0FB397B5C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3583" y="3244861"/>
            <a:ext cx="380334" cy="481756"/>
          </a:xfrm>
          <a:prstGeom prst="rect">
            <a:avLst/>
          </a:prstGeom>
        </p:spPr>
      </p:pic>
      <p:pic>
        <p:nvPicPr>
          <p:cNvPr id="61" name="Graphic 60">
            <a:extLst>
              <a:ext uri="{FF2B5EF4-FFF2-40B4-BE49-F238E27FC236}">
                <a16:creationId xmlns:a16="http://schemas.microsoft.com/office/drawing/2014/main" id="{DDF372C8-D91C-457B-AB86-ECFBDA47DD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3583" y="5300913"/>
            <a:ext cx="380334" cy="481756"/>
          </a:xfrm>
          <a:prstGeom prst="rect">
            <a:avLst/>
          </a:prstGeom>
        </p:spPr>
      </p:pic>
      <p:cxnSp>
        <p:nvCxnSpPr>
          <p:cNvPr id="60" name="Connecteur droit 11">
            <a:extLst>
              <a:ext uri="{FF2B5EF4-FFF2-40B4-BE49-F238E27FC236}">
                <a16:creationId xmlns:a16="http://schemas.microsoft.com/office/drawing/2014/main" id="{E1679C85-60D9-4057-B684-927CCEEBEFF0}"/>
              </a:ext>
            </a:extLst>
          </p:cNvPr>
          <p:cNvCxnSpPr>
            <a:cxnSpLocks/>
          </p:cNvCxnSpPr>
          <p:nvPr/>
        </p:nvCxnSpPr>
        <p:spPr bwMode="auto">
          <a:xfrm>
            <a:off x="361950" y="916942"/>
            <a:ext cx="9140967"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3" name="ZoneTexte 12">
            <a:extLst>
              <a:ext uri="{FF2B5EF4-FFF2-40B4-BE49-F238E27FC236}">
                <a16:creationId xmlns:a16="http://schemas.microsoft.com/office/drawing/2014/main" id="{22A0DB70-FEAB-41C4-ADF4-E83ADAA4B778}"/>
              </a:ext>
            </a:extLst>
          </p:cNvPr>
          <p:cNvSpPr txBox="1"/>
          <p:nvPr/>
        </p:nvSpPr>
        <p:spPr>
          <a:xfrm>
            <a:off x="1780164" y="796031"/>
            <a:ext cx="5418221" cy="19630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Action performed by CGP and corresponding tools</a:t>
            </a:r>
          </a:p>
        </p:txBody>
      </p:sp>
      <p:sp>
        <p:nvSpPr>
          <p:cNvPr id="67" name="Espace réservé du texte 2">
            <a:extLst>
              <a:ext uri="{FF2B5EF4-FFF2-40B4-BE49-F238E27FC236}">
                <a16:creationId xmlns:a16="http://schemas.microsoft.com/office/drawing/2014/main" id="{BB0172F9-B8CA-4A78-B1A4-2FE9C64BA8E9}"/>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1034185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FEED478-075B-4769-8BBF-D177A9BA7E7A}"/>
              </a:ext>
            </a:extLst>
          </p:cNvPr>
          <p:cNvSpPr/>
          <p:nvPr/>
        </p:nvSpPr>
        <p:spPr bwMode="auto">
          <a:xfrm>
            <a:off x="331011" y="1411201"/>
            <a:ext cx="2209671" cy="4641683"/>
          </a:xfrm>
          <a:prstGeom prst="rect">
            <a:avLst/>
          </a:prstGeom>
          <a:solidFill>
            <a:schemeClr val="accent1">
              <a:lumMod val="20000"/>
              <a:lumOff val="8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92075" algn="ctr" fontAlgn="auto">
              <a:spcBef>
                <a:spcPts val="0"/>
              </a:spcBef>
              <a:spcAft>
                <a:spcPts val="0"/>
              </a:spcAft>
            </a:pPr>
            <a:r>
              <a:rPr lang="en-US" sz="900" b="1" kern="0">
                <a:solidFill>
                  <a:schemeClr val="tx1">
                    <a:alpha val="50000"/>
                  </a:schemeClr>
                </a:solidFill>
                <a:latin typeface="+mj-lt"/>
              </a:rPr>
              <a:t>Digitalization of supplier’s interactions</a:t>
            </a:r>
          </a:p>
          <a:p>
            <a:pPr marL="92075" algn="ctr" fontAlgn="auto">
              <a:spcBef>
                <a:spcPts val="0"/>
              </a:spcBef>
              <a:spcAft>
                <a:spcPts val="0"/>
              </a:spcAft>
            </a:pPr>
            <a:endParaRPr lang="en-US" sz="900" kern="0">
              <a:solidFill>
                <a:schemeClr val="tx1">
                  <a:alpha val="50000"/>
                </a:schemeClr>
              </a:solidFill>
              <a:latin typeface="+mj-lt"/>
            </a:endParaRPr>
          </a:p>
        </p:txBody>
      </p:sp>
      <p:sp>
        <p:nvSpPr>
          <p:cNvPr id="32" name="Rectangle 31">
            <a:extLst>
              <a:ext uri="{FF2B5EF4-FFF2-40B4-BE49-F238E27FC236}">
                <a16:creationId xmlns:a16="http://schemas.microsoft.com/office/drawing/2014/main" id="{ACF40DD6-4578-43E7-8727-B33D81053AEA}"/>
              </a:ext>
            </a:extLst>
          </p:cNvPr>
          <p:cNvSpPr/>
          <p:nvPr/>
        </p:nvSpPr>
        <p:spPr bwMode="auto">
          <a:xfrm>
            <a:off x="7363082" y="1411200"/>
            <a:ext cx="2209671" cy="4639681"/>
          </a:xfrm>
          <a:prstGeom prst="rect">
            <a:avLst/>
          </a:prstGeom>
          <a:solidFill>
            <a:schemeClr val="accent1">
              <a:lumMod val="20000"/>
              <a:lumOff val="8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alpha val="50000"/>
                  </a:schemeClr>
                </a:solidFill>
                <a:effectLst/>
                <a:latin typeface="+mj-lt"/>
              </a:rPr>
              <a:t>Digitalization of customers/prescribers acquisition and interactions</a:t>
            </a:r>
            <a:endParaRPr kumimoji="0" lang="en-US" sz="900" i="1" u="none" strike="noStrike" cap="none" normalizeH="0" baseline="0">
              <a:ln>
                <a:noFill/>
              </a:ln>
              <a:solidFill>
                <a:schemeClr val="tx1">
                  <a:alpha val="50000"/>
                </a:schemeClr>
              </a:solidFill>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solidFill>
                <a:schemeClr val="tx1">
                  <a:alpha val="50000"/>
                </a:schemeClr>
              </a:solidFill>
              <a:effectLst/>
              <a:latin typeface="+mj-lt"/>
            </a:endParaRPr>
          </a:p>
        </p:txBody>
      </p:sp>
      <p:sp>
        <p:nvSpPr>
          <p:cNvPr id="34" name="Rectangle 33">
            <a:extLst>
              <a:ext uri="{FF2B5EF4-FFF2-40B4-BE49-F238E27FC236}">
                <a16:creationId xmlns:a16="http://schemas.microsoft.com/office/drawing/2014/main" id="{832463F7-D626-4D76-8579-1473861C2455}"/>
              </a:ext>
            </a:extLst>
          </p:cNvPr>
          <p:cNvSpPr/>
          <p:nvPr/>
        </p:nvSpPr>
        <p:spPr bwMode="auto">
          <a:xfrm>
            <a:off x="2647882" y="1411201"/>
            <a:ext cx="4608000" cy="1440000"/>
          </a:xfrm>
          <a:prstGeom prst="rect">
            <a:avLst/>
          </a:prstGeom>
          <a:solidFill>
            <a:schemeClr val="accent1">
              <a:lumMod val="20000"/>
              <a:lumOff val="8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alpha val="50000"/>
                  </a:schemeClr>
                </a:solidFill>
                <a:effectLst/>
                <a:latin typeface="+mj-lt"/>
              </a:rPr>
              <a:t>Digitalization of client journey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solidFill>
                <a:schemeClr val="tx1">
                  <a:alpha val="50000"/>
                </a:schemeClr>
              </a:solidFill>
              <a:effectLst/>
              <a:latin typeface="+mj-lt"/>
            </a:endParaRPr>
          </a:p>
        </p:txBody>
      </p:sp>
      <p:sp>
        <p:nvSpPr>
          <p:cNvPr id="38" name="Rectangle 37">
            <a:extLst>
              <a:ext uri="{FF2B5EF4-FFF2-40B4-BE49-F238E27FC236}">
                <a16:creationId xmlns:a16="http://schemas.microsoft.com/office/drawing/2014/main" id="{8B859A15-6CB3-4963-808D-8B268AEE2BC5}"/>
              </a:ext>
            </a:extLst>
          </p:cNvPr>
          <p:cNvSpPr/>
          <p:nvPr/>
        </p:nvSpPr>
        <p:spPr bwMode="auto">
          <a:xfrm>
            <a:off x="2647148" y="4610883"/>
            <a:ext cx="4608000" cy="1440000"/>
          </a:xfrm>
          <a:prstGeom prst="rect">
            <a:avLst/>
          </a:prstGeom>
          <a:solidFill>
            <a:schemeClr val="accent1">
              <a:lumMod val="20000"/>
              <a:lumOff val="8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alpha val="50000"/>
                  </a:schemeClr>
                </a:solidFill>
                <a:effectLst/>
                <a:latin typeface="+mj-lt"/>
              </a:rPr>
              <a:t>Automation of core business (processes)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i="0" u="none" strike="noStrike" cap="none" normalizeH="0" baseline="0">
              <a:ln>
                <a:noFill/>
              </a:ln>
              <a:solidFill>
                <a:schemeClr val="tx1">
                  <a:alpha val="50000"/>
                </a:schemeClr>
              </a:solidFill>
              <a:effectLst/>
              <a:latin typeface="+mj-lt"/>
            </a:endParaRPr>
          </a:p>
        </p:txBody>
      </p:sp>
      <p:sp>
        <p:nvSpPr>
          <p:cNvPr id="14" name="Rectangle 13">
            <a:extLst>
              <a:ext uri="{FF2B5EF4-FFF2-40B4-BE49-F238E27FC236}">
                <a16:creationId xmlns:a16="http://schemas.microsoft.com/office/drawing/2014/main" id="{7EE2D6BC-1777-497D-81D1-526E730C67FF}"/>
              </a:ext>
            </a:extLst>
          </p:cNvPr>
          <p:cNvSpPr/>
          <p:nvPr/>
        </p:nvSpPr>
        <p:spPr bwMode="auto">
          <a:xfrm>
            <a:off x="400846" y="3339627"/>
            <a:ext cx="2070000" cy="784830"/>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Products aggregation </a:t>
            </a:r>
            <a:endParaRPr kumimoji="0" lang="en-US" sz="900" b="1" i="0" u="none" strike="noStrike" cap="none" normalizeH="0" baseline="0">
              <a:ln>
                <a:noFill/>
              </a:ln>
              <a:solidFill>
                <a:schemeClr val="tx1">
                  <a:alpha val="50000"/>
                </a:schemeClr>
              </a:solidFill>
              <a:effectLst/>
              <a:latin typeface="+mj-lt"/>
            </a:endParaRPr>
          </a:p>
        </p:txBody>
      </p:sp>
      <p:pic>
        <p:nvPicPr>
          <p:cNvPr id="41" name="Picture 40">
            <a:extLst>
              <a:ext uri="{FF2B5EF4-FFF2-40B4-BE49-F238E27FC236}">
                <a16:creationId xmlns:a16="http://schemas.microsoft.com/office/drawing/2014/main" id="{2CAFC148-03BD-4C59-9EA0-32CA06A55B15}"/>
              </a:ext>
            </a:extLst>
          </p:cNvPr>
          <p:cNvPicPr>
            <a:picLocks noChangeAspect="1"/>
          </p:cNvPicPr>
          <p:nvPr/>
        </p:nvPicPr>
        <p:blipFill>
          <a:blip r:embed="rId2">
            <a:clrChange>
              <a:clrFrom>
                <a:srgbClr val="FFFFFF"/>
              </a:clrFrom>
              <a:clrTo>
                <a:srgbClr val="FFFFFF">
                  <a:alpha val="0"/>
                </a:srgbClr>
              </a:clrTo>
            </a:clrChange>
            <a:alphaModFix amt="40000"/>
          </a:blip>
          <a:stretch>
            <a:fillRect/>
          </a:stretch>
        </p:blipFill>
        <p:spPr>
          <a:xfrm>
            <a:off x="916216" y="3592855"/>
            <a:ext cx="1039260" cy="278374"/>
          </a:xfrm>
          <a:prstGeom prst="rect">
            <a:avLst/>
          </a:prstGeom>
        </p:spPr>
      </p:pic>
      <p:sp>
        <p:nvSpPr>
          <p:cNvPr id="10" name="Rectangle 9">
            <a:extLst>
              <a:ext uri="{FF2B5EF4-FFF2-40B4-BE49-F238E27FC236}">
                <a16:creationId xmlns:a16="http://schemas.microsoft.com/office/drawing/2014/main" id="{5D06DEB3-9B62-4F2F-9AC5-E3D018554161}"/>
              </a:ext>
            </a:extLst>
          </p:cNvPr>
          <p:cNvSpPr/>
          <p:nvPr/>
        </p:nvSpPr>
        <p:spPr bwMode="auto">
          <a:xfrm>
            <a:off x="7432917" y="5085402"/>
            <a:ext cx="2070000" cy="784831"/>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r>
              <a:rPr lang="en-US" sz="900" b="1">
                <a:solidFill>
                  <a:schemeClr val="tx1">
                    <a:alpha val="50000"/>
                  </a:schemeClr>
                </a:solidFill>
                <a:latin typeface="+mj-lt"/>
              </a:rPr>
              <a:t>Registration of clients’ data and exchange</a:t>
            </a:r>
          </a:p>
        </p:txBody>
      </p:sp>
      <p:pic>
        <p:nvPicPr>
          <p:cNvPr id="43" name="Picture 2" descr="Fidroit et ManyMore s'allient - Profession CGP">
            <a:extLst>
              <a:ext uri="{FF2B5EF4-FFF2-40B4-BE49-F238E27FC236}">
                <a16:creationId xmlns:a16="http://schemas.microsoft.com/office/drawing/2014/main" id="{71483B63-2437-460D-8346-1918F34E66E4}"/>
              </a:ext>
            </a:extLst>
          </p:cNvPr>
          <p:cNvPicPr>
            <a:picLocks noChangeAspect="1" noChangeArrowheads="1"/>
          </p:cNvPicPr>
          <p:nvPr/>
        </p:nvPicPr>
        <p:blipFill rotWithShape="1">
          <a:blip r:embed="rId3" cstate="print">
            <a:alphaModFix amt="40000"/>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8061211" y="5475617"/>
            <a:ext cx="813412" cy="251113"/>
          </a:xfrm>
          <a:prstGeom prst="rect">
            <a:avLst/>
          </a:prstGeom>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62AF50-3D0A-4964-A7F4-40F24CC2D3ED}"/>
              </a:ext>
            </a:extLst>
          </p:cNvPr>
          <p:cNvSpPr/>
          <p:nvPr/>
        </p:nvSpPr>
        <p:spPr bwMode="auto">
          <a:xfrm>
            <a:off x="7432917" y="3093112"/>
            <a:ext cx="2070000" cy="78483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Prescribers management</a:t>
            </a:r>
            <a:r>
              <a:rPr kumimoji="0" lang="en-US" sz="900" b="1" i="0" u="none" strike="noStrike" cap="none" normalizeH="0" baseline="0">
                <a:ln>
                  <a:noFill/>
                </a:ln>
                <a:solidFill>
                  <a:schemeClr val="tx1">
                    <a:alpha val="50000"/>
                  </a:schemeClr>
                </a:solidFill>
                <a:effectLst/>
                <a:latin typeface="+mj-lt"/>
              </a:rPr>
              <a:t> </a:t>
            </a:r>
          </a:p>
        </p:txBody>
      </p:sp>
      <p:pic>
        <p:nvPicPr>
          <p:cNvPr id="44" name="Picture 2" descr="Fidroit et ManyMore s'allient - Profession CGP">
            <a:extLst>
              <a:ext uri="{FF2B5EF4-FFF2-40B4-BE49-F238E27FC236}">
                <a16:creationId xmlns:a16="http://schemas.microsoft.com/office/drawing/2014/main" id="{7459FE38-0862-45A8-A64E-04D6FEA0D7AF}"/>
              </a:ext>
            </a:extLst>
          </p:cNvPr>
          <p:cNvPicPr>
            <a:picLocks noChangeAspect="1" noChangeArrowheads="1"/>
          </p:cNvPicPr>
          <p:nvPr/>
        </p:nvPicPr>
        <p:blipFill rotWithShape="1">
          <a:blip r:embed="rId3" cstate="print">
            <a:alphaModFix amt="40000"/>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8061211" y="3359971"/>
            <a:ext cx="813412" cy="251113"/>
          </a:xfrm>
          <a:prstGeom prst="rect">
            <a:avLst/>
          </a:prstGeom>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8EFC253-04B9-4E62-BB9F-B9FBAB41B96D}"/>
              </a:ext>
            </a:extLst>
          </p:cNvPr>
          <p:cNvSpPr/>
          <p:nvPr/>
        </p:nvSpPr>
        <p:spPr bwMode="auto">
          <a:xfrm>
            <a:off x="2796986" y="5088936"/>
            <a:ext cx="2070000" cy="78483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Arbitration</a:t>
            </a:r>
            <a:endParaRPr kumimoji="0" lang="en-US" sz="900" b="1" i="0" u="none" strike="noStrike" cap="none" normalizeH="0" baseline="0">
              <a:ln>
                <a:noFill/>
              </a:ln>
              <a:solidFill>
                <a:schemeClr val="tx1">
                  <a:alpha val="50000"/>
                </a:schemeClr>
              </a:solidFill>
              <a:effectLst/>
              <a:latin typeface="+mj-lt"/>
            </a:endParaRPr>
          </a:p>
        </p:txBody>
      </p:sp>
      <p:pic>
        <p:nvPicPr>
          <p:cNvPr id="51" name="Picture 2" descr="Fidroit et ManyMore s'allient - Profession CGP">
            <a:extLst>
              <a:ext uri="{FF2B5EF4-FFF2-40B4-BE49-F238E27FC236}">
                <a16:creationId xmlns:a16="http://schemas.microsoft.com/office/drawing/2014/main" id="{F09D1B24-88FC-4E6E-AE14-6ABA18E1EBDF}"/>
              </a:ext>
            </a:extLst>
          </p:cNvPr>
          <p:cNvPicPr>
            <a:picLocks noChangeAspect="1" noChangeArrowheads="1"/>
          </p:cNvPicPr>
          <p:nvPr/>
        </p:nvPicPr>
        <p:blipFill rotWithShape="1">
          <a:blip r:embed="rId3" cstate="print">
            <a:alphaModFix amt="40000"/>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425280" y="5355720"/>
            <a:ext cx="813412" cy="251113"/>
          </a:xfrm>
          <a:prstGeom prst="rect">
            <a:avLst/>
          </a:prstGeom>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674484A-593B-4E86-A916-43A0CBF23297}"/>
              </a:ext>
            </a:extLst>
          </p:cNvPr>
          <p:cNvSpPr/>
          <p:nvPr/>
        </p:nvSpPr>
        <p:spPr bwMode="auto">
          <a:xfrm>
            <a:off x="2759655" y="1707914"/>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Wealth aggregation</a:t>
            </a:r>
            <a:endParaRPr kumimoji="0" lang="en-US" sz="900" b="1" i="0" u="none" strike="noStrike" cap="none" normalizeH="0" baseline="0">
              <a:ln>
                <a:noFill/>
              </a:ln>
              <a:solidFill>
                <a:schemeClr val="tx1">
                  <a:alpha val="50000"/>
                </a:schemeClr>
              </a:solidFill>
              <a:effectLst/>
              <a:latin typeface="+mj-lt"/>
            </a:endParaRPr>
          </a:p>
        </p:txBody>
      </p:sp>
      <p:pic>
        <p:nvPicPr>
          <p:cNvPr id="53" name="Picture 2" descr="Fidroit et ManyMore s'allient - Profession CGP">
            <a:extLst>
              <a:ext uri="{FF2B5EF4-FFF2-40B4-BE49-F238E27FC236}">
                <a16:creationId xmlns:a16="http://schemas.microsoft.com/office/drawing/2014/main" id="{73F1B2BB-906C-4620-9C0A-8E8DA979035F}"/>
              </a:ext>
            </a:extLst>
          </p:cNvPr>
          <p:cNvPicPr>
            <a:picLocks noChangeAspect="1" noChangeArrowheads="1"/>
          </p:cNvPicPr>
          <p:nvPr/>
        </p:nvPicPr>
        <p:blipFill rotWithShape="1">
          <a:blip r:embed="rId3" cstate="print">
            <a:alphaModFix amt="40000"/>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387949" y="1974758"/>
            <a:ext cx="813412" cy="251113"/>
          </a:xfrm>
          <a:prstGeom prst="rect">
            <a:avLst/>
          </a:prstGeom>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A3A48FE-FBF8-471D-BD7F-BC1BD22737C3}"/>
              </a:ext>
            </a:extLst>
          </p:cNvPr>
          <p:cNvSpPr/>
          <p:nvPr/>
        </p:nvSpPr>
        <p:spPr bwMode="auto">
          <a:xfrm>
            <a:off x="7432917" y="2096982"/>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Customer interface</a:t>
            </a:r>
            <a:endParaRPr kumimoji="0" lang="en-US" sz="900" b="1" i="0" u="none" strike="noStrike" cap="none" normalizeH="0" baseline="0">
              <a:ln>
                <a:noFill/>
              </a:ln>
              <a:solidFill>
                <a:schemeClr val="tx1">
                  <a:alpha val="50000"/>
                </a:schemeClr>
              </a:solidFill>
              <a:effectLst/>
              <a:latin typeface="+mj-lt"/>
            </a:endParaRPr>
          </a:p>
        </p:txBody>
      </p:sp>
      <p:pic>
        <p:nvPicPr>
          <p:cNvPr id="39" name="Picture 38">
            <a:extLst>
              <a:ext uri="{FF2B5EF4-FFF2-40B4-BE49-F238E27FC236}">
                <a16:creationId xmlns:a16="http://schemas.microsoft.com/office/drawing/2014/main" id="{A4936D64-0BA9-49B5-9EC7-658A50E51C4B}"/>
              </a:ext>
            </a:extLst>
          </p:cNvPr>
          <p:cNvPicPr>
            <a:picLocks noChangeAspect="1"/>
          </p:cNvPicPr>
          <p:nvPr/>
        </p:nvPicPr>
        <p:blipFill>
          <a:blip r:embed="rId4">
            <a:alphaModFix amt="40000"/>
            <a:clrChange>
              <a:clrFrom>
                <a:srgbClr val="FFFFFF"/>
              </a:clrFrom>
              <a:clrTo>
                <a:srgbClr val="FFFFFF">
                  <a:alpha val="0"/>
                </a:srgbClr>
              </a:clrTo>
            </a:clrChange>
          </a:blip>
          <a:stretch>
            <a:fillRect/>
          </a:stretch>
        </p:blipFill>
        <p:spPr>
          <a:xfrm>
            <a:off x="7523134" y="2363826"/>
            <a:ext cx="944782" cy="251113"/>
          </a:xfrm>
          <a:prstGeom prst="rect">
            <a:avLst/>
          </a:prstGeom>
        </p:spPr>
      </p:pic>
      <p:pic>
        <p:nvPicPr>
          <p:cNvPr id="1026" name="Picture 2" descr="Comparatif : quel agrégateur bancaire choisir ? | Blog">
            <a:extLst>
              <a:ext uri="{FF2B5EF4-FFF2-40B4-BE49-F238E27FC236}">
                <a16:creationId xmlns:a16="http://schemas.microsoft.com/office/drawing/2014/main" id="{95003B46-FB74-40D2-915E-5679A38E6FA1}"/>
              </a:ext>
            </a:extLst>
          </p:cNvPr>
          <p:cNvPicPr>
            <a:picLocks noChangeAspect="1" noChangeArrowheads="1"/>
          </p:cNvPicPr>
          <p:nvPr/>
        </p:nvPicPr>
        <p:blipFill>
          <a:blip r:embed="rId5" cstate="print">
            <a:clrChange>
              <a:clrFrom>
                <a:srgbClr val="FFFFFF"/>
              </a:clrFrom>
              <a:clrTo>
                <a:srgbClr val="FFFFFF">
                  <a:alpha val="0"/>
                </a:srgbClr>
              </a:clrTo>
            </a:clrChange>
            <a:alphaModFix amt="40000"/>
            <a:extLst>
              <a:ext uri="{28A0092B-C50C-407E-A947-70E740481C1C}">
                <a14:useLocalDpi xmlns:a14="http://schemas.microsoft.com/office/drawing/2010/main" val="0"/>
              </a:ext>
            </a:extLst>
          </a:blip>
          <a:srcRect/>
          <a:stretch>
            <a:fillRect/>
          </a:stretch>
        </p:blipFill>
        <p:spPr bwMode="auto">
          <a:xfrm>
            <a:off x="8515057" y="2410412"/>
            <a:ext cx="940719" cy="157941"/>
          </a:xfrm>
          <a:prstGeom prst="rect">
            <a:avLst/>
          </a:prstGeom>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5879B1C-2C45-4B6B-B537-852ACE2C74DF}"/>
              </a:ext>
            </a:extLst>
          </p:cNvPr>
          <p:cNvSpPr/>
          <p:nvPr/>
        </p:nvSpPr>
        <p:spPr bwMode="auto">
          <a:xfrm>
            <a:off x="7432917" y="4089272"/>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b="1">
                <a:solidFill>
                  <a:schemeClr val="tx1">
                    <a:alpha val="50000"/>
                  </a:schemeClr>
                </a:solidFill>
              </a:rPr>
              <a:t>Fees management</a:t>
            </a:r>
          </a:p>
        </p:txBody>
      </p:sp>
      <p:pic>
        <p:nvPicPr>
          <p:cNvPr id="31" name="Picture 2" descr="Fidroit et ManyMore s'allient - Profession CGP">
            <a:extLst>
              <a:ext uri="{FF2B5EF4-FFF2-40B4-BE49-F238E27FC236}">
                <a16:creationId xmlns:a16="http://schemas.microsoft.com/office/drawing/2014/main" id="{07663E1A-9F9D-4CD6-9414-173115723EAD}"/>
              </a:ext>
            </a:extLst>
          </p:cNvPr>
          <p:cNvPicPr>
            <a:picLocks noChangeAspect="1" noChangeArrowheads="1"/>
          </p:cNvPicPr>
          <p:nvPr/>
        </p:nvPicPr>
        <p:blipFill rotWithShape="1">
          <a:blip r:embed="rId3" cstate="print">
            <a:clrChange>
              <a:clrFrom>
                <a:srgbClr val="FFFFFF"/>
              </a:clrFrom>
              <a:clrTo>
                <a:srgbClr val="FFFFFF">
                  <a:alpha val="0"/>
                </a:srgbClr>
              </a:clrTo>
            </a:clrChange>
            <a:alphaModFix amt="40000"/>
            <a:extLst>
              <a:ext uri="{28A0092B-C50C-407E-A947-70E740481C1C}">
                <a14:useLocalDpi xmlns:a14="http://schemas.microsoft.com/office/drawing/2010/main" val="0"/>
              </a:ext>
            </a:extLst>
          </a:blip>
          <a:srcRect t="55884" b="9308"/>
          <a:stretch/>
        </p:blipFill>
        <p:spPr bwMode="auto">
          <a:xfrm>
            <a:off x="8061211" y="4356116"/>
            <a:ext cx="813412" cy="251113"/>
          </a:xfrm>
          <a:prstGeom prst="rect">
            <a:avLst/>
          </a:prstGeom>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969E33-8911-43F8-8AB8-E5420A564E4B}"/>
              </a:ext>
            </a:extLst>
          </p:cNvPr>
          <p:cNvSpPr/>
          <p:nvPr/>
        </p:nvSpPr>
        <p:spPr bwMode="auto">
          <a:xfrm>
            <a:off x="5051638" y="5085402"/>
            <a:ext cx="2070000" cy="784800"/>
          </a:xfrm>
          <a:prstGeom prst="rect">
            <a:avLst/>
          </a:prstGeom>
          <a:solidFill>
            <a:schemeClr val="bg1">
              <a:lumMod val="95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r>
              <a:rPr lang="en-US" sz="900" b="1">
                <a:solidFill>
                  <a:schemeClr val="tx1">
                    <a:alpha val="50000"/>
                  </a:schemeClr>
                </a:solidFill>
                <a:latin typeface="+mj-lt"/>
              </a:rPr>
              <a:t>Wealth diagnostic and simulation</a:t>
            </a:r>
            <a:endParaRPr kumimoji="0" lang="en-US" sz="900" b="1" i="0" u="none" strike="noStrike" cap="none" normalizeH="0" baseline="0">
              <a:ln>
                <a:noFill/>
              </a:ln>
              <a:solidFill>
                <a:schemeClr val="tx1">
                  <a:alpha val="50000"/>
                </a:schemeClr>
              </a:solidFill>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a:solidFill>
                <a:schemeClr val="tx1">
                  <a:alpha val="50000"/>
                </a:schemeClr>
              </a:solidFill>
              <a:latin typeface="+mj-lt"/>
            </a:endParaRPr>
          </a:p>
        </p:txBody>
      </p:sp>
      <p:pic>
        <p:nvPicPr>
          <p:cNvPr id="4" name="Picture 2" descr="Harvest | Éditeur de logiciels pour la gestion de patrimoine et la ...">
            <a:extLst>
              <a:ext uri="{FF2B5EF4-FFF2-40B4-BE49-F238E27FC236}">
                <a16:creationId xmlns:a16="http://schemas.microsoft.com/office/drawing/2014/main" id="{D79E5046-6D7F-4CA4-8D15-3350692F5945}"/>
              </a:ext>
            </a:extLst>
          </p:cNvPr>
          <p:cNvPicPr>
            <a:picLocks noChangeAspect="1" noChangeArrowheads="1"/>
          </p:cNvPicPr>
          <p:nvPr/>
        </p:nvPicPr>
        <p:blipFill>
          <a:blip r:embed="rId6" cstate="print">
            <a:clrChange>
              <a:clrFrom>
                <a:srgbClr val="FFFFFF"/>
              </a:clrFrom>
              <a:clrTo>
                <a:srgbClr val="FFFFFF">
                  <a:alpha val="0"/>
                </a:srgbClr>
              </a:clrTo>
            </a:clrChange>
            <a:alphaModFix amt="40000"/>
            <a:extLst>
              <a:ext uri="{28A0092B-C50C-407E-A947-70E740481C1C}">
                <a14:useLocalDpi xmlns:a14="http://schemas.microsoft.com/office/drawing/2010/main" val="0"/>
              </a:ext>
            </a:extLst>
          </a:blip>
          <a:srcRect/>
          <a:stretch>
            <a:fillRect/>
          </a:stretch>
        </p:blipFill>
        <p:spPr bwMode="auto">
          <a:xfrm>
            <a:off x="5666335" y="5475286"/>
            <a:ext cx="840607" cy="182833"/>
          </a:xfrm>
          <a:prstGeom prst="rect">
            <a:avLst/>
          </a:prstGeom>
        </p:spPr>
      </p:pic>
      <p:sp>
        <p:nvSpPr>
          <p:cNvPr id="5" name="Rectangle 4">
            <a:extLst>
              <a:ext uri="{FF2B5EF4-FFF2-40B4-BE49-F238E27FC236}">
                <a16:creationId xmlns:a16="http://schemas.microsoft.com/office/drawing/2014/main" id="{3B4A5338-CCC0-4824-906E-362FF274AB66}"/>
              </a:ext>
            </a:extLst>
          </p:cNvPr>
          <p:cNvSpPr/>
          <p:nvPr/>
        </p:nvSpPr>
        <p:spPr>
          <a:xfrm>
            <a:off x="5051639" y="5085403"/>
            <a:ext cx="2067186" cy="784800"/>
          </a:xfrm>
          <a:prstGeom prst="rect">
            <a:avLst/>
          </a:prstGeom>
          <a:noFill/>
          <a:ln>
            <a:solidFill>
              <a:schemeClr val="accent6">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74874D-73C3-422E-949A-F74C816D990F}"/>
              </a:ext>
            </a:extLst>
          </p:cNvPr>
          <p:cNvSpPr/>
          <p:nvPr/>
        </p:nvSpPr>
        <p:spPr bwMode="auto">
          <a:xfrm>
            <a:off x="2647882" y="3011042"/>
            <a:ext cx="4608000" cy="1440000"/>
          </a:xfrm>
          <a:prstGeom prst="rect">
            <a:avLst/>
          </a:prstGeom>
          <a:solidFill>
            <a:schemeClr val="accent1">
              <a:lumMod val="20000"/>
              <a:lumOff val="8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alpha val="50000"/>
                  </a:schemeClr>
                </a:solidFill>
                <a:effectLst/>
                <a:latin typeface="+mj-lt"/>
              </a:rPr>
              <a:t>Digitalization of administrative tasks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tx1">
                  <a:alpha val="50000"/>
                </a:schemeClr>
              </a:solidFill>
              <a:effectLst/>
              <a:latin typeface="+mj-lt"/>
            </a:endParaRPr>
          </a:p>
        </p:txBody>
      </p:sp>
      <p:sp>
        <p:nvSpPr>
          <p:cNvPr id="23" name="Rectangle 22">
            <a:extLst>
              <a:ext uri="{FF2B5EF4-FFF2-40B4-BE49-F238E27FC236}">
                <a16:creationId xmlns:a16="http://schemas.microsoft.com/office/drawing/2014/main" id="{34A1EB21-CCF4-4735-8CE2-6FD4F0A69948}"/>
              </a:ext>
            </a:extLst>
          </p:cNvPr>
          <p:cNvSpPr/>
          <p:nvPr/>
        </p:nvSpPr>
        <p:spPr bwMode="auto">
          <a:xfrm>
            <a:off x="5051638" y="3361237"/>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alpha val="50000"/>
                  </a:schemeClr>
                </a:solidFill>
                <a:effectLst/>
                <a:latin typeface="+mj-lt"/>
              </a:rPr>
              <a:t>Document completion and signature</a:t>
            </a:r>
            <a:endParaRPr lang="en-US" sz="900">
              <a:solidFill>
                <a:schemeClr val="tx1">
                  <a:alpha val="50000"/>
                </a:schemeClr>
              </a:solidFill>
              <a:latin typeface="+mj-lt"/>
            </a:endParaRPr>
          </a:p>
        </p:txBody>
      </p:sp>
      <p:pic>
        <p:nvPicPr>
          <p:cNvPr id="46" name="Picture 45">
            <a:extLst>
              <a:ext uri="{FF2B5EF4-FFF2-40B4-BE49-F238E27FC236}">
                <a16:creationId xmlns:a16="http://schemas.microsoft.com/office/drawing/2014/main" id="{DFA06E28-B8C0-4E09-ACCF-BE7373F1AF06}"/>
              </a:ext>
            </a:extLst>
          </p:cNvPr>
          <p:cNvPicPr>
            <a:picLocks noChangeAspect="1"/>
          </p:cNvPicPr>
          <p:nvPr/>
        </p:nvPicPr>
        <p:blipFill>
          <a:blip r:embed="rId4">
            <a:alphaModFix amt="40000"/>
            <a:clrChange>
              <a:clrFrom>
                <a:srgbClr val="FFFFFF"/>
              </a:clrFrom>
              <a:clrTo>
                <a:srgbClr val="FFFFFF">
                  <a:alpha val="0"/>
                </a:srgbClr>
              </a:clrTo>
            </a:clrChange>
          </a:blip>
          <a:stretch>
            <a:fillRect/>
          </a:stretch>
        </p:blipFill>
        <p:spPr>
          <a:xfrm>
            <a:off x="5614247" y="3754828"/>
            <a:ext cx="944782" cy="251113"/>
          </a:xfrm>
          <a:prstGeom prst="rect">
            <a:avLst/>
          </a:prstGeom>
        </p:spPr>
      </p:pic>
      <p:sp>
        <p:nvSpPr>
          <p:cNvPr id="24" name="Rectangle 23">
            <a:extLst>
              <a:ext uri="{FF2B5EF4-FFF2-40B4-BE49-F238E27FC236}">
                <a16:creationId xmlns:a16="http://schemas.microsoft.com/office/drawing/2014/main" id="{AE6EBF8E-72FB-4BFF-BFD0-510C137A98F0}"/>
              </a:ext>
            </a:extLst>
          </p:cNvPr>
          <p:cNvSpPr/>
          <p:nvPr/>
        </p:nvSpPr>
        <p:spPr bwMode="auto">
          <a:xfrm>
            <a:off x="2759655" y="3362777"/>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b="1">
                <a:solidFill>
                  <a:schemeClr val="tx1">
                    <a:alpha val="50000"/>
                  </a:schemeClr>
                </a:solidFill>
              </a:rPr>
              <a:t>MIF2/DDA compliance</a:t>
            </a:r>
          </a:p>
        </p:txBody>
      </p:sp>
      <p:pic>
        <p:nvPicPr>
          <p:cNvPr id="48" name="Picture 2" descr="Fidroit et ManyMore s'allient - Profession CGP">
            <a:extLst>
              <a:ext uri="{FF2B5EF4-FFF2-40B4-BE49-F238E27FC236}">
                <a16:creationId xmlns:a16="http://schemas.microsoft.com/office/drawing/2014/main" id="{E29AB129-FF0D-4DB5-8871-88F053B9B804}"/>
              </a:ext>
            </a:extLst>
          </p:cNvPr>
          <p:cNvPicPr>
            <a:picLocks noChangeAspect="1" noChangeArrowheads="1"/>
          </p:cNvPicPr>
          <p:nvPr/>
        </p:nvPicPr>
        <p:blipFill rotWithShape="1">
          <a:blip r:embed="rId3" cstate="print">
            <a:clrChange>
              <a:clrFrom>
                <a:srgbClr val="FFFFFF"/>
              </a:clrFrom>
              <a:clrTo>
                <a:srgbClr val="FFFFFF">
                  <a:alpha val="0"/>
                </a:srgbClr>
              </a:clrTo>
            </a:clrChange>
            <a:alphaModFix amt="40000"/>
            <a:extLst>
              <a:ext uri="{28A0092B-C50C-407E-A947-70E740481C1C}">
                <a14:useLocalDpi xmlns:a14="http://schemas.microsoft.com/office/drawing/2010/main" val="0"/>
              </a:ext>
            </a:extLst>
          </a:blip>
          <a:srcRect t="55884" b="9308"/>
          <a:stretch/>
        </p:blipFill>
        <p:spPr bwMode="auto">
          <a:xfrm>
            <a:off x="3387949" y="3629621"/>
            <a:ext cx="813412" cy="251113"/>
          </a:xfrm>
          <a:prstGeom prst="rect">
            <a:avLst/>
          </a:prstGeom>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57258EBA-7797-47E2-A063-837502C6CE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4602" y="3490164"/>
            <a:ext cx="380334" cy="481756"/>
          </a:xfrm>
          <a:prstGeom prst="rect">
            <a:avLst/>
          </a:prstGeom>
        </p:spPr>
      </p:pic>
      <p:sp>
        <p:nvSpPr>
          <p:cNvPr id="49" name="Rectangle 48">
            <a:extLst>
              <a:ext uri="{FF2B5EF4-FFF2-40B4-BE49-F238E27FC236}">
                <a16:creationId xmlns:a16="http://schemas.microsoft.com/office/drawing/2014/main" id="{72DEA539-FFB1-40D4-BC8B-C48A89D54F87}"/>
              </a:ext>
            </a:extLst>
          </p:cNvPr>
          <p:cNvSpPr/>
          <p:nvPr/>
        </p:nvSpPr>
        <p:spPr bwMode="auto">
          <a:xfrm>
            <a:off x="5051639" y="1704082"/>
            <a:ext cx="2070000" cy="784800"/>
          </a:xfrm>
          <a:prstGeom prst="rect">
            <a:avLst/>
          </a:prstGeom>
          <a:solidFill>
            <a:schemeClr val="bg1">
              <a:lumMod val="95000"/>
              <a:alpha val="4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tx1">
                    <a:alpha val="50000"/>
                  </a:schemeClr>
                </a:solidFill>
                <a:latin typeface="+mj-lt"/>
              </a:rPr>
              <a:t>Customer support</a:t>
            </a:r>
            <a:endParaRPr kumimoji="0" lang="en-US" sz="900" b="1" i="0" u="none" strike="noStrike" cap="none" normalizeH="0" baseline="0">
              <a:ln>
                <a:noFill/>
              </a:ln>
              <a:solidFill>
                <a:schemeClr val="tx1">
                  <a:alpha val="50000"/>
                </a:schemeClr>
              </a:solidFill>
              <a:effectLst/>
              <a:latin typeface="+mj-lt"/>
            </a:endParaRPr>
          </a:p>
        </p:txBody>
      </p:sp>
      <p:pic>
        <p:nvPicPr>
          <p:cNvPr id="54" name="Picture 2" descr="Fidroit et ManyMore s'allient - Profession CGP">
            <a:extLst>
              <a:ext uri="{FF2B5EF4-FFF2-40B4-BE49-F238E27FC236}">
                <a16:creationId xmlns:a16="http://schemas.microsoft.com/office/drawing/2014/main" id="{FB625553-73E9-424C-B80C-9E8F2F50F47F}"/>
              </a:ext>
            </a:extLst>
          </p:cNvPr>
          <p:cNvPicPr>
            <a:picLocks noChangeAspect="1" noChangeArrowheads="1"/>
          </p:cNvPicPr>
          <p:nvPr/>
        </p:nvPicPr>
        <p:blipFill rotWithShape="1">
          <a:blip r:embed="rId3" cstate="print">
            <a:clrChange>
              <a:clrFrom>
                <a:srgbClr val="FFFFFF"/>
              </a:clrFrom>
              <a:clrTo>
                <a:srgbClr val="FFFFFF">
                  <a:alpha val="0"/>
                </a:srgbClr>
              </a:clrTo>
            </a:clrChange>
            <a:alphaModFix amt="40000"/>
            <a:extLst>
              <a:ext uri="{28A0092B-C50C-407E-A947-70E740481C1C}">
                <a14:useLocalDpi xmlns:a14="http://schemas.microsoft.com/office/drawing/2010/main" val="0"/>
              </a:ext>
            </a:extLst>
          </a:blip>
          <a:srcRect t="55884" b="9308"/>
          <a:stretch/>
        </p:blipFill>
        <p:spPr bwMode="auto">
          <a:xfrm>
            <a:off x="5679933" y="1970926"/>
            <a:ext cx="813412" cy="251113"/>
          </a:xfrm>
          <a:prstGeom prst="rect">
            <a:avLst/>
          </a:prstGeom>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CFD7A56B-8B46-413E-93F1-1B4E559585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1471" y="1855589"/>
            <a:ext cx="380334" cy="481756"/>
          </a:xfrm>
          <a:prstGeom prst="rect">
            <a:avLst/>
          </a:prstGeom>
        </p:spPr>
      </p:pic>
      <p:pic>
        <p:nvPicPr>
          <p:cNvPr id="20" name="Graphic 19">
            <a:extLst>
              <a:ext uri="{FF2B5EF4-FFF2-40B4-BE49-F238E27FC236}">
                <a16:creationId xmlns:a16="http://schemas.microsoft.com/office/drawing/2014/main" id="{AC30C2DD-F4F1-4E82-A7EB-E0FB397B5C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3583" y="3244649"/>
            <a:ext cx="380334" cy="481756"/>
          </a:xfrm>
          <a:prstGeom prst="rect">
            <a:avLst/>
          </a:prstGeom>
        </p:spPr>
      </p:pic>
      <p:pic>
        <p:nvPicPr>
          <p:cNvPr id="64" name="Graphic 63">
            <a:extLst>
              <a:ext uri="{FF2B5EF4-FFF2-40B4-BE49-F238E27FC236}">
                <a16:creationId xmlns:a16="http://schemas.microsoft.com/office/drawing/2014/main" id="{08FB3E2D-A64D-40BC-B877-609DCC6134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3583" y="5300701"/>
            <a:ext cx="380334" cy="481756"/>
          </a:xfrm>
          <a:prstGeom prst="rect">
            <a:avLst/>
          </a:prstGeom>
        </p:spPr>
      </p:pic>
      <p:sp>
        <p:nvSpPr>
          <p:cNvPr id="2" name="Title 1">
            <a:extLst>
              <a:ext uri="{FF2B5EF4-FFF2-40B4-BE49-F238E27FC236}">
                <a16:creationId xmlns:a16="http://schemas.microsoft.com/office/drawing/2014/main" id="{53799A7F-0812-4AC2-A7FA-53820E3136C3}"/>
              </a:ext>
            </a:extLst>
          </p:cNvPr>
          <p:cNvSpPr>
            <a:spLocks noGrp="1"/>
          </p:cNvSpPr>
          <p:nvPr>
            <p:ph type="ctrTitle"/>
          </p:nvPr>
        </p:nvSpPr>
        <p:spPr/>
        <p:txBody>
          <a:bodyPr/>
          <a:lstStyle/>
          <a:p>
            <a:r>
              <a:rPr lang="en-US" sz="1300"/>
              <a:t>Customization consists in a modification of existing process in order to </a:t>
            </a:r>
            <a:r>
              <a:rPr lang="en-US" sz="1300">
                <a:solidFill>
                  <a:srgbClr val="009DB0"/>
                </a:solidFill>
              </a:rPr>
              <a:t>strengthen the human added value</a:t>
            </a:r>
            <a:r>
              <a:rPr lang="en-US" sz="1300"/>
              <a:t>…</a:t>
            </a:r>
          </a:p>
        </p:txBody>
      </p:sp>
      <p:sp>
        <p:nvSpPr>
          <p:cNvPr id="6" name="Rectangle 5">
            <a:extLst>
              <a:ext uri="{FF2B5EF4-FFF2-40B4-BE49-F238E27FC236}">
                <a16:creationId xmlns:a16="http://schemas.microsoft.com/office/drawing/2014/main" id="{93F5089E-7EAB-4AA6-A695-4BC954C734D6}"/>
              </a:ext>
            </a:extLst>
          </p:cNvPr>
          <p:cNvSpPr/>
          <p:nvPr/>
        </p:nvSpPr>
        <p:spPr>
          <a:xfrm>
            <a:off x="303442" y="6318319"/>
            <a:ext cx="362970" cy="25715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2491D2-81FF-4835-8F76-79F6CB58CF06}"/>
              </a:ext>
            </a:extLst>
          </p:cNvPr>
          <p:cNvSpPr txBox="1"/>
          <p:nvPr/>
        </p:nvSpPr>
        <p:spPr>
          <a:xfrm>
            <a:off x="666412" y="6277618"/>
            <a:ext cx="1243869" cy="338554"/>
          </a:xfrm>
          <a:prstGeom prst="rect">
            <a:avLst/>
          </a:prstGeom>
          <a:noFill/>
        </p:spPr>
        <p:txBody>
          <a:bodyPr wrap="square" rtlCol="0">
            <a:spAutoFit/>
          </a:bodyPr>
          <a:lstStyle/>
          <a:p>
            <a:r>
              <a:rPr lang="en-US" sz="800" i="1"/>
              <a:t>Areas not covered by </a:t>
            </a:r>
            <a:r>
              <a:rPr lang="en-US" sz="800" i="1" err="1"/>
              <a:t>Manymore</a:t>
            </a:r>
            <a:endParaRPr lang="en-US" sz="800" i="1"/>
          </a:p>
        </p:txBody>
      </p:sp>
      <p:grpSp>
        <p:nvGrpSpPr>
          <p:cNvPr id="40" name="Groupe 56">
            <a:extLst>
              <a:ext uri="{FF2B5EF4-FFF2-40B4-BE49-F238E27FC236}">
                <a16:creationId xmlns:a16="http://schemas.microsoft.com/office/drawing/2014/main" id="{F07D0FDA-AC74-40E9-87AE-C8663ECC7376}"/>
              </a:ext>
            </a:extLst>
          </p:cNvPr>
          <p:cNvGrpSpPr/>
          <p:nvPr/>
        </p:nvGrpSpPr>
        <p:grpSpPr>
          <a:xfrm>
            <a:off x="9076768" y="6415272"/>
            <a:ext cx="772875" cy="192882"/>
            <a:chOff x="10416619" y="1219200"/>
            <a:chExt cx="772875" cy="192882"/>
          </a:xfrm>
        </p:grpSpPr>
        <p:sp>
          <p:nvSpPr>
            <p:cNvPr id="42" name="Rectangle 41">
              <a:extLst>
                <a:ext uri="{FF2B5EF4-FFF2-40B4-BE49-F238E27FC236}">
                  <a16:creationId xmlns:a16="http://schemas.microsoft.com/office/drawing/2014/main" id="{C042D9A7-2338-4F19-A44E-9DA9A680CAE7}"/>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45" name="Freeform 6">
              <a:extLst>
                <a:ext uri="{FF2B5EF4-FFF2-40B4-BE49-F238E27FC236}">
                  <a16:creationId xmlns:a16="http://schemas.microsoft.com/office/drawing/2014/main" id="{0612480A-661F-48A4-98E4-4D80232ADC47}"/>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5" name="Graphic 14">
            <a:extLst>
              <a:ext uri="{FF2B5EF4-FFF2-40B4-BE49-F238E27FC236}">
                <a16:creationId xmlns:a16="http://schemas.microsoft.com/office/drawing/2014/main" id="{6C9BC1F6-6FC3-4A21-809B-5E24384BB5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83084" y="6206017"/>
            <a:ext cx="380334" cy="481756"/>
          </a:xfrm>
          <a:prstGeom prst="rect">
            <a:avLst/>
          </a:prstGeom>
        </p:spPr>
      </p:pic>
      <p:sp>
        <p:nvSpPr>
          <p:cNvPr id="47" name="TextBox 46">
            <a:extLst>
              <a:ext uri="{FF2B5EF4-FFF2-40B4-BE49-F238E27FC236}">
                <a16:creationId xmlns:a16="http://schemas.microsoft.com/office/drawing/2014/main" id="{F3F5795B-6E1D-436B-9266-0244BCF37DEA}"/>
              </a:ext>
            </a:extLst>
          </p:cNvPr>
          <p:cNvSpPr txBox="1"/>
          <p:nvPr/>
        </p:nvSpPr>
        <p:spPr>
          <a:xfrm>
            <a:off x="2463418" y="6277618"/>
            <a:ext cx="1714488" cy="338554"/>
          </a:xfrm>
          <a:prstGeom prst="rect">
            <a:avLst/>
          </a:prstGeom>
          <a:noFill/>
        </p:spPr>
        <p:txBody>
          <a:bodyPr wrap="square" rtlCol="0">
            <a:spAutoFit/>
          </a:bodyPr>
          <a:lstStyle/>
          <a:p>
            <a:r>
              <a:rPr lang="en-US" sz="800" i="1"/>
              <a:t>Modules with potential added-value in customization </a:t>
            </a:r>
          </a:p>
        </p:txBody>
      </p:sp>
      <p:cxnSp>
        <p:nvCxnSpPr>
          <p:cNvPr id="13" name="Connecteur droit avec flèche 4">
            <a:extLst>
              <a:ext uri="{FF2B5EF4-FFF2-40B4-BE49-F238E27FC236}">
                <a16:creationId xmlns:a16="http://schemas.microsoft.com/office/drawing/2014/main" id="{B8EEBAF3-F64D-4DCE-A5E3-05C857FCC6AD}"/>
              </a:ext>
            </a:extLst>
          </p:cNvPr>
          <p:cNvCxnSpPr>
            <a:cxnSpLocks/>
          </p:cNvCxnSpPr>
          <p:nvPr/>
        </p:nvCxnSpPr>
        <p:spPr bwMode="auto">
          <a:xfrm>
            <a:off x="363043" y="1279343"/>
            <a:ext cx="9139874" cy="0"/>
          </a:xfrm>
          <a:prstGeom prst="straightConnector1">
            <a:avLst/>
          </a:prstGeom>
          <a:solidFill>
            <a:schemeClr val="accent1"/>
          </a:solidFill>
          <a:ln w="38100" cap="flat" cmpd="sng" algn="ctr">
            <a:solidFill>
              <a:srgbClr val="009DB0"/>
            </a:solidFill>
            <a:prstDash val="solid"/>
            <a:round/>
            <a:headEnd type="triangle"/>
            <a:tailEnd type="triangle"/>
          </a:ln>
          <a:effectLst/>
        </p:spPr>
      </p:cxnSp>
      <p:sp>
        <p:nvSpPr>
          <p:cNvPr id="21" name="TextBox 20">
            <a:extLst>
              <a:ext uri="{FF2B5EF4-FFF2-40B4-BE49-F238E27FC236}">
                <a16:creationId xmlns:a16="http://schemas.microsoft.com/office/drawing/2014/main" id="{1D2E1976-6F92-4618-9E69-644C0503D770}"/>
              </a:ext>
            </a:extLst>
          </p:cNvPr>
          <p:cNvSpPr txBox="1"/>
          <p:nvPr/>
        </p:nvSpPr>
        <p:spPr>
          <a:xfrm>
            <a:off x="7198385" y="1005035"/>
            <a:ext cx="2374368" cy="261610"/>
          </a:xfrm>
          <a:prstGeom prst="rect">
            <a:avLst/>
          </a:prstGeom>
          <a:noFill/>
        </p:spPr>
        <p:txBody>
          <a:bodyPr wrap="none" rtlCol="0">
            <a:spAutoFit/>
          </a:bodyPr>
          <a:lstStyle/>
          <a:p>
            <a:r>
              <a:rPr lang="en-US" sz="1100" b="1" i="1">
                <a:solidFill>
                  <a:srgbClr val="009DB0"/>
                </a:solidFill>
                <a:latin typeface="+mj-lt"/>
              </a:rPr>
              <a:t>End-Clients and prescribers</a:t>
            </a:r>
          </a:p>
        </p:txBody>
      </p:sp>
      <p:sp>
        <p:nvSpPr>
          <p:cNvPr id="22" name="TextBox 32">
            <a:extLst>
              <a:ext uri="{FF2B5EF4-FFF2-40B4-BE49-F238E27FC236}">
                <a16:creationId xmlns:a16="http://schemas.microsoft.com/office/drawing/2014/main" id="{E4E21A33-9D19-43BA-B227-DA32F1EF7224}"/>
              </a:ext>
            </a:extLst>
          </p:cNvPr>
          <p:cNvSpPr txBox="1"/>
          <p:nvPr/>
        </p:nvSpPr>
        <p:spPr>
          <a:xfrm>
            <a:off x="326642" y="977033"/>
            <a:ext cx="700833" cy="261610"/>
          </a:xfrm>
          <a:prstGeom prst="rect">
            <a:avLst/>
          </a:prstGeom>
          <a:noFill/>
        </p:spPr>
        <p:txBody>
          <a:bodyPr wrap="none" rtlCol="0">
            <a:spAutoFit/>
          </a:bodyPr>
          <a:lstStyle/>
          <a:p>
            <a:r>
              <a:rPr lang="en-US" sz="1100" b="1" i="1">
                <a:solidFill>
                  <a:srgbClr val="009DB0"/>
                </a:solidFill>
                <a:latin typeface="+mj-lt"/>
              </a:rPr>
              <a:t>Assets</a:t>
            </a:r>
          </a:p>
        </p:txBody>
      </p:sp>
      <p:cxnSp>
        <p:nvCxnSpPr>
          <p:cNvPr id="26" name="Connecteur droit 11">
            <a:extLst>
              <a:ext uri="{FF2B5EF4-FFF2-40B4-BE49-F238E27FC236}">
                <a16:creationId xmlns:a16="http://schemas.microsoft.com/office/drawing/2014/main" id="{A595A0B3-24A4-46FE-968A-9288A6EC221A}"/>
              </a:ext>
            </a:extLst>
          </p:cNvPr>
          <p:cNvCxnSpPr>
            <a:cxnSpLocks/>
          </p:cNvCxnSpPr>
          <p:nvPr/>
        </p:nvCxnSpPr>
        <p:spPr bwMode="auto">
          <a:xfrm>
            <a:off x="361950" y="916942"/>
            <a:ext cx="9140967"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7" name="ZoneTexte 12">
            <a:extLst>
              <a:ext uri="{FF2B5EF4-FFF2-40B4-BE49-F238E27FC236}">
                <a16:creationId xmlns:a16="http://schemas.microsoft.com/office/drawing/2014/main" id="{D2EDF1EF-0B86-4525-B5EA-5AD05580FC66}"/>
              </a:ext>
            </a:extLst>
          </p:cNvPr>
          <p:cNvSpPr txBox="1"/>
          <p:nvPr/>
        </p:nvSpPr>
        <p:spPr>
          <a:xfrm>
            <a:off x="1780164" y="796031"/>
            <a:ext cx="5418221" cy="19630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Action performed by CGP and corresponding tools</a:t>
            </a:r>
          </a:p>
        </p:txBody>
      </p:sp>
      <p:sp>
        <p:nvSpPr>
          <p:cNvPr id="36" name="Espace réservé du texte 2">
            <a:extLst>
              <a:ext uri="{FF2B5EF4-FFF2-40B4-BE49-F238E27FC236}">
                <a16:creationId xmlns:a16="http://schemas.microsoft.com/office/drawing/2014/main" id="{223B7B28-3153-4026-89B0-5D50A58067C2}"/>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18" name="Bulle narrative : rectangle 9">
            <a:extLst>
              <a:ext uri="{FF2B5EF4-FFF2-40B4-BE49-F238E27FC236}">
                <a16:creationId xmlns:a16="http://schemas.microsoft.com/office/drawing/2014/main" id="{D06671FE-F318-434D-9DDF-F54CB5875470}"/>
              </a:ext>
            </a:extLst>
          </p:cNvPr>
          <p:cNvSpPr/>
          <p:nvPr/>
        </p:nvSpPr>
        <p:spPr bwMode="auto">
          <a:xfrm>
            <a:off x="2784097" y="1680117"/>
            <a:ext cx="1826033" cy="978606"/>
          </a:xfrm>
          <a:prstGeom prst="wedgeRectCallout">
            <a:avLst>
              <a:gd name="adj1" fmla="val 64762"/>
              <a:gd name="adj2" fmla="val 3679"/>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800">
                <a:solidFill>
                  <a:schemeClr val="tx1"/>
                </a:solidFill>
              </a:rPr>
              <a:t>Provide </a:t>
            </a:r>
            <a:r>
              <a:rPr lang="en-US" sz="800">
                <a:solidFill>
                  <a:srgbClr val="009DB0"/>
                </a:solidFill>
              </a:rPr>
              <a:t>different level of support </a:t>
            </a:r>
            <a:r>
              <a:rPr lang="en-US" sz="800">
                <a:solidFill>
                  <a:schemeClr val="tx1"/>
                </a:solidFill>
              </a:rPr>
              <a:t>according the segmentation</a:t>
            </a:r>
          </a:p>
          <a:p>
            <a:pPr marL="171450" indent="-171450">
              <a:buFont typeface="Arial" panose="020B0604020202020204" pitchFamily="34" charset="0"/>
              <a:buChar char="•"/>
            </a:pPr>
            <a:r>
              <a:rPr lang="en-US" sz="800">
                <a:solidFill>
                  <a:schemeClr val="tx1"/>
                </a:solidFill>
              </a:rPr>
              <a:t>Add a button </a:t>
            </a:r>
            <a:r>
              <a:rPr lang="en-US" sz="800">
                <a:solidFill>
                  <a:srgbClr val="009DB0"/>
                </a:solidFill>
              </a:rPr>
              <a:t>automating skype direct contact </a:t>
            </a:r>
            <a:r>
              <a:rPr lang="en-US" sz="800">
                <a:solidFill>
                  <a:schemeClr val="tx1"/>
                </a:solidFill>
              </a:rPr>
              <a:t>for HNWI expatriates</a:t>
            </a:r>
          </a:p>
          <a:p>
            <a:pPr marL="171450" indent="-171450">
              <a:buFont typeface="Arial" panose="020B0604020202020204" pitchFamily="34" charset="0"/>
              <a:buChar char="•"/>
            </a:pPr>
            <a:r>
              <a:rPr lang="en-US" sz="800">
                <a:solidFill>
                  <a:schemeClr val="tx1"/>
                </a:solidFill>
              </a:rPr>
              <a:t>Add </a:t>
            </a:r>
            <a:r>
              <a:rPr lang="en-US" sz="800">
                <a:solidFill>
                  <a:srgbClr val="009DB0"/>
                </a:solidFill>
              </a:rPr>
              <a:t>services</a:t>
            </a:r>
            <a:r>
              <a:rPr lang="en-US" sz="800">
                <a:solidFill>
                  <a:schemeClr val="tx1"/>
                </a:solidFill>
              </a:rPr>
              <a:t>: </a:t>
            </a:r>
            <a:r>
              <a:rPr lang="en-US" sz="800" err="1">
                <a:solidFill>
                  <a:schemeClr val="tx1"/>
                </a:solidFill>
              </a:rPr>
              <a:t>conciergerie</a:t>
            </a:r>
            <a:r>
              <a:rPr lang="en-US" sz="800">
                <a:solidFill>
                  <a:schemeClr val="tx1"/>
                </a:solidFill>
              </a:rPr>
              <a:t> …</a:t>
            </a:r>
          </a:p>
        </p:txBody>
      </p:sp>
      <p:sp>
        <p:nvSpPr>
          <p:cNvPr id="25" name="Bulle narrative : rectangle 9">
            <a:extLst>
              <a:ext uri="{FF2B5EF4-FFF2-40B4-BE49-F238E27FC236}">
                <a16:creationId xmlns:a16="http://schemas.microsoft.com/office/drawing/2014/main" id="{4592D717-2960-4569-915B-116A3D3A741F}"/>
              </a:ext>
            </a:extLst>
          </p:cNvPr>
          <p:cNvSpPr/>
          <p:nvPr/>
        </p:nvSpPr>
        <p:spPr bwMode="auto">
          <a:xfrm>
            <a:off x="2741485" y="3241002"/>
            <a:ext cx="1826033" cy="978606"/>
          </a:xfrm>
          <a:prstGeom prst="wedgeRectCallout">
            <a:avLst>
              <a:gd name="adj1" fmla="val 64762"/>
              <a:gd name="adj2" fmla="val 3679"/>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800">
                <a:solidFill>
                  <a:schemeClr val="tx1"/>
                </a:solidFill>
              </a:rPr>
              <a:t>Build a self-care module where client can fill document to the extent they want</a:t>
            </a:r>
          </a:p>
          <a:p>
            <a:pPr marL="171450" indent="-171450">
              <a:buFont typeface="Arial" panose="020B0604020202020204" pitchFamily="34" charset="0"/>
              <a:buChar char="•"/>
            </a:pPr>
            <a:r>
              <a:rPr lang="en-US" sz="800">
                <a:solidFill>
                  <a:schemeClr val="tx1"/>
                </a:solidFill>
              </a:rPr>
              <a:t>Allow documents completion before the meeting to </a:t>
            </a:r>
            <a:r>
              <a:rPr lang="en-US" sz="800">
                <a:solidFill>
                  <a:srgbClr val="009DB0"/>
                </a:solidFill>
              </a:rPr>
              <a:t>increase advise time </a:t>
            </a:r>
          </a:p>
        </p:txBody>
      </p:sp>
      <p:sp>
        <p:nvSpPr>
          <p:cNvPr id="33" name="Bulle narrative : rectangle 9">
            <a:extLst>
              <a:ext uri="{FF2B5EF4-FFF2-40B4-BE49-F238E27FC236}">
                <a16:creationId xmlns:a16="http://schemas.microsoft.com/office/drawing/2014/main" id="{371CABFF-8EFF-455C-8040-62D387E458B7}"/>
              </a:ext>
            </a:extLst>
          </p:cNvPr>
          <p:cNvSpPr/>
          <p:nvPr/>
        </p:nvSpPr>
        <p:spPr bwMode="auto">
          <a:xfrm>
            <a:off x="5241805" y="4891597"/>
            <a:ext cx="1826033" cy="978606"/>
          </a:xfrm>
          <a:prstGeom prst="wedgeRectCallout">
            <a:avLst>
              <a:gd name="adj1" fmla="val 64762"/>
              <a:gd name="adj2" fmla="val 3679"/>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800">
                <a:solidFill>
                  <a:schemeClr val="tx1"/>
                </a:solidFill>
              </a:rPr>
              <a:t>Record </a:t>
            </a:r>
            <a:r>
              <a:rPr lang="en-US" sz="800">
                <a:solidFill>
                  <a:srgbClr val="009DB0"/>
                </a:solidFill>
              </a:rPr>
              <a:t>special data according the client segmentation</a:t>
            </a:r>
            <a:r>
              <a:rPr lang="en-US" sz="800">
                <a:solidFill>
                  <a:schemeClr val="tx1"/>
                </a:solidFill>
              </a:rPr>
              <a:t> </a:t>
            </a:r>
          </a:p>
          <a:p>
            <a:pPr marL="171450" indent="-171450">
              <a:buFont typeface="Arial" panose="020B0604020202020204" pitchFamily="34" charset="0"/>
              <a:buChar char="•"/>
            </a:pPr>
            <a:r>
              <a:rPr lang="en-US" sz="800">
                <a:solidFill>
                  <a:schemeClr val="tx1"/>
                </a:solidFill>
              </a:rPr>
              <a:t>E.g. add residence location the 1</a:t>
            </a:r>
            <a:r>
              <a:rPr lang="en-US" sz="800" baseline="30000">
                <a:solidFill>
                  <a:schemeClr val="tx1"/>
                </a:solidFill>
              </a:rPr>
              <a:t>st</a:t>
            </a:r>
            <a:r>
              <a:rPr lang="en-US" sz="800">
                <a:solidFill>
                  <a:schemeClr val="tx1"/>
                </a:solidFill>
              </a:rPr>
              <a:t> year after the wedding for expatriates</a:t>
            </a:r>
          </a:p>
        </p:txBody>
      </p:sp>
      <p:sp>
        <p:nvSpPr>
          <p:cNvPr id="35" name="Bulle narrative : rectangle 9">
            <a:extLst>
              <a:ext uri="{FF2B5EF4-FFF2-40B4-BE49-F238E27FC236}">
                <a16:creationId xmlns:a16="http://schemas.microsoft.com/office/drawing/2014/main" id="{B1181F58-2846-4F54-8923-426336850545}"/>
              </a:ext>
            </a:extLst>
          </p:cNvPr>
          <p:cNvSpPr/>
          <p:nvPr/>
        </p:nvSpPr>
        <p:spPr bwMode="auto">
          <a:xfrm>
            <a:off x="7552342" y="2018457"/>
            <a:ext cx="1826033" cy="978606"/>
          </a:xfrm>
          <a:prstGeom prst="wedgeRectCallout">
            <a:avLst>
              <a:gd name="adj1" fmla="val -43735"/>
              <a:gd name="adj2" fmla="val 67918"/>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800">
                <a:solidFill>
                  <a:schemeClr val="tx1"/>
                </a:solidFill>
              </a:rPr>
              <a:t>Provide </a:t>
            </a:r>
            <a:r>
              <a:rPr lang="en-US" sz="800">
                <a:solidFill>
                  <a:srgbClr val="009DB0"/>
                </a:solidFill>
              </a:rPr>
              <a:t>tools enhancing CGP prescription</a:t>
            </a:r>
          </a:p>
          <a:p>
            <a:pPr marL="171450" indent="-171450">
              <a:buFont typeface="Arial" panose="020B0604020202020204" pitchFamily="34" charset="0"/>
              <a:buChar char="•"/>
            </a:pPr>
            <a:r>
              <a:rPr lang="en-US" sz="800">
                <a:solidFill>
                  <a:schemeClr val="tx1"/>
                </a:solidFill>
              </a:rPr>
              <a:t>Provide</a:t>
            </a:r>
            <a:r>
              <a:rPr lang="en-US" sz="800">
                <a:solidFill>
                  <a:srgbClr val="009DB0"/>
                </a:solidFill>
              </a:rPr>
              <a:t> prescribers </a:t>
            </a:r>
            <a:r>
              <a:rPr lang="en-US" sz="800">
                <a:solidFill>
                  <a:schemeClr val="tx1"/>
                </a:solidFill>
              </a:rPr>
              <a:t>with </a:t>
            </a:r>
            <a:r>
              <a:rPr lang="en-US" sz="800">
                <a:solidFill>
                  <a:srgbClr val="009DB0"/>
                </a:solidFill>
              </a:rPr>
              <a:t>valuable content</a:t>
            </a:r>
          </a:p>
        </p:txBody>
      </p:sp>
    </p:spTree>
    <p:extLst>
      <p:ext uri="{BB962C8B-B14F-4D97-AF65-F5344CB8AC3E}">
        <p14:creationId xmlns:p14="http://schemas.microsoft.com/office/powerpoint/2010/main" val="2775581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t>… and therefore</a:t>
            </a:r>
            <a:r>
              <a:rPr lang="en-US" sz="1300">
                <a:solidFill>
                  <a:srgbClr val="009DB0"/>
                </a:solidFill>
              </a:rPr>
              <a:t> develop a tailor-made journey </a:t>
            </a:r>
            <a:r>
              <a:rPr lang="en-US" sz="1300"/>
              <a:t>to specific end-clients</a:t>
            </a:r>
            <a:endParaRPr lang="en-US" sz="1300">
              <a:solidFill>
                <a:srgbClr val="009DB0"/>
              </a:solidFill>
              <a:latin typeface="+mn-lt"/>
            </a:endParaRPr>
          </a:p>
        </p:txBody>
      </p:sp>
      <p:cxnSp>
        <p:nvCxnSpPr>
          <p:cNvPr id="132" name="Straight Connector 5">
            <a:extLst>
              <a:ext uri="{FF2B5EF4-FFF2-40B4-BE49-F238E27FC236}">
                <a16:creationId xmlns:a16="http://schemas.microsoft.com/office/drawing/2014/main" id="{C9DA2EE1-2382-486D-AEA7-1BED2FCA34D5}"/>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84" name="TextBox 10">
            <a:extLst>
              <a:ext uri="{FF2B5EF4-FFF2-40B4-BE49-F238E27FC236}">
                <a16:creationId xmlns:a16="http://schemas.microsoft.com/office/drawing/2014/main" id="{39ED6A47-38E8-441F-BF3D-7F9BED49F243}"/>
              </a:ext>
            </a:extLst>
          </p:cNvPr>
          <p:cNvSpPr txBox="1"/>
          <p:nvPr/>
        </p:nvSpPr>
        <p:spPr>
          <a:xfrm>
            <a:off x="2500689" y="731453"/>
            <a:ext cx="5213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Examples of personalization impacting in the customers’ journey</a:t>
            </a:r>
          </a:p>
        </p:txBody>
      </p:sp>
      <p:sp>
        <p:nvSpPr>
          <p:cNvPr id="451" name="Espace réservé du texte 2">
            <a:extLst>
              <a:ext uri="{FF2B5EF4-FFF2-40B4-BE49-F238E27FC236}">
                <a16:creationId xmlns:a16="http://schemas.microsoft.com/office/drawing/2014/main" id="{6F909A8D-CC24-405A-84BF-C99AC018281D}"/>
              </a:ext>
            </a:extLst>
          </p:cNvPr>
          <p:cNvSpPr txBox="1">
            <a:spLocks/>
          </p:cNvSpPr>
          <p:nvPr/>
        </p:nvSpPr>
        <p:spPr>
          <a:xfrm>
            <a:off x="338418" y="6418670"/>
            <a:ext cx="1205048"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
        <p:nvSpPr>
          <p:cNvPr id="156" name="Flèche : chevron 155">
            <a:extLst>
              <a:ext uri="{FF2B5EF4-FFF2-40B4-BE49-F238E27FC236}">
                <a16:creationId xmlns:a16="http://schemas.microsoft.com/office/drawing/2014/main" id="{39785ADD-3770-4184-8FE8-4C42174D775B}"/>
              </a:ext>
            </a:extLst>
          </p:cNvPr>
          <p:cNvSpPr/>
          <p:nvPr/>
        </p:nvSpPr>
        <p:spPr>
          <a:xfrm>
            <a:off x="2177948"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exchanges with the CGP</a:t>
            </a:r>
          </a:p>
        </p:txBody>
      </p:sp>
      <p:sp>
        <p:nvSpPr>
          <p:cNvPr id="159" name="Flèche : chevron 158">
            <a:extLst>
              <a:ext uri="{FF2B5EF4-FFF2-40B4-BE49-F238E27FC236}">
                <a16:creationId xmlns:a16="http://schemas.microsoft.com/office/drawing/2014/main" id="{007AFA8B-CD9A-4517-826A-FDA989F56A4E}"/>
              </a:ext>
            </a:extLst>
          </p:cNvPr>
          <p:cNvSpPr/>
          <p:nvPr/>
        </p:nvSpPr>
        <p:spPr>
          <a:xfrm>
            <a:off x="4650252"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Contract signature and first operations</a:t>
            </a:r>
          </a:p>
        </p:txBody>
      </p:sp>
      <p:sp>
        <p:nvSpPr>
          <p:cNvPr id="160" name="Flèche : chevron 159">
            <a:extLst>
              <a:ext uri="{FF2B5EF4-FFF2-40B4-BE49-F238E27FC236}">
                <a16:creationId xmlns:a16="http://schemas.microsoft.com/office/drawing/2014/main" id="{4D8193D0-2894-4473-80E1-08F95C13F116}"/>
              </a:ext>
            </a:extLst>
          </p:cNvPr>
          <p:cNvSpPr/>
          <p:nvPr/>
        </p:nvSpPr>
        <p:spPr>
          <a:xfrm>
            <a:off x="5887260"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Asset management follow-up</a:t>
            </a:r>
          </a:p>
        </p:txBody>
      </p:sp>
      <p:sp>
        <p:nvSpPr>
          <p:cNvPr id="155" name="Flèche : pentagone 154">
            <a:extLst>
              <a:ext uri="{FF2B5EF4-FFF2-40B4-BE49-F238E27FC236}">
                <a16:creationId xmlns:a16="http://schemas.microsoft.com/office/drawing/2014/main" id="{9603A7CD-974B-4956-B538-A9D18F28199B}"/>
              </a:ext>
            </a:extLst>
          </p:cNvPr>
          <p:cNvSpPr/>
          <p:nvPr/>
        </p:nvSpPr>
        <p:spPr>
          <a:xfrm>
            <a:off x="940942" y="1320248"/>
            <a:ext cx="1404000" cy="424224"/>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Information query</a:t>
            </a:r>
          </a:p>
        </p:txBody>
      </p:sp>
      <p:sp>
        <p:nvSpPr>
          <p:cNvPr id="161" name="Flèche : chevron 160">
            <a:extLst>
              <a:ext uri="{FF2B5EF4-FFF2-40B4-BE49-F238E27FC236}">
                <a16:creationId xmlns:a16="http://schemas.microsoft.com/office/drawing/2014/main" id="{32A170AF-FAEA-47A9-9915-278A4C4EB78C}"/>
              </a:ext>
            </a:extLst>
          </p:cNvPr>
          <p:cNvSpPr/>
          <p:nvPr/>
        </p:nvSpPr>
        <p:spPr>
          <a:xfrm>
            <a:off x="7123412"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Arbitration of the patrimonial strategy</a:t>
            </a:r>
          </a:p>
        </p:txBody>
      </p:sp>
      <p:sp>
        <p:nvSpPr>
          <p:cNvPr id="162" name="Flèche : chevron 161">
            <a:extLst>
              <a:ext uri="{FF2B5EF4-FFF2-40B4-BE49-F238E27FC236}">
                <a16:creationId xmlns:a16="http://schemas.microsoft.com/office/drawing/2014/main" id="{168EC3D9-3DAF-4BBA-BDA7-5C06A647CE92}"/>
              </a:ext>
            </a:extLst>
          </p:cNvPr>
          <p:cNvSpPr/>
          <p:nvPr/>
        </p:nvSpPr>
        <p:spPr>
          <a:xfrm>
            <a:off x="8359564"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End of the relationship with the CGP</a:t>
            </a:r>
          </a:p>
        </p:txBody>
      </p:sp>
      <p:sp>
        <p:nvSpPr>
          <p:cNvPr id="157" name="Flèche : chevron 156">
            <a:extLst>
              <a:ext uri="{FF2B5EF4-FFF2-40B4-BE49-F238E27FC236}">
                <a16:creationId xmlns:a16="http://schemas.microsoft.com/office/drawing/2014/main" id="{7F6B48F6-ECAE-4587-A3CC-EAA8AEE224C0}"/>
              </a:ext>
            </a:extLst>
          </p:cNvPr>
          <p:cNvSpPr/>
          <p:nvPr/>
        </p:nvSpPr>
        <p:spPr>
          <a:xfrm>
            <a:off x="3414100"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appointment</a:t>
            </a:r>
          </a:p>
        </p:txBody>
      </p:sp>
      <p:sp>
        <p:nvSpPr>
          <p:cNvPr id="492" name="Flèche : pentagone 154">
            <a:extLst>
              <a:ext uri="{FF2B5EF4-FFF2-40B4-BE49-F238E27FC236}">
                <a16:creationId xmlns:a16="http://schemas.microsoft.com/office/drawing/2014/main" id="{70BDE817-23C3-4A1B-8315-735E553ECAE6}"/>
              </a:ext>
            </a:extLst>
          </p:cNvPr>
          <p:cNvSpPr/>
          <p:nvPr/>
        </p:nvSpPr>
        <p:spPr>
          <a:xfrm>
            <a:off x="940942" y="1091532"/>
            <a:ext cx="2473158"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494" name="Flèche : chevron 155">
            <a:extLst>
              <a:ext uri="{FF2B5EF4-FFF2-40B4-BE49-F238E27FC236}">
                <a16:creationId xmlns:a16="http://schemas.microsoft.com/office/drawing/2014/main" id="{9FD98854-802E-416C-82EE-00679429717F}"/>
              </a:ext>
            </a:extLst>
          </p:cNvPr>
          <p:cNvSpPr/>
          <p:nvPr/>
        </p:nvSpPr>
        <p:spPr>
          <a:xfrm>
            <a:off x="3414100" y="1094959"/>
            <a:ext cx="2473158"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496" name="Flèche : chevron 155">
            <a:extLst>
              <a:ext uri="{FF2B5EF4-FFF2-40B4-BE49-F238E27FC236}">
                <a16:creationId xmlns:a16="http://schemas.microsoft.com/office/drawing/2014/main" id="{F5424B28-7DCF-428A-9A82-F57FBCAC5FD7}"/>
              </a:ext>
            </a:extLst>
          </p:cNvPr>
          <p:cNvSpPr/>
          <p:nvPr/>
        </p:nvSpPr>
        <p:spPr>
          <a:xfrm>
            <a:off x="5887258" y="1094959"/>
            <a:ext cx="387630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pic>
        <p:nvPicPr>
          <p:cNvPr id="498" name="Graphic 497">
            <a:extLst>
              <a:ext uri="{FF2B5EF4-FFF2-40B4-BE49-F238E27FC236}">
                <a16:creationId xmlns:a16="http://schemas.microsoft.com/office/drawing/2014/main" id="{339CBCA7-2FE2-4088-9A1F-D62DA091ABD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021484" y="1092398"/>
            <a:ext cx="173536" cy="179913"/>
          </a:xfrm>
          <a:prstGeom prst="rect">
            <a:avLst/>
          </a:prstGeom>
        </p:spPr>
      </p:pic>
      <p:pic>
        <p:nvPicPr>
          <p:cNvPr id="500" name="Graphic 499">
            <a:extLst>
              <a:ext uri="{FF2B5EF4-FFF2-40B4-BE49-F238E27FC236}">
                <a16:creationId xmlns:a16="http://schemas.microsoft.com/office/drawing/2014/main" id="{F41A6305-4100-4757-8D10-5D357EFF79F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536362" y="1099147"/>
            <a:ext cx="164753" cy="166414"/>
          </a:xfrm>
          <a:prstGeom prst="rect">
            <a:avLst/>
          </a:prstGeom>
        </p:spPr>
      </p:pic>
      <p:pic>
        <p:nvPicPr>
          <p:cNvPr id="502" name="Graphic 501">
            <a:extLst>
              <a:ext uri="{FF2B5EF4-FFF2-40B4-BE49-F238E27FC236}">
                <a16:creationId xmlns:a16="http://schemas.microsoft.com/office/drawing/2014/main" id="{E9F1704E-7790-4E78-8A3C-826D43BB9E3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960351" y="1091072"/>
            <a:ext cx="188925" cy="182565"/>
          </a:xfrm>
          <a:prstGeom prst="rect">
            <a:avLst/>
          </a:prstGeom>
        </p:spPr>
      </p:pic>
      <p:sp>
        <p:nvSpPr>
          <p:cNvPr id="509" name="Rectangle 508">
            <a:extLst>
              <a:ext uri="{FF2B5EF4-FFF2-40B4-BE49-F238E27FC236}">
                <a16:creationId xmlns:a16="http://schemas.microsoft.com/office/drawing/2014/main" id="{F15F96D3-1977-45A0-81A5-29223A61C076}"/>
              </a:ext>
            </a:extLst>
          </p:cNvPr>
          <p:cNvSpPr/>
          <p:nvPr/>
        </p:nvSpPr>
        <p:spPr>
          <a:xfrm>
            <a:off x="142437" y="1249262"/>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233" name="Rectangle 232">
            <a:extLst>
              <a:ext uri="{FF2B5EF4-FFF2-40B4-BE49-F238E27FC236}">
                <a16:creationId xmlns:a16="http://schemas.microsoft.com/office/drawing/2014/main" id="{8AC4EB5E-4DD6-4F0B-AD5D-1F8E9DEAA7D2}"/>
              </a:ext>
            </a:extLst>
          </p:cNvPr>
          <p:cNvSpPr/>
          <p:nvPr/>
        </p:nvSpPr>
        <p:spPr>
          <a:xfrm>
            <a:off x="3436774"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Contact document</a:t>
            </a:r>
          </a:p>
        </p:txBody>
      </p:sp>
      <p:sp>
        <p:nvSpPr>
          <p:cNvPr id="234" name="Rectangle 233">
            <a:extLst>
              <a:ext uri="{FF2B5EF4-FFF2-40B4-BE49-F238E27FC236}">
                <a16:creationId xmlns:a16="http://schemas.microsoft.com/office/drawing/2014/main" id="{E6BF9031-37A5-42E5-9AA3-9CA7E0431CB2}"/>
              </a:ext>
            </a:extLst>
          </p:cNvPr>
          <p:cNvSpPr/>
          <p:nvPr/>
        </p:nvSpPr>
        <p:spPr>
          <a:xfrm>
            <a:off x="3436774" y="259974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Mission statement</a:t>
            </a:r>
          </a:p>
        </p:txBody>
      </p:sp>
      <p:sp>
        <p:nvSpPr>
          <p:cNvPr id="235" name="Rectangle 234">
            <a:extLst>
              <a:ext uri="{FF2B5EF4-FFF2-40B4-BE49-F238E27FC236}">
                <a16:creationId xmlns:a16="http://schemas.microsoft.com/office/drawing/2014/main" id="{13D8CE98-8F6B-445B-96D6-852EA159003A}"/>
              </a:ext>
            </a:extLst>
          </p:cNvPr>
          <p:cNvSpPr/>
          <p:nvPr/>
        </p:nvSpPr>
        <p:spPr>
          <a:xfrm>
            <a:off x="3436774" y="3317813"/>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GDPR consent letter</a:t>
            </a:r>
          </a:p>
        </p:txBody>
      </p:sp>
      <p:sp>
        <p:nvSpPr>
          <p:cNvPr id="237" name="Rectangle 236">
            <a:extLst>
              <a:ext uri="{FF2B5EF4-FFF2-40B4-BE49-F238E27FC236}">
                <a16:creationId xmlns:a16="http://schemas.microsoft.com/office/drawing/2014/main" id="{4D7437AD-FC6B-4525-A2BA-66A3042E67E8}"/>
              </a:ext>
            </a:extLst>
          </p:cNvPr>
          <p:cNvSpPr/>
          <p:nvPr/>
        </p:nvSpPr>
        <p:spPr>
          <a:xfrm>
            <a:off x="4056252" y="5472020"/>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Creation of an </a:t>
            </a:r>
            <a:r>
              <a:rPr lang="en-US" sz="900" err="1">
                <a:solidFill>
                  <a:schemeClr val="tx1"/>
                </a:solidFill>
              </a:rPr>
              <a:t>intuitu</a:t>
            </a:r>
            <a:r>
              <a:rPr lang="en-US" sz="900">
                <a:solidFill>
                  <a:schemeClr val="tx1"/>
                </a:solidFill>
              </a:rPr>
              <a:t> personae</a:t>
            </a:r>
          </a:p>
        </p:txBody>
      </p:sp>
      <p:sp>
        <p:nvSpPr>
          <p:cNvPr id="238" name="Rectangle 237">
            <a:extLst>
              <a:ext uri="{FF2B5EF4-FFF2-40B4-BE49-F238E27FC236}">
                <a16:creationId xmlns:a16="http://schemas.microsoft.com/office/drawing/2014/main" id="{B548EAAF-E8AE-432D-8DF9-2B704DBD675E}"/>
              </a:ext>
            </a:extLst>
          </p:cNvPr>
          <p:cNvSpPr/>
          <p:nvPr/>
        </p:nvSpPr>
        <p:spPr>
          <a:xfrm>
            <a:off x="4699258" y="3317813"/>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Offer acceptance and signature</a:t>
            </a:r>
          </a:p>
        </p:txBody>
      </p:sp>
      <p:sp>
        <p:nvSpPr>
          <p:cNvPr id="239" name="Rectangle 238">
            <a:extLst>
              <a:ext uri="{FF2B5EF4-FFF2-40B4-BE49-F238E27FC236}">
                <a16:creationId xmlns:a16="http://schemas.microsoft.com/office/drawing/2014/main" id="{C4B93170-4C3A-4253-B97C-8ED015D8BE7D}"/>
              </a:ext>
            </a:extLst>
          </p:cNvPr>
          <p:cNvSpPr/>
          <p:nvPr/>
        </p:nvSpPr>
        <p:spPr>
          <a:xfrm>
            <a:off x="4699258" y="4035882"/>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Recovery of contracts at </a:t>
            </a:r>
            <a:r>
              <a:rPr lang="en-US" sz="900" err="1">
                <a:solidFill>
                  <a:schemeClr val="tx1"/>
                </a:solidFill>
              </a:rPr>
              <a:t>Manymore</a:t>
            </a:r>
            <a:endParaRPr lang="en-US" sz="900">
              <a:solidFill>
                <a:schemeClr val="tx1"/>
              </a:solidFill>
            </a:endParaRPr>
          </a:p>
        </p:txBody>
      </p:sp>
      <p:sp>
        <p:nvSpPr>
          <p:cNvPr id="240" name="Rectangle 239">
            <a:extLst>
              <a:ext uri="{FF2B5EF4-FFF2-40B4-BE49-F238E27FC236}">
                <a16:creationId xmlns:a16="http://schemas.microsoft.com/office/drawing/2014/main" id="{63C9FE00-3A75-4B7C-8D3B-8A8D70AC703C}"/>
              </a:ext>
            </a:extLst>
          </p:cNvPr>
          <p:cNvSpPr/>
          <p:nvPr/>
        </p:nvSpPr>
        <p:spPr>
          <a:xfrm>
            <a:off x="4699258" y="4753951"/>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a:solidFill>
                  <a:schemeClr val="tx1"/>
                </a:solidFill>
              </a:rPr>
              <a:t>Registration of the CGP on supplier platforms or extranets</a:t>
            </a:r>
          </a:p>
        </p:txBody>
      </p:sp>
      <p:sp>
        <p:nvSpPr>
          <p:cNvPr id="241" name="Rectangle 240">
            <a:extLst>
              <a:ext uri="{FF2B5EF4-FFF2-40B4-BE49-F238E27FC236}">
                <a16:creationId xmlns:a16="http://schemas.microsoft.com/office/drawing/2014/main" id="{297CD4DB-3A33-46C3-B964-8E7BF2B96D70}"/>
              </a:ext>
            </a:extLst>
          </p:cNvPr>
          <p:cNvSpPr/>
          <p:nvPr/>
        </p:nvSpPr>
        <p:spPr>
          <a:xfrm>
            <a:off x="5961742" y="259974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Concierge service</a:t>
            </a:r>
          </a:p>
        </p:txBody>
      </p:sp>
      <p:sp>
        <p:nvSpPr>
          <p:cNvPr id="246" name="Rectangle 245">
            <a:extLst>
              <a:ext uri="{FF2B5EF4-FFF2-40B4-BE49-F238E27FC236}">
                <a16:creationId xmlns:a16="http://schemas.microsoft.com/office/drawing/2014/main" id="{422A356B-FCEB-4813-A1D8-8D149782903E}"/>
              </a:ext>
            </a:extLst>
          </p:cNvPr>
          <p:cNvSpPr/>
          <p:nvPr/>
        </p:nvSpPr>
        <p:spPr>
          <a:xfrm>
            <a:off x="8486710"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Migration of contracts to another CGP</a:t>
            </a:r>
          </a:p>
        </p:txBody>
      </p:sp>
      <p:sp>
        <p:nvSpPr>
          <p:cNvPr id="232" name="Rectangle 231">
            <a:extLst>
              <a:ext uri="{FF2B5EF4-FFF2-40B4-BE49-F238E27FC236}">
                <a16:creationId xmlns:a16="http://schemas.microsoft.com/office/drawing/2014/main" id="{3622F0B4-38B1-454F-8DC4-FDE9F0DB49D9}"/>
              </a:ext>
            </a:extLst>
          </p:cNvPr>
          <p:cNvSpPr/>
          <p:nvPr/>
        </p:nvSpPr>
        <p:spPr>
          <a:xfrm>
            <a:off x="2177521" y="259974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Commercial brochure</a:t>
            </a:r>
          </a:p>
        </p:txBody>
      </p:sp>
      <p:sp>
        <p:nvSpPr>
          <p:cNvPr id="248" name="Rectangle 247">
            <a:extLst>
              <a:ext uri="{FF2B5EF4-FFF2-40B4-BE49-F238E27FC236}">
                <a16:creationId xmlns:a16="http://schemas.microsoft.com/office/drawing/2014/main" id="{755E5687-BA61-4B85-98B3-DBA4CE59469D}"/>
              </a:ext>
            </a:extLst>
          </p:cNvPr>
          <p:cNvSpPr/>
          <p:nvPr/>
        </p:nvSpPr>
        <p:spPr>
          <a:xfrm>
            <a:off x="4699258" y="259974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Information on the product's functioning</a:t>
            </a:r>
          </a:p>
        </p:txBody>
      </p:sp>
      <p:sp>
        <p:nvSpPr>
          <p:cNvPr id="254" name="Rectangle 253">
            <a:extLst>
              <a:ext uri="{FF2B5EF4-FFF2-40B4-BE49-F238E27FC236}">
                <a16:creationId xmlns:a16="http://schemas.microsoft.com/office/drawing/2014/main" id="{C12D8978-5488-45D7-86F2-1A9A5457828C}"/>
              </a:ext>
            </a:extLst>
          </p:cNvPr>
          <p:cNvSpPr/>
          <p:nvPr/>
        </p:nvSpPr>
        <p:spPr>
          <a:xfrm>
            <a:off x="4699258"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Portfolio simulation</a:t>
            </a:r>
          </a:p>
        </p:txBody>
      </p:sp>
      <p:sp>
        <p:nvSpPr>
          <p:cNvPr id="256" name="Rectangle 255">
            <a:extLst>
              <a:ext uri="{FF2B5EF4-FFF2-40B4-BE49-F238E27FC236}">
                <a16:creationId xmlns:a16="http://schemas.microsoft.com/office/drawing/2014/main" id="{E4E63578-CA60-4DE7-BA42-92AAD1C04D31}"/>
              </a:ext>
            </a:extLst>
          </p:cNvPr>
          <p:cNvSpPr/>
          <p:nvPr/>
        </p:nvSpPr>
        <p:spPr>
          <a:xfrm>
            <a:off x="7224226" y="259974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Subscription to new products</a:t>
            </a:r>
          </a:p>
        </p:txBody>
      </p:sp>
      <p:sp>
        <p:nvSpPr>
          <p:cNvPr id="257" name="Rectangle 256">
            <a:extLst>
              <a:ext uri="{FF2B5EF4-FFF2-40B4-BE49-F238E27FC236}">
                <a16:creationId xmlns:a16="http://schemas.microsoft.com/office/drawing/2014/main" id="{3F10F62E-B089-4368-A88B-6DE6F438203C}"/>
              </a:ext>
            </a:extLst>
          </p:cNvPr>
          <p:cNvSpPr/>
          <p:nvPr/>
        </p:nvSpPr>
        <p:spPr>
          <a:xfrm>
            <a:off x="2177521" y="3317813"/>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Appointment proposition</a:t>
            </a:r>
          </a:p>
        </p:txBody>
      </p:sp>
      <p:sp>
        <p:nvSpPr>
          <p:cNvPr id="258" name="Rectangle 257">
            <a:extLst>
              <a:ext uri="{FF2B5EF4-FFF2-40B4-BE49-F238E27FC236}">
                <a16:creationId xmlns:a16="http://schemas.microsoft.com/office/drawing/2014/main" id="{22650A4F-D0EE-4E5F-8CD3-8FC3B9BFC863}"/>
              </a:ext>
            </a:extLst>
          </p:cNvPr>
          <p:cNvSpPr/>
          <p:nvPr/>
        </p:nvSpPr>
        <p:spPr>
          <a:xfrm>
            <a:off x="6526467" y="331852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a:solidFill>
                  <a:schemeClr val="tx1"/>
                </a:solidFill>
              </a:rPr>
              <a:t>Definition of a reporting and alert system according to the client's needs</a:t>
            </a:r>
          </a:p>
        </p:txBody>
      </p:sp>
      <p:sp>
        <p:nvSpPr>
          <p:cNvPr id="43" name="Rectangle 42">
            <a:extLst>
              <a:ext uri="{FF2B5EF4-FFF2-40B4-BE49-F238E27FC236}">
                <a16:creationId xmlns:a16="http://schemas.microsoft.com/office/drawing/2014/main" id="{E101646B-D08E-42E0-AE63-E4CC59863B9F}"/>
              </a:ext>
            </a:extLst>
          </p:cNvPr>
          <p:cNvSpPr/>
          <p:nvPr/>
        </p:nvSpPr>
        <p:spPr>
          <a:xfrm>
            <a:off x="918268" y="2595801"/>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Personal recommendation (e.g., friends, family,…)</a:t>
            </a:r>
          </a:p>
        </p:txBody>
      </p:sp>
      <p:sp>
        <p:nvSpPr>
          <p:cNvPr id="44" name="Rectangle 43">
            <a:extLst>
              <a:ext uri="{FF2B5EF4-FFF2-40B4-BE49-F238E27FC236}">
                <a16:creationId xmlns:a16="http://schemas.microsoft.com/office/drawing/2014/main" id="{276BEE1C-1267-4FED-8CAF-CDA05B3027D6}"/>
              </a:ext>
            </a:extLst>
          </p:cNvPr>
          <p:cNvSpPr/>
          <p:nvPr/>
        </p:nvSpPr>
        <p:spPr>
          <a:xfrm>
            <a:off x="918268" y="3317813"/>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Prospection by the CGP</a:t>
            </a:r>
          </a:p>
        </p:txBody>
      </p:sp>
      <p:sp>
        <p:nvSpPr>
          <p:cNvPr id="45" name="Rectangle 44">
            <a:extLst>
              <a:ext uri="{FF2B5EF4-FFF2-40B4-BE49-F238E27FC236}">
                <a16:creationId xmlns:a16="http://schemas.microsoft.com/office/drawing/2014/main" id="{ECED76EE-9F53-452B-BC0D-865FA178B27D}"/>
              </a:ext>
            </a:extLst>
          </p:cNvPr>
          <p:cNvSpPr/>
          <p:nvPr/>
        </p:nvSpPr>
        <p:spPr>
          <a:xfrm>
            <a:off x="918268" y="4035882"/>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Prescription (e.g., lawyer, accountant,…)</a:t>
            </a:r>
          </a:p>
        </p:txBody>
      </p:sp>
      <p:grpSp>
        <p:nvGrpSpPr>
          <p:cNvPr id="46" name="Groupe 56">
            <a:extLst>
              <a:ext uri="{FF2B5EF4-FFF2-40B4-BE49-F238E27FC236}">
                <a16:creationId xmlns:a16="http://schemas.microsoft.com/office/drawing/2014/main" id="{94D089AB-1D8D-4934-A06B-C6CA673F1B55}"/>
              </a:ext>
            </a:extLst>
          </p:cNvPr>
          <p:cNvGrpSpPr/>
          <p:nvPr/>
        </p:nvGrpSpPr>
        <p:grpSpPr>
          <a:xfrm>
            <a:off x="9076768" y="6415272"/>
            <a:ext cx="772875" cy="192882"/>
            <a:chOff x="10416619" y="1219200"/>
            <a:chExt cx="772875" cy="192882"/>
          </a:xfrm>
        </p:grpSpPr>
        <p:sp>
          <p:nvSpPr>
            <p:cNvPr id="47" name="Rectangle 46">
              <a:extLst>
                <a:ext uri="{FF2B5EF4-FFF2-40B4-BE49-F238E27FC236}">
                  <a16:creationId xmlns:a16="http://schemas.microsoft.com/office/drawing/2014/main" id="{260C0E4F-8464-49D9-9C76-7CCAE2D60E1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48" name="Freeform 6">
              <a:extLst>
                <a:ext uri="{FF2B5EF4-FFF2-40B4-BE49-F238E27FC236}">
                  <a16:creationId xmlns:a16="http://schemas.microsoft.com/office/drawing/2014/main" id="{B5493C63-C969-48DC-B483-00EF64E62ACE}"/>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Rectangle 6">
            <a:extLst>
              <a:ext uri="{FF2B5EF4-FFF2-40B4-BE49-F238E27FC236}">
                <a16:creationId xmlns:a16="http://schemas.microsoft.com/office/drawing/2014/main" id="{9F94D23A-4BFF-4671-8B42-90055FA1E145}"/>
              </a:ext>
            </a:extLst>
          </p:cNvPr>
          <p:cNvSpPr/>
          <p:nvPr/>
        </p:nvSpPr>
        <p:spPr>
          <a:xfrm>
            <a:off x="872567" y="1774280"/>
            <a:ext cx="8890996" cy="439075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space réservé du texte 2">
            <a:extLst>
              <a:ext uri="{FF2B5EF4-FFF2-40B4-BE49-F238E27FC236}">
                <a16:creationId xmlns:a16="http://schemas.microsoft.com/office/drawing/2014/main" id="{038B41D2-2180-4373-A129-305196D52E02}"/>
              </a:ext>
            </a:extLst>
          </p:cNvPr>
          <p:cNvSpPr txBox="1">
            <a:spLocks/>
          </p:cNvSpPr>
          <p:nvPr/>
        </p:nvSpPr>
        <p:spPr>
          <a:xfrm>
            <a:off x="2500689" y="6415272"/>
            <a:ext cx="1993225"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700"/>
              <a:t>Selected examples of personalization </a:t>
            </a:r>
            <a:br>
              <a:rPr lang="en-US" sz="700"/>
            </a:br>
            <a:r>
              <a:rPr lang="en-US" sz="700"/>
              <a:t>of the customer journey</a:t>
            </a:r>
          </a:p>
        </p:txBody>
      </p:sp>
      <p:sp>
        <p:nvSpPr>
          <p:cNvPr id="8" name="Rectangle 7">
            <a:extLst>
              <a:ext uri="{FF2B5EF4-FFF2-40B4-BE49-F238E27FC236}">
                <a16:creationId xmlns:a16="http://schemas.microsoft.com/office/drawing/2014/main" id="{842FB927-20B3-4347-8753-1C3183331004}"/>
              </a:ext>
            </a:extLst>
          </p:cNvPr>
          <p:cNvSpPr/>
          <p:nvPr/>
        </p:nvSpPr>
        <p:spPr>
          <a:xfrm>
            <a:off x="918268"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The prospect contacts the CGP via a form </a:t>
            </a:r>
          </a:p>
        </p:txBody>
      </p:sp>
      <p:sp>
        <p:nvSpPr>
          <p:cNvPr id="231" name="Rectangle 230">
            <a:extLst>
              <a:ext uri="{FF2B5EF4-FFF2-40B4-BE49-F238E27FC236}">
                <a16:creationId xmlns:a16="http://schemas.microsoft.com/office/drawing/2014/main" id="{AC05EC82-802E-42E6-A6B9-5A21C2B963D9}"/>
              </a:ext>
            </a:extLst>
          </p:cNvPr>
          <p:cNvSpPr/>
          <p:nvPr/>
        </p:nvSpPr>
        <p:spPr>
          <a:xfrm>
            <a:off x="2177521"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Information Request Document</a:t>
            </a:r>
          </a:p>
        </p:txBody>
      </p:sp>
      <p:sp>
        <p:nvSpPr>
          <p:cNvPr id="247" name="Rectangle 246">
            <a:extLst>
              <a:ext uri="{FF2B5EF4-FFF2-40B4-BE49-F238E27FC236}">
                <a16:creationId xmlns:a16="http://schemas.microsoft.com/office/drawing/2014/main" id="{96E1973D-45FD-4A5E-8BA3-B7FE51101875}"/>
              </a:ext>
            </a:extLst>
          </p:cNvPr>
          <p:cNvSpPr/>
          <p:nvPr/>
        </p:nvSpPr>
        <p:spPr>
          <a:xfrm>
            <a:off x="3436774" y="4035882"/>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ts val="900"/>
              </a:lnSpc>
            </a:pPr>
            <a:r>
              <a:rPr lang="en-US" sz="900">
                <a:solidFill>
                  <a:schemeClr val="tx1"/>
                </a:solidFill>
              </a:rPr>
              <a:t>Sharing of all the documents required for the patrimonial assessment</a:t>
            </a:r>
          </a:p>
        </p:txBody>
      </p:sp>
      <p:sp>
        <p:nvSpPr>
          <p:cNvPr id="56" name="Speech Bubble: Rectangle with Corners Rounded 7">
            <a:extLst>
              <a:ext uri="{FF2B5EF4-FFF2-40B4-BE49-F238E27FC236}">
                <a16:creationId xmlns:a16="http://schemas.microsoft.com/office/drawing/2014/main" id="{08EC13F1-B3CE-4C63-885B-95270FAC058D}"/>
              </a:ext>
            </a:extLst>
          </p:cNvPr>
          <p:cNvSpPr/>
          <p:nvPr/>
        </p:nvSpPr>
        <p:spPr>
          <a:xfrm>
            <a:off x="2189018" y="6470263"/>
            <a:ext cx="310668" cy="171891"/>
          </a:xfrm>
          <a:prstGeom prst="wedgeRectCallout">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171450" indent="-171450">
              <a:buFont typeface="Arial" panose="020B0604020202020204" pitchFamily="34" charset="0"/>
              <a:buChar char="•"/>
            </a:pPr>
            <a:endParaRPr lang="en-US" sz="800">
              <a:solidFill>
                <a:schemeClr val="tx1"/>
              </a:solidFill>
            </a:endParaRPr>
          </a:p>
        </p:txBody>
      </p:sp>
      <p:sp>
        <p:nvSpPr>
          <p:cNvPr id="4" name="Speech Bubble: Rectangle with Corners Rounded 7">
            <a:extLst>
              <a:ext uri="{FF2B5EF4-FFF2-40B4-BE49-F238E27FC236}">
                <a16:creationId xmlns:a16="http://schemas.microsoft.com/office/drawing/2014/main" id="{7F956AA3-5D49-4ACD-A9DB-E5BFCDBCE0C1}"/>
              </a:ext>
            </a:extLst>
          </p:cNvPr>
          <p:cNvSpPr/>
          <p:nvPr/>
        </p:nvSpPr>
        <p:spPr>
          <a:xfrm>
            <a:off x="227408" y="2493674"/>
            <a:ext cx="1069159" cy="886094"/>
          </a:xfrm>
          <a:prstGeom prst="wedgeRectCallout">
            <a:avLst>
              <a:gd name="adj1" fmla="val 32069"/>
              <a:gd name="adj2" fmla="val -65722"/>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Add a button </a:t>
            </a:r>
            <a:r>
              <a:rPr lang="en-US" sz="800" b="1">
                <a:solidFill>
                  <a:schemeClr val="tx1"/>
                </a:solidFill>
              </a:rPr>
              <a:t>automating skype </a:t>
            </a:r>
            <a:r>
              <a:rPr lang="en-US" sz="800">
                <a:solidFill>
                  <a:schemeClr val="tx1"/>
                </a:solidFill>
              </a:rPr>
              <a:t>direct contact for HNWI expatriates (instead of phone contact)</a:t>
            </a:r>
          </a:p>
        </p:txBody>
      </p:sp>
      <p:sp>
        <p:nvSpPr>
          <p:cNvPr id="5" name="Speech Bubble: Rectangle with Corners Rounded 61">
            <a:extLst>
              <a:ext uri="{FF2B5EF4-FFF2-40B4-BE49-F238E27FC236}">
                <a16:creationId xmlns:a16="http://schemas.microsoft.com/office/drawing/2014/main" id="{EBFCB8B6-ED26-440C-B002-A54499254C74}"/>
              </a:ext>
            </a:extLst>
          </p:cNvPr>
          <p:cNvSpPr/>
          <p:nvPr/>
        </p:nvSpPr>
        <p:spPr>
          <a:xfrm>
            <a:off x="1891942" y="2558054"/>
            <a:ext cx="1215487" cy="747363"/>
          </a:xfrm>
          <a:prstGeom prst="wedgeRectCallout">
            <a:avLst>
              <a:gd name="adj1" fmla="val -6097"/>
              <a:gd name="adj2" fmla="val -73725"/>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Adjust form questions: add </a:t>
            </a:r>
            <a:r>
              <a:rPr lang="en-US" sz="800" b="1">
                <a:solidFill>
                  <a:schemeClr val="tx1"/>
                </a:solidFill>
              </a:rPr>
              <a:t>residence location </a:t>
            </a:r>
            <a:r>
              <a:rPr lang="en-US" sz="800">
                <a:solidFill>
                  <a:schemeClr val="tx1"/>
                </a:solidFill>
              </a:rPr>
              <a:t>the 1</a:t>
            </a:r>
            <a:r>
              <a:rPr lang="en-US" sz="800" baseline="30000">
                <a:solidFill>
                  <a:schemeClr val="tx1"/>
                </a:solidFill>
              </a:rPr>
              <a:t>st</a:t>
            </a:r>
            <a:r>
              <a:rPr lang="en-US" sz="800">
                <a:solidFill>
                  <a:schemeClr val="tx1"/>
                </a:solidFill>
              </a:rPr>
              <a:t> year after the wedding for expatriates</a:t>
            </a:r>
          </a:p>
        </p:txBody>
      </p:sp>
      <p:sp>
        <p:nvSpPr>
          <p:cNvPr id="236" name="Rectangle 235">
            <a:extLst>
              <a:ext uri="{FF2B5EF4-FFF2-40B4-BE49-F238E27FC236}">
                <a16:creationId xmlns:a16="http://schemas.microsoft.com/office/drawing/2014/main" id="{BDC2FE54-D6DB-472A-AC29-CCBFE3A47CEF}"/>
              </a:ext>
            </a:extLst>
          </p:cNvPr>
          <p:cNvSpPr/>
          <p:nvPr/>
        </p:nvSpPr>
        <p:spPr>
          <a:xfrm>
            <a:off x="3436774" y="4753951"/>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Presentation of the patrimonial assessment</a:t>
            </a:r>
          </a:p>
        </p:txBody>
      </p:sp>
      <p:sp>
        <p:nvSpPr>
          <p:cNvPr id="59" name="Speech Bubble: Rectangle with Corners Rounded 8">
            <a:extLst>
              <a:ext uri="{FF2B5EF4-FFF2-40B4-BE49-F238E27FC236}">
                <a16:creationId xmlns:a16="http://schemas.microsoft.com/office/drawing/2014/main" id="{7B925D7B-60FD-4AA9-806E-0AAAA6096911}"/>
              </a:ext>
            </a:extLst>
          </p:cNvPr>
          <p:cNvSpPr/>
          <p:nvPr/>
        </p:nvSpPr>
        <p:spPr>
          <a:xfrm>
            <a:off x="4493914" y="5365101"/>
            <a:ext cx="1241653" cy="768233"/>
          </a:xfrm>
          <a:prstGeom prst="wedgeRectCallout">
            <a:avLst>
              <a:gd name="adj1" fmla="val -51202"/>
              <a:gd name="adj2" fmla="val -72478"/>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Allow </a:t>
            </a:r>
            <a:r>
              <a:rPr lang="en-US" sz="800" b="1">
                <a:solidFill>
                  <a:schemeClr val="tx1"/>
                </a:solidFill>
              </a:rPr>
              <a:t>documents completion </a:t>
            </a:r>
            <a:r>
              <a:rPr lang="en-US" sz="800">
                <a:solidFill>
                  <a:schemeClr val="tx1"/>
                </a:solidFill>
              </a:rPr>
              <a:t>by the customer before the meeting to increase advise time </a:t>
            </a:r>
          </a:p>
        </p:txBody>
      </p:sp>
      <p:sp>
        <p:nvSpPr>
          <p:cNvPr id="244" name="Rectangle 243">
            <a:extLst>
              <a:ext uri="{FF2B5EF4-FFF2-40B4-BE49-F238E27FC236}">
                <a16:creationId xmlns:a16="http://schemas.microsoft.com/office/drawing/2014/main" id="{4259AA0E-E2AF-4887-A8BA-832720454588}"/>
              </a:ext>
            </a:extLst>
          </p:cNvPr>
          <p:cNvSpPr/>
          <p:nvPr/>
        </p:nvSpPr>
        <p:spPr>
          <a:xfrm>
            <a:off x="7224226"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Carrying out arbitration</a:t>
            </a:r>
          </a:p>
        </p:txBody>
      </p:sp>
      <p:sp>
        <p:nvSpPr>
          <p:cNvPr id="60" name="Speech Bubble: Rectangle with Corners Rounded 8">
            <a:extLst>
              <a:ext uri="{FF2B5EF4-FFF2-40B4-BE49-F238E27FC236}">
                <a16:creationId xmlns:a16="http://schemas.microsoft.com/office/drawing/2014/main" id="{76B723AF-C885-4ABC-858C-8D456756DF9E}"/>
              </a:ext>
            </a:extLst>
          </p:cNvPr>
          <p:cNvSpPr/>
          <p:nvPr/>
        </p:nvSpPr>
        <p:spPr>
          <a:xfrm>
            <a:off x="8397857" y="2370582"/>
            <a:ext cx="1241653" cy="951969"/>
          </a:xfrm>
          <a:prstGeom prst="wedgeRectCallout">
            <a:avLst>
              <a:gd name="adj1" fmla="val -61071"/>
              <a:gd name="adj2" fmla="val -46904"/>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Customization from the CGP of </a:t>
            </a:r>
            <a:r>
              <a:rPr lang="en-US" sz="800" b="1">
                <a:solidFill>
                  <a:schemeClr val="tx1"/>
                </a:solidFill>
              </a:rPr>
              <a:t>the number of digital actions </a:t>
            </a:r>
            <a:r>
              <a:rPr lang="en-US" sz="800">
                <a:solidFill>
                  <a:schemeClr val="tx1"/>
                </a:solidFill>
              </a:rPr>
              <a:t>the client can carry out in its interface depending on his digital maturity</a:t>
            </a:r>
          </a:p>
        </p:txBody>
      </p:sp>
      <p:sp>
        <p:nvSpPr>
          <p:cNvPr id="242" name="Rectangle 241">
            <a:extLst>
              <a:ext uri="{FF2B5EF4-FFF2-40B4-BE49-F238E27FC236}">
                <a16:creationId xmlns:a16="http://schemas.microsoft.com/office/drawing/2014/main" id="{F606476D-DB66-424C-BBCE-996A5B629B4B}"/>
              </a:ext>
            </a:extLst>
          </p:cNvPr>
          <p:cNvSpPr/>
          <p:nvPr/>
        </p:nvSpPr>
        <p:spPr>
          <a:xfrm>
            <a:off x="5961742" y="188167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lnSpc>
                <a:spcPts val="900"/>
              </a:lnSpc>
            </a:pPr>
            <a:r>
              <a:rPr lang="en-US" sz="900">
                <a:solidFill>
                  <a:schemeClr val="tx1"/>
                </a:solidFill>
              </a:rPr>
              <a:t>Aggregation under </a:t>
            </a:r>
            <a:r>
              <a:rPr lang="en-US" sz="900" err="1">
                <a:solidFill>
                  <a:schemeClr val="tx1"/>
                </a:solidFill>
              </a:rPr>
              <a:t>Manymore</a:t>
            </a:r>
            <a:r>
              <a:rPr lang="en-US" sz="900">
                <a:solidFill>
                  <a:schemeClr val="tx1"/>
                </a:solidFill>
              </a:rPr>
              <a:t> then presentation of a synthesis to the client</a:t>
            </a:r>
          </a:p>
        </p:txBody>
      </p:sp>
      <p:sp>
        <p:nvSpPr>
          <p:cNvPr id="61" name="Speech Bubble: Rectangle with Corners Rounded 8">
            <a:extLst>
              <a:ext uri="{FF2B5EF4-FFF2-40B4-BE49-F238E27FC236}">
                <a16:creationId xmlns:a16="http://schemas.microsoft.com/office/drawing/2014/main" id="{4BE67DB0-0EF9-4805-A3AB-8E039B15362A}"/>
              </a:ext>
            </a:extLst>
          </p:cNvPr>
          <p:cNvSpPr/>
          <p:nvPr/>
        </p:nvSpPr>
        <p:spPr>
          <a:xfrm>
            <a:off x="4953000" y="2476755"/>
            <a:ext cx="1241653" cy="768233"/>
          </a:xfrm>
          <a:prstGeom prst="wedgeRectCallout">
            <a:avLst>
              <a:gd name="adj1" fmla="val 37626"/>
              <a:gd name="adj2" fmla="val -65116"/>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Single</a:t>
            </a:r>
            <a:r>
              <a:rPr lang="en-US" sz="800" b="1">
                <a:solidFill>
                  <a:schemeClr val="tx1"/>
                </a:solidFill>
              </a:rPr>
              <a:t> sign-in </a:t>
            </a:r>
            <a:r>
              <a:rPr lang="en-US" sz="800">
                <a:solidFill>
                  <a:schemeClr val="tx1"/>
                </a:solidFill>
              </a:rPr>
              <a:t>and links from and </a:t>
            </a:r>
            <a:r>
              <a:rPr lang="en-US" sz="800" b="1">
                <a:solidFill>
                  <a:schemeClr val="tx1"/>
                </a:solidFill>
              </a:rPr>
              <a:t>towards customer interface </a:t>
            </a:r>
            <a:r>
              <a:rPr lang="en-US" sz="800">
                <a:solidFill>
                  <a:schemeClr val="tx1"/>
                </a:solidFill>
              </a:rPr>
              <a:t>from the CPA if customer from prescription </a:t>
            </a:r>
          </a:p>
        </p:txBody>
      </p:sp>
      <p:sp>
        <p:nvSpPr>
          <p:cNvPr id="62" name="Speech Bubble: Rectangle with Corners Rounded 8">
            <a:extLst>
              <a:ext uri="{FF2B5EF4-FFF2-40B4-BE49-F238E27FC236}">
                <a16:creationId xmlns:a16="http://schemas.microsoft.com/office/drawing/2014/main" id="{0B8F6765-AAB3-47F9-B6BA-FCD3BB171B2A}"/>
              </a:ext>
            </a:extLst>
          </p:cNvPr>
          <p:cNvSpPr/>
          <p:nvPr/>
        </p:nvSpPr>
        <p:spPr>
          <a:xfrm>
            <a:off x="6361879" y="2561907"/>
            <a:ext cx="1034818" cy="679645"/>
          </a:xfrm>
          <a:prstGeom prst="wedgeRectCallout">
            <a:avLst>
              <a:gd name="adj1" fmla="val -11723"/>
              <a:gd name="adj2" fmla="val -66343"/>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Partial data exchanges with </a:t>
            </a:r>
            <a:r>
              <a:rPr lang="en-US" sz="800" b="1">
                <a:solidFill>
                  <a:schemeClr val="tx1"/>
                </a:solidFill>
              </a:rPr>
              <a:t>CPA’s interface </a:t>
            </a:r>
            <a:r>
              <a:rPr lang="en-US" sz="800">
                <a:solidFill>
                  <a:schemeClr val="tx1"/>
                </a:solidFill>
              </a:rPr>
              <a:t>if relevant?</a:t>
            </a:r>
          </a:p>
        </p:txBody>
      </p:sp>
      <p:sp>
        <p:nvSpPr>
          <p:cNvPr id="63" name="Rectangle 62">
            <a:extLst>
              <a:ext uri="{FF2B5EF4-FFF2-40B4-BE49-F238E27FC236}">
                <a16:creationId xmlns:a16="http://schemas.microsoft.com/office/drawing/2014/main" id="{8567021C-ABD0-467F-8921-B6DD5E5BE0D9}"/>
              </a:ext>
            </a:extLst>
          </p:cNvPr>
          <p:cNvSpPr/>
          <p:nvPr/>
        </p:nvSpPr>
        <p:spPr>
          <a:xfrm>
            <a:off x="6526467" y="4035882"/>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err="1">
                <a:solidFill>
                  <a:schemeClr val="tx1"/>
                </a:solidFill>
              </a:rPr>
              <a:t>Portail</a:t>
            </a:r>
            <a:r>
              <a:rPr lang="en-US" sz="900">
                <a:solidFill>
                  <a:schemeClr val="tx1"/>
                </a:solidFill>
              </a:rPr>
              <a:t> of additional services (e.g., concierge)</a:t>
            </a:r>
          </a:p>
        </p:txBody>
      </p:sp>
      <p:sp>
        <p:nvSpPr>
          <p:cNvPr id="64" name="Speech Bubble: Rectangle with Corners Rounded 8">
            <a:extLst>
              <a:ext uri="{FF2B5EF4-FFF2-40B4-BE49-F238E27FC236}">
                <a16:creationId xmlns:a16="http://schemas.microsoft.com/office/drawing/2014/main" id="{077CA6C1-2249-4059-A441-9A22FF4B7AD3}"/>
              </a:ext>
            </a:extLst>
          </p:cNvPr>
          <p:cNvSpPr/>
          <p:nvPr/>
        </p:nvSpPr>
        <p:spPr>
          <a:xfrm>
            <a:off x="6361879" y="4720128"/>
            <a:ext cx="1034818" cy="679645"/>
          </a:xfrm>
          <a:prstGeom prst="wedgeRectCallout">
            <a:avLst>
              <a:gd name="adj1" fmla="val -11723"/>
              <a:gd name="adj2" fmla="val -66343"/>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Interface dedicated to CG’s </a:t>
            </a:r>
            <a:r>
              <a:rPr lang="en-US" sz="800" b="1">
                <a:solidFill>
                  <a:schemeClr val="tx1"/>
                </a:solidFill>
              </a:rPr>
              <a:t>VIP customers</a:t>
            </a:r>
            <a:r>
              <a:rPr lang="en-US" sz="800">
                <a:solidFill>
                  <a:schemeClr val="tx1"/>
                </a:solidFill>
              </a:rPr>
              <a:t> with added services</a:t>
            </a:r>
          </a:p>
        </p:txBody>
      </p:sp>
      <p:sp>
        <p:nvSpPr>
          <p:cNvPr id="10" name="Rectangle 9">
            <a:extLst>
              <a:ext uri="{FF2B5EF4-FFF2-40B4-BE49-F238E27FC236}">
                <a16:creationId xmlns:a16="http://schemas.microsoft.com/office/drawing/2014/main" id="{B124066D-FD2F-4870-8822-12F08ACF366D}"/>
              </a:ext>
            </a:extLst>
          </p:cNvPr>
          <p:cNvSpPr/>
          <p:nvPr/>
        </p:nvSpPr>
        <p:spPr>
          <a:xfrm>
            <a:off x="6526467" y="3332564"/>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rPr>
              <a:t>Definition of reporting/alerting system according to clients’ needs</a:t>
            </a:r>
          </a:p>
        </p:txBody>
      </p:sp>
      <p:sp>
        <p:nvSpPr>
          <p:cNvPr id="11" name="Speech Bubble: Rectangle with Corners Rounded 8">
            <a:extLst>
              <a:ext uri="{FF2B5EF4-FFF2-40B4-BE49-F238E27FC236}">
                <a16:creationId xmlns:a16="http://schemas.microsoft.com/office/drawing/2014/main" id="{6B6EF996-00E7-45C6-A7FC-A0892CC920E4}"/>
              </a:ext>
            </a:extLst>
          </p:cNvPr>
          <p:cNvSpPr/>
          <p:nvPr/>
        </p:nvSpPr>
        <p:spPr>
          <a:xfrm>
            <a:off x="7836267" y="3646257"/>
            <a:ext cx="1034818" cy="875291"/>
          </a:xfrm>
          <a:prstGeom prst="wedgeRectCallout">
            <a:avLst>
              <a:gd name="adj1" fmla="val -67686"/>
              <a:gd name="adj2" fmla="val -28223"/>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Create a powerful alerting tools </a:t>
            </a:r>
            <a:r>
              <a:rPr lang="en-US" sz="800" b="1">
                <a:solidFill>
                  <a:schemeClr val="tx1"/>
                </a:solidFill>
              </a:rPr>
              <a:t>self-customizable </a:t>
            </a:r>
            <a:r>
              <a:rPr lang="en-US" sz="800">
                <a:solidFill>
                  <a:schemeClr val="tx1"/>
                </a:solidFill>
              </a:rPr>
              <a:t>for end-customers</a:t>
            </a:r>
          </a:p>
        </p:txBody>
      </p:sp>
      <p:sp>
        <p:nvSpPr>
          <p:cNvPr id="67" name="Rectangle 66">
            <a:extLst>
              <a:ext uri="{FF2B5EF4-FFF2-40B4-BE49-F238E27FC236}">
                <a16:creationId xmlns:a16="http://schemas.microsoft.com/office/drawing/2014/main" id="{6875433A-9C81-4099-A9E9-D210BE731339}"/>
              </a:ext>
            </a:extLst>
          </p:cNvPr>
          <p:cNvSpPr/>
          <p:nvPr/>
        </p:nvSpPr>
        <p:spPr>
          <a:xfrm>
            <a:off x="918268" y="4089191"/>
            <a:ext cx="1188000" cy="612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Prescription (e.g.; lawyer, CPA …)</a:t>
            </a:r>
          </a:p>
        </p:txBody>
      </p:sp>
      <p:sp>
        <p:nvSpPr>
          <p:cNvPr id="6" name="Speech Bubble: Rectangle with Corners Rounded 8">
            <a:extLst>
              <a:ext uri="{FF2B5EF4-FFF2-40B4-BE49-F238E27FC236}">
                <a16:creationId xmlns:a16="http://schemas.microsoft.com/office/drawing/2014/main" id="{E5DD6F58-2D17-47B5-8DF7-AE17300FD285}"/>
              </a:ext>
            </a:extLst>
          </p:cNvPr>
          <p:cNvSpPr/>
          <p:nvPr/>
        </p:nvSpPr>
        <p:spPr>
          <a:xfrm>
            <a:off x="2072648" y="4129888"/>
            <a:ext cx="1241653" cy="768233"/>
          </a:xfrm>
          <a:prstGeom prst="wedgeRectCallout">
            <a:avLst>
              <a:gd name="adj1" fmla="val 61162"/>
              <a:gd name="adj2" fmla="val -25849"/>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Allow </a:t>
            </a:r>
            <a:r>
              <a:rPr lang="en-US" sz="800" b="1">
                <a:solidFill>
                  <a:schemeClr val="tx1"/>
                </a:solidFill>
              </a:rPr>
              <a:t>documents completion </a:t>
            </a:r>
            <a:r>
              <a:rPr lang="en-US" sz="800">
                <a:solidFill>
                  <a:schemeClr val="tx1"/>
                </a:solidFill>
              </a:rPr>
              <a:t>by the customer before the meeting to increase advise time </a:t>
            </a:r>
          </a:p>
        </p:txBody>
      </p:sp>
      <p:sp>
        <p:nvSpPr>
          <p:cNvPr id="12" name="Speech Bubble: Rectangle with Corners Rounded 7">
            <a:extLst>
              <a:ext uri="{FF2B5EF4-FFF2-40B4-BE49-F238E27FC236}">
                <a16:creationId xmlns:a16="http://schemas.microsoft.com/office/drawing/2014/main" id="{5E687E0E-44A5-4769-8008-31ED3A9606A4}"/>
              </a:ext>
            </a:extLst>
          </p:cNvPr>
          <p:cNvSpPr/>
          <p:nvPr/>
        </p:nvSpPr>
        <p:spPr>
          <a:xfrm>
            <a:off x="391886" y="4790597"/>
            <a:ext cx="1069159" cy="886094"/>
          </a:xfrm>
          <a:prstGeom prst="wedgeRectCallout">
            <a:avLst>
              <a:gd name="adj1" fmla="val 32069"/>
              <a:gd name="adj2" fmla="val -65722"/>
            </a:avLst>
          </a:prstGeom>
          <a:solidFill>
            <a:srgbClr val="C0E7B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800">
                <a:solidFill>
                  <a:schemeClr val="tx1"/>
                </a:solidFill>
              </a:rPr>
              <a:t>Provide CPA with the possibility </a:t>
            </a:r>
            <a:r>
              <a:rPr lang="en-US" sz="800" b="1">
                <a:solidFill>
                  <a:schemeClr val="tx1"/>
                </a:solidFill>
              </a:rPr>
              <a:t>show basics wealth simulation </a:t>
            </a:r>
            <a:r>
              <a:rPr lang="en-US" sz="800">
                <a:solidFill>
                  <a:schemeClr val="tx1"/>
                </a:solidFill>
              </a:rPr>
              <a:t>to end-customers</a:t>
            </a:r>
          </a:p>
        </p:txBody>
      </p:sp>
    </p:spTree>
    <p:extLst>
      <p:ext uri="{BB962C8B-B14F-4D97-AF65-F5344CB8AC3E}">
        <p14:creationId xmlns:p14="http://schemas.microsoft.com/office/powerpoint/2010/main" val="3804422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844B-48A6-4397-80D9-A260230179A9}"/>
              </a:ext>
            </a:extLst>
          </p:cNvPr>
          <p:cNvSpPr>
            <a:spLocks noGrp="1"/>
          </p:cNvSpPr>
          <p:nvPr>
            <p:ph type="ctrTitle"/>
          </p:nvPr>
        </p:nvSpPr>
        <p:spPr/>
        <p:txBody>
          <a:bodyPr/>
          <a:lstStyle/>
          <a:p>
            <a:r>
              <a:rPr lang="en-US" sz="1300">
                <a:solidFill>
                  <a:srgbClr val="009DB0"/>
                </a:solidFill>
              </a:rPr>
              <a:t>4 levels of integration </a:t>
            </a:r>
            <a:r>
              <a:rPr lang="en-US" sz="1300"/>
              <a:t>can be leveraged to personalize a software upon a standard solution, each level corresponding to a balance between </a:t>
            </a:r>
            <a:r>
              <a:rPr lang="en-US" sz="1300">
                <a:solidFill>
                  <a:srgbClr val="009DB0"/>
                </a:solidFill>
              </a:rPr>
              <a:t>personalization and size of developments</a:t>
            </a:r>
          </a:p>
        </p:txBody>
      </p:sp>
      <p:sp>
        <p:nvSpPr>
          <p:cNvPr id="4" name="Flèche : double flèche verticale 2">
            <a:extLst>
              <a:ext uri="{FF2B5EF4-FFF2-40B4-BE49-F238E27FC236}">
                <a16:creationId xmlns:a16="http://schemas.microsoft.com/office/drawing/2014/main" id="{ED20B7AB-F671-452E-9BED-6DA592788D2F}"/>
              </a:ext>
            </a:extLst>
          </p:cNvPr>
          <p:cNvSpPr/>
          <p:nvPr/>
        </p:nvSpPr>
        <p:spPr>
          <a:xfrm>
            <a:off x="715963" y="3546435"/>
            <a:ext cx="485774" cy="2306680"/>
          </a:xfrm>
          <a:prstGeom prst="upDownArrow">
            <a:avLst/>
          </a:prstGeom>
          <a:solidFill>
            <a:srgbClr val="009DB0"/>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i="1"/>
              <a:t>Back end</a:t>
            </a:r>
          </a:p>
        </p:txBody>
      </p:sp>
      <p:sp>
        <p:nvSpPr>
          <p:cNvPr id="6" name="Flèche : double flèche verticale 3">
            <a:extLst>
              <a:ext uri="{FF2B5EF4-FFF2-40B4-BE49-F238E27FC236}">
                <a16:creationId xmlns:a16="http://schemas.microsoft.com/office/drawing/2014/main" id="{F2603F21-D18E-4887-8AD8-40CB55C439D1}"/>
              </a:ext>
            </a:extLst>
          </p:cNvPr>
          <p:cNvSpPr/>
          <p:nvPr/>
        </p:nvSpPr>
        <p:spPr>
          <a:xfrm>
            <a:off x="715962" y="1536570"/>
            <a:ext cx="485775" cy="1908099"/>
          </a:xfrm>
          <a:prstGeom prst="upDownArrow">
            <a:avLst/>
          </a:prstGeom>
          <a:solidFill>
            <a:srgbClr val="009DB0"/>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i="1"/>
              <a:t>Front end</a:t>
            </a:r>
          </a:p>
        </p:txBody>
      </p:sp>
      <p:sp>
        <p:nvSpPr>
          <p:cNvPr id="9" name="Rectangle 8">
            <a:extLst>
              <a:ext uri="{FF2B5EF4-FFF2-40B4-BE49-F238E27FC236}">
                <a16:creationId xmlns:a16="http://schemas.microsoft.com/office/drawing/2014/main" id="{D217284E-A28F-4DDD-89AA-94556890AEA3}"/>
              </a:ext>
            </a:extLst>
          </p:cNvPr>
          <p:cNvSpPr/>
          <p:nvPr/>
        </p:nvSpPr>
        <p:spPr>
          <a:xfrm>
            <a:off x="1519238" y="1536570"/>
            <a:ext cx="1689100" cy="4316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Built-in solution:</a:t>
            </a:r>
          </a:p>
          <a:p>
            <a:pPr algn="ctr"/>
            <a:endParaRPr lang="en-US" sz="1000" b="1">
              <a:solidFill>
                <a:schemeClr val="tx1"/>
              </a:solidFill>
            </a:endParaRPr>
          </a:p>
          <a:p>
            <a:pPr marL="171450" indent="-171450">
              <a:buFont typeface="Arial" panose="020B0604020202020204" pitchFamily="34" charset="0"/>
              <a:buChar char="•"/>
            </a:pPr>
            <a:r>
              <a:rPr lang="en-US" sz="1000">
                <a:solidFill>
                  <a:schemeClr val="tx1"/>
                </a:solidFill>
              </a:rPr>
              <a:t>Tool also provide an interface for the final user </a:t>
            </a:r>
          </a:p>
          <a:p>
            <a:endParaRPr lang="en-US" sz="1000">
              <a:solidFill>
                <a:schemeClr val="tx1"/>
              </a:solidFill>
            </a:endParaRPr>
          </a:p>
          <a:p>
            <a:pPr marL="171450" indent="-171450">
              <a:buFont typeface="Arial" panose="020B0604020202020204" pitchFamily="34" charset="0"/>
              <a:buChar char="•"/>
            </a:pPr>
            <a:r>
              <a:rPr lang="en-US" sz="1000">
                <a:solidFill>
                  <a:schemeClr val="tx1"/>
                </a:solidFill>
              </a:rPr>
              <a:t>Impossibility to customize</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algn="ctr"/>
            <a:endParaRPr lang="en-US" sz="1000">
              <a:solidFill>
                <a:schemeClr val="tx1"/>
              </a:solidFill>
            </a:endParaRPr>
          </a:p>
        </p:txBody>
      </p:sp>
      <p:sp>
        <p:nvSpPr>
          <p:cNvPr id="13" name="Rectangle 12">
            <a:extLst>
              <a:ext uri="{FF2B5EF4-FFF2-40B4-BE49-F238E27FC236}">
                <a16:creationId xmlns:a16="http://schemas.microsoft.com/office/drawing/2014/main" id="{19659397-A180-4CAD-AD1A-578CF2ACC693}"/>
              </a:ext>
            </a:extLst>
          </p:cNvPr>
          <p:cNvSpPr/>
          <p:nvPr/>
        </p:nvSpPr>
        <p:spPr>
          <a:xfrm>
            <a:off x="3513138" y="2472245"/>
            <a:ext cx="1689100" cy="3380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Built-in solution with parametrization:</a:t>
            </a:r>
          </a:p>
          <a:p>
            <a:pPr algn="ctr"/>
            <a:endParaRPr lang="en-US" sz="1000" b="1">
              <a:solidFill>
                <a:schemeClr val="tx1"/>
              </a:solidFill>
            </a:endParaRPr>
          </a:p>
          <a:p>
            <a:pPr marL="171450" indent="-171450">
              <a:buFont typeface="Arial" panose="020B0604020202020204" pitchFamily="34" charset="0"/>
              <a:buChar char="•"/>
            </a:pPr>
            <a:r>
              <a:rPr lang="en-US" sz="1000">
                <a:solidFill>
                  <a:schemeClr val="tx1"/>
                </a:solidFill>
              </a:rPr>
              <a:t>Tool also provide an interface for the final user </a:t>
            </a:r>
          </a:p>
          <a:p>
            <a:endParaRPr lang="en-US" sz="1000">
              <a:solidFill>
                <a:schemeClr val="tx1"/>
              </a:solidFill>
            </a:endParaRPr>
          </a:p>
          <a:p>
            <a:pPr marL="171450" indent="-171450">
              <a:buFont typeface="Arial" panose="020B0604020202020204" pitchFamily="34" charset="0"/>
              <a:buChar char="•"/>
            </a:pPr>
            <a:r>
              <a:rPr lang="en-US" sz="1000">
                <a:solidFill>
                  <a:schemeClr val="tx1"/>
                </a:solidFill>
              </a:rPr>
              <a:t>Possibility to change some parameters</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algn="ctr"/>
            <a:endParaRPr lang="en-US" sz="1000">
              <a:solidFill>
                <a:schemeClr val="tx1"/>
              </a:solidFill>
            </a:endParaRPr>
          </a:p>
        </p:txBody>
      </p:sp>
      <p:sp>
        <p:nvSpPr>
          <p:cNvPr id="14" name="Rectangle 13">
            <a:extLst>
              <a:ext uri="{FF2B5EF4-FFF2-40B4-BE49-F238E27FC236}">
                <a16:creationId xmlns:a16="http://schemas.microsoft.com/office/drawing/2014/main" id="{9879D6C2-7E9A-4CF1-BA4A-A82354353DB8}"/>
              </a:ext>
            </a:extLst>
          </p:cNvPr>
          <p:cNvSpPr/>
          <p:nvPr/>
        </p:nvSpPr>
        <p:spPr>
          <a:xfrm>
            <a:off x="3513138" y="1536570"/>
            <a:ext cx="1689100" cy="7886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Setting of parameters</a:t>
            </a:r>
          </a:p>
        </p:txBody>
      </p:sp>
      <p:sp>
        <p:nvSpPr>
          <p:cNvPr id="15" name="Rectangle 14">
            <a:extLst>
              <a:ext uri="{FF2B5EF4-FFF2-40B4-BE49-F238E27FC236}">
                <a16:creationId xmlns:a16="http://schemas.microsoft.com/office/drawing/2014/main" id="{156EE272-DFE8-4720-A04C-916F026450CE}"/>
              </a:ext>
            </a:extLst>
          </p:cNvPr>
          <p:cNvSpPr/>
          <p:nvPr/>
        </p:nvSpPr>
        <p:spPr>
          <a:xfrm>
            <a:off x="5507038" y="2721005"/>
            <a:ext cx="1689100" cy="31321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Modular solution:</a:t>
            </a:r>
          </a:p>
          <a:p>
            <a:pPr algn="ctr"/>
            <a:endParaRPr lang="en-US" sz="1000" b="1">
              <a:solidFill>
                <a:schemeClr val="tx1"/>
              </a:solidFill>
            </a:endParaRPr>
          </a:p>
          <a:p>
            <a:pPr marL="171450" indent="-171450">
              <a:buFont typeface="Arial" panose="020B0604020202020204" pitchFamily="34" charset="0"/>
              <a:buChar char="•"/>
            </a:pPr>
            <a:r>
              <a:rPr lang="en-US" sz="1000">
                <a:solidFill>
                  <a:schemeClr val="tx1"/>
                </a:solidFill>
              </a:rPr>
              <a:t>Tool has to be integrated in its interface</a:t>
            </a:r>
          </a:p>
          <a:p>
            <a:endParaRPr lang="en-US" sz="1000">
              <a:solidFill>
                <a:schemeClr val="tx1"/>
              </a:solidFill>
            </a:endParaRPr>
          </a:p>
          <a:p>
            <a:pPr marL="171450" indent="-171450">
              <a:buFont typeface="Arial" panose="020B0604020202020204" pitchFamily="34" charset="0"/>
              <a:buChar char="•"/>
            </a:pPr>
            <a:r>
              <a:rPr lang="en-US" sz="1000">
                <a:solidFill>
                  <a:schemeClr val="tx1"/>
                </a:solidFill>
              </a:rPr>
              <a:t>Development are light</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algn="ctr"/>
            <a:endParaRPr lang="en-US" sz="1000">
              <a:solidFill>
                <a:schemeClr val="tx1"/>
              </a:solidFill>
            </a:endParaRPr>
          </a:p>
        </p:txBody>
      </p:sp>
      <p:sp>
        <p:nvSpPr>
          <p:cNvPr id="16" name="Rectangle 15">
            <a:extLst>
              <a:ext uri="{FF2B5EF4-FFF2-40B4-BE49-F238E27FC236}">
                <a16:creationId xmlns:a16="http://schemas.microsoft.com/office/drawing/2014/main" id="{366F56E5-0A79-4F96-8402-37D72550F815}"/>
              </a:ext>
            </a:extLst>
          </p:cNvPr>
          <p:cNvSpPr/>
          <p:nvPr/>
        </p:nvSpPr>
        <p:spPr>
          <a:xfrm>
            <a:off x="5507038" y="1536570"/>
            <a:ext cx="1689100" cy="1020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Light development</a:t>
            </a:r>
          </a:p>
        </p:txBody>
      </p:sp>
      <p:sp>
        <p:nvSpPr>
          <p:cNvPr id="17" name="Rectangle 16">
            <a:extLst>
              <a:ext uri="{FF2B5EF4-FFF2-40B4-BE49-F238E27FC236}">
                <a16:creationId xmlns:a16="http://schemas.microsoft.com/office/drawing/2014/main" id="{51DBB441-DE6E-4C29-8243-415F1ECECDE1}"/>
              </a:ext>
            </a:extLst>
          </p:cNvPr>
          <p:cNvSpPr/>
          <p:nvPr/>
        </p:nvSpPr>
        <p:spPr>
          <a:xfrm>
            <a:off x="7500938" y="3444669"/>
            <a:ext cx="1689100" cy="24084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API solution:</a:t>
            </a:r>
          </a:p>
          <a:p>
            <a:pPr algn="ctr"/>
            <a:endParaRPr lang="en-US" sz="1000" b="1">
              <a:solidFill>
                <a:schemeClr val="tx1"/>
              </a:solidFill>
            </a:endParaRPr>
          </a:p>
          <a:p>
            <a:pPr marL="171450" indent="-171450">
              <a:buFont typeface="Arial" panose="020B0604020202020204" pitchFamily="34" charset="0"/>
              <a:buChar char="•"/>
            </a:pPr>
            <a:r>
              <a:rPr lang="en-US" sz="1000">
                <a:solidFill>
                  <a:schemeClr val="tx1"/>
                </a:solidFill>
              </a:rPr>
              <a:t>Tool just provide the back-end solution</a:t>
            </a:r>
          </a:p>
          <a:p>
            <a:endParaRPr lang="en-US" sz="1000">
              <a:solidFill>
                <a:schemeClr val="tx1"/>
              </a:solidFill>
            </a:endParaRPr>
          </a:p>
          <a:p>
            <a:pPr marL="171450" indent="-171450">
              <a:buFont typeface="Arial" panose="020B0604020202020204" pitchFamily="34" charset="0"/>
              <a:buChar char="•"/>
            </a:pPr>
            <a:r>
              <a:rPr lang="en-US" sz="1000">
                <a:solidFill>
                  <a:schemeClr val="tx1"/>
                </a:solidFill>
              </a:rPr>
              <a:t>Need to build a front-end interface</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High level of customization but investment needed</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algn="ctr"/>
            <a:endParaRPr lang="en-US" sz="1000">
              <a:solidFill>
                <a:schemeClr val="tx1"/>
              </a:solidFill>
            </a:endParaRPr>
          </a:p>
        </p:txBody>
      </p:sp>
      <p:sp>
        <p:nvSpPr>
          <p:cNvPr id="18" name="Rectangle 17">
            <a:extLst>
              <a:ext uri="{FF2B5EF4-FFF2-40B4-BE49-F238E27FC236}">
                <a16:creationId xmlns:a16="http://schemas.microsoft.com/office/drawing/2014/main" id="{AF348481-A501-4B52-89C0-F6E0363BA55F}"/>
              </a:ext>
            </a:extLst>
          </p:cNvPr>
          <p:cNvSpPr/>
          <p:nvPr/>
        </p:nvSpPr>
        <p:spPr>
          <a:xfrm>
            <a:off x="7500938" y="1536570"/>
            <a:ext cx="1689100" cy="17497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Interface building</a:t>
            </a:r>
          </a:p>
        </p:txBody>
      </p:sp>
      <p:sp>
        <p:nvSpPr>
          <p:cNvPr id="20" name="Rectangle 19">
            <a:extLst>
              <a:ext uri="{FF2B5EF4-FFF2-40B4-BE49-F238E27FC236}">
                <a16:creationId xmlns:a16="http://schemas.microsoft.com/office/drawing/2014/main" id="{9B44B1C6-2422-43B3-A406-35276C2F7086}"/>
              </a:ext>
            </a:extLst>
          </p:cNvPr>
          <p:cNvSpPr/>
          <p:nvPr/>
        </p:nvSpPr>
        <p:spPr>
          <a:xfrm>
            <a:off x="303442" y="6397294"/>
            <a:ext cx="362970" cy="257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endParaRPr>
          </a:p>
        </p:txBody>
      </p:sp>
      <p:sp>
        <p:nvSpPr>
          <p:cNvPr id="22" name="TextBox 21">
            <a:extLst>
              <a:ext uri="{FF2B5EF4-FFF2-40B4-BE49-F238E27FC236}">
                <a16:creationId xmlns:a16="http://schemas.microsoft.com/office/drawing/2014/main" id="{5C96FEDF-427C-4F4C-8CDD-DF419E463137}"/>
              </a:ext>
            </a:extLst>
          </p:cNvPr>
          <p:cNvSpPr txBox="1"/>
          <p:nvPr/>
        </p:nvSpPr>
        <p:spPr>
          <a:xfrm>
            <a:off x="666412" y="6356593"/>
            <a:ext cx="1243869" cy="338554"/>
          </a:xfrm>
          <a:prstGeom prst="rect">
            <a:avLst/>
          </a:prstGeom>
          <a:noFill/>
        </p:spPr>
        <p:txBody>
          <a:bodyPr wrap="square" rtlCol="0">
            <a:spAutoFit/>
          </a:bodyPr>
          <a:lstStyle/>
          <a:p>
            <a:r>
              <a:rPr lang="en-US" sz="800" i="1"/>
              <a:t>Solution provided by software editor</a:t>
            </a:r>
          </a:p>
        </p:txBody>
      </p:sp>
      <p:sp>
        <p:nvSpPr>
          <p:cNvPr id="23" name="Rectangle 22">
            <a:extLst>
              <a:ext uri="{FF2B5EF4-FFF2-40B4-BE49-F238E27FC236}">
                <a16:creationId xmlns:a16="http://schemas.microsoft.com/office/drawing/2014/main" id="{ABA51FD2-A428-48D7-B149-CC16B72D6F76}"/>
              </a:ext>
            </a:extLst>
          </p:cNvPr>
          <p:cNvSpPr/>
          <p:nvPr/>
        </p:nvSpPr>
        <p:spPr>
          <a:xfrm>
            <a:off x="2352375" y="6397294"/>
            <a:ext cx="362970" cy="2571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endParaRPr>
          </a:p>
        </p:txBody>
      </p:sp>
      <p:sp>
        <p:nvSpPr>
          <p:cNvPr id="24" name="TextBox 23">
            <a:extLst>
              <a:ext uri="{FF2B5EF4-FFF2-40B4-BE49-F238E27FC236}">
                <a16:creationId xmlns:a16="http://schemas.microsoft.com/office/drawing/2014/main" id="{497803A7-1C2D-48BF-A9D0-1094B7CBCC07}"/>
              </a:ext>
            </a:extLst>
          </p:cNvPr>
          <p:cNvSpPr txBox="1"/>
          <p:nvPr/>
        </p:nvSpPr>
        <p:spPr>
          <a:xfrm>
            <a:off x="2715345" y="6356593"/>
            <a:ext cx="1243869" cy="338554"/>
          </a:xfrm>
          <a:prstGeom prst="rect">
            <a:avLst/>
          </a:prstGeom>
          <a:noFill/>
        </p:spPr>
        <p:txBody>
          <a:bodyPr wrap="square" rtlCol="0">
            <a:spAutoFit/>
          </a:bodyPr>
          <a:lstStyle/>
          <a:p>
            <a:r>
              <a:rPr lang="en-US" sz="800" i="1"/>
              <a:t>Customization adds-on</a:t>
            </a:r>
          </a:p>
        </p:txBody>
      </p:sp>
      <p:grpSp>
        <p:nvGrpSpPr>
          <p:cNvPr id="21" name="Groupe 56">
            <a:extLst>
              <a:ext uri="{FF2B5EF4-FFF2-40B4-BE49-F238E27FC236}">
                <a16:creationId xmlns:a16="http://schemas.microsoft.com/office/drawing/2014/main" id="{FEB47F5C-21D3-4662-A9DC-A998E62B2406}"/>
              </a:ext>
            </a:extLst>
          </p:cNvPr>
          <p:cNvGrpSpPr/>
          <p:nvPr/>
        </p:nvGrpSpPr>
        <p:grpSpPr>
          <a:xfrm>
            <a:off x="9076768" y="6415272"/>
            <a:ext cx="772875" cy="192882"/>
            <a:chOff x="10416619" y="1219200"/>
            <a:chExt cx="772875" cy="192882"/>
          </a:xfrm>
        </p:grpSpPr>
        <p:sp>
          <p:nvSpPr>
            <p:cNvPr id="25" name="Rectangle 24">
              <a:extLst>
                <a:ext uri="{FF2B5EF4-FFF2-40B4-BE49-F238E27FC236}">
                  <a16:creationId xmlns:a16="http://schemas.microsoft.com/office/drawing/2014/main" id="{D13FFC02-D45B-4EB5-B07F-CE3665CF600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8" name="Freeform 6">
              <a:extLst>
                <a:ext uri="{FF2B5EF4-FFF2-40B4-BE49-F238E27FC236}">
                  <a16:creationId xmlns:a16="http://schemas.microsoft.com/office/drawing/2014/main" id="{A71E79FE-D398-4D4C-9371-F08455BBF765}"/>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D37E08F1-E7F1-447A-9FE3-8BB255CF5D0F}"/>
              </a:ext>
            </a:extLst>
          </p:cNvPr>
          <p:cNvGrpSpPr/>
          <p:nvPr/>
        </p:nvGrpSpPr>
        <p:grpSpPr>
          <a:xfrm>
            <a:off x="4163854" y="2244173"/>
            <a:ext cx="387668" cy="309150"/>
            <a:chOff x="4167505" y="2247900"/>
            <a:chExt cx="387668" cy="309150"/>
          </a:xfrm>
        </p:grpSpPr>
        <p:sp>
          <p:nvSpPr>
            <p:cNvPr id="3" name="Flèche : bas 2">
              <a:extLst>
                <a:ext uri="{FF2B5EF4-FFF2-40B4-BE49-F238E27FC236}">
                  <a16:creationId xmlns:a16="http://schemas.microsoft.com/office/drawing/2014/main" id="{0D8419BA-5481-4980-9BAB-CBD277CD58E6}"/>
                </a:ext>
              </a:extLst>
            </p:cNvPr>
            <p:cNvSpPr/>
            <p:nvPr/>
          </p:nvSpPr>
          <p:spPr>
            <a:xfrm>
              <a:off x="4388803"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èche : bas 31">
              <a:extLst>
                <a:ext uri="{FF2B5EF4-FFF2-40B4-BE49-F238E27FC236}">
                  <a16:creationId xmlns:a16="http://schemas.microsoft.com/office/drawing/2014/main" id="{B70B05E6-8DC0-43A5-AEC5-920F3854D163}"/>
                </a:ext>
              </a:extLst>
            </p:cNvPr>
            <p:cNvSpPr/>
            <p:nvPr/>
          </p:nvSpPr>
          <p:spPr>
            <a:xfrm rot="10800000">
              <a:off x="4167505"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36F348F8-3D20-40CF-8847-32044E0087C0}"/>
              </a:ext>
            </a:extLst>
          </p:cNvPr>
          <p:cNvSpPr txBox="1"/>
          <p:nvPr/>
        </p:nvSpPr>
        <p:spPr>
          <a:xfrm>
            <a:off x="8512964" y="3252181"/>
            <a:ext cx="563804" cy="230832"/>
          </a:xfrm>
          <a:prstGeom prst="rect">
            <a:avLst/>
          </a:prstGeom>
          <a:noFill/>
        </p:spPr>
        <p:txBody>
          <a:bodyPr wrap="square" rtlCol="0">
            <a:spAutoFit/>
          </a:bodyPr>
          <a:lstStyle>
            <a:defPPr>
              <a:defRPr lang="fr-FR"/>
            </a:defPPr>
            <a:lvl1pPr>
              <a:defRPr sz="900" i="1">
                <a:solidFill>
                  <a:srgbClr val="009DB0"/>
                </a:solidFill>
              </a:defRPr>
            </a:lvl1pPr>
          </a:lstStyle>
          <a:p>
            <a:r>
              <a:rPr lang="en-US"/>
              <a:t>API</a:t>
            </a:r>
          </a:p>
        </p:txBody>
      </p:sp>
      <p:sp>
        <p:nvSpPr>
          <p:cNvPr id="37" name="ZoneTexte 36">
            <a:extLst>
              <a:ext uri="{FF2B5EF4-FFF2-40B4-BE49-F238E27FC236}">
                <a16:creationId xmlns:a16="http://schemas.microsoft.com/office/drawing/2014/main" id="{5C3DE634-7E20-4288-BC6F-173FBC067191}"/>
              </a:ext>
            </a:extLst>
          </p:cNvPr>
          <p:cNvSpPr txBox="1"/>
          <p:nvPr/>
        </p:nvSpPr>
        <p:spPr>
          <a:xfrm>
            <a:off x="6552567" y="2385111"/>
            <a:ext cx="1095298" cy="507831"/>
          </a:xfrm>
          <a:prstGeom prst="rect">
            <a:avLst/>
          </a:prstGeom>
          <a:noFill/>
        </p:spPr>
        <p:txBody>
          <a:bodyPr wrap="square" rtlCol="0">
            <a:spAutoFit/>
          </a:bodyPr>
          <a:lstStyle>
            <a:defPPr>
              <a:defRPr lang="fr-FR"/>
            </a:defPPr>
            <a:lvl1pPr>
              <a:defRPr sz="900" i="1">
                <a:solidFill>
                  <a:srgbClr val="009DB0"/>
                </a:solidFill>
              </a:defRPr>
            </a:lvl1pPr>
          </a:lstStyle>
          <a:p>
            <a:r>
              <a:rPr lang="en-US"/>
              <a:t>White-label &amp; customizable front-end</a:t>
            </a:r>
          </a:p>
        </p:txBody>
      </p:sp>
      <p:sp>
        <p:nvSpPr>
          <p:cNvPr id="38" name="ZoneTexte 37">
            <a:extLst>
              <a:ext uri="{FF2B5EF4-FFF2-40B4-BE49-F238E27FC236}">
                <a16:creationId xmlns:a16="http://schemas.microsoft.com/office/drawing/2014/main" id="{46CA2046-7903-4E8C-9F5C-86E0DDCE14D2}"/>
              </a:ext>
            </a:extLst>
          </p:cNvPr>
          <p:cNvSpPr txBox="1"/>
          <p:nvPr/>
        </p:nvSpPr>
        <p:spPr>
          <a:xfrm>
            <a:off x="4511235" y="2162994"/>
            <a:ext cx="995803" cy="369332"/>
          </a:xfrm>
          <a:prstGeom prst="rect">
            <a:avLst/>
          </a:prstGeom>
          <a:noFill/>
        </p:spPr>
        <p:txBody>
          <a:bodyPr wrap="square" rtlCol="0">
            <a:spAutoFit/>
          </a:bodyPr>
          <a:lstStyle/>
          <a:p>
            <a:r>
              <a:rPr lang="en-US" sz="900" i="1">
                <a:solidFill>
                  <a:srgbClr val="009DB0"/>
                </a:solidFill>
              </a:rPr>
              <a:t>Configuration interface</a:t>
            </a:r>
          </a:p>
        </p:txBody>
      </p:sp>
      <p:pic>
        <p:nvPicPr>
          <p:cNvPr id="40" name="Graphic 39" descr="Badge 1">
            <a:extLst>
              <a:ext uri="{FF2B5EF4-FFF2-40B4-BE49-F238E27FC236}">
                <a16:creationId xmlns:a16="http://schemas.microsoft.com/office/drawing/2014/main" id="{D44A54C9-D44A-459D-A728-DCB4D0BFCBA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9238" y="1051120"/>
            <a:ext cx="323883" cy="323883"/>
          </a:xfrm>
          <a:prstGeom prst="rect">
            <a:avLst/>
          </a:prstGeom>
        </p:spPr>
      </p:pic>
      <p:pic>
        <p:nvPicPr>
          <p:cNvPr id="42" name="Graphic 41" descr="Badge 4">
            <a:extLst>
              <a:ext uri="{FF2B5EF4-FFF2-40B4-BE49-F238E27FC236}">
                <a16:creationId xmlns:a16="http://schemas.microsoft.com/office/drawing/2014/main" id="{0A5B68E4-ADEA-404F-93C0-BA56BA9F39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0938" y="1051120"/>
            <a:ext cx="323883" cy="323883"/>
          </a:xfrm>
          <a:prstGeom prst="rect">
            <a:avLst/>
          </a:prstGeom>
        </p:spPr>
      </p:pic>
      <p:pic>
        <p:nvPicPr>
          <p:cNvPr id="44" name="Graphic 43" descr="Badge 3">
            <a:extLst>
              <a:ext uri="{FF2B5EF4-FFF2-40B4-BE49-F238E27FC236}">
                <a16:creationId xmlns:a16="http://schemas.microsoft.com/office/drawing/2014/main" id="{A8A89D1F-AA60-4A0C-88E8-6BE9DA4149E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7038" y="1051120"/>
            <a:ext cx="323883" cy="323883"/>
          </a:xfrm>
          <a:prstGeom prst="rect">
            <a:avLst/>
          </a:prstGeom>
        </p:spPr>
      </p:pic>
      <p:pic>
        <p:nvPicPr>
          <p:cNvPr id="46" name="Graphic 45" descr="Badge">
            <a:extLst>
              <a:ext uri="{FF2B5EF4-FFF2-40B4-BE49-F238E27FC236}">
                <a16:creationId xmlns:a16="http://schemas.microsoft.com/office/drawing/2014/main" id="{901AFDE4-BE91-4A94-8A02-D72A0BB2579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13138" y="1051120"/>
            <a:ext cx="323883" cy="323883"/>
          </a:xfrm>
          <a:prstGeom prst="rect">
            <a:avLst/>
          </a:prstGeom>
        </p:spPr>
      </p:pic>
      <p:sp>
        <p:nvSpPr>
          <p:cNvPr id="47" name="TextBox 46">
            <a:extLst>
              <a:ext uri="{FF2B5EF4-FFF2-40B4-BE49-F238E27FC236}">
                <a16:creationId xmlns:a16="http://schemas.microsoft.com/office/drawing/2014/main" id="{0EC293B7-B3F1-4ACB-B7EA-907870C43F81}"/>
              </a:ext>
            </a:extLst>
          </p:cNvPr>
          <p:cNvSpPr txBox="1"/>
          <p:nvPr/>
        </p:nvSpPr>
        <p:spPr>
          <a:xfrm>
            <a:off x="1843121" y="1013006"/>
            <a:ext cx="1273313" cy="400110"/>
          </a:xfrm>
          <a:prstGeom prst="rect">
            <a:avLst/>
          </a:prstGeom>
          <a:noFill/>
        </p:spPr>
        <p:txBody>
          <a:bodyPr wrap="square" rtlCol="0">
            <a:spAutoFit/>
          </a:bodyPr>
          <a:lstStyle/>
          <a:p>
            <a:r>
              <a:rPr lang="en-US" sz="1000" b="1">
                <a:solidFill>
                  <a:srgbClr val="009DB0"/>
                </a:solidFill>
              </a:rPr>
              <a:t>Off-the-shelf software</a:t>
            </a:r>
          </a:p>
        </p:txBody>
      </p:sp>
      <p:sp>
        <p:nvSpPr>
          <p:cNvPr id="48" name="TextBox 47">
            <a:extLst>
              <a:ext uri="{FF2B5EF4-FFF2-40B4-BE49-F238E27FC236}">
                <a16:creationId xmlns:a16="http://schemas.microsoft.com/office/drawing/2014/main" id="{1A975F73-3A1F-409E-AFE3-1E01A8998942}"/>
              </a:ext>
            </a:extLst>
          </p:cNvPr>
          <p:cNvSpPr txBox="1"/>
          <p:nvPr/>
        </p:nvSpPr>
        <p:spPr>
          <a:xfrm>
            <a:off x="3837021" y="1013006"/>
            <a:ext cx="1273313" cy="400110"/>
          </a:xfrm>
          <a:prstGeom prst="rect">
            <a:avLst/>
          </a:prstGeom>
          <a:noFill/>
        </p:spPr>
        <p:txBody>
          <a:bodyPr wrap="square" rtlCol="0">
            <a:spAutoFit/>
          </a:bodyPr>
          <a:lstStyle/>
          <a:p>
            <a:r>
              <a:rPr lang="en-US" sz="1000" b="1">
                <a:solidFill>
                  <a:srgbClr val="009DB0"/>
                </a:solidFill>
              </a:rPr>
              <a:t>Parametrizing software</a:t>
            </a:r>
          </a:p>
        </p:txBody>
      </p:sp>
      <p:sp>
        <p:nvSpPr>
          <p:cNvPr id="49" name="TextBox 48">
            <a:extLst>
              <a:ext uri="{FF2B5EF4-FFF2-40B4-BE49-F238E27FC236}">
                <a16:creationId xmlns:a16="http://schemas.microsoft.com/office/drawing/2014/main" id="{C8465CB0-41D6-4B58-AB84-2C9A4B2C7D05}"/>
              </a:ext>
            </a:extLst>
          </p:cNvPr>
          <p:cNvSpPr txBox="1"/>
          <p:nvPr/>
        </p:nvSpPr>
        <p:spPr>
          <a:xfrm>
            <a:off x="5826903" y="1013006"/>
            <a:ext cx="1273313" cy="400110"/>
          </a:xfrm>
          <a:prstGeom prst="rect">
            <a:avLst/>
          </a:prstGeom>
          <a:noFill/>
        </p:spPr>
        <p:txBody>
          <a:bodyPr wrap="square" rtlCol="0">
            <a:spAutoFit/>
          </a:bodyPr>
          <a:lstStyle/>
          <a:p>
            <a:r>
              <a:rPr lang="en-US" sz="1000" b="1">
                <a:solidFill>
                  <a:srgbClr val="009DB0"/>
                </a:solidFill>
              </a:rPr>
              <a:t>Customizable software</a:t>
            </a:r>
          </a:p>
        </p:txBody>
      </p:sp>
      <p:sp>
        <p:nvSpPr>
          <p:cNvPr id="50" name="TextBox 49">
            <a:extLst>
              <a:ext uri="{FF2B5EF4-FFF2-40B4-BE49-F238E27FC236}">
                <a16:creationId xmlns:a16="http://schemas.microsoft.com/office/drawing/2014/main" id="{8088F219-0E21-417C-B517-3B959894E442}"/>
              </a:ext>
            </a:extLst>
          </p:cNvPr>
          <p:cNvSpPr txBox="1"/>
          <p:nvPr/>
        </p:nvSpPr>
        <p:spPr>
          <a:xfrm>
            <a:off x="7823448" y="1013006"/>
            <a:ext cx="1273313" cy="400110"/>
          </a:xfrm>
          <a:prstGeom prst="rect">
            <a:avLst/>
          </a:prstGeom>
          <a:noFill/>
        </p:spPr>
        <p:txBody>
          <a:bodyPr wrap="square" rtlCol="0">
            <a:spAutoFit/>
          </a:bodyPr>
          <a:lstStyle/>
          <a:p>
            <a:r>
              <a:rPr lang="en-US" sz="1000" b="1">
                <a:solidFill>
                  <a:srgbClr val="009DB0"/>
                </a:solidFill>
              </a:rPr>
              <a:t>Off-the-shelf back-end</a:t>
            </a:r>
          </a:p>
        </p:txBody>
      </p:sp>
      <p:grpSp>
        <p:nvGrpSpPr>
          <p:cNvPr id="52" name="Group 51">
            <a:extLst>
              <a:ext uri="{FF2B5EF4-FFF2-40B4-BE49-F238E27FC236}">
                <a16:creationId xmlns:a16="http://schemas.microsoft.com/office/drawing/2014/main" id="{FCFAEF73-2F93-415A-8F40-F242785541D1}"/>
              </a:ext>
            </a:extLst>
          </p:cNvPr>
          <p:cNvGrpSpPr/>
          <p:nvPr/>
        </p:nvGrpSpPr>
        <p:grpSpPr>
          <a:xfrm>
            <a:off x="6157754" y="2484452"/>
            <a:ext cx="387668" cy="309150"/>
            <a:chOff x="4167505" y="2247900"/>
            <a:chExt cx="387668" cy="309150"/>
          </a:xfrm>
        </p:grpSpPr>
        <p:sp>
          <p:nvSpPr>
            <p:cNvPr id="53" name="Flèche : bas 2">
              <a:extLst>
                <a:ext uri="{FF2B5EF4-FFF2-40B4-BE49-F238E27FC236}">
                  <a16:creationId xmlns:a16="http://schemas.microsoft.com/office/drawing/2014/main" id="{74784C56-B255-4108-A70C-7E2F524841F6}"/>
                </a:ext>
              </a:extLst>
            </p:cNvPr>
            <p:cNvSpPr/>
            <p:nvPr/>
          </p:nvSpPr>
          <p:spPr>
            <a:xfrm>
              <a:off x="4388803"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èche : bas 31">
              <a:extLst>
                <a:ext uri="{FF2B5EF4-FFF2-40B4-BE49-F238E27FC236}">
                  <a16:creationId xmlns:a16="http://schemas.microsoft.com/office/drawing/2014/main" id="{E72F8E20-117A-4473-824D-725504E3691F}"/>
                </a:ext>
              </a:extLst>
            </p:cNvPr>
            <p:cNvSpPr/>
            <p:nvPr/>
          </p:nvSpPr>
          <p:spPr>
            <a:xfrm rot="10800000">
              <a:off x="4167505"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896CD7C-061A-424D-8915-FA4542EDD104}"/>
              </a:ext>
            </a:extLst>
          </p:cNvPr>
          <p:cNvGrpSpPr/>
          <p:nvPr/>
        </p:nvGrpSpPr>
        <p:grpSpPr>
          <a:xfrm>
            <a:off x="8151654" y="3210943"/>
            <a:ext cx="387668" cy="309150"/>
            <a:chOff x="4167505" y="2247900"/>
            <a:chExt cx="387668" cy="309150"/>
          </a:xfrm>
        </p:grpSpPr>
        <p:sp>
          <p:nvSpPr>
            <p:cNvPr id="56" name="Flèche : bas 2">
              <a:extLst>
                <a:ext uri="{FF2B5EF4-FFF2-40B4-BE49-F238E27FC236}">
                  <a16:creationId xmlns:a16="http://schemas.microsoft.com/office/drawing/2014/main" id="{7724F80C-689A-4387-9B99-F9241CA37D96}"/>
                </a:ext>
              </a:extLst>
            </p:cNvPr>
            <p:cNvSpPr/>
            <p:nvPr/>
          </p:nvSpPr>
          <p:spPr>
            <a:xfrm>
              <a:off x="4388803"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èche : bas 31">
              <a:extLst>
                <a:ext uri="{FF2B5EF4-FFF2-40B4-BE49-F238E27FC236}">
                  <a16:creationId xmlns:a16="http://schemas.microsoft.com/office/drawing/2014/main" id="{52F6DE52-EBC6-47FF-828B-D4F0A62148C7}"/>
                </a:ext>
              </a:extLst>
            </p:cNvPr>
            <p:cNvSpPr/>
            <p:nvPr/>
          </p:nvSpPr>
          <p:spPr>
            <a:xfrm rot="10800000">
              <a:off x="4167505" y="2247900"/>
              <a:ext cx="166370" cy="30915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Espace réservé du texte 2">
            <a:extLst>
              <a:ext uri="{FF2B5EF4-FFF2-40B4-BE49-F238E27FC236}">
                <a16:creationId xmlns:a16="http://schemas.microsoft.com/office/drawing/2014/main" id="{7E1FAF57-3359-4CE0-BEAB-6B3ECE540BD8}"/>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3877925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ABB14FD-1EEC-4632-883F-E5ED2584ECD5}"/>
              </a:ext>
            </a:extLst>
          </p:cNvPr>
          <p:cNvGrpSpPr/>
          <p:nvPr/>
        </p:nvGrpSpPr>
        <p:grpSpPr>
          <a:xfrm>
            <a:off x="392074" y="1065247"/>
            <a:ext cx="7596238" cy="4453419"/>
            <a:chOff x="715962" y="1013006"/>
            <a:chExt cx="8474076" cy="4840109"/>
          </a:xfrm>
        </p:grpSpPr>
        <p:sp>
          <p:nvSpPr>
            <p:cNvPr id="4" name="Flèche : double flèche verticale 2">
              <a:extLst>
                <a:ext uri="{FF2B5EF4-FFF2-40B4-BE49-F238E27FC236}">
                  <a16:creationId xmlns:a16="http://schemas.microsoft.com/office/drawing/2014/main" id="{ED20B7AB-F671-452E-9BED-6DA592788D2F}"/>
                </a:ext>
              </a:extLst>
            </p:cNvPr>
            <p:cNvSpPr/>
            <p:nvPr/>
          </p:nvSpPr>
          <p:spPr>
            <a:xfrm>
              <a:off x="715963" y="3546435"/>
              <a:ext cx="485774" cy="2306680"/>
            </a:xfrm>
            <a:prstGeom prst="upDownArrow">
              <a:avLst/>
            </a:prstGeom>
            <a:solidFill>
              <a:srgbClr val="009DB0"/>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1"/>
                <a:t>Back end</a:t>
              </a:r>
            </a:p>
          </p:txBody>
        </p:sp>
        <p:sp>
          <p:nvSpPr>
            <p:cNvPr id="6" name="Flèche : double flèche verticale 3">
              <a:extLst>
                <a:ext uri="{FF2B5EF4-FFF2-40B4-BE49-F238E27FC236}">
                  <a16:creationId xmlns:a16="http://schemas.microsoft.com/office/drawing/2014/main" id="{F2603F21-D18E-4887-8AD8-40CB55C439D1}"/>
                </a:ext>
              </a:extLst>
            </p:cNvPr>
            <p:cNvSpPr/>
            <p:nvPr/>
          </p:nvSpPr>
          <p:spPr>
            <a:xfrm>
              <a:off x="715962" y="1536570"/>
              <a:ext cx="485775" cy="1908099"/>
            </a:xfrm>
            <a:prstGeom prst="upDownArrow">
              <a:avLst/>
            </a:prstGeom>
            <a:solidFill>
              <a:srgbClr val="009DB0"/>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1"/>
                <a:t>Front end</a:t>
              </a:r>
            </a:p>
          </p:txBody>
        </p:sp>
        <p:sp>
          <p:nvSpPr>
            <p:cNvPr id="9" name="Rectangle 8">
              <a:extLst>
                <a:ext uri="{FF2B5EF4-FFF2-40B4-BE49-F238E27FC236}">
                  <a16:creationId xmlns:a16="http://schemas.microsoft.com/office/drawing/2014/main" id="{D217284E-A28F-4DDD-89AA-94556890AEA3}"/>
                </a:ext>
              </a:extLst>
            </p:cNvPr>
            <p:cNvSpPr/>
            <p:nvPr/>
          </p:nvSpPr>
          <p:spPr>
            <a:xfrm>
              <a:off x="1519238" y="1536570"/>
              <a:ext cx="1689100" cy="431654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Built-in solution:</a:t>
              </a:r>
            </a:p>
            <a:p>
              <a:pPr algn="ctr"/>
              <a:endParaRPr lang="en-US" sz="700" b="1">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Tool also provide an interface for the final user </a:t>
              </a:r>
            </a:p>
            <a:p>
              <a:endParaRPr lang="en-US" sz="700">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Impossibility to customize</a:t>
              </a:r>
            </a:p>
            <a:p>
              <a:pPr marL="171450" indent="-171450">
                <a:buFont typeface="Arial" panose="020B0604020202020204" pitchFamily="34" charset="0"/>
                <a:buChar char="•"/>
              </a:pPr>
              <a:endParaRPr lang="en-US" sz="700">
                <a:solidFill>
                  <a:schemeClr val="tx1">
                    <a:alpha val="50000"/>
                  </a:schemeClr>
                </a:solidFill>
              </a:endParaRPr>
            </a:p>
            <a:p>
              <a:pPr marL="171450" indent="-171450">
                <a:buFont typeface="Arial" panose="020B0604020202020204" pitchFamily="34" charset="0"/>
                <a:buChar char="•"/>
              </a:pPr>
              <a:endParaRPr lang="en-US" sz="700">
                <a:solidFill>
                  <a:schemeClr val="tx1">
                    <a:alpha val="50000"/>
                  </a:schemeClr>
                </a:solidFill>
              </a:endParaRPr>
            </a:p>
            <a:p>
              <a:pPr algn="ctr"/>
              <a:endParaRPr lang="en-US" sz="700">
                <a:solidFill>
                  <a:schemeClr val="tx1">
                    <a:alpha val="50000"/>
                  </a:schemeClr>
                </a:solidFill>
              </a:endParaRPr>
            </a:p>
          </p:txBody>
        </p:sp>
        <p:sp>
          <p:nvSpPr>
            <p:cNvPr id="13" name="Rectangle 12">
              <a:extLst>
                <a:ext uri="{FF2B5EF4-FFF2-40B4-BE49-F238E27FC236}">
                  <a16:creationId xmlns:a16="http://schemas.microsoft.com/office/drawing/2014/main" id="{19659397-A180-4CAD-AD1A-578CF2ACC693}"/>
                </a:ext>
              </a:extLst>
            </p:cNvPr>
            <p:cNvSpPr/>
            <p:nvPr/>
          </p:nvSpPr>
          <p:spPr>
            <a:xfrm>
              <a:off x="3513138" y="2472245"/>
              <a:ext cx="1689100" cy="338087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Built-in solution with parametrization:</a:t>
              </a:r>
            </a:p>
            <a:p>
              <a:pPr algn="ctr"/>
              <a:endParaRPr lang="en-US" sz="700" b="1">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Tool also provide an interface for the final user </a:t>
              </a:r>
            </a:p>
            <a:p>
              <a:endParaRPr lang="en-US" sz="700">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Possibility to change some parameters</a:t>
              </a:r>
            </a:p>
            <a:p>
              <a:pPr marL="171450" indent="-171450">
                <a:buFont typeface="Arial" panose="020B0604020202020204" pitchFamily="34" charset="0"/>
                <a:buChar char="•"/>
              </a:pPr>
              <a:endParaRPr lang="en-US" sz="700">
                <a:solidFill>
                  <a:schemeClr val="tx1">
                    <a:alpha val="50000"/>
                  </a:schemeClr>
                </a:solidFill>
              </a:endParaRPr>
            </a:p>
            <a:p>
              <a:pPr marL="171450" indent="-171450">
                <a:buFont typeface="Arial" panose="020B0604020202020204" pitchFamily="34" charset="0"/>
                <a:buChar char="•"/>
              </a:pPr>
              <a:endParaRPr lang="en-US" sz="700">
                <a:solidFill>
                  <a:schemeClr val="tx1">
                    <a:alpha val="50000"/>
                  </a:schemeClr>
                </a:solidFill>
              </a:endParaRPr>
            </a:p>
            <a:p>
              <a:pPr algn="ctr"/>
              <a:endParaRPr lang="en-US" sz="700">
                <a:solidFill>
                  <a:schemeClr val="tx1">
                    <a:alpha val="50000"/>
                  </a:schemeClr>
                </a:solidFill>
              </a:endParaRPr>
            </a:p>
          </p:txBody>
        </p:sp>
        <p:sp>
          <p:nvSpPr>
            <p:cNvPr id="14" name="Rectangle 13">
              <a:extLst>
                <a:ext uri="{FF2B5EF4-FFF2-40B4-BE49-F238E27FC236}">
                  <a16:creationId xmlns:a16="http://schemas.microsoft.com/office/drawing/2014/main" id="{9879D6C2-7E9A-4CF1-BA4A-A82354353DB8}"/>
                </a:ext>
              </a:extLst>
            </p:cNvPr>
            <p:cNvSpPr/>
            <p:nvPr/>
          </p:nvSpPr>
          <p:spPr>
            <a:xfrm>
              <a:off x="3513138" y="1536570"/>
              <a:ext cx="1689100" cy="788681"/>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Setting of parameters</a:t>
              </a:r>
            </a:p>
          </p:txBody>
        </p:sp>
        <p:sp>
          <p:nvSpPr>
            <p:cNvPr id="15" name="Rectangle 14">
              <a:extLst>
                <a:ext uri="{FF2B5EF4-FFF2-40B4-BE49-F238E27FC236}">
                  <a16:creationId xmlns:a16="http://schemas.microsoft.com/office/drawing/2014/main" id="{156EE272-DFE8-4720-A04C-916F026450CE}"/>
                </a:ext>
              </a:extLst>
            </p:cNvPr>
            <p:cNvSpPr/>
            <p:nvPr/>
          </p:nvSpPr>
          <p:spPr>
            <a:xfrm>
              <a:off x="5507038" y="2721005"/>
              <a:ext cx="1689100" cy="313211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Modular solution:</a:t>
              </a:r>
            </a:p>
            <a:p>
              <a:pPr algn="ctr"/>
              <a:endParaRPr lang="en-US" sz="700" b="1">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Tool has to be integrated in its interface</a:t>
              </a:r>
            </a:p>
            <a:p>
              <a:endParaRPr lang="en-US" sz="700">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Development are light</a:t>
              </a:r>
            </a:p>
            <a:p>
              <a:pPr marL="171450" indent="-171450">
                <a:buFont typeface="Arial" panose="020B0604020202020204" pitchFamily="34" charset="0"/>
                <a:buChar char="•"/>
              </a:pPr>
              <a:endParaRPr lang="en-US" sz="700">
                <a:solidFill>
                  <a:schemeClr val="tx1">
                    <a:alpha val="50000"/>
                  </a:schemeClr>
                </a:solidFill>
              </a:endParaRPr>
            </a:p>
            <a:p>
              <a:pPr marL="171450" indent="-171450">
                <a:buFont typeface="Arial" panose="020B0604020202020204" pitchFamily="34" charset="0"/>
                <a:buChar char="•"/>
              </a:pPr>
              <a:endParaRPr lang="en-US" sz="700">
                <a:solidFill>
                  <a:schemeClr val="tx1">
                    <a:alpha val="50000"/>
                  </a:schemeClr>
                </a:solidFill>
              </a:endParaRPr>
            </a:p>
            <a:p>
              <a:pPr algn="ctr"/>
              <a:endParaRPr lang="en-US" sz="700">
                <a:solidFill>
                  <a:schemeClr val="tx1">
                    <a:alpha val="50000"/>
                  </a:schemeClr>
                </a:solidFill>
              </a:endParaRPr>
            </a:p>
          </p:txBody>
        </p:sp>
        <p:sp>
          <p:nvSpPr>
            <p:cNvPr id="16" name="Rectangle 15">
              <a:extLst>
                <a:ext uri="{FF2B5EF4-FFF2-40B4-BE49-F238E27FC236}">
                  <a16:creationId xmlns:a16="http://schemas.microsoft.com/office/drawing/2014/main" id="{366F56E5-0A79-4F96-8402-37D72550F815}"/>
                </a:ext>
              </a:extLst>
            </p:cNvPr>
            <p:cNvSpPr/>
            <p:nvPr/>
          </p:nvSpPr>
          <p:spPr>
            <a:xfrm>
              <a:off x="5507038" y="1536570"/>
              <a:ext cx="1689100" cy="102048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Light development</a:t>
              </a:r>
            </a:p>
          </p:txBody>
        </p:sp>
        <p:sp>
          <p:nvSpPr>
            <p:cNvPr id="17" name="Rectangle 16">
              <a:extLst>
                <a:ext uri="{FF2B5EF4-FFF2-40B4-BE49-F238E27FC236}">
                  <a16:creationId xmlns:a16="http://schemas.microsoft.com/office/drawing/2014/main" id="{51DBB441-DE6E-4C29-8243-415F1ECECDE1}"/>
                </a:ext>
              </a:extLst>
            </p:cNvPr>
            <p:cNvSpPr/>
            <p:nvPr/>
          </p:nvSpPr>
          <p:spPr>
            <a:xfrm>
              <a:off x="7500938" y="3444669"/>
              <a:ext cx="1689100" cy="240844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API solution:</a:t>
              </a:r>
            </a:p>
            <a:p>
              <a:pPr algn="ctr"/>
              <a:endParaRPr lang="en-US" sz="700" b="1">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Tool just provide the back-end solution</a:t>
              </a:r>
            </a:p>
            <a:p>
              <a:endParaRPr lang="en-US" sz="700">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Need to build a front-end interface</a:t>
              </a:r>
            </a:p>
            <a:p>
              <a:pPr marL="171450" indent="-171450">
                <a:buFont typeface="Arial" panose="020B0604020202020204" pitchFamily="34" charset="0"/>
                <a:buChar char="•"/>
              </a:pPr>
              <a:endParaRPr lang="en-US" sz="700">
                <a:solidFill>
                  <a:schemeClr val="tx1">
                    <a:alpha val="50000"/>
                  </a:schemeClr>
                </a:solidFill>
              </a:endParaRPr>
            </a:p>
            <a:p>
              <a:pPr marL="171450" indent="-171450">
                <a:buFont typeface="Arial" panose="020B0604020202020204" pitchFamily="34" charset="0"/>
                <a:buChar char="•"/>
              </a:pPr>
              <a:r>
                <a:rPr lang="en-US" sz="700">
                  <a:solidFill>
                    <a:schemeClr val="tx1">
                      <a:alpha val="50000"/>
                    </a:schemeClr>
                  </a:solidFill>
                </a:rPr>
                <a:t>High level of customization but investment needed</a:t>
              </a:r>
            </a:p>
            <a:p>
              <a:pPr marL="171450" indent="-171450">
                <a:buFont typeface="Arial" panose="020B0604020202020204" pitchFamily="34" charset="0"/>
                <a:buChar char="•"/>
              </a:pPr>
              <a:endParaRPr lang="en-US" sz="700">
                <a:solidFill>
                  <a:schemeClr val="tx1">
                    <a:alpha val="50000"/>
                  </a:schemeClr>
                </a:solidFill>
              </a:endParaRPr>
            </a:p>
            <a:p>
              <a:pPr marL="171450" indent="-171450">
                <a:buFont typeface="Arial" panose="020B0604020202020204" pitchFamily="34" charset="0"/>
                <a:buChar char="•"/>
              </a:pPr>
              <a:endParaRPr lang="en-US" sz="700">
                <a:solidFill>
                  <a:schemeClr val="tx1">
                    <a:alpha val="50000"/>
                  </a:schemeClr>
                </a:solidFill>
              </a:endParaRPr>
            </a:p>
            <a:p>
              <a:pPr algn="ctr"/>
              <a:endParaRPr lang="en-US" sz="700">
                <a:solidFill>
                  <a:schemeClr val="tx1">
                    <a:alpha val="50000"/>
                  </a:schemeClr>
                </a:solidFill>
              </a:endParaRPr>
            </a:p>
          </p:txBody>
        </p:sp>
        <p:sp>
          <p:nvSpPr>
            <p:cNvPr id="18" name="Rectangle 17">
              <a:extLst>
                <a:ext uri="{FF2B5EF4-FFF2-40B4-BE49-F238E27FC236}">
                  <a16:creationId xmlns:a16="http://schemas.microsoft.com/office/drawing/2014/main" id="{AF348481-A501-4B52-89C0-F6E0363BA55F}"/>
                </a:ext>
              </a:extLst>
            </p:cNvPr>
            <p:cNvSpPr/>
            <p:nvPr/>
          </p:nvSpPr>
          <p:spPr>
            <a:xfrm>
              <a:off x="7500938" y="1536570"/>
              <a:ext cx="1689100" cy="1749798"/>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alpha val="50000"/>
                    </a:schemeClr>
                  </a:solidFill>
                </a:rPr>
                <a:t>Interface building</a:t>
              </a:r>
            </a:p>
          </p:txBody>
        </p:sp>
        <p:sp>
          <p:nvSpPr>
            <p:cNvPr id="3" name="Flèche : bas 2">
              <a:extLst>
                <a:ext uri="{FF2B5EF4-FFF2-40B4-BE49-F238E27FC236}">
                  <a16:creationId xmlns:a16="http://schemas.microsoft.com/office/drawing/2014/main" id="{0D8419BA-5481-4980-9BAB-CBD277CD58E6}"/>
                </a:ext>
              </a:extLst>
            </p:cNvPr>
            <p:cNvSpPr/>
            <p:nvPr/>
          </p:nvSpPr>
          <p:spPr>
            <a:xfrm>
              <a:off x="4385152" y="2244173"/>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Flèche : bas 31">
              <a:extLst>
                <a:ext uri="{FF2B5EF4-FFF2-40B4-BE49-F238E27FC236}">
                  <a16:creationId xmlns:a16="http://schemas.microsoft.com/office/drawing/2014/main" id="{B70B05E6-8DC0-43A5-AEC5-920F3854D163}"/>
                </a:ext>
              </a:extLst>
            </p:cNvPr>
            <p:cNvSpPr/>
            <p:nvPr/>
          </p:nvSpPr>
          <p:spPr>
            <a:xfrm rot="10800000">
              <a:off x="4163854" y="2244173"/>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ZoneTexte 4">
              <a:extLst>
                <a:ext uri="{FF2B5EF4-FFF2-40B4-BE49-F238E27FC236}">
                  <a16:creationId xmlns:a16="http://schemas.microsoft.com/office/drawing/2014/main" id="{36F348F8-3D20-40CF-8847-32044E0087C0}"/>
                </a:ext>
              </a:extLst>
            </p:cNvPr>
            <p:cNvSpPr txBox="1"/>
            <p:nvPr/>
          </p:nvSpPr>
          <p:spPr>
            <a:xfrm>
              <a:off x="8512964" y="3252182"/>
              <a:ext cx="563804" cy="258746"/>
            </a:xfrm>
            <a:prstGeom prst="rect">
              <a:avLst/>
            </a:prstGeom>
            <a:noFill/>
          </p:spPr>
          <p:txBody>
            <a:bodyPr wrap="square" rtlCol="0">
              <a:spAutoFit/>
            </a:bodyPr>
            <a:lstStyle>
              <a:defPPr>
                <a:defRPr lang="fr-FR"/>
              </a:defPPr>
              <a:lvl1pPr>
                <a:defRPr sz="900" i="1">
                  <a:solidFill>
                    <a:srgbClr val="009DB0"/>
                  </a:solidFill>
                </a:defRPr>
              </a:lvl1pPr>
            </a:lstStyle>
            <a:p>
              <a:r>
                <a:rPr lang="en-US" sz="600">
                  <a:solidFill>
                    <a:srgbClr val="009DB0">
                      <a:alpha val="50000"/>
                    </a:srgbClr>
                  </a:solidFill>
                </a:rPr>
                <a:t>API</a:t>
              </a:r>
            </a:p>
          </p:txBody>
        </p:sp>
        <p:sp>
          <p:nvSpPr>
            <p:cNvPr id="37" name="ZoneTexte 36">
              <a:extLst>
                <a:ext uri="{FF2B5EF4-FFF2-40B4-BE49-F238E27FC236}">
                  <a16:creationId xmlns:a16="http://schemas.microsoft.com/office/drawing/2014/main" id="{5C3DE634-7E20-4288-BC6F-173FBC067191}"/>
                </a:ext>
              </a:extLst>
            </p:cNvPr>
            <p:cNvSpPr txBox="1"/>
            <p:nvPr/>
          </p:nvSpPr>
          <p:spPr>
            <a:xfrm>
              <a:off x="6552566" y="2385111"/>
              <a:ext cx="1095298" cy="517492"/>
            </a:xfrm>
            <a:prstGeom prst="rect">
              <a:avLst/>
            </a:prstGeom>
            <a:noFill/>
          </p:spPr>
          <p:txBody>
            <a:bodyPr wrap="square" rtlCol="0">
              <a:spAutoFit/>
            </a:bodyPr>
            <a:lstStyle>
              <a:defPPr>
                <a:defRPr lang="fr-FR"/>
              </a:defPPr>
              <a:lvl1pPr>
                <a:defRPr sz="900" i="1">
                  <a:solidFill>
                    <a:srgbClr val="009DB0"/>
                  </a:solidFill>
                </a:defRPr>
              </a:lvl1pPr>
            </a:lstStyle>
            <a:p>
              <a:r>
                <a:rPr lang="en-US" sz="600">
                  <a:solidFill>
                    <a:srgbClr val="009DB0">
                      <a:alpha val="50000"/>
                    </a:srgbClr>
                  </a:solidFill>
                </a:rPr>
                <a:t>White-label &amp; customizable front-end</a:t>
              </a:r>
            </a:p>
          </p:txBody>
        </p:sp>
        <p:sp>
          <p:nvSpPr>
            <p:cNvPr id="38" name="ZoneTexte 37">
              <a:extLst>
                <a:ext uri="{FF2B5EF4-FFF2-40B4-BE49-F238E27FC236}">
                  <a16:creationId xmlns:a16="http://schemas.microsoft.com/office/drawing/2014/main" id="{46CA2046-7903-4E8C-9F5C-86E0DDCE14D2}"/>
                </a:ext>
              </a:extLst>
            </p:cNvPr>
            <p:cNvSpPr txBox="1"/>
            <p:nvPr/>
          </p:nvSpPr>
          <p:spPr>
            <a:xfrm>
              <a:off x="4511236" y="2162994"/>
              <a:ext cx="995803" cy="388119"/>
            </a:xfrm>
            <a:prstGeom prst="rect">
              <a:avLst/>
            </a:prstGeom>
            <a:noFill/>
          </p:spPr>
          <p:txBody>
            <a:bodyPr wrap="square" rtlCol="0">
              <a:spAutoFit/>
            </a:bodyPr>
            <a:lstStyle/>
            <a:p>
              <a:r>
                <a:rPr lang="en-US" sz="600" i="1">
                  <a:solidFill>
                    <a:srgbClr val="009DB0">
                      <a:alpha val="50000"/>
                    </a:srgbClr>
                  </a:solidFill>
                </a:rPr>
                <a:t>Configuration interface</a:t>
              </a:r>
            </a:p>
          </p:txBody>
        </p:sp>
        <p:pic>
          <p:nvPicPr>
            <p:cNvPr id="40" name="Graphic 39" descr="Badge 1">
              <a:extLst>
                <a:ext uri="{FF2B5EF4-FFF2-40B4-BE49-F238E27FC236}">
                  <a16:creationId xmlns:a16="http://schemas.microsoft.com/office/drawing/2014/main" id="{D44A54C9-D44A-459D-A728-DCB4D0BFCBA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9238" y="1051120"/>
              <a:ext cx="323883" cy="323883"/>
            </a:xfrm>
            <a:prstGeom prst="rect">
              <a:avLst/>
            </a:prstGeom>
          </p:spPr>
        </p:pic>
        <p:pic>
          <p:nvPicPr>
            <p:cNvPr id="42" name="Graphic 41" descr="Badge 4">
              <a:extLst>
                <a:ext uri="{FF2B5EF4-FFF2-40B4-BE49-F238E27FC236}">
                  <a16:creationId xmlns:a16="http://schemas.microsoft.com/office/drawing/2014/main" id="{0A5B68E4-ADEA-404F-93C0-BA56BA9F39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0938" y="1051120"/>
              <a:ext cx="323883" cy="323883"/>
            </a:xfrm>
            <a:prstGeom prst="rect">
              <a:avLst/>
            </a:prstGeom>
          </p:spPr>
        </p:pic>
        <p:pic>
          <p:nvPicPr>
            <p:cNvPr id="44" name="Graphic 43" descr="Badge 3">
              <a:extLst>
                <a:ext uri="{FF2B5EF4-FFF2-40B4-BE49-F238E27FC236}">
                  <a16:creationId xmlns:a16="http://schemas.microsoft.com/office/drawing/2014/main" id="{A8A89D1F-AA60-4A0C-88E8-6BE9DA4149E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7038" y="1051120"/>
              <a:ext cx="323883" cy="323883"/>
            </a:xfrm>
            <a:prstGeom prst="rect">
              <a:avLst/>
            </a:prstGeom>
          </p:spPr>
        </p:pic>
        <p:pic>
          <p:nvPicPr>
            <p:cNvPr id="46" name="Graphic 45" descr="Badge">
              <a:extLst>
                <a:ext uri="{FF2B5EF4-FFF2-40B4-BE49-F238E27FC236}">
                  <a16:creationId xmlns:a16="http://schemas.microsoft.com/office/drawing/2014/main" id="{901AFDE4-BE91-4A94-8A02-D72A0BB2579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13138" y="1051120"/>
              <a:ext cx="323883" cy="323883"/>
            </a:xfrm>
            <a:prstGeom prst="rect">
              <a:avLst/>
            </a:prstGeom>
          </p:spPr>
        </p:pic>
        <p:sp>
          <p:nvSpPr>
            <p:cNvPr id="47" name="TextBox 46">
              <a:extLst>
                <a:ext uri="{FF2B5EF4-FFF2-40B4-BE49-F238E27FC236}">
                  <a16:creationId xmlns:a16="http://schemas.microsoft.com/office/drawing/2014/main" id="{0EC293B7-B3F1-4ACB-B7EA-907870C43F81}"/>
                </a:ext>
              </a:extLst>
            </p:cNvPr>
            <p:cNvSpPr txBox="1"/>
            <p:nvPr/>
          </p:nvSpPr>
          <p:spPr>
            <a:xfrm>
              <a:off x="1843121" y="1013006"/>
              <a:ext cx="1273312" cy="431244"/>
            </a:xfrm>
            <a:prstGeom prst="rect">
              <a:avLst/>
            </a:prstGeom>
            <a:noFill/>
          </p:spPr>
          <p:txBody>
            <a:bodyPr wrap="square" rtlCol="0">
              <a:spAutoFit/>
            </a:bodyPr>
            <a:lstStyle/>
            <a:p>
              <a:r>
                <a:rPr lang="en-US" sz="700" b="1">
                  <a:solidFill>
                    <a:srgbClr val="009DB0"/>
                  </a:solidFill>
                </a:rPr>
                <a:t>Off-the-shelf software</a:t>
              </a:r>
            </a:p>
          </p:txBody>
        </p:sp>
        <p:sp>
          <p:nvSpPr>
            <p:cNvPr id="48" name="TextBox 47">
              <a:extLst>
                <a:ext uri="{FF2B5EF4-FFF2-40B4-BE49-F238E27FC236}">
                  <a16:creationId xmlns:a16="http://schemas.microsoft.com/office/drawing/2014/main" id="{1A975F73-3A1F-409E-AFE3-1E01A8998942}"/>
                </a:ext>
              </a:extLst>
            </p:cNvPr>
            <p:cNvSpPr txBox="1"/>
            <p:nvPr/>
          </p:nvSpPr>
          <p:spPr>
            <a:xfrm>
              <a:off x="3837022" y="1013006"/>
              <a:ext cx="1273312" cy="431244"/>
            </a:xfrm>
            <a:prstGeom prst="rect">
              <a:avLst/>
            </a:prstGeom>
            <a:noFill/>
          </p:spPr>
          <p:txBody>
            <a:bodyPr wrap="square" rtlCol="0">
              <a:spAutoFit/>
            </a:bodyPr>
            <a:lstStyle/>
            <a:p>
              <a:r>
                <a:rPr lang="en-US" sz="700" b="1">
                  <a:solidFill>
                    <a:srgbClr val="009DB0"/>
                  </a:solidFill>
                </a:rPr>
                <a:t>Parametrizing software</a:t>
              </a:r>
            </a:p>
          </p:txBody>
        </p:sp>
        <p:sp>
          <p:nvSpPr>
            <p:cNvPr id="49" name="TextBox 48">
              <a:extLst>
                <a:ext uri="{FF2B5EF4-FFF2-40B4-BE49-F238E27FC236}">
                  <a16:creationId xmlns:a16="http://schemas.microsoft.com/office/drawing/2014/main" id="{C8465CB0-41D6-4B58-AB84-2C9A4B2C7D05}"/>
                </a:ext>
              </a:extLst>
            </p:cNvPr>
            <p:cNvSpPr txBox="1"/>
            <p:nvPr/>
          </p:nvSpPr>
          <p:spPr>
            <a:xfrm>
              <a:off x="5826903" y="1013006"/>
              <a:ext cx="1273312" cy="431244"/>
            </a:xfrm>
            <a:prstGeom prst="rect">
              <a:avLst/>
            </a:prstGeom>
            <a:noFill/>
          </p:spPr>
          <p:txBody>
            <a:bodyPr wrap="square" rtlCol="0">
              <a:spAutoFit/>
            </a:bodyPr>
            <a:lstStyle/>
            <a:p>
              <a:r>
                <a:rPr lang="en-US" sz="700" b="1">
                  <a:solidFill>
                    <a:srgbClr val="009DB0"/>
                  </a:solidFill>
                </a:rPr>
                <a:t>Customizable software</a:t>
              </a:r>
            </a:p>
          </p:txBody>
        </p:sp>
        <p:sp>
          <p:nvSpPr>
            <p:cNvPr id="50" name="TextBox 49">
              <a:extLst>
                <a:ext uri="{FF2B5EF4-FFF2-40B4-BE49-F238E27FC236}">
                  <a16:creationId xmlns:a16="http://schemas.microsoft.com/office/drawing/2014/main" id="{8088F219-0E21-417C-B517-3B959894E442}"/>
                </a:ext>
              </a:extLst>
            </p:cNvPr>
            <p:cNvSpPr txBox="1"/>
            <p:nvPr/>
          </p:nvSpPr>
          <p:spPr>
            <a:xfrm>
              <a:off x="7823448" y="1013006"/>
              <a:ext cx="1273312" cy="431244"/>
            </a:xfrm>
            <a:prstGeom prst="rect">
              <a:avLst/>
            </a:prstGeom>
            <a:noFill/>
          </p:spPr>
          <p:txBody>
            <a:bodyPr wrap="square" rtlCol="0">
              <a:spAutoFit/>
            </a:bodyPr>
            <a:lstStyle/>
            <a:p>
              <a:r>
                <a:rPr lang="en-US" sz="700" b="1">
                  <a:solidFill>
                    <a:srgbClr val="009DB0"/>
                  </a:solidFill>
                </a:rPr>
                <a:t>Off-the-shelf back-end</a:t>
              </a:r>
            </a:p>
          </p:txBody>
        </p:sp>
        <p:sp>
          <p:nvSpPr>
            <p:cNvPr id="53" name="Flèche : bas 2">
              <a:extLst>
                <a:ext uri="{FF2B5EF4-FFF2-40B4-BE49-F238E27FC236}">
                  <a16:creationId xmlns:a16="http://schemas.microsoft.com/office/drawing/2014/main" id="{74784C56-B255-4108-A70C-7E2F524841F6}"/>
                </a:ext>
              </a:extLst>
            </p:cNvPr>
            <p:cNvSpPr/>
            <p:nvPr/>
          </p:nvSpPr>
          <p:spPr>
            <a:xfrm>
              <a:off x="6379052" y="2484452"/>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Flèche : bas 31">
              <a:extLst>
                <a:ext uri="{FF2B5EF4-FFF2-40B4-BE49-F238E27FC236}">
                  <a16:creationId xmlns:a16="http://schemas.microsoft.com/office/drawing/2014/main" id="{E72F8E20-117A-4473-824D-725504E3691F}"/>
                </a:ext>
              </a:extLst>
            </p:cNvPr>
            <p:cNvSpPr/>
            <p:nvPr/>
          </p:nvSpPr>
          <p:spPr>
            <a:xfrm rot="10800000">
              <a:off x="6157754" y="2484452"/>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Flèche : bas 2">
              <a:extLst>
                <a:ext uri="{FF2B5EF4-FFF2-40B4-BE49-F238E27FC236}">
                  <a16:creationId xmlns:a16="http://schemas.microsoft.com/office/drawing/2014/main" id="{7724F80C-689A-4387-9B99-F9241CA37D96}"/>
                </a:ext>
              </a:extLst>
            </p:cNvPr>
            <p:cNvSpPr/>
            <p:nvPr/>
          </p:nvSpPr>
          <p:spPr>
            <a:xfrm>
              <a:off x="8372952" y="3210943"/>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Flèche : bas 31">
              <a:extLst>
                <a:ext uri="{FF2B5EF4-FFF2-40B4-BE49-F238E27FC236}">
                  <a16:creationId xmlns:a16="http://schemas.microsoft.com/office/drawing/2014/main" id="{52F6DE52-EBC6-47FF-828B-D4F0A62148C7}"/>
                </a:ext>
              </a:extLst>
            </p:cNvPr>
            <p:cNvSpPr/>
            <p:nvPr/>
          </p:nvSpPr>
          <p:spPr>
            <a:xfrm rot="10800000">
              <a:off x="8151654" y="3210943"/>
              <a:ext cx="166370" cy="309150"/>
            </a:xfrm>
            <a:prstGeom prst="downArrow">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67" name="Bulle narrative : rectangle 9">
            <a:extLst>
              <a:ext uri="{FF2B5EF4-FFF2-40B4-BE49-F238E27FC236}">
                <a16:creationId xmlns:a16="http://schemas.microsoft.com/office/drawing/2014/main" id="{872A66B4-E87A-463B-8BC2-F1F07F9209C2}"/>
              </a:ext>
            </a:extLst>
          </p:cNvPr>
          <p:cNvSpPr/>
          <p:nvPr/>
        </p:nvSpPr>
        <p:spPr bwMode="auto">
          <a:xfrm>
            <a:off x="2856712" y="1625055"/>
            <a:ext cx="1922791" cy="1847930"/>
          </a:xfrm>
          <a:prstGeom prst="wedgeRectCallout">
            <a:avLst>
              <a:gd name="adj1" fmla="val -28688"/>
              <a:gd name="adj2" fmla="val -61240"/>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b" anchorCtr="0" compatLnSpc="1">
            <a:prstTxWarp prst="textNoShape">
              <a:avLst/>
            </a:prstTxWarp>
          </a:bodyPr>
          <a:lstStyle/>
          <a:p>
            <a:pPr>
              <a:spcAft>
                <a:spcPts val="500"/>
              </a:spcAft>
            </a:pPr>
            <a:endParaRPr lang="en-US" sz="800">
              <a:solidFill>
                <a:schemeClr val="tx1"/>
              </a:solidFill>
            </a:endParaRPr>
          </a:p>
          <a:p>
            <a:pPr>
              <a:spcAft>
                <a:spcPts val="500"/>
              </a:spcAft>
            </a:pPr>
            <a:endParaRPr lang="en-US" sz="800">
              <a:solidFill>
                <a:schemeClr val="tx1"/>
              </a:solidFill>
            </a:endParaRPr>
          </a:p>
          <a:p>
            <a:pPr marL="171450" indent="-171450">
              <a:spcAft>
                <a:spcPts val="500"/>
              </a:spcAft>
              <a:buFont typeface="Arial" panose="020B0604020202020204" pitchFamily="34" charset="0"/>
              <a:buChar char="•"/>
            </a:pPr>
            <a:r>
              <a:rPr lang="en-US" sz="800"/>
              <a:t>Today </a:t>
            </a:r>
            <a:r>
              <a:rPr lang="en-US" sz="800">
                <a:solidFill>
                  <a:srgbClr val="009DB0"/>
                </a:solidFill>
              </a:rPr>
              <a:t>basic modifications </a:t>
            </a:r>
            <a:r>
              <a:rPr lang="en-US" sz="800"/>
              <a:t>can be done by </a:t>
            </a:r>
            <a:r>
              <a:rPr lang="en-US" sz="800">
                <a:solidFill>
                  <a:srgbClr val="009DB0"/>
                </a:solidFill>
              </a:rPr>
              <a:t>parametrization</a:t>
            </a:r>
            <a:r>
              <a:rPr lang="en-US" sz="800"/>
              <a:t> (e.g.; changing forms)</a:t>
            </a:r>
          </a:p>
          <a:p>
            <a:pPr marL="171450" indent="-171450">
              <a:spcAft>
                <a:spcPts val="500"/>
              </a:spcAft>
              <a:buFont typeface="Arial" panose="020B0604020202020204" pitchFamily="34" charset="0"/>
              <a:buChar char="•"/>
            </a:pPr>
            <a:r>
              <a:rPr lang="en-US" sz="800"/>
              <a:t>In September, </a:t>
            </a:r>
            <a:r>
              <a:rPr lang="en-US" sz="800">
                <a:solidFill>
                  <a:srgbClr val="009DB0"/>
                </a:solidFill>
              </a:rPr>
              <a:t>advisors’ part of Prism</a:t>
            </a:r>
            <a:r>
              <a:rPr lang="en-US" sz="800"/>
              <a:t> will be available through </a:t>
            </a:r>
            <a:r>
              <a:rPr lang="en-US" sz="800">
                <a:solidFill>
                  <a:srgbClr val="009DB0"/>
                </a:solidFill>
              </a:rPr>
              <a:t>API</a:t>
            </a:r>
          </a:p>
          <a:p>
            <a:pPr marL="171450" indent="-171450">
              <a:spcAft>
                <a:spcPts val="500"/>
              </a:spcAft>
              <a:buFont typeface="Arial" panose="020B0604020202020204" pitchFamily="34" charset="0"/>
              <a:buChar char="•"/>
            </a:pPr>
            <a:r>
              <a:rPr lang="en-US" sz="800" err="1"/>
              <a:t>Manymore</a:t>
            </a:r>
            <a:r>
              <a:rPr lang="en-US" sz="800"/>
              <a:t> is developing </a:t>
            </a:r>
            <a:r>
              <a:rPr lang="en-US" sz="800">
                <a:solidFill>
                  <a:srgbClr val="009DB0"/>
                </a:solidFill>
              </a:rPr>
              <a:t>API for Nexus</a:t>
            </a:r>
          </a:p>
        </p:txBody>
      </p:sp>
      <p:sp>
        <p:nvSpPr>
          <p:cNvPr id="2" name="Title 1">
            <a:extLst>
              <a:ext uri="{FF2B5EF4-FFF2-40B4-BE49-F238E27FC236}">
                <a16:creationId xmlns:a16="http://schemas.microsoft.com/office/drawing/2014/main" id="{7458844B-48A6-4397-80D9-A260230179A9}"/>
              </a:ext>
            </a:extLst>
          </p:cNvPr>
          <p:cNvSpPr>
            <a:spLocks noGrp="1"/>
          </p:cNvSpPr>
          <p:nvPr>
            <p:ph type="ctrTitle"/>
          </p:nvPr>
        </p:nvSpPr>
        <p:spPr/>
        <p:txBody>
          <a:bodyPr/>
          <a:lstStyle/>
          <a:p>
            <a:r>
              <a:rPr lang="en-US" sz="1300" i="1">
                <a:solidFill>
                  <a:srgbClr val="E46C0A"/>
                </a:solidFill>
                <a:latin typeface="+mj-lt"/>
              </a:rPr>
              <a:t>Illustration:</a:t>
            </a:r>
            <a:r>
              <a:rPr lang="en-US" sz="1300"/>
              <a:t> </a:t>
            </a:r>
            <a:r>
              <a:rPr lang="en-US" sz="1300" err="1"/>
              <a:t>Manymore</a:t>
            </a:r>
            <a:r>
              <a:rPr lang="en-US" sz="1300"/>
              <a:t> has made the choice to </a:t>
            </a:r>
            <a:r>
              <a:rPr lang="en-US" sz="1300">
                <a:solidFill>
                  <a:srgbClr val="009DB0"/>
                </a:solidFill>
              </a:rPr>
              <a:t>build a more and more flexible software allowing customization</a:t>
            </a:r>
            <a:r>
              <a:rPr lang="en-US" sz="1300"/>
              <a:t>, making its offer </a:t>
            </a:r>
            <a:r>
              <a:rPr lang="en-US" sz="1300">
                <a:solidFill>
                  <a:srgbClr val="009DB0"/>
                </a:solidFill>
              </a:rPr>
              <a:t>relevant for big CGPs</a:t>
            </a:r>
            <a:r>
              <a:rPr lang="en-US" sz="1300"/>
              <a:t> that want a compromise between </a:t>
            </a:r>
            <a:r>
              <a:rPr lang="en-US" sz="1300">
                <a:solidFill>
                  <a:srgbClr val="009DB0"/>
                </a:solidFill>
              </a:rPr>
              <a:t>standardization and modularity</a:t>
            </a:r>
          </a:p>
        </p:txBody>
      </p:sp>
      <p:grpSp>
        <p:nvGrpSpPr>
          <p:cNvPr id="21" name="Groupe 56">
            <a:extLst>
              <a:ext uri="{FF2B5EF4-FFF2-40B4-BE49-F238E27FC236}">
                <a16:creationId xmlns:a16="http://schemas.microsoft.com/office/drawing/2014/main" id="{FEB47F5C-21D3-4662-A9DC-A998E62B2406}"/>
              </a:ext>
            </a:extLst>
          </p:cNvPr>
          <p:cNvGrpSpPr/>
          <p:nvPr/>
        </p:nvGrpSpPr>
        <p:grpSpPr>
          <a:xfrm>
            <a:off x="9076768" y="6415272"/>
            <a:ext cx="772875" cy="192882"/>
            <a:chOff x="10416619" y="1219200"/>
            <a:chExt cx="772875" cy="192882"/>
          </a:xfrm>
        </p:grpSpPr>
        <p:sp>
          <p:nvSpPr>
            <p:cNvPr id="25" name="Rectangle 24">
              <a:extLst>
                <a:ext uri="{FF2B5EF4-FFF2-40B4-BE49-F238E27FC236}">
                  <a16:creationId xmlns:a16="http://schemas.microsoft.com/office/drawing/2014/main" id="{D13FFC02-D45B-4EB5-B07F-CE3665CF600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8" name="Freeform 6">
              <a:extLst>
                <a:ext uri="{FF2B5EF4-FFF2-40B4-BE49-F238E27FC236}">
                  <a16:creationId xmlns:a16="http://schemas.microsoft.com/office/drawing/2014/main" id="{A71E79FE-D398-4D4C-9371-F08455BBF765}"/>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Espace réservé du texte 2">
            <a:extLst>
              <a:ext uri="{FF2B5EF4-FFF2-40B4-BE49-F238E27FC236}">
                <a16:creationId xmlns:a16="http://schemas.microsoft.com/office/drawing/2014/main" id="{7E1FAF57-3359-4CE0-BEAB-6B3ECE540BD8}"/>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pic>
        <p:nvPicPr>
          <p:cNvPr id="10" name="Picture 9">
            <a:extLst>
              <a:ext uri="{FF2B5EF4-FFF2-40B4-BE49-F238E27FC236}">
                <a16:creationId xmlns:a16="http://schemas.microsoft.com/office/drawing/2014/main" id="{FCB9CBB8-B64F-4CCE-BB3E-309F098193DE}"/>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345716" y="2048922"/>
            <a:ext cx="944782" cy="251113"/>
          </a:xfrm>
          <a:prstGeom prst="rect">
            <a:avLst/>
          </a:prstGeom>
        </p:spPr>
      </p:pic>
      <p:pic>
        <p:nvPicPr>
          <p:cNvPr id="11" name="Picture 2" descr="Fidroit et ManyMore s'allient - Profession CGP">
            <a:extLst>
              <a:ext uri="{FF2B5EF4-FFF2-40B4-BE49-F238E27FC236}">
                <a16:creationId xmlns:a16="http://schemas.microsoft.com/office/drawing/2014/main" id="{D0416796-CC08-42A4-82B7-873329A0CC6E}"/>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370731" y="1737417"/>
            <a:ext cx="894753" cy="276224"/>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e 2">
            <a:extLst>
              <a:ext uri="{FF2B5EF4-FFF2-40B4-BE49-F238E27FC236}">
                <a16:creationId xmlns:a16="http://schemas.microsoft.com/office/drawing/2014/main" id="{1C255465-00EA-456A-8E1D-8739A752DA08}"/>
              </a:ext>
            </a:extLst>
          </p:cNvPr>
          <p:cNvGrpSpPr>
            <a:grpSpLocks noChangeAspect="1"/>
          </p:cNvGrpSpPr>
          <p:nvPr/>
        </p:nvGrpSpPr>
        <p:grpSpPr>
          <a:xfrm flipH="1">
            <a:off x="164125" y="266768"/>
            <a:ext cx="328776" cy="353706"/>
            <a:chOff x="165235" y="232554"/>
            <a:chExt cx="253804" cy="273051"/>
          </a:xfrm>
        </p:grpSpPr>
        <p:sp>
          <p:nvSpPr>
            <p:cNvPr id="62" name="Freeform 6">
              <a:extLst>
                <a:ext uri="{FF2B5EF4-FFF2-40B4-BE49-F238E27FC236}">
                  <a16:creationId xmlns:a16="http://schemas.microsoft.com/office/drawing/2014/main" id="{40925ABB-F0B1-4C2C-A5FD-BE6C8B68E4C4}"/>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D621841A-4095-45C4-BB35-D0A3920A64E3}"/>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1" name="Rectangle 30">
            <a:extLst>
              <a:ext uri="{FF2B5EF4-FFF2-40B4-BE49-F238E27FC236}">
                <a16:creationId xmlns:a16="http://schemas.microsoft.com/office/drawing/2014/main" id="{069D5D03-8DA9-4637-98C9-9FC6C0694CC3}"/>
              </a:ext>
            </a:extLst>
          </p:cNvPr>
          <p:cNvSpPr/>
          <p:nvPr/>
        </p:nvSpPr>
        <p:spPr bwMode="auto">
          <a:xfrm>
            <a:off x="132441" y="5684235"/>
            <a:ext cx="1020326" cy="6042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33" name="Rectangle 32">
            <a:extLst>
              <a:ext uri="{FF2B5EF4-FFF2-40B4-BE49-F238E27FC236}">
                <a16:creationId xmlns:a16="http://schemas.microsoft.com/office/drawing/2014/main" id="{BED1FD1E-C0E0-4732-A314-0641D5693EC6}"/>
              </a:ext>
            </a:extLst>
          </p:cNvPr>
          <p:cNvSpPr/>
          <p:nvPr/>
        </p:nvSpPr>
        <p:spPr bwMode="auto">
          <a:xfrm>
            <a:off x="1241973" y="5682984"/>
            <a:ext cx="8486985" cy="60611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1000" err="1">
                <a:latin typeface="+mj-lt"/>
              </a:rPr>
              <a:t>Manymore</a:t>
            </a:r>
            <a:r>
              <a:rPr lang="en-US" sz="1000">
                <a:latin typeface="+mj-lt"/>
              </a:rPr>
              <a:t> wants to further </a:t>
            </a:r>
            <a:r>
              <a:rPr lang="en-US" sz="1000" b="1">
                <a:solidFill>
                  <a:srgbClr val="009DB0"/>
                </a:solidFill>
                <a:latin typeface="+mj-lt"/>
              </a:rPr>
              <a:t>open</a:t>
            </a:r>
            <a:r>
              <a:rPr lang="en-US" sz="1000">
                <a:latin typeface="+mj-lt"/>
              </a:rPr>
              <a:t> its </a:t>
            </a:r>
            <a:r>
              <a:rPr lang="en-US" sz="1000" b="1">
                <a:solidFill>
                  <a:srgbClr val="009DB0"/>
                </a:solidFill>
                <a:latin typeface="+mj-lt"/>
              </a:rPr>
              <a:t>ecosystems</a:t>
            </a:r>
            <a:r>
              <a:rPr lang="en-US" sz="1000">
                <a:latin typeface="+mj-lt"/>
              </a:rPr>
              <a:t> through the development of </a:t>
            </a:r>
            <a:r>
              <a:rPr lang="en-US" sz="1000" b="1">
                <a:solidFill>
                  <a:srgbClr val="009DB0"/>
                </a:solidFill>
                <a:latin typeface="+mj-lt"/>
              </a:rPr>
              <a:t>new</a:t>
            </a:r>
            <a:r>
              <a:rPr lang="en-US" sz="1000">
                <a:latin typeface="+mj-lt"/>
              </a:rPr>
              <a:t> </a:t>
            </a:r>
            <a:r>
              <a:rPr lang="en-US" sz="1000" b="1">
                <a:solidFill>
                  <a:srgbClr val="009DB0"/>
                </a:solidFill>
                <a:latin typeface="+mj-lt"/>
              </a:rPr>
              <a:t>APIs</a:t>
            </a:r>
            <a:r>
              <a:rPr lang="en-US" sz="1000">
                <a:latin typeface="+mj-lt"/>
              </a:rPr>
              <a:t> in order to offer even more </a:t>
            </a:r>
            <a:r>
              <a:rPr lang="en-US" sz="1000" b="1" err="1">
                <a:solidFill>
                  <a:srgbClr val="009DB0"/>
                </a:solidFill>
                <a:latin typeface="+mj-lt"/>
              </a:rPr>
              <a:t>personalizable</a:t>
            </a:r>
            <a:r>
              <a:rPr lang="en-US" sz="1000">
                <a:latin typeface="+mj-lt"/>
              </a:rPr>
              <a:t> </a:t>
            </a:r>
            <a:r>
              <a:rPr lang="en-US" sz="1000" b="1">
                <a:solidFill>
                  <a:srgbClr val="009DB0"/>
                </a:solidFill>
                <a:latin typeface="+mj-lt"/>
              </a:rPr>
              <a:t>solutions</a:t>
            </a:r>
            <a:r>
              <a:rPr lang="en-US" sz="1000">
                <a:latin typeface="+mj-lt"/>
              </a:rPr>
              <a:t> to its customers</a:t>
            </a:r>
          </a:p>
        </p:txBody>
      </p:sp>
      <p:sp>
        <p:nvSpPr>
          <p:cNvPr id="34" name="Triangle isocèle 17">
            <a:extLst>
              <a:ext uri="{FF2B5EF4-FFF2-40B4-BE49-F238E27FC236}">
                <a16:creationId xmlns:a16="http://schemas.microsoft.com/office/drawing/2014/main" id="{AF3D147B-7885-4A7A-8B3C-980115AE247B}"/>
              </a:ext>
            </a:extLst>
          </p:cNvPr>
          <p:cNvSpPr/>
          <p:nvPr/>
        </p:nvSpPr>
        <p:spPr bwMode="auto">
          <a:xfrm rot="5400000">
            <a:off x="-76067" y="5888217"/>
            <a:ext cx="606113"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41" name="Bulle narrative : rectangle 9">
            <a:extLst>
              <a:ext uri="{FF2B5EF4-FFF2-40B4-BE49-F238E27FC236}">
                <a16:creationId xmlns:a16="http://schemas.microsoft.com/office/drawing/2014/main" id="{4D23D9F1-BD1F-4619-898D-055307544221}"/>
              </a:ext>
            </a:extLst>
          </p:cNvPr>
          <p:cNvSpPr/>
          <p:nvPr/>
        </p:nvSpPr>
        <p:spPr bwMode="auto">
          <a:xfrm>
            <a:off x="969005" y="1630676"/>
            <a:ext cx="1452791" cy="978606"/>
          </a:xfrm>
          <a:prstGeom prst="wedgeRectCallout">
            <a:avLst>
              <a:gd name="adj1" fmla="val -8902"/>
              <a:gd name="adj2" fmla="val -70043"/>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endParaRPr lang="en-US" sz="800">
              <a:solidFill>
                <a:schemeClr val="tx1"/>
              </a:solidFill>
            </a:endParaRPr>
          </a:p>
          <a:p>
            <a:endParaRPr lang="en-US" sz="800">
              <a:solidFill>
                <a:schemeClr val="tx1"/>
              </a:solidFill>
            </a:endParaRPr>
          </a:p>
          <a:p>
            <a:endParaRPr lang="en-US" sz="800">
              <a:solidFill>
                <a:schemeClr val="tx1"/>
              </a:solidFill>
            </a:endParaRPr>
          </a:p>
          <a:p>
            <a:endParaRPr lang="en-US" sz="800"/>
          </a:p>
          <a:p>
            <a:r>
              <a:rPr lang="en-US" sz="800">
                <a:solidFill>
                  <a:schemeClr val="tx1"/>
                </a:solidFill>
              </a:rPr>
              <a:t>Small parametrization can be done </a:t>
            </a:r>
            <a:r>
              <a:rPr lang="en-US" sz="800">
                <a:solidFill>
                  <a:srgbClr val="009DB0"/>
                </a:solidFill>
              </a:rPr>
              <a:t>by the CGP</a:t>
            </a:r>
            <a:r>
              <a:rPr lang="en-US" sz="800">
                <a:solidFill>
                  <a:schemeClr val="tx1"/>
                </a:solidFill>
              </a:rPr>
              <a:t>?</a:t>
            </a:r>
          </a:p>
          <a:p>
            <a:pPr algn="ctr"/>
            <a:endParaRPr lang="en-US" sz="800">
              <a:solidFill>
                <a:srgbClr val="009DB0"/>
              </a:solidFill>
            </a:endParaRPr>
          </a:p>
        </p:txBody>
      </p:sp>
      <p:pic>
        <p:nvPicPr>
          <p:cNvPr id="8" name="Picture 7">
            <a:extLst>
              <a:ext uri="{FF2B5EF4-FFF2-40B4-BE49-F238E27FC236}">
                <a16:creationId xmlns:a16="http://schemas.microsoft.com/office/drawing/2014/main" id="{FCDE764D-0263-4013-BC89-3C754BD6747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175771" y="1859245"/>
            <a:ext cx="1039260" cy="278374"/>
          </a:xfrm>
          <a:prstGeom prst="rect">
            <a:avLst/>
          </a:prstGeom>
        </p:spPr>
      </p:pic>
      <p:sp>
        <p:nvSpPr>
          <p:cNvPr id="69" name="Bulle narrative : rectangle 9">
            <a:extLst>
              <a:ext uri="{FF2B5EF4-FFF2-40B4-BE49-F238E27FC236}">
                <a16:creationId xmlns:a16="http://schemas.microsoft.com/office/drawing/2014/main" id="{88229FFF-47D0-4BE2-88AD-0A9FBB5AE554}"/>
              </a:ext>
            </a:extLst>
          </p:cNvPr>
          <p:cNvSpPr/>
          <p:nvPr/>
        </p:nvSpPr>
        <p:spPr bwMode="auto">
          <a:xfrm>
            <a:off x="1257301" y="4098322"/>
            <a:ext cx="1452791" cy="1236347"/>
          </a:xfrm>
          <a:prstGeom prst="wedgeRectCallout">
            <a:avLst>
              <a:gd name="adj1" fmla="val -73577"/>
              <a:gd name="adj2" fmla="val 13412"/>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endParaRPr lang="en-US" sz="800">
              <a:solidFill>
                <a:schemeClr val="tx1"/>
              </a:solidFill>
            </a:endParaRPr>
          </a:p>
          <a:p>
            <a:endParaRPr lang="en-US" sz="800">
              <a:solidFill>
                <a:schemeClr val="tx1"/>
              </a:solidFill>
            </a:endParaRPr>
          </a:p>
          <a:p>
            <a:r>
              <a:rPr lang="en-US" sz="800" err="1">
                <a:solidFill>
                  <a:schemeClr val="tx1"/>
                </a:solidFill>
              </a:rPr>
              <a:t>Manymore</a:t>
            </a:r>
            <a:r>
              <a:rPr lang="en-US" sz="800">
                <a:solidFill>
                  <a:schemeClr val="tx1"/>
                </a:solidFill>
              </a:rPr>
              <a:t> mainly rely on </a:t>
            </a:r>
            <a:r>
              <a:rPr lang="en-US" sz="800">
                <a:solidFill>
                  <a:srgbClr val="009DB0"/>
                </a:solidFill>
              </a:rPr>
              <a:t>2 technologies</a:t>
            </a:r>
            <a:r>
              <a:rPr lang="en-US" sz="800">
                <a:solidFill>
                  <a:schemeClr val="tx1"/>
                </a:solidFill>
              </a:rPr>
              <a:t>:</a:t>
            </a:r>
          </a:p>
          <a:p>
            <a:pPr marL="171450" indent="-171450">
              <a:buClr>
                <a:schemeClr val="tx1"/>
              </a:buClr>
              <a:buFont typeface="Arial" panose="020B0604020202020204" pitchFamily="34" charset="0"/>
              <a:buChar char="•"/>
            </a:pPr>
            <a:r>
              <a:rPr lang="en-US" sz="800">
                <a:solidFill>
                  <a:srgbClr val="009DB0"/>
                </a:solidFill>
              </a:rPr>
              <a:t>Symphony</a:t>
            </a:r>
            <a:r>
              <a:rPr lang="en-US" sz="800">
                <a:solidFill>
                  <a:schemeClr val="tx1"/>
                </a:solidFill>
              </a:rPr>
              <a:t> for the back</a:t>
            </a:r>
            <a:r>
              <a:rPr lang="en-US" sz="800"/>
              <a:t>-end</a:t>
            </a:r>
          </a:p>
          <a:p>
            <a:pPr marL="171450" indent="-171450">
              <a:buClr>
                <a:schemeClr val="tx1"/>
              </a:buClr>
              <a:buFont typeface="Arial" panose="020B0604020202020204" pitchFamily="34" charset="0"/>
              <a:buChar char="•"/>
            </a:pPr>
            <a:r>
              <a:rPr lang="en-US" sz="800">
                <a:solidFill>
                  <a:srgbClr val="009DB0"/>
                </a:solidFill>
              </a:rPr>
              <a:t>React</a:t>
            </a:r>
            <a:r>
              <a:rPr lang="en-US" sz="800">
                <a:solidFill>
                  <a:schemeClr val="tx1"/>
                </a:solidFill>
              </a:rPr>
              <a:t> for the front-end</a:t>
            </a:r>
          </a:p>
        </p:txBody>
      </p:sp>
      <p:pic>
        <p:nvPicPr>
          <p:cNvPr id="39" name="Graphic 38" descr="Gears">
            <a:extLst>
              <a:ext uri="{FF2B5EF4-FFF2-40B4-BE49-F238E27FC236}">
                <a16:creationId xmlns:a16="http://schemas.microsoft.com/office/drawing/2014/main" id="{3EB87C61-AD8B-495B-8E4D-9D4A07E0493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26497" y="4143070"/>
            <a:ext cx="314399" cy="314399"/>
          </a:xfrm>
          <a:prstGeom prst="rect">
            <a:avLst/>
          </a:prstGeom>
        </p:spPr>
      </p:pic>
      <p:sp>
        <p:nvSpPr>
          <p:cNvPr id="73" name="Arrow: Right 72">
            <a:extLst>
              <a:ext uri="{FF2B5EF4-FFF2-40B4-BE49-F238E27FC236}">
                <a16:creationId xmlns:a16="http://schemas.microsoft.com/office/drawing/2014/main" id="{F6E32408-3F7A-4930-A482-AF0FCEEB7C46}"/>
              </a:ext>
            </a:extLst>
          </p:cNvPr>
          <p:cNvSpPr/>
          <p:nvPr/>
        </p:nvSpPr>
        <p:spPr>
          <a:xfrm>
            <a:off x="4799854" y="2310946"/>
            <a:ext cx="1959825" cy="476148"/>
          </a:xfrm>
          <a:prstGeom prst="rightArrow">
            <a:avLst/>
          </a:prstGeom>
          <a:solidFill>
            <a:schemeClr val="accent5">
              <a:lumMod val="60000"/>
              <a:lumOff val="40000"/>
            </a:schemeClr>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fr-FR" sz="800" b="1" i="1">
                <a:solidFill>
                  <a:schemeClr val="bg1"/>
                </a:solidFill>
              </a:rPr>
              <a:t>Next </a:t>
            </a:r>
            <a:r>
              <a:rPr lang="fr-FR" sz="800" b="1" i="1" err="1">
                <a:solidFill>
                  <a:schemeClr val="bg1"/>
                </a:solidFill>
              </a:rPr>
              <a:t>steps</a:t>
            </a:r>
            <a:endParaRPr lang="fr-FR" sz="800" b="1" i="1">
              <a:solidFill>
                <a:schemeClr val="bg1"/>
              </a:solidFill>
            </a:endParaRPr>
          </a:p>
        </p:txBody>
      </p:sp>
      <p:sp>
        <p:nvSpPr>
          <p:cNvPr id="7" name="Rectangle 6">
            <a:extLst>
              <a:ext uri="{FF2B5EF4-FFF2-40B4-BE49-F238E27FC236}">
                <a16:creationId xmlns:a16="http://schemas.microsoft.com/office/drawing/2014/main" id="{3E8A981D-38E6-4F92-BA63-4327EC16AA2B}"/>
              </a:ext>
            </a:extLst>
          </p:cNvPr>
          <p:cNvSpPr/>
          <p:nvPr/>
        </p:nvSpPr>
        <p:spPr>
          <a:xfrm>
            <a:off x="8261538" y="1574283"/>
            <a:ext cx="1330332" cy="1129303"/>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fr-FR" sz="800" i="1">
                <a:solidFill>
                  <a:schemeClr val="tx1"/>
                </a:solidFill>
              </a:rPr>
              <a:t>«[</a:t>
            </a:r>
            <a:r>
              <a:rPr lang="fr-FR" sz="800" i="1" err="1">
                <a:solidFill>
                  <a:schemeClr val="tx1"/>
                </a:solidFill>
              </a:rPr>
              <a:t>With</a:t>
            </a:r>
            <a:r>
              <a:rPr lang="fr-FR" sz="800" i="1">
                <a:solidFill>
                  <a:schemeClr val="tx1"/>
                </a:solidFill>
              </a:rPr>
              <a:t> API] </a:t>
            </a:r>
            <a:r>
              <a:rPr lang="fr-FR" sz="800" i="1" err="1">
                <a:solidFill>
                  <a:schemeClr val="tx1"/>
                </a:solidFill>
              </a:rPr>
              <a:t>every</a:t>
            </a:r>
            <a:r>
              <a:rPr lang="fr-FR" sz="800" i="1">
                <a:solidFill>
                  <a:schemeClr val="tx1"/>
                </a:solidFill>
              </a:rPr>
              <a:t> one can </a:t>
            </a:r>
            <a:r>
              <a:rPr lang="fr-FR" sz="800" i="1" err="1">
                <a:solidFill>
                  <a:schemeClr val="tx1"/>
                </a:solidFill>
              </a:rPr>
              <a:t>customize</a:t>
            </a:r>
            <a:r>
              <a:rPr lang="fr-FR" sz="800" i="1">
                <a:solidFill>
                  <a:schemeClr val="tx1"/>
                </a:solidFill>
              </a:rPr>
              <a:t> </a:t>
            </a:r>
            <a:r>
              <a:rPr lang="fr-FR" sz="800" i="1" err="1">
                <a:solidFill>
                  <a:schemeClr val="tx1"/>
                </a:solidFill>
              </a:rPr>
              <a:t>its</a:t>
            </a:r>
            <a:r>
              <a:rPr lang="fr-FR" sz="800" i="1">
                <a:solidFill>
                  <a:schemeClr val="tx1"/>
                </a:solidFill>
              </a:rPr>
              <a:t> </a:t>
            </a:r>
            <a:r>
              <a:rPr lang="fr-FR" sz="800" i="1" err="1">
                <a:solidFill>
                  <a:schemeClr val="tx1"/>
                </a:solidFill>
              </a:rPr>
              <a:t>tools</a:t>
            </a:r>
            <a:r>
              <a:rPr lang="fr-FR" sz="800" i="1">
                <a:solidFill>
                  <a:schemeClr val="tx1"/>
                </a:solidFill>
              </a:rPr>
              <a:t> »</a:t>
            </a:r>
          </a:p>
          <a:p>
            <a:endParaRPr lang="fr-FR" sz="800" i="1">
              <a:solidFill>
                <a:schemeClr val="tx1"/>
              </a:solidFill>
            </a:endParaRPr>
          </a:p>
          <a:p>
            <a:r>
              <a:rPr lang="fr-FR" sz="800" b="1"/>
              <a:t>CEO at </a:t>
            </a:r>
            <a:r>
              <a:rPr lang="fr-FR" sz="800" b="1" err="1"/>
              <a:t>Manymore</a:t>
            </a:r>
            <a:endParaRPr lang="fr-FR" sz="800" b="1"/>
          </a:p>
        </p:txBody>
      </p:sp>
      <p:sp>
        <p:nvSpPr>
          <p:cNvPr id="51" name="Rectangle 50">
            <a:extLst>
              <a:ext uri="{FF2B5EF4-FFF2-40B4-BE49-F238E27FC236}">
                <a16:creationId xmlns:a16="http://schemas.microsoft.com/office/drawing/2014/main" id="{48C86B3A-F6D5-45C0-B47D-3DD16A76AA89}"/>
              </a:ext>
            </a:extLst>
          </p:cNvPr>
          <p:cNvSpPr/>
          <p:nvPr/>
        </p:nvSpPr>
        <p:spPr>
          <a:xfrm>
            <a:off x="8261538" y="2948424"/>
            <a:ext cx="1330332" cy="1129303"/>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fr-FR" sz="800" i="1">
                <a:solidFill>
                  <a:schemeClr val="tx1"/>
                </a:solidFill>
              </a:rPr>
              <a:t>«</a:t>
            </a:r>
            <a:r>
              <a:rPr lang="fr-FR" sz="800" i="1" err="1">
                <a:solidFill>
                  <a:schemeClr val="tx1"/>
                </a:solidFill>
              </a:rPr>
              <a:t>We</a:t>
            </a:r>
            <a:r>
              <a:rPr lang="fr-FR" sz="800" i="1">
                <a:solidFill>
                  <a:schemeClr val="tx1"/>
                </a:solidFill>
              </a:rPr>
              <a:t> are </a:t>
            </a:r>
            <a:r>
              <a:rPr lang="fr-FR" sz="800" i="1" err="1">
                <a:solidFill>
                  <a:schemeClr val="tx1"/>
                </a:solidFill>
              </a:rPr>
              <a:t>trying</a:t>
            </a:r>
            <a:r>
              <a:rPr lang="fr-FR" sz="800" i="1">
                <a:solidFill>
                  <a:schemeClr val="tx1"/>
                </a:solidFill>
              </a:rPr>
              <a:t> to let [CPG] </a:t>
            </a:r>
            <a:r>
              <a:rPr lang="fr-FR" sz="800" i="1" err="1">
                <a:solidFill>
                  <a:schemeClr val="tx1"/>
                </a:solidFill>
              </a:rPr>
              <a:t>access</a:t>
            </a:r>
            <a:r>
              <a:rPr lang="fr-FR" sz="800" i="1">
                <a:solidFill>
                  <a:schemeClr val="tx1"/>
                </a:solidFill>
              </a:rPr>
              <a:t> to all </a:t>
            </a:r>
            <a:r>
              <a:rPr lang="fr-FR" sz="800" i="1" err="1">
                <a:solidFill>
                  <a:schemeClr val="tx1"/>
                </a:solidFill>
              </a:rPr>
              <a:t>their</a:t>
            </a:r>
            <a:r>
              <a:rPr lang="fr-FR" sz="800" i="1">
                <a:solidFill>
                  <a:schemeClr val="tx1"/>
                </a:solidFill>
              </a:rPr>
              <a:t> clients’ data </a:t>
            </a:r>
            <a:r>
              <a:rPr lang="fr-FR" sz="800" i="1" err="1">
                <a:solidFill>
                  <a:schemeClr val="tx1"/>
                </a:solidFill>
              </a:rPr>
              <a:t>through</a:t>
            </a:r>
            <a:r>
              <a:rPr lang="fr-FR" sz="800" i="1">
                <a:solidFill>
                  <a:schemeClr val="tx1"/>
                </a:solidFill>
              </a:rPr>
              <a:t> API»</a:t>
            </a:r>
          </a:p>
          <a:p>
            <a:endParaRPr lang="fr-FR" sz="800" i="1">
              <a:solidFill>
                <a:schemeClr val="tx1"/>
              </a:solidFill>
            </a:endParaRPr>
          </a:p>
          <a:p>
            <a:r>
              <a:rPr lang="fr-FR" sz="800" b="1">
                <a:solidFill>
                  <a:schemeClr val="tx1"/>
                </a:solidFill>
              </a:rPr>
              <a:t>CEO at </a:t>
            </a:r>
            <a:r>
              <a:rPr lang="fr-FR" sz="800" b="1" err="1">
                <a:solidFill>
                  <a:schemeClr val="tx1"/>
                </a:solidFill>
              </a:rPr>
              <a:t>Manymore</a:t>
            </a:r>
            <a:endParaRPr lang="fr-FR" sz="800" b="1">
              <a:solidFill>
                <a:schemeClr val="tx1"/>
              </a:solidFill>
            </a:endParaRPr>
          </a:p>
        </p:txBody>
      </p:sp>
      <p:sp>
        <p:nvSpPr>
          <p:cNvPr id="12" name="TextBox 11">
            <a:extLst>
              <a:ext uri="{FF2B5EF4-FFF2-40B4-BE49-F238E27FC236}">
                <a16:creationId xmlns:a16="http://schemas.microsoft.com/office/drawing/2014/main" id="{2FE1D57E-BC4D-431C-A202-5DFC42AB9FEB}"/>
              </a:ext>
            </a:extLst>
          </p:cNvPr>
          <p:cNvSpPr txBox="1"/>
          <p:nvPr/>
        </p:nvSpPr>
        <p:spPr>
          <a:xfrm>
            <a:off x="8450462" y="1064850"/>
            <a:ext cx="1141408" cy="200055"/>
          </a:xfrm>
          <a:prstGeom prst="rect">
            <a:avLst/>
          </a:prstGeom>
          <a:noFill/>
        </p:spPr>
        <p:txBody>
          <a:bodyPr wrap="square" rtlCol="0">
            <a:spAutoFit/>
          </a:bodyPr>
          <a:lstStyle/>
          <a:p>
            <a:pPr algn="ctr"/>
            <a:r>
              <a:rPr lang="en-US" sz="700" b="1">
                <a:solidFill>
                  <a:srgbClr val="009DB0"/>
                </a:solidFill>
              </a:rPr>
              <a:t>Quotes</a:t>
            </a:r>
          </a:p>
        </p:txBody>
      </p:sp>
      <p:pic>
        <p:nvPicPr>
          <p:cNvPr id="20" name="Graphic 19" descr="Quotes">
            <a:extLst>
              <a:ext uri="{FF2B5EF4-FFF2-40B4-BE49-F238E27FC236}">
                <a16:creationId xmlns:a16="http://schemas.microsoft.com/office/drawing/2014/main" id="{303139A6-8AEF-4553-BCE8-F5D291723A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06311" y="1054550"/>
            <a:ext cx="293393" cy="293393"/>
          </a:xfrm>
          <a:prstGeom prst="rect">
            <a:avLst/>
          </a:prstGeom>
        </p:spPr>
      </p:pic>
      <p:sp>
        <p:nvSpPr>
          <p:cNvPr id="55" name="Rectangle 54">
            <a:extLst>
              <a:ext uri="{FF2B5EF4-FFF2-40B4-BE49-F238E27FC236}">
                <a16:creationId xmlns:a16="http://schemas.microsoft.com/office/drawing/2014/main" id="{15D65BD7-FEC1-407E-80D9-8FDDB4D207D3}"/>
              </a:ext>
            </a:extLst>
          </p:cNvPr>
          <p:cNvSpPr/>
          <p:nvPr/>
        </p:nvSpPr>
        <p:spPr>
          <a:xfrm>
            <a:off x="8261538" y="4322565"/>
            <a:ext cx="1330332" cy="1129303"/>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fr-FR" sz="800" i="1">
                <a:solidFill>
                  <a:schemeClr val="tx1"/>
                </a:solidFill>
              </a:rPr>
              <a:t>«Big </a:t>
            </a:r>
            <a:r>
              <a:rPr lang="fr-FR" sz="800" i="1" err="1">
                <a:solidFill>
                  <a:schemeClr val="tx1"/>
                </a:solidFill>
              </a:rPr>
              <a:t>players</a:t>
            </a:r>
            <a:r>
              <a:rPr lang="fr-FR" sz="800" i="1">
                <a:solidFill>
                  <a:schemeClr val="tx1"/>
                </a:solidFill>
              </a:rPr>
              <a:t> are </a:t>
            </a:r>
            <a:r>
              <a:rPr lang="fr-FR" sz="800" i="1" err="1">
                <a:solidFill>
                  <a:schemeClr val="tx1"/>
                </a:solidFill>
              </a:rPr>
              <a:t>willing</a:t>
            </a:r>
            <a:r>
              <a:rPr lang="fr-FR" sz="800" i="1">
                <a:solidFill>
                  <a:schemeClr val="tx1"/>
                </a:solidFill>
              </a:rPr>
              <a:t> to </a:t>
            </a:r>
            <a:r>
              <a:rPr lang="fr-FR" sz="800" i="1" err="1">
                <a:solidFill>
                  <a:schemeClr val="tx1"/>
                </a:solidFill>
              </a:rPr>
              <a:t>customize</a:t>
            </a:r>
            <a:r>
              <a:rPr lang="fr-FR" sz="800" i="1">
                <a:solidFill>
                  <a:schemeClr val="tx1"/>
                </a:solidFill>
              </a:rPr>
              <a:t> </a:t>
            </a:r>
            <a:r>
              <a:rPr lang="fr-FR" sz="800" i="1" err="1">
                <a:solidFill>
                  <a:schemeClr val="tx1"/>
                </a:solidFill>
              </a:rPr>
              <a:t>their</a:t>
            </a:r>
            <a:r>
              <a:rPr lang="fr-FR" sz="800" i="1">
                <a:solidFill>
                  <a:schemeClr val="tx1"/>
                </a:solidFill>
              </a:rPr>
              <a:t> </a:t>
            </a:r>
            <a:r>
              <a:rPr lang="fr-FR" sz="800" i="1" err="1">
                <a:solidFill>
                  <a:schemeClr val="tx1"/>
                </a:solidFill>
              </a:rPr>
              <a:t>own</a:t>
            </a:r>
            <a:r>
              <a:rPr lang="fr-FR" sz="800" i="1">
                <a:solidFill>
                  <a:schemeClr val="tx1"/>
                </a:solidFill>
              </a:rPr>
              <a:t> client interface »</a:t>
            </a:r>
          </a:p>
          <a:p>
            <a:endParaRPr lang="fr-FR" sz="800" i="1">
              <a:solidFill>
                <a:schemeClr val="tx1"/>
              </a:solidFill>
            </a:endParaRPr>
          </a:p>
          <a:p>
            <a:r>
              <a:rPr lang="fr-FR" sz="800" b="1">
                <a:solidFill>
                  <a:schemeClr val="tx1"/>
                </a:solidFill>
              </a:rPr>
              <a:t>CEO at </a:t>
            </a:r>
            <a:r>
              <a:rPr lang="fr-FR" sz="800" b="1" err="1">
                <a:solidFill>
                  <a:schemeClr val="tx1"/>
                </a:solidFill>
              </a:rPr>
              <a:t>Manymore</a:t>
            </a:r>
            <a:endParaRPr lang="fr-FR" sz="800" b="1">
              <a:solidFill>
                <a:schemeClr val="tx1"/>
              </a:solidFill>
            </a:endParaRPr>
          </a:p>
        </p:txBody>
      </p:sp>
    </p:spTree>
    <p:extLst>
      <p:ext uri="{BB962C8B-B14F-4D97-AF65-F5344CB8AC3E}">
        <p14:creationId xmlns:p14="http://schemas.microsoft.com/office/powerpoint/2010/main" val="3667007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Identification of digital tools available for CGPs</a:t>
            </a:r>
          </a:p>
          <a:p>
            <a:pPr marL="355600" indent="-228600">
              <a:spcBef>
                <a:spcPts val="1200"/>
              </a:spcBef>
              <a:buFont typeface="+mj-lt"/>
              <a:buAutoNum type="arabicPeriod"/>
            </a:pPr>
            <a:r>
              <a:rPr lang="en-US" sz="1100">
                <a:latin typeface="+mj-lt"/>
              </a:rPr>
              <a:t>Overview and assessment of CGP’s trade-offs when selecting its digitalization provider</a:t>
            </a:r>
          </a:p>
          <a:p>
            <a:pPr marL="355600" indent="-228600">
              <a:spcBef>
                <a:spcPts val="1200"/>
              </a:spcBef>
              <a:buFont typeface="+mj-lt"/>
              <a:buAutoNum type="arabicPeriod"/>
            </a:pPr>
            <a:r>
              <a:rPr lang="en-US" sz="1100" err="1">
                <a:latin typeface="+mj-lt"/>
              </a:rPr>
              <a:t>Manymore</a:t>
            </a:r>
            <a:r>
              <a:rPr lang="en-US" sz="1100">
                <a:latin typeface="+mj-lt"/>
              </a:rPr>
              <a:t> architecture and opportunities of customization</a:t>
            </a:r>
          </a:p>
          <a:p>
            <a:pPr marL="355600" indent="-228600">
              <a:spcBef>
                <a:spcPts val="1200"/>
              </a:spcBef>
              <a:buFont typeface="+mj-lt"/>
              <a:buAutoNum type="arabicPeriod"/>
            </a:pPr>
            <a:r>
              <a:rPr lang="en-US" sz="1100" b="1">
                <a:solidFill>
                  <a:srgbClr val="009DB0"/>
                </a:solidFill>
                <a:latin typeface="+mj-lt"/>
              </a:rPr>
              <a:t>Impact of back and middle offices digitalization on organizations and models</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29335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445192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8" y="4294795"/>
            <a:ext cx="4319991"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9915748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51AE921-F546-4416-903A-C2A34980FE8B}"/>
              </a:ext>
            </a:extLst>
          </p:cNvPr>
          <p:cNvSpPr>
            <a:spLocks noGrp="1"/>
          </p:cNvSpPr>
          <p:nvPr>
            <p:ph type="ctrTitle"/>
          </p:nvPr>
        </p:nvSpPr>
        <p:spPr>
          <a:xfrm>
            <a:off x="517840" y="116632"/>
            <a:ext cx="9235760" cy="576064"/>
          </a:xfrm>
        </p:spPr>
        <p:txBody>
          <a:bodyPr/>
          <a:lstStyle/>
          <a:p>
            <a:r>
              <a:rPr lang="en-US" sz="1300"/>
              <a:t>Due to the MIF2 regulation, and to </a:t>
            </a:r>
            <a:r>
              <a:rPr lang="en-US" sz="1300">
                <a:solidFill>
                  <a:srgbClr val="009DB0"/>
                </a:solidFill>
              </a:rPr>
              <a:t>keep</a:t>
            </a:r>
            <a:r>
              <a:rPr lang="en-US" sz="1300"/>
              <a:t> their </a:t>
            </a:r>
            <a:r>
              <a:rPr lang="en-US" sz="1300">
                <a:solidFill>
                  <a:srgbClr val="009DB0"/>
                </a:solidFill>
              </a:rPr>
              <a:t>margin level </a:t>
            </a:r>
            <a:r>
              <a:rPr lang="en-US" sz="1300"/>
              <a:t>at a constant level, the </a:t>
            </a:r>
            <a:r>
              <a:rPr lang="en-US" sz="1300">
                <a:solidFill>
                  <a:srgbClr val="009DB0"/>
                </a:solidFill>
              </a:rPr>
              <a:t>proportion of </a:t>
            </a:r>
            <a:r>
              <a:rPr lang="en-US" sz="1300" err="1">
                <a:solidFill>
                  <a:srgbClr val="009DB0"/>
                </a:solidFill>
              </a:rPr>
              <a:t>CGPi</a:t>
            </a:r>
            <a:r>
              <a:rPr lang="en-US" sz="1300"/>
              <a:t> should </a:t>
            </a:r>
            <a:r>
              <a:rPr lang="en-US" sz="1300">
                <a:solidFill>
                  <a:srgbClr val="009DB0"/>
                </a:solidFill>
              </a:rPr>
              <a:t>decrease</a:t>
            </a:r>
            <a:r>
              <a:rPr lang="en-US" sz="1300"/>
              <a:t> while the number of liberal CGPs could increase helped in their activities by digital tools</a:t>
            </a:r>
          </a:p>
        </p:txBody>
      </p:sp>
      <p:cxnSp>
        <p:nvCxnSpPr>
          <p:cNvPr id="2" name="Connecteur droit 19">
            <a:extLst>
              <a:ext uri="{FF2B5EF4-FFF2-40B4-BE49-F238E27FC236}">
                <a16:creationId xmlns:a16="http://schemas.microsoft.com/office/drawing/2014/main" id="{BAC71CAF-4E6B-48A2-9942-254821DAF536}"/>
              </a:ext>
            </a:extLst>
          </p:cNvPr>
          <p:cNvCxnSpPr>
            <a:cxnSpLocks/>
          </p:cNvCxnSpPr>
          <p:nvPr/>
        </p:nvCxnSpPr>
        <p:spPr bwMode="auto">
          <a:xfrm>
            <a:off x="3515435" y="8655479"/>
            <a:ext cx="662557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0" name="ZoneTexte 39">
            <a:extLst>
              <a:ext uri="{FF2B5EF4-FFF2-40B4-BE49-F238E27FC236}">
                <a16:creationId xmlns:a16="http://schemas.microsoft.com/office/drawing/2014/main" id="{8DD9CAD8-1E75-451D-853C-702BC0B79F44}"/>
              </a:ext>
            </a:extLst>
          </p:cNvPr>
          <p:cNvSpPr txBox="1"/>
          <p:nvPr/>
        </p:nvSpPr>
        <p:spPr>
          <a:xfrm>
            <a:off x="7134524" y="3251665"/>
            <a:ext cx="2427180" cy="264606"/>
          </a:xfrm>
          <a:prstGeom prst="rect">
            <a:avLst/>
          </a:prstGeom>
          <a:solidFill>
            <a:schemeClr val="bg1"/>
          </a:solidFill>
        </p:spPr>
        <p:txBody>
          <a:bodyPr wrap="square" lIns="36000" rIns="36000" rtlCol="0">
            <a:noAutofit/>
          </a:bodyPr>
          <a:lstStyle/>
          <a:p>
            <a:pPr algn="ctr"/>
            <a:r>
              <a:rPr lang="en-US" sz="1000" i="1">
                <a:solidFill>
                  <a:srgbClr val="009DB0"/>
                </a:solidFill>
                <a:latin typeface="+mj-lt"/>
              </a:rPr>
              <a:t>Pros &amp; Cos of being a salaried CGP</a:t>
            </a:r>
          </a:p>
        </p:txBody>
      </p:sp>
      <p:grpSp>
        <p:nvGrpSpPr>
          <p:cNvPr id="14" name="Group 13">
            <a:extLst>
              <a:ext uri="{FF2B5EF4-FFF2-40B4-BE49-F238E27FC236}">
                <a16:creationId xmlns:a16="http://schemas.microsoft.com/office/drawing/2014/main" id="{0CF0CBDF-B0A7-4FDE-83AF-4DC39D3905F8}"/>
              </a:ext>
            </a:extLst>
          </p:cNvPr>
          <p:cNvGrpSpPr/>
          <p:nvPr/>
        </p:nvGrpSpPr>
        <p:grpSpPr>
          <a:xfrm>
            <a:off x="6906476" y="3651191"/>
            <a:ext cx="2774995" cy="2403958"/>
            <a:chOff x="6892775" y="1855999"/>
            <a:chExt cx="2774995" cy="2403958"/>
          </a:xfrm>
        </p:grpSpPr>
        <p:sp>
          <p:nvSpPr>
            <p:cNvPr id="62" name="Rectangle 61">
              <a:extLst>
                <a:ext uri="{FF2B5EF4-FFF2-40B4-BE49-F238E27FC236}">
                  <a16:creationId xmlns:a16="http://schemas.microsoft.com/office/drawing/2014/main" id="{C9EC7C73-A8D8-4C58-BDC2-D82A1203062A}"/>
                </a:ext>
              </a:extLst>
            </p:cNvPr>
            <p:cNvSpPr/>
            <p:nvPr/>
          </p:nvSpPr>
          <p:spPr bwMode="auto">
            <a:xfrm>
              <a:off x="6893532" y="1856001"/>
              <a:ext cx="1346846" cy="420562"/>
            </a:xfrm>
            <a:prstGeom prst="rect">
              <a:avLst/>
            </a:prstGeom>
            <a:solidFill>
              <a:schemeClr val="bg1">
                <a:lumMod val="95000"/>
              </a:schemeClr>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Pros</a:t>
              </a:r>
            </a:p>
          </p:txBody>
        </p:sp>
        <p:sp>
          <p:nvSpPr>
            <p:cNvPr id="64" name="Rectangle 63">
              <a:extLst>
                <a:ext uri="{FF2B5EF4-FFF2-40B4-BE49-F238E27FC236}">
                  <a16:creationId xmlns:a16="http://schemas.microsoft.com/office/drawing/2014/main" id="{1E693163-A70E-42EB-8CF8-DFB37894D254}"/>
                </a:ext>
              </a:extLst>
            </p:cNvPr>
            <p:cNvSpPr/>
            <p:nvPr/>
          </p:nvSpPr>
          <p:spPr bwMode="auto">
            <a:xfrm>
              <a:off x="8320925" y="1855999"/>
              <a:ext cx="1346845" cy="420563"/>
            </a:xfrm>
            <a:prstGeom prst="rect">
              <a:avLst/>
            </a:prstGeom>
            <a:solidFill>
              <a:schemeClr val="bg1">
                <a:lumMod val="95000"/>
              </a:schemeClr>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Cons</a:t>
              </a:r>
            </a:p>
          </p:txBody>
        </p:sp>
        <p:sp>
          <p:nvSpPr>
            <p:cNvPr id="66" name="Rectangle 65">
              <a:extLst>
                <a:ext uri="{FF2B5EF4-FFF2-40B4-BE49-F238E27FC236}">
                  <a16:creationId xmlns:a16="http://schemas.microsoft.com/office/drawing/2014/main" id="{4472908C-6455-4792-949E-C865F74AED86}"/>
                </a:ext>
              </a:extLst>
            </p:cNvPr>
            <p:cNvSpPr/>
            <p:nvPr/>
          </p:nvSpPr>
          <p:spPr bwMode="auto">
            <a:xfrm>
              <a:off x="6892775" y="2289441"/>
              <a:ext cx="1346713" cy="1970516"/>
            </a:xfrm>
            <a:prstGeom prst="rect">
              <a:avLst/>
            </a:prstGeom>
            <a:no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Wingdings" panose="05000000000000000000" pitchFamily="2" charset="2"/>
                <a:buChar char="ü"/>
              </a:pPr>
              <a:r>
                <a:rPr lang="en-US" sz="900">
                  <a:latin typeface="+mj-lt"/>
                </a:rPr>
                <a:t>Have a </a:t>
              </a:r>
              <a:r>
                <a:rPr lang="en-US" sz="900" b="1">
                  <a:solidFill>
                    <a:srgbClr val="009DB0"/>
                  </a:solidFill>
                  <a:latin typeface="+mj-lt"/>
                </a:rPr>
                <a:t>guaranteed income</a:t>
              </a:r>
              <a:endParaRPr lang="en-US" sz="900">
                <a:latin typeface="+mj-lt"/>
              </a:endParaRPr>
            </a:p>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Rely on the brand image </a:t>
              </a:r>
              <a:r>
                <a:rPr lang="en-US" sz="900">
                  <a:latin typeface="+mj-lt"/>
                </a:rPr>
                <a:t>to find new clients </a:t>
              </a:r>
            </a:p>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Heritage engineering</a:t>
              </a:r>
              <a:r>
                <a:rPr lang="en-US" sz="900">
                  <a:solidFill>
                    <a:srgbClr val="009DB0"/>
                  </a:solidFill>
                  <a:latin typeface="+mj-lt"/>
                </a:rPr>
                <a:t> </a:t>
              </a:r>
              <a:r>
                <a:rPr lang="en-US" sz="900">
                  <a:latin typeface="+mj-lt"/>
                </a:rPr>
                <a:t>tools </a:t>
              </a:r>
            </a:p>
            <a:p>
              <a:pPr marL="171450" indent="-171450">
                <a:spcBef>
                  <a:spcPts val="600"/>
                </a:spcBef>
                <a:spcAft>
                  <a:spcPts val="0"/>
                </a:spcAft>
                <a:buClr>
                  <a:schemeClr val="tx1"/>
                </a:buClr>
                <a:buFont typeface="Wingdings" panose="05000000000000000000" pitchFamily="2" charset="2"/>
                <a:buChar char="ü"/>
              </a:pPr>
              <a:r>
                <a:rPr lang="en-US" sz="900">
                  <a:latin typeface="+mj-lt"/>
                </a:rPr>
                <a:t>Benefit from the </a:t>
              </a:r>
              <a:r>
                <a:rPr lang="en-US" sz="900" b="1">
                  <a:solidFill>
                    <a:srgbClr val="009DB0"/>
                  </a:solidFill>
                  <a:latin typeface="+mj-lt"/>
                </a:rPr>
                <a:t>structure’s tools</a:t>
              </a:r>
              <a:r>
                <a:rPr lang="en-US" sz="900">
                  <a:latin typeface="+mj-lt"/>
                </a:rPr>
                <a:t> to work </a:t>
              </a:r>
            </a:p>
            <a:p>
              <a:pPr marL="628650" lvl="1" indent="-171450">
                <a:spcBef>
                  <a:spcPts val="600"/>
                </a:spcBef>
                <a:spcAft>
                  <a:spcPts val="0"/>
                </a:spcAft>
                <a:buClr>
                  <a:schemeClr val="tx1"/>
                </a:buClr>
                <a:buFont typeface="Arial" panose="020B0604020202020204" pitchFamily="34" charset="0"/>
                <a:buChar char="•"/>
              </a:pPr>
              <a:endParaRPr lang="en-US" sz="900">
                <a:latin typeface="+mj-lt"/>
              </a:endParaRPr>
            </a:p>
          </p:txBody>
        </p:sp>
        <p:sp>
          <p:nvSpPr>
            <p:cNvPr id="69" name="Rectangle 68">
              <a:extLst>
                <a:ext uri="{FF2B5EF4-FFF2-40B4-BE49-F238E27FC236}">
                  <a16:creationId xmlns:a16="http://schemas.microsoft.com/office/drawing/2014/main" id="{E5BF4C97-9ABC-4ED3-8526-4C8A9A78485B}"/>
                </a:ext>
              </a:extLst>
            </p:cNvPr>
            <p:cNvSpPr/>
            <p:nvPr/>
          </p:nvSpPr>
          <p:spPr bwMode="auto">
            <a:xfrm>
              <a:off x="8320925" y="2289441"/>
              <a:ext cx="1346713" cy="1970507"/>
            </a:xfrm>
            <a:prstGeom prst="rect">
              <a:avLst/>
            </a:prstGeom>
            <a:no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Weaker commission </a:t>
              </a:r>
            </a:p>
            <a:p>
              <a:pPr marL="171450" indent="-171450">
                <a:spcBef>
                  <a:spcPts val="600"/>
                </a:spcBef>
                <a:spcAft>
                  <a:spcPts val="0"/>
                </a:spcAft>
                <a:buClr>
                  <a:schemeClr val="tx1"/>
                </a:buClr>
                <a:buFont typeface="Wingdings" panose="05000000000000000000" pitchFamily="2" charset="2"/>
                <a:buChar char="ü"/>
              </a:pPr>
              <a:r>
                <a:rPr lang="en-US" sz="900" b="1">
                  <a:solidFill>
                    <a:srgbClr val="00ABB9"/>
                  </a:solidFill>
                  <a:latin typeface="+mj-lt"/>
                </a:rPr>
                <a:t>Restriction to leave </a:t>
              </a:r>
              <a:r>
                <a:rPr lang="en-US" sz="900">
                  <a:latin typeface="+mj-lt"/>
                </a:rPr>
                <a:t>the structure with its clients </a:t>
              </a:r>
            </a:p>
            <a:p>
              <a:pPr marL="171450" indent="-171450">
                <a:spcBef>
                  <a:spcPts val="600"/>
                </a:spcBef>
                <a:spcAft>
                  <a:spcPts val="0"/>
                </a:spcAft>
                <a:buClr>
                  <a:schemeClr val="tx1"/>
                </a:buClr>
                <a:buFont typeface="Wingdings" panose="05000000000000000000" pitchFamily="2" charset="2"/>
                <a:buChar char="ü"/>
              </a:pPr>
              <a:r>
                <a:rPr lang="en-US" sz="900" b="1">
                  <a:solidFill>
                    <a:srgbClr val="00ABB9"/>
                  </a:solidFill>
                  <a:latin typeface="+mj-lt"/>
                </a:rPr>
                <a:t>Imposed</a:t>
              </a:r>
              <a:r>
                <a:rPr lang="en-US" sz="900">
                  <a:latin typeface="+mj-lt"/>
                </a:rPr>
                <a:t> set of </a:t>
              </a:r>
              <a:r>
                <a:rPr lang="en-US" sz="900" b="1">
                  <a:solidFill>
                    <a:srgbClr val="00ABB9"/>
                  </a:solidFill>
                  <a:latin typeface="+mj-lt"/>
                </a:rPr>
                <a:t>investment assets </a:t>
              </a:r>
              <a:r>
                <a:rPr lang="en-US" sz="900">
                  <a:latin typeface="+mj-lt"/>
                </a:rPr>
                <a:t>available</a:t>
              </a:r>
            </a:p>
            <a:p>
              <a:pPr marL="628650" lvl="1" indent="-171450">
                <a:spcBef>
                  <a:spcPts val="600"/>
                </a:spcBef>
                <a:spcAft>
                  <a:spcPts val="0"/>
                </a:spcAft>
                <a:buClr>
                  <a:schemeClr val="tx1"/>
                </a:buClr>
                <a:buFont typeface="Arial" panose="020B0604020202020204" pitchFamily="34" charset="0"/>
                <a:buChar char="•"/>
              </a:pPr>
              <a:endParaRPr lang="en-US" sz="900">
                <a:latin typeface="+mj-lt"/>
              </a:endParaRPr>
            </a:p>
          </p:txBody>
        </p:sp>
      </p:grpSp>
      <p:grpSp>
        <p:nvGrpSpPr>
          <p:cNvPr id="16" name="Group 15">
            <a:extLst>
              <a:ext uri="{FF2B5EF4-FFF2-40B4-BE49-F238E27FC236}">
                <a16:creationId xmlns:a16="http://schemas.microsoft.com/office/drawing/2014/main" id="{B89673D2-387E-4A2A-BF4A-391BD5C8CFE7}"/>
              </a:ext>
            </a:extLst>
          </p:cNvPr>
          <p:cNvGrpSpPr/>
          <p:nvPr/>
        </p:nvGrpSpPr>
        <p:grpSpPr>
          <a:xfrm>
            <a:off x="1404776" y="1316704"/>
            <a:ext cx="4221319" cy="1628299"/>
            <a:chOff x="1510748" y="4315692"/>
            <a:chExt cx="4221319" cy="1628299"/>
          </a:xfrm>
        </p:grpSpPr>
        <p:sp>
          <p:nvSpPr>
            <p:cNvPr id="22" name="ZoneTexte 39">
              <a:extLst>
                <a:ext uri="{FF2B5EF4-FFF2-40B4-BE49-F238E27FC236}">
                  <a16:creationId xmlns:a16="http://schemas.microsoft.com/office/drawing/2014/main" id="{FA44C697-C378-436A-8832-79799B3606A4}"/>
                </a:ext>
              </a:extLst>
            </p:cNvPr>
            <p:cNvSpPr txBox="1"/>
            <p:nvPr/>
          </p:nvSpPr>
          <p:spPr>
            <a:xfrm>
              <a:off x="2452156" y="4315692"/>
              <a:ext cx="2543963" cy="274705"/>
            </a:xfrm>
            <a:prstGeom prst="rect">
              <a:avLst/>
            </a:prstGeom>
            <a:solidFill>
              <a:schemeClr val="bg1"/>
            </a:solidFill>
          </p:spPr>
          <p:txBody>
            <a:bodyPr wrap="square" lIns="36000" rIns="36000" rtlCol="0">
              <a:noAutofit/>
            </a:bodyPr>
            <a:lstStyle/>
            <a:p>
              <a:pPr algn="ctr"/>
              <a:r>
                <a:rPr lang="en-US" sz="1000" i="1">
                  <a:solidFill>
                    <a:srgbClr val="009DB0"/>
                  </a:solidFill>
                  <a:latin typeface="+mj-lt"/>
                </a:rPr>
                <a:t>Difference between CGP and </a:t>
              </a:r>
              <a:r>
                <a:rPr lang="en-US" sz="1000" i="1" err="1">
                  <a:solidFill>
                    <a:srgbClr val="009DB0"/>
                  </a:solidFill>
                  <a:latin typeface="+mj-lt"/>
                </a:rPr>
                <a:t>CGPi</a:t>
              </a:r>
              <a:endParaRPr lang="en-US" sz="1000" i="1">
                <a:solidFill>
                  <a:srgbClr val="009DB0"/>
                </a:solidFill>
                <a:latin typeface="+mj-lt"/>
              </a:endParaRPr>
            </a:p>
          </p:txBody>
        </p:sp>
        <p:sp>
          <p:nvSpPr>
            <p:cNvPr id="23" name="Rectangle 22">
              <a:extLst>
                <a:ext uri="{FF2B5EF4-FFF2-40B4-BE49-F238E27FC236}">
                  <a16:creationId xmlns:a16="http://schemas.microsoft.com/office/drawing/2014/main" id="{67652773-3C3A-4EC5-8F2E-914182617D97}"/>
                </a:ext>
              </a:extLst>
            </p:cNvPr>
            <p:cNvSpPr/>
            <p:nvPr/>
          </p:nvSpPr>
          <p:spPr bwMode="auto">
            <a:xfrm>
              <a:off x="1510748" y="4593996"/>
              <a:ext cx="611920" cy="1349995"/>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wordArtVert" wrap="square" lIns="91440" tIns="45720" rIns="91440" bIns="45720" numCol="1" rtlCol="0" anchor="ctr" anchorCtr="0" compatLnSpc="1">
              <a:prstTxWarp prst="textNoShape">
                <a:avLst/>
              </a:prstTxWarp>
            </a:bodyPr>
            <a:lstStyle/>
            <a:p>
              <a:pPr algn="ctr"/>
              <a:r>
                <a:rPr lang="en-US" sz="1000" b="1">
                  <a:solidFill>
                    <a:srgbClr val="009DB0"/>
                  </a:solidFill>
                  <a:latin typeface="+mj-lt"/>
                </a:rPr>
                <a:t>CGP</a:t>
              </a:r>
            </a:p>
          </p:txBody>
        </p:sp>
        <p:sp>
          <p:nvSpPr>
            <p:cNvPr id="24" name="Rectangle 23">
              <a:extLst>
                <a:ext uri="{FF2B5EF4-FFF2-40B4-BE49-F238E27FC236}">
                  <a16:creationId xmlns:a16="http://schemas.microsoft.com/office/drawing/2014/main" id="{59EA1ACD-2979-46CD-B7F6-5EE3985E9254}"/>
                </a:ext>
              </a:extLst>
            </p:cNvPr>
            <p:cNvSpPr/>
            <p:nvPr/>
          </p:nvSpPr>
          <p:spPr bwMode="auto">
            <a:xfrm>
              <a:off x="3910057" y="4593996"/>
              <a:ext cx="421200" cy="1349995"/>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wordArtVert" wrap="square" lIns="91440" tIns="45720" rIns="91440" bIns="45720" numCol="1" rtlCol="0" anchor="ctr" anchorCtr="0" compatLnSpc="1">
              <a:prstTxWarp prst="textNoShape">
                <a:avLst/>
              </a:prstTxWarp>
            </a:bodyPr>
            <a:lstStyle/>
            <a:p>
              <a:pPr algn="ctr"/>
              <a:r>
                <a:rPr lang="en-US" sz="1000" b="1" err="1">
                  <a:solidFill>
                    <a:srgbClr val="009DB0"/>
                  </a:solidFill>
                  <a:latin typeface="+mj-lt"/>
                </a:rPr>
                <a:t>CGPi</a:t>
              </a:r>
              <a:endParaRPr lang="en-US" sz="1000" b="1">
                <a:solidFill>
                  <a:srgbClr val="009DB0"/>
                </a:solidFill>
                <a:latin typeface="+mj-lt"/>
              </a:endParaRPr>
            </a:p>
          </p:txBody>
        </p:sp>
        <p:sp>
          <p:nvSpPr>
            <p:cNvPr id="26" name="Rectangle 25">
              <a:extLst>
                <a:ext uri="{FF2B5EF4-FFF2-40B4-BE49-F238E27FC236}">
                  <a16:creationId xmlns:a16="http://schemas.microsoft.com/office/drawing/2014/main" id="{0F77B9AC-6524-4DBD-8EB7-E251E4BE0B51}"/>
                </a:ext>
              </a:extLst>
            </p:cNvPr>
            <p:cNvSpPr/>
            <p:nvPr/>
          </p:nvSpPr>
          <p:spPr bwMode="auto">
            <a:xfrm>
              <a:off x="2122668" y="4593996"/>
              <a:ext cx="1400810" cy="1346403"/>
            </a:xfrm>
            <a:prstGeom prst="rect">
              <a:avLst/>
            </a:prstGeom>
            <a:noFill/>
            <a:ln w="9525" cap="flat" cmpd="sng" algn="ctr">
              <a:solidFill>
                <a:schemeClr val="bg1">
                  <a:lumMod val="95000"/>
                </a:schemeClr>
              </a:solidFill>
              <a:prstDash val="solid"/>
              <a:round/>
              <a:headEnd type="none" w="med" len="med"/>
              <a:tailEnd type="none" w="med" len="med"/>
            </a:ln>
            <a:effectLst/>
          </p:spPr>
          <p:txBody>
            <a:bodyPr vert="horz" wrap="square" lIns="91440" tIns="108000" rIns="91440" bIns="45720" numCol="1" rtlCol="0" anchor="t" anchorCtr="0" compatLnSpc="1">
              <a:prstTxWarp prst="textNoShape">
                <a:avLst/>
              </a:prstTxWarp>
            </a:bodyPr>
            <a:lstStyle/>
            <a:p>
              <a:pPr>
                <a:spcBef>
                  <a:spcPts val="600"/>
                </a:spcBef>
                <a:spcAft>
                  <a:spcPts val="0"/>
                </a:spcAft>
                <a:buClr>
                  <a:schemeClr val="tx1"/>
                </a:buClr>
              </a:pPr>
              <a:r>
                <a:rPr lang="en-US" sz="900">
                  <a:latin typeface="+mj-lt"/>
                </a:rPr>
                <a:t>Can earn money on both:</a:t>
              </a:r>
            </a:p>
            <a:p>
              <a:pPr marL="171450" indent="-171450">
                <a:spcBef>
                  <a:spcPts val="600"/>
                </a:spcBef>
                <a:spcAft>
                  <a:spcPts val="0"/>
                </a:spcAft>
                <a:buClr>
                  <a:schemeClr val="tx1"/>
                </a:buClr>
                <a:buFontTx/>
                <a:buChar char="-"/>
              </a:pPr>
              <a:r>
                <a:rPr lang="en-US" sz="900" b="1">
                  <a:latin typeface="+mj-lt"/>
                </a:rPr>
                <a:t>Commissions</a:t>
              </a:r>
              <a:r>
                <a:rPr lang="en-US" sz="900">
                  <a:latin typeface="+mj-lt"/>
                </a:rPr>
                <a:t> from products sold</a:t>
              </a:r>
            </a:p>
            <a:p>
              <a:pPr marL="171450" indent="-171450">
                <a:spcBef>
                  <a:spcPts val="600"/>
                </a:spcBef>
                <a:spcAft>
                  <a:spcPts val="0"/>
                </a:spcAft>
                <a:buClr>
                  <a:schemeClr val="tx1"/>
                </a:buClr>
                <a:buFontTx/>
                <a:buChar char="-"/>
              </a:pPr>
              <a:r>
                <a:rPr lang="en-US" sz="900" b="1">
                  <a:latin typeface="+mj-lt"/>
                </a:rPr>
                <a:t>Customer fees </a:t>
              </a:r>
              <a:r>
                <a:rPr lang="en-US" sz="900">
                  <a:latin typeface="+mj-lt"/>
                </a:rPr>
                <a:t>for the advises</a:t>
              </a:r>
            </a:p>
          </p:txBody>
        </p:sp>
        <p:sp>
          <p:nvSpPr>
            <p:cNvPr id="27" name="Rectangle 26">
              <a:extLst>
                <a:ext uri="{FF2B5EF4-FFF2-40B4-BE49-F238E27FC236}">
                  <a16:creationId xmlns:a16="http://schemas.microsoft.com/office/drawing/2014/main" id="{399EBF63-7135-4835-8DBA-254CD8526C0E}"/>
                </a:ext>
              </a:extLst>
            </p:cNvPr>
            <p:cNvSpPr/>
            <p:nvPr/>
          </p:nvSpPr>
          <p:spPr bwMode="auto">
            <a:xfrm>
              <a:off x="4331257" y="4593996"/>
              <a:ext cx="1400810" cy="1346399"/>
            </a:xfrm>
            <a:prstGeom prst="rect">
              <a:avLst/>
            </a:prstGeom>
            <a:noFill/>
            <a:ln w="9525" cap="flat" cmpd="sng" algn="ctr">
              <a:solidFill>
                <a:schemeClr val="bg1">
                  <a:lumMod val="95000"/>
                </a:schemeClr>
              </a:solidFill>
              <a:prstDash val="solid"/>
              <a:round/>
              <a:headEnd type="none" w="med" len="med"/>
              <a:tailEnd type="none" w="med" len="med"/>
            </a:ln>
            <a:effectLst/>
          </p:spPr>
          <p:txBody>
            <a:bodyPr vert="horz" wrap="square" lIns="91440" tIns="108000" rIns="91440" bIns="45720" numCol="1" rtlCol="0" anchor="t" anchorCtr="0" compatLnSpc="1">
              <a:prstTxWarp prst="textNoShape">
                <a:avLst/>
              </a:prstTxWarp>
            </a:bodyPr>
            <a:lstStyle/>
            <a:p>
              <a:pPr>
                <a:spcBef>
                  <a:spcPts val="600"/>
                </a:spcBef>
                <a:spcAft>
                  <a:spcPts val="0"/>
                </a:spcAft>
                <a:buClr>
                  <a:schemeClr val="tx1"/>
                </a:buClr>
              </a:pPr>
              <a:r>
                <a:rPr lang="en-US" sz="900">
                  <a:latin typeface="+mj-lt"/>
                </a:rPr>
                <a:t>To guarantee their independency in view of MIF2: can only earn money on </a:t>
              </a:r>
              <a:r>
                <a:rPr lang="en-US" sz="900" b="1">
                  <a:latin typeface="+mj-lt"/>
                </a:rPr>
                <a:t>customer fees</a:t>
              </a:r>
            </a:p>
          </p:txBody>
        </p:sp>
      </p:grpSp>
      <p:cxnSp>
        <p:nvCxnSpPr>
          <p:cNvPr id="31" name="Straight Connector 30">
            <a:extLst>
              <a:ext uri="{FF2B5EF4-FFF2-40B4-BE49-F238E27FC236}">
                <a16:creationId xmlns:a16="http://schemas.microsoft.com/office/drawing/2014/main" id="{09BCA11C-DD1A-42FD-9FB7-609FAF466455}"/>
              </a:ext>
            </a:extLst>
          </p:cNvPr>
          <p:cNvCxnSpPr>
            <a:cxnSpLocks/>
          </p:cNvCxnSpPr>
          <p:nvPr/>
        </p:nvCxnSpPr>
        <p:spPr>
          <a:xfrm>
            <a:off x="463042" y="1051564"/>
            <a:ext cx="90849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8" name="ZoneTexte 39">
            <a:extLst>
              <a:ext uri="{FF2B5EF4-FFF2-40B4-BE49-F238E27FC236}">
                <a16:creationId xmlns:a16="http://schemas.microsoft.com/office/drawing/2014/main" id="{AF70F282-3933-4309-932F-824B41EC2B93}"/>
              </a:ext>
            </a:extLst>
          </p:cNvPr>
          <p:cNvSpPr txBox="1"/>
          <p:nvPr/>
        </p:nvSpPr>
        <p:spPr>
          <a:xfrm>
            <a:off x="3161510" y="914010"/>
            <a:ext cx="3688024"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Segmentation of wealth management players</a:t>
            </a:r>
          </a:p>
        </p:txBody>
      </p:sp>
      <p:grpSp>
        <p:nvGrpSpPr>
          <p:cNvPr id="17" name="Group 16">
            <a:extLst>
              <a:ext uri="{FF2B5EF4-FFF2-40B4-BE49-F238E27FC236}">
                <a16:creationId xmlns:a16="http://schemas.microsoft.com/office/drawing/2014/main" id="{36D98DFE-8A95-47D7-85AD-63DF64DA8F92}"/>
              </a:ext>
            </a:extLst>
          </p:cNvPr>
          <p:cNvGrpSpPr/>
          <p:nvPr/>
        </p:nvGrpSpPr>
        <p:grpSpPr>
          <a:xfrm>
            <a:off x="323061" y="3004276"/>
            <a:ext cx="6384748" cy="3291987"/>
            <a:chOff x="187250" y="1236957"/>
            <a:chExt cx="6384748" cy="3291987"/>
          </a:xfrm>
        </p:grpSpPr>
        <p:sp>
          <p:nvSpPr>
            <p:cNvPr id="5" name="Rectangle 4">
              <a:extLst>
                <a:ext uri="{FF2B5EF4-FFF2-40B4-BE49-F238E27FC236}">
                  <a16:creationId xmlns:a16="http://schemas.microsoft.com/office/drawing/2014/main" id="{264E134E-EA42-4EFC-83A9-C6D262E48CD9}"/>
                </a:ext>
              </a:extLst>
            </p:cNvPr>
            <p:cNvSpPr/>
            <p:nvPr/>
          </p:nvSpPr>
          <p:spPr>
            <a:xfrm>
              <a:off x="770093" y="1692386"/>
              <a:ext cx="2801619" cy="123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CGP and employee</a:t>
              </a:r>
            </a:p>
          </p:txBody>
        </p:sp>
        <p:sp>
          <p:nvSpPr>
            <p:cNvPr id="7" name="Rectangle 6">
              <a:extLst>
                <a:ext uri="{FF2B5EF4-FFF2-40B4-BE49-F238E27FC236}">
                  <a16:creationId xmlns:a16="http://schemas.microsoft.com/office/drawing/2014/main" id="{C62F0EA9-98F8-40BE-B678-E446B77D6277}"/>
                </a:ext>
              </a:extLst>
            </p:cNvPr>
            <p:cNvSpPr/>
            <p:nvPr/>
          </p:nvSpPr>
          <p:spPr>
            <a:xfrm>
              <a:off x="3770379" y="1692386"/>
              <a:ext cx="2801619" cy="123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CGPI and employee</a:t>
              </a:r>
            </a:p>
            <a:p>
              <a:pPr algn="ctr"/>
              <a:endParaRPr lang="en-US" sz="900">
                <a:solidFill>
                  <a:schemeClr val="tx1"/>
                </a:solidFill>
              </a:endParaRPr>
            </a:p>
            <a:p>
              <a:pPr algn="ctr"/>
              <a:endParaRPr lang="en-US" sz="900">
                <a:solidFill>
                  <a:schemeClr val="tx1"/>
                </a:solidFill>
              </a:endParaRPr>
            </a:p>
          </p:txBody>
        </p:sp>
        <p:sp>
          <p:nvSpPr>
            <p:cNvPr id="9" name="Rectangle 8">
              <a:extLst>
                <a:ext uri="{FF2B5EF4-FFF2-40B4-BE49-F238E27FC236}">
                  <a16:creationId xmlns:a16="http://schemas.microsoft.com/office/drawing/2014/main" id="{97662EB2-5248-4315-8203-069348F86473}"/>
                </a:ext>
              </a:extLst>
            </p:cNvPr>
            <p:cNvSpPr/>
            <p:nvPr/>
          </p:nvSpPr>
          <p:spPr>
            <a:xfrm>
              <a:off x="770093" y="3055930"/>
              <a:ext cx="2801619" cy="123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CGP and self-employed</a:t>
              </a:r>
            </a:p>
          </p:txBody>
        </p:sp>
        <p:sp>
          <p:nvSpPr>
            <p:cNvPr id="10" name="Rectangle 9">
              <a:extLst>
                <a:ext uri="{FF2B5EF4-FFF2-40B4-BE49-F238E27FC236}">
                  <a16:creationId xmlns:a16="http://schemas.microsoft.com/office/drawing/2014/main" id="{E2B48BBB-52EF-484F-885A-FE2F00F4B409}"/>
                </a:ext>
              </a:extLst>
            </p:cNvPr>
            <p:cNvSpPr/>
            <p:nvPr/>
          </p:nvSpPr>
          <p:spPr>
            <a:xfrm>
              <a:off x="3770379" y="3055930"/>
              <a:ext cx="2801619" cy="1232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chemeClr val="tx1"/>
                  </a:solidFill>
                </a:rPr>
                <a:t>CGPI and self-employed</a:t>
              </a:r>
            </a:p>
            <a:p>
              <a:pPr algn="ctr"/>
              <a:endParaRPr lang="en-US" sz="900">
                <a:solidFill>
                  <a:schemeClr val="tx1"/>
                </a:solidFill>
              </a:endParaRPr>
            </a:p>
          </p:txBody>
        </p:sp>
        <p:cxnSp>
          <p:nvCxnSpPr>
            <p:cNvPr id="11" name="Connecteur droit avec flèche 10">
              <a:extLst>
                <a:ext uri="{FF2B5EF4-FFF2-40B4-BE49-F238E27FC236}">
                  <a16:creationId xmlns:a16="http://schemas.microsoft.com/office/drawing/2014/main" id="{9285F14D-D61E-4E88-BD14-A490DCED059E}"/>
                </a:ext>
              </a:extLst>
            </p:cNvPr>
            <p:cNvCxnSpPr>
              <a:cxnSpLocks/>
            </p:cNvCxnSpPr>
            <p:nvPr/>
          </p:nvCxnSpPr>
          <p:spPr>
            <a:xfrm>
              <a:off x="619885" y="1554977"/>
              <a:ext cx="5903158" cy="0"/>
            </a:xfrm>
            <a:prstGeom prst="straightConnector1">
              <a:avLst/>
            </a:prstGeom>
            <a:ln>
              <a:solidFill>
                <a:srgbClr val="00ABB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89D63F0-8A89-4632-A332-EAC1EB0C7AE0}"/>
                </a:ext>
              </a:extLst>
            </p:cNvPr>
            <p:cNvCxnSpPr>
              <a:cxnSpLocks/>
            </p:cNvCxnSpPr>
            <p:nvPr/>
          </p:nvCxnSpPr>
          <p:spPr>
            <a:xfrm>
              <a:off x="619424" y="1554977"/>
              <a:ext cx="18594" cy="2779814"/>
            </a:xfrm>
            <a:prstGeom prst="straightConnector1">
              <a:avLst/>
            </a:prstGeom>
            <a:ln>
              <a:solidFill>
                <a:srgbClr val="00ABB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7E6992D9-6CCF-46AC-A171-09161395616B}"/>
                </a:ext>
              </a:extLst>
            </p:cNvPr>
            <p:cNvSpPr txBox="1"/>
            <p:nvPr/>
          </p:nvSpPr>
          <p:spPr>
            <a:xfrm>
              <a:off x="2082863" y="1236957"/>
              <a:ext cx="3253821" cy="230832"/>
            </a:xfrm>
            <a:prstGeom prst="rect">
              <a:avLst/>
            </a:prstGeom>
            <a:noFill/>
          </p:spPr>
          <p:txBody>
            <a:bodyPr wrap="square" rtlCol="0">
              <a:spAutoFit/>
            </a:bodyPr>
            <a:lstStyle/>
            <a:p>
              <a:r>
                <a:rPr lang="en-US" sz="900">
                  <a:solidFill>
                    <a:srgbClr val="009DB0"/>
                  </a:solidFill>
                </a:rPr>
                <a:t>Financial independency </a:t>
              </a:r>
              <a:r>
                <a:rPr lang="en-US" sz="900" i="1"/>
                <a:t>(CGP vs CGPI)</a:t>
              </a:r>
            </a:p>
          </p:txBody>
        </p:sp>
        <p:sp>
          <p:nvSpPr>
            <p:cNvPr id="15" name="ZoneTexte 14">
              <a:extLst>
                <a:ext uri="{FF2B5EF4-FFF2-40B4-BE49-F238E27FC236}">
                  <a16:creationId xmlns:a16="http://schemas.microsoft.com/office/drawing/2014/main" id="{465AABD3-6599-44CA-A823-910197D4721F}"/>
                </a:ext>
              </a:extLst>
            </p:cNvPr>
            <p:cNvSpPr txBox="1"/>
            <p:nvPr/>
          </p:nvSpPr>
          <p:spPr>
            <a:xfrm rot="16200000">
              <a:off x="-1194624" y="2777739"/>
              <a:ext cx="3133079" cy="369332"/>
            </a:xfrm>
            <a:prstGeom prst="rect">
              <a:avLst/>
            </a:prstGeom>
            <a:noFill/>
          </p:spPr>
          <p:txBody>
            <a:bodyPr wrap="square" rtlCol="0">
              <a:spAutoFit/>
            </a:bodyPr>
            <a:lstStyle/>
            <a:p>
              <a:pPr algn="ctr"/>
              <a:r>
                <a:rPr lang="en-US" sz="900">
                  <a:solidFill>
                    <a:srgbClr val="009DB0"/>
                  </a:solidFill>
                </a:rPr>
                <a:t>Structural independency </a:t>
              </a:r>
            </a:p>
            <a:p>
              <a:pPr algn="ctr"/>
              <a:r>
                <a:rPr lang="en-US" sz="900" i="1"/>
                <a:t>(employee vs self-employed)</a:t>
              </a:r>
            </a:p>
          </p:txBody>
        </p:sp>
        <p:pic>
          <p:nvPicPr>
            <p:cNvPr id="41986" name="Picture 2" descr="30 ans de conseil en gestion de patrimoine pour nos 20 000 clients ...">
              <a:extLst>
                <a:ext uri="{FF2B5EF4-FFF2-40B4-BE49-F238E27FC236}">
                  <a16:creationId xmlns:a16="http://schemas.microsoft.com/office/drawing/2014/main" id="{043EE576-E487-41BC-8931-FF8A839664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8647" y="2416214"/>
              <a:ext cx="388075" cy="388075"/>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Tous les jobs chez Cyrus Conseil">
              <a:extLst>
                <a:ext uri="{FF2B5EF4-FFF2-40B4-BE49-F238E27FC236}">
                  <a16:creationId xmlns:a16="http://schemas.microsoft.com/office/drawing/2014/main" id="{85F7CD2F-CD36-498C-ACD2-FAFD985230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1349" y="2110993"/>
              <a:ext cx="516527" cy="234785"/>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Primonial, 1er groupe indépendant en gestion de patrimoine">
              <a:extLst>
                <a:ext uri="{FF2B5EF4-FFF2-40B4-BE49-F238E27FC236}">
                  <a16:creationId xmlns:a16="http://schemas.microsoft.com/office/drawing/2014/main" id="{46C77186-F044-4526-8530-F32053E672A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494" y="2154674"/>
              <a:ext cx="687498" cy="147422"/>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descr="Vitrines-Brest.fr - Banque, Assurance, Mutuelle - Océanic Finance">
              <a:extLst>
                <a:ext uri="{FF2B5EF4-FFF2-40B4-BE49-F238E27FC236}">
                  <a16:creationId xmlns:a16="http://schemas.microsoft.com/office/drawing/2014/main" id="{A4207C4D-6695-4EFC-9508-7884AC9ED3E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8950" y="3464881"/>
              <a:ext cx="568544" cy="433942"/>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descr="Afficher l’image source">
              <a:extLst>
                <a:ext uri="{FF2B5EF4-FFF2-40B4-BE49-F238E27FC236}">
                  <a16:creationId xmlns:a16="http://schemas.microsoft.com/office/drawing/2014/main" id="{D9B09832-8431-4345-A58D-C1522CB5DAE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5473" b="24300"/>
            <a:stretch/>
          </p:blipFill>
          <p:spPr bwMode="auto">
            <a:xfrm>
              <a:off x="3787592" y="3383442"/>
              <a:ext cx="1304031" cy="654963"/>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Résultat d’images pour infinitis cgp i">
              <a:extLst>
                <a:ext uri="{FF2B5EF4-FFF2-40B4-BE49-F238E27FC236}">
                  <a16:creationId xmlns:a16="http://schemas.microsoft.com/office/drawing/2014/main" id="{E1FAC4DF-0F78-455C-BEA8-AB4B1ACA5870}"/>
                </a:ext>
              </a:extLst>
            </p:cNvPr>
            <p:cNvPicPr>
              <a:picLocks noChangeAspect="1" noChangeArrowheads="1"/>
            </p:cNvPicPr>
            <p:nvPr/>
          </p:nvPicPr>
          <p:blipFill rotWithShape="1">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t="16744" b="13225"/>
            <a:stretch/>
          </p:blipFill>
          <p:spPr bwMode="auto">
            <a:xfrm>
              <a:off x="5171188" y="3321069"/>
              <a:ext cx="1211018" cy="87397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Espace réservé du texte 2">
            <a:extLst>
              <a:ext uri="{FF2B5EF4-FFF2-40B4-BE49-F238E27FC236}">
                <a16:creationId xmlns:a16="http://schemas.microsoft.com/office/drawing/2014/main" id="{477D2E4C-8FCF-45E3-92A8-32745EC77FD6}"/>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2130937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3FD5E-BE8D-45D3-8839-ACBAA2BFFA89}"/>
              </a:ext>
            </a:extLst>
          </p:cNvPr>
          <p:cNvSpPr>
            <a:spLocks noGrp="1"/>
          </p:cNvSpPr>
          <p:nvPr>
            <p:ph type="ctrTitle"/>
          </p:nvPr>
        </p:nvSpPr>
        <p:spPr/>
        <p:txBody>
          <a:bodyPr/>
          <a:lstStyle/>
          <a:p>
            <a:r>
              <a:rPr lang="en-US" sz="1300"/>
              <a:t>Digital tools are paving the way for </a:t>
            </a:r>
            <a:r>
              <a:rPr lang="en-US" sz="1300">
                <a:solidFill>
                  <a:srgbClr val="009DB0"/>
                </a:solidFill>
              </a:rPr>
              <a:t>alternative models </a:t>
            </a:r>
            <a:r>
              <a:rPr lang="en-US" sz="1300"/>
              <a:t>such as </a:t>
            </a:r>
            <a:r>
              <a:rPr lang="en-US" sz="1300">
                <a:solidFill>
                  <a:srgbClr val="009DB0"/>
                </a:solidFill>
              </a:rPr>
              <a:t>networks of self employed CGPs</a:t>
            </a:r>
            <a:r>
              <a:rPr lang="en-US" sz="1300"/>
              <a:t>, gaining over banks and insurance companies</a:t>
            </a:r>
          </a:p>
        </p:txBody>
      </p:sp>
      <p:sp>
        <p:nvSpPr>
          <p:cNvPr id="14" name="Rectangle 13">
            <a:extLst>
              <a:ext uri="{FF2B5EF4-FFF2-40B4-BE49-F238E27FC236}">
                <a16:creationId xmlns:a16="http://schemas.microsoft.com/office/drawing/2014/main" id="{F5B6F023-6BE9-4446-A373-0C394D727648}"/>
              </a:ext>
            </a:extLst>
          </p:cNvPr>
          <p:cNvSpPr/>
          <p:nvPr/>
        </p:nvSpPr>
        <p:spPr>
          <a:xfrm>
            <a:off x="133351" y="1147238"/>
            <a:ext cx="1219230" cy="141166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Network of employed IFAs</a:t>
            </a:r>
          </a:p>
          <a:p>
            <a:pPr algn="ctr"/>
            <a:endParaRPr lang="en-US" sz="800" i="1">
              <a:solidFill>
                <a:srgbClr val="009DB0"/>
              </a:solidFill>
            </a:endParaRPr>
          </a:p>
          <a:p>
            <a:pPr algn="ctr"/>
            <a:r>
              <a:rPr lang="en-US" sz="800" i="1">
                <a:solidFill>
                  <a:srgbClr val="009DB0"/>
                </a:solidFill>
              </a:rPr>
              <a:t>Network of salaried IFAs, not considered as independent</a:t>
            </a:r>
          </a:p>
        </p:txBody>
      </p:sp>
      <p:sp>
        <p:nvSpPr>
          <p:cNvPr id="17" name="Rectangle 16">
            <a:extLst>
              <a:ext uri="{FF2B5EF4-FFF2-40B4-BE49-F238E27FC236}">
                <a16:creationId xmlns:a16="http://schemas.microsoft.com/office/drawing/2014/main" id="{D69A0E5D-39F2-4879-A1CD-41CE2E192543}"/>
              </a:ext>
            </a:extLst>
          </p:cNvPr>
          <p:cNvSpPr/>
          <p:nvPr/>
        </p:nvSpPr>
        <p:spPr>
          <a:xfrm>
            <a:off x="133351" y="2653807"/>
            <a:ext cx="1219230"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Franchises and concession</a:t>
            </a:r>
            <a:endParaRPr lang="en-US" sz="800" i="1">
              <a:solidFill>
                <a:srgbClr val="009DB0"/>
              </a:solidFill>
            </a:endParaRPr>
          </a:p>
          <a:p>
            <a:pPr algn="ctr"/>
            <a:r>
              <a:rPr lang="en-US" sz="800" i="1">
                <a:solidFill>
                  <a:srgbClr val="009DB0"/>
                </a:solidFill>
              </a:rPr>
              <a:t>Paid administrative to commercial full support</a:t>
            </a:r>
          </a:p>
        </p:txBody>
      </p:sp>
      <p:sp>
        <p:nvSpPr>
          <p:cNvPr id="18" name="Rectangle 17">
            <a:extLst>
              <a:ext uri="{FF2B5EF4-FFF2-40B4-BE49-F238E27FC236}">
                <a16:creationId xmlns:a16="http://schemas.microsoft.com/office/drawing/2014/main" id="{46D5B17C-8CBD-4A26-9806-D5C42A853CB0}"/>
              </a:ext>
            </a:extLst>
          </p:cNvPr>
          <p:cNvSpPr/>
          <p:nvPr/>
        </p:nvSpPr>
        <p:spPr>
          <a:xfrm>
            <a:off x="133351" y="3597801"/>
            <a:ext cx="1219230"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Partnerships</a:t>
            </a:r>
            <a:endParaRPr lang="en-US" sz="1000" i="1">
              <a:solidFill>
                <a:schemeClr val="tx1"/>
              </a:solidFill>
            </a:endParaRPr>
          </a:p>
          <a:p>
            <a:pPr algn="ctr"/>
            <a:r>
              <a:rPr lang="en-US" sz="800" i="1">
                <a:solidFill>
                  <a:srgbClr val="009DB0"/>
                </a:solidFill>
              </a:rPr>
              <a:t>Group of office mutualizing some functions</a:t>
            </a:r>
          </a:p>
        </p:txBody>
      </p:sp>
      <p:sp>
        <p:nvSpPr>
          <p:cNvPr id="19" name="Rectangle 18">
            <a:extLst>
              <a:ext uri="{FF2B5EF4-FFF2-40B4-BE49-F238E27FC236}">
                <a16:creationId xmlns:a16="http://schemas.microsoft.com/office/drawing/2014/main" id="{3ACF2405-2C4C-4007-91ED-4E1E742D1D1A}"/>
              </a:ext>
            </a:extLst>
          </p:cNvPr>
          <p:cNvSpPr/>
          <p:nvPr/>
        </p:nvSpPr>
        <p:spPr>
          <a:xfrm>
            <a:off x="133351" y="4541795"/>
            <a:ext cx="1219230"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Affiliations</a:t>
            </a:r>
          </a:p>
          <a:p>
            <a:pPr algn="ctr"/>
            <a:r>
              <a:rPr lang="en-US" sz="800" i="1">
                <a:solidFill>
                  <a:srgbClr val="009DB0"/>
                </a:solidFill>
              </a:rPr>
              <a:t>Group of 10 to 20 offices in order to carry out tasks together (e.g., reg. expertise)</a:t>
            </a:r>
          </a:p>
        </p:txBody>
      </p:sp>
      <p:sp>
        <p:nvSpPr>
          <p:cNvPr id="20" name="Rectangle 19">
            <a:extLst>
              <a:ext uri="{FF2B5EF4-FFF2-40B4-BE49-F238E27FC236}">
                <a16:creationId xmlns:a16="http://schemas.microsoft.com/office/drawing/2014/main" id="{907729A0-0663-4C9E-9B60-EB4994B783A5}"/>
              </a:ext>
            </a:extLst>
          </p:cNvPr>
          <p:cNvSpPr/>
          <p:nvPr/>
        </p:nvSpPr>
        <p:spPr>
          <a:xfrm>
            <a:off x="133351" y="5485791"/>
            <a:ext cx="1219230"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Autonomous small offices</a:t>
            </a:r>
          </a:p>
          <a:p>
            <a:pPr algn="ctr"/>
            <a:r>
              <a:rPr lang="en-US" sz="800" i="1">
                <a:solidFill>
                  <a:srgbClr val="009DB0"/>
                </a:solidFill>
              </a:rPr>
              <a:t>Small size with less than 10 advisors</a:t>
            </a:r>
          </a:p>
        </p:txBody>
      </p:sp>
      <p:sp>
        <p:nvSpPr>
          <p:cNvPr id="27" name="Rectangle 26">
            <a:extLst>
              <a:ext uri="{FF2B5EF4-FFF2-40B4-BE49-F238E27FC236}">
                <a16:creationId xmlns:a16="http://schemas.microsoft.com/office/drawing/2014/main" id="{85FA4A82-38FF-4EF7-9DF7-2D58991AF752}"/>
              </a:ext>
            </a:extLst>
          </p:cNvPr>
          <p:cNvSpPr/>
          <p:nvPr/>
        </p:nvSpPr>
        <p:spPr>
          <a:xfrm>
            <a:off x="1455346" y="1157536"/>
            <a:ext cx="2068814" cy="141166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 10 players</a:t>
            </a:r>
          </a:p>
        </p:txBody>
      </p:sp>
      <p:sp>
        <p:nvSpPr>
          <p:cNvPr id="28" name="Rectangle 27">
            <a:extLst>
              <a:ext uri="{FF2B5EF4-FFF2-40B4-BE49-F238E27FC236}">
                <a16:creationId xmlns:a16="http://schemas.microsoft.com/office/drawing/2014/main" id="{04653D2E-1726-4ACE-A0B9-9707FD9BA83F}"/>
              </a:ext>
            </a:extLst>
          </p:cNvPr>
          <p:cNvSpPr/>
          <p:nvPr/>
        </p:nvSpPr>
        <p:spPr>
          <a:xfrm>
            <a:off x="1455346" y="2664105"/>
            <a:ext cx="2068814"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 4players</a:t>
            </a:r>
          </a:p>
        </p:txBody>
      </p:sp>
      <p:sp>
        <p:nvSpPr>
          <p:cNvPr id="29" name="Rectangle 28">
            <a:extLst>
              <a:ext uri="{FF2B5EF4-FFF2-40B4-BE49-F238E27FC236}">
                <a16:creationId xmlns:a16="http://schemas.microsoft.com/office/drawing/2014/main" id="{68008A47-5050-48D7-95E6-624C817A2FAF}"/>
              </a:ext>
            </a:extLst>
          </p:cNvPr>
          <p:cNvSpPr/>
          <p:nvPr/>
        </p:nvSpPr>
        <p:spPr>
          <a:xfrm>
            <a:off x="1455346" y="3608099"/>
            <a:ext cx="2068814"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 7 players</a:t>
            </a:r>
          </a:p>
        </p:txBody>
      </p:sp>
      <p:sp>
        <p:nvSpPr>
          <p:cNvPr id="30" name="Rectangle 29">
            <a:extLst>
              <a:ext uri="{FF2B5EF4-FFF2-40B4-BE49-F238E27FC236}">
                <a16:creationId xmlns:a16="http://schemas.microsoft.com/office/drawing/2014/main" id="{E44EB09C-E518-4357-A508-5166272502A2}"/>
              </a:ext>
            </a:extLst>
          </p:cNvPr>
          <p:cNvSpPr/>
          <p:nvPr/>
        </p:nvSpPr>
        <p:spPr>
          <a:xfrm>
            <a:off x="1455346" y="4552093"/>
            <a:ext cx="2068814"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 10 players</a:t>
            </a:r>
          </a:p>
        </p:txBody>
      </p:sp>
      <p:sp>
        <p:nvSpPr>
          <p:cNvPr id="31" name="Rectangle 30">
            <a:extLst>
              <a:ext uri="{FF2B5EF4-FFF2-40B4-BE49-F238E27FC236}">
                <a16:creationId xmlns:a16="http://schemas.microsoft.com/office/drawing/2014/main" id="{2C382705-8505-46B8-9D9D-CE8DFC3DD12D}"/>
              </a:ext>
            </a:extLst>
          </p:cNvPr>
          <p:cNvSpPr/>
          <p:nvPr/>
        </p:nvSpPr>
        <p:spPr>
          <a:xfrm>
            <a:off x="1455346" y="5496089"/>
            <a:ext cx="2068814" cy="84909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tx1"/>
                </a:solidFill>
              </a:rPr>
              <a:t>&lt;3200 players</a:t>
            </a:r>
          </a:p>
        </p:txBody>
      </p:sp>
      <p:sp>
        <p:nvSpPr>
          <p:cNvPr id="36" name="Rectangle 35">
            <a:extLst>
              <a:ext uri="{FF2B5EF4-FFF2-40B4-BE49-F238E27FC236}">
                <a16:creationId xmlns:a16="http://schemas.microsoft.com/office/drawing/2014/main" id="{4548BA7C-B8AC-47E5-B1A0-D0174A1CB970}"/>
              </a:ext>
            </a:extLst>
          </p:cNvPr>
          <p:cNvSpPr/>
          <p:nvPr/>
        </p:nvSpPr>
        <p:spPr>
          <a:xfrm>
            <a:off x="3602731" y="1147238"/>
            <a:ext cx="3124246" cy="141166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0" bIns="36000" rtlCol="0" anchor="ctr"/>
          <a:lstStyle/>
          <a:p>
            <a:pPr marL="171450" indent="-171450">
              <a:buClr>
                <a:schemeClr val="tx1"/>
              </a:buClr>
              <a:buFont typeface="Arial" panose="020B0604020202020204" pitchFamily="34" charset="0"/>
              <a:buChar char="•"/>
            </a:pPr>
            <a:r>
              <a:rPr lang="en-US" sz="900">
                <a:solidFill>
                  <a:schemeClr val="tx1"/>
                </a:solidFill>
              </a:rPr>
              <a:t>Installed </a:t>
            </a:r>
            <a:r>
              <a:rPr lang="en-US" sz="900">
                <a:solidFill>
                  <a:srgbClr val="009DB0"/>
                </a:solidFill>
              </a:rPr>
              <a:t>customer base</a:t>
            </a:r>
            <a:r>
              <a:rPr lang="en-US" sz="900">
                <a:solidFill>
                  <a:schemeClr val="tx1"/>
                </a:solidFill>
              </a:rPr>
              <a:t>, </a:t>
            </a:r>
            <a:r>
              <a:rPr lang="en-US" sz="900">
                <a:solidFill>
                  <a:srgbClr val="009DB0"/>
                </a:solidFill>
              </a:rPr>
              <a:t>experimented colleagues</a:t>
            </a:r>
            <a:r>
              <a:rPr lang="en-US" sz="900">
                <a:solidFill>
                  <a:schemeClr val="tx1"/>
                </a:solidFill>
              </a:rPr>
              <a:t> and </a:t>
            </a:r>
            <a:r>
              <a:rPr lang="en-US" sz="900">
                <a:solidFill>
                  <a:srgbClr val="009DB0"/>
                </a:solidFill>
              </a:rPr>
              <a:t>recognized brand name </a:t>
            </a:r>
            <a:r>
              <a:rPr lang="en-US" sz="900">
                <a:solidFill>
                  <a:schemeClr val="tx1"/>
                </a:solidFill>
              </a:rPr>
              <a:t>(particularly valuable for young professionals)</a:t>
            </a:r>
          </a:p>
          <a:p>
            <a:pPr marL="171450" indent="-171450">
              <a:buClr>
                <a:schemeClr val="tx1"/>
              </a:buClr>
              <a:buFont typeface="Arial" panose="020B0604020202020204" pitchFamily="34" charset="0"/>
              <a:buChar char="•"/>
            </a:pPr>
            <a:r>
              <a:rPr lang="en-US" sz="900">
                <a:solidFill>
                  <a:srgbClr val="009DB0"/>
                </a:solidFill>
              </a:rPr>
              <a:t>Streamlined operations </a:t>
            </a:r>
            <a:r>
              <a:rPr lang="en-US" sz="900">
                <a:solidFill>
                  <a:schemeClr val="tx1"/>
                </a:solidFill>
              </a:rPr>
              <a:t>due to </a:t>
            </a:r>
            <a:r>
              <a:rPr lang="en-US" sz="900">
                <a:solidFill>
                  <a:srgbClr val="009DB0"/>
                </a:solidFill>
              </a:rPr>
              <a:t>integrated professional software</a:t>
            </a:r>
            <a:r>
              <a:rPr lang="en-US" sz="900">
                <a:solidFill>
                  <a:schemeClr val="tx1"/>
                </a:solidFill>
              </a:rPr>
              <a:t>, developed internally (e.g., Cyrus) or externally by major editors (e.g., Harvest) </a:t>
            </a:r>
          </a:p>
          <a:p>
            <a:pPr marL="171450" indent="-171450">
              <a:buClr>
                <a:schemeClr val="tx1"/>
              </a:buClr>
              <a:buFont typeface="Arial" panose="020B0604020202020204" pitchFamily="34" charset="0"/>
              <a:buChar char="•"/>
            </a:pPr>
            <a:r>
              <a:rPr lang="en-US" sz="900">
                <a:solidFill>
                  <a:schemeClr val="tx1"/>
                </a:solidFill>
              </a:rPr>
              <a:t>Access to a </a:t>
            </a:r>
            <a:r>
              <a:rPr lang="en-US" sz="900">
                <a:solidFill>
                  <a:srgbClr val="009DB0"/>
                </a:solidFill>
              </a:rPr>
              <a:t>large range of providers </a:t>
            </a:r>
            <a:r>
              <a:rPr lang="en-US" sz="900">
                <a:solidFill>
                  <a:schemeClr val="tx1"/>
                </a:solidFill>
              </a:rPr>
              <a:t>and consequently to a </a:t>
            </a:r>
            <a:r>
              <a:rPr lang="en-US" sz="900">
                <a:solidFill>
                  <a:srgbClr val="009DB0"/>
                </a:solidFill>
              </a:rPr>
              <a:t>large product inventory</a:t>
            </a:r>
          </a:p>
          <a:p>
            <a:pPr marL="171450" indent="-171450">
              <a:buClr>
                <a:schemeClr val="tx1"/>
              </a:buClr>
              <a:buFont typeface="Arial" panose="020B0604020202020204" pitchFamily="34" charset="0"/>
              <a:buChar char="•"/>
            </a:pPr>
            <a:r>
              <a:rPr lang="en-US" sz="900">
                <a:solidFill>
                  <a:schemeClr val="tx1"/>
                </a:solidFill>
              </a:rPr>
              <a:t>Access to </a:t>
            </a:r>
            <a:r>
              <a:rPr lang="en-US" sz="900">
                <a:solidFill>
                  <a:srgbClr val="009DB0"/>
                </a:solidFill>
              </a:rPr>
              <a:t>installed networks of subscribers </a:t>
            </a:r>
          </a:p>
        </p:txBody>
      </p:sp>
      <p:sp>
        <p:nvSpPr>
          <p:cNvPr id="58" name="Rectangle 57">
            <a:extLst>
              <a:ext uri="{FF2B5EF4-FFF2-40B4-BE49-F238E27FC236}">
                <a16:creationId xmlns:a16="http://schemas.microsoft.com/office/drawing/2014/main" id="{0100C087-B7F6-4D3A-A675-A726D8C9FDBF}"/>
              </a:ext>
            </a:extLst>
          </p:cNvPr>
          <p:cNvSpPr/>
          <p:nvPr/>
        </p:nvSpPr>
        <p:spPr>
          <a:xfrm>
            <a:off x="3601332" y="2653808"/>
            <a:ext cx="3125645" cy="275788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rgbClr val="009DB0"/>
                </a:solidFill>
              </a:rPr>
              <a:t>Independency</a:t>
            </a:r>
            <a:r>
              <a:rPr lang="en-US" sz="900">
                <a:solidFill>
                  <a:schemeClr val="tx1"/>
                </a:solidFill>
              </a:rPr>
              <a:t> and </a:t>
            </a:r>
            <a:r>
              <a:rPr lang="en-US" sz="900">
                <a:solidFill>
                  <a:srgbClr val="009DB0"/>
                </a:solidFill>
              </a:rPr>
              <a:t>flexibility</a:t>
            </a:r>
          </a:p>
          <a:p>
            <a:pPr marL="171450" indent="-171450">
              <a:buClr>
                <a:schemeClr val="tx1"/>
              </a:buClr>
              <a:buFont typeface="Arial" panose="020B0604020202020204" pitchFamily="34" charset="0"/>
              <a:buChar char="•"/>
            </a:pPr>
            <a:r>
              <a:rPr lang="en-US" sz="900">
                <a:solidFill>
                  <a:srgbClr val="009DB0"/>
                </a:solidFill>
              </a:rPr>
              <a:t>Highest revenues </a:t>
            </a:r>
            <a:r>
              <a:rPr lang="en-US" sz="900">
                <a:solidFill>
                  <a:schemeClr val="tx1"/>
                </a:solidFill>
              </a:rPr>
              <a:t>for each professional individual</a:t>
            </a:r>
          </a:p>
          <a:p>
            <a:pPr marL="171450" indent="-171450">
              <a:buClr>
                <a:schemeClr val="tx1"/>
              </a:buClr>
              <a:buFont typeface="Arial" panose="020B0604020202020204" pitchFamily="34" charset="0"/>
              <a:buChar char="•"/>
            </a:pPr>
            <a:r>
              <a:rPr lang="en-US" sz="900">
                <a:solidFill>
                  <a:schemeClr val="tx1"/>
                </a:solidFill>
              </a:rPr>
              <a:t>Potential access to </a:t>
            </a:r>
            <a:r>
              <a:rPr lang="en-US" sz="900">
                <a:solidFill>
                  <a:srgbClr val="009DB0"/>
                </a:solidFill>
              </a:rPr>
              <a:t>mutualized IT and digital tools </a:t>
            </a:r>
            <a:r>
              <a:rPr lang="en-US" sz="900">
                <a:solidFill>
                  <a:schemeClr val="tx1"/>
                </a:solidFill>
              </a:rPr>
              <a:t>(e.g., in partnerships) and</a:t>
            </a:r>
          </a:p>
          <a:p>
            <a:pPr marL="171450" indent="-171450">
              <a:buClr>
                <a:schemeClr val="tx1"/>
              </a:buClr>
              <a:buFont typeface="Arial" panose="020B0604020202020204" pitchFamily="34" charset="0"/>
              <a:buChar char="•"/>
            </a:pPr>
            <a:endParaRPr lang="en-US" sz="900">
              <a:solidFill>
                <a:schemeClr val="tx1"/>
              </a:solidFill>
            </a:endParaRPr>
          </a:p>
          <a:p>
            <a:pPr marL="171450" indent="-171450">
              <a:buClr>
                <a:schemeClr val="tx1"/>
              </a:buClr>
              <a:buFont typeface="Arial" panose="020B0604020202020204" pitchFamily="34" charset="0"/>
              <a:buChar char="•"/>
            </a:pPr>
            <a:endParaRPr lang="en-US" sz="900">
              <a:solidFill>
                <a:schemeClr val="tx1"/>
              </a:solidFill>
            </a:endParaRPr>
          </a:p>
        </p:txBody>
      </p:sp>
      <p:cxnSp>
        <p:nvCxnSpPr>
          <p:cNvPr id="8" name="Straight Connector 30">
            <a:extLst>
              <a:ext uri="{FF2B5EF4-FFF2-40B4-BE49-F238E27FC236}">
                <a16:creationId xmlns:a16="http://schemas.microsoft.com/office/drawing/2014/main" id="{E53B5522-1CF6-4183-93CD-EC8E8D4EC06B}"/>
              </a:ext>
            </a:extLst>
          </p:cNvPr>
          <p:cNvCxnSpPr>
            <a:cxnSpLocks/>
          </p:cNvCxnSpPr>
          <p:nvPr/>
        </p:nvCxnSpPr>
        <p:spPr>
          <a:xfrm>
            <a:off x="463042" y="1051564"/>
            <a:ext cx="90849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9" name="ZoneTexte 39">
            <a:extLst>
              <a:ext uri="{FF2B5EF4-FFF2-40B4-BE49-F238E27FC236}">
                <a16:creationId xmlns:a16="http://schemas.microsoft.com/office/drawing/2014/main" id="{F34C7685-8532-4020-AC6F-F5658ABB75DB}"/>
              </a:ext>
            </a:extLst>
          </p:cNvPr>
          <p:cNvSpPr txBox="1"/>
          <p:nvPr/>
        </p:nvSpPr>
        <p:spPr>
          <a:xfrm>
            <a:off x="1304195" y="878633"/>
            <a:ext cx="7675333"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CGPs’ market structure and associated pros and cons from a CGP professional point of view</a:t>
            </a:r>
          </a:p>
        </p:txBody>
      </p:sp>
      <p:pic>
        <p:nvPicPr>
          <p:cNvPr id="10" name="Picture 2" descr="30 ans de conseil en gestion de patrimoine pour nos 20 000 clients ...">
            <a:extLst>
              <a:ext uri="{FF2B5EF4-FFF2-40B4-BE49-F238E27FC236}">
                <a16:creationId xmlns:a16="http://schemas.microsoft.com/office/drawing/2014/main" id="{6A1D4B8F-B5E8-4504-B5BA-3C5C3BF93E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581" y="1581585"/>
            <a:ext cx="388075" cy="388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ous les jobs chez Cyrus Conseil">
            <a:extLst>
              <a:ext uri="{FF2B5EF4-FFF2-40B4-BE49-F238E27FC236}">
                <a16:creationId xmlns:a16="http://schemas.microsoft.com/office/drawing/2014/main" id="{DBF64DCE-6C5E-4498-A803-49634B6D35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2360" y="1620610"/>
            <a:ext cx="420429" cy="1911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rimonial, 1er groupe indépendant en gestion de patrimoine">
            <a:extLst>
              <a:ext uri="{FF2B5EF4-FFF2-40B4-BE49-F238E27FC236}">
                <a16:creationId xmlns:a16="http://schemas.microsoft.com/office/drawing/2014/main" id="{F9FB3F04-C2C3-4EDF-A3C3-905DC5B24394}"/>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9077" y="1971206"/>
            <a:ext cx="687498" cy="147422"/>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 31">
            <a:extLst>
              <a:ext uri="{FF2B5EF4-FFF2-40B4-BE49-F238E27FC236}">
                <a16:creationId xmlns:a16="http://schemas.microsoft.com/office/drawing/2014/main" id="{95CEB28E-2086-471E-8602-13AAA883373E}"/>
              </a:ext>
            </a:extLst>
          </p:cNvPr>
          <p:cNvPicPr>
            <a:picLocks noChangeAspect="1"/>
          </p:cNvPicPr>
          <p:nvPr/>
        </p:nvPicPr>
        <p:blipFill>
          <a:blip r:embed="rId6"/>
          <a:stretch>
            <a:fillRect/>
          </a:stretch>
        </p:blipFill>
        <p:spPr>
          <a:xfrm>
            <a:off x="1659959" y="1775622"/>
            <a:ext cx="323450" cy="325410"/>
          </a:xfrm>
          <a:prstGeom prst="rect">
            <a:avLst/>
          </a:prstGeom>
        </p:spPr>
      </p:pic>
      <p:pic>
        <p:nvPicPr>
          <p:cNvPr id="29698" name="Picture 2" descr="Advenis - Accueil">
            <a:extLst>
              <a:ext uri="{FF2B5EF4-FFF2-40B4-BE49-F238E27FC236}">
                <a16:creationId xmlns:a16="http://schemas.microsoft.com/office/drawing/2014/main" id="{F0D105B8-8EEA-4096-BE54-D0ADDA93A16C}"/>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517" y="2207063"/>
            <a:ext cx="718058" cy="258501"/>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Fiducée Gestion Privée - Premier réseau indépendant de gestion ...">
            <a:extLst>
              <a:ext uri="{FF2B5EF4-FFF2-40B4-BE49-F238E27FC236}">
                <a16:creationId xmlns:a16="http://schemas.microsoft.com/office/drawing/2014/main" id="{11A57F1D-5590-4405-AD16-600817E772A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3598" y="3085869"/>
            <a:ext cx="1127753" cy="457485"/>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rudalis · La protection du patrimoine des personnes vulnérables ...">
            <a:extLst>
              <a:ext uri="{FF2B5EF4-FFF2-40B4-BE49-F238E27FC236}">
                <a16:creationId xmlns:a16="http://schemas.microsoft.com/office/drawing/2014/main" id="{5C4ABB05-59D6-4B31-B0CA-2DD792C9D0C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2555" y="2883370"/>
            <a:ext cx="615224" cy="271208"/>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Vendyssée Finance | Gestion de Patrimoine">
            <a:extLst>
              <a:ext uri="{FF2B5EF4-FFF2-40B4-BE49-F238E27FC236}">
                <a16:creationId xmlns:a16="http://schemas.microsoft.com/office/drawing/2014/main" id="{1FC5F24A-4D46-4012-85ED-F79651BC5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82384" y="2834688"/>
            <a:ext cx="615224" cy="556498"/>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Advisfi - Accueil | Facebook">
            <a:extLst>
              <a:ext uri="{FF2B5EF4-FFF2-40B4-BE49-F238E27FC236}">
                <a16:creationId xmlns:a16="http://schemas.microsoft.com/office/drawing/2014/main" id="{ECF0E392-C8A9-49C7-8885-B40EEB018B2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3565" y="3864670"/>
            <a:ext cx="568025" cy="257573"/>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Olifan Group | LinkedIn">
            <a:extLst>
              <a:ext uri="{FF2B5EF4-FFF2-40B4-BE49-F238E27FC236}">
                <a16:creationId xmlns:a16="http://schemas.microsoft.com/office/drawing/2014/main" id="{913B42F0-C2A2-41BB-81F8-16E426E30B95}"/>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0730" y="4043150"/>
            <a:ext cx="461717" cy="461717"/>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Serenalis Groupe - Groupement de conseillers en gestion de ...">
            <a:extLst>
              <a:ext uri="{FF2B5EF4-FFF2-40B4-BE49-F238E27FC236}">
                <a16:creationId xmlns:a16="http://schemas.microsoft.com/office/drawing/2014/main" id="{DB8E5F77-7069-4457-AF11-29DBB1D88C4F}"/>
              </a:ext>
            </a:extLst>
          </p:cNvPr>
          <p:cNvPicPr>
            <a:picLocks noChangeAspect="1" noChangeArrowheads="1"/>
          </p:cNvPicPr>
          <p:nvPr/>
        </p:nvPicPr>
        <p:blipFill>
          <a:blip r:embed="rId13" cstate="print">
            <a:clrChange>
              <a:clrFrom>
                <a:srgbClr val="F7F5F6"/>
              </a:clrFrom>
              <a:clrTo>
                <a:srgbClr val="F7F5F6">
                  <a:alpha val="0"/>
                </a:srgbClr>
              </a:clrTo>
            </a:clrChange>
            <a:extLst>
              <a:ext uri="{28A0092B-C50C-407E-A947-70E740481C1C}">
                <a14:useLocalDpi xmlns:a14="http://schemas.microsoft.com/office/drawing/2010/main" val="0"/>
              </a:ext>
            </a:extLst>
          </a:blip>
          <a:srcRect/>
          <a:stretch>
            <a:fillRect/>
          </a:stretch>
        </p:blipFill>
        <p:spPr bwMode="auto">
          <a:xfrm>
            <a:off x="1643777" y="3836728"/>
            <a:ext cx="786243" cy="240946"/>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Association de conseillers en gestion de patrimoine Languedoc ...">
            <a:extLst>
              <a:ext uri="{FF2B5EF4-FFF2-40B4-BE49-F238E27FC236}">
                <a16:creationId xmlns:a16="http://schemas.microsoft.com/office/drawing/2014/main" id="{D22E7491-DDDD-4BA2-9B95-0AAD8438A5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66771" y="5141961"/>
            <a:ext cx="824808" cy="209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ésultat d’images pour infinitis cgp i">
            <a:extLst>
              <a:ext uri="{FF2B5EF4-FFF2-40B4-BE49-F238E27FC236}">
                <a16:creationId xmlns:a16="http://schemas.microsoft.com/office/drawing/2014/main" id="{8ACB754D-A3DA-44F9-9EA5-977D0126628F}"/>
              </a:ext>
            </a:extLst>
          </p:cNvPr>
          <p:cNvPicPr>
            <a:picLocks noChangeAspect="1" noChangeArrowheads="1"/>
          </p:cNvPicPr>
          <p:nvPr/>
        </p:nvPicPr>
        <p:blipFill rotWithShape="1">
          <a:blip r:embed="rId15" cstate="print">
            <a:clrChange>
              <a:clrFrom>
                <a:srgbClr val="FDFDFD"/>
              </a:clrFrom>
              <a:clrTo>
                <a:srgbClr val="FDFDFD">
                  <a:alpha val="0"/>
                </a:srgbClr>
              </a:clrTo>
            </a:clrChange>
            <a:extLst>
              <a:ext uri="{28A0092B-C50C-407E-A947-70E740481C1C}">
                <a14:useLocalDpi xmlns:a14="http://schemas.microsoft.com/office/drawing/2010/main" val="0"/>
              </a:ext>
            </a:extLst>
          </a:blip>
          <a:srcRect t="16744" b="13225"/>
          <a:stretch/>
        </p:blipFill>
        <p:spPr bwMode="auto">
          <a:xfrm>
            <a:off x="2864170" y="4101396"/>
            <a:ext cx="461717" cy="333214"/>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CGP Entrepreneurs annonce la nomination d'Eva Kadouch - Père la Fouine">
            <a:extLst>
              <a:ext uri="{FF2B5EF4-FFF2-40B4-BE49-F238E27FC236}">
                <a16:creationId xmlns:a16="http://schemas.microsoft.com/office/drawing/2014/main" id="{AC154672-D4CC-4B5F-9DEB-EB2801980E9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43934" y="4111649"/>
            <a:ext cx="439475" cy="257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ficher l’image source">
            <a:extLst>
              <a:ext uri="{FF2B5EF4-FFF2-40B4-BE49-F238E27FC236}">
                <a16:creationId xmlns:a16="http://schemas.microsoft.com/office/drawing/2014/main" id="{02E3F7E2-6CB7-4FCE-8269-C5346E2BADF4}"/>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5473" b="24300"/>
          <a:stretch/>
        </p:blipFill>
        <p:spPr bwMode="auto">
          <a:xfrm>
            <a:off x="2514231" y="5042469"/>
            <a:ext cx="903154" cy="453618"/>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Newsletter du 23/08/2019">
            <a:extLst>
              <a:ext uri="{FF2B5EF4-FFF2-40B4-BE49-F238E27FC236}">
                <a16:creationId xmlns:a16="http://schemas.microsoft.com/office/drawing/2014/main" id="{1B03EB96-55E5-4EA5-883C-59C632DC7132}"/>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6771" y="4549278"/>
            <a:ext cx="1127753" cy="766872"/>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Accueil">
            <a:extLst>
              <a:ext uri="{FF2B5EF4-FFF2-40B4-BE49-F238E27FC236}">
                <a16:creationId xmlns:a16="http://schemas.microsoft.com/office/drawing/2014/main" id="{9865DD78-41DA-42B0-89F6-FDFCD22725D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01912" y="5868919"/>
            <a:ext cx="1012319" cy="396005"/>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descr="Direcfi | LinkedIn">
            <a:extLst>
              <a:ext uri="{FF2B5EF4-FFF2-40B4-BE49-F238E27FC236}">
                <a16:creationId xmlns:a16="http://schemas.microsoft.com/office/drawing/2014/main" id="{6FF3AE8B-8F39-4B0A-A012-7B4CD61843CF}"/>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9422" y="5400226"/>
            <a:ext cx="1012319" cy="101231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FAD4919-25D9-40C0-A3E5-9DAE44ADDF23}"/>
              </a:ext>
            </a:extLst>
          </p:cNvPr>
          <p:cNvSpPr/>
          <p:nvPr/>
        </p:nvSpPr>
        <p:spPr>
          <a:xfrm>
            <a:off x="6804149" y="1147238"/>
            <a:ext cx="2990672" cy="1411664"/>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accent6"/>
                </a:solidFill>
              </a:rPr>
              <a:t>Less revenues </a:t>
            </a:r>
            <a:r>
              <a:rPr lang="en-US" sz="900">
                <a:solidFill>
                  <a:schemeClr val="tx1"/>
                </a:solidFill>
              </a:rPr>
              <a:t>for CGPs (except for partners)</a:t>
            </a:r>
          </a:p>
        </p:txBody>
      </p:sp>
      <p:sp>
        <p:nvSpPr>
          <p:cNvPr id="38" name="Rectangle 37">
            <a:extLst>
              <a:ext uri="{FF2B5EF4-FFF2-40B4-BE49-F238E27FC236}">
                <a16:creationId xmlns:a16="http://schemas.microsoft.com/office/drawing/2014/main" id="{D17619C2-DDB2-42F6-98D9-15B94A2DBAAC}"/>
              </a:ext>
            </a:extLst>
          </p:cNvPr>
          <p:cNvSpPr/>
          <p:nvPr/>
        </p:nvSpPr>
        <p:spPr>
          <a:xfrm>
            <a:off x="6804149" y="2653808"/>
            <a:ext cx="2990672" cy="2757884"/>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accent6"/>
                </a:solidFill>
              </a:rPr>
              <a:t>No brand name</a:t>
            </a:r>
          </a:p>
          <a:p>
            <a:pPr marL="171450" indent="-171450">
              <a:buClr>
                <a:schemeClr val="tx1"/>
              </a:buClr>
              <a:buFont typeface="Arial" panose="020B0604020202020204" pitchFamily="34" charset="0"/>
              <a:buChar char="•"/>
            </a:pPr>
            <a:r>
              <a:rPr lang="en-US" sz="900">
                <a:solidFill>
                  <a:schemeClr val="accent6"/>
                </a:solidFill>
              </a:rPr>
              <a:t>Poor financial security </a:t>
            </a:r>
            <a:r>
              <a:rPr lang="en-US" sz="900">
                <a:solidFill>
                  <a:schemeClr val="tx1"/>
                </a:solidFill>
              </a:rPr>
              <a:t>compared to a salaried structure (that pays each of its workforce member despite no sale)</a:t>
            </a:r>
          </a:p>
          <a:p>
            <a:pPr marL="171450" indent="-171450">
              <a:buClr>
                <a:schemeClr val="tx1"/>
              </a:buClr>
              <a:buFont typeface="Arial" panose="020B0604020202020204" pitchFamily="34" charset="0"/>
              <a:buChar char="•"/>
            </a:pPr>
            <a:r>
              <a:rPr lang="en-US" sz="900">
                <a:solidFill>
                  <a:schemeClr val="accent6"/>
                </a:solidFill>
              </a:rPr>
              <a:t>Poor access to experts’ advisors </a:t>
            </a:r>
            <a:r>
              <a:rPr lang="en-US" sz="900">
                <a:solidFill>
                  <a:schemeClr val="tx1"/>
                </a:solidFill>
              </a:rPr>
              <a:t>to solve complex cases </a:t>
            </a:r>
          </a:p>
          <a:p>
            <a:pPr>
              <a:buClr>
                <a:schemeClr val="tx1"/>
              </a:buClr>
            </a:pPr>
            <a:endParaRPr lang="en-US" sz="900">
              <a:solidFill>
                <a:schemeClr val="tx1"/>
              </a:solidFill>
            </a:endParaRPr>
          </a:p>
        </p:txBody>
      </p:sp>
      <p:sp>
        <p:nvSpPr>
          <p:cNvPr id="39" name="Rectangle 38">
            <a:extLst>
              <a:ext uri="{FF2B5EF4-FFF2-40B4-BE49-F238E27FC236}">
                <a16:creationId xmlns:a16="http://schemas.microsoft.com/office/drawing/2014/main" id="{3A6051C7-0E7F-4717-8A2B-B4831C9FBFAD}"/>
              </a:ext>
            </a:extLst>
          </p:cNvPr>
          <p:cNvSpPr/>
          <p:nvPr/>
        </p:nvSpPr>
        <p:spPr>
          <a:xfrm>
            <a:off x="3602731" y="5496087"/>
            <a:ext cx="3124246" cy="83957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rgbClr val="009DB0"/>
                </a:solidFill>
              </a:rPr>
              <a:t>Independency</a:t>
            </a:r>
            <a:r>
              <a:rPr lang="en-US" sz="900">
                <a:solidFill>
                  <a:schemeClr val="tx1"/>
                </a:solidFill>
              </a:rPr>
              <a:t> and </a:t>
            </a:r>
            <a:r>
              <a:rPr lang="en-US" sz="900">
                <a:solidFill>
                  <a:srgbClr val="009DB0"/>
                </a:solidFill>
              </a:rPr>
              <a:t>flexibility</a:t>
            </a:r>
          </a:p>
          <a:p>
            <a:pPr marL="171450" indent="-171450">
              <a:buClr>
                <a:schemeClr val="tx1"/>
              </a:buClr>
              <a:buFont typeface="Arial" panose="020B0604020202020204" pitchFamily="34" charset="0"/>
              <a:buChar char="•"/>
            </a:pPr>
            <a:endParaRPr lang="en-US" sz="900">
              <a:solidFill>
                <a:schemeClr val="tx1"/>
              </a:solidFill>
            </a:endParaRPr>
          </a:p>
        </p:txBody>
      </p:sp>
      <p:sp>
        <p:nvSpPr>
          <p:cNvPr id="40" name="Rectangle 39">
            <a:extLst>
              <a:ext uri="{FF2B5EF4-FFF2-40B4-BE49-F238E27FC236}">
                <a16:creationId xmlns:a16="http://schemas.microsoft.com/office/drawing/2014/main" id="{91AC2AC1-D36F-4A59-BB36-3347BE1AB11B}"/>
              </a:ext>
            </a:extLst>
          </p:cNvPr>
          <p:cNvSpPr/>
          <p:nvPr/>
        </p:nvSpPr>
        <p:spPr>
          <a:xfrm>
            <a:off x="6804149" y="5496089"/>
            <a:ext cx="2990672" cy="829272"/>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accent6"/>
                </a:solidFill>
              </a:rPr>
              <a:t>No access to professional software </a:t>
            </a:r>
            <a:r>
              <a:rPr lang="en-US" sz="900">
                <a:solidFill>
                  <a:schemeClr val="tx1"/>
                </a:solidFill>
              </a:rPr>
              <a:t>for costs reasons causing </a:t>
            </a:r>
            <a:r>
              <a:rPr lang="en-US" sz="900">
                <a:solidFill>
                  <a:schemeClr val="accent6"/>
                </a:solidFill>
              </a:rPr>
              <a:t>painful operations </a:t>
            </a:r>
            <a:r>
              <a:rPr lang="en-US" sz="900">
                <a:solidFill>
                  <a:schemeClr val="tx1"/>
                </a:solidFill>
              </a:rPr>
              <a:t>(e.g., need to connect to each providers extranets one by one)</a:t>
            </a:r>
          </a:p>
          <a:p>
            <a:pPr marL="171450" indent="-171450">
              <a:buClr>
                <a:schemeClr val="tx1"/>
              </a:buClr>
              <a:buFont typeface="Arial" panose="020B0604020202020204" pitchFamily="34" charset="0"/>
              <a:buChar char="•"/>
            </a:pPr>
            <a:r>
              <a:rPr lang="en-US" sz="900">
                <a:solidFill>
                  <a:schemeClr val="accent6"/>
                </a:solidFill>
              </a:rPr>
              <a:t>No brand name</a:t>
            </a:r>
          </a:p>
          <a:p>
            <a:pPr marL="171450" indent="-171450">
              <a:buClr>
                <a:schemeClr val="tx1"/>
              </a:buClr>
              <a:buFont typeface="Arial" panose="020B0604020202020204" pitchFamily="34" charset="0"/>
              <a:buChar char="•"/>
            </a:pPr>
            <a:r>
              <a:rPr lang="en-US" sz="900">
                <a:solidFill>
                  <a:schemeClr val="accent6"/>
                </a:solidFill>
              </a:rPr>
              <a:t>Poor financial security</a:t>
            </a:r>
          </a:p>
        </p:txBody>
      </p:sp>
      <p:sp>
        <p:nvSpPr>
          <p:cNvPr id="7" name="Rectangle 6">
            <a:extLst>
              <a:ext uri="{FF2B5EF4-FFF2-40B4-BE49-F238E27FC236}">
                <a16:creationId xmlns:a16="http://schemas.microsoft.com/office/drawing/2014/main" id="{C8E5461F-8B38-4533-9A42-C73BC2BF8330}"/>
              </a:ext>
            </a:extLst>
          </p:cNvPr>
          <p:cNvSpPr/>
          <p:nvPr/>
        </p:nvSpPr>
        <p:spPr>
          <a:xfrm>
            <a:off x="1931412" y="6504676"/>
            <a:ext cx="620244" cy="236692"/>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900">
                <a:solidFill>
                  <a:schemeClr val="accent6"/>
                </a:solidFill>
              </a:rPr>
              <a:t>Cons</a:t>
            </a:r>
            <a:endParaRPr lang="en-US" sz="900">
              <a:solidFill>
                <a:schemeClr val="tx1"/>
              </a:solidFill>
            </a:endParaRPr>
          </a:p>
        </p:txBody>
      </p:sp>
      <p:sp>
        <p:nvSpPr>
          <p:cNvPr id="47" name="Rectangle 46">
            <a:extLst>
              <a:ext uri="{FF2B5EF4-FFF2-40B4-BE49-F238E27FC236}">
                <a16:creationId xmlns:a16="http://schemas.microsoft.com/office/drawing/2014/main" id="{4D5B2D6D-1A3B-4EF4-B519-73F979B3B0EE}"/>
              </a:ext>
            </a:extLst>
          </p:cNvPr>
          <p:cNvSpPr/>
          <p:nvPr/>
        </p:nvSpPr>
        <p:spPr>
          <a:xfrm>
            <a:off x="1256649" y="6504676"/>
            <a:ext cx="620244" cy="23669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900">
                <a:solidFill>
                  <a:srgbClr val="009DB0"/>
                </a:solidFill>
              </a:rPr>
              <a:t>Pros</a:t>
            </a:r>
          </a:p>
        </p:txBody>
      </p:sp>
      <p:sp>
        <p:nvSpPr>
          <p:cNvPr id="5" name="Espace réservé du texte 2">
            <a:extLst>
              <a:ext uri="{FF2B5EF4-FFF2-40B4-BE49-F238E27FC236}">
                <a16:creationId xmlns:a16="http://schemas.microsoft.com/office/drawing/2014/main" id="{B5A83A15-FFB4-4CDB-8F82-161CB4DDA964}"/>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
        <p:nvSpPr>
          <p:cNvPr id="6" name="Rectangle 5">
            <a:extLst>
              <a:ext uri="{FF2B5EF4-FFF2-40B4-BE49-F238E27FC236}">
                <a16:creationId xmlns:a16="http://schemas.microsoft.com/office/drawing/2014/main" id="{CEAF435A-AA02-4459-AC84-A0274A5AC3AF}"/>
              </a:ext>
            </a:extLst>
          </p:cNvPr>
          <p:cNvSpPr/>
          <p:nvPr/>
        </p:nvSpPr>
        <p:spPr>
          <a:xfrm>
            <a:off x="9205184" y="716523"/>
            <a:ext cx="3367575" cy="169277"/>
          </a:xfrm>
          <a:prstGeom prst="rect">
            <a:avLst/>
          </a:prstGeom>
          <a:solidFill>
            <a:schemeClr val="bg1"/>
          </a:solidFill>
        </p:spPr>
        <p:txBody>
          <a:bodyPr wrap="square" lIns="36000" rIns="36000" bIns="0">
            <a:spAutoFit/>
          </a:bodyPr>
          <a:lstStyle/>
          <a:p>
            <a:pPr algn="ctr"/>
            <a:endParaRPr lang="en-US" sz="800" b="1">
              <a:solidFill>
                <a:srgbClr val="009DB0"/>
              </a:solidFill>
              <a:latin typeface="+mj-lt"/>
            </a:endParaRPr>
          </a:p>
        </p:txBody>
      </p:sp>
    </p:spTree>
    <p:extLst>
      <p:ext uri="{BB962C8B-B14F-4D97-AF65-F5344CB8AC3E}">
        <p14:creationId xmlns:p14="http://schemas.microsoft.com/office/powerpoint/2010/main" val="2457652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84515" y="116632"/>
            <a:ext cx="8930960" cy="576064"/>
          </a:xfrm>
        </p:spPr>
        <p:txBody>
          <a:bodyPr/>
          <a:lstStyle/>
          <a:p>
            <a:r>
              <a:rPr lang="en-US" sz="1300" i="1">
                <a:solidFill>
                  <a:srgbClr val="E46C0A"/>
                </a:solidFill>
              </a:rPr>
              <a:t>Opportunity - Network of independent CGPs: </a:t>
            </a:r>
            <a:r>
              <a:rPr lang="en-US" sz="1300" spc="0">
                <a:latin typeface="+mj-lt"/>
              </a:rPr>
              <a:t>CG could leverage a </a:t>
            </a:r>
            <a:r>
              <a:rPr lang="en-US" sz="1300" spc="0">
                <a:solidFill>
                  <a:srgbClr val="009DB0"/>
                </a:solidFill>
                <a:latin typeface="+mj-lt"/>
              </a:rPr>
              <a:t>white-label</a:t>
            </a:r>
            <a:r>
              <a:rPr lang="en-US" sz="1300" spc="0">
                <a:latin typeface="+mj-lt"/>
              </a:rPr>
              <a:t> network of </a:t>
            </a:r>
            <a:r>
              <a:rPr lang="en-US" sz="1300" spc="0">
                <a:solidFill>
                  <a:srgbClr val="009DB0"/>
                </a:solidFill>
                <a:latin typeface="+mj-lt"/>
              </a:rPr>
              <a:t>self employed CGPs </a:t>
            </a:r>
            <a:r>
              <a:rPr lang="en-US" sz="1300" spc="0">
                <a:latin typeface="+mj-lt"/>
              </a:rPr>
              <a:t>to target the upper part of the mass market</a:t>
            </a:r>
          </a:p>
        </p:txBody>
      </p:sp>
      <p:sp>
        <p:nvSpPr>
          <p:cNvPr id="137" name="Espace réservé du texte 63">
            <a:extLst>
              <a:ext uri="{FF2B5EF4-FFF2-40B4-BE49-F238E27FC236}">
                <a16:creationId xmlns:a16="http://schemas.microsoft.com/office/drawing/2014/main" id="{F84AEDE0-4469-46E8-8DB4-20699E5BF589}"/>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sp>
        <p:nvSpPr>
          <p:cNvPr id="231" name="Rectangle 230">
            <a:extLst>
              <a:ext uri="{FF2B5EF4-FFF2-40B4-BE49-F238E27FC236}">
                <a16:creationId xmlns:a16="http://schemas.microsoft.com/office/drawing/2014/main" id="{FA130BC7-4661-433B-AA96-D59A5A62C0E8}"/>
              </a:ext>
            </a:extLst>
          </p:cNvPr>
          <p:cNvSpPr/>
          <p:nvPr/>
        </p:nvSpPr>
        <p:spPr bwMode="auto">
          <a:xfrm>
            <a:off x="232999" y="1243293"/>
            <a:ext cx="4803688" cy="49905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sp>
        <p:nvSpPr>
          <p:cNvPr id="357" name="Rectangle 356">
            <a:extLst>
              <a:ext uri="{FF2B5EF4-FFF2-40B4-BE49-F238E27FC236}">
                <a16:creationId xmlns:a16="http://schemas.microsoft.com/office/drawing/2014/main" id="{66353583-B4C6-4D3A-A1EE-7841C9E5C6F3}"/>
              </a:ext>
            </a:extLst>
          </p:cNvPr>
          <p:cNvSpPr/>
          <p:nvPr/>
        </p:nvSpPr>
        <p:spPr bwMode="auto">
          <a:xfrm>
            <a:off x="5110504" y="1262950"/>
            <a:ext cx="4614584" cy="49709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cxnSp>
        <p:nvCxnSpPr>
          <p:cNvPr id="2" name="Connecteur droit 1">
            <a:extLst>
              <a:ext uri="{FF2B5EF4-FFF2-40B4-BE49-F238E27FC236}">
                <a16:creationId xmlns:a16="http://schemas.microsoft.com/office/drawing/2014/main" id="{9C77E69D-931C-4E7E-BD99-537BDB0CB5B5}"/>
              </a:ext>
            </a:extLst>
          </p:cNvPr>
          <p:cNvCxnSpPr>
            <a:cxnSpLocks/>
          </p:cNvCxnSpPr>
          <p:nvPr/>
        </p:nvCxnSpPr>
        <p:spPr bwMode="auto">
          <a:xfrm flipV="1">
            <a:off x="5121428" y="1020602"/>
            <a:ext cx="4551573" cy="1465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C454352C-EE88-420F-BC5F-13215AE0C85A}"/>
              </a:ext>
            </a:extLst>
          </p:cNvPr>
          <p:cNvSpPr/>
          <p:nvPr/>
        </p:nvSpPr>
        <p:spPr bwMode="auto">
          <a:xfrm>
            <a:off x="322833" y="1322087"/>
            <a:ext cx="4593493" cy="3373851"/>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lgn="ctr"/>
            <a:endParaRPr lang="en-US" sz="800" b="1">
              <a:solidFill>
                <a:srgbClr val="009DB0"/>
              </a:solidFill>
              <a:latin typeface="+mj-lt"/>
            </a:endParaRPr>
          </a:p>
        </p:txBody>
      </p:sp>
      <p:sp>
        <p:nvSpPr>
          <p:cNvPr id="392" name="ZoneTexte 124">
            <a:extLst>
              <a:ext uri="{FF2B5EF4-FFF2-40B4-BE49-F238E27FC236}">
                <a16:creationId xmlns:a16="http://schemas.microsoft.com/office/drawing/2014/main" id="{EC0F62EE-F595-4A8A-A116-47DA7297EEEE}"/>
              </a:ext>
            </a:extLst>
          </p:cNvPr>
          <p:cNvSpPr txBox="1"/>
          <p:nvPr/>
        </p:nvSpPr>
        <p:spPr>
          <a:xfrm>
            <a:off x="3220790" y="2720053"/>
            <a:ext cx="1429667" cy="338554"/>
          </a:xfrm>
          <a:prstGeom prst="rect">
            <a:avLst/>
          </a:prstGeom>
          <a:noFill/>
        </p:spPr>
        <p:txBody>
          <a:bodyPr wrap="square" rtlCol="0">
            <a:spAutoFit/>
          </a:bodyPr>
          <a:lstStyle/>
          <a:p>
            <a:pPr algn="ctr"/>
            <a:r>
              <a:rPr lang="en-US" sz="800" i="1">
                <a:solidFill>
                  <a:srgbClr val="009DB0"/>
                </a:solidFill>
                <a:latin typeface="+mj-lt"/>
              </a:rPr>
              <a:t>Strong additional compensation </a:t>
            </a:r>
            <a:r>
              <a:rPr lang="en-US" sz="700" i="1">
                <a:solidFill>
                  <a:srgbClr val="009DB0"/>
                </a:solidFill>
                <a:latin typeface="+mj-lt"/>
              </a:rPr>
              <a:t>over</a:t>
            </a:r>
            <a:r>
              <a:rPr lang="en-US" sz="800" i="1">
                <a:solidFill>
                  <a:srgbClr val="009DB0"/>
                </a:solidFill>
                <a:latin typeface="+mj-lt"/>
              </a:rPr>
              <a:t> time </a:t>
            </a:r>
          </a:p>
        </p:txBody>
      </p:sp>
      <p:sp>
        <p:nvSpPr>
          <p:cNvPr id="430" name="Freeform 29">
            <a:extLst>
              <a:ext uri="{FF2B5EF4-FFF2-40B4-BE49-F238E27FC236}">
                <a16:creationId xmlns:a16="http://schemas.microsoft.com/office/drawing/2014/main" id="{42219E5D-16B6-4207-A707-F696582ECD3E}"/>
              </a:ext>
            </a:extLst>
          </p:cNvPr>
          <p:cNvSpPr>
            <a:spLocks noChangeAspect="1" noEditPoints="1"/>
          </p:cNvSpPr>
          <p:nvPr/>
        </p:nvSpPr>
        <p:spPr bwMode="auto">
          <a:xfrm>
            <a:off x="1562442" y="4181330"/>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1" name="Freeform 29">
            <a:extLst>
              <a:ext uri="{FF2B5EF4-FFF2-40B4-BE49-F238E27FC236}">
                <a16:creationId xmlns:a16="http://schemas.microsoft.com/office/drawing/2014/main" id="{B5B669E5-5829-4522-9DD6-03A3F2F1F36C}"/>
              </a:ext>
            </a:extLst>
          </p:cNvPr>
          <p:cNvSpPr>
            <a:spLocks noChangeAspect="1" noEditPoints="1"/>
          </p:cNvSpPr>
          <p:nvPr/>
        </p:nvSpPr>
        <p:spPr bwMode="auto">
          <a:xfrm>
            <a:off x="2191717" y="4187279"/>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7" name="Freeform 29">
            <a:extLst>
              <a:ext uri="{FF2B5EF4-FFF2-40B4-BE49-F238E27FC236}">
                <a16:creationId xmlns:a16="http://schemas.microsoft.com/office/drawing/2014/main" id="{CFBA4DEC-D96F-4CCF-B3FD-54BF52BA3285}"/>
              </a:ext>
            </a:extLst>
          </p:cNvPr>
          <p:cNvSpPr>
            <a:spLocks noChangeAspect="1" noEditPoints="1"/>
          </p:cNvSpPr>
          <p:nvPr/>
        </p:nvSpPr>
        <p:spPr bwMode="auto">
          <a:xfrm>
            <a:off x="2891286" y="3107668"/>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8" name="Freeform 29">
            <a:extLst>
              <a:ext uri="{FF2B5EF4-FFF2-40B4-BE49-F238E27FC236}">
                <a16:creationId xmlns:a16="http://schemas.microsoft.com/office/drawing/2014/main" id="{E1832BB9-56D6-4E14-AB30-478158FECAFD}"/>
              </a:ext>
            </a:extLst>
          </p:cNvPr>
          <p:cNvSpPr>
            <a:spLocks noChangeAspect="1" noEditPoints="1"/>
          </p:cNvSpPr>
          <p:nvPr/>
        </p:nvSpPr>
        <p:spPr bwMode="auto">
          <a:xfrm>
            <a:off x="2411326" y="3127014"/>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9" name="Freeform 29">
            <a:extLst>
              <a:ext uri="{FF2B5EF4-FFF2-40B4-BE49-F238E27FC236}">
                <a16:creationId xmlns:a16="http://schemas.microsoft.com/office/drawing/2014/main" id="{B08AD582-6F44-4F53-854F-7E1F5690E5D4}"/>
              </a:ext>
            </a:extLst>
          </p:cNvPr>
          <p:cNvSpPr>
            <a:spLocks noChangeAspect="1" noEditPoints="1"/>
          </p:cNvSpPr>
          <p:nvPr/>
        </p:nvSpPr>
        <p:spPr bwMode="auto">
          <a:xfrm>
            <a:off x="2145801" y="3127014"/>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440" name="Freeform 29">
            <a:extLst>
              <a:ext uri="{FF2B5EF4-FFF2-40B4-BE49-F238E27FC236}">
                <a16:creationId xmlns:a16="http://schemas.microsoft.com/office/drawing/2014/main" id="{F793B774-E95F-4FDD-B5D3-FDA24056EA23}"/>
              </a:ext>
            </a:extLst>
          </p:cNvPr>
          <p:cNvSpPr>
            <a:spLocks noChangeAspect="1" noEditPoints="1"/>
          </p:cNvSpPr>
          <p:nvPr/>
        </p:nvSpPr>
        <p:spPr bwMode="auto">
          <a:xfrm>
            <a:off x="1956904" y="4190447"/>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2" name="Freeform 29">
            <a:extLst>
              <a:ext uri="{FF2B5EF4-FFF2-40B4-BE49-F238E27FC236}">
                <a16:creationId xmlns:a16="http://schemas.microsoft.com/office/drawing/2014/main" id="{9DE4C90B-D7DC-466B-B68C-1CAFD6405DBE}"/>
              </a:ext>
            </a:extLst>
          </p:cNvPr>
          <p:cNvSpPr>
            <a:spLocks noChangeAspect="1" noEditPoints="1"/>
          </p:cNvSpPr>
          <p:nvPr/>
        </p:nvSpPr>
        <p:spPr bwMode="auto">
          <a:xfrm>
            <a:off x="2258344" y="3710091"/>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443" name="Freeform 29">
            <a:extLst>
              <a:ext uri="{FF2B5EF4-FFF2-40B4-BE49-F238E27FC236}">
                <a16:creationId xmlns:a16="http://schemas.microsoft.com/office/drawing/2014/main" id="{04C0CDE0-DA73-4DD3-BB04-B98A807157B0}"/>
              </a:ext>
            </a:extLst>
          </p:cNvPr>
          <p:cNvSpPr>
            <a:spLocks noChangeAspect="1" noEditPoints="1"/>
          </p:cNvSpPr>
          <p:nvPr/>
        </p:nvSpPr>
        <p:spPr bwMode="auto">
          <a:xfrm>
            <a:off x="2507500" y="3710090"/>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4" name="Freeform 29">
            <a:extLst>
              <a:ext uri="{FF2B5EF4-FFF2-40B4-BE49-F238E27FC236}">
                <a16:creationId xmlns:a16="http://schemas.microsoft.com/office/drawing/2014/main" id="{2B991F62-DB80-4E3B-A52D-B52F629720DD}"/>
              </a:ext>
            </a:extLst>
          </p:cNvPr>
          <p:cNvSpPr>
            <a:spLocks noChangeAspect="1" noEditPoints="1"/>
          </p:cNvSpPr>
          <p:nvPr/>
        </p:nvSpPr>
        <p:spPr bwMode="auto">
          <a:xfrm>
            <a:off x="3075559" y="367244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5" name="Freeform 29">
            <a:extLst>
              <a:ext uri="{FF2B5EF4-FFF2-40B4-BE49-F238E27FC236}">
                <a16:creationId xmlns:a16="http://schemas.microsoft.com/office/drawing/2014/main" id="{8B084A48-61AE-4ED2-8710-4AC812F53531}"/>
              </a:ext>
            </a:extLst>
          </p:cNvPr>
          <p:cNvSpPr>
            <a:spLocks noChangeAspect="1" noEditPoints="1"/>
          </p:cNvSpPr>
          <p:nvPr/>
        </p:nvSpPr>
        <p:spPr bwMode="auto">
          <a:xfrm>
            <a:off x="3336285" y="3683629"/>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47" name="Connecteur droit 33">
            <a:extLst>
              <a:ext uri="{FF2B5EF4-FFF2-40B4-BE49-F238E27FC236}">
                <a16:creationId xmlns:a16="http://schemas.microsoft.com/office/drawing/2014/main" id="{2036A4C3-858E-451B-8821-0DC2153C2B88}"/>
              </a:ext>
            </a:extLst>
          </p:cNvPr>
          <p:cNvCxnSpPr>
            <a:cxnSpLocks/>
            <a:stCxn id="440" idx="1"/>
            <a:endCxn id="442" idx="27"/>
          </p:cNvCxnSpPr>
          <p:nvPr/>
        </p:nvCxnSpPr>
        <p:spPr bwMode="auto">
          <a:xfrm flipV="1">
            <a:off x="2022752" y="4118877"/>
            <a:ext cx="238336" cy="71571"/>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48" name="Connecteur droit 34">
            <a:extLst>
              <a:ext uri="{FF2B5EF4-FFF2-40B4-BE49-F238E27FC236}">
                <a16:creationId xmlns:a16="http://schemas.microsoft.com/office/drawing/2014/main" id="{51EE2328-F37B-442D-9948-79CBFA6D56CE}"/>
              </a:ext>
            </a:extLst>
          </p:cNvPr>
          <p:cNvCxnSpPr>
            <a:cxnSpLocks/>
            <a:stCxn id="430" idx="1"/>
            <a:endCxn id="442" idx="27"/>
          </p:cNvCxnSpPr>
          <p:nvPr/>
        </p:nvCxnSpPr>
        <p:spPr bwMode="auto">
          <a:xfrm flipV="1">
            <a:off x="1628290" y="4118877"/>
            <a:ext cx="632797" cy="62453"/>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5" name="Connecteur droit 41">
            <a:extLst>
              <a:ext uri="{FF2B5EF4-FFF2-40B4-BE49-F238E27FC236}">
                <a16:creationId xmlns:a16="http://schemas.microsoft.com/office/drawing/2014/main" id="{2761032B-2BB7-46C4-99C1-ECA8D4D204EA}"/>
              </a:ext>
            </a:extLst>
          </p:cNvPr>
          <p:cNvCxnSpPr>
            <a:cxnSpLocks/>
            <a:endCxn id="439" idx="18"/>
          </p:cNvCxnSpPr>
          <p:nvPr/>
        </p:nvCxnSpPr>
        <p:spPr bwMode="auto">
          <a:xfrm flipH="1" flipV="1">
            <a:off x="2239085" y="3564319"/>
            <a:ext cx="76096" cy="154575"/>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6" name="Connecteur droit 42">
            <a:extLst>
              <a:ext uri="{FF2B5EF4-FFF2-40B4-BE49-F238E27FC236}">
                <a16:creationId xmlns:a16="http://schemas.microsoft.com/office/drawing/2014/main" id="{BD791DC4-68A5-4840-B17B-EC9B6DE94C7C}"/>
              </a:ext>
            </a:extLst>
          </p:cNvPr>
          <p:cNvCxnSpPr>
            <a:cxnSpLocks/>
            <a:stCxn id="445" idx="37"/>
          </p:cNvCxnSpPr>
          <p:nvPr/>
        </p:nvCxnSpPr>
        <p:spPr bwMode="auto">
          <a:xfrm flipH="1" flipV="1">
            <a:off x="2989068" y="3534198"/>
            <a:ext cx="393859" cy="162107"/>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7" name="Connecteur droit 43">
            <a:extLst>
              <a:ext uri="{FF2B5EF4-FFF2-40B4-BE49-F238E27FC236}">
                <a16:creationId xmlns:a16="http://schemas.microsoft.com/office/drawing/2014/main" id="{66B93CF8-4445-4D3D-9ABA-94F7B22C9CF5}"/>
              </a:ext>
            </a:extLst>
          </p:cNvPr>
          <p:cNvCxnSpPr>
            <a:cxnSpLocks/>
            <a:stCxn id="444" idx="38"/>
            <a:endCxn id="437" idx="22"/>
          </p:cNvCxnSpPr>
          <p:nvPr/>
        </p:nvCxnSpPr>
        <p:spPr bwMode="auto">
          <a:xfrm flipH="1" flipV="1">
            <a:off x="2957134" y="3535467"/>
            <a:ext cx="173298" cy="140148"/>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458" name="Freeform 29">
            <a:extLst>
              <a:ext uri="{FF2B5EF4-FFF2-40B4-BE49-F238E27FC236}">
                <a16:creationId xmlns:a16="http://schemas.microsoft.com/office/drawing/2014/main" id="{044F0976-2D82-4D97-9967-5F7FD1C991C7}"/>
              </a:ext>
            </a:extLst>
          </p:cNvPr>
          <p:cNvSpPr>
            <a:spLocks noChangeAspect="1" noEditPoints="1"/>
          </p:cNvSpPr>
          <p:nvPr/>
        </p:nvSpPr>
        <p:spPr bwMode="auto">
          <a:xfrm>
            <a:off x="3596976" y="369068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59" name="Connecteur droit 45">
            <a:extLst>
              <a:ext uri="{FF2B5EF4-FFF2-40B4-BE49-F238E27FC236}">
                <a16:creationId xmlns:a16="http://schemas.microsoft.com/office/drawing/2014/main" id="{E2A42117-1B78-4810-AE97-A9055A209020}"/>
              </a:ext>
            </a:extLst>
          </p:cNvPr>
          <p:cNvCxnSpPr>
            <a:cxnSpLocks/>
            <a:stCxn id="458" idx="37"/>
            <a:endCxn id="437" idx="16"/>
          </p:cNvCxnSpPr>
          <p:nvPr/>
        </p:nvCxnSpPr>
        <p:spPr bwMode="auto">
          <a:xfrm flipH="1" flipV="1">
            <a:off x="2984570" y="3525960"/>
            <a:ext cx="659048" cy="177402"/>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461" name="Freeform 29">
            <a:extLst>
              <a:ext uri="{FF2B5EF4-FFF2-40B4-BE49-F238E27FC236}">
                <a16:creationId xmlns:a16="http://schemas.microsoft.com/office/drawing/2014/main" id="{E76429A5-FFBC-4FC2-885B-7EC969DFF9BA}"/>
              </a:ext>
            </a:extLst>
          </p:cNvPr>
          <p:cNvSpPr>
            <a:spLocks noChangeAspect="1" noEditPoints="1"/>
          </p:cNvSpPr>
          <p:nvPr/>
        </p:nvSpPr>
        <p:spPr bwMode="auto">
          <a:xfrm>
            <a:off x="2657707" y="2605993"/>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62" name="Freeform 29">
            <a:extLst>
              <a:ext uri="{FF2B5EF4-FFF2-40B4-BE49-F238E27FC236}">
                <a16:creationId xmlns:a16="http://schemas.microsoft.com/office/drawing/2014/main" id="{E52CEF5E-073B-43E6-A092-A80270ABE738}"/>
              </a:ext>
            </a:extLst>
          </p:cNvPr>
          <p:cNvSpPr>
            <a:spLocks noChangeAspect="1" noEditPoints="1"/>
          </p:cNvSpPr>
          <p:nvPr/>
        </p:nvSpPr>
        <p:spPr bwMode="auto">
          <a:xfrm>
            <a:off x="3122681" y="311155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63" name="Freeform 29">
            <a:extLst>
              <a:ext uri="{FF2B5EF4-FFF2-40B4-BE49-F238E27FC236}">
                <a16:creationId xmlns:a16="http://schemas.microsoft.com/office/drawing/2014/main" id="{04B7D4E3-3869-4280-AF7B-D2081131EE9F}"/>
              </a:ext>
            </a:extLst>
          </p:cNvPr>
          <p:cNvSpPr>
            <a:spLocks noChangeAspect="1" noEditPoints="1"/>
          </p:cNvSpPr>
          <p:nvPr/>
        </p:nvSpPr>
        <p:spPr bwMode="auto">
          <a:xfrm>
            <a:off x="2634471" y="3129777"/>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64" name="Connecteur droit 58">
            <a:extLst>
              <a:ext uri="{FF2B5EF4-FFF2-40B4-BE49-F238E27FC236}">
                <a16:creationId xmlns:a16="http://schemas.microsoft.com/office/drawing/2014/main" id="{F21FA44F-4596-4105-AE19-0FC99B37E7FE}"/>
              </a:ext>
            </a:extLst>
          </p:cNvPr>
          <p:cNvCxnSpPr>
            <a:cxnSpLocks/>
            <a:stCxn id="439" idx="37"/>
          </p:cNvCxnSpPr>
          <p:nvPr/>
        </p:nvCxnSpPr>
        <p:spPr bwMode="auto">
          <a:xfrm flipV="1">
            <a:off x="2192443" y="3046080"/>
            <a:ext cx="431815" cy="93609"/>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65" name="Connecteur droit 59">
            <a:extLst>
              <a:ext uri="{FF2B5EF4-FFF2-40B4-BE49-F238E27FC236}">
                <a16:creationId xmlns:a16="http://schemas.microsoft.com/office/drawing/2014/main" id="{63AD8C2B-30DE-4BA9-B3D0-839EB7F81DEA}"/>
              </a:ext>
            </a:extLst>
          </p:cNvPr>
          <p:cNvCxnSpPr>
            <a:cxnSpLocks/>
            <a:stCxn id="438" idx="3"/>
          </p:cNvCxnSpPr>
          <p:nvPr/>
        </p:nvCxnSpPr>
        <p:spPr bwMode="auto">
          <a:xfrm flipV="1">
            <a:off x="2493636" y="3061924"/>
            <a:ext cx="138854" cy="77764"/>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13" name="Rectangle 12">
            <a:extLst>
              <a:ext uri="{FF2B5EF4-FFF2-40B4-BE49-F238E27FC236}">
                <a16:creationId xmlns:a16="http://schemas.microsoft.com/office/drawing/2014/main" id="{636955E8-FB0A-4503-8CE3-5AB462F012DB}"/>
              </a:ext>
            </a:extLst>
          </p:cNvPr>
          <p:cNvSpPr/>
          <p:nvPr/>
        </p:nvSpPr>
        <p:spPr bwMode="auto">
          <a:xfrm>
            <a:off x="446912" y="1664689"/>
            <a:ext cx="992455" cy="584895"/>
          </a:xfrm>
          <a:prstGeom prst="rect">
            <a:avLst/>
          </a:prstGeom>
          <a:solidFill>
            <a:srgbClr val="CDE8EF"/>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expert networks  </a:t>
            </a:r>
          </a:p>
        </p:txBody>
      </p:sp>
      <p:sp>
        <p:nvSpPr>
          <p:cNvPr id="19" name="ZoneTexte 124">
            <a:extLst>
              <a:ext uri="{FF2B5EF4-FFF2-40B4-BE49-F238E27FC236}">
                <a16:creationId xmlns:a16="http://schemas.microsoft.com/office/drawing/2014/main" id="{1EDBCDE4-0E72-4142-9B8F-81ECB9218684}"/>
              </a:ext>
            </a:extLst>
          </p:cNvPr>
          <p:cNvSpPr txBox="1"/>
          <p:nvPr/>
        </p:nvSpPr>
        <p:spPr>
          <a:xfrm>
            <a:off x="381170" y="3128487"/>
            <a:ext cx="855810" cy="954107"/>
          </a:xfrm>
          <a:prstGeom prst="rect">
            <a:avLst/>
          </a:prstGeom>
          <a:noFill/>
        </p:spPr>
        <p:txBody>
          <a:bodyPr wrap="square" rtlCol="0">
            <a:spAutoFit/>
          </a:bodyPr>
          <a:lstStyle/>
          <a:p>
            <a:pPr algn="ctr"/>
            <a:r>
              <a:rPr lang="en-US" sz="800">
                <a:solidFill>
                  <a:srgbClr val="009DB0"/>
                </a:solidFill>
                <a:latin typeface="+mj-lt"/>
              </a:rPr>
              <a:t>Independent advisors, or “down line distributors” with two revenue streams</a:t>
            </a:r>
          </a:p>
        </p:txBody>
      </p:sp>
      <p:sp>
        <p:nvSpPr>
          <p:cNvPr id="222" name="Rectangle 221">
            <a:extLst>
              <a:ext uri="{FF2B5EF4-FFF2-40B4-BE49-F238E27FC236}">
                <a16:creationId xmlns:a16="http://schemas.microsoft.com/office/drawing/2014/main" id="{EE2F20F6-CEF2-4F2C-8734-1057F4E2E6AF}"/>
              </a:ext>
            </a:extLst>
          </p:cNvPr>
          <p:cNvSpPr/>
          <p:nvPr/>
        </p:nvSpPr>
        <p:spPr bwMode="auto">
          <a:xfrm>
            <a:off x="1577014"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professional software </a:t>
            </a:r>
          </a:p>
        </p:txBody>
      </p:sp>
      <p:sp>
        <p:nvSpPr>
          <p:cNvPr id="223" name="Rectangle 222">
            <a:extLst>
              <a:ext uri="{FF2B5EF4-FFF2-40B4-BE49-F238E27FC236}">
                <a16:creationId xmlns:a16="http://schemas.microsoft.com/office/drawing/2014/main" id="{983EE41F-8E54-40D7-8371-82F8B6665538}"/>
              </a:ext>
            </a:extLst>
          </p:cNvPr>
          <p:cNvSpPr/>
          <p:nvPr/>
        </p:nvSpPr>
        <p:spPr bwMode="auto">
          <a:xfrm>
            <a:off x="3834832"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network’s professionals</a:t>
            </a:r>
          </a:p>
        </p:txBody>
      </p:sp>
      <p:cxnSp>
        <p:nvCxnSpPr>
          <p:cNvPr id="21" name="Connecteur droit avec flèche 20">
            <a:extLst>
              <a:ext uri="{FF2B5EF4-FFF2-40B4-BE49-F238E27FC236}">
                <a16:creationId xmlns:a16="http://schemas.microsoft.com/office/drawing/2014/main" id="{D18FB7E8-E00F-4903-AFE4-16A86FDB6F5F}"/>
              </a:ext>
            </a:extLst>
          </p:cNvPr>
          <p:cNvCxnSpPr>
            <a:cxnSpLocks/>
          </p:cNvCxnSpPr>
          <p:nvPr/>
        </p:nvCxnSpPr>
        <p:spPr>
          <a:xfrm flipV="1">
            <a:off x="501785" y="1619475"/>
            <a:ext cx="4255917"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53E1DA8F-B2FA-412A-81DA-C359AEAC1A6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5327" y="2010160"/>
            <a:ext cx="621168" cy="219444"/>
          </a:xfrm>
          <a:prstGeom prst="rect">
            <a:avLst/>
          </a:prstGeom>
        </p:spPr>
      </p:pic>
      <p:pic>
        <p:nvPicPr>
          <p:cNvPr id="40" name="Picture 8" descr="light logo">
            <a:extLst>
              <a:ext uri="{FF2B5EF4-FFF2-40B4-BE49-F238E27FC236}">
                <a16:creationId xmlns:a16="http://schemas.microsoft.com/office/drawing/2014/main" id="{A3C56D6D-2A15-4DAF-B9DE-4EB782E9C2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7756" y="2092949"/>
            <a:ext cx="827595" cy="137978"/>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124">
            <a:extLst>
              <a:ext uri="{FF2B5EF4-FFF2-40B4-BE49-F238E27FC236}">
                <a16:creationId xmlns:a16="http://schemas.microsoft.com/office/drawing/2014/main" id="{F4E86E7D-E005-45AE-B69B-DCEEC30B63DB}"/>
              </a:ext>
            </a:extLst>
          </p:cNvPr>
          <p:cNvSpPr txBox="1"/>
          <p:nvPr/>
        </p:nvSpPr>
        <p:spPr>
          <a:xfrm>
            <a:off x="1011662" y="1378462"/>
            <a:ext cx="3146380" cy="230832"/>
          </a:xfrm>
          <a:prstGeom prst="rect">
            <a:avLst/>
          </a:prstGeom>
          <a:noFill/>
        </p:spPr>
        <p:txBody>
          <a:bodyPr wrap="square" rtlCol="0">
            <a:spAutoFit/>
          </a:bodyPr>
          <a:lstStyle/>
          <a:p>
            <a:pPr algn="ctr"/>
            <a:r>
              <a:rPr lang="en-US" sz="900" i="1">
                <a:solidFill>
                  <a:srgbClr val="009DB0"/>
                </a:solidFill>
                <a:latin typeface="+mj-lt"/>
              </a:rPr>
              <a:t>Mutualized costs between independent advisors </a:t>
            </a:r>
          </a:p>
        </p:txBody>
      </p:sp>
      <p:sp>
        <p:nvSpPr>
          <p:cNvPr id="29" name="Freeform 29">
            <a:extLst>
              <a:ext uri="{FF2B5EF4-FFF2-40B4-BE49-F238E27FC236}">
                <a16:creationId xmlns:a16="http://schemas.microsoft.com/office/drawing/2014/main" id="{1D189A8B-E7E2-49FE-B120-BD5EA520BE3E}"/>
              </a:ext>
            </a:extLst>
          </p:cNvPr>
          <p:cNvSpPr>
            <a:spLocks noChangeAspect="1" noEditPoints="1"/>
          </p:cNvSpPr>
          <p:nvPr/>
        </p:nvSpPr>
        <p:spPr bwMode="auto">
          <a:xfrm>
            <a:off x="4267473" y="2053515"/>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0" name="Freeform 29">
            <a:extLst>
              <a:ext uri="{FF2B5EF4-FFF2-40B4-BE49-F238E27FC236}">
                <a16:creationId xmlns:a16="http://schemas.microsoft.com/office/drawing/2014/main" id="{7AA81943-404A-4307-86A1-2B10A1A42E8F}"/>
              </a:ext>
            </a:extLst>
          </p:cNvPr>
          <p:cNvSpPr>
            <a:spLocks noChangeAspect="1" noEditPoints="1"/>
          </p:cNvSpPr>
          <p:nvPr/>
        </p:nvSpPr>
        <p:spPr bwMode="auto">
          <a:xfrm>
            <a:off x="4499091" y="2032765"/>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1" name="Freeform 29">
            <a:extLst>
              <a:ext uri="{FF2B5EF4-FFF2-40B4-BE49-F238E27FC236}">
                <a16:creationId xmlns:a16="http://schemas.microsoft.com/office/drawing/2014/main" id="{90437E27-43F2-4DA3-B42F-BC3F1C6FA374}"/>
              </a:ext>
            </a:extLst>
          </p:cNvPr>
          <p:cNvSpPr>
            <a:spLocks noChangeAspect="1" noEditPoints="1"/>
          </p:cNvSpPr>
          <p:nvPr/>
        </p:nvSpPr>
        <p:spPr bwMode="auto">
          <a:xfrm>
            <a:off x="4074871" y="2040260"/>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2" name="Rectangle 31">
            <a:extLst>
              <a:ext uri="{FF2B5EF4-FFF2-40B4-BE49-F238E27FC236}">
                <a16:creationId xmlns:a16="http://schemas.microsoft.com/office/drawing/2014/main" id="{4C458EFE-3BC0-4FA1-8169-5B18E6AC1014}"/>
              </a:ext>
            </a:extLst>
          </p:cNvPr>
          <p:cNvSpPr/>
          <p:nvPr/>
        </p:nvSpPr>
        <p:spPr bwMode="auto">
          <a:xfrm>
            <a:off x="5378197" y="1322087"/>
            <a:ext cx="4204969" cy="2052402"/>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marL="87312">
              <a:spcBef>
                <a:spcPts val="300"/>
              </a:spcBef>
            </a:pPr>
            <a:r>
              <a:rPr lang="en-US" sz="800">
                <a:latin typeface="+mj-lt"/>
              </a:rPr>
              <a:t>CG would benefit from </a:t>
            </a:r>
            <a:r>
              <a:rPr lang="en-US" sz="800">
                <a:solidFill>
                  <a:srgbClr val="009DB0"/>
                </a:solidFill>
                <a:latin typeface="+mj-lt"/>
              </a:rPr>
              <a:t>different synergies </a:t>
            </a:r>
            <a:r>
              <a:rPr lang="en-US" sz="800">
                <a:latin typeface="+mj-lt"/>
              </a:rPr>
              <a:t>if it launched a </a:t>
            </a:r>
            <a:r>
              <a:rPr lang="en-US" sz="800">
                <a:solidFill>
                  <a:srgbClr val="009DB0"/>
                </a:solidFill>
                <a:latin typeface="+mj-lt"/>
              </a:rPr>
              <a:t>white label MLM-based network</a:t>
            </a:r>
            <a:r>
              <a:rPr lang="en-US" sz="800">
                <a:latin typeface="+mj-lt"/>
              </a:rPr>
              <a:t> on independent / self employed CGPs:</a:t>
            </a:r>
          </a:p>
          <a:p>
            <a:pPr marL="258762" indent="-171450">
              <a:spcBef>
                <a:spcPts val="300"/>
              </a:spcBef>
              <a:buClr>
                <a:schemeClr val="tx1"/>
              </a:buClr>
              <a:buFont typeface="Wingdings" panose="05000000000000000000" pitchFamily="2" charset="2"/>
              <a:buChar char="ü"/>
            </a:pPr>
            <a:r>
              <a:rPr lang="en-US" sz="800">
                <a:solidFill>
                  <a:srgbClr val="009DB0"/>
                </a:solidFill>
                <a:latin typeface="+mj-lt"/>
              </a:rPr>
              <a:t>Additional Stable</a:t>
            </a:r>
            <a:r>
              <a:rPr lang="en-US" sz="800">
                <a:latin typeface="+mj-lt"/>
              </a:rPr>
              <a:t> and </a:t>
            </a:r>
            <a:r>
              <a:rPr lang="en-US" sz="800">
                <a:solidFill>
                  <a:srgbClr val="009DB0"/>
                </a:solidFill>
                <a:latin typeface="+mj-lt"/>
              </a:rPr>
              <a:t>recurring revenues </a:t>
            </a:r>
            <a:r>
              <a:rPr lang="en-US" sz="800">
                <a:latin typeface="+mj-lt"/>
              </a:rPr>
              <a:t>despite</a:t>
            </a:r>
            <a:r>
              <a:rPr lang="en-US" sz="800">
                <a:solidFill>
                  <a:srgbClr val="009DB0"/>
                </a:solidFill>
                <a:latin typeface="+mj-lt"/>
              </a:rPr>
              <a:t> light structural costs</a:t>
            </a:r>
          </a:p>
          <a:p>
            <a:pPr marL="258762" indent="-171450">
              <a:spcBef>
                <a:spcPts val="300"/>
              </a:spcBef>
              <a:buFont typeface="Wingdings" panose="05000000000000000000" pitchFamily="2" charset="2"/>
              <a:buChar char="ü"/>
            </a:pPr>
            <a:r>
              <a:rPr lang="en-US" sz="800">
                <a:latin typeface="+mj-lt"/>
              </a:rPr>
              <a:t>An acquisition lever to </a:t>
            </a:r>
            <a:r>
              <a:rPr lang="en-US" sz="800">
                <a:solidFill>
                  <a:srgbClr val="009DB0"/>
                </a:solidFill>
                <a:latin typeface="+mj-lt"/>
              </a:rPr>
              <a:t>target mass-market customers</a:t>
            </a:r>
            <a:r>
              <a:rPr lang="en-US" sz="800">
                <a:latin typeface="+mj-lt"/>
              </a:rPr>
              <a:t>, too costly for today’s CG organization </a:t>
            </a:r>
          </a:p>
          <a:p>
            <a:pPr marL="258762" indent="-171450">
              <a:spcBef>
                <a:spcPts val="300"/>
              </a:spcBef>
              <a:buFont typeface="Wingdings" panose="05000000000000000000" pitchFamily="2" charset="2"/>
              <a:buChar char="ü"/>
            </a:pPr>
            <a:r>
              <a:rPr lang="en-US" sz="800">
                <a:latin typeface="+mj-lt"/>
              </a:rPr>
              <a:t>A way to </a:t>
            </a:r>
            <a:r>
              <a:rPr lang="en-US" sz="800">
                <a:solidFill>
                  <a:srgbClr val="009DB0"/>
                </a:solidFill>
                <a:latin typeface="+mj-lt"/>
              </a:rPr>
              <a:t>drain premium customers </a:t>
            </a:r>
            <a:r>
              <a:rPr lang="en-US" sz="800">
                <a:latin typeface="+mj-lt"/>
              </a:rPr>
              <a:t>that could be treated by CG current tools and </a:t>
            </a:r>
            <a:r>
              <a:rPr lang="en-US" sz="800">
                <a:solidFill>
                  <a:srgbClr val="009DB0"/>
                </a:solidFill>
                <a:latin typeface="+mj-lt"/>
              </a:rPr>
              <a:t>personalization capacities</a:t>
            </a:r>
          </a:p>
          <a:p>
            <a:pPr marL="258762" indent="-171450">
              <a:spcBef>
                <a:spcPts val="300"/>
              </a:spcBef>
              <a:buFont typeface="Wingdings" panose="05000000000000000000" pitchFamily="2" charset="2"/>
              <a:buChar char="ü"/>
            </a:pPr>
            <a:r>
              <a:rPr lang="en-US" sz="800">
                <a:latin typeface="+mj-lt"/>
              </a:rPr>
              <a:t>A </a:t>
            </a:r>
            <a:r>
              <a:rPr lang="en-US" sz="800">
                <a:solidFill>
                  <a:srgbClr val="009DB0"/>
                </a:solidFill>
                <a:latin typeface="+mj-lt"/>
              </a:rPr>
              <a:t>preserved high-end brand image </a:t>
            </a:r>
            <a:r>
              <a:rPr lang="en-US" sz="800">
                <a:latin typeface="+mj-lt"/>
              </a:rPr>
              <a:t>because this network would be </a:t>
            </a:r>
            <a:r>
              <a:rPr lang="en-US" sz="800">
                <a:solidFill>
                  <a:srgbClr val="009DB0"/>
                </a:solidFill>
                <a:latin typeface="+mj-lt"/>
              </a:rPr>
              <a:t>white label</a:t>
            </a:r>
          </a:p>
          <a:p>
            <a:pPr marL="258762" indent="-171450">
              <a:spcBef>
                <a:spcPts val="300"/>
              </a:spcBef>
              <a:buFont typeface="Wingdings" panose="05000000000000000000" pitchFamily="2" charset="2"/>
              <a:buChar char="ü"/>
            </a:pPr>
            <a:r>
              <a:rPr lang="en-US" sz="800">
                <a:latin typeface="+mj-lt"/>
              </a:rPr>
              <a:t>An advisor acquisition lever to </a:t>
            </a:r>
            <a:r>
              <a:rPr lang="en-US" sz="800">
                <a:solidFill>
                  <a:srgbClr val="009DB0"/>
                </a:solidFill>
                <a:latin typeface="+mj-lt"/>
              </a:rPr>
              <a:t>drain competent advisors </a:t>
            </a:r>
            <a:r>
              <a:rPr lang="en-US" sz="800">
                <a:latin typeface="+mj-lt"/>
              </a:rPr>
              <a:t>in his/her organization </a:t>
            </a:r>
            <a:r>
              <a:rPr lang="en-US" sz="800">
                <a:solidFill>
                  <a:srgbClr val="009DB0"/>
                </a:solidFill>
                <a:latin typeface="+mj-lt"/>
              </a:rPr>
              <a:t>wishing to work as non-salaried</a:t>
            </a:r>
            <a:r>
              <a:rPr lang="en-US" sz="800">
                <a:latin typeface="+mj-lt"/>
              </a:rPr>
              <a:t> for personal reasons </a:t>
            </a:r>
          </a:p>
          <a:p>
            <a:pPr marL="258762" indent="-171450">
              <a:spcBef>
                <a:spcPts val="300"/>
              </a:spcBef>
              <a:buFont typeface="Wingdings" panose="05000000000000000000" pitchFamily="2" charset="2"/>
              <a:buChar char="ü"/>
            </a:pPr>
            <a:r>
              <a:rPr lang="en-US" sz="800">
                <a:latin typeface="+mj-lt"/>
              </a:rPr>
              <a:t>A way to </a:t>
            </a:r>
            <a:r>
              <a:rPr lang="en-US" sz="800">
                <a:solidFill>
                  <a:srgbClr val="009DB0"/>
                </a:solidFill>
                <a:latin typeface="+mj-lt"/>
              </a:rPr>
              <a:t>pre-empt market changes </a:t>
            </a:r>
            <a:r>
              <a:rPr lang="en-US" sz="800">
                <a:latin typeface="+mj-lt"/>
              </a:rPr>
              <a:t>(i.e., increasing number of self employed CGPs groupings) while </a:t>
            </a:r>
            <a:r>
              <a:rPr lang="en-US" sz="800">
                <a:solidFill>
                  <a:srgbClr val="009DB0"/>
                </a:solidFill>
                <a:latin typeface="+mj-lt"/>
              </a:rPr>
              <a:t>remaining a solid group with renowned brand name</a:t>
            </a:r>
          </a:p>
        </p:txBody>
      </p:sp>
      <p:sp>
        <p:nvSpPr>
          <p:cNvPr id="511" name="Rectangle 510">
            <a:extLst>
              <a:ext uri="{FF2B5EF4-FFF2-40B4-BE49-F238E27FC236}">
                <a16:creationId xmlns:a16="http://schemas.microsoft.com/office/drawing/2014/main" id="{36B68458-BCDD-4B83-AE3C-71761E506FBD}"/>
              </a:ext>
            </a:extLst>
          </p:cNvPr>
          <p:cNvSpPr/>
          <p:nvPr/>
        </p:nvSpPr>
        <p:spPr bwMode="auto">
          <a:xfrm>
            <a:off x="5378388" y="3481587"/>
            <a:ext cx="4209032" cy="2655604"/>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87312">
              <a:spcBef>
                <a:spcPts val="300"/>
              </a:spcBef>
            </a:pPr>
            <a:r>
              <a:rPr lang="en-US" sz="800">
                <a:latin typeface="+mj-lt"/>
              </a:rPr>
              <a:t>From day one, CG could </a:t>
            </a:r>
            <a:r>
              <a:rPr lang="en-US" sz="800">
                <a:solidFill>
                  <a:srgbClr val="009DB0"/>
                </a:solidFill>
                <a:latin typeface="+mj-lt"/>
              </a:rPr>
              <a:t>rapidly launch such a network </a:t>
            </a:r>
            <a:r>
              <a:rPr lang="en-US" sz="800">
                <a:latin typeface="+mj-lt"/>
              </a:rPr>
              <a:t>following the </a:t>
            </a:r>
            <a:r>
              <a:rPr lang="en-US" sz="800">
                <a:solidFill>
                  <a:srgbClr val="009DB0"/>
                </a:solidFill>
                <a:latin typeface="+mj-lt"/>
              </a:rPr>
              <a:t>macro steps </a:t>
            </a:r>
            <a:r>
              <a:rPr lang="en-US" sz="800">
                <a:latin typeface="+mj-lt"/>
              </a:rPr>
              <a:t>above:</a:t>
            </a:r>
          </a:p>
          <a:p>
            <a:pPr marL="258762" indent="-171450">
              <a:spcBef>
                <a:spcPts val="300"/>
              </a:spcBef>
              <a:buFont typeface="Wingdings" panose="05000000000000000000" pitchFamily="2" charset="2"/>
              <a:buChar char="Ø"/>
            </a:pPr>
            <a:r>
              <a:rPr lang="en-US" sz="800">
                <a:latin typeface="+mj-lt"/>
              </a:rPr>
              <a:t>File the </a:t>
            </a:r>
            <a:r>
              <a:rPr lang="en-US" sz="800">
                <a:solidFill>
                  <a:srgbClr val="009DB0"/>
                </a:solidFill>
                <a:latin typeface="+mj-lt"/>
              </a:rPr>
              <a:t>legal status </a:t>
            </a:r>
            <a:r>
              <a:rPr lang="en-US" sz="800">
                <a:latin typeface="+mj-lt"/>
              </a:rPr>
              <a:t>of an MLM based network</a:t>
            </a:r>
          </a:p>
          <a:p>
            <a:pPr marL="258762" indent="-171450">
              <a:spcBef>
                <a:spcPts val="300"/>
              </a:spcBef>
              <a:buFont typeface="Wingdings" panose="05000000000000000000" pitchFamily="2" charset="2"/>
              <a:buChar char="Ø"/>
            </a:pPr>
            <a:r>
              <a:rPr lang="en-US" sz="800">
                <a:latin typeface="+mj-lt"/>
              </a:rPr>
              <a:t>Assign a </a:t>
            </a:r>
            <a:r>
              <a:rPr lang="en-US" sz="800">
                <a:solidFill>
                  <a:srgbClr val="009DB0"/>
                </a:solidFill>
                <a:latin typeface="+mj-lt"/>
              </a:rPr>
              <a:t>first advisor</a:t>
            </a:r>
            <a:r>
              <a:rPr lang="en-US" sz="800">
                <a:latin typeface="+mj-lt"/>
              </a:rPr>
              <a:t> from </a:t>
            </a:r>
            <a:r>
              <a:rPr lang="en-US" sz="800">
                <a:solidFill>
                  <a:srgbClr val="009DB0"/>
                </a:solidFill>
                <a:latin typeface="+mj-lt"/>
              </a:rPr>
              <a:t>CG internal team as “network developer” </a:t>
            </a:r>
            <a:r>
              <a:rPr lang="en-US" sz="800">
                <a:latin typeface="+mj-lt"/>
              </a:rPr>
              <a:t>in charge of recruiting </a:t>
            </a:r>
            <a:r>
              <a:rPr lang="en-US" sz="800">
                <a:solidFill>
                  <a:srgbClr val="009DB0"/>
                </a:solidFill>
                <a:latin typeface="+mj-lt"/>
              </a:rPr>
              <a:t>its first independent advisor </a:t>
            </a:r>
            <a:r>
              <a:rPr lang="en-US" sz="800">
                <a:latin typeface="+mj-lt"/>
              </a:rPr>
              <a:t>(“down line distributor”)</a:t>
            </a:r>
          </a:p>
          <a:p>
            <a:pPr marL="258762" indent="-171450">
              <a:spcBef>
                <a:spcPts val="300"/>
              </a:spcBef>
              <a:buFont typeface="Wingdings" panose="05000000000000000000" pitchFamily="2" charset="2"/>
              <a:buChar char="Ø"/>
            </a:pPr>
            <a:r>
              <a:rPr lang="en-US" sz="800">
                <a:latin typeface="+mj-lt"/>
              </a:rPr>
              <a:t>Define an </a:t>
            </a:r>
            <a:r>
              <a:rPr lang="en-US" sz="800">
                <a:solidFill>
                  <a:srgbClr val="009DB0"/>
                </a:solidFill>
                <a:latin typeface="+mj-lt"/>
              </a:rPr>
              <a:t>appropriate revenue model </a:t>
            </a:r>
            <a:r>
              <a:rPr lang="en-US" sz="800">
                <a:latin typeface="+mj-lt"/>
              </a:rPr>
              <a:t>(i.e., commissions fees of the two revenues streams) that </a:t>
            </a:r>
            <a:r>
              <a:rPr lang="en-US" sz="800">
                <a:solidFill>
                  <a:srgbClr val="009DB0"/>
                </a:solidFill>
                <a:latin typeface="+mj-lt"/>
              </a:rPr>
              <a:t>preserves CG salaried-based current model</a:t>
            </a:r>
            <a:endParaRPr lang="en-US" sz="800">
              <a:latin typeface="+mj-lt"/>
            </a:endParaRPr>
          </a:p>
          <a:p>
            <a:pPr marL="258762" indent="-171450">
              <a:spcBef>
                <a:spcPts val="300"/>
              </a:spcBef>
              <a:buFont typeface="Wingdings" panose="05000000000000000000" pitchFamily="2" charset="2"/>
              <a:buChar char="Ø"/>
            </a:pPr>
            <a:r>
              <a:rPr lang="en-US" sz="800">
                <a:latin typeface="+mj-lt"/>
              </a:rPr>
              <a:t>Give access to independent advisors to </a:t>
            </a:r>
            <a:r>
              <a:rPr lang="en-US" sz="800">
                <a:solidFill>
                  <a:srgbClr val="009DB0"/>
                </a:solidFill>
                <a:latin typeface="+mj-lt"/>
              </a:rPr>
              <a:t>mutualized tools and processes (already existing at CG)</a:t>
            </a:r>
            <a:r>
              <a:rPr lang="en-US" sz="800">
                <a:latin typeface="+mj-lt"/>
              </a:rPr>
              <a:t>, including:</a:t>
            </a:r>
          </a:p>
          <a:p>
            <a:pPr marL="715962" lvl="1" indent="-171450">
              <a:spcBef>
                <a:spcPts val="300"/>
              </a:spcBef>
              <a:buClr>
                <a:schemeClr val="tx1"/>
              </a:buClr>
              <a:buFont typeface="Wingdings" panose="05000000000000000000" pitchFamily="2" charset="2"/>
              <a:buChar char="ü"/>
            </a:pPr>
            <a:r>
              <a:rPr lang="en-US" sz="800">
                <a:solidFill>
                  <a:srgbClr val="009DB0"/>
                </a:solidFill>
                <a:latin typeface="+mj-lt"/>
              </a:rPr>
              <a:t>Digital tools </a:t>
            </a:r>
            <a:r>
              <a:rPr lang="en-US" sz="800">
                <a:latin typeface="+mj-lt"/>
              </a:rPr>
              <a:t>(i.e., access to professional software </a:t>
            </a:r>
            <a:r>
              <a:rPr lang="en-US" sz="800" err="1">
                <a:latin typeface="+mj-lt"/>
              </a:rPr>
              <a:t>Manymore</a:t>
            </a:r>
            <a:r>
              <a:rPr lang="en-US" sz="800">
                <a:latin typeface="+mj-lt"/>
              </a:rPr>
              <a:t>)</a:t>
            </a:r>
          </a:p>
          <a:p>
            <a:pPr marL="715962" lvl="1" indent="-171450">
              <a:spcBef>
                <a:spcPts val="300"/>
              </a:spcBef>
              <a:buClr>
                <a:schemeClr val="tx1"/>
              </a:buClr>
              <a:buFont typeface="Wingdings" panose="05000000000000000000" pitchFamily="2" charset="2"/>
              <a:buChar char="ü"/>
            </a:pPr>
            <a:r>
              <a:rPr lang="en-US" sz="800">
                <a:latin typeface="+mj-lt"/>
              </a:rPr>
              <a:t>Externalized </a:t>
            </a:r>
            <a:r>
              <a:rPr lang="en-US" sz="800">
                <a:solidFill>
                  <a:srgbClr val="009DB0"/>
                </a:solidFill>
                <a:latin typeface="+mj-lt"/>
              </a:rPr>
              <a:t>experts’ network </a:t>
            </a:r>
            <a:r>
              <a:rPr lang="en-US" sz="800">
                <a:latin typeface="+mj-lt"/>
              </a:rPr>
              <a:t>(e.g., </a:t>
            </a:r>
            <a:r>
              <a:rPr lang="en-US" sz="800" err="1">
                <a:latin typeface="+mj-lt"/>
              </a:rPr>
              <a:t>Fidroit</a:t>
            </a:r>
            <a:r>
              <a:rPr lang="en-US" sz="800">
                <a:latin typeface="+mj-lt"/>
              </a:rPr>
              <a:t> providing tax and law experts)</a:t>
            </a:r>
          </a:p>
          <a:p>
            <a:pPr marL="715962" lvl="1" indent="-171450">
              <a:spcBef>
                <a:spcPts val="300"/>
              </a:spcBef>
              <a:buClr>
                <a:schemeClr val="tx1"/>
              </a:buClr>
              <a:buFont typeface="Wingdings" panose="05000000000000000000" pitchFamily="2" charset="2"/>
              <a:buChar char="ü"/>
            </a:pPr>
            <a:r>
              <a:rPr lang="en-US" sz="800">
                <a:solidFill>
                  <a:srgbClr val="009DB0"/>
                </a:solidFill>
                <a:latin typeface="+mj-lt"/>
              </a:rPr>
              <a:t>Internal CG people</a:t>
            </a:r>
          </a:p>
          <a:p>
            <a:pPr marL="715962" lvl="1" indent="-171450">
              <a:spcBef>
                <a:spcPts val="300"/>
              </a:spcBef>
              <a:buClr>
                <a:schemeClr val="tx1"/>
              </a:buClr>
              <a:buFont typeface="Wingdings" panose="05000000000000000000" pitchFamily="2" charset="2"/>
              <a:buChar char="ü"/>
            </a:pPr>
            <a:r>
              <a:rPr lang="en-US" sz="800">
                <a:solidFill>
                  <a:srgbClr val="009DB0"/>
                </a:solidFill>
                <a:latin typeface="+mj-lt"/>
              </a:rPr>
              <a:t>Remote training sessions </a:t>
            </a:r>
            <a:r>
              <a:rPr lang="en-US" sz="800">
                <a:latin typeface="+mj-lt"/>
              </a:rPr>
              <a:t>(e.g., regulation, sales)</a:t>
            </a:r>
          </a:p>
          <a:p>
            <a:pPr marL="715962" lvl="1" indent="-171450">
              <a:spcBef>
                <a:spcPts val="300"/>
              </a:spcBef>
              <a:buClr>
                <a:schemeClr val="tx1"/>
              </a:buClr>
              <a:buFont typeface="Wingdings" panose="05000000000000000000" pitchFamily="2" charset="2"/>
              <a:buChar char="ü"/>
            </a:pPr>
            <a:r>
              <a:rPr lang="en-US" sz="800">
                <a:latin typeface="+mj-lt"/>
              </a:rPr>
              <a:t>Market documentation</a:t>
            </a:r>
          </a:p>
          <a:p>
            <a:pPr marL="258762" indent="-171450">
              <a:spcBef>
                <a:spcPts val="300"/>
              </a:spcBef>
              <a:buClr>
                <a:schemeClr val="tx1"/>
              </a:buClr>
              <a:buFont typeface="Wingdings" panose="05000000000000000000" pitchFamily="2" charset="2"/>
              <a:buChar char="Ø"/>
            </a:pPr>
            <a:r>
              <a:rPr lang="en-US" sz="800">
                <a:latin typeface="+mj-lt"/>
              </a:rPr>
              <a:t>Adapt revenue and organization model following a </a:t>
            </a:r>
            <a:r>
              <a:rPr lang="en-US" sz="800">
                <a:solidFill>
                  <a:srgbClr val="009DB0"/>
                </a:solidFill>
                <a:latin typeface="+mj-lt"/>
              </a:rPr>
              <a:t>“test and learn” methodology</a:t>
            </a:r>
          </a:p>
        </p:txBody>
      </p:sp>
      <p:sp>
        <p:nvSpPr>
          <p:cNvPr id="33" name="Rectangle 32">
            <a:extLst>
              <a:ext uri="{FF2B5EF4-FFF2-40B4-BE49-F238E27FC236}">
                <a16:creationId xmlns:a16="http://schemas.microsoft.com/office/drawing/2014/main" id="{00D0034F-14FC-418F-B337-C3D01F46FED2}"/>
              </a:ext>
            </a:extLst>
          </p:cNvPr>
          <p:cNvSpPr/>
          <p:nvPr/>
        </p:nvSpPr>
        <p:spPr bwMode="auto">
          <a:xfrm>
            <a:off x="318580" y="4759351"/>
            <a:ext cx="4593493" cy="1377839"/>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258762" indent="-171450">
              <a:buFont typeface="Arial" panose="020B0604020202020204" pitchFamily="34" charset="0"/>
              <a:buChar char="•"/>
            </a:pPr>
            <a:r>
              <a:rPr lang="en-US" sz="800">
                <a:latin typeface="+mj-lt"/>
              </a:rPr>
              <a:t>CGPs’ </a:t>
            </a:r>
            <a:r>
              <a:rPr lang="en-US" sz="800">
                <a:solidFill>
                  <a:srgbClr val="009DB0"/>
                </a:solidFill>
                <a:latin typeface="+mj-lt"/>
              </a:rPr>
              <a:t>Multi-Level-Marketing (MLM) </a:t>
            </a:r>
            <a:r>
              <a:rPr lang="en-US" sz="800">
                <a:latin typeface="+mj-lt"/>
              </a:rPr>
              <a:t>distribution and organizational model derives its </a:t>
            </a:r>
            <a:r>
              <a:rPr lang="en-US" sz="800">
                <a:solidFill>
                  <a:srgbClr val="009DB0"/>
                </a:solidFill>
                <a:latin typeface="+mj-lt"/>
              </a:rPr>
              <a:t>revenues from a non-salaried workforce</a:t>
            </a:r>
            <a:r>
              <a:rPr lang="en-US" sz="800">
                <a:latin typeface="+mj-lt"/>
              </a:rPr>
              <a:t> selling one CGP’ services, while the </a:t>
            </a:r>
            <a:r>
              <a:rPr lang="en-US" sz="800">
                <a:solidFill>
                  <a:srgbClr val="009DB0"/>
                </a:solidFill>
                <a:latin typeface="+mj-lt"/>
              </a:rPr>
              <a:t>earnings of the participants </a:t>
            </a:r>
            <a:r>
              <a:rPr lang="en-US" sz="800">
                <a:latin typeface="+mj-lt"/>
              </a:rPr>
              <a:t>(i.e., independent/ self employed CGPs) are </a:t>
            </a:r>
            <a:r>
              <a:rPr lang="en-US" sz="800">
                <a:solidFill>
                  <a:srgbClr val="009DB0"/>
                </a:solidFill>
                <a:latin typeface="+mj-lt"/>
              </a:rPr>
              <a:t>derived from a pyramid-shaped commission system</a:t>
            </a:r>
          </a:p>
          <a:p>
            <a:pPr marL="258762" indent="-171450">
              <a:buFont typeface="Arial" panose="020B0604020202020204" pitchFamily="34" charset="0"/>
              <a:buChar char="•"/>
            </a:pPr>
            <a:endParaRPr lang="en-US" sz="800">
              <a:solidFill>
                <a:srgbClr val="009DB0"/>
              </a:solidFill>
              <a:latin typeface="+mj-lt"/>
            </a:endParaRPr>
          </a:p>
          <a:p>
            <a:pPr marL="258762" indent="-171450">
              <a:buFont typeface="Arial" panose="020B0604020202020204" pitchFamily="34" charset="0"/>
              <a:buChar char="•"/>
            </a:pPr>
            <a:r>
              <a:rPr lang="en-US" sz="800">
                <a:latin typeface="+mj-lt"/>
              </a:rPr>
              <a:t>In such a model, </a:t>
            </a:r>
            <a:r>
              <a:rPr lang="en-US" sz="800">
                <a:solidFill>
                  <a:srgbClr val="009DB0"/>
                </a:solidFill>
                <a:latin typeface="+mj-lt"/>
              </a:rPr>
              <a:t>independents advisors </a:t>
            </a:r>
            <a:r>
              <a:rPr lang="en-US" sz="800">
                <a:latin typeface="+mj-lt"/>
              </a:rPr>
              <a:t>get </a:t>
            </a:r>
            <a:r>
              <a:rPr lang="en-US" sz="800">
                <a:solidFill>
                  <a:srgbClr val="009DB0"/>
                </a:solidFill>
                <a:latin typeface="+mj-lt"/>
              </a:rPr>
              <a:t>two revenues streams</a:t>
            </a:r>
            <a:r>
              <a:rPr lang="en-US" sz="800">
                <a:latin typeface="+mj-lt"/>
              </a:rPr>
              <a:t>:</a:t>
            </a:r>
          </a:p>
          <a:p>
            <a:pPr marL="715962" lvl="1" indent="-171450">
              <a:buClr>
                <a:schemeClr val="tx1"/>
              </a:buClr>
              <a:buFont typeface="Wingdings" panose="05000000000000000000" pitchFamily="2" charset="2"/>
              <a:buChar char="§"/>
            </a:pPr>
            <a:r>
              <a:rPr lang="en-US" sz="800">
                <a:solidFill>
                  <a:srgbClr val="009DB0"/>
                </a:solidFill>
                <a:latin typeface="+mj-lt"/>
              </a:rPr>
              <a:t>Commissions of sales </a:t>
            </a:r>
            <a:r>
              <a:rPr lang="en-US" sz="800">
                <a:latin typeface="+mj-lt"/>
              </a:rPr>
              <a:t>made by the participant directly to their </a:t>
            </a:r>
            <a:r>
              <a:rPr lang="en-US" sz="800">
                <a:solidFill>
                  <a:srgbClr val="009DB0"/>
                </a:solidFill>
                <a:latin typeface="+mj-lt"/>
              </a:rPr>
              <a:t>own customers </a:t>
            </a:r>
            <a:r>
              <a:rPr lang="en-US" sz="800">
                <a:latin typeface="+mj-lt"/>
              </a:rPr>
              <a:t>(upfront fees and commissions on </a:t>
            </a:r>
            <a:r>
              <a:rPr lang="en-US" sz="800" err="1">
                <a:latin typeface="+mj-lt"/>
              </a:rPr>
              <a:t>AuM</a:t>
            </a:r>
            <a:r>
              <a:rPr lang="en-US" sz="800">
                <a:latin typeface="+mj-lt"/>
              </a:rPr>
              <a:t>)</a:t>
            </a:r>
          </a:p>
          <a:p>
            <a:pPr marL="715962" lvl="1" indent="-171450">
              <a:buClr>
                <a:schemeClr val="tx1"/>
              </a:buClr>
              <a:buFont typeface="Wingdings" panose="05000000000000000000" pitchFamily="2" charset="2"/>
              <a:buChar char="§"/>
            </a:pPr>
            <a:r>
              <a:rPr lang="en-US" sz="800">
                <a:solidFill>
                  <a:srgbClr val="009DB0"/>
                </a:solidFill>
                <a:latin typeface="+mj-lt"/>
              </a:rPr>
              <a:t>Commissions based upon the sales made by other distributors </a:t>
            </a:r>
            <a:r>
              <a:rPr lang="en-US" sz="800">
                <a:latin typeface="+mj-lt"/>
              </a:rPr>
              <a:t>below the participant who have recruited those other participants</a:t>
            </a:r>
          </a:p>
        </p:txBody>
      </p:sp>
      <p:sp>
        <p:nvSpPr>
          <p:cNvPr id="5" name="Accolade ouvrante 4">
            <a:extLst>
              <a:ext uri="{FF2B5EF4-FFF2-40B4-BE49-F238E27FC236}">
                <a16:creationId xmlns:a16="http://schemas.microsoft.com/office/drawing/2014/main" id="{EDC26FBE-274E-416F-A1CB-1AD90B89B803}"/>
              </a:ext>
            </a:extLst>
          </p:cNvPr>
          <p:cNvSpPr/>
          <p:nvPr/>
        </p:nvSpPr>
        <p:spPr>
          <a:xfrm>
            <a:off x="1268984" y="2896759"/>
            <a:ext cx="207051" cy="1754066"/>
          </a:xfrm>
          <a:prstGeom prst="leftBrace">
            <a:avLst/>
          </a:prstGeom>
          <a:ln>
            <a:solidFill>
              <a:srgbClr val="009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865">
            <a:extLst>
              <a:ext uri="{FF2B5EF4-FFF2-40B4-BE49-F238E27FC236}">
                <a16:creationId xmlns:a16="http://schemas.microsoft.com/office/drawing/2014/main" id="{558FF55B-0A35-4B43-BA4A-4800A02E9E25}"/>
              </a:ext>
            </a:extLst>
          </p:cNvPr>
          <p:cNvSpPr>
            <a:spLocks noEditPoints="1"/>
          </p:cNvSpPr>
          <p:nvPr/>
        </p:nvSpPr>
        <p:spPr bwMode="auto">
          <a:xfrm>
            <a:off x="3050364" y="2657933"/>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386" name="Freeform 865">
            <a:extLst>
              <a:ext uri="{FF2B5EF4-FFF2-40B4-BE49-F238E27FC236}">
                <a16:creationId xmlns:a16="http://schemas.microsoft.com/office/drawing/2014/main" id="{3BCEFD2B-F46B-4D93-9188-BD50FEEE0140}"/>
              </a:ext>
            </a:extLst>
          </p:cNvPr>
          <p:cNvSpPr>
            <a:spLocks noEditPoints="1"/>
          </p:cNvSpPr>
          <p:nvPr/>
        </p:nvSpPr>
        <p:spPr bwMode="auto">
          <a:xfrm>
            <a:off x="3122681" y="2837394"/>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388" name="Freeform 865">
            <a:extLst>
              <a:ext uri="{FF2B5EF4-FFF2-40B4-BE49-F238E27FC236}">
                <a16:creationId xmlns:a16="http://schemas.microsoft.com/office/drawing/2014/main" id="{8FFCBFF9-DF35-41A0-A1D3-DD378C0CABA8}"/>
              </a:ext>
            </a:extLst>
          </p:cNvPr>
          <p:cNvSpPr>
            <a:spLocks noEditPoints="1"/>
          </p:cNvSpPr>
          <p:nvPr/>
        </p:nvSpPr>
        <p:spPr bwMode="auto">
          <a:xfrm>
            <a:off x="2931720" y="2834934"/>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nvGrpSpPr>
          <p:cNvPr id="389" name="Group 9173">
            <a:extLst>
              <a:ext uri="{FF2B5EF4-FFF2-40B4-BE49-F238E27FC236}">
                <a16:creationId xmlns:a16="http://schemas.microsoft.com/office/drawing/2014/main" id="{FD68C1E5-FCF3-4FE5-8354-D3DEF36D0D45}"/>
              </a:ext>
            </a:extLst>
          </p:cNvPr>
          <p:cNvGrpSpPr/>
          <p:nvPr/>
        </p:nvGrpSpPr>
        <p:grpSpPr>
          <a:xfrm>
            <a:off x="1987509" y="3260089"/>
            <a:ext cx="104852" cy="116947"/>
            <a:chOff x="6242050" y="3001764"/>
            <a:chExt cx="190500" cy="190500"/>
          </a:xfrm>
          <a:solidFill>
            <a:srgbClr val="009DB0"/>
          </a:solidFill>
        </p:grpSpPr>
        <p:sp>
          <p:nvSpPr>
            <p:cNvPr id="390" name="Freeform 866">
              <a:extLst>
                <a:ext uri="{FF2B5EF4-FFF2-40B4-BE49-F238E27FC236}">
                  <a16:creationId xmlns:a16="http://schemas.microsoft.com/office/drawing/2014/main" id="{6C165DB6-2EE2-4DBE-B28A-21B80A1D49F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391" name="Freeform 867">
              <a:extLst>
                <a:ext uri="{FF2B5EF4-FFF2-40B4-BE49-F238E27FC236}">
                  <a16:creationId xmlns:a16="http://schemas.microsoft.com/office/drawing/2014/main" id="{73FCFCB6-ABF9-4F70-AA63-77A76DC2DFF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393" name="ZoneTexte 133">
            <a:extLst>
              <a:ext uri="{FF2B5EF4-FFF2-40B4-BE49-F238E27FC236}">
                <a16:creationId xmlns:a16="http://schemas.microsoft.com/office/drawing/2014/main" id="{D32EE529-D8C4-4009-9D17-95313A685D23}"/>
              </a:ext>
            </a:extLst>
          </p:cNvPr>
          <p:cNvSpPr txBox="1"/>
          <p:nvPr/>
        </p:nvSpPr>
        <p:spPr>
          <a:xfrm>
            <a:off x="1450527" y="3357976"/>
            <a:ext cx="432504" cy="200055"/>
          </a:xfrm>
          <a:prstGeom prst="rect">
            <a:avLst/>
          </a:prstGeom>
          <a:noFill/>
        </p:spPr>
        <p:txBody>
          <a:bodyPr wrap="square" rtlCol="0">
            <a:spAutoFit/>
          </a:bodyPr>
          <a:lstStyle/>
          <a:p>
            <a:r>
              <a:rPr lang="en-US" sz="700">
                <a:solidFill>
                  <a:srgbClr val="009DB0"/>
                </a:solidFill>
                <a:latin typeface="+mj-lt"/>
              </a:rPr>
              <a:t>1,5%</a:t>
            </a:r>
          </a:p>
        </p:txBody>
      </p:sp>
      <p:sp>
        <p:nvSpPr>
          <p:cNvPr id="395" name="ZoneTexte 141">
            <a:extLst>
              <a:ext uri="{FF2B5EF4-FFF2-40B4-BE49-F238E27FC236}">
                <a16:creationId xmlns:a16="http://schemas.microsoft.com/office/drawing/2014/main" id="{BB07A54F-0562-41AC-A38D-0844C235B4FF}"/>
              </a:ext>
            </a:extLst>
          </p:cNvPr>
          <p:cNvSpPr txBox="1"/>
          <p:nvPr/>
        </p:nvSpPr>
        <p:spPr>
          <a:xfrm>
            <a:off x="1490034" y="3201470"/>
            <a:ext cx="489884" cy="200055"/>
          </a:xfrm>
          <a:prstGeom prst="rect">
            <a:avLst/>
          </a:prstGeom>
          <a:noFill/>
        </p:spPr>
        <p:txBody>
          <a:bodyPr wrap="square" rtlCol="0">
            <a:spAutoFit/>
          </a:bodyPr>
          <a:lstStyle/>
          <a:p>
            <a:r>
              <a:rPr lang="en-US" sz="700">
                <a:solidFill>
                  <a:srgbClr val="009DB0"/>
                </a:solidFill>
                <a:latin typeface="+mj-lt"/>
              </a:rPr>
              <a:t>0,5%</a:t>
            </a:r>
          </a:p>
        </p:txBody>
      </p:sp>
      <p:grpSp>
        <p:nvGrpSpPr>
          <p:cNvPr id="396" name="Group 9173">
            <a:extLst>
              <a:ext uri="{FF2B5EF4-FFF2-40B4-BE49-F238E27FC236}">
                <a16:creationId xmlns:a16="http://schemas.microsoft.com/office/drawing/2014/main" id="{ADBFEA47-769E-4253-8B1A-7DE843D45725}"/>
              </a:ext>
            </a:extLst>
          </p:cNvPr>
          <p:cNvGrpSpPr/>
          <p:nvPr/>
        </p:nvGrpSpPr>
        <p:grpSpPr>
          <a:xfrm>
            <a:off x="1931809" y="3388029"/>
            <a:ext cx="104852" cy="116947"/>
            <a:chOff x="6242050" y="3001764"/>
            <a:chExt cx="190500" cy="190500"/>
          </a:xfrm>
          <a:solidFill>
            <a:srgbClr val="009DB0"/>
          </a:solidFill>
        </p:grpSpPr>
        <p:sp>
          <p:nvSpPr>
            <p:cNvPr id="397" name="Freeform 866">
              <a:extLst>
                <a:ext uri="{FF2B5EF4-FFF2-40B4-BE49-F238E27FC236}">
                  <a16:creationId xmlns:a16="http://schemas.microsoft.com/office/drawing/2014/main" id="{943B04D4-5281-452C-A710-332B552271D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00" name="Freeform 867">
              <a:extLst>
                <a:ext uri="{FF2B5EF4-FFF2-40B4-BE49-F238E27FC236}">
                  <a16:creationId xmlns:a16="http://schemas.microsoft.com/office/drawing/2014/main" id="{2FAC2884-8E94-4DE8-BC9F-791422758DA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grpSp>
        <p:nvGrpSpPr>
          <p:cNvPr id="402" name="Group 9173">
            <a:extLst>
              <a:ext uri="{FF2B5EF4-FFF2-40B4-BE49-F238E27FC236}">
                <a16:creationId xmlns:a16="http://schemas.microsoft.com/office/drawing/2014/main" id="{BCBEB640-98A7-44AC-BBF6-0FECE7290C6B}"/>
              </a:ext>
            </a:extLst>
          </p:cNvPr>
          <p:cNvGrpSpPr/>
          <p:nvPr/>
        </p:nvGrpSpPr>
        <p:grpSpPr>
          <a:xfrm>
            <a:off x="2158639" y="3793267"/>
            <a:ext cx="104852" cy="116947"/>
            <a:chOff x="6242050" y="3001764"/>
            <a:chExt cx="190500" cy="190500"/>
          </a:xfrm>
          <a:solidFill>
            <a:srgbClr val="009DB0"/>
          </a:solidFill>
        </p:grpSpPr>
        <p:sp>
          <p:nvSpPr>
            <p:cNvPr id="403" name="Freeform 866">
              <a:extLst>
                <a:ext uri="{FF2B5EF4-FFF2-40B4-BE49-F238E27FC236}">
                  <a16:creationId xmlns:a16="http://schemas.microsoft.com/office/drawing/2014/main" id="{053C69DA-E270-475E-8A42-7392A06BEB3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04" name="Freeform 867">
              <a:extLst>
                <a:ext uri="{FF2B5EF4-FFF2-40B4-BE49-F238E27FC236}">
                  <a16:creationId xmlns:a16="http://schemas.microsoft.com/office/drawing/2014/main" id="{670A2B7F-CA3C-40CE-B2CF-FBC86E41ED4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405" name="ZoneTexte 133">
            <a:extLst>
              <a:ext uri="{FF2B5EF4-FFF2-40B4-BE49-F238E27FC236}">
                <a16:creationId xmlns:a16="http://schemas.microsoft.com/office/drawing/2014/main" id="{3D9DE36A-C028-41E2-8C42-F5998362A2D2}"/>
              </a:ext>
            </a:extLst>
          </p:cNvPr>
          <p:cNvSpPr txBox="1"/>
          <p:nvPr/>
        </p:nvSpPr>
        <p:spPr>
          <a:xfrm>
            <a:off x="1737986" y="3891154"/>
            <a:ext cx="432504" cy="200055"/>
          </a:xfrm>
          <a:prstGeom prst="rect">
            <a:avLst/>
          </a:prstGeom>
          <a:noFill/>
        </p:spPr>
        <p:txBody>
          <a:bodyPr wrap="square" rtlCol="0">
            <a:spAutoFit/>
          </a:bodyPr>
          <a:lstStyle/>
          <a:p>
            <a:r>
              <a:rPr lang="en-US" sz="700">
                <a:solidFill>
                  <a:srgbClr val="009DB0"/>
                </a:solidFill>
                <a:latin typeface="+mj-lt"/>
              </a:rPr>
              <a:t>1,5%</a:t>
            </a:r>
          </a:p>
        </p:txBody>
      </p:sp>
      <p:sp>
        <p:nvSpPr>
          <p:cNvPr id="406" name="ZoneTexte 141">
            <a:extLst>
              <a:ext uri="{FF2B5EF4-FFF2-40B4-BE49-F238E27FC236}">
                <a16:creationId xmlns:a16="http://schemas.microsoft.com/office/drawing/2014/main" id="{6D0928CC-303F-4463-906D-AE27E908473A}"/>
              </a:ext>
            </a:extLst>
          </p:cNvPr>
          <p:cNvSpPr txBox="1"/>
          <p:nvPr/>
        </p:nvSpPr>
        <p:spPr>
          <a:xfrm>
            <a:off x="1676264" y="3727050"/>
            <a:ext cx="432504" cy="200055"/>
          </a:xfrm>
          <a:prstGeom prst="rect">
            <a:avLst/>
          </a:prstGeom>
          <a:noFill/>
        </p:spPr>
        <p:txBody>
          <a:bodyPr wrap="square" rtlCol="0">
            <a:spAutoFit/>
          </a:bodyPr>
          <a:lstStyle/>
          <a:p>
            <a:r>
              <a:rPr lang="en-US" sz="700">
                <a:solidFill>
                  <a:srgbClr val="009DB0"/>
                </a:solidFill>
                <a:latin typeface="+mj-lt"/>
              </a:rPr>
              <a:t>0,5%</a:t>
            </a:r>
          </a:p>
        </p:txBody>
      </p:sp>
      <p:grpSp>
        <p:nvGrpSpPr>
          <p:cNvPr id="409" name="Group 9173">
            <a:extLst>
              <a:ext uri="{FF2B5EF4-FFF2-40B4-BE49-F238E27FC236}">
                <a16:creationId xmlns:a16="http://schemas.microsoft.com/office/drawing/2014/main" id="{BA11BA14-E95C-48E3-AE24-78D7C89354E7}"/>
              </a:ext>
            </a:extLst>
          </p:cNvPr>
          <p:cNvGrpSpPr/>
          <p:nvPr/>
        </p:nvGrpSpPr>
        <p:grpSpPr>
          <a:xfrm>
            <a:off x="2102939" y="3921207"/>
            <a:ext cx="104852" cy="116947"/>
            <a:chOff x="6242050" y="3001764"/>
            <a:chExt cx="190500" cy="190500"/>
          </a:xfrm>
          <a:solidFill>
            <a:srgbClr val="009DB0"/>
          </a:solidFill>
        </p:grpSpPr>
        <p:sp>
          <p:nvSpPr>
            <p:cNvPr id="417" name="Freeform 866">
              <a:extLst>
                <a:ext uri="{FF2B5EF4-FFF2-40B4-BE49-F238E27FC236}">
                  <a16:creationId xmlns:a16="http://schemas.microsoft.com/office/drawing/2014/main" id="{48618B4C-9E6C-4A4C-9D38-659E9E707E4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18" name="Freeform 867">
              <a:extLst>
                <a:ext uri="{FF2B5EF4-FFF2-40B4-BE49-F238E27FC236}">
                  <a16:creationId xmlns:a16="http://schemas.microsoft.com/office/drawing/2014/main" id="{3E19E299-0D91-40A3-8DE1-D95E64CA0E7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11" name="ZoneTexte 133">
            <a:extLst>
              <a:ext uri="{FF2B5EF4-FFF2-40B4-BE49-F238E27FC236}">
                <a16:creationId xmlns:a16="http://schemas.microsoft.com/office/drawing/2014/main" id="{672A1DE7-2D09-4046-BD10-48E957629292}"/>
              </a:ext>
            </a:extLst>
          </p:cNvPr>
          <p:cNvSpPr txBox="1"/>
          <p:nvPr/>
        </p:nvSpPr>
        <p:spPr>
          <a:xfrm>
            <a:off x="3521688" y="4450770"/>
            <a:ext cx="432504" cy="200055"/>
          </a:xfrm>
          <a:prstGeom prst="rect">
            <a:avLst/>
          </a:prstGeom>
          <a:noFill/>
        </p:spPr>
        <p:txBody>
          <a:bodyPr wrap="square" rtlCol="0">
            <a:spAutoFit/>
          </a:bodyPr>
          <a:lstStyle/>
          <a:p>
            <a:r>
              <a:rPr lang="en-US" sz="700">
                <a:solidFill>
                  <a:srgbClr val="009DB0"/>
                </a:solidFill>
                <a:latin typeface="+mj-lt"/>
              </a:rPr>
              <a:t>…</a:t>
            </a:r>
          </a:p>
        </p:txBody>
      </p:sp>
      <p:cxnSp>
        <p:nvCxnSpPr>
          <p:cNvPr id="14" name="Connecteur : en angle 13">
            <a:extLst>
              <a:ext uri="{FF2B5EF4-FFF2-40B4-BE49-F238E27FC236}">
                <a16:creationId xmlns:a16="http://schemas.microsoft.com/office/drawing/2014/main" id="{B19D61AD-7548-49DC-97CD-56C1A7B06C35}"/>
              </a:ext>
            </a:extLst>
          </p:cNvPr>
          <p:cNvCxnSpPr>
            <a:cxnSpLocks/>
          </p:cNvCxnSpPr>
          <p:nvPr/>
        </p:nvCxnSpPr>
        <p:spPr>
          <a:xfrm rot="10800000">
            <a:off x="1132500" y="2285689"/>
            <a:ext cx="1570096" cy="219444"/>
          </a:xfrm>
          <a:prstGeom prst="bentConnector2">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BFBB0ADF-5BE7-44A6-B40F-ECE04E5F3936}"/>
              </a:ext>
            </a:extLst>
          </p:cNvPr>
          <p:cNvCxnSpPr>
            <a:cxnSpLocks/>
          </p:cNvCxnSpPr>
          <p:nvPr/>
        </p:nvCxnSpPr>
        <p:spPr>
          <a:xfrm flipV="1">
            <a:off x="2704349" y="2310131"/>
            <a:ext cx="1381850" cy="196835"/>
          </a:xfrm>
          <a:prstGeom prst="bentConnector2">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F3E438D6-3570-4103-9ADC-D0C082447E8E}"/>
              </a:ext>
            </a:extLst>
          </p:cNvPr>
          <p:cNvCxnSpPr>
            <a:cxnSpLocks/>
          </p:cNvCxnSpPr>
          <p:nvPr/>
        </p:nvCxnSpPr>
        <p:spPr>
          <a:xfrm flipV="1">
            <a:off x="2702596" y="2331974"/>
            <a:ext cx="0" cy="174040"/>
          </a:xfrm>
          <a:prstGeom prst="straightConnector1">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47CE0B6-D7F1-4038-B6B3-2473725B91CF}"/>
              </a:ext>
            </a:extLst>
          </p:cNvPr>
          <p:cNvSpPr/>
          <p:nvPr/>
        </p:nvSpPr>
        <p:spPr>
          <a:xfrm>
            <a:off x="5684406" y="863464"/>
            <a:ext cx="3395430" cy="292388"/>
          </a:xfrm>
          <a:prstGeom prst="rect">
            <a:avLst/>
          </a:prstGeom>
          <a:solidFill>
            <a:schemeClr val="bg1"/>
          </a:solidFill>
        </p:spPr>
        <p:txBody>
          <a:bodyPr wrap="square" lIns="0" rIns="0" bIns="0">
            <a:spAutoFit/>
          </a:bodyPr>
          <a:lstStyle/>
          <a:p>
            <a:pPr algn="ctr"/>
            <a:r>
              <a:rPr lang="en-US" sz="800" b="1">
                <a:solidFill>
                  <a:srgbClr val="009DB0"/>
                </a:solidFill>
                <a:latin typeface="+mj-lt"/>
              </a:rPr>
              <a:t>CG could launch a white label MLM-based network of self employed CGPs to target the mass market segment</a:t>
            </a:r>
          </a:p>
        </p:txBody>
      </p:sp>
      <p:cxnSp>
        <p:nvCxnSpPr>
          <p:cNvPr id="422" name="Connecteur droit 421">
            <a:extLst>
              <a:ext uri="{FF2B5EF4-FFF2-40B4-BE49-F238E27FC236}">
                <a16:creationId xmlns:a16="http://schemas.microsoft.com/office/drawing/2014/main" id="{7229C7AD-B3D4-4F68-9EC8-863C86F073E8}"/>
              </a:ext>
            </a:extLst>
          </p:cNvPr>
          <p:cNvCxnSpPr>
            <a:cxnSpLocks/>
          </p:cNvCxnSpPr>
          <p:nvPr/>
        </p:nvCxnSpPr>
        <p:spPr bwMode="auto">
          <a:xfrm flipV="1">
            <a:off x="337756" y="1020602"/>
            <a:ext cx="4551573" cy="1465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23" name="Rectangle 422">
            <a:extLst>
              <a:ext uri="{FF2B5EF4-FFF2-40B4-BE49-F238E27FC236}">
                <a16:creationId xmlns:a16="http://schemas.microsoft.com/office/drawing/2014/main" id="{D68CCD9A-5F30-4DFA-B0D7-9BCE9BD1AF6B}"/>
              </a:ext>
            </a:extLst>
          </p:cNvPr>
          <p:cNvSpPr/>
          <p:nvPr/>
        </p:nvSpPr>
        <p:spPr>
          <a:xfrm>
            <a:off x="1000857" y="863464"/>
            <a:ext cx="3466194" cy="292388"/>
          </a:xfrm>
          <a:prstGeom prst="rect">
            <a:avLst/>
          </a:prstGeom>
          <a:solidFill>
            <a:schemeClr val="bg1"/>
          </a:solidFill>
        </p:spPr>
        <p:txBody>
          <a:bodyPr wrap="square" lIns="0" rIns="0" bIns="0">
            <a:spAutoFit/>
          </a:bodyPr>
          <a:lstStyle/>
          <a:p>
            <a:pPr algn="ctr"/>
            <a:r>
              <a:rPr lang="en-US" sz="800" b="1">
                <a:solidFill>
                  <a:srgbClr val="009DB0"/>
                </a:solidFill>
                <a:latin typeface="+mj-lt"/>
              </a:rPr>
              <a:t>Multi-Level-Marketing models are performant revenue models for networks of self employed professionals</a:t>
            </a:r>
          </a:p>
        </p:txBody>
      </p:sp>
      <p:sp>
        <p:nvSpPr>
          <p:cNvPr id="454" name="Rectangle 453">
            <a:extLst>
              <a:ext uri="{FF2B5EF4-FFF2-40B4-BE49-F238E27FC236}">
                <a16:creationId xmlns:a16="http://schemas.microsoft.com/office/drawing/2014/main" id="{1645EDA1-8BCA-4157-863F-B6DD6DA6EFE1}"/>
              </a:ext>
            </a:extLst>
          </p:cNvPr>
          <p:cNvSpPr/>
          <p:nvPr/>
        </p:nvSpPr>
        <p:spPr bwMode="auto">
          <a:xfrm>
            <a:off x="2705923"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selected providers with dealt prices</a:t>
            </a:r>
          </a:p>
        </p:txBody>
      </p:sp>
      <p:pic>
        <p:nvPicPr>
          <p:cNvPr id="15" name="Picture 2" descr="Alpheys Partenaires - Votre plateforme globale">
            <a:extLst>
              <a:ext uri="{FF2B5EF4-FFF2-40B4-BE49-F238E27FC236}">
                <a16:creationId xmlns:a16="http://schemas.microsoft.com/office/drawing/2014/main" id="{0E84F227-EEED-4C5D-86B3-C435033CC6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3436" y="2073961"/>
            <a:ext cx="655434" cy="20842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075D283A-2CA5-4F3C-A009-A232AD9714CA}"/>
              </a:ext>
            </a:extLst>
          </p:cNvPr>
          <p:cNvSpPr txBox="1"/>
          <p:nvPr/>
        </p:nvSpPr>
        <p:spPr>
          <a:xfrm rot="16200000">
            <a:off x="4544814" y="2467893"/>
            <a:ext cx="1378859" cy="215444"/>
          </a:xfrm>
          <a:prstGeom prst="rect">
            <a:avLst/>
          </a:prstGeom>
          <a:noFill/>
        </p:spPr>
        <p:txBody>
          <a:bodyPr wrap="square" rtlCol="0">
            <a:spAutoFit/>
          </a:bodyPr>
          <a:lstStyle/>
          <a:p>
            <a:pPr algn="ctr"/>
            <a:r>
              <a:rPr lang="en-US" sz="800">
                <a:solidFill>
                  <a:srgbClr val="009DB0"/>
                </a:solidFill>
              </a:rPr>
              <a:t>STAKES</a:t>
            </a:r>
          </a:p>
        </p:txBody>
      </p:sp>
      <p:sp>
        <p:nvSpPr>
          <p:cNvPr id="118" name="ZoneTexte 117">
            <a:extLst>
              <a:ext uri="{FF2B5EF4-FFF2-40B4-BE49-F238E27FC236}">
                <a16:creationId xmlns:a16="http://schemas.microsoft.com/office/drawing/2014/main" id="{B2A67CBA-8BB6-48EC-B182-56A2CDCDE9A9}"/>
              </a:ext>
            </a:extLst>
          </p:cNvPr>
          <p:cNvSpPr txBox="1"/>
          <p:nvPr/>
        </p:nvSpPr>
        <p:spPr>
          <a:xfrm rot="16200000">
            <a:off x="4544814" y="4853088"/>
            <a:ext cx="1378859" cy="215444"/>
          </a:xfrm>
          <a:prstGeom prst="rect">
            <a:avLst/>
          </a:prstGeom>
          <a:noFill/>
        </p:spPr>
        <p:txBody>
          <a:bodyPr wrap="square" rtlCol="0">
            <a:spAutoFit/>
          </a:bodyPr>
          <a:lstStyle/>
          <a:p>
            <a:pPr algn="ctr"/>
            <a:r>
              <a:rPr lang="en-US" sz="800">
                <a:solidFill>
                  <a:srgbClr val="009DB0"/>
                </a:solidFill>
              </a:rPr>
              <a:t>FEAISIBILITY</a:t>
            </a:r>
          </a:p>
        </p:txBody>
      </p:sp>
      <p:grpSp>
        <p:nvGrpSpPr>
          <p:cNvPr id="24" name="Group 4">
            <a:extLst>
              <a:ext uri="{FF2B5EF4-FFF2-40B4-BE49-F238E27FC236}">
                <a16:creationId xmlns:a16="http://schemas.microsoft.com/office/drawing/2014/main" id="{F57B8685-082B-4400-ABC2-80FFE7BEC34C}"/>
              </a:ext>
            </a:extLst>
          </p:cNvPr>
          <p:cNvGrpSpPr>
            <a:grpSpLocks noChangeAspect="1"/>
          </p:cNvGrpSpPr>
          <p:nvPr/>
        </p:nvGrpSpPr>
        <p:grpSpPr bwMode="auto">
          <a:xfrm>
            <a:off x="5147252" y="1944345"/>
            <a:ext cx="204212" cy="218333"/>
            <a:chOff x="811" y="800"/>
            <a:chExt cx="694" cy="742"/>
          </a:xfrm>
          <a:solidFill>
            <a:srgbClr val="009DB0"/>
          </a:solidFill>
        </p:grpSpPr>
        <p:sp>
          <p:nvSpPr>
            <p:cNvPr id="26" name="Rectangle 5">
              <a:extLst>
                <a:ext uri="{FF2B5EF4-FFF2-40B4-BE49-F238E27FC236}">
                  <a16:creationId xmlns:a16="http://schemas.microsoft.com/office/drawing/2014/main" id="{916FAA45-440B-44B2-8EB6-C69F23B9A368}"/>
                </a:ext>
              </a:extLst>
            </p:cNvPr>
            <p:cNvSpPr>
              <a:spLocks noChangeArrowheads="1"/>
            </p:cNvSpPr>
            <p:nvPr/>
          </p:nvSpPr>
          <p:spPr bwMode="auto">
            <a:xfrm>
              <a:off x="811" y="1402"/>
              <a:ext cx="139"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6">
              <a:extLst>
                <a:ext uri="{FF2B5EF4-FFF2-40B4-BE49-F238E27FC236}">
                  <a16:creationId xmlns:a16="http://schemas.microsoft.com/office/drawing/2014/main" id="{5BA3F135-2E76-4C9A-9CC6-0EF8206B6E7A}"/>
                </a:ext>
              </a:extLst>
            </p:cNvPr>
            <p:cNvSpPr>
              <a:spLocks noChangeArrowheads="1"/>
            </p:cNvSpPr>
            <p:nvPr/>
          </p:nvSpPr>
          <p:spPr bwMode="auto">
            <a:xfrm>
              <a:off x="996" y="1310"/>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7">
              <a:extLst>
                <a:ext uri="{FF2B5EF4-FFF2-40B4-BE49-F238E27FC236}">
                  <a16:creationId xmlns:a16="http://schemas.microsoft.com/office/drawing/2014/main" id="{E0FDF44C-6CFB-4FA8-8C9F-44717313B6BA}"/>
                </a:ext>
              </a:extLst>
            </p:cNvPr>
            <p:cNvSpPr>
              <a:spLocks noChangeArrowheads="1"/>
            </p:cNvSpPr>
            <p:nvPr/>
          </p:nvSpPr>
          <p:spPr bwMode="auto">
            <a:xfrm>
              <a:off x="1181" y="1217"/>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6F95A729-0AD5-4950-AFCF-0701AF2AE736}"/>
                </a:ext>
              </a:extLst>
            </p:cNvPr>
            <p:cNvSpPr>
              <a:spLocks noChangeArrowheads="1"/>
            </p:cNvSpPr>
            <p:nvPr/>
          </p:nvSpPr>
          <p:spPr bwMode="auto">
            <a:xfrm>
              <a:off x="1366" y="1124"/>
              <a:ext cx="139"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39598AFB-ABC6-4D28-BA5B-137EA5784B7B}"/>
                </a:ext>
              </a:extLst>
            </p:cNvPr>
            <p:cNvSpPr>
              <a:spLocks/>
            </p:cNvSpPr>
            <p:nvPr/>
          </p:nvSpPr>
          <p:spPr bwMode="auto">
            <a:xfrm>
              <a:off x="858" y="800"/>
              <a:ext cx="555" cy="463"/>
            </a:xfrm>
            <a:custGeom>
              <a:avLst/>
              <a:gdLst>
                <a:gd name="T0" fmla="*/ 555 w 555"/>
                <a:gd name="T1" fmla="*/ 0 h 463"/>
                <a:gd name="T2" fmla="*/ 323 w 555"/>
                <a:gd name="T3" fmla="*/ 0 h 463"/>
                <a:gd name="T4" fmla="*/ 393 w 555"/>
                <a:gd name="T5" fmla="*/ 69 h 463"/>
                <a:gd name="T6" fmla="*/ 0 w 555"/>
                <a:gd name="T7" fmla="*/ 463 h 463"/>
                <a:gd name="T8" fmla="*/ 485 w 555"/>
                <a:gd name="T9" fmla="*/ 162 h 463"/>
                <a:gd name="T10" fmla="*/ 555 w 555"/>
                <a:gd name="T11" fmla="*/ 232 h 463"/>
                <a:gd name="T12" fmla="*/ 555 w 555"/>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555" h="463">
                  <a:moveTo>
                    <a:pt x="555" y="0"/>
                  </a:moveTo>
                  <a:lnTo>
                    <a:pt x="323" y="0"/>
                  </a:lnTo>
                  <a:lnTo>
                    <a:pt x="393" y="69"/>
                  </a:lnTo>
                  <a:lnTo>
                    <a:pt x="0" y="463"/>
                  </a:lnTo>
                  <a:lnTo>
                    <a:pt x="485" y="162"/>
                  </a:lnTo>
                  <a:lnTo>
                    <a:pt x="555" y="232"/>
                  </a:lnTo>
                  <a:lnTo>
                    <a:pt x="5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Freeform 13">
            <a:extLst>
              <a:ext uri="{FF2B5EF4-FFF2-40B4-BE49-F238E27FC236}">
                <a16:creationId xmlns:a16="http://schemas.microsoft.com/office/drawing/2014/main" id="{A8CA6FA2-5863-4386-861E-27D11F916660}"/>
              </a:ext>
            </a:extLst>
          </p:cNvPr>
          <p:cNvSpPr>
            <a:spLocks noEditPoints="1"/>
          </p:cNvSpPr>
          <p:nvPr/>
        </p:nvSpPr>
        <p:spPr bwMode="auto">
          <a:xfrm rot="237847">
            <a:off x="5149198" y="4346752"/>
            <a:ext cx="210979" cy="208036"/>
          </a:xfrm>
          <a:custGeom>
            <a:avLst/>
            <a:gdLst>
              <a:gd name="T0" fmla="*/ 62 w 62"/>
              <a:gd name="T1" fmla="*/ 16 h 61"/>
              <a:gd name="T2" fmla="*/ 61 w 62"/>
              <a:gd name="T3" fmla="*/ 14 h 61"/>
              <a:gd name="T4" fmla="*/ 58 w 62"/>
              <a:gd name="T5" fmla="*/ 14 h 61"/>
              <a:gd name="T6" fmla="*/ 52 w 62"/>
              <a:gd name="T7" fmla="*/ 21 h 61"/>
              <a:gd name="T8" fmla="*/ 49 w 62"/>
              <a:gd name="T9" fmla="*/ 19 h 61"/>
              <a:gd name="T10" fmla="*/ 42 w 62"/>
              <a:gd name="T11" fmla="*/ 12 h 61"/>
              <a:gd name="T12" fmla="*/ 40 w 62"/>
              <a:gd name="T13" fmla="*/ 10 h 61"/>
              <a:gd name="T14" fmla="*/ 47 w 62"/>
              <a:gd name="T15" fmla="*/ 3 h 61"/>
              <a:gd name="T16" fmla="*/ 47 w 62"/>
              <a:gd name="T17" fmla="*/ 1 h 61"/>
              <a:gd name="T18" fmla="*/ 46 w 62"/>
              <a:gd name="T19" fmla="*/ 0 h 61"/>
              <a:gd name="T20" fmla="*/ 35 w 62"/>
              <a:gd name="T21" fmla="*/ 4 h 61"/>
              <a:gd name="T22" fmla="*/ 31 w 62"/>
              <a:gd name="T23" fmla="*/ 22 h 61"/>
              <a:gd name="T24" fmla="*/ 6 w 62"/>
              <a:gd name="T25" fmla="*/ 44 h 61"/>
              <a:gd name="T26" fmla="*/ 3 w 62"/>
              <a:gd name="T27" fmla="*/ 47 h 61"/>
              <a:gd name="T28" fmla="*/ 3 w 62"/>
              <a:gd name="T29" fmla="*/ 58 h 61"/>
              <a:gd name="T30" fmla="*/ 15 w 62"/>
              <a:gd name="T31" fmla="*/ 58 h 61"/>
              <a:gd name="T32" fmla="*/ 18 w 62"/>
              <a:gd name="T33" fmla="*/ 55 h 61"/>
              <a:gd name="T34" fmla="*/ 39 w 62"/>
              <a:gd name="T35" fmla="*/ 30 h 61"/>
              <a:gd name="T36" fmla="*/ 57 w 62"/>
              <a:gd name="T37" fmla="*/ 27 h 61"/>
              <a:gd name="T38" fmla="*/ 62 w 62"/>
              <a:gd name="T39" fmla="*/ 16 h 61"/>
              <a:gd name="T40" fmla="*/ 12 w 62"/>
              <a:gd name="T41" fmla="*/ 55 h 61"/>
              <a:gd name="T42" fmla="*/ 6 w 62"/>
              <a:gd name="T43" fmla="*/ 55 h 61"/>
              <a:gd name="T44" fmla="*/ 6 w 62"/>
              <a:gd name="T45" fmla="*/ 50 h 61"/>
              <a:gd name="T46" fmla="*/ 12 w 62"/>
              <a:gd name="T47" fmla="*/ 50 h 61"/>
              <a:gd name="T48" fmla="*/ 12 w 62"/>
              <a:gd name="T49"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61">
                <a:moveTo>
                  <a:pt x="62" y="16"/>
                </a:moveTo>
                <a:cubicBezTo>
                  <a:pt x="62" y="15"/>
                  <a:pt x="61" y="14"/>
                  <a:pt x="61" y="14"/>
                </a:cubicBezTo>
                <a:cubicBezTo>
                  <a:pt x="60" y="14"/>
                  <a:pt x="59" y="14"/>
                  <a:pt x="58" y="14"/>
                </a:cubicBezTo>
                <a:cubicBezTo>
                  <a:pt x="52" y="21"/>
                  <a:pt x="52" y="21"/>
                  <a:pt x="52" y="21"/>
                </a:cubicBezTo>
                <a:cubicBezTo>
                  <a:pt x="49" y="19"/>
                  <a:pt x="49" y="19"/>
                  <a:pt x="49" y="19"/>
                </a:cubicBezTo>
                <a:cubicBezTo>
                  <a:pt x="42" y="12"/>
                  <a:pt x="42" y="12"/>
                  <a:pt x="42" y="12"/>
                </a:cubicBezTo>
                <a:cubicBezTo>
                  <a:pt x="40" y="10"/>
                  <a:pt x="40" y="10"/>
                  <a:pt x="40" y="10"/>
                </a:cubicBezTo>
                <a:cubicBezTo>
                  <a:pt x="47" y="3"/>
                  <a:pt x="47" y="3"/>
                  <a:pt x="47" y="3"/>
                </a:cubicBezTo>
                <a:cubicBezTo>
                  <a:pt x="48" y="3"/>
                  <a:pt x="48" y="2"/>
                  <a:pt x="47" y="1"/>
                </a:cubicBezTo>
                <a:cubicBezTo>
                  <a:pt x="47" y="0"/>
                  <a:pt x="46" y="0"/>
                  <a:pt x="46" y="0"/>
                </a:cubicBezTo>
                <a:cubicBezTo>
                  <a:pt x="42" y="0"/>
                  <a:pt x="38" y="1"/>
                  <a:pt x="35" y="4"/>
                </a:cubicBezTo>
                <a:cubicBezTo>
                  <a:pt x="30" y="9"/>
                  <a:pt x="29" y="16"/>
                  <a:pt x="31" y="22"/>
                </a:cubicBezTo>
                <a:cubicBezTo>
                  <a:pt x="6" y="44"/>
                  <a:pt x="6" y="44"/>
                  <a:pt x="6" y="44"/>
                </a:cubicBezTo>
                <a:cubicBezTo>
                  <a:pt x="3" y="47"/>
                  <a:pt x="3" y="47"/>
                  <a:pt x="3" y="47"/>
                </a:cubicBezTo>
                <a:cubicBezTo>
                  <a:pt x="0" y="50"/>
                  <a:pt x="0" y="55"/>
                  <a:pt x="3" y="58"/>
                </a:cubicBezTo>
                <a:cubicBezTo>
                  <a:pt x="7" y="61"/>
                  <a:pt x="12" y="61"/>
                  <a:pt x="15" y="58"/>
                </a:cubicBezTo>
                <a:cubicBezTo>
                  <a:pt x="18" y="55"/>
                  <a:pt x="18" y="55"/>
                  <a:pt x="18" y="55"/>
                </a:cubicBezTo>
                <a:cubicBezTo>
                  <a:pt x="39" y="30"/>
                  <a:pt x="39" y="30"/>
                  <a:pt x="39" y="30"/>
                </a:cubicBezTo>
                <a:cubicBezTo>
                  <a:pt x="45" y="33"/>
                  <a:pt x="52" y="32"/>
                  <a:pt x="57" y="27"/>
                </a:cubicBezTo>
                <a:cubicBezTo>
                  <a:pt x="60" y="24"/>
                  <a:pt x="62" y="20"/>
                  <a:pt x="62" y="16"/>
                </a:cubicBezTo>
                <a:close/>
                <a:moveTo>
                  <a:pt x="12" y="55"/>
                </a:moveTo>
                <a:cubicBezTo>
                  <a:pt x="10" y="57"/>
                  <a:pt x="8" y="57"/>
                  <a:pt x="6" y="55"/>
                </a:cubicBezTo>
                <a:cubicBezTo>
                  <a:pt x="5" y="54"/>
                  <a:pt x="5" y="51"/>
                  <a:pt x="6" y="50"/>
                </a:cubicBezTo>
                <a:cubicBezTo>
                  <a:pt x="8" y="48"/>
                  <a:pt x="10" y="48"/>
                  <a:pt x="12" y="50"/>
                </a:cubicBezTo>
                <a:cubicBezTo>
                  <a:pt x="13" y="51"/>
                  <a:pt x="13" y="54"/>
                  <a:pt x="12" y="55"/>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4BAB52C2-4F12-405B-91FF-999AC1A24D99}"/>
              </a:ext>
            </a:extLst>
          </p:cNvPr>
          <p:cNvSpPr/>
          <p:nvPr/>
        </p:nvSpPr>
        <p:spPr>
          <a:xfrm>
            <a:off x="600225" y="6270179"/>
            <a:ext cx="3502042" cy="310009"/>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FF9966"/>
                </a:solidFill>
              </a:rPr>
              <a:t>More details of underlying digital opportunities for CG on part 6 of this document</a:t>
            </a:r>
          </a:p>
        </p:txBody>
      </p:sp>
    </p:spTree>
    <p:extLst>
      <p:ext uri="{BB962C8B-B14F-4D97-AF65-F5344CB8AC3E}">
        <p14:creationId xmlns:p14="http://schemas.microsoft.com/office/powerpoint/2010/main" val="394043703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b="1">
                <a:solidFill>
                  <a:srgbClr val="009DB0"/>
                </a:solidFill>
                <a:latin typeface="+mj-lt"/>
              </a:rPr>
              <a:t>Overview of digital opportunities identified</a:t>
            </a:r>
          </a:p>
          <a:p>
            <a:pPr marL="355600" indent="-228600">
              <a:spcBef>
                <a:spcPts val="1200"/>
              </a:spcBef>
              <a:buFont typeface="+mj-lt"/>
              <a:buAutoNum type="arabicPeriod"/>
            </a:pPr>
            <a:r>
              <a:rPr lang="en-US" sz="1100">
                <a:latin typeface="+mj-lt"/>
              </a:rPr>
              <a:t>Banking-as-a-service with a neo-bank offer for expatriates</a:t>
            </a:r>
          </a:p>
          <a:p>
            <a:pPr marL="355600" indent="-228600">
              <a:spcBef>
                <a:spcPts val="1200"/>
              </a:spcBef>
              <a:buFont typeface="+mj-lt"/>
              <a:buAutoNum type="arabicPeriod"/>
            </a:pPr>
            <a:r>
              <a:rPr lang="en-US" sz="1100">
                <a:latin typeface="+mj-lt"/>
              </a:rPr>
              <a:t>White label MLM network of independent CGP</a:t>
            </a:r>
          </a:p>
          <a:p>
            <a:pPr marL="355600" indent="-228600">
              <a:spcBef>
                <a:spcPts val="1200"/>
              </a:spcBef>
              <a:buFont typeface="+mj-lt"/>
              <a:buAutoNum type="arabicPeriod"/>
            </a:pPr>
            <a:r>
              <a:rPr lang="en-US" sz="1100">
                <a:latin typeface="+mj-lt"/>
              </a:rPr>
              <a:t>360° customer knowledge solutions</a:t>
            </a:r>
          </a:p>
          <a:p>
            <a:pPr marL="355600" indent="-228600">
              <a:spcBef>
                <a:spcPts val="1200"/>
              </a:spcBef>
              <a:buFont typeface="+mj-lt"/>
              <a:buAutoNum type="arabicPeriod"/>
            </a:pPr>
            <a:r>
              <a:rPr lang="en-US" sz="1100">
                <a:latin typeface="+mj-lt"/>
              </a:rPr>
              <a:t>“</a:t>
            </a:r>
            <a:r>
              <a:rPr lang="en-US" sz="1100" err="1">
                <a:latin typeface="+mj-lt"/>
              </a:rPr>
              <a:t>Agence</a:t>
            </a:r>
            <a:r>
              <a:rPr lang="en-US" sz="1100">
                <a:latin typeface="+mj-lt"/>
              </a:rPr>
              <a:t> à distance” model</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89539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504299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4320000"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344488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8208D4B1-577E-433B-B604-ED66597B30D7}"/>
              </a:ext>
            </a:extLst>
          </p:cNvPr>
          <p:cNvSpPr/>
          <p:nvPr/>
        </p:nvSpPr>
        <p:spPr>
          <a:xfrm>
            <a:off x="183202" y="3974785"/>
            <a:ext cx="4484832" cy="234027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sp>
        <p:nvSpPr>
          <p:cNvPr id="2" name="Titre 1">
            <a:extLst>
              <a:ext uri="{FF2B5EF4-FFF2-40B4-BE49-F238E27FC236}">
                <a16:creationId xmlns:a16="http://schemas.microsoft.com/office/drawing/2014/main" id="{68BAF6A4-3E98-42AA-B4CA-71313E7EFDDE}"/>
              </a:ext>
            </a:extLst>
          </p:cNvPr>
          <p:cNvSpPr>
            <a:spLocks noGrp="1"/>
          </p:cNvSpPr>
          <p:nvPr>
            <p:ph type="ctrTitle"/>
          </p:nvPr>
        </p:nvSpPr>
        <p:spPr>
          <a:xfrm>
            <a:off x="584515" y="116632"/>
            <a:ext cx="8878533" cy="576064"/>
          </a:xfrm>
        </p:spPr>
        <p:txBody>
          <a:bodyPr/>
          <a:lstStyle/>
          <a:p>
            <a:r>
              <a:rPr lang="en-US" sz="1200">
                <a:solidFill>
                  <a:srgbClr val="009DB0"/>
                </a:solidFill>
              </a:rPr>
              <a:t>Digital levers </a:t>
            </a:r>
            <a:r>
              <a:rPr lang="en-US" sz="1200" b="0"/>
              <a:t>act as catalyzers of </a:t>
            </a:r>
            <a:r>
              <a:rPr lang="en-US" sz="1200">
                <a:solidFill>
                  <a:srgbClr val="009DB0"/>
                </a:solidFill>
              </a:rPr>
              <a:t>enhanced human-based wealth management advices,</a:t>
            </a:r>
            <a:r>
              <a:rPr lang="en-US" sz="1200" b="0">
                <a:solidFill>
                  <a:srgbClr val="009DB0"/>
                </a:solidFill>
              </a:rPr>
              <a:t> </a:t>
            </a:r>
            <a:r>
              <a:rPr lang="en-US" sz="1200" b="0"/>
              <a:t>and will be increasingly important as </a:t>
            </a:r>
            <a:r>
              <a:rPr lang="en-US" sz="1200">
                <a:solidFill>
                  <a:srgbClr val="009DB0"/>
                </a:solidFill>
              </a:rPr>
              <a:t>customers’ expectations </a:t>
            </a:r>
            <a:r>
              <a:rPr lang="en-US" sz="1200" b="0"/>
              <a:t>regarding digital services </a:t>
            </a:r>
            <a:r>
              <a:rPr lang="en-US" sz="1200">
                <a:solidFill>
                  <a:srgbClr val="009DB0"/>
                </a:solidFill>
              </a:rPr>
              <a:t>shift</a:t>
            </a:r>
            <a:r>
              <a:rPr lang="en-US" sz="1200" b="0"/>
              <a:t> between existing and new generations</a:t>
            </a:r>
          </a:p>
        </p:txBody>
      </p:sp>
      <p:sp>
        <p:nvSpPr>
          <p:cNvPr id="3" name="Rectangle 2">
            <a:extLst>
              <a:ext uri="{FF2B5EF4-FFF2-40B4-BE49-F238E27FC236}">
                <a16:creationId xmlns:a16="http://schemas.microsoft.com/office/drawing/2014/main" id="{F53AF835-1938-43FD-B65A-E6161BEA4D3A}"/>
              </a:ext>
            </a:extLst>
          </p:cNvPr>
          <p:cNvSpPr/>
          <p:nvPr/>
        </p:nvSpPr>
        <p:spPr bwMode="auto">
          <a:xfrm>
            <a:off x="5035560" y="1303322"/>
            <a:ext cx="4602914" cy="2205905"/>
          </a:xfrm>
          <a:prstGeom prst="rect">
            <a:avLst/>
          </a:prstGeom>
          <a:solidFill>
            <a:srgbClr val="EDF2F8"/>
          </a:solidFill>
          <a:ln w="9525" cap="flat" cmpd="sng" algn="ctr">
            <a:noFill/>
            <a:prstDash val="solid"/>
            <a:round/>
            <a:headEnd type="none" w="med" len="med"/>
            <a:tailEnd type="none" w="med" len="med"/>
          </a:ln>
          <a:effectLst/>
        </p:spPr>
        <p:txBody>
          <a:bodyPr vert="horz" wrap="square" lIns="91440" tIns="45720" rIns="1512000" bIns="45720" numCol="1" rtlCol="0" anchor="t" anchorCtr="0" compatLnSpc="1">
            <a:prstTxWarp prst="textNoShape">
              <a:avLst/>
            </a:prstTxWarp>
          </a:bodyPr>
          <a:lstStyle/>
          <a:p>
            <a:pPr>
              <a:spcBef>
                <a:spcPts val="0"/>
              </a:spcBef>
              <a:spcAft>
                <a:spcPts val="100"/>
              </a:spcAft>
              <a:buClr>
                <a:schemeClr val="tx1"/>
              </a:buClr>
            </a:pPr>
            <a:endParaRPr lang="en-US" sz="800">
              <a:solidFill>
                <a:schemeClr val="tx2"/>
              </a:solidFill>
              <a:latin typeface="+mj-lt"/>
            </a:endParaRPr>
          </a:p>
        </p:txBody>
      </p:sp>
      <p:cxnSp>
        <p:nvCxnSpPr>
          <p:cNvPr id="4" name="Connecteur droit 3">
            <a:extLst>
              <a:ext uri="{FF2B5EF4-FFF2-40B4-BE49-F238E27FC236}">
                <a16:creationId xmlns:a16="http://schemas.microsoft.com/office/drawing/2014/main" id="{153B0D06-1CBF-43B4-8137-61669D8C3C0C}"/>
              </a:ext>
            </a:extLst>
          </p:cNvPr>
          <p:cNvCxnSpPr>
            <a:cxnSpLocks/>
          </p:cNvCxnSpPr>
          <p:nvPr/>
        </p:nvCxnSpPr>
        <p:spPr bwMode="auto">
          <a:xfrm>
            <a:off x="5005976" y="1030714"/>
            <a:ext cx="463249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riangle isocèle 4">
            <a:extLst>
              <a:ext uri="{FF2B5EF4-FFF2-40B4-BE49-F238E27FC236}">
                <a16:creationId xmlns:a16="http://schemas.microsoft.com/office/drawing/2014/main" id="{904F8539-1728-4E98-9E3D-CC198D4B4F00}"/>
              </a:ext>
            </a:extLst>
          </p:cNvPr>
          <p:cNvSpPr/>
          <p:nvPr/>
        </p:nvSpPr>
        <p:spPr bwMode="auto">
          <a:xfrm rot="5400000">
            <a:off x="3673261" y="3395150"/>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7" name="Rectangle 6">
            <a:extLst>
              <a:ext uri="{FF2B5EF4-FFF2-40B4-BE49-F238E27FC236}">
                <a16:creationId xmlns:a16="http://schemas.microsoft.com/office/drawing/2014/main" id="{BBD5BC39-8DFA-4CB1-9AF9-9ED699E0FBB2}"/>
              </a:ext>
            </a:extLst>
          </p:cNvPr>
          <p:cNvSpPr/>
          <p:nvPr/>
        </p:nvSpPr>
        <p:spPr>
          <a:xfrm>
            <a:off x="5690000" y="814794"/>
            <a:ext cx="3367575" cy="41549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Digital tools are paving the way for alternative models such as networks of self employed CGPs, gaining over banks and insurance companies</a:t>
            </a:r>
          </a:p>
        </p:txBody>
      </p:sp>
      <p:sp>
        <p:nvSpPr>
          <p:cNvPr id="10" name="ZoneTexte 9">
            <a:extLst>
              <a:ext uri="{FF2B5EF4-FFF2-40B4-BE49-F238E27FC236}">
                <a16:creationId xmlns:a16="http://schemas.microsoft.com/office/drawing/2014/main" id="{FC4D5DCB-534E-4602-9255-2ED11BD4ED39}"/>
              </a:ext>
            </a:extLst>
          </p:cNvPr>
          <p:cNvSpPr txBox="1"/>
          <p:nvPr/>
        </p:nvSpPr>
        <p:spPr>
          <a:xfrm>
            <a:off x="7052216" y="1494202"/>
            <a:ext cx="2620189" cy="1831271"/>
          </a:xfrm>
          <a:prstGeom prst="rect">
            <a:avLst/>
          </a:prstGeom>
          <a:noFill/>
        </p:spPr>
        <p:txBody>
          <a:bodyPr wrap="square" rtlCol="0">
            <a:spAutoFit/>
          </a:bodyPr>
          <a:lstStyle/>
          <a:p>
            <a:pPr marL="88900" indent="-88900">
              <a:spcAft>
                <a:spcPts val="600"/>
              </a:spcAft>
              <a:buFont typeface="Arial" panose="020B0604020202020204" pitchFamily="34" charset="0"/>
              <a:buChar char="•"/>
            </a:pPr>
            <a:r>
              <a:rPr lang="en-US" sz="700">
                <a:latin typeface="+mj-lt"/>
              </a:rPr>
              <a:t>Being employed by a CGP brand eases </a:t>
            </a:r>
            <a:r>
              <a:rPr lang="en-US" sz="700">
                <a:solidFill>
                  <a:srgbClr val="009DB0"/>
                </a:solidFill>
                <a:latin typeface="+mj-lt"/>
              </a:rPr>
              <a:t>customer acquisition</a:t>
            </a:r>
            <a:r>
              <a:rPr lang="en-US" sz="700">
                <a:latin typeface="+mj-lt"/>
              </a:rPr>
              <a:t> (prescribers’ network, brand, …) and provides the </a:t>
            </a:r>
            <a:r>
              <a:rPr lang="en-US" sz="700">
                <a:solidFill>
                  <a:srgbClr val="009DB0"/>
                </a:solidFill>
                <a:latin typeface="+mj-lt"/>
              </a:rPr>
              <a:t>necessary IT tools</a:t>
            </a:r>
            <a:r>
              <a:rPr lang="en-US" sz="700">
                <a:latin typeface="+mj-lt"/>
              </a:rPr>
              <a:t> </a:t>
            </a:r>
          </a:p>
          <a:p>
            <a:pPr marL="88900" indent="-88900">
              <a:spcAft>
                <a:spcPts val="600"/>
              </a:spcAft>
              <a:buFont typeface="Arial" panose="020B0604020202020204" pitchFamily="34" charset="0"/>
              <a:buChar char="•"/>
            </a:pPr>
            <a:r>
              <a:rPr lang="en-US" sz="700">
                <a:latin typeface="+mj-lt"/>
              </a:rPr>
              <a:t>Brands also give their employees access to </a:t>
            </a:r>
            <a:r>
              <a:rPr lang="en-US" sz="700">
                <a:solidFill>
                  <a:srgbClr val="009DB0"/>
                </a:solidFill>
                <a:latin typeface="+mj-lt"/>
              </a:rPr>
              <a:t>wealth management expertise</a:t>
            </a:r>
            <a:r>
              <a:rPr lang="en-US" sz="700">
                <a:latin typeface="+mj-lt"/>
              </a:rPr>
              <a:t> (e.g., wealth engineering, tax specialist)</a:t>
            </a:r>
          </a:p>
          <a:p>
            <a:pPr marL="88900" indent="-88900">
              <a:spcAft>
                <a:spcPts val="600"/>
              </a:spcAft>
              <a:buFont typeface="Arial" panose="020B0604020202020204" pitchFamily="34" charset="0"/>
              <a:buChar char="•"/>
            </a:pPr>
            <a:r>
              <a:rPr lang="en-US" sz="700">
                <a:latin typeface="+mj-lt"/>
              </a:rPr>
              <a:t>Advisors are also connected to their company for “</a:t>
            </a:r>
            <a:r>
              <a:rPr lang="en-US" sz="700">
                <a:solidFill>
                  <a:srgbClr val="009DB0"/>
                </a:solidFill>
                <a:latin typeface="+mj-lt"/>
              </a:rPr>
              <a:t>psychological reasons</a:t>
            </a:r>
            <a:r>
              <a:rPr lang="en-US" sz="700">
                <a:latin typeface="+mj-lt"/>
              </a:rPr>
              <a:t>” (team spirit, job safety, etc.) and are </a:t>
            </a:r>
            <a:r>
              <a:rPr lang="en-US" sz="700">
                <a:solidFill>
                  <a:srgbClr val="009DB0"/>
                </a:solidFill>
                <a:latin typeface="+mj-lt"/>
              </a:rPr>
              <a:t>retained </a:t>
            </a:r>
            <a:r>
              <a:rPr lang="en-US" sz="700">
                <a:latin typeface="+mj-lt"/>
              </a:rPr>
              <a:t>as their customers belong to the company</a:t>
            </a:r>
          </a:p>
          <a:p>
            <a:pPr marL="88900" indent="-88900">
              <a:spcAft>
                <a:spcPts val="600"/>
              </a:spcAft>
              <a:buFont typeface="Arial" panose="020B0604020202020204" pitchFamily="34" charset="0"/>
              <a:buChar char="•"/>
            </a:pPr>
            <a:r>
              <a:rPr lang="en-US" sz="700"/>
              <a:t>Nevertheless, </a:t>
            </a:r>
            <a:r>
              <a:rPr lang="en-US" sz="700">
                <a:solidFill>
                  <a:srgbClr val="009DB0"/>
                </a:solidFill>
              </a:rPr>
              <a:t>digital tools </a:t>
            </a:r>
            <a:r>
              <a:rPr lang="en-US" sz="700"/>
              <a:t>facilitate the development of </a:t>
            </a:r>
            <a:r>
              <a:rPr lang="en-US" sz="700">
                <a:solidFill>
                  <a:srgbClr val="009DB0"/>
                </a:solidFill>
              </a:rPr>
              <a:t>self-employed CGPs </a:t>
            </a:r>
            <a:r>
              <a:rPr lang="en-US" sz="700"/>
              <a:t>(access to product brokerage platforms, aggregation software, regulatory information platforms …)</a:t>
            </a:r>
          </a:p>
        </p:txBody>
      </p:sp>
      <p:sp>
        <p:nvSpPr>
          <p:cNvPr id="69" name="Accolade fermante 68">
            <a:extLst>
              <a:ext uri="{FF2B5EF4-FFF2-40B4-BE49-F238E27FC236}">
                <a16:creationId xmlns:a16="http://schemas.microsoft.com/office/drawing/2014/main" id="{5AC4FB97-2F3F-459B-9DA7-AA99B5650500}"/>
              </a:ext>
            </a:extLst>
          </p:cNvPr>
          <p:cNvSpPr/>
          <p:nvPr/>
        </p:nvSpPr>
        <p:spPr>
          <a:xfrm>
            <a:off x="6902852" y="1605685"/>
            <a:ext cx="134964" cy="1668016"/>
          </a:xfrm>
          <a:prstGeom prst="rightBrac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grpSp>
        <p:nvGrpSpPr>
          <p:cNvPr id="73" name="Groupe 72">
            <a:extLst>
              <a:ext uri="{FF2B5EF4-FFF2-40B4-BE49-F238E27FC236}">
                <a16:creationId xmlns:a16="http://schemas.microsoft.com/office/drawing/2014/main" id="{64C1DAEA-CDC3-4F5D-B164-AC3ACDE46AE7}"/>
              </a:ext>
            </a:extLst>
          </p:cNvPr>
          <p:cNvGrpSpPr/>
          <p:nvPr/>
        </p:nvGrpSpPr>
        <p:grpSpPr>
          <a:xfrm rot="16200000">
            <a:off x="6720291" y="2415539"/>
            <a:ext cx="270130" cy="46952"/>
            <a:chOff x="4202303" y="3327712"/>
            <a:chExt cx="310031" cy="46952"/>
          </a:xfrm>
        </p:grpSpPr>
        <p:sp>
          <p:nvSpPr>
            <p:cNvPr id="74" name="Flèche : droite 73">
              <a:extLst>
                <a:ext uri="{FF2B5EF4-FFF2-40B4-BE49-F238E27FC236}">
                  <a16:creationId xmlns:a16="http://schemas.microsoft.com/office/drawing/2014/main" id="{1B39F95C-DD5E-4387-8B12-4BADDF23C8E2}"/>
                </a:ext>
              </a:extLst>
            </p:cNvPr>
            <p:cNvSpPr/>
            <p:nvPr/>
          </p:nvSpPr>
          <p:spPr>
            <a:xfrm>
              <a:off x="4399078" y="3327712"/>
              <a:ext cx="113256" cy="46952"/>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Flèche : droite 74">
              <a:extLst>
                <a:ext uri="{FF2B5EF4-FFF2-40B4-BE49-F238E27FC236}">
                  <a16:creationId xmlns:a16="http://schemas.microsoft.com/office/drawing/2014/main" id="{D7A9F367-8742-4888-9930-20C7A8BD2AD2}"/>
                </a:ext>
              </a:extLst>
            </p:cNvPr>
            <p:cNvSpPr/>
            <p:nvPr/>
          </p:nvSpPr>
          <p:spPr>
            <a:xfrm rot="10800000">
              <a:off x="4202303" y="3327712"/>
              <a:ext cx="113256" cy="46952"/>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84" name="ZoneTexte 45">
            <a:extLst>
              <a:ext uri="{FF2B5EF4-FFF2-40B4-BE49-F238E27FC236}">
                <a16:creationId xmlns:a16="http://schemas.microsoft.com/office/drawing/2014/main" id="{26D096AB-A416-47A0-A2DC-2D48592239E2}"/>
              </a:ext>
            </a:extLst>
          </p:cNvPr>
          <p:cNvSpPr txBox="1"/>
          <p:nvPr/>
        </p:nvSpPr>
        <p:spPr>
          <a:xfrm>
            <a:off x="1044577" y="5422686"/>
            <a:ext cx="759901" cy="215444"/>
          </a:xfrm>
          <a:prstGeom prst="rect">
            <a:avLst/>
          </a:prstGeom>
          <a:noFill/>
        </p:spPr>
        <p:txBody>
          <a:bodyPr wrap="square" rtlCol="0">
            <a:spAutoFit/>
          </a:bodyPr>
          <a:lstStyle/>
          <a:p>
            <a:pPr algn="ctr"/>
            <a:r>
              <a:rPr lang="en-US" sz="700">
                <a:solidFill>
                  <a:srgbClr val="009DB0"/>
                </a:solidFill>
              </a:rPr>
              <a:t>30-40 </a:t>
            </a:r>
            <a:r>
              <a:rPr lang="en-US" sz="700" err="1">
                <a:solidFill>
                  <a:srgbClr val="009DB0"/>
                </a:solidFill>
              </a:rPr>
              <a:t>y</a:t>
            </a:r>
            <a:r>
              <a:rPr lang="en-US" sz="800" err="1">
                <a:solidFill>
                  <a:srgbClr val="009DB0"/>
                </a:solidFill>
              </a:rPr>
              <a:t>.o</a:t>
            </a:r>
            <a:endParaRPr lang="en-US" sz="800">
              <a:solidFill>
                <a:srgbClr val="009DB0"/>
              </a:solidFill>
            </a:endParaRPr>
          </a:p>
        </p:txBody>
      </p:sp>
      <p:sp>
        <p:nvSpPr>
          <p:cNvPr id="86" name="ZoneTexte 45">
            <a:extLst>
              <a:ext uri="{FF2B5EF4-FFF2-40B4-BE49-F238E27FC236}">
                <a16:creationId xmlns:a16="http://schemas.microsoft.com/office/drawing/2014/main" id="{26F2054E-734D-40BA-9893-628D85150D2D}"/>
              </a:ext>
            </a:extLst>
          </p:cNvPr>
          <p:cNvSpPr txBox="1"/>
          <p:nvPr/>
        </p:nvSpPr>
        <p:spPr>
          <a:xfrm>
            <a:off x="2534935" y="5422686"/>
            <a:ext cx="759901" cy="215444"/>
          </a:xfrm>
          <a:prstGeom prst="rect">
            <a:avLst/>
          </a:prstGeom>
          <a:noFill/>
        </p:spPr>
        <p:txBody>
          <a:bodyPr wrap="square" rtlCol="0">
            <a:spAutoFit/>
          </a:bodyPr>
          <a:lstStyle/>
          <a:p>
            <a:pPr algn="ctr"/>
            <a:r>
              <a:rPr lang="en-US" sz="700">
                <a:solidFill>
                  <a:srgbClr val="009DB0"/>
                </a:solidFill>
              </a:rPr>
              <a:t>50-60 </a:t>
            </a:r>
            <a:r>
              <a:rPr lang="en-US" sz="700" err="1">
                <a:solidFill>
                  <a:srgbClr val="009DB0"/>
                </a:solidFill>
              </a:rPr>
              <a:t>y</a:t>
            </a:r>
            <a:r>
              <a:rPr lang="en-US" sz="800" err="1">
                <a:solidFill>
                  <a:srgbClr val="009DB0"/>
                </a:solidFill>
              </a:rPr>
              <a:t>.o</a:t>
            </a:r>
            <a:endParaRPr lang="en-US" sz="800">
              <a:solidFill>
                <a:srgbClr val="009DB0"/>
              </a:solidFill>
            </a:endParaRPr>
          </a:p>
        </p:txBody>
      </p:sp>
      <p:cxnSp>
        <p:nvCxnSpPr>
          <p:cNvPr id="88" name="Straight Arrow Connector 7">
            <a:extLst>
              <a:ext uri="{FF2B5EF4-FFF2-40B4-BE49-F238E27FC236}">
                <a16:creationId xmlns:a16="http://schemas.microsoft.com/office/drawing/2014/main" id="{71518795-36CA-4D42-A0BF-BA75692D70B7}"/>
              </a:ext>
            </a:extLst>
          </p:cNvPr>
          <p:cNvCxnSpPr>
            <a:cxnSpLocks/>
          </p:cNvCxnSpPr>
          <p:nvPr/>
        </p:nvCxnSpPr>
        <p:spPr bwMode="auto">
          <a:xfrm flipV="1">
            <a:off x="686833" y="4156303"/>
            <a:ext cx="0" cy="1294384"/>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cxnSp>
        <p:nvCxnSpPr>
          <p:cNvPr id="90" name="Straight Arrow Connector 10">
            <a:extLst>
              <a:ext uri="{FF2B5EF4-FFF2-40B4-BE49-F238E27FC236}">
                <a16:creationId xmlns:a16="http://schemas.microsoft.com/office/drawing/2014/main" id="{BED09D7D-164A-4431-8BF6-BF3EBB9CC865}"/>
              </a:ext>
            </a:extLst>
          </p:cNvPr>
          <p:cNvCxnSpPr>
            <a:cxnSpLocks/>
          </p:cNvCxnSpPr>
          <p:nvPr/>
        </p:nvCxnSpPr>
        <p:spPr bwMode="auto">
          <a:xfrm flipV="1">
            <a:off x="686494" y="5445207"/>
            <a:ext cx="3556380" cy="1"/>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sp>
        <p:nvSpPr>
          <p:cNvPr id="94" name="ZoneTexte 108">
            <a:extLst>
              <a:ext uri="{FF2B5EF4-FFF2-40B4-BE49-F238E27FC236}">
                <a16:creationId xmlns:a16="http://schemas.microsoft.com/office/drawing/2014/main" id="{0A046253-9BA0-41DB-A095-5BAFA4DAF674}"/>
              </a:ext>
            </a:extLst>
          </p:cNvPr>
          <p:cNvSpPr txBox="1"/>
          <p:nvPr/>
        </p:nvSpPr>
        <p:spPr>
          <a:xfrm rot="16200000">
            <a:off x="-182605" y="4728822"/>
            <a:ext cx="1360483" cy="215444"/>
          </a:xfrm>
          <a:prstGeom prst="rect">
            <a:avLst/>
          </a:prstGeom>
          <a:noFill/>
        </p:spPr>
        <p:txBody>
          <a:bodyPr wrap="square" rtlCol="0">
            <a:spAutoFit/>
          </a:bodyPr>
          <a:lstStyle/>
          <a:p>
            <a:pPr algn="ctr"/>
            <a:r>
              <a:rPr lang="en-US" sz="800">
                <a:solidFill>
                  <a:srgbClr val="009DB0"/>
                </a:solidFill>
              </a:rPr>
              <a:t>Proportion of clients</a:t>
            </a:r>
          </a:p>
        </p:txBody>
      </p:sp>
      <p:grpSp>
        <p:nvGrpSpPr>
          <p:cNvPr id="137" name="Groupe 136">
            <a:extLst>
              <a:ext uri="{FF2B5EF4-FFF2-40B4-BE49-F238E27FC236}">
                <a16:creationId xmlns:a16="http://schemas.microsoft.com/office/drawing/2014/main" id="{A6ADC348-CD47-4C3B-A20E-DB09A0A3C59D}"/>
              </a:ext>
            </a:extLst>
          </p:cNvPr>
          <p:cNvGrpSpPr/>
          <p:nvPr/>
        </p:nvGrpSpPr>
        <p:grpSpPr>
          <a:xfrm>
            <a:off x="852490" y="4309748"/>
            <a:ext cx="3162851" cy="1098115"/>
            <a:chOff x="1123152" y="4276400"/>
            <a:chExt cx="2892190" cy="1229725"/>
          </a:xfrm>
        </p:grpSpPr>
        <p:sp>
          <p:nvSpPr>
            <p:cNvPr id="96" name="ZoneTexte 45">
              <a:extLst>
                <a:ext uri="{FF2B5EF4-FFF2-40B4-BE49-F238E27FC236}">
                  <a16:creationId xmlns:a16="http://schemas.microsoft.com/office/drawing/2014/main" id="{9B4CA658-553A-4E0C-8D9A-63F7EA7E130C}"/>
                </a:ext>
              </a:extLst>
            </p:cNvPr>
            <p:cNvSpPr txBox="1"/>
            <p:nvPr/>
          </p:nvSpPr>
          <p:spPr>
            <a:xfrm>
              <a:off x="1123152" y="4676758"/>
              <a:ext cx="1082671" cy="379130"/>
            </a:xfrm>
            <a:prstGeom prst="rect">
              <a:avLst/>
            </a:prstGeom>
            <a:noFill/>
          </p:spPr>
          <p:txBody>
            <a:bodyPr wrap="square" rtlCol="0">
              <a:spAutoFit/>
            </a:bodyPr>
            <a:lstStyle/>
            <a:p>
              <a:pPr algn="ctr"/>
              <a:r>
                <a:rPr lang="en-US" sz="800">
                  <a:solidFill>
                    <a:srgbClr val="385D8A"/>
                  </a:solidFill>
                </a:rPr>
                <a:t>Robo-advisors’ clients</a:t>
              </a:r>
            </a:p>
          </p:txBody>
        </p:sp>
        <p:sp>
          <p:nvSpPr>
            <p:cNvPr id="98" name="Freeform: Shape 18">
              <a:extLst>
                <a:ext uri="{FF2B5EF4-FFF2-40B4-BE49-F238E27FC236}">
                  <a16:creationId xmlns:a16="http://schemas.microsoft.com/office/drawing/2014/main" id="{D64EABC0-0BC9-4505-A26A-A54D0E28819D}"/>
                </a:ext>
              </a:extLst>
            </p:cNvPr>
            <p:cNvSpPr/>
            <p:nvPr/>
          </p:nvSpPr>
          <p:spPr>
            <a:xfrm>
              <a:off x="1156474" y="4400102"/>
              <a:ext cx="2858868" cy="1106023"/>
            </a:xfrm>
            <a:custGeom>
              <a:avLst/>
              <a:gdLst>
                <a:gd name="connsiteX0" fmla="*/ 0 w 2488019"/>
                <a:gd name="connsiteY0" fmla="*/ 184971 h 1106023"/>
                <a:gd name="connsiteX1" fmla="*/ 446568 w 2488019"/>
                <a:gd name="connsiteY1" fmla="*/ 4218 h 1106023"/>
                <a:gd name="connsiteX2" fmla="*/ 956931 w 2488019"/>
                <a:gd name="connsiteY2" fmla="*/ 344460 h 1106023"/>
                <a:gd name="connsiteX3" fmla="*/ 1562987 w 2488019"/>
                <a:gd name="connsiteY3" fmla="*/ 1024943 h 1106023"/>
                <a:gd name="connsiteX4" fmla="*/ 2488019 w 2488019"/>
                <a:gd name="connsiteY4" fmla="*/ 1067474 h 110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019" h="1106023">
                  <a:moveTo>
                    <a:pt x="0" y="184971"/>
                  </a:moveTo>
                  <a:cubicBezTo>
                    <a:pt x="143540" y="81304"/>
                    <a:pt x="287080" y="-22363"/>
                    <a:pt x="446568" y="4218"/>
                  </a:cubicBezTo>
                  <a:cubicBezTo>
                    <a:pt x="606056" y="30799"/>
                    <a:pt x="770861" y="174339"/>
                    <a:pt x="956931" y="344460"/>
                  </a:cubicBezTo>
                  <a:cubicBezTo>
                    <a:pt x="1143001" y="514581"/>
                    <a:pt x="1307806" y="904441"/>
                    <a:pt x="1562987" y="1024943"/>
                  </a:cubicBezTo>
                  <a:cubicBezTo>
                    <a:pt x="1818168" y="1145445"/>
                    <a:pt x="2153093" y="1106459"/>
                    <a:pt x="2488019" y="10674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20">
              <a:extLst>
                <a:ext uri="{FF2B5EF4-FFF2-40B4-BE49-F238E27FC236}">
                  <a16:creationId xmlns:a16="http://schemas.microsoft.com/office/drawing/2014/main" id="{02C34A4A-D1B3-446C-9520-D004A2A5E35E}"/>
                </a:ext>
              </a:extLst>
            </p:cNvPr>
            <p:cNvSpPr/>
            <p:nvPr/>
          </p:nvSpPr>
          <p:spPr>
            <a:xfrm>
              <a:off x="1376375" y="4276400"/>
              <a:ext cx="2492346" cy="1141301"/>
            </a:xfrm>
            <a:custGeom>
              <a:avLst/>
              <a:gdLst>
                <a:gd name="connsiteX0" fmla="*/ 0 w 2169042"/>
                <a:gd name="connsiteY0" fmla="*/ 1106110 h 1141301"/>
                <a:gd name="connsiteX1" fmla="*/ 552893 w 2169042"/>
                <a:gd name="connsiteY1" fmla="*/ 1031682 h 1141301"/>
                <a:gd name="connsiteX2" fmla="*/ 1095154 w 2169042"/>
                <a:gd name="connsiteY2" fmla="*/ 191710 h 1141301"/>
                <a:gd name="connsiteX3" fmla="*/ 1573619 w 2169042"/>
                <a:gd name="connsiteY3" fmla="*/ 324 h 1141301"/>
                <a:gd name="connsiteX4" fmla="*/ 1871330 w 2169042"/>
                <a:gd name="connsiteY4" fmla="*/ 212975 h 1141301"/>
                <a:gd name="connsiteX5" fmla="*/ 2169042 w 2169042"/>
                <a:gd name="connsiteY5" fmla="*/ 872194 h 11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042" h="1141301">
                  <a:moveTo>
                    <a:pt x="0" y="1106110"/>
                  </a:moveTo>
                  <a:cubicBezTo>
                    <a:pt x="185183" y="1145096"/>
                    <a:pt x="370367" y="1184082"/>
                    <a:pt x="552893" y="1031682"/>
                  </a:cubicBezTo>
                  <a:cubicBezTo>
                    <a:pt x="735419" y="879282"/>
                    <a:pt x="925033" y="363603"/>
                    <a:pt x="1095154" y="191710"/>
                  </a:cubicBezTo>
                  <a:cubicBezTo>
                    <a:pt x="1265275" y="19817"/>
                    <a:pt x="1444256" y="-3220"/>
                    <a:pt x="1573619" y="324"/>
                  </a:cubicBezTo>
                  <a:cubicBezTo>
                    <a:pt x="1702982" y="3868"/>
                    <a:pt x="1772093" y="67664"/>
                    <a:pt x="1871330" y="212975"/>
                  </a:cubicBezTo>
                  <a:cubicBezTo>
                    <a:pt x="1970567" y="358286"/>
                    <a:pt x="2069804" y="615240"/>
                    <a:pt x="2169042" y="872194"/>
                  </a:cubicBezTo>
                </a:path>
              </a:pathLst>
            </a:cu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ZoneTexte 45">
              <a:extLst>
                <a:ext uri="{FF2B5EF4-FFF2-40B4-BE49-F238E27FC236}">
                  <a16:creationId xmlns:a16="http://schemas.microsoft.com/office/drawing/2014/main" id="{CD70FC4F-8E0E-4A5C-9B64-7F086A2B2E81}"/>
                </a:ext>
              </a:extLst>
            </p:cNvPr>
            <p:cNvSpPr txBox="1"/>
            <p:nvPr/>
          </p:nvSpPr>
          <p:spPr>
            <a:xfrm>
              <a:off x="2610918" y="4653767"/>
              <a:ext cx="873167" cy="241265"/>
            </a:xfrm>
            <a:prstGeom prst="rect">
              <a:avLst/>
            </a:prstGeom>
            <a:noFill/>
          </p:spPr>
          <p:txBody>
            <a:bodyPr wrap="square" rtlCol="0">
              <a:spAutoFit/>
            </a:bodyPr>
            <a:lstStyle/>
            <a:p>
              <a:pPr algn="ctr"/>
              <a:r>
                <a:rPr lang="en-US" sz="800">
                  <a:solidFill>
                    <a:srgbClr val="C0504D"/>
                  </a:solidFill>
                </a:rPr>
                <a:t>CGPs’ clients</a:t>
              </a:r>
            </a:p>
          </p:txBody>
        </p:sp>
        <p:sp>
          <p:nvSpPr>
            <p:cNvPr id="104" name="Flèche : droite 103">
              <a:extLst>
                <a:ext uri="{FF2B5EF4-FFF2-40B4-BE49-F238E27FC236}">
                  <a16:creationId xmlns:a16="http://schemas.microsoft.com/office/drawing/2014/main" id="{1C28D4B3-303B-467A-85E1-1E515AF2A3C6}"/>
                </a:ext>
              </a:extLst>
            </p:cNvPr>
            <p:cNvSpPr/>
            <p:nvPr/>
          </p:nvSpPr>
          <p:spPr>
            <a:xfrm>
              <a:off x="1989397" y="4438374"/>
              <a:ext cx="312953" cy="158566"/>
            </a:xfrm>
            <a:prstGeom prst="rightArrow">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riangle isocèle 107">
              <a:extLst>
                <a:ext uri="{FF2B5EF4-FFF2-40B4-BE49-F238E27FC236}">
                  <a16:creationId xmlns:a16="http://schemas.microsoft.com/office/drawing/2014/main" id="{3D14D265-1D91-4B53-AB7F-A7DA4A33E1D4}"/>
                </a:ext>
              </a:extLst>
            </p:cNvPr>
            <p:cNvSpPr/>
            <p:nvPr/>
          </p:nvSpPr>
          <p:spPr>
            <a:xfrm rot="10800000">
              <a:off x="1903373" y="4477839"/>
              <a:ext cx="105389" cy="77222"/>
            </a:xfrm>
            <a:prstGeom prst="triangle">
              <a:avLst>
                <a:gd name="adj" fmla="val 0"/>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711FC9D9-03A5-4B09-ACF0-DBFAECA66F71}"/>
              </a:ext>
            </a:extLst>
          </p:cNvPr>
          <p:cNvSpPr/>
          <p:nvPr/>
        </p:nvSpPr>
        <p:spPr>
          <a:xfrm>
            <a:off x="183202" y="1303323"/>
            <a:ext cx="4484832" cy="220591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cxnSp>
        <p:nvCxnSpPr>
          <p:cNvPr id="85" name="Connecteur droit 21">
            <a:extLst>
              <a:ext uri="{FF2B5EF4-FFF2-40B4-BE49-F238E27FC236}">
                <a16:creationId xmlns:a16="http://schemas.microsoft.com/office/drawing/2014/main" id="{D76F6656-C138-42D2-85AB-EE09A99A75F3}"/>
              </a:ext>
            </a:extLst>
          </p:cNvPr>
          <p:cNvCxnSpPr>
            <a:cxnSpLocks/>
          </p:cNvCxnSpPr>
          <p:nvPr/>
        </p:nvCxnSpPr>
        <p:spPr bwMode="auto">
          <a:xfrm>
            <a:off x="165128" y="1026666"/>
            <a:ext cx="45029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7" name="Rectangle 86">
            <a:extLst>
              <a:ext uri="{FF2B5EF4-FFF2-40B4-BE49-F238E27FC236}">
                <a16:creationId xmlns:a16="http://schemas.microsoft.com/office/drawing/2014/main" id="{45D336A1-4FE5-4326-8511-8389405EEE51}"/>
              </a:ext>
            </a:extLst>
          </p:cNvPr>
          <p:cNvSpPr/>
          <p:nvPr/>
        </p:nvSpPr>
        <p:spPr>
          <a:xfrm>
            <a:off x="624423" y="814794"/>
            <a:ext cx="3766527"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Human-based wealth management advices keep the major value in the ecosystem compared to software providers and new digital entrants…</a:t>
            </a:r>
          </a:p>
        </p:txBody>
      </p:sp>
      <p:sp>
        <p:nvSpPr>
          <p:cNvPr id="89" name="ZoneTexte 47">
            <a:extLst>
              <a:ext uri="{FF2B5EF4-FFF2-40B4-BE49-F238E27FC236}">
                <a16:creationId xmlns:a16="http://schemas.microsoft.com/office/drawing/2014/main" id="{CA4571E4-C895-43CA-B8E3-77073628C165}"/>
              </a:ext>
            </a:extLst>
          </p:cNvPr>
          <p:cNvSpPr txBox="1"/>
          <p:nvPr/>
        </p:nvSpPr>
        <p:spPr>
          <a:xfrm>
            <a:off x="194150" y="1361229"/>
            <a:ext cx="2245639" cy="307777"/>
          </a:xfrm>
          <a:prstGeom prst="rect">
            <a:avLst/>
          </a:prstGeom>
          <a:noFill/>
        </p:spPr>
        <p:txBody>
          <a:bodyPr wrap="square" rtlCol="0">
            <a:spAutoFit/>
          </a:bodyPr>
          <a:lstStyle/>
          <a:p>
            <a:pPr algn="ctr">
              <a:spcAft>
                <a:spcPts val="100"/>
              </a:spcAft>
            </a:pPr>
            <a:r>
              <a:rPr lang="en-US" sz="700">
                <a:solidFill>
                  <a:srgbClr val="009DB0"/>
                </a:solidFill>
                <a:latin typeface="+mj-lt"/>
              </a:rPr>
              <a:t>Robo-advisors bet on a totally digitalized customer journey but struggle gaining clients</a:t>
            </a:r>
            <a:endParaRPr lang="en-US" sz="700" i="1">
              <a:latin typeface="+mj-lt"/>
            </a:endParaRPr>
          </a:p>
        </p:txBody>
      </p:sp>
      <p:sp>
        <p:nvSpPr>
          <p:cNvPr id="91" name="ZoneTexte 47">
            <a:extLst>
              <a:ext uri="{FF2B5EF4-FFF2-40B4-BE49-F238E27FC236}">
                <a16:creationId xmlns:a16="http://schemas.microsoft.com/office/drawing/2014/main" id="{2840050C-2939-4EC0-9EA8-5C5C85669BC0}"/>
              </a:ext>
            </a:extLst>
          </p:cNvPr>
          <p:cNvSpPr txBox="1"/>
          <p:nvPr/>
        </p:nvSpPr>
        <p:spPr>
          <a:xfrm>
            <a:off x="2567384" y="1361229"/>
            <a:ext cx="2139486" cy="415498"/>
          </a:xfrm>
          <a:prstGeom prst="rect">
            <a:avLst/>
          </a:prstGeom>
          <a:noFill/>
        </p:spPr>
        <p:txBody>
          <a:bodyPr wrap="square" rtlCol="0">
            <a:spAutoFit/>
          </a:bodyPr>
          <a:lstStyle/>
          <a:p>
            <a:pPr algn="ctr">
              <a:spcAft>
                <a:spcPts val="100"/>
              </a:spcAft>
            </a:pPr>
            <a:r>
              <a:rPr lang="en-US" sz="700">
                <a:solidFill>
                  <a:srgbClr val="009DB0"/>
                </a:solidFill>
                <a:latin typeface="+mj-lt"/>
              </a:rPr>
              <a:t>Software providers offers CGPs to digitalize their customer journey but hold a low share of the ecosystem value creation</a:t>
            </a:r>
            <a:endParaRPr lang="en-US" sz="700" i="1">
              <a:latin typeface="+mj-lt"/>
            </a:endParaRPr>
          </a:p>
        </p:txBody>
      </p:sp>
      <p:pic>
        <p:nvPicPr>
          <p:cNvPr id="93" name="Picture 2" descr="Yomoni : Tout savoir sur le robo-advisor français -">
            <a:extLst>
              <a:ext uri="{FF2B5EF4-FFF2-40B4-BE49-F238E27FC236}">
                <a16:creationId xmlns:a16="http://schemas.microsoft.com/office/drawing/2014/main" id="{A623B8E9-F745-45A6-91CB-7D81423A04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901" y="1747277"/>
            <a:ext cx="480961" cy="19214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Nalo | Le Village by CA">
            <a:extLst>
              <a:ext uri="{FF2B5EF4-FFF2-40B4-BE49-F238E27FC236}">
                <a16:creationId xmlns:a16="http://schemas.microsoft.com/office/drawing/2014/main" id="{94052544-46FA-4093-BDB5-5734BF749E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7724" y="1752400"/>
            <a:ext cx="531867" cy="181897"/>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59">
            <a:extLst>
              <a:ext uri="{FF2B5EF4-FFF2-40B4-BE49-F238E27FC236}">
                <a16:creationId xmlns:a16="http://schemas.microsoft.com/office/drawing/2014/main" id="{1CA17335-D820-4CC2-A2ED-D47B847AE069}"/>
              </a:ext>
            </a:extLst>
          </p:cNvPr>
          <p:cNvSpPr txBox="1"/>
          <p:nvPr/>
        </p:nvSpPr>
        <p:spPr>
          <a:xfrm>
            <a:off x="164334" y="2029479"/>
            <a:ext cx="2396582" cy="1374735"/>
          </a:xfrm>
          <a:prstGeom prst="rect">
            <a:avLst/>
          </a:prstGeom>
          <a:noFill/>
        </p:spPr>
        <p:txBody>
          <a:bodyPr wrap="square" rtlCol="0">
            <a:spAutoFit/>
          </a:bodyPr>
          <a:lstStyle/>
          <a:p>
            <a:pPr marL="92075" indent="-92075">
              <a:lnSpc>
                <a:spcPts val="800"/>
              </a:lnSpc>
              <a:spcAft>
                <a:spcPts val="600"/>
              </a:spcAft>
              <a:buClr>
                <a:schemeClr val="tx1"/>
              </a:buClr>
              <a:buFont typeface="Arial" panose="020B0604020202020204" pitchFamily="34" charset="0"/>
              <a:buChar char="•"/>
            </a:pPr>
            <a:r>
              <a:rPr lang="en-US" sz="700"/>
              <a:t>These players have developed </a:t>
            </a:r>
            <a:r>
              <a:rPr lang="en-US" sz="700">
                <a:solidFill>
                  <a:srgbClr val="009DB0"/>
                </a:solidFill>
              </a:rPr>
              <a:t>easy-to-use</a:t>
            </a:r>
            <a:r>
              <a:rPr lang="en-US" sz="700"/>
              <a:t> and fully automated </a:t>
            </a:r>
            <a:r>
              <a:rPr lang="en-US" sz="700">
                <a:solidFill>
                  <a:srgbClr val="009DB0"/>
                </a:solidFill>
              </a:rPr>
              <a:t>solutions</a:t>
            </a:r>
            <a:r>
              <a:rPr lang="en-US" sz="700"/>
              <a:t> in order to guarantee that their offers and services are accessible to all wealth and patrimonial profiles</a:t>
            </a:r>
          </a:p>
          <a:p>
            <a:pPr marL="92075" indent="-92075">
              <a:lnSpc>
                <a:spcPts val="800"/>
              </a:lnSpc>
              <a:spcAft>
                <a:spcPts val="600"/>
              </a:spcAft>
              <a:buClr>
                <a:schemeClr val="tx1"/>
              </a:buClr>
              <a:buFont typeface="Arial" panose="020B0604020202020204" pitchFamily="34" charset="0"/>
              <a:buChar char="•"/>
            </a:pPr>
            <a:r>
              <a:rPr lang="en-US" sz="700"/>
              <a:t>The entire customer journey is designed with </a:t>
            </a:r>
            <a:r>
              <a:rPr lang="en-US" sz="700">
                <a:solidFill>
                  <a:srgbClr val="009DB0"/>
                </a:solidFill>
              </a:rPr>
              <a:t>self-care</a:t>
            </a:r>
            <a:r>
              <a:rPr lang="en-US" sz="700"/>
              <a:t> </a:t>
            </a:r>
            <a:r>
              <a:rPr lang="en-US" sz="700">
                <a:solidFill>
                  <a:srgbClr val="009DB0"/>
                </a:solidFill>
              </a:rPr>
              <a:t>solutions</a:t>
            </a:r>
            <a:r>
              <a:rPr lang="en-US" sz="700"/>
              <a:t> so that customers are as autonomous as possible in subscribing to the offer and in monitoring their wealth strategy</a:t>
            </a:r>
          </a:p>
          <a:p>
            <a:pPr marL="92075" indent="-92075">
              <a:lnSpc>
                <a:spcPts val="800"/>
              </a:lnSpc>
              <a:spcAft>
                <a:spcPts val="600"/>
              </a:spcAft>
              <a:buClr>
                <a:schemeClr val="tx1"/>
              </a:buClr>
              <a:buFont typeface="Arial" panose="020B0604020202020204" pitchFamily="34" charset="0"/>
              <a:buChar char="•"/>
            </a:pPr>
            <a:r>
              <a:rPr lang="en-US" sz="700"/>
              <a:t>These players </a:t>
            </a:r>
            <a:r>
              <a:rPr lang="en-US" sz="700">
                <a:solidFill>
                  <a:srgbClr val="009DB0"/>
                </a:solidFill>
              </a:rPr>
              <a:t>struggle gaining clients</a:t>
            </a:r>
            <a:r>
              <a:rPr lang="en-US" sz="700"/>
              <a:t> and moving upmarket: CG’s human and tailor-made model should remain robust</a:t>
            </a:r>
          </a:p>
        </p:txBody>
      </p:sp>
      <p:sp>
        <p:nvSpPr>
          <p:cNvPr id="115" name="TextBox 60">
            <a:extLst>
              <a:ext uri="{FF2B5EF4-FFF2-40B4-BE49-F238E27FC236}">
                <a16:creationId xmlns:a16="http://schemas.microsoft.com/office/drawing/2014/main" id="{EBCC6D07-5FEA-4601-9552-ABBBB1460496}"/>
              </a:ext>
            </a:extLst>
          </p:cNvPr>
          <p:cNvSpPr txBox="1"/>
          <p:nvPr/>
        </p:nvSpPr>
        <p:spPr>
          <a:xfrm>
            <a:off x="2601286" y="2060743"/>
            <a:ext cx="2122242" cy="1400383"/>
          </a:xfrm>
          <a:prstGeom prst="rect">
            <a:avLst/>
          </a:prstGeom>
          <a:noFill/>
        </p:spPr>
        <p:txBody>
          <a:bodyPr wrap="square" rtlCol="0">
            <a:spAutoFit/>
          </a:bodyPr>
          <a:lstStyle/>
          <a:p>
            <a:pPr marL="90488" indent="-90488">
              <a:lnSpc>
                <a:spcPts val="800"/>
              </a:lnSpc>
              <a:spcAft>
                <a:spcPts val="600"/>
              </a:spcAft>
              <a:buClr>
                <a:schemeClr val="tx1"/>
              </a:buClr>
              <a:buFont typeface="Arial" panose="020B0604020202020204" pitchFamily="34" charset="0"/>
              <a:buChar char="•"/>
            </a:pPr>
            <a:r>
              <a:rPr lang="en-US" sz="700"/>
              <a:t>Traditional CGPs are leveraging digital tools from </a:t>
            </a:r>
            <a:r>
              <a:rPr lang="en-US" sz="700">
                <a:solidFill>
                  <a:srgbClr val="009DB0"/>
                </a:solidFill>
              </a:rPr>
              <a:t>wealth management software providers </a:t>
            </a:r>
            <a:r>
              <a:rPr lang="en-US" sz="700"/>
              <a:t>(e.g., electronic signature, mobile application, customer extranet)</a:t>
            </a:r>
          </a:p>
          <a:p>
            <a:pPr marL="90488" indent="-90488">
              <a:lnSpc>
                <a:spcPts val="800"/>
              </a:lnSpc>
              <a:spcAft>
                <a:spcPts val="600"/>
              </a:spcAft>
              <a:buClr>
                <a:schemeClr val="tx1"/>
              </a:buClr>
              <a:buFont typeface="Arial" panose="020B0604020202020204" pitchFamily="34" charset="0"/>
              <a:buChar char="•"/>
            </a:pPr>
            <a:r>
              <a:rPr lang="en-US" sz="700"/>
              <a:t>While these software providers are </a:t>
            </a:r>
            <a:r>
              <a:rPr lang="en-US" sz="700">
                <a:solidFill>
                  <a:srgbClr val="009DB0"/>
                </a:solidFill>
              </a:rPr>
              <a:t>key to digitalize CGP’s operations</a:t>
            </a:r>
            <a:r>
              <a:rPr lang="en-US" sz="700"/>
              <a:t>, they </a:t>
            </a:r>
            <a:r>
              <a:rPr lang="en-US" sz="700">
                <a:solidFill>
                  <a:srgbClr val="009DB0"/>
                </a:solidFill>
              </a:rPr>
              <a:t>hold a limited value </a:t>
            </a:r>
            <a:r>
              <a:rPr lang="en-US" sz="700"/>
              <a:t>of the ecosystem as value remains in human-based wealth management advices, especially for wealthier customers who also need wealth management and tax engineering services</a:t>
            </a:r>
          </a:p>
        </p:txBody>
      </p:sp>
      <p:cxnSp>
        <p:nvCxnSpPr>
          <p:cNvPr id="125" name="Connecteur droit 21">
            <a:extLst>
              <a:ext uri="{FF2B5EF4-FFF2-40B4-BE49-F238E27FC236}">
                <a16:creationId xmlns:a16="http://schemas.microsoft.com/office/drawing/2014/main" id="{D189E57E-26C5-4F65-988E-8326E510B3F9}"/>
              </a:ext>
            </a:extLst>
          </p:cNvPr>
          <p:cNvCxnSpPr>
            <a:cxnSpLocks/>
          </p:cNvCxnSpPr>
          <p:nvPr/>
        </p:nvCxnSpPr>
        <p:spPr bwMode="auto">
          <a:xfrm>
            <a:off x="165128" y="3730940"/>
            <a:ext cx="45029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3" name="Rectangle 122">
            <a:extLst>
              <a:ext uri="{FF2B5EF4-FFF2-40B4-BE49-F238E27FC236}">
                <a16:creationId xmlns:a16="http://schemas.microsoft.com/office/drawing/2014/main" id="{DE1A2847-B955-46EF-AA7F-A00A30E4C398}"/>
              </a:ext>
            </a:extLst>
          </p:cNvPr>
          <p:cNvSpPr/>
          <p:nvPr/>
        </p:nvSpPr>
        <p:spPr>
          <a:xfrm>
            <a:off x="569625" y="3606473"/>
            <a:ext cx="3646970"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 nevertheless customers’ expectations regarding wealth management services evolve towards digital</a:t>
            </a:r>
          </a:p>
        </p:txBody>
      </p:sp>
      <p:sp>
        <p:nvSpPr>
          <p:cNvPr id="127" name="TextBox 32">
            <a:extLst>
              <a:ext uri="{FF2B5EF4-FFF2-40B4-BE49-F238E27FC236}">
                <a16:creationId xmlns:a16="http://schemas.microsoft.com/office/drawing/2014/main" id="{E8986918-791B-4A01-BC3A-8261DD2D0660}"/>
              </a:ext>
            </a:extLst>
          </p:cNvPr>
          <p:cNvSpPr txBox="1"/>
          <p:nvPr/>
        </p:nvSpPr>
        <p:spPr>
          <a:xfrm>
            <a:off x="263456" y="5689052"/>
            <a:ext cx="4385964" cy="543739"/>
          </a:xfrm>
          <a:prstGeom prst="rect">
            <a:avLst/>
          </a:prstGeom>
          <a:noFill/>
        </p:spPr>
        <p:txBody>
          <a:bodyPr wrap="square" rtlCol="0">
            <a:spAutoFit/>
          </a:bodyPr>
          <a:lstStyle/>
          <a:p>
            <a:pPr marL="171450" indent="-171450">
              <a:lnSpc>
                <a:spcPts val="900"/>
              </a:lnSpc>
              <a:buClr>
                <a:schemeClr val="tx1"/>
              </a:buClr>
              <a:buFont typeface="Arial" panose="020B0604020202020204" pitchFamily="34" charset="0"/>
              <a:buChar char="•"/>
            </a:pPr>
            <a:r>
              <a:rPr lang="en-US" sz="700">
                <a:solidFill>
                  <a:srgbClr val="009DB0"/>
                </a:solidFill>
              </a:rPr>
              <a:t>Robo-advisors</a:t>
            </a:r>
            <a:r>
              <a:rPr lang="en-US" sz="700"/>
              <a:t> have reached a </a:t>
            </a:r>
            <a:r>
              <a:rPr lang="en-US" sz="700">
                <a:solidFill>
                  <a:srgbClr val="009DB0"/>
                </a:solidFill>
              </a:rPr>
              <a:t>clientele</a:t>
            </a:r>
            <a:r>
              <a:rPr lang="en-US" sz="700"/>
              <a:t> </a:t>
            </a:r>
            <a:r>
              <a:rPr lang="en-US" sz="700">
                <a:solidFill>
                  <a:srgbClr val="009DB0"/>
                </a:solidFill>
              </a:rPr>
              <a:t>sensitive</a:t>
            </a:r>
            <a:r>
              <a:rPr lang="en-US" sz="700"/>
              <a:t> to a smooth and convenient </a:t>
            </a:r>
            <a:r>
              <a:rPr lang="en-US" sz="700">
                <a:solidFill>
                  <a:srgbClr val="009DB0"/>
                </a:solidFill>
              </a:rPr>
              <a:t>digital</a:t>
            </a:r>
            <a:r>
              <a:rPr lang="en-US" sz="700"/>
              <a:t> </a:t>
            </a:r>
            <a:r>
              <a:rPr lang="en-US" sz="700">
                <a:solidFill>
                  <a:srgbClr val="009DB0"/>
                </a:solidFill>
              </a:rPr>
              <a:t>experience. </a:t>
            </a:r>
            <a:endParaRPr lang="en-US" sz="700"/>
          </a:p>
          <a:p>
            <a:pPr marL="171450" indent="-171450">
              <a:lnSpc>
                <a:spcPts val="900"/>
              </a:lnSpc>
              <a:buClr>
                <a:schemeClr val="tx1"/>
              </a:buClr>
              <a:buFont typeface="Arial" panose="020B0604020202020204" pitchFamily="34" charset="0"/>
              <a:buChar char="•"/>
            </a:pPr>
            <a:r>
              <a:rPr lang="en-US" sz="700">
                <a:solidFill>
                  <a:srgbClr val="009DB0"/>
                </a:solidFill>
              </a:rPr>
              <a:t>Key purchasing criteria </a:t>
            </a:r>
            <a:r>
              <a:rPr lang="en-US" sz="700"/>
              <a:t>and</a:t>
            </a:r>
            <a:r>
              <a:rPr lang="en-US" sz="700">
                <a:solidFill>
                  <a:srgbClr val="009DB0"/>
                </a:solidFill>
              </a:rPr>
              <a:t> service expectations </a:t>
            </a:r>
            <a:r>
              <a:rPr lang="en-US" sz="700"/>
              <a:t>from the </a:t>
            </a:r>
            <a:r>
              <a:rPr lang="en-US" sz="700">
                <a:solidFill>
                  <a:srgbClr val="009DB0"/>
                </a:solidFill>
              </a:rPr>
              <a:t>next</a:t>
            </a:r>
            <a:r>
              <a:rPr lang="en-US" sz="700"/>
              <a:t> </a:t>
            </a:r>
            <a:r>
              <a:rPr lang="en-US" sz="700">
                <a:solidFill>
                  <a:srgbClr val="009DB0"/>
                </a:solidFill>
              </a:rPr>
              <a:t>generation of clients</a:t>
            </a:r>
            <a:r>
              <a:rPr lang="en-US" sz="700"/>
              <a:t> is shifting towards digital, which will affect </a:t>
            </a:r>
            <a:r>
              <a:rPr lang="en-US" sz="700">
                <a:solidFill>
                  <a:srgbClr val="009DB0"/>
                </a:solidFill>
              </a:rPr>
              <a:t>CGPs</a:t>
            </a:r>
            <a:r>
              <a:rPr lang="en-US" sz="700"/>
              <a:t>’ older </a:t>
            </a:r>
            <a:r>
              <a:rPr lang="en-US" sz="700">
                <a:solidFill>
                  <a:srgbClr val="009DB0"/>
                </a:solidFill>
              </a:rPr>
              <a:t>customers</a:t>
            </a:r>
            <a:r>
              <a:rPr lang="en-US" sz="700"/>
              <a:t> base within 5-10+ years</a:t>
            </a:r>
            <a:endParaRPr lang="en-US" sz="700">
              <a:solidFill>
                <a:srgbClr val="009DB0"/>
              </a:solidFill>
            </a:endParaRPr>
          </a:p>
        </p:txBody>
      </p:sp>
      <p:sp>
        <p:nvSpPr>
          <p:cNvPr id="132" name="Rectangle 131">
            <a:extLst>
              <a:ext uri="{FF2B5EF4-FFF2-40B4-BE49-F238E27FC236}">
                <a16:creationId xmlns:a16="http://schemas.microsoft.com/office/drawing/2014/main" id="{F4E50234-0F5F-46F2-9C69-6C62579ED4AE}"/>
              </a:ext>
            </a:extLst>
          </p:cNvPr>
          <p:cNvSpPr/>
          <p:nvPr/>
        </p:nvSpPr>
        <p:spPr bwMode="auto">
          <a:xfrm>
            <a:off x="5035560" y="3984768"/>
            <a:ext cx="4602914" cy="2330287"/>
          </a:xfrm>
          <a:prstGeom prst="rect">
            <a:avLst/>
          </a:prstGeom>
          <a:solidFill>
            <a:srgbClr val="EDF2F8"/>
          </a:solidFill>
          <a:ln w="9525" cap="flat" cmpd="sng" algn="ctr">
            <a:noFill/>
            <a:prstDash val="solid"/>
            <a:round/>
            <a:headEnd type="none" w="med" len="med"/>
            <a:tailEnd type="none" w="med" len="med"/>
          </a:ln>
          <a:effectLst/>
        </p:spPr>
        <p:txBody>
          <a:bodyPr vert="horz" wrap="square" lIns="91440" tIns="45720" rIns="1512000" bIns="45720" numCol="1" rtlCol="0" anchor="t" anchorCtr="0" compatLnSpc="1">
            <a:prstTxWarp prst="textNoShape">
              <a:avLst/>
            </a:prstTxWarp>
          </a:bodyPr>
          <a:lstStyle/>
          <a:p>
            <a:pPr>
              <a:spcBef>
                <a:spcPts val="0"/>
              </a:spcBef>
              <a:spcAft>
                <a:spcPts val="100"/>
              </a:spcAft>
              <a:buClr>
                <a:schemeClr val="tx1"/>
              </a:buClr>
            </a:pPr>
            <a:endParaRPr lang="en-US" sz="800">
              <a:solidFill>
                <a:schemeClr val="tx2"/>
              </a:solidFill>
              <a:latin typeface="+mj-lt"/>
            </a:endParaRPr>
          </a:p>
        </p:txBody>
      </p:sp>
      <p:cxnSp>
        <p:nvCxnSpPr>
          <p:cNvPr id="133" name="Connecteur droit 132">
            <a:extLst>
              <a:ext uri="{FF2B5EF4-FFF2-40B4-BE49-F238E27FC236}">
                <a16:creationId xmlns:a16="http://schemas.microsoft.com/office/drawing/2014/main" id="{5884419B-B7D4-4D07-911A-2C367E00CB11}"/>
              </a:ext>
            </a:extLst>
          </p:cNvPr>
          <p:cNvCxnSpPr>
            <a:cxnSpLocks/>
          </p:cNvCxnSpPr>
          <p:nvPr/>
        </p:nvCxnSpPr>
        <p:spPr bwMode="auto">
          <a:xfrm>
            <a:off x="5005976" y="3756019"/>
            <a:ext cx="463249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34" name="Rectangle 133">
            <a:extLst>
              <a:ext uri="{FF2B5EF4-FFF2-40B4-BE49-F238E27FC236}">
                <a16:creationId xmlns:a16="http://schemas.microsoft.com/office/drawing/2014/main" id="{6D6874E7-4DE1-439C-9924-2DF2588914F1}"/>
              </a:ext>
            </a:extLst>
          </p:cNvPr>
          <p:cNvSpPr/>
          <p:nvPr/>
        </p:nvSpPr>
        <p:spPr>
          <a:xfrm>
            <a:off x="5555218" y="3540099"/>
            <a:ext cx="3499547" cy="41549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With its “</a:t>
            </a:r>
            <a:r>
              <a:rPr lang="en-US" sz="800" b="1" err="1">
                <a:solidFill>
                  <a:srgbClr val="009DB0"/>
                </a:solidFill>
                <a:latin typeface="+mj-lt"/>
              </a:rPr>
              <a:t>agence</a:t>
            </a:r>
            <a:r>
              <a:rPr lang="en-US" sz="800" b="1">
                <a:solidFill>
                  <a:srgbClr val="009DB0"/>
                </a:solidFill>
                <a:latin typeface="+mj-lt"/>
              </a:rPr>
              <a:t> à distance” initiative, combining digital and human touchpoints, CG could take the best of both sides to address the upper part of the mass market</a:t>
            </a:r>
          </a:p>
        </p:txBody>
      </p:sp>
      <p:sp>
        <p:nvSpPr>
          <p:cNvPr id="136" name="TextBox 83">
            <a:extLst>
              <a:ext uri="{FF2B5EF4-FFF2-40B4-BE49-F238E27FC236}">
                <a16:creationId xmlns:a16="http://schemas.microsoft.com/office/drawing/2014/main" id="{52F35096-74B6-4C51-8F73-160413317C8B}"/>
              </a:ext>
            </a:extLst>
          </p:cNvPr>
          <p:cNvSpPr txBox="1"/>
          <p:nvPr/>
        </p:nvSpPr>
        <p:spPr>
          <a:xfrm>
            <a:off x="1122104" y="4031640"/>
            <a:ext cx="2714768" cy="241536"/>
          </a:xfrm>
          <a:prstGeom prst="wedgeRectCallout">
            <a:avLst>
              <a:gd name="adj1" fmla="val -15685"/>
              <a:gd name="adj2" fmla="val 95097"/>
            </a:avLst>
          </a:prstGeom>
          <a:solidFill>
            <a:schemeClr val="bg1"/>
          </a:solidFill>
          <a:effectLst>
            <a:outerShdw blurRad="50800" dist="38100" dir="2700000" algn="tl" rotWithShape="0">
              <a:prstClr val="black">
                <a:alpha val="40000"/>
              </a:prstClr>
            </a:outerShdw>
          </a:effectLst>
        </p:spPr>
        <p:txBody>
          <a:bodyPr wrap="square" tIns="18000" bIns="18000" rtlCol="0">
            <a:spAutoFit/>
          </a:bodyPr>
          <a:lstStyle/>
          <a:p>
            <a:pPr>
              <a:lnSpc>
                <a:spcPts val="800"/>
              </a:lnSpc>
              <a:buClr>
                <a:schemeClr val="tx1"/>
              </a:buClr>
            </a:pPr>
            <a:r>
              <a:rPr lang="en-US" sz="700"/>
              <a:t>Today's </a:t>
            </a:r>
            <a:r>
              <a:rPr lang="en-US" sz="700" err="1"/>
              <a:t>robo</a:t>
            </a:r>
            <a:r>
              <a:rPr lang="en-US" sz="700"/>
              <a:t>-advisor customers are a fraction of CGPs' customer base of tomorrow</a:t>
            </a:r>
          </a:p>
        </p:txBody>
      </p:sp>
      <p:sp>
        <p:nvSpPr>
          <p:cNvPr id="139" name="ZoneTexte 138">
            <a:extLst>
              <a:ext uri="{FF2B5EF4-FFF2-40B4-BE49-F238E27FC236}">
                <a16:creationId xmlns:a16="http://schemas.microsoft.com/office/drawing/2014/main" id="{AE01425A-93FB-4D76-805A-1241C64A451D}"/>
              </a:ext>
            </a:extLst>
          </p:cNvPr>
          <p:cNvSpPr txBox="1"/>
          <p:nvPr/>
        </p:nvSpPr>
        <p:spPr>
          <a:xfrm>
            <a:off x="5123936" y="4030125"/>
            <a:ext cx="3870085" cy="415498"/>
          </a:xfrm>
          <a:prstGeom prst="rect">
            <a:avLst/>
          </a:prstGeom>
          <a:noFill/>
        </p:spPr>
        <p:txBody>
          <a:bodyPr wrap="square">
            <a:spAutoFit/>
          </a:bodyPr>
          <a:lstStyle/>
          <a:p>
            <a:r>
              <a:rPr lang="en-US" sz="700">
                <a:latin typeface="+mj-lt"/>
              </a:rPr>
              <a:t>CG could set up an </a:t>
            </a:r>
            <a:r>
              <a:rPr lang="en-US" sz="700">
                <a:solidFill>
                  <a:srgbClr val="009DB0"/>
                </a:solidFill>
                <a:latin typeface="+mj-lt"/>
              </a:rPr>
              <a:t>alternative digital journey</a:t>
            </a:r>
            <a:r>
              <a:rPr lang="en-US" sz="700">
                <a:latin typeface="+mj-lt"/>
              </a:rPr>
              <a:t>: </a:t>
            </a:r>
          </a:p>
          <a:p>
            <a:pPr marL="266700" indent="-174625">
              <a:buFont typeface="Arial" panose="020B0604020202020204" pitchFamily="34" charset="0"/>
              <a:buChar char="•"/>
            </a:pPr>
            <a:r>
              <a:rPr lang="en-US" sz="700">
                <a:latin typeface="+mj-lt"/>
              </a:rPr>
              <a:t>Including a self care process with online conversion and reporting </a:t>
            </a:r>
          </a:p>
          <a:p>
            <a:pPr marL="266700" indent="-174625">
              <a:buFont typeface="Arial" panose="020B0604020202020204" pitchFamily="34" charset="0"/>
              <a:buChar char="•"/>
            </a:pPr>
            <a:r>
              <a:rPr lang="en-US" sz="700">
                <a:latin typeface="+mj-lt"/>
              </a:rPr>
              <a:t>While keeping human advisors remotely available </a:t>
            </a:r>
          </a:p>
        </p:txBody>
      </p:sp>
      <p:grpSp>
        <p:nvGrpSpPr>
          <p:cNvPr id="152" name="Groupe 151">
            <a:extLst>
              <a:ext uri="{FF2B5EF4-FFF2-40B4-BE49-F238E27FC236}">
                <a16:creationId xmlns:a16="http://schemas.microsoft.com/office/drawing/2014/main" id="{DC78AA3E-0703-4759-99E7-6C8F00EE9640}"/>
              </a:ext>
            </a:extLst>
          </p:cNvPr>
          <p:cNvGrpSpPr/>
          <p:nvPr/>
        </p:nvGrpSpPr>
        <p:grpSpPr>
          <a:xfrm>
            <a:off x="5131742" y="4508639"/>
            <a:ext cx="4331308" cy="196662"/>
            <a:chOff x="5184778" y="4170263"/>
            <a:chExt cx="8576685" cy="183427"/>
          </a:xfrm>
          <a:solidFill>
            <a:schemeClr val="bg1">
              <a:lumMod val="85000"/>
            </a:schemeClr>
          </a:solidFill>
        </p:grpSpPr>
        <p:sp>
          <p:nvSpPr>
            <p:cNvPr id="141" name="Flèche : pentagone 154">
              <a:extLst>
                <a:ext uri="{FF2B5EF4-FFF2-40B4-BE49-F238E27FC236}">
                  <a16:creationId xmlns:a16="http://schemas.microsoft.com/office/drawing/2014/main" id="{00961790-9D41-4A9B-BF83-66971BF417F1}"/>
                </a:ext>
              </a:extLst>
            </p:cNvPr>
            <p:cNvSpPr/>
            <p:nvPr/>
          </p:nvSpPr>
          <p:spPr>
            <a:xfrm>
              <a:off x="5184778" y="4170263"/>
              <a:ext cx="2437233" cy="180000"/>
            </a:xfrm>
            <a:prstGeom prst="homePlat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Contact</a:t>
              </a:r>
            </a:p>
          </p:txBody>
        </p:sp>
        <p:sp>
          <p:nvSpPr>
            <p:cNvPr id="143" name="Flèche : chevron 155">
              <a:extLst>
                <a:ext uri="{FF2B5EF4-FFF2-40B4-BE49-F238E27FC236}">
                  <a16:creationId xmlns:a16="http://schemas.microsoft.com/office/drawing/2014/main" id="{8D83A21E-D1B6-4835-AD10-D0F9A46424DC}"/>
                </a:ext>
              </a:extLst>
            </p:cNvPr>
            <p:cNvSpPr/>
            <p:nvPr/>
          </p:nvSpPr>
          <p:spPr>
            <a:xfrm>
              <a:off x="7622011" y="4173690"/>
              <a:ext cx="2437233" cy="180000"/>
            </a:xfrm>
            <a:prstGeom prst="chevron">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Conversion</a:t>
              </a:r>
            </a:p>
          </p:txBody>
        </p:sp>
        <p:sp>
          <p:nvSpPr>
            <p:cNvPr id="145" name="Flèche : chevron 155">
              <a:extLst>
                <a:ext uri="{FF2B5EF4-FFF2-40B4-BE49-F238E27FC236}">
                  <a16:creationId xmlns:a16="http://schemas.microsoft.com/office/drawing/2014/main" id="{66841E89-AA67-43E1-989F-F7A377BDEFBC}"/>
                </a:ext>
              </a:extLst>
            </p:cNvPr>
            <p:cNvSpPr/>
            <p:nvPr/>
          </p:nvSpPr>
          <p:spPr>
            <a:xfrm>
              <a:off x="10059242" y="4173690"/>
              <a:ext cx="3702221" cy="180000"/>
            </a:xfrm>
            <a:prstGeom prst="chevron">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Management</a:t>
              </a:r>
            </a:p>
          </p:txBody>
        </p:sp>
      </p:grpSp>
      <p:pic>
        <p:nvPicPr>
          <p:cNvPr id="147" name="Graphic 91">
            <a:extLst>
              <a:ext uri="{FF2B5EF4-FFF2-40B4-BE49-F238E27FC236}">
                <a16:creationId xmlns:a16="http://schemas.microsoft.com/office/drawing/2014/main" id="{01EFA578-447A-4C25-8CB3-5D8F81578FF4}"/>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0" t="-3436" r="-780" b="20497"/>
          <a:stretch/>
        </p:blipFill>
        <p:spPr>
          <a:xfrm>
            <a:off x="7730257" y="4531192"/>
            <a:ext cx="179230" cy="151556"/>
          </a:xfrm>
          <a:prstGeom prst="rect">
            <a:avLst/>
          </a:prstGeom>
        </p:spPr>
      </p:pic>
      <p:pic>
        <p:nvPicPr>
          <p:cNvPr id="149" name="Graphic 95">
            <a:extLst>
              <a:ext uri="{FF2B5EF4-FFF2-40B4-BE49-F238E27FC236}">
                <a16:creationId xmlns:a16="http://schemas.microsoft.com/office/drawing/2014/main" id="{A99148CB-2C26-4DE8-9150-0D2D4719C278}"/>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192"/>
          <a:stretch/>
        </p:blipFill>
        <p:spPr>
          <a:xfrm>
            <a:off x="6459644" y="4533458"/>
            <a:ext cx="179230" cy="148910"/>
          </a:xfrm>
          <a:prstGeom prst="rect">
            <a:avLst/>
          </a:prstGeom>
        </p:spPr>
      </p:pic>
      <p:pic>
        <p:nvPicPr>
          <p:cNvPr id="151" name="Graphic 101">
            <a:extLst>
              <a:ext uri="{FF2B5EF4-FFF2-40B4-BE49-F238E27FC236}">
                <a16:creationId xmlns:a16="http://schemas.microsoft.com/office/drawing/2014/main" id="{2471651E-9524-46FF-9093-1427DBDA843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2693"/>
          <a:stretch/>
        </p:blipFill>
        <p:spPr>
          <a:xfrm>
            <a:off x="5131741" y="4533458"/>
            <a:ext cx="187343" cy="148910"/>
          </a:xfrm>
          <a:prstGeom prst="rect">
            <a:avLst/>
          </a:prstGeom>
        </p:spPr>
      </p:pic>
      <p:sp>
        <p:nvSpPr>
          <p:cNvPr id="153" name="Rectangle 152">
            <a:extLst>
              <a:ext uri="{FF2B5EF4-FFF2-40B4-BE49-F238E27FC236}">
                <a16:creationId xmlns:a16="http://schemas.microsoft.com/office/drawing/2014/main" id="{397CF099-5A14-487F-BD53-ED16451D463E}"/>
              </a:ext>
            </a:extLst>
          </p:cNvPr>
          <p:cNvSpPr/>
          <p:nvPr/>
        </p:nvSpPr>
        <p:spPr>
          <a:xfrm>
            <a:off x="5126270" y="4762306"/>
            <a:ext cx="1169192" cy="103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71450" indent="-171450">
              <a:spcAft>
                <a:spcPts val="400"/>
              </a:spcAft>
              <a:buFont typeface="Arial" panose="020B0604020202020204" pitchFamily="34" charset="0"/>
              <a:buChar char="•"/>
            </a:pPr>
            <a:r>
              <a:rPr lang="en-US" sz="700">
                <a:solidFill>
                  <a:schemeClr val="tx1"/>
                </a:solidFill>
                <a:latin typeface="+mj-lt"/>
              </a:rPr>
              <a:t>Multi-channel customer acquisition (e.g., SEA, SEO, social media,…)</a:t>
            </a:r>
          </a:p>
          <a:p>
            <a:pPr marL="171450" indent="-171450">
              <a:spcAft>
                <a:spcPts val="400"/>
              </a:spcAft>
              <a:buFont typeface="Arial" panose="020B0604020202020204" pitchFamily="34" charset="0"/>
              <a:buChar char="•"/>
            </a:pPr>
            <a:r>
              <a:rPr lang="en-US" sz="700">
                <a:solidFill>
                  <a:schemeClr val="tx1"/>
                </a:solidFill>
                <a:latin typeface="+mj-lt"/>
              </a:rPr>
              <a:t>Remote contact with advisor</a:t>
            </a:r>
          </a:p>
          <a:p>
            <a:pPr marL="171450" indent="-171450">
              <a:spcAft>
                <a:spcPts val="400"/>
              </a:spcAft>
              <a:buFont typeface="Arial" panose="020B0604020202020204" pitchFamily="34" charset="0"/>
              <a:buChar char="•"/>
            </a:pPr>
            <a:r>
              <a:rPr lang="en-US" sz="700">
                <a:solidFill>
                  <a:schemeClr val="tx1"/>
                </a:solidFill>
                <a:latin typeface="+mj-lt"/>
              </a:rPr>
              <a:t>…</a:t>
            </a:r>
          </a:p>
        </p:txBody>
      </p:sp>
      <p:sp>
        <p:nvSpPr>
          <p:cNvPr id="154" name="Rectangle 153">
            <a:extLst>
              <a:ext uri="{FF2B5EF4-FFF2-40B4-BE49-F238E27FC236}">
                <a16:creationId xmlns:a16="http://schemas.microsoft.com/office/drawing/2014/main" id="{4FA39F2A-098E-4AE0-8649-83F777603E11}"/>
              </a:ext>
            </a:extLst>
          </p:cNvPr>
          <p:cNvSpPr/>
          <p:nvPr/>
        </p:nvSpPr>
        <p:spPr>
          <a:xfrm>
            <a:off x="6364771" y="4762306"/>
            <a:ext cx="1169192" cy="103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71450" indent="-171450">
              <a:spcAft>
                <a:spcPts val="400"/>
              </a:spcAft>
              <a:buFont typeface="Arial" panose="020B0604020202020204" pitchFamily="34" charset="0"/>
              <a:buChar char="•"/>
            </a:pPr>
            <a:r>
              <a:rPr lang="en-US" sz="700">
                <a:solidFill>
                  <a:schemeClr val="tx1"/>
                </a:solidFill>
                <a:latin typeface="+mj-lt"/>
              </a:rPr>
              <a:t>Self-care document deposit platform</a:t>
            </a:r>
          </a:p>
          <a:p>
            <a:pPr marL="171450" indent="-171450">
              <a:spcAft>
                <a:spcPts val="400"/>
              </a:spcAft>
              <a:buFont typeface="Arial" panose="020B0604020202020204" pitchFamily="34" charset="0"/>
              <a:buChar char="•"/>
            </a:pPr>
            <a:r>
              <a:rPr lang="en-US" sz="700">
                <a:solidFill>
                  <a:schemeClr val="tx1"/>
                </a:solidFill>
                <a:latin typeface="+mj-lt"/>
              </a:rPr>
              <a:t>Electronic signature</a:t>
            </a:r>
          </a:p>
          <a:p>
            <a:pPr marL="171450" indent="-171450">
              <a:spcAft>
                <a:spcPts val="400"/>
              </a:spcAft>
              <a:buFont typeface="Arial" panose="020B0604020202020204" pitchFamily="34" charset="0"/>
              <a:buChar char="•"/>
            </a:pPr>
            <a:r>
              <a:rPr lang="en-US" sz="700">
                <a:solidFill>
                  <a:schemeClr val="tx1"/>
                </a:solidFill>
                <a:latin typeface="+mj-lt"/>
              </a:rPr>
              <a:t>Remote access to human advisors if needed</a:t>
            </a:r>
          </a:p>
          <a:p>
            <a:pPr marL="171450" indent="-171450">
              <a:spcAft>
                <a:spcPts val="400"/>
              </a:spcAft>
              <a:buFont typeface="Arial" panose="020B0604020202020204" pitchFamily="34" charset="0"/>
              <a:buChar char="•"/>
            </a:pPr>
            <a:r>
              <a:rPr lang="en-US" sz="700">
                <a:solidFill>
                  <a:schemeClr val="tx1"/>
                </a:solidFill>
                <a:latin typeface="+mj-lt"/>
              </a:rPr>
              <a:t>…</a:t>
            </a:r>
          </a:p>
        </p:txBody>
      </p:sp>
      <p:sp>
        <p:nvSpPr>
          <p:cNvPr id="155" name="Rectangle 154">
            <a:extLst>
              <a:ext uri="{FF2B5EF4-FFF2-40B4-BE49-F238E27FC236}">
                <a16:creationId xmlns:a16="http://schemas.microsoft.com/office/drawing/2014/main" id="{50F40680-D861-4543-8B3A-6D44D0E35DC3}"/>
              </a:ext>
            </a:extLst>
          </p:cNvPr>
          <p:cNvSpPr/>
          <p:nvPr/>
        </p:nvSpPr>
        <p:spPr>
          <a:xfrm>
            <a:off x="7603271" y="4762306"/>
            <a:ext cx="1859777" cy="103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71450" indent="-171450">
              <a:spcAft>
                <a:spcPts val="400"/>
              </a:spcAft>
              <a:buFont typeface="Arial" panose="020B0604020202020204" pitchFamily="34" charset="0"/>
              <a:buChar char="•"/>
            </a:pPr>
            <a:r>
              <a:rPr lang="en-US" sz="700">
                <a:solidFill>
                  <a:schemeClr val="tx1"/>
                </a:solidFill>
                <a:latin typeface="+mj-lt"/>
              </a:rPr>
              <a:t>Online reporting and recommendations</a:t>
            </a:r>
          </a:p>
          <a:p>
            <a:pPr marL="171450" indent="-171450">
              <a:spcAft>
                <a:spcPts val="400"/>
              </a:spcAft>
              <a:buFont typeface="Arial" panose="020B0604020202020204" pitchFamily="34" charset="0"/>
              <a:buChar char="•"/>
            </a:pPr>
            <a:r>
              <a:rPr lang="en-US" sz="700">
                <a:solidFill>
                  <a:schemeClr val="tx1"/>
                </a:solidFill>
                <a:latin typeface="+mj-lt"/>
              </a:rPr>
              <a:t>Investment choices shared by the customers either on digital channels or by remote contact</a:t>
            </a:r>
          </a:p>
          <a:p>
            <a:pPr marL="171450" indent="-171450">
              <a:spcAft>
                <a:spcPts val="400"/>
              </a:spcAft>
              <a:buFont typeface="Arial" panose="020B0604020202020204" pitchFamily="34" charset="0"/>
              <a:buChar char="•"/>
            </a:pPr>
            <a:r>
              <a:rPr lang="en-US" sz="700">
                <a:solidFill>
                  <a:schemeClr val="tx1"/>
                </a:solidFill>
                <a:latin typeface="+mj-lt"/>
              </a:rPr>
              <a:t>Remote access to human advisors if needed</a:t>
            </a:r>
          </a:p>
          <a:p>
            <a:pPr marL="171450" indent="-171450">
              <a:spcAft>
                <a:spcPts val="400"/>
              </a:spcAft>
              <a:buFont typeface="Arial" panose="020B0604020202020204" pitchFamily="34" charset="0"/>
              <a:buChar char="•"/>
            </a:pPr>
            <a:r>
              <a:rPr lang="en-US" sz="700">
                <a:solidFill>
                  <a:schemeClr val="tx1"/>
                </a:solidFill>
                <a:latin typeface="+mj-lt"/>
              </a:rPr>
              <a:t>…</a:t>
            </a:r>
          </a:p>
        </p:txBody>
      </p:sp>
      <p:sp>
        <p:nvSpPr>
          <p:cNvPr id="167" name="ZoneTexte 166">
            <a:extLst>
              <a:ext uri="{FF2B5EF4-FFF2-40B4-BE49-F238E27FC236}">
                <a16:creationId xmlns:a16="http://schemas.microsoft.com/office/drawing/2014/main" id="{BAB89D89-4595-4259-927A-64A4313F29A0}"/>
              </a:ext>
            </a:extLst>
          </p:cNvPr>
          <p:cNvSpPr txBox="1"/>
          <p:nvPr/>
        </p:nvSpPr>
        <p:spPr>
          <a:xfrm>
            <a:off x="5123936" y="5827426"/>
            <a:ext cx="4275558" cy="415498"/>
          </a:xfrm>
          <a:prstGeom prst="rect">
            <a:avLst/>
          </a:prstGeom>
          <a:noFill/>
        </p:spPr>
        <p:txBody>
          <a:bodyPr wrap="square">
            <a:spAutoFit/>
          </a:bodyPr>
          <a:lstStyle/>
          <a:p>
            <a:r>
              <a:rPr lang="en-US" sz="700">
                <a:latin typeface="+mj-lt"/>
              </a:rPr>
              <a:t>Such journey would target clients with </a:t>
            </a:r>
            <a:r>
              <a:rPr lang="en-US" sz="700">
                <a:solidFill>
                  <a:srgbClr val="009DB0"/>
                </a:solidFill>
                <a:latin typeface="+mj-lt"/>
              </a:rPr>
              <a:t>high savings but lower wealth assets </a:t>
            </a:r>
            <a:r>
              <a:rPr lang="en-US" sz="700">
                <a:latin typeface="+mj-lt"/>
              </a:rPr>
              <a:t>than CG’s average customer base. It would contribute to fuel CG’s customer base when those client’s wealth assets increase</a:t>
            </a:r>
          </a:p>
        </p:txBody>
      </p:sp>
      <p:pic>
        <p:nvPicPr>
          <p:cNvPr id="169" name="Picture 2" descr="Harvest | Éditeur de logiciels pour la gestion de patrimoine et la ...">
            <a:extLst>
              <a:ext uri="{FF2B5EF4-FFF2-40B4-BE49-F238E27FC236}">
                <a16:creationId xmlns:a16="http://schemas.microsoft.com/office/drawing/2014/main" id="{97D8DFD4-EBA9-4117-81ED-BC5E4C407A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37316" y="1829015"/>
            <a:ext cx="428563" cy="93213"/>
          </a:xfrm>
          <a:prstGeom prst="rect">
            <a:avLst/>
          </a:prstGeom>
          <a:noFill/>
        </p:spPr>
      </p:pic>
      <p:pic>
        <p:nvPicPr>
          <p:cNvPr id="171" name="Picture 8" descr="light logo">
            <a:extLst>
              <a:ext uri="{FF2B5EF4-FFF2-40B4-BE49-F238E27FC236}">
                <a16:creationId xmlns:a16="http://schemas.microsoft.com/office/drawing/2014/main" id="{A19D3D22-402B-4EE4-93AE-174F64BD9D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8348" y="1851913"/>
            <a:ext cx="583599" cy="9729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B99A11A1-D775-4437-A718-85C8403E169D}"/>
              </a:ext>
            </a:extLst>
          </p:cNvPr>
          <p:cNvSpPr/>
          <p:nvPr/>
        </p:nvSpPr>
        <p:spPr>
          <a:xfrm>
            <a:off x="5555760" y="1616163"/>
            <a:ext cx="1169192" cy="78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a:solidFill>
                  <a:schemeClr val="tx1"/>
                </a:solidFill>
                <a:latin typeface="+mj-lt"/>
              </a:rPr>
              <a:t>CGP and employee</a:t>
            </a:r>
          </a:p>
          <a:p>
            <a:pPr algn="ctr"/>
            <a:endParaRPr lang="en-US" sz="200">
              <a:solidFill>
                <a:schemeClr val="tx1"/>
              </a:solidFill>
              <a:latin typeface="+mj-lt"/>
            </a:endParaRPr>
          </a:p>
        </p:txBody>
      </p:sp>
      <p:sp>
        <p:nvSpPr>
          <p:cNvPr id="62" name="Rectangle 61">
            <a:extLst>
              <a:ext uri="{FF2B5EF4-FFF2-40B4-BE49-F238E27FC236}">
                <a16:creationId xmlns:a16="http://schemas.microsoft.com/office/drawing/2014/main" id="{0FFF21CD-84FA-4186-824B-E8F52DAB908F}"/>
              </a:ext>
            </a:extLst>
          </p:cNvPr>
          <p:cNvSpPr/>
          <p:nvPr/>
        </p:nvSpPr>
        <p:spPr>
          <a:xfrm>
            <a:off x="5564723" y="2486733"/>
            <a:ext cx="1169192" cy="786968"/>
          </a:xfrm>
          <a:prstGeom prst="rect">
            <a:avLst/>
          </a:prstGeom>
          <a:solidFill>
            <a:schemeClr val="bg1"/>
          </a:solidFill>
          <a:ln w="1905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a:solidFill>
                  <a:schemeClr val="tx1"/>
                </a:solidFill>
                <a:latin typeface="+mj-lt"/>
              </a:rPr>
              <a:t>CGP and self-employed</a:t>
            </a:r>
          </a:p>
        </p:txBody>
      </p:sp>
      <p:sp>
        <p:nvSpPr>
          <p:cNvPr id="67" name="ZoneTexte 66">
            <a:extLst>
              <a:ext uri="{FF2B5EF4-FFF2-40B4-BE49-F238E27FC236}">
                <a16:creationId xmlns:a16="http://schemas.microsoft.com/office/drawing/2014/main" id="{EF25190F-AFAC-4E4C-AC14-62BF6CE87745}"/>
              </a:ext>
            </a:extLst>
          </p:cNvPr>
          <p:cNvSpPr txBox="1"/>
          <p:nvPr/>
        </p:nvSpPr>
        <p:spPr>
          <a:xfrm rot="16200000">
            <a:off x="4128775" y="2240935"/>
            <a:ext cx="2249506" cy="323165"/>
          </a:xfrm>
          <a:prstGeom prst="rect">
            <a:avLst/>
          </a:prstGeom>
          <a:noFill/>
        </p:spPr>
        <p:txBody>
          <a:bodyPr wrap="square" rtlCol="0" anchor="ctr">
            <a:spAutoFit/>
          </a:bodyPr>
          <a:lstStyle/>
          <a:p>
            <a:pPr algn="ctr"/>
            <a:r>
              <a:rPr lang="en-US" sz="800">
                <a:solidFill>
                  <a:srgbClr val="009DB0"/>
                </a:solidFill>
                <a:latin typeface="+mj-lt"/>
              </a:rPr>
              <a:t>Structural independency </a:t>
            </a:r>
          </a:p>
          <a:p>
            <a:pPr algn="ctr"/>
            <a:r>
              <a:rPr lang="en-US" sz="700" i="1" spc="-10">
                <a:latin typeface="+mj-lt"/>
              </a:rPr>
              <a:t>(employee vs self-employed)</a:t>
            </a:r>
          </a:p>
        </p:txBody>
      </p:sp>
      <p:sp>
        <p:nvSpPr>
          <p:cNvPr id="76" name="Freeform 5">
            <a:extLst>
              <a:ext uri="{FF2B5EF4-FFF2-40B4-BE49-F238E27FC236}">
                <a16:creationId xmlns:a16="http://schemas.microsoft.com/office/drawing/2014/main" id="{AEF91630-8C0F-49CF-9B99-8FB57084F48E}"/>
              </a:ext>
            </a:extLst>
          </p:cNvPr>
          <p:cNvSpPr>
            <a:spLocks noEditPoints="1"/>
          </p:cNvSpPr>
          <p:nvPr/>
        </p:nvSpPr>
        <p:spPr bwMode="auto">
          <a:xfrm rot="5400000">
            <a:off x="6065842" y="1677207"/>
            <a:ext cx="144000" cy="1440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0" name="Freeform 5">
            <a:extLst>
              <a:ext uri="{FF2B5EF4-FFF2-40B4-BE49-F238E27FC236}">
                <a16:creationId xmlns:a16="http://schemas.microsoft.com/office/drawing/2014/main" id="{BB35E685-A895-4A33-8613-AE1BDA9DB2FA}"/>
              </a:ext>
            </a:extLst>
          </p:cNvPr>
          <p:cNvSpPr>
            <a:spLocks noEditPoints="1"/>
          </p:cNvSpPr>
          <p:nvPr/>
        </p:nvSpPr>
        <p:spPr bwMode="auto">
          <a:xfrm rot="3026200">
            <a:off x="6058520" y="2603282"/>
            <a:ext cx="144000" cy="1440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cxnSp>
        <p:nvCxnSpPr>
          <p:cNvPr id="181" name="Connecteur droit avec flèche 180">
            <a:extLst>
              <a:ext uri="{FF2B5EF4-FFF2-40B4-BE49-F238E27FC236}">
                <a16:creationId xmlns:a16="http://schemas.microsoft.com/office/drawing/2014/main" id="{15582803-DCF9-44F4-9EB5-0CABF5998F72}"/>
              </a:ext>
            </a:extLst>
          </p:cNvPr>
          <p:cNvCxnSpPr>
            <a:cxnSpLocks/>
          </p:cNvCxnSpPr>
          <p:nvPr/>
        </p:nvCxnSpPr>
        <p:spPr>
          <a:xfrm flipH="1">
            <a:off x="5434071" y="1459721"/>
            <a:ext cx="0" cy="1901333"/>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1" name="Groupe 60">
            <a:extLst>
              <a:ext uri="{FF2B5EF4-FFF2-40B4-BE49-F238E27FC236}">
                <a16:creationId xmlns:a16="http://schemas.microsoft.com/office/drawing/2014/main" id="{EA2612F6-C950-455D-9196-F59EBA50410E}"/>
              </a:ext>
            </a:extLst>
          </p:cNvPr>
          <p:cNvGrpSpPr/>
          <p:nvPr/>
        </p:nvGrpSpPr>
        <p:grpSpPr>
          <a:xfrm>
            <a:off x="8865599" y="6410026"/>
            <a:ext cx="772875" cy="192882"/>
            <a:chOff x="10416619" y="1219200"/>
            <a:chExt cx="772875" cy="192882"/>
          </a:xfrm>
        </p:grpSpPr>
        <p:sp>
          <p:nvSpPr>
            <p:cNvPr id="63" name="Rectangle 62">
              <a:extLst>
                <a:ext uri="{FF2B5EF4-FFF2-40B4-BE49-F238E27FC236}">
                  <a16:creationId xmlns:a16="http://schemas.microsoft.com/office/drawing/2014/main" id="{5217FC6D-0050-4D5C-8E1B-EB4AB3ECF2B0}"/>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64" name="Freeform 6">
              <a:extLst>
                <a:ext uri="{FF2B5EF4-FFF2-40B4-BE49-F238E27FC236}">
                  <a16:creationId xmlns:a16="http://schemas.microsoft.com/office/drawing/2014/main" id="{FED8A9D4-F14A-4E0E-A09C-A1634A6331C6}"/>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857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0DFC1C9-47BB-4994-98D1-EDFC521A8810}"/>
              </a:ext>
            </a:extLst>
          </p:cNvPr>
          <p:cNvSpPr/>
          <p:nvPr/>
        </p:nvSpPr>
        <p:spPr>
          <a:xfrm>
            <a:off x="4972000" y="2167509"/>
            <a:ext cx="4665600" cy="4115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1"/>
              </a:buClr>
            </a:pPr>
            <a:r>
              <a:rPr lang="en-US" sz="900" b="1">
                <a:solidFill>
                  <a:srgbClr val="009DB0"/>
                </a:solidFill>
              </a:rPr>
              <a:t>Underlying opportunities in terms of direct </a:t>
            </a:r>
          </a:p>
          <a:p>
            <a:pPr algn="ctr">
              <a:buClr>
                <a:schemeClr val="tx1"/>
              </a:buClr>
            </a:pPr>
            <a:r>
              <a:rPr lang="en-US" sz="900" b="1">
                <a:solidFill>
                  <a:srgbClr val="009DB0"/>
                </a:solidFill>
              </a:rPr>
              <a:t>customer acquisition</a:t>
            </a:r>
            <a:endParaRPr lang="en-US" sz="900" b="1" i="1">
              <a:solidFill>
                <a:srgbClr val="009DB0"/>
              </a:solidFill>
            </a:endParaRPr>
          </a:p>
        </p:txBody>
      </p:sp>
      <p:sp>
        <p:nvSpPr>
          <p:cNvPr id="2" name="Titre 1">
            <a:extLst>
              <a:ext uri="{FF2B5EF4-FFF2-40B4-BE49-F238E27FC236}">
                <a16:creationId xmlns:a16="http://schemas.microsoft.com/office/drawing/2014/main" id="{FB8E4CB3-F3AC-44B0-A090-C4689BC19263}"/>
              </a:ext>
            </a:extLst>
          </p:cNvPr>
          <p:cNvSpPr>
            <a:spLocks noGrp="1"/>
          </p:cNvSpPr>
          <p:nvPr>
            <p:ph type="ctrTitle"/>
          </p:nvPr>
        </p:nvSpPr>
        <p:spPr>
          <a:xfrm>
            <a:off x="584515" y="116632"/>
            <a:ext cx="8460921" cy="576064"/>
          </a:xfrm>
        </p:spPr>
        <p:txBody>
          <a:bodyPr/>
          <a:lstStyle/>
          <a:p>
            <a:r>
              <a:rPr lang="en-US" sz="1200" b="0"/>
              <a:t>Three </a:t>
            </a:r>
            <a:r>
              <a:rPr lang="en-US" sz="1200">
                <a:solidFill>
                  <a:srgbClr val="009DB0"/>
                </a:solidFill>
              </a:rPr>
              <a:t>levels of digital ambitions</a:t>
            </a:r>
            <a:r>
              <a:rPr lang="en-US" sz="1200"/>
              <a:t> </a:t>
            </a:r>
            <a:r>
              <a:rPr lang="en-US" sz="1200" b="0"/>
              <a:t>can be leveraged to enhance </a:t>
            </a:r>
            <a:r>
              <a:rPr lang="en-US" sz="1200">
                <a:solidFill>
                  <a:srgbClr val="009DB0"/>
                </a:solidFill>
              </a:rPr>
              <a:t>CG’s existing distribution channel</a:t>
            </a:r>
            <a:r>
              <a:rPr lang="en-US" sz="1200">
                <a:solidFill>
                  <a:schemeClr val="accent5"/>
                </a:solidFill>
              </a:rPr>
              <a:t>s </a:t>
            </a:r>
            <a:r>
              <a:rPr lang="en-US" sz="1200" b="0"/>
              <a:t>in order to </a:t>
            </a:r>
            <a:r>
              <a:rPr lang="en-US" sz="1200">
                <a:solidFill>
                  <a:srgbClr val="009DB0"/>
                </a:solidFill>
              </a:rPr>
              <a:t>pre-empt</a:t>
            </a:r>
            <a:r>
              <a:rPr lang="en-US" sz="1200" b="0"/>
              <a:t> the </a:t>
            </a:r>
            <a:r>
              <a:rPr lang="en-US" sz="1200">
                <a:solidFill>
                  <a:srgbClr val="009DB0"/>
                </a:solidFill>
              </a:rPr>
              <a:t>acquisition</a:t>
            </a:r>
            <a:r>
              <a:rPr lang="en-US" sz="1200" b="0"/>
              <a:t> of </a:t>
            </a:r>
            <a:r>
              <a:rPr lang="en-US" sz="1200">
                <a:solidFill>
                  <a:srgbClr val="009DB0"/>
                </a:solidFill>
              </a:rPr>
              <a:t>digital native customers</a:t>
            </a:r>
            <a:r>
              <a:rPr lang="en-US" sz="1200" b="0">
                <a:solidFill>
                  <a:srgbClr val="009DB0"/>
                </a:solidFill>
              </a:rPr>
              <a:t> </a:t>
            </a:r>
            <a:r>
              <a:rPr lang="en-US" sz="1200" b="0"/>
              <a:t>in the coming years </a:t>
            </a:r>
          </a:p>
        </p:txBody>
      </p:sp>
      <p:sp>
        <p:nvSpPr>
          <p:cNvPr id="7" name="Rectangle 6">
            <a:extLst>
              <a:ext uri="{FF2B5EF4-FFF2-40B4-BE49-F238E27FC236}">
                <a16:creationId xmlns:a16="http://schemas.microsoft.com/office/drawing/2014/main" id="{0D77B4DA-EAEB-4BC1-BAA6-B0A575E112CA}"/>
              </a:ext>
            </a:extLst>
          </p:cNvPr>
          <p:cNvSpPr/>
          <p:nvPr/>
        </p:nvSpPr>
        <p:spPr>
          <a:xfrm>
            <a:off x="210074" y="2167510"/>
            <a:ext cx="4666437" cy="4115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1"/>
              </a:buClr>
            </a:pPr>
            <a:r>
              <a:rPr lang="en-US" sz="900" b="1">
                <a:solidFill>
                  <a:srgbClr val="009DB0"/>
                </a:solidFill>
              </a:rPr>
              <a:t>Underlying opportunities in terms of customer acquisition</a:t>
            </a:r>
            <a:r>
              <a:rPr lang="en-US" sz="900" b="1" i="1">
                <a:solidFill>
                  <a:srgbClr val="009DB0"/>
                </a:solidFill>
              </a:rPr>
              <a:t> </a:t>
            </a:r>
            <a:r>
              <a:rPr lang="en-US" sz="900" b="1">
                <a:solidFill>
                  <a:srgbClr val="009DB0"/>
                </a:solidFill>
              </a:rPr>
              <a:t>through prescribers</a:t>
            </a:r>
            <a:endParaRPr lang="en-US" sz="900" b="1" i="1">
              <a:solidFill>
                <a:srgbClr val="009DB0"/>
              </a:solidFill>
            </a:endParaRPr>
          </a:p>
        </p:txBody>
      </p:sp>
      <p:sp>
        <p:nvSpPr>
          <p:cNvPr id="10" name="Rectangle : coins arrondis 9">
            <a:extLst>
              <a:ext uri="{FF2B5EF4-FFF2-40B4-BE49-F238E27FC236}">
                <a16:creationId xmlns:a16="http://schemas.microsoft.com/office/drawing/2014/main" id="{0FF5F3ED-D76D-495F-89AD-0484684E5D01}"/>
              </a:ext>
            </a:extLst>
          </p:cNvPr>
          <p:cNvSpPr/>
          <p:nvPr/>
        </p:nvSpPr>
        <p:spPr bwMode="auto">
          <a:xfrm>
            <a:off x="5376284" y="2991618"/>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Digital-native core affluent and HNWI customers</a:t>
            </a:r>
          </a:p>
        </p:txBody>
      </p:sp>
      <p:sp>
        <p:nvSpPr>
          <p:cNvPr id="55" name="Bulle narrative : rectangle 54">
            <a:extLst>
              <a:ext uri="{FF2B5EF4-FFF2-40B4-BE49-F238E27FC236}">
                <a16:creationId xmlns:a16="http://schemas.microsoft.com/office/drawing/2014/main" id="{40E6A26C-2204-4908-8D04-C7DC02810224}"/>
              </a:ext>
            </a:extLst>
          </p:cNvPr>
          <p:cNvSpPr/>
          <p:nvPr/>
        </p:nvSpPr>
        <p:spPr>
          <a:xfrm>
            <a:off x="332369" y="6380636"/>
            <a:ext cx="1148290" cy="278893"/>
          </a:xfrm>
          <a:prstGeom prst="wedgeRectCallout">
            <a:avLst>
              <a:gd name="adj1" fmla="val -22490"/>
              <a:gd name="adj2" fmla="val 80087"/>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a:solidFill>
                  <a:srgbClr val="009DB0"/>
                </a:solidFill>
              </a:rPr>
              <a:t>Digital Opportunity for CG</a:t>
            </a:r>
          </a:p>
        </p:txBody>
      </p:sp>
      <p:sp>
        <p:nvSpPr>
          <p:cNvPr id="62" name="Bulle narrative : rectangle 61">
            <a:extLst>
              <a:ext uri="{FF2B5EF4-FFF2-40B4-BE49-F238E27FC236}">
                <a16:creationId xmlns:a16="http://schemas.microsoft.com/office/drawing/2014/main" id="{6C609EDD-CC3E-4B3C-9353-6EC0EA00A07B}"/>
              </a:ext>
            </a:extLst>
          </p:cNvPr>
          <p:cNvSpPr/>
          <p:nvPr/>
        </p:nvSpPr>
        <p:spPr>
          <a:xfrm>
            <a:off x="428265" y="3847666"/>
            <a:ext cx="2560473" cy="979272"/>
          </a:xfrm>
          <a:prstGeom prst="wedgeRectCallout">
            <a:avLst>
              <a:gd name="adj1" fmla="val 58851"/>
              <a:gd name="adj2" fmla="val -45168"/>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Digital platform/software for prescribers</a:t>
            </a:r>
          </a:p>
          <a:p>
            <a:pPr marL="90488" lvl="1" algn="ctr"/>
            <a:endParaRPr lang="en-US" sz="700">
              <a:solidFill>
                <a:schemeClr val="tx1"/>
              </a:solidFill>
              <a:latin typeface="+mj-lt"/>
            </a:endParaRPr>
          </a:p>
          <a:p>
            <a:pPr marL="90488" lvl="1" algn="ctr"/>
            <a:r>
              <a:rPr lang="en-US" sz="700">
                <a:solidFill>
                  <a:schemeClr val="tx1"/>
                </a:solidFill>
                <a:latin typeface="+mj-lt"/>
              </a:rPr>
              <a:t>Develop (make or buy) and promote </a:t>
            </a:r>
            <a:r>
              <a:rPr lang="en-US" sz="700" b="1">
                <a:solidFill>
                  <a:schemeClr val="tx1"/>
                </a:solidFill>
                <a:latin typeface="+mj-lt"/>
              </a:rPr>
              <a:t>software solutions dedicated to CPAs</a:t>
            </a:r>
            <a:r>
              <a:rPr lang="en-US" sz="700" b="1">
                <a:solidFill>
                  <a:srgbClr val="009DB0"/>
                </a:solidFill>
                <a:latin typeface="+mj-lt"/>
              </a:rPr>
              <a:t> </a:t>
            </a:r>
            <a:r>
              <a:rPr lang="en-US" sz="700">
                <a:solidFill>
                  <a:schemeClr val="tx1"/>
                </a:solidFill>
                <a:latin typeface="+mj-lt"/>
              </a:rPr>
              <a:t>(i.e., </a:t>
            </a:r>
            <a:r>
              <a:rPr lang="en-US" sz="700" err="1">
                <a:solidFill>
                  <a:schemeClr val="tx1"/>
                </a:solidFill>
                <a:latin typeface="+mj-lt"/>
              </a:rPr>
              <a:t>Alpheys</a:t>
            </a:r>
            <a:r>
              <a:rPr lang="en-US" sz="700">
                <a:solidFill>
                  <a:schemeClr val="tx1"/>
                </a:solidFill>
                <a:latin typeface="+mj-lt"/>
              </a:rPr>
              <a:t>, 360+1)</a:t>
            </a:r>
            <a:r>
              <a:rPr lang="en-US" sz="700">
                <a:solidFill>
                  <a:srgbClr val="009DB0"/>
                </a:solidFill>
                <a:latin typeface="+mj-lt"/>
              </a:rPr>
              <a:t> </a:t>
            </a:r>
            <a:r>
              <a:rPr lang="en-US" sz="700">
                <a:solidFill>
                  <a:schemeClr val="tx1"/>
                </a:solidFill>
                <a:latin typeface="+mj-lt"/>
              </a:rPr>
              <a:t>to support them in their</a:t>
            </a:r>
            <a:r>
              <a:rPr lang="en-US" sz="700">
                <a:solidFill>
                  <a:srgbClr val="009DB0"/>
                </a:solidFill>
                <a:latin typeface="+mj-lt"/>
              </a:rPr>
              <a:t> </a:t>
            </a:r>
            <a:r>
              <a:rPr lang="en-US" sz="700" b="1">
                <a:solidFill>
                  <a:schemeClr val="tx1"/>
                </a:solidFill>
                <a:latin typeface="+mj-lt"/>
              </a:rPr>
              <a:t>diversification towards wealth management activities </a:t>
            </a:r>
          </a:p>
        </p:txBody>
      </p:sp>
      <p:sp>
        <p:nvSpPr>
          <p:cNvPr id="64" name="Bulle narrative : rectangle 63">
            <a:extLst>
              <a:ext uri="{FF2B5EF4-FFF2-40B4-BE49-F238E27FC236}">
                <a16:creationId xmlns:a16="http://schemas.microsoft.com/office/drawing/2014/main" id="{56E98C4B-906B-4688-8368-B03CB12E2832}"/>
              </a:ext>
            </a:extLst>
          </p:cNvPr>
          <p:cNvSpPr/>
          <p:nvPr/>
        </p:nvSpPr>
        <p:spPr>
          <a:xfrm>
            <a:off x="428265" y="2603266"/>
            <a:ext cx="2560473" cy="1041974"/>
          </a:xfrm>
          <a:prstGeom prst="wedgeRectCallout">
            <a:avLst>
              <a:gd name="adj1" fmla="val 56211"/>
              <a:gd name="adj2" fmla="val 27964"/>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Digital reputation and communication</a:t>
            </a:r>
          </a:p>
          <a:p>
            <a:pPr marL="90488" lvl="1" algn="ctr"/>
            <a:endParaRPr lang="en-US" sz="500">
              <a:solidFill>
                <a:schemeClr val="tx1"/>
              </a:solidFill>
              <a:latin typeface="+mj-lt"/>
            </a:endParaRPr>
          </a:p>
          <a:p>
            <a:pPr marL="90488" lvl="1" algn="ctr"/>
            <a:r>
              <a:rPr lang="en-US" sz="700">
                <a:solidFill>
                  <a:schemeClr val="tx1"/>
                </a:solidFill>
                <a:latin typeface="+mj-lt"/>
              </a:rPr>
              <a:t>Enhance digital </a:t>
            </a:r>
            <a:r>
              <a:rPr lang="en-US" sz="700" b="1">
                <a:solidFill>
                  <a:schemeClr val="tx1"/>
                </a:solidFill>
                <a:latin typeface="+mj-lt"/>
              </a:rPr>
              <a:t>communication channels </a:t>
            </a:r>
            <a:r>
              <a:rPr lang="en-US" sz="700">
                <a:solidFill>
                  <a:schemeClr val="tx1"/>
                </a:solidFill>
                <a:latin typeface="+mj-lt"/>
              </a:rPr>
              <a:t>to enhance CG’s reputation and get closer to CPAs (e.g., webinars, e-trainings, specialized podcasts, advanced high-value-added functionalities in the existing dedicated portal)</a:t>
            </a:r>
            <a:endParaRPr lang="en-US" sz="700" b="1">
              <a:solidFill>
                <a:schemeClr val="tx1"/>
              </a:solidFill>
              <a:latin typeface="+mj-lt"/>
            </a:endParaRPr>
          </a:p>
        </p:txBody>
      </p:sp>
      <p:sp>
        <p:nvSpPr>
          <p:cNvPr id="79" name="ZoneTexte 39">
            <a:extLst>
              <a:ext uri="{FF2B5EF4-FFF2-40B4-BE49-F238E27FC236}">
                <a16:creationId xmlns:a16="http://schemas.microsoft.com/office/drawing/2014/main" id="{4FD9671F-592C-4BF3-A77B-BC5930F2C083}"/>
              </a:ext>
            </a:extLst>
          </p:cNvPr>
          <p:cNvSpPr txBox="1"/>
          <p:nvPr/>
        </p:nvSpPr>
        <p:spPr>
          <a:xfrm>
            <a:off x="2362107" y="6361606"/>
            <a:ext cx="944897" cy="338554"/>
          </a:xfrm>
          <a:prstGeom prst="rect">
            <a:avLst/>
          </a:prstGeom>
          <a:noFill/>
        </p:spPr>
        <p:txBody>
          <a:bodyPr wrap="square" rtlCol="0">
            <a:spAutoFit/>
          </a:bodyPr>
          <a:lstStyle/>
          <a:p>
            <a:r>
              <a:rPr lang="en-US" sz="800"/>
              <a:t>Level of digital ambition</a:t>
            </a:r>
          </a:p>
        </p:txBody>
      </p:sp>
      <p:sp>
        <p:nvSpPr>
          <p:cNvPr id="87" name="Bulle narrative : rectangle 86">
            <a:extLst>
              <a:ext uri="{FF2B5EF4-FFF2-40B4-BE49-F238E27FC236}">
                <a16:creationId xmlns:a16="http://schemas.microsoft.com/office/drawing/2014/main" id="{05112448-0325-48E1-AA30-25AFCB854C67}"/>
              </a:ext>
            </a:extLst>
          </p:cNvPr>
          <p:cNvSpPr/>
          <p:nvPr/>
        </p:nvSpPr>
        <p:spPr>
          <a:xfrm>
            <a:off x="431259" y="5029364"/>
            <a:ext cx="2560473" cy="1072800"/>
          </a:xfrm>
          <a:prstGeom prst="wedgeRectCallout">
            <a:avLst>
              <a:gd name="adj1" fmla="val 56095"/>
              <a:gd name="adj2" fmla="val -35364"/>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White label MLM network of </a:t>
            </a:r>
          </a:p>
          <a:p>
            <a:pPr marL="90488" lvl="1" algn="ctr"/>
            <a:r>
              <a:rPr lang="en-US" sz="800" b="1">
                <a:solidFill>
                  <a:srgbClr val="009DB0"/>
                </a:solidFill>
                <a:latin typeface="+mj-lt"/>
              </a:rPr>
              <a:t>independent CGPs</a:t>
            </a:r>
          </a:p>
          <a:p>
            <a:pPr marL="90488" lvl="1" algn="ctr"/>
            <a:endParaRPr lang="en-US" sz="700">
              <a:solidFill>
                <a:schemeClr val="tx1"/>
              </a:solidFill>
              <a:latin typeface="+mj-lt"/>
            </a:endParaRPr>
          </a:p>
          <a:p>
            <a:pPr marL="90488" lvl="1" algn="ctr"/>
            <a:r>
              <a:rPr lang="en-US" sz="700">
                <a:solidFill>
                  <a:schemeClr val="tx1"/>
                </a:solidFill>
                <a:latin typeface="+mj-lt"/>
              </a:rPr>
              <a:t>Launch a </a:t>
            </a:r>
            <a:r>
              <a:rPr lang="en-US" sz="700" b="1">
                <a:solidFill>
                  <a:schemeClr val="tx1"/>
                </a:solidFill>
                <a:latin typeface="+mj-lt"/>
              </a:rPr>
              <a:t>white label MLM-based network</a:t>
            </a:r>
            <a:r>
              <a:rPr lang="en-US" sz="700" b="1">
                <a:solidFill>
                  <a:srgbClr val="009DB0"/>
                </a:solidFill>
                <a:latin typeface="+mj-lt"/>
              </a:rPr>
              <a:t> </a:t>
            </a:r>
            <a:r>
              <a:rPr lang="en-US" sz="700">
                <a:solidFill>
                  <a:schemeClr val="tx1"/>
                </a:solidFill>
                <a:latin typeface="+mj-lt"/>
              </a:rPr>
              <a:t>of </a:t>
            </a:r>
            <a:r>
              <a:rPr lang="en-US" sz="700" b="1">
                <a:solidFill>
                  <a:schemeClr val="tx1"/>
                </a:solidFill>
                <a:latin typeface="+mj-lt"/>
              </a:rPr>
              <a:t>self employed CGPs </a:t>
            </a:r>
            <a:r>
              <a:rPr lang="en-US" sz="700">
                <a:solidFill>
                  <a:schemeClr val="tx1"/>
                </a:solidFill>
                <a:latin typeface="+mj-lt"/>
              </a:rPr>
              <a:t>to target the low mass affluent segment</a:t>
            </a:r>
          </a:p>
        </p:txBody>
      </p:sp>
      <p:sp>
        <p:nvSpPr>
          <p:cNvPr id="89" name="Bulle narrative : rectangle 88">
            <a:extLst>
              <a:ext uri="{FF2B5EF4-FFF2-40B4-BE49-F238E27FC236}">
                <a16:creationId xmlns:a16="http://schemas.microsoft.com/office/drawing/2014/main" id="{A0E28E1D-BC71-4B3E-B392-3F131FC9B453}"/>
              </a:ext>
            </a:extLst>
          </p:cNvPr>
          <p:cNvSpPr/>
          <p:nvPr/>
        </p:nvSpPr>
        <p:spPr>
          <a:xfrm>
            <a:off x="6783115" y="2595372"/>
            <a:ext cx="2560473" cy="1049868"/>
          </a:xfrm>
          <a:prstGeom prst="wedgeRectCallout">
            <a:avLst>
              <a:gd name="adj1" fmla="val -55038"/>
              <a:gd name="adj2" fmla="val 19976"/>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Data-augmented advisors</a:t>
            </a:r>
          </a:p>
          <a:p>
            <a:pPr marL="90488" lvl="1" algn="ctr"/>
            <a:endParaRPr lang="en-US" sz="500">
              <a:solidFill>
                <a:schemeClr val="tx1"/>
              </a:solidFill>
              <a:latin typeface="+mj-lt"/>
            </a:endParaRPr>
          </a:p>
          <a:p>
            <a:pPr marL="90488" lvl="1" algn="ctr"/>
            <a:r>
              <a:rPr lang="en-US" sz="700">
                <a:solidFill>
                  <a:schemeClr val="tx1"/>
                </a:solidFill>
                <a:latin typeface="+mj-lt"/>
              </a:rPr>
              <a:t>Streamline </a:t>
            </a:r>
            <a:r>
              <a:rPr lang="en-US" sz="700" b="1">
                <a:solidFill>
                  <a:schemeClr val="tx1"/>
                </a:solidFill>
                <a:latin typeface="+mj-lt"/>
              </a:rPr>
              <a:t>back and middle office operations </a:t>
            </a:r>
            <a:r>
              <a:rPr lang="en-US" sz="700">
                <a:solidFill>
                  <a:schemeClr val="tx1"/>
                </a:solidFill>
                <a:latin typeface="+mj-lt"/>
              </a:rPr>
              <a:t>with </a:t>
            </a:r>
            <a:r>
              <a:rPr lang="en-US" sz="700" b="1">
                <a:solidFill>
                  <a:schemeClr val="tx1"/>
                </a:solidFill>
                <a:latin typeface="+mj-lt"/>
              </a:rPr>
              <a:t>smart use of digital off-the-shelf solutions </a:t>
            </a:r>
            <a:r>
              <a:rPr lang="en-US" sz="700">
                <a:solidFill>
                  <a:schemeClr val="tx1"/>
                </a:solidFill>
                <a:latin typeface="+mj-lt"/>
              </a:rPr>
              <a:t>to give more time to CGPs to </a:t>
            </a:r>
            <a:r>
              <a:rPr lang="en-US" sz="700" b="1">
                <a:solidFill>
                  <a:schemeClr val="tx1"/>
                </a:solidFill>
                <a:latin typeface="+mj-lt"/>
              </a:rPr>
              <a:t>focus on their core high value-added activity</a:t>
            </a:r>
            <a:r>
              <a:rPr lang="en-US" sz="700" b="1">
                <a:solidFill>
                  <a:srgbClr val="009DB0"/>
                </a:solidFill>
                <a:latin typeface="+mj-lt"/>
              </a:rPr>
              <a:t> </a:t>
            </a:r>
            <a:r>
              <a:rPr lang="en-US" sz="700">
                <a:solidFill>
                  <a:schemeClr val="tx1"/>
                </a:solidFill>
                <a:latin typeface="+mj-lt"/>
              </a:rPr>
              <a:t>(i.e., advisory)</a:t>
            </a:r>
          </a:p>
        </p:txBody>
      </p:sp>
      <p:sp>
        <p:nvSpPr>
          <p:cNvPr id="94" name="Bulle narrative : rectangle 93">
            <a:extLst>
              <a:ext uri="{FF2B5EF4-FFF2-40B4-BE49-F238E27FC236}">
                <a16:creationId xmlns:a16="http://schemas.microsoft.com/office/drawing/2014/main" id="{B28F0912-F380-4A47-81A4-E98537CA886A}"/>
              </a:ext>
            </a:extLst>
          </p:cNvPr>
          <p:cNvSpPr/>
          <p:nvPr/>
        </p:nvSpPr>
        <p:spPr>
          <a:xfrm>
            <a:off x="6763436" y="3869668"/>
            <a:ext cx="2580152" cy="933490"/>
          </a:xfrm>
          <a:prstGeom prst="wedgeRectCallout">
            <a:avLst>
              <a:gd name="adj1" fmla="val -56566"/>
              <a:gd name="adj2" fmla="val -45721"/>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t"/>
          <a:lstStyle/>
          <a:p>
            <a:pPr marL="90488" lvl="1" algn="ctr"/>
            <a:r>
              <a:rPr lang="en-US" sz="800" b="1">
                <a:solidFill>
                  <a:srgbClr val="009DB0"/>
                </a:solidFill>
                <a:latin typeface="+mj-lt"/>
              </a:rPr>
              <a:t>“</a:t>
            </a:r>
            <a:r>
              <a:rPr lang="en-US" sz="800" b="1" err="1">
                <a:solidFill>
                  <a:srgbClr val="009DB0"/>
                </a:solidFill>
                <a:latin typeface="+mj-lt"/>
              </a:rPr>
              <a:t>Agence</a:t>
            </a:r>
            <a:r>
              <a:rPr lang="en-US" sz="800" b="1">
                <a:solidFill>
                  <a:srgbClr val="009DB0"/>
                </a:solidFill>
                <a:latin typeface="+mj-lt"/>
              </a:rPr>
              <a:t> à distance”</a:t>
            </a:r>
          </a:p>
          <a:p>
            <a:pPr marL="90488" lvl="1" algn="ctr"/>
            <a:endParaRPr lang="en-US" sz="700">
              <a:solidFill>
                <a:schemeClr val="tx1"/>
              </a:solidFill>
              <a:latin typeface="+mj-lt"/>
            </a:endParaRPr>
          </a:p>
          <a:p>
            <a:pPr marL="90488" lvl="1" algn="ctr"/>
            <a:r>
              <a:rPr lang="en-US" sz="700">
                <a:solidFill>
                  <a:schemeClr val="tx1"/>
                </a:solidFill>
                <a:latin typeface="+mj-lt"/>
              </a:rPr>
              <a:t>Offer a </a:t>
            </a:r>
            <a:r>
              <a:rPr lang="en-US" sz="700" b="1">
                <a:solidFill>
                  <a:schemeClr val="tx1"/>
                </a:solidFill>
                <a:latin typeface="+mj-lt"/>
              </a:rPr>
              <a:t>state-of-the-art, full and seamless digital experience journeys</a:t>
            </a:r>
            <a:r>
              <a:rPr lang="en-US" sz="700">
                <a:solidFill>
                  <a:schemeClr val="tx1"/>
                </a:solidFill>
                <a:latin typeface="+mj-lt"/>
              </a:rPr>
              <a:t> leveraging digital-native customers </a:t>
            </a:r>
            <a:r>
              <a:rPr lang="en-US" sz="700" b="1">
                <a:solidFill>
                  <a:schemeClr val="tx1"/>
                </a:solidFill>
                <a:latin typeface="+mj-lt"/>
              </a:rPr>
              <a:t>self care usages </a:t>
            </a:r>
          </a:p>
        </p:txBody>
      </p:sp>
      <p:sp>
        <p:nvSpPr>
          <p:cNvPr id="96" name="Bulle narrative : rectangle 95">
            <a:extLst>
              <a:ext uri="{FF2B5EF4-FFF2-40B4-BE49-F238E27FC236}">
                <a16:creationId xmlns:a16="http://schemas.microsoft.com/office/drawing/2014/main" id="{6F11BC76-E83F-49DD-A726-EDFA8369D90A}"/>
              </a:ext>
            </a:extLst>
          </p:cNvPr>
          <p:cNvSpPr/>
          <p:nvPr/>
        </p:nvSpPr>
        <p:spPr>
          <a:xfrm>
            <a:off x="6769341" y="5027586"/>
            <a:ext cx="2560473" cy="1072800"/>
          </a:xfrm>
          <a:prstGeom prst="wedgeRectCallout">
            <a:avLst>
              <a:gd name="adj1" fmla="val -55601"/>
              <a:gd name="adj2" fmla="val -34501"/>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Neo-bank for expatriates</a:t>
            </a:r>
          </a:p>
          <a:p>
            <a:pPr marL="90488" lvl="1" algn="ctr"/>
            <a:endParaRPr lang="en-US" sz="700" b="1" i="1">
              <a:solidFill>
                <a:srgbClr val="009DB0"/>
              </a:solidFill>
              <a:latin typeface="+mj-lt"/>
            </a:endParaRPr>
          </a:p>
          <a:p>
            <a:pPr marL="90488" lvl="1" algn="ctr"/>
            <a:r>
              <a:rPr lang="en-US" sz="700">
                <a:solidFill>
                  <a:schemeClr val="tx1"/>
                </a:solidFill>
                <a:latin typeface="+mj-lt"/>
              </a:rPr>
              <a:t>Benefit from the </a:t>
            </a:r>
            <a:r>
              <a:rPr lang="en-US" sz="700" b="1">
                <a:solidFill>
                  <a:schemeClr val="tx1"/>
                </a:solidFill>
                <a:latin typeface="+mj-lt"/>
              </a:rPr>
              <a:t>Open Banking new paradigm </a:t>
            </a:r>
            <a:r>
              <a:rPr lang="en-US" sz="700">
                <a:solidFill>
                  <a:schemeClr val="tx1"/>
                </a:solidFill>
                <a:latin typeface="+mj-lt"/>
              </a:rPr>
              <a:t>that has let emerged </a:t>
            </a:r>
            <a:r>
              <a:rPr lang="en-US" sz="700" b="1">
                <a:solidFill>
                  <a:schemeClr val="tx1"/>
                </a:solidFill>
                <a:latin typeface="+mj-lt"/>
              </a:rPr>
              <a:t>banking-as-a-service solutions</a:t>
            </a:r>
            <a:r>
              <a:rPr lang="en-US" sz="700">
                <a:solidFill>
                  <a:schemeClr val="tx1"/>
                </a:solidFill>
                <a:latin typeface="+mj-lt"/>
              </a:rPr>
              <a:t> and </a:t>
            </a:r>
            <a:r>
              <a:rPr lang="en-US" sz="700" b="1">
                <a:solidFill>
                  <a:schemeClr val="tx1"/>
                </a:solidFill>
                <a:latin typeface="+mj-lt"/>
              </a:rPr>
              <a:t>launch a neo-bank </a:t>
            </a:r>
            <a:r>
              <a:rPr lang="en-US" sz="700">
                <a:solidFill>
                  <a:schemeClr val="tx1"/>
                </a:solidFill>
                <a:latin typeface="+mj-lt"/>
              </a:rPr>
              <a:t>dedicated to </a:t>
            </a:r>
            <a:r>
              <a:rPr lang="en-US" sz="700" b="1">
                <a:solidFill>
                  <a:schemeClr val="tx1"/>
                </a:solidFill>
                <a:latin typeface="+mj-lt"/>
              </a:rPr>
              <a:t>expatriates</a:t>
            </a:r>
            <a:r>
              <a:rPr lang="en-US" sz="700">
                <a:solidFill>
                  <a:schemeClr val="tx1"/>
                </a:solidFill>
                <a:latin typeface="+mj-lt"/>
              </a:rPr>
              <a:t> offering highly personalized services</a:t>
            </a:r>
            <a:endParaRPr lang="en-US" sz="700" b="1">
              <a:solidFill>
                <a:srgbClr val="009DB0"/>
              </a:solidFill>
              <a:latin typeface="+mj-lt"/>
            </a:endParaRPr>
          </a:p>
        </p:txBody>
      </p:sp>
      <p:sp>
        <p:nvSpPr>
          <p:cNvPr id="100" name="Ellipse 99">
            <a:extLst>
              <a:ext uri="{FF2B5EF4-FFF2-40B4-BE49-F238E27FC236}">
                <a16:creationId xmlns:a16="http://schemas.microsoft.com/office/drawing/2014/main" id="{A9741C0B-133D-4E43-A9DD-F4CA36818617}"/>
              </a:ext>
            </a:extLst>
          </p:cNvPr>
          <p:cNvSpPr/>
          <p:nvPr/>
        </p:nvSpPr>
        <p:spPr>
          <a:xfrm>
            <a:off x="6731808" y="2528091"/>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grpSp>
        <p:nvGrpSpPr>
          <p:cNvPr id="155" name="Groupe 154">
            <a:extLst>
              <a:ext uri="{FF2B5EF4-FFF2-40B4-BE49-F238E27FC236}">
                <a16:creationId xmlns:a16="http://schemas.microsoft.com/office/drawing/2014/main" id="{8DBF6C1F-9A4A-42CA-9497-FA424A010890}"/>
              </a:ext>
            </a:extLst>
          </p:cNvPr>
          <p:cNvGrpSpPr/>
          <p:nvPr/>
        </p:nvGrpSpPr>
        <p:grpSpPr>
          <a:xfrm>
            <a:off x="7804623" y="3339774"/>
            <a:ext cx="524590" cy="180920"/>
            <a:chOff x="2569910" y="3450997"/>
            <a:chExt cx="844857" cy="264884"/>
          </a:xfrm>
        </p:grpSpPr>
        <p:sp>
          <p:nvSpPr>
            <p:cNvPr id="118" name="Rectangle 117">
              <a:extLst>
                <a:ext uri="{FF2B5EF4-FFF2-40B4-BE49-F238E27FC236}">
                  <a16:creationId xmlns:a16="http://schemas.microsoft.com/office/drawing/2014/main" id="{2769DE6E-9014-4FAB-B7DA-49954A898026}"/>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tar: 5 Points 113">
              <a:extLst>
                <a:ext uri="{FF2B5EF4-FFF2-40B4-BE49-F238E27FC236}">
                  <a16:creationId xmlns:a16="http://schemas.microsoft.com/office/drawing/2014/main" id="{611DE1F0-DD93-49FB-B81D-3AEF5E48127D}"/>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0" name="Star: 5 Points 114">
              <a:extLst>
                <a:ext uri="{FF2B5EF4-FFF2-40B4-BE49-F238E27FC236}">
                  <a16:creationId xmlns:a16="http://schemas.microsoft.com/office/drawing/2014/main" id="{93B61F66-DDE2-4DEF-A22B-552529B21F1C}"/>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1" name="Star: 5 Points 115">
              <a:extLst>
                <a:ext uri="{FF2B5EF4-FFF2-40B4-BE49-F238E27FC236}">
                  <a16:creationId xmlns:a16="http://schemas.microsoft.com/office/drawing/2014/main" id="{D004AB0A-DB79-488F-997F-6FA29206DC51}"/>
                </a:ext>
              </a:extLst>
            </p:cNvPr>
            <p:cNvSpPr/>
            <p:nvPr/>
          </p:nvSpPr>
          <p:spPr bwMode="auto">
            <a:xfrm>
              <a:off x="3167532" y="3466753"/>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57" name="Groupe 156">
            <a:extLst>
              <a:ext uri="{FF2B5EF4-FFF2-40B4-BE49-F238E27FC236}">
                <a16:creationId xmlns:a16="http://schemas.microsoft.com/office/drawing/2014/main" id="{C67EA7A3-C9F2-4FD3-9C26-560778C78DBE}"/>
              </a:ext>
            </a:extLst>
          </p:cNvPr>
          <p:cNvGrpSpPr/>
          <p:nvPr/>
        </p:nvGrpSpPr>
        <p:grpSpPr>
          <a:xfrm>
            <a:off x="1446206" y="3394430"/>
            <a:ext cx="524590" cy="180920"/>
            <a:chOff x="6285735" y="3415941"/>
            <a:chExt cx="844857" cy="264884"/>
          </a:xfrm>
        </p:grpSpPr>
        <p:sp>
          <p:nvSpPr>
            <p:cNvPr id="123" name="Rectangle 122">
              <a:extLst>
                <a:ext uri="{FF2B5EF4-FFF2-40B4-BE49-F238E27FC236}">
                  <a16:creationId xmlns:a16="http://schemas.microsoft.com/office/drawing/2014/main" id="{19E3642A-81C1-4429-9FFC-25A450864C7D}"/>
                </a:ext>
              </a:extLst>
            </p:cNvPr>
            <p:cNvSpPr/>
            <p:nvPr/>
          </p:nvSpPr>
          <p:spPr>
            <a:xfrm>
              <a:off x="6285735" y="3415941"/>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Star: 5 Points 113">
              <a:extLst>
                <a:ext uri="{FF2B5EF4-FFF2-40B4-BE49-F238E27FC236}">
                  <a16:creationId xmlns:a16="http://schemas.microsoft.com/office/drawing/2014/main" id="{B28E4F86-CF7E-4CF2-92FF-442EA18F1254}"/>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7" name="Star: 5 Points 114">
              <a:extLst>
                <a:ext uri="{FF2B5EF4-FFF2-40B4-BE49-F238E27FC236}">
                  <a16:creationId xmlns:a16="http://schemas.microsoft.com/office/drawing/2014/main" id="{D17E80AB-480C-4200-B5E7-D3E9E5346D3C}"/>
                </a:ext>
              </a:extLst>
            </p:cNvPr>
            <p:cNvSpPr/>
            <p:nvPr/>
          </p:nvSpPr>
          <p:spPr bwMode="auto">
            <a:xfrm>
              <a:off x="6619264"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9" name="Star: 5 Points 115">
              <a:extLst>
                <a:ext uri="{FF2B5EF4-FFF2-40B4-BE49-F238E27FC236}">
                  <a16:creationId xmlns:a16="http://schemas.microsoft.com/office/drawing/2014/main" id="{45957710-58D0-4FA3-B438-2829404D9DCF}"/>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58" name="Groupe 157">
            <a:extLst>
              <a:ext uri="{FF2B5EF4-FFF2-40B4-BE49-F238E27FC236}">
                <a16:creationId xmlns:a16="http://schemas.microsoft.com/office/drawing/2014/main" id="{2B7EB91A-6FF1-47C2-81E9-C24F611C0528}"/>
              </a:ext>
            </a:extLst>
          </p:cNvPr>
          <p:cNvGrpSpPr/>
          <p:nvPr/>
        </p:nvGrpSpPr>
        <p:grpSpPr>
          <a:xfrm>
            <a:off x="1442152" y="5814336"/>
            <a:ext cx="524590" cy="180920"/>
            <a:chOff x="7195554" y="5046320"/>
            <a:chExt cx="844857" cy="264884"/>
          </a:xfrm>
        </p:grpSpPr>
        <p:sp>
          <p:nvSpPr>
            <p:cNvPr id="143" name="Rectangle 142">
              <a:extLst>
                <a:ext uri="{FF2B5EF4-FFF2-40B4-BE49-F238E27FC236}">
                  <a16:creationId xmlns:a16="http://schemas.microsoft.com/office/drawing/2014/main" id="{D3B50782-59F0-4940-A0AE-7F0DAD25B5B1}"/>
                </a:ext>
              </a:extLst>
            </p:cNvPr>
            <p:cNvSpPr/>
            <p:nvPr/>
          </p:nvSpPr>
          <p:spPr>
            <a:xfrm>
              <a:off x="7195554" y="5046320"/>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tar: 5 Points 113">
              <a:extLst>
                <a:ext uri="{FF2B5EF4-FFF2-40B4-BE49-F238E27FC236}">
                  <a16:creationId xmlns:a16="http://schemas.microsoft.com/office/drawing/2014/main" id="{57D168F5-6C5B-465C-9D74-A004F927537B}"/>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7" name="Star: 5 Points 114">
              <a:extLst>
                <a:ext uri="{FF2B5EF4-FFF2-40B4-BE49-F238E27FC236}">
                  <a16:creationId xmlns:a16="http://schemas.microsoft.com/office/drawing/2014/main" id="{72F6FDE7-BADF-420C-9E02-F6905CACFBBC}"/>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9" name="Star: 5 Points 115">
              <a:extLst>
                <a:ext uri="{FF2B5EF4-FFF2-40B4-BE49-F238E27FC236}">
                  <a16:creationId xmlns:a16="http://schemas.microsoft.com/office/drawing/2014/main" id="{53434081-11A9-435B-A8C3-141B5A9E1E32}"/>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65" name="Groupe 164">
            <a:extLst>
              <a:ext uri="{FF2B5EF4-FFF2-40B4-BE49-F238E27FC236}">
                <a16:creationId xmlns:a16="http://schemas.microsoft.com/office/drawing/2014/main" id="{8031AB5A-F0E5-4AE3-B19A-94F0DC4039A7}"/>
              </a:ext>
            </a:extLst>
          </p:cNvPr>
          <p:cNvGrpSpPr/>
          <p:nvPr/>
        </p:nvGrpSpPr>
        <p:grpSpPr>
          <a:xfrm>
            <a:off x="1802237" y="6440423"/>
            <a:ext cx="524590" cy="180920"/>
            <a:chOff x="7195554" y="5046320"/>
            <a:chExt cx="844857" cy="264884"/>
          </a:xfrm>
        </p:grpSpPr>
        <p:sp>
          <p:nvSpPr>
            <p:cNvPr id="166" name="Rectangle 165">
              <a:extLst>
                <a:ext uri="{FF2B5EF4-FFF2-40B4-BE49-F238E27FC236}">
                  <a16:creationId xmlns:a16="http://schemas.microsoft.com/office/drawing/2014/main" id="{E1C352D6-80F2-4D3D-9C8F-E6AB786B4B27}"/>
                </a:ext>
              </a:extLst>
            </p:cNvPr>
            <p:cNvSpPr/>
            <p:nvPr/>
          </p:nvSpPr>
          <p:spPr>
            <a:xfrm>
              <a:off x="7195554" y="5046320"/>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tar: 5 Points 113">
              <a:extLst>
                <a:ext uri="{FF2B5EF4-FFF2-40B4-BE49-F238E27FC236}">
                  <a16:creationId xmlns:a16="http://schemas.microsoft.com/office/drawing/2014/main" id="{1C817272-C08E-403E-9F81-F140E8756110}"/>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8" name="Star: 5 Points 114">
              <a:extLst>
                <a:ext uri="{FF2B5EF4-FFF2-40B4-BE49-F238E27FC236}">
                  <a16:creationId xmlns:a16="http://schemas.microsoft.com/office/drawing/2014/main" id="{ADC327EF-4E81-4983-8E98-CB552E8C4780}"/>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9" name="Star: 5 Points 115">
              <a:extLst>
                <a:ext uri="{FF2B5EF4-FFF2-40B4-BE49-F238E27FC236}">
                  <a16:creationId xmlns:a16="http://schemas.microsoft.com/office/drawing/2014/main" id="{AB630BEC-F074-41A0-ACBD-84FCB98E3E43}"/>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61" name="Rectangle 60">
            <a:extLst>
              <a:ext uri="{FF2B5EF4-FFF2-40B4-BE49-F238E27FC236}">
                <a16:creationId xmlns:a16="http://schemas.microsoft.com/office/drawing/2014/main" id="{942C5DE4-DCC0-4DF1-98D4-046BAB332F69}"/>
              </a:ext>
            </a:extLst>
          </p:cNvPr>
          <p:cNvSpPr/>
          <p:nvPr/>
        </p:nvSpPr>
        <p:spPr>
          <a:xfrm>
            <a:off x="204349" y="863635"/>
            <a:ext cx="9433251" cy="1063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Clr>
                <a:schemeClr val="tx1"/>
              </a:buClr>
            </a:pPr>
            <a:endParaRPr lang="en-US" sz="900" b="1" i="1">
              <a:solidFill>
                <a:srgbClr val="009DB0"/>
              </a:solidFill>
            </a:endParaRPr>
          </a:p>
        </p:txBody>
      </p:sp>
      <p:sp>
        <p:nvSpPr>
          <p:cNvPr id="3" name="Flèche : pentagone 2">
            <a:extLst>
              <a:ext uri="{FF2B5EF4-FFF2-40B4-BE49-F238E27FC236}">
                <a16:creationId xmlns:a16="http://schemas.microsoft.com/office/drawing/2014/main" id="{75A71836-C151-4C2B-97B2-75B2CA3F7A66}"/>
              </a:ext>
            </a:extLst>
          </p:cNvPr>
          <p:cNvSpPr/>
          <p:nvPr/>
        </p:nvSpPr>
        <p:spPr>
          <a:xfrm>
            <a:off x="2082688" y="1053192"/>
            <a:ext cx="1653230" cy="809677"/>
          </a:xfrm>
          <a:prstGeom prst="homePlate">
            <a:avLst>
              <a:gd name="adj" fmla="val 19268"/>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a:solidFill>
                  <a:srgbClr val="009DB0"/>
                </a:solidFill>
              </a:rPr>
              <a:t>Digital ambition: level 1</a:t>
            </a:r>
          </a:p>
          <a:p>
            <a:pPr algn="ctr"/>
            <a:endParaRPr lang="en-US" sz="700">
              <a:solidFill>
                <a:schemeClr val="tx1"/>
              </a:solidFill>
            </a:endParaRPr>
          </a:p>
          <a:p>
            <a:pPr algn="ctr"/>
            <a:r>
              <a:rPr lang="en-US" sz="700">
                <a:solidFill>
                  <a:schemeClr val="tx1"/>
                </a:solidFill>
              </a:rPr>
              <a:t>Reach the </a:t>
            </a:r>
            <a:r>
              <a:rPr lang="en-US" sz="700" b="1">
                <a:solidFill>
                  <a:schemeClr val="tx1"/>
                </a:solidFill>
              </a:rPr>
              <a:t>market standard</a:t>
            </a:r>
            <a:r>
              <a:rPr lang="en-US" sz="700">
                <a:solidFill>
                  <a:schemeClr val="tx1"/>
                </a:solidFill>
              </a:rPr>
              <a:t> in terms of digitalization</a:t>
            </a:r>
          </a:p>
        </p:txBody>
      </p:sp>
      <p:sp>
        <p:nvSpPr>
          <p:cNvPr id="63" name="Flèche : chevron 62">
            <a:extLst>
              <a:ext uri="{FF2B5EF4-FFF2-40B4-BE49-F238E27FC236}">
                <a16:creationId xmlns:a16="http://schemas.microsoft.com/office/drawing/2014/main" id="{8922212D-CF7C-43EF-89E0-485489E40124}"/>
              </a:ext>
            </a:extLst>
          </p:cNvPr>
          <p:cNvSpPr/>
          <p:nvPr/>
        </p:nvSpPr>
        <p:spPr>
          <a:xfrm>
            <a:off x="3661524" y="1053192"/>
            <a:ext cx="1653230" cy="809677"/>
          </a:xfrm>
          <a:prstGeom prst="chevron">
            <a:avLst>
              <a:gd name="adj" fmla="val 21829"/>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spc="-50">
                <a:solidFill>
                  <a:srgbClr val="009DB0"/>
                </a:solidFill>
              </a:rPr>
              <a:t>Digital ambition: level 2</a:t>
            </a:r>
          </a:p>
          <a:p>
            <a:pPr algn="ctr"/>
            <a:r>
              <a:rPr lang="en-US" sz="700" b="1">
                <a:solidFill>
                  <a:schemeClr val="tx1"/>
                </a:solidFill>
              </a:rPr>
              <a:t>Exceed direct competitors</a:t>
            </a:r>
            <a:r>
              <a:rPr lang="en-US" sz="700">
                <a:solidFill>
                  <a:schemeClr val="tx1"/>
                </a:solidFill>
              </a:rPr>
              <a:t>’ digital performance and meet evolving expectations of </a:t>
            </a:r>
            <a:r>
              <a:rPr lang="en-US" sz="700" b="1">
                <a:solidFill>
                  <a:schemeClr val="tx1"/>
                </a:solidFill>
              </a:rPr>
              <a:t>todays’ customers</a:t>
            </a:r>
          </a:p>
        </p:txBody>
      </p:sp>
      <p:sp>
        <p:nvSpPr>
          <p:cNvPr id="65" name="Flèche : chevron 64">
            <a:extLst>
              <a:ext uri="{FF2B5EF4-FFF2-40B4-BE49-F238E27FC236}">
                <a16:creationId xmlns:a16="http://schemas.microsoft.com/office/drawing/2014/main" id="{8883BB69-10FD-46A0-8989-FDEED5F70A20}"/>
              </a:ext>
            </a:extLst>
          </p:cNvPr>
          <p:cNvSpPr/>
          <p:nvPr/>
        </p:nvSpPr>
        <p:spPr>
          <a:xfrm>
            <a:off x="5240360" y="1053192"/>
            <a:ext cx="1653230" cy="809677"/>
          </a:xfrm>
          <a:prstGeom prst="chevron">
            <a:avLst>
              <a:gd name="adj" fmla="val 20122"/>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spc="-40">
                <a:solidFill>
                  <a:srgbClr val="009DB0"/>
                </a:solidFill>
              </a:rPr>
              <a:t>Digital ambition: level 3</a:t>
            </a:r>
          </a:p>
          <a:p>
            <a:pPr algn="ctr"/>
            <a:endParaRPr lang="en-US" sz="700">
              <a:solidFill>
                <a:schemeClr val="tx1"/>
              </a:solidFill>
            </a:endParaRPr>
          </a:p>
          <a:p>
            <a:pPr algn="ctr"/>
            <a:r>
              <a:rPr lang="en-US" sz="700">
                <a:solidFill>
                  <a:schemeClr val="tx1"/>
                </a:solidFill>
              </a:rPr>
              <a:t>Prepare the company to the expectations of </a:t>
            </a:r>
            <a:r>
              <a:rPr lang="en-US" sz="700" b="1">
                <a:solidFill>
                  <a:schemeClr val="tx1"/>
                </a:solidFill>
              </a:rPr>
              <a:t>tomorrow’s customers</a:t>
            </a:r>
          </a:p>
        </p:txBody>
      </p:sp>
      <p:grpSp>
        <p:nvGrpSpPr>
          <p:cNvPr id="66" name="Groupe 65">
            <a:extLst>
              <a:ext uri="{FF2B5EF4-FFF2-40B4-BE49-F238E27FC236}">
                <a16:creationId xmlns:a16="http://schemas.microsoft.com/office/drawing/2014/main" id="{DF9BB4CB-1207-4D21-895D-CB30E81641E2}"/>
              </a:ext>
            </a:extLst>
          </p:cNvPr>
          <p:cNvGrpSpPr/>
          <p:nvPr/>
        </p:nvGrpSpPr>
        <p:grpSpPr>
          <a:xfrm>
            <a:off x="2678382" y="926024"/>
            <a:ext cx="524590" cy="180920"/>
            <a:chOff x="6285735" y="3415941"/>
            <a:chExt cx="844857" cy="264884"/>
          </a:xfrm>
        </p:grpSpPr>
        <p:sp>
          <p:nvSpPr>
            <p:cNvPr id="67" name="Rectangle 66">
              <a:extLst>
                <a:ext uri="{FF2B5EF4-FFF2-40B4-BE49-F238E27FC236}">
                  <a16:creationId xmlns:a16="http://schemas.microsoft.com/office/drawing/2014/main" id="{0F1A88EE-A92A-4F8E-B359-C91C54D9BE12}"/>
                </a:ext>
              </a:extLst>
            </p:cNvPr>
            <p:cNvSpPr/>
            <p:nvPr/>
          </p:nvSpPr>
          <p:spPr>
            <a:xfrm>
              <a:off x="6285735" y="3415941"/>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tar: 5 Points 113">
              <a:extLst>
                <a:ext uri="{FF2B5EF4-FFF2-40B4-BE49-F238E27FC236}">
                  <a16:creationId xmlns:a16="http://schemas.microsoft.com/office/drawing/2014/main" id="{61EA8CC9-EC1A-4F44-AEB9-E0C5C3F391D9}"/>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69" name="Star: 5 Points 114">
              <a:extLst>
                <a:ext uri="{FF2B5EF4-FFF2-40B4-BE49-F238E27FC236}">
                  <a16:creationId xmlns:a16="http://schemas.microsoft.com/office/drawing/2014/main" id="{93E7C4C4-BCDB-4FE4-8C09-F84B677850A5}"/>
                </a:ext>
              </a:extLst>
            </p:cNvPr>
            <p:cNvSpPr/>
            <p:nvPr/>
          </p:nvSpPr>
          <p:spPr bwMode="auto">
            <a:xfrm>
              <a:off x="6619264"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0" name="Star: 5 Points 115">
              <a:extLst>
                <a:ext uri="{FF2B5EF4-FFF2-40B4-BE49-F238E27FC236}">
                  <a16:creationId xmlns:a16="http://schemas.microsoft.com/office/drawing/2014/main" id="{621D4AF6-201F-4E12-A6FB-36B71B4B8C21}"/>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71" name="Groupe 70">
            <a:extLst>
              <a:ext uri="{FF2B5EF4-FFF2-40B4-BE49-F238E27FC236}">
                <a16:creationId xmlns:a16="http://schemas.microsoft.com/office/drawing/2014/main" id="{A2548FFD-A7BD-4813-AC34-72B8A30B45B9}"/>
              </a:ext>
            </a:extLst>
          </p:cNvPr>
          <p:cNvGrpSpPr/>
          <p:nvPr/>
        </p:nvGrpSpPr>
        <p:grpSpPr>
          <a:xfrm>
            <a:off x="4178920" y="913503"/>
            <a:ext cx="524590" cy="180920"/>
            <a:chOff x="7195554" y="5046320"/>
            <a:chExt cx="844857" cy="264884"/>
          </a:xfrm>
        </p:grpSpPr>
        <p:sp>
          <p:nvSpPr>
            <p:cNvPr id="72" name="Rectangle 71">
              <a:extLst>
                <a:ext uri="{FF2B5EF4-FFF2-40B4-BE49-F238E27FC236}">
                  <a16:creationId xmlns:a16="http://schemas.microsoft.com/office/drawing/2014/main" id="{42312BF3-90AC-4029-A379-D98A11C1E0E0}"/>
                </a:ext>
              </a:extLst>
            </p:cNvPr>
            <p:cNvSpPr/>
            <p:nvPr/>
          </p:nvSpPr>
          <p:spPr>
            <a:xfrm>
              <a:off x="7195554" y="5046320"/>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tar: 5 Points 113">
              <a:extLst>
                <a:ext uri="{FF2B5EF4-FFF2-40B4-BE49-F238E27FC236}">
                  <a16:creationId xmlns:a16="http://schemas.microsoft.com/office/drawing/2014/main" id="{A10DAFBD-1D73-4FE6-A6F6-0A1C1BD98885}"/>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4" name="Star: 5 Points 114">
              <a:extLst>
                <a:ext uri="{FF2B5EF4-FFF2-40B4-BE49-F238E27FC236}">
                  <a16:creationId xmlns:a16="http://schemas.microsoft.com/office/drawing/2014/main" id="{1F2B2028-F128-46D4-9643-77D2A2415FDA}"/>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5" name="Star: 5 Points 115">
              <a:extLst>
                <a:ext uri="{FF2B5EF4-FFF2-40B4-BE49-F238E27FC236}">
                  <a16:creationId xmlns:a16="http://schemas.microsoft.com/office/drawing/2014/main" id="{AB64C033-0869-4782-BE1E-6EEE37F55E22}"/>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76" name="Groupe 75">
            <a:extLst>
              <a:ext uri="{FF2B5EF4-FFF2-40B4-BE49-F238E27FC236}">
                <a16:creationId xmlns:a16="http://schemas.microsoft.com/office/drawing/2014/main" id="{23A6E848-B998-43AC-8360-7571AC723BA9}"/>
              </a:ext>
            </a:extLst>
          </p:cNvPr>
          <p:cNvGrpSpPr/>
          <p:nvPr/>
        </p:nvGrpSpPr>
        <p:grpSpPr>
          <a:xfrm>
            <a:off x="5664202" y="931973"/>
            <a:ext cx="524590" cy="180920"/>
            <a:chOff x="2031853" y="5046320"/>
            <a:chExt cx="844857" cy="264884"/>
          </a:xfrm>
        </p:grpSpPr>
        <p:sp>
          <p:nvSpPr>
            <p:cNvPr id="77" name="Rectangle 76">
              <a:extLst>
                <a:ext uri="{FF2B5EF4-FFF2-40B4-BE49-F238E27FC236}">
                  <a16:creationId xmlns:a16="http://schemas.microsoft.com/office/drawing/2014/main" id="{F18B5A10-99AA-4019-B9F8-81C323D12152}"/>
                </a:ext>
              </a:extLst>
            </p:cNvPr>
            <p:cNvSpPr/>
            <p:nvPr/>
          </p:nvSpPr>
          <p:spPr>
            <a:xfrm>
              <a:off x="2031853" y="5046320"/>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tar: 5 Points 113">
              <a:extLst>
                <a:ext uri="{FF2B5EF4-FFF2-40B4-BE49-F238E27FC236}">
                  <a16:creationId xmlns:a16="http://schemas.microsoft.com/office/drawing/2014/main" id="{B6E5E852-2888-4CD7-85EE-4699426D31FE}"/>
                </a:ext>
              </a:extLst>
            </p:cNvPr>
            <p:cNvSpPr/>
            <p:nvPr/>
          </p:nvSpPr>
          <p:spPr bwMode="auto">
            <a:xfrm>
              <a:off x="2136865"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0" name="Star: 5 Points 114">
              <a:extLst>
                <a:ext uri="{FF2B5EF4-FFF2-40B4-BE49-F238E27FC236}">
                  <a16:creationId xmlns:a16="http://schemas.microsoft.com/office/drawing/2014/main" id="{89457C66-07E2-4A57-9617-44B511C64868}"/>
                </a:ext>
              </a:extLst>
            </p:cNvPr>
            <p:cNvSpPr/>
            <p:nvPr/>
          </p:nvSpPr>
          <p:spPr bwMode="auto">
            <a:xfrm>
              <a:off x="2383170"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1" name="Star: 5 Points 115">
              <a:extLst>
                <a:ext uri="{FF2B5EF4-FFF2-40B4-BE49-F238E27FC236}">
                  <a16:creationId xmlns:a16="http://schemas.microsoft.com/office/drawing/2014/main" id="{38D635FB-C613-4ED6-958D-2D6C94DEE21C}"/>
                </a:ext>
              </a:extLst>
            </p:cNvPr>
            <p:cNvSpPr/>
            <p:nvPr/>
          </p:nvSpPr>
          <p:spPr bwMode="auto">
            <a:xfrm>
              <a:off x="2629475"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82" name="ZoneTexte 81">
            <a:extLst>
              <a:ext uri="{FF2B5EF4-FFF2-40B4-BE49-F238E27FC236}">
                <a16:creationId xmlns:a16="http://schemas.microsoft.com/office/drawing/2014/main" id="{A7543B58-5B78-4148-869D-CC2C4FFEDA57}"/>
              </a:ext>
            </a:extLst>
          </p:cNvPr>
          <p:cNvSpPr txBox="1"/>
          <p:nvPr/>
        </p:nvSpPr>
        <p:spPr>
          <a:xfrm>
            <a:off x="303636" y="1208137"/>
            <a:ext cx="1677585" cy="369332"/>
          </a:xfrm>
          <a:prstGeom prst="rect">
            <a:avLst/>
          </a:prstGeom>
          <a:noFill/>
        </p:spPr>
        <p:txBody>
          <a:bodyPr wrap="square">
            <a:spAutoFit/>
          </a:bodyPr>
          <a:lstStyle/>
          <a:p>
            <a:pPr>
              <a:buClr>
                <a:schemeClr val="tx1"/>
              </a:buClr>
            </a:pPr>
            <a:r>
              <a:rPr lang="en-US" sz="900" b="1">
                <a:solidFill>
                  <a:srgbClr val="009DB0"/>
                </a:solidFill>
              </a:rPr>
              <a:t>Three levels of digital ambitions for CG</a:t>
            </a:r>
            <a:endParaRPr lang="en-US" sz="900" b="1" i="1">
              <a:solidFill>
                <a:srgbClr val="009DB0"/>
              </a:solidFill>
            </a:endParaRPr>
          </a:p>
        </p:txBody>
      </p:sp>
      <p:sp>
        <p:nvSpPr>
          <p:cNvPr id="83" name="Rectangle : coins arrondis 82">
            <a:extLst>
              <a:ext uri="{FF2B5EF4-FFF2-40B4-BE49-F238E27FC236}">
                <a16:creationId xmlns:a16="http://schemas.microsoft.com/office/drawing/2014/main" id="{E9C40677-45AA-4617-ADB6-75DBD78CA4EE}"/>
              </a:ext>
            </a:extLst>
          </p:cNvPr>
          <p:cNvSpPr/>
          <p:nvPr/>
        </p:nvSpPr>
        <p:spPr bwMode="auto">
          <a:xfrm>
            <a:off x="5376284" y="4716753"/>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Digital-native expatriates</a:t>
            </a:r>
          </a:p>
        </p:txBody>
      </p:sp>
      <p:sp>
        <p:nvSpPr>
          <p:cNvPr id="84" name="Rectangle : coins arrondis 83">
            <a:extLst>
              <a:ext uri="{FF2B5EF4-FFF2-40B4-BE49-F238E27FC236}">
                <a16:creationId xmlns:a16="http://schemas.microsoft.com/office/drawing/2014/main" id="{3608B804-6EF8-4484-908C-42061EEE5F7E}"/>
              </a:ext>
            </a:extLst>
          </p:cNvPr>
          <p:cNvSpPr/>
          <p:nvPr/>
        </p:nvSpPr>
        <p:spPr bwMode="auto">
          <a:xfrm>
            <a:off x="3310294" y="2991618"/>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Digitalized CPAs and other prescribers (athletes’ agents)</a:t>
            </a:r>
          </a:p>
        </p:txBody>
      </p:sp>
      <p:sp>
        <p:nvSpPr>
          <p:cNvPr id="85" name="Rectangle : coins arrondis 84">
            <a:extLst>
              <a:ext uri="{FF2B5EF4-FFF2-40B4-BE49-F238E27FC236}">
                <a16:creationId xmlns:a16="http://schemas.microsoft.com/office/drawing/2014/main" id="{7AC7E908-E9E6-490F-8FC5-65EDA1E23DCD}"/>
              </a:ext>
            </a:extLst>
          </p:cNvPr>
          <p:cNvSpPr/>
          <p:nvPr/>
        </p:nvSpPr>
        <p:spPr bwMode="auto">
          <a:xfrm>
            <a:off x="3310293" y="4716753"/>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Non-salaried CGPs</a:t>
            </a:r>
          </a:p>
        </p:txBody>
      </p:sp>
      <p:sp>
        <p:nvSpPr>
          <p:cNvPr id="14" name="Ellipse 13">
            <a:extLst>
              <a:ext uri="{FF2B5EF4-FFF2-40B4-BE49-F238E27FC236}">
                <a16:creationId xmlns:a16="http://schemas.microsoft.com/office/drawing/2014/main" id="{25A5783D-FA6B-4372-A699-9FC2FEF089CB}"/>
              </a:ext>
            </a:extLst>
          </p:cNvPr>
          <p:cNvSpPr/>
          <p:nvPr/>
        </p:nvSpPr>
        <p:spPr>
          <a:xfrm>
            <a:off x="4029154" y="3374255"/>
            <a:ext cx="1782807" cy="1654931"/>
          </a:xfrm>
          <a:prstGeom prst="ellipse">
            <a:avLst/>
          </a:prstGeom>
          <a:solidFill>
            <a:srgbClr val="DBEEF4"/>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buClr>
                <a:schemeClr val="tx1"/>
              </a:buClr>
            </a:pPr>
            <a:r>
              <a:rPr lang="en-US" sz="700" spc="-30">
                <a:solidFill>
                  <a:schemeClr val="tx1"/>
                </a:solidFill>
              </a:rPr>
              <a:t>Maximize customer acquisition and satisfaction in an era where </a:t>
            </a:r>
            <a:r>
              <a:rPr lang="en-US" sz="700" b="1" spc="-30">
                <a:solidFill>
                  <a:schemeClr val="tx1"/>
                </a:solidFill>
              </a:rPr>
              <a:t>digital</a:t>
            </a:r>
            <a:r>
              <a:rPr lang="en-US" sz="700" spc="-30">
                <a:solidFill>
                  <a:schemeClr val="tx1"/>
                </a:solidFill>
              </a:rPr>
              <a:t> will be “</a:t>
            </a:r>
            <a:r>
              <a:rPr lang="en-US" sz="700" b="1" spc="-30">
                <a:solidFill>
                  <a:schemeClr val="tx1"/>
                </a:solidFill>
              </a:rPr>
              <a:t>the new normal</a:t>
            </a:r>
            <a:r>
              <a:rPr lang="en-US" sz="700" spc="-30">
                <a:solidFill>
                  <a:schemeClr val="tx1"/>
                </a:solidFill>
              </a:rPr>
              <a:t>” </a:t>
            </a:r>
          </a:p>
          <a:p>
            <a:pPr algn="ctr">
              <a:buClr>
                <a:schemeClr val="tx1"/>
              </a:buClr>
            </a:pPr>
            <a:endParaRPr lang="en-US" sz="800" spc="-3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p:txBody>
      </p:sp>
      <p:sp>
        <p:nvSpPr>
          <p:cNvPr id="86" name="Ellipse 85">
            <a:extLst>
              <a:ext uri="{FF2B5EF4-FFF2-40B4-BE49-F238E27FC236}">
                <a16:creationId xmlns:a16="http://schemas.microsoft.com/office/drawing/2014/main" id="{74D5DA1C-1970-4EC1-A39F-5E0F63E52B4F}"/>
              </a:ext>
            </a:extLst>
          </p:cNvPr>
          <p:cNvSpPr/>
          <p:nvPr/>
        </p:nvSpPr>
        <p:spPr>
          <a:xfrm>
            <a:off x="6731808" y="3816048"/>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88" name="Ellipse 87">
            <a:extLst>
              <a:ext uri="{FF2B5EF4-FFF2-40B4-BE49-F238E27FC236}">
                <a16:creationId xmlns:a16="http://schemas.microsoft.com/office/drawing/2014/main" id="{11E370E2-0613-4CEC-88BB-61D93B230932}"/>
              </a:ext>
            </a:extLst>
          </p:cNvPr>
          <p:cNvSpPr/>
          <p:nvPr/>
        </p:nvSpPr>
        <p:spPr>
          <a:xfrm>
            <a:off x="6731808" y="4964980"/>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90" name="Ellipse 89">
            <a:extLst>
              <a:ext uri="{FF2B5EF4-FFF2-40B4-BE49-F238E27FC236}">
                <a16:creationId xmlns:a16="http://schemas.microsoft.com/office/drawing/2014/main" id="{C0B1D6CE-1BAD-4759-88CD-AF898EC9D928}"/>
              </a:ext>
            </a:extLst>
          </p:cNvPr>
          <p:cNvSpPr/>
          <p:nvPr/>
        </p:nvSpPr>
        <p:spPr>
          <a:xfrm>
            <a:off x="352465" y="2528091"/>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91" name="Ellipse 90">
            <a:extLst>
              <a:ext uri="{FF2B5EF4-FFF2-40B4-BE49-F238E27FC236}">
                <a16:creationId xmlns:a16="http://schemas.microsoft.com/office/drawing/2014/main" id="{1DF3992B-7762-4B89-A10A-C8657B7DCFD8}"/>
              </a:ext>
            </a:extLst>
          </p:cNvPr>
          <p:cNvSpPr/>
          <p:nvPr/>
        </p:nvSpPr>
        <p:spPr>
          <a:xfrm>
            <a:off x="352465" y="3707684"/>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92" name="Ellipse 91">
            <a:extLst>
              <a:ext uri="{FF2B5EF4-FFF2-40B4-BE49-F238E27FC236}">
                <a16:creationId xmlns:a16="http://schemas.microsoft.com/office/drawing/2014/main" id="{E38A8489-FB20-464D-8A62-3E57FB2AFB08}"/>
              </a:ext>
            </a:extLst>
          </p:cNvPr>
          <p:cNvSpPr/>
          <p:nvPr/>
        </p:nvSpPr>
        <p:spPr>
          <a:xfrm>
            <a:off x="352465" y="4964980"/>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grpSp>
        <p:nvGrpSpPr>
          <p:cNvPr id="93" name="Groupe 92">
            <a:extLst>
              <a:ext uri="{FF2B5EF4-FFF2-40B4-BE49-F238E27FC236}">
                <a16:creationId xmlns:a16="http://schemas.microsoft.com/office/drawing/2014/main" id="{EBCA612D-BF9B-4D03-9893-1703EC795D10}"/>
              </a:ext>
            </a:extLst>
          </p:cNvPr>
          <p:cNvGrpSpPr/>
          <p:nvPr/>
        </p:nvGrpSpPr>
        <p:grpSpPr>
          <a:xfrm>
            <a:off x="7823783" y="5814336"/>
            <a:ext cx="524590" cy="180920"/>
            <a:chOff x="2569910" y="3450997"/>
            <a:chExt cx="844857" cy="264884"/>
          </a:xfrm>
        </p:grpSpPr>
        <p:sp>
          <p:nvSpPr>
            <p:cNvPr id="95" name="Rectangle 94">
              <a:extLst>
                <a:ext uri="{FF2B5EF4-FFF2-40B4-BE49-F238E27FC236}">
                  <a16:creationId xmlns:a16="http://schemas.microsoft.com/office/drawing/2014/main" id="{8A62F2F6-DB36-4CE2-99ED-559CF0EDA07F}"/>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tar: 5 Points 113">
              <a:extLst>
                <a:ext uri="{FF2B5EF4-FFF2-40B4-BE49-F238E27FC236}">
                  <a16:creationId xmlns:a16="http://schemas.microsoft.com/office/drawing/2014/main" id="{E91FB848-00D0-4811-80F9-24EE09D20F23}"/>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8" name="Star: 5 Points 114">
              <a:extLst>
                <a:ext uri="{FF2B5EF4-FFF2-40B4-BE49-F238E27FC236}">
                  <a16:creationId xmlns:a16="http://schemas.microsoft.com/office/drawing/2014/main" id="{F9A1CD39-60E0-4B38-956D-7B2D125F08F8}"/>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9" name="Star: 5 Points 115">
              <a:extLst>
                <a:ext uri="{FF2B5EF4-FFF2-40B4-BE49-F238E27FC236}">
                  <a16:creationId xmlns:a16="http://schemas.microsoft.com/office/drawing/2014/main" id="{AB596882-BD66-4B09-A9EA-09777DA739BF}"/>
                </a:ext>
              </a:extLst>
            </p:cNvPr>
            <p:cNvSpPr/>
            <p:nvPr/>
          </p:nvSpPr>
          <p:spPr bwMode="auto">
            <a:xfrm>
              <a:off x="316753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02" name="Groupe 101">
            <a:extLst>
              <a:ext uri="{FF2B5EF4-FFF2-40B4-BE49-F238E27FC236}">
                <a16:creationId xmlns:a16="http://schemas.microsoft.com/office/drawing/2014/main" id="{8716570F-3C42-4E03-B751-6FEAFB5A4A9E}"/>
              </a:ext>
            </a:extLst>
          </p:cNvPr>
          <p:cNvGrpSpPr/>
          <p:nvPr/>
        </p:nvGrpSpPr>
        <p:grpSpPr>
          <a:xfrm>
            <a:off x="7823783" y="4543126"/>
            <a:ext cx="524590" cy="180920"/>
            <a:chOff x="2569910" y="3450997"/>
            <a:chExt cx="844857" cy="264884"/>
          </a:xfrm>
        </p:grpSpPr>
        <p:sp>
          <p:nvSpPr>
            <p:cNvPr id="104" name="Rectangle 103">
              <a:extLst>
                <a:ext uri="{FF2B5EF4-FFF2-40B4-BE49-F238E27FC236}">
                  <a16:creationId xmlns:a16="http://schemas.microsoft.com/office/drawing/2014/main" id="{479C15D1-AC40-4BE6-B4DC-04EAB4647C26}"/>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tar: 5 Points 113">
              <a:extLst>
                <a:ext uri="{FF2B5EF4-FFF2-40B4-BE49-F238E27FC236}">
                  <a16:creationId xmlns:a16="http://schemas.microsoft.com/office/drawing/2014/main" id="{2DFCCAAA-74B0-4B9F-A774-7F74BF77F5A7}"/>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9" name="Star: 5 Points 114">
              <a:extLst>
                <a:ext uri="{FF2B5EF4-FFF2-40B4-BE49-F238E27FC236}">
                  <a16:creationId xmlns:a16="http://schemas.microsoft.com/office/drawing/2014/main" id="{BB5F3A48-F64C-44EA-8A20-AD99C797D737}"/>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0" name="Star: 5 Points 115">
              <a:extLst>
                <a:ext uri="{FF2B5EF4-FFF2-40B4-BE49-F238E27FC236}">
                  <a16:creationId xmlns:a16="http://schemas.microsoft.com/office/drawing/2014/main" id="{F974079D-B502-47B3-ADE4-333EF96689FB}"/>
                </a:ext>
              </a:extLst>
            </p:cNvPr>
            <p:cNvSpPr/>
            <p:nvPr/>
          </p:nvSpPr>
          <p:spPr bwMode="auto">
            <a:xfrm>
              <a:off x="316753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22" name="Groupe 121">
            <a:extLst>
              <a:ext uri="{FF2B5EF4-FFF2-40B4-BE49-F238E27FC236}">
                <a16:creationId xmlns:a16="http://schemas.microsoft.com/office/drawing/2014/main" id="{5805FB06-1475-447C-B714-78167AA5C725}"/>
              </a:ext>
            </a:extLst>
          </p:cNvPr>
          <p:cNvGrpSpPr/>
          <p:nvPr/>
        </p:nvGrpSpPr>
        <p:grpSpPr>
          <a:xfrm>
            <a:off x="1446206" y="4572166"/>
            <a:ext cx="524590" cy="180920"/>
            <a:chOff x="6285735" y="3415941"/>
            <a:chExt cx="844857" cy="264884"/>
          </a:xfrm>
        </p:grpSpPr>
        <p:sp>
          <p:nvSpPr>
            <p:cNvPr id="124" name="Rectangle 123">
              <a:extLst>
                <a:ext uri="{FF2B5EF4-FFF2-40B4-BE49-F238E27FC236}">
                  <a16:creationId xmlns:a16="http://schemas.microsoft.com/office/drawing/2014/main" id="{149A7CC3-EE88-43C6-9A1D-909F8AFD1D17}"/>
                </a:ext>
              </a:extLst>
            </p:cNvPr>
            <p:cNvSpPr/>
            <p:nvPr/>
          </p:nvSpPr>
          <p:spPr>
            <a:xfrm>
              <a:off x="6285735" y="3415941"/>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tar: 5 Points 113">
              <a:extLst>
                <a:ext uri="{FF2B5EF4-FFF2-40B4-BE49-F238E27FC236}">
                  <a16:creationId xmlns:a16="http://schemas.microsoft.com/office/drawing/2014/main" id="{CBE3850E-FEB0-4DC4-B2EB-55AAF765A378}"/>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8" name="Star: 5 Points 114">
              <a:extLst>
                <a:ext uri="{FF2B5EF4-FFF2-40B4-BE49-F238E27FC236}">
                  <a16:creationId xmlns:a16="http://schemas.microsoft.com/office/drawing/2014/main" id="{655667C7-3C93-440A-9F54-DAF5B1937295}"/>
                </a:ext>
              </a:extLst>
            </p:cNvPr>
            <p:cNvSpPr/>
            <p:nvPr/>
          </p:nvSpPr>
          <p:spPr bwMode="auto">
            <a:xfrm>
              <a:off x="6619264" y="3431697"/>
              <a:ext cx="216378" cy="196707"/>
            </a:xfrm>
            <a:prstGeom prst="star5">
              <a:avLst/>
            </a:prstGeom>
            <a:solidFill>
              <a:srgbClr val="F7964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4" name="Star: 5 Points 115">
              <a:extLst>
                <a:ext uri="{FF2B5EF4-FFF2-40B4-BE49-F238E27FC236}">
                  <a16:creationId xmlns:a16="http://schemas.microsoft.com/office/drawing/2014/main" id="{02795BE7-81FC-48FE-B635-0034C837999C}"/>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4" name="ZoneTexte 3">
            <a:extLst>
              <a:ext uri="{FF2B5EF4-FFF2-40B4-BE49-F238E27FC236}">
                <a16:creationId xmlns:a16="http://schemas.microsoft.com/office/drawing/2014/main" id="{946F69A3-5758-4C5E-A8BF-8E9C40527EB3}"/>
              </a:ext>
            </a:extLst>
          </p:cNvPr>
          <p:cNvSpPr txBox="1"/>
          <p:nvPr/>
        </p:nvSpPr>
        <p:spPr>
          <a:xfrm>
            <a:off x="7003901" y="908762"/>
            <a:ext cx="2478397" cy="954107"/>
          </a:xfrm>
          <a:prstGeom prst="rect">
            <a:avLst/>
          </a:prstGeom>
          <a:noFill/>
        </p:spPr>
        <p:txBody>
          <a:bodyPr wrap="square" rtlCol="0">
            <a:spAutoFit/>
          </a:bodyPr>
          <a:lstStyle/>
          <a:p>
            <a:pPr marL="92075" indent="-92075">
              <a:buFont typeface="Arial" panose="020B0604020202020204" pitchFamily="34" charset="0"/>
              <a:buChar char="•"/>
            </a:pPr>
            <a:r>
              <a:rPr lang="en-US" sz="700"/>
              <a:t>CG has already digitalized its operations (e.g., with the </a:t>
            </a:r>
            <a:r>
              <a:rPr lang="en-US" sz="700" err="1"/>
              <a:t>Manymore</a:t>
            </a:r>
            <a:r>
              <a:rPr lang="en-US" sz="700"/>
              <a:t> partnership), to </a:t>
            </a:r>
            <a:r>
              <a:rPr lang="en-US" sz="700">
                <a:solidFill>
                  <a:srgbClr val="009DB0"/>
                </a:solidFill>
              </a:rPr>
              <a:t>reach direct competitors’ level </a:t>
            </a:r>
            <a:r>
              <a:rPr lang="en-US" sz="700"/>
              <a:t>(level 1 of digitalization)</a:t>
            </a:r>
          </a:p>
          <a:p>
            <a:pPr marL="92075" indent="-92075">
              <a:buFont typeface="Arial" panose="020B0604020202020204" pitchFamily="34" charset="0"/>
              <a:buChar char="•"/>
            </a:pPr>
            <a:endParaRPr lang="en-US" sz="700"/>
          </a:p>
          <a:p>
            <a:pPr marL="92075" indent="-92075">
              <a:buFont typeface="Arial" panose="020B0604020202020204" pitchFamily="34" charset="0"/>
              <a:buChar char="•"/>
            </a:pPr>
            <a:r>
              <a:rPr lang="en-US" sz="700"/>
              <a:t>The strategical question is </a:t>
            </a:r>
            <a:r>
              <a:rPr lang="en-US" sz="700">
                <a:solidFill>
                  <a:srgbClr val="009DB0"/>
                </a:solidFill>
              </a:rPr>
              <a:t>whether to focus on level 2</a:t>
            </a:r>
            <a:r>
              <a:rPr lang="en-US" sz="700"/>
              <a:t> (exceed competition to meet customers’ demand) or/and </a:t>
            </a:r>
            <a:r>
              <a:rPr lang="en-US" sz="700">
                <a:solidFill>
                  <a:srgbClr val="009DB0"/>
                </a:solidFill>
              </a:rPr>
              <a:t>on level 3 </a:t>
            </a:r>
            <a:r>
              <a:rPr lang="en-US" sz="700"/>
              <a:t>(prepare to the expectations of tomorrow’s customers)</a:t>
            </a:r>
          </a:p>
        </p:txBody>
      </p:sp>
      <p:sp>
        <p:nvSpPr>
          <p:cNvPr id="5" name="Triangle isocèle 4">
            <a:extLst>
              <a:ext uri="{FF2B5EF4-FFF2-40B4-BE49-F238E27FC236}">
                <a16:creationId xmlns:a16="http://schemas.microsoft.com/office/drawing/2014/main" id="{BCECE3CA-CBBD-4EDE-8B23-0972BB19628E}"/>
              </a:ext>
            </a:extLst>
          </p:cNvPr>
          <p:cNvSpPr/>
          <p:nvPr/>
        </p:nvSpPr>
        <p:spPr bwMode="auto">
          <a:xfrm rot="10800000">
            <a:off x="3729066" y="1967505"/>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8" name="Graphique 7" descr="Globe terrestre : Amériques">
            <a:extLst>
              <a:ext uri="{FF2B5EF4-FFF2-40B4-BE49-F238E27FC236}">
                <a16:creationId xmlns:a16="http://schemas.microsoft.com/office/drawing/2014/main" id="{458E6BE8-1132-42AD-BA5B-3F7CD3D6FD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8905" y="4741374"/>
            <a:ext cx="284625" cy="284625"/>
          </a:xfrm>
          <a:prstGeom prst="rect">
            <a:avLst/>
          </a:prstGeom>
        </p:spPr>
      </p:pic>
      <p:pic>
        <p:nvPicPr>
          <p:cNvPr id="11" name="Graphique 10" descr="Homme avec canne">
            <a:extLst>
              <a:ext uri="{FF2B5EF4-FFF2-40B4-BE49-F238E27FC236}">
                <a16:creationId xmlns:a16="http://schemas.microsoft.com/office/drawing/2014/main" id="{CD4CB28B-337C-4F20-B421-80F698CB476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8347" y="3000717"/>
            <a:ext cx="242702" cy="242702"/>
          </a:xfrm>
          <a:prstGeom prst="rect">
            <a:avLst/>
          </a:prstGeom>
        </p:spPr>
      </p:pic>
      <p:pic>
        <p:nvPicPr>
          <p:cNvPr id="13" name="Graphique 12" descr="Centre d’appels">
            <a:extLst>
              <a:ext uri="{FF2B5EF4-FFF2-40B4-BE49-F238E27FC236}">
                <a16:creationId xmlns:a16="http://schemas.microsoft.com/office/drawing/2014/main" id="{E0778D36-25EC-4137-BD83-2F45D8BC5F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1285" y="2991058"/>
            <a:ext cx="262548" cy="262548"/>
          </a:xfrm>
          <a:prstGeom prst="rect">
            <a:avLst/>
          </a:prstGeom>
        </p:spPr>
      </p:pic>
      <p:pic>
        <p:nvPicPr>
          <p:cNvPr id="16" name="Graphique 15" descr="Football">
            <a:extLst>
              <a:ext uri="{FF2B5EF4-FFF2-40B4-BE49-F238E27FC236}">
                <a16:creationId xmlns:a16="http://schemas.microsoft.com/office/drawing/2014/main" id="{5C5CE455-8166-4330-AE5C-6628146D8F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21714" y="3007928"/>
            <a:ext cx="251907" cy="251907"/>
          </a:xfrm>
          <a:prstGeom prst="rect">
            <a:avLst/>
          </a:prstGeom>
        </p:spPr>
      </p:pic>
      <p:pic>
        <p:nvPicPr>
          <p:cNvPr id="18" name="Graphique 17" descr="Ordinateur portable">
            <a:extLst>
              <a:ext uri="{FF2B5EF4-FFF2-40B4-BE49-F238E27FC236}">
                <a16:creationId xmlns:a16="http://schemas.microsoft.com/office/drawing/2014/main" id="{55A5420C-46AD-4424-85E7-09A544998E1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78967" y="2991918"/>
            <a:ext cx="287041" cy="287041"/>
          </a:xfrm>
          <a:prstGeom prst="rect">
            <a:avLst/>
          </a:prstGeom>
        </p:spPr>
      </p:pic>
      <p:pic>
        <p:nvPicPr>
          <p:cNvPr id="21" name="Graphique 20" descr="Marcher">
            <a:extLst>
              <a:ext uri="{FF2B5EF4-FFF2-40B4-BE49-F238E27FC236}">
                <a16:creationId xmlns:a16="http://schemas.microsoft.com/office/drawing/2014/main" id="{3E402D2C-A7BB-4705-B52A-11079D70B89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9615" y="4727716"/>
            <a:ext cx="271316" cy="271316"/>
          </a:xfrm>
          <a:prstGeom prst="rect">
            <a:avLst/>
          </a:prstGeom>
        </p:spPr>
      </p:pic>
      <p:sp>
        <p:nvSpPr>
          <p:cNvPr id="26" name="Freeform 5">
            <a:extLst>
              <a:ext uri="{FF2B5EF4-FFF2-40B4-BE49-F238E27FC236}">
                <a16:creationId xmlns:a16="http://schemas.microsoft.com/office/drawing/2014/main" id="{DCF666BA-196F-4A61-B0BB-CB4FFF69B5E9}"/>
              </a:ext>
            </a:extLst>
          </p:cNvPr>
          <p:cNvSpPr>
            <a:spLocks noEditPoints="1"/>
          </p:cNvSpPr>
          <p:nvPr/>
        </p:nvSpPr>
        <p:spPr bwMode="auto">
          <a:xfrm>
            <a:off x="3735482" y="4747246"/>
            <a:ext cx="118755" cy="328922"/>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
            <a:extLst>
              <a:ext uri="{FF2B5EF4-FFF2-40B4-BE49-F238E27FC236}">
                <a16:creationId xmlns:a16="http://schemas.microsoft.com/office/drawing/2014/main" id="{05ECE1D9-43C1-4408-97E8-67FF0D0698F7}"/>
              </a:ext>
            </a:extLst>
          </p:cNvPr>
          <p:cNvSpPr>
            <a:spLocks noEditPoints="1"/>
          </p:cNvSpPr>
          <p:nvPr/>
        </p:nvSpPr>
        <p:spPr bwMode="auto">
          <a:xfrm>
            <a:off x="3934485" y="4740029"/>
            <a:ext cx="57978" cy="160584"/>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
            <a:extLst>
              <a:ext uri="{FF2B5EF4-FFF2-40B4-BE49-F238E27FC236}">
                <a16:creationId xmlns:a16="http://schemas.microsoft.com/office/drawing/2014/main" id="{9F1C7021-E63C-4A80-9F2C-560B4AA02552}"/>
              </a:ext>
            </a:extLst>
          </p:cNvPr>
          <p:cNvSpPr>
            <a:spLocks noEditPoints="1"/>
          </p:cNvSpPr>
          <p:nvPr/>
        </p:nvSpPr>
        <p:spPr bwMode="auto">
          <a:xfrm>
            <a:off x="3999374" y="4911707"/>
            <a:ext cx="57978" cy="160584"/>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8" name="Connecteur droit 27">
            <a:extLst>
              <a:ext uri="{FF2B5EF4-FFF2-40B4-BE49-F238E27FC236}">
                <a16:creationId xmlns:a16="http://schemas.microsoft.com/office/drawing/2014/main" id="{215865E4-694A-4566-B27E-D2AC199ED616}"/>
              </a:ext>
            </a:extLst>
          </p:cNvPr>
          <p:cNvCxnSpPr/>
          <p:nvPr/>
        </p:nvCxnSpPr>
        <p:spPr>
          <a:xfrm flipV="1">
            <a:off x="3853502" y="4833938"/>
            <a:ext cx="64294" cy="23812"/>
          </a:xfrm>
          <a:prstGeom prst="line">
            <a:avLst/>
          </a:prstGeom>
          <a:ln w="6350">
            <a:solidFill>
              <a:srgbClr val="009DB0"/>
            </a:solidFill>
            <a:prstDash val="dash"/>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55DF328F-D889-4412-BD38-4CE4EE9987BE}"/>
              </a:ext>
            </a:extLst>
          </p:cNvPr>
          <p:cNvCxnSpPr>
            <a:cxnSpLocks/>
          </p:cNvCxnSpPr>
          <p:nvPr/>
        </p:nvCxnSpPr>
        <p:spPr>
          <a:xfrm>
            <a:off x="3870191" y="4977060"/>
            <a:ext cx="121424" cy="21184"/>
          </a:xfrm>
          <a:prstGeom prst="line">
            <a:avLst/>
          </a:prstGeom>
          <a:ln w="6350">
            <a:solidFill>
              <a:srgbClr val="009DB0"/>
            </a:solidFill>
            <a:prstDash val="dash"/>
          </a:ln>
        </p:spPr>
        <p:style>
          <a:lnRef idx="1">
            <a:schemeClr val="accent1"/>
          </a:lnRef>
          <a:fillRef idx="0">
            <a:schemeClr val="accent1"/>
          </a:fillRef>
          <a:effectRef idx="0">
            <a:schemeClr val="accent1"/>
          </a:effectRef>
          <a:fontRef idx="minor">
            <a:schemeClr val="tx1"/>
          </a:fontRef>
        </p:style>
      </p:cxnSp>
      <p:grpSp>
        <p:nvGrpSpPr>
          <p:cNvPr id="20" name="Groupe 19">
            <a:extLst>
              <a:ext uri="{FF2B5EF4-FFF2-40B4-BE49-F238E27FC236}">
                <a16:creationId xmlns:a16="http://schemas.microsoft.com/office/drawing/2014/main" id="{97B55A39-5080-49DC-BCDD-DA8BE955389E}"/>
              </a:ext>
            </a:extLst>
          </p:cNvPr>
          <p:cNvGrpSpPr/>
          <p:nvPr/>
        </p:nvGrpSpPr>
        <p:grpSpPr>
          <a:xfrm>
            <a:off x="2541959" y="4561221"/>
            <a:ext cx="302153" cy="302153"/>
            <a:chOff x="2541959" y="4561221"/>
            <a:chExt cx="302153" cy="302153"/>
          </a:xfrm>
        </p:grpSpPr>
        <p:sp>
          <p:nvSpPr>
            <p:cNvPr id="12" name="Ellipse 11">
              <a:extLst>
                <a:ext uri="{FF2B5EF4-FFF2-40B4-BE49-F238E27FC236}">
                  <a16:creationId xmlns:a16="http://schemas.microsoft.com/office/drawing/2014/main" id="{A7D4DF4B-EC09-4D3F-8A5F-3ECFCF427585}"/>
                </a:ext>
              </a:extLst>
            </p:cNvPr>
            <p:cNvSpPr/>
            <p:nvPr/>
          </p:nvSpPr>
          <p:spPr>
            <a:xfrm>
              <a:off x="2541959" y="4561221"/>
              <a:ext cx="302153" cy="302153"/>
            </a:xfrm>
            <a:prstGeom prst="ellipse">
              <a:avLst/>
            </a:prstGeom>
            <a:solidFill>
              <a:schemeClr val="bg1"/>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que 16" descr="Cône de signalisation">
              <a:extLst>
                <a:ext uri="{FF2B5EF4-FFF2-40B4-BE49-F238E27FC236}">
                  <a16:creationId xmlns:a16="http://schemas.microsoft.com/office/drawing/2014/main" id="{4345FD4C-D7FD-4430-9BF8-5695892E36B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9734" y="4572166"/>
              <a:ext cx="274822" cy="274822"/>
            </a:xfrm>
            <a:prstGeom prst="rect">
              <a:avLst/>
            </a:prstGeom>
          </p:spPr>
        </p:pic>
      </p:grpSp>
      <p:grpSp>
        <p:nvGrpSpPr>
          <p:cNvPr id="111" name="Groupe 110">
            <a:extLst>
              <a:ext uri="{FF2B5EF4-FFF2-40B4-BE49-F238E27FC236}">
                <a16:creationId xmlns:a16="http://schemas.microsoft.com/office/drawing/2014/main" id="{B6366134-6B97-4830-9747-352E4A0B3998}"/>
              </a:ext>
            </a:extLst>
          </p:cNvPr>
          <p:cNvGrpSpPr/>
          <p:nvPr/>
        </p:nvGrpSpPr>
        <p:grpSpPr>
          <a:xfrm>
            <a:off x="9027661" y="4561221"/>
            <a:ext cx="302153" cy="302153"/>
            <a:chOff x="2541959" y="4561221"/>
            <a:chExt cx="302153" cy="302153"/>
          </a:xfrm>
        </p:grpSpPr>
        <p:sp>
          <p:nvSpPr>
            <p:cNvPr id="112" name="Ellipse 111">
              <a:extLst>
                <a:ext uri="{FF2B5EF4-FFF2-40B4-BE49-F238E27FC236}">
                  <a16:creationId xmlns:a16="http://schemas.microsoft.com/office/drawing/2014/main" id="{7C946F68-7CCE-4C06-A2EA-60BB98546122}"/>
                </a:ext>
              </a:extLst>
            </p:cNvPr>
            <p:cNvSpPr/>
            <p:nvPr/>
          </p:nvSpPr>
          <p:spPr>
            <a:xfrm>
              <a:off x="2541959" y="4561221"/>
              <a:ext cx="302153" cy="302153"/>
            </a:xfrm>
            <a:prstGeom prst="ellipse">
              <a:avLst/>
            </a:prstGeom>
            <a:solidFill>
              <a:schemeClr val="bg1"/>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Graphique 112" descr="Cône de signalisation">
              <a:extLst>
                <a:ext uri="{FF2B5EF4-FFF2-40B4-BE49-F238E27FC236}">
                  <a16:creationId xmlns:a16="http://schemas.microsoft.com/office/drawing/2014/main" id="{E1DAF9DA-AB38-471D-8380-3672796742F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9734" y="4572166"/>
              <a:ext cx="274822" cy="274822"/>
            </a:xfrm>
            <a:prstGeom prst="rect">
              <a:avLst/>
            </a:prstGeom>
          </p:spPr>
        </p:pic>
      </p:grpSp>
      <p:grpSp>
        <p:nvGrpSpPr>
          <p:cNvPr id="114" name="Groupe 113">
            <a:extLst>
              <a:ext uri="{FF2B5EF4-FFF2-40B4-BE49-F238E27FC236}">
                <a16:creationId xmlns:a16="http://schemas.microsoft.com/office/drawing/2014/main" id="{6B1F1C94-F0CD-4565-A54E-5D4ECB3F1039}"/>
              </a:ext>
            </a:extLst>
          </p:cNvPr>
          <p:cNvGrpSpPr/>
          <p:nvPr/>
        </p:nvGrpSpPr>
        <p:grpSpPr>
          <a:xfrm>
            <a:off x="9027661" y="5889446"/>
            <a:ext cx="302153" cy="302153"/>
            <a:chOff x="2541959" y="4561221"/>
            <a:chExt cx="302153" cy="302153"/>
          </a:xfrm>
        </p:grpSpPr>
        <p:sp>
          <p:nvSpPr>
            <p:cNvPr id="115" name="Ellipse 114">
              <a:extLst>
                <a:ext uri="{FF2B5EF4-FFF2-40B4-BE49-F238E27FC236}">
                  <a16:creationId xmlns:a16="http://schemas.microsoft.com/office/drawing/2014/main" id="{05A1746A-CE80-4D09-9ABB-9E5752CDC6A2}"/>
                </a:ext>
              </a:extLst>
            </p:cNvPr>
            <p:cNvSpPr/>
            <p:nvPr/>
          </p:nvSpPr>
          <p:spPr>
            <a:xfrm>
              <a:off x="2541959" y="4561221"/>
              <a:ext cx="302153" cy="302153"/>
            </a:xfrm>
            <a:prstGeom prst="ellipse">
              <a:avLst/>
            </a:prstGeom>
            <a:solidFill>
              <a:schemeClr val="bg1"/>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raphique 115" descr="Cône de signalisation">
              <a:extLst>
                <a:ext uri="{FF2B5EF4-FFF2-40B4-BE49-F238E27FC236}">
                  <a16:creationId xmlns:a16="http://schemas.microsoft.com/office/drawing/2014/main" id="{1C24F154-B6BC-4FEE-9E2A-2FEE496600F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9734" y="4572166"/>
              <a:ext cx="274822" cy="274822"/>
            </a:xfrm>
            <a:prstGeom prst="rect">
              <a:avLst/>
            </a:prstGeom>
          </p:spPr>
        </p:pic>
      </p:grpSp>
      <p:pic>
        <p:nvPicPr>
          <p:cNvPr id="23" name="Graphique 22" descr="Loupe">
            <a:extLst>
              <a:ext uri="{FF2B5EF4-FFF2-40B4-BE49-F238E27FC236}">
                <a16:creationId xmlns:a16="http://schemas.microsoft.com/office/drawing/2014/main" id="{BAC00B27-9985-4DE6-93E2-C234B697431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09559" y="5904541"/>
            <a:ext cx="326990" cy="326990"/>
          </a:xfrm>
          <a:prstGeom prst="rect">
            <a:avLst/>
          </a:prstGeom>
        </p:spPr>
      </p:pic>
      <p:pic>
        <p:nvPicPr>
          <p:cNvPr id="117" name="Graphique 116" descr="Loupe">
            <a:extLst>
              <a:ext uri="{FF2B5EF4-FFF2-40B4-BE49-F238E27FC236}">
                <a16:creationId xmlns:a16="http://schemas.microsoft.com/office/drawing/2014/main" id="{2A26425D-9702-409B-B7FC-79790E8D80B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35180" y="3399161"/>
            <a:ext cx="326990" cy="326990"/>
          </a:xfrm>
          <a:prstGeom prst="rect">
            <a:avLst/>
          </a:prstGeom>
        </p:spPr>
      </p:pic>
      <p:pic>
        <p:nvPicPr>
          <p:cNvPr id="130" name="Graphique 129" descr="Loupe">
            <a:extLst>
              <a:ext uri="{FF2B5EF4-FFF2-40B4-BE49-F238E27FC236}">
                <a16:creationId xmlns:a16="http://schemas.microsoft.com/office/drawing/2014/main" id="{73D515C7-7080-4801-ABA3-394EB51DDAC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80798" y="5810229"/>
            <a:ext cx="326990" cy="326990"/>
          </a:xfrm>
          <a:prstGeom prst="rect">
            <a:avLst/>
          </a:prstGeom>
        </p:spPr>
      </p:pic>
      <p:grpSp>
        <p:nvGrpSpPr>
          <p:cNvPr id="106" name="Groupe 105">
            <a:extLst>
              <a:ext uri="{FF2B5EF4-FFF2-40B4-BE49-F238E27FC236}">
                <a16:creationId xmlns:a16="http://schemas.microsoft.com/office/drawing/2014/main" id="{9EAB5A2A-0188-4B3A-9FFE-33D7A5864F94}"/>
              </a:ext>
            </a:extLst>
          </p:cNvPr>
          <p:cNvGrpSpPr/>
          <p:nvPr/>
        </p:nvGrpSpPr>
        <p:grpSpPr>
          <a:xfrm>
            <a:off x="3486095" y="6404206"/>
            <a:ext cx="277753" cy="277753"/>
            <a:chOff x="2541959" y="4561221"/>
            <a:chExt cx="302153" cy="302153"/>
          </a:xfrm>
        </p:grpSpPr>
        <p:sp>
          <p:nvSpPr>
            <p:cNvPr id="108" name="Ellipse 107">
              <a:extLst>
                <a:ext uri="{FF2B5EF4-FFF2-40B4-BE49-F238E27FC236}">
                  <a16:creationId xmlns:a16="http://schemas.microsoft.com/office/drawing/2014/main" id="{F6B7A12D-1F59-4056-A092-EC1C7092CE36}"/>
                </a:ext>
              </a:extLst>
            </p:cNvPr>
            <p:cNvSpPr/>
            <p:nvPr/>
          </p:nvSpPr>
          <p:spPr>
            <a:xfrm>
              <a:off x="2541959" y="4561221"/>
              <a:ext cx="302153" cy="302153"/>
            </a:xfrm>
            <a:prstGeom prst="ellipse">
              <a:avLst/>
            </a:prstGeom>
            <a:solidFill>
              <a:schemeClr val="bg1"/>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Graphique 131" descr="Cône de signalisation">
              <a:extLst>
                <a:ext uri="{FF2B5EF4-FFF2-40B4-BE49-F238E27FC236}">
                  <a16:creationId xmlns:a16="http://schemas.microsoft.com/office/drawing/2014/main" id="{28A18862-B312-47B3-A8C5-4ADD2C239C0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9734" y="4572166"/>
              <a:ext cx="274822" cy="274822"/>
            </a:xfrm>
            <a:prstGeom prst="rect">
              <a:avLst/>
            </a:prstGeom>
          </p:spPr>
        </p:pic>
      </p:grpSp>
      <p:sp>
        <p:nvSpPr>
          <p:cNvPr id="133" name="ZoneTexte 39">
            <a:extLst>
              <a:ext uri="{FF2B5EF4-FFF2-40B4-BE49-F238E27FC236}">
                <a16:creationId xmlns:a16="http://schemas.microsoft.com/office/drawing/2014/main" id="{6BE3BE18-3DF9-4BA6-9C63-EDA7872A9712}"/>
              </a:ext>
            </a:extLst>
          </p:cNvPr>
          <p:cNvSpPr txBox="1"/>
          <p:nvPr/>
        </p:nvSpPr>
        <p:spPr>
          <a:xfrm>
            <a:off x="3739453" y="6361606"/>
            <a:ext cx="944897" cy="338554"/>
          </a:xfrm>
          <a:prstGeom prst="rect">
            <a:avLst/>
          </a:prstGeom>
          <a:noFill/>
        </p:spPr>
        <p:txBody>
          <a:bodyPr wrap="square" rtlCol="0">
            <a:spAutoFit/>
          </a:bodyPr>
          <a:lstStyle/>
          <a:p>
            <a:r>
              <a:rPr lang="en-US" sz="800"/>
              <a:t>Work in progress</a:t>
            </a:r>
          </a:p>
        </p:txBody>
      </p:sp>
      <p:sp>
        <p:nvSpPr>
          <p:cNvPr id="25" name="Freeform 5">
            <a:extLst>
              <a:ext uri="{FF2B5EF4-FFF2-40B4-BE49-F238E27FC236}">
                <a16:creationId xmlns:a16="http://schemas.microsoft.com/office/drawing/2014/main" id="{9337D38B-CF67-4D13-9F5E-70C253B523BE}"/>
              </a:ext>
            </a:extLst>
          </p:cNvPr>
          <p:cNvSpPr>
            <a:spLocks/>
          </p:cNvSpPr>
          <p:nvPr/>
        </p:nvSpPr>
        <p:spPr bwMode="auto">
          <a:xfrm>
            <a:off x="4802565" y="3412802"/>
            <a:ext cx="235983" cy="236621"/>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5" name="Groupe 134">
            <a:extLst>
              <a:ext uri="{FF2B5EF4-FFF2-40B4-BE49-F238E27FC236}">
                <a16:creationId xmlns:a16="http://schemas.microsoft.com/office/drawing/2014/main" id="{125C1EDE-90B7-4DA7-ABAB-C3E357E1C063}"/>
              </a:ext>
            </a:extLst>
          </p:cNvPr>
          <p:cNvGrpSpPr/>
          <p:nvPr/>
        </p:nvGrpSpPr>
        <p:grpSpPr>
          <a:xfrm>
            <a:off x="4727479" y="4173752"/>
            <a:ext cx="390961" cy="737269"/>
            <a:chOff x="6753022" y="3935534"/>
            <a:chExt cx="1428687" cy="2115608"/>
          </a:xfrm>
        </p:grpSpPr>
        <p:grpSp>
          <p:nvGrpSpPr>
            <p:cNvPr id="139" name="Groupe 138">
              <a:extLst>
                <a:ext uri="{FF2B5EF4-FFF2-40B4-BE49-F238E27FC236}">
                  <a16:creationId xmlns:a16="http://schemas.microsoft.com/office/drawing/2014/main" id="{046C9021-7AAD-4A75-B5F2-7CF2544E451A}"/>
                </a:ext>
              </a:extLst>
            </p:cNvPr>
            <p:cNvGrpSpPr/>
            <p:nvPr/>
          </p:nvGrpSpPr>
          <p:grpSpPr>
            <a:xfrm>
              <a:off x="6753022" y="3935534"/>
              <a:ext cx="1428687" cy="2115608"/>
              <a:chOff x="-2289583" y="2396456"/>
              <a:chExt cx="2197390" cy="4201864"/>
            </a:xfrm>
          </p:grpSpPr>
          <p:cxnSp>
            <p:nvCxnSpPr>
              <p:cNvPr id="141" name="Connecteur droit 140">
                <a:extLst>
                  <a:ext uri="{FF2B5EF4-FFF2-40B4-BE49-F238E27FC236}">
                    <a16:creationId xmlns:a16="http://schemas.microsoft.com/office/drawing/2014/main" id="{DB8B1A1C-68A1-412B-ACFE-24700BB5D697}"/>
                  </a:ext>
                </a:extLst>
              </p:cNvPr>
              <p:cNvCxnSpPr>
                <a:cxnSpLocks/>
                <a:stCxn id="140" idx="0"/>
                <a:endCxn id="144" idx="2"/>
              </p:cNvCxnSpPr>
              <p:nvPr/>
            </p:nvCxnSpPr>
            <p:spPr bwMode="auto">
              <a:xfrm flipH="1">
                <a:off x="-1190885" y="2396456"/>
                <a:ext cx="29206" cy="4201864"/>
              </a:xfrm>
              <a:prstGeom prst="line">
                <a:avLst/>
              </a:prstGeom>
              <a:solidFill>
                <a:schemeClr val="accent1"/>
              </a:solidFill>
              <a:ln w="6350" cap="flat" cmpd="sng" algn="ctr">
                <a:solidFill>
                  <a:schemeClr val="tx1"/>
                </a:solidFill>
                <a:prstDash val="dash"/>
                <a:round/>
                <a:headEnd type="none" w="med" len="med"/>
                <a:tailEnd type="none" w="med" len="med"/>
              </a:ln>
              <a:effectLst/>
            </p:spPr>
          </p:cxnSp>
          <p:sp>
            <p:nvSpPr>
              <p:cNvPr id="142" name="Trapèze 141">
                <a:extLst>
                  <a:ext uri="{FF2B5EF4-FFF2-40B4-BE49-F238E27FC236}">
                    <a16:creationId xmlns:a16="http://schemas.microsoft.com/office/drawing/2014/main" id="{8C1CF4A9-8890-4912-93B0-F3F5E2B7E8B7}"/>
                  </a:ext>
                </a:extLst>
              </p:cNvPr>
              <p:cNvSpPr/>
              <p:nvPr/>
            </p:nvSpPr>
            <p:spPr bwMode="auto">
              <a:xfrm>
                <a:off x="-1931214" y="3590433"/>
                <a:ext cx="1520016" cy="1358508"/>
              </a:xfrm>
              <a:prstGeom prst="trapezoid">
                <a:avLst>
                  <a:gd name="adj" fmla="val 27526"/>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spc="-30">
                  <a:latin typeface="+mj-lt"/>
                </a:endParaRPr>
              </a:p>
            </p:txBody>
          </p:sp>
          <p:sp>
            <p:nvSpPr>
              <p:cNvPr id="144" name="Trapèze 143">
                <a:extLst>
                  <a:ext uri="{FF2B5EF4-FFF2-40B4-BE49-F238E27FC236}">
                    <a16:creationId xmlns:a16="http://schemas.microsoft.com/office/drawing/2014/main" id="{3F8106DC-F65D-4EAD-B8EF-FDD104BEE765}"/>
                  </a:ext>
                </a:extLst>
              </p:cNvPr>
              <p:cNvSpPr/>
              <p:nvPr/>
            </p:nvSpPr>
            <p:spPr bwMode="auto">
              <a:xfrm>
                <a:off x="-2289583" y="5158684"/>
                <a:ext cx="2197390" cy="1439636"/>
              </a:xfrm>
              <a:prstGeom prst="trapezoid">
                <a:avLst>
                  <a:gd name="adj" fmla="val 25726"/>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spc="-30">
                  <a:latin typeface="+mj-lt"/>
                </a:endParaRPr>
              </a:p>
            </p:txBody>
          </p:sp>
          <p:sp>
            <p:nvSpPr>
              <p:cNvPr id="146" name="ZoneTexte 145">
                <a:extLst>
                  <a:ext uri="{FF2B5EF4-FFF2-40B4-BE49-F238E27FC236}">
                    <a16:creationId xmlns:a16="http://schemas.microsoft.com/office/drawing/2014/main" id="{74097624-5A1A-4AD5-B75B-7954CDA3DCF3}"/>
                  </a:ext>
                </a:extLst>
              </p:cNvPr>
              <p:cNvSpPr txBox="1"/>
              <p:nvPr/>
            </p:nvSpPr>
            <p:spPr>
              <a:xfrm>
                <a:off x="-1730272" y="2675883"/>
                <a:ext cx="1071556" cy="1140159"/>
              </a:xfrm>
              <a:prstGeom prst="rect">
                <a:avLst/>
              </a:prstGeom>
              <a:noFill/>
            </p:spPr>
            <p:txBody>
              <a:bodyPr wrap="square">
                <a:spAutoFit/>
              </a:bodyPr>
              <a:lstStyle/>
              <a:p>
                <a:pPr algn="ctr"/>
                <a:endParaRPr lang="en-US" sz="700">
                  <a:latin typeface="+mj-lt"/>
                </a:endParaRPr>
              </a:p>
            </p:txBody>
          </p:sp>
        </p:grpSp>
        <p:sp>
          <p:nvSpPr>
            <p:cNvPr id="140" name="Trapèze 139">
              <a:extLst>
                <a:ext uri="{FF2B5EF4-FFF2-40B4-BE49-F238E27FC236}">
                  <a16:creationId xmlns:a16="http://schemas.microsoft.com/office/drawing/2014/main" id="{20622C95-D990-464D-B99B-80CC7F504AF5}"/>
                </a:ext>
              </a:extLst>
            </p:cNvPr>
            <p:cNvSpPr/>
            <p:nvPr/>
          </p:nvSpPr>
          <p:spPr bwMode="auto">
            <a:xfrm>
              <a:off x="7227890" y="3935534"/>
              <a:ext cx="516916" cy="497675"/>
            </a:xfrm>
            <a:prstGeom prst="trapezoid">
              <a:avLst>
                <a:gd name="adj" fmla="val 32774"/>
              </a:avLst>
            </a:prstGeom>
            <a:solidFill>
              <a:schemeClr val="bg1"/>
            </a:solidFill>
            <a:ln w="9525" cap="flat" cmpd="sng" algn="ctr">
              <a:solidFill>
                <a:srgbClr val="CCCCCC"/>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spc="-30" normalizeH="0">
                <a:ln>
                  <a:noFill/>
                </a:ln>
                <a:solidFill>
                  <a:schemeClr val="tx1"/>
                </a:solidFill>
                <a:effectLst/>
                <a:latin typeface="+mj-lt"/>
              </a:endParaRPr>
            </a:p>
          </p:txBody>
        </p:sp>
      </p:grpSp>
      <p:sp>
        <p:nvSpPr>
          <p:cNvPr id="148" name="ZoneTexte 147">
            <a:extLst>
              <a:ext uri="{FF2B5EF4-FFF2-40B4-BE49-F238E27FC236}">
                <a16:creationId xmlns:a16="http://schemas.microsoft.com/office/drawing/2014/main" id="{DFCC2EF5-57D8-4DAA-891F-9AFF00D7520B}"/>
              </a:ext>
            </a:extLst>
          </p:cNvPr>
          <p:cNvSpPr txBox="1"/>
          <p:nvPr/>
        </p:nvSpPr>
        <p:spPr>
          <a:xfrm>
            <a:off x="4371196" y="4153194"/>
            <a:ext cx="549483" cy="200055"/>
          </a:xfrm>
          <a:prstGeom prst="rect">
            <a:avLst/>
          </a:prstGeom>
          <a:noFill/>
        </p:spPr>
        <p:txBody>
          <a:bodyPr wrap="square">
            <a:spAutoFit/>
          </a:bodyPr>
          <a:lstStyle/>
          <a:p>
            <a:pPr algn="ctr"/>
            <a:r>
              <a:rPr lang="en-US" sz="700" i="1" spc="-30">
                <a:solidFill>
                  <a:srgbClr val="009DB0"/>
                </a:solidFill>
                <a:latin typeface="+mj-lt"/>
              </a:rPr>
              <a:t>HNWI</a:t>
            </a:r>
            <a:endParaRPr kumimoji="0" lang="en-US" sz="700" b="0" i="1" u="none" strike="noStrike" cap="none" spc="-30" normalizeH="0">
              <a:ln>
                <a:noFill/>
              </a:ln>
              <a:solidFill>
                <a:srgbClr val="009DB0"/>
              </a:solidFill>
              <a:effectLst/>
              <a:latin typeface="+mj-lt"/>
            </a:endParaRPr>
          </a:p>
        </p:txBody>
      </p:sp>
      <p:sp>
        <p:nvSpPr>
          <p:cNvPr id="150" name="ZoneTexte 149">
            <a:extLst>
              <a:ext uri="{FF2B5EF4-FFF2-40B4-BE49-F238E27FC236}">
                <a16:creationId xmlns:a16="http://schemas.microsoft.com/office/drawing/2014/main" id="{1BBC55C3-9C41-471E-9026-E0C91DC5676C}"/>
              </a:ext>
            </a:extLst>
          </p:cNvPr>
          <p:cNvSpPr txBox="1"/>
          <p:nvPr/>
        </p:nvSpPr>
        <p:spPr>
          <a:xfrm>
            <a:off x="4132897" y="4332016"/>
            <a:ext cx="806300" cy="307777"/>
          </a:xfrm>
          <a:prstGeom prst="rect">
            <a:avLst/>
          </a:prstGeom>
          <a:noFill/>
        </p:spPr>
        <p:txBody>
          <a:bodyPr wrap="square">
            <a:spAutoFit/>
          </a:bodyPr>
          <a:lstStyle/>
          <a:p>
            <a:pPr algn="ctr"/>
            <a:r>
              <a:rPr lang="en-US" sz="700" i="1" spc="-30">
                <a:solidFill>
                  <a:srgbClr val="009DB0"/>
                </a:solidFill>
                <a:latin typeface="+mj-lt"/>
              </a:rPr>
              <a:t>Mass &amp; Core affluent</a:t>
            </a:r>
          </a:p>
        </p:txBody>
      </p:sp>
      <p:sp>
        <p:nvSpPr>
          <p:cNvPr id="151" name="ZoneTexte 150">
            <a:extLst>
              <a:ext uri="{FF2B5EF4-FFF2-40B4-BE49-F238E27FC236}">
                <a16:creationId xmlns:a16="http://schemas.microsoft.com/office/drawing/2014/main" id="{9C7743D4-8255-49E8-8DD2-7C2667451D47}"/>
              </a:ext>
            </a:extLst>
          </p:cNvPr>
          <p:cNvSpPr txBox="1"/>
          <p:nvPr/>
        </p:nvSpPr>
        <p:spPr>
          <a:xfrm>
            <a:off x="4263105" y="4604884"/>
            <a:ext cx="549483" cy="307777"/>
          </a:xfrm>
          <a:prstGeom prst="rect">
            <a:avLst/>
          </a:prstGeom>
          <a:noFill/>
        </p:spPr>
        <p:txBody>
          <a:bodyPr wrap="square">
            <a:spAutoFit/>
          </a:bodyPr>
          <a:lstStyle/>
          <a:p>
            <a:pPr algn="ctr"/>
            <a:r>
              <a:rPr lang="en-US" sz="700" i="1" spc="-30">
                <a:solidFill>
                  <a:srgbClr val="009DB0"/>
                </a:solidFill>
                <a:latin typeface="+mj-lt"/>
              </a:rPr>
              <a:t>Mass market</a:t>
            </a:r>
          </a:p>
        </p:txBody>
      </p:sp>
      <p:sp>
        <p:nvSpPr>
          <p:cNvPr id="152" name="Ellipse 151">
            <a:extLst>
              <a:ext uri="{FF2B5EF4-FFF2-40B4-BE49-F238E27FC236}">
                <a16:creationId xmlns:a16="http://schemas.microsoft.com/office/drawing/2014/main" id="{85136304-3DD4-4201-9BC4-F561E1F7A421}"/>
              </a:ext>
            </a:extLst>
          </p:cNvPr>
          <p:cNvSpPr/>
          <p:nvPr/>
        </p:nvSpPr>
        <p:spPr>
          <a:xfrm>
            <a:off x="5232442" y="419691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2</a:t>
            </a:r>
          </a:p>
        </p:txBody>
      </p:sp>
      <p:sp>
        <p:nvSpPr>
          <p:cNvPr id="153" name="Ellipse 152">
            <a:extLst>
              <a:ext uri="{FF2B5EF4-FFF2-40B4-BE49-F238E27FC236}">
                <a16:creationId xmlns:a16="http://schemas.microsoft.com/office/drawing/2014/main" id="{B8FBA070-B8B7-4945-81A9-7DCF492615B1}"/>
              </a:ext>
            </a:extLst>
          </p:cNvPr>
          <p:cNvSpPr/>
          <p:nvPr/>
        </p:nvSpPr>
        <p:spPr>
          <a:xfrm>
            <a:off x="5232442" y="443237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1</a:t>
            </a:r>
          </a:p>
        </p:txBody>
      </p:sp>
      <p:sp>
        <p:nvSpPr>
          <p:cNvPr id="154" name="Ellipse 153">
            <a:extLst>
              <a:ext uri="{FF2B5EF4-FFF2-40B4-BE49-F238E27FC236}">
                <a16:creationId xmlns:a16="http://schemas.microsoft.com/office/drawing/2014/main" id="{0B1DABC8-7B02-4B4B-90A0-3D36B80D8C37}"/>
              </a:ext>
            </a:extLst>
          </p:cNvPr>
          <p:cNvSpPr/>
          <p:nvPr/>
        </p:nvSpPr>
        <p:spPr>
          <a:xfrm>
            <a:off x="5388418" y="419691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4</a:t>
            </a:r>
          </a:p>
        </p:txBody>
      </p:sp>
      <p:sp>
        <p:nvSpPr>
          <p:cNvPr id="156" name="Ellipse 155">
            <a:extLst>
              <a:ext uri="{FF2B5EF4-FFF2-40B4-BE49-F238E27FC236}">
                <a16:creationId xmlns:a16="http://schemas.microsoft.com/office/drawing/2014/main" id="{325E223D-717C-4925-B635-0894F7790162}"/>
              </a:ext>
            </a:extLst>
          </p:cNvPr>
          <p:cNvSpPr/>
          <p:nvPr/>
        </p:nvSpPr>
        <p:spPr>
          <a:xfrm>
            <a:off x="5388418" y="443237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6</a:t>
            </a:r>
          </a:p>
        </p:txBody>
      </p:sp>
      <p:sp>
        <p:nvSpPr>
          <p:cNvPr id="159" name="Ellipse 158">
            <a:extLst>
              <a:ext uri="{FF2B5EF4-FFF2-40B4-BE49-F238E27FC236}">
                <a16:creationId xmlns:a16="http://schemas.microsoft.com/office/drawing/2014/main" id="{A8C62C6F-A642-49B8-B987-1BE1526078B9}"/>
              </a:ext>
            </a:extLst>
          </p:cNvPr>
          <p:cNvSpPr/>
          <p:nvPr/>
        </p:nvSpPr>
        <p:spPr>
          <a:xfrm>
            <a:off x="5232442" y="469103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3</a:t>
            </a:r>
          </a:p>
        </p:txBody>
      </p:sp>
      <p:sp>
        <p:nvSpPr>
          <p:cNvPr id="160" name="Ellipse 159">
            <a:extLst>
              <a:ext uri="{FF2B5EF4-FFF2-40B4-BE49-F238E27FC236}">
                <a16:creationId xmlns:a16="http://schemas.microsoft.com/office/drawing/2014/main" id="{DAFBBE6D-01B3-4D38-B905-CD9B808E00CE}"/>
              </a:ext>
            </a:extLst>
          </p:cNvPr>
          <p:cNvSpPr/>
          <p:nvPr/>
        </p:nvSpPr>
        <p:spPr>
          <a:xfrm>
            <a:off x="5388418" y="469103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5</a:t>
            </a:r>
          </a:p>
        </p:txBody>
      </p:sp>
      <p:cxnSp>
        <p:nvCxnSpPr>
          <p:cNvPr id="163" name="Connecteur droit 162">
            <a:extLst>
              <a:ext uri="{FF2B5EF4-FFF2-40B4-BE49-F238E27FC236}">
                <a16:creationId xmlns:a16="http://schemas.microsoft.com/office/drawing/2014/main" id="{71B0DC61-DFB0-4460-8626-2BCEE14D522E}"/>
              </a:ext>
            </a:extLst>
          </p:cNvPr>
          <p:cNvCxnSpPr>
            <a:cxnSpLocks/>
          </p:cNvCxnSpPr>
          <p:nvPr/>
        </p:nvCxnSpPr>
        <p:spPr>
          <a:xfrm>
            <a:off x="5186877" y="4658418"/>
            <a:ext cx="0" cy="25172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C5FD38B6-2AC6-4D78-9299-4CBF8FE4289A}"/>
              </a:ext>
            </a:extLst>
          </p:cNvPr>
          <p:cNvCxnSpPr>
            <a:cxnSpLocks/>
          </p:cNvCxnSpPr>
          <p:nvPr/>
        </p:nvCxnSpPr>
        <p:spPr>
          <a:xfrm>
            <a:off x="5186877" y="4383250"/>
            <a:ext cx="0" cy="238367"/>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71" name="Connecteur droit 170">
            <a:extLst>
              <a:ext uri="{FF2B5EF4-FFF2-40B4-BE49-F238E27FC236}">
                <a16:creationId xmlns:a16="http://schemas.microsoft.com/office/drawing/2014/main" id="{1445B3FE-CF2D-458E-9B84-D23170AA83DF}"/>
              </a:ext>
            </a:extLst>
          </p:cNvPr>
          <p:cNvCxnSpPr>
            <a:cxnSpLocks/>
          </p:cNvCxnSpPr>
          <p:nvPr/>
        </p:nvCxnSpPr>
        <p:spPr>
          <a:xfrm>
            <a:off x="5186877" y="4171371"/>
            <a:ext cx="0" cy="174567"/>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44" name="Triangle isocèle 43">
            <a:extLst>
              <a:ext uri="{FF2B5EF4-FFF2-40B4-BE49-F238E27FC236}">
                <a16:creationId xmlns:a16="http://schemas.microsoft.com/office/drawing/2014/main" id="{47316636-60E4-44E3-ABD7-B60253A4BFB1}"/>
              </a:ext>
            </a:extLst>
          </p:cNvPr>
          <p:cNvSpPr/>
          <p:nvPr/>
        </p:nvSpPr>
        <p:spPr>
          <a:xfrm rot="16200000">
            <a:off x="5089224" y="4230384"/>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riangle isocèle 171">
            <a:extLst>
              <a:ext uri="{FF2B5EF4-FFF2-40B4-BE49-F238E27FC236}">
                <a16:creationId xmlns:a16="http://schemas.microsoft.com/office/drawing/2014/main" id="{65EF121B-7517-4889-907F-4B944F560E52}"/>
              </a:ext>
            </a:extLst>
          </p:cNvPr>
          <p:cNvSpPr/>
          <p:nvPr/>
        </p:nvSpPr>
        <p:spPr>
          <a:xfrm rot="16200000">
            <a:off x="5089224" y="4467529"/>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riangle isocèle 172">
            <a:extLst>
              <a:ext uri="{FF2B5EF4-FFF2-40B4-BE49-F238E27FC236}">
                <a16:creationId xmlns:a16="http://schemas.microsoft.com/office/drawing/2014/main" id="{FE756669-44E0-406D-92BB-E3BCB264BA1D}"/>
              </a:ext>
            </a:extLst>
          </p:cNvPr>
          <p:cNvSpPr/>
          <p:nvPr/>
        </p:nvSpPr>
        <p:spPr>
          <a:xfrm rot="16200000">
            <a:off x="5089224" y="4747842"/>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878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Overview of digital opportunities identified</a:t>
            </a:r>
          </a:p>
          <a:p>
            <a:pPr marL="355600" indent="-228600">
              <a:spcBef>
                <a:spcPts val="1200"/>
              </a:spcBef>
              <a:buFont typeface="+mj-lt"/>
              <a:buAutoNum type="arabicPeriod"/>
            </a:pPr>
            <a:r>
              <a:rPr lang="en-US" sz="1100" b="1">
                <a:solidFill>
                  <a:srgbClr val="009DB0"/>
                </a:solidFill>
                <a:latin typeface="+mj-lt"/>
              </a:rPr>
              <a:t>Banking-as-a-service with a neo-bank offer for expatriates</a:t>
            </a:r>
          </a:p>
          <a:p>
            <a:pPr marL="355600" indent="-228600">
              <a:spcBef>
                <a:spcPts val="1200"/>
              </a:spcBef>
              <a:buFont typeface="+mj-lt"/>
              <a:buAutoNum type="arabicPeriod"/>
            </a:pPr>
            <a:r>
              <a:rPr lang="en-US" sz="1100">
                <a:latin typeface="+mj-lt"/>
              </a:rPr>
              <a:t>White label MLM network of independent CGP</a:t>
            </a:r>
          </a:p>
          <a:p>
            <a:pPr marL="355600" indent="-228600">
              <a:spcBef>
                <a:spcPts val="1200"/>
              </a:spcBef>
              <a:buFont typeface="+mj-lt"/>
              <a:buAutoNum type="arabicPeriod"/>
            </a:pPr>
            <a:r>
              <a:rPr lang="en-US" sz="1100">
                <a:latin typeface="+mj-lt"/>
              </a:rPr>
              <a:t>360° customer knowledge solutions</a:t>
            </a:r>
          </a:p>
          <a:p>
            <a:pPr marL="355600" indent="-228600">
              <a:spcBef>
                <a:spcPts val="1200"/>
              </a:spcBef>
              <a:buFont typeface="+mj-lt"/>
              <a:buAutoNum type="arabicPeriod"/>
            </a:pPr>
            <a:r>
              <a:rPr lang="en-US" sz="1100">
                <a:latin typeface="+mj-lt"/>
              </a:rPr>
              <a:t>“</a:t>
            </a:r>
            <a:r>
              <a:rPr lang="en-US" sz="1100" err="1">
                <a:latin typeface="+mj-lt"/>
              </a:rPr>
              <a:t>Agence</a:t>
            </a:r>
            <a:r>
              <a:rPr lang="en-US" sz="1100">
                <a:latin typeface="+mj-lt"/>
              </a:rPr>
              <a:t> à distance” model with a digital journey coupled with a human advisor</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89539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504299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4320000"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3671827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96016-FAE3-4649-91F6-62D1B809006F}"/>
              </a:ext>
            </a:extLst>
          </p:cNvPr>
          <p:cNvSpPr>
            <a:spLocks noGrp="1"/>
          </p:cNvSpPr>
          <p:nvPr>
            <p:ph type="ctrTitle"/>
          </p:nvPr>
        </p:nvSpPr>
        <p:spPr/>
        <p:txBody>
          <a:bodyPr/>
          <a:lstStyle/>
          <a:p>
            <a:r>
              <a:rPr lang="en-US" sz="1300" i="1">
                <a:solidFill>
                  <a:schemeClr val="accent6"/>
                </a:solidFill>
                <a:latin typeface="+mj-lt"/>
              </a:rPr>
              <a:t>Illustration – Neo-banks (1/3): </a:t>
            </a:r>
            <a:r>
              <a:rPr lang="en-US" sz="1300">
                <a:latin typeface="+mj-lt"/>
              </a:rPr>
              <a:t>With </a:t>
            </a:r>
            <a:r>
              <a:rPr lang="en-US" sz="1300">
                <a:solidFill>
                  <a:srgbClr val="009DB0"/>
                </a:solidFill>
                <a:latin typeface="+mj-lt"/>
              </a:rPr>
              <a:t>fully Digitalized solutions </a:t>
            </a:r>
            <a:r>
              <a:rPr lang="en-US" sz="1300">
                <a:latin typeface="+mj-lt"/>
              </a:rPr>
              <a:t>and </a:t>
            </a:r>
            <a:r>
              <a:rPr lang="en-US" sz="1300">
                <a:solidFill>
                  <a:srgbClr val="009DB0"/>
                </a:solidFill>
                <a:latin typeface="+mj-lt"/>
              </a:rPr>
              <a:t>low fees, neo-banks </a:t>
            </a:r>
            <a:r>
              <a:rPr lang="en-US" sz="1300">
                <a:latin typeface="+mj-lt"/>
              </a:rPr>
              <a:t>could leverage their </a:t>
            </a:r>
            <a:r>
              <a:rPr lang="en-US" sz="1300">
                <a:solidFill>
                  <a:srgbClr val="009DB0"/>
                </a:solidFill>
                <a:latin typeface="+mj-lt"/>
              </a:rPr>
              <a:t>privileged access </a:t>
            </a:r>
            <a:r>
              <a:rPr lang="en-US" sz="1300">
                <a:latin typeface="+mj-lt"/>
              </a:rPr>
              <a:t>to end-customers to develop </a:t>
            </a:r>
            <a:r>
              <a:rPr lang="en-US" sz="1300">
                <a:solidFill>
                  <a:srgbClr val="009DB0"/>
                </a:solidFill>
                <a:latin typeface="+mj-lt"/>
              </a:rPr>
              <a:t>wealth management activities</a:t>
            </a:r>
          </a:p>
        </p:txBody>
      </p:sp>
      <p:cxnSp>
        <p:nvCxnSpPr>
          <p:cNvPr id="5" name="Connecteur droit 4">
            <a:extLst>
              <a:ext uri="{FF2B5EF4-FFF2-40B4-BE49-F238E27FC236}">
                <a16:creationId xmlns:a16="http://schemas.microsoft.com/office/drawing/2014/main" id="{3405DDF6-FC9B-4C39-992C-E1A8D341889E}"/>
              </a:ext>
            </a:extLst>
          </p:cNvPr>
          <p:cNvCxnSpPr>
            <a:cxnSpLocks/>
          </p:cNvCxnSpPr>
          <p:nvPr/>
        </p:nvCxnSpPr>
        <p:spPr bwMode="auto">
          <a:xfrm>
            <a:off x="109667" y="989082"/>
            <a:ext cx="950766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72523336-BC04-46F1-B3AB-1160D864E2DA}"/>
              </a:ext>
            </a:extLst>
          </p:cNvPr>
          <p:cNvSpPr txBox="1"/>
          <p:nvPr/>
        </p:nvSpPr>
        <p:spPr>
          <a:xfrm>
            <a:off x="1329799" y="872417"/>
            <a:ext cx="6888864" cy="246631"/>
          </a:xfrm>
          <a:prstGeom prst="rect">
            <a:avLst/>
          </a:prstGeom>
          <a:solidFill>
            <a:schemeClr val="bg1"/>
          </a:solidFill>
        </p:spPr>
        <p:txBody>
          <a:bodyPr wrap="square" rtlCol="0">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009DB0"/>
                </a:solidFill>
                <a:effectLst/>
                <a:latin typeface="+mj-lt"/>
              </a:rPr>
              <a:t>Vertical </a:t>
            </a:r>
            <a:r>
              <a:rPr lang="en-US" sz="1100" b="1">
                <a:solidFill>
                  <a:srgbClr val="009DB0"/>
                </a:solidFill>
                <a:latin typeface="+mj-lt"/>
              </a:rPr>
              <a:t>n</a:t>
            </a:r>
            <a:r>
              <a:rPr kumimoji="0" lang="en-US" sz="1100" b="1" i="0" u="none" strike="noStrike" cap="none" normalizeH="0" baseline="0">
                <a:ln>
                  <a:noFill/>
                </a:ln>
                <a:solidFill>
                  <a:srgbClr val="009DB0"/>
                </a:solidFill>
                <a:effectLst/>
                <a:latin typeface="+mj-lt"/>
              </a:rPr>
              <a:t>eo-banks can leverage five competitive advantages versus retail banks</a:t>
            </a:r>
          </a:p>
        </p:txBody>
      </p:sp>
      <p:sp>
        <p:nvSpPr>
          <p:cNvPr id="15" name="Rectangle 14">
            <a:extLst>
              <a:ext uri="{FF2B5EF4-FFF2-40B4-BE49-F238E27FC236}">
                <a16:creationId xmlns:a16="http://schemas.microsoft.com/office/drawing/2014/main" id="{BD4C0A77-0319-45D5-A20F-B2B3872F0EB9}"/>
              </a:ext>
            </a:extLst>
          </p:cNvPr>
          <p:cNvSpPr/>
          <p:nvPr/>
        </p:nvSpPr>
        <p:spPr bwMode="auto">
          <a:xfrm>
            <a:off x="200037" y="1702557"/>
            <a:ext cx="1144804" cy="73775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Technology </a:t>
            </a:r>
          </a:p>
        </p:txBody>
      </p:sp>
      <p:sp>
        <p:nvSpPr>
          <p:cNvPr id="30" name="Rectangle 29">
            <a:extLst>
              <a:ext uri="{FF2B5EF4-FFF2-40B4-BE49-F238E27FC236}">
                <a16:creationId xmlns:a16="http://schemas.microsoft.com/office/drawing/2014/main" id="{0F33036F-8688-408A-98C9-D841CA313944}"/>
              </a:ext>
            </a:extLst>
          </p:cNvPr>
          <p:cNvSpPr/>
          <p:nvPr/>
        </p:nvSpPr>
        <p:spPr bwMode="auto">
          <a:xfrm>
            <a:off x="200037" y="2534922"/>
            <a:ext cx="1144804" cy="73775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Affordability </a:t>
            </a:r>
          </a:p>
        </p:txBody>
      </p:sp>
      <p:sp>
        <p:nvSpPr>
          <p:cNvPr id="32" name="Rectangle 31">
            <a:extLst>
              <a:ext uri="{FF2B5EF4-FFF2-40B4-BE49-F238E27FC236}">
                <a16:creationId xmlns:a16="http://schemas.microsoft.com/office/drawing/2014/main" id="{FA06A19E-C4B8-40E8-AE8C-4300ADD9C304}"/>
              </a:ext>
            </a:extLst>
          </p:cNvPr>
          <p:cNvSpPr/>
          <p:nvPr/>
        </p:nvSpPr>
        <p:spPr bwMode="auto">
          <a:xfrm>
            <a:off x="200037" y="3381600"/>
            <a:ext cx="1144804" cy="73775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Transparency</a:t>
            </a:r>
          </a:p>
        </p:txBody>
      </p:sp>
      <p:sp>
        <p:nvSpPr>
          <p:cNvPr id="33" name="Rectangle 32">
            <a:extLst>
              <a:ext uri="{FF2B5EF4-FFF2-40B4-BE49-F238E27FC236}">
                <a16:creationId xmlns:a16="http://schemas.microsoft.com/office/drawing/2014/main" id="{D44681DD-0B08-4A37-8F9D-98AA99932573}"/>
              </a:ext>
            </a:extLst>
          </p:cNvPr>
          <p:cNvSpPr/>
          <p:nvPr/>
        </p:nvSpPr>
        <p:spPr bwMode="auto">
          <a:xfrm>
            <a:off x="200037" y="4228278"/>
            <a:ext cx="1144804" cy="73775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Easy onboarding</a:t>
            </a:r>
          </a:p>
        </p:txBody>
      </p:sp>
      <p:sp>
        <p:nvSpPr>
          <p:cNvPr id="34" name="Rectangle 33">
            <a:extLst>
              <a:ext uri="{FF2B5EF4-FFF2-40B4-BE49-F238E27FC236}">
                <a16:creationId xmlns:a16="http://schemas.microsoft.com/office/drawing/2014/main" id="{3528E904-CB0E-4AAF-B61F-4F9355CDA6C4}"/>
              </a:ext>
            </a:extLst>
          </p:cNvPr>
          <p:cNvSpPr/>
          <p:nvPr/>
        </p:nvSpPr>
        <p:spPr bwMode="auto">
          <a:xfrm>
            <a:off x="200037" y="5074958"/>
            <a:ext cx="1144804" cy="73775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Better customer service</a:t>
            </a:r>
          </a:p>
        </p:txBody>
      </p:sp>
      <p:grpSp>
        <p:nvGrpSpPr>
          <p:cNvPr id="35" name="Groupe 2">
            <a:extLst>
              <a:ext uri="{FF2B5EF4-FFF2-40B4-BE49-F238E27FC236}">
                <a16:creationId xmlns:a16="http://schemas.microsoft.com/office/drawing/2014/main" id="{B327252E-1EFF-48C8-9AEB-6694A3A90135}"/>
              </a:ext>
            </a:extLst>
          </p:cNvPr>
          <p:cNvGrpSpPr>
            <a:grpSpLocks noChangeAspect="1"/>
          </p:cNvGrpSpPr>
          <p:nvPr/>
        </p:nvGrpSpPr>
        <p:grpSpPr>
          <a:xfrm flipH="1">
            <a:off x="164125" y="266768"/>
            <a:ext cx="328776" cy="353706"/>
            <a:chOff x="165235" y="232554"/>
            <a:chExt cx="253804" cy="273051"/>
          </a:xfrm>
          <a:noFill/>
        </p:grpSpPr>
        <p:sp>
          <p:nvSpPr>
            <p:cNvPr id="36" name="Freeform 6">
              <a:extLst>
                <a:ext uri="{FF2B5EF4-FFF2-40B4-BE49-F238E27FC236}">
                  <a16:creationId xmlns:a16="http://schemas.microsoft.com/office/drawing/2014/main" id="{83E29010-C32A-491F-AB5B-FE0A0730939D}"/>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26DE0672-69CC-4B82-8375-6621459617F3}"/>
                </a:ext>
              </a:extLst>
            </p:cNvPr>
            <p:cNvSpPr/>
            <p:nvPr/>
          </p:nvSpPr>
          <p:spPr>
            <a:xfrm>
              <a:off x="243071" y="232554"/>
              <a:ext cx="175968" cy="201956"/>
            </a:xfrm>
            <a:prstGeom prst="rect">
              <a:avLst/>
            </a:prstGeom>
            <a:grpFill/>
            <a:ln>
              <a:noFill/>
            </a:ln>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8" name="ZoneTexte 187">
            <a:extLst>
              <a:ext uri="{FF2B5EF4-FFF2-40B4-BE49-F238E27FC236}">
                <a16:creationId xmlns:a16="http://schemas.microsoft.com/office/drawing/2014/main" id="{6E59C62D-243F-4019-8BDB-9262924DCEFD}"/>
              </a:ext>
            </a:extLst>
          </p:cNvPr>
          <p:cNvSpPr txBox="1"/>
          <p:nvPr/>
        </p:nvSpPr>
        <p:spPr>
          <a:xfrm>
            <a:off x="146291" y="244650"/>
            <a:ext cx="282450" cy="276999"/>
          </a:xfrm>
          <a:prstGeom prst="rect">
            <a:avLst/>
          </a:prstGeom>
          <a:noFill/>
        </p:spPr>
        <p:txBody>
          <a:bodyPr wrap="none" rtlCol="0">
            <a:spAutoFit/>
          </a:bodyPr>
          <a:lstStyle/>
          <a:p>
            <a:r>
              <a:rPr lang="en-US" sz="1200">
                <a:solidFill>
                  <a:schemeClr val="accent6"/>
                </a:solidFill>
              </a:rPr>
              <a:t>1</a:t>
            </a:r>
          </a:p>
        </p:txBody>
      </p:sp>
      <p:sp>
        <p:nvSpPr>
          <p:cNvPr id="42" name="Rectangle 41">
            <a:extLst>
              <a:ext uri="{FF2B5EF4-FFF2-40B4-BE49-F238E27FC236}">
                <a16:creationId xmlns:a16="http://schemas.microsoft.com/office/drawing/2014/main" id="{5F223057-F269-40C7-A465-4AE31797E92C}"/>
              </a:ext>
            </a:extLst>
          </p:cNvPr>
          <p:cNvSpPr/>
          <p:nvPr/>
        </p:nvSpPr>
        <p:spPr bwMode="auto">
          <a:xfrm>
            <a:off x="1417455" y="1702557"/>
            <a:ext cx="3684058"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b="1">
                <a:solidFill>
                  <a:srgbClr val="009DB0"/>
                </a:solidFill>
                <a:latin typeface="+mj-lt"/>
              </a:rPr>
              <a:t>Fast and user-friendly interfaces </a:t>
            </a:r>
            <a:r>
              <a:rPr lang="en-US" sz="900">
                <a:latin typeface="+mj-lt"/>
              </a:rPr>
              <a:t>due to </a:t>
            </a:r>
            <a:r>
              <a:rPr lang="en-US" sz="900" b="1">
                <a:solidFill>
                  <a:srgbClr val="009DB0"/>
                </a:solidFill>
                <a:latin typeface="+mj-lt"/>
              </a:rPr>
              <a:t>modern and agile back office tools</a:t>
            </a:r>
            <a:r>
              <a:rPr lang="en-US" sz="900" b="1">
                <a:solidFill>
                  <a:schemeClr val="tx2"/>
                </a:solidFill>
                <a:latin typeface="+mj-lt"/>
              </a:rPr>
              <a:t> </a:t>
            </a:r>
            <a:r>
              <a:rPr lang="en-US" sz="900">
                <a:latin typeface="+mj-lt"/>
              </a:rPr>
              <a:t>versus traditional banks bogged down with heavy </a:t>
            </a:r>
            <a:r>
              <a:rPr lang="en-US" sz="900" b="1">
                <a:solidFill>
                  <a:srgbClr val="009DB0"/>
                </a:solidFill>
                <a:latin typeface="+mj-lt"/>
              </a:rPr>
              <a:t>legacy and unmanageable organizational structures</a:t>
            </a:r>
          </a:p>
        </p:txBody>
      </p:sp>
      <p:sp>
        <p:nvSpPr>
          <p:cNvPr id="40" name="ZoneTexte 39">
            <a:extLst>
              <a:ext uri="{FF2B5EF4-FFF2-40B4-BE49-F238E27FC236}">
                <a16:creationId xmlns:a16="http://schemas.microsoft.com/office/drawing/2014/main" id="{FF147E6C-D99B-44B4-AA63-7A043521EA91}"/>
              </a:ext>
            </a:extLst>
          </p:cNvPr>
          <p:cNvSpPr txBox="1"/>
          <p:nvPr/>
        </p:nvSpPr>
        <p:spPr>
          <a:xfrm>
            <a:off x="8416338" y="2241278"/>
            <a:ext cx="1417824" cy="2969320"/>
          </a:xfrm>
          <a:prstGeom prst="rect">
            <a:avLst/>
          </a:prstGeom>
          <a:solidFill>
            <a:schemeClr val="bg1"/>
          </a:solidFill>
        </p:spPr>
        <p:txBody>
          <a:bodyPr wrap="square" rtlCol="0" anchor="ctr">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err="1">
                <a:ln>
                  <a:noFill/>
                </a:ln>
                <a:effectLst/>
                <a:latin typeface="+mj-lt"/>
              </a:rPr>
              <a:t>Neobank</a:t>
            </a:r>
            <a:r>
              <a:rPr kumimoji="0" lang="en-US" sz="900" i="0" u="none" strike="noStrike" cap="none" normalizeH="0" baseline="0">
                <a:ln>
                  <a:noFill/>
                </a:ln>
                <a:effectLst/>
                <a:latin typeface="+mj-lt"/>
              </a:rPr>
              <a:t> could step-by-step extend their </a:t>
            </a:r>
            <a:r>
              <a:rPr lang="en-US" sz="900">
                <a:latin typeface="+mj-lt"/>
              </a:rPr>
              <a:t>activities to </a:t>
            </a:r>
            <a:r>
              <a:rPr lang="en-US" sz="900" b="1">
                <a:solidFill>
                  <a:srgbClr val="009DB0"/>
                </a:solidFill>
                <a:latin typeface="+mj-lt"/>
              </a:rPr>
              <a:t>ultra personalized wealth management advisory</a:t>
            </a:r>
            <a:r>
              <a:rPr kumimoji="0" lang="en-US" sz="900" i="0" u="none" strike="noStrike" cap="none" normalizeH="0" baseline="0">
                <a:ln>
                  <a:noFill/>
                </a:ln>
                <a:effectLst/>
                <a:latin typeface="+mj-lt"/>
              </a:rPr>
              <a:t> as they target</a:t>
            </a:r>
            <a:r>
              <a:rPr kumimoji="0" lang="en-US" sz="900" b="1" i="0" u="none" strike="noStrike" cap="none" normalizeH="0" baseline="0">
                <a:ln>
                  <a:noFill/>
                </a:ln>
                <a:solidFill>
                  <a:schemeClr val="tx2"/>
                </a:solidFill>
                <a:effectLst/>
                <a:latin typeface="+mj-lt"/>
              </a:rPr>
              <a:t> </a:t>
            </a:r>
            <a:r>
              <a:rPr lang="en-US" sz="900" b="1">
                <a:solidFill>
                  <a:srgbClr val="009DB0"/>
                </a:solidFill>
                <a:latin typeface="+mj-lt"/>
              </a:rPr>
              <a:t>one specific section of the population</a:t>
            </a:r>
          </a:p>
        </p:txBody>
      </p:sp>
      <p:sp>
        <p:nvSpPr>
          <p:cNvPr id="50" name="Rectangle 49">
            <a:extLst>
              <a:ext uri="{FF2B5EF4-FFF2-40B4-BE49-F238E27FC236}">
                <a16:creationId xmlns:a16="http://schemas.microsoft.com/office/drawing/2014/main" id="{FBCB251D-866B-491A-A3F0-7F5FFA4BFC7D}"/>
              </a:ext>
            </a:extLst>
          </p:cNvPr>
          <p:cNvSpPr/>
          <p:nvPr/>
        </p:nvSpPr>
        <p:spPr bwMode="auto">
          <a:xfrm>
            <a:off x="1417455" y="2551306"/>
            <a:ext cx="3684058"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Less </a:t>
            </a:r>
            <a:r>
              <a:rPr lang="en-US" sz="900" b="1">
                <a:solidFill>
                  <a:srgbClr val="009DB0"/>
                </a:solidFill>
                <a:latin typeface="+mj-lt"/>
              </a:rPr>
              <a:t>fees required from customers </a:t>
            </a:r>
            <a:r>
              <a:rPr lang="en-US" sz="900">
                <a:latin typeface="+mj-lt"/>
              </a:rPr>
              <a:t>due to </a:t>
            </a:r>
            <a:r>
              <a:rPr lang="en-US" sz="900" b="1">
                <a:solidFill>
                  <a:srgbClr val="009DB0"/>
                </a:solidFill>
                <a:latin typeface="+mj-lt"/>
              </a:rPr>
              <a:t>less costs </a:t>
            </a:r>
            <a:r>
              <a:rPr lang="en-US" sz="900">
                <a:latin typeface="+mj-lt"/>
              </a:rPr>
              <a:t>(most of operations are done online) versus </a:t>
            </a:r>
            <a:r>
              <a:rPr lang="en-US" sz="900" b="1">
                <a:solidFill>
                  <a:srgbClr val="009DB0"/>
                </a:solidFill>
                <a:latin typeface="+mj-lt"/>
              </a:rPr>
              <a:t>costly brick and mortar establishments of retail banks</a:t>
            </a:r>
          </a:p>
        </p:txBody>
      </p:sp>
      <p:sp>
        <p:nvSpPr>
          <p:cNvPr id="48" name="Ellipse 47">
            <a:extLst>
              <a:ext uri="{FF2B5EF4-FFF2-40B4-BE49-F238E27FC236}">
                <a16:creationId xmlns:a16="http://schemas.microsoft.com/office/drawing/2014/main" id="{B46BAFB3-6444-44FF-86F0-76F09D13B1D5}"/>
              </a:ext>
            </a:extLst>
          </p:cNvPr>
          <p:cNvSpPr/>
          <p:nvPr/>
        </p:nvSpPr>
        <p:spPr bwMode="auto">
          <a:xfrm>
            <a:off x="84029" y="1626669"/>
            <a:ext cx="222153" cy="229676"/>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mj-lt"/>
              </a:rPr>
              <a:t>1</a:t>
            </a:r>
          </a:p>
        </p:txBody>
      </p:sp>
      <p:sp>
        <p:nvSpPr>
          <p:cNvPr id="54" name="Ellipse 53">
            <a:extLst>
              <a:ext uri="{FF2B5EF4-FFF2-40B4-BE49-F238E27FC236}">
                <a16:creationId xmlns:a16="http://schemas.microsoft.com/office/drawing/2014/main" id="{EFE45957-B07B-444C-B99C-1DD655C1DF72}"/>
              </a:ext>
            </a:extLst>
          </p:cNvPr>
          <p:cNvSpPr/>
          <p:nvPr/>
        </p:nvSpPr>
        <p:spPr bwMode="auto">
          <a:xfrm>
            <a:off x="84029" y="2413608"/>
            <a:ext cx="222153" cy="229676"/>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mj-lt"/>
              </a:rPr>
              <a:t>2</a:t>
            </a:r>
          </a:p>
        </p:txBody>
      </p:sp>
      <p:sp>
        <p:nvSpPr>
          <p:cNvPr id="55" name="Ellipse 54">
            <a:extLst>
              <a:ext uri="{FF2B5EF4-FFF2-40B4-BE49-F238E27FC236}">
                <a16:creationId xmlns:a16="http://schemas.microsoft.com/office/drawing/2014/main" id="{559CF20B-860B-4A39-9B75-E6FAA413E840}"/>
              </a:ext>
            </a:extLst>
          </p:cNvPr>
          <p:cNvSpPr/>
          <p:nvPr/>
        </p:nvSpPr>
        <p:spPr bwMode="auto">
          <a:xfrm>
            <a:off x="84029" y="3197654"/>
            <a:ext cx="222153" cy="229676"/>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mj-lt"/>
              </a:rPr>
              <a:t>3</a:t>
            </a:r>
          </a:p>
        </p:txBody>
      </p:sp>
      <p:sp>
        <p:nvSpPr>
          <p:cNvPr id="56" name="Ellipse 55">
            <a:extLst>
              <a:ext uri="{FF2B5EF4-FFF2-40B4-BE49-F238E27FC236}">
                <a16:creationId xmlns:a16="http://schemas.microsoft.com/office/drawing/2014/main" id="{5CCE5883-458D-4DBD-B472-CD56B20130F4}"/>
              </a:ext>
            </a:extLst>
          </p:cNvPr>
          <p:cNvSpPr/>
          <p:nvPr/>
        </p:nvSpPr>
        <p:spPr bwMode="auto">
          <a:xfrm>
            <a:off x="84029" y="4159283"/>
            <a:ext cx="222153" cy="229676"/>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a:solidFill>
                  <a:schemeClr val="bg1"/>
                </a:solidFill>
                <a:latin typeface="+mj-lt"/>
              </a:rPr>
              <a:t>4</a:t>
            </a:r>
            <a:endParaRPr kumimoji="0" lang="en-US" sz="1200" b="1" i="0" u="none" strike="noStrike" cap="none" normalizeH="0" baseline="0">
              <a:ln>
                <a:noFill/>
              </a:ln>
              <a:solidFill>
                <a:schemeClr val="bg1"/>
              </a:solidFill>
              <a:effectLst/>
              <a:latin typeface="+mj-lt"/>
            </a:endParaRPr>
          </a:p>
        </p:txBody>
      </p:sp>
      <p:sp>
        <p:nvSpPr>
          <p:cNvPr id="57" name="Ellipse 56">
            <a:extLst>
              <a:ext uri="{FF2B5EF4-FFF2-40B4-BE49-F238E27FC236}">
                <a16:creationId xmlns:a16="http://schemas.microsoft.com/office/drawing/2014/main" id="{D6FAD53F-23CA-4DB3-9D78-895CBC8CCDB5}"/>
              </a:ext>
            </a:extLst>
          </p:cNvPr>
          <p:cNvSpPr/>
          <p:nvPr/>
        </p:nvSpPr>
        <p:spPr bwMode="auto">
          <a:xfrm>
            <a:off x="84029" y="4929394"/>
            <a:ext cx="222153" cy="229676"/>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mj-lt"/>
              </a:rPr>
              <a:t>5</a:t>
            </a:r>
          </a:p>
        </p:txBody>
      </p:sp>
      <p:sp>
        <p:nvSpPr>
          <p:cNvPr id="58" name="Rectangle 57">
            <a:extLst>
              <a:ext uri="{FF2B5EF4-FFF2-40B4-BE49-F238E27FC236}">
                <a16:creationId xmlns:a16="http://schemas.microsoft.com/office/drawing/2014/main" id="{E28B3C0C-06FF-4585-8E29-7218DF623C21}"/>
              </a:ext>
            </a:extLst>
          </p:cNvPr>
          <p:cNvSpPr/>
          <p:nvPr/>
        </p:nvSpPr>
        <p:spPr bwMode="auto">
          <a:xfrm>
            <a:off x="1417455" y="3374189"/>
            <a:ext cx="3684058"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b="1">
                <a:solidFill>
                  <a:srgbClr val="009DB0"/>
                </a:solidFill>
                <a:latin typeface="+mj-lt"/>
              </a:rPr>
              <a:t>Easy and real-time access to key documentation and information </a:t>
            </a:r>
            <a:r>
              <a:rPr lang="en-US" sz="900">
                <a:latin typeface="+mj-lt"/>
              </a:rPr>
              <a:t>(e.g., dashboard) versus traditional banks</a:t>
            </a:r>
          </a:p>
        </p:txBody>
      </p:sp>
      <p:sp>
        <p:nvSpPr>
          <p:cNvPr id="59" name="Rectangle 58">
            <a:extLst>
              <a:ext uri="{FF2B5EF4-FFF2-40B4-BE49-F238E27FC236}">
                <a16:creationId xmlns:a16="http://schemas.microsoft.com/office/drawing/2014/main" id="{AC448B27-7D3B-444C-A8BC-503B0A5ED949}"/>
              </a:ext>
            </a:extLst>
          </p:cNvPr>
          <p:cNvSpPr/>
          <p:nvPr/>
        </p:nvSpPr>
        <p:spPr bwMode="auto">
          <a:xfrm>
            <a:off x="1417455" y="4220867"/>
            <a:ext cx="3684058"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Swift onboarding due to</a:t>
            </a:r>
            <a:r>
              <a:rPr lang="en-US" sz="900" b="0" i="0">
                <a:solidFill>
                  <a:srgbClr val="3D3D3D"/>
                </a:solidFill>
                <a:effectLst/>
                <a:latin typeface="+mj-lt"/>
              </a:rPr>
              <a:t> </a:t>
            </a:r>
            <a:r>
              <a:rPr lang="en-US" sz="900" b="1">
                <a:solidFill>
                  <a:srgbClr val="009DB0"/>
                </a:solidFill>
                <a:latin typeface="+mj-lt"/>
              </a:rPr>
              <a:t>utilization of fast customer-friendly technology </a:t>
            </a:r>
            <a:r>
              <a:rPr lang="en-US" sz="900">
                <a:latin typeface="+mj-lt"/>
              </a:rPr>
              <a:t>and verification systems versus heavy process in retail </a:t>
            </a:r>
            <a:r>
              <a:rPr lang="en-US" sz="900" err="1">
                <a:latin typeface="+mj-lt"/>
              </a:rPr>
              <a:t>banls</a:t>
            </a:r>
            <a:endParaRPr lang="en-US" sz="900">
              <a:latin typeface="+mj-lt"/>
            </a:endParaRPr>
          </a:p>
        </p:txBody>
      </p:sp>
      <p:sp>
        <p:nvSpPr>
          <p:cNvPr id="60" name="Rectangle 59">
            <a:extLst>
              <a:ext uri="{FF2B5EF4-FFF2-40B4-BE49-F238E27FC236}">
                <a16:creationId xmlns:a16="http://schemas.microsoft.com/office/drawing/2014/main" id="{7533B31A-0553-4845-A94C-AB9359087409}"/>
              </a:ext>
            </a:extLst>
          </p:cNvPr>
          <p:cNvSpPr/>
          <p:nvPr/>
        </p:nvSpPr>
        <p:spPr bwMode="auto">
          <a:xfrm>
            <a:off x="1417455" y="5083929"/>
            <a:ext cx="3684058"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a:latin typeface="+mj-lt"/>
              </a:rPr>
              <a:t>Personalized solutions (e.g., student loans refinance solutions) with</a:t>
            </a:r>
            <a:r>
              <a:rPr lang="en-US" sz="1000" b="1">
                <a:solidFill>
                  <a:schemeClr val="tx2"/>
                </a:solidFill>
                <a:latin typeface="+mj-lt"/>
              </a:rPr>
              <a:t> </a:t>
            </a:r>
            <a:r>
              <a:rPr lang="en-US" sz="900" b="1">
                <a:solidFill>
                  <a:srgbClr val="009DB0"/>
                </a:solidFill>
                <a:latin typeface="+mj-lt"/>
              </a:rPr>
              <a:t>better rate </a:t>
            </a:r>
            <a:r>
              <a:rPr lang="en-US" sz="1000">
                <a:latin typeface="+mj-lt"/>
              </a:rPr>
              <a:t>than retail banks</a:t>
            </a:r>
          </a:p>
        </p:txBody>
      </p:sp>
      <p:sp>
        <p:nvSpPr>
          <p:cNvPr id="63" name="Triangle isocèle 62">
            <a:extLst>
              <a:ext uri="{FF2B5EF4-FFF2-40B4-BE49-F238E27FC236}">
                <a16:creationId xmlns:a16="http://schemas.microsoft.com/office/drawing/2014/main" id="{8645DAAD-B179-47FC-815B-72358F5F1CF9}"/>
              </a:ext>
            </a:extLst>
          </p:cNvPr>
          <p:cNvSpPr/>
          <p:nvPr/>
        </p:nvSpPr>
        <p:spPr bwMode="auto">
          <a:xfrm rot="5400000">
            <a:off x="7623607" y="3597872"/>
            <a:ext cx="1362591" cy="327061"/>
          </a:xfrm>
          <a:prstGeom prst="triangle">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17410" name="Picture 2" descr="Monzo, la banque en ligne - Avocats - Finances - Français à Londres">
            <a:extLst>
              <a:ext uri="{FF2B5EF4-FFF2-40B4-BE49-F238E27FC236}">
                <a16:creationId xmlns:a16="http://schemas.microsoft.com/office/drawing/2014/main" id="{CBA68BBB-E0B5-49F5-96ED-B245208677E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7768" y="3410096"/>
            <a:ext cx="1436300" cy="7181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0B70BF12-5B5D-4D5A-95EC-C2542EB089D1}"/>
              </a:ext>
            </a:extLst>
          </p:cNvPr>
          <p:cNvSpPr txBox="1">
            <a:spLocks/>
          </p:cNvSpPr>
          <p:nvPr/>
        </p:nvSpPr>
        <p:spPr>
          <a:xfrm>
            <a:off x="5967288" y="1454514"/>
            <a:ext cx="1127531" cy="251654"/>
          </a:xfrm>
          <a:prstGeom prst="rect">
            <a:avLst/>
          </a:prstGeom>
        </p:spPr>
        <p:txBody>
          <a:bodyPr vert="horz" lIns="0" tIns="0" rIns="0" bIns="0" rtlCol="0" anchor="ctr">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Selected examples</a:t>
            </a:r>
          </a:p>
        </p:txBody>
      </p:sp>
      <p:pic>
        <p:nvPicPr>
          <p:cNvPr id="18434" name="Picture 2" descr="Tide (financial service) - Wikipedia">
            <a:extLst>
              <a:ext uri="{FF2B5EF4-FFF2-40B4-BE49-F238E27FC236}">
                <a16:creationId xmlns:a16="http://schemas.microsoft.com/office/drawing/2014/main" id="{954DCC13-ACAA-4797-A8D9-5113F4EEF4F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2852" y="1739726"/>
            <a:ext cx="737754" cy="73775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2">
            <a:extLst>
              <a:ext uri="{FF2B5EF4-FFF2-40B4-BE49-F238E27FC236}">
                <a16:creationId xmlns:a16="http://schemas.microsoft.com/office/drawing/2014/main" id="{DE2E8E7C-F761-40ED-9D80-05DC7D1B5B29}"/>
              </a:ext>
            </a:extLst>
          </p:cNvPr>
          <p:cNvSpPr txBox="1">
            <a:spLocks/>
          </p:cNvSpPr>
          <p:nvPr/>
        </p:nvSpPr>
        <p:spPr>
          <a:xfrm>
            <a:off x="6742617" y="3662222"/>
            <a:ext cx="1127531" cy="251654"/>
          </a:xfrm>
          <a:prstGeom prst="rect">
            <a:avLst/>
          </a:prstGeom>
        </p:spPr>
        <p:txBody>
          <a:bodyPr vert="horz" lIns="0" tIns="0" rIns="0" bIns="0" rtlCol="0" anchor="ctr">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Has set-up a transparency dashboard</a:t>
            </a:r>
          </a:p>
        </p:txBody>
      </p:sp>
      <p:sp>
        <p:nvSpPr>
          <p:cNvPr id="43" name="Espace réservé du texte 2">
            <a:extLst>
              <a:ext uri="{FF2B5EF4-FFF2-40B4-BE49-F238E27FC236}">
                <a16:creationId xmlns:a16="http://schemas.microsoft.com/office/drawing/2014/main" id="{68AE01FB-B59F-4462-817E-A9896F82FDB2}"/>
              </a:ext>
            </a:extLst>
          </p:cNvPr>
          <p:cNvSpPr txBox="1">
            <a:spLocks/>
          </p:cNvSpPr>
          <p:nvPr/>
        </p:nvSpPr>
        <p:spPr>
          <a:xfrm>
            <a:off x="6637288" y="1972934"/>
            <a:ext cx="1232860" cy="283014"/>
          </a:xfrm>
          <a:prstGeom prst="rect">
            <a:avLst/>
          </a:prstGeom>
        </p:spPr>
        <p:txBody>
          <a:bodyPr vert="horz" lIns="0" tIns="0" rIns="0" bIns="0" rtlCol="0" anchor="ctr">
            <a:noAutofit/>
          </a:bodyPr>
          <a:lstStyle>
            <a:defPPr>
              <a:defRPr lang="en-US"/>
            </a:defPPr>
            <a:lvl1pPr marL="0" marR="0" indent="0" algn="ctr" defTabSz="914400" eaLnBrk="1" latinLnBrk="0" hangingPunct="1">
              <a:lnSpc>
                <a:spcPct val="100000"/>
              </a:lnSpc>
              <a:buClr>
                <a:srgbClr val="6C6C6C"/>
              </a:buClr>
              <a:buSzPct val="100000"/>
              <a:buFont typeface="Arial" panose="020B0604020202020204" pitchFamily="34" charset="0"/>
              <a:buNone/>
              <a:tabLst/>
              <a:defRPr kumimoji="0" sz="1000" b="0" i="1" u="none" strike="noStrike" kern="0" cap="none" spc="0" normalizeH="0" baseline="0">
                <a:ln>
                  <a:noFill/>
                </a:ln>
                <a:solidFill>
                  <a:schemeClr val="tx2"/>
                </a:solidFill>
                <a:effectLst/>
                <a:uLnTx/>
                <a:uFillTx/>
                <a:latin typeface="Trebuchet MS" panose="020B0603020202020204" pitchFamily="34" charset="0"/>
                <a:cs typeface="+mn-cs"/>
              </a:defRPr>
            </a:lvl1pPr>
            <a:lvl2pPr marL="720725" indent="-187325" eaLnBrk="1" hangingPunct="1">
              <a:spcBef>
                <a:spcPct val="35000"/>
              </a:spcBef>
              <a:buClr>
                <a:schemeClr val="tx1"/>
              </a:buClr>
              <a:buSzPct val="100000"/>
              <a:buFont typeface="Arial" panose="020B0604020202020204" pitchFamily="34" charset="0"/>
              <a:buChar char="•"/>
              <a:defRPr sz="1200">
                <a:latin typeface="+mj-lt"/>
              </a:defRPr>
            </a:lvl2pPr>
            <a:lvl3pPr marL="1076325" indent="-228600" eaLnBrk="1" hangingPunct="1">
              <a:spcBef>
                <a:spcPct val="35000"/>
              </a:spcBef>
              <a:buClr>
                <a:schemeClr val="tx1"/>
              </a:buClr>
              <a:buSzPct val="100000"/>
              <a:buFont typeface="Arial" panose="020B0604020202020204" pitchFamily="34" charset="0"/>
              <a:buChar char="•"/>
              <a:defRPr sz="1200">
                <a:latin typeface="+mj-lt"/>
              </a:defRPr>
            </a:lvl3pPr>
            <a:lvl4pPr marL="1654175" indent="-285750" eaLnBrk="1" hangingPunct="1">
              <a:spcBef>
                <a:spcPct val="35000"/>
              </a:spcBef>
              <a:buClr>
                <a:schemeClr val="tx1"/>
              </a:buClr>
              <a:buSzPct val="100000"/>
              <a:buFont typeface="Arial" panose="020B0604020202020204" pitchFamily="34" charset="0"/>
              <a:buChar char="•"/>
              <a:defRPr sz="1200">
                <a:latin typeface="+mj-lt"/>
              </a:defRPr>
            </a:lvl4pPr>
            <a:lvl5pPr marL="2152650" indent="-171450" eaLnBrk="1" hangingPunct="1">
              <a:spcBef>
                <a:spcPct val="35000"/>
              </a:spcBef>
              <a:buClr>
                <a:schemeClr val="tx1"/>
              </a:buClr>
              <a:buSzPct val="100000"/>
              <a:buFont typeface="Arial" panose="020B0604020202020204" pitchFamily="34" charset="0"/>
              <a:buChar char="•"/>
              <a:defRPr sz="1200">
                <a:latin typeface="+mj-lt"/>
              </a:defRPr>
            </a:lvl5pPr>
            <a:lvl6pPr marL="26670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6pPr>
            <a:lvl7pPr marL="31242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7pPr>
            <a:lvl8pPr marL="35814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8pPr>
            <a:lvl9pPr marL="40386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9pPr>
          </a:lstStyle>
          <a:p>
            <a:r>
              <a:rPr lang="en-US" sz="900">
                <a:solidFill>
                  <a:srgbClr val="009DB0"/>
                </a:solidFill>
                <a:latin typeface="+mj-lt"/>
              </a:rPr>
              <a:t>Offers its users to set up a business account in 1 minute</a:t>
            </a:r>
          </a:p>
        </p:txBody>
      </p:sp>
      <p:sp>
        <p:nvSpPr>
          <p:cNvPr id="47" name="ZoneTexte 46">
            <a:extLst>
              <a:ext uri="{FF2B5EF4-FFF2-40B4-BE49-F238E27FC236}">
                <a16:creationId xmlns:a16="http://schemas.microsoft.com/office/drawing/2014/main" id="{E6032238-5CC6-476C-AE8B-C0C5AC59F726}"/>
              </a:ext>
            </a:extLst>
          </p:cNvPr>
          <p:cNvSpPr txBox="1"/>
          <p:nvPr/>
        </p:nvSpPr>
        <p:spPr>
          <a:xfrm>
            <a:off x="6319106" y="5190698"/>
            <a:ext cx="1551426" cy="553998"/>
          </a:xfrm>
          <a:prstGeom prst="rect">
            <a:avLst/>
          </a:prstGeom>
        </p:spPr>
        <p:txBody>
          <a:bodyPr vert="horz" lIns="0" tIns="0" rIns="0" bIns="0" rtlCol="0" anchor="ctr">
            <a:noAutofit/>
          </a:bodyPr>
          <a:lstStyle>
            <a:defPPr>
              <a:defRPr lang="en-US"/>
            </a:defPPr>
            <a:lvl1pPr marL="0" marR="0" indent="0" algn="ctr" defTabSz="914400" eaLnBrk="1" latinLnBrk="0" hangingPunct="1">
              <a:lnSpc>
                <a:spcPct val="100000"/>
              </a:lnSpc>
              <a:buClr>
                <a:srgbClr val="6C6C6C"/>
              </a:buClr>
              <a:buSzPct val="100000"/>
              <a:buFont typeface="Arial" panose="020B0604020202020204" pitchFamily="34" charset="0"/>
              <a:buNone/>
              <a:tabLst/>
              <a:defRPr kumimoji="0" sz="1000" b="0" i="1" u="none" strike="noStrike" kern="0" cap="none" spc="0" normalizeH="0" baseline="0">
                <a:ln>
                  <a:noFill/>
                </a:ln>
                <a:solidFill>
                  <a:schemeClr val="tx2"/>
                </a:solidFill>
                <a:effectLst/>
                <a:uLnTx/>
                <a:uFillTx/>
                <a:latin typeface="Trebuchet MS" panose="020B0603020202020204" pitchFamily="34" charset="0"/>
                <a:cs typeface="+mn-cs"/>
              </a:defRPr>
            </a:lvl1pPr>
            <a:lvl2pPr marL="720725" indent="-187325" eaLnBrk="1" hangingPunct="1">
              <a:spcBef>
                <a:spcPct val="35000"/>
              </a:spcBef>
              <a:buClr>
                <a:schemeClr val="tx1"/>
              </a:buClr>
              <a:buSzPct val="100000"/>
              <a:buFont typeface="Arial" panose="020B0604020202020204" pitchFamily="34" charset="0"/>
              <a:buChar char="•"/>
              <a:defRPr sz="1200">
                <a:latin typeface="+mj-lt"/>
              </a:defRPr>
            </a:lvl2pPr>
            <a:lvl3pPr marL="1076325" indent="-228600" eaLnBrk="1" hangingPunct="1">
              <a:spcBef>
                <a:spcPct val="35000"/>
              </a:spcBef>
              <a:buClr>
                <a:schemeClr val="tx1"/>
              </a:buClr>
              <a:buSzPct val="100000"/>
              <a:buFont typeface="Arial" panose="020B0604020202020204" pitchFamily="34" charset="0"/>
              <a:buChar char="•"/>
              <a:defRPr sz="1200">
                <a:latin typeface="+mj-lt"/>
              </a:defRPr>
            </a:lvl3pPr>
            <a:lvl4pPr marL="1654175" indent="-285750" eaLnBrk="1" hangingPunct="1">
              <a:spcBef>
                <a:spcPct val="35000"/>
              </a:spcBef>
              <a:buClr>
                <a:schemeClr val="tx1"/>
              </a:buClr>
              <a:buSzPct val="100000"/>
              <a:buFont typeface="Arial" panose="020B0604020202020204" pitchFamily="34" charset="0"/>
              <a:buChar char="•"/>
              <a:defRPr sz="1200">
                <a:latin typeface="+mj-lt"/>
              </a:defRPr>
            </a:lvl4pPr>
            <a:lvl5pPr marL="2152650" indent="-171450" eaLnBrk="1" hangingPunct="1">
              <a:spcBef>
                <a:spcPct val="35000"/>
              </a:spcBef>
              <a:buClr>
                <a:schemeClr val="tx1"/>
              </a:buClr>
              <a:buSzPct val="100000"/>
              <a:buFont typeface="Arial" panose="020B0604020202020204" pitchFamily="34" charset="0"/>
              <a:buChar char="•"/>
              <a:defRPr sz="1200">
                <a:latin typeface="+mj-lt"/>
              </a:defRPr>
            </a:lvl5pPr>
            <a:lvl6pPr marL="26670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6pPr>
            <a:lvl7pPr marL="31242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7pPr>
            <a:lvl8pPr marL="35814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8pPr>
            <a:lvl9pPr marL="40386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9pPr>
          </a:lstStyle>
          <a:p>
            <a:r>
              <a:rPr lang="en-US" sz="900">
                <a:solidFill>
                  <a:srgbClr val="009DB0"/>
                </a:solidFill>
                <a:latin typeface="+mj-lt"/>
              </a:rPr>
              <a:t>Offers physical checks for rent or other payments and do not imply any overdraft fees</a:t>
            </a:r>
          </a:p>
        </p:txBody>
      </p:sp>
      <p:pic>
        <p:nvPicPr>
          <p:cNvPr id="20482" name="Picture 2" descr="SoFi - Wikipedia">
            <a:extLst>
              <a:ext uri="{FF2B5EF4-FFF2-40B4-BE49-F238E27FC236}">
                <a16:creationId xmlns:a16="http://schemas.microsoft.com/office/drawing/2014/main" id="{45DA7567-B9FF-4B24-8E8E-8721C94AB4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8794" y="5154120"/>
            <a:ext cx="1183031" cy="57123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AF25889-1D0A-4540-A3BF-9092E75055C3}"/>
              </a:ext>
            </a:extLst>
          </p:cNvPr>
          <p:cNvSpPr/>
          <p:nvPr/>
        </p:nvSpPr>
        <p:spPr bwMode="auto">
          <a:xfrm>
            <a:off x="5176372" y="1702557"/>
            <a:ext cx="2825223"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51" name="Rectangle 50">
            <a:extLst>
              <a:ext uri="{FF2B5EF4-FFF2-40B4-BE49-F238E27FC236}">
                <a16:creationId xmlns:a16="http://schemas.microsoft.com/office/drawing/2014/main" id="{D999B36A-D1B2-4D64-B8F6-F5CEFB4F0DFF}"/>
              </a:ext>
            </a:extLst>
          </p:cNvPr>
          <p:cNvSpPr/>
          <p:nvPr/>
        </p:nvSpPr>
        <p:spPr bwMode="auto">
          <a:xfrm>
            <a:off x="5176372" y="2562261"/>
            <a:ext cx="2825223" cy="737754"/>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52" name="Rectangle 51">
            <a:extLst>
              <a:ext uri="{FF2B5EF4-FFF2-40B4-BE49-F238E27FC236}">
                <a16:creationId xmlns:a16="http://schemas.microsoft.com/office/drawing/2014/main" id="{1ACEAE6C-FBDF-4206-B723-465A886EB731}"/>
              </a:ext>
            </a:extLst>
          </p:cNvPr>
          <p:cNvSpPr/>
          <p:nvPr/>
        </p:nvSpPr>
        <p:spPr bwMode="auto">
          <a:xfrm>
            <a:off x="5176372" y="3397658"/>
            <a:ext cx="2825223"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61" name="Rectangle 60">
            <a:extLst>
              <a:ext uri="{FF2B5EF4-FFF2-40B4-BE49-F238E27FC236}">
                <a16:creationId xmlns:a16="http://schemas.microsoft.com/office/drawing/2014/main" id="{3CFCCE22-EED2-4895-B8E2-B9BA0A0F1C2D}"/>
              </a:ext>
            </a:extLst>
          </p:cNvPr>
          <p:cNvSpPr/>
          <p:nvPr/>
        </p:nvSpPr>
        <p:spPr bwMode="auto">
          <a:xfrm>
            <a:off x="5176372" y="4220310"/>
            <a:ext cx="2825223" cy="737754"/>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62" name="Rectangle 61">
            <a:extLst>
              <a:ext uri="{FF2B5EF4-FFF2-40B4-BE49-F238E27FC236}">
                <a16:creationId xmlns:a16="http://schemas.microsoft.com/office/drawing/2014/main" id="{A0FE1216-3D28-4E2A-A186-2A0C0AD8E2EA}"/>
              </a:ext>
            </a:extLst>
          </p:cNvPr>
          <p:cNvSpPr/>
          <p:nvPr/>
        </p:nvSpPr>
        <p:spPr bwMode="auto">
          <a:xfrm>
            <a:off x="5176372" y="5081858"/>
            <a:ext cx="2825223" cy="737754"/>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6" name="Espace réservé du texte 2">
            <a:extLst>
              <a:ext uri="{FF2B5EF4-FFF2-40B4-BE49-F238E27FC236}">
                <a16:creationId xmlns:a16="http://schemas.microsoft.com/office/drawing/2014/main" id="{434E111E-EC69-430B-9DBA-A5C80BCA95F9}"/>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37611557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96016-FAE3-4649-91F6-62D1B809006F}"/>
              </a:ext>
            </a:extLst>
          </p:cNvPr>
          <p:cNvSpPr>
            <a:spLocks noGrp="1"/>
          </p:cNvSpPr>
          <p:nvPr>
            <p:ph type="ctrTitle"/>
          </p:nvPr>
        </p:nvSpPr>
        <p:spPr/>
        <p:txBody>
          <a:bodyPr/>
          <a:lstStyle/>
          <a:p>
            <a:r>
              <a:rPr lang="en-US" sz="1300" i="1">
                <a:solidFill>
                  <a:schemeClr val="accent6"/>
                </a:solidFill>
              </a:rPr>
              <a:t>Illustration – Vertical neo-banks (2/3): </a:t>
            </a:r>
            <a:r>
              <a:rPr lang="en-US" sz="1300">
                <a:latin typeface="+mj-lt"/>
              </a:rPr>
              <a:t>More specifically, </a:t>
            </a:r>
            <a:r>
              <a:rPr lang="en-US" sz="1300">
                <a:solidFill>
                  <a:srgbClr val="009DB0"/>
                </a:solidFill>
                <a:latin typeface="+mj-lt"/>
              </a:rPr>
              <a:t>vertical neo-banks </a:t>
            </a:r>
            <a:r>
              <a:rPr lang="en-US" sz="1300">
                <a:latin typeface="+mj-lt"/>
              </a:rPr>
              <a:t>target a </a:t>
            </a:r>
            <a:r>
              <a:rPr lang="en-US" sz="1300">
                <a:solidFill>
                  <a:srgbClr val="009DB0"/>
                </a:solidFill>
                <a:latin typeface="+mj-lt"/>
              </a:rPr>
              <a:t>specific segment of the population</a:t>
            </a:r>
            <a:r>
              <a:rPr lang="en-US" sz="1300">
                <a:solidFill>
                  <a:schemeClr val="tx2"/>
                </a:solidFill>
                <a:latin typeface="+mj-lt"/>
              </a:rPr>
              <a:t> </a:t>
            </a:r>
            <a:r>
              <a:rPr lang="en-US" sz="1300">
                <a:latin typeface="+mj-lt"/>
              </a:rPr>
              <a:t>and can differentiate from peers with </a:t>
            </a:r>
            <a:r>
              <a:rPr lang="en-US" sz="1300">
                <a:solidFill>
                  <a:srgbClr val="009DB0"/>
                </a:solidFill>
                <a:latin typeface="+mj-lt"/>
              </a:rPr>
              <a:t>hyper-specialized services</a:t>
            </a:r>
          </a:p>
        </p:txBody>
      </p:sp>
      <p:cxnSp>
        <p:nvCxnSpPr>
          <p:cNvPr id="5" name="Connecteur droit 4">
            <a:extLst>
              <a:ext uri="{FF2B5EF4-FFF2-40B4-BE49-F238E27FC236}">
                <a16:creationId xmlns:a16="http://schemas.microsoft.com/office/drawing/2014/main" id="{3405DDF6-FC9B-4C39-992C-E1A8D341889E}"/>
              </a:ext>
            </a:extLst>
          </p:cNvPr>
          <p:cNvCxnSpPr>
            <a:cxnSpLocks/>
          </p:cNvCxnSpPr>
          <p:nvPr/>
        </p:nvCxnSpPr>
        <p:spPr bwMode="auto">
          <a:xfrm>
            <a:off x="109667" y="989082"/>
            <a:ext cx="950766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72523336-BC04-46F1-B3AB-1160D864E2DA}"/>
              </a:ext>
            </a:extLst>
          </p:cNvPr>
          <p:cNvSpPr txBox="1"/>
          <p:nvPr/>
        </p:nvSpPr>
        <p:spPr>
          <a:xfrm>
            <a:off x="3446254" y="831600"/>
            <a:ext cx="2655955" cy="328265"/>
          </a:xfrm>
          <a:prstGeom prst="rect">
            <a:avLst/>
          </a:prstGeom>
          <a:solidFill>
            <a:schemeClr val="bg1"/>
          </a:solidFill>
        </p:spPr>
        <p:txBody>
          <a:bodyPr wrap="square" rtlCol="0">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b="1" spc="-40">
                <a:solidFill>
                  <a:srgbClr val="009DB0"/>
                </a:solidFill>
                <a:latin typeface="+mj-lt"/>
                <a:ea typeface="Verdana" pitchFamily="34" charset="0"/>
              </a:rPr>
              <a:t>Selected vertical neo-banks</a:t>
            </a:r>
          </a:p>
        </p:txBody>
      </p:sp>
      <p:sp>
        <p:nvSpPr>
          <p:cNvPr id="29" name="Rectangle 28">
            <a:extLst>
              <a:ext uri="{FF2B5EF4-FFF2-40B4-BE49-F238E27FC236}">
                <a16:creationId xmlns:a16="http://schemas.microsoft.com/office/drawing/2014/main" id="{A5235C24-6A0D-4013-9D0D-E805CA0B40C2}"/>
              </a:ext>
            </a:extLst>
          </p:cNvPr>
          <p:cNvSpPr/>
          <p:nvPr/>
        </p:nvSpPr>
        <p:spPr bwMode="auto">
          <a:xfrm>
            <a:off x="146291" y="1300546"/>
            <a:ext cx="1384805" cy="84769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Competitive advantage versus generalist banks</a:t>
            </a:r>
          </a:p>
        </p:txBody>
      </p:sp>
      <p:grpSp>
        <p:nvGrpSpPr>
          <p:cNvPr id="35" name="Groupe 2">
            <a:extLst>
              <a:ext uri="{FF2B5EF4-FFF2-40B4-BE49-F238E27FC236}">
                <a16:creationId xmlns:a16="http://schemas.microsoft.com/office/drawing/2014/main" id="{B327252E-1EFF-48C8-9AEB-6694A3A90135}"/>
              </a:ext>
            </a:extLst>
          </p:cNvPr>
          <p:cNvGrpSpPr>
            <a:grpSpLocks noChangeAspect="1"/>
          </p:cNvGrpSpPr>
          <p:nvPr/>
        </p:nvGrpSpPr>
        <p:grpSpPr>
          <a:xfrm flipH="1">
            <a:off x="164125" y="266768"/>
            <a:ext cx="328776" cy="353706"/>
            <a:chOff x="165235" y="232554"/>
            <a:chExt cx="253804" cy="273051"/>
          </a:xfrm>
        </p:grpSpPr>
        <p:sp>
          <p:nvSpPr>
            <p:cNvPr id="36" name="Freeform 6">
              <a:extLst>
                <a:ext uri="{FF2B5EF4-FFF2-40B4-BE49-F238E27FC236}">
                  <a16:creationId xmlns:a16="http://schemas.microsoft.com/office/drawing/2014/main" id="{83E29010-C32A-491F-AB5B-FE0A0730939D}"/>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26DE0672-69CC-4B82-8375-6621459617F3}"/>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8" name="ZoneTexte 187">
            <a:extLst>
              <a:ext uri="{FF2B5EF4-FFF2-40B4-BE49-F238E27FC236}">
                <a16:creationId xmlns:a16="http://schemas.microsoft.com/office/drawing/2014/main" id="{6E59C62D-243F-4019-8BDB-9262924DCEFD}"/>
              </a:ext>
            </a:extLst>
          </p:cNvPr>
          <p:cNvSpPr txBox="1"/>
          <p:nvPr/>
        </p:nvSpPr>
        <p:spPr>
          <a:xfrm>
            <a:off x="146291" y="244650"/>
            <a:ext cx="282450" cy="276999"/>
          </a:xfrm>
          <a:prstGeom prst="rect">
            <a:avLst/>
          </a:prstGeom>
          <a:noFill/>
        </p:spPr>
        <p:txBody>
          <a:bodyPr wrap="none" rtlCol="0">
            <a:spAutoFit/>
          </a:bodyPr>
          <a:lstStyle/>
          <a:p>
            <a:r>
              <a:rPr lang="en-US" sz="1200">
                <a:solidFill>
                  <a:srgbClr val="E46C0A"/>
                </a:solidFill>
              </a:rPr>
              <a:t>2</a:t>
            </a:r>
          </a:p>
        </p:txBody>
      </p:sp>
      <p:sp>
        <p:nvSpPr>
          <p:cNvPr id="45" name="Rectangle 44">
            <a:extLst>
              <a:ext uri="{FF2B5EF4-FFF2-40B4-BE49-F238E27FC236}">
                <a16:creationId xmlns:a16="http://schemas.microsoft.com/office/drawing/2014/main" id="{359B3B15-9F00-40D3-8053-D7FC23A18570}"/>
              </a:ext>
            </a:extLst>
          </p:cNvPr>
          <p:cNvSpPr/>
          <p:nvPr/>
        </p:nvSpPr>
        <p:spPr bwMode="auto">
          <a:xfrm>
            <a:off x="1642929" y="1300546"/>
            <a:ext cx="7974407" cy="847693"/>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b="1" i="1">
                <a:solidFill>
                  <a:srgbClr val="009DB0"/>
                </a:solidFill>
                <a:latin typeface="+mj-lt"/>
              </a:rPr>
              <a:t>Ultra-personalized banking services:</a:t>
            </a:r>
          </a:p>
          <a:p>
            <a:endParaRPr lang="en-US" sz="1000" b="1" i="1">
              <a:solidFill>
                <a:srgbClr val="009DB0"/>
              </a:solidFill>
              <a:latin typeface="+mj-lt"/>
            </a:endParaRPr>
          </a:p>
          <a:p>
            <a:r>
              <a:rPr lang="en-US" sz="1000" b="1">
                <a:solidFill>
                  <a:srgbClr val="009DB0"/>
                </a:solidFill>
                <a:latin typeface="+mj-lt"/>
              </a:rPr>
              <a:t>Less regulatory constraints </a:t>
            </a:r>
            <a:r>
              <a:rPr lang="en-US" sz="1000">
                <a:latin typeface="+mj-lt"/>
              </a:rPr>
              <a:t>than traditional banks due to their focus on </a:t>
            </a:r>
            <a:r>
              <a:rPr lang="en-US" sz="1000" b="1" i="1">
                <a:solidFill>
                  <a:srgbClr val="009DB0"/>
                </a:solidFill>
                <a:latin typeface="+mj-lt"/>
              </a:rPr>
              <a:t>niche products and/ or customer </a:t>
            </a:r>
            <a:r>
              <a:rPr lang="en-US" sz="1000">
                <a:latin typeface="+mj-lt"/>
              </a:rPr>
              <a:t>(e.g., entrepreneurs) and </a:t>
            </a:r>
            <a:r>
              <a:rPr lang="en-US" sz="1000" b="1" i="1">
                <a:solidFill>
                  <a:srgbClr val="009DB0"/>
                </a:solidFill>
                <a:latin typeface="+mj-lt"/>
              </a:rPr>
              <a:t>not the entire retail banking value chain</a:t>
            </a:r>
          </a:p>
        </p:txBody>
      </p:sp>
      <p:pic>
        <p:nvPicPr>
          <p:cNvPr id="19458" name="Picture 2" descr="Greenlight Financial Technology Quadruples Customers to 100K in ...">
            <a:extLst>
              <a:ext uri="{FF2B5EF4-FFF2-40B4-BE49-F238E27FC236}">
                <a16:creationId xmlns:a16="http://schemas.microsoft.com/office/drawing/2014/main" id="{50731731-1B33-45A8-8733-87A7E7538751}"/>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8549" b="40482"/>
          <a:stretch/>
        </p:blipFill>
        <p:spPr bwMode="auto">
          <a:xfrm>
            <a:off x="1743498" y="2602880"/>
            <a:ext cx="1293795" cy="2712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6C16F02-79E5-4C99-90FF-C3D025C35B8B}"/>
              </a:ext>
            </a:extLst>
          </p:cNvPr>
          <p:cNvSpPr/>
          <p:nvPr/>
        </p:nvSpPr>
        <p:spPr bwMode="auto">
          <a:xfrm>
            <a:off x="164125" y="2269500"/>
            <a:ext cx="1366971" cy="404105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Selected examples </a:t>
            </a:r>
          </a:p>
        </p:txBody>
      </p:sp>
      <p:sp>
        <p:nvSpPr>
          <p:cNvPr id="66" name="Rectangle 65">
            <a:extLst>
              <a:ext uri="{FF2B5EF4-FFF2-40B4-BE49-F238E27FC236}">
                <a16:creationId xmlns:a16="http://schemas.microsoft.com/office/drawing/2014/main" id="{A50233C2-F9A6-460B-A000-7B2337F47E1E}"/>
              </a:ext>
            </a:extLst>
          </p:cNvPr>
          <p:cNvSpPr/>
          <p:nvPr/>
        </p:nvSpPr>
        <p:spPr bwMode="auto">
          <a:xfrm>
            <a:off x="3110468" y="2269500"/>
            <a:ext cx="6506868" cy="922136"/>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mj-lt"/>
              </a:rPr>
              <a:t>Atlanta-based Greenlight combines a </a:t>
            </a:r>
            <a:r>
              <a:rPr lang="en-US" sz="1000" b="1">
                <a:solidFill>
                  <a:srgbClr val="009DB0"/>
                </a:solidFill>
                <a:latin typeface="+mj-lt"/>
              </a:rPr>
              <a:t>"smart" debit card </a:t>
            </a:r>
            <a:r>
              <a:rPr lang="en-US" sz="1000">
                <a:latin typeface="+mj-lt"/>
              </a:rPr>
              <a:t>with an app to help </a:t>
            </a:r>
            <a:r>
              <a:rPr lang="en-US" sz="1000" b="1">
                <a:solidFill>
                  <a:srgbClr val="009DB0"/>
                </a:solidFill>
                <a:latin typeface="+mj-lt"/>
              </a:rPr>
              <a:t>kids</a:t>
            </a:r>
            <a:r>
              <a:rPr lang="en-US" sz="1000">
                <a:latin typeface="+mj-lt"/>
              </a:rPr>
              <a:t> improve their financial literacy while </a:t>
            </a:r>
            <a:r>
              <a:rPr lang="en-US" sz="1000" b="1">
                <a:solidFill>
                  <a:srgbClr val="009DB0"/>
                </a:solidFill>
                <a:latin typeface="+mj-lt"/>
              </a:rPr>
              <a:t>giving parents controls on spending</a:t>
            </a:r>
            <a:r>
              <a:rPr lang="en-US" sz="1000">
                <a:latin typeface="+mj-lt"/>
              </a:rPr>
              <a:t> </a:t>
            </a:r>
          </a:p>
          <a:p>
            <a:pPr marL="171450" indent="-171450">
              <a:buFont typeface="Arial" panose="020B0604020202020204" pitchFamily="34" charset="0"/>
              <a:buChar char="•"/>
            </a:pPr>
            <a:r>
              <a:rPr lang="en-US" sz="1000">
                <a:latin typeface="+mj-lt"/>
              </a:rPr>
              <a:t>Since launching in 2017, half a million parents and kids have signed up</a:t>
            </a:r>
            <a:r>
              <a:rPr lang="en-US" sz="1100" b="0" i="0">
                <a:solidFill>
                  <a:srgbClr val="333333"/>
                </a:solidFill>
                <a:effectLst/>
                <a:latin typeface="+mj-lt"/>
              </a:rPr>
              <a:t>.</a:t>
            </a:r>
            <a:endParaRPr lang="en-US" sz="1000" b="1">
              <a:solidFill>
                <a:schemeClr val="tx2"/>
              </a:solidFill>
              <a:latin typeface="+mj-lt"/>
            </a:endParaRPr>
          </a:p>
        </p:txBody>
      </p:sp>
      <p:sp>
        <p:nvSpPr>
          <p:cNvPr id="67" name="Rectangle 66">
            <a:extLst>
              <a:ext uri="{FF2B5EF4-FFF2-40B4-BE49-F238E27FC236}">
                <a16:creationId xmlns:a16="http://schemas.microsoft.com/office/drawing/2014/main" id="{A66B94D9-1B10-4B1D-8743-0E71FD967FDE}"/>
              </a:ext>
            </a:extLst>
          </p:cNvPr>
          <p:cNvSpPr/>
          <p:nvPr/>
        </p:nvSpPr>
        <p:spPr bwMode="auto">
          <a:xfrm>
            <a:off x="1670320" y="2269500"/>
            <a:ext cx="1366971" cy="938055"/>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71" name="Rectangle 70">
            <a:extLst>
              <a:ext uri="{FF2B5EF4-FFF2-40B4-BE49-F238E27FC236}">
                <a16:creationId xmlns:a16="http://schemas.microsoft.com/office/drawing/2014/main" id="{6EF96AAB-1123-41AA-AD1F-79386B8DF3DB}"/>
              </a:ext>
            </a:extLst>
          </p:cNvPr>
          <p:cNvSpPr/>
          <p:nvPr/>
        </p:nvSpPr>
        <p:spPr bwMode="auto">
          <a:xfrm>
            <a:off x="3110468" y="3301576"/>
            <a:ext cx="6506868" cy="937229"/>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gn="just">
              <a:buFont typeface="Arial" panose="020B0604020202020204" pitchFamily="34" charset="0"/>
              <a:buChar char="•"/>
            </a:pPr>
            <a:r>
              <a:rPr lang="en-US" sz="1000">
                <a:latin typeface="+mj-lt"/>
              </a:rPr>
              <a:t>France-based neo banks Shine offers a 100% online business account coupled with </a:t>
            </a:r>
            <a:r>
              <a:rPr lang="en-US" sz="1000" b="1">
                <a:solidFill>
                  <a:srgbClr val="009DB0"/>
                </a:solidFill>
                <a:latin typeface="+mj-lt"/>
              </a:rPr>
              <a:t>functionalities</a:t>
            </a:r>
            <a:r>
              <a:rPr lang="en-US" sz="1000">
                <a:latin typeface="+mj-lt"/>
              </a:rPr>
              <a:t> to support </a:t>
            </a:r>
            <a:r>
              <a:rPr lang="en-US" sz="1000" b="1">
                <a:solidFill>
                  <a:srgbClr val="009DB0"/>
                </a:solidFill>
                <a:latin typeface="+mj-lt"/>
              </a:rPr>
              <a:t>freelancers and entrepreneurs </a:t>
            </a:r>
            <a:r>
              <a:rPr lang="en-US" sz="1000">
                <a:latin typeface="+mj-lt"/>
              </a:rPr>
              <a:t>in their </a:t>
            </a:r>
            <a:r>
              <a:rPr lang="en-US" sz="1000" b="1">
                <a:solidFill>
                  <a:srgbClr val="009DB0"/>
                </a:solidFill>
                <a:latin typeface="+mj-lt"/>
              </a:rPr>
              <a:t>administrative tasks </a:t>
            </a:r>
            <a:r>
              <a:rPr lang="en-US" sz="1000">
                <a:latin typeface="+mj-lt"/>
              </a:rPr>
              <a:t>(e.g., creation of a business account, get a debit card, and take care of some administrative tasks)</a:t>
            </a:r>
          </a:p>
        </p:txBody>
      </p:sp>
      <p:sp>
        <p:nvSpPr>
          <p:cNvPr id="72" name="Rectangle 71">
            <a:extLst>
              <a:ext uri="{FF2B5EF4-FFF2-40B4-BE49-F238E27FC236}">
                <a16:creationId xmlns:a16="http://schemas.microsoft.com/office/drawing/2014/main" id="{5CA92D5F-F374-4610-BDB0-FD00DF8FB4DC}"/>
              </a:ext>
            </a:extLst>
          </p:cNvPr>
          <p:cNvSpPr/>
          <p:nvPr/>
        </p:nvSpPr>
        <p:spPr bwMode="auto">
          <a:xfrm>
            <a:off x="1670322" y="3294079"/>
            <a:ext cx="1366971" cy="937229"/>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pic>
        <p:nvPicPr>
          <p:cNvPr id="1026" name="Picture 2" descr="Avis Shine : Que penser de ce compte bancaire professionnel ?">
            <a:extLst>
              <a:ext uri="{FF2B5EF4-FFF2-40B4-BE49-F238E27FC236}">
                <a16:creationId xmlns:a16="http://schemas.microsoft.com/office/drawing/2014/main" id="{C2A9F7D0-5C73-4D31-850D-20FBB279C4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8220" y="3502548"/>
            <a:ext cx="1064350" cy="53217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B48989D-ECB4-44F6-B74E-468F64935B7B}"/>
              </a:ext>
            </a:extLst>
          </p:cNvPr>
          <p:cNvSpPr/>
          <p:nvPr/>
        </p:nvSpPr>
        <p:spPr bwMode="auto">
          <a:xfrm>
            <a:off x="3110468" y="4341248"/>
            <a:ext cx="6506868" cy="922136"/>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gn="just">
              <a:buFont typeface="Arial" panose="020B0604020202020204" pitchFamily="34" charset="0"/>
              <a:buChar char="•"/>
            </a:pPr>
            <a:r>
              <a:rPr lang="en-US" sz="1000">
                <a:latin typeface="+mj-lt"/>
              </a:rPr>
              <a:t>French startup </a:t>
            </a:r>
            <a:r>
              <a:rPr lang="en-US" sz="1000" b="1" err="1">
                <a:solidFill>
                  <a:srgbClr val="009DB0"/>
                </a:solidFill>
                <a:latin typeface="+mj-lt"/>
              </a:rPr>
              <a:t>Kard</a:t>
            </a:r>
            <a:r>
              <a:rPr lang="en-US" sz="1000" b="1">
                <a:solidFill>
                  <a:srgbClr val="009DB0"/>
                </a:solidFill>
                <a:latin typeface="+mj-lt"/>
              </a:rPr>
              <a:t>,</a:t>
            </a:r>
            <a:r>
              <a:rPr lang="en-US" sz="1000">
                <a:latin typeface="+mj-lt"/>
              </a:rPr>
              <a:t> a challenger bank for </a:t>
            </a:r>
            <a:r>
              <a:rPr lang="en-US" sz="1000" b="1">
                <a:solidFill>
                  <a:srgbClr val="009DB0"/>
                </a:solidFill>
                <a:latin typeface="+mj-lt"/>
              </a:rPr>
              <a:t>teens</a:t>
            </a:r>
            <a:r>
              <a:rPr lang="en-US" sz="1000">
                <a:latin typeface="+mj-lt"/>
              </a:rPr>
              <a:t> that </a:t>
            </a:r>
            <a:r>
              <a:rPr lang="en-US" sz="1000" b="1">
                <a:solidFill>
                  <a:srgbClr val="009DB0"/>
                </a:solidFill>
                <a:latin typeface="+mj-lt"/>
              </a:rPr>
              <a:t>works a lot like N26 or </a:t>
            </a:r>
            <a:r>
              <a:rPr lang="en-US" sz="1000" b="1" err="1">
                <a:solidFill>
                  <a:srgbClr val="009DB0"/>
                </a:solidFill>
                <a:latin typeface="+mj-lt"/>
              </a:rPr>
              <a:t>Revolut</a:t>
            </a:r>
            <a:r>
              <a:rPr lang="en-US" sz="1000" b="1">
                <a:solidFill>
                  <a:schemeClr val="tx2"/>
                </a:solidFill>
                <a:latin typeface="+mj-lt"/>
              </a:rPr>
              <a:t>. </a:t>
            </a:r>
          </a:p>
          <a:p>
            <a:pPr marL="171450" indent="-171450" algn="just">
              <a:buFont typeface="Arial" panose="020B0604020202020204" pitchFamily="34" charset="0"/>
              <a:buChar char="•"/>
            </a:pPr>
            <a:r>
              <a:rPr lang="en-US" sz="1000" err="1">
                <a:latin typeface="+mj-lt"/>
              </a:rPr>
              <a:t>Kard</a:t>
            </a:r>
            <a:r>
              <a:rPr lang="en-US" sz="1000">
                <a:latin typeface="+mj-lt"/>
              </a:rPr>
              <a:t> wants to </a:t>
            </a:r>
            <a:r>
              <a:rPr lang="en-US" sz="1000" b="1">
                <a:solidFill>
                  <a:srgbClr val="009DB0"/>
                </a:solidFill>
                <a:latin typeface="+mj-lt"/>
              </a:rPr>
              <a:t>empower teens with their own bank account</a:t>
            </a:r>
            <a:r>
              <a:rPr lang="en-US" sz="1000">
                <a:latin typeface="+mj-lt"/>
              </a:rPr>
              <a:t>, their own IBAN and their own Mastercard debit card.</a:t>
            </a:r>
          </a:p>
          <a:p>
            <a:pPr marL="171450" indent="-171450" algn="just">
              <a:buFont typeface="Arial" panose="020B0604020202020204" pitchFamily="34" charset="0"/>
              <a:buChar char="•"/>
            </a:pPr>
            <a:r>
              <a:rPr lang="en-US" sz="1000">
                <a:latin typeface="+mj-lt"/>
              </a:rPr>
              <a:t>Instead of </a:t>
            </a:r>
            <a:r>
              <a:rPr lang="en-US" sz="1000" b="1">
                <a:solidFill>
                  <a:srgbClr val="009DB0"/>
                </a:solidFill>
                <a:latin typeface="+mj-lt"/>
              </a:rPr>
              <a:t>controlling every expense</a:t>
            </a:r>
            <a:r>
              <a:rPr lang="en-US" sz="1000">
                <a:latin typeface="+mj-lt"/>
              </a:rPr>
              <a:t>, parents can </a:t>
            </a:r>
            <a:r>
              <a:rPr lang="en-US" sz="1000" b="1">
                <a:solidFill>
                  <a:srgbClr val="009DB0"/>
                </a:solidFill>
                <a:latin typeface="+mj-lt"/>
              </a:rPr>
              <a:t>just top up the </a:t>
            </a:r>
            <a:r>
              <a:rPr lang="en-US" sz="1000" b="1" err="1">
                <a:solidFill>
                  <a:srgbClr val="009DB0"/>
                </a:solidFill>
                <a:latin typeface="+mj-lt"/>
              </a:rPr>
              <a:t>Kard</a:t>
            </a:r>
            <a:r>
              <a:rPr lang="en-US" sz="1000" b="1">
                <a:solidFill>
                  <a:srgbClr val="009DB0"/>
                </a:solidFill>
                <a:latin typeface="+mj-lt"/>
              </a:rPr>
              <a:t> account </a:t>
            </a:r>
            <a:r>
              <a:rPr lang="en-US" sz="1000">
                <a:latin typeface="+mj-lt"/>
              </a:rPr>
              <a:t>and let their child spend it however they want </a:t>
            </a:r>
          </a:p>
        </p:txBody>
      </p:sp>
      <p:sp>
        <p:nvSpPr>
          <p:cNvPr id="33" name="Rectangle 32">
            <a:extLst>
              <a:ext uri="{FF2B5EF4-FFF2-40B4-BE49-F238E27FC236}">
                <a16:creationId xmlns:a16="http://schemas.microsoft.com/office/drawing/2014/main" id="{67FB9089-D2EB-4528-A332-E77BCF93FDB5}"/>
              </a:ext>
            </a:extLst>
          </p:cNvPr>
          <p:cNvSpPr/>
          <p:nvPr/>
        </p:nvSpPr>
        <p:spPr bwMode="auto">
          <a:xfrm>
            <a:off x="1670320" y="4341248"/>
            <a:ext cx="1366971" cy="938055"/>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a:solidFill>
                <a:schemeClr val="tx2"/>
              </a:solidFill>
              <a:latin typeface="+mj-lt"/>
            </a:endParaRPr>
          </a:p>
        </p:txBody>
      </p:sp>
      <p:sp>
        <p:nvSpPr>
          <p:cNvPr id="34" name="Rectangle 33">
            <a:extLst>
              <a:ext uri="{FF2B5EF4-FFF2-40B4-BE49-F238E27FC236}">
                <a16:creationId xmlns:a16="http://schemas.microsoft.com/office/drawing/2014/main" id="{E9E346ED-4FF3-47E6-886D-C5BDC21914E8}"/>
              </a:ext>
            </a:extLst>
          </p:cNvPr>
          <p:cNvSpPr/>
          <p:nvPr/>
        </p:nvSpPr>
        <p:spPr bwMode="auto">
          <a:xfrm>
            <a:off x="3110468" y="5373324"/>
            <a:ext cx="6506868" cy="937229"/>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latin typeface="+mj-lt"/>
              </a:rPr>
              <a:t>…</a:t>
            </a:r>
          </a:p>
        </p:txBody>
      </p:sp>
      <p:sp>
        <p:nvSpPr>
          <p:cNvPr id="39" name="Rectangle 38">
            <a:extLst>
              <a:ext uri="{FF2B5EF4-FFF2-40B4-BE49-F238E27FC236}">
                <a16:creationId xmlns:a16="http://schemas.microsoft.com/office/drawing/2014/main" id="{7DA7D80C-B48F-4348-9B7A-2CE87F580B00}"/>
              </a:ext>
            </a:extLst>
          </p:cNvPr>
          <p:cNvSpPr/>
          <p:nvPr/>
        </p:nvSpPr>
        <p:spPr bwMode="auto">
          <a:xfrm>
            <a:off x="1670322" y="5365827"/>
            <a:ext cx="1366971" cy="937229"/>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solidFill>
                  <a:schemeClr val="tx2"/>
                </a:solidFill>
                <a:latin typeface="+mj-lt"/>
              </a:rPr>
              <a:t>…</a:t>
            </a:r>
          </a:p>
        </p:txBody>
      </p:sp>
      <p:pic>
        <p:nvPicPr>
          <p:cNvPr id="3074" name="Picture 2" descr="La Banque en Plus Simple | Kard">
            <a:extLst>
              <a:ext uri="{FF2B5EF4-FFF2-40B4-BE49-F238E27FC236}">
                <a16:creationId xmlns:a16="http://schemas.microsoft.com/office/drawing/2014/main" id="{B175B50C-2B64-420A-A278-4747E5B1B28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3647" y="4428318"/>
            <a:ext cx="1233496" cy="74009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50864112-481C-4588-B65B-058968BBA7E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pic>
        <p:nvPicPr>
          <p:cNvPr id="41986" name="Picture 2" descr="N26 (banque) — Wikipédia">
            <a:extLst>
              <a:ext uri="{FF2B5EF4-FFF2-40B4-BE49-F238E27FC236}">
                <a16:creationId xmlns:a16="http://schemas.microsoft.com/office/drawing/2014/main" id="{5B16DF73-E4E5-4708-BBD3-2D6E628F98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67" y="5553446"/>
            <a:ext cx="445295" cy="304285"/>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descr="Revolut - Tech in Asia">
            <a:extLst>
              <a:ext uri="{FF2B5EF4-FFF2-40B4-BE49-F238E27FC236}">
                <a16:creationId xmlns:a16="http://schemas.microsoft.com/office/drawing/2014/main" id="{7D47129F-A035-4B0D-94CF-420D6275D9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881" y="5763042"/>
            <a:ext cx="451391" cy="45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2387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8230DE-12E6-4302-ABE2-237946F36D42}"/>
              </a:ext>
            </a:extLst>
          </p:cNvPr>
          <p:cNvSpPr>
            <a:spLocks noGrp="1"/>
          </p:cNvSpPr>
          <p:nvPr>
            <p:ph type="ctrTitle"/>
          </p:nvPr>
        </p:nvSpPr>
        <p:spPr/>
        <p:txBody>
          <a:bodyPr/>
          <a:lstStyle/>
          <a:p>
            <a:r>
              <a:rPr lang="en-US" sz="1300" i="1">
                <a:solidFill>
                  <a:schemeClr val="accent6"/>
                </a:solidFill>
              </a:rPr>
              <a:t>Illustration – Vertical neo-banks (3/3): </a:t>
            </a:r>
            <a:r>
              <a:rPr lang="en-US" sz="1300"/>
              <a:t>For example, Société Générale group has acquired </a:t>
            </a:r>
            <a:r>
              <a:rPr lang="en-US" sz="1300">
                <a:solidFill>
                  <a:srgbClr val="009DB0"/>
                </a:solidFill>
                <a:latin typeface="+mj-lt"/>
              </a:rPr>
              <a:t>Shine</a:t>
            </a:r>
            <a:r>
              <a:rPr lang="en-US" sz="1300"/>
              <a:t>, a </a:t>
            </a:r>
            <a:r>
              <a:rPr lang="en-US" sz="1300">
                <a:solidFill>
                  <a:srgbClr val="009DB0"/>
                </a:solidFill>
                <a:latin typeface="+mj-lt"/>
              </a:rPr>
              <a:t>neo-bank dedicated to self-employed and entrepreneurs </a:t>
            </a:r>
            <a:r>
              <a:rPr lang="en-US" sz="1300"/>
              <a:t>to benefit from its </a:t>
            </a:r>
            <a:r>
              <a:rPr lang="en-US" sz="1300">
                <a:solidFill>
                  <a:srgbClr val="009DB0"/>
                </a:solidFill>
                <a:latin typeface="+mj-lt"/>
              </a:rPr>
              <a:t>modern</a:t>
            </a:r>
            <a:r>
              <a:rPr lang="en-US" sz="1300"/>
              <a:t>, </a:t>
            </a:r>
            <a:r>
              <a:rPr lang="en-US" sz="1300">
                <a:solidFill>
                  <a:srgbClr val="009DB0"/>
                </a:solidFill>
                <a:latin typeface="+mj-lt"/>
              </a:rPr>
              <a:t>fully-digital</a:t>
            </a:r>
            <a:r>
              <a:rPr lang="en-US" sz="1300"/>
              <a:t>, </a:t>
            </a:r>
            <a:r>
              <a:rPr lang="en-US" sz="1300">
                <a:solidFill>
                  <a:srgbClr val="009DB0"/>
                </a:solidFill>
                <a:latin typeface="+mj-lt"/>
              </a:rPr>
              <a:t>ultra-specialized offer</a:t>
            </a:r>
          </a:p>
        </p:txBody>
      </p:sp>
      <p:cxnSp>
        <p:nvCxnSpPr>
          <p:cNvPr id="5" name="Connecteur droit 4">
            <a:extLst>
              <a:ext uri="{FF2B5EF4-FFF2-40B4-BE49-F238E27FC236}">
                <a16:creationId xmlns:a16="http://schemas.microsoft.com/office/drawing/2014/main" id="{EB693CF3-5CD5-4AEE-BA3D-63A298CCE915}"/>
              </a:ext>
            </a:extLst>
          </p:cNvPr>
          <p:cNvCxnSpPr>
            <a:cxnSpLocks/>
          </p:cNvCxnSpPr>
          <p:nvPr/>
        </p:nvCxnSpPr>
        <p:spPr bwMode="auto">
          <a:xfrm>
            <a:off x="109669" y="1248751"/>
            <a:ext cx="484333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0BCA1AFA-E898-4C4A-B089-9AFD9FF7600A}"/>
              </a:ext>
            </a:extLst>
          </p:cNvPr>
          <p:cNvSpPr txBox="1"/>
          <p:nvPr/>
        </p:nvSpPr>
        <p:spPr>
          <a:xfrm>
            <a:off x="1256317" y="1134289"/>
            <a:ext cx="2548806" cy="228925"/>
          </a:xfrm>
          <a:prstGeom prst="rect">
            <a:avLst/>
          </a:prstGeom>
          <a:solidFill>
            <a:schemeClr val="bg1"/>
          </a:solidFill>
        </p:spPr>
        <p:txBody>
          <a:bodyPr wrap="square" rtlCol="0" anchor="ctr">
            <a:noAutofit/>
          </a:bodyPr>
          <a:lstStyle/>
          <a:p>
            <a:pPr algn="ctr"/>
            <a:r>
              <a:rPr lang="en-US" sz="1100" b="1">
                <a:solidFill>
                  <a:srgbClr val="009DB0"/>
                </a:solidFill>
                <a:latin typeface="+mj-lt"/>
              </a:rPr>
              <a:t>Shines’ key data points</a:t>
            </a:r>
          </a:p>
        </p:txBody>
      </p:sp>
      <p:sp>
        <p:nvSpPr>
          <p:cNvPr id="17" name="Rectangle 16">
            <a:extLst>
              <a:ext uri="{FF2B5EF4-FFF2-40B4-BE49-F238E27FC236}">
                <a16:creationId xmlns:a16="http://schemas.microsoft.com/office/drawing/2014/main" id="{7121D1B0-80E9-4342-B489-97E22FE81076}"/>
              </a:ext>
            </a:extLst>
          </p:cNvPr>
          <p:cNvSpPr/>
          <p:nvPr/>
        </p:nvSpPr>
        <p:spPr bwMode="auto">
          <a:xfrm>
            <a:off x="174200" y="1441956"/>
            <a:ext cx="4944731" cy="397194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Targeted customers: </a:t>
            </a:r>
            <a:r>
              <a:rPr lang="en-US" sz="900">
                <a:latin typeface="+mj-lt"/>
              </a:rPr>
              <a:t>Entrepreneurs </a:t>
            </a: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Number of clients: </a:t>
            </a:r>
            <a:r>
              <a:rPr lang="en-US" sz="900">
                <a:latin typeface="+mj-lt"/>
              </a:rPr>
              <a:t>70,000+</a:t>
            </a: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Offer: </a:t>
            </a:r>
            <a:r>
              <a:rPr lang="en-US" sz="900">
                <a:latin typeface="+mj-lt"/>
              </a:rPr>
              <a:t>100% online business account coupled with </a:t>
            </a:r>
            <a:r>
              <a:rPr lang="en-US" sz="900" b="1">
                <a:solidFill>
                  <a:srgbClr val="009DB0"/>
                </a:solidFill>
                <a:latin typeface="+mj-lt"/>
              </a:rPr>
              <a:t>functionalities</a:t>
            </a:r>
            <a:r>
              <a:rPr lang="en-US" sz="900">
                <a:latin typeface="+mj-lt"/>
              </a:rPr>
              <a:t> to support entrepreneurs in their </a:t>
            </a:r>
            <a:r>
              <a:rPr lang="en-US" sz="900" b="1">
                <a:solidFill>
                  <a:srgbClr val="009DB0"/>
                </a:solidFill>
                <a:latin typeface="+mj-lt"/>
              </a:rPr>
              <a:t>administrative tasks: </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Accounting simplification</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Invoicing</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Check collection </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Calculation of charges</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Premium Master Card with exclusive insurances</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a:t>
            </a:r>
          </a:p>
          <a:p>
            <a:pPr marL="171450" indent="-171450" algn="just">
              <a:spcBef>
                <a:spcPts val="0"/>
              </a:spcBef>
              <a:spcAft>
                <a:spcPts val="0"/>
              </a:spcAft>
              <a:buClr>
                <a:schemeClr val="tx1"/>
              </a:buClr>
              <a:buFont typeface="Arial" panose="020B0604020202020204" pitchFamily="34" charset="0"/>
              <a:buChar char="•"/>
            </a:pPr>
            <a:r>
              <a:rPr lang="en-US" sz="900" b="1">
                <a:solidFill>
                  <a:srgbClr val="009DB0"/>
                </a:solidFill>
                <a:latin typeface="+mj-lt"/>
              </a:rPr>
              <a:t>Use case example:</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For instance, Shine helps you incorporate a company and </a:t>
            </a:r>
            <a:r>
              <a:rPr lang="en-US" sz="900" b="1">
                <a:solidFill>
                  <a:srgbClr val="009DB0"/>
                </a:solidFill>
                <a:latin typeface="+mj-lt"/>
              </a:rPr>
              <a:t>create invoices directly from the app </a:t>
            </a:r>
            <a:r>
              <a:rPr lang="en-US" sz="900">
                <a:latin typeface="+mj-lt"/>
              </a:rPr>
              <a:t>(e.g., send a link to clients, get a notification when the client opens the invoice, client can see company Shine IBAN directly on the invoice)</a:t>
            </a:r>
          </a:p>
          <a:p>
            <a:pPr marL="628650" lvl="1" indent="-171450" algn="just">
              <a:spcBef>
                <a:spcPts val="0"/>
              </a:spcBef>
              <a:spcAft>
                <a:spcPts val="0"/>
              </a:spcAft>
              <a:buClr>
                <a:schemeClr val="tx1"/>
              </a:buClr>
              <a:buFont typeface="Arial" panose="020B0604020202020204" pitchFamily="34" charset="0"/>
              <a:buChar char="•"/>
            </a:pPr>
            <a:endParaRPr lang="en-US" sz="900">
              <a:latin typeface="+mj-lt"/>
            </a:endParaRPr>
          </a:p>
          <a:p>
            <a:pPr marL="171450" indent="-171450" algn="just">
              <a:spcBef>
                <a:spcPts val="0"/>
              </a:spcBef>
              <a:spcAft>
                <a:spcPts val="0"/>
              </a:spcAft>
              <a:buClr>
                <a:schemeClr val="tx1"/>
              </a:buClr>
              <a:buFont typeface="Arial" panose="020B0604020202020204" pitchFamily="34" charset="0"/>
              <a:buChar char="•"/>
            </a:pPr>
            <a:r>
              <a:rPr lang="en-US" sz="900" b="1">
                <a:solidFill>
                  <a:srgbClr val="009DB0"/>
                </a:solidFill>
                <a:latin typeface="+mj-lt"/>
              </a:rPr>
              <a:t>Investment timeline: </a:t>
            </a:r>
          </a:p>
          <a:p>
            <a:pPr marL="628650" lvl="1" indent="-171450" algn="just">
              <a:spcBef>
                <a:spcPts val="0"/>
              </a:spcBef>
              <a:spcAft>
                <a:spcPts val="0"/>
              </a:spcAft>
              <a:buClr>
                <a:schemeClr val="tx1"/>
              </a:buClr>
              <a:buFont typeface="Arial" panose="020B0604020202020204" pitchFamily="34" charset="0"/>
              <a:buChar char="•"/>
            </a:pPr>
            <a:r>
              <a:rPr lang="en-US" sz="900" b="1">
                <a:solidFill>
                  <a:srgbClr val="009DB0"/>
                </a:solidFill>
                <a:latin typeface="+mj-lt"/>
              </a:rPr>
              <a:t>Société Générale </a:t>
            </a:r>
            <a:r>
              <a:rPr lang="en-US" sz="900">
                <a:latin typeface="+mj-lt"/>
              </a:rPr>
              <a:t>has announced acquiring France-based startup Shine for around </a:t>
            </a:r>
            <a:r>
              <a:rPr lang="en-US" sz="900" b="1">
                <a:solidFill>
                  <a:srgbClr val="009DB0"/>
                </a:solidFill>
                <a:latin typeface="+mj-lt"/>
              </a:rPr>
              <a:t>EUR 100 million in an all-cash deal</a:t>
            </a:r>
          </a:p>
          <a:p>
            <a:pPr marL="628650" lvl="1" indent="-171450" algn="just">
              <a:spcBef>
                <a:spcPts val="0"/>
              </a:spcBef>
              <a:spcAft>
                <a:spcPts val="0"/>
              </a:spcAft>
              <a:buClr>
                <a:schemeClr val="tx1"/>
              </a:buClr>
              <a:buFont typeface="Arial" panose="020B0604020202020204" pitchFamily="34" charset="0"/>
              <a:buChar char="•"/>
            </a:pPr>
            <a:r>
              <a:rPr lang="en-US" sz="900">
                <a:latin typeface="+mj-lt"/>
              </a:rPr>
              <a:t>The startup had previously raised EUR 10.8 million in total from </a:t>
            </a:r>
            <a:r>
              <a:rPr lang="en-US" sz="900" b="1" err="1">
                <a:solidFill>
                  <a:srgbClr val="009DB0"/>
                </a:solidFill>
                <a:latin typeface="+mj-lt"/>
              </a:rPr>
              <a:t>Daphni</a:t>
            </a:r>
            <a:r>
              <a:rPr lang="en-US" sz="900" b="1">
                <a:solidFill>
                  <a:srgbClr val="009DB0"/>
                </a:solidFill>
                <a:latin typeface="+mj-lt"/>
              </a:rPr>
              <a:t>, </a:t>
            </a:r>
            <a:r>
              <a:rPr lang="en-US" sz="900" b="1" err="1">
                <a:solidFill>
                  <a:srgbClr val="009DB0"/>
                </a:solidFill>
                <a:latin typeface="+mj-lt"/>
              </a:rPr>
              <a:t>Kima</a:t>
            </a:r>
            <a:r>
              <a:rPr lang="en-US" sz="900" b="1">
                <a:solidFill>
                  <a:srgbClr val="009DB0"/>
                </a:solidFill>
                <a:latin typeface="+mj-lt"/>
              </a:rPr>
              <a:t> Ventures, </a:t>
            </a:r>
            <a:r>
              <a:rPr lang="en-US" sz="900" b="1" err="1">
                <a:solidFill>
                  <a:srgbClr val="009DB0"/>
                </a:solidFill>
                <a:latin typeface="+mj-lt"/>
              </a:rPr>
              <a:t>XAnge</a:t>
            </a:r>
            <a:r>
              <a:rPr lang="en-US" sz="900" b="1">
                <a:solidFill>
                  <a:srgbClr val="009DB0"/>
                </a:solidFill>
                <a:latin typeface="+mj-lt"/>
              </a:rPr>
              <a:t> </a:t>
            </a:r>
            <a:r>
              <a:rPr lang="en-US" sz="900">
                <a:latin typeface="+mj-lt"/>
              </a:rPr>
              <a:t>and various business angels</a:t>
            </a:r>
          </a:p>
          <a:p>
            <a:pPr marL="171450" indent="-171450" algn="just">
              <a:spcBef>
                <a:spcPts val="0"/>
              </a:spcBef>
              <a:spcAft>
                <a:spcPts val="0"/>
              </a:spcAft>
              <a:buClr>
                <a:schemeClr val="tx1"/>
              </a:buClr>
              <a:buFont typeface="Arial" panose="020B0604020202020204" pitchFamily="34" charset="0"/>
              <a:buChar char="•"/>
            </a:pPr>
            <a:endParaRPr lang="en-US" sz="900">
              <a:latin typeface="+mj-lt"/>
            </a:endParaRPr>
          </a:p>
          <a:p>
            <a:pPr marL="628650" lvl="1" indent="-171450" algn="just">
              <a:spcBef>
                <a:spcPts val="0"/>
              </a:spcBef>
              <a:spcAft>
                <a:spcPts val="0"/>
              </a:spcAft>
              <a:buClr>
                <a:schemeClr val="tx1"/>
              </a:buClr>
              <a:buFont typeface="Arial" panose="020B0604020202020204" pitchFamily="34" charset="0"/>
              <a:buChar char="•"/>
            </a:pPr>
            <a:endParaRPr lang="en-US" sz="900">
              <a:latin typeface="+mj-lt"/>
            </a:endParaRPr>
          </a:p>
          <a:p>
            <a:pPr marL="628650" lvl="1" indent="-171450" algn="just">
              <a:spcBef>
                <a:spcPts val="600"/>
              </a:spcBef>
              <a:spcAft>
                <a:spcPts val="0"/>
              </a:spcAft>
              <a:buClr>
                <a:schemeClr val="tx1"/>
              </a:buClr>
              <a:buFont typeface="Arial" panose="020B0604020202020204" pitchFamily="34" charset="0"/>
              <a:buChar char="•"/>
            </a:pPr>
            <a:endParaRPr lang="en-US" sz="900">
              <a:latin typeface="+mj-lt"/>
            </a:endParaRPr>
          </a:p>
        </p:txBody>
      </p:sp>
      <p:sp>
        <p:nvSpPr>
          <p:cNvPr id="35" name="Rectangle 34">
            <a:extLst>
              <a:ext uri="{FF2B5EF4-FFF2-40B4-BE49-F238E27FC236}">
                <a16:creationId xmlns:a16="http://schemas.microsoft.com/office/drawing/2014/main" id="{3ED27A6B-3AFB-47A4-989A-618C9CFE869F}"/>
              </a:ext>
            </a:extLst>
          </p:cNvPr>
          <p:cNvSpPr/>
          <p:nvPr/>
        </p:nvSpPr>
        <p:spPr bwMode="auto">
          <a:xfrm>
            <a:off x="111443" y="5374003"/>
            <a:ext cx="1020326" cy="87702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37" name="Rectangle 36">
            <a:extLst>
              <a:ext uri="{FF2B5EF4-FFF2-40B4-BE49-F238E27FC236}">
                <a16:creationId xmlns:a16="http://schemas.microsoft.com/office/drawing/2014/main" id="{0F5370C1-2C94-4742-BF44-7A993BB6AE9F}"/>
              </a:ext>
            </a:extLst>
          </p:cNvPr>
          <p:cNvSpPr/>
          <p:nvPr/>
        </p:nvSpPr>
        <p:spPr bwMode="auto">
          <a:xfrm>
            <a:off x="1220975" y="5371911"/>
            <a:ext cx="8486985" cy="87972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latin typeface="+mj-lt"/>
              </a:rPr>
              <a:t>Recent acquisitions or investments of pure </a:t>
            </a:r>
            <a:r>
              <a:rPr lang="en-US" sz="900" b="1">
                <a:solidFill>
                  <a:srgbClr val="009DB0"/>
                </a:solidFill>
                <a:latin typeface="+mj-lt"/>
              </a:rPr>
              <a:t>digital vertical neo-banks </a:t>
            </a:r>
            <a:r>
              <a:rPr lang="en-US" sz="900">
                <a:latin typeface="+mj-lt"/>
              </a:rPr>
              <a:t>by large players shows that their </a:t>
            </a:r>
            <a:r>
              <a:rPr lang="en-US" sz="900" b="1">
                <a:solidFill>
                  <a:srgbClr val="009DB0"/>
                </a:solidFill>
                <a:latin typeface="+mj-lt"/>
              </a:rPr>
              <a:t>competitive advantages </a:t>
            </a:r>
            <a:r>
              <a:rPr lang="en-US" sz="900">
                <a:latin typeface="+mj-lt"/>
              </a:rPr>
              <a:t>are substantial:</a:t>
            </a:r>
          </a:p>
          <a:p>
            <a:pPr marL="628650" lvl="2" indent="-171450">
              <a:buFont typeface="Wingdings" panose="05000000000000000000" pitchFamily="2" charset="2"/>
              <a:buChar char="§"/>
            </a:pPr>
            <a:r>
              <a:rPr lang="en-US" sz="900" b="1">
                <a:solidFill>
                  <a:srgbClr val="009DB0"/>
                </a:solidFill>
                <a:latin typeface="+mj-lt"/>
              </a:rPr>
              <a:t>Shine </a:t>
            </a:r>
            <a:r>
              <a:rPr lang="en-US" sz="900">
                <a:latin typeface="+mj-lt"/>
              </a:rPr>
              <a:t>acquisition by </a:t>
            </a:r>
            <a:r>
              <a:rPr lang="en-US" sz="900" b="1">
                <a:solidFill>
                  <a:srgbClr val="009DB0"/>
                </a:solidFill>
                <a:latin typeface="+mj-lt"/>
              </a:rPr>
              <a:t>Société Générale</a:t>
            </a:r>
          </a:p>
          <a:p>
            <a:pPr marL="628650" lvl="2" indent="-171450">
              <a:buFont typeface="Wingdings" panose="05000000000000000000" pitchFamily="2" charset="2"/>
              <a:buChar char="§"/>
            </a:pPr>
            <a:r>
              <a:rPr lang="en-US" sz="900" b="1">
                <a:solidFill>
                  <a:srgbClr val="009DB0"/>
                </a:solidFill>
                <a:latin typeface="+mj-lt"/>
              </a:rPr>
              <a:t>Tencent</a:t>
            </a:r>
            <a:r>
              <a:rPr lang="en-US" sz="900">
                <a:latin typeface="+mj-lt"/>
              </a:rPr>
              <a:t> investment in </a:t>
            </a:r>
            <a:r>
              <a:rPr lang="en-US" sz="900" b="1">
                <a:solidFill>
                  <a:srgbClr val="009DB0"/>
                </a:solidFill>
                <a:latin typeface="+mj-lt"/>
              </a:rPr>
              <a:t>N26</a:t>
            </a:r>
          </a:p>
        </p:txBody>
      </p:sp>
      <p:sp>
        <p:nvSpPr>
          <p:cNvPr id="41" name="Triangle isocèle 40">
            <a:extLst>
              <a:ext uri="{FF2B5EF4-FFF2-40B4-BE49-F238E27FC236}">
                <a16:creationId xmlns:a16="http://schemas.microsoft.com/office/drawing/2014/main" id="{F1FA98AA-C0E2-4FCB-80AF-1F2E749880F3}"/>
              </a:ext>
            </a:extLst>
          </p:cNvPr>
          <p:cNvSpPr/>
          <p:nvPr/>
        </p:nvSpPr>
        <p:spPr bwMode="auto">
          <a:xfrm rot="5400000">
            <a:off x="-233871" y="5713947"/>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cxnSp>
        <p:nvCxnSpPr>
          <p:cNvPr id="24" name="Connecteur droit 23">
            <a:extLst>
              <a:ext uri="{FF2B5EF4-FFF2-40B4-BE49-F238E27FC236}">
                <a16:creationId xmlns:a16="http://schemas.microsoft.com/office/drawing/2014/main" id="{8D3B1261-31CF-49CE-999C-760908240C12}"/>
              </a:ext>
            </a:extLst>
          </p:cNvPr>
          <p:cNvCxnSpPr>
            <a:cxnSpLocks/>
          </p:cNvCxnSpPr>
          <p:nvPr/>
        </p:nvCxnSpPr>
        <p:spPr bwMode="auto">
          <a:xfrm>
            <a:off x="5062669" y="1248751"/>
            <a:ext cx="4696081"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5" name="ZoneTexte 24">
            <a:extLst>
              <a:ext uri="{FF2B5EF4-FFF2-40B4-BE49-F238E27FC236}">
                <a16:creationId xmlns:a16="http://schemas.microsoft.com/office/drawing/2014/main" id="{04D55764-487E-4A2B-8CAF-3B425C843336}"/>
              </a:ext>
            </a:extLst>
          </p:cNvPr>
          <p:cNvSpPr txBox="1"/>
          <p:nvPr/>
        </p:nvSpPr>
        <p:spPr>
          <a:xfrm>
            <a:off x="5787489" y="1081166"/>
            <a:ext cx="3392462" cy="335170"/>
          </a:xfrm>
          <a:prstGeom prst="rect">
            <a:avLst/>
          </a:prstGeom>
          <a:solidFill>
            <a:schemeClr val="bg1"/>
          </a:solidFill>
        </p:spPr>
        <p:txBody>
          <a:bodyPr wrap="square" rtlCol="0" anchor="ctr">
            <a:noAutofit/>
          </a:bodyPr>
          <a:lstStyle/>
          <a:p>
            <a:pPr algn="ctr"/>
            <a:r>
              <a:rPr lang="en-US" sz="1100" b="1">
                <a:solidFill>
                  <a:srgbClr val="009DB0"/>
                </a:solidFill>
                <a:latin typeface="+mj-lt"/>
              </a:rPr>
              <a:t>Shine pros and cons versus retail banks from a customer perspective </a:t>
            </a:r>
          </a:p>
        </p:txBody>
      </p:sp>
      <p:sp>
        <p:nvSpPr>
          <p:cNvPr id="9" name="Rectangle 8">
            <a:extLst>
              <a:ext uri="{FF2B5EF4-FFF2-40B4-BE49-F238E27FC236}">
                <a16:creationId xmlns:a16="http://schemas.microsoft.com/office/drawing/2014/main" id="{DEFCB14E-22D5-4065-B20A-523CE38A60BF}"/>
              </a:ext>
            </a:extLst>
          </p:cNvPr>
          <p:cNvSpPr/>
          <p:nvPr/>
        </p:nvSpPr>
        <p:spPr bwMode="auto">
          <a:xfrm>
            <a:off x="5464468" y="2610854"/>
            <a:ext cx="2005707" cy="45533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Pros</a:t>
            </a:r>
          </a:p>
        </p:txBody>
      </p:sp>
      <p:sp>
        <p:nvSpPr>
          <p:cNvPr id="29" name="Rectangle 28">
            <a:extLst>
              <a:ext uri="{FF2B5EF4-FFF2-40B4-BE49-F238E27FC236}">
                <a16:creationId xmlns:a16="http://schemas.microsoft.com/office/drawing/2014/main" id="{9203D0E6-C03F-4E3E-A58A-C61F0DEE0AF4}"/>
              </a:ext>
            </a:extLst>
          </p:cNvPr>
          <p:cNvSpPr/>
          <p:nvPr/>
        </p:nvSpPr>
        <p:spPr bwMode="auto">
          <a:xfrm>
            <a:off x="7543186" y="2601411"/>
            <a:ext cx="2005707" cy="45533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a:solidFill>
                  <a:srgbClr val="009DB0"/>
                </a:solidFill>
                <a:latin typeface="+mj-lt"/>
              </a:rPr>
              <a:t>Cons</a:t>
            </a:r>
          </a:p>
        </p:txBody>
      </p:sp>
      <p:sp>
        <p:nvSpPr>
          <p:cNvPr id="13" name="Rectangle 12">
            <a:extLst>
              <a:ext uri="{FF2B5EF4-FFF2-40B4-BE49-F238E27FC236}">
                <a16:creationId xmlns:a16="http://schemas.microsoft.com/office/drawing/2014/main" id="{9D3B39D3-D326-4EFB-B352-B81EFF33555E}"/>
              </a:ext>
            </a:extLst>
          </p:cNvPr>
          <p:cNvSpPr/>
          <p:nvPr/>
        </p:nvSpPr>
        <p:spPr bwMode="auto">
          <a:xfrm>
            <a:off x="5417775" y="2181669"/>
            <a:ext cx="2005707" cy="34997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Arial" panose="020B0604020202020204" pitchFamily="34" charset="0"/>
              <a:buChar char="•"/>
            </a:pPr>
            <a:endParaRPr lang="en-US" sz="900">
              <a:solidFill>
                <a:srgbClr val="009DB0"/>
              </a:solidFill>
              <a:latin typeface="+mj-lt"/>
            </a:endParaRPr>
          </a:p>
        </p:txBody>
      </p:sp>
      <p:sp>
        <p:nvSpPr>
          <p:cNvPr id="19" name="Rectangle 18">
            <a:extLst>
              <a:ext uri="{FF2B5EF4-FFF2-40B4-BE49-F238E27FC236}">
                <a16:creationId xmlns:a16="http://schemas.microsoft.com/office/drawing/2014/main" id="{FBE072B7-2B86-4537-A200-F6D6FF34D53E}"/>
              </a:ext>
            </a:extLst>
          </p:cNvPr>
          <p:cNvSpPr/>
          <p:nvPr/>
        </p:nvSpPr>
        <p:spPr bwMode="auto">
          <a:xfrm>
            <a:off x="5417775" y="3232378"/>
            <a:ext cx="2065173"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Affordability</a:t>
            </a:r>
            <a:r>
              <a:rPr lang="en-US" sz="900">
                <a:latin typeface="+mj-lt"/>
              </a:rPr>
              <a:t> (i.e., low fees and first month for free)</a:t>
            </a:r>
          </a:p>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Nonstop availability of the customer service </a:t>
            </a:r>
            <a:r>
              <a:rPr lang="en-US" sz="900">
                <a:latin typeface="+mj-lt"/>
              </a:rPr>
              <a:t>(7 days a week)</a:t>
            </a:r>
          </a:p>
          <a:p>
            <a:pPr marL="171450" indent="-171450">
              <a:spcBef>
                <a:spcPts val="600"/>
              </a:spcBef>
              <a:spcAft>
                <a:spcPts val="0"/>
              </a:spcAft>
              <a:buClr>
                <a:schemeClr val="tx1"/>
              </a:buClr>
              <a:buFont typeface="Wingdings" panose="05000000000000000000" pitchFamily="2" charset="2"/>
              <a:buChar char="ü"/>
            </a:pPr>
            <a:r>
              <a:rPr lang="en-US" sz="900">
                <a:latin typeface="+mj-lt"/>
              </a:rPr>
              <a:t>High </a:t>
            </a:r>
            <a:r>
              <a:rPr lang="en-US" sz="900" b="1">
                <a:solidFill>
                  <a:srgbClr val="009DB0"/>
                </a:solidFill>
                <a:latin typeface="+mj-lt"/>
              </a:rPr>
              <a:t>level of UX </a:t>
            </a:r>
            <a:r>
              <a:rPr lang="en-US" sz="900">
                <a:latin typeface="+mj-lt"/>
              </a:rPr>
              <a:t>of the mobile application </a:t>
            </a:r>
          </a:p>
          <a:p>
            <a:pPr marL="171450" indent="-171450">
              <a:spcBef>
                <a:spcPts val="600"/>
              </a:spcBef>
              <a:spcAft>
                <a:spcPts val="0"/>
              </a:spcAft>
              <a:buClr>
                <a:schemeClr val="tx1"/>
              </a:buClr>
              <a:buFont typeface="Wingdings" panose="05000000000000000000" pitchFamily="2" charset="2"/>
              <a:buChar char="ü"/>
            </a:pPr>
            <a:r>
              <a:rPr lang="en-US" sz="900">
                <a:latin typeface="+mj-lt"/>
              </a:rPr>
              <a:t>Numerous </a:t>
            </a:r>
            <a:r>
              <a:rPr lang="en-US" sz="900" b="1">
                <a:solidFill>
                  <a:srgbClr val="009DB0"/>
                </a:solidFill>
                <a:latin typeface="+mj-lt"/>
              </a:rPr>
              <a:t>administrative functionalities </a:t>
            </a:r>
          </a:p>
          <a:p>
            <a:pPr marL="171450" indent="-171450">
              <a:spcBef>
                <a:spcPts val="600"/>
              </a:spcBef>
              <a:spcAft>
                <a:spcPts val="0"/>
              </a:spcAft>
              <a:buClr>
                <a:schemeClr val="tx1"/>
              </a:buClr>
              <a:buFont typeface="Arial" panose="020B0604020202020204" pitchFamily="34" charset="0"/>
              <a:buChar char="•"/>
            </a:pPr>
            <a:endParaRPr lang="en-US" sz="900">
              <a:latin typeface="+mj-lt"/>
            </a:endParaRPr>
          </a:p>
          <a:p>
            <a:pPr marL="628650" lvl="1" indent="-171450">
              <a:spcBef>
                <a:spcPts val="600"/>
              </a:spcBef>
              <a:spcAft>
                <a:spcPts val="0"/>
              </a:spcAft>
              <a:buClr>
                <a:schemeClr val="tx1"/>
              </a:buClr>
              <a:buFont typeface="Arial" panose="020B0604020202020204" pitchFamily="34" charset="0"/>
              <a:buChar char="•"/>
            </a:pPr>
            <a:endParaRPr lang="en-US" sz="900">
              <a:latin typeface="+mj-lt"/>
            </a:endParaRPr>
          </a:p>
        </p:txBody>
      </p:sp>
      <p:sp>
        <p:nvSpPr>
          <p:cNvPr id="42" name="Rectangle 41">
            <a:extLst>
              <a:ext uri="{FF2B5EF4-FFF2-40B4-BE49-F238E27FC236}">
                <a16:creationId xmlns:a16="http://schemas.microsoft.com/office/drawing/2014/main" id="{BE580C8F-A8CC-4605-BFBC-3AABF08763BA}"/>
              </a:ext>
            </a:extLst>
          </p:cNvPr>
          <p:cNvSpPr/>
          <p:nvPr/>
        </p:nvSpPr>
        <p:spPr bwMode="auto">
          <a:xfrm>
            <a:off x="7617359" y="3211102"/>
            <a:ext cx="1931534"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Trebuchet MS" panose="020B0603020202020204" pitchFamily="34" charset="0"/>
              <a:buChar char="×"/>
            </a:pPr>
            <a:r>
              <a:rPr lang="en-US" sz="900" b="1">
                <a:solidFill>
                  <a:srgbClr val="009DB0"/>
                </a:solidFill>
                <a:latin typeface="+mj-lt"/>
              </a:rPr>
              <a:t>High bank fees </a:t>
            </a:r>
            <a:r>
              <a:rPr lang="en-US" sz="900">
                <a:latin typeface="+mj-lt"/>
              </a:rPr>
              <a:t>on </a:t>
            </a:r>
            <a:r>
              <a:rPr lang="en-US" sz="900" b="1">
                <a:solidFill>
                  <a:srgbClr val="009DB0"/>
                </a:solidFill>
                <a:latin typeface="+mj-lt"/>
              </a:rPr>
              <a:t>day-to-day transactions </a:t>
            </a:r>
          </a:p>
          <a:p>
            <a:pPr marL="171450" indent="-171450">
              <a:spcBef>
                <a:spcPts val="600"/>
              </a:spcBef>
              <a:spcAft>
                <a:spcPts val="0"/>
              </a:spcAft>
              <a:buClr>
                <a:schemeClr val="tx1"/>
              </a:buClr>
              <a:buFont typeface="Trebuchet MS" panose="020B0603020202020204" pitchFamily="34" charset="0"/>
              <a:buChar char="×"/>
            </a:pPr>
            <a:r>
              <a:rPr lang="en-US" sz="900" b="1">
                <a:solidFill>
                  <a:srgbClr val="009DB0"/>
                </a:solidFill>
                <a:latin typeface="+mj-lt"/>
              </a:rPr>
              <a:t>Poor banking services </a:t>
            </a:r>
          </a:p>
          <a:p>
            <a:pPr marL="628650" lvl="1" indent="-171450">
              <a:spcBef>
                <a:spcPts val="600"/>
              </a:spcBef>
              <a:spcAft>
                <a:spcPts val="0"/>
              </a:spcAft>
              <a:buClr>
                <a:schemeClr val="tx1"/>
              </a:buClr>
              <a:buFont typeface="Wingdings" panose="05000000000000000000" pitchFamily="2" charset="2"/>
              <a:buChar char="§"/>
            </a:pPr>
            <a:r>
              <a:rPr lang="en-US" sz="900">
                <a:latin typeface="+mj-lt"/>
              </a:rPr>
              <a:t>Overdraft interdiction</a:t>
            </a:r>
          </a:p>
          <a:p>
            <a:pPr marL="628650" lvl="1" indent="-171450">
              <a:spcBef>
                <a:spcPts val="600"/>
              </a:spcBef>
              <a:spcAft>
                <a:spcPts val="0"/>
              </a:spcAft>
              <a:buClr>
                <a:schemeClr val="tx1"/>
              </a:buClr>
              <a:buFont typeface="Wingdings" panose="05000000000000000000" pitchFamily="2" charset="2"/>
              <a:buChar char="§"/>
            </a:pPr>
            <a:r>
              <a:rPr lang="en-US" sz="900">
                <a:latin typeface="+mj-lt"/>
              </a:rPr>
              <a:t>No checkbook</a:t>
            </a:r>
          </a:p>
          <a:p>
            <a:pPr marL="628650" lvl="1" indent="-171450">
              <a:spcBef>
                <a:spcPts val="600"/>
              </a:spcBef>
              <a:spcAft>
                <a:spcPts val="0"/>
              </a:spcAft>
              <a:buClr>
                <a:schemeClr val="tx1"/>
              </a:buClr>
              <a:buFont typeface="Wingdings" panose="05000000000000000000" pitchFamily="2" charset="2"/>
              <a:buChar char="§"/>
            </a:pPr>
            <a:r>
              <a:rPr lang="en-US" sz="900">
                <a:latin typeface="+mj-lt"/>
              </a:rPr>
              <a:t>…</a:t>
            </a:r>
          </a:p>
        </p:txBody>
      </p:sp>
      <p:pic>
        <p:nvPicPr>
          <p:cNvPr id="4" name="Picture 2" descr="Avis Shine : Que penser de ce compte bancaire professionnel ?">
            <a:extLst>
              <a:ext uri="{FF2B5EF4-FFF2-40B4-BE49-F238E27FC236}">
                <a16:creationId xmlns:a16="http://schemas.microsoft.com/office/drawing/2014/main" id="{3E4FB5F4-767C-45FD-A815-160AE6C8D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9860" y="1578012"/>
            <a:ext cx="1786175" cy="89308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
            <a:extLst>
              <a:ext uri="{FF2B5EF4-FFF2-40B4-BE49-F238E27FC236}">
                <a16:creationId xmlns:a16="http://schemas.microsoft.com/office/drawing/2014/main" id="{95ED9004-D6F6-442F-8FA0-4E7AE71CF342}"/>
              </a:ext>
            </a:extLst>
          </p:cNvPr>
          <p:cNvGrpSpPr>
            <a:grpSpLocks noChangeAspect="1"/>
          </p:cNvGrpSpPr>
          <p:nvPr/>
        </p:nvGrpSpPr>
        <p:grpSpPr>
          <a:xfrm flipH="1">
            <a:off x="164125" y="266768"/>
            <a:ext cx="328776" cy="353706"/>
            <a:chOff x="165235" y="232554"/>
            <a:chExt cx="253804" cy="273051"/>
          </a:xfrm>
        </p:grpSpPr>
        <p:sp>
          <p:nvSpPr>
            <p:cNvPr id="27" name="Freeform 6">
              <a:extLst>
                <a:ext uri="{FF2B5EF4-FFF2-40B4-BE49-F238E27FC236}">
                  <a16:creationId xmlns:a16="http://schemas.microsoft.com/office/drawing/2014/main" id="{57C0BCF7-7295-40DD-AA01-BD7F07179C18}"/>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816FFB57-76FB-4D6C-B6CF-F85781FAB601}"/>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0" name="ZoneTexte 187">
            <a:extLst>
              <a:ext uri="{FF2B5EF4-FFF2-40B4-BE49-F238E27FC236}">
                <a16:creationId xmlns:a16="http://schemas.microsoft.com/office/drawing/2014/main" id="{30A3D25A-4607-4085-8DFE-306C350894FD}"/>
              </a:ext>
            </a:extLst>
          </p:cNvPr>
          <p:cNvSpPr txBox="1"/>
          <p:nvPr/>
        </p:nvSpPr>
        <p:spPr>
          <a:xfrm>
            <a:off x="146291" y="244650"/>
            <a:ext cx="282450" cy="276999"/>
          </a:xfrm>
          <a:prstGeom prst="rect">
            <a:avLst/>
          </a:prstGeom>
          <a:noFill/>
        </p:spPr>
        <p:txBody>
          <a:bodyPr wrap="none" rtlCol="0">
            <a:spAutoFit/>
          </a:bodyPr>
          <a:lstStyle/>
          <a:p>
            <a:r>
              <a:rPr lang="en-US" sz="1200">
                <a:solidFill>
                  <a:srgbClr val="E46C0A"/>
                </a:solidFill>
              </a:rPr>
              <a:t>3</a:t>
            </a:r>
          </a:p>
        </p:txBody>
      </p:sp>
      <p:sp>
        <p:nvSpPr>
          <p:cNvPr id="8" name="Espace réservé du texte 2">
            <a:extLst>
              <a:ext uri="{FF2B5EF4-FFF2-40B4-BE49-F238E27FC236}">
                <a16:creationId xmlns:a16="http://schemas.microsoft.com/office/drawing/2014/main" id="{4837316B-8B8B-4513-92EB-C07CAE7FC048}"/>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3132394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68">
            <a:extLst>
              <a:ext uri="{FF2B5EF4-FFF2-40B4-BE49-F238E27FC236}">
                <a16:creationId xmlns:a16="http://schemas.microsoft.com/office/drawing/2014/main" id="{602A626D-E311-42E6-86BB-77FE044230F4}"/>
              </a:ext>
            </a:extLst>
          </p:cNvPr>
          <p:cNvCxnSpPr>
            <a:cxnSpLocks/>
          </p:cNvCxnSpPr>
          <p:nvPr/>
        </p:nvCxnSpPr>
        <p:spPr>
          <a:xfrm>
            <a:off x="677488" y="3910707"/>
            <a:ext cx="873105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1A150E2-3598-4D74-B5E8-C7BE1E5BC72C}"/>
              </a:ext>
            </a:extLst>
          </p:cNvPr>
          <p:cNvSpPr>
            <a:spLocks noGrp="1"/>
          </p:cNvSpPr>
          <p:nvPr>
            <p:ph type="ctrTitle"/>
          </p:nvPr>
        </p:nvSpPr>
        <p:spPr/>
        <p:txBody>
          <a:bodyPr/>
          <a:lstStyle/>
          <a:p>
            <a:r>
              <a:rPr lang="en-US" sz="1300"/>
              <a:t>CG’s </a:t>
            </a:r>
            <a:r>
              <a:rPr lang="en-US" sz="1300">
                <a:solidFill>
                  <a:srgbClr val="009DB0"/>
                </a:solidFill>
              </a:rPr>
              <a:t>opportunity to launch a verticalized neo-bank </a:t>
            </a:r>
            <a:r>
              <a:rPr lang="en-US" sz="1300"/>
              <a:t>could appear </a:t>
            </a:r>
            <a:r>
              <a:rPr lang="en-US" sz="1300">
                <a:solidFill>
                  <a:srgbClr val="009DB0"/>
                </a:solidFill>
              </a:rPr>
              <a:t>difficult </a:t>
            </a:r>
            <a:r>
              <a:rPr lang="en-US" sz="1300"/>
              <a:t>when considering, the </a:t>
            </a:r>
            <a:r>
              <a:rPr lang="en-US" sz="1300">
                <a:solidFill>
                  <a:srgbClr val="009DB0"/>
                </a:solidFill>
              </a:rPr>
              <a:t>competitive</a:t>
            </a:r>
            <a:r>
              <a:rPr lang="en-US" sz="1300"/>
              <a:t> and </a:t>
            </a:r>
            <a:r>
              <a:rPr lang="en-US" sz="1300">
                <a:solidFill>
                  <a:srgbClr val="009DB0"/>
                </a:solidFill>
              </a:rPr>
              <a:t>growing ecosystem </a:t>
            </a:r>
            <a:r>
              <a:rPr lang="en-US" sz="1300"/>
              <a:t>of neo-banks and the </a:t>
            </a:r>
            <a:r>
              <a:rPr lang="en-US" sz="1300">
                <a:solidFill>
                  <a:srgbClr val="009DB0"/>
                </a:solidFill>
              </a:rPr>
              <a:t>cost of creation </a:t>
            </a:r>
            <a:r>
              <a:rPr lang="en-US" sz="1300"/>
              <a:t>of such a bank</a:t>
            </a:r>
          </a:p>
        </p:txBody>
      </p:sp>
      <p:cxnSp>
        <p:nvCxnSpPr>
          <p:cNvPr id="4" name="Straight Connector 68">
            <a:extLst>
              <a:ext uri="{FF2B5EF4-FFF2-40B4-BE49-F238E27FC236}">
                <a16:creationId xmlns:a16="http://schemas.microsoft.com/office/drawing/2014/main" id="{569C6EF2-D09C-4D3C-818A-9151546019E8}"/>
              </a:ext>
            </a:extLst>
          </p:cNvPr>
          <p:cNvCxnSpPr>
            <a:cxnSpLocks/>
          </p:cNvCxnSpPr>
          <p:nvPr/>
        </p:nvCxnSpPr>
        <p:spPr>
          <a:xfrm>
            <a:off x="668435" y="1109224"/>
            <a:ext cx="873105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6" name="ZoneTexte 39">
            <a:extLst>
              <a:ext uri="{FF2B5EF4-FFF2-40B4-BE49-F238E27FC236}">
                <a16:creationId xmlns:a16="http://schemas.microsoft.com/office/drawing/2014/main" id="{87D43B0E-5A1D-4C3B-AFD7-D4C70CB218E5}"/>
              </a:ext>
            </a:extLst>
          </p:cNvPr>
          <p:cNvSpPr txBox="1"/>
          <p:nvPr/>
        </p:nvSpPr>
        <p:spPr>
          <a:xfrm>
            <a:off x="3520785" y="941806"/>
            <a:ext cx="3026359" cy="349404"/>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Key figure of the neo-bank ecosystem</a:t>
            </a:r>
          </a:p>
        </p:txBody>
      </p:sp>
      <p:sp>
        <p:nvSpPr>
          <p:cNvPr id="8" name="TextBox 62">
            <a:extLst>
              <a:ext uri="{FF2B5EF4-FFF2-40B4-BE49-F238E27FC236}">
                <a16:creationId xmlns:a16="http://schemas.microsoft.com/office/drawing/2014/main" id="{6EA4758F-71DA-4FE1-ADED-B2D26EE6EDD0}"/>
              </a:ext>
            </a:extLst>
          </p:cNvPr>
          <p:cNvSpPr txBox="1"/>
          <p:nvPr/>
        </p:nvSpPr>
        <p:spPr>
          <a:xfrm>
            <a:off x="500055" y="1720967"/>
            <a:ext cx="4257581" cy="1338828"/>
          </a:xfrm>
          <a:prstGeom prst="rect">
            <a:avLst/>
          </a:prstGeom>
          <a:noFill/>
          <a:ln>
            <a:noFill/>
          </a:ln>
        </p:spPr>
        <p:txBody>
          <a:bodyPr wrap="square" rtlCol="0">
            <a:spAutoFit/>
          </a:bodyPr>
          <a:lstStyle/>
          <a:p>
            <a:pPr marL="171450" indent="-171450">
              <a:spcAft>
                <a:spcPts val="600"/>
              </a:spcAft>
              <a:buClr>
                <a:schemeClr val="tx1"/>
              </a:buClr>
              <a:buFont typeface="Arial" panose="020B0604020202020204" pitchFamily="34" charset="0"/>
              <a:buChar char="•"/>
            </a:pPr>
            <a:r>
              <a:rPr lang="en-US" sz="1100" b="1">
                <a:solidFill>
                  <a:srgbClr val="009DB0"/>
                </a:solidFill>
              </a:rPr>
              <a:t>7 new </a:t>
            </a:r>
            <a:r>
              <a:rPr lang="en-US" sz="1100"/>
              <a:t>neo-banks</a:t>
            </a:r>
            <a:r>
              <a:rPr lang="en-US" sz="1100" b="1">
                <a:solidFill>
                  <a:srgbClr val="009DB0"/>
                </a:solidFill>
              </a:rPr>
              <a:t> </a:t>
            </a:r>
            <a:r>
              <a:rPr lang="en-US" sz="1100"/>
              <a:t>created in 2019</a:t>
            </a:r>
          </a:p>
          <a:p>
            <a:pPr marL="171450" indent="-171450">
              <a:spcAft>
                <a:spcPts val="600"/>
              </a:spcAft>
              <a:buClr>
                <a:schemeClr val="tx1"/>
              </a:buClr>
              <a:buFont typeface="Arial" panose="020B0604020202020204" pitchFamily="34" charset="0"/>
              <a:buChar char="•"/>
            </a:pPr>
            <a:r>
              <a:rPr lang="en-US" sz="1100" b="1">
                <a:solidFill>
                  <a:srgbClr val="009DB0"/>
                </a:solidFill>
              </a:rPr>
              <a:t>32 existing </a:t>
            </a:r>
            <a:r>
              <a:rPr lang="en-US" sz="1100"/>
              <a:t>neo-banks in France</a:t>
            </a:r>
          </a:p>
          <a:p>
            <a:pPr marL="171450" indent="-171450">
              <a:spcAft>
                <a:spcPts val="600"/>
              </a:spcAft>
              <a:buClr>
                <a:schemeClr val="tx1"/>
              </a:buClr>
              <a:buFont typeface="Arial" panose="020B0604020202020204" pitchFamily="34" charset="0"/>
              <a:buChar char="•"/>
            </a:pPr>
            <a:r>
              <a:rPr lang="en-US" sz="1100"/>
              <a:t>The number of </a:t>
            </a:r>
            <a:r>
              <a:rPr lang="en-US" sz="1100" b="1">
                <a:solidFill>
                  <a:srgbClr val="009DB0"/>
                </a:solidFill>
              </a:rPr>
              <a:t>active accounts </a:t>
            </a:r>
            <a:r>
              <a:rPr lang="en-US" sz="1100"/>
              <a:t>in France went from 1,4 M in 2017 to 3,5 M in 2019 </a:t>
            </a:r>
            <a:r>
              <a:rPr lang="en-US" sz="1100" b="1">
                <a:solidFill>
                  <a:srgbClr val="009DB0"/>
                </a:solidFill>
              </a:rPr>
              <a:t>(x2,5 in 2 years)</a:t>
            </a:r>
          </a:p>
          <a:p>
            <a:pPr marL="171450" indent="-171450">
              <a:spcAft>
                <a:spcPts val="600"/>
              </a:spcAft>
              <a:buClr>
                <a:schemeClr val="tx1"/>
              </a:buClr>
              <a:buFont typeface="Arial" panose="020B0604020202020204" pitchFamily="34" charset="0"/>
              <a:buChar char="•"/>
            </a:pPr>
            <a:r>
              <a:rPr lang="en-US" sz="1100"/>
              <a:t>Despite </a:t>
            </a:r>
            <a:r>
              <a:rPr lang="en-US" sz="1100" b="1">
                <a:solidFill>
                  <a:srgbClr val="009DB0"/>
                </a:solidFill>
              </a:rPr>
              <a:t>500 M€ fundraised</a:t>
            </a:r>
            <a:r>
              <a:rPr lang="en-US" sz="1100"/>
              <a:t> in 2020, </a:t>
            </a:r>
            <a:r>
              <a:rPr lang="en-US" sz="1100" i="1" err="1"/>
              <a:t>Revolut</a:t>
            </a:r>
            <a:r>
              <a:rPr lang="en-US" sz="1100"/>
              <a:t> has </a:t>
            </a:r>
            <a:r>
              <a:rPr lang="en-US" sz="1100" b="1">
                <a:solidFill>
                  <a:srgbClr val="009DB0"/>
                </a:solidFill>
              </a:rPr>
              <a:t>not </a:t>
            </a:r>
            <a:r>
              <a:rPr lang="en-US" sz="1100"/>
              <a:t>yet reached </a:t>
            </a:r>
            <a:r>
              <a:rPr lang="en-US" sz="1100" b="1">
                <a:solidFill>
                  <a:srgbClr val="009DB0"/>
                </a:solidFill>
              </a:rPr>
              <a:t>profitability</a:t>
            </a:r>
            <a:endParaRPr lang="en-US" sz="1000"/>
          </a:p>
        </p:txBody>
      </p:sp>
      <p:sp>
        <p:nvSpPr>
          <p:cNvPr id="12" name="ZoneTexte 39">
            <a:extLst>
              <a:ext uri="{FF2B5EF4-FFF2-40B4-BE49-F238E27FC236}">
                <a16:creationId xmlns:a16="http://schemas.microsoft.com/office/drawing/2014/main" id="{194A179F-35FE-4B49-A1AC-F4D61585A9C3}"/>
              </a:ext>
            </a:extLst>
          </p:cNvPr>
          <p:cNvSpPr txBox="1"/>
          <p:nvPr/>
        </p:nvSpPr>
        <p:spPr>
          <a:xfrm>
            <a:off x="3848927" y="3771250"/>
            <a:ext cx="2388179" cy="221214"/>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CG’s project for a neo-bank</a:t>
            </a:r>
          </a:p>
        </p:txBody>
      </p:sp>
      <p:grpSp>
        <p:nvGrpSpPr>
          <p:cNvPr id="11" name="Group 10">
            <a:extLst>
              <a:ext uri="{FF2B5EF4-FFF2-40B4-BE49-F238E27FC236}">
                <a16:creationId xmlns:a16="http://schemas.microsoft.com/office/drawing/2014/main" id="{BF0A7E4B-42E5-410D-A176-9F1427D4DB5F}"/>
              </a:ext>
            </a:extLst>
          </p:cNvPr>
          <p:cNvGrpSpPr/>
          <p:nvPr/>
        </p:nvGrpSpPr>
        <p:grpSpPr>
          <a:xfrm>
            <a:off x="2353638" y="4113096"/>
            <a:ext cx="5216830" cy="546363"/>
            <a:chOff x="2671865" y="4230785"/>
            <a:chExt cx="5216830" cy="546363"/>
          </a:xfrm>
        </p:grpSpPr>
        <p:pic>
          <p:nvPicPr>
            <p:cNvPr id="14" name="Graphic 72" descr="Target">
              <a:extLst>
                <a:ext uri="{FF2B5EF4-FFF2-40B4-BE49-F238E27FC236}">
                  <a16:creationId xmlns:a16="http://schemas.microsoft.com/office/drawing/2014/main" id="{AD8148D0-D4C1-471D-9CE7-AE55EF059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1865" y="4230785"/>
              <a:ext cx="546363" cy="546363"/>
            </a:xfrm>
            <a:prstGeom prst="rect">
              <a:avLst/>
            </a:prstGeom>
          </p:spPr>
        </p:pic>
        <p:sp>
          <p:nvSpPr>
            <p:cNvPr id="16" name="TextBox 74">
              <a:extLst>
                <a:ext uri="{FF2B5EF4-FFF2-40B4-BE49-F238E27FC236}">
                  <a16:creationId xmlns:a16="http://schemas.microsoft.com/office/drawing/2014/main" id="{C5C25D7A-280D-45AE-A42A-B0BD6D854C37}"/>
                </a:ext>
              </a:extLst>
            </p:cNvPr>
            <p:cNvSpPr txBox="1"/>
            <p:nvPr/>
          </p:nvSpPr>
          <p:spPr>
            <a:xfrm>
              <a:off x="3218228" y="4288523"/>
              <a:ext cx="4670467" cy="430887"/>
            </a:xfrm>
            <a:prstGeom prst="rect">
              <a:avLst/>
            </a:prstGeom>
            <a:noFill/>
          </p:spPr>
          <p:txBody>
            <a:bodyPr wrap="square" rtlCol="0">
              <a:spAutoFit/>
            </a:bodyPr>
            <a:lstStyle/>
            <a:p>
              <a:pPr algn="ctr"/>
              <a:r>
                <a:rPr lang="en-US" sz="1100"/>
                <a:t>CG’s bank would target the community of </a:t>
              </a:r>
              <a:r>
                <a:rPr lang="en-US" sz="1100" b="1">
                  <a:solidFill>
                    <a:srgbClr val="009DB0"/>
                  </a:solidFill>
                </a:rPr>
                <a:t>French expatriates </a:t>
              </a:r>
              <a:r>
                <a:rPr lang="en-US" sz="1100"/>
                <a:t>and would face </a:t>
              </a:r>
              <a:r>
                <a:rPr lang="en-US" sz="1100" b="1">
                  <a:solidFill>
                    <a:srgbClr val="009DB0"/>
                  </a:solidFill>
                </a:rPr>
                <a:t>4 main challenges :</a:t>
              </a:r>
            </a:p>
          </p:txBody>
        </p:sp>
      </p:grpSp>
      <p:graphicFrame>
        <p:nvGraphicFramePr>
          <p:cNvPr id="9" name="Chart 8">
            <a:extLst>
              <a:ext uri="{FF2B5EF4-FFF2-40B4-BE49-F238E27FC236}">
                <a16:creationId xmlns:a16="http://schemas.microsoft.com/office/drawing/2014/main" id="{2C5B4138-D9B6-4C73-AC32-4C65E4F386ED}"/>
              </a:ext>
            </a:extLst>
          </p:cNvPr>
          <p:cNvGraphicFramePr/>
          <p:nvPr>
            <p:extLst>
              <p:ext uri="{D42A27DB-BD31-4B8C-83A1-F6EECF244321}">
                <p14:modId xmlns:p14="http://schemas.microsoft.com/office/powerpoint/2010/main" val="2831623998"/>
              </p:ext>
            </p:extLst>
          </p:nvPr>
        </p:nvGraphicFramePr>
        <p:xfrm>
          <a:off x="5455042" y="1240008"/>
          <a:ext cx="3757565" cy="2312817"/>
        </p:xfrm>
        <a:graphic>
          <a:graphicData uri="http://schemas.openxmlformats.org/drawingml/2006/chart">
            <c:chart xmlns:c="http://schemas.openxmlformats.org/drawingml/2006/chart" xmlns:r="http://schemas.openxmlformats.org/officeDocument/2006/relationships" r:id="rId4"/>
          </a:graphicData>
        </a:graphic>
      </p:graphicFrame>
      <p:pic>
        <p:nvPicPr>
          <p:cNvPr id="18" name="Graphic 77" descr="Scales of justice">
            <a:extLst>
              <a:ext uri="{FF2B5EF4-FFF2-40B4-BE49-F238E27FC236}">
                <a16:creationId xmlns:a16="http://schemas.microsoft.com/office/drawing/2014/main" id="{560D260B-6B86-4CB3-8095-A6EDD2130F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7070" y="4938979"/>
            <a:ext cx="546363" cy="546363"/>
          </a:xfrm>
          <a:prstGeom prst="rect">
            <a:avLst/>
          </a:prstGeom>
        </p:spPr>
      </p:pic>
      <p:sp>
        <p:nvSpPr>
          <p:cNvPr id="20" name="TextBox 86">
            <a:extLst>
              <a:ext uri="{FF2B5EF4-FFF2-40B4-BE49-F238E27FC236}">
                <a16:creationId xmlns:a16="http://schemas.microsoft.com/office/drawing/2014/main" id="{E6C4F321-23E5-4114-B6EE-D1ADFE65A5BB}"/>
              </a:ext>
            </a:extLst>
          </p:cNvPr>
          <p:cNvSpPr txBox="1"/>
          <p:nvPr/>
        </p:nvSpPr>
        <p:spPr>
          <a:xfrm>
            <a:off x="538052" y="5470702"/>
            <a:ext cx="2084400" cy="600159"/>
          </a:xfrm>
          <a:prstGeom prst="rect">
            <a:avLst/>
          </a:prstGeom>
          <a:noFill/>
        </p:spPr>
        <p:txBody>
          <a:bodyPr wrap="square" rtlCol="0">
            <a:noAutofit/>
          </a:bodyPr>
          <a:lstStyle/>
          <a:p>
            <a:pPr algn="ctr"/>
            <a:r>
              <a:rPr lang="en-US" sz="1100"/>
              <a:t>Acquisition of </a:t>
            </a:r>
            <a:r>
              <a:rPr lang="en-US" sz="1100" b="1">
                <a:solidFill>
                  <a:srgbClr val="009DB0"/>
                </a:solidFill>
              </a:rPr>
              <a:t>legal status </a:t>
            </a:r>
            <a:r>
              <a:rPr lang="en-US" sz="1100"/>
              <a:t>that allows to act as bank</a:t>
            </a:r>
            <a:endParaRPr lang="en-US" sz="1100" b="1">
              <a:solidFill>
                <a:srgbClr val="009DB0"/>
              </a:solidFill>
            </a:endParaRPr>
          </a:p>
        </p:txBody>
      </p:sp>
      <p:pic>
        <p:nvPicPr>
          <p:cNvPr id="22" name="Graphic 78" descr="Gears">
            <a:extLst>
              <a:ext uri="{FF2B5EF4-FFF2-40B4-BE49-F238E27FC236}">
                <a16:creationId xmlns:a16="http://schemas.microsoft.com/office/drawing/2014/main" id="{37610533-E96F-4031-B40C-3E33E19BA9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796" y="4938979"/>
            <a:ext cx="546014" cy="546480"/>
          </a:xfrm>
          <a:prstGeom prst="rect">
            <a:avLst/>
          </a:prstGeom>
        </p:spPr>
      </p:pic>
      <p:sp>
        <p:nvSpPr>
          <p:cNvPr id="24" name="TextBox 91">
            <a:extLst>
              <a:ext uri="{FF2B5EF4-FFF2-40B4-BE49-F238E27FC236}">
                <a16:creationId xmlns:a16="http://schemas.microsoft.com/office/drawing/2014/main" id="{3B52D38C-0243-4759-91BA-0CEAD155D181}"/>
              </a:ext>
            </a:extLst>
          </p:cNvPr>
          <p:cNvSpPr txBox="1"/>
          <p:nvPr/>
        </p:nvSpPr>
        <p:spPr>
          <a:xfrm>
            <a:off x="2855564" y="5470702"/>
            <a:ext cx="2084477" cy="600164"/>
          </a:xfrm>
          <a:prstGeom prst="rect">
            <a:avLst/>
          </a:prstGeom>
          <a:noFill/>
        </p:spPr>
        <p:txBody>
          <a:bodyPr wrap="square" rtlCol="0">
            <a:spAutoFit/>
          </a:bodyPr>
          <a:lstStyle/>
          <a:p>
            <a:pPr algn="ctr"/>
            <a:r>
              <a:rPr lang="en-US" sz="1100"/>
              <a:t>Development of the </a:t>
            </a:r>
            <a:r>
              <a:rPr lang="en-US" sz="1100" b="1">
                <a:solidFill>
                  <a:srgbClr val="009DB0"/>
                </a:solidFill>
              </a:rPr>
              <a:t>technological tools </a:t>
            </a:r>
            <a:r>
              <a:rPr lang="en-US" sz="1100"/>
              <a:t>needed for a neo-bank </a:t>
            </a:r>
          </a:p>
        </p:txBody>
      </p:sp>
      <p:sp>
        <p:nvSpPr>
          <p:cNvPr id="26" name="Freeform: Shape 4">
            <a:extLst>
              <a:ext uri="{FF2B5EF4-FFF2-40B4-BE49-F238E27FC236}">
                <a16:creationId xmlns:a16="http://schemas.microsoft.com/office/drawing/2014/main" id="{7C7B2BC2-2C8C-4D0F-AF46-7F3A0B50031B}"/>
              </a:ext>
            </a:extLst>
          </p:cNvPr>
          <p:cNvSpPr>
            <a:spLocks noChangeAspect="1"/>
          </p:cNvSpPr>
          <p:nvPr/>
        </p:nvSpPr>
        <p:spPr>
          <a:xfrm>
            <a:off x="5942173" y="4938979"/>
            <a:ext cx="339032" cy="552482"/>
          </a:xfrm>
          <a:custGeom>
            <a:avLst/>
            <a:gdLst>
              <a:gd name="connsiteX0" fmla="*/ 57150 w 514350"/>
              <a:gd name="connsiteY0" fmla="*/ -952 h 838180"/>
              <a:gd name="connsiteX1" fmla="*/ 0 w 514350"/>
              <a:gd name="connsiteY1" fmla="*/ 56198 h 838180"/>
              <a:gd name="connsiteX2" fmla="*/ 0 w 514350"/>
              <a:gd name="connsiteY2" fmla="*/ 780078 h 838180"/>
              <a:gd name="connsiteX3" fmla="*/ 57150 w 514350"/>
              <a:gd name="connsiteY3" fmla="*/ 837228 h 838180"/>
              <a:gd name="connsiteX4" fmla="*/ 457200 w 514350"/>
              <a:gd name="connsiteY4" fmla="*/ 837228 h 838180"/>
              <a:gd name="connsiteX5" fmla="*/ 514350 w 514350"/>
              <a:gd name="connsiteY5" fmla="*/ 780078 h 838180"/>
              <a:gd name="connsiteX6" fmla="*/ 514350 w 514350"/>
              <a:gd name="connsiteY6" fmla="*/ 56198 h 838180"/>
              <a:gd name="connsiteX7" fmla="*/ 457200 w 514350"/>
              <a:gd name="connsiteY7" fmla="*/ -952 h 838180"/>
              <a:gd name="connsiteX8" fmla="*/ 57150 w 514350"/>
              <a:gd name="connsiteY8" fmla="*/ -952 h 838180"/>
              <a:gd name="connsiteX9" fmla="*/ 57150 w 514350"/>
              <a:gd name="connsiteY9" fmla="*/ 37148 h 838180"/>
              <a:gd name="connsiteX10" fmla="*/ 457200 w 514350"/>
              <a:gd name="connsiteY10" fmla="*/ 37148 h 838180"/>
              <a:gd name="connsiteX11" fmla="*/ 476250 w 514350"/>
              <a:gd name="connsiteY11" fmla="*/ 56198 h 838180"/>
              <a:gd name="connsiteX12" fmla="*/ 476250 w 514350"/>
              <a:gd name="connsiteY12" fmla="*/ 94298 h 838180"/>
              <a:gd name="connsiteX13" fmla="*/ 38100 w 514350"/>
              <a:gd name="connsiteY13" fmla="*/ 94298 h 838180"/>
              <a:gd name="connsiteX14" fmla="*/ 38100 w 514350"/>
              <a:gd name="connsiteY14" fmla="*/ 56198 h 838180"/>
              <a:gd name="connsiteX15" fmla="*/ 57150 w 514350"/>
              <a:gd name="connsiteY15" fmla="*/ 37148 h 838180"/>
              <a:gd name="connsiteX16" fmla="*/ 38100 w 514350"/>
              <a:gd name="connsiteY16" fmla="*/ 132398 h 838180"/>
              <a:gd name="connsiteX17" fmla="*/ 476250 w 514350"/>
              <a:gd name="connsiteY17" fmla="*/ 132398 h 838180"/>
              <a:gd name="connsiteX18" fmla="*/ 476250 w 514350"/>
              <a:gd name="connsiteY18" fmla="*/ 665778 h 838180"/>
              <a:gd name="connsiteX19" fmla="*/ 38100 w 514350"/>
              <a:gd name="connsiteY19" fmla="*/ 665778 h 838180"/>
              <a:gd name="connsiteX20" fmla="*/ 38100 w 514350"/>
              <a:gd name="connsiteY20" fmla="*/ 132398 h 838180"/>
              <a:gd name="connsiteX21" fmla="*/ 256580 w 514350"/>
              <a:gd name="connsiteY21" fmla="*/ 218123 h 838180"/>
              <a:gd name="connsiteX22" fmla="*/ 247650 w 514350"/>
              <a:gd name="connsiteY22" fmla="*/ 220799 h 838180"/>
              <a:gd name="connsiteX23" fmla="*/ 114300 w 514350"/>
              <a:gd name="connsiteY23" fmla="*/ 296999 h 838180"/>
              <a:gd name="connsiteX24" fmla="*/ 104775 w 514350"/>
              <a:gd name="connsiteY24" fmla="*/ 313373 h 838180"/>
              <a:gd name="connsiteX25" fmla="*/ 104775 w 514350"/>
              <a:gd name="connsiteY25" fmla="*/ 465753 h 838180"/>
              <a:gd name="connsiteX26" fmla="*/ 114300 w 514350"/>
              <a:gd name="connsiteY26" fmla="*/ 482137 h 838180"/>
              <a:gd name="connsiteX27" fmla="*/ 247650 w 514350"/>
              <a:gd name="connsiteY27" fmla="*/ 558337 h 838180"/>
              <a:gd name="connsiteX28" fmla="*/ 257770 w 514350"/>
              <a:gd name="connsiteY28" fmla="*/ 561003 h 838180"/>
              <a:gd name="connsiteX29" fmla="*/ 266700 w 514350"/>
              <a:gd name="connsiteY29" fmla="*/ 558337 h 838180"/>
              <a:gd name="connsiteX30" fmla="*/ 400050 w 514350"/>
              <a:gd name="connsiteY30" fmla="*/ 482137 h 838180"/>
              <a:gd name="connsiteX31" fmla="*/ 409575 w 514350"/>
              <a:gd name="connsiteY31" fmla="*/ 465753 h 838180"/>
              <a:gd name="connsiteX32" fmla="*/ 409575 w 514350"/>
              <a:gd name="connsiteY32" fmla="*/ 313373 h 838180"/>
              <a:gd name="connsiteX33" fmla="*/ 400050 w 514350"/>
              <a:gd name="connsiteY33" fmla="*/ 296999 h 838180"/>
              <a:gd name="connsiteX34" fmla="*/ 266700 w 514350"/>
              <a:gd name="connsiteY34" fmla="*/ 220799 h 838180"/>
              <a:gd name="connsiteX35" fmla="*/ 256580 w 514350"/>
              <a:gd name="connsiteY35" fmla="*/ 218123 h 838180"/>
              <a:gd name="connsiteX36" fmla="*/ 257175 w 514350"/>
              <a:gd name="connsiteY36" fmla="*/ 259204 h 838180"/>
              <a:gd name="connsiteX37" fmla="*/ 352128 w 514350"/>
              <a:gd name="connsiteY37" fmla="*/ 313373 h 838180"/>
              <a:gd name="connsiteX38" fmla="*/ 257175 w 514350"/>
              <a:gd name="connsiteY38" fmla="*/ 367551 h 838180"/>
              <a:gd name="connsiteX39" fmla="*/ 162223 w 514350"/>
              <a:gd name="connsiteY39" fmla="*/ 313373 h 838180"/>
              <a:gd name="connsiteX40" fmla="*/ 257175 w 514350"/>
              <a:gd name="connsiteY40" fmla="*/ 259204 h 838180"/>
              <a:gd name="connsiteX41" fmla="*/ 142875 w 514350"/>
              <a:gd name="connsiteY41" fmla="*/ 346119 h 838180"/>
              <a:gd name="connsiteX42" fmla="*/ 238125 w 514350"/>
              <a:gd name="connsiteY42" fmla="*/ 400603 h 838180"/>
              <a:gd name="connsiteX43" fmla="*/ 238125 w 514350"/>
              <a:gd name="connsiteY43" fmla="*/ 509187 h 838180"/>
              <a:gd name="connsiteX44" fmla="*/ 142875 w 514350"/>
              <a:gd name="connsiteY44" fmla="*/ 454800 h 838180"/>
              <a:gd name="connsiteX45" fmla="*/ 142875 w 514350"/>
              <a:gd name="connsiteY45" fmla="*/ 346119 h 838180"/>
              <a:gd name="connsiteX46" fmla="*/ 371475 w 514350"/>
              <a:gd name="connsiteY46" fmla="*/ 346119 h 838180"/>
              <a:gd name="connsiteX47" fmla="*/ 371475 w 514350"/>
              <a:gd name="connsiteY47" fmla="*/ 454800 h 838180"/>
              <a:gd name="connsiteX48" fmla="*/ 276225 w 514350"/>
              <a:gd name="connsiteY48" fmla="*/ 509187 h 838180"/>
              <a:gd name="connsiteX49" fmla="*/ 276225 w 514350"/>
              <a:gd name="connsiteY49" fmla="*/ 400603 h 838180"/>
              <a:gd name="connsiteX50" fmla="*/ 371475 w 514350"/>
              <a:gd name="connsiteY50" fmla="*/ 346119 h 838180"/>
              <a:gd name="connsiteX51" fmla="*/ 38100 w 514350"/>
              <a:gd name="connsiteY51" fmla="*/ 703878 h 838180"/>
              <a:gd name="connsiteX52" fmla="*/ 476250 w 514350"/>
              <a:gd name="connsiteY52" fmla="*/ 703878 h 838180"/>
              <a:gd name="connsiteX53" fmla="*/ 476250 w 514350"/>
              <a:gd name="connsiteY53" fmla="*/ 780078 h 838180"/>
              <a:gd name="connsiteX54" fmla="*/ 457200 w 514350"/>
              <a:gd name="connsiteY54" fmla="*/ 799128 h 838180"/>
              <a:gd name="connsiteX55" fmla="*/ 57150 w 514350"/>
              <a:gd name="connsiteY55" fmla="*/ 799128 h 838180"/>
              <a:gd name="connsiteX56" fmla="*/ 38100 w 514350"/>
              <a:gd name="connsiteY56" fmla="*/ 780078 h 838180"/>
              <a:gd name="connsiteX57" fmla="*/ 38100 w 514350"/>
              <a:gd name="connsiteY57" fmla="*/ 703878 h 838180"/>
              <a:gd name="connsiteX58" fmla="*/ 257175 w 514350"/>
              <a:gd name="connsiteY58" fmla="*/ 722928 h 838180"/>
              <a:gd name="connsiteX59" fmla="*/ 228600 w 514350"/>
              <a:gd name="connsiteY59" fmla="*/ 751503 h 838180"/>
              <a:gd name="connsiteX60" fmla="*/ 257175 w 514350"/>
              <a:gd name="connsiteY60" fmla="*/ 780078 h 838180"/>
              <a:gd name="connsiteX61" fmla="*/ 285750 w 514350"/>
              <a:gd name="connsiteY61" fmla="*/ 751503 h 838180"/>
              <a:gd name="connsiteX62" fmla="*/ 257175 w 514350"/>
              <a:gd name="connsiteY62" fmla="*/ 722928 h 83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14350" h="838180">
                <a:moveTo>
                  <a:pt x="57150" y="-952"/>
                </a:moveTo>
                <a:cubicBezTo>
                  <a:pt x="25818" y="-952"/>
                  <a:pt x="0" y="24870"/>
                  <a:pt x="0" y="56198"/>
                </a:cubicBezTo>
                <a:lnTo>
                  <a:pt x="0" y="780078"/>
                </a:lnTo>
                <a:cubicBezTo>
                  <a:pt x="0" y="811416"/>
                  <a:pt x="25818" y="837228"/>
                  <a:pt x="57150" y="837228"/>
                </a:cubicBezTo>
                <a:lnTo>
                  <a:pt x="457200" y="837228"/>
                </a:lnTo>
                <a:cubicBezTo>
                  <a:pt x="488532" y="837228"/>
                  <a:pt x="514350" y="811416"/>
                  <a:pt x="514350" y="780078"/>
                </a:cubicBezTo>
                <a:lnTo>
                  <a:pt x="514350" y="56198"/>
                </a:lnTo>
                <a:cubicBezTo>
                  <a:pt x="514350" y="24870"/>
                  <a:pt x="488532" y="-952"/>
                  <a:pt x="457200" y="-952"/>
                </a:cubicBezTo>
                <a:lnTo>
                  <a:pt x="57150" y="-952"/>
                </a:lnTo>
                <a:close/>
                <a:moveTo>
                  <a:pt x="57150" y="37148"/>
                </a:moveTo>
                <a:lnTo>
                  <a:pt x="457200" y="37148"/>
                </a:lnTo>
                <a:cubicBezTo>
                  <a:pt x="468083" y="37148"/>
                  <a:pt x="476250" y="45320"/>
                  <a:pt x="476250" y="56198"/>
                </a:cubicBezTo>
                <a:lnTo>
                  <a:pt x="476250" y="94298"/>
                </a:lnTo>
                <a:lnTo>
                  <a:pt x="38100" y="94298"/>
                </a:lnTo>
                <a:lnTo>
                  <a:pt x="38100" y="56198"/>
                </a:lnTo>
                <a:cubicBezTo>
                  <a:pt x="38100" y="45320"/>
                  <a:pt x="46267" y="37148"/>
                  <a:pt x="57150" y="37148"/>
                </a:cubicBezTo>
                <a:close/>
                <a:moveTo>
                  <a:pt x="38100" y="132398"/>
                </a:moveTo>
                <a:lnTo>
                  <a:pt x="476250" y="132398"/>
                </a:lnTo>
                <a:lnTo>
                  <a:pt x="476250" y="665778"/>
                </a:lnTo>
                <a:lnTo>
                  <a:pt x="38100" y="665778"/>
                </a:lnTo>
                <a:lnTo>
                  <a:pt x="38100" y="132398"/>
                </a:lnTo>
                <a:close/>
                <a:moveTo>
                  <a:pt x="256580" y="218123"/>
                </a:moveTo>
                <a:cubicBezTo>
                  <a:pt x="253426" y="218275"/>
                  <a:pt x="250358" y="219199"/>
                  <a:pt x="247650" y="220799"/>
                </a:cubicBezTo>
                <a:lnTo>
                  <a:pt x="114300" y="296999"/>
                </a:lnTo>
                <a:cubicBezTo>
                  <a:pt x="108408" y="300390"/>
                  <a:pt x="104780" y="306629"/>
                  <a:pt x="104775" y="313373"/>
                </a:cubicBezTo>
                <a:lnTo>
                  <a:pt x="104775" y="465753"/>
                </a:lnTo>
                <a:cubicBezTo>
                  <a:pt x="104780" y="472516"/>
                  <a:pt x="108408" y="478707"/>
                  <a:pt x="114300" y="482137"/>
                </a:cubicBezTo>
                <a:lnTo>
                  <a:pt x="247650" y="558337"/>
                </a:lnTo>
                <a:cubicBezTo>
                  <a:pt x="250707" y="560147"/>
                  <a:pt x="254211" y="561099"/>
                  <a:pt x="257770" y="561003"/>
                </a:cubicBezTo>
                <a:cubicBezTo>
                  <a:pt x="260924" y="560908"/>
                  <a:pt x="263992" y="559956"/>
                  <a:pt x="266700" y="558337"/>
                </a:cubicBezTo>
                <a:lnTo>
                  <a:pt x="400050" y="482137"/>
                </a:lnTo>
                <a:cubicBezTo>
                  <a:pt x="405942" y="478803"/>
                  <a:pt x="409570" y="472516"/>
                  <a:pt x="409575" y="465753"/>
                </a:cubicBezTo>
                <a:lnTo>
                  <a:pt x="409575" y="313373"/>
                </a:lnTo>
                <a:cubicBezTo>
                  <a:pt x="409570" y="306629"/>
                  <a:pt x="405942" y="300390"/>
                  <a:pt x="400050" y="296999"/>
                </a:cubicBezTo>
                <a:lnTo>
                  <a:pt x="266700" y="220799"/>
                </a:lnTo>
                <a:cubicBezTo>
                  <a:pt x="263643" y="218999"/>
                  <a:pt x="260139" y="218066"/>
                  <a:pt x="256580" y="218123"/>
                </a:cubicBezTo>
                <a:close/>
                <a:moveTo>
                  <a:pt x="257175" y="259204"/>
                </a:moveTo>
                <a:lnTo>
                  <a:pt x="352128" y="313373"/>
                </a:lnTo>
                <a:lnTo>
                  <a:pt x="257175" y="367551"/>
                </a:lnTo>
                <a:lnTo>
                  <a:pt x="162223" y="313373"/>
                </a:lnTo>
                <a:lnTo>
                  <a:pt x="257175" y="259204"/>
                </a:lnTo>
                <a:close/>
                <a:moveTo>
                  <a:pt x="142875" y="346119"/>
                </a:moveTo>
                <a:lnTo>
                  <a:pt x="238125" y="400603"/>
                </a:lnTo>
                <a:lnTo>
                  <a:pt x="238125" y="509187"/>
                </a:lnTo>
                <a:lnTo>
                  <a:pt x="142875" y="454800"/>
                </a:lnTo>
                <a:lnTo>
                  <a:pt x="142875" y="346119"/>
                </a:lnTo>
                <a:close/>
                <a:moveTo>
                  <a:pt x="371475" y="346119"/>
                </a:moveTo>
                <a:lnTo>
                  <a:pt x="371475" y="454800"/>
                </a:lnTo>
                <a:lnTo>
                  <a:pt x="276225" y="509187"/>
                </a:lnTo>
                <a:lnTo>
                  <a:pt x="276225" y="400603"/>
                </a:lnTo>
                <a:lnTo>
                  <a:pt x="371475" y="346119"/>
                </a:lnTo>
                <a:close/>
                <a:moveTo>
                  <a:pt x="38100" y="703878"/>
                </a:moveTo>
                <a:lnTo>
                  <a:pt x="476250" y="703878"/>
                </a:lnTo>
                <a:lnTo>
                  <a:pt x="476250" y="780078"/>
                </a:lnTo>
                <a:cubicBezTo>
                  <a:pt x="476250" y="790937"/>
                  <a:pt x="468083" y="799128"/>
                  <a:pt x="457200" y="799128"/>
                </a:cubicBezTo>
                <a:lnTo>
                  <a:pt x="57150" y="799128"/>
                </a:lnTo>
                <a:cubicBezTo>
                  <a:pt x="46267" y="799128"/>
                  <a:pt x="38100" y="790937"/>
                  <a:pt x="38100" y="780078"/>
                </a:cubicBezTo>
                <a:lnTo>
                  <a:pt x="38100" y="703878"/>
                </a:lnTo>
                <a:close/>
                <a:moveTo>
                  <a:pt x="257175" y="722928"/>
                </a:moveTo>
                <a:cubicBezTo>
                  <a:pt x="241394" y="722928"/>
                  <a:pt x="228600" y="735787"/>
                  <a:pt x="228600" y="751503"/>
                </a:cubicBezTo>
                <a:cubicBezTo>
                  <a:pt x="228600" y="767315"/>
                  <a:pt x="241394" y="780078"/>
                  <a:pt x="257175" y="780078"/>
                </a:cubicBezTo>
                <a:cubicBezTo>
                  <a:pt x="272957" y="780078"/>
                  <a:pt x="285750" y="767315"/>
                  <a:pt x="285750" y="751503"/>
                </a:cubicBezTo>
                <a:cubicBezTo>
                  <a:pt x="285750" y="735787"/>
                  <a:pt x="272957" y="722928"/>
                  <a:pt x="257175" y="722928"/>
                </a:cubicBezTo>
                <a:close/>
              </a:path>
            </a:pathLst>
          </a:custGeom>
          <a:solidFill>
            <a:srgbClr val="009DB0"/>
          </a:solidFill>
          <a:ln w="9525" cap="flat">
            <a:noFill/>
            <a:prstDash val="solid"/>
            <a:miter/>
          </a:ln>
        </p:spPr>
        <p:txBody>
          <a:bodyPr rtlCol="0" anchor="ctr"/>
          <a:lstStyle/>
          <a:p>
            <a:endParaRPr lang="en-US"/>
          </a:p>
        </p:txBody>
      </p:sp>
      <p:sp>
        <p:nvSpPr>
          <p:cNvPr id="28" name="TextBox 60">
            <a:extLst>
              <a:ext uri="{FF2B5EF4-FFF2-40B4-BE49-F238E27FC236}">
                <a16:creationId xmlns:a16="http://schemas.microsoft.com/office/drawing/2014/main" id="{A7461B7C-EB00-4E78-8498-E8ED5A9769E3}"/>
              </a:ext>
            </a:extLst>
          </p:cNvPr>
          <p:cNvSpPr txBox="1"/>
          <p:nvPr/>
        </p:nvSpPr>
        <p:spPr>
          <a:xfrm>
            <a:off x="5069489" y="5470702"/>
            <a:ext cx="2084400" cy="546355"/>
          </a:xfrm>
          <a:prstGeom prst="rect">
            <a:avLst/>
          </a:prstGeom>
          <a:noFill/>
        </p:spPr>
        <p:txBody>
          <a:bodyPr wrap="square" rtlCol="0">
            <a:noAutofit/>
          </a:bodyPr>
          <a:lstStyle/>
          <a:p>
            <a:pPr algn="ctr"/>
            <a:r>
              <a:rPr lang="en-US" sz="1100"/>
              <a:t>Development of a </a:t>
            </a:r>
            <a:r>
              <a:rPr lang="en-US" sz="1100" b="1">
                <a:solidFill>
                  <a:srgbClr val="009DB0"/>
                </a:solidFill>
              </a:rPr>
              <a:t>mobile app </a:t>
            </a:r>
          </a:p>
        </p:txBody>
      </p:sp>
      <p:pic>
        <p:nvPicPr>
          <p:cNvPr id="7" name="Graphic 6" descr="Business Growth">
            <a:extLst>
              <a:ext uri="{FF2B5EF4-FFF2-40B4-BE49-F238E27FC236}">
                <a16:creationId xmlns:a16="http://schemas.microsoft.com/office/drawing/2014/main" id="{92B76932-3D2B-4897-9DE5-E1B50F7EE6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567" y="4938979"/>
            <a:ext cx="546363" cy="546363"/>
          </a:xfrm>
          <a:prstGeom prst="rect">
            <a:avLst/>
          </a:prstGeom>
        </p:spPr>
      </p:pic>
      <p:sp>
        <p:nvSpPr>
          <p:cNvPr id="23" name="TextBox 60">
            <a:extLst>
              <a:ext uri="{FF2B5EF4-FFF2-40B4-BE49-F238E27FC236}">
                <a16:creationId xmlns:a16="http://schemas.microsoft.com/office/drawing/2014/main" id="{B1EF5337-4C6A-4A53-94E5-45BD7C73D47D}"/>
              </a:ext>
            </a:extLst>
          </p:cNvPr>
          <p:cNvSpPr txBox="1"/>
          <p:nvPr/>
        </p:nvSpPr>
        <p:spPr>
          <a:xfrm>
            <a:off x="7283548" y="5470702"/>
            <a:ext cx="2084400" cy="546355"/>
          </a:xfrm>
          <a:prstGeom prst="rect">
            <a:avLst/>
          </a:prstGeom>
          <a:noFill/>
        </p:spPr>
        <p:txBody>
          <a:bodyPr wrap="square" rtlCol="0">
            <a:noAutofit/>
          </a:bodyPr>
          <a:lstStyle/>
          <a:p>
            <a:pPr algn="ctr"/>
            <a:r>
              <a:rPr lang="en-US" sz="1100"/>
              <a:t>Acquisition of a </a:t>
            </a:r>
            <a:r>
              <a:rPr lang="en-US" sz="1100" b="1">
                <a:solidFill>
                  <a:srgbClr val="009DB0"/>
                </a:solidFill>
              </a:rPr>
              <a:t>customer base</a:t>
            </a:r>
          </a:p>
        </p:txBody>
      </p:sp>
      <p:sp>
        <p:nvSpPr>
          <p:cNvPr id="15" name="Espace réservé du texte 2">
            <a:extLst>
              <a:ext uri="{FF2B5EF4-FFF2-40B4-BE49-F238E27FC236}">
                <a16:creationId xmlns:a16="http://schemas.microsoft.com/office/drawing/2014/main" id="{14F6255B-4184-41F0-990E-8A0AA076543B}"/>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3752568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B0D9A9-AA6C-4743-A937-F7EA9CE2F004}"/>
              </a:ext>
            </a:extLst>
          </p:cNvPr>
          <p:cNvSpPr>
            <a:spLocks noGrp="1"/>
          </p:cNvSpPr>
          <p:nvPr>
            <p:ph type="ctrTitle"/>
          </p:nvPr>
        </p:nvSpPr>
        <p:spPr/>
        <p:txBody>
          <a:bodyPr/>
          <a:lstStyle/>
          <a:p>
            <a:r>
              <a:rPr lang="en-US" sz="1300"/>
              <a:t>As shown by the growing number of neo-banks, it seems that </a:t>
            </a:r>
            <a:r>
              <a:rPr lang="en-US" sz="1300">
                <a:solidFill>
                  <a:srgbClr val="009DB0"/>
                </a:solidFill>
              </a:rPr>
              <a:t>neither the legal status nor the technical stack </a:t>
            </a:r>
            <a:r>
              <a:rPr lang="en-US" sz="1300"/>
              <a:t>are the most </a:t>
            </a:r>
            <a:r>
              <a:rPr lang="en-US" sz="1300">
                <a:solidFill>
                  <a:srgbClr val="009DB0"/>
                </a:solidFill>
              </a:rPr>
              <a:t>complicated task </a:t>
            </a:r>
            <a:r>
              <a:rPr lang="en-US" sz="1300"/>
              <a:t>in launching a neo-bank</a:t>
            </a:r>
          </a:p>
        </p:txBody>
      </p:sp>
      <p:sp>
        <p:nvSpPr>
          <p:cNvPr id="88" name="Espace réservé du texte 2">
            <a:extLst>
              <a:ext uri="{FF2B5EF4-FFF2-40B4-BE49-F238E27FC236}">
                <a16:creationId xmlns:a16="http://schemas.microsoft.com/office/drawing/2014/main" id="{B680FDFE-D123-45D5-BD36-E7A1183DE83A}"/>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a:latin typeface="+mj-lt"/>
              </a:rPr>
              <a:t> eleven research &amp; analysis, Expert calls;</a:t>
            </a:r>
          </a:p>
          <a:p>
            <a:pPr marL="0" indent="0">
              <a:buNone/>
            </a:pPr>
            <a:r>
              <a:rPr lang="en-US" sz="600" i="1" kern="0">
                <a:latin typeface="+mj-lt"/>
              </a:rPr>
              <a:t>1. For the free version</a:t>
            </a:r>
            <a:endParaRPr lang="en-US" sz="600" i="1" kern="0">
              <a:latin typeface="+mn-lt"/>
            </a:endParaRPr>
          </a:p>
        </p:txBody>
      </p:sp>
      <p:cxnSp>
        <p:nvCxnSpPr>
          <p:cNvPr id="24" name="Straight Connector 23">
            <a:extLst>
              <a:ext uri="{FF2B5EF4-FFF2-40B4-BE49-F238E27FC236}">
                <a16:creationId xmlns:a16="http://schemas.microsoft.com/office/drawing/2014/main" id="{3D788B9D-0CCB-4CDF-A3A1-EA1B73595A63}"/>
              </a:ext>
            </a:extLst>
          </p:cNvPr>
          <p:cNvCxnSpPr>
            <a:cxnSpLocks/>
          </p:cNvCxnSpPr>
          <p:nvPr/>
        </p:nvCxnSpPr>
        <p:spPr>
          <a:xfrm>
            <a:off x="352010" y="1110460"/>
            <a:ext cx="916136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5" name="ZoneTexte 39">
            <a:extLst>
              <a:ext uri="{FF2B5EF4-FFF2-40B4-BE49-F238E27FC236}">
                <a16:creationId xmlns:a16="http://schemas.microsoft.com/office/drawing/2014/main" id="{D605002E-74F9-41AB-B36D-75C1559BF870}"/>
              </a:ext>
            </a:extLst>
          </p:cNvPr>
          <p:cNvSpPr txBox="1"/>
          <p:nvPr/>
        </p:nvSpPr>
        <p:spPr>
          <a:xfrm>
            <a:off x="3247265" y="973038"/>
            <a:ext cx="3370859" cy="274844"/>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Neo-banks and solutions chosen</a:t>
            </a:r>
          </a:p>
        </p:txBody>
      </p:sp>
      <p:sp>
        <p:nvSpPr>
          <p:cNvPr id="68" name="Rectangle 67">
            <a:extLst>
              <a:ext uri="{FF2B5EF4-FFF2-40B4-BE49-F238E27FC236}">
                <a16:creationId xmlns:a16="http://schemas.microsoft.com/office/drawing/2014/main" id="{E229D160-5084-40EE-888B-DF889C298439}"/>
              </a:ext>
            </a:extLst>
          </p:cNvPr>
          <p:cNvSpPr/>
          <p:nvPr/>
        </p:nvSpPr>
        <p:spPr>
          <a:xfrm>
            <a:off x="423571" y="2964266"/>
            <a:ext cx="9098732"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30F438-3DEB-4CF2-838A-321A640A2DD2}"/>
              </a:ext>
            </a:extLst>
          </p:cNvPr>
          <p:cNvSpPr/>
          <p:nvPr/>
        </p:nvSpPr>
        <p:spPr>
          <a:xfrm>
            <a:off x="455259" y="2005832"/>
            <a:ext cx="9098732" cy="386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6D43D0B-54C3-4B69-9388-1CD52141058B}"/>
              </a:ext>
            </a:extLst>
          </p:cNvPr>
          <p:cNvSpPr/>
          <p:nvPr/>
        </p:nvSpPr>
        <p:spPr>
          <a:xfrm>
            <a:off x="455259" y="1627330"/>
            <a:ext cx="9098732" cy="3866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406B22-EEE1-40B9-B0F9-EDE169C7AB7A}"/>
              </a:ext>
            </a:extLst>
          </p:cNvPr>
          <p:cNvSpPr txBox="1"/>
          <p:nvPr/>
        </p:nvSpPr>
        <p:spPr>
          <a:xfrm>
            <a:off x="455259" y="1689849"/>
            <a:ext cx="1253869" cy="261610"/>
          </a:xfrm>
          <a:prstGeom prst="rect">
            <a:avLst/>
          </a:prstGeom>
          <a:noFill/>
        </p:spPr>
        <p:txBody>
          <a:bodyPr wrap="none" rtlCol="0">
            <a:spAutoFit/>
          </a:bodyPr>
          <a:lstStyle/>
          <a:p>
            <a:r>
              <a:rPr lang="en-US" sz="1100" b="1" i="1">
                <a:solidFill>
                  <a:srgbClr val="009DB0"/>
                </a:solidFill>
              </a:rPr>
              <a:t>Creation date</a:t>
            </a:r>
          </a:p>
        </p:txBody>
      </p:sp>
      <p:sp>
        <p:nvSpPr>
          <p:cNvPr id="31" name="Rectangle 30">
            <a:extLst>
              <a:ext uri="{FF2B5EF4-FFF2-40B4-BE49-F238E27FC236}">
                <a16:creationId xmlns:a16="http://schemas.microsoft.com/office/drawing/2014/main" id="{92F3BE6D-3354-4CB7-B2BD-C56825E4FA9C}"/>
              </a:ext>
            </a:extLst>
          </p:cNvPr>
          <p:cNvSpPr/>
          <p:nvPr/>
        </p:nvSpPr>
        <p:spPr>
          <a:xfrm>
            <a:off x="455259" y="2388780"/>
            <a:ext cx="9098732" cy="576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869D54D-9F65-40C9-8119-0F2DA64D4AA8}"/>
              </a:ext>
            </a:extLst>
          </p:cNvPr>
          <p:cNvSpPr txBox="1"/>
          <p:nvPr/>
        </p:nvSpPr>
        <p:spPr>
          <a:xfrm>
            <a:off x="1006692" y="2545975"/>
            <a:ext cx="702436" cy="261610"/>
          </a:xfrm>
          <a:prstGeom prst="rect">
            <a:avLst/>
          </a:prstGeom>
          <a:noFill/>
        </p:spPr>
        <p:txBody>
          <a:bodyPr wrap="none" rtlCol="0">
            <a:spAutoFit/>
          </a:bodyPr>
          <a:lstStyle/>
          <a:p>
            <a:r>
              <a:rPr lang="en-US" sz="1100" b="1" i="1">
                <a:solidFill>
                  <a:srgbClr val="009DB0"/>
                </a:solidFill>
              </a:rPr>
              <a:t>Target</a:t>
            </a:r>
          </a:p>
        </p:txBody>
      </p:sp>
      <p:sp>
        <p:nvSpPr>
          <p:cNvPr id="19" name="TextBox 18">
            <a:extLst>
              <a:ext uri="{FF2B5EF4-FFF2-40B4-BE49-F238E27FC236}">
                <a16:creationId xmlns:a16="http://schemas.microsoft.com/office/drawing/2014/main" id="{B8ED208F-4AAF-4C02-82EA-AC8935EBFBB5}"/>
              </a:ext>
            </a:extLst>
          </p:cNvPr>
          <p:cNvSpPr txBox="1"/>
          <p:nvPr/>
        </p:nvSpPr>
        <p:spPr>
          <a:xfrm>
            <a:off x="525791" y="3121461"/>
            <a:ext cx="1183337" cy="261610"/>
          </a:xfrm>
          <a:prstGeom prst="rect">
            <a:avLst/>
          </a:prstGeom>
          <a:noFill/>
        </p:spPr>
        <p:txBody>
          <a:bodyPr wrap="none" rtlCol="0">
            <a:spAutoFit/>
          </a:bodyPr>
          <a:lstStyle/>
          <a:p>
            <a:r>
              <a:rPr lang="en-US" sz="1100" b="1" i="1">
                <a:solidFill>
                  <a:srgbClr val="009DB0"/>
                </a:solidFill>
              </a:rPr>
              <a:t>EME status ?</a:t>
            </a:r>
          </a:p>
        </p:txBody>
      </p:sp>
      <p:sp>
        <p:nvSpPr>
          <p:cNvPr id="27" name="TextBox 26">
            <a:extLst>
              <a:ext uri="{FF2B5EF4-FFF2-40B4-BE49-F238E27FC236}">
                <a16:creationId xmlns:a16="http://schemas.microsoft.com/office/drawing/2014/main" id="{5699B8C9-C62F-4B01-8906-ACC127C6CB7C}"/>
              </a:ext>
            </a:extLst>
          </p:cNvPr>
          <p:cNvSpPr txBox="1"/>
          <p:nvPr/>
        </p:nvSpPr>
        <p:spPr>
          <a:xfrm>
            <a:off x="897687" y="2068351"/>
            <a:ext cx="811441" cy="261610"/>
          </a:xfrm>
          <a:prstGeom prst="rect">
            <a:avLst/>
          </a:prstGeom>
          <a:noFill/>
        </p:spPr>
        <p:txBody>
          <a:bodyPr wrap="none" rtlCol="0">
            <a:spAutoFit/>
          </a:bodyPr>
          <a:lstStyle/>
          <a:p>
            <a:r>
              <a:rPr lang="en-US" sz="1100" b="1" i="1">
                <a:solidFill>
                  <a:srgbClr val="009DB0"/>
                </a:solidFill>
              </a:rPr>
              <a:t>Country</a:t>
            </a:r>
          </a:p>
        </p:txBody>
      </p:sp>
      <p:sp>
        <p:nvSpPr>
          <p:cNvPr id="33" name="Rectangle 32">
            <a:extLst>
              <a:ext uri="{FF2B5EF4-FFF2-40B4-BE49-F238E27FC236}">
                <a16:creationId xmlns:a16="http://schemas.microsoft.com/office/drawing/2014/main" id="{4172A52B-405A-4996-A026-54ADABB99227}"/>
              </a:ext>
            </a:extLst>
          </p:cNvPr>
          <p:cNvSpPr/>
          <p:nvPr/>
        </p:nvSpPr>
        <p:spPr>
          <a:xfrm>
            <a:off x="423571" y="3543050"/>
            <a:ext cx="9098732" cy="576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A3B63E1-3FD0-431B-9E56-0921E1BC0FF9}"/>
              </a:ext>
            </a:extLst>
          </p:cNvPr>
          <p:cNvSpPr txBox="1"/>
          <p:nvPr/>
        </p:nvSpPr>
        <p:spPr>
          <a:xfrm>
            <a:off x="652428" y="3705358"/>
            <a:ext cx="1056700" cy="261610"/>
          </a:xfrm>
          <a:prstGeom prst="rect">
            <a:avLst/>
          </a:prstGeom>
          <a:noFill/>
        </p:spPr>
        <p:txBody>
          <a:bodyPr wrap="none" rtlCol="0">
            <a:spAutoFit/>
          </a:bodyPr>
          <a:lstStyle/>
          <a:p>
            <a:r>
              <a:rPr lang="en-US" sz="1100" b="1" i="1">
                <a:solidFill>
                  <a:srgbClr val="009DB0"/>
                </a:solidFill>
              </a:rPr>
              <a:t>EC status ?</a:t>
            </a:r>
          </a:p>
        </p:txBody>
      </p:sp>
      <p:sp>
        <p:nvSpPr>
          <p:cNvPr id="52" name="Rectangle 51">
            <a:extLst>
              <a:ext uri="{FF2B5EF4-FFF2-40B4-BE49-F238E27FC236}">
                <a16:creationId xmlns:a16="http://schemas.microsoft.com/office/drawing/2014/main" id="{D8A626A5-91BC-4F49-86BA-CC79032E9F59}"/>
              </a:ext>
            </a:extLst>
          </p:cNvPr>
          <p:cNvSpPr/>
          <p:nvPr/>
        </p:nvSpPr>
        <p:spPr>
          <a:xfrm>
            <a:off x="423571" y="4110055"/>
            <a:ext cx="9098732"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EF23320-B2DB-4641-970E-C37EFD010517}"/>
              </a:ext>
            </a:extLst>
          </p:cNvPr>
          <p:cNvSpPr/>
          <p:nvPr/>
        </p:nvSpPr>
        <p:spPr>
          <a:xfrm>
            <a:off x="423571" y="4696767"/>
            <a:ext cx="9098732" cy="576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1A684E-B2D3-4CBA-A1DB-9CB2E53927E8}"/>
              </a:ext>
            </a:extLst>
          </p:cNvPr>
          <p:cNvSpPr/>
          <p:nvPr/>
        </p:nvSpPr>
        <p:spPr>
          <a:xfrm>
            <a:off x="423571" y="5267581"/>
            <a:ext cx="9098732"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3F82CEC-21E2-4C58-8A8F-76FD7C96989C}"/>
              </a:ext>
            </a:extLst>
          </p:cNvPr>
          <p:cNvSpPr txBox="1"/>
          <p:nvPr/>
        </p:nvSpPr>
        <p:spPr>
          <a:xfrm>
            <a:off x="652428" y="4853962"/>
            <a:ext cx="1303562" cy="261610"/>
          </a:xfrm>
          <a:prstGeom prst="rect">
            <a:avLst/>
          </a:prstGeom>
          <a:noFill/>
        </p:spPr>
        <p:txBody>
          <a:bodyPr wrap="none" rtlCol="0">
            <a:spAutoFit/>
          </a:bodyPr>
          <a:lstStyle/>
          <a:p>
            <a:r>
              <a:rPr lang="en-US" sz="1100" b="1" i="1">
                <a:solidFill>
                  <a:srgbClr val="009DB0"/>
                </a:solidFill>
              </a:rPr>
              <a:t>Withdrawal</a:t>
            </a:r>
            <a:r>
              <a:rPr lang="en-US" sz="1100" b="1" i="1" baseline="30000">
                <a:solidFill>
                  <a:srgbClr val="009DB0"/>
                </a:solidFill>
              </a:rPr>
              <a:t>1</a:t>
            </a:r>
            <a:r>
              <a:rPr lang="en-US" sz="1100" b="1" i="1">
                <a:solidFill>
                  <a:srgbClr val="009DB0"/>
                </a:solidFill>
              </a:rPr>
              <a:t> ?</a:t>
            </a:r>
          </a:p>
        </p:txBody>
      </p:sp>
      <p:sp>
        <p:nvSpPr>
          <p:cNvPr id="61" name="TextBox 60">
            <a:extLst>
              <a:ext uri="{FF2B5EF4-FFF2-40B4-BE49-F238E27FC236}">
                <a16:creationId xmlns:a16="http://schemas.microsoft.com/office/drawing/2014/main" id="{7B78153D-8555-43AC-A6B9-A4D7C03AA531}"/>
              </a:ext>
            </a:extLst>
          </p:cNvPr>
          <p:cNvSpPr txBox="1"/>
          <p:nvPr/>
        </p:nvSpPr>
        <p:spPr>
          <a:xfrm>
            <a:off x="652428" y="5424776"/>
            <a:ext cx="1475084" cy="261610"/>
          </a:xfrm>
          <a:prstGeom prst="rect">
            <a:avLst/>
          </a:prstGeom>
          <a:noFill/>
        </p:spPr>
        <p:txBody>
          <a:bodyPr wrap="none" rtlCol="0">
            <a:spAutoFit/>
          </a:bodyPr>
          <a:lstStyle/>
          <a:p>
            <a:r>
              <a:rPr lang="en-US" sz="1100" b="1" i="1">
                <a:solidFill>
                  <a:srgbClr val="009DB0"/>
                </a:solidFill>
              </a:rPr>
              <a:t>Free exchange ?</a:t>
            </a:r>
          </a:p>
        </p:txBody>
      </p:sp>
      <p:sp>
        <p:nvSpPr>
          <p:cNvPr id="62" name="TextBox 61">
            <a:extLst>
              <a:ext uri="{FF2B5EF4-FFF2-40B4-BE49-F238E27FC236}">
                <a16:creationId xmlns:a16="http://schemas.microsoft.com/office/drawing/2014/main" id="{285D6938-7B4F-4A90-BCD9-F0697A13FB55}"/>
              </a:ext>
            </a:extLst>
          </p:cNvPr>
          <p:cNvSpPr txBox="1"/>
          <p:nvPr/>
        </p:nvSpPr>
        <p:spPr>
          <a:xfrm>
            <a:off x="652428" y="4267250"/>
            <a:ext cx="1088760" cy="261610"/>
          </a:xfrm>
          <a:prstGeom prst="rect">
            <a:avLst/>
          </a:prstGeom>
          <a:noFill/>
        </p:spPr>
        <p:txBody>
          <a:bodyPr wrap="none" rtlCol="0">
            <a:spAutoFit/>
          </a:bodyPr>
          <a:lstStyle/>
          <a:p>
            <a:r>
              <a:rPr lang="en-US" sz="1100" b="1" i="1">
                <a:solidFill>
                  <a:srgbClr val="009DB0"/>
                </a:solidFill>
              </a:rPr>
              <a:t>Transfer</a:t>
            </a:r>
            <a:r>
              <a:rPr lang="en-US" sz="1100" b="1" i="1" baseline="30000">
                <a:solidFill>
                  <a:srgbClr val="009DB0"/>
                </a:solidFill>
              </a:rPr>
              <a:t>1</a:t>
            </a:r>
            <a:r>
              <a:rPr lang="en-US" sz="1100" b="1" i="1">
                <a:solidFill>
                  <a:srgbClr val="009DB0"/>
                </a:solidFill>
              </a:rPr>
              <a:t> ?</a:t>
            </a:r>
          </a:p>
        </p:txBody>
      </p:sp>
      <p:pic>
        <p:nvPicPr>
          <p:cNvPr id="5122" name="Picture 2" descr="QONTO - Comparatif des banques Banketto">
            <a:extLst>
              <a:ext uri="{FF2B5EF4-FFF2-40B4-BE49-F238E27FC236}">
                <a16:creationId xmlns:a16="http://schemas.microsoft.com/office/drawing/2014/main" id="{6772A718-68D6-4EB6-B99A-5411FBD8C57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397" b="27920"/>
          <a:stretch/>
        </p:blipFill>
        <p:spPr bwMode="auto">
          <a:xfrm>
            <a:off x="2266085" y="1300529"/>
            <a:ext cx="679992" cy="24307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707B9A3-14EE-49F7-9791-77DEC20FE143}"/>
              </a:ext>
            </a:extLst>
          </p:cNvPr>
          <p:cNvSpPr txBox="1"/>
          <p:nvPr/>
        </p:nvSpPr>
        <p:spPr>
          <a:xfrm>
            <a:off x="2092960" y="2553670"/>
            <a:ext cx="1026243" cy="246221"/>
          </a:xfrm>
          <a:prstGeom prst="rect">
            <a:avLst/>
          </a:prstGeom>
          <a:noFill/>
        </p:spPr>
        <p:txBody>
          <a:bodyPr wrap="none" rtlCol="0">
            <a:spAutoFit/>
          </a:bodyPr>
          <a:lstStyle>
            <a:defPPr>
              <a:defRPr lang="fr-FR"/>
            </a:defPPr>
            <a:lvl1pPr>
              <a:defRPr sz="1000"/>
            </a:lvl1pPr>
          </a:lstStyle>
          <a:p>
            <a:r>
              <a:rPr lang="en-US"/>
              <a:t>Professionals</a:t>
            </a:r>
          </a:p>
        </p:txBody>
      </p:sp>
      <p:sp>
        <p:nvSpPr>
          <p:cNvPr id="32" name="TextBox 31">
            <a:extLst>
              <a:ext uri="{FF2B5EF4-FFF2-40B4-BE49-F238E27FC236}">
                <a16:creationId xmlns:a16="http://schemas.microsoft.com/office/drawing/2014/main" id="{91EC1F35-200D-40F1-B035-5DCA1925474E}"/>
              </a:ext>
            </a:extLst>
          </p:cNvPr>
          <p:cNvSpPr txBox="1"/>
          <p:nvPr/>
        </p:nvSpPr>
        <p:spPr>
          <a:xfrm>
            <a:off x="2239635" y="1689849"/>
            <a:ext cx="732893" cy="246221"/>
          </a:xfrm>
          <a:prstGeom prst="rect">
            <a:avLst/>
          </a:prstGeom>
          <a:noFill/>
        </p:spPr>
        <p:txBody>
          <a:bodyPr wrap="none" rtlCol="0">
            <a:spAutoFit/>
          </a:bodyPr>
          <a:lstStyle/>
          <a:p>
            <a:r>
              <a:rPr lang="en-US" sz="1000"/>
              <a:t>06/2016</a:t>
            </a:r>
          </a:p>
        </p:txBody>
      </p:sp>
      <p:pic>
        <p:nvPicPr>
          <p:cNvPr id="36" name="Picture 2" descr="Afficher l’image source">
            <a:extLst>
              <a:ext uri="{FF2B5EF4-FFF2-40B4-BE49-F238E27FC236}">
                <a16:creationId xmlns:a16="http://schemas.microsoft.com/office/drawing/2014/main" id="{5C96A166-997E-40D3-A154-243EB34FBA4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019" y="2079702"/>
            <a:ext cx="238125" cy="2389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Graphic 14" descr="Close">
            <a:extLst>
              <a:ext uri="{FF2B5EF4-FFF2-40B4-BE49-F238E27FC236}">
                <a16:creationId xmlns:a16="http://schemas.microsoft.com/office/drawing/2014/main" id="{1FA6CDDD-1B58-4337-843A-0BAA1C9D123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0525" y="3671965"/>
            <a:ext cx="331112" cy="318170"/>
          </a:xfrm>
          <a:prstGeom prst="rect">
            <a:avLst/>
          </a:prstGeom>
        </p:spPr>
      </p:pic>
      <p:pic>
        <p:nvPicPr>
          <p:cNvPr id="63" name="Graphic 62" descr="Close">
            <a:extLst>
              <a:ext uri="{FF2B5EF4-FFF2-40B4-BE49-F238E27FC236}">
                <a16:creationId xmlns:a16="http://schemas.microsoft.com/office/drawing/2014/main" id="{367EDBAA-EC87-469F-B949-EAA3649AFF2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0525" y="5396496"/>
            <a:ext cx="331112" cy="318170"/>
          </a:xfrm>
          <a:prstGeom prst="rect">
            <a:avLst/>
          </a:prstGeom>
        </p:spPr>
      </p:pic>
      <p:sp>
        <p:nvSpPr>
          <p:cNvPr id="69" name="TextBox 68">
            <a:extLst>
              <a:ext uri="{FF2B5EF4-FFF2-40B4-BE49-F238E27FC236}">
                <a16:creationId xmlns:a16="http://schemas.microsoft.com/office/drawing/2014/main" id="{1A2A62A1-1606-4FCF-B2DA-651484D57D69}"/>
              </a:ext>
            </a:extLst>
          </p:cNvPr>
          <p:cNvSpPr txBox="1"/>
          <p:nvPr/>
        </p:nvSpPr>
        <p:spPr>
          <a:xfrm>
            <a:off x="2031244" y="4274945"/>
            <a:ext cx="1149674" cy="246221"/>
          </a:xfrm>
          <a:prstGeom prst="rect">
            <a:avLst/>
          </a:prstGeom>
          <a:noFill/>
        </p:spPr>
        <p:txBody>
          <a:bodyPr wrap="none" rtlCol="0">
            <a:spAutoFit/>
          </a:bodyPr>
          <a:lstStyle>
            <a:defPPr>
              <a:defRPr lang="fr-FR"/>
            </a:defPPr>
            <a:lvl1pPr>
              <a:defRPr sz="1000"/>
            </a:lvl1pPr>
          </a:lstStyle>
          <a:p>
            <a:r>
              <a:rPr lang="en-US"/>
              <a:t>100 per month</a:t>
            </a:r>
          </a:p>
        </p:txBody>
      </p:sp>
      <p:sp>
        <p:nvSpPr>
          <p:cNvPr id="71" name="TextBox 70">
            <a:extLst>
              <a:ext uri="{FF2B5EF4-FFF2-40B4-BE49-F238E27FC236}">
                <a16:creationId xmlns:a16="http://schemas.microsoft.com/office/drawing/2014/main" id="{C46E6A20-B135-4A76-8C2A-6800A93646CF}"/>
              </a:ext>
            </a:extLst>
          </p:cNvPr>
          <p:cNvSpPr txBox="1"/>
          <p:nvPr/>
        </p:nvSpPr>
        <p:spPr>
          <a:xfrm>
            <a:off x="1927049" y="4861657"/>
            <a:ext cx="1358064" cy="246221"/>
          </a:xfrm>
          <a:prstGeom prst="rect">
            <a:avLst/>
          </a:prstGeom>
          <a:noFill/>
        </p:spPr>
        <p:txBody>
          <a:bodyPr wrap="none" rtlCol="0">
            <a:spAutoFit/>
          </a:bodyPr>
          <a:lstStyle>
            <a:defPPr>
              <a:defRPr lang="fr-FR"/>
            </a:defPPr>
            <a:lvl1pPr>
              <a:defRPr sz="1000"/>
            </a:lvl1pPr>
          </a:lstStyle>
          <a:p>
            <a:r>
              <a:rPr lang="en-US"/>
              <a:t>3000€ per month</a:t>
            </a:r>
          </a:p>
        </p:txBody>
      </p:sp>
      <p:pic>
        <p:nvPicPr>
          <p:cNvPr id="34" name="Picture 2" descr="Treezor — Wikipédia">
            <a:extLst>
              <a:ext uri="{FF2B5EF4-FFF2-40B4-BE49-F238E27FC236}">
                <a16:creationId xmlns:a16="http://schemas.microsoft.com/office/drawing/2014/main" id="{F08135C9-C1D9-4528-A86F-643FE68194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8631" y="3190254"/>
            <a:ext cx="623248" cy="225062"/>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C8A811EF-8CCC-4970-AFA4-36ECAB9A5080}"/>
              </a:ext>
            </a:extLst>
          </p:cNvPr>
          <p:cNvSpPr txBox="1"/>
          <p:nvPr/>
        </p:nvSpPr>
        <p:spPr>
          <a:xfrm>
            <a:off x="2164155" y="2969027"/>
            <a:ext cx="896399" cy="246221"/>
          </a:xfrm>
          <a:prstGeom prst="rect">
            <a:avLst/>
          </a:prstGeom>
          <a:noFill/>
        </p:spPr>
        <p:txBody>
          <a:bodyPr wrap="none" rtlCol="0">
            <a:spAutoFit/>
          </a:bodyPr>
          <a:lstStyle>
            <a:defPPr>
              <a:defRPr lang="fr-FR"/>
            </a:defPPr>
            <a:lvl1pPr>
              <a:defRPr sz="1000"/>
            </a:lvl1pPr>
          </a:lstStyle>
          <a:p>
            <a:r>
              <a:rPr lang="en-US"/>
              <a:t>Perform by</a:t>
            </a:r>
          </a:p>
        </p:txBody>
      </p:sp>
      <p:grpSp>
        <p:nvGrpSpPr>
          <p:cNvPr id="23" name="Group 22">
            <a:extLst>
              <a:ext uri="{FF2B5EF4-FFF2-40B4-BE49-F238E27FC236}">
                <a16:creationId xmlns:a16="http://schemas.microsoft.com/office/drawing/2014/main" id="{05B7416E-B1EA-4C9D-9B44-75333F640C8E}"/>
              </a:ext>
            </a:extLst>
          </p:cNvPr>
          <p:cNvGrpSpPr/>
          <p:nvPr/>
        </p:nvGrpSpPr>
        <p:grpSpPr>
          <a:xfrm>
            <a:off x="3625406" y="1294557"/>
            <a:ext cx="1066317" cy="4420109"/>
            <a:chOff x="3483041" y="1294557"/>
            <a:chExt cx="1066317" cy="4420109"/>
          </a:xfrm>
        </p:grpSpPr>
        <p:pic>
          <p:nvPicPr>
            <p:cNvPr id="14" name="Picture 2" descr="N26 (banque) — Wikipédia">
              <a:extLst>
                <a:ext uri="{FF2B5EF4-FFF2-40B4-BE49-F238E27FC236}">
                  <a16:creationId xmlns:a16="http://schemas.microsoft.com/office/drawing/2014/main" id="{8A9EB4DC-7D87-480E-A0F5-B0DD0F1316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9602" y="1294557"/>
              <a:ext cx="373194" cy="25501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F2489A8-06CD-41E6-B680-931890DC733D}"/>
                </a:ext>
              </a:extLst>
            </p:cNvPr>
            <p:cNvSpPr txBox="1"/>
            <p:nvPr/>
          </p:nvSpPr>
          <p:spPr>
            <a:xfrm>
              <a:off x="3649753" y="1689849"/>
              <a:ext cx="732893" cy="246221"/>
            </a:xfrm>
            <a:prstGeom prst="rect">
              <a:avLst/>
            </a:prstGeom>
            <a:noFill/>
          </p:spPr>
          <p:txBody>
            <a:bodyPr wrap="none" rtlCol="0">
              <a:spAutoFit/>
            </a:bodyPr>
            <a:lstStyle/>
            <a:p>
              <a:r>
                <a:rPr lang="en-US" sz="1000"/>
                <a:t>01/2017</a:t>
              </a:r>
            </a:p>
          </p:txBody>
        </p:sp>
        <p:pic>
          <p:nvPicPr>
            <p:cNvPr id="8194" name="Picture 2" descr="Résultat d’images pour germany flag">
              <a:extLst>
                <a:ext uri="{FF2B5EF4-FFF2-40B4-BE49-F238E27FC236}">
                  <a16:creationId xmlns:a16="http://schemas.microsoft.com/office/drawing/2014/main" id="{A4C13381-1FFA-411E-970C-617922883B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7137" y="2079702"/>
              <a:ext cx="238125" cy="2389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15EFEB9-8BD7-42A5-9B57-92CE9741CEEA}"/>
                </a:ext>
              </a:extLst>
            </p:cNvPr>
            <p:cNvSpPr txBox="1"/>
            <p:nvPr/>
          </p:nvSpPr>
          <p:spPr>
            <a:xfrm>
              <a:off x="3503078" y="2399781"/>
              <a:ext cx="1026243" cy="553998"/>
            </a:xfrm>
            <a:prstGeom prst="rect">
              <a:avLst/>
            </a:prstGeom>
            <a:noFill/>
          </p:spPr>
          <p:txBody>
            <a:bodyPr wrap="none" rtlCol="0">
              <a:spAutoFit/>
            </a:bodyPr>
            <a:lstStyle>
              <a:defPPr>
                <a:defRPr lang="fr-FR"/>
              </a:defPPr>
              <a:lvl1pPr>
                <a:defRPr sz="1000"/>
              </a:lvl1pPr>
            </a:lstStyle>
            <a:p>
              <a:pPr algn="ctr"/>
              <a:r>
                <a:rPr lang="en-US"/>
                <a:t>Professionals</a:t>
              </a:r>
            </a:p>
            <a:p>
              <a:pPr algn="ctr"/>
              <a:r>
                <a:rPr lang="en-US"/>
                <a:t>+</a:t>
              </a:r>
            </a:p>
            <a:p>
              <a:pPr algn="ctr"/>
              <a:r>
                <a:rPr lang="en-US"/>
                <a:t>Individuals</a:t>
              </a:r>
            </a:p>
          </p:txBody>
        </p:sp>
        <p:pic>
          <p:nvPicPr>
            <p:cNvPr id="43" name="Picture 2">
              <a:extLst>
                <a:ext uri="{FF2B5EF4-FFF2-40B4-BE49-F238E27FC236}">
                  <a16:creationId xmlns:a16="http://schemas.microsoft.com/office/drawing/2014/main" id="{0D74816F-23BF-437C-BF07-E44196E06F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0643" y="3671965"/>
              <a:ext cx="331112" cy="3181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N26 (banque) — Wikipédia">
              <a:extLst>
                <a:ext uri="{FF2B5EF4-FFF2-40B4-BE49-F238E27FC236}">
                  <a16:creationId xmlns:a16="http://schemas.microsoft.com/office/drawing/2014/main" id="{59401EE7-DBFD-4267-B348-B8D5D1B8C4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9602" y="3124759"/>
              <a:ext cx="373194" cy="255015"/>
            </a:xfrm>
            <a:prstGeom prst="rect">
              <a:avLst/>
            </a:prstGeom>
            <a:noFill/>
            <a:extLst>
              <a:ext uri="{909E8E84-426E-40DD-AFC4-6F175D3DCCD1}">
                <a14:hiddenFill xmlns:a14="http://schemas.microsoft.com/office/drawing/2010/main">
                  <a:solidFill>
                    <a:srgbClr val="FFFFFF"/>
                  </a:solidFill>
                </a14:hiddenFill>
              </a:ext>
            </a:extLst>
          </p:spPr>
        </p:pic>
        <p:pic>
          <p:nvPicPr>
            <p:cNvPr id="67" name="Graphic 66" descr="Close">
              <a:extLst>
                <a:ext uri="{FF2B5EF4-FFF2-40B4-BE49-F238E27FC236}">
                  <a16:creationId xmlns:a16="http://schemas.microsoft.com/office/drawing/2014/main" id="{1C04BF53-DC6F-423B-8F81-F37D13D9E0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0643" y="5396496"/>
              <a:ext cx="331112" cy="318170"/>
            </a:xfrm>
            <a:prstGeom prst="rect">
              <a:avLst/>
            </a:prstGeom>
          </p:spPr>
        </p:pic>
        <p:sp>
          <p:nvSpPr>
            <p:cNvPr id="72" name="TextBox 71">
              <a:extLst>
                <a:ext uri="{FF2B5EF4-FFF2-40B4-BE49-F238E27FC236}">
                  <a16:creationId xmlns:a16="http://schemas.microsoft.com/office/drawing/2014/main" id="{3DF737BD-30ED-4F91-91FE-3DEBBD2210D2}"/>
                </a:ext>
              </a:extLst>
            </p:cNvPr>
            <p:cNvSpPr txBox="1"/>
            <p:nvPr/>
          </p:nvSpPr>
          <p:spPr>
            <a:xfrm>
              <a:off x="3616090" y="4274945"/>
              <a:ext cx="800219" cy="246221"/>
            </a:xfrm>
            <a:prstGeom prst="rect">
              <a:avLst/>
            </a:prstGeom>
            <a:noFill/>
          </p:spPr>
          <p:txBody>
            <a:bodyPr wrap="none" rtlCol="0">
              <a:spAutoFit/>
            </a:bodyPr>
            <a:lstStyle>
              <a:defPPr>
                <a:defRPr lang="fr-FR"/>
              </a:defPPr>
              <a:lvl1pPr>
                <a:defRPr sz="1000"/>
              </a:lvl1pPr>
            </a:lstStyle>
            <a:p>
              <a:r>
                <a:rPr lang="en-US"/>
                <a:t>Unlimited</a:t>
              </a:r>
            </a:p>
          </p:txBody>
        </p:sp>
        <p:sp>
          <p:nvSpPr>
            <p:cNvPr id="73" name="TextBox 72">
              <a:extLst>
                <a:ext uri="{FF2B5EF4-FFF2-40B4-BE49-F238E27FC236}">
                  <a16:creationId xmlns:a16="http://schemas.microsoft.com/office/drawing/2014/main" id="{93D6C486-55A4-4782-B927-23345BBA26BC}"/>
                </a:ext>
              </a:extLst>
            </p:cNvPr>
            <p:cNvSpPr txBox="1"/>
            <p:nvPr/>
          </p:nvSpPr>
          <p:spPr>
            <a:xfrm>
              <a:off x="3483041" y="4784712"/>
              <a:ext cx="1066317" cy="400110"/>
            </a:xfrm>
            <a:prstGeom prst="rect">
              <a:avLst/>
            </a:prstGeom>
            <a:noFill/>
          </p:spPr>
          <p:txBody>
            <a:bodyPr wrap="square" rtlCol="0">
              <a:spAutoFit/>
            </a:bodyPr>
            <a:lstStyle>
              <a:defPPr>
                <a:defRPr lang="fr-FR"/>
              </a:defPPr>
              <a:lvl1pPr>
                <a:defRPr sz="1000"/>
              </a:lvl1pPr>
            </a:lstStyle>
            <a:p>
              <a:pPr algn="ctr"/>
              <a:r>
                <a:rPr lang="en-US"/>
                <a:t>5 withdrawal per month</a:t>
              </a:r>
            </a:p>
          </p:txBody>
        </p:sp>
      </p:grpSp>
      <p:grpSp>
        <p:nvGrpSpPr>
          <p:cNvPr id="22" name="Group 21">
            <a:extLst>
              <a:ext uri="{FF2B5EF4-FFF2-40B4-BE49-F238E27FC236}">
                <a16:creationId xmlns:a16="http://schemas.microsoft.com/office/drawing/2014/main" id="{C26F7B74-BC5E-433D-9543-7133DAD840FA}"/>
              </a:ext>
            </a:extLst>
          </p:cNvPr>
          <p:cNvGrpSpPr/>
          <p:nvPr/>
        </p:nvGrpSpPr>
        <p:grpSpPr>
          <a:xfrm>
            <a:off x="5032016" y="1333277"/>
            <a:ext cx="1231427" cy="4387860"/>
            <a:chOff x="4913195" y="1333277"/>
            <a:chExt cx="1231427" cy="4387860"/>
          </a:xfrm>
        </p:grpSpPr>
        <p:pic>
          <p:nvPicPr>
            <p:cNvPr id="13" name="Picture 2">
              <a:extLst>
                <a:ext uri="{FF2B5EF4-FFF2-40B4-BE49-F238E27FC236}">
                  <a16:creationId xmlns:a16="http://schemas.microsoft.com/office/drawing/2014/main" id="{F36BEA00-8CA0-4180-8FA3-2B4F4A2FE6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98341" y="1333277"/>
              <a:ext cx="661134" cy="1775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52DFFC1-A12A-4BD0-889B-EAB72C6FB7A5}"/>
                </a:ext>
              </a:extLst>
            </p:cNvPr>
            <p:cNvSpPr txBox="1"/>
            <p:nvPr/>
          </p:nvSpPr>
          <p:spPr>
            <a:xfrm>
              <a:off x="5162462" y="1689849"/>
              <a:ext cx="732893" cy="246221"/>
            </a:xfrm>
            <a:prstGeom prst="rect">
              <a:avLst/>
            </a:prstGeom>
            <a:noFill/>
          </p:spPr>
          <p:txBody>
            <a:bodyPr wrap="none" rtlCol="0">
              <a:spAutoFit/>
            </a:bodyPr>
            <a:lstStyle/>
            <a:p>
              <a:r>
                <a:rPr lang="en-US" sz="1000"/>
                <a:t>09/2017</a:t>
              </a:r>
            </a:p>
          </p:txBody>
        </p:sp>
        <p:pic>
          <p:nvPicPr>
            <p:cNvPr id="7" name="Picture 2" descr="UK">
              <a:extLst>
                <a:ext uri="{FF2B5EF4-FFF2-40B4-BE49-F238E27FC236}">
                  <a16:creationId xmlns:a16="http://schemas.microsoft.com/office/drawing/2014/main" id="{44C7471A-8121-462A-BB78-DF9C44759D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939" y="2068187"/>
              <a:ext cx="261938" cy="26193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46E6C708-5259-4826-9922-AB643FE9CAAD}"/>
                </a:ext>
              </a:extLst>
            </p:cNvPr>
            <p:cNvSpPr txBox="1"/>
            <p:nvPr/>
          </p:nvSpPr>
          <p:spPr>
            <a:xfrm>
              <a:off x="5015787" y="2399781"/>
              <a:ext cx="1026243" cy="553998"/>
            </a:xfrm>
            <a:prstGeom prst="rect">
              <a:avLst/>
            </a:prstGeom>
            <a:noFill/>
          </p:spPr>
          <p:txBody>
            <a:bodyPr wrap="none" rtlCol="0">
              <a:spAutoFit/>
            </a:bodyPr>
            <a:lstStyle>
              <a:defPPr>
                <a:defRPr lang="fr-FR"/>
              </a:defPPr>
              <a:lvl1pPr>
                <a:defRPr sz="1000"/>
              </a:lvl1pPr>
            </a:lstStyle>
            <a:p>
              <a:pPr algn="ctr"/>
              <a:r>
                <a:rPr lang="en-US"/>
                <a:t>Professionals</a:t>
              </a:r>
            </a:p>
            <a:p>
              <a:pPr algn="ctr"/>
              <a:r>
                <a:rPr lang="en-US"/>
                <a:t>+</a:t>
              </a:r>
            </a:p>
            <a:p>
              <a:pPr algn="ctr"/>
              <a:r>
                <a:rPr lang="en-US"/>
                <a:t>Individuals</a:t>
              </a:r>
            </a:p>
          </p:txBody>
        </p:sp>
        <p:pic>
          <p:nvPicPr>
            <p:cNvPr id="58" name="Picture 2">
              <a:extLst>
                <a:ext uri="{FF2B5EF4-FFF2-40B4-BE49-F238E27FC236}">
                  <a16:creationId xmlns:a16="http://schemas.microsoft.com/office/drawing/2014/main" id="{597D6DAE-A3B7-42F0-9836-FC102EDD36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98341" y="3163479"/>
              <a:ext cx="661134" cy="1775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769EB3FA-8090-4D92-8ED1-73F8FFF5516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98341" y="3745733"/>
              <a:ext cx="661134" cy="170634"/>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heckmark">
              <a:extLst>
                <a:ext uri="{FF2B5EF4-FFF2-40B4-BE49-F238E27FC236}">
                  <a16:creationId xmlns:a16="http://schemas.microsoft.com/office/drawing/2014/main" id="{F22D89F3-58EF-4B41-B929-76348078B46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63352" y="5390025"/>
              <a:ext cx="331112" cy="331112"/>
            </a:xfrm>
            <a:prstGeom prst="rect">
              <a:avLst/>
            </a:prstGeom>
          </p:spPr>
        </p:pic>
        <p:sp>
          <p:nvSpPr>
            <p:cNvPr id="74" name="TextBox 73">
              <a:extLst>
                <a:ext uri="{FF2B5EF4-FFF2-40B4-BE49-F238E27FC236}">
                  <a16:creationId xmlns:a16="http://schemas.microsoft.com/office/drawing/2014/main" id="{1BB1F06F-0925-4F2C-BF98-4D53358214F7}"/>
                </a:ext>
              </a:extLst>
            </p:cNvPr>
            <p:cNvSpPr txBox="1"/>
            <p:nvPr/>
          </p:nvSpPr>
          <p:spPr>
            <a:xfrm>
              <a:off x="5128799" y="4274945"/>
              <a:ext cx="800219" cy="246221"/>
            </a:xfrm>
            <a:prstGeom prst="rect">
              <a:avLst/>
            </a:prstGeom>
            <a:noFill/>
          </p:spPr>
          <p:txBody>
            <a:bodyPr wrap="none" rtlCol="0">
              <a:spAutoFit/>
            </a:bodyPr>
            <a:lstStyle>
              <a:defPPr>
                <a:defRPr lang="fr-FR"/>
              </a:defPPr>
              <a:lvl1pPr>
                <a:defRPr sz="1000"/>
              </a:lvl1pPr>
            </a:lstStyle>
            <a:p>
              <a:r>
                <a:rPr lang="en-US"/>
                <a:t>Unlimited</a:t>
              </a:r>
            </a:p>
          </p:txBody>
        </p:sp>
        <p:sp>
          <p:nvSpPr>
            <p:cNvPr id="75" name="TextBox 74">
              <a:extLst>
                <a:ext uri="{FF2B5EF4-FFF2-40B4-BE49-F238E27FC236}">
                  <a16:creationId xmlns:a16="http://schemas.microsoft.com/office/drawing/2014/main" id="{3FCB2B10-5940-417E-85D1-DB395CCEB1C9}"/>
                </a:ext>
              </a:extLst>
            </p:cNvPr>
            <p:cNvSpPr txBox="1"/>
            <p:nvPr/>
          </p:nvSpPr>
          <p:spPr>
            <a:xfrm>
              <a:off x="4913195" y="4861657"/>
              <a:ext cx="1231427" cy="246221"/>
            </a:xfrm>
            <a:prstGeom prst="rect">
              <a:avLst/>
            </a:prstGeom>
            <a:noFill/>
          </p:spPr>
          <p:txBody>
            <a:bodyPr wrap="none" rtlCol="0">
              <a:spAutoFit/>
            </a:bodyPr>
            <a:lstStyle>
              <a:defPPr>
                <a:defRPr lang="fr-FR"/>
              </a:defPPr>
              <a:lvl1pPr>
                <a:defRPr sz="1000"/>
              </a:lvl1pPr>
            </a:lstStyle>
            <a:p>
              <a:r>
                <a:rPr lang="en-US"/>
                <a:t>300€ per month</a:t>
              </a:r>
            </a:p>
          </p:txBody>
        </p:sp>
      </p:grpSp>
      <p:pic>
        <p:nvPicPr>
          <p:cNvPr id="40" name="Picture 2" descr="Avis Shine : Que penser de ce compte bancaire professionnel ?">
            <a:extLst>
              <a:ext uri="{FF2B5EF4-FFF2-40B4-BE49-F238E27FC236}">
                <a16:creationId xmlns:a16="http://schemas.microsoft.com/office/drawing/2014/main" id="{41513F8C-6AD6-4D40-8A7C-3818A5534F1E}"/>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7298" y="1271865"/>
            <a:ext cx="600797" cy="3003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reezor — Wikipédia">
            <a:extLst>
              <a:ext uri="{FF2B5EF4-FFF2-40B4-BE49-F238E27FC236}">
                <a16:creationId xmlns:a16="http://schemas.microsoft.com/office/drawing/2014/main" id="{A23F0454-F849-411A-8733-643A81F315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6072" y="3190254"/>
            <a:ext cx="623248" cy="22506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9547816-88BD-4424-875D-E532A169DEF0}"/>
              </a:ext>
            </a:extLst>
          </p:cNvPr>
          <p:cNvSpPr txBox="1"/>
          <p:nvPr/>
        </p:nvSpPr>
        <p:spPr>
          <a:xfrm>
            <a:off x="6771250" y="1689849"/>
            <a:ext cx="732893" cy="246221"/>
          </a:xfrm>
          <a:prstGeom prst="rect">
            <a:avLst/>
          </a:prstGeom>
          <a:noFill/>
        </p:spPr>
        <p:txBody>
          <a:bodyPr wrap="none" rtlCol="0">
            <a:spAutoFit/>
          </a:bodyPr>
          <a:lstStyle/>
          <a:p>
            <a:r>
              <a:rPr lang="en-US" sz="1000"/>
              <a:t>02/2018</a:t>
            </a:r>
          </a:p>
        </p:txBody>
      </p:sp>
      <p:pic>
        <p:nvPicPr>
          <p:cNvPr id="9218" name="Picture 2" descr="Afficher l’image source">
            <a:extLst>
              <a:ext uri="{FF2B5EF4-FFF2-40B4-BE49-F238E27FC236}">
                <a16:creationId xmlns:a16="http://schemas.microsoft.com/office/drawing/2014/main" id="{500CB719-B65E-4DCB-9E94-E9222001111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8634" y="2079702"/>
            <a:ext cx="238125" cy="2389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AAADEE1-F969-421E-B954-51AE066FA902}"/>
              </a:ext>
            </a:extLst>
          </p:cNvPr>
          <p:cNvSpPr txBox="1"/>
          <p:nvPr/>
        </p:nvSpPr>
        <p:spPr>
          <a:xfrm>
            <a:off x="6624575" y="2553670"/>
            <a:ext cx="1026243" cy="246221"/>
          </a:xfrm>
          <a:prstGeom prst="rect">
            <a:avLst/>
          </a:prstGeom>
          <a:noFill/>
        </p:spPr>
        <p:txBody>
          <a:bodyPr wrap="none" rtlCol="0">
            <a:spAutoFit/>
          </a:bodyPr>
          <a:lstStyle>
            <a:defPPr>
              <a:defRPr lang="fr-FR"/>
            </a:defPPr>
            <a:lvl1pPr>
              <a:defRPr sz="1000"/>
            </a:lvl1pPr>
          </a:lstStyle>
          <a:p>
            <a:r>
              <a:rPr lang="en-US"/>
              <a:t>Professionals</a:t>
            </a:r>
          </a:p>
        </p:txBody>
      </p:sp>
      <p:pic>
        <p:nvPicPr>
          <p:cNvPr id="48" name="Graphic 47" descr="Close">
            <a:extLst>
              <a:ext uri="{FF2B5EF4-FFF2-40B4-BE49-F238E27FC236}">
                <a16:creationId xmlns:a16="http://schemas.microsoft.com/office/drawing/2014/main" id="{25325F21-3777-4E1F-8549-F0485E76F8C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2140" y="3671965"/>
            <a:ext cx="331112" cy="318170"/>
          </a:xfrm>
          <a:prstGeom prst="rect">
            <a:avLst/>
          </a:prstGeom>
        </p:spPr>
      </p:pic>
      <p:pic>
        <p:nvPicPr>
          <p:cNvPr id="65" name="Graphic 64" descr="Close">
            <a:extLst>
              <a:ext uri="{FF2B5EF4-FFF2-40B4-BE49-F238E27FC236}">
                <a16:creationId xmlns:a16="http://schemas.microsoft.com/office/drawing/2014/main" id="{BF726AFC-593E-4F9E-B3AA-688870198C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2140" y="5396496"/>
            <a:ext cx="331112" cy="318170"/>
          </a:xfrm>
          <a:prstGeom prst="rect">
            <a:avLst/>
          </a:prstGeom>
        </p:spPr>
      </p:pic>
      <p:sp>
        <p:nvSpPr>
          <p:cNvPr id="76" name="TextBox 75">
            <a:extLst>
              <a:ext uri="{FF2B5EF4-FFF2-40B4-BE49-F238E27FC236}">
                <a16:creationId xmlns:a16="http://schemas.microsoft.com/office/drawing/2014/main" id="{2DADA2D2-8003-47EE-843B-FCD0BDB6D9E2}"/>
              </a:ext>
            </a:extLst>
          </p:cNvPr>
          <p:cNvSpPr txBox="1"/>
          <p:nvPr/>
        </p:nvSpPr>
        <p:spPr>
          <a:xfrm>
            <a:off x="6603736" y="4274945"/>
            <a:ext cx="1067921" cy="246221"/>
          </a:xfrm>
          <a:prstGeom prst="rect">
            <a:avLst/>
          </a:prstGeom>
          <a:noFill/>
        </p:spPr>
        <p:txBody>
          <a:bodyPr wrap="none" rtlCol="0">
            <a:spAutoFit/>
          </a:bodyPr>
          <a:lstStyle>
            <a:defPPr>
              <a:defRPr lang="fr-FR"/>
            </a:defPPr>
            <a:lvl1pPr>
              <a:defRPr sz="1000"/>
            </a:lvl1pPr>
          </a:lstStyle>
          <a:p>
            <a:r>
              <a:rPr lang="en-US"/>
              <a:t>20 per month</a:t>
            </a:r>
          </a:p>
        </p:txBody>
      </p:sp>
      <p:sp>
        <p:nvSpPr>
          <p:cNvPr id="79" name="TextBox 78">
            <a:extLst>
              <a:ext uri="{FF2B5EF4-FFF2-40B4-BE49-F238E27FC236}">
                <a16:creationId xmlns:a16="http://schemas.microsoft.com/office/drawing/2014/main" id="{DF2A1F9E-2F93-42DB-9775-631FCED5693D}"/>
              </a:ext>
            </a:extLst>
          </p:cNvPr>
          <p:cNvSpPr txBox="1"/>
          <p:nvPr/>
        </p:nvSpPr>
        <p:spPr>
          <a:xfrm>
            <a:off x="6608144" y="4784712"/>
            <a:ext cx="1059105" cy="400110"/>
          </a:xfrm>
          <a:prstGeom prst="rect">
            <a:avLst/>
          </a:prstGeom>
          <a:noFill/>
        </p:spPr>
        <p:txBody>
          <a:bodyPr wrap="square" rtlCol="0">
            <a:spAutoFit/>
          </a:bodyPr>
          <a:lstStyle>
            <a:defPPr>
              <a:defRPr lang="fr-FR"/>
            </a:defPPr>
            <a:lvl1pPr>
              <a:defRPr sz="1000"/>
            </a:lvl1pPr>
          </a:lstStyle>
          <a:p>
            <a:pPr algn="ctr"/>
            <a:r>
              <a:rPr lang="en-US"/>
              <a:t>1€ per withdrawal</a:t>
            </a:r>
          </a:p>
        </p:txBody>
      </p:sp>
      <p:pic>
        <p:nvPicPr>
          <p:cNvPr id="42" name="Picture 2" descr="La Banque en Plus Simple | Kard">
            <a:extLst>
              <a:ext uri="{FF2B5EF4-FFF2-40B4-BE49-F238E27FC236}">
                <a16:creationId xmlns:a16="http://schemas.microsoft.com/office/drawing/2014/main" id="{A4650CCC-B916-4523-ACDE-FF31F6FB4399}"/>
              </a:ext>
            </a:extLst>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15" t="7077" r="25993" b="7067"/>
          <a:stretch/>
        </p:blipFill>
        <p:spPr bwMode="auto">
          <a:xfrm>
            <a:off x="8389609" y="1259029"/>
            <a:ext cx="303784" cy="326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ankable - Banking as a Service - Bankable">
            <a:extLst>
              <a:ext uri="{FF2B5EF4-FFF2-40B4-BE49-F238E27FC236}">
                <a16:creationId xmlns:a16="http://schemas.microsoft.com/office/drawing/2014/main" id="{063CDC47-7A92-4A75-A3D8-CD913677CF3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98715" y="3226786"/>
            <a:ext cx="685573" cy="15199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083F719-D6C5-430D-80D3-0D88096F9157}"/>
              </a:ext>
            </a:extLst>
          </p:cNvPr>
          <p:cNvSpPr txBox="1"/>
          <p:nvPr/>
        </p:nvSpPr>
        <p:spPr>
          <a:xfrm>
            <a:off x="8175055" y="1689849"/>
            <a:ext cx="732893" cy="246221"/>
          </a:xfrm>
          <a:prstGeom prst="rect">
            <a:avLst/>
          </a:prstGeom>
          <a:noFill/>
        </p:spPr>
        <p:txBody>
          <a:bodyPr wrap="none" rtlCol="0">
            <a:spAutoFit/>
          </a:bodyPr>
          <a:lstStyle/>
          <a:p>
            <a:r>
              <a:rPr lang="en-US" sz="1000"/>
              <a:t>02/2018</a:t>
            </a:r>
          </a:p>
        </p:txBody>
      </p:sp>
      <p:pic>
        <p:nvPicPr>
          <p:cNvPr id="35" name="Picture 2" descr="Afficher l’image source">
            <a:extLst>
              <a:ext uri="{FF2B5EF4-FFF2-40B4-BE49-F238E27FC236}">
                <a16:creationId xmlns:a16="http://schemas.microsoft.com/office/drawing/2014/main" id="{830A29A0-9BA7-4E00-9EC5-9E4B97935A1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2439" y="2079702"/>
            <a:ext cx="238125" cy="2389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799596A-778D-48A1-9F8D-52FD47FE7732}"/>
              </a:ext>
            </a:extLst>
          </p:cNvPr>
          <p:cNvSpPr txBox="1"/>
          <p:nvPr/>
        </p:nvSpPr>
        <p:spPr>
          <a:xfrm>
            <a:off x="8106927" y="2476725"/>
            <a:ext cx="869149" cy="400110"/>
          </a:xfrm>
          <a:prstGeom prst="rect">
            <a:avLst/>
          </a:prstGeom>
          <a:noFill/>
        </p:spPr>
        <p:txBody>
          <a:bodyPr wrap="none" rtlCol="0">
            <a:spAutoFit/>
          </a:bodyPr>
          <a:lstStyle>
            <a:defPPr>
              <a:defRPr lang="fr-FR"/>
            </a:defPPr>
            <a:lvl1pPr>
              <a:defRPr sz="1000"/>
            </a:lvl1pPr>
          </a:lstStyle>
          <a:p>
            <a:pPr algn="ctr"/>
            <a:r>
              <a:rPr lang="en-US"/>
              <a:t>Young</a:t>
            </a:r>
          </a:p>
          <a:p>
            <a:pPr algn="ctr"/>
            <a:r>
              <a:rPr lang="en-US"/>
              <a:t>individuals</a:t>
            </a:r>
          </a:p>
        </p:txBody>
      </p:sp>
      <p:pic>
        <p:nvPicPr>
          <p:cNvPr id="49" name="Graphic 48" descr="Close">
            <a:extLst>
              <a:ext uri="{FF2B5EF4-FFF2-40B4-BE49-F238E27FC236}">
                <a16:creationId xmlns:a16="http://schemas.microsoft.com/office/drawing/2014/main" id="{7D330C46-55D3-48E1-BCAF-2833A3837D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5945" y="3671965"/>
            <a:ext cx="331112" cy="318170"/>
          </a:xfrm>
          <a:prstGeom prst="rect">
            <a:avLst/>
          </a:prstGeom>
        </p:spPr>
      </p:pic>
      <p:pic>
        <p:nvPicPr>
          <p:cNvPr id="66" name="Graphic 65" descr="Close">
            <a:extLst>
              <a:ext uri="{FF2B5EF4-FFF2-40B4-BE49-F238E27FC236}">
                <a16:creationId xmlns:a16="http://schemas.microsoft.com/office/drawing/2014/main" id="{26B2FF13-4BE7-47A2-AE8F-B84561842F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5945" y="5396496"/>
            <a:ext cx="331112" cy="318170"/>
          </a:xfrm>
          <a:prstGeom prst="rect">
            <a:avLst/>
          </a:prstGeom>
        </p:spPr>
      </p:pic>
      <p:sp>
        <p:nvSpPr>
          <p:cNvPr id="78" name="TextBox 77">
            <a:extLst>
              <a:ext uri="{FF2B5EF4-FFF2-40B4-BE49-F238E27FC236}">
                <a16:creationId xmlns:a16="http://schemas.microsoft.com/office/drawing/2014/main" id="{00D8DFA0-9FCA-457B-BFF3-41991D25D610}"/>
              </a:ext>
            </a:extLst>
          </p:cNvPr>
          <p:cNvSpPr txBox="1"/>
          <p:nvPr/>
        </p:nvSpPr>
        <p:spPr>
          <a:xfrm>
            <a:off x="8141392" y="4274945"/>
            <a:ext cx="800219" cy="246221"/>
          </a:xfrm>
          <a:prstGeom prst="rect">
            <a:avLst/>
          </a:prstGeom>
          <a:noFill/>
        </p:spPr>
        <p:txBody>
          <a:bodyPr wrap="none" rtlCol="0">
            <a:spAutoFit/>
          </a:bodyPr>
          <a:lstStyle>
            <a:defPPr>
              <a:defRPr lang="fr-FR"/>
            </a:defPPr>
            <a:lvl1pPr>
              <a:defRPr sz="1000"/>
            </a:lvl1pPr>
          </a:lstStyle>
          <a:p>
            <a:r>
              <a:rPr lang="en-US"/>
              <a:t>Unlimited</a:t>
            </a:r>
          </a:p>
        </p:txBody>
      </p:sp>
      <p:sp>
        <p:nvSpPr>
          <p:cNvPr id="80" name="TextBox 79">
            <a:extLst>
              <a:ext uri="{FF2B5EF4-FFF2-40B4-BE49-F238E27FC236}">
                <a16:creationId xmlns:a16="http://schemas.microsoft.com/office/drawing/2014/main" id="{C5D559A9-00A9-424D-8AEB-9DB5CB6ACF29}"/>
              </a:ext>
            </a:extLst>
          </p:cNvPr>
          <p:cNvSpPr txBox="1"/>
          <p:nvPr/>
        </p:nvSpPr>
        <p:spPr>
          <a:xfrm>
            <a:off x="8011949" y="4861657"/>
            <a:ext cx="1059105" cy="246221"/>
          </a:xfrm>
          <a:prstGeom prst="rect">
            <a:avLst/>
          </a:prstGeom>
          <a:noFill/>
        </p:spPr>
        <p:txBody>
          <a:bodyPr wrap="square" rtlCol="0">
            <a:spAutoFit/>
          </a:bodyPr>
          <a:lstStyle>
            <a:defPPr>
              <a:defRPr lang="fr-FR"/>
            </a:defPPr>
            <a:lvl1pPr>
              <a:defRPr sz="1000"/>
            </a:lvl1pPr>
          </a:lstStyle>
          <a:p>
            <a:pPr algn="ctr"/>
            <a:r>
              <a:rPr lang="en-US"/>
              <a:t>3 per month</a:t>
            </a:r>
          </a:p>
        </p:txBody>
      </p:sp>
      <p:sp>
        <p:nvSpPr>
          <p:cNvPr id="85" name="TextBox 84">
            <a:extLst>
              <a:ext uri="{FF2B5EF4-FFF2-40B4-BE49-F238E27FC236}">
                <a16:creationId xmlns:a16="http://schemas.microsoft.com/office/drawing/2014/main" id="{9A34C079-7C00-4E56-84C1-741A6EF81135}"/>
              </a:ext>
            </a:extLst>
          </p:cNvPr>
          <p:cNvSpPr txBox="1"/>
          <p:nvPr/>
        </p:nvSpPr>
        <p:spPr>
          <a:xfrm>
            <a:off x="6689496" y="2969027"/>
            <a:ext cx="896399" cy="246221"/>
          </a:xfrm>
          <a:prstGeom prst="rect">
            <a:avLst/>
          </a:prstGeom>
          <a:noFill/>
        </p:spPr>
        <p:txBody>
          <a:bodyPr wrap="none" rtlCol="0">
            <a:spAutoFit/>
          </a:bodyPr>
          <a:lstStyle>
            <a:defPPr>
              <a:defRPr lang="fr-FR"/>
            </a:defPPr>
            <a:lvl1pPr>
              <a:defRPr sz="1000"/>
            </a:lvl1pPr>
          </a:lstStyle>
          <a:p>
            <a:r>
              <a:rPr lang="en-US"/>
              <a:t>Perform by</a:t>
            </a:r>
          </a:p>
        </p:txBody>
      </p:sp>
      <p:sp>
        <p:nvSpPr>
          <p:cNvPr id="86" name="TextBox 85">
            <a:extLst>
              <a:ext uri="{FF2B5EF4-FFF2-40B4-BE49-F238E27FC236}">
                <a16:creationId xmlns:a16="http://schemas.microsoft.com/office/drawing/2014/main" id="{536BB9D0-E8D2-4304-8983-B4D62F3D6271}"/>
              </a:ext>
            </a:extLst>
          </p:cNvPr>
          <p:cNvSpPr txBox="1"/>
          <p:nvPr/>
        </p:nvSpPr>
        <p:spPr>
          <a:xfrm>
            <a:off x="8093301" y="2969027"/>
            <a:ext cx="896399" cy="246221"/>
          </a:xfrm>
          <a:prstGeom prst="rect">
            <a:avLst/>
          </a:prstGeom>
          <a:noFill/>
        </p:spPr>
        <p:txBody>
          <a:bodyPr wrap="none" rtlCol="0">
            <a:spAutoFit/>
          </a:bodyPr>
          <a:lstStyle>
            <a:defPPr>
              <a:defRPr lang="fr-FR"/>
            </a:defPPr>
            <a:lvl1pPr>
              <a:defRPr sz="1000"/>
            </a:lvl1pPr>
          </a:lstStyle>
          <a:p>
            <a:r>
              <a:rPr lang="en-US"/>
              <a:t>Perform by</a:t>
            </a:r>
          </a:p>
        </p:txBody>
      </p:sp>
    </p:spTree>
    <p:extLst>
      <p:ext uri="{BB962C8B-B14F-4D97-AF65-F5344CB8AC3E}">
        <p14:creationId xmlns:p14="http://schemas.microsoft.com/office/powerpoint/2010/main" val="2333233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2" descr="Treezor — Wikipédia">
            <a:extLst>
              <a:ext uri="{FF2B5EF4-FFF2-40B4-BE49-F238E27FC236}">
                <a16:creationId xmlns:a16="http://schemas.microsoft.com/office/drawing/2014/main" id="{0BF1E0A6-7DB6-414D-8CB1-053E94B1A5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0391" y="4530363"/>
            <a:ext cx="623248" cy="22506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Natixis Payments et Visa lancent Xpollens, une solution complète ...">
            <a:extLst>
              <a:ext uri="{FF2B5EF4-FFF2-40B4-BE49-F238E27FC236}">
                <a16:creationId xmlns:a16="http://schemas.microsoft.com/office/drawing/2014/main" id="{6EFB9E30-8799-4A46-8906-49A45E50AFC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4128" t="23194" r="3802" b="23159"/>
          <a:stretch/>
        </p:blipFill>
        <p:spPr bwMode="auto">
          <a:xfrm>
            <a:off x="1830391" y="4866434"/>
            <a:ext cx="623248" cy="20427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Bankable - Banking as a Service - Bankable">
            <a:extLst>
              <a:ext uri="{FF2B5EF4-FFF2-40B4-BE49-F238E27FC236}">
                <a16:creationId xmlns:a16="http://schemas.microsoft.com/office/drawing/2014/main" id="{66E71721-477A-4D6E-AF76-29CEDE54E0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9229" y="5181717"/>
            <a:ext cx="685573" cy="15199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0B0D9A9-AA6C-4743-A937-F7EA9CE2F004}"/>
              </a:ext>
            </a:extLst>
          </p:cNvPr>
          <p:cNvSpPr>
            <a:spLocks noGrp="1"/>
          </p:cNvSpPr>
          <p:nvPr>
            <p:ph type="ctrTitle"/>
          </p:nvPr>
        </p:nvSpPr>
        <p:spPr/>
        <p:txBody>
          <a:bodyPr/>
          <a:lstStyle/>
          <a:p>
            <a:r>
              <a:rPr lang="en-US" sz="1300"/>
              <a:t>Indeed, some </a:t>
            </a:r>
            <a:r>
              <a:rPr lang="en-US" sz="1300" err="1"/>
              <a:t>Fintechs</a:t>
            </a:r>
            <a:r>
              <a:rPr lang="en-US" sz="1300"/>
              <a:t> offer </a:t>
            </a:r>
            <a:r>
              <a:rPr lang="en-US" sz="1300">
                <a:solidFill>
                  <a:srgbClr val="009DB0"/>
                </a:solidFill>
              </a:rPr>
              <a:t>turnkey and white label solutions </a:t>
            </a:r>
            <a:r>
              <a:rPr lang="en-US" sz="1300"/>
              <a:t>that comply both </a:t>
            </a:r>
            <a:r>
              <a:rPr lang="en-US" sz="1300">
                <a:solidFill>
                  <a:srgbClr val="009DB0"/>
                </a:solidFill>
              </a:rPr>
              <a:t>regulatory and technological needs </a:t>
            </a:r>
            <a:r>
              <a:rPr lang="en-US" sz="1300"/>
              <a:t>included in a global offer called </a:t>
            </a:r>
            <a:r>
              <a:rPr lang="en-US" sz="1300">
                <a:solidFill>
                  <a:srgbClr val="009DB0"/>
                </a:solidFill>
              </a:rPr>
              <a:t>“banking-as-a-service”</a:t>
            </a:r>
          </a:p>
        </p:txBody>
      </p:sp>
      <p:sp>
        <p:nvSpPr>
          <p:cNvPr id="3" name="Rectangle 2">
            <a:extLst>
              <a:ext uri="{FF2B5EF4-FFF2-40B4-BE49-F238E27FC236}">
                <a16:creationId xmlns:a16="http://schemas.microsoft.com/office/drawing/2014/main" id="{081B8AB7-D199-4865-8A26-C5BA68647618}"/>
              </a:ext>
            </a:extLst>
          </p:cNvPr>
          <p:cNvSpPr/>
          <p:nvPr/>
        </p:nvSpPr>
        <p:spPr>
          <a:xfrm>
            <a:off x="238126" y="1525389"/>
            <a:ext cx="874782" cy="2213642"/>
          </a:xfrm>
          <a:prstGeom prst="rect">
            <a:avLst/>
          </a:prstGeom>
          <a:solidFill>
            <a:srgbClr val="009DB0"/>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i="1">
                <a:solidFill>
                  <a:schemeClr val="bg1"/>
                </a:solidFill>
                <a:latin typeface="+mj-lt"/>
              </a:rPr>
              <a:t>Needs</a:t>
            </a:r>
          </a:p>
        </p:txBody>
      </p:sp>
      <p:sp>
        <p:nvSpPr>
          <p:cNvPr id="4" name="Rectangle 3">
            <a:extLst>
              <a:ext uri="{FF2B5EF4-FFF2-40B4-BE49-F238E27FC236}">
                <a16:creationId xmlns:a16="http://schemas.microsoft.com/office/drawing/2014/main" id="{C29AF440-2205-4E97-9ED5-8B2D2733B8DF}"/>
              </a:ext>
            </a:extLst>
          </p:cNvPr>
          <p:cNvSpPr/>
          <p:nvPr/>
        </p:nvSpPr>
        <p:spPr>
          <a:xfrm>
            <a:off x="238126" y="3926778"/>
            <a:ext cx="874782" cy="1894385"/>
          </a:xfrm>
          <a:prstGeom prst="rect">
            <a:avLst/>
          </a:prstGeom>
          <a:solidFill>
            <a:srgbClr val="009DB0"/>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i="1">
                <a:solidFill>
                  <a:schemeClr val="bg1"/>
                </a:solidFill>
                <a:latin typeface="+mj-lt"/>
              </a:rPr>
              <a:t>Enablers and existing solutions</a:t>
            </a:r>
          </a:p>
        </p:txBody>
      </p:sp>
      <p:cxnSp>
        <p:nvCxnSpPr>
          <p:cNvPr id="6" name="Connecteur droit avec flèche 5">
            <a:extLst>
              <a:ext uri="{FF2B5EF4-FFF2-40B4-BE49-F238E27FC236}">
                <a16:creationId xmlns:a16="http://schemas.microsoft.com/office/drawing/2014/main" id="{7FE75439-97A9-466A-89D6-112393F3DC5D}"/>
              </a:ext>
            </a:extLst>
          </p:cNvPr>
          <p:cNvCxnSpPr>
            <a:cxnSpLocks/>
          </p:cNvCxnSpPr>
          <p:nvPr/>
        </p:nvCxnSpPr>
        <p:spPr>
          <a:xfrm>
            <a:off x="1393172" y="1209447"/>
            <a:ext cx="3557084" cy="11412"/>
          </a:xfrm>
          <a:prstGeom prst="straightConnector1">
            <a:avLst/>
          </a:prstGeom>
          <a:ln w="381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6E55000-A1EB-468C-AA57-FB57E6694501}"/>
              </a:ext>
            </a:extLst>
          </p:cNvPr>
          <p:cNvGrpSpPr/>
          <p:nvPr/>
        </p:nvGrpSpPr>
        <p:grpSpPr>
          <a:xfrm>
            <a:off x="2421215" y="1030359"/>
            <a:ext cx="1648133" cy="381000"/>
            <a:chOff x="2380659" y="2320655"/>
            <a:chExt cx="1648133" cy="381000"/>
          </a:xfrm>
        </p:grpSpPr>
        <p:sp>
          <p:nvSpPr>
            <p:cNvPr id="29" name="ZoneTexte 6">
              <a:extLst>
                <a:ext uri="{FF2B5EF4-FFF2-40B4-BE49-F238E27FC236}">
                  <a16:creationId xmlns:a16="http://schemas.microsoft.com/office/drawing/2014/main" id="{E416D00A-E5D3-4D5D-BE12-201DD4A3924B}"/>
                </a:ext>
              </a:extLst>
            </p:cNvPr>
            <p:cNvSpPr txBox="1"/>
            <p:nvPr/>
          </p:nvSpPr>
          <p:spPr>
            <a:xfrm>
              <a:off x="2380659" y="2396693"/>
              <a:ext cx="1648133" cy="228925"/>
            </a:xfrm>
            <a:prstGeom prst="rect">
              <a:avLst/>
            </a:prstGeom>
            <a:solidFill>
              <a:schemeClr val="bg1"/>
            </a:solidFill>
          </p:spPr>
          <p:txBody>
            <a:bodyPr wrap="square" rIns="180000" rtlCol="0" anchor="ctr">
              <a:noAutofit/>
            </a:bodyPr>
            <a:lstStyle/>
            <a:p>
              <a:pPr algn="r"/>
              <a:r>
                <a:rPr lang="en-US" sz="1100" b="1" i="1">
                  <a:solidFill>
                    <a:srgbClr val="009DB0"/>
                  </a:solidFill>
                </a:rPr>
                <a:t>Regulatory</a:t>
              </a:r>
              <a:endParaRPr lang="en-US" sz="1100" b="1">
                <a:solidFill>
                  <a:srgbClr val="009DB0"/>
                </a:solidFill>
                <a:latin typeface="+mj-lt"/>
              </a:endParaRPr>
            </a:p>
          </p:txBody>
        </p:sp>
        <p:pic>
          <p:nvPicPr>
            <p:cNvPr id="30" name="Graphic 29" descr="Scales of justice">
              <a:extLst>
                <a:ext uri="{FF2B5EF4-FFF2-40B4-BE49-F238E27FC236}">
                  <a16:creationId xmlns:a16="http://schemas.microsoft.com/office/drawing/2014/main" id="{6E1CBA55-3AA9-4151-AB04-C816C3EF893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6730" y="2320655"/>
              <a:ext cx="381000" cy="381000"/>
            </a:xfrm>
            <a:prstGeom prst="rect">
              <a:avLst/>
            </a:prstGeom>
          </p:spPr>
        </p:pic>
      </p:grpSp>
      <p:grpSp>
        <p:nvGrpSpPr>
          <p:cNvPr id="59" name="Group 58">
            <a:extLst>
              <a:ext uri="{FF2B5EF4-FFF2-40B4-BE49-F238E27FC236}">
                <a16:creationId xmlns:a16="http://schemas.microsoft.com/office/drawing/2014/main" id="{C4F8C7A7-7045-41C4-A616-B59FAF3AAA00}"/>
              </a:ext>
            </a:extLst>
          </p:cNvPr>
          <p:cNvGrpSpPr/>
          <p:nvPr/>
        </p:nvGrpSpPr>
        <p:grpSpPr>
          <a:xfrm>
            <a:off x="5195030" y="1030359"/>
            <a:ext cx="4126041" cy="396000"/>
            <a:chOff x="5195030" y="973797"/>
            <a:chExt cx="4126041" cy="396000"/>
          </a:xfrm>
        </p:grpSpPr>
        <p:cxnSp>
          <p:nvCxnSpPr>
            <p:cNvPr id="7" name="Connecteur droit avec flèche 6">
              <a:extLst>
                <a:ext uri="{FF2B5EF4-FFF2-40B4-BE49-F238E27FC236}">
                  <a16:creationId xmlns:a16="http://schemas.microsoft.com/office/drawing/2014/main" id="{987021A2-31EA-4BE6-A5D8-4D3A306563F3}"/>
                </a:ext>
              </a:extLst>
            </p:cNvPr>
            <p:cNvCxnSpPr>
              <a:cxnSpLocks/>
            </p:cNvCxnSpPr>
            <p:nvPr/>
          </p:nvCxnSpPr>
          <p:spPr>
            <a:xfrm>
              <a:off x="5195030" y="1171797"/>
              <a:ext cx="4126041" cy="0"/>
            </a:xfrm>
            <a:prstGeom prst="straightConnector1">
              <a:avLst/>
            </a:prstGeom>
            <a:ln w="381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E2CCE9F-B168-42AA-959B-ADE3663F17B4}"/>
                </a:ext>
              </a:extLst>
            </p:cNvPr>
            <p:cNvGrpSpPr/>
            <p:nvPr/>
          </p:nvGrpSpPr>
          <p:grpSpPr>
            <a:xfrm>
              <a:off x="6538865" y="973797"/>
              <a:ext cx="1438370" cy="396000"/>
              <a:chOff x="6433985" y="973797"/>
              <a:chExt cx="1438370" cy="396000"/>
            </a:xfrm>
          </p:grpSpPr>
          <p:sp>
            <p:nvSpPr>
              <p:cNvPr id="42" name="ZoneTexte 6">
                <a:extLst>
                  <a:ext uri="{FF2B5EF4-FFF2-40B4-BE49-F238E27FC236}">
                    <a16:creationId xmlns:a16="http://schemas.microsoft.com/office/drawing/2014/main" id="{1D8C23A6-045F-448A-AA4C-8115CF7B91BE}"/>
                  </a:ext>
                </a:extLst>
              </p:cNvPr>
              <p:cNvSpPr txBox="1"/>
              <p:nvPr/>
            </p:nvSpPr>
            <p:spPr>
              <a:xfrm>
                <a:off x="6433985" y="1057335"/>
                <a:ext cx="1438370" cy="228925"/>
              </a:xfrm>
              <a:prstGeom prst="rect">
                <a:avLst/>
              </a:prstGeom>
              <a:solidFill>
                <a:schemeClr val="bg1"/>
              </a:solidFill>
            </p:spPr>
            <p:txBody>
              <a:bodyPr wrap="square" rIns="180000" rtlCol="0" anchor="ctr">
                <a:noAutofit/>
              </a:bodyPr>
              <a:lstStyle/>
              <a:p>
                <a:pPr algn="r"/>
                <a:r>
                  <a:rPr lang="en-US" sz="1100" b="1" i="1">
                    <a:solidFill>
                      <a:srgbClr val="009DB0"/>
                    </a:solidFill>
                  </a:rPr>
                  <a:t>Technical</a:t>
                </a:r>
                <a:endParaRPr lang="en-US" sz="1100" b="1">
                  <a:solidFill>
                    <a:srgbClr val="009DB0"/>
                  </a:solidFill>
                  <a:latin typeface="+mj-lt"/>
                </a:endParaRPr>
              </a:p>
            </p:txBody>
          </p:sp>
          <p:pic>
            <p:nvPicPr>
              <p:cNvPr id="33" name="Graphic 32" descr="Gears">
                <a:extLst>
                  <a:ext uri="{FF2B5EF4-FFF2-40B4-BE49-F238E27FC236}">
                    <a16:creationId xmlns:a16="http://schemas.microsoft.com/office/drawing/2014/main" id="{83584883-1C44-4C92-9A67-82DECB6E3762}"/>
                  </a:ext>
                </a:extLst>
              </p:cNvPr>
              <p:cNvPicPr>
                <a:picLocks/>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0055" y="973797"/>
                <a:ext cx="396000" cy="396000"/>
              </a:xfrm>
              <a:prstGeom prst="rect">
                <a:avLst/>
              </a:prstGeom>
            </p:spPr>
          </p:pic>
        </p:grpSp>
      </p:grpSp>
      <p:sp>
        <p:nvSpPr>
          <p:cNvPr id="51" name="Rectangle 50">
            <a:extLst>
              <a:ext uri="{FF2B5EF4-FFF2-40B4-BE49-F238E27FC236}">
                <a16:creationId xmlns:a16="http://schemas.microsoft.com/office/drawing/2014/main" id="{A2E63A51-81C3-40A9-A00B-E6C04B200AA7}"/>
              </a:ext>
            </a:extLst>
          </p:cNvPr>
          <p:cNvSpPr/>
          <p:nvPr/>
        </p:nvSpPr>
        <p:spPr>
          <a:xfrm>
            <a:off x="7288564" y="1979128"/>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Provide clients with an IBAN associated to a wallet</a:t>
            </a:r>
          </a:p>
        </p:txBody>
      </p:sp>
      <p:sp>
        <p:nvSpPr>
          <p:cNvPr id="52" name="Rectangle 51">
            <a:extLst>
              <a:ext uri="{FF2B5EF4-FFF2-40B4-BE49-F238E27FC236}">
                <a16:creationId xmlns:a16="http://schemas.microsoft.com/office/drawing/2014/main" id="{68E9A2D7-0336-4EE0-A59C-F208E3C7118F}"/>
              </a:ext>
            </a:extLst>
          </p:cNvPr>
          <p:cNvSpPr/>
          <p:nvPr/>
        </p:nvSpPr>
        <p:spPr>
          <a:xfrm>
            <a:off x="5323718" y="1978178"/>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Provide clients with a bank card</a:t>
            </a:r>
          </a:p>
        </p:txBody>
      </p:sp>
      <p:sp>
        <p:nvSpPr>
          <p:cNvPr id="53" name="Rectangle 52">
            <a:extLst>
              <a:ext uri="{FF2B5EF4-FFF2-40B4-BE49-F238E27FC236}">
                <a16:creationId xmlns:a16="http://schemas.microsoft.com/office/drawing/2014/main" id="{0703501D-5AAE-4914-87D1-E38AAA2D70E8}"/>
              </a:ext>
            </a:extLst>
          </p:cNvPr>
          <p:cNvSpPr/>
          <p:nvPr/>
        </p:nvSpPr>
        <p:spPr>
          <a:xfrm>
            <a:off x="5323718" y="1516548"/>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Perform KYC on its </a:t>
            </a:r>
          </a:p>
          <a:p>
            <a:r>
              <a:rPr lang="en-US" sz="900">
                <a:solidFill>
                  <a:schemeClr val="tx1"/>
                </a:solidFill>
              </a:rPr>
              <a:t>customer</a:t>
            </a:r>
          </a:p>
        </p:txBody>
      </p:sp>
      <p:sp>
        <p:nvSpPr>
          <p:cNvPr id="55" name="Rectangle 54">
            <a:extLst>
              <a:ext uri="{FF2B5EF4-FFF2-40B4-BE49-F238E27FC236}">
                <a16:creationId xmlns:a16="http://schemas.microsoft.com/office/drawing/2014/main" id="{A7DA2490-D271-4D6D-A79F-EC2A0C91FD00}"/>
              </a:ext>
            </a:extLst>
          </p:cNvPr>
          <p:cNvSpPr/>
          <p:nvPr/>
        </p:nvSpPr>
        <p:spPr>
          <a:xfrm>
            <a:off x="7288564" y="2441708"/>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Allow </a:t>
            </a:r>
            <a:r>
              <a:rPr lang="en-US" sz="900" err="1">
                <a:solidFill>
                  <a:schemeClr val="tx1"/>
                </a:solidFill>
              </a:rPr>
              <a:t>ApplePay</a:t>
            </a:r>
            <a:endParaRPr lang="en-US" sz="900">
              <a:solidFill>
                <a:schemeClr val="tx1"/>
              </a:solidFill>
            </a:endParaRPr>
          </a:p>
        </p:txBody>
      </p:sp>
      <p:sp>
        <p:nvSpPr>
          <p:cNvPr id="57" name="Rectangle 56">
            <a:extLst>
              <a:ext uri="{FF2B5EF4-FFF2-40B4-BE49-F238E27FC236}">
                <a16:creationId xmlns:a16="http://schemas.microsoft.com/office/drawing/2014/main" id="{2E66B19A-B20D-43EE-867C-DFB6F382766A}"/>
              </a:ext>
            </a:extLst>
          </p:cNvPr>
          <p:cNvSpPr/>
          <p:nvPr/>
        </p:nvSpPr>
        <p:spPr>
          <a:xfrm>
            <a:off x="5323718" y="2439810"/>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Provide clients with exchanges services </a:t>
            </a:r>
          </a:p>
        </p:txBody>
      </p:sp>
      <p:sp>
        <p:nvSpPr>
          <p:cNvPr id="60" name="Rectangle 59">
            <a:extLst>
              <a:ext uri="{FF2B5EF4-FFF2-40B4-BE49-F238E27FC236}">
                <a16:creationId xmlns:a16="http://schemas.microsoft.com/office/drawing/2014/main" id="{4C3C34DC-B3BD-4EDA-8969-F3097C58EE78}"/>
              </a:ext>
            </a:extLst>
          </p:cNvPr>
          <p:cNvSpPr/>
          <p:nvPr/>
        </p:nvSpPr>
        <p:spPr>
          <a:xfrm>
            <a:off x="1437644" y="1520299"/>
            <a:ext cx="1544209" cy="16940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sz="900">
                <a:solidFill>
                  <a:schemeClr val="tx1"/>
                </a:solidFill>
              </a:rPr>
              <a:t>Legal status of</a:t>
            </a:r>
            <a:r>
              <a:rPr lang="en-US" sz="900" b="1">
                <a:solidFill>
                  <a:srgbClr val="009DB0"/>
                </a:solidFill>
              </a:rPr>
              <a:t> EME </a:t>
            </a:r>
            <a:r>
              <a:rPr lang="en-US" sz="900" i="1">
                <a:solidFill>
                  <a:schemeClr val="tx1"/>
                </a:solidFill>
              </a:rPr>
              <a:t>(</a:t>
            </a:r>
            <a:r>
              <a:rPr lang="en-US" sz="900" i="1" err="1">
                <a:solidFill>
                  <a:schemeClr val="tx1"/>
                </a:solidFill>
              </a:rPr>
              <a:t>Établissement</a:t>
            </a:r>
            <a:r>
              <a:rPr lang="en-US" sz="900" i="1">
                <a:solidFill>
                  <a:schemeClr val="tx1"/>
                </a:solidFill>
              </a:rPr>
              <a:t> de </a:t>
            </a:r>
            <a:r>
              <a:rPr lang="en-US" sz="900" i="1" err="1">
                <a:solidFill>
                  <a:schemeClr val="tx1"/>
                </a:solidFill>
              </a:rPr>
              <a:t>monnaie</a:t>
            </a:r>
            <a:r>
              <a:rPr lang="en-US" sz="900" i="1">
                <a:solidFill>
                  <a:schemeClr val="tx1"/>
                </a:solidFill>
              </a:rPr>
              <a:t> </a:t>
            </a:r>
            <a:r>
              <a:rPr lang="en-US" sz="900" i="1" err="1">
                <a:solidFill>
                  <a:schemeClr val="tx1"/>
                </a:solidFill>
              </a:rPr>
              <a:t>électronique</a:t>
            </a:r>
            <a:r>
              <a:rPr lang="en-US" sz="900" i="1">
                <a:solidFill>
                  <a:schemeClr val="tx1"/>
                </a:solidFill>
              </a:rPr>
              <a:t>)</a:t>
            </a:r>
            <a:endParaRPr lang="en-US" sz="900">
              <a:solidFill>
                <a:schemeClr val="tx1"/>
              </a:solidFill>
            </a:endParaRPr>
          </a:p>
          <a:p>
            <a:pPr algn="ctr">
              <a:spcAft>
                <a:spcPts val="600"/>
              </a:spcAft>
            </a:pPr>
            <a:r>
              <a:rPr lang="en-US" sz="900">
                <a:solidFill>
                  <a:schemeClr val="tx1"/>
                </a:solidFill>
              </a:rPr>
              <a:t>OR</a:t>
            </a:r>
          </a:p>
          <a:p>
            <a:pPr marL="171450" indent="-171450">
              <a:spcAft>
                <a:spcPts val="600"/>
              </a:spcAft>
              <a:buFont typeface="Arial" panose="020B0604020202020204" pitchFamily="34" charset="0"/>
              <a:buChar char="•"/>
            </a:pPr>
            <a:r>
              <a:rPr lang="en-US" sz="900">
                <a:solidFill>
                  <a:schemeClr val="tx1"/>
                </a:solidFill>
              </a:rPr>
              <a:t>Status of</a:t>
            </a:r>
            <a:r>
              <a:rPr lang="en-US" sz="900" i="1">
                <a:solidFill>
                  <a:schemeClr val="tx1"/>
                </a:solidFill>
              </a:rPr>
              <a:t> </a:t>
            </a:r>
            <a:r>
              <a:rPr lang="en-US" sz="900" b="1" i="1">
                <a:solidFill>
                  <a:srgbClr val="009DB0"/>
                </a:solidFill>
              </a:rPr>
              <a:t>”agent de </a:t>
            </a:r>
            <a:r>
              <a:rPr lang="en-US" sz="900" b="1" i="1" err="1">
                <a:solidFill>
                  <a:srgbClr val="009DB0"/>
                </a:solidFill>
              </a:rPr>
              <a:t>prestataire</a:t>
            </a:r>
            <a:r>
              <a:rPr lang="en-US" sz="900" b="1" i="1">
                <a:solidFill>
                  <a:srgbClr val="009DB0"/>
                </a:solidFill>
              </a:rPr>
              <a:t> de service de </a:t>
            </a:r>
            <a:r>
              <a:rPr lang="en-US" sz="900" b="1" i="1" err="1">
                <a:solidFill>
                  <a:srgbClr val="009DB0"/>
                </a:solidFill>
              </a:rPr>
              <a:t>paiement</a:t>
            </a:r>
            <a:r>
              <a:rPr lang="en-US" sz="900" b="1" i="1">
                <a:solidFill>
                  <a:srgbClr val="009DB0"/>
                </a:solidFill>
              </a:rPr>
              <a:t>” </a:t>
            </a:r>
            <a:r>
              <a:rPr lang="en-US" sz="900">
                <a:solidFill>
                  <a:schemeClr val="tx1"/>
                </a:solidFill>
              </a:rPr>
              <a:t>relying on an existing EME </a:t>
            </a:r>
          </a:p>
        </p:txBody>
      </p:sp>
      <p:sp>
        <p:nvSpPr>
          <p:cNvPr id="62" name="Rectangle 61">
            <a:extLst>
              <a:ext uri="{FF2B5EF4-FFF2-40B4-BE49-F238E27FC236}">
                <a16:creationId xmlns:a16="http://schemas.microsoft.com/office/drawing/2014/main" id="{3C7F3EA5-834D-4BBB-8191-4A07EC5F2200}"/>
              </a:ext>
            </a:extLst>
          </p:cNvPr>
          <p:cNvSpPr/>
          <p:nvPr/>
        </p:nvSpPr>
        <p:spPr>
          <a:xfrm>
            <a:off x="3264716" y="1542528"/>
            <a:ext cx="1544400" cy="21965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sz="900">
                <a:solidFill>
                  <a:schemeClr val="tx1"/>
                </a:solidFill>
              </a:rPr>
              <a:t>Legal status of </a:t>
            </a:r>
            <a:r>
              <a:rPr lang="en-US" sz="900" b="1">
                <a:solidFill>
                  <a:srgbClr val="009DB0"/>
                </a:solidFill>
              </a:rPr>
              <a:t>EC </a:t>
            </a:r>
            <a:r>
              <a:rPr lang="en-US" sz="900" i="1">
                <a:solidFill>
                  <a:schemeClr val="tx1"/>
                </a:solidFill>
              </a:rPr>
              <a:t>(</a:t>
            </a:r>
            <a:r>
              <a:rPr lang="en-US" sz="900" i="1" err="1">
                <a:solidFill>
                  <a:schemeClr val="tx1"/>
                </a:solidFill>
              </a:rPr>
              <a:t>Établissement</a:t>
            </a:r>
            <a:r>
              <a:rPr lang="en-US" sz="900" i="1">
                <a:solidFill>
                  <a:schemeClr val="tx1"/>
                </a:solidFill>
              </a:rPr>
              <a:t> de </a:t>
            </a:r>
            <a:r>
              <a:rPr lang="en-US" sz="900" i="1" err="1">
                <a:solidFill>
                  <a:schemeClr val="tx1"/>
                </a:solidFill>
              </a:rPr>
              <a:t>crédit</a:t>
            </a:r>
            <a:r>
              <a:rPr lang="en-US" sz="900">
                <a:solidFill>
                  <a:schemeClr val="tx1"/>
                </a:solidFill>
              </a:rPr>
              <a:t>)</a:t>
            </a:r>
          </a:p>
          <a:p>
            <a:pPr algn="ctr">
              <a:spcAft>
                <a:spcPts val="600"/>
              </a:spcAft>
            </a:pPr>
            <a:r>
              <a:rPr lang="en-US" sz="900">
                <a:solidFill>
                  <a:schemeClr val="tx1"/>
                </a:solidFill>
              </a:rPr>
              <a:t>OR</a:t>
            </a:r>
          </a:p>
          <a:p>
            <a:pPr marL="171450" indent="-171450">
              <a:spcAft>
                <a:spcPts val="600"/>
              </a:spcAft>
              <a:buFont typeface="Arial" panose="020B0604020202020204" pitchFamily="34" charset="0"/>
              <a:buChar char="•"/>
            </a:pPr>
            <a:r>
              <a:rPr lang="en-US" sz="900">
                <a:solidFill>
                  <a:schemeClr val="tx1"/>
                </a:solidFill>
              </a:rPr>
              <a:t>Through a </a:t>
            </a:r>
            <a:r>
              <a:rPr lang="en-US" sz="900" b="1">
                <a:solidFill>
                  <a:srgbClr val="009DB0"/>
                </a:solidFill>
              </a:rPr>
              <a:t>partnership</a:t>
            </a:r>
            <a:r>
              <a:rPr lang="en-US" sz="900">
                <a:solidFill>
                  <a:schemeClr val="tx1"/>
                </a:solidFill>
              </a:rPr>
              <a:t> with an </a:t>
            </a:r>
            <a:r>
              <a:rPr lang="en-US" sz="900" b="1">
                <a:solidFill>
                  <a:srgbClr val="009DB0"/>
                </a:solidFill>
              </a:rPr>
              <a:t>existing EC</a:t>
            </a:r>
          </a:p>
          <a:p>
            <a:pPr marL="171450" indent="-171450">
              <a:spcAft>
                <a:spcPts val="600"/>
              </a:spcAft>
              <a:buFont typeface="Arial" panose="020B0604020202020204" pitchFamily="34" charset="0"/>
              <a:buChar char="•"/>
            </a:pPr>
            <a:endParaRPr lang="en-US" sz="900">
              <a:solidFill>
                <a:schemeClr val="tx1"/>
              </a:solidFill>
            </a:endParaRPr>
          </a:p>
          <a:p>
            <a:pPr marL="171450" indent="-171450">
              <a:spcAft>
                <a:spcPts val="600"/>
              </a:spcAft>
              <a:buFont typeface="Arial" panose="020B0604020202020204" pitchFamily="34" charset="0"/>
              <a:buChar char="•"/>
            </a:pPr>
            <a:endParaRPr lang="en-US" sz="900">
              <a:solidFill>
                <a:schemeClr val="tx1"/>
              </a:solidFill>
            </a:endParaRPr>
          </a:p>
        </p:txBody>
      </p:sp>
      <p:pic>
        <p:nvPicPr>
          <p:cNvPr id="2050" name="Picture 2">
            <a:extLst>
              <a:ext uri="{FF2B5EF4-FFF2-40B4-BE49-F238E27FC236}">
                <a16:creationId xmlns:a16="http://schemas.microsoft.com/office/drawing/2014/main" id="{0D6C14C0-8FB3-43AF-8CEA-74A3CC7B4B6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9649" y="4453505"/>
            <a:ext cx="623248" cy="62324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82AFED0-12DB-4712-9B21-146774305D97}"/>
              </a:ext>
            </a:extLst>
          </p:cNvPr>
          <p:cNvGrpSpPr>
            <a:grpSpLocks noChangeAspect="1"/>
          </p:cNvGrpSpPr>
          <p:nvPr/>
        </p:nvGrpSpPr>
        <p:grpSpPr>
          <a:xfrm>
            <a:off x="8674719" y="4046373"/>
            <a:ext cx="532256" cy="306534"/>
            <a:chOff x="5406734" y="5081019"/>
            <a:chExt cx="1589331" cy="915318"/>
          </a:xfrm>
          <a:solidFill>
            <a:srgbClr val="009DB0"/>
          </a:solidFill>
        </p:grpSpPr>
        <p:pic>
          <p:nvPicPr>
            <p:cNvPr id="19" name="Graphic 18" descr="Line arrow: Clockwise curve">
              <a:extLst>
                <a:ext uri="{FF2B5EF4-FFF2-40B4-BE49-F238E27FC236}">
                  <a16:creationId xmlns:a16="http://schemas.microsoft.com/office/drawing/2014/main" id="{C65CCC88-49E8-46AC-89F8-AA815A04F49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53198" flipH="1">
              <a:off x="6081665" y="5081937"/>
              <a:ext cx="914400" cy="914400"/>
            </a:xfrm>
            <a:prstGeom prst="rect">
              <a:avLst/>
            </a:prstGeom>
          </p:spPr>
        </p:pic>
        <p:pic>
          <p:nvPicPr>
            <p:cNvPr id="20" name="Graphic 19" descr="Line arrow: Clockwise curve">
              <a:extLst>
                <a:ext uri="{FF2B5EF4-FFF2-40B4-BE49-F238E27FC236}">
                  <a16:creationId xmlns:a16="http://schemas.microsoft.com/office/drawing/2014/main" id="{34D6ADE2-4325-4FD9-BA8A-EF4B7001CC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046802">
              <a:off x="5406734" y="5081019"/>
              <a:ext cx="914400" cy="914400"/>
            </a:xfrm>
            <a:prstGeom prst="rect">
              <a:avLst/>
            </a:prstGeom>
          </p:spPr>
        </p:pic>
      </p:grpSp>
      <p:sp>
        <p:nvSpPr>
          <p:cNvPr id="69" name="TextBox 68">
            <a:extLst>
              <a:ext uri="{FF2B5EF4-FFF2-40B4-BE49-F238E27FC236}">
                <a16:creationId xmlns:a16="http://schemas.microsoft.com/office/drawing/2014/main" id="{521F75CA-466A-4832-83E8-507137B22ED0}"/>
              </a:ext>
            </a:extLst>
          </p:cNvPr>
          <p:cNvSpPr txBox="1"/>
          <p:nvPr/>
        </p:nvSpPr>
        <p:spPr>
          <a:xfrm>
            <a:off x="8313735" y="4345697"/>
            <a:ext cx="1254217" cy="369332"/>
          </a:xfrm>
          <a:prstGeom prst="rect">
            <a:avLst/>
          </a:prstGeom>
          <a:noFill/>
        </p:spPr>
        <p:txBody>
          <a:bodyPr wrap="square" rtlCol="0">
            <a:spAutoFit/>
          </a:bodyPr>
          <a:lstStyle/>
          <a:p>
            <a:pPr algn="ctr"/>
            <a:r>
              <a:rPr lang="en-US" sz="900"/>
              <a:t>P2P transfers between wallets</a:t>
            </a:r>
          </a:p>
        </p:txBody>
      </p:sp>
      <p:pic>
        <p:nvPicPr>
          <p:cNvPr id="9" name="Graphic 8" descr="Safe">
            <a:extLst>
              <a:ext uri="{FF2B5EF4-FFF2-40B4-BE49-F238E27FC236}">
                <a16:creationId xmlns:a16="http://schemas.microsoft.com/office/drawing/2014/main" id="{B1CDC30B-5833-4C1B-9117-6CF292DD63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33801" y="4909341"/>
            <a:ext cx="439880" cy="439880"/>
          </a:xfrm>
          <a:prstGeom prst="rect">
            <a:avLst/>
          </a:prstGeom>
        </p:spPr>
      </p:pic>
      <p:sp>
        <p:nvSpPr>
          <p:cNvPr id="43" name="TextBox 42">
            <a:extLst>
              <a:ext uri="{FF2B5EF4-FFF2-40B4-BE49-F238E27FC236}">
                <a16:creationId xmlns:a16="http://schemas.microsoft.com/office/drawing/2014/main" id="{F00D45AF-743C-4357-9079-2E67504DFE22}"/>
              </a:ext>
            </a:extLst>
          </p:cNvPr>
          <p:cNvSpPr txBox="1"/>
          <p:nvPr/>
        </p:nvSpPr>
        <p:spPr>
          <a:xfrm>
            <a:off x="8081637" y="5342013"/>
            <a:ext cx="1544209" cy="507831"/>
          </a:xfrm>
          <a:prstGeom prst="rect">
            <a:avLst/>
          </a:prstGeom>
          <a:noFill/>
        </p:spPr>
        <p:txBody>
          <a:bodyPr wrap="square" rtlCol="0">
            <a:spAutoFit/>
          </a:bodyPr>
          <a:lstStyle/>
          <a:p>
            <a:pPr algn="ctr"/>
            <a:r>
              <a:rPr lang="en-US" sz="900"/>
              <a:t>Money kept in an isolation account host by an EC</a:t>
            </a:r>
          </a:p>
        </p:txBody>
      </p:sp>
      <p:sp>
        <p:nvSpPr>
          <p:cNvPr id="18" name="TextBox 17">
            <a:extLst>
              <a:ext uri="{FF2B5EF4-FFF2-40B4-BE49-F238E27FC236}">
                <a16:creationId xmlns:a16="http://schemas.microsoft.com/office/drawing/2014/main" id="{DB205854-949E-44D2-9639-E16F732C6CAE}"/>
              </a:ext>
            </a:extLst>
          </p:cNvPr>
          <p:cNvSpPr txBox="1"/>
          <p:nvPr/>
        </p:nvSpPr>
        <p:spPr>
          <a:xfrm>
            <a:off x="6618311" y="4368273"/>
            <a:ext cx="1685087" cy="230832"/>
          </a:xfrm>
          <a:prstGeom prst="rect">
            <a:avLst/>
          </a:prstGeom>
          <a:noFill/>
        </p:spPr>
        <p:txBody>
          <a:bodyPr wrap="square" rtlCol="0">
            <a:spAutoFit/>
          </a:bodyPr>
          <a:lstStyle/>
          <a:p>
            <a:pPr algn="ctr"/>
            <a:r>
              <a:rPr lang="en-US" sz="900"/>
              <a:t>KYC services</a:t>
            </a:r>
          </a:p>
        </p:txBody>
      </p:sp>
      <p:pic>
        <p:nvPicPr>
          <p:cNvPr id="11" name="Graphic 10" descr="Credit card">
            <a:extLst>
              <a:ext uri="{FF2B5EF4-FFF2-40B4-BE49-F238E27FC236}">
                <a16:creationId xmlns:a16="http://schemas.microsoft.com/office/drawing/2014/main" id="{641899EC-4DB3-4CE0-8441-93FDA9C616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0914" y="4952768"/>
            <a:ext cx="439880" cy="439880"/>
          </a:xfrm>
          <a:prstGeom prst="rect">
            <a:avLst/>
          </a:prstGeom>
        </p:spPr>
      </p:pic>
      <p:sp>
        <p:nvSpPr>
          <p:cNvPr id="44" name="TextBox 43">
            <a:extLst>
              <a:ext uri="{FF2B5EF4-FFF2-40B4-BE49-F238E27FC236}">
                <a16:creationId xmlns:a16="http://schemas.microsoft.com/office/drawing/2014/main" id="{4FF2DCD1-8A10-46A1-8DFD-D0A1C39D7398}"/>
              </a:ext>
            </a:extLst>
          </p:cNvPr>
          <p:cNvSpPr txBox="1"/>
          <p:nvPr/>
        </p:nvSpPr>
        <p:spPr>
          <a:xfrm>
            <a:off x="6833746" y="5385440"/>
            <a:ext cx="1254217" cy="369332"/>
          </a:xfrm>
          <a:prstGeom prst="rect">
            <a:avLst/>
          </a:prstGeom>
          <a:noFill/>
        </p:spPr>
        <p:txBody>
          <a:bodyPr wrap="square" rtlCol="0">
            <a:spAutoFit/>
          </a:bodyPr>
          <a:lstStyle/>
          <a:p>
            <a:pPr algn="ctr"/>
            <a:r>
              <a:rPr lang="en-US" sz="900"/>
              <a:t>Physical/Virtual</a:t>
            </a:r>
          </a:p>
          <a:p>
            <a:pPr algn="ctr"/>
            <a:r>
              <a:rPr lang="en-US" sz="900"/>
              <a:t>card</a:t>
            </a:r>
          </a:p>
        </p:txBody>
      </p:sp>
      <p:grpSp>
        <p:nvGrpSpPr>
          <p:cNvPr id="27" name="Group 26">
            <a:extLst>
              <a:ext uri="{FF2B5EF4-FFF2-40B4-BE49-F238E27FC236}">
                <a16:creationId xmlns:a16="http://schemas.microsoft.com/office/drawing/2014/main" id="{704558B0-86EC-4DF3-B8D3-B174562472D1}"/>
              </a:ext>
            </a:extLst>
          </p:cNvPr>
          <p:cNvGrpSpPr>
            <a:grpSpLocks noChangeAspect="1"/>
          </p:cNvGrpSpPr>
          <p:nvPr/>
        </p:nvGrpSpPr>
        <p:grpSpPr>
          <a:xfrm>
            <a:off x="5847002" y="4991264"/>
            <a:ext cx="267769" cy="267769"/>
            <a:chOff x="6899846" y="5586564"/>
            <a:chExt cx="324000" cy="324000"/>
          </a:xfrm>
        </p:grpSpPr>
        <p:pic>
          <p:nvPicPr>
            <p:cNvPr id="13" name="Graphic 12" descr="Pound">
              <a:extLst>
                <a:ext uri="{FF2B5EF4-FFF2-40B4-BE49-F238E27FC236}">
                  <a16:creationId xmlns:a16="http://schemas.microsoft.com/office/drawing/2014/main" id="{5C7EEEFB-9AD5-451B-8AAF-7019331B0FE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35545" y="5622263"/>
              <a:ext cx="252602" cy="252602"/>
            </a:xfrm>
            <a:prstGeom prst="rect">
              <a:avLst/>
            </a:prstGeom>
          </p:spPr>
        </p:pic>
        <p:sp>
          <p:nvSpPr>
            <p:cNvPr id="26" name="Oval 25">
              <a:extLst>
                <a:ext uri="{FF2B5EF4-FFF2-40B4-BE49-F238E27FC236}">
                  <a16:creationId xmlns:a16="http://schemas.microsoft.com/office/drawing/2014/main" id="{D5315BF8-3CC8-43E3-9BDD-4B79B4363D53}"/>
                </a:ext>
              </a:extLst>
            </p:cNvPr>
            <p:cNvSpPr/>
            <p:nvPr/>
          </p:nvSpPr>
          <p:spPr>
            <a:xfrm>
              <a:off x="6899846" y="5586564"/>
              <a:ext cx="324000" cy="324000"/>
            </a:xfrm>
            <a:prstGeom prst="ellipse">
              <a:avLst/>
            </a:prstGeom>
            <a:no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8D83469-BA7C-4CC6-A4B4-35F13A15D475}"/>
              </a:ext>
            </a:extLst>
          </p:cNvPr>
          <p:cNvSpPr txBox="1"/>
          <p:nvPr/>
        </p:nvSpPr>
        <p:spPr>
          <a:xfrm>
            <a:off x="5353757" y="5337863"/>
            <a:ext cx="1254217" cy="369332"/>
          </a:xfrm>
          <a:prstGeom prst="rect">
            <a:avLst/>
          </a:prstGeom>
          <a:noFill/>
        </p:spPr>
        <p:txBody>
          <a:bodyPr wrap="square" rtlCol="0">
            <a:spAutoFit/>
          </a:bodyPr>
          <a:lstStyle/>
          <a:p>
            <a:pPr algn="ctr"/>
            <a:r>
              <a:rPr lang="en-US" sz="900"/>
              <a:t>Multi-currency wallet</a:t>
            </a:r>
          </a:p>
        </p:txBody>
      </p:sp>
      <p:pic>
        <p:nvPicPr>
          <p:cNvPr id="47" name="Graphic 46" descr="Syncing cloud">
            <a:extLst>
              <a:ext uri="{FF2B5EF4-FFF2-40B4-BE49-F238E27FC236}">
                <a16:creationId xmlns:a16="http://schemas.microsoft.com/office/drawing/2014/main" id="{50410C01-10C9-46E8-AB7E-621E4431FF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48027" y="3948029"/>
            <a:ext cx="439880" cy="439880"/>
          </a:xfrm>
          <a:prstGeom prst="rect">
            <a:avLst/>
          </a:prstGeom>
        </p:spPr>
      </p:pic>
      <p:sp>
        <p:nvSpPr>
          <p:cNvPr id="77" name="TextBox 76">
            <a:extLst>
              <a:ext uri="{FF2B5EF4-FFF2-40B4-BE49-F238E27FC236}">
                <a16:creationId xmlns:a16="http://schemas.microsoft.com/office/drawing/2014/main" id="{3F35B8F1-4E09-4739-927B-57628FCF9995}"/>
              </a:ext>
            </a:extLst>
          </p:cNvPr>
          <p:cNvSpPr txBox="1"/>
          <p:nvPr/>
        </p:nvSpPr>
        <p:spPr>
          <a:xfrm>
            <a:off x="5295863" y="4380701"/>
            <a:ext cx="1544209" cy="507831"/>
          </a:xfrm>
          <a:prstGeom prst="rect">
            <a:avLst/>
          </a:prstGeom>
          <a:noFill/>
        </p:spPr>
        <p:txBody>
          <a:bodyPr wrap="square" rtlCol="0">
            <a:spAutoFit/>
          </a:bodyPr>
          <a:lstStyle/>
          <a:p>
            <a:pPr algn="ctr"/>
            <a:r>
              <a:rPr lang="en-US" sz="900"/>
              <a:t>Connect platform to banking-as-a-services players’ API</a:t>
            </a:r>
          </a:p>
        </p:txBody>
      </p:sp>
      <p:sp>
        <p:nvSpPr>
          <p:cNvPr id="83" name="Rectangle 82">
            <a:extLst>
              <a:ext uri="{FF2B5EF4-FFF2-40B4-BE49-F238E27FC236}">
                <a16:creationId xmlns:a16="http://schemas.microsoft.com/office/drawing/2014/main" id="{A861D100-035B-4C48-B23C-ED13022AE955}"/>
              </a:ext>
            </a:extLst>
          </p:cNvPr>
          <p:cNvSpPr/>
          <p:nvPr/>
        </p:nvSpPr>
        <p:spPr>
          <a:xfrm>
            <a:off x="1393172" y="3926779"/>
            <a:ext cx="8232673" cy="1937947"/>
          </a:xfrm>
          <a:prstGeom prst="rect">
            <a:avLst/>
          </a:prstGeom>
          <a:noFill/>
          <a:ln w="19050">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0D26BE60-EF3D-4C31-A128-7EF622AFBD5F}"/>
              </a:ext>
            </a:extLst>
          </p:cNvPr>
          <p:cNvSpPr txBox="1"/>
          <p:nvPr/>
        </p:nvSpPr>
        <p:spPr>
          <a:xfrm>
            <a:off x="3851616" y="5885899"/>
            <a:ext cx="3131202" cy="253916"/>
          </a:xfrm>
          <a:prstGeom prst="rect">
            <a:avLst/>
          </a:prstGeom>
          <a:noFill/>
        </p:spPr>
        <p:txBody>
          <a:bodyPr wrap="square" rtlCol="0">
            <a:spAutoFit/>
          </a:bodyPr>
          <a:lstStyle/>
          <a:p>
            <a:pPr algn="ctr"/>
            <a:r>
              <a:rPr lang="en-US" sz="1050" b="1">
                <a:solidFill>
                  <a:srgbClr val="009DB0"/>
                </a:solidFill>
              </a:rPr>
              <a:t>Banking-as-a-service players</a:t>
            </a:r>
          </a:p>
        </p:txBody>
      </p:sp>
      <p:cxnSp>
        <p:nvCxnSpPr>
          <p:cNvPr id="86" name="Straight Connector 85">
            <a:extLst>
              <a:ext uri="{FF2B5EF4-FFF2-40B4-BE49-F238E27FC236}">
                <a16:creationId xmlns:a16="http://schemas.microsoft.com/office/drawing/2014/main" id="{B32450BE-37B1-47F8-ACED-0C715F21AE93}"/>
              </a:ext>
            </a:extLst>
          </p:cNvPr>
          <p:cNvCxnSpPr>
            <a:cxnSpLocks/>
          </p:cNvCxnSpPr>
          <p:nvPr/>
        </p:nvCxnSpPr>
        <p:spPr>
          <a:xfrm>
            <a:off x="238125" y="962850"/>
            <a:ext cx="916136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88" name="ZoneTexte 39">
            <a:extLst>
              <a:ext uri="{FF2B5EF4-FFF2-40B4-BE49-F238E27FC236}">
                <a16:creationId xmlns:a16="http://schemas.microsoft.com/office/drawing/2014/main" id="{5AC9AD20-7D45-463B-AA9C-933F5A0B4833}"/>
              </a:ext>
            </a:extLst>
          </p:cNvPr>
          <p:cNvSpPr txBox="1"/>
          <p:nvPr/>
        </p:nvSpPr>
        <p:spPr>
          <a:xfrm>
            <a:off x="3133380" y="768866"/>
            <a:ext cx="3370859" cy="274844"/>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Needs &amp; solutions to launch a neo-bank</a:t>
            </a:r>
          </a:p>
        </p:txBody>
      </p:sp>
      <p:sp>
        <p:nvSpPr>
          <p:cNvPr id="56" name="Rectangle 55">
            <a:extLst>
              <a:ext uri="{FF2B5EF4-FFF2-40B4-BE49-F238E27FC236}">
                <a16:creationId xmlns:a16="http://schemas.microsoft.com/office/drawing/2014/main" id="{2DE84491-4ECD-442B-83F8-7881AA5CE9EF}"/>
              </a:ext>
            </a:extLst>
          </p:cNvPr>
          <p:cNvSpPr/>
          <p:nvPr/>
        </p:nvSpPr>
        <p:spPr>
          <a:xfrm>
            <a:off x="6379403" y="3267491"/>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lstStyle/>
          <a:p>
            <a:r>
              <a:rPr lang="en-US" sz="900">
                <a:solidFill>
                  <a:schemeClr val="tx1"/>
                </a:solidFill>
              </a:rPr>
              <a:t>Be able to grant a loan to its clients</a:t>
            </a:r>
          </a:p>
        </p:txBody>
      </p:sp>
      <p:sp>
        <p:nvSpPr>
          <p:cNvPr id="15" name="ZoneTexte 14">
            <a:extLst>
              <a:ext uri="{FF2B5EF4-FFF2-40B4-BE49-F238E27FC236}">
                <a16:creationId xmlns:a16="http://schemas.microsoft.com/office/drawing/2014/main" id="{1DE74592-4D8A-49E5-A30E-F4B07A940B34}"/>
              </a:ext>
            </a:extLst>
          </p:cNvPr>
          <p:cNvSpPr txBox="1"/>
          <p:nvPr/>
        </p:nvSpPr>
        <p:spPr>
          <a:xfrm>
            <a:off x="2927663" y="2227989"/>
            <a:ext cx="391243" cy="253916"/>
          </a:xfrm>
          <a:prstGeom prst="rect">
            <a:avLst/>
          </a:prstGeom>
          <a:noFill/>
        </p:spPr>
        <p:txBody>
          <a:bodyPr wrap="square" rtlCol="0">
            <a:spAutoFit/>
          </a:bodyPr>
          <a:lstStyle/>
          <a:p>
            <a:pPr algn="ctr"/>
            <a:r>
              <a:rPr lang="en-US" sz="1050" b="1">
                <a:solidFill>
                  <a:srgbClr val="009DB0"/>
                </a:solidFill>
              </a:rPr>
              <a:t>or</a:t>
            </a:r>
          </a:p>
        </p:txBody>
      </p:sp>
      <p:sp>
        <p:nvSpPr>
          <p:cNvPr id="71" name="ZoneTexte 70">
            <a:extLst>
              <a:ext uri="{FF2B5EF4-FFF2-40B4-BE49-F238E27FC236}">
                <a16:creationId xmlns:a16="http://schemas.microsoft.com/office/drawing/2014/main" id="{8E390C2B-E57E-4CF2-9603-F8E2233D481D}"/>
              </a:ext>
            </a:extLst>
          </p:cNvPr>
          <p:cNvSpPr txBox="1"/>
          <p:nvPr/>
        </p:nvSpPr>
        <p:spPr>
          <a:xfrm>
            <a:off x="4817414" y="2226663"/>
            <a:ext cx="498006" cy="253916"/>
          </a:xfrm>
          <a:prstGeom prst="rect">
            <a:avLst/>
          </a:prstGeom>
          <a:noFill/>
        </p:spPr>
        <p:txBody>
          <a:bodyPr wrap="square" rtlCol="0">
            <a:spAutoFit/>
          </a:bodyPr>
          <a:lstStyle/>
          <a:p>
            <a:r>
              <a:rPr lang="en-US" sz="1050" b="1">
                <a:solidFill>
                  <a:srgbClr val="009DB0"/>
                </a:solidFill>
              </a:rPr>
              <a:t>and</a:t>
            </a:r>
          </a:p>
        </p:txBody>
      </p:sp>
      <p:pic>
        <p:nvPicPr>
          <p:cNvPr id="40962" name="Picture 2" descr="Arkéa Banking Services - Arkéa Banking Services - Services ...">
            <a:extLst>
              <a:ext uri="{FF2B5EF4-FFF2-40B4-BE49-F238E27FC236}">
                <a16:creationId xmlns:a16="http://schemas.microsoft.com/office/drawing/2014/main" id="{68EBAB17-EDC2-4D1E-A5F0-9074E2C9F1F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66501" y="5121617"/>
            <a:ext cx="829543" cy="278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A924D-032A-4999-96FA-689E3E1409D6}"/>
              </a:ext>
            </a:extLst>
          </p:cNvPr>
          <p:cNvSpPr txBox="1"/>
          <p:nvPr/>
        </p:nvSpPr>
        <p:spPr>
          <a:xfrm>
            <a:off x="1454221" y="4000122"/>
            <a:ext cx="1375588" cy="369332"/>
          </a:xfrm>
          <a:prstGeom prst="rect">
            <a:avLst/>
          </a:prstGeom>
          <a:noFill/>
        </p:spPr>
        <p:txBody>
          <a:bodyPr wrap="square" lIns="0" rIns="0" rtlCol="0">
            <a:spAutoFit/>
          </a:bodyPr>
          <a:lstStyle/>
          <a:p>
            <a:pPr algn="ctr"/>
            <a:r>
              <a:rPr lang="en-US" sz="900"/>
              <a:t>Existing white label EME status providers :</a:t>
            </a:r>
          </a:p>
        </p:txBody>
      </p:sp>
      <p:sp>
        <p:nvSpPr>
          <p:cNvPr id="74" name="TextBox 73">
            <a:extLst>
              <a:ext uri="{FF2B5EF4-FFF2-40B4-BE49-F238E27FC236}">
                <a16:creationId xmlns:a16="http://schemas.microsoft.com/office/drawing/2014/main" id="{874A65CF-6C79-4E51-8051-D6AD24A274F8}"/>
              </a:ext>
            </a:extLst>
          </p:cNvPr>
          <p:cNvSpPr txBox="1"/>
          <p:nvPr/>
        </p:nvSpPr>
        <p:spPr>
          <a:xfrm>
            <a:off x="3293479" y="4000122"/>
            <a:ext cx="1375588" cy="369332"/>
          </a:xfrm>
          <a:prstGeom prst="rect">
            <a:avLst/>
          </a:prstGeom>
          <a:noFill/>
        </p:spPr>
        <p:txBody>
          <a:bodyPr wrap="square" lIns="0" rIns="0" rtlCol="0">
            <a:spAutoFit/>
          </a:bodyPr>
          <a:lstStyle/>
          <a:p>
            <a:pPr algn="ctr"/>
            <a:r>
              <a:rPr lang="en-US" sz="900"/>
              <a:t>Existing EC partnership providers :</a:t>
            </a:r>
          </a:p>
        </p:txBody>
      </p:sp>
      <p:cxnSp>
        <p:nvCxnSpPr>
          <p:cNvPr id="24" name="Straight Connector 23">
            <a:extLst>
              <a:ext uri="{FF2B5EF4-FFF2-40B4-BE49-F238E27FC236}">
                <a16:creationId xmlns:a16="http://schemas.microsoft.com/office/drawing/2014/main" id="{82575DE8-F1AD-4D37-BA20-29B9299C035F}"/>
              </a:ext>
            </a:extLst>
          </p:cNvPr>
          <p:cNvCxnSpPr>
            <a:cxnSpLocks/>
          </p:cNvCxnSpPr>
          <p:nvPr/>
        </p:nvCxnSpPr>
        <p:spPr>
          <a:xfrm flipH="1">
            <a:off x="1380494" y="3204779"/>
            <a:ext cx="8130308" cy="0"/>
          </a:xfrm>
          <a:prstGeom prst="line">
            <a:avLst/>
          </a:prstGeom>
          <a:noFill/>
          <a:ln w="19050">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14" name="Graphic 13" descr="Information">
            <a:extLst>
              <a:ext uri="{FF2B5EF4-FFF2-40B4-BE49-F238E27FC236}">
                <a16:creationId xmlns:a16="http://schemas.microsoft.com/office/drawing/2014/main" id="{20D1FEAF-71FE-4852-8DAE-9C2E0FA8D76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9619" y="6499455"/>
            <a:ext cx="251062" cy="251062"/>
          </a:xfrm>
          <a:prstGeom prst="rect">
            <a:avLst/>
          </a:prstGeom>
        </p:spPr>
      </p:pic>
      <p:pic>
        <p:nvPicPr>
          <p:cNvPr id="31" name="Graphic 30" descr="Warning">
            <a:extLst>
              <a:ext uri="{FF2B5EF4-FFF2-40B4-BE49-F238E27FC236}">
                <a16:creationId xmlns:a16="http://schemas.microsoft.com/office/drawing/2014/main" id="{7A3D6B16-8B8F-42F7-9B41-A06C675CE657}"/>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9619" y="6153990"/>
            <a:ext cx="251062" cy="251062"/>
          </a:xfrm>
          <a:prstGeom prst="rect">
            <a:avLst/>
          </a:prstGeom>
        </p:spPr>
      </p:pic>
      <p:sp>
        <p:nvSpPr>
          <p:cNvPr id="32" name="TextBox 31">
            <a:extLst>
              <a:ext uri="{FF2B5EF4-FFF2-40B4-BE49-F238E27FC236}">
                <a16:creationId xmlns:a16="http://schemas.microsoft.com/office/drawing/2014/main" id="{F54CBBED-1194-4EDE-8443-CA3C70453C53}"/>
              </a:ext>
            </a:extLst>
          </p:cNvPr>
          <p:cNvSpPr txBox="1"/>
          <p:nvPr/>
        </p:nvSpPr>
        <p:spPr>
          <a:xfrm>
            <a:off x="769458" y="6171799"/>
            <a:ext cx="1541696" cy="215444"/>
          </a:xfrm>
          <a:prstGeom prst="rect">
            <a:avLst/>
          </a:prstGeom>
          <a:noFill/>
        </p:spPr>
        <p:txBody>
          <a:bodyPr wrap="square" rtlCol="0">
            <a:spAutoFit/>
          </a:bodyPr>
          <a:lstStyle/>
          <a:p>
            <a:r>
              <a:rPr lang="en-US" sz="800">
                <a:solidFill>
                  <a:schemeClr val="tx2"/>
                </a:solidFill>
                <a:latin typeface="+mj-lt"/>
              </a:rPr>
              <a:t>“must-have” feature</a:t>
            </a:r>
          </a:p>
        </p:txBody>
      </p:sp>
      <p:sp>
        <p:nvSpPr>
          <p:cNvPr id="34" name="TextBox 33">
            <a:extLst>
              <a:ext uri="{FF2B5EF4-FFF2-40B4-BE49-F238E27FC236}">
                <a16:creationId xmlns:a16="http://schemas.microsoft.com/office/drawing/2014/main" id="{B65A374B-51D8-4507-B297-155EEC195DA2}"/>
              </a:ext>
            </a:extLst>
          </p:cNvPr>
          <p:cNvSpPr txBox="1"/>
          <p:nvPr/>
        </p:nvSpPr>
        <p:spPr>
          <a:xfrm rot="16200000">
            <a:off x="-256679" y="6204264"/>
            <a:ext cx="914400" cy="393069"/>
          </a:xfrm>
          <a:prstGeom prst="rect">
            <a:avLst/>
          </a:prstGeom>
          <a:solidFill>
            <a:schemeClr val="bg1">
              <a:lumMod val="95000"/>
            </a:schemeClr>
          </a:solidFill>
        </p:spPr>
        <p:txBody>
          <a:bodyPr wrap="square" lIns="0" tIns="0" rIns="0" bIns="0" rtlCol="0" anchor="ctr">
            <a:noAutofit/>
          </a:bodyPr>
          <a:lstStyle/>
          <a:p>
            <a:pPr algn="ctr"/>
            <a:r>
              <a:rPr lang="en-US" sz="900" b="1" i="1"/>
              <a:t>Feature classification</a:t>
            </a:r>
          </a:p>
        </p:txBody>
      </p:sp>
      <p:sp>
        <p:nvSpPr>
          <p:cNvPr id="78" name="TextBox 77">
            <a:extLst>
              <a:ext uri="{FF2B5EF4-FFF2-40B4-BE49-F238E27FC236}">
                <a16:creationId xmlns:a16="http://schemas.microsoft.com/office/drawing/2014/main" id="{A70FAD0E-BBA2-4A8F-9448-4D7FD1961847}"/>
              </a:ext>
            </a:extLst>
          </p:cNvPr>
          <p:cNvSpPr txBox="1"/>
          <p:nvPr/>
        </p:nvSpPr>
        <p:spPr>
          <a:xfrm>
            <a:off x="769458" y="6524742"/>
            <a:ext cx="1541696" cy="215444"/>
          </a:xfrm>
          <a:prstGeom prst="rect">
            <a:avLst/>
          </a:prstGeom>
          <a:noFill/>
        </p:spPr>
        <p:txBody>
          <a:bodyPr wrap="square" rtlCol="0">
            <a:spAutoFit/>
          </a:bodyPr>
          <a:lstStyle/>
          <a:p>
            <a:r>
              <a:rPr lang="en-US" sz="800">
                <a:solidFill>
                  <a:schemeClr val="tx2"/>
                </a:solidFill>
                <a:latin typeface="+mj-lt"/>
              </a:rPr>
              <a:t>“Optional” feature</a:t>
            </a:r>
          </a:p>
        </p:txBody>
      </p:sp>
      <p:pic>
        <p:nvPicPr>
          <p:cNvPr id="37" name="Graphic 36" descr="Warning">
            <a:extLst>
              <a:ext uri="{FF2B5EF4-FFF2-40B4-BE49-F238E27FC236}">
                <a16:creationId xmlns:a16="http://schemas.microsoft.com/office/drawing/2014/main" id="{EFF88250-B825-42CB-9732-E170C22FCB3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957977" y="1608331"/>
            <a:ext cx="251062" cy="251062"/>
          </a:xfrm>
          <a:prstGeom prst="rect">
            <a:avLst/>
          </a:prstGeom>
        </p:spPr>
      </p:pic>
      <p:pic>
        <p:nvPicPr>
          <p:cNvPr id="38" name="Graphic 37" descr="Warning">
            <a:extLst>
              <a:ext uri="{FF2B5EF4-FFF2-40B4-BE49-F238E27FC236}">
                <a16:creationId xmlns:a16="http://schemas.microsoft.com/office/drawing/2014/main" id="{15E6AF45-0DB3-4E92-9D37-8CDE2292574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06988" y="2052636"/>
            <a:ext cx="251062" cy="251062"/>
          </a:xfrm>
          <a:prstGeom prst="rect">
            <a:avLst/>
          </a:prstGeom>
        </p:spPr>
      </p:pic>
      <p:pic>
        <p:nvPicPr>
          <p:cNvPr id="81" name="Graphic 80" descr="Warning">
            <a:extLst>
              <a:ext uri="{FF2B5EF4-FFF2-40B4-BE49-F238E27FC236}">
                <a16:creationId xmlns:a16="http://schemas.microsoft.com/office/drawing/2014/main" id="{B487426D-B51D-4825-93E6-A0F0873260F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64014" y="2064962"/>
            <a:ext cx="251062" cy="251062"/>
          </a:xfrm>
          <a:prstGeom prst="rect">
            <a:avLst/>
          </a:prstGeom>
        </p:spPr>
      </p:pic>
      <p:pic>
        <p:nvPicPr>
          <p:cNvPr id="39" name="Graphic 38" descr="Information">
            <a:extLst>
              <a:ext uri="{FF2B5EF4-FFF2-40B4-BE49-F238E27FC236}">
                <a16:creationId xmlns:a16="http://schemas.microsoft.com/office/drawing/2014/main" id="{821A7853-F971-4468-9B0C-38F6C802903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06988" y="2515247"/>
            <a:ext cx="251062" cy="251062"/>
          </a:xfrm>
          <a:prstGeom prst="rect">
            <a:avLst/>
          </a:prstGeom>
        </p:spPr>
      </p:pic>
      <p:pic>
        <p:nvPicPr>
          <p:cNvPr id="87" name="Graphic 86" descr="Information">
            <a:extLst>
              <a:ext uri="{FF2B5EF4-FFF2-40B4-BE49-F238E27FC236}">
                <a16:creationId xmlns:a16="http://schemas.microsoft.com/office/drawing/2014/main" id="{683250C5-F4C1-4923-9119-2C617240B0C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971834" y="2515247"/>
            <a:ext cx="251062" cy="251062"/>
          </a:xfrm>
          <a:prstGeom prst="rect">
            <a:avLst/>
          </a:prstGeom>
        </p:spPr>
      </p:pic>
      <p:pic>
        <p:nvPicPr>
          <p:cNvPr id="41" name="Graphic 40" descr="Information">
            <a:extLst>
              <a:ext uri="{FF2B5EF4-FFF2-40B4-BE49-F238E27FC236}">
                <a16:creationId xmlns:a16="http://schemas.microsoft.com/office/drawing/2014/main" id="{C1118055-B3BD-4CA5-A540-8679344E65F2}"/>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62673" y="3362225"/>
            <a:ext cx="251062" cy="251062"/>
          </a:xfrm>
          <a:prstGeom prst="rect">
            <a:avLst/>
          </a:prstGeom>
        </p:spPr>
      </p:pic>
      <p:sp>
        <p:nvSpPr>
          <p:cNvPr id="12" name="Espace réservé du texte 2">
            <a:extLst>
              <a:ext uri="{FF2B5EF4-FFF2-40B4-BE49-F238E27FC236}">
                <a16:creationId xmlns:a16="http://schemas.microsoft.com/office/drawing/2014/main" id="{A61470CB-418E-4E31-868C-EDBB1B4CAC53}"/>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pic>
        <p:nvPicPr>
          <p:cNvPr id="25602" name="Picture 2" descr="A tech company with a banking license: solarisBank offers the ...">
            <a:extLst>
              <a:ext uri="{FF2B5EF4-FFF2-40B4-BE49-F238E27FC236}">
                <a16:creationId xmlns:a16="http://schemas.microsoft.com/office/drawing/2014/main" id="{A9E6FCA2-F615-4AE1-951F-13A8313697C7}"/>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148546" y="5444724"/>
            <a:ext cx="1666183" cy="341568"/>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Scales of justice">
            <a:extLst>
              <a:ext uri="{FF2B5EF4-FFF2-40B4-BE49-F238E27FC236}">
                <a16:creationId xmlns:a16="http://schemas.microsoft.com/office/drawing/2014/main" id="{22B6CC6A-2C13-4128-AA72-719B1090F6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240914" y="3948029"/>
            <a:ext cx="439880" cy="439880"/>
          </a:xfrm>
          <a:prstGeom prst="rect">
            <a:avLst/>
          </a:prstGeom>
        </p:spPr>
      </p:pic>
      <p:sp>
        <p:nvSpPr>
          <p:cNvPr id="70" name="Rectangle 69">
            <a:extLst>
              <a:ext uri="{FF2B5EF4-FFF2-40B4-BE49-F238E27FC236}">
                <a16:creationId xmlns:a16="http://schemas.microsoft.com/office/drawing/2014/main" id="{66DDF64E-17C0-4A44-AD03-6F1236994FF4}"/>
              </a:ext>
            </a:extLst>
          </p:cNvPr>
          <p:cNvSpPr/>
          <p:nvPr/>
        </p:nvSpPr>
        <p:spPr>
          <a:xfrm>
            <a:off x="7290860" y="1516548"/>
            <a:ext cx="1934332" cy="432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r>
              <a:rPr lang="en-US" sz="900">
                <a:solidFill>
                  <a:schemeClr val="tx1"/>
                </a:solidFill>
              </a:rPr>
              <a:t>Allow clients to send and receive payment</a:t>
            </a:r>
          </a:p>
        </p:txBody>
      </p:sp>
      <p:pic>
        <p:nvPicPr>
          <p:cNvPr id="72" name="Graphic 71" descr="Warning">
            <a:extLst>
              <a:ext uri="{FF2B5EF4-FFF2-40B4-BE49-F238E27FC236}">
                <a16:creationId xmlns:a16="http://schemas.microsoft.com/office/drawing/2014/main" id="{07F79AB7-DD21-43AC-9812-EAE754D28EB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52974" y="1608331"/>
            <a:ext cx="251062" cy="251062"/>
          </a:xfrm>
          <a:prstGeom prst="rect">
            <a:avLst/>
          </a:prstGeom>
        </p:spPr>
      </p:pic>
    </p:spTree>
    <p:extLst>
      <p:ext uri="{BB962C8B-B14F-4D97-AF65-F5344CB8AC3E}">
        <p14:creationId xmlns:p14="http://schemas.microsoft.com/office/powerpoint/2010/main" val="2813521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213615-11CE-4188-B8B1-795468A09203}"/>
              </a:ext>
            </a:extLst>
          </p:cNvPr>
          <p:cNvSpPr>
            <a:spLocks noGrp="1"/>
          </p:cNvSpPr>
          <p:nvPr>
            <p:ph type="ctrTitle"/>
          </p:nvPr>
        </p:nvSpPr>
        <p:spPr/>
        <p:txBody>
          <a:bodyPr/>
          <a:lstStyle/>
          <a:p>
            <a:r>
              <a:rPr lang="en-US" sz="1300"/>
              <a:t>The </a:t>
            </a:r>
            <a:r>
              <a:rPr lang="en-US" sz="1300">
                <a:solidFill>
                  <a:srgbClr val="009DB0"/>
                </a:solidFill>
              </a:rPr>
              <a:t>core challenge </a:t>
            </a:r>
            <a:r>
              <a:rPr lang="en-US" sz="1300"/>
              <a:t>for the launch of a neo-bank for expatriates therefore is the </a:t>
            </a:r>
            <a:r>
              <a:rPr lang="en-US" sz="1300">
                <a:solidFill>
                  <a:srgbClr val="009DB0"/>
                </a:solidFill>
              </a:rPr>
              <a:t>acquisition of a strong customer base</a:t>
            </a:r>
          </a:p>
        </p:txBody>
      </p:sp>
      <p:sp>
        <p:nvSpPr>
          <p:cNvPr id="3" name="Rectangle 2">
            <a:extLst>
              <a:ext uri="{FF2B5EF4-FFF2-40B4-BE49-F238E27FC236}">
                <a16:creationId xmlns:a16="http://schemas.microsoft.com/office/drawing/2014/main" id="{C0020AA1-642C-4F9D-9967-55FDAB2AE53E}"/>
              </a:ext>
            </a:extLst>
          </p:cNvPr>
          <p:cNvSpPr/>
          <p:nvPr/>
        </p:nvSpPr>
        <p:spPr>
          <a:xfrm>
            <a:off x="537028" y="1493241"/>
            <a:ext cx="1516443" cy="456088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t>Leverage for expatriates acquisition</a:t>
            </a:r>
          </a:p>
        </p:txBody>
      </p:sp>
      <p:sp>
        <p:nvSpPr>
          <p:cNvPr id="18" name="Rectangle 17">
            <a:extLst>
              <a:ext uri="{FF2B5EF4-FFF2-40B4-BE49-F238E27FC236}">
                <a16:creationId xmlns:a16="http://schemas.microsoft.com/office/drawing/2014/main" id="{E307B71B-1C50-4AF4-8497-36805078EA42}"/>
              </a:ext>
            </a:extLst>
          </p:cNvPr>
          <p:cNvSpPr/>
          <p:nvPr/>
        </p:nvSpPr>
        <p:spPr>
          <a:xfrm>
            <a:off x="2174873" y="4974121"/>
            <a:ext cx="4078013"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pPr>
            <a:r>
              <a:rPr lang="en-US" sz="1000" b="1">
                <a:solidFill>
                  <a:schemeClr val="tx1"/>
                </a:solidFill>
              </a:rPr>
              <a:t>Digital leverages</a:t>
            </a:r>
          </a:p>
          <a:p>
            <a:pPr algn="ctr">
              <a:spcAft>
                <a:spcPts val="200"/>
              </a:spcAft>
            </a:pPr>
            <a:r>
              <a:rPr lang="en-US" sz="900">
                <a:solidFill>
                  <a:schemeClr val="tx1"/>
                </a:solidFill>
              </a:rPr>
              <a:t>Website and networks where expatriates go to find information. </a:t>
            </a:r>
          </a:p>
        </p:txBody>
      </p:sp>
      <p:sp>
        <p:nvSpPr>
          <p:cNvPr id="20" name="Rectangle 19">
            <a:extLst>
              <a:ext uri="{FF2B5EF4-FFF2-40B4-BE49-F238E27FC236}">
                <a16:creationId xmlns:a16="http://schemas.microsoft.com/office/drawing/2014/main" id="{628E6A07-BB51-44F1-9628-EBB3EFA5C104}"/>
              </a:ext>
            </a:extLst>
          </p:cNvPr>
          <p:cNvSpPr/>
          <p:nvPr/>
        </p:nvSpPr>
        <p:spPr>
          <a:xfrm>
            <a:off x="2174873" y="3823563"/>
            <a:ext cx="4078013"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pPr>
            <a:r>
              <a:rPr lang="en-US" sz="1000" b="1">
                <a:solidFill>
                  <a:schemeClr val="tx1"/>
                </a:solidFill>
              </a:rPr>
              <a:t>Administrative French places</a:t>
            </a:r>
          </a:p>
          <a:p>
            <a:pPr algn="ctr">
              <a:spcAft>
                <a:spcPts val="200"/>
              </a:spcAft>
            </a:pPr>
            <a:r>
              <a:rPr lang="en-US" sz="900">
                <a:solidFill>
                  <a:schemeClr val="tx1"/>
                </a:solidFill>
              </a:rPr>
              <a:t>All the French administrative places where there is a lot of French people: French embassy, French school …</a:t>
            </a:r>
          </a:p>
        </p:txBody>
      </p:sp>
      <p:sp>
        <p:nvSpPr>
          <p:cNvPr id="19" name="Rectangle 18">
            <a:extLst>
              <a:ext uri="{FF2B5EF4-FFF2-40B4-BE49-F238E27FC236}">
                <a16:creationId xmlns:a16="http://schemas.microsoft.com/office/drawing/2014/main" id="{5030E153-08C6-40E7-A313-B95F6AC1EA68}"/>
              </a:ext>
            </a:extLst>
          </p:cNvPr>
          <p:cNvSpPr/>
          <p:nvPr/>
        </p:nvSpPr>
        <p:spPr>
          <a:xfrm>
            <a:off x="2177643" y="1024407"/>
            <a:ext cx="4078013" cy="38209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t>Channel </a:t>
            </a:r>
          </a:p>
        </p:txBody>
      </p:sp>
      <p:sp>
        <p:nvSpPr>
          <p:cNvPr id="21" name="Rectangle 20">
            <a:extLst>
              <a:ext uri="{FF2B5EF4-FFF2-40B4-BE49-F238E27FC236}">
                <a16:creationId xmlns:a16="http://schemas.microsoft.com/office/drawing/2014/main" id="{407DAF76-5D66-4B51-84E1-B0F0AD479EAB}"/>
              </a:ext>
            </a:extLst>
          </p:cNvPr>
          <p:cNvSpPr/>
          <p:nvPr/>
        </p:nvSpPr>
        <p:spPr>
          <a:xfrm>
            <a:off x="6376331" y="1024407"/>
            <a:ext cx="1352026" cy="38209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t>Value</a:t>
            </a:r>
          </a:p>
        </p:txBody>
      </p:sp>
      <p:sp>
        <p:nvSpPr>
          <p:cNvPr id="23" name="Rectangle 22">
            <a:extLst>
              <a:ext uri="{FF2B5EF4-FFF2-40B4-BE49-F238E27FC236}">
                <a16:creationId xmlns:a16="http://schemas.microsoft.com/office/drawing/2014/main" id="{22E613A4-BCE9-48D3-A5C1-2F2FCFF536AD}"/>
              </a:ext>
            </a:extLst>
          </p:cNvPr>
          <p:cNvSpPr/>
          <p:nvPr/>
        </p:nvSpPr>
        <p:spPr>
          <a:xfrm>
            <a:off x="7849032" y="1024407"/>
            <a:ext cx="1352026" cy="38209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t>Feasibility </a:t>
            </a:r>
          </a:p>
        </p:txBody>
      </p:sp>
      <p:grpSp>
        <p:nvGrpSpPr>
          <p:cNvPr id="22" name="Group 21">
            <a:extLst>
              <a:ext uri="{FF2B5EF4-FFF2-40B4-BE49-F238E27FC236}">
                <a16:creationId xmlns:a16="http://schemas.microsoft.com/office/drawing/2014/main" id="{19AEDAF9-677A-4FA0-A1C9-EEC3DC089ECE}"/>
              </a:ext>
            </a:extLst>
          </p:cNvPr>
          <p:cNvGrpSpPr/>
          <p:nvPr/>
        </p:nvGrpSpPr>
        <p:grpSpPr>
          <a:xfrm>
            <a:off x="6670483" y="1954438"/>
            <a:ext cx="763723" cy="237058"/>
            <a:chOff x="6633946" y="1942088"/>
            <a:chExt cx="763723" cy="237058"/>
          </a:xfrm>
        </p:grpSpPr>
        <p:sp>
          <p:nvSpPr>
            <p:cNvPr id="7" name="Étoile : 5 branches 302">
              <a:extLst>
                <a:ext uri="{FF2B5EF4-FFF2-40B4-BE49-F238E27FC236}">
                  <a16:creationId xmlns:a16="http://schemas.microsoft.com/office/drawing/2014/main" id="{69167171-5B8B-49D6-B9FB-0FBFEFC06F2E}"/>
                </a:ext>
              </a:extLst>
            </p:cNvPr>
            <p:cNvSpPr>
              <a:spLocks noChangeAspect="1"/>
            </p:cNvSpPr>
            <p:nvPr/>
          </p:nvSpPr>
          <p:spPr bwMode="auto">
            <a:xfrm>
              <a:off x="663394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 name="Étoile : 5 branches 303">
              <a:extLst>
                <a:ext uri="{FF2B5EF4-FFF2-40B4-BE49-F238E27FC236}">
                  <a16:creationId xmlns:a16="http://schemas.microsoft.com/office/drawing/2014/main" id="{3B2D615C-1D32-47D9-A552-22E0BF437617}"/>
                </a:ext>
              </a:extLst>
            </p:cNvPr>
            <p:cNvSpPr>
              <a:spLocks noChangeAspect="1"/>
            </p:cNvSpPr>
            <p:nvPr/>
          </p:nvSpPr>
          <p:spPr bwMode="auto">
            <a:xfrm>
              <a:off x="688733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 name="Étoile : 5 branches 304">
              <a:extLst>
                <a:ext uri="{FF2B5EF4-FFF2-40B4-BE49-F238E27FC236}">
                  <a16:creationId xmlns:a16="http://schemas.microsoft.com/office/drawing/2014/main" id="{9AD10233-9F62-4F1D-B164-5BE69C1BBEE2}"/>
                </a:ext>
              </a:extLst>
            </p:cNvPr>
            <p:cNvSpPr>
              <a:spLocks noChangeAspect="1"/>
            </p:cNvSpPr>
            <p:nvPr/>
          </p:nvSpPr>
          <p:spPr bwMode="auto">
            <a:xfrm>
              <a:off x="714071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bg1"/>
                </a:solidFill>
                <a:effectLst/>
              </a:endParaRPr>
            </a:p>
          </p:txBody>
        </p:sp>
      </p:grpSp>
      <p:grpSp>
        <p:nvGrpSpPr>
          <p:cNvPr id="15" name="Group 14">
            <a:extLst>
              <a:ext uri="{FF2B5EF4-FFF2-40B4-BE49-F238E27FC236}">
                <a16:creationId xmlns:a16="http://schemas.microsoft.com/office/drawing/2014/main" id="{46418464-6D5C-4206-9EE8-B07E686BBE10}"/>
              </a:ext>
            </a:extLst>
          </p:cNvPr>
          <p:cNvGrpSpPr/>
          <p:nvPr/>
        </p:nvGrpSpPr>
        <p:grpSpPr>
          <a:xfrm>
            <a:off x="8143184" y="1954438"/>
            <a:ext cx="763723" cy="237058"/>
            <a:chOff x="8135086" y="1942088"/>
            <a:chExt cx="763723" cy="237058"/>
          </a:xfrm>
        </p:grpSpPr>
        <p:sp>
          <p:nvSpPr>
            <p:cNvPr id="30" name="Étoile : 5 branches 302">
              <a:extLst>
                <a:ext uri="{FF2B5EF4-FFF2-40B4-BE49-F238E27FC236}">
                  <a16:creationId xmlns:a16="http://schemas.microsoft.com/office/drawing/2014/main" id="{D7A62B3A-83DE-46A1-9C0A-E53581A21B1D}"/>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31" name="Étoile : 5 branches 303">
              <a:extLst>
                <a:ext uri="{FF2B5EF4-FFF2-40B4-BE49-F238E27FC236}">
                  <a16:creationId xmlns:a16="http://schemas.microsoft.com/office/drawing/2014/main" id="{9C299C05-1BDC-491D-8B94-705E0C3B35A8}"/>
                </a:ext>
              </a:extLst>
            </p:cNvPr>
            <p:cNvSpPr>
              <a:spLocks noChangeAspect="1"/>
            </p:cNvSpPr>
            <p:nvPr/>
          </p:nvSpPr>
          <p:spPr bwMode="auto">
            <a:xfrm>
              <a:off x="838847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37" name="Étoile : 5 branches 304">
              <a:extLst>
                <a:ext uri="{FF2B5EF4-FFF2-40B4-BE49-F238E27FC236}">
                  <a16:creationId xmlns:a16="http://schemas.microsoft.com/office/drawing/2014/main" id="{C4EFBBB5-CE34-4AB8-9BED-3379AC8F4AE8}"/>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13" name="Group 12">
            <a:extLst>
              <a:ext uri="{FF2B5EF4-FFF2-40B4-BE49-F238E27FC236}">
                <a16:creationId xmlns:a16="http://schemas.microsoft.com/office/drawing/2014/main" id="{B9D20FE4-215C-49A8-BFE1-58BA32FED78D}"/>
              </a:ext>
            </a:extLst>
          </p:cNvPr>
          <p:cNvGrpSpPr/>
          <p:nvPr/>
        </p:nvGrpSpPr>
        <p:grpSpPr>
          <a:xfrm>
            <a:off x="8143184" y="4245034"/>
            <a:ext cx="763723" cy="237058"/>
            <a:chOff x="8135086" y="4140039"/>
            <a:chExt cx="763723" cy="237058"/>
          </a:xfrm>
        </p:grpSpPr>
        <p:sp>
          <p:nvSpPr>
            <p:cNvPr id="47" name="Étoile : 5 branches 302">
              <a:extLst>
                <a:ext uri="{FF2B5EF4-FFF2-40B4-BE49-F238E27FC236}">
                  <a16:creationId xmlns:a16="http://schemas.microsoft.com/office/drawing/2014/main" id="{396D6A71-6D65-42E9-9A90-B76104A0B23B}"/>
                </a:ext>
              </a:extLst>
            </p:cNvPr>
            <p:cNvSpPr>
              <a:spLocks noChangeAspect="1"/>
            </p:cNvSpPr>
            <p:nvPr/>
          </p:nvSpPr>
          <p:spPr bwMode="auto">
            <a:xfrm>
              <a:off x="8135086" y="4140039"/>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48" name="Étoile : 5 branches 303">
              <a:extLst>
                <a:ext uri="{FF2B5EF4-FFF2-40B4-BE49-F238E27FC236}">
                  <a16:creationId xmlns:a16="http://schemas.microsoft.com/office/drawing/2014/main" id="{6818F2D8-2F22-4BEB-8313-B39CB92AAC88}"/>
                </a:ext>
              </a:extLst>
            </p:cNvPr>
            <p:cNvSpPr>
              <a:spLocks noChangeAspect="1"/>
            </p:cNvSpPr>
            <p:nvPr/>
          </p:nvSpPr>
          <p:spPr bwMode="auto">
            <a:xfrm>
              <a:off x="8388470" y="4140039"/>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49" name="Étoile : 5 branches 304">
              <a:extLst>
                <a:ext uri="{FF2B5EF4-FFF2-40B4-BE49-F238E27FC236}">
                  <a16:creationId xmlns:a16="http://schemas.microsoft.com/office/drawing/2014/main" id="{9B42AFA8-A902-4977-A05B-498C52D8B950}"/>
                </a:ext>
              </a:extLst>
            </p:cNvPr>
            <p:cNvSpPr>
              <a:spLocks noChangeAspect="1"/>
            </p:cNvSpPr>
            <p:nvPr/>
          </p:nvSpPr>
          <p:spPr bwMode="auto">
            <a:xfrm>
              <a:off x="8641854" y="4140039"/>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4" name="Group 3">
            <a:extLst>
              <a:ext uri="{FF2B5EF4-FFF2-40B4-BE49-F238E27FC236}">
                <a16:creationId xmlns:a16="http://schemas.microsoft.com/office/drawing/2014/main" id="{A6E7AA63-5FA1-4CD5-820D-4E2498DA5A1E}"/>
              </a:ext>
            </a:extLst>
          </p:cNvPr>
          <p:cNvGrpSpPr/>
          <p:nvPr/>
        </p:nvGrpSpPr>
        <p:grpSpPr>
          <a:xfrm>
            <a:off x="2177642" y="1532967"/>
            <a:ext cx="4078013" cy="1080000"/>
            <a:chOff x="2177642" y="1532967"/>
            <a:chExt cx="4078013" cy="1080000"/>
          </a:xfrm>
          <a:solidFill>
            <a:schemeClr val="bg1">
              <a:lumMod val="95000"/>
            </a:schemeClr>
          </a:solidFill>
        </p:grpSpPr>
        <p:sp>
          <p:nvSpPr>
            <p:cNvPr id="16" name="Rectangle 15">
              <a:extLst>
                <a:ext uri="{FF2B5EF4-FFF2-40B4-BE49-F238E27FC236}">
                  <a16:creationId xmlns:a16="http://schemas.microsoft.com/office/drawing/2014/main" id="{2177CF29-9E86-4424-B83B-0DDF27D04005}"/>
                </a:ext>
              </a:extLst>
            </p:cNvPr>
            <p:cNvSpPr/>
            <p:nvPr/>
          </p:nvSpPr>
          <p:spPr>
            <a:xfrm>
              <a:off x="2177642" y="1532967"/>
              <a:ext cx="4078013"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
                </a:spcAft>
              </a:pPr>
              <a:r>
                <a:rPr lang="en-US" sz="1000" b="1">
                  <a:solidFill>
                    <a:schemeClr val="tx1"/>
                  </a:solidFill>
                </a:rPr>
                <a:t> French global companies</a:t>
              </a:r>
            </a:p>
            <a:p>
              <a:pPr algn="ctr">
                <a:spcAft>
                  <a:spcPts val="200"/>
                </a:spcAft>
              </a:pPr>
              <a:r>
                <a:rPr lang="en-US" sz="900">
                  <a:solidFill>
                    <a:schemeClr val="tx1"/>
                  </a:solidFill>
                </a:rPr>
                <a:t>Develop a partnership with global French companies with geographical presence all around the world, especially in developing nations.</a:t>
              </a:r>
            </a:p>
          </p:txBody>
        </p:sp>
        <p:pic>
          <p:nvPicPr>
            <p:cNvPr id="3074" name="Picture 2" descr="Le logo Total aussi a une histoire ! Découvrez son évolution.">
              <a:extLst>
                <a:ext uri="{FF2B5EF4-FFF2-40B4-BE49-F238E27FC236}">
                  <a16:creationId xmlns:a16="http://schemas.microsoft.com/office/drawing/2014/main" id="{30AC686E-D987-44C3-A1A5-1DA06C46462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7840" r="11038" b="27200"/>
            <a:stretch/>
          </p:blipFill>
          <p:spPr bwMode="auto">
            <a:xfrm>
              <a:off x="2905125" y="2212549"/>
              <a:ext cx="974467" cy="327186"/>
            </a:xfrm>
            <a:prstGeom prst="rect">
              <a:avLst/>
            </a:prstGeom>
            <a:grpFill/>
          </p:spPr>
        </p:pic>
        <p:pic>
          <p:nvPicPr>
            <p:cNvPr id="4098" name="Picture 2" descr="Accor — Wikipédia">
              <a:extLst>
                <a:ext uri="{FF2B5EF4-FFF2-40B4-BE49-F238E27FC236}">
                  <a16:creationId xmlns:a16="http://schemas.microsoft.com/office/drawing/2014/main" id="{398CD453-2D87-4F6F-8715-3EA10B167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3311" y="2192328"/>
              <a:ext cx="428625" cy="367628"/>
            </a:xfrm>
            <a:prstGeom prst="rect">
              <a:avLst/>
            </a:prstGeom>
            <a:grpFill/>
          </p:spPr>
        </p:pic>
      </p:grpSp>
      <p:grpSp>
        <p:nvGrpSpPr>
          <p:cNvPr id="5" name="Group 4">
            <a:extLst>
              <a:ext uri="{FF2B5EF4-FFF2-40B4-BE49-F238E27FC236}">
                <a16:creationId xmlns:a16="http://schemas.microsoft.com/office/drawing/2014/main" id="{D29196C0-BCA1-4D48-807A-B48BBFF298B1}"/>
              </a:ext>
            </a:extLst>
          </p:cNvPr>
          <p:cNvGrpSpPr/>
          <p:nvPr/>
        </p:nvGrpSpPr>
        <p:grpSpPr>
          <a:xfrm>
            <a:off x="2174874" y="2673005"/>
            <a:ext cx="4078013" cy="1110018"/>
            <a:chOff x="2177642" y="2720843"/>
            <a:chExt cx="4078013" cy="1110018"/>
          </a:xfrm>
          <a:solidFill>
            <a:schemeClr val="bg1">
              <a:lumMod val="95000"/>
            </a:schemeClr>
          </a:solidFill>
        </p:grpSpPr>
        <p:sp>
          <p:nvSpPr>
            <p:cNvPr id="17" name="Rectangle 16">
              <a:extLst>
                <a:ext uri="{FF2B5EF4-FFF2-40B4-BE49-F238E27FC236}">
                  <a16:creationId xmlns:a16="http://schemas.microsoft.com/office/drawing/2014/main" id="{01C5C471-2D59-429C-8964-4CAC36CE4470}"/>
                </a:ext>
              </a:extLst>
            </p:cNvPr>
            <p:cNvSpPr/>
            <p:nvPr/>
          </p:nvSpPr>
          <p:spPr>
            <a:xfrm>
              <a:off x="2177642" y="2720843"/>
              <a:ext cx="4078013"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
                </a:spcAft>
              </a:pPr>
              <a:r>
                <a:rPr lang="en-US" sz="1000" b="1">
                  <a:solidFill>
                    <a:schemeClr val="tx1"/>
                  </a:solidFill>
                </a:rPr>
                <a:t>Classical banks</a:t>
              </a:r>
            </a:p>
            <a:p>
              <a:pPr algn="ctr">
                <a:spcAft>
                  <a:spcPts val="200"/>
                </a:spcAft>
              </a:pPr>
              <a:r>
                <a:rPr lang="en-US" sz="900">
                  <a:solidFill>
                    <a:schemeClr val="tx1"/>
                  </a:solidFill>
                </a:rPr>
                <a:t>Develop a partnership with classical banks for whom expatriates are very complicated clients for risk management.</a:t>
              </a:r>
            </a:p>
            <a:p>
              <a:pPr algn="ctr">
                <a:spcAft>
                  <a:spcPts val="200"/>
                </a:spcAft>
              </a:pPr>
              <a:endParaRPr lang="en-US" sz="1000" b="1">
                <a:solidFill>
                  <a:schemeClr val="tx1"/>
                </a:solidFill>
              </a:endParaRPr>
            </a:p>
            <a:p>
              <a:pPr algn="ctr">
                <a:spcAft>
                  <a:spcPts val="200"/>
                </a:spcAft>
              </a:pPr>
              <a:endParaRPr lang="en-US" sz="1000" b="1">
                <a:solidFill>
                  <a:schemeClr val="tx1"/>
                </a:solidFill>
              </a:endParaRPr>
            </a:p>
          </p:txBody>
        </p:sp>
        <p:pic>
          <p:nvPicPr>
            <p:cNvPr id="5122" name="Picture 2" descr="Contact Société Générale - Par téléphone, mail, courrier">
              <a:extLst>
                <a:ext uri="{FF2B5EF4-FFF2-40B4-BE49-F238E27FC236}">
                  <a16:creationId xmlns:a16="http://schemas.microsoft.com/office/drawing/2014/main" id="{703576CB-828E-4FC1-A16F-7B13251A7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0081"/>
            <a:stretch/>
          </p:blipFill>
          <p:spPr bwMode="auto">
            <a:xfrm>
              <a:off x="2759337" y="3331402"/>
              <a:ext cx="974467" cy="469440"/>
            </a:xfrm>
            <a:prstGeom prst="rect">
              <a:avLst/>
            </a:prstGeom>
            <a:grpFill/>
          </p:spPr>
        </p:pic>
        <p:pic>
          <p:nvPicPr>
            <p:cNvPr id="6146" name="Picture 2" descr="Logo-BNP-Paribas - LINK Mobility">
              <a:extLst>
                <a:ext uri="{FF2B5EF4-FFF2-40B4-BE49-F238E27FC236}">
                  <a16:creationId xmlns:a16="http://schemas.microsoft.com/office/drawing/2014/main" id="{88EA105B-5B91-4203-86EA-F9376BD3CC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507" t="18538" r="33333" b="36540"/>
            <a:stretch/>
          </p:blipFill>
          <p:spPr bwMode="auto">
            <a:xfrm>
              <a:off x="4853311" y="3362861"/>
              <a:ext cx="499084" cy="468000"/>
            </a:xfrm>
            <a:prstGeom prst="rect">
              <a:avLst/>
            </a:prstGeom>
            <a:grpFill/>
          </p:spPr>
        </p:pic>
      </p:grpSp>
      <p:grpSp>
        <p:nvGrpSpPr>
          <p:cNvPr id="25" name="Group 24">
            <a:extLst>
              <a:ext uri="{FF2B5EF4-FFF2-40B4-BE49-F238E27FC236}">
                <a16:creationId xmlns:a16="http://schemas.microsoft.com/office/drawing/2014/main" id="{CA82FAAB-D5E6-41E1-B10D-D88097255E94}"/>
              </a:ext>
            </a:extLst>
          </p:cNvPr>
          <p:cNvGrpSpPr/>
          <p:nvPr/>
        </p:nvGrpSpPr>
        <p:grpSpPr>
          <a:xfrm>
            <a:off x="6670483" y="4245034"/>
            <a:ext cx="763723" cy="237058"/>
            <a:chOff x="6633946" y="4162899"/>
            <a:chExt cx="763723" cy="237058"/>
          </a:xfrm>
        </p:grpSpPr>
        <p:sp>
          <p:nvSpPr>
            <p:cNvPr id="56" name="Étoile : 5 branches 302">
              <a:extLst>
                <a:ext uri="{FF2B5EF4-FFF2-40B4-BE49-F238E27FC236}">
                  <a16:creationId xmlns:a16="http://schemas.microsoft.com/office/drawing/2014/main" id="{C75A0758-E2F1-4507-8F1F-E6ABC2CD42CA}"/>
                </a:ext>
              </a:extLst>
            </p:cNvPr>
            <p:cNvSpPr>
              <a:spLocks noChangeAspect="1"/>
            </p:cNvSpPr>
            <p:nvPr/>
          </p:nvSpPr>
          <p:spPr bwMode="auto">
            <a:xfrm>
              <a:off x="6633946" y="4162899"/>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57" name="Étoile : 5 branches 303">
              <a:extLst>
                <a:ext uri="{FF2B5EF4-FFF2-40B4-BE49-F238E27FC236}">
                  <a16:creationId xmlns:a16="http://schemas.microsoft.com/office/drawing/2014/main" id="{C0EB4B8C-3605-49C3-B6E8-69EBC153A573}"/>
                </a:ext>
              </a:extLst>
            </p:cNvPr>
            <p:cNvSpPr>
              <a:spLocks noChangeAspect="1"/>
            </p:cNvSpPr>
            <p:nvPr/>
          </p:nvSpPr>
          <p:spPr bwMode="auto">
            <a:xfrm>
              <a:off x="6887330" y="4162899"/>
              <a:ext cx="256955" cy="237058"/>
            </a:xfrm>
            <a:prstGeom prst="star5">
              <a:avLst/>
            </a:prstGeom>
            <a:gradFill>
              <a:gsLst>
                <a:gs pos="0">
                  <a:srgbClr val="009DB0"/>
                </a:gs>
                <a:gs pos="47000">
                  <a:srgbClr val="009DB0"/>
                </a:gs>
                <a:gs pos="56000">
                  <a:schemeClr val="bg1"/>
                </a:gs>
                <a:gs pos="100000">
                  <a:schemeClr val="bg1"/>
                </a:gs>
              </a:gsLst>
              <a:lin ang="0" scaled="0"/>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i="1">
                <a:solidFill>
                  <a:schemeClr val="tx1">
                    <a:lumMod val="60000"/>
                    <a:lumOff val="40000"/>
                  </a:schemeClr>
                </a:solidFill>
              </a:endParaRPr>
            </a:p>
          </p:txBody>
        </p:sp>
        <p:sp>
          <p:nvSpPr>
            <p:cNvPr id="58" name="Étoile : 5 branches 304">
              <a:extLst>
                <a:ext uri="{FF2B5EF4-FFF2-40B4-BE49-F238E27FC236}">
                  <a16:creationId xmlns:a16="http://schemas.microsoft.com/office/drawing/2014/main" id="{922C83B9-0F8B-4FD6-9B6D-C649EB295AB1}"/>
                </a:ext>
              </a:extLst>
            </p:cNvPr>
            <p:cNvSpPr>
              <a:spLocks noChangeAspect="1"/>
            </p:cNvSpPr>
            <p:nvPr/>
          </p:nvSpPr>
          <p:spPr bwMode="auto">
            <a:xfrm>
              <a:off x="7140714" y="4162899"/>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24" name="Group 23">
            <a:extLst>
              <a:ext uri="{FF2B5EF4-FFF2-40B4-BE49-F238E27FC236}">
                <a16:creationId xmlns:a16="http://schemas.microsoft.com/office/drawing/2014/main" id="{5953EB29-AA49-4683-A971-9056934F5937}"/>
              </a:ext>
            </a:extLst>
          </p:cNvPr>
          <p:cNvGrpSpPr/>
          <p:nvPr/>
        </p:nvGrpSpPr>
        <p:grpSpPr>
          <a:xfrm>
            <a:off x="6670483" y="3109485"/>
            <a:ext cx="763723" cy="237058"/>
            <a:chOff x="6633946" y="3075800"/>
            <a:chExt cx="763723" cy="237058"/>
          </a:xfrm>
        </p:grpSpPr>
        <p:sp>
          <p:nvSpPr>
            <p:cNvPr id="59" name="Étoile : 5 branches 302">
              <a:extLst>
                <a:ext uri="{FF2B5EF4-FFF2-40B4-BE49-F238E27FC236}">
                  <a16:creationId xmlns:a16="http://schemas.microsoft.com/office/drawing/2014/main" id="{446580F7-57D3-4ECE-937B-1CAD8379BF41}"/>
                </a:ext>
              </a:extLst>
            </p:cNvPr>
            <p:cNvSpPr>
              <a:spLocks noChangeAspect="1"/>
            </p:cNvSpPr>
            <p:nvPr/>
          </p:nvSpPr>
          <p:spPr bwMode="auto">
            <a:xfrm>
              <a:off x="6633946" y="3075800"/>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60" name="Étoile : 5 branches 303">
              <a:extLst>
                <a:ext uri="{FF2B5EF4-FFF2-40B4-BE49-F238E27FC236}">
                  <a16:creationId xmlns:a16="http://schemas.microsoft.com/office/drawing/2014/main" id="{4009E9EC-B1B4-4A2A-A9F1-4430C81E393C}"/>
                </a:ext>
              </a:extLst>
            </p:cNvPr>
            <p:cNvSpPr>
              <a:spLocks noChangeAspect="1"/>
            </p:cNvSpPr>
            <p:nvPr/>
          </p:nvSpPr>
          <p:spPr bwMode="auto">
            <a:xfrm>
              <a:off x="6887330" y="3075800"/>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61" name="Étoile : 5 branches 304">
              <a:extLst>
                <a:ext uri="{FF2B5EF4-FFF2-40B4-BE49-F238E27FC236}">
                  <a16:creationId xmlns:a16="http://schemas.microsoft.com/office/drawing/2014/main" id="{CCCE2BF4-040F-4135-997C-032FF18E6DFD}"/>
                </a:ext>
              </a:extLst>
            </p:cNvPr>
            <p:cNvSpPr>
              <a:spLocks noChangeAspect="1"/>
            </p:cNvSpPr>
            <p:nvPr/>
          </p:nvSpPr>
          <p:spPr bwMode="auto">
            <a:xfrm>
              <a:off x="7140714" y="3075800"/>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bg1"/>
                </a:solidFill>
                <a:effectLst/>
              </a:endParaRPr>
            </a:p>
          </p:txBody>
        </p:sp>
      </p:grpSp>
      <p:grpSp>
        <p:nvGrpSpPr>
          <p:cNvPr id="14" name="Group 13">
            <a:extLst>
              <a:ext uri="{FF2B5EF4-FFF2-40B4-BE49-F238E27FC236}">
                <a16:creationId xmlns:a16="http://schemas.microsoft.com/office/drawing/2014/main" id="{0B3EF35D-60F8-41CA-A0BF-DA69AB012CD9}"/>
              </a:ext>
            </a:extLst>
          </p:cNvPr>
          <p:cNvGrpSpPr/>
          <p:nvPr/>
        </p:nvGrpSpPr>
        <p:grpSpPr>
          <a:xfrm>
            <a:off x="8143184" y="3109485"/>
            <a:ext cx="763723" cy="237058"/>
            <a:chOff x="8186524" y="3092237"/>
            <a:chExt cx="763723" cy="237058"/>
          </a:xfrm>
        </p:grpSpPr>
        <p:sp>
          <p:nvSpPr>
            <p:cNvPr id="6" name="Étoile : 5 branches 302">
              <a:extLst>
                <a:ext uri="{FF2B5EF4-FFF2-40B4-BE49-F238E27FC236}">
                  <a16:creationId xmlns:a16="http://schemas.microsoft.com/office/drawing/2014/main" id="{488FF709-4BB5-441A-AB0B-B72E2C1219C7}"/>
                </a:ext>
              </a:extLst>
            </p:cNvPr>
            <p:cNvSpPr>
              <a:spLocks noChangeAspect="1"/>
            </p:cNvSpPr>
            <p:nvPr/>
          </p:nvSpPr>
          <p:spPr bwMode="auto">
            <a:xfrm>
              <a:off x="8186524" y="3092237"/>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 name="Étoile : 5 branches 303">
              <a:extLst>
                <a:ext uri="{FF2B5EF4-FFF2-40B4-BE49-F238E27FC236}">
                  <a16:creationId xmlns:a16="http://schemas.microsoft.com/office/drawing/2014/main" id="{F3A06F0C-A144-4E0F-A8D1-315313B9DFE6}"/>
                </a:ext>
              </a:extLst>
            </p:cNvPr>
            <p:cNvSpPr>
              <a:spLocks noChangeAspect="1"/>
            </p:cNvSpPr>
            <p:nvPr/>
          </p:nvSpPr>
          <p:spPr bwMode="auto">
            <a:xfrm>
              <a:off x="8439908" y="3092237"/>
              <a:ext cx="256955" cy="237058"/>
            </a:xfrm>
            <a:prstGeom prst="star5">
              <a:avLst/>
            </a:prstGeom>
            <a:gradFill>
              <a:gsLst>
                <a:gs pos="0">
                  <a:srgbClr val="009DB0"/>
                </a:gs>
                <a:gs pos="47000">
                  <a:srgbClr val="009DB0"/>
                </a:gs>
                <a:gs pos="56000">
                  <a:schemeClr val="bg1"/>
                </a:gs>
                <a:gs pos="100000">
                  <a:schemeClr val="bg1"/>
                </a:gs>
              </a:gsLst>
              <a:lin ang="0" scaled="0"/>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i="1">
                <a:solidFill>
                  <a:schemeClr val="tx1">
                    <a:lumMod val="60000"/>
                    <a:lumOff val="40000"/>
                  </a:schemeClr>
                </a:solidFill>
              </a:endParaRPr>
            </a:p>
          </p:txBody>
        </p:sp>
        <p:sp>
          <p:nvSpPr>
            <p:cNvPr id="11" name="Étoile : 5 branches 304">
              <a:extLst>
                <a:ext uri="{FF2B5EF4-FFF2-40B4-BE49-F238E27FC236}">
                  <a16:creationId xmlns:a16="http://schemas.microsoft.com/office/drawing/2014/main" id="{380999EB-27C2-4761-927B-CAC4E505B683}"/>
                </a:ext>
              </a:extLst>
            </p:cNvPr>
            <p:cNvSpPr>
              <a:spLocks noChangeAspect="1"/>
            </p:cNvSpPr>
            <p:nvPr/>
          </p:nvSpPr>
          <p:spPr bwMode="auto">
            <a:xfrm>
              <a:off x="8693292" y="3092237"/>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26" name="Group 25">
            <a:extLst>
              <a:ext uri="{FF2B5EF4-FFF2-40B4-BE49-F238E27FC236}">
                <a16:creationId xmlns:a16="http://schemas.microsoft.com/office/drawing/2014/main" id="{BDF63AFC-D9A8-4AB9-B5AB-8F7FCE5AAE8D}"/>
              </a:ext>
            </a:extLst>
          </p:cNvPr>
          <p:cNvGrpSpPr/>
          <p:nvPr/>
        </p:nvGrpSpPr>
        <p:grpSpPr>
          <a:xfrm>
            <a:off x="6670483" y="5395592"/>
            <a:ext cx="763723" cy="237058"/>
            <a:chOff x="6633946" y="5380613"/>
            <a:chExt cx="763723" cy="237058"/>
          </a:xfrm>
        </p:grpSpPr>
        <p:sp>
          <p:nvSpPr>
            <p:cNvPr id="65" name="Étoile : 5 branches 302">
              <a:extLst>
                <a:ext uri="{FF2B5EF4-FFF2-40B4-BE49-F238E27FC236}">
                  <a16:creationId xmlns:a16="http://schemas.microsoft.com/office/drawing/2014/main" id="{77B9A26C-E4AB-4DFC-AD0A-34208F59DA34}"/>
                </a:ext>
              </a:extLst>
            </p:cNvPr>
            <p:cNvSpPr>
              <a:spLocks noChangeAspect="1"/>
            </p:cNvSpPr>
            <p:nvPr/>
          </p:nvSpPr>
          <p:spPr bwMode="auto">
            <a:xfrm>
              <a:off x="6633946" y="5380613"/>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66" name="Étoile : 5 branches 303">
              <a:extLst>
                <a:ext uri="{FF2B5EF4-FFF2-40B4-BE49-F238E27FC236}">
                  <a16:creationId xmlns:a16="http://schemas.microsoft.com/office/drawing/2014/main" id="{6AAB7A31-8771-4F29-97C7-319FDF2B6583}"/>
                </a:ext>
              </a:extLst>
            </p:cNvPr>
            <p:cNvSpPr>
              <a:spLocks noChangeAspect="1"/>
            </p:cNvSpPr>
            <p:nvPr/>
          </p:nvSpPr>
          <p:spPr bwMode="auto">
            <a:xfrm>
              <a:off x="6887330" y="5380613"/>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67" name="Étoile : 5 branches 304">
              <a:extLst>
                <a:ext uri="{FF2B5EF4-FFF2-40B4-BE49-F238E27FC236}">
                  <a16:creationId xmlns:a16="http://schemas.microsoft.com/office/drawing/2014/main" id="{19CF37C8-2A1B-4092-808E-332653DEA333}"/>
                </a:ext>
              </a:extLst>
            </p:cNvPr>
            <p:cNvSpPr>
              <a:spLocks noChangeAspect="1"/>
            </p:cNvSpPr>
            <p:nvPr/>
          </p:nvSpPr>
          <p:spPr bwMode="auto">
            <a:xfrm>
              <a:off x="7140714" y="5380613"/>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bg1"/>
                </a:solidFill>
                <a:effectLst/>
              </a:endParaRPr>
            </a:p>
          </p:txBody>
        </p:sp>
      </p:grpSp>
      <p:grpSp>
        <p:nvGrpSpPr>
          <p:cNvPr id="12" name="Group 11">
            <a:extLst>
              <a:ext uri="{FF2B5EF4-FFF2-40B4-BE49-F238E27FC236}">
                <a16:creationId xmlns:a16="http://schemas.microsoft.com/office/drawing/2014/main" id="{6BBBE88B-4F80-4988-8378-162DD8D5F835}"/>
              </a:ext>
            </a:extLst>
          </p:cNvPr>
          <p:cNvGrpSpPr/>
          <p:nvPr/>
        </p:nvGrpSpPr>
        <p:grpSpPr>
          <a:xfrm>
            <a:off x="8143184" y="5395592"/>
            <a:ext cx="763723" cy="237058"/>
            <a:chOff x="8135086" y="5380613"/>
            <a:chExt cx="763723" cy="237058"/>
          </a:xfrm>
        </p:grpSpPr>
        <p:sp>
          <p:nvSpPr>
            <p:cNvPr id="68" name="Étoile : 5 branches 302">
              <a:extLst>
                <a:ext uri="{FF2B5EF4-FFF2-40B4-BE49-F238E27FC236}">
                  <a16:creationId xmlns:a16="http://schemas.microsoft.com/office/drawing/2014/main" id="{52F623D6-7AFE-4F7D-A4AB-DE6B4860BFE2}"/>
                </a:ext>
              </a:extLst>
            </p:cNvPr>
            <p:cNvSpPr>
              <a:spLocks noChangeAspect="1"/>
            </p:cNvSpPr>
            <p:nvPr/>
          </p:nvSpPr>
          <p:spPr bwMode="auto">
            <a:xfrm>
              <a:off x="8135086" y="5380613"/>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69" name="Étoile : 5 branches 303">
              <a:extLst>
                <a:ext uri="{FF2B5EF4-FFF2-40B4-BE49-F238E27FC236}">
                  <a16:creationId xmlns:a16="http://schemas.microsoft.com/office/drawing/2014/main" id="{C41C6F2B-51C6-4FC8-964E-301D6695A98B}"/>
                </a:ext>
              </a:extLst>
            </p:cNvPr>
            <p:cNvSpPr>
              <a:spLocks noChangeAspect="1"/>
            </p:cNvSpPr>
            <p:nvPr/>
          </p:nvSpPr>
          <p:spPr bwMode="auto">
            <a:xfrm>
              <a:off x="8388470" y="5380613"/>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70" name="Étoile : 5 branches 304">
              <a:extLst>
                <a:ext uri="{FF2B5EF4-FFF2-40B4-BE49-F238E27FC236}">
                  <a16:creationId xmlns:a16="http://schemas.microsoft.com/office/drawing/2014/main" id="{2CBFD0A4-5A33-4CCE-B29E-CE54B4928C40}"/>
                </a:ext>
              </a:extLst>
            </p:cNvPr>
            <p:cNvSpPr>
              <a:spLocks noChangeAspect="1"/>
            </p:cNvSpPr>
            <p:nvPr/>
          </p:nvSpPr>
          <p:spPr bwMode="auto">
            <a:xfrm>
              <a:off x="8641854" y="5380613"/>
              <a:ext cx="256955" cy="237058"/>
            </a:xfrm>
            <a:prstGeom prst="star5">
              <a:avLst/>
            </a:prstGeom>
            <a:gradFill>
              <a:gsLst>
                <a:gs pos="0">
                  <a:srgbClr val="009DB0"/>
                </a:gs>
                <a:gs pos="47000">
                  <a:srgbClr val="009DB0"/>
                </a:gs>
                <a:gs pos="56000">
                  <a:schemeClr val="bg1"/>
                </a:gs>
                <a:gs pos="100000">
                  <a:schemeClr val="bg1"/>
                </a:gs>
              </a:gsLst>
              <a:lin ang="0" scaled="0"/>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i="1">
                <a:solidFill>
                  <a:schemeClr val="tx1">
                    <a:lumMod val="60000"/>
                    <a:lumOff val="40000"/>
                  </a:schemeClr>
                </a:solidFill>
              </a:endParaRPr>
            </a:p>
          </p:txBody>
        </p:sp>
      </p:grpSp>
      <p:sp>
        <p:nvSpPr>
          <p:cNvPr id="27" name="Espace réservé du texte 2">
            <a:extLst>
              <a:ext uri="{FF2B5EF4-FFF2-40B4-BE49-F238E27FC236}">
                <a16:creationId xmlns:a16="http://schemas.microsoft.com/office/drawing/2014/main" id="{F2D486B7-EBE0-48A3-828A-A841EA591FC4}"/>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76" name="Groupe 2">
            <a:extLst>
              <a:ext uri="{FF2B5EF4-FFF2-40B4-BE49-F238E27FC236}">
                <a16:creationId xmlns:a16="http://schemas.microsoft.com/office/drawing/2014/main" id="{CEB65C64-E9EC-44B0-BD1F-C0218FE21DC8}"/>
              </a:ext>
            </a:extLst>
          </p:cNvPr>
          <p:cNvGrpSpPr>
            <a:grpSpLocks noChangeAspect="1"/>
          </p:cNvGrpSpPr>
          <p:nvPr/>
        </p:nvGrpSpPr>
        <p:grpSpPr>
          <a:xfrm flipH="1">
            <a:off x="5965248" y="5022765"/>
            <a:ext cx="244096" cy="262604"/>
            <a:chOff x="165235" y="232554"/>
            <a:chExt cx="253804" cy="273051"/>
          </a:xfrm>
          <a:noFill/>
        </p:grpSpPr>
        <p:sp>
          <p:nvSpPr>
            <p:cNvPr id="77" name="Freeform 6">
              <a:extLst>
                <a:ext uri="{FF2B5EF4-FFF2-40B4-BE49-F238E27FC236}">
                  <a16:creationId xmlns:a16="http://schemas.microsoft.com/office/drawing/2014/main" id="{22D4214F-E0AF-451C-B2AF-3CAEDBA00828}"/>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2F24EA95-177A-47ED-89F6-FA372DD6E8C0}"/>
                </a:ext>
              </a:extLst>
            </p:cNvPr>
            <p:cNvSpPr/>
            <p:nvPr/>
          </p:nvSpPr>
          <p:spPr>
            <a:xfrm>
              <a:off x="182025" y="232554"/>
              <a:ext cx="237014" cy="272017"/>
            </a:xfrm>
            <a:prstGeom prst="rect">
              <a:avLst/>
            </a:prstGeom>
            <a:grpFill/>
            <a:ln>
              <a:noFill/>
            </a:ln>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615567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213615-11CE-4188-B8B1-795468A09203}"/>
              </a:ext>
            </a:extLst>
          </p:cNvPr>
          <p:cNvSpPr>
            <a:spLocks noGrp="1"/>
          </p:cNvSpPr>
          <p:nvPr>
            <p:ph type="ctrTitle"/>
          </p:nvPr>
        </p:nvSpPr>
        <p:spPr/>
        <p:txBody>
          <a:bodyPr/>
          <a:lstStyle/>
          <a:p>
            <a:r>
              <a:rPr lang="en-US" sz="1300" i="1">
                <a:solidFill>
                  <a:schemeClr val="accent6"/>
                </a:solidFill>
                <a:latin typeface="+mj-lt"/>
              </a:rPr>
              <a:t>Illustration – Digital leverage:  </a:t>
            </a:r>
            <a:r>
              <a:rPr lang="en-US" sz="1300"/>
              <a:t>CG’s neo-bank could leverage on </a:t>
            </a:r>
            <a:r>
              <a:rPr lang="en-US" sz="1300">
                <a:solidFill>
                  <a:srgbClr val="009DB0"/>
                </a:solidFill>
              </a:rPr>
              <a:t>online marketing </a:t>
            </a:r>
            <a:r>
              <a:rPr lang="en-US" sz="1300"/>
              <a:t>and </a:t>
            </a:r>
            <a:r>
              <a:rPr lang="en-US" sz="1300">
                <a:solidFill>
                  <a:srgbClr val="009DB0"/>
                </a:solidFill>
              </a:rPr>
              <a:t>social network</a:t>
            </a:r>
            <a:r>
              <a:rPr lang="en-US" sz="1300"/>
              <a:t> in order to build a </a:t>
            </a:r>
            <a:r>
              <a:rPr lang="en-US" sz="1300">
                <a:solidFill>
                  <a:srgbClr val="009DB0"/>
                </a:solidFill>
              </a:rPr>
              <a:t>strong customer base</a:t>
            </a:r>
          </a:p>
        </p:txBody>
      </p:sp>
      <p:pic>
        <p:nvPicPr>
          <p:cNvPr id="11" name="Picture 10" descr="A screenshot of a social media post&#10;&#10;Description automatically generated">
            <a:extLst>
              <a:ext uri="{FF2B5EF4-FFF2-40B4-BE49-F238E27FC236}">
                <a16:creationId xmlns:a16="http://schemas.microsoft.com/office/drawing/2014/main" id="{EA0E5643-08A7-4002-8255-44FF704A78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47" b="6214"/>
          <a:stretch/>
        </p:blipFill>
        <p:spPr>
          <a:xfrm>
            <a:off x="5809681" y="1304571"/>
            <a:ext cx="3402927" cy="198545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E64D1398-3127-4781-BACD-DD0D3272AD2B}"/>
              </a:ext>
            </a:extLst>
          </p:cNvPr>
          <p:cNvPicPr>
            <a:picLocks noChangeAspect="1"/>
          </p:cNvPicPr>
          <p:nvPr/>
        </p:nvPicPr>
        <p:blipFill>
          <a:blip r:embed="rId3"/>
          <a:stretch>
            <a:fillRect/>
          </a:stretch>
        </p:blipFill>
        <p:spPr>
          <a:xfrm>
            <a:off x="5809681" y="2682427"/>
            <a:ext cx="3402927" cy="1931295"/>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0622CC9-E556-411D-860D-08E90FE1A43C}"/>
              </a:ext>
            </a:extLst>
          </p:cNvPr>
          <p:cNvSpPr txBox="1"/>
          <p:nvPr/>
        </p:nvSpPr>
        <p:spPr>
          <a:xfrm>
            <a:off x="5809681" y="4789628"/>
            <a:ext cx="3402927" cy="759182"/>
          </a:xfrm>
          <a:prstGeom prst="rect">
            <a:avLst/>
          </a:prstGeom>
          <a:noFill/>
          <a:ln>
            <a:noFill/>
          </a:ln>
        </p:spPr>
        <p:txBody>
          <a:bodyPr wrap="square" rtlCol="0">
            <a:spAutoFit/>
          </a:bodyPr>
          <a:lstStyle/>
          <a:p>
            <a:pPr marL="171450" indent="-171450">
              <a:spcAft>
                <a:spcPts val="400"/>
              </a:spcAft>
              <a:buClr>
                <a:schemeClr val="tx1"/>
              </a:buClr>
              <a:buFont typeface="Arial" panose="020B0604020202020204" pitchFamily="34" charset="0"/>
              <a:buChar char="•"/>
            </a:pPr>
            <a:r>
              <a:rPr lang="en-US" sz="1000"/>
              <a:t>There are many </a:t>
            </a:r>
            <a:r>
              <a:rPr lang="en-US" sz="1000" b="1">
                <a:solidFill>
                  <a:srgbClr val="009DB0"/>
                </a:solidFill>
              </a:rPr>
              <a:t>expatriates group </a:t>
            </a:r>
            <a:r>
              <a:rPr lang="en-US" sz="1000"/>
              <a:t>providing help and advises on </a:t>
            </a:r>
            <a:r>
              <a:rPr lang="en-US" sz="1000" b="1">
                <a:solidFill>
                  <a:srgbClr val="009DB0"/>
                </a:solidFill>
              </a:rPr>
              <a:t>Facebook</a:t>
            </a:r>
          </a:p>
          <a:p>
            <a:pPr marL="171450" indent="-171450">
              <a:spcAft>
                <a:spcPts val="400"/>
              </a:spcAft>
              <a:buClr>
                <a:schemeClr val="tx1"/>
              </a:buClr>
              <a:buFont typeface="Arial" panose="020B0604020202020204" pitchFamily="34" charset="0"/>
              <a:buChar char="•"/>
            </a:pPr>
            <a:r>
              <a:rPr lang="en-US" sz="1000"/>
              <a:t>For instance </a:t>
            </a:r>
            <a:r>
              <a:rPr lang="en-US" sz="1000" i="1"/>
              <a:t>“Les </a:t>
            </a:r>
            <a:r>
              <a:rPr lang="en-US" sz="1000" i="1" err="1"/>
              <a:t>Français</a:t>
            </a:r>
            <a:r>
              <a:rPr lang="en-US" sz="1000" i="1"/>
              <a:t> à Melbourne” </a:t>
            </a:r>
            <a:r>
              <a:rPr lang="en-US" sz="1000"/>
              <a:t>gathers </a:t>
            </a:r>
            <a:r>
              <a:rPr lang="en-US" sz="1000" b="1">
                <a:solidFill>
                  <a:srgbClr val="009DB0"/>
                </a:solidFill>
              </a:rPr>
              <a:t>21k people</a:t>
            </a:r>
          </a:p>
        </p:txBody>
      </p:sp>
      <p:cxnSp>
        <p:nvCxnSpPr>
          <p:cNvPr id="21" name="Connecteur droit 4">
            <a:extLst>
              <a:ext uri="{FF2B5EF4-FFF2-40B4-BE49-F238E27FC236}">
                <a16:creationId xmlns:a16="http://schemas.microsoft.com/office/drawing/2014/main" id="{975C6E8F-3EBE-46E7-843F-94C8B6F53FE4}"/>
              </a:ext>
            </a:extLst>
          </p:cNvPr>
          <p:cNvCxnSpPr>
            <a:cxnSpLocks/>
          </p:cNvCxnSpPr>
          <p:nvPr/>
        </p:nvCxnSpPr>
        <p:spPr bwMode="auto">
          <a:xfrm>
            <a:off x="5548444" y="1054237"/>
            <a:ext cx="3783321"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3" name="ZoneTexte 6">
            <a:extLst>
              <a:ext uri="{FF2B5EF4-FFF2-40B4-BE49-F238E27FC236}">
                <a16:creationId xmlns:a16="http://schemas.microsoft.com/office/drawing/2014/main" id="{F696992D-B2E2-4BE6-8C20-3643BDCC3708}"/>
              </a:ext>
            </a:extLst>
          </p:cNvPr>
          <p:cNvSpPr txBox="1"/>
          <p:nvPr/>
        </p:nvSpPr>
        <p:spPr>
          <a:xfrm>
            <a:off x="6165701" y="939775"/>
            <a:ext cx="2548806" cy="228925"/>
          </a:xfrm>
          <a:prstGeom prst="rect">
            <a:avLst/>
          </a:prstGeom>
          <a:solidFill>
            <a:schemeClr val="bg1"/>
          </a:solidFill>
        </p:spPr>
        <p:txBody>
          <a:bodyPr wrap="square" rtlCol="0" anchor="ctr">
            <a:noAutofit/>
          </a:bodyPr>
          <a:lstStyle/>
          <a:p>
            <a:pPr algn="ctr"/>
            <a:r>
              <a:rPr lang="en-US" sz="1100" b="1">
                <a:solidFill>
                  <a:srgbClr val="009DB0"/>
                </a:solidFill>
                <a:latin typeface="+mj-lt"/>
              </a:rPr>
              <a:t>Leverage on social network</a:t>
            </a:r>
          </a:p>
        </p:txBody>
      </p:sp>
      <p:cxnSp>
        <p:nvCxnSpPr>
          <p:cNvPr id="24" name="Connecteur droit 4">
            <a:extLst>
              <a:ext uri="{FF2B5EF4-FFF2-40B4-BE49-F238E27FC236}">
                <a16:creationId xmlns:a16="http://schemas.microsoft.com/office/drawing/2014/main" id="{FB7F4D63-E26F-4668-8C57-06F6D6F7F998}"/>
              </a:ext>
            </a:extLst>
          </p:cNvPr>
          <p:cNvCxnSpPr>
            <a:cxnSpLocks/>
          </p:cNvCxnSpPr>
          <p:nvPr/>
        </p:nvCxnSpPr>
        <p:spPr bwMode="auto">
          <a:xfrm>
            <a:off x="584515" y="1054237"/>
            <a:ext cx="459708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0631AC47-86A0-4C4B-A22D-7BDF803E1F92}"/>
              </a:ext>
            </a:extLst>
          </p:cNvPr>
          <p:cNvSpPr txBox="1"/>
          <p:nvPr/>
        </p:nvSpPr>
        <p:spPr>
          <a:xfrm>
            <a:off x="584515" y="4789628"/>
            <a:ext cx="4597085" cy="1426031"/>
          </a:xfrm>
          <a:prstGeom prst="rect">
            <a:avLst/>
          </a:prstGeom>
          <a:noFill/>
          <a:ln>
            <a:noFill/>
          </a:ln>
        </p:spPr>
        <p:txBody>
          <a:bodyPr wrap="square" rtlCol="0">
            <a:spAutoFit/>
          </a:bodyPr>
          <a:lstStyle/>
          <a:p>
            <a:pPr marL="171450" indent="-171450">
              <a:spcAft>
                <a:spcPts val="400"/>
              </a:spcAft>
              <a:buClr>
                <a:schemeClr val="tx1"/>
              </a:buClr>
              <a:buFont typeface="Arial" panose="020B0604020202020204" pitchFamily="34" charset="0"/>
              <a:buChar char="•"/>
            </a:pPr>
            <a:r>
              <a:rPr lang="en-US" sz="1000" b="1">
                <a:solidFill>
                  <a:srgbClr val="009DB0"/>
                </a:solidFill>
              </a:rPr>
              <a:t>SEO</a:t>
            </a:r>
            <a:r>
              <a:rPr lang="en-US" sz="1000"/>
              <a:t> could be perform focusing on semantic field of</a:t>
            </a:r>
            <a:r>
              <a:rPr lang="en-US" sz="1000" b="1">
                <a:solidFill>
                  <a:srgbClr val="009DB0"/>
                </a:solidFill>
              </a:rPr>
              <a:t> </a:t>
            </a:r>
            <a:r>
              <a:rPr lang="en-US" sz="1000" b="1" i="1">
                <a:solidFill>
                  <a:srgbClr val="009DB0"/>
                </a:solidFill>
              </a:rPr>
              <a:t>“</a:t>
            </a:r>
            <a:r>
              <a:rPr lang="en-US" sz="1000" b="1" i="1" err="1">
                <a:solidFill>
                  <a:srgbClr val="009DB0"/>
                </a:solidFill>
              </a:rPr>
              <a:t>expatrié</a:t>
            </a:r>
            <a:r>
              <a:rPr lang="en-US" sz="1000" b="1" i="1">
                <a:solidFill>
                  <a:srgbClr val="009DB0"/>
                </a:solidFill>
              </a:rPr>
              <a:t>”</a:t>
            </a:r>
          </a:p>
          <a:p>
            <a:pPr marL="171450" indent="-171450">
              <a:spcAft>
                <a:spcPts val="400"/>
              </a:spcAft>
              <a:buClr>
                <a:schemeClr val="tx1"/>
              </a:buClr>
              <a:buFont typeface="Arial" panose="020B0604020202020204" pitchFamily="34" charset="0"/>
              <a:buChar char="•"/>
            </a:pPr>
            <a:r>
              <a:rPr lang="en-US" sz="1000"/>
              <a:t>In addition </a:t>
            </a:r>
            <a:r>
              <a:rPr lang="en-US" sz="1000" b="1">
                <a:solidFill>
                  <a:srgbClr val="009DB0"/>
                </a:solidFill>
              </a:rPr>
              <a:t>SEA</a:t>
            </a:r>
            <a:r>
              <a:rPr lang="en-US" sz="1000"/>
              <a:t> could be activate on the same field. Based on figure from other neo-banks:</a:t>
            </a:r>
          </a:p>
          <a:p>
            <a:pPr marL="628650" lvl="1" indent="-171450">
              <a:spcAft>
                <a:spcPts val="400"/>
              </a:spcAft>
              <a:buClr>
                <a:schemeClr val="tx1"/>
              </a:buClr>
              <a:buFont typeface="Arial" panose="020B0604020202020204" pitchFamily="34" charset="0"/>
              <a:buChar char="•"/>
            </a:pPr>
            <a:r>
              <a:rPr lang="en-US" sz="1000" b="1">
                <a:solidFill>
                  <a:srgbClr val="009DB0"/>
                </a:solidFill>
              </a:rPr>
              <a:t>2€</a:t>
            </a:r>
            <a:r>
              <a:rPr lang="en-US" sz="1000"/>
              <a:t> </a:t>
            </a:r>
            <a:r>
              <a:rPr lang="en-US" sz="1000" b="1">
                <a:solidFill>
                  <a:srgbClr val="009DB0"/>
                </a:solidFill>
              </a:rPr>
              <a:t>per click</a:t>
            </a:r>
          </a:p>
          <a:p>
            <a:pPr marL="628650" lvl="1" indent="-171450">
              <a:spcAft>
                <a:spcPts val="400"/>
              </a:spcAft>
              <a:buClr>
                <a:schemeClr val="tx1"/>
              </a:buClr>
              <a:buFont typeface="Arial" panose="020B0604020202020204" pitchFamily="34" charset="0"/>
              <a:buChar char="•"/>
            </a:pPr>
            <a:r>
              <a:rPr lang="en-US" sz="1000"/>
              <a:t>An estimated </a:t>
            </a:r>
            <a:r>
              <a:rPr lang="en-US" sz="1000" b="1">
                <a:solidFill>
                  <a:srgbClr val="009DB0"/>
                </a:solidFill>
              </a:rPr>
              <a:t>conversion rate of 5%</a:t>
            </a:r>
          </a:p>
          <a:p>
            <a:pPr marL="628650" lvl="1" indent="-171450">
              <a:spcAft>
                <a:spcPts val="400"/>
              </a:spcAft>
              <a:buClr>
                <a:schemeClr val="tx1"/>
              </a:buClr>
              <a:buFont typeface="Arial" panose="020B0604020202020204" pitchFamily="34" charset="0"/>
              <a:buChar char="•"/>
            </a:pPr>
            <a:r>
              <a:rPr lang="en-US" sz="1000" b="1">
                <a:solidFill>
                  <a:srgbClr val="009DB0"/>
                </a:solidFill>
              </a:rPr>
              <a:t>50€ spent per year </a:t>
            </a:r>
            <a:r>
              <a:rPr lang="en-US" sz="1000"/>
              <a:t>per client</a:t>
            </a:r>
          </a:p>
          <a:p>
            <a:pPr marL="628650" lvl="1" indent="-171450">
              <a:spcAft>
                <a:spcPts val="400"/>
              </a:spcAft>
              <a:buClr>
                <a:schemeClr val="tx1"/>
              </a:buClr>
              <a:buFont typeface="Wingdings" panose="05000000000000000000" pitchFamily="2" charset="2"/>
              <a:buChar char="Ø"/>
            </a:pPr>
            <a:r>
              <a:rPr lang="en-US" sz="1000"/>
              <a:t>Each </a:t>
            </a:r>
            <a:r>
              <a:rPr lang="en-US" sz="1000" b="1">
                <a:solidFill>
                  <a:srgbClr val="009DB0"/>
                </a:solidFill>
              </a:rPr>
              <a:t>ads </a:t>
            </a:r>
            <a:r>
              <a:rPr lang="en-US" sz="1000"/>
              <a:t>would bring </a:t>
            </a:r>
            <a:r>
              <a:rPr lang="en-US" sz="1000" b="1">
                <a:solidFill>
                  <a:srgbClr val="009DB0"/>
                </a:solidFill>
              </a:rPr>
              <a:t>0,1€</a:t>
            </a:r>
          </a:p>
        </p:txBody>
      </p:sp>
      <p:sp>
        <p:nvSpPr>
          <p:cNvPr id="25" name="ZoneTexte 6">
            <a:extLst>
              <a:ext uri="{FF2B5EF4-FFF2-40B4-BE49-F238E27FC236}">
                <a16:creationId xmlns:a16="http://schemas.microsoft.com/office/drawing/2014/main" id="{69E6A580-CC79-4126-AB82-061C599168B9}"/>
              </a:ext>
            </a:extLst>
          </p:cNvPr>
          <p:cNvSpPr txBox="1"/>
          <p:nvPr/>
        </p:nvSpPr>
        <p:spPr>
          <a:xfrm>
            <a:off x="1608654" y="939775"/>
            <a:ext cx="2548806" cy="228925"/>
          </a:xfrm>
          <a:prstGeom prst="rect">
            <a:avLst/>
          </a:prstGeom>
          <a:solidFill>
            <a:schemeClr val="bg1"/>
          </a:solidFill>
        </p:spPr>
        <p:txBody>
          <a:bodyPr wrap="square" rtlCol="0" anchor="ctr">
            <a:noAutofit/>
          </a:bodyPr>
          <a:lstStyle/>
          <a:p>
            <a:pPr algn="ctr"/>
            <a:r>
              <a:rPr lang="en-US" sz="1100" b="1">
                <a:solidFill>
                  <a:srgbClr val="009DB0"/>
                </a:solidFill>
                <a:latin typeface="+mj-lt"/>
              </a:rPr>
              <a:t>SEO/SEA leverage</a:t>
            </a:r>
          </a:p>
        </p:txBody>
      </p:sp>
      <p:pic>
        <p:nvPicPr>
          <p:cNvPr id="15" name="Picture 14">
            <a:extLst>
              <a:ext uri="{FF2B5EF4-FFF2-40B4-BE49-F238E27FC236}">
                <a16:creationId xmlns:a16="http://schemas.microsoft.com/office/drawing/2014/main" id="{3CFC24B1-5D8F-4E8D-A874-1ED5EE99720C}"/>
              </a:ext>
            </a:extLst>
          </p:cNvPr>
          <p:cNvPicPr>
            <a:picLocks noChangeAspect="1"/>
          </p:cNvPicPr>
          <p:nvPr/>
        </p:nvPicPr>
        <p:blipFill>
          <a:blip r:embed="rId4"/>
          <a:stretch>
            <a:fillRect/>
          </a:stretch>
        </p:blipFill>
        <p:spPr>
          <a:xfrm>
            <a:off x="584515" y="1251048"/>
            <a:ext cx="3159717" cy="220878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01F2BD8-7E30-4213-86AC-81684F5C4F66}"/>
              </a:ext>
            </a:extLst>
          </p:cNvPr>
          <p:cNvPicPr>
            <a:picLocks noChangeAspect="1"/>
          </p:cNvPicPr>
          <p:nvPr/>
        </p:nvPicPr>
        <p:blipFill>
          <a:blip r:embed="rId5"/>
          <a:stretch>
            <a:fillRect/>
          </a:stretch>
        </p:blipFill>
        <p:spPr>
          <a:xfrm>
            <a:off x="1455068" y="2753527"/>
            <a:ext cx="3726532" cy="1931293"/>
          </a:xfrm>
          <a:prstGeom prst="rect">
            <a:avLst/>
          </a:prstGeom>
          <a:ln>
            <a:noFill/>
          </a:ln>
          <a:effectLst>
            <a:outerShdw blurRad="190500" algn="tl" rotWithShape="0">
              <a:srgbClr val="000000">
                <a:alpha val="70000"/>
              </a:srgbClr>
            </a:outerShdw>
          </a:effectLst>
        </p:spPr>
      </p:pic>
      <p:sp>
        <p:nvSpPr>
          <p:cNvPr id="3" name="Espace réservé du texte 2">
            <a:extLst>
              <a:ext uri="{FF2B5EF4-FFF2-40B4-BE49-F238E27FC236}">
                <a16:creationId xmlns:a16="http://schemas.microsoft.com/office/drawing/2014/main" id="{E2FDF590-7C6B-49CF-AA5E-7F2E894D22CD}"/>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20" name="Groupe 2">
            <a:extLst>
              <a:ext uri="{FF2B5EF4-FFF2-40B4-BE49-F238E27FC236}">
                <a16:creationId xmlns:a16="http://schemas.microsoft.com/office/drawing/2014/main" id="{1C277749-1539-41E1-822B-C8E8EBFC905F}"/>
              </a:ext>
            </a:extLst>
          </p:cNvPr>
          <p:cNvGrpSpPr>
            <a:grpSpLocks noChangeAspect="1"/>
          </p:cNvGrpSpPr>
          <p:nvPr/>
        </p:nvGrpSpPr>
        <p:grpSpPr>
          <a:xfrm flipH="1">
            <a:off x="164125" y="266768"/>
            <a:ext cx="328776" cy="353706"/>
            <a:chOff x="165235" y="232554"/>
            <a:chExt cx="253804" cy="273051"/>
          </a:xfrm>
        </p:grpSpPr>
        <p:sp>
          <p:nvSpPr>
            <p:cNvPr id="22" name="Freeform 6">
              <a:extLst>
                <a:ext uri="{FF2B5EF4-FFF2-40B4-BE49-F238E27FC236}">
                  <a16:creationId xmlns:a16="http://schemas.microsoft.com/office/drawing/2014/main" id="{E42647F1-EAF9-4B8D-93CC-999F280FD63F}"/>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CAAA54D9-D483-44AD-AF19-D71D232BBB6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123017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6" name="Connecteur droit avec flèche 905">
            <a:extLst>
              <a:ext uri="{FF2B5EF4-FFF2-40B4-BE49-F238E27FC236}">
                <a16:creationId xmlns:a16="http://schemas.microsoft.com/office/drawing/2014/main" id="{F0BBAE66-8B4B-4941-ABBB-422A19C41612}"/>
              </a:ext>
            </a:extLst>
          </p:cNvPr>
          <p:cNvCxnSpPr>
            <a:cxnSpLocks/>
          </p:cNvCxnSpPr>
          <p:nvPr/>
        </p:nvCxnSpPr>
        <p:spPr>
          <a:xfrm>
            <a:off x="1729308" y="6441528"/>
            <a:ext cx="2631536" cy="0"/>
          </a:xfrm>
          <a:prstGeom prst="straightConnector1">
            <a:avLst/>
          </a:prstGeom>
          <a:ln>
            <a:solidFill>
              <a:srgbClr val="A2A2A2"/>
            </a:solidFill>
            <a:tailEnd type="triangle"/>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1FAF7B62-2AC5-4EAF-962B-997DC8451065}"/>
              </a:ext>
            </a:extLst>
          </p:cNvPr>
          <p:cNvSpPr>
            <a:spLocks noGrp="1"/>
          </p:cNvSpPr>
          <p:nvPr>
            <p:ph type="ctrTitle"/>
          </p:nvPr>
        </p:nvSpPr>
        <p:spPr>
          <a:xfrm>
            <a:off x="584515" y="107205"/>
            <a:ext cx="8927130" cy="576064"/>
          </a:xfrm>
        </p:spPr>
        <p:txBody>
          <a:bodyPr/>
          <a:lstStyle/>
          <a:p>
            <a:r>
              <a:rPr lang="en-US" sz="1200" b="0">
                <a:latin typeface="+mj-lt"/>
              </a:rPr>
              <a:t>CG’s choice to leverage</a:t>
            </a:r>
            <a:r>
              <a:rPr lang="en-US" sz="1200" b="0">
                <a:solidFill>
                  <a:srgbClr val="009DB0"/>
                </a:solidFill>
                <a:latin typeface="+mj-lt"/>
              </a:rPr>
              <a:t> </a:t>
            </a:r>
            <a:r>
              <a:rPr lang="en-US" sz="1200" err="1">
                <a:solidFill>
                  <a:srgbClr val="009DB0"/>
                </a:solidFill>
                <a:latin typeface="+mj-lt"/>
              </a:rPr>
              <a:t>Manymore’s</a:t>
            </a:r>
            <a:r>
              <a:rPr lang="en-US" sz="1200">
                <a:solidFill>
                  <a:srgbClr val="009DB0"/>
                </a:solidFill>
                <a:latin typeface="+mj-lt"/>
              </a:rPr>
              <a:t> cloud-based wealth management software </a:t>
            </a:r>
            <a:r>
              <a:rPr lang="en-US" sz="1200" b="0">
                <a:latin typeface="+mj-lt"/>
              </a:rPr>
              <a:t>will help save resources maintaining IT up to date to meet evolving regulation</a:t>
            </a:r>
            <a:endParaRPr lang="en-US" sz="1200" b="0">
              <a:latin typeface="+mn-lt"/>
            </a:endParaRPr>
          </a:p>
        </p:txBody>
      </p:sp>
      <p:sp>
        <p:nvSpPr>
          <p:cNvPr id="4" name="Rectangle 3">
            <a:extLst>
              <a:ext uri="{FF2B5EF4-FFF2-40B4-BE49-F238E27FC236}">
                <a16:creationId xmlns:a16="http://schemas.microsoft.com/office/drawing/2014/main" id="{A3BC6C28-86AA-4AE4-B825-B90E375904D9}"/>
              </a:ext>
            </a:extLst>
          </p:cNvPr>
          <p:cNvSpPr/>
          <p:nvPr/>
        </p:nvSpPr>
        <p:spPr bwMode="auto">
          <a:xfrm>
            <a:off x="258618" y="1396898"/>
            <a:ext cx="4039281" cy="48680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5" name="Bulle narrative : rectangle 4">
            <a:extLst>
              <a:ext uri="{FF2B5EF4-FFF2-40B4-BE49-F238E27FC236}">
                <a16:creationId xmlns:a16="http://schemas.microsoft.com/office/drawing/2014/main" id="{82598183-F965-4299-87FB-9746C7D2E18D}"/>
              </a:ext>
            </a:extLst>
          </p:cNvPr>
          <p:cNvSpPr/>
          <p:nvPr/>
        </p:nvSpPr>
        <p:spPr>
          <a:xfrm rot="5400000">
            <a:off x="1262610" y="3285370"/>
            <a:ext cx="1998361" cy="3477074"/>
          </a:xfrm>
          <a:prstGeom prst="wedgeRectCallout">
            <a:avLst>
              <a:gd name="adj1" fmla="val -8173"/>
              <a:gd name="adj2" fmla="val 4196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16">
            <a:extLst>
              <a:ext uri="{FF2B5EF4-FFF2-40B4-BE49-F238E27FC236}">
                <a16:creationId xmlns:a16="http://schemas.microsoft.com/office/drawing/2014/main" id="{31D0161B-7FD2-4C9A-AA3D-BB45B86FC159}"/>
              </a:ext>
            </a:extLst>
          </p:cNvPr>
          <p:cNvGrpSpPr/>
          <p:nvPr/>
        </p:nvGrpSpPr>
        <p:grpSpPr>
          <a:xfrm>
            <a:off x="2422042" y="5196411"/>
            <a:ext cx="915107" cy="482390"/>
            <a:chOff x="5783297" y="4440391"/>
            <a:chExt cx="2117708" cy="1116330"/>
          </a:xfrm>
          <a:solidFill>
            <a:srgbClr val="F2F2F2"/>
          </a:solidFill>
        </p:grpSpPr>
        <p:sp>
          <p:nvSpPr>
            <p:cNvPr id="7" name="Rectangle 6">
              <a:extLst>
                <a:ext uri="{FF2B5EF4-FFF2-40B4-BE49-F238E27FC236}">
                  <a16:creationId xmlns:a16="http://schemas.microsoft.com/office/drawing/2014/main" id="{8DD90CF8-A4DF-4976-A177-1C215C9AC443}"/>
                </a:ext>
              </a:extLst>
            </p:cNvPr>
            <p:cNvSpPr/>
            <p:nvPr/>
          </p:nvSpPr>
          <p:spPr>
            <a:xfrm>
              <a:off x="5783297" y="4440391"/>
              <a:ext cx="2094889" cy="1116330"/>
            </a:xfrm>
            <a:prstGeom prst="rect">
              <a:avLst/>
            </a:prstGeom>
            <a:solidFill>
              <a:srgbClr val="F2F2F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a:p>
              <a:pPr algn="ctr"/>
              <a:endParaRPr lang="en-US" sz="700">
                <a:solidFill>
                  <a:schemeClr val="tx1"/>
                </a:solidFill>
              </a:endParaRPr>
            </a:p>
            <a:p>
              <a:pPr algn="ctr"/>
              <a:endParaRPr lang="en-US" sz="700">
                <a:solidFill>
                  <a:schemeClr val="tx1"/>
                </a:solidFill>
              </a:endParaRPr>
            </a:p>
            <a:p>
              <a:pPr algn="ctr"/>
              <a:endParaRPr lang="en-US" sz="700">
                <a:solidFill>
                  <a:schemeClr val="tx1"/>
                </a:solidFill>
              </a:endParaRPr>
            </a:p>
            <a:p>
              <a:pPr algn="ctr"/>
              <a:r>
                <a:rPr lang="en-US" sz="700">
                  <a:solidFill>
                    <a:schemeClr val="tx1"/>
                  </a:solidFill>
                </a:rPr>
                <a:t>Small less-digitalized CGPs</a:t>
              </a:r>
            </a:p>
            <a:p>
              <a:pPr algn="ctr"/>
              <a:endParaRPr lang="en-US" sz="700">
                <a:solidFill>
                  <a:schemeClr val="tx1"/>
                </a:solidFill>
              </a:endParaRPr>
            </a:p>
            <a:p>
              <a:pPr algn="ctr"/>
              <a:endParaRPr lang="en-US" sz="700">
                <a:solidFill>
                  <a:schemeClr val="tx1"/>
                </a:solidFill>
              </a:endParaRPr>
            </a:p>
          </p:txBody>
        </p:sp>
        <p:pic>
          <p:nvPicPr>
            <p:cNvPr id="8" name="Picture 2" descr="Accueil">
              <a:extLst>
                <a:ext uri="{FF2B5EF4-FFF2-40B4-BE49-F238E27FC236}">
                  <a16:creationId xmlns:a16="http://schemas.microsoft.com/office/drawing/2014/main" id="{131D21EE-B06B-4248-952B-3CB363301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4878" y="4487679"/>
              <a:ext cx="799546" cy="312771"/>
            </a:xfrm>
            <a:prstGeom prst="rect">
              <a:avLst/>
            </a:prstGeom>
            <a:noFill/>
          </p:spPr>
        </p:pic>
        <p:pic>
          <p:nvPicPr>
            <p:cNvPr id="9" name="Picture 2" descr="Direcfi | LinkedIn">
              <a:extLst>
                <a:ext uri="{FF2B5EF4-FFF2-40B4-BE49-F238E27FC236}">
                  <a16:creationId xmlns:a16="http://schemas.microsoft.com/office/drawing/2014/main" id="{1DA13B9B-A30C-4798-9C60-5CD94B4F7082}"/>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2235" b="26598"/>
            <a:stretch/>
          </p:blipFill>
          <p:spPr bwMode="auto">
            <a:xfrm>
              <a:off x="7022069" y="4761801"/>
              <a:ext cx="878936" cy="361834"/>
            </a:xfrm>
            <a:prstGeom prst="rect">
              <a:avLst/>
            </a:prstGeom>
            <a:noFill/>
          </p:spPr>
        </p:pic>
      </p:grpSp>
      <p:sp>
        <p:nvSpPr>
          <p:cNvPr id="10" name="Rectangle 9">
            <a:extLst>
              <a:ext uri="{FF2B5EF4-FFF2-40B4-BE49-F238E27FC236}">
                <a16:creationId xmlns:a16="http://schemas.microsoft.com/office/drawing/2014/main" id="{B2CAA7A6-CF4B-43D7-B9A1-B89B1AD805B1}"/>
              </a:ext>
            </a:extLst>
          </p:cNvPr>
          <p:cNvSpPr/>
          <p:nvPr/>
        </p:nvSpPr>
        <p:spPr>
          <a:xfrm>
            <a:off x="2198816" y="4909262"/>
            <a:ext cx="786333" cy="430600"/>
          </a:xfrm>
          <a:prstGeom prst="rect">
            <a:avLst/>
          </a:prstGeom>
          <a:solidFill>
            <a:srgbClr val="F2F2F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a:p>
            <a:pPr algn="ctr"/>
            <a:endParaRPr lang="en-US" sz="700">
              <a:solidFill>
                <a:schemeClr val="tx1"/>
              </a:solidFill>
            </a:endParaRPr>
          </a:p>
          <a:p>
            <a:pPr algn="ctr"/>
            <a:r>
              <a:rPr lang="en-US" sz="700">
                <a:solidFill>
                  <a:schemeClr val="tx1"/>
                </a:solidFill>
              </a:rPr>
              <a:t>Leveraging Harvest</a:t>
            </a:r>
          </a:p>
          <a:p>
            <a:pPr algn="ctr"/>
            <a:endParaRPr lang="en-US" sz="700">
              <a:solidFill>
                <a:schemeClr val="tx1"/>
              </a:solidFill>
            </a:endParaRPr>
          </a:p>
        </p:txBody>
      </p:sp>
      <p:grpSp>
        <p:nvGrpSpPr>
          <p:cNvPr id="11" name="Groupe 10">
            <a:extLst>
              <a:ext uri="{FF2B5EF4-FFF2-40B4-BE49-F238E27FC236}">
                <a16:creationId xmlns:a16="http://schemas.microsoft.com/office/drawing/2014/main" id="{C1FF0666-0F78-4435-BA6B-0CE11DCEABFB}"/>
              </a:ext>
            </a:extLst>
          </p:cNvPr>
          <p:cNvGrpSpPr/>
          <p:nvPr/>
        </p:nvGrpSpPr>
        <p:grpSpPr>
          <a:xfrm>
            <a:off x="1194902" y="1687949"/>
            <a:ext cx="2007828" cy="1972620"/>
            <a:chOff x="449622" y="1454795"/>
            <a:chExt cx="1547313" cy="1520180"/>
          </a:xfrm>
        </p:grpSpPr>
        <p:sp>
          <p:nvSpPr>
            <p:cNvPr id="12" name="Arc plein 11">
              <a:extLst>
                <a:ext uri="{FF2B5EF4-FFF2-40B4-BE49-F238E27FC236}">
                  <a16:creationId xmlns:a16="http://schemas.microsoft.com/office/drawing/2014/main" id="{C7F6A163-FD8F-42FC-A19B-F56592DE2612}"/>
                </a:ext>
              </a:extLst>
            </p:cNvPr>
            <p:cNvSpPr/>
            <p:nvPr/>
          </p:nvSpPr>
          <p:spPr>
            <a:xfrm>
              <a:off x="453426" y="1454795"/>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c plein 12">
              <a:extLst>
                <a:ext uri="{FF2B5EF4-FFF2-40B4-BE49-F238E27FC236}">
                  <a16:creationId xmlns:a16="http://schemas.microsoft.com/office/drawing/2014/main" id="{74B18DEB-8191-4CE1-B314-B02B4520E7F5}"/>
                </a:ext>
              </a:extLst>
            </p:cNvPr>
            <p:cNvSpPr/>
            <p:nvPr/>
          </p:nvSpPr>
          <p:spPr>
            <a:xfrm rot="5400000">
              <a:off x="556096" y="1454795"/>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plein 13">
              <a:extLst>
                <a:ext uri="{FF2B5EF4-FFF2-40B4-BE49-F238E27FC236}">
                  <a16:creationId xmlns:a16="http://schemas.microsoft.com/office/drawing/2014/main" id="{6A1CA406-E8F9-438D-9C20-086B4020E0FE}"/>
                </a:ext>
              </a:extLst>
            </p:cNvPr>
            <p:cNvSpPr/>
            <p:nvPr/>
          </p:nvSpPr>
          <p:spPr>
            <a:xfrm rot="10800000">
              <a:off x="556096" y="1527636"/>
              <a:ext cx="1440839" cy="1440839"/>
            </a:xfrm>
            <a:prstGeom prst="blockArc">
              <a:avLst>
                <a:gd name="adj1" fmla="val 10830298"/>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c plein 14">
              <a:extLst>
                <a:ext uri="{FF2B5EF4-FFF2-40B4-BE49-F238E27FC236}">
                  <a16:creationId xmlns:a16="http://schemas.microsoft.com/office/drawing/2014/main" id="{41F4F397-838E-4497-B576-9B43AFA9E1EA}"/>
                </a:ext>
              </a:extLst>
            </p:cNvPr>
            <p:cNvSpPr/>
            <p:nvPr/>
          </p:nvSpPr>
          <p:spPr>
            <a:xfrm rot="16200000">
              <a:off x="449622" y="1534136"/>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6" name="Connecteur droit 15">
            <a:extLst>
              <a:ext uri="{FF2B5EF4-FFF2-40B4-BE49-F238E27FC236}">
                <a16:creationId xmlns:a16="http://schemas.microsoft.com/office/drawing/2014/main" id="{C96AFFBB-D354-43D2-8119-6B3BCA319F87}"/>
              </a:ext>
            </a:extLst>
          </p:cNvPr>
          <p:cNvCxnSpPr>
            <a:cxnSpLocks/>
          </p:cNvCxnSpPr>
          <p:nvPr/>
        </p:nvCxnSpPr>
        <p:spPr bwMode="auto">
          <a:xfrm>
            <a:off x="258618" y="1067709"/>
            <a:ext cx="4011724"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7" name="Rectangle 16">
            <a:extLst>
              <a:ext uri="{FF2B5EF4-FFF2-40B4-BE49-F238E27FC236}">
                <a16:creationId xmlns:a16="http://schemas.microsoft.com/office/drawing/2014/main" id="{E94EAA85-2C13-4AFE-BE22-C4B8868D6613}"/>
              </a:ext>
            </a:extLst>
          </p:cNvPr>
          <p:cNvSpPr/>
          <p:nvPr/>
        </p:nvSpPr>
        <p:spPr>
          <a:xfrm>
            <a:off x="465702" y="894018"/>
            <a:ext cx="3645518" cy="415498"/>
          </a:xfrm>
          <a:prstGeom prst="rect">
            <a:avLst/>
          </a:prstGeom>
          <a:solidFill>
            <a:schemeClr val="bg1"/>
          </a:solidFill>
        </p:spPr>
        <p:txBody>
          <a:bodyPr wrap="square" lIns="36000" rIns="36000" bIns="0">
            <a:spAutoFit/>
          </a:bodyPr>
          <a:lstStyle/>
          <a:p>
            <a:pPr algn="ctr"/>
            <a:r>
              <a:rPr lang="en-US" sz="800" b="1" spc="-20">
                <a:solidFill>
                  <a:srgbClr val="009DB0"/>
                </a:solidFill>
                <a:latin typeface="+mj-lt"/>
              </a:rPr>
              <a:t>While some peers have chosen to develop solutions internally, CG benefits from software providers’ wealth management tools to automatize its operations and adapt to evolving regulation</a:t>
            </a:r>
          </a:p>
        </p:txBody>
      </p:sp>
      <p:sp>
        <p:nvSpPr>
          <p:cNvPr id="18" name="Freeform 29">
            <a:extLst>
              <a:ext uri="{FF2B5EF4-FFF2-40B4-BE49-F238E27FC236}">
                <a16:creationId xmlns:a16="http://schemas.microsoft.com/office/drawing/2014/main" id="{7362E22E-7BCE-4F50-9CC9-7C108B4C13F9}"/>
              </a:ext>
            </a:extLst>
          </p:cNvPr>
          <p:cNvSpPr>
            <a:spLocks noChangeAspect="1" noEditPoints="1"/>
          </p:cNvSpPr>
          <p:nvPr/>
        </p:nvSpPr>
        <p:spPr bwMode="auto">
          <a:xfrm>
            <a:off x="2235004" y="2383713"/>
            <a:ext cx="70276" cy="21805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sz="1400">
              <a:solidFill>
                <a:prstClr val="black"/>
              </a:solidFill>
              <a:latin typeface="+mj-lt"/>
            </a:endParaRPr>
          </a:p>
        </p:txBody>
      </p:sp>
      <p:sp>
        <p:nvSpPr>
          <p:cNvPr id="19" name="ZoneTexte 18">
            <a:extLst>
              <a:ext uri="{FF2B5EF4-FFF2-40B4-BE49-F238E27FC236}">
                <a16:creationId xmlns:a16="http://schemas.microsoft.com/office/drawing/2014/main" id="{89A9722F-2B95-493C-9646-C0649F26D80D}"/>
              </a:ext>
            </a:extLst>
          </p:cNvPr>
          <p:cNvSpPr txBox="1"/>
          <p:nvPr/>
        </p:nvSpPr>
        <p:spPr>
          <a:xfrm>
            <a:off x="1751302" y="2560113"/>
            <a:ext cx="895789" cy="415498"/>
          </a:xfrm>
          <a:prstGeom prst="rect">
            <a:avLst/>
          </a:prstGeom>
          <a:noFill/>
        </p:spPr>
        <p:txBody>
          <a:bodyPr wrap="square" rtlCol="0">
            <a:spAutoFit/>
          </a:bodyPr>
          <a:lstStyle/>
          <a:p>
            <a:pPr algn="ctr"/>
            <a:r>
              <a:rPr lang="en-US" sz="700"/>
              <a:t>Set of </a:t>
            </a:r>
            <a:r>
              <a:rPr lang="en-US" sz="700">
                <a:solidFill>
                  <a:srgbClr val="009DB0"/>
                </a:solidFill>
              </a:rPr>
              <a:t>digital tools</a:t>
            </a:r>
          </a:p>
          <a:p>
            <a:pPr algn="ctr"/>
            <a:r>
              <a:rPr lang="en-US" sz="700"/>
              <a:t>for CGPs</a:t>
            </a:r>
          </a:p>
        </p:txBody>
      </p:sp>
      <p:grpSp>
        <p:nvGrpSpPr>
          <p:cNvPr id="20" name="Group 5">
            <a:extLst>
              <a:ext uri="{FF2B5EF4-FFF2-40B4-BE49-F238E27FC236}">
                <a16:creationId xmlns:a16="http://schemas.microsoft.com/office/drawing/2014/main" id="{D6362AAE-C132-432C-AF80-053CE9AD614B}"/>
              </a:ext>
            </a:extLst>
          </p:cNvPr>
          <p:cNvGrpSpPr>
            <a:grpSpLocks noChangeAspect="1"/>
          </p:cNvGrpSpPr>
          <p:nvPr/>
        </p:nvGrpSpPr>
        <p:grpSpPr bwMode="auto">
          <a:xfrm>
            <a:off x="2015280" y="2419326"/>
            <a:ext cx="182353" cy="150629"/>
            <a:chOff x="800" y="869"/>
            <a:chExt cx="730" cy="603"/>
          </a:xfrm>
          <a:solidFill>
            <a:srgbClr val="009DB0"/>
          </a:solidFill>
        </p:grpSpPr>
        <p:sp>
          <p:nvSpPr>
            <p:cNvPr id="21" name="Freeform 6">
              <a:extLst>
                <a:ext uri="{FF2B5EF4-FFF2-40B4-BE49-F238E27FC236}">
                  <a16:creationId xmlns:a16="http://schemas.microsoft.com/office/drawing/2014/main" id="{1D7AD57E-6EDB-4833-A133-B3688E0A1FF2}"/>
                </a:ext>
              </a:extLst>
            </p:cNvPr>
            <p:cNvSpPr>
              <a:spLocks noEditPoints="1"/>
            </p:cNvSpPr>
            <p:nvPr/>
          </p:nvSpPr>
          <p:spPr bwMode="auto">
            <a:xfrm>
              <a:off x="835" y="869"/>
              <a:ext cx="649" cy="464"/>
            </a:xfrm>
            <a:custGeom>
              <a:avLst/>
              <a:gdLst>
                <a:gd name="T0" fmla="*/ 4 w 56"/>
                <a:gd name="T1" fmla="*/ 40 h 40"/>
                <a:gd name="T2" fmla="*/ 52 w 56"/>
                <a:gd name="T3" fmla="*/ 40 h 40"/>
                <a:gd name="T4" fmla="*/ 56 w 56"/>
                <a:gd name="T5" fmla="*/ 36 h 40"/>
                <a:gd name="T6" fmla="*/ 56 w 56"/>
                <a:gd name="T7" fmla="*/ 4 h 40"/>
                <a:gd name="T8" fmla="*/ 52 w 56"/>
                <a:gd name="T9" fmla="*/ 0 h 40"/>
                <a:gd name="T10" fmla="*/ 4 w 56"/>
                <a:gd name="T11" fmla="*/ 0 h 40"/>
                <a:gd name="T12" fmla="*/ 0 w 56"/>
                <a:gd name="T13" fmla="*/ 4 h 40"/>
                <a:gd name="T14" fmla="*/ 0 w 56"/>
                <a:gd name="T15" fmla="*/ 36 h 40"/>
                <a:gd name="T16" fmla="*/ 4 w 56"/>
                <a:gd name="T17" fmla="*/ 40 h 40"/>
                <a:gd name="T18" fmla="*/ 4 w 56"/>
                <a:gd name="T19" fmla="*/ 4 h 40"/>
                <a:gd name="T20" fmla="*/ 52 w 56"/>
                <a:gd name="T21" fmla="*/ 4 h 40"/>
                <a:gd name="T22" fmla="*/ 52 w 56"/>
                <a:gd name="T23" fmla="*/ 36 h 40"/>
                <a:gd name="T24" fmla="*/ 4 w 56"/>
                <a:gd name="T25" fmla="*/ 36 h 40"/>
                <a:gd name="T26" fmla="*/ 4 w 56"/>
                <a:gd name="T2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0">
                  <a:moveTo>
                    <a:pt x="4" y="40"/>
                  </a:moveTo>
                  <a:cubicBezTo>
                    <a:pt x="52" y="40"/>
                    <a:pt x="52" y="40"/>
                    <a:pt x="52" y="40"/>
                  </a:cubicBezTo>
                  <a:cubicBezTo>
                    <a:pt x="55" y="40"/>
                    <a:pt x="56" y="38"/>
                    <a:pt x="56" y="36"/>
                  </a:cubicBezTo>
                  <a:cubicBezTo>
                    <a:pt x="56" y="4"/>
                    <a:pt x="56" y="4"/>
                    <a:pt x="56" y="4"/>
                  </a:cubicBezTo>
                  <a:cubicBezTo>
                    <a:pt x="56" y="2"/>
                    <a:pt x="55" y="0"/>
                    <a:pt x="52" y="0"/>
                  </a:cubicBezTo>
                  <a:cubicBezTo>
                    <a:pt x="4" y="0"/>
                    <a:pt x="4" y="0"/>
                    <a:pt x="4" y="0"/>
                  </a:cubicBezTo>
                  <a:cubicBezTo>
                    <a:pt x="2" y="0"/>
                    <a:pt x="0" y="2"/>
                    <a:pt x="0" y="4"/>
                  </a:cubicBezTo>
                  <a:cubicBezTo>
                    <a:pt x="0" y="36"/>
                    <a:pt x="0" y="36"/>
                    <a:pt x="0" y="36"/>
                  </a:cubicBezTo>
                  <a:cubicBezTo>
                    <a:pt x="0" y="38"/>
                    <a:pt x="2" y="40"/>
                    <a:pt x="4" y="40"/>
                  </a:cubicBezTo>
                  <a:close/>
                  <a:moveTo>
                    <a:pt x="4" y="4"/>
                  </a:moveTo>
                  <a:cubicBezTo>
                    <a:pt x="52" y="4"/>
                    <a:pt x="52" y="4"/>
                    <a:pt x="52" y="4"/>
                  </a:cubicBezTo>
                  <a:cubicBezTo>
                    <a:pt x="52" y="36"/>
                    <a:pt x="52" y="36"/>
                    <a:pt x="52" y="36"/>
                  </a:cubicBezTo>
                  <a:cubicBezTo>
                    <a:pt x="4" y="36"/>
                    <a:pt x="4" y="36"/>
                    <a:pt x="4" y="3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CB58B2E5-722A-4604-93EA-395E8C4D646C}"/>
                </a:ext>
              </a:extLst>
            </p:cNvPr>
            <p:cNvSpPr>
              <a:spLocks/>
            </p:cNvSpPr>
            <p:nvPr/>
          </p:nvSpPr>
          <p:spPr bwMode="auto">
            <a:xfrm>
              <a:off x="800" y="1379"/>
              <a:ext cx="730" cy="93"/>
            </a:xfrm>
            <a:custGeom>
              <a:avLst/>
              <a:gdLst>
                <a:gd name="T0" fmla="*/ 61 w 63"/>
                <a:gd name="T1" fmla="*/ 0 h 8"/>
                <a:gd name="T2" fmla="*/ 35 w 63"/>
                <a:gd name="T3" fmla="*/ 0 h 8"/>
                <a:gd name="T4" fmla="*/ 35 w 63"/>
                <a:gd name="T5" fmla="*/ 4 h 8"/>
                <a:gd name="T6" fmla="*/ 27 w 63"/>
                <a:gd name="T7" fmla="*/ 4 h 8"/>
                <a:gd name="T8" fmla="*/ 27 w 63"/>
                <a:gd name="T9" fmla="*/ 0 h 8"/>
                <a:gd name="T10" fmla="*/ 1 w 63"/>
                <a:gd name="T11" fmla="*/ 0 h 8"/>
                <a:gd name="T12" fmla="*/ 0 w 63"/>
                <a:gd name="T13" fmla="*/ 2 h 8"/>
                <a:gd name="T14" fmla="*/ 3 w 63"/>
                <a:gd name="T15" fmla="*/ 6 h 8"/>
                <a:gd name="T16" fmla="*/ 5 w 63"/>
                <a:gd name="T17" fmla="*/ 8 h 8"/>
                <a:gd name="T18" fmla="*/ 57 w 63"/>
                <a:gd name="T19" fmla="*/ 8 h 8"/>
                <a:gd name="T20" fmla="*/ 60 w 63"/>
                <a:gd name="T21" fmla="*/ 6 h 8"/>
                <a:gd name="T22" fmla="*/ 63 w 63"/>
                <a:gd name="T23" fmla="*/ 2 h 8"/>
                <a:gd name="T24" fmla="*/ 61 w 63"/>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
                  <a:moveTo>
                    <a:pt x="61" y="0"/>
                  </a:moveTo>
                  <a:cubicBezTo>
                    <a:pt x="35" y="0"/>
                    <a:pt x="35" y="0"/>
                    <a:pt x="35" y="0"/>
                  </a:cubicBezTo>
                  <a:cubicBezTo>
                    <a:pt x="35" y="4"/>
                    <a:pt x="35" y="4"/>
                    <a:pt x="35" y="4"/>
                  </a:cubicBezTo>
                  <a:cubicBezTo>
                    <a:pt x="27" y="4"/>
                    <a:pt x="27" y="4"/>
                    <a:pt x="27" y="4"/>
                  </a:cubicBezTo>
                  <a:cubicBezTo>
                    <a:pt x="27" y="0"/>
                    <a:pt x="27" y="0"/>
                    <a:pt x="27" y="0"/>
                  </a:cubicBezTo>
                  <a:cubicBezTo>
                    <a:pt x="1" y="0"/>
                    <a:pt x="1" y="0"/>
                    <a:pt x="1" y="0"/>
                  </a:cubicBezTo>
                  <a:cubicBezTo>
                    <a:pt x="0" y="0"/>
                    <a:pt x="0" y="1"/>
                    <a:pt x="0" y="2"/>
                  </a:cubicBezTo>
                  <a:cubicBezTo>
                    <a:pt x="3" y="6"/>
                    <a:pt x="3" y="6"/>
                    <a:pt x="3" y="6"/>
                  </a:cubicBezTo>
                  <a:cubicBezTo>
                    <a:pt x="3" y="7"/>
                    <a:pt x="4" y="8"/>
                    <a:pt x="5" y="8"/>
                  </a:cubicBezTo>
                  <a:cubicBezTo>
                    <a:pt x="57" y="8"/>
                    <a:pt x="57" y="8"/>
                    <a:pt x="57" y="8"/>
                  </a:cubicBezTo>
                  <a:cubicBezTo>
                    <a:pt x="59" y="8"/>
                    <a:pt x="60" y="7"/>
                    <a:pt x="60" y="6"/>
                  </a:cubicBezTo>
                  <a:cubicBezTo>
                    <a:pt x="63" y="2"/>
                    <a:pt x="63" y="2"/>
                    <a:pt x="63" y="2"/>
                  </a:cubicBezTo>
                  <a:cubicBezTo>
                    <a:pt x="63" y="1"/>
                    <a:pt x="63"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3" name="Connecteur droit avec flèche 22">
            <a:extLst>
              <a:ext uri="{FF2B5EF4-FFF2-40B4-BE49-F238E27FC236}">
                <a16:creationId xmlns:a16="http://schemas.microsoft.com/office/drawing/2014/main" id="{899C461C-5636-4F67-A5F1-12D87A812BBF}"/>
              </a:ext>
            </a:extLst>
          </p:cNvPr>
          <p:cNvCxnSpPr>
            <a:cxnSpLocks/>
          </p:cNvCxnSpPr>
          <p:nvPr/>
        </p:nvCxnSpPr>
        <p:spPr>
          <a:xfrm>
            <a:off x="819576" y="5851804"/>
            <a:ext cx="2458654" cy="0"/>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E2DF6DF-48A1-4637-830A-595518C9F7FE}"/>
              </a:ext>
            </a:extLst>
          </p:cNvPr>
          <p:cNvCxnSpPr>
            <a:cxnSpLocks/>
          </p:cNvCxnSpPr>
          <p:nvPr/>
        </p:nvCxnSpPr>
        <p:spPr>
          <a:xfrm flipV="1">
            <a:off x="820854" y="4197617"/>
            <a:ext cx="0" cy="1656247"/>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7">
            <a:extLst>
              <a:ext uri="{FF2B5EF4-FFF2-40B4-BE49-F238E27FC236}">
                <a16:creationId xmlns:a16="http://schemas.microsoft.com/office/drawing/2014/main" id="{9C018B9D-EDBF-46E1-928D-C0FAA61CDDCF}"/>
              </a:ext>
            </a:extLst>
          </p:cNvPr>
          <p:cNvSpPr txBox="1"/>
          <p:nvPr/>
        </p:nvSpPr>
        <p:spPr>
          <a:xfrm>
            <a:off x="932219" y="5820965"/>
            <a:ext cx="831830" cy="200055"/>
          </a:xfrm>
          <a:prstGeom prst="rect">
            <a:avLst/>
          </a:prstGeom>
          <a:noFill/>
        </p:spPr>
        <p:txBody>
          <a:bodyPr wrap="square" rtlCol="0">
            <a:spAutoFit/>
          </a:bodyPr>
          <a:lstStyle/>
          <a:p>
            <a:pPr algn="ctr"/>
            <a:r>
              <a:rPr lang="en-US" sz="700" i="1">
                <a:solidFill>
                  <a:schemeClr val="bg1">
                    <a:lumMod val="50000"/>
                  </a:schemeClr>
                </a:solidFill>
              </a:rPr>
              <a:t>High</a:t>
            </a:r>
          </a:p>
        </p:txBody>
      </p:sp>
      <p:sp>
        <p:nvSpPr>
          <p:cNvPr id="26" name="TextBox 29">
            <a:extLst>
              <a:ext uri="{FF2B5EF4-FFF2-40B4-BE49-F238E27FC236}">
                <a16:creationId xmlns:a16="http://schemas.microsoft.com/office/drawing/2014/main" id="{51E076F9-F8BC-41F9-AA90-180396782287}"/>
              </a:ext>
            </a:extLst>
          </p:cNvPr>
          <p:cNvSpPr txBox="1"/>
          <p:nvPr/>
        </p:nvSpPr>
        <p:spPr>
          <a:xfrm>
            <a:off x="2410481" y="5820965"/>
            <a:ext cx="831830" cy="200055"/>
          </a:xfrm>
          <a:prstGeom prst="rect">
            <a:avLst/>
          </a:prstGeom>
          <a:noFill/>
        </p:spPr>
        <p:txBody>
          <a:bodyPr wrap="square" rtlCol="0">
            <a:spAutoFit/>
          </a:bodyPr>
          <a:lstStyle/>
          <a:p>
            <a:pPr algn="ctr"/>
            <a:r>
              <a:rPr lang="en-US" sz="700" i="1">
                <a:solidFill>
                  <a:schemeClr val="bg1">
                    <a:lumMod val="50000"/>
                  </a:schemeClr>
                </a:solidFill>
              </a:rPr>
              <a:t>Affordable</a:t>
            </a:r>
          </a:p>
        </p:txBody>
      </p:sp>
      <p:sp>
        <p:nvSpPr>
          <p:cNvPr id="27" name="TextBox 31">
            <a:extLst>
              <a:ext uri="{FF2B5EF4-FFF2-40B4-BE49-F238E27FC236}">
                <a16:creationId xmlns:a16="http://schemas.microsoft.com/office/drawing/2014/main" id="{81977B68-326A-4724-AD92-EFD3BED9E8DB}"/>
              </a:ext>
            </a:extLst>
          </p:cNvPr>
          <p:cNvSpPr txBox="1"/>
          <p:nvPr/>
        </p:nvSpPr>
        <p:spPr>
          <a:xfrm rot="16200000">
            <a:off x="408864" y="4271551"/>
            <a:ext cx="544277" cy="200055"/>
          </a:xfrm>
          <a:prstGeom prst="rect">
            <a:avLst/>
          </a:prstGeom>
          <a:noFill/>
        </p:spPr>
        <p:txBody>
          <a:bodyPr wrap="square" rtlCol="0">
            <a:spAutoFit/>
          </a:bodyPr>
          <a:lstStyle/>
          <a:p>
            <a:pPr algn="ctr"/>
            <a:r>
              <a:rPr lang="en-US" sz="700" i="1">
                <a:solidFill>
                  <a:schemeClr val="bg1">
                    <a:lumMod val="50000"/>
                  </a:schemeClr>
                </a:solidFill>
              </a:rPr>
              <a:t>High</a:t>
            </a:r>
          </a:p>
        </p:txBody>
      </p:sp>
      <p:sp>
        <p:nvSpPr>
          <p:cNvPr id="29" name="Rectangle 28">
            <a:extLst>
              <a:ext uri="{FF2B5EF4-FFF2-40B4-BE49-F238E27FC236}">
                <a16:creationId xmlns:a16="http://schemas.microsoft.com/office/drawing/2014/main" id="{120C11F5-2ECA-475E-947C-91A059D197A4}"/>
              </a:ext>
            </a:extLst>
          </p:cNvPr>
          <p:cNvSpPr/>
          <p:nvPr/>
        </p:nvSpPr>
        <p:spPr>
          <a:xfrm>
            <a:off x="876558" y="4346614"/>
            <a:ext cx="911889" cy="754160"/>
          </a:xfrm>
          <a:prstGeom prst="rect">
            <a:avLst/>
          </a:prstGeom>
          <a:solidFill>
            <a:srgbClr val="F2F2F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a:solidFill>
                  <a:schemeClr val="tx1"/>
                </a:solidFill>
              </a:rPr>
              <a:t>Internal development</a:t>
            </a:r>
          </a:p>
        </p:txBody>
      </p:sp>
      <p:pic>
        <p:nvPicPr>
          <p:cNvPr id="30" name="Picture 2" descr="CYRUS CONSEIL Paris - Gestion de patrimoine (adresse, horaires)">
            <a:extLst>
              <a:ext uri="{FF2B5EF4-FFF2-40B4-BE49-F238E27FC236}">
                <a16:creationId xmlns:a16="http://schemas.microsoft.com/office/drawing/2014/main" id="{60D8B652-462F-45CC-B01F-2101BCDA3D9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7605" b="26121"/>
          <a:stretch/>
        </p:blipFill>
        <p:spPr bwMode="auto">
          <a:xfrm>
            <a:off x="1389650" y="4900143"/>
            <a:ext cx="311097" cy="149456"/>
          </a:xfrm>
          <a:prstGeom prst="rect">
            <a:avLst/>
          </a:prstGeom>
          <a:solidFill>
            <a:srgbClr val="F2F2F2"/>
          </a:solidFill>
        </p:spPr>
      </p:pic>
      <p:pic>
        <p:nvPicPr>
          <p:cNvPr id="31" name="Picture 2" descr="Primonial, 1er groupe indépendant en gestion de patrimoine">
            <a:extLst>
              <a:ext uri="{FF2B5EF4-FFF2-40B4-BE49-F238E27FC236}">
                <a16:creationId xmlns:a16="http://schemas.microsoft.com/office/drawing/2014/main" id="{E282352C-4F26-4F67-9D9B-5B66E6006D8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9441" y="4658297"/>
            <a:ext cx="500389" cy="111399"/>
          </a:xfrm>
          <a:prstGeom prst="rect">
            <a:avLst/>
          </a:prstGeom>
          <a:solidFill>
            <a:srgbClr val="F2F2F2"/>
          </a:solidFill>
        </p:spPr>
      </p:pic>
      <p:grpSp>
        <p:nvGrpSpPr>
          <p:cNvPr id="32" name="Group 3">
            <a:extLst>
              <a:ext uri="{FF2B5EF4-FFF2-40B4-BE49-F238E27FC236}">
                <a16:creationId xmlns:a16="http://schemas.microsoft.com/office/drawing/2014/main" id="{5828C9C0-EBBB-446C-9EE2-503D3F5211C9}"/>
              </a:ext>
            </a:extLst>
          </p:cNvPr>
          <p:cNvGrpSpPr>
            <a:grpSpLocks noChangeAspect="1"/>
          </p:cNvGrpSpPr>
          <p:nvPr/>
        </p:nvGrpSpPr>
        <p:grpSpPr>
          <a:xfrm>
            <a:off x="1731141" y="4247410"/>
            <a:ext cx="1342473" cy="472596"/>
            <a:chOff x="4745885" y="1883207"/>
            <a:chExt cx="3609935" cy="1270820"/>
          </a:xfrm>
          <a:solidFill>
            <a:srgbClr val="F2F2F2"/>
          </a:solidFill>
        </p:grpSpPr>
        <p:sp>
          <p:nvSpPr>
            <p:cNvPr id="33" name="Rectangle 32">
              <a:extLst>
                <a:ext uri="{FF2B5EF4-FFF2-40B4-BE49-F238E27FC236}">
                  <a16:creationId xmlns:a16="http://schemas.microsoft.com/office/drawing/2014/main" id="{1289AE79-5B09-4BE8-96DE-8A24348EDA59}"/>
                </a:ext>
              </a:extLst>
            </p:cNvPr>
            <p:cNvSpPr/>
            <p:nvPr/>
          </p:nvSpPr>
          <p:spPr>
            <a:xfrm>
              <a:off x="4745885" y="1883207"/>
              <a:ext cx="3609935" cy="1270820"/>
            </a:xfrm>
            <a:prstGeom prst="rect">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a:solidFill>
                    <a:schemeClr val="tx1"/>
                  </a:solidFill>
                </a:rPr>
                <a:t>Digital native with adapted processes</a:t>
              </a:r>
            </a:p>
          </p:txBody>
        </p:sp>
        <p:pic>
          <p:nvPicPr>
            <p:cNvPr id="34" name="Picture 2" descr="Le blog de Yomoni">
              <a:extLst>
                <a:ext uri="{FF2B5EF4-FFF2-40B4-BE49-F238E27FC236}">
                  <a16:creationId xmlns:a16="http://schemas.microsoft.com/office/drawing/2014/main" id="{6991E169-A628-490C-8972-68C46769D82C}"/>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3725" y="2653506"/>
              <a:ext cx="867249" cy="343490"/>
            </a:xfrm>
            <a:prstGeom prst="rect">
              <a:avLst/>
            </a:prstGeom>
            <a:grpFill/>
          </p:spPr>
        </p:pic>
        <p:pic>
          <p:nvPicPr>
            <p:cNvPr id="35" name="Picture 2" descr="Rencontre avec Nalo, la Plateforme d'Investissements sur-mesure">
              <a:extLst>
                <a:ext uri="{FF2B5EF4-FFF2-40B4-BE49-F238E27FC236}">
                  <a16:creationId xmlns:a16="http://schemas.microsoft.com/office/drawing/2014/main" id="{FA76FA63-CCD3-49E4-8A45-AB2987FA0825}"/>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7570" t="20935" r="6218" b="19052"/>
            <a:stretch/>
          </p:blipFill>
          <p:spPr bwMode="auto">
            <a:xfrm>
              <a:off x="6056765" y="2675032"/>
              <a:ext cx="948887" cy="346787"/>
            </a:xfrm>
            <a:prstGeom prst="rect">
              <a:avLst/>
            </a:prstGeom>
            <a:grpFill/>
          </p:spPr>
        </p:pic>
      </p:grpSp>
      <p:grpSp>
        <p:nvGrpSpPr>
          <p:cNvPr id="36" name="Group 7">
            <a:extLst>
              <a:ext uri="{FF2B5EF4-FFF2-40B4-BE49-F238E27FC236}">
                <a16:creationId xmlns:a16="http://schemas.microsoft.com/office/drawing/2014/main" id="{237FD710-983E-4892-981D-6421EBEF9443}"/>
              </a:ext>
            </a:extLst>
          </p:cNvPr>
          <p:cNvGrpSpPr>
            <a:grpSpLocks noChangeAspect="1"/>
          </p:cNvGrpSpPr>
          <p:nvPr/>
        </p:nvGrpSpPr>
        <p:grpSpPr>
          <a:xfrm>
            <a:off x="1867914" y="4692859"/>
            <a:ext cx="787406" cy="345088"/>
            <a:chOff x="3629405" y="3085034"/>
            <a:chExt cx="2117347" cy="927946"/>
          </a:xfrm>
          <a:solidFill>
            <a:srgbClr val="F2F2F2"/>
          </a:solidFill>
        </p:grpSpPr>
        <p:sp>
          <p:nvSpPr>
            <p:cNvPr id="37" name="Rectangle 36">
              <a:extLst>
                <a:ext uri="{FF2B5EF4-FFF2-40B4-BE49-F238E27FC236}">
                  <a16:creationId xmlns:a16="http://schemas.microsoft.com/office/drawing/2014/main" id="{C7BA2BF6-69E4-44EF-8427-6C60483C7615}"/>
                </a:ext>
              </a:extLst>
            </p:cNvPr>
            <p:cNvSpPr/>
            <p:nvPr/>
          </p:nvSpPr>
          <p:spPr>
            <a:xfrm>
              <a:off x="3629405" y="3085034"/>
              <a:ext cx="2114461" cy="927946"/>
            </a:xfrm>
            <a:prstGeom prst="rect">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gn="ctr"/>
              <a:r>
                <a:rPr lang="en-US" sz="700">
                  <a:solidFill>
                    <a:schemeClr val="tx1"/>
                  </a:solidFill>
                </a:rPr>
                <a:t>Leveraging </a:t>
              </a:r>
              <a:r>
                <a:rPr lang="en-US" sz="700" err="1">
                  <a:solidFill>
                    <a:schemeClr val="tx1"/>
                  </a:solidFill>
                </a:rPr>
                <a:t>Manymore</a:t>
              </a:r>
              <a:endParaRPr lang="en-US" sz="700">
                <a:solidFill>
                  <a:schemeClr val="tx1"/>
                </a:solidFill>
              </a:endParaRPr>
            </a:p>
          </p:txBody>
        </p:sp>
        <p:pic>
          <p:nvPicPr>
            <p:cNvPr id="38" name="Picture 2" descr="C REVA">
              <a:extLst>
                <a:ext uri="{FF2B5EF4-FFF2-40B4-BE49-F238E27FC236}">
                  <a16:creationId xmlns:a16="http://schemas.microsoft.com/office/drawing/2014/main" id="{E41E910D-D12A-4149-BD19-55D9AB453E07}"/>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21" t="8695" r="15657" b="25256"/>
            <a:stretch/>
          </p:blipFill>
          <p:spPr bwMode="auto">
            <a:xfrm>
              <a:off x="5293096" y="3321931"/>
              <a:ext cx="453656" cy="437930"/>
            </a:xfrm>
            <a:prstGeom prst="rect">
              <a:avLst/>
            </a:prstGeom>
            <a:grpFill/>
          </p:spPr>
        </p:pic>
      </p:grpSp>
      <p:pic>
        <p:nvPicPr>
          <p:cNvPr id="39" name="Picture 2" descr="Harvest | Éditeur de logiciels pour la gestion de patrimoine et la ...">
            <a:extLst>
              <a:ext uri="{FF2B5EF4-FFF2-40B4-BE49-F238E27FC236}">
                <a16:creationId xmlns:a16="http://schemas.microsoft.com/office/drawing/2014/main" id="{00C742FE-FF6C-4594-8368-43479B5750E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9861" y="2492739"/>
            <a:ext cx="358692" cy="78016"/>
          </a:xfrm>
          <a:prstGeom prst="rect">
            <a:avLst/>
          </a:prstGeom>
          <a:noFill/>
        </p:spPr>
      </p:pic>
      <p:pic>
        <p:nvPicPr>
          <p:cNvPr id="40" name="Picture 2" descr="INFINITIS | LinkedIn">
            <a:extLst>
              <a:ext uri="{FF2B5EF4-FFF2-40B4-BE49-F238E27FC236}">
                <a16:creationId xmlns:a16="http://schemas.microsoft.com/office/drawing/2014/main" id="{561BB18B-CE84-4AEA-8454-2246462D5D8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18856" b="19000"/>
          <a:stretch/>
        </p:blipFill>
        <p:spPr bwMode="auto">
          <a:xfrm>
            <a:off x="2584558" y="4923839"/>
            <a:ext cx="192536" cy="119650"/>
          </a:xfrm>
          <a:prstGeom prst="rect">
            <a:avLst/>
          </a:prstGeom>
          <a:solidFill>
            <a:srgbClr val="F2F2F2"/>
          </a:solidFill>
        </p:spPr>
      </p:pic>
      <p:sp>
        <p:nvSpPr>
          <p:cNvPr id="41" name="TextBox 12">
            <a:extLst>
              <a:ext uri="{FF2B5EF4-FFF2-40B4-BE49-F238E27FC236}">
                <a16:creationId xmlns:a16="http://schemas.microsoft.com/office/drawing/2014/main" id="{100ACBAB-B829-471D-8E53-201914145D2A}"/>
              </a:ext>
            </a:extLst>
          </p:cNvPr>
          <p:cNvSpPr txBox="1"/>
          <p:nvPr/>
        </p:nvSpPr>
        <p:spPr>
          <a:xfrm>
            <a:off x="531603" y="4016111"/>
            <a:ext cx="1177079" cy="200055"/>
          </a:xfrm>
          <a:prstGeom prst="rect">
            <a:avLst/>
          </a:prstGeom>
          <a:noFill/>
        </p:spPr>
        <p:txBody>
          <a:bodyPr wrap="square" rtlCol="0">
            <a:spAutoFit/>
          </a:bodyPr>
          <a:lstStyle/>
          <a:p>
            <a:pPr algn="ctr"/>
            <a:r>
              <a:rPr lang="en-US" sz="700">
                <a:solidFill>
                  <a:srgbClr val="009DB0"/>
                </a:solidFill>
              </a:rPr>
              <a:t>Quality of digital tools</a:t>
            </a:r>
          </a:p>
        </p:txBody>
      </p:sp>
      <p:sp>
        <p:nvSpPr>
          <p:cNvPr id="42" name="TextBox 13">
            <a:extLst>
              <a:ext uri="{FF2B5EF4-FFF2-40B4-BE49-F238E27FC236}">
                <a16:creationId xmlns:a16="http://schemas.microsoft.com/office/drawing/2014/main" id="{F113515F-581D-48A1-8AA2-36BF830E4DE1}"/>
              </a:ext>
            </a:extLst>
          </p:cNvPr>
          <p:cNvSpPr txBox="1"/>
          <p:nvPr/>
        </p:nvSpPr>
        <p:spPr>
          <a:xfrm>
            <a:off x="3207420" y="5635610"/>
            <a:ext cx="787918" cy="384721"/>
          </a:xfrm>
          <a:prstGeom prst="rect">
            <a:avLst/>
          </a:prstGeom>
          <a:noFill/>
        </p:spPr>
        <p:txBody>
          <a:bodyPr wrap="square" rtlCol="0">
            <a:spAutoFit/>
          </a:bodyPr>
          <a:lstStyle/>
          <a:p>
            <a:pPr algn="ctr"/>
            <a:r>
              <a:rPr lang="en-US" sz="700">
                <a:solidFill>
                  <a:srgbClr val="009DB0"/>
                </a:solidFill>
              </a:rPr>
              <a:t>Cost </a:t>
            </a:r>
            <a:r>
              <a:rPr lang="en-US" sz="600" i="1" spc="-30">
                <a:solidFill>
                  <a:srgbClr val="009DB0"/>
                </a:solidFill>
              </a:rPr>
              <a:t>(implementation &amp; updates)</a:t>
            </a:r>
            <a:endParaRPr lang="en-US" sz="700" i="1" spc="-30">
              <a:solidFill>
                <a:srgbClr val="009DB0"/>
              </a:solidFill>
            </a:endParaRPr>
          </a:p>
        </p:txBody>
      </p:sp>
      <p:sp>
        <p:nvSpPr>
          <p:cNvPr id="43" name="TextBox 31">
            <a:extLst>
              <a:ext uri="{FF2B5EF4-FFF2-40B4-BE49-F238E27FC236}">
                <a16:creationId xmlns:a16="http://schemas.microsoft.com/office/drawing/2014/main" id="{B90BFCBE-EEE4-4028-8439-4828D194DBB7}"/>
              </a:ext>
            </a:extLst>
          </p:cNvPr>
          <p:cNvSpPr txBox="1"/>
          <p:nvPr/>
        </p:nvSpPr>
        <p:spPr>
          <a:xfrm rot="16200000">
            <a:off x="355591" y="4846369"/>
            <a:ext cx="650823" cy="200055"/>
          </a:xfrm>
          <a:prstGeom prst="rect">
            <a:avLst/>
          </a:prstGeom>
          <a:noFill/>
        </p:spPr>
        <p:txBody>
          <a:bodyPr wrap="square" rtlCol="0">
            <a:spAutoFit/>
          </a:bodyPr>
          <a:lstStyle/>
          <a:p>
            <a:pPr algn="ctr"/>
            <a:r>
              <a:rPr lang="en-US" sz="700" i="1">
                <a:solidFill>
                  <a:schemeClr val="bg1">
                    <a:lumMod val="50000"/>
                  </a:schemeClr>
                </a:solidFill>
              </a:rPr>
              <a:t>Standard</a:t>
            </a:r>
          </a:p>
        </p:txBody>
      </p:sp>
      <p:sp>
        <p:nvSpPr>
          <p:cNvPr id="44" name="TextBox 31">
            <a:extLst>
              <a:ext uri="{FF2B5EF4-FFF2-40B4-BE49-F238E27FC236}">
                <a16:creationId xmlns:a16="http://schemas.microsoft.com/office/drawing/2014/main" id="{25C5B90B-A6EB-434F-8346-B37EA270F939}"/>
              </a:ext>
            </a:extLst>
          </p:cNvPr>
          <p:cNvSpPr txBox="1"/>
          <p:nvPr/>
        </p:nvSpPr>
        <p:spPr>
          <a:xfrm rot="16200000">
            <a:off x="472874" y="5462702"/>
            <a:ext cx="416257" cy="200055"/>
          </a:xfrm>
          <a:prstGeom prst="rect">
            <a:avLst/>
          </a:prstGeom>
          <a:noFill/>
        </p:spPr>
        <p:txBody>
          <a:bodyPr wrap="square" rtlCol="0">
            <a:spAutoFit/>
          </a:bodyPr>
          <a:lstStyle/>
          <a:p>
            <a:pPr algn="ctr"/>
            <a:r>
              <a:rPr lang="en-US" sz="700" i="1">
                <a:solidFill>
                  <a:schemeClr val="bg1">
                    <a:lumMod val="50000"/>
                  </a:schemeClr>
                </a:solidFill>
              </a:rPr>
              <a:t>Low</a:t>
            </a:r>
          </a:p>
        </p:txBody>
      </p:sp>
      <p:sp>
        <p:nvSpPr>
          <p:cNvPr id="45" name="ZoneTexte 44">
            <a:extLst>
              <a:ext uri="{FF2B5EF4-FFF2-40B4-BE49-F238E27FC236}">
                <a16:creationId xmlns:a16="http://schemas.microsoft.com/office/drawing/2014/main" id="{460BD292-A025-4F1F-9952-48546ED38A25}"/>
              </a:ext>
            </a:extLst>
          </p:cNvPr>
          <p:cNvSpPr txBox="1"/>
          <p:nvPr/>
        </p:nvSpPr>
        <p:spPr>
          <a:xfrm>
            <a:off x="1338514" y="2876188"/>
            <a:ext cx="822411" cy="415498"/>
          </a:xfrm>
          <a:prstGeom prst="rect">
            <a:avLst/>
          </a:prstGeom>
          <a:noFill/>
        </p:spPr>
        <p:txBody>
          <a:bodyPr wrap="square" rtlCol="0">
            <a:spAutoFit/>
          </a:bodyPr>
          <a:lstStyle/>
          <a:p>
            <a:pPr algn="ctr"/>
            <a:r>
              <a:rPr lang="en-US" sz="700">
                <a:solidFill>
                  <a:srgbClr val="009DB0"/>
                </a:solidFill>
              </a:rPr>
              <a:t>Interacting with customers</a:t>
            </a:r>
          </a:p>
        </p:txBody>
      </p:sp>
      <p:sp>
        <p:nvSpPr>
          <p:cNvPr id="46" name="ZoneTexte 45">
            <a:extLst>
              <a:ext uri="{FF2B5EF4-FFF2-40B4-BE49-F238E27FC236}">
                <a16:creationId xmlns:a16="http://schemas.microsoft.com/office/drawing/2014/main" id="{99625938-FDE1-4F09-A5DB-48E66CB113BF}"/>
              </a:ext>
            </a:extLst>
          </p:cNvPr>
          <p:cNvSpPr txBox="1"/>
          <p:nvPr/>
        </p:nvSpPr>
        <p:spPr>
          <a:xfrm>
            <a:off x="2257837" y="2861205"/>
            <a:ext cx="810669" cy="307777"/>
          </a:xfrm>
          <a:prstGeom prst="rect">
            <a:avLst/>
          </a:prstGeom>
          <a:noFill/>
        </p:spPr>
        <p:txBody>
          <a:bodyPr wrap="square" rtlCol="0">
            <a:spAutoFit/>
          </a:bodyPr>
          <a:lstStyle/>
          <a:p>
            <a:pPr algn="ctr"/>
            <a:r>
              <a:rPr lang="en-US" sz="700">
                <a:solidFill>
                  <a:srgbClr val="009DB0"/>
                </a:solidFill>
              </a:rPr>
              <a:t>Managing regulations</a:t>
            </a:r>
          </a:p>
        </p:txBody>
      </p:sp>
      <p:sp>
        <p:nvSpPr>
          <p:cNvPr id="47" name="ZoneTexte 46">
            <a:extLst>
              <a:ext uri="{FF2B5EF4-FFF2-40B4-BE49-F238E27FC236}">
                <a16:creationId xmlns:a16="http://schemas.microsoft.com/office/drawing/2014/main" id="{FD4F775A-B3E5-4F8C-AA75-32849BEC8A1A}"/>
              </a:ext>
            </a:extLst>
          </p:cNvPr>
          <p:cNvSpPr txBox="1"/>
          <p:nvPr/>
        </p:nvSpPr>
        <p:spPr>
          <a:xfrm>
            <a:off x="1373314" y="2060386"/>
            <a:ext cx="810669" cy="415498"/>
          </a:xfrm>
          <a:prstGeom prst="rect">
            <a:avLst/>
          </a:prstGeom>
          <a:noFill/>
        </p:spPr>
        <p:txBody>
          <a:bodyPr wrap="square" rtlCol="0">
            <a:spAutoFit/>
          </a:bodyPr>
          <a:lstStyle/>
          <a:p>
            <a:pPr algn="ctr"/>
            <a:r>
              <a:rPr lang="en-US" sz="700">
                <a:solidFill>
                  <a:srgbClr val="009DB0"/>
                </a:solidFill>
              </a:rPr>
              <a:t>Settling and managing contracts</a:t>
            </a:r>
          </a:p>
        </p:txBody>
      </p:sp>
      <p:sp>
        <p:nvSpPr>
          <p:cNvPr id="48" name="ZoneTexte 47">
            <a:extLst>
              <a:ext uri="{FF2B5EF4-FFF2-40B4-BE49-F238E27FC236}">
                <a16:creationId xmlns:a16="http://schemas.microsoft.com/office/drawing/2014/main" id="{4205E3F7-CFDA-42D4-9695-48E1775A4355}"/>
              </a:ext>
            </a:extLst>
          </p:cNvPr>
          <p:cNvSpPr txBox="1"/>
          <p:nvPr/>
        </p:nvSpPr>
        <p:spPr>
          <a:xfrm>
            <a:off x="2214736" y="2101096"/>
            <a:ext cx="909953" cy="307777"/>
          </a:xfrm>
          <a:prstGeom prst="rect">
            <a:avLst/>
          </a:prstGeom>
          <a:noFill/>
        </p:spPr>
        <p:txBody>
          <a:bodyPr wrap="square" rtlCol="0">
            <a:spAutoFit/>
          </a:bodyPr>
          <a:lstStyle/>
          <a:p>
            <a:pPr algn="ctr"/>
            <a:r>
              <a:rPr lang="en-US" sz="700">
                <a:solidFill>
                  <a:srgbClr val="009DB0"/>
                </a:solidFill>
              </a:rPr>
              <a:t>Managing CGP operations</a:t>
            </a:r>
          </a:p>
        </p:txBody>
      </p:sp>
      <p:pic>
        <p:nvPicPr>
          <p:cNvPr id="49" name="Image 48">
            <a:extLst>
              <a:ext uri="{FF2B5EF4-FFF2-40B4-BE49-F238E27FC236}">
                <a16:creationId xmlns:a16="http://schemas.microsoft.com/office/drawing/2014/main" id="{EE704B7A-070F-412E-8C71-219180F74D3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325349" y="3435520"/>
            <a:ext cx="372985" cy="131767"/>
          </a:xfrm>
          <a:prstGeom prst="rect">
            <a:avLst/>
          </a:prstGeom>
        </p:spPr>
      </p:pic>
      <p:pic>
        <p:nvPicPr>
          <p:cNvPr id="50" name="Picture 2" descr="Harvest | Éditeur de logiciels pour la gestion de patrimoine et la ...">
            <a:extLst>
              <a:ext uri="{FF2B5EF4-FFF2-40B4-BE49-F238E27FC236}">
                <a16:creationId xmlns:a16="http://schemas.microsoft.com/office/drawing/2014/main" id="{B2F421D2-8E5A-41BF-ADCA-56F284363E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3620" y="3390971"/>
            <a:ext cx="358692" cy="78016"/>
          </a:xfrm>
          <a:prstGeom prst="rect">
            <a:avLst/>
          </a:prstGeom>
          <a:noFill/>
        </p:spPr>
      </p:pic>
      <p:pic>
        <p:nvPicPr>
          <p:cNvPr id="51" name="Picture 2" descr="Harvest | Éditeur de logiciels pour la gestion de patrimoine et la ...">
            <a:extLst>
              <a:ext uri="{FF2B5EF4-FFF2-40B4-BE49-F238E27FC236}">
                <a16:creationId xmlns:a16="http://schemas.microsoft.com/office/drawing/2014/main" id="{FDBE0D3A-FC53-42F7-9EFC-E1F85FEB88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7085" y="3197766"/>
            <a:ext cx="358692" cy="78016"/>
          </a:xfrm>
          <a:prstGeom prst="rect">
            <a:avLst/>
          </a:prstGeom>
          <a:noFill/>
        </p:spPr>
      </p:pic>
      <p:pic>
        <p:nvPicPr>
          <p:cNvPr id="52" name="Picture 8" descr="light logo">
            <a:extLst>
              <a:ext uri="{FF2B5EF4-FFF2-40B4-BE49-F238E27FC236}">
                <a16:creationId xmlns:a16="http://schemas.microsoft.com/office/drawing/2014/main" id="{EF1F62C7-4FE9-4639-8600-1230EDA795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61769" y="2773310"/>
            <a:ext cx="488453" cy="8143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062A4B11-A93D-496A-9ACA-AE016C45778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15386" y="2326063"/>
            <a:ext cx="102893" cy="10289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Upsideo">
            <a:extLst>
              <a:ext uri="{FF2B5EF4-FFF2-40B4-BE49-F238E27FC236}">
                <a16:creationId xmlns:a16="http://schemas.microsoft.com/office/drawing/2014/main" id="{3A18DBCB-3EF8-4A2F-B8A8-E67AF3B30B71}"/>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2827" y="3279950"/>
            <a:ext cx="567915" cy="1607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Yousign • La solution de signature électronique">
            <a:extLst>
              <a:ext uri="{FF2B5EF4-FFF2-40B4-BE49-F238E27FC236}">
                <a16:creationId xmlns:a16="http://schemas.microsoft.com/office/drawing/2014/main" id="{1654278A-0599-465A-8D08-D92F35934533}"/>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1617" y="1853591"/>
            <a:ext cx="251240" cy="7290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DocuSign : Startups immobilières, Signature électronique - La ...">
            <a:extLst>
              <a:ext uri="{FF2B5EF4-FFF2-40B4-BE49-F238E27FC236}">
                <a16:creationId xmlns:a16="http://schemas.microsoft.com/office/drawing/2014/main" id="{FAC6E895-C620-4C15-A609-16D63F467AC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02349" y="1751783"/>
            <a:ext cx="263952" cy="74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Microsoft Teams — Wikipédia">
            <a:extLst>
              <a:ext uri="{FF2B5EF4-FFF2-40B4-BE49-F238E27FC236}">
                <a16:creationId xmlns:a16="http://schemas.microsoft.com/office/drawing/2014/main" id="{4DA6707E-6BD2-42D1-8803-7A838AB6DAA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61147" y="2928668"/>
            <a:ext cx="162164" cy="15081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light logo">
            <a:extLst>
              <a:ext uri="{FF2B5EF4-FFF2-40B4-BE49-F238E27FC236}">
                <a16:creationId xmlns:a16="http://schemas.microsoft.com/office/drawing/2014/main" id="{D0FC4028-DD09-46B7-AE62-02C5401D127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7582" y="1989366"/>
            <a:ext cx="488453" cy="814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light logo">
            <a:extLst>
              <a:ext uri="{FF2B5EF4-FFF2-40B4-BE49-F238E27FC236}">
                <a16:creationId xmlns:a16="http://schemas.microsoft.com/office/drawing/2014/main" id="{9C80B0D6-CD41-4773-A300-0ECDB432BC0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22091" y="2734163"/>
            <a:ext cx="488453" cy="814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BFC8A4A7-81AD-44D1-B815-1DB886DD2B3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02046" y="3263949"/>
            <a:ext cx="153449" cy="153065"/>
          </a:xfrm>
          <a:prstGeom prst="rect">
            <a:avLst/>
          </a:prstGeom>
          <a:noFill/>
          <a:extLst>
            <a:ext uri="{909E8E84-426E-40DD-AFC4-6F175D3DCCD1}">
              <a14:hiddenFill xmlns:a14="http://schemas.microsoft.com/office/drawing/2010/main">
                <a:solidFill>
                  <a:srgbClr val="FFFFFF"/>
                </a:solidFill>
              </a14:hiddenFill>
            </a:ext>
          </a:extLst>
        </p:spPr>
      </p:pic>
      <p:sp>
        <p:nvSpPr>
          <p:cNvPr id="61" name="ZoneTexte 60">
            <a:extLst>
              <a:ext uri="{FF2B5EF4-FFF2-40B4-BE49-F238E27FC236}">
                <a16:creationId xmlns:a16="http://schemas.microsoft.com/office/drawing/2014/main" id="{A3459F12-4FEA-4ECC-B865-16218A762529}"/>
              </a:ext>
            </a:extLst>
          </p:cNvPr>
          <p:cNvSpPr txBox="1"/>
          <p:nvPr/>
        </p:nvSpPr>
        <p:spPr>
          <a:xfrm>
            <a:off x="1622543" y="1737774"/>
            <a:ext cx="668541" cy="276999"/>
          </a:xfrm>
          <a:prstGeom prst="rect">
            <a:avLst/>
          </a:prstGeom>
          <a:noFill/>
        </p:spPr>
        <p:txBody>
          <a:bodyPr wrap="square" rtlCol="0">
            <a:spAutoFit/>
          </a:bodyPr>
          <a:lstStyle/>
          <a:p>
            <a:r>
              <a:rPr lang="en-US" sz="600" i="1"/>
              <a:t>Providers’ extranets</a:t>
            </a:r>
          </a:p>
        </p:txBody>
      </p:sp>
      <p:sp>
        <p:nvSpPr>
          <p:cNvPr id="62" name="ZoneTexte 61">
            <a:extLst>
              <a:ext uri="{FF2B5EF4-FFF2-40B4-BE49-F238E27FC236}">
                <a16:creationId xmlns:a16="http://schemas.microsoft.com/office/drawing/2014/main" id="{63B5F19E-2361-445B-9276-3DD2ED06C253}"/>
              </a:ext>
            </a:extLst>
          </p:cNvPr>
          <p:cNvSpPr txBox="1"/>
          <p:nvPr/>
        </p:nvSpPr>
        <p:spPr>
          <a:xfrm>
            <a:off x="1160952" y="2359672"/>
            <a:ext cx="668541" cy="276999"/>
          </a:xfrm>
          <a:prstGeom prst="rect">
            <a:avLst/>
          </a:prstGeom>
          <a:noFill/>
        </p:spPr>
        <p:txBody>
          <a:bodyPr wrap="square" rtlCol="0">
            <a:spAutoFit/>
          </a:bodyPr>
          <a:lstStyle/>
          <a:p>
            <a:r>
              <a:rPr lang="en-US" sz="600" i="1"/>
              <a:t>Product platforms</a:t>
            </a:r>
          </a:p>
        </p:txBody>
      </p:sp>
      <p:pic>
        <p:nvPicPr>
          <p:cNvPr id="63" name="Picture 2" descr="Patrimoffice - Nouvelles terres de conseils">
            <a:extLst>
              <a:ext uri="{FF2B5EF4-FFF2-40B4-BE49-F238E27FC236}">
                <a16:creationId xmlns:a16="http://schemas.microsoft.com/office/drawing/2014/main" id="{59745F87-5453-433B-B67E-BE4EC3CF425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613743" y="4540283"/>
            <a:ext cx="396076" cy="139299"/>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72D3E3FD-1C5B-4B36-8637-9AEB6BC1B20D}"/>
              </a:ext>
            </a:extLst>
          </p:cNvPr>
          <p:cNvSpPr/>
          <p:nvPr/>
        </p:nvSpPr>
        <p:spPr>
          <a:xfrm>
            <a:off x="1043313" y="1432478"/>
            <a:ext cx="2429048" cy="169277"/>
          </a:xfrm>
          <a:prstGeom prst="rect">
            <a:avLst/>
          </a:prstGeom>
          <a:noFill/>
          <a:ln>
            <a:noFill/>
          </a:ln>
        </p:spPr>
        <p:txBody>
          <a:bodyPr wrap="square" lIns="36000" rIns="36000" bIns="0">
            <a:spAutoFit/>
          </a:bodyPr>
          <a:lstStyle/>
          <a:p>
            <a:pPr algn="ctr"/>
            <a:r>
              <a:rPr lang="en-US" sz="800">
                <a:latin typeface="+mj-lt"/>
              </a:rPr>
              <a:t>While digital tools for CGPs are </a:t>
            </a:r>
            <a:r>
              <a:rPr lang="en-US" sz="800">
                <a:solidFill>
                  <a:srgbClr val="009DB0"/>
                </a:solidFill>
                <a:latin typeface="+mj-lt"/>
              </a:rPr>
              <a:t>expanding</a:t>
            </a:r>
            <a:r>
              <a:rPr lang="en-US" sz="800">
                <a:latin typeface="+mj-lt"/>
              </a:rPr>
              <a:t>…</a:t>
            </a:r>
          </a:p>
        </p:txBody>
      </p:sp>
      <p:sp>
        <p:nvSpPr>
          <p:cNvPr id="65" name="Rectangle 64">
            <a:extLst>
              <a:ext uri="{FF2B5EF4-FFF2-40B4-BE49-F238E27FC236}">
                <a16:creationId xmlns:a16="http://schemas.microsoft.com/office/drawing/2014/main" id="{AD04FA8D-BEAE-4C74-A2DF-CBBB86542CCE}"/>
              </a:ext>
            </a:extLst>
          </p:cNvPr>
          <p:cNvSpPr/>
          <p:nvPr/>
        </p:nvSpPr>
        <p:spPr>
          <a:xfrm>
            <a:off x="380429" y="3770693"/>
            <a:ext cx="3673847" cy="169277"/>
          </a:xfrm>
          <a:prstGeom prst="rect">
            <a:avLst/>
          </a:prstGeom>
          <a:noFill/>
          <a:ln>
            <a:noFill/>
          </a:ln>
        </p:spPr>
        <p:txBody>
          <a:bodyPr wrap="square" lIns="36000" rIns="36000" bIns="0">
            <a:spAutoFit/>
          </a:bodyPr>
          <a:lstStyle/>
          <a:p>
            <a:pPr algn="ctr"/>
            <a:r>
              <a:rPr lang="en-US" sz="800">
                <a:latin typeface="+mj-lt"/>
              </a:rPr>
              <a:t>… players leverage </a:t>
            </a:r>
            <a:r>
              <a:rPr lang="en-US" sz="800">
                <a:solidFill>
                  <a:srgbClr val="009DB0"/>
                </a:solidFill>
                <a:latin typeface="+mj-lt"/>
              </a:rPr>
              <a:t>different levers </a:t>
            </a:r>
            <a:r>
              <a:rPr lang="en-US" sz="800">
                <a:latin typeface="+mj-lt"/>
              </a:rPr>
              <a:t>to digitalize their core operations</a:t>
            </a:r>
          </a:p>
        </p:txBody>
      </p:sp>
      <p:sp>
        <p:nvSpPr>
          <p:cNvPr id="70" name="Rectangle 69">
            <a:extLst>
              <a:ext uri="{FF2B5EF4-FFF2-40B4-BE49-F238E27FC236}">
                <a16:creationId xmlns:a16="http://schemas.microsoft.com/office/drawing/2014/main" id="{99D24395-7BB3-4558-9EBA-D2245DE213CA}"/>
              </a:ext>
            </a:extLst>
          </p:cNvPr>
          <p:cNvSpPr/>
          <p:nvPr/>
        </p:nvSpPr>
        <p:spPr bwMode="auto">
          <a:xfrm>
            <a:off x="4637486" y="1396898"/>
            <a:ext cx="5106258" cy="48680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cxnSp>
        <p:nvCxnSpPr>
          <p:cNvPr id="71" name="Connecteur droit 70">
            <a:extLst>
              <a:ext uri="{FF2B5EF4-FFF2-40B4-BE49-F238E27FC236}">
                <a16:creationId xmlns:a16="http://schemas.microsoft.com/office/drawing/2014/main" id="{8B249894-AD2B-4455-B7B2-C9C489BBD540}"/>
              </a:ext>
            </a:extLst>
          </p:cNvPr>
          <p:cNvCxnSpPr>
            <a:cxnSpLocks/>
          </p:cNvCxnSpPr>
          <p:nvPr/>
        </p:nvCxnSpPr>
        <p:spPr bwMode="auto">
          <a:xfrm>
            <a:off x="4637988" y="1067709"/>
            <a:ext cx="510575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2" name="Rectangle 71">
            <a:extLst>
              <a:ext uri="{FF2B5EF4-FFF2-40B4-BE49-F238E27FC236}">
                <a16:creationId xmlns:a16="http://schemas.microsoft.com/office/drawing/2014/main" id="{2A140966-810B-4486-AADF-2A8E5451D1A8}"/>
              </a:ext>
            </a:extLst>
          </p:cNvPr>
          <p:cNvSpPr/>
          <p:nvPr/>
        </p:nvSpPr>
        <p:spPr>
          <a:xfrm>
            <a:off x="5042695" y="946742"/>
            <a:ext cx="3911054" cy="292388"/>
          </a:xfrm>
          <a:prstGeom prst="rect">
            <a:avLst/>
          </a:prstGeom>
          <a:solidFill>
            <a:schemeClr val="bg1"/>
          </a:solidFill>
        </p:spPr>
        <p:txBody>
          <a:bodyPr wrap="square" lIns="36000" rIns="36000" bIns="0">
            <a:spAutoFit/>
          </a:bodyPr>
          <a:lstStyle/>
          <a:p>
            <a:pPr algn="ctr"/>
            <a:r>
              <a:rPr lang="en-US" sz="800" b="1" spc="-20">
                <a:solidFill>
                  <a:srgbClr val="009DB0"/>
                </a:solidFill>
                <a:latin typeface="+mj-lt"/>
              </a:rPr>
              <a:t>By its recent collaboration with </a:t>
            </a:r>
            <a:r>
              <a:rPr lang="en-US" sz="800" b="1" spc="-20" err="1">
                <a:solidFill>
                  <a:srgbClr val="009DB0"/>
                </a:solidFill>
                <a:latin typeface="+mj-lt"/>
              </a:rPr>
              <a:t>Manymore</a:t>
            </a:r>
            <a:r>
              <a:rPr lang="en-US" sz="800" b="1" spc="-20">
                <a:solidFill>
                  <a:srgbClr val="009DB0"/>
                </a:solidFill>
                <a:latin typeface="+mj-lt"/>
              </a:rPr>
              <a:t>, CG reaches peers’ digital maturity even if some opportunities remain in term of online visibility</a:t>
            </a:r>
          </a:p>
        </p:txBody>
      </p:sp>
      <p:sp>
        <p:nvSpPr>
          <p:cNvPr id="66" name="Arrow: Right 65">
            <a:extLst>
              <a:ext uri="{FF2B5EF4-FFF2-40B4-BE49-F238E27FC236}">
                <a16:creationId xmlns:a16="http://schemas.microsoft.com/office/drawing/2014/main" id="{945CAE1B-186C-4365-A4EB-B495D7983316}"/>
              </a:ext>
            </a:extLst>
          </p:cNvPr>
          <p:cNvSpPr/>
          <p:nvPr/>
        </p:nvSpPr>
        <p:spPr>
          <a:xfrm>
            <a:off x="5042695" y="2562498"/>
            <a:ext cx="4260373" cy="270306"/>
          </a:xfrm>
          <a:prstGeom prst="rightArrow">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Speech Bubble: Rectangle 67">
            <a:extLst>
              <a:ext uri="{FF2B5EF4-FFF2-40B4-BE49-F238E27FC236}">
                <a16:creationId xmlns:a16="http://schemas.microsoft.com/office/drawing/2014/main" id="{B972D661-7FC0-4A46-9C4A-8EB29660D775}"/>
              </a:ext>
            </a:extLst>
          </p:cNvPr>
          <p:cNvSpPr/>
          <p:nvPr/>
        </p:nvSpPr>
        <p:spPr>
          <a:xfrm>
            <a:off x="5042695" y="1666127"/>
            <a:ext cx="1575179" cy="779277"/>
          </a:xfrm>
          <a:prstGeom prst="wedgeRectCallout">
            <a:avLst>
              <a:gd name="adj1" fmla="val -13536"/>
              <a:gd name="adj2" fmla="val 62500"/>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0" rtlCol="0" anchor="t"/>
          <a:lstStyle/>
          <a:p>
            <a:pPr algn="ctr"/>
            <a:r>
              <a:rPr lang="en-US" sz="700" b="1">
                <a:solidFill>
                  <a:srgbClr val="009DB0"/>
                </a:solidFill>
              </a:rPr>
              <a:t>Use of internal software</a:t>
            </a:r>
          </a:p>
          <a:p>
            <a:pPr algn="ctr"/>
            <a:endParaRPr lang="en-US" sz="300" b="1">
              <a:solidFill>
                <a:srgbClr val="009DB0"/>
              </a:solidFill>
            </a:endParaRPr>
          </a:p>
          <a:p>
            <a:pPr marL="88900" indent="-88900">
              <a:buFont typeface="Arial" panose="020B0604020202020204" pitchFamily="34" charset="0"/>
              <a:buChar char="•"/>
            </a:pPr>
            <a:r>
              <a:rPr lang="en-US" sz="700">
                <a:solidFill>
                  <a:schemeClr val="tx1"/>
                </a:solidFill>
              </a:rPr>
              <a:t>4D tools developed internally to support advisors’ operations</a:t>
            </a:r>
          </a:p>
          <a:p>
            <a:pPr marL="88900" indent="-88900">
              <a:buFont typeface="Arial" panose="020B0604020202020204" pitchFamily="34" charset="0"/>
              <a:buChar char="•"/>
            </a:pPr>
            <a:r>
              <a:rPr lang="en-US" sz="700">
                <a:solidFill>
                  <a:schemeClr val="tx1"/>
                </a:solidFill>
              </a:rPr>
              <a:t>High level of personalization but lot of resources to maintain systems up to date</a:t>
            </a:r>
          </a:p>
        </p:txBody>
      </p:sp>
      <p:sp>
        <p:nvSpPr>
          <p:cNvPr id="74" name="Speech Bubble: Rectangle 73">
            <a:extLst>
              <a:ext uri="{FF2B5EF4-FFF2-40B4-BE49-F238E27FC236}">
                <a16:creationId xmlns:a16="http://schemas.microsoft.com/office/drawing/2014/main" id="{141EEE63-6B21-42B0-BA0F-BB7ADFDCE2DA}"/>
              </a:ext>
            </a:extLst>
          </p:cNvPr>
          <p:cNvSpPr/>
          <p:nvPr/>
        </p:nvSpPr>
        <p:spPr>
          <a:xfrm>
            <a:off x="6976172" y="1668049"/>
            <a:ext cx="1779145" cy="776439"/>
          </a:xfrm>
          <a:prstGeom prst="wedgeRectCallout">
            <a:avLst>
              <a:gd name="adj1" fmla="val -13232"/>
              <a:gd name="adj2" fmla="val 61091"/>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0" rtlCol="0" anchor="t"/>
          <a:lstStyle/>
          <a:p>
            <a:pPr algn="ctr"/>
            <a:r>
              <a:rPr lang="en-US" sz="700" b="1">
                <a:solidFill>
                  <a:srgbClr val="009DB0"/>
                </a:solidFill>
              </a:rPr>
              <a:t>Migration of E&amp;F under </a:t>
            </a:r>
            <a:r>
              <a:rPr lang="en-US" sz="700" b="1" err="1">
                <a:solidFill>
                  <a:srgbClr val="009DB0"/>
                </a:solidFill>
              </a:rPr>
              <a:t>Manymore</a:t>
            </a:r>
            <a:endParaRPr lang="en-US" sz="700" b="1">
              <a:solidFill>
                <a:srgbClr val="009DB0"/>
              </a:solidFill>
            </a:endParaRPr>
          </a:p>
          <a:p>
            <a:pPr algn="ctr"/>
            <a:endParaRPr lang="en-US" sz="300" b="1">
              <a:solidFill>
                <a:srgbClr val="009DB0"/>
              </a:solidFill>
            </a:endParaRPr>
          </a:p>
          <a:p>
            <a:pPr marL="88900" indent="-88900">
              <a:buFont typeface="Arial" panose="020B0604020202020204" pitchFamily="34" charset="0"/>
              <a:buChar char="•"/>
            </a:pPr>
            <a:r>
              <a:rPr lang="en-US" sz="700">
                <a:solidFill>
                  <a:schemeClr val="tx1"/>
                </a:solidFill>
              </a:rPr>
              <a:t>Transition to </a:t>
            </a:r>
            <a:r>
              <a:rPr lang="en-US" sz="700" err="1">
                <a:solidFill>
                  <a:schemeClr val="tx1"/>
                </a:solidFill>
              </a:rPr>
              <a:t>Manymore</a:t>
            </a:r>
            <a:r>
              <a:rPr lang="en-US" sz="700">
                <a:solidFill>
                  <a:schemeClr val="tx1"/>
                </a:solidFill>
              </a:rPr>
              <a:t> in order to unify tools among CG</a:t>
            </a:r>
          </a:p>
          <a:p>
            <a:pPr marL="88900" indent="-88900">
              <a:buFont typeface="Arial" panose="020B0604020202020204" pitchFamily="34" charset="0"/>
              <a:buChar char="•"/>
            </a:pPr>
            <a:r>
              <a:rPr lang="en-US" sz="700">
                <a:solidFill>
                  <a:schemeClr val="tx1"/>
                </a:solidFill>
              </a:rPr>
              <a:t>Delay in the migration (end 2019 to end 2020) as DSI resources were mobilized on B2B business</a:t>
            </a:r>
          </a:p>
        </p:txBody>
      </p:sp>
      <p:sp>
        <p:nvSpPr>
          <p:cNvPr id="76" name="Speech Bubble: Rectangle 75">
            <a:extLst>
              <a:ext uri="{FF2B5EF4-FFF2-40B4-BE49-F238E27FC236}">
                <a16:creationId xmlns:a16="http://schemas.microsoft.com/office/drawing/2014/main" id="{738C0BE1-0670-48BB-B5BE-F950FD1F786B}"/>
              </a:ext>
            </a:extLst>
          </p:cNvPr>
          <p:cNvSpPr/>
          <p:nvPr/>
        </p:nvSpPr>
        <p:spPr>
          <a:xfrm>
            <a:off x="5301716" y="2945454"/>
            <a:ext cx="1988248" cy="963018"/>
          </a:xfrm>
          <a:prstGeom prst="wedgeRectCallout">
            <a:avLst>
              <a:gd name="adj1" fmla="val 17478"/>
              <a:gd name="adj2" fmla="val -60475"/>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0" rtlCol="0" anchor="t"/>
          <a:lstStyle/>
          <a:p>
            <a:pPr algn="ctr"/>
            <a:r>
              <a:rPr lang="en-US" sz="700" b="1">
                <a:solidFill>
                  <a:srgbClr val="009DB0"/>
                </a:solidFill>
              </a:rPr>
              <a:t>Transition to </a:t>
            </a:r>
            <a:r>
              <a:rPr lang="en-US" sz="700" b="1" err="1">
                <a:solidFill>
                  <a:srgbClr val="009DB0"/>
                </a:solidFill>
              </a:rPr>
              <a:t>Manymore</a:t>
            </a:r>
            <a:endParaRPr lang="en-US" sz="700" b="1">
              <a:solidFill>
                <a:srgbClr val="009DB0"/>
              </a:solidFill>
            </a:endParaRPr>
          </a:p>
          <a:p>
            <a:pPr algn="ctr"/>
            <a:endParaRPr lang="en-US" sz="300" b="1">
              <a:solidFill>
                <a:srgbClr val="009DB0"/>
              </a:solidFill>
            </a:endParaRPr>
          </a:p>
          <a:p>
            <a:pPr marL="88900" indent="-88900">
              <a:buFont typeface="Arial" panose="020B0604020202020204" pitchFamily="34" charset="0"/>
              <a:buChar char="•"/>
            </a:pPr>
            <a:r>
              <a:rPr lang="en-US" sz="700">
                <a:solidFill>
                  <a:schemeClr val="tx1"/>
                </a:solidFill>
              </a:rPr>
              <a:t>Benefits: </a:t>
            </a:r>
          </a:p>
          <a:p>
            <a:pPr marL="266700" lvl="1" indent="-88900">
              <a:buClr>
                <a:schemeClr val="tx1"/>
              </a:buClr>
              <a:buFont typeface="Arial" panose="020B0604020202020204" pitchFamily="34" charset="0"/>
              <a:buChar char="•"/>
            </a:pPr>
            <a:r>
              <a:rPr lang="en-US" sz="700">
                <a:solidFill>
                  <a:srgbClr val="009DB0"/>
                </a:solidFill>
              </a:rPr>
              <a:t>Streamline </a:t>
            </a:r>
            <a:r>
              <a:rPr lang="en-US" sz="700">
                <a:solidFill>
                  <a:schemeClr val="tx1"/>
                </a:solidFill>
              </a:rPr>
              <a:t>CG’s processes</a:t>
            </a:r>
          </a:p>
          <a:p>
            <a:pPr marL="266700" lvl="1" indent="-88900">
              <a:buClr>
                <a:schemeClr val="tx1"/>
              </a:buClr>
              <a:buFont typeface="Arial" panose="020B0604020202020204" pitchFamily="34" charset="0"/>
              <a:buChar char="•"/>
            </a:pPr>
            <a:r>
              <a:rPr lang="en-US" sz="700">
                <a:solidFill>
                  <a:srgbClr val="009DB0"/>
                </a:solidFill>
              </a:rPr>
              <a:t>Interface better </a:t>
            </a:r>
            <a:r>
              <a:rPr lang="en-US" sz="700">
                <a:solidFill>
                  <a:schemeClr val="tx1"/>
                </a:solidFill>
              </a:rPr>
              <a:t>with suppliers</a:t>
            </a:r>
          </a:p>
          <a:p>
            <a:pPr marL="266700" lvl="1" indent="-88900">
              <a:buClr>
                <a:schemeClr val="tx1"/>
              </a:buClr>
              <a:buFont typeface="Arial" panose="020B0604020202020204" pitchFamily="34" charset="0"/>
              <a:buChar char="•"/>
            </a:pPr>
            <a:r>
              <a:rPr lang="en-US" sz="700">
                <a:solidFill>
                  <a:srgbClr val="009DB0"/>
                </a:solidFill>
              </a:rPr>
              <a:t>Comply</a:t>
            </a:r>
            <a:r>
              <a:rPr lang="en-US" sz="700">
                <a:solidFill>
                  <a:schemeClr val="tx1"/>
                </a:solidFill>
              </a:rPr>
              <a:t> easily with many </a:t>
            </a:r>
            <a:r>
              <a:rPr lang="en-US" sz="700">
                <a:solidFill>
                  <a:srgbClr val="009DB0"/>
                </a:solidFill>
              </a:rPr>
              <a:t>regulation changes</a:t>
            </a:r>
          </a:p>
          <a:p>
            <a:pPr marL="88900" indent="-88900">
              <a:buFont typeface="Arial" panose="020B0604020202020204" pitchFamily="34" charset="0"/>
              <a:buChar char="•"/>
            </a:pPr>
            <a:r>
              <a:rPr lang="en-US" sz="700">
                <a:solidFill>
                  <a:schemeClr val="tx1"/>
                </a:solidFill>
              </a:rPr>
              <a:t>Exception: Harvest’s Big Expert software for wealth management simulation</a:t>
            </a:r>
          </a:p>
          <a:p>
            <a:pPr marL="628650" lvl="1" indent="-171450">
              <a:buFont typeface="Arial" panose="020B0604020202020204" pitchFamily="34" charset="0"/>
              <a:buChar char="•"/>
            </a:pPr>
            <a:endParaRPr lang="en-US" sz="700">
              <a:solidFill>
                <a:schemeClr val="tx1"/>
              </a:solidFill>
            </a:endParaRPr>
          </a:p>
        </p:txBody>
      </p:sp>
      <p:sp>
        <p:nvSpPr>
          <p:cNvPr id="78" name="Speech Bubble: Rectangle 77">
            <a:extLst>
              <a:ext uri="{FF2B5EF4-FFF2-40B4-BE49-F238E27FC236}">
                <a16:creationId xmlns:a16="http://schemas.microsoft.com/office/drawing/2014/main" id="{9724ECBF-45E0-4C09-82AE-29A73246D4BD}"/>
              </a:ext>
            </a:extLst>
          </p:cNvPr>
          <p:cNvSpPr/>
          <p:nvPr/>
        </p:nvSpPr>
        <p:spPr>
          <a:xfrm>
            <a:off x="7489719" y="2935268"/>
            <a:ext cx="1813349" cy="971720"/>
          </a:xfrm>
          <a:prstGeom prst="wedgeRectCallout">
            <a:avLst>
              <a:gd name="adj1" fmla="val 13235"/>
              <a:gd name="adj2" fmla="val -58104"/>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0" rtlCol="0" anchor="t"/>
          <a:lstStyle/>
          <a:p>
            <a:pPr algn="ctr"/>
            <a:r>
              <a:rPr lang="en-US" sz="700" b="1">
                <a:solidFill>
                  <a:srgbClr val="009DB0"/>
                </a:solidFill>
              </a:rPr>
              <a:t>Customization ads-on of </a:t>
            </a:r>
            <a:r>
              <a:rPr lang="en-US" sz="700" b="1" err="1">
                <a:solidFill>
                  <a:srgbClr val="009DB0"/>
                </a:solidFill>
              </a:rPr>
              <a:t>Manymore</a:t>
            </a:r>
            <a:endParaRPr lang="en-US" sz="700" b="1">
              <a:solidFill>
                <a:srgbClr val="009DB0"/>
              </a:solidFill>
            </a:endParaRPr>
          </a:p>
          <a:p>
            <a:pPr marL="88900" indent="-82550">
              <a:buFont typeface="Arial" panose="020B0604020202020204" pitchFamily="34" charset="0"/>
              <a:buChar char="•"/>
            </a:pPr>
            <a:endParaRPr lang="en-US" sz="300">
              <a:solidFill>
                <a:schemeClr val="tx1"/>
              </a:solidFill>
            </a:endParaRPr>
          </a:p>
          <a:p>
            <a:pPr marL="88900" indent="-82550">
              <a:buFont typeface="Arial" panose="020B0604020202020204" pitchFamily="34" charset="0"/>
              <a:buChar char="•"/>
            </a:pPr>
            <a:r>
              <a:rPr lang="en-US" sz="700">
                <a:solidFill>
                  <a:schemeClr val="tx1"/>
                </a:solidFill>
              </a:rPr>
              <a:t>On-demand development of </a:t>
            </a:r>
            <a:r>
              <a:rPr lang="en-US" sz="700">
                <a:solidFill>
                  <a:srgbClr val="009DB0"/>
                </a:solidFill>
              </a:rPr>
              <a:t>additional features </a:t>
            </a:r>
            <a:r>
              <a:rPr lang="en-US" sz="700">
                <a:solidFill>
                  <a:schemeClr val="tx1"/>
                </a:solidFill>
              </a:rPr>
              <a:t>to differentiate CG’s offer:</a:t>
            </a:r>
          </a:p>
          <a:p>
            <a:pPr marL="266700" lvl="1" indent="-88900">
              <a:buFont typeface="Arial" panose="020B0604020202020204" pitchFamily="34" charset="0"/>
              <a:buChar char="•"/>
            </a:pPr>
            <a:r>
              <a:rPr lang="en-US" sz="700">
                <a:solidFill>
                  <a:schemeClr val="tx1"/>
                </a:solidFill>
              </a:rPr>
              <a:t>Module for expatriates?</a:t>
            </a:r>
          </a:p>
          <a:p>
            <a:pPr marL="266700" lvl="1" indent="-88900">
              <a:buFont typeface="Arial" panose="020B0604020202020204" pitchFamily="34" charset="0"/>
              <a:buChar char="•"/>
            </a:pPr>
            <a:r>
              <a:rPr lang="en-US" sz="700">
                <a:solidFill>
                  <a:schemeClr val="tx1"/>
                </a:solidFill>
              </a:rPr>
              <a:t>Tools for accountants?</a:t>
            </a:r>
          </a:p>
          <a:p>
            <a:pPr marL="266700" lvl="1" indent="-88900">
              <a:buFont typeface="Arial" panose="020B0604020202020204" pitchFamily="34" charset="0"/>
              <a:buChar char="•"/>
            </a:pPr>
            <a:r>
              <a:rPr lang="en-US" sz="700">
                <a:solidFill>
                  <a:schemeClr val="tx1"/>
                </a:solidFill>
              </a:rPr>
              <a:t>Module for VIP customers?</a:t>
            </a:r>
          </a:p>
        </p:txBody>
      </p:sp>
      <p:sp>
        <p:nvSpPr>
          <p:cNvPr id="80" name="TextBox 79">
            <a:extLst>
              <a:ext uri="{FF2B5EF4-FFF2-40B4-BE49-F238E27FC236}">
                <a16:creationId xmlns:a16="http://schemas.microsoft.com/office/drawing/2014/main" id="{420C32AD-8927-411B-B21A-9599395B436D}"/>
              </a:ext>
            </a:extLst>
          </p:cNvPr>
          <p:cNvSpPr txBox="1"/>
          <p:nvPr/>
        </p:nvSpPr>
        <p:spPr>
          <a:xfrm>
            <a:off x="9261067" y="2599388"/>
            <a:ext cx="404278" cy="200055"/>
          </a:xfrm>
          <a:prstGeom prst="rect">
            <a:avLst/>
          </a:prstGeom>
          <a:noFill/>
        </p:spPr>
        <p:txBody>
          <a:bodyPr wrap="none" rtlCol="0">
            <a:spAutoFit/>
          </a:bodyPr>
          <a:lstStyle/>
          <a:p>
            <a:r>
              <a:rPr lang="en-US" sz="700" i="1"/>
              <a:t>Time</a:t>
            </a:r>
          </a:p>
        </p:txBody>
      </p:sp>
      <p:sp>
        <p:nvSpPr>
          <p:cNvPr id="97" name="Rectangle 96">
            <a:extLst>
              <a:ext uri="{FF2B5EF4-FFF2-40B4-BE49-F238E27FC236}">
                <a16:creationId xmlns:a16="http://schemas.microsoft.com/office/drawing/2014/main" id="{44A5F8C1-B80C-49FE-B294-CDB5B6A6F31B}"/>
              </a:ext>
            </a:extLst>
          </p:cNvPr>
          <p:cNvSpPr/>
          <p:nvPr/>
        </p:nvSpPr>
        <p:spPr>
          <a:xfrm>
            <a:off x="4645634" y="1432477"/>
            <a:ext cx="5089961" cy="169277"/>
          </a:xfrm>
          <a:prstGeom prst="rect">
            <a:avLst/>
          </a:prstGeom>
          <a:noFill/>
          <a:ln>
            <a:noFill/>
          </a:ln>
        </p:spPr>
        <p:txBody>
          <a:bodyPr wrap="square" lIns="36000" rIns="36000" bIns="0">
            <a:spAutoFit/>
          </a:bodyPr>
          <a:lstStyle/>
          <a:p>
            <a:pPr algn="ctr"/>
            <a:r>
              <a:rPr lang="en-US" sz="800" spc="-20">
                <a:latin typeface="+mj-lt"/>
              </a:rPr>
              <a:t>CG is progressively building a </a:t>
            </a:r>
            <a:r>
              <a:rPr lang="en-US" sz="800" spc="-20">
                <a:solidFill>
                  <a:srgbClr val="009DB0"/>
                </a:solidFill>
                <a:latin typeface="+mj-lt"/>
              </a:rPr>
              <a:t>unified “all-in-one” solution </a:t>
            </a:r>
            <a:r>
              <a:rPr lang="en-US" sz="800" spc="-20">
                <a:latin typeface="+mj-lt"/>
              </a:rPr>
              <a:t>through its </a:t>
            </a:r>
            <a:r>
              <a:rPr lang="en-US" sz="800" spc="-20">
                <a:solidFill>
                  <a:srgbClr val="009DB0"/>
                </a:solidFill>
                <a:latin typeface="+mj-lt"/>
              </a:rPr>
              <a:t>partnership with </a:t>
            </a:r>
            <a:r>
              <a:rPr lang="en-US" sz="800" spc="-20" err="1">
                <a:solidFill>
                  <a:srgbClr val="009DB0"/>
                </a:solidFill>
                <a:latin typeface="+mj-lt"/>
              </a:rPr>
              <a:t>Manymore</a:t>
            </a:r>
            <a:r>
              <a:rPr lang="en-US" sz="800" spc="-20">
                <a:solidFill>
                  <a:srgbClr val="009DB0"/>
                </a:solidFill>
                <a:latin typeface="+mj-lt"/>
              </a:rPr>
              <a:t> </a:t>
            </a:r>
            <a:r>
              <a:rPr lang="en-US" sz="800" spc="-20">
                <a:latin typeface="+mj-lt"/>
              </a:rPr>
              <a:t>…</a:t>
            </a:r>
          </a:p>
        </p:txBody>
      </p:sp>
      <p:cxnSp>
        <p:nvCxnSpPr>
          <p:cNvPr id="115" name="Connecteur droit 75">
            <a:extLst>
              <a:ext uri="{FF2B5EF4-FFF2-40B4-BE49-F238E27FC236}">
                <a16:creationId xmlns:a16="http://schemas.microsoft.com/office/drawing/2014/main" id="{F9364D94-3D27-48F7-AA77-8F5F0031A592}"/>
              </a:ext>
            </a:extLst>
          </p:cNvPr>
          <p:cNvCxnSpPr>
            <a:cxnSpLocks/>
          </p:cNvCxnSpPr>
          <p:nvPr/>
        </p:nvCxnSpPr>
        <p:spPr bwMode="auto">
          <a:xfrm>
            <a:off x="4997563" y="4350562"/>
            <a:ext cx="1484526" cy="509"/>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6" name="Rectangle 115">
            <a:extLst>
              <a:ext uri="{FF2B5EF4-FFF2-40B4-BE49-F238E27FC236}">
                <a16:creationId xmlns:a16="http://schemas.microsoft.com/office/drawing/2014/main" id="{630D8D19-AF3A-4F04-9300-BABB3A9E2705}"/>
              </a:ext>
            </a:extLst>
          </p:cNvPr>
          <p:cNvSpPr/>
          <p:nvPr/>
        </p:nvSpPr>
        <p:spPr>
          <a:xfrm>
            <a:off x="5145647" y="4250789"/>
            <a:ext cx="1204319" cy="200055"/>
          </a:xfrm>
          <a:prstGeom prst="rect">
            <a:avLst/>
          </a:prstGeom>
          <a:solidFill>
            <a:schemeClr val="bg1">
              <a:lumMod val="95000"/>
            </a:schemeClr>
          </a:solidFill>
        </p:spPr>
        <p:txBody>
          <a:bodyPr wrap="square">
            <a:spAutoFit/>
          </a:bodyPr>
          <a:lstStyle/>
          <a:p>
            <a:pPr algn="ctr"/>
            <a:r>
              <a:rPr lang="en-US" sz="700" b="1">
                <a:solidFill>
                  <a:srgbClr val="009DB0"/>
                </a:solidFill>
              </a:rPr>
              <a:t>Selected keywords</a:t>
            </a:r>
          </a:p>
        </p:txBody>
      </p:sp>
      <p:sp>
        <p:nvSpPr>
          <p:cNvPr id="167" name="Rectangle 166">
            <a:extLst>
              <a:ext uri="{FF2B5EF4-FFF2-40B4-BE49-F238E27FC236}">
                <a16:creationId xmlns:a16="http://schemas.microsoft.com/office/drawing/2014/main" id="{7BF3E222-D580-457A-A537-A22D3C42F878}"/>
              </a:ext>
            </a:extLst>
          </p:cNvPr>
          <p:cNvSpPr/>
          <p:nvPr/>
        </p:nvSpPr>
        <p:spPr bwMode="auto">
          <a:xfrm>
            <a:off x="4987483" y="4484170"/>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Gestion </a:t>
            </a:r>
            <a:r>
              <a:rPr lang="en-US" sz="700" i="1" err="1"/>
              <a:t>patrimoine</a:t>
            </a:r>
            <a:r>
              <a:rPr lang="en-US" sz="700" i="1"/>
              <a:t> </a:t>
            </a:r>
            <a:r>
              <a:rPr lang="en-US" sz="700" i="1" err="1"/>
              <a:t>expatrié</a:t>
            </a:r>
            <a:endParaRPr lang="en-US" sz="700" i="1"/>
          </a:p>
        </p:txBody>
      </p:sp>
      <p:sp>
        <p:nvSpPr>
          <p:cNvPr id="168" name="Rectangle 167">
            <a:extLst>
              <a:ext uri="{FF2B5EF4-FFF2-40B4-BE49-F238E27FC236}">
                <a16:creationId xmlns:a16="http://schemas.microsoft.com/office/drawing/2014/main" id="{4F330575-8F2B-451C-91A3-8A7B5D5EA978}"/>
              </a:ext>
            </a:extLst>
          </p:cNvPr>
          <p:cNvSpPr/>
          <p:nvPr/>
        </p:nvSpPr>
        <p:spPr bwMode="auto">
          <a:xfrm>
            <a:off x="4987483" y="4650976"/>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Gestion </a:t>
            </a:r>
            <a:r>
              <a:rPr lang="en-US" sz="700" i="1" err="1"/>
              <a:t>patrimoine</a:t>
            </a:r>
            <a:endParaRPr lang="en-US" sz="700" i="1"/>
          </a:p>
        </p:txBody>
      </p:sp>
      <p:sp>
        <p:nvSpPr>
          <p:cNvPr id="169" name="Rectangle 168">
            <a:extLst>
              <a:ext uri="{FF2B5EF4-FFF2-40B4-BE49-F238E27FC236}">
                <a16:creationId xmlns:a16="http://schemas.microsoft.com/office/drawing/2014/main" id="{7CD084B7-90D1-43D3-9B41-862476ACCAED}"/>
              </a:ext>
            </a:extLst>
          </p:cNvPr>
          <p:cNvSpPr/>
          <p:nvPr/>
        </p:nvSpPr>
        <p:spPr bwMode="auto">
          <a:xfrm>
            <a:off x="4987483" y="4817782"/>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CGP</a:t>
            </a:r>
          </a:p>
        </p:txBody>
      </p:sp>
      <p:sp>
        <p:nvSpPr>
          <p:cNvPr id="170" name="Rectangle 169">
            <a:extLst>
              <a:ext uri="{FF2B5EF4-FFF2-40B4-BE49-F238E27FC236}">
                <a16:creationId xmlns:a16="http://schemas.microsoft.com/office/drawing/2014/main" id="{4CE95297-CD62-4EEA-969E-17C2E4FBC883}"/>
              </a:ext>
            </a:extLst>
          </p:cNvPr>
          <p:cNvSpPr/>
          <p:nvPr/>
        </p:nvSpPr>
        <p:spPr bwMode="auto">
          <a:xfrm>
            <a:off x="4987483" y="4984589"/>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PEA</a:t>
            </a:r>
          </a:p>
        </p:txBody>
      </p:sp>
      <p:sp>
        <p:nvSpPr>
          <p:cNvPr id="171" name="Rectangle 170">
            <a:extLst>
              <a:ext uri="{FF2B5EF4-FFF2-40B4-BE49-F238E27FC236}">
                <a16:creationId xmlns:a16="http://schemas.microsoft.com/office/drawing/2014/main" id="{BB5965A1-05EC-4B72-B639-333B49876545}"/>
              </a:ext>
            </a:extLst>
          </p:cNvPr>
          <p:cNvSpPr/>
          <p:nvPr/>
        </p:nvSpPr>
        <p:spPr bwMode="auto">
          <a:xfrm>
            <a:off x="4987483" y="5151396"/>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Assurance vie</a:t>
            </a:r>
          </a:p>
        </p:txBody>
      </p:sp>
      <p:sp>
        <p:nvSpPr>
          <p:cNvPr id="172" name="Rectangle 171">
            <a:extLst>
              <a:ext uri="{FF2B5EF4-FFF2-40B4-BE49-F238E27FC236}">
                <a16:creationId xmlns:a16="http://schemas.microsoft.com/office/drawing/2014/main" id="{F3BE07E6-CA5C-414F-A477-CD20D6334690}"/>
              </a:ext>
            </a:extLst>
          </p:cNvPr>
          <p:cNvSpPr/>
          <p:nvPr/>
        </p:nvSpPr>
        <p:spPr bwMode="auto">
          <a:xfrm>
            <a:off x="4987483" y="5318202"/>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err="1"/>
              <a:t>Optimisation</a:t>
            </a:r>
            <a:r>
              <a:rPr lang="en-US" sz="700" i="1"/>
              <a:t> </a:t>
            </a:r>
            <a:r>
              <a:rPr lang="en-US" sz="700" i="1" err="1"/>
              <a:t>fiscale</a:t>
            </a:r>
            <a:endParaRPr lang="en-US" sz="700" i="1"/>
          </a:p>
        </p:txBody>
      </p:sp>
      <p:sp>
        <p:nvSpPr>
          <p:cNvPr id="173" name="Rectangle 172">
            <a:extLst>
              <a:ext uri="{FF2B5EF4-FFF2-40B4-BE49-F238E27FC236}">
                <a16:creationId xmlns:a16="http://schemas.microsoft.com/office/drawing/2014/main" id="{BFB8D71F-36FE-4E9E-9532-8B99F2EBB5EA}"/>
              </a:ext>
            </a:extLst>
          </p:cNvPr>
          <p:cNvSpPr/>
          <p:nvPr/>
        </p:nvSpPr>
        <p:spPr bwMode="auto">
          <a:xfrm>
            <a:off x="4987483" y="5485010"/>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err="1"/>
              <a:t>Stratégie</a:t>
            </a:r>
            <a:r>
              <a:rPr lang="en-US" sz="700" i="1"/>
              <a:t> </a:t>
            </a:r>
            <a:r>
              <a:rPr lang="en-US" sz="700" i="1" err="1"/>
              <a:t>patrimoniale</a:t>
            </a:r>
            <a:endParaRPr lang="en-US" sz="700" i="1"/>
          </a:p>
        </p:txBody>
      </p:sp>
      <p:sp>
        <p:nvSpPr>
          <p:cNvPr id="174" name="Rectangle 173">
            <a:extLst>
              <a:ext uri="{FF2B5EF4-FFF2-40B4-BE49-F238E27FC236}">
                <a16:creationId xmlns:a16="http://schemas.microsoft.com/office/drawing/2014/main" id="{7F8AE3E0-7ADE-4545-A01F-8D6BF97283EE}"/>
              </a:ext>
            </a:extLst>
          </p:cNvPr>
          <p:cNvSpPr/>
          <p:nvPr/>
        </p:nvSpPr>
        <p:spPr bwMode="auto">
          <a:xfrm>
            <a:off x="4987483" y="5651816"/>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Conseil </a:t>
            </a:r>
            <a:r>
              <a:rPr lang="en-US" sz="700" i="1" err="1"/>
              <a:t>en</a:t>
            </a:r>
            <a:r>
              <a:rPr lang="en-US" sz="700" i="1"/>
              <a:t> gestion de </a:t>
            </a:r>
            <a:r>
              <a:rPr lang="en-US" sz="700" i="1" err="1"/>
              <a:t>patrimoine</a:t>
            </a:r>
            <a:endParaRPr lang="en-US" sz="700" i="1"/>
          </a:p>
        </p:txBody>
      </p:sp>
      <p:sp>
        <p:nvSpPr>
          <p:cNvPr id="175" name="Rectangle 174">
            <a:extLst>
              <a:ext uri="{FF2B5EF4-FFF2-40B4-BE49-F238E27FC236}">
                <a16:creationId xmlns:a16="http://schemas.microsoft.com/office/drawing/2014/main" id="{587346E2-32FD-4B0C-8D4B-0150439DAE6A}"/>
              </a:ext>
            </a:extLst>
          </p:cNvPr>
          <p:cNvSpPr/>
          <p:nvPr/>
        </p:nvSpPr>
        <p:spPr bwMode="auto">
          <a:xfrm>
            <a:off x="4987483" y="5818622"/>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Gestion </a:t>
            </a:r>
            <a:r>
              <a:rPr lang="en-US" sz="700" i="1" err="1"/>
              <a:t>privée</a:t>
            </a:r>
            <a:endParaRPr lang="en-US" sz="700" i="1"/>
          </a:p>
        </p:txBody>
      </p:sp>
      <p:sp>
        <p:nvSpPr>
          <p:cNvPr id="176" name="Rectangle 175">
            <a:extLst>
              <a:ext uri="{FF2B5EF4-FFF2-40B4-BE49-F238E27FC236}">
                <a16:creationId xmlns:a16="http://schemas.microsoft.com/office/drawing/2014/main" id="{F4E4F30B-005B-422B-8865-00EF15B2390C}"/>
              </a:ext>
            </a:extLst>
          </p:cNvPr>
          <p:cNvSpPr/>
          <p:nvPr/>
        </p:nvSpPr>
        <p:spPr bwMode="auto">
          <a:xfrm>
            <a:off x="4987483" y="5985430"/>
            <a:ext cx="1511207" cy="12638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700" i="1"/>
              <a:t>Transmission </a:t>
            </a:r>
            <a:r>
              <a:rPr lang="en-US" sz="700" i="1" err="1"/>
              <a:t>patrimoine</a:t>
            </a:r>
            <a:endParaRPr lang="en-US" sz="700" i="1"/>
          </a:p>
        </p:txBody>
      </p:sp>
      <p:pic>
        <p:nvPicPr>
          <p:cNvPr id="620" name="Picture 14" descr="Cyrus Conseil (@CyrusConseil) | Twitter">
            <a:extLst>
              <a:ext uri="{FF2B5EF4-FFF2-40B4-BE49-F238E27FC236}">
                <a16:creationId xmlns:a16="http://schemas.microsoft.com/office/drawing/2014/main" id="{F0AFD7B3-3185-47B5-BC1F-F05AEE9ADCF6}"/>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t="22150" b="22150"/>
          <a:stretch/>
        </p:blipFill>
        <p:spPr bwMode="auto">
          <a:xfrm>
            <a:off x="7451867" y="4266433"/>
            <a:ext cx="391218" cy="146044"/>
          </a:xfrm>
          <a:prstGeom prst="rect">
            <a:avLst/>
          </a:prstGeom>
          <a:noFill/>
          <a:extLst>
            <a:ext uri="{909E8E84-426E-40DD-AFC4-6F175D3DCCD1}">
              <a14:hiddenFill xmlns:a14="http://schemas.microsoft.com/office/drawing/2010/main">
                <a:solidFill>
                  <a:srgbClr val="FFFFFF"/>
                </a:solidFill>
              </a14:hiddenFill>
            </a:ext>
          </a:extLst>
        </p:spPr>
      </p:pic>
      <p:cxnSp>
        <p:nvCxnSpPr>
          <p:cNvPr id="622" name="Connecteur droit 49">
            <a:extLst>
              <a:ext uri="{FF2B5EF4-FFF2-40B4-BE49-F238E27FC236}">
                <a16:creationId xmlns:a16="http://schemas.microsoft.com/office/drawing/2014/main" id="{2BF42F93-4689-441A-8CE0-964CFDBB73E4}"/>
              </a:ext>
            </a:extLst>
          </p:cNvPr>
          <p:cNvCxnSpPr>
            <a:cxnSpLocks noChangeAspect="1"/>
          </p:cNvCxnSpPr>
          <p:nvPr/>
        </p:nvCxnSpPr>
        <p:spPr bwMode="auto">
          <a:xfrm>
            <a:off x="7046008"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24" name="Ellipse 75">
            <a:extLst>
              <a:ext uri="{FF2B5EF4-FFF2-40B4-BE49-F238E27FC236}">
                <a16:creationId xmlns:a16="http://schemas.microsoft.com/office/drawing/2014/main" id="{5CE0F827-3DD7-44BE-8B09-B009B08CF3FA}"/>
              </a:ext>
            </a:extLst>
          </p:cNvPr>
          <p:cNvSpPr>
            <a:spLocks noChangeAspect="1"/>
          </p:cNvSpPr>
          <p:nvPr/>
        </p:nvSpPr>
        <p:spPr bwMode="auto">
          <a:xfrm>
            <a:off x="7013177"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626" name="Connecteur droit 50">
            <a:extLst>
              <a:ext uri="{FF2B5EF4-FFF2-40B4-BE49-F238E27FC236}">
                <a16:creationId xmlns:a16="http://schemas.microsoft.com/office/drawing/2014/main" id="{BD96D884-F77D-4F59-89B4-A61A25E80FBE}"/>
              </a:ext>
            </a:extLst>
          </p:cNvPr>
          <p:cNvCxnSpPr>
            <a:cxnSpLocks noChangeAspect="1"/>
          </p:cNvCxnSpPr>
          <p:nvPr/>
        </p:nvCxnSpPr>
        <p:spPr bwMode="auto">
          <a:xfrm>
            <a:off x="6936508"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28" name="Ellipse 76">
            <a:extLst>
              <a:ext uri="{FF2B5EF4-FFF2-40B4-BE49-F238E27FC236}">
                <a16:creationId xmlns:a16="http://schemas.microsoft.com/office/drawing/2014/main" id="{2FBE8939-0279-4955-A988-03090993E4E6}"/>
              </a:ext>
            </a:extLst>
          </p:cNvPr>
          <p:cNvSpPr>
            <a:spLocks noChangeAspect="1"/>
          </p:cNvSpPr>
          <p:nvPr/>
        </p:nvSpPr>
        <p:spPr bwMode="auto">
          <a:xfrm>
            <a:off x="6898975"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630" name="Connecteur droit 51">
            <a:extLst>
              <a:ext uri="{FF2B5EF4-FFF2-40B4-BE49-F238E27FC236}">
                <a16:creationId xmlns:a16="http://schemas.microsoft.com/office/drawing/2014/main" id="{EAC50184-1603-4225-BD97-B4D3DEEA225A}"/>
              </a:ext>
            </a:extLst>
          </p:cNvPr>
          <p:cNvCxnSpPr>
            <a:cxnSpLocks noChangeAspect="1"/>
          </p:cNvCxnSpPr>
          <p:nvPr/>
        </p:nvCxnSpPr>
        <p:spPr bwMode="auto">
          <a:xfrm>
            <a:off x="6825338" y="4465537"/>
            <a:ext cx="1671"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32" name="Ellipse 77">
            <a:extLst>
              <a:ext uri="{FF2B5EF4-FFF2-40B4-BE49-F238E27FC236}">
                <a16:creationId xmlns:a16="http://schemas.microsoft.com/office/drawing/2014/main" id="{99946AA8-1D59-4AAA-8DD1-4A4A20952294}"/>
              </a:ext>
            </a:extLst>
          </p:cNvPr>
          <p:cNvSpPr>
            <a:spLocks noChangeAspect="1"/>
          </p:cNvSpPr>
          <p:nvPr/>
        </p:nvSpPr>
        <p:spPr bwMode="auto">
          <a:xfrm>
            <a:off x="6784774"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634" name="Connecteur droit 176">
            <a:extLst>
              <a:ext uri="{FF2B5EF4-FFF2-40B4-BE49-F238E27FC236}">
                <a16:creationId xmlns:a16="http://schemas.microsoft.com/office/drawing/2014/main" id="{9D35979B-D519-4DAE-AAA0-989744EB50F9}"/>
              </a:ext>
            </a:extLst>
          </p:cNvPr>
          <p:cNvCxnSpPr>
            <a:cxnSpLocks noChangeAspect="1"/>
          </p:cNvCxnSpPr>
          <p:nvPr/>
        </p:nvCxnSpPr>
        <p:spPr bwMode="auto">
          <a:xfrm flipH="1">
            <a:off x="6693633" y="4465537"/>
            <a:ext cx="17504"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36" name="Ellipse 177">
            <a:extLst>
              <a:ext uri="{FF2B5EF4-FFF2-40B4-BE49-F238E27FC236}">
                <a16:creationId xmlns:a16="http://schemas.microsoft.com/office/drawing/2014/main" id="{EA5461E8-03E7-4ABE-AA0F-F3AED1369E41}"/>
              </a:ext>
            </a:extLst>
          </p:cNvPr>
          <p:cNvSpPr>
            <a:spLocks noChangeAspect="1"/>
          </p:cNvSpPr>
          <p:nvPr/>
        </p:nvSpPr>
        <p:spPr bwMode="auto">
          <a:xfrm>
            <a:off x="6670573"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638" name="Connecteur droit 49">
            <a:extLst>
              <a:ext uri="{FF2B5EF4-FFF2-40B4-BE49-F238E27FC236}">
                <a16:creationId xmlns:a16="http://schemas.microsoft.com/office/drawing/2014/main" id="{17AF99E9-9228-4C6E-833E-87795B582D6C}"/>
              </a:ext>
            </a:extLst>
          </p:cNvPr>
          <p:cNvCxnSpPr>
            <a:cxnSpLocks noChangeAspect="1"/>
          </p:cNvCxnSpPr>
          <p:nvPr/>
        </p:nvCxnSpPr>
        <p:spPr bwMode="auto">
          <a:xfrm>
            <a:off x="7155506"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40" name="Ellipse 75">
            <a:extLst>
              <a:ext uri="{FF2B5EF4-FFF2-40B4-BE49-F238E27FC236}">
                <a16:creationId xmlns:a16="http://schemas.microsoft.com/office/drawing/2014/main" id="{57BC01E2-F360-4EE3-9F2F-F1A9B2610FB3}"/>
              </a:ext>
            </a:extLst>
          </p:cNvPr>
          <p:cNvSpPr>
            <a:spLocks noChangeAspect="1"/>
          </p:cNvSpPr>
          <p:nvPr/>
        </p:nvSpPr>
        <p:spPr bwMode="auto">
          <a:xfrm>
            <a:off x="7127378"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642" name="Connecteur droit 58">
            <a:extLst>
              <a:ext uri="{FF2B5EF4-FFF2-40B4-BE49-F238E27FC236}">
                <a16:creationId xmlns:a16="http://schemas.microsoft.com/office/drawing/2014/main" id="{0463672F-9467-4DF7-8E01-6AE69135FE95}"/>
              </a:ext>
            </a:extLst>
          </p:cNvPr>
          <p:cNvCxnSpPr>
            <a:cxnSpLocks noChangeAspect="1"/>
          </p:cNvCxnSpPr>
          <p:nvPr/>
        </p:nvCxnSpPr>
        <p:spPr bwMode="auto">
          <a:xfrm>
            <a:off x="7265005"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44" name="Ellipse 270">
            <a:extLst>
              <a:ext uri="{FF2B5EF4-FFF2-40B4-BE49-F238E27FC236}">
                <a16:creationId xmlns:a16="http://schemas.microsoft.com/office/drawing/2014/main" id="{BDD75F64-91D1-4EB7-B987-4D39F84DB5D6}"/>
              </a:ext>
            </a:extLst>
          </p:cNvPr>
          <p:cNvSpPr>
            <a:spLocks noChangeAspect="1"/>
          </p:cNvSpPr>
          <p:nvPr/>
        </p:nvSpPr>
        <p:spPr bwMode="auto">
          <a:xfrm>
            <a:off x="7133630" y="457075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646" name="Connecteur droit 58">
            <a:extLst>
              <a:ext uri="{FF2B5EF4-FFF2-40B4-BE49-F238E27FC236}">
                <a16:creationId xmlns:a16="http://schemas.microsoft.com/office/drawing/2014/main" id="{4ABD6B46-8DA0-4D15-ACD5-E7098355B308}"/>
              </a:ext>
            </a:extLst>
          </p:cNvPr>
          <p:cNvCxnSpPr>
            <a:cxnSpLocks noChangeAspect="1"/>
          </p:cNvCxnSpPr>
          <p:nvPr/>
        </p:nvCxnSpPr>
        <p:spPr bwMode="auto">
          <a:xfrm>
            <a:off x="6584134"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648" name="Connecteur droit 49">
            <a:extLst>
              <a:ext uri="{FF2B5EF4-FFF2-40B4-BE49-F238E27FC236}">
                <a16:creationId xmlns:a16="http://schemas.microsoft.com/office/drawing/2014/main" id="{45614973-66DD-461C-B61C-BEA4C1F98927}"/>
              </a:ext>
            </a:extLst>
          </p:cNvPr>
          <p:cNvCxnSpPr>
            <a:cxnSpLocks noChangeAspect="1"/>
          </p:cNvCxnSpPr>
          <p:nvPr/>
        </p:nvCxnSpPr>
        <p:spPr bwMode="auto">
          <a:xfrm>
            <a:off x="7771392"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50" name="Ellipse 75">
            <a:extLst>
              <a:ext uri="{FF2B5EF4-FFF2-40B4-BE49-F238E27FC236}">
                <a16:creationId xmlns:a16="http://schemas.microsoft.com/office/drawing/2014/main" id="{7F954AFC-0E0A-4B6E-82D7-BB16999C392F}"/>
              </a:ext>
            </a:extLst>
          </p:cNvPr>
          <p:cNvSpPr>
            <a:spLocks noChangeAspect="1"/>
          </p:cNvSpPr>
          <p:nvPr/>
        </p:nvSpPr>
        <p:spPr bwMode="auto">
          <a:xfrm>
            <a:off x="7738562"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652" name="Connecteur droit 50">
            <a:extLst>
              <a:ext uri="{FF2B5EF4-FFF2-40B4-BE49-F238E27FC236}">
                <a16:creationId xmlns:a16="http://schemas.microsoft.com/office/drawing/2014/main" id="{28940417-7F36-4259-96A5-02D7E16BD6FA}"/>
              </a:ext>
            </a:extLst>
          </p:cNvPr>
          <p:cNvCxnSpPr>
            <a:cxnSpLocks noChangeAspect="1"/>
          </p:cNvCxnSpPr>
          <p:nvPr/>
        </p:nvCxnSpPr>
        <p:spPr bwMode="auto">
          <a:xfrm>
            <a:off x="7661893"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54" name="Ellipse 76">
            <a:extLst>
              <a:ext uri="{FF2B5EF4-FFF2-40B4-BE49-F238E27FC236}">
                <a16:creationId xmlns:a16="http://schemas.microsoft.com/office/drawing/2014/main" id="{1280F0BC-2BBE-4E49-9464-0A415F5E44AE}"/>
              </a:ext>
            </a:extLst>
          </p:cNvPr>
          <p:cNvSpPr>
            <a:spLocks noChangeAspect="1"/>
          </p:cNvSpPr>
          <p:nvPr/>
        </p:nvSpPr>
        <p:spPr bwMode="auto">
          <a:xfrm>
            <a:off x="7624360"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656" name="Connecteur droit 51">
            <a:extLst>
              <a:ext uri="{FF2B5EF4-FFF2-40B4-BE49-F238E27FC236}">
                <a16:creationId xmlns:a16="http://schemas.microsoft.com/office/drawing/2014/main" id="{EBBDA064-BBEA-4CC3-B77C-54002CB739C2}"/>
              </a:ext>
            </a:extLst>
          </p:cNvPr>
          <p:cNvCxnSpPr>
            <a:cxnSpLocks noChangeAspect="1"/>
          </p:cNvCxnSpPr>
          <p:nvPr/>
        </p:nvCxnSpPr>
        <p:spPr bwMode="auto">
          <a:xfrm>
            <a:off x="7550722" y="4465537"/>
            <a:ext cx="1671"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58" name="Ellipse 77">
            <a:extLst>
              <a:ext uri="{FF2B5EF4-FFF2-40B4-BE49-F238E27FC236}">
                <a16:creationId xmlns:a16="http://schemas.microsoft.com/office/drawing/2014/main" id="{32F154B5-F07D-4EDA-88EA-054F2323C59B}"/>
              </a:ext>
            </a:extLst>
          </p:cNvPr>
          <p:cNvSpPr>
            <a:spLocks noChangeAspect="1"/>
          </p:cNvSpPr>
          <p:nvPr/>
        </p:nvSpPr>
        <p:spPr bwMode="auto">
          <a:xfrm>
            <a:off x="7510159"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660" name="Connecteur droit 176">
            <a:extLst>
              <a:ext uri="{FF2B5EF4-FFF2-40B4-BE49-F238E27FC236}">
                <a16:creationId xmlns:a16="http://schemas.microsoft.com/office/drawing/2014/main" id="{582C84FD-B9A0-4140-BF86-8DF2DA13D732}"/>
              </a:ext>
            </a:extLst>
          </p:cNvPr>
          <p:cNvCxnSpPr>
            <a:cxnSpLocks noChangeAspect="1"/>
          </p:cNvCxnSpPr>
          <p:nvPr/>
        </p:nvCxnSpPr>
        <p:spPr bwMode="auto">
          <a:xfrm flipH="1">
            <a:off x="7419018" y="4465537"/>
            <a:ext cx="17504"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62" name="Ellipse 177">
            <a:extLst>
              <a:ext uri="{FF2B5EF4-FFF2-40B4-BE49-F238E27FC236}">
                <a16:creationId xmlns:a16="http://schemas.microsoft.com/office/drawing/2014/main" id="{80327172-23FC-4115-BEC3-648B69252D65}"/>
              </a:ext>
            </a:extLst>
          </p:cNvPr>
          <p:cNvSpPr>
            <a:spLocks noChangeAspect="1"/>
          </p:cNvSpPr>
          <p:nvPr/>
        </p:nvSpPr>
        <p:spPr bwMode="auto">
          <a:xfrm>
            <a:off x="7395957"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664" name="Connecteur droit 49">
            <a:extLst>
              <a:ext uri="{FF2B5EF4-FFF2-40B4-BE49-F238E27FC236}">
                <a16:creationId xmlns:a16="http://schemas.microsoft.com/office/drawing/2014/main" id="{7C2F9B3F-E34F-412B-9022-F3B5F0C57AEB}"/>
              </a:ext>
            </a:extLst>
          </p:cNvPr>
          <p:cNvCxnSpPr>
            <a:cxnSpLocks noChangeAspect="1"/>
          </p:cNvCxnSpPr>
          <p:nvPr/>
        </p:nvCxnSpPr>
        <p:spPr bwMode="auto">
          <a:xfrm>
            <a:off x="7880892"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666" name="Ellipse 75">
            <a:extLst>
              <a:ext uri="{FF2B5EF4-FFF2-40B4-BE49-F238E27FC236}">
                <a16:creationId xmlns:a16="http://schemas.microsoft.com/office/drawing/2014/main" id="{4FAF9BD8-99AF-4BEF-9C26-BF48A29C3629}"/>
              </a:ext>
            </a:extLst>
          </p:cNvPr>
          <p:cNvSpPr>
            <a:spLocks noChangeAspect="1"/>
          </p:cNvSpPr>
          <p:nvPr/>
        </p:nvSpPr>
        <p:spPr bwMode="auto">
          <a:xfrm>
            <a:off x="7852764"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668" name="Connecteur droit 58">
            <a:extLst>
              <a:ext uri="{FF2B5EF4-FFF2-40B4-BE49-F238E27FC236}">
                <a16:creationId xmlns:a16="http://schemas.microsoft.com/office/drawing/2014/main" id="{EF200A81-5612-401B-8849-88C23C1DAE97}"/>
              </a:ext>
            </a:extLst>
          </p:cNvPr>
          <p:cNvCxnSpPr>
            <a:cxnSpLocks noChangeAspect="1"/>
          </p:cNvCxnSpPr>
          <p:nvPr/>
        </p:nvCxnSpPr>
        <p:spPr bwMode="auto">
          <a:xfrm>
            <a:off x="7990390"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670" name="Ellipse 270">
            <a:extLst>
              <a:ext uri="{FF2B5EF4-FFF2-40B4-BE49-F238E27FC236}">
                <a16:creationId xmlns:a16="http://schemas.microsoft.com/office/drawing/2014/main" id="{BE8963F7-6679-4ED1-99C2-4E5DDB65F842}"/>
              </a:ext>
            </a:extLst>
          </p:cNvPr>
          <p:cNvSpPr>
            <a:spLocks noChangeAspect="1"/>
          </p:cNvSpPr>
          <p:nvPr/>
        </p:nvSpPr>
        <p:spPr bwMode="auto">
          <a:xfrm>
            <a:off x="7404609" y="457075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672" name="Connecteur droit 58">
            <a:extLst>
              <a:ext uri="{FF2B5EF4-FFF2-40B4-BE49-F238E27FC236}">
                <a16:creationId xmlns:a16="http://schemas.microsoft.com/office/drawing/2014/main" id="{6695CD37-8B7D-475D-BD94-B5D7CE20CA80}"/>
              </a:ext>
            </a:extLst>
          </p:cNvPr>
          <p:cNvCxnSpPr>
            <a:cxnSpLocks noChangeAspect="1"/>
          </p:cNvCxnSpPr>
          <p:nvPr/>
        </p:nvCxnSpPr>
        <p:spPr bwMode="auto">
          <a:xfrm>
            <a:off x="7309518"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00" name="Connecteur droit 49">
            <a:extLst>
              <a:ext uri="{FF2B5EF4-FFF2-40B4-BE49-F238E27FC236}">
                <a16:creationId xmlns:a16="http://schemas.microsoft.com/office/drawing/2014/main" id="{2F9F477D-9CC6-474A-886A-16CF07B28CA7}"/>
              </a:ext>
            </a:extLst>
          </p:cNvPr>
          <p:cNvCxnSpPr>
            <a:cxnSpLocks noChangeAspect="1"/>
          </p:cNvCxnSpPr>
          <p:nvPr/>
        </p:nvCxnSpPr>
        <p:spPr bwMode="auto">
          <a:xfrm>
            <a:off x="8497731"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02" name="Ellipse 75">
            <a:extLst>
              <a:ext uri="{FF2B5EF4-FFF2-40B4-BE49-F238E27FC236}">
                <a16:creationId xmlns:a16="http://schemas.microsoft.com/office/drawing/2014/main" id="{59855D68-ECF1-4BC7-B77C-5E3CE37110A6}"/>
              </a:ext>
            </a:extLst>
          </p:cNvPr>
          <p:cNvSpPr>
            <a:spLocks noChangeAspect="1"/>
          </p:cNvSpPr>
          <p:nvPr/>
        </p:nvSpPr>
        <p:spPr bwMode="auto">
          <a:xfrm>
            <a:off x="8464900"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704" name="Connecteur droit 50">
            <a:extLst>
              <a:ext uri="{FF2B5EF4-FFF2-40B4-BE49-F238E27FC236}">
                <a16:creationId xmlns:a16="http://schemas.microsoft.com/office/drawing/2014/main" id="{B6FB6CE2-CDB4-4032-A9EA-31B5D8151FB8}"/>
              </a:ext>
            </a:extLst>
          </p:cNvPr>
          <p:cNvCxnSpPr>
            <a:cxnSpLocks noChangeAspect="1"/>
          </p:cNvCxnSpPr>
          <p:nvPr/>
        </p:nvCxnSpPr>
        <p:spPr bwMode="auto">
          <a:xfrm>
            <a:off x="8388232"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06" name="Ellipse 76">
            <a:extLst>
              <a:ext uri="{FF2B5EF4-FFF2-40B4-BE49-F238E27FC236}">
                <a16:creationId xmlns:a16="http://schemas.microsoft.com/office/drawing/2014/main" id="{E24887E7-9CE6-4470-A3F6-E89FAED38CB5}"/>
              </a:ext>
            </a:extLst>
          </p:cNvPr>
          <p:cNvSpPr>
            <a:spLocks noChangeAspect="1"/>
          </p:cNvSpPr>
          <p:nvPr/>
        </p:nvSpPr>
        <p:spPr bwMode="auto">
          <a:xfrm>
            <a:off x="8350699"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708" name="Connecteur droit 51">
            <a:extLst>
              <a:ext uri="{FF2B5EF4-FFF2-40B4-BE49-F238E27FC236}">
                <a16:creationId xmlns:a16="http://schemas.microsoft.com/office/drawing/2014/main" id="{DCE75500-6DE2-43A5-BFF2-E6F76DA115FB}"/>
              </a:ext>
            </a:extLst>
          </p:cNvPr>
          <p:cNvCxnSpPr>
            <a:cxnSpLocks noChangeAspect="1"/>
          </p:cNvCxnSpPr>
          <p:nvPr/>
        </p:nvCxnSpPr>
        <p:spPr bwMode="auto">
          <a:xfrm>
            <a:off x="8277061" y="4465537"/>
            <a:ext cx="1671"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10" name="Ellipse 77">
            <a:extLst>
              <a:ext uri="{FF2B5EF4-FFF2-40B4-BE49-F238E27FC236}">
                <a16:creationId xmlns:a16="http://schemas.microsoft.com/office/drawing/2014/main" id="{D8333D4F-01EF-4CB1-B352-FBD8862567ED}"/>
              </a:ext>
            </a:extLst>
          </p:cNvPr>
          <p:cNvSpPr>
            <a:spLocks noChangeAspect="1"/>
          </p:cNvSpPr>
          <p:nvPr/>
        </p:nvSpPr>
        <p:spPr bwMode="auto">
          <a:xfrm>
            <a:off x="8236497"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712" name="Connecteur droit 176">
            <a:extLst>
              <a:ext uri="{FF2B5EF4-FFF2-40B4-BE49-F238E27FC236}">
                <a16:creationId xmlns:a16="http://schemas.microsoft.com/office/drawing/2014/main" id="{8E3C548C-23CE-4570-BC9C-241051FC9286}"/>
              </a:ext>
            </a:extLst>
          </p:cNvPr>
          <p:cNvCxnSpPr>
            <a:cxnSpLocks noChangeAspect="1"/>
          </p:cNvCxnSpPr>
          <p:nvPr/>
        </p:nvCxnSpPr>
        <p:spPr bwMode="auto">
          <a:xfrm flipH="1">
            <a:off x="8145356" y="4465537"/>
            <a:ext cx="17504"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14" name="Ellipse 177">
            <a:extLst>
              <a:ext uri="{FF2B5EF4-FFF2-40B4-BE49-F238E27FC236}">
                <a16:creationId xmlns:a16="http://schemas.microsoft.com/office/drawing/2014/main" id="{F4884527-1045-44D9-ADC8-53EF39A239BB}"/>
              </a:ext>
            </a:extLst>
          </p:cNvPr>
          <p:cNvSpPr>
            <a:spLocks noChangeAspect="1"/>
          </p:cNvSpPr>
          <p:nvPr/>
        </p:nvSpPr>
        <p:spPr bwMode="auto">
          <a:xfrm>
            <a:off x="8122296"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716" name="Connecteur droit 49">
            <a:extLst>
              <a:ext uri="{FF2B5EF4-FFF2-40B4-BE49-F238E27FC236}">
                <a16:creationId xmlns:a16="http://schemas.microsoft.com/office/drawing/2014/main" id="{391ED0FF-EAF9-4B52-AB92-C2B20F1A9E9A}"/>
              </a:ext>
            </a:extLst>
          </p:cNvPr>
          <p:cNvCxnSpPr>
            <a:cxnSpLocks noChangeAspect="1"/>
          </p:cNvCxnSpPr>
          <p:nvPr/>
        </p:nvCxnSpPr>
        <p:spPr bwMode="auto">
          <a:xfrm>
            <a:off x="8607229"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18" name="Ellipse 75">
            <a:extLst>
              <a:ext uri="{FF2B5EF4-FFF2-40B4-BE49-F238E27FC236}">
                <a16:creationId xmlns:a16="http://schemas.microsoft.com/office/drawing/2014/main" id="{4B2F2AA8-8262-4BD0-93F3-31726E5CC146}"/>
              </a:ext>
            </a:extLst>
          </p:cNvPr>
          <p:cNvSpPr>
            <a:spLocks noChangeAspect="1"/>
          </p:cNvSpPr>
          <p:nvPr/>
        </p:nvSpPr>
        <p:spPr bwMode="auto">
          <a:xfrm>
            <a:off x="8579101"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720" name="Connecteur droit 58">
            <a:extLst>
              <a:ext uri="{FF2B5EF4-FFF2-40B4-BE49-F238E27FC236}">
                <a16:creationId xmlns:a16="http://schemas.microsoft.com/office/drawing/2014/main" id="{C4945D38-0430-418C-9BB6-3BFC880DDE09}"/>
              </a:ext>
            </a:extLst>
          </p:cNvPr>
          <p:cNvCxnSpPr>
            <a:cxnSpLocks noChangeAspect="1"/>
          </p:cNvCxnSpPr>
          <p:nvPr/>
        </p:nvCxnSpPr>
        <p:spPr bwMode="auto">
          <a:xfrm>
            <a:off x="8716729"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22" name="Connecteur droit 58">
            <a:extLst>
              <a:ext uri="{FF2B5EF4-FFF2-40B4-BE49-F238E27FC236}">
                <a16:creationId xmlns:a16="http://schemas.microsoft.com/office/drawing/2014/main" id="{E1F2283E-D2B5-465D-BF88-398759B882F9}"/>
              </a:ext>
            </a:extLst>
          </p:cNvPr>
          <p:cNvCxnSpPr>
            <a:cxnSpLocks noChangeAspect="1"/>
          </p:cNvCxnSpPr>
          <p:nvPr/>
        </p:nvCxnSpPr>
        <p:spPr bwMode="auto">
          <a:xfrm>
            <a:off x="8035857"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24" name="Connecteur droit 49">
            <a:extLst>
              <a:ext uri="{FF2B5EF4-FFF2-40B4-BE49-F238E27FC236}">
                <a16:creationId xmlns:a16="http://schemas.microsoft.com/office/drawing/2014/main" id="{095F4D4B-DF38-476A-98ED-A50765B01DA0}"/>
              </a:ext>
            </a:extLst>
          </p:cNvPr>
          <p:cNvCxnSpPr>
            <a:cxnSpLocks noChangeAspect="1"/>
          </p:cNvCxnSpPr>
          <p:nvPr/>
        </p:nvCxnSpPr>
        <p:spPr bwMode="auto">
          <a:xfrm>
            <a:off x="9214980"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26" name="Ellipse 75">
            <a:extLst>
              <a:ext uri="{FF2B5EF4-FFF2-40B4-BE49-F238E27FC236}">
                <a16:creationId xmlns:a16="http://schemas.microsoft.com/office/drawing/2014/main" id="{FBCBCAF1-7EDA-4B94-849E-E09FEDB36414}"/>
              </a:ext>
            </a:extLst>
          </p:cNvPr>
          <p:cNvSpPr>
            <a:spLocks noChangeAspect="1"/>
          </p:cNvSpPr>
          <p:nvPr/>
        </p:nvSpPr>
        <p:spPr bwMode="auto">
          <a:xfrm>
            <a:off x="9182149"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728" name="Connecteur droit 50">
            <a:extLst>
              <a:ext uri="{FF2B5EF4-FFF2-40B4-BE49-F238E27FC236}">
                <a16:creationId xmlns:a16="http://schemas.microsoft.com/office/drawing/2014/main" id="{F5D85DDC-FF7D-4823-9090-DF4E639C91F9}"/>
              </a:ext>
            </a:extLst>
          </p:cNvPr>
          <p:cNvCxnSpPr>
            <a:cxnSpLocks noChangeAspect="1"/>
          </p:cNvCxnSpPr>
          <p:nvPr/>
        </p:nvCxnSpPr>
        <p:spPr bwMode="auto">
          <a:xfrm>
            <a:off x="9105481"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30" name="Ellipse 76">
            <a:extLst>
              <a:ext uri="{FF2B5EF4-FFF2-40B4-BE49-F238E27FC236}">
                <a16:creationId xmlns:a16="http://schemas.microsoft.com/office/drawing/2014/main" id="{9DC7BBBB-1F2F-40D8-A79C-6BD2B833B53E}"/>
              </a:ext>
            </a:extLst>
          </p:cNvPr>
          <p:cNvSpPr>
            <a:spLocks noChangeAspect="1"/>
          </p:cNvSpPr>
          <p:nvPr/>
        </p:nvSpPr>
        <p:spPr bwMode="auto">
          <a:xfrm>
            <a:off x="9067948"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732" name="Connecteur droit 51">
            <a:extLst>
              <a:ext uri="{FF2B5EF4-FFF2-40B4-BE49-F238E27FC236}">
                <a16:creationId xmlns:a16="http://schemas.microsoft.com/office/drawing/2014/main" id="{D1EC8FF7-F052-4F6B-A9FD-9F3F901748D4}"/>
              </a:ext>
            </a:extLst>
          </p:cNvPr>
          <p:cNvCxnSpPr>
            <a:cxnSpLocks noChangeAspect="1"/>
          </p:cNvCxnSpPr>
          <p:nvPr/>
        </p:nvCxnSpPr>
        <p:spPr bwMode="auto">
          <a:xfrm>
            <a:off x="8994310" y="4465537"/>
            <a:ext cx="1671"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34" name="Ellipse 77">
            <a:extLst>
              <a:ext uri="{FF2B5EF4-FFF2-40B4-BE49-F238E27FC236}">
                <a16:creationId xmlns:a16="http://schemas.microsoft.com/office/drawing/2014/main" id="{708A9870-D08C-40EA-A45F-27105CB2E14B}"/>
              </a:ext>
            </a:extLst>
          </p:cNvPr>
          <p:cNvSpPr>
            <a:spLocks noChangeAspect="1"/>
          </p:cNvSpPr>
          <p:nvPr/>
        </p:nvSpPr>
        <p:spPr bwMode="auto">
          <a:xfrm>
            <a:off x="8953747"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736" name="Connecteur droit 176">
            <a:extLst>
              <a:ext uri="{FF2B5EF4-FFF2-40B4-BE49-F238E27FC236}">
                <a16:creationId xmlns:a16="http://schemas.microsoft.com/office/drawing/2014/main" id="{F2F0756E-41BC-44C9-9B54-B7C1820FBAB7}"/>
              </a:ext>
            </a:extLst>
          </p:cNvPr>
          <p:cNvCxnSpPr>
            <a:cxnSpLocks noChangeAspect="1"/>
          </p:cNvCxnSpPr>
          <p:nvPr/>
        </p:nvCxnSpPr>
        <p:spPr bwMode="auto">
          <a:xfrm flipH="1">
            <a:off x="8862605" y="4465537"/>
            <a:ext cx="17504"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38" name="Ellipse 177">
            <a:extLst>
              <a:ext uri="{FF2B5EF4-FFF2-40B4-BE49-F238E27FC236}">
                <a16:creationId xmlns:a16="http://schemas.microsoft.com/office/drawing/2014/main" id="{5682DACC-FB90-4919-8CB6-59A19CE09708}"/>
              </a:ext>
            </a:extLst>
          </p:cNvPr>
          <p:cNvSpPr>
            <a:spLocks noChangeAspect="1"/>
          </p:cNvSpPr>
          <p:nvPr/>
        </p:nvSpPr>
        <p:spPr bwMode="auto">
          <a:xfrm>
            <a:off x="8839545"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740" name="Connecteur droit 49">
            <a:extLst>
              <a:ext uri="{FF2B5EF4-FFF2-40B4-BE49-F238E27FC236}">
                <a16:creationId xmlns:a16="http://schemas.microsoft.com/office/drawing/2014/main" id="{03242226-FC0F-46B3-A39D-8C7A8C40FC09}"/>
              </a:ext>
            </a:extLst>
          </p:cNvPr>
          <p:cNvCxnSpPr>
            <a:cxnSpLocks noChangeAspect="1"/>
          </p:cNvCxnSpPr>
          <p:nvPr/>
        </p:nvCxnSpPr>
        <p:spPr bwMode="auto">
          <a:xfrm>
            <a:off x="9324479" y="4465537"/>
            <a:ext cx="0" cy="1631902"/>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42" name="Ellipse 75">
            <a:extLst>
              <a:ext uri="{FF2B5EF4-FFF2-40B4-BE49-F238E27FC236}">
                <a16:creationId xmlns:a16="http://schemas.microsoft.com/office/drawing/2014/main" id="{F5DECF62-A95F-44D8-B00C-4706C18B4D7D}"/>
              </a:ext>
            </a:extLst>
          </p:cNvPr>
          <p:cNvSpPr>
            <a:spLocks noChangeAspect="1"/>
          </p:cNvSpPr>
          <p:nvPr/>
        </p:nvSpPr>
        <p:spPr bwMode="auto">
          <a:xfrm>
            <a:off x="9296351" y="4419784"/>
            <a:ext cx="72000" cy="62888"/>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744" name="Connecteur droit 58">
            <a:extLst>
              <a:ext uri="{FF2B5EF4-FFF2-40B4-BE49-F238E27FC236}">
                <a16:creationId xmlns:a16="http://schemas.microsoft.com/office/drawing/2014/main" id="{38CC1A63-D76C-46F7-BFD9-E00372473C11}"/>
              </a:ext>
            </a:extLst>
          </p:cNvPr>
          <p:cNvCxnSpPr>
            <a:cxnSpLocks noChangeAspect="1"/>
          </p:cNvCxnSpPr>
          <p:nvPr/>
        </p:nvCxnSpPr>
        <p:spPr bwMode="auto">
          <a:xfrm>
            <a:off x="9433978"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746" name="Connecteur droit 58">
            <a:extLst>
              <a:ext uri="{FF2B5EF4-FFF2-40B4-BE49-F238E27FC236}">
                <a16:creationId xmlns:a16="http://schemas.microsoft.com/office/drawing/2014/main" id="{3C4B2605-3282-4733-A693-64DB6B74B4FD}"/>
              </a:ext>
            </a:extLst>
          </p:cNvPr>
          <p:cNvCxnSpPr>
            <a:cxnSpLocks noChangeAspect="1"/>
          </p:cNvCxnSpPr>
          <p:nvPr/>
        </p:nvCxnSpPr>
        <p:spPr bwMode="auto">
          <a:xfrm>
            <a:off x="8753106" y="4460932"/>
            <a:ext cx="0" cy="1662405"/>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748" name="Ellipse 270">
            <a:extLst>
              <a:ext uri="{FF2B5EF4-FFF2-40B4-BE49-F238E27FC236}">
                <a16:creationId xmlns:a16="http://schemas.microsoft.com/office/drawing/2014/main" id="{13F0F456-FDEA-4881-86A2-27F74C0A0CE7}"/>
              </a:ext>
            </a:extLst>
          </p:cNvPr>
          <p:cNvSpPr>
            <a:spLocks noChangeAspect="1"/>
          </p:cNvSpPr>
          <p:nvPr/>
        </p:nvSpPr>
        <p:spPr bwMode="auto">
          <a:xfrm>
            <a:off x="8130914" y="457075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50" name="Ellipse 270">
            <a:extLst>
              <a:ext uri="{FF2B5EF4-FFF2-40B4-BE49-F238E27FC236}">
                <a16:creationId xmlns:a16="http://schemas.microsoft.com/office/drawing/2014/main" id="{B1F5138C-E196-43EA-B057-BF1217227B22}"/>
              </a:ext>
            </a:extLst>
          </p:cNvPr>
          <p:cNvSpPr>
            <a:spLocks noChangeAspect="1"/>
          </p:cNvSpPr>
          <p:nvPr/>
        </p:nvSpPr>
        <p:spPr bwMode="auto">
          <a:xfrm>
            <a:off x="8853679" y="457075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52" name="Ellipse 270">
            <a:extLst>
              <a:ext uri="{FF2B5EF4-FFF2-40B4-BE49-F238E27FC236}">
                <a16:creationId xmlns:a16="http://schemas.microsoft.com/office/drawing/2014/main" id="{CCCD54B2-CDD8-4E46-816D-5503090E6A40}"/>
              </a:ext>
            </a:extLst>
          </p:cNvPr>
          <p:cNvSpPr>
            <a:spLocks noChangeAspect="1"/>
          </p:cNvSpPr>
          <p:nvPr/>
        </p:nvSpPr>
        <p:spPr bwMode="auto">
          <a:xfrm>
            <a:off x="7403019" y="474355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56" name="Ellipse 270">
            <a:extLst>
              <a:ext uri="{FF2B5EF4-FFF2-40B4-BE49-F238E27FC236}">
                <a16:creationId xmlns:a16="http://schemas.microsoft.com/office/drawing/2014/main" id="{AB40DE56-5DBC-44A9-A566-8210D793632D}"/>
              </a:ext>
            </a:extLst>
          </p:cNvPr>
          <p:cNvSpPr>
            <a:spLocks noChangeAspect="1"/>
          </p:cNvSpPr>
          <p:nvPr/>
        </p:nvSpPr>
        <p:spPr bwMode="auto">
          <a:xfrm>
            <a:off x="8130914" y="474355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58" name="Ellipse 270">
            <a:extLst>
              <a:ext uri="{FF2B5EF4-FFF2-40B4-BE49-F238E27FC236}">
                <a16:creationId xmlns:a16="http://schemas.microsoft.com/office/drawing/2014/main" id="{4141A601-FCD1-478A-8DC7-7F7E9FC759C5}"/>
              </a:ext>
            </a:extLst>
          </p:cNvPr>
          <p:cNvSpPr>
            <a:spLocks noChangeAspect="1"/>
          </p:cNvSpPr>
          <p:nvPr/>
        </p:nvSpPr>
        <p:spPr bwMode="auto">
          <a:xfrm>
            <a:off x="8847320" y="474355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60" name="Ellipse 270">
            <a:extLst>
              <a:ext uri="{FF2B5EF4-FFF2-40B4-BE49-F238E27FC236}">
                <a16:creationId xmlns:a16="http://schemas.microsoft.com/office/drawing/2014/main" id="{B66C96AB-CC84-4591-88B7-4D80070799A3}"/>
              </a:ext>
            </a:extLst>
          </p:cNvPr>
          <p:cNvSpPr>
            <a:spLocks noChangeAspect="1"/>
          </p:cNvSpPr>
          <p:nvPr/>
        </p:nvSpPr>
        <p:spPr bwMode="auto">
          <a:xfrm>
            <a:off x="6673586" y="474355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62" name="Ellipse 270">
            <a:extLst>
              <a:ext uri="{FF2B5EF4-FFF2-40B4-BE49-F238E27FC236}">
                <a16:creationId xmlns:a16="http://schemas.microsoft.com/office/drawing/2014/main" id="{507AA5B3-0678-42A8-94A3-CA6711C53F16}"/>
              </a:ext>
            </a:extLst>
          </p:cNvPr>
          <p:cNvSpPr>
            <a:spLocks noChangeAspect="1"/>
          </p:cNvSpPr>
          <p:nvPr/>
        </p:nvSpPr>
        <p:spPr bwMode="auto">
          <a:xfrm>
            <a:off x="7401430" y="4907432"/>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66" name="Ellipse 270">
            <a:extLst>
              <a:ext uri="{FF2B5EF4-FFF2-40B4-BE49-F238E27FC236}">
                <a16:creationId xmlns:a16="http://schemas.microsoft.com/office/drawing/2014/main" id="{220AF12D-FA0C-4EEE-90E2-89F0D749CFC9}"/>
              </a:ext>
            </a:extLst>
          </p:cNvPr>
          <p:cNvSpPr>
            <a:spLocks noChangeAspect="1"/>
          </p:cNvSpPr>
          <p:nvPr/>
        </p:nvSpPr>
        <p:spPr bwMode="auto">
          <a:xfrm>
            <a:off x="8129325" y="4907432"/>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68" name="Ellipse 270">
            <a:extLst>
              <a:ext uri="{FF2B5EF4-FFF2-40B4-BE49-F238E27FC236}">
                <a16:creationId xmlns:a16="http://schemas.microsoft.com/office/drawing/2014/main" id="{B68234BB-D6C8-40F8-A4C7-D427E93D3709}"/>
              </a:ext>
            </a:extLst>
          </p:cNvPr>
          <p:cNvSpPr>
            <a:spLocks noChangeAspect="1"/>
          </p:cNvSpPr>
          <p:nvPr/>
        </p:nvSpPr>
        <p:spPr bwMode="auto">
          <a:xfrm>
            <a:off x="8844140" y="4907432"/>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70" name="Ellipse 270">
            <a:extLst>
              <a:ext uri="{FF2B5EF4-FFF2-40B4-BE49-F238E27FC236}">
                <a16:creationId xmlns:a16="http://schemas.microsoft.com/office/drawing/2014/main" id="{449F0612-8D72-495E-88F3-1C29FCF397E3}"/>
              </a:ext>
            </a:extLst>
          </p:cNvPr>
          <p:cNvSpPr>
            <a:spLocks noChangeAspect="1"/>
          </p:cNvSpPr>
          <p:nvPr/>
        </p:nvSpPr>
        <p:spPr bwMode="auto">
          <a:xfrm>
            <a:off x="6673586" y="4907433"/>
            <a:ext cx="69834" cy="62316"/>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72" name="Ellipse 270">
            <a:extLst>
              <a:ext uri="{FF2B5EF4-FFF2-40B4-BE49-F238E27FC236}">
                <a16:creationId xmlns:a16="http://schemas.microsoft.com/office/drawing/2014/main" id="{AF1D15AA-1102-4F24-92FA-85FE0125E435}"/>
              </a:ext>
            </a:extLst>
          </p:cNvPr>
          <p:cNvSpPr>
            <a:spLocks noChangeAspect="1"/>
          </p:cNvSpPr>
          <p:nvPr/>
        </p:nvSpPr>
        <p:spPr bwMode="auto">
          <a:xfrm>
            <a:off x="7399839" y="506477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76" name="Ellipse 270">
            <a:extLst>
              <a:ext uri="{FF2B5EF4-FFF2-40B4-BE49-F238E27FC236}">
                <a16:creationId xmlns:a16="http://schemas.microsoft.com/office/drawing/2014/main" id="{689AF523-1634-4C83-BE44-2B1B7D6643CB}"/>
              </a:ext>
            </a:extLst>
          </p:cNvPr>
          <p:cNvSpPr>
            <a:spLocks noChangeAspect="1"/>
          </p:cNvSpPr>
          <p:nvPr/>
        </p:nvSpPr>
        <p:spPr bwMode="auto">
          <a:xfrm>
            <a:off x="8126145" y="506477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82" name="Ellipse 270">
            <a:extLst>
              <a:ext uri="{FF2B5EF4-FFF2-40B4-BE49-F238E27FC236}">
                <a16:creationId xmlns:a16="http://schemas.microsoft.com/office/drawing/2014/main" id="{5A4DFD27-837A-4E8C-A244-D2FAE3AB5DD9}"/>
              </a:ext>
            </a:extLst>
          </p:cNvPr>
          <p:cNvSpPr>
            <a:spLocks noChangeAspect="1"/>
          </p:cNvSpPr>
          <p:nvPr/>
        </p:nvSpPr>
        <p:spPr bwMode="auto">
          <a:xfrm>
            <a:off x="9296352" y="506477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84" name="Ellipse 270">
            <a:extLst>
              <a:ext uri="{FF2B5EF4-FFF2-40B4-BE49-F238E27FC236}">
                <a16:creationId xmlns:a16="http://schemas.microsoft.com/office/drawing/2014/main" id="{763D11D0-5F41-4D12-B5E1-10AE7A9E5C06}"/>
              </a:ext>
            </a:extLst>
          </p:cNvPr>
          <p:cNvSpPr>
            <a:spLocks noChangeAspect="1"/>
          </p:cNvSpPr>
          <p:nvPr/>
        </p:nvSpPr>
        <p:spPr bwMode="auto">
          <a:xfrm>
            <a:off x="7398249" y="5236759"/>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94" name="Ellipse 270">
            <a:extLst>
              <a:ext uri="{FF2B5EF4-FFF2-40B4-BE49-F238E27FC236}">
                <a16:creationId xmlns:a16="http://schemas.microsoft.com/office/drawing/2014/main" id="{5E35F1C1-327C-4CE4-9B76-9FF392634433}"/>
              </a:ext>
            </a:extLst>
          </p:cNvPr>
          <p:cNvSpPr>
            <a:spLocks noChangeAspect="1"/>
          </p:cNvSpPr>
          <p:nvPr/>
        </p:nvSpPr>
        <p:spPr bwMode="auto">
          <a:xfrm>
            <a:off x="9296352" y="5236759"/>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96" name="Ellipse 270">
            <a:extLst>
              <a:ext uri="{FF2B5EF4-FFF2-40B4-BE49-F238E27FC236}">
                <a16:creationId xmlns:a16="http://schemas.microsoft.com/office/drawing/2014/main" id="{27FB449C-F0F7-4C58-A8EE-680D413CF118}"/>
              </a:ext>
            </a:extLst>
          </p:cNvPr>
          <p:cNvSpPr>
            <a:spLocks noChangeAspect="1"/>
          </p:cNvSpPr>
          <p:nvPr/>
        </p:nvSpPr>
        <p:spPr bwMode="auto">
          <a:xfrm>
            <a:off x="8583142" y="5236759"/>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98" name="Ellipse 270">
            <a:extLst>
              <a:ext uri="{FF2B5EF4-FFF2-40B4-BE49-F238E27FC236}">
                <a16:creationId xmlns:a16="http://schemas.microsoft.com/office/drawing/2014/main" id="{E500345C-3C5C-41C7-A4B8-53D02CB68C6A}"/>
              </a:ext>
            </a:extLst>
          </p:cNvPr>
          <p:cNvSpPr>
            <a:spLocks noChangeAspect="1"/>
          </p:cNvSpPr>
          <p:nvPr/>
        </p:nvSpPr>
        <p:spPr bwMode="auto">
          <a:xfrm>
            <a:off x="7133630" y="5375076"/>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00" name="Ellipse 270">
            <a:extLst>
              <a:ext uri="{FF2B5EF4-FFF2-40B4-BE49-F238E27FC236}">
                <a16:creationId xmlns:a16="http://schemas.microsoft.com/office/drawing/2014/main" id="{F47C1045-25FC-4AAA-8183-B88461DBC263}"/>
              </a:ext>
            </a:extLst>
          </p:cNvPr>
          <p:cNvSpPr>
            <a:spLocks noChangeAspect="1"/>
          </p:cNvSpPr>
          <p:nvPr/>
        </p:nvSpPr>
        <p:spPr bwMode="auto">
          <a:xfrm>
            <a:off x="7401429" y="5375076"/>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04" name="Ellipse 270">
            <a:extLst>
              <a:ext uri="{FF2B5EF4-FFF2-40B4-BE49-F238E27FC236}">
                <a16:creationId xmlns:a16="http://schemas.microsoft.com/office/drawing/2014/main" id="{A821B5DA-B1E3-40ED-9FE4-922587C02AC4}"/>
              </a:ext>
            </a:extLst>
          </p:cNvPr>
          <p:cNvSpPr>
            <a:spLocks noChangeAspect="1"/>
          </p:cNvSpPr>
          <p:nvPr/>
        </p:nvSpPr>
        <p:spPr bwMode="auto">
          <a:xfrm>
            <a:off x="8124556" y="5375076"/>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06" name="Ellipse 270">
            <a:extLst>
              <a:ext uri="{FF2B5EF4-FFF2-40B4-BE49-F238E27FC236}">
                <a16:creationId xmlns:a16="http://schemas.microsoft.com/office/drawing/2014/main" id="{DD7D0A9C-9393-4BAA-B090-263746147FFA}"/>
              </a:ext>
            </a:extLst>
          </p:cNvPr>
          <p:cNvSpPr>
            <a:spLocks noChangeAspect="1"/>
          </p:cNvSpPr>
          <p:nvPr/>
        </p:nvSpPr>
        <p:spPr bwMode="auto">
          <a:xfrm>
            <a:off x="8844140" y="5375076"/>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08" name="Ellipse 270">
            <a:extLst>
              <a:ext uri="{FF2B5EF4-FFF2-40B4-BE49-F238E27FC236}">
                <a16:creationId xmlns:a16="http://schemas.microsoft.com/office/drawing/2014/main" id="{AA392ABE-42D4-4DCC-9584-25615883A9F3}"/>
              </a:ext>
            </a:extLst>
          </p:cNvPr>
          <p:cNvSpPr>
            <a:spLocks noChangeAspect="1"/>
          </p:cNvSpPr>
          <p:nvPr/>
        </p:nvSpPr>
        <p:spPr bwMode="auto">
          <a:xfrm>
            <a:off x="7853308" y="5546011"/>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12" name="Ellipse 270">
            <a:extLst>
              <a:ext uri="{FF2B5EF4-FFF2-40B4-BE49-F238E27FC236}">
                <a16:creationId xmlns:a16="http://schemas.microsoft.com/office/drawing/2014/main" id="{75A27D5C-57BD-4D98-B17C-6EE35966A2A8}"/>
              </a:ext>
            </a:extLst>
          </p:cNvPr>
          <p:cNvSpPr>
            <a:spLocks noChangeAspect="1"/>
          </p:cNvSpPr>
          <p:nvPr/>
        </p:nvSpPr>
        <p:spPr bwMode="auto">
          <a:xfrm>
            <a:off x="8844140" y="5548620"/>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14" name="Ellipse 270">
            <a:extLst>
              <a:ext uri="{FF2B5EF4-FFF2-40B4-BE49-F238E27FC236}">
                <a16:creationId xmlns:a16="http://schemas.microsoft.com/office/drawing/2014/main" id="{9C23610C-CBA1-4033-808C-98D265AA6EA7}"/>
              </a:ext>
            </a:extLst>
          </p:cNvPr>
          <p:cNvSpPr>
            <a:spLocks noChangeAspect="1"/>
          </p:cNvSpPr>
          <p:nvPr/>
        </p:nvSpPr>
        <p:spPr bwMode="auto">
          <a:xfrm>
            <a:off x="6673586" y="5546011"/>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16" name="Ellipse 270">
            <a:extLst>
              <a:ext uri="{FF2B5EF4-FFF2-40B4-BE49-F238E27FC236}">
                <a16:creationId xmlns:a16="http://schemas.microsoft.com/office/drawing/2014/main" id="{AA0F55A3-D83F-4EB9-9D21-DFA681B313EF}"/>
              </a:ext>
            </a:extLst>
          </p:cNvPr>
          <p:cNvSpPr>
            <a:spLocks noChangeAspect="1"/>
          </p:cNvSpPr>
          <p:nvPr/>
        </p:nvSpPr>
        <p:spPr bwMode="auto">
          <a:xfrm>
            <a:off x="8360648" y="5548620"/>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18" name="Ellipse 270">
            <a:extLst>
              <a:ext uri="{FF2B5EF4-FFF2-40B4-BE49-F238E27FC236}">
                <a16:creationId xmlns:a16="http://schemas.microsoft.com/office/drawing/2014/main" id="{E9E525C0-09EA-4496-98DC-9FAF40A9C1D3}"/>
              </a:ext>
            </a:extLst>
          </p:cNvPr>
          <p:cNvSpPr>
            <a:spLocks noChangeAspect="1"/>
          </p:cNvSpPr>
          <p:nvPr/>
        </p:nvSpPr>
        <p:spPr bwMode="auto">
          <a:xfrm>
            <a:off x="7395069" y="571030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22" name="Ellipse 270">
            <a:extLst>
              <a:ext uri="{FF2B5EF4-FFF2-40B4-BE49-F238E27FC236}">
                <a16:creationId xmlns:a16="http://schemas.microsoft.com/office/drawing/2014/main" id="{49E1BDB4-18B1-4566-B05B-5F7EA3BBF2D9}"/>
              </a:ext>
            </a:extLst>
          </p:cNvPr>
          <p:cNvSpPr>
            <a:spLocks noChangeAspect="1"/>
          </p:cNvSpPr>
          <p:nvPr/>
        </p:nvSpPr>
        <p:spPr bwMode="auto">
          <a:xfrm>
            <a:off x="8840958" y="571030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24" name="Ellipse 270">
            <a:extLst>
              <a:ext uri="{FF2B5EF4-FFF2-40B4-BE49-F238E27FC236}">
                <a16:creationId xmlns:a16="http://schemas.microsoft.com/office/drawing/2014/main" id="{763C8F79-17B2-4EF4-A651-E7EB8E368249}"/>
              </a:ext>
            </a:extLst>
          </p:cNvPr>
          <p:cNvSpPr>
            <a:spLocks noChangeAspect="1"/>
          </p:cNvSpPr>
          <p:nvPr/>
        </p:nvSpPr>
        <p:spPr bwMode="auto">
          <a:xfrm>
            <a:off x="6794903" y="5712150"/>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26" name="Ellipse 270">
            <a:extLst>
              <a:ext uri="{FF2B5EF4-FFF2-40B4-BE49-F238E27FC236}">
                <a16:creationId xmlns:a16="http://schemas.microsoft.com/office/drawing/2014/main" id="{1906D4D0-9B28-4C91-A44D-1B96F2A04FD2}"/>
              </a:ext>
            </a:extLst>
          </p:cNvPr>
          <p:cNvSpPr>
            <a:spLocks noChangeAspect="1"/>
          </p:cNvSpPr>
          <p:nvPr/>
        </p:nvSpPr>
        <p:spPr bwMode="auto">
          <a:xfrm>
            <a:off x="8126145" y="5710308"/>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28" name="Ellipse 270">
            <a:extLst>
              <a:ext uri="{FF2B5EF4-FFF2-40B4-BE49-F238E27FC236}">
                <a16:creationId xmlns:a16="http://schemas.microsoft.com/office/drawing/2014/main" id="{14613C0A-2EAB-49F0-A866-5B97C08F0819}"/>
              </a:ext>
            </a:extLst>
          </p:cNvPr>
          <p:cNvSpPr>
            <a:spLocks noChangeAspect="1"/>
          </p:cNvSpPr>
          <p:nvPr/>
        </p:nvSpPr>
        <p:spPr bwMode="auto">
          <a:xfrm>
            <a:off x="8360648" y="5871534"/>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30" name="Ellipse 270">
            <a:extLst>
              <a:ext uri="{FF2B5EF4-FFF2-40B4-BE49-F238E27FC236}">
                <a16:creationId xmlns:a16="http://schemas.microsoft.com/office/drawing/2014/main" id="{E2D3D7D0-CF10-4F90-AF7C-664256CBE9A9}"/>
              </a:ext>
            </a:extLst>
          </p:cNvPr>
          <p:cNvSpPr>
            <a:spLocks noChangeAspect="1"/>
          </p:cNvSpPr>
          <p:nvPr/>
        </p:nvSpPr>
        <p:spPr bwMode="auto">
          <a:xfrm>
            <a:off x="8360648" y="6033464"/>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32" name="Ellipse 270">
            <a:extLst>
              <a:ext uri="{FF2B5EF4-FFF2-40B4-BE49-F238E27FC236}">
                <a16:creationId xmlns:a16="http://schemas.microsoft.com/office/drawing/2014/main" id="{985D26F9-A5B4-4B31-B154-2256D3E953D0}"/>
              </a:ext>
            </a:extLst>
          </p:cNvPr>
          <p:cNvSpPr>
            <a:spLocks noChangeAspect="1"/>
          </p:cNvSpPr>
          <p:nvPr/>
        </p:nvSpPr>
        <p:spPr bwMode="auto">
          <a:xfrm>
            <a:off x="7395069" y="5871842"/>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36" name="Ellipse 270">
            <a:extLst>
              <a:ext uri="{FF2B5EF4-FFF2-40B4-BE49-F238E27FC236}">
                <a16:creationId xmlns:a16="http://schemas.microsoft.com/office/drawing/2014/main" id="{E4BAE6E6-129F-4D53-83B0-AD2A386665F6}"/>
              </a:ext>
            </a:extLst>
          </p:cNvPr>
          <p:cNvSpPr>
            <a:spLocks noChangeAspect="1"/>
          </p:cNvSpPr>
          <p:nvPr/>
        </p:nvSpPr>
        <p:spPr bwMode="auto">
          <a:xfrm>
            <a:off x="8839368" y="5871842"/>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38" name="Ellipse 270">
            <a:extLst>
              <a:ext uri="{FF2B5EF4-FFF2-40B4-BE49-F238E27FC236}">
                <a16:creationId xmlns:a16="http://schemas.microsoft.com/office/drawing/2014/main" id="{809E83AB-C3EE-4A8F-A187-96CB88DD7E80}"/>
              </a:ext>
            </a:extLst>
          </p:cNvPr>
          <p:cNvSpPr>
            <a:spLocks noChangeAspect="1"/>
          </p:cNvSpPr>
          <p:nvPr/>
        </p:nvSpPr>
        <p:spPr bwMode="auto">
          <a:xfrm>
            <a:off x="7395069" y="6035711"/>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42" name="Ellipse 270">
            <a:extLst>
              <a:ext uri="{FF2B5EF4-FFF2-40B4-BE49-F238E27FC236}">
                <a16:creationId xmlns:a16="http://schemas.microsoft.com/office/drawing/2014/main" id="{AA1119CD-712E-4D0F-95FD-E90A23819D5C}"/>
              </a:ext>
            </a:extLst>
          </p:cNvPr>
          <p:cNvSpPr>
            <a:spLocks noChangeAspect="1"/>
          </p:cNvSpPr>
          <p:nvPr/>
        </p:nvSpPr>
        <p:spPr bwMode="auto">
          <a:xfrm>
            <a:off x="8839368" y="6035711"/>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44" name="Ellipse 270">
            <a:extLst>
              <a:ext uri="{FF2B5EF4-FFF2-40B4-BE49-F238E27FC236}">
                <a16:creationId xmlns:a16="http://schemas.microsoft.com/office/drawing/2014/main" id="{9B78FC17-AA10-45BA-9DCC-FE9BDF00EF84}"/>
              </a:ext>
            </a:extLst>
          </p:cNvPr>
          <p:cNvSpPr>
            <a:spLocks noChangeAspect="1"/>
          </p:cNvSpPr>
          <p:nvPr/>
        </p:nvSpPr>
        <p:spPr bwMode="auto">
          <a:xfrm>
            <a:off x="6673586" y="587445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46" name="Ellipse 270">
            <a:extLst>
              <a:ext uri="{FF2B5EF4-FFF2-40B4-BE49-F238E27FC236}">
                <a16:creationId xmlns:a16="http://schemas.microsoft.com/office/drawing/2014/main" id="{28BDEDC6-FA30-4E10-AF77-9AAE2CF7B42F}"/>
              </a:ext>
            </a:extLst>
          </p:cNvPr>
          <p:cNvSpPr>
            <a:spLocks noChangeAspect="1"/>
          </p:cNvSpPr>
          <p:nvPr/>
        </p:nvSpPr>
        <p:spPr bwMode="auto">
          <a:xfrm>
            <a:off x="6673586" y="6035711"/>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pic>
        <p:nvPicPr>
          <p:cNvPr id="848" name="Image 539666">
            <a:extLst>
              <a:ext uri="{FF2B5EF4-FFF2-40B4-BE49-F238E27FC236}">
                <a16:creationId xmlns:a16="http://schemas.microsoft.com/office/drawing/2014/main" id="{C7EA79FD-C40E-4130-9D54-E77D551A5EEF}"/>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8846927" y="4290516"/>
            <a:ext cx="517107" cy="76659"/>
          </a:xfrm>
          <a:prstGeom prst="rect">
            <a:avLst/>
          </a:prstGeom>
        </p:spPr>
      </p:pic>
      <p:pic>
        <p:nvPicPr>
          <p:cNvPr id="850" name="Picture 2" descr="Résultat de recherche d'images pour &quot;primonial&quot;">
            <a:extLst>
              <a:ext uri="{FF2B5EF4-FFF2-40B4-BE49-F238E27FC236}">
                <a16:creationId xmlns:a16="http://schemas.microsoft.com/office/drawing/2014/main" id="{6912D270-B3A4-4E8E-A339-93245C5B3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89103" y="4311300"/>
            <a:ext cx="598257" cy="55370"/>
          </a:xfrm>
          <a:prstGeom prst="rect">
            <a:avLst/>
          </a:prstGeom>
          <a:noFill/>
          <a:extLst>
            <a:ext uri="{909E8E84-426E-40DD-AFC4-6F175D3DCCD1}">
              <a14:hiddenFill xmlns:a14="http://schemas.microsoft.com/office/drawing/2010/main">
                <a:solidFill>
                  <a:srgbClr val="FFFFFF"/>
                </a:solidFill>
              </a14:hiddenFill>
            </a:ext>
          </a:extLst>
        </p:spPr>
      </p:pic>
      <p:cxnSp>
        <p:nvCxnSpPr>
          <p:cNvPr id="854" name="Straight Connector 853">
            <a:extLst>
              <a:ext uri="{FF2B5EF4-FFF2-40B4-BE49-F238E27FC236}">
                <a16:creationId xmlns:a16="http://schemas.microsoft.com/office/drawing/2014/main" id="{4C0F3887-22BD-4014-A705-B9349C61256F}"/>
              </a:ext>
            </a:extLst>
          </p:cNvPr>
          <p:cNvCxnSpPr>
            <a:cxnSpLocks noChangeAspect="1"/>
            <a:stCxn id="644" idx="3"/>
            <a:endCxn id="760" idx="7"/>
          </p:cNvCxnSpPr>
          <p:nvPr/>
        </p:nvCxnSpPr>
        <p:spPr>
          <a:xfrm flipH="1">
            <a:off x="6734247" y="4632209"/>
            <a:ext cx="409791" cy="121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a:extLst>
              <a:ext uri="{FF2B5EF4-FFF2-40B4-BE49-F238E27FC236}">
                <a16:creationId xmlns:a16="http://schemas.microsoft.com/office/drawing/2014/main" id="{75A5EDE5-3BE7-499A-A23A-0620A5981494}"/>
              </a:ext>
            </a:extLst>
          </p:cNvPr>
          <p:cNvCxnSpPr>
            <a:cxnSpLocks noChangeAspect="1"/>
            <a:stCxn id="760" idx="4"/>
            <a:endCxn id="770" idx="0"/>
          </p:cNvCxnSpPr>
          <p:nvPr/>
        </p:nvCxnSpPr>
        <p:spPr>
          <a:xfrm flipH="1">
            <a:off x="6708503" y="4815558"/>
            <a:ext cx="618" cy="91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4AD6C0F3-2B91-4295-AB46-A38174B8B1F3}"/>
              </a:ext>
            </a:extLst>
          </p:cNvPr>
          <p:cNvCxnSpPr>
            <a:cxnSpLocks noChangeAspect="1"/>
            <a:stCxn id="770" idx="4"/>
            <a:endCxn id="780" idx="0"/>
          </p:cNvCxnSpPr>
          <p:nvPr/>
        </p:nvCxnSpPr>
        <p:spPr>
          <a:xfrm>
            <a:off x="6708503" y="4969749"/>
            <a:ext cx="618" cy="95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91D80E87-1207-4F96-AB3B-88309F8B4741}"/>
              </a:ext>
            </a:extLst>
          </p:cNvPr>
          <p:cNvCxnSpPr>
            <a:cxnSpLocks noChangeAspect="1"/>
            <a:endCxn id="792" idx="0"/>
          </p:cNvCxnSpPr>
          <p:nvPr/>
        </p:nvCxnSpPr>
        <p:spPr>
          <a:xfrm>
            <a:off x="6701848" y="5092504"/>
            <a:ext cx="6655" cy="14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9B1A6AF8-82F7-4D59-B93F-7AB7AD0FEAF1}"/>
              </a:ext>
            </a:extLst>
          </p:cNvPr>
          <p:cNvCxnSpPr>
            <a:cxnSpLocks noChangeAspect="1"/>
            <a:stCxn id="792" idx="4"/>
            <a:endCxn id="798" idx="2"/>
          </p:cNvCxnSpPr>
          <p:nvPr/>
        </p:nvCxnSpPr>
        <p:spPr>
          <a:xfrm>
            <a:off x="6708503" y="5299076"/>
            <a:ext cx="425127" cy="11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E1F1F8DC-9FD9-4442-98B0-F79937C32050}"/>
              </a:ext>
            </a:extLst>
          </p:cNvPr>
          <p:cNvCxnSpPr>
            <a:cxnSpLocks noChangeAspect="1"/>
            <a:stCxn id="814" idx="7"/>
            <a:endCxn id="798" idx="2"/>
          </p:cNvCxnSpPr>
          <p:nvPr/>
        </p:nvCxnSpPr>
        <p:spPr>
          <a:xfrm flipV="1">
            <a:off x="6734247" y="5411076"/>
            <a:ext cx="399383" cy="1454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6502290E-CB48-4373-B463-073E12DFE512}"/>
              </a:ext>
            </a:extLst>
          </p:cNvPr>
          <p:cNvCxnSpPr>
            <a:cxnSpLocks noChangeAspect="1"/>
            <a:stCxn id="814" idx="4"/>
            <a:endCxn id="824" idx="0"/>
          </p:cNvCxnSpPr>
          <p:nvPr/>
        </p:nvCxnSpPr>
        <p:spPr>
          <a:xfrm>
            <a:off x="6709121" y="5618011"/>
            <a:ext cx="121317" cy="94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42C9440E-399E-4E67-BE04-3D8807553AE9}"/>
              </a:ext>
            </a:extLst>
          </p:cNvPr>
          <p:cNvCxnSpPr>
            <a:cxnSpLocks noChangeAspect="1"/>
            <a:stCxn id="824" idx="4"/>
            <a:endCxn id="844" idx="0"/>
          </p:cNvCxnSpPr>
          <p:nvPr/>
        </p:nvCxnSpPr>
        <p:spPr>
          <a:xfrm flipH="1">
            <a:off x="6709121" y="5784150"/>
            <a:ext cx="121317" cy="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25FD5FF9-5DB0-42EB-9162-0ABC5836D360}"/>
              </a:ext>
            </a:extLst>
          </p:cNvPr>
          <p:cNvCxnSpPr>
            <a:cxnSpLocks noChangeAspect="1"/>
            <a:stCxn id="844" idx="4"/>
            <a:endCxn id="846" idx="0"/>
          </p:cNvCxnSpPr>
          <p:nvPr/>
        </p:nvCxnSpPr>
        <p:spPr>
          <a:xfrm>
            <a:off x="6709121" y="5946453"/>
            <a:ext cx="0" cy="89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0779F41C-AC20-46AD-A596-0749D7D6041A}"/>
              </a:ext>
            </a:extLst>
          </p:cNvPr>
          <p:cNvCxnSpPr>
            <a:cxnSpLocks noChangeAspect="1"/>
            <a:stCxn id="670" idx="4"/>
            <a:endCxn id="752" idx="0"/>
          </p:cNvCxnSpPr>
          <p:nvPr/>
        </p:nvCxnSpPr>
        <p:spPr>
          <a:xfrm flipH="1">
            <a:off x="7438554" y="4642753"/>
            <a:ext cx="1590" cy="1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B0247A98-518E-4AE6-9FDD-42AC6CCA01CA}"/>
              </a:ext>
            </a:extLst>
          </p:cNvPr>
          <p:cNvCxnSpPr>
            <a:cxnSpLocks noChangeAspect="1"/>
            <a:stCxn id="752" idx="4"/>
            <a:endCxn id="762" idx="0"/>
          </p:cNvCxnSpPr>
          <p:nvPr/>
        </p:nvCxnSpPr>
        <p:spPr>
          <a:xfrm flipH="1">
            <a:off x="7436965" y="4815558"/>
            <a:ext cx="1589" cy="91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0CEC4A08-2ED1-47A8-8978-E92DF5494B2C}"/>
              </a:ext>
            </a:extLst>
          </p:cNvPr>
          <p:cNvCxnSpPr>
            <a:cxnSpLocks noChangeAspect="1"/>
            <a:stCxn id="762" idx="4"/>
            <a:endCxn id="772" idx="0"/>
          </p:cNvCxnSpPr>
          <p:nvPr/>
        </p:nvCxnSpPr>
        <p:spPr>
          <a:xfrm flipH="1">
            <a:off x="7435374" y="4979432"/>
            <a:ext cx="1591" cy="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8" name="Straight Connector 877">
            <a:extLst>
              <a:ext uri="{FF2B5EF4-FFF2-40B4-BE49-F238E27FC236}">
                <a16:creationId xmlns:a16="http://schemas.microsoft.com/office/drawing/2014/main" id="{A17E80C7-B1AB-4673-AB61-B8410ADB9BF9}"/>
              </a:ext>
            </a:extLst>
          </p:cNvPr>
          <p:cNvCxnSpPr>
            <a:cxnSpLocks noChangeAspect="1"/>
            <a:stCxn id="772" idx="4"/>
            <a:endCxn id="784" idx="0"/>
          </p:cNvCxnSpPr>
          <p:nvPr/>
        </p:nvCxnSpPr>
        <p:spPr>
          <a:xfrm flipH="1">
            <a:off x="7433784" y="5136773"/>
            <a:ext cx="1590" cy="99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0" name="Straight Connector 879">
            <a:extLst>
              <a:ext uri="{FF2B5EF4-FFF2-40B4-BE49-F238E27FC236}">
                <a16:creationId xmlns:a16="http://schemas.microsoft.com/office/drawing/2014/main" id="{96B3FBDA-83A8-45D8-9F8B-04D35688D75F}"/>
              </a:ext>
            </a:extLst>
          </p:cNvPr>
          <p:cNvCxnSpPr>
            <a:cxnSpLocks noChangeAspect="1"/>
            <a:stCxn id="784" idx="4"/>
            <a:endCxn id="800" idx="0"/>
          </p:cNvCxnSpPr>
          <p:nvPr/>
        </p:nvCxnSpPr>
        <p:spPr>
          <a:xfrm>
            <a:off x="7433784" y="5308759"/>
            <a:ext cx="3180" cy="6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a:extLst>
              <a:ext uri="{FF2B5EF4-FFF2-40B4-BE49-F238E27FC236}">
                <a16:creationId xmlns:a16="http://schemas.microsoft.com/office/drawing/2014/main" id="{B49E5E05-A720-4BD9-96BD-E6F4877BF2FF}"/>
              </a:ext>
            </a:extLst>
          </p:cNvPr>
          <p:cNvCxnSpPr>
            <a:cxnSpLocks noChangeAspect="1"/>
            <a:stCxn id="800" idx="5"/>
            <a:endCxn id="808" idx="2"/>
          </p:cNvCxnSpPr>
          <p:nvPr/>
        </p:nvCxnSpPr>
        <p:spPr>
          <a:xfrm>
            <a:off x="7462090" y="5436532"/>
            <a:ext cx="391218" cy="1454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id="{280F38D2-0E66-4D69-B251-A212FB61EB19}"/>
              </a:ext>
            </a:extLst>
          </p:cNvPr>
          <p:cNvCxnSpPr>
            <a:cxnSpLocks noChangeAspect="1"/>
            <a:stCxn id="818" idx="7"/>
            <a:endCxn id="808" idx="2"/>
          </p:cNvCxnSpPr>
          <p:nvPr/>
        </p:nvCxnSpPr>
        <p:spPr>
          <a:xfrm flipV="1">
            <a:off x="7455730" y="5582011"/>
            <a:ext cx="397578" cy="138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id="{08423D38-7D01-4536-AA0B-40932C992684}"/>
              </a:ext>
            </a:extLst>
          </p:cNvPr>
          <p:cNvCxnSpPr>
            <a:cxnSpLocks noChangeAspect="1"/>
            <a:stCxn id="832" idx="0"/>
            <a:endCxn id="818" idx="4"/>
          </p:cNvCxnSpPr>
          <p:nvPr/>
        </p:nvCxnSpPr>
        <p:spPr>
          <a:xfrm flipV="1">
            <a:off x="7430604" y="5782308"/>
            <a:ext cx="0" cy="89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687FD2C9-4C4B-4345-958A-45D0F210C969}"/>
              </a:ext>
            </a:extLst>
          </p:cNvPr>
          <p:cNvCxnSpPr>
            <a:cxnSpLocks noChangeAspect="1"/>
            <a:stCxn id="838" idx="0"/>
            <a:endCxn id="832" idx="4"/>
          </p:cNvCxnSpPr>
          <p:nvPr/>
        </p:nvCxnSpPr>
        <p:spPr>
          <a:xfrm flipV="1">
            <a:off x="7430604" y="5943842"/>
            <a:ext cx="0" cy="91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F6C3D755-0EA4-4B64-8604-4376E169388F}"/>
              </a:ext>
            </a:extLst>
          </p:cNvPr>
          <p:cNvCxnSpPr>
            <a:cxnSpLocks noChangeAspect="1"/>
            <a:stCxn id="756" idx="0"/>
            <a:endCxn id="748" idx="4"/>
          </p:cNvCxnSpPr>
          <p:nvPr/>
        </p:nvCxnSpPr>
        <p:spPr>
          <a:xfrm flipV="1">
            <a:off x="8166449" y="4642753"/>
            <a:ext cx="0" cy="1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a:extLst>
              <a:ext uri="{FF2B5EF4-FFF2-40B4-BE49-F238E27FC236}">
                <a16:creationId xmlns:a16="http://schemas.microsoft.com/office/drawing/2014/main" id="{5056647A-1EC0-47D3-9052-AAFFAD68863C}"/>
              </a:ext>
            </a:extLst>
          </p:cNvPr>
          <p:cNvCxnSpPr>
            <a:cxnSpLocks noChangeAspect="1"/>
            <a:stCxn id="766" idx="0"/>
            <a:endCxn id="756" idx="4"/>
          </p:cNvCxnSpPr>
          <p:nvPr/>
        </p:nvCxnSpPr>
        <p:spPr>
          <a:xfrm flipV="1">
            <a:off x="8164860" y="4815558"/>
            <a:ext cx="1589" cy="91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847CCB1F-D216-4C0B-A6CC-0309D317F2B6}"/>
              </a:ext>
            </a:extLst>
          </p:cNvPr>
          <p:cNvCxnSpPr>
            <a:cxnSpLocks noChangeAspect="1"/>
            <a:stCxn id="776" idx="0"/>
            <a:endCxn id="766" idx="4"/>
          </p:cNvCxnSpPr>
          <p:nvPr/>
        </p:nvCxnSpPr>
        <p:spPr>
          <a:xfrm flipV="1">
            <a:off x="8161680" y="4979432"/>
            <a:ext cx="3180" cy="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id="{3BA8ECD3-7A63-48B8-91E1-F23B0CC1A35C}"/>
              </a:ext>
            </a:extLst>
          </p:cNvPr>
          <p:cNvCxnSpPr>
            <a:cxnSpLocks noChangeAspect="1"/>
            <a:stCxn id="796" idx="2"/>
            <a:endCxn id="776" idx="6"/>
          </p:cNvCxnSpPr>
          <p:nvPr/>
        </p:nvCxnSpPr>
        <p:spPr>
          <a:xfrm flipH="1" flipV="1">
            <a:off x="8197214" y="5100773"/>
            <a:ext cx="385928" cy="17198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id="{D7535BC7-40F6-4F6F-8F88-562620C622DA}"/>
              </a:ext>
            </a:extLst>
          </p:cNvPr>
          <p:cNvCxnSpPr>
            <a:cxnSpLocks noChangeAspect="1"/>
            <a:stCxn id="796" idx="2"/>
            <a:endCxn id="804" idx="6"/>
          </p:cNvCxnSpPr>
          <p:nvPr/>
        </p:nvCxnSpPr>
        <p:spPr>
          <a:xfrm flipH="1">
            <a:off x="8195625" y="5272759"/>
            <a:ext cx="387517" cy="13831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4A90D937-0020-44F7-91C6-C4A6D0DCABC2}"/>
              </a:ext>
            </a:extLst>
          </p:cNvPr>
          <p:cNvCxnSpPr>
            <a:cxnSpLocks noChangeAspect="1"/>
            <a:stCxn id="816" idx="2"/>
            <a:endCxn id="804" idx="4"/>
          </p:cNvCxnSpPr>
          <p:nvPr/>
        </p:nvCxnSpPr>
        <p:spPr>
          <a:xfrm flipH="1" flipV="1">
            <a:off x="8160091" y="5447076"/>
            <a:ext cx="200557" cy="1375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a:extLst>
              <a:ext uri="{FF2B5EF4-FFF2-40B4-BE49-F238E27FC236}">
                <a16:creationId xmlns:a16="http://schemas.microsoft.com/office/drawing/2014/main" id="{7AEA5693-37C0-4070-A438-466D95E34576}"/>
              </a:ext>
            </a:extLst>
          </p:cNvPr>
          <p:cNvCxnSpPr>
            <a:cxnSpLocks noChangeAspect="1"/>
            <a:stCxn id="826" idx="0"/>
            <a:endCxn id="816" idx="2"/>
          </p:cNvCxnSpPr>
          <p:nvPr/>
        </p:nvCxnSpPr>
        <p:spPr>
          <a:xfrm flipV="1">
            <a:off x="8161680" y="5584620"/>
            <a:ext cx="198968" cy="125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id="{E58FBDB8-5AC2-4449-AA0E-2B547F708B2D}"/>
              </a:ext>
            </a:extLst>
          </p:cNvPr>
          <p:cNvCxnSpPr>
            <a:cxnSpLocks noChangeAspect="1"/>
            <a:stCxn id="828" idx="1"/>
            <a:endCxn id="826" idx="4"/>
          </p:cNvCxnSpPr>
          <p:nvPr/>
        </p:nvCxnSpPr>
        <p:spPr>
          <a:xfrm flipH="1" flipV="1">
            <a:off x="8161680" y="5782308"/>
            <a:ext cx="209376" cy="9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id="{EE745293-9D89-4746-85F3-C9D34765C1D5}"/>
              </a:ext>
            </a:extLst>
          </p:cNvPr>
          <p:cNvCxnSpPr>
            <a:cxnSpLocks noChangeAspect="1"/>
            <a:stCxn id="830" idx="0"/>
            <a:endCxn id="828" idx="4"/>
          </p:cNvCxnSpPr>
          <p:nvPr/>
        </p:nvCxnSpPr>
        <p:spPr>
          <a:xfrm flipV="1">
            <a:off x="8396183" y="5943534"/>
            <a:ext cx="0" cy="89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DCC473F2-4F2C-4A01-AF3F-D8404507BD16}"/>
              </a:ext>
            </a:extLst>
          </p:cNvPr>
          <p:cNvCxnSpPr>
            <a:cxnSpLocks noChangeAspect="1"/>
            <a:stCxn id="842" idx="0"/>
            <a:endCxn id="836" idx="4"/>
          </p:cNvCxnSpPr>
          <p:nvPr/>
        </p:nvCxnSpPr>
        <p:spPr>
          <a:xfrm flipV="1">
            <a:off x="8874903" y="5943842"/>
            <a:ext cx="0" cy="91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id="{A7E5DF99-D325-475F-A1AF-0AF19805E4AA}"/>
              </a:ext>
            </a:extLst>
          </p:cNvPr>
          <p:cNvCxnSpPr>
            <a:cxnSpLocks noChangeAspect="1"/>
            <a:stCxn id="836" idx="0"/>
            <a:endCxn id="822" idx="4"/>
          </p:cNvCxnSpPr>
          <p:nvPr/>
        </p:nvCxnSpPr>
        <p:spPr>
          <a:xfrm flipV="1">
            <a:off x="8874903" y="5782308"/>
            <a:ext cx="1590" cy="89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A0139428-7CEA-4550-9430-F46ABDA2FE01}"/>
              </a:ext>
            </a:extLst>
          </p:cNvPr>
          <p:cNvCxnSpPr>
            <a:cxnSpLocks noChangeAspect="1"/>
            <a:stCxn id="822" idx="0"/>
            <a:endCxn id="812" idx="4"/>
          </p:cNvCxnSpPr>
          <p:nvPr/>
        </p:nvCxnSpPr>
        <p:spPr>
          <a:xfrm flipV="1">
            <a:off x="8876493" y="5620620"/>
            <a:ext cx="3182" cy="89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a:extLst>
              <a:ext uri="{FF2B5EF4-FFF2-40B4-BE49-F238E27FC236}">
                <a16:creationId xmlns:a16="http://schemas.microsoft.com/office/drawing/2014/main" id="{740E5585-00C4-4D9B-87B2-6FB7C1C8FDF8}"/>
              </a:ext>
            </a:extLst>
          </p:cNvPr>
          <p:cNvCxnSpPr>
            <a:cxnSpLocks noChangeAspect="1"/>
            <a:stCxn id="812" idx="0"/>
            <a:endCxn id="806" idx="4"/>
          </p:cNvCxnSpPr>
          <p:nvPr/>
        </p:nvCxnSpPr>
        <p:spPr>
          <a:xfrm flipV="1">
            <a:off x="8879675" y="5447076"/>
            <a:ext cx="0" cy="1015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a:extLst>
              <a:ext uri="{FF2B5EF4-FFF2-40B4-BE49-F238E27FC236}">
                <a16:creationId xmlns:a16="http://schemas.microsoft.com/office/drawing/2014/main" id="{E405AB9D-C114-438B-BA93-5F9FF41A3B84}"/>
              </a:ext>
            </a:extLst>
          </p:cNvPr>
          <p:cNvCxnSpPr>
            <a:cxnSpLocks noChangeAspect="1"/>
            <a:stCxn id="768" idx="0"/>
            <a:endCxn id="758" idx="4"/>
          </p:cNvCxnSpPr>
          <p:nvPr/>
        </p:nvCxnSpPr>
        <p:spPr>
          <a:xfrm flipV="1">
            <a:off x="8879675" y="4815558"/>
            <a:ext cx="3180" cy="91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a:extLst>
              <a:ext uri="{FF2B5EF4-FFF2-40B4-BE49-F238E27FC236}">
                <a16:creationId xmlns:a16="http://schemas.microsoft.com/office/drawing/2014/main" id="{F6F34303-3A5C-4E02-BD38-1C14C4447340}"/>
              </a:ext>
            </a:extLst>
          </p:cNvPr>
          <p:cNvCxnSpPr>
            <a:cxnSpLocks noChangeAspect="1"/>
            <a:stCxn id="758" idx="0"/>
            <a:endCxn id="750" idx="4"/>
          </p:cNvCxnSpPr>
          <p:nvPr/>
        </p:nvCxnSpPr>
        <p:spPr>
          <a:xfrm flipV="1">
            <a:off x="8882855" y="4642753"/>
            <a:ext cx="6359" cy="1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a:extLst>
              <a:ext uri="{FF2B5EF4-FFF2-40B4-BE49-F238E27FC236}">
                <a16:creationId xmlns:a16="http://schemas.microsoft.com/office/drawing/2014/main" id="{E372449F-AF40-467D-8E0C-8A9E17AE7BF8}"/>
              </a:ext>
            </a:extLst>
          </p:cNvPr>
          <p:cNvCxnSpPr>
            <a:cxnSpLocks noChangeAspect="1"/>
            <a:stCxn id="782" idx="2"/>
            <a:endCxn id="768" idx="6"/>
          </p:cNvCxnSpPr>
          <p:nvPr/>
        </p:nvCxnSpPr>
        <p:spPr>
          <a:xfrm flipH="1" flipV="1">
            <a:off x="8915209" y="4943432"/>
            <a:ext cx="381143" cy="15734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0" name="Straight Connector 949">
            <a:extLst>
              <a:ext uri="{FF2B5EF4-FFF2-40B4-BE49-F238E27FC236}">
                <a16:creationId xmlns:a16="http://schemas.microsoft.com/office/drawing/2014/main" id="{4845D25C-F366-46DD-B166-4D4F5E1DD17C}"/>
              </a:ext>
            </a:extLst>
          </p:cNvPr>
          <p:cNvCxnSpPr>
            <a:cxnSpLocks noChangeAspect="1"/>
            <a:stCxn id="794" idx="0"/>
            <a:endCxn id="782" idx="4"/>
          </p:cNvCxnSpPr>
          <p:nvPr/>
        </p:nvCxnSpPr>
        <p:spPr>
          <a:xfrm flipV="1">
            <a:off x="9331887" y="5136773"/>
            <a:ext cx="0" cy="9998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id="{60C73BAC-3089-403C-A120-798C1A2309FD}"/>
              </a:ext>
            </a:extLst>
          </p:cNvPr>
          <p:cNvCxnSpPr>
            <a:cxnSpLocks noChangeAspect="1"/>
            <a:stCxn id="794" idx="2"/>
            <a:endCxn id="806" idx="6"/>
          </p:cNvCxnSpPr>
          <p:nvPr/>
        </p:nvCxnSpPr>
        <p:spPr>
          <a:xfrm flipH="1">
            <a:off x="8915209" y="5272759"/>
            <a:ext cx="381143" cy="13831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54" name="ZoneTexte 2">
            <a:extLst>
              <a:ext uri="{FF2B5EF4-FFF2-40B4-BE49-F238E27FC236}">
                <a16:creationId xmlns:a16="http://schemas.microsoft.com/office/drawing/2014/main" id="{4A9E7713-BAAF-4BBB-8DE5-FC3B2E5D317A}"/>
              </a:ext>
            </a:extLst>
          </p:cNvPr>
          <p:cNvSpPr txBox="1">
            <a:spLocks noChangeAspect="1"/>
          </p:cNvSpPr>
          <p:nvPr/>
        </p:nvSpPr>
        <p:spPr>
          <a:xfrm>
            <a:off x="6737836" y="4242673"/>
            <a:ext cx="430732" cy="153198"/>
          </a:xfrm>
          <a:prstGeom prst="rect">
            <a:avLst/>
          </a:prstGeom>
          <a:noFill/>
        </p:spPr>
        <p:txBody>
          <a:bodyPr wrap="square" rtlCol="0" anchor="ctr">
            <a:noAutofit/>
          </a:bodyPr>
          <a:lstStyle/>
          <a:p>
            <a:pPr algn="ctr"/>
            <a:r>
              <a:rPr lang="en-US" sz="900"/>
              <a:t>CG</a:t>
            </a:r>
          </a:p>
        </p:txBody>
      </p:sp>
      <p:sp>
        <p:nvSpPr>
          <p:cNvPr id="963" name="Rectangle 962">
            <a:extLst>
              <a:ext uri="{FF2B5EF4-FFF2-40B4-BE49-F238E27FC236}">
                <a16:creationId xmlns:a16="http://schemas.microsoft.com/office/drawing/2014/main" id="{F31FA306-5CF2-43E3-9734-7ED4CBCE48DE}"/>
              </a:ext>
            </a:extLst>
          </p:cNvPr>
          <p:cNvSpPr/>
          <p:nvPr/>
        </p:nvSpPr>
        <p:spPr>
          <a:xfrm>
            <a:off x="4691490" y="4025175"/>
            <a:ext cx="5089960" cy="169277"/>
          </a:xfrm>
          <a:prstGeom prst="rect">
            <a:avLst/>
          </a:prstGeom>
          <a:noFill/>
          <a:ln>
            <a:noFill/>
          </a:ln>
        </p:spPr>
        <p:txBody>
          <a:bodyPr wrap="square" lIns="36000" rIns="36000" bIns="0">
            <a:spAutoFit/>
          </a:bodyPr>
          <a:lstStyle/>
          <a:p>
            <a:pPr algn="ctr"/>
            <a:r>
              <a:rPr lang="en-US" sz="800" spc="-20">
                <a:latin typeface="+mj-lt"/>
              </a:rPr>
              <a:t>…but </a:t>
            </a:r>
            <a:r>
              <a:rPr lang="en-US" sz="800" spc="-20">
                <a:solidFill>
                  <a:srgbClr val="009DB0"/>
                </a:solidFill>
                <a:latin typeface="+mj-lt"/>
              </a:rPr>
              <a:t>opportunities</a:t>
            </a:r>
            <a:r>
              <a:rPr lang="en-US" sz="800" spc="-20">
                <a:latin typeface="+mj-lt"/>
              </a:rPr>
              <a:t> remain in terms of </a:t>
            </a:r>
            <a:r>
              <a:rPr lang="en-US" sz="800" spc="-20">
                <a:solidFill>
                  <a:srgbClr val="009DB0"/>
                </a:solidFill>
                <a:latin typeface="+mj-lt"/>
              </a:rPr>
              <a:t>digital presence</a:t>
            </a:r>
            <a:r>
              <a:rPr lang="en-US" sz="800" spc="-20">
                <a:latin typeface="+mj-lt"/>
              </a:rPr>
              <a:t>, as illustrated by SEO referencing ranking:</a:t>
            </a:r>
            <a:endParaRPr lang="en-US" sz="800" spc="-20">
              <a:solidFill>
                <a:srgbClr val="009DB0"/>
              </a:solidFill>
              <a:latin typeface="+mj-lt"/>
            </a:endParaRPr>
          </a:p>
        </p:txBody>
      </p:sp>
      <p:sp>
        <p:nvSpPr>
          <p:cNvPr id="699" name="TextBox 6">
            <a:extLst>
              <a:ext uri="{FF2B5EF4-FFF2-40B4-BE49-F238E27FC236}">
                <a16:creationId xmlns:a16="http://schemas.microsoft.com/office/drawing/2014/main" id="{83688312-882A-4F4D-8465-78C994606840}"/>
              </a:ext>
            </a:extLst>
          </p:cNvPr>
          <p:cNvSpPr txBox="1"/>
          <p:nvPr/>
        </p:nvSpPr>
        <p:spPr>
          <a:xfrm>
            <a:off x="5043422" y="2609302"/>
            <a:ext cx="415498" cy="200055"/>
          </a:xfrm>
          <a:prstGeom prst="rect">
            <a:avLst/>
          </a:prstGeom>
          <a:noFill/>
        </p:spPr>
        <p:txBody>
          <a:bodyPr wrap="none" rtlCol="0">
            <a:spAutoFit/>
          </a:bodyPr>
          <a:lstStyle/>
          <a:p>
            <a:r>
              <a:rPr lang="en-US" sz="700" i="1"/>
              <a:t>2017</a:t>
            </a:r>
          </a:p>
        </p:txBody>
      </p:sp>
      <p:sp>
        <p:nvSpPr>
          <p:cNvPr id="288" name="Ellipse 287">
            <a:extLst>
              <a:ext uri="{FF2B5EF4-FFF2-40B4-BE49-F238E27FC236}">
                <a16:creationId xmlns:a16="http://schemas.microsoft.com/office/drawing/2014/main" id="{D73BC0D7-AC17-4C30-97A5-5F01628852B0}"/>
              </a:ext>
            </a:extLst>
          </p:cNvPr>
          <p:cNvSpPr/>
          <p:nvPr/>
        </p:nvSpPr>
        <p:spPr>
          <a:xfrm>
            <a:off x="5503011" y="2577590"/>
            <a:ext cx="252183" cy="252183"/>
          </a:xfrm>
          <a:prstGeom prst="ellipse">
            <a:avLst/>
          </a:prstGeom>
          <a:solidFill>
            <a:schemeClr val="accent5">
              <a:lumMod val="20000"/>
              <a:lumOff val="8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1" name="Graphique 710" descr="Internet des objets">
            <a:extLst>
              <a:ext uri="{FF2B5EF4-FFF2-40B4-BE49-F238E27FC236}">
                <a16:creationId xmlns:a16="http://schemas.microsoft.com/office/drawing/2014/main" id="{363ED1CD-545A-44D1-895C-045200505D8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15272" y="2589023"/>
            <a:ext cx="229316" cy="229316"/>
          </a:xfrm>
          <a:prstGeom prst="rect">
            <a:avLst/>
          </a:prstGeom>
        </p:spPr>
      </p:pic>
      <p:sp>
        <p:nvSpPr>
          <p:cNvPr id="723" name="Ellipse 722">
            <a:extLst>
              <a:ext uri="{FF2B5EF4-FFF2-40B4-BE49-F238E27FC236}">
                <a16:creationId xmlns:a16="http://schemas.microsoft.com/office/drawing/2014/main" id="{F5D713C4-07C6-4BA5-81F1-542039E0DC41}"/>
              </a:ext>
            </a:extLst>
          </p:cNvPr>
          <p:cNvSpPr/>
          <p:nvPr/>
        </p:nvSpPr>
        <p:spPr>
          <a:xfrm>
            <a:off x="6495720" y="2577590"/>
            <a:ext cx="252183" cy="252183"/>
          </a:xfrm>
          <a:prstGeom prst="ellipse">
            <a:avLst/>
          </a:prstGeom>
          <a:solidFill>
            <a:schemeClr val="accent5">
              <a:lumMod val="20000"/>
              <a:lumOff val="8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Ellipse 724">
            <a:extLst>
              <a:ext uri="{FF2B5EF4-FFF2-40B4-BE49-F238E27FC236}">
                <a16:creationId xmlns:a16="http://schemas.microsoft.com/office/drawing/2014/main" id="{F9EA5183-7A61-43AF-AFAA-AB641736939C}"/>
              </a:ext>
            </a:extLst>
          </p:cNvPr>
          <p:cNvSpPr/>
          <p:nvPr/>
        </p:nvSpPr>
        <p:spPr>
          <a:xfrm>
            <a:off x="7488429" y="2577590"/>
            <a:ext cx="252183" cy="252183"/>
          </a:xfrm>
          <a:prstGeom prst="ellipse">
            <a:avLst/>
          </a:prstGeom>
          <a:solidFill>
            <a:schemeClr val="accent5">
              <a:lumMod val="20000"/>
              <a:lumOff val="8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Ellipse 726">
            <a:extLst>
              <a:ext uri="{FF2B5EF4-FFF2-40B4-BE49-F238E27FC236}">
                <a16:creationId xmlns:a16="http://schemas.microsoft.com/office/drawing/2014/main" id="{FB4FB216-60CB-49FE-A1E6-0B4030880810}"/>
              </a:ext>
            </a:extLst>
          </p:cNvPr>
          <p:cNvSpPr/>
          <p:nvPr/>
        </p:nvSpPr>
        <p:spPr>
          <a:xfrm>
            <a:off x="8481137" y="2577590"/>
            <a:ext cx="252183" cy="252183"/>
          </a:xfrm>
          <a:prstGeom prst="ellipse">
            <a:avLst/>
          </a:prstGeom>
          <a:solidFill>
            <a:schemeClr val="accent5">
              <a:lumMod val="20000"/>
              <a:lumOff val="8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9" name="Graphique 728" descr="Interface utilisateur ou expérience utilisateur">
            <a:extLst>
              <a:ext uri="{FF2B5EF4-FFF2-40B4-BE49-F238E27FC236}">
                <a16:creationId xmlns:a16="http://schemas.microsoft.com/office/drawing/2014/main" id="{30B2F821-8232-48CE-A2E1-1BDDA4DAD005}"/>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14945" y="2611636"/>
            <a:ext cx="187671" cy="187671"/>
          </a:xfrm>
          <a:prstGeom prst="rect">
            <a:avLst/>
          </a:prstGeom>
        </p:spPr>
      </p:pic>
      <p:pic>
        <p:nvPicPr>
          <p:cNvPr id="731" name="Graphique 730" descr="Vlog">
            <a:extLst>
              <a:ext uri="{FF2B5EF4-FFF2-40B4-BE49-F238E27FC236}">
                <a16:creationId xmlns:a16="http://schemas.microsoft.com/office/drawing/2014/main" id="{CC7CC4ED-CDF1-4730-AD59-ACDD476C6AC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14145" y="2598982"/>
            <a:ext cx="215332" cy="215332"/>
          </a:xfrm>
          <a:prstGeom prst="rect">
            <a:avLst/>
          </a:prstGeom>
        </p:spPr>
      </p:pic>
      <p:pic>
        <p:nvPicPr>
          <p:cNvPr id="733" name="Graphique 732" descr="Vlog">
            <a:extLst>
              <a:ext uri="{FF2B5EF4-FFF2-40B4-BE49-F238E27FC236}">
                <a16:creationId xmlns:a16="http://schemas.microsoft.com/office/drawing/2014/main" id="{06195991-B73E-4871-8912-28DEB0FE1EC4}"/>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509596" y="2598982"/>
            <a:ext cx="215332" cy="215332"/>
          </a:xfrm>
          <a:prstGeom prst="rect">
            <a:avLst/>
          </a:prstGeom>
        </p:spPr>
      </p:pic>
      <p:sp>
        <p:nvSpPr>
          <p:cNvPr id="780" name="Ellipse 270">
            <a:extLst>
              <a:ext uri="{FF2B5EF4-FFF2-40B4-BE49-F238E27FC236}">
                <a16:creationId xmlns:a16="http://schemas.microsoft.com/office/drawing/2014/main" id="{37FAE045-30EF-4A4F-9BE6-CBB2E932991C}"/>
              </a:ext>
            </a:extLst>
          </p:cNvPr>
          <p:cNvSpPr>
            <a:spLocks noChangeAspect="1"/>
          </p:cNvSpPr>
          <p:nvPr/>
        </p:nvSpPr>
        <p:spPr bwMode="auto">
          <a:xfrm>
            <a:off x="6673586" y="5064773"/>
            <a:ext cx="71069" cy="72000"/>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92" name="Ellipse 270">
            <a:extLst>
              <a:ext uri="{FF2B5EF4-FFF2-40B4-BE49-F238E27FC236}">
                <a16:creationId xmlns:a16="http://schemas.microsoft.com/office/drawing/2014/main" id="{35908D2E-E9DE-4CD8-86C8-F53BC96CC3D0}"/>
              </a:ext>
            </a:extLst>
          </p:cNvPr>
          <p:cNvSpPr>
            <a:spLocks noChangeAspect="1"/>
          </p:cNvSpPr>
          <p:nvPr/>
        </p:nvSpPr>
        <p:spPr bwMode="auto">
          <a:xfrm>
            <a:off x="6673586" y="5236760"/>
            <a:ext cx="69834" cy="62316"/>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771" name="TextBox 6">
            <a:extLst>
              <a:ext uri="{FF2B5EF4-FFF2-40B4-BE49-F238E27FC236}">
                <a16:creationId xmlns:a16="http://schemas.microsoft.com/office/drawing/2014/main" id="{C17B691A-D8B0-49ED-A7F4-08E1DAECA4BA}"/>
              </a:ext>
            </a:extLst>
          </p:cNvPr>
          <p:cNvSpPr txBox="1"/>
          <p:nvPr/>
        </p:nvSpPr>
        <p:spPr>
          <a:xfrm>
            <a:off x="8727252" y="2609302"/>
            <a:ext cx="415498" cy="200055"/>
          </a:xfrm>
          <a:prstGeom prst="rect">
            <a:avLst/>
          </a:prstGeom>
          <a:noFill/>
        </p:spPr>
        <p:txBody>
          <a:bodyPr wrap="none" rtlCol="0">
            <a:spAutoFit/>
          </a:bodyPr>
          <a:lstStyle/>
          <a:p>
            <a:r>
              <a:rPr lang="en-US" sz="700" i="1"/>
              <a:t>2021</a:t>
            </a:r>
          </a:p>
        </p:txBody>
      </p:sp>
      <p:sp>
        <p:nvSpPr>
          <p:cNvPr id="773" name="TextBox 6">
            <a:extLst>
              <a:ext uri="{FF2B5EF4-FFF2-40B4-BE49-F238E27FC236}">
                <a16:creationId xmlns:a16="http://schemas.microsoft.com/office/drawing/2014/main" id="{B3A4665A-15CF-4656-8973-9843FF8F02C3}"/>
              </a:ext>
            </a:extLst>
          </p:cNvPr>
          <p:cNvSpPr txBox="1"/>
          <p:nvPr/>
        </p:nvSpPr>
        <p:spPr>
          <a:xfrm>
            <a:off x="6844679" y="2609302"/>
            <a:ext cx="415498" cy="200055"/>
          </a:xfrm>
          <a:prstGeom prst="rect">
            <a:avLst/>
          </a:prstGeom>
          <a:noFill/>
        </p:spPr>
        <p:txBody>
          <a:bodyPr wrap="none" rtlCol="0">
            <a:spAutoFit/>
          </a:bodyPr>
          <a:lstStyle/>
          <a:p>
            <a:r>
              <a:rPr lang="en-US" sz="700" i="1"/>
              <a:t>2019</a:t>
            </a:r>
          </a:p>
        </p:txBody>
      </p:sp>
      <p:sp>
        <p:nvSpPr>
          <p:cNvPr id="3" name="Ellipse 75">
            <a:extLst>
              <a:ext uri="{FF2B5EF4-FFF2-40B4-BE49-F238E27FC236}">
                <a16:creationId xmlns:a16="http://schemas.microsoft.com/office/drawing/2014/main" id="{82255336-3C82-4BDE-9CBB-D3B75D58C4DA}"/>
              </a:ext>
            </a:extLst>
          </p:cNvPr>
          <p:cNvSpPr>
            <a:spLocks noChangeAspect="1"/>
          </p:cNvSpPr>
          <p:nvPr/>
        </p:nvSpPr>
        <p:spPr bwMode="auto">
          <a:xfrm>
            <a:off x="3507528" y="6404646"/>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3</a:t>
            </a:r>
          </a:p>
        </p:txBody>
      </p:sp>
      <p:sp>
        <p:nvSpPr>
          <p:cNvPr id="896" name="Ellipse 76">
            <a:extLst>
              <a:ext uri="{FF2B5EF4-FFF2-40B4-BE49-F238E27FC236}">
                <a16:creationId xmlns:a16="http://schemas.microsoft.com/office/drawing/2014/main" id="{05937DAF-5CB1-4818-9010-C522E03F3BF3}"/>
              </a:ext>
            </a:extLst>
          </p:cNvPr>
          <p:cNvSpPr>
            <a:spLocks noChangeAspect="1"/>
          </p:cNvSpPr>
          <p:nvPr/>
        </p:nvSpPr>
        <p:spPr bwMode="auto">
          <a:xfrm>
            <a:off x="2974495" y="6404646"/>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2</a:t>
            </a:r>
          </a:p>
        </p:txBody>
      </p:sp>
      <p:sp>
        <p:nvSpPr>
          <p:cNvPr id="897" name="Ellipse 77">
            <a:extLst>
              <a:ext uri="{FF2B5EF4-FFF2-40B4-BE49-F238E27FC236}">
                <a16:creationId xmlns:a16="http://schemas.microsoft.com/office/drawing/2014/main" id="{ECF01816-64A6-4D67-BADF-F5DF034819AC}"/>
              </a:ext>
            </a:extLst>
          </p:cNvPr>
          <p:cNvSpPr>
            <a:spLocks noChangeAspect="1"/>
          </p:cNvSpPr>
          <p:nvPr/>
        </p:nvSpPr>
        <p:spPr bwMode="auto">
          <a:xfrm>
            <a:off x="2441462" y="6404646"/>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1</a:t>
            </a:r>
          </a:p>
        </p:txBody>
      </p:sp>
      <p:sp>
        <p:nvSpPr>
          <p:cNvPr id="898" name="Ellipse 177">
            <a:extLst>
              <a:ext uri="{FF2B5EF4-FFF2-40B4-BE49-F238E27FC236}">
                <a16:creationId xmlns:a16="http://schemas.microsoft.com/office/drawing/2014/main" id="{DADFFC95-8591-4923-8327-6EB3B0FA4B16}"/>
              </a:ext>
            </a:extLst>
          </p:cNvPr>
          <p:cNvSpPr>
            <a:spLocks noChangeAspect="1"/>
          </p:cNvSpPr>
          <p:nvPr/>
        </p:nvSpPr>
        <p:spPr bwMode="auto">
          <a:xfrm>
            <a:off x="1908429" y="6404646"/>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0</a:t>
            </a:r>
          </a:p>
        </p:txBody>
      </p:sp>
      <p:sp>
        <p:nvSpPr>
          <p:cNvPr id="899" name="Ellipse 75 - 1">
            <a:extLst>
              <a:ext uri="{FF2B5EF4-FFF2-40B4-BE49-F238E27FC236}">
                <a16:creationId xmlns:a16="http://schemas.microsoft.com/office/drawing/2014/main" id="{B368F39B-A847-42BE-9AF3-92F4DE396B53}"/>
              </a:ext>
            </a:extLst>
          </p:cNvPr>
          <p:cNvSpPr>
            <a:spLocks noChangeAspect="1"/>
          </p:cNvSpPr>
          <p:nvPr/>
        </p:nvSpPr>
        <p:spPr bwMode="auto">
          <a:xfrm>
            <a:off x="4040561" y="6404646"/>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4</a:t>
            </a:r>
          </a:p>
        </p:txBody>
      </p:sp>
      <p:sp>
        <p:nvSpPr>
          <p:cNvPr id="900" name="Rectangle 899">
            <a:extLst>
              <a:ext uri="{FF2B5EF4-FFF2-40B4-BE49-F238E27FC236}">
                <a16:creationId xmlns:a16="http://schemas.microsoft.com/office/drawing/2014/main" id="{5F7028DF-4F51-4C47-9BA4-7C49705AC728}"/>
              </a:ext>
            </a:extLst>
          </p:cNvPr>
          <p:cNvSpPr/>
          <p:nvPr/>
        </p:nvSpPr>
        <p:spPr>
          <a:xfrm>
            <a:off x="1710544" y="6479774"/>
            <a:ext cx="478750" cy="147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600">
                <a:solidFill>
                  <a:schemeClr val="tx1"/>
                </a:solidFill>
              </a:rPr>
              <a:t>Does not appear</a:t>
            </a:r>
          </a:p>
        </p:txBody>
      </p:sp>
      <p:sp>
        <p:nvSpPr>
          <p:cNvPr id="901" name="Rectangle 900">
            <a:extLst>
              <a:ext uri="{FF2B5EF4-FFF2-40B4-BE49-F238E27FC236}">
                <a16:creationId xmlns:a16="http://schemas.microsoft.com/office/drawing/2014/main" id="{D1C906EF-C59A-4832-8F9D-FF2749F22558}"/>
              </a:ext>
            </a:extLst>
          </p:cNvPr>
          <p:cNvSpPr/>
          <p:nvPr/>
        </p:nvSpPr>
        <p:spPr>
          <a:xfrm>
            <a:off x="2238969" y="6482914"/>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end of 2</a:t>
            </a:r>
            <a:r>
              <a:rPr lang="en-US" sz="600" baseline="30000">
                <a:solidFill>
                  <a:schemeClr val="tx1"/>
                </a:solidFill>
              </a:rPr>
              <a:t>nd</a:t>
            </a:r>
            <a:r>
              <a:rPr lang="en-US" sz="600">
                <a:solidFill>
                  <a:schemeClr val="tx1"/>
                </a:solidFill>
              </a:rPr>
              <a:t> page</a:t>
            </a:r>
          </a:p>
        </p:txBody>
      </p:sp>
      <p:sp>
        <p:nvSpPr>
          <p:cNvPr id="902" name="Rectangle 901">
            <a:extLst>
              <a:ext uri="{FF2B5EF4-FFF2-40B4-BE49-F238E27FC236}">
                <a16:creationId xmlns:a16="http://schemas.microsoft.com/office/drawing/2014/main" id="{D090A675-945F-4C53-A5B3-76508E2D7A3C}"/>
              </a:ext>
            </a:extLst>
          </p:cNvPr>
          <p:cNvSpPr/>
          <p:nvPr/>
        </p:nvSpPr>
        <p:spPr>
          <a:xfrm>
            <a:off x="2778076" y="6482914"/>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top of 2</a:t>
            </a:r>
            <a:r>
              <a:rPr lang="en-US" sz="600" baseline="30000">
                <a:solidFill>
                  <a:schemeClr val="tx1"/>
                </a:solidFill>
              </a:rPr>
              <a:t>nd</a:t>
            </a:r>
            <a:r>
              <a:rPr lang="en-US" sz="600">
                <a:solidFill>
                  <a:schemeClr val="tx1"/>
                </a:solidFill>
              </a:rPr>
              <a:t> page</a:t>
            </a:r>
          </a:p>
        </p:txBody>
      </p:sp>
      <p:sp>
        <p:nvSpPr>
          <p:cNvPr id="903" name="Rectangle 902">
            <a:extLst>
              <a:ext uri="{FF2B5EF4-FFF2-40B4-BE49-F238E27FC236}">
                <a16:creationId xmlns:a16="http://schemas.microsoft.com/office/drawing/2014/main" id="{59C4722C-D76E-476A-A47D-68FE3BFE420D}"/>
              </a:ext>
            </a:extLst>
          </p:cNvPr>
          <p:cNvSpPr/>
          <p:nvPr/>
        </p:nvSpPr>
        <p:spPr>
          <a:xfrm>
            <a:off x="3300593" y="6482914"/>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end of 1</a:t>
            </a:r>
            <a:r>
              <a:rPr lang="en-US" sz="600" baseline="30000">
                <a:solidFill>
                  <a:schemeClr val="tx1"/>
                </a:solidFill>
              </a:rPr>
              <a:t>st</a:t>
            </a:r>
            <a:r>
              <a:rPr lang="en-US" sz="600">
                <a:solidFill>
                  <a:schemeClr val="tx1"/>
                </a:solidFill>
              </a:rPr>
              <a:t> page</a:t>
            </a:r>
          </a:p>
        </p:txBody>
      </p:sp>
      <p:sp>
        <p:nvSpPr>
          <p:cNvPr id="904" name="Rectangle 903">
            <a:extLst>
              <a:ext uri="{FF2B5EF4-FFF2-40B4-BE49-F238E27FC236}">
                <a16:creationId xmlns:a16="http://schemas.microsoft.com/office/drawing/2014/main" id="{8794AD35-9045-417F-940D-DF1A642028C1}"/>
              </a:ext>
            </a:extLst>
          </p:cNvPr>
          <p:cNvSpPr/>
          <p:nvPr/>
        </p:nvSpPr>
        <p:spPr>
          <a:xfrm>
            <a:off x="3837040" y="6482914"/>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top of 1</a:t>
            </a:r>
            <a:r>
              <a:rPr lang="en-US" sz="600" baseline="30000">
                <a:solidFill>
                  <a:schemeClr val="tx1"/>
                </a:solidFill>
              </a:rPr>
              <a:t>st</a:t>
            </a:r>
            <a:r>
              <a:rPr lang="en-US" sz="600">
                <a:solidFill>
                  <a:schemeClr val="tx1"/>
                </a:solidFill>
              </a:rPr>
              <a:t> page</a:t>
            </a:r>
          </a:p>
        </p:txBody>
      </p:sp>
      <p:sp>
        <p:nvSpPr>
          <p:cNvPr id="249" name="Rectangle 248">
            <a:extLst>
              <a:ext uri="{FF2B5EF4-FFF2-40B4-BE49-F238E27FC236}">
                <a16:creationId xmlns:a16="http://schemas.microsoft.com/office/drawing/2014/main" id="{56120C9E-EAB4-4C5F-BC41-D82DADDE3BA0}"/>
              </a:ext>
            </a:extLst>
          </p:cNvPr>
          <p:cNvSpPr/>
          <p:nvPr/>
        </p:nvSpPr>
        <p:spPr>
          <a:xfrm>
            <a:off x="808830" y="6408109"/>
            <a:ext cx="962415" cy="147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600">
                <a:solidFill>
                  <a:schemeClr val="tx1"/>
                </a:solidFill>
              </a:rPr>
              <a:t>Google ranking</a:t>
            </a:r>
          </a:p>
        </p:txBody>
      </p:sp>
      <p:grpSp>
        <p:nvGrpSpPr>
          <p:cNvPr id="239" name="Groupe 56">
            <a:extLst>
              <a:ext uri="{FF2B5EF4-FFF2-40B4-BE49-F238E27FC236}">
                <a16:creationId xmlns:a16="http://schemas.microsoft.com/office/drawing/2014/main" id="{090A2272-6EAA-4E88-A4B6-30346BE00E9C}"/>
              </a:ext>
            </a:extLst>
          </p:cNvPr>
          <p:cNvGrpSpPr/>
          <p:nvPr/>
        </p:nvGrpSpPr>
        <p:grpSpPr>
          <a:xfrm>
            <a:off x="9076768" y="6415272"/>
            <a:ext cx="772875" cy="192882"/>
            <a:chOff x="10416619" y="1219200"/>
            <a:chExt cx="772875" cy="192882"/>
          </a:xfrm>
        </p:grpSpPr>
        <p:sp>
          <p:nvSpPr>
            <p:cNvPr id="240" name="Rectangle 239">
              <a:extLst>
                <a:ext uri="{FF2B5EF4-FFF2-40B4-BE49-F238E27FC236}">
                  <a16:creationId xmlns:a16="http://schemas.microsoft.com/office/drawing/2014/main" id="{67E5825A-8283-45E0-B941-6F1E5F32432B}"/>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41" name="Freeform 6">
              <a:extLst>
                <a:ext uri="{FF2B5EF4-FFF2-40B4-BE49-F238E27FC236}">
                  <a16:creationId xmlns:a16="http://schemas.microsoft.com/office/drawing/2014/main" id="{10A73BD6-80D1-47DD-8BCC-68087650B27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45910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12351-3AA8-4E8B-B661-6BE03773F0E1}"/>
              </a:ext>
            </a:extLst>
          </p:cNvPr>
          <p:cNvSpPr>
            <a:spLocks noGrp="1"/>
          </p:cNvSpPr>
          <p:nvPr>
            <p:ph type="ctrTitle"/>
          </p:nvPr>
        </p:nvSpPr>
        <p:spPr/>
        <p:txBody>
          <a:bodyPr/>
          <a:lstStyle/>
          <a:p>
            <a:r>
              <a:rPr lang="en-US" sz="1300"/>
              <a:t>CG could leverage </a:t>
            </a:r>
            <a:r>
              <a:rPr lang="en-US" sz="1300">
                <a:solidFill>
                  <a:srgbClr val="009DB0"/>
                </a:solidFill>
              </a:rPr>
              <a:t>expatriates-specialist neo-bank models </a:t>
            </a:r>
            <a:r>
              <a:rPr lang="en-US" sz="1300"/>
              <a:t>to increase its </a:t>
            </a:r>
            <a:r>
              <a:rPr lang="en-US" sz="1300">
                <a:solidFill>
                  <a:srgbClr val="009DB0"/>
                </a:solidFill>
              </a:rPr>
              <a:t>customers’ acquisition </a:t>
            </a:r>
            <a:r>
              <a:rPr lang="en-US" sz="1300"/>
              <a:t>on one side and </a:t>
            </a:r>
            <a:r>
              <a:rPr lang="en-US" sz="1300">
                <a:solidFill>
                  <a:srgbClr val="009DB0"/>
                </a:solidFill>
              </a:rPr>
              <a:t>leverage banking customers data </a:t>
            </a:r>
            <a:r>
              <a:rPr lang="en-US" sz="1300"/>
              <a:t>to improve its </a:t>
            </a:r>
            <a:r>
              <a:rPr lang="en-US" sz="1300">
                <a:solidFill>
                  <a:srgbClr val="009DB0"/>
                </a:solidFill>
              </a:rPr>
              <a:t>wealth management advisory </a:t>
            </a:r>
            <a:r>
              <a:rPr lang="en-US" sz="1300"/>
              <a:t>on the other side</a:t>
            </a:r>
          </a:p>
        </p:txBody>
      </p:sp>
      <p:sp>
        <p:nvSpPr>
          <p:cNvPr id="9" name="Rectangle 8">
            <a:extLst>
              <a:ext uri="{FF2B5EF4-FFF2-40B4-BE49-F238E27FC236}">
                <a16:creationId xmlns:a16="http://schemas.microsoft.com/office/drawing/2014/main" id="{5010DE10-70B5-4614-B2C4-621F1822A1E0}"/>
              </a:ext>
            </a:extLst>
          </p:cNvPr>
          <p:cNvSpPr/>
          <p:nvPr/>
        </p:nvSpPr>
        <p:spPr bwMode="auto">
          <a:xfrm>
            <a:off x="537701" y="1683890"/>
            <a:ext cx="4415299" cy="3433843"/>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90000" tIns="90000" rIns="90000" bIns="90000" numCol="1" rtlCol="0" anchor="t" anchorCtr="0" compatLnSpc="1">
            <a:prstTxWarp prst="textNoShape">
              <a:avLst/>
            </a:prstTxWarp>
          </a:bodyPr>
          <a:lstStyle/>
          <a:p>
            <a:pPr marL="87312">
              <a:spcAft>
                <a:spcPts val="600"/>
              </a:spcAft>
            </a:pPr>
            <a:r>
              <a:rPr lang="en-US" sz="1000">
                <a:latin typeface="+mj-lt"/>
              </a:rPr>
              <a:t>Through its neo-bank CG could:</a:t>
            </a:r>
          </a:p>
          <a:p>
            <a:pPr marL="258762" indent="-171450">
              <a:spcAft>
                <a:spcPts val="600"/>
              </a:spcAft>
              <a:buFont typeface="Arial" panose="020B0604020202020204" pitchFamily="34" charset="0"/>
              <a:buChar char="•"/>
            </a:pPr>
            <a:r>
              <a:rPr lang="en-US" sz="1000">
                <a:latin typeface="+mj-lt"/>
              </a:rPr>
              <a:t>Acquire wealthy clients from the neo-bank and therefore </a:t>
            </a:r>
            <a:r>
              <a:rPr lang="en-US" sz="1000" b="1">
                <a:solidFill>
                  <a:srgbClr val="009DB0"/>
                </a:solidFill>
                <a:latin typeface="+mj-lt"/>
              </a:rPr>
              <a:t>construct a new acquisition channel</a:t>
            </a:r>
          </a:p>
          <a:p>
            <a:pPr marL="258762" indent="-171450">
              <a:spcAft>
                <a:spcPts val="600"/>
              </a:spcAft>
              <a:buFont typeface="Arial" panose="020B0604020202020204" pitchFamily="34" charset="0"/>
              <a:buChar char="•"/>
            </a:pPr>
            <a:r>
              <a:rPr lang="en-US" sz="1000">
                <a:latin typeface="+mj-lt"/>
              </a:rPr>
              <a:t>Provide their </a:t>
            </a:r>
            <a:r>
              <a:rPr lang="en-US" sz="1000" b="1">
                <a:solidFill>
                  <a:srgbClr val="009DB0"/>
                </a:solidFill>
                <a:latin typeface="+mj-lt"/>
              </a:rPr>
              <a:t>existing expatriate clients </a:t>
            </a:r>
            <a:r>
              <a:rPr lang="en-US" sz="1000">
                <a:latin typeface="+mj-lt"/>
              </a:rPr>
              <a:t>with more services and then decrease churn rate</a:t>
            </a:r>
          </a:p>
          <a:p>
            <a:pPr marL="258762" indent="-171450">
              <a:spcAft>
                <a:spcPts val="600"/>
              </a:spcAft>
              <a:buFont typeface="Arial" panose="020B0604020202020204" pitchFamily="34" charset="0"/>
              <a:buChar char="•"/>
            </a:pPr>
            <a:r>
              <a:rPr lang="en-US" sz="1000">
                <a:latin typeface="+mj-lt"/>
              </a:rPr>
              <a:t>Build the reputation of a </a:t>
            </a:r>
            <a:r>
              <a:rPr lang="en-US" sz="1000" b="1">
                <a:solidFill>
                  <a:srgbClr val="009DB0"/>
                </a:solidFill>
                <a:latin typeface="+mj-lt"/>
              </a:rPr>
              <a:t>digital native company</a:t>
            </a:r>
            <a:r>
              <a:rPr lang="en-US" sz="1000">
                <a:latin typeface="+mj-lt"/>
              </a:rPr>
              <a:t> rejuvenating an ageing brand and thus draw in new customers</a:t>
            </a:r>
          </a:p>
          <a:p>
            <a:pPr marL="87312">
              <a:spcAft>
                <a:spcPts val="600"/>
              </a:spcAft>
            </a:pPr>
            <a:endParaRPr lang="en-US" sz="1000">
              <a:latin typeface="+mj-lt"/>
            </a:endParaRPr>
          </a:p>
        </p:txBody>
      </p:sp>
      <p:cxnSp>
        <p:nvCxnSpPr>
          <p:cNvPr id="13" name="Straight Connector 30">
            <a:extLst>
              <a:ext uri="{FF2B5EF4-FFF2-40B4-BE49-F238E27FC236}">
                <a16:creationId xmlns:a16="http://schemas.microsoft.com/office/drawing/2014/main" id="{C1A52EC1-4198-4C8D-A2F8-C324F294E478}"/>
              </a:ext>
            </a:extLst>
          </p:cNvPr>
          <p:cNvCxnSpPr>
            <a:cxnSpLocks/>
          </p:cNvCxnSpPr>
          <p:nvPr/>
        </p:nvCxnSpPr>
        <p:spPr>
          <a:xfrm>
            <a:off x="537701" y="1422281"/>
            <a:ext cx="454248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15" name="ZoneTexte 39">
            <a:extLst>
              <a:ext uri="{FF2B5EF4-FFF2-40B4-BE49-F238E27FC236}">
                <a16:creationId xmlns:a16="http://schemas.microsoft.com/office/drawing/2014/main" id="{5A434937-3352-4892-8078-09AE3A84CC65}"/>
              </a:ext>
            </a:extLst>
          </p:cNvPr>
          <p:cNvSpPr txBox="1"/>
          <p:nvPr/>
        </p:nvSpPr>
        <p:spPr>
          <a:xfrm>
            <a:off x="1282882" y="1267793"/>
            <a:ext cx="2920999" cy="308976"/>
          </a:xfrm>
          <a:prstGeom prst="rect">
            <a:avLst/>
          </a:prstGeom>
          <a:solidFill>
            <a:schemeClr val="bg1"/>
          </a:solidFill>
        </p:spPr>
        <p:txBody>
          <a:bodyPr wrap="square" lIns="36000" rIns="36000" rtlCol="0" anchor="ctr">
            <a:noAutofit/>
          </a:bodyPr>
          <a:lstStyle/>
          <a:p>
            <a:pPr marL="87312" algn="ctr"/>
            <a:r>
              <a:rPr lang="en-US" sz="1100" b="1">
                <a:solidFill>
                  <a:srgbClr val="009DB0"/>
                </a:solidFill>
                <a:latin typeface="+mj-lt"/>
              </a:rPr>
              <a:t>Customer acquisition</a:t>
            </a:r>
          </a:p>
        </p:txBody>
      </p:sp>
      <p:cxnSp>
        <p:nvCxnSpPr>
          <p:cNvPr id="17" name="Straight Connector 30">
            <a:extLst>
              <a:ext uri="{FF2B5EF4-FFF2-40B4-BE49-F238E27FC236}">
                <a16:creationId xmlns:a16="http://schemas.microsoft.com/office/drawing/2014/main" id="{47BF9635-8833-4A1E-BF1D-FD5768737F50}"/>
              </a:ext>
            </a:extLst>
          </p:cNvPr>
          <p:cNvCxnSpPr>
            <a:cxnSpLocks/>
          </p:cNvCxnSpPr>
          <p:nvPr/>
        </p:nvCxnSpPr>
        <p:spPr>
          <a:xfrm>
            <a:off x="5185944" y="1422281"/>
            <a:ext cx="441529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19" name="ZoneTexte 39">
            <a:extLst>
              <a:ext uri="{FF2B5EF4-FFF2-40B4-BE49-F238E27FC236}">
                <a16:creationId xmlns:a16="http://schemas.microsoft.com/office/drawing/2014/main" id="{A321EF43-1370-4B29-A823-EE9732F54CBA}"/>
              </a:ext>
            </a:extLst>
          </p:cNvPr>
          <p:cNvSpPr txBox="1"/>
          <p:nvPr/>
        </p:nvSpPr>
        <p:spPr>
          <a:xfrm>
            <a:off x="5676394" y="1267793"/>
            <a:ext cx="3561581" cy="308976"/>
          </a:xfrm>
          <a:prstGeom prst="rect">
            <a:avLst/>
          </a:prstGeom>
          <a:solidFill>
            <a:schemeClr val="bg1"/>
          </a:solidFill>
        </p:spPr>
        <p:txBody>
          <a:bodyPr wrap="square" lIns="36000" rIns="36000" rtlCol="0" anchor="ctr">
            <a:noAutofit/>
          </a:bodyPr>
          <a:lstStyle/>
          <a:p>
            <a:pPr algn="ctr"/>
            <a:r>
              <a:rPr lang="en-US" sz="1100" b="1">
                <a:solidFill>
                  <a:srgbClr val="009DB0"/>
                </a:solidFill>
                <a:latin typeface="+mj-lt"/>
              </a:rPr>
              <a:t>Leverage banking customers</a:t>
            </a:r>
          </a:p>
        </p:txBody>
      </p:sp>
      <p:sp>
        <p:nvSpPr>
          <p:cNvPr id="21" name="Rectangle 20">
            <a:extLst>
              <a:ext uri="{FF2B5EF4-FFF2-40B4-BE49-F238E27FC236}">
                <a16:creationId xmlns:a16="http://schemas.microsoft.com/office/drawing/2014/main" id="{CCE34F8D-4BD8-451C-9D9F-C71B4738B2B4}"/>
              </a:ext>
            </a:extLst>
          </p:cNvPr>
          <p:cNvSpPr/>
          <p:nvPr/>
        </p:nvSpPr>
        <p:spPr bwMode="auto">
          <a:xfrm>
            <a:off x="609301" y="5307393"/>
            <a:ext cx="933297" cy="666375"/>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23" name="Rectangle 22">
            <a:extLst>
              <a:ext uri="{FF2B5EF4-FFF2-40B4-BE49-F238E27FC236}">
                <a16:creationId xmlns:a16="http://schemas.microsoft.com/office/drawing/2014/main" id="{21532E10-1DD8-43C2-9953-623024EA5BAA}"/>
              </a:ext>
            </a:extLst>
          </p:cNvPr>
          <p:cNvSpPr/>
          <p:nvPr/>
        </p:nvSpPr>
        <p:spPr bwMode="auto">
          <a:xfrm>
            <a:off x="1542598" y="5307393"/>
            <a:ext cx="8058645" cy="66842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latin typeface="+mj-lt"/>
              </a:rPr>
              <a:t>Working with/ building/ acquiring a vertical neo-bank (e.g., targeting expatriates) could help CG in:</a:t>
            </a:r>
          </a:p>
          <a:p>
            <a:pPr marL="628650" lvl="1" indent="-171450">
              <a:buFont typeface="Arial" panose="020B0604020202020204" pitchFamily="34" charset="0"/>
              <a:buChar char="•"/>
            </a:pPr>
            <a:r>
              <a:rPr lang="en-US" sz="900">
                <a:latin typeface="+mj-lt"/>
              </a:rPr>
              <a:t>Improve </a:t>
            </a:r>
            <a:r>
              <a:rPr lang="en-US" sz="900" b="1">
                <a:solidFill>
                  <a:srgbClr val="009DB0"/>
                </a:solidFill>
                <a:latin typeface="+mj-lt"/>
              </a:rPr>
              <a:t>customer acquisition and retention </a:t>
            </a:r>
            <a:r>
              <a:rPr lang="en-US" sz="900">
                <a:latin typeface="+mj-lt"/>
              </a:rPr>
              <a:t>enhancing </a:t>
            </a:r>
            <a:r>
              <a:rPr lang="en-US" sz="900" b="1">
                <a:solidFill>
                  <a:srgbClr val="009DB0"/>
                </a:solidFill>
                <a:latin typeface="+mj-lt"/>
              </a:rPr>
              <a:t>highly personalized services </a:t>
            </a:r>
            <a:r>
              <a:rPr lang="en-US" sz="900">
                <a:latin typeface="+mj-lt"/>
              </a:rPr>
              <a:t>in its neo-banks</a:t>
            </a:r>
          </a:p>
          <a:p>
            <a:pPr marL="628650" lvl="1" indent="-171450">
              <a:buFont typeface="Arial" panose="020B0604020202020204" pitchFamily="34" charset="0"/>
              <a:buChar char="•"/>
            </a:pPr>
            <a:r>
              <a:rPr lang="en-US" sz="900">
                <a:latin typeface="+mj-lt"/>
              </a:rPr>
              <a:t> Catch </a:t>
            </a:r>
            <a:r>
              <a:rPr lang="en-US" sz="900" b="1">
                <a:solidFill>
                  <a:srgbClr val="009DB0"/>
                </a:solidFill>
                <a:latin typeface="+mj-lt"/>
              </a:rPr>
              <a:t>key customers’ life moments </a:t>
            </a:r>
            <a:r>
              <a:rPr lang="en-US" sz="900">
                <a:latin typeface="+mj-lt"/>
              </a:rPr>
              <a:t>that would help </a:t>
            </a:r>
            <a:r>
              <a:rPr lang="en-US" sz="900" b="1">
                <a:solidFill>
                  <a:srgbClr val="009DB0"/>
                </a:solidFill>
                <a:latin typeface="+mj-lt"/>
              </a:rPr>
              <a:t>proactivity in advisory </a:t>
            </a:r>
            <a:r>
              <a:rPr lang="en-US" sz="900">
                <a:latin typeface="+mj-lt"/>
              </a:rPr>
              <a:t>(e.g., inheritance, geographic move)</a:t>
            </a:r>
          </a:p>
        </p:txBody>
      </p:sp>
      <p:sp>
        <p:nvSpPr>
          <p:cNvPr id="25" name="Triangle isocèle 9">
            <a:extLst>
              <a:ext uri="{FF2B5EF4-FFF2-40B4-BE49-F238E27FC236}">
                <a16:creationId xmlns:a16="http://schemas.microsoft.com/office/drawing/2014/main" id="{4955B07E-BC2A-485B-9778-570445857F5D}"/>
              </a:ext>
            </a:extLst>
          </p:cNvPr>
          <p:cNvSpPr/>
          <p:nvPr/>
        </p:nvSpPr>
        <p:spPr bwMode="auto">
          <a:xfrm rot="5400000">
            <a:off x="287242" y="5556008"/>
            <a:ext cx="666377" cy="165459"/>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89" name="Rectangle 88">
            <a:extLst>
              <a:ext uri="{FF2B5EF4-FFF2-40B4-BE49-F238E27FC236}">
                <a16:creationId xmlns:a16="http://schemas.microsoft.com/office/drawing/2014/main" id="{A4E936C3-9917-46D2-8E7F-94F322541848}"/>
              </a:ext>
            </a:extLst>
          </p:cNvPr>
          <p:cNvSpPr/>
          <p:nvPr/>
        </p:nvSpPr>
        <p:spPr bwMode="auto">
          <a:xfrm>
            <a:off x="5185944" y="1683890"/>
            <a:ext cx="4415299" cy="3433843"/>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90000" tIns="90000" rIns="90000" bIns="90000" numCol="1" rtlCol="0" anchor="t" anchorCtr="0" compatLnSpc="1">
            <a:prstTxWarp prst="textNoShape">
              <a:avLst/>
            </a:prstTxWarp>
          </a:bodyPr>
          <a:lstStyle/>
          <a:p>
            <a:pPr marL="87312">
              <a:spcAft>
                <a:spcPts val="600"/>
              </a:spcAft>
            </a:pPr>
            <a:r>
              <a:rPr lang="en-US" sz="1000">
                <a:latin typeface="+mj-lt"/>
              </a:rPr>
              <a:t>With the launch of a neo-bank CG could:</a:t>
            </a:r>
          </a:p>
          <a:p>
            <a:pPr marL="258762" indent="-171450">
              <a:spcAft>
                <a:spcPts val="600"/>
              </a:spcAft>
              <a:buFont typeface="Arial" panose="020B0604020202020204" pitchFamily="34" charset="0"/>
              <a:buChar char="•"/>
            </a:pPr>
            <a:r>
              <a:rPr lang="en-US" sz="1000">
                <a:latin typeface="+mj-lt"/>
              </a:rPr>
              <a:t>Acquire </a:t>
            </a:r>
            <a:r>
              <a:rPr lang="en-US" sz="1000" b="1">
                <a:solidFill>
                  <a:srgbClr val="009DB0"/>
                </a:solidFill>
                <a:latin typeface="+mj-lt"/>
              </a:rPr>
              <a:t>more data </a:t>
            </a:r>
            <a:r>
              <a:rPr lang="en-US" sz="1000">
                <a:latin typeface="+mj-lt"/>
              </a:rPr>
              <a:t>about their cross-client</a:t>
            </a:r>
          </a:p>
          <a:p>
            <a:pPr marL="258762" indent="-171450">
              <a:spcAft>
                <a:spcPts val="600"/>
              </a:spcAft>
              <a:buFont typeface="Arial" panose="020B0604020202020204" pitchFamily="34" charset="0"/>
              <a:buChar char="•"/>
            </a:pPr>
            <a:r>
              <a:rPr lang="en-US" sz="1000">
                <a:latin typeface="+mj-lt"/>
              </a:rPr>
              <a:t>Determine big </a:t>
            </a:r>
            <a:r>
              <a:rPr lang="en-US" sz="1000" b="1">
                <a:solidFill>
                  <a:srgbClr val="009DB0"/>
                </a:solidFill>
                <a:latin typeface="+mj-lt"/>
              </a:rPr>
              <a:t>life moments </a:t>
            </a:r>
            <a:r>
              <a:rPr lang="en-US" sz="1000">
                <a:latin typeface="+mj-lt"/>
              </a:rPr>
              <a:t>of their client to be able to proactively push </a:t>
            </a:r>
            <a:r>
              <a:rPr lang="en-US" sz="1000" b="1">
                <a:solidFill>
                  <a:srgbClr val="009DB0"/>
                </a:solidFill>
                <a:latin typeface="+mj-lt"/>
              </a:rPr>
              <a:t>highly customized recommendation</a:t>
            </a:r>
          </a:p>
          <a:p>
            <a:pPr marL="258762" indent="-171450">
              <a:spcAft>
                <a:spcPts val="600"/>
              </a:spcAft>
              <a:buFont typeface="Arial" panose="020B0604020202020204" pitchFamily="34" charset="0"/>
              <a:buChar char="•"/>
            </a:pPr>
            <a:r>
              <a:rPr lang="en-US" sz="1000">
                <a:latin typeface="+mj-lt"/>
              </a:rPr>
              <a:t>Have a better client segmentation and thus perform </a:t>
            </a:r>
            <a:r>
              <a:rPr lang="en-US" sz="1000" b="1">
                <a:solidFill>
                  <a:srgbClr val="009DB0"/>
                </a:solidFill>
                <a:latin typeface="+mj-lt"/>
              </a:rPr>
              <a:t>client clustering</a:t>
            </a:r>
          </a:p>
        </p:txBody>
      </p:sp>
      <p:grpSp>
        <p:nvGrpSpPr>
          <p:cNvPr id="28" name="Groupe 2">
            <a:extLst>
              <a:ext uri="{FF2B5EF4-FFF2-40B4-BE49-F238E27FC236}">
                <a16:creationId xmlns:a16="http://schemas.microsoft.com/office/drawing/2014/main" id="{714EE003-B9DE-4AC4-87A9-3ED0FA5A64E4}"/>
              </a:ext>
            </a:extLst>
          </p:cNvPr>
          <p:cNvGrpSpPr>
            <a:grpSpLocks noChangeAspect="1"/>
          </p:cNvGrpSpPr>
          <p:nvPr/>
        </p:nvGrpSpPr>
        <p:grpSpPr>
          <a:xfrm>
            <a:off x="5825363" y="1313971"/>
            <a:ext cx="302863" cy="262798"/>
            <a:chOff x="165235" y="232554"/>
            <a:chExt cx="314676" cy="273051"/>
          </a:xfrm>
          <a:noFill/>
        </p:grpSpPr>
        <p:sp>
          <p:nvSpPr>
            <p:cNvPr id="29" name="Freeform 6">
              <a:extLst>
                <a:ext uri="{FF2B5EF4-FFF2-40B4-BE49-F238E27FC236}">
                  <a16:creationId xmlns:a16="http://schemas.microsoft.com/office/drawing/2014/main" id="{AF97D032-7877-488D-9CDB-E47722EBF431}"/>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E833945-97C3-4087-9BEA-66F983356141}"/>
                </a:ext>
              </a:extLst>
            </p:cNvPr>
            <p:cNvSpPr/>
            <p:nvPr/>
          </p:nvSpPr>
          <p:spPr>
            <a:xfrm>
              <a:off x="243071" y="232554"/>
              <a:ext cx="236840" cy="271817"/>
            </a:xfrm>
            <a:prstGeom prst="rect">
              <a:avLst/>
            </a:prstGeom>
            <a:grpFill/>
            <a:ln>
              <a:noFill/>
            </a:ln>
          </p:spPr>
          <p:txBody>
            <a:bodyPr wrap="none">
              <a:spAutoFit/>
            </a:bodyPr>
            <a:lstStyle/>
            <a:p>
              <a:r>
                <a:rPr lang="en-US" sz="1100">
                  <a:solidFill>
                    <a:schemeClr val="accent1"/>
                  </a:solidFill>
                  <a:latin typeface="Trebuchet MS" panose="020B0603020202020204" pitchFamily="34" charset="0"/>
                </a:rPr>
                <a:t> </a:t>
              </a:r>
              <a:endParaRPr lang="en-US" sz="1100"/>
            </a:p>
          </p:txBody>
        </p:sp>
      </p:grpSp>
      <p:pic>
        <p:nvPicPr>
          <p:cNvPr id="5" name="Picture 4">
            <a:extLst>
              <a:ext uri="{FF2B5EF4-FFF2-40B4-BE49-F238E27FC236}">
                <a16:creationId xmlns:a16="http://schemas.microsoft.com/office/drawing/2014/main" id="{8835DF02-11D6-4C3F-B756-8B1F9C3FF5BC}"/>
              </a:ext>
            </a:extLst>
          </p:cNvPr>
          <p:cNvPicPr>
            <a:picLocks noChangeAspect="1"/>
          </p:cNvPicPr>
          <p:nvPr/>
        </p:nvPicPr>
        <p:blipFill>
          <a:blip r:embed="rId2"/>
          <a:stretch>
            <a:fillRect/>
          </a:stretch>
        </p:blipFill>
        <p:spPr>
          <a:xfrm>
            <a:off x="6032846" y="3096964"/>
            <a:ext cx="2721495" cy="1889734"/>
          </a:xfrm>
          <a:prstGeom prst="rect">
            <a:avLst/>
          </a:prstGeom>
        </p:spPr>
      </p:pic>
      <p:sp>
        <p:nvSpPr>
          <p:cNvPr id="6" name="Espace réservé du texte 2">
            <a:extLst>
              <a:ext uri="{FF2B5EF4-FFF2-40B4-BE49-F238E27FC236}">
                <a16:creationId xmlns:a16="http://schemas.microsoft.com/office/drawing/2014/main" id="{8D2EE66E-F267-41EA-B20B-30409931C2DA}"/>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26357835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EC0F525-9317-4FBB-9F06-1ED545EB4CD1}"/>
              </a:ext>
            </a:extLst>
          </p:cNvPr>
          <p:cNvSpPr/>
          <p:nvPr/>
        </p:nvSpPr>
        <p:spPr bwMode="auto">
          <a:xfrm>
            <a:off x="6117490" y="1751641"/>
            <a:ext cx="3404246" cy="1634520"/>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US" sz="900">
                <a:latin typeface="+mj-lt"/>
              </a:rPr>
              <a:t>Life moments captured by customers’ CGPs</a:t>
            </a:r>
          </a:p>
        </p:txBody>
      </p:sp>
      <p:sp>
        <p:nvSpPr>
          <p:cNvPr id="21" name="Rectangle 20">
            <a:extLst>
              <a:ext uri="{FF2B5EF4-FFF2-40B4-BE49-F238E27FC236}">
                <a16:creationId xmlns:a16="http://schemas.microsoft.com/office/drawing/2014/main" id="{E15815CC-021C-4FE7-9DC5-0C8F1B21CCF8}"/>
              </a:ext>
            </a:extLst>
          </p:cNvPr>
          <p:cNvSpPr/>
          <p:nvPr/>
        </p:nvSpPr>
        <p:spPr bwMode="auto">
          <a:xfrm>
            <a:off x="454371" y="1751641"/>
            <a:ext cx="5463594" cy="1634520"/>
          </a:xfrm>
          <a:prstGeom prst="rect">
            <a:avLst/>
          </a:prstGeom>
          <a:solidFill>
            <a:schemeClr val="bg2">
              <a:lumMod val="20000"/>
              <a:lumOff val="80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US" sz="900">
                <a:solidFill>
                  <a:srgbClr val="009DB0"/>
                </a:solidFill>
                <a:latin typeface="+mj-lt"/>
              </a:rPr>
              <a:t>Life moments captured by customers banks (i.e., detection of anormal money transfers)</a:t>
            </a:r>
          </a:p>
        </p:txBody>
      </p:sp>
      <p:sp>
        <p:nvSpPr>
          <p:cNvPr id="2" name="Titre 1">
            <a:extLst>
              <a:ext uri="{FF2B5EF4-FFF2-40B4-BE49-F238E27FC236}">
                <a16:creationId xmlns:a16="http://schemas.microsoft.com/office/drawing/2014/main" id="{735CFE8C-9178-44B9-9327-B1E0812964EC}"/>
              </a:ext>
            </a:extLst>
          </p:cNvPr>
          <p:cNvSpPr>
            <a:spLocks noGrp="1"/>
          </p:cNvSpPr>
          <p:nvPr>
            <p:ph type="ctrTitle"/>
          </p:nvPr>
        </p:nvSpPr>
        <p:spPr/>
        <p:txBody>
          <a:bodyPr/>
          <a:lstStyle/>
          <a:p>
            <a:r>
              <a:rPr lang="en-US" sz="1300" i="1">
                <a:solidFill>
                  <a:schemeClr val="accent6"/>
                </a:solidFill>
                <a:latin typeface="+mj-lt"/>
              </a:rPr>
              <a:t>Illustration – Leveraging customers’ data (1/2):</a:t>
            </a:r>
            <a:r>
              <a:rPr lang="en-US" sz="1300" i="1">
                <a:solidFill>
                  <a:schemeClr val="tx2"/>
                </a:solidFill>
                <a:latin typeface="+mj-lt"/>
              </a:rPr>
              <a:t> </a:t>
            </a:r>
            <a:r>
              <a:rPr lang="en-US" sz="1300">
                <a:latin typeface="+mj-lt"/>
              </a:rPr>
              <a:t>Launching a neo-bank would give CG access to </a:t>
            </a:r>
            <a:r>
              <a:rPr lang="en-US" sz="1300">
                <a:solidFill>
                  <a:srgbClr val="009DB0"/>
                </a:solidFill>
                <a:latin typeface="+mj-lt"/>
              </a:rPr>
              <a:t>more acknowledgement about its client </a:t>
            </a:r>
            <a:r>
              <a:rPr lang="en-US" sz="1300">
                <a:latin typeface="+mj-lt"/>
              </a:rPr>
              <a:t>through the </a:t>
            </a:r>
            <a:r>
              <a:rPr lang="en-US" sz="1300">
                <a:solidFill>
                  <a:srgbClr val="009DB0"/>
                </a:solidFill>
                <a:latin typeface="+mj-lt"/>
              </a:rPr>
              <a:t>access to their bank account </a:t>
            </a:r>
            <a:r>
              <a:rPr lang="en-US" sz="1300">
                <a:latin typeface="+mj-lt"/>
              </a:rPr>
              <a:t>data </a:t>
            </a:r>
            <a:endParaRPr lang="en-US" sz="1300"/>
          </a:p>
        </p:txBody>
      </p:sp>
      <p:cxnSp>
        <p:nvCxnSpPr>
          <p:cNvPr id="5" name="Connecteur droit 4">
            <a:extLst>
              <a:ext uri="{FF2B5EF4-FFF2-40B4-BE49-F238E27FC236}">
                <a16:creationId xmlns:a16="http://schemas.microsoft.com/office/drawing/2014/main" id="{EB693CF3-5CD5-4AEE-BA3D-63A298CCE915}"/>
              </a:ext>
            </a:extLst>
          </p:cNvPr>
          <p:cNvCxnSpPr>
            <a:cxnSpLocks/>
          </p:cNvCxnSpPr>
          <p:nvPr/>
        </p:nvCxnSpPr>
        <p:spPr bwMode="auto">
          <a:xfrm>
            <a:off x="109668" y="1162479"/>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0BCA1AFA-E898-4C4A-B089-9AFD9FF7600A}"/>
              </a:ext>
            </a:extLst>
          </p:cNvPr>
          <p:cNvSpPr txBox="1"/>
          <p:nvPr/>
        </p:nvSpPr>
        <p:spPr>
          <a:xfrm>
            <a:off x="2240322" y="1014808"/>
            <a:ext cx="5463594" cy="251817"/>
          </a:xfrm>
          <a:prstGeom prst="rect">
            <a:avLst/>
          </a:prstGeom>
          <a:solidFill>
            <a:schemeClr val="bg1"/>
          </a:solidFill>
        </p:spPr>
        <p:txBody>
          <a:bodyPr wrap="square" rtlCol="0">
            <a:noAutofit/>
          </a:bodyPr>
          <a:lstStyle/>
          <a:p>
            <a:pPr algn="ctr"/>
            <a:r>
              <a:rPr lang="en-US" sz="1100" b="1" spc="-40">
                <a:solidFill>
                  <a:srgbClr val="009DB0"/>
                </a:solidFill>
                <a:latin typeface="Verdana" pitchFamily="34" charset="0"/>
                <a:ea typeface="Verdana" pitchFamily="34" charset="0"/>
              </a:rPr>
              <a:t>Customers key life moments data capture by banks vs. CGPs </a:t>
            </a:r>
          </a:p>
        </p:txBody>
      </p:sp>
      <p:sp>
        <p:nvSpPr>
          <p:cNvPr id="16" name="Rectangle 15">
            <a:extLst>
              <a:ext uri="{FF2B5EF4-FFF2-40B4-BE49-F238E27FC236}">
                <a16:creationId xmlns:a16="http://schemas.microsoft.com/office/drawing/2014/main" id="{36E3B554-9BDC-440B-8E98-A67E74FA795B}"/>
              </a:ext>
            </a:extLst>
          </p:cNvPr>
          <p:cNvSpPr/>
          <p:nvPr/>
        </p:nvSpPr>
        <p:spPr bwMode="auto">
          <a:xfrm>
            <a:off x="1396082" y="1938262"/>
            <a:ext cx="1052622" cy="2459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Wedding </a:t>
            </a:r>
          </a:p>
        </p:txBody>
      </p:sp>
      <p:sp>
        <p:nvSpPr>
          <p:cNvPr id="17" name="Arrow: Up-Down 128">
            <a:extLst>
              <a:ext uri="{FF2B5EF4-FFF2-40B4-BE49-F238E27FC236}">
                <a16:creationId xmlns:a16="http://schemas.microsoft.com/office/drawing/2014/main" id="{27F49041-81E9-4E23-AA22-CCEBB3C0CF2E}"/>
              </a:ext>
            </a:extLst>
          </p:cNvPr>
          <p:cNvSpPr/>
          <p:nvPr/>
        </p:nvSpPr>
        <p:spPr bwMode="auto">
          <a:xfrm>
            <a:off x="6112264" y="2577080"/>
            <a:ext cx="3260061" cy="278568"/>
          </a:xfrm>
          <a:prstGeom prst="homePlate">
            <a:avLst/>
          </a:prstGeom>
          <a:solidFill>
            <a:srgbClr val="A6A6A6"/>
          </a:soli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solidFill>
                  <a:schemeClr val="bg1"/>
                </a:solidFill>
                <a:latin typeface="+mj-lt"/>
              </a:rPr>
              <a:t>Discontinuous</a:t>
            </a:r>
            <a:r>
              <a:rPr kumimoji="0" lang="en-US" sz="900" b="0" i="1" u="none" strike="noStrike" cap="none" normalizeH="0" baseline="0">
                <a:ln>
                  <a:noFill/>
                </a:ln>
                <a:solidFill>
                  <a:schemeClr val="bg1"/>
                </a:solidFill>
                <a:effectLst/>
                <a:latin typeface="+mj-lt"/>
              </a:rPr>
              <a:t> data collection</a:t>
            </a:r>
          </a:p>
        </p:txBody>
      </p:sp>
      <p:sp>
        <p:nvSpPr>
          <p:cNvPr id="19" name="Rectangle 18">
            <a:extLst>
              <a:ext uri="{FF2B5EF4-FFF2-40B4-BE49-F238E27FC236}">
                <a16:creationId xmlns:a16="http://schemas.microsoft.com/office/drawing/2014/main" id="{4B98C887-5B3F-404A-A679-28CA287E9473}"/>
              </a:ext>
            </a:extLst>
          </p:cNvPr>
          <p:cNvSpPr/>
          <p:nvPr/>
        </p:nvSpPr>
        <p:spPr>
          <a:xfrm>
            <a:off x="439442" y="1366698"/>
            <a:ext cx="1492850" cy="428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i="1">
                <a:solidFill>
                  <a:srgbClr val="009DB0"/>
                </a:solidFill>
                <a:latin typeface="+mj-lt"/>
                <a:ea typeface="Verdana" panose="020B0604030504040204" pitchFamily="34" charset="0"/>
              </a:rPr>
              <a:t>Selected life moments </a:t>
            </a:r>
          </a:p>
        </p:txBody>
      </p:sp>
      <p:sp>
        <p:nvSpPr>
          <p:cNvPr id="24" name="Rectangle 23">
            <a:extLst>
              <a:ext uri="{FF2B5EF4-FFF2-40B4-BE49-F238E27FC236}">
                <a16:creationId xmlns:a16="http://schemas.microsoft.com/office/drawing/2014/main" id="{4F47CC13-43F6-40AD-9A8B-76B9DC9120B2}"/>
              </a:ext>
            </a:extLst>
          </p:cNvPr>
          <p:cNvSpPr/>
          <p:nvPr/>
        </p:nvSpPr>
        <p:spPr bwMode="auto">
          <a:xfrm>
            <a:off x="449105" y="1899440"/>
            <a:ext cx="1199125" cy="32358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Apartment/ house acquisition  </a:t>
            </a:r>
          </a:p>
          <a:p>
            <a:pPr marL="628650" lvl="1" indent="-171450" algn="ctr">
              <a:spcBef>
                <a:spcPts val="600"/>
              </a:spcBef>
              <a:spcAft>
                <a:spcPts val="0"/>
              </a:spcAft>
              <a:buClr>
                <a:schemeClr val="tx1"/>
              </a:buClr>
              <a:buFont typeface="Arial" panose="020B0604020202020204" pitchFamily="34" charset="0"/>
              <a:buChar char="•"/>
            </a:pPr>
            <a:endParaRPr lang="en-US" sz="900">
              <a:latin typeface="+mj-lt"/>
            </a:endParaRPr>
          </a:p>
        </p:txBody>
      </p:sp>
      <p:sp>
        <p:nvSpPr>
          <p:cNvPr id="25" name="Rectangle 24">
            <a:extLst>
              <a:ext uri="{FF2B5EF4-FFF2-40B4-BE49-F238E27FC236}">
                <a16:creationId xmlns:a16="http://schemas.microsoft.com/office/drawing/2014/main" id="{BA15E99C-3F62-46D3-8F21-4CF72CE7696B}"/>
              </a:ext>
            </a:extLst>
          </p:cNvPr>
          <p:cNvSpPr/>
          <p:nvPr/>
        </p:nvSpPr>
        <p:spPr bwMode="auto">
          <a:xfrm>
            <a:off x="2317115"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0"/>
              </a:spcAft>
              <a:buClr>
                <a:schemeClr val="tx1"/>
              </a:buClr>
            </a:pPr>
            <a:r>
              <a:rPr lang="en-US" sz="900">
                <a:latin typeface="+mj-lt"/>
              </a:rPr>
              <a:t>Child </a:t>
            </a:r>
          </a:p>
          <a:p>
            <a:pPr algn="ctr">
              <a:spcBef>
                <a:spcPts val="0"/>
              </a:spcBef>
              <a:spcAft>
                <a:spcPts val="0"/>
              </a:spcAft>
              <a:buClr>
                <a:schemeClr val="tx1"/>
              </a:buClr>
            </a:pPr>
            <a:r>
              <a:rPr lang="en-US" sz="900">
                <a:latin typeface="+mj-lt"/>
              </a:rPr>
              <a:t>births</a:t>
            </a:r>
          </a:p>
        </p:txBody>
      </p:sp>
      <p:sp>
        <p:nvSpPr>
          <p:cNvPr id="26" name="Rectangle 25">
            <a:extLst>
              <a:ext uri="{FF2B5EF4-FFF2-40B4-BE49-F238E27FC236}">
                <a16:creationId xmlns:a16="http://schemas.microsoft.com/office/drawing/2014/main" id="{77DAF302-D515-4140-B6EA-F32E71AAD170}"/>
              </a:ext>
            </a:extLst>
          </p:cNvPr>
          <p:cNvSpPr/>
          <p:nvPr/>
        </p:nvSpPr>
        <p:spPr bwMode="auto">
          <a:xfrm>
            <a:off x="4123285"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Inheritance</a:t>
            </a:r>
          </a:p>
        </p:txBody>
      </p:sp>
      <p:sp>
        <p:nvSpPr>
          <p:cNvPr id="27" name="Rectangle 26">
            <a:extLst>
              <a:ext uri="{FF2B5EF4-FFF2-40B4-BE49-F238E27FC236}">
                <a16:creationId xmlns:a16="http://schemas.microsoft.com/office/drawing/2014/main" id="{D8439C9C-0B4D-4D41-AC49-FF21EC071374}"/>
              </a:ext>
            </a:extLst>
          </p:cNvPr>
          <p:cNvSpPr/>
          <p:nvPr/>
        </p:nvSpPr>
        <p:spPr bwMode="auto">
          <a:xfrm>
            <a:off x="5003135"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Sale of company</a:t>
            </a:r>
          </a:p>
        </p:txBody>
      </p:sp>
      <p:sp>
        <p:nvSpPr>
          <p:cNvPr id="28" name="Rectangle 27">
            <a:extLst>
              <a:ext uri="{FF2B5EF4-FFF2-40B4-BE49-F238E27FC236}">
                <a16:creationId xmlns:a16="http://schemas.microsoft.com/office/drawing/2014/main" id="{F1314072-D506-4F1A-902F-986603B8DBAD}"/>
              </a:ext>
            </a:extLst>
          </p:cNvPr>
          <p:cNvSpPr/>
          <p:nvPr/>
        </p:nvSpPr>
        <p:spPr bwMode="auto">
          <a:xfrm>
            <a:off x="5726531" y="2727223"/>
            <a:ext cx="956929"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endParaRPr lang="en-US" sz="900">
              <a:latin typeface="+mj-lt"/>
            </a:endParaRPr>
          </a:p>
        </p:txBody>
      </p:sp>
      <p:sp>
        <p:nvSpPr>
          <p:cNvPr id="31" name="Rectangle 30">
            <a:extLst>
              <a:ext uri="{FF2B5EF4-FFF2-40B4-BE49-F238E27FC236}">
                <a16:creationId xmlns:a16="http://schemas.microsoft.com/office/drawing/2014/main" id="{69F19305-6FCC-4CF9-81C8-68A47A48BD53}"/>
              </a:ext>
            </a:extLst>
          </p:cNvPr>
          <p:cNvSpPr/>
          <p:nvPr/>
        </p:nvSpPr>
        <p:spPr bwMode="auto">
          <a:xfrm>
            <a:off x="6225848"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Investment in product X</a:t>
            </a:r>
          </a:p>
        </p:txBody>
      </p:sp>
      <p:sp>
        <p:nvSpPr>
          <p:cNvPr id="23" name="Triangle isocèle 22">
            <a:extLst>
              <a:ext uri="{FF2B5EF4-FFF2-40B4-BE49-F238E27FC236}">
                <a16:creationId xmlns:a16="http://schemas.microsoft.com/office/drawing/2014/main" id="{8F896A42-9025-4A5B-A877-BCC5C458E1B9}"/>
              </a:ext>
            </a:extLst>
          </p:cNvPr>
          <p:cNvSpPr/>
          <p:nvPr/>
        </p:nvSpPr>
        <p:spPr bwMode="auto">
          <a:xfrm rot="10800000">
            <a:off x="2576460" y="3426585"/>
            <a:ext cx="1236213" cy="119273"/>
          </a:xfrm>
          <a:prstGeom prst="triangle">
            <a:avLst>
              <a:gd name="adj" fmla="val 45276"/>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33" name="Triangle isocèle 32">
            <a:extLst>
              <a:ext uri="{FF2B5EF4-FFF2-40B4-BE49-F238E27FC236}">
                <a16:creationId xmlns:a16="http://schemas.microsoft.com/office/drawing/2014/main" id="{42134FEA-D726-4F97-815D-34412930F401}"/>
              </a:ext>
            </a:extLst>
          </p:cNvPr>
          <p:cNvSpPr/>
          <p:nvPr/>
        </p:nvSpPr>
        <p:spPr bwMode="auto">
          <a:xfrm rot="10800000">
            <a:off x="7169551" y="3426585"/>
            <a:ext cx="1236213" cy="119273"/>
          </a:xfrm>
          <a:prstGeom prst="triangle">
            <a:avLst>
              <a:gd name="adj" fmla="val 45276"/>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cxnSp>
        <p:nvCxnSpPr>
          <p:cNvPr id="32" name="Connecteur droit 31">
            <a:extLst>
              <a:ext uri="{FF2B5EF4-FFF2-40B4-BE49-F238E27FC236}">
                <a16:creationId xmlns:a16="http://schemas.microsoft.com/office/drawing/2014/main" id="{B9FF1631-DF7A-4407-9932-8C7FC3ACF195}"/>
              </a:ext>
            </a:extLst>
          </p:cNvPr>
          <p:cNvCxnSpPr>
            <a:cxnSpLocks/>
          </p:cNvCxnSpPr>
          <p:nvPr/>
        </p:nvCxnSpPr>
        <p:spPr bwMode="auto">
          <a:xfrm>
            <a:off x="6021548" y="1458887"/>
            <a:ext cx="0" cy="2060949"/>
          </a:xfrm>
          <a:prstGeom prst="line">
            <a:avLst/>
          </a:prstGeom>
          <a:solidFill>
            <a:schemeClr val="accent1"/>
          </a:solidFill>
          <a:ln w="9525" cap="flat" cmpd="sng" algn="ctr">
            <a:solidFill>
              <a:srgbClr val="77933C"/>
            </a:solidFill>
            <a:prstDash val="lgDash"/>
            <a:round/>
            <a:headEnd type="none" w="med" len="med"/>
            <a:tailEnd type="none" w="med" len="med"/>
          </a:ln>
          <a:effectLst/>
        </p:spPr>
      </p:cxnSp>
      <p:sp>
        <p:nvSpPr>
          <p:cNvPr id="36" name="Rectangle 35">
            <a:extLst>
              <a:ext uri="{FF2B5EF4-FFF2-40B4-BE49-F238E27FC236}">
                <a16:creationId xmlns:a16="http://schemas.microsoft.com/office/drawing/2014/main" id="{F1309275-9E1A-4E27-B883-4A45717E8174}"/>
              </a:ext>
            </a:extLst>
          </p:cNvPr>
          <p:cNvSpPr/>
          <p:nvPr/>
        </p:nvSpPr>
        <p:spPr>
          <a:xfrm>
            <a:off x="5601160" y="1352464"/>
            <a:ext cx="2483944" cy="35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i="1">
                <a:solidFill>
                  <a:srgbClr val="77933C"/>
                </a:solidFill>
                <a:latin typeface="+mj-lt"/>
                <a:ea typeface="Verdana" panose="020B0604030504040204" pitchFamily="34" charset="0"/>
              </a:rPr>
              <a:t>Rupture in data collection</a:t>
            </a:r>
          </a:p>
        </p:txBody>
      </p:sp>
      <p:sp>
        <p:nvSpPr>
          <p:cNvPr id="37" name="Rectangle 36">
            <a:extLst>
              <a:ext uri="{FF2B5EF4-FFF2-40B4-BE49-F238E27FC236}">
                <a16:creationId xmlns:a16="http://schemas.microsoft.com/office/drawing/2014/main" id="{B3F31D94-57DE-41FC-8CEA-F96747E6EB63}"/>
              </a:ext>
            </a:extLst>
          </p:cNvPr>
          <p:cNvSpPr/>
          <p:nvPr/>
        </p:nvSpPr>
        <p:spPr bwMode="auto">
          <a:xfrm>
            <a:off x="7423694"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Investment in club deals</a:t>
            </a:r>
          </a:p>
        </p:txBody>
      </p:sp>
      <p:sp>
        <p:nvSpPr>
          <p:cNvPr id="38" name="Rectangle 37">
            <a:extLst>
              <a:ext uri="{FF2B5EF4-FFF2-40B4-BE49-F238E27FC236}">
                <a16:creationId xmlns:a16="http://schemas.microsoft.com/office/drawing/2014/main" id="{CFED1B88-51C7-47E2-9146-26A007D24DFA}"/>
              </a:ext>
            </a:extLst>
          </p:cNvPr>
          <p:cNvSpPr/>
          <p:nvPr/>
        </p:nvSpPr>
        <p:spPr bwMode="auto">
          <a:xfrm>
            <a:off x="8276260"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600"/>
              </a:spcBef>
              <a:spcAft>
                <a:spcPts val="0"/>
              </a:spcAft>
              <a:buClr>
                <a:schemeClr val="tx1"/>
              </a:buClr>
            </a:pPr>
            <a:r>
              <a:rPr lang="en-US" sz="900">
                <a:latin typeface="+mj-lt"/>
              </a:rPr>
              <a:t>…</a:t>
            </a:r>
          </a:p>
        </p:txBody>
      </p:sp>
      <p:sp>
        <p:nvSpPr>
          <p:cNvPr id="40" name="Accolade fermante 39">
            <a:extLst>
              <a:ext uri="{FF2B5EF4-FFF2-40B4-BE49-F238E27FC236}">
                <a16:creationId xmlns:a16="http://schemas.microsoft.com/office/drawing/2014/main" id="{93694F9F-C81F-4B73-87EF-E1DA467B9766}"/>
              </a:ext>
            </a:extLst>
          </p:cNvPr>
          <p:cNvSpPr/>
          <p:nvPr/>
        </p:nvSpPr>
        <p:spPr bwMode="auto">
          <a:xfrm rot="5400000">
            <a:off x="2453539" y="2983029"/>
            <a:ext cx="230335" cy="4064385"/>
          </a:xfrm>
          <a:prstGeom prst="rightBrace">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009DB0"/>
              </a:solidFill>
              <a:effectLst/>
              <a:latin typeface="+mj-lt"/>
            </a:endParaRPr>
          </a:p>
        </p:txBody>
      </p:sp>
      <p:sp>
        <p:nvSpPr>
          <p:cNvPr id="44" name="Accolade fermante 43">
            <a:extLst>
              <a:ext uri="{FF2B5EF4-FFF2-40B4-BE49-F238E27FC236}">
                <a16:creationId xmlns:a16="http://schemas.microsoft.com/office/drawing/2014/main" id="{3DD8F9D5-47A9-4A93-B868-253CC0816662}"/>
              </a:ext>
            </a:extLst>
          </p:cNvPr>
          <p:cNvSpPr/>
          <p:nvPr/>
        </p:nvSpPr>
        <p:spPr bwMode="auto">
          <a:xfrm rot="5400000">
            <a:off x="7048089" y="2632982"/>
            <a:ext cx="195160" cy="4752134"/>
          </a:xfrm>
          <a:prstGeom prst="rightBrace">
            <a:avLst>
              <a:gd name="adj1" fmla="val 8333"/>
              <a:gd name="adj2" fmla="val 54900"/>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009DB0"/>
              </a:solidFill>
              <a:effectLst/>
              <a:latin typeface="+mj-lt"/>
            </a:endParaRPr>
          </a:p>
        </p:txBody>
      </p:sp>
      <p:sp>
        <p:nvSpPr>
          <p:cNvPr id="42" name="Rectangle 41">
            <a:extLst>
              <a:ext uri="{FF2B5EF4-FFF2-40B4-BE49-F238E27FC236}">
                <a16:creationId xmlns:a16="http://schemas.microsoft.com/office/drawing/2014/main" id="{E27BDBEE-3FFE-4E8E-9D19-EAD0368033CE}"/>
              </a:ext>
            </a:extLst>
          </p:cNvPr>
          <p:cNvSpPr/>
          <p:nvPr/>
        </p:nvSpPr>
        <p:spPr bwMode="auto">
          <a:xfrm>
            <a:off x="466029" y="3604393"/>
            <a:ext cx="9055707" cy="771889"/>
          </a:xfrm>
          <a:prstGeom prst="rect">
            <a:avLst/>
          </a:prstGeom>
          <a:solidFill>
            <a:srgbClr val="F2F2F2"/>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US" sz="900">
                <a:latin typeface="+mj-lt"/>
              </a:rPr>
              <a:t>Data captured all along customers’ lifecycle if CG acquires/ builds from scratch its owned vertical neo-banks</a:t>
            </a:r>
          </a:p>
        </p:txBody>
      </p:sp>
      <p:sp>
        <p:nvSpPr>
          <p:cNvPr id="46" name="Arrow: Up-Down 128">
            <a:extLst>
              <a:ext uri="{FF2B5EF4-FFF2-40B4-BE49-F238E27FC236}">
                <a16:creationId xmlns:a16="http://schemas.microsoft.com/office/drawing/2014/main" id="{CE3E2F2E-72CD-4B19-BAE9-214CE695AA5D}"/>
              </a:ext>
            </a:extLst>
          </p:cNvPr>
          <p:cNvSpPr/>
          <p:nvPr/>
        </p:nvSpPr>
        <p:spPr bwMode="auto">
          <a:xfrm>
            <a:off x="737417" y="3824769"/>
            <a:ext cx="8608555" cy="278568"/>
          </a:xfrm>
          <a:prstGeom prst="homePlate">
            <a:avLst/>
          </a:prstGeom>
          <a:gradFill flip="none" rotWithShape="1">
            <a:gsLst>
              <a:gs pos="0">
                <a:srgbClr val="009DB0"/>
              </a:gs>
              <a:gs pos="100000">
                <a:srgbClr val="A6A6A6"/>
              </a:gs>
            </a:gsLst>
            <a:lin ang="0" scaled="1"/>
            <a:tileRect/>
          </a:gra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i="1">
                <a:latin typeface="+mj-lt"/>
              </a:rPr>
              <a:t>Continuous data collection</a:t>
            </a:r>
          </a:p>
        </p:txBody>
      </p:sp>
      <p:sp>
        <p:nvSpPr>
          <p:cNvPr id="47" name="Rectangle 46">
            <a:extLst>
              <a:ext uri="{FF2B5EF4-FFF2-40B4-BE49-F238E27FC236}">
                <a16:creationId xmlns:a16="http://schemas.microsoft.com/office/drawing/2014/main" id="{81C13F40-DEC7-4F56-889F-AD3D7B3F9192}"/>
              </a:ext>
            </a:extLst>
          </p:cNvPr>
          <p:cNvSpPr/>
          <p:nvPr/>
        </p:nvSpPr>
        <p:spPr bwMode="auto">
          <a:xfrm>
            <a:off x="1288082" y="5135484"/>
            <a:ext cx="2794133"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1" u="none" strike="noStrike" cap="none" normalizeH="0" baseline="0">
                <a:ln>
                  <a:noFill/>
                </a:ln>
                <a:solidFill>
                  <a:srgbClr val="009DB0"/>
                </a:solidFill>
                <a:effectLst/>
                <a:latin typeface="+mj-lt"/>
              </a:rPr>
              <a:t>Fully Digitalized offer </a:t>
            </a:r>
            <a:r>
              <a:rPr kumimoji="0" lang="en-US" sz="900" b="0" i="1" u="none" strike="noStrike" cap="none" normalizeH="0" baseline="0">
                <a:ln>
                  <a:noFill/>
                </a:ln>
                <a:solidFill>
                  <a:schemeClr val="tx1"/>
                </a:solidFill>
                <a:effectLst/>
                <a:latin typeface="+mj-lt"/>
              </a:rPr>
              <a:t>with ultra-personalized functionalities dedicated to expatriates</a:t>
            </a:r>
          </a:p>
        </p:txBody>
      </p:sp>
      <p:sp>
        <p:nvSpPr>
          <p:cNvPr id="54" name="Rectangle 53">
            <a:extLst>
              <a:ext uri="{FF2B5EF4-FFF2-40B4-BE49-F238E27FC236}">
                <a16:creationId xmlns:a16="http://schemas.microsoft.com/office/drawing/2014/main" id="{A2A0C849-CAD5-4A7B-A143-54DCCA96AFF5}"/>
              </a:ext>
            </a:extLst>
          </p:cNvPr>
          <p:cNvSpPr/>
          <p:nvPr/>
        </p:nvSpPr>
        <p:spPr bwMode="auto">
          <a:xfrm>
            <a:off x="5951683" y="5105912"/>
            <a:ext cx="2794133" cy="24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i="1">
                <a:solidFill>
                  <a:srgbClr val="009DB0"/>
                </a:solidFill>
                <a:latin typeface="+mj-lt"/>
              </a:rPr>
              <a:t>Augmented wealth management advisory </a:t>
            </a:r>
            <a:r>
              <a:rPr kumimoji="0" lang="en-US" sz="900" b="0" i="1" u="none" strike="noStrike" cap="none" normalizeH="0" baseline="0">
                <a:ln>
                  <a:noFill/>
                </a:ln>
                <a:solidFill>
                  <a:schemeClr val="tx1"/>
                </a:solidFill>
                <a:effectLst/>
                <a:latin typeface="+mj-lt"/>
              </a:rPr>
              <a:t>(e.g., proactive advisory) with ability to catch customers in key moments </a:t>
            </a:r>
          </a:p>
        </p:txBody>
      </p:sp>
      <p:sp>
        <p:nvSpPr>
          <p:cNvPr id="55" name="Rectangle 54">
            <a:extLst>
              <a:ext uri="{FF2B5EF4-FFF2-40B4-BE49-F238E27FC236}">
                <a16:creationId xmlns:a16="http://schemas.microsoft.com/office/drawing/2014/main" id="{4C3755AC-0541-450F-B795-F94238D6E777}"/>
              </a:ext>
            </a:extLst>
          </p:cNvPr>
          <p:cNvSpPr/>
          <p:nvPr/>
        </p:nvSpPr>
        <p:spPr bwMode="auto">
          <a:xfrm>
            <a:off x="4718742" y="4505954"/>
            <a:ext cx="3742056" cy="3146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1" u="none" strike="noStrike" cap="none" normalizeH="0" baseline="0">
                <a:ln>
                  <a:noFill/>
                </a:ln>
                <a:solidFill>
                  <a:srgbClr val="009DB0"/>
                </a:solidFill>
                <a:effectLst/>
                <a:latin typeface="+mj-lt"/>
              </a:rPr>
              <a:t>Upstream proactive contact </a:t>
            </a:r>
            <a:r>
              <a:rPr kumimoji="0" lang="en-US" sz="900" b="0" i="1" u="none" strike="noStrike" cap="none" normalizeH="0" baseline="0">
                <a:ln>
                  <a:noFill/>
                </a:ln>
                <a:solidFill>
                  <a:schemeClr val="tx1"/>
                </a:solidFill>
                <a:effectLst/>
                <a:latin typeface="+mj-lt"/>
              </a:rPr>
              <a:t>based on data collected via neo-banks and analyzed through </a:t>
            </a:r>
            <a:r>
              <a:rPr kumimoji="0" lang="en-US" sz="900" b="1" i="1" u="none" strike="noStrike" cap="none" normalizeH="0" baseline="0">
                <a:ln>
                  <a:noFill/>
                </a:ln>
                <a:solidFill>
                  <a:srgbClr val="009DB0"/>
                </a:solidFill>
                <a:effectLst/>
                <a:latin typeface="+mj-lt"/>
              </a:rPr>
              <a:t>Machine Learning</a:t>
            </a:r>
          </a:p>
        </p:txBody>
      </p:sp>
      <p:cxnSp>
        <p:nvCxnSpPr>
          <p:cNvPr id="53" name="Connecteur droit avec flèche 52">
            <a:extLst>
              <a:ext uri="{FF2B5EF4-FFF2-40B4-BE49-F238E27FC236}">
                <a16:creationId xmlns:a16="http://schemas.microsoft.com/office/drawing/2014/main" id="{D8ED4EBE-271D-4CB5-BB80-9CA6AAFD16ED}"/>
              </a:ext>
            </a:extLst>
          </p:cNvPr>
          <p:cNvCxnSpPr>
            <a:cxnSpLocks/>
          </p:cNvCxnSpPr>
          <p:nvPr/>
        </p:nvCxnSpPr>
        <p:spPr bwMode="auto">
          <a:xfrm flipH="1">
            <a:off x="5060234" y="4462330"/>
            <a:ext cx="1782898" cy="0"/>
          </a:xfrm>
          <a:prstGeom prst="straightConnector1">
            <a:avLst/>
          </a:prstGeom>
          <a:solidFill>
            <a:schemeClr val="accent1"/>
          </a:solidFill>
          <a:ln w="9525" cap="flat" cmpd="sng" algn="ctr">
            <a:solidFill>
              <a:schemeClr val="bg1">
                <a:lumMod val="65000"/>
              </a:schemeClr>
            </a:solidFill>
            <a:prstDash val="solid"/>
            <a:round/>
            <a:headEnd type="none" w="med" len="med"/>
            <a:tailEnd type="triangle"/>
          </a:ln>
          <a:effectLst/>
        </p:spPr>
      </p:cxnSp>
      <p:cxnSp>
        <p:nvCxnSpPr>
          <p:cNvPr id="60" name="Connecteur droit 59">
            <a:extLst>
              <a:ext uri="{FF2B5EF4-FFF2-40B4-BE49-F238E27FC236}">
                <a16:creationId xmlns:a16="http://schemas.microsoft.com/office/drawing/2014/main" id="{943040D1-5F9E-42F2-BE9D-BC604BD8F8B1}"/>
              </a:ext>
            </a:extLst>
          </p:cNvPr>
          <p:cNvCxnSpPr>
            <a:cxnSpLocks/>
          </p:cNvCxnSpPr>
          <p:nvPr/>
        </p:nvCxnSpPr>
        <p:spPr bwMode="auto">
          <a:xfrm>
            <a:off x="1016511" y="2432266"/>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cxnSp>
        <p:nvCxnSpPr>
          <p:cNvPr id="64" name="Connecteur droit 63">
            <a:extLst>
              <a:ext uri="{FF2B5EF4-FFF2-40B4-BE49-F238E27FC236}">
                <a16:creationId xmlns:a16="http://schemas.microsoft.com/office/drawing/2014/main" id="{01D3A8EC-88CA-4B04-8A19-131C00B8C866}"/>
              </a:ext>
            </a:extLst>
          </p:cNvPr>
          <p:cNvCxnSpPr>
            <a:cxnSpLocks/>
          </p:cNvCxnSpPr>
          <p:nvPr/>
        </p:nvCxnSpPr>
        <p:spPr bwMode="auto">
          <a:xfrm>
            <a:off x="1922394" y="2432267"/>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cxnSp>
        <p:nvCxnSpPr>
          <p:cNvPr id="67" name="Connecteur droit 66">
            <a:extLst>
              <a:ext uri="{FF2B5EF4-FFF2-40B4-BE49-F238E27FC236}">
                <a16:creationId xmlns:a16="http://schemas.microsoft.com/office/drawing/2014/main" id="{6FAE8D12-918A-40E6-AF0E-93BC9D92E928}"/>
              </a:ext>
            </a:extLst>
          </p:cNvPr>
          <p:cNvCxnSpPr>
            <a:cxnSpLocks/>
          </p:cNvCxnSpPr>
          <p:nvPr/>
        </p:nvCxnSpPr>
        <p:spPr bwMode="auto">
          <a:xfrm>
            <a:off x="2828277" y="2432267"/>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cxnSp>
        <p:nvCxnSpPr>
          <p:cNvPr id="68" name="Connecteur droit 67">
            <a:extLst>
              <a:ext uri="{FF2B5EF4-FFF2-40B4-BE49-F238E27FC236}">
                <a16:creationId xmlns:a16="http://schemas.microsoft.com/office/drawing/2014/main" id="{75362022-76E5-4909-B283-ADAFC15446AB}"/>
              </a:ext>
            </a:extLst>
          </p:cNvPr>
          <p:cNvCxnSpPr>
            <a:cxnSpLocks/>
          </p:cNvCxnSpPr>
          <p:nvPr/>
        </p:nvCxnSpPr>
        <p:spPr bwMode="auto">
          <a:xfrm>
            <a:off x="4640043" y="2432267"/>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cxnSp>
        <p:nvCxnSpPr>
          <p:cNvPr id="69" name="Connecteur droit 68">
            <a:extLst>
              <a:ext uri="{FF2B5EF4-FFF2-40B4-BE49-F238E27FC236}">
                <a16:creationId xmlns:a16="http://schemas.microsoft.com/office/drawing/2014/main" id="{3E5AC183-F36D-4091-9C1F-B8F3204FB4ED}"/>
              </a:ext>
            </a:extLst>
          </p:cNvPr>
          <p:cNvCxnSpPr>
            <a:cxnSpLocks/>
          </p:cNvCxnSpPr>
          <p:nvPr/>
        </p:nvCxnSpPr>
        <p:spPr bwMode="auto">
          <a:xfrm>
            <a:off x="5545926" y="2432267"/>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cxnSp>
        <p:nvCxnSpPr>
          <p:cNvPr id="48" name="Connecteur droit 47">
            <a:extLst>
              <a:ext uri="{FF2B5EF4-FFF2-40B4-BE49-F238E27FC236}">
                <a16:creationId xmlns:a16="http://schemas.microsoft.com/office/drawing/2014/main" id="{2B5CC96E-89C6-4B35-A70D-F52E1F5A628F}"/>
              </a:ext>
            </a:extLst>
          </p:cNvPr>
          <p:cNvCxnSpPr>
            <a:cxnSpLocks/>
          </p:cNvCxnSpPr>
          <p:nvPr/>
        </p:nvCxnSpPr>
        <p:spPr bwMode="auto">
          <a:xfrm>
            <a:off x="3734160" y="2432267"/>
            <a:ext cx="0" cy="215537"/>
          </a:xfrm>
          <a:prstGeom prst="line">
            <a:avLst/>
          </a:prstGeom>
          <a:solidFill>
            <a:schemeClr val="accent1"/>
          </a:solidFill>
          <a:ln w="28575" cap="flat" cmpd="sng" algn="ctr">
            <a:solidFill>
              <a:srgbClr val="009DB0"/>
            </a:solidFill>
            <a:prstDash val="solid"/>
            <a:round/>
            <a:headEnd type="none" w="med" len="med"/>
            <a:tailEnd type="none" w="med" len="med"/>
          </a:ln>
          <a:effectLst/>
        </p:spPr>
      </p:cxnSp>
      <p:sp>
        <p:nvSpPr>
          <p:cNvPr id="11" name="Rectangle 10">
            <a:extLst>
              <a:ext uri="{FF2B5EF4-FFF2-40B4-BE49-F238E27FC236}">
                <a16:creationId xmlns:a16="http://schemas.microsoft.com/office/drawing/2014/main" id="{1F682CEF-ECE5-4FA4-98DF-A68C2CECC21E}"/>
              </a:ext>
            </a:extLst>
          </p:cNvPr>
          <p:cNvSpPr/>
          <p:nvPr/>
        </p:nvSpPr>
        <p:spPr bwMode="auto">
          <a:xfrm>
            <a:off x="3238148" y="1938261"/>
            <a:ext cx="1052622" cy="2459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0"/>
              </a:spcAft>
              <a:buClr>
                <a:schemeClr val="tx1"/>
              </a:buClr>
            </a:pPr>
            <a:r>
              <a:rPr lang="en-US" sz="900">
                <a:latin typeface="+mj-lt"/>
              </a:rPr>
              <a:t>Geographic move</a:t>
            </a:r>
          </a:p>
        </p:txBody>
      </p:sp>
      <p:sp>
        <p:nvSpPr>
          <p:cNvPr id="15" name="Rectangle 14">
            <a:extLst>
              <a:ext uri="{FF2B5EF4-FFF2-40B4-BE49-F238E27FC236}">
                <a16:creationId xmlns:a16="http://schemas.microsoft.com/office/drawing/2014/main" id="{6D26F4A9-0E7D-402C-929D-7E1E0483624F}"/>
              </a:ext>
            </a:extLst>
          </p:cNvPr>
          <p:cNvSpPr/>
          <p:nvPr/>
        </p:nvSpPr>
        <p:spPr bwMode="auto">
          <a:xfrm>
            <a:off x="762456" y="2576439"/>
            <a:ext cx="5168377" cy="271117"/>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4" name="Freeform 6">
            <a:extLst>
              <a:ext uri="{FF2B5EF4-FFF2-40B4-BE49-F238E27FC236}">
                <a16:creationId xmlns:a16="http://schemas.microsoft.com/office/drawing/2014/main" id="{02B18149-9B5E-43DA-A815-88A889BF58A2}"/>
              </a:ext>
            </a:extLst>
          </p:cNvPr>
          <p:cNvSpPr>
            <a:spLocks noEditPoints="1"/>
          </p:cNvSpPr>
          <p:nvPr/>
        </p:nvSpPr>
        <p:spPr bwMode="auto">
          <a:xfrm flipH="1">
            <a:off x="8516254" y="4546016"/>
            <a:ext cx="229562" cy="24647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900">
              <a:solidFill>
                <a:schemeClr val="accent6"/>
              </a:solidFill>
              <a:latin typeface="+mj-lt"/>
            </a:endParaRPr>
          </a:p>
        </p:txBody>
      </p:sp>
      <p:sp>
        <p:nvSpPr>
          <p:cNvPr id="6" name="ZoneTexte 95">
            <a:extLst>
              <a:ext uri="{FF2B5EF4-FFF2-40B4-BE49-F238E27FC236}">
                <a16:creationId xmlns:a16="http://schemas.microsoft.com/office/drawing/2014/main" id="{1CCBF16A-BF75-444D-ADE6-658F53B05AD2}"/>
              </a:ext>
            </a:extLst>
          </p:cNvPr>
          <p:cNvSpPr txBox="1"/>
          <p:nvPr/>
        </p:nvSpPr>
        <p:spPr>
          <a:xfrm>
            <a:off x="8686559" y="4445986"/>
            <a:ext cx="1003879" cy="507831"/>
          </a:xfrm>
          <a:prstGeom prst="rect">
            <a:avLst/>
          </a:prstGeom>
          <a:noFill/>
        </p:spPr>
        <p:txBody>
          <a:bodyPr wrap="square" rtlCol="0">
            <a:spAutoFit/>
          </a:bodyPr>
          <a:lstStyle>
            <a:defPPr>
              <a:defRPr lang="fr-FR"/>
            </a:defPPr>
            <a:lvl1pPr>
              <a:defRPr sz="1100">
                <a:solidFill>
                  <a:schemeClr val="accent4"/>
                </a:solidFill>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schemeClr val="accent6"/>
                </a:solidFill>
                <a:effectLst/>
                <a:uLnTx/>
                <a:uFillTx/>
              </a:rPr>
              <a:t>Illustration on the following page</a:t>
            </a:r>
          </a:p>
        </p:txBody>
      </p:sp>
      <p:cxnSp>
        <p:nvCxnSpPr>
          <p:cNvPr id="70" name="Connecteur droit 69">
            <a:extLst>
              <a:ext uri="{FF2B5EF4-FFF2-40B4-BE49-F238E27FC236}">
                <a16:creationId xmlns:a16="http://schemas.microsoft.com/office/drawing/2014/main" id="{CA1B918F-53DB-4282-98EF-C1F6DDB1FBDA}"/>
              </a:ext>
            </a:extLst>
          </p:cNvPr>
          <p:cNvCxnSpPr>
            <a:cxnSpLocks/>
          </p:cNvCxnSpPr>
          <p:nvPr/>
        </p:nvCxnSpPr>
        <p:spPr bwMode="auto">
          <a:xfrm>
            <a:off x="6683460" y="2432267"/>
            <a:ext cx="0" cy="215537"/>
          </a:xfrm>
          <a:prstGeom prst="line">
            <a:avLst/>
          </a:prstGeom>
          <a:solidFill>
            <a:schemeClr val="accent1"/>
          </a:solidFill>
          <a:ln w="28575" cap="flat" cmpd="sng" algn="ctr">
            <a:solidFill>
              <a:srgbClr val="A6A6A6"/>
            </a:solidFill>
            <a:prstDash val="solid"/>
            <a:round/>
            <a:headEnd type="none" w="med" len="med"/>
            <a:tailEnd type="none" w="med" len="med"/>
          </a:ln>
          <a:effectLst/>
        </p:spPr>
      </p:cxnSp>
      <p:cxnSp>
        <p:nvCxnSpPr>
          <p:cNvPr id="71" name="Connecteur droit 70">
            <a:extLst>
              <a:ext uri="{FF2B5EF4-FFF2-40B4-BE49-F238E27FC236}">
                <a16:creationId xmlns:a16="http://schemas.microsoft.com/office/drawing/2014/main" id="{50A4F102-796D-4EF7-A521-E3154F0E8306}"/>
              </a:ext>
            </a:extLst>
          </p:cNvPr>
          <p:cNvCxnSpPr>
            <a:cxnSpLocks/>
          </p:cNvCxnSpPr>
          <p:nvPr/>
        </p:nvCxnSpPr>
        <p:spPr bwMode="auto">
          <a:xfrm>
            <a:off x="7950005" y="2432267"/>
            <a:ext cx="0" cy="215537"/>
          </a:xfrm>
          <a:prstGeom prst="line">
            <a:avLst/>
          </a:prstGeom>
          <a:solidFill>
            <a:schemeClr val="accent1"/>
          </a:solidFill>
          <a:ln w="28575" cap="flat" cmpd="sng" algn="ctr">
            <a:solidFill>
              <a:srgbClr val="A6A6A6"/>
            </a:solidFill>
            <a:prstDash val="solid"/>
            <a:round/>
            <a:headEnd type="none" w="med" len="med"/>
            <a:tailEnd type="none" w="med" len="med"/>
          </a:ln>
          <a:effectLst/>
        </p:spPr>
      </p:cxnSp>
      <p:sp>
        <p:nvSpPr>
          <p:cNvPr id="12" name="Espace réservé du texte 2">
            <a:extLst>
              <a:ext uri="{FF2B5EF4-FFF2-40B4-BE49-F238E27FC236}">
                <a16:creationId xmlns:a16="http://schemas.microsoft.com/office/drawing/2014/main" id="{1A877F9A-7A57-4E8E-9791-AD78608FD6DC}"/>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49" name="Groupe 2">
            <a:extLst>
              <a:ext uri="{FF2B5EF4-FFF2-40B4-BE49-F238E27FC236}">
                <a16:creationId xmlns:a16="http://schemas.microsoft.com/office/drawing/2014/main" id="{92454511-87DD-4BE1-92A8-AFBBEF1798D9}"/>
              </a:ext>
            </a:extLst>
          </p:cNvPr>
          <p:cNvGrpSpPr>
            <a:grpSpLocks noChangeAspect="1"/>
          </p:cNvGrpSpPr>
          <p:nvPr/>
        </p:nvGrpSpPr>
        <p:grpSpPr>
          <a:xfrm flipH="1">
            <a:off x="164125" y="266768"/>
            <a:ext cx="328776" cy="353706"/>
            <a:chOff x="165235" y="232554"/>
            <a:chExt cx="253804" cy="273051"/>
          </a:xfrm>
        </p:grpSpPr>
        <p:sp>
          <p:nvSpPr>
            <p:cNvPr id="56" name="Freeform 6">
              <a:extLst>
                <a:ext uri="{FF2B5EF4-FFF2-40B4-BE49-F238E27FC236}">
                  <a16:creationId xmlns:a16="http://schemas.microsoft.com/office/drawing/2014/main" id="{6889927C-7263-48C3-8FB9-0A325D4CDB2F}"/>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5B131CFB-7C7A-4DFF-90D6-2B74B15CA52E}"/>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3355950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7453F1-22A0-410F-9DC0-BB40BDD089BE}"/>
              </a:ext>
            </a:extLst>
          </p:cNvPr>
          <p:cNvSpPr>
            <a:spLocks noGrp="1"/>
          </p:cNvSpPr>
          <p:nvPr>
            <p:ph type="ctrTitle"/>
          </p:nvPr>
        </p:nvSpPr>
        <p:spPr>
          <a:xfrm>
            <a:off x="594671" y="80296"/>
            <a:ext cx="8814979" cy="576064"/>
          </a:xfrm>
        </p:spPr>
        <p:txBody>
          <a:bodyPr/>
          <a:lstStyle/>
          <a:p>
            <a:r>
              <a:rPr lang="en-US" sz="1300" i="1">
                <a:solidFill>
                  <a:schemeClr val="accent6"/>
                </a:solidFill>
                <a:latin typeface="+mj-lt"/>
              </a:rPr>
              <a:t>Illustration – Leveraging customers’ data (2/2):</a:t>
            </a:r>
            <a:r>
              <a:rPr lang="en-US" sz="1300">
                <a:solidFill>
                  <a:schemeClr val="tx2"/>
                </a:solidFill>
              </a:rPr>
              <a:t> </a:t>
            </a:r>
            <a:r>
              <a:rPr lang="en-US" sz="1300" i="1">
                <a:solidFill>
                  <a:schemeClr val="accent6"/>
                </a:solidFill>
                <a:latin typeface="+mj-lt"/>
              </a:rPr>
              <a:t>:</a:t>
            </a:r>
            <a:r>
              <a:rPr lang="en-US" sz="1300">
                <a:solidFill>
                  <a:schemeClr val="tx2"/>
                </a:solidFill>
              </a:rPr>
              <a:t> </a:t>
            </a:r>
            <a:r>
              <a:rPr lang="en-US" sz="1300"/>
              <a:t>An access to customers’ banking account information makes it possible to </a:t>
            </a:r>
            <a:r>
              <a:rPr lang="en-US" sz="1300">
                <a:solidFill>
                  <a:srgbClr val="009DB0"/>
                </a:solidFill>
              </a:rPr>
              <a:t>detect “big life changes” </a:t>
            </a:r>
            <a:r>
              <a:rPr lang="en-US" sz="1300"/>
              <a:t>through application of </a:t>
            </a:r>
            <a:r>
              <a:rPr lang="en-US" sz="1300">
                <a:solidFill>
                  <a:srgbClr val="009DB0"/>
                </a:solidFill>
              </a:rPr>
              <a:t>machine learning algorithm</a:t>
            </a:r>
            <a:r>
              <a:rPr lang="en-US" sz="1300">
                <a:solidFill>
                  <a:schemeClr val="tx2"/>
                </a:solidFill>
              </a:rPr>
              <a:t> </a:t>
            </a:r>
            <a:r>
              <a:rPr lang="en-US" sz="1300"/>
              <a:t>and thus to push proactively highly </a:t>
            </a:r>
            <a:r>
              <a:rPr lang="en-US" sz="1300">
                <a:solidFill>
                  <a:srgbClr val="009DB0"/>
                </a:solidFill>
              </a:rPr>
              <a:t>personalized recommendations </a:t>
            </a:r>
          </a:p>
        </p:txBody>
      </p:sp>
      <p:sp>
        <p:nvSpPr>
          <p:cNvPr id="154" name="Ellipse 244">
            <a:extLst>
              <a:ext uri="{FF2B5EF4-FFF2-40B4-BE49-F238E27FC236}">
                <a16:creationId xmlns:a16="http://schemas.microsoft.com/office/drawing/2014/main" id="{BC63DD86-626C-4C65-B581-7059E780C94B}"/>
              </a:ext>
            </a:extLst>
          </p:cNvPr>
          <p:cNvSpPr/>
          <p:nvPr/>
        </p:nvSpPr>
        <p:spPr bwMode="auto">
          <a:xfrm>
            <a:off x="270706" y="267139"/>
            <a:ext cx="216000" cy="2160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a:ln>
                <a:noFill/>
              </a:ln>
              <a:solidFill>
                <a:srgbClr val="16ABE4"/>
              </a:solidFill>
              <a:effectLst/>
              <a:uLnTx/>
              <a:uFillTx/>
              <a:latin typeface="Trebuchet MS" panose="020B0603020202020204" pitchFamily="34" charset="0"/>
              <a:ea typeface="+mn-ea"/>
              <a:cs typeface="Arial" pitchFamily="34" charset="0"/>
            </a:endParaRPr>
          </a:p>
        </p:txBody>
      </p:sp>
      <p:sp>
        <p:nvSpPr>
          <p:cNvPr id="191" name="Rectangle 190">
            <a:extLst>
              <a:ext uri="{FF2B5EF4-FFF2-40B4-BE49-F238E27FC236}">
                <a16:creationId xmlns:a16="http://schemas.microsoft.com/office/drawing/2014/main" id="{877F1A5B-8E5F-442D-94E6-702BBC0C96FD}"/>
              </a:ext>
            </a:extLst>
          </p:cNvPr>
          <p:cNvSpPr/>
          <p:nvPr/>
        </p:nvSpPr>
        <p:spPr bwMode="auto">
          <a:xfrm>
            <a:off x="267959" y="962994"/>
            <a:ext cx="9370081" cy="2837067"/>
          </a:xfrm>
          <a:prstGeom prst="rect">
            <a:avLst/>
          </a:prstGeom>
          <a:noFill/>
          <a:ln w="9525" cap="flat" cmpd="sng" algn="ctr">
            <a:solidFill>
              <a:srgbClr val="009D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algn="ctr" eaLnBrk="1" hangingPunct="1">
              <a:defRPr/>
            </a:pPr>
            <a:endParaRPr lang="en-US" sz="1000" baseline="-25000">
              <a:latin typeface="Arial" charset="0"/>
              <a:ea typeface="ＭＳ Ｐゴシック" charset="0"/>
              <a:cs typeface="Arial" charset="0"/>
            </a:endParaRPr>
          </a:p>
        </p:txBody>
      </p:sp>
      <p:grpSp>
        <p:nvGrpSpPr>
          <p:cNvPr id="96" name="Group 95">
            <a:extLst>
              <a:ext uri="{FF2B5EF4-FFF2-40B4-BE49-F238E27FC236}">
                <a16:creationId xmlns:a16="http://schemas.microsoft.com/office/drawing/2014/main" id="{E81158B8-40DC-4594-A24D-8DBFE3993B14}"/>
              </a:ext>
            </a:extLst>
          </p:cNvPr>
          <p:cNvGrpSpPr/>
          <p:nvPr/>
        </p:nvGrpSpPr>
        <p:grpSpPr>
          <a:xfrm>
            <a:off x="443758" y="1284601"/>
            <a:ext cx="5046569" cy="2429639"/>
            <a:chOff x="435493" y="1291991"/>
            <a:chExt cx="5046569" cy="2429639"/>
          </a:xfrm>
        </p:grpSpPr>
        <p:grpSp>
          <p:nvGrpSpPr>
            <p:cNvPr id="92" name="Groupe 58">
              <a:extLst>
                <a:ext uri="{FF2B5EF4-FFF2-40B4-BE49-F238E27FC236}">
                  <a16:creationId xmlns:a16="http://schemas.microsoft.com/office/drawing/2014/main" id="{49A265B3-4B5C-41CF-BE7A-DC13EB5F1221}"/>
                </a:ext>
              </a:extLst>
            </p:cNvPr>
            <p:cNvGrpSpPr>
              <a:grpSpLocks noChangeAspect="1"/>
            </p:cNvGrpSpPr>
            <p:nvPr/>
          </p:nvGrpSpPr>
          <p:grpSpPr>
            <a:xfrm>
              <a:off x="655159" y="1918173"/>
              <a:ext cx="4826903" cy="1673827"/>
              <a:chOff x="524384" y="2688441"/>
              <a:chExt cx="7366927" cy="3091122"/>
            </a:xfrm>
          </p:grpSpPr>
          <p:pic>
            <p:nvPicPr>
              <p:cNvPr id="93" name="Image 59">
                <a:extLst>
                  <a:ext uri="{FF2B5EF4-FFF2-40B4-BE49-F238E27FC236}">
                    <a16:creationId xmlns:a16="http://schemas.microsoft.com/office/drawing/2014/main" id="{C6E93239-050E-4D39-8784-4DED61916489}"/>
                  </a:ext>
                </a:extLst>
              </p:cNvPr>
              <p:cNvPicPr>
                <a:picLocks noChangeAspect="1"/>
              </p:cNvPicPr>
              <p:nvPr/>
            </p:nvPicPr>
            <p:blipFill rotWithShape="1">
              <a:blip r:embed="rId3"/>
              <a:srcRect l="2166" r="18262" b="7278"/>
              <a:stretch/>
            </p:blipFill>
            <p:spPr>
              <a:xfrm>
                <a:off x="524384" y="2688441"/>
                <a:ext cx="7366927" cy="3091122"/>
              </a:xfrm>
              <a:prstGeom prst="rect">
                <a:avLst/>
              </a:prstGeom>
            </p:spPr>
          </p:pic>
          <p:sp>
            <p:nvSpPr>
              <p:cNvPr id="94" name="Triangle isocèle 60">
                <a:extLst>
                  <a:ext uri="{FF2B5EF4-FFF2-40B4-BE49-F238E27FC236}">
                    <a16:creationId xmlns:a16="http://schemas.microsoft.com/office/drawing/2014/main" id="{8C7D87B5-2AF7-430F-A8D3-C00313284714}"/>
                  </a:ext>
                </a:extLst>
              </p:cNvPr>
              <p:cNvSpPr/>
              <p:nvPr/>
            </p:nvSpPr>
            <p:spPr bwMode="auto">
              <a:xfrm>
                <a:off x="6459726" y="3952246"/>
                <a:ext cx="112681" cy="97759"/>
              </a:xfrm>
              <a:prstGeom prst="triangle">
                <a:avLst/>
              </a:prstGeom>
              <a:solidFill>
                <a:srgbClr val="9C0008"/>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latin typeface="Arial" charset="0"/>
                  <a:ea typeface="ＭＳ Ｐゴシック" charset="0"/>
                  <a:cs typeface="Arial" charset="0"/>
                </a:endParaRPr>
              </a:p>
            </p:txBody>
          </p:sp>
        </p:grpSp>
        <p:sp>
          <p:nvSpPr>
            <p:cNvPr id="7" name="Rectangle 6">
              <a:extLst>
                <a:ext uri="{FF2B5EF4-FFF2-40B4-BE49-F238E27FC236}">
                  <a16:creationId xmlns:a16="http://schemas.microsoft.com/office/drawing/2014/main" id="{A1DF7656-4785-41EF-ACDA-DADCEBCA79A4}"/>
                </a:ext>
              </a:extLst>
            </p:cNvPr>
            <p:cNvSpPr/>
            <p:nvPr/>
          </p:nvSpPr>
          <p:spPr>
            <a:xfrm>
              <a:off x="700381" y="1325116"/>
              <a:ext cx="1111200" cy="215444"/>
            </a:xfrm>
            <a:prstGeom prst="rect">
              <a:avLst/>
            </a:prstGeom>
          </p:spPr>
          <p:txBody>
            <a:bodyPr wrap="square">
              <a:spAutoFit/>
            </a:bodyPr>
            <a:lstStyle/>
            <a:p>
              <a:pPr algn="ctr"/>
              <a:r>
                <a:rPr lang="en-US" sz="800"/>
                <a:t>Balance evolution</a:t>
              </a:r>
            </a:p>
          </p:txBody>
        </p:sp>
        <p:cxnSp>
          <p:nvCxnSpPr>
            <p:cNvPr id="53" name="Connecteur droit avec flèche 75">
              <a:extLst>
                <a:ext uri="{FF2B5EF4-FFF2-40B4-BE49-F238E27FC236}">
                  <a16:creationId xmlns:a16="http://schemas.microsoft.com/office/drawing/2014/main" id="{6D6C53A8-3B7D-42A2-974C-3B820B1CAC8D}"/>
                </a:ext>
              </a:extLst>
            </p:cNvPr>
            <p:cNvCxnSpPr>
              <a:cxnSpLocks/>
              <a:stCxn id="7" idx="2"/>
            </p:cNvCxnSpPr>
            <p:nvPr/>
          </p:nvCxnSpPr>
          <p:spPr bwMode="auto">
            <a:xfrm>
              <a:off x="1255981" y="1540560"/>
              <a:ext cx="434370" cy="802500"/>
            </a:xfrm>
            <a:prstGeom prst="straightConnector1">
              <a:avLst/>
            </a:prstGeom>
            <a:solidFill>
              <a:schemeClr val="bg2"/>
            </a:solidFill>
            <a:ln w="158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1" name="Rectangle 70">
              <a:extLst>
                <a:ext uri="{FF2B5EF4-FFF2-40B4-BE49-F238E27FC236}">
                  <a16:creationId xmlns:a16="http://schemas.microsoft.com/office/drawing/2014/main" id="{E0FD04CD-9E3B-4D49-9A58-B2552A5770D6}"/>
                </a:ext>
              </a:extLst>
            </p:cNvPr>
            <p:cNvSpPr/>
            <p:nvPr/>
          </p:nvSpPr>
          <p:spPr>
            <a:xfrm>
              <a:off x="2118634" y="1291991"/>
              <a:ext cx="1795996" cy="338554"/>
            </a:xfrm>
            <a:prstGeom prst="rect">
              <a:avLst/>
            </a:prstGeom>
          </p:spPr>
          <p:txBody>
            <a:bodyPr wrap="square">
              <a:spAutoFit/>
            </a:bodyPr>
            <a:lstStyle/>
            <a:p>
              <a:pPr algn="ctr"/>
              <a:r>
                <a:rPr lang="en-US" sz="800">
                  <a:solidFill>
                    <a:srgbClr val="C00000"/>
                  </a:solidFill>
                </a:rPr>
                <a:t>Exceptional incomes candidates</a:t>
              </a:r>
              <a:endParaRPr lang="en-US" sz="800" i="1">
                <a:solidFill>
                  <a:srgbClr val="C00000"/>
                </a:solidFill>
              </a:endParaRPr>
            </a:p>
          </p:txBody>
        </p:sp>
        <p:cxnSp>
          <p:nvCxnSpPr>
            <p:cNvPr id="72" name="Connecteur droit avec flèche 65">
              <a:extLst>
                <a:ext uri="{FF2B5EF4-FFF2-40B4-BE49-F238E27FC236}">
                  <a16:creationId xmlns:a16="http://schemas.microsoft.com/office/drawing/2014/main" id="{29A56BE3-94EC-4C78-9778-A3F5FBD3B1A9}"/>
                </a:ext>
              </a:extLst>
            </p:cNvPr>
            <p:cNvCxnSpPr>
              <a:cxnSpLocks/>
              <a:stCxn id="71" idx="2"/>
            </p:cNvCxnSpPr>
            <p:nvPr/>
          </p:nvCxnSpPr>
          <p:spPr bwMode="auto">
            <a:xfrm flipH="1">
              <a:off x="2545000" y="1630545"/>
              <a:ext cx="471632" cy="971972"/>
            </a:xfrm>
            <a:prstGeom prst="straightConnector1">
              <a:avLst/>
            </a:prstGeom>
            <a:solidFill>
              <a:schemeClr val="bg2"/>
            </a:solidFill>
            <a:ln w="127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3" name="Connecteur droit avec flèche 68">
              <a:extLst>
                <a:ext uri="{FF2B5EF4-FFF2-40B4-BE49-F238E27FC236}">
                  <a16:creationId xmlns:a16="http://schemas.microsoft.com/office/drawing/2014/main" id="{7565908C-E026-46E1-8A8E-BE95F0DB5342}"/>
                </a:ext>
              </a:extLst>
            </p:cNvPr>
            <p:cNvCxnSpPr>
              <a:cxnSpLocks/>
              <a:stCxn id="71" idx="2"/>
            </p:cNvCxnSpPr>
            <p:nvPr/>
          </p:nvCxnSpPr>
          <p:spPr bwMode="auto">
            <a:xfrm flipH="1">
              <a:off x="1811582" y="1630545"/>
              <a:ext cx="1205050" cy="382160"/>
            </a:xfrm>
            <a:prstGeom prst="straightConnector1">
              <a:avLst/>
            </a:prstGeom>
            <a:solidFill>
              <a:schemeClr val="bg2"/>
            </a:solidFill>
            <a:ln w="127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9" name="ZoneTexte 74">
              <a:extLst>
                <a:ext uri="{FF2B5EF4-FFF2-40B4-BE49-F238E27FC236}">
                  <a16:creationId xmlns:a16="http://schemas.microsoft.com/office/drawing/2014/main" id="{70E3FFD1-F472-4AB6-9465-845247D68753}"/>
                </a:ext>
              </a:extLst>
            </p:cNvPr>
            <p:cNvSpPr txBox="1"/>
            <p:nvPr/>
          </p:nvSpPr>
          <p:spPr>
            <a:xfrm rot="16200000">
              <a:off x="-126715" y="2647364"/>
              <a:ext cx="1339860" cy="215444"/>
            </a:xfrm>
            <a:prstGeom prst="rect">
              <a:avLst/>
            </a:prstGeom>
            <a:solidFill>
              <a:schemeClr val="bg1"/>
            </a:solidFill>
          </p:spPr>
          <p:txBody>
            <a:bodyPr wrap="square" rtlCol="0">
              <a:spAutoFit/>
            </a:bodyPr>
            <a:lstStyle/>
            <a:p>
              <a:pPr algn="l"/>
              <a:r>
                <a:rPr lang="en-US" sz="800">
                  <a:latin typeface="+mj-lt"/>
                </a:rPr>
                <a:t>Balance evolution €</a:t>
              </a:r>
            </a:p>
          </p:txBody>
        </p:sp>
        <p:sp>
          <p:nvSpPr>
            <p:cNvPr id="80" name="Rectangle 79">
              <a:extLst>
                <a:ext uri="{FF2B5EF4-FFF2-40B4-BE49-F238E27FC236}">
                  <a16:creationId xmlns:a16="http://schemas.microsoft.com/office/drawing/2014/main" id="{AD5EFA92-32F2-4371-8712-01863D20DDCB}"/>
                </a:ext>
              </a:extLst>
            </p:cNvPr>
            <p:cNvSpPr/>
            <p:nvPr/>
          </p:nvSpPr>
          <p:spPr bwMode="auto">
            <a:xfrm>
              <a:off x="2876685" y="3563508"/>
              <a:ext cx="383850" cy="15812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eaLnBrk="1" hangingPunct="1"/>
              <a:r>
                <a:rPr lang="en-US" sz="800">
                  <a:latin typeface="+mj-lt"/>
                  <a:ea typeface="ＭＳ Ｐゴシック" charset="0"/>
                  <a:cs typeface="Arial" charset="0"/>
                </a:rPr>
                <a:t>Time</a:t>
              </a:r>
              <a:endParaRPr lang="en-US" sz="900">
                <a:latin typeface="+mj-lt"/>
                <a:ea typeface="ＭＳ Ｐゴシック" charset="0"/>
                <a:cs typeface="Arial" charset="0"/>
              </a:endParaRPr>
            </a:p>
          </p:txBody>
        </p:sp>
        <p:grpSp>
          <p:nvGrpSpPr>
            <p:cNvPr id="122" name="Groupe 2">
              <a:extLst>
                <a:ext uri="{FF2B5EF4-FFF2-40B4-BE49-F238E27FC236}">
                  <a16:creationId xmlns:a16="http://schemas.microsoft.com/office/drawing/2014/main" id="{3406C276-8AF4-473E-94A2-2AE90B4CE8AE}"/>
                </a:ext>
              </a:extLst>
            </p:cNvPr>
            <p:cNvGrpSpPr>
              <a:grpSpLocks noChangeAspect="1"/>
            </p:cNvGrpSpPr>
            <p:nvPr/>
          </p:nvGrpSpPr>
          <p:grpSpPr>
            <a:xfrm flipH="1">
              <a:off x="1581843" y="2518920"/>
              <a:ext cx="1086279" cy="681382"/>
              <a:chOff x="-419532" y="-91497"/>
              <a:chExt cx="838571" cy="526007"/>
            </a:xfrm>
          </p:grpSpPr>
          <p:sp>
            <p:nvSpPr>
              <p:cNvPr id="123" name="Freeform 6">
                <a:extLst>
                  <a:ext uri="{FF2B5EF4-FFF2-40B4-BE49-F238E27FC236}">
                    <a16:creationId xmlns:a16="http://schemas.microsoft.com/office/drawing/2014/main" id="{DDC1C8A6-4AEA-4A52-A286-E7234D202405}"/>
                  </a:ext>
                </a:extLst>
              </p:cNvPr>
              <p:cNvSpPr>
                <a:spLocks noEditPoints="1"/>
              </p:cNvSpPr>
              <p:nvPr/>
            </p:nvSpPr>
            <p:spPr bwMode="auto">
              <a:xfrm>
                <a:off x="-419532" y="-91497"/>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C61D1E"/>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4" name="Rectangle 123">
                <a:extLst>
                  <a:ext uri="{FF2B5EF4-FFF2-40B4-BE49-F238E27FC236}">
                    <a16:creationId xmlns:a16="http://schemas.microsoft.com/office/drawing/2014/main" id="{CA565F2B-FB33-4B6A-BAC4-74C2E60BCE60}"/>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grpSp>
      <p:grpSp>
        <p:nvGrpSpPr>
          <p:cNvPr id="2" name="Group 1">
            <a:extLst>
              <a:ext uri="{FF2B5EF4-FFF2-40B4-BE49-F238E27FC236}">
                <a16:creationId xmlns:a16="http://schemas.microsoft.com/office/drawing/2014/main" id="{55C239D0-7961-4B51-B03D-11BD2DDFF06F}"/>
              </a:ext>
            </a:extLst>
          </p:cNvPr>
          <p:cNvGrpSpPr/>
          <p:nvPr/>
        </p:nvGrpSpPr>
        <p:grpSpPr>
          <a:xfrm>
            <a:off x="6350871" y="1422132"/>
            <a:ext cx="3170036" cy="2254544"/>
            <a:chOff x="6350871" y="1422132"/>
            <a:chExt cx="3170036" cy="2254544"/>
          </a:xfrm>
        </p:grpSpPr>
        <p:sp>
          <p:nvSpPr>
            <p:cNvPr id="44" name="ZoneTexte 169">
              <a:extLst>
                <a:ext uri="{FF2B5EF4-FFF2-40B4-BE49-F238E27FC236}">
                  <a16:creationId xmlns:a16="http://schemas.microsoft.com/office/drawing/2014/main" id="{59333FFF-F007-43D5-8467-CE3BCBDBA13D}"/>
                </a:ext>
              </a:extLst>
            </p:cNvPr>
            <p:cNvSpPr txBox="1"/>
            <p:nvPr/>
          </p:nvSpPr>
          <p:spPr>
            <a:xfrm>
              <a:off x="8965484" y="3461232"/>
              <a:ext cx="555423"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mj-lt"/>
                </a:rPr>
                <a:t>Date</a:t>
              </a:r>
            </a:p>
          </p:txBody>
        </p:sp>
        <p:grpSp>
          <p:nvGrpSpPr>
            <p:cNvPr id="98" name="Group 97">
              <a:extLst>
                <a:ext uri="{FF2B5EF4-FFF2-40B4-BE49-F238E27FC236}">
                  <a16:creationId xmlns:a16="http://schemas.microsoft.com/office/drawing/2014/main" id="{9F02510A-F883-4FA0-AF1F-F4CF29D86E85}"/>
                </a:ext>
              </a:extLst>
            </p:cNvPr>
            <p:cNvGrpSpPr/>
            <p:nvPr/>
          </p:nvGrpSpPr>
          <p:grpSpPr>
            <a:xfrm>
              <a:off x="6350871" y="1422132"/>
              <a:ext cx="2853163" cy="2154577"/>
              <a:chOff x="6342606" y="1404583"/>
              <a:chExt cx="2853163" cy="2154577"/>
            </a:xfrm>
          </p:grpSpPr>
          <p:cxnSp>
            <p:nvCxnSpPr>
              <p:cNvPr id="14" name="Connecteur droit 91">
                <a:extLst>
                  <a:ext uri="{FF2B5EF4-FFF2-40B4-BE49-F238E27FC236}">
                    <a16:creationId xmlns:a16="http://schemas.microsoft.com/office/drawing/2014/main" id="{7026D33C-EE0F-4005-904F-7B579FFB4F79}"/>
                  </a:ext>
                </a:extLst>
              </p:cNvPr>
              <p:cNvCxnSpPr>
                <a:cxnSpLocks/>
              </p:cNvCxnSpPr>
              <p:nvPr/>
            </p:nvCxnSpPr>
            <p:spPr bwMode="auto">
              <a:xfrm>
                <a:off x="8139529" y="2280126"/>
                <a:ext cx="738087" cy="0"/>
              </a:xfrm>
              <a:prstGeom prst="line">
                <a:avLst/>
              </a:prstGeom>
              <a:solidFill>
                <a:srgbClr val="000000"/>
              </a:solidFill>
              <a:ln w="9525" cap="flat" cmpd="sng" algn="ctr">
                <a:solidFill>
                  <a:srgbClr val="C40021"/>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 name="ZoneTexte 95">
                <a:extLst>
                  <a:ext uri="{FF2B5EF4-FFF2-40B4-BE49-F238E27FC236}">
                    <a16:creationId xmlns:a16="http://schemas.microsoft.com/office/drawing/2014/main" id="{90C1E632-34E2-4032-9360-73284EAAC8CC}"/>
                  </a:ext>
                </a:extLst>
              </p:cNvPr>
              <p:cNvSpPr txBox="1"/>
              <p:nvPr/>
            </p:nvSpPr>
            <p:spPr>
              <a:xfrm>
                <a:off x="6993066" y="1404583"/>
                <a:ext cx="2202703" cy="369332"/>
              </a:xfrm>
              <a:prstGeom prst="rect">
                <a:avLst/>
              </a:prstGeom>
              <a:solidFill>
                <a:srgbClr val="FFFFFF"/>
              </a:solidFill>
            </p:spPr>
            <p:txBody>
              <a:bodyPr wrap="square" rtlCol="0">
                <a:spAutoFit/>
              </a:bodyPr>
              <a:lstStyle>
                <a:defPPr>
                  <a:defRPr lang="fr-FR"/>
                </a:defPPr>
                <a:lvl1pPr>
                  <a:defRPr sz="1100">
                    <a:solidFill>
                      <a:schemeClr val="accent4"/>
                    </a:solidFill>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Exceptional incomes can be mapped to life events</a:t>
                </a:r>
              </a:p>
            </p:txBody>
          </p:sp>
          <p:cxnSp>
            <p:nvCxnSpPr>
              <p:cNvPr id="35" name="Connecteur droit avec flèche 160">
                <a:extLst>
                  <a:ext uri="{FF2B5EF4-FFF2-40B4-BE49-F238E27FC236}">
                    <a16:creationId xmlns:a16="http://schemas.microsoft.com/office/drawing/2014/main" id="{C0D54B19-3102-43D2-98D8-DCA9A7980993}"/>
                  </a:ext>
                </a:extLst>
              </p:cNvPr>
              <p:cNvCxnSpPr>
                <a:cxnSpLocks/>
              </p:cNvCxnSpPr>
              <p:nvPr/>
            </p:nvCxnSpPr>
            <p:spPr bwMode="auto">
              <a:xfrm flipV="1">
                <a:off x="6617947" y="1894676"/>
                <a:ext cx="0" cy="1664484"/>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6" name="Connecteur droit avec flèche 161">
                <a:extLst>
                  <a:ext uri="{FF2B5EF4-FFF2-40B4-BE49-F238E27FC236}">
                    <a16:creationId xmlns:a16="http://schemas.microsoft.com/office/drawing/2014/main" id="{E21871BC-E3B7-4F92-82CB-F48F752D814B}"/>
                  </a:ext>
                </a:extLst>
              </p:cNvPr>
              <p:cNvCxnSpPr>
                <a:cxnSpLocks/>
              </p:cNvCxnSpPr>
              <p:nvPr/>
            </p:nvCxnSpPr>
            <p:spPr bwMode="auto">
              <a:xfrm>
                <a:off x="6617947" y="3558076"/>
                <a:ext cx="2459459" cy="0"/>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7" name="Ellipse 162">
                <a:extLst>
                  <a:ext uri="{FF2B5EF4-FFF2-40B4-BE49-F238E27FC236}">
                    <a16:creationId xmlns:a16="http://schemas.microsoft.com/office/drawing/2014/main" id="{C598DD05-D60F-4674-A5E5-7A9154B5B669}"/>
                  </a:ext>
                </a:extLst>
              </p:cNvPr>
              <p:cNvSpPr/>
              <p:nvPr/>
            </p:nvSpPr>
            <p:spPr bwMode="auto">
              <a:xfrm>
                <a:off x="6761963" y="314730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38" name="Ellipse 163">
                <a:extLst>
                  <a:ext uri="{FF2B5EF4-FFF2-40B4-BE49-F238E27FC236}">
                    <a16:creationId xmlns:a16="http://schemas.microsoft.com/office/drawing/2014/main" id="{A2815B48-C074-4496-AFC5-38C789D2F2BB}"/>
                  </a:ext>
                </a:extLst>
              </p:cNvPr>
              <p:cNvSpPr/>
              <p:nvPr/>
            </p:nvSpPr>
            <p:spPr bwMode="auto">
              <a:xfrm>
                <a:off x="6990446" y="3141388"/>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39" name="Ellipse 164">
                <a:extLst>
                  <a:ext uri="{FF2B5EF4-FFF2-40B4-BE49-F238E27FC236}">
                    <a16:creationId xmlns:a16="http://schemas.microsoft.com/office/drawing/2014/main" id="{86602ABC-8390-4BF3-AEFF-E245BE270A9C}"/>
                  </a:ext>
                </a:extLst>
              </p:cNvPr>
              <p:cNvSpPr/>
              <p:nvPr/>
            </p:nvSpPr>
            <p:spPr bwMode="auto">
              <a:xfrm>
                <a:off x="7218929" y="307878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40" name="Ellipse 165">
                <a:extLst>
                  <a:ext uri="{FF2B5EF4-FFF2-40B4-BE49-F238E27FC236}">
                    <a16:creationId xmlns:a16="http://schemas.microsoft.com/office/drawing/2014/main" id="{3BA9ABE2-83B1-4E61-BD69-56A47175FBD9}"/>
                  </a:ext>
                </a:extLst>
              </p:cNvPr>
              <p:cNvSpPr/>
              <p:nvPr/>
            </p:nvSpPr>
            <p:spPr bwMode="auto">
              <a:xfrm>
                <a:off x="7447412" y="2995702"/>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41" name="Ellipse 166">
                <a:extLst>
                  <a:ext uri="{FF2B5EF4-FFF2-40B4-BE49-F238E27FC236}">
                    <a16:creationId xmlns:a16="http://schemas.microsoft.com/office/drawing/2014/main" id="{64B8EB1F-A02F-4314-9030-290600528299}"/>
                  </a:ext>
                </a:extLst>
              </p:cNvPr>
              <p:cNvSpPr/>
              <p:nvPr/>
            </p:nvSpPr>
            <p:spPr bwMode="auto">
              <a:xfrm>
                <a:off x="7675895" y="307878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42" name="Ellipse 167">
                <a:extLst>
                  <a:ext uri="{FF2B5EF4-FFF2-40B4-BE49-F238E27FC236}">
                    <a16:creationId xmlns:a16="http://schemas.microsoft.com/office/drawing/2014/main" id="{543E0D56-4016-4187-846B-6A459B76C827}"/>
                  </a:ext>
                </a:extLst>
              </p:cNvPr>
              <p:cNvSpPr/>
              <p:nvPr/>
            </p:nvSpPr>
            <p:spPr bwMode="auto">
              <a:xfrm>
                <a:off x="7904378" y="3139718"/>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3" name="ZoneTexte 168">
                <a:extLst>
                  <a:ext uri="{FF2B5EF4-FFF2-40B4-BE49-F238E27FC236}">
                    <a16:creationId xmlns:a16="http://schemas.microsoft.com/office/drawing/2014/main" id="{CE7F5770-B07E-4272-A767-35675C28697B}"/>
                  </a:ext>
                </a:extLst>
              </p:cNvPr>
              <p:cNvSpPr txBox="1"/>
              <p:nvPr/>
            </p:nvSpPr>
            <p:spPr>
              <a:xfrm>
                <a:off x="6949624" y="2598631"/>
                <a:ext cx="86737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rgbClr val="B59AB0"/>
                    </a:solidFill>
                    <a:latin typeface="+mj-lt"/>
                  </a:rPr>
                  <a:t>“Normal” balance</a:t>
                </a:r>
                <a:endParaRPr kumimoji="0" lang="en-US" sz="800" b="0" i="0" u="none" strike="noStrike" kern="0" cap="none" spc="0" normalizeH="0" baseline="0" noProof="0">
                  <a:ln>
                    <a:noFill/>
                  </a:ln>
                  <a:solidFill>
                    <a:srgbClr val="B59AB0"/>
                  </a:solidFill>
                  <a:effectLst/>
                  <a:uLnTx/>
                  <a:uFillTx/>
                  <a:latin typeface="+mj-lt"/>
                </a:endParaRPr>
              </a:p>
            </p:txBody>
          </p:sp>
          <p:cxnSp>
            <p:nvCxnSpPr>
              <p:cNvPr id="47" name="Connecteur droit 171">
                <a:extLst>
                  <a:ext uri="{FF2B5EF4-FFF2-40B4-BE49-F238E27FC236}">
                    <a16:creationId xmlns:a16="http://schemas.microsoft.com/office/drawing/2014/main" id="{187DBFB8-6F9F-46B9-BA23-1C4E80A11037}"/>
                  </a:ext>
                </a:extLst>
              </p:cNvPr>
              <p:cNvCxnSpPr>
                <a:cxnSpLocks/>
              </p:cNvCxnSpPr>
              <p:nvPr/>
            </p:nvCxnSpPr>
            <p:spPr bwMode="auto">
              <a:xfrm>
                <a:off x="6771245" y="3128448"/>
                <a:ext cx="1224136" cy="0"/>
              </a:xfrm>
              <a:prstGeom prst="line">
                <a:avLst/>
              </a:prstGeom>
              <a:solidFill>
                <a:srgbClr val="000000"/>
              </a:solidFill>
              <a:ln w="9525" cap="flat" cmpd="sng" algn="ctr">
                <a:solidFill>
                  <a:srgbClr val="B59A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Ellipse 172">
                <a:extLst>
                  <a:ext uri="{FF2B5EF4-FFF2-40B4-BE49-F238E27FC236}">
                    <a16:creationId xmlns:a16="http://schemas.microsoft.com/office/drawing/2014/main" id="{3776012B-39FE-4EEA-800D-FBCF37FBAF25}"/>
                  </a:ext>
                </a:extLst>
              </p:cNvPr>
              <p:cNvSpPr/>
              <p:nvPr/>
            </p:nvSpPr>
            <p:spPr bwMode="auto">
              <a:xfrm>
                <a:off x="8132861" y="2246278"/>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50" name="Ellipse 173">
                <a:extLst>
                  <a:ext uri="{FF2B5EF4-FFF2-40B4-BE49-F238E27FC236}">
                    <a16:creationId xmlns:a16="http://schemas.microsoft.com/office/drawing/2014/main" id="{DF62669D-3330-4DAC-9D8F-DAB301CE3191}"/>
                  </a:ext>
                </a:extLst>
              </p:cNvPr>
              <p:cNvSpPr/>
              <p:nvPr/>
            </p:nvSpPr>
            <p:spPr bwMode="auto">
              <a:xfrm>
                <a:off x="8361344" y="2174270"/>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54" name="Ellipse 174">
                <a:extLst>
                  <a:ext uri="{FF2B5EF4-FFF2-40B4-BE49-F238E27FC236}">
                    <a16:creationId xmlns:a16="http://schemas.microsoft.com/office/drawing/2014/main" id="{5D3DE2AA-87A8-4CAA-9751-CCB03C8FE216}"/>
                  </a:ext>
                </a:extLst>
              </p:cNvPr>
              <p:cNvSpPr/>
              <p:nvPr/>
            </p:nvSpPr>
            <p:spPr bwMode="auto">
              <a:xfrm>
                <a:off x="8589827" y="2277235"/>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2" name="Ellipse 175">
                <a:extLst>
                  <a:ext uri="{FF2B5EF4-FFF2-40B4-BE49-F238E27FC236}">
                    <a16:creationId xmlns:a16="http://schemas.microsoft.com/office/drawing/2014/main" id="{65640C3F-EA58-4001-B7EC-E69925E7A8CA}"/>
                  </a:ext>
                </a:extLst>
              </p:cNvPr>
              <p:cNvSpPr/>
              <p:nvPr/>
            </p:nvSpPr>
            <p:spPr bwMode="auto">
              <a:xfrm>
                <a:off x="8818308" y="2224846"/>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4" name="ZoneTexte 176">
                <a:extLst>
                  <a:ext uri="{FF2B5EF4-FFF2-40B4-BE49-F238E27FC236}">
                    <a16:creationId xmlns:a16="http://schemas.microsoft.com/office/drawing/2014/main" id="{ACEE0867-B1B2-4DED-8E1D-2AF4576C18FF}"/>
                  </a:ext>
                </a:extLst>
              </p:cNvPr>
              <p:cNvSpPr txBox="1"/>
              <p:nvPr/>
            </p:nvSpPr>
            <p:spPr>
              <a:xfrm>
                <a:off x="8058388" y="1833948"/>
                <a:ext cx="112237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C40021"/>
                    </a:solidFill>
                    <a:effectLst/>
                    <a:uLnTx/>
                    <a:uFillTx/>
                    <a:latin typeface="+mj-lt"/>
                  </a:rPr>
                  <a:t>“Exceptional” balance</a:t>
                </a:r>
              </a:p>
            </p:txBody>
          </p:sp>
          <p:cxnSp>
            <p:nvCxnSpPr>
              <p:cNvPr id="86" name="Connecteur droit 177">
                <a:extLst>
                  <a:ext uri="{FF2B5EF4-FFF2-40B4-BE49-F238E27FC236}">
                    <a16:creationId xmlns:a16="http://schemas.microsoft.com/office/drawing/2014/main" id="{5AC8F850-AB7D-43B5-BBFA-E685D907D2A1}"/>
                  </a:ext>
                </a:extLst>
              </p:cNvPr>
              <p:cNvCxnSpPr>
                <a:cxnSpLocks/>
                <a:stCxn id="42" idx="7"/>
                <a:endCxn id="48" idx="5"/>
              </p:cNvCxnSpPr>
              <p:nvPr/>
            </p:nvCxnSpPr>
            <p:spPr bwMode="auto">
              <a:xfrm flipV="1">
                <a:off x="7965841" y="2307741"/>
                <a:ext cx="228483" cy="842522"/>
              </a:xfrm>
              <a:prstGeom prst="line">
                <a:avLst/>
              </a:prstGeom>
              <a:solidFill>
                <a:srgbClr val="000000"/>
              </a:solidFill>
              <a:ln w="9525" cap="flat" cmpd="sng" algn="ctr">
                <a:solidFill>
                  <a:srgbClr val="FFFFFF">
                    <a:lumMod val="50000"/>
                  </a:srgbClr>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3" name="ZoneTexte 74">
                <a:extLst>
                  <a:ext uri="{FF2B5EF4-FFF2-40B4-BE49-F238E27FC236}">
                    <a16:creationId xmlns:a16="http://schemas.microsoft.com/office/drawing/2014/main" id="{F3B9FC8F-C03C-4DB4-978F-2D12C3B57E23}"/>
                  </a:ext>
                </a:extLst>
              </p:cNvPr>
              <p:cNvSpPr txBox="1"/>
              <p:nvPr/>
            </p:nvSpPr>
            <p:spPr>
              <a:xfrm rot="16200000">
                <a:off x="5780398" y="2572749"/>
                <a:ext cx="1339860" cy="215444"/>
              </a:xfrm>
              <a:prstGeom prst="rect">
                <a:avLst/>
              </a:prstGeom>
              <a:solidFill>
                <a:schemeClr val="bg1"/>
              </a:solidFill>
            </p:spPr>
            <p:txBody>
              <a:bodyPr wrap="square" rtlCol="0">
                <a:spAutoFit/>
              </a:bodyPr>
              <a:lstStyle/>
              <a:p>
                <a:pPr algn="l"/>
                <a:r>
                  <a:rPr lang="en-US" sz="800">
                    <a:latin typeface="+mj-lt"/>
                  </a:rPr>
                  <a:t>Balance evolution €</a:t>
                </a:r>
              </a:p>
            </p:txBody>
          </p:sp>
          <p:cxnSp>
            <p:nvCxnSpPr>
              <p:cNvPr id="88" name="Straight Arrow Connector 87">
                <a:extLst>
                  <a:ext uri="{FF2B5EF4-FFF2-40B4-BE49-F238E27FC236}">
                    <a16:creationId xmlns:a16="http://schemas.microsoft.com/office/drawing/2014/main" id="{93925743-0154-4932-8EE3-E080E68D26D5}"/>
                  </a:ext>
                </a:extLst>
              </p:cNvPr>
              <p:cNvCxnSpPr>
                <a:cxnSpLocks/>
              </p:cNvCxnSpPr>
              <p:nvPr/>
            </p:nvCxnSpPr>
            <p:spPr bwMode="auto">
              <a:xfrm>
                <a:off x="8218238" y="2394545"/>
                <a:ext cx="0" cy="720244"/>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90" name="TextBox 89">
                <a:extLst>
                  <a:ext uri="{FF2B5EF4-FFF2-40B4-BE49-F238E27FC236}">
                    <a16:creationId xmlns:a16="http://schemas.microsoft.com/office/drawing/2014/main" id="{3D60CFD1-E10E-4A44-BFF2-7CC23BB12D8E}"/>
                  </a:ext>
                </a:extLst>
              </p:cNvPr>
              <p:cNvSpPr txBox="1"/>
              <p:nvPr/>
            </p:nvSpPr>
            <p:spPr>
              <a:xfrm>
                <a:off x="8237504" y="2602129"/>
                <a:ext cx="542136" cy="215444"/>
              </a:xfrm>
              <a:prstGeom prst="rect">
                <a:avLst/>
              </a:prstGeom>
              <a:noFill/>
            </p:spPr>
            <p:txBody>
              <a:bodyPr wrap="none" rtlCol="0">
                <a:spAutoFit/>
              </a:bodyPr>
              <a:lstStyle/>
              <a:p>
                <a:r>
                  <a:rPr lang="en-US" sz="800">
                    <a:solidFill>
                      <a:srgbClr val="009DB0"/>
                    </a:solidFill>
                    <a:latin typeface="+mj-lt"/>
                  </a:rPr>
                  <a:t>Legacy</a:t>
                </a:r>
                <a:endParaRPr lang="en-US" sz="900">
                  <a:solidFill>
                    <a:srgbClr val="009DB0"/>
                  </a:solidFill>
                  <a:latin typeface="+mj-lt"/>
                </a:endParaRPr>
              </a:p>
            </p:txBody>
          </p:sp>
        </p:grpSp>
      </p:grpSp>
      <p:sp>
        <p:nvSpPr>
          <p:cNvPr id="99" name="Arrow: Notched Right 98">
            <a:extLst>
              <a:ext uri="{FF2B5EF4-FFF2-40B4-BE49-F238E27FC236}">
                <a16:creationId xmlns:a16="http://schemas.microsoft.com/office/drawing/2014/main" id="{F741204B-AC22-43C2-B4CC-7F9F8F6D5F41}"/>
              </a:ext>
            </a:extLst>
          </p:cNvPr>
          <p:cNvSpPr/>
          <p:nvPr/>
        </p:nvSpPr>
        <p:spPr bwMode="auto">
          <a:xfrm>
            <a:off x="5628309" y="2290358"/>
            <a:ext cx="616878" cy="418124"/>
          </a:xfrm>
          <a:prstGeom prst="notchedRightArrow">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1" name="Rectangle 130">
            <a:extLst>
              <a:ext uri="{FF2B5EF4-FFF2-40B4-BE49-F238E27FC236}">
                <a16:creationId xmlns:a16="http://schemas.microsoft.com/office/drawing/2014/main" id="{6B57D8BD-FBAF-4FAC-8294-679E0D4F08D3}"/>
              </a:ext>
            </a:extLst>
          </p:cNvPr>
          <p:cNvSpPr/>
          <p:nvPr/>
        </p:nvSpPr>
        <p:spPr bwMode="auto">
          <a:xfrm>
            <a:off x="267959" y="4024226"/>
            <a:ext cx="9370081" cy="2020539"/>
          </a:xfrm>
          <a:prstGeom prst="rect">
            <a:avLst/>
          </a:prstGeom>
          <a:noFill/>
          <a:ln w="9525" cap="flat" cmpd="sng" algn="ctr">
            <a:solidFill>
              <a:srgbClr val="009D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algn="ctr" eaLnBrk="1" hangingPunct="1">
              <a:defRPr/>
            </a:pPr>
            <a:endParaRPr lang="en-US" sz="1000" baseline="-25000">
              <a:latin typeface="Arial" charset="0"/>
              <a:ea typeface="ＭＳ Ｐゴシック" charset="0"/>
              <a:cs typeface="Arial" charset="0"/>
            </a:endParaRPr>
          </a:p>
        </p:txBody>
      </p:sp>
      <p:grpSp>
        <p:nvGrpSpPr>
          <p:cNvPr id="11" name="Group 10">
            <a:extLst>
              <a:ext uri="{FF2B5EF4-FFF2-40B4-BE49-F238E27FC236}">
                <a16:creationId xmlns:a16="http://schemas.microsoft.com/office/drawing/2014/main" id="{DD4A5401-0046-43B6-A18A-86308C4FCE5F}"/>
              </a:ext>
            </a:extLst>
          </p:cNvPr>
          <p:cNvGrpSpPr/>
          <p:nvPr/>
        </p:nvGrpSpPr>
        <p:grpSpPr>
          <a:xfrm>
            <a:off x="674591" y="4159821"/>
            <a:ext cx="8655140" cy="1749348"/>
            <a:chOff x="674591" y="4229368"/>
            <a:chExt cx="8655140" cy="1749348"/>
          </a:xfrm>
        </p:grpSpPr>
        <p:grpSp>
          <p:nvGrpSpPr>
            <p:cNvPr id="4" name="Group 3">
              <a:extLst>
                <a:ext uri="{FF2B5EF4-FFF2-40B4-BE49-F238E27FC236}">
                  <a16:creationId xmlns:a16="http://schemas.microsoft.com/office/drawing/2014/main" id="{228E72F1-DE67-4F6A-981A-3DF9AAC26704}"/>
                </a:ext>
              </a:extLst>
            </p:cNvPr>
            <p:cNvGrpSpPr/>
            <p:nvPr/>
          </p:nvGrpSpPr>
          <p:grpSpPr>
            <a:xfrm>
              <a:off x="674591" y="4242096"/>
              <a:ext cx="1776229" cy="1723893"/>
              <a:chOff x="674591" y="4224644"/>
              <a:chExt cx="1776229" cy="1723893"/>
            </a:xfrm>
          </p:grpSpPr>
          <p:sp>
            <p:nvSpPr>
              <p:cNvPr id="100" name="Rectangle : coins arrondis 1">
                <a:extLst>
                  <a:ext uri="{FF2B5EF4-FFF2-40B4-BE49-F238E27FC236}">
                    <a16:creationId xmlns:a16="http://schemas.microsoft.com/office/drawing/2014/main" id="{9622F4C7-6E46-417C-86CE-8B949DCD0573}"/>
                  </a:ext>
                </a:extLst>
              </p:cNvPr>
              <p:cNvSpPr/>
              <p:nvPr/>
            </p:nvSpPr>
            <p:spPr bwMode="auto">
              <a:xfrm>
                <a:off x="674591" y="4224644"/>
                <a:ext cx="1776229" cy="172389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05" name="Graphique 2" descr="Pièces">
                <a:extLst>
                  <a:ext uri="{FF2B5EF4-FFF2-40B4-BE49-F238E27FC236}">
                    <a16:creationId xmlns:a16="http://schemas.microsoft.com/office/drawing/2014/main" id="{3F7F75D6-293F-4278-9F4B-3F1C8C01A3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2705" y="4332708"/>
                <a:ext cx="360000" cy="360000"/>
              </a:xfrm>
              <a:prstGeom prst="rect">
                <a:avLst/>
              </a:prstGeom>
            </p:spPr>
          </p:pic>
          <p:sp>
            <p:nvSpPr>
              <p:cNvPr id="108" name="Rectangle 107">
                <a:extLst>
                  <a:ext uri="{FF2B5EF4-FFF2-40B4-BE49-F238E27FC236}">
                    <a16:creationId xmlns:a16="http://schemas.microsoft.com/office/drawing/2014/main" id="{3E17B565-D89E-4E3F-BF7E-7CA1867C030D}"/>
                  </a:ext>
                </a:extLst>
              </p:cNvPr>
              <p:cNvSpPr/>
              <p:nvPr/>
            </p:nvSpPr>
            <p:spPr bwMode="auto">
              <a:xfrm>
                <a:off x="1093766" y="4792539"/>
                <a:ext cx="937878" cy="4198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Balance analysis</a:t>
                </a:r>
              </a:p>
            </p:txBody>
          </p:sp>
        </p:grpSp>
        <p:sp>
          <p:nvSpPr>
            <p:cNvPr id="109" name="Triangle isocèle 45">
              <a:extLst>
                <a:ext uri="{FF2B5EF4-FFF2-40B4-BE49-F238E27FC236}">
                  <a16:creationId xmlns:a16="http://schemas.microsoft.com/office/drawing/2014/main" id="{A0D864ED-7808-4046-8B59-42CB6EEC6F87}"/>
                </a:ext>
              </a:extLst>
            </p:cNvPr>
            <p:cNvSpPr/>
            <p:nvPr/>
          </p:nvSpPr>
          <p:spPr bwMode="auto">
            <a:xfrm rot="5400000">
              <a:off x="2331148" y="5032034"/>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Arial" charset="0"/>
                <a:ea typeface="ＭＳ Ｐゴシック" charset="0"/>
                <a:cs typeface="Arial" charset="0"/>
              </a:endParaRPr>
            </a:p>
          </p:txBody>
        </p:sp>
        <p:grpSp>
          <p:nvGrpSpPr>
            <p:cNvPr id="5" name="Group 4">
              <a:extLst>
                <a:ext uri="{FF2B5EF4-FFF2-40B4-BE49-F238E27FC236}">
                  <a16:creationId xmlns:a16="http://schemas.microsoft.com/office/drawing/2014/main" id="{AD9447CF-2EEC-477C-8501-F926DE427E1B}"/>
                </a:ext>
              </a:extLst>
            </p:cNvPr>
            <p:cNvGrpSpPr/>
            <p:nvPr/>
          </p:nvGrpSpPr>
          <p:grpSpPr>
            <a:xfrm>
              <a:off x="2967561" y="4242096"/>
              <a:ext cx="1776229" cy="1723893"/>
              <a:chOff x="2967561" y="4224644"/>
              <a:chExt cx="1776229" cy="1723893"/>
            </a:xfrm>
          </p:grpSpPr>
          <p:sp>
            <p:nvSpPr>
              <p:cNvPr id="101" name="Rectangle : coins arrondis 55">
                <a:extLst>
                  <a:ext uri="{FF2B5EF4-FFF2-40B4-BE49-F238E27FC236}">
                    <a16:creationId xmlns:a16="http://schemas.microsoft.com/office/drawing/2014/main" id="{A4C457CE-9D4C-4623-A54B-3E011C33F860}"/>
                  </a:ext>
                </a:extLst>
              </p:cNvPr>
              <p:cNvSpPr/>
              <p:nvPr/>
            </p:nvSpPr>
            <p:spPr bwMode="auto">
              <a:xfrm>
                <a:off x="2967561" y="4224644"/>
                <a:ext cx="1776229" cy="172389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10" name="Graphique 7" descr="Tête avec engrenages">
                <a:extLst>
                  <a:ext uri="{FF2B5EF4-FFF2-40B4-BE49-F238E27FC236}">
                    <a16:creationId xmlns:a16="http://schemas.microsoft.com/office/drawing/2014/main" id="{8394F3FF-EA33-4268-8780-56CA8C23AB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5675" y="4332708"/>
                <a:ext cx="360000" cy="360000"/>
              </a:xfrm>
              <a:prstGeom prst="rect">
                <a:avLst/>
              </a:prstGeom>
            </p:spPr>
          </p:pic>
          <p:sp>
            <p:nvSpPr>
              <p:cNvPr id="113" name="Rectangle 112">
                <a:extLst>
                  <a:ext uri="{FF2B5EF4-FFF2-40B4-BE49-F238E27FC236}">
                    <a16:creationId xmlns:a16="http://schemas.microsoft.com/office/drawing/2014/main" id="{8DD4E31D-C85D-4000-A292-D5F3DB8F97A4}"/>
                  </a:ext>
                </a:extLst>
              </p:cNvPr>
              <p:cNvSpPr/>
              <p:nvPr/>
            </p:nvSpPr>
            <p:spPr bwMode="auto">
              <a:xfrm>
                <a:off x="3086061" y="4792539"/>
                <a:ext cx="1539228" cy="7106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Machine learning algorithm to detect exceptional balance patterns</a:t>
                </a:r>
              </a:p>
            </p:txBody>
          </p:sp>
        </p:grpSp>
        <p:sp>
          <p:nvSpPr>
            <p:cNvPr id="115" name="Triangle isocèle 50">
              <a:extLst>
                <a:ext uri="{FF2B5EF4-FFF2-40B4-BE49-F238E27FC236}">
                  <a16:creationId xmlns:a16="http://schemas.microsoft.com/office/drawing/2014/main" id="{27CB8691-DFF6-4E09-83DB-A3A169D7BF84}"/>
                </a:ext>
              </a:extLst>
            </p:cNvPr>
            <p:cNvSpPr/>
            <p:nvPr/>
          </p:nvSpPr>
          <p:spPr bwMode="auto">
            <a:xfrm rot="5400000">
              <a:off x="4624119" y="5032034"/>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Arial" charset="0"/>
                <a:ea typeface="ＭＳ Ｐゴシック" charset="0"/>
                <a:cs typeface="Arial" charset="0"/>
              </a:endParaRPr>
            </a:p>
          </p:txBody>
        </p:sp>
        <p:grpSp>
          <p:nvGrpSpPr>
            <p:cNvPr id="6" name="Group 5">
              <a:extLst>
                <a:ext uri="{FF2B5EF4-FFF2-40B4-BE49-F238E27FC236}">
                  <a16:creationId xmlns:a16="http://schemas.microsoft.com/office/drawing/2014/main" id="{14447FD2-BD85-4CC2-8B92-D3141451A296}"/>
                </a:ext>
              </a:extLst>
            </p:cNvPr>
            <p:cNvGrpSpPr/>
            <p:nvPr/>
          </p:nvGrpSpPr>
          <p:grpSpPr>
            <a:xfrm>
              <a:off x="5260531" y="4229368"/>
              <a:ext cx="1776229" cy="1749348"/>
              <a:chOff x="5260531" y="4234092"/>
              <a:chExt cx="1776229" cy="1749348"/>
            </a:xfrm>
          </p:grpSpPr>
          <p:sp>
            <p:nvSpPr>
              <p:cNvPr id="103" name="Rectangle : coins arrondis 56">
                <a:extLst>
                  <a:ext uri="{FF2B5EF4-FFF2-40B4-BE49-F238E27FC236}">
                    <a16:creationId xmlns:a16="http://schemas.microsoft.com/office/drawing/2014/main" id="{91557551-A65A-41C2-9907-CA9329FD882B}"/>
                  </a:ext>
                </a:extLst>
              </p:cNvPr>
              <p:cNvSpPr/>
              <p:nvPr/>
            </p:nvSpPr>
            <p:spPr bwMode="auto">
              <a:xfrm>
                <a:off x="5260531" y="4234092"/>
                <a:ext cx="1776229" cy="172389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8" name="Rectangle 117">
                <a:extLst>
                  <a:ext uri="{FF2B5EF4-FFF2-40B4-BE49-F238E27FC236}">
                    <a16:creationId xmlns:a16="http://schemas.microsoft.com/office/drawing/2014/main" id="{7EB21EFE-B36E-468A-A280-C4A84B2BCDC7}"/>
                  </a:ext>
                </a:extLst>
              </p:cNvPr>
              <p:cNvSpPr/>
              <p:nvPr/>
            </p:nvSpPr>
            <p:spPr bwMode="auto">
              <a:xfrm>
                <a:off x="5272896" y="4792539"/>
                <a:ext cx="1740765" cy="5448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solidFill>
                      <a:schemeClr val="tx1"/>
                    </a:solidFill>
                    <a:latin typeface="+mj-lt"/>
                  </a:rPr>
                  <a:t>Detection and qualification of “life changes”</a:t>
                </a:r>
                <a:endParaRPr kumimoji="0" lang="en-US" sz="900" b="0" i="0" u="none" strike="noStrike" cap="none" normalizeH="0" baseline="0">
                  <a:ln>
                    <a:noFill/>
                  </a:ln>
                  <a:solidFill>
                    <a:schemeClr val="tx1"/>
                  </a:solidFill>
                  <a:effectLst/>
                  <a:latin typeface="+mj-lt"/>
                </a:endParaRPr>
              </a:p>
            </p:txBody>
          </p:sp>
          <p:pic>
            <p:nvPicPr>
              <p:cNvPr id="120" name="Graphique 12" descr="Histogramme">
                <a:extLst>
                  <a:ext uri="{FF2B5EF4-FFF2-40B4-BE49-F238E27FC236}">
                    <a16:creationId xmlns:a16="http://schemas.microsoft.com/office/drawing/2014/main" id="{92BF4ED7-42E8-4AA3-8C87-D6EAAED7DE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63278" y="4332708"/>
                <a:ext cx="360000" cy="360000"/>
              </a:xfrm>
              <a:prstGeom prst="rect">
                <a:avLst/>
              </a:prstGeom>
            </p:spPr>
          </p:pic>
          <p:grpSp>
            <p:nvGrpSpPr>
              <p:cNvPr id="134" name="Group 133">
                <a:extLst>
                  <a:ext uri="{FF2B5EF4-FFF2-40B4-BE49-F238E27FC236}">
                    <a16:creationId xmlns:a16="http://schemas.microsoft.com/office/drawing/2014/main" id="{9FDD35F6-3B3C-4921-9E48-8DB701FF1C2C}"/>
                  </a:ext>
                </a:extLst>
              </p:cNvPr>
              <p:cNvGrpSpPr/>
              <p:nvPr/>
            </p:nvGrpSpPr>
            <p:grpSpPr>
              <a:xfrm>
                <a:off x="5366502" y="5223248"/>
                <a:ext cx="1548311" cy="760192"/>
                <a:chOff x="4025075" y="5386511"/>
                <a:chExt cx="1548311" cy="919832"/>
              </a:xfrm>
            </p:grpSpPr>
            <p:graphicFrame>
              <p:nvGraphicFramePr>
                <p:cNvPr id="117" name="Graphique 51">
                  <a:extLst>
                    <a:ext uri="{FF2B5EF4-FFF2-40B4-BE49-F238E27FC236}">
                      <a16:creationId xmlns:a16="http://schemas.microsoft.com/office/drawing/2014/main" id="{49C11236-5D45-485A-ABA5-7701891C6501}"/>
                    </a:ext>
                  </a:extLst>
                </p:cNvPr>
                <p:cNvGraphicFramePr>
                  <a:graphicFrameLocks/>
                </p:cNvGraphicFramePr>
                <p:nvPr/>
              </p:nvGraphicFramePr>
              <p:xfrm>
                <a:off x="4282670" y="5386511"/>
                <a:ext cx="1141579" cy="856184"/>
              </p:xfrm>
              <a:graphic>
                <a:graphicData uri="http://schemas.openxmlformats.org/drawingml/2006/chart">
                  <c:chart xmlns:c="http://schemas.openxmlformats.org/drawingml/2006/chart" xmlns:r="http://schemas.openxmlformats.org/officeDocument/2006/relationships" r:id="rId10"/>
                </a:graphicData>
              </a:graphic>
            </p:graphicFrame>
            <p:sp>
              <p:nvSpPr>
                <p:cNvPr id="121" name="Rectangle 120">
                  <a:extLst>
                    <a:ext uri="{FF2B5EF4-FFF2-40B4-BE49-F238E27FC236}">
                      <a16:creationId xmlns:a16="http://schemas.microsoft.com/office/drawing/2014/main" id="{E95FD77A-2CF4-4D40-910D-2032C1BF7572}"/>
                    </a:ext>
                  </a:extLst>
                </p:cNvPr>
                <p:cNvSpPr/>
                <p:nvPr/>
              </p:nvSpPr>
              <p:spPr bwMode="auto">
                <a:xfrm>
                  <a:off x="4146007" y="5896693"/>
                  <a:ext cx="568451" cy="40965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solidFill>
                        <a:schemeClr val="tx1"/>
                      </a:solidFill>
                      <a:latin typeface="Trebuchet MS" pitchFamily="34" charset="0"/>
                    </a:rPr>
                    <a:t>Job change</a:t>
                  </a:r>
                  <a:endParaRPr kumimoji="0" lang="en-US" sz="800" b="0" i="0" u="none" strike="noStrike" cap="none" normalizeH="0" baseline="0">
                    <a:ln>
                      <a:noFill/>
                    </a:ln>
                    <a:solidFill>
                      <a:schemeClr val="tx1"/>
                    </a:solidFill>
                    <a:effectLst/>
                    <a:latin typeface="Trebuchet MS" pitchFamily="34" charset="0"/>
                  </a:endParaRPr>
                </a:p>
              </p:txBody>
            </p:sp>
            <p:sp>
              <p:nvSpPr>
                <p:cNvPr id="128" name="Rectangle 127">
                  <a:extLst>
                    <a:ext uri="{FF2B5EF4-FFF2-40B4-BE49-F238E27FC236}">
                      <a16:creationId xmlns:a16="http://schemas.microsoft.com/office/drawing/2014/main" id="{FEA0CDEB-35D4-41E6-94EF-21B00DA16E46}"/>
                    </a:ext>
                  </a:extLst>
                </p:cNvPr>
                <p:cNvSpPr/>
                <p:nvPr/>
              </p:nvSpPr>
              <p:spPr bwMode="auto">
                <a:xfrm>
                  <a:off x="4025075" y="5504640"/>
                  <a:ext cx="592825" cy="40965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Business sale</a:t>
                  </a:r>
                </a:p>
              </p:txBody>
            </p:sp>
            <p:sp>
              <p:nvSpPr>
                <p:cNvPr id="129" name="Rectangle 128">
                  <a:extLst>
                    <a:ext uri="{FF2B5EF4-FFF2-40B4-BE49-F238E27FC236}">
                      <a16:creationId xmlns:a16="http://schemas.microsoft.com/office/drawing/2014/main" id="{AA4D31BF-3552-417E-8B1E-A38A9731E2A0}"/>
                    </a:ext>
                  </a:extLst>
                </p:cNvPr>
                <p:cNvSpPr/>
                <p:nvPr/>
              </p:nvSpPr>
              <p:spPr bwMode="auto">
                <a:xfrm>
                  <a:off x="5072929" y="5899982"/>
                  <a:ext cx="500457" cy="260687"/>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Legacy</a:t>
                  </a:r>
                </a:p>
              </p:txBody>
            </p:sp>
            <p:sp>
              <p:nvSpPr>
                <p:cNvPr id="130" name="Rectangle 129">
                  <a:extLst>
                    <a:ext uri="{FF2B5EF4-FFF2-40B4-BE49-F238E27FC236}">
                      <a16:creationId xmlns:a16="http://schemas.microsoft.com/office/drawing/2014/main" id="{332767E3-E7AE-4620-95FF-5E3CFAC09363}"/>
                    </a:ext>
                  </a:extLst>
                </p:cNvPr>
                <p:cNvSpPr/>
                <p:nvPr/>
              </p:nvSpPr>
              <p:spPr bwMode="auto">
                <a:xfrm>
                  <a:off x="4964274" y="5489320"/>
                  <a:ext cx="517788" cy="26068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t>
                  </a:r>
                </a:p>
              </p:txBody>
            </p:sp>
          </p:grpSp>
        </p:grpSp>
        <p:sp>
          <p:nvSpPr>
            <p:cNvPr id="183" name="Triangle isocèle 50">
              <a:extLst>
                <a:ext uri="{FF2B5EF4-FFF2-40B4-BE49-F238E27FC236}">
                  <a16:creationId xmlns:a16="http://schemas.microsoft.com/office/drawing/2014/main" id="{87206C65-5E94-43D9-A5CD-FD5B4EF23768}"/>
                </a:ext>
              </a:extLst>
            </p:cNvPr>
            <p:cNvSpPr/>
            <p:nvPr/>
          </p:nvSpPr>
          <p:spPr bwMode="auto">
            <a:xfrm rot="5400000">
              <a:off x="6917089" y="5032034"/>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Arial" charset="0"/>
                <a:ea typeface="ＭＳ Ｐゴシック" charset="0"/>
                <a:cs typeface="Arial" charset="0"/>
              </a:endParaRPr>
            </a:p>
          </p:txBody>
        </p:sp>
        <p:grpSp>
          <p:nvGrpSpPr>
            <p:cNvPr id="8" name="Group 7">
              <a:extLst>
                <a:ext uri="{FF2B5EF4-FFF2-40B4-BE49-F238E27FC236}">
                  <a16:creationId xmlns:a16="http://schemas.microsoft.com/office/drawing/2014/main" id="{35BEE7A5-79FB-4CBB-AF6E-BA1ECB85BD8F}"/>
                </a:ext>
              </a:extLst>
            </p:cNvPr>
            <p:cNvGrpSpPr/>
            <p:nvPr/>
          </p:nvGrpSpPr>
          <p:grpSpPr>
            <a:xfrm>
              <a:off x="7553502" y="4242096"/>
              <a:ext cx="1776229" cy="1723893"/>
              <a:chOff x="7553502" y="4224644"/>
              <a:chExt cx="1776229" cy="1723893"/>
            </a:xfrm>
          </p:grpSpPr>
          <p:sp>
            <p:nvSpPr>
              <p:cNvPr id="184" name="Rectangle : coins arrondis 55">
                <a:extLst>
                  <a:ext uri="{FF2B5EF4-FFF2-40B4-BE49-F238E27FC236}">
                    <a16:creationId xmlns:a16="http://schemas.microsoft.com/office/drawing/2014/main" id="{CB8F58CB-F425-4204-8218-03E48ED75B5F}"/>
                  </a:ext>
                </a:extLst>
              </p:cNvPr>
              <p:cNvSpPr/>
              <p:nvPr/>
            </p:nvSpPr>
            <p:spPr bwMode="auto">
              <a:xfrm>
                <a:off x="7553502" y="4224644"/>
                <a:ext cx="1776229" cy="172389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47" name="Graphique 214" descr="Tirelire">
                <a:extLst>
                  <a:ext uri="{FF2B5EF4-FFF2-40B4-BE49-F238E27FC236}">
                    <a16:creationId xmlns:a16="http://schemas.microsoft.com/office/drawing/2014/main" id="{A2A76698-CD36-41BB-853C-318E4A3C1FE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61616" y="4332708"/>
                <a:ext cx="360000" cy="360000"/>
              </a:xfrm>
              <a:prstGeom prst="rect">
                <a:avLst/>
              </a:prstGeom>
            </p:spPr>
          </p:pic>
          <p:sp>
            <p:nvSpPr>
              <p:cNvPr id="190" name="Rectangle 189">
                <a:extLst>
                  <a:ext uri="{FF2B5EF4-FFF2-40B4-BE49-F238E27FC236}">
                    <a16:creationId xmlns:a16="http://schemas.microsoft.com/office/drawing/2014/main" id="{B437944F-16A5-42B5-83EC-0EDFAA8DCA1A}"/>
                  </a:ext>
                </a:extLst>
              </p:cNvPr>
              <p:cNvSpPr/>
              <p:nvPr/>
            </p:nvSpPr>
            <p:spPr bwMode="auto">
              <a:xfrm>
                <a:off x="7672002" y="4792539"/>
                <a:ext cx="1539228" cy="7106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Investment recommendation</a:t>
                </a:r>
              </a:p>
            </p:txBody>
          </p:sp>
        </p:grpSp>
      </p:grpSp>
      <p:sp>
        <p:nvSpPr>
          <p:cNvPr id="192" name="Rectangle 191">
            <a:extLst>
              <a:ext uri="{FF2B5EF4-FFF2-40B4-BE49-F238E27FC236}">
                <a16:creationId xmlns:a16="http://schemas.microsoft.com/office/drawing/2014/main" id="{F4A96D1E-3D8D-4EDE-AA15-F1FB370B2A7C}"/>
              </a:ext>
            </a:extLst>
          </p:cNvPr>
          <p:cNvSpPr/>
          <p:nvPr/>
        </p:nvSpPr>
        <p:spPr>
          <a:xfrm>
            <a:off x="1914867" y="3891541"/>
            <a:ext cx="6092795" cy="261610"/>
          </a:xfrm>
          <a:prstGeom prst="rect">
            <a:avLst/>
          </a:prstGeom>
          <a:solidFill>
            <a:srgbClr val="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a:solidFill>
                  <a:srgbClr val="009DB0"/>
                </a:solidFill>
                <a:latin typeface="+mj-lt"/>
              </a:rPr>
              <a:t>Machine learning application to activate investment proposals </a:t>
            </a:r>
            <a:endParaRPr kumimoji="0" lang="en-US" sz="1100" b="1" i="0" u="none" strike="noStrike" kern="0" cap="none" spc="0" normalizeH="0" baseline="0" noProof="0">
              <a:ln>
                <a:noFill/>
              </a:ln>
              <a:solidFill>
                <a:srgbClr val="009DB0"/>
              </a:solidFill>
              <a:effectLst/>
              <a:uLnTx/>
              <a:uFillTx/>
              <a:latin typeface="+mj-lt"/>
            </a:endParaRPr>
          </a:p>
        </p:txBody>
      </p:sp>
      <p:sp>
        <p:nvSpPr>
          <p:cNvPr id="3" name="ZoneTexte 2">
            <a:extLst>
              <a:ext uri="{FF2B5EF4-FFF2-40B4-BE49-F238E27FC236}">
                <a16:creationId xmlns:a16="http://schemas.microsoft.com/office/drawing/2014/main" id="{8E399CED-2B07-4860-8A9C-F985CB74BC28}"/>
              </a:ext>
            </a:extLst>
          </p:cNvPr>
          <p:cNvSpPr txBox="1"/>
          <p:nvPr/>
        </p:nvSpPr>
        <p:spPr>
          <a:xfrm>
            <a:off x="2221202" y="837740"/>
            <a:ext cx="5463594" cy="251817"/>
          </a:xfrm>
          <a:prstGeom prst="rect">
            <a:avLst/>
          </a:prstGeom>
          <a:solidFill>
            <a:schemeClr val="bg1"/>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a:solidFill>
                  <a:srgbClr val="009DB0"/>
                </a:solidFill>
                <a:latin typeface="+mj-lt"/>
              </a:rPr>
              <a:t>Balance evolution shows “big life changes” through anormal balance pattern</a:t>
            </a:r>
            <a:endParaRPr kumimoji="0" lang="en-US" sz="1100" b="1" i="0" u="none" strike="noStrike" kern="0" cap="none" spc="0" normalizeH="0" baseline="0" noProof="0">
              <a:ln>
                <a:noFill/>
              </a:ln>
              <a:solidFill>
                <a:srgbClr val="009DB0"/>
              </a:solidFill>
              <a:effectLst/>
              <a:uLnTx/>
              <a:uFillTx/>
              <a:latin typeface="+mj-lt"/>
            </a:endParaRPr>
          </a:p>
        </p:txBody>
      </p:sp>
      <p:sp>
        <p:nvSpPr>
          <p:cNvPr id="45" name="Freeform 6">
            <a:extLst>
              <a:ext uri="{FF2B5EF4-FFF2-40B4-BE49-F238E27FC236}">
                <a16:creationId xmlns:a16="http://schemas.microsoft.com/office/drawing/2014/main" id="{3ED4C6DF-BCFD-47C8-AB06-22AA4FFE0CBF}"/>
              </a:ext>
            </a:extLst>
          </p:cNvPr>
          <p:cNvSpPr>
            <a:spLocks noEditPoints="1"/>
          </p:cNvSpPr>
          <p:nvPr/>
        </p:nvSpPr>
        <p:spPr bwMode="auto">
          <a:xfrm flipH="1">
            <a:off x="6885952" y="1525351"/>
            <a:ext cx="326974" cy="353705"/>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C61D1E"/>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Espace réservé du texte 2">
            <a:extLst>
              <a:ext uri="{FF2B5EF4-FFF2-40B4-BE49-F238E27FC236}">
                <a16:creationId xmlns:a16="http://schemas.microsoft.com/office/drawing/2014/main" id="{02BA9FAC-336F-4829-9991-E80D865763C4}"/>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78" name="Groupe 2">
            <a:extLst>
              <a:ext uri="{FF2B5EF4-FFF2-40B4-BE49-F238E27FC236}">
                <a16:creationId xmlns:a16="http://schemas.microsoft.com/office/drawing/2014/main" id="{37E7965B-B4F8-44A4-A8F7-17A3FADD0F78}"/>
              </a:ext>
            </a:extLst>
          </p:cNvPr>
          <p:cNvGrpSpPr>
            <a:grpSpLocks noChangeAspect="1"/>
          </p:cNvGrpSpPr>
          <p:nvPr/>
        </p:nvGrpSpPr>
        <p:grpSpPr>
          <a:xfrm flipH="1">
            <a:off x="164125" y="266768"/>
            <a:ext cx="328776" cy="353706"/>
            <a:chOff x="165235" y="232554"/>
            <a:chExt cx="253804" cy="273051"/>
          </a:xfrm>
        </p:grpSpPr>
        <p:sp>
          <p:nvSpPr>
            <p:cNvPr id="81" name="Freeform 6">
              <a:extLst>
                <a:ext uri="{FF2B5EF4-FFF2-40B4-BE49-F238E27FC236}">
                  <a16:creationId xmlns:a16="http://schemas.microsoft.com/office/drawing/2014/main" id="{30666828-C8A2-490B-8DE1-EA41CC9ED81E}"/>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07587F24-7A41-4E91-B5E6-9C166D8A35EF}"/>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206323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F437-AD69-4CE8-954D-710F2FE7A692}"/>
              </a:ext>
            </a:extLst>
          </p:cNvPr>
          <p:cNvSpPr>
            <a:spLocks noGrp="1"/>
          </p:cNvSpPr>
          <p:nvPr>
            <p:ph type="ctrTitle"/>
          </p:nvPr>
        </p:nvSpPr>
        <p:spPr/>
        <p:txBody>
          <a:bodyPr/>
          <a:lstStyle/>
          <a:p>
            <a:r>
              <a:rPr lang="en-US" sz="1300"/>
              <a:t>Launching a neo-bank would be a </a:t>
            </a:r>
            <a:r>
              <a:rPr lang="en-US" sz="1300">
                <a:solidFill>
                  <a:srgbClr val="009DB0"/>
                </a:solidFill>
              </a:rPr>
              <a:t>major investment </a:t>
            </a:r>
            <a:r>
              <a:rPr lang="en-US" sz="1300"/>
              <a:t>and would need a leverage on synergies in order to compensate the investment</a:t>
            </a:r>
          </a:p>
        </p:txBody>
      </p:sp>
      <p:sp>
        <p:nvSpPr>
          <p:cNvPr id="38" name="Rectangle 37">
            <a:extLst>
              <a:ext uri="{FF2B5EF4-FFF2-40B4-BE49-F238E27FC236}">
                <a16:creationId xmlns:a16="http://schemas.microsoft.com/office/drawing/2014/main" id="{BAE3B6C6-6CD2-4A46-B7A3-7DDA740D1197}"/>
              </a:ext>
            </a:extLst>
          </p:cNvPr>
          <p:cNvSpPr/>
          <p:nvPr/>
        </p:nvSpPr>
        <p:spPr>
          <a:xfrm>
            <a:off x="125640" y="4498575"/>
            <a:ext cx="5597091" cy="1676400"/>
          </a:xfrm>
          <a:prstGeom prst="rect">
            <a:avLst/>
          </a:prstGeom>
          <a:solidFill>
            <a:schemeClr val="bg1"/>
          </a:solidFill>
          <a:ln w="38100">
            <a:solidFill>
              <a:srgbClr val="009D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i="1">
                <a:solidFill>
                  <a:srgbClr val="009DB0"/>
                </a:solidFill>
              </a:rPr>
              <a:t>Estimated wages</a:t>
            </a:r>
          </a:p>
        </p:txBody>
      </p:sp>
      <p:grpSp>
        <p:nvGrpSpPr>
          <p:cNvPr id="7" name="Group 6">
            <a:extLst>
              <a:ext uri="{FF2B5EF4-FFF2-40B4-BE49-F238E27FC236}">
                <a16:creationId xmlns:a16="http://schemas.microsoft.com/office/drawing/2014/main" id="{B5D364E3-7A7B-4FA8-8D90-098209B6B4A9}"/>
              </a:ext>
            </a:extLst>
          </p:cNvPr>
          <p:cNvGrpSpPr/>
          <p:nvPr/>
        </p:nvGrpSpPr>
        <p:grpSpPr>
          <a:xfrm>
            <a:off x="264593" y="4930757"/>
            <a:ext cx="978317" cy="1128205"/>
            <a:chOff x="264593" y="4930757"/>
            <a:chExt cx="978317" cy="1128205"/>
          </a:xfrm>
        </p:grpSpPr>
        <p:sp>
          <p:nvSpPr>
            <p:cNvPr id="35" name="Freeform: Shape 34">
              <a:extLst>
                <a:ext uri="{FF2B5EF4-FFF2-40B4-BE49-F238E27FC236}">
                  <a16:creationId xmlns:a16="http://schemas.microsoft.com/office/drawing/2014/main" id="{E560DEA1-AC26-4628-967C-0BCBBFC4F5DF}"/>
                </a:ext>
              </a:extLst>
            </p:cNvPr>
            <p:cNvSpPr>
              <a:spLocks noChangeAspect="1"/>
            </p:cNvSpPr>
            <p:nvPr/>
          </p:nvSpPr>
          <p:spPr>
            <a:xfrm>
              <a:off x="540039" y="4930757"/>
              <a:ext cx="427425" cy="459667"/>
            </a:xfrm>
            <a:custGeom>
              <a:avLst/>
              <a:gdLst>
                <a:gd name="connsiteX0" fmla="*/ 523875 w 3819525"/>
                <a:gd name="connsiteY0" fmla="*/ 914400 h 4107656"/>
                <a:gd name="connsiteX1" fmla="*/ 209550 w 3819525"/>
                <a:gd name="connsiteY1" fmla="*/ 1228725 h 4107656"/>
                <a:gd name="connsiteX2" fmla="*/ 523875 w 3819525"/>
                <a:gd name="connsiteY2" fmla="*/ 1543050 h 4107656"/>
                <a:gd name="connsiteX3" fmla="*/ 847725 w 3819525"/>
                <a:gd name="connsiteY3" fmla="*/ 1228725 h 4107656"/>
                <a:gd name="connsiteX4" fmla="*/ 523875 w 3819525"/>
                <a:gd name="connsiteY4" fmla="*/ 914400 h 4107656"/>
                <a:gd name="connsiteX5" fmla="*/ 3295650 w 3819525"/>
                <a:gd name="connsiteY5" fmla="*/ 914400 h 4107656"/>
                <a:gd name="connsiteX6" fmla="*/ 3609975 w 3819525"/>
                <a:gd name="connsiteY6" fmla="*/ 1228725 h 4107656"/>
                <a:gd name="connsiteX7" fmla="*/ 3295650 w 3819525"/>
                <a:gd name="connsiteY7" fmla="*/ 1543050 h 4107656"/>
                <a:gd name="connsiteX8" fmla="*/ 2981325 w 3819525"/>
                <a:gd name="connsiteY8" fmla="*/ 1228725 h 4107656"/>
                <a:gd name="connsiteX9" fmla="*/ 3295650 w 3819525"/>
                <a:gd name="connsiteY9" fmla="*/ 914400 h 4107656"/>
                <a:gd name="connsiteX10" fmla="*/ 3324225 w 3819525"/>
                <a:gd name="connsiteY10" fmla="*/ 1838325 h 4107656"/>
                <a:gd name="connsiteX11" fmla="*/ 3371850 w 3819525"/>
                <a:gd name="connsiteY11" fmla="*/ 2390775 h 4107656"/>
                <a:gd name="connsiteX12" fmla="*/ 3295650 w 3819525"/>
                <a:gd name="connsiteY12" fmla="*/ 2486025 h 4107656"/>
                <a:gd name="connsiteX13" fmla="*/ 3209925 w 3819525"/>
                <a:gd name="connsiteY13" fmla="*/ 2390775 h 4107656"/>
                <a:gd name="connsiteX14" fmla="*/ 3257550 w 3819525"/>
                <a:gd name="connsiteY14" fmla="*/ 1838325 h 4107656"/>
                <a:gd name="connsiteX15" fmla="*/ 3267075 w 3819525"/>
                <a:gd name="connsiteY15" fmla="*/ 1743075 h 4107656"/>
                <a:gd name="connsiteX16" fmla="*/ 3324225 w 3819525"/>
                <a:gd name="connsiteY16" fmla="*/ 1743075 h 4107656"/>
                <a:gd name="connsiteX17" fmla="*/ 3324225 w 3819525"/>
                <a:gd name="connsiteY17" fmla="*/ 1838325 h 4107656"/>
                <a:gd name="connsiteX18" fmla="*/ 3000375 w 3819525"/>
                <a:gd name="connsiteY18" fmla="*/ 2952750 h 4107656"/>
                <a:gd name="connsiteX19" fmla="*/ 3000375 w 3819525"/>
                <a:gd name="connsiteY19" fmla="*/ 3971925 h 4107656"/>
                <a:gd name="connsiteX20" fmla="*/ 3295650 w 3819525"/>
                <a:gd name="connsiteY20" fmla="*/ 3971925 h 4107656"/>
                <a:gd name="connsiteX21" fmla="*/ 3581400 w 3819525"/>
                <a:gd name="connsiteY21" fmla="*/ 3971925 h 4107656"/>
                <a:gd name="connsiteX22" fmla="*/ 3581400 w 3819525"/>
                <a:gd name="connsiteY22" fmla="*/ 2952750 h 4107656"/>
                <a:gd name="connsiteX23" fmla="*/ 3819525 w 3819525"/>
                <a:gd name="connsiteY23" fmla="*/ 2952750 h 4107656"/>
                <a:gd name="connsiteX24" fmla="*/ 3819525 w 3819525"/>
                <a:gd name="connsiteY24" fmla="*/ 2076450 h 4107656"/>
                <a:gd name="connsiteX25" fmla="*/ 2762250 w 3819525"/>
                <a:gd name="connsiteY25" fmla="*/ 2076450 h 4107656"/>
                <a:gd name="connsiteX26" fmla="*/ 2762250 w 3819525"/>
                <a:gd name="connsiteY26" fmla="*/ 2952750 h 4107656"/>
                <a:gd name="connsiteX27" fmla="*/ 3000375 w 3819525"/>
                <a:gd name="connsiteY27" fmla="*/ 2952750 h 4107656"/>
                <a:gd name="connsiteX28" fmla="*/ 1400175 w 3819525"/>
                <a:gd name="connsiteY28" fmla="*/ 0 h 4107656"/>
                <a:gd name="connsiteX29" fmla="*/ 2105025 w 3819525"/>
                <a:gd name="connsiteY29" fmla="*/ 0 h 4107656"/>
                <a:gd name="connsiteX30" fmla="*/ 2438400 w 3819525"/>
                <a:gd name="connsiteY30" fmla="*/ 333375 h 4107656"/>
                <a:gd name="connsiteX31" fmla="*/ 2438400 w 3819525"/>
                <a:gd name="connsiteY31" fmla="*/ 495300 h 4107656"/>
                <a:gd name="connsiteX32" fmla="*/ 2362200 w 3819525"/>
                <a:gd name="connsiteY32" fmla="*/ 495300 h 4107656"/>
                <a:gd name="connsiteX33" fmla="*/ 2362200 w 3819525"/>
                <a:gd name="connsiteY33" fmla="*/ 333375 h 4107656"/>
                <a:gd name="connsiteX34" fmla="*/ 2105025 w 3819525"/>
                <a:gd name="connsiteY34" fmla="*/ 85725 h 4107656"/>
                <a:gd name="connsiteX35" fmla="*/ 1400175 w 3819525"/>
                <a:gd name="connsiteY35" fmla="*/ 85725 h 4107656"/>
                <a:gd name="connsiteX36" fmla="*/ 1143000 w 3819525"/>
                <a:gd name="connsiteY36" fmla="*/ 333375 h 4107656"/>
                <a:gd name="connsiteX37" fmla="*/ 1143000 w 3819525"/>
                <a:gd name="connsiteY37" fmla="*/ 847725 h 4107656"/>
                <a:gd name="connsiteX38" fmla="*/ 1438275 w 3819525"/>
                <a:gd name="connsiteY38" fmla="*/ 1095375 h 4107656"/>
                <a:gd name="connsiteX39" fmla="*/ 1895475 w 3819525"/>
                <a:gd name="connsiteY39" fmla="*/ 1095375 h 4107656"/>
                <a:gd name="connsiteX40" fmla="*/ 1914525 w 3819525"/>
                <a:gd name="connsiteY40" fmla="*/ 1181100 h 4107656"/>
                <a:gd name="connsiteX41" fmla="*/ 1590675 w 3819525"/>
                <a:gd name="connsiteY41" fmla="*/ 1181100 h 4107656"/>
                <a:gd name="connsiteX42" fmla="*/ 1133475 w 3819525"/>
                <a:gd name="connsiteY42" fmla="*/ 1428750 h 4107656"/>
                <a:gd name="connsiteX43" fmla="*/ 1200150 w 3819525"/>
                <a:gd name="connsiteY43" fmla="*/ 1114425 h 4107656"/>
                <a:gd name="connsiteX44" fmla="*/ 1066800 w 3819525"/>
                <a:gd name="connsiteY44" fmla="*/ 847725 h 4107656"/>
                <a:gd name="connsiteX45" fmla="*/ 1066800 w 3819525"/>
                <a:gd name="connsiteY45" fmla="*/ 333375 h 4107656"/>
                <a:gd name="connsiteX46" fmla="*/ 1400175 w 3819525"/>
                <a:gd name="connsiteY46" fmla="*/ 0 h 4107656"/>
                <a:gd name="connsiteX47" fmla="*/ 2600325 w 3819525"/>
                <a:gd name="connsiteY47" fmla="*/ 571500 h 4107656"/>
                <a:gd name="connsiteX48" fmla="*/ 2181225 w 3819525"/>
                <a:gd name="connsiteY48" fmla="*/ 571500 h 4107656"/>
                <a:gd name="connsiteX49" fmla="*/ 1981200 w 3819525"/>
                <a:gd name="connsiteY49" fmla="*/ 771525 h 4107656"/>
                <a:gd name="connsiteX50" fmla="*/ 1981200 w 3819525"/>
                <a:gd name="connsiteY50" fmla="*/ 1076325 h 4107656"/>
                <a:gd name="connsiteX51" fmla="*/ 2181225 w 3819525"/>
                <a:gd name="connsiteY51" fmla="*/ 1276350 h 4107656"/>
                <a:gd name="connsiteX52" fmla="*/ 2486025 w 3819525"/>
                <a:gd name="connsiteY52" fmla="*/ 1276350 h 4107656"/>
                <a:gd name="connsiteX53" fmla="*/ 2752725 w 3819525"/>
                <a:gd name="connsiteY53" fmla="*/ 1428750 h 4107656"/>
                <a:gd name="connsiteX54" fmla="*/ 2714625 w 3819525"/>
                <a:gd name="connsiteY54" fmla="*/ 1238250 h 4107656"/>
                <a:gd name="connsiteX55" fmla="*/ 2800350 w 3819525"/>
                <a:gd name="connsiteY55" fmla="*/ 1076325 h 4107656"/>
                <a:gd name="connsiteX56" fmla="*/ 2800350 w 3819525"/>
                <a:gd name="connsiteY56" fmla="*/ 771525 h 4107656"/>
                <a:gd name="connsiteX57" fmla="*/ 2600325 w 3819525"/>
                <a:gd name="connsiteY57" fmla="*/ 571500 h 4107656"/>
                <a:gd name="connsiteX58" fmla="*/ 495300 w 3819525"/>
                <a:gd name="connsiteY58" fmla="*/ 1838325 h 4107656"/>
                <a:gd name="connsiteX59" fmla="*/ 447675 w 3819525"/>
                <a:gd name="connsiteY59" fmla="*/ 2390775 h 4107656"/>
                <a:gd name="connsiteX60" fmla="*/ 523875 w 3819525"/>
                <a:gd name="connsiteY60" fmla="*/ 2486025 h 4107656"/>
                <a:gd name="connsiteX61" fmla="*/ 609600 w 3819525"/>
                <a:gd name="connsiteY61" fmla="*/ 2390775 h 4107656"/>
                <a:gd name="connsiteX62" fmla="*/ 561975 w 3819525"/>
                <a:gd name="connsiteY62" fmla="*/ 1838325 h 4107656"/>
                <a:gd name="connsiteX63" fmla="*/ 552450 w 3819525"/>
                <a:gd name="connsiteY63" fmla="*/ 1743075 h 4107656"/>
                <a:gd name="connsiteX64" fmla="*/ 504825 w 3819525"/>
                <a:gd name="connsiteY64" fmla="*/ 1743075 h 4107656"/>
                <a:gd name="connsiteX65" fmla="*/ 495300 w 3819525"/>
                <a:gd name="connsiteY65" fmla="*/ 1838325 h 4107656"/>
                <a:gd name="connsiteX66" fmla="*/ 819150 w 3819525"/>
                <a:gd name="connsiteY66" fmla="*/ 2952750 h 4107656"/>
                <a:gd name="connsiteX67" fmla="*/ 819150 w 3819525"/>
                <a:gd name="connsiteY67" fmla="*/ 3971925 h 4107656"/>
                <a:gd name="connsiteX68" fmla="*/ 523875 w 3819525"/>
                <a:gd name="connsiteY68" fmla="*/ 3971925 h 4107656"/>
                <a:gd name="connsiteX69" fmla="*/ 238125 w 3819525"/>
                <a:gd name="connsiteY69" fmla="*/ 3971925 h 4107656"/>
                <a:gd name="connsiteX70" fmla="*/ 238125 w 3819525"/>
                <a:gd name="connsiteY70" fmla="*/ 2952750 h 4107656"/>
                <a:gd name="connsiteX71" fmla="*/ 0 w 3819525"/>
                <a:gd name="connsiteY71" fmla="*/ 2952750 h 4107656"/>
                <a:gd name="connsiteX72" fmla="*/ 0 w 3819525"/>
                <a:gd name="connsiteY72" fmla="*/ 2076450 h 4107656"/>
                <a:gd name="connsiteX73" fmla="*/ 1057275 w 3819525"/>
                <a:gd name="connsiteY73" fmla="*/ 2076450 h 4107656"/>
                <a:gd name="connsiteX74" fmla="*/ 1057275 w 3819525"/>
                <a:gd name="connsiteY74" fmla="*/ 2952750 h 4107656"/>
                <a:gd name="connsiteX75" fmla="*/ 819150 w 3819525"/>
                <a:gd name="connsiteY75" fmla="*/ 2952750 h 410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9525" h="4107656">
                  <a:moveTo>
                    <a:pt x="523875" y="914400"/>
                  </a:moveTo>
                  <a:cubicBezTo>
                    <a:pt x="352425" y="914400"/>
                    <a:pt x="209550" y="1047750"/>
                    <a:pt x="209550" y="1228725"/>
                  </a:cubicBezTo>
                  <a:cubicBezTo>
                    <a:pt x="209550" y="1400175"/>
                    <a:pt x="352425" y="1543050"/>
                    <a:pt x="523875" y="1543050"/>
                  </a:cubicBezTo>
                  <a:cubicBezTo>
                    <a:pt x="704850" y="1543050"/>
                    <a:pt x="847725" y="1400175"/>
                    <a:pt x="847725" y="1228725"/>
                  </a:cubicBezTo>
                  <a:cubicBezTo>
                    <a:pt x="847725" y="1047750"/>
                    <a:pt x="704850" y="914400"/>
                    <a:pt x="523875" y="914400"/>
                  </a:cubicBezTo>
                  <a:close/>
                  <a:moveTo>
                    <a:pt x="3295650" y="914400"/>
                  </a:moveTo>
                  <a:cubicBezTo>
                    <a:pt x="3467100" y="914400"/>
                    <a:pt x="3609975" y="1047750"/>
                    <a:pt x="3609975" y="1228725"/>
                  </a:cubicBezTo>
                  <a:cubicBezTo>
                    <a:pt x="3609975" y="1400175"/>
                    <a:pt x="3467100" y="1543050"/>
                    <a:pt x="3295650" y="1543050"/>
                  </a:cubicBezTo>
                  <a:cubicBezTo>
                    <a:pt x="3114675" y="1543050"/>
                    <a:pt x="2981325" y="1400175"/>
                    <a:pt x="2981325" y="1228725"/>
                  </a:cubicBezTo>
                  <a:cubicBezTo>
                    <a:pt x="2981325" y="1047750"/>
                    <a:pt x="3114675" y="914400"/>
                    <a:pt x="3295650" y="914400"/>
                  </a:cubicBezTo>
                  <a:close/>
                  <a:moveTo>
                    <a:pt x="3324225" y="1838325"/>
                  </a:moveTo>
                  <a:lnTo>
                    <a:pt x="3371850" y="2390775"/>
                  </a:lnTo>
                  <a:lnTo>
                    <a:pt x="3295650" y="2486025"/>
                  </a:lnTo>
                  <a:lnTo>
                    <a:pt x="3209925" y="2390775"/>
                  </a:lnTo>
                  <a:lnTo>
                    <a:pt x="3257550" y="1838325"/>
                  </a:lnTo>
                  <a:cubicBezTo>
                    <a:pt x="3219450" y="1828800"/>
                    <a:pt x="3219450" y="1743075"/>
                    <a:pt x="3267075" y="1743075"/>
                  </a:cubicBezTo>
                  <a:lnTo>
                    <a:pt x="3324225" y="1743075"/>
                  </a:lnTo>
                  <a:cubicBezTo>
                    <a:pt x="3362325" y="1743075"/>
                    <a:pt x="3371850" y="1828800"/>
                    <a:pt x="3324225" y="1838325"/>
                  </a:cubicBezTo>
                  <a:close/>
                  <a:moveTo>
                    <a:pt x="3000375" y="2952750"/>
                  </a:moveTo>
                  <a:lnTo>
                    <a:pt x="3000375" y="3971925"/>
                  </a:lnTo>
                  <a:cubicBezTo>
                    <a:pt x="3000375" y="4152900"/>
                    <a:pt x="3295650" y="4152900"/>
                    <a:pt x="3295650" y="3971925"/>
                  </a:cubicBezTo>
                  <a:cubicBezTo>
                    <a:pt x="3295650" y="4152900"/>
                    <a:pt x="3581400" y="4152900"/>
                    <a:pt x="3581400" y="3971925"/>
                  </a:cubicBezTo>
                  <a:lnTo>
                    <a:pt x="3581400" y="2952750"/>
                  </a:lnTo>
                  <a:lnTo>
                    <a:pt x="3819525" y="2952750"/>
                  </a:lnTo>
                  <a:lnTo>
                    <a:pt x="3819525" y="2076450"/>
                  </a:lnTo>
                  <a:cubicBezTo>
                    <a:pt x="3819525" y="1552575"/>
                    <a:pt x="2762250" y="1552575"/>
                    <a:pt x="2762250" y="2076450"/>
                  </a:cubicBezTo>
                  <a:lnTo>
                    <a:pt x="2762250" y="2952750"/>
                  </a:lnTo>
                  <a:lnTo>
                    <a:pt x="3000375" y="2952750"/>
                  </a:lnTo>
                  <a:close/>
                  <a:moveTo>
                    <a:pt x="1400175" y="0"/>
                  </a:moveTo>
                  <a:lnTo>
                    <a:pt x="2105025" y="0"/>
                  </a:lnTo>
                  <a:cubicBezTo>
                    <a:pt x="2295525" y="0"/>
                    <a:pt x="2438400" y="152400"/>
                    <a:pt x="2438400" y="333375"/>
                  </a:cubicBezTo>
                  <a:lnTo>
                    <a:pt x="2438400" y="495300"/>
                  </a:lnTo>
                  <a:lnTo>
                    <a:pt x="2362200" y="495300"/>
                  </a:lnTo>
                  <a:lnTo>
                    <a:pt x="2362200" y="333375"/>
                  </a:lnTo>
                  <a:cubicBezTo>
                    <a:pt x="2362200" y="200025"/>
                    <a:pt x="2247900" y="85725"/>
                    <a:pt x="2105025" y="85725"/>
                  </a:cubicBezTo>
                  <a:lnTo>
                    <a:pt x="1400175" y="85725"/>
                  </a:lnTo>
                  <a:cubicBezTo>
                    <a:pt x="1257300" y="85725"/>
                    <a:pt x="1143000" y="200025"/>
                    <a:pt x="1143000" y="333375"/>
                  </a:cubicBezTo>
                  <a:lnTo>
                    <a:pt x="1143000" y="847725"/>
                  </a:lnTo>
                  <a:cubicBezTo>
                    <a:pt x="1143000" y="1057275"/>
                    <a:pt x="1362075" y="1095375"/>
                    <a:pt x="1438275" y="1095375"/>
                  </a:cubicBezTo>
                  <a:lnTo>
                    <a:pt x="1895475" y="1095375"/>
                  </a:lnTo>
                  <a:cubicBezTo>
                    <a:pt x="1905000" y="1123950"/>
                    <a:pt x="1905000" y="1152525"/>
                    <a:pt x="1914525" y="1181100"/>
                  </a:cubicBezTo>
                  <a:lnTo>
                    <a:pt x="1590675" y="1181100"/>
                  </a:lnTo>
                  <a:lnTo>
                    <a:pt x="1133475" y="1428750"/>
                  </a:lnTo>
                  <a:lnTo>
                    <a:pt x="1200150" y="1114425"/>
                  </a:lnTo>
                  <a:cubicBezTo>
                    <a:pt x="1123950" y="1057275"/>
                    <a:pt x="1066800" y="962025"/>
                    <a:pt x="1066800" y="847725"/>
                  </a:cubicBezTo>
                  <a:lnTo>
                    <a:pt x="1066800" y="333375"/>
                  </a:lnTo>
                  <a:cubicBezTo>
                    <a:pt x="1066800" y="152400"/>
                    <a:pt x="1209675" y="0"/>
                    <a:pt x="1400175" y="0"/>
                  </a:cubicBezTo>
                  <a:close/>
                  <a:moveTo>
                    <a:pt x="2600325" y="571500"/>
                  </a:moveTo>
                  <a:lnTo>
                    <a:pt x="2181225" y="571500"/>
                  </a:lnTo>
                  <a:cubicBezTo>
                    <a:pt x="2066925" y="571500"/>
                    <a:pt x="1981200" y="666750"/>
                    <a:pt x="1981200" y="771525"/>
                  </a:cubicBezTo>
                  <a:lnTo>
                    <a:pt x="1981200" y="1076325"/>
                  </a:lnTo>
                  <a:cubicBezTo>
                    <a:pt x="1981200" y="1190625"/>
                    <a:pt x="2066925" y="1276350"/>
                    <a:pt x="2181225" y="1276350"/>
                  </a:cubicBezTo>
                  <a:lnTo>
                    <a:pt x="2486025" y="1276350"/>
                  </a:lnTo>
                  <a:lnTo>
                    <a:pt x="2752725" y="1428750"/>
                  </a:lnTo>
                  <a:lnTo>
                    <a:pt x="2714625" y="1238250"/>
                  </a:lnTo>
                  <a:cubicBezTo>
                    <a:pt x="2771775" y="1209675"/>
                    <a:pt x="2800350" y="1143000"/>
                    <a:pt x="2800350" y="1076325"/>
                  </a:cubicBezTo>
                  <a:lnTo>
                    <a:pt x="2800350" y="771525"/>
                  </a:lnTo>
                  <a:cubicBezTo>
                    <a:pt x="2800350" y="666750"/>
                    <a:pt x="2714625" y="571500"/>
                    <a:pt x="2600325" y="571500"/>
                  </a:cubicBezTo>
                  <a:close/>
                  <a:moveTo>
                    <a:pt x="495300" y="1838325"/>
                  </a:moveTo>
                  <a:lnTo>
                    <a:pt x="447675" y="2390775"/>
                  </a:lnTo>
                  <a:lnTo>
                    <a:pt x="523875" y="2486025"/>
                  </a:lnTo>
                  <a:lnTo>
                    <a:pt x="609600" y="2390775"/>
                  </a:lnTo>
                  <a:lnTo>
                    <a:pt x="561975" y="1838325"/>
                  </a:lnTo>
                  <a:cubicBezTo>
                    <a:pt x="600075" y="1828800"/>
                    <a:pt x="600075" y="1743075"/>
                    <a:pt x="552450" y="1743075"/>
                  </a:cubicBezTo>
                  <a:lnTo>
                    <a:pt x="504825" y="1743075"/>
                  </a:lnTo>
                  <a:cubicBezTo>
                    <a:pt x="457200" y="1743075"/>
                    <a:pt x="447675" y="1828800"/>
                    <a:pt x="495300" y="1838325"/>
                  </a:cubicBezTo>
                  <a:close/>
                  <a:moveTo>
                    <a:pt x="819150" y="2952750"/>
                  </a:moveTo>
                  <a:lnTo>
                    <a:pt x="819150" y="3971925"/>
                  </a:lnTo>
                  <a:cubicBezTo>
                    <a:pt x="819150" y="4152900"/>
                    <a:pt x="523875" y="4152900"/>
                    <a:pt x="523875" y="3971925"/>
                  </a:cubicBezTo>
                  <a:cubicBezTo>
                    <a:pt x="523875" y="4152900"/>
                    <a:pt x="238125" y="4152900"/>
                    <a:pt x="238125" y="3971925"/>
                  </a:cubicBezTo>
                  <a:lnTo>
                    <a:pt x="238125" y="2952750"/>
                  </a:lnTo>
                  <a:lnTo>
                    <a:pt x="0" y="2952750"/>
                  </a:lnTo>
                  <a:lnTo>
                    <a:pt x="0" y="2076450"/>
                  </a:lnTo>
                  <a:cubicBezTo>
                    <a:pt x="0" y="1552575"/>
                    <a:pt x="1057275" y="1552575"/>
                    <a:pt x="1057275" y="2076450"/>
                  </a:cubicBezTo>
                  <a:lnTo>
                    <a:pt x="1057275" y="2952750"/>
                  </a:lnTo>
                  <a:lnTo>
                    <a:pt x="819150" y="2952750"/>
                  </a:lnTo>
                  <a:close/>
                </a:path>
              </a:pathLst>
            </a:custGeom>
            <a:solidFill>
              <a:srgbClr val="009DB0"/>
            </a:solidFill>
            <a:ln w="9525" cap="flat">
              <a:noFill/>
              <a:prstDash val="solid"/>
              <a:miter/>
            </a:ln>
          </p:spPr>
          <p:txBody>
            <a:bodyPr rtlCol="0" anchor="ctr"/>
            <a:lstStyle/>
            <a:p>
              <a:endParaRPr lang="en-US"/>
            </a:p>
          </p:txBody>
        </p:sp>
        <p:sp>
          <p:nvSpPr>
            <p:cNvPr id="53" name="TextBox 52">
              <a:extLst>
                <a:ext uri="{FF2B5EF4-FFF2-40B4-BE49-F238E27FC236}">
                  <a16:creationId xmlns:a16="http://schemas.microsoft.com/office/drawing/2014/main" id="{3A94DB4A-382A-4F7D-9052-17405AA36F9A}"/>
                </a:ext>
              </a:extLst>
            </p:cNvPr>
            <p:cNvSpPr txBox="1"/>
            <p:nvPr/>
          </p:nvSpPr>
          <p:spPr>
            <a:xfrm>
              <a:off x="264593" y="5535742"/>
              <a:ext cx="978317" cy="523220"/>
            </a:xfrm>
            <a:prstGeom prst="rect">
              <a:avLst/>
            </a:prstGeom>
            <a:noFill/>
          </p:spPr>
          <p:txBody>
            <a:bodyPr wrap="square" rtlCol="0">
              <a:spAutoFit/>
            </a:bodyPr>
            <a:lstStyle/>
            <a:p>
              <a:pPr algn="ctr"/>
              <a:r>
                <a:rPr lang="en-US" sz="700" b="1">
                  <a:solidFill>
                    <a:srgbClr val="009DB0"/>
                  </a:solidFill>
                </a:rPr>
                <a:t>Business &amp; Partnership developer</a:t>
              </a:r>
            </a:p>
            <a:p>
              <a:pPr algn="ctr"/>
              <a:r>
                <a:rPr lang="en-US" sz="700"/>
                <a:t>50 K€/year</a:t>
              </a:r>
            </a:p>
          </p:txBody>
        </p:sp>
      </p:grpSp>
      <p:grpSp>
        <p:nvGrpSpPr>
          <p:cNvPr id="8" name="Group 7">
            <a:extLst>
              <a:ext uri="{FF2B5EF4-FFF2-40B4-BE49-F238E27FC236}">
                <a16:creationId xmlns:a16="http://schemas.microsoft.com/office/drawing/2014/main" id="{9BC0D04C-9AE3-40B9-B56A-13E3125A5C0E}"/>
              </a:ext>
            </a:extLst>
          </p:cNvPr>
          <p:cNvGrpSpPr/>
          <p:nvPr/>
        </p:nvGrpSpPr>
        <p:grpSpPr>
          <a:xfrm>
            <a:off x="1682192" y="4923583"/>
            <a:ext cx="978317" cy="1027657"/>
            <a:chOff x="1943732" y="4923583"/>
            <a:chExt cx="978317" cy="1027657"/>
          </a:xfrm>
        </p:grpSpPr>
        <p:grpSp>
          <p:nvGrpSpPr>
            <p:cNvPr id="23" name="Graphic 6">
              <a:extLst>
                <a:ext uri="{FF2B5EF4-FFF2-40B4-BE49-F238E27FC236}">
                  <a16:creationId xmlns:a16="http://schemas.microsoft.com/office/drawing/2014/main" id="{6DC18389-7F47-4D0B-813F-C70583C99379}"/>
                </a:ext>
              </a:extLst>
            </p:cNvPr>
            <p:cNvGrpSpPr/>
            <p:nvPr/>
          </p:nvGrpSpPr>
          <p:grpSpPr>
            <a:xfrm>
              <a:off x="2119994" y="4923583"/>
              <a:ext cx="625792" cy="518159"/>
              <a:chOff x="1676078" y="4439955"/>
              <a:chExt cx="625792" cy="518159"/>
            </a:xfrm>
            <a:solidFill>
              <a:srgbClr val="009DB0"/>
            </a:solidFill>
          </p:grpSpPr>
          <p:sp>
            <p:nvSpPr>
              <p:cNvPr id="24" name="Freeform: Shape 23">
                <a:extLst>
                  <a:ext uri="{FF2B5EF4-FFF2-40B4-BE49-F238E27FC236}">
                    <a16:creationId xmlns:a16="http://schemas.microsoft.com/office/drawing/2014/main" id="{7C6A18A0-5065-43EB-9EA5-760A3769B888}"/>
                  </a:ext>
                </a:extLst>
              </p:cNvPr>
              <p:cNvSpPr/>
              <p:nvPr/>
            </p:nvSpPr>
            <p:spPr>
              <a:xfrm>
                <a:off x="1676078" y="4474245"/>
                <a:ext cx="625792" cy="483869"/>
              </a:xfrm>
              <a:custGeom>
                <a:avLst/>
                <a:gdLst>
                  <a:gd name="connsiteX0" fmla="*/ 597218 w 625792"/>
                  <a:gd name="connsiteY0" fmla="*/ 0 h 483869"/>
                  <a:gd name="connsiteX1" fmla="*/ 463868 w 625792"/>
                  <a:gd name="connsiteY1" fmla="*/ 0 h 483869"/>
                  <a:gd name="connsiteX2" fmla="*/ 463868 w 625792"/>
                  <a:gd name="connsiteY2" fmla="*/ 14288 h 483869"/>
                  <a:gd name="connsiteX3" fmla="*/ 597218 w 625792"/>
                  <a:gd name="connsiteY3" fmla="*/ 14288 h 483869"/>
                  <a:gd name="connsiteX4" fmla="*/ 609600 w 625792"/>
                  <a:gd name="connsiteY4" fmla="*/ 26670 h 483869"/>
                  <a:gd name="connsiteX5" fmla="*/ 609600 w 625792"/>
                  <a:gd name="connsiteY5" fmla="*/ 350520 h 483869"/>
                  <a:gd name="connsiteX6" fmla="*/ 14288 w 625792"/>
                  <a:gd name="connsiteY6" fmla="*/ 350520 h 483869"/>
                  <a:gd name="connsiteX7" fmla="*/ 14288 w 625792"/>
                  <a:gd name="connsiteY7" fmla="*/ 26670 h 483869"/>
                  <a:gd name="connsiteX8" fmla="*/ 25718 w 625792"/>
                  <a:gd name="connsiteY8" fmla="*/ 14288 h 483869"/>
                  <a:gd name="connsiteX9" fmla="*/ 220980 w 625792"/>
                  <a:gd name="connsiteY9" fmla="*/ 14288 h 483869"/>
                  <a:gd name="connsiteX10" fmla="*/ 220980 w 625792"/>
                  <a:gd name="connsiteY10" fmla="*/ 0 h 483869"/>
                  <a:gd name="connsiteX11" fmla="*/ 25718 w 625792"/>
                  <a:gd name="connsiteY11" fmla="*/ 0 h 483869"/>
                  <a:gd name="connsiteX12" fmla="*/ 0 w 625792"/>
                  <a:gd name="connsiteY12" fmla="*/ 26670 h 483869"/>
                  <a:gd name="connsiteX13" fmla="*/ 0 w 625792"/>
                  <a:gd name="connsiteY13" fmla="*/ 382905 h 483869"/>
                  <a:gd name="connsiteX14" fmla="*/ 26670 w 625792"/>
                  <a:gd name="connsiteY14" fmla="*/ 409575 h 483869"/>
                  <a:gd name="connsiteX15" fmla="*/ 222885 w 625792"/>
                  <a:gd name="connsiteY15" fmla="*/ 409575 h 483869"/>
                  <a:gd name="connsiteX16" fmla="*/ 222885 w 625792"/>
                  <a:gd name="connsiteY16" fmla="*/ 469583 h 483869"/>
                  <a:gd name="connsiteX17" fmla="*/ 187643 w 625792"/>
                  <a:gd name="connsiteY17" fmla="*/ 469583 h 483869"/>
                  <a:gd name="connsiteX18" fmla="*/ 187643 w 625792"/>
                  <a:gd name="connsiteY18" fmla="*/ 483870 h 483869"/>
                  <a:gd name="connsiteX19" fmla="*/ 438150 w 625792"/>
                  <a:gd name="connsiteY19" fmla="*/ 483870 h 483869"/>
                  <a:gd name="connsiteX20" fmla="*/ 438150 w 625792"/>
                  <a:gd name="connsiteY20" fmla="*/ 469583 h 483869"/>
                  <a:gd name="connsiteX21" fmla="*/ 402908 w 625792"/>
                  <a:gd name="connsiteY21" fmla="*/ 469583 h 483869"/>
                  <a:gd name="connsiteX22" fmla="*/ 402908 w 625792"/>
                  <a:gd name="connsiteY22" fmla="*/ 409575 h 483869"/>
                  <a:gd name="connsiteX23" fmla="*/ 599123 w 625792"/>
                  <a:gd name="connsiteY23" fmla="*/ 409575 h 483869"/>
                  <a:gd name="connsiteX24" fmla="*/ 625793 w 625792"/>
                  <a:gd name="connsiteY24" fmla="*/ 382905 h 483869"/>
                  <a:gd name="connsiteX25" fmla="*/ 625793 w 625792"/>
                  <a:gd name="connsiteY25" fmla="*/ 26670 h 483869"/>
                  <a:gd name="connsiteX26" fmla="*/ 597218 w 625792"/>
                  <a:gd name="connsiteY26" fmla="*/ 0 h 483869"/>
                  <a:gd name="connsiteX27" fmla="*/ 386715 w 625792"/>
                  <a:gd name="connsiteY27" fmla="*/ 468630 h 483869"/>
                  <a:gd name="connsiteX28" fmla="*/ 236220 w 625792"/>
                  <a:gd name="connsiteY28" fmla="*/ 468630 h 483869"/>
                  <a:gd name="connsiteX29" fmla="*/ 236220 w 625792"/>
                  <a:gd name="connsiteY29" fmla="*/ 408623 h 483869"/>
                  <a:gd name="connsiteX30" fmla="*/ 386715 w 625792"/>
                  <a:gd name="connsiteY30" fmla="*/ 408623 h 483869"/>
                  <a:gd name="connsiteX31" fmla="*/ 386715 w 625792"/>
                  <a:gd name="connsiteY31" fmla="*/ 468630 h 483869"/>
                  <a:gd name="connsiteX32" fmla="*/ 597218 w 625792"/>
                  <a:gd name="connsiteY32" fmla="*/ 394335 h 483869"/>
                  <a:gd name="connsiteX33" fmla="*/ 25718 w 625792"/>
                  <a:gd name="connsiteY33" fmla="*/ 394335 h 483869"/>
                  <a:gd name="connsiteX34" fmla="*/ 14288 w 625792"/>
                  <a:gd name="connsiteY34" fmla="*/ 381953 h 483869"/>
                  <a:gd name="connsiteX35" fmla="*/ 14288 w 625792"/>
                  <a:gd name="connsiteY35" fmla="*/ 363855 h 483869"/>
                  <a:gd name="connsiteX36" fmla="*/ 609600 w 625792"/>
                  <a:gd name="connsiteY36" fmla="*/ 363855 h 483869"/>
                  <a:gd name="connsiteX37" fmla="*/ 609600 w 625792"/>
                  <a:gd name="connsiteY37" fmla="*/ 381953 h 483869"/>
                  <a:gd name="connsiteX38" fmla="*/ 597218 w 625792"/>
                  <a:gd name="connsiteY38" fmla="*/ 394335 h 4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25792" h="483869">
                    <a:moveTo>
                      <a:pt x="597218" y="0"/>
                    </a:moveTo>
                    <a:lnTo>
                      <a:pt x="463868" y="0"/>
                    </a:lnTo>
                    <a:lnTo>
                      <a:pt x="463868" y="14288"/>
                    </a:lnTo>
                    <a:lnTo>
                      <a:pt x="597218" y="14288"/>
                    </a:lnTo>
                    <a:cubicBezTo>
                      <a:pt x="603885" y="14288"/>
                      <a:pt x="609600" y="20003"/>
                      <a:pt x="609600" y="26670"/>
                    </a:cubicBezTo>
                    <a:lnTo>
                      <a:pt x="609600" y="350520"/>
                    </a:lnTo>
                    <a:lnTo>
                      <a:pt x="14288" y="350520"/>
                    </a:lnTo>
                    <a:lnTo>
                      <a:pt x="14288" y="26670"/>
                    </a:lnTo>
                    <a:cubicBezTo>
                      <a:pt x="14288" y="20003"/>
                      <a:pt x="20003" y="14288"/>
                      <a:pt x="25718" y="14288"/>
                    </a:cubicBezTo>
                    <a:lnTo>
                      <a:pt x="220980" y="14288"/>
                    </a:lnTo>
                    <a:lnTo>
                      <a:pt x="220980" y="0"/>
                    </a:lnTo>
                    <a:lnTo>
                      <a:pt x="25718" y="0"/>
                    </a:lnTo>
                    <a:cubicBezTo>
                      <a:pt x="11430" y="0"/>
                      <a:pt x="0" y="12383"/>
                      <a:pt x="0" y="26670"/>
                    </a:cubicBezTo>
                    <a:lnTo>
                      <a:pt x="0" y="382905"/>
                    </a:lnTo>
                    <a:cubicBezTo>
                      <a:pt x="0" y="397193"/>
                      <a:pt x="11430" y="409575"/>
                      <a:pt x="26670" y="409575"/>
                    </a:cubicBezTo>
                    <a:lnTo>
                      <a:pt x="222885" y="409575"/>
                    </a:lnTo>
                    <a:lnTo>
                      <a:pt x="222885" y="469583"/>
                    </a:lnTo>
                    <a:lnTo>
                      <a:pt x="187643" y="469583"/>
                    </a:lnTo>
                    <a:lnTo>
                      <a:pt x="187643" y="483870"/>
                    </a:lnTo>
                    <a:lnTo>
                      <a:pt x="438150" y="483870"/>
                    </a:lnTo>
                    <a:lnTo>
                      <a:pt x="438150" y="469583"/>
                    </a:lnTo>
                    <a:lnTo>
                      <a:pt x="402908" y="469583"/>
                    </a:lnTo>
                    <a:lnTo>
                      <a:pt x="402908" y="409575"/>
                    </a:lnTo>
                    <a:lnTo>
                      <a:pt x="599123" y="409575"/>
                    </a:lnTo>
                    <a:cubicBezTo>
                      <a:pt x="613410" y="409575"/>
                      <a:pt x="625793" y="398145"/>
                      <a:pt x="625793" y="382905"/>
                    </a:cubicBezTo>
                    <a:lnTo>
                      <a:pt x="625793" y="26670"/>
                    </a:lnTo>
                    <a:cubicBezTo>
                      <a:pt x="623888" y="12383"/>
                      <a:pt x="611505" y="0"/>
                      <a:pt x="597218" y="0"/>
                    </a:cubicBezTo>
                    <a:close/>
                    <a:moveTo>
                      <a:pt x="386715" y="468630"/>
                    </a:moveTo>
                    <a:lnTo>
                      <a:pt x="236220" y="468630"/>
                    </a:lnTo>
                    <a:lnTo>
                      <a:pt x="236220" y="408623"/>
                    </a:lnTo>
                    <a:lnTo>
                      <a:pt x="386715" y="408623"/>
                    </a:lnTo>
                    <a:lnTo>
                      <a:pt x="386715" y="468630"/>
                    </a:lnTo>
                    <a:close/>
                    <a:moveTo>
                      <a:pt x="597218" y="394335"/>
                    </a:moveTo>
                    <a:lnTo>
                      <a:pt x="25718" y="394335"/>
                    </a:lnTo>
                    <a:cubicBezTo>
                      <a:pt x="19050" y="394335"/>
                      <a:pt x="14288" y="388620"/>
                      <a:pt x="14288" y="381953"/>
                    </a:cubicBezTo>
                    <a:lnTo>
                      <a:pt x="14288" y="363855"/>
                    </a:lnTo>
                    <a:lnTo>
                      <a:pt x="609600" y="363855"/>
                    </a:lnTo>
                    <a:lnTo>
                      <a:pt x="609600" y="381953"/>
                    </a:lnTo>
                    <a:cubicBezTo>
                      <a:pt x="609600" y="389573"/>
                      <a:pt x="603885" y="394335"/>
                      <a:pt x="597218" y="39433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59A3794-CB9A-4361-A9A1-DB90CACFD8EF}"/>
                  </a:ext>
                </a:extLst>
              </p:cNvPr>
              <p:cNvSpPr/>
              <p:nvPr/>
            </p:nvSpPr>
            <p:spPr>
              <a:xfrm>
                <a:off x="2157091" y="4595212"/>
                <a:ext cx="95250" cy="207644"/>
              </a:xfrm>
              <a:custGeom>
                <a:avLst/>
                <a:gdLst>
                  <a:gd name="connsiteX0" fmla="*/ 0 w 95250"/>
                  <a:gd name="connsiteY0" fmla="*/ 124777 h 207644"/>
                  <a:gd name="connsiteX1" fmla="*/ 0 w 95250"/>
                  <a:gd name="connsiteY1" fmla="*/ 160020 h 207644"/>
                  <a:gd name="connsiteX2" fmla="*/ 47625 w 95250"/>
                  <a:gd name="connsiteY2" fmla="*/ 207645 h 207644"/>
                  <a:gd name="connsiteX3" fmla="*/ 95250 w 95250"/>
                  <a:gd name="connsiteY3" fmla="*/ 160020 h 207644"/>
                  <a:gd name="connsiteX4" fmla="*/ 95250 w 95250"/>
                  <a:gd name="connsiteY4" fmla="*/ 124777 h 207644"/>
                  <a:gd name="connsiteX5" fmla="*/ 57150 w 95250"/>
                  <a:gd name="connsiteY5" fmla="*/ 78105 h 207644"/>
                  <a:gd name="connsiteX6" fmla="*/ 51435 w 95250"/>
                  <a:gd name="connsiteY6" fmla="*/ 31432 h 207644"/>
                  <a:gd name="connsiteX7" fmla="*/ 40005 w 95250"/>
                  <a:gd name="connsiteY7" fmla="*/ 0 h 207644"/>
                  <a:gd name="connsiteX8" fmla="*/ 25718 w 95250"/>
                  <a:gd name="connsiteY8" fmla="*/ 0 h 207644"/>
                  <a:gd name="connsiteX9" fmla="*/ 40957 w 95250"/>
                  <a:gd name="connsiteY9" fmla="*/ 40957 h 207644"/>
                  <a:gd name="connsiteX10" fmla="*/ 41910 w 95250"/>
                  <a:gd name="connsiteY10" fmla="*/ 77152 h 207644"/>
                  <a:gd name="connsiteX11" fmla="*/ 0 w 95250"/>
                  <a:gd name="connsiteY11" fmla="*/ 124777 h 207644"/>
                  <a:gd name="connsiteX12" fmla="*/ 80963 w 95250"/>
                  <a:gd name="connsiteY12" fmla="*/ 124777 h 207644"/>
                  <a:gd name="connsiteX13" fmla="*/ 80963 w 95250"/>
                  <a:gd name="connsiteY13" fmla="*/ 160020 h 207644"/>
                  <a:gd name="connsiteX14" fmla="*/ 47625 w 95250"/>
                  <a:gd name="connsiteY14" fmla="*/ 193358 h 207644"/>
                  <a:gd name="connsiteX15" fmla="*/ 14288 w 95250"/>
                  <a:gd name="connsiteY15" fmla="*/ 160020 h 207644"/>
                  <a:gd name="connsiteX16" fmla="*/ 14288 w 95250"/>
                  <a:gd name="connsiteY16" fmla="*/ 124777 h 207644"/>
                  <a:gd name="connsiteX17" fmla="*/ 47625 w 95250"/>
                  <a:gd name="connsiteY17" fmla="*/ 91440 h 207644"/>
                  <a:gd name="connsiteX18" fmla="*/ 80963 w 95250"/>
                  <a:gd name="connsiteY18" fmla="*/ 124777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250" h="207644">
                    <a:moveTo>
                      <a:pt x="0" y="124777"/>
                    </a:moveTo>
                    <a:lnTo>
                      <a:pt x="0" y="160020"/>
                    </a:lnTo>
                    <a:cubicBezTo>
                      <a:pt x="0" y="186690"/>
                      <a:pt x="21907" y="207645"/>
                      <a:pt x="47625" y="207645"/>
                    </a:cubicBezTo>
                    <a:cubicBezTo>
                      <a:pt x="74295" y="207645"/>
                      <a:pt x="95250" y="185738"/>
                      <a:pt x="95250" y="160020"/>
                    </a:cubicBezTo>
                    <a:lnTo>
                      <a:pt x="95250" y="124777"/>
                    </a:lnTo>
                    <a:cubicBezTo>
                      <a:pt x="95250" y="101918"/>
                      <a:pt x="79057" y="82867"/>
                      <a:pt x="57150" y="78105"/>
                    </a:cubicBezTo>
                    <a:cubicBezTo>
                      <a:pt x="66675" y="50482"/>
                      <a:pt x="60960" y="41910"/>
                      <a:pt x="51435" y="31432"/>
                    </a:cubicBezTo>
                    <a:cubicBezTo>
                      <a:pt x="45720" y="25717"/>
                      <a:pt x="40005" y="19050"/>
                      <a:pt x="40005" y="0"/>
                    </a:cubicBezTo>
                    <a:lnTo>
                      <a:pt x="25718" y="0"/>
                    </a:lnTo>
                    <a:cubicBezTo>
                      <a:pt x="25718" y="24765"/>
                      <a:pt x="34290" y="34290"/>
                      <a:pt x="40957" y="40957"/>
                    </a:cubicBezTo>
                    <a:cubicBezTo>
                      <a:pt x="47625" y="47625"/>
                      <a:pt x="51435" y="52388"/>
                      <a:pt x="41910" y="77152"/>
                    </a:cubicBezTo>
                    <a:cubicBezTo>
                      <a:pt x="19050" y="80010"/>
                      <a:pt x="0" y="100013"/>
                      <a:pt x="0" y="124777"/>
                    </a:cubicBezTo>
                    <a:close/>
                    <a:moveTo>
                      <a:pt x="80963" y="124777"/>
                    </a:moveTo>
                    <a:lnTo>
                      <a:pt x="80963" y="160020"/>
                    </a:lnTo>
                    <a:cubicBezTo>
                      <a:pt x="80963" y="178118"/>
                      <a:pt x="65723" y="193358"/>
                      <a:pt x="47625" y="193358"/>
                    </a:cubicBezTo>
                    <a:cubicBezTo>
                      <a:pt x="29528" y="193358"/>
                      <a:pt x="14288" y="178118"/>
                      <a:pt x="14288" y="160020"/>
                    </a:cubicBezTo>
                    <a:lnTo>
                      <a:pt x="14288" y="124777"/>
                    </a:lnTo>
                    <a:cubicBezTo>
                      <a:pt x="14288" y="106680"/>
                      <a:pt x="29528" y="91440"/>
                      <a:pt x="47625" y="91440"/>
                    </a:cubicBezTo>
                    <a:cubicBezTo>
                      <a:pt x="65723" y="91440"/>
                      <a:pt x="80963" y="106680"/>
                      <a:pt x="80963" y="124777"/>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4F038CD-D542-454C-8E33-F56A50F2EA96}"/>
                  </a:ext>
                </a:extLst>
              </p:cNvPr>
              <p:cNvSpPr/>
              <p:nvPr/>
            </p:nvSpPr>
            <p:spPr>
              <a:xfrm>
                <a:off x="2198049" y="4702845"/>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8E7C78C-2DA7-4269-B89E-2A93B47FA9B8}"/>
                  </a:ext>
                </a:extLst>
              </p:cNvPr>
              <p:cNvSpPr/>
              <p:nvPr/>
            </p:nvSpPr>
            <p:spPr>
              <a:xfrm>
                <a:off x="1866578" y="4696177"/>
                <a:ext cx="53340" cy="77152"/>
              </a:xfrm>
              <a:custGeom>
                <a:avLst/>
                <a:gdLst>
                  <a:gd name="connsiteX0" fmla="*/ 9525 w 53340"/>
                  <a:gd name="connsiteY0" fmla="*/ 77153 h 77152"/>
                  <a:gd name="connsiteX1" fmla="*/ 53340 w 53340"/>
                  <a:gd name="connsiteY1" fmla="*/ 38100 h 77152"/>
                  <a:gd name="connsiteX2" fmla="*/ 9525 w 53340"/>
                  <a:gd name="connsiteY2" fmla="*/ 0 h 77152"/>
                  <a:gd name="connsiteX3" fmla="*/ 0 w 53340"/>
                  <a:gd name="connsiteY3" fmla="*/ 10478 h 77152"/>
                  <a:gd name="connsiteX4" fmla="*/ 31433 w 53340"/>
                  <a:gd name="connsiteY4" fmla="*/ 38100 h 77152"/>
                  <a:gd name="connsiteX5" fmla="*/ 0 w 53340"/>
                  <a:gd name="connsiteY5" fmla="*/ 65723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 h="77152">
                    <a:moveTo>
                      <a:pt x="9525" y="77153"/>
                    </a:moveTo>
                    <a:lnTo>
                      <a:pt x="53340" y="38100"/>
                    </a:lnTo>
                    <a:lnTo>
                      <a:pt x="9525" y="0"/>
                    </a:lnTo>
                    <a:lnTo>
                      <a:pt x="0" y="10478"/>
                    </a:lnTo>
                    <a:lnTo>
                      <a:pt x="31433" y="38100"/>
                    </a:lnTo>
                    <a:lnTo>
                      <a:pt x="0" y="65723"/>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045F47A-A054-4548-8678-38B8DD6D53FC}"/>
                  </a:ext>
                </a:extLst>
              </p:cNvPr>
              <p:cNvSpPr/>
              <p:nvPr/>
            </p:nvSpPr>
            <p:spPr>
              <a:xfrm>
                <a:off x="1725609" y="4696177"/>
                <a:ext cx="52387" cy="77152"/>
              </a:xfrm>
              <a:custGeom>
                <a:avLst/>
                <a:gdLst>
                  <a:gd name="connsiteX0" fmla="*/ 42863 w 52387"/>
                  <a:gd name="connsiteY0" fmla="*/ 0 h 77152"/>
                  <a:gd name="connsiteX1" fmla="*/ 0 w 52387"/>
                  <a:gd name="connsiteY1" fmla="*/ 38100 h 77152"/>
                  <a:gd name="connsiteX2" fmla="*/ 42863 w 52387"/>
                  <a:gd name="connsiteY2" fmla="*/ 77153 h 77152"/>
                  <a:gd name="connsiteX3" fmla="*/ 52388 w 52387"/>
                  <a:gd name="connsiteY3" fmla="*/ 65723 h 77152"/>
                  <a:gd name="connsiteX4" fmla="*/ 20955 w 52387"/>
                  <a:gd name="connsiteY4" fmla="*/ 38100 h 77152"/>
                  <a:gd name="connsiteX5" fmla="*/ 52388 w 52387"/>
                  <a:gd name="connsiteY5" fmla="*/ 1047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 h="77152">
                    <a:moveTo>
                      <a:pt x="42863" y="0"/>
                    </a:moveTo>
                    <a:lnTo>
                      <a:pt x="0" y="38100"/>
                    </a:lnTo>
                    <a:lnTo>
                      <a:pt x="42863" y="77153"/>
                    </a:lnTo>
                    <a:lnTo>
                      <a:pt x="52388" y="65723"/>
                    </a:lnTo>
                    <a:lnTo>
                      <a:pt x="20955" y="38100"/>
                    </a:lnTo>
                    <a:lnTo>
                      <a:pt x="52388" y="1047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556674D-5036-4348-B1BA-631358DFF3C0}"/>
                  </a:ext>
                </a:extLst>
              </p:cNvPr>
              <p:cNvSpPr/>
              <p:nvPr/>
            </p:nvSpPr>
            <p:spPr>
              <a:xfrm rot="6978528">
                <a:off x="1749699" y="4727341"/>
                <a:ext cx="145729" cy="14287"/>
              </a:xfrm>
              <a:custGeom>
                <a:avLst/>
                <a:gdLst>
                  <a:gd name="connsiteX0" fmla="*/ 0 w 145729"/>
                  <a:gd name="connsiteY0" fmla="*/ 0 h 14287"/>
                  <a:gd name="connsiteX1" fmla="*/ 145730 w 145729"/>
                  <a:gd name="connsiteY1" fmla="*/ 0 h 14287"/>
                  <a:gd name="connsiteX2" fmla="*/ 145730 w 145729"/>
                  <a:gd name="connsiteY2" fmla="*/ 14287 h 14287"/>
                  <a:gd name="connsiteX3" fmla="*/ 0 w 145729"/>
                  <a:gd name="connsiteY3" fmla="*/ 14287 h 14287"/>
                </a:gdLst>
                <a:ahLst/>
                <a:cxnLst>
                  <a:cxn ang="0">
                    <a:pos x="connsiteX0" y="connsiteY0"/>
                  </a:cxn>
                  <a:cxn ang="0">
                    <a:pos x="connsiteX1" y="connsiteY1"/>
                  </a:cxn>
                  <a:cxn ang="0">
                    <a:pos x="connsiteX2" y="connsiteY2"/>
                  </a:cxn>
                  <a:cxn ang="0">
                    <a:pos x="connsiteX3" y="connsiteY3"/>
                  </a:cxn>
                </a:cxnLst>
                <a:rect l="l" t="t" r="r" b="b"/>
                <a:pathLst>
                  <a:path w="145729" h="14287">
                    <a:moveTo>
                      <a:pt x="0" y="0"/>
                    </a:moveTo>
                    <a:lnTo>
                      <a:pt x="145730" y="0"/>
                    </a:lnTo>
                    <a:lnTo>
                      <a:pt x="145730" y="14287"/>
                    </a:lnTo>
                    <a:lnTo>
                      <a:pt x="0" y="14287"/>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69DD2F-7BA7-414F-9F6B-C1F1AAF19D3E}"/>
                  </a:ext>
                </a:extLst>
              </p:cNvPr>
              <p:cNvSpPr/>
              <p:nvPr/>
            </p:nvSpPr>
            <p:spPr>
              <a:xfrm>
                <a:off x="1891343" y="4439955"/>
                <a:ext cx="252412" cy="252412"/>
              </a:xfrm>
              <a:custGeom>
                <a:avLst/>
                <a:gdLst>
                  <a:gd name="connsiteX0" fmla="*/ 25718 w 252412"/>
                  <a:gd name="connsiteY0" fmla="*/ 100012 h 252412"/>
                  <a:gd name="connsiteX1" fmla="*/ 0 w 252412"/>
                  <a:gd name="connsiteY1" fmla="*/ 104775 h 252412"/>
                  <a:gd name="connsiteX2" fmla="*/ 0 w 252412"/>
                  <a:gd name="connsiteY2" fmla="*/ 148590 h 252412"/>
                  <a:gd name="connsiteX3" fmla="*/ 25718 w 252412"/>
                  <a:gd name="connsiteY3" fmla="*/ 153353 h 252412"/>
                  <a:gd name="connsiteX4" fmla="*/ 36195 w 252412"/>
                  <a:gd name="connsiteY4" fmla="*/ 179070 h 252412"/>
                  <a:gd name="connsiteX5" fmla="*/ 20955 w 252412"/>
                  <a:gd name="connsiteY5" fmla="*/ 200978 h 252412"/>
                  <a:gd name="connsiteX6" fmla="*/ 52388 w 252412"/>
                  <a:gd name="connsiteY6" fmla="*/ 231458 h 252412"/>
                  <a:gd name="connsiteX7" fmla="*/ 74295 w 252412"/>
                  <a:gd name="connsiteY7" fmla="*/ 216218 h 252412"/>
                  <a:gd name="connsiteX8" fmla="*/ 100013 w 252412"/>
                  <a:gd name="connsiteY8" fmla="*/ 226695 h 252412"/>
                  <a:gd name="connsiteX9" fmla="*/ 104775 w 252412"/>
                  <a:gd name="connsiteY9" fmla="*/ 252413 h 252412"/>
                  <a:gd name="connsiteX10" fmla="*/ 148590 w 252412"/>
                  <a:gd name="connsiteY10" fmla="*/ 252413 h 252412"/>
                  <a:gd name="connsiteX11" fmla="*/ 153353 w 252412"/>
                  <a:gd name="connsiteY11" fmla="*/ 226695 h 252412"/>
                  <a:gd name="connsiteX12" fmla="*/ 179070 w 252412"/>
                  <a:gd name="connsiteY12" fmla="*/ 216218 h 252412"/>
                  <a:gd name="connsiteX13" fmla="*/ 200978 w 252412"/>
                  <a:gd name="connsiteY13" fmla="*/ 231458 h 252412"/>
                  <a:gd name="connsiteX14" fmla="*/ 231458 w 252412"/>
                  <a:gd name="connsiteY14" fmla="*/ 200025 h 252412"/>
                  <a:gd name="connsiteX15" fmla="*/ 216217 w 252412"/>
                  <a:gd name="connsiteY15" fmla="*/ 178118 h 252412"/>
                  <a:gd name="connsiteX16" fmla="*/ 226695 w 252412"/>
                  <a:gd name="connsiteY16" fmla="*/ 152400 h 252412"/>
                  <a:gd name="connsiteX17" fmla="*/ 252413 w 252412"/>
                  <a:gd name="connsiteY17" fmla="*/ 147638 h 252412"/>
                  <a:gd name="connsiteX18" fmla="*/ 252413 w 252412"/>
                  <a:gd name="connsiteY18" fmla="*/ 103822 h 252412"/>
                  <a:gd name="connsiteX19" fmla="*/ 226695 w 252412"/>
                  <a:gd name="connsiteY19" fmla="*/ 99060 h 252412"/>
                  <a:gd name="connsiteX20" fmla="*/ 216217 w 252412"/>
                  <a:gd name="connsiteY20" fmla="*/ 73343 h 252412"/>
                  <a:gd name="connsiteX21" fmla="*/ 231458 w 252412"/>
                  <a:gd name="connsiteY21" fmla="*/ 51435 h 252412"/>
                  <a:gd name="connsiteX22" fmla="*/ 200025 w 252412"/>
                  <a:gd name="connsiteY22" fmla="*/ 20955 h 252412"/>
                  <a:gd name="connsiteX23" fmla="*/ 178117 w 252412"/>
                  <a:gd name="connsiteY23" fmla="*/ 36195 h 252412"/>
                  <a:gd name="connsiteX24" fmla="*/ 152400 w 252412"/>
                  <a:gd name="connsiteY24" fmla="*/ 25718 h 252412"/>
                  <a:gd name="connsiteX25" fmla="*/ 147638 w 252412"/>
                  <a:gd name="connsiteY25" fmla="*/ 0 h 252412"/>
                  <a:gd name="connsiteX26" fmla="*/ 103823 w 252412"/>
                  <a:gd name="connsiteY26" fmla="*/ 0 h 252412"/>
                  <a:gd name="connsiteX27" fmla="*/ 99060 w 252412"/>
                  <a:gd name="connsiteY27" fmla="*/ 25718 h 252412"/>
                  <a:gd name="connsiteX28" fmla="*/ 73343 w 252412"/>
                  <a:gd name="connsiteY28" fmla="*/ 36195 h 252412"/>
                  <a:gd name="connsiteX29" fmla="*/ 51435 w 252412"/>
                  <a:gd name="connsiteY29" fmla="*/ 20955 h 252412"/>
                  <a:gd name="connsiteX30" fmla="*/ 20955 w 252412"/>
                  <a:gd name="connsiteY30" fmla="*/ 52387 h 252412"/>
                  <a:gd name="connsiteX31" fmla="*/ 36195 w 252412"/>
                  <a:gd name="connsiteY31" fmla="*/ 74295 h 252412"/>
                  <a:gd name="connsiteX32" fmla="*/ 25718 w 252412"/>
                  <a:gd name="connsiteY32" fmla="*/ 100012 h 252412"/>
                  <a:gd name="connsiteX33" fmla="*/ 38100 w 252412"/>
                  <a:gd name="connsiteY33" fmla="*/ 107633 h 252412"/>
                  <a:gd name="connsiteX34" fmla="*/ 50483 w 252412"/>
                  <a:gd name="connsiteY34" fmla="*/ 78105 h 252412"/>
                  <a:gd name="connsiteX35" fmla="*/ 53340 w 252412"/>
                  <a:gd name="connsiteY35" fmla="*/ 74295 h 252412"/>
                  <a:gd name="connsiteX36" fmla="*/ 40005 w 252412"/>
                  <a:gd name="connsiteY36" fmla="*/ 54293 h 252412"/>
                  <a:gd name="connsiteX37" fmla="*/ 53340 w 252412"/>
                  <a:gd name="connsiteY37" fmla="*/ 40005 h 252412"/>
                  <a:gd name="connsiteX38" fmla="*/ 73343 w 252412"/>
                  <a:gd name="connsiteY38" fmla="*/ 53340 h 252412"/>
                  <a:gd name="connsiteX39" fmla="*/ 77153 w 252412"/>
                  <a:gd name="connsiteY39" fmla="*/ 50482 h 252412"/>
                  <a:gd name="connsiteX40" fmla="*/ 106680 w 252412"/>
                  <a:gd name="connsiteY40" fmla="*/ 38100 h 252412"/>
                  <a:gd name="connsiteX41" fmla="*/ 111442 w 252412"/>
                  <a:gd name="connsiteY41" fmla="*/ 37148 h 252412"/>
                  <a:gd name="connsiteX42" fmla="*/ 115253 w 252412"/>
                  <a:gd name="connsiteY42" fmla="*/ 13335 h 252412"/>
                  <a:gd name="connsiteX43" fmla="*/ 135255 w 252412"/>
                  <a:gd name="connsiteY43" fmla="*/ 13335 h 252412"/>
                  <a:gd name="connsiteX44" fmla="*/ 140017 w 252412"/>
                  <a:gd name="connsiteY44" fmla="*/ 37148 h 252412"/>
                  <a:gd name="connsiteX45" fmla="*/ 144780 w 252412"/>
                  <a:gd name="connsiteY45" fmla="*/ 38100 h 252412"/>
                  <a:gd name="connsiteX46" fmla="*/ 175260 w 252412"/>
                  <a:gd name="connsiteY46" fmla="*/ 50482 h 252412"/>
                  <a:gd name="connsiteX47" fmla="*/ 179070 w 252412"/>
                  <a:gd name="connsiteY47" fmla="*/ 53340 h 252412"/>
                  <a:gd name="connsiteX48" fmla="*/ 199073 w 252412"/>
                  <a:gd name="connsiteY48" fmla="*/ 40005 h 252412"/>
                  <a:gd name="connsiteX49" fmla="*/ 213360 w 252412"/>
                  <a:gd name="connsiteY49" fmla="*/ 54293 h 252412"/>
                  <a:gd name="connsiteX50" fmla="*/ 200025 w 252412"/>
                  <a:gd name="connsiteY50" fmla="*/ 74295 h 252412"/>
                  <a:gd name="connsiteX51" fmla="*/ 202883 w 252412"/>
                  <a:gd name="connsiteY51" fmla="*/ 78105 h 252412"/>
                  <a:gd name="connsiteX52" fmla="*/ 215265 w 252412"/>
                  <a:gd name="connsiteY52" fmla="*/ 107633 h 252412"/>
                  <a:gd name="connsiteX53" fmla="*/ 216217 w 252412"/>
                  <a:gd name="connsiteY53" fmla="*/ 112395 h 252412"/>
                  <a:gd name="connsiteX54" fmla="*/ 240030 w 252412"/>
                  <a:gd name="connsiteY54" fmla="*/ 116205 h 252412"/>
                  <a:gd name="connsiteX55" fmla="*/ 240030 w 252412"/>
                  <a:gd name="connsiteY55" fmla="*/ 136208 h 252412"/>
                  <a:gd name="connsiteX56" fmla="*/ 216217 w 252412"/>
                  <a:gd name="connsiteY56" fmla="*/ 140970 h 252412"/>
                  <a:gd name="connsiteX57" fmla="*/ 215265 w 252412"/>
                  <a:gd name="connsiteY57" fmla="*/ 144780 h 252412"/>
                  <a:gd name="connsiteX58" fmla="*/ 202883 w 252412"/>
                  <a:gd name="connsiteY58" fmla="*/ 175260 h 252412"/>
                  <a:gd name="connsiteX59" fmla="*/ 200025 w 252412"/>
                  <a:gd name="connsiteY59" fmla="*/ 179070 h 252412"/>
                  <a:gd name="connsiteX60" fmla="*/ 213360 w 252412"/>
                  <a:gd name="connsiteY60" fmla="*/ 199072 h 252412"/>
                  <a:gd name="connsiteX61" fmla="*/ 199073 w 252412"/>
                  <a:gd name="connsiteY61" fmla="*/ 213360 h 252412"/>
                  <a:gd name="connsiteX62" fmla="*/ 179070 w 252412"/>
                  <a:gd name="connsiteY62" fmla="*/ 200025 h 252412"/>
                  <a:gd name="connsiteX63" fmla="*/ 175260 w 252412"/>
                  <a:gd name="connsiteY63" fmla="*/ 202883 h 252412"/>
                  <a:gd name="connsiteX64" fmla="*/ 145733 w 252412"/>
                  <a:gd name="connsiteY64" fmla="*/ 215265 h 252412"/>
                  <a:gd name="connsiteX65" fmla="*/ 140970 w 252412"/>
                  <a:gd name="connsiteY65" fmla="*/ 215265 h 252412"/>
                  <a:gd name="connsiteX66" fmla="*/ 137160 w 252412"/>
                  <a:gd name="connsiteY66" fmla="*/ 239078 h 252412"/>
                  <a:gd name="connsiteX67" fmla="*/ 117158 w 252412"/>
                  <a:gd name="connsiteY67" fmla="*/ 239078 h 252412"/>
                  <a:gd name="connsiteX68" fmla="*/ 112395 w 252412"/>
                  <a:gd name="connsiteY68" fmla="*/ 215265 h 252412"/>
                  <a:gd name="connsiteX69" fmla="*/ 107633 w 252412"/>
                  <a:gd name="connsiteY69" fmla="*/ 214313 h 252412"/>
                  <a:gd name="connsiteX70" fmla="*/ 78105 w 252412"/>
                  <a:gd name="connsiteY70" fmla="*/ 201930 h 252412"/>
                  <a:gd name="connsiteX71" fmla="*/ 74295 w 252412"/>
                  <a:gd name="connsiteY71" fmla="*/ 199072 h 252412"/>
                  <a:gd name="connsiteX72" fmla="*/ 54293 w 252412"/>
                  <a:gd name="connsiteY72" fmla="*/ 212408 h 252412"/>
                  <a:gd name="connsiteX73" fmla="*/ 40005 w 252412"/>
                  <a:gd name="connsiteY73" fmla="*/ 198120 h 252412"/>
                  <a:gd name="connsiteX74" fmla="*/ 53340 w 252412"/>
                  <a:gd name="connsiteY74" fmla="*/ 178118 h 252412"/>
                  <a:gd name="connsiteX75" fmla="*/ 50483 w 252412"/>
                  <a:gd name="connsiteY75" fmla="*/ 174308 h 252412"/>
                  <a:gd name="connsiteX76" fmla="*/ 38100 w 252412"/>
                  <a:gd name="connsiteY76" fmla="*/ 144780 h 252412"/>
                  <a:gd name="connsiteX77" fmla="*/ 37147 w 252412"/>
                  <a:gd name="connsiteY77" fmla="*/ 140018 h 252412"/>
                  <a:gd name="connsiteX78" fmla="*/ 13335 w 252412"/>
                  <a:gd name="connsiteY78" fmla="*/ 136208 h 252412"/>
                  <a:gd name="connsiteX79" fmla="*/ 13335 w 252412"/>
                  <a:gd name="connsiteY79" fmla="*/ 116205 h 252412"/>
                  <a:gd name="connsiteX80" fmla="*/ 37147 w 252412"/>
                  <a:gd name="connsiteY80" fmla="*/ 111443 h 252412"/>
                  <a:gd name="connsiteX81" fmla="*/ 38100 w 252412"/>
                  <a:gd name="connsiteY81" fmla="*/ 107633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2412" h="252412">
                    <a:moveTo>
                      <a:pt x="25718" y="100012"/>
                    </a:moveTo>
                    <a:lnTo>
                      <a:pt x="0" y="104775"/>
                    </a:lnTo>
                    <a:lnTo>
                      <a:pt x="0" y="148590"/>
                    </a:lnTo>
                    <a:lnTo>
                      <a:pt x="25718" y="153353"/>
                    </a:lnTo>
                    <a:cubicBezTo>
                      <a:pt x="28575" y="162878"/>
                      <a:pt x="31433" y="171450"/>
                      <a:pt x="36195" y="179070"/>
                    </a:cubicBezTo>
                    <a:lnTo>
                      <a:pt x="20955" y="200978"/>
                    </a:lnTo>
                    <a:lnTo>
                      <a:pt x="52388" y="231458"/>
                    </a:lnTo>
                    <a:lnTo>
                      <a:pt x="74295" y="216218"/>
                    </a:lnTo>
                    <a:cubicBezTo>
                      <a:pt x="82868" y="220980"/>
                      <a:pt x="91440" y="224790"/>
                      <a:pt x="100013" y="226695"/>
                    </a:cubicBezTo>
                    <a:lnTo>
                      <a:pt x="104775" y="252413"/>
                    </a:lnTo>
                    <a:lnTo>
                      <a:pt x="148590" y="252413"/>
                    </a:lnTo>
                    <a:lnTo>
                      <a:pt x="153353" y="226695"/>
                    </a:lnTo>
                    <a:cubicBezTo>
                      <a:pt x="162878" y="223838"/>
                      <a:pt x="171450" y="220980"/>
                      <a:pt x="179070" y="216218"/>
                    </a:cubicBezTo>
                    <a:lnTo>
                      <a:pt x="200978" y="231458"/>
                    </a:lnTo>
                    <a:lnTo>
                      <a:pt x="231458" y="200025"/>
                    </a:lnTo>
                    <a:lnTo>
                      <a:pt x="216217" y="178118"/>
                    </a:lnTo>
                    <a:cubicBezTo>
                      <a:pt x="220980" y="170497"/>
                      <a:pt x="224790" y="160972"/>
                      <a:pt x="226695" y="152400"/>
                    </a:cubicBezTo>
                    <a:lnTo>
                      <a:pt x="252413" y="147638"/>
                    </a:lnTo>
                    <a:lnTo>
                      <a:pt x="252413" y="103822"/>
                    </a:lnTo>
                    <a:lnTo>
                      <a:pt x="226695" y="99060"/>
                    </a:lnTo>
                    <a:cubicBezTo>
                      <a:pt x="223838" y="89535"/>
                      <a:pt x="220980" y="80962"/>
                      <a:pt x="216217" y="73343"/>
                    </a:cubicBezTo>
                    <a:lnTo>
                      <a:pt x="231458" y="51435"/>
                    </a:lnTo>
                    <a:lnTo>
                      <a:pt x="200025" y="20955"/>
                    </a:lnTo>
                    <a:lnTo>
                      <a:pt x="178117" y="36195"/>
                    </a:lnTo>
                    <a:cubicBezTo>
                      <a:pt x="169545" y="31432"/>
                      <a:pt x="160973" y="27623"/>
                      <a:pt x="152400" y="25718"/>
                    </a:cubicBezTo>
                    <a:lnTo>
                      <a:pt x="147638" y="0"/>
                    </a:lnTo>
                    <a:lnTo>
                      <a:pt x="103823" y="0"/>
                    </a:lnTo>
                    <a:lnTo>
                      <a:pt x="99060" y="25718"/>
                    </a:lnTo>
                    <a:cubicBezTo>
                      <a:pt x="90488" y="28575"/>
                      <a:pt x="80963" y="31432"/>
                      <a:pt x="73343" y="36195"/>
                    </a:cubicBezTo>
                    <a:lnTo>
                      <a:pt x="51435" y="20955"/>
                    </a:lnTo>
                    <a:lnTo>
                      <a:pt x="20955" y="52387"/>
                    </a:lnTo>
                    <a:lnTo>
                      <a:pt x="36195" y="74295"/>
                    </a:lnTo>
                    <a:cubicBezTo>
                      <a:pt x="31433" y="81915"/>
                      <a:pt x="27622" y="91440"/>
                      <a:pt x="25718" y="100012"/>
                    </a:cubicBezTo>
                    <a:close/>
                    <a:moveTo>
                      <a:pt x="38100" y="107633"/>
                    </a:moveTo>
                    <a:cubicBezTo>
                      <a:pt x="40005" y="97155"/>
                      <a:pt x="44768" y="86678"/>
                      <a:pt x="50483" y="78105"/>
                    </a:cubicBezTo>
                    <a:lnTo>
                      <a:pt x="53340" y="74295"/>
                    </a:lnTo>
                    <a:lnTo>
                      <a:pt x="40005" y="54293"/>
                    </a:lnTo>
                    <a:lnTo>
                      <a:pt x="53340" y="40005"/>
                    </a:lnTo>
                    <a:lnTo>
                      <a:pt x="73343" y="53340"/>
                    </a:lnTo>
                    <a:lnTo>
                      <a:pt x="77153" y="50482"/>
                    </a:lnTo>
                    <a:cubicBezTo>
                      <a:pt x="86678" y="44768"/>
                      <a:pt x="96203" y="40005"/>
                      <a:pt x="106680" y="38100"/>
                    </a:cubicBezTo>
                    <a:lnTo>
                      <a:pt x="111442" y="37148"/>
                    </a:lnTo>
                    <a:lnTo>
                      <a:pt x="115253" y="13335"/>
                    </a:lnTo>
                    <a:lnTo>
                      <a:pt x="135255" y="13335"/>
                    </a:lnTo>
                    <a:lnTo>
                      <a:pt x="140017" y="37148"/>
                    </a:lnTo>
                    <a:lnTo>
                      <a:pt x="144780" y="38100"/>
                    </a:lnTo>
                    <a:cubicBezTo>
                      <a:pt x="155258" y="40005"/>
                      <a:pt x="165735" y="44768"/>
                      <a:pt x="175260" y="50482"/>
                    </a:cubicBezTo>
                    <a:lnTo>
                      <a:pt x="179070" y="53340"/>
                    </a:lnTo>
                    <a:lnTo>
                      <a:pt x="199073" y="40005"/>
                    </a:lnTo>
                    <a:lnTo>
                      <a:pt x="213360" y="54293"/>
                    </a:lnTo>
                    <a:lnTo>
                      <a:pt x="200025" y="74295"/>
                    </a:lnTo>
                    <a:lnTo>
                      <a:pt x="202883" y="78105"/>
                    </a:lnTo>
                    <a:cubicBezTo>
                      <a:pt x="208598" y="87630"/>
                      <a:pt x="213360" y="97155"/>
                      <a:pt x="215265" y="107633"/>
                    </a:cubicBezTo>
                    <a:lnTo>
                      <a:pt x="216217" y="112395"/>
                    </a:lnTo>
                    <a:lnTo>
                      <a:pt x="240030" y="116205"/>
                    </a:lnTo>
                    <a:lnTo>
                      <a:pt x="240030" y="136208"/>
                    </a:lnTo>
                    <a:lnTo>
                      <a:pt x="216217" y="140970"/>
                    </a:lnTo>
                    <a:lnTo>
                      <a:pt x="215265" y="144780"/>
                    </a:lnTo>
                    <a:cubicBezTo>
                      <a:pt x="213360" y="155258"/>
                      <a:pt x="208598" y="165735"/>
                      <a:pt x="202883" y="175260"/>
                    </a:cubicBezTo>
                    <a:lnTo>
                      <a:pt x="200025" y="179070"/>
                    </a:lnTo>
                    <a:lnTo>
                      <a:pt x="213360" y="199072"/>
                    </a:lnTo>
                    <a:lnTo>
                      <a:pt x="199073" y="213360"/>
                    </a:lnTo>
                    <a:lnTo>
                      <a:pt x="179070" y="200025"/>
                    </a:lnTo>
                    <a:lnTo>
                      <a:pt x="175260" y="202883"/>
                    </a:lnTo>
                    <a:cubicBezTo>
                      <a:pt x="166688" y="208597"/>
                      <a:pt x="156210" y="213360"/>
                      <a:pt x="145733" y="215265"/>
                    </a:cubicBezTo>
                    <a:lnTo>
                      <a:pt x="140970" y="215265"/>
                    </a:lnTo>
                    <a:lnTo>
                      <a:pt x="137160" y="239078"/>
                    </a:lnTo>
                    <a:lnTo>
                      <a:pt x="117158" y="239078"/>
                    </a:lnTo>
                    <a:lnTo>
                      <a:pt x="112395" y="215265"/>
                    </a:lnTo>
                    <a:lnTo>
                      <a:pt x="107633" y="214313"/>
                    </a:lnTo>
                    <a:cubicBezTo>
                      <a:pt x="97155" y="212408"/>
                      <a:pt x="86678" y="207645"/>
                      <a:pt x="78105" y="201930"/>
                    </a:cubicBezTo>
                    <a:lnTo>
                      <a:pt x="74295" y="199072"/>
                    </a:lnTo>
                    <a:lnTo>
                      <a:pt x="54293" y="212408"/>
                    </a:lnTo>
                    <a:lnTo>
                      <a:pt x="40005" y="198120"/>
                    </a:lnTo>
                    <a:lnTo>
                      <a:pt x="53340" y="178118"/>
                    </a:lnTo>
                    <a:lnTo>
                      <a:pt x="50483" y="174308"/>
                    </a:lnTo>
                    <a:cubicBezTo>
                      <a:pt x="44768" y="164783"/>
                      <a:pt x="40005" y="155258"/>
                      <a:pt x="38100" y="144780"/>
                    </a:cubicBezTo>
                    <a:lnTo>
                      <a:pt x="37147" y="140018"/>
                    </a:lnTo>
                    <a:lnTo>
                      <a:pt x="13335" y="136208"/>
                    </a:lnTo>
                    <a:lnTo>
                      <a:pt x="13335" y="116205"/>
                    </a:lnTo>
                    <a:lnTo>
                      <a:pt x="37147" y="111443"/>
                    </a:lnTo>
                    <a:lnTo>
                      <a:pt x="38100" y="107633"/>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945A6CF-4359-4857-8224-C0F17C3D741E}"/>
                  </a:ext>
                </a:extLst>
              </p:cNvPr>
              <p:cNvSpPr/>
              <p:nvPr/>
            </p:nvSpPr>
            <p:spPr>
              <a:xfrm>
                <a:off x="1960876" y="4509487"/>
                <a:ext cx="114300" cy="114300"/>
              </a:xfrm>
              <a:custGeom>
                <a:avLst/>
                <a:gdLst>
                  <a:gd name="connsiteX0" fmla="*/ 57150 w 114300"/>
                  <a:gd name="connsiteY0" fmla="*/ 114300 h 114300"/>
                  <a:gd name="connsiteX1" fmla="*/ 114300 w 114300"/>
                  <a:gd name="connsiteY1" fmla="*/ 57150 h 114300"/>
                  <a:gd name="connsiteX2" fmla="*/ 57150 w 114300"/>
                  <a:gd name="connsiteY2" fmla="*/ 0 h 114300"/>
                  <a:gd name="connsiteX3" fmla="*/ 0 w 114300"/>
                  <a:gd name="connsiteY3" fmla="*/ 57150 h 114300"/>
                  <a:gd name="connsiteX4" fmla="*/ 57150 w 114300"/>
                  <a:gd name="connsiteY4" fmla="*/ 114300 h 114300"/>
                  <a:gd name="connsiteX5" fmla="*/ 57150 w 114300"/>
                  <a:gd name="connsiteY5" fmla="*/ 14288 h 114300"/>
                  <a:gd name="connsiteX6" fmla="*/ 100013 w 114300"/>
                  <a:gd name="connsiteY6" fmla="*/ 57150 h 114300"/>
                  <a:gd name="connsiteX7" fmla="*/ 57150 w 114300"/>
                  <a:gd name="connsiteY7" fmla="*/ 100013 h 114300"/>
                  <a:gd name="connsiteX8" fmla="*/ 14288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88582" y="114300"/>
                      <a:pt x="114300" y="88583"/>
                      <a:pt x="114300" y="57150"/>
                    </a:cubicBezTo>
                    <a:cubicBezTo>
                      <a:pt x="114300" y="25717"/>
                      <a:pt x="88582" y="0"/>
                      <a:pt x="57150" y="0"/>
                    </a:cubicBezTo>
                    <a:cubicBezTo>
                      <a:pt x="25718" y="0"/>
                      <a:pt x="0" y="25717"/>
                      <a:pt x="0" y="57150"/>
                    </a:cubicBezTo>
                    <a:cubicBezTo>
                      <a:pt x="0" y="88583"/>
                      <a:pt x="25718" y="114300"/>
                      <a:pt x="57150" y="114300"/>
                    </a:cubicBezTo>
                    <a:close/>
                    <a:moveTo>
                      <a:pt x="57150" y="14288"/>
                    </a:moveTo>
                    <a:cubicBezTo>
                      <a:pt x="80963" y="14288"/>
                      <a:pt x="100013" y="33338"/>
                      <a:pt x="100013" y="57150"/>
                    </a:cubicBezTo>
                    <a:cubicBezTo>
                      <a:pt x="100013" y="80963"/>
                      <a:pt x="80963" y="100013"/>
                      <a:pt x="57150" y="100013"/>
                    </a:cubicBezTo>
                    <a:cubicBezTo>
                      <a:pt x="33338" y="100013"/>
                      <a:pt x="14288" y="80963"/>
                      <a:pt x="14288" y="57150"/>
                    </a:cubicBezTo>
                    <a:cubicBezTo>
                      <a:pt x="14288" y="33338"/>
                      <a:pt x="33338" y="14288"/>
                      <a:pt x="57150" y="14288"/>
                    </a:cubicBezTo>
                    <a:close/>
                  </a:path>
                </a:pathLst>
              </a:custGeom>
              <a:grpFill/>
              <a:ln w="9525" cap="flat">
                <a:noFill/>
                <a:prstDash val="solid"/>
                <a:miter/>
              </a:ln>
            </p:spPr>
            <p:txBody>
              <a:bodyPr rtlCol="0" anchor="ctr"/>
              <a:lstStyle/>
              <a:p>
                <a:endParaRPr lang="en-US"/>
              </a:p>
            </p:txBody>
          </p:sp>
        </p:grpSp>
        <p:sp>
          <p:nvSpPr>
            <p:cNvPr id="54" name="TextBox 53">
              <a:extLst>
                <a:ext uri="{FF2B5EF4-FFF2-40B4-BE49-F238E27FC236}">
                  <a16:creationId xmlns:a16="http://schemas.microsoft.com/office/drawing/2014/main" id="{F27D315D-F5EC-4F63-AC57-C974D1A520C6}"/>
                </a:ext>
              </a:extLst>
            </p:cNvPr>
            <p:cNvSpPr txBox="1"/>
            <p:nvPr/>
          </p:nvSpPr>
          <p:spPr>
            <a:xfrm>
              <a:off x="1943732" y="5535742"/>
              <a:ext cx="978317" cy="415498"/>
            </a:xfrm>
            <a:prstGeom prst="rect">
              <a:avLst/>
            </a:prstGeom>
            <a:noFill/>
          </p:spPr>
          <p:txBody>
            <a:bodyPr wrap="square" rtlCol="0">
              <a:spAutoFit/>
            </a:bodyPr>
            <a:lstStyle/>
            <a:p>
              <a:pPr algn="ctr"/>
              <a:r>
                <a:rPr lang="en-US" sz="700" b="1">
                  <a:solidFill>
                    <a:srgbClr val="009DB0"/>
                  </a:solidFill>
                </a:rPr>
                <a:t>Back-end </a:t>
              </a:r>
              <a:r>
                <a:rPr lang="en-US" sz="700" b="1" err="1">
                  <a:solidFill>
                    <a:srgbClr val="009DB0"/>
                  </a:solidFill>
                </a:rPr>
                <a:t>developper</a:t>
              </a:r>
              <a:endParaRPr lang="en-US" sz="700" b="1">
                <a:solidFill>
                  <a:srgbClr val="009DB0"/>
                </a:solidFill>
              </a:endParaRPr>
            </a:p>
            <a:p>
              <a:pPr algn="ctr"/>
              <a:r>
                <a:rPr lang="en-US" sz="700"/>
                <a:t>100 K€/year</a:t>
              </a:r>
            </a:p>
          </p:txBody>
        </p:sp>
      </p:grpSp>
      <p:grpSp>
        <p:nvGrpSpPr>
          <p:cNvPr id="9" name="Group 8">
            <a:extLst>
              <a:ext uri="{FF2B5EF4-FFF2-40B4-BE49-F238E27FC236}">
                <a16:creationId xmlns:a16="http://schemas.microsoft.com/office/drawing/2014/main" id="{97EBA9AB-E13C-492B-AA17-D434D7D22289}"/>
              </a:ext>
            </a:extLst>
          </p:cNvPr>
          <p:cNvGrpSpPr/>
          <p:nvPr/>
        </p:nvGrpSpPr>
        <p:grpSpPr>
          <a:xfrm>
            <a:off x="3099791" y="4923583"/>
            <a:ext cx="978317" cy="1027657"/>
            <a:chOff x="2892063" y="4923583"/>
            <a:chExt cx="978317" cy="1027657"/>
          </a:xfrm>
        </p:grpSpPr>
        <p:grpSp>
          <p:nvGrpSpPr>
            <p:cNvPr id="11" name="Graphic 8">
              <a:extLst>
                <a:ext uri="{FF2B5EF4-FFF2-40B4-BE49-F238E27FC236}">
                  <a16:creationId xmlns:a16="http://schemas.microsoft.com/office/drawing/2014/main" id="{96B7A621-7B45-4EAF-819E-17052D2BDD2B}"/>
                </a:ext>
              </a:extLst>
            </p:cNvPr>
            <p:cNvGrpSpPr>
              <a:grpSpLocks noChangeAspect="1"/>
            </p:cNvGrpSpPr>
            <p:nvPr/>
          </p:nvGrpSpPr>
          <p:grpSpPr>
            <a:xfrm>
              <a:off x="3069278" y="4923583"/>
              <a:ext cx="623887" cy="526732"/>
              <a:chOff x="983931" y="4228500"/>
              <a:chExt cx="623887" cy="526732"/>
            </a:xfrm>
            <a:solidFill>
              <a:srgbClr val="009DB0"/>
            </a:solidFill>
          </p:grpSpPr>
          <p:sp>
            <p:nvSpPr>
              <p:cNvPr id="12" name="Freeform: Shape 11">
                <a:extLst>
                  <a:ext uri="{FF2B5EF4-FFF2-40B4-BE49-F238E27FC236}">
                    <a16:creationId xmlns:a16="http://schemas.microsoft.com/office/drawing/2014/main" id="{142B3AD3-53DE-404C-ADB2-1A5777BA0DBF}"/>
                  </a:ext>
                </a:extLst>
              </p:cNvPr>
              <p:cNvSpPr/>
              <p:nvPr/>
            </p:nvSpPr>
            <p:spPr>
              <a:xfrm>
                <a:off x="983931" y="4228500"/>
                <a:ext cx="623887" cy="526732"/>
              </a:xfrm>
              <a:custGeom>
                <a:avLst/>
                <a:gdLst>
                  <a:gd name="connsiteX0" fmla="*/ 623888 w 623887"/>
                  <a:gd name="connsiteY0" fmla="*/ 452438 h 526732"/>
                  <a:gd name="connsiteX1" fmla="*/ 623888 w 623887"/>
                  <a:gd name="connsiteY1" fmla="*/ 43815 h 526732"/>
                  <a:gd name="connsiteX2" fmla="*/ 428625 w 623887"/>
                  <a:gd name="connsiteY2" fmla="*/ 43815 h 526732"/>
                  <a:gd name="connsiteX3" fmla="*/ 428625 w 623887"/>
                  <a:gd name="connsiteY3" fmla="*/ 0 h 526732"/>
                  <a:gd name="connsiteX4" fmla="*/ 118110 w 623887"/>
                  <a:gd name="connsiteY4" fmla="*/ 0 h 526732"/>
                  <a:gd name="connsiteX5" fmla="*/ 118110 w 623887"/>
                  <a:gd name="connsiteY5" fmla="*/ 43815 h 526732"/>
                  <a:gd name="connsiteX6" fmla="*/ 0 w 623887"/>
                  <a:gd name="connsiteY6" fmla="*/ 43815 h 526732"/>
                  <a:gd name="connsiteX7" fmla="*/ 0 w 623887"/>
                  <a:gd name="connsiteY7" fmla="*/ 452438 h 526732"/>
                  <a:gd name="connsiteX8" fmla="*/ 222885 w 623887"/>
                  <a:gd name="connsiteY8" fmla="*/ 452438 h 526732"/>
                  <a:gd name="connsiteX9" fmla="*/ 222885 w 623887"/>
                  <a:gd name="connsiteY9" fmla="*/ 512445 h 526732"/>
                  <a:gd name="connsiteX10" fmla="*/ 187643 w 623887"/>
                  <a:gd name="connsiteY10" fmla="*/ 512445 h 526732"/>
                  <a:gd name="connsiteX11" fmla="*/ 187643 w 623887"/>
                  <a:gd name="connsiteY11" fmla="*/ 526733 h 526732"/>
                  <a:gd name="connsiteX12" fmla="*/ 438150 w 623887"/>
                  <a:gd name="connsiteY12" fmla="*/ 526733 h 526732"/>
                  <a:gd name="connsiteX13" fmla="*/ 438150 w 623887"/>
                  <a:gd name="connsiteY13" fmla="*/ 512445 h 526732"/>
                  <a:gd name="connsiteX14" fmla="*/ 402908 w 623887"/>
                  <a:gd name="connsiteY14" fmla="*/ 512445 h 526732"/>
                  <a:gd name="connsiteX15" fmla="*/ 402908 w 623887"/>
                  <a:gd name="connsiteY15" fmla="*/ 452438 h 526732"/>
                  <a:gd name="connsiteX16" fmla="*/ 623888 w 623887"/>
                  <a:gd name="connsiteY16" fmla="*/ 452438 h 526732"/>
                  <a:gd name="connsiteX17" fmla="*/ 132398 w 623887"/>
                  <a:gd name="connsiteY17" fmla="*/ 14288 h 526732"/>
                  <a:gd name="connsiteX18" fmla="*/ 414338 w 623887"/>
                  <a:gd name="connsiteY18" fmla="*/ 14288 h 526732"/>
                  <a:gd name="connsiteX19" fmla="*/ 414338 w 623887"/>
                  <a:gd name="connsiteY19" fmla="*/ 342900 h 526732"/>
                  <a:gd name="connsiteX20" fmla="*/ 132398 w 623887"/>
                  <a:gd name="connsiteY20" fmla="*/ 342900 h 526732"/>
                  <a:gd name="connsiteX21" fmla="*/ 132398 w 623887"/>
                  <a:gd name="connsiteY21" fmla="*/ 14288 h 526732"/>
                  <a:gd name="connsiteX22" fmla="*/ 118110 w 623887"/>
                  <a:gd name="connsiteY22" fmla="*/ 58103 h 526732"/>
                  <a:gd name="connsiteX23" fmla="*/ 118110 w 623887"/>
                  <a:gd name="connsiteY23" fmla="*/ 342900 h 526732"/>
                  <a:gd name="connsiteX24" fmla="*/ 100013 w 623887"/>
                  <a:gd name="connsiteY24" fmla="*/ 342900 h 526732"/>
                  <a:gd name="connsiteX25" fmla="*/ 100013 w 623887"/>
                  <a:gd name="connsiteY25" fmla="*/ 357188 h 526732"/>
                  <a:gd name="connsiteX26" fmla="*/ 446723 w 623887"/>
                  <a:gd name="connsiteY26" fmla="*/ 357188 h 526732"/>
                  <a:gd name="connsiteX27" fmla="*/ 446723 w 623887"/>
                  <a:gd name="connsiteY27" fmla="*/ 342900 h 526732"/>
                  <a:gd name="connsiteX28" fmla="*/ 428625 w 623887"/>
                  <a:gd name="connsiteY28" fmla="*/ 342900 h 526732"/>
                  <a:gd name="connsiteX29" fmla="*/ 428625 w 623887"/>
                  <a:gd name="connsiteY29" fmla="*/ 58103 h 526732"/>
                  <a:gd name="connsiteX30" fmla="*/ 609600 w 623887"/>
                  <a:gd name="connsiteY30" fmla="*/ 58103 h 526732"/>
                  <a:gd name="connsiteX31" fmla="*/ 609600 w 623887"/>
                  <a:gd name="connsiteY31" fmla="*/ 393383 h 526732"/>
                  <a:gd name="connsiteX32" fmla="*/ 14288 w 623887"/>
                  <a:gd name="connsiteY32" fmla="*/ 393383 h 526732"/>
                  <a:gd name="connsiteX33" fmla="*/ 14288 w 623887"/>
                  <a:gd name="connsiteY33" fmla="*/ 58103 h 526732"/>
                  <a:gd name="connsiteX34" fmla="*/ 118110 w 623887"/>
                  <a:gd name="connsiteY34" fmla="*/ 58103 h 526732"/>
                  <a:gd name="connsiteX35" fmla="*/ 14288 w 623887"/>
                  <a:gd name="connsiteY35" fmla="*/ 438150 h 526732"/>
                  <a:gd name="connsiteX36" fmla="*/ 14288 w 623887"/>
                  <a:gd name="connsiteY36" fmla="*/ 407670 h 526732"/>
                  <a:gd name="connsiteX37" fmla="*/ 609600 w 623887"/>
                  <a:gd name="connsiteY37" fmla="*/ 407670 h 526732"/>
                  <a:gd name="connsiteX38" fmla="*/ 609600 w 623887"/>
                  <a:gd name="connsiteY38" fmla="*/ 438150 h 526732"/>
                  <a:gd name="connsiteX39" fmla="*/ 14288 w 623887"/>
                  <a:gd name="connsiteY39" fmla="*/ 438150 h 526732"/>
                  <a:gd name="connsiteX40" fmla="*/ 386715 w 623887"/>
                  <a:gd name="connsiteY40" fmla="*/ 511493 h 526732"/>
                  <a:gd name="connsiteX41" fmla="*/ 236220 w 623887"/>
                  <a:gd name="connsiteY41" fmla="*/ 511493 h 526732"/>
                  <a:gd name="connsiteX42" fmla="*/ 236220 w 623887"/>
                  <a:gd name="connsiteY42" fmla="*/ 451485 h 526732"/>
                  <a:gd name="connsiteX43" fmla="*/ 386715 w 623887"/>
                  <a:gd name="connsiteY43" fmla="*/ 451485 h 526732"/>
                  <a:gd name="connsiteX44" fmla="*/ 386715 w 623887"/>
                  <a:gd name="connsiteY44" fmla="*/ 511493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23887" h="526732">
                    <a:moveTo>
                      <a:pt x="623888" y="452438"/>
                    </a:moveTo>
                    <a:lnTo>
                      <a:pt x="623888" y="43815"/>
                    </a:lnTo>
                    <a:lnTo>
                      <a:pt x="428625" y="43815"/>
                    </a:lnTo>
                    <a:lnTo>
                      <a:pt x="428625" y="0"/>
                    </a:lnTo>
                    <a:lnTo>
                      <a:pt x="118110" y="0"/>
                    </a:lnTo>
                    <a:lnTo>
                      <a:pt x="118110" y="43815"/>
                    </a:lnTo>
                    <a:lnTo>
                      <a:pt x="0" y="43815"/>
                    </a:lnTo>
                    <a:lnTo>
                      <a:pt x="0" y="452438"/>
                    </a:lnTo>
                    <a:lnTo>
                      <a:pt x="222885" y="452438"/>
                    </a:lnTo>
                    <a:lnTo>
                      <a:pt x="222885" y="512445"/>
                    </a:lnTo>
                    <a:lnTo>
                      <a:pt x="187643" y="512445"/>
                    </a:lnTo>
                    <a:lnTo>
                      <a:pt x="187643" y="526733"/>
                    </a:lnTo>
                    <a:lnTo>
                      <a:pt x="438150" y="526733"/>
                    </a:lnTo>
                    <a:lnTo>
                      <a:pt x="438150" y="512445"/>
                    </a:lnTo>
                    <a:lnTo>
                      <a:pt x="402908" y="512445"/>
                    </a:lnTo>
                    <a:lnTo>
                      <a:pt x="402908" y="452438"/>
                    </a:lnTo>
                    <a:lnTo>
                      <a:pt x="623888" y="452438"/>
                    </a:lnTo>
                    <a:close/>
                    <a:moveTo>
                      <a:pt x="132398" y="14288"/>
                    </a:moveTo>
                    <a:lnTo>
                      <a:pt x="414338" y="14288"/>
                    </a:lnTo>
                    <a:lnTo>
                      <a:pt x="414338" y="342900"/>
                    </a:lnTo>
                    <a:lnTo>
                      <a:pt x="132398" y="342900"/>
                    </a:lnTo>
                    <a:lnTo>
                      <a:pt x="132398" y="14288"/>
                    </a:lnTo>
                    <a:close/>
                    <a:moveTo>
                      <a:pt x="118110" y="58103"/>
                    </a:moveTo>
                    <a:lnTo>
                      <a:pt x="118110" y="342900"/>
                    </a:lnTo>
                    <a:lnTo>
                      <a:pt x="100013" y="342900"/>
                    </a:lnTo>
                    <a:lnTo>
                      <a:pt x="100013" y="357188"/>
                    </a:lnTo>
                    <a:lnTo>
                      <a:pt x="446723" y="357188"/>
                    </a:lnTo>
                    <a:lnTo>
                      <a:pt x="446723" y="342900"/>
                    </a:lnTo>
                    <a:lnTo>
                      <a:pt x="428625" y="342900"/>
                    </a:lnTo>
                    <a:lnTo>
                      <a:pt x="428625" y="58103"/>
                    </a:lnTo>
                    <a:lnTo>
                      <a:pt x="609600" y="58103"/>
                    </a:lnTo>
                    <a:lnTo>
                      <a:pt x="609600" y="393383"/>
                    </a:lnTo>
                    <a:lnTo>
                      <a:pt x="14288" y="393383"/>
                    </a:lnTo>
                    <a:lnTo>
                      <a:pt x="14288" y="58103"/>
                    </a:lnTo>
                    <a:lnTo>
                      <a:pt x="118110" y="58103"/>
                    </a:lnTo>
                    <a:close/>
                    <a:moveTo>
                      <a:pt x="14288" y="438150"/>
                    </a:moveTo>
                    <a:lnTo>
                      <a:pt x="14288" y="407670"/>
                    </a:lnTo>
                    <a:lnTo>
                      <a:pt x="609600" y="407670"/>
                    </a:lnTo>
                    <a:lnTo>
                      <a:pt x="609600" y="438150"/>
                    </a:lnTo>
                    <a:lnTo>
                      <a:pt x="14288" y="438150"/>
                    </a:lnTo>
                    <a:close/>
                    <a:moveTo>
                      <a:pt x="386715" y="511493"/>
                    </a:moveTo>
                    <a:lnTo>
                      <a:pt x="236220" y="511493"/>
                    </a:lnTo>
                    <a:lnTo>
                      <a:pt x="236220" y="451485"/>
                    </a:lnTo>
                    <a:lnTo>
                      <a:pt x="386715" y="451485"/>
                    </a:lnTo>
                    <a:lnTo>
                      <a:pt x="386715" y="51149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B5956E6-B637-47C0-806C-2FF7E1E9B229}"/>
                  </a:ext>
                </a:extLst>
              </p:cNvPr>
              <p:cNvSpPr/>
              <p:nvPr/>
            </p:nvSpPr>
            <p:spPr>
              <a:xfrm>
                <a:off x="1459229" y="4388520"/>
                <a:ext cx="96202" cy="207644"/>
              </a:xfrm>
              <a:custGeom>
                <a:avLst/>
                <a:gdLst>
                  <a:gd name="connsiteX0" fmla="*/ 48577 w 96202"/>
                  <a:gd name="connsiteY0" fmla="*/ 207645 h 207644"/>
                  <a:gd name="connsiteX1" fmla="*/ 96202 w 96202"/>
                  <a:gd name="connsiteY1" fmla="*/ 160020 h 207644"/>
                  <a:gd name="connsiteX2" fmla="*/ 96202 w 96202"/>
                  <a:gd name="connsiteY2" fmla="*/ 124777 h 207644"/>
                  <a:gd name="connsiteX3" fmla="*/ 58102 w 96202"/>
                  <a:gd name="connsiteY3" fmla="*/ 78105 h 207644"/>
                  <a:gd name="connsiteX4" fmla="*/ 52388 w 96202"/>
                  <a:gd name="connsiteY4" fmla="*/ 31432 h 207644"/>
                  <a:gd name="connsiteX5" fmla="*/ 40957 w 96202"/>
                  <a:gd name="connsiteY5" fmla="*/ 0 h 207644"/>
                  <a:gd name="connsiteX6" fmla="*/ 26670 w 96202"/>
                  <a:gd name="connsiteY6" fmla="*/ 0 h 207644"/>
                  <a:gd name="connsiteX7" fmla="*/ 41910 w 96202"/>
                  <a:gd name="connsiteY7" fmla="*/ 40957 h 207644"/>
                  <a:gd name="connsiteX8" fmla="*/ 42863 w 96202"/>
                  <a:gd name="connsiteY8" fmla="*/ 77152 h 207644"/>
                  <a:gd name="connsiteX9" fmla="*/ 0 w 96202"/>
                  <a:gd name="connsiteY9" fmla="*/ 124777 h 207644"/>
                  <a:gd name="connsiteX10" fmla="*/ 0 w 96202"/>
                  <a:gd name="connsiteY10" fmla="*/ 160020 h 207644"/>
                  <a:gd name="connsiteX11" fmla="*/ 48577 w 96202"/>
                  <a:gd name="connsiteY11" fmla="*/ 207645 h 207644"/>
                  <a:gd name="connsiteX12" fmla="*/ 15240 w 96202"/>
                  <a:gd name="connsiteY12" fmla="*/ 123825 h 207644"/>
                  <a:gd name="connsiteX13" fmla="*/ 48577 w 96202"/>
                  <a:gd name="connsiteY13" fmla="*/ 90488 h 207644"/>
                  <a:gd name="connsiteX14" fmla="*/ 81915 w 96202"/>
                  <a:gd name="connsiteY14" fmla="*/ 123825 h 207644"/>
                  <a:gd name="connsiteX15" fmla="*/ 81915 w 96202"/>
                  <a:gd name="connsiteY15" fmla="*/ 159068 h 207644"/>
                  <a:gd name="connsiteX16" fmla="*/ 48577 w 96202"/>
                  <a:gd name="connsiteY16" fmla="*/ 192405 h 207644"/>
                  <a:gd name="connsiteX17" fmla="*/ 15240 w 96202"/>
                  <a:gd name="connsiteY17" fmla="*/ 159068 h 207644"/>
                  <a:gd name="connsiteX18" fmla="*/ 15240 w 96202"/>
                  <a:gd name="connsiteY18" fmla="*/ 123825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202" h="207644">
                    <a:moveTo>
                      <a:pt x="48577" y="207645"/>
                    </a:moveTo>
                    <a:cubicBezTo>
                      <a:pt x="75247" y="207645"/>
                      <a:pt x="96202" y="185738"/>
                      <a:pt x="96202" y="160020"/>
                    </a:cubicBezTo>
                    <a:lnTo>
                      <a:pt x="96202" y="124777"/>
                    </a:lnTo>
                    <a:cubicBezTo>
                      <a:pt x="96202" y="101918"/>
                      <a:pt x="80010" y="82867"/>
                      <a:pt x="58102" y="78105"/>
                    </a:cubicBezTo>
                    <a:cubicBezTo>
                      <a:pt x="67627" y="50482"/>
                      <a:pt x="61913" y="41910"/>
                      <a:pt x="52388" y="31432"/>
                    </a:cubicBezTo>
                    <a:cubicBezTo>
                      <a:pt x="46672" y="25717"/>
                      <a:pt x="40957" y="19050"/>
                      <a:pt x="40957" y="0"/>
                    </a:cubicBezTo>
                    <a:lnTo>
                      <a:pt x="26670" y="0"/>
                    </a:lnTo>
                    <a:cubicBezTo>
                      <a:pt x="26670" y="24765"/>
                      <a:pt x="35243" y="34290"/>
                      <a:pt x="41910" y="40957"/>
                    </a:cubicBezTo>
                    <a:cubicBezTo>
                      <a:pt x="48577" y="47625"/>
                      <a:pt x="52388" y="52388"/>
                      <a:pt x="42863" y="77152"/>
                    </a:cubicBezTo>
                    <a:cubicBezTo>
                      <a:pt x="19050" y="80010"/>
                      <a:pt x="0" y="100013"/>
                      <a:pt x="0" y="124777"/>
                    </a:cubicBezTo>
                    <a:lnTo>
                      <a:pt x="0" y="160020"/>
                    </a:lnTo>
                    <a:cubicBezTo>
                      <a:pt x="952" y="185738"/>
                      <a:pt x="21907" y="207645"/>
                      <a:pt x="48577" y="207645"/>
                    </a:cubicBezTo>
                    <a:close/>
                    <a:moveTo>
                      <a:pt x="15240" y="123825"/>
                    </a:moveTo>
                    <a:cubicBezTo>
                      <a:pt x="15240" y="105727"/>
                      <a:pt x="30480" y="90488"/>
                      <a:pt x="48577" y="90488"/>
                    </a:cubicBezTo>
                    <a:cubicBezTo>
                      <a:pt x="66675" y="90488"/>
                      <a:pt x="81915" y="105727"/>
                      <a:pt x="81915" y="123825"/>
                    </a:cubicBezTo>
                    <a:lnTo>
                      <a:pt x="81915" y="159068"/>
                    </a:lnTo>
                    <a:cubicBezTo>
                      <a:pt x="81915" y="177165"/>
                      <a:pt x="66675" y="192405"/>
                      <a:pt x="48577" y="192405"/>
                    </a:cubicBezTo>
                    <a:cubicBezTo>
                      <a:pt x="30480" y="192405"/>
                      <a:pt x="15240" y="177165"/>
                      <a:pt x="15240" y="159068"/>
                    </a:cubicBezTo>
                    <a:lnTo>
                      <a:pt x="15240" y="123825"/>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D6A831-737D-4519-8896-CED14761450E}"/>
                  </a:ext>
                </a:extLst>
              </p:cNvPr>
              <p:cNvSpPr/>
              <p:nvPr/>
            </p:nvSpPr>
            <p:spPr>
              <a:xfrm>
                <a:off x="1501139" y="4496153"/>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DEBF296-301C-48A8-A886-1F91C9D67923}"/>
                  </a:ext>
                </a:extLst>
              </p:cNvPr>
              <p:cNvSpPr/>
              <p:nvPr/>
            </p:nvSpPr>
            <p:spPr>
              <a:xfrm>
                <a:off x="1138237" y="4264695"/>
                <a:ext cx="238125" cy="152400"/>
              </a:xfrm>
              <a:custGeom>
                <a:avLst/>
                <a:gdLst>
                  <a:gd name="connsiteX0" fmla="*/ 0 w 238125"/>
                  <a:gd name="connsiteY0" fmla="*/ 152400 h 152400"/>
                  <a:gd name="connsiteX1" fmla="*/ 238125 w 238125"/>
                  <a:gd name="connsiteY1" fmla="*/ 152400 h 152400"/>
                  <a:gd name="connsiteX2" fmla="*/ 238125 w 238125"/>
                  <a:gd name="connsiteY2" fmla="*/ 0 h 152400"/>
                  <a:gd name="connsiteX3" fmla="*/ 0 w 238125"/>
                  <a:gd name="connsiteY3" fmla="*/ 0 h 152400"/>
                  <a:gd name="connsiteX4" fmla="*/ 0 w 238125"/>
                  <a:gd name="connsiteY4" fmla="*/ 152400 h 152400"/>
                  <a:gd name="connsiteX5" fmla="*/ 14288 w 238125"/>
                  <a:gd name="connsiteY5" fmla="*/ 138113 h 152400"/>
                  <a:gd name="connsiteX6" fmla="*/ 14288 w 238125"/>
                  <a:gd name="connsiteY6" fmla="*/ 134303 h 152400"/>
                  <a:gd name="connsiteX7" fmla="*/ 62865 w 238125"/>
                  <a:gd name="connsiteY7" fmla="*/ 88583 h 152400"/>
                  <a:gd name="connsiteX8" fmla="*/ 87630 w 238125"/>
                  <a:gd name="connsiteY8" fmla="*/ 111443 h 152400"/>
                  <a:gd name="connsiteX9" fmla="*/ 120968 w 238125"/>
                  <a:gd name="connsiteY9" fmla="*/ 74295 h 152400"/>
                  <a:gd name="connsiteX10" fmla="*/ 179070 w 238125"/>
                  <a:gd name="connsiteY10" fmla="*/ 129540 h 152400"/>
                  <a:gd name="connsiteX11" fmla="*/ 202883 w 238125"/>
                  <a:gd name="connsiteY11" fmla="*/ 107633 h 152400"/>
                  <a:gd name="connsiteX12" fmla="*/ 223838 w 238125"/>
                  <a:gd name="connsiteY12" fmla="*/ 127635 h 152400"/>
                  <a:gd name="connsiteX13" fmla="*/ 223838 w 238125"/>
                  <a:gd name="connsiteY13" fmla="*/ 139065 h 152400"/>
                  <a:gd name="connsiteX14" fmla="*/ 14288 w 238125"/>
                  <a:gd name="connsiteY14" fmla="*/ 139065 h 152400"/>
                  <a:gd name="connsiteX15" fmla="*/ 223838 w 238125"/>
                  <a:gd name="connsiteY15" fmla="*/ 14288 h 152400"/>
                  <a:gd name="connsiteX16" fmla="*/ 223838 w 238125"/>
                  <a:gd name="connsiteY16" fmla="*/ 107633 h 152400"/>
                  <a:gd name="connsiteX17" fmla="*/ 202883 w 238125"/>
                  <a:gd name="connsiteY17" fmla="*/ 87630 h 152400"/>
                  <a:gd name="connsiteX18" fmla="*/ 179070 w 238125"/>
                  <a:gd name="connsiteY18" fmla="*/ 109538 h 152400"/>
                  <a:gd name="connsiteX19" fmla="*/ 120015 w 238125"/>
                  <a:gd name="connsiteY19" fmla="*/ 54293 h 152400"/>
                  <a:gd name="connsiteX20" fmla="*/ 86678 w 238125"/>
                  <a:gd name="connsiteY20" fmla="*/ 91440 h 152400"/>
                  <a:gd name="connsiteX21" fmla="*/ 62865 w 238125"/>
                  <a:gd name="connsiteY21" fmla="*/ 69533 h 152400"/>
                  <a:gd name="connsiteX22" fmla="*/ 14288 w 238125"/>
                  <a:gd name="connsiteY22" fmla="*/ 115252 h 152400"/>
                  <a:gd name="connsiteX23" fmla="*/ 14288 w 238125"/>
                  <a:gd name="connsiteY23" fmla="*/ 14288 h 152400"/>
                  <a:gd name="connsiteX24" fmla="*/ 223838 w 238125"/>
                  <a:gd name="connsiteY24" fmla="*/ 142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125" h="152400">
                    <a:moveTo>
                      <a:pt x="0" y="152400"/>
                    </a:moveTo>
                    <a:lnTo>
                      <a:pt x="238125" y="152400"/>
                    </a:lnTo>
                    <a:lnTo>
                      <a:pt x="238125" y="0"/>
                    </a:lnTo>
                    <a:lnTo>
                      <a:pt x="0" y="0"/>
                    </a:lnTo>
                    <a:lnTo>
                      <a:pt x="0" y="152400"/>
                    </a:lnTo>
                    <a:close/>
                    <a:moveTo>
                      <a:pt x="14288" y="138113"/>
                    </a:moveTo>
                    <a:lnTo>
                      <a:pt x="14288" y="134303"/>
                    </a:lnTo>
                    <a:lnTo>
                      <a:pt x="62865" y="88583"/>
                    </a:lnTo>
                    <a:lnTo>
                      <a:pt x="87630" y="111443"/>
                    </a:lnTo>
                    <a:lnTo>
                      <a:pt x="120968" y="74295"/>
                    </a:lnTo>
                    <a:lnTo>
                      <a:pt x="179070" y="129540"/>
                    </a:lnTo>
                    <a:lnTo>
                      <a:pt x="202883" y="107633"/>
                    </a:lnTo>
                    <a:lnTo>
                      <a:pt x="223838" y="127635"/>
                    </a:lnTo>
                    <a:lnTo>
                      <a:pt x="223838" y="139065"/>
                    </a:lnTo>
                    <a:lnTo>
                      <a:pt x="14288" y="139065"/>
                    </a:lnTo>
                    <a:close/>
                    <a:moveTo>
                      <a:pt x="223838" y="14288"/>
                    </a:moveTo>
                    <a:lnTo>
                      <a:pt x="223838" y="107633"/>
                    </a:lnTo>
                    <a:lnTo>
                      <a:pt x="202883" y="87630"/>
                    </a:lnTo>
                    <a:lnTo>
                      <a:pt x="179070" y="109538"/>
                    </a:lnTo>
                    <a:lnTo>
                      <a:pt x="120015" y="54293"/>
                    </a:lnTo>
                    <a:lnTo>
                      <a:pt x="86678" y="91440"/>
                    </a:lnTo>
                    <a:lnTo>
                      <a:pt x="62865" y="69533"/>
                    </a:lnTo>
                    <a:lnTo>
                      <a:pt x="14288" y="115252"/>
                    </a:lnTo>
                    <a:lnTo>
                      <a:pt x="14288" y="14288"/>
                    </a:lnTo>
                    <a:lnTo>
                      <a:pt x="223838" y="14288"/>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C48FC27-229C-4E44-A104-31FE5F03C7BF}"/>
                  </a:ext>
                </a:extLst>
              </p:cNvPr>
              <p:cNvSpPr/>
              <p:nvPr/>
            </p:nvSpPr>
            <p:spPr>
              <a:xfrm>
                <a:off x="1295399" y="4293270"/>
                <a:ext cx="45719" cy="45720"/>
              </a:xfrm>
              <a:custGeom>
                <a:avLst/>
                <a:gdLst>
                  <a:gd name="connsiteX0" fmla="*/ 22860 w 45719"/>
                  <a:gd name="connsiteY0" fmla="*/ 45720 h 45720"/>
                  <a:gd name="connsiteX1" fmla="*/ 45720 w 45719"/>
                  <a:gd name="connsiteY1" fmla="*/ 22860 h 45720"/>
                  <a:gd name="connsiteX2" fmla="*/ 22860 w 45719"/>
                  <a:gd name="connsiteY2" fmla="*/ 0 h 45720"/>
                  <a:gd name="connsiteX3" fmla="*/ 0 w 45719"/>
                  <a:gd name="connsiteY3" fmla="*/ 22860 h 45720"/>
                  <a:gd name="connsiteX4" fmla="*/ 22860 w 45719"/>
                  <a:gd name="connsiteY4" fmla="*/ 45720 h 45720"/>
                  <a:gd name="connsiteX5" fmla="*/ 22860 w 45719"/>
                  <a:gd name="connsiteY5" fmla="*/ 15240 h 45720"/>
                  <a:gd name="connsiteX6" fmla="*/ 31432 w 45719"/>
                  <a:gd name="connsiteY6" fmla="*/ 23813 h 45720"/>
                  <a:gd name="connsiteX7" fmla="*/ 22860 w 45719"/>
                  <a:gd name="connsiteY7" fmla="*/ 32385 h 45720"/>
                  <a:gd name="connsiteX8" fmla="*/ 14288 w 45719"/>
                  <a:gd name="connsiteY8" fmla="*/ 23813 h 45720"/>
                  <a:gd name="connsiteX9" fmla="*/ 22860 w 45719"/>
                  <a:gd name="connsiteY9" fmla="*/ 1524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 h="45720">
                    <a:moveTo>
                      <a:pt x="22860" y="45720"/>
                    </a:moveTo>
                    <a:cubicBezTo>
                      <a:pt x="35243" y="45720"/>
                      <a:pt x="45720" y="35243"/>
                      <a:pt x="45720" y="22860"/>
                    </a:cubicBezTo>
                    <a:cubicBezTo>
                      <a:pt x="45720" y="10478"/>
                      <a:pt x="35243" y="0"/>
                      <a:pt x="22860" y="0"/>
                    </a:cubicBezTo>
                    <a:cubicBezTo>
                      <a:pt x="10477" y="0"/>
                      <a:pt x="0" y="10478"/>
                      <a:pt x="0" y="22860"/>
                    </a:cubicBezTo>
                    <a:cubicBezTo>
                      <a:pt x="0" y="36195"/>
                      <a:pt x="10477" y="45720"/>
                      <a:pt x="22860" y="45720"/>
                    </a:cubicBezTo>
                    <a:close/>
                    <a:moveTo>
                      <a:pt x="22860" y="15240"/>
                    </a:moveTo>
                    <a:cubicBezTo>
                      <a:pt x="27623" y="15240"/>
                      <a:pt x="31432" y="19050"/>
                      <a:pt x="31432" y="23813"/>
                    </a:cubicBezTo>
                    <a:cubicBezTo>
                      <a:pt x="31432" y="28575"/>
                      <a:pt x="27623" y="32385"/>
                      <a:pt x="22860" y="32385"/>
                    </a:cubicBezTo>
                    <a:cubicBezTo>
                      <a:pt x="18098" y="32385"/>
                      <a:pt x="14288" y="28575"/>
                      <a:pt x="14288" y="23813"/>
                    </a:cubicBezTo>
                    <a:cubicBezTo>
                      <a:pt x="14288" y="19050"/>
                      <a:pt x="18098" y="15240"/>
                      <a:pt x="22860" y="1524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AA460E4-3FDC-4042-9B86-978F6AA3D33C}"/>
                  </a:ext>
                </a:extLst>
              </p:cNvPr>
              <p:cNvSpPr/>
              <p:nvPr/>
            </p:nvSpPr>
            <p:spPr>
              <a:xfrm>
                <a:off x="1138237" y="444281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AB8FB10-C500-43C4-A042-7187588495E3}"/>
                  </a:ext>
                </a:extLst>
              </p:cNvPr>
              <p:cNvSpPr/>
              <p:nvPr/>
            </p:nvSpPr>
            <p:spPr>
              <a:xfrm>
                <a:off x="1138237" y="448472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D33110-D888-4457-975D-8BF5E789619F}"/>
                  </a:ext>
                </a:extLst>
              </p:cNvPr>
              <p:cNvSpPr/>
              <p:nvPr/>
            </p:nvSpPr>
            <p:spPr>
              <a:xfrm>
                <a:off x="1171574" y="4526633"/>
                <a:ext cx="170497" cy="14287"/>
              </a:xfrm>
              <a:custGeom>
                <a:avLst/>
                <a:gdLst>
                  <a:gd name="connsiteX0" fmla="*/ 0 w 170497"/>
                  <a:gd name="connsiteY0" fmla="*/ 0 h 14287"/>
                  <a:gd name="connsiteX1" fmla="*/ 170498 w 170497"/>
                  <a:gd name="connsiteY1" fmla="*/ 0 h 14287"/>
                  <a:gd name="connsiteX2" fmla="*/ 170498 w 170497"/>
                  <a:gd name="connsiteY2" fmla="*/ 14288 h 14287"/>
                  <a:gd name="connsiteX3" fmla="*/ 0 w 170497"/>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70497" h="14287">
                    <a:moveTo>
                      <a:pt x="0" y="0"/>
                    </a:moveTo>
                    <a:lnTo>
                      <a:pt x="170498" y="0"/>
                    </a:lnTo>
                    <a:lnTo>
                      <a:pt x="170498" y="14288"/>
                    </a:lnTo>
                    <a:lnTo>
                      <a:pt x="0" y="14288"/>
                    </a:lnTo>
                    <a:close/>
                  </a:path>
                </a:pathLst>
              </a:custGeom>
              <a:grpFill/>
              <a:ln w="9525" cap="flat">
                <a:noFill/>
                <a:prstDash val="solid"/>
                <a:miter/>
              </a:ln>
            </p:spPr>
            <p:txBody>
              <a:bodyPr rtlCol="0" anchor="ctr"/>
              <a:lstStyle/>
              <a:p>
                <a:endParaRPr lang="en-US"/>
              </a:p>
            </p:txBody>
          </p:sp>
        </p:grpSp>
        <p:sp>
          <p:nvSpPr>
            <p:cNvPr id="55" name="TextBox 54">
              <a:extLst>
                <a:ext uri="{FF2B5EF4-FFF2-40B4-BE49-F238E27FC236}">
                  <a16:creationId xmlns:a16="http://schemas.microsoft.com/office/drawing/2014/main" id="{5E5391CE-0927-4F7A-A8D6-FA6A614ECCE0}"/>
                </a:ext>
              </a:extLst>
            </p:cNvPr>
            <p:cNvSpPr txBox="1"/>
            <p:nvPr/>
          </p:nvSpPr>
          <p:spPr>
            <a:xfrm>
              <a:off x="2892063" y="5535742"/>
              <a:ext cx="978317" cy="415498"/>
            </a:xfrm>
            <a:prstGeom prst="rect">
              <a:avLst/>
            </a:prstGeom>
            <a:noFill/>
          </p:spPr>
          <p:txBody>
            <a:bodyPr wrap="square" rtlCol="0">
              <a:spAutoFit/>
            </a:bodyPr>
            <a:lstStyle/>
            <a:p>
              <a:pPr algn="ctr"/>
              <a:r>
                <a:rPr lang="en-US" sz="700" b="1">
                  <a:solidFill>
                    <a:srgbClr val="009DB0"/>
                  </a:solidFill>
                </a:rPr>
                <a:t>Front-end </a:t>
              </a:r>
              <a:r>
                <a:rPr lang="en-US" sz="700" b="1" err="1">
                  <a:solidFill>
                    <a:srgbClr val="009DB0"/>
                  </a:solidFill>
                </a:rPr>
                <a:t>developper</a:t>
              </a:r>
              <a:endParaRPr lang="en-US" sz="700" b="1">
                <a:solidFill>
                  <a:srgbClr val="009DB0"/>
                </a:solidFill>
              </a:endParaRPr>
            </a:p>
            <a:p>
              <a:pPr algn="ctr"/>
              <a:r>
                <a:rPr lang="en-US" sz="700"/>
                <a:t>100 K€/year</a:t>
              </a:r>
            </a:p>
          </p:txBody>
        </p:sp>
      </p:grpSp>
      <p:grpSp>
        <p:nvGrpSpPr>
          <p:cNvPr id="10" name="Group 9">
            <a:extLst>
              <a:ext uri="{FF2B5EF4-FFF2-40B4-BE49-F238E27FC236}">
                <a16:creationId xmlns:a16="http://schemas.microsoft.com/office/drawing/2014/main" id="{F6E0EEE1-A9AB-4D24-BA10-9562117DF6BA}"/>
              </a:ext>
            </a:extLst>
          </p:cNvPr>
          <p:cNvGrpSpPr/>
          <p:nvPr/>
        </p:nvGrpSpPr>
        <p:grpSpPr>
          <a:xfrm>
            <a:off x="4517389" y="4990207"/>
            <a:ext cx="978317" cy="961033"/>
            <a:chOff x="3840395" y="4990207"/>
            <a:chExt cx="978317" cy="961033"/>
          </a:xfrm>
        </p:grpSpPr>
        <p:grpSp>
          <p:nvGrpSpPr>
            <p:cNvPr id="42" name="Graphic 39">
              <a:extLst>
                <a:ext uri="{FF2B5EF4-FFF2-40B4-BE49-F238E27FC236}">
                  <a16:creationId xmlns:a16="http://schemas.microsoft.com/office/drawing/2014/main" id="{E227BA10-2D67-4887-A51A-E58EA148DAE7}"/>
                </a:ext>
              </a:extLst>
            </p:cNvPr>
            <p:cNvGrpSpPr>
              <a:grpSpLocks noChangeAspect="1"/>
            </p:cNvGrpSpPr>
            <p:nvPr/>
          </p:nvGrpSpPr>
          <p:grpSpPr>
            <a:xfrm>
              <a:off x="4116493" y="4990207"/>
              <a:ext cx="426123" cy="436345"/>
              <a:chOff x="7148279" y="671429"/>
              <a:chExt cx="4443355" cy="4549940"/>
            </a:xfrm>
            <a:solidFill>
              <a:srgbClr val="009DB0"/>
            </a:solidFill>
          </p:grpSpPr>
          <p:sp>
            <p:nvSpPr>
              <p:cNvPr id="43" name="Freeform: Shape 42">
                <a:extLst>
                  <a:ext uri="{FF2B5EF4-FFF2-40B4-BE49-F238E27FC236}">
                    <a16:creationId xmlns:a16="http://schemas.microsoft.com/office/drawing/2014/main" id="{C32A0F5E-ED78-4A6A-B38C-510BFBB0266F}"/>
                  </a:ext>
                </a:extLst>
              </p:cNvPr>
              <p:cNvSpPr/>
              <p:nvPr/>
            </p:nvSpPr>
            <p:spPr>
              <a:xfrm>
                <a:off x="7612809" y="671429"/>
                <a:ext cx="3473253" cy="2289229"/>
              </a:xfrm>
              <a:custGeom>
                <a:avLst/>
                <a:gdLst>
                  <a:gd name="connsiteX0" fmla="*/ 3435153 w 3473253"/>
                  <a:gd name="connsiteY0" fmla="*/ 2289229 h 2289229"/>
                  <a:gd name="connsiteX1" fmla="*/ 3108522 w 3473253"/>
                  <a:gd name="connsiteY1" fmla="*/ 2289229 h 2289229"/>
                  <a:gd name="connsiteX2" fmla="*/ 3070422 w 3473253"/>
                  <a:gd name="connsiteY2" fmla="*/ 2251129 h 2289229"/>
                  <a:gd name="connsiteX3" fmla="*/ 3070422 w 3473253"/>
                  <a:gd name="connsiteY3" fmla="*/ 1736627 h 2289229"/>
                  <a:gd name="connsiteX4" fmla="*/ 1736627 w 3473253"/>
                  <a:gd name="connsiteY4" fmla="*/ 402831 h 2289229"/>
                  <a:gd name="connsiteX5" fmla="*/ 402993 w 3473253"/>
                  <a:gd name="connsiteY5" fmla="*/ 1736627 h 2289229"/>
                  <a:gd name="connsiteX6" fmla="*/ 402993 w 3473253"/>
                  <a:gd name="connsiteY6" fmla="*/ 2226345 h 2289229"/>
                  <a:gd name="connsiteX7" fmla="*/ 364893 w 3473253"/>
                  <a:gd name="connsiteY7" fmla="*/ 2264445 h 2289229"/>
                  <a:gd name="connsiteX8" fmla="*/ 38100 w 3473253"/>
                  <a:gd name="connsiteY8" fmla="*/ 2264445 h 2289229"/>
                  <a:gd name="connsiteX9" fmla="*/ 0 w 3473253"/>
                  <a:gd name="connsiteY9" fmla="*/ 2226345 h 2289229"/>
                  <a:gd name="connsiteX10" fmla="*/ 0 w 3473253"/>
                  <a:gd name="connsiteY10" fmla="*/ 1736627 h 2289229"/>
                  <a:gd name="connsiteX11" fmla="*/ 510073 w 3473253"/>
                  <a:gd name="connsiteY11" fmla="*/ 510073 h 2289229"/>
                  <a:gd name="connsiteX12" fmla="*/ 1736627 w 3473253"/>
                  <a:gd name="connsiteY12" fmla="*/ 0 h 2289229"/>
                  <a:gd name="connsiteX13" fmla="*/ 2963180 w 3473253"/>
                  <a:gd name="connsiteY13" fmla="*/ 510073 h 2289229"/>
                  <a:gd name="connsiteX14" fmla="*/ 3473253 w 3473253"/>
                  <a:gd name="connsiteY14" fmla="*/ 1736627 h 2289229"/>
                  <a:gd name="connsiteX15" fmla="*/ 3473253 w 3473253"/>
                  <a:gd name="connsiteY15" fmla="*/ 2251129 h 2289229"/>
                  <a:gd name="connsiteX16" fmla="*/ 3435153 w 3473253"/>
                  <a:gd name="connsiteY16" fmla="*/ 2289229 h 2289229"/>
                  <a:gd name="connsiteX17" fmla="*/ 3146622 w 3473253"/>
                  <a:gd name="connsiteY17" fmla="*/ 2213029 h 2289229"/>
                  <a:gd name="connsiteX18" fmla="*/ 3397053 w 3473253"/>
                  <a:gd name="connsiteY18" fmla="*/ 2213029 h 2289229"/>
                  <a:gd name="connsiteX19" fmla="*/ 3397053 w 3473253"/>
                  <a:gd name="connsiteY19" fmla="*/ 1736627 h 2289229"/>
                  <a:gd name="connsiteX20" fmla="*/ 1736627 w 3473253"/>
                  <a:gd name="connsiteY20" fmla="*/ 76200 h 2289229"/>
                  <a:gd name="connsiteX21" fmla="*/ 76200 w 3473253"/>
                  <a:gd name="connsiteY21" fmla="*/ 1736627 h 2289229"/>
                  <a:gd name="connsiteX22" fmla="*/ 76200 w 3473253"/>
                  <a:gd name="connsiteY22" fmla="*/ 2188245 h 2289229"/>
                  <a:gd name="connsiteX23" fmla="*/ 326793 w 3473253"/>
                  <a:gd name="connsiteY23" fmla="*/ 2188245 h 2289229"/>
                  <a:gd name="connsiteX24" fmla="*/ 326793 w 3473253"/>
                  <a:gd name="connsiteY24" fmla="*/ 1736627 h 2289229"/>
                  <a:gd name="connsiteX25" fmla="*/ 740893 w 3473253"/>
                  <a:gd name="connsiteY25" fmla="*/ 740816 h 2289229"/>
                  <a:gd name="connsiteX26" fmla="*/ 1736627 w 3473253"/>
                  <a:gd name="connsiteY26" fmla="*/ 326631 h 2289229"/>
                  <a:gd name="connsiteX27" fmla="*/ 2732494 w 3473253"/>
                  <a:gd name="connsiteY27" fmla="*/ 740759 h 2289229"/>
                  <a:gd name="connsiteX28" fmla="*/ 3146622 w 3473253"/>
                  <a:gd name="connsiteY28" fmla="*/ 1736636 h 2289229"/>
                  <a:gd name="connsiteX29" fmla="*/ 3146622 w 3473253"/>
                  <a:gd name="connsiteY29" fmla="*/ 2213029 h 22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73253" h="2289229">
                    <a:moveTo>
                      <a:pt x="3435153" y="2289229"/>
                    </a:moveTo>
                    <a:lnTo>
                      <a:pt x="3108522" y="2289229"/>
                    </a:lnTo>
                    <a:cubicBezTo>
                      <a:pt x="3087481" y="2289229"/>
                      <a:pt x="3070422" y="2272170"/>
                      <a:pt x="3070422" y="2251129"/>
                    </a:cubicBezTo>
                    <a:lnTo>
                      <a:pt x="3070422" y="1736627"/>
                    </a:lnTo>
                    <a:cubicBezTo>
                      <a:pt x="3070422" y="1001163"/>
                      <a:pt x="2472090" y="402831"/>
                      <a:pt x="1736627" y="402831"/>
                    </a:cubicBezTo>
                    <a:cubicBezTo>
                      <a:pt x="1001259" y="402831"/>
                      <a:pt x="402993" y="1001163"/>
                      <a:pt x="402993" y="1736627"/>
                    </a:cubicBezTo>
                    <a:lnTo>
                      <a:pt x="402993" y="2226345"/>
                    </a:lnTo>
                    <a:cubicBezTo>
                      <a:pt x="402993" y="2247386"/>
                      <a:pt x="385934" y="2264445"/>
                      <a:pt x="364893" y="2264445"/>
                    </a:cubicBezTo>
                    <a:lnTo>
                      <a:pt x="38100" y="2264445"/>
                    </a:lnTo>
                    <a:cubicBezTo>
                      <a:pt x="17059" y="2264445"/>
                      <a:pt x="0" y="2247386"/>
                      <a:pt x="0" y="2226345"/>
                    </a:cubicBezTo>
                    <a:lnTo>
                      <a:pt x="0" y="1736627"/>
                    </a:lnTo>
                    <a:cubicBezTo>
                      <a:pt x="0" y="1274588"/>
                      <a:pt x="181146" y="838991"/>
                      <a:pt x="510073" y="510073"/>
                    </a:cubicBezTo>
                    <a:cubicBezTo>
                      <a:pt x="839000" y="181146"/>
                      <a:pt x="1274597" y="0"/>
                      <a:pt x="1736627" y="0"/>
                    </a:cubicBezTo>
                    <a:cubicBezTo>
                      <a:pt x="2198656" y="0"/>
                      <a:pt x="2634263" y="181146"/>
                      <a:pt x="2963180" y="510073"/>
                    </a:cubicBezTo>
                    <a:cubicBezTo>
                      <a:pt x="3292107" y="838991"/>
                      <a:pt x="3473253" y="1274597"/>
                      <a:pt x="3473253" y="1736627"/>
                    </a:cubicBezTo>
                    <a:lnTo>
                      <a:pt x="3473253" y="2251129"/>
                    </a:lnTo>
                    <a:cubicBezTo>
                      <a:pt x="3473253" y="2272170"/>
                      <a:pt x="3456194" y="2289229"/>
                      <a:pt x="3435153" y="2289229"/>
                    </a:cubicBezTo>
                    <a:close/>
                    <a:moveTo>
                      <a:pt x="3146622" y="2213029"/>
                    </a:moveTo>
                    <a:lnTo>
                      <a:pt x="3397053" y="2213029"/>
                    </a:lnTo>
                    <a:lnTo>
                      <a:pt x="3397053" y="1736627"/>
                    </a:lnTo>
                    <a:cubicBezTo>
                      <a:pt x="3397053" y="821065"/>
                      <a:pt x="2652189" y="76200"/>
                      <a:pt x="1736627" y="76200"/>
                    </a:cubicBezTo>
                    <a:cubicBezTo>
                      <a:pt x="821065" y="76200"/>
                      <a:pt x="76200" y="821065"/>
                      <a:pt x="76200" y="1736627"/>
                    </a:cubicBezTo>
                    <a:lnTo>
                      <a:pt x="76200" y="2188245"/>
                    </a:lnTo>
                    <a:lnTo>
                      <a:pt x="326793" y="2188245"/>
                    </a:lnTo>
                    <a:lnTo>
                      <a:pt x="326793" y="1736627"/>
                    </a:lnTo>
                    <a:cubicBezTo>
                      <a:pt x="326793" y="1361551"/>
                      <a:pt x="473859" y="1007897"/>
                      <a:pt x="740893" y="740816"/>
                    </a:cubicBezTo>
                    <a:cubicBezTo>
                      <a:pt x="1007945" y="473726"/>
                      <a:pt x="1361570" y="326631"/>
                      <a:pt x="1736627" y="326631"/>
                    </a:cubicBezTo>
                    <a:cubicBezTo>
                      <a:pt x="2111769" y="326631"/>
                      <a:pt x="2465451" y="473697"/>
                      <a:pt x="2732494" y="740759"/>
                    </a:cubicBezTo>
                    <a:cubicBezTo>
                      <a:pt x="2999546" y="1007812"/>
                      <a:pt x="3146622" y="1361494"/>
                      <a:pt x="3146622" y="1736636"/>
                    </a:cubicBezTo>
                    <a:lnTo>
                      <a:pt x="3146622" y="2213029"/>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6A45667-CFE2-4A20-AF96-CC3BEE2497FC}"/>
                  </a:ext>
                </a:extLst>
              </p:cNvPr>
              <p:cNvSpPr/>
              <p:nvPr/>
            </p:nvSpPr>
            <p:spPr>
              <a:xfrm>
                <a:off x="7462990" y="2888726"/>
                <a:ext cx="736720" cy="1081515"/>
              </a:xfrm>
              <a:custGeom>
                <a:avLst/>
                <a:gdLst>
                  <a:gd name="connsiteX0" fmla="*/ 368360 w 736720"/>
                  <a:gd name="connsiteY0" fmla="*/ 1081516 h 1081515"/>
                  <a:gd name="connsiteX1" fmla="*/ 0 w 736720"/>
                  <a:gd name="connsiteY1" fmla="*/ 713156 h 1081515"/>
                  <a:gd name="connsiteX2" fmla="*/ 0 w 736720"/>
                  <a:gd name="connsiteY2" fmla="*/ 368360 h 1081515"/>
                  <a:gd name="connsiteX3" fmla="*/ 368360 w 736720"/>
                  <a:gd name="connsiteY3" fmla="*/ 0 h 1081515"/>
                  <a:gd name="connsiteX4" fmla="*/ 736721 w 736720"/>
                  <a:gd name="connsiteY4" fmla="*/ 368360 h 1081515"/>
                  <a:gd name="connsiteX5" fmla="*/ 736721 w 736720"/>
                  <a:gd name="connsiteY5" fmla="*/ 713156 h 1081515"/>
                  <a:gd name="connsiteX6" fmla="*/ 368360 w 736720"/>
                  <a:gd name="connsiteY6" fmla="*/ 1081516 h 1081515"/>
                  <a:gd name="connsiteX7" fmla="*/ 368360 w 736720"/>
                  <a:gd name="connsiteY7" fmla="*/ 76200 h 1081515"/>
                  <a:gd name="connsiteX8" fmla="*/ 76200 w 736720"/>
                  <a:gd name="connsiteY8" fmla="*/ 368360 h 1081515"/>
                  <a:gd name="connsiteX9" fmla="*/ 76200 w 736720"/>
                  <a:gd name="connsiteY9" fmla="*/ 713156 h 1081515"/>
                  <a:gd name="connsiteX10" fmla="*/ 368360 w 736720"/>
                  <a:gd name="connsiteY10" fmla="*/ 1005316 h 1081515"/>
                  <a:gd name="connsiteX11" fmla="*/ 660521 w 736720"/>
                  <a:gd name="connsiteY11" fmla="*/ 713156 h 1081515"/>
                  <a:gd name="connsiteX12" fmla="*/ 660521 w 736720"/>
                  <a:gd name="connsiteY12" fmla="*/ 368360 h 1081515"/>
                  <a:gd name="connsiteX13" fmla="*/ 368360 w 736720"/>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20" h="1081515">
                    <a:moveTo>
                      <a:pt x="368360" y="1081516"/>
                    </a:moveTo>
                    <a:cubicBezTo>
                      <a:pt x="165240" y="1081516"/>
                      <a:pt x="0" y="916267"/>
                      <a:pt x="0" y="713156"/>
                    </a:cubicBezTo>
                    <a:lnTo>
                      <a:pt x="0" y="368360"/>
                    </a:lnTo>
                    <a:cubicBezTo>
                      <a:pt x="0" y="165249"/>
                      <a:pt x="165249" y="0"/>
                      <a:pt x="368360" y="0"/>
                    </a:cubicBezTo>
                    <a:cubicBezTo>
                      <a:pt x="571471" y="0"/>
                      <a:pt x="736721" y="165249"/>
                      <a:pt x="736721" y="368360"/>
                    </a:cubicBezTo>
                    <a:lnTo>
                      <a:pt x="736721" y="713156"/>
                    </a:lnTo>
                    <a:cubicBezTo>
                      <a:pt x="736730" y="916276"/>
                      <a:pt x="571481" y="1081516"/>
                      <a:pt x="368360" y="1081516"/>
                    </a:cubicBezTo>
                    <a:close/>
                    <a:moveTo>
                      <a:pt x="368360" y="76200"/>
                    </a:moveTo>
                    <a:cubicBezTo>
                      <a:pt x="207255" y="76200"/>
                      <a:pt x="76200" y="207264"/>
                      <a:pt x="76200" y="368360"/>
                    </a:cubicBezTo>
                    <a:lnTo>
                      <a:pt x="76200" y="713156"/>
                    </a:lnTo>
                    <a:cubicBezTo>
                      <a:pt x="76200" y="874252"/>
                      <a:pt x="207264" y="1005316"/>
                      <a:pt x="368360" y="1005316"/>
                    </a:cubicBezTo>
                    <a:cubicBezTo>
                      <a:pt x="529457" y="1005316"/>
                      <a:pt x="660521" y="874252"/>
                      <a:pt x="660521" y="713156"/>
                    </a:cubicBezTo>
                    <a:lnTo>
                      <a:pt x="660521" y="368360"/>
                    </a:lnTo>
                    <a:cubicBezTo>
                      <a:pt x="660530" y="207264"/>
                      <a:pt x="529466" y="76200"/>
                      <a:pt x="368360" y="7620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F1DA70-23C5-44BB-B47F-B42E17AF961C}"/>
                  </a:ext>
                </a:extLst>
              </p:cNvPr>
              <p:cNvSpPr/>
              <p:nvPr/>
            </p:nvSpPr>
            <p:spPr>
              <a:xfrm>
                <a:off x="7148279" y="3163199"/>
                <a:ext cx="381604" cy="532694"/>
              </a:xfrm>
              <a:custGeom>
                <a:avLst/>
                <a:gdLst>
                  <a:gd name="connsiteX0" fmla="*/ 220041 w 381604"/>
                  <a:gd name="connsiteY0" fmla="*/ 532695 h 532694"/>
                  <a:gd name="connsiteX1" fmla="*/ 215584 w 381604"/>
                  <a:gd name="connsiteY1" fmla="*/ 532647 h 532694"/>
                  <a:gd name="connsiteX2" fmla="*/ 58307 w 381604"/>
                  <a:gd name="connsiteY2" fmla="*/ 446817 h 532694"/>
                  <a:gd name="connsiteX3" fmla="*/ 65613 w 381604"/>
                  <a:gd name="connsiteY3" fmla="*/ 76733 h 532694"/>
                  <a:gd name="connsiteX4" fmla="*/ 223975 w 381604"/>
                  <a:gd name="connsiteY4" fmla="*/ 66 h 532694"/>
                  <a:gd name="connsiteX5" fmla="*/ 381604 w 381604"/>
                  <a:gd name="connsiteY5" fmla="*/ 85877 h 532694"/>
                  <a:gd name="connsiteX6" fmla="*/ 320873 w 381604"/>
                  <a:gd name="connsiteY6" fmla="*/ 131902 h 532694"/>
                  <a:gd name="connsiteX7" fmla="*/ 222261 w 381604"/>
                  <a:gd name="connsiteY7" fmla="*/ 76238 h 532694"/>
                  <a:gd name="connsiteX8" fmla="*/ 124163 w 381604"/>
                  <a:gd name="connsiteY8" fmla="*/ 125501 h 532694"/>
                  <a:gd name="connsiteX9" fmla="*/ 119067 w 381604"/>
                  <a:gd name="connsiteY9" fmla="*/ 400830 h 532694"/>
                  <a:gd name="connsiteX10" fmla="*/ 217393 w 381604"/>
                  <a:gd name="connsiteY10" fmla="*/ 456466 h 532694"/>
                  <a:gd name="connsiteX11" fmla="*/ 315977 w 381604"/>
                  <a:gd name="connsiteY11" fmla="*/ 407031 h 532694"/>
                  <a:gd name="connsiteX12" fmla="*/ 374518 w 381604"/>
                  <a:gd name="connsiteY12" fmla="*/ 455809 h 532694"/>
                  <a:gd name="connsiteX13" fmla="*/ 220041 w 381604"/>
                  <a:gd name="connsiteY13" fmla="*/ 532695 h 5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4">
                    <a:moveTo>
                      <a:pt x="220041" y="532695"/>
                    </a:moveTo>
                    <a:cubicBezTo>
                      <a:pt x="218555" y="532695"/>
                      <a:pt x="217070" y="532676"/>
                      <a:pt x="215584" y="532647"/>
                    </a:cubicBezTo>
                    <a:cubicBezTo>
                      <a:pt x="154919" y="531209"/>
                      <a:pt x="99064" y="500729"/>
                      <a:pt x="58307" y="446817"/>
                    </a:cubicBezTo>
                    <a:cubicBezTo>
                      <a:pt x="-22170" y="340623"/>
                      <a:pt x="-18969" y="178041"/>
                      <a:pt x="65613" y="76733"/>
                    </a:cubicBezTo>
                    <a:cubicBezTo>
                      <a:pt x="107818" y="25965"/>
                      <a:pt x="164111" y="-1534"/>
                      <a:pt x="223975" y="66"/>
                    </a:cubicBezTo>
                    <a:cubicBezTo>
                      <a:pt x="284726" y="1428"/>
                      <a:pt x="340704" y="31908"/>
                      <a:pt x="381604" y="85877"/>
                    </a:cubicBezTo>
                    <a:lnTo>
                      <a:pt x="320873" y="131902"/>
                    </a:lnTo>
                    <a:cubicBezTo>
                      <a:pt x="294308" y="96840"/>
                      <a:pt x="259284" y="77076"/>
                      <a:pt x="222261" y="76238"/>
                    </a:cubicBezTo>
                    <a:cubicBezTo>
                      <a:pt x="185799" y="75209"/>
                      <a:pt x="151233" y="92925"/>
                      <a:pt x="124163" y="125501"/>
                    </a:cubicBezTo>
                    <a:cubicBezTo>
                      <a:pt x="63412" y="198281"/>
                      <a:pt x="61098" y="324335"/>
                      <a:pt x="119067" y="400830"/>
                    </a:cubicBezTo>
                    <a:cubicBezTo>
                      <a:pt x="145537" y="435844"/>
                      <a:pt x="180446" y="455590"/>
                      <a:pt x="217393" y="456466"/>
                    </a:cubicBezTo>
                    <a:cubicBezTo>
                      <a:pt x="253627" y="457104"/>
                      <a:pt x="288688" y="439759"/>
                      <a:pt x="315977" y="407031"/>
                    </a:cubicBezTo>
                    <a:lnTo>
                      <a:pt x="374518" y="455809"/>
                    </a:lnTo>
                    <a:cubicBezTo>
                      <a:pt x="333084" y="505510"/>
                      <a:pt x="278382" y="532695"/>
                      <a:pt x="220041" y="53269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2373C00-2041-412A-A960-2D4FE161D8EF}"/>
                  </a:ext>
                </a:extLst>
              </p:cNvPr>
              <p:cNvSpPr/>
              <p:nvPr/>
            </p:nvSpPr>
            <p:spPr>
              <a:xfrm>
                <a:off x="10540194" y="2888726"/>
                <a:ext cx="736739" cy="1081515"/>
              </a:xfrm>
              <a:custGeom>
                <a:avLst/>
                <a:gdLst>
                  <a:gd name="connsiteX0" fmla="*/ 368370 w 736739"/>
                  <a:gd name="connsiteY0" fmla="*/ 1081516 h 1081515"/>
                  <a:gd name="connsiteX1" fmla="*/ 0 w 736739"/>
                  <a:gd name="connsiteY1" fmla="*/ 713156 h 1081515"/>
                  <a:gd name="connsiteX2" fmla="*/ 0 w 736739"/>
                  <a:gd name="connsiteY2" fmla="*/ 368360 h 1081515"/>
                  <a:gd name="connsiteX3" fmla="*/ 368370 w 736739"/>
                  <a:gd name="connsiteY3" fmla="*/ 0 h 1081515"/>
                  <a:gd name="connsiteX4" fmla="*/ 736740 w 736739"/>
                  <a:gd name="connsiteY4" fmla="*/ 368360 h 1081515"/>
                  <a:gd name="connsiteX5" fmla="*/ 736740 w 736739"/>
                  <a:gd name="connsiteY5" fmla="*/ 713156 h 1081515"/>
                  <a:gd name="connsiteX6" fmla="*/ 368370 w 736739"/>
                  <a:gd name="connsiteY6" fmla="*/ 1081516 h 1081515"/>
                  <a:gd name="connsiteX7" fmla="*/ 368370 w 736739"/>
                  <a:gd name="connsiteY7" fmla="*/ 76200 h 1081515"/>
                  <a:gd name="connsiteX8" fmla="*/ 76200 w 736739"/>
                  <a:gd name="connsiteY8" fmla="*/ 368360 h 1081515"/>
                  <a:gd name="connsiteX9" fmla="*/ 76200 w 736739"/>
                  <a:gd name="connsiteY9" fmla="*/ 713156 h 1081515"/>
                  <a:gd name="connsiteX10" fmla="*/ 368370 w 736739"/>
                  <a:gd name="connsiteY10" fmla="*/ 1005316 h 1081515"/>
                  <a:gd name="connsiteX11" fmla="*/ 660540 w 736739"/>
                  <a:gd name="connsiteY11" fmla="*/ 713156 h 1081515"/>
                  <a:gd name="connsiteX12" fmla="*/ 660540 w 736739"/>
                  <a:gd name="connsiteY12" fmla="*/ 368360 h 1081515"/>
                  <a:gd name="connsiteX13" fmla="*/ 368370 w 736739"/>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39" h="1081515">
                    <a:moveTo>
                      <a:pt x="368370" y="1081516"/>
                    </a:moveTo>
                    <a:cubicBezTo>
                      <a:pt x="165249" y="1081516"/>
                      <a:pt x="0" y="916267"/>
                      <a:pt x="0" y="713156"/>
                    </a:cubicBezTo>
                    <a:lnTo>
                      <a:pt x="0" y="368360"/>
                    </a:lnTo>
                    <a:cubicBezTo>
                      <a:pt x="0" y="165249"/>
                      <a:pt x="165249" y="0"/>
                      <a:pt x="368370" y="0"/>
                    </a:cubicBezTo>
                    <a:cubicBezTo>
                      <a:pt x="571490" y="0"/>
                      <a:pt x="736740" y="165249"/>
                      <a:pt x="736740" y="368360"/>
                    </a:cubicBezTo>
                    <a:lnTo>
                      <a:pt x="736740" y="713156"/>
                    </a:lnTo>
                    <a:cubicBezTo>
                      <a:pt x="736740" y="916276"/>
                      <a:pt x="571490" y="1081516"/>
                      <a:pt x="368370" y="1081516"/>
                    </a:cubicBezTo>
                    <a:close/>
                    <a:moveTo>
                      <a:pt x="368370" y="76200"/>
                    </a:moveTo>
                    <a:cubicBezTo>
                      <a:pt x="207264" y="76200"/>
                      <a:pt x="76200" y="207264"/>
                      <a:pt x="76200" y="368360"/>
                    </a:cubicBezTo>
                    <a:lnTo>
                      <a:pt x="76200" y="713156"/>
                    </a:lnTo>
                    <a:cubicBezTo>
                      <a:pt x="76200" y="874252"/>
                      <a:pt x="207264" y="1005316"/>
                      <a:pt x="368370" y="1005316"/>
                    </a:cubicBezTo>
                    <a:cubicBezTo>
                      <a:pt x="529476" y="1005316"/>
                      <a:pt x="660540" y="874252"/>
                      <a:pt x="660540" y="713156"/>
                    </a:cubicBezTo>
                    <a:lnTo>
                      <a:pt x="660540" y="368360"/>
                    </a:lnTo>
                    <a:cubicBezTo>
                      <a:pt x="660540" y="207264"/>
                      <a:pt x="529476" y="76200"/>
                      <a:pt x="368370" y="7620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AE00F85-8DA6-4BAD-A317-FBCCBDB267B1}"/>
                  </a:ext>
                </a:extLst>
              </p:cNvPr>
              <p:cNvSpPr/>
              <p:nvPr/>
            </p:nvSpPr>
            <p:spPr>
              <a:xfrm>
                <a:off x="11210030" y="3163201"/>
                <a:ext cx="381604" cy="532691"/>
              </a:xfrm>
              <a:custGeom>
                <a:avLst/>
                <a:gdLst>
                  <a:gd name="connsiteX0" fmla="*/ 161601 w 381604"/>
                  <a:gd name="connsiteY0" fmla="*/ 532692 h 532691"/>
                  <a:gd name="connsiteX1" fmla="*/ 7239 w 381604"/>
                  <a:gd name="connsiteY1" fmla="*/ 455777 h 532691"/>
                  <a:gd name="connsiteX2" fmla="*/ 65837 w 381604"/>
                  <a:gd name="connsiteY2" fmla="*/ 407057 h 532691"/>
                  <a:gd name="connsiteX3" fmla="*/ 164192 w 381604"/>
                  <a:gd name="connsiteY3" fmla="*/ 456473 h 532691"/>
                  <a:gd name="connsiteX4" fmla="*/ 262518 w 381604"/>
                  <a:gd name="connsiteY4" fmla="*/ 400875 h 532691"/>
                  <a:gd name="connsiteX5" fmla="*/ 257508 w 381604"/>
                  <a:gd name="connsiteY5" fmla="*/ 125574 h 532691"/>
                  <a:gd name="connsiteX6" fmla="*/ 159353 w 381604"/>
                  <a:gd name="connsiteY6" fmla="*/ 76244 h 532691"/>
                  <a:gd name="connsiteX7" fmla="*/ 60741 w 381604"/>
                  <a:gd name="connsiteY7" fmla="*/ 131908 h 532691"/>
                  <a:gd name="connsiteX8" fmla="*/ 0 w 381604"/>
                  <a:gd name="connsiteY8" fmla="*/ 85884 h 532691"/>
                  <a:gd name="connsiteX9" fmla="*/ 157629 w 381604"/>
                  <a:gd name="connsiteY9" fmla="*/ 73 h 532691"/>
                  <a:gd name="connsiteX10" fmla="*/ 316049 w 381604"/>
                  <a:gd name="connsiteY10" fmla="*/ 76806 h 532691"/>
                  <a:gd name="connsiteX11" fmla="*/ 323278 w 381604"/>
                  <a:gd name="connsiteY11" fmla="*/ 446872 h 532691"/>
                  <a:gd name="connsiteX12" fmla="*/ 165954 w 381604"/>
                  <a:gd name="connsiteY12" fmla="*/ 532663 h 532691"/>
                  <a:gd name="connsiteX13" fmla="*/ 161601 w 381604"/>
                  <a:gd name="connsiteY13" fmla="*/ 532692 h 53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1">
                    <a:moveTo>
                      <a:pt x="161601" y="532692"/>
                    </a:moveTo>
                    <a:cubicBezTo>
                      <a:pt x="103251" y="532692"/>
                      <a:pt x="48587" y="505498"/>
                      <a:pt x="7239" y="455777"/>
                    </a:cubicBezTo>
                    <a:lnTo>
                      <a:pt x="65837" y="407057"/>
                    </a:lnTo>
                    <a:cubicBezTo>
                      <a:pt x="93021" y="439766"/>
                      <a:pt x="128121" y="457302"/>
                      <a:pt x="164192" y="456473"/>
                    </a:cubicBezTo>
                    <a:cubicBezTo>
                      <a:pt x="201139" y="455616"/>
                      <a:pt x="236058" y="435870"/>
                      <a:pt x="262518" y="400875"/>
                    </a:cubicBezTo>
                    <a:cubicBezTo>
                      <a:pt x="320507" y="324342"/>
                      <a:pt x="318202" y="198279"/>
                      <a:pt x="257508" y="125574"/>
                    </a:cubicBezTo>
                    <a:cubicBezTo>
                      <a:pt x="230381" y="92932"/>
                      <a:pt x="195567" y="75311"/>
                      <a:pt x="159353" y="76244"/>
                    </a:cubicBezTo>
                    <a:cubicBezTo>
                      <a:pt x="122320" y="77083"/>
                      <a:pt x="87316" y="96847"/>
                      <a:pt x="60741" y="131908"/>
                    </a:cubicBezTo>
                    <a:lnTo>
                      <a:pt x="0" y="85884"/>
                    </a:lnTo>
                    <a:cubicBezTo>
                      <a:pt x="40900" y="31915"/>
                      <a:pt x="96879" y="1444"/>
                      <a:pt x="157629" y="73"/>
                    </a:cubicBezTo>
                    <a:cubicBezTo>
                      <a:pt x="217503" y="-1613"/>
                      <a:pt x="273787" y="25962"/>
                      <a:pt x="316049" y="76806"/>
                    </a:cubicBezTo>
                    <a:cubicBezTo>
                      <a:pt x="400574" y="178057"/>
                      <a:pt x="403765" y="340630"/>
                      <a:pt x="323278" y="446872"/>
                    </a:cubicBezTo>
                    <a:cubicBezTo>
                      <a:pt x="282530" y="500774"/>
                      <a:pt x="226638" y="531254"/>
                      <a:pt x="165954" y="532663"/>
                    </a:cubicBezTo>
                    <a:cubicBezTo>
                      <a:pt x="164516" y="532673"/>
                      <a:pt x="163058" y="532692"/>
                      <a:pt x="161601" y="532692"/>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646BB7B-795F-4DF8-AE4F-0AD7CA5188F3}"/>
                  </a:ext>
                </a:extLst>
              </p:cNvPr>
              <p:cNvSpPr/>
              <p:nvPr/>
            </p:nvSpPr>
            <p:spPr>
              <a:xfrm>
                <a:off x="7810293" y="3907622"/>
                <a:ext cx="1397886" cy="1124638"/>
              </a:xfrm>
              <a:custGeom>
                <a:avLst/>
                <a:gdLst>
                  <a:gd name="connsiteX0" fmla="*/ 1199852 w 1397886"/>
                  <a:gd name="connsiteY0" fmla="*/ 1124639 h 1124638"/>
                  <a:gd name="connsiteX1" fmla="*/ 358261 w 1397886"/>
                  <a:gd name="connsiteY1" fmla="*/ 830449 h 1124638"/>
                  <a:gd name="connsiteX2" fmla="*/ 1168 w 1397886"/>
                  <a:gd name="connsiteY2" fmla="*/ 47409 h 1124638"/>
                  <a:gd name="connsiteX3" fmla="*/ 28791 w 1397886"/>
                  <a:gd name="connsiteY3" fmla="*/ 1155 h 1124638"/>
                  <a:gd name="connsiteX4" fmla="*/ 75044 w 1397886"/>
                  <a:gd name="connsiteY4" fmla="*/ 28787 h 1124638"/>
                  <a:gd name="connsiteX5" fmla="*/ 1357243 w 1397886"/>
                  <a:gd name="connsiteY5" fmla="*/ 1042971 h 1124638"/>
                  <a:gd name="connsiteX6" fmla="*/ 1397800 w 1397886"/>
                  <a:gd name="connsiteY6" fmla="*/ 1078442 h 1124638"/>
                  <a:gd name="connsiteX7" fmla="*/ 1362329 w 1397886"/>
                  <a:gd name="connsiteY7" fmla="*/ 1119009 h 1124638"/>
                  <a:gd name="connsiteX8" fmla="*/ 1199852 w 1397886"/>
                  <a:gd name="connsiteY8" fmla="*/ 1124639 h 11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886" h="1124638">
                    <a:moveTo>
                      <a:pt x="1199852" y="1124639"/>
                    </a:moveTo>
                    <a:cubicBezTo>
                      <a:pt x="825157" y="1124639"/>
                      <a:pt x="548904" y="1027807"/>
                      <a:pt x="358261" y="830449"/>
                    </a:cubicBezTo>
                    <a:cubicBezTo>
                      <a:pt x="158903" y="624081"/>
                      <a:pt x="72539" y="330473"/>
                      <a:pt x="1168" y="47409"/>
                    </a:cubicBezTo>
                    <a:cubicBezTo>
                      <a:pt x="-3985" y="27006"/>
                      <a:pt x="8388" y="6299"/>
                      <a:pt x="28791" y="1155"/>
                    </a:cubicBezTo>
                    <a:cubicBezTo>
                      <a:pt x="49174" y="-3960"/>
                      <a:pt x="69901" y="8385"/>
                      <a:pt x="75044" y="28787"/>
                    </a:cubicBezTo>
                    <a:cubicBezTo>
                      <a:pt x="229597" y="641712"/>
                      <a:pt x="422135" y="1105541"/>
                      <a:pt x="1357243" y="1042971"/>
                    </a:cubicBezTo>
                    <a:cubicBezTo>
                      <a:pt x="1378293" y="1041571"/>
                      <a:pt x="1396391" y="1057449"/>
                      <a:pt x="1397800" y="1078442"/>
                    </a:cubicBezTo>
                    <a:cubicBezTo>
                      <a:pt x="1399200" y="1099436"/>
                      <a:pt x="1383322" y="1117600"/>
                      <a:pt x="1362329" y="1119009"/>
                    </a:cubicBezTo>
                    <a:cubicBezTo>
                      <a:pt x="1306275" y="1122753"/>
                      <a:pt x="1252068" y="1124639"/>
                      <a:pt x="1199852" y="112463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40F1345-B994-425D-AF69-68D0BD09E127}"/>
                  </a:ext>
                </a:extLst>
              </p:cNvPr>
              <p:cNvSpPr/>
              <p:nvPr/>
            </p:nvSpPr>
            <p:spPr>
              <a:xfrm>
                <a:off x="9144314" y="4762960"/>
                <a:ext cx="881024" cy="458409"/>
              </a:xfrm>
              <a:custGeom>
                <a:avLst/>
                <a:gdLst>
                  <a:gd name="connsiteX0" fmla="*/ 651586 w 881024"/>
                  <a:gd name="connsiteY0" fmla="*/ 458410 h 458409"/>
                  <a:gd name="connsiteX1" fmla="*/ 229438 w 881024"/>
                  <a:gd name="connsiteY1" fmla="*/ 458410 h 458409"/>
                  <a:gd name="connsiteX2" fmla="*/ 0 w 881024"/>
                  <a:gd name="connsiteY2" fmla="*/ 229124 h 458409"/>
                  <a:gd name="connsiteX3" fmla="*/ 229438 w 881024"/>
                  <a:gd name="connsiteY3" fmla="*/ 0 h 458409"/>
                  <a:gd name="connsiteX4" fmla="*/ 651586 w 881024"/>
                  <a:gd name="connsiteY4" fmla="*/ 0 h 458409"/>
                  <a:gd name="connsiteX5" fmla="*/ 881024 w 881024"/>
                  <a:gd name="connsiteY5" fmla="*/ 229124 h 458409"/>
                  <a:gd name="connsiteX6" fmla="*/ 651586 w 881024"/>
                  <a:gd name="connsiteY6" fmla="*/ 458410 h 458409"/>
                  <a:gd name="connsiteX7" fmla="*/ 229429 w 881024"/>
                  <a:gd name="connsiteY7" fmla="*/ 76200 h 458409"/>
                  <a:gd name="connsiteX8" fmla="*/ 76191 w 881024"/>
                  <a:gd name="connsiteY8" fmla="*/ 229124 h 458409"/>
                  <a:gd name="connsiteX9" fmla="*/ 229429 w 881024"/>
                  <a:gd name="connsiteY9" fmla="*/ 382210 h 458409"/>
                  <a:gd name="connsiteX10" fmla="*/ 651577 w 881024"/>
                  <a:gd name="connsiteY10" fmla="*/ 382210 h 458409"/>
                  <a:gd name="connsiteX11" fmla="*/ 804815 w 881024"/>
                  <a:gd name="connsiteY11" fmla="*/ 229124 h 458409"/>
                  <a:gd name="connsiteX12" fmla="*/ 651577 w 881024"/>
                  <a:gd name="connsiteY12" fmla="*/ 76200 h 458409"/>
                  <a:gd name="connsiteX13" fmla="*/ 229429 w 881024"/>
                  <a:gd name="connsiteY13" fmla="*/ 76200 h 4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1024" h="458409">
                    <a:moveTo>
                      <a:pt x="651586" y="458410"/>
                    </a:moveTo>
                    <a:lnTo>
                      <a:pt x="229438" y="458410"/>
                    </a:lnTo>
                    <a:cubicBezTo>
                      <a:pt x="102927" y="458410"/>
                      <a:pt x="0" y="355549"/>
                      <a:pt x="0" y="229124"/>
                    </a:cubicBezTo>
                    <a:cubicBezTo>
                      <a:pt x="0" y="102784"/>
                      <a:pt x="102927" y="0"/>
                      <a:pt x="229438" y="0"/>
                    </a:cubicBezTo>
                    <a:lnTo>
                      <a:pt x="651586" y="0"/>
                    </a:lnTo>
                    <a:cubicBezTo>
                      <a:pt x="778097" y="0"/>
                      <a:pt x="881024" y="102784"/>
                      <a:pt x="881024" y="229124"/>
                    </a:cubicBezTo>
                    <a:cubicBezTo>
                      <a:pt x="881024" y="355549"/>
                      <a:pt x="778097" y="458410"/>
                      <a:pt x="651586" y="458410"/>
                    </a:cubicBezTo>
                    <a:close/>
                    <a:moveTo>
                      <a:pt x="229429" y="76200"/>
                    </a:moveTo>
                    <a:cubicBezTo>
                      <a:pt x="144932" y="76200"/>
                      <a:pt x="76191" y="144799"/>
                      <a:pt x="76191" y="229124"/>
                    </a:cubicBezTo>
                    <a:cubicBezTo>
                      <a:pt x="76191" y="313534"/>
                      <a:pt x="144932" y="382210"/>
                      <a:pt x="229429" y="382210"/>
                    </a:cubicBezTo>
                    <a:lnTo>
                      <a:pt x="651577" y="382210"/>
                    </a:lnTo>
                    <a:cubicBezTo>
                      <a:pt x="736073" y="382210"/>
                      <a:pt x="804815" y="313534"/>
                      <a:pt x="804815" y="229124"/>
                    </a:cubicBezTo>
                    <a:cubicBezTo>
                      <a:pt x="804815" y="144799"/>
                      <a:pt x="736073" y="76200"/>
                      <a:pt x="651577" y="76200"/>
                    </a:cubicBezTo>
                    <a:lnTo>
                      <a:pt x="229429" y="76200"/>
                    </a:lnTo>
                    <a:close/>
                  </a:path>
                </a:pathLst>
              </a:custGeom>
              <a:grpFill/>
              <a:ln w="9525" cap="flat">
                <a:noFill/>
                <a:prstDash val="solid"/>
                <a:miter/>
              </a:ln>
            </p:spPr>
            <p:txBody>
              <a:bodyPr rtlCol="0" anchor="ctr"/>
              <a:lstStyle/>
              <a:p>
                <a:endParaRPr lang="en-US"/>
              </a:p>
            </p:txBody>
          </p:sp>
        </p:grpSp>
        <p:sp>
          <p:nvSpPr>
            <p:cNvPr id="56" name="TextBox 55">
              <a:extLst>
                <a:ext uri="{FF2B5EF4-FFF2-40B4-BE49-F238E27FC236}">
                  <a16:creationId xmlns:a16="http://schemas.microsoft.com/office/drawing/2014/main" id="{A729C158-B83D-4547-A9EB-F1B64B245C21}"/>
                </a:ext>
              </a:extLst>
            </p:cNvPr>
            <p:cNvSpPr txBox="1"/>
            <p:nvPr/>
          </p:nvSpPr>
          <p:spPr>
            <a:xfrm>
              <a:off x="3840395" y="5535742"/>
              <a:ext cx="978317" cy="415498"/>
            </a:xfrm>
            <a:prstGeom prst="rect">
              <a:avLst/>
            </a:prstGeom>
            <a:noFill/>
          </p:spPr>
          <p:txBody>
            <a:bodyPr wrap="square" rtlCol="0">
              <a:spAutoFit/>
            </a:bodyPr>
            <a:lstStyle/>
            <a:p>
              <a:pPr algn="ctr"/>
              <a:r>
                <a:rPr lang="en-US" sz="700" b="1">
                  <a:solidFill>
                    <a:srgbClr val="009DB0"/>
                  </a:solidFill>
                </a:rPr>
                <a:t>Customer support</a:t>
              </a:r>
            </a:p>
            <a:p>
              <a:pPr algn="ctr"/>
              <a:r>
                <a:rPr lang="en-US" sz="700"/>
                <a:t>30 K€/year</a:t>
              </a:r>
            </a:p>
          </p:txBody>
        </p:sp>
      </p:grpSp>
      <p:sp>
        <p:nvSpPr>
          <p:cNvPr id="75" name="TextBox 74">
            <a:extLst>
              <a:ext uri="{FF2B5EF4-FFF2-40B4-BE49-F238E27FC236}">
                <a16:creationId xmlns:a16="http://schemas.microsoft.com/office/drawing/2014/main" id="{53159F5C-53D4-4819-A34C-2EC235640CC2}"/>
              </a:ext>
            </a:extLst>
          </p:cNvPr>
          <p:cNvSpPr txBox="1"/>
          <p:nvPr/>
        </p:nvSpPr>
        <p:spPr>
          <a:xfrm>
            <a:off x="2738086" y="1744663"/>
            <a:ext cx="746282" cy="430887"/>
          </a:xfrm>
          <a:prstGeom prst="rect">
            <a:avLst/>
          </a:prstGeom>
          <a:noFill/>
        </p:spPr>
        <p:txBody>
          <a:bodyPr wrap="square" rtlCol="0">
            <a:spAutoFit/>
          </a:bodyPr>
          <a:lstStyle/>
          <a:p>
            <a:pPr algn="ctr"/>
            <a:r>
              <a:rPr lang="en-US" sz="1100" b="1" i="1">
                <a:solidFill>
                  <a:schemeClr val="accent6"/>
                </a:solidFill>
              </a:rPr>
              <a:t>Public launch</a:t>
            </a:r>
          </a:p>
        </p:txBody>
      </p:sp>
      <p:sp>
        <p:nvSpPr>
          <p:cNvPr id="108" name="Speech Bubble: Rectangle 107">
            <a:extLst>
              <a:ext uri="{FF2B5EF4-FFF2-40B4-BE49-F238E27FC236}">
                <a16:creationId xmlns:a16="http://schemas.microsoft.com/office/drawing/2014/main" id="{B49A2A26-7C0F-4073-892B-484D52A788AD}"/>
              </a:ext>
            </a:extLst>
          </p:cNvPr>
          <p:cNvSpPr/>
          <p:nvPr/>
        </p:nvSpPr>
        <p:spPr>
          <a:xfrm>
            <a:off x="610816" y="1311796"/>
            <a:ext cx="2123625" cy="113030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DFC81545-0DAD-41EB-AD01-2269ADDE9BF3}"/>
              </a:ext>
            </a:extLst>
          </p:cNvPr>
          <p:cNvSpPr>
            <a:spLocks noChangeAspect="1"/>
          </p:cNvSpPr>
          <p:nvPr/>
        </p:nvSpPr>
        <p:spPr>
          <a:xfrm>
            <a:off x="1912047" y="1452421"/>
            <a:ext cx="353244" cy="379890"/>
          </a:xfrm>
          <a:custGeom>
            <a:avLst/>
            <a:gdLst>
              <a:gd name="connsiteX0" fmla="*/ 523875 w 3819525"/>
              <a:gd name="connsiteY0" fmla="*/ 914400 h 4107656"/>
              <a:gd name="connsiteX1" fmla="*/ 209550 w 3819525"/>
              <a:gd name="connsiteY1" fmla="*/ 1228725 h 4107656"/>
              <a:gd name="connsiteX2" fmla="*/ 523875 w 3819525"/>
              <a:gd name="connsiteY2" fmla="*/ 1543050 h 4107656"/>
              <a:gd name="connsiteX3" fmla="*/ 847725 w 3819525"/>
              <a:gd name="connsiteY3" fmla="*/ 1228725 h 4107656"/>
              <a:gd name="connsiteX4" fmla="*/ 523875 w 3819525"/>
              <a:gd name="connsiteY4" fmla="*/ 914400 h 4107656"/>
              <a:gd name="connsiteX5" fmla="*/ 3295650 w 3819525"/>
              <a:gd name="connsiteY5" fmla="*/ 914400 h 4107656"/>
              <a:gd name="connsiteX6" fmla="*/ 3609975 w 3819525"/>
              <a:gd name="connsiteY6" fmla="*/ 1228725 h 4107656"/>
              <a:gd name="connsiteX7" fmla="*/ 3295650 w 3819525"/>
              <a:gd name="connsiteY7" fmla="*/ 1543050 h 4107656"/>
              <a:gd name="connsiteX8" fmla="*/ 2981325 w 3819525"/>
              <a:gd name="connsiteY8" fmla="*/ 1228725 h 4107656"/>
              <a:gd name="connsiteX9" fmla="*/ 3295650 w 3819525"/>
              <a:gd name="connsiteY9" fmla="*/ 914400 h 4107656"/>
              <a:gd name="connsiteX10" fmla="*/ 3324225 w 3819525"/>
              <a:gd name="connsiteY10" fmla="*/ 1838325 h 4107656"/>
              <a:gd name="connsiteX11" fmla="*/ 3371850 w 3819525"/>
              <a:gd name="connsiteY11" fmla="*/ 2390775 h 4107656"/>
              <a:gd name="connsiteX12" fmla="*/ 3295650 w 3819525"/>
              <a:gd name="connsiteY12" fmla="*/ 2486025 h 4107656"/>
              <a:gd name="connsiteX13" fmla="*/ 3209925 w 3819525"/>
              <a:gd name="connsiteY13" fmla="*/ 2390775 h 4107656"/>
              <a:gd name="connsiteX14" fmla="*/ 3257550 w 3819525"/>
              <a:gd name="connsiteY14" fmla="*/ 1838325 h 4107656"/>
              <a:gd name="connsiteX15" fmla="*/ 3267075 w 3819525"/>
              <a:gd name="connsiteY15" fmla="*/ 1743075 h 4107656"/>
              <a:gd name="connsiteX16" fmla="*/ 3324225 w 3819525"/>
              <a:gd name="connsiteY16" fmla="*/ 1743075 h 4107656"/>
              <a:gd name="connsiteX17" fmla="*/ 3324225 w 3819525"/>
              <a:gd name="connsiteY17" fmla="*/ 1838325 h 4107656"/>
              <a:gd name="connsiteX18" fmla="*/ 3000375 w 3819525"/>
              <a:gd name="connsiteY18" fmla="*/ 2952750 h 4107656"/>
              <a:gd name="connsiteX19" fmla="*/ 3000375 w 3819525"/>
              <a:gd name="connsiteY19" fmla="*/ 3971925 h 4107656"/>
              <a:gd name="connsiteX20" fmla="*/ 3295650 w 3819525"/>
              <a:gd name="connsiteY20" fmla="*/ 3971925 h 4107656"/>
              <a:gd name="connsiteX21" fmla="*/ 3581400 w 3819525"/>
              <a:gd name="connsiteY21" fmla="*/ 3971925 h 4107656"/>
              <a:gd name="connsiteX22" fmla="*/ 3581400 w 3819525"/>
              <a:gd name="connsiteY22" fmla="*/ 2952750 h 4107656"/>
              <a:gd name="connsiteX23" fmla="*/ 3819525 w 3819525"/>
              <a:gd name="connsiteY23" fmla="*/ 2952750 h 4107656"/>
              <a:gd name="connsiteX24" fmla="*/ 3819525 w 3819525"/>
              <a:gd name="connsiteY24" fmla="*/ 2076450 h 4107656"/>
              <a:gd name="connsiteX25" fmla="*/ 2762250 w 3819525"/>
              <a:gd name="connsiteY25" fmla="*/ 2076450 h 4107656"/>
              <a:gd name="connsiteX26" fmla="*/ 2762250 w 3819525"/>
              <a:gd name="connsiteY26" fmla="*/ 2952750 h 4107656"/>
              <a:gd name="connsiteX27" fmla="*/ 3000375 w 3819525"/>
              <a:gd name="connsiteY27" fmla="*/ 2952750 h 4107656"/>
              <a:gd name="connsiteX28" fmla="*/ 1400175 w 3819525"/>
              <a:gd name="connsiteY28" fmla="*/ 0 h 4107656"/>
              <a:gd name="connsiteX29" fmla="*/ 2105025 w 3819525"/>
              <a:gd name="connsiteY29" fmla="*/ 0 h 4107656"/>
              <a:gd name="connsiteX30" fmla="*/ 2438400 w 3819525"/>
              <a:gd name="connsiteY30" fmla="*/ 333375 h 4107656"/>
              <a:gd name="connsiteX31" fmla="*/ 2438400 w 3819525"/>
              <a:gd name="connsiteY31" fmla="*/ 495300 h 4107656"/>
              <a:gd name="connsiteX32" fmla="*/ 2362200 w 3819525"/>
              <a:gd name="connsiteY32" fmla="*/ 495300 h 4107656"/>
              <a:gd name="connsiteX33" fmla="*/ 2362200 w 3819525"/>
              <a:gd name="connsiteY33" fmla="*/ 333375 h 4107656"/>
              <a:gd name="connsiteX34" fmla="*/ 2105025 w 3819525"/>
              <a:gd name="connsiteY34" fmla="*/ 85725 h 4107656"/>
              <a:gd name="connsiteX35" fmla="*/ 1400175 w 3819525"/>
              <a:gd name="connsiteY35" fmla="*/ 85725 h 4107656"/>
              <a:gd name="connsiteX36" fmla="*/ 1143000 w 3819525"/>
              <a:gd name="connsiteY36" fmla="*/ 333375 h 4107656"/>
              <a:gd name="connsiteX37" fmla="*/ 1143000 w 3819525"/>
              <a:gd name="connsiteY37" fmla="*/ 847725 h 4107656"/>
              <a:gd name="connsiteX38" fmla="*/ 1438275 w 3819525"/>
              <a:gd name="connsiteY38" fmla="*/ 1095375 h 4107656"/>
              <a:gd name="connsiteX39" fmla="*/ 1895475 w 3819525"/>
              <a:gd name="connsiteY39" fmla="*/ 1095375 h 4107656"/>
              <a:gd name="connsiteX40" fmla="*/ 1914525 w 3819525"/>
              <a:gd name="connsiteY40" fmla="*/ 1181100 h 4107656"/>
              <a:gd name="connsiteX41" fmla="*/ 1590675 w 3819525"/>
              <a:gd name="connsiteY41" fmla="*/ 1181100 h 4107656"/>
              <a:gd name="connsiteX42" fmla="*/ 1133475 w 3819525"/>
              <a:gd name="connsiteY42" fmla="*/ 1428750 h 4107656"/>
              <a:gd name="connsiteX43" fmla="*/ 1200150 w 3819525"/>
              <a:gd name="connsiteY43" fmla="*/ 1114425 h 4107656"/>
              <a:gd name="connsiteX44" fmla="*/ 1066800 w 3819525"/>
              <a:gd name="connsiteY44" fmla="*/ 847725 h 4107656"/>
              <a:gd name="connsiteX45" fmla="*/ 1066800 w 3819525"/>
              <a:gd name="connsiteY45" fmla="*/ 333375 h 4107656"/>
              <a:gd name="connsiteX46" fmla="*/ 1400175 w 3819525"/>
              <a:gd name="connsiteY46" fmla="*/ 0 h 4107656"/>
              <a:gd name="connsiteX47" fmla="*/ 2600325 w 3819525"/>
              <a:gd name="connsiteY47" fmla="*/ 571500 h 4107656"/>
              <a:gd name="connsiteX48" fmla="*/ 2181225 w 3819525"/>
              <a:gd name="connsiteY48" fmla="*/ 571500 h 4107656"/>
              <a:gd name="connsiteX49" fmla="*/ 1981200 w 3819525"/>
              <a:gd name="connsiteY49" fmla="*/ 771525 h 4107656"/>
              <a:gd name="connsiteX50" fmla="*/ 1981200 w 3819525"/>
              <a:gd name="connsiteY50" fmla="*/ 1076325 h 4107656"/>
              <a:gd name="connsiteX51" fmla="*/ 2181225 w 3819525"/>
              <a:gd name="connsiteY51" fmla="*/ 1276350 h 4107656"/>
              <a:gd name="connsiteX52" fmla="*/ 2486025 w 3819525"/>
              <a:gd name="connsiteY52" fmla="*/ 1276350 h 4107656"/>
              <a:gd name="connsiteX53" fmla="*/ 2752725 w 3819525"/>
              <a:gd name="connsiteY53" fmla="*/ 1428750 h 4107656"/>
              <a:gd name="connsiteX54" fmla="*/ 2714625 w 3819525"/>
              <a:gd name="connsiteY54" fmla="*/ 1238250 h 4107656"/>
              <a:gd name="connsiteX55" fmla="*/ 2800350 w 3819525"/>
              <a:gd name="connsiteY55" fmla="*/ 1076325 h 4107656"/>
              <a:gd name="connsiteX56" fmla="*/ 2800350 w 3819525"/>
              <a:gd name="connsiteY56" fmla="*/ 771525 h 4107656"/>
              <a:gd name="connsiteX57" fmla="*/ 2600325 w 3819525"/>
              <a:gd name="connsiteY57" fmla="*/ 571500 h 4107656"/>
              <a:gd name="connsiteX58" fmla="*/ 495300 w 3819525"/>
              <a:gd name="connsiteY58" fmla="*/ 1838325 h 4107656"/>
              <a:gd name="connsiteX59" fmla="*/ 447675 w 3819525"/>
              <a:gd name="connsiteY59" fmla="*/ 2390775 h 4107656"/>
              <a:gd name="connsiteX60" fmla="*/ 523875 w 3819525"/>
              <a:gd name="connsiteY60" fmla="*/ 2486025 h 4107656"/>
              <a:gd name="connsiteX61" fmla="*/ 609600 w 3819525"/>
              <a:gd name="connsiteY61" fmla="*/ 2390775 h 4107656"/>
              <a:gd name="connsiteX62" fmla="*/ 561975 w 3819525"/>
              <a:gd name="connsiteY62" fmla="*/ 1838325 h 4107656"/>
              <a:gd name="connsiteX63" fmla="*/ 552450 w 3819525"/>
              <a:gd name="connsiteY63" fmla="*/ 1743075 h 4107656"/>
              <a:gd name="connsiteX64" fmla="*/ 504825 w 3819525"/>
              <a:gd name="connsiteY64" fmla="*/ 1743075 h 4107656"/>
              <a:gd name="connsiteX65" fmla="*/ 495300 w 3819525"/>
              <a:gd name="connsiteY65" fmla="*/ 1838325 h 4107656"/>
              <a:gd name="connsiteX66" fmla="*/ 819150 w 3819525"/>
              <a:gd name="connsiteY66" fmla="*/ 2952750 h 4107656"/>
              <a:gd name="connsiteX67" fmla="*/ 819150 w 3819525"/>
              <a:gd name="connsiteY67" fmla="*/ 3971925 h 4107656"/>
              <a:gd name="connsiteX68" fmla="*/ 523875 w 3819525"/>
              <a:gd name="connsiteY68" fmla="*/ 3971925 h 4107656"/>
              <a:gd name="connsiteX69" fmla="*/ 238125 w 3819525"/>
              <a:gd name="connsiteY69" fmla="*/ 3971925 h 4107656"/>
              <a:gd name="connsiteX70" fmla="*/ 238125 w 3819525"/>
              <a:gd name="connsiteY70" fmla="*/ 2952750 h 4107656"/>
              <a:gd name="connsiteX71" fmla="*/ 0 w 3819525"/>
              <a:gd name="connsiteY71" fmla="*/ 2952750 h 4107656"/>
              <a:gd name="connsiteX72" fmla="*/ 0 w 3819525"/>
              <a:gd name="connsiteY72" fmla="*/ 2076450 h 4107656"/>
              <a:gd name="connsiteX73" fmla="*/ 1057275 w 3819525"/>
              <a:gd name="connsiteY73" fmla="*/ 2076450 h 4107656"/>
              <a:gd name="connsiteX74" fmla="*/ 1057275 w 3819525"/>
              <a:gd name="connsiteY74" fmla="*/ 2952750 h 4107656"/>
              <a:gd name="connsiteX75" fmla="*/ 819150 w 3819525"/>
              <a:gd name="connsiteY75" fmla="*/ 2952750 h 410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9525" h="4107656">
                <a:moveTo>
                  <a:pt x="523875" y="914400"/>
                </a:moveTo>
                <a:cubicBezTo>
                  <a:pt x="352425" y="914400"/>
                  <a:pt x="209550" y="1047750"/>
                  <a:pt x="209550" y="1228725"/>
                </a:cubicBezTo>
                <a:cubicBezTo>
                  <a:pt x="209550" y="1400175"/>
                  <a:pt x="352425" y="1543050"/>
                  <a:pt x="523875" y="1543050"/>
                </a:cubicBezTo>
                <a:cubicBezTo>
                  <a:pt x="704850" y="1543050"/>
                  <a:pt x="847725" y="1400175"/>
                  <a:pt x="847725" y="1228725"/>
                </a:cubicBezTo>
                <a:cubicBezTo>
                  <a:pt x="847725" y="1047750"/>
                  <a:pt x="704850" y="914400"/>
                  <a:pt x="523875" y="914400"/>
                </a:cubicBezTo>
                <a:close/>
                <a:moveTo>
                  <a:pt x="3295650" y="914400"/>
                </a:moveTo>
                <a:cubicBezTo>
                  <a:pt x="3467100" y="914400"/>
                  <a:pt x="3609975" y="1047750"/>
                  <a:pt x="3609975" y="1228725"/>
                </a:cubicBezTo>
                <a:cubicBezTo>
                  <a:pt x="3609975" y="1400175"/>
                  <a:pt x="3467100" y="1543050"/>
                  <a:pt x="3295650" y="1543050"/>
                </a:cubicBezTo>
                <a:cubicBezTo>
                  <a:pt x="3114675" y="1543050"/>
                  <a:pt x="2981325" y="1400175"/>
                  <a:pt x="2981325" y="1228725"/>
                </a:cubicBezTo>
                <a:cubicBezTo>
                  <a:pt x="2981325" y="1047750"/>
                  <a:pt x="3114675" y="914400"/>
                  <a:pt x="3295650" y="914400"/>
                </a:cubicBezTo>
                <a:close/>
                <a:moveTo>
                  <a:pt x="3324225" y="1838325"/>
                </a:moveTo>
                <a:lnTo>
                  <a:pt x="3371850" y="2390775"/>
                </a:lnTo>
                <a:lnTo>
                  <a:pt x="3295650" y="2486025"/>
                </a:lnTo>
                <a:lnTo>
                  <a:pt x="3209925" y="2390775"/>
                </a:lnTo>
                <a:lnTo>
                  <a:pt x="3257550" y="1838325"/>
                </a:lnTo>
                <a:cubicBezTo>
                  <a:pt x="3219450" y="1828800"/>
                  <a:pt x="3219450" y="1743075"/>
                  <a:pt x="3267075" y="1743075"/>
                </a:cubicBezTo>
                <a:lnTo>
                  <a:pt x="3324225" y="1743075"/>
                </a:lnTo>
                <a:cubicBezTo>
                  <a:pt x="3362325" y="1743075"/>
                  <a:pt x="3371850" y="1828800"/>
                  <a:pt x="3324225" y="1838325"/>
                </a:cubicBezTo>
                <a:close/>
                <a:moveTo>
                  <a:pt x="3000375" y="2952750"/>
                </a:moveTo>
                <a:lnTo>
                  <a:pt x="3000375" y="3971925"/>
                </a:lnTo>
                <a:cubicBezTo>
                  <a:pt x="3000375" y="4152900"/>
                  <a:pt x="3295650" y="4152900"/>
                  <a:pt x="3295650" y="3971925"/>
                </a:cubicBezTo>
                <a:cubicBezTo>
                  <a:pt x="3295650" y="4152900"/>
                  <a:pt x="3581400" y="4152900"/>
                  <a:pt x="3581400" y="3971925"/>
                </a:cubicBezTo>
                <a:lnTo>
                  <a:pt x="3581400" y="2952750"/>
                </a:lnTo>
                <a:lnTo>
                  <a:pt x="3819525" y="2952750"/>
                </a:lnTo>
                <a:lnTo>
                  <a:pt x="3819525" y="2076450"/>
                </a:lnTo>
                <a:cubicBezTo>
                  <a:pt x="3819525" y="1552575"/>
                  <a:pt x="2762250" y="1552575"/>
                  <a:pt x="2762250" y="2076450"/>
                </a:cubicBezTo>
                <a:lnTo>
                  <a:pt x="2762250" y="2952750"/>
                </a:lnTo>
                <a:lnTo>
                  <a:pt x="3000375" y="2952750"/>
                </a:lnTo>
                <a:close/>
                <a:moveTo>
                  <a:pt x="1400175" y="0"/>
                </a:moveTo>
                <a:lnTo>
                  <a:pt x="2105025" y="0"/>
                </a:lnTo>
                <a:cubicBezTo>
                  <a:pt x="2295525" y="0"/>
                  <a:pt x="2438400" y="152400"/>
                  <a:pt x="2438400" y="333375"/>
                </a:cubicBezTo>
                <a:lnTo>
                  <a:pt x="2438400" y="495300"/>
                </a:lnTo>
                <a:lnTo>
                  <a:pt x="2362200" y="495300"/>
                </a:lnTo>
                <a:lnTo>
                  <a:pt x="2362200" y="333375"/>
                </a:lnTo>
                <a:cubicBezTo>
                  <a:pt x="2362200" y="200025"/>
                  <a:pt x="2247900" y="85725"/>
                  <a:pt x="2105025" y="85725"/>
                </a:cubicBezTo>
                <a:lnTo>
                  <a:pt x="1400175" y="85725"/>
                </a:lnTo>
                <a:cubicBezTo>
                  <a:pt x="1257300" y="85725"/>
                  <a:pt x="1143000" y="200025"/>
                  <a:pt x="1143000" y="333375"/>
                </a:cubicBezTo>
                <a:lnTo>
                  <a:pt x="1143000" y="847725"/>
                </a:lnTo>
                <a:cubicBezTo>
                  <a:pt x="1143000" y="1057275"/>
                  <a:pt x="1362075" y="1095375"/>
                  <a:pt x="1438275" y="1095375"/>
                </a:cubicBezTo>
                <a:lnTo>
                  <a:pt x="1895475" y="1095375"/>
                </a:lnTo>
                <a:cubicBezTo>
                  <a:pt x="1905000" y="1123950"/>
                  <a:pt x="1905000" y="1152525"/>
                  <a:pt x="1914525" y="1181100"/>
                </a:cubicBezTo>
                <a:lnTo>
                  <a:pt x="1590675" y="1181100"/>
                </a:lnTo>
                <a:lnTo>
                  <a:pt x="1133475" y="1428750"/>
                </a:lnTo>
                <a:lnTo>
                  <a:pt x="1200150" y="1114425"/>
                </a:lnTo>
                <a:cubicBezTo>
                  <a:pt x="1123950" y="1057275"/>
                  <a:pt x="1066800" y="962025"/>
                  <a:pt x="1066800" y="847725"/>
                </a:cubicBezTo>
                <a:lnTo>
                  <a:pt x="1066800" y="333375"/>
                </a:lnTo>
                <a:cubicBezTo>
                  <a:pt x="1066800" y="152400"/>
                  <a:pt x="1209675" y="0"/>
                  <a:pt x="1400175" y="0"/>
                </a:cubicBezTo>
                <a:close/>
                <a:moveTo>
                  <a:pt x="2600325" y="571500"/>
                </a:moveTo>
                <a:lnTo>
                  <a:pt x="2181225" y="571500"/>
                </a:lnTo>
                <a:cubicBezTo>
                  <a:pt x="2066925" y="571500"/>
                  <a:pt x="1981200" y="666750"/>
                  <a:pt x="1981200" y="771525"/>
                </a:cubicBezTo>
                <a:lnTo>
                  <a:pt x="1981200" y="1076325"/>
                </a:lnTo>
                <a:cubicBezTo>
                  <a:pt x="1981200" y="1190625"/>
                  <a:pt x="2066925" y="1276350"/>
                  <a:pt x="2181225" y="1276350"/>
                </a:cubicBezTo>
                <a:lnTo>
                  <a:pt x="2486025" y="1276350"/>
                </a:lnTo>
                <a:lnTo>
                  <a:pt x="2752725" y="1428750"/>
                </a:lnTo>
                <a:lnTo>
                  <a:pt x="2714625" y="1238250"/>
                </a:lnTo>
                <a:cubicBezTo>
                  <a:pt x="2771775" y="1209675"/>
                  <a:pt x="2800350" y="1143000"/>
                  <a:pt x="2800350" y="1076325"/>
                </a:cubicBezTo>
                <a:lnTo>
                  <a:pt x="2800350" y="771525"/>
                </a:lnTo>
                <a:cubicBezTo>
                  <a:pt x="2800350" y="666750"/>
                  <a:pt x="2714625" y="571500"/>
                  <a:pt x="2600325" y="571500"/>
                </a:cubicBezTo>
                <a:close/>
                <a:moveTo>
                  <a:pt x="495300" y="1838325"/>
                </a:moveTo>
                <a:lnTo>
                  <a:pt x="447675" y="2390775"/>
                </a:lnTo>
                <a:lnTo>
                  <a:pt x="523875" y="2486025"/>
                </a:lnTo>
                <a:lnTo>
                  <a:pt x="609600" y="2390775"/>
                </a:lnTo>
                <a:lnTo>
                  <a:pt x="561975" y="1838325"/>
                </a:lnTo>
                <a:cubicBezTo>
                  <a:pt x="600075" y="1828800"/>
                  <a:pt x="600075" y="1743075"/>
                  <a:pt x="552450" y="1743075"/>
                </a:cubicBezTo>
                <a:lnTo>
                  <a:pt x="504825" y="1743075"/>
                </a:lnTo>
                <a:cubicBezTo>
                  <a:pt x="457200" y="1743075"/>
                  <a:pt x="447675" y="1828800"/>
                  <a:pt x="495300" y="1838325"/>
                </a:cubicBezTo>
                <a:close/>
                <a:moveTo>
                  <a:pt x="819150" y="2952750"/>
                </a:moveTo>
                <a:lnTo>
                  <a:pt x="819150" y="3971925"/>
                </a:lnTo>
                <a:cubicBezTo>
                  <a:pt x="819150" y="4152900"/>
                  <a:pt x="523875" y="4152900"/>
                  <a:pt x="523875" y="3971925"/>
                </a:cubicBezTo>
                <a:cubicBezTo>
                  <a:pt x="523875" y="4152900"/>
                  <a:pt x="238125" y="4152900"/>
                  <a:pt x="238125" y="3971925"/>
                </a:cubicBezTo>
                <a:lnTo>
                  <a:pt x="238125" y="2952750"/>
                </a:lnTo>
                <a:lnTo>
                  <a:pt x="0" y="2952750"/>
                </a:lnTo>
                <a:lnTo>
                  <a:pt x="0" y="2076450"/>
                </a:lnTo>
                <a:cubicBezTo>
                  <a:pt x="0" y="1552575"/>
                  <a:pt x="1057275" y="1552575"/>
                  <a:pt x="1057275" y="2076450"/>
                </a:cubicBezTo>
                <a:lnTo>
                  <a:pt x="1057275" y="2952750"/>
                </a:lnTo>
                <a:lnTo>
                  <a:pt x="819150" y="2952750"/>
                </a:lnTo>
                <a:close/>
              </a:path>
            </a:pathLst>
          </a:custGeom>
          <a:solidFill>
            <a:srgbClr val="009DB0"/>
          </a:solidFill>
          <a:ln w="9525" cap="flat">
            <a:noFill/>
            <a:prstDash val="solid"/>
            <a:miter/>
          </a:ln>
        </p:spPr>
        <p:txBody>
          <a:bodyPr rtlCol="0" anchor="ctr"/>
          <a:lstStyle/>
          <a:p>
            <a:endParaRPr lang="en-US"/>
          </a:p>
        </p:txBody>
      </p:sp>
      <p:grpSp>
        <p:nvGrpSpPr>
          <p:cNvPr id="77" name="Graphic 6">
            <a:extLst>
              <a:ext uri="{FF2B5EF4-FFF2-40B4-BE49-F238E27FC236}">
                <a16:creationId xmlns:a16="http://schemas.microsoft.com/office/drawing/2014/main" id="{CB48BA2B-4CD6-4482-8560-F84596096EF0}"/>
              </a:ext>
            </a:extLst>
          </p:cNvPr>
          <p:cNvGrpSpPr>
            <a:grpSpLocks noChangeAspect="1"/>
          </p:cNvGrpSpPr>
          <p:nvPr/>
        </p:nvGrpSpPr>
        <p:grpSpPr>
          <a:xfrm>
            <a:off x="673275" y="1510575"/>
            <a:ext cx="388568" cy="321736"/>
            <a:chOff x="1676078" y="4439955"/>
            <a:chExt cx="625792" cy="518159"/>
          </a:xfrm>
          <a:solidFill>
            <a:srgbClr val="009DB0"/>
          </a:solidFill>
        </p:grpSpPr>
        <p:sp>
          <p:nvSpPr>
            <p:cNvPr id="78" name="Freeform: Shape 77">
              <a:extLst>
                <a:ext uri="{FF2B5EF4-FFF2-40B4-BE49-F238E27FC236}">
                  <a16:creationId xmlns:a16="http://schemas.microsoft.com/office/drawing/2014/main" id="{CE83D4D7-C29C-4BA2-A350-D40E0E6CFA54}"/>
                </a:ext>
              </a:extLst>
            </p:cNvPr>
            <p:cNvSpPr/>
            <p:nvPr/>
          </p:nvSpPr>
          <p:spPr>
            <a:xfrm>
              <a:off x="1676078" y="4474245"/>
              <a:ext cx="625792" cy="483869"/>
            </a:xfrm>
            <a:custGeom>
              <a:avLst/>
              <a:gdLst>
                <a:gd name="connsiteX0" fmla="*/ 597218 w 625792"/>
                <a:gd name="connsiteY0" fmla="*/ 0 h 483869"/>
                <a:gd name="connsiteX1" fmla="*/ 463868 w 625792"/>
                <a:gd name="connsiteY1" fmla="*/ 0 h 483869"/>
                <a:gd name="connsiteX2" fmla="*/ 463868 w 625792"/>
                <a:gd name="connsiteY2" fmla="*/ 14288 h 483869"/>
                <a:gd name="connsiteX3" fmla="*/ 597218 w 625792"/>
                <a:gd name="connsiteY3" fmla="*/ 14288 h 483869"/>
                <a:gd name="connsiteX4" fmla="*/ 609600 w 625792"/>
                <a:gd name="connsiteY4" fmla="*/ 26670 h 483869"/>
                <a:gd name="connsiteX5" fmla="*/ 609600 w 625792"/>
                <a:gd name="connsiteY5" fmla="*/ 350520 h 483869"/>
                <a:gd name="connsiteX6" fmla="*/ 14288 w 625792"/>
                <a:gd name="connsiteY6" fmla="*/ 350520 h 483869"/>
                <a:gd name="connsiteX7" fmla="*/ 14288 w 625792"/>
                <a:gd name="connsiteY7" fmla="*/ 26670 h 483869"/>
                <a:gd name="connsiteX8" fmla="*/ 25718 w 625792"/>
                <a:gd name="connsiteY8" fmla="*/ 14288 h 483869"/>
                <a:gd name="connsiteX9" fmla="*/ 220980 w 625792"/>
                <a:gd name="connsiteY9" fmla="*/ 14288 h 483869"/>
                <a:gd name="connsiteX10" fmla="*/ 220980 w 625792"/>
                <a:gd name="connsiteY10" fmla="*/ 0 h 483869"/>
                <a:gd name="connsiteX11" fmla="*/ 25718 w 625792"/>
                <a:gd name="connsiteY11" fmla="*/ 0 h 483869"/>
                <a:gd name="connsiteX12" fmla="*/ 0 w 625792"/>
                <a:gd name="connsiteY12" fmla="*/ 26670 h 483869"/>
                <a:gd name="connsiteX13" fmla="*/ 0 w 625792"/>
                <a:gd name="connsiteY13" fmla="*/ 382905 h 483869"/>
                <a:gd name="connsiteX14" fmla="*/ 26670 w 625792"/>
                <a:gd name="connsiteY14" fmla="*/ 409575 h 483869"/>
                <a:gd name="connsiteX15" fmla="*/ 222885 w 625792"/>
                <a:gd name="connsiteY15" fmla="*/ 409575 h 483869"/>
                <a:gd name="connsiteX16" fmla="*/ 222885 w 625792"/>
                <a:gd name="connsiteY16" fmla="*/ 469583 h 483869"/>
                <a:gd name="connsiteX17" fmla="*/ 187643 w 625792"/>
                <a:gd name="connsiteY17" fmla="*/ 469583 h 483869"/>
                <a:gd name="connsiteX18" fmla="*/ 187643 w 625792"/>
                <a:gd name="connsiteY18" fmla="*/ 483870 h 483869"/>
                <a:gd name="connsiteX19" fmla="*/ 438150 w 625792"/>
                <a:gd name="connsiteY19" fmla="*/ 483870 h 483869"/>
                <a:gd name="connsiteX20" fmla="*/ 438150 w 625792"/>
                <a:gd name="connsiteY20" fmla="*/ 469583 h 483869"/>
                <a:gd name="connsiteX21" fmla="*/ 402908 w 625792"/>
                <a:gd name="connsiteY21" fmla="*/ 469583 h 483869"/>
                <a:gd name="connsiteX22" fmla="*/ 402908 w 625792"/>
                <a:gd name="connsiteY22" fmla="*/ 409575 h 483869"/>
                <a:gd name="connsiteX23" fmla="*/ 599123 w 625792"/>
                <a:gd name="connsiteY23" fmla="*/ 409575 h 483869"/>
                <a:gd name="connsiteX24" fmla="*/ 625793 w 625792"/>
                <a:gd name="connsiteY24" fmla="*/ 382905 h 483869"/>
                <a:gd name="connsiteX25" fmla="*/ 625793 w 625792"/>
                <a:gd name="connsiteY25" fmla="*/ 26670 h 483869"/>
                <a:gd name="connsiteX26" fmla="*/ 597218 w 625792"/>
                <a:gd name="connsiteY26" fmla="*/ 0 h 483869"/>
                <a:gd name="connsiteX27" fmla="*/ 386715 w 625792"/>
                <a:gd name="connsiteY27" fmla="*/ 468630 h 483869"/>
                <a:gd name="connsiteX28" fmla="*/ 236220 w 625792"/>
                <a:gd name="connsiteY28" fmla="*/ 468630 h 483869"/>
                <a:gd name="connsiteX29" fmla="*/ 236220 w 625792"/>
                <a:gd name="connsiteY29" fmla="*/ 408623 h 483869"/>
                <a:gd name="connsiteX30" fmla="*/ 386715 w 625792"/>
                <a:gd name="connsiteY30" fmla="*/ 408623 h 483869"/>
                <a:gd name="connsiteX31" fmla="*/ 386715 w 625792"/>
                <a:gd name="connsiteY31" fmla="*/ 468630 h 483869"/>
                <a:gd name="connsiteX32" fmla="*/ 597218 w 625792"/>
                <a:gd name="connsiteY32" fmla="*/ 394335 h 483869"/>
                <a:gd name="connsiteX33" fmla="*/ 25718 w 625792"/>
                <a:gd name="connsiteY33" fmla="*/ 394335 h 483869"/>
                <a:gd name="connsiteX34" fmla="*/ 14288 w 625792"/>
                <a:gd name="connsiteY34" fmla="*/ 381953 h 483869"/>
                <a:gd name="connsiteX35" fmla="*/ 14288 w 625792"/>
                <a:gd name="connsiteY35" fmla="*/ 363855 h 483869"/>
                <a:gd name="connsiteX36" fmla="*/ 609600 w 625792"/>
                <a:gd name="connsiteY36" fmla="*/ 363855 h 483869"/>
                <a:gd name="connsiteX37" fmla="*/ 609600 w 625792"/>
                <a:gd name="connsiteY37" fmla="*/ 381953 h 483869"/>
                <a:gd name="connsiteX38" fmla="*/ 597218 w 625792"/>
                <a:gd name="connsiteY38" fmla="*/ 394335 h 4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25792" h="483869">
                  <a:moveTo>
                    <a:pt x="597218" y="0"/>
                  </a:moveTo>
                  <a:lnTo>
                    <a:pt x="463868" y="0"/>
                  </a:lnTo>
                  <a:lnTo>
                    <a:pt x="463868" y="14288"/>
                  </a:lnTo>
                  <a:lnTo>
                    <a:pt x="597218" y="14288"/>
                  </a:lnTo>
                  <a:cubicBezTo>
                    <a:pt x="603885" y="14288"/>
                    <a:pt x="609600" y="20003"/>
                    <a:pt x="609600" y="26670"/>
                  </a:cubicBezTo>
                  <a:lnTo>
                    <a:pt x="609600" y="350520"/>
                  </a:lnTo>
                  <a:lnTo>
                    <a:pt x="14288" y="350520"/>
                  </a:lnTo>
                  <a:lnTo>
                    <a:pt x="14288" y="26670"/>
                  </a:lnTo>
                  <a:cubicBezTo>
                    <a:pt x="14288" y="20003"/>
                    <a:pt x="20003" y="14288"/>
                    <a:pt x="25718" y="14288"/>
                  </a:cubicBezTo>
                  <a:lnTo>
                    <a:pt x="220980" y="14288"/>
                  </a:lnTo>
                  <a:lnTo>
                    <a:pt x="220980" y="0"/>
                  </a:lnTo>
                  <a:lnTo>
                    <a:pt x="25718" y="0"/>
                  </a:lnTo>
                  <a:cubicBezTo>
                    <a:pt x="11430" y="0"/>
                    <a:pt x="0" y="12383"/>
                    <a:pt x="0" y="26670"/>
                  </a:cubicBezTo>
                  <a:lnTo>
                    <a:pt x="0" y="382905"/>
                  </a:lnTo>
                  <a:cubicBezTo>
                    <a:pt x="0" y="397193"/>
                    <a:pt x="11430" y="409575"/>
                    <a:pt x="26670" y="409575"/>
                  </a:cubicBezTo>
                  <a:lnTo>
                    <a:pt x="222885" y="409575"/>
                  </a:lnTo>
                  <a:lnTo>
                    <a:pt x="222885" y="469583"/>
                  </a:lnTo>
                  <a:lnTo>
                    <a:pt x="187643" y="469583"/>
                  </a:lnTo>
                  <a:lnTo>
                    <a:pt x="187643" y="483870"/>
                  </a:lnTo>
                  <a:lnTo>
                    <a:pt x="438150" y="483870"/>
                  </a:lnTo>
                  <a:lnTo>
                    <a:pt x="438150" y="469583"/>
                  </a:lnTo>
                  <a:lnTo>
                    <a:pt x="402908" y="469583"/>
                  </a:lnTo>
                  <a:lnTo>
                    <a:pt x="402908" y="409575"/>
                  </a:lnTo>
                  <a:lnTo>
                    <a:pt x="599123" y="409575"/>
                  </a:lnTo>
                  <a:cubicBezTo>
                    <a:pt x="613410" y="409575"/>
                    <a:pt x="625793" y="398145"/>
                    <a:pt x="625793" y="382905"/>
                  </a:cubicBezTo>
                  <a:lnTo>
                    <a:pt x="625793" y="26670"/>
                  </a:lnTo>
                  <a:cubicBezTo>
                    <a:pt x="623888" y="12383"/>
                    <a:pt x="611505" y="0"/>
                    <a:pt x="597218" y="0"/>
                  </a:cubicBezTo>
                  <a:close/>
                  <a:moveTo>
                    <a:pt x="386715" y="468630"/>
                  </a:moveTo>
                  <a:lnTo>
                    <a:pt x="236220" y="468630"/>
                  </a:lnTo>
                  <a:lnTo>
                    <a:pt x="236220" y="408623"/>
                  </a:lnTo>
                  <a:lnTo>
                    <a:pt x="386715" y="408623"/>
                  </a:lnTo>
                  <a:lnTo>
                    <a:pt x="386715" y="468630"/>
                  </a:lnTo>
                  <a:close/>
                  <a:moveTo>
                    <a:pt x="597218" y="394335"/>
                  </a:moveTo>
                  <a:lnTo>
                    <a:pt x="25718" y="394335"/>
                  </a:lnTo>
                  <a:cubicBezTo>
                    <a:pt x="19050" y="394335"/>
                    <a:pt x="14288" y="388620"/>
                    <a:pt x="14288" y="381953"/>
                  </a:cubicBezTo>
                  <a:lnTo>
                    <a:pt x="14288" y="363855"/>
                  </a:lnTo>
                  <a:lnTo>
                    <a:pt x="609600" y="363855"/>
                  </a:lnTo>
                  <a:lnTo>
                    <a:pt x="609600" y="381953"/>
                  </a:lnTo>
                  <a:cubicBezTo>
                    <a:pt x="609600" y="389573"/>
                    <a:pt x="603885" y="394335"/>
                    <a:pt x="597218" y="39433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4459594-9485-489A-A0FB-545025A0283E}"/>
                </a:ext>
              </a:extLst>
            </p:cNvPr>
            <p:cNvSpPr/>
            <p:nvPr/>
          </p:nvSpPr>
          <p:spPr>
            <a:xfrm>
              <a:off x="2157091" y="4595212"/>
              <a:ext cx="95250" cy="207644"/>
            </a:xfrm>
            <a:custGeom>
              <a:avLst/>
              <a:gdLst>
                <a:gd name="connsiteX0" fmla="*/ 0 w 95250"/>
                <a:gd name="connsiteY0" fmla="*/ 124777 h 207644"/>
                <a:gd name="connsiteX1" fmla="*/ 0 w 95250"/>
                <a:gd name="connsiteY1" fmla="*/ 160020 h 207644"/>
                <a:gd name="connsiteX2" fmla="*/ 47625 w 95250"/>
                <a:gd name="connsiteY2" fmla="*/ 207645 h 207644"/>
                <a:gd name="connsiteX3" fmla="*/ 95250 w 95250"/>
                <a:gd name="connsiteY3" fmla="*/ 160020 h 207644"/>
                <a:gd name="connsiteX4" fmla="*/ 95250 w 95250"/>
                <a:gd name="connsiteY4" fmla="*/ 124777 h 207644"/>
                <a:gd name="connsiteX5" fmla="*/ 57150 w 95250"/>
                <a:gd name="connsiteY5" fmla="*/ 78105 h 207644"/>
                <a:gd name="connsiteX6" fmla="*/ 51435 w 95250"/>
                <a:gd name="connsiteY6" fmla="*/ 31432 h 207644"/>
                <a:gd name="connsiteX7" fmla="*/ 40005 w 95250"/>
                <a:gd name="connsiteY7" fmla="*/ 0 h 207644"/>
                <a:gd name="connsiteX8" fmla="*/ 25718 w 95250"/>
                <a:gd name="connsiteY8" fmla="*/ 0 h 207644"/>
                <a:gd name="connsiteX9" fmla="*/ 40957 w 95250"/>
                <a:gd name="connsiteY9" fmla="*/ 40957 h 207644"/>
                <a:gd name="connsiteX10" fmla="*/ 41910 w 95250"/>
                <a:gd name="connsiteY10" fmla="*/ 77152 h 207644"/>
                <a:gd name="connsiteX11" fmla="*/ 0 w 95250"/>
                <a:gd name="connsiteY11" fmla="*/ 124777 h 207644"/>
                <a:gd name="connsiteX12" fmla="*/ 80963 w 95250"/>
                <a:gd name="connsiteY12" fmla="*/ 124777 h 207644"/>
                <a:gd name="connsiteX13" fmla="*/ 80963 w 95250"/>
                <a:gd name="connsiteY13" fmla="*/ 160020 h 207644"/>
                <a:gd name="connsiteX14" fmla="*/ 47625 w 95250"/>
                <a:gd name="connsiteY14" fmla="*/ 193358 h 207644"/>
                <a:gd name="connsiteX15" fmla="*/ 14288 w 95250"/>
                <a:gd name="connsiteY15" fmla="*/ 160020 h 207644"/>
                <a:gd name="connsiteX16" fmla="*/ 14288 w 95250"/>
                <a:gd name="connsiteY16" fmla="*/ 124777 h 207644"/>
                <a:gd name="connsiteX17" fmla="*/ 47625 w 95250"/>
                <a:gd name="connsiteY17" fmla="*/ 91440 h 207644"/>
                <a:gd name="connsiteX18" fmla="*/ 80963 w 95250"/>
                <a:gd name="connsiteY18" fmla="*/ 124777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250" h="207644">
                  <a:moveTo>
                    <a:pt x="0" y="124777"/>
                  </a:moveTo>
                  <a:lnTo>
                    <a:pt x="0" y="160020"/>
                  </a:lnTo>
                  <a:cubicBezTo>
                    <a:pt x="0" y="186690"/>
                    <a:pt x="21907" y="207645"/>
                    <a:pt x="47625" y="207645"/>
                  </a:cubicBezTo>
                  <a:cubicBezTo>
                    <a:pt x="74295" y="207645"/>
                    <a:pt x="95250" y="185738"/>
                    <a:pt x="95250" y="160020"/>
                  </a:cubicBezTo>
                  <a:lnTo>
                    <a:pt x="95250" y="124777"/>
                  </a:lnTo>
                  <a:cubicBezTo>
                    <a:pt x="95250" y="101918"/>
                    <a:pt x="79057" y="82867"/>
                    <a:pt x="57150" y="78105"/>
                  </a:cubicBezTo>
                  <a:cubicBezTo>
                    <a:pt x="66675" y="50482"/>
                    <a:pt x="60960" y="41910"/>
                    <a:pt x="51435" y="31432"/>
                  </a:cubicBezTo>
                  <a:cubicBezTo>
                    <a:pt x="45720" y="25717"/>
                    <a:pt x="40005" y="19050"/>
                    <a:pt x="40005" y="0"/>
                  </a:cubicBezTo>
                  <a:lnTo>
                    <a:pt x="25718" y="0"/>
                  </a:lnTo>
                  <a:cubicBezTo>
                    <a:pt x="25718" y="24765"/>
                    <a:pt x="34290" y="34290"/>
                    <a:pt x="40957" y="40957"/>
                  </a:cubicBezTo>
                  <a:cubicBezTo>
                    <a:pt x="47625" y="47625"/>
                    <a:pt x="51435" y="52388"/>
                    <a:pt x="41910" y="77152"/>
                  </a:cubicBezTo>
                  <a:cubicBezTo>
                    <a:pt x="19050" y="80010"/>
                    <a:pt x="0" y="100013"/>
                    <a:pt x="0" y="124777"/>
                  </a:cubicBezTo>
                  <a:close/>
                  <a:moveTo>
                    <a:pt x="80963" y="124777"/>
                  </a:moveTo>
                  <a:lnTo>
                    <a:pt x="80963" y="160020"/>
                  </a:lnTo>
                  <a:cubicBezTo>
                    <a:pt x="80963" y="178118"/>
                    <a:pt x="65723" y="193358"/>
                    <a:pt x="47625" y="193358"/>
                  </a:cubicBezTo>
                  <a:cubicBezTo>
                    <a:pt x="29528" y="193358"/>
                    <a:pt x="14288" y="178118"/>
                    <a:pt x="14288" y="160020"/>
                  </a:cubicBezTo>
                  <a:lnTo>
                    <a:pt x="14288" y="124777"/>
                  </a:lnTo>
                  <a:cubicBezTo>
                    <a:pt x="14288" y="106680"/>
                    <a:pt x="29528" y="91440"/>
                    <a:pt x="47625" y="91440"/>
                  </a:cubicBezTo>
                  <a:cubicBezTo>
                    <a:pt x="65723" y="91440"/>
                    <a:pt x="80963" y="106680"/>
                    <a:pt x="80963" y="124777"/>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611FE-47B2-4461-A89B-68DF4486AE59}"/>
                </a:ext>
              </a:extLst>
            </p:cNvPr>
            <p:cNvSpPr/>
            <p:nvPr/>
          </p:nvSpPr>
          <p:spPr>
            <a:xfrm>
              <a:off x="2198049" y="4702845"/>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E03474A-5121-4368-ACB6-0588DA9557B4}"/>
                </a:ext>
              </a:extLst>
            </p:cNvPr>
            <p:cNvSpPr/>
            <p:nvPr/>
          </p:nvSpPr>
          <p:spPr>
            <a:xfrm>
              <a:off x="1866578" y="4696177"/>
              <a:ext cx="53340" cy="77152"/>
            </a:xfrm>
            <a:custGeom>
              <a:avLst/>
              <a:gdLst>
                <a:gd name="connsiteX0" fmla="*/ 9525 w 53340"/>
                <a:gd name="connsiteY0" fmla="*/ 77153 h 77152"/>
                <a:gd name="connsiteX1" fmla="*/ 53340 w 53340"/>
                <a:gd name="connsiteY1" fmla="*/ 38100 h 77152"/>
                <a:gd name="connsiteX2" fmla="*/ 9525 w 53340"/>
                <a:gd name="connsiteY2" fmla="*/ 0 h 77152"/>
                <a:gd name="connsiteX3" fmla="*/ 0 w 53340"/>
                <a:gd name="connsiteY3" fmla="*/ 10478 h 77152"/>
                <a:gd name="connsiteX4" fmla="*/ 31433 w 53340"/>
                <a:gd name="connsiteY4" fmla="*/ 38100 h 77152"/>
                <a:gd name="connsiteX5" fmla="*/ 0 w 53340"/>
                <a:gd name="connsiteY5" fmla="*/ 65723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 h="77152">
                  <a:moveTo>
                    <a:pt x="9525" y="77153"/>
                  </a:moveTo>
                  <a:lnTo>
                    <a:pt x="53340" y="38100"/>
                  </a:lnTo>
                  <a:lnTo>
                    <a:pt x="9525" y="0"/>
                  </a:lnTo>
                  <a:lnTo>
                    <a:pt x="0" y="10478"/>
                  </a:lnTo>
                  <a:lnTo>
                    <a:pt x="31433" y="38100"/>
                  </a:lnTo>
                  <a:lnTo>
                    <a:pt x="0" y="65723"/>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24153AF-316E-4ABF-B36D-E68090A08B69}"/>
                </a:ext>
              </a:extLst>
            </p:cNvPr>
            <p:cNvSpPr/>
            <p:nvPr/>
          </p:nvSpPr>
          <p:spPr>
            <a:xfrm>
              <a:off x="1725609" y="4696177"/>
              <a:ext cx="52387" cy="77152"/>
            </a:xfrm>
            <a:custGeom>
              <a:avLst/>
              <a:gdLst>
                <a:gd name="connsiteX0" fmla="*/ 42863 w 52387"/>
                <a:gd name="connsiteY0" fmla="*/ 0 h 77152"/>
                <a:gd name="connsiteX1" fmla="*/ 0 w 52387"/>
                <a:gd name="connsiteY1" fmla="*/ 38100 h 77152"/>
                <a:gd name="connsiteX2" fmla="*/ 42863 w 52387"/>
                <a:gd name="connsiteY2" fmla="*/ 77153 h 77152"/>
                <a:gd name="connsiteX3" fmla="*/ 52388 w 52387"/>
                <a:gd name="connsiteY3" fmla="*/ 65723 h 77152"/>
                <a:gd name="connsiteX4" fmla="*/ 20955 w 52387"/>
                <a:gd name="connsiteY4" fmla="*/ 38100 h 77152"/>
                <a:gd name="connsiteX5" fmla="*/ 52388 w 52387"/>
                <a:gd name="connsiteY5" fmla="*/ 1047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 h="77152">
                  <a:moveTo>
                    <a:pt x="42863" y="0"/>
                  </a:moveTo>
                  <a:lnTo>
                    <a:pt x="0" y="38100"/>
                  </a:lnTo>
                  <a:lnTo>
                    <a:pt x="42863" y="77153"/>
                  </a:lnTo>
                  <a:lnTo>
                    <a:pt x="52388" y="65723"/>
                  </a:lnTo>
                  <a:lnTo>
                    <a:pt x="20955" y="38100"/>
                  </a:lnTo>
                  <a:lnTo>
                    <a:pt x="52388" y="10478"/>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FE3196D-887F-4067-830A-DAF1D1C97804}"/>
                </a:ext>
              </a:extLst>
            </p:cNvPr>
            <p:cNvSpPr/>
            <p:nvPr/>
          </p:nvSpPr>
          <p:spPr>
            <a:xfrm rot="6978528">
              <a:off x="1749699" y="4727341"/>
              <a:ext cx="145729" cy="14287"/>
            </a:xfrm>
            <a:custGeom>
              <a:avLst/>
              <a:gdLst>
                <a:gd name="connsiteX0" fmla="*/ 0 w 145729"/>
                <a:gd name="connsiteY0" fmla="*/ 0 h 14287"/>
                <a:gd name="connsiteX1" fmla="*/ 145730 w 145729"/>
                <a:gd name="connsiteY1" fmla="*/ 0 h 14287"/>
                <a:gd name="connsiteX2" fmla="*/ 145730 w 145729"/>
                <a:gd name="connsiteY2" fmla="*/ 14287 h 14287"/>
                <a:gd name="connsiteX3" fmla="*/ 0 w 145729"/>
                <a:gd name="connsiteY3" fmla="*/ 14287 h 14287"/>
              </a:gdLst>
              <a:ahLst/>
              <a:cxnLst>
                <a:cxn ang="0">
                  <a:pos x="connsiteX0" y="connsiteY0"/>
                </a:cxn>
                <a:cxn ang="0">
                  <a:pos x="connsiteX1" y="connsiteY1"/>
                </a:cxn>
                <a:cxn ang="0">
                  <a:pos x="connsiteX2" y="connsiteY2"/>
                </a:cxn>
                <a:cxn ang="0">
                  <a:pos x="connsiteX3" y="connsiteY3"/>
                </a:cxn>
              </a:cxnLst>
              <a:rect l="l" t="t" r="r" b="b"/>
              <a:pathLst>
                <a:path w="145729" h="14287">
                  <a:moveTo>
                    <a:pt x="0" y="0"/>
                  </a:moveTo>
                  <a:lnTo>
                    <a:pt x="145730" y="0"/>
                  </a:lnTo>
                  <a:lnTo>
                    <a:pt x="145730" y="14287"/>
                  </a:lnTo>
                  <a:lnTo>
                    <a:pt x="0" y="14287"/>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C81B7D4-028F-486E-A2F8-60402CC06F74}"/>
                </a:ext>
              </a:extLst>
            </p:cNvPr>
            <p:cNvSpPr/>
            <p:nvPr/>
          </p:nvSpPr>
          <p:spPr>
            <a:xfrm>
              <a:off x="1891343" y="4439955"/>
              <a:ext cx="252412" cy="252412"/>
            </a:xfrm>
            <a:custGeom>
              <a:avLst/>
              <a:gdLst>
                <a:gd name="connsiteX0" fmla="*/ 25718 w 252412"/>
                <a:gd name="connsiteY0" fmla="*/ 100012 h 252412"/>
                <a:gd name="connsiteX1" fmla="*/ 0 w 252412"/>
                <a:gd name="connsiteY1" fmla="*/ 104775 h 252412"/>
                <a:gd name="connsiteX2" fmla="*/ 0 w 252412"/>
                <a:gd name="connsiteY2" fmla="*/ 148590 h 252412"/>
                <a:gd name="connsiteX3" fmla="*/ 25718 w 252412"/>
                <a:gd name="connsiteY3" fmla="*/ 153353 h 252412"/>
                <a:gd name="connsiteX4" fmla="*/ 36195 w 252412"/>
                <a:gd name="connsiteY4" fmla="*/ 179070 h 252412"/>
                <a:gd name="connsiteX5" fmla="*/ 20955 w 252412"/>
                <a:gd name="connsiteY5" fmla="*/ 200978 h 252412"/>
                <a:gd name="connsiteX6" fmla="*/ 52388 w 252412"/>
                <a:gd name="connsiteY6" fmla="*/ 231458 h 252412"/>
                <a:gd name="connsiteX7" fmla="*/ 74295 w 252412"/>
                <a:gd name="connsiteY7" fmla="*/ 216218 h 252412"/>
                <a:gd name="connsiteX8" fmla="*/ 100013 w 252412"/>
                <a:gd name="connsiteY8" fmla="*/ 226695 h 252412"/>
                <a:gd name="connsiteX9" fmla="*/ 104775 w 252412"/>
                <a:gd name="connsiteY9" fmla="*/ 252413 h 252412"/>
                <a:gd name="connsiteX10" fmla="*/ 148590 w 252412"/>
                <a:gd name="connsiteY10" fmla="*/ 252413 h 252412"/>
                <a:gd name="connsiteX11" fmla="*/ 153353 w 252412"/>
                <a:gd name="connsiteY11" fmla="*/ 226695 h 252412"/>
                <a:gd name="connsiteX12" fmla="*/ 179070 w 252412"/>
                <a:gd name="connsiteY12" fmla="*/ 216218 h 252412"/>
                <a:gd name="connsiteX13" fmla="*/ 200978 w 252412"/>
                <a:gd name="connsiteY13" fmla="*/ 231458 h 252412"/>
                <a:gd name="connsiteX14" fmla="*/ 231458 w 252412"/>
                <a:gd name="connsiteY14" fmla="*/ 200025 h 252412"/>
                <a:gd name="connsiteX15" fmla="*/ 216217 w 252412"/>
                <a:gd name="connsiteY15" fmla="*/ 178118 h 252412"/>
                <a:gd name="connsiteX16" fmla="*/ 226695 w 252412"/>
                <a:gd name="connsiteY16" fmla="*/ 152400 h 252412"/>
                <a:gd name="connsiteX17" fmla="*/ 252413 w 252412"/>
                <a:gd name="connsiteY17" fmla="*/ 147638 h 252412"/>
                <a:gd name="connsiteX18" fmla="*/ 252413 w 252412"/>
                <a:gd name="connsiteY18" fmla="*/ 103822 h 252412"/>
                <a:gd name="connsiteX19" fmla="*/ 226695 w 252412"/>
                <a:gd name="connsiteY19" fmla="*/ 99060 h 252412"/>
                <a:gd name="connsiteX20" fmla="*/ 216217 w 252412"/>
                <a:gd name="connsiteY20" fmla="*/ 73343 h 252412"/>
                <a:gd name="connsiteX21" fmla="*/ 231458 w 252412"/>
                <a:gd name="connsiteY21" fmla="*/ 51435 h 252412"/>
                <a:gd name="connsiteX22" fmla="*/ 200025 w 252412"/>
                <a:gd name="connsiteY22" fmla="*/ 20955 h 252412"/>
                <a:gd name="connsiteX23" fmla="*/ 178117 w 252412"/>
                <a:gd name="connsiteY23" fmla="*/ 36195 h 252412"/>
                <a:gd name="connsiteX24" fmla="*/ 152400 w 252412"/>
                <a:gd name="connsiteY24" fmla="*/ 25718 h 252412"/>
                <a:gd name="connsiteX25" fmla="*/ 147638 w 252412"/>
                <a:gd name="connsiteY25" fmla="*/ 0 h 252412"/>
                <a:gd name="connsiteX26" fmla="*/ 103823 w 252412"/>
                <a:gd name="connsiteY26" fmla="*/ 0 h 252412"/>
                <a:gd name="connsiteX27" fmla="*/ 99060 w 252412"/>
                <a:gd name="connsiteY27" fmla="*/ 25718 h 252412"/>
                <a:gd name="connsiteX28" fmla="*/ 73343 w 252412"/>
                <a:gd name="connsiteY28" fmla="*/ 36195 h 252412"/>
                <a:gd name="connsiteX29" fmla="*/ 51435 w 252412"/>
                <a:gd name="connsiteY29" fmla="*/ 20955 h 252412"/>
                <a:gd name="connsiteX30" fmla="*/ 20955 w 252412"/>
                <a:gd name="connsiteY30" fmla="*/ 52387 h 252412"/>
                <a:gd name="connsiteX31" fmla="*/ 36195 w 252412"/>
                <a:gd name="connsiteY31" fmla="*/ 74295 h 252412"/>
                <a:gd name="connsiteX32" fmla="*/ 25718 w 252412"/>
                <a:gd name="connsiteY32" fmla="*/ 100012 h 252412"/>
                <a:gd name="connsiteX33" fmla="*/ 38100 w 252412"/>
                <a:gd name="connsiteY33" fmla="*/ 107633 h 252412"/>
                <a:gd name="connsiteX34" fmla="*/ 50483 w 252412"/>
                <a:gd name="connsiteY34" fmla="*/ 78105 h 252412"/>
                <a:gd name="connsiteX35" fmla="*/ 53340 w 252412"/>
                <a:gd name="connsiteY35" fmla="*/ 74295 h 252412"/>
                <a:gd name="connsiteX36" fmla="*/ 40005 w 252412"/>
                <a:gd name="connsiteY36" fmla="*/ 54293 h 252412"/>
                <a:gd name="connsiteX37" fmla="*/ 53340 w 252412"/>
                <a:gd name="connsiteY37" fmla="*/ 40005 h 252412"/>
                <a:gd name="connsiteX38" fmla="*/ 73343 w 252412"/>
                <a:gd name="connsiteY38" fmla="*/ 53340 h 252412"/>
                <a:gd name="connsiteX39" fmla="*/ 77153 w 252412"/>
                <a:gd name="connsiteY39" fmla="*/ 50482 h 252412"/>
                <a:gd name="connsiteX40" fmla="*/ 106680 w 252412"/>
                <a:gd name="connsiteY40" fmla="*/ 38100 h 252412"/>
                <a:gd name="connsiteX41" fmla="*/ 111442 w 252412"/>
                <a:gd name="connsiteY41" fmla="*/ 37148 h 252412"/>
                <a:gd name="connsiteX42" fmla="*/ 115253 w 252412"/>
                <a:gd name="connsiteY42" fmla="*/ 13335 h 252412"/>
                <a:gd name="connsiteX43" fmla="*/ 135255 w 252412"/>
                <a:gd name="connsiteY43" fmla="*/ 13335 h 252412"/>
                <a:gd name="connsiteX44" fmla="*/ 140017 w 252412"/>
                <a:gd name="connsiteY44" fmla="*/ 37148 h 252412"/>
                <a:gd name="connsiteX45" fmla="*/ 144780 w 252412"/>
                <a:gd name="connsiteY45" fmla="*/ 38100 h 252412"/>
                <a:gd name="connsiteX46" fmla="*/ 175260 w 252412"/>
                <a:gd name="connsiteY46" fmla="*/ 50482 h 252412"/>
                <a:gd name="connsiteX47" fmla="*/ 179070 w 252412"/>
                <a:gd name="connsiteY47" fmla="*/ 53340 h 252412"/>
                <a:gd name="connsiteX48" fmla="*/ 199073 w 252412"/>
                <a:gd name="connsiteY48" fmla="*/ 40005 h 252412"/>
                <a:gd name="connsiteX49" fmla="*/ 213360 w 252412"/>
                <a:gd name="connsiteY49" fmla="*/ 54293 h 252412"/>
                <a:gd name="connsiteX50" fmla="*/ 200025 w 252412"/>
                <a:gd name="connsiteY50" fmla="*/ 74295 h 252412"/>
                <a:gd name="connsiteX51" fmla="*/ 202883 w 252412"/>
                <a:gd name="connsiteY51" fmla="*/ 78105 h 252412"/>
                <a:gd name="connsiteX52" fmla="*/ 215265 w 252412"/>
                <a:gd name="connsiteY52" fmla="*/ 107633 h 252412"/>
                <a:gd name="connsiteX53" fmla="*/ 216217 w 252412"/>
                <a:gd name="connsiteY53" fmla="*/ 112395 h 252412"/>
                <a:gd name="connsiteX54" fmla="*/ 240030 w 252412"/>
                <a:gd name="connsiteY54" fmla="*/ 116205 h 252412"/>
                <a:gd name="connsiteX55" fmla="*/ 240030 w 252412"/>
                <a:gd name="connsiteY55" fmla="*/ 136208 h 252412"/>
                <a:gd name="connsiteX56" fmla="*/ 216217 w 252412"/>
                <a:gd name="connsiteY56" fmla="*/ 140970 h 252412"/>
                <a:gd name="connsiteX57" fmla="*/ 215265 w 252412"/>
                <a:gd name="connsiteY57" fmla="*/ 144780 h 252412"/>
                <a:gd name="connsiteX58" fmla="*/ 202883 w 252412"/>
                <a:gd name="connsiteY58" fmla="*/ 175260 h 252412"/>
                <a:gd name="connsiteX59" fmla="*/ 200025 w 252412"/>
                <a:gd name="connsiteY59" fmla="*/ 179070 h 252412"/>
                <a:gd name="connsiteX60" fmla="*/ 213360 w 252412"/>
                <a:gd name="connsiteY60" fmla="*/ 199072 h 252412"/>
                <a:gd name="connsiteX61" fmla="*/ 199073 w 252412"/>
                <a:gd name="connsiteY61" fmla="*/ 213360 h 252412"/>
                <a:gd name="connsiteX62" fmla="*/ 179070 w 252412"/>
                <a:gd name="connsiteY62" fmla="*/ 200025 h 252412"/>
                <a:gd name="connsiteX63" fmla="*/ 175260 w 252412"/>
                <a:gd name="connsiteY63" fmla="*/ 202883 h 252412"/>
                <a:gd name="connsiteX64" fmla="*/ 145733 w 252412"/>
                <a:gd name="connsiteY64" fmla="*/ 215265 h 252412"/>
                <a:gd name="connsiteX65" fmla="*/ 140970 w 252412"/>
                <a:gd name="connsiteY65" fmla="*/ 215265 h 252412"/>
                <a:gd name="connsiteX66" fmla="*/ 137160 w 252412"/>
                <a:gd name="connsiteY66" fmla="*/ 239078 h 252412"/>
                <a:gd name="connsiteX67" fmla="*/ 117158 w 252412"/>
                <a:gd name="connsiteY67" fmla="*/ 239078 h 252412"/>
                <a:gd name="connsiteX68" fmla="*/ 112395 w 252412"/>
                <a:gd name="connsiteY68" fmla="*/ 215265 h 252412"/>
                <a:gd name="connsiteX69" fmla="*/ 107633 w 252412"/>
                <a:gd name="connsiteY69" fmla="*/ 214313 h 252412"/>
                <a:gd name="connsiteX70" fmla="*/ 78105 w 252412"/>
                <a:gd name="connsiteY70" fmla="*/ 201930 h 252412"/>
                <a:gd name="connsiteX71" fmla="*/ 74295 w 252412"/>
                <a:gd name="connsiteY71" fmla="*/ 199072 h 252412"/>
                <a:gd name="connsiteX72" fmla="*/ 54293 w 252412"/>
                <a:gd name="connsiteY72" fmla="*/ 212408 h 252412"/>
                <a:gd name="connsiteX73" fmla="*/ 40005 w 252412"/>
                <a:gd name="connsiteY73" fmla="*/ 198120 h 252412"/>
                <a:gd name="connsiteX74" fmla="*/ 53340 w 252412"/>
                <a:gd name="connsiteY74" fmla="*/ 178118 h 252412"/>
                <a:gd name="connsiteX75" fmla="*/ 50483 w 252412"/>
                <a:gd name="connsiteY75" fmla="*/ 174308 h 252412"/>
                <a:gd name="connsiteX76" fmla="*/ 38100 w 252412"/>
                <a:gd name="connsiteY76" fmla="*/ 144780 h 252412"/>
                <a:gd name="connsiteX77" fmla="*/ 37147 w 252412"/>
                <a:gd name="connsiteY77" fmla="*/ 140018 h 252412"/>
                <a:gd name="connsiteX78" fmla="*/ 13335 w 252412"/>
                <a:gd name="connsiteY78" fmla="*/ 136208 h 252412"/>
                <a:gd name="connsiteX79" fmla="*/ 13335 w 252412"/>
                <a:gd name="connsiteY79" fmla="*/ 116205 h 252412"/>
                <a:gd name="connsiteX80" fmla="*/ 37147 w 252412"/>
                <a:gd name="connsiteY80" fmla="*/ 111443 h 252412"/>
                <a:gd name="connsiteX81" fmla="*/ 38100 w 252412"/>
                <a:gd name="connsiteY81" fmla="*/ 107633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2412" h="252412">
                  <a:moveTo>
                    <a:pt x="25718" y="100012"/>
                  </a:moveTo>
                  <a:lnTo>
                    <a:pt x="0" y="104775"/>
                  </a:lnTo>
                  <a:lnTo>
                    <a:pt x="0" y="148590"/>
                  </a:lnTo>
                  <a:lnTo>
                    <a:pt x="25718" y="153353"/>
                  </a:lnTo>
                  <a:cubicBezTo>
                    <a:pt x="28575" y="162878"/>
                    <a:pt x="31433" y="171450"/>
                    <a:pt x="36195" y="179070"/>
                  </a:cubicBezTo>
                  <a:lnTo>
                    <a:pt x="20955" y="200978"/>
                  </a:lnTo>
                  <a:lnTo>
                    <a:pt x="52388" y="231458"/>
                  </a:lnTo>
                  <a:lnTo>
                    <a:pt x="74295" y="216218"/>
                  </a:lnTo>
                  <a:cubicBezTo>
                    <a:pt x="82868" y="220980"/>
                    <a:pt x="91440" y="224790"/>
                    <a:pt x="100013" y="226695"/>
                  </a:cubicBezTo>
                  <a:lnTo>
                    <a:pt x="104775" y="252413"/>
                  </a:lnTo>
                  <a:lnTo>
                    <a:pt x="148590" y="252413"/>
                  </a:lnTo>
                  <a:lnTo>
                    <a:pt x="153353" y="226695"/>
                  </a:lnTo>
                  <a:cubicBezTo>
                    <a:pt x="162878" y="223838"/>
                    <a:pt x="171450" y="220980"/>
                    <a:pt x="179070" y="216218"/>
                  </a:cubicBezTo>
                  <a:lnTo>
                    <a:pt x="200978" y="231458"/>
                  </a:lnTo>
                  <a:lnTo>
                    <a:pt x="231458" y="200025"/>
                  </a:lnTo>
                  <a:lnTo>
                    <a:pt x="216217" y="178118"/>
                  </a:lnTo>
                  <a:cubicBezTo>
                    <a:pt x="220980" y="170497"/>
                    <a:pt x="224790" y="160972"/>
                    <a:pt x="226695" y="152400"/>
                  </a:cubicBezTo>
                  <a:lnTo>
                    <a:pt x="252413" y="147638"/>
                  </a:lnTo>
                  <a:lnTo>
                    <a:pt x="252413" y="103822"/>
                  </a:lnTo>
                  <a:lnTo>
                    <a:pt x="226695" y="99060"/>
                  </a:lnTo>
                  <a:cubicBezTo>
                    <a:pt x="223838" y="89535"/>
                    <a:pt x="220980" y="80962"/>
                    <a:pt x="216217" y="73343"/>
                  </a:cubicBezTo>
                  <a:lnTo>
                    <a:pt x="231458" y="51435"/>
                  </a:lnTo>
                  <a:lnTo>
                    <a:pt x="200025" y="20955"/>
                  </a:lnTo>
                  <a:lnTo>
                    <a:pt x="178117" y="36195"/>
                  </a:lnTo>
                  <a:cubicBezTo>
                    <a:pt x="169545" y="31432"/>
                    <a:pt x="160973" y="27623"/>
                    <a:pt x="152400" y="25718"/>
                  </a:cubicBezTo>
                  <a:lnTo>
                    <a:pt x="147638" y="0"/>
                  </a:lnTo>
                  <a:lnTo>
                    <a:pt x="103823" y="0"/>
                  </a:lnTo>
                  <a:lnTo>
                    <a:pt x="99060" y="25718"/>
                  </a:lnTo>
                  <a:cubicBezTo>
                    <a:pt x="90488" y="28575"/>
                    <a:pt x="80963" y="31432"/>
                    <a:pt x="73343" y="36195"/>
                  </a:cubicBezTo>
                  <a:lnTo>
                    <a:pt x="51435" y="20955"/>
                  </a:lnTo>
                  <a:lnTo>
                    <a:pt x="20955" y="52387"/>
                  </a:lnTo>
                  <a:lnTo>
                    <a:pt x="36195" y="74295"/>
                  </a:lnTo>
                  <a:cubicBezTo>
                    <a:pt x="31433" y="81915"/>
                    <a:pt x="27622" y="91440"/>
                    <a:pt x="25718" y="100012"/>
                  </a:cubicBezTo>
                  <a:close/>
                  <a:moveTo>
                    <a:pt x="38100" y="107633"/>
                  </a:moveTo>
                  <a:cubicBezTo>
                    <a:pt x="40005" y="97155"/>
                    <a:pt x="44768" y="86678"/>
                    <a:pt x="50483" y="78105"/>
                  </a:cubicBezTo>
                  <a:lnTo>
                    <a:pt x="53340" y="74295"/>
                  </a:lnTo>
                  <a:lnTo>
                    <a:pt x="40005" y="54293"/>
                  </a:lnTo>
                  <a:lnTo>
                    <a:pt x="53340" y="40005"/>
                  </a:lnTo>
                  <a:lnTo>
                    <a:pt x="73343" y="53340"/>
                  </a:lnTo>
                  <a:lnTo>
                    <a:pt x="77153" y="50482"/>
                  </a:lnTo>
                  <a:cubicBezTo>
                    <a:pt x="86678" y="44768"/>
                    <a:pt x="96203" y="40005"/>
                    <a:pt x="106680" y="38100"/>
                  </a:cubicBezTo>
                  <a:lnTo>
                    <a:pt x="111442" y="37148"/>
                  </a:lnTo>
                  <a:lnTo>
                    <a:pt x="115253" y="13335"/>
                  </a:lnTo>
                  <a:lnTo>
                    <a:pt x="135255" y="13335"/>
                  </a:lnTo>
                  <a:lnTo>
                    <a:pt x="140017" y="37148"/>
                  </a:lnTo>
                  <a:lnTo>
                    <a:pt x="144780" y="38100"/>
                  </a:lnTo>
                  <a:cubicBezTo>
                    <a:pt x="155258" y="40005"/>
                    <a:pt x="165735" y="44768"/>
                    <a:pt x="175260" y="50482"/>
                  </a:cubicBezTo>
                  <a:lnTo>
                    <a:pt x="179070" y="53340"/>
                  </a:lnTo>
                  <a:lnTo>
                    <a:pt x="199073" y="40005"/>
                  </a:lnTo>
                  <a:lnTo>
                    <a:pt x="213360" y="54293"/>
                  </a:lnTo>
                  <a:lnTo>
                    <a:pt x="200025" y="74295"/>
                  </a:lnTo>
                  <a:lnTo>
                    <a:pt x="202883" y="78105"/>
                  </a:lnTo>
                  <a:cubicBezTo>
                    <a:pt x="208598" y="87630"/>
                    <a:pt x="213360" y="97155"/>
                    <a:pt x="215265" y="107633"/>
                  </a:cubicBezTo>
                  <a:lnTo>
                    <a:pt x="216217" y="112395"/>
                  </a:lnTo>
                  <a:lnTo>
                    <a:pt x="240030" y="116205"/>
                  </a:lnTo>
                  <a:lnTo>
                    <a:pt x="240030" y="136208"/>
                  </a:lnTo>
                  <a:lnTo>
                    <a:pt x="216217" y="140970"/>
                  </a:lnTo>
                  <a:lnTo>
                    <a:pt x="215265" y="144780"/>
                  </a:lnTo>
                  <a:cubicBezTo>
                    <a:pt x="213360" y="155258"/>
                    <a:pt x="208598" y="165735"/>
                    <a:pt x="202883" y="175260"/>
                  </a:cubicBezTo>
                  <a:lnTo>
                    <a:pt x="200025" y="179070"/>
                  </a:lnTo>
                  <a:lnTo>
                    <a:pt x="213360" y="199072"/>
                  </a:lnTo>
                  <a:lnTo>
                    <a:pt x="199073" y="213360"/>
                  </a:lnTo>
                  <a:lnTo>
                    <a:pt x="179070" y="200025"/>
                  </a:lnTo>
                  <a:lnTo>
                    <a:pt x="175260" y="202883"/>
                  </a:lnTo>
                  <a:cubicBezTo>
                    <a:pt x="166688" y="208597"/>
                    <a:pt x="156210" y="213360"/>
                    <a:pt x="145733" y="215265"/>
                  </a:cubicBezTo>
                  <a:lnTo>
                    <a:pt x="140970" y="215265"/>
                  </a:lnTo>
                  <a:lnTo>
                    <a:pt x="137160" y="239078"/>
                  </a:lnTo>
                  <a:lnTo>
                    <a:pt x="117158" y="239078"/>
                  </a:lnTo>
                  <a:lnTo>
                    <a:pt x="112395" y="215265"/>
                  </a:lnTo>
                  <a:lnTo>
                    <a:pt x="107633" y="214313"/>
                  </a:lnTo>
                  <a:cubicBezTo>
                    <a:pt x="97155" y="212408"/>
                    <a:pt x="86678" y="207645"/>
                    <a:pt x="78105" y="201930"/>
                  </a:cubicBezTo>
                  <a:lnTo>
                    <a:pt x="74295" y="199072"/>
                  </a:lnTo>
                  <a:lnTo>
                    <a:pt x="54293" y="212408"/>
                  </a:lnTo>
                  <a:lnTo>
                    <a:pt x="40005" y="198120"/>
                  </a:lnTo>
                  <a:lnTo>
                    <a:pt x="53340" y="178118"/>
                  </a:lnTo>
                  <a:lnTo>
                    <a:pt x="50483" y="174308"/>
                  </a:lnTo>
                  <a:cubicBezTo>
                    <a:pt x="44768" y="164783"/>
                    <a:pt x="40005" y="155258"/>
                    <a:pt x="38100" y="144780"/>
                  </a:cubicBezTo>
                  <a:lnTo>
                    <a:pt x="37147" y="140018"/>
                  </a:lnTo>
                  <a:lnTo>
                    <a:pt x="13335" y="136208"/>
                  </a:lnTo>
                  <a:lnTo>
                    <a:pt x="13335" y="116205"/>
                  </a:lnTo>
                  <a:lnTo>
                    <a:pt x="37147" y="111443"/>
                  </a:lnTo>
                  <a:lnTo>
                    <a:pt x="38100" y="107633"/>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418D52B-87FE-41B7-B65C-77550FEDC50E}"/>
                </a:ext>
              </a:extLst>
            </p:cNvPr>
            <p:cNvSpPr/>
            <p:nvPr/>
          </p:nvSpPr>
          <p:spPr>
            <a:xfrm>
              <a:off x="1960876" y="4509487"/>
              <a:ext cx="114300" cy="114300"/>
            </a:xfrm>
            <a:custGeom>
              <a:avLst/>
              <a:gdLst>
                <a:gd name="connsiteX0" fmla="*/ 57150 w 114300"/>
                <a:gd name="connsiteY0" fmla="*/ 114300 h 114300"/>
                <a:gd name="connsiteX1" fmla="*/ 114300 w 114300"/>
                <a:gd name="connsiteY1" fmla="*/ 57150 h 114300"/>
                <a:gd name="connsiteX2" fmla="*/ 57150 w 114300"/>
                <a:gd name="connsiteY2" fmla="*/ 0 h 114300"/>
                <a:gd name="connsiteX3" fmla="*/ 0 w 114300"/>
                <a:gd name="connsiteY3" fmla="*/ 57150 h 114300"/>
                <a:gd name="connsiteX4" fmla="*/ 57150 w 114300"/>
                <a:gd name="connsiteY4" fmla="*/ 114300 h 114300"/>
                <a:gd name="connsiteX5" fmla="*/ 57150 w 114300"/>
                <a:gd name="connsiteY5" fmla="*/ 14288 h 114300"/>
                <a:gd name="connsiteX6" fmla="*/ 100013 w 114300"/>
                <a:gd name="connsiteY6" fmla="*/ 57150 h 114300"/>
                <a:gd name="connsiteX7" fmla="*/ 57150 w 114300"/>
                <a:gd name="connsiteY7" fmla="*/ 100013 h 114300"/>
                <a:gd name="connsiteX8" fmla="*/ 14288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88582" y="114300"/>
                    <a:pt x="114300" y="88583"/>
                    <a:pt x="114300" y="57150"/>
                  </a:cubicBezTo>
                  <a:cubicBezTo>
                    <a:pt x="114300" y="25717"/>
                    <a:pt x="88582" y="0"/>
                    <a:pt x="57150" y="0"/>
                  </a:cubicBezTo>
                  <a:cubicBezTo>
                    <a:pt x="25718" y="0"/>
                    <a:pt x="0" y="25717"/>
                    <a:pt x="0" y="57150"/>
                  </a:cubicBezTo>
                  <a:cubicBezTo>
                    <a:pt x="0" y="88583"/>
                    <a:pt x="25718" y="114300"/>
                    <a:pt x="57150" y="114300"/>
                  </a:cubicBezTo>
                  <a:close/>
                  <a:moveTo>
                    <a:pt x="57150" y="14288"/>
                  </a:moveTo>
                  <a:cubicBezTo>
                    <a:pt x="80963" y="14288"/>
                    <a:pt x="100013" y="33338"/>
                    <a:pt x="100013" y="57150"/>
                  </a:cubicBezTo>
                  <a:cubicBezTo>
                    <a:pt x="100013" y="80963"/>
                    <a:pt x="80963" y="100013"/>
                    <a:pt x="57150" y="100013"/>
                  </a:cubicBezTo>
                  <a:cubicBezTo>
                    <a:pt x="33338" y="100013"/>
                    <a:pt x="14288" y="80963"/>
                    <a:pt x="14288" y="57150"/>
                  </a:cubicBezTo>
                  <a:cubicBezTo>
                    <a:pt x="14288" y="33338"/>
                    <a:pt x="33338" y="14288"/>
                    <a:pt x="57150" y="14288"/>
                  </a:cubicBezTo>
                  <a:close/>
                </a:path>
              </a:pathLst>
            </a:custGeom>
            <a:grpFill/>
            <a:ln w="9525" cap="flat">
              <a:noFill/>
              <a:prstDash val="solid"/>
              <a:miter/>
            </a:ln>
          </p:spPr>
          <p:txBody>
            <a:bodyPr rtlCol="0" anchor="ctr"/>
            <a:lstStyle/>
            <a:p>
              <a:endParaRPr lang="en-US"/>
            </a:p>
          </p:txBody>
        </p:sp>
      </p:grpSp>
      <p:grpSp>
        <p:nvGrpSpPr>
          <p:cNvPr id="86" name="Graphic 8">
            <a:extLst>
              <a:ext uri="{FF2B5EF4-FFF2-40B4-BE49-F238E27FC236}">
                <a16:creationId xmlns:a16="http://schemas.microsoft.com/office/drawing/2014/main" id="{DC1B0BE8-248C-4BFD-9B88-9351CFB3D0C4}"/>
              </a:ext>
            </a:extLst>
          </p:cNvPr>
          <p:cNvGrpSpPr>
            <a:grpSpLocks noChangeAspect="1"/>
          </p:cNvGrpSpPr>
          <p:nvPr/>
        </p:nvGrpSpPr>
        <p:grpSpPr>
          <a:xfrm>
            <a:off x="673275" y="1977870"/>
            <a:ext cx="388568" cy="328058"/>
            <a:chOff x="983931" y="4228500"/>
            <a:chExt cx="623887" cy="526732"/>
          </a:xfrm>
          <a:solidFill>
            <a:srgbClr val="009DB0"/>
          </a:solidFill>
        </p:grpSpPr>
        <p:sp>
          <p:nvSpPr>
            <p:cNvPr id="87" name="Freeform: Shape 86">
              <a:extLst>
                <a:ext uri="{FF2B5EF4-FFF2-40B4-BE49-F238E27FC236}">
                  <a16:creationId xmlns:a16="http://schemas.microsoft.com/office/drawing/2014/main" id="{07CE7608-0C44-4826-A438-3167287EFEA1}"/>
                </a:ext>
              </a:extLst>
            </p:cNvPr>
            <p:cNvSpPr/>
            <p:nvPr/>
          </p:nvSpPr>
          <p:spPr>
            <a:xfrm>
              <a:off x="983931" y="4228500"/>
              <a:ext cx="623887" cy="526732"/>
            </a:xfrm>
            <a:custGeom>
              <a:avLst/>
              <a:gdLst>
                <a:gd name="connsiteX0" fmla="*/ 623888 w 623887"/>
                <a:gd name="connsiteY0" fmla="*/ 452438 h 526732"/>
                <a:gd name="connsiteX1" fmla="*/ 623888 w 623887"/>
                <a:gd name="connsiteY1" fmla="*/ 43815 h 526732"/>
                <a:gd name="connsiteX2" fmla="*/ 428625 w 623887"/>
                <a:gd name="connsiteY2" fmla="*/ 43815 h 526732"/>
                <a:gd name="connsiteX3" fmla="*/ 428625 w 623887"/>
                <a:gd name="connsiteY3" fmla="*/ 0 h 526732"/>
                <a:gd name="connsiteX4" fmla="*/ 118110 w 623887"/>
                <a:gd name="connsiteY4" fmla="*/ 0 h 526732"/>
                <a:gd name="connsiteX5" fmla="*/ 118110 w 623887"/>
                <a:gd name="connsiteY5" fmla="*/ 43815 h 526732"/>
                <a:gd name="connsiteX6" fmla="*/ 0 w 623887"/>
                <a:gd name="connsiteY6" fmla="*/ 43815 h 526732"/>
                <a:gd name="connsiteX7" fmla="*/ 0 w 623887"/>
                <a:gd name="connsiteY7" fmla="*/ 452438 h 526732"/>
                <a:gd name="connsiteX8" fmla="*/ 222885 w 623887"/>
                <a:gd name="connsiteY8" fmla="*/ 452438 h 526732"/>
                <a:gd name="connsiteX9" fmla="*/ 222885 w 623887"/>
                <a:gd name="connsiteY9" fmla="*/ 512445 h 526732"/>
                <a:gd name="connsiteX10" fmla="*/ 187643 w 623887"/>
                <a:gd name="connsiteY10" fmla="*/ 512445 h 526732"/>
                <a:gd name="connsiteX11" fmla="*/ 187643 w 623887"/>
                <a:gd name="connsiteY11" fmla="*/ 526733 h 526732"/>
                <a:gd name="connsiteX12" fmla="*/ 438150 w 623887"/>
                <a:gd name="connsiteY12" fmla="*/ 526733 h 526732"/>
                <a:gd name="connsiteX13" fmla="*/ 438150 w 623887"/>
                <a:gd name="connsiteY13" fmla="*/ 512445 h 526732"/>
                <a:gd name="connsiteX14" fmla="*/ 402908 w 623887"/>
                <a:gd name="connsiteY14" fmla="*/ 512445 h 526732"/>
                <a:gd name="connsiteX15" fmla="*/ 402908 w 623887"/>
                <a:gd name="connsiteY15" fmla="*/ 452438 h 526732"/>
                <a:gd name="connsiteX16" fmla="*/ 623888 w 623887"/>
                <a:gd name="connsiteY16" fmla="*/ 452438 h 526732"/>
                <a:gd name="connsiteX17" fmla="*/ 132398 w 623887"/>
                <a:gd name="connsiteY17" fmla="*/ 14288 h 526732"/>
                <a:gd name="connsiteX18" fmla="*/ 414338 w 623887"/>
                <a:gd name="connsiteY18" fmla="*/ 14288 h 526732"/>
                <a:gd name="connsiteX19" fmla="*/ 414338 w 623887"/>
                <a:gd name="connsiteY19" fmla="*/ 342900 h 526732"/>
                <a:gd name="connsiteX20" fmla="*/ 132398 w 623887"/>
                <a:gd name="connsiteY20" fmla="*/ 342900 h 526732"/>
                <a:gd name="connsiteX21" fmla="*/ 132398 w 623887"/>
                <a:gd name="connsiteY21" fmla="*/ 14288 h 526732"/>
                <a:gd name="connsiteX22" fmla="*/ 118110 w 623887"/>
                <a:gd name="connsiteY22" fmla="*/ 58103 h 526732"/>
                <a:gd name="connsiteX23" fmla="*/ 118110 w 623887"/>
                <a:gd name="connsiteY23" fmla="*/ 342900 h 526732"/>
                <a:gd name="connsiteX24" fmla="*/ 100013 w 623887"/>
                <a:gd name="connsiteY24" fmla="*/ 342900 h 526732"/>
                <a:gd name="connsiteX25" fmla="*/ 100013 w 623887"/>
                <a:gd name="connsiteY25" fmla="*/ 357188 h 526732"/>
                <a:gd name="connsiteX26" fmla="*/ 446723 w 623887"/>
                <a:gd name="connsiteY26" fmla="*/ 357188 h 526732"/>
                <a:gd name="connsiteX27" fmla="*/ 446723 w 623887"/>
                <a:gd name="connsiteY27" fmla="*/ 342900 h 526732"/>
                <a:gd name="connsiteX28" fmla="*/ 428625 w 623887"/>
                <a:gd name="connsiteY28" fmla="*/ 342900 h 526732"/>
                <a:gd name="connsiteX29" fmla="*/ 428625 w 623887"/>
                <a:gd name="connsiteY29" fmla="*/ 58103 h 526732"/>
                <a:gd name="connsiteX30" fmla="*/ 609600 w 623887"/>
                <a:gd name="connsiteY30" fmla="*/ 58103 h 526732"/>
                <a:gd name="connsiteX31" fmla="*/ 609600 w 623887"/>
                <a:gd name="connsiteY31" fmla="*/ 393383 h 526732"/>
                <a:gd name="connsiteX32" fmla="*/ 14288 w 623887"/>
                <a:gd name="connsiteY32" fmla="*/ 393383 h 526732"/>
                <a:gd name="connsiteX33" fmla="*/ 14288 w 623887"/>
                <a:gd name="connsiteY33" fmla="*/ 58103 h 526732"/>
                <a:gd name="connsiteX34" fmla="*/ 118110 w 623887"/>
                <a:gd name="connsiteY34" fmla="*/ 58103 h 526732"/>
                <a:gd name="connsiteX35" fmla="*/ 14288 w 623887"/>
                <a:gd name="connsiteY35" fmla="*/ 438150 h 526732"/>
                <a:gd name="connsiteX36" fmla="*/ 14288 w 623887"/>
                <a:gd name="connsiteY36" fmla="*/ 407670 h 526732"/>
                <a:gd name="connsiteX37" fmla="*/ 609600 w 623887"/>
                <a:gd name="connsiteY37" fmla="*/ 407670 h 526732"/>
                <a:gd name="connsiteX38" fmla="*/ 609600 w 623887"/>
                <a:gd name="connsiteY38" fmla="*/ 438150 h 526732"/>
                <a:gd name="connsiteX39" fmla="*/ 14288 w 623887"/>
                <a:gd name="connsiteY39" fmla="*/ 438150 h 526732"/>
                <a:gd name="connsiteX40" fmla="*/ 386715 w 623887"/>
                <a:gd name="connsiteY40" fmla="*/ 511493 h 526732"/>
                <a:gd name="connsiteX41" fmla="*/ 236220 w 623887"/>
                <a:gd name="connsiteY41" fmla="*/ 511493 h 526732"/>
                <a:gd name="connsiteX42" fmla="*/ 236220 w 623887"/>
                <a:gd name="connsiteY42" fmla="*/ 451485 h 526732"/>
                <a:gd name="connsiteX43" fmla="*/ 386715 w 623887"/>
                <a:gd name="connsiteY43" fmla="*/ 451485 h 526732"/>
                <a:gd name="connsiteX44" fmla="*/ 386715 w 623887"/>
                <a:gd name="connsiteY44" fmla="*/ 511493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23887" h="526732">
                  <a:moveTo>
                    <a:pt x="623888" y="452438"/>
                  </a:moveTo>
                  <a:lnTo>
                    <a:pt x="623888" y="43815"/>
                  </a:lnTo>
                  <a:lnTo>
                    <a:pt x="428625" y="43815"/>
                  </a:lnTo>
                  <a:lnTo>
                    <a:pt x="428625" y="0"/>
                  </a:lnTo>
                  <a:lnTo>
                    <a:pt x="118110" y="0"/>
                  </a:lnTo>
                  <a:lnTo>
                    <a:pt x="118110" y="43815"/>
                  </a:lnTo>
                  <a:lnTo>
                    <a:pt x="0" y="43815"/>
                  </a:lnTo>
                  <a:lnTo>
                    <a:pt x="0" y="452438"/>
                  </a:lnTo>
                  <a:lnTo>
                    <a:pt x="222885" y="452438"/>
                  </a:lnTo>
                  <a:lnTo>
                    <a:pt x="222885" y="512445"/>
                  </a:lnTo>
                  <a:lnTo>
                    <a:pt x="187643" y="512445"/>
                  </a:lnTo>
                  <a:lnTo>
                    <a:pt x="187643" y="526733"/>
                  </a:lnTo>
                  <a:lnTo>
                    <a:pt x="438150" y="526733"/>
                  </a:lnTo>
                  <a:lnTo>
                    <a:pt x="438150" y="512445"/>
                  </a:lnTo>
                  <a:lnTo>
                    <a:pt x="402908" y="512445"/>
                  </a:lnTo>
                  <a:lnTo>
                    <a:pt x="402908" y="452438"/>
                  </a:lnTo>
                  <a:lnTo>
                    <a:pt x="623888" y="452438"/>
                  </a:lnTo>
                  <a:close/>
                  <a:moveTo>
                    <a:pt x="132398" y="14288"/>
                  </a:moveTo>
                  <a:lnTo>
                    <a:pt x="414338" y="14288"/>
                  </a:lnTo>
                  <a:lnTo>
                    <a:pt x="414338" y="342900"/>
                  </a:lnTo>
                  <a:lnTo>
                    <a:pt x="132398" y="342900"/>
                  </a:lnTo>
                  <a:lnTo>
                    <a:pt x="132398" y="14288"/>
                  </a:lnTo>
                  <a:close/>
                  <a:moveTo>
                    <a:pt x="118110" y="58103"/>
                  </a:moveTo>
                  <a:lnTo>
                    <a:pt x="118110" y="342900"/>
                  </a:lnTo>
                  <a:lnTo>
                    <a:pt x="100013" y="342900"/>
                  </a:lnTo>
                  <a:lnTo>
                    <a:pt x="100013" y="357188"/>
                  </a:lnTo>
                  <a:lnTo>
                    <a:pt x="446723" y="357188"/>
                  </a:lnTo>
                  <a:lnTo>
                    <a:pt x="446723" y="342900"/>
                  </a:lnTo>
                  <a:lnTo>
                    <a:pt x="428625" y="342900"/>
                  </a:lnTo>
                  <a:lnTo>
                    <a:pt x="428625" y="58103"/>
                  </a:lnTo>
                  <a:lnTo>
                    <a:pt x="609600" y="58103"/>
                  </a:lnTo>
                  <a:lnTo>
                    <a:pt x="609600" y="393383"/>
                  </a:lnTo>
                  <a:lnTo>
                    <a:pt x="14288" y="393383"/>
                  </a:lnTo>
                  <a:lnTo>
                    <a:pt x="14288" y="58103"/>
                  </a:lnTo>
                  <a:lnTo>
                    <a:pt x="118110" y="58103"/>
                  </a:lnTo>
                  <a:close/>
                  <a:moveTo>
                    <a:pt x="14288" y="438150"/>
                  </a:moveTo>
                  <a:lnTo>
                    <a:pt x="14288" y="407670"/>
                  </a:lnTo>
                  <a:lnTo>
                    <a:pt x="609600" y="407670"/>
                  </a:lnTo>
                  <a:lnTo>
                    <a:pt x="609600" y="438150"/>
                  </a:lnTo>
                  <a:lnTo>
                    <a:pt x="14288" y="438150"/>
                  </a:lnTo>
                  <a:close/>
                  <a:moveTo>
                    <a:pt x="386715" y="511493"/>
                  </a:moveTo>
                  <a:lnTo>
                    <a:pt x="236220" y="511493"/>
                  </a:lnTo>
                  <a:lnTo>
                    <a:pt x="236220" y="451485"/>
                  </a:lnTo>
                  <a:lnTo>
                    <a:pt x="386715" y="451485"/>
                  </a:lnTo>
                  <a:lnTo>
                    <a:pt x="386715" y="511493"/>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2697F9C-43F4-4E25-BAA4-6D06CB254C2F}"/>
                </a:ext>
              </a:extLst>
            </p:cNvPr>
            <p:cNvSpPr/>
            <p:nvPr/>
          </p:nvSpPr>
          <p:spPr>
            <a:xfrm>
              <a:off x="1459229" y="4388520"/>
              <a:ext cx="96202" cy="207644"/>
            </a:xfrm>
            <a:custGeom>
              <a:avLst/>
              <a:gdLst>
                <a:gd name="connsiteX0" fmla="*/ 48577 w 96202"/>
                <a:gd name="connsiteY0" fmla="*/ 207645 h 207644"/>
                <a:gd name="connsiteX1" fmla="*/ 96202 w 96202"/>
                <a:gd name="connsiteY1" fmla="*/ 160020 h 207644"/>
                <a:gd name="connsiteX2" fmla="*/ 96202 w 96202"/>
                <a:gd name="connsiteY2" fmla="*/ 124777 h 207644"/>
                <a:gd name="connsiteX3" fmla="*/ 58102 w 96202"/>
                <a:gd name="connsiteY3" fmla="*/ 78105 h 207644"/>
                <a:gd name="connsiteX4" fmla="*/ 52388 w 96202"/>
                <a:gd name="connsiteY4" fmla="*/ 31432 h 207644"/>
                <a:gd name="connsiteX5" fmla="*/ 40957 w 96202"/>
                <a:gd name="connsiteY5" fmla="*/ 0 h 207644"/>
                <a:gd name="connsiteX6" fmla="*/ 26670 w 96202"/>
                <a:gd name="connsiteY6" fmla="*/ 0 h 207644"/>
                <a:gd name="connsiteX7" fmla="*/ 41910 w 96202"/>
                <a:gd name="connsiteY7" fmla="*/ 40957 h 207644"/>
                <a:gd name="connsiteX8" fmla="*/ 42863 w 96202"/>
                <a:gd name="connsiteY8" fmla="*/ 77152 h 207644"/>
                <a:gd name="connsiteX9" fmla="*/ 0 w 96202"/>
                <a:gd name="connsiteY9" fmla="*/ 124777 h 207644"/>
                <a:gd name="connsiteX10" fmla="*/ 0 w 96202"/>
                <a:gd name="connsiteY10" fmla="*/ 160020 h 207644"/>
                <a:gd name="connsiteX11" fmla="*/ 48577 w 96202"/>
                <a:gd name="connsiteY11" fmla="*/ 207645 h 207644"/>
                <a:gd name="connsiteX12" fmla="*/ 15240 w 96202"/>
                <a:gd name="connsiteY12" fmla="*/ 123825 h 207644"/>
                <a:gd name="connsiteX13" fmla="*/ 48577 w 96202"/>
                <a:gd name="connsiteY13" fmla="*/ 90488 h 207644"/>
                <a:gd name="connsiteX14" fmla="*/ 81915 w 96202"/>
                <a:gd name="connsiteY14" fmla="*/ 123825 h 207644"/>
                <a:gd name="connsiteX15" fmla="*/ 81915 w 96202"/>
                <a:gd name="connsiteY15" fmla="*/ 159068 h 207644"/>
                <a:gd name="connsiteX16" fmla="*/ 48577 w 96202"/>
                <a:gd name="connsiteY16" fmla="*/ 192405 h 207644"/>
                <a:gd name="connsiteX17" fmla="*/ 15240 w 96202"/>
                <a:gd name="connsiteY17" fmla="*/ 159068 h 207644"/>
                <a:gd name="connsiteX18" fmla="*/ 15240 w 96202"/>
                <a:gd name="connsiteY18" fmla="*/ 123825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202" h="207644">
                  <a:moveTo>
                    <a:pt x="48577" y="207645"/>
                  </a:moveTo>
                  <a:cubicBezTo>
                    <a:pt x="75247" y="207645"/>
                    <a:pt x="96202" y="185738"/>
                    <a:pt x="96202" y="160020"/>
                  </a:cubicBezTo>
                  <a:lnTo>
                    <a:pt x="96202" y="124777"/>
                  </a:lnTo>
                  <a:cubicBezTo>
                    <a:pt x="96202" y="101918"/>
                    <a:pt x="80010" y="82867"/>
                    <a:pt x="58102" y="78105"/>
                  </a:cubicBezTo>
                  <a:cubicBezTo>
                    <a:pt x="67627" y="50482"/>
                    <a:pt x="61913" y="41910"/>
                    <a:pt x="52388" y="31432"/>
                  </a:cubicBezTo>
                  <a:cubicBezTo>
                    <a:pt x="46672" y="25717"/>
                    <a:pt x="40957" y="19050"/>
                    <a:pt x="40957" y="0"/>
                  </a:cubicBezTo>
                  <a:lnTo>
                    <a:pt x="26670" y="0"/>
                  </a:lnTo>
                  <a:cubicBezTo>
                    <a:pt x="26670" y="24765"/>
                    <a:pt x="35243" y="34290"/>
                    <a:pt x="41910" y="40957"/>
                  </a:cubicBezTo>
                  <a:cubicBezTo>
                    <a:pt x="48577" y="47625"/>
                    <a:pt x="52388" y="52388"/>
                    <a:pt x="42863" y="77152"/>
                  </a:cubicBezTo>
                  <a:cubicBezTo>
                    <a:pt x="19050" y="80010"/>
                    <a:pt x="0" y="100013"/>
                    <a:pt x="0" y="124777"/>
                  </a:cubicBezTo>
                  <a:lnTo>
                    <a:pt x="0" y="160020"/>
                  </a:lnTo>
                  <a:cubicBezTo>
                    <a:pt x="952" y="185738"/>
                    <a:pt x="21907" y="207645"/>
                    <a:pt x="48577" y="207645"/>
                  </a:cubicBezTo>
                  <a:close/>
                  <a:moveTo>
                    <a:pt x="15240" y="123825"/>
                  </a:moveTo>
                  <a:cubicBezTo>
                    <a:pt x="15240" y="105727"/>
                    <a:pt x="30480" y="90488"/>
                    <a:pt x="48577" y="90488"/>
                  </a:cubicBezTo>
                  <a:cubicBezTo>
                    <a:pt x="66675" y="90488"/>
                    <a:pt x="81915" y="105727"/>
                    <a:pt x="81915" y="123825"/>
                  </a:cubicBezTo>
                  <a:lnTo>
                    <a:pt x="81915" y="159068"/>
                  </a:lnTo>
                  <a:cubicBezTo>
                    <a:pt x="81915" y="177165"/>
                    <a:pt x="66675" y="192405"/>
                    <a:pt x="48577" y="192405"/>
                  </a:cubicBezTo>
                  <a:cubicBezTo>
                    <a:pt x="30480" y="192405"/>
                    <a:pt x="15240" y="177165"/>
                    <a:pt x="15240" y="159068"/>
                  </a:cubicBezTo>
                  <a:lnTo>
                    <a:pt x="15240" y="123825"/>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A70DBB7-98E1-4DA2-848E-9D100AC77BBE}"/>
                </a:ext>
              </a:extLst>
            </p:cNvPr>
            <p:cNvSpPr/>
            <p:nvPr/>
          </p:nvSpPr>
          <p:spPr>
            <a:xfrm>
              <a:off x="1501139" y="4496153"/>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0E7FF16-F0E1-4AEB-9E32-BD58B418EE05}"/>
                </a:ext>
              </a:extLst>
            </p:cNvPr>
            <p:cNvSpPr/>
            <p:nvPr/>
          </p:nvSpPr>
          <p:spPr>
            <a:xfrm>
              <a:off x="1138237" y="4264695"/>
              <a:ext cx="238125" cy="152400"/>
            </a:xfrm>
            <a:custGeom>
              <a:avLst/>
              <a:gdLst>
                <a:gd name="connsiteX0" fmla="*/ 0 w 238125"/>
                <a:gd name="connsiteY0" fmla="*/ 152400 h 152400"/>
                <a:gd name="connsiteX1" fmla="*/ 238125 w 238125"/>
                <a:gd name="connsiteY1" fmla="*/ 152400 h 152400"/>
                <a:gd name="connsiteX2" fmla="*/ 238125 w 238125"/>
                <a:gd name="connsiteY2" fmla="*/ 0 h 152400"/>
                <a:gd name="connsiteX3" fmla="*/ 0 w 238125"/>
                <a:gd name="connsiteY3" fmla="*/ 0 h 152400"/>
                <a:gd name="connsiteX4" fmla="*/ 0 w 238125"/>
                <a:gd name="connsiteY4" fmla="*/ 152400 h 152400"/>
                <a:gd name="connsiteX5" fmla="*/ 14288 w 238125"/>
                <a:gd name="connsiteY5" fmla="*/ 138113 h 152400"/>
                <a:gd name="connsiteX6" fmla="*/ 14288 w 238125"/>
                <a:gd name="connsiteY6" fmla="*/ 134303 h 152400"/>
                <a:gd name="connsiteX7" fmla="*/ 62865 w 238125"/>
                <a:gd name="connsiteY7" fmla="*/ 88583 h 152400"/>
                <a:gd name="connsiteX8" fmla="*/ 87630 w 238125"/>
                <a:gd name="connsiteY8" fmla="*/ 111443 h 152400"/>
                <a:gd name="connsiteX9" fmla="*/ 120968 w 238125"/>
                <a:gd name="connsiteY9" fmla="*/ 74295 h 152400"/>
                <a:gd name="connsiteX10" fmla="*/ 179070 w 238125"/>
                <a:gd name="connsiteY10" fmla="*/ 129540 h 152400"/>
                <a:gd name="connsiteX11" fmla="*/ 202883 w 238125"/>
                <a:gd name="connsiteY11" fmla="*/ 107633 h 152400"/>
                <a:gd name="connsiteX12" fmla="*/ 223838 w 238125"/>
                <a:gd name="connsiteY12" fmla="*/ 127635 h 152400"/>
                <a:gd name="connsiteX13" fmla="*/ 223838 w 238125"/>
                <a:gd name="connsiteY13" fmla="*/ 139065 h 152400"/>
                <a:gd name="connsiteX14" fmla="*/ 14288 w 238125"/>
                <a:gd name="connsiteY14" fmla="*/ 139065 h 152400"/>
                <a:gd name="connsiteX15" fmla="*/ 223838 w 238125"/>
                <a:gd name="connsiteY15" fmla="*/ 14288 h 152400"/>
                <a:gd name="connsiteX16" fmla="*/ 223838 w 238125"/>
                <a:gd name="connsiteY16" fmla="*/ 107633 h 152400"/>
                <a:gd name="connsiteX17" fmla="*/ 202883 w 238125"/>
                <a:gd name="connsiteY17" fmla="*/ 87630 h 152400"/>
                <a:gd name="connsiteX18" fmla="*/ 179070 w 238125"/>
                <a:gd name="connsiteY18" fmla="*/ 109538 h 152400"/>
                <a:gd name="connsiteX19" fmla="*/ 120015 w 238125"/>
                <a:gd name="connsiteY19" fmla="*/ 54293 h 152400"/>
                <a:gd name="connsiteX20" fmla="*/ 86678 w 238125"/>
                <a:gd name="connsiteY20" fmla="*/ 91440 h 152400"/>
                <a:gd name="connsiteX21" fmla="*/ 62865 w 238125"/>
                <a:gd name="connsiteY21" fmla="*/ 69533 h 152400"/>
                <a:gd name="connsiteX22" fmla="*/ 14288 w 238125"/>
                <a:gd name="connsiteY22" fmla="*/ 115252 h 152400"/>
                <a:gd name="connsiteX23" fmla="*/ 14288 w 238125"/>
                <a:gd name="connsiteY23" fmla="*/ 14288 h 152400"/>
                <a:gd name="connsiteX24" fmla="*/ 223838 w 238125"/>
                <a:gd name="connsiteY24" fmla="*/ 142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125" h="152400">
                  <a:moveTo>
                    <a:pt x="0" y="152400"/>
                  </a:moveTo>
                  <a:lnTo>
                    <a:pt x="238125" y="152400"/>
                  </a:lnTo>
                  <a:lnTo>
                    <a:pt x="238125" y="0"/>
                  </a:lnTo>
                  <a:lnTo>
                    <a:pt x="0" y="0"/>
                  </a:lnTo>
                  <a:lnTo>
                    <a:pt x="0" y="152400"/>
                  </a:lnTo>
                  <a:close/>
                  <a:moveTo>
                    <a:pt x="14288" y="138113"/>
                  </a:moveTo>
                  <a:lnTo>
                    <a:pt x="14288" y="134303"/>
                  </a:lnTo>
                  <a:lnTo>
                    <a:pt x="62865" y="88583"/>
                  </a:lnTo>
                  <a:lnTo>
                    <a:pt x="87630" y="111443"/>
                  </a:lnTo>
                  <a:lnTo>
                    <a:pt x="120968" y="74295"/>
                  </a:lnTo>
                  <a:lnTo>
                    <a:pt x="179070" y="129540"/>
                  </a:lnTo>
                  <a:lnTo>
                    <a:pt x="202883" y="107633"/>
                  </a:lnTo>
                  <a:lnTo>
                    <a:pt x="223838" y="127635"/>
                  </a:lnTo>
                  <a:lnTo>
                    <a:pt x="223838" y="139065"/>
                  </a:lnTo>
                  <a:lnTo>
                    <a:pt x="14288" y="139065"/>
                  </a:lnTo>
                  <a:close/>
                  <a:moveTo>
                    <a:pt x="223838" y="14288"/>
                  </a:moveTo>
                  <a:lnTo>
                    <a:pt x="223838" y="107633"/>
                  </a:lnTo>
                  <a:lnTo>
                    <a:pt x="202883" y="87630"/>
                  </a:lnTo>
                  <a:lnTo>
                    <a:pt x="179070" y="109538"/>
                  </a:lnTo>
                  <a:lnTo>
                    <a:pt x="120015" y="54293"/>
                  </a:lnTo>
                  <a:lnTo>
                    <a:pt x="86678" y="91440"/>
                  </a:lnTo>
                  <a:lnTo>
                    <a:pt x="62865" y="69533"/>
                  </a:lnTo>
                  <a:lnTo>
                    <a:pt x="14288" y="115252"/>
                  </a:lnTo>
                  <a:lnTo>
                    <a:pt x="14288" y="14288"/>
                  </a:lnTo>
                  <a:lnTo>
                    <a:pt x="223838" y="14288"/>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87B6BF2-25C7-4D11-8A67-B7D3FE036E0C}"/>
                </a:ext>
              </a:extLst>
            </p:cNvPr>
            <p:cNvSpPr/>
            <p:nvPr/>
          </p:nvSpPr>
          <p:spPr>
            <a:xfrm>
              <a:off x="1295399" y="4293270"/>
              <a:ext cx="45719" cy="45720"/>
            </a:xfrm>
            <a:custGeom>
              <a:avLst/>
              <a:gdLst>
                <a:gd name="connsiteX0" fmla="*/ 22860 w 45719"/>
                <a:gd name="connsiteY0" fmla="*/ 45720 h 45720"/>
                <a:gd name="connsiteX1" fmla="*/ 45720 w 45719"/>
                <a:gd name="connsiteY1" fmla="*/ 22860 h 45720"/>
                <a:gd name="connsiteX2" fmla="*/ 22860 w 45719"/>
                <a:gd name="connsiteY2" fmla="*/ 0 h 45720"/>
                <a:gd name="connsiteX3" fmla="*/ 0 w 45719"/>
                <a:gd name="connsiteY3" fmla="*/ 22860 h 45720"/>
                <a:gd name="connsiteX4" fmla="*/ 22860 w 45719"/>
                <a:gd name="connsiteY4" fmla="*/ 45720 h 45720"/>
                <a:gd name="connsiteX5" fmla="*/ 22860 w 45719"/>
                <a:gd name="connsiteY5" fmla="*/ 15240 h 45720"/>
                <a:gd name="connsiteX6" fmla="*/ 31432 w 45719"/>
                <a:gd name="connsiteY6" fmla="*/ 23813 h 45720"/>
                <a:gd name="connsiteX7" fmla="*/ 22860 w 45719"/>
                <a:gd name="connsiteY7" fmla="*/ 32385 h 45720"/>
                <a:gd name="connsiteX8" fmla="*/ 14288 w 45719"/>
                <a:gd name="connsiteY8" fmla="*/ 23813 h 45720"/>
                <a:gd name="connsiteX9" fmla="*/ 22860 w 45719"/>
                <a:gd name="connsiteY9" fmla="*/ 1524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 h="45720">
                  <a:moveTo>
                    <a:pt x="22860" y="45720"/>
                  </a:moveTo>
                  <a:cubicBezTo>
                    <a:pt x="35243" y="45720"/>
                    <a:pt x="45720" y="35243"/>
                    <a:pt x="45720" y="22860"/>
                  </a:cubicBezTo>
                  <a:cubicBezTo>
                    <a:pt x="45720" y="10478"/>
                    <a:pt x="35243" y="0"/>
                    <a:pt x="22860" y="0"/>
                  </a:cubicBezTo>
                  <a:cubicBezTo>
                    <a:pt x="10477" y="0"/>
                    <a:pt x="0" y="10478"/>
                    <a:pt x="0" y="22860"/>
                  </a:cubicBezTo>
                  <a:cubicBezTo>
                    <a:pt x="0" y="36195"/>
                    <a:pt x="10477" y="45720"/>
                    <a:pt x="22860" y="45720"/>
                  </a:cubicBezTo>
                  <a:close/>
                  <a:moveTo>
                    <a:pt x="22860" y="15240"/>
                  </a:moveTo>
                  <a:cubicBezTo>
                    <a:pt x="27623" y="15240"/>
                    <a:pt x="31432" y="19050"/>
                    <a:pt x="31432" y="23813"/>
                  </a:cubicBezTo>
                  <a:cubicBezTo>
                    <a:pt x="31432" y="28575"/>
                    <a:pt x="27623" y="32385"/>
                    <a:pt x="22860" y="32385"/>
                  </a:cubicBezTo>
                  <a:cubicBezTo>
                    <a:pt x="18098" y="32385"/>
                    <a:pt x="14288" y="28575"/>
                    <a:pt x="14288" y="23813"/>
                  </a:cubicBezTo>
                  <a:cubicBezTo>
                    <a:pt x="14288" y="19050"/>
                    <a:pt x="18098" y="15240"/>
                    <a:pt x="22860" y="15240"/>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15E126C-0351-4203-BE02-6179FC120BC6}"/>
                </a:ext>
              </a:extLst>
            </p:cNvPr>
            <p:cNvSpPr/>
            <p:nvPr/>
          </p:nvSpPr>
          <p:spPr>
            <a:xfrm>
              <a:off x="1138237" y="444281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E940C1C-443F-4784-A9FD-99FF8851B0B5}"/>
                </a:ext>
              </a:extLst>
            </p:cNvPr>
            <p:cNvSpPr/>
            <p:nvPr/>
          </p:nvSpPr>
          <p:spPr>
            <a:xfrm>
              <a:off x="1138237" y="448472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A8B0242-261B-4D81-9078-3BB0794CB9E9}"/>
                </a:ext>
              </a:extLst>
            </p:cNvPr>
            <p:cNvSpPr/>
            <p:nvPr/>
          </p:nvSpPr>
          <p:spPr>
            <a:xfrm>
              <a:off x="1171574" y="4526633"/>
              <a:ext cx="170497" cy="14287"/>
            </a:xfrm>
            <a:custGeom>
              <a:avLst/>
              <a:gdLst>
                <a:gd name="connsiteX0" fmla="*/ 0 w 170497"/>
                <a:gd name="connsiteY0" fmla="*/ 0 h 14287"/>
                <a:gd name="connsiteX1" fmla="*/ 170498 w 170497"/>
                <a:gd name="connsiteY1" fmla="*/ 0 h 14287"/>
                <a:gd name="connsiteX2" fmla="*/ 170498 w 170497"/>
                <a:gd name="connsiteY2" fmla="*/ 14288 h 14287"/>
                <a:gd name="connsiteX3" fmla="*/ 0 w 170497"/>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70497" h="14287">
                  <a:moveTo>
                    <a:pt x="0" y="0"/>
                  </a:moveTo>
                  <a:lnTo>
                    <a:pt x="170498" y="0"/>
                  </a:lnTo>
                  <a:lnTo>
                    <a:pt x="170498" y="14288"/>
                  </a:lnTo>
                  <a:lnTo>
                    <a:pt x="0" y="14288"/>
                  </a:lnTo>
                  <a:close/>
                </a:path>
              </a:pathLst>
            </a:custGeom>
            <a:grpFill/>
            <a:ln w="9525" cap="flat">
              <a:noFill/>
              <a:prstDash val="solid"/>
              <a:miter/>
            </a:ln>
          </p:spPr>
          <p:txBody>
            <a:bodyPr rtlCol="0" anchor="ctr"/>
            <a:lstStyle/>
            <a:p>
              <a:endParaRPr lang="en-US"/>
            </a:p>
          </p:txBody>
        </p:sp>
      </p:grpSp>
      <p:grpSp>
        <p:nvGrpSpPr>
          <p:cNvPr id="95" name="Graphic 39">
            <a:extLst>
              <a:ext uri="{FF2B5EF4-FFF2-40B4-BE49-F238E27FC236}">
                <a16:creationId xmlns:a16="http://schemas.microsoft.com/office/drawing/2014/main" id="{65E6C6F3-54D0-4A78-BCD2-FBCEFDBB7C83}"/>
              </a:ext>
            </a:extLst>
          </p:cNvPr>
          <p:cNvGrpSpPr>
            <a:grpSpLocks noChangeAspect="1"/>
          </p:cNvGrpSpPr>
          <p:nvPr/>
        </p:nvGrpSpPr>
        <p:grpSpPr>
          <a:xfrm>
            <a:off x="1886946" y="1944211"/>
            <a:ext cx="353245" cy="361717"/>
            <a:chOff x="7148279" y="671429"/>
            <a:chExt cx="4443355" cy="4549940"/>
          </a:xfrm>
          <a:solidFill>
            <a:srgbClr val="009DB0"/>
          </a:solidFill>
        </p:grpSpPr>
        <p:sp>
          <p:nvSpPr>
            <p:cNvPr id="96" name="Freeform: Shape 95">
              <a:extLst>
                <a:ext uri="{FF2B5EF4-FFF2-40B4-BE49-F238E27FC236}">
                  <a16:creationId xmlns:a16="http://schemas.microsoft.com/office/drawing/2014/main" id="{FC3BC396-80B8-4702-9625-0104F6B282B3}"/>
                </a:ext>
              </a:extLst>
            </p:cNvPr>
            <p:cNvSpPr/>
            <p:nvPr/>
          </p:nvSpPr>
          <p:spPr>
            <a:xfrm>
              <a:off x="7612809" y="671429"/>
              <a:ext cx="3473253" cy="2289229"/>
            </a:xfrm>
            <a:custGeom>
              <a:avLst/>
              <a:gdLst>
                <a:gd name="connsiteX0" fmla="*/ 3435153 w 3473253"/>
                <a:gd name="connsiteY0" fmla="*/ 2289229 h 2289229"/>
                <a:gd name="connsiteX1" fmla="*/ 3108522 w 3473253"/>
                <a:gd name="connsiteY1" fmla="*/ 2289229 h 2289229"/>
                <a:gd name="connsiteX2" fmla="*/ 3070422 w 3473253"/>
                <a:gd name="connsiteY2" fmla="*/ 2251129 h 2289229"/>
                <a:gd name="connsiteX3" fmla="*/ 3070422 w 3473253"/>
                <a:gd name="connsiteY3" fmla="*/ 1736627 h 2289229"/>
                <a:gd name="connsiteX4" fmla="*/ 1736627 w 3473253"/>
                <a:gd name="connsiteY4" fmla="*/ 402831 h 2289229"/>
                <a:gd name="connsiteX5" fmla="*/ 402993 w 3473253"/>
                <a:gd name="connsiteY5" fmla="*/ 1736627 h 2289229"/>
                <a:gd name="connsiteX6" fmla="*/ 402993 w 3473253"/>
                <a:gd name="connsiteY6" fmla="*/ 2226345 h 2289229"/>
                <a:gd name="connsiteX7" fmla="*/ 364893 w 3473253"/>
                <a:gd name="connsiteY7" fmla="*/ 2264445 h 2289229"/>
                <a:gd name="connsiteX8" fmla="*/ 38100 w 3473253"/>
                <a:gd name="connsiteY8" fmla="*/ 2264445 h 2289229"/>
                <a:gd name="connsiteX9" fmla="*/ 0 w 3473253"/>
                <a:gd name="connsiteY9" fmla="*/ 2226345 h 2289229"/>
                <a:gd name="connsiteX10" fmla="*/ 0 w 3473253"/>
                <a:gd name="connsiteY10" fmla="*/ 1736627 h 2289229"/>
                <a:gd name="connsiteX11" fmla="*/ 510073 w 3473253"/>
                <a:gd name="connsiteY11" fmla="*/ 510073 h 2289229"/>
                <a:gd name="connsiteX12" fmla="*/ 1736627 w 3473253"/>
                <a:gd name="connsiteY12" fmla="*/ 0 h 2289229"/>
                <a:gd name="connsiteX13" fmla="*/ 2963180 w 3473253"/>
                <a:gd name="connsiteY13" fmla="*/ 510073 h 2289229"/>
                <a:gd name="connsiteX14" fmla="*/ 3473253 w 3473253"/>
                <a:gd name="connsiteY14" fmla="*/ 1736627 h 2289229"/>
                <a:gd name="connsiteX15" fmla="*/ 3473253 w 3473253"/>
                <a:gd name="connsiteY15" fmla="*/ 2251129 h 2289229"/>
                <a:gd name="connsiteX16" fmla="*/ 3435153 w 3473253"/>
                <a:gd name="connsiteY16" fmla="*/ 2289229 h 2289229"/>
                <a:gd name="connsiteX17" fmla="*/ 3146622 w 3473253"/>
                <a:gd name="connsiteY17" fmla="*/ 2213029 h 2289229"/>
                <a:gd name="connsiteX18" fmla="*/ 3397053 w 3473253"/>
                <a:gd name="connsiteY18" fmla="*/ 2213029 h 2289229"/>
                <a:gd name="connsiteX19" fmla="*/ 3397053 w 3473253"/>
                <a:gd name="connsiteY19" fmla="*/ 1736627 h 2289229"/>
                <a:gd name="connsiteX20" fmla="*/ 1736627 w 3473253"/>
                <a:gd name="connsiteY20" fmla="*/ 76200 h 2289229"/>
                <a:gd name="connsiteX21" fmla="*/ 76200 w 3473253"/>
                <a:gd name="connsiteY21" fmla="*/ 1736627 h 2289229"/>
                <a:gd name="connsiteX22" fmla="*/ 76200 w 3473253"/>
                <a:gd name="connsiteY22" fmla="*/ 2188245 h 2289229"/>
                <a:gd name="connsiteX23" fmla="*/ 326793 w 3473253"/>
                <a:gd name="connsiteY23" fmla="*/ 2188245 h 2289229"/>
                <a:gd name="connsiteX24" fmla="*/ 326793 w 3473253"/>
                <a:gd name="connsiteY24" fmla="*/ 1736627 h 2289229"/>
                <a:gd name="connsiteX25" fmla="*/ 740893 w 3473253"/>
                <a:gd name="connsiteY25" fmla="*/ 740816 h 2289229"/>
                <a:gd name="connsiteX26" fmla="*/ 1736627 w 3473253"/>
                <a:gd name="connsiteY26" fmla="*/ 326631 h 2289229"/>
                <a:gd name="connsiteX27" fmla="*/ 2732494 w 3473253"/>
                <a:gd name="connsiteY27" fmla="*/ 740759 h 2289229"/>
                <a:gd name="connsiteX28" fmla="*/ 3146622 w 3473253"/>
                <a:gd name="connsiteY28" fmla="*/ 1736636 h 2289229"/>
                <a:gd name="connsiteX29" fmla="*/ 3146622 w 3473253"/>
                <a:gd name="connsiteY29" fmla="*/ 2213029 h 22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73253" h="2289229">
                  <a:moveTo>
                    <a:pt x="3435153" y="2289229"/>
                  </a:moveTo>
                  <a:lnTo>
                    <a:pt x="3108522" y="2289229"/>
                  </a:lnTo>
                  <a:cubicBezTo>
                    <a:pt x="3087481" y="2289229"/>
                    <a:pt x="3070422" y="2272170"/>
                    <a:pt x="3070422" y="2251129"/>
                  </a:cubicBezTo>
                  <a:lnTo>
                    <a:pt x="3070422" y="1736627"/>
                  </a:lnTo>
                  <a:cubicBezTo>
                    <a:pt x="3070422" y="1001163"/>
                    <a:pt x="2472090" y="402831"/>
                    <a:pt x="1736627" y="402831"/>
                  </a:cubicBezTo>
                  <a:cubicBezTo>
                    <a:pt x="1001259" y="402831"/>
                    <a:pt x="402993" y="1001163"/>
                    <a:pt x="402993" y="1736627"/>
                  </a:cubicBezTo>
                  <a:lnTo>
                    <a:pt x="402993" y="2226345"/>
                  </a:lnTo>
                  <a:cubicBezTo>
                    <a:pt x="402993" y="2247386"/>
                    <a:pt x="385934" y="2264445"/>
                    <a:pt x="364893" y="2264445"/>
                  </a:cubicBezTo>
                  <a:lnTo>
                    <a:pt x="38100" y="2264445"/>
                  </a:lnTo>
                  <a:cubicBezTo>
                    <a:pt x="17059" y="2264445"/>
                    <a:pt x="0" y="2247386"/>
                    <a:pt x="0" y="2226345"/>
                  </a:cubicBezTo>
                  <a:lnTo>
                    <a:pt x="0" y="1736627"/>
                  </a:lnTo>
                  <a:cubicBezTo>
                    <a:pt x="0" y="1274588"/>
                    <a:pt x="181146" y="838991"/>
                    <a:pt x="510073" y="510073"/>
                  </a:cubicBezTo>
                  <a:cubicBezTo>
                    <a:pt x="839000" y="181146"/>
                    <a:pt x="1274597" y="0"/>
                    <a:pt x="1736627" y="0"/>
                  </a:cubicBezTo>
                  <a:cubicBezTo>
                    <a:pt x="2198656" y="0"/>
                    <a:pt x="2634263" y="181146"/>
                    <a:pt x="2963180" y="510073"/>
                  </a:cubicBezTo>
                  <a:cubicBezTo>
                    <a:pt x="3292107" y="838991"/>
                    <a:pt x="3473253" y="1274597"/>
                    <a:pt x="3473253" y="1736627"/>
                  </a:cubicBezTo>
                  <a:lnTo>
                    <a:pt x="3473253" y="2251129"/>
                  </a:lnTo>
                  <a:cubicBezTo>
                    <a:pt x="3473253" y="2272170"/>
                    <a:pt x="3456194" y="2289229"/>
                    <a:pt x="3435153" y="2289229"/>
                  </a:cubicBezTo>
                  <a:close/>
                  <a:moveTo>
                    <a:pt x="3146622" y="2213029"/>
                  </a:moveTo>
                  <a:lnTo>
                    <a:pt x="3397053" y="2213029"/>
                  </a:lnTo>
                  <a:lnTo>
                    <a:pt x="3397053" y="1736627"/>
                  </a:lnTo>
                  <a:cubicBezTo>
                    <a:pt x="3397053" y="821065"/>
                    <a:pt x="2652189" y="76200"/>
                    <a:pt x="1736627" y="76200"/>
                  </a:cubicBezTo>
                  <a:cubicBezTo>
                    <a:pt x="821065" y="76200"/>
                    <a:pt x="76200" y="821065"/>
                    <a:pt x="76200" y="1736627"/>
                  </a:cubicBezTo>
                  <a:lnTo>
                    <a:pt x="76200" y="2188245"/>
                  </a:lnTo>
                  <a:lnTo>
                    <a:pt x="326793" y="2188245"/>
                  </a:lnTo>
                  <a:lnTo>
                    <a:pt x="326793" y="1736627"/>
                  </a:lnTo>
                  <a:cubicBezTo>
                    <a:pt x="326793" y="1361551"/>
                    <a:pt x="473859" y="1007897"/>
                    <a:pt x="740893" y="740816"/>
                  </a:cubicBezTo>
                  <a:cubicBezTo>
                    <a:pt x="1007945" y="473726"/>
                    <a:pt x="1361570" y="326631"/>
                    <a:pt x="1736627" y="326631"/>
                  </a:cubicBezTo>
                  <a:cubicBezTo>
                    <a:pt x="2111769" y="326631"/>
                    <a:pt x="2465451" y="473697"/>
                    <a:pt x="2732494" y="740759"/>
                  </a:cubicBezTo>
                  <a:cubicBezTo>
                    <a:pt x="2999546" y="1007812"/>
                    <a:pt x="3146622" y="1361494"/>
                    <a:pt x="3146622" y="1736636"/>
                  </a:cubicBezTo>
                  <a:lnTo>
                    <a:pt x="3146622" y="2213029"/>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1A96466-52BE-4F92-9F1F-8B7EFEF39425}"/>
                </a:ext>
              </a:extLst>
            </p:cNvPr>
            <p:cNvSpPr/>
            <p:nvPr/>
          </p:nvSpPr>
          <p:spPr>
            <a:xfrm>
              <a:off x="7462990" y="2888726"/>
              <a:ext cx="736720" cy="1081515"/>
            </a:xfrm>
            <a:custGeom>
              <a:avLst/>
              <a:gdLst>
                <a:gd name="connsiteX0" fmla="*/ 368360 w 736720"/>
                <a:gd name="connsiteY0" fmla="*/ 1081516 h 1081515"/>
                <a:gd name="connsiteX1" fmla="*/ 0 w 736720"/>
                <a:gd name="connsiteY1" fmla="*/ 713156 h 1081515"/>
                <a:gd name="connsiteX2" fmla="*/ 0 w 736720"/>
                <a:gd name="connsiteY2" fmla="*/ 368360 h 1081515"/>
                <a:gd name="connsiteX3" fmla="*/ 368360 w 736720"/>
                <a:gd name="connsiteY3" fmla="*/ 0 h 1081515"/>
                <a:gd name="connsiteX4" fmla="*/ 736721 w 736720"/>
                <a:gd name="connsiteY4" fmla="*/ 368360 h 1081515"/>
                <a:gd name="connsiteX5" fmla="*/ 736721 w 736720"/>
                <a:gd name="connsiteY5" fmla="*/ 713156 h 1081515"/>
                <a:gd name="connsiteX6" fmla="*/ 368360 w 736720"/>
                <a:gd name="connsiteY6" fmla="*/ 1081516 h 1081515"/>
                <a:gd name="connsiteX7" fmla="*/ 368360 w 736720"/>
                <a:gd name="connsiteY7" fmla="*/ 76200 h 1081515"/>
                <a:gd name="connsiteX8" fmla="*/ 76200 w 736720"/>
                <a:gd name="connsiteY8" fmla="*/ 368360 h 1081515"/>
                <a:gd name="connsiteX9" fmla="*/ 76200 w 736720"/>
                <a:gd name="connsiteY9" fmla="*/ 713156 h 1081515"/>
                <a:gd name="connsiteX10" fmla="*/ 368360 w 736720"/>
                <a:gd name="connsiteY10" fmla="*/ 1005316 h 1081515"/>
                <a:gd name="connsiteX11" fmla="*/ 660521 w 736720"/>
                <a:gd name="connsiteY11" fmla="*/ 713156 h 1081515"/>
                <a:gd name="connsiteX12" fmla="*/ 660521 w 736720"/>
                <a:gd name="connsiteY12" fmla="*/ 368360 h 1081515"/>
                <a:gd name="connsiteX13" fmla="*/ 368360 w 736720"/>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20" h="1081515">
                  <a:moveTo>
                    <a:pt x="368360" y="1081516"/>
                  </a:moveTo>
                  <a:cubicBezTo>
                    <a:pt x="165240" y="1081516"/>
                    <a:pt x="0" y="916267"/>
                    <a:pt x="0" y="713156"/>
                  </a:cubicBezTo>
                  <a:lnTo>
                    <a:pt x="0" y="368360"/>
                  </a:lnTo>
                  <a:cubicBezTo>
                    <a:pt x="0" y="165249"/>
                    <a:pt x="165249" y="0"/>
                    <a:pt x="368360" y="0"/>
                  </a:cubicBezTo>
                  <a:cubicBezTo>
                    <a:pt x="571471" y="0"/>
                    <a:pt x="736721" y="165249"/>
                    <a:pt x="736721" y="368360"/>
                  </a:cubicBezTo>
                  <a:lnTo>
                    <a:pt x="736721" y="713156"/>
                  </a:lnTo>
                  <a:cubicBezTo>
                    <a:pt x="736730" y="916276"/>
                    <a:pt x="571481" y="1081516"/>
                    <a:pt x="368360" y="1081516"/>
                  </a:cubicBezTo>
                  <a:close/>
                  <a:moveTo>
                    <a:pt x="368360" y="76200"/>
                  </a:moveTo>
                  <a:cubicBezTo>
                    <a:pt x="207255" y="76200"/>
                    <a:pt x="76200" y="207264"/>
                    <a:pt x="76200" y="368360"/>
                  </a:cubicBezTo>
                  <a:lnTo>
                    <a:pt x="76200" y="713156"/>
                  </a:lnTo>
                  <a:cubicBezTo>
                    <a:pt x="76200" y="874252"/>
                    <a:pt x="207264" y="1005316"/>
                    <a:pt x="368360" y="1005316"/>
                  </a:cubicBezTo>
                  <a:cubicBezTo>
                    <a:pt x="529457" y="1005316"/>
                    <a:pt x="660521" y="874252"/>
                    <a:pt x="660521" y="713156"/>
                  </a:cubicBezTo>
                  <a:lnTo>
                    <a:pt x="660521" y="368360"/>
                  </a:lnTo>
                  <a:cubicBezTo>
                    <a:pt x="660530" y="207264"/>
                    <a:pt x="529466" y="76200"/>
                    <a:pt x="368360" y="76200"/>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210C428-9900-411F-B5A3-25F6211D8E89}"/>
                </a:ext>
              </a:extLst>
            </p:cNvPr>
            <p:cNvSpPr/>
            <p:nvPr/>
          </p:nvSpPr>
          <p:spPr>
            <a:xfrm>
              <a:off x="7148279" y="3163199"/>
              <a:ext cx="381604" cy="532694"/>
            </a:xfrm>
            <a:custGeom>
              <a:avLst/>
              <a:gdLst>
                <a:gd name="connsiteX0" fmla="*/ 220041 w 381604"/>
                <a:gd name="connsiteY0" fmla="*/ 532695 h 532694"/>
                <a:gd name="connsiteX1" fmla="*/ 215584 w 381604"/>
                <a:gd name="connsiteY1" fmla="*/ 532647 h 532694"/>
                <a:gd name="connsiteX2" fmla="*/ 58307 w 381604"/>
                <a:gd name="connsiteY2" fmla="*/ 446817 h 532694"/>
                <a:gd name="connsiteX3" fmla="*/ 65613 w 381604"/>
                <a:gd name="connsiteY3" fmla="*/ 76733 h 532694"/>
                <a:gd name="connsiteX4" fmla="*/ 223975 w 381604"/>
                <a:gd name="connsiteY4" fmla="*/ 66 h 532694"/>
                <a:gd name="connsiteX5" fmla="*/ 381604 w 381604"/>
                <a:gd name="connsiteY5" fmla="*/ 85877 h 532694"/>
                <a:gd name="connsiteX6" fmla="*/ 320873 w 381604"/>
                <a:gd name="connsiteY6" fmla="*/ 131902 h 532694"/>
                <a:gd name="connsiteX7" fmla="*/ 222261 w 381604"/>
                <a:gd name="connsiteY7" fmla="*/ 76238 h 532694"/>
                <a:gd name="connsiteX8" fmla="*/ 124163 w 381604"/>
                <a:gd name="connsiteY8" fmla="*/ 125501 h 532694"/>
                <a:gd name="connsiteX9" fmla="*/ 119067 w 381604"/>
                <a:gd name="connsiteY9" fmla="*/ 400830 h 532694"/>
                <a:gd name="connsiteX10" fmla="*/ 217393 w 381604"/>
                <a:gd name="connsiteY10" fmla="*/ 456466 h 532694"/>
                <a:gd name="connsiteX11" fmla="*/ 315977 w 381604"/>
                <a:gd name="connsiteY11" fmla="*/ 407031 h 532694"/>
                <a:gd name="connsiteX12" fmla="*/ 374518 w 381604"/>
                <a:gd name="connsiteY12" fmla="*/ 455809 h 532694"/>
                <a:gd name="connsiteX13" fmla="*/ 220041 w 381604"/>
                <a:gd name="connsiteY13" fmla="*/ 532695 h 5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4">
                  <a:moveTo>
                    <a:pt x="220041" y="532695"/>
                  </a:moveTo>
                  <a:cubicBezTo>
                    <a:pt x="218555" y="532695"/>
                    <a:pt x="217070" y="532676"/>
                    <a:pt x="215584" y="532647"/>
                  </a:cubicBezTo>
                  <a:cubicBezTo>
                    <a:pt x="154919" y="531209"/>
                    <a:pt x="99064" y="500729"/>
                    <a:pt x="58307" y="446817"/>
                  </a:cubicBezTo>
                  <a:cubicBezTo>
                    <a:pt x="-22170" y="340623"/>
                    <a:pt x="-18969" y="178041"/>
                    <a:pt x="65613" y="76733"/>
                  </a:cubicBezTo>
                  <a:cubicBezTo>
                    <a:pt x="107818" y="25965"/>
                    <a:pt x="164111" y="-1534"/>
                    <a:pt x="223975" y="66"/>
                  </a:cubicBezTo>
                  <a:cubicBezTo>
                    <a:pt x="284726" y="1428"/>
                    <a:pt x="340704" y="31908"/>
                    <a:pt x="381604" y="85877"/>
                  </a:cubicBezTo>
                  <a:lnTo>
                    <a:pt x="320873" y="131902"/>
                  </a:lnTo>
                  <a:cubicBezTo>
                    <a:pt x="294308" y="96840"/>
                    <a:pt x="259284" y="77076"/>
                    <a:pt x="222261" y="76238"/>
                  </a:cubicBezTo>
                  <a:cubicBezTo>
                    <a:pt x="185799" y="75209"/>
                    <a:pt x="151233" y="92925"/>
                    <a:pt x="124163" y="125501"/>
                  </a:cubicBezTo>
                  <a:cubicBezTo>
                    <a:pt x="63412" y="198281"/>
                    <a:pt x="61098" y="324335"/>
                    <a:pt x="119067" y="400830"/>
                  </a:cubicBezTo>
                  <a:cubicBezTo>
                    <a:pt x="145537" y="435844"/>
                    <a:pt x="180446" y="455590"/>
                    <a:pt x="217393" y="456466"/>
                  </a:cubicBezTo>
                  <a:cubicBezTo>
                    <a:pt x="253627" y="457104"/>
                    <a:pt x="288688" y="439759"/>
                    <a:pt x="315977" y="407031"/>
                  </a:cubicBezTo>
                  <a:lnTo>
                    <a:pt x="374518" y="455809"/>
                  </a:lnTo>
                  <a:cubicBezTo>
                    <a:pt x="333084" y="505510"/>
                    <a:pt x="278382" y="532695"/>
                    <a:pt x="220041" y="532695"/>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502C3C5-5970-4F9D-871C-C55B431FC4AE}"/>
                </a:ext>
              </a:extLst>
            </p:cNvPr>
            <p:cNvSpPr/>
            <p:nvPr/>
          </p:nvSpPr>
          <p:spPr>
            <a:xfrm>
              <a:off x="10540194" y="2888726"/>
              <a:ext cx="736739" cy="1081515"/>
            </a:xfrm>
            <a:custGeom>
              <a:avLst/>
              <a:gdLst>
                <a:gd name="connsiteX0" fmla="*/ 368370 w 736739"/>
                <a:gd name="connsiteY0" fmla="*/ 1081516 h 1081515"/>
                <a:gd name="connsiteX1" fmla="*/ 0 w 736739"/>
                <a:gd name="connsiteY1" fmla="*/ 713156 h 1081515"/>
                <a:gd name="connsiteX2" fmla="*/ 0 w 736739"/>
                <a:gd name="connsiteY2" fmla="*/ 368360 h 1081515"/>
                <a:gd name="connsiteX3" fmla="*/ 368370 w 736739"/>
                <a:gd name="connsiteY3" fmla="*/ 0 h 1081515"/>
                <a:gd name="connsiteX4" fmla="*/ 736740 w 736739"/>
                <a:gd name="connsiteY4" fmla="*/ 368360 h 1081515"/>
                <a:gd name="connsiteX5" fmla="*/ 736740 w 736739"/>
                <a:gd name="connsiteY5" fmla="*/ 713156 h 1081515"/>
                <a:gd name="connsiteX6" fmla="*/ 368370 w 736739"/>
                <a:gd name="connsiteY6" fmla="*/ 1081516 h 1081515"/>
                <a:gd name="connsiteX7" fmla="*/ 368370 w 736739"/>
                <a:gd name="connsiteY7" fmla="*/ 76200 h 1081515"/>
                <a:gd name="connsiteX8" fmla="*/ 76200 w 736739"/>
                <a:gd name="connsiteY8" fmla="*/ 368360 h 1081515"/>
                <a:gd name="connsiteX9" fmla="*/ 76200 w 736739"/>
                <a:gd name="connsiteY9" fmla="*/ 713156 h 1081515"/>
                <a:gd name="connsiteX10" fmla="*/ 368370 w 736739"/>
                <a:gd name="connsiteY10" fmla="*/ 1005316 h 1081515"/>
                <a:gd name="connsiteX11" fmla="*/ 660540 w 736739"/>
                <a:gd name="connsiteY11" fmla="*/ 713156 h 1081515"/>
                <a:gd name="connsiteX12" fmla="*/ 660540 w 736739"/>
                <a:gd name="connsiteY12" fmla="*/ 368360 h 1081515"/>
                <a:gd name="connsiteX13" fmla="*/ 368370 w 736739"/>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39" h="1081515">
                  <a:moveTo>
                    <a:pt x="368370" y="1081516"/>
                  </a:moveTo>
                  <a:cubicBezTo>
                    <a:pt x="165249" y="1081516"/>
                    <a:pt x="0" y="916267"/>
                    <a:pt x="0" y="713156"/>
                  </a:cubicBezTo>
                  <a:lnTo>
                    <a:pt x="0" y="368360"/>
                  </a:lnTo>
                  <a:cubicBezTo>
                    <a:pt x="0" y="165249"/>
                    <a:pt x="165249" y="0"/>
                    <a:pt x="368370" y="0"/>
                  </a:cubicBezTo>
                  <a:cubicBezTo>
                    <a:pt x="571490" y="0"/>
                    <a:pt x="736740" y="165249"/>
                    <a:pt x="736740" y="368360"/>
                  </a:cubicBezTo>
                  <a:lnTo>
                    <a:pt x="736740" y="713156"/>
                  </a:lnTo>
                  <a:cubicBezTo>
                    <a:pt x="736740" y="916276"/>
                    <a:pt x="571490" y="1081516"/>
                    <a:pt x="368370" y="1081516"/>
                  </a:cubicBezTo>
                  <a:close/>
                  <a:moveTo>
                    <a:pt x="368370" y="76200"/>
                  </a:moveTo>
                  <a:cubicBezTo>
                    <a:pt x="207264" y="76200"/>
                    <a:pt x="76200" y="207264"/>
                    <a:pt x="76200" y="368360"/>
                  </a:cubicBezTo>
                  <a:lnTo>
                    <a:pt x="76200" y="713156"/>
                  </a:lnTo>
                  <a:cubicBezTo>
                    <a:pt x="76200" y="874252"/>
                    <a:pt x="207264" y="1005316"/>
                    <a:pt x="368370" y="1005316"/>
                  </a:cubicBezTo>
                  <a:cubicBezTo>
                    <a:pt x="529476" y="1005316"/>
                    <a:pt x="660540" y="874252"/>
                    <a:pt x="660540" y="713156"/>
                  </a:cubicBezTo>
                  <a:lnTo>
                    <a:pt x="660540" y="368360"/>
                  </a:lnTo>
                  <a:cubicBezTo>
                    <a:pt x="660540" y="207264"/>
                    <a:pt x="529476" y="76200"/>
                    <a:pt x="368370" y="76200"/>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F854C07-77BB-4071-8C09-1F9AA464DB60}"/>
                </a:ext>
              </a:extLst>
            </p:cNvPr>
            <p:cNvSpPr/>
            <p:nvPr/>
          </p:nvSpPr>
          <p:spPr>
            <a:xfrm>
              <a:off x="11210030" y="3163201"/>
              <a:ext cx="381604" cy="532691"/>
            </a:xfrm>
            <a:custGeom>
              <a:avLst/>
              <a:gdLst>
                <a:gd name="connsiteX0" fmla="*/ 161601 w 381604"/>
                <a:gd name="connsiteY0" fmla="*/ 532692 h 532691"/>
                <a:gd name="connsiteX1" fmla="*/ 7239 w 381604"/>
                <a:gd name="connsiteY1" fmla="*/ 455777 h 532691"/>
                <a:gd name="connsiteX2" fmla="*/ 65837 w 381604"/>
                <a:gd name="connsiteY2" fmla="*/ 407057 h 532691"/>
                <a:gd name="connsiteX3" fmla="*/ 164192 w 381604"/>
                <a:gd name="connsiteY3" fmla="*/ 456473 h 532691"/>
                <a:gd name="connsiteX4" fmla="*/ 262518 w 381604"/>
                <a:gd name="connsiteY4" fmla="*/ 400875 h 532691"/>
                <a:gd name="connsiteX5" fmla="*/ 257508 w 381604"/>
                <a:gd name="connsiteY5" fmla="*/ 125574 h 532691"/>
                <a:gd name="connsiteX6" fmla="*/ 159353 w 381604"/>
                <a:gd name="connsiteY6" fmla="*/ 76244 h 532691"/>
                <a:gd name="connsiteX7" fmla="*/ 60741 w 381604"/>
                <a:gd name="connsiteY7" fmla="*/ 131908 h 532691"/>
                <a:gd name="connsiteX8" fmla="*/ 0 w 381604"/>
                <a:gd name="connsiteY8" fmla="*/ 85884 h 532691"/>
                <a:gd name="connsiteX9" fmla="*/ 157629 w 381604"/>
                <a:gd name="connsiteY9" fmla="*/ 73 h 532691"/>
                <a:gd name="connsiteX10" fmla="*/ 316049 w 381604"/>
                <a:gd name="connsiteY10" fmla="*/ 76806 h 532691"/>
                <a:gd name="connsiteX11" fmla="*/ 323278 w 381604"/>
                <a:gd name="connsiteY11" fmla="*/ 446872 h 532691"/>
                <a:gd name="connsiteX12" fmla="*/ 165954 w 381604"/>
                <a:gd name="connsiteY12" fmla="*/ 532663 h 532691"/>
                <a:gd name="connsiteX13" fmla="*/ 161601 w 381604"/>
                <a:gd name="connsiteY13" fmla="*/ 532692 h 53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1">
                  <a:moveTo>
                    <a:pt x="161601" y="532692"/>
                  </a:moveTo>
                  <a:cubicBezTo>
                    <a:pt x="103251" y="532692"/>
                    <a:pt x="48587" y="505498"/>
                    <a:pt x="7239" y="455777"/>
                  </a:cubicBezTo>
                  <a:lnTo>
                    <a:pt x="65837" y="407057"/>
                  </a:lnTo>
                  <a:cubicBezTo>
                    <a:pt x="93021" y="439766"/>
                    <a:pt x="128121" y="457302"/>
                    <a:pt x="164192" y="456473"/>
                  </a:cubicBezTo>
                  <a:cubicBezTo>
                    <a:pt x="201139" y="455616"/>
                    <a:pt x="236058" y="435870"/>
                    <a:pt x="262518" y="400875"/>
                  </a:cubicBezTo>
                  <a:cubicBezTo>
                    <a:pt x="320507" y="324342"/>
                    <a:pt x="318202" y="198279"/>
                    <a:pt x="257508" y="125574"/>
                  </a:cubicBezTo>
                  <a:cubicBezTo>
                    <a:pt x="230381" y="92932"/>
                    <a:pt x="195567" y="75311"/>
                    <a:pt x="159353" y="76244"/>
                  </a:cubicBezTo>
                  <a:cubicBezTo>
                    <a:pt x="122320" y="77083"/>
                    <a:pt x="87316" y="96847"/>
                    <a:pt x="60741" y="131908"/>
                  </a:cubicBezTo>
                  <a:lnTo>
                    <a:pt x="0" y="85884"/>
                  </a:lnTo>
                  <a:cubicBezTo>
                    <a:pt x="40900" y="31915"/>
                    <a:pt x="96879" y="1444"/>
                    <a:pt x="157629" y="73"/>
                  </a:cubicBezTo>
                  <a:cubicBezTo>
                    <a:pt x="217503" y="-1613"/>
                    <a:pt x="273787" y="25962"/>
                    <a:pt x="316049" y="76806"/>
                  </a:cubicBezTo>
                  <a:cubicBezTo>
                    <a:pt x="400574" y="178057"/>
                    <a:pt x="403765" y="340630"/>
                    <a:pt x="323278" y="446872"/>
                  </a:cubicBezTo>
                  <a:cubicBezTo>
                    <a:pt x="282530" y="500774"/>
                    <a:pt x="226638" y="531254"/>
                    <a:pt x="165954" y="532663"/>
                  </a:cubicBezTo>
                  <a:cubicBezTo>
                    <a:pt x="164516" y="532673"/>
                    <a:pt x="163058" y="532692"/>
                    <a:pt x="161601" y="532692"/>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3AF3D39-E4FF-4D69-8875-3D849437DD38}"/>
                </a:ext>
              </a:extLst>
            </p:cNvPr>
            <p:cNvSpPr/>
            <p:nvPr/>
          </p:nvSpPr>
          <p:spPr>
            <a:xfrm>
              <a:off x="7810293" y="3907622"/>
              <a:ext cx="1397886" cy="1124638"/>
            </a:xfrm>
            <a:custGeom>
              <a:avLst/>
              <a:gdLst>
                <a:gd name="connsiteX0" fmla="*/ 1199852 w 1397886"/>
                <a:gd name="connsiteY0" fmla="*/ 1124639 h 1124638"/>
                <a:gd name="connsiteX1" fmla="*/ 358261 w 1397886"/>
                <a:gd name="connsiteY1" fmla="*/ 830449 h 1124638"/>
                <a:gd name="connsiteX2" fmla="*/ 1168 w 1397886"/>
                <a:gd name="connsiteY2" fmla="*/ 47409 h 1124638"/>
                <a:gd name="connsiteX3" fmla="*/ 28791 w 1397886"/>
                <a:gd name="connsiteY3" fmla="*/ 1155 h 1124638"/>
                <a:gd name="connsiteX4" fmla="*/ 75044 w 1397886"/>
                <a:gd name="connsiteY4" fmla="*/ 28787 h 1124638"/>
                <a:gd name="connsiteX5" fmla="*/ 1357243 w 1397886"/>
                <a:gd name="connsiteY5" fmla="*/ 1042971 h 1124638"/>
                <a:gd name="connsiteX6" fmla="*/ 1397800 w 1397886"/>
                <a:gd name="connsiteY6" fmla="*/ 1078442 h 1124638"/>
                <a:gd name="connsiteX7" fmla="*/ 1362329 w 1397886"/>
                <a:gd name="connsiteY7" fmla="*/ 1119009 h 1124638"/>
                <a:gd name="connsiteX8" fmla="*/ 1199852 w 1397886"/>
                <a:gd name="connsiteY8" fmla="*/ 1124639 h 11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886" h="1124638">
                  <a:moveTo>
                    <a:pt x="1199852" y="1124639"/>
                  </a:moveTo>
                  <a:cubicBezTo>
                    <a:pt x="825157" y="1124639"/>
                    <a:pt x="548904" y="1027807"/>
                    <a:pt x="358261" y="830449"/>
                  </a:cubicBezTo>
                  <a:cubicBezTo>
                    <a:pt x="158903" y="624081"/>
                    <a:pt x="72539" y="330473"/>
                    <a:pt x="1168" y="47409"/>
                  </a:cubicBezTo>
                  <a:cubicBezTo>
                    <a:pt x="-3985" y="27006"/>
                    <a:pt x="8388" y="6299"/>
                    <a:pt x="28791" y="1155"/>
                  </a:cubicBezTo>
                  <a:cubicBezTo>
                    <a:pt x="49174" y="-3960"/>
                    <a:pt x="69901" y="8385"/>
                    <a:pt x="75044" y="28787"/>
                  </a:cubicBezTo>
                  <a:cubicBezTo>
                    <a:pt x="229597" y="641712"/>
                    <a:pt x="422135" y="1105541"/>
                    <a:pt x="1357243" y="1042971"/>
                  </a:cubicBezTo>
                  <a:cubicBezTo>
                    <a:pt x="1378293" y="1041571"/>
                    <a:pt x="1396391" y="1057449"/>
                    <a:pt x="1397800" y="1078442"/>
                  </a:cubicBezTo>
                  <a:cubicBezTo>
                    <a:pt x="1399200" y="1099436"/>
                    <a:pt x="1383322" y="1117600"/>
                    <a:pt x="1362329" y="1119009"/>
                  </a:cubicBezTo>
                  <a:cubicBezTo>
                    <a:pt x="1306275" y="1122753"/>
                    <a:pt x="1252068" y="1124639"/>
                    <a:pt x="1199852" y="112463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1D620CD-7B6B-40AD-B923-3534BE8610A6}"/>
                </a:ext>
              </a:extLst>
            </p:cNvPr>
            <p:cNvSpPr/>
            <p:nvPr/>
          </p:nvSpPr>
          <p:spPr>
            <a:xfrm>
              <a:off x="9144314" y="4762960"/>
              <a:ext cx="881024" cy="458409"/>
            </a:xfrm>
            <a:custGeom>
              <a:avLst/>
              <a:gdLst>
                <a:gd name="connsiteX0" fmla="*/ 651586 w 881024"/>
                <a:gd name="connsiteY0" fmla="*/ 458410 h 458409"/>
                <a:gd name="connsiteX1" fmla="*/ 229438 w 881024"/>
                <a:gd name="connsiteY1" fmla="*/ 458410 h 458409"/>
                <a:gd name="connsiteX2" fmla="*/ 0 w 881024"/>
                <a:gd name="connsiteY2" fmla="*/ 229124 h 458409"/>
                <a:gd name="connsiteX3" fmla="*/ 229438 w 881024"/>
                <a:gd name="connsiteY3" fmla="*/ 0 h 458409"/>
                <a:gd name="connsiteX4" fmla="*/ 651586 w 881024"/>
                <a:gd name="connsiteY4" fmla="*/ 0 h 458409"/>
                <a:gd name="connsiteX5" fmla="*/ 881024 w 881024"/>
                <a:gd name="connsiteY5" fmla="*/ 229124 h 458409"/>
                <a:gd name="connsiteX6" fmla="*/ 651586 w 881024"/>
                <a:gd name="connsiteY6" fmla="*/ 458410 h 458409"/>
                <a:gd name="connsiteX7" fmla="*/ 229429 w 881024"/>
                <a:gd name="connsiteY7" fmla="*/ 76200 h 458409"/>
                <a:gd name="connsiteX8" fmla="*/ 76191 w 881024"/>
                <a:gd name="connsiteY8" fmla="*/ 229124 h 458409"/>
                <a:gd name="connsiteX9" fmla="*/ 229429 w 881024"/>
                <a:gd name="connsiteY9" fmla="*/ 382210 h 458409"/>
                <a:gd name="connsiteX10" fmla="*/ 651577 w 881024"/>
                <a:gd name="connsiteY10" fmla="*/ 382210 h 458409"/>
                <a:gd name="connsiteX11" fmla="*/ 804815 w 881024"/>
                <a:gd name="connsiteY11" fmla="*/ 229124 h 458409"/>
                <a:gd name="connsiteX12" fmla="*/ 651577 w 881024"/>
                <a:gd name="connsiteY12" fmla="*/ 76200 h 458409"/>
                <a:gd name="connsiteX13" fmla="*/ 229429 w 881024"/>
                <a:gd name="connsiteY13" fmla="*/ 76200 h 4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1024" h="458409">
                  <a:moveTo>
                    <a:pt x="651586" y="458410"/>
                  </a:moveTo>
                  <a:lnTo>
                    <a:pt x="229438" y="458410"/>
                  </a:lnTo>
                  <a:cubicBezTo>
                    <a:pt x="102927" y="458410"/>
                    <a:pt x="0" y="355549"/>
                    <a:pt x="0" y="229124"/>
                  </a:cubicBezTo>
                  <a:cubicBezTo>
                    <a:pt x="0" y="102784"/>
                    <a:pt x="102927" y="0"/>
                    <a:pt x="229438" y="0"/>
                  </a:cubicBezTo>
                  <a:lnTo>
                    <a:pt x="651586" y="0"/>
                  </a:lnTo>
                  <a:cubicBezTo>
                    <a:pt x="778097" y="0"/>
                    <a:pt x="881024" y="102784"/>
                    <a:pt x="881024" y="229124"/>
                  </a:cubicBezTo>
                  <a:cubicBezTo>
                    <a:pt x="881024" y="355549"/>
                    <a:pt x="778097" y="458410"/>
                    <a:pt x="651586" y="458410"/>
                  </a:cubicBezTo>
                  <a:close/>
                  <a:moveTo>
                    <a:pt x="229429" y="76200"/>
                  </a:moveTo>
                  <a:cubicBezTo>
                    <a:pt x="144932" y="76200"/>
                    <a:pt x="76191" y="144799"/>
                    <a:pt x="76191" y="229124"/>
                  </a:cubicBezTo>
                  <a:cubicBezTo>
                    <a:pt x="76191" y="313534"/>
                    <a:pt x="144932" y="382210"/>
                    <a:pt x="229429" y="382210"/>
                  </a:cubicBezTo>
                  <a:lnTo>
                    <a:pt x="651577" y="382210"/>
                  </a:lnTo>
                  <a:cubicBezTo>
                    <a:pt x="736073" y="382210"/>
                    <a:pt x="804815" y="313534"/>
                    <a:pt x="804815" y="229124"/>
                  </a:cubicBezTo>
                  <a:cubicBezTo>
                    <a:pt x="804815" y="144799"/>
                    <a:pt x="736073" y="76200"/>
                    <a:pt x="651577" y="76200"/>
                  </a:cubicBezTo>
                  <a:lnTo>
                    <a:pt x="229429" y="76200"/>
                  </a:lnTo>
                  <a:close/>
                </a:path>
              </a:pathLst>
            </a:custGeom>
            <a:grpFill/>
            <a:ln w="9525" cap="flat">
              <a:noFill/>
              <a:prstDash val="solid"/>
              <a:miter/>
            </a:ln>
          </p:spPr>
          <p:txBody>
            <a:bodyPr rtlCol="0" anchor="ctr"/>
            <a:lstStyle/>
            <a:p>
              <a:endParaRPr lang="en-US"/>
            </a:p>
          </p:txBody>
        </p:sp>
      </p:grpSp>
      <p:sp>
        <p:nvSpPr>
          <p:cNvPr id="104" name="TextBox 103">
            <a:extLst>
              <a:ext uri="{FF2B5EF4-FFF2-40B4-BE49-F238E27FC236}">
                <a16:creationId xmlns:a16="http://schemas.microsoft.com/office/drawing/2014/main" id="{D02929E5-1F4F-4C79-9540-CB677D8159E6}"/>
              </a:ext>
            </a:extLst>
          </p:cNvPr>
          <p:cNvSpPr txBox="1"/>
          <p:nvPr/>
        </p:nvSpPr>
        <p:spPr>
          <a:xfrm>
            <a:off x="1040693" y="1486777"/>
            <a:ext cx="925253" cy="369332"/>
          </a:xfrm>
          <a:prstGeom prst="rect">
            <a:avLst/>
          </a:prstGeom>
          <a:noFill/>
          <a:ln>
            <a:noFill/>
          </a:ln>
        </p:spPr>
        <p:txBody>
          <a:bodyPr wrap="none" rtlCol="0">
            <a:spAutoFit/>
          </a:bodyPr>
          <a:lstStyle/>
          <a:p>
            <a:r>
              <a:rPr lang="en-US" b="1">
                <a:solidFill>
                  <a:srgbClr val="009DB0"/>
                </a:solidFill>
              </a:rPr>
              <a:t>2(6*)</a:t>
            </a:r>
          </a:p>
        </p:txBody>
      </p:sp>
      <p:sp>
        <p:nvSpPr>
          <p:cNvPr id="105" name="TextBox 104">
            <a:extLst>
              <a:ext uri="{FF2B5EF4-FFF2-40B4-BE49-F238E27FC236}">
                <a16:creationId xmlns:a16="http://schemas.microsoft.com/office/drawing/2014/main" id="{7340FE0A-C03D-469A-9660-AE325174E7DC}"/>
              </a:ext>
            </a:extLst>
          </p:cNvPr>
          <p:cNvSpPr txBox="1"/>
          <p:nvPr/>
        </p:nvSpPr>
        <p:spPr>
          <a:xfrm>
            <a:off x="1167436" y="1957233"/>
            <a:ext cx="348172" cy="369332"/>
          </a:xfrm>
          <a:prstGeom prst="rect">
            <a:avLst/>
          </a:prstGeom>
          <a:noFill/>
          <a:ln>
            <a:noFill/>
          </a:ln>
        </p:spPr>
        <p:txBody>
          <a:bodyPr wrap="none" rtlCol="0">
            <a:spAutoFit/>
          </a:bodyPr>
          <a:lstStyle/>
          <a:p>
            <a:r>
              <a:rPr lang="en-US" b="1">
                <a:solidFill>
                  <a:srgbClr val="009DB0"/>
                </a:solidFill>
              </a:rPr>
              <a:t>4</a:t>
            </a:r>
          </a:p>
        </p:txBody>
      </p:sp>
      <p:sp>
        <p:nvSpPr>
          <p:cNvPr id="106" name="TextBox 105">
            <a:extLst>
              <a:ext uri="{FF2B5EF4-FFF2-40B4-BE49-F238E27FC236}">
                <a16:creationId xmlns:a16="http://schemas.microsoft.com/office/drawing/2014/main" id="{3874CED4-847E-442A-9996-99D09DE33A30}"/>
              </a:ext>
            </a:extLst>
          </p:cNvPr>
          <p:cNvSpPr txBox="1"/>
          <p:nvPr/>
        </p:nvSpPr>
        <p:spPr>
          <a:xfrm>
            <a:off x="2401398" y="1486777"/>
            <a:ext cx="348172" cy="369332"/>
          </a:xfrm>
          <a:prstGeom prst="rect">
            <a:avLst/>
          </a:prstGeom>
          <a:noFill/>
          <a:ln>
            <a:noFill/>
          </a:ln>
        </p:spPr>
        <p:txBody>
          <a:bodyPr wrap="none" rtlCol="0">
            <a:spAutoFit/>
          </a:bodyPr>
          <a:lstStyle/>
          <a:p>
            <a:r>
              <a:rPr lang="en-US" b="1">
                <a:solidFill>
                  <a:srgbClr val="009DB0"/>
                </a:solidFill>
              </a:rPr>
              <a:t>3</a:t>
            </a:r>
          </a:p>
        </p:txBody>
      </p:sp>
      <p:sp>
        <p:nvSpPr>
          <p:cNvPr id="107" name="TextBox 106">
            <a:extLst>
              <a:ext uri="{FF2B5EF4-FFF2-40B4-BE49-F238E27FC236}">
                <a16:creationId xmlns:a16="http://schemas.microsoft.com/office/drawing/2014/main" id="{DA9A0E86-0554-4995-A3AE-901DB060B017}"/>
              </a:ext>
            </a:extLst>
          </p:cNvPr>
          <p:cNvSpPr txBox="1"/>
          <p:nvPr/>
        </p:nvSpPr>
        <p:spPr>
          <a:xfrm>
            <a:off x="2401398" y="1957233"/>
            <a:ext cx="348172" cy="369332"/>
          </a:xfrm>
          <a:prstGeom prst="rect">
            <a:avLst/>
          </a:prstGeom>
          <a:noFill/>
          <a:ln>
            <a:noFill/>
          </a:ln>
        </p:spPr>
        <p:txBody>
          <a:bodyPr wrap="none" rtlCol="0">
            <a:spAutoFit/>
          </a:bodyPr>
          <a:lstStyle/>
          <a:p>
            <a:r>
              <a:rPr lang="en-US" b="1">
                <a:solidFill>
                  <a:srgbClr val="009DB0"/>
                </a:solidFill>
              </a:rPr>
              <a:t>0</a:t>
            </a:r>
          </a:p>
        </p:txBody>
      </p:sp>
      <p:grpSp>
        <p:nvGrpSpPr>
          <p:cNvPr id="182" name="Group 181">
            <a:extLst>
              <a:ext uri="{FF2B5EF4-FFF2-40B4-BE49-F238E27FC236}">
                <a16:creationId xmlns:a16="http://schemas.microsoft.com/office/drawing/2014/main" id="{041636BC-32E4-43C6-9211-765571343F22}"/>
              </a:ext>
            </a:extLst>
          </p:cNvPr>
          <p:cNvGrpSpPr/>
          <p:nvPr/>
        </p:nvGrpSpPr>
        <p:grpSpPr>
          <a:xfrm>
            <a:off x="3562220" y="1311796"/>
            <a:ext cx="1996653" cy="1134915"/>
            <a:chOff x="3953297" y="1791867"/>
            <a:chExt cx="1996653" cy="1134915"/>
          </a:xfrm>
        </p:grpSpPr>
        <p:sp>
          <p:nvSpPr>
            <p:cNvPr id="113" name="Speech Bubble: Rectangle 112">
              <a:extLst>
                <a:ext uri="{FF2B5EF4-FFF2-40B4-BE49-F238E27FC236}">
                  <a16:creationId xmlns:a16="http://schemas.microsoft.com/office/drawing/2014/main" id="{0277F1B2-8D4D-49C1-AA60-F75BDB336E6A}"/>
                </a:ext>
              </a:extLst>
            </p:cNvPr>
            <p:cNvSpPr/>
            <p:nvPr/>
          </p:nvSpPr>
          <p:spPr>
            <a:xfrm>
              <a:off x="3956050" y="1796482"/>
              <a:ext cx="1993900" cy="113030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peech Bubble: Rectangle 148">
              <a:extLst>
                <a:ext uri="{FF2B5EF4-FFF2-40B4-BE49-F238E27FC236}">
                  <a16:creationId xmlns:a16="http://schemas.microsoft.com/office/drawing/2014/main" id="{6BD05F8B-5DA6-4355-B9EC-99A2650F2E80}"/>
                </a:ext>
              </a:extLst>
            </p:cNvPr>
            <p:cNvSpPr/>
            <p:nvPr/>
          </p:nvSpPr>
          <p:spPr>
            <a:xfrm>
              <a:off x="3953297" y="1791867"/>
              <a:ext cx="1993900" cy="113030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2DC53DEB-2265-4309-830F-C642856932AF}"/>
                </a:ext>
              </a:extLst>
            </p:cNvPr>
            <p:cNvSpPr>
              <a:spLocks noChangeAspect="1"/>
            </p:cNvSpPr>
            <p:nvPr/>
          </p:nvSpPr>
          <p:spPr>
            <a:xfrm>
              <a:off x="5109674" y="1932492"/>
              <a:ext cx="353244" cy="379890"/>
            </a:xfrm>
            <a:custGeom>
              <a:avLst/>
              <a:gdLst>
                <a:gd name="connsiteX0" fmla="*/ 523875 w 3819525"/>
                <a:gd name="connsiteY0" fmla="*/ 914400 h 4107656"/>
                <a:gd name="connsiteX1" fmla="*/ 209550 w 3819525"/>
                <a:gd name="connsiteY1" fmla="*/ 1228725 h 4107656"/>
                <a:gd name="connsiteX2" fmla="*/ 523875 w 3819525"/>
                <a:gd name="connsiteY2" fmla="*/ 1543050 h 4107656"/>
                <a:gd name="connsiteX3" fmla="*/ 847725 w 3819525"/>
                <a:gd name="connsiteY3" fmla="*/ 1228725 h 4107656"/>
                <a:gd name="connsiteX4" fmla="*/ 523875 w 3819525"/>
                <a:gd name="connsiteY4" fmla="*/ 914400 h 4107656"/>
                <a:gd name="connsiteX5" fmla="*/ 3295650 w 3819525"/>
                <a:gd name="connsiteY5" fmla="*/ 914400 h 4107656"/>
                <a:gd name="connsiteX6" fmla="*/ 3609975 w 3819525"/>
                <a:gd name="connsiteY6" fmla="*/ 1228725 h 4107656"/>
                <a:gd name="connsiteX7" fmla="*/ 3295650 w 3819525"/>
                <a:gd name="connsiteY7" fmla="*/ 1543050 h 4107656"/>
                <a:gd name="connsiteX8" fmla="*/ 2981325 w 3819525"/>
                <a:gd name="connsiteY8" fmla="*/ 1228725 h 4107656"/>
                <a:gd name="connsiteX9" fmla="*/ 3295650 w 3819525"/>
                <a:gd name="connsiteY9" fmla="*/ 914400 h 4107656"/>
                <a:gd name="connsiteX10" fmla="*/ 3324225 w 3819525"/>
                <a:gd name="connsiteY10" fmla="*/ 1838325 h 4107656"/>
                <a:gd name="connsiteX11" fmla="*/ 3371850 w 3819525"/>
                <a:gd name="connsiteY11" fmla="*/ 2390775 h 4107656"/>
                <a:gd name="connsiteX12" fmla="*/ 3295650 w 3819525"/>
                <a:gd name="connsiteY12" fmla="*/ 2486025 h 4107656"/>
                <a:gd name="connsiteX13" fmla="*/ 3209925 w 3819525"/>
                <a:gd name="connsiteY13" fmla="*/ 2390775 h 4107656"/>
                <a:gd name="connsiteX14" fmla="*/ 3257550 w 3819525"/>
                <a:gd name="connsiteY14" fmla="*/ 1838325 h 4107656"/>
                <a:gd name="connsiteX15" fmla="*/ 3267075 w 3819525"/>
                <a:gd name="connsiteY15" fmla="*/ 1743075 h 4107656"/>
                <a:gd name="connsiteX16" fmla="*/ 3324225 w 3819525"/>
                <a:gd name="connsiteY16" fmla="*/ 1743075 h 4107656"/>
                <a:gd name="connsiteX17" fmla="*/ 3324225 w 3819525"/>
                <a:gd name="connsiteY17" fmla="*/ 1838325 h 4107656"/>
                <a:gd name="connsiteX18" fmla="*/ 3000375 w 3819525"/>
                <a:gd name="connsiteY18" fmla="*/ 2952750 h 4107656"/>
                <a:gd name="connsiteX19" fmla="*/ 3000375 w 3819525"/>
                <a:gd name="connsiteY19" fmla="*/ 3971925 h 4107656"/>
                <a:gd name="connsiteX20" fmla="*/ 3295650 w 3819525"/>
                <a:gd name="connsiteY20" fmla="*/ 3971925 h 4107656"/>
                <a:gd name="connsiteX21" fmla="*/ 3581400 w 3819525"/>
                <a:gd name="connsiteY21" fmla="*/ 3971925 h 4107656"/>
                <a:gd name="connsiteX22" fmla="*/ 3581400 w 3819525"/>
                <a:gd name="connsiteY22" fmla="*/ 2952750 h 4107656"/>
                <a:gd name="connsiteX23" fmla="*/ 3819525 w 3819525"/>
                <a:gd name="connsiteY23" fmla="*/ 2952750 h 4107656"/>
                <a:gd name="connsiteX24" fmla="*/ 3819525 w 3819525"/>
                <a:gd name="connsiteY24" fmla="*/ 2076450 h 4107656"/>
                <a:gd name="connsiteX25" fmla="*/ 2762250 w 3819525"/>
                <a:gd name="connsiteY25" fmla="*/ 2076450 h 4107656"/>
                <a:gd name="connsiteX26" fmla="*/ 2762250 w 3819525"/>
                <a:gd name="connsiteY26" fmla="*/ 2952750 h 4107656"/>
                <a:gd name="connsiteX27" fmla="*/ 3000375 w 3819525"/>
                <a:gd name="connsiteY27" fmla="*/ 2952750 h 4107656"/>
                <a:gd name="connsiteX28" fmla="*/ 1400175 w 3819525"/>
                <a:gd name="connsiteY28" fmla="*/ 0 h 4107656"/>
                <a:gd name="connsiteX29" fmla="*/ 2105025 w 3819525"/>
                <a:gd name="connsiteY29" fmla="*/ 0 h 4107656"/>
                <a:gd name="connsiteX30" fmla="*/ 2438400 w 3819525"/>
                <a:gd name="connsiteY30" fmla="*/ 333375 h 4107656"/>
                <a:gd name="connsiteX31" fmla="*/ 2438400 w 3819525"/>
                <a:gd name="connsiteY31" fmla="*/ 495300 h 4107656"/>
                <a:gd name="connsiteX32" fmla="*/ 2362200 w 3819525"/>
                <a:gd name="connsiteY32" fmla="*/ 495300 h 4107656"/>
                <a:gd name="connsiteX33" fmla="*/ 2362200 w 3819525"/>
                <a:gd name="connsiteY33" fmla="*/ 333375 h 4107656"/>
                <a:gd name="connsiteX34" fmla="*/ 2105025 w 3819525"/>
                <a:gd name="connsiteY34" fmla="*/ 85725 h 4107656"/>
                <a:gd name="connsiteX35" fmla="*/ 1400175 w 3819525"/>
                <a:gd name="connsiteY35" fmla="*/ 85725 h 4107656"/>
                <a:gd name="connsiteX36" fmla="*/ 1143000 w 3819525"/>
                <a:gd name="connsiteY36" fmla="*/ 333375 h 4107656"/>
                <a:gd name="connsiteX37" fmla="*/ 1143000 w 3819525"/>
                <a:gd name="connsiteY37" fmla="*/ 847725 h 4107656"/>
                <a:gd name="connsiteX38" fmla="*/ 1438275 w 3819525"/>
                <a:gd name="connsiteY38" fmla="*/ 1095375 h 4107656"/>
                <a:gd name="connsiteX39" fmla="*/ 1895475 w 3819525"/>
                <a:gd name="connsiteY39" fmla="*/ 1095375 h 4107656"/>
                <a:gd name="connsiteX40" fmla="*/ 1914525 w 3819525"/>
                <a:gd name="connsiteY40" fmla="*/ 1181100 h 4107656"/>
                <a:gd name="connsiteX41" fmla="*/ 1590675 w 3819525"/>
                <a:gd name="connsiteY41" fmla="*/ 1181100 h 4107656"/>
                <a:gd name="connsiteX42" fmla="*/ 1133475 w 3819525"/>
                <a:gd name="connsiteY42" fmla="*/ 1428750 h 4107656"/>
                <a:gd name="connsiteX43" fmla="*/ 1200150 w 3819525"/>
                <a:gd name="connsiteY43" fmla="*/ 1114425 h 4107656"/>
                <a:gd name="connsiteX44" fmla="*/ 1066800 w 3819525"/>
                <a:gd name="connsiteY44" fmla="*/ 847725 h 4107656"/>
                <a:gd name="connsiteX45" fmla="*/ 1066800 w 3819525"/>
                <a:gd name="connsiteY45" fmla="*/ 333375 h 4107656"/>
                <a:gd name="connsiteX46" fmla="*/ 1400175 w 3819525"/>
                <a:gd name="connsiteY46" fmla="*/ 0 h 4107656"/>
                <a:gd name="connsiteX47" fmla="*/ 2600325 w 3819525"/>
                <a:gd name="connsiteY47" fmla="*/ 571500 h 4107656"/>
                <a:gd name="connsiteX48" fmla="*/ 2181225 w 3819525"/>
                <a:gd name="connsiteY48" fmla="*/ 571500 h 4107656"/>
                <a:gd name="connsiteX49" fmla="*/ 1981200 w 3819525"/>
                <a:gd name="connsiteY49" fmla="*/ 771525 h 4107656"/>
                <a:gd name="connsiteX50" fmla="*/ 1981200 w 3819525"/>
                <a:gd name="connsiteY50" fmla="*/ 1076325 h 4107656"/>
                <a:gd name="connsiteX51" fmla="*/ 2181225 w 3819525"/>
                <a:gd name="connsiteY51" fmla="*/ 1276350 h 4107656"/>
                <a:gd name="connsiteX52" fmla="*/ 2486025 w 3819525"/>
                <a:gd name="connsiteY52" fmla="*/ 1276350 h 4107656"/>
                <a:gd name="connsiteX53" fmla="*/ 2752725 w 3819525"/>
                <a:gd name="connsiteY53" fmla="*/ 1428750 h 4107656"/>
                <a:gd name="connsiteX54" fmla="*/ 2714625 w 3819525"/>
                <a:gd name="connsiteY54" fmla="*/ 1238250 h 4107656"/>
                <a:gd name="connsiteX55" fmla="*/ 2800350 w 3819525"/>
                <a:gd name="connsiteY55" fmla="*/ 1076325 h 4107656"/>
                <a:gd name="connsiteX56" fmla="*/ 2800350 w 3819525"/>
                <a:gd name="connsiteY56" fmla="*/ 771525 h 4107656"/>
                <a:gd name="connsiteX57" fmla="*/ 2600325 w 3819525"/>
                <a:gd name="connsiteY57" fmla="*/ 571500 h 4107656"/>
                <a:gd name="connsiteX58" fmla="*/ 495300 w 3819525"/>
                <a:gd name="connsiteY58" fmla="*/ 1838325 h 4107656"/>
                <a:gd name="connsiteX59" fmla="*/ 447675 w 3819525"/>
                <a:gd name="connsiteY59" fmla="*/ 2390775 h 4107656"/>
                <a:gd name="connsiteX60" fmla="*/ 523875 w 3819525"/>
                <a:gd name="connsiteY60" fmla="*/ 2486025 h 4107656"/>
                <a:gd name="connsiteX61" fmla="*/ 609600 w 3819525"/>
                <a:gd name="connsiteY61" fmla="*/ 2390775 h 4107656"/>
                <a:gd name="connsiteX62" fmla="*/ 561975 w 3819525"/>
                <a:gd name="connsiteY62" fmla="*/ 1838325 h 4107656"/>
                <a:gd name="connsiteX63" fmla="*/ 552450 w 3819525"/>
                <a:gd name="connsiteY63" fmla="*/ 1743075 h 4107656"/>
                <a:gd name="connsiteX64" fmla="*/ 504825 w 3819525"/>
                <a:gd name="connsiteY64" fmla="*/ 1743075 h 4107656"/>
                <a:gd name="connsiteX65" fmla="*/ 495300 w 3819525"/>
                <a:gd name="connsiteY65" fmla="*/ 1838325 h 4107656"/>
                <a:gd name="connsiteX66" fmla="*/ 819150 w 3819525"/>
                <a:gd name="connsiteY66" fmla="*/ 2952750 h 4107656"/>
                <a:gd name="connsiteX67" fmla="*/ 819150 w 3819525"/>
                <a:gd name="connsiteY67" fmla="*/ 3971925 h 4107656"/>
                <a:gd name="connsiteX68" fmla="*/ 523875 w 3819525"/>
                <a:gd name="connsiteY68" fmla="*/ 3971925 h 4107656"/>
                <a:gd name="connsiteX69" fmla="*/ 238125 w 3819525"/>
                <a:gd name="connsiteY69" fmla="*/ 3971925 h 4107656"/>
                <a:gd name="connsiteX70" fmla="*/ 238125 w 3819525"/>
                <a:gd name="connsiteY70" fmla="*/ 2952750 h 4107656"/>
                <a:gd name="connsiteX71" fmla="*/ 0 w 3819525"/>
                <a:gd name="connsiteY71" fmla="*/ 2952750 h 4107656"/>
                <a:gd name="connsiteX72" fmla="*/ 0 w 3819525"/>
                <a:gd name="connsiteY72" fmla="*/ 2076450 h 4107656"/>
                <a:gd name="connsiteX73" fmla="*/ 1057275 w 3819525"/>
                <a:gd name="connsiteY73" fmla="*/ 2076450 h 4107656"/>
                <a:gd name="connsiteX74" fmla="*/ 1057275 w 3819525"/>
                <a:gd name="connsiteY74" fmla="*/ 2952750 h 4107656"/>
                <a:gd name="connsiteX75" fmla="*/ 819150 w 3819525"/>
                <a:gd name="connsiteY75" fmla="*/ 2952750 h 410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9525" h="4107656">
                  <a:moveTo>
                    <a:pt x="523875" y="914400"/>
                  </a:moveTo>
                  <a:cubicBezTo>
                    <a:pt x="352425" y="914400"/>
                    <a:pt x="209550" y="1047750"/>
                    <a:pt x="209550" y="1228725"/>
                  </a:cubicBezTo>
                  <a:cubicBezTo>
                    <a:pt x="209550" y="1400175"/>
                    <a:pt x="352425" y="1543050"/>
                    <a:pt x="523875" y="1543050"/>
                  </a:cubicBezTo>
                  <a:cubicBezTo>
                    <a:pt x="704850" y="1543050"/>
                    <a:pt x="847725" y="1400175"/>
                    <a:pt x="847725" y="1228725"/>
                  </a:cubicBezTo>
                  <a:cubicBezTo>
                    <a:pt x="847725" y="1047750"/>
                    <a:pt x="704850" y="914400"/>
                    <a:pt x="523875" y="914400"/>
                  </a:cubicBezTo>
                  <a:close/>
                  <a:moveTo>
                    <a:pt x="3295650" y="914400"/>
                  </a:moveTo>
                  <a:cubicBezTo>
                    <a:pt x="3467100" y="914400"/>
                    <a:pt x="3609975" y="1047750"/>
                    <a:pt x="3609975" y="1228725"/>
                  </a:cubicBezTo>
                  <a:cubicBezTo>
                    <a:pt x="3609975" y="1400175"/>
                    <a:pt x="3467100" y="1543050"/>
                    <a:pt x="3295650" y="1543050"/>
                  </a:cubicBezTo>
                  <a:cubicBezTo>
                    <a:pt x="3114675" y="1543050"/>
                    <a:pt x="2981325" y="1400175"/>
                    <a:pt x="2981325" y="1228725"/>
                  </a:cubicBezTo>
                  <a:cubicBezTo>
                    <a:pt x="2981325" y="1047750"/>
                    <a:pt x="3114675" y="914400"/>
                    <a:pt x="3295650" y="914400"/>
                  </a:cubicBezTo>
                  <a:close/>
                  <a:moveTo>
                    <a:pt x="3324225" y="1838325"/>
                  </a:moveTo>
                  <a:lnTo>
                    <a:pt x="3371850" y="2390775"/>
                  </a:lnTo>
                  <a:lnTo>
                    <a:pt x="3295650" y="2486025"/>
                  </a:lnTo>
                  <a:lnTo>
                    <a:pt x="3209925" y="2390775"/>
                  </a:lnTo>
                  <a:lnTo>
                    <a:pt x="3257550" y="1838325"/>
                  </a:lnTo>
                  <a:cubicBezTo>
                    <a:pt x="3219450" y="1828800"/>
                    <a:pt x="3219450" y="1743075"/>
                    <a:pt x="3267075" y="1743075"/>
                  </a:cubicBezTo>
                  <a:lnTo>
                    <a:pt x="3324225" y="1743075"/>
                  </a:lnTo>
                  <a:cubicBezTo>
                    <a:pt x="3362325" y="1743075"/>
                    <a:pt x="3371850" y="1828800"/>
                    <a:pt x="3324225" y="1838325"/>
                  </a:cubicBezTo>
                  <a:close/>
                  <a:moveTo>
                    <a:pt x="3000375" y="2952750"/>
                  </a:moveTo>
                  <a:lnTo>
                    <a:pt x="3000375" y="3971925"/>
                  </a:lnTo>
                  <a:cubicBezTo>
                    <a:pt x="3000375" y="4152900"/>
                    <a:pt x="3295650" y="4152900"/>
                    <a:pt x="3295650" y="3971925"/>
                  </a:cubicBezTo>
                  <a:cubicBezTo>
                    <a:pt x="3295650" y="4152900"/>
                    <a:pt x="3581400" y="4152900"/>
                    <a:pt x="3581400" y="3971925"/>
                  </a:cubicBezTo>
                  <a:lnTo>
                    <a:pt x="3581400" y="2952750"/>
                  </a:lnTo>
                  <a:lnTo>
                    <a:pt x="3819525" y="2952750"/>
                  </a:lnTo>
                  <a:lnTo>
                    <a:pt x="3819525" y="2076450"/>
                  </a:lnTo>
                  <a:cubicBezTo>
                    <a:pt x="3819525" y="1552575"/>
                    <a:pt x="2762250" y="1552575"/>
                    <a:pt x="2762250" y="2076450"/>
                  </a:cubicBezTo>
                  <a:lnTo>
                    <a:pt x="2762250" y="2952750"/>
                  </a:lnTo>
                  <a:lnTo>
                    <a:pt x="3000375" y="2952750"/>
                  </a:lnTo>
                  <a:close/>
                  <a:moveTo>
                    <a:pt x="1400175" y="0"/>
                  </a:moveTo>
                  <a:lnTo>
                    <a:pt x="2105025" y="0"/>
                  </a:lnTo>
                  <a:cubicBezTo>
                    <a:pt x="2295525" y="0"/>
                    <a:pt x="2438400" y="152400"/>
                    <a:pt x="2438400" y="333375"/>
                  </a:cubicBezTo>
                  <a:lnTo>
                    <a:pt x="2438400" y="495300"/>
                  </a:lnTo>
                  <a:lnTo>
                    <a:pt x="2362200" y="495300"/>
                  </a:lnTo>
                  <a:lnTo>
                    <a:pt x="2362200" y="333375"/>
                  </a:lnTo>
                  <a:cubicBezTo>
                    <a:pt x="2362200" y="200025"/>
                    <a:pt x="2247900" y="85725"/>
                    <a:pt x="2105025" y="85725"/>
                  </a:cubicBezTo>
                  <a:lnTo>
                    <a:pt x="1400175" y="85725"/>
                  </a:lnTo>
                  <a:cubicBezTo>
                    <a:pt x="1257300" y="85725"/>
                    <a:pt x="1143000" y="200025"/>
                    <a:pt x="1143000" y="333375"/>
                  </a:cubicBezTo>
                  <a:lnTo>
                    <a:pt x="1143000" y="847725"/>
                  </a:lnTo>
                  <a:cubicBezTo>
                    <a:pt x="1143000" y="1057275"/>
                    <a:pt x="1362075" y="1095375"/>
                    <a:pt x="1438275" y="1095375"/>
                  </a:cubicBezTo>
                  <a:lnTo>
                    <a:pt x="1895475" y="1095375"/>
                  </a:lnTo>
                  <a:cubicBezTo>
                    <a:pt x="1905000" y="1123950"/>
                    <a:pt x="1905000" y="1152525"/>
                    <a:pt x="1914525" y="1181100"/>
                  </a:cubicBezTo>
                  <a:lnTo>
                    <a:pt x="1590675" y="1181100"/>
                  </a:lnTo>
                  <a:lnTo>
                    <a:pt x="1133475" y="1428750"/>
                  </a:lnTo>
                  <a:lnTo>
                    <a:pt x="1200150" y="1114425"/>
                  </a:lnTo>
                  <a:cubicBezTo>
                    <a:pt x="1123950" y="1057275"/>
                    <a:pt x="1066800" y="962025"/>
                    <a:pt x="1066800" y="847725"/>
                  </a:cubicBezTo>
                  <a:lnTo>
                    <a:pt x="1066800" y="333375"/>
                  </a:lnTo>
                  <a:cubicBezTo>
                    <a:pt x="1066800" y="152400"/>
                    <a:pt x="1209675" y="0"/>
                    <a:pt x="1400175" y="0"/>
                  </a:cubicBezTo>
                  <a:close/>
                  <a:moveTo>
                    <a:pt x="2600325" y="571500"/>
                  </a:moveTo>
                  <a:lnTo>
                    <a:pt x="2181225" y="571500"/>
                  </a:lnTo>
                  <a:cubicBezTo>
                    <a:pt x="2066925" y="571500"/>
                    <a:pt x="1981200" y="666750"/>
                    <a:pt x="1981200" y="771525"/>
                  </a:cubicBezTo>
                  <a:lnTo>
                    <a:pt x="1981200" y="1076325"/>
                  </a:lnTo>
                  <a:cubicBezTo>
                    <a:pt x="1981200" y="1190625"/>
                    <a:pt x="2066925" y="1276350"/>
                    <a:pt x="2181225" y="1276350"/>
                  </a:cubicBezTo>
                  <a:lnTo>
                    <a:pt x="2486025" y="1276350"/>
                  </a:lnTo>
                  <a:lnTo>
                    <a:pt x="2752725" y="1428750"/>
                  </a:lnTo>
                  <a:lnTo>
                    <a:pt x="2714625" y="1238250"/>
                  </a:lnTo>
                  <a:cubicBezTo>
                    <a:pt x="2771775" y="1209675"/>
                    <a:pt x="2800350" y="1143000"/>
                    <a:pt x="2800350" y="1076325"/>
                  </a:cubicBezTo>
                  <a:lnTo>
                    <a:pt x="2800350" y="771525"/>
                  </a:lnTo>
                  <a:cubicBezTo>
                    <a:pt x="2800350" y="666750"/>
                    <a:pt x="2714625" y="571500"/>
                    <a:pt x="2600325" y="571500"/>
                  </a:cubicBezTo>
                  <a:close/>
                  <a:moveTo>
                    <a:pt x="495300" y="1838325"/>
                  </a:moveTo>
                  <a:lnTo>
                    <a:pt x="447675" y="2390775"/>
                  </a:lnTo>
                  <a:lnTo>
                    <a:pt x="523875" y="2486025"/>
                  </a:lnTo>
                  <a:lnTo>
                    <a:pt x="609600" y="2390775"/>
                  </a:lnTo>
                  <a:lnTo>
                    <a:pt x="561975" y="1838325"/>
                  </a:lnTo>
                  <a:cubicBezTo>
                    <a:pt x="600075" y="1828800"/>
                    <a:pt x="600075" y="1743075"/>
                    <a:pt x="552450" y="1743075"/>
                  </a:cubicBezTo>
                  <a:lnTo>
                    <a:pt x="504825" y="1743075"/>
                  </a:lnTo>
                  <a:cubicBezTo>
                    <a:pt x="457200" y="1743075"/>
                    <a:pt x="447675" y="1828800"/>
                    <a:pt x="495300" y="1838325"/>
                  </a:cubicBezTo>
                  <a:close/>
                  <a:moveTo>
                    <a:pt x="819150" y="2952750"/>
                  </a:moveTo>
                  <a:lnTo>
                    <a:pt x="819150" y="3971925"/>
                  </a:lnTo>
                  <a:cubicBezTo>
                    <a:pt x="819150" y="4152900"/>
                    <a:pt x="523875" y="4152900"/>
                    <a:pt x="523875" y="3971925"/>
                  </a:cubicBezTo>
                  <a:cubicBezTo>
                    <a:pt x="523875" y="4152900"/>
                    <a:pt x="238125" y="4152900"/>
                    <a:pt x="238125" y="3971925"/>
                  </a:cubicBezTo>
                  <a:lnTo>
                    <a:pt x="238125" y="2952750"/>
                  </a:lnTo>
                  <a:lnTo>
                    <a:pt x="0" y="2952750"/>
                  </a:lnTo>
                  <a:lnTo>
                    <a:pt x="0" y="2076450"/>
                  </a:lnTo>
                  <a:cubicBezTo>
                    <a:pt x="0" y="1552575"/>
                    <a:pt x="1057275" y="1552575"/>
                    <a:pt x="1057275" y="2076450"/>
                  </a:cubicBezTo>
                  <a:lnTo>
                    <a:pt x="1057275" y="2952750"/>
                  </a:lnTo>
                  <a:lnTo>
                    <a:pt x="819150" y="2952750"/>
                  </a:lnTo>
                  <a:close/>
                </a:path>
              </a:pathLst>
            </a:custGeom>
            <a:solidFill>
              <a:srgbClr val="009DB0"/>
            </a:solidFill>
            <a:ln w="9525" cap="flat">
              <a:noFill/>
              <a:prstDash val="solid"/>
              <a:miter/>
            </a:ln>
          </p:spPr>
          <p:txBody>
            <a:bodyPr rtlCol="0" anchor="ctr"/>
            <a:lstStyle/>
            <a:p>
              <a:endParaRPr lang="en-US"/>
            </a:p>
          </p:txBody>
        </p:sp>
        <p:grpSp>
          <p:nvGrpSpPr>
            <p:cNvPr id="151" name="Graphic 6">
              <a:extLst>
                <a:ext uri="{FF2B5EF4-FFF2-40B4-BE49-F238E27FC236}">
                  <a16:creationId xmlns:a16="http://schemas.microsoft.com/office/drawing/2014/main" id="{CCCBF22B-A609-4B41-871F-A72763DAB619}"/>
                </a:ext>
              </a:extLst>
            </p:cNvPr>
            <p:cNvGrpSpPr>
              <a:grpSpLocks noChangeAspect="1"/>
            </p:cNvGrpSpPr>
            <p:nvPr/>
          </p:nvGrpSpPr>
          <p:grpSpPr>
            <a:xfrm>
              <a:off x="4015755" y="1990646"/>
              <a:ext cx="388568" cy="321736"/>
              <a:chOff x="1676078" y="4439955"/>
              <a:chExt cx="625792" cy="518159"/>
            </a:xfrm>
            <a:solidFill>
              <a:srgbClr val="009DB0"/>
            </a:solidFill>
          </p:grpSpPr>
          <p:sp>
            <p:nvSpPr>
              <p:cNvPr id="152" name="Freeform: Shape 151">
                <a:extLst>
                  <a:ext uri="{FF2B5EF4-FFF2-40B4-BE49-F238E27FC236}">
                    <a16:creationId xmlns:a16="http://schemas.microsoft.com/office/drawing/2014/main" id="{3E4747CE-87FB-43A5-AF7C-AD53641199C4}"/>
                  </a:ext>
                </a:extLst>
              </p:cNvPr>
              <p:cNvSpPr/>
              <p:nvPr/>
            </p:nvSpPr>
            <p:spPr>
              <a:xfrm>
                <a:off x="1676078" y="4474245"/>
                <a:ext cx="625792" cy="483869"/>
              </a:xfrm>
              <a:custGeom>
                <a:avLst/>
                <a:gdLst>
                  <a:gd name="connsiteX0" fmla="*/ 597218 w 625792"/>
                  <a:gd name="connsiteY0" fmla="*/ 0 h 483869"/>
                  <a:gd name="connsiteX1" fmla="*/ 463868 w 625792"/>
                  <a:gd name="connsiteY1" fmla="*/ 0 h 483869"/>
                  <a:gd name="connsiteX2" fmla="*/ 463868 w 625792"/>
                  <a:gd name="connsiteY2" fmla="*/ 14288 h 483869"/>
                  <a:gd name="connsiteX3" fmla="*/ 597218 w 625792"/>
                  <a:gd name="connsiteY3" fmla="*/ 14288 h 483869"/>
                  <a:gd name="connsiteX4" fmla="*/ 609600 w 625792"/>
                  <a:gd name="connsiteY4" fmla="*/ 26670 h 483869"/>
                  <a:gd name="connsiteX5" fmla="*/ 609600 w 625792"/>
                  <a:gd name="connsiteY5" fmla="*/ 350520 h 483869"/>
                  <a:gd name="connsiteX6" fmla="*/ 14288 w 625792"/>
                  <a:gd name="connsiteY6" fmla="*/ 350520 h 483869"/>
                  <a:gd name="connsiteX7" fmla="*/ 14288 w 625792"/>
                  <a:gd name="connsiteY7" fmla="*/ 26670 h 483869"/>
                  <a:gd name="connsiteX8" fmla="*/ 25718 w 625792"/>
                  <a:gd name="connsiteY8" fmla="*/ 14288 h 483869"/>
                  <a:gd name="connsiteX9" fmla="*/ 220980 w 625792"/>
                  <a:gd name="connsiteY9" fmla="*/ 14288 h 483869"/>
                  <a:gd name="connsiteX10" fmla="*/ 220980 w 625792"/>
                  <a:gd name="connsiteY10" fmla="*/ 0 h 483869"/>
                  <a:gd name="connsiteX11" fmla="*/ 25718 w 625792"/>
                  <a:gd name="connsiteY11" fmla="*/ 0 h 483869"/>
                  <a:gd name="connsiteX12" fmla="*/ 0 w 625792"/>
                  <a:gd name="connsiteY12" fmla="*/ 26670 h 483869"/>
                  <a:gd name="connsiteX13" fmla="*/ 0 w 625792"/>
                  <a:gd name="connsiteY13" fmla="*/ 382905 h 483869"/>
                  <a:gd name="connsiteX14" fmla="*/ 26670 w 625792"/>
                  <a:gd name="connsiteY14" fmla="*/ 409575 h 483869"/>
                  <a:gd name="connsiteX15" fmla="*/ 222885 w 625792"/>
                  <a:gd name="connsiteY15" fmla="*/ 409575 h 483869"/>
                  <a:gd name="connsiteX16" fmla="*/ 222885 w 625792"/>
                  <a:gd name="connsiteY16" fmla="*/ 469583 h 483869"/>
                  <a:gd name="connsiteX17" fmla="*/ 187643 w 625792"/>
                  <a:gd name="connsiteY17" fmla="*/ 469583 h 483869"/>
                  <a:gd name="connsiteX18" fmla="*/ 187643 w 625792"/>
                  <a:gd name="connsiteY18" fmla="*/ 483870 h 483869"/>
                  <a:gd name="connsiteX19" fmla="*/ 438150 w 625792"/>
                  <a:gd name="connsiteY19" fmla="*/ 483870 h 483869"/>
                  <a:gd name="connsiteX20" fmla="*/ 438150 w 625792"/>
                  <a:gd name="connsiteY20" fmla="*/ 469583 h 483869"/>
                  <a:gd name="connsiteX21" fmla="*/ 402908 w 625792"/>
                  <a:gd name="connsiteY21" fmla="*/ 469583 h 483869"/>
                  <a:gd name="connsiteX22" fmla="*/ 402908 w 625792"/>
                  <a:gd name="connsiteY22" fmla="*/ 409575 h 483869"/>
                  <a:gd name="connsiteX23" fmla="*/ 599123 w 625792"/>
                  <a:gd name="connsiteY23" fmla="*/ 409575 h 483869"/>
                  <a:gd name="connsiteX24" fmla="*/ 625793 w 625792"/>
                  <a:gd name="connsiteY24" fmla="*/ 382905 h 483869"/>
                  <a:gd name="connsiteX25" fmla="*/ 625793 w 625792"/>
                  <a:gd name="connsiteY25" fmla="*/ 26670 h 483869"/>
                  <a:gd name="connsiteX26" fmla="*/ 597218 w 625792"/>
                  <a:gd name="connsiteY26" fmla="*/ 0 h 483869"/>
                  <a:gd name="connsiteX27" fmla="*/ 386715 w 625792"/>
                  <a:gd name="connsiteY27" fmla="*/ 468630 h 483869"/>
                  <a:gd name="connsiteX28" fmla="*/ 236220 w 625792"/>
                  <a:gd name="connsiteY28" fmla="*/ 468630 h 483869"/>
                  <a:gd name="connsiteX29" fmla="*/ 236220 w 625792"/>
                  <a:gd name="connsiteY29" fmla="*/ 408623 h 483869"/>
                  <a:gd name="connsiteX30" fmla="*/ 386715 w 625792"/>
                  <a:gd name="connsiteY30" fmla="*/ 408623 h 483869"/>
                  <a:gd name="connsiteX31" fmla="*/ 386715 w 625792"/>
                  <a:gd name="connsiteY31" fmla="*/ 468630 h 483869"/>
                  <a:gd name="connsiteX32" fmla="*/ 597218 w 625792"/>
                  <a:gd name="connsiteY32" fmla="*/ 394335 h 483869"/>
                  <a:gd name="connsiteX33" fmla="*/ 25718 w 625792"/>
                  <a:gd name="connsiteY33" fmla="*/ 394335 h 483869"/>
                  <a:gd name="connsiteX34" fmla="*/ 14288 w 625792"/>
                  <a:gd name="connsiteY34" fmla="*/ 381953 h 483869"/>
                  <a:gd name="connsiteX35" fmla="*/ 14288 w 625792"/>
                  <a:gd name="connsiteY35" fmla="*/ 363855 h 483869"/>
                  <a:gd name="connsiteX36" fmla="*/ 609600 w 625792"/>
                  <a:gd name="connsiteY36" fmla="*/ 363855 h 483869"/>
                  <a:gd name="connsiteX37" fmla="*/ 609600 w 625792"/>
                  <a:gd name="connsiteY37" fmla="*/ 381953 h 483869"/>
                  <a:gd name="connsiteX38" fmla="*/ 597218 w 625792"/>
                  <a:gd name="connsiteY38" fmla="*/ 394335 h 4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25792" h="483869">
                    <a:moveTo>
                      <a:pt x="597218" y="0"/>
                    </a:moveTo>
                    <a:lnTo>
                      <a:pt x="463868" y="0"/>
                    </a:lnTo>
                    <a:lnTo>
                      <a:pt x="463868" y="14288"/>
                    </a:lnTo>
                    <a:lnTo>
                      <a:pt x="597218" y="14288"/>
                    </a:lnTo>
                    <a:cubicBezTo>
                      <a:pt x="603885" y="14288"/>
                      <a:pt x="609600" y="20003"/>
                      <a:pt x="609600" y="26670"/>
                    </a:cubicBezTo>
                    <a:lnTo>
                      <a:pt x="609600" y="350520"/>
                    </a:lnTo>
                    <a:lnTo>
                      <a:pt x="14288" y="350520"/>
                    </a:lnTo>
                    <a:lnTo>
                      <a:pt x="14288" y="26670"/>
                    </a:lnTo>
                    <a:cubicBezTo>
                      <a:pt x="14288" y="20003"/>
                      <a:pt x="20003" y="14288"/>
                      <a:pt x="25718" y="14288"/>
                    </a:cubicBezTo>
                    <a:lnTo>
                      <a:pt x="220980" y="14288"/>
                    </a:lnTo>
                    <a:lnTo>
                      <a:pt x="220980" y="0"/>
                    </a:lnTo>
                    <a:lnTo>
                      <a:pt x="25718" y="0"/>
                    </a:lnTo>
                    <a:cubicBezTo>
                      <a:pt x="11430" y="0"/>
                      <a:pt x="0" y="12383"/>
                      <a:pt x="0" y="26670"/>
                    </a:cubicBezTo>
                    <a:lnTo>
                      <a:pt x="0" y="382905"/>
                    </a:lnTo>
                    <a:cubicBezTo>
                      <a:pt x="0" y="397193"/>
                      <a:pt x="11430" y="409575"/>
                      <a:pt x="26670" y="409575"/>
                    </a:cubicBezTo>
                    <a:lnTo>
                      <a:pt x="222885" y="409575"/>
                    </a:lnTo>
                    <a:lnTo>
                      <a:pt x="222885" y="469583"/>
                    </a:lnTo>
                    <a:lnTo>
                      <a:pt x="187643" y="469583"/>
                    </a:lnTo>
                    <a:lnTo>
                      <a:pt x="187643" y="483870"/>
                    </a:lnTo>
                    <a:lnTo>
                      <a:pt x="438150" y="483870"/>
                    </a:lnTo>
                    <a:lnTo>
                      <a:pt x="438150" y="469583"/>
                    </a:lnTo>
                    <a:lnTo>
                      <a:pt x="402908" y="469583"/>
                    </a:lnTo>
                    <a:lnTo>
                      <a:pt x="402908" y="409575"/>
                    </a:lnTo>
                    <a:lnTo>
                      <a:pt x="599123" y="409575"/>
                    </a:lnTo>
                    <a:cubicBezTo>
                      <a:pt x="613410" y="409575"/>
                      <a:pt x="625793" y="398145"/>
                      <a:pt x="625793" y="382905"/>
                    </a:cubicBezTo>
                    <a:lnTo>
                      <a:pt x="625793" y="26670"/>
                    </a:lnTo>
                    <a:cubicBezTo>
                      <a:pt x="623888" y="12383"/>
                      <a:pt x="611505" y="0"/>
                      <a:pt x="597218" y="0"/>
                    </a:cubicBezTo>
                    <a:close/>
                    <a:moveTo>
                      <a:pt x="386715" y="468630"/>
                    </a:moveTo>
                    <a:lnTo>
                      <a:pt x="236220" y="468630"/>
                    </a:lnTo>
                    <a:lnTo>
                      <a:pt x="236220" y="408623"/>
                    </a:lnTo>
                    <a:lnTo>
                      <a:pt x="386715" y="408623"/>
                    </a:lnTo>
                    <a:lnTo>
                      <a:pt x="386715" y="468630"/>
                    </a:lnTo>
                    <a:close/>
                    <a:moveTo>
                      <a:pt x="597218" y="394335"/>
                    </a:moveTo>
                    <a:lnTo>
                      <a:pt x="25718" y="394335"/>
                    </a:lnTo>
                    <a:cubicBezTo>
                      <a:pt x="19050" y="394335"/>
                      <a:pt x="14288" y="388620"/>
                      <a:pt x="14288" y="381953"/>
                    </a:cubicBezTo>
                    <a:lnTo>
                      <a:pt x="14288" y="363855"/>
                    </a:lnTo>
                    <a:lnTo>
                      <a:pt x="609600" y="363855"/>
                    </a:lnTo>
                    <a:lnTo>
                      <a:pt x="609600" y="381953"/>
                    </a:lnTo>
                    <a:cubicBezTo>
                      <a:pt x="609600" y="389573"/>
                      <a:pt x="603885" y="394335"/>
                      <a:pt x="597218" y="394335"/>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BE7514E-00C0-4D7A-8657-FAF3F3676C66}"/>
                  </a:ext>
                </a:extLst>
              </p:cNvPr>
              <p:cNvSpPr/>
              <p:nvPr/>
            </p:nvSpPr>
            <p:spPr>
              <a:xfrm>
                <a:off x="2157091" y="4595212"/>
                <a:ext cx="95250" cy="207644"/>
              </a:xfrm>
              <a:custGeom>
                <a:avLst/>
                <a:gdLst>
                  <a:gd name="connsiteX0" fmla="*/ 0 w 95250"/>
                  <a:gd name="connsiteY0" fmla="*/ 124777 h 207644"/>
                  <a:gd name="connsiteX1" fmla="*/ 0 w 95250"/>
                  <a:gd name="connsiteY1" fmla="*/ 160020 h 207644"/>
                  <a:gd name="connsiteX2" fmla="*/ 47625 w 95250"/>
                  <a:gd name="connsiteY2" fmla="*/ 207645 h 207644"/>
                  <a:gd name="connsiteX3" fmla="*/ 95250 w 95250"/>
                  <a:gd name="connsiteY3" fmla="*/ 160020 h 207644"/>
                  <a:gd name="connsiteX4" fmla="*/ 95250 w 95250"/>
                  <a:gd name="connsiteY4" fmla="*/ 124777 h 207644"/>
                  <a:gd name="connsiteX5" fmla="*/ 57150 w 95250"/>
                  <a:gd name="connsiteY5" fmla="*/ 78105 h 207644"/>
                  <a:gd name="connsiteX6" fmla="*/ 51435 w 95250"/>
                  <a:gd name="connsiteY6" fmla="*/ 31432 h 207644"/>
                  <a:gd name="connsiteX7" fmla="*/ 40005 w 95250"/>
                  <a:gd name="connsiteY7" fmla="*/ 0 h 207644"/>
                  <a:gd name="connsiteX8" fmla="*/ 25718 w 95250"/>
                  <a:gd name="connsiteY8" fmla="*/ 0 h 207644"/>
                  <a:gd name="connsiteX9" fmla="*/ 40957 w 95250"/>
                  <a:gd name="connsiteY9" fmla="*/ 40957 h 207644"/>
                  <a:gd name="connsiteX10" fmla="*/ 41910 w 95250"/>
                  <a:gd name="connsiteY10" fmla="*/ 77152 h 207644"/>
                  <a:gd name="connsiteX11" fmla="*/ 0 w 95250"/>
                  <a:gd name="connsiteY11" fmla="*/ 124777 h 207644"/>
                  <a:gd name="connsiteX12" fmla="*/ 80963 w 95250"/>
                  <a:gd name="connsiteY12" fmla="*/ 124777 h 207644"/>
                  <a:gd name="connsiteX13" fmla="*/ 80963 w 95250"/>
                  <a:gd name="connsiteY13" fmla="*/ 160020 h 207644"/>
                  <a:gd name="connsiteX14" fmla="*/ 47625 w 95250"/>
                  <a:gd name="connsiteY14" fmla="*/ 193358 h 207644"/>
                  <a:gd name="connsiteX15" fmla="*/ 14288 w 95250"/>
                  <a:gd name="connsiteY15" fmla="*/ 160020 h 207644"/>
                  <a:gd name="connsiteX16" fmla="*/ 14288 w 95250"/>
                  <a:gd name="connsiteY16" fmla="*/ 124777 h 207644"/>
                  <a:gd name="connsiteX17" fmla="*/ 47625 w 95250"/>
                  <a:gd name="connsiteY17" fmla="*/ 91440 h 207644"/>
                  <a:gd name="connsiteX18" fmla="*/ 80963 w 95250"/>
                  <a:gd name="connsiteY18" fmla="*/ 124777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250" h="207644">
                    <a:moveTo>
                      <a:pt x="0" y="124777"/>
                    </a:moveTo>
                    <a:lnTo>
                      <a:pt x="0" y="160020"/>
                    </a:lnTo>
                    <a:cubicBezTo>
                      <a:pt x="0" y="186690"/>
                      <a:pt x="21907" y="207645"/>
                      <a:pt x="47625" y="207645"/>
                    </a:cubicBezTo>
                    <a:cubicBezTo>
                      <a:pt x="74295" y="207645"/>
                      <a:pt x="95250" y="185738"/>
                      <a:pt x="95250" y="160020"/>
                    </a:cubicBezTo>
                    <a:lnTo>
                      <a:pt x="95250" y="124777"/>
                    </a:lnTo>
                    <a:cubicBezTo>
                      <a:pt x="95250" y="101918"/>
                      <a:pt x="79057" y="82867"/>
                      <a:pt x="57150" y="78105"/>
                    </a:cubicBezTo>
                    <a:cubicBezTo>
                      <a:pt x="66675" y="50482"/>
                      <a:pt x="60960" y="41910"/>
                      <a:pt x="51435" y="31432"/>
                    </a:cubicBezTo>
                    <a:cubicBezTo>
                      <a:pt x="45720" y="25717"/>
                      <a:pt x="40005" y="19050"/>
                      <a:pt x="40005" y="0"/>
                    </a:cubicBezTo>
                    <a:lnTo>
                      <a:pt x="25718" y="0"/>
                    </a:lnTo>
                    <a:cubicBezTo>
                      <a:pt x="25718" y="24765"/>
                      <a:pt x="34290" y="34290"/>
                      <a:pt x="40957" y="40957"/>
                    </a:cubicBezTo>
                    <a:cubicBezTo>
                      <a:pt x="47625" y="47625"/>
                      <a:pt x="51435" y="52388"/>
                      <a:pt x="41910" y="77152"/>
                    </a:cubicBezTo>
                    <a:cubicBezTo>
                      <a:pt x="19050" y="80010"/>
                      <a:pt x="0" y="100013"/>
                      <a:pt x="0" y="124777"/>
                    </a:cubicBezTo>
                    <a:close/>
                    <a:moveTo>
                      <a:pt x="80963" y="124777"/>
                    </a:moveTo>
                    <a:lnTo>
                      <a:pt x="80963" y="160020"/>
                    </a:lnTo>
                    <a:cubicBezTo>
                      <a:pt x="80963" y="178118"/>
                      <a:pt x="65723" y="193358"/>
                      <a:pt x="47625" y="193358"/>
                    </a:cubicBezTo>
                    <a:cubicBezTo>
                      <a:pt x="29528" y="193358"/>
                      <a:pt x="14288" y="178118"/>
                      <a:pt x="14288" y="160020"/>
                    </a:cubicBezTo>
                    <a:lnTo>
                      <a:pt x="14288" y="124777"/>
                    </a:lnTo>
                    <a:cubicBezTo>
                      <a:pt x="14288" y="106680"/>
                      <a:pt x="29528" y="91440"/>
                      <a:pt x="47625" y="91440"/>
                    </a:cubicBezTo>
                    <a:cubicBezTo>
                      <a:pt x="65723" y="91440"/>
                      <a:pt x="80963" y="106680"/>
                      <a:pt x="80963" y="124777"/>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9F41DCD-7FB4-4A71-A07C-BDD93D99FEEE}"/>
                  </a:ext>
                </a:extLst>
              </p:cNvPr>
              <p:cNvSpPr/>
              <p:nvPr/>
            </p:nvSpPr>
            <p:spPr>
              <a:xfrm>
                <a:off x="2198049" y="4702845"/>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03361B3-91F7-452F-9049-85F334408222}"/>
                  </a:ext>
                </a:extLst>
              </p:cNvPr>
              <p:cNvSpPr/>
              <p:nvPr/>
            </p:nvSpPr>
            <p:spPr>
              <a:xfrm>
                <a:off x="1866578" y="4696177"/>
                <a:ext cx="53340" cy="77152"/>
              </a:xfrm>
              <a:custGeom>
                <a:avLst/>
                <a:gdLst>
                  <a:gd name="connsiteX0" fmla="*/ 9525 w 53340"/>
                  <a:gd name="connsiteY0" fmla="*/ 77153 h 77152"/>
                  <a:gd name="connsiteX1" fmla="*/ 53340 w 53340"/>
                  <a:gd name="connsiteY1" fmla="*/ 38100 h 77152"/>
                  <a:gd name="connsiteX2" fmla="*/ 9525 w 53340"/>
                  <a:gd name="connsiteY2" fmla="*/ 0 h 77152"/>
                  <a:gd name="connsiteX3" fmla="*/ 0 w 53340"/>
                  <a:gd name="connsiteY3" fmla="*/ 10478 h 77152"/>
                  <a:gd name="connsiteX4" fmla="*/ 31433 w 53340"/>
                  <a:gd name="connsiteY4" fmla="*/ 38100 h 77152"/>
                  <a:gd name="connsiteX5" fmla="*/ 0 w 53340"/>
                  <a:gd name="connsiteY5" fmla="*/ 65723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 h="77152">
                    <a:moveTo>
                      <a:pt x="9525" y="77153"/>
                    </a:moveTo>
                    <a:lnTo>
                      <a:pt x="53340" y="38100"/>
                    </a:lnTo>
                    <a:lnTo>
                      <a:pt x="9525" y="0"/>
                    </a:lnTo>
                    <a:lnTo>
                      <a:pt x="0" y="10478"/>
                    </a:lnTo>
                    <a:lnTo>
                      <a:pt x="31433" y="38100"/>
                    </a:lnTo>
                    <a:lnTo>
                      <a:pt x="0" y="65723"/>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188D673-9FA0-4A4D-901E-903184F83A6B}"/>
                  </a:ext>
                </a:extLst>
              </p:cNvPr>
              <p:cNvSpPr/>
              <p:nvPr/>
            </p:nvSpPr>
            <p:spPr>
              <a:xfrm>
                <a:off x="1725609" y="4696177"/>
                <a:ext cx="52387" cy="77152"/>
              </a:xfrm>
              <a:custGeom>
                <a:avLst/>
                <a:gdLst>
                  <a:gd name="connsiteX0" fmla="*/ 42863 w 52387"/>
                  <a:gd name="connsiteY0" fmla="*/ 0 h 77152"/>
                  <a:gd name="connsiteX1" fmla="*/ 0 w 52387"/>
                  <a:gd name="connsiteY1" fmla="*/ 38100 h 77152"/>
                  <a:gd name="connsiteX2" fmla="*/ 42863 w 52387"/>
                  <a:gd name="connsiteY2" fmla="*/ 77153 h 77152"/>
                  <a:gd name="connsiteX3" fmla="*/ 52388 w 52387"/>
                  <a:gd name="connsiteY3" fmla="*/ 65723 h 77152"/>
                  <a:gd name="connsiteX4" fmla="*/ 20955 w 52387"/>
                  <a:gd name="connsiteY4" fmla="*/ 38100 h 77152"/>
                  <a:gd name="connsiteX5" fmla="*/ 52388 w 52387"/>
                  <a:gd name="connsiteY5" fmla="*/ 1047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 h="77152">
                    <a:moveTo>
                      <a:pt x="42863" y="0"/>
                    </a:moveTo>
                    <a:lnTo>
                      <a:pt x="0" y="38100"/>
                    </a:lnTo>
                    <a:lnTo>
                      <a:pt x="42863" y="77153"/>
                    </a:lnTo>
                    <a:lnTo>
                      <a:pt x="52388" y="65723"/>
                    </a:lnTo>
                    <a:lnTo>
                      <a:pt x="20955" y="38100"/>
                    </a:lnTo>
                    <a:lnTo>
                      <a:pt x="52388" y="10478"/>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3F2212E-993B-4920-992A-48554EB6E338}"/>
                  </a:ext>
                </a:extLst>
              </p:cNvPr>
              <p:cNvSpPr/>
              <p:nvPr/>
            </p:nvSpPr>
            <p:spPr>
              <a:xfrm rot="6978528">
                <a:off x="1749699" y="4727341"/>
                <a:ext cx="145729" cy="14287"/>
              </a:xfrm>
              <a:custGeom>
                <a:avLst/>
                <a:gdLst>
                  <a:gd name="connsiteX0" fmla="*/ 0 w 145729"/>
                  <a:gd name="connsiteY0" fmla="*/ 0 h 14287"/>
                  <a:gd name="connsiteX1" fmla="*/ 145730 w 145729"/>
                  <a:gd name="connsiteY1" fmla="*/ 0 h 14287"/>
                  <a:gd name="connsiteX2" fmla="*/ 145730 w 145729"/>
                  <a:gd name="connsiteY2" fmla="*/ 14287 h 14287"/>
                  <a:gd name="connsiteX3" fmla="*/ 0 w 145729"/>
                  <a:gd name="connsiteY3" fmla="*/ 14287 h 14287"/>
                </a:gdLst>
                <a:ahLst/>
                <a:cxnLst>
                  <a:cxn ang="0">
                    <a:pos x="connsiteX0" y="connsiteY0"/>
                  </a:cxn>
                  <a:cxn ang="0">
                    <a:pos x="connsiteX1" y="connsiteY1"/>
                  </a:cxn>
                  <a:cxn ang="0">
                    <a:pos x="connsiteX2" y="connsiteY2"/>
                  </a:cxn>
                  <a:cxn ang="0">
                    <a:pos x="connsiteX3" y="connsiteY3"/>
                  </a:cxn>
                </a:cxnLst>
                <a:rect l="l" t="t" r="r" b="b"/>
                <a:pathLst>
                  <a:path w="145729" h="14287">
                    <a:moveTo>
                      <a:pt x="0" y="0"/>
                    </a:moveTo>
                    <a:lnTo>
                      <a:pt x="145730" y="0"/>
                    </a:lnTo>
                    <a:lnTo>
                      <a:pt x="145730" y="14287"/>
                    </a:lnTo>
                    <a:lnTo>
                      <a:pt x="0" y="14287"/>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AB64609-517D-4FD8-89FC-56B5FB756DE6}"/>
                  </a:ext>
                </a:extLst>
              </p:cNvPr>
              <p:cNvSpPr/>
              <p:nvPr/>
            </p:nvSpPr>
            <p:spPr>
              <a:xfrm>
                <a:off x="1891343" y="4439955"/>
                <a:ext cx="252412" cy="252412"/>
              </a:xfrm>
              <a:custGeom>
                <a:avLst/>
                <a:gdLst>
                  <a:gd name="connsiteX0" fmla="*/ 25718 w 252412"/>
                  <a:gd name="connsiteY0" fmla="*/ 100012 h 252412"/>
                  <a:gd name="connsiteX1" fmla="*/ 0 w 252412"/>
                  <a:gd name="connsiteY1" fmla="*/ 104775 h 252412"/>
                  <a:gd name="connsiteX2" fmla="*/ 0 w 252412"/>
                  <a:gd name="connsiteY2" fmla="*/ 148590 h 252412"/>
                  <a:gd name="connsiteX3" fmla="*/ 25718 w 252412"/>
                  <a:gd name="connsiteY3" fmla="*/ 153353 h 252412"/>
                  <a:gd name="connsiteX4" fmla="*/ 36195 w 252412"/>
                  <a:gd name="connsiteY4" fmla="*/ 179070 h 252412"/>
                  <a:gd name="connsiteX5" fmla="*/ 20955 w 252412"/>
                  <a:gd name="connsiteY5" fmla="*/ 200978 h 252412"/>
                  <a:gd name="connsiteX6" fmla="*/ 52388 w 252412"/>
                  <a:gd name="connsiteY6" fmla="*/ 231458 h 252412"/>
                  <a:gd name="connsiteX7" fmla="*/ 74295 w 252412"/>
                  <a:gd name="connsiteY7" fmla="*/ 216218 h 252412"/>
                  <a:gd name="connsiteX8" fmla="*/ 100013 w 252412"/>
                  <a:gd name="connsiteY8" fmla="*/ 226695 h 252412"/>
                  <a:gd name="connsiteX9" fmla="*/ 104775 w 252412"/>
                  <a:gd name="connsiteY9" fmla="*/ 252413 h 252412"/>
                  <a:gd name="connsiteX10" fmla="*/ 148590 w 252412"/>
                  <a:gd name="connsiteY10" fmla="*/ 252413 h 252412"/>
                  <a:gd name="connsiteX11" fmla="*/ 153353 w 252412"/>
                  <a:gd name="connsiteY11" fmla="*/ 226695 h 252412"/>
                  <a:gd name="connsiteX12" fmla="*/ 179070 w 252412"/>
                  <a:gd name="connsiteY12" fmla="*/ 216218 h 252412"/>
                  <a:gd name="connsiteX13" fmla="*/ 200978 w 252412"/>
                  <a:gd name="connsiteY13" fmla="*/ 231458 h 252412"/>
                  <a:gd name="connsiteX14" fmla="*/ 231458 w 252412"/>
                  <a:gd name="connsiteY14" fmla="*/ 200025 h 252412"/>
                  <a:gd name="connsiteX15" fmla="*/ 216217 w 252412"/>
                  <a:gd name="connsiteY15" fmla="*/ 178118 h 252412"/>
                  <a:gd name="connsiteX16" fmla="*/ 226695 w 252412"/>
                  <a:gd name="connsiteY16" fmla="*/ 152400 h 252412"/>
                  <a:gd name="connsiteX17" fmla="*/ 252413 w 252412"/>
                  <a:gd name="connsiteY17" fmla="*/ 147638 h 252412"/>
                  <a:gd name="connsiteX18" fmla="*/ 252413 w 252412"/>
                  <a:gd name="connsiteY18" fmla="*/ 103822 h 252412"/>
                  <a:gd name="connsiteX19" fmla="*/ 226695 w 252412"/>
                  <a:gd name="connsiteY19" fmla="*/ 99060 h 252412"/>
                  <a:gd name="connsiteX20" fmla="*/ 216217 w 252412"/>
                  <a:gd name="connsiteY20" fmla="*/ 73343 h 252412"/>
                  <a:gd name="connsiteX21" fmla="*/ 231458 w 252412"/>
                  <a:gd name="connsiteY21" fmla="*/ 51435 h 252412"/>
                  <a:gd name="connsiteX22" fmla="*/ 200025 w 252412"/>
                  <a:gd name="connsiteY22" fmla="*/ 20955 h 252412"/>
                  <a:gd name="connsiteX23" fmla="*/ 178117 w 252412"/>
                  <a:gd name="connsiteY23" fmla="*/ 36195 h 252412"/>
                  <a:gd name="connsiteX24" fmla="*/ 152400 w 252412"/>
                  <a:gd name="connsiteY24" fmla="*/ 25718 h 252412"/>
                  <a:gd name="connsiteX25" fmla="*/ 147638 w 252412"/>
                  <a:gd name="connsiteY25" fmla="*/ 0 h 252412"/>
                  <a:gd name="connsiteX26" fmla="*/ 103823 w 252412"/>
                  <a:gd name="connsiteY26" fmla="*/ 0 h 252412"/>
                  <a:gd name="connsiteX27" fmla="*/ 99060 w 252412"/>
                  <a:gd name="connsiteY27" fmla="*/ 25718 h 252412"/>
                  <a:gd name="connsiteX28" fmla="*/ 73343 w 252412"/>
                  <a:gd name="connsiteY28" fmla="*/ 36195 h 252412"/>
                  <a:gd name="connsiteX29" fmla="*/ 51435 w 252412"/>
                  <a:gd name="connsiteY29" fmla="*/ 20955 h 252412"/>
                  <a:gd name="connsiteX30" fmla="*/ 20955 w 252412"/>
                  <a:gd name="connsiteY30" fmla="*/ 52387 h 252412"/>
                  <a:gd name="connsiteX31" fmla="*/ 36195 w 252412"/>
                  <a:gd name="connsiteY31" fmla="*/ 74295 h 252412"/>
                  <a:gd name="connsiteX32" fmla="*/ 25718 w 252412"/>
                  <a:gd name="connsiteY32" fmla="*/ 100012 h 252412"/>
                  <a:gd name="connsiteX33" fmla="*/ 38100 w 252412"/>
                  <a:gd name="connsiteY33" fmla="*/ 107633 h 252412"/>
                  <a:gd name="connsiteX34" fmla="*/ 50483 w 252412"/>
                  <a:gd name="connsiteY34" fmla="*/ 78105 h 252412"/>
                  <a:gd name="connsiteX35" fmla="*/ 53340 w 252412"/>
                  <a:gd name="connsiteY35" fmla="*/ 74295 h 252412"/>
                  <a:gd name="connsiteX36" fmla="*/ 40005 w 252412"/>
                  <a:gd name="connsiteY36" fmla="*/ 54293 h 252412"/>
                  <a:gd name="connsiteX37" fmla="*/ 53340 w 252412"/>
                  <a:gd name="connsiteY37" fmla="*/ 40005 h 252412"/>
                  <a:gd name="connsiteX38" fmla="*/ 73343 w 252412"/>
                  <a:gd name="connsiteY38" fmla="*/ 53340 h 252412"/>
                  <a:gd name="connsiteX39" fmla="*/ 77153 w 252412"/>
                  <a:gd name="connsiteY39" fmla="*/ 50482 h 252412"/>
                  <a:gd name="connsiteX40" fmla="*/ 106680 w 252412"/>
                  <a:gd name="connsiteY40" fmla="*/ 38100 h 252412"/>
                  <a:gd name="connsiteX41" fmla="*/ 111442 w 252412"/>
                  <a:gd name="connsiteY41" fmla="*/ 37148 h 252412"/>
                  <a:gd name="connsiteX42" fmla="*/ 115253 w 252412"/>
                  <a:gd name="connsiteY42" fmla="*/ 13335 h 252412"/>
                  <a:gd name="connsiteX43" fmla="*/ 135255 w 252412"/>
                  <a:gd name="connsiteY43" fmla="*/ 13335 h 252412"/>
                  <a:gd name="connsiteX44" fmla="*/ 140017 w 252412"/>
                  <a:gd name="connsiteY44" fmla="*/ 37148 h 252412"/>
                  <a:gd name="connsiteX45" fmla="*/ 144780 w 252412"/>
                  <a:gd name="connsiteY45" fmla="*/ 38100 h 252412"/>
                  <a:gd name="connsiteX46" fmla="*/ 175260 w 252412"/>
                  <a:gd name="connsiteY46" fmla="*/ 50482 h 252412"/>
                  <a:gd name="connsiteX47" fmla="*/ 179070 w 252412"/>
                  <a:gd name="connsiteY47" fmla="*/ 53340 h 252412"/>
                  <a:gd name="connsiteX48" fmla="*/ 199073 w 252412"/>
                  <a:gd name="connsiteY48" fmla="*/ 40005 h 252412"/>
                  <a:gd name="connsiteX49" fmla="*/ 213360 w 252412"/>
                  <a:gd name="connsiteY49" fmla="*/ 54293 h 252412"/>
                  <a:gd name="connsiteX50" fmla="*/ 200025 w 252412"/>
                  <a:gd name="connsiteY50" fmla="*/ 74295 h 252412"/>
                  <a:gd name="connsiteX51" fmla="*/ 202883 w 252412"/>
                  <a:gd name="connsiteY51" fmla="*/ 78105 h 252412"/>
                  <a:gd name="connsiteX52" fmla="*/ 215265 w 252412"/>
                  <a:gd name="connsiteY52" fmla="*/ 107633 h 252412"/>
                  <a:gd name="connsiteX53" fmla="*/ 216217 w 252412"/>
                  <a:gd name="connsiteY53" fmla="*/ 112395 h 252412"/>
                  <a:gd name="connsiteX54" fmla="*/ 240030 w 252412"/>
                  <a:gd name="connsiteY54" fmla="*/ 116205 h 252412"/>
                  <a:gd name="connsiteX55" fmla="*/ 240030 w 252412"/>
                  <a:gd name="connsiteY55" fmla="*/ 136208 h 252412"/>
                  <a:gd name="connsiteX56" fmla="*/ 216217 w 252412"/>
                  <a:gd name="connsiteY56" fmla="*/ 140970 h 252412"/>
                  <a:gd name="connsiteX57" fmla="*/ 215265 w 252412"/>
                  <a:gd name="connsiteY57" fmla="*/ 144780 h 252412"/>
                  <a:gd name="connsiteX58" fmla="*/ 202883 w 252412"/>
                  <a:gd name="connsiteY58" fmla="*/ 175260 h 252412"/>
                  <a:gd name="connsiteX59" fmla="*/ 200025 w 252412"/>
                  <a:gd name="connsiteY59" fmla="*/ 179070 h 252412"/>
                  <a:gd name="connsiteX60" fmla="*/ 213360 w 252412"/>
                  <a:gd name="connsiteY60" fmla="*/ 199072 h 252412"/>
                  <a:gd name="connsiteX61" fmla="*/ 199073 w 252412"/>
                  <a:gd name="connsiteY61" fmla="*/ 213360 h 252412"/>
                  <a:gd name="connsiteX62" fmla="*/ 179070 w 252412"/>
                  <a:gd name="connsiteY62" fmla="*/ 200025 h 252412"/>
                  <a:gd name="connsiteX63" fmla="*/ 175260 w 252412"/>
                  <a:gd name="connsiteY63" fmla="*/ 202883 h 252412"/>
                  <a:gd name="connsiteX64" fmla="*/ 145733 w 252412"/>
                  <a:gd name="connsiteY64" fmla="*/ 215265 h 252412"/>
                  <a:gd name="connsiteX65" fmla="*/ 140970 w 252412"/>
                  <a:gd name="connsiteY65" fmla="*/ 215265 h 252412"/>
                  <a:gd name="connsiteX66" fmla="*/ 137160 w 252412"/>
                  <a:gd name="connsiteY66" fmla="*/ 239078 h 252412"/>
                  <a:gd name="connsiteX67" fmla="*/ 117158 w 252412"/>
                  <a:gd name="connsiteY67" fmla="*/ 239078 h 252412"/>
                  <a:gd name="connsiteX68" fmla="*/ 112395 w 252412"/>
                  <a:gd name="connsiteY68" fmla="*/ 215265 h 252412"/>
                  <a:gd name="connsiteX69" fmla="*/ 107633 w 252412"/>
                  <a:gd name="connsiteY69" fmla="*/ 214313 h 252412"/>
                  <a:gd name="connsiteX70" fmla="*/ 78105 w 252412"/>
                  <a:gd name="connsiteY70" fmla="*/ 201930 h 252412"/>
                  <a:gd name="connsiteX71" fmla="*/ 74295 w 252412"/>
                  <a:gd name="connsiteY71" fmla="*/ 199072 h 252412"/>
                  <a:gd name="connsiteX72" fmla="*/ 54293 w 252412"/>
                  <a:gd name="connsiteY72" fmla="*/ 212408 h 252412"/>
                  <a:gd name="connsiteX73" fmla="*/ 40005 w 252412"/>
                  <a:gd name="connsiteY73" fmla="*/ 198120 h 252412"/>
                  <a:gd name="connsiteX74" fmla="*/ 53340 w 252412"/>
                  <a:gd name="connsiteY74" fmla="*/ 178118 h 252412"/>
                  <a:gd name="connsiteX75" fmla="*/ 50483 w 252412"/>
                  <a:gd name="connsiteY75" fmla="*/ 174308 h 252412"/>
                  <a:gd name="connsiteX76" fmla="*/ 38100 w 252412"/>
                  <a:gd name="connsiteY76" fmla="*/ 144780 h 252412"/>
                  <a:gd name="connsiteX77" fmla="*/ 37147 w 252412"/>
                  <a:gd name="connsiteY77" fmla="*/ 140018 h 252412"/>
                  <a:gd name="connsiteX78" fmla="*/ 13335 w 252412"/>
                  <a:gd name="connsiteY78" fmla="*/ 136208 h 252412"/>
                  <a:gd name="connsiteX79" fmla="*/ 13335 w 252412"/>
                  <a:gd name="connsiteY79" fmla="*/ 116205 h 252412"/>
                  <a:gd name="connsiteX80" fmla="*/ 37147 w 252412"/>
                  <a:gd name="connsiteY80" fmla="*/ 111443 h 252412"/>
                  <a:gd name="connsiteX81" fmla="*/ 38100 w 252412"/>
                  <a:gd name="connsiteY81" fmla="*/ 107633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2412" h="252412">
                    <a:moveTo>
                      <a:pt x="25718" y="100012"/>
                    </a:moveTo>
                    <a:lnTo>
                      <a:pt x="0" y="104775"/>
                    </a:lnTo>
                    <a:lnTo>
                      <a:pt x="0" y="148590"/>
                    </a:lnTo>
                    <a:lnTo>
                      <a:pt x="25718" y="153353"/>
                    </a:lnTo>
                    <a:cubicBezTo>
                      <a:pt x="28575" y="162878"/>
                      <a:pt x="31433" y="171450"/>
                      <a:pt x="36195" y="179070"/>
                    </a:cubicBezTo>
                    <a:lnTo>
                      <a:pt x="20955" y="200978"/>
                    </a:lnTo>
                    <a:lnTo>
                      <a:pt x="52388" y="231458"/>
                    </a:lnTo>
                    <a:lnTo>
                      <a:pt x="74295" y="216218"/>
                    </a:lnTo>
                    <a:cubicBezTo>
                      <a:pt x="82868" y="220980"/>
                      <a:pt x="91440" y="224790"/>
                      <a:pt x="100013" y="226695"/>
                    </a:cubicBezTo>
                    <a:lnTo>
                      <a:pt x="104775" y="252413"/>
                    </a:lnTo>
                    <a:lnTo>
                      <a:pt x="148590" y="252413"/>
                    </a:lnTo>
                    <a:lnTo>
                      <a:pt x="153353" y="226695"/>
                    </a:lnTo>
                    <a:cubicBezTo>
                      <a:pt x="162878" y="223838"/>
                      <a:pt x="171450" y="220980"/>
                      <a:pt x="179070" y="216218"/>
                    </a:cubicBezTo>
                    <a:lnTo>
                      <a:pt x="200978" y="231458"/>
                    </a:lnTo>
                    <a:lnTo>
                      <a:pt x="231458" y="200025"/>
                    </a:lnTo>
                    <a:lnTo>
                      <a:pt x="216217" y="178118"/>
                    </a:lnTo>
                    <a:cubicBezTo>
                      <a:pt x="220980" y="170497"/>
                      <a:pt x="224790" y="160972"/>
                      <a:pt x="226695" y="152400"/>
                    </a:cubicBezTo>
                    <a:lnTo>
                      <a:pt x="252413" y="147638"/>
                    </a:lnTo>
                    <a:lnTo>
                      <a:pt x="252413" y="103822"/>
                    </a:lnTo>
                    <a:lnTo>
                      <a:pt x="226695" y="99060"/>
                    </a:lnTo>
                    <a:cubicBezTo>
                      <a:pt x="223838" y="89535"/>
                      <a:pt x="220980" y="80962"/>
                      <a:pt x="216217" y="73343"/>
                    </a:cubicBezTo>
                    <a:lnTo>
                      <a:pt x="231458" y="51435"/>
                    </a:lnTo>
                    <a:lnTo>
                      <a:pt x="200025" y="20955"/>
                    </a:lnTo>
                    <a:lnTo>
                      <a:pt x="178117" y="36195"/>
                    </a:lnTo>
                    <a:cubicBezTo>
                      <a:pt x="169545" y="31432"/>
                      <a:pt x="160973" y="27623"/>
                      <a:pt x="152400" y="25718"/>
                    </a:cubicBezTo>
                    <a:lnTo>
                      <a:pt x="147638" y="0"/>
                    </a:lnTo>
                    <a:lnTo>
                      <a:pt x="103823" y="0"/>
                    </a:lnTo>
                    <a:lnTo>
                      <a:pt x="99060" y="25718"/>
                    </a:lnTo>
                    <a:cubicBezTo>
                      <a:pt x="90488" y="28575"/>
                      <a:pt x="80963" y="31432"/>
                      <a:pt x="73343" y="36195"/>
                    </a:cubicBezTo>
                    <a:lnTo>
                      <a:pt x="51435" y="20955"/>
                    </a:lnTo>
                    <a:lnTo>
                      <a:pt x="20955" y="52387"/>
                    </a:lnTo>
                    <a:lnTo>
                      <a:pt x="36195" y="74295"/>
                    </a:lnTo>
                    <a:cubicBezTo>
                      <a:pt x="31433" y="81915"/>
                      <a:pt x="27622" y="91440"/>
                      <a:pt x="25718" y="100012"/>
                    </a:cubicBezTo>
                    <a:close/>
                    <a:moveTo>
                      <a:pt x="38100" y="107633"/>
                    </a:moveTo>
                    <a:cubicBezTo>
                      <a:pt x="40005" y="97155"/>
                      <a:pt x="44768" y="86678"/>
                      <a:pt x="50483" y="78105"/>
                    </a:cubicBezTo>
                    <a:lnTo>
                      <a:pt x="53340" y="74295"/>
                    </a:lnTo>
                    <a:lnTo>
                      <a:pt x="40005" y="54293"/>
                    </a:lnTo>
                    <a:lnTo>
                      <a:pt x="53340" y="40005"/>
                    </a:lnTo>
                    <a:lnTo>
                      <a:pt x="73343" y="53340"/>
                    </a:lnTo>
                    <a:lnTo>
                      <a:pt x="77153" y="50482"/>
                    </a:lnTo>
                    <a:cubicBezTo>
                      <a:pt x="86678" y="44768"/>
                      <a:pt x="96203" y="40005"/>
                      <a:pt x="106680" y="38100"/>
                    </a:cubicBezTo>
                    <a:lnTo>
                      <a:pt x="111442" y="37148"/>
                    </a:lnTo>
                    <a:lnTo>
                      <a:pt x="115253" y="13335"/>
                    </a:lnTo>
                    <a:lnTo>
                      <a:pt x="135255" y="13335"/>
                    </a:lnTo>
                    <a:lnTo>
                      <a:pt x="140017" y="37148"/>
                    </a:lnTo>
                    <a:lnTo>
                      <a:pt x="144780" y="38100"/>
                    </a:lnTo>
                    <a:cubicBezTo>
                      <a:pt x="155258" y="40005"/>
                      <a:pt x="165735" y="44768"/>
                      <a:pt x="175260" y="50482"/>
                    </a:cubicBezTo>
                    <a:lnTo>
                      <a:pt x="179070" y="53340"/>
                    </a:lnTo>
                    <a:lnTo>
                      <a:pt x="199073" y="40005"/>
                    </a:lnTo>
                    <a:lnTo>
                      <a:pt x="213360" y="54293"/>
                    </a:lnTo>
                    <a:lnTo>
                      <a:pt x="200025" y="74295"/>
                    </a:lnTo>
                    <a:lnTo>
                      <a:pt x="202883" y="78105"/>
                    </a:lnTo>
                    <a:cubicBezTo>
                      <a:pt x="208598" y="87630"/>
                      <a:pt x="213360" y="97155"/>
                      <a:pt x="215265" y="107633"/>
                    </a:cubicBezTo>
                    <a:lnTo>
                      <a:pt x="216217" y="112395"/>
                    </a:lnTo>
                    <a:lnTo>
                      <a:pt x="240030" y="116205"/>
                    </a:lnTo>
                    <a:lnTo>
                      <a:pt x="240030" y="136208"/>
                    </a:lnTo>
                    <a:lnTo>
                      <a:pt x="216217" y="140970"/>
                    </a:lnTo>
                    <a:lnTo>
                      <a:pt x="215265" y="144780"/>
                    </a:lnTo>
                    <a:cubicBezTo>
                      <a:pt x="213360" y="155258"/>
                      <a:pt x="208598" y="165735"/>
                      <a:pt x="202883" y="175260"/>
                    </a:cubicBezTo>
                    <a:lnTo>
                      <a:pt x="200025" y="179070"/>
                    </a:lnTo>
                    <a:lnTo>
                      <a:pt x="213360" y="199072"/>
                    </a:lnTo>
                    <a:lnTo>
                      <a:pt x="199073" y="213360"/>
                    </a:lnTo>
                    <a:lnTo>
                      <a:pt x="179070" y="200025"/>
                    </a:lnTo>
                    <a:lnTo>
                      <a:pt x="175260" y="202883"/>
                    </a:lnTo>
                    <a:cubicBezTo>
                      <a:pt x="166688" y="208597"/>
                      <a:pt x="156210" y="213360"/>
                      <a:pt x="145733" y="215265"/>
                    </a:cubicBezTo>
                    <a:lnTo>
                      <a:pt x="140970" y="215265"/>
                    </a:lnTo>
                    <a:lnTo>
                      <a:pt x="137160" y="239078"/>
                    </a:lnTo>
                    <a:lnTo>
                      <a:pt x="117158" y="239078"/>
                    </a:lnTo>
                    <a:lnTo>
                      <a:pt x="112395" y="215265"/>
                    </a:lnTo>
                    <a:lnTo>
                      <a:pt x="107633" y="214313"/>
                    </a:lnTo>
                    <a:cubicBezTo>
                      <a:pt x="97155" y="212408"/>
                      <a:pt x="86678" y="207645"/>
                      <a:pt x="78105" y="201930"/>
                    </a:cubicBezTo>
                    <a:lnTo>
                      <a:pt x="74295" y="199072"/>
                    </a:lnTo>
                    <a:lnTo>
                      <a:pt x="54293" y="212408"/>
                    </a:lnTo>
                    <a:lnTo>
                      <a:pt x="40005" y="198120"/>
                    </a:lnTo>
                    <a:lnTo>
                      <a:pt x="53340" y="178118"/>
                    </a:lnTo>
                    <a:lnTo>
                      <a:pt x="50483" y="174308"/>
                    </a:lnTo>
                    <a:cubicBezTo>
                      <a:pt x="44768" y="164783"/>
                      <a:pt x="40005" y="155258"/>
                      <a:pt x="38100" y="144780"/>
                    </a:cubicBezTo>
                    <a:lnTo>
                      <a:pt x="37147" y="140018"/>
                    </a:lnTo>
                    <a:lnTo>
                      <a:pt x="13335" y="136208"/>
                    </a:lnTo>
                    <a:lnTo>
                      <a:pt x="13335" y="116205"/>
                    </a:lnTo>
                    <a:lnTo>
                      <a:pt x="37147" y="111443"/>
                    </a:lnTo>
                    <a:lnTo>
                      <a:pt x="38100" y="107633"/>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90B1019-5F83-45B4-A838-54FBBD56B8B8}"/>
                  </a:ext>
                </a:extLst>
              </p:cNvPr>
              <p:cNvSpPr/>
              <p:nvPr/>
            </p:nvSpPr>
            <p:spPr>
              <a:xfrm>
                <a:off x="1960876" y="4509487"/>
                <a:ext cx="114300" cy="114300"/>
              </a:xfrm>
              <a:custGeom>
                <a:avLst/>
                <a:gdLst>
                  <a:gd name="connsiteX0" fmla="*/ 57150 w 114300"/>
                  <a:gd name="connsiteY0" fmla="*/ 114300 h 114300"/>
                  <a:gd name="connsiteX1" fmla="*/ 114300 w 114300"/>
                  <a:gd name="connsiteY1" fmla="*/ 57150 h 114300"/>
                  <a:gd name="connsiteX2" fmla="*/ 57150 w 114300"/>
                  <a:gd name="connsiteY2" fmla="*/ 0 h 114300"/>
                  <a:gd name="connsiteX3" fmla="*/ 0 w 114300"/>
                  <a:gd name="connsiteY3" fmla="*/ 57150 h 114300"/>
                  <a:gd name="connsiteX4" fmla="*/ 57150 w 114300"/>
                  <a:gd name="connsiteY4" fmla="*/ 114300 h 114300"/>
                  <a:gd name="connsiteX5" fmla="*/ 57150 w 114300"/>
                  <a:gd name="connsiteY5" fmla="*/ 14288 h 114300"/>
                  <a:gd name="connsiteX6" fmla="*/ 100013 w 114300"/>
                  <a:gd name="connsiteY6" fmla="*/ 57150 h 114300"/>
                  <a:gd name="connsiteX7" fmla="*/ 57150 w 114300"/>
                  <a:gd name="connsiteY7" fmla="*/ 100013 h 114300"/>
                  <a:gd name="connsiteX8" fmla="*/ 14288 w 114300"/>
                  <a:gd name="connsiteY8" fmla="*/ 57150 h 114300"/>
                  <a:gd name="connsiteX9" fmla="*/ 57150 w 114300"/>
                  <a:gd name="connsiteY9"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114300"/>
                    </a:moveTo>
                    <a:cubicBezTo>
                      <a:pt x="88582" y="114300"/>
                      <a:pt x="114300" y="88583"/>
                      <a:pt x="114300" y="57150"/>
                    </a:cubicBezTo>
                    <a:cubicBezTo>
                      <a:pt x="114300" y="25717"/>
                      <a:pt x="88582" y="0"/>
                      <a:pt x="57150" y="0"/>
                    </a:cubicBezTo>
                    <a:cubicBezTo>
                      <a:pt x="25718" y="0"/>
                      <a:pt x="0" y="25717"/>
                      <a:pt x="0" y="57150"/>
                    </a:cubicBezTo>
                    <a:cubicBezTo>
                      <a:pt x="0" y="88583"/>
                      <a:pt x="25718" y="114300"/>
                      <a:pt x="57150" y="114300"/>
                    </a:cubicBezTo>
                    <a:close/>
                    <a:moveTo>
                      <a:pt x="57150" y="14288"/>
                    </a:moveTo>
                    <a:cubicBezTo>
                      <a:pt x="80963" y="14288"/>
                      <a:pt x="100013" y="33338"/>
                      <a:pt x="100013" y="57150"/>
                    </a:cubicBezTo>
                    <a:cubicBezTo>
                      <a:pt x="100013" y="80963"/>
                      <a:pt x="80963" y="100013"/>
                      <a:pt x="57150" y="100013"/>
                    </a:cubicBezTo>
                    <a:cubicBezTo>
                      <a:pt x="33338" y="100013"/>
                      <a:pt x="14288" y="80963"/>
                      <a:pt x="14288" y="57150"/>
                    </a:cubicBezTo>
                    <a:cubicBezTo>
                      <a:pt x="14288" y="33338"/>
                      <a:pt x="33338" y="14288"/>
                      <a:pt x="57150" y="14288"/>
                    </a:cubicBezTo>
                    <a:close/>
                  </a:path>
                </a:pathLst>
              </a:custGeom>
              <a:grpFill/>
              <a:ln w="9525" cap="flat">
                <a:noFill/>
                <a:prstDash val="solid"/>
                <a:miter/>
              </a:ln>
            </p:spPr>
            <p:txBody>
              <a:bodyPr rtlCol="0" anchor="ctr"/>
              <a:lstStyle/>
              <a:p>
                <a:endParaRPr lang="en-US"/>
              </a:p>
            </p:txBody>
          </p:sp>
        </p:grpSp>
        <p:grpSp>
          <p:nvGrpSpPr>
            <p:cNvPr id="160" name="Graphic 8">
              <a:extLst>
                <a:ext uri="{FF2B5EF4-FFF2-40B4-BE49-F238E27FC236}">
                  <a16:creationId xmlns:a16="http://schemas.microsoft.com/office/drawing/2014/main" id="{6DDEE082-C55C-48D2-ADC3-474833D47A4D}"/>
                </a:ext>
              </a:extLst>
            </p:cNvPr>
            <p:cNvGrpSpPr>
              <a:grpSpLocks noChangeAspect="1"/>
            </p:cNvGrpSpPr>
            <p:nvPr/>
          </p:nvGrpSpPr>
          <p:grpSpPr>
            <a:xfrm>
              <a:off x="4015755" y="2457941"/>
              <a:ext cx="388568" cy="328058"/>
              <a:chOff x="983931" y="4228500"/>
              <a:chExt cx="623887" cy="526732"/>
            </a:xfrm>
            <a:solidFill>
              <a:srgbClr val="009DB0"/>
            </a:solidFill>
          </p:grpSpPr>
          <p:sp>
            <p:nvSpPr>
              <p:cNvPr id="161" name="Freeform: Shape 160">
                <a:extLst>
                  <a:ext uri="{FF2B5EF4-FFF2-40B4-BE49-F238E27FC236}">
                    <a16:creationId xmlns:a16="http://schemas.microsoft.com/office/drawing/2014/main" id="{C78EA7BE-01D2-4C07-B723-588DF3723041}"/>
                  </a:ext>
                </a:extLst>
              </p:cNvPr>
              <p:cNvSpPr/>
              <p:nvPr/>
            </p:nvSpPr>
            <p:spPr>
              <a:xfrm>
                <a:off x="983931" y="4228500"/>
                <a:ext cx="623887" cy="526732"/>
              </a:xfrm>
              <a:custGeom>
                <a:avLst/>
                <a:gdLst>
                  <a:gd name="connsiteX0" fmla="*/ 623888 w 623887"/>
                  <a:gd name="connsiteY0" fmla="*/ 452438 h 526732"/>
                  <a:gd name="connsiteX1" fmla="*/ 623888 w 623887"/>
                  <a:gd name="connsiteY1" fmla="*/ 43815 h 526732"/>
                  <a:gd name="connsiteX2" fmla="*/ 428625 w 623887"/>
                  <a:gd name="connsiteY2" fmla="*/ 43815 h 526732"/>
                  <a:gd name="connsiteX3" fmla="*/ 428625 w 623887"/>
                  <a:gd name="connsiteY3" fmla="*/ 0 h 526732"/>
                  <a:gd name="connsiteX4" fmla="*/ 118110 w 623887"/>
                  <a:gd name="connsiteY4" fmla="*/ 0 h 526732"/>
                  <a:gd name="connsiteX5" fmla="*/ 118110 w 623887"/>
                  <a:gd name="connsiteY5" fmla="*/ 43815 h 526732"/>
                  <a:gd name="connsiteX6" fmla="*/ 0 w 623887"/>
                  <a:gd name="connsiteY6" fmla="*/ 43815 h 526732"/>
                  <a:gd name="connsiteX7" fmla="*/ 0 w 623887"/>
                  <a:gd name="connsiteY7" fmla="*/ 452438 h 526732"/>
                  <a:gd name="connsiteX8" fmla="*/ 222885 w 623887"/>
                  <a:gd name="connsiteY8" fmla="*/ 452438 h 526732"/>
                  <a:gd name="connsiteX9" fmla="*/ 222885 w 623887"/>
                  <a:gd name="connsiteY9" fmla="*/ 512445 h 526732"/>
                  <a:gd name="connsiteX10" fmla="*/ 187643 w 623887"/>
                  <a:gd name="connsiteY10" fmla="*/ 512445 h 526732"/>
                  <a:gd name="connsiteX11" fmla="*/ 187643 w 623887"/>
                  <a:gd name="connsiteY11" fmla="*/ 526733 h 526732"/>
                  <a:gd name="connsiteX12" fmla="*/ 438150 w 623887"/>
                  <a:gd name="connsiteY12" fmla="*/ 526733 h 526732"/>
                  <a:gd name="connsiteX13" fmla="*/ 438150 w 623887"/>
                  <a:gd name="connsiteY13" fmla="*/ 512445 h 526732"/>
                  <a:gd name="connsiteX14" fmla="*/ 402908 w 623887"/>
                  <a:gd name="connsiteY14" fmla="*/ 512445 h 526732"/>
                  <a:gd name="connsiteX15" fmla="*/ 402908 w 623887"/>
                  <a:gd name="connsiteY15" fmla="*/ 452438 h 526732"/>
                  <a:gd name="connsiteX16" fmla="*/ 623888 w 623887"/>
                  <a:gd name="connsiteY16" fmla="*/ 452438 h 526732"/>
                  <a:gd name="connsiteX17" fmla="*/ 132398 w 623887"/>
                  <a:gd name="connsiteY17" fmla="*/ 14288 h 526732"/>
                  <a:gd name="connsiteX18" fmla="*/ 414338 w 623887"/>
                  <a:gd name="connsiteY18" fmla="*/ 14288 h 526732"/>
                  <a:gd name="connsiteX19" fmla="*/ 414338 w 623887"/>
                  <a:gd name="connsiteY19" fmla="*/ 342900 h 526732"/>
                  <a:gd name="connsiteX20" fmla="*/ 132398 w 623887"/>
                  <a:gd name="connsiteY20" fmla="*/ 342900 h 526732"/>
                  <a:gd name="connsiteX21" fmla="*/ 132398 w 623887"/>
                  <a:gd name="connsiteY21" fmla="*/ 14288 h 526732"/>
                  <a:gd name="connsiteX22" fmla="*/ 118110 w 623887"/>
                  <a:gd name="connsiteY22" fmla="*/ 58103 h 526732"/>
                  <a:gd name="connsiteX23" fmla="*/ 118110 w 623887"/>
                  <a:gd name="connsiteY23" fmla="*/ 342900 h 526732"/>
                  <a:gd name="connsiteX24" fmla="*/ 100013 w 623887"/>
                  <a:gd name="connsiteY24" fmla="*/ 342900 h 526732"/>
                  <a:gd name="connsiteX25" fmla="*/ 100013 w 623887"/>
                  <a:gd name="connsiteY25" fmla="*/ 357188 h 526732"/>
                  <a:gd name="connsiteX26" fmla="*/ 446723 w 623887"/>
                  <a:gd name="connsiteY26" fmla="*/ 357188 h 526732"/>
                  <a:gd name="connsiteX27" fmla="*/ 446723 w 623887"/>
                  <a:gd name="connsiteY27" fmla="*/ 342900 h 526732"/>
                  <a:gd name="connsiteX28" fmla="*/ 428625 w 623887"/>
                  <a:gd name="connsiteY28" fmla="*/ 342900 h 526732"/>
                  <a:gd name="connsiteX29" fmla="*/ 428625 w 623887"/>
                  <a:gd name="connsiteY29" fmla="*/ 58103 h 526732"/>
                  <a:gd name="connsiteX30" fmla="*/ 609600 w 623887"/>
                  <a:gd name="connsiteY30" fmla="*/ 58103 h 526732"/>
                  <a:gd name="connsiteX31" fmla="*/ 609600 w 623887"/>
                  <a:gd name="connsiteY31" fmla="*/ 393383 h 526732"/>
                  <a:gd name="connsiteX32" fmla="*/ 14288 w 623887"/>
                  <a:gd name="connsiteY32" fmla="*/ 393383 h 526732"/>
                  <a:gd name="connsiteX33" fmla="*/ 14288 w 623887"/>
                  <a:gd name="connsiteY33" fmla="*/ 58103 h 526732"/>
                  <a:gd name="connsiteX34" fmla="*/ 118110 w 623887"/>
                  <a:gd name="connsiteY34" fmla="*/ 58103 h 526732"/>
                  <a:gd name="connsiteX35" fmla="*/ 14288 w 623887"/>
                  <a:gd name="connsiteY35" fmla="*/ 438150 h 526732"/>
                  <a:gd name="connsiteX36" fmla="*/ 14288 w 623887"/>
                  <a:gd name="connsiteY36" fmla="*/ 407670 h 526732"/>
                  <a:gd name="connsiteX37" fmla="*/ 609600 w 623887"/>
                  <a:gd name="connsiteY37" fmla="*/ 407670 h 526732"/>
                  <a:gd name="connsiteX38" fmla="*/ 609600 w 623887"/>
                  <a:gd name="connsiteY38" fmla="*/ 438150 h 526732"/>
                  <a:gd name="connsiteX39" fmla="*/ 14288 w 623887"/>
                  <a:gd name="connsiteY39" fmla="*/ 438150 h 526732"/>
                  <a:gd name="connsiteX40" fmla="*/ 386715 w 623887"/>
                  <a:gd name="connsiteY40" fmla="*/ 511493 h 526732"/>
                  <a:gd name="connsiteX41" fmla="*/ 236220 w 623887"/>
                  <a:gd name="connsiteY41" fmla="*/ 511493 h 526732"/>
                  <a:gd name="connsiteX42" fmla="*/ 236220 w 623887"/>
                  <a:gd name="connsiteY42" fmla="*/ 451485 h 526732"/>
                  <a:gd name="connsiteX43" fmla="*/ 386715 w 623887"/>
                  <a:gd name="connsiteY43" fmla="*/ 451485 h 526732"/>
                  <a:gd name="connsiteX44" fmla="*/ 386715 w 623887"/>
                  <a:gd name="connsiteY44" fmla="*/ 511493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23887" h="526732">
                    <a:moveTo>
                      <a:pt x="623888" y="452438"/>
                    </a:moveTo>
                    <a:lnTo>
                      <a:pt x="623888" y="43815"/>
                    </a:lnTo>
                    <a:lnTo>
                      <a:pt x="428625" y="43815"/>
                    </a:lnTo>
                    <a:lnTo>
                      <a:pt x="428625" y="0"/>
                    </a:lnTo>
                    <a:lnTo>
                      <a:pt x="118110" y="0"/>
                    </a:lnTo>
                    <a:lnTo>
                      <a:pt x="118110" y="43815"/>
                    </a:lnTo>
                    <a:lnTo>
                      <a:pt x="0" y="43815"/>
                    </a:lnTo>
                    <a:lnTo>
                      <a:pt x="0" y="452438"/>
                    </a:lnTo>
                    <a:lnTo>
                      <a:pt x="222885" y="452438"/>
                    </a:lnTo>
                    <a:lnTo>
                      <a:pt x="222885" y="512445"/>
                    </a:lnTo>
                    <a:lnTo>
                      <a:pt x="187643" y="512445"/>
                    </a:lnTo>
                    <a:lnTo>
                      <a:pt x="187643" y="526733"/>
                    </a:lnTo>
                    <a:lnTo>
                      <a:pt x="438150" y="526733"/>
                    </a:lnTo>
                    <a:lnTo>
                      <a:pt x="438150" y="512445"/>
                    </a:lnTo>
                    <a:lnTo>
                      <a:pt x="402908" y="512445"/>
                    </a:lnTo>
                    <a:lnTo>
                      <a:pt x="402908" y="452438"/>
                    </a:lnTo>
                    <a:lnTo>
                      <a:pt x="623888" y="452438"/>
                    </a:lnTo>
                    <a:close/>
                    <a:moveTo>
                      <a:pt x="132398" y="14288"/>
                    </a:moveTo>
                    <a:lnTo>
                      <a:pt x="414338" y="14288"/>
                    </a:lnTo>
                    <a:lnTo>
                      <a:pt x="414338" y="342900"/>
                    </a:lnTo>
                    <a:lnTo>
                      <a:pt x="132398" y="342900"/>
                    </a:lnTo>
                    <a:lnTo>
                      <a:pt x="132398" y="14288"/>
                    </a:lnTo>
                    <a:close/>
                    <a:moveTo>
                      <a:pt x="118110" y="58103"/>
                    </a:moveTo>
                    <a:lnTo>
                      <a:pt x="118110" y="342900"/>
                    </a:lnTo>
                    <a:lnTo>
                      <a:pt x="100013" y="342900"/>
                    </a:lnTo>
                    <a:lnTo>
                      <a:pt x="100013" y="357188"/>
                    </a:lnTo>
                    <a:lnTo>
                      <a:pt x="446723" y="357188"/>
                    </a:lnTo>
                    <a:lnTo>
                      <a:pt x="446723" y="342900"/>
                    </a:lnTo>
                    <a:lnTo>
                      <a:pt x="428625" y="342900"/>
                    </a:lnTo>
                    <a:lnTo>
                      <a:pt x="428625" y="58103"/>
                    </a:lnTo>
                    <a:lnTo>
                      <a:pt x="609600" y="58103"/>
                    </a:lnTo>
                    <a:lnTo>
                      <a:pt x="609600" y="393383"/>
                    </a:lnTo>
                    <a:lnTo>
                      <a:pt x="14288" y="393383"/>
                    </a:lnTo>
                    <a:lnTo>
                      <a:pt x="14288" y="58103"/>
                    </a:lnTo>
                    <a:lnTo>
                      <a:pt x="118110" y="58103"/>
                    </a:lnTo>
                    <a:close/>
                    <a:moveTo>
                      <a:pt x="14288" y="438150"/>
                    </a:moveTo>
                    <a:lnTo>
                      <a:pt x="14288" y="407670"/>
                    </a:lnTo>
                    <a:lnTo>
                      <a:pt x="609600" y="407670"/>
                    </a:lnTo>
                    <a:lnTo>
                      <a:pt x="609600" y="438150"/>
                    </a:lnTo>
                    <a:lnTo>
                      <a:pt x="14288" y="438150"/>
                    </a:lnTo>
                    <a:close/>
                    <a:moveTo>
                      <a:pt x="386715" y="511493"/>
                    </a:moveTo>
                    <a:lnTo>
                      <a:pt x="236220" y="511493"/>
                    </a:lnTo>
                    <a:lnTo>
                      <a:pt x="236220" y="451485"/>
                    </a:lnTo>
                    <a:lnTo>
                      <a:pt x="386715" y="451485"/>
                    </a:lnTo>
                    <a:lnTo>
                      <a:pt x="386715" y="511493"/>
                    </a:ln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E1FB983-8761-4AA9-9E5F-227737A3B44F}"/>
                  </a:ext>
                </a:extLst>
              </p:cNvPr>
              <p:cNvSpPr/>
              <p:nvPr/>
            </p:nvSpPr>
            <p:spPr>
              <a:xfrm>
                <a:off x="1459229" y="4388520"/>
                <a:ext cx="96202" cy="207644"/>
              </a:xfrm>
              <a:custGeom>
                <a:avLst/>
                <a:gdLst>
                  <a:gd name="connsiteX0" fmla="*/ 48577 w 96202"/>
                  <a:gd name="connsiteY0" fmla="*/ 207645 h 207644"/>
                  <a:gd name="connsiteX1" fmla="*/ 96202 w 96202"/>
                  <a:gd name="connsiteY1" fmla="*/ 160020 h 207644"/>
                  <a:gd name="connsiteX2" fmla="*/ 96202 w 96202"/>
                  <a:gd name="connsiteY2" fmla="*/ 124777 h 207644"/>
                  <a:gd name="connsiteX3" fmla="*/ 58102 w 96202"/>
                  <a:gd name="connsiteY3" fmla="*/ 78105 h 207644"/>
                  <a:gd name="connsiteX4" fmla="*/ 52388 w 96202"/>
                  <a:gd name="connsiteY4" fmla="*/ 31432 h 207644"/>
                  <a:gd name="connsiteX5" fmla="*/ 40957 w 96202"/>
                  <a:gd name="connsiteY5" fmla="*/ 0 h 207644"/>
                  <a:gd name="connsiteX6" fmla="*/ 26670 w 96202"/>
                  <a:gd name="connsiteY6" fmla="*/ 0 h 207644"/>
                  <a:gd name="connsiteX7" fmla="*/ 41910 w 96202"/>
                  <a:gd name="connsiteY7" fmla="*/ 40957 h 207644"/>
                  <a:gd name="connsiteX8" fmla="*/ 42863 w 96202"/>
                  <a:gd name="connsiteY8" fmla="*/ 77152 h 207644"/>
                  <a:gd name="connsiteX9" fmla="*/ 0 w 96202"/>
                  <a:gd name="connsiteY9" fmla="*/ 124777 h 207644"/>
                  <a:gd name="connsiteX10" fmla="*/ 0 w 96202"/>
                  <a:gd name="connsiteY10" fmla="*/ 160020 h 207644"/>
                  <a:gd name="connsiteX11" fmla="*/ 48577 w 96202"/>
                  <a:gd name="connsiteY11" fmla="*/ 207645 h 207644"/>
                  <a:gd name="connsiteX12" fmla="*/ 15240 w 96202"/>
                  <a:gd name="connsiteY12" fmla="*/ 123825 h 207644"/>
                  <a:gd name="connsiteX13" fmla="*/ 48577 w 96202"/>
                  <a:gd name="connsiteY13" fmla="*/ 90488 h 207644"/>
                  <a:gd name="connsiteX14" fmla="*/ 81915 w 96202"/>
                  <a:gd name="connsiteY14" fmla="*/ 123825 h 207644"/>
                  <a:gd name="connsiteX15" fmla="*/ 81915 w 96202"/>
                  <a:gd name="connsiteY15" fmla="*/ 159068 h 207644"/>
                  <a:gd name="connsiteX16" fmla="*/ 48577 w 96202"/>
                  <a:gd name="connsiteY16" fmla="*/ 192405 h 207644"/>
                  <a:gd name="connsiteX17" fmla="*/ 15240 w 96202"/>
                  <a:gd name="connsiteY17" fmla="*/ 159068 h 207644"/>
                  <a:gd name="connsiteX18" fmla="*/ 15240 w 96202"/>
                  <a:gd name="connsiteY18" fmla="*/ 123825 h 20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202" h="207644">
                    <a:moveTo>
                      <a:pt x="48577" y="207645"/>
                    </a:moveTo>
                    <a:cubicBezTo>
                      <a:pt x="75247" y="207645"/>
                      <a:pt x="96202" y="185738"/>
                      <a:pt x="96202" y="160020"/>
                    </a:cubicBezTo>
                    <a:lnTo>
                      <a:pt x="96202" y="124777"/>
                    </a:lnTo>
                    <a:cubicBezTo>
                      <a:pt x="96202" y="101918"/>
                      <a:pt x="80010" y="82867"/>
                      <a:pt x="58102" y="78105"/>
                    </a:cubicBezTo>
                    <a:cubicBezTo>
                      <a:pt x="67627" y="50482"/>
                      <a:pt x="61913" y="41910"/>
                      <a:pt x="52388" y="31432"/>
                    </a:cubicBezTo>
                    <a:cubicBezTo>
                      <a:pt x="46672" y="25717"/>
                      <a:pt x="40957" y="19050"/>
                      <a:pt x="40957" y="0"/>
                    </a:cubicBezTo>
                    <a:lnTo>
                      <a:pt x="26670" y="0"/>
                    </a:lnTo>
                    <a:cubicBezTo>
                      <a:pt x="26670" y="24765"/>
                      <a:pt x="35243" y="34290"/>
                      <a:pt x="41910" y="40957"/>
                    </a:cubicBezTo>
                    <a:cubicBezTo>
                      <a:pt x="48577" y="47625"/>
                      <a:pt x="52388" y="52388"/>
                      <a:pt x="42863" y="77152"/>
                    </a:cubicBezTo>
                    <a:cubicBezTo>
                      <a:pt x="19050" y="80010"/>
                      <a:pt x="0" y="100013"/>
                      <a:pt x="0" y="124777"/>
                    </a:cubicBezTo>
                    <a:lnTo>
                      <a:pt x="0" y="160020"/>
                    </a:lnTo>
                    <a:cubicBezTo>
                      <a:pt x="952" y="185738"/>
                      <a:pt x="21907" y="207645"/>
                      <a:pt x="48577" y="207645"/>
                    </a:cubicBezTo>
                    <a:close/>
                    <a:moveTo>
                      <a:pt x="15240" y="123825"/>
                    </a:moveTo>
                    <a:cubicBezTo>
                      <a:pt x="15240" y="105727"/>
                      <a:pt x="30480" y="90488"/>
                      <a:pt x="48577" y="90488"/>
                    </a:cubicBezTo>
                    <a:cubicBezTo>
                      <a:pt x="66675" y="90488"/>
                      <a:pt x="81915" y="105727"/>
                      <a:pt x="81915" y="123825"/>
                    </a:cubicBezTo>
                    <a:lnTo>
                      <a:pt x="81915" y="159068"/>
                    </a:lnTo>
                    <a:cubicBezTo>
                      <a:pt x="81915" y="177165"/>
                      <a:pt x="66675" y="192405"/>
                      <a:pt x="48577" y="192405"/>
                    </a:cubicBezTo>
                    <a:cubicBezTo>
                      <a:pt x="30480" y="192405"/>
                      <a:pt x="15240" y="177165"/>
                      <a:pt x="15240" y="159068"/>
                    </a:cubicBezTo>
                    <a:lnTo>
                      <a:pt x="15240" y="123825"/>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CDEF4CD-71D5-4AF6-81EF-BB5362185AE0}"/>
                  </a:ext>
                </a:extLst>
              </p:cNvPr>
              <p:cNvSpPr/>
              <p:nvPr/>
            </p:nvSpPr>
            <p:spPr>
              <a:xfrm>
                <a:off x="1501139" y="4496153"/>
                <a:ext cx="14287" cy="17144"/>
              </a:xfrm>
              <a:custGeom>
                <a:avLst/>
                <a:gdLst>
                  <a:gd name="connsiteX0" fmla="*/ 0 w 14287"/>
                  <a:gd name="connsiteY0" fmla="*/ 0 h 17144"/>
                  <a:gd name="connsiteX1" fmla="*/ 14287 w 14287"/>
                  <a:gd name="connsiteY1" fmla="*/ 0 h 17144"/>
                  <a:gd name="connsiteX2" fmla="*/ 14287 w 14287"/>
                  <a:gd name="connsiteY2" fmla="*/ 17145 h 17144"/>
                  <a:gd name="connsiteX3" fmla="*/ 0 w 14287"/>
                  <a:gd name="connsiteY3" fmla="*/ 17145 h 17144"/>
                </a:gdLst>
                <a:ahLst/>
                <a:cxnLst>
                  <a:cxn ang="0">
                    <a:pos x="connsiteX0" y="connsiteY0"/>
                  </a:cxn>
                  <a:cxn ang="0">
                    <a:pos x="connsiteX1" y="connsiteY1"/>
                  </a:cxn>
                  <a:cxn ang="0">
                    <a:pos x="connsiteX2" y="connsiteY2"/>
                  </a:cxn>
                  <a:cxn ang="0">
                    <a:pos x="connsiteX3" y="connsiteY3"/>
                  </a:cxn>
                </a:cxnLst>
                <a:rect l="l" t="t" r="r" b="b"/>
                <a:pathLst>
                  <a:path w="14287" h="17144">
                    <a:moveTo>
                      <a:pt x="0" y="0"/>
                    </a:moveTo>
                    <a:lnTo>
                      <a:pt x="14287" y="0"/>
                    </a:lnTo>
                    <a:lnTo>
                      <a:pt x="14287" y="17145"/>
                    </a:lnTo>
                    <a:lnTo>
                      <a:pt x="0" y="17145"/>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ADF2E06-B591-43BF-9C85-D69371B8FE0D}"/>
                  </a:ext>
                </a:extLst>
              </p:cNvPr>
              <p:cNvSpPr/>
              <p:nvPr/>
            </p:nvSpPr>
            <p:spPr>
              <a:xfrm>
                <a:off x="1138237" y="4264695"/>
                <a:ext cx="238125" cy="152400"/>
              </a:xfrm>
              <a:custGeom>
                <a:avLst/>
                <a:gdLst>
                  <a:gd name="connsiteX0" fmla="*/ 0 w 238125"/>
                  <a:gd name="connsiteY0" fmla="*/ 152400 h 152400"/>
                  <a:gd name="connsiteX1" fmla="*/ 238125 w 238125"/>
                  <a:gd name="connsiteY1" fmla="*/ 152400 h 152400"/>
                  <a:gd name="connsiteX2" fmla="*/ 238125 w 238125"/>
                  <a:gd name="connsiteY2" fmla="*/ 0 h 152400"/>
                  <a:gd name="connsiteX3" fmla="*/ 0 w 238125"/>
                  <a:gd name="connsiteY3" fmla="*/ 0 h 152400"/>
                  <a:gd name="connsiteX4" fmla="*/ 0 w 238125"/>
                  <a:gd name="connsiteY4" fmla="*/ 152400 h 152400"/>
                  <a:gd name="connsiteX5" fmla="*/ 14288 w 238125"/>
                  <a:gd name="connsiteY5" fmla="*/ 138113 h 152400"/>
                  <a:gd name="connsiteX6" fmla="*/ 14288 w 238125"/>
                  <a:gd name="connsiteY6" fmla="*/ 134303 h 152400"/>
                  <a:gd name="connsiteX7" fmla="*/ 62865 w 238125"/>
                  <a:gd name="connsiteY7" fmla="*/ 88583 h 152400"/>
                  <a:gd name="connsiteX8" fmla="*/ 87630 w 238125"/>
                  <a:gd name="connsiteY8" fmla="*/ 111443 h 152400"/>
                  <a:gd name="connsiteX9" fmla="*/ 120968 w 238125"/>
                  <a:gd name="connsiteY9" fmla="*/ 74295 h 152400"/>
                  <a:gd name="connsiteX10" fmla="*/ 179070 w 238125"/>
                  <a:gd name="connsiteY10" fmla="*/ 129540 h 152400"/>
                  <a:gd name="connsiteX11" fmla="*/ 202883 w 238125"/>
                  <a:gd name="connsiteY11" fmla="*/ 107633 h 152400"/>
                  <a:gd name="connsiteX12" fmla="*/ 223838 w 238125"/>
                  <a:gd name="connsiteY12" fmla="*/ 127635 h 152400"/>
                  <a:gd name="connsiteX13" fmla="*/ 223838 w 238125"/>
                  <a:gd name="connsiteY13" fmla="*/ 139065 h 152400"/>
                  <a:gd name="connsiteX14" fmla="*/ 14288 w 238125"/>
                  <a:gd name="connsiteY14" fmla="*/ 139065 h 152400"/>
                  <a:gd name="connsiteX15" fmla="*/ 223838 w 238125"/>
                  <a:gd name="connsiteY15" fmla="*/ 14288 h 152400"/>
                  <a:gd name="connsiteX16" fmla="*/ 223838 w 238125"/>
                  <a:gd name="connsiteY16" fmla="*/ 107633 h 152400"/>
                  <a:gd name="connsiteX17" fmla="*/ 202883 w 238125"/>
                  <a:gd name="connsiteY17" fmla="*/ 87630 h 152400"/>
                  <a:gd name="connsiteX18" fmla="*/ 179070 w 238125"/>
                  <a:gd name="connsiteY18" fmla="*/ 109538 h 152400"/>
                  <a:gd name="connsiteX19" fmla="*/ 120015 w 238125"/>
                  <a:gd name="connsiteY19" fmla="*/ 54293 h 152400"/>
                  <a:gd name="connsiteX20" fmla="*/ 86678 w 238125"/>
                  <a:gd name="connsiteY20" fmla="*/ 91440 h 152400"/>
                  <a:gd name="connsiteX21" fmla="*/ 62865 w 238125"/>
                  <a:gd name="connsiteY21" fmla="*/ 69533 h 152400"/>
                  <a:gd name="connsiteX22" fmla="*/ 14288 w 238125"/>
                  <a:gd name="connsiteY22" fmla="*/ 115252 h 152400"/>
                  <a:gd name="connsiteX23" fmla="*/ 14288 w 238125"/>
                  <a:gd name="connsiteY23" fmla="*/ 14288 h 152400"/>
                  <a:gd name="connsiteX24" fmla="*/ 223838 w 238125"/>
                  <a:gd name="connsiteY24" fmla="*/ 142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125" h="152400">
                    <a:moveTo>
                      <a:pt x="0" y="152400"/>
                    </a:moveTo>
                    <a:lnTo>
                      <a:pt x="238125" y="152400"/>
                    </a:lnTo>
                    <a:lnTo>
                      <a:pt x="238125" y="0"/>
                    </a:lnTo>
                    <a:lnTo>
                      <a:pt x="0" y="0"/>
                    </a:lnTo>
                    <a:lnTo>
                      <a:pt x="0" y="152400"/>
                    </a:lnTo>
                    <a:close/>
                    <a:moveTo>
                      <a:pt x="14288" y="138113"/>
                    </a:moveTo>
                    <a:lnTo>
                      <a:pt x="14288" y="134303"/>
                    </a:lnTo>
                    <a:lnTo>
                      <a:pt x="62865" y="88583"/>
                    </a:lnTo>
                    <a:lnTo>
                      <a:pt x="87630" y="111443"/>
                    </a:lnTo>
                    <a:lnTo>
                      <a:pt x="120968" y="74295"/>
                    </a:lnTo>
                    <a:lnTo>
                      <a:pt x="179070" y="129540"/>
                    </a:lnTo>
                    <a:lnTo>
                      <a:pt x="202883" y="107633"/>
                    </a:lnTo>
                    <a:lnTo>
                      <a:pt x="223838" y="127635"/>
                    </a:lnTo>
                    <a:lnTo>
                      <a:pt x="223838" y="139065"/>
                    </a:lnTo>
                    <a:lnTo>
                      <a:pt x="14288" y="139065"/>
                    </a:lnTo>
                    <a:close/>
                    <a:moveTo>
                      <a:pt x="223838" y="14288"/>
                    </a:moveTo>
                    <a:lnTo>
                      <a:pt x="223838" y="107633"/>
                    </a:lnTo>
                    <a:lnTo>
                      <a:pt x="202883" y="87630"/>
                    </a:lnTo>
                    <a:lnTo>
                      <a:pt x="179070" y="109538"/>
                    </a:lnTo>
                    <a:lnTo>
                      <a:pt x="120015" y="54293"/>
                    </a:lnTo>
                    <a:lnTo>
                      <a:pt x="86678" y="91440"/>
                    </a:lnTo>
                    <a:lnTo>
                      <a:pt x="62865" y="69533"/>
                    </a:lnTo>
                    <a:lnTo>
                      <a:pt x="14288" y="115252"/>
                    </a:lnTo>
                    <a:lnTo>
                      <a:pt x="14288" y="14288"/>
                    </a:lnTo>
                    <a:lnTo>
                      <a:pt x="223838" y="14288"/>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9D4A450-3F01-4AC7-A7BF-476BA1E94896}"/>
                  </a:ext>
                </a:extLst>
              </p:cNvPr>
              <p:cNvSpPr/>
              <p:nvPr/>
            </p:nvSpPr>
            <p:spPr>
              <a:xfrm>
                <a:off x="1295399" y="4293270"/>
                <a:ext cx="45719" cy="45720"/>
              </a:xfrm>
              <a:custGeom>
                <a:avLst/>
                <a:gdLst>
                  <a:gd name="connsiteX0" fmla="*/ 22860 w 45719"/>
                  <a:gd name="connsiteY0" fmla="*/ 45720 h 45720"/>
                  <a:gd name="connsiteX1" fmla="*/ 45720 w 45719"/>
                  <a:gd name="connsiteY1" fmla="*/ 22860 h 45720"/>
                  <a:gd name="connsiteX2" fmla="*/ 22860 w 45719"/>
                  <a:gd name="connsiteY2" fmla="*/ 0 h 45720"/>
                  <a:gd name="connsiteX3" fmla="*/ 0 w 45719"/>
                  <a:gd name="connsiteY3" fmla="*/ 22860 h 45720"/>
                  <a:gd name="connsiteX4" fmla="*/ 22860 w 45719"/>
                  <a:gd name="connsiteY4" fmla="*/ 45720 h 45720"/>
                  <a:gd name="connsiteX5" fmla="*/ 22860 w 45719"/>
                  <a:gd name="connsiteY5" fmla="*/ 15240 h 45720"/>
                  <a:gd name="connsiteX6" fmla="*/ 31432 w 45719"/>
                  <a:gd name="connsiteY6" fmla="*/ 23813 h 45720"/>
                  <a:gd name="connsiteX7" fmla="*/ 22860 w 45719"/>
                  <a:gd name="connsiteY7" fmla="*/ 32385 h 45720"/>
                  <a:gd name="connsiteX8" fmla="*/ 14288 w 45719"/>
                  <a:gd name="connsiteY8" fmla="*/ 23813 h 45720"/>
                  <a:gd name="connsiteX9" fmla="*/ 22860 w 45719"/>
                  <a:gd name="connsiteY9" fmla="*/ 1524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 h="45720">
                    <a:moveTo>
                      <a:pt x="22860" y="45720"/>
                    </a:moveTo>
                    <a:cubicBezTo>
                      <a:pt x="35243" y="45720"/>
                      <a:pt x="45720" y="35243"/>
                      <a:pt x="45720" y="22860"/>
                    </a:cubicBezTo>
                    <a:cubicBezTo>
                      <a:pt x="45720" y="10478"/>
                      <a:pt x="35243" y="0"/>
                      <a:pt x="22860" y="0"/>
                    </a:cubicBezTo>
                    <a:cubicBezTo>
                      <a:pt x="10477" y="0"/>
                      <a:pt x="0" y="10478"/>
                      <a:pt x="0" y="22860"/>
                    </a:cubicBezTo>
                    <a:cubicBezTo>
                      <a:pt x="0" y="36195"/>
                      <a:pt x="10477" y="45720"/>
                      <a:pt x="22860" y="45720"/>
                    </a:cubicBezTo>
                    <a:close/>
                    <a:moveTo>
                      <a:pt x="22860" y="15240"/>
                    </a:moveTo>
                    <a:cubicBezTo>
                      <a:pt x="27623" y="15240"/>
                      <a:pt x="31432" y="19050"/>
                      <a:pt x="31432" y="23813"/>
                    </a:cubicBezTo>
                    <a:cubicBezTo>
                      <a:pt x="31432" y="28575"/>
                      <a:pt x="27623" y="32385"/>
                      <a:pt x="22860" y="32385"/>
                    </a:cubicBezTo>
                    <a:cubicBezTo>
                      <a:pt x="18098" y="32385"/>
                      <a:pt x="14288" y="28575"/>
                      <a:pt x="14288" y="23813"/>
                    </a:cubicBezTo>
                    <a:cubicBezTo>
                      <a:pt x="14288" y="19050"/>
                      <a:pt x="18098" y="15240"/>
                      <a:pt x="22860" y="15240"/>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A26BBF6-F257-4839-B270-59D3B1977823}"/>
                  </a:ext>
                </a:extLst>
              </p:cNvPr>
              <p:cNvSpPr/>
              <p:nvPr/>
            </p:nvSpPr>
            <p:spPr>
              <a:xfrm>
                <a:off x="1138237" y="444281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74DCB77-CD8E-44AF-8683-6FF7E3936CF4}"/>
                  </a:ext>
                </a:extLst>
              </p:cNvPr>
              <p:cNvSpPr/>
              <p:nvPr/>
            </p:nvSpPr>
            <p:spPr>
              <a:xfrm>
                <a:off x="1138237" y="4484723"/>
                <a:ext cx="238125" cy="14287"/>
              </a:xfrm>
              <a:custGeom>
                <a:avLst/>
                <a:gdLst>
                  <a:gd name="connsiteX0" fmla="*/ 0 w 238125"/>
                  <a:gd name="connsiteY0" fmla="*/ 0 h 14287"/>
                  <a:gd name="connsiteX1" fmla="*/ 238125 w 238125"/>
                  <a:gd name="connsiteY1" fmla="*/ 0 h 14287"/>
                  <a:gd name="connsiteX2" fmla="*/ 238125 w 238125"/>
                  <a:gd name="connsiteY2" fmla="*/ 14287 h 14287"/>
                  <a:gd name="connsiteX3" fmla="*/ 0 w 238125"/>
                  <a:gd name="connsiteY3" fmla="*/ 14287 h 14287"/>
                </a:gdLst>
                <a:ahLst/>
                <a:cxnLst>
                  <a:cxn ang="0">
                    <a:pos x="connsiteX0" y="connsiteY0"/>
                  </a:cxn>
                  <a:cxn ang="0">
                    <a:pos x="connsiteX1" y="connsiteY1"/>
                  </a:cxn>
                  <a:cxn ang="0">
                    <a:pos x="connsiteX2" y="connsiteY2"/>
                  </a:cxn>
                  <a:cxn ang="0">
                    <a:pos x="connsiteX3" y="connsiteY3"/>
                  </a:cxn>
                </a:cxnLst>
                <a:rect l="l" t="t" r="r" b="b"/>
                <a:pathLst>
                  <a:path w="238125" h="14287">
                    <a:moveTo>
                      <a:pt x="0" y="0"/>
                    </a:moveTo>
                    <a:lnTo>
                      <a:pt x="238125" y="0"/>
                    </a:lnTo>
                    <a:lnTo>
                      <a:pt x="238125" y="14287"/>
                    </a:lnTo>
                    <a:lnTo>
                      <a:pt x="0" y="14287"/>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8445CE2-5098-4697-B1DF-C10E1C616EC6}"/>
                  </a:ext>
                </a:extLst>
              </p:cNvPr>
              <p:cNvSpPr/>
              <p:nvPr/>
            </p:nvSpPr>
            <p:spPr>
              <a:xfrm>
                <a:off x="1171574" y="4526633"/>
                <a:ext cx="170497" cy="14287"/>
              </a:xfrm>
              <a:custGeom>
                <a:avLst/>
                <a:gdLst>
                  <a:gd name="connsiteX0" fmla="*/ 0 w 170497"/>
                  <a:gd name="connsiteY0" fmla="*/ 0 h 14287"/>
                  <a:gd name="connsiteX1" fmla="*/ 170498 w 170497"/>
                  <a:gd name="connsiteY1" fmla="*/ 0 h 14287"/>
                  <a:gd name="connsiteX2" fmla="*/ 170498 w 170497"/>
                  <a:gd name="connsiteY2" fmla="*/ 14288 h 14287"/>
                  <a:gd name="connsiteX3" fmla="*/ 0 w 170497"/>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70497" h="14287">
                    <a:moveTo>
                      <a:pt x="0" y="0"/>
                    </a:moveTo>
                    <a:lnTo>
                      <a:pt x="170498" y="0"/>
                    </a:lnTo>
                    <a:lnTo>
                      <a:pt x="170498" y="14288"/>
                    </a:lnTo>
                    <a:lnTo>
                      <a:pt x="0" y="14288"/>
                    </a:lnTo>
                    <a:close/>
                  </a:path>
                </a:pathLst>
              </a:custGeom>
              <a:grpFill/>
              <a:ln w="9525" cap="flat">
                <a:noFill/>
                <a:prstDash val="solid"/>
                <a:miter/>
              </a:ln>
            </p:spPr>
            <p:txBody>
              <a:bodyPr rtlCol="0" anchor="ctr"/>
              <a:lstStyle/>
              <a:p>
                <a:endParaRPr lang="en-US"/>
              </a:p>
            </p:txBody>
          </p:sp>
        </p:grpSp>
        <p:grpSp>
          <p:nvGrpSpPr>
            <p:cNvPr id="169" name="Graphic 39">
              <a:extLst>
                <a:ext uri="{FF2B5EF4-FFF2-40B4-BE49-F238E27FC236}">
                  <a16:creationId xmlns:a16="http://schemas.microsoft.com/office/drawing/2014/main" id="{9878331E-AB65-40D0-90EE-5F68AA18C702}"/>
                </a:ext>
              </a:extLst>
            </p:cNvPr>
            <p:cNvGrpSpPr>
              <a:grpSpLocks noChangeAspect="1"/>
            </p:cNvGrpSpPr>
            <p:nvPr/>
          </p:nvGrpSpPr>
          <p:grpSpPr>
            <a:xfrm>
              <a:off x="5084573" y="2424282"/>
              <a:ext cx="353245" cy="361717"/>
              <a:chOff x="7148279" y="671429"/>
              <a:chExt cx="4443355" cy="4549940"/>
            </a:xfrm>
            <a:solidFill>
              <a:srgbClr val="009DB0"/>
            </a:solidFill>
          </p:grpSpPr>
          <p:sp>
            <p:nvSpPr>
              <p:cNvPr id="170" name="Freeform: Shape 169">
                <a:extLst>
                  <a:ext uri="{FF2B5EF4-FFF2-40B4-BE49-F238E27FC236}">
                    <a16:creationId xmlns:a16="http://schemas.microsoft.com/office/drawing/2014/main" id="{A25C8B4C-2DDF-4988-8147-89208721A24D}"/>
                  </a:ext>
                </a:extLst>
              </p:cNvPr>
              <p:cNvSpPr/>
              <p:nvPr/>
            </p:nvSpPr>
            <p:spPr>
              <a:xfrm>
                <a:off x="7612809" y="671429"/>
                <a:ext cx="3473253" cy="2289229"/>
              </a:xfrm>
              <a:custGeom>
                <a:avLst/>
                <a:gdLst>
                  <a:gd name="connsiteX0" fmla="*/ 3435153 w 3473253"/>
                  <a:gd name="connsiteY0" fmla="*/ 2289229 h 2289229"/>
                  <a:gd name="connsiteX1" fmla="*/ 3108522 w 3473253"/>
                  <a:gd name="connsiteY1" fmla="*/ 2289229 h 2289229"/>
                  <a:gd name="connsiteX2" fmla="*/ 3070422 w 3473253"/>
                  <a:gd name="connsiteY2" fmla="*/ 2251129 h 2289229"/>
                  <a:gd name="connsiteX3" fmla="*/ 3070422 w 3473253"/>
                  <a:gd name="connsiteY3" fmla="*/ 1736627 h 2289229"/>
                  <a:gd name="connsiteX4" fmla="*/ 1736627 w 3473253"/>
                  <a:gd name="connsiteY4" fmla="*/ 402831 h 2289229"/>
                  <a:gd name="connsiteX5" fmla="*/ 402993 w 3473253"/>
                  <a:gd name="connsiteY5" fmla="*/ 1736627 h 2289229"/>
                  <a:gd name="connsiteX6" fmla="*/ 402993 w 3473253"/>
                  <a:gd name="connsiteY6" fmla="*/ 2226345 h 2289229"/>
                  <a:gd name="connsiteX7" fmla="*/ 364893 w 3473253"/>
                  <a:gd name="connsiteY7" fmla="*/ 2264445 h 2289229"/>
                  <a:gd name="connsiteX8" fmla="*/ 38100 w 3473253"/>
                  <a:gd name="connsiteY8" fmla="*/ 2264445 h 2289229"/>
                  <a:gd name="connsiteX9" fmla="*/ 0 w 3473253"/>
                  <a:gd name="connsiteY9" fmla="*/ 2226345 h 2289229"/>
                  <a:gd name="connsiteX10" fmla="*/ 0 w 3473253"/>
                  <a:gd name="connsiteY10" fmla="*/ 1736627 h 2289229"/>
                  <a:gd name="connsiteX11" fmla="*/ 510073 w 3473253"/>
                  <a:gd name="connsiteY11" fmla="*/ 510073 h 2289229"/>
                  <a:gd name="connsiteX12" fmla="*/ 1736627 w 3473253"/>
                  <a:gd name="connsiteY12" fmla="*/ 0 h 2289229"/>
                  <a:gd name="connsiteX13" fmla="*/ 2963180 w 3473253"/>
                  <a:gd name="connsiteY13" fmla="*/ 510073 h 2289229"/>
                  <a:gd name="connsiteX14" fmla="*/ 3473253 w 3473253"/>
                  <a:gd name="connsiteY14" fmla="*/ 1736627 h 2289229"/>
                  <a:gd name="connsiteX15" fmla="*/ 3473253 w 3473253"/>
                  <a:gd name="connsiteY15" fmla="*/ 2251129 h 2289229"/>
                  <a:gd name="connsiteX16" fmla="*/ 3435153 w 3473253"/>
                  <a:gd name="connsiteY16" fmla="*/ 2289229 h 2289229"/>
                  <a:gd name="connsiteX17" fmla="*/ 3146622 w 3473253"/>
                  <a:gd name="connsiteY17" fmla="*/ 2213029 h 2289229"/>
                  <a:gd name="connsiteX18" fmla="*/ 3397053 w 3473253"/>
                  <a:gd name="connsiteY18" fmla="*/ 2213029 h 2289229"/>
                  <a:gd name="connsiteX19" fmla="*/ 3397053 w 3473253"/>
                  <a:gd name="connsiteY19" fmla="*/ 1736627 h 2289229"/>
                  <a:gd name="connsiteX20" fmla="*/ 1736627 w 3473253"/>
                  <a:gd name="connsiteY20" fmla="*/ 76200 h 2289229"/>
                  <a:gd name="connsiteX21" fmla="*/ 76200 w 3473253"/>
                  <a:gd name="connsiteY21" fmla="*/ 1736627 h 2289229"/>
                  <a:gd name="connsiteX22" fmla="*/ 76200 w 3473253"/>
                  <a:gd name="connsiteY22" fmla="*/ 2188245 h 2289229"/>
                  <a:gd name="connsiteX23" fmla="*/ 326793 w 3473253"/>
                  <a:gd name="connsiteY23" fmla="*/ 2188245 h 2289229"/>
                  <a:gd name="connsiteX24" fmla="*/ 326793 w 3473253"/>
                  <a:gd name="connsiteY24" fmla="*/ 1736627 h 2289229"/>
                  <a:gd name="connsiteX25" fmla="*/ 740893 w 3473253"/>
                  <a:gd name="connsiteY25" fmla="*/ 740816 h 2289229"/>
                  <a:gd name="connsiteX26" fmla="*/ 1736627 w 3473253"/>
                  <a:gd name="connsiteY26" fmla="*/ 326631 h 2289229"/>
                  <a:gd name="connsiteX27" fmla="*/ 2732494 w 3473253"/>
                  <a:gd name="connsiteY27" fmla="*/ 740759 h 2289229"/>
                  <a:gd name="connsiteX28" fmla="*/ 3146622 w 3473253"/>
                  <a:gd name="connsiteY28" fmla="*/ 1736636 h 2289229"/>
                  <a:gd name="connsiteX29" fmla="*/ 3146622 w 3473253"/>
                  <a:gd name="connsiteY29" fmla="*/ 2213029 h 22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73253" h="2289229">
                    <a:moveTo>
                      <a:pt x="3435153" y="2289229"/>
                    </a:moveTo>
                    <a:lnTo>
                      <a:pt x="3108522" y="2289229"/>
                    </a:lnTo>
                    <a:cubicBezTo>
                      <a:pt x="3087481" y="2289229"/>
                      <a:pt x="3070422" y="2272170"/>
                      <a:pt x="3070422" y="2251129"/>
                    </a:cubicBezTo>
                    <a:lnTo>
                      <a:pt x="3070422" y="1736627"/>
                    </a:lnTo>
                    <a:cubicBezTo>
                      <a:pt x="3070422" y="1001163"/>
                      <a:pt x="2472090" y="402831"/>
                      <a:pt x="1736627" y="402831"/>
                    </a:cubicBezTo>
                    <a:cubicBezTo>
                      <a:pt x="1001259" y="402831"/>
                      <a:pt x="402993" y="1001163"/>
                      <a:pt x="402993" y="1736627"/>
                    </a:cubicBezTo>
                    <a:lnTo>
                      <a:pt x="402993" y="2226345"/>
                    </a:lnTo>
                    <a:cubicBezTo>
                      <a:pt x="402993" y="2247386"/>
                      <a:pt x="385934" y="2264445"/>
                      <a:pt x="364893" y="2264445"/>
                    </a:cubicBezTo>
                    <a:lnTo>
                      <a:pt x="38100" y="2264445"/>
                    </a:lnTo>
                    <a:cubicBezTo>
                      <a:pt x="17059" y="2264445"/>
                      <a:pt x="0" y="2247386"/>
                      <a:pt x="0" y="2226345"/>
                    </a:cubicBezTo>
                    <a:lnTo>
                      <a:pt x="0" y="1736627"/>
                    </a:lnTo>
                    <a:cubicBezTo>
                      <a:pt x="0" y="1274588"/>
                      <a:pt x="181146" y="838991"/>
                      <a:pt x="510073" y="510073"/>
                    </a:cubicBezTo>
                    <a:cubicBezTo>
                      <a:pt x="839000" y="181146"/>
                      <a:pt x="1274597" y="0"/>
                      <a:pt x="1736627" y="0"/>
                    </a:cubicBezTo>
                    <a:cubicBezTo>
                      <a:pt x="2198656" y="0"/>
                      <a:pt x="2634263" y="181146"/>
                      <a:pt x="2963180" y="510073"/>
                    </a:cubicBezTo>
                    <a:cubicBezTo>
                      <a:pt x="3292107" y="838991"/>
                      <a:pt x="3473253" y="1274597"/>
                      <a:pt x="3473253" y="1736627"/>
                    </a:cubicBezTo>
                    <a:lnTo>
                      <a:pt x="3473253" y="2251129"/>
                    </a:lnTo>
                    <a:cubicBezTo>
                      <a:pt x="3473253" y="2272170"/>
                      <a:pt x="3456194" y="2289229"/>
                      <a:pt x="3435153" y="2289229"/>
                    </a:cubicBezTo>
                    <a:close/>
                    <a:moveTo>
                      <a:pt x="3146622" y="2213029"/>
                    </a:moveTo>
                    <a:lnTo>
                      <a:pt x="3397053" y="2213029"/>
                    </a:lnTo>
                    <a:lnTo>
                      <a:pt x="3397053" y="1736627"/>
                    </a:lnTo>
                    <a:cubicBezTo>
                      <a:pt x="3397053" y="821065"/>
                      <a:pt x="2652189" y="76200"/>
                      <a:pt x="1736627" y="76200"/>
                    </a:cubicBezTo>
                    <a:cubicBezTo>
                      <a:pt x="821065" y="76200"/>
                      <a:pt x="76200" y="821065"/>
                      <a:pt x="76200" y="1736627"/>
                    </a:cubicBezTo>
                    <a:lnTo>
                      <a:pt x="76200" y="2188245"/>
                    </a:lnTo>
                    <a:lnTo>
                      <a:pt x="326793" y="2188245"/>
                    </a:lnTo>
                    <a:lnTo>
                      <a:pt x="326793" y="1736627"/>
                    </a:lnTo>
                    <a:cubicBezTo>
                      <a:pt x="326793" y="1361551"/>
                      <a:pt x="473859" y="1007897"/>
                      <a:pt x="740893" y="740816"/>
                    </a:cubicBezTo>
                    <a:cubicBezTo>
                      <a:pt x="1007945" y="473726"/>
                      <a:pt x="1361570" y="326631"/>
                      <a:pt x="1736627" y="326631"/>
                    </a:cubicBezTo>
                    <a:cubicBezTo>
                      <a:pt x="2111769" y="326631"/>
                      <a:pt x="2465451" y="473697"/>
                      <a:pt x="2732494" y="740759"/>
                    </a:cubicBezTo>
                    <a:cubicBezTo>
                      <a:pt x="2999546" y="1007812"/>
                      <a:pt x="3146622" y="1361494"/>
                      <a:pt x="3146622" y="1736636"/>
                    </a:cubicBezTo>
                    <a:lnTo>
                      <a:pt x="3146622" y="2213029"/>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081760-C18F-4F25-941C-3A2080B0AEAE}"/>
                  </a:ext>
                </a:extLst>
              </p:cNvPr>
              <p:cNvSpPr/>
              <p:nvPr/>
            </p:nvSpPr>
            <p:spPr>
              <a:xfrm>
                <a:off x="7462990" y="2888726"/>
                <a:ext cx="736720" cy="1081515"/>
              </a:xfrm>
              <a:custGeom>
                <a:avLst/>
                <a:gdLst>
                  <a:gd name="connsiteX0" fmla="*/ 368360 w 736720"/>
                  <a:gd name="connsiteY0" fmla="*/ 1081516 h 1081515"/>
                  <a:gd name="connsiteX1" fmla="*/ 0 w 736720"/>
                  <a:gd name="connsiteY1" fmla="*/ 713156 h 1081515"/>
                  <a:gd name="connsiteX2" fmla="*/ 0 w 736720"/>
                  <a:gd name="connsiteY2" fmla="*/ 368360 h 1081515"/>
                  <a:gd name="connsiteX3" fmla="*/ 368360 w 736720"/>
                  <a:gd name="connsiteY3" fmla="*/ 0 h 1081515"/>
                  <a:gd name="connsiteX4" fmla="*/ 736721 w 736720"/>
                  <a:gd name="connsiteY4" fmla="*/ 368360 h 1081515"/>
                  <a:gd name="connsiteX5" fmla="*/ 736721 w 736720"/>
                  <a:gd name="connsiteY5" fmla="*/ 713156 h 1081515"/>
                  <a:gd name="connsiteX6" fmla="*/ 368360 w 736720"/>
                  <a:gd name="connsiteY6" fmla="*/ 1081516 h 1081515"/>
                  <a:gd name="connsiteX7" fmla="*/ 368360 w 736720"/>
                  <a:gd name="connsiteY7" fmla="*/ 76200 h 1081515"/>
                  <a:gd name="connsiteX8" fmla="*/ 76200 w 736720"/>
                  <a:gd name="connsiteY8" fmla="*/ 368360 h 1081515"/>
                  <a:gd name="connsiteX9" fmla="*/ 76200 w 736720"/>
                  <a:gd name="connsiteY9" fmla="*/ 713156 h 1081515"/>
                  <a:gd name="connsiteX10" fmla="*/ 368360 w 736720"/>
                  <a:gd name="connsiteY10" fmla="*/ 1005316 h 1081515"/>
                  <a:gd name="connsiteX11" fmla="*/ 660521 w 736720"/>
                  <a:gd name="connsiteY11" fmla="*/ 713156 h 1081515"/>
                  <a:gd name="connsiteX12" fmla="*/ 660521 w 736720"/>
                  <a:gd name="connsiteY12" fmla="*/ 368360 h 1081515"/>
                  <a:gd name="connsiteX13" fmla="*/ 368360 w 736720"/>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20" h="1081515">
                    <a:moveTo>
                      <a:pt x="368360" y="1081516"/>
                    </a:moveTo>
                    <a:cubicBezTo>
                      <a:pt x="165240" y="1081516"/>
                      <a:pt x="0" y="916267"/>
                      <a:pt x="0" y="713156"/>
                    </a:cubicBezTo>
                    <a:lnTo>
                      <a:pt x="0" y="368360"/>
                    </a:lnTo>
                    <a:cubicBezTo>
                      <a:pt x="0" y="165249"/>
                      <a:pt x="165249" y="0"/>
                      <a:pt x="368360" y="0"/>
                    </a:cubicBezTo>
                    <a:cubicBezTo>
                      <a:pt x="571471" y="0"/>
                      <a:pt x="736721" y="165249"/>
                      <a:pt x="736721" y="368360"/>
                    </a:cubicBezTo>
                    <a:lnTo>
                      <a:pt x="736721" y="713156"/>
                    </a:lnTo>
                    <a:cubicBezTo>
                      <a:pt x="736730" y="916276"/>
                      <a:pt x="571481" y="1081516"/>
                      <a:pt x="368360" y="1081516"/>
                    </a:cubicBezTo>
                    <a:close/>
                    <a:moveTo>
                      <a:pt x="368360" y="76200"/>
                    </a:moveTo>
                    <a:cubicBezTo>
                      <a:pt x="207255" y="76200"/>
                      <a:pt x="76200" y="207264"/>
                      <a:pt x="76200" y="368360"/>
                    </a:cubicBezTo>
                    <a:lnTo>
                      <a:pt x="76200" y="713156"/>
                    </a:lnTo>
                    <a:cubicBezTo>
                      <a:pt x="76200" y="874252"/>
                      <a:pt x="207264" y="1005316"/>
                      <a:pt x="368360" y="1005316"/>
                    </a:cubicBezTo>
                    <a:cubicBezTo>
                      <a:pt x="529457" y="1005316"/>
                      <a:pt x="660521" y="874252"/>
                      <a:pt x="660521" y="713156"/>
                    </a:cubicBezTo>
                    <a:lnTo>
                      <a:pt x="660521" y="368360"/>
                    </a:lnTo>
                    <a:cubicBezTo>
                      <a:pt x="660530" y="207264"/>
                      <a:pt x="529466" y="76200"/>
                      <a:pt x="368360" y="76200"/>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837BF80-4BD4-45A8-A606-2AC29655B6C2}"/>
                  </a:ext>
                </a:extLst>
              </p:cNvPr>
              <p:cNvSpPr/>
              <p:nvPr/>
            </p:nvSpPr>
            <p:spPr>
              <a:xfrm>
                <a:off x="7148279" y="3163199"/>
                <a:ext cx="381604" cy="532694"/>
              </a:xfrm>
              <a:custGeom>
                <a:avLst/>
                <a:gdLst>
                  <a:gd name="connsiteX0" fmla="*/ 220041 w 381604"/>
                  <a:gd name="connsiteY0" fmla="*/ 532695 h 532694"/>
                  <a:gd name="connsiteX1" fmla="*/ 215584 w 381604"/>
                  <a:gd name="connsiteY1" fmla="*/ 532647 h 532694"/>
                  <a:gd name="connsiteX2" fmla="*/ 58307 w 381604"/>
                  <a:gd name="connsiteY2" fmla="*/ 446817 h 532694"/>
                  <a:gd name="connsiteX3" fmla="*/ 65613 w 381604"/>
                  <a:gd name="connsiteY3" fmla="*/ 76733 h 532694"/>
                  <a:gd name="connsiteX4" fmla="*/ 223975 w 381604"/>
                  <a:gd name="connsiteY4" fmla="*/ 66 h 532694"/>
                  <a:gd name="connsiteX5" fmla="*/ 381604 w 381604"/>
                  <a:gd name="connsiteY5" fmla="*/ 85877 h 532694"/>
                  <a:gd name="connsiteX6" fmla="*/ 320873 w 381604"/>
                  <a:gd name="connsiteY6" fmla="*/ 131902 h 532694"/>
                  <a:gd name="connsiteX7" fmla="*/ 222261 w 381604"/>
                  <a:gd name="connsiteY7" fmla="*/ 76238 h 532694"/>
                  <a:gd name="connsiteX8" fmla="*/ 124163 w 381604"/>
                  <a:gd name="connsiteY8" fmla="*/ 125501 h 532694"/>
                  <a:gd name="connsiteX9" fmla="*/ 119067 w 381604"/>
                  <a:gd name="connsiteY9" fmla="*/ 400830 h 532694"/>
                  <a:gd name="connsiteX10" fmla="*/ 217393 w 381604"/>
                  <a:gd name="connsiteY10" fmla="*/ 456466 h 532694"/>
                  <a:gd name="connsiteX11" fmla="*/ 315977 w 381604"/>
                  <a:gd name="connsiteY11" fmla="*/ 407031 h 532694"/>
                  <a:gd name="connsiteX12" fmla="*/ 374518 w 381604"/>
                  <a:gd name="connsiteY12" fmla="*/ 455809 h 532694"/>
                  <a:gd name="connsiteX13" fmla="*/ 220041 w 381604"/>
                  <a:gd name="connsiteY13" fmla="*/ 532695 h 5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4">
                    <a:moveTo>
                      <a:pt x="220041" y="532695"/>
                    </a:moveTo>
                    <a:cubicBezTo>
                      <a:pt x="218555" y="532695"/>
                      <a:pt x="217070" y="532676"/>
                      <a:pt x="215584" y="532647"/>
                    </a:cubicBezTo>
                    <a:cubicBezTo>
                      <a:pt x="154919" y="531209"/>
                      <a:pt x="99064" y="500729"/>
                      <a:pt x="58307" y="446817"/>
                    </a:cubicBezTo>
                    <a:cubicBezTo>
                      <a:pt x="-22170" y="340623"/>
                      <a:pt x="-18969" y="178041"/>
                      <a:pt x="65613" y="76733"/>
                    </a:cubicBezTo>
                    <a:cubicBezTo>
                      <a:pt x="107818" y="25965"/>
                      <a:pt x="164111" y="-1534"/>
                      <a:pt x="223975" y="66"/>
                    </a:cubicBezTo>
                    <a:cubicBezTo>
                      <a:pt x="284726" y="1428"/>
                      <a:pt x="340704" y="31908"/>
                      <a:pt x="381604" y="85877"/>
                    </a:cubicBezTo>
                    <a:lnTo>
                      <a:pt x="320873" y="131902"/>
                    </a:lnTo>
                    <a:cubicBezTo>
                      <a:pt x="294308" y="96840"/>
                      <a:pt x="259284" y="77076"/>
                      <a:pt x="222261" y="76238"/>
                    </a:cubicBezTo>
                    <a:cubicBezTo>
                      <a:pt x="185799" y="75209"/>
                      <a:pt x="151233" y="92925"/>
                      <a:pt x="124163" y="125501"/>
                    </a:cubicBezTo>
                    <a:cubicBezTo>
                      <a:pt x="63412" y="198281"/>
                      <a:pt x="61098" y="324335"/>
                      <a:pt x="119067" y="400830"/>
                    </a:cubicBezTo>
                    <a:cubicBezTo>
                      <a:pt x="145537" y="435844"/>
                      <a:pt x="180446" y="455590"/>
                      <a:pt x="217393" y="456466"/>
                    </a:cubicBezTo>
                    <a:cubicBezTo>
                      <a:pt x="253627" y="457104"/>
                      <a:pt x="288688" y="439759"/>
                      <a:pt x="315977" y="407031"/>
                    </a:cubicBezTo>
                    <a:lnTo>
                      <a:pt x="374518" y="455809"/>
                    </a:lnTo>
                    <a:cubicBezTo>
                      <a:pt x="333084" y="505510"/>
                      <a:pt x="278382" y="532695"/>
                      <a:pt x="220041" y="53269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0219196-2565-4183-A056-1728EEA4E5F0}"/>
                  </a:ext>
                </a:extLst>
              </p:cNvPr>
              <p:cNvSpPr/>
              <p:nvPr/>
            </p:nvSpPr>
            <p:spPr>
              <a:xfrm>
                <a:off x="10540194" y="2888726"/>
                <a:ext cx="736739" cy="1081515"/>
              </a:xfrm>
              <a:custGeom>
                <a:avLst/>
                <a:gdLst>
                  <a:gd name="connsiteX0" fmla="*/ 368370 w 736739"/>
                  <a:gd name="connsiteY0" fmla="*/ 1081516 h 1081515"/>
                  <a:gd name="connsiteX1" fmla="*/ 0 w 736739"/>
                  <a:gd name="connsiteY1" fmla="*/ 713156 h 1081515"/>
                  <a:gd name="connsiteX2" fmla="*/ 0 w 736739"/>
                  <a:gd name="connsiteY2" fmla="*/ 368360 h 1081515"/>
                  <a:gd name="connsiteX3" fmla="*/ 368370 w 736739"/>
                  <a:gd name="connsiteY3" fmla="*/ 0 h 1081515"/>
                  <a:gd name="connsiteX4" fmla="*/ 736740 w 736739"/>
                  <a:gd name="connsiteY4" fmla="*/ 368360 h 1081515"/>
                  <a:gd name="connsiteX5" fmla="*/ 736740 w 736739"/>
                  <a:gd name="connsiteY5" fmla="*/ 713156 h 1081515"/>
                  <a:gd name="connsiteX6" fmla="*/ 368370 w 736739"/>
                  <a:gd name="connsiteY6" fmla="*/ 1081516 h 1081515"/>
                  <a:gd name="connsiteX7" fmla="*/ 368370 w 736739"/>
                  <a:gd name="connsiteY7" fmla="*/ 76200 h 1081515"/>
                  <a:gd name="connsiteX8" fmla="*/ 76200 w 736739"/>
                  <a:gd name="connsiteY8" fmla="*/ 368360 h 1081515"/>
                  <a:gd name="connsiteX9" fmla="*/ 76200 w 736739"/>
                  <a:gd name="connsiteY9" fmla="*/ 713156 h 1081515"/>
                  <a:gd name="connsiteX10" fmla="*/ 368370 w 736739"/>
                  <a:gd name="connsiteY10" fmla="*/ 1005316 h 1081515"/>
                  <a:gd name="connsiteX11" fmla="*/ 660540 w 736739"/>
                  <a:gd name="connsiteY11" fmla="*/ 713156 h 1081515"/>
                  <a:gd name="connsiteX12" fmla="*/ 660540 w 736739"/>
                  <a:gd name="connsiteY12" fmla="*/ 368360 h 1081515"/>
                  <a:gd name="connsiteX13" fmla="*/ 368370 w 736739"/>
                  <a:gd name="connsiteY13" fmla="*/ 76200 h 108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6739" h="1081515">
                    <a:moveTo>
                      <a:pt x="368370" y="1081516"/>
                    </a:moveTo>
                    <a:cubicBezTo>
                      <a:pt x="165249" y="1081516"/>
                      <a:pt x="0" y="916267"/>
                      <a:pt x="0" y="713156"/>
                    </a:cubicBezTo>
                    <a:lnTo>
                      <a:pt x="0" y="368360"/>
                    </a:lnTo>
                    <a:cubicBezTo>
                      <a:pt x="0" y="165249"/>
                      <a:pt x="165249" y="0"/>
                      <a:pt x="368370" y="0"/>
                    </a:cubicBezTo>
                    <a:cubicBezTo>
                      <a:pt x="571490" y="0"/>
                      <a:pt x="736740" y="165249"/>
                      <a:pt x="736740" y="368360"/>
                    </a:cubicBezTo>
                    <a:lnTo>
                      <a:pt x="736740" y="713156"/>
                    </a:lnTo>
                    <a:cubicBezTo>
                      <a:pt x="736740" y="916276"/>
                      <a:pt x="571490" y="1081516"/>
                      <a:pt x="368370" y="1081516"/>
                    </a:cubicBezTo>
                    <a:close/>
                    <a:moveTo>
                      <a:pt x="368370" y="76200"/>
                    </a:moveTo>
                    <a:cubicBezTo>
                      <a:pt x="207264" y="76200"/>
                      <a:pt x="76200" y="207264"/>
                      <a:pt x="76200" y="368360"/>
                    </a:cubicBezTo>
                    <a:lnTo>
                      <a:pt x="76200" y="713156"/>
                    </a:lnTo>
                    <a:cubicBezTo>
                      <a:pt x="76200" y="874252"/>
                      <a:pt x="207264" y="1005316"/>
                      <a:pt x="368370" y="1005316"/>
                    </a:cubicBezTo>
                    <a:cubicBezTo>
                      <a:pt x="529476" y="1005316"/>
                      <a:pt x="660540" y="874252"/>
                      <a:pt x="660540" y="713156"/>
                    </a:cubicBezTo>
                    <a:lnTo>
                      <a:pt x="660540" y="368360"/>
                    </a:lnTo>
                    <a:cubicBezTo>
                      <a:pt x="660540" y="207264"/>
                      <a:pt x="529476" y="76200"/>
                      <a:pt x="368370" y="76200"/>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BF249-3C81-4FC6-8A47-9A29273928AB}"/>
                  </a:ext>
                </a:extLst>
              </p:cNvPr>
              <p:cNvSpPr/>
              <p:nvPr/>
            </p:nvSpPr>
            <p:spPr>
              <a:xfrm>
                <a:off x="11210030" y="3163201"/>
                <a:ext cx="381604" cy="532691"/>
              </a:xfrm>
              <a:custGeom>
                <a:avLst/>
                <a:gdLst>
                  <a:gd name="connsiteX0" fmla="*/ 161601 w 381604"/>
                  <a:gd name="connsiteY0" fmla="*/ 532692 h 532691"/>
                  <a:gd name="connsiteX1" fmla="*/ 7239 w 381604"/>
                  <a:gd name="connsiteY1" fmla="*/ 455777 h 532691"/>
                  <a:gd name="connsiteX2" fmla="*/ 65837 w 381604"/>
                  <a:gd name="connsiteY2" fmla="*/ 407057 h 532691"/>
                  <a:gd name="connsiteX3" fmla="*/ 164192 w 381604"/>
                  <a:gd name="connsiteY3" fmla="*/ 456473 h 532691"/>
                  <a:gd name="connsiteX4" fmla="*/ 262518 w 381604"/>
                  <a:gd name="connsiteY4" fmla="*/ 400875 h 532691"/>
                  <a:gd name="connsiteX5" fmla="*/ 257508 w 381604"/>
                  <a:gd name="connsiteY5" fmla="*/ 125574 h 532691"/>
                  <a:gd name="connsiteX6" fmla="*/ 159353 w 381604"/>
                  <a:gd name="connsiteY6" fmla="*/ 76244 h 532691"/>
                  <a:gd name="connsiteX7" fmla="*/ 60741 w 381604"/>
                  <a:gd name="connsiteY7" fmla="*/ 131908 h 532691"/>
                  <a:gd name="connsiteX8" fmla="*/ 0 w 381604"/>
                  <a:gd name="connsiteY8" fmla="*/ 85884 h 532691"/>
                  <a:gd name="connsiteX9" fmla="*/ 157629 w 381604"/>
                  <a:gd name="connsiteY9" fmla="*/ 73 h 532691"/>
                  <a:gd name="connsiteX10" fmla="*/ 316049 w 381604"/>
                  <a:gd name="connsiteY10" fmla="*/ 76806 h 532691"/>
                  <a:gd name="connsiteX11" fmla="*/ 323278 w 381604"/>
                  <a:gd name="connsiteY11" fmla="*/ 446872 h 532691"/>
                  <a:gd name="connsiteX12" fmla="*/ 165954 w 381604"/>
                  <a:gd name="connsiteY12" fmla="*/ 532663 h 532691"/>
                  <a:gd name="connsiteX13" fmla="*/ 161601 w 381604"/>
                  <a:gd name="connsiteY13" fmla="*/ 532692 h 53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604" h="532691">
                    <a:moveTo>
                      <a:pt x="161601" y="532692"/>
                    </a:moveTo>
                    <a:cubicBezTo>
                      <a:pt x="103251" y="532692"/>
                      <a:pt x="48587" y="505498"/>
                      <a:pt x="7239" y="455777"/>
                    </a:cubicBezTo>
                    <a:lnTo>
                      <a:pt x="65837" y="407057"/>
                    </a:lnTo>
                    <a:cubicBezTo>
                      <a:pt x="93021" y="439766"/>
                      <a:pt x="128121" y="457302"/>
                      <a:pt x="164192" y="456473"/>
                    </a:cubicBezTo>
                    <a:cubicBezTo>
                      <a:pt x="201139" y="455616"/>
                      <a:pt x="236058" y="435870"/>
                      <a:pt x="262518" y="400875"/>
                    </a:cubicBezTo>
                    <a:cubicBezTo>
                      <a:pt x="320507" y="324342"/>
                      <a:pt x="318202" y="198279"/>
                      <a:pt x="257508" y="125574"/>
                    </a:cubicBezTo>
                    <a:cubicBezTo>
                      <a:pt x="230381" y="92932"/>
                      <a:pt x="195567" y="75311"/>
                      <a:pt x="159353" y="76244"/>
                    </a:cubicBezTo>
                    <a:cubicBezTo>
                      <a:pt x="122320" y="77083"/>
                      <a:pt x="87316" y="96847"/>
                      <a:pt x="60741" y="131908"/>
                    </a:cubicBezTo>
                    <a:lnTo>
                      <a:pt x="0" y="85884"/>
                    </a:lnTo>
                    <a:cubicBezTo>
                      <a:pt x="40900" y="31915"/>
                      <a:pt x="96879" y="1444"/>
                      <a:pt x="157629" y="73"/>
                    </a:cubicBezTo>
                    <a:cubicBezTo>
                      <a:pt x="217503" y="-1613"/>
                      <a:pt x="273787" y="25962"/>
                      <a:pt x="316049" y="76806"/>
                    </a:cubicBezTo>
                    <a:cubicBezTo>
                      <a:pt x="400574" y="178057"/>
                      <a:pt x="403765" y="340630"/>
                      <a:pt x="323278" y="446872"/>
                    </a:cubicBezTo>
                    <a:cubicBezTo>
                      <a:pt x="282530" y="500774"/>
                      <a:pt x="226638" y="531254"/>
                      <a:pt x="165954" y="532663"/>
                    </a:cubicBezTo>
                    <a:cubicBezTo>
                      <a:pt x="164516" y="532673"/>
                      <a:pt x="163058" y="532692"/>
                      <a:pt x="161601" y="532692"/>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EA033C26-08EA-4AEE-8F49-6A10E6B0AC1F}"/>
                  </a:ext>
                </a:extLst>
              </p:cNvPr>
              <p:cNvSpPr/>
              <p:nvPr/>
            </p:nvSpPr>
            <p:spPr>
              <a:xfrm>
                <a:off x="7810293" y="3907622"/>
                <a:ext cx="1397886" cy="1124638"/>
              </a:xfrm>
              <a:custGeom>
                <a:avLst/>
                <a:gdLst>
                  <a:gd name="connsiteX0" fmla="*/ 1199852 w 1397886"/>
                  <a:gd name="connsiteY0" fmla="*/ 1124639 h 1124638"/>
                  <a:gd name="connsiteX1" fmla="*/ 358261 w 1397886"/>
                  <a:gd name="connsiteY1" fmla="*/ 830449 h 1124638"/>
                  <a:gd name="connsiteX2" fmla="*/ 1168 w 1397886"/>
                  <a:gd name="connsiteY2" fmla="*/ 47409 h 1124638"/>
                  <a:gd name="connsiteX3" fmla="*/ 28791 w 1397886"/>
                  <a:gd name="connsiteY3" fmla="*/ 1155 h 1124638"/>
                  <a:gd name="connsiteX4" fmla="*/ 75044 w 1397886"/>
                  <a:gd name="connsiteY4" fmla="*/ 28787 h 1124638"/>
                  <a:gd name="connsiteX5" fmla="*/ 1357243 w 1397886"/>
                  <a:gd name="connsiteY5" fmla="*/ 1042971 h 1124638"/>
                  <a:gd name="connsiteX6" fmla="*/ 1397800 w 1397886"/>
                  <a:gd name="connsiteY6" fmla="*/ 1078442 h 1124638"/>
                  <a:gd name="connsiteX7" fmla="*/ 1362329 w 1397886"/>
                  <a:gd name="connsiteY7" fmla="*/ 1119009 h 1124638"/>
                  <a:gd name="connsiteX8" fmla="*/ 1199852 w 1397886"/>
                  <a:gd name="connsiteY8" fmla="*/ 1124639 h 11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886" h="1124638">
                    <a:moveTo>
                      <a:pt x="1199852" y="1124639"/>
                    </a:moveTo>
                    <a:cubicBezTo>
                      <a:pt x="825157" y="1124639"/>
                      <a:pt x="548904" y="1027807"/>
                      <a:pt x="358261" y="830449"/>
                    </a:cubicBezTo>
                    <a:cubicBezTo>
                      <a:pt x="158903" y="624081"/>
                      <a:pt x="72539" y="330473"/>
                      <a:pt x="1168" y="47409"/>
                    </a:cubicBezTo>
                    <a:cubicBezTo>
                      <a:pt x="-3985" y="27006"/>
                      <a:pt x="8388" y="6299"/>
                      <a:pt x="28791" y="1155"/>
                    </a:cubicBezTo>
                    <a:cubicBezTo>
                      <a:pt x="49174" y="-3960"/>
                      <a:pt x="69901" y="8385"/>
                      <a:pt x="75044" y="28787"/>
                    </a:cubicBezTo>
                    <a:cubicBezTo>
                      <a:pt x="229597" y="641712"/>
                      <a:pt x="422135" y="1105541"/>
                      <a:pt x="1357243" y="1042971"/>
                    </a:cubicBezTo>
                    <a:cubicBezTo>
                      <a:pt x="1378293" y="1041571"/>
                      <a:pt x="1396391" y="1057449"/>
                      <a:pt x="1397800" y="1078442"/>
                    </a:cubicBezTo>
                    <a:cubicBezTo>
                      <a:pt x="1399200" y="1099436"/>
                      <a:pt x="1383322" y="1117600"/>
                      <a:pt x="1362329" y="1119009"/>
                    </a:cubicBezTo>
                    <a:cubicBezTo>
                      <a:pt x="1306275" y="1122753"/>
                      <a:pt x="1252068" y="1124639"/>
                      <a:pt x="1199852" y="112463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3F0B66C-A436-492E-85DF-0B24419BC04C}"/>
                  </a:ext>
                </a:extLst>
              </p:cNvPr>
              <p:cNvSpPr/>
              <p:nvPr/>
            </p:nvSpPr>
            <p:spPr>
              <a:xfrm>
                <a:off x="9144314" y="4762960"/>
                <a:ext cx="881024" cy="458409"/>
              </a:xfrm>
              <a:custGeom>
                <a:avLst/>
                <a:gdLst>
                  <a:gd name="connsiteX0" fmla="*/ 651586 w 881024"/>
                  <a:gd name="connsiteY0" fmla="*/ 458410 h 458409"/>
                  <a:gd name="connsiteX1" fmla="*/ 229438 w 881024"/>
                  <a:gd name="connsiteY1" fmla="*/ 458410 h 458409"/>
                  <a:gd name="connsiteX2" fmla="*/ 0 w 881024"/>
                  <a:gd name="connsiteY2" fmla="*/ 229124 h 458409"/>
                  <a:gd name="connsiteX3" fmla="*/ 229438 w 881024"/>
                  <a:gd name="connsiteY3" fmla="*/ 0 h 458409"/>
                  <a:gd name="connsiteX4" fmla="*/ 651586 w 881024"/>
                  <a:gd name="connsiteY4" fmla="*/ 0 h 458409"/>
                  <a:gd name="connsiteX5" fmla="*/ 881024 w 881024"/>
                  <a:gd name="connsiteY5" fmla="*/ 229124 h 458409"/>
                  <a:gd name="connsiteX6" fmla="*/ 651586 w 881024"/>
                  <a:gd name="connsiteY6" fmla="*/ 458410 h 458409"/>
                  <a:gd name="connsiteX7" fmla="*/ 229429 w 881024"/>
                  <a:gd name="connsiteY7" fmla="*/ 76200 h 458409"/>
                  <a:gd name="connsiteX8" fmla="*/ 76191 w 881024"/>
                  <a:gd name="connsiteY8" fmla="*/ 229124 h 458409"/>
                  <a:gd name="connsiteX9" fmla="*/ 229429 w 881024"/>
                  <a:gd name="connsiteY9" fmla="*/ 382210 h 458409"/>
                  <a:gd name="connsiteX10" fmla="*/ 651577 w 881024"/>
                  <a:gd name="connsiteY10" fmla="*/ 382210 h 458409"/>
                  <a:gd name="connsiteX11" fmla="*/ 804815 w 881024"/>
                  <a:gd name="connsiteY11" fmla="*/ 229124 h 458409"/>
                  <a:gd name="connsiteX12" fmla="*/ 651577 w 881024"/>
                  <a:gd name="connsiteY12" fmla="*/ 76200 h 458409"/>
                  <a:gd name="connsiteX13" fmla="*/ 229429 w 881024"/>
                  <a:gd name="connsiteY13" fmla="*/ 76200 h 4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1024" h="458409">
                    <a:moveTo>
                      <a:pt x="651586" y="458410"/>
                    </a:moveTo>
                    <a:lnTo>
                      <a:pt x="229438" y="458410"/>
                    </a:lnTo>
                    <a:cubicBezTo>
                      <a:pt x="102927" y="458410"/>
                      <a:pt x="0" y="355549"/>
                      <a:pt x="0" y="229124"/>
                    </a:cubicBezTo>
                    <a:cubicBezTo>
                      <a:pt x="0" y="102784"/>
                      <a:pt x="102927" y="0"/>
                      <a:pt x="229438" y="0"/>
                    </a:cubicBezTo>
                    <a:lnTo>
                      <a:pt x="651586" y="0"/>
                    </a:lnTo>
                    <a:cubicBezTo>
                      <a:pt x="778097" y="0"/>
                      <a:pt x="881024" y="102784"/>
                      <a:pt x="881024" y="229124"/>
                    </a:cubicBezTo>
                    <a:cubicBezTo>
                      <a:pt x="881024" y="355549"/>
                      <a:pt x="778097" y="458410"/>
                      <a:pt x="651586" y="458410"/>
                    </a:cubicBezTo>
                    <a:close/>
                    <a:moveTo>
                      <a:pt x="229429" y="76200"/>
                    </a:moveTo>
                    <a:cubicBezTo>
                      <a:pt x="144932" y="76200"/>
                      <a:pt x="76191" y="144799"/>
                      <a:pt x="76191" y="229124"/>
                    </a:cubicBezTo>
                    <a:cubicBezTo>
                      <a:pt x="76191" y="313534"/>
                      <a:pt x="144932" y="382210"/>
                      <a:pt x="229429" y="382210"/>
                    </a:cubicBezTo>
                    <a:lnTo>
                      <a:pt x="651577" y="382210"/>
                    </a:lnTo>
                    <a:cubicBezTo>
                      <a:pt x="736073" y="382210"/>
                      <a:pt x="804815" y="313534"/>
                      <a:pt x="804815" y="229124"/>
                    </a:cubicBezTo>
                    <a:cubicBezTo>
                      <a:pt x="804815" y="144799"/>
                      <a:pt x="736073" y="76200"/>
                      <a:pt x="651577" y="76200"/>
                    </a:cubicBezTo>
                    <a:lnTo>
                      <a:pt x="229429" y="76200"/>
                    </a:lnTo>
                    <a:close/>
                  </a:path>
                </a:pathLst>
              </a:custGeom>
              <a:grpFill/>
              <a:ln w="9525" cap="flat">
                <a:noFill/>
                <a:prstDash val="solid"/>
                <a:miter/>
              </a:ln>
            </p:spPr>
            <p:txBody>
              <a:bodyPr rtlCol="0" anchor="ctr"/>
              <a:lstStyle/>
              <a:p>
                <a:endParaRPr lang="en-US"/>
              </a:p>
            </p:txBody>
          </p:sp>
        </p:grpSp>
        <p:sp>
          <p:nvSpPr>
            <p:cNvPr id="177" name="TextBox 176">
              <a:extLst>
                <a:ext uri="{FF2B5EF4-FFF2-40B4-BE49-F238E27FC236}">
                  <a16:creationId xmlns:a16="http://schemas.microsoft.com/office/drawing/2014/main" id="{7E39986E-AE22-41D5-8E7F-0B8C2B79B6C0}"/>
                </a:ext>
              </a:extLst>
            </p:cNvPr>
            <p:cNvSpPr txBox="1"/>
            <p:nvPr/>
          </p:nvSpPr>
          <p:spPr>
            <a:xfrm>
              <a:off x="4509916" y="1966848"/>
              <a:ext cx="348172" cy="369332"/>
            </a:xfrm>
            <a:prstGeom prst="rect">
              <a:avLst/>
            </a:prstGeom>
            <a:noFill/>
            <a:ln>
              <a:noFill/>
            </a:ln>
          </p:spPr>
          <p:txBody>
            <a:bodyPr wrap="none" rtlCol="0">
              <a:spAutoFit/>
            </a:bodyPr>
            <a:lstStyle/>
            <a:p>
              <a:r>
                <a:rPr lang="en-US" b="1">
                  <a:solidFill>
                    <a:srgbClr val="009DB0"/>
                  </a:solidFill>
                </a:rPr>
                <a:t>2</a:t>
              </a:r>
            </a:p>
          </p:txBody>
        </p:sp>
        <p:sp>
          <p:nvSpPr>
            <p:cNvPr id="178" name="TextBox 177">
              <a:extLst>
                <a:ext uri="{FF2B5EF4-FFF2-40B4-BE49-F238E27FC236}">
                  <a16:creationId xmlns:a16="http://schemas.microsoft.com/office/drawing/2014/main" id="{67D64B6E-B25C-43DF-8B22-2837376258A1}"/>
                </a:ext>
              </a:extLst>
            </p:cNvPr>
            <p:cNvSpPr txBox="1"/>
            <p:nvPr/>
          </p:nvSpPr>
          <p:spPr>
            <a:xfrm>
              <a:off x="4509916" y="2437304"/>
              <a:ext cx="348172" cy="369332"/>
            </a:xfrm>
            <a:prstGeom prst="rect">
              <a:avLst/>
            </a:prstGeom>
            <a:noFill/>
            <a:ln>
              <a:noFill/>
            </a:ln>
          </p:spPr>
          <p:txBody>
            <a:bodyPr wrap="none" rtlCol="0">
              <a:spAutoFit/>
            </a:bodyPr>
            <a:lstStyle/>
            <a:p>
              <a:r>
                <a:rPr lang="en-US" b="1">
                  <a:solidFill>
                    <a:srgbClr val="009DB0"/>
                  </a:solidFill>
                </a:rPr>
                <a:t>4</a:t>
              </a:r>
            </a:p>
          </p:txBody>
        </p:sp>
        <p:sp>
          <p:nvSpPr>
            <p:cNvPr id="179" name="TextBox 178">
              <a:extLst>
                <a:ext uri="{FF2B5EF4-FFF2-40B4-BE49-F238E27FC236}">
                  <a16:creationId xmlns:a16="http://schemas.microsoft.com/office/drawing/2014/main" id="{E4497985-F844-4B59-A861-9B37451D0B33}"/>
                </a:ext>
              </a:extLst>
            </p:cNvPr>
            <p:cNvSpPr txBox="1"/>
            <p:nvPr/>
          </p:nvSpPr>
          <p:spPr>
            <a:xfrm>
              <a:off x="5599025" y="1966848"/>
              <a:ext cx="348172" cy="369332"/>
            </a:xfrm>
            <a:prstGeom prst="rect">
              <a:avLst/>
            </a:prstGeom>
            <a:noFill/>
            <a:ln>
              <a:noFill/>
            </a:ln>
          </p:spPr>
          <p:txBody>
            <a:bodyPr wrap="none" rtlCol="0">
              <a:spAutoFit/>
            </a:bodyPr>
            <a:lstStyle/>
            <a:p>
              <a:r>
                <a:rPr lang="en-US" b="1">
                  <a:solidFill>
                    <a:srgbClr val="009DB0"/>
                  </a:solidFill>
                </a:rPr>
                <a:t>3</a:t>
              </a:r>
            </a:p>
          </p:txBody>
        </p:sp>
        <p:sp>
          <p:nvSpPr>
            <p:cNvPr id="180" name="TextBox 179">
              <a:extLst>
                <a:ext uri="{FF2B5EF4-FFF2-40B4-BE49-F238E27FC236}">
                  <a16:creationId xmlns:a16="http://schemas.microsoft.com/office/drawing/2014/main" id="{17ACC13B-7D12-4489-A619-17927EDF3E29}"/>
                </a:ext>
              </a:extLst>
            </p:cNvPr>
            <p:cNvSpPr txBox="1"/>
            <p:nvPr/>
          </p:nvSpPr>
          <p:spPr>
            <a:xfrm>
              <a:off x="5599025" y="2437304"/>
              <a:ext cx="348172" cy="369332"/>
            </a:xfrm>
            <a:prstGeom prst="rect">
              <a:avLst/>
            </a:prstGeom>
            <a:noFill/>
            <a:ln>
              <a:noFill/>
            </a:ln>
          </p:spPr>
          <p:txBody>
            <a:bodyPr wrap="none" rtlCol="0">
              <a:spAutoFit/>
            </a:bodyPr>
            <a:lstStyle/>
            <a:p>
              <a:r>
                <a:rPr lang="en-US" b="1">
                  <a:solidFill>
                    <a:srgbClr val="009DB0"/>
                  </a:solidFill>
                </a:rPr>
                <a:t>3</a:t>
              </a:r>
            </a:p>
          </p:txBody>
        </p:sp>
      </p:grpSp>
      <p:sp>
        <p:nvSpPr>
          <p:cNvPr id="185" name="Rectangle 184">
            <a:extLst>
              <a:ext uri="{FF2B5EF4-FFF2-40B4-BE49-F238E27FC236}">
                <a16:creationId xmlns:a16="http://schemas.microsoft.com/office/drawing/2014/main" id="{DF5111F3-1B5A-4B70-AE2B-66745E9E825D}"/>
              </a:ext>
            </a:extLst>
          </p:cNvPr>
          <p:cNvSpPr/>
          <p:nvPr/>
        </p:nvSpPr>
        <p:spPr>
          <a:xfrm>
            <a:off x="125641" y="2953168"/>
            <a:ext cx="316090" cy="68040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00" b="1" i="1">
                <a:solidFill>
                  <a:schemeClr val="bg1"/>
                </a:solidFill>
              </a:rPr>
              <a:t>Wage cost</a:t>
            </a:r>
          </a:p>
        </p:txBody>
      </p:sp>
      <p:sp>
        <p:nvSpPr>
          <p:cNvPr id="187" name="Rectangle 186">
            <a:extLst>
              <a:ext uri="{FF2B5EF4-FFF2-40B4-BE49-F238E27FC236}">
                <a16:creationId xmlns:a16="http://schemas.microsoft.com/office/drawing/2014/main" id="{9D3797C3-149C-429D-AE0B-A229D37CB5F0}"/>
              </a:ext>
            </a:extLst>
          </p:cNvPr>
          <p:cNvSpPr/>
          <p:nvPr/>
        </p:nvSpPr>
        <p:spPr>
          <a:xfrm>
            <a:off x="518509" y="2953167"/>
            <a:ext cx="2577928" cy="68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750 000 €</a:t>
            </a:r>
          </a:p>
          <a:p>
            <a:pPr algn="ctr"/>
            <a:r>
              <a:rPr lang="en-US" sz="1000">
                <a:solidFill>
                  <a:schemeClr val="tx1"/>
                </a:solidFill>
              </a:rPr>
              <a:t>(1 150 000 €*)</a:t>
            </a:r>
          </a:p>
        </p:txBody>
      </p:sp>
      <p:sp>
        <p:nvSpPr>
          <p:cNvPr id="188" name="Rectangle 187">
            <a:extLst>
              <a:ext uri="{FF2B5EF4-FFF2-40B4-BE49-F238E27FC236}">
                <a16:creationId xmlns:a16="http://schemas.microsoft.com/office/drawing/2014/main" id="{52C33DF8-BF5D-4C79-9064-281703E76008}"/>
              </a:ext>
            </a:extLst>
          </p:cNvPr>
          <p:cNvSpPr/>
          <p:nvPr/>
        </p:nvSpPr>
        <p:spPr>
          <a:xfrm>
            <a:off x="3173215" y="2953633"/>
            <a:ext cx="2549517" cy="68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840 000 € per year</a:t>
            </a:r>
          </a:p>
        </p:txBody>
      </p:sp>
      <p:cxnSp>
        <p:nvCxnSpPr>
          <p:cNvPr id="193" name="Connecteur droit 4">
            <a:extLst>
              <a:ext uri="{FF2B5EF4-FFF2-40B4-BE49-F238E27FC236}">
                <a16:creationId xmlns:a16="http://schemas.microsoft.com/office/drawing/2014/main" id="{F7AD266C-96FF-4B2F-97D6-1DB643556D78}"/>
              </a:ext>
            </a:extLst>
          </p:cNvPr>
          <p:cNvCxnSpPr>
            <a:cxnSpLocks/>
          </p:cNvCxnSpPr>
          <p:nvPr/>
        </p:nvCxnSpPr>
        <p:spPr bwMode="auto">
          <a:xfrm>
            <a:off x="247895" y="1044864"/>
            <a:ext cx="544645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5" name="ZoneTexte 6">
            <a:extLst>
              <a:ext uri="{FF2B5EF4-FFF2-40B4-BE49-F238E27FC236}">
                <a16:creationId xmlns:a16="http://schemas.microsoft.com/office/drawing/2014/main" id="{549B153D-F393-42F5-8A66-25ECB6F69172}"/>
              </a:ext>
            </a:extLst>
          </p:cNvPr>
          <p:cNvSpPr txBox="1"/>
          <p:nvPr/>
        </p:nvSpPr>
        <p:spPr>
          <a:xfrm>
            <a:off x="1662186" y="856997"/>
            <a:ext cx="2617871" cy="375734"/>
          </a:xfrm>
          <a:prstGeom prst="rect">
            <a:avLst/>
          </a:prstGeom>
          <a:solidFill>
            <a:schemeClr val="bg1"/>
          </a:solidFill>
        </p:spPr>
        <p:txBody>
          <a:bodyPr wrap="square" rtlCol="0">
            <a:noAutofit/>
          </a:bodyPr>
          <a:lstStyle/>
          <a:p>
            <a:pPr algn="ctr"/>
            <a:r>
              <a:rPr lang="en-US" sz="1100" b="1" spc="-40">
                <a:solidFill>
                  <a:srgbClr val="009DB0"/>
                </a:solidFill>
                <a:latin typeface="Verdana" pitchFamily="34" charset="0"/>
                <a:ea typeface="Verdana" pitchFamily="34" charset="0"/>
              </a:rPr>
              <a:t>Cost repartition for running a neo-bank</a:t>
            </a:r>
          </a:p>
        </p:txBody>
      </p:sp>
      <p:grpSp>
        <p:nvGrpSpPr>
          <p:cNvPr id="146" name="Group 145">
            <a:extLst>
              <a:ext uri="{FF2B5EF4-FFF2-40B4-BE49-F238E27FC236}">
                <a16:creationId xmlns:a16="http://schemas.microsoft.com/office/drawing/2014/main" id="{C5D55674-F8B1-449C-B14C-6493BFB57FC9}"/>
              </a:ext>
            </a:extLst>
          </p:cNvPr>
          <p:cNvGrpSpPr/>
          <p:nvPr/>
        </p:nvGrpSpPr>
        <p:grpSpPr>
          <a:xfrm>
            <a:off x="497080" y="2402595"/>
            <a:ext cx="5472096" cy="619895"/>
            <a:chOff x="1350956" y="2425700"/>
            <a:chExt cx="5893430" cy="619895"/>
          </a:xfrm>
        </p:grpSpPr>
        <p:grpSp>
          <p:nvGrpSpPr>
            <p:cNvPr id="65" name="Group 64">
              <a:extLst>
                <a:ext uri="{FF2B5EF4-FFF2-40B4-BE49-F238E27FC236}">
                  <a16:creationId xmlns:a16="http://schemas.microsoft.com/office/drawing/2014/main" id="{30C569AC-8F5B-4866-993E-4A0DFE3E4331}"/>
                </a:ext>
              </a:extLst>
            </p:cNvPr>
            <p:cNvGrpSpPr/>
            <p:nvPr/>
          </p:nvGrpSpPr>
          <p:grpSpPr>
            <a:xfrm>
              <a:off x="1350956" y="2425700"/>
              <a:ext cx="5893430" cy="619895"/>
              <a:chOff x="1350956" y="2425700"/>
              <a:chExt cx="7151570" cy="619895"/>
            </a:xfrm>
          </p:grpSpPr>
          <p:sp>
            <p:nvSpPr>
              <p:cNvPr id="3" name="Arrow: Right 2">
                <a:extLst>
                  <a:ext uri="{FF2B5EF4-FFF2-40B4-BE49-F238E27FC236}">
                    <a16:creationId xmlns:a16="http://schemas.microsoft.com/office/drawing/2014/main" id="{DC3F3D90-5BA2-4C1F-9699-F7344DD03F97}"/>
                  </a:ext>
                </a:extLst>
              </p:cNvPr>
              <p:cNvSpPr/>
              <p:nvPr/>
            </p:nvSpPr>
            <p:spPr>
              <a:xfrm>
                <a:off x="1350956" y="2469531"/>
                <a:ext cx="7151570" cy="57606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AD362B0A-E240-4B0F-9F0B-FB2BB7766116}"/>
                  </a:ext>
                </a:extLst>
              </p:cNvPr>
              <p:cNvCxnSpPr>
                <a:cxnSpLocks/>
              </p:cNvCxnSpPr>
              <p:nvPr/>
            </p:nvCxnSpPr>
            <p:spPr>
              <a:xfrm flipV="1">
                <a:off x="4792676" y="2425700"/>
                <a:ext cx="0" cy="4989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7FCEE15C-C20F-4628-A530-AE2928E33594}"/>
                </a:ext>
              </a:extLst>
            </p:cNvPr>
            <p:cNvSpPr txBox="1"/>
            <p:nvPr/>
          </p:nvSpPr>
          <p:spPr>
            <a:xfrm>
              <a:off x="2260026" y="2613297"/>
              <a:ext cx="842844" cy="261610"/>
            </a:xfrm>
            <a:prstGeom prst="rect">
              <a:avLst/>
            </a:prstGeom>
            <a:noFill/>
          </p:spPr>
          <p:txBody>
            <a:bodyPr wrap="none" rtlCol="0">
              <a:spAutoFit/>
            </a:bodyPr>
            <a:lstStyle/>
            <a:p>
              <a:r>
                <a:rPr lang="en-US" sz="1100" b="1" i="1">
                  <a:solidFill>
                    <a:schemeClr val="bg1"/>
                  </a:solidFill>
                </a:rPr>
                <a:t>1</a:t>
              </a:r>
              <a:r>
                <a:rPr lang="en-US" sz="1100" b="1" i="1" baseline="30000">
                  <a:solidFill>
                    <a:schemeClr val="bg1"/>
                  </a:solidFill>
                </a:rPr>
                <a:t>st</a:t>
              </a:r>
              <a:r>
                <a:rPr lang="en-US" sz="1100" b="1" i="1">
                  <a:solidFill>
                    <a:schemeClr val="bg1"/>
                  </a:solidFill>
                </a:rPr>
                <a:t> year</a:t>
              </a:r>
            </a:p>
          </p:txBody>
        </p:sp>
        <p:sp>
          <p:nvSpPr>
            <p:cNvPr id="71" name="TextBox 70">
              <a:extLst>
                <a:ext uri="{FF2B5EF4-FFF2-40B4-BE49-F238E27FC236}">
                  <a16:creationId xmlns:a16="http://schemas.microsoft.com/office/drawing/2014/main" id="{DDB22842-1C63-4294-A9AA-F9293D1C77F9}"/>
                </a:ext>
              </a:extLst>
            </p:cNvPr>
            <p:cNvSpPr txBox="1"/>
            <p:nvPr/>
          </p:nvSpPr>
          <p:spPr>
            <a:xfrm>
              <a:off x="4750052" y="2635971"/>
              <a:ext cx="1906323" cy="261610"/>
            </a:xfrm>
            <a:prstGeom prst="rect">
              <a:avLst/>
            </a:prstGeom>
            <a:noFill/>
          </p:spPr>
          <p:txBody>
            <a:bodyPr wrap="none" rtlCol="0">
              <a:spAutoFit/>
            </a:bodyPr>
            <a:lstStyle/>
            <a:p>
              <a:r>
                <a:rPr lang="en-US" sz="1100" b="1" i="1">
                  <a:solidFill>
                    <a:schemeClr val="bg1"/>
                  </a:solidFill>
                </a:rPr>
                <a:t>« Normal running »</a:t>
              </a:r>
            </a:p>
          </p:txBody>
        </p:sp>
      </p:grpSp>
      <p:cxnSp>
        <p:nvCxnSpPr>
          <p:cNvPr id="73" name="Straight Arrow Connector 72">
            <a:extLst>
              <a:ext uri="{FF2B5EF4-FFF2-40B4-BE49-F238E27FC236}">
                <a16:creationId xmlns:a16="http://schemas.microsoft.com/office/drawing/2014/main" id="{5A17E903-C9B2-4C91-A5A8-A82EC94FE6EF}"/>
              </a:ext>
            </a:extLst>
          </p:cNvPr>
          <p:cNvCxnSpPr>
            <a:cxnSpLocks/>
          </p:cNvCxnSpPr>
          <p:nvPr/>
        </p:nvCxnSpPr>
        <p:spPr>
          <a:xfrm>
            <a:off x="3138386" y="2246190"/>
            <a:ext cx="0" cy="3011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53510F85-5EB9-4827-AB77-C3DA172D4B96}"/>
              </a:ext>
            </a:extLst>
          </p:cNvPr>
          <p:cNvSpPr/>
          <p:nvPr/>
        </p:nvSpPr>
        <p:spPr bwMode="auto">
          <a:xfrm>
            <a:off x="6130387" y="1311797"/>
            <a:ext cx="3269108" cy="4863177"/>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90000" tIns="90000" rIns="90000" bIns="90000" numCol="1" rtlCol="0" anchor="t" anchorCtr="0" compatLnSpc="1">
            <a:prstTxWarp prst="textNoShape">
              <a:avLst/>
            </a:prstTxWarp>
          </a:bodyPr>
          <a:lstStyle/>
          <a:p>
            <a:pPr marL="258762" indent="-171450">
              <a:spcAft>
                <a:spcPts val="600"/>
              </a:spcAft>
              <a:buFont typeface="Arial" panose="020B0604020202020204" pitchFamily="34" charset="0"/>
              <a:buChar char="•"/>
            </a:pPr>
            <a:r>
              <a:rPr lang="en-US" sz="1000">
                <a:latin typeface="Verdana (Body)"/>
              </a:rPr>
              <a:t>Based on the existing customer base of CG, we can imagine that CG’s neo-bank would address </a:t>
            </a:r>
            <a:r>
              <a:rPr lang="en-US" sz="1000" b="1">
                <a:solidFill>
                  <a:srgbClr val="009DB0"/>
                </a:solidFill>
                <a:latin typeface="Verdana (Body)"/>
              </a:rPr>
              <a:t>5 000 customers when launched</a:t>
            </a:r>
          </a:p>
          <a:p>
            <a:pPr marL="258762" indent="-171450">
              <a:spcAft>
                <a:spcPts val="600"/>
              </a:spcAft>
              <a:buFont typeface="Arial" panose="020B0604020202020204" pitchFamily="34" charset="0"/>
              <a:buChar char="•"/>
            </a:pPr>
            <a:r>
              <a:rPr lang="en-US" sz="1000">
                <a:latin typeface="Verdana (Body)"/>
              </a:rPr>
              <a:t>Looking at the possible revenues from the neo-bank:</a:t>
            </a:r>
          </a:p>
          <a:p>
            <a:pPr marL="715962" lvl="1" indent="-171450">
              <a:spcAft>
                <a:spcPts val="600"/>
              </a:spcAft>
              <a:buFont typeface="Wingdings" panose="05000000000000000000" pitchFamily="2" charset="2"/>
              <a:buChar char="§"/>
            </a:pPr>
            <a:r>
              <a:rPr lang="en-US" sz="1000">
                <a:latin typeface="Verdana (Body)"/>
              </a:rPr>
              <a:t>Considering CG’s </a:t>
            </a:r>
            <a:r>
              <a:rPr lang="en-US" sz="1000" b="1">
                <a:solidFill>
                  <a:srgbClr val="009DB0"/>
                </a:solidFill>
                <a:latin typeface="Verdana (Body)"/>
              </a:rPr>
              <a:t>premium target</a:t>
            </a:r>
            <a:r>
              <a:rPr lang="en-US" sz="1000">
                <a:latin typeface="Verdana (Body)"/>
              </a:rPr>
              <a:t> compared to other neo-banks CG could charge </a:t>
            </a:r>
            <a:r>
              <a:rPr lang="en-US" sz="1000" b="1">
                <a:solidFill>
                  <a:srgbClr val="009DB0"/>
                </a:solidFill>
                <a:latin typeface="Verdana (Body)"/>
              </a:rPr>
              <a:t>120€ per client per year </a:t>
            </a:r>
            <a:r>
              <a:rPr lang="en-US" sz="1000">
                <a:latin typeface="Verdana (Body)"/>
              </a:rPr>
              <a:t>for the use of its neo-bank</a:t>
            </a:r>
          </a:p>
          <a:p>
            <a:pPr marL="715962" lvl="1" indent="-171450">
              <a:spcAft>
                <a:spcPts val="600"/>
              </a:spcAft>
              <a:buFont typeface="Wingdings" panose="05000000000000000000" pitchFamily="2" charset="2"/>
              <a:buChar char="§"/>
            </a:pPr>
            <a:r>
              <a:rPr lang="en-US" sz="1000">
                <a:latin typeface="Verdana (Body)"/>
              </a:rPr>
              <a:t>The neo bank would also bring revenues by a </a:t>
            </a:r>
            <a:r>
              <a:rPr lang="en-US" sz="1000" b="1">
                <a:solidFill>
                  <a:srgbClr val="009DB0"/>
                </a:solidFill>
                <a:latin typeface="Verdana (Body)"/>
              </a:rPr>
              <a:t>sharing of the card utilization fees </a:t>
            </a:r>
            <a:r>
              <a:rPr lang="en-US" sz="1000">
                <a:latin typeface="Verdana (Body)"/>
              </a:rPr>
              <a:t>with the banking provider</a:t>
            </a:r>
          </a:p>
          <a:p>
            <a:pPr marL="258762" indent="-171450">
              <a:spcAft>
                <a:spcPts val="600"/>
              </a:spcAft>
              <a:buFont typeface="Arial" panose="020B0604020202020204" pitchFamily="34" charset="0"/>
              <a:buChar char="•"/>
            </a:pPr>
            <a:r>
              <a:rPr lang="en-US" sz="1000">
                <a:latin typeface="Verdana (Body)"/>
              </a:rPr>
              <a:t>CG would then need to </a:t>
            </a:r>
            <a:r>
              <a:rPr lang="en-US" sz="1000" b="1">
                <a:solidFill>
                  <a:srgbClr val="009DB0"/>
                </a:solidFill>
                <a:latin typeface="Verdana (Body)"/>
              </a:rPr>
              <a:t>earn </a:t>
            </a:r>
            <a:r>
              <a:rPr lang="en-US" sz="1000" b="1">
                <a:solidFill>
                  <a:srgbClr val="009DB0"/>
                </a:solidFill>
              </a:rPr>
              <a:t>≈100€ per client per year by upselling </a:t>
            </a:r>
            <a:r>
              <a:rPr lang="en-US" sz="1000">
                <a:solidFill>
                  <a:schemeClr val="tx1"/>
                </a:solidFill>
              </a:rPr>
              <a:t>its wealth management services to </a:t>
            </a:r>
            <a:r>
              <a:rPr lang="en-US" sz="1000" b="1">
                <a:solidFill>
                  <a:srgbClr val="009DB0"/>
                </a:solidFill>
              </a:rPr>
              <a:t>compensate the neo-bank investment</a:t>
            </a:r>
          </a:p>
          <a:p>
            <a:pPr marL="87312">
              <a:spcAft>
                <a:spcPts val="600"/>
              </a:spcAft>
            </a:pPr>
            <a:endParaRPr lang="en-US" sz="1000" b="1">
              <a:solidFill>
                <a:srgbClr val="009DB0"/>
              </a:solidFill>
            </a:endParaRPr>
          </a:p>
          <a:p>
            <a:pPr marL="258762" indent="-171450">
              <a:spcAft>
                <a:spcPts val="600"/>
              </a:spcAft>
              <a:buFont typeface="Wingdings" panose="05000000000000000000" pitchFamily="2" charset="2"/>
              <a:buChar char="Ø"/>
            </a:pPr>
            <a:r>
              <a:rPr lang="en-US" sz="1000"/>
              <a:t>Possibility of development of a </a:t>
            </a:r>
            <a:r>
              <a:rPr lang="en-US" sz="1000" b="1">
                <a:solidFill>
                  <a:srgbClr val="009DB0"/>
                </a:solidFill>
              </a:rPr>
              <a:t>freemium model</a:t>
            </a:r>
            <a:r>
              <a:rPr lang="en-US" sz="1000"/>
              <a:t>:</a:t>
            </a:r>
          </a:p>
          <a:p>
            <a:pPr marL="715962" lvl="1" indent="-171450">
              <a:spcAft>
                <a:spcPts val="600"/>
              </a:spcAft>
              <a:buFont typeface="Wingdings" panose="05000000000000000000" pitchFamily="2" charset="2"/>
              <a:buChar char="§"/>
            </a:pPr>
            <a:r>
              <a:rPr lang="en-US" sz="1000"/>
              <a:t>A </a:t>
            </a:r>
            <a:r>
              <a:rPr lang="en-US" sz="1000" b="1">
                <a:solidFill>
                  <a:srgbClr val="009DB0"/>
                </a:solidFill>
              </a:rPr>
              <a:t>free account </a:t>
            </a:r>
            <a:r>
              <a:rPr lang="en-US" sz="1000"/>
              <a:t>with basic features</a:t>
            </a:r>
          </a:p>
          <a:p>
            <a:pPr marL="715962" lvl="1" indent="-171450">
              <a:spcAft>
                <a:spcPts val="600"/>
              </a:spcAft>
              <a:buFont typeface="Wingdings" panose="05000000000000000000" pitchFamily="2" charset="2"/>
              <a:buChar char="§"/>
            </a:pPr>
            <a:r>
              <a:rPr lang="en-US" sz="1000"/>
              <a:t>A </a:t>
            </a:r>
            <a:r>
              <a:rPr lang="en-US" sz="1000" b="1">
                <a:solidFill>
                  <a:srgbClr val="009DB0"/>
                </a:solidFill>
              </a:rPr>
              <a:t>premium account </a:t>
            </a:r>
            <a:r>
              <a:rPr lang="en-US" sz="1000"/>
              <a:t>with additional services adapted to expatriates community</a:t>
            </a:r>
          </a:p>
          <a:p>
            <a:pPr marL="715962" lvl="1" indent="-171450">
              <a:spcAft>
                <a:spcPts val="600"/>
              </a:spcAft>
              <a:buFont typeface="Wingdings" panose="05000000000000000000" pitchFamily="2" charset="2"/>
              <a:buChar char="Ø"/>
            </a:pPr>
            <a:endParaRPr lang="en-US" sz="1000" b="1"/>
          </a:p>
          <a:p>
            <a:pPr marL="715962" lvl="1" indent="-171450">
              <a:spcAft>
                <a:spcPts val="600"/>
              </a:spcAft>
              <a:buFont typeface="Wingdings" panose="05000000000000000000" pitchFamily="2" charset="2"/>
              <a:buChar char="§"/>
            </a:pPr>
            <a:endParaRPr lang="en-US" sz="1000" b="1">
              <a:solidFill>
                <a:srgbClr val="009DB0"/>
              </a:solidFill>
            </a:endParaRPr>
          </a:p>
          <a:p>
            <a:pPr marL="258762" indent="-171450">
              <a:spcAft>
                <a:spcPts val="600"/>
              </a:spcAft>
              <a:buBlip>
                <a:blip r:embed="rId2">
                  <a:extLst>
                    <a:ext uri="{96DAC541-7B7A-43D3-8B79-37D633B846F1}">
                      <asvg:svgBlip xmlns:asvg="http://schemas.microsoft.com/office/drawing/2016/SVG/main" r:embed="rId3"/>
                    </a:ext>
                  </a:extLst>
                </a:blip>
              </a:buBlip>
            </a:pPr>
            <a:endParaRPr lang="en-US" sz="1000" b="1">
              <a:solidFill>
                <a:srgbClr val="009DB0"/>
              </a:solidFill>
            </a:endParaRPr>
          </a:p>
        </p:txBody>
      </p:sp>
      <p:sp>
        <p:nvSpPr>
          <p:cNvPr id="200" name="TextBox 199">
            <a:extLst>
              <a:ext uri="{FF2B5EF4-FFF2-40B4-BE49-F238E27FC236}">
                <a16:creationId xmlns:a16="http://schemas.microsoft.com/office/drawing/2014/main" id="{B5F25D76-5F82-4A30-B1FD-974B9383BE24}"/>
              </a:ext>
            </a:extLst>
          </p:cNvPr>
          <p:cNvSpPr txBox="1"/>
          <p:nvPr/>
        </p:nvSpPr>
        <p:spPr>
          <a:xfrm>
            <a:off x="56357" y="6462939"/>
            <a:ext cx="3482797" cy="369332"/>
          </a:xfrm>
          <a:prstGeom prst="rect">
            <a:avLst/>
          </a:prstGeom>
          <a:noFill/>
        </p:spPr>
        <p:txBody>
          <a:bodyPr wrap="square" rtlCol="0">
            <a:spAutoFit/>
          </a:bodyPr>
          <a:lstStyle/>
          <a:p>
            <a:r>
              <a:rPr lang="en-US" sz="900" i="1">
                <a:solidFill>
                  <a:schemeClr val="bg1">
                    <a:lumMod val="75000"/>
                  </a:schemeClr>
                </a:solidFill>
              </a:rPr>
              <a:t>*: estimation in the case of building a solution “from scratch”</a:t>
            </a:r>
          </a:p>
        </p:txBody>
      </p:sp>
      <p:cxnSp>
        <p:nvCxnSpPr>
          <p:cNvPr id="201" name="Connecteur droit 4">
            <a:extLst>
              <a:ext uri="{FF2B5EF4-FFF2-40B4-BE49-F238E27FC236}">
                <a16:creationId xmlns:a16="http://schemas.microsoft.com/office/drawing/2014/main" id="{0DC2E6B2-4705-4D21-B727-5D249785A06F}"/>
              </a:ext>
            </a:extLst>
          </p:cNvPr>
          <p:cNvCxnSpPr>
            <a:cxnSpLocks/>
          </p:cNvCxnSpPr>
          <p:nvPr/>
        </p:nvCxnSpPr>
        <p:spPr bwMode="auto">
          <a:xfrm>
            <a:off x="6130387" y="1044864"/>
            <a:ext cx="3269107"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02" name="ZoneTexte 6">
            <a:extLst>
              <a:ext uri="{FF2B5EF4-FFF2-40B4-BE49-F238E27FC236}">
                <a16:creationId xmlns:a16="http://schemas.microsoft.com/office/drawing/2014/main" id="{F7DF6730-2452-49D6-8DC4-4A3B783162D3}"/>
              </a:ext>
            </a:extLst>
          </p:cNvPr>
          <p:cNvSpPr txBox="1"/>
          <p:nvPr/>
        </p:nvSpPr>
        <p:spPr>
          <a:xfrm>
            <a:off x="7082452" y="896530"/>
            <a:ext cx="1364976" cy="187867"/>
          </a:xfrm>
          <a:prstGeom prst="rect">
            <a:avLst/>
          </a:prstGeom>
          <a:solidFill>
            <a:schemeClr val="bg1"/>
          </a:solidFill>
        </p:spPr>
        <p:txBody>
          <a:bodyPr wrap="square" rtlCol="0">
            <a:noAutofit/>
          </a:bodyPr>
          <a:lstStyle/>
          <a:p>
            <a:pPr algn="ctr"/>
            <a:r>
              <a:rPr lang="en-US" sz="1100" b="1" spc="-40">
                <a:solidFill>
                  <a:srgbClr val="009DB0"/>
                </a:solidFill>
                <a:latin typeface="Verdana" pitchFamily="34" charset="0"/>
                <a:ea typeface="Verdana" pitchFamily="34" charset="0"/>
              </a:rPr>
              <a:t>Business case</a:t>
            </a:r>
          </a:p>
        </p:txBody>
      </p:sp>
      <p:grpSp>
        <p:nvGrpSpPr>
          <p:cNvPr id="123" name="Groupe 56">
            <a:extLst>
              <a:ext uri="{FF2B5EF4-FFF2-40B4-BE49-F238E27FC236}">
                <a16:creationId xmlns:a16="http://schemas.microsoft.com/office/drawing/2014/main" id="{2ADE7260-D4E1-42D0-A5D8-7097A0FC8C29}"/>
              </a:ext>
            </a:extLst>
          </p:cNvPr>
          <p:cNvGrpSpPr/>
          <p:nvPr/>
        </p:nvGrpSpPr>
        <p:grpSpPr>
          <a:xfrm>
            <a:off x="9076768" y="6415272"/>
            <a:ext cx="772875" cy="192882"/>
            <a:chOff x="10416619" y="1219200"/>
            <a:chExt cx="772875" cy="192882"/>
          </a:xfrm>
        </p:grpSpPr>
        <p:sp>
          <p:nvSpPr>
            <p:cNvPr id="124" name="Rectangle 123">
              <a:extLst>
                <a:ext uri="{FF2B5EF4-FFF2-40B4-BE49-F238E27FC236}">
                  <a16:creationId xmlns:a16="http://schemas.microsoft.com/office/drawing/2014/main" id="{64391FA2-DA29-4EE4-9807-8C625090C1A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25" name="Freeform 6">
              <a:extLst>
                <a:ext uri="{FF2B5EF4-FFF2-40B4-BE49-F238E27FC236}">
                  <a16:creationId xmlns:a16="http://schemas.microsoft.com/office/drawing/2014/main" id="{157E919E-6EFF-4215-807A-ED46F462B674}"/>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9" name="Rectangle 128">
            <a:extLst>
              <a:ext uri="{FF2B5EF4-FFF2-40B4-BE49-F238E27FC236}">
                <a16:creationId xmlns:a16="http://schemas.microsoft.com/office/drawing/2014/main" id="{FAB45721-0A88-40A4-8A4A-5060A2B4E7AC}"/>
              </a:ext>
            </a:extLst>
          </p:cNvPr>
          <p:cNvSpPr/>
          <p:nvPr/>
        </p:nvSpPr>
        <p:spPr>
          <a:xfrm>
            <a:off x="125641" y="3691009"/>
            <a:ext cx="316090" cy="678814"/>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00" b="1" i="1">
                <a:solidFill>
                  <a:schemeClr val="bg1"/>
                </a:solidFill>
              </a:rPr>
              <a:t>Provider cost</a:t>
            </a:r>
          </a:p>
        </p:txBody>
      </p:sp>
      <p:sp>
        <p:nvSpPr>
          <p:cNvPr id="130" name="Rectangle 129">
            <a:extLst>
              <a:ext uri="{FF2B5EF4-FFF2-40B4-BE49-F238E27FC236}">
                <a16:creationId xmlns:a16="http://schemas.microsoft.com/office/drawing/2014/main" id="{033B1EAD-CAF7-406C-8DB3-74A3B766E87D}"/>
              </a:ext>
            </a:extLst>
          </p:cNvPr>
          <p:cNvSpPr/>
          <p:nvPr/>
        </p:nvSpPr>
        <p:spPr>
          <a:xfrm>
            <a:off x="518509" y="3691009"/>
            <a:ext cx="2577928" cy="678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≈100 000 €/200 000 € set-up fee</a:t>
            </a:r>
          </a:p>
        </p:txBody>
      </p:sp>
      <p:sp>
        <p:nvSpPr>
          <p:cNvPr id="131" name="Rectangle 130">
            <a:extLst>
              <a:ext uri="{FF2B5EF4-FFF2-40B4-BE49-F238E27FC236}">
                <a16:creationId xmlns:a16="http://schemas.microsoft.com/office/drawing/2014/main" id="{642B18BE-398F-4941-9635-B037509F18AA}"/>
              </a:ext>
            </a:extLst>
          </p:cNvPr>
          <p:cNvSpPr/>
          <p:nvPr/>
        </p:nvSpPr>
        <p:spPr>
          <a:xfrm>
            <a:off x="3173215" y="3690216"/>
            <a:ext cx="2549517" cy="68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X% per functionality and per client account creation</a:t>
            </a:r>
          </a:p>
          <a:p>
            <a:pPr algn="ctr"/>
            <a:r>
              <a:rPr lang="en-US" sz="1000">
                <a:solidFill>
                  <a:schemeClr val="tx1"/>
                </a:solidFill>
              </a:rPr>
              <a:t>(≈10 000 € /50 000 € per month) </a:t>
            </a:r>
          </a:p>
        </p:txBody>
      </p:sp>
      <p:sp>
        <p:nvSpPr>
          <p:cNvPr id="6" name="Espace réservé du texte 2">
            <a:extLst>
              <a:ext uri="{FF2B5EF4-FFF2-40B4-BE49-F238E27FC236}">
                <a16:creationId xmlns:a16="http://schemas.microsoft.com/office/drawing/2014/main" id="{600C5827-32BA-469C-B00B-F915EDBC9512}"/>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2413152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89539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504299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4320000"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
        <p:nvSpPr>
          <p:cNvPr id="8" name="ZoneTexte 3">
            <a:extLst>
              <a:ext uri="{FF2B5EF4-FFF2-40B4-BE49-F238E27FC236}">
                <a16:creationId xmlns:a16="http://schemas.microsoft.com/office/drawing/2014/main" id="{9F608D29-0FB9-4FD1-9BD0-34AAB225B709}"/>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Overview of digital opportunities identified</a:t>
            </a:r>
          </a:p>
          <a:p>
            <a:pPr marL="355600" indent="-228600">
              <a:spcBef>
                <a:spcPts val="1200"/>
              </a:spcBef>
              <a:buFont typeface="+mj-lt"/>
              <a:buAutoNum type="arabicPeriod"/>
            </a:pPr>
            <a:r>
              <a:rPr lang="en-US" sz="1100">
                <a:latin typeface="+mj-lt"/>
              </a:rPr>
              <a:t>Banking-as-a-service with a neo-bank offer for expatriates</a:t>
            </a:r>
          </a:p>
          <a:p>
            <a:pPr marL="355600" indent="-228600">
              <a:spcBef>
                <a:spcPts val="1200"/>
              </a:spcBef>
              <a:buFont typeface="+mj-lt"/>
              <a:buAutoNum type="arabicPeriod"/>
            </a:pPr>
            <a:r>
              <a:rPr lang="en-US" sz="1100" b="1">
                <a:solidFill>
                  <a:srgbClr val="009DB0"/>
                </a:solidFill>
                <a:latin typeface="+mj-lt"/>
              </a:rPr>
              <a:t>White label Compass-like network of independent CGP </a:t>
            </a:r>
          </a:p>
          <a:p>
            <a:pPr marL="355600" indent="-228600">
              <a:spcBef>
                <a:spcPts val="1200"/>
              </a:spcBef>
              <a:buFont typeface="+mj-lt"/>
              <a:buAutoNum type="arabicPeriod"/>
            </a:pPr>
            <a:r>
              <a:rPr lang="en-US" sz="1100">
                <a:latin typeface="+mj-lt"/>
              </a:rPr>
              <a:t>360° customer knowledge solutions</a:t>
            </a:r>
          </a:p>
          <a:p>
            <a:pPr marL="355600" indent="-228600">
              <a:spcBef>
                <a:spcPts val="1200"/>
              </a:spcBef>
              <a:buFont typeface="+mj-lt"/>
              <a:buAutoNum type="arabicPeriod"/>
            </a:pPr>
            <a:r>
              <a:rPr lang="en-US" sz="1100">
                <a:latin typeface="+mj-lt"/>
              </a:rPr>
              <a:t>“</a:t>
            </a:r>
            <a:r>
              <a:rPr lang="en-US" sz="1100" err="1">
                <a:latin typeface="+mj-lt"/>
              </a:rPr>
              <a:t>Agence</a:t>
            </a:r>
            <a:r>
              <a:rPr lang="en-US" sz="1100">
                <a:latin typeface="+mj-lt"/>
              </a:rPr>
              <a:t> à distance” model with a digital journey coupled with a human advisor</a:t>
            </a:r>
          </a:p>
        </p:txBody>
      </p:sp>
    </p:spTree>
    <p:extLst>
      <p:ext uri="{BB962C8B-B14F-4D97-AF65-F5344CB8AC3E}">
        <p14:creationId xmlns:p14="http://schemas.microsoft.com/office/powerpoint/2010/main" val="12506698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7216A1E5-3D4A-420E-B7AD-7BA991BDD223}"/>
              </a:ext>
            </a:extLst>
          </p:cNvPr>
          <p:cNvSpPr/>
          <p:nvPr/>
        </p:nvSpPr>
        <p:spPr>
          <a:xfrm>
            <a:off x="7194960" y="2261487"/>
            <a:ext cx="2204533" cy="22320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onnecteur droit 32">
            <a:extLst>
              <a:ext uri="{FF2B5EF4-FFF2-40B4-BE49-F238E27FC236}">
                <a16:creationId xmlns:a16="http://schemas.microsoft.com/office/drawing/2014/main" id="{4A7E07C3-CE2B-4C00-A287-EAC5ABF96C0F}"/>
              </a:ext>
            </a:extLst>
          </p:cNvPr>
          <p:cNvCxnSpPr>
            <a:cxnSpLocks/>
          </p:cNvCxnSpPr>
          <p:nvPr/>
        </p:nvCxnSpPr>
        <p:spPr bwMode="auto">
          <a:xfrm flipH="1">
            <a:off x="7849508" y="4102843"/>
            <a:ext cx="69850" cy="22225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81" name="Connecteur droit 32">
            <a:extLst>
              <a:ext uri="{FF2B5EF4-FFF2-40B4-BE49-F238E27FC236}">
                <a16:creationId xmlns:a16="http://schemas.microsoft.com/office/drawing/2014/main" id="{45FEFA7E-27A2-463B-9609-5A804D1570E9}"/>
              </a:ext>
            </a:extLst>
          </p:cNvPr>
          <p:cNvCxnSpPr>
            <a:cxnSpLocks/>
          </p:cNvCxnSpPr>
          <p:nvPr/>
        </p:nvCxnSpPr>
        <p:spPr bwMode="auto">
          <a:xfrm>
            <a:off x="7951617" y="4104631"/>
            <a:ext cx="96271" cy="227806"/>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82" name="ZoneTexte 81">
            <a:extLst>
              <a:ext uri="{FF2B5EF4-FFF2-40B4-BE49-F238E27FC236}">
                <a16:creationId xmlns:a16="http://schemas.microsoft.com/office/drawing/2014/main" id="{2F5D6F88-5DB7-41A9-A9FD-AFEFE5DE9C4F}"/>
              </a:ext>
            </a:extLst>
          </p:cNvPr>
          <p:cNvSpPr txBox="1"/>
          <p:nvPr/>
        </p:nvSpPr>
        <p:spPr>
          <a:xfrm>
            <a:off x="7663538" y="4208263"/>
            <a:ext cx="384349" cy="261610"/>
          </a:xfrm>
          <a:prstGeom prst="rect">
            <a:avLst/>
          </a:prstGeom>
          <a:noFill/>
        </p:spPr>
        <p:txBody>
          <a:bodyPr wrap="square" rtlCol="0">
            <a:spAutoFit/>
          </a:bodyPr>
          <a:lstStyle/>
          <a:p>
            <a:r>
              <a:rPr lang="en-US" sz="1050">
                <a:solidFill>
                  <a:srgbClr val="95B3D7"/>
                </a:solidFill>
              </a:rPr>
              <a:t>…</a:t>
            </a:r>
          </a:p>
        </p:txBody>
      </p:sp>
      <p:sp>
        <p:nvSpPr>
          <p:cNvPr id="83" name="ZoneTexte 82">
            <a:extLst>
              <a:ext uri="{FF2B5EF4-FFF2-40B4-BE49-F238E27FC236}">
                <a16:creationId xmlns:a16="http://schemas.microsoft.com/office/drawing/2014/main" id="{B23537F8-93AC-4384-98DF-A2587C973D72}"/>
              </a:ext>
            </a:extLst>
          </p:cNvPr>
          <p:cNvSpPr txBox="1"/>
          <p:nvPr/>
        </p:nvSpPr>
        <p:spPr>
          <a:xfrm>
            <a:off x="7939608" y="4208263"/>
            <a:ext cx="384349" cy="261610"/>
          </a:xfrm>
          <a:prstGeom prst="rect">
            <a:avLst/>
          </a:prstGeom>
          <a:noFill/>
        </p:spPr>
        <p:txBody>
          <a:bodyPr wrap="square" rtlCol="0">
            <a:spAutoFit/>
          </a:bodyPr>
          <a:lstStyle/>
          <a:p>
            <a:r>
              <a:rPr lang="en-US" sz="1050">
                <a:solidFill>
                  <a:srgbClr val="95B3D7"/>
                </a:solidFill>
              </a:rPr>
              <a:t>…</a:t>
            </a:r>
          </a:p>
        </p:txBody>
      </p:sp>
      <p:sp>
        <p:nvSpPr>
          <p:cNvPr id="2" name="Titre 1">
            <a:extLst>
              <a:ext uri="{FF2B5EF4-FFF2-40B4-BE49-F238E27FC236}">
                <a16:creationId xmlns:a16="http://schemas.microsoft.com/office/drawing/2014/main" id="{EC8E2DCF-5E02-422F-9A0F-41C0BE7A234D}"/>
              </a:ext>
            </a:extLst>
          </p:cNvPr>
          <p:cNvSpPr>
            <a:spLocks noGrp="1"/>
          </p:cNvSpPr>
          <p:nvPr>
            <p:ph type="ctrTitle"/>
          </p:nvPr>
        </p:nvSpPr>
        <p:spPr/>
        <p:txBody>
          <a:bodyPr/>
          <a:lstStyle/>
          <a:p>
            <a:r>
              <a:rPr lang="en-US" sz="1300"/>
              <a:t>As for the </a:t>
            </a:r>
            <a:r>
              <a:rPr lang="en-US" sz="1300" err="1">
                <a:solidFill>
                  <a:srgbClr val="009DB0"/>
                </a:solidFill>
              </a:rPr>
              <a:t>Hubn’UP</a:t>
            </a:r>
            <a:r>
              <a:rPr lang="en-US" sz="1300">
                <a:solidFill>
                  <a:srgbClr val="009DB0"/>
                </a:solidFill>
              </a:rPr>
              <a:t> network</a:t>
            </a:r>
            <a:r>
              <a:rPr lang="en-US" sz="1300"/>
              <a:t>, MLM-based models of </a:t>
            </a:r>
            <a:r>
              <a:rPr lang="en-US" sz="1300">
                <a:solidFill>
                  <a:srgbClr val="009DB0"/>
                </a:solidFill>
              </a:rPr>
              <a:t>self employed CGPs </a:t>
            </a:r>
            <a:r>
              <a:rPr lang="en-US" sz="1300"/>
              <a:t>are extending, benefitting from digital tools to handle operations while keeping recruitment and training human</a:t>
            </a:r>
          </a:p>
        </p:txBody>
      </p:sp>
      <p:sp>
        <p:nvSpPr>
          <p:cNvPr id="5" name="Rectangle 4">
            <a:extLst>
              <a:ext uri="{FF2B5EF4-FFF2-40B4-BE49-F238E27FC236}">
                <a16:creationId xmlns:a16="http://schemas.microsoft.com/office/drawing/2014/main" id="{54C36305-8BEB-484A-94AD-EE56F9EA0A2F}"/>
              </a:ext>
            </a:extLst>
          </p:cNvPr>
          <p:cNvSpPr/>
          <p:nvPr/>
        </p:nvSpPr>
        <p:spPr>
          <a:xfrm>
            <a:off x="7278117" y="1046181"/>
            <a:ext cx="2121376" cy="23567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Customers</a:t>
            </a:r>
          </a:p>
        </p:txBody>
      </p:sp>
      <p:sp>
        <p:nvSpPr>
          <p:cNvPr id="6" name="Rectangle 5">
            <a:extLst>
              <a:ext uri="{FF2B5EF4-FFF2-40B4-BE49-F238E27FC236}">
                <a16:creationId xmlns:a16="http://schemas.microsoft.com/office/drawing/2014/main" id="{D0FDDE77-5E52-4E24-BB9C-D35FF03A9F8D}"/>
              </a:ext>
            </a:extLst>
          </p:cNvPr>
          <p:cNvSpPr/>
          <p:nvPr/>
        </p:nvSpPr>
        <p:spPr>
          <a:xfrm>
            <a:off x="2866511" y="1046181"/>
            <a:ext cx="4286864" cy="23567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CGPs</a:t>
            </a:r>
          </a:p>
        </p:txBody>
      </p:sp>
      <p:sp>
        <p:nvSpPr>
          <p:cNvPr id="7" name="Rectangle 6">
            <a:extLst>
              <a:ext uri="{FF2B5EF4-FFF2-40B4-BE49-F238E27FC236}">
                <a16:creationId xmlns:a16="http://schemas.microsoft.com/office/drawing/2014/main" id="{059292C9-6753-428B-A8E0-ED4DBB44D26F}"/>
              </a:ext>
            </a:extLst>
          </p:cNvPr>
          <p:cNvSpPr/>
          <p:nvPr/>
        </p:nvSpPr>
        <p:spPr>
          <a:xfrm>
            <a:off x="584514" y="1046181"/>
            <a:ext cx="2168113" cy="23567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Providers and platforms</a:t>
            </a:r>
          </a:p>
        </p:txBody>
      </p:sp>
      <p:sp>
        <p:nvSpPr>
          <p:cNvPr id="32" name="Rectangle 31">
            <a:extLst>
              <a:ext uri="{FF2B5EF4-FFF2-40B4-BE49-F238E27FC236}">
                <a16:creationId xmlns:a16="http://schemas.microsoft.com/office/drawing/2014/main" id="{74E60A32-EDBC-4EC6-A8D4-A05EDAE4B1FE}"/>
              </a:ext>
            </a:extLst>
          </p:cNvPr>
          <p:cNvSpPr/>
          <p:nvPr/>
        </p:nvSpPr>
        <p:spPr>
          <a:xfrm>
            <a:off x="584514" y="1827435"/>
            <a:ext cx="2667733" cy="15204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31921E-BBA1-4E60-9AA3-05AF8D97AA68}"/>
              </a:ext>
            </a:extLst>
          </p:cNvPr>
          <p:cNvSpPr/>
          <p:nvPr/>
        </p:nvSpPr>
        <p:spPr>
          <a:xfrm>
            <a:off x="584514" y="3568653"/>
            <a:ext cx="2667733" cy="15204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1F4C5E-9ED9-4C0B-8906-269590003FFC}"/>
              </a:ext>
            </a:extLst>
          </p:cNvPr>
          <p:cNvSpPr/>
          <p:nvPr/>
        </p:nvSpPr>
        <p:spPr>
          <a:xfrm>
            <a:off x="584514" y="5486400"/>
            <a:ext cx="8814979" cy="6975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009DB0"/>
                </a:solidFill>
              </a:rPr>
              <a:t>Software </a:t>
            </a:r>
          </a:p>
          <a:p>
            <a:r>
              <a:rPr lang="en-US" sz="1200">
                <a:solidFill>
                  <a:srgbClr val="009DB0"/>
                </a:solidFill>
              </a:rPr>
              <a:t>provider</a:t>
            </a:r>
          </a:p>
        </p:txBody>
      </p:sp>
      <p:sp>
        <p:nvSpPr>
          <p:cNvPr id="35" name="Rectangle : coins arrondis 34">
            <a:extLst>
              <a:ext uri="{FF2B5EF4-FFF2-40B4-BE49-F238E27FC236}">
                <a16:creationId xmlns:a16="http://schemas.microsoft.com/office/drawing/2014/main" id="{11C77C15-B3B9-4DAA-B520-718E9333D262}"/>
              </a:ext>
            </a:extLst>
          </p:cNvPr>
          <p:cNvSpPr/>
          <p:nvPr/>
        </p:nvSpPr>
        <p:spPr>
          <a:xfrm>
            <a:off x="2814951" y="1611984"/>
            <a:ext cx="4387892" cy="3695307"/>
          </a:xfrm>
          <a:prstGeom prst="roundRect">
            <a:avLst>
              <a:gd name="adj" fmla="val 4503"/>
            </a:avLst>
          </a:prstGeom>
          <a:solidFill>
            <a:schemeClr val="bg1"/>
          </a:solidFill>
          <a:ln w="19050">
            <a:solidFill>
              <a:srgbClr val="009D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ZoneTexte 35">
            <a:extLst>
              <a:ext uri="{FF2B5EF4-FFF2-40B4-BE49-F238E27FC236}">
                <a16:creationId xmlns:a16="http://schemas.microsoft.com/office/drawing/2014/main" id="{DA358730-87BA-4DC9-86BA-A035BCC35ED9}"/>
              </a:ext>
            </a:extLst>
          </p:cNvPr>
          <p:cNvSpPr txBox="1"/>
          <p:nvPr/>
        </p:nvSpPr>
        <p:spPr>
          <a:xfrm>
            <a:off x="4133378" y="1491547"/>
            <a:ext cx="1904765" cy="253916"/>
          </a:xfrm>
          <a:prstGeom prst="rect">
            <a:avLst/>
          </a:prstGeom>
          <a:solidFill>
            <a:schemeClr val="bg1"/>
          </a:solidFill>
        </p:spPr>
        <p:txBody>
          <a:bodyPr wrap="square" rtlCol="0">
            <a:spAutoFit/>
          </a:bodyPr>
          <a:lstStyle/>
          <a:p>
            <a:pPr algn="ctr"/>
            <a:r>
              <a:rPr lang="en-US" sz="1050" b="1" err="1">
                <a:solidFill>
                  <a:srgbClr val="009DB0"/>
                </a:solidFill>
              </a:rPr>
              <a:t>Hubn’UP</a:t>
            </a:r>
            <a:r>
              <a:rPr lang="en-US" sz="1050" b="1">
                <a:solidFill>
                  <a:srgbClr val="009DB0"/>
                </a:solidFill>
              </a:rPr>
              <a:t> CGP network</a:t>
            </a:r>
          </a:p>
        </p:txBody>
      </p:sp>
      <p:cxnSp>
        <p:nvCxnSpPr>
          <p:cNvPr id="67" name="Connecteur droit 32">
            <a:extLst>
              <a:ext uri="{FF2B5EF4-FFF2-40B4-BE49-F238E27FC236}">
                <a16:creationId xmlns:a16="http://schemas.microsoft.com/office/drawing/2014/main" id="{1073D98F-1B6E-4D0D-8714-7C3BE6C2BFAA}"/>
              </a:ext>
            </a:extLst>
          </p:cNvPr>
          <p:cNvCxnSpPr>
            <a:cxnSpLocks/>
          </p:cNvCxnSpPr>
          <p:nvPr/>
        </p:nvCxnSpPr>
        <p:spPr bwMode="auto">
          <a:xfrm flipH="1">
            <a:off x="4446235" y="3994149"/>
            <a:ext cx="69850" cy="22225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70" name="Connecteur droit 32">
            <a:extLst>
              <a:ext uri="{FF2B5EF4-FFF2-40B4-BE49-F238E27FC236}">
                <a16:creationId xmlns:a16="http://schemas.microsoft.com/office/drawing/2014/main" id="{9E5B2EC8-3BAD-4355-9FC0-4F0BD420A904}"/>
              </a:ext>
            </a:extLst>
          </p:cNvPr>
          <p:cNvCxnSpPr>
            <a:cxnSpLocks/>
          </p:cNvCxnSpPr>
          <p:nvPr/>
        </p:nvCxnSpPr>
        <p:spPr bwMode="auto">
          <a:xfrm>
            <a:off x="4548344" y="3995937"/>
            <a:ext cx="96271" cy="227806"/>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15" name="Freeform 29">
            <a:extLst>
              <a:ext uri="{FF2B5EF4-FFF2-40B4-BE49-F238E27FC236}">
                <a16:creationId xmlns:a16="http://schemas.microsoft.com/office/drawing/2014/main" id="{28082CD1-9EC3-4AF4-BEDF-3259262DFD25}"/>
              </a:ext>
            </a:extLst>
          </p:cNvPr>
          <p:cNvSpPr>
            <a:spLocks noChangeAspect="1" noEditPoints="1"/>
          </p:cNvSpPr>
          <p:nvPr/>
        </p:nvSpPr>
        <p:spPr bwMode="auto">
          <a:xfrm>
            <a:off x="4468974" y="3553084"/>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19" name="Connecteur droit 32">
            <a:extLst>
              <a:ext uri="{FF2B5EF4-FFF2-40B4-BE49-F238E27FC236}">
                <a16:creationId xmlns:a16="http://schemas.microsoft.com/office/drawing/2014/main" id="{07735C3A-8C6D-4B95-8830-577477120C1E}"/>
              </a:ext>
            </a:extLst>
          </p:cNvPr>
          <p:cNvCxnSpPr>
            <a:cxnSpLocks/>
            <a:stCxn id="13" idx="20"/>
            <a:endCxn id="15" idx="33"/>
          </p:cNvCxnSpPr>
          <p:nvPr/>
        </p:nvCxnSpPr>
        <p:spPr bwMode="auto">
          <a:xfrm>
            <a:off x="4425963" y="3381801"/>
            <a:ext cx="70333" cy="31531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Connecteur droit 41">
            <a:extLst>
              <a:ext uri="{FF2B5EF4-FFF2-40B4-BE49-F238E27FC236}">
                <a16:creationId xmlns:a16="http://schemas.microsoft.com/office/drawing/2014/main" id="{5BA496EB-19DB-4586-AD23-A72010542A4F}"/>
              </a:ext>
            </a:extLst>
          </p:cNvPr>
          <p:cNvCxnSpPr>
            <a:cxnSpLocks/>
            <a:stCxn id="17" idx="37"/>
            <a:endCxn id="13" idx="18"/>
          </p:cNvCxnSpPr>
          <p:nvPr/>
        </p:nvCxnSpPr>
        <p:spPr bwMode="auto">
          <a:xfrm flipH="1" flipV="1">
            <a:off x="4441576" y="3374016"/>
            <a:ext cx="448200" cy="19463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5" name="Freeform 29">
            <a:extLst>
              <a:ext uri="{FF2B5EF4-FFF2-40B4-BE49-F238E27FC236}">
                <a16:creationId xmlns:a16="http://schemas.microsoft.com/office/drawing/2014/main" id="{6A5BBF9F-5CCE-4D26-8E58-56B2FA66D99B}"/>
              </a:ext>
            </a:extLst>
          </p:cNvPr>
          <p:cNvSpPr>
            <a:spLocks noChangeAspect="1" noEditPoints="1"/>
          </p:cNvSpPr>
          <p:nvPr/>
        </p:nvSpPr>
        <p:spPr bwMode="auto">
          <a:xfrm>
            <a:off x="5004052" y="2840218"/>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27" name="Connecteur droit 58">
            <a:extLst>
              <a:ext uri="{FF2B5EF4-FFF2-40B4-BE49-F238E27FC236}">
                <a16:creationId xmlns:a16="http://schemas.microsoft.com/office/drawing/2014/main" id="{24FE60C0-9978-4ECF-8345-D0681F11D0C0}"/>
              </a:ext>
            </a:extLst>
          </p:cNvPr>
          <p:cNvCxnSpPr>
            <a:cxnSpLocks/>
            <a:stCxn id="13" idx="37"/>
            <a:endCxn id="23" idx="27"/>
          </p:cNvCxnSpPr>
          <p:nvPr/>
        </p:nvCxnSpPr>
        <p:spPr bwMode="auto">
          <a:xfrm flipV="1">
            <a:off x="4375223" y="2737402"/>
            <a:ext cx="614301" cy="11499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Connecteur droit 59">
            <a:extLst>
              <a:ext uri="{FF2B5EF4-FFF2-40B4-BE49-F238E27FC236}">
                <a16:creationId xmlns:a16="http://schemas.microsoft.com/office/drawing/2014/main" id="{C4DA1C28-9630-4C7E-861D-68A798B369D0}"/>
              </a:ext>
            </a:extLst>
          </p:cNvPr>
          <p:cNvCxnSpPr>
            <a:cxnSpLocks/>
            <a:stCxn id="11" idx="3"/>
            <a:endCxn id="23" idx="26"/>
          </p:cNvCxnSpPr>
          <p:nvPr/>
        </p:nvCxnSpPr>
        <p:spPr bwMode="auto">
          <a:xfrm flipV="1">
            <a:off x="4803700" y="2756866"/>
            <a:ext cx="197533" cy="955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Connecteur droit 60">
            <a:extLst>
              <a:ext uri="{FF2B5EF4-FFF2-40B4-BE49-F238E27FC236}">
                <a16:creationId xmlns:a16="http://schemas.microsoft.com/office/drawing/2014/main" id="{19ECBB56-139D-4A57-B58B-3F5885AE9F0B}"/>
              </a:ext>
            </a:extLst>
          </p:cNvPr>
          <p:cNvCxnSpPr>
            <a:cxnSpLocks/>
            <a:stCxn id="25" idx="2"/>
            <a:endCxn id="23" idx="55"/>
          </p:cNvCxnSpPr>
          <p:nvPr/>
        </p:nvCxnSpPr>
        <p:spPr bwMode="auto">
          <a:xfrm flipH="1" flipV="1">
            <a:off x="5094908" y="2690690"/>
            <a:ext cx="14528" cy="153421"/>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11" name="Freeform 29">
            <a:extLst>
              <a:ext uri="{FF2B5EF4-FFF2-40B4-BE49-F238E27FC236}">
                <a16:creationId xmlns:a16="http://schemas.microsoft.com/office/drawing/2014/main" id="{C0332369-1D01-4CF6-819A-DC2BDC9813E7}"/>
              </a:ext>
            </a:extLst>
          </p:cNvPr>
          <p:cNvSpPr>
            <a:spLocks noChangeAspect="1" noEditPoints="1"/>
          </p:cNvSpPr>
          <p:nvPr/>
        </p:nvSpPr>
        <p:spPr bwMode="auto">
          <a:xfrm>
            <a:off x="4686607" y="2836823"/>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13" name="Freeform 29">
            <a:extLst>
              <a:ext uri="{FF2B5EF4-FFF2-40B4-BE49-F238E27FC236}">
                <a16:creationId xmlns:a16="http://schemas.microsoft.com/office/drawing/2014/main" id="{327CCB92-20A6-448E-B31E-7BCA484ABB27}"/>
              </a:ext>
            </a:extLst>
          </p:cNvPr>
          <p:cNvSpPr>
            <a:spLocks noChangeAspect="1" noEditPoints="1"/>
          </p:cNvSpPr>
          <p:nvPr/>
        </p:nvSpPr>
        <p:spPr bwMode="auto">
          <a:xfrm>
            <a:off x="4308870" y="2836823"/>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23" name="Freeform 29">
            <a:extLst>
              <a:ext uri="{FF2B5EF4-FFF2-40B4-BE49-F238E27FC236}">
                <a16:creationId xmlns:a16="http://schemas.microsoft.com/office/drawing/2014/main" id="{F73E7ABF-7341-4066-818B-7976C666211E}"/>
              </a:ext>
            </a:extLst>
          </p:cNvPr>
          <p:cNvSpPr>
            <a:spLocks noChangeAspect="1" noEditPoints="1"/>
          </p:cNvSpPr>
          <p:nvPr/>
        </p:nvSpPr>
        <p:spPr bwMode="auto">
          <a:xfrm>
            <a:off x="4985621" y="2235244"/>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17" name="Freeform 29">
            <a:extLst>
              <a:ext uri="{FF2B5EF4-FFF2-40B4-BE49-F238E27FC236}">
                <a16:creationId xmlns:a16="http://schemas.microsoft.com/office/drawing/2014/main" id="{529EF9A5-68D7-4329-A0B7-868A3DFD3D26}"/>
              </a:ext>
            </a:extLst>
          </p:cNvPr>
          <p:cNvSpPr>
            <a:spLocks noChangeAspect="1" noEditPoints="1"/>
          </p:cNvSpPr>
          <p:nvPr/>
        </p:nvSpPr>
        <p:spPr bwMode="auto">
          <a:xfrm>
            <a:off x="4823423" y="3553083"/>
            <a:ext cx="175640" cy="54497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7" name="Triangle isocèle 36">
            <a:extLst>
              <a:ext uri="{FF2B5EF4-FFF2-40B4-BE49-F238E27FC236}">
                <a16:creationId xmlns:a16="http://schemas.microsoft.com/office/drawing/2014/main" id="{6AABD777-E0DB-42A8-B0E0-15469B65C948}"/>
              </a:ext>
            </a:extLst>
          </p:cNvPr>
          <p:cNvSpPr/>
          <p:nvPr/>
        </p:nvSpPr>
        <p:spPr>
          <a:xfrm rot="5400000">
            <a:off x="2571052" y="4309785"/>
            <a:ext cx="541434" cy="1667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isocèle 38">
            <a:extLst>
              <a:ext uri="{FF2B5EF4-FFF2-40B4-BE49-F238E27FC236}">
                <a16:creationId xmlns:a16="http://schemas.microsoft.com/office/drawing/2014/main" id="{DAAF2CF4-E31B-49B4-BA3D-749C1883A077}"/>
              </a:ext>
            </a:extLst>
          </p:cNvPr>
          <p:cNvSpPr/>
          <p:nvPr/>
        </p:nvSpPr>
        <p:spPr>
          <a:xfrm>
            <a:off x="4780913" y="5195777"/>
            <a:ext cx="541434" cy="1667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isocèle 39">
            <a:extLst>
              <a:ext uri="{FF2B5EF4-FFF2-40B4-BE49-F238E27FC236}">
                <a16:creationId xmlns:a16="http://schemas.microsoft.com/office/drawing/2014/main" id="{359E7630-E486-4153-BB48-01043EA73A30}"/>
              </a:ext>
            </a:extLst>
          </p:cNvPr>
          <p:cNvSpPr/>
          <p:nvPr/>
        </p:nvSpPr>
        <p:spPr>
          <a:xfrm>
            <a:off x="7956295" y="5195777"/>
            <a:ext cx="541434" cy="1667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onnecteur droit 58">
            <a:extLst>
              <a:ext uri="{FF2B5EF4-FFF2-40B4-BE49-F238E27FC236}">
                <a16:creationId xmlns:a16="http://schemas.microsoft.com/office/drawing/2014/main" id="{DF917AFA-8BCF-45C1-88AD-77961B75E881}"/>
              </a:ext>
            </a:extLst>
          </p:cNvPr>
          <p:cNvCxnSpPr>
            <a:cxnSpLocks/>
          </p:cNvCxnSpPr>
          <p:nvPr/>
        </p:nvCxnSpPr>
        <p:spPr bwMode="auto">
          <a:xfrm flipV="1">
            <a:off x="7936626" y="2846097"/>
            <a:ext cx="294330" cy="27964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56" name="Connecteur droit 58">
            <a:extLst>
              <a:ext uri="{FF2B5EF4-FFF2-40B4-BE49-F238E27FC236}">
                <a16:creationId xmlns:a16="http://schemas.microsoft.com/office/drawing/2014/main" id="{7702BDB3-215D-48B7-A74A-01CDA425C372}"/>
              </a:ext>
            </a:extLst>
          </p:cNvPr>
          <p:cNvCxnSpPr>
            <a:cxnSpLocks/>
          </p:cNvCxnSpPr>
          <p:nvPr/>
        </p:nvCxnSpPr>
        <p:spPr bwMode="auto">
          <a:xfrm flipV="1">
            <a:off x="7936626" y="3478163"/>
            <a:ext cx="16669" cy="29197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58" name="Connecteur droit 58">
            <a:extLst>
              <a:ext uri="{FF2B5EF4-FFF2-40B4-BE49-F238E27FC236}">
                <a16:creationId xmlns:a16="http://schemas.microsoft.com/office/drawing/2014/main" id="{0C4B9E17-514B-4114-855C-E7C5894E828B}"/>
              </a:ext>
            </a:extLst>
          </p:cNvPr>
          <p:cNvCxnSpPr>
            <a:cxnSpLocks/>
          </p:cNvCxnSpPr>
          <p:nvPr/>
        </p:nvCxnSpPr>
        <p:spPr bwMode="auto">
          <a:xfrm flipH="1" flipV="1">
            <a:off x="7960440" y="3487689"/>
            <a:ext cx="371474" cy="30241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1" name="Connecteur droit 58">
            <a:extLst>
              <a:ext uri="{FF2B5EF4-FFF2-40B4-BE49-F238E27FC236}">
                <a16:creationId xmlns:a16="http://schemas.microsoft.com/office/drawing/2014/main" id="{0FF499A8-D94E-4924-A3AB-4C798E95E034}"/>
              </a:ext>
            </a:extLst>
          </p:cNvPr>
          <p:cNvCxnSpPr>
            <a:cxnSpLocks/>
          </p:cNvCxnSpPr>
          <p:nvPr/>
        </p:nvCxnSpPr>
        <p:spPr bwMode="auto">
          <a:xfrm flipH="1" flipV="1">
            <a:off x="8270001" y="2856657"/>
            <a:ext cx="80963" cy="29289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5" name="Connecteur droit 58">
            <a:extLst>
              <a:ext uri="{FF2B5EF4-FFF2-40B4-BE49-F238E27FC236}">
                <a16:creationId xmlns:a16="http://schemas.microsoft.com/office/drawing/2014/main" id="{220DB89D-05B3-461A-8742-460356187E50}"/>
              </a:ext>
            </a:extLst>
          </p:cNvPr>
          <p:cNvCxnSpPr>
            <a:cxnSpLocks/>
          </p:cNvCxnSpPr>
          <p:nvPr/>
        </p:nvCxnSpPr>
        <p:spPr bwMode="auto">
          <a:xfrm flipH="1" flipV="1">
            <a:off x="8277782" y="2856658"/>
            <a:ext cx="439894" cy="307180"/>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45" name="Freeform 5">
            <a:extLst>
              <a:ext uri="{FF2B5EF4-FFF2-40B4-BE49-F238E27FC236}">
                <a16:creationId xmlns:a16="http://schemas.microsoft.com/office/drawing/2014/main" id="{5815F272-A8CC-462E-AEFC-67C91984BC40}"/>
              </a:ext>
            </a:extLst>
          </p:cNvPr>
          <p:cNvSpPr>
            <a:spLocks/>
          </p:cNvSpPr>
          <p:nvPr/>
        </p:nvSpPr>
        <p:spPr bwMode="auto">
          <a:xfrm>
            <a:off x="8167690" y="2402314"/>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95B3D7"/>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
            <a:extLst>
              <a:ext uri="{FF2B5EF4-FFF2-40B4-BE49-F238E27FC236}">
                <a16:creationId xmlns:a16="http://schemas.microsoft.com/office/drawing/2014/main" id="{0A571D56-081C-4476-A359-DC18DA0AFD64}"/>
              </a:ext>
            </a:extLst>
          </p:cNvPr>
          <p:cNvSpPr>
            <a:spLocks/>
          </p:cNvSpPr>
          <p:nvPr/>
        </p:nvSpPr>
        <p:spPr bwMode="auto">
          <a:xfrm>
            <a:off x="7842372" y="3046408"/>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95B3D7"/>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1FB5B96B-0479-4D0C-9CDF-0090583E5E61}"/>
              </a:ext>
            </a:extLst>
          </p:cNvPr>
          <p:cNvSpPr>
            <a:spLocks/>
          </p:cNvSpPr>
          <p:nvPr/>
        </p:nvSpPr>
        <p:spPr bwMode="auto">
          <a:xfrm>
            <a:off x="8257344" y="3046408"/>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a:extLst>
              <a:ext uri="{FF2B5EF4-FFF2-40B4-BE49-F238E27FC236}">
                <a16:creationId xmlns:a16="http://schemas.microsoft.com/office/drawing/2014/main" id="{89348E88-058B-4ED4-8819-1FF0C2179125}"/>
              </a:ext>
            </a:extLst>
          </p:cNvPr>
          <p:cNvSpPr>
            <a:spLocks/>
          </p:cNvSpPr>
          <p:nvPr/>
        </p:nvSpPr>
        <p:spPr bwMode="auto">
          <a:xfrm>
            <a:off x="8611266" y="3046408"/>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
            <a:extLst>
              <a:ext uri="{FF2B5EF4-FFF2-40B4-BE49-F238E27FC236}">
                <a16:creationId xmlns:a16="http://schemas.microsoft.com/office/drawing/2014/main" id="{971298B4-A8F6-4AD9-8399-BA84C3600319}"/>
              </a:ext>
            </a:extLst>
          </p:cNvPr>
          <p:cNvSpPr>
            <a:spLocks/>
          </p:cNvSpPr>
          <p:nvPr/>
        </p:nvSpPr>
        <p:spPr bwMode="auto">
          <a:xfrm>
            <a:off x="7842372" y="3741403"/>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95B3D7"/>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78808C45-139C-4500-8C6B-F590AD27568F}"/>
              </a:ext>
            </a:extLst>
          </p:cNvPr>
          <p:cNvSpPr>
            <a:spLocks/>
          </p:cNvSpPr>
          <p:nvPr/>
        </p:nvSpPr>
        <p:spPr bwMode="auto">
          <a:xfrm>
            <a:off x="8241889" y="3741403"/>
            <a:ext cx="179309" cy="482340"/>
          </a:xfrm>
          <a:custGeom>
            <a:avLst/>
            <a:gdLst>
              <a:gd name="T0" fmla="*/ 27 w 43"/>
              <a:gd name="T1" fmla="*/ 2 h 121"/>
              <a:gd name="T2" fmla="*/ 27 w 43"/>
              <a:gd name="T3" fmla="*/ 3 h 121"/>
              <a:gd name="T4" fmla="*/ 28 w 43"/>
              <a:gd name="T5" fmla="*/ 7 h 121"/>
              <a:gd name="T6" fmla="*/ 27 w 43"/>
              <a:gd name="T7" fmla="*/ 13 h 121"/>
              <a:gd name="T8" fmla="*/ 29 w 43"/>
              <a:gd name="T9" fmla="*/ 16 h 121"/>
              <a:gd name="T10" fmla="*/ 39 w 43"/>
              <a:gd name="T11" fmla="*/ 27 h 121"/>
              <a:gd name="T12" fmla="*/ 43 w 43"/>
              <a:gd name="T13" fmla="*/ 51 h 121"/>
              <a:gd name="T14" fmla="*/ 42 w 43"/>
              <a:gd name="T15" fmla="*/ 68 h 121"/>
              <a:gd name="T16" fmla="*/ 38 w 43"/>
              <a:gd name="T17" fmla="*/ 72 h 121"/>
              <a:gd name="T18" fmla="*/ 38 w 43"/>
              <a:gd name="T19" fmla="*/ 71 h 121"/>
              <a:gd name="T20" fmla="*/ 38 w 43"/>
              <a:gd name="T21" fmla="*/ 69 h 121"/>
              <a:gd name="T22" fmla="*/ 37 w 43"/>
              <a:gd name="T23" fmla="*/ 68 h 121"/>
              <a:gd name="T24" fmla="*/ 38 w 43"/>
              <a:gd name="T25" fmla="*/ 59 h 121"/>
              <a:gd name="T26" fmla="*/ 34 w 43"/>
              <a:gd name="T27" fmla="*/ 42 h 121"/>
              <a:gd name="T28" fmla="*/ 34 w 43"/>
              <a:gd name="T29" fmla="*/ 59 h 121"/>
              <a:gd name="T30" fmla="*/ 35 w 43"/>
              <a:gd name="T31" fmla="*/ 66 h 121"/>
              <a:gd name="T32" fmla="*/ 33 w 43"/>
              <a:gd name="T33" fmla="*/ 85 h 121"/>
              <a:gd name="T34" fmla="*/ 36 w 43"/>
              <a:gd name="T35" fmla="*/ 89 h 121"/>
              <a:gd name="T36" fmla="*/ 37 w 43"/>
              <a:gd name="T37" fmla="*/ 107 h 121"/>
              <a:gd name="T38" fmla="*/ 38 w 43"/>
              <a:gd name="T39" fmla="*/ 110 h 121"/>
              <a:gd name="T40" fmla="*/ 35 w 43"/>
              <a:gd name="T41" fmla="*/ 117 h 121"/>
              <a:gd name="T42" fmla="*/ 27 w 43"/>
              <a:gd name="T43" fmla="*/ 118 h 121"/>
              <a:gd name="T44" fmla="*/ 27 w 43"/>
              <a:gd name="T45" fmla="*/ 117 h 121"/>
              <a:gd name="T46" fmla="*/ 25 w 43"/>
              <a:gd name="T47" fmla="*/ 98 h 121"/>
              <a:gd name="T48" fmla="*/ 25 w 43"/>
              <a:gd name="T49" fmla="*/ 84 h 121"/>
              <a:gd name="T50" fmla="*/ 24 w 43"/>
              <a:gd name="T51" fmla="*/ 78 h 121"/>
              <a:gd name="T52" fmla="*/ 23 w 43"/>
              <a:gd name="T53" fmla="*/ 72 h 121"/>
              <a:gd name="T54" fmla="*/ 23 w 43"/>
              <a:gd name="T55" fmla="*/ 76 h 121"/>
              <a:gd name="T56" fmla="*/ 22 w 43"/>
              <a:gd name="T57" fmla="*/ 88 h 121"/>
              <a:gd name="T58" fmla="*/ 24 w 43"/>
              <a:gd name="T59" fmla="*/ 109 h 121"/>
              <a:gd name="T60" fmla="*/ 23 w 43"/>
              <a:gd name="T61" fmla="*/ 120 h 121"/>
              <a:gd name="T62" fmla="*/ 15 w 43"/>
              <a:gd name="T63" fmla="*/ 120 h 121"/>
              <a:gd name="T64" fmla="*/ 16 w 43"/>
              <a:gd name="T65" fmla="*/ 113 h 121"/>
              <a:gd name="T66" fmla="*/ 13 w 43"/>
              <a:gd name="T67" fmla="*/ 105 h 121"/>
              <a:gd name="T68" fmla="*/ 14 w 43"/>
              <a:gd name="T69" fmla="*/ 89 h 121"/>
              <a:gd name="T70" fmla="*/ 14 w 43"/>
              <a:gd name="T71" fmla="*/ 87 h 121"/>
              <a:gd name="T72" fmla="*/ 10 w 43"/>
              <a:gd name="T73" fmla="*/ 59 h 121"/>
              <a:gd name="T74" fmla="*/ 10 w 43"/>
              <a:gd name="T75" fmla="*/ 56 h 121"/>
              <a:gd name="T76" fmla="*/ 11 w 43"/>
              <a:gd name="T77" fmla="*/ 36 h 121"/>
              <a:gd name="T78" fmla="*/ 9 w 43"/>
              <a:gd name="T79" fmla="*/ 46 h 121"/>
              <a:gd name="T80" fmla="*/ 8 w 43"/>
              <a:gd name="T81" fmla="*/ 51 h 121"/>
              <a:gd name="T82" fmla="*/ 6 w 43"/>
              <a:gd name="T83" fmla="*/ 55 h 121"/>
              <a:gd name="T84" fmla="*/ 8 w 43"/>
              <a:gd name="T85" fmla="*/ 62 h 121"/>
              <a:gd name="T86" fmla="*/ 8 w 43"/>
              <a:gd name="T87" fmla="*/ 64 h 121"/>
              <a:gd name="T88" fmla="*/ 3 w 43"/>
              <a:gd name="T89" fmla="*/ 64 h 121"/>
              <a:gd name="T90" fmla="*/ 2 w 43"/>
              <a:gd name="T91" fmla="*/ 58 h 121"/>
              <a:gd name="T92" fmla="*/ 1 w 43"/>
              <a:gd name="T93" fmla="*/ 50 h 121"/>
              <a:gd name="T94" fmla="*/ 1 w 43"/>
              <a:gd name="T95" fmla="*/ 45 h 121"/>
              <a:gd name="T96" fmla="*/ 5 w 43"/>
              <a:gd name="T97" fmla="*/ 27 h 121"/>
              <a:gd name="T98" fmla="*/ 18 w 43"/>
              <a:gd name="T99" fmla="*/ 15 h 121"/>
              <a:gd name="T100" fmla="*/ 18 w 43"/>
              <a:gd name="T101" fmla="*/ 12 h 121"/>
              <a:gd name="T102" fmla="*/ 17 w 43"/>
              <a:gd name="T103" fmla="*/ 6 h 121"/>
              <a:gd name="T104" fmla="*/ 17 w 43"/>
              <a:gd name="T105" fmla="*/ 4 h 121"/>
              <a:gd name="T106" fmla="*/ 18 w 43"/>
              <a:gd name="T107" fmla="*/ 2 h 121"/>
              <a:gd name="T108" fmla="*/ 17 w 43"/>
              <a:gd name="T109" fmla="*/ 2 h 121"/>
              <a:gd name="T110" fmla="*/ 20 w 43"/>
              <a:gd name="T111" fmla="*/ 1 h 121"/>
              <a:gd name="T112" fmla="*/ 23 w 43"/>
              <a:gd name="T113" fmla="*/ 1 h 121"/>
              <a:gd name="T114" fmla="*/ 23 w 43"/>
              <a:gd name="T115"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121">
                <a:moveTo>
                  <a:pt x="25" y="0"/>
                </a:moveTo>
                <a:cubicBezTo>
                  <a:pt x="25" y="0"/>
                  <a:pt x="25" y="0"/>
                  <a:pt x="25" y="0"/>
                </a:cubicBezTo>
                <a:cubicBezTo>
                  <a:pt x="25" y="0"/>
                  <a:pt x="26" y="1"/>
                  <a:pt x="27" y="2"/>
                </a:cubicBezTo>
                <a:cubicBezTo>
                  <a:pt x="27" y="2"/>
                  <a:pt x="28" y="2"/>
                  <a:pt x="28" y="2"/>
                </a:cubicBezTo>
                <a:cubicBezTo>
                  <a:pt x="28" y="3"/>
                  <a:pt x="28" y="3"/>
                  <a:pt x="27" y="3"/>
                </a:cubicBezTo>
                <a:cubicBezTo>
                  <a:pt x="27" y="3"/>
                  <a:pt x="27" y="3"/>
                  <a:pt x="27" y="3"/>
                </a:cubicBezTo>
                <a:cubicBezTo>
                  <a:pt x="28" y="3"/>
                  <a:pt x="29" y="4"/>
                  <a:pt x="29" y="5"/>
                </a:cubicBezTo>
                <a:cubicBezTo>
                  <a:pt x="29" y="5"/>
                  <a:pt x="29" y="5"/>
                  <a:pt x="29" y="5"/>
                </a:cubicBezTo>
                <a:cubicBezTo>
                  <a:pt x="29" y="5"/>
                  <a:pt x="28" y="6"/>
                  <a:pt x="28" y="7"/>
                </a:cubicBezTo>
                <a:cubicBezTo>
                  <a:pt x="29" y="7"/>
                  <a:pt x="29" y="8"/>
                  <a:pt x="29" y="8"/>
                </a:cubicBezTo>
                <a:cubicBezTo>
                  <a:pt x="29" y="9"/>
                  <a:pt x="28" y="10"/>
                  <a:pt x="28" y="10"/>
                </a:cubicBezTo>
                <a:cubicBezTo>
                  <a:pt x="28" y="12"/>
                  <a:pt x="27" y="13"/>
                  <a:pt x="27" y="13"/>
                </a:cubicBezTo>
                <a:cubicBezTo>
                  <a:pt x="27" y="14"/>
                  <a:pt x="27" y="14"/>
                  <a:pt x="27" y="14"/>
                </a:cubicBezTo>
                <a:cubicBezTo>
                  <a:pt x="27" y="15"/>
                  <a:pt x="27" y="15"/>
                  <a:pt x="27" y="15"/>
                </a:cubicBezTo>
                <a:cubicBezTo>
                  <a:pt x="28" y="15"/>
                  <a:pt x="29" y="15"/>
                  <a:pt x="29" y="16"/>
                </a:cubicBezTo>
                <a:cubicBezTo>
                  <a:pt x="29" y="16"/>
                  <a:pt x="29" y="17"/>
                  <a:pt x="29" y="18"/>
                </a:cubicBezTo>
                <a:cubicBezTo>
                  <a:pt x="36" y="21"/>
                  <a:pt x="36" y="21"/>
                  <a:pt x="36" y="21"/>
                </a:cubicBezTo>
                <a:cubicBezTo>
                  <a:pt x="38" y="23"/>
                  <a:pt x="39" y="25"/>
                  <a:pt x="39" y="27"/>
                </a:cubicBezTo>
                <a:cubicBezTo>
                  <a:pt x="40" y="31"/>
                  <a:pt x="41" y="35"/>
                  <a:pt x="42" y="39"/>
                </a:cubicBezTo>
                <a:cubicBezTo>
                  <a:pt x="42" y="45"/>
                  <a:pt x="42" y="48"/>
                  <a:pt x="42" y="48"/>
                </a:cubicBezTo>
                <a:cubicBezTo>
                  <a:pt x="42" y="49"/>
                  <a:pt x="43" y="50"/>
                  <a:pt x="43" y="51"/>
                </a:cubicBezTo>
                <a:cubicBezTo>
                  <a:pt x="43" y="51"/>
                  <a:pt x="42" y="51"/>
                  <a:pt x="42" y="52"/>
                </a:cubicBezTo>
                <a:cubicBezTo>
                  <a:pt x="41" y="62"/>
                  <a:pt x="41" y="62"/>
                  <a:pt x="41" y="62"/>
                </a:cubicBezTo>
                <a:cubicBezTo>
                  <a:pt x="42" y="63"/>
                  <a:pt x="42" y="65"/>
                  <a:pt x="42" y="68"/>
                </a:cubicBezTo>
                <a:cubicBezTo>
                  <a:pt x="41" y="68"/>
                  <a:pt x="41" y="69"/>
                  <a:pt x="41" y="69"/>
                </a:cubicBezTo>
                <a:cubicBezTo>
                  <a:pt x="41" y="70"/>
                  <a:pt x="41" y="71"/>
                  <a:pt x="40" y="71"/>
                </a:cubicBezTo>
                <a:cubicBezTo>
                  <a:pt x="39" y="72"/>
                  <a:pt x="38" y="72"/>
                  <a:pt x="38" y="72"/>
                </a:cubicBezTo>
                <a:cubicBezTo>
                  <a:pt x="38" y="72"/>
                  <a:pt x="38" y="72"/>
                  <a:pt x="38" y="72"/>
                </a:cubicBezTo>
                <a:cubicBezTo>
                  <a:pt x="37" y="72"/>
                  <a:pt x="37" y="72"/>
                  <a:pt x="37" y="72"/>
                </a:cubicBezTo>
                <a:cubicBezTo>
                  <a:pt x="37" y="71"/>
                  <a:pt x="38" y="71"/>
                  <a:pt x="38" y="71"/>
                </a:cubicBezTo>
                <a:cubicBezTo>
                  <a:pt x="39" y="70"/>
                  <a:pt x="39" y="70"/>
                  <a:pt x="39" y="70"/>
                </a:cubicBezTo>
                <a:cubicBezTo>
                  <a:pt x="38" y="70"/>
                  <a:pt x="38" y="70"/>
                  <a:pt x="38" y="70"/>
                </a:cubicBezTo>
                <a:cubicBezTo>
                  <a:pt x="38" y="70"/>
                  <a:pt x="38" y="70"/>
                  <a:pt x="38" y="69"/>
                </a:cubicBezTo>
                <a:cubicBezTo>
                  <a:pt x="37" y="69"/>
                  <a:pt x="37" y="69"/>
                  <a:pt x="37" y="69"/>
                </a:cubicBezTo>
                <a:cubicBezTo>
                  <a:pt x="37" y="69"/>
                  <a:pt x="37" y="69"/>
                  <a:pt x="37" y="68"/>
                </a:cubicBezTo>
                <a:cubicBezTo>
                  <a:pt x="37" y="68"/>
                  <a:pt x="37" y="68"/>
                  <a:pt x="37" y="68"/>
                </a:cubicBezTo>
                <a:cubicBezTo>
                  <a:pt x="37" y="67"/>
                  <a:pt x="37" y="66"/>
                  <a:pt x="37" y="65"/>
                </a:cubicBezTo>
                <a:cubicBezTo>
                  <a:pt x="37" y="64"/>
                  <a:pt x="37" y="62"/>
                  <a:pt x="38" y="61"/>
                </a:cubicBezTo>
                <a:cubicBezTo>
                  <a:pt x="38" y="59"/>
                  <a:pt x="38" y="59"/>
                  <a:pt x="38" y="59"/>
                </a:cubicBezTo>
                <a:cubicBezTo>
                  <a:pt x="34" y="42"/>
                  <a:pt x="34" y="42"/>
                  <a:pt x="34" y="42"/>
                </a:cubicBezTo>
                <a:cubicBezTo>
                  <a:pt x="34" y="42"/>
                  <a:pt x="34" y="42"/>
                  <a:pt x="34" y="42"/>
                </a:cubicBezTo>
                <a:cubicBezTo>
                  <a:pt x="34" y="42"/>
                  <a:pt x="34" y="42"/>
                  <a:pt x="34" y="42"/>
                </a:cubicBezTo>
                <a:cubicBezTo>
                  <a:pt x="34" y="52"/>
                  <a:pt x="34" y="52"/>
                  <a:pt x="34" y="52"/>
                </a:cubicBezTo>
                <a:cubicBezTo>
                  <a:pt x="34" y="57"/>
                  <a:pt x="34" y="57"/>
                  <a:pt x="34" y="57"/>
                </a:cubicBezTo>
                <a:cubicBezTo>
                  <a:pt x="34" y="59"/>
                  <a:pt x="34" y="59"/>
                  <a:pt x="34" y="59"/>
                </a:cubicBezTo>
                <a:cubicBezTo>
                  <a:pt x="35" y="62"/>
                  <a:pt x="35" y="62"/>
                  <a:pt x="35" y="62"/>
                </a:cubicBezTo>
                <a:cubicBezTo>
                  <a:pt x="35" y="65"/>
                  <a:pt x="35" y="65"/>
                  <a:pt x="35" y="65"/>
                </a:cubicBezTo>
                <a:cubicBezTo>
                  <a:pt x="35" y="66"/>
                  <a:pt x="35" y="66"/>
                  <a:pt x="35" y="66"/>
                </a:cubicBezTo>
                <a:cubicBezTo>
                  <a:pt x="35" y="72"/>
                  <a:pt x="35" y="76"/>
                  <a:pt x="34" y="76"/>
                </a:cubicBezTo>
                <a:cubicBezTo>
                  <a:pt x="34" y="79"/>
                  <a:pt x="33" y="82"/>
                  <a:pt x="33" y="85"/>
                </a:cubicBezTo>
                <a:cubicBezTo>
                  <a:pt x="33" y="85"/>
                  <a:pt x="33" y="85"/>
                  <a:pt x="33" y="85"/>
                </a:cubicBezTo>
                <a:cubicBezTo>
                  <a:pt x="33" y="86"/>
                  <a:pt x="34" y="86"/>
                  <a:pt x="34" y="87"/>
                </a:cubicBezTo>
                <a:cubicBezTo>
                  <a:pt x="35" y="88"/>
                  <a:pt x="35" y="88"/>
                  <a:pt x="35" y="88"/>
                </a:cubicBezTo>
                <a:cubicBezTo>
                  <a:pt x="36" y="88"/>
                  <a:pt x="36" y="89"/>
                  <a:pt x="36" y="89"/>
                </a:cubicBezTo>
                <a:cubicBezTo>
                  <a:pt x="36" y="91"/>
                  <a:pt x="36" y="91"/>
                  <a:pt x="36" y="91"/>
                </a:cubicBezTo>
                <a:cubicBezTo>
                  <a:pt x="36" y="96"/>
                  <a:pt x="36" y="99"/>
                  <a:pt x="36" y="99"/>
                </a:cubicBezTo>
                <a:cubicBezTo>
                  <a:pt x="37" y="102"/>
                  <a:pt x="37" y="104"/>
                  <a:pt x="37" y="107"/>
                </a:cubicBezTo>
                <a:cubicBezTo>
                  <a:pt x="37" y="107"/>
                  <a:pt x="37" y="107"/>
                  <a:pt x="37" y="107"/>
                </a:cubicBezTo>
                <a:cubicBezTo>
                  <a:pt x="37" y="108"/>
                  <a:pt x="37" y="108"/>
                  <a:pt x="37" y="108"/>
                </a:cubicBezTo>
                <a:cubicBezTo>
                  <a:pt x="38" y="108"/>
                  <a:pt x="38" y="109"/>
                  <a:pt x="38" y="110"/>
                </a:cubicBezTo>
                <a:cubicBezTo>
                  <a:pt x="38" y="110"/>
                  <a:pt x="38" y="110"/>
                  <a:pt x="38" y="110"/>
                </a:cubicBezTo>
                <a:cubicBezTo>
                  <a:pt x="38" y="113"/>
                  <a:pt x="37" y="115"/>
                  <a:pt x="37" y="115"/>
                </a:cubicBezTo>
                <a:cubicBezTo>
                  <a:pt x="36" y="115"/>
                  <a:pt x="35" y="116"/>
                  <a:pt x="35" y="117"/>
                </a:cubicBezTo>
                <a:cubicBezTo>
                  <a:pt x="34" y="118"/>
                  <a:pt x="34" y="118"/>
                  <a:pt x="33" y="119"/>
                </a:cubicBezTo>
                <a:cubicBezTo>
                  <a:pt x="32" y="119"/>
                  <a:pt x="31" y="119"/>
                  <a:pt x="30" y="119"/>
                </a:cubicBezTo>
                <a:cubicBezTo>
                  <a:pt x="28" y="119"/>
                  <a:pt x="27" y="119"/>
                  <a:pt x="27" y="118"/>
                </a:cubicBezTo>
                <a:cubicBezTo>
                  <a:pt x="27" y="118"/>
                  <a:pt x="27" y="118"/>
                  <a:pt x="27" y="118"/>
                </a:cubicBezTo>
                <a:cubicBezTo>
                  <a:pt x="27" y="118"/>
                  <a:pt x="27" y="117"/>
                  <a:pt x="27" y="117"/>
                </a:cubicBezTo>
                <a:cubicBezTo>
                  <a:pt x="27" y="117"/>
                  <a:pt x="27" y="117"/>
                  <a:pt x="27" y="117"/>
                </a:cubicBezTo>
                <a:cubicBezTo>
                  <a:pt x="26" y="117"/>
                  <a:pt x="26" y="116"/>
                  <a:pt x="26" y="115"/>
                </a:cubicBezTo>
                <a:cubicBezTo>
                  <a:pt x="25" y="114"/>
                  <a:pt x="25" y="112"/>
                  <a:pt x="25" y="110"/>
                </a:cubicBezTo>
                <a:cubicBezTo>
                  <a:pt x="25" y="98"/>
                  <a:pt x="25" y="98"/>
                  <a:pt x="25" y="98"/>
                </a:cubicBezTo>
                <a:cubicBezTo>
                  <a:pt x="25" y="95"/>
                  <a:pt x="25" y="92"/>
                  <a:pt x="25" y="90"/>
                </a:cubicBezTo>
                <a:cubicBezTo>
                  <a:pt x="25" y="88"/>
                  <a:pt x="25" y="88"/>
                  <a:pt x="25" y="88"/>
                </a:cubicBezTo>
                <a:cubicBezTo>
                  <a:pt x="25" y="84"/>
                  <a:pt x="25" y="84"/>
                  <a:pt x="25" y="84"/>
                </a:cubicBezTo>
                <a:cubicBezTo>
                  <a:pt x="25" y="83"/>
                  <a:pt x="25" y="82"/>
                  <a:pt x="24" y="82"/>
                </a:cubicBezTo>
                <a:cubicBezTo>
                  <a:pt x="24" y="81"/>
                  <a:pt x="24" y="81"/>
                  <a:pt x="24" y="81"/>
                </a:cubicBezTo>
                <a:cubicBezTo>
                  <a:pt x="24" y="78"/>
                  <a:pt x="24" y="78"/>
                  <a:pt x="24" y="78"/>
                </a:cubicBezTo>
                <a:cubicBezTo>
                  <a:pt x="24" y="77"/>
                  <a:pt x="24" y="77"/>
                  <a:pt x="24" y="77"/>
                </a:cubicBezTo>
                <a:cubicBezTo>
                  <a:pt x="24" y="75"/>
                  <a:pt x="24" y="74"/>
                  <a:pt x="23" y="73"/>
                </a:cubicBezTo>
                <a:cubicBezTo>
                  <a:pt x="23" y="72"/>
                  <a:pt x="23" y="72"/>
                  <a:pt x="23" y="72"/>
                </a:cubicBezTo>
                <a:cubicBezTo>
                  <a:pt x="23" y="72"/>
                  <a:pt x="23" y="72"/>
                  <a:pt x="23" y="72"/>
                </a:cubicBezTo>
                <a:cubicBezTo>
                  <a:pt x="23" y="73"/>
                  <a:pt x="23" y="73"/>
                  <a:pt x="23" y="73"/>
                </a:cubicBezTo>
                <a:cubicBezTo>
                  <a:pt x="23" y="76"/>
                  <a:pt x="23" y="76"/>
                  <a:pt x="23" y="76"/>
                </a:cubicBezTo>
                <a:cubicBezTo>
                  <a:pt x="23" y="77"/>
                  <a:pt x="23" y="77"/>
                  <a:pt x="23" y="77"/>
                </a:cubicBezTo>
                <a:cubicBezTo>
                  <a:pt x="23" y="78"/>
                  <a:pt x="23" y="80"/>
                  <a:pt x="22" y="82"/>
                </a:cubicBezTo>
                <a:cubicBezTo>
                  <a:pt x="22" y="84"/>
                  <a:pt x="22" y="86"/>
                  <a:pt x="22" y="88"/>
                </a:cubicBezTo>
                <a:cubicBezTo>
                  <a:pt x="22" y="89"/>
                  <a:pt x="22" y="89"/>
                  <a:pt x="22" y="89"/>
                </a:cubicBezTo>
                <a:cubicBezTo>
                  <a:pt x="22" y="91"/>
                  <a:pt x="22" y="94"/>
                  <a:pt x="23" y="98"/>
                </a:cubicBezTo>
                <a:cubicBezTo>
                  <a:pt x="23" y="99"/>
                  <a:pt x="23" y="103"/>
                  <a:pt x="24" y="109"/>
                </a:cubicBezTo>
                <a:cubicBezTo>
                  <a:pt x="24" y="111"/>
                  <a:pt x="25" y="113"/>
                  <a:pt x="25" y="114"/>
                </a:cubicBezTo>
                <a:cubicBezTo>
                  <a:pt x="25" y="115"/>
                  <a:pt x="24" y="117"/>
                  <a:pt x="23" y="119"/>
                </a:cubicBezTo>
                <a:cubicBezTo>
                  <a:pt x="23" y="120"/>
                  <a:pt x="23" y="120"/>
                  <a:pt x="23" y="120"/>
                </a:cubicBezTo>
                <a:cubicBezTo>
                  <a:pt x="23" y="121"/>
                  <a:pt x="22" y="121"/>
                  <a:pt x="20" y="121"/>
                </a:cubicBezTo>
                <a:cubicBezTo>
                  <a:pt x="19" y="121"/>
                  <a:pt x="19" y="121"/>
                  <a:pt x="19" y="121"/>
                </a:cubicBezTo>
                <a:cubicBezTo>
                  <a:pt x="17" y="121"/>
                  <a:pt x="15" y="120"/>
                  <a:pt x="15" y="120"/>
                </a:cubicBezTo>
                <a:cubicBezTo>
                  <a:pt x="15" y="119"/>
                  <a:pt x="15" y="119"/>
                  <a:pt x="15" y="119"/>
                </a:cubicBezTo>
                <a:cubicBezTo>
                  <a:pt x="15" y="118"/>
                  <a:pt x="15" y="117"/>
                  <a:pt x="15" y="115"/>
                </a:cubicBezTo>
                <a:cubicBezTo>
                  <a:pt x="15" y="114"/>
                  <a:pt x="16" y="114"/>
                  <a:pt x="16" y="113"/>
                </a:cubicBezTo>
                <a:cubicBezTo>
                  <a:pt x="17" y="112"/>
                  <a:pt x="17" y="112"/>
                  <a:pt x="17" y="112"/>
                </a:cubicBezTo>
                <a:cubicBezTo>
                  <a:pt x="15" y="109"/>
                  <a:pt x="13" y="107"/>
                  <a:pt x="13" y="106"/>
                </a:cubicBezTo>
                <a:cubicBezTo>
                  <a:pt x="13" y="105"/>
                  <a:pt x="13" y="105"/>
                  <a:pt x="13" y="105"/>
                </a:cubicBezTo>
                <a:cubicBezTo>
                  <a:pt x="14" y="102"/>
                  <a:pt x="14" y="102"/>
                  <a:pt x="14" y="102"/>
                </a:cubicBezTo>
                <a:cubicBezTo>
                  <a:pt x="14" y="97"/>
                  <a:pt x="14" y="94"/>
                  <a:pt x="14" y="91"/>
                </a:cubicBezTo>
                <a:cubicBezTo>
                  <a:pt x="14" y="90"/>
                  <a:pt x="14" y="90"/>
                  <a:pt x="14" y="89"/>
                </a:cubicBezTo>
                <a:cubicBezTo>
                  <a:pt x="14" y="89"/>
                  <a:pt x="14" y="89"/>
                  <a:pt x="14" y="89"/>
                </a:cubicBezTo>
                <a:cubicBezTo>
                  <a:pt x="14" y="89"/>
                  <a:pt x="14" y="88"/>
                  <a:pt x="14" y="88"/>
                </a:cubicBezTo>
                <a:cubicBezTo>
                  <a:pt x="14" y="87"/>
                  <a:pt x="14" y="87"/>
                  <a:pt x="14" y="87"/>
                </a:cubicBezTo>
                <a:cubicBezTo>
                  <a:pt x="13" y="84"/>
                  <a:pt x="12" y="82"/>
                  <a:pt x="12" y="80"/>
                </a:cubicBezTo>
                <a:cubicBezTo>
                  <a:pt x="11" y="69"/>
                  <a:pt x="11" y="69"/>
                  <a:pt x="11" y="69"/>
                </a:cubicBezTo>
                <a:cubicBezTo>
                  <a:pt x="10" y="59"/>
                  <a:pt x="10" y="59"/>
                  <a:pt x="10" y="59"/>
                </a:cubicBezTo>
                <a:cubicBezTo>
                  <a:pt x="10" y="57"/>
                  <a:pt x="10" y="57"/>
                  <a:pt x="10" y="57"/>
                </a:cubicBezTo>
                <a:cubicBezTo>
                  <a:pt x="10" y="57"/>
                  <a:pt x="10" y="57"/>
                  <a:pt x="10" y="57"/>
                </a:cubicBezTo>
                <a:cubicBezTo>
                  <a:pt x="10" y="56"/>
                  <a:pt x="10" y="56"/>
                  <a:pt x="10" y="56"/>
                </a:cubicBezTo>
                <a:cubicBezTo>
                  <a:pt x="10" y="53"/>
                  <a:pt x="10" y="53"/>
                  <a:pt x="10" y="53"/>
                </a:cubicBezTo>
                <a:cubicBezTo>
                  <a:pt x="10" y="50"/>
                  <a:pt x="10" y="50"/>
                  <a:pt x="10" y="50"/>
                </a:cubicBezTo>
                <a:cubicBezTo>
                  <a:pt x="10" y="48"/>
                  <a:pt x="10" y="43"/>
                  <a:pt x="11" y="36"/>
                </a:cubicBezTo>
                <a:cubicBezTo>
                  <a:pt x="11" y="36"/>
                  <a:pt x="11" y="36"/>
                  <a:pt x="11" y="36"/>
                </a:cubicBezTo>
                <a:cubicBezTo>
                  <a:pt x="11" y="36"/>
                  <a:pt x="11" y="36"/>
                  <a:pt x="11" y="36"/>
                </a:cubicBezTo>
                <a:cubicBezTo>
                  <a:pt x="9" y="46"/>
                  <a:pt x="9" y="46"/>
                  <a:pt x="9" y="46"/>
                </a:cubicBezTo>
                <a:cubicBezTo>
                  <a:pt x="9" y="47"/>
                  <a:pt x="9" y="48"/>
                  <a:pt x="9" y="48"/>
                </a:cubicBezTo>
                <a:cubicBezTo>
                  <a:pt x="9" y="49"/>
                  <a:pt x="9" y="49"/>
                  <a:pt x="9" y="49"/>
                </a:cubicBezTo>
                <a:cubicBezTo>
                  <a:pt x="9" y="50"/>
                  <a:pt x="8" y="50"/>
                  <a:pt x="8" y="51"/>
                </a:cubicBezTo>
                <a:cubicBezTo>
                  <a:pt x="7" y="51"/>
                  <a:pt x="7" y="52"/>
                  <a:pt x="6" y="53"/>
                </a:cubicBezTo>
                <a:cubicBezTo>
                  <a:pt x="6" y="53"/>
                  <a:pt x="6" y="54"/>
                  <a:pt x="6" y="54"/>
                </a:cubicBezTo>
                <a:cubicBezTo>
                  <a:pt x="6" y="55"/>
                  <a:pt x="6" y="55"/>
                  <a:pt x="6" y="55"/>
                </a:cubicBezTo>
                <a:cubicBezTo>
                  <a:pt x="6" y="55"/>
                  <a:pt x="6" y="56"/>
                  <a:pt x="6" y="56"/>
                </a:cubicBezTo>
                <a:cubicBezTo>
                  <a:pt x="7" y="56"/>
                  <a:pt x="8" y="58"/>
                  <a:pt x="8" y="60"/>
                </a:cubicBezTo>
                <a:cubicBezTo>
                  <a:pt x="8" y="62"/>
                  <a:pt x="8" y="62"/>
                  <a:pt x="8" y="62"/>
                </a:cubicBezTo>
                <a:cubicBezTo>
                  <a:pt x="8" y="62"/>
                  <a:pt x="8" y="62"/>
                  <a:pt x="8" y="62"/>
                </a:cubicBezTo>
                <a:cubicBezTo>
                  <a:pt x="8" y="63"/>
                  <a:pt x="8" y="63"/>
                  <a:pt x="9" y="63"/>
                </a:cubicBezTo>
                <a:cubicBezTo>
                  <a:pt x="9" y="64"/>
                  <a:pt x="8" y="64"/>
                  <a:pt x="8" y="64"/>
                </a:cubicBezTo>
                <a:cubicBezTo>
                  <a:pt x="6" y="64"/>
                  <a:pt x="6" y="64"/>
                  <a:pt x="6" y="64"/>
                </a:cubicBezTo>
                <a:cubicBezTo>
                  <a:pt x="5" y="65"/>
                  <a:pt x="5" y="65"/>
                  <a:pt x="5" y="65"/>
                </a:cubicBezTo>
                <a:cubicBezTo>
                  <a:pt x="4" y="65"/>
                  <a:pt x="3" y="64"/>
                  <a:pt x="3" y="64"/>
                </a:cubicBezTo>
                <a:cubicBezTo>
                  <a:pt x="2" y="63"/>
                  <a:pt x="2" y="63"/>
                  <a:pt x="2" y="63"/>
                </a:cubicBezTo>
                <a:cubicBezTo>
                  <a:pt x="2" y="62"/>
                  <a:pt x="2" y="62"/>
                  <a:pt x="2" y="62"/>
                </a:cubicBezTo>
                <a:cubicBezTo>
                  <a:pt x="2" y="58"/>
                  <a:pt x="2" y="58"/>
                  <a:pt x="2" y="58"/>
                </a:cubicBezTo>
                <a:cubicBezTo>
                  <a:pt x="2" y="56"/>
                  <a:pt x="2" y="56"/>
                  <a:pt x="2" y="56"/>
                </a:cubicBezTo>
                <a:cubicBezTo>
                  <a:pt x="2" y="54"/>
                  <a:pt x="2" y="54"/>
                  <a:pt x="2" y="54"/>
                </a:cubicBezTo>
                <a:cubicBezTo>
                  <a:pt x="2" y="52"/>
                  <a:pt x="1" y="51"/>
                  <a:pt x="1" y="50"/>
                </a:cubicBezTo>
                <a:cubicBezTo>
                  <a:pt x="1" y="49"/>
                  <a:pt x="0" y="48"/>
                  <a:pt x="0" y="47"/>
                </a:cubicBezTo>
                <a:cubicBezTo>
                  <a:pt x="0" y="47"/>
                  <a:pt x="0" y="47"/>
                  <a:pt x="0" y="47"/>
                </a:cubicBezTo>
                <a:cubicBezTo>
                  <a:pt x="0" y="46"/>
                  <a:pt x="1" y="45"/>
                  <a:pt x="1" y="45"/>
                </a:cubicBezTo>
                <a:cubicBezTo>
                  <a:pt x="1" y="45"/>
                  <a:pt x="1" y="45"/>
                  <a:pt x="1" y="45"/>
                </a:cubicBezTo>
                <a:cubicBezTo>
                  <a:pt x="1" y="42"/>
                  <a:pt x="1" y="40"/>
                  <a:pt x="2" y="39"/>
                </a:cubicBezTo>
                <a:cubicBezTo>
                  <a:pt x="3" y="37"/>
                  <a:pt x="4" y="33"/>
                  <a:pt x="5" y="27"/>
                </a:cubicBezTo>
                <a:cubicBezTo>
                  <a:pt x="6" y="24"/>
                  <a:pt x="7" y="22"/>
                  <a:pt x="7" y="21"/>
                </a:cubicBezTo>
                <a:cubicBezTo>
                  <a:pt x="16" y="17"/>
                  <a:pt x="16" y="17"/>
                  <a:pt x="16" y="17"/>
                </a:cubicBezTo>
                <a:cubicBezTo>
                  <a:pt x="17" y="16"/>
                  <a:pt x="17" y="15"/>
                  <a:pt x="18" y="15"/>
                </a:cubicBezTo>
                <a:cubicBezTo>
                  <a:pt x="18" y="15"/>
                  <a:pt x="18" y="15"/>
                  <a:pt x="18" y="15"/>
                </a:cubicBezTo>
                <a:cubicBezTo>
                  <a:pt x="19" y="15"/>
                  <a:pt x="19" y="15"/>
                  <a:pt x="19" y="15"/>
                </a:cubicBezTo>
                <a:cubicBezTo>
                  <a:pt x="18" y="14"/>
                  <a:pt x="18" y="13"/>
                  <a:pt x="18" y="12"/>
                </a:cubicBezTo>
                <a:cubicBezTo>
                  <a:pt x="18" y="11"/>
                  <a:pt x="18" y="11"/>
                  <a:pt x="18" y="11"/>
                </a:cubicBezTo>
                <a:cubicBezTo>
                  <a:pt x="18" y="10"/>
                  <a:pt x="17" y="9"/>
                  <a:pt x="17" y="7"/>
                </a:cubicBezTo>
                <a:cubicBezTo>
                  <a:pt x="17" y="6"/>
                  <a:pt x="17" y="6"/>
                  <a:pt x="17" y="6"/>
                </a:cubicBezTo>
                <a:cubicBezTo>
                  <a:pt x="17" y="6"/>
                  <a:pt x="17" y="6"/>
                  <a:pt x="17" y="5"/>
                </a:cubicBezTo>
                <a:cubicBezTo>
                  <a:pt x="17" y="4"/>
                  <a:pt x="17" y="4"/>
                  <a:pt x="17" y="4"/>
                </a:cubicBezTo>
                <a:cubicBezTo>
                  <a:pt x="17" y="4"/>
                  <a:pt x="17" y="4"/>
                  <a:pt x="17" y="4"/>
                </a:cubicBezTo>
                <a:cubicBezTo>
                  <a:pt x="17" y="4"/>
                  <a:pt x="17" y="4"/>
                  <a:pt x="17" y="4"/>
                </a:cubicBezTo>
                <a:cubicBezTo>
                  <a:pt x="16" y="4"/>
                  <a:pt x="16" y="4"/>
                  <a:pt x="16" y="4"/>
                </a:cubicBezTo>
                <a:cubicBezTo>
                  <a:pt x="17" y="3"/>
                  <a:pt x="18" y="2"/>
                  <a:pt x="18" y="2"/>
                </a:cubicBezTo>
                <a:cubicBezTo>
                  <a:pt x="18" y="2"/>
                  <a:pt x="18" y="2"/>
                  <a:pt x="18" y="2"/>
                </a:cubicBezTo>
                <a:cubicBezTo>
                  <a:pt x="17" y="2"/>
                  <a:pt x="17" y="2"/>
                  <a:pt x="17" y="2"/>
                </a:cubicBezTo>
                <a:cubicBezTo>
                  <a:pt x="17" y="2"/>
                  <a:pt x="17" y="2"/>
                  <a:pt x="17" y="2"/>
                </a:cubicBezTo>
                <a:cubicBezTo>
                  <a:pt x="18" y="1"/>
                  <a:pt x="19" y="1"/>
                  <a:pt x="20" y="1"/>
                </a:cubicBezTo>
                <a:cubicBezTo>
                  <a:pt x="20" y="1"/>
                  <a:pt x="20" y="1"/>
                  <a:pt x="20" y="1"/>
                </a:cubicBezTo>
                <a:cubicBezTo>
                  <a:pt x="20" y="1"/>
                  <a:pt x="20" y="1"/>
                  <a:pt x="20" y="1"/>
                </a:cubicBezTo>
                <a:cubicBezTo>
                  <a:pt x="20" y="0"/>
                  <a:pt x="20" y="0"/>
                  <a:pt x="20" y="0"/>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3" y="1"/>
                </a:cubicBezTo>
                <a:cubicBezTo>
                  <a:pt x="24" y="1"/>
                  <a:pt x="24" y="0"/>
                  <a:pt x="25" y="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ZoneTexte 71">
            <a:extLst>
              <a:ext uri="{FF2B5EF4-FFF2-40B4-BE49-F238E27FC236}">
                <a16:creationId xmlns:a16="http://schemas.microsoft.com/office/drawing/2014/main" id="{233C8164-375C-411C-B957-3A816558A66A}"/>
              </a:ext>
            </a:extLst>
          </p:cNvPr>
          <p:cNvSpPr txBox="1"/>
          <p:nvPr/>
        </p:nvSpPr>
        <p:spPr>
          <a:xfrm>
            <a:off x="4260265" y="4099569"/>
            <a:ext cx="384349" cy="261610"/>
          </a:xfrm>
          <a:prstGeom prst="rect">
            <a:avLst/>
          </a:prstGeom>
          <a:noFill/>
        </p:spPr>
        <p:txBody>
          <a:bodyPr wrap="square" rtlCol="0">
            <a:spAutoFit/>
          </a:bodyPr>
          <a:lstStyle/>
          <a:p>
            <a:r>
              <a:rPr lang="en-US" sz="1050">
                <a:solidFill>
                  <a:srgbClr val="95B3D7"/>
                </a:solidFill>
              </a:rPr>
              <a:t>…</a:t>
            </a:r>
          </a:p>
        </p:txBody>
      </p:sp>
      <p:sp>
        <p:nvSpPr>
          <p:cNvPr id="75" name="ZoneTexte 74">
            <a:extLst>
              <a:ext uri="{FF2B5EF4-FFF2-40B4-BE49-F238E27FC236}">
                <a16:creationId xmlns:a16="http://schemas.microsoft.com/office/drawing/2014/main" id="{36A6315A-3CDA-4311-9C06-735FED64186D}"/>
              </a:ext>
            </a:extLst>
          </p:cNvPr>
          <p:cNvSpPr txBox="1"/>
          <p:nvPr/>
        </p:nvSpPr>
        <p:spPr>
          <a:xfrm>
            <a:off x="4536335" y="4099569"/>
            <a:ext cx="384349" cy="261610"/>
          </a:xfrm>
          <a:prstGeom prst="rect">
            <a:avLst/>
          </a:prstGeom>
          <a:noFill/>
        </p:spPr>
        <p:txBody>
          <a:bodyPr wrap="square" rtlCol="0">
            <a:spAutoFit/>
          </a:bodyPr>
          <a:lstStyle/>
          <a:p>
            <a:r>
              <a:rPr lang="en-US" sz="1050">
                <a:solidFill>
                  <a:srgbClr val="95B3D7"/>
                </a:solidFill>
              </a:rPr>
              <a:t>…</a:t>
            </a:r>
          </a:p>
        </p:txBody>
      </p:sp>
      <p:pic>
        <p:nvPicPr>
          <p:cNvPr id="2050" name="Picture 2" descr="Harvest | Éditeur de logiciels pour la gestion de patrimoine et la ...">
            <a:extLst>
              <a:ext uri="{FF2B5EF4-FFF2-40B4-BE49-F238E27FC236}">
                <a16:creationId xmlns:a16="http://schemas.microsoft.com/office/drawing/2014/main" id="{FF8B3165-E023-4BA5-9F67-ADA7E850CF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454" y="5794789"/>
            <a:ext cx="726119" cy="157931"/>
          </a:xfrm>
          <a:prstGeom prst="rect">
            <a:avLst/>
          </a:prstGeom>
          <a:noFill/>
          <a:extLst>
            <a:ext uri="{909E8E84-426E-40DD-AFC4-6F175D3DCCD1}">
              <a14:hiddenFill xmlns:a14="http://schemas.microsoft.com/office/drawing/2010/main">
                <a:solidFill>
                  <a:srgbClr val="FFFFFF"/>
                </a:solidFill>
              </a14:hiddenFill>
            </a:ext>
          </a:extLst>
        </p:spPr>
      </p:pic>
      <p:sp>
        <p:nvSpPr>
          <p:cNvPr id="52" name="Triangle isocèle 51">
            <a:extLst>
              <a:ext uri="{FF2B5EF4-FFF2-40B4-BE49-F238E27FC236}">
                <a16:creationId xmlns:a16="http://schemas.microsoft.com/office/drawing/2014/main" id="{4ECC63ED-075C-4E61-BBF5-BC4DC0D58D32}"/>
              </a:ext>
            </a:extLst>
          </p:cNvPr>
          <p:cNvSpPr/>
          <p:nvPr/>
        </p:nvSpPr>
        <p:spPr>
          <a:xfrm rot="5400000">
            <a:off x="6959523" y="3376258"/>
            <a:ext cx="541434" cy="1667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A4BF031E-194E-44B4-8B13-CA5C997790CD}"/>
              </a:ext>
            </a:extLst>
          </p:cNvPr>
          <p:cNvSpPr txBox="1"/>
          <p:nvPr/>
        </p:nvSpPr>
        <p:spPr>
          <a:xfrm>
            <a:off x="7255953" y="1658745"/>
            <a:ext cx="2230435" cy="507831"/>
          </a:xfrm>
          <a:prstGeom prst="rect">
            <a:avLst/>
          </a:prstGeom>
          <a:noFill/>
        </p:spPr>
        <p:txBody>
          <a:bodyPr wrap="square" rtlCol="0">
            <a:spAutoFit/>
          </a:bodyPr>
          <a:lstStyle/>
          <a:p>
            <a:pPr marL="171450" indent="-171450">
              <a:buFont typeface="Arial" panose="020B0604020202020204" pitchFamily="34" charset="0"/>
              <a:buChar char="•"/>
            </a:pPr>
            <a:r>
              <a:rPr lang="en-US" sz="900"/>
              <a:t>No Fee charged by the CGP if a customer recommends another customer</a:t>
            </a:r>
          </a:p>
        </p:txBody>
      </p:sp>
      <p:sp>
        <p:nvSpPr>
          <p:cNvPr id="53" name="ZoneTexte 52">
            <a:extLst>
              <a:ext uri="{FF2B5EF4-FFF2-40B4-BE49-F238E27FC236}">
                <a16:creationId xmlns:a16="http://schemas.microsoft.com/office/drawing/2014/main" id="{7A9A9810-D9E6-48FC-B56D-BC5A3C654E34}"/>
              </a:ext>
            </a:extLst>
          </p:cNvPr>
          <p:cNvSpPr txBox="1"/>
          <p:nvPr/>
        </p:nvSpPr>
        <p:spPr>
          <a:xfrm>
            <a:off x="7255954" y="4499330"/>
            <a:ext cx="2230436" cy="646331"/>
          </a:xfrm>
          <a:prstGeom prst="rect">
            <a:avLst/>
          </a:prstGeom>
          <a:noFill/>
        </p:spPr>
        <p:txBody>
          <a:bodyPr wrap="square" rtlCol="0">
            <a:spAutoFit/>
          </a:bodyPr>
          <a:lstStyle/>
          <a:p>
            <a:pPr marL="171450" indent="-171450">
              <a:buFont typeface="Arial" panose="020B0604020202020204" pitchFamily="34" charset="0"/>
              <a:buChar char="•"/>
            </a:pPr>
            <a:r>
              <a:rPr lang="en-US" sz="900"/>
              <a:t>Customer portfolio depends on the CGP. E.g.; between 10k€ and 2m€ to invest</a:t>
            </a:r>
          </a:p>
          <a:p>
            <a:pPr marL="171450" indent="-171450">
              <a:buFont typeface="Arial" panose="020B0604020202020204" pitchFamily="34" charset="0"/>
              <a:buChar char="•"/>
            </a:pPr>
            <a:r>
              <a:rPr lang="en-US" sz="900"/>
              <a:t>Works well far from major cities</a:t>
            </a:r>
          </a:p>
        </p:txBody>
      </p:sp>
      <p:sp>
        <p:nvSpPr>
          <p:cNvPr id="55" name="ZoneTexte 54">
            <a:extLst>
              <a:ext uri="{FF2B5EF4-FFF2-40B4-BE49-F238E27FC236}">
                <a16:creationId xmlns:a16="http://schemas.microsoft.com/office/drawing/2014/main" id="{D6AE3F7E-F2F4-4D08-BF6D-44A9F374F4C3}"/>
              </a:ext>
            </a:extLst>
          </p:cNvPr>
          <p:cNvSpPr txBox="1"/>
          <p:nvPr/>
        </p:nvSpPr>
        <p:spPr>
          <a:xfrm>
            <a:off x="7485249" y="3173850"/>
            <a:ext cx="1778609" cy="415498"/>
          </a:xfrm>
          <a:prstGeom prst="rect">
            <a:avLst/>
          </a:prstGeom>
          <a:solidFill>
            <a:schemeClr val="bg1">
              <a:alpha val="72000"/>
            </a:schemeClr>
          </a:solidFill>
        </p:spPr>
        <p:txBody>
          <a:bodyPr wrap="square" lIns="36000" tIns="0" rIns="36000" bIns="0" rtlCol="0">
            <a:spAutoFit/>
          </a:bodyPr>
          <a:lstStyle/>
          <a:p>
            <a:pPr algn="ctr"/>
            <a:r>
              <a:rPr lang="en-US" sz="900" i="1">
                <a:solidFill>
                  <a:srgbClr val="009DB0"/>
                </a:solidFill>
              </a:rPr>
              <a:t>Customers recommend other customers to get the CGP service for free</a:t>
            </a:r>
          </a:p>
        </p:txBody>
      </p:sp>
      <p:sp>
        <p:nvSpPr>
          <p:cNvPr id="57" name="ZoneTexte 56">
            <a:extLst>
              <a:ext uri="{FF2B5EF4-FFF2-40B4-BE49-F238E27FC236}">
                <a16:creationId xmlns:a16="http://schemas.microsoft.com/office/drawing/2014/main" id="{0C893961-14CD-4CDB-8C6E-6994BB338B8F}"/>
              </a:ext>
            </a:extLst>
          </p:cNvPr>
          <p:cNvSpPr txBox="1"/>
          <p:nvPr/>
        </p:nvSpPr>
        <p:spPr>
          <a:xfrm>
            <a:off x="3860664" y="3197484"/>
            <a:ext cx="1996928" cy="415498"/>
          </a:xfrm>
          <a:prstGeom prst="rect">
            <a:avLst/>
          </a:prstGeom>
          <a:solidFill>
            <a:schemeClr val="bg1">
              <a:alpha val="72000"/>
            </a:schemeClr>
          </a:solidFill>
        </p:spPr>
        <p:txBody>
          <a:bodyPr wrap="square" lIns="36000" tIns="0" rIns="36000" bIns="0" rtlCol="0">
            <a:spAutoFit/>
          </a:bodyPr>
          <a:lstStyle/>
          <a:p>
            <a:pPr algn="ctr"/>
            <a:r>
              <a:rPr lang="en-US" sz="900" i="1">
                <a:solidFill>
                  <a:srgbClr val="009DB0"/>
                </a:solidFill>
              </a:rPr>
              <a:t>CGPs recommend other CGPs to join the network and earn commissions from their earnings</a:t>
            </a:r>
          </a:p>
        </p:txBody>
      </p:sp>
      <p:sp>
        <p:nvSpPr>
          <p:cNvPr id="59" name="ZoneTexte 58">
            <a:extLst>
              <a:ext uri="{FF2B5EF4-FFF2-40B4-BE49-F238E27FC236}">
                <a16:creationId xmlns:a16="http://schemas.microsoft.com/office/drawing/2014/main" id="{905D3210-F6D1-4653-A067-E41E84C1F089}"/>
              </a:ext>
            </a:extLst>
          </p:cNvPr>
          <p:cNvSpPr txBox="1"/>
          <p:nvPr/>
        </p:nvSpPr>
        <p:spPr>
          <a:xfrm>
            <a:off x="3500003" y="4817780"/>
            <a:ext cx="3204337" cy="369332"/>
          </a:xfrm>
          <a:prstGeom prst="rect">
            <a:avLst/>
          </a:prstGeom>
          <a:noFill/>
        </p:spPr>
        <p:txBody>
          <a:bodyPr wrap="square" rtlCol="0">
            <a:spAutoFit/>
          </a:bodyPr>
          <a:lstStyle/>
          <a:p>
            <a:pPr algn="ctr"/>
            <a:r>
              <a:rPr lang="en-US" sz="900"/>
              <a:t>The network provides tools to manage operations (O2S from Harvest) and handle evolving regulation</a:t>
            </a:r>
          </a:p>
        </p:txBody>
      </p:sp>
      <p:sp>
        <p:nvSpPr>
          <p:cNvPr id="60" name="ZoneTexte 59">
            <a:extLst>
              <a:ext uri="{FF2B5EF4-FFF2-40B4-BE49-F238E27FC236}">
                <a16:creationId xmlns:a16="http://schemas.microsoft.com/office/drawing/2014/main" id="{15BED232-41D6-411E-B306-C4D112358FA8}"/>
              </a:ext>
            </a:extLst>
          </p:cNvPr>
          <p:cNvSpPr txBox="1"/>
          <p:nvPr/>
        </p:nvSpPr>
        <p:spPr>
          <a:xfrm>
            <a:off x="2733402" y="3073672"/>
            <a:ext cx="1138866" cy="784830"/>
          </a:xfrm>
          <a:prstGeom prst="rect">
            <a:avLst/>
          </a:prstGeom>
          <a:noFill/>
        </p:spPr>
        <p:txBody>
          <a:bodyPr wrap="square" rtlCol="0">
            <a:spAutoFit/>
          </a:bodyPr>
          <a:lstStyle/>
          <a:p>
            <a:pPr algn="ctr"/>
            <a:r>
              <a:rPr lang="en-US" sz="900"/>
              <a:t>The network negotiates product prices on selected platforms</a:t>
            </a:r>
          </a:p>
        </p:txBody>
      </p:sp>
      <p:sp>
        <p:nvSpPr>
          <p:cNvPr id="9" name="Bulle narrative : rectangle 8">
            <a:extLst>
              <a:ext uri="{FF2B5EF4-FFF2-40B4-BE49-F238E27FC236}">
                <a16:creationId xmlns:a16="http://schemas.microsoft.com/office/drawing/2014/main" id="{66855338-09FF-44F5-908E-161B18AC79BB}"/>
              </a:ext>
            </a:extLst>
          </p:cNvPr>
          <p:cNvSpPr/>
          <p:nvPr/>
        </p:nvSpPr>
        <p:spPr>
          <a:xfrm>
            <a:off x="5316366" y="2492790"/>
            <a:ext cx="1063686" cy="415498"/>
          </a:xfrm>
          <a:prstGeom prst="wedgeRectCallout">
            <a:avLst>
              <a:gd name="adj1" fmla="val -65873"/>
              <a:gd name="adj2" fmla="val 31378"/>
            </a:avLst>
          </a:prstGeom>
          <a:solidFill>
            <a:schemeClr val="bg1"/>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CGPs spend  time training their recruits</a:t>
            </a:r>
          </a:p>
        </p:txBody>
      </p:sp>
      <p:sp>
        <p:nvSpPr>
          <p:cNvPr id="62" name="Bulle narrative : rectangle 61">
            <a:extLst>
              <a:ext uri="{FF2B5EF4-FFF2-40B4-BE49-F238E27FC236}">
                <a16:creationId xmlns:a16="http://schemas.microsoft.com/office/drawing/2014/main" id="{0D655B1A-D009-4F95-9558-2CC27F031E6F}"/>
              </a:ext>
            </a:extLst>
          </p:cNvPr>
          <p:cNvSpPr/>
          <p:nvPr/>
        </p:nvSpPr>
        <p:spPr>
          <a:xfrm>
            <a:off x="3544819" y="2093204"/>
            <a:ext cx="1195890" cy="708606"/>
          </a:xfrm>
          <a:prstGeom prst="wedgeRectCallout">
            <a:avLst>
              <a:gd name="adj1" fmla="val 59921"/>
              <a:gd name="adj2" fmla="val -10260"/>
            </a:avLst>
          </a:prstGeom>
          <a:solidFill>
            <a:schemeClr val="bg1"/>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Self employed CGPs part of the network pay 35€ per year + 0,6% of commissions</a:t>
            </a:r>
          </a:p>
        </p:txBody>
      </p:sp>
      <p:sp>
        <p:nvSpPr>
          <p:cNvPr id="64" name="ZoneTexte 63">
            <a:extLst>
              <a:ext uri="{FF2B5EF4-FFF2-40B4-BE49-F238E27FC236}">
                <a16:creationId xmlns:a16="http://schemas.microsoft.com/office/drawing/2014/main" id="{BBF01432-7CBB-4407-B373-496792F6C523}"/>
              </a:ext>
            </a:extLst>
          </p:cNvPr>
          <p:cNvSpPr txBox="1"/>
          <p:nvPr/>
        </p:nvSpPr>
        <p:spPr>
          <a:xfrm>
            <a:off x="5994601" y="3073672"/>
            <a:ext cx="1203080" cy="784830"/>
          </a:xfrm>
          <a:prstGeom prst="rect">
            <a:avLst/>
          </a:prstGeom>
          <a:noFill/>
        </p:spPr>
        <p:txBody>
          <a:bodyPr wrap="square" rtlCol="0">
            <a:spAutoFit/>
          </a:bodyPr>
          <a:lstStyle/>
          <a:p>
            <a:pPr algn="ctr"/>
            <a:r>
              <a:rPr lang="en-US" sz="900"/>
              <a:t>CGPs spend few time prospecting as they gain customers from recommendation</a:t>
            </a:r>
          </a:p>
        </p:txBody>
      </p:sp>
      <p:sp>
        <p:nvSpPr>
          <p:cNvPr id="66" name="Bulle narrative : rectangle 65">
            <a:extLst>
              <a:ext uri="{FF2B5EF4-FFF2-40B4-BE49-F238E27FC236}">
                <a16:creationId xmlns:a16="http://schemas.microsoft.com/office/drawing/2014/main" id="{341ED566-F73D-422A-BD77-E7A10571ACB5}"/>
              </a:ext>
            </a:extLst>
          </p:cNvPr>
          <p:cNvSpPr/>
          <p:nvPr/>
        </p:nvSpPr>
        <p:spPr>
          <a:xfrm>
            <a:off x="5268732" y="3972998"/>
            <a:ext cx="1513218" cy="720918"/>
          </a:xfrm>
          <a:prstGeom prst="wedgeRectCallout">
            <a:avLst>
              <a:gd name="adj1" fmla="val -62135"/>
              <a:gd name="adj2" fmla="val -35310"/>
            </a:avLst>
          </a:prstGeom>
          <a:solidFill>
            <a:schemeClr val="bg1"/>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“From 90 new recruits, 50 fail, 30 live from their activity and 10 become rich”</a:t>
            </a:r>
          </a:p>
          <a:p>
            <a:pPr algn="ctr"/>
            <a:r>
              <a:rPr lang="en-US" sz="900">
                <a:solidFill>
                  <a:schemeClr val="tx1"/>
                </a:solidFill>
              </a:rPr>
              <a:t>Expert</a:t>
            </a:r>
          </a:p>
        </p:txBody>
      </p:sp>
      <p:sp>
        <p:nvSpPr>
          <p:cNvPr id="68" name="Bulle narrative : rectangle 67">
            <a:extLst>
              <a:ext uri="{FF2B5EF4-FFF2-40B4-BE49-F238E27FC236}">
                <a16:creationId xmlns:a16="http://schemas.microsoft.com/office/drawing/2014/main" id="{27DEE709-C831-4B7E-94C5-44C82A735C23}"/>
              </a:ext>
            </a:extLst>
          </p:cNvPr>
          <p:cNvSpPr/>
          <p:nvPr/>
        </p:nvSpPr>
        <p:spPr>
          <a:xfrm>
            <a:off x="5645939" y="1815513"/>
            <a:ext cx="1444177" cy="415498"/>
          </a:xfrm>
          <a:prstGeom prst="wedgeRectCallout">
            <a:avLst>
              <a:gd name="adj1" fmla="val -38400"/>
              <a:gd name="adj2" fmla="val -68449"/>
            </a:avLst>
          </a:prstGeom>
          <a:solidFill>
            <a:schemeClr val="bg1"/>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Non-profit organization</a:t>
            </a:r>
          </a:p>
        </p:txBody>
      </p:sp>
      <p:pic>
        <p:nvPicPr>
          <p:cNvPr id="6146" name="Picture 2" descr="Responsable du Partenariat Financier - Cabinet de recrutement en ...">
            <a:extLst>
              <a:ext uri="{FF2B5EF4-FFF2-40B4-BE49-F238E27FC236}">
                <a16:creationId xmlns:a16="http://schemas.microsoft.com/office/drawing/2014/main" id="{D214E5BD-03DC-4A2A-B4D1-2F0F9B8FA5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2560" y="1518473"/>
            <a:ext cx="1073229" cy="7577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a Financière d&amp;#39;Orion Mission Statement, Employees and Hiring ...">
            <a:extLst>
              <a:ext uri="{FF2B5EF4-FFF2-40B4-BE49-F238E27FC236}">
                <a16:creationId xmlns:a16="http://schemas.microsoft.com/office/drawing/2014/main" id="{58973796-19B9-40D3-85C2-E3A08900F00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5803" y="2335406"/>
            <a:ext cx="833711" cy="833711"/>
          </a:xfrm>
          <a:prstGeom prst="rect">
            <a:avLst/>
          </a:prstGeom>
          <a:noFill/>
          <a:extLst>
            <a:ext uri="{909E8E84-426E-40DD-AFC4-6F175D3DCCD1}">
              <a14:hiddenFill xmlns:a14="http://schemas.microsoft.com/office/drawing/2010/main">
                <a:solidFill>
                  <a:srgbClr val="FFFFFF"/>
                </a:solidFill>
              </a14:hiddenFill>
            </a:ext>
          </a:extLst>
        </p:spPr>
      </p:pic>
      <p:sp>
        <p:nvSpPr>
          <p:cNvPr id="12" name="Arc plein 11">
            <a:extLst>
              <a:ext uri="{FF2B5EF4-FFF2-40B4-BE49-F238E27FC236}">
                <a16:creationId xmlns:a16="http://schemas.microsoft.com/office/drawing/2014/main" id="{FC73C9B7-334B-4F4E-B334-4ED2FCB3CC78}"/>
              </a:ext>
            </a:extLst>
          </p:cNvPr>
          <p:cNvSpPr/>
          <p:nvPr/>
        </p:nvSpPr>
        <p:spPr>
          <a:xfrm>
            <a:off x="1508592" y="2007175"/>
            <a:ext cx="970388" cy="1247839"/>
          </a:xfrm>
          <a:prstGeom prst="blockArc">
            <a:avLst>
              <a:gd name="adj1" fmla="val 5883541"/>
              <a:gd name="adj2" fmla="val 15805986"/>
              <a:gd name="adj3" fmla="val 4373"/>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ZoneTexte 13">
            <a:extLst>
              <a:ext uri="{FF2B5EF4-FFF2-40B4-BE49-F238E27FC236}">
                <a16:creationId xmlns:a16="http://schemas.microsoft.com/office/drawing/2014/main" id="{00CCE3A6-AFB7-4ED6-A039-603DE87DF460}"/>
              </a:ext>
            </a:extLst>
          </p:cNvPr>
          <p:cNvSpPr txBox="1"/>
          <p:nvPr/>
        </p:nvSpPr>
        <p:spPr>
          <a:xfrm>
            <a:off x="1538055" y="2125217"/>
            <a:ext cx="1275469" cy="369332"/>
          </a:xfrm>
          <a:prstGeom prst="rect">
            <a:avLst/>
          </a:prstGeom>
          <a:noFill/>
        </p:spPr>
        <p:txBody>
          <a:bodyPr wrap="square" rtlCol="0">
            <a:spAutoFit/>
          </a:bodyPr>
          <a:lstStyle/>
          <a:p>
            <a:pPr algn="ctr"/>
            <a:r>
              <a:rPr lang="en-US" sz="900">
                <a:solidFill>
                  <a:srgbClr val="009DB0"/>
                </a:solidFill>
              </a:rPr>
              <a:t>Platform of financial products</a:t>
            </a:r>
          </a:p>
        </p:txBody>
      </p:sp>
      <p:sp>
        <p:nvSpPr>
          <p:cNvPr id="69" name="ZoneTexte 68">
            <a:extLst>
              <a:ext uri="{FF2B5EF4-FFF2-40B4-BE49-F238E27FC236}">
                <a16:creationId xmlns:a16="http://schemas.microsoft.com/office/drawing/2014/main" id="{A3DE5767-CCA5-4484-8878-A646DDFE1296}"/>
              </a:ext>
            </a:extLst>
          </p:cNvPr>
          <p:cNvSpPr txBox="1"/>
          <p:nvPr/>
        </p:nvSpPr>
        <p:spPr>
          <a:xfrm>
            <a:off x="1538055" y="3776008"/>
            <a:ext cx="1275469" cy="369332"/>
          </a:xfrm>
          <a:prstGeom prst="rect">
            <a:avLst/>
          </a:prstGeom>
          <a:noFill/>
        </p:spPr>
        <p:txBody>
          <a:bodyPr wrap="square" rtlCol="0">
            <a:spAutoFit/>
          </a:bodyPr>
          <a:lstStyle/>
          <a:p>
            <a:pPr algn="ctr"/>
            <a:r>
              <a:rPr lang="en-US" sz="900">
                <a:solidFill>
                  <a:srgbClr val="009DB0"/>
                </a:solidFill>
              </a:rPr>
              <a:t>Platform of real estate products</a:t>
            </a:r>
          </a:p>
        </p:txBody>
      </p:sp>
      <p:sp>
        <p:nvSpPr>
          <p:cNvPr id="71" name="Arc plein 70">
            <a:extLst>
              <a:ext uri="{FF2B5EF4-FFF2-40B4-BE49-F238E27FC236}">
                <a16:creationId xmlns:a16="http://schemas.microsoft.com/office/drawing/2014/main" id="{0E903D9D-EAD9-4587-A962-EA8EB68FC608}"/>
              </a:ext>
            </a:extLst>
          </p:cNvPr>
          <p:cNvSpPr/>
          <p:nvPr/>
        </p:nvSpPr>
        <p:spPr>
          <a:xfrm>
            <a:off x="1508592" y="3671947"/>
            <a:ext cx="970388" cy="1247839"/>
          </a:xfrm>
          <a:prstGeom prst="blockArc">
            <a:avLst>
              <a:gd name="adj1" fmla="val 5883541"/>
              <a:gd name="adj2" fmla="val 15805986"/>
              <a:gd name="adj3" fmla="val 4373"/>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riangle isocèle 72">
            <a:extLst>
              <a:ext uri="{FF2B5EF4-FFF2-40B4-BE49-F238E27FC236}">
                <a16:creationId xmlns:a16="http://schemas.microsoft.com/office/drawing/2014/main" id="{9F4556A1-D2B6-4635-9A64-BC4E47FD7A72}"/>
              </a:ext>
            </a:extLst>
          </p:cNvPr>
          <p:cNvSpPr/>
          <p:nvPr/>
        </p:nvSpPr>
        <p:spPr>
          <a:xfrm rot="5400000">
            <a:off x="2571052" y="2592007"/>
            <a:ext cx="541434" cy="1667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e 86">
            <a:extLst>
              <a:ext uri="{FF2B5EF4-FFF2-40B4-BE49-F238E27FC236}">
                <a16:creationId xmlns:a16="http://schemas.microsoft.com/office/drawing/2014/main" id="{8FB688D2-B749-408B-9F4E-97EC9AB2BAA1}"/>
              </a:ext>
            </a:extLst>
          </p:cNvPr>
          <p:cNvGrpSpPr/>
          <p:nvPr/>
        </p:nvGrpSpPr>
        <p:grpSpPr>
          <a:xfrm>
            <a:off x="1685939" y="4237602"/>
            <a:ext cx="953576" cy="211003"/>
            <a:chOff x="1464209" y="4231897"/>
            <a:chExt cx="1267973" cy="280572"/>
          </a:xfrm>
        </p:grpSpPr>
        <p:sp>
          <p:nvSpPr>
            <p:cNvPr id="3" name="Rectangle 2">
              <a:extLst>
                <a:ext uri="{FF2B5EF4-FFF2-40B4-BE49-F238E27FC236}">
                  <a16:creationId xmlns:a16="http://schemas.microsoft.com/office/drawing/2014/main" id="{03F51C8D-C222-4E3C-A368-94381F228AC1}"/>
                </a:ext>
              </a:extLst>
            </p:cNvPr>
            <p:cNvSpPr/>
            <p:nvPr/>
          </p:nvSpPr>
          <p:spPr>
            <a:xfrm>
              <a:off x="1488281" y="4231897"/>
              <a:ext cx="1243901" cy="2805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Valoriciel">
              <a:extLst>
                <a:ext uri="{FF2B5EF4-FFF2-40B4-BE49-F238E27FC236}">
                  <a16:creationId xmlns:a16="http://schemas.microsoft.com/office/drawing/2014/main" id="{D6BE5967-1AF7-476E-9FA0-491F3B9250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4209" y="4248385"/>
              <a:ext cx="1237213" cy="25616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Freeform 5">
            <a:extLst>
              <a:ext uri="{FF2B5EF4-FFF2-40B4-BE49-F238E27FC236}">
                <a16:creationId xmlns:a16="http://schemas.microsoft.com/office/drawing/2014/main" id="{E16C7B6C-701F-4671-A90B-4927431EAA34}"/>
              </a:ext>
            </a:extLst>
          </p:cNvPr>
          <p:cNvSpPr>
            <a:spLocks noEditPoints="1"/>
          </p:cNvSpPr>
          <p:nvPr/>
        </p:nvSpPr>
        <p:spPr bwMode="auto">
          <a:xfrm>
            <a:off x="753874" y="3702608"/>
            <a:ext cx="221667" cy="222266"/>
          </a:xfrm>
          <a:custGeom>
            <a:avLst/>
            <a:gdLst>
              <a:gd name="T0" fmla="*/ 555 w 740"/>
              <a:gd name="T1" fmla="*/ 0 h 742"/>
              <a:gd name="T2" fmla="*/ 0 w 740"/>
              <a:gd name="T3" fmla="*/ 742 h 742"/>
              <a:gd name="T4" fmla="*/ 740 w 740"/>
              <a:gd name="T5" fmla="*/ 232 h 742"/>
              <a:gd name="T6" fmla="*/ 555 w 740"/>
              <a:gd name="T7" fmla="*/ 278 h 742"/>
              <a:gd name="T8" fmla="*/ 601 w 740"/>
              <a:gd name="T9" fmla="*/ 417 h 742"/>
              <a:gd name="T10" fmla="*/ 555 w 740"/>
              <a:gd name="T11" fmla="*/ 278 h 742"/>
              <a:gd name="T12" fmla="*/ 93 w 740"/>
              <a:gd name="T13" fmla="*/ 602 h 742"/>
              <a:gd name="T14" fmla="*/ 185 w 740"/>
              <a:gd name="T15" fmla="*/ 510 h 742"/>
              <a:gd name="T16" fmla="*/ 185 w 740"/>
              <a:gd name="T17" fmla="*/ 463 h 742"/>
              <a:gd name="T18" fmla="*/ 93 w 740"/>
              <a:gd name="T19" fmla="*/ 371 h 742"/>
              <a:gd name="T20" fmla="*/ 185 w 740"/>
              <a:gd name="T21" fmla="*/ 463 h 742"/>
              <a:gd name="T22" fmla="*/ 93 w 740"/>
              <a:gd name="T23" fmla="*/ 324 h 742"/>
              <a:gd name="T24" fmla="*/ 185 w 740"/>
              <a:gd name="T25" fmla="*/ 232 h 742"/>
              <a:gd name="T26" fmla="*/ 185 w 740"/>
              <a:gd name="T27" fmla="*/ 185 h 742"/>
              <a:gd name="T28" fmla="*/ 93 w 740"/>
              <a:gd name="T29" fmla="*/ 92 h 742"/>
              <a:gd name="T30" fmla="*/ 185 w 740"/>
              <a:gd name="T31" fmla="*/ 185 h 742"/>
              <a:gd name="T32" fmla="*/ 231 w 740"/>
              <a:gd name="T33" fmla="*/ 695 h 742"/>
              <a:gd name="T34" fmla="*/ 324 w 740"/>
              <a:gd name="T35" fmla="*/ 649 h 742"/>
              <a:gd name="T36" fmla="*/ 324 w 740"/>
              <a:gd name="T37" fmla="*/ 602 h 742"/>
              <a:gd name="T38" fmla="*/ 231 w 740"/>
              <a:gd name="T39" fmla="*/ 510 h 742"/>
              <a:gd name="T40" fmla="*/ 324 w 740"/>
              <a:gd name="T41" fmla="*/ 602 h 742"/>
              <a:gd name="T42" fmla="*/ 231 w 740"/>
              <a:gd name="T43" fmla="*/ 463 h 742"/>
              <a:gd name="T44" fmla="*/ 324 w 740"/>
              <a:gd name="T45" fmla="*/ 371 h 742"/>
              <a:gd name="T46" fmla="*/ 324 w 740"/>
              <a:gd name="T47" fmla="*/ 324 h 742"/>
              <a:gd name="T48" fmla="*/ 231 w 740"/>
              <a:gd name="T49" fmla="*/ 232 h 742"/>
              <a:gd name="T50" fmla="*/ 324 w 740"/>
              <a:gd name="T51" fmla="*/ 324 h 742"/>
              <a:gd name="T52" fmla="*/ 231 w 740"/>
              <a:gd name="T53" fmla="*/ 185 h 742"/>
              <a:gd name="T54" fmla="*/ 324 w 740"/>
              <a:gd name="T55" fmla="*/ 92 h 742"/>
              <a:gd name="T56" fmla="*/ 463 w 740"/>
              <a:gd name="T57" fmla="*/ 602 h 742"/>
              <a:gd name="T58" fmla="*/ 370 w 740"/>
              <a:gd name="T59" fmla="*/ 510 h 742"/>
              <a:gd name="T60" fmla="*/ 463 w 740"/>
              <a:gd name="T61" fmla="*/ 602 h 742"/>
              <a:gd name="T62" fmla="*/ 370 w 740"/>
              <a:gd name="T63" fmla="*/ 463 h 742"/>
              <a:gd name="T64" fmla="*/ 463 w 740"/>
              <a:gd name="T65" fmla="*/ 371 h 742"/>
              <a:gd name="T66" fmla="*/ 463 w 740"/>
              <a:gd name="T67" fmla="*/ 324 h 742"/>
              <a:gd name="T68" fmla="*/ 370 w 740"/>
              <a:gd name="T69" fmla="*/ 232 h 742"/>
              <a:gd name="T70" fmla="*/ 463 w 740"/>
              <a:gd name="T71" fmla="*/ 324 h 742"/>
              <a:gd name="T72" fmla="*/ 370 w 740"/>
              <a:gd name="T73" fmla="*/ 185 h 742"/>
              <a:gd name="T74" fmla="*/ 463 w 740"/>
              <a:gd name="T75" fmla="*/ 92 h 742"/>
              <a:gd name="T76" fmla="*/ 555 w 740"/>
              <a:gd name="T77" fmla="*/ 463 h 742"/>
              <a:gd name="T78" fmla="*/ 601 w 740"/>
              <a:gd name="T79" fmla="*/ 602 h 742"/>
              <a:gd name="T80" fmla="*/ 555 w 740"/>
              <a:gd name="T81" fmla="*/ 463 h 742"/>
              <a:gd name="T82" fmla="*/ 601 w 740"/>
              <a:gd name="T83" fmla="*/ 695 h 742"/>
              <a:gd name="T84" fmla="*/ 648 w 740"/>
              <a:gd name="T85" fmla="*/ 649 h 742"/>
              <a:gd name="T86" fmla="*/ 694 w 740"/>
              <a:gd name="T87" fmla="*/ 602 h 742"/>
              <a:gd name="T88" fmla="*/ 648 w 740"/>
              <a:gd name="T89" fmla="*/ 463 h 742"/>
              <a:gd name="T90" fmla="*/ 694 w 740"/>
              <a:gd name="T91" fmla="*/ 602 h 742"/>
              <a:gd name="T92" fmla="*/ 648 w 740"/>
              <a:gd name="T93" fmla="*/ 417 h 742"/>
              <a:gd name="T94" fmla="*/ 694 w 740"/>
              <a:gd name="T9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0" h="742">
                <a:moveTo>
                  <a:pt x="555" y="232"/>
                </a:moveTo>
                <a:lnTo>
                  <a:pt x="555" y="0"/>
                </a:lnTo>
                <a:lnTo>
                  <a:pt x="0" y="0"/>
                </a:lnTo>
                <a:lnTo>
                  <a:pt x="0" y="742"/>
                </a:lnTo>
                <a:lnTo>
                  <a:pt x="740" y="742"/>
                </a:lnTo>
                <a:lnTo>
                  <a:pt x="740" y="232"/>
                </a:lnTo>
                <a:lnTo>
                  <a:pt x="555" y="232"/>
                </a:lnTo>
                <a:close/>
                <a:moveTo>
                  <a:pt x="555" y="278"/>
                </a:moveTo>
                <a:lnTo>
                  <a:pt x="601" y="278"/>
                </a:lnTo>
                <a:lnTo>
                  <a:pt x="601" y="417"/>
                </a:lnTo>
                <a:lnTo>
                  <a:pt x="555" y="417"/>
                </a:lnTo>
                <a:lnTo>
                  <a:pt x="555" y="278"/>
                </a:lnTo>
                <a:close/>
                <a:moveTo>
                  <a:pt x="185" y="602"/>
                </a:moveTo>
                <a:lnTo>
                  <a:pt x="93" y="602"/>
                </a:lnTo>
                <a:lnTo>
                  <a:pt x="93" y="510"/>
                </a:lnTo>
                <a:lnTo>
                  <a:pt x="185" y="510"/>
                </a:lnTo>
                <a:lnTo>
                  <a:pt x="185" y="602"/>
                </a:lnTo>
                <a:close/>
                <a:moveTo>
                  <a:pt x="185" y="463"/>
                </a:moveTo>
                <a:lnTo>
                  <a:pt x="93" y="463"/>
                </a:lnTo>
                <a:lnTo>
                  <a:pt x="93" y="371"/>
                </a:lnTo>
                <a:lnTo>
                  <a:pt x="185" y="371"/>
                </a:lnTo>
                <a:lnTo>
                  <a:pt x="185" y="463"/>
                </a:lnTo>
                <a:close/>
                <a:moveTo>
                  <a:pt x="185" y="324"/>
                </a:moveTo>
                <a:lnTo>
                  <a:pt x="93" y="324"/>
                </a:lnTo>
                <a:lnTo>
                  <a:pt x="93" y="232"/>
                </a:lnTo>
                <a:lnTo>
                  <a:pt x="185" y="232"/>
                </a:lnTo>
                <a:lnTo>
                  <a:pt x="185" y="324"/>
                </a:lnTo>
                <a:close/>
                <a:moveTo>
                  <a:pt x="185" y="185"/>
                </a:moveTo>
                <a:lnTo>
                  <a:pt x="93" y="185"/>
                </a:lnTo>
                <a:lnTo>
                  <a:pt x="93" y="92"/>
                </a:lnTo>
                <a:lnTo>
                  <a:pt x="185" y="92"/>
                </a:lnTo>
                <a:lnTo>
                  <a:pt x="185" y="185"/>
                </a:lnTo>
                <a:close/>
                <a:moveTo>
                  <a:pt x="324" y="695"/>
                </a:moveTo>
                <a:lnTo>
                  <a:pt x="231" y="695"/>
                </a:lnTo>
                <a:lnTo>
                  <a:pt x="231" y="649"/>
                </a:lnTo>
                <a:lnTo>
                  <a:pt x="324" y="649"/>
                </a:lnTo>
                <a:lnTo>
                  <a:pt x="324" y="695"/>
                </a:lnTo>
                <a:close/>
                <a:moveTo>
                  <a:pt x="324" y="602"/>
                </a:moveTo>
                <a:lnTo>
                  <a:pt x="231" y="602"/>
                </a:lnTo>
                <a:lnTo>
                  <a:pt x="231" y="510"/>
                </a:lnTo>
                <a:lnTo>
                  <a:pt x="324" y="510"/>
                </a:lnTo>
                <a:lnTo>
                  <a:pt x="324" y="602"/>
                </a:lnTo>
                <a:close/>
                <a:moveTo>
                  <a:pt x="324" y="463"/>
                </a:moveTo>
                <a:lnTo>
                  <a:pt x="231" y="463"/>
                </a:lnTo>
                <a:lnTo>
                  <a:pt x="231" y="371"/>
                </a:lnTo>
                <a:lnTo>
                  <a:pt x="324" y="371"/>
                </a:lnTo>
                <a:lnTo>
                  <a:pt x="324" y="463"/>
                </a:lnTo>
                <a:close/>
                <a:moveTo>
                  <a:pt x="324" y="324"/>
                </a:moveTo>
                <a:lnTo>
                  <a:pt x="231" y="324"/>
                </a:lnTo>
                <a:lnTo>
                  <a:pt x="231" y="232"/>
                </a:lnTo>
                <a:lnTo>
                  <a:pt x="324" y="232"/>
                </a:lnTo>
                <a:lnTo>
                  <a:pt x="324" y="324"/>
                </a:lnTo>
                <a:close/>
                <a:moveTo>
                  <a:pt x="324" y="185"/>
                </a:moveTo>
                <a:lnTo>
                  <a:pt x="231" y="185"/>
                </a:lnTo>
                <a:lnTo>
                  <a:pt x="231" y="92"/>
                </a:lnTo>
                <a:lnTo>
                  <a:pt x="324" y="92"/>
                </a:lnTo>
                <a:lnTo>
                  <a:pt x="324" y="185"/>
                </a:lnTo>
                <a:close/>
                <a:moveTo>
                  <a:pt x="463" y="602"/>
                </a:moveTo>
                <a:lnTo>
                  <a:pt x="370" y="602"/>
                </a:lnTo>
                <a:lnTo>
                  <a:pt x="370" y="510"/>
                </a:lnTo>
                <a:lnTo>
                  <a:pt x="463" y="510"/>
                </a:lnTo>
                <a:lnTo>
                  <a:pt x="463" y="602"/>
                </a:lnTo>
                <a:close/>
                <a:moveTo>
                  <a:pt x="463" y="463"/>
                </a:moveTo>
                <a:lnTo>
                  <a:pt x="370" y="463"/>
                </a:lnTo>
                <a:lnTo>
                  <a:pt x="370" y="371"/>
                </a:lnTo>
                <a:lnTo>
                  <a:pt x="463" y="371"/>
                </a:lnTo>
                <a:lnTo>
                  <a:pt x="463" y="463"/>
                </a:lnTo>
                <a:close/>
                <a:moveTo>
                  <a:pt x="463" y="324"/>
                </a:moveTo>
                <a:lnTo>
                  <a:pt x="370" y="324"/>
                </a:lnTo>
                <a:lnTo>
                  <a:pt x="370" y="232"/>
                </a:lnTo>
                <a:lnTo>
                  <a:pt x="463" y="232"/>
                </a:lnTo>
                <a:lnTo>
                  <a:pt x="463" y="324"/>
                </a:lnTo>
                <a:close/>
                <a:moveTo>
                  <a:pt x="463" y="185"/>
                </a:moveTo>
                <a:lnTo>
                  <a:pt x="370" y="185"/>
                </a:lnTo>
                <a:lnTo>
                  <a:pt x="370" y="92"/>
                </a:lnTo>
                <a:lnTo>
                  <a:pt x="463" y="92"/>
                </a:lnTo>
                <a:lnTo>
                  <a:pt x="463" y="185"/>
                </a:lnTo>
                <a:close/>
                <a:moveTo>
                  <a:pt x="555" y="463"/>
                </a:moveTo>
                <a:lnTo>
                  <a:pt x="601" y="463"/>
                </a:lnTo>
                <a:lnTo>
                  <a:pt x="601" y="602"/>
                </a:lnTo>
                <a:lnTo>
                  <a:pt x="555" y="602"/>
                </a:lnTo>
                <a:lnTo>
                  <a:pt x="555" y="463"/>
                </a:lnTo>
                <a:close/>
                <a:moveTo>
                  <a:pt x="648" y="695"/>
                </a:moveTo>
                <a:lnTo>
                  <a:pt x="601" y="695"/>
                </a:lnTo>
                <a:lnTo>
                  <a:pt x="601" y="649"/>
                </a:lnTo>
                <a:lnTo>
                  <a:pt x="648" y="649"/>
                </a:lnTo>
                <a:lnTo>
                  <a:pt x="648" y="695"/>
                </a:lnTo>
                <a:close/>
                <a:moveTo>
                  <a:pt x="694" y="602"/>
                </a:moveTo>
                <a:lnTo>
                  <a:pt x="648" y="602"/>
                </a:lnTo>
                <a:lnTo>
                  <a:pt x="648" y="463"/>
                </a:lnTo>
                <a:lnTo>
                  <a:pt x="694" y="463"/>
                </a:lnTo>
                <a:lnTo>
                  <a:pt x="694" y="602"/>
                </a:lnTo>
                <a:close/>
                <a:moveTo>
                  <a:pt x="694" y="417"/>
                </a:moveTo>
                <a:lnTo>
                  <a:pt x="648" y="417"/>
                </a:lnTo>
                <a:lnTo>
                  <a:pt x="648" y="278"/>
                </a:lnTo>
                <a:lnTo>
                  <a:pt x="694" y="278"/>
                </a:lnTo>
                <a:lnTo>
                  <a:pt x="694" y="417"/>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
            <a:extLst>
              <a:ext uri="{FF2B5EF4-FFF2-40B4-BE49-F238E27FC236}">
                <a16:creationId xmlns:a16="http://schemas.microsoft.com/office/drawing/2014/main" id="{C0714A4A-C8F4-44EB-A627-A939DDBE3A16}"/>
              </a:ext>
            </a:extLst>
          </p:cNvPr>
          <p:cNvSpPr>
            <a:spLocks noEditPoints="1"/>
          </p:cNvSpPr>
          <p:nvPr/>
        </p:nvSpPr>
        <p:spPr bwMode="auto">
          <a:xfrm>
            <a:off x="760860" y="4722446"/>
            <a:ext cx="221667" cy="222266"/>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12">
            <a:extLst>
              <a:ext uri="{FF2B5EF4-FFF2-40B4-BE49-F238E27FC236}">
                <a16:creationId xmlns:a16="http://schemas.microsoft.com/office/drawing/2014/main" id="{D515E227-0690-4803-8571-2C07565A70F0}"/>
              </a:ext>
            </a:extLst>
          </p:cNvPr>
          <p:cNvGrpSpPr>
            <a:grpSpLocks noChangeAspect="1"/>
          </p:cNvGrpSpPr>
          <p:nvPr/>
        </p:nvGrpSpPr>
        <p:grpSpPr bwMode="auto">
          <a:xfrm>
            <a:off x="793130" y="2998179"/>
            <a:ext cx="221668" cy="222266"/>
            <a:chOff x="788" y="800"/>
            <a:chExt cx="740" cy="742"/>
          </a:xfrm>
          <a:solidFill>
            <a:srgbClr val="009DB0"/>
          </a:solidFill>
        </p:grpSpPr>
        <p:sp>
          <p:nvSpPr>
            <p:cNvPr id="46" name="Freeform 13">
              <a:extLst>
                <a:ext uri="{FF2B5EF4-FFF2-40B4-BE49-F238E27FC236}">
                  <a16:creationId xmlns:a16="http://schemas.microsoft.com/office/drawing/2014/main" id="{CAD3F29C-6E9C-459E-A727-67AC16066F7A}"/>
                </a:ext>
              </a:extLst>
            </p:cNvPr>
            <p:cNvSpPr>
              <a:spLocks/>
            </p:cNvSpPr>
            <p:nvPr/>
          </p:nvSpPr>
          <p:spPr bwMode="auto">
            <a:xfrm>
              <a:off x="788" y="974"/>
              <a:ext cx="532" cy="568"/>
            </a:xfrm>
            <a:custGeom>
              <a:avLst/>
              <a:gdLst>
                <a:gd name="T0" fmla="*/ 18 w 46"/>
                <a:gd name="T1" fmla="*/ 0 h 49"/>
                <a:gd name="T2" fmla="*/ 0 w 46"/>
                <a:gd name="T3" fmla="*/ 24 h 49"/>
                <a:gd name="T4" fmla="*/ 26 w 46"/>
                <a:gd name="T5" fmla="*/ 49 h 49"/>
                <a:gd name="T6" fmla="*/ 46 w 46"/>
                <a:gd name="T7" fmla="*/ 39 h 49"/>
                <a:gd name="T8" fmla="*/ 24 w 46"/>
                <a:gd name="T9" fmla="*/ 26 h 49"/>
                <a:gd name="T10" fmla="*/ 18 w 46"/>
                <a:gd name="T11" fmla="*/ 0 h 49"/>
              </a:gdLst>
              <a:ahLst/>
              <a:cxnLst>
                <a:cxn ang="0">
                  <a:pos x="T0" y="T1"/>
                </a:cxn>
                <a:cxn ang="0">
                  <a:pos x="T2" y="T3"/>
                </a:cxn>
                <a:cxn ang="0">
                  <a:pos x="T4" y="T5"/>
                </a:cxn>
                <a:cxn ang="0">
                  <a:pos x="T6" y="T7"/>
                </a:cxn>
                <a:cxn ang="0">
                  <a:pos x="T8" y="T9"/>
                </a:cxn>
                <a:cxn ang="0">
                  <a:pos x="T10" y="T11"/>
                </a:cxn>
              </a:cxnLst>
              <a:rect l="0" t="0" r="r" b="b"/>
              <a:pathLst>
                <a:path w="46" h="49">
                  <a:moveTo>
                    <a:pt x="18" y="0"/>
                  </a:moveTo>
                  <a:cubicBezTo>
                    <a:pt x="8" y="3"/>
                    <a:pt x="0" y="13"/>
                    <a:pt x="0" y="24"/>
                  </a:cubicBezTo>
                  <a:cubicBezTo>
                    <a:pt x="0" y="38"/>
                    <a:pt x="12" y="49"/>
                    <a:pt x="26" y="49"/>
                  </a:cubicBezTo>
                  <a:cubicBezTo>
                    <a:pt x="34" y="49"/>
                    <a:pt x="41" y="45"/>
                    <a:pt x="46" y="39"/>
                  </a:cubicBezTo>
                  <a:cubicBezTo>
                    <a:pt x="24" y="26"/>
                    <a:pt x="24" y="26"/>
                    <a:pt x="24"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4">
              <a:extLst>
                <a:ext uri="{FF2B5EF4-FFF2-40B4-BE49-F238E27FC236}">
                  <a16:creationId xmlns:a16="http://schemas.microsoft.com/office/drawing/2014/main" id="{D46CA656-DAEF-4FED-8162-35A39A715CD8}"/>
                </a:ext>
              </a:extLst>
            </p:cNvPr>
            <p:cNvSpPr>
              <a:spLocks/>
            </p:cNvSpPr>
            <p:nvPr/>
          </p:nvSpPr>
          <p:spPr bwMode="auto">
            <a:xfrm>
              <a:off x="1066" y="800"/>
              <a:ext cx="219" cy="347"/>
            </a:xfrm>
            <a:custGeom>
              <a:avLst/>
              <a:gdLst>
                <a:gd name="T0" fmla="*/ 19 w 19"/>
                <a:gd name="T1" fmla="*/ 2 h 30"/>
                <a:gd name="T2" fmla="*/ 9 w 19"/>
                <a:gd name="T3" fmla="*/ 0 h 30"/>
                <a:gd name="T4" fmla="*/ 0 w 19"/>
                <a:gd name="T5" fmla="*/ 1 h 30"/>
                <a:gd name="T6" fmla="*/ 6 w 19"/>
                <a:gd name="T7" fmla="*/ 30 h 30"/>
                <a:gd name="T8" fmla="*/ 19 w 19"/>
                <a:gd name="T9" fmla="*/ 2 h 30"/>
              </a:gdLst>
              <a:ahLst/>
              <a:cxnLst>
                <a:cxn ang="0">
                  <a:pos x="T0" y="T1"/>
                </a:cxn>
                <a:cxn ang="0">
                  <a:pos x="T2" y="T3"/>
                </a:cxn>
                <a:cxn ang="0">
                  <a:pos x="T4" y="T5"/>
                </a:cxn>
                <a:cxn ang="0">
                  <a:pos x="T6" y="T7"/>
                </a:cxn>
                <a:cxn ang="0">
                  <a:pos x="T8" y="T9"/>
                </a:cxn>
              </a:cxnLst>
              <a:rect l="0" t="0" r="r" b="b"/>
              <a:pathLst>
                <a:path w="19" h="30">
                  <a:moveTo>
                    <a:pt x="19" y="2"/>
                  </a:moveTo>
                  <a:cubicBezTo>
                    <a:pt x="15" y="1"/>
                    <a:pt x="12" y="0"/>
                    <a:pt x="9" y="0"/>
                  </a:cubicBezTo>
                  <a:cubicBezTo>
                    <a:pt x="6" y="0"/>
                    <a:pt x="3" y="1"/>
                    <a:pt x="0" y="1"/>
                  </a:cubicBezTo>
                  <a:cubicBezTo>
                    <a:pt x="6" y="30"/>
                    <a:pt x="6" y="30"/>
                    <a:pt x="6" y="30"/>
                  </a:cubicBezTo>
                  <a:lnTo>
                    <a:pt x="1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
              <a:extLst>
                <a:ext uri="{FF2B5EF4-FFF2-40B4-BE49-F238E27FC236}">
                  <a16:creationId xmlns:a16="http://schemas.microsoft.com/office/drawing/2014/main" id="{9FEB8FFE-7723-4579-B8FD-F195A0516F36}"/>
                </a:ext>
              </a:extLst>
            </p:cNvPr>
            <p:cNvSpPr>
              <a:spLocks/>
            </p:cNvSpPr>
            <p:nvPr/>
          </p:nvSpPr>
          <p:spPr bwMode="auto">
            <a:xfrm>
              <a:off x="1181" y="904"/>
              <a:ext cx="347" cy="487"/>
            </a:xfrm>
            <a:custGeom>
              <a:avLst/>
              <a:gdLst>
                <a:gd name="T0" fmla="*/ 13 w 30"/>
                <a:gd name="T1" fmla="*/ 0 h 42"/>
                <a:gd name="T2" fmla="*/ 0 w 30"/>
                <a:gd name="T3" fmla="*/ 28 h 42"/>
                <a:gd name="T4" fmla="*/ 25 w 30"/>
                <a:gd name="T5" fmla="*/ 42 h 42"/>
                <a:gd name="T6" fmla="*/ 30 w 30"/>
                <a:gd name="T7" fmla="*/ 26 h 42"/>
                <a:gd name="T8" fmla="*/ 13 w 30"/>
                <a:gd name="T9" fmla="*/ 0 h 42"/>
              </a:gdLst>
              <a:ahLst/>
              <a:cxnLst>
                <a:cxn ang="0">
                  <a:pos x="T0" y="T1"/>
                </a:cxn>
                <a:cxn ang="0">
                  <a:pos x="T2" y="T3"/>
                </a:cxn>
                <a:cxn ang="0">
                  <a:pos x="T4" y="T5"/>
                </a:cxn>
                <a:cxn ang="0">
                  <a:pos x="T6" y="T7"/>
                </a:cxn>
                <a:cxn ang="0">
                  <a:pos x="T8" y="T9"/>
                </a:cxn>
              </a:cxnLst>
              <a:rect l="0" t="0" r="r" b="b"/>
              <a:pathLst>
                <a:path w="30" h="42">
                  <a:moveTo>
                    <a:pt x="13" y="0"/>
                  </a:moveTo>
                  <a:cubicBezTo>
                    <a:pt x="0" y="28"/>
                    <a:pt x="0" y="28"/>
                    <a:pt x="0" y="28"/>
                  </a:cubicBezTo>
                  <a:cubicBezTo>
                    <a:pt x="25" y="42"/>
                    <a:pt x="25" y="42"/>
                    <a:pt x="25" y="42"/>
                  </a:cubicBezTo>
                  <a:cubicBezTo>
                    <a:pt x="28" y="38"/>
                    <a:pt x="30" y="32"/>
                    <a:pt x="30" y="26"/>
                  </a:cubicBezTo>
                  <a:cubicBezTo>
                    <a:pt x="30" y="14"/>
                    <a:pt x="23"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18">
            <a:extLst>
              <a:ext uri="{FF2B5EF4-FFF2-40B4-BE49-F238E27FC236}">
                <a16:creationId xmlns:a16="http://schemas.microsoft.com/office/drawing/2014/main" id="{3BEF303C-2EAA-4001-9FEE-8D4BF49075AF}"/>
              </a:ext>
            </a:extLst>
          </p:cNvPr>
          <p:cNvGrpSpPr>
            <a:grpSpLocks noChangeAspect="1"/>
          </p:cNvGrpSpPr>
          <p:nvPr/>
        </p:nvGrpSpPr>
        <p:grpSpPr bwMode="auto">
          <a:xfrm>
            <a:off x="873149" y="1926353"/>
            <a:ext cx="225261" cy="166848"/>
            <a:chOff x="788" y="892"/>
            <a:chExt cx="752" cy="557"/>
          </a:xfrm>
          <a:solidFill>
            <a:srgbClr val="009DB0"/>
          </a:solidFill>
        </p:grpSpPr>
        <p:sp>
          <p:nvSpPr>
            <p:cNvPr id="84" name="Freeform 19">
              <a:extLst>
                <a:ext uri="{FF2B5EF4-FFF2-40B4-BE49-F238E27FC236}">
                  <a16:creationId xmlns:a16="http://schemas.microsoft.com/office/drawing/2014/main" id="{4EB63BA5-9BDC-4EC9-A16B-37B0C3EFF90E}"/>
                </a:ext>
              </a:extLst>
            </p:cNvPr>
            <p:cNvSpPr>
              <a:spLocks noEditPoints="1"/>
            </p:cNvSpPr>
            <p:nvPr/>
          </p:nvSpPr>
          <p:spPr bwMode="auto">
            <a:xfrm>
              <a:off x="788" y="892"/>
              <a:ext cx="752" cy="279"/>
            </a:xfrm>
            <a:custGeom>
              <a:avLst/>
              <a:gdLst>
                <a:gd name="T0" fmla="*/ 57 w 65"/>
                <a:gd name="T1" fmla="*/ 8 h 24"/>
                <a:gd name="T2" fmla="*/ 48 w 65"/>
                <a:gd name="T3" fmla="*/ 8 h 24"/>
                <a:gd name="T4" fmla="*/ 39 w 65"/>
                <a:gd name="T5" fmla="*/ 0 h 24"/>
                <a:gd name="T6" fmla="*/ 27 w 65"/>
                <a:gd name="T7" fmla="*/ 0 h 24"/>
                <a:gd name="T8" fmla="*/ 17 w 65"/>
                <a:gd name="T9" fmla="*/ 8 h 24"/>
                <a:gd name="T10" fmla="*/ 9 w 65"/>
                <a:gd name="T11" fmla="*/ 8 h 24"/>
                <a:gd name="T12" fmla="*/ 0 w 65"/>
                <a:gd name="T13" fmla="*/ 16 h 24"/>
                <a:gd name="T14" fmla="*/ 0 w 65"/>
                <a:gd name="T15" fmla="*/ 24 h 24"/>
                <a:gd name="T16" fmla="*/ 64 w 65"/>
                <a:gd name="T17" fmla="*/ 24 h 24"/>
                <a:gd name="T18" fmla="*/ 64 w 65"/>
                <a:gd name="T19" fmla="*/ 16 h 24"/>
                <a:gd name="T20" fmla="*/ 57 w 65"/>
                <a:gd name="T21" fmla="*/ 8 h 24"/>
                <a:gd name="T22" fmla="*/ 21 w 65"/>
                <a:gd name="T23" fmla="*/ 8 h 24"/>
                <a:gd name="T24" fmla="*/ 27 w 65"/>
                <a:gd name="T25" fmla="*/ 4 h 24"/>
                <a:gd name="T26" fmla="*/ 39 w 65"/>
                <a:gd name="T27" fmla="*/ 4 h 24"/>
                <a:gd name="T28" fmla="*/ 44 w 65"/>
                <a:gd name="T29" fmla="*/ 8 h 24"/>
                <a:gd name="T30" fmla="*/ 21 w 6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24">
                  <a:moveTo>
                    <a:pt x="57" y="8"/>
                  </a:moveTo>
                  <a:cubicBezTo>
                    <a:pt x="54" y="8"/>
                    <a:pt x="51" y="8"/>
                    <a:pt x="48" y="8"/>
                  </a:cubicBezTo>
                  <a:cubicBezTo>
                    <a:pt x="47" y="4"/>
                    <a:pt x="43" y="0"/>
                    <a:pt x="39" y="0"/>
                  </a:cubicBezTo>
                  <a:cubicBezTo>
                    <a:pt x="27" y="0"/>
                    <a:pt x="27" y="0"/>
                    <a:pt x="27" y="0"/>
                  </a:cubicBezTo>
                  <a:cubicBezTo>
                    <a:pt x="22" y="0"/>
                    <a:pt x="18" y="3"/>
                    <a:pt x="17" y="8"/>
                  </a:cubicBezTo>
                  <a:cubicBezTo>
                    <a:pt x="13" y="8"/>
                    <a:pt x="10" y="8"/>
                    <a:pt x="9" y="8"/>
                  </a:cubicBezTo>
                  <a:cubicBezTo>
                    <a:pt x="1" y="8"/>
                    <a:pt x="0" y="16"/>
                    <a:pt x="0" y="16"/>
                  </a:cubicBezTo>
                  <a:cubicBezTo>
                    <a:pt x="0" y="24"/>
                    <a:pt x="0" y="24"/>
                    <a:pt x="0" y="24"/>
                  </a:cubicBezTo>
                  <a:cubicBezTo>
                    <a:pt x="64" y="24"/>
                    <a:pt x="64" y="24"/>
                    <a:pt x="64" y="24"/>
                  </a:cubicBezTo>
                  <a:cubicBezTo>
                    <a:pt x="64" y="16"/>
                    <a:pt x="64" y="16"/>
                    <a:pt x="64" y="16"/>
                  </a:cubicBezTo>
                  <a:cubicBezTo>
                    <a:pt x="64" y="16"/>
                    <a:pt x="65" y="8"/>
                    <a:pt x="57" y="8"/>
                  </a:cubicBezTo>
                  <a:close/>
                  <a:moveTo>
                    <a:pt x="21" y="8"/>
                  </a:moveTo>
                  <a:cubicBezTo>
                    <a:pt x="22" y="6"/>
                    <a:pt x="24" y="4"/>
                    <a:pt x="27" y="4"/>
                  </a:cubicBezTo>
                  <a:cubicBezTo>
                    <a:pt x="39" y="4"/>
                    <a:pt x="39" y="4"/>
                    <a:pt x="39" y="4"/>
                  </a:cubicBezTo>
                  <a:cubicBezTo>
                    <a:pt x="41" y="4"/>
                    <a:pt x="43" y="6"/>
                    <a:pt x="44" y="8"/>
                  </a:cubicBezTo>
                  <a:cubicBezTo>
                    <a:pt x="36" y="8"/>
                    <a:pt x="28"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0">
              <a:extLst>
                <a:ext uri="{FF2B5EF4-FFF2-40B4-BE49-F238E27FC236}">
                  <a16:creationId xmlns:a16="http://schemas.microsoft.com/office/drawing/2014/main" id="{F136DC7A-A984-4C45-96F6-8B47736D4956}"/>
                </a:ext>
              </a:extLst>
            </p:cNvPr>
            <p:cNvSpPr>
              <a:spLocks/>
            </p:cNvSpPr>
            <p:nvPr/>
          </p:nvSpPr>
          <p:spPr bwMode="auto">
            <a:xfrm>
              <a:off x="788" y="1217"/>
              <a:ext cx="740" cy="232"/>
            </a:xfrm>
            <a:custGeom>
              <a:avLst/>
              <a:gdLst>
                <a:gd name="T0" fmla="*/ 40 w 64"/>
                <a:gd name="T1" fmla="*/ 4 h 20"/>
                <a:gd name="T2" fmla="*/ 36 w 64"/>
                <a:gd name="T3" fmla="*/ 8 h 20"/>
                <a:gd name="T4" fmla="*/ 28 w 64"/>
                <a:gd name="T5" fmla="*/ 8 h 20"/>
                <a:gd name="T6" fmla="*/ 24 w 64"/>
                <a:gd name="T7" fmla="*/ 4 h 20"/>
                <a:gd name="T8" fmla="*/ 24 w 64"/>
                <a:gd name="T9" fmla="*/ 0 h 20"/>
                <a:gd name="T10" fmla="*/ 0 w 64"/>
                <a:gd name="T11" fmla="*/ 0 h 20"/>
                <a:gd name="T12" fmla="*/ 0 w 64"/>
                <a:gd name="T13" fmla="*/ 16 h 20"/>
                <a:gd name="T14" fmla="*/ 8 w 64"/>
                <a:gd name="T15" fmla="*/ 20 h 20"/>
                <a:gd name="T16" fmla="*/ 56 w 64"/>
                <a:gd name="T17" fmla="*/ 20 h 20"/>
                <a:gd name="T18" fmla="*/ 64 w 64"/>
                <a:gd name="T19" fmla="*/ 16 h 20"/>
                <a:gd name="T20" fmla="*/ 64 w 64"/>
                <a:gd name="T21" fmla="*/ 0 h 20"/>
                <a:gd name="T22" fmla="*/ 40 w 64"/>
                <a:gd name="T23" fmla="*/ 0 h 20"/>
                <a:gd name="T24" fmla="*/ 40 w 64"/>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40" y="4"/>
                  </a:moveTo>
                  <a:cubicBezTo>
                    <a:pt x="40" y="6"/>
                    <a:pt x="39" y="8"/>
                    <a:pt x="36" y="8"/>
                  </a:cubicBezTo>
                  <a:cubicBezTo>
                    <a:pt x="28" y="8"/>
                    <a:pt x="28" y="8"/>
                    <a:pt x="28" y="8"/>
                  </a:cubicBezTo>
                  <a:cubicBezTo>
                    <a:pt x="26" y="8"/>
                    <a:pt x="24" y="6"/>
                    <a:pt x="24" y="4"/>
                  </a:cubicBezTo>
                  <a:cubicBezTo>
                    <a:pt x="24" y="0"/>
                    <a:pt x="24" y="0"/>
                    <a:pt x="24" y="0"/>
                  </a:cubicBezTo>
                  <a:cubicBezTo>
                    <a:pt x="0" y="0"/>
                    <a:pt x="0" y="0"/>
                    <a:pt x="0" y="0"/>
                  </a:cubicBezTo>
                  <a:cubicBezTo>
                    <a:pt x="0" y="16"/>
                    <a:pt x="0" y="16"/>
                    <a:pt x="0" y="16"/>
                  </a:cubicBezTo>
                  <a:cubicBezTo>
                    <a:pt x="0" y="16"/>
                    <a:pt x="0" y="20"/>
                    <a:pt x="8" y="20"/>
                  </a:cubicBezTo>
                  <a:cubicBezTo>
                    <a:pt x="23" y="20"/>
                    <a:pt x="51" y="20"/>
                    <a:pt x="56" y="20"/>
                  </a:cubicBezTo>
                  <a:cubicBezTo>
                    <a:pt x="64" y="20"/>
                    <a:pt x="64" y="16"/>
                    <a:pt x="64" y="16"/>
                  </a:cubicBezTo>
                  <a:cubicBezTo>
                    <a:pt x="64" y="0"/>
                    <a:pt x="64" y="0"/>
                    <a:pt x="64" y="0"/>
                  </a:cubicBezTo>
                  <a:cubicBezTo>
                    <a:pt x="40" y="0"/>
                    <a:pt x="40" y="0"/>
                    <a:pt x="40" y="0"/>
                  </a:cubicBezTo>
                  <a:lnTo>
                    <a:pt x="4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1">
              <a:extLst>
                <a:ext uri="{FF2B5EF4-FFF2-40B4-BE49-F238E27FC236}">
                  <a16:creationId xmlns:a16="http://schemas.microsoft.com/office/drawing/2014/main" id="{13C2ABE3-A8C1-4E1B-9545-1431F5F8C834}"/>
                </a:ext>
              </a:extLst>
            </p:cNvPr>
            <p:cNvSpPr>
              <a:spLocks noChangeArrowheads="1"/>
            </p:cNvSpPr>
            <p:nvPr/>
          </p:nvSpPr>
          <p:spPr bwMode="auto">
            <a:xfrm>
              <a:off x="1112" y="1217"/>
              <a:ext cx="9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1" name="ZoneTexte 90">
            <a:extLst>
              <a:ext uri="{FF2B5EF4-FFF2-40B4-BE49-F238E27FC236}">
                <a16:creationId xmlns:a16="http://schemas.microsoft.com/office/drawing/2014/main" id="{25FD72FF-8327-4633-9783-C9881ABC6A86}"/>
              </a:ext>
            </a:extLst>
          </p:cNvPr>
          <p:cNvSpPr txBox="1"/>
          <p:nvPr/>
        </p:nvSpPr>
        <p:spPr>
          <a:xfrm>
            <a:off x="465048" y="2221367"/>
            <a:ext cx="1089391" cy="646331"/>
          </a:xfrm>
          <a:prstGeom prst="rect">
            <a:avLst/>
          </a:prstGeom>
          <a:noFill/>
        </p:spPr>
        <p:txBody>
          <a:bodyPr wrap="square" rtlCol="0">
            <a:spAutoFit/>
          </a:bodyPr>
          <a:lstStyle/>
          <a:p>
            <a:pPr algn="ctr"/>
            <a:r>
              <a:rPr lang="en-US" sz="900"/>
              <a:t>Multiple providers of financial products</a:t>
            </a:r>
          </a:p>
        </p:txBody>
      </p:sp>
      <p:sp>
        <p:nvSpPr>
          <p:cNvPr id="93" name="ZoneTexte 92">
            <a:extLst>
              <a:ext uri="{FF2B5EF4-FFF2-40B4-BE49-F238E27FC236}">
                <a16:creationId xmlns:a16="http://schemas.microsoft.com/office/drawing/2014/main" id="{C62ADA86-5D1F-4E35-8CD6-CC823F17804C}"/>
              </a:ext>
            </a:extLst>
          </p:cNvPr>
          <p:cNvSpPr txBox="1"/>
          <p:nvPr/>
        </p:nvSpPr>
        <p:spPr>
          <a:xfrm>
            <a:off x="465048" y="3985164"/>
            <a:ext cx="1089391" cy="646331"/>
          </a:xfrm>
          <a:prstGeom prst="rect">
            <a:avLst/>
          </a:prstGeom>
          <a:noFill/>
        </p:spPr>
        <p:txBody>
          <a:bodyPr wrap="square" rtlCol="0">
            <a:spAutoFit/>
          </a:bodyPr>
          <a:lstStyle/>
          <a:p>
            <a:pPr algn="ctr"/>
            <a:r>
              <a:rPr lang="en-US" sz="900"/>
              <a:t>Multiple providers of real estate products</a:t>
            </a:r>
          </a:p>
        </p:txBody>
      </p:sp>
      <p:cxnSp>
        <p:nvCxnSpPr>
          <p:cNvPr id="89" name="Connecteur droit 88">
            <a:extLst>
              <a:ext uri="{FF2B5EF4-FFF2-40B4-BE49-F238E27FC236}">
                <a16:creationId xmlns:a16="http://schemas.microsoft.com/office/drawing/2014/main" id="{61BCCC02-A35E-4B09-B9D0-8B0790E83BF3}"/>
              </a:ext>
            </a:extLst>
          </p:cNvPr>
          <p:cNvCxnSpPr>
            <a:cxnSpLocks/>
          </p:cNvCxnSpPr>
          <p:nvPr/>
        </p:nvCxnSpPr>
        <p:spPr>
          <a:xfrm flipH="1" flipV="1">
            <a:off x="1187450" y="2089150"/>
            <a:ext cx="420744" cy="19465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EEA4E3D8-F062-4930-9C9E-72F7FA335FF2}"/>
              </a:ext>
            </a:extLst>
          </p:cNvPr>
          <p:cNvCxnSpPr>
            <a:cxnSpLocks/>
          </p:cNvCxnSpPr>
          <p:nvPr/>
        </p:nvCxnSpPr>
        <p:spPr>
          <a:xfrm flipV="1">
            <a:off x="1162413" y="2912225"/>
            <a:ext cx="420744" cy="19465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301037CE-ADBD-48CA-9E6C-467D058072D6}"/>
              </a:ext>
            </a:extLst>
          </p:cNvPr>
          <p:cNvCxnSpPr>
            <a:cxnSpLocks/>
          </p:cNvCxnSpPr>
          <p:nvPr/>
        </p:nvCxnSpPr>
        <p:spPr>
          <a:xfrm flipH="1" flipV="1">
            <a:off x="1187450" y="3796150"/>
            <a:ext cx="420744" cy="19465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63677469-33D0-40AD-A3E3-080CD573E0A2}"/>
              </a:ext>
            </a:extLst>
          </p:cNvPr>
          <p:cNvCxnSpPr>
            <a:cxnSpLocks/>
          </p:cNvCxnSpPr>
          <p:nvPr/>
        </p:nvCxnSpPr>
        <p:spPr>
          <a:xfrm flipV="1">
            <a:off x="1162413" y="4619225"/>
            <a:ext cx="420744" cy="19465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03" name="ZoneTexte 102">
            <a:extLst>
              <a:ext uri="{FF2B5EF4-FFF2-40B4-BE49-F238E27FC236}">
                <a16:creationId xmlns:a16="http://schemas.microsoft.com/office/drawing/2014/main" id="{0D8AD8A1-A6B1-48FE-B398-92F3A3EF5D48}"/>
              </a:ext>
            </a:extLst>
          </p:cNvPr>
          <p:cNvSpPr txBox="1"/>
          <p:nvPr/>
        </p:nvSpPr>
        <p:spPr>
          <a:xfrm>
            <a:off x="7357203" y="5652382"/>
            <a:ext cx="1825596" cy="369332"/>
          </a:xfrm>
          <a:prstGeom prst="rect">
            <a:avLst/>
          </a:prstGeom>
          <a:noFill/>
        </p:spPr>
        <p:txBody>
          <a:bodyPr wrap="square" rtlCol="0">
            <a:spAutoFit/>
          </a:bodyPr>
          <a:lstStyle/>
          <a:p>
            <a:pPr algn="ctr"/>
            <a:r>
              <a:rPr lang="en-US" sz="900"/>
              <a:t>Customer interface </a:t>
            </a:r>
          </a:p>
          <a:p>
            <a:pPr algn="ctr"/>
            <a:r>
              <a:rPr lang="en-US" sz="900"/>
              <a:t>(e.g., money pitch)</a:t>
            </a:r>
          </a:p>
        </p:txBody>
      </p:sp>
      <p:sp>
        <p:nvSpPr>
          <p:cNvPr id="104" name="Bulle narrative : rectangle 103">
            <a:extLst>
              <a:ext uri="{FF2B5EF4-FFF2-40B4-BE49-F238E27FC236}">
                <a16:creationId xmlns:a16="http://schemas.microsoft.com/office/drawing/2014/main" id="{21724F5A-33EE-4174-AD33-2F6DF90A41E6}"/>
              </a:ext>
            </a:extLst>
          </p:cNvPr>
          <p:cNvSpPr/>
          <p:nvPr/>
        </p:nvSpPr>
        <p:spPr>
          <a:xfrm>
            <a:off x="3075686" y="3952013"/>
            <a:ext cx="1310761" cy="629145"/>
          </a:xfrm>
          <a:prstGeom prst="wedgeRectCallout">
            <a:avLst>
              <a:gd name="adj1" fmla="val 61497"/>
              <a:gd name="adj2" fmla="val -40858"/>
            </a:avLst>
          </a:prstGeom>
          <a:solidFill>
            <a:schemeClr val="bg1"/>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CGPs earn money from </a:t>
            </a:r>
            <a:r>
              <a:rPr lang="en-US" sz="900" i="1" err="1">
                <a:solidFill>
                  <a:schemeClr val="tx1"/>
                </a:solidFill>
              </a:rPr>
              <a:t>retrocoms</a:t>
            </a:r>
            <a:r>
              <a:rPr lang="en-US" sz="900" i="1">
                <a:solidFill>
                  <a:schemeClr val="tx1"/>
                </a:solidFill>
              </a:rPr>
              <a:t> on portfolio performance</a:t>
            </a:r>
          </a:p>
        </p:txBody>
      </p:sp>
      <p:sp>
        <p:nvSpPr>
          <p:cNvPr id="105" name="ZoneTexte 104">
            <a:extLst>
              <a:ext uri="{FF2B5EF4-FFF2-40B4-BE49-F238E27FC236}">
                <a16:creationId xmlns:a16="http://schemas.microsoft.com/office/drawing/2014/main" id="{75F3764F-91ED-49BB-BC1B-53328D68374E}"/>
              </a:ext>
            </a:extLst>
          </p:cNvPr>
          <p:cNvSpPr txBox="1"/>
          <p:nvPr/>
        </p:nvSpPr>
        <p:spPr>
          <a:xfrm>
            <a:off x="4133378" y="5652382"/>
            <a:ext cx="1825596" cy="369332"/>
          </a:xfrm>
          <a:prstGeom prst="rect">
            <a:avLst/>
          </a:prstGeom>
          <a:noFill/>
        </p:spPr>
        <p:txBody>
          <a:bodyPr wrap="square" rtlCol="0">
            <a:spAutoFit/>
          </a:bodyPr>
          <a:lstStyle/>
          <a:p>
            <a:pPr algn="ctr"/>
            <a:r>
              <a:rPr lang="en-US" sz="900"/>
              <a:t>Tools to manage CGP’s activity</a:t>
            </a:r>
          </a:p>
        </p:txBody>
      </p:sp>
      <p:sp>
        <p:nvSpPr>
          <p:cNvPr id="4" name="Espace réservé du texte 2">
            <a:extLst>
              <a:ext uri="{FF2B5EF4-FFF2-40B4-BE49-F238E27FC236}">
                <a16:creationId xmlns:a16="http://schemas.microsoft.com/office/drawing/2014/main" id="{D2EF573C-BA46-4AA9-8838-7220FE11E338}"/>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486386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77369-4488-49E8-B1ED-032D90E6EAC4}"/>
              </a:ext>
            </a:extLst>
          </p:cNvPr>
          <p:cNvSpPr>
            <a:spLocks noGrp="1"/>
          </p:cNvSpPr>
          <p:nvPr>
            <p:ph type="ctrTitle"/>
          </p:nvPr>
        </p:nvSpPr>
        <p:spPr/>
        <p:txBody>
          <a:bodyPr/>
          <a:lstStyle/>
          <a:p>
            <a:r>
              <a:rPr lang="en-US" sz="1300" i="1">
                <a:solidFill>
                  <a:schemeClr val="accent6"/>
                </a:solidFill>
              </a:rPr>
              <a:t>Illustration (1/2)</a:t>
            </a:r>
            <a:r>
              <a:rPr lang="en-US" sz="1300">
                <a:solidFill>
                  <a:schemeClr val="accent6"/>
                </a:solidFill>
              </a:rPr>
              <a:t>: </a:t>
            </a:r>
            <a:r>
              <a:rPr lang="en-US" sz="1300"/>
              <a:t>Access to </a:t>
            </a:r>
            <a:r>
              <a:rPr lang="en-US" sz="1300">
                <a:solidFill>
                  <a:srgbClr val="009DB0"/>
                </a:solidFill>
              </a:rPr>
              <a:t>financial market information </a:t>
            </a:r>
            <a:r>
              <a:rPr lang="en-US" sz="1300"/>
              <a:t>is provided directly via La Financière </a:t>
            </a:r>
            <a:r>
              <a:rPr lang="en-US" sz="1300" err="1"/>
              <a:t>d’Orion</a:t>
            </a:r>
            <a:r>
              <a:rPr lang="en-US" sz="1300"/>
              <a:t> </a:t>
            </a:r>
            <a:r>
              <a:rPr lang="en-US" sz="1300">
                <a:solidFill>
                  <a:srgbClr val="009DB0"/>
                </a:solidFill>
              </a:rPr>
              <a:t>CGP-dedicated extranet </a:t>
            </a:r>
            <a:r>
              <a:rPr lang="en-US" sz="1300"/>
              <a:t>supported by </a:t>
            </a:r>
            <a:r>
              <a:rPr lang="en-US" sz="1300">
                <a:solidFill>
                  <a:srgbClr val="009DB0"/>
                </a:solidFill>
              </a:rPr>
              <a:t>Harvest </a:t>
            </a:r>
            <a:r>
              <a:rPr lang="en-US" sz="1300"/>
              <a:t>(O2s module)</a:t>
            </a:r>
            <a:r>
              <a:rPr lang="en-US" sz="1300">
                <a:solidFill>
                  <a:schemeClr val="accent6"/>
                </a:solidFill>
              </a:rPr>
              <a:t> </a:t>
            </a:r>
            <a:endParaRPr lang="en-US" sz="1300"/>
          </a:p>
        </p:txBody>
      </p:sp>
      <p:pic>
        <p:nvPicPr>
          <p:cNvPr id="4" name="Image 3">
            <a:extLst>
              <a:ext uri="{FF2B5EF4-FFF2-40B4-BE49-F238E27FC236}">
                <a16:creationId xmlns:a16="http://schemas.microsoft.com/office/drawing/2014/main" id="{AD0A6F9C-54B2-4F9A-A938-53D599B23DEA}"/>
              </a:ext>
            </a:extLst>
          </p:cNvPr>
          <p:cNvPicPr>
            <a:picLocks noChangeAspect="1"/>
          </p:cNvPicPr>
          <p:nvPr/>
        </p:nvPicPr>
        <p:blipFill rotWithShape="1">
          <a:blip r:embed="rId2"/>
          <a:srcRect l="11450" t="-432"/>
          <a:stretch/>
        </p:blipFill>
        <p:spPr>
          <a:xfrm>
            <a:off x="1699329" y="1410433"/>
            <a:ext cx="6382728" cy="4694081"/>
          </a:xfrm>
          <a:prstGeom prst="rect">
            <a:avLst/>
          </a:prstGeom>
        </p:spPr>
      </p:pic>
      <p:cxnSp>
        <p:nvCxnSpPr>
          <p:cNvPr id="6" name="Straight Connector 30">
            <a:extLst>
              <a:ext uri="{FF2B5EF4-FFF2-40B4-BE49-F238E27FC236}">
                <a16:creationId xmlns:a16="http://schemas.microsoft.com/office/drawing/2014/main" id="{09A5B5C5-5315-4AD1-9CD1-12263C642E91}"/>
              </a:ext>
            </a:extLst>
          </p:cNvPr>
          <p:cNvCxnSpPr>
            <a:cxnSpLocks/>
          </p:cNvCxnSpPr>
          <p:nvPr/>
        </p:nvCxnSpPr>
        <p:spPr>
          <a:xfrm>
            <a:off x="463042" y="1051564"/>
            <a:ext cx="90849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8" name="ZoneTexte 39">
            <a:extLst>
              <a:ext uri="{FF2B5EF4-FFF2-40B4-BE49-F238E27FC236}">
                <a16:creationId xmlns:a16="http://schemas.microsoft.com/office/drawing/2014/main" id="{D0260276-3CB5-4D2C-91CC-9DF9E3B41340}"/>
              </a:ext>
            </a:extLst>
          </p:cNvPr>
          <p:cNvSpPr txBox="1"/>
          <p:nvPr/>
        </p:nvSpPr>
        <p:spPr>
          <a:xfrm>
            <a:off x="1928987" y="914010"/>
            <a:ext cx="6153070"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Screenshot from </a:t>
            </a:r>
            <a:r>
              <a:rPr lang="en-US" sz="1100" b="1" err="1">
                <a:solidFill>
                  <a:srgbClr val="009DB0"/>
                </a:solidFill>
              </a:rPr>
              <a:t>Hubn’UP</a:t>
            </a:r>
            <a:r>
              <a:rPr lang="en-US" sz="1100" b="1">
                <a:solidFill>
                  <a:srgbClr val="009DB0"/>
                </a:solidFill>
              </a:rPr>
              <a:t> CGP network extranet dedicated to its CGPs</a:t>
            </a:r>
          </a:p>
          <a:p>
            <a:pPr algn="ctr"/>
            <a:r>
              <a:rPr lang="en-US" sz="1100" b="1">
                <a:solidFill>
                  <a:srgbClr val="009DB0"/>
                </a:solidFill>
                <a:latin typeface="+mj-lt"/>
              </a:rPr>
              <a:t> </a:t>
            </a:r>
          </a:p>
        </p:txBody>
      </p:sp>
      <p:sp>
        <p:nvSpPr>
          <p:cNvPr id="11" name="Bulle narrative : rectangle 10">
            <a:extLst>
              <a:ext uri="{FF2B5EF4-FFF2-40B4-BE49-F238E27FC236}">
                <a16:creationId xmlns:a16="http://schemas.microsoft.com/office/drawing/2014/main" id="{C5EA0017-6E1A-4AE3-B4B9-35AF7DCDE545}"/>
              </a:ext>
            </a:extLst>
          </p:cNvPr>
          <p:cNvSpPr/>
          <p:nvPr/>
        </p:nvSpPr>
        <p:spPr>
          <a:xfrm>
            <a:off x="7932914" y="2346149"/>
            <a:ext cx="1378276" cy="919995"/>
          </a:xfrm>
          <a:prstGeom prst="wedgeRectCallout">
            <a:avLst>
              <a:gd name="adj1" fmla="val -61192"/>
              <a:gd name="adj2" fmla="val 20061"/>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rgbClr val="009DB0"/>
                </a:solidFill>
              </a:rPr>
              <a:t>Financial press articles access and dashboard</a:t>
            </a:r>
          </a:p>
        </p:txBody>
      </p:sp>
      <p:sp>
        <p:nvSpPr>
          <p:cNvPr id="13" name="Bulle narrative : rectangle 12">
            <a:extLst>
              <a:ext uri="{FF2B5EF4-FFF2-40B4-BE49-F238E27FC236}">
                <a16:creationId xmlns:a16="http://schemas.microsoft.com/office/drawing/2014/main" id="{D33D4EC3-AAEB-4CC1-8EC1-623300C5D70C}"/>
              </a:ext>
            </a:extLst>
          </p:cNvPr>
          <p:cNvSpPr/>
          <p:nvPr/>
        </p:nvSpPr>
        <p:spPr>
          <a:xfrm>
            <a:off x="362610" y="2806147"/>
            <a:ext cx="1378276" cy="919995"/>
          </a:xfrm>
          <a:prstGeom prst="wedgeRectCallout">
            <a:avLst>
              <a:gd name="adj1" fmla="val 63106"/>
              <a:gd name="adj2" fmla="val -20992"/>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rgbClr val="009DB0"/>
                </a:solidFill>
              </a:rPr>
              <a:t>Newsletters on financial news (written articles, webinars)</a:t>
            </a:r>
          </a:p>
        </p:txBody>
      </p:sp>
      <p:sp>
        <p:nvSpPr>
          <p:cNvPr id="3" name="Espace réservé du texte 2">
            <a:extLst>
              <a:ext uri="{FF2B5EF4-FFF2-40B4-BE49-F238E27FC236}">
                <a16:creationId xmlns:a16="http://schemas.microsoft.com/office/drawing/2014/main" id="{3C40E83C-A801-4521-A1B2-50A0CE3A422C}"/>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10" name="Groupe 2">
            <a:extLst>
              <a:ext uri="{FF2B5EF4-FFF2-40B4-BE49-F238E27FC236}">
                <a16:creationId xmlns:a16="http://schemas.microsoft.com/office/drawing/2014/main" id="{F300344A-6E88-4C0C-8E23-EB20D0AF789A}"/>
              </a:ext>
            </a:extLst>
          </p:cNvPr>
          <p:cNvGrpSpPr>
            <a:grpSpLocks noChangeAspect="1"/>
          </p:cNvGrpSpPr>
          <p:nvPr/>
        </p:nvGrpSpPr>
        <p:grpSpPr>
          <a:xfrm flipH="1">
            <a:off x="164125" y="266768"/>
            <a:ext cx="328776" cy="353706"/>
            <a:chOff x="165235" y="232554"/>
            <a:chExt cx="253804" cy="273051"/>
          </a:xfrm>
        </p:grpSpPr>
        <p:sp>
          <p:nvSpPr>
            <p:cNvPr id="12" name="Freeform 6">
              <a:extLst>
                <a:ext uri="{FF2B5EF4-FFF2-40B4-BE49-F238E27FC236}">
                  <a16:creationId xmlns:a16="http://schemas.microsoft.com/office/drawing/2014/main" id="{0D519291-E7DF-494D-B5E8-2D970971E83A}"/>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2E040A42-2377-4C52-BE26-C06DE2E09DAE}"/>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1343613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796D2C-DFF5-42B9-BCEF-6ADD7F6EF367}"/>
              </a:ext>
            </a:extLst>
          </p:cNvPr>
          <p:cNvSpPr>
            <a:spLocks noGrp="1"/>
          </p:cNvSpPr>
          <p:nvPr>
            <p:ph type="ctrTitle"/>
          </p:nvPr>
        </p:nvSpPr>
        <p:spPr/>
        <p:txBody>
          <a:bodyPr/>
          <a:lstStyle/>
          <a:p>
            <a:r>
              <a:rPr lang="en-US" sz="1300" i="1">
                <a:solidFill>
                  <a:schemeClr val="accent6"/>
                </a:solidFill>
              </a:rPr>
              <a:t>Illustration (2/2)</a:t>
            </a:r>
            <a:r>
              <a:rPr lang="en-US" sz="1300">
                <a:solidFill>
                  <a:schemeClr val="accent6"/>
                </a:solidFill>
              </a:rPr>
              <a:t>: </a:t>
            </a:r>
            <a:r>
              <a:rPr lang="en-US" sz="1300"/>
              <a:t>Access to </a:t>
            </a:r>
            <a:r>
              <a:rPr lang="en-US" sz="1300">
                <a:solidFill>
                  <a:srgbClr val="009DB0"/>
                </a:solidFill>
              </a:rPr>
              <a:t>products’ performance </a:t>
            </a:r>
            <a:r>
              <a:rPr lang="en-US" sz="1300"/>
              <a:t>is provided directly via La Financière </a:t>
            </a:r>
            <a:r>
              <a:rPr lang="en-US" sz="1300" err="1"/>
              <a:t>d’Orion</a:t>
            </a:r>
            <a:r>
              <a:rPr lang="en-US" sz="1300"/>
              <a:t> </a:t>
            </a:r>
            <a:r>
              <a:rPr lang="en-US" sz="1300">
                <a:solidFill>
                  <a:srgbClr val="009DB0"/>
                </a:solidFill>
              </a:rPr>
              <a:t>CGP-dedicated extranet </a:t>
            </a:r>
            <a:r>
              <a:rPr lang="en-US" sz="1300"/>
              <a:t>supported by </a:t>
            </a:r>
            <a:r>
              <a:rPr lang="en-US" sz="1300">
                <a:solidFill>
                  <a:srgbClr val="009DB0"/>
                </a:solidFill>
              </a:rPr>
              <a:t>Harvest </a:t>
            </a:r>
            <a:r>
              <a:rPr lang="en-US" sz="1300"/>
              <a:t>(O2s module)</a:t>
            </a:r>
            <a:r>
              <a:rPr lang="en-US" sz="1300">
                <a:solidFill>
                  <a:schemeClr val="accent6"/>
                </a:solidFill>
              </a:rPr>
              <a:t> </a:t>
            </a:r>
          </a:p>
        </p:txBody>
      </p:sp>
      <p:pic>
        <p:nvPicPr>
          <p:cNvPr id="4" name="Image 3">
            <a:extLst>
              <a:ext uri="{FF2B5EF4-FFF2-40B4-BE49-F238E27FC236}">
                <a16:creationId xmlns:a16="http://schemas.microsoft.com/office/drawing/2014/main" id="{13C6C15B-5C54-47BC-8C56-11493C1F57BF}"/>
              </a:ext>
            </a:extLst>
          </p:cNvPr>
          <p:cNvPicPr>
            <a:picLocks noChangeAspect="1"/>
          </p:cNvPicPr>
          <p:nvPr/>
        </p:nvPicPr>
        <p:blipFill rotWithShape="1">
          <a:blip r:embed="rId2"/>
          <a:srcRect l="13405" t="2204"/>
          <a:stretch/>
        </p:blipFill>
        <p:spPr>
          <a:xfrm>
            <a:off x="1669774" y="1537950"/>
            <a:ext cx="6520070" cy="4636499"/>
          </a:xfrm>
          <a:prstGeom prst="rect">
            <a:avLst/>
          </a:prstGeom>
        </p:spPr>
      </p:pic>
      <p:cxnSp>
        <p:nvCxnSpPr>
          <p:cNvPr id="8" name="Straight Connector 30">
            <a:extLst>
              <a:ext uri="{FF2B5EF4-FFF2-40B4-BE49-F238E27FC236}">
                <a16:creationId xmlns:a16="http://schemas.microsoft.com/office/drawing/2014/main" id="{EBFAE19E-6EB4-4631-8D76-5759983ECED5}"/>
              </a:ext>
            </a:extLst>
          </p:cNvPr>
          <p:cNvCxnSpPr>
            <a:cxnSpLocks/>
          </p:cNvCxnSpPr>
          <p:nvPr/>
        </p:nvCxnSpPr>
        <p:spPr>
          <a:xfrm>
            <a:off x="463042" y="1051564"/>
            <a:ext cx="90849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10" name="ZoneTexte 39">
            <a:extLst>
              <a:ext uri="{FF2B5EF4-FFF2-40B4-BE49-F238E27FC236}">
                <a16:creationId xmlns:a16="http://schemas.microsoft.com/office/drawing/2014/main" id="{643B1875-CEF1-40E8-B757-327526C21E30}"/>
              </a:ext>
            </a:extLst>
          </p:cNvPr>
          <p:cNvSpPr txBox="1"/>
          <p:nvPr/>
        </p:nvSpPr>
        <p:spPr>
          <a:xfrm>
            <a:off x="1928987" y="914010"/>
            <a:ext cx="6153070"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Screenshot from </a:t>
            </a:r>
            <a:r>
              <a:rPr lang="en-US" sz="1100" b="1" err="1">
                <a:solidFill>
                  <a:srgbClr val="009DB0"/>
                </a:solidFill>
              </a:rPr>
              <a:t>Hubn’UP</a:t>
            </a:r>
            <a:r>
              <a:rPr lang="en-US" sz="1100" b="1">
                <a:solidFill>
                  <a:srgbClr val="009DB0"/>
                </a:solidFill>
              </a:rPr>
              <a:t> CGP network extranet dedicated to its CGPs</a:t>
            </a:r>
          </a:p>
          <a:p>
            <a:pPr algn="ctr"/>
            <a:r>
              <a:rPr lang="en-US" sz="1100" b="1">
                <a:solidFill>
                  <a:srgbClr val="009DB0"/>
                </a:solidFill>
                <a:latin typeface="+mj-lt"/>
              </a:rPr>
              <a:t> </a:t>
            </a:r>
          </a:p>
        </p:txBody>
      </p:sp>
      <p:sp>
        <p:nvSpPr>
          <p:cNvPr id="5" name="Bulle narrative : rectangle 4">
            <a:extLst>
              <a:ext uri="{FF2B5EF4-FFF2-40B4-BE49-F238E27FC236}">
                <a16:creationId xmlns:a16="http://schemas.microsoft.com/office/drawing/2014/main" id="{92270976-A215-4F7F-8908-DEFEDBBBF8E3}"/>
              </a:ext>
            </a:extLst>
          </p:cNvPr>
          <p:cNvSpPr/>
          <p:nvPr/>
        </p:nvSpPr>
        <p:spPr>
          <a:xfrm>
            <a:off x="7932914" y="2346149"/>
            <a:ext cx="1378276" cy="919995"/>
          </a:xfrm>
          <a:prstGeom prst="wedgeRectCallout">
            <a:avLst>
              <a:gd name="adj1" fmla="val -61192"/>
              <a:gd name="adj2" fmla="val 20061"/>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rgbClr val="009DB0"/>
                </a:solidFill>
              </a:rPr>
              <a:t>Products performance dashboard</a:t>
            </a:r>
          </a:p>
        </p:txBody>
      </p:sp>
      <p:sp>
        <p:nvSpPr>
          <p:cNvPr id="3" name="Espace réservé du texte 2">
            <a:extLst>
              <a:ext uri="{FF2B5EF4-FFF2-40B4-BE49-F238E27FC236}">
                <a16:creationId xmlns:a16="http://schemas.microsoft.com/office/drawing/2014/main" id="{98B6F3FC-026C-4028-AD63-02069EB2F5D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9" name="Groupe 2">
            <a:extLst>
              <a:ext uri="{FF2B5EF4-FFF2-40B4-BE49-F238E27FC236}">
                <a16:creationId xmlns:a16="http://schemas.microsoft.com/office/drawing/2014/main" id="{8611E80A-348C-46D7-BA3A-7ACC47626B09}"/>
              </a:ext>
            </a:extLst>
          </p:cNvPr>
          <p:cNvGrpSpPr>
            <a:grpSpLocks noChangeAspect="1"/>
          </p:cNvGrpSpPr>
          <p:nvPr/>
        </p:nvGrpSpPr>
        <p:grpSpPr>
          <a:xfrm flipH="1">
            <a:off x="164125" y="266768"/>
            <a:ext cx="328776" cy="353706"/>
            <a:chOff x="165235" y="232554"/>
            <a:chExt cx="253804" cy="273051"/>
          </a:xfrm>
        </p:grpSpPr>
        <p:sp>
          <p:nvSpPr>
            <p:cNvPr id="11" name="Freeform 6">
              <a:extLst>
                <a:ext uri="{FF2B5EF4-FFF2-40B4-BE49-F238E27FC236}">
                  <a16:creationId xmlns:a16="http://schemas.microsoft.com/office/drawing/2014/main" id="{4069269D-D0B2-4C3F-AC94-A7875E295BA2}"/>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77046AE8-B046-43E0-A8C6-C86F59BF8449}"/>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4075710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descr="HerbaLife logo.svg">
            <a:extLst>
              <a:ext uri="{FF2B5EF4-FFF2-40B4-BE49-F238E27FC236}">
                <a16:creationId xmlns:a16="http://schemas.microsoft.com/office/drawing/2014/main" id="{071E3D97-2249-44A8-B301-54A0113329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562" y="2538595"/>
            <a:ext cx="1257347" cy="217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descr="NuSkin 2008 logo.svg">
            <a:extLst>
              <a:ext uri="{FF2B5EF4-FFF2-40B4-BE49-F238E27FC236}">
                <a16:creationId xmlns:a16="http://schemas.microsoft.com/office/drawing/2014/main" id="{7BCE59A5-B10C-40B8-8DD9-D3DF4D5A9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6770" y="3149188"/>
            <a:ext cx="1044423" cy="284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descr="Avon logo.svg">
            <a:extLst>
              <a:ext uri="{FF2B5EF4-FFF2-40B4-BE49-F238E27FC236}">
                <a16:creationId xmlns:a16="http://schemas.microsoft.com/office/drawing/2014/main" id="{53CA9814-B199-477E-A187-C3EE566FDF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9116" y="3175567"/>
            <a:ext cx="1138706" cy="2277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3" descr="Homepage">
            <a:extLst>
              <a:ext uri="{FF2B5EF4-FFF2-40B4-BE49-F238E27FC236}">
                <a16:creationId xmlns:a16="http://schemas.microsoft.com/office/drawing/2014/main" id="{9F7A8382-006C-4696-83E8-E7CD5D3087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3581" y="3679773"/>
            <a:ext cx="1392597" cy="5087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iad">
            <a:extLst>
              <a:ext uri="{FF2B5EF4-FFF2-40B4-BE49-F238E27FC236}">
                <a16:creationId xmlns:a16="http://schemas.microsoft.com/office/drawing/2014/main" id="{9A77BFDB-B223-42DB-AF3E-195AD8449A2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8469" y="1841914"/>
            <a:ext cx="312780" cy="320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afti">
            <a:extLst>
              <a:ext uri="{FF2B5EF4-FFF2-40B4-BE49-F238E27FC236}">
                <a16:creationId xmlns:a16="http://schemas.microsoft.com/office/drawing/2014/main" id="{8A4A71CA-E7FA-4492-9D8B-782BEB75BCE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8501864" y="1872523"/>
            <a:ext cx="673210" cy="3204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B95B31D-C355-4B14-9B57-6EA8B74A62D9}"/>
              </a:ext>
            </a:extLst>
          </p:cNvPr>
          <p:cNvSpPr/>
          <p:nvPr/>
        </p:nvSpPr>
        <p:spPr bwMode="auto">
          <a:xfrm>
            <a:off x="5381897" y="1201784"/>
            <a:ext cx="4323703" cy="441814"/>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mj-lt"/>
              </a:rPr>
              <a:t>Examples of industries with MLM-based </a:t>
            </a:r>
            <a:br>
              <a:rPr kumimoji="0" lang="en-US" sz="1200" b="0" i="0" u="none" strike="noStrike" cap="none" normalizeH="0" baseline="0">
                <a:ln>
                  <a:noFill/>
                </a:ln>
                <a:solidFill>
                  <a:schemeClr val="bg1"/>
                </a:solidFill>
                <a:effectLst/>
                <a:latin typeface="+mj-lt"/>
              </a:rPr>
            </a:br>
            <a:r>
              <a:rPr kumimoji="0" lang="en-US" sz="1200" b="0" i="0" u="none" strike="noStrike" cap="none" normalizeH="0" baseline="0">
                <a:ln>
                  <a:noFill/>
                </a:ln>
                <a:solidFill>
                  <a:schemeClr val="bg1"/>
                </a:solidFill>
                <a:effectLst/>
                <a:latin typeface="+mj-lt"/>
              </a:rPr>
              <a:t>selling &amp; r</a:t>
            </a:r>
            <a:r>
              <a:rPr lang="en-US" sz="1200">
                <a:solidFill>
                  <a:schemeClr val="bg1"/>
                </a:solidFill>
                <a:latin typeface="+mj-lt"/>
              </a:rPr>
              <a:t>ecruiting processes</a:t>
            </a:r>
            <a:endParaRPr kumimoji="0" lang="en-US" sz="1200" b="0" i="0" u="none" strike="noStrike" cap="none" normalizeH="0" baseline="0">
              <a:ln>
                <a:noFill/>
              </a:ln>
              <a:solidFill>
                <a:schemeClr val="bg1"/>
              </a:solidFill>
              <a:effectLst/>
              <a:latin typeface="+mj-lt"/>
            </a:endParaRPr>
          </a:p>
        </p:txBody>
      </p:sp>
      <p:sp>
        <p:nvSpPr>
          <p:cNvPr id="21" name="Freeform 15">
            <a:extLst>
              <a:ext uri="{FF2B5EF4-FFF2-40B4-BE49-F238E27FC236}">
                <a16:creationId xmlns:a16="http://schemas.microsoft.com/office/drawing/2014/main" id="{BBF2B301-E554-4156-8539-A4088461B0FA}"/>
              </a:ext>
            </a:extLst>
          </p:cNvPr>
          <p:cNvSpPr>
            <a:spLocks noEditPoints="1"/>
          </p:cNvSpPr>
          <p:nvPr/>
        </p:nvSpPr>
        <p:spPr bwMode="auto">
          <a:xfrm>
            <a:off x="5474160" y="1280156"/>
            <a:ext cx="281573" cy="280880"/>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 name="TextBox 21">
            <a:extLst>
              <a:ext uri="{FF2B5EF4-FFF2-40B4-BE49-F238E27FC236}">
                <a16:creationId xmlns:a16="http://schemas.microsoft.com/office/drawing/2014/main" id="{C0D91117-0459-489C-A790-2EF032B3DA5B}"/>
              </a:ext>
            </a:extLst>
          </p:cNvPr>
          <p:cNvSpPr txBox="1"/>
          <p:nvPr/>
        </p:nvSpPr>
        <p:spPr>
          <a:xfrm>
            <a:off x="5381897" y="1872523"/>
            <a:ext cx="1643800" cy="276999"/>
          </a:xfrm>
          <a:prstGeom prst="rect">
            <a:avLst/>
          </a:prstGeom>
          <a:noFill/>
        </p:spPr>
        <p:txBody>
          <a:bodyPr wrap="square" rtlCol="0">
            <a:spAutoFit/>
          </a:bodyPr>
          <a:lstStyle/>
          <a:p>
            <a:r>
              <a:rPr lang="en-US" sz="1200">
                <a:latin typeface="+mj-lt"/>
              </a:rPr>
              <a:t>Real Estate</a:t>
            </a:r>
          </a:p>
        </p:txBody>
      </p:sp>
      <p:sp>
        <p:nvSpPr>
          <p:cNvPr id="25" name="TextBox 24">
            <a:extLst>
              <a:ext uri="{FF2B5EF4-FFF2-40B4-BE49-F238E27FC236}">
                <a16:creationId xmlns:a16="http://schemas.microsoft.com/office/drawing/2014/main" id="{DE649A56-D640-4646-A130-94C162C031EF}"/>
              </a:ext>
            </a:extLst>
          </p:cNvPr>
          <p:cNvSpPr txBox="1"/>
          <p:nvPr/>
        </p:nvSpPr>
        <p:spPr>
          <a:xfrm>
            <a:off x="5381897" y="2505136"/>
            <a:ext cx="1643800" cy="276999"/>
          </a:xfrm>
          <a:prstGeom prst="rect">
            <a:avLst/>
          </a:prstGeom>
          <a:noFill/>
        </p:spPr>
        <p:txBody>
          <a:bodyPr wrap="square" rtlCol="0">
            <a:spAutoFit/>
          </a:bodyPr>
          <a:lstStyle/>
          <a:p>
            <a:r>
              <a:rPr lang="en-US" sz="1200">
                <a:latin typeface="+mj-lt"/>
              </a:rPr>
              <a:t>Nutrition</a:t>
            </a:r>
          </a:p>
        </p:txBody>
      </p:sp>
      <p:sp>
        <p:nvSpPr>
          <p:cNvPr id="26" name="TextBox 25">
            <a:extLst>
              <a:ext uri="{FF2B5EF4-FFF2-40B4-BE49-F238E27FC236}">
                <a16:creationId xmlns:a16="http://schemas.microsoft.com/office/drawing/2014/main" id="{6A8A44C4-3168-4CA4-A012-FD092AA049C1}"/>
              </a:ext>
            </a:extLst>
          </p:cNvPr>
          <p:cNvSpPr txBox="1"/>
          <p:nvPr/>
        </p:nvSpPr>
        <p:spPr>
          <a:xfrm>
            <a:off x="5381897" y="3137749"/>
            <a:ext cx="1643800" cy="276999"/>
          </a:xfrm>
          <a:prstGeom prst="rect">
            <a:avLst/>
          </a:prstGeom>
          <a:noFill/>
        </p:spPr>
        <p:txBody>
          <a:bodyPr wrap="square" rtlCol="0">
            <a:spAutoFit/>
          </a:bodyPr>
          <a:lstStyle/>
          <a:p>
            <a:r>
              <a:rPr lang="en-US" sz="1200">
                <a:latin typeface="+mj-lt"/>
              </a:rPr>
              <a:t>Beauty </a:t>
            </a:r>
          </a:p>
        </p:txBody>
      </p:sp>
      <p:sp>
        <p:nvSpPr>
          <p:cNvPr id="27" name="TextBox 26">
            <a:extLst>
              <a:ext uri="{FF2B5EF4-FFF2-40B4-BE49-F238E27FC236}">
                <a16:creationId xmlns:a16="http://schemas.microsoft.com/office/drawing/2014/main" id="{2180BB70-3CD2-4550-A6CA-723A88B760A4}"/>
              </a:ext>
            </a:extLst>
          </p:cNvPr>
          <p:cNvSpPr txBox="1"/>
          <p:nvPr/>
        </p:nvSpPr>
        <p:spPr>
          <a:xfrm>
            <a:off x="5381897" y="3770362"/>
            <a:ext cx="1643800" cy="276999"/>
          </a:xfrm>
          <a:prstGeom prst="rect">
            <a:avLst/>
          </a:prstGeom>
          <a:noFill/>
        </p:spPr>
        <p:txBody>
          <a:bodyPr wrap="square" rtlCol="0">
            <a:spAutoFit/>
          </a:bodyPr>
          <a:lstStyle/>
          <a:p>
            <a:r>
              <a:rPr lang="en-US" sz="1200">
                <a:latin typeface="+mj-lt"/>
              </a:rPr>
              <a:t>Home</a:t>
            </a:r>
          </a:p>
        </p:txBody>
      </p:sp>
      <p:cxnSp>
        <p:nvCxnSpPr>
          <p:cNvPr id="24" name="Straight Connector 23">
            <a:extLst>
              <a:ext uri="{FF2B5EF4-FFF2-40B4-BE49-F238E27FC236}">
                <a16:creationId xmlns:a16="http://schemas.microsoft.com/office/drawing/2014/main" id="{7AA46D02-7C4B-4964-B795-991D656D838E}"/>
              </a:ext>
            </a:extLst>
          </p:cNvPr>
          <p:cNvCxnSpPr/>
          <p:nvPr/>
        </p:nvCxnSpPr>
        <p:spPr bwMode="auto">
          <a:xfrm>
            <a:off x="5381897" y="2327329"/>
            <a:ext cx="4320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0" name="Straight Connector 29">
            <a:extLst>
              <a:ext uri="{FF2B5EF4-FFF2-40B4-BE49-F238E27FC236}">
                <a16:creationId xmlns:a16="http://schemas.microsoft.com/office/drawing/2014/main" id="{25017D6E-0297-4457-83F7-1D753490EACC}"/>
              </a:ext>
            </a:extLst>
          </p:cNvPr>
          <p:cNvCxnSpPr/>
          <p:nvPr/>
        </p:nvCxnSpPr>
        <p:spPr bwMode="auto">
          <a:xfrm>
            <a:off x="5381897" y="2959942"/>
            <a:ext cx="4320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1" name="Straight Connector 30">
            <a:extLst>
              <a:ext uri="{FF2B5EF4-FFF2-40B4-BE49-F238E27FC236}">
                <a16:creationId xmlns:a16="http://schemas.microsoft.com/office/drawing/2014/main" id="{145218C6-FEE1-4517-A8CD-1CFEE26462A2}"/>
              </a:ext>
            </a:extLst>
          </p:cNvPr>
          <p:cNvCxnSpPr/>
          <p:nvPr/>
        </p:nvCxnSpPr>
        <p:spPr bwMode="auto">
          <a:xfrm>
            <a:off x="5381897" y="3592555"/>
            <a:ext cx="4320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2" name="Straight Connector 31">
            <a:extLst>
              <a:ext uri="{FF2B5EF4-FFF2-40B4-BE49-F238E27FC236}">
                <a16:creationId xmlns:a16="http://schemas.microsoft.com/office/drawing/2014/main" id="{586C7DF8-453F-43D6-9964-B48517FBDA42}"/>
              </a:ext>
            </a:extLst>
          </p:cNvPr>
          <p:cNvCxnSpPr/>
          <p:nvPr/>
        </p:nvCxnSpPr>
        <p:spPr bwMode="auto">
          <a:xfrm>
            <a:off x="5381897" y="4225168"/>
            <a:ext cx="4320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3" name="TextBox 32">
            <a:extLst>
              <a:ext uri="{FF2B5EF4-FFF2-40B4-BE49-F238E27FC236}">
                <a16:creationId xmlns:a16="http://schemas.microsoft.com/office/drawing/2014/main" id="{DB4A48CA-447B-4E10-BAFD-935BE4EE68FF}"/>
              </a:ext>
            </a:extLst>
          </p:cNvPr>
          <p:cNvSpPr txBox="1"/>
          <p:nvPr/>
        </p:nvSpPr>
        <p:spPr>
          <a:xfrm>
            <a:off x="5381897" y="4402975"/>
            <a:ext cx="1643800" cy="276999"/>
          </a:xfrm>
          <a:prstGeom prst="rect">
            <a:avLst/>
          </a:prstGeom>
          <a:noFill/>
        </p:spPr>
        <p:txBody>
          <a:bodyPr wrap="square" rtlCol="0">
            <a:spAutoFit/>
          </a:bodyPr>
          <a:lstStyle/>
          <a:p>
            <a:r>
              <a:rPr lang="en-US" sz="1200">
                <a:latin typeface="+mj-lt"/>
              </a:rPr>
              <a:t>Etc.</a:t>
            </a:r>
          </a:p>
        </p:txBody>
      </p:sp>
      <p:sp>
        <p:nvSpPr>
          <p:cNvPr id="34" name="Rectangle 33">
            <a:extLst>
              <a:ext uri="{FF2B5EF4-FFF2-40B4-BE49-F238E27FC236}">
                <a16:creationId xmlns:a16="http://schemas.microsoft.com/office/drawing/2014/main" id="{30775F27-BDC3-45FD-93A7-E511FF171E31}"/>
              </a:ext>
            </a:extLst>
          </p:cNvPr>
          <p:cNvSpPr/>
          <p:nvPr/>
        </p:nvSpPr>
        <p:spPr bwMode="auto">
          <a:xfrm>
            <a:off x="288633" y="1201784"/>
            <a:ext cx="4323703" cy="441814"/>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mj-lt"/>
              </a:rPr>
              <a:t>Compensation scheme of MLM or </a:t>
            </a:r>
            <a:br>
              <a:rPr kumimoji="0" lang="en-US" sz="1200" b="0" i="0" u="none" strike="noStrike" cap="none" normalizeH="0" baseline="0">
                <a:ln>
                  <a:noFill/>
                </a:ln>
                <a:solidFill>
                  <a:schemeClr val="bg1"/>
                </a:solidFill>
                <a:effectLst/>
                <a:latin typeface="+mj-lt"/>
              </a:rPr>
            </a:br>
            <a:r>
              <a:rPr kumimoji="0" lang="en-US" sz="1200" b="0" i="0" u="none" strike="noStrike" cap="none" normalizeH="0" baseline="0">
                <a:ln>
                  <a:noFill/>
                </a:ln>
                <a:solidFill>
                  <a:schemeClr val="bg1"/>
                </a:solidFill>
                <a:effectLst/>
                <a:latin typeface="+mj-lt"/>
              </a:rPr>
              <a:t>sponsorship-based recruitment process</a:t>
            </a:r>
          </a:p>
        </p:txBody>
      </p:sp>
      <p:grpSp>
        <p:nvGrpSpPr>
          <p:cNvPr id="38" name="Groupe 13">
            <a:extLst>
              <a:ext uri="{FF2B5EF4-FFF2-40B4-BE49-F238E27FC236}">
                <a16:creationId xmlns:a16="http://schemas.microsoft.com/office/drawing/2014/main" id="{D108CD9B-AD63-4009-8F85-76AA99A0380F}"/>
              </a:ext>
            </a:extLst>
          </p:cNvPr>
          <p:cNvGrpSpPr/>
          <p:nvPr/>
        </p:nvGrpSpPr>
        <p:grpSpPr>
          <a:xfrm>
            <a:off x="938339" y="2024791"/>
            <a:ext cx="3013621" cy="3471185"/>
            <a:chOff x="6106480" y="2142375"/>
            <a:chExt cx="3013621" cy="3471185"/>
          </a:xfrm>
        </p:grpSpPr>
        <p:sp>
          <p:nvSpPr>
            <p:cNvPr id="39" name="Freeform 29">
              <a:extLst>
                <a:ext uri="{FF2B5EF4-FFF2-40B4-BE49-F238E27FC236}">
                  <a16:creationId xmlns:a16="http://schemas.microsoft.com/office/drawing/2014/main" id="{7D898488-ACF1-45F9-A282-CA74DC43C7CD}"/>
                </a:ext>
              </a:extLst>
            </p:cNvPr>
            <p:cNvSpPr>
              <a:spLocks noChangeAspect="1" noEditPoints="1"/>
            </p:cNvSpPr>
            <p:nvPr/>
          </p:nvSpPr>
          <p:spPr bwMode="auto">
            <a:xfrm>
              <a:off x="6106480" y="4376281"/>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0" name="Freeform 29">
              <a:extLst>
                <a:ext uri="{FF2B5EF4-FFF2-40B4-BE49-F238E27FC236}">
                  <a16:creationId xmlns:a16="http://schemas.microsoft.com/office/drawing/2014/main" id="{AC24D7EF-07FF-4E58-99F7-294781F268A7}"/>
                </a:ext>
              </a:extLst>
            </p:cNvPr>
            <p:cNvSpPr>
              <a:spLocks noChangeAspect="1" noEditPoints="1"/>
            </p:cNvSpPr>
            <p:nvPr/>
          </p:nvSpPr>
          <p:spPr bwMode="auto">
            <a:xfrm>
              <a:off x="6380260" y="383513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1" name="Freeform 29">
              <a:extLst>
                <a:ext uri="{FF2B5EF4-FFF2-40B4-BE49-F238E27FC236}">
                  <a16:creationId xmlns:a16="http://schemas.microsoft.com/office/drawing/2014/main" id="{33000D4D-0140-48FC-A397-00F38E22F636}"/>
                </a:ext>
              </a:extLst>
            </p:cNvPr>
            <p:cNvSpPr>
              <a:spLocks noChangeAspect="1" noEditPoints="1"/>
            </p:cNvSpPr>
            <p:nvPr/>
          </p:nvSpPr>
          <p:spPr bwMode="auto">
            <a:xfrm>
              <a:off x="7179201" y="3841653"/>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2" name="Freeform 29">
              <a:extLst>
                <a:ext uri="{FF2B5EF4-FFF2-40B4-BE49-F238E27FC236}">
                  <a16:creationId xmlns:a16="http://schemas.microsoft.com/office/drawing/2014/main" id="{7389EC12-5579-45E6-82E0-BF75BDCBAF8A}"/>
                </a:ext>
              </a:extLst>
            </p:cNvPr>
            <p:cNvSpPr>
              <a:spLocks noChangeAspect="1" noEditPoints="1"/>
            </p:cNvSpPr>
            <p:nvPr/>
          </p:nvSpPr>
          <p:spPr bwMode="auto">
            <a:xfrm>
              <a:off x="7107039" y="4375974"/>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 name="Freeform 29">
              <a:extLst>
                <a:ext uri="{FF2B5EF4-FFF2-40B4-BE49-F238E27FC236}">
                  <a16:creationId xmlns:a16="http://schemas.microsoft.com/office/drawing/2014/main" id="{89C7E7C3-85C7-4CAC-9A76-B3A79EABE21C}"/>
                </a:ext>
              </a:extLst>
            </p:cNvPr>
            <p:cNvSpPr>
              <a:spLocks noChangeAspect="1" noEditPoints="1"/>
            </p:cNvSpPr>
            <p:nvPr/>
          </p:nvSpPr>
          <p:spPr bwMode="auto">
            <a:xfrm>
              <a:off x="6802701" y="5127185"/>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 name="Freeform 29">
              <a:extLst>
                <a:ext uri="{FF2B5EF4-FFF2-40B4-BE49-F238E27FC236}">
                  <a16:creationId xmlns:a16="http://schemas.microsoft.com/office/drawing/2014/main" id="{2D170D77-4EDB-4ED2-8039-C00E288568C7}"/>
                </a:ext>
              </a:extLst>
            </p:cNvPr>
            <p:cNvSpPr>
              <a:spLocks noChangeAspect="1" noEditPoints="1"/>
            </p:cNvSpPr>
            <p:nvPr/>
          </p:nvSpPr>
          <p:spPr bwMode="auto">
            <a:xfrm>
              <a:off x="7263792" y="5126038"/>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5" name="Freeform 29">
              <a:extLst>
                <a:ext uri="{FF2B5EF4-FFF2-40B4-BE49-F238E27FC236}">
                  <a16:creationId xmlns:a16="http://schemas.microsoft.com/office/drawing/2014/main" id="{E2606981-E82F-4237-BFEB-815EF9BBC1A1}"/>
                </a:ext>
              </a:extLst>
            </p:cNvPr>
            <p:cNvSpPr>
              <a:spLocks noChangeAspect="1" noEditPoints="1"/>
            </p:cNvSpPr>
            <p:nvPr/>
          </p:nvSpPr>
          <p:spPr bwMode="auto">
            <a:xfrm>
              <a:off x="7724883" y="5124891"/>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6" name="Freeform 29">
              <a:extLst>
                <a:ext uri="{FF2B5EF4-FFF2-40B4-BE49-F238E27FC236}">
                  <a16:creationId xmlns:a16="http://schemas.microsoft.com/office/drawing/2014/main" id="{FA9710E3-9F5A-4A27-A674-60451B35C079}"/>
                </a:ext>
              </a:extLst>
            </p:cNvPr>
            <p:cNvSpPr>
              <a:spLocks noChangeAspect="1" noEditPoints="1"/>
            </p:cNvSpPr>
            <p:nvPr/>
          </p:nvSpPr>
          <p:spPr bwMode="auto">
            <a:xfrm>
              <a:off x="7881636" y="3844780"/>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7" name="Freeform 29">
              <a:extLst>
                <a:ext uri="{FF2B5EF4-FFF2-40B4-BE49-F238E27FC236}">
                  <a16:creationId xmlns:a16="http://schemas.microsoft.com/office/drawing/2014/main" id="{0103DDEE-4D93-4A9E-8AED-54805A5ABADF}"/>
                </a:ext>
              </a:extLst>
            </p:cNvPr>
            <p:cNvSpPr>
              <a:spLocks noChangeAspect="1" noEditPoints="1"/>
            </p:cNvSpPr>
            <p:nvPr/>
          </p:nvSpPr>
          <p:spPr bwMode="auto">
            <a:xfrm>
              <a:off x="8067389" y="2658055"/>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8" name="Freeform 29">
              <a:extLst>
                <a:ext uri="{FF2B5EF4-FFF2-40B4-BE49-F238E27FC236}">
                  <a16:creationId xmlns:a16="http://schemas.microsoft.com/office/drawing/2014/main" id="{B3048CE1-2EC2-40DC-A132-3D05BC6C2B80}"/>
                </a:ext>
              </a:extLst>
            </p:cNvPr>
            <p:cNvSpPr>
              <a:spLocks noChangeAspect="1" noEditPoints="1"/>
            </p:cNvSpPr>
            <p:nvPr/>
          </p:nvSpPr>
          <p:spPr bwMode="auto">
            <a:xfrm>
              <a:off x="7458022" y="2679264"/>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9" name="Freeform 29">
              <a:extLst>
                <a:ext uri="{FF2B5EF4-FFF2-40B4-BE49-F238E27FC236}">
                  <a16:creationId xmlns:a16="http://schemas.microsoft.com/office/drawing/2014/main" id="{C0DC92AE-5F9E-4324-A2B5-D41818D05D7B}"/>
                </a:ext>
              </a:extLst>
            </p:cNvPr>
            <p:cNvSpPr>
              <a:spLocks noChangeAspect="1" noEditPoints="1"/>
            </p:cNvSpPr>
            <p:nvPr/>
          </p:nvSpPr>
          <p:spPr bwMode="auto">
            <a:xfrm>
              <a:off x="7120905" y="2679264"/>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0" name="Freeform 29">
              <a:extLst>
                <a:ext uri="{FF2B5EF4-FFF2-40B4-BE49-F238E27FC236}">
                  <a16:creationId xmlns:a16="http://schemas.microsoft.com/office/drawing/2014/main" id="{4EE950F9-A5D3-4146-A70F-CEDDC7CA85D4}"/>
                </a:ext>
              </a:extLst>
            </p:cNvPr>
            <p:cNvSpPr>
              <a:spLocks noChangeAspect="1" noEditPoints="1"/>
            </p:cNvSpPr>
            <p:nvPr/>
          </p:nvSpPr>
          <p:spPr bwMode="auto">
            <a:xfrm>
              <a:off x="6881077" y="3845127"/>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1" name="Freeform 29">
              <a:extLst>
                <a:ext uri="{FF2B5EF4-FFF2-40B4-BE49-F238E27FC236}">
                  <a16:creationId xmlns:a16="http://schemas.microsoft.com/office/drawing/2014/main" id="{5B73CA42-1429-4597-B772-7794FB644235}"/>
                </a:ext>
              </a:extLst>
            </p:cNvPr>
            <p:cNvSpPr>
              <a:spLocks noChangeAspect="1" noEditPoints="1"/>
            </p:cNvSpPr>
            <p:nvPr/>
          </p:nvSpPr>
          <p:spPr bwMode="auto">
            <a:xfrm>
              <a:off x="6194024" y="5094305"/>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2" name="Freeform 29">
              <a:extLst>
                <a:ext uri="{FF2B5EF4-FFF2-40B4-BE49-F238E27FC236}">
                  <a16:creationId xmlns:a16="http://schemas.microsoft.com/office/drawing/2014/main" id="{D0687C05-E230-46BB-A3BC-CBECA91E2B64}"/>
                </a:ext>
              </a:extLst>
            </p:cNvPr>
            <p:cNvSpPr>
              <a:spLocks noChangeAspect="1" noEditPoints="1"/>
            </p:cNvSpPr>
            <p:nvPr/>
          </p:nvSpPr>
          <p:spPr bwMode="auto">
            <a:xfrm>
              <a:off x="7263792" y="3318503"/>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3" name="Freeform 29">
              <a:extLst>
                <a:ext uri="{FF2B5EF4-FFF2-40B4-BE49-F238E27FC236}">
                  <a16:creationId xmlns:a16="http://schemas.microsoft.com/office/drawing/2014/main" id="{D1A00D93-E5A3-4E9D-A67A-589A9BBCC83E}"/>
                </a:ext>
              </a:extLst>
            </p:cNvPr>
            <p:cNvSpPr>
              <a:spLocks noChangeAspect="1" noEditPoints="1"/>
            </p:cNvSpPr>
            <p:nvPr/>
          </p:nvSpPr>
          <p:spPr bwMode="auto">
            <a:xfrm>
              <a:off x="7580126" y="331850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4" name="Freeform 29">
              <a:extLst>
                <a:ext uri="{FF2B5EF4-FFF2-40B4-BE49-F238E27FC236}">
                  <a16:creationId xmlns:a16="http://schemas.microsoft.com/office/drawing/2014/main" id="{58B5E22D-AAE6-4796-A882-97FD48AE7365}"/>
                </a:ext>
              </a:extLst>
            </p:cNvPr>
            <p:cNvSpPr>
              <a:spLocks noChangeAspect="1" noEditPoints="1"/>
            </p:cNvSpPr>
            <p:nvPr/>
          </p:nvSpPr>
          <p:spPr bwMode="auto">
            <a:xfrm>
              <a:off x="8301346" y="327723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55" name="Freeform 29">
              <a:extLst>
                <a:ext uri="{FF2B5EF4-FFF2-40B4-BE49-F238E27FC236}">
                  <a16:creationId xmlns:a16="http://schemas.microsoft.com/office/drawing/2014/main" id="{3844F14C-F428-49D1-9662-4E78403E60CA}"/>
                </a:ext>
              </a:extLst>
            </p:cNvPr>
            <p:cNvSpPr>
              <a:spLocks noChangeAspect="1" noEditPoints="1"/>
            </p:cNvSpPr>
            <p:nvPr/>
          </p:nvSpPr>
          <p:spPr bwMode="auto">
            <a:xfrm>
              <a:off x="8632370" y="328949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56" name="Connecteur droit 32">
              <a:extLst>
                <a:ext uri="{FF2B5EF4-FFF2-40B4-BE49-F238E27FC236}">
                  <a16:creationId xmlns:a16="http://schemas.microsoft.com/office/drawing/2014/main" id="{623B006F-B7EC-450B-AEF9-0080E8F9D84E}"/>
                </a:ext>
              </a:extLst>
            </p:cNvPr>
            <p:cNvCxnSpPr>
              <a:stCxn id="49" idx="20"/>
              <a:endCxn id="52" idx="33"/>
            </p:cNvCxnSpPr>
            <p:nvPr/>
          </p:nvCxnSpPr>
          <p:spPr bwMode="auto">
            <a:xfrm>
              <a:off x="7225407" y="3165639"/>
              <a:ext cx="62769" cy="28140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57" name="Connecteur droit 33">
              <a:extLst>
                <a:ext uri="{FF2B5EF4-FFF2-40B4-BE49-F238E27FC236}">
                  <a16:creationId xmlns:a16="http://schemas.microsoft.com/office/drawing/2014/main" id="{3E84456E-B06E-4586-8A75-208A45304DD8}"/>
                </a:ext>
              </a:extLst>
            </p:cNvPr>
            <p:cNvCxnSpPr>
              <a:stCxn id="50" idx="1"/>
              <a:endCxn id="52" idx="27"/>
            </p:cNvCxnSpPr>
            <p:nvPr/>
          </p:nvCxnSpPr>
          <p:spPr bwMode="auto">
            <a:xfrm flipV="1">
              <a:off x="6964679" y="3766663"/>
              <a:ext cx="302596" cy="78464"/>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58" name="Connecteur droit 34">
              <a:extLst>
                <a:ext uri="{FF2B5EF4-FFF2-40B4-BE49-F238E27FC236}">
                  <a16:creationId xmlns:a16="http://schemas.microsoft.com/office/drawing/2014/main" id="{82C7087A-0E7B-42CB-9E7B-8B951ECEBFBB}"/>
                </a:ext>
              </a:extLst>
            </p:cNvPr>
            <p:cNvCxnSpPr>
              <a:stCxn id="40" idx="1"/>
              <a:endCxn id="52" idx="27"/>
            </p:cNvCxnSpPr>
            <p:nvPr/>
          </p:nvCxnSpPr>
          <p:spPr bwMode="auto">
            <a:xfrm flipV="1">
              <a:off x="6463862" y="3766663"/>
              <a:ext cx="803413" cy="6846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59" name="Connecteur droit 35">
              <a:extLst>
                <a:ext uri="{FF2B5EF4-FFF2-40B4-BE49-F238E27FC236}">
                  <a16:creationId xmlns:a16="http://schemas.microsoft.com/office/drawing/2014/main" id="{5E45CD8C-D0FD-4751-B0FB-A53E497A7F51}"/>
                </a:ext>
              </a:extLst>
            </p:cNvPr>
            <p:cNvCxnSpPr>
              <a:stCxn id="39" idx="37"/>
              <a:endCxn id="40" idx="16"/>
            </p:cNvCxnSpPr>
            <p:nvPr/>
          </p:nvCxnSpPr>
          <p:spPr bwMode="auto">
            <a:xfrm flipV="1">
              <a:off x="6165698" y="4293714"/>
              <a:ext cx="332998" cy="9646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0" name="Connecteur droit 36">
              <a:extLst>
                <a:ext uri="{FF2B5EF4-FFF2-40B4-BE49-F238E27FC236}">
                  <a16:creationId xmlns:a16="http://schemas.microsoft.com/office/drawing/2014/main" id="{E6A65D06-CC6E-4FEA-B7FD-D08ACEEA465E}"/>
                </a:ext>
              </a:extLst>
            </p:cNvPr>
            <p:cNvCxnSpPr>
              <a:stCxn id="51" idx="3"/>
            </p:cNvCxnSpPr>
            <p:nvPr/>
          </p:nvCxnSpPr>
          <p:spPr bwMode="auto">
            <a:xfrm flipH="1" flipV="1">
              <a:off x="6200532" y="4877410"/>
              <a:ext cx="97994" cy="23079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1" name="Connecteur droit 37">
              <a:extLst>
                <a:ext uri="{FF2B5EF4-FFF2-40B4-BE49-F238E27FC236}">
                  <a16:creationId xmlns:a16="http://schemas.microsoft.com/office/drawing/2014/main" id="{87434BE7-A7F4-4E62-B9B2-FB89B4304E78}"/>
                </a:ext>
              </a:extLst>
            </p:cNvPr>
            <p:cNvCxnSpPr>
              <a:stCxn id="43" idx="37"/>
              <a:endCxn id="39" idx="20"/>
            </p:cNvCxnSpPr>
            <p:nvPr/>
          </p:nvCxnSpPr>
          <p:spPr bwMode="auto">
            <a:xfrm flipH="1" flipV="1">
              <a:off x="6210982" y="4862656"/>
              <a:ext cx="650937" cy="27842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2" name="Connecteur droit 38">
              <a:extLst>
                <a:ext uri="{FF2B5EF4-FFF2-40B4-BE49-F238E27FC236}">
                  <a16:creationId xmlns:a16="http://schemas.microsoft.com/office/drawing/2014/main" id="{AAE08E03-F063-4399-97CC-C477F7FABBCB}"/>
                </a:ext>
              </a:extLst>
            </p:cNvPr>
            <p:cNvCxnSpPr>
              <a:stCxn id="44" idx="3"/>
              <a:endCxn id="39" idx="23"/>
            </p:cNvCxnSpPr>
            <p:nvPr/>
          </p:nvCxnSpPr>
          <p:spPr bwMode="auto">
            <a:xfrm flipH="1" flipV="1">
              <a:off x="6186598" y="4841811"/>
              <a:ext cx="1181696" cy="29812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3" name="Connecteur droit 39">
              <a:extLst>
                <a:ext uri="{FF2B5EF4-FFF2-40B4-BE49-F238E27FC236}">
                  <a16:creationId xmlns:a16="http://schemas.microsoft.com/office/drawing/2014/main" id="{18EC3AC0-DBDB-4105-9AE8-D9197DB7DA04}"/>
                </a:ext>
              </a:extLst>
            </p:cNvPr>
            <p:cNvCxnSpPr>
              <a:stCxn id="45" idx="0"/>
              <a:endCxn id="42" idx="18"/>
            </p:cNvCxnSpPr>
            <p:nvPr/>
          </p:nvCxnSpPr>
          <p:spPr bwMode="auto">
            <a:xfrm flipH="1" flipV="1">
              <a:off x="7225475" y="4855401"/>
              <a:ext cx="579526" cy="26949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4" name="Connecteur droit 40">
              <a:extLst>
                <a:ext uri="{FF2B5EF4-FFF2-40B4-BE49-F238E27FC236}">
                  <a16:creationId xmlns:a16="http://schemas.microsoft.com/office/drawing/2014/main" id="{AE2ADB65-ED4C-4F54-B76F-1F6326C3E0EB}"/>
                </a:ext>
              </a:extLst>
            </p:cNvPr>
            <p:cNvCxnSpPr/>
            <p:nvPr/>
          </p:nvCxnSpPr>
          <p:spPr bwMode="auto">
            <a:xfrm flipH="1" flipV="1">
              <a:off x="7371647" y="3775867"/>
              <a:ext cx="569207" cy="13945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5" name="Connecteur droit 41">
              <a:extLst>
                <a:ext uri="{FF2B5EF4-FFF2-40B4-BE49-F238E27FC236}">
                  <a16:creationId xmlns:a16="http://schemas.microsoft.com/office/drawing/2014/main" id="{988F9607-2D9B-4BBA-9221-0B3C71AB82AC}"/>
                </a:ext>
              </a:extLst>
            </p:cNvPr>
            <p:cNvCxnSpPr>
              <a:stCxn id="53" idx="37"/>
              <a:endCxn id="49" idx="18"/>
            </p:cNvCxnSpPr>
            <p:nvPr/>
          </p:nvCxnSpPr>
          <p:spPr bwMode="auto">
            <a:xfrm flipH="1" flipV="1">
              <a:off x="7239341" y="3158691"/>
              <a:ext cx="400003" cy="173707"/>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6" name="Connecteur droit 42">
              <a:extLst>
                <a:ext uri="{FF2B5EF4-FFF2-40B4-BE49-F238E27FC236}">
                  <a16:creationId xmlns:a16="http://schemas.microsoft.com/office/drawing/2014/main" id="{BD08BAEA-5ABB-41FC-BA04-DA601B59C0D2}"/>
                </a:ext>
              </a:extLst>
            </p:cNvPr>
            <p:cNvCxnSpPr>
              <a:stCxn id="55" idx="37"/>
            </p:cNvCxnSpPr>
            <p:nvPr/>
          </p:nvCxnSpPr>
          <p:spPr bwMode="auto">
            <a:xfrm flipH="1" flipV="1">
              <a:off x="8135925" y="3088534"/>
              <a:ext cx="555663" cy="214854"/>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67" name="Connecteur droit 43">
              <a:extLst>
                <a:ext uri="{FF2B5EF4-FFF2-40B4-BE49-F238E27FC236}">
                  <a16:creationId xmlns:a16="http://schemas.microsoft.com/office/drawing/2014/main" id="{17A95EE9-8881-43BC-B228-5A1E9A6D2287}"/>
                </a:ext>
              </a:extLst>
            </p:cNvPr>
            <p:cNvCxnSpPr>
              <a:stCxn id="54" idx="38"/>
              <a:endCxn id="47" idx="22"/>
            </p:cNvCxnSpPr>
            <p:nvPr/>
          </p:nvCxnSpPr>
          <p:spPr bwMode="auto">
            <a:xfrm flipH="1" flipV="1">
              <a:off x="8150991" y="3127059"/>
              <a:ext cx="220023" cy="153647"/>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68" name="Freeform 29">
              <a:extLst>
                <a:ext uri="{FF2B5EF4-FFF2-40B4-BE49-F238E27FC236}">
                  <a16:creationId xmlns:a16="http://schemas.microsoft.com/office/drawing/2014/main" id="{58A7A1BA-659F-4D96-A709-925D187E232A}"/>
                </a:ext>
              </a:extLst>
            </p:cNvPr>
            <p:cNvSpPr>
              <a:spLocks noChangeAspect="1" noEditPoints="1"/>
            </p:cNvSpPr>
            <p:nvPr/>
          </p:nvSpPr>
          <p:spPr bwMode="auto">
            <a:xfrm>
              <a:off x="8963348" y="3297230"/>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69" name="Connecteur droit 45">
              <a:extLst>
                <a:ext uri="{FF2B5EF4-FFF2-40B4-BE49-F238E27FC236}">
                  <a16:creationId xmlns:a16="http://schemas.microsoft.com/office/drawing/2014/main" id="{87DC2660-89AF-41BF-A6D5-B4A282C18AB7}"/>
                </a:ext>
              </a:extLst>
            </p:cNvPr>
            <p:cNvCxnSpPr>
              <a:stCxn id="68" idx="37"/>
              <a:endCxn id="47" idx="16"/>
            </p:cNvCxnSpPr>
            <p:nvPr/>
          </p:nvCxnSpPr>
          <p:spPr bwMode="auto">
            <a:xfrm flipH="1" flipV="1">
              <a:off x="8185825" y="3116637"/>
              <a:ext cx="836741" cy="194489"/>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70" name="Freeform 29">
              <a:extLst>
                <a:ext uri="{FF2B5EF4-FFF2-40B4-BE49-F238E27FC236}">
                  <a16:creationId xmlns:a16="http://schemas.microsoft.com/office/drawing/2014/main" id="{9994464A-413E-49FF-98C8-46C191761852}"/>
                </a:ext>
              </a:extLst>
            </p:cNvPr>
            <p:cNvSpPr>
              <a:spLocks noChangeAspect="1" noEditPoints="1"/>
            </p:cNvSpPr>
            <p:nvPr/>
          </p:nvSpPr>
          <p:spPr bwMode="auto">
            <a:xfrm>
              <a:off x="7724882" y="2142375"/>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71" name="Freeform 29">
              <a:extLst>
                <a:ext uri="{FF2B5EF4-FFF2-40B4-BE49-F238E27FC236}">
                  <a16:creationId xmlns:a16="http://schemas.microsoft.com/office/drawing/2014/main" id="{09DAAD26-20E8-4B68-B954-84496C43A18C}"/>
                </a:ext>
              </a:extLst>
            </p:cNvPr>
            <p:cNvSpPr>
              <a:spLocks noChangeAspect="1" noEditPoints="1"/>
            </p:cNvSpPr>
            <p:nvPr/>
          </p:nvSpPr>
          <p:spPr bwMode="auto">
            <a:xfrm>
              <a:off x="8027416" y="215469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72" name="Freeform 29">
              <a:extLst>
                <a:ext uri="{FF2B5EF4-FFF2-40B4-BE49-F238E27FC236}">
                  <a16:creationId xmlns:a16="http://schemas.microsoft.com/office/drawing/2014/main" id="{1D73C15D-8987-4CEB-B678-1C0FCEAF3EE8}"/>
                </a:ext>
              </a:extLst>
            </p:cNvPr>
            <p:cNvSpPr>
              <a:spLocks noChangeAspect="1" noEditPoints="1"/>
            </p:cNvSpPr>
            <p:nvPr/>
          </p:nvSpPr>
          <p:spPr bwMode="auto">
            <a:xfrm>
              <a:off x="8361173" y="2662318"/>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73" name="Freeform 29">
              <a:extLst>
                <a:ext uri="{FF2B5EF4-FFF2-40B4-BE49-F238E27FC236}">
                  <a16:creationId xmlns:a16="http://schemas.microsoft.com/office/drawing/2014/main" id="{610D1765-630F-4B5B-B1CF-BA5024B12EA1}"/>
                </a:ext>
              </a:extLst>
            </p:cNvPr>
            <p:cNvSpPr>
              <a:spLocks noChangeAspect="1" noEditPoints="1"/>
            </p:cNvSpPr>
            <p:nvPr/>
          </p:nvSpPr>
          <p:spPr bwMode="auto">
            <a:xfrm>
              <a:off x="7741331" y="2682294"/>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74" name="Connecteur droit 58">
              <a:extLst>
                <a:ext uri="{FF2B5EF4-FFF2-40B4-BE49-F238E27FC236}">
                  <a16:creationId xmlns:a16="http://schemas.microsoft.com/office/drawing/2014/main" id="{49BD5DDF-B4A1-4CF2-85C1-7BE7A39540D8}"/>
                </a:ext>
              </a:extLst>
            </p:cNvPr>
            <p:cNvCxnSpPr>
              <a:stCxn id="49" idx="37"/>
              <a:endCxn id="70" idx="27"/>
            </p:cNvCxnSpPr>
            <p:nvPr/>
          </p:nvCxnSpPr>
          <p:spPr bwMode="auto">
            <a:xfrm flipV="1">
              <a:off x="7180123" y="2590535"/>
              <a:ext cx="548242" cy="10262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75" name="Connecteur droit 59">
              <a:extLst>
                <a:ext uri="{FF2B5EF4-FFF2-40B4-BE49-F238E27FC236}">
                  <a16:creationId xmlns:a16="http://schemas.microsoft.com/office/drawing/2014/main" id="{415E99C4-C502-406D-B22F-EEE72E8119B5}"/>
                </a:ext>
              </a:extLst>
            </p:cNvPr>
            <p:cNvCxnSpPr>
              <a:stCxn id="48" idx="3"/>
              <a:endCxn id="70" idx="26"/>
            </p:cNvCxnSpPr>
            <p:nvPr/>
          </p:nvCxnSpPr>
          <p:spPr bwMode="auto">
            <a:xfrm flipV="1">
              <a:off x="7562524" y="2607905"/>
              <a:ext cx="176292" cy="8525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76" name="Connecteur droit 60">
              <a:extLst>
                <a:ext uri="{FF2B5EF4-FFF2-40B4-BE49-F238E27FC236}">
                  <a16:creationId xmlns:a16="http://schemas.microsoft.com/office/drawing/2014/main" id="{D5613814-A41F-4887-A830-5A6A89882D55}"/>
                </a:ext>
              </a:extLst>
            </p:cNvPr>
            <p:cNvCxnSpPr>
              <a:stCxn id="73" idx="2"/>
              <a:endCxn id="70" idx="55"/>
            </p:cNvCxnSpPr>
            <p:nvPr/>
          </p:nvCxnSpPr>
          <p:spPr bwMode="auto">
            <a:xfrm flipH="1" flipV="1">
              <a:off x="7822417" y="2548846"/>
              <a:ext cx="12966" cy="13692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77" name="Connecteur droit 61">
              <a:extLst>
                <a:ext uri="{FF2B5EF4-FFF2-40B4-BE49-F238E27FC236}">
                  <a16:creationId xmlns:a16="http://schemas.microsoft.com/office/drawing/2014/main" id="{48D74C9A-1B4B-4139-BCAA-74863E336DC7}"/>
                </a:ext>
              </a:extLst>
            </p:cNvPr>
            <p:cNvCxnSpPr>
              <a:stCxn id="46" idx="27"/>
              <a:endCxn id="42" idx="5"/>
            </p:cNvCxnSpPr>
            <p:nvPr/>
          </p:nvCxnSpPr>
          <p:spPr bwMode="auto">
            <a:xfrm flipH="1">
              <a:off x="7211541" y="4292940"/>
              <a:ext cx="673578" cy="128197"/>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78" name="Freeform 29">
              <a:extLst>
                <a:ext uri="{FF2B5EF4-FFF2-40B4-BE49-F238E27FC236}">
                  <a16:creationId xmlns:a16="http://schemas.microsoft.com/office/drawing/2014/main" id="{4AA7EE88-7F3E-479A-A536-BB774BEBB77A}"/>
                </a:ext>
              </a:extLst>
            </p:cNvPr>
            <p:cNvSpPr>
              <a:spLocks noChangeAspect="1" noEditPoints="1"/>
            </p:cNvSpPr>
            <p:nvPr/>
          </p:nvSpPr>
          <p:spPr bwMode="auto">
            <a:xfrm>
              <a:off x="7390798" y="438769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79" name="Freeform 29">
              <a:extLst>
                <a:ext uri="{FF2B5EF4-FFF2-40B4-BE49-F238E27FC236}">
                  <a16:creationId xmlns:a16="http://schemas.microsoft.com/office/drawing/2014/main" id="{6877A029-5F94-457F-B2EC-5E925ABED881}"/>
                </a:ext>
              </a:extLst>
            </p:cNvPr>
            <p:cNvSpPr>
              <a:spLocks noChangeAspect="1" noEditPoints="1"/>
            </p:cNvSpPr>
            <p:nvPr/>
          </p:nvSpPr>
          <p:spPr bwMode="auto">
            <a:xfrm>
              <a:off x="7674557" y="4399410"/>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80" name="Freeform 29">
              <a:extLst>
                <a:ext uri="{FF2B5EF4-FFF2-40B4-BE49-F238E27FC236}">
                  <a16:creationId xmlns:a16="http://schemas.microsoft.com/office/drawing/2014/main" id="{1BD81770-97E2-43DC-A375-6F27F125D3DB}"/>
                </a:ext>
              </a:extLst>
            </p:cNvPr>
            <p:cNvSpPr>
              <a:spLocks noChangeAspect="1" noEditPoints="1"/>
            </p:cNvSpPr>
            <p:nvPr/>
          </p:nvSpPr>
          <p:spPr bwMode="auto">
            <a:xfrm>
              <a:off x="7940854" y="4391891"/>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81" name="Freeform 29">
              <a:extLst>
                <a:ext uri="{FF2B5EF4-FFF2-40B4-BE49-F238E27FC236}">
                  <a16:creationId xmlns:a16="http://schemas.microsoft.com/office/drawing/2014/main" id="{B896C6FB-6A53-4A8B-ABA7-FE798224B4CF}"/>
                </a:ext>
              </a:extLst>
            </p:cNvPr>
            <p:cNvSpPr>
              <a:spLocks noChangeAspect="1" noEditPoints="1"/>
            </p:cNvSpPr>
            <p:nvPr/>
          </p:nvSpPr>
          <p:spPr bwMode="auto">
            <a:xfrm>
              <a:off x="8207151" y="4384372"/>
              <a:ext cx="156753" cy="48637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82" name="Connecteur droit 68">
              <a:extLst>
                <a:ext uri="{FF2B5EF4-FFF2-40B4-BE49-F238E27FC236}">
                  <a16:creationId xmlns:a16="http://schemas.microsoft.com/office/drawing/2014/main" id="{C580B53D-CCCC-4C82-80CC-93E0B2309CC8}"/>
                </a:ext>
              </a:extLst>
            </p:cNvPr>
            <p:cNvCxnSpPr>
              <a:stCxn id="46" idx="24"/>
              <a:endCxn id="78" idx="4"/>
            </p:cNvCxnSpPr>
            <p:nvPr/>
          </p:nvCxnSpPr>
          <p:spPr bwMode="auto">
            <a:xfrm flipH="1">
              <a:off x="7498783" y="4310310"/>
              <a:ext cx="442071" cy="10517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83" name="Connecteur droit 72">
              <a:extLst>
                <a:ext uri="{FF2B5EF4-FFF2-40B4-BE49-F238E27FC236}">
                  <a16:creationId xmlns:a16="http://schemas.microsoft.com/office/drawing/2014/main" id="{2B32E10E-BBF8-4DA0-A1F0-C621E7667946}"/>
                </a:ext>
              </a:extLst>
            </p:cNvPr>
            <p:cNvCxnSpPr>
              <a:stCxn id="46" idx="24"/>
            </p:cNvCxnSpPr>
            <p:nvPr/>
          </p:nvCxnSpPr>
          <p:spPr bwMode="auto">
            <a:xfrm flipH="1">
              <a:off x="7786026" y="4310310"/>
              <a:ext cx="154828" cy="12254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84" name="Connecteur droit 74">
              <a:extLst>
                <a:ext uri="{FF2B5EF4-FFF2-40B4-BE49-F238E27FC236}">
                  <a16:creationId xmlns:a16="http://schemas.microsoft.com/office/drawing/2014/main" id="{B40BBAEF-F066-4AD8-B44B-3869355EF7FD}"/>
                </a:ext>
              </a:extLst>
            </p:cNvPr>
            <p:cNvCxnSpPr>
              <a:stCxn id="46" idx="23"/>
            </p:cNvCxnSpPr>
            <p:nvPr/>
          </p:nvCxnSpPr>
          <p:spPr bwMode="auto">
            <a:xfrm>
              <a:off x="7961754" y="4310310"/>
              <a:ext cx="111515" cy="12254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85" name="Connecteur droit 76">
              <a:extLst>
                <a:ext uri="{FF2B5EF4-FFF2-40B4-BE49-F238E27FC236}">
                  <a16:creationId xmlns:a16="http://schemas.microsoft.com/office/drawing/2014/main" id="{2531415E-068B-4ADF-8CC6-27A672CB9EE3}"/>
                </a:ext>
              </a:extLst>
            </p:cNvPr>
            <p:cNvCxnSpPr>
              <a:stCxn id="46" idx="15"/>
            </p:cNvCxnSpPr>
            <p:nvPr/>
          </p:nvCxnSpPr>
          <p:spPr bwMode="auto">
            <a:xfrm>
              <a:off x="8000072" y="4296414"/>
              <a:ext cx="248925" cy="136441"/>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grpSp>
        <p:nvGrpSpPr>
          <p:cNvPr id="86" name="Group 9173">
            <a:extLst>
              <a:ext uri="{FF2B5EF4-FFF2-40B4-BE49-F238E27FC236}">
                <a16:creationId xmlns:a16="http://schemas.microsoft.com/office/drawing/2014/main" id="{90CF9AC4-1841-42AD-A6A8-02CF6865D638}"/>
              </a:ext>
            </a:extLst>
          </p:cNvPr>
          <p:cNvGrpSpPr/>
          <p:nvPr/>
        </p:nvGrpSpPr>
        <p:grpSpPr>
          <a:xfrm>
            <a:off x="1872589" y="3421336"/>
            <a:ext cx="133123" cy="150252"/>
            <a:chOff x="6242050" y="3001764"/>
            <a:chExt cx="190500" cy="190500"/>
          </a:xfrm>
          <a:solidFill>
            <a:schemeClr val="accent1">
              <a:lumMod val="60000"/>
              <a:lumOff val="40000"/>
            </a:schemeClr>
          </a:solidFill>
        </p:grpSpPr>
        <p:sp>
          <p:nvSpPr>
            <p:cNvPr id="87" name="Freeform 866">
              <a:extLst>
                <a:ext uri="{FF2B5EF4-FFF2-40B4-BE49-F238E27FC236}">
                  <a16:creationId xmlns:a16="http://schemas.microsoft.com/office/drawing/2014/main" id="{365EA320-FEAD-4A0E-98B0-C94FC07D766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88" name="Freeform 867">
              <a:extLst>
                <a:ext uri="{FF2B5EF4-FFF2-40B4-BE49-F238E27FC236}">
                  <a16:creationId xmlns:a16="http://schemas.microsoft.com/office/drawing/2014/main" id="{A647B6B8-AAB1-40CB-9B71-F2ADA314B52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grpSp>
        <p:nvGrpSpPr>
          <p:cNvPr id="89" name="Group 9173">
            <a:extLst>
              <a:ext uri="{FF2B5EF4-FFF2-40B4-BE49-F238E27FC236}">
                <a16:creationId xmlns:a16="http://schemas.microsoft.com/office/drawing/2014/main" id="{EF00404B-4F20-475A-B95D-5A384749E34A}"/>
              </a:ext>
            </a:extLst>
          </p:cNvPr>
          <p:cNvGrpSpPr/>
          <p:nvPr/>
        </p:nvGrpSpPr>
        <p:grpSpPr>
          <a:xfrm>
            <a:off x="773947" y="4404156"/>
            <a:ext cx="133123" cy="150252"/>
            <a:chOff x="6242050" y="3001764"/>
            <a:chExt cx="190500" cy="190500"/>
          </a:xfrm>
          <a:solidFill>
            <a:schemeClr val="accent1">
              <a:lumMod val="60000"/>
              <a:lumOff val="40000"/>
            </a:schemeClr>
          </a:solidFill>
        </p:grpSpPr>
        <p:sp>
          <p:nvSpPr>
            <p:cNvPr id="90" name="Freeform 866">
              <a:extLst>
                <a:ext uri="{FF2B5EF4-FFF2-40B4-BE49-F238E27FC236}">
                  <a16:creationId xmlns:a16="http://schemas.microsoft.com/office/drawing/2014/main" id="{961A0E45-E8CA-43A3-A847-DBD3036FA6DC}"/>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91" name="Freeform 867">
              <a:extLst>
                <a:ext uri="{FF2B5EF4-FFF2-40B4-BE49-F238E27FC236}">
                  <a16:creationId xmlns:a16="http://schemas.microsoft.com/office/drawing/2014/main" id="{A0B60E4D-79BD-43EA-BAE4-489DD9E04B3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grpSp>
        <p:nvGrpSpPr>
          <p:cNvPr id="92" name="Group 9173">
            <a:extLst>
              <a:ext uri="{FF2B5EF4-FFF2-40B4-BE49-F238E27FC236}">
                <a16:creationId xmlns:a16="http://schemas.microsoft.com/office/drawing/2014/main" id="{15E7A5DB-4F61-44B2-98C8-9281A19AF984}"/>
              </a:ext>
            </a:extLst>
          </p:cNvPr>
          <p:cNvGrpSpPr/>
          <p:nvPr/>
        </p:nvGrpSpPr>
        <p:grpSpPr>
          <a:xfrm>
            <a:off x="1058122" y="3836415"/>
            <a:ext cx="133123" cy="150252"/>
            <a:chOff x="6242050" y="3001764"/>
            <a:chExt cx="190500" cy="190500"/>
          </a:xfrm>
          <a:solidFill>
            <a:schemeClr val="accent1">
              <a:lumMod val="60000"/>
              <a:lumOff val="40000"/>
            </a:schemeClr>
          </a:solidFill>
        </p:grpSpPr>
        <p:sp>
          <p:nvSpPr>
            <p:cNvPr id="93" name="Freeform 866">
              <a:extLst>
                <a:ext uri="{FF2B5EF4-FFF2-40B4-BE49-F238E27FC236}">
                  <a16:creationId xmlns:a16="http://schemas.microsoft.com/office/drawing/2014/main" id="{13B4219A-86FA-42A6-98EC-85B195B65605}"/>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94" name="Freeform 867">
              <a:extLst>
                <a:ext uri="{FF2B5EF4-FFF2-40B4-BE49-F238E27FC236}">
                  <a16:creationId xmlns:a16="http://schemas.microsoft.com/office/drawing/2014/main" id="{9A13662B-037B-4815-945E-FEED935E4F0B}"/>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sp>
        <p:nvSpPr>
          <p:cNvPr id="95" name="Freeform 865">
            <a:extLst>
              <a:ext uri="{FF2B5EF4-FFF2-40B4-BE49-F238E27FC236}">
                <a16:creationId xmlns:a16="http://schemas.microsoft.com/office/drawing/2014/main" id="{4636FEE0-A7FE-4EFC-BE3B-861E5313604A}"/>
              </a:ext>
            </a:extLst>
          </p:cNvPr>
          <p:cNvSpPr>
            <a:spLocks noEditPoints="1"/>
          </p:cNvSpPr>
          <p:nvPr/>
        </p:nvSpPr>
        <p:spPr bwMode="auto">
          <a:xfrm>
            <a:off x="2125595" y="2033056"/>
            <a:ext cx="177800" cy="215900"/>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96" name="Freeform 865">
            <a:extLst>
              <a:ext uri="{FF2B5EF4-FFF2-40B4-BE49-F238E27FC236}">
                <a16:creationId xmlns:a16="http://schemas.microsoft.com/office/drawing/2014/main" id="{6EA6EC5F-BDBC-4BBD-B6AA-2F315765AA87}"/>
              </a:ext>
            </a:extLst>
          </p:cNvPr>
          <p:cNvSpPr>
            <a:spLocks noEditPoints="1"/>
          </p:cNvSpPr>
          <p:nvPr/>
        </p:nvSpPr>
        <p:spPr bwMode="auto">
          <a:xfrm>
            <a:off x="2276117" y="1938455"/>
            <a:ext cx="177800" cy="215900"/>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97" name="Freeform 865">
            <a:extLst>
              <a:ext uri="{FF2B5EF4-FFF2-40B4-BE49-F238E27FC236}">
                <a16:creationId xmlns:a16="http://schemas.microsoft.com/office/drawing/2014/main" id="{A5EE08AE-9483-49E5-A6C8-3B986F792428}"/>
              </a:ext>
            </a:extLst>
          </p:cNvPr>
          <p:cNvSpPr>
            <a:spLocks noEditPoints="1"/>
          </p:cNvSpPr>
          <p:nvPr/>
        </p:nvSpPr>
        <p:spPr bwMode="auto">
          <a:xfrm>
            <a:off x="2336473" y="2141006"/>
            <a:ext cx="177800" cy="215900"/>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98" name="ZoneTexte 124">
            <a:extLst>
              <a:ext uri="{FF2B5EF4-FFF2-40B4-BE49-F238E27FC236}">
                <a16:creationId xmlns:a16="http://schemas.microsoft.com/office/drawing/2014/main" id="{3C24995C-8380-4C7B-87EE-778038FF3E03}"/>
              </a:ext>
            </a:extLst>
          </p:cNvPr>
          <p:cNvSpPr txBox="1"/>
          <p:nvPr/>
        </p:nvSpPr>
        <p:spPr>
          <a:xfrm>
            <a:off x="270725" y="1848873"/>
            <a:ext cx="1692171" cy="369332"/>
          </a:xfrm>
          <a:prstGeom prst="rect">
            <a:avLst/>
          </a:prstGeom>
          <a:noFill/>
        </p:spPr>
        <p:txBody>
          <a:bodyPr wrap="square" rtlCol="0">
            <a:spAutoFit/>
          </a:bodyPr>
          <a:lstStyle/>
          <a:p>
            <a:pPr algn="r"/>
            <a:r>
              <a:rPr lang="en-US" sz="900">
                <a:solidFill>
                  <a:schemeClr val="accent1">
                    <a:lumMod val="75000"/>
                  </a:schemeClr>
                </a:solidFill>
                <a:latin typeface="+mj-lt"/>
              </a:rPr>
              <a:t>Strong additional compensation over time </a:t>
            </a:r>
          </a:p>
        </p:txBody>
      </p:sp>
      <p:sp>
        <p:nvSpPr>
          <p:cNvPr id="99" name="ZoneTexte 125">
            <a:extLst>
              <a:ext uri="{FF2B5EF4-FFF2-40B4-BE49-F238E27FC236}">
                <a16:creationId xmlns:a16="http://schemas.microsoft.com/office/drawing/2014/main" id="{4F968A27-FE76-4414-8F74-35C413AA50F7}"/>
              </a:ext>
            </a:extLst>
          </p:cNvPr>
          <p:cNvSpPr txBox="1"/>
          <p:nvPr/>
        </p:nvSpPr>
        <p:spPr>
          <a:xfrm>
            <a:off x="1957235" y="2266375"/>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0,5%</a:t>
            </a:r>
          </a:p>
        </p:txBody>
      </p:sp>
      <p:sp>
        <p:nvSpPr>
          <p:cNvPr id="100" name="ZoneTexte 126">
            <a:extLst>
              <a:ext uri="{FF2B5EF4-FFF2-40B4-BE49-F238E27FC236}">
                <a16:creationId xmlns:a16="http://schemas.microsoft.com/office/drawing/2014/main" id="{64C36242-9FFD-4F5B-9F42-C93F60643D23}"/>
              </a:ext>
            </a:extLst>
          </p:cNvPr>
          <p:cNvSpPr txBox="1"/>
          <p:nvPr/>
        </p:nvSpPr>
        <p:spPr>
          <a:xfrm>
            <a:off x="3215070" y="3794512"/>
            <a:ext cx="1437009" cy="646331"/>
          </a:xfrm>
          <a:prstGeom prst="rect">
            <a:avLst/>
          </a:prstGeom>
          <a:noFill/>
        </p:spPr>
        <p:txBody>
          <a:bodyPr wrap="square" rtlCol="0">
            <a:spAutoFit/>
          </a:bodyPr>
          <a:lstStyle/>
          <a:p>
            <a:r>
              <a:rPr lang="en-US" sz="900">
                <a:solidFill>
                  <a:schemeClr val="accent1">
                    <a:lumMod val="60000"/>
                    <a:lumOff val="40000"/>
                  </a:schemeClr>
                </a:solidFill>
                <a:latin typeface="+mj-lt"/>
              </a:rPr>
              <a:t>% percentage of the fee perceived on upfront fee and commission for </a:t>
            </a:r>
            <a:r>
              <a:rPr lang="en-US" sz="900" err="1">
                <a:solidFill>
                  <a:schemeClr val="accent1">
                    <a:lumMod val="60000"/>
                    <a:lumOff val="40000"/>
                  </a:schemeClr>
                </a:solidFill>
                <a:latin typeface="+mj-lt"/>
              </a:rPr>
              <a:t>AuM</a:t>
            </a:r>
            <a:endParaRPr lang="en-US" sz="900">
              <a:solidFill>
                <a:schemeClr val="accent1">
                  <a:lumMod val="60000"/>
                  <a:lumOff val="40000"/>
                </a:schemeClr>
              </a:solidFill>
              <a:latin typeface="+mj-lt"/>
            </a:endParaRPr>
          </a:p>
        </p:txBody>
      </p:sp>
      <p:grpSp>
        <p:nvGrpSpPr>
          <p:cNvPr id="101" name="Group 9173">
            <a:extLst>
              <a:ext uri="{FF2B5EF4-FFF2-40B4-BE49-F238E27FC236}">
                <a16:creationId xmlns:a16="http://schemas.microsoft.com/office/drawing/2014/main" id="{9A2CAD18-63BA-49CC-838B-DC0FB47FEAA1}"/>
              </a:ext>
            </a:extLst>
          </p:cNvPr>
          <p:cNvGrpSpPr/>
          <p:nvPr/>
        </p:nvGrpSpPr>
        <p:grpSpPr>
          <a:xfrm>
            <a:off x="1759577" y="2737946"/>
            <a:ext cx="133123" cy="150252"/>
            <a:chOff x="6242050" y="3001764"/>
            <a:chExt cx="190500" cy="190500"/>
          </a:xfrm>
          <a:solidFill>
            <a:schemeClr val="accent1">
              <a:lumMod val="60000"/>
              <a:lumOff val="40000"/>
            </a:schemeClr>
          </a:solidFill>
        </p:grpSpPr>
        <p:sp>
          <p:nvSpPr>
            <p:cNvPr id="102" name="Freeform 866">
              <a:extLst>
                <a:ext uri="{FF2B5EF4-FFF2-40B4-BE49-F238E27FC236}">
                  <a16:creationId xmlns:a16="http://schemas.microsoft.com/office/drawing/2014/main" id="{4C2037F1-54BB-4B07-8463-ED825AE660D8}"/>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103" name="Freeform 867">
              <a:extLst>
                <a:ext uri="{FF2B5EF4-FFF2-40B4-BE49-F238E27FC236}">
                  <a16:creationId xmlns:a16="http://schemas.microsoft.com/office/drawing/2014/main" id="{6933B164-0C79-4AFC-A77F-88D371FF411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sp>
        <p:nvSpPr>
          <p:cNvPr id="104" name="ZoneTexte 133">
            <a:extLst>
              <a:ext uri="{FF2B5EF4-FFF2-40B4-BE49-F238E27FC236}">
                <a16:creationId xmlns:a16="http://schemas.microsoft.com/office/drawing/2014/main" id="{BA1F5B72-A708-4646-9770-805257BA410A}"/>
              </a:ext>
            </a:extLst>
          </p:cNvPr>
          <p:cNvSpPr txBox="1"/>
          <p:nvPr/>
        </p:nvSpPr>
        <p:spPr>
          <a:xfrm>
            <a:off x="1338107" y="2888269"/>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1,5%</a:t>
            </a:r>
          </a:p>
        </p:txBody>
      </p:sp>
      <p:sp>
        <p:nvSpPr>
          <p:cNvPr id="105" name="ZoneTexte 135">
            <a:extLst>
              <a:ext uri="{FF2B5EF4-FFF2-40B4-BE49-F238E27FC236}">
                <a16:creationId xmlns:a16="http://schemas.microsoft.com/office/drawing/2014/main" id="{31C3136B-19C1-488F-96DE-4F7A18A2F779}"/>
              </a:ext>
            </a:extLst>
          </p:cNvPr>
          <p:cNvSpPr txBox="1"/>
          <p:nvPr/>
        </p:nvSpPr>
        <p:spPr>
          <a:xfrm>
            <a:off x="741379" y="3810040"/>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3%</a:t>
            </a:r>
          </a:p>
        </p:txBody>
      </p:sp>
      <p:sp>
        <p:nvSpPr>
          <p:cNvPr id="106" name="ZoneTexte 136">
            <a:extLst>
              <a:ext uri="{FF2B5EF4-FFF2-40B4-BE49-F238E27FC236}">
                <a16:creationId xmlns:a16="http://schemas.microsoft.com/office/drawing/2014/main" id="{F01CDB85-3D05-4685-B627-A6B866CFF171}"/>
              </a:ext>
            </a:extLst>
          </p:cNvPr>
          <p:cNvSpPr txBox="1"/>
          <p:nvPr/>
        </p:nvSpPr>
        <p:spPr>
          <a:xfrm>
            <a:off x="448441" y="4291817"/>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7%</a:t>
            </a:r>
          </a:p>
        </p:txBody>
      </p:sp>
      <p:sp>
        <p:nvSpPr>
          <p:cNvPr id="107" name="ZoneTexte 137">
            <a:extLst>
              <a:ext uri="{FF2B5EF4-FFF2-40B4-BE49-F238E27FC236}">
                <a16:creationId xmlns:a16="http://schemas.microsoft.com/office/drawing/2014/main" id="{FDC945F9-43F9-4B46-8BDC-F30A5AB63C0B}"/>
              </a:ext>
            </a:extLst>
          </p:cNvPr>
          <p:cNvSpPr txBox="1"/>
          <p:nvPr/>
        </p:nvSpPr>
        <p:spPr>
          <a:xfrm>
            <a:off x="642129" y="5165348"/>
            <a:ext cx="390262" cy="307777"/>
          </a:xfrm>
          <a:prstGeom prst="rect">
            <a:avLst/>
          </a:prstGeom>
          <a:noFill/>
        </p:spPr>
        <p:txBody>
          <a:bodyPr wrap="square" rtlCol="0">
            <a:spAutoFit/>
          </a:bodyPr>
          <a:lstStyle/>
          <a:p>
            <a:r>
              <a:rPr lang="en-US" sz="700">
                <a:solidFill>
                  <a:schemeClr val="bg2">
                    <a:lumMod val="75000"/>
                  </a:schemeClr>
                </a:solidFill>
                <a:latin typeface="+mj-lt"/>
              </a:rPr>
              <a:t>69%</a:t>
            </a:r>
          </a:p>
        </p:txBody>
      </p:sp>
      <p:sp>
        <p:nvSpPr>
          <p:cNvPr id="108" name="ZoneTexte 141">
            <a:extLst>
              <a:ext uri="{FF2B5EF4-FFF2-40B4-BE49-F238E27FC236}">
                <a16:creationId xmlns:a16="http://schemas.microsoft.com/office/drawing/2014/main" id="{BE5FC5CD-9A07-4BEB-ADE2-35491A3EDEC5}"/>
              </a:ext>
            </a:extLst>
          </p:cNvPr>
          <p:cNvSpPr txBox="1"/>
          <p:nvPr/>
        </p:nvSpPr>
        <p:spPr>
          <a:xfrm>
            <a:off x="1422872" y="2687192"/>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0,5%</a:t>
            </a:r>
          </a:p>
        </p:txBody>
      </p:sp>
      <p:sp>
        <p:nvSpPr>
          <p:cNvPr id="109" name="ZoneTexte 142">
            <a:extLst>
              <a:ext uri="{FF2B5EF4-FFF2-40B4-BE49-F238E27FC236}">
                <a16:creationId xmlns:a16="http://schemas.microsoft.com/office/drawing/2014/main" id="{8BF0AE3F-AA1E-46A4-B994-1F9125300570}"/>
              </a:ext>
            </a:extLst>
          </p:cNvPr>
          <p:cNvSpPr txBox="1"/>
          <p:nvPr/>
        </p:nvSpPr>
        <p:spPr>
          <a:xfrm>
            <a:off x="2915113" y="3810039"/>
            <a:ext cx="337988" cy="200055"/>
          </a:xfrm>
          <a:prstGeom prst="rect">
            <a:avLst/>
          </a:prstGeom>
          <a:noFill/>
        </p:spPr>
        <p:txBody>
          <a:bodyPr wrap="square" rtlCol="0">
            <a:spAutoFit/>
          </a:bodyPr>
          <a:lstStyle/>
          <a:p>
            <a:r>
              <a:rPr lang="en-US" sz="700">
                <a:solidFill>
                  <a:schemeClr val="accent1">
                    <a:lumMod val="60000"/>
                    <a:lumOff val="40000"/>
                  </a:schemeClr>
                </a:solidFill>
                <a:latin typeface="+mj-lt"/>
              </a:rPr>
              <a:t>7%</a:t>
            </a:r>
          </a:p>
        </p:txBody>
      </p:sp>
      <p:sp>
        <p:nvSpPr>
          <p:cNvPr id="110" name="ZoneTexte 143">
            <a:extLst>
              <a:ext uri="{FF2B5EF4-FFF2-40B4-BE49-F238E27FC236}">
                <a16:creationId xmlns:a16="http://schemas.microsoft.com/office/drawing/2014/main" id="{EE2E0E71-95C0-45AE-B8D6-5E881925D2A9}"/>
              </a:ext>
            </a:extLst>
          </p:cNvPr>
          <p:cNvSpPr txBox="1"/>
          <p:nvPr/>
        </p:nvSpPr>
        <p:spPr>
          <a:xfrm>
            <a:off x="1608259" y="3386255"/>
            <a:ext cx="337988" cy="200055"/>
          </a:xfrm>
          <a:prstGeom prst="rect">
            <a:avLst/>
          </a:prstGeom>
          <a:noFill/>
        </p:spPr>
        <p:txBody>
          <a:bodyPr wrap="square" rtlCol="0">
            <a:spAutoFit/>
          </a:bodyPr>
          <a:lstStyle/>
          <a:p>
            <a:r>
              <a:rPr lang="en-US" sz="700">
                <a:solidFill>
                  <a:schemeClr val="accent1">
                    <a:lumMod val="60000"/>
                    <a:lumOff val="40000"/>
                  </a:schemeClr>
                </a:solidFill>
                <a:latin typeface="+mj-lt"/>
              </a:rPr>
              <a:t>3%</a:t>
            </a:r>
          </a:p>
        </p:txBody>
      </p:sp>
      <p:sp>
        <p:nvSpPr>
          <p:cNvPr id="111" name="ZoneTexte 144">
            <a:extLst>
              <a:ext uri="{FF2B5EF4-FFF2-40B4-BE49-F238E27FC236}">
                <a16:creationId xmlns:a16="http://schemas.microsoft.com/office/drawing/2014/main" id="{972C6F97-296B-4B5E-B50F-1CBFBD0A6FF1}"/>
              </a:ext>
            </a:extLst>
          </p:cNvPr>
          <p:cNvSpPr txBox="1"/>
          <p:nvPr/>
        </p:nvSpPr>
        <p:spPr>
          <a:xfrm>
            <a:off x="1558996" y="3249468"/>
            <a:ext cx="480884" cy="200055"/>
          </a:xfrm>
          <a:prstGeom prst="rect">
            <a:avLst/>
          </a:prstGeom>
          <a:noFill/>
        </p:spPr>
        <p:txBody>
          <a:bodyPr wrap="square" rtlCol="0">
            <a:spAutoFit/>
          </a:bodyPr>
          <a:lstStyle/>
          <a:p>
            <a:r>
              <a:rPr lang="en-US" sz="700">
                <a:solidFill>
                  <a:schemeClr val="accent1">
                    <a:lumMod val="60000"/>
                    <a:lumOff val="40000"/>
                  </a:schemeClr>
                </a:solidFill>
                <a:latin typeface="+mj-lt"/>
              </a:rPr>
              <a:t>1,5%</a:t>
            </a:r>
          </a:p>
        </p:txBody>
      </p:sp>
      <p:sp>
        <p:nvSpPr>
          <p:cNvPr id="112" name="ZoneTexte 145">
            <a:extLst>
              <a:ext uri="{FF2B5EF4-FFF2-40B4-BE49-F238E27FC236}">
                <a16:creationId xmlns:a16="http://schemas.microsoft.com/office/drawing/2014/main" id="{1DB60B3F-BBAC-4A53-A95A-3D2DBAEFF67F}"/>
              </a:ext>
            </a:extLst>
          </p:cNvPr>
          <p:cNvSpPr txBox="1"/>
          <p:nvPr/>
        </p:nvSpPr>
        <p:spPr>
          <a:xfrm>
            <a:off x="1854920" y="2163372"/>
            <a:ext cx="549116" cy="200055"/>
          </a:xfrm>
          <a:prstGeom prst="rect">
            <a:avLst/>
          </a:prstGeom>
          <a:noFill/>
        </p:spPr>
        <p:txBody>
          <a:bodyPr wrap="square" rtlCol="0">
            <a:spAutoFit/>
          </a:bodyPr>
          <a:lstStyle/>
          <a:p>
            <a:r>
              <a:rPr lang="en-US" sz="700">
                <a:solidFill>
                  <a:schemeClr val="accent1">
                    <a:lumMod val="60000"/>
                    <a:lumOff val="40000"/>
                  </a:schemeClr>
                </a:solidFill>
                <a:latin typeface="+mj-lt"/>
              </a:rPr>
              <a:t>0,2%</a:t>
            </a:r>
          </a:p>
        </p:txBody>
      </p:sp>
      <p:grpSp>
        <p:nvGrpSpPr>
          <p:cNvPr id="113" name="Group 9173">
            <a:extLst>
              <a:ext uri="{FF2B5EF4-FFF2-40B4-BE49-F238E27FC236}">
                <a16:creationId xmlns:a16="http://schemas.microsoft.com/office/drawing/2014/main" id="{AB040909-806C-4F0F-BB7E-A4BE4FD1E3AC}"/>
              </a:ext>
            </a:extLst>
          </p:cNvPr>
          <p:cNvGrpSpPr/>
          <p:nvPr/>
        </p:nvGrpSpPr>
        <p:grpSpPr>
          <a:xfrm>
            <a:off x="1954387" y="3279219"/>
            <a:ext cx="133123" cy="150252"/>
            <a:chOff x="6242050" y="3001764"/>
            <a:chExt cx="190500" cy="190500"/>
          </a:xfrm>
          <a:solidFill>
            <a:schemeClr val="accent1">
              <a:lumMod val="60000"/>
              <a:lumOff val="40000"/>
            </a:schemeClr>
          </a:solidFill>
        </p:grpSpPr>
        <p:sp>
          <p:nvSpPr>
            <p:cNvPr id="114" name="Freeform 866">
              <a:extLst>
                <a:ext uri="{FF2B5EF4-FFF2-40B4-BE49-F238E27FC236}">
                  <a16:creationId xmlns:a16="http://schemas.microsoft.com/office/drawing/2014/main" id="{3142EF44-CD24-4613-AFD7-7BAD749D42E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115" name="Freeform 867">
              <a:extLst>
                <a:ext uri="{FF2B5EF4-FFF2-40B4-BE49-F238E27FC236}">
                  <a16:creationId xmlns:a16="http://schemas.microsoft.com/office/drawing/2014/main" id="{A655C650-460C-4895-81D2-3B24587900AC}"/>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grpSp>
        <p:nvGrpSpPr>
          <p:cNvPr id="116" name="Group 9173">
            <a:extLst>
              <a:ext uri="{FF2B5EF4-FFF2-40B4-BE49-F238E27FC236}">
                <a16:creationId xmlns:a16="http://schemas.microsoft.com/office/drawing/2014/main" id="{22A115ED-41CE-4A30-872F-F0D16295DDD2}"/>
              </a:ext>
            </a:extLst>
          </p:cNvPr>
          <p:cNvGrpSpPr/>
          <p:nvPr/>
        </p:nvGrpSpPr>
        <p:grpSpPr>
          <a:xfrm>
            <a:off x="1688859" y="2902322"/>
            <a:ext cx="133123" cy="150252"/>
            <a:chOff x="6242050" y="3001764"/>
            <a:chExt cx="190500" cy="190500"/>
          </a:xfrm>
          <a:solidFill>
            <a:schemeClr val="accent1">
              <a:lumMod val="60000"/>
              <a:lumOff val="40000"/>
            </a:schemeClr>
          </a:solidFill>
        </p:grpSpPr>
        <p:sp>
          <p:nvSpPr>
            <p:cNvPr id="117" name="Freeform 866">
              <a:extLst>
                <a:ext uri="{FF2B5EF4-FFF2-40B4-BE49-F238E27FC236}">
                  <a16:creationId xmlns:a16="http://schemas.microsoft.com/office/drawing/2014/main" id="{ECE63FD3-9623-4220-B247-B44CE78EAE0E}"/>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118" name="Freeform 867">
              <a:extLst>
                <a:ext uri="{FF2B5EF4-FFF2-40B4-BE49-F238E27FC236}">
                  <a16:creationId xmlns:a16="http://schemas.microsoft.com/office/drawing/2014/main" id="{0B1FE80A-17FA-4AEB-9E8C-8B1B8BEF35AD}"/>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grpSp>
        <p:nvGrpSpPr>
          <p:cNvPr id="119" name="Group 9173">
            <a:extLst>
              <a:ext uri="{FF2B5EF4-FFF2-40B4-BE49-F238E27FC236}">
                <a16:creationId xmlns:a16="http://schemas.microsoft.com/office/drawing/2014/main" id="{94CBDEFA-A23A-4EA1-8C85-C081DFD00065}"/>
              </a:ext>
            </a:extLst>
          </p:cNvPr>
          <p:cNvGrpSpPr/>
          <p:nvPr/>
        </p:nvGrpSpPr>
        <p:grpSpPr>
          <a:xfrm>
            <a:off x="2946804" y="3984448"/>
            <a:ext cx="133123" cy="150252"/>
            <a:chOff x="6242050" y="3001764"/>
            <a:chExt cx="190500" cy="190500"/>
          </a:xfrm>
          <a:solidFill>
            <a:schemeClr val="accent1">
              <a:lumMod val="60000"/>
              <a:lumOff val="40000"/>
            </a:schemeClr>
          </a:solidFill>
        </p:grpSpPr>
        <p:sp>
          <p:nvSpPr>
            <p:cNvPr id="120" name="Freeform 866">
              <a:extLst>
                <a:ext uri="{FF2B5EF4-FFF2-40B4-BE49-F238E27FC236}">
                  <a16:creationId xmlns:a16="http://schemas.microsoft.com/office/drawing/2014/main" id="{05559CCA-9C8D-4FD5-83E3-3C6A0575B10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121" name="Freeform 867">
              <a:extLst>
                <a:ext uri="{FF2B5EF4-FFF2-40B4-BE49-F238E27FC236}">
                  <a16:creationId xmlns:a16="http://schemas.microsoft.com/office/drawing/2014/main" id="{F48315BC-BBB1-49FA-9914-8159A6F1D422}"/>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sp>
        <p:nvSpPr>
          <p:cNvPr id="122" name="ZoneTexte 155">
            <a:extLst>
              <a:ext uri="{FF2B5EF4-FFF2-40B4-BE49-F238E27FC236}">
                <a16:creationId xmlns:a16="http://schemas.microsoft.com/office/drawing/2014/main" id="{ACC0C0CA-4FA4-451C-954E-BD6B786F23F9}"/>
              </a:ext>
            </a:extLst>
          </p:cNvPr>
          <p:cNvSpPr txBox="1"/>
          <p:nvPr/>
        </p:nvSpPr>
        <p:spPr>
          <a:xfrm>
            <a:off x="1659789" y="4384911"/>
            <a:ext cx="390262" cy="307777"/>
          </a:xfrm>
          <a:prstGeom prst="rect">
            <a:avLst/>
          </a:prstGeom>
          <a:noFill/>
        </p:spPr>
        <p:txBody>
          <a:bodyPr wrap="square" rtlCol="0">
            <a:spAutoFit/>
          </a:bodyPr>
          <a:lstStyle/>
          <a:p>
            <a:r>
              <a:rPr lang="en-US" sz="700">
                <a:solidFill>
                  <a:schemeClr val="bg2">
                    <a:lumMod val="75000"/>
                  </a:schemeClr>
                </a:solidFill>
                <a:latin typeface="+mj-lt"/>
              </a:rPr>
              <a:t>69%</a:t>
            </a:r>
          </a:p>
        </p:txBody>
      </p:sp>
      <p:sp>
        <p:nvSpPr>
          <p:cNvPr id="123" name="ZoneTexte 156">
            <a:extLst>
              <a:ext uri="{FF2B5EF4-FFF2-40B4-BE49-F238E27FC236}">
                <a16:creationId xmlns:a16="http://schemas.microsoft.com/office/drawing/2014/main" id="{BE29ABB7-57D5-49C8-9425-B3EA62452282}"/>
              </a:ext>
            </a:extLst>
          </p:cNvPr>
          <p:cNvSpPr txBox="1"/>
          <p:nvPr/>
        </p:nvSpPr>
        <p:spPr>
          <a:xfrm>
            <a:off x="2207971" y="2265120"/>
            <a:ext cx="357598" cy="200055"/>
          </a:xfrm>
          <a:prstGeom prst="rect">
            <a:avLst/>
          </a:prstGeom>
          <a:noFill/>
        </p:spPr>
        <p:txBody>
          <a:bodyPr wrap="square" rtlCol="0">
            <a:spAutoFit/>
          </a:bodyPr>
          <a:lstStyle/>
          <a:p>
            <a:r>
              <a:rPr lang="en-US" sz="700">
                <a:solidFill>
                  <a:schemeClr val="accent1">
                    <a:lumMod val="60000"/>
                    <a:lumOff val="40000"/>
                  </a:schemeClr>
                </a:solidFill>
                <a:latin typeface="+mj-lt"/>
              </a:rPr>
              <a:t>…</a:t>
            </a:r>
          </a:p>
        </p:txBody>
      </p:sp>
      <p:sp>
        <p:nvSpPr>
          <p:cNvPr id="125" name="Rectangle: Rounded Corners 66">
            <a:extLst>
              <a:ext uri="{FF2B5EF4-FFF2-40B4-BE49-F238E27FC236}">
                <a16:creationId xmlns:a16="http://schemas.microsoft.com/office/drawing/2014/main" id="{5C718EA1-6AFB-4ECD-83C5-E42571D77FED}"/>
              </a:ext>
            </a:extLst>
          </p:cNvPr>
          <p:cNvSpPr/>
          <p:nvPr/>
        </p:nvSpPr>
        <p:spPr bwMode="auto">
          <a:xfrm>
            <a:off x="5266820" y="5318264"/>
            <a:ext cx="4438040" cy="1056683"/>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080000" tIns="45720" rIns="36000" bIns="45720" numCol="1" rtlCol="0" anchor="ctr" anchorCtr="0" compatLnSpc="1">
            <a:prstTxWarp prst="textNoShape">
              <a:avLst/>
            </a:prstTxWarp>
          </a:bodyPr>
          <a:lstStyle/>
          <a:p>
            <a:pPr marL="180975" indent="-171450">
              <a:spcAft>
                <a:spcPts val="300"/>
              </a:spcAft>
              <a:buClr>
                <a:schemeClr val="tx1"/>
              </a:buClr>
              <a:buFont typeface="Wingdings" panose="05000000000000000000" pitchFamily="2" charset="2"/>
              <a:buChar char="§"/>
              <a:tabLst>
                <a:tab pos="361950" algn="l"/>
              </a:tabLst>
            </a:pPr>
            <a:r>
              <a:rPr lang="en-US" sz="1000">
                <a:latin typeface="+mj-lt"/>
                <a:cs typeface="Arial"/>
              </a:rPr>
              <a:t>Strong </a:t>
            </a:r>
            <a:r>
              <a:rPr lang="en-US" sz="1000">
                <a:solidFill>
                  <a:srgbClr val="009DB0"/>
                </a:solidFill>
                <a:latin typeface="+mj-lt"/>
                <a:cs typeface="Arial"/>
              </a:rPr>
              <a:t>recruitment channel </a:t>
            </a:r>
            <a:r>
              <a:rPr lang="en-US" sz="1000">
                <a:latin typeface="+mj-lt"/>
                <a:cs typeface="Arial"/>
              </a:rPr>
              <a:t>enabling a </a:t>
            </a:r>
            <a:r>
              <a:rPr lang="en-US" sz="1000">
                <a:solidFill>
                  <a:srgbClr val="009DB0"/>
                </a:solidFill>
                <a:latin typeface="+mj-lt"/>
                <a:cs typeface="Arial"/>
              </a:rPr>
              <a:t>fast expansion</a:t>
            </a:r>
          </a:p>
          <a:p>
            <a:pPr marL="180975" indent="-171450">
              <a:spcAft>
                <a:spcPts val="300"/>
              </a:spcAft>
              <a:buClr>
                <a:schemeClr val="tx1"/>
              </a:buClr>
              <a:buFont typeface="Wingdings" panose="05000000000000000000" pitchFamily="2" charset="2"/>
              <a:buChar char="§"/>
              <a:tabLst>
                <a:tab pos="361950" algn="l"/>
              </a:tabLst>
            </a:pPr>
            <a:r>
              <a:rPr lang="en-US" sz="1000">
                <a:solidFill>
                  <a:srgbClr val="009DB0"/>
                </a:solidFill>
                <a:latin typeface="+mj-lt"/>
                <a:cs typeface="Arial"/>
              </a:rPr>
              <a:t>Additional compensation </a:t>
            </a:r>
            <a:r>
              <a:rPr lang="en-US" sz="1000">
                <a:latin typeface="+mj-lt"/>
              </a:rPr>
              <a:t>offered to developers ensuring </a:t>
            </a:r>
            <a:r>
              <a:rPr lang="en-US" sz="1000">
                <a:solidFill>
                  <a:srgbClr val="009DB0"/>
                </a:solidFill>
                <a:latin typeface="+mj-lt"/>
                <a:cs typeface="Arial"/>
              </a:rPr>
              <a:t>stickiness within the network</a:t>
            </a:r>
            <a:r>
              <a:rPr lang="en-US" sz="1000">
                <a:latin typeface="+mj-lt"/>
              </a:rPr>
              <a:t>, acting as a switching cost</a:t>
            </a:r>
          </a:p>
        </p:txBody>
      </p:sp>
      <p:sp>
        <p:nvSpPr>
          <p:cNvPr id="127" name="ZoneTexte 42">
            <a:extLst>
              <a:ext uri="{FF2B5EF4-FFF2-40B4-BE49-F238E27FC236}">
                <a16:creationId xmlns:a16="http://schemas.microsoft.com/office/drawing/2014/main" id="{5FBC3B8C-91F1-4A2D-903C-79E271AE297D}"/>
              </a:ext>
            </a:extLst>
          </p:cNvPr>
          <p:cNvSpPr txBox="1"/>
          <p:nvPr/>
        </p:nvSpPr>
        <p:spPr>
          <a:xfrm>
            <a:off x="5218118" y="5536215"/>
            <a:ext cx="1140724" cy="592470"/>
          </a:xfrm>
          <a:prstGeom prst="rect">
            <a:avLst/>
          </a:prstGeom>
          <a:noFill/>
        </p:spPr>
        <p:txBody>
          <a:bodyPr wrap="square" rtlCol="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algn="ctr">
              <a:spcAft>
                <a:spcPts val="300"/>
              </a:spcAft>
            </a:pPr>
            <a:r>
              <a:rPr lang="en-US" sz="1000" b="1">
                <a:solidFill>
                  <a:srgbClr val="009DB0"/>
                </a:solidFill>
                <a:latin typeface="+mj-lt"/>
              </a:rPr>
              <a:t>Relevance for </a:t>
            </a:r>
          </a:p>
          <a:p>
            <a:pPr algn="ctr">
              <a:spcAft>
                <a:spcPts val="300"/>
              </a:spcAft>
            </a:pPr>
            <a:r>
              <a:rPr lang="en-US" sz="1000" b="1">
                <a:solidFill>
                  <a:srgbClr val="009DB0"/>
                </a:solidFill>
                <a:latin typeface="+mj-lt"/>
              </a:rPr>
              <a:t>CG</a:t>
            </a:r>
          </a:p>
        </p:txBody>
      </p:sp>
      <p:cxnSp>
        <p:nvCxnSpPr>
          <p:cNvPr id="128" name="Connecteur droit 317">
            <a:extLst>
              <a:ext uri="{FF2B5EF4-FFF2-40B4-BE49-F238E27FC236}">
                <a16:creationId xmlns:a16="http://schemas.microsoft.com/office/drawing/2014/main" id="{584FD245-FE8B-41AE-A8B6-AED7C3F927AF}"/>
              </a:ext>
            </a:extLst>
          </p:cNvPr>
          <p:cNvCxnSpPr>
            <a:cxnSpLocks/>
          </p:cNvCxnSpPr>
          <p:nvPr/>
        </p:nvCxnSpPr>
        <p:spPr bwMode="auto">
          <a:xfrm>
            <a:off x="6333225" y="5361255"/>
            <a:ext cx="0" cy="987494"/>
          </a:xfrm>
          <a:prstGeom prst="line">
            <a:avLst/>
          </a:prstGeom>
          <a:solidFill>
            <a:schemeClr val="accent1"/>
          </a:solidFill>
          <a:ln w="19050" cap="flat" cmpd="sng" algn="ctr">
            <a:solidFill>
              <a:schemeClr val="bg1"/>
            </a:solidFill>
            <a:prstDash val="solid"/>
            <a:round/>
            <a:headEnd type="none" w="med" len="med"/>
            <a:tailEnd type="none" w="med" len="med"/>
          </a:ln>
          <a:effectLst/>
        </p:spPr>
      </p:cxnSp>
      <p:grpSp>
        <p:nvGrpSpPr>
          <p:cNvPr id="1024" name="Group 20">
            <a:extLst>
              <a:ext uri="{FF2B5EF4-FFF2-40B4-BE49-F238E27FC236}">
                <a16:creationId xmlns:a16="http://schemas.microsoft.com/office/drawing/2014/main" id="{386A1B6C-4396-4C7C-B7B9-767DC65EEC22}"/>
              </a:ext>
            </a:extLst>
          </p:cNvPr>
          <p:cNvGrpSpPr>
            <a:grpSpLocks noChangeAspect="1"/>
          </p:cNvGrpSpPr>
          <p:nvPr/>
        </p:nvGrpSpPr>
        <p:grpSpPr bwMode="auto">
          <a:xfrm>
            <a:off x="361119" y="1251028"/>
            <a:ext cx="310188" cy="310184"/>
            <a:chOff x="788" y="800"/>
            <a:chExt cx="742" cy="742"/>
          </a:xfrm>
          <a:solidFill>
            <a:schemeClr val="bg1"/>
          </a:solidFill>
        </p:grpSpPr>
        <p:sp>
          <p:nvSpPr>
            <p:cNvPr id="1027" name="Freeform 21">
              <a:extLst>
                <a:ext uri="{FF2B5EF4-FFF2-40B4-BE49-F238E27FC236}">
                  <a16:creationId xmlns:a16="http://schemas.microsoft.com/office/drawing/2014/main" id="{D35AAFD5-D576-4353-BFE2-4635E55AB6F3}"/>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29" name="Freeform 22">
              <a:extLst>
                <a:ext uri="{FF2B5EF4-FFF2-40B4-BE49-F238E27FC236}">
                  <a16:creationId xmlns:a16="http://schemas.microsoft.com/office/drawing/2014/main" id="{63217E05-CA9E-447A-AB8B-A17CA1FFB1F7}"/>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0" name="Freeform 23">
              <a:extLst>
                <a:ext uri="{FF2B5EF4-FFF2-40B4-BE49-F238E27FC236}">
                  <a16:creationId xmlns:a16="http://schemas.microsoft.com/office/drawing/2014/main" id="{983B9B37-15BA-47F7-852D-124E86A0C99F}"/>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1" name="Freeform 24">
              <a:extLst>
                <a:ext uri="{FF2B5EF4-FFF2-40B4-BE49-F238E27FC236}">
                  <a16:creationId xmlns:a16="http://schemas.microsoft.com/office/drawing/2014/main" id="{B073700F-238C-4F24-BD91-D70245AEFE78}"/>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2" name="Freeform 25">
              <a:extLst>
                <a:ext uri="{FF2B5EF4-FFF2-40B4-BE49-F238E27FC236}">
                  <a16:creationId xmlns:a16="http://schemas.microsoft.com/office/drawing/2014/main" id="{77A44A21-A612-46E4-90A0-B8F52B0EDEBF}"/>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3" name="Freeform 26">
              <a:extLst>
                <a:ext uri="{FF2B5EF4-FFF2-40B4-BE49-F238E27FC236}">
                  <a16:creationId xmlns:a16="http://schemas.microsoft.com/office/drawing/2014/main" id="{5FD415BD-50CC-4E9F-8561-C30BDC90FD89}"/>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4" name="Freeform 27">
              <a:extLst>
                <a:ext uri="{FF2B5EF4-FFF2-40B4-BE49-F238E27FC236}">
                  <a16:creationId xmlns:a16="http://schemas.microsoft.com/office/drawing/2014/main" id="{FA60AA46-88C5-4424-B2F3-1E64133AA179}"/>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1035" name="TextBox 1034">
            <a:extLst>
              <a:ext uri="{FF2B5EF4-FFF2-40B4-BE49-F238E27FC236}">
                <a16:creationId xmlns:a16="http://schemas.microsoft.com/office/drawing/2014/main" id="{C29003FC-1D17-486C-9276-52D4F9F9F6B2}"/>
              </a:ext>
            </a:extLst>
          </p:cNvPr>
          <p:cNvSpPr txBox="1"/>
          <p:nvPr/>
        </p:nvSpPr>
        <p:spPr>
          <a:xfrm>
            <a:off x="3688959" y="1632599"/>
            <a:ext cx="926259" cy="369332"/>
          </a:xfrm>
          <a:prstGeom prst="rect">
            <a:avLst/>
          </a:prstGeom>
          <a:noFill/>
        </p:spPr>
        <p:txBody>
          <a:bodyPr wrap="square" rtlCol="0">
            <a:spAutoFit/>
          </a:bodyPr>
          <a:lstStyle/>
          <a:p>
            <a:pPr algn="r"/>
            <a:r>
              <a:rPr lang="en-US" sz="900" i="1">
                <a:solidFill>
                  <a:schemeClr val="accent6"/>
                </a:solidFill>
                <a:latin typeface="+mj-lt"/>
              </a:rPr>
              <a:t>Illustrative figures</a:t>
            </a:r>
          </a:p>
        </p:txBody>
      </p:sp>
      <p:cxnSp>
        <p:nvCxnSpPr>
          <p:cNvPr id="152" name="Straight Connector 151">
            <a:extLst>
              <a:ext uri="{FF2B5EF4-FFF2-40B4-BE49-F238E27FC236}">
                <a16:creationId xmlns:a16="http://schemas.microsoft.com/office/drawing/2014/main" id="{2039B50B-E36E-44EE-887D-47427B6C9FC1}"/>
              </a:ext>
            </a:extLst>
          </p:cNvPr>
          <p:cNvCxnSpPr/>
          <p:nvPr/>
        </p:nvCxnSpPr>
        <p:spPr bwMode="auto">
          <a:xfrm>
            <a:off x="466032" y="5568374"/>
            <a:ext cx="392727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53" name="Freeform 29">
            <a:extLst>
              <a:ext uri="{FF2B5EF4-FFF2-40B4-BE49-F238E27FC236}">
                <a16:creationId xmlns:a16="http://schemas.microsoft.com/office/drawing/2014/main" id="{73A0A1D2-4470-4C66-929B-DE401F0C3E60}"/>
              </a:ext>
            </a:extLst>
          </p:cNvPr>
          <p:cNvSpPr>
            <a:spLocks noChangeAspect="1" noEditPoints="1"/>
          </p:cNvSpPr>
          <p:nvPr/>
        </p:nvSpPr>
        <p:spPr bwMode="auto">
          <a:xfrm>
            <a:off x="466032" y="5702886"/>
            <a:ext cx="92820" cy="288000"/>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154" name="TextBox 153">
            <a:extLst>
              <a:ext uri="{FF2B5EF4-FFF2-40B4-BE49-F238E27FC236}">
                <a16:creationId xmlns:a16="http://schemas.microsoft.com/office/drawing/2014/main" id="{3F48403D-0A2C-4134-897C-35D4F0B3346F}"/>
              </a:ext>
            </a:extLst>
          </p:cNvPr>
          <p:cNvSpPr txBox="1"/>
          <p:nvPr/>
        </p:nvSpPr>
        <p:spPr>
          <a:xfrm>
            <a:off x="671301" y="5662220"/>
            <a:ext cx="1523439" cy="784830"/>
          </a:xfrm>
          <a:prstGeom prst="rect">
            <a:avLst/>
          </a:prstGeom>
          <a:noFill/>
        </p:spPr>
        <p:txBody>
          <a:bodyPr wrap="square" rtlCol="0" anchor="t">
            <a:spAutoFit/>
          </a:bodyPr>
          <a:lstStyle/>
          <a:p>
            <a:r>
              <a:rPr lang="en-US" sz="900" i="1">
                <a:latin typeface="+mj-lt"/>
                <a:cs typeface="Arial"/>
              </a:rPr>
              <a:t>Revenues generated by each new client through upfront fees and a commission on </a:t>
            </a:r>
            <a:r>
              <a:rPr lang="en-US" sz="900" i="1" err="1">
                <a:latin typeface="+mj-lt"/>
                <a:cs typeface="Arial"/>
              </a:rPr>
              <a:t>AuM</a:t>
            </a:r>
            <a:endParaRPr lang="en-US" sz="900" i="1">
              <a:latin typeface="+mj-lt"/>
              <a:cs typeface="Arial"/>
            </a:endParaRPr>
          </a:p>
        </p:txBody>
      </p:sp>
      <p:sp>
        <p:nvSpPr>
          <p:cNvPr id="159" name="Freeform 29">
            <a:extLst>
              <a:ext uri="{FF2B5EF4-FFF2-40B4-BE49-F238E27FC236}">
                <a16:creationId xmlns:a16="http://schemas.microsoft.com/office/drawing/2014/main" id="{F71AE9A4-A271-4134-8EF8-F121C58E1627}"/>
              </a:ext>
            </a:extLst>
          </p:cNvPr>
          <p:cNvSpPr>
            <a:spLocks noChangeAspect="1" noEditPoints="1"/>
          </p:cNvSpPr>
          <p:nvPr/>
        </p:nvSpPr>
        <p:spPr bwMode="auto">
          <a:xfrm>
            <a:off x="2740137" y="5702886"/>
            <a:ext cx="92820" cy="288000"/>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160" name="TextBox 159">
            <a:extLst>
              <a:ext uri="{FF2B5EF4-FFF2-40B4-BE49-F238E27FC236}">
                <a16:creationId xmlns:a16="http://schemas.microsoft.com/office/drawing/2014/main" id="{58525830-AA1C-4554-AE04-8F75559E4D52}"/>
              </a:ext>
            </a:extLst>
          </p:cNvPr>
          <p:cNvSpPr txBox="1"/>
          <p:nvPr/>
        </p:nvSpPr>
        <p:spPr>
          <a:xfrm>
            <a:off x="2950374" y="5662220"/>
            <a:ext cx="1512110" cy="646331"/>
          </a:xfrm>
          <a:prstGeom prst="rect">
            <a:avLst/>
          </a:prstGeom>
          <a:noFill/>
        </p:spPr>
        <p:txBody>
          <a:bodyPr wrap="square" rtlCol="0">
            <a:spAutoFit/>
          </a:bodyPr>
          <a:lstStyle/>
          <a:p>
            <a:r>
              <a:rPr lang="en-US" sz="900" i="1">
                <a:latin typeface="+mj-lt"/>
              </a:rPr>
              <a:t>Additional compensation perceived by developers</a:t>
            </a:r>
          </a:p>
        </p:txBody>
      </p:sp>
      <p:cxnSp>
        <p:nvCxnSpPr>
          <p:cNvPr id="1040" name="Straight Connector 1039">
            <a:extLst>
              <a:ext uri="{FF2B5EF4-FFF2-40B4-BE49-F238E27FC236}">
                <a16:creationId xmlns:a16="http://schemas.microsoft.com/office/drawing/2014/main" id="{BC5E9C8A-F541-4DFE-9DBD-91AD5348B006}"/>
              </a:ext>
            </a:extLst>
          </p:cNvPr>
          <p:cNvCxnSpPr/>
          <p:nvPr/>
        </p:nvCxnSpPr>
        <p:spPr bwMode="auto">
          <a:xfrm>
            <a:off x="4997117" y="1036319"/>
            <a:ext cx="0" cy="5353022"/>
          </a:xfrm>
          <a:prstGeom prst="line">
            <a:avLst/>
          </a:prstGeom>
          <a:solidFill>
            <a:schemeClr val="accent1"/>
          </a:solidFill>
          <a:ln w="9525" cap="flat" cmpd="sng" algn="ctr">
            <a:solidFill>
              <a:schemeClr val="tx2"/>
            </a:solidFill>
            <a:prstDash val="dash"/>
            <a:round/>
            <a:headEnd type="none" w="med" len="med"/>
            <a:tailEnd type="none" w="med" len="med"/>
          </a:ln>
          <a:effectLst/>
        </p:spPr>
      </p:cxnSp>
      <p:pic>
        <p:nvPicPr>
          <p:cNvPr id="141" name="Picture 43" descr="Homepage">
            <a:extLst>
              <a:ext uri="{FF2B5EF4-FFF2-40B4-BE49-F238E27FC236}">
                <a16:creationId xmlns:a16="http://schemas.microsoft.com/office/drawing/2014/main" id="{3B268DBA-94EF-4882-A6CE-0ED487274F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6966" y="3679773"/>
            <a:ext cx="1392597" cy="5087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171316E-CEAA-4DEE-A114-A84F090367BD}"/>
              </a:ext>
            </a:extLst>
          </p:cNvPr>
          <p:cNvSpPr>
            <a:spLocks noGrp="1"/>
          </p:cNvSpPr>
          <p:nvPr>
            <p:ph type="ctrTitle"/>
          </p:nvPr>
        </p:nvSpPr>
        <p:spPr>
          <a:xfrm>
            <a:off x="579472" y="2214"/>
            <a:ext cx="9193167" cy="576064"/>
          </a:xfrm>
        </p:spPr>
        <p:txBody>
          <a:bodyPr/>
          <a:lstStyle/>
          <a:p>
            <a:br>
              <a:rPr lang="en-US" sz="1300" kern="0">
                <a:latin typeface="+mj-lt"/>
              </a:rPr>
            </a:br>
            <a:r>
              <a:rPr lang="en-US" sz="1300" kern="0">
                <a:latin typeface="+mj-lt"/>
              </a:rPr>
              <a:t>Similarly, </a:t>
            </a:r>
            <a:r>
              <a:rPr lang="en-US" sz="1300">
                <a:latin typeface="+mj-lt"/>
              </a:rPr>
              <a:t>CG could leverage the strength </a:t>
            </a:r>
            <a:r>
              <a:rPr lang="en-US" sz="1300">
                <a:solidFill>
                  <a:srgbClr val="009DB0"/>
                </a:solidFill>
                <a:latin typeface="+mj-lt"/>
              </a:rPr>
              <a:t>of MLM-recruitment </a:t>
            </a:r>
            <a:r>
              <a:rPr lang="en-US" sz="1300">
                <a:latin typeface="+mj-lt"/>
              </a:rPr>
              <a:t>to overcome the challenge of new affluent client's acquisition and </a:t>
            </a:r>
            <a:r>
              <a:rPr lang="en-US" sz="1300">
                <a:solidFill>
                  <a:srgbClr val="009DB0"/>
                </a:solidFill>
                <a:latin typeface="+mj-lt"/>
              </a:rPr>
              <a:t>rapidly gain in Net New Money and Net New Revenue </a:t>
            </a:r>
            <a:r>
              <a:rPr lang="en-US" sz="1300">
                <a:latin typeface="+mj-lt"/>
              </a:rPr>
              <a:t>by capillary growth</a:t>
            </a:r>
          </a:p>
        </p:txBody>
      </p:sp>
      <p:sp>
        <p:nvSpPr>
          <p:cNvPr id="7" name="Espace réservé du texte 2">
            <a:extLst>
              <a:ext uri="{FF2B5EF4-FFF2-40B4-BE49-F238E27FC236}">
                <a16:creationId xmlns:a16="http://schemas.microsoft.com/office/drawing/2014/main" id="{707ABD2F-5A33-47F2-BD58-72ED33B6229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31573254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EBEEA4-685D-4FE8-AC0F-5B1B6207980C}"/>
              </a:ext>
            </a:extLst>
          </p:cNvPr>
          <p:cNvSpPr>
            <a:spLocks noGrp="1"/>
          </p:cNvSpPr>
          <p:nvPr>
            <p:ph type="ctrTitle"/>
          </p:nvPr>
        </p:nvSpPr>
        <p:spPr/>
        <p:txBody>
          <a:bodyPr/>
          <a:lstStyle/>
          <a:p>
            <a:r>
              <a:rPr lang="en-US" sz="1300" b="1">
                <a:latin typeface="+mj-lt"/>
              </a:rPr>
              <a:t>CG could launch a </a:t>
            </a:r>
            <a:r>
              <a:rPr lang="en-US" sz="1300" b="1">
                <a:solidFill>
                  <a:srgbClr val="009DB0"/>
                </a:solidFill>
                <a:latin typeface="+mj-lt"/>
              </a:rPr>
              <a:t>white label network </a:t>
            </a:r>
            <a:r>
              <a:rPr lang="en-US" sz="1300" b="1">
                <a:latin typeface="+mj-lt"/>
              </a:rPr>
              <a:t>of self employed CGPs MLM-models to </a:t>
            </a:r>
            <a:r>
              <a:rPr lang="en-US" sz="1300" b="1">
                <a:solidFill>
                  <a:srgbClr val="009DB0"/>
                </a:solidFill>
                <a:latin typeface="+mj-lt"/>
              </a:rPr>
              <a:t>target the mass market segment</a:t>
            </a:r>
            <a:endParaRPr lang="en-US" sz="1300">
              <a:solidFill>
                <a:srgbClr val="009DB0"/>
              </a:solidFill>
            </a:endParaRPr>
          </a:p>
        </p:txBody>
      </p:sp>
      <p:sp>
        <p:nvSpPr>
          <p:cNvPr id="3" name="Rectangle 2">
            <a:extLst>
              <a:ext uri="{FF2B5EF4-FFF2-40B4-BE49-F238E27FC236}">
                <a16:creationId xmlns:a16="http://schemas.microsoft.com/office/drawing/2014/main" id="{85982F8A-FE52-4273-9A59-78CEA4C973F1}"/>
              </a:ext>
            </a:extLst>
          </p:cNvPr>
          <p:cNvSpPr/>
          <p:nvPr/>
        </p:nvSpPr>
        <p:spPr bwMode="auto">
          <a:xfrm>
            <a:off x="410519" y="1283545"/>
            <a:ext cx="4542481" cy="4884058"/>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r>
              <a:rPr lang="en-US" sz="1000">
                <a:latin typeface="+mj-lt"/>
              </a:rPr>
              <a:t>CG would benefit from </a:t>
            </a:r>
            <a:r>
              <a:rPr lang="en-US" sz="1000">
                <a:solidFill>
                  <a:srgbClr val="009DB0"/>
                </a:solidFill>
                <a:latin typeface="+mj-lt"/>
              </a:rPr>
              <a:t>different synergies </a:t>
            </a:r>
            <a:r>
              <a:rPr lang="en-US" sz="1000">
                <a:latin typeface="+mj-lt"/>
              </a:rPr>
              <a:t>if it launched a </a:t>
            </a:r>
            <a:r>
              <a:rPr lang="en-US" sz="1000">
                <a:solidFill>
                  <a:srgbClr val="009DB0"/>
                </a:solidFill>
                <a:latin typeface="+mj-lt"/>
              </a:rPr>
              <a:t>white label MLM-based network</a:t>
            </a:r>
            <a:r>
              <a:rPr lang="en-US" sz="1000">
                <a:latin typeface="+mj-lt"/>
              </a:rPr>
              <a:t> on independent/ self employed CGPs:</a:t>
            </a:r>
          </a:p>
          <a:p>
            <a:pPr marL="258762" indent="-171450">
              <a:spcBef>
                <a:spcPts val="600"/>
              </a:spcBef>
              <a:buClr>
                <a:schemeClr val="tx1"/>
              </a:buClr>
              <a:buFont typeface="Wingdings" panose="05000000000000000000" pitchFamily="2" charset="2"/>
              <a:buChar char="ü"/>
            </a:pPr>
            <a:r>
              <a:rPr lang="en-US" sz="1000">
                <a:solidFill>
                  <a:srgbClr val="009DB0"/>
                </a:solidFill>
                <a:latin typeface="+mj-lt"/>
              </a:rPr>
              <a:t>Additional Stable</a:t>
            </a:r>
            <a:r>
              <a:rPr lang="en-US" sz="1000">
                <a:latin typeface="+mj-lt"/>
              </a:rPr>
              <a:t> and </a:t>
            </a:r>
            <a:r>
              <a:rPr lang="en-US" sz="1000">
                <a:solidFill>
                  <a:srgbClr val="009DB0"/>
                </a:solidFill>
                <a:latin typeface="+mj-lt"/>
              </a:rPr>
              <a:t>recurring revenues </a:t>
            </a:r>
            <a:r>
              <a:rPr lang="en-US" sz="1000">
                <a:latin typeface="+mj-lt"/>
              </a:rPr>
              <a:t>despite</a:t>
            </a:r>
            <a:r>
              <a:rPr lang="en-US" sz="1000">
                <a:solidFill>
                  <a:srgbClr val="009DB0"/>
                </a:solidFill>
                <a:latin typeface="+mj-lt"/>
              </a:rPr>
              <a:t> light structural costs</a:t>
            </a:r>
          </a:p>
          <a:p>
            <a:pPr marL="258762" indent="-171450">
              <a:spcBef>
                <a:spcPts val="600"/>
              </a:spcBef>
              <a:buFont typeface="Wingdings" panose="05000000000000000000" pitchFamily="2" charset="2"/>
              <a:buChar char="ü"/>
            </a:pPr>
            <a:r>
              <a:rPr lang="en-US" sz="1000">
                <a:latin typeface="+mj-lt"/>
              </a:rPr>
              <a:t>A  to </a:t>
            </a:r>
            <a:r>
              <a:rPr lang="en-US" sz="1000">
                <a:solidFill>
                  <a:srgbClr val="009DB0"/>
                </a:solidFill>
                <a:latin typeface="+mj-lt"/>
              </a:rPr>
              <a:t>target mass-market customers</a:t>
            </a:r>
            <a:r>
              <a:rPr lang="en-US" sz="1000">
                <a:latin typeface="+mj-lt"/>
              </a:rPr>
              <a:t>, too costly for today’s CG organization </a:t>
            </a:r>
          </a:p>
          <a:p>
            <a:pPr marL="258762" indent="-171450">
              <a:spcBef>
                <a:spcPts val="600"/>
              </a:spcBef>
              <a:buFont typeface="Wingdings" panose="05000000000000000000" pitchFamily="2" charset="2"/>
              <a:buChar char="ü"/>
            </a:pPr>
            <a:r>
              <a:rPr lang="en-US" sz="1000">
                <a:latin typeface="+mj-lt"/>
              </a:rPr>
              <a:t>A way to </a:t>
            </a:r>
            <a:r>
              <a:rPr lang="en-US" sz="1000">
                <a:solidFill>
                  <a:srgbClr val="009DB0"/>
                </a:solidFill>
                <a:latin typeface="+mj-lt"/>
              </a:rPr>
              <a:t>drain premium customers </a:t>
            </a:r>
            <a:r>
              <a:rPr lang="en-US" sz="1000">
                <a:latin typeface="+mj-lt"/>
              </a:rPr>
              <a:t>that could be treated by CG current tools and </a:t>
            </a:r>
            <a:r>
              <a:rPr lang="en-US" sz="1000">
                <a:solidFill>
                  <a:srgbClr val="009DB0"/>
                </a:solidFill>
                <a:latin typeface="+mj-lt"/>
              </a:rPr>
              <a:t>personalization capacities</a:t>
            </a:r>
          </a:p>
          <a:p>
            <a:pPr marL="258762" indent="-171450">
              <a:spcBef>
                <a:spcPts val="600"/>
              </a:spcBef>
              <a:buFont typeface="Wingdings" panose="05000000000000000000" pitchFamily="2" charset="2"/>
              <a:buChar char="ü"/>
            </a:pPr>
            <a:r>
              <a:rPr lang="en-US" sz="1000">
                <a:latin typeface="+mj-lt"/>
              </a:rPr>
              <a:t>A </a:t>
            </a:r>
            <a:r>
              <a:rPr lang="en-US" sz="1000">
                <a:solidFill>
                  <a:srgbClr val="009DB0"/>
                </a:solidFill>
                <a:latin typeface="+mj-lt"/>
              </a:rPr>
              <a:t>preserved high-end brand image </a:t>
            </a:r>
            <a:r>
              <a:rPr lang="en-US" sz="1000">
                <a:latin typeface="+mj-lt"/>
              </a:rPr>
              <a:t>because this network would be </a:t>
            </a:r>
            <a:r>
              <a:rPr lang="en-US" sz="1000">
                <a:solidFill>
                  <a:srgbClr val="009DB0"/>
                </a:solidFill>
                <a:latin typeface="+mj-lt"/>
              </a:rPr>
              <a:t>white label</a:t>
            </a:r>
          </a:p>
          <a:p>
            <a:pPr marL="258762" indent="-171450">
              <a:spcBef>
                <a:spcPts val="600"/>
              </a:spcBef>
              <a:buFont typeface="Wingdings" panose="05000000000000000000" pitchFamily="2" charset="2"/>
              <a:buChar char="ü"/>
            </a:pPr>
            <a:r>
              <a:rPr lang="en-US" sz="1000">
                <a:latin typeface="+mj-lt"/>
              </a:rPr>
              <a:t>A  way to </a:t>
            </a:r>
            <a:r>
              <a:rPr lang="en-US" sz="1000">
                <a:solidFill>
                  <a:srgbClr val="009DB0"/>
                </a:solidFill>
                <a:latin typeface="+mj-lt"/>
              </a:rPr>
              <a:t>drain competent advisors </a:t>
            </a:r>
            <a:r>
              <a:rPr lang="en-US" sz="1000">
                <a:latin typeface="+mj-lt"/>
              </a:rPr>
              <a:t>in its organization </a:t>
            </a:r>
            <a:r>
              <a:rPr lang="en-US" sz="1000">
                <a:solidFill>
                  <a:srgbClr val="009DB0"/>
                </a:solidFill>
                <a:latin typeface="+mj-lt"/>
              </a:rPr>
              <a:t>wishing to work as non-salaried</a:t>
            </a:r>
            <a:r>
              <a:rPr lang="en-US" sz="1000">
                <a:latin typeface="+mj-lt"/>
              </a:rPr>
              <a:t> for personal reasons </a:t>
            </a:r>
          </a:p>
          <a:p>
            <a:pPr marL="258762" indent="-171450">
              <a:spcBef>
                <a:spcPts val="600"/>
              </a:spcBef>
              <a:buFont typeface="Wingdings" panose="05000000000000000000" pitchFamily="2" charset="2"/>
              <a:buChar char="ü"/>
            </a:pPr>
            <a:r>
              <a:rPr lang="en-US" sz="1000">
                <a:latin typeface="+mj-lt"/>
              </a:rPr>
              <a:t>A way to </a:t>
            </a:r>
            <a:r>
              <a:rPr lang="en-US" sz="1000">
                <a:solidFill>
                  <a:srgbClr val="009DB0"/>
                </a:solidFill>
                <a:latin typeface="+mj-lt"/>
              </a:rPr>
              <a:t>pre-empt market changes </a:t>
            </a:r>
            <a:r>
              <a:rPr lang="en-US" sz="1000">
                <a:latin typeface="+mj-lt"/>
              </a:rPr>
              <a:t>(i.e., increasing number of self employed CGPs groupings) while </a:t>
            </a:r>
            <a:r>
              <a:rPr lang="en-US" sz="1000">
                <a:solidFill>
                  <a:srgbClr val="009DB0"/>
                </a:solidFill>
                <a:latin typeface="+mj-lt"/>
              </a:rPr>
              <a:t>remaining a solid group with renowned brand name</a:t>
            </a:r>
          </a:p>
        </p:txBody>
      </p:sp>
      <p:sp>
        <p:nvSpPr>
          <p:cNvPr id="7" name="Rectangle 6">
            <a:extLst>
              <a:ext uri="{FF2B5EF4-FFF2-40B4-BE49-F238E27FC236}">
                <a16:creationId xmlns:a16="http://schemas.microsoft.com/office/drawing/2014/main" id="{B4C5BB73-8063-4C34-97D9-697336AD4190}"/>
              </a:ext>
            </a:extLst>
          </p:cNvPr>
          <p:cNvSpPr/>
          <p:nvPr/>
        </p:nvSpPr>
        <p:spPr bwMode="auto">
          <a:xfrm>
            <a:off x="5126830" y="1283544"/>
            <a:ext cx="4474413" cy="4884051"/>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87312"/>
            <a:r>
              <a:rPr lang="en-US" sz="1000">
                <a:latin typeface="+mj-lt"/>
              </a:rPr>
              <a:t>From day one, CG could </a:t>
            </a:r>
            <a:r>
              <a:rPr lang="en-US" sz="1000">
                <a:solidFill>
                  <a:srgbClr val="009DB0"/>
                </a:solidFill>
                <a:latin typeface="+mj-lt"/>
              </a:rPr>
              <a:t>rapidly launch such a network </a:t>
            </a:r>
            <a:r>
              <a:rPr lang="en-US" sz="1000">
                <a:latin typeface="+mj-lt"/>
              </a:rPr>
              <a:t>following the </a:t>
            </a:r>
            <a:r>
              <a:rPr lang="en-US" sz="1000">
                <a:solidFill>
                  <a:srgbClr val="009DB0"/>
                </a:solidFill>
                <a:latin typeface="+mj-lt"/>
              </a:rPr>
              <a:t>macro steps </a:t>
            </a:r>
            <a:r>
              <a:rPr lang="en-US" sz="1000">
                <a:latin typeface="+mj-lt"/>
              </a:rPr>
              <a:t>above:</a:t>
            </a:r>
          </a:p>
          <a:p>
            <a:pPr marL="87312"/>
            <a:endParaRPr lang="en-US" sz="1000">
              <a:latin typeface="+mj-lt"/>
            </a:endParaRPr>
          </a:p>
          <a:p>
            <a:pPr marL="258762" indent="-171450">
              <a:buFont typeface="Wingdings" panose="05000000000000000000" pitchFamily="2" charset="2"/>
              <a:buChar char="Ø"/>
            </a:pPr>
            <a:r>
              <a:rPr lang="en-US" sz="1000">
                <a:latin typeface="+mj-lt"/>
              </a:rPr>
              <a:t>File the </a:t>
            </a:r>
            <a:r>
              <a:rPr lang="en-US" sz="1000">
                <a:solidFill>
                  <a:srgbClr val="009DB0"/>
                </a:solidFill>
                <a:latin typeface="+mj-lt"/>
              </a:rPr>
              <a:t>legal status </a:t>
            </a:r>
            <a:r>
              <a:rPr lang="en-US" sz="1000">
                <a:latin typeface="+mj-lt"/>
              </a:rPr>
              <a:t>of an MLM based network</a:t>
            </a:r>
          </a:p>
          <a:p>
            <a:pPr marL="258762" indent="-171450">
              <a:buFont typeface="Wingdings" panose="05000000000000000000" pitchFamily="2" charset="2"/>
              <a:buChar char="Ø"/>
            </a:pPr>
            <a:r>
              <a:rPr lang="en-US" sz="1000">
                <a:latin typeface="+mj-lt"/>
              </a:rPr>
              <a:t>Assign a </a:t>
            </a:r>
            <a:r>
              <a:rPr lang="en-US" sz="1000">
                <a:solidFill>
                  <a:srgbClr val="009DB0"/>
                </a:solidFill>
                <a:latin typeface="+mj-lt"/>
              </a:rPr>
              <a:t>first advisor</a:t>
            </a:r>
            <a:r>
              <a:rPr lang="en-US" sz="1000">
                <a:latin typeface="+mj-lt"/>
              </a:rPr>
              <a:t> from </a:t>
            </a:r>
            <a:r>
              <a:rPr lang="en-US" sz="1000">
                <a:solidFill>
                  <a:srgbClr val="009DB0"/>
                </a:solidFill>
                <a:latin typeface="+mj-lt"/>
              </a:rPr>
              <a:t>CG internal team as “network developer” </a:t>
            </a:r>
            <a:r>
              <a:rPr lang="en-US" sz="1000">
                <a:latin typeface="+mj-lt"/>
              </a:rPr>
              <a:t>in charge of recruiting </a:t>
            </a:r>
            <a:r>
              <a:rPr lang="en-US" sz="1000">
                <a:solidFill>
                  <a:srgbClr val="009DB0"/>
                </a:solidFill>
                <a:latin typeface="+mj-lt"/>
              </a:rPr>
              <a:t>its first independent advisor </a:t>
            </a:r>
            <a:r>
              <a:rPr lang="en-US" sz="1000">
                <a:latin typeface="+mj-lt"/>
              </a:rPr>
              <a:t>(“down line distributor”)</a:t>
            </a:r>
          </a:p>
          <a:p>
            <a:pPr marL="258762" indent="-171450">
              <a:buFont typeface="Wingdings" panose="05000000000000000000" pitchFamily="2" charset="2"/>
              <a:buChar char="Ø"/>
            </a:pPr>
            <a:r>
              <a:rPr lang="en-US" sz="1000">
                <a:latin typeface="+mj-lt"/>
              </a:rPr>
              <a:t>Define an </a:t>
            </a:r>
            <a:r>
              <a:rPr lang="en-US" sz="1000">
                <a:solidFill>
                  <a:srgbClr val="009DB0"/>
                </a:solidFill>
                <a:latin typeface="+mj-lt"/>
              </a:rPr>
              <a:t>appropriate revenue model </a:t>
            </a:r>
            <a:r>
              <a:rPr lang="en-US" sz="1000">
                <a:latin typeface="+mj-lt"/>
              </a:rPr>
              <a:t>(i.e., commissions fees of the two revenues streams) that </a:t>
            </a:r>
            <a:r>
              <a:rPr lang="en-US" sz="1000">
                <a:solidFill>
                  <a:srgbClr val="009DB0"/>
                </a:solidFill>
                <a:latin typeface="+mj-lt"/>
              </a:rPr>
              <a:t>preserves CG salaried-based current model </a:t>
            </a:r>
            <a:r>
              <a:rPr lang="en-US" sz="1000">
                <a:latin typeface="+mj-lt"/>
              </a:rPr>
              <a:t>(to mitigate the risk of </a:t>
            </a:r>
          </a:p>
          <a:p>
            <a:pPr marL="258762" indent="-171450">
              <a:buFont typeface="Wingdings" panose="05000000000000000000" pitchFamily="2" charset="2"/>
              <a:buChar char="Ø"/>
            </a:pPr>
            <a:r>
              <a:rPr lang="en-US" sz="1000">
                <a:latin typeface="+mj-lt"/>
              </a:rPr>
              <a:t>Give access to independent advisors to </a:t>
            </a:r>
            <a:r>
              <a:rPr lang="en-US" sz="1000">
                <a:solidFill>
                  <a:srgbClr val="009DB0"/>
                </a:solidFill>
                <a:latin typeface="+mj-lt"/>
              </a:rPr>
              <a:t>mutualized tools and processes (already existing at CG)</a:t>
            </a:r>
            <a:r>
              <a:rPr lang="en-US" sz="1000">
                <a:latin typeface="+mj-lt"/>
              </a:rPr>
              <a:t>, including:</a:t>
            </a:r>
          </a:p>
          <a:p>
            <a:pPr marL="715962" lvl="1" indent="-171450">
              <a:buClr>
                <a:schemeClr val="tx1"/>
              </a:buClr>
              <a:buFont typeface="Wingdings" panose="05000000000000000000" pitchFamily="2" charset="2"/>
              <a:buChar char="ü"/>
            </a:pPr>
            <a:r>
              <a:rPr lang="en-US" sz="1000">
                <a:solidFill>
                  <a:srgbClr val="009DB0"/>
                </a:solidFill>
                <a:latin typeface="+mj-lt"/>
              </a:rPr>
              <a:t>Digital tools </a:t>
            </a:r>
            <a:r>
              <a:rPr lang="en-US" sz="1000">
                <a:latin typeface="+mj-lt"/>
              </a:rPr>
              <a:t>(i.e., access to professional software </a:t>
            </a:r>
            <a:r>
              <a:rPr lang="en-US" sz="1000" err="1">
                <a:latin typeface="+mj-lt"/>
              </a:rPr>
              <a:t>Manymore</a:t>
            </a:r>
            <a:r>
              <a:rPr lang="en-US" sz="1000">
                <a:latin typeface="+mj-lt"/>
              </a:rPr>
              <a:t>)</a:t>
            </a:r>
          </a:p>
          <a:p>
            <a:pPr marL="715962" lvl="1" indent="-171450">
              <a:buClr>
                <a:schemeClr val="tx1"/>
              </a:buClr>
              <a:buFont typeface="Wingdings" panose="05000000000000000000" pitchFamily="2" charset="2"/>
              <a:buChar char="ü"/>
            </a:pPr>
            <a:r>
              <a:rPr lang="en-US" sz="1000">
                <a:latin typeface="+mj-lt"/>
              </a:rPr>
              <a:t>Externalized </a:t>
            </a:r>
            <a:r>
              <a:rPr lang="en-US" sz="1000">
                <a:solidFill>
                  <a:srgbClr val="009DB0"/>
                </a:solidFill>
                <a:latin typeface="+mj-lt"/>
              </a:rPr>
              <a:t>experts’ network </a:t>
            </a:r>
            <a:r>
              <a:rPr lang="en-US" sz="1000">
                <a:latin typeface="+mj-lt"/>
              </a:rPr>
              <a:t>(e.g., </a:t>
            </a:r>
            <a:r>
              <a:rPr lang="en-US" sz="1000" err="1">
                <a:latin typeface="+mj-lt"/>
              </a:rPr>
              <a:t>Fidroit</a:t>
            </a:r>
            <a:r>
              <a:rPr lang="en-US" sz="1000">
                <a:latin typeface="+mj-lt"/>
              </a:rPr>
              <a:t> providing tax and law experts)</a:t>
            </a:r>
          </a:p>
          <a:p>
            <a:pPr marL="715962" lvl="1" indent="-171450">
              <a:buClr>
                <a:schemeClr val="tx1"/>
              </a:buClr>
              <a:buFont typeface="Wingdings" panose="05000000000000000000" pitchFamily="2" charset="2"/>
              <a:buChar char="ü"/>
            </a:pPr>
            <a:r>
              <a:rPr lang="en-US" sz="1000">
                <a:solidFill>
                  <a:srgbClr val="009DB0"/>
                </a:solidFill>
                <a:latin typeface="+mj-lt"/>
              </a:rPr>
              <a:t>Internal CG people</a:t>
            </a:r>
          </a:p>
          <a:p>
            <a:pPr marL="715962" lvl="1" indent="-171450">
              <a:buClr>
                <a:schemeClr val="tx1"/>
              </a:buClr>
              <a:buFont typeface="Wingdings" panose="05000000000000000000" pitchFamily="2" charset="2"/>
              <a:buChar char="ü"/>
            </a:pPr>
            <a:r>
              <a:rPr lang="en-US" sz="1000">
                <a:solidFill>
                  <a:srgbClr val="009DB0"/>
                </a:solidFill>
                <a:latin typeface="+mj-lt"/>
              </a:rPr>
              <a:t>Remote training sessions </a:t>
            </a:r>
            <a:r>
              <a:rPr lang="en-US" sz="1000">
                <a:latin typeface="+mj-lt"/>
              </a:rPr>
              <a:t>(e.g., regulation, sales)</a:t>
            </a:r>
          </a:p>
          <a:p>
            <a:pPr marL="715962" lvl="1" indent="-171450">
              <a:buClr>
                <a:schemeClr val="tx1"/>
              </a:buClr>
              <a:buFont typeface="Wingdings" panose="05000000000000000000" pitchFamily="2" charset="2"/>
              <a:buChar char="ü"/>
            </a:pPr>
            <a:r>
              <a:rPr lang="en-US" sz="1000">
                <a:latin typeface="+mj-lt"/>
              </a:rPr>
              <a:t>Market documentation</a:t>
            </a:r>
          </a:p>
          <a:p>
            <a:pPr marL="715962" lvl="1" indent="-171450">
              <a:buClr>
                <a:schemeClr val="tx1"/>
              </a:buClr>
              <a:buFont typeface="Wingdings" panose="05000000000000000000" pitchFamily="2" charset="2"/>
              <a:buChar char="ü"/>
            </a:pPr>
            <a:r>
              <a:rPr lang="en-US" sz="1000">
                <a:latin typeface="+mj-lt"/>
              </a:rPr>
              <a:t>…</a:t>
            </a:r>
          </a:p>
          <a:p>
            <a:pPr marL="258762" indent="-171450">
              <a:buClr>
                <a:schemeClr val="tx1"/>
              </a:buClr>
              <a:buFont typeface="Wingdings" panose="05000000000000000000" pitchFamily="2" charset="2"/>
              <a:buChar char="Ø"/>
            </a:pPr>
            <a:r>
              <a:rPr lang="en-US" sz="1000">
                <a:latin typeface="+mj-lt"/>
              </a:rPr>
              <a:t>Adapt revenue and organization model following a </a:t>
            </a:r>
            <a:r>
              <a:rPr lang="en-US" sz="1000">
                <a:solidFill>
                  <a:srgbClr val="009DB0"/>
                </a:solidFill>
                <a:latin typeface="+mj-lt"/>
              </a:rPr>
              <a:t>“test and learn” methodology</a:t>
            </a:r>
          </a:p>
        </p:txBody>
      </p:sp>
      <p:cxnSp>
        <p:nvCxnSpPr>
          <p:cNvPr id="9" name="Straight Connector 30">
            <a:extLst>
              <a:ext uri="{FF2B5EF4-FFF2-40B4-BE49-F238E27FC236}">
                <a16:creationId xmlns:a16="http://schemas.microsoft.com/office/drawing/2014/main" id="{E75302C5-126B-41AD-99D2-571F45C9A70F}"/>
              </a:ext>
            </a:extLst>
          </p:cNvPr>
          <p:cNvCxnSpPr>
            <a:cxnSpLocks/>
          </p:cNvCxnSpPr>
          <p:nvPr/>
        </p:nvCxnSpPr>
        <p:spPr>
          <a:xfrm>
            <a:off x="410519" y="1129056"/>
            <a:ext cx="454248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11" name="ZoneTexte 39">
            <a:extLst>
              <a:ext uri="{FF2B5EF4-FFF2-40B4-BE49-F238E27FC236}">
                <a16:creationId xmlns:a16="http://schemas.microsoft.com/office/drawing/2014/main" id="{9D23CA8B-0B8B-44FD-8464-FD27624AE5E6}"/>
              </a:ext>
            </a:extLst>
          </p:cNvPr>
          <p:cNvSpPr txBox="1"/>
          <p:nvPr/>
        </p:nvSpPr>
        <p:spPr>
          <a:xfrm>
            <a:off x="1995187" y="974568"/>
            <a:ext cx="1373144" cy="308976"/>
          </a:xfrm>
          <a:prstGeom prst="rect">
            <a:avLst/>
          </a:prstGeom>
          <a:solidFill>
            <a:schemeClr val="bg1"/>
          </a:solidFill>
        </p:spPr>
        <p:txBody>
          <a:bodyPr wrap="square" lIns="36000" rIns="36000" rtlCol="0" anchor="ctr">
            <a:noAutofit/>
          </a:bodyPr>
          <a:lstStyle/>
          <a:p>
            <a:pPr marL="87312" algn="ctr"/>
            <a:r>
              <a:rPr lang="en-US" sz="1100" b="1">
                <a:solidFill>
                  <a:srgbClr val="009DB0"/>
                </a:solidFill>
                <a:latin typeface="+mj-lt"/>
              </a:rPr>
              <a:t>Why?</a:t>
            </a:r>
          </a:p>
        </p:txBody>
      </p:sp>
      <p:cxnSp>
        <p:nvCxnSpPr>
          <p:cNvPr id="15" name="Straight Connector 30">
            <a:extLst>
              <a:ext uri="{FF2B5EF4-FFF2-40B4-BE49-F238E27FC236}">
                <a16:creationId xmlns:a16="http://schemas.microsoft.com/office/drawing/2014/main" id="{5B4316AC-85ED-4F73-9795-CEF74375FE17}"/>
              </a:ext>
            </a:extLst>
          </p:cNvPr>
          <p:cNvCxnSpPr>
            <a:cxnSpLocks/>
          </p:cNvCxnSpPr>
          <p:nvPr/>
        </p:nvCxnSpPr>
        <p:spPr>
          <a:xfrm>
            <a:off x="5058762" y="1129056"/>
            <a:ext cx="454248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16" name="ZoneTexte 39">
            <a:extLst>
              <a:ext uri="{FF2B5EF4-FFF2-40B4-BE49-F238E27FC236}">
                <a16:creationId xmlns:a16="http://schemas.microsoft.com/office/drawing/2014/main" id="{5BA6B6EE-F250-4091-B327-711F231303E3}"/>
              </a:ext>
            </a:extLst>
          </p:cNvPr>
          <p:cNvSpPr txBox="1"/>
          <p:nvPr/>
        </p:nvSpPr>
        <p:spPr>
          <a:xfrm>
            <a:off x="6643430" y="974568"/>
            <a:ext cx="1373144" cy="308976"/>
          </a:xfrm>
          <a:prstGeom prst="rect">
            <a:avLst/>
          </a:prstGeom>
          <a:solidFill>
            <a:schemeClr val="bg1"/>
          </a:solidFill>
        </p:spPr>
        <p:txBody>
          <a:bodyPr wrap="square" lIns="36000" rIns="36000" rtlCol="0" anchor="ctr">
            <a:noAutofit/>
          </a:bodyPr>
          <a:lstStyle/>
          <a:p>
            <a:pPr marL="87312" algn="ctr"/>
            <a:r>
              <a:rPr lang="en-US" sz="1100" b="1">
                <a:solidFill>
                  <a:srgbClr val="009DB0"/>
                </a:solidFill>
                <a:latin typeface="+mj-lt"/>
              </a:rPr>
              <a:t>How?</a:t>
            </a:r>
          </a:p>
        </p:txBody>
      </p:sp>
      <p:sp>
        <p:nvSpPr>
          <p:cNvPr id="4" name="Espace réservé du texte 2">
            <a:extLst>
              <a:ext uri="{FF2B5EF4-FFF2-40B4-BE49-F238E27FC236}">
                <a16:creationId xmlns:a16="http://schemas.microsoft.com/office/drawing/2014/main" id="{72DFC55D-10BB-4BE9-AA20-BE5E7D2BBD98}"/>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255587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DFEE6F28-D8EC-4A19-8B86-728C5C0A15B1}"/>
              </a:ext>
            </a:extLst>
          </p:cNvPr>
          <p:cNvSpPr/>
          <p:nvPr/>
        </p:nvSpPr>
        <p:spPr bwMode="auto">
          <a:xfrm>
            <a:off x="288201" y="4175820"/>
            <a:ext cx="9421407" cy="211170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1512000" bIns="45720" numCol="1" rtlCol="0" anchor="t" anchorCtr="0" compatLnSpc="1">
            <a:prstTxWarp prst="textNoShape">
              <a:avLst/>
            </a:prstTxWarp>
          </a:bodyPr>
          <a:lstStyle/>
          <a:p>
            <a:pPr>
              <a:spcBef>
                <a:spcPts val="0"/>
              </a:spcBef>
              <a:spcAft>
                <a:spcPts val="100"/>
              </a:spcAft>
              <a:buClr>
                <a:schemeClr val="tx1"/>
              </a:buClr>
            </a:pPr>
            <a:endParaRPr lang="en-US" sz="700">
              <a:solidFill>
                <a:schemeClr val="tx2"/>
              </a:solidFill>
              <a:latin typeface="+mj-lt"/>
            </a:endParaRPr>
          </a:p>
        </p:txBody>
      </p:sp>
      <p:sp>
        <p:nvSpPr>
          <p:cNvPr id="104" name="Rectangle 103">
            <a:extLst>
              <a:ext uri="{FF2B5EF4-FFF2-40B4-BE49-F238E27FC236}">
                <a16:creationId xmlns:a16="http://schemas.microsoft.com/office/drawing/2014/main" id="{1496EFF5-9FAD-4FB3-AA50-E8E6CD05CF43}"/>
              </a:ext>
            </a:extLst>
          </p:cNvPr>
          <p:cNvSpPr/>
          <p:nvPr/>
        </p:nvSpPr>
        <p:spPr bwMode="auto">
          <a:xfrm>
            <a:off x="288201" y="1177159"/>
            <a:ext cx="9421407" cy="25379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1512000" bIns="45720" numCol="1" rtlCol="0" anchor="t" anchorCtr="0" compatLnSpc="1">
            <a:prstTxWarp prst="textNoShape">
              <a:avLst/>
            </a:prstTxWarp>
          </a:bodyPr>
          <a:lstStyle/>
          <a:p>
            <a:pPr>
              <a:spcBef>
                <a:spcPts val="0"/>
              </a:spcBef>
              <a:spcAft>
                <a:spcPts val="100"/>
              </a:spcAft>
              <a:buClr>
                <a:schemeClr val="tx1"/>
              </a:buClr>
            </a:pPr>
            <a:endParaRPr lang="en-US" sz="700">
              <a:solidFill>
                <a:schemeClr val="tx2"/>
              </a:solidFill>
              <a:latin typeface="+mj-lt"/>
            </a:endParaRPr>
          </a:p>
        </p:txBody>
      </p:sp>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98" imgH="499" progId="TCLayout.ActiveDocument.1">
                  <p:embed/>
                </p:oleObj>
              </mc:Choice>
              <mc:Fallback>
                <p:oleObj name="think-cell Slide" r:id="rId5"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20166" y="73003"/>
            <a:ext cx="8848120" cy="576064"/>
          </a:xfrm>
        </p:spPr>
        <p:txBody>
          <a:bodyPr/>
          <a:lstStyle/>
          <a:p>
            <a:pPr>
              <a:lnSpc>
                <a:spcPts val="1500"/>
              </a:lnSpc>
            </a:pPr>
            <a:r>
              <a:rPr lang="en-US" sz="1200" b="0">
                <a:latin typeface="+mj-lt"/>
              </a:rPr>
              <a:t>While CG’s </a:t>
            </a:r>
            <a:r>
              <a:rPr lang="en-US" sz="1200">
                <a:solidFill>
                  <a:srgbClr val="009DB0"/>
                </a:solidFill>
                <a:latin typeface="+mj-lt"/>
              </a:rPr>
              <a:t>premium</a:t>
            </a:r>
            <a:r>
              <a:rPr lang="en-US" sz="1200" b="0">
                <a:latin typeface="+mj-lt"/>
              </a:rPr>
              <a:t> and </a:t>
            </a:r>
            <a:r>
              <a:rPr lang="en-US" sz="1200">
                <a:solidFill>
                  <a:srgbClr val="009DB0"/>
                </a:solidFill>
                <a:latin typeface="+mj-lt"/>
              </a:rPr>
              <a:t>tailor-made services </a:t>
            </a:r>
            <a:r>
              <a:rPr lang="en-US" sz="1200" b="0">
                <a:latin typeface="+mj-lt"/>
              </a:rPr>
              <a:t>are already being digitalized, selected </a:t>
            </a:r>
            <a:r>
              <a:rPr lang="en-US" sz="1200" b="0" spc="-50">
                <a:latin typeface="+mj-lt"/>
              </a:rPr>
              <a:t>digital opportunities such as an </a:t>
            </a:r>
            <a:r>
              <a:rPr lang="en-US" sz="1200" spc="-50">
                <a:solidFill>
                  <a:srgbClr val="009DB0"/>
                </a:solidFill>
                <a:latin typeface="+mj-lt"/>
              </a:rPr>
              <a:t>enhanced customer knowledge </a:t>
            </a:r>
            <a:r>
              <a:rPr lang="en-US" sz="1200" b="0" spc="-50">
                <a:latin typeface="+mj-lt"/>
              </a:rPr>
              <a:t>would help CG </a:t>
            </a:r>
            <a:r>
              <a:rPr lang="en-US" sz="1200" spc="-50">
                <a:solidFill>
                  <a:srgbClr val="009DB0"/>
                </a:solidFill>
                <a:latin typeface="+mj-lt"/>
              </a:rPr>
              <a:t>go beyond competition</a:t>
            </a:r>
          </a:p>
        </p:txBody>
      </p:sp>
      <p:sp>
        <p:nvSpPr>
          <p:cNvPr id="64" name="Espace réservé du texte 63">
            <a:extLst>
              <a:ext uri="{FF2B5EF4-FFF2-40B4-BE49-F238E27FC236}">
                <a16:creationId xmlns:a16="http://schemas.microsoft.com/office/drawing/2014/main" id="{E7405A97-95B6-44CA-82B3-448B6B61BF25}"/>
              </a:ext>
            </a:extLst>
          </p:cNvPr>
          <p:cNvSpPr>
            <a:spLocks noGrp="1"/>
          </p:cNvSpPr>
          <p:nvPr>
            <p:ph type="body" sz="quarter" idx="4294967295"/>
          </p:nvPr>
        </p:nvSpPr>
        <p:spPr>
          <a:xfrm>
            <a:off x="0" y="6580188"/>
            <a:ext cx="5345113" cy="244475"/>
          </a:xfrm>
        </p:spPr>
        <p:txBody>
          <a:bodyPr/>
          <a:lstStyle/>
          <a:p>
            <a:pPr marL="0" indent="0">
              <a:buNone/>
            </a:pPr>
            <a:r>
              <a:rPr lang="en-US" sz="600">
                <a:latin typeface="+mj-lt"/>
              </a:rPr>
              <a:t>Sources: eleven research and analysis </a:t>
            </a:r>
          </a:p>
        </p:txBody>
      </p:sp>
      <p:sp>
        <p:nvSpPr>
          <p:cNvPr id="48" name="Rectangle 47">
            <a:extLst>
              <a:ext uri="{FF2B5EF4-FFF2-40B4-BE49-F238E27FC236}">
                <a16:creationId xmlns:a16="http://schemas.microsoft.com/office/drawing/2014/main" id="{238DA83F-4A3E-4272-9BF6-5FCD63002641}"/>
              </a:ext>
            </a:extLst>
          </p:cNvPr>
          <p:cNvSpPr/>
          <p:nvPr/>
        </p:nvSpPr>
        <p:spPr bwMode="auto">
          <a:xfrm>
            <a:off x="946918" y="2088329"/>
            <a:ext cx="8576685" cy="1455697"/>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cxnSp>
        <p:nvCxnSpPr>
          <p:cNvPr id="220" name="Connecteur droit 219">
            <a:extLst>
              <a:ext uri="{FF2B5EF4-FFF2-40B4-BE49-F238E27FC236}">
                <a16:creationId xmlns:a16="http://schemas.microsoft.com/office/drawing/2014/main" id="{A1E0EBC2-A8B6-49C0-8C26-3A1C38A0172F}"/>
              </a:ext>
            </a:extLst>
          </p:cNvPr>
          <p:cNvCxnSpPr>
            <a:cxnSpLocks/>
          </p:cNvCxnSpPr>
          <p:nvPr/>
        </p:nvCxnSpPr>
        <p:spPr bwMode="auto">
          <a:xfrm>
            <a:off x="4045001" y="2288208"/>
            <a:ext cx="6133" cy="473344"/>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71" name="Forme libre : forme 70">
            <a:extLst>
              <a:ext uri="{FF2B5EF4-FFF2-40B4-BE49-F238E27FC236}">
                <a16:creationId xmlns:a16="http://schemas.microsoft.com/office/drawing/2014/main" id="{D8954FB0-E247-4081-90D5-59DEC7258844}"/>
              </a:ext>
            </a:extLst>
          </p:cNvPr>
          <p:cNvSpPr/>
          <p:nvPr/>
        </p:nvSpPr>
        <p:spPr bwMode="auto">
          <a:xfrm rot="16200000">
            <a:off x="-149052" y="2634059"/>
            <a:ext cx="1455697" cy="364237"/>
          </a:xfrm>
          <a:custGeom>
            <a:avLst/>
            <a:gdLst>
              <a:gd name="connsiteX0" fmla="*/ 1693459 w 1693459"/>
              <a:gd name="connsiteY0" fmla="*/ 101204 h 202407"/>
              <a:gd name="connsiteX1" fmla="*/ 1620654 w 1693459"/>
              <a:gd name="connsiteY1" fmla="*/ 202407 h 202407"/>
              <a:gd name="connsiteX2" fmla="*/ 440102 w 1693459"/>
              <a:gd name="connsiteY2" fmla="*/ 202407 h 202407"/>
              <a:gd name="connsiteX3" fmla="*/ 440102 w 1693459"/>
              <a:gd name="connsiteY3" fmla="*/ 202406 h 202407"/>
              <a:gd name="connsiteX4" fmla="*/ 63339 w 1693459"/>
              <a:gd name="connsiteY4" fmla="*/ 202406 h 202407"/>
              <a:gd name="connsiteX5" fmla="*/ 0 w 1693459"/>
              <a:gd name="connsiteY5" fmla="*/ 101203 h 202407"/>
              <a:gd name="connsiteX6" fmla="*/ 63339 w 1693459"/>
              <a:gd name="connsiteY6" fmla="*/ 0 h 202407"/>
              <a:gd name="connsiteX7" fmla="*/ 920141 w 1693459"/>
              <a:gd name="connsiteY7" fmla="*/ 0 h 202407"/>
              <a:gd name="connsiteX8" fmla="*/ 920141 w 1693459"/>
              <a:gd name="connsiteY8" fmla="*/ 1 h 202407"/>
              <a:gd name="connsiteX9" fmla="*/ 1620654 w 1693459"/>
              <a:gd name="connsiteY9" fmla="*/ 1 h 20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3459" h="202407">
                <a:moveTo>
                  <a:pt x="1693459" y="101204"/>
                </a:moveTo>
                <a:lnTo>
                  <a:pt x="1620654" y="202407"/>
                </a:lnTo>
                <a:lnTo>
                  <a:pt x="440102" y="202407"/>
                </a:lnTo>
                <a:lnTo>
                  <a:pt x="440102" y="202406"/>
                </a:lnTo>
                <a:lnTo>
                  <a:pt x="63339" y="202406"/>
                </a:lnTo>
                <a:lnTo>
                  <a:pt x="0" y="101203"/>
                </a:lnTo>
                <a:lnTo>
                  <a:pt x="63339" y="0"/>
                </a:lnTo>
                <a:lnTo>
                  <a:pt x="920141" y="0"/>
                </a:lnTo>
                <a:lnTo>
                  <a:pt x="920141" y="1"/>
                </a:lnTo>
                <a:lnTo>
                  <a:pt x="1620654" y="1"/>
                </a:lnTo>
                <a:close/>
              </a:path>
            </a:pathLst>
          </a:custGeom>
          <a:solidFill>
            <a:schemeClr val="bg1"/>
          </a:solidFill>
          <a:ln w="317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10" name="Flèche : chevron 9">
            <a:extLst>
              <a:ext uri="{FF2B5EF4-FFF2-40B4-BE49-F238E27FC236}">
                <a16:creationId xmlns:a16="http://schemas.microsoft.com/office/drawing/2014/main" id="{29A7005C-B019-45AE-A9DD-2B4FA20FB981}"/>
              </a:ext>
            </a:extLst>
          </p:cNvPr>
          <p:cNvSpPr/>
          <p:nvPr/>
        </p:nvSpPr>
        <p:spPr>
          <a:xfrm>
            <a:off x="2165394" y="1811979"/>
            <a:ext cx="1188000" cy="234413"/>
          </a:xfrm>
          <a:prstGeom prst="chevron">
            <a:avLst>
              <a:gd name="adj" fmla="val 140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chemeClr val="tx1"/>
                </a:solidFill>
                <a:latin typeface="+mj-lt"/>
                <a:ea typeface="Verdana" panose="020B0604030504040204" pitchFamily="34" charset="0"/>
              </a:rPr>
              <a:t>First contact and sharing of patrimonial project</a:t>
            </a:r>
          </a:p>
        </p:txBody>
      </p:sp>
      <p:sp>
        <p:nvSpPr>
          <p:cNvPr id="11" name="Flèche : chevron 10">
            <a:extLst>
              <a:ext uri="{FF2B5EF4-FFF2-40B4-BE49-F238E27FC236}">
                <a16:creationId xmlns:a16="http://schemas.microsoft.com/office/drawing/2014/main" id="{4D28CE7B-FB55-4E0C-BBC6-6BD4CA7DD825}"/>
              </a:ext>
            </a:extLst>
          </p:cNvPr>
          <p:cNvSpPr/>
          <p:nvPr/>
        </p:nvSpPr>
        <p:spPr>
          <a:xfrm>
            <a:off x="4602345" y="1811979"/>
            <a:ext cx="1188000" cy="234413"/>
          </a:xfrm>
          <a:prstGeom prst="chevron">
            <a:avLst>
              <a:gd name="adj" fmla="val 140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Contract and investment</a:t>
            </a:r>
          </a:p>
        </p:txBody>
      </p:sp>
      <p:sp>
        <p:nvSpPr>
          <p:cNvPr id="12" name="Flèche : chevron 11">
            <a:extLst>
              <a:ext uri="{FF2B5EF4-FFF2-40B4-BE49-F238E27FC236}">
                <a16:creationId xmlns:a16="http://schemas.microsoft.com/office/drawing/2014/main" id="{10E0DB95-C4C5-47B2-B9CF-DAFE851F7956}"/>
              </a:ext>
            </a:extLst>
          </p:cNvPr>
          <p:cNvSpPr/>
          <p:nvPr/>
        </p:nvSpPr>
        <p:spPr>
          <a:xfrm>
            <a:off x="5820821" y="1811979"/>
            <a:ext cx="1188000" cy="234413"/>
          </a:xfrm>
          <a:prstGeom prst="chevron">
            <a:avLst>
              <a:gd name="adj" fmla="val 151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Asset management follow-up</a:t>
            </a:r>
          </a:p>
        </p:txBody>
      </p:sp>
      <p:sp>
        <p:nvSpPr>
          <p:cNvPr id="13" name="Flèche : pentagone 12">
            <a:extLst>
              <a:ext uri="{FF2B5EF4-FFF2-40B4-BE49-F238E27FC236}">
                <a16:creationId xmlns:a16="http://schemas.microsoft.com/office/drawing/2014/main" id="{658E952A-3BE6-4D03-9C02-244BC3E9CAEA}"/>
              </a:ext>
            </a:extLst>
          </p:cNvPr>
          <p:cNvSpPr/>
          <p:nvPr/>
        </p:nvSpPr>
        <p:spPr>
          <a:xfrm>
            <a:off x="946918" y="1811979"/>
            <a:ext cx="1188000" cy="234413"/>
          </a:xfrm>
          <a:prstGeom prst="homePlate">
            <a:avLst>
              <a:gd name="adj" fmla="val 1632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Information query</a:t>
            </a:r>
          </a:p>
        </p:txBody>
      </p:sp>
      <p:sp>
        <p:nvSpPr>
          <p:cNvPr id="14" name="Flèche : chevron 13">
            <a:extLst>
              <a:ext uri="{FF2B5EF4-FFF2-40B4-BE49-F238E27FC236}">
                <a16:creationId xmlns:a16="http://schemas.microsoft.com/office/drawing/2014/main" id="{0713B04B-FD7B-45A6-B0CE-3EBCB7CEF32A}"/>
              </a:ext>
            </a:extLst>
          </p:cNvPr>
          <p:cNvSpPr/>
          <p:nvPr/>
        </p:nvSpPr>
        <p:spPr>
          <a:xfrm>
            <a:off x="7039297" y="1811979"/>
            <a:ext cx="1188000" cy="234413"/>
          </a:xfrm>
          <a:prstGeom prst="chevron">
            <a:avLst>
              <a:gd name="adj" fmla="val 140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Arbitration of </a:t>
            </a:r>
            <a:r>
              <a:rPr lang="en-US" sz="700" spc="-20">
                <a:solidFill>
                  <a:schemeClr val="tx1"/>
                </a:solidFill>
                <a:latin typeface="+mj-lt"/>
                <a:ea typeface="Verdana" panose="020B0604030504040204" pitchFamily="34" charset="0"/>
              </a:rPr>
              <a:t>the patrimonial </a:t>
            </a:r>
            <a:r>
              <a:rPr lang="en-US" sz="700">
                <a:solidFill>
                  <a:schemeClr val="tx1"/>
                </a:solidFill>
                <a:latin typeface="+mj-lt"/>
                <a:ea typeface="Verdana" panose="020B0604030504040204" pitchFamily="34" charset="0"/>
              </a:rPr>
              <a:t>strategy</a:t>
            </a:r>
          </a:p>
        </p:txBody>
      </p:sp>
      <p:sp>
        <p:nvSpPr>
          <p:cNvPr id="15" name="Flèche : chevron 14">
            <a:extLst>
              <a:ext uri="{FF2B5EF4-FFF2-40B4-BE49-F238E27FC236}">
                <a16:creationId xmlns:a16="http://schemas.microsoft.com/office/drawing/2014/main" id="{4CD6CB3C-47A9-4B9E-B342-3B6E0A805B3E}"/>
              </a:ext>
            </a:extLst>
          </p:cNvPr>
          <p:cNvSpPr/>
          <p:nvPr/>
        </p:nvSpPr>
        <p:spPr>
          <a:xfrm>
            <a:off x="8257775" y="1811979"/>
            <a:ext cx="1188000" cy="234413"/>
          </a:xfrm>
          <a:prstGeom prst="chevron">
            <a:avLst>
              <a:gd name="adj" fmla="val 118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End of the relationship with the CGP</a:t>
            </a:r>
          </a:p>
        </p:txBody>
      </p:sp>
      <p:sp>
        <p:nvSpPr>
          <p:cNvPr id="16" name="Flèche : chevron 15">
            <a:extLst>
              <a:ext uri="{FF2B5EF4-FFF2-40B4-BE49-F238E27FC236}">
                <a16:creationId xmlns:a16="http://schemas.microsoft.com/office/drawing/2014/main" id="{9D46D217-E1F3-4E9C-ADAF-7433F863791C}"/>
              </a:ext>
            </a:extLst>
          </p:cNvPr>
          <p:cNvSpPr/>
          <p:nvPr/>
        </p:nvSpPr>
        <p:spPr>
          <a:xfrm>
            <a:off x="3383870" y="1811979"/>
            <a:ext cx="1188000" cy="234413"/>
          </a:xfrm>
          <a:prstGeom prst="chevron">
            <a:avLst>
              <a:gd name="adj" fmla="val 140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tx1"/>
                </a:solidFill>
                <a:latin typeface="+mj-lt"/>
                <a:ea typeface="Verdana" panose="020B0604030504040204" pitchFamily="34" charset="0"/>
              </a:rPr>
              <a:t>Second contact</a:t>
            </a:r>
          </a:p>
        </p:txBody>
      </p:sp>
      <p:sp>
        <p:nvSpPr>
          <p:cNvPr id="17" name="Flèche : pentagone 154">
            <a:extLst>
              <a:ext uri="{FF2B5EF4-FFF2-40B4-BE49-F238E27FC236}">
                <a16:creationId xmlns:a16="http://schemas.microsoft.com/office/drawing/2014/main" id="{E6263094-95E0-4602-8283-52DE64E1A993}"/>
              </a:ext>
            </a:extLst>
          </p:cNvPr>
          <p:cNvSpPr/>
          <p:nvPr/>
        </p:nvSpPr>
        <p:spPr>
          <a:xfrm>
            <a:off x="946918" y="1238823"/>
            <a:ext cx="2437233"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bg1"/>
                </a:solidFill>
                <a:latin typeface="+mj-lt"/>
                <a:ea typeface="Verdana" panose="020B0604030504040204" pitchFamily="34" charset="0"/>
              </a:rPr>
              <a:t>Contact</a:t>
            </a:r>
          </a:p>
        </p:txBody>
      </p:sp>
      <p:sp>
        <p:nvSpPr>
          <p:cNvPr id="18" name="Flèche : chevron 155">
            <a:extLst>
              <a:ext uri="{FF2B5EF4-FFF2-40B4-BE49-F238E27FC236}">
                <a16:creationId xmlns:a16="http://schemas.microsoft.com/office/drawing/2014/main" id="{24E91333-4858-4BC8-AAEC-4E9021F61FBB}"/>
              </a:ext>
            </a:extLst>
          </p:cNvPr>
          <p:cNvSpPr/>
          <p:nvPr/>
        </p:nvSpPr>
        <p:spPr>
          <a:xfrm>
            <a:off x="3384151" y="1242250"/>
            <a:ext cx="2437233"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bg1"/>
                </a:solidFill>
                <a:latin typeface="+mj-lt"/>
                <a:ea typeface="Verdana" panose="020B0604030504040204" pitchFamily="34" charset="0"/>
              </a:rPr>
              <a:t>Conversion</a:t>
            </a:r>
          </a:p>
        </p:txBody>
      </p:sp>
      <p:sp>
        <p:nvSpPr>
          <p:cNvPr id="19" name="Flèche : chevron 155">
            <a:extLst>
              <a:ext uri="{FF2B5EF4-FFF2-40B4-BE49-F238E27FC236}">
                <a16:creationId xmlns:a16="http://schemas.microsoft.com/office/drawing/2014/main" id="{295C5607-04CD-4453-911F-A9418E50AB0F}"/>
              </a:ext>
            </a:extLst>
          </p:cNvPr>
          <p:cNvSpPr/>
          <p:nvPr/>
        </p:nvSpPr>
        <p:spPr>
          <a:xfrm>
            <a:off x="5821382" y="1242250"/>
            <a:ext cx="3702221"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a:solidFill>
                  <a:schemeClr val="bg1"/>
                </a:solidFill>
                <a:latin typeface="+mj-lt"/>
                <a:ea typeface="Verdana" panose="020B0604030504040204" pitchFamily="34" charset="0"/>
              </a:rPr>
              <a:t>Management</a:t>
            </a:r>
          </a:p>
        </p:txBody>
      </p:sp>
      <p:pic>
        <p:nvPicPr>
          <p:cNvPr id="20" name="Graphic 91">
            <a:extLst>
              <a:ext uri="{FF2B5EF4-FFF2-40B4-BE49-F238E27FC236}">
                <a16:creationId xmlns:a16="http://schemas.microsoft.com/office/drawing/2014/main" id="{53FB4AFF-146E-4952-88F8-0E94CD12780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780" t="-3436" r="-780" b="20497"/>
          <a:stretch/>
        </p:blipFill>
        <p:spPr>
          <a:xfrm>
            <a:off x="5984180" y="1239689"/>
            <a:ext cx="212765" cy="179913"/>
          </a:xfrm>
          <a:prstGeom prst="rect">
            <a:avLst/>
          </a:prstGeom>
        </p:spPr>
      </p:pic>
      <p:pic>
        <p:nvPicPr>
          <p:cNvPr id="21" name="Graphic 95">
            <a:extLst>
              <a:ext uri="{FF2B5EF4-FFF2-40B4-BE49-F238E27FC236}">
                <a16:creationId xmlns:a16="http://schemas.microsoft.com/office/drawing/2014/main" id="{3D428CB6-60FE-4647-82AB-1CB4D5F916EE}"/>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9192"/>
          <a:stretch/>
        </p:blipFill>
        <p:spPr>
          <a:xfrm>
            <a:off x="3559416" y="1246438"/>
            <a:ext cx="200298" cy="166414"/>
          </a:xfrm>
          <a:prstGeom prst="rect">
            <a:avLst/>
          </a:prstGeom>
        </p:spPr>
      </p:pic>
      <p:pic>
        <p:nvPicPr>
          <p:cNvPr id="23" name="Graphic 101">
            <a:extLst>
              <a:ext uri="{FF2B5EF4-FFF2-40B4-BE49-F238E27FC236}">
                <a16:creationId xmlns:a16="http://schemas.microsoft.com/office/drawing/2014/main" id="{BA2EB370-414D-4A19-95BF-6B26D2FDC473}"/>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2693"/>
          <a:stretch/>
        </p:blipFill>
        <p:spPr>
          <a:xfrm>
            <a:off x="966046" y="1238363"/>
            <a:ext cx="229684" cy="182565"/>
          </a:xfrm>
          <a:prstGeom prst="rect">
            <a:avLst/>
          </a:prstGeom>
        </p:spPr>
      </p:pic>
      <p:sp>
        <p:nvSpPr>
          <p:cNvPr id="38" name="Rectangle 37">
            <a:extLst>
              <a:ext uri="{FF2B5EF4-FFF2-40B4-BE49-F238E27FC236}">
                <a16:creationId xmlns:a16="http://schemas.microsoft.com/office/drawing/2014/main" id="{C594922C-24A2-4E91-BC47-43B6FB4B47C3}"/>
              </a:ext>
            </a:extLst>
          </p:cNvPr>
          <p:cNvSpPr/>
          <p:nvPr/>
        </p:nvSpPr>
        <p:spPr>
          <a:xfrm rot="16200000">
            <a:off x="241700" y="2951927"/>
            <a:ext cx="694456" cy="396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defTabSz="990546" fontAlgn="auto">
              <a:lnSpc>
                <a:spcPts val="800"/>
              </a:lnSpc>
              <a:spcBef>
                <a:spcPts val="0"/>
              </a:spcBef>
              <a:spcAft>
                <a:spcPts val="0"/>
              </a:spcAft>
            </a:pPr>
            <a:r>
              <a:rPr lang="en-US" sz="700" spc="-20">
                <a:solidFill>
                  <a:schemeClr val="tx1"/>
                </a:solidFill>
                <a:latin typeface="+mj-lt"/>
                <a:ea typeface="Verdana" panose="020B0604030504040204" pitchFamily="34" charset="0"/>
              </a:rPr>
              <a:t>Digital, standardized</a:t>
            </a:r>
          </a:p>
        </p:txBody>
      </p:sp>
      <p:sp>
        <p:nvSpPr>
          <p:cNvPr id="42" name="Rectangle 41">
            <a:extLst>
              <a:ext uri="{FF2B5EF4-FFF2-40B4-BE49-F238E27FC236}">
                <a16:creationId xmlns:a16="http://schemas.microsoft.com/office/drawing/2014/main" id="{767DD12B-A765-409F-8905-211D49AF6FC1}"/>
              </a:ext>
            </a:extLst>
          </p:cNvPr>
          <p:cNvSpPr/>
          <p:nvPr/>
        </p:nvSpPr>
        <p:spPr>
          <a:xfrm rot="16200000">
            <a:off x="134611" y="2400070"/>
            <a:ext cx="901271" cy="396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r" defTabSz="990546" fontAlgn="auto">
              <a:lnSpc>
                <a:spcPts val="800"/>
              </a:lnSpc>
              <a:spcBef>
                <a:spcPts val="0"/>
              </a:spcBef>
              <a:spcAft>
                <a:spcPts val="0"/>
              </a:spcAft>
            </a:pPr>
            <a:r>
              <a:rPr lang="en-US" sz="700" spc="-20">
                <a:solidFill>
                  <a:schemeClr val="tx1"/>
                </a:solidFill>
                <a:latin typeface="+mj-lt"/>
                <a:ea typeface="Verdana" panose="020B0604030504040204" pitchFamily="34" charset="0"/>
              </a:rPr>
              <a:t>Human contact, personalized</a:t>
            </a:r>
          </a:p>
        </p:txBody>
      </p:sp>
      <p:cxnSp>
        <p:nvCxnSpPr>
          <p:cNvPr id="52" name="Connecteur droit 51">
            <a:extLst>
              <a:ext uri="{FF2B5EF4-FFF2-40B4-BE49-F238E27FC236}">
                <a16:creationId xmlns:a16="http://schemas.microsoft.com/office/drawing/2014/main" id="{2137F86B-240D-4AC2-9B62-281CFAF544A7}"/>
              </a:ext>
            </a:extLst>
          </p:cNvPr>
          <p:cNvCxnSpPr/>
          <p:nvPr/>
        </p:nvCxnSpPr>
        <p:spPr bwMode="auto">
          <a:xfrm>
            <a:off x="3284834" y="3446397"/>
            <a:ext cx="395613" cy="0"/>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54" name="ZoneTexte 53">
            <a:extLst>
              <a:ext uri="{FF2B5EF4-FFF2-40B4-BE49-F238E27FC236}">
                <a16:creationId xmlns:a16="http://schemas.microsoft.com/office/drawing/2014/main" id="{67A33C54-D242-4687-AF69-517F9CAF5C8C}"/>
              </a:ext>
            </a:extLst>
          </p:cNvPr>
          <p:cNvSpPr txBox="1"/>
          <p:nvPr/>
        </p:nvSpPr>
        <p:spPr>
          <a:xfrm>
            <a:off x="3665548" y="3356661"/>
            <a:ext cx="776427" cy="200055"/>
          </a:xfrm>
          <a:prstGeom prst="rect">
            <a:avLst/>
          </a:prstGeom>
          <a:noFill/>
        </p:spPr>
        <p:txBody>
          <a:bodyPr wrap="square" rtlCol="0">
            <a:spAutoFit/>
          </a:bodyPr>
          <a:lstStyle/>
          <a:p>
            <a:r>
              <a:rPr lang="en-US" sz="700">
                <a:solidFill>
                  <a:srgbClr val="00B050"/>
                </a:solidFill>
                <a:latin typeface="+mj-lt"/>
              </a:rPr>
              <a:t>CG &amp; peers</a:t>
            </a:r>
          </a:p>
        </p:txBody>
      </p:sp>
      <p:cxnSp>
        <p:nvCxnSpPr>
          <p:cNvPr id="76" name="Connecteur droit 75">
            <a:extLst>
              <a:ext uri="{FF2B5EF4-FFF2-40B4-BE49-F238E27FC236}">
                <a16:creationId xmlns:a16="http://schemas.microsoft.com/office/drawing/2014/main" id="{3600897E-019E-4448-801F-75FAB04B42BC}"/>
              </a:ext>
            </a:extLst>
          </p:cNvPr>
          <p:cNvCxnSpPr/>
          <p:nvPr/>
        </p:nvCxnSpPr>
        <p:spPr bwMode="auto">
          <a:xfrm>
            <a:off x="4550662" y="3446397"/>
            <a:ext cx="395613" cy="0"/>
          </a:xfrm>
          <a:prstGeom prst="line">
            <a:avLst/>
          </a:prstGeom>
          <a:solidFill>
            <a:schemeClr val="accent1"/>
          </a:solidFill>
          <a:ln w="9525" cap="flat" cmpd="sng" algn="ctr">
            <a:solidFill>
              <a:srgbClr val="00A3E2"/>
            </a:solidFill>
            <a:prstDash val="solid"/>
            <a:round/>
            <a:headEnd type="none" w="med" len="med"/>
            <a:tailEnd type="none" w="med" len="med"/>
          </a:ln>
          <a:effectLst/>
        </p:spPr>
      </p:cxnSp>
      <p:sp>
        <p:nvSpPr>
          <p:cNvPr id="77" name="ZoneTexte 76">
            <a:extLst>
              <a:ext uri="{FF2B5EF4-FFF2-40B4-BE49-F238E27FC236}">
                <a16:creationId xmlns:a16="http://schemas.microsoft.com/office/drawing/2014/main" id="{44284C58-38C5-4A1C-83D4-B7C78561E873}"/>
              </a:ext>
            </a:extLst>
          </p:cNvPr>
          <p:cNvSpPr txBox="1"/>
          <p:nvPr/>
        </p:nvSpPr>
        <p:spPr>
          <a:xfrm>
            <a:off x="4933546" y="3351366"/>
            <a:ext cx="2146203" cy="200055"/>
          </a:xfrm>
          <a:prstGeom prst="rect">
            <a:avLst/>
          </a:prstGeom>
          <a:noFill/>
        </p:spPr>
        <p:txBody>
          <a:bodyPr wrap="square" rtlCol="0">
            <a:spAutoFit/>
          </a:bodyPr>
          <a:lstStyle/>
          <a:p>
            <a:r>
              <a:rPr lang="en-US" sz="700">
                <a:solidFill>
                  <a:srgbClr val="00A3E2"/>
                </a:solidFill>
                <a:latin typeface="+mj-lt"/>
              </a:rPr>
              <a:t>Emerging B2C platforms</a:t>
            </a:r>
          </a:p>
        </p:txBody>
      </p:sp>
      <p:sp>
        <p:nvSpPr>
          <p:cNvPr id="55" name="Forme libre : forme 54">
            <a:extLst>
              <a:ext uri="{FF2B5EF4-FFF2-40B4-BE49-F238E27FC236}">
                <a16:creationId xmlns:a16="http://schemas.microsoft.com/office/drawing/2014/main" id="{3275F0B3-DBCC-4386-B6A2-E1F1935EB060}"/>
              </a:ext>
            </a:extLst>
          </p:cNvPr>
          <p:cNvSpPr/>
          <p:nvPr/>
        </p:nvSpPr>
        <p:spPr bwMode="auto">
          <a:xfrm>
            <a:off x="1355703" y="2724568"/>
            <a:ext cx="7778161" cy="504002"/>
          </a:xfrm>
          <a:custGeom>
            <a:avLst/>
            <a:gdLst>
              <a:gd name="connsiteX0" fmla="*/ 0 w 4933950"/>
              <a:gd name="connsiteY0" fmla="*/ 604920 h 604920"/>
              <a:gd name="connsiteX1" fmla="*/ 933450 w 4933950"/>
              <a:gd name="connsiteY1" fmla="*/ 427120 h 604920"/>
              <a:gd name="connsiteX2" fmla="*/ 1479550 w 4933950"/>
              <a:gd name="connsiteY2" fmla="*/ 1670 h 604920"/>
              <a:gd name="connsiteX3" fmla="*/ 2362200 w 4933950"/>
              <a:gd name="connsiteY3" fmla="*/ 287420 h 604920"/>
              <a:gd name="connsiteX4" fmla="*/ 3136900 w 4933950"/>
              <a:gd name="connsiteY4" fmla="*/ 496970 h 604920"/>
              <a:gd name="connsiteX5" fmla="*/ 4933950 w 4933950"/>
              <a:gd name="connsiteY5" fmla="*/ 458870 h 604920"/>
              <a:gd name="connsiteX0" fmla="*/ 0 w 4933950"/>
              <a:gd name="connsiteY0" fmla="*/ 617550 h 617550"/>
              <a:gd name="connsiteX1" fmla="*/ 933450 w 4933950"/>
              <a:gd name="connsiteY1" fmla="*/ 439750 h 617550"/>
              <a:gd name="connsiteX2" fmla="*/ 1606550 w 4933950"/>
              <a:gd name="connsiteY2" fmla="*/ 1600 h 617550"/>
              <a:gd name="connsiteX3" fmla="*/ 2362200 w 4933950"/>
              <a:gd name="connsiteY3" fmla="*/ 300050 h 617550"/>
              <a:gd name="connsiteX4" fmla="*/ 3136900 w 4933950"/>
              <a:gd name="connsiteY4" fmla="*/ 509600 h 617550"/>
              <a:gd name="connsiteX5" fmla="*/ 4933950 w 4933950"/>
              <a:gd name="connsiteY5" fmla="*/ 471500 h 617550"/>
              <a:gd name="connsiteX0" fmla="*/ 0 w 4933950"/>
              <a:gd name="connsiteY0" fmla="*/ 616011 h 616011"/>
              <a:gd name="connsiteX1" fmla="*/ 933450 w 4933950"/>
              <a:gd name="connsiteY1" fmla="*/ 438211 h 616011"/>
              <a:gd name="connsiteX2" fmla="*/ 1606550 w 4933950"/>
              <a:gd name="connsiteY2" fmla="*/ 61 h 616011"/>
              <a:gd name="connsiteX3" fmla="*/ 2362200 w 4933950"/>
              <a:gd name="connsiteY3" fmla="*/ 298511 h 616011"/>
              <a:gd name="connsiteX4" fmla="*/ 3136900 w 4933950"/>
              <a:gd name="connsiteY4" fmla="*/ 508061 h 616011"/>
              <a:gd name="connsiteX5" fmla="*/ 4933950 w 4933950"/>
              <a:gd name="connsiteY5" fmla="*/ 469961 h 616011"/>
              <a:gd name="connsiteX0" fmla="*/ 0 w 4933950"/>
              <a:gd name="connsiteY0" fmla="*/ 622359 h 622359"/>
              <a:gd name="connsiteX1" fmla="*/ 933450 w 4933950"/>
              <a:gd name="connsiteY1" fmla="*/ 444559 h 622359"/>
              <a:gd name="connsiteX2" fmla="*/ 1682750 w 4933950"/>
              <a:gd name="connsiteY2" fmla="*/ 59 h 622359"/>
              <a:gd name="connsiteX3" fmla="*/ 2362200 w 4933950"/>
              <a:gd name="connsiteY3" fmla="*/ 304859 h 622359"/>
              <a:gd name="connsiteX4" fmla="*/ 3136900 w 4933950"/>
              <a:gd name="connsiteY4" fmla="*/ 514409 h 622359"/>
              <a:gd name="connsiteX5" fmla="*/ 4933950 w 4933950"/>
              <a:gd name="connsiteY5" fmla="*/ 476309 h 622359"/>
              <a:gd name="connsiteX0" fmla="*/ 0 w 4933950"/>
              <a:gd name="connsiteY0" fmla="*/ 623281 h 623281"/>
              <a:gd name="connsiteX1" fmla="*/ 933450 w 4933950"/>
              <a:gd name="connsiteY1" fmla="*/ 445481 h 623281"/>
              <a:gd name="connsiteX2" fmla="*/ 1682750 w 4933950"/>
              <a:gd name="connsiteY2" fmla="*/ 981 h 623281"/>
              <a:gd name="connsiteX3" fmla="*/ 2355850 w 4933950"/>
              <a:gd name="connsiteY3" fmla="*/ 331181 h 623281"/>
              <a:gd name="connsiteX4" fmla="*/ 3136900 w 4933950"/>
              <a:gd name="connsiteY4" fmla="*/ 515331 h 623281"/>
              <a:gd name="connsiteX5" fmla="*/ 4933950 w 4933950"/>
              <a:gd name="connsiteY5" fmla="*/ 477231 h 623281"/>
              <a:gd name="connsiteX0" fmla="*/ 0 w 4933950"/>
              <a:gd name="connsiteY0" fmla="*/ 623327 h 623327"/>
              <a:gd name="connsiteX1" fmla="*/ 933450 w 4933950"/>
              <a:gd name="connsiteY1" fmla="*/ 445527 h 623327"/>
              <a:gd name="connsiteX2" fmla="*/ 1682750 w 4933950"/>
              <a:gd name="connsiteY2" fmla="*/ 1027 h 623327"/>
              <a:gd name="connsiteX3" fmla="*/ 2355850 w 4933950"/>
              <a:gd name="connsiteY3" fmla="*/ 331227 h 623327"/>
              <a:gd name="connsiteX4" fmla="*/ 3136900 w 4933950"/>
              <a:gd name="connsiteY4" fmla="*/ 515377 h 623327"/>
              <a:gd name="connsiteX5" fmla="*/ 4933950 w 4933950"/>
              <a:gd name="connsiteY5" fmla="*/ 477277 h 623327"/>
              <a:gd name="connsiteX0" fmla="*/ 0 w 4933950"/>
              <a:gd name="connsiteY0" fmla="*/ 623327 h 623327"/>
              <a:gd name="connsiteX1" fmla="*/ 933450 w 4933950"/>
              <a:gd name="connsiteY1" fmla="*/ 445527 h 623327"/>
              <a:gd name="connsiteX2" fmla="*/ 1682750 w 4933950"/>
              <a:gd name="connsiteY2" fmla="*/ 1027 h 623327"/>
              <a:gd name="connsiteX3" fmla="*/ 2355850 w 4933950"/>
              <a:gd name="connsiteY3" fmla="*/ 331227 h 623327"/>
              <a:gd name="connsiteX4" fmla="*/ 3136900 w 4933950"/>
              <a:gd name="connsiteY4" fmla="*/ 515377 h 623327"/>
              <a:gd name="connsiteX5" fmla="*/ 4933950 w 4933950"/>
              <a:gd name="connsiteY5" fmla="*/ 514823 h 623327"/>
              <a:gd name="connsiteX0" fmla="*/ 0 w 4933950"/>
              <a:gd name="connsiteY0" fmla="*/ 623327 h 623327"/>
              <a:gd name="connsiteX1" fmla="*/ 933450 w 4933950"/>
              <a:gd name="connsiteY1" fmla="*/ 445527 h 623327"/>
              <a:gd name="connsiteX2" fmla="*/ 1682750 w 4933950"/>
              <a:gd name="connsiteY2" fmla="*/ 1027 h 623327"/>
              <a:gd name="connsiteX3" fmla="*/ 2355850 w 4933950"/>
              <a:gd name="connsiteY3" fmla="*/ 331227 h 623327"/>
              <a:gd name="connsiteX4" fmla="*/ 3136900 w 4933950"/>
              <a:gd name="connsiteY4" fmla="*/ 515377 h 623327"/>
              <a:gd name="connsiteX5" fmla="*/ 4933950 w 4933950"/>
              <a:gd name="connsiteY5" fmla="*/ 514823 h 623327"/>
              <a:gd name="connsiteX0" fmla="*/ 0 w 4957763"/>
              <a:gd name="connsiteY0" fmla="*/ 535722 h 535722"/>
              <a:gd name="connsiteX1" fmla="*/ 957263 w 4957763"/>
              <a:gd name="connsiteY1" fmla="*/ 445527 h 535722"/>
              <a:gd name="connsiteX2" fmla="*/ 1706563 w 4957763"/>
              <a:gd name="connsiteY2" fmla="*/ 1027 h 535722"/>
              <a:gd name="connsiteX3" fmla="*/ 2379663 w 4957763"/>
              <a:gd name="connsiteY3" fmla="*/ 331227 h 535722"/>
              <a:gd name="connsiteX4" fmla="*/ 3160713 w 4957763"/>
              <a:gd name="connsiteY4" fmla="*/ 515377 h 535722"/>
              <a:gd name="connsiteX5" fmla="*/ 4957763 w 4957763"/>
              <a:gd name="connsiteY5" fmla="*/ 514823 h 535722"/>
              <a:gd name="connsiteX0" fmla="*/ 0 w 4957763"/>
              <a:gd name="connsiteY0" fmla="*/ 535722 h 535722"/>
              <a:gd name="connsiteX1" fmla="*/ 957263 w 4957763"/>
              <a:gd name="connsiteY1" fmla="*/ 445527 h 535722"/>
              <a:gd name="connsiteX2" fmla="*/ 1706563 w 4957763"/>
              <a:gd name="connsiteY2" fmla="*/ 1027 h 535722"/>
              <a:gd name="connsiteX3" fmla="*/ 2379663 w 4957763"/>
              <a:gd name="connsiteY3" fmla="*/ 331227 h 535722"/>
              <a:gd name="connsiteX4" fmla="*/ 3160713 w 4957763"/>
              <a:gd name="connsiteY4" fmla="*/ 515377 h 535722"/>
              <a:gd name="connsiteX5" fmla="*/ 4957763 w 4957763"/>
              <a:gd name="connsiteY5" fmla="*/ 514823 h 535722"/>
              <a:gd name="connsiteX0" fmla="*/ 0 w 4957763"/>
              <a:gd name="connsiteY0" fmla="*/ 535722 h 535722"/>
              <a:gd name="connsiteX1" fmla="*/ 957263 w 4957763"/>
              <a:gd name="connsiteY1" fmla="*/ 445527 h 535722"/>
              <a:gd name="connsiteX2" fmla="*/ 1706563 w 4957763"/>
              <a:gd name="connsiteY2" fmla="*/ 1027 h 535722"/>
              <a:gd name="connsiteX3" fmla="*/ 2379663 w 4957763"/>
              <a:gd name="connsiteY3" fmla="*/ 331227 h 535722"/>
              <a:gd name="connsiteX4" fmla="*/ 3160713 w 4957763"/>
              <a:gd name="connsiteY4" fmla="*/ 515377 h 535722"/>
              <a:gd name="connsiteX5" fmla="*/ 4957763 w 4957763"/>
              <a:gd name="connsiteY5" fmla="*/ 514823 h 535722"/>
              <a:gd name="connsiteX0" fmla="*/ 0 w 4991403"/>
              <a:gd name="connsiteY0" fmla="*/ 535722 h 535722"/>
              <a:gd name="connsiteX1" fmla="*/ 957263 w 4991403"/>
              <a:gd name="connsiteY1" fmla="*/ 445527 h 535722"/>
              <a:gd name="connsiteX2" fmla="*/ 1706563 w 4991403"/>
              <a:gd name="connsiteY2" fmla="*/ 1027 h 535722"/>
              <a:gd name="connsiteX3" fmla="*/ 2379663 w 4991403"/>
              <a:gd name="connsiteY3" fmla="*/ 331227 h 535722"/>
              <a:gd name="connsiteX4" fmla="*/ 3160713 w 4991403"/>
              <a:gd name="connsiteY4" fmla="*/ 515377 h 535722"/>
              <a:gd name="connsiteX5" fmla="*/ 4991403 w 4991403"/>
              <a:gd name="connsiteY5" fmla="*/ 473107 h 535722"/>
              <a:gd name="connsiteX0" fmla="*/ 0 w 4991403"/>
              <a:gd name="connsiteY0" fmla="*/ 535658 h 535658"/>
              <a:gd name="connsiteX1" fmla="*/ 957263 w 4991403"/>
              <a:gd name="connsiteY1" fmla="*/ 445463 h 535658"/>
              <a:gd name="connsiteX2" fmla="*/ 1706563 w 4991403"/>
              <a:gd name="connsiteY2" fmla="*/ 963 h 535658"/>
              <a:gd name="connsiteX3" fmla="*/ 2379663 w 4991403"/>
              <a:gd name="connsiteY3" fmla="*/ 331163 h 535658"/>
              <a:gd name="connsiteX4" fmla="*/ 3165519 w 4991403"/>
              <a:gd name="connsiteY4" fmla="*/ 481940 h 535658"/>
              <a:gd name="connsiteX5" fmla="*/ 4991403 w 4991403"/>
              <a:gd name="connsiteY5" fmla="*/ 473043 h 535658"/>
              <a:gd name="connsiteX0" fmla="*/ 0 w 4991403"/>
              <a:gd name="connsiteY0" fmla="*/ 535658 h 535658"/>
              <a:gd name="connsiteX1" fmla="*/ 957263 w 4991403"/>
              <a:gd name="connsiteY1" fmla="*/ 445463 h 535658"/>
              <a:gd name="connsiteX2" fmla="*/ 1706563 w 4991403"/>
              <a:gd name="connsiteY2" fmla="*/ 963 h 535658"/>
              <a:gd name="connsiteX3" fmla="*/ 2379663 w 4991403"/>
              <a:gd name="connsiteY3" fmla="*/ 331163 h 535658"/>
              <a:gd name="connsiteX4" fmla="*/ 3165519 w 4991403"/>
              <a:gd name="connsiteY4" fmla="*/ 481940 h 535658"/>
              <a:gd name="connsiteX5" fmla="*/ 4991403 w 4991403"/>
              <a:gd name="connsiteY5" fmla="*/ 481386 h 535658"/>
              <a:gd name="connsiteX0" fmla="*/ 0 w 4991403"/>
              <a:gd name="connsiteY0" fmla="*/ 441472 h 441472"/>
              <a:gd name="connsiteX1" fmla="*/ 957263 w 4991403"/>
              <a:gd name="connsiteY1" fmla="*/ 351277 h 441472"/>
              <a:gd name="connsiteX2" fmla="*/ 1706563 w 4991403"/>
              <a:gd name="connsiteY2" fmla="*/ 1334 h 441472"/>
              <a:gd name="connsiteX3" fmla="*/ 2379663 w 4991403"/>
              <a:gd name="connsiteY3" fmla="*/ 236977 h 441472"/>
              <a:gd name="connsiteX4" fmla="*/ 3165519 w 4991403"/>
              <a:gd name="connsiteY4" fmla="*/ 387754 h 441472"/>
              <a:gd name="connsiteX5" fmla="*/ 4991403 w 4991403"/>
              <a:gd name="connsiteY5" fmla="*/ 387200 h 44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1403" h="441472">
                <a:moveTo>
                  <a:pt x="0" y="441472"/>
                </a:moveTo>
                <a:cubicBezTo>
                  <a:pt x="352954" y="419530"/>
                  <a:pt x="672836" y="424633"/>
                  <a:pt x="957263" y="351277"/>
                </a:cubicBezTo>
                <a:cubicBezTo>
                  <a:pt x="1241690" y="277921"/>
                  <a:pt x="1469496" y="20384"/>
                  <a:pt x="1706563" y="1334"/>
                </a:cubicBezTo>
                <a:cubicBezTo>
                  <a:pt x="1943630" y="-17716"/>
                  <a:pt x="2136504" y="172574"/>
                  <a:pt x="2379663" y="236977"/>
                </a:cubicBezTo>
                <a:cubicBezTo>
                  <a:pt x="2622822" y="301380"/>
                  <a:pt x="2736894" y="359179"/>
                  <a:pt x="3165519" y="387754"/>
                </a:cubicBezTo>
                <a:cubicBezTo>
                  <a:pt x="3594144" y="416329"/>
                  <a:pt x="4297665" y="399679"/>
                  <a:pt x="4991403" y="387200"/>
                </a:cubicBezTo>
              </a:path>
            </a:pathLst>
          </a:custGeom>
          <a:noFill/>
          <a:ln w="9525" cap="flat" cmpd="sng" algn="ctr">
            <a:solidFill>
              <a:srgbClr val="00A3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grpSp>
        <p:nvGrpSpPr>
          <p:cNvPr id="73" name="Groupe 72">
            <a:extLst>
              <a:ext uri="{FF2B5EF4-FFF2-40B4-BE49-F238E27FC236}">
                <a16:creationId xmlns:a16="http://schemas.microsoft.com/office/drawing/2014/main" id="{FCCC727B-95A8-49D5-92DF-6DCF6B9F9E00}"/>
              </a:ext>
            </a:extLst>
          </p:cNvPr>
          <p:cNvGrpSpPr/>
          <p:nvPr/>
        </p:nvGrpSpPr>
        <p:grpSpPr>
          <a:xfrm>
            <a:off x="2695359" y="3055446"/>
            <a:ext cx="198732" cy="180000"/>
            <a:chOff x="-308281" y="4761352"/>
            <a:chExt cx="143596" cy="136454"/>
          </a:xfrm>
        </p:grpSpPr>
        <p:sp>
          <p:nvSpPr>
            <p:cNvPr id="79" name="Ellipse 236">
              <a:extLst>
                <a:ext uri="{FF2B5EF4-FFF2-40B4-BE49-F238E27FC236}">
                  <a16:creationId xmlns:a16="http://schemas.microsoft.com/office/drawing/2014/main" id="{2260F86B-AEFB-4D65-8F74-D37421AAB6C7}"/>
                </a:ext>
              </a:extLst>
            </p:cNvPr>
            <p:cNvSpPr/>
            <p:nvPr/>
          </p:nvSpPr>
          <p:spPr>
            <a:xfrm>
              <a:off x="-308281" y="4761352"/>
              <a:ext cx="143596" cy="136454"/>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82" name="Graphic 192" descr="Laptop">
              <a:extLst>
                <a:ext uri="{FF2B5EF4-FFF2-40B4-BE49-F238E27FC236}">
                  <a16:creationId xmlns:a16="http://schemas.microsoft.com/office/drawing/2014/main" id="{6216D48D-DEF2-4AF7-ADD5-2BB414A6B08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72" name="Groupe 71">
            <a:extLst>
              <a:ext uri="{FF2B5EF4-FFF2-40B4-BE49-F238E27FC236}">
                <a16:creationId xmlns:a16="http://schemas.microsoft.com/office/drawing/2014/main" id="{2A51D6E0-2704-4DEE-A24C-429718DD046A}"/>
              </a:ext>
            </a:extLst>
          </p:cNvPr>
          <p:cNvGrpSpPr/>
          <p:nvPr/>
        </p:nvGrpSpPr>
        <p:grpSpPr>
          <a:xfrm>
            <a:off x="4170756" y="2651099"/>
            <a:ext cx="198732" cy="180000"/>
            <a:chOff x="-734479" y="4825574"/>
            <a:chExt cx="140768" cy="135104"/>
          </a:xfrm>
        </p:grpSpPr>
        <p:sp>
          <p:nvSpPr>
            <p:cNvPr id="56" name="Ellipse 236">
              <a:extLst>
                <a:ext uri="{FF2B5EF4-FFF2-40B4-BE49-F238E27FC236}">
                  <a16:creationId xmlns:a16="http://schemas.microsoft.com/office/drawing/2014/main" id="{A5C6EB92-27EA-492D-98B2-580D3FFFDCBE}"/>
                </a:ext>
              </a:extLst>
            </p:cNvPr>
            <p:cNvSpPr/>
            <p:nvPr/>
          </p:nvSpPr>
          <p:spPr>
            <a:xfrm>
              <a:off x="-734479" y="4825574"/>
              <a:ext cx="140768" cy="135104"/>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60" name="Graphic 120" descr="Receiver">
              <a:extLst>
                <a:ext uri="{FF2B5EF4-FFF2-40B4-BE49-F238E27FC236}">
                  <a16:creationId xmlns:a16="http://schemas.microsoft.com/office/drawing/2014/main" id="{121671D2-4947-4F25-AE7B-ADC82F06920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8750" y="4854004"/>
              <a:ext cx="87604" cy="87604"/>
            </a:xfrm>
            <a:prstGeom prst="rect">
              <a:avLst/>
            </a:prstGeom>
          </p:spPr>
        </p:pic>
      </p:grpSp>
      <p:grpSp>
        <p:nvGrpSpPr>
          <p:cNvPr id="26" name="Group 25">
            <a:extLst>
              <a:ext uri="{FF2B5EF4-FFF2-40B4-BE49-F238E27FC236}">
                <a16:creationId xmlns:a16="http://schemas.microsoft.com/office/drawing/2014/main" id="{382C2498-7D8A-4FF7-AFED-D33A9E01DB8D}"/>
              </a:ext>
            </a:extLst>
          </p:cNvPr>
          <p:cNvGrpSpPr/>
          <p:nvPr/>
        </p:nvGrpSpPr>
        <p:grpSpPr>
          <a:xfrm>
            <a:off x="6340834" y="3074659"/>
            <a:ext cx="198732" cy="180000"/>
            <a:chOff x="4137260" y="4620361"/>
            <a:chExt cx="180000" cy="180000"/>
          </a:xfrm>
        </p:grpSpPr>
        <p:sp>
          <p:nvSpPr>
            <p:cNvPr id="101" name="Ellipse 236">
              <a:extLst>
                <a:ext uri="{FF2B5EF4-FFF2-40B4-BE49-F238E27FC236}">
                  <a16:creationId xmlns:a16="http://schemas.microsoft.com/office/drawing/2014/main" id="{307DDCCA-40B5-47A5-97E0-ACC74549D959}"/>
                </a:ext>
              </a:extLst>
            </p:cNvPr>
            <p:cNvSpPr/>
            <p:nvPr/>
          </p:nvSpPr>
          <p:spPr>
            <a:xfrm>
              <a:off x="4137260" y="4620361"/>
              <a:ext cx="180000" cy="180000"/>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02" name="Graphic 192" descr="Laptop">
              <a:extLst>
                <a:ext uri="{FF2B5EF4-FFF2-40B4-BE49-F238E27FC236}">
                  <a16:creationId xmlns:a16="http://schemas.microsoft.com/office/drawing/2014/main" id="{FE3F9DD6-5A01-4143-87A6-399441F6A60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0824" y="4640448"/>
              <a:ext cx="132873" cy="139827"/>
            </a:xfrm>
            <a:prstGeom prst="rect">
              <a:avLst/>
            </a:prstGeom>
          </p:spPr>
        </p:pic>
      </p:grpSp>
      <p:grpSp>
        <p:nvGrpSpPr>
          <p:cNvPr id="27" name="Group 26">
            <a:extLst>
              <a:ext uri="{FF2B5EF4-FFF2-40B4-BE49-F238E27FC236}">
                <a16:creationId xmlns:a16="http://schemas.microsoft.com/office/drawing/2014/main" id="{FD0FF3A9-1796-48C9-A257-ABB497CC81D5}"/>
              </a:ext>
            </a:extLst>
          </p:cNvPr>
          <p:cNvGrpSpPr/>
          <p:nvPr/>
        </p:nvGrpSpPr>
        <p:grpSpPr>
          <a:xfrm>
            <a:off x="7672212" y="3098189"/>
            <a:ext cx="198732" cy="180000"/>
            <a:chOff x="4983925" y="4643891"/>
            <a:chExt cx="180000" cy="180000"/>
          </a:xfrm>
        </p:grpSpPr>
        <p:sp>
          <p:nvSpPr>
            <p:cNvPr id="105" name="Ellipse 236">
              <a:extLst>
                <a:ext uri="{FF2B5EF4-FFF2-40B4-BE49-F238E27FC236}">
                  <a16:creationId xmlns:a16="http://schemas.microsoft.com/office/drawing/2014/main" id="{9D7076B2-25B0-488E-BE3F-86AA106A9F1B}"/>
                </a:ext>
              </a:extLst>
            </p:cNvPr>
            <p:cNvSpPr/>
            <p:nvPr/>
          </p:nvSpPr>
          <p:spPr>
            <a:xfrm>
              <a:off x="4983925" y="4643891"/>
              <a:ext cx="180000" cy="180000"/>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06" name="Graphic 192" descr="Laptop">
              <a:extLst>
                <a:ext uri="{FF2B5EF4-FFF2-40B4-BE49-F238E27FC236}">
                  <a16:creationId xmlns:a16="http://schemas.microsoft.com/office/drawing/2014/main" id="{311CB50E-30E2-461A-A9A7-EC48C5A5247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07489" y="4663978"/>
              <a:ext cx="132873" cy="139827"/>
            </a:xfrm>
            <a:prstGeom prst="rect">
              <a:avLst/>
            </a:prstGeom>
          </p:spPr>
        </p:pic>
      </p:grpSp>
      <p:grpSp>
        <p:nvGrpSpPr>
          <p:cNvPr id="30" name="Group 29">
            <a:extLst>
              <a:ext uri="{FF2B5EF4-FFF2-40B4-BE49-F238E27FC236}">
                <a16:creationId xmlns:a16="http://schemas.microsoft.com/office/drawing/2014/main" id="{9350151C-8445-48E9-B914-EFA2AAD0D443}"/>
              </a:ext>
            </a:extLst>
          </p:cNvPr>
          <p:cNvGrpSpPr/>
          <p:nvPr/>
        </p:nvGrpSpPr>
        <p:grpSpPr>
          <a:xfrm>
            <a:off x="8758054" y="3079137"/>
            <a:ext cx="198732" cy="180000"/>
            <a:chOff x="5674446" y="4643891"/>
            <a:chExt cx="180000" cy="180000"/>
          </a:xfrm>
        </p:grpSpPr>
        <p:sp>
          <p:nvSpPr>
            <p:cNvPr id="108" name="Ellipse 236">
              <a:extLst>
                <a:ext uri="{FF2B5EF4-FFF2-40B4-BE49-F238E27FC236}">
                  <a16:creationId xmlns:a16="http://schemas.microsoft.com/office/drawing/2014/main" id="{DC811660-7323-4A63-83DB-9D0AA9649CBF}"/>
                </a:ext>
              </a:extLst>
            </p:cNvPr>
            <p:cNvSpPr/>
            <p:nvPr/>
          </p:nvSpPr>
          <p:spPr>
            <a:xfrm>
              <a:off x="5674446" y="4643891"/>
              <a:ext cx="180000" cy="180000"/>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09" name="Graphic 192" descr="Laptop">
              <a:extLst>
                <a:ext uri="{FF2B5EF4-FFF2-40B4-BE49-F238E27FC236}">
                  <a16:creationId xmlns:a16="http://schemas.microsoft.com/office/drawing/2014/main" id="{8F5CEAED-F688-4C54-BED4-17252438379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8010" y="4663978"/>
              <a:ext cx="132873" cy="139827"/>
            </a:xfrm>
            <a:prstGeom prst="rect">
              <a:avLst/>
            </a:prstGeom>
          </p:spPr>
        </p:pic>
      </p:grpSp>
      <p:sp>
        <p:nvSpPr>
          <p:cNvPr id="75" name="Forme libre : forme 74">
            <a:extLst>
              <a:ext uri="{FF2B5EF4-FFF2-40B4-BE49-F238E27FC236}">
                <a16:creationId xmlns:a16="http://schemas.microsoft.com/office/drawing/2014/main" id="{534246C5-7A7F-4EA4-B454-5608E5BB3746}"/>
              </a:ext>
            </a:extLst>
          </p:cNvPr>
          <p:cNvSpPr/>
          <p:nvPr/>
        </p:nvSpPr>
        <p:spPr bwMode="auto">
          <a:xfrm>
            <a:off x="1371083" y="2961697"/>
            <a:ext cx="1085078" cy="217245"/>
          </a:xfrm>
          <a:custGeom>
            <a:avLst/>
            <a:gdLst>
              <a:gd name="connsiteX0" fmla="*/ 719137 w 719137"/>
              <a:gd name="connsiteY0" fmla="*/ 167467 h 167467"/>
              <a:gd name="connsiteX1" fmla="*/ 166687 w 719137"/>
              <a:gd name="connsiteY1" fmla="*/ 19830 h 167467"/>
              <a:gd name="connsiteX2" fmla="*/ 0 w 719137"/>
              <a:gd name="connsiteY2" fmla="*/ 5542 h 167467"/>
            </a:gdLst>
            <a:ahLst/>
            <a:cxnLst>
              <a:cxn ang="0">
                <a:pos x="connsiteX0" y="connsiteY0"/>
              </a:cxn>
              <a:cxn ang="0">
                <a:pos x="connsiteX1" y="connsiteY1"/>
              </a:cxn>
              <a:cxn ang="0">
                <a:pos x="connsiteX2" y="connsiteY2"/>
              </a:cxn>
            </a:cxnLst>
            <a:rect l="l" t="t" r="r" b="b"/>
            <a:pathLst>
              <a:path w="719137" h="167467">
                <a:moveTo>
                  <a:pt x="719137" y="167467"/>
                </a:moveTo>
                <a:cubicBezTo>
                  <a:pt x="502840" y="107142"/>
                  <a:pt x="286543" y="46817"/>
                  <a:pt x="166687" y="19830"/>
                </a:cubicBezTo>
                <a:cubicBezTo>
                  <a:pt x="46831" y="-7158"/>
                  <a:pt x="23415" y="-808"/>
                  <a:pt x="0" y="5542"/>
                </a:cubicBezTo>
              </a:path>
            </a:pathLst>
          </a:custGeom>
          <a:noFill/>
          <a:ln w="9525" cap="flat" cmpd="sng" algn="ctr">
            <a:solidFill>
              <a:srgbClr val="00A3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sp>
        <p:nvSpPr>
          <p:cNvPr id="110" name="Forme libre : forme 109">
            <a:extLst>
              <a:ext uri="{FF2B5EF4-FFF2-40B4-BE49-F238E27FC236}">
                <a16:creationId xmlns:a16="http://schemas.microsoft.com/office/drawing/2014/main" id="{316A40D1-B06A-425A-9BDE-EDFCFD6B072B}"/>
              </a:ext>
            </a:extLst>
          </p:cNvPr>
          <p:cNvSpPr/>
          <p:nvPr/>
        </p:nvSpPr>
        <p:spPr bwMode="auto">
          <a:xfrm flipV="1">
            <a:off x="1325321" y="3178801"/>
            <a:ext cx="1130840" cy="238432"/>
          </a:xfrm>
          <a:custGeom>
            <a:avLst/>
            <a:gdLst>
              <a:gd name="connsiteX0" fmla="*/ 719137 w 719137"/>
              <a:gd name="connsiteY0" fmla="*/ 167467 h 167467"/>
              <a:gd name="connsiteX1" fmla="*/ 166687 w 719137"/>
              <a:gd name="connsiteY1" fmla="*/ 19830 h 167467"/>
              <a:gd name="connsiteX2" fmla="*/ 0 w 719137"/>
              <a:gd name="connsiteY2" fmla="*/ 5542 h 167467"/>
            </a:gdLst>
            <a:ahLst/>
            <a:cxnLst>
              <a:cxn ang="0">
                <a:pos x="connsiteX0" y="connsiteY0"/>
              </a:cxn>
              <a:cxn ang="0">
                <a:pos x="connsiteX1" y="connsiteY1"/>
              </a:cxn>
              <a:cxn ang="0">
                <a:pos x="connsiteX2" y="connsiteY2"/>
              </a:cxn>
            </a:cxnLst>
            <a:rect l="l" t="t" r="r" b="b"/>
            <a:pathLst>
              <a:path w="719137" h="167467">
                <a:moveTo>
                  <a:pt x="719137" y="167467"/>
                </a:moveTo>
                <a:cubicBezTo>
                  <a:pt x="502840" y="107142"/>
                  <a:pt x="286543" y="46817"/>
                  <a:pt x="166687" y="19830"/>
                </a:cubicBezTo>
                <a:cubicBezTo>
                  <a:pt x="46831" y="-7158"/>
                  <a:pt x="23415" y="-808"/>
                  <a:pt x="0" y="5542"/>
                </a:cubicBezTo>
              </a:path>
            </a:pathLst>
          </a:custGeom>
          <a:noFill/>
          <a:ln w="9525" cap="flat" cmpd="sng" algn="ctr">
            <a:solidFill>
              <a:srgbClr val="00A3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grpSp>
        <p:nvGrpSpPr>
          <p:cNvPr id="111" name="Groupe 110">
            <a:extLst>
              <a:ext uri="{FF2B5EF4-FFF2-40B4-BE49-F238E27FC236}">
                <a16:creationId xmlns:a16="http://schemas.microsoft.com/office/drawing/2014/main" id="{AEF0FA85-F724-4543-B085-F013F60B5F93}"/>
              </a:ext>
            </a:extLst>
          </p:cNvPr>
          <p:cNvGrpSpPr>
            <a:grpSpLocks/>
          </p:cNvGrpSpPr>
          <p:nvPr/>
        </p:nvGrpSpPr>
        <p:grpSpPr>
          <a:xfrm>
            <a:off x="1265059" y="3163137"/>
            <a:ext cx="198732" cy="180000"/>
            <a:chOff x="-308281" y="4761352"/>
            <a:chExt cx="143596" cy="136454"/>
          </a:xfrm>
        </p:grpSpPr>
        <p:sp>
          <p:nvSpPr>
            <p:cNvPr id="112" name="Ellipse 236">
              <a:extLst>
                <a:ext uri="{FF2B5EF4-FFF2-40B4-BE49-F238E27FC236}">
                  <a16:creationId xmlns:a16="http://schemas.microsoft.com/office/drawing/2014/main" id="{1C542878-2F7C-4762-A3C4-1165FD82F324}"/>
                </a:ext>
              </a:extLst>
            </p:cNvPr>
            <p:cNvSpPr/>
            <p:nvPr/>
          </p:nvSpPr>
          <p:spPr>
            <a:xfrm>
              <a:off x="-308281" y="4761352"/>
              <a:ext cx="143596" cy="136454"/>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13" name="Graphic 192" descr="Laptop">
              <a:extLst>
                <a:ext uri="{FF2B5EF4-FFF2-40B4-BE49-F238E27FC236}">
                  <a16:creationId xmlns:a16="http://schemas.microsoft.com/office/drawing/2014/main" id="{5A04F8F9-0992-4468-BBE2-EF30E7F006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68" name="Groupe 67">
            <a:extLst>
              <a:ext uri="{FF2B5EF4-FFF2-40B4-BE49-F238E27FC236}">
                <a16:creationId xmlns:a16="http://schemas.microsoft.com/office/drawing/2014/main" id="{9C1DAD22-E4D9-42BE-8707-D1A8BA90EB45}"/>
              </a:ext>
            </a:extLst>
          </p:cNvPr>
          <p:cNvGrpSpPr>
            <a:grpSpLocks noChangeAspect="1"/>
          </p:cNvGrpSpPr>
          <p:nvPr/>
        </p:nvGrpSpPr>
        <p:grpSpPr>
          <a:xfrm>
            <a:off x="1265059" y="2842350"/>
            <a:ext cx="198732" cy="172756"/>
            <a:chOff x="-306973" y="5115400"/>
            <a:chExt cx="140768" cy="135104"/>
          </a:xfrm>
        </p:grpSpPr>
        <p:sp>
          <p:nvSpPr>
            <p:cNvPr id="80" name="Ellipse 236">
              <a:extLst>
                <a:ext uri="{FF2B5EF4-FFF2-40B4-BE49-F238E27FC236}">
                  <a16:creationId xmlns:a16="http://schemas.microsoft.com/office/drawing/2014/main" id="{4F2F4D94-BB2D-4DBB-950F-89B3A52FE0BE}"/>
                </a:ext>
              </a:extLst>
            </p:cNvPr>
            <p:cNvSpPr/>
            <p:nvPr/>
          </p:nvSpPr>
          <p:spPr>
            <a:xfrm>
              <a:off x="-306973" y="5115400"/>
              <a:ext cx="140768" cy="135104"/>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sp>
          <p:nvSpPr>
            <p:cNvPr id="81" name="Freeform 5">
              <a:extLst>
                <a:ext uri="{FF2B5EF4-FFF2-40B4-BE49-F238E27FC236}">
                  <a16:creationId xmlns:a16="http://schemas.microsoft.com/office/drawing/2014/main" id="{366E6482-DD49-4F2E-97A5-9F4FE4D6DF50}"/>
                </a:ext>
              </a:extLst>
            </p:cNvPr>
            <p:cNvSpPr>
              <a:spLocks/>
            </p:cNvSpPr>
            <p:nvPr/>
          </p:nvSpPr>
          <p:spPr bwMode="auto">
            <a:xfrm>
              <a:off x="-256357" y="5142085"/>
              <a:ext cx="39537" cy="76316"/>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grpSp>
      <p:grpSp>
        <p:nvGrpSpPr>
          <p:cNvPr id="88" name="Group 5">
            <a:extLst>
              <a:ext uri="{FF2B5EF4-FFF2-40B4-BE49-F238E27FC236}">
                <a16:creationId xmlns:a16="http://schemas.microsoft.com/office/drawing/2014/main" id="{1DC2C1A2-6C07-431E-B379-EA64AF810BD6}"/>
              </a:ext>
            </a:extLst>
          </p:cNvPr>
          <p:cNvGrpSpPr>
            <a:grpSpLocks/>
          </p:cNvGrpSpPr>
          <p:nvPr/>
        </p:nvGrpSpPr>
        <p:grpSpPr>
          <a:xfrm>
            <a:off x="1265059" y="3330766"/>
            <a:ext cx="198732" cy="180000"/>
            <a:chOff x="1506690" y="5927040"/>
            <a:chExt cx="264272" cy="253637"/>
          </a:xfrm>
        </p:grpSpPr>
        <p:sp>
          <p:nvSpPr>
            <p:cNvPr id="89" name="Ellipse 236">
              <a:extLst>
                <a:ext uri="{FF2B5EF4-FFF2-40B4-BE49-F238E27FC236}">
                  <a16:creationId xmlns:a16="http://schemas.microsoft.com/office/drawing/2014/main" id="{0AC56395-120F-49CA-986D-998076665DCC}"/>
                </a:ext>
              </a:extLst>
            </p:cNvPr>
            <p:cNvSpPr/>
            <p:nvPr/>
          </p:nvSpPr>
          <p:spPr>
            <a:xfrm>
              <a:off x="1506690" y="5927040"/>
              <a:ext cx="264272" cy="253637"/>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90" name="Graphic 138" descr="Chat bubble">
              <a:extLst>
                <a:ext uri="{FF2B5EF4-FFF2-40B4-BE49-F238E27FC236}">
                  <a16:creationId xmlns:a16="http://schemas.microsoft.com/office/drawing/2014/main" id="{EF4F131B-4494-444D-85AA-2D9A4792AAC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6233" y="5956768"/>
              <a:ext cx="218900" cy="218900"/>
            </a:xfrm>
            <a:prstGeom prst="rect">
              <a:avLst/>
            </a:prstGeom>
          </p:spPr>
        </p:pic>
      </p:grpSp>
      <p:sp>
        <p:nvSpPr>
          <p:cNvPr id="78" name="Forme libre : forme 77">
            <a:extLst>
              <a:ext uri="{FF2B5EF4-FFF2-40B4-BE49-F238E27FC236}">
                <a16:creationId xmlns:a16="http://schemas.microsoft.com/office/drawing/2014/main" id="{AC5F8B17-BA42-4978-B20F-13058C476C49}"/>
              </a:ext>
            </a:extLst>
          </p:cNvPr>
          <p:cNvSpPr/>
          <p:nvPr/>
        </p:nvSpPr>
        <p:spPr bwMode="auto">
          <a:xfrm>
            <a:off x="1433513" y="2225251"/>
            <a:ext cx="7807697" cy="515569"/>
          </a:xfrm>
          <a:custGeom>
            <a:avLst/>
            <a:gdLst>
              <a:gd name="connsiteX0" fmla="*/ 0 w 2924175"/>
              <a:gd name="connsiteY0" fmla="*/ 50284 h 546034"/>
              <a:gd name="connsiteX1" fmla="*/ 796925 w 2924175"/>
              <a:gd name="connsiteY1" fmla="*/ 47109 h 546034"/>
              <a:gd name="connsiteX2" fmla="*/ 1654175 w 2924175"/>
              <a:gd name="connsiteY2" fmla="*/ 34409 h 546034"/>
              <a:gd name="connsiteX3" fmla="*/ 2359025 w 2924175"/>
              <a:gd name="connsiteY3" fmla="*/ 545584 h 546034"/>
              <a:gd name="connsiteX4" fmla="*/ 2924175 w 2924175"/>
              <a:gd name="connsiteY4" fmla="*/ 123309 h 546034"/>
              <a:gd name="connsiteX0" fmla="*/ 0 w 4862513"/>
              <a:gd name="connsiteY0" fmla="*/ 50284 h 545987"/>
              <a:gd name="connsiteX1" fmla="*/ 796925 w 4862513"/>
              <a:gd name="connsiteY1" fmla="*/ 47109 h 545987"/>
              <a:gd name="connsiteX2" fmla="*/ 1654175 w 4862513"/>
              <a:gd name="connsiteY2" fmla="*/ 34409 h 545987"/>
              <a:gd name="connsiteX3" fmla="*/ 2359025 w 4862513"/>
              <a:gd name="connsiteY3" fmla="*/ 545584 h 545987"/>
              <a:gd name="connsiteX4" fmla="*/ 4862513 w 4862513"/>
              <a:gd name="connsiteY4" fmla="*/ 80447 h 545987"/>
              <a:gd name="connsiteX0" fmla="*/ 0 w 4862513"/>
              <a:gd name="connsiteY0" fmla="*/ 50284 h 545914"/>
              <a:gd name="connsiteX1" fmla="*/ 796925 w 4862513"/>
              <a:gd name="connsiteY1" fmla="*/ 47109 h 545914"/>
              <a:gd name="connsiteX2" fmla="*/ 1654175 w 4862513"/>
              <a:gd name="connsiteY2" fmla="*/ 34409 h 545914"/>
              <a:gd name="connsiteX3" fmla="*/ 2359025 w 4862513"/>
              <a:gd name="connsiteY3" fmla="*/ 545584 h 545914"/>
              <a:gd name="connsiteX4" fmla="*/ 4862513 w 4862513"/>
              <a:gd name="connsiteY4" fmla="*/ 80447 h 545914"/>
              <a:gd name="connsiteX0" fmla="*/ 0 w 4862513"/>
              <a:gd name="connsiteY0" fmla="*/ 50284 h 545584"/>
              <a:gd name="connsiteX1" fmla="*/ 796925 w 4862513"/>
              <a:gd name="connsiteY1" fmla="*/ 47109 h 545584"/>
              <a:gd name="connsiteX2" fmla="*/ 1654175 w 4862513"/>
              <a:gd name="connsiteY2" fmla="*/ 34409 h 545584"/>
              <a:gd name="connsiteX3" fmla="*/ 2359025 w 4862513"/>
              <a:gd name="connsiteY3" fmla="*/ 545584 h 545584"/>
              <a:gd name="connsiteX4" fmla="*/ 4862513 w 4862513"/>
              <a:gd name="connsiteY4" fmla="*/ 80447 h 545584"/>
              <a:gd name="connsiteX0" fmla="*/ 0 w 4862513"/>
              <a:gd name="connsiteY0" fmla="*/ 50284 h 552071"/>
              <a:gd name="connsiteX1" fmla="*/ 796925 w 4862513"/>
              <a:gd name="connsiteY1" fmla="*/ 47109 h 552071"/>
              <a:gd name="connsiteX2" fmla="*/ 1654175 w 4862513"/>
              <a:gd name="connsiteY2" fmla="*/ 34409 h 552071"/>
              <a:gd name="connsiteX3" fmla="*/ 2359025 w 4862513"/>
              <a:gd name="connsiteY3" fmla="*/ 545584 h 552071"/>
              <a:gd name="connsiteX4" fmla="*/ 3048000 w 4862513"/>
              <a:gd name="connsiteY4" fmla="*/ 307460 h 552071"/>
              <a:gd name="connsiteX5" fmla="*/ 4862513 w 4862513"/>
              <a:gd name="connsiteY5" fmla="*/ 80447 h 552071"/>
              <a:gd name="connsiteX0" fmla="*/ 0 w 4862513"/>
              <a:gd name="connsiteY0" fmla="*/ 50284 h 549609"/>
              <a:gd name="connsiteX1" fmla="*/ 796925 w 4862513"/>
              <a:gd name="connsiteY1" fmla="*/ 47109 h 549609"/>
              <a:gd name="connsiteX2" fmla="*/ 1654175 w 4862513"/>
              <a:gd name="connsiteY2" fmla="*/ 34409 h 549609"/>
              <a:gd name="connsiteX3" fmla="*/ 2359025 w 4862513"/>
              <a:gd name="connsiteY3" fmla="*/ 545584 h 549609"/>
              <a:gd name="connsiteX4" fmla="*/ 3048000 w 4862513"/>
              <a:gd name="connsiteY4" fmla="*/ 159822 h 549609"/>
              <a:gd name="connsiteX5" fmla="*/ 4862513 w 4862513"/>
              <a:gd name="connsiteY5" fmla="*/ 80447 h 549609"/>
              <a:gd name="connsiteX0" fmla="*/ 0 w 4862513"/>
              <a:gd name="connsiteY0" fmla="*/ 50284 h 549376"/>
              <a:gd name="connsiteX1" fmla="*/ 796925 w 4862513"/>
              <a:gd name="connsiteY1" fmla="*/ 47109 h 549376"/>
              <a:gd name="connsiteX2" fmla="*/ 1654175 w 4862513"/>
              <a:gd name="connsiteY2" fmla="*/ 34409 h 549376"/>
              <a:gd name="connsiteX3" fmla="*/ 2359025 w 4862513"/>
              <a:gd name="connsiteY3" fmla="*/ 545584 h 549376"/>
              <a:gd name="connsiteX4" fmla="*/ 3048000 w 4862513"/>
              <a:gd name="connsiteY4" fmla="*/ 136010 h 549376"/>
              <a:gd name="connsiteX5" fmla="*/ 4862513 w 4862513"/>
              <a:gd name="connsiteY5" fmla="*/ 80447 h 549376"/>
              <a:gd name="connsiteX0" fmla="*/ 0 w 4862513"/>
              <a:gd name="connsiteY0" fmla="*/ 50284 h 549376"/>
              <a:gd name="connsiteX1" fmla="*/ 796925 w 4862513"/>
              <a:gd name="connsiteY1" fmla="*/ 47109 h 549376"/>
              <a:gd name="connsiteX2" fmla="*/ 1654175 w 4862513"/>
              <a:gd name="connsiteY2" fmla="*/ 34409 h 549376"/>
              <a:gd name="connsiteX3" fmla="*/ 2359025 w 4862513"/>
              <a:gd name="connsiteY3" fmla="*/ 545584 h 549376"/>
              <a:gd name="connsiteX4" fmla="*/ 3048000 w 4862513"/>
              <a:gd name="connsiteY4" fmla="*/ 136010 h 549376"/>
              <a:gd name="connsiteX5" fmla="*/ 4862513 w 4862513"/>
              <a:gd name="connsiteY5" fmla="*/ 80447 h 549376"/>
              <a:gd name="connsiteX0" fmla="*/ 0 w 4867181"/>
              <a:gd name="connsiteY0" fmla="*/ 50284 h 549376"/>
              <a:gd name="connsiteX1" fmla="*/ 796925 w 4867181"/>
              <a:gd name="connsiteY1" fmla="*/ 47109 h 549376"/>
              <a:gd name="connsiteX2" fmla="*/ 1654175 w 4867181"/>
              <a:gd name="connsiteY2" fmla="*/ 34409 h 549376"/>
              <a:gd name="connsiteX3" fmla="*/ 2359025 w 4867181"/>
              <a:gd name="connsiteY3" fmla="*/ 545584 h 549376"/>
              <a:gd name="connsiteX4" fmla="*/ 3048000 w 4867181"/>
              <a:gd name="connsiteY4" fmla="*/ 136010 h 549376"/>
              <a:gd name="connsiteX5" fmla="*/ 4867181 w 4867181"/>
              <a:gd name="connsiteY5" fmla="*/ 223322 h 549376"/>
              <a:gd name="connsiteX0" fmla="*/ 0 w 4867181"/>
              <a:gd name="connsiteY0" fmla="*/ 50284 h 550373"/>
              <a:gd name="connsiteX1" fmla="*/ 796925 w 4867181"/>
              <a:gd name="connsiteY1" fmla="*/ 47109 h 550373"/>
              <a:gd name="connsiteX2" fmla="*/ 1654175 w 4867181"/>
              <a:gd name="connsiteY2" fmla="*/ 34409 h 550373"/>
              <a:gd name="connsiteX3" fmla="*/ 2359025 w 4867181"/>
              <a:gd name="connsiteY3" fmla="*/ 545584 h 550373"/>
              <a:gd name="connsiteX4" fmla="*/ 3052668 w 4867181"/>
              <a:gd name="connsiteY4" fmla="*/ 221735 h 550373"/>
              <a:gd name="connsiteX5" fmla="*/ 4867181 w 4867181"/>
              <a:gd name="connsiteY5" fmla="*/ 223322 h 550373"/>
              <a:gd name="connsiteX0" fmla="*/ 0 w 4867181"/>
              <a:gd name="connsiteY0" fmla="*/ 15480 h 515569"/>
              <a:gd name="connsiteX1" fmla="*/ 796925 w 4867181"/>
              <a:gd name="connsiteY1" fmla="*/ 12305 h 515569"/>
              <a:gd name="connsiteX2" fmla="*/ 1654176 w 4867181"/>
              <a:gd name="connsiteY2" fmla="*/ 51992 h 515569"/>
              <a:gd name="connsiteX3" fmla="*/ 2359025 w 4867181"/>
              <a:gd name="connsiteY3" fmla="*/ 510780 h 515569"/>
              <a:gd name="connsiteX4" fmla="*/ 3052668 w 4867181"/>
              <a:gd name="connsiteY4" fmla="*/ 186931 h 515569"/>
              <a:gd name="connsiteX5" fmla="*/ 4867181 w 4867181"/>
              <a:gd name="connsiteY5" fmla="*/ 188518 h 51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181" h="515569">
                <a:moveTo>
                  <a:pt x="0" y="15480"/>
                </a:moveTo>
                <a:lnTo>
                  <a:pt x="796925" y="12305"/>
                </a:lnTo>
                <a:cubicBezTo>
                  <a:pt x="1072621" y="9659"/>
                  <a:pt x="1393826" y="-31087"/>
                  <a:pt x="1654176" y="51992"/>
                </a:cubicBezTo>
                <a:cubicBezTo>
                  <a:pt x="1914526" y="135071"/>
                  <a:pt x="2126721" y="465272"/>
                  <a:pt x="2359025" y="510780"/>
                </a:cubicBezTo>
                <a:cubicBezTo>
                  <a:pt x="2591329" y="556289"/>
                  <a:pt x="2635420" y="264454"/>
                  <a:pt x="3052668" y="186931"/>
                </a:cubicBezTo>
                <a:cubicBezTo>
                  <a:pt x="3469916" y="109408"/>
                  <a:pt x="4545712" y="197778"/>
                  <a:pt x="4867181" y="188518"/>
                </a:cubicBezTo>
              </a:path>
            </a:pathLst>
          </a:cu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sp>
        <p:nvSpPr>
          <p:cNvPr id="95" name="Forme libre : forme 94">
            <a:extLst>
              <a:ext uri="{FF2B5EF4-FFF2-40B4-BE49-F238E27FC236}">
                <a16:creationId xmlns:a16="http://schemas.microsoft.com/office/drawing/2014/main" id="{B20373F5-981D-4953-85A2-480EFD71FBFA}"/>
              </a:ext>
            </a:extLst>
          </p:cNvPr>
          <p:cNvSpPr/>
          <p:nvPr/>
        </p:nvSpPr>
        <p:spPr bwMode="auto">
          <a:xfrm>
            <a:off x="1346909" y="2221681"/>
            <a:ext cx="1910577" cy="242235"/>
          </a:xfrm>
          <a:custGeom>
            <a:avLst/>
            <a:gdLst>
              <a:gd name="connsiteX0" fmla="*/ 1157288 w 1157288"/>
              <a:gd name="connsiteY0" fmla="*/ 0 h 266700"/>
              <a:gd name="connsiteX1" fmla="*/ 923925 w 1157288"/>
              <a:gd name="connsiteY1" fmla="*/ 219075 h 266700"/>
              <a:gd name="connsiteX2" fmla="*/ 0 w 1157288"/>
              <a:gd name="connsiteY2" fmla="*/ 266700 h 266700"/>
            </a:gdLst>
            <a:ahLst/>
            <a:cxnLst>
              <a:cxn ang="0">
                <a:pos x="connsiteX0" y="connsiteY0"/>
              </a:cxn>
              <a:cxn ang="0">
                <a:pos x="connsiteX1" y="connsiteY1"/>
              </a:cxn>
              <a:cxn ang="0">
                <a:pos x="connsiteX2" y="connsiteY2"/>
              </a:cxn>
            </a:cxnLst>
            <a:rect l="l" t="t" r="r" b="b"/>
            <a:pathLst>
              <a:path w="1157288" h="266700">
                <a:moveTo>
                  <a:pt x="1157288" y="0"/>
                </a:moveTo>
                <a:cubicBezTo>
                  <a:pt x="1137047" y="87312"/>
                  <a:pt x="1116806" y="174625"/>
                  <a:pt x="923925" y="219075"/>
                </a:cubicBezTo>
                <a:cubicBezTo>
                  <a:pt x="731044" y="263525"/>
                  <a:pt x="365522" y="265112"/>
                  <a:pt x="0" y="266700"/>
                </a:cubicBezTo>
              </a:path>
            </a:pathLst>
          </a:cu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sp>
        <p:nvSpPr>
          <p:cNvPr id="118" name="Forme libre : forme 117">
            <a:extLst>
              <a:ext uri="{FF2B5EF4-FFF2-40B4-BE49-F238E27FC236}">
                <a16:creationId xmlns:a16="http://schemas.microsoft.com/office/drawing/2014/main" id="{1E9BD9A0-9F7E-42FD-820E-01AA06CFB1D7}"/>
              </a:ext>
            </a:extLst>
          </p:cNvPr>
          <p:cNvSpPr/>
          <p:nvPr/>
        </p:nvSpPr>
        <p:spPr bwMode="auto">
          <a:xfrm>
            <a:off x="1428044" y="2240016"/>
            <a:ext cx="1829442" cy="853830"/>
          </a:xfrm>
          <a:custGeom>
            <a:avLst/>
            <a:gdLst>
              <a:gd name="connsiteX0" fmla="*/ 1157288 w 1157288"/>
              <a:gd name="connsiteY0" fmla="*/ 0 h 266700"/>
              <a:gd name="connsiteX1" fmla="*/ 923925 w 1157288"/>
              <a:gd name="connsiteY1" fmla="*/ 219075 h 266700"/>
              <a:gd name="connsiteX2" fmla="*/ 0 w 1157288"/>
              <a:gd name="connsiteY2" fmla="*/ 266700 h 266700"/>
            </a:gdLst>
            <a:ahLst/>
            <a:cxnLst>
              <a:cxn ang="0">
                <a:pos x="connsiteX0" y="connsiteY0"/>
              </a:cxn>
              <a:cxn ang="0">
                <a:pos x="connsiteX1" y="connsiteY1"/>
              </a:cxn>
              <a:cxn ang="0">
                <a:pos x="connsiteX2" y="connsiteY2"/>
              </a:cxn>
            </a:cxnLst>
            <a:rect l="l" t="t" r="r" b="b"/>
            <a:pathLst>
              <a:path w="1157288" h="266700">
                <a:moveTo>
                  <a:pt x="1157288" y="0"/>
                </a:moveTo>
                <a:cubicBezTo>
                  <a:pt x="1137047" y="87312"/>
                  <a:pt x="1116806" y="174625"/>
                  <a:pt x="923925" y="219075"/>
                </a:cubicBezTo>
                <a:cubicBezTo>
                  <a:pt x="731044" y="263525"/>
                  <a:pt x="365522" y="265112"/>
                  <a:pt x="0" y="266700"/>
                </a:cubicBezTo>
              </a:path>
            </a:pathLst>
          </a:custGeom>
          <a:noFill/>
          <a:ln w="9525" cap="flat" cmpd="sng" algn="ctr">
            <a:solidFill>
              <a:srgbClr val="00B05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cxnSp>
        <p:nvCxnSpPr>
          <p:cNvPr id="122" name="Connecteur droit 121">
            <a:extLst>
              <a:ext uri="{FF2B5EF4-FFF2-40B4-BE49-F238E27FC236}">
                <a16:creationId xmlns:a16="http://schemas.microsoft.com/office/drawing/2014/main" id="{CA76ACAB-5EDA-45FE-AE59-3AE93F2E6419}"/>
              </a:ext>
            </a:extLst>
          </p:cNvPr>
          <p:cNvCxnSpPr>
            <a:cxnSpLocks/>
          </p:cNvCxnSpPr>
          <p:nvPr/>
        </p:nvCxnSpPr>
        <p:spPr bwMode="auto">
          <a:xfrm flipH="1">
            <a:off x="8950663" y="2202611"/>
            <a:ext cx="4997" cy="552351"/>
          </a:xfrm>
          <a:prstGeom prst="line">
            <a:avLst/>
          </a:prstGeom>
          <a:solidFill>
            <a:schemeClr val="accent1"/>
          </a:solidFill>
          <a:ln w="9525" cap="flat" cmpd="sng" algn="ctr">
            <a:solidFill>
              <a:srgbClr val="00B050"/>
            </a:solidFill>
            <a:prstDash val="solid"/>
            <a:round/>
            <a:headEnd type="none" w="med" len="med"/>
            <a:tailEnd type="none" w="med" len="med"/>
          </a:ln>
          <a:effectLst/>
        </p:spPr>
      </p:cxnSp>
      <p:cxnSp>
        <p:nvCxnSpPr>
          <p:cNvPr id="124" name="Connecteur droit 123">
            <a:extLst>
              <a:ext uri="{FF2B5EF4-FFF2-40B4-BE49-F238E27FC236}">
                <a16:creationId xmlns:a16="http://schemas.microsoft.com/office/drawing/2014/main" id="{410AA5CF-9BCC-41E7-A347-9B30C224D2E5}"/>
              </a:ext>
            </a:extLst>
          </p:cNvPr>
          <p:cNvCxnSpPr>
            <a:cxnSpLocks/>
          </p:cNvCxnSpPr>
          <p:nvPr/>
        </p:nvCxnSpPr>
        <p:spPr bwMode="auto">
          <a:xfrm>
            <a:off x="7698743" y="2202611"/>
            <a:ext cx="0" cy="771533"/>
          </a:xfrm>
          <a:prstGeom prst="line">
            <a:avLst/>
          </a:prstGeom>
          <a:solidFill>
            <a:schemeClr val="accent1"/>
          </a:solidFill>
          <a:ln w="9525" cap="flat" cmpd="sng" algn="ctr">
            <a:solidFill>
              <a:srgbClr val="00B050"/>
            </a:solidFill>
            <a:prstDash val="solid"/>
            <a:round/>
            <a:headEnd type="none" w="med" len="med"/>
            <a:tailEnd type="none" w="med" len="med"/>
          </a:ln>
          <a:effectLst/>
        </p:spPr>
      </p:cxnSp>
      <p:cxnSp>
        <p:nvCxnSpPr>
          <p:cNvPr id="125" name="Connecteur droit 124">
            <a:extLst>
              <a:ext uri="{FF2B5EF4-FFF2-40B4-BE49-F238E27FC236}">
                <a16:creationId xmlns:a16="http://schemas.microsoft.com/office/drawing/2014/main" id="{87D7D11F-E83A-47C2-9A4E-BC5150C69136}"/>
              </a:ext>
            </a:extLst>
          </p:cNvPr>
          <p:cNvCxnSpPr>
            <a:cxnSpLocks/>
          </p:cNvCxnSpPr>
          <p:nvPr/>
        </p:nvCxnSpPr>
        <p:spPr bwMode="auto">
          <a:xfrm>
            <a:off x="6476868" y="2202611"/>
            <a:ext cx="0" cy="771533"/>
          </a:xfrm>
          <a:prstGeom prst="line">
            <a:avLst/>
          </a:prstGeom>
          <a:solidFill>
            <a:schemeClr val="accent1"/>
          </a:solidFill>
          <a:ln w="9525" cap="flat" cmpd="sng" algn="ctr">
            <a:solidFill>
              <a:srgbClr val="00B050"/>
            </a:solidFill>
            <a:prstDash val="solid"/>
            <a:round/>
            <a:headEnd type="none" w="med" len="med"/>
            <a:tailEnd type="none" w="med" len="med"/>
          </a:ln>
          <a:effectLst/>
        </p:spPr>
      </p:cxnSp>
      <p:grpSp>
        <p:nvGrpSpPr>
          <p:cNvPr id="135" name="Groupe 134">
            <a:extLst>
              <a:ext uri="{FF2B5EF4-FFF2-40B4-BE49-F238E27FC236}">
                <a16:creationId xmlns:a16="http://schemas.microsoft.com/office/drawing/2014/main" id="{77CFA567-9A91-4ED7-9303-CCD39DD8B925}"/>
              </a:ext>
            </a:extLst>
          </p:cNvPr>
          <p:cNvGrpSpPr>
            <a:grpSpLocks noChangeAspect="1"/>
          </p:cNvGrpSpPr>
          <p:nvPr/>
        </p:nvGrpSpPr>
        <p:grpSpPr>
          <a:xfrm>
            <a:off x="1265059" y="2985163"/>
            <a:ext cx="198732" cy="188152"/>
            <a:chOff x="-308281" y="4761352"/>
            <a:chExt cx="143596" cy="136454"/>
          </a:xfrm>
        </p:grpSpPr>
        <p:sp>
          <p:nvSpPr>
            <p:cNvPr id="136" name="Ellipse 236">
              <a:extLst>
                <a:ext uri="{FF2B5EF4-FFF2-40B4-BE49-F238E27FC236}">
                  <a16:creationId xmlns:a16="http://schemas.microsoft.com/office/drawing/2014/main" id="{380229C6-DC4A-4412-8168-2C2D72C08E36}"/>
                </a:ext>
              </a:extLst>
            </p:cNvPr>
            <p:cNvSpPr/>
            <p:nvPr/>
          </p:nvSpPr>
          <p:spPr>
            <a:xfrm>
              <a:off x="-308281" y="4761352"/>
              <a:ext cx="143596" cy="136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37" name="Graphic 192" descr="Laptop">
              <a:extLst>
                <a:ext uri="{FF2B5EF4-FFF2-40B4-BE49-F238E27FC236}">
                  <a16:creationId xmlns:a16="http://schemas.microsoft.com/office/drawing/2014/main" id="{A7D57FC6-415E-42ED-ABDB-9573737DA65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138" name="Group 3">
            <a:extLst>
              <a:ext uri="{FF2B5EF4-FFF2-40B4-BE49-F238E27FC236}">
                <a16:creationId xmlns:a16="http://schemas.microsoft.com/office/drawing/2014/main" id="{51A0C466-EA3F-4AD7-8D10-5B0FC2A8AF98}"/>
              </a:ext>
            </a:extLst>
          </p:cNvPr>
          <p:cNvGrpSpPr/>
          <p:nvPr/>
        </p:nvGrpSpPr>
        <p:grpSpPr>
          <a:xfrm>
            <a:off x="2695359" y="2154186"/>
            <a:ext cx="198732" cy="180000"/>
            <a:chOff x="1510773" y="2862189"/>
            <a:chExt cx="252000" cy="252000"/>
          </a:xfrm>
        </p:grpSpPr>
        <p:sp>
          <p:nvSpPr>
            <p:cNvPr id="139" name="Ellipse 236">
              <a:extLst>
                <a:ext uri="{FF2B5EF4-FFF2-40B4-BE49-F238E27FC236}">
                  <a16:creationId xmlns:a16="http://schemas.microsoft.com/office/drawing/2014/main" id="{08F066B6-9ACD-4E60-B8BB-E54BFFE9E57A}"/>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40" name="Graphic 111" descr="Boardroom">
              <a:extLst>
                <a:ext uri="{FF2B5EF4-FFF2-40B4-BE49-F238E27FC236}">
                  <a16:creationId xmlns:a16="http://schemas.microsoft.com/office/drawing/2014/main" id="{4E317DFE-EFB7-4D4B-97C5-3A4A85D5425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24" name="Group 23">
            <a:extLst>
              <a:ext uri="{FF2B5EF4-FFF2-40B4-BE49-F238E27FC236}">
                <a16:creationId xmlns:a16="http://schemas.microsoft.com/office/drawing/2014/main" id="{9528C70F-3EFD-4938-87EB-F572D80D3127}"/>
              </a:ext>
            </a:extLst>
          </p:cNvPr>
          <p:cNvGrpSpPr/>
          <p:nvPr/>
        </p:nvGrpSpPr>
        <p:grpSpPr>
          <a:xfrm>
            <a:off x="2695359" y="2342150"/>
            <a:ext cx="198732" cy="180000"/>
            <a:chOff x="1815729" y="3941192"/>
            <a:chExt cx="180000" cy="180000"/>
          </a:xfrm>
        </p:grpSpPr>
        <p:sp>
          <p:nvSpPr>
            <p:cNvPr id="142" name="Ellipse 236">
              <a:extLst>
                <a:ext uri="{FF2B5EF4-FFF2-40B4-BE49-F238E27FC236}">
                  <a16:creationId xmlns:a16="http://schemas.microsoft.com/office/drawing/2014/main" id="{15F5BC9D-80DF-4267-AE1D-E692E0640C09}"/>
                </a:ext>
              </a:extLst>
            </p:cNvPr>
            <p:cNvSpPr/>
            <p:nvPr/>
          </p:nvSpPr>
          <p:spPr>
            <a:xfrm>
              <a:off x="1815729" y="3941192"/>
              <a:ext cx="180000" cy="18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43" name="Graphic 219" descr="Web cam">
              <a:extLst>
                <a:ext uri="{FF2B5EF4-FFF2-40B4-BE49-F238E27FC236}">
                  <a16:creationId xmlns:a16="http://schemas.microsoft.com/office/drawing/2014/main" id="{61D284A1-0C23-47C0-AD9C-0042220320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27551" y="3953014"/>
              <a:ext cx="156357" cy="156357"/>
            </a:xfrm>
            <a:prstGeom prst="rect">
              <a:avLst/>
            </a:prstGeom>
          </p:spPr>
        </p:pic>
      </p:grpSp>
      <p:sp>
        <p:nvSpPr>
          <p:cNvPr id="144" name="Forme libre : forme 143">
            <a:extLst>
              <a:ext uri="{FF2B5EF4-FFF2-40B4-BE49-F238E27FC236}">
                <a16:creationId xmlns:a16="http://schemas.microsoft.com/office/drawing/2014/main" id="{A47BC39F-D10C-458C-A3A6-1D03CE052604}"/>
              </a:ext>
            </a:extLst>
          </p:cNvPr>
          <p:cNvSpPr/>
          <p:nvPr/>
        </p:nvSpPr>
        <p:spPr bwMode="auto">
          <a:xfrm>
            <a:off x="1409971" y="2232147"/>
            <a:ext cx="1852986" cy="473344"/>
          </a:xfrm>
          <a:custGeom>
            <a:avLst/>
            <a:gdLst>
              <a:gd name="connsiteX0" fmla="*/ 1157288 w 1157288"/>
              <a:gd name="connsiteY0" fmla="*/ 0 h 266700"/>
              <a:gd name="connsiteX1" fmla="*/ 923925 w 1157288"/>
              <a:gd name="connsiteY1" fmla="*/ 219075 h 266700"/>
              <a:gd name="connsiteX2" fmla="*/ 0 w 1157288"/>
              <a:gd name="connsiteY2" fmla="*/ 266700 h 266700"/>
            </a:gdLst>
            <a:ahLst/>
            <a:cxnLst>
              <a:cxn ang="0">
                <a:pos x="connsiteX0" y="connsiteY0"/>
              </a:cxn>
              <a:cxn ang="0">
                <a:pos x="connsiteX1" y="connsiteY1"/>
              </a:cxn>
              <a:cxn ang="0">
                <a:pos x="connsiteX2" y="connsiteY2"/>
              </a:cxn>
            </a:cxnLst>
            <a:rect l="l" t="t" r="r" b="b"/>
            <a:pathLst>
              <a:path w="1157288" h="266700">
                <a:moveTo>
                  <a:pt x="1157288" y="0"/>
                </a:moveTo>
                <a:cubicBezTo>
                  <a:pt x="1137047" y="87312"/>
                  <a:pt x="1116806" y="174625"/>
                  <a:pt x="923925" y="219075"/>
                </a:cubicBezTo>
                <a:cubicBezTo>
                  <a:pt x="731044" y="263525"/>
                  <a:pt x="365522" y="265112"/>
                  <a:pt x="0" y="266700"/>
                </a:cubicBezTo>
              </a:path>
            </a:pathLst>
          </a:cu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cxnSp>
        <p:nvCxnSpPr>
          <p:cNvPr id="157" name="Connecteur droit 156">
            <a:extLst>
              <a:ext uri="{FF2B5EF4-FFF2-40B4-BE49-F238E27FC236}">
                <a16:creationId xmlns:a16="http://schemas.microsoft.com/office/drawing/2014/main" id="{8955CE99-9224-4921-B4B2-B71B4E3F8DD1}"/>
              </a:ext>
            </a:extLst>
          </p:cNvPr>
          <p:cNvCxnSpPr>
            <a:cxnSpLocks/>
          </p:cNvCxnSpPr>
          <p:nvPr/>
        </p:nvCxnSpPr>
        <p:spPr bwMode="auto">
          <a:xfrm>
            <a:off x="5304874" y="2202611"/>
            <a:ext cx="0" cy="771533"/>
          </a:xfrm>
          <a:prstGeom prst="line">
            <a:avLst/>
          </a:prstGeom>
          <a:solidFill>
            <a:schemeClr val="accent1"/>
          </a:solidFill>
          <a:ln w="9525" cap="flat" cmpd="sng" algn="ctr">
            <a:solidFill>
              <a:srgbClr val="00B050"/>
            </a:solidFill>
            <a:prstDash val="solid"/>
            <a:round/>
            <a:headEnd type="none" w="med" len="med"/>
            <a:tailEnd type="none" w="med" len="med"/>
          </a:ln>
          <a:effectLst/>
        </p:spPr>
      </p:cxnSp>
      <p:grpSp>
        <p:nvGrpSpPr>
          <p:cNvPr id="158" name="Groupe 157">
            <a:extLst>
              <a:ext uri="{FF2B5EF4-FFF2-40B4-BE49-F238E27FC236}">
                <a16:creationId xmlns:a16="http://schemas.microsoft.com/office/drawing/2014/main" id="{0B969845-9C3A-4562-BAE9-98CC3DA0760B}"/>
              </a:ext>
            </a:extLst>
          </p:cNvPr>
          <p:cNvGrpSpPr/>
          <p:nvPr/>
        </p:nvGrpSpPr>
        <p:grpSpPr>
          <a:xfrm>
            <a:off x="5163350" y="2872349"/>
            <a:ext cx="198732" cy="180000"/>
            <a:chOff x="-308281" y="4761352"/>
            <a:chExt cx="143596" cy="136454"/>
          </a:xfrm>
        </p:grpSpPr>
        <p:sp>
          <p:nvSpPr>
            <p:cNvPr id="159" name="Ellipse 236">
              <a:extLst>
                <a:ext uri="{FF2B5EF4-FFF2-40B4-BE49-F238E27FC236}">
                  <a16:creationId xmlns:a16="http://schemas.microsoft.com/office/drawing/2014/main" id="{ED6ADCCD-3CB0-4BB6-9B3E-0A19043FD758}"/>
                </a:ext>
              </a:extLst>
            </p:cNvPr>
            <p:cNvSpPr/>
            <p:nvPr/>
          </p:nvSpPr>
          <p:spPr>
            <a:xfrm>
              <a:off x="-308281" y="4761352"/>
              <a:ext cx="143596" cy="136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60" name="Graphic 192" descr="Laptop">
              <a:extLst>
                <a:ext uri="{FF2B5EF4-FFF2-40B4-BE49-F238E27FC236}">
                  <a16:creationId xmlns:a16="http://schemas.microsoft.com/office/drawing/2014/main" id="{D6921E53-6DAF-48D6-A7EA-2DD6A67C27F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224" name="Groupe 223">
            <a:extLst>
              <a:ext uri="{FF2B5EF4-FFF2-40B4-BE49-F238E27FC236}">
                <a16:creationId xmlns:a16="http://schemas.microsoft.com/office/drawing/2014/main" id="{ECF2C17A-0126-47D8-ABDA-29854EBA5F23}"/>
              </a:ext>
            </a:extLst>
          </p:cNvPr>
          <p:cNvGrpSpPr/>
          <p:nvPr/>
        </p:nvGrpSpPr>
        <p:grpSpPr>
          <a:xfrm>
            <a:off x="3906543" y="2651099"/>
            <a:ext cx="198732" cy="180000"/>
            <a:chOff x="-734479" y="4825574"/>
            <a:chExt cx="140768" cy="135104"/>
          </a:xfrm>
        </p:grpSpPr>
        <p:sp>
          <p:nvSpPr>
            <p:cNvPr id="225" name="Ellipse 236">
              <a:extLst>
                <a:ext uri="{FF2B5EF4-FFF2-40B4-BE49-F238E27FC236}">
                  <a16:creationId xmlns:a16="http://schemas.microsoft.com/office/drawing/2014/main" id="{4B1F5183-F7DE-4368-A6C2-45275BBCD131}"/>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26" name="Graphic 120" descr="Receiver">
              <a:extLst>
                <a:ext uri="{FF2B5EF4-FFF2-40B4-BE49-F238E27FC236}">
                  <a16:creationId xmlns:a16="http://schemas.microsoft.com/office/drawing/2014/main" id="{7C729D76-AF5B-4074-B3FC-CF8F45A317B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sp>
        <p:nvSpPr>
          <p:cNvPr id="249" name="Rectangle 248">
            <a:extLst>
              <a:ext uri="{FF2B5EF4-FFF2-40B4-BE49-F238E27FC236}">
                <a16:creationId xmlns:a16="http://schemas.microsoft.com/office/drawing/2014/main" id="{385A7E1B-7C91-40DE-9288-F3A4FF49D033}"/>
              </a:ext>
            </a:extLst>
          </p:cNvPr>
          <p:cNvSpPr/>
          <p:nvPr/>
        </p:nvSpPr>
        <p:spPr bwMode="auto">
          <a:xfrm>
            <a:off x="946631" y="4799058"/>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normalizeH="0" baseline="0">
                <a:ln>
                  <a:noFill/>
                </a:ln>
                <a:solidFill>
                  <a:srgbClr val="009DB0"/>
                </a:solidFill>
                <a:effectLst/>
                <a:latin typeface="+mj-lt"/>
              </a:rPr>
              <a:t>Online customer acquisition </a:t>
            </a:r>
            <a:r>
              <a:rPr kumimoji="0" lang="en-US" sz="700" b="0" i="0" u="none" strike="noStrike" cap="none" normalizeH="0" baseline="0">
                <a:ln>
                  <a:noFill/>
                </a:ln>
                <a:effectLst/>
                <a:latin typeface="+mj-lt"/>
              </a:rPr>
              <a:t>with SEO, SEA and presence on social networks</a:t>
            </a:r>
          </a:p>
        </p:txBody>
      </p:sp>
      <p:sp>
        <p:nvSpPr>
          <p:cNvPr id="116" name="ZoneTexte 115">
            <a:extLst>
              <a:ext uri="{FF2B5EF4-FFF2-40B4-BE49-F238E27FC236}">
                <a16:creationId xmlns:a16="http://schemas.microsoft.com/office/drawing/2014/main" id="{41BDAAB7-6FE8-4139-8987-ED78C357D16D}"/>
              </a:ext>
            </a:extLst>
          </p:cNvPr>
          <p:cNvSpPr txBox="1"/>
          <p:nvPr/>
        </p:nvSpPr>
        <p:spPr>
          <a:xfrm>
            <a:off x="282552" y="1765013"/>
            <a:ext cx="683493" cy="307777"/>
          </a:xfrm>
          <a:prstGeom prst="rect">
            <a:avLst/>
          </a:prstGeom>
          <a:noFill/>
        </p:spPr>
        <p:txBody>
          <a:bodyPr wrap="square" rtlCol="0">
            <a:spAutoFit/>
          </a:bodyPr>
          <a:lstStyle/>
          <a:p>
            <a:pPr algn="ctr"/>
            <a:r>
              <a:rPr lang="en-US" sz="700" i="1">
                <a:solidFill>
                  <a:srgbClr val="009DB0"/>
                </a:solidFill>
                <a:latin typeface="+mj-lt"/>
              </a:rPr>
              <a:t>Service journey</a:t>
            </a:r>
          </a:p>
        </p:txBody>
      </p:sp>
      <p:grpSp>
        <p:nvGrpSpPr>
          <p:cNvPr id="189" name="Group 3">
            <a:extLst>
              <a:ext uri="{FF2B5EF4-FFF2-40B4-BE49-F238E27FC236}">
                <a16:creationId xmlns:a16="http://schemas.microsoft.com/office/drawing/2014/main" id="{CDE95AA4-9E8A-4C22-8980-4C31461F3747}"/>
              </a:ext>
            </a:extLst>
          </p:cNvPr>
          <p:cNvGrpSpPr/>
          <p:nvPr/>
        </p:nvGrpSpPr>
        <p:grpSpPr>
          <a:xfrm>
            <a:off x="3906543" y="2176306"/>
            <a:ext cx="198732" cy="180000"/>
            <a:chOff x="1510773" y="2862189"/>
            <a:chExt cx="252000" cy="252000"/>
          </a:xfrm>
        </p:grpSpPr>
        <p:sp>
          <p:nvSpPr>
            <p:cNvPr id="190" name="Ellipse 236">
              <a:extLst>
                <a:ext uri="{FF2B5EF4-FFF2-40B4-BE49-F238E27FC236}">
                  <a16:creationId xmlns:a16="http://schemas.microsoft.com/office/drawing/2014/main" id="{A0B2DD2A-7B65-44E8-BF29-C360397BCBF7}"/>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91" name="Graphic 111" descr="Boardroom">
              <a:extLst>
                <a:ext uri="{FF2B5EF4-FFF2-40B4-BE49-F238E27FC236}">
                  <a16:creationId xmlns:a16="http://schemas.microsoft.com/office/drawing/2014/main" id="{F0786A30-AE87-4D99-9776-BA074ACD418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192" name="Group 3">
            <a:extLst>
              <a:ext uri="{FF2B5EF4-FFF2-40B4-BE49-F238E27FC236}">
                <a16:creationId xmlns:a16="http://schemas.microsoft.com/office/drawing/2014/main" id="{93118A8A-14F9-4322-8158-AB21F0762B41}"/>
              </a:ext>
            </a:extLst>
          </p:cNvPr>
          <p:cNvGrpSpPr/>
          <p:nvPr/>
        </p:nvGrpSpPr>
        <p:grpSpPr>
          <a:xfrm>
            <a:off x="5163350" y="2176306"/>
            <a:ext cx="198732" cy="180000"/>
            <a:chOff x="1510773" y="2862189"/>
            <a:chExt cx="252000" cy="252000"/>
          </a:xfrm>
        </p:grpSpPr>
        <p:sp>
          <p:nvSpPr>
            <p:cNvPr id="193" name="Ellipse 236">
              <a:extLst>
                <a:ext uri="{FF2B5EF4-FFF2-40B4-BE49-F238E27FC236}">
                  <a16:creationId xmlns:a16="http://schemas.microsoft.com/office/drawing/2014/main" id="{8BD6C4FF-5E3E-4478-9209-D8EC04444F6A}"/>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194" name="Graphic 111" descr="Boardroom">
              <a:extLst>
                <a:ext uri="{FF2B5EF4-FFF2-40B4-BE49-F238E27FC236}">
                  <a16:creationId xmlns:a16="http://schemas.microsoft.com/office/drawing/2014/main" id="{9F328F2D-EF71-4CAC-9AB3-608D81F38C7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218" name="Group 3">
            <a:extLst>
              <a:ext uri="{FF2B5EF4-FFF2-40B4-BE49-F238E27FC236}">
                <a16:creationId xmlns:a16="http://schemas.microsoft.com/office/drawing/2014/main" id="{1D904498-3B79-4B9B-BD9D-01BFEA851F8F}"/>
              </a:ext>
            </a:extLst>
          </p:cNvPr>
          <p:cNvGrpSpPr/>
          <p:nvPr/>
        </p:nvGrpSpPr>
        <p:grpSpPr>
          <a:xfrm>
            <a:off x="6335344" y="2176306"/>
            <a:ext cx="198732" cy="180000"/>
            <a:chOff x="1510773" y="2862189"/>
            <a:chExt cx="252000" cy="252000"/>
          </a:xfrm>
        </p:grpSpPr>
        <p:sp>
          <p:nvSpPr>
            <p:cNvPr id="236" name="Ellipse 236">
              <a:extLst>
                <a:ext uri="{FF2B5EF4-FFF2-40B4-BE49-F238E27FC236}">
                  <a16:creationId xmlns:a16="http://schemas.microsoft.com/office/drawing/2014/main" id="{29FC79AF-5077-4607-8E2A-5CC1C7E70673}"/>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37" name="Graphic 111" descr="Boardroom">
              <a:extLst>
                <a:ext uri="{FF2B5EF4-FFF2-40B4-BE49-F238E27FC236}">
                  <a16:creationId xmlns:a16="http://schemas.microsoft.com/office/drawing/2014/main" id="{98CFA70E-8976-4CB2-BB68-033BA24C7EF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238" name="Group 3">
            <a:extLst>
              <a:ext uri="{FF2B5EF4-FFF2-40B4-BE49-F238E27FC236}">
                <a16:creationId xmlns:a16="http://schemas.microsoft.com/office/drawing/2014/main" id="{C678EBC0-A618-4AED-A814-894B83A6960E}"/>
              </a:ext>
            </a:extLst>
          </p:cNvPr>
          <p:cNvGrpSpPr/>
          <p:nvPr/>
        </p:nvGrpSpPr>
        <p:grpSpPr>
          <a:xfrm>
            <a:off x="7557220" y="2176306"/>
            <a:ext cx="198732" cy="180000"/>
            <a:chOff x="1510773" y="2862189"/>
            <a:chExt cx="252000" cy="252000"/>
          </a:xfrm>
        </p:grpSpPr>
        <p:sp>
          <p:nvSpPr>
            <p:cNvPr id="239" name="Ellipse 236">
              <a:extLst>
                <a:ext uri="{FF2B5EF4-FFF2-40B4-BE49-F238E27FC236}">
                  <a16:creationId xmlns:a16="http://schemas.microsoft.com/office/drawing/2014/main" id="{0EC8774E-90A7-40A8-A7CF-2101DF1B356F}"/>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52" name="Graphic 111" descr="Boardroom">
              <a:extLst>
                <a:ext uri="{FF2B5EF4-FFF2-40B4-BE49-F238E27FC236}">
                  <a16:creationId xmlns:a16="http://schemas.microsoft.com/office/drawing/2014/main" id="{21528328-3DE4-4B27-A9D8-C0332A0F332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253" name="Group 217">
            <a:extLst>
              <a:ext uri="{FF2B5EF4-FFF2-40B4-BE49-F238E27FC236}">
                <a16:creationId xmlns:a16="http://schemas.microsoft.com/office/drawing/2014/main" id="{87481D33-F195-43F8-8557-1F8F1947F7F5}"/>
              </a:ext>
            </a:extLst>
          </p:cNvPr>
          <p:cNvGrpSpPr/>
          <p:nvPr/>
        </p:nvGrpSpPr>
        <p:grpSpPr>
          <a:xfrm>
            <a:off x="3906543" y="2413703"/>
            <a:ext cx="198732" cy="180000"/>
            <a:chOff x="5464097" y="3342488"/>
            <a:chExt cx="252000" cy="252000"/>
          </a:xfrm>
        </p:grpSpPr>
        <p:sp>
          <p:nvSpPr>
            <p:cNvPr id="254" name="Ellipse 236">
              <a:extLst>
                <a:ext uri="{FF2B5EF4-FFF2-40B4-BE49-F238E27FC236}">
                  <a16:creationId xmlns:a16="http://schemas.microsoft.com/office/drawing/2014/main" id="{A3169EB8-AEE2-464E-97F3-D9F5CD248490}"/>
                </a:ext>
              </a:extLst>
            </p:cNvPr>
            <p:cNvSpPr/>
            <p:nvPr/>
          </p:nvSpPr>
          <p:spPr>
            <a:xfrm>
              <a:off x="5464097" y="3342488"/>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55" name="Graphic 219" descr="Web cam">
              <a:extLst>
                <a:ext uri="{FF2B5EF4-FFF2-40B4-BE49-F238E27FC236}">
                  <a16:creationId xmlns:a16="http://schemas.microsoft.com/office/drawing/2014/main" id="{1F572691-6D2C-484F-81F5-3E7CED1823FD}"/>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79699" y="3359038"/>
              <a:ext cx="218900" cy="218900"/>
            </a:xfrm>
            <a:prstGeom prst="rect">
              <a:avLst/>
            </a:prstGeom>
          </p:spPr>
        </p:pic>
      </p:grpSp>
      <p:grpSp>
        <p:nvGrpSpPr>
          <p:cNvPr id="260" name="Group 217">
            <a:extLst>
              <a:ext uri="{FF2B5EF4-FFF2-40B4-BE49-F238E27FC236}">
                <a16:creationId xmlns:a16="http://schemas.microsoft.com/office/drawing/2014/main" id="{98A7F4DA-9039-48AA-B703-28B9FA3DBBDA}"/>
              </a:ext>
            </a:extLst>
          </p:cNvPr>
          <p:cNvGrpSpPr/>
          <p:nvPr/>
        </p:nvGrpSpPr>
        <p:grpSpPr>
          <a:xfrm>
            <a:off x="5163350" y="2413703"/>
            <a:ext cx="198732" cy="180000"/>
            <a:chOff x="5464097" y="3342488"/>
            <a:chExt cx="252000" cy="252000"/>
          </a:xfrm>
        </p:grpSpPr>
        <p:sp>
          <p:nvSpPr>
            <p:cNvPr id="261" name="Ellipse 236">
              <a:extLst>
                <a:ext uri="{FF2B5EF4-FFF2-40B4-BE49-F238E27FC236}">
                  <a16:creationId xmlns:a16="http://schemas.microsoft.com/office/drawing/2014/main" id="{8B4D2C29-3CC0-4101-8535-3DBE790B198C}"/>
                </a:ext>
              </a:extLst>
            </p:cNvPr>
            <p:cNvSpPr/>
            <p:nvPr/>
          </p:nvSpPr>
          <p:spPr>
            <a:xfrm>
              <a:off x="5464097" y="3342488"/>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62" name="Graphic 219" descr="Web cam">
              <a:extLst>
                <a:ext uri="{FF2B5EF4-FFF2-40B4-BE49-F238E27FC236}">
                  <a16:creationId xmlns:a16="http://schemas.microsoft.com/office/drawing/2014/main" id="{8E6DA2AD-79DF-489C-8C7C-0C232B44228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79699" y="3359038"/>
              <a:ext cx="218900" cy="218900"/>
            </a:xfrm>
            <a:prstGeom prst="rect">
              <a:avLst/>
            </a:prstGeom>
          </p:spPr>
        </p:pic>
      </p:grpSp>
      <p:grpSp>
        <p:nvGrpSpPr>
          <p:cNvPr id="263" name="Group 217">
            <a:extLst>
              <a:ext uri="{FF2B5EF4-FFF2-40B4-BE49-F238E27FC236}">
                <a16:creationId xmlns:a16="http://schemas.microsoft.com/office/drawing/2014/main" id="{1DD23978-55DF-49B3-ACA6-B509FC2B4030}"/>
              </a:ext>
            </a:extLst>
          </p:cNvPr>
          <p:cNvGrpSpPr/>
          <p:nvPr/>
        </p:nvGrpSpPr>
        <p:grpSpPr>
          <a:xfrm>
            <a:off x="6335344" y="2413703"/>
            <a:ext cx="198732" cy="180000"/>
            <a:chOff x="5464097" y="3342488"/>
            <a:chExt cx="252000" cy="252000"/>
          </a:xfrm>
        </p:grpSpPr>
        <p:sp>
          <p:nvSpPr>
            <p:cNvPr id="264" name="Ellipse 236">
              <a:extLst>
                <a:ext uri="{FF2B5EF4-FFF2-40B4-BE49-F238E27FC236}">
                  <a16:creationId xmlns:a16="http://schemas.microsoft.com/office/drawing/2014/main" id="{9D331C88-B2E3-4E51-9126-7FB18572E1A4}"/>
                </a:ext>
              </a:extLst>
            </p:cNvPr>
            <p:cNvSpPr/>
            <p:nvPr/>
          </p:nvSpPr>
          <p:spPr>
            <a:xfrm>
              <a:off x="5464097" y="3342488"/>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65" name="Graphic 219" descr="Web cam">
              <a:extLst>
                <a:ext uri="{FF2B5EF4-FFF2-40B4-BE49-F238E27FC236}">
                  <a16:creationId xmlns:a16="http://schemas.microsoft.com/office/drawing/2014/main" id="{E4CAB82B-BA70-400A-8758-2A67E4C3331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79699" y="3359038"/>
              <a:ext cx="218900" cy="218900"/>
            </a:xfrm>
            <a:prstGeom prst="rect">
              <a:avLst/>
            </a:prstGeom>
          </p:spPr>
        </p:pic>
      </p:grpSp>
      <p:grpSp>
        <p:nvGrpSpPr>
          <p:cNvPr id="266" name="Group 217">
            <a:extLst>
              <a:ext uri="{FF2B5EF4-FFF2-40B4-BE49-F238E27FC236}">
                <a16:creationId xmlns:a16="http://schemas.microsoft.com/office/drawing/2014/main" id="{4A7F4B0F-0582-440E-A801-965FB58DD636}"/>
              </a:ext>
            </a:extLst>
          </p:cNvPr>
          <p:cNvGrpSpPr/>
          <p:nvPr/>
        </p:nvGrpSpPr>
        <p:grpSpPr>
          <a:xfrm>
            <a:off x="7557220" y="2413703"/>
            <a:ext cx="198732" cy="180000"/>
            <a:chOff x="5464097" y="3342488"/>
            <a:chExt cx="252000" cy="252000"/>
          </a:xfrm>
        </p:grpSpPr>
        <p:sp>
          <p:nvSpPr>
            <p:cNvPr id="267" name="Ellipse 236">
              <a:extLst>
                <a:ext uri="{FF2B5EF4-FFF2-40B4-BE49-F238E27FC236}">
                  <a16:creationId xmlns:a16="http://schemas.microsoft.com/office/drawing/2014/main" id="{73CE10CF-2906-4E59-A60C-4F69B049F4EF}"/>
                </a:ext>
              </a:extLst>
            </p:cNvPr>
            <p:cNvSpPr/>
            <p:nvPr/>
          </p:nvSpPr>
          <p:spPr>
            <a:xfrm>
              <a:off x="5464097" y="3342488"/>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68" name="Graphic 219" descr="Web cam">
              <a:extLst>
                <a:ext uri="{FF2B5EF4-FFF2-40B4-BE49-F238E27FC236}">
                  <a16:creationId xmlns:a16="http://schemas.microsoft.com/office/drawing/2014/main" id="{AEB5E780-63F9-4D8E-AB37-BD63B6B245DD}"/>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79699" y="3359038"/>
              <a:ext cx="218900" cy="218900"/>
            </a:xfrm>
            <a:prstGeom prst="rect">
              <a:avLst/>
            </a:prstGeom>
          </p:spPr>
        </p:pic>
      </p:grpSp>
      <p:grpSp>
        <p:nvGrpSpPr>
          <p:cNvPr id="272" name="Groupe 271">
            <a:extLst>
              <a:ext uri="{FF2B5EF4-FFF2-40B4-BE49-F238E27FC236}">
                <a16:creationId xmlns:a16="http://schemas.microsoft.com/office/drawing/2014/main" id="{6BB011F5-FCBF-4657-A5C4-F64E7B882946}"/>
              </a:ext>
            </a:extLst>
          </p:cNvPr>
          <p:cNvGrpSpPr/>
          <p:nvPr/>
        </p:nvGrpSpPr>
        <p:grpSpPr>
          <a:xfrm>
            <a:off x="5163350" y="2651099"/>
            <a:ext cx="198732" cy="180000"/>
            <a:chOff x="-734479" y="4825574"/>
            <a:chExt cx="140768" cy="135104"/>
          </a:xfrm>
        </p:grpSpPr>
        <p:sp>
          <p:nvSpPr>
            <p:cNvPr id="273" name="Ellipse 236">
              <a:extLst>
                <a:ext uri="{FF2B5EF4-FFF2-40B4-BE49-F238E27FC236}">
                  <a16:creationId xmlns:a16="http://schemas.microsoft.com/office/drawing/2014/main" id="{16643DBE-0A53-448E-8C6D-D288CE5E8412}"/>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74" name="Graphic 120" descr="Receiver">
              <a:extLst>
                <a:ext uri="{FF2B5EF4-FFF2-40B4-BE49-F238E27FC236}">
                  <a16:creationId xmlns:a16="http://schemas.microsoft.com/office/drawing/2014/main" id="{F2050AED-342A-454D-8BA4-795BA065252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grpSp>
        <p:nvGrpSpPr>
          <p:cNvPr id="275" name="Groupe 274">
            <a:extLst>
              <a:ext uri="{FF2B5EF4-FFF2-40B4-BE49-F238E27FC236}">
                <a16:creationId xmlns:a16="http://schemas.microsoft.com/office/drawing/2014/main" id="{F76CF9BE-0193-4F06-A183-64793BF6AF6B}"/>
              </a:ext>
            </a:extLst>
          </p:cNvPr>
          <p:cNvGrpSpPr/>
          <p:nvPr/>
        </p:nvGrpSpPr>
        <p:grpSpPr>
          <a:xfrm>
            <a:off x="6335344" y="2651099"/>
            <a:ext cx="198732" cy="180000"/>
            <a:chOff x="-734479" y="4825574"/>
            <a:chExt cx="140768" cy="135104"/>
          </a:xfrm>
        </p:grpSpPr>
        <p:sp>
          <p:nvSpPr>
            <p:cNvPr id="276" name="Ellipse 236">
              <a:extLst>
                <a:ext uri="{FF2B5EF4-FFF2-40B4-BE49-F238E27FC236}">
                  <a16:creationId xmlns:a16="http://schemas.microsoft.com/office/drawing/2014/main" id="{28A7EECB-9FBD-403B-AEB2-6510D2FAE3F8}"/>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77" name="Graphic 120" descr="Receiver">
              <a:extLst>
                <a:ext uri="{FF2B5EF4-FFF2-40B4-BE49-F238E27FC236}">
                  <a16:creationId xmlns:a16="http://schemas.microsoft.com/office/drawing/2014/main" id="{F8E972C9-5A11-4D45-A2C9-ACC82FDADF6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grpSp>
        <p:nvGrpSpPr>
          <p:cNvPr id="278" name="Groupe 277">
            <a:extLst>
              <a:ext uri="{FF2B5EF4-FFF2-40B4-BE49-F238E27FC236}">
                <a16:creationId xmlns:a16="http://schemas.microsoft.com/office/drawing/2014/main" id="{E0C304AC-EC3D-4BC7-8A8D-CE4E4865ECA3}"/>
              </a:ext>
            </a:extLst>
          </p:cNvPr>
          <p:cNvGrpSpPr/>
          <p:nvPr/>
        </p:nvGrpSpPr>
        <p:grpSpPr>
          <a:xfrm>
            <a:off x="7557220" y="2651099"/>
            <a:ext cx="198732" cy="180000"/>
            <a:chOff x="-734479" y="4825574"/>
            <a:chExt cx="140768" cy="135104"/>
          </a:xfrm>
        </p:grpSpPr>
        <p:sp>
          <p:nvSpPr>
            <p:cNvPr id="279" name="Ellipse 236">
              <a:extLst>
                <a:ext uri="{FF2B5EF4-FFF2-40B4-BE49-F238E27FC236}">
                  <a16:creationId xmlns:a16="http://schemas.microsoft.com/office/drawing/2014/main" id="{1004184D-31BF-42ED-BCE4-627077B88591}"/>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80" name="Graphic 120" descr="Receiver">
              <a:extLst>
                <a:ext uri="{FF2B5EF4-FFF2-40B4-BE49-F238E27FC236}">
                  <a16:creationId xmlns:a16="http://schemas.microsoft.com/office/drawing/2014/main" id="{2B8B9BF4-C7C8-4FB0-BCD0-111FC5683AA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grpSp>
        <p:nvGrpSpPr>
          <p:cNvPr id="281" name="Groupe 280">
            <a:extLst>
              <a:ext uri="{FF2B5EF4-FFF2-40B4-BE49-F238E27FC236}">
                <a16:creationId xmlns:a16="http://schemas.microsoft.com/office/drawing/2014/main" id="{4A4C718F-CCF7-475C-AFAE-D5F31682D5D1}"/>
              </a:ext>
            </a:extLst>
          </p:cNvPr>
          <p:cNvGrpSpPr/>
          <p:nvPr/>
        </p:nvGrpSpPr>
        <p:grpSpPr>
          <a:xfrm>
            <a:off x="2695359" y="2584852"/>
            <a:ext cx="198732" cy="180000"/>
            <a:chOff x="-734479" y="4825574"/>
            <a:chExt cx="140768" cy="135104"/>
          </a:xfrm>
        </p:grpSpPr>
        <p:sp>
          <p:nvSpPr>
            <p:cNvPr id="282" name="Ellipse 236">
              <a:extLst>
                <a:ext uri="{FF2B5EF4-FFF2-40B4-BE49-F238E27FC236}">
                  <a16:creationId xmlns:a16="http://schemas.microsoft.com/office/drawing/2014/main" id="{376A9F05-D1F8-4DF7-96AF-5B42F2CD01A8}"/>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83" name="Graphic 120" descr="Receiver">
              <a:extLst>
                <a:ext uri="{FF2B5EF4-FFF2-40B4-BE49-F238E27FC236}">
                  <a16:creationId xmlns:a16="http://schemas.microsoft.com/office/drawing/2014/main" id="{6ABE87D3-CD4D-43CA-B1A0-67A46A4FE7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grpSp>
        <p:nvGrpSpPr>
          <p:cNvPr id="284" name="Groupe 283">
            <a:extLst>
              <a:ext uri="{FF2B5EF4-FFF2-40B4-BE49-F238E27FC236}">
                <a16:creationId xmlns:a16="http://schemas.microsoft.com/office/drawing/2014/main" id="{33F7912E-5132-4F09-BDB6-C663DC759FD5}"/>
              </a:ext>
            </a:extLst>
          </p:cNvPr>
          <p:cNvGrpSpPr/>
          <p:nvPr/>
        </p:nvGrpSpPr>
        <p:grpSpPr>
          <a:xfrm>
            <a:off x="6335344" y="2872349"/>
            <a:ext cx="198732" cy="180000"/>
            <a:chOff x="-308281" y="4761352"/>
            <a:chExt cx="143596" cy="136454"/>
          </a:xfrm>
        </p:grpSpPr>
        <p:sp>
          <p:nvSpPr>
            <p:cNvPr id="285" name="Ellipse 236">
              <a:extLst>
                <a:ext uri="{FF2B5EF4-FFF2-40B4-BE49-F238E27FC236}">
                  <a16:creationId xmlns:a16="http://schemas.microsoft.com/office/drawing/2014/main" id="{FF61C635-F8B7-4CB1-A212-88B36FF77B6E}"/>
                </a:ext>
              </a:extLst>
            </p:cNvPr>
            <p:cNvSpPr/>
            <p:nvPr/>
          </p:nvSpPr>
          <p:spPr>
            <a:xfrm>
              <a:off x="-308281" y="4761352"/>
              <a:ext cx="143596" cy="136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86" name="Graphic 192" descr="Laptop">
              <a:extLst>
                <a:ext uri="{FF2B5EF4-FFF2-40B4-BE49-F238E27FC236}">
                  <a16:creationId xmlns:a16="http://schemas.microsoft.com/office/drawing/2014/main" id="{63CE41FD-206A-41C0-9BC9-F29808CBC43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287" name="Groupe 286">
            <a:extLst>
              <a:ext uri="{FF2B5EF4-FFF2-40B4-BE49-F238E27FC236}">
                <a16:creationId xmlns:a16="http://schemas.microsoft.com/office/drawing/2014/main" id="{69D0424E-EC25-4EF7-91E0-97288E346D54}"/>
              </a:ext>
            </a:extLst>
          </p:cNvPr>
          <p:cNvGrpSpPr/>
          <p:nvPr/>
        </p:nvGrpSpPr>
        <p:grpSpPr>
          <a:xfrm>
            <a:off x="7557220" y="2872349"/>
            <a:ext cx="198732" cy="180000"/>
            <a:chOff x="-308281" y="4761352"/>
            <a:chExt cx="143596" cy="136454"/>
          </a:xfrm>
        </p:grpSpPr>
        <p:sp>
          <p:nvSpPr>
            <p:cNvPr id="288" name="Ellipse 236">
              <a:extLst>
                <a:ext uri="{FF2B5EF4-FFF2-40B4-BE49-F238E27FC236}">
                  <a16:creationId xmlns:a16="http://schemas.microsoft.com/office/drawing/2014/main" id="{33A3281F-FE46-412C-B2C6-0F355B36750C}"/>
                </a:ext>
              </a:extLst>
            </p:cNvPr>
            <p:cNvSpPr/>
            <p:nvPr/>
          </p:nvSpPr>
          <p:spPr>
            <a:xfrm>
              <a:off x="-308281" y="4761352"/>
              <a:ext cx="143596" cy="136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89" name="Graphic 192" descr="Laptop">
              <a:extLst>
                <a:ext uri="{FF2B5EF4-FFF2-40B4-BE49-F238E27FC236}">
                  <a16:creationId xmlns:a16="http://schemas.microsoft.com/office/drawing/2014/main" id="{E4F52AFB-DCE6-4B70-B720-A32F8BB59CF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165" y="4771337"/>
              <a:ext cx="106000" cy="106000"/>
            </a:xfrm>
            <a:prstGeom prst="rect">
              <a:avLst/>
            </a:prstGeom>
          </p:spPr>
        </p:pic>
      </p:grpSp>
      <p:grpSp>
        <p:nvGrpSpPr>
          <p:cNvPr id="290" name="Group 3">
            <a:extLst>
              <a:ext uri="{FF2B5EF4-FFF2-40B4-BE49-F238E27FC236}">
                <a16:creationId xmlns:a16="http://schemas.microsoft.com/office/drawing/2014/main" id="{25D40C31-BDE4-4BE9-A71E-1B1BAC85AC94}"/>
              </a:ext>
            </a:extLst>
          </p:cNvPr>
          <p:cNvGrpSpPr>
            <a:grpSpLocks noChangeAspect="1"/>
          </p:cNvGrpSpPr>
          <p:nvPr/>
        </p:nvGrpSpPr>
        <p:grpSpPr>
          <a:xfrm>
            <a:off x="1265059" y="2155453"/>
            <a:ext cx="198732" cy="180000"/>
            <a:chOff x="1510773" y="2862189"/>
            <a:chExt cx="252000" cy="252000"/>
          </a:xfrm>
        </p:grpSpPr>
        <p:sp>
          <p:nvSpPr>
            <p:cNvPr id="291" name="Ellipse 236">
              <a:extLst>
                <a:ext uri="{FF2B5EF4-FFF2-40B4-BE49-F238E27FC236}">
                  <a16:creationId xmlns:a16="http://schemas.microsoft.com/office/drawing/2014/main" id="{3817939E-3AD5-4201-8C05-454F784B17B3}"/>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92" name="Graphic 111" descr="Boardroom">
              <a:extLst>
                <a:ext uri="{FF2B5EF4-FFF2-40B4-BE49-F238E27FC236}">
                  <a16:creationId xmlns:a16="http://schemas.microsoft.com/office/drawing/2014/main" id="{6BA0D0CF-99AF-40A2-99DA-5009FC623FA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8" name="Group 7">
            <a:extLst>
              <a:ext uri="{FF2B5EF4-FFF2-40B4-BE49-F238E27FC236}">
                <a16:creationId xmlns:a16="http://schemas.microsoft.com/office/drawing/2014/main" id="{A3B52EB0-59B5-49CF-8F0F-A6A096B80B1E}"/>
              </a:ext>
            </a:extLst>
          </p:cNvPr>
          <p:cNvGrpSpPr/>
          <p:nvPr/>
        </p:nvGrpSpPr>
        <p:grpSpPr>
          <a:xfrm>
            <a:off x="1266399" y="2375158"/>
            <a:ext cx="198732" cy="180000"/>
            <a:chOff x="940558" y="3920339"/>
            <a:chExt cx="180000" cy="180000"/>
          </a:xfrm>
        </p:grpSpPr>
        <p:sp>
          <p:nvSpPr>
            <p:cNvPr id="294" name="Ellipse 236">
              <a:extLst>
                <a:ext uri="{FF2B5EF4-FFF2-40B4-BE49-F238E27FC236}">
                  <a16:creationId xmlns:a16="http://schemas.microsoft.com/office/drawing/2014/main" id="{FE99886D-67E9-40CC-B1EA-8CC841512866}"/>
                </a:ext>
              </a:extLst>
            </p:cNvPr>
            <p:cNvSpPr/>
            <p:nvPr/>
          </p:nvSpPr>
          <p:spPr>
            <a:xfrm>
              <a:off x="940558" y="3920339"/>
              <a:ext cx="180000" cy="18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95" name="Graphic 219" descr="Web cam">
              <a:extLst>
                <a:ext uri="{FF2B5EF4-FFF2-40B4-BE49-F238E27FC236}">
                  <a16:creationId xmlns:a16="http://schemas.microsoft.com/office/drawing/2014/main" id="{D4439BC0-D877-4ABB-8E4E-689FEDB26E8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2380" y="3932161"/>
              <a:ext cx="156357" cy="156357"/>
            </a:xfrm>
            <a:prstGeom prst="rect">
              <a:avLst/>
            </a:prstGeom>
          </p:spPr>
        </p:pic>
      </p:grpSp>
      <p:grpSp>
        <p:nvGrpSpPr>
          <p:cNvPr id="296" name="Groupe 295">
            <a:extLst>
              <a:ext uri="{FF2B5EF4-FFF2-40B4-BE49-F238E27FC236}">
                <a16:creationId xmlns:a16="http://schemas.microsoft.com/office/drawing/2014/main" id="{1AE985C8-9E46-4EC8-BB08-7B1074DC639B}"/>
              </a:ext>
            </a:extLst>
          </p:cNvPr>
          <p:cNvGrpSpPr>
            <a:grpSpLocks/>
          </p:cNvGrpSpPr>
          <p:nvPr/>
        </p:nvGrpSpPr>
        <p:grpSpPr>
          <a:xfrm>
            <a:off x="1252427" y="2609647"/>
            <a:ext cx="198732" cy="180000"/>
            <a:chOff x="-734479" y="4825574"/>
            <a:chExt cx="140768" cy="135104"/>
          </a:xfrm>
        </p:grpSpPr>
        <p:sp>
          <p:nvSpPr>
            <p:cNvPr id="297" name="Ellipse 236">
              <a:extLst>
                <a:ext uri="{FF2B5EF4-FFF2-40B4-BE49-F238E27FC236}">
                  <a16:creationId xmlns:a16="http://schemas.microsoft.com/office/drawing/2014/main" id="{80B57BC1-8B00-4F87-98E2-24206B521C59}"/>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298" name="Graphic 120" descr="Receiver">
              <a:extLst>
                <a:ext uri="{FF2B5EF4-FFF2-40B4-BE49-F238E27FC236}">
                  <a16:creationId xmlns:a16="http://schemas.microsoft.com/office/drawing/2014/main" id="{49A69CDF-857A-4224-B1A7-961C097DC69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grpSp>
        <p:nvGrpSpPr>
          <p:cNvPr id="299" name="Group 3">
            <a:extLst>
              <a:ext uri="{FF2B5EF4-FFF2-40B4-BE49-F238E27FC236}">
                <a16:creationId xmlns:a16="http://schemas.microsoft.com/office/drawing/2014/main" id="{B4A64C9A-5D09-48EA-801B-2DAE173FCAD5}"/>
              </a:ext>
            </a:extLst>
          </p:cNvPr>
          <p:cNvGrpSpPr/>
          <p:nvPr/>
        </p:nvGrpSpPr>
        <p:grpSpPr>
          <a:xfrm>
            <a:off x="8811636" y="2176306"/>
            <a:ext cx="198732" cy="180000"/>
            <a:chOff x="1510773" y="2862189"/>
            <a:chExt cx="252000" cy="252000"/>
          </a:xfrm>
        </p:grpSpPr>
        <p:sp>
          <p:nvSpPr>
            <p:cNvPr id="300" name="Ellipse 236">
              <a:extLst>
                <a:ext uri="{FF2B5EF4-FFF2-40B4-BE49-F238E27FC236}">
                  <a16:creationId xmlns:a16="http://schemas.microsoft.com/office/drawing/2014/main" id="{F7A23A5D-2037-49F3-AAA2-A8A6BFDBFB32}"/>
                </a:ext>
              </a:extLst>
            </p:cNvPr>
            <p:cNvSpPr/>
            <p:nvPr/>
          </p:nvSpPr>
          <p:spPr>
            <a:xfrm>
              <a:off x="1510773" y="2862189"/>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301" name="Graphic 111" descr="Boardroom">
              <a:extLst>
                <a:ext uri="{FF2B5EF4-FFF2-40B4-BE49-F238E27FC236}">
                  <a16:creationId xmlns:a16="http://schemas.microsoft.com/office/drawing/2014/main" id="{3D1B94A9-1E9E-45FE-9C2E-0916511C3BD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31349" y="2875199"/>
              <a:ext cx="218900" cy="218900"/>
            </a:xfrm>
            <a:prstGeom prst="rect">
              <a:avLst/>
            </a:prstGeom>
          </p:spPr>
        </p:pic>
      </p:grpSp>
      <p:grpSp>
        <p:nvGrpSpPr>
          <p:cNvPr id="302" name="Group 217">
            <a:extLst>
              <a:ext uri="{FF2B5EF4-FFF2-40B4-BE49-F238E27FC236}">
                <a16:creationId xmlns:a16="http://schemas.microsoft.com/office/drawing/2014/main" id="{5013A663-4033-4095-9A75-BD83FDBB9A51}"/>
              </a:ext>
            </a:extLst>
          </p:cNvPr>
          <p:cNvGrpSpPr/>
          <p:nvPr/>
        </p:nvGrpSpPr>
        <p:grpSpPr>
          <a:xfrm>
            <a:off x="8811636" y="2413703"/>
            <a:ext cx="198732" cy="180000"/>
            <a:chOff x="5464097" y="3342488"/>
            <a:chExt cx="252000" cy="252000"/>
          </a:xfrm>
        </p:grpSpPr>
        <p:sp>
          <p:nvSpPr>
            <p:cNvPr id="303" name="Ellipse 236">
              <a:extLst>
                <a:ext uri="{FF2B5EF4-FFF2-40B4-BE49-F238E27FC236}">
                  <a16:creationId xmlns:a16="http://schemas.microsoft.com/office/drawing/2014/main" id="{82EAA949-7533-42BD-914A-DB150DAE0D5A}"/>
                </a:ext>
              </a:extLst>
            </p:cNvPr>
            <p:cNvSpPr/>
            <p:nvPr/>
          </p:nvSpPr>
          <p:spPr>
            <a:xfrm>
              <a:off x="5464097" y="3342488"/>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304" name="Graphic 219" descr="Web cam">
              <a:extLst>
                <a:ext uri="{FF2B5EF4-FFF2-40B4-BE49-F238E27FC236}">
                  <a16:creationId xmlns:a16="http://schemas.microsoft.com/office/drawing/2014/main" id="{A1810B15-7E96-4B66-B965-062838C3CAF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79699" y="3359038"/>
              <a:ext cx="218900" cy="218900"/>
            </a:xfrm>
            <a:prstGeom prst="rect">
              <a:avLst/>
            </a:prstGeom>
          </p:spPr>
        </p:pic>
      </p:grpSp>
      <p:grpSp>
        <p:nvGrpSpPr>
          <p:cNvPr id="305" name="Groupe 304">
            <a:extLst>
              <a:ext uri="{FF2B5EF4-FFF2-40B4-BE49-F238E27FC236}">
                <a16:creationId xmlns:a16="http://schemas.microsoft.com/office/drawing/2014/main" id="{2E53A056-538A-44F6-865F-6D901C592FDC}"/>
              </a:ext>
            </a:extLst>
          </p:cNvPr>
          <p:cNvGrpSpPr/>
          <p:nvPr/>
        </p:nvGrpSpPr>
        <p:grpSpPr>
          <a:xfrm>
            <a:off x="8811636" y="2651099"/>
            <a:ext cx="198732" cy="180000"/>
            <a:chOff x="-734479" y="4825574"/>
            <a:chExt cx="140768" cy="135104"/>
          </a:xfrm>
        </p:grpSpPr>
        <p:sp>
          <p:nvSpPr>
            <p:cNvPr id="306" name="Ellipse 236">
              <a:extLst>
                <a:ext uri="{FF2B5EF4-FFF2-40B4-BE49-F238E27FC236}">
                  <a16:creationId xmlns:a16="http://schemas.microsoft.com/office/drawing/2014/main" id="{51985CF8-AA0C-44B8-883C-51BB6FAEF8A2}"/>
                </a:ext>
              </a:extLst>
            </p:cNvPr>
            <p:cNvSpPr/>
            <p:nvPr/>
          </p:nvSpPr>
          <p:spPr>
            <a:xfrm>
              <a:off x="-734479" y="4825574"/>
              <a:ext cx="140768" cy="135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0">
                <a:solidFill>
                  <a:srgbClr val="AE9A64"/>
                </a:solidFill>
                <a:latin typeface="+mj-lt"/>
              </a:endParaRPr>
            </a:p>
          </p:txBody>
        </p:sp>
        <p:pic>
          <p:nvPicPr>
            <p:cNvPr id="308" name="Graphic 120" descr="Receiver">
              <a:extLst>
                <a:ext uri="{FF2B5EF4-FFF2-40B4-BE49-F238E27FC236}">
                  <a16:creationId xmlns:a16="http://schemas.microsoft.com/office/drawing/2014/main" id="{268984DC-059B-47D6-8311-614C753E3BD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31" y="4848850"/>
              <a:ext cx="87604" cy="87604"/>
            </a:xfrm>
            <a:prstGeom prst="rect">
              <a:avLst/>
            </a:prstGeom>
          </p:spPr>
        </p:pic>
      </p:grpSp>
      <p:sp>
        <p:nvSpPr>
          <p:cNvPr id="197" name="ZoneTexte 196">
            <a:extLst>
              <a:ext uri="{FF2B5EF4-FFF2-40B4-BE49-F238E27FC236}">
                <a16:creationId xmlns:a16="http://schemas.microsoft.com/office/drawing/2014/main" id="{A8C07510-3443-4B2B-B3C7-DE811BAF84FA}"/>
              </a:ext>
            </a:extLst>
          </p:cNvPr>
          <p:cNvSpPr txBox="1"/>
          <p:nvPr/>
        </p:nvSpPr>
        <p:spPr>
          <a:xfrm>
            <a:off x="244407" y="1314295"/>
            <a:ext cx="758894" cy="415498"/>
          </a:xfrm>
          <a:prstGeom prst="rect">
            <a:avLst/>
          </a:prstGeom>
          <a:noFill/>
        </p:spPr>
        <p:txBody>
          <a:bodyPr wrap="square" rtlCol="0">
            <a:spAutoFit/>
          </a:bodyPr>
          <a:lstStyle/>
          <a:p>
            <a:pPr algn="ctr"/>
            <a:r>
              <a:rPr lang="en-US" sz="700" i="1">
                <a:solidFill>
                  <a:srgbClr val="009DB0"/>
                </a:solidFill>
                <a:latin typeface="+mj-lt"/>
              </a:rPr>
              <a:t>Mass &amp; core </a:t>
            </a:r>
            <a:r>
              <a:rPr lang="en-US" sz="700" i="1" err="1">
                <a:solidFill>
                  <a:srgbClr val="009DB0"/>
                </a:solidFill>
                <a:latin typeface="+mj-lt"/>
              </a:rPr>
              <a:t>affluent’s</a:t>
            </a:r>
            <a:r>
              <a:rPr lang="en-US" sz="700" i="1">
                <a:solidFill>
                  <a:srgbClr val="009DB0"/>
                </a:solidFill>
                <a:latin typeface="+mj-lt"/>
              </a:rPr>
              <a:t> expectations</a:t>
            </a:r>
          </a:p>
        </p:txBody>
      </p:sp>
      <p:sp>
        <p:nvSpPr>
          <p:cNvPr id="198" name="Rectangle 197">
            <a:extLst>
              <a:ext uri="{FF2B5EF4-FFF2-40B4-BE49-F238E27FC236}">
                <a16:creationId xmlns:a16="http://schemas.microsoft.com/office/drawing/2014/main" id="{48A7B808-1968-413B-87A9-F3F458ECA510}"/>
              </a:ext>
            </a:extLst>
          </p:cNvPr>
          <p:cNvSpPr/>
          <p:nvPr/>
        </p:nvSpPr>
        <p:spPr bwMode="auto">
          <a:xfrm>
            <a:off x="946918" y="1430278"/>
            <a:ext cx="2390355" cy="24532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ts val="900"/>
              </a:lnSpc>
              <a:spcBef>
                <a:spcPct val="0"/>
              </a:spcBef>
              <a:spcAft>
                <a:spcPct val="0"/>
              </a:spcAft>
              <a:buClr>
                <a:schemeClr val="tx1"/>
              </a:buClr>
              <a:buSzTx/>
              <a:tabLst/>
            </a:pPr>
            <a:r>
              <a:rPr lang="en-US" sz="700">
                <a:solidFill>
                  <a:srgbClr val="009DB0"/>
                </a:solidFill>
                <a:latin typeface="+mj-lt"/>
              </a:rPr>
              <a:t>Accessibility</a:t>
            </a:r>
            <a:r>
              <a:rPr lang="en-US" sz="700">
                <a:latin typeface="+mj-lt"/>
              </a:rPr>
              <a:t> and </a:t>
            </a:r>
            <a:r>
              <a:rPr lang="en-US" sz="700">
                <a:solidFill>
                  <a:srgbClr val="009DB0"/>
                </a:solidFill>
                <a:latin typeface="+mj-lt"/>
              </a:rPr>
              <a:t>reactivity</a:t>
            </a:r>
            <a:r>
              <a:rPr lang="en-US" sz="700">
                <a:latin typeface="+mj-lt"/>
              </a:rPr>
              <a:t>, t</a:t>
            </a:r>
            <a:r>
              <a:rPr kumimoji="0" lang="en-US" sz="700" b="0" i="0" u="none" strike="noStrike" cap="none" normalizeH="0" baseline="0">
                <a:ln>
                  <a:noFill/>
                </a:ln>
                <a:solidFill>
                  <a:schemeClr val="tx1"/>
                </a:solidFill>
                <a:effectLst/>
                <a:latin typeface="+mj-lt"/>
              </a:rPr>
              <a:t>ransparency and clari</a:t>
            </a:r>
            <a:r>
              <a:rPr lang="en-US" sz="700">
                <a:latin typeface="+mj-lt"/>
              </a:rPr>
              <a:t>ty</a:t>
            </a:r>
          </a:p>
        </p:txBody>
      </p:sp>
      <p:sp>
        <p:nvSpPr>
          <p:cNvPr id="199" name="Rectangle 198">
            <a:extLst>
              <a:ext uri="{FF2B5EF4-FFF2-40B4-BE49-F238E27FC236}">
                <a16:creationId xmlns:a16="http://schemas.microsoft.com/office/drawing/2014/main" id="{2169E315-4B69-4512-B4E3-2E5903FD78A9}"/>
              </a:ext>
            </a:extLst>
          </p:cNvPr>
          <p:cNvSpPr/>
          <p:nvPr/>
        </p:nvSpPr>
        <p:spPr bwMode="auto">
          <a:xfrm>
            <a:off x="3381067" y="1430278"/>
            <a:ext cx="2390355" cy="24532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R="0" algn="ctr" defTabSz="914400" rtl="0" eaLnBrk="1" fontAlgn="base" latinLnBrk="0" hangingPunct="1">
              <a:lnSpc>
                <a:spcPts val="900"/>
              </a:lnSpc>
              <a:spcBef>
                <a:spcPct val="0"/>
              </a:spcBef>
              <a:spcAft>
                <a:spcPct val="0"/>
              </a:spcAft>
              <a:buClr>
                <a:schemeClr val="tx1"/>
              </a:buClr>
              <a:buSzTx/>
              <a:tabLst/>
            </a:pPr>
            <a:r>
              <a:rPr kumimoji="0" lang="en-US" sz="700" b="0" i="0" u="none" strike="noStrike" cap="none" normalizeH="0" baseline="0">
                <a:ln>
                  <a:noFill/>
                </a:ln>
                <a:solidFill>
                  <a:srgbClr val="009DB0"/>
                </a:solidFill>
                <a:effectLst/>
                <a:latin typeface="+mj-lt"/>
              </a:rPr>
              <a:t>Trustworthiness, </a:t>
            </a:r>
            <a:r>
              <a:rPr kumimoji="0" lang="en-US" sz="700" b="0" i="0" u="none" strike="noStrike" cap="none" normalizeH="0" baseline="0">
                <a:ln>
                  <a:noFill/>
                </a:ln>
                <a:effectLst/>
                <a:latin typeface="+mj-lt"/>
              </a:rPr>
              <a:t>p</a:t>
            </a:r>
            <a:r>
              <a:rPr lang="en-US" sz="700">
                <a:latin typeface="+mj-lt"/>
              </a:rPr>
              <a:t>recise </a:t>
            </a:r>
            <a:r>
              <a:rPr lang="en-US" sz="700">
                <a:solidFill>
                  <a:srgbClr val="009DB0"/>
                </a:solidFill>
                <a:latin typeface="+mj-lt"/>
              </a:rPr>
              <a:t>understanding</a:t>
            </a:r>
            <a:r>
              <a:rPr kumimoji="0" lang="en-US" sz="700" b="0" i="0" u="none" strike="noStrike" cap="none" normalizeH="0" baseline="0">
                <a:ln>
                  <a:noFill/>
                </a:ln>
                <a:solidFill>
                  <a:schemeClr val="tx1"/>
                </a:solidFill>
                <a:effectLst/>
                <a:latin typeface="+mj-lt"/>
              </a:rPr>
              <a:t>, </a:t>
            </a:r>
            <a:r>
              <a:rPr kumimoji="0" lang="en-US" sz="700" b="0" i="0" u="none" strike="noStrike" cap="none" normalizeH="0" baseline="0">
                <a:ln>
                  <a:noFill/>
                </a:ln>
                <a:solidFill>
                  <a:srgbClr val="009DB0"/>
                </a:solidFill>
                <a:effectLst/>
                <a:latin typeface="+mj-lt"/>
              </a:rPr>
              <a:t>tailor-made: </a:t>
            </a:r>
            <a:r>
              <a:rPr kumimoji="0" lang="en-US" sz="700" b="0" i="0" u="none" strike="noStrike" cap="none" normalizeH="0" baseline="0">
                <a:ln>
                  <a:noFill/>
                </a:ln>
                <a:effectLst/>
                <a:latin typeface="+mj-lt"/>
              </a:rPr>
              <a:t>from advice to tax engineering</a:t>
            </a:r>
          </a:p>
        </p:txBody>
      </p:sp>
      <p:sp>
        <p:nvSpPr>
          <p:cNvPr id="200" name="Rectangle 199">
            <a:extLst>
              <a:ext uri="{FF2B5EF4-FFF2-40B4-BE49-F238E27FC236}">
                <a16:creationId xmlns:a16="http://schemas.microsoft.com/office/drawing/2014/main" id="{D33E3663-B1A1-44CA-B45C-DC716EDEE8B3}"/>
              </a:ext>
            </a:extLst>
          </p:cNvPr>
          <p:cNvSpPr/>
          <p:nvPr/>
        </p:nvSpPr>
        <p:spPr bwMode="auto">
          <a:xfrm>
            <a:off x="5813643" y="1430278"/>
            <a:ext cx="3702221" cy="24532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ts val="900"/>
              </a:lnSpc>
              <a:spcBef>
                <a:spcPct val="0"/>
              </a:spcBef>
              <a:spcAft>
                <a:spcPct val="0"/>
              </a:spcAft>
              <a:buClr>
                <a:schemeClr val="tx1"/>
              </a:buClr>
              <a:buSzTx/>
              <a:tabLst/>
            </a:pPr>
            <a:r>
              <a:rPr kumimoji="0" lang="en-US" sz="700" b="0" i="0" u="none" strike="noStrike" cap="none" normalizeH="0" baseline="0">
                <a:ln>
                  <a:noFill/>
                </a:ln>
                <a:solidFill>
                  <a:srgbClr val="009DB0"/>
                </a:solidFill>
                <a:effectLst/>
                <a:latin typeface="+mj-lt"/>
              </a:rPr>
              <a:t>Performance</a:t>
            </a:r>
            <a:r>
              <a:rPr kumimoji="0" lang="en-US" sz="700" b="0" i="0" u="none" strike="noStrike" cap="none" normalizeH="0" baseline="0">
                <a:ln>
                  <a:noFill/>
                </a:ln>
                <a:effectLst/>
                <a:latin typeface="+mj-lt"/>
              </a:rPr>
              <a:t>, </a:t>
            </a:r>
            <a:r>
              <a:rPr kumimoji="0" lang="en-US" sz="700" b="0" i="0" u="none" strike="noStrike" cap="none" normalizeH="0" baseline="0">
                <a:ln>
                  <a:noFill/>
                </a:ln>
                <a:solidFill>
                  <a:srgbClr val="009DB0"/>
                </a:solidFill>
                <a:effectLst/>
                <a:latin typeface="+mj-lt"/>
              </a:rPr>
              <a:t>q</a:t>
            </a:r>
            <a:r>
              <a:rPr lang="en-US" sz="700">
                <a:solidFill>
                  <a:srgbClr val="009DB0"/>
                </a:solidFill>
                <a:latin typeface="+mj-lt"/>
              </a:rPr>
              <a:t>uality</a:t>
            </a:r>
            <a:r>
              <a:rPr lang="en-US" sz="700">
                <a:solidFill>
                  <a:schemeClr val="tx2"/>
                </a:solidFill>
                <a:latin typeface="+mj-lt"/>
              </a:rPr>
              <a:t> </a:t>
            </a:r>
            <a:r>
              <a:rPr lang="en-US" sz="700">
                <a:latin typeface="+mj-lt"/>
              </a:rPr>
              <a:t>of service, r</a:t>
            </a:r>
            <a:r>
              <a:rPr kumimoji="0" lang="en-US" sz="700" b="0" i="0" u="none" strike="noStrike" cap="none" normalizeH="0" baseline="0">
                <a:ln>
                  <a:noFill/>
                </a:ln>
                <a:solidFill>
                  <a:schemeClr val="tx1"/>
                </a:solidFill>
                <a:effectLst/>
                <a:latin typeface="+mj-lt"/>
              </a:rPr>
              <a:t>esponsiveness and s</a:t>
            </a:r>
            <a:r>
              <a:rPr lang="en-US" sz="700">
                <a:latin typeface="+mj-lt"/>
              </a:rPr>
              <a:t>implicity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cxnSp>
        <p:nvCxnSpPr>
          <p:cNvPr id="50" name="Connecteur droit 49">
            <a:extLst>
              <a:ext uri="{FF2B5EF4-FFF2-40B4-BE49-F238E27FC236}">
                <a16:creationId xmlns:a16="http://schemas.microsoft.com/office/drawing/2014/main" id="{BEBD9292-DAD7-48A8-950B-6592716D41EF}"/>
              </a:ext>
            </a:extLst>
          </p:cNvPr>
          <p:cNvCxnSpPr>
            <a:cxnSpLocks/>
          </p:cNvCxnSpPr>
          <p:nvPr/>
        </p:nvCxnSpPr>
        <p:spPr bwMode="auto">
          <a:xfrm>
            <a:off x="258618" y="1008246"/>
            <a:ext cx="945099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6" name="Rectangle 255">
            <a:extLst>
              <a:ext uri="{FF2B5EF4-FFF2-40B4-BE49-F238E27FC236}">
                <a16:creationId xmlns:a16="http://schemas.microsoft.com/office/drawing/2014/main" id="{94F096B3-A5FF-47A7-A079-92D20622A2E6}"/>
              </a:ext>
            </a:extLst>
          </p:cNvPr>
          <p:cNvSpPr/>
          <p:nvPr/>
        </p:nvSpPr>
        <p:spPr>
          <a:xfrm>
            <a:off x="1747325" y="819653"/>
            <a:ext cx="6302019" cy="29238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To meet mass &amp; core affluent clients’ expectations, CG’s journey combines both digital and physical touchpoints while emerging B2C platforms target the mass market with full digital experiences</a:t>
            </a:r>
          </a:p>
        </p:txBody>
      </p:sp>
      <p:cxnSp>
        <p:nvCxnSpPr>
          <p:cNvPr id="202" name="Connecteur droit 201">
            <a:extLst>
              <a:ext uri="{FF2B5EF4-FFF2-40B4-BE49-F238E27FC236}">
                <a16:creationId xmlns:a16="http://schemas.microsoft.com/office/drawing/2014/main" id="{BE57654A-CF62-432C-8DEC-D9FFAE5C1C78}"/>
              </a:ext>
            </a:extLst>
          </p:cNvPr>
          <p:cNvCxnSpPr>
            <a:cxnSpLocks/>
          </p:cNvCxnSpPr>
          <p:nvPr/>
        </p:nvCxnSpPr>
        <p:spPr bwMode="auto">
          <a:xfrm>
            <a:off x="258618" y="3993161"/>
            <a:ext cx="945099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03" name="Rectangle 202">
            <a:extLst>
              <a:ext uri="{FF2B5EF4-FFF2-40B4-BE49-F238E27FC236}">
                <a16:creationId xmlns:a16="http://schemas.microsoft.com/office/drawing/2014/main" id="{122EBB1D-766E-42D8-999A-8BF14D8EBDE8}"/>
              </a:ext>
            </a:extLst>
          </p:cNvPr>
          <p:cNvSpPr/>
          <p:nvPr/>
        </p:nvSpPr>
        <p:spPr>
          <a:xfrm>
            <a:off x="1747325" y="3804568"/>
            <a:ext cx="6302019" cy="29238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As for peers, CG’s operations are progressively being digitalized to simplify back and middle office tasks and give more time to CGPs to focus on their core activity</a:t>
            </a:r>
          </a:p>
        </p:txBody>
      </p:sp>
      <p:sp>
        <p:nvSpPr>
          <p:cNvPr id="216" name="Rectangle 215">
            <a:extLst>
              <a:ext uri="{FF2B5EF4-FFF2-40B4-BE49-F238E27FC236}">
                <a16:creationId xmlns:a16="http://schemas.microsoft.com/office/drawing/2014/main" id="{67955BFF-5398-48D7-B8E9-52EA83C5EC4B}"/>
              </a:ext>
            </a:extLst>
          </p:cNvPr>
          <p:cNvSpPr/>
          <p:nvPr/>
        </p:nvSpPr>
        <p:spPr bwMode="auto">
          <a:xfrm>
            <a:off x="5709354" y="5558871"/>
            <a:ext cx="1227919"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spc="-40" normalizeH="0">
                <a:ln>
                  <a:noFill/>
                </a:ln>
                <a:solidFill>
                  <a:srgbClr val="009DB0"/>
                </a:solidFill>
                <a:effectLst/>
                <a:latin typeface="+mj-lt"/>
              </a:rPr>
              <a:t>APIs</a:t>
            </a:r>
            <a:r>
              <a:rPr kumimoji="0" lang="en-US" sz="700" b="0" i="0" u="none" strike="noStrike" cap="none" spc="-40" normalizeH="0">
                <a:ln>
                  <a:noFill/>
                </a:ln>
                <a:effectLst/>
                <a:latin typeface="+mj-lt"/>
              </a:rPr>
              <a:t> and </a:t>
            </a:r>
            <a:r>
              <a:rPr kumimoji="0" lang="en-US" sz="700" b="0" i="0" u="none" strike="noStrike" cap="none" spc="-40" normalizeH="0">
                <a:ln>
                  <a:noFill/>
                </a:ln>
                <a:solidFill>
                  <a:srgbClr val="009DB0"/>
                </a:solidFill>
                <a:effectLst/>
                <a:latin typeface="+mj-lt"/>
              </a:rPr>
              <a:t>seamless interconnection </a:t>
            </a:r>
            <a:r>
              <a:rPr kumimoji="0" lang="en-US" sz="700" b="0" i="0" u="none" strike="noStrike" cap="none" spc="-40" normalizeH="0">
                <a:ln>
                  <a:noFill/>
                </a:ln>
                <a:effectLst/>
                <a:latin typeface="+mj-lt"/>
              </a:rPr>
              <a:t>with platforms and product providers</a:t>
            </a:r>
          </a:p>
        </p:txBody>
      </p:sp>
      <p:sp>
        <p:nvSpPr>
          <p:cNvPr id="217" name="Rectangle 216">
            <a:extLst>
              <a:ext uri="{FF2B5EF4-FFF2-40B4-BE49-F238E27FC236}">
                <a16:creationId xmlns:a16="http://schemas.microsoft.com/office/drawing/2014/main" id="{5D277A09-C86A-4DE3-9CE9-8D24F63FB240}"/>
              </a:ext>
            </a:extLst>
          </p:cNvPr>
          <p:cNvSpPr/>
          <p:nvPr/>
        </p:nvSpPr>
        <p:spPr bwMode="auto">
          <a:xfrm>
            <a:off x="7477855" y="4823533"/>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normalizeH="0" baseline="0">
                <a:ln>
                  <a:noFill/>
                </a:ln>
                <a:effectLst/>
                <a:latin typeface="+mj-lt"/>
              </a:rPr>
              <a:t>CRM tools and structured customers databases</a:t>
            </a:r>
          </a:p>
        </p:txBody>
      </p:sp>
      <p:sp>
        <p:nvSpPr>
          <p:cNvPr id="219" name="Rectangle 218">
            <a:extLst>
              <a:ext uri="{FF2B5EF4-FFF2-40B4-BE49-F238E27FC236}">
                <a16:creationId xmlns:a16="http://schemas.microsoft.com/office/drawing/2014/main" id="{DF62D7E1-1C72-4CDE-88CC-EAB3476F1AD8}"/>
              </a:ext>
            </a:extLst>
          </p:cNvPr>
          <p:cNvSpPr/>
          <p:nvPr/>
        </p:nvSpPr>
        <p:spPr bwMode="auto">
          <a:xfrm>
            <a:off x="8114572" y="5556035"/>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normalizeH="0" baseline="0">
                <a:ln>
                  <a:noFill/>
                </a:ln>
                <a:effectLst/>
                <a:latin typeface="+mj-lt"/>
              </a:rPr>
              <a:t>Customers’ whole patrimony aggregation</a:t>
            </a:r>
          </a:p>
        </p:txBody>
      </p:sp>
      <p:sp>
        <p:nvSpPr>
          <p:cNvPr id="221" name="Rectangle 220">
            <a:extLst>
              <a:ext uri="{FF2B5EF4-FFF2-40B4-BE49-F238E27FC236}">
                <a16:creationId xmlns:a16="http://schemas.microsoft.com/office/drawing/2014/main" id="{FE14F682-F135-455D-8D4E-81F989FAE425}"/>
              </a:ext>
            </a:extLst>
          </p:cNvPr>
          <p:cNvSpPr/>
          <p:nvPr/>
        </p:nvSpPr>
        <p:spPr bwMode="auto">
          <a:xfrm>
            <a:off x="5169012" y="4822253"/>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spc="-20" normalizeH="0">
                <a:ln>
                  <a:noFill/>
                </a:ln>
                <a:solidFill>
                  <a:srgbClr val="009DB0"/>
                </a:solidFill>
                <a:effectLst/>
                <a:latin typeface="+mj-lt"/>
              </a:rPr>
              <a:t>Mgt of regulatory </a:t>
            </a:r>
            <a:r>
              <a:rPr kumimoji="0" lang="en-US" sz="700" b="0" i="0" u="none" strike="noStrike" cap="none" normalizeH="0" baseline="0">
                <a:ln>
                  <a:noFill/>
                </a:ln>
                <a:solidFill>
                  <a:srgbClr val="009DB0"/>
                </a:solidFill>
                <a:effectLst/>
                <a:latin typeface="+mj-lt"/>
              </a:rPr>
              <a:t>steps</a:t>
            </a:r>
            <a:r>
              <a:rPr kumimoji="0" lang="en-US" sz="700" b="0" i="0" u="none" strike="noStrike" cap="none" normalizeH="0" baseline="0">
                <a:ln>
                  <a:noFill/>
                </a:ln>
                <a:effectLst/>
                <a:latin typeface="+mj-lt"/>
              </a:rPr>
              <a:t>, creation and exchange of official documents</a:t>
            </a:r>
          </a:p>
        </p:txBody>
      </p:sp>
      <p:grpSp>
        <p:nvGrpSpPr>
          <p:cNvPr id="85" name="Groupe 84">
            <a:extLst>
              <a:ext uri="{FF2B5EF4-FFF2-40B4-BE49-F238E27FC236}">
                <a16:creationId xmlns:a16="http://schemas.microsoft.com/office/drawing/2014/main" id="{6DB6B187-B61C-4323-BA1C-18610162423C}"/>
              </a:ext>
            </a:extLst>
          </p:cNvPr>
          <p:cNvGrpSpPr/>
          <p:nvPr/>
        </p:nvGrpSpPr>
        <p:grpSpPr>
          <a:xfrm>
            <a:off x="946918" y="4240814"/>
            <a:ext cx="8568944" cy="180923"/>
            <a:chOff x="866185" y="4278914"/>
            <a:chExt cx="8841304" cy="180923"/>
          </a:xfrm>
        </p:grpSpPr>
        <p:sp>
          <p:nvSpPr>
            <p:cNvPr id="61" name="Arrow: Pentagon 1">
              <a:extLst>
                <a:ext uri="{FF2B5EF4-FFF2-40B4-BE49-F238E27FC236}">
                  <a16:creationId xmlns:a16="http://schemas.microsoft.com/office/drawing/2014/main" id="{9CCCB050-93F7-4C35-A0E2-F832F3E7DF09}"/>
                </a:ext>
              </a:extLst>
            </p:cNvPr>
            <p:cNvSpPr/>
            <p:nvPr/>
          </p:nvSpPr>
          <p:spPr bwMode="auto">
            <a:xfrm>
              <a:off x="3148152" y="4278988"/>
              <a:ext cx="2070000" cy="180849"/>
            </a:xfrm>
            <a:prstGeom prst="rect">
              <a:avLst/>
            </a:prstGeom>
            <a:solidFill>
              <a:srgbClr val="D9D9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700">
                  <a:latin typeface="+mj-lt"/>
                </a:rPr>
                <a:t>Strategic  Advisory</a:t>
              </a:r>
            </a:p>
          </p:txBody>
        </p:sp>
        <p:sp>
          <p:nvSpPr>
            <p:cNvPr id="62" name="Arrow: Chevron 5">
              <a:extLst>
                <a:ext uri="{FF2B5EF4-FFF2-40B4-BE49-F238E27FC236}">
                  <a16:creationId xmlns:a16="http://schemas.microsoft.com/office/drawing/2014/main" id="{D1F74BAA-1B58-4BB9-AB89-8C1B43DF082F}"/>
                </a:ext>
              </a:extLst>
            </p:cNvPr>
            <p:cNvSpPr/>
            <p:nvPr/>
          </p:nvSpPr>
          <p:spPr bwMode="auto">
            <a:xfrm>
              <a:off x="866185" y="4278914"/>
              <a:ext cx="2070000" cy="180849"/>
            </a:xfrm>
            <a:prstGeom prst="rect">
              <a:avLst/>
            </a:prstGeom>
            <a:solidFill>
              <a:srgbClr val="D9D9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700">
                  <a:latin typeface="+mj-lt"/>
                </a:rPr>
                <a:t>Prospecting &amp; Marketing</a:t>
              </a:r>
            </a:p>
          </p:txBody>
        </p:sp>
        <p:sp>
          <p:nvSpPr>
            <p:cNvPr id="63" name="Arrow: Chevron 8">
              <a:extLst>
                <a:ext uri="{FF2B5EF4-FFF2-40B4-BE49-F238E27FC236}">
                  <a16:creationId xmlns:a16="http://schemas.microsoft.com/office/drawing/2014/main" id="{B0A8877B-DE71-4970-B507-04B26B3AC98D}"/>
                </a:ext>
              </a:extLst>
            </p:cNvPr>
            <p:cNvSpPr/>
            <p:nvPr/>
          </p:nvSpPr>
          <p:spPr bwMode="auto">
            <a:xfrm>
              <a:off x="7637489" y="4278914"/>
              <a:ext cx="2070000" cy="180849"/>
            </a:xfrm>
            <a:prstGeom prst="rect">
              <a:avLst/>
            </a:prstGeom>
            <a:solidFill>
              <a:srgbClr val="D9D9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Managing contracts</a:t>
              </a:r>
            </a:p>
          </p:txBody>
        </p:sp>
        <p:sp>
          <p:nvSpPr>
            <p:cNvPr id="67" name="Arrow: Chevron 9">
              <a:extLst>
                <a:ext uri="{FF2B5EF4-FFF2-40B4-BE49-F238E27FC236}">
                  <a16:creationId xmlns:a16="http://schemas.microsoft.com/office/drawing/2014/main" id="{0CBAE180-FE82-4702-9066-8E5E493407C9}"/>
                </a:ext>
              </a:extLst>
            </p:cNvPr>
            <p:cNvSpPr/>
            <p:nvPr/>
          </p:nvSpPr>
          <p:spPr bwMode="auto">
            <a:xfrm>
              <a:off x="5402549" y="4278914"/>
              <a:ext cx="2070000" cy="180849"/>
            </a:xfrm>
            <a:prstGeom prst="rect">
              <a:avLst/>
            </a:prstGeom>
            <a:solidFill>
              <a:srgbClr val="D9D9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Contract Settlement</a:t>
              </a:r>
            </a:p>
          </p:txBody>
        </p:sp>
      </p:grpSp>
      <p:sp>
        <p:nvSpPr>
          <p:cNvPr id="86" name="Triangle isocèle 85">
            <a:extLst>
              <a:ext uri="{FF2B5EF4-FFF2-40B4-BE49-F238E27FC236}">
                <a16:creationId xmlns:a16="http://schemas.microsoft.com/office/drawing/2014/main" id="{A4E9FE80-2511-445C-AF3F-9654B1A7BF95}"/>
              </a:ext>
            </a:extLst>
          </p:cNvPr>
          <p:cNvSpPr/>
          <p:nvPr/>
        </p:nvSpPr>
        <p:spPr>
          <a:xfrm rot="10800000">
            <a:off x="1712829" y="1708085"/>
            <a:ext cx="844177" cy="69749"/>
          </a:xfrm>
          <a:prstGeom prst="triangle">
            <a:avLst/>
          </a:prstGeom>
          <a:solidFill>
            <a:srgbClr val="C9E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0" name="Triangle isocèle 269">
            <a:extLst>
              <a:ext uri="{FF2B5EF4-FFF2-40B4-BE49-F238E27FC236}">
                <a16:creationId xmlns:a16="http://schemas.microsoft.com/office/drawing/2014/main" id="{2BDEA93D-FECA-421A-A9A4-49805492D62E}"/>
              </a:ext>
            </a:extLst>
          </p:cNvPr>
          <p:cNvSpPr/>
          <p:nvPr/>
        </p:nvSpPr>
        <p:spPr>
          <a:xfrm rot="10800000">
            <a:off x="4170756" y="1708085"/>
            <a:ext cx="844177" cy="69749"/>
          </a:xfrm>
          <a:prstGeom prst="triangle">
            <a:avLst/>
          </a:prstGeom>
          <a:solidFill>
            <a:srgbClr val="C9E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1" name="Triangle isocèle 270">
            <a:extLst>
              <a:ext uri="{FF2B5EF4-FFF2-40B4-BE49-F238E27FC236}">
                <a16:creationId xmlns:a16="http://schemas.microsoft.com/office/drawing/2014/main" id="{C3E1052A-BEEC-48A4-B054-97931609FD7E}"/>
              </a:ext>
            </a:extLst>
          </p:cNvPr>
          <p:cNvSpPr/>
          <p:nvPr/>
        </p:nvSpPr>
        <p:spPr>
          <a:xfrm rot="10800000">
            <a:off x="7218786" y="1708085"/>
            <a:ext cx="844177" cy="69749"/>
          </a:xfrm>
          <a:prstGeom prst="triangle">
            <a:avLst/>
          </a:prstGeom>
          <a:solidFill>
            <a:srgbClr val="C9E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1" name="Rectangle 310">
            <a:extLst>
              <a:ext uri="{FF2B5EF4-FFF2-40B4-BE49-F238E27FC236}">
                <a16:creationId xmlns:a16="http://schemas.microsoft.com/office/drawing/2014/main" id="{5A9DBC10-7868-4732-BA74-17FE32C92DF3}"/>
              </a:ext>
            </a:extLst>
          </p:cNvPr>
          <p:cNvSpPr/>
          <p:nvPr/>
        </p:nvSpPr>
        <p:spPr bwMode="auto">
          <a:xfrm>
            <a:off x="8606002" y="4820957"/>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normalizeH="0" baseline="0">
                <a:ln>
                  <a:noFill/>
                </a:ln>
                <a:effectLst/>
                <a:latin typeface="+mj-lt"/>
              </a:rPr>
              <a:t>Visualization of portfolio for end customers</a:t>
            </a:r>
          </a:p>
        </p:txBody>
      </p:sp>
      <p:sp>
        <p:nvSpPr>
          <p:cNvPr id="312" name="Rectangle 311">
            <a:extLst>
              <a:ext uri="{FF2B5EF4-FFF2-40B4-BE49-F238E27FC236}">
                <a16:creationId xmlns:a16="http://schemas.microsoft.com/office/drawing/2014/main" id="{7349D113-6291-4B4F-88D4-EC834F398DB3}"/>
              </a:ext>
            </a:extLst>
          </p:cNvPr>
          <p:cNvSpPr/>
          <p:nvPr/>
        </p:nvSpPr>
        <p:spPr bwMode="auto">
          <a:xfrm>
            <a:off x="6312955" y="4824547"/>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spc="-30" normalizeH="0">
                <a:ln>
                  <a:noFill/>
                </a:ln>
                <a:solidFill>
                  <a:srgbClr val="009DB0"/>
                </a:solidFill>
                <a:effectLst/>
                <a:latin typeface="+mj-lt"/>
              </a:rPr>
              <a:t>Electronic signature </a:t>
            </a:r>
            <a:r>
              <a:rPr kumimoji="0" lang="en-US" sz="700" b="0" i="0" u="none" strike="noStrike" cap="none" spc="-30" normalizeH="0">
                <a:ln>
                  <a:noFill/>
                </a:ln>
                <a:effectLst/>
                <a:latin typeface="+mj-lt"/>
              </a:rPr>
              <a:t>of contracts and digitalized document exchange</a:t>
            </a:r>
          </a:p>
        </p:txBody>
      </p:sp>
      <p:sp>
        <p:nvSpPr>
          <p:cNvPr id="316" name="ZoneTexte 315">
            <a:extLst>
              <a:ext uri="{FF2B5EF4-FFF2-40B4-BE49-F238E27FC236}">
                <a16:creationId xmlns:a16="http://schemas.microsoft.com/office/drawing/2014/main" id="{BE688552-065F-445B-9A0E-5A3DC47C7F43}"/>
              </a:ext>
            </a:extLst>
          </p:cNvPr>
          <p:cNvSpPr txBox="1"/>
          <p:nvPr/>
        </p:nvSpPr>
        <p:spPr>
          <a:xfrm>
            <a:off x="940270"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Digitalization level</a:t>
            </a:r>
          </a:p>
        </p:txBody>
      </p:sp>
      <p:grpSp>
        <p:nvGrpSpPr>
          <p:cNvPr id="317" name="Groupe 316">
            <a:extLst>
              <a:ext uri="{FF2B5EF4-FFF2-40B4-BE49-F238E27FC236}">
                <a16:creationId xmlns:a16="http://schemas.microsoft.com/office/drawing/2014/main" id="{51400C00-38C7-46AE-A0D6-219A95DCC9FE}"/>
              </a:ext>
            </a:extLst>
          </p:cNvPr>
          <p:cNvGrpSpPr/>
          <p:nvPr/>
        </p:nvGrpSpPr>
        <p:grpSpPr>
          <a:xfrm>
            <a:off x="1269184" y="4551019"/>
            <a:ext cx="134665" cy="134664"/>
            <a:chOff x="7152543" y="1112020"/>
            <a:chExt cx="275056" cy="275056"/>
          </a:xfrm>
        </p:grpSpPr>
        <p:sp>
          <p:nvSpPr>
            <p:cNvPr id="318" name="Ellipse 317">
              <a:extLst>
                <a:ext uri="{FF2B5EF4-FFF2-40B4-BE49-F238E27FC236}">
                  <a16:creationId xmlns:a16="http://schemas.microsoft.com/office/drawing/2014/main" id="{CAB82DBA-5152-43A5-9075-72954262382C}"/>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19" name="Arc partiel 318">
              <a:extLst>
                <a:ext uri="{FF2B5EF4-FFF2-40B4-BE49-F238E27FC236}">
                  <a16:creationId xmlns:a16="http://schemas.microsoft.com/office/drawing/2014/main" id="{9E31E4A2-D713-44BE-B289-A49453A500D4}"/>
                </a:ext>
              </a:extLst>
            </p:cNvPr>
            <p:cNvSpPr/>
            <p:nvPr/>
          </p:nvSpPr>
          <p:spPr bwMode="auto">
            <a:xfrm>
              <a:off x="7152543" y="1112020"/>
              <a:ext cx="275056" cy="275054"/>
            </a:xfrm>
            <a:prstGeom prst="pie">
              <a:avLst>
                <a:gd name="adj1" fmla="val 16229973"/>
                <a:gd name="adj2" fmla="val 21516157"/>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96" name="Graphique 95" descr="Marquer">
            <a:extLst>
              <a:ext uri="{FF2B5EF4-FFF2-40B4-BE49-F238E27FC236}">
                <a16:creationId xmlns:a16="http://schemas.microsoft.com/office/drawing/2014/main" id="{62E9A8DD-E457-4129-97FF-B4FE93D46A1F}"/>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1909774" y="4533079"/>
            <a:ext cx="221963" cy="147052"/>
          </a:xfrm>
          <a:prstGeom prst="rect">
            <a:avLst/>
          </a:prstGeom>
        </p:spPr>
      </p:pic>
      <p:grpSp>
        <p:nvGrpSpPr>
          <p:cNvPr id="321" name="Groupe 320">
            <a:extLst>
              <a:ext uri="{FF2B5EF4-FFF2-40B4-BE49-F238E27FC236}">
                <a16:creationId xmlns:a16="http://schemas.microsoft.com/office/drawing/2014/main" id="{33CA1543-CDC8-425C-8CE8-9713629F6B3C}"/>
              </a:ext>
            </a:extLst>
          </p:cNvPr>
          <p:cNvGrpSpPr/>
          <p:nvPr/>
        </p:nvGrpSpPr>
        <p:grpSpPr>
          <a:xfrm>
            <a:off x="946918" y="4528687"/>
            <a:ext cx="8568944" cy="180923"/>
            <a:chOff x="866185" y="4278914"/>
            <a:chExt cx="8841304" cy="180923"/>
          </a:xfrm>
          <a:noFill/>
        </p:grpSpPr>
        <p:sp>
          <p:nvSpPr>
            <p:cNvPr id="322" name="Arrow: Pentagon 1">
              <a:extLst>
                <a:ext uri="{FF2B5EF4-FFF2-40B4-BE49-F238E27FC236}">
                  <a16:creationId xmlns:a16="http://schemas.microsoft.com/office/drawing/2014/main" id="{5B4A686C-6D44-4ACF-B9F4-2C15790BE9C4}"/>
                </a:ext>
              </a:extLst>
            </p:cNvPr>
            <p:cNvSpPr/>
            <p:nvPr/>
          </p:nvSpPr>
          <p:spPr bwMode="auto">
            <a:xfrm>
              <a:off x="3148152" y="4278988"/>
              <a:ext cx="2070000" cy="180849"/>
            </a:xfrm>
            <a:prstGeom prst="rect">
              <a:avLst/>
            </a:prstGeom>
            <a:grp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700">
                <a:latin typeface="+mj-lt"/>
              </a:endParaRPr>
            </a:p>
          </p:txBody>
        </p:sp>
        <p:sp>
          <p:nvSpPr>
            <p:cNvPr id="323" name="Arrow: Chevron 5">
              <a:extLst>
                <a:ext uri="{FF2B5EF4-FFF2-40B4-BE49-F238E27FC236}">
                  <a16:creationId xmlns:a16="http://schemas.microsoft.com/office/drawing/2014/main" id="{240EB2C9-DC2A-4839-BFFC-6BF96B4E47C3}"/>
                </a:ext>
              </a:extLst>
            </p:cNvPr>
            <p:cNvSpPr/>
            <p:nvPr/>
          </p:nvSpPr>
          <p:spPr bwMode="auto">
            <a:xfrm>
              <a:off x="866185" y="4278914"/>
              <a:ext cx="2070000" cy="180849"/>
            </a:xfrm>
            <a:prstGeom prst="rect">
              <a:avLst/>
            </a:prstGeom>
            <a:grp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700">
                <a:latin typeface="+mj-lt"/>
              </a:endParaRPr>
            </a:p>
          </p:txBody>
        </p:sp>
        <p:sp>
          <p:nvSpPr>
            <p:cNvPr id="324" name="Arrow: Chevron 8">
              <a:extLst>
                <a:ext uri="{FF2B5EF4-FFF2-40B4-BE49-F238E27FC236}">
                  <a16:creationId xmlns:a16="http://schemas.microsoft.com/office/drawing/2014/main" id="{2D1E16CA-46FC-474D-A30A-63DD36FDCE0C}"/>
                </a:ext>
              </a:extLst>
            </p:cNvPr>
            <p:cNvSpPr/>
            <p:nvPr/>
          </p:nvSpPr>
          <p:spPr bwMode="auto">
            <a:xfrm>
              <a:off x="7637489" y="4278914"/>
              <a:ext cx="2070000" cy="180849"/>
            </a:xfrm>
            <a:prstGeom prst="rect">
              <a:avLst/>
            </a:prstGeom>
            <a:grp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a:latin typeface="+mj-lt"/>
              </a:endParaRPr>
            </a:p>
          </p:txBody>
        </p:sp>
        <p:sp>
          <p:nvSpPr>
            <p:cNvPr id="325" name="Arrow: Chevron 9">
              <a:extLst>
                <a:ext uri="{FF2B5EF4-FFF2-40B4-BE49-F238E27FC236}">
                  <a16:creationId xmlns:a16="http://schemas.microsoft.com/office/drawing/2014/main" id="{BBE48864-33B8-4B9F-845B-73824A2C18B3}"/>
                </a:ext>
              </a:extLst>
            </p:cNvPr>
            <p:cNvSpPr/>
            <p:nvPr/>
          </p:nvSpPr>
          <p:spPr bwMode="auto">
            <a:xfrm>
              <a:off x="5402549" y="4278914"/>
              <a:ext cx="2070000" cy="180849"/>
            </a:xfrm>
            <a:prstGeom prst="rect">
              <a:avLst/>
            </a:prstGeom>
            <a:grp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a:latin typeface="+mj-lt"/>
              </a:endParaRPr>
            </a:p>
          </p:txBody>
        </p:sp>
      </p:grpSp>
      <p:sp>
        <p:nvSpPr>
          <p:cNvPr id="327" name="ZoneTexte 326">
            <a:extLst>
              <a:ext uri="{FF2B5EF4-FFF2-40B4-BE49-F238E27FC236}">
                <a16:creationId xmlns:a16="http://schemas.microsoft.com/office/drawing/2014/main" id="{DD003449-7072-443D-AAA2-941F7146BCF1}"/>
              </a:ext>
            </a:extLst>
          </p:cNvPr>
          <p:cNvSpPr txBox="1"/>
          <p:nvPr/>
        </p:nvSpPr>
        <p:spPr>
          <a:xfrm>
            <a:off x="1694420"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Compared to peers</a:t>
            </a:r>
          </a:p>
        </p:txBody>
      </p:sp>
      <p:sp>
        <p:nvSpPr>
          <p:cNvPr id="328" name="ZoneTexte 327">
            <a:extLst>
              <a:ext uri="{FF2B5EF4-FFF2-40B4-BE49-F238E27FC236}">
                <a16:creationId xmlns:a16="http://schemas.microsoft.com/office/drawing/2014/main" id="{5489D2AA-52FD-4767-A6A0-7F9E9BD88C01}"/>
              </a:ext>
            </a:extLst>
          </p:cNvPr>
          <p:cNvSpPr txBox="1"/>
          <p:nvPr/>
        </p:nvSpPr>
        <p:spPr>
          <a:xfrm>
            <a:off x="2488776" y="4386396"/>
            <a:ext cx="464375"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Potential*</a:t>
            </a:r>
          </a:p>
        </p:txBody>
      </p:sp>
      <p:grpSp>
        <p:nvGrpSpPr>
          <p:cNvPr id="99" name="Groupe 98">
            <a:extLst>
              <a:ext uri="{FF2B5EF4-FFF2-40B4-BE49-F238E27FC236}">
                <a16:creationId xmlns:a16="http://schemas.microsoft.com/office/drawing/2014/main" id="{C2A1A8F0-08C1-4C6A-A5D4-FCDD10E16535}"/>
              </a:ext>
            </a:extLst>
          </p:cNvPr>
          <p:cNvGrpSpPr/>
          <p:nvPr/>
        </p:nvGrpSpPr>
        <p:grpSpPr>
          <a:xfrm>
            <a:off x="2521353" y="4565724"/>
            <a:ext cx="380720" cy="103010"/>
            <a:chOff x="2521353" y="4603824"/>
            <a:chExt cx="380720" cy="103010"/>
          </a:xfrm>
        </p:grpSpPr>
        <p:sp>
          <p:nvSpPr>
            <p:cNvPr id="97" name="Étoile : 5 branches 96">
              <a:extLst>
                <a:ext uri="{FF2B5EF4-FFF2-40B4-BE49-F238E27FC236}">
                  <a16:creationId xmlns:a16="http://schemas.microsoft.com/office/drawing/2014/main" id="{3D4EE544-07E4-4478-85E3-90A18D93F1F7}"/>
                </a:ext>
              </a:extLst>
            </p:cNvPr>
            <p:cNvSpPr/>
            <p:nvPr/>
          </p:nvSpPr>
          <p:spPr>
            <a:xfrm>
              <a:off x="2521353"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9" name="Étoile : 5 branches 328">
              <a:extLst>
                <a:ext uri="{FF2B5EF4-FFF2-40B4-BE49-F238E27FC236}">
                  <a16:creationId xmlns:a16="http://schemas.microsoft.com/office/drawing/2014/main" id="{D3EA15F9-25FA-4CA9-AD51-1164EECBEEBD}"/>
                </a:ext>
              </a:extLst>
            </p:cNvPr>
            <p:cNvSpPr/>
            <p:nvPr/>
          </p:nvSpPr>
          <p:spPr>
            <a:xfrm>
              <a:off x="2660208"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0" name="Étoile : 5 branches 329">
              <a:extLst>
                <a:ext uri="{FF2B5EF4-FFF2-40B4-BE49-F238E27FC236}">
                  <a16:creationId xmlns:a16="http://schemas.microsoft.com/office/drawing/2014/main" id="{A5BBC625-898F-460B-9EE9-3CF7A962F364}"/>
                </a:ext>
              </a:extLst>
            </p:cNvPr>
            <p:cNvSpPr/>
            <p:nvPr/>
          </p:nvSpPr>
          <p:spPr>
            <a:xfrm>
              <a:off x="2799063"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31" name="ZoneTexte 330">
            <a:extLst>
              <a:ext uri="{FF2B5EF4-FFF2-40B4-BE49-F238E27FC236}">
                <a16:creationId xmlns:a16="http://schemas.microsoft.com/office/drawing/2014/main" id="{D55893B2-2704-4C6A-A92D-69B6B794C60F}"/>
              </a:ext>
            </a:extLst>
          </p:cNvPr>
          <p:cNvSpPr txBox="1"/>
          <p:nvPr/>
        </p:nvSpPr>
        <p:spPr>
          <a:xfrm>
            <a:off x="3150234"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Digitalization level</a:t>
            </a:r>
          </a:p>
        </p:txBody>
      </p:sp>
      <p:grpSp>
        <p:nvGrpSpPr>
          <p:cNvPr id="332" name="Groupe 331">
            <a:extLst>
              <a:ext uri="{FF2B5EF4-FFF2-40B4-BE49-F238E27FC236}">
                <a16:creationId xmlns:a16="http://schemas.microsoft.com/office/drawing/2014/main" id="{87D8FDE9-13FD-40AB-9975-544C069B8D19}"/>
              </a:ext>
            </a:extLst>
          </p:cNvPr>
          <p:cNvGrpSpPr/>
          <p:nvPr/>
        </p:nvGrpSpPr>
        <p:grpSpPr>
          <a:xfrm>
            <a:off x="3479148" y="4551019"/>
            <a:ext cx="134665" cy="134664"/>
            <a:chOff x="7152543" y="1112020"/>
            <a:chExt cx="275056" cy="275056"/>
          </a:xfrm>
        </p:grpSpPr>
        <p:sp>
          <p:nvSpPr>
            <p:cNvPr id="333" name="Ellipse 332">
              <a:extLst>
                <a:ext uri="{FF2B5EF4-FFF2-40B4-BE49-F238E27FC236}">
                  <a16:creationId xmlns:a16="http://schemas.microsoft.com/office/drawing/2014/main" id="{638C7D57-50BF-4964-9910-2A8ECF873573}"/>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34" name="Arc partiel 333">
              <a:extLst>
                <a:ext uri="{FF2B5EF4-FFF2-40B4-BE49-F238E27FC236}">
                  <a16:creationId xmlns:a16="http://schemas.microsoft.com/office/drawing/2014/main" id="{CB438853-2804-4F0E-A3A8-120162CBB13D}"/>
                </a:ext>
              </a:extLst>
            </p:cNvPr>
            <p:cNvSpPr/>
            <p:nvPr/>
          </p:nvSpPr>
          <p:spPr bwMode="auto">
            <a:xfrm>
              <a:off x="7152543" y="1112020"/>
              <a:ext cx="275056" cy="275054"/>
            </a:xfrm>
            <a:prstGeom prst="pie">
              <a:avLst>
                <a:gd name="adj1" fmla="val 16229973"/>
                <a:gd name="adj2" fmla="val 1860617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35" name="Graphique 334" descr="Marquer">
            <a:extLst>
              <a:ext uri="{FF2B5EF4-FFF2-40B4-BE49-F238E27FC236}">
                <a16:creationId xmlns:a16="http://schemas.microsoft.com/office/drawing/2014/main" id="{FF541065-34FC-42D1-8AEB-652C1461F739}"/>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4119738" y="4533079"/>
            <a:ext cx="221963" cy="147052"/>
          </a:xfrm>
          <a:prstGeom prst="rect">
            <a:avLst/>
          </a:prstGeom>
        </p:spPr>
      </p:pic>
      <p:sp>
        <p:nvSpPr>
          <p:cNvPr id="336" name="ZoneTexte 335">
            <a:extLst>
              <a:ext uri="{FF2B5EF4-FFF2-40B4-BE49-F238E27FC236}">
                <a16:creationId xmlns:a16="http://schemas.microsoft.com/office/drawing/2014/main" id="{EDE00077-2265-4216-905C-BBD68E378385}"/>
              </a:ext>
            </a:extLst>
          </p:cNvPr>
          <p:cNvSpPr txBox="1"/>
          <p:nvPr/>
        </p:nvSpPr>
        <p:spPr>
          <a:xfrm>
            <a:off x="3904384"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Compared to peers</a:t>
            </a:r>
          </a:p>
        </p:txBody>
      </p:sp>
      <p:sp>
        <p:nvSpPr>
          <p:cNvPr id="337" name="ZoneTexte 336">
            <a:extLst>
              <a:ext uri="{FF2B5EF4-FFF2-40B4-BE49-F238E27FC236}">
                <a16:creationId xmlns:a16="http://schemas.microsoft.com/office/drawing/2014/main" id="{7165B587-3E36-4718-B797-27A5AC90C3CB}"/>
              </a:ext>
            </a:extLst>
          </p:cNvPr>
          <p:cNvSpPr txBox="1"/>
          <p:nvPr/>
        </p:nvSpPr>
        <p:spPr>
          <a:xfrm>
            <a:off x="4698740" y="4386396"/>
            <a:ext cx="464375"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Potential*</a:t>
            </a:r>
          </a:p>
        </p:txBody>
      </p:sp>
      <p:sp>
        <p:nvSpPr>
          <p:cNvPr id="338" name="Étoile : 5 branches 337">
            <a:extLst>
              <a:ext uri="{FF2B5EF4-FFF2-40B4-BE49-F238E27FC236}">
                <a16:creationId xmlns:a16="http://schemas.microsoft.com/office/drawing/2014/main" id="{8FBC9FF1-9082-489D-AE71-30D05F18D8E0}"/>
              </a:ext>
            </a:extLst>
          </p:cNvPr>
          <p:cNvSpPr/>
          <p:nvPr/>
        </p:nvSpPr>
        <p:spPr>
          <a:xfrm>
            <a:off x="4731317" y="45657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9" name="Étoile : 5 branches 338">
            <a:extLst>
              <a:ext uri="{FF2B5EF4-FFF2-40B4-BE49-F238E27FC236}">
                <a16:creationId xmlns:a16="http://schemas.microsoft.com/office/drawing/2014/main" id="{78EB83A0-F063-41A7-868C-B379E722A770}"/>
              </a:ext>
            </a:extLst>
          </p:cNvPr>
          <p:cNvSpPr/>
          <p:nvPr/>
        </p:nvSpPr>
        <p:spPr>
          <a:xfrm>
            <a:off x="4870172" y="45657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0" name="Étoile : 5 branches 339">
            <a:extLst>
              <a:ext uri="{FF2B5EF4-FFF2-40B4-BE49-F238E27FC236}">
                <a16:creationId xmlns:a16="http://schemas.microsoft.com/office/drawing/2014/main" id="{4EE6C03F-770E-4CE9-A1EE-1F640D22C9A1}"/>
              </a:ext>
            </a:extLst>
          </p:cNvPr>
          <p:cNvSpPr/>
          <p:nvPr/>
        </p:nvSpPr>
        <p:spPr>
          <a:xfrm>
            <a:off x="5009027" y="45657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1" name="ZoneTexte 340">
            <a:extLst>
              <a:ext uri="{FF2B5EF4-FFF2-40B4-BE49-F238E27FC236}">
                <a16:creationId xmlns:a16="http://schemas.microsoft.com/office/drawing/2014/main" id="{58ABBFEC-8165-4D92-ABC4-5197B8E3540E}"/>
              </a:ext>
            </a:extLst>
          </p:cNvPr>
          <p:cNvSpPr txBox="1"/>
          <p:nvPr/>
        </p:nvSpPr>
        <p:spPr>
          <a:xfrm>
            <a:off x="5327852"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Digitalization level</a:t>
            </a:r>
          </a:p>
        </p:txBody>
      </p:sp>
      <p:grpSp>
        <p:nvGrpSpPr>
          <p:cNvPr id="342" name="Groupe 341">
            <a:extLst>
              <a:ext uri="{FF2B5EF4-FFF2-40B4-BE49-F238E27FC236}">
                <a16:creationId xmlns:a16="http://schemas.microsoft.com/office/drawing/2014/main" id="{0CCD8211-2CB2-4692-BC14-70F16BB1F873}"/>
              </a:ext>
            </a:extLst>
          </p:cNvPr>
          <p:cNvGrpSpPr/>
          <p:nvPr/>
        </p:nvGrpSpPr>
        <p:grpSpPr>
          <a:xfrm>
            <a:off x="5656766" y="4551019"/>
            <a:ext cx="134665" cy="134664"/>
            <a:chOff x="7152543" y="1112020"/>
            <a:chExt cx="275056" cy="275056"/>
          </a:xfrm>
        </p:grpSpPr>
        <p:sp>
          <p:nvSpPr>
            <p:cNvPr id="343" name="Ellipse 342">
              <a:extLst>
                <a:ext uri="{FF2B5EF4-FFF2-40B4-BE49-F238E27FC236}">
                  <a16:creationId xmlns:a16="http://schemas.microsoft.com/office/drawing/2014/main" id="{6A36B019-A584-46C1-99D1-0F8FB05A1116}"/>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44" name="Arc partiel 343">
              <a:extLst>
                <a:ext uri="{FF2B5EF4-FFF2-40B4-BE49-F238E27FC236}">
                  <a16:creationId xmlns:a16="http://schemas.microsoft.com/office/drawing/2014/main" id="{7A6D0673-5E3C-44AE-BBC6-6C81C5678DBA}"/>
                </a:ext>
              </a:extLst>
            </p:cNvPr>
            <p:cNvSpPr/>
            <p:nvPr/>
          </p:nvSpPr>
          <p:spPr bwMode="auto">
            <a:xfrm>
              <a:off x="7152543" y="1112020"/>
              <a:ext cx="275056" cy="275054"/>
            </a:xfrm>
            <a:prstGeom prst="pie">
              <a:avLst>
                <a:gd name="adj1" fmla="val 16229973"/>
                <a:gd name="adj2" fmla="val 10738907"/>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45" name="Graphique 344" descr="Marquer">
            <a:extLst>
              <a:ext uri="{FF2B5EF4-FFF2-40B4-BE49-F238E27FC236}">
                <a16:creationId xmlns:a16="http://schemas.microsoft.com/office/drawing/2014/main" id="{790AD22D-DC93-4078-BF64-0732CB7E2EDC}"/>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6297356" y="4533079"/>
            <a:ext cx="221963" cy="147052"/>
          </a:xfrm>
          <a:prstGeom prst="rect">
            <a:avLst/>
          </a:prstGeom>
        </p:spPr>
      </p:pic>
      <p:sp>
        <p:nvSpPr>
          <p:cNvPr id="346" name="ZoneTexte 345">
            <a:extLst>
              <a:ext uri="{FF2B5EF4-FFF2-40B4-BE49-F238E27FC236}">
                <a16:creationId xmlns:a16="http://schemas.microsoft.com/office/drawing/2014/main" id="{2078D477-F0F3-42E4-AAE8-2335FD5A05B2}"/>
              </a:ext>
            </a:extLst>
          </p:cNvPr>
          <p:cNvSpPr txBox="1"/>
          <p:nvPr/>
        </p:nvSpPr>
        <p:spPr>
          <a:xfrm>
            <a:off x="6082002"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Compared to peers</a:t>
            </a:r>
          </a:p>
        </p:txBody>
      </p:sp>
      <p:sp>
        <p:nvSpPr>
          <p:cNvPr id="347" name="ZoneTexte 346">
            <a:extLst>
              <a:ext uri="{FF2B5EF4-FFF2-40B4-BE49-F238E27FC236}">
                <a16:creationId xmlns:a16="http://schemas.microsoft.com/office/drawing/2014/main" id="{6661BA32-9C65-4B08-9233-10B8862C46CD}"/>
              </a:ext>
            </a:extLst>
          </p:cNvPr>
          <p:cNvSpPr txBox="1"/>
          <p:nvPr/>
        </p:nvSpPr>
        <p:spPr>
          <a:xfrm>
            <a:off x="6876358" y="4386396"/>
            <a:ext cx="464375"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Potential*</a:t>
            </a:r>
          </a:p>
        </p:txBody>
      </p:sp>
      <p:grpSp>
        <p:nvGrpSpPr>
          <p:cNvPr id="100" name="Groupe 99">
            <a:extLst>
              <a:ext uri="{FF2B5EF4-FFF2-40B4-BE49-F238E27FC236}">
                <a16:creationId xmlns:a16="http://schemas.microsoft.com/office/drawing/2014/main" id="{AD4C05DD-3B63-4956-B7E9-0854D82B1F5A}"/>
              </a:ext>
            </a:extLst>
          </p:cNvPr>
          <p:cNvGrpSpPr/>
          <p:nvPr/>
        </p:nvGrpSpPr>
        <p:grpSpPr>
          <a:xfrm>
            <a:off x="6908935" y="4565724"/>
            <a:ext cx="380720" cy="103010"/>
            <a:chOff x="6908935" y="4603824"/>
            <a:chExt cx="380720" cy="103010"/>
          </a:xfrm>
        </p:grpSpPr>
        <p:sp>
          <p:nvSpPr>
            <p:cNvPr id="348" name="Étoile : 5 branches 347">
              <a:extLst>
                <a:ext uri="{FF2B5EF4-FFF2-40B4-BE49-F238E27FC236}">
                  <a16:creationId xmlns:a16="http://schemas.microsoft.com/office/drawing/2014/main" id="{A63F7917-87D6-43D4-957A-039D3CD0BA8D}"/>
                </a:ext>
              </a:extLst>
            </p:cNvPr>
            <p:cNvSpPr/>
            <p:nvPr/>
          </p:nvSpPr>
          <p:spPr>
            <a:xfrm>
              <a:off x="6908935" y="4603824"/>
              <a:ext cx="103010" cy="103010"/>
            </a:xfrm>
            <a:prstGeom prst="star5">
              <a:avLst/>
            </a:prstGeom>
            <a:gradFill flip="none" rotWithShape="1">
              <a:gsLst>
                <a:gs pos="0">
                  <a:srgbClr val="009DB0"/>
                </a:gs>
                <a:gs pos="50000">
                  <a:srgbClr val="009DB0"/>
                </a:gs>
                <a:gs pos="52000">
                  <a:schemeClr val="bg1"/>
                </a:gs>
                <a:gs pos="100000">
                  <a:schemeClr val="bg1"/>
                </a:gs>
              </a:gsLst>
              <a:lin ang="0" scaled="1"/>
              <a:tileRect/>
            </a:gra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9" name="Étoile : 5 branches 348">
              <a:extLst>
                <a:ext uri="{FF2B5EF4-FFF2-40B4-BE49-F238E27FC236}">
                  <a16:creationId xmlns:a16="http://schemas.microsoft.com/office/drawing/2014/main" id="{79466F58-EB21-4617-93E8-2820C823293E}"/>
                </a:ext>
              </a:extLst>
            </p:cNvPr>
            <p:cNvSpPr/>
            <p:nvPr/>
          </p:nvSpPr>
          <p:spPr>
            <a:xfrm>
              <a:off x="7047790"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3" name="Étoile : 5 branches 352">
              <a:extLst>
                <a:ext uri="{FF2B5EF4-FFF2-40B4-BE49-F238E27FC236}">
                  <a16:creationId xmlns:a16="http://schemas.microsoft.com/office/drawing/2014/main" id="{D14C311B-68D3-407A-A0F4-23D157EF2D4F}"/>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54" name="ZoneTexte 353">
            <a:extLst>
              <a:ext uri="{FF2B5EF4-FFF2-40B4-BE49-F238E27FC236}">
                <a16:creationId xmlns:a16="http://schemas.microsoft.com/office/drawing/2014/main" id="{09A9BD95-B066-4454-8835-55047B4712D7}"/>
              </a:ext>
            </a:extLst>
          </p:cNvPr>
          <p:cNvSpPr txBox="1"/>
          <p:nvPr/>
        </p:nvSpPr>
        <p:spPr>
          <a:xfrm>
            <a:off x="7519719"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Digitalization level</a:t>
            </a:r>
          </a:p>
        </p:txBody>
      </p:sp>
      <p:grpSp>
        <p:nvGrpSpPr>
          <p:cNvPr id="355" name="Groupe 354">
            <a:extLst>
              <a:ext uri="{FF2B5EF4-FFF2-40B4-BE49-F238E27FC236}">
                <a16:creationId xmlns:a16="http://schemas.microsoft.com/office/drawing/2014/main" id="{4766B273-8891-496D-8C87-49F541B4380F}"/>
              </a:ext>
            </a:extLst>
          </p:cNvPr>
          <p:cNvGrpSpPr/>
          <p:nvPr/>
        </p:nvGrpSpPr>
        <p:grpSpPr>
          <a:xfrm>
            <a:off x="7848633" y="4551019"/>
            <a:ext cx="134665" cy="134664"/>
            <a:chOff x="7152543" y="1112020"/>
            <a:chExt cx="275056" cy="275056"/>
          </a:xfrm>
        </p:grpSpPr>
        <p:sp>
          <p:nvSpPr>
            <p:cNvPr id="356" name="Ellipse 355">
              <a:extLst>
                <a:ext uri="{FF2B5EF4-FFF2-40B4-BE49-F238E27FC236}">
                  <a16:creationId xmlns:a16="http://schemas.microsoft.com/office/drawing/2014/main" id="{25563CA7-94F2-4FC2-96B8-3E41EAB8321E}"/>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57" name="Arc partiel 356">
              <a:extLst>
                <a:ext uri="{FF2B5EF4-FFF2-40B4-BE49-F238E27FC236}">
                  <a16:creationId xmlns:a16="http://schemas.microsoft.com/office/drawing/2014/main" id="{2C65BB99-14FA-4580-B8F8-EE42BAEFCBE8}"/>
                </a:ext>
              </a:extLst>
            </p:cNvPr>
            <p:cNvSpPr/>
            <p:nvPr/>
          </p:nvSpPr>
          <p:spPr bwMode="auto">
            <a:xfrm>
              <a:off x="7152543" y="1112020"/>
              <a:ext cx="275056" cy="275054"/>
            </a:xfrm>
            <a:prstGeom prst="pie">
              <a:avLst>
                <a:gd name="adj1" fmla="val 16229973"/>
                <a:gd name="adj2" fmla="val 10928167"/>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58" name="Graphique 357" descr="Marquer">
            <a:extLst>
              <a:ext uri="{FF2B5EF4-FFF2-40B4-BE49-F238E27FC236}">
                <a16:creationId xmlns:a16="http://schemas.microsoft.com/office/drawing/2014/main" id="{A5225389-EB2E-4DDC-AF21-3C98E340BE58}"/>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8489223" y="4533079"/>
            <a:ext cx="221963" cy="147052"/>
          </a:xfrm>
          <a:prstGeom prst="rect">
            <a:avLst/>
          </a:prstGeom>
        </p:spPr>
      </p:pic>
      <p:sp>
        <p:nvSpPr>
          <p:cNvPr id="359" name="ZoneTexte 358">
            <a:extLst>
              <a:ext uri="{FF2B5EF4-FFF2-40B4-BE49-F238E27FC236}">
                <a16:creationId xmlns:a16="http://schemas.microsoft.com/office/drawing/2014/main" id="{274D6E56-F062-4164-A119-2AC1D6A4B989}"/>
              </a:ext>
            </a:extLst>
          </p:cNvPr>
          <p:cNvSpPr txBox="1"/>
          <p:nvPr/>
        </p:nvSpPr>
        <p:spPr>
          <a:xfrm>
            <a:off x="8273869" y="4386396"/>
            <a:ext cx="699722"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Compared to peers</a:t>
            </a:r>
          </a:p>
        </p:txBody>
      </p:sp>
      <p:sp>
        <p:nvSpPr>
          <p:cNvPr id="360" name="ZoneTexte 359">
            <a:extLst>
              <a:ext uri="{FF2B5EF4-FFF2-40B4-BE49-F238E27FC236}">
                <a16:creationId xmlns:a16="http://schemas.microsoft.com/office/drawing/2014/main" id="{F8B8FD0A-293B-4E68-9CD0-B517F3F20AE6}"/>
              </a:ext>
            </a:extLst>
          </p:cNvPr>
          <p:cNvSpPr txBox="1"/>
          <p:nvPr/>
        </p:nvSpPr>
        <p:spPr>
          <a:xfrm>
            <a:off x="9068225" y="4386396"/>
            <a:ext cx="464375"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Potential*</a:t>
            </a:r>
          </a:p>
        </p:txBody>
      </p:sp>
      <p:sp>
        <p:nvSpPr>
          <p:cNvPr id="362" name="Étoile : 5 branches 361">
            <a:extLst>
              <a:ext uri="{FF2B5EF4-FFF2-40B4-BE49-F238E27FC236}">
                <a16:creationId xmlns:a16="http://schemas.microsoft.com/office/drawing/2014/main" id="{773CE3DA-23BE-4719-86CE-E031DD5BE942}"/>
              </a:ext>
            </a:extLst>
          </p:cNvPr>
          <p:cNvSpPr/>
          <p:nvPr/>
        </p:nvSpPr>
        <p:spPr>
          <a:xfrm>
            <a:off x="9239657" y="45657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3" name="Étoile : 5 branches 362">
            <a:extLst>
              <a:ext uri="{FF2B5EF4-FFF2-40B4-BE49-F238E27FC236}">
                <a16:creationId xmlns:a16="http://schemas.microsoft.com/office/drawing/2014/main" id="{D12BD325-B26E-4D3E-A5E6-6966C456336C}"/>
              </a:ext>
            </a:extLst>
          </p:cNvPr>
          <p:cNvSpPr/>
          <p:nvPr/>
        </p:nvSpPr>
        <p:spPr>
          <a:xfrm>
            <a:off x="9378512" y="45657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4" name="ZoneTexte 363">
            <a:extLst>
              <a:ext uri="{FF2B5EF4-FFF2-40B4-BE49-F238E27FC236}">
                <a16:creationId xmlns:a16="http://schemas.microsoft.com/office/drawing/2014/main" id="{5A71A6F2-B999-40EF-914C-0594E7CB191C}"/>
              </a:ext>
            </a:extLst>
          </p:cNvPr>
          <p:cNvSpPr txBox="1"/>
          <p:nvPr/>
        </p:nvSpPr>
        <p:spPr>
          <a:xfrm>
            <a:off x="1641848" y="6408253"/>
            <a:ext cx="2605650" cy="200055"/>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700" i="1" spc="-30">
                <a:solidFill>
                  <a:schemeClr val="bg1">
                    <a:lumMod val="50000"/>
                  </a:schemeClr>
                </a:solidFill>
                <a:latin typeface="+mj-lt"/>
              </a:rPr>
              <a:t>* Potential to go beyond competition with digital use cases</a:t>
            </a:r>
          </a:p>
        </p:txBody>
      </p:sp>
      <p:sp>
        <p:nvSpPr>
          <p:cNvPr id="365" name="ZoneTexte 364">
            <a:extLst>
              <a:ext uri="{FF2B5EF4-FFF2-40B4-BE49-F238E27FC236}">
                <a16:creationId xmlns:a16="http://schemas.microsoft.com/office/drawing/2014/main" id="{CDE41463-173C-4D91-8E83-18B6BF784B54}"/>
              </a:ext>
            </a:extLst>
          </p:cNvPr>
          <p:cNvSpPr txBox="1"/>
          <p:nvPr/>
        </p:nvSpPr>
        <p:spPr>
          <a:xfrm>
            <a:off x="282552" y="4306760"/>
            <a:ext cx="683493" cy="307777"/>
          </a:xfrm>
          <a:prstGeom prst="rect">
            <a:avLst/>
          </a:prstGeom>
          <a:noFill/>
        </p:spPr>
        <p:txBody>
          <a:bodyPr wrap="square" rtlCol="0">
            <a:spAutoFit/>
          </a:bodyPr>
          <a:lstStyle/>
          <a:p>
            <a:pPr algn="ctr"/>
            <a:r>
              <a:rPr lang="en-US" sz="700" i="1">
                <a:solidFill>
                  <a:srgbClr val="009DB0"/>
                </a:solidFill>
                <a:latin typeface="+mj-lt"/>
              </a:rPr>
              <a:t>CG’s operations</a:t>
            </a:r>
          </a:p>
        </p:txBody>
      </p:sp>
      <p:sp>
        <p:nvSpPr>
          <p:cNvPr id="366" name="Étoile : 5 branches 365">
            <a:extLst>
              <a:ext uri="{FF2B5EF4-FFF2-40B4-BE49-F238E27FC236}">
                <a16:creationId xmlns:a16="http://schemas.microsoft.com/office/drawing/2014/main" id="{27EEAD72-EB15-4048-823C-D0C8E0E99225}"/>
              </a:ext>
            </a:extLst>
          </p:cNvPr>
          <p:cNvSpPr/>
          <p:nvPr/>
        </p:nvSpPr>
        <p:spPr>
          <a:xfrm>
            <a:off x="9105168" y="45657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7" name="Rectangle 366">
            <a:extLst>
              <a:ext uri="{FF2B5EF4-FFF2-40B4-BE49-F238E27FC236}">
                <a16:creationId xmlns:a16="http://schemas.microsoft.com/office/drawing/2014/main" id="{D1EC65AB-BDEB-49F0-971B-BD24AA4C8111}"/>
              </a:ext>
            </a:extLst>
          </p:cNvPr>
          <p:cNvSpPr/>
          <p:nvPr/>
        </p:nvSpPr>
        <p:spPr bwMode="auto">
          <a:xfrm>
            <a:off x="2506588" y="4799060"/>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kumimoji="0" lang="en-US" sz="700" b="0" i="0" u="none" strike="noStrike" cap="none" normalizeH="0" baseline="0">
                <a:ln>
                  <a:noFill/>
                </a:ln>
                <a:effectLst/>
                <a:latin typeface="+mj-lt"/>
              </a:rPr>
              <a:t>E-training for CGPs</a:t>
            </a:r>
          </a:p>
        </p:txBody>
      </p:sp>
      <p:sp>
        <p:nvSpPr>
          <p:cNvPr id="368" name="Rectangle 367">
            <a:extLst>
              <a:ext uri="{FF2B5EF4-FFF2-40B4-BE49-F238E27FC236}">
                <a16:creationId xmlns:a16="http://schemas.microsoft.com/office/drawing/2014/main" id="{5A523FD7-6A13-47F4-A833-E0247A767C68}"/>
              </a:ext>
            </a:extLst>
          </p:cNvPr>
          <p:cNvSpPr/>
          <p:nvPr/>
        </p:nvSpPr>
        <p:spPr bwMode="auto">
          <a:xfrm>
            <a:off x="4254245" y="5561139"/>
            <a:ext cx="1044000"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lang="en-US" sz="700" spc="-30">
                <a:latin typeface="+mj-lt"/>
              </a:rPr>
              <a:t>Proactive advices with captures of moments of life from bank accounts</a:t>
            </a:r>
            <a:endParaRPr kumimoji="0" lang="en-US" sz="700" b="0" i="0" u="none" strike="noStrike" cap="none" spc="-30" normalizeH="0">
              <a:ln>
                <a:noFill/>
              </a:ln>
              <a:effectLst/>
              <a:latin typeface="+mj-lt"/>
            </a:endParaRPr>
          </a:p>
        </p:txBody>
      </p:sp>
      <p:sp>
        <p:nvSpPr>
          <p:cNvPr id="369" name="Rectangle 368">
            <a:extLst>
              <a:ext uri="{FF2B5EF4-FFF2-40B4-BE49-F238E27FC236}">
                <a16:creationId xmlns:a16="http://schemas.microsoft.com/office/drawing/2014/main" id="{DF424119-F930-4B97-B862-03B8FC1A8290}"/>
              </a:ext>
            </a:extLst>
          </p:cNvPr>
          <p:cNvSpPr/>
          <p:nvPr/>
        </p:nvSpPr>
        <p:spPr bwMode="auto">
          <a:xfrm>
            <a:off x="2902073" y="5558871"/>
            <a:ext cx="1110991" cy="684000"/>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0" tIns="216000" rIns="0" bIns="45720" numCol="1" rtlCol="0" anchor="t" anchorCtr="0" compatLnSpc="1">
            <a:prstTxWarp prst="textNoShape">
              <a:avLst/>
            </a:prstTxWarp>
          </a:bodyPr>
          <a:lstStyle/>
          <a:p>
            <a:pPr marR="0" algn="ctr" defTabSz="914400" rtl="0" eaLnBrk="1" fontAlgn="base" latinLnBrk="0" hangingPunct="1">
              <a:lnSpc>
                <a:spcPts val="800"/>
              </a:lnSpc>
              <a:spcBef>
                <a:spcPct val="0"/>
              </a:spcBef>
              <a:spcAft>
                <a:spcPct val="0"/>
              </a:spcAft>
              <a:buClrTx/>
              <a:buSzTx/>
              <a:tabLst/>
            </a:pPr>
            <a:r>
              <a:rPr lang="en-US" sz="700" spc="-30">
                <a:latin typeface="+mj-lt"/>
              </a:rPr>
              <a:t>Products recommendation leveraging C2C </a:t>
            </a:r>
            <a:r>
              <a:rPr lang="en-US" sz="700" spc="-30">
                <a:solidFill>
                  <a:srgbClr val="009DB0"/>
                </a:solidFill>
                <a:latin typeface="+mj-lt"/>
              </a:rPr>
              <a:t>peers’ choices</a:t>
            </a:r>
            <a:endParaRPr kumimoji="0" lang="en-US" sz="700" b="0" i="0" u="none" strike="noStrike" cap="none" spc="-30" normalizeH="0">
              <a:ln>
                <a:noFill/>
              </a:ln>
              <a:solidFill>
                <a:schemeClr val="tx1"/>
              </a:solidFill>
              <a:effectLst/>
              <a:latin typeface="+mj-lt"/>
            </a:endParaRPr>
          </a:p>
        </p:txBody>
      </p:sp>
      <p:grpSp>
        <p:nvGrpSpPr>
          <p:cNvPr id="370" name="Groupe 369">
            <a:extLst>
              <a:ext uri="{FF2B5EF4-FFF2-40B4-BE49-F238E27FC236}">
                <a16:creationId xmlns:a16="http://schemas.microsoft.com/office/drawing/2014/main" id="{495F62AC-1207-48FF-96CE-CEEA4A98EBBD}"/>
              </a:ext>
            </a:extLst>
          </p:cNvPr>
          <p:cNvGrpSpPr/>
          <p:nvPr/>
        </p:nvGrpSpPr>
        <p:grpSpPr>
          <a:xfrm>
            <a:off x="1002422" y="4823533"/>
            <a:ext cx="134665" cy="134664"/>
            <a:chOff x="7152543" y="1112020"/>
            <a:chExt cx="275056" cy="275056"/>
          </a:xfrm>
        </p:grpSpPr>
        <p:sp>
          <p:nvSpPr>
            <p:cNvPr id="371" name="Ellipse 370">
              <a:extLst>
                <a:ext uri="{FF2B5EF4-FFF2-40B4-BE49-F238E27FC236}">
                  <a16:creationId xmlns:a16="http://schemas.microsoft.com/office/drawing/2014/main" id="{1E483AEE-2483-4E97-91F0-95EC708E8D1E}"/>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72" name="Arc partiel 371">
              <a:extLst>
                <a:ext uri="{FF2B5EF4-FFF2-40B4-BE49-F238E27FC236}">
                  <a16:creationId xmlns:a16="http://schemas.microsoft.com/office/drawing/2014/main" id="{E67708B4-ACF3-4F8D-953D-C39C29F3A350}"/>
                </a:ext>
              </a:extLst>
            </p:cNvPr>
            <p:cNvSpPr/>
            <p:nvPr/>
          </p:nvSpPr>
          <p:spPr bwMode="auto">
            <a:xfrm>
              <a:off x="7152543" y="1112020"/>
              <a:ext cx="275056" cy="275054"/>
            </a:xfrm>
            <a:prstGeom prst="pie">
              <a:avLst>
                <a:gd name="adj1" fmla="val 16229973"/>
                <a:gd name="adj2" fmla="val 21516157"/>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73" name="Graphique 372" descr="Marquer">
            <a:extLst>
              <a:ext uri="{FF2B5EF4-FFF2-40B4-BE49-F238E27FC236}">
                <a16:creationId xmlns:a16="http://schemas.microsoft.com/office/drawing/2014/main" id="{91D2FE58-3954-4B1C-A519-1392A5651EED}"/>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1266348" y="4805593"/>
            <a:ext cx="221963" cy="147052"/>
          </a:xfrm>
          <a:prstGeom prst="rect">
            <a:avLst/>
          </a:prstGeom>
        </p:spPr>
      </p:pic>
      <p:grpSp>
        <p:nvGrpSpPr>
          <p:cNvPr id="374" name="Groupe 373">
            <a:extLst>
              <a:ext uri="{FF2B5EF4-FFF2-40B4-BE49-F238E27FC236}">
                <a16:creationId xmlns:a16="http://schemas.microsoft.com/office/drawing/2014/main" id="{40751D1C-A8FC-40E6-A168-7AFCF944AEFD}"/>
              </a:ext>
            </a:extLst>
          </p:cNvPr>
          <p:cNvGrpSpPr/>
          <p:nvPr/>
        </p:nvGrpSpPr>
        <p:grpSpPr>
          <a:xfrm>
            <a:off x="1601733" y="4833750"/>
            <a:ext cx="369262" cy="103010"/>
            <a:chOff x="2521353" y="4603824"/>
            <a:chExt cx="380720" cy="103010"/>
          </a:xfrm>
        </p:grpSpPr>
        <p:sp>
          <p:nvSpPr>
            <p:cNvPr id="375" name="Étoile : 5 branches 374">
              <a:extLst>
                <a:ext uri="{FF2B5EF4-FFF2-40B4-BE49-F238E27FC236}">
                  <a16:creationId xmlns:a16="http://schemas.microsoft.com/office/drawing/2014/main" id="{E3FA4296-BCD7-44CD-8A46-B6D5307DEF77}"/>
                </a:ext>
              </a:extLst>
            </p:cNvPr>
            <p:cNvSpPr/>
            <p:nvPr/>
          </p:nvSpPr>
          <p:spPr>
            <a:xfrm>
              <a:off x="2521353"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6" name="Étoile : 5 branches 375">
              <a:extLst>
                <a:ext uri="{FF2B5EF4-FFF2-40B4-BE49-F238E27FC236}">
                  <a16:creationId xmlns:a16="http://schemas.microsoft.com/office/drawing/2014/main" id="{4E896F20-F145-4DA1-8FB3-390F651FDC4E}"/>
                </a:ext>
              </a:extLst>
            </p:cNvPr>
            <p:cNvSpPr/>
            <p:nvPr/>
          </p:nvSpPr>
          <p:spPr>
            <a:xfrm>
              <a:off x="2660208"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7" name="Étoile : 5 branches 376">
              <a:extLst>
                <a:ext uri="{FF2B5EF4-FFF2-40B4-BE49-F238E27FC236}">
                  <a16:creationId xmlns:a16="http://schemas.microsoft.com/office/drawing/2014/main" id="{C2F9BE48-236D-4290-A594-CEC4A96F3E4A}"/>
                </a:ext>
              </a:extLst>
            </p:cNvPr>
            <p:cNvSpPr/>
            <p:nvPr/>
          </p:nvSpPr>
          <p:spPr>
            <a:xfrm>
              <a:off x="2799063"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87" name="Groupe 386">
            <a:extLst>
              <a:ext uri="{FF2B5EF4-FFF2-40B4-BE49-F238E27FC236}">
                <a16:creationId xmlns:a16="http://schemas.microsoft.com/office/drawing/2014/main" id="{F72F766B-47B8-4EE1-8C6C-C786C3BA87B3}"/>
              </a:ext>
            </a:extLst>
          </p:cNvPr>
          <p:cNvGrpSpPr/>
          <p:nvPr/>
        </p:nvGrpSpPr>
        <p:grpSpPr>
          <a:xfrm>
            <a:off x="2551078" y="4823533"/>
            <a:ext cx="134665" cy="134664"/>
            <a:chOff x="7152543" y="1112020"/>
            <a:chExt cx="275056" cy="275056"/>
          </a:xfrm>
        </p:grpSpPr>
        <p:sp>
          <p:nvSpPr>
            <p:cNvPr id="388" name="Ellipse 387">
              <a:extLst>
                <a:ext uri="{FF2B5EF4-FFF2-40B4-BE49-F238E27FC236}">
                  <a16:creationId xmlns:a16="http://schemas.microsoft.com/office/drawing/2014/main" id="{C7ABC104-0E2A-4F52-AC0E-844F5ADFEBE6}"/>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89" name="Arc partiel 388">
              <a:extLst>
                <a:ext uri="{FF2B5EF4-FFF2-40B4-BE49-F238E27FC236}">
                  <a16:creationId xmlns:a16="http://schemas.microsoft.com/office/drawing/2014/main" id="{3FF2E3C1-EE16-4F80-BC49-01D80DD8B17D}"/>
                </a:ext>
              </a:extLst>
            </p:cNvPr>
            <p:cNvSpPr/>
            <p:nvPr/>
          </p:nvSpPr>
          <p:spPr bwMode="auto">
            <a:xfrm>
              <a:off x="7152543" y="1112020"/>
              <a:ext cx="275056" cy="275054"/>
            </a:xfrm>
            <a:prstGeom prst="pie">
              <a:avLst>
                <a:gd name="adj1" fmla="val 16229973"/>
                <a:gd name="adj2" fmla="val 5387559"/>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90" name="Graphique 389" descr="Marquer">
            <a:extLst>
              <a:ext uri="{FF2B5EF4-FFF2-40B4-BE49-F238E27FC236}">
                <a16:creationId xmlns:a16="http://schemas.microsoft.com/office/drawing/2014/main" id="{8D1F7987-1292-47B3-9E4C-0CD747C58FBE}"/>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2815004" y="4805593"/>
            <a:ext cx="221963" cy="147052"/>
          </a:xfrm>
          <a:prstGeom prst="rect">
            <a:avLst/>
          </a:prstGeom>
        </p:spPr>
      </p:pic>
      <p:grpSp>
        <p:nvGrpSpPr>
          <p:cNvPr id="391" name="Groupe 390">
            <a:extLst>
              <a:ext uri="{FF2B5EF4-FFF2-40B4-BE49-F238E27FC236}">
                <a16:creationId xmlns:a16="http://schemas.microsoft.com/office/drawing/2014/main" id="{FFFEE7CC-8DFD-49A2-B065-B2BD929F52E9}"/>
              </a:ext>
            </a:extLst>
          </p:cNvPr>
          <p:cNvGrpSpPr/>
          <p:nvPr/>
        </p:nvGrpSpPr>
        <p:grpSpPr>
          <a:xfrm>
            <a:off x="3150389" y="4833750"/>
            <a:ext cx="369262" cy="103010"/>
            <a:chOff x="2521353" y="4603824"/>
            <a:chExt cx="380720" cy="103010"/>
          </a:xfrm>
        </p:grpSpPr>
        <p:sp>
          <p:nvSpPr>
            <p:cNvPr id="392" name="Étoile : 5 branches 391">
              <a:extLst>
                <a:ext uri="{FF2B5EF4-FFF2-40B4-BE49-F238E27FC236}">
                  <a16:creationId xmlns:a16="http://schemas.microsoft.com/office/drawing/2014/main" id="{C959BFAE-5C31-40D1-8FF7-4E135AE81129}"/>
                </a:ext>
              </a:extLst>
            </p:cNvPr>
            <p:cNvSpPr/>
            <p:nvPr/>
          </p:nvSpPr>
          <p:spPr>
            <a:xfrm>
              <a:off x="2521353"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3" name="Étoile : 5 branches 392">
              <a:extLst>
                <a:ext uri="{FF2B5EF4-FFF2-40B4-BE49-F238E27FC236}">
                  <a16:creationId xmlns:a16="http://schemas.microsoft.com/office/drawing/2014/main" id="{CAEC93D1-48A6-4371-A8D8-F79357FAE1B5}"/>
                </a:ext>
              </a:extLst>
            </p:cNvPr>
            <p:cNvSpPr/>
            <p:nvPr/>
          </p:nvSpPr>
          <p:spPr>
            <a:xfrm>
              <a:off x="2660208"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4" name="Étoile : 5 branches 393">
              <a:extLst>
                <a:ext uri="{FF2B5EF4-FFF2-40B4-BE49-F238E27FC236}">
                  <a16:creationId xmlns:a16="http://schemas.microsoft.com/office/drawing/2014/main" id="{022C2150-5E39-4F5C-8756-1BD6FDEE3BF5}"/>
                </a:ext>
              </a:extLst>
            </p:cNvPr>
            <p:cNvSpPr/>
            <p:nvPr/>
          </p:nvSpPr>
          <p:spPr>
            <a:xfrm>
              <a:off x="2799063"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95" name="Groupe 394">
            <a:extLst>
              <a:ext uri="{FF2B5EF4-FFF2-40B4-BE49-F238E27FC236}">
                <a16:creationId xmlns:a16="http://schemas.microsoft.com/office/drawing/2014/main" id="{4A4DD556-31CE-4E21-9083-64031D07D5D9}"/>
              </a:ext>
            </a:extLst>
          </p:cNvPr>
          <p:cNvGrpSpPr/>
          <p:nvPr/>
        </p:nvGrpSpPr>
        <p:grpSpPr>
          <a:xfrm>
            <a:off x="2990455" y="5584606"/>
            <a:ext cx="134665" cy="134664"/>
            <a:chOff x="7152543" y="1112020"/>
            <a:chExt cx="275056" cy="275056"/>
          </a:xfrm>
        </p:grpSpPr>
        <p:sp>
          <p:nvSpPr>
            <p:cNvPr id="396" name="Ellipse 395">
              <a:extLst>
                <a:ext uri="{FF2B5EF4-FFF2-40B4-BE49-F238E27FC236}">
                  <a16:creationId xmlns:a16="http://schemas.microsoft.com/office/drawing/2014/main" id="{9E8DC44C-B889-4C69-A8AB-2AB772540743}"/>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97" name="Arc partiel 396">
              <a:extLst>
                <a:ext uri="{FF2B5EF4-FFF2-40B4-BE49-F238E27FC236}">
                  <a16:creationId xmlns:a16="http://schemas.microsoft.com/office/drawing/2014/main" id="{B23AF72F-37C5-42CD-8DB0-9ADB66648DEE}"/>
                </a:ext>
              </a:extLst>
            </p:cNvPr>
            <p:cNvSpPr/>
            <p:nvPr/>
          </p:nvSpPr>
          <p:spPr bwMode="auto">
            <a:xfrm>
              <a:off x="7152543" y="1112020"/>
              <a:ext cx="275056" cy="275054"/>
            </a:xfrm>
            <a:prstGeom prst="pie">
              <a:avLst>
                <a:gd name="adj1" fmla="val 16229973"/>
                <a:gd name="adj2" fmla="val 18545419"/>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398" name="Graphique 397" descr="Marquer">
            <a:extLst>
              <a:ext uri="{FF2B5EF4-FFF2-40B4-BE49-F238E27FC236}">
                <a16:creationId xmlns:a16="http://schemas.microsoft.com/office/drawing/2014/main" id="{7012F56C-9E1A-46E0-B9F8-2D58F248F96A}"/>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3254381" y="5566666"/>
            <a:ext cx="221963" cy="147052"/>
          </a:xfrm>
          <a:prstGeom prst="rect">
            <a:avLst/>
          </a:prstGeom>
        </p:spPr>
      </p:pic>
      <p:grpSp>
        <p:nvGrpSpPr>
          <p:cNvPr id="399" name="Groupe 398">
            <a:extLst>
              <a:ext uri="{FF2B5EF4-FFF2-40B4-BE49-F238E27FC236}">
                <a16:creationId xmlns:a16="http://schemas.microsoft.com/office/drawing/2014/main" id="{D9EC7163-652B-4535-B92F-778611591DDD}"/>
              </a:ext>
            </a:extLst>
          </p:cNvPr>
          <p:cNvGrpSpPr/>
          <p:nvPr/>
        </p:nvGrpSpPr>
        <p:grpSpPr>
          <a:xfrm>
            <a:off x="3589766" y="5594823"/>
            <a:ext cx="369262" cy="103010"/>
            <a:chOff x="2521353" y="4603824"/>
            <a:chExt cx="380720" cy="103010"/>
          </a:xfrm>
        </p:grpSpPr>
        <p:sp>
          <p:nvSpPr>
            <p:cNvPr id="400" name="Étoile : 5 branches 399">
              <a:extLst>
                <a:ext uri="{FF2B5EF4-FFF2-40B4-BE49-F238E27FC236}">
                  <a16:creationId xmlns:a16="http://schemas.microsoft.com/office/drawing/2014/main" id="{71970FE1-588A-44AA-B751-A678FA66BDD2}"/>
                </a:ext>
              </a:extLst>
            </p:cNvPr>
            <p:cNvSpPr/>
            <p:nvPr/>
          </p:nvSpPr>
          <p:spPr>
            <a:xfrm>
              <a:off x="2521353"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1" name="Étoile : 5 branches 400">
              <a:extLst>
                <a:ext uri="{FF2B5EF4-FFF2-40B4-BE49-F238E27FC236}">
                  <a16:creationId xmlns:a16="http://schemas.microsoft.com/office/drawing/2014/main" id="{EBF4D84F-F1A6-4D2C-BADB-5959BFDCBB35}"/>
                </a:ext>
              </a:extLst>
            </p:cNvPr>
            <p:cNvSpPr/>
            <p:nvPr/>
          </p:nvSpPr>
          <p:spPr>
            <a:xfrm>
              <a:off x="2660208"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2" name="Étoile : 5 branches 401">
              <a:extLst>
                <a:ext uri="{FF2B5EF4-FFF2-40B4-BE49-F238E27FC236}">
                  <a16:creationId xmlns:a16="http://schemas.microsoft.com/office/drawing/2014/main" id="{A3227CF1-8766-49D7-AE8F-5AA3E44647A3}"/>
                </a:ext>
              </a:extLst>
            </p:cNvPr>
            <p:cNvSpPr/>
            <p:nvPr/>
          </p:nvSpPr>
          <p:spPr>
            <a:xfrm>
              <a:off x="2799063"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03" name="Groupe 402">
            <a:extLst>
              <a:ext uri="{FF2B5EF4-FFF2-40B4-BE49-F238E27FC236}">
                <a16:creationId xmlns:a16="http://schemas.microsoft.com/office/drawing/2014/main" id="{C4EC22AD-E7D1-4D79-8D4E-25C5D49E1610}"/>
              </a:ext>
            </a:extLst>
          </p:cNvPr>
          <p:cNvGrpSpPr/>
          <p:nvPr/>
        </p:nvGrpSpPr>
        <p:grpSpPr>
          <a:xfrm>
            <a:off x="4298381" y="5584606"/>
            <a:ext cx="134665" cy="134664"/>
            <a:chOff x="7152543" y="1112020"/>
            <a:chExt cx="275056" cy="275056"/>
          </a:xfrm>
        </p:grpSpPr>
        <p:sp>
          <p:nvSpPr>
            <p:cNvPr id="404" name="Ellipse 403">
              <a:extLst>
                <a:ext uri="{FF2B5EF4-FFF2-40B4-BE49-F238E27FC236}">
                  <a16:creationId xmlns:a16="http://schemas.microsoft.com/office/drawing/2014/main" id="{B0C7451F-8A82-40B1-9D97-5CBE664E81B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05" name="Arc partiel 404">
              <a:extLst>
                <a:ext uri="{FF2B5EF4-FFF2-40B4-BE49-F238E27FC236}">
                  <a16:creationId xmlns:a16="http://schemas.microsoft.com/office/drawing/2014/main" id="{3DDF983A-4343-4BF4-8A5D-9BD279D5EC7E}"/>
                </a:ext>
              </a:extLst>
            </p:cNvPr>
            <p:cNvSpPr/>
            <p:nvPr/>
          </p:nvSpPr>
          <p:spPr bwMode="auto">
            <a:xfrm>
              <a:off x="7152543" y="1112020"/>
              <a:ext cx="275056" cy="275054"/>
            </a:xfrm>
            <a:prstGeom prst="pie">
              <a:avLst>
                <a:gd name="adj1" fmla="val 16229973"/>
                <a:gd name="adj2" fmla="val 18545419"/>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06" name="Graphique 405" descr="Marquer">
            <a:extLst>
              <a:ext uri="{FF2B5EF4-FFF2-40B4-BE49-F238E27FC236}">
                <a16:creationId xmlns:a16="http://schemas.microsoft.com/office/drawing/2014/main" id="{15124C21-0F7D-4931-A324-6B1B462B6ED6}"/>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4562307" y="5566666"/>
            <a:ext cx="221963" cy="147052"/>
          </a:xfrm>
          <a:prstGeom prst="rect">
            <a:avLst/>
          </a:prstGeom>
        </p:spPr>
      </p:pic>
      <p:grpSp>
        <p:nvGrpSpPr>
          <p:cNvPr id="407" name="Groupe 406">
            <a:extLst>
              <a:ext uri="{FF2B5EF4-FFF2-40B4-BE49-F238E27FC236}">
                <a16:creationId xmlns:a16="http://schemas.microsoft.com/office/drawing/2014/main" id="{04B64A1D-5CDC-4EF5-9A03-2E085EA98532}"/>
              </a:ext>
            </a:extLst>
          </p:cNvPr>
          <p:cNvGrpSpPr/>
          <p:nvPr/>
        </p:nvGrpSpPr>
        <p:grpSpPr>
          <a:xfrm>
            <a:off x="4897692" y="5594823"/>
            <a:ext cx="369262" cy="103010"/>
            <a:chOff x="2521353" y="4603824"/>
            <a:chExt cx="380720" cy="103010"/>
          </a:xfrm>
        </p:grpSpPr>
        <p:sp>
          <p:nvSpPr>
            <p:cNvPr id="408" name="Étoile : 5 branches 407">
              <a:extLst>
                <a:ext uri="{FF2B5EF4-FFF2-40B4-BE49-F238E27FC236}">
                  <a16:creationId xmlns:a16="http://schemas.microsoft.com/office/drawing/2014/main" id="{66B00C5A-89FA-4BB1-8616-D8347D2F9320}"/>
                </a:ext>
              </a:extLst>
            </p:cNvPr>
            <p:cNvSpPr/>
            <p:nvPr/>
          </p:nvSpPr>
          <p:spPr>
            <a:xfrm>
              <a:off x="2521353"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9" name="Étoile : 5 branches 408">
              <a:extLst>
                <a:ext uri="{FF2B5EF4-FFF2-40B4-BE49-F238E27FC236}">
                  <a16:creationId xmlns:a16="http://schemas.microsoft.com/office/drawing/2014/main" id="{5578ED39-B743-4610-AAC6-12F8235D1084}"/>
                </a:ext>
              </a:extLst>
            </p:cNvPr>
            <p:cNvSpPr/>
            <p:nvPr/>
          </p:nvSpPr>
          <p:spPr>
            <a:xfrm>
              <a:off x="2660208"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0" name="Étoile : 5 branches 409">
              <a:extLst>
                <a:ext uri="{FF2B5EF4-FFF2-40B4-BE49-F238E27FC236}">
                  <a16:creationId xmlns:a16="http://schemas.microsoft.com/office/drawing/2014/main" id="{82C15B4A-0BEB-4BD3-A297-F185CD846998}"/>
                </a:ext>
              </a:extLst>
            </p:cNvPr>
            <p:cNvSpPr/>
            <p:nvPr/>
          </p:nvSpPr>
          <p:spPr>
            <a:xfrm>
              <a:off x="2799063"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11" name="Groupe 410">
            <a:extLst>
              <a:ext uri="{FF2B5EF4-FFF2-40B4-BE49-F238E27FC236}">
                <a16:creationId xmlns:a16="http://schemas.microsoft.com/office/drawing/2014/main" id="{9A818F5E-F2B8-4FC0-A9D6-5B37B79CA043}"/>
              </a:ext>
            </a:extLst>
          </p:cNvPr>
          <p:cNvGrpSpPr/>
          <p:nvPr/>
        </p:nvGrpSpPr>
        <p:grpSpPr>
          <a:xfrm>
            <a:off x="5223030" y="4841473"/>
            <a:ext cx="134665" cy="134664"/>
            <a:chOff x="7152543" y="1112020"/>
            <a:chExt cx="275056" cy="275056"/>
          </a:xfrm>
        </p:grpSpPr>
        <p:sp>
          <p:nvSpPr>
            <p:cNvPr id="412" name="Ellipse 411">
              <a:extLst>
                <a:ext uri="{FF2B5EF4-FFF2-40B4-BE49-F238E27FC236}">
                  <a16:creationId xmlns:a16="http://schemas.microsoft.com/office/drawing/2014/main" id="{6716B77D-40C2-4EAA-A7D5-6CC129D0959A}"/>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13" name="Arc partiel 412">
              <a:extLst>
                <a:ext uri="{FF2B5EF4-FFF2-40B4-BE49-F238E27FC236}">
                  <a16:creationId xmlns:a16="http://schemas.microsoft.com/office/drawing/2014/main" id="{59121BBB-CCEB-455E-B792-E6649E241599}"/>
                </a:ext>
              </a:extLst>
            </p:cNvPr>
            <p:cNvSpPr/>
            <p:nvPr/>
          </p:nvSpPr>
          <p:spPr bwMode="auto">
            <a:xfrm>
              <a:off x="7152543" y="1112020"/>
              <a:ext cx="275056" cy="275054"/>
            </a:xfrm>
            <a:prstGeom prst="pie">
              <a:avLst>
                <a:gd name="adj1" fmla="val 16229973"/>
                <a:gd name="adj2" fmla="val 7982914"/>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14" name="Graphique 413" descr="Marquer">
            <a:extLst>
              <a:ext uri="{FF2B5EF4-FFF2-40B4-BE49-F238E27FC236}">
                <a16:creationId xmlns:a16="http://schemas.microsoft.com/office/drawing/2014/main" id="{16D089C9-93EC-4B0E-B280-028FE2A59D1C}"/>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5486956" y="4823533"/>
            <a:ext cx="221963" cy="147052"/>
          </a:xfrm>
          <a:prstGeom prst="rect">
            <a:avLst/>
          </a:prstGeom>
        </p:spPr>
      </p:pic>
      <p:grpSp>
        <p:nvGrpSpPr>
          <p:cNvPr id="419" name="Groupe 418">
            <a:extLst>
              <a:ext uri="{FF2B5EF4-FFF2-40B4-BE49-F238E27FC236}">
                <a16:creationId xmlns:a16="http://schemas.microsoft.com/office/drawing/2014/main" id="{5B60E1A1-FB65-4ADC-B4FE-EFBC786C6C32}"/>
              </a:ext>
            </a:extLst>
          </p:cNvPr>
          <p:cNvGrpSpPr/>
          <p:nvPr/>
        </p:nvGrpSpPr>
        <p:grpSpPr>
          <a:xfrm>
            <a:off x="5805921" y="4846008"/>
            <a:ext cx="380720" cy="103010"/>
            <a:chOff x="6908935" y="4603824"/>
            <a:chExt cx="380720" cy="103010"/>
          </a:xfrm>
        </p:grpSpPr>
        <p:sp>
          <p:nvSpPr>
            <p:cNvPr id="420" name="Étoile : 5 branches 419">
              <a:extLst>
                <a:ext uri="{FF2B5EF4-FFF2-40B4-BE49-F238E27FC236}">
                  <a16:creationId xmlns:a16="http://schemas.microsoft.com/office/drawing/2014/main" id="{4AD0F4FE-4D48-4EC0-BF73-B818D1384950}"/>
                </a:ext>
              </a:extLst>
            </p:cNvPr>
            <p:cNvSpPr/>
            <p:nvPr/>
          </p:nvSpPr>
          <p:spPr>
            <a:xfrm>
              <a:off x="6908935" y="4603824"/>
              <a:ext cx="103010" cy="103010"/>
            </a:xfrm>
            <a:prstGeom prst="star5">
              <a:avLst/>
            </a:prstGeom>
            <a:gradFill flip="none" rotWithShape="1">
              <a:gsLst>
                <a:gs pos="0">
                  <a:srgbClr val="009DB0"/>
                </a:gs>
                <a:gs pos="50000">
                  <a:srgbClr val="009DB0"/>
                </a:gs>
                <a:gs pos="52000">
                  <a:schemeClr val="bg1"/>
                </a:gs>
                <a:gs pos="100000">
                  <a:schemeClr val="bg1"/>
                </a:gs>
              </a:gsLst>
              <a:lin ang="0" scaled="1"/>
              <a:tileRect/>
            </a:gra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1" name="Étoile : 5 branches 420">
              <a:extLst>
                <a:ext uri="{FF2B5EF4-FFF2-40B4-BE49-F238E27FC236}">
                  <a16:creationId xmlns:a16="http://schemas.microsoft.com/office/drawing/2014/main" id="{F62E9887-B67C-4AB0-8A53-38CBA1469B00}"/>
                </a:ext>
              </a:extLst>
            </p:cNvPr>
            <p:cNvSpPr/>
            <p:nvPr/>
          </p:nvSpPr>
          <p:spPr>
            <a:xfrm>
              <a:off x="7047790"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2" name="Étoile : 5 branches 421">
              <a:extLst>
                <a:ext uri="{FF2B5EF4-FFF2-40B4-BE49-F238E27FC236}">
                  <a16:creationId xmlns:a16="http://schemas.microsoft.com/office/drawing/2014/main" id="{021428CA-CE00-4F43-94A2-777A2E7E4B5E}"/>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23" name="Groupe 422">
            <a:extLst>
              <a:ext uri="{FF2B5EF4-FFF2-40B4-BE49-F238E27FC236}">
                <a16:creationId xmlns:a16="http://schemas.microsoft.com/office/drawing/2014/main" id="{7B91C147-CBB2-4246-AA15-D37E1C5D2504}"/>
              </a:ext>
            </a:extLst>
          </p:cNvPr>
          <p:cNvGrpSpPr/>
          <p:nvPr/>
        </p:nvGrpSpPr>
        <p:grpSpPr>
          <a:xfrm>
            <a:off x="6361931" y="4841473"/>
            <a:ext cx="134665" cy="134664"/>
            <a:chOff x="7152543" y="1112020"/>
            <a:chExt cx="275056" cy="275056"/>
          </a:xfrm>
        </p:grpSpPr>
        <p:sp>
          <p:nvSpPr>
            <p:cNvPr id="424" name="Ellipse 423">
              <a:extLst>
                <a:ext uri="{FF2B5EF4-FFF2-40B4-BE49-F238E27FC236}">
                  <a16:creationId xmlns:a16="http://schemas.microsoft.com/office/drawing/2014/main" id="{477A91A4-8176-438B-8D62-86A6B61D655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25" name="Arc partiel 424">
              <a:extLst>
                <a:ext uri="{FF2B5EF4-FFF2-40B4-BE49-F238E27FC236}">
                  <a16:creationId xmlns:a16="http://schemas.microsoft.com/office/drawing/2014/main" id="{0CD9074E-F521-4919-9952-D3454FFC25A0}"/>
                </a:ext>
              </a:extLst>
            </p:cNvPr>
            <p:cNvSpPr/>
            <p:nvPr/>
          </p:nvSpPr>
          <p:spPr bwMode="auto">
            <a:xfrm>
              <a:off x="7152543" y="1112020"/>
              <a:ext cx="275056" cy="275054"/>
            </a:xfrm>
            <a:prstGeom prst="pie">
              <a:avLst>
                <a:gd name="adj1" fmla="val 16229973"/>
                <a:gd name="adj2" fmla="val 1188548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26" name="Graphique 425" descr="Marquer">
            <a:extLst>
              <a:ext uri="{FF2B5EF4-FFF2-40B4-BE49-F238E27FC236}">
                <a16:creationId xmlns:a16="http://schemas.microsoft.com/office/drawing/2014/main" id="{904B19E1-47BD-4140-9229-472768A71688}"/>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6625857" y="4823533"/>
            <a:ext cx="221963" cy="147052"/>
          </a:xfrm>
          <a:prstGeom prst="rect">
            <a:avLst/>
          </a:prstGeom>
        </p:spPr>
      </p:pic>
      <p:grpSp>
        <p:nvGrpSpPr>
          <p:cNvPr id="427" name="Groupe 426">
            <a:extLst>
              <a:ext uri="{FF2B5EF4-FFF2-40B4-BE49-F238E27FC236}">
                <a16:creationId xmlns:a16="http://schemas.microsoft.com/office/drawing/2014/main" id="{0B993975-1834-4A61-9652-18A862307231}"/>
              </a:ext>
            </a:extLst>
          </p:cNvPr>
          <p:cNvGrpSpPr/>
          <p:nvPr/>
        </p:nvGrpSpPr>
        <p:grpSpPr>
          <a:xfrm>
            <a:off x="6944822" y="4846008"/>
            <a:ext cx="380720" cy="103010"/>
            <a:chOff x="6908935" y="4603824"/>
            <a:chExt cx="380720" cy="103010"/>
          </a:xfrm>
        </p:grpSpPr>
        <p:sp>
          <p:nvSpPr>
            <p:cNvPr id="428" name="Étoile : 5 branches 427">
              <a:extLst>
                <a:ext uri="{FF2B5EF4-FFF2-40B4-BE49-F238E27FC236}">
                  <a16:creationId xmlns:a16="http://schemas.microsoft.com/office/drawing/2014/main" id="{CFDCEF88-D28F-4AB7-8AB7-7EA4DB57400F}"/>
                </a:ext>
              </a:extLst>
            </p:cNvPr>
            <p:cNvSpPr/>
            <p:nvPr/>
          </p:nvSpPr>
          <p:spPr>
            <a:xfrm>
              <a:off x="6908935" y="4603824"/>
              <a:ext cx="103010" cy="103010"/>
            </a:xfrm>
            <a:prstGeom prst="star5">
              <a:avLst/>
            </a:prstGeom>
            <a:gradFill flip="none" rotWithShape="1">
              <a:gsLst>
                <a:gs pos="0">
                  <a:srgbClr val="009DB0"/>
                </a:gs>
                <a:gs pos="50000">
                  <a:srgbClr val="009DB0"/>
                </a:gs>
                <a:gs pos="52000">
                  <a:schemeClr val="bg1"/>
                </a:gs>
                <a:gs pos="100000">
                  <a:schemeClr val="bg1"/>
                </a:gs>
              </a:gsLst>
              <a:lin ang="0" scaled="1"/>
              <a:tileRect/>
            </a:gra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9" name="Étoile : 5 branches 428">
              <a:extLst>
                <a:ext uri="{FF2B5EF4-FFF2-40B4-BE49-F238E27FC236}">
                  <a16:creationId xmlns:a16="http://schemas.microsoft.com/office/drawing/2014/main" id="{13691455-461E-4867-959D-5226EDAFED55}"/>
                </a:ext>
              </a:extLst>
            </p:cNvPr>
            <p:cNvSpPr/>
            <p:nvPr/>
          </p:nvSpPr>
          <p:spPr>
            <a:xfrm>
              <a:off x="7047790"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0" name="Étoile : 5 branches 429">
              <a:extLst>
                <a:ext uri="{FF2B5EF4-FFF2-40B4-BE49-F238E27FC236}">
                  <a16:creationId xmlns:a16="http://schemas.microsoft.com/office/drawing/2014/main" id="{FC930017-07C8-400D-B0B6-6A01D568DB40}"/>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31" name="Groupe 430">
            <a:extLst>
              <a:ext uri="{FF2B5EF4-FFF2-40B4-BE49-F238E27FC236}">
                <a16:creationId xmlns:a16="http://schemas.microsoft.com/office/drawing/2014/main" id="{216DA749-4B55-4CCE-8E8B-9CDA7A6E3217}"/>
              </a:ext>
            </a:extLst>
          </p:cNvPr>
          <p:cNvGrpSpPr/>
          <p:nvPr/>
        </p:nvGrpSpPr>
        <p:grpSpPr>
          <a:xfrm>
            <a:off x="5832951" y="5584124"/>
            <a:ext cx="134665" cy="134664"/>
            <a:chOff x="7152543" y="1112020"/>
            <a:chExt cx="275056" cy="275056"/>
          </a:xfrm>
        </p:grpSpPr>
        <p:sp>
          <p:nvSpPr>
            <p:cNvPr id="432" name="Ellipse 431">
              <a:extLst>
                <a:ext uri="{FF2B5EF4-FFF2-40B4-BE49-F238E27FC236}">
                  <a16:creationId xmlns:a16="http://schemas.microsoft.com/office/drawing/2014/main" id="{52CFF385-51C1-4E2B-8D11-D1CADD092FF9}"/>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33" name="Arc partiel 432">
              <a:extLst>
                <a:ext uri="{FF2B5EF4-FFF2-40B4-BE49-F238E27FC236}">
                  <a16:creationId xmlns:a16="http://schemas.microsoft.com/office/drawing/2014/main" id="{E234A448-7913-4675-A286-205A34C879E4}"/>
                </a:ext>
              </a:extLst>
            </p:cNvPr>
            <p:cNvSpPr/>
            <p:nvPr/>
          </p:nvSpPr>
          <p:spPr bwMode="auto">
            <a:xfrm>
              <a:off x="7152543" y="1112020"/>
              <a:ext cx="275056" cy="275054"/>
            </a:xfrm>
            <a:prstGeom prst="pie">
              <a:avLst>
                <a:gd name="adj1" fmla="val 16229973"/>
                <a:gd name="adj2" fmla="val 5410019"/>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34" name="Graphique 433" descr="Marquer">
            <a:extLst>
              <a:ext uri="{FF2B5EF4-FFF2-40B4-BE49-F238E27FC236}">
                <a16:creationId xmlns:a16="http://schemas.microsoft.com/office/drawing/2014/main" id="{3A1506B6-DB57-4909-AEF1-9C842D2F3BB2}"/>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6096877" y="5566184"/>
            <a:ext cx="221963" cy="147052"/>
          </a:xfrm>
          <a:prstGeom prst="rect">
            <a:avLst/>
          </a:prstGeom>
        </p:spPr>
      </p:pic>
      <p:grpSp>
        <p:nvGrpSpPr>
          <p:cNvPr id="435" name="Groupe 434">
            <a:extLst>
              <a:ext uri="{FF2B5EF4-FFF2-40B4-BE49-F238E27FC236}">
                <a16:creationId xmlns:a16="http://schemas.microsoft.com/office/drawing/2014/main" id="{2F67DAA4-1F77-4DF5-81AE-6AAE07EC5361}"/>
              </a:ext>
            </a:extLst>
          </p:cNvPr>
          <p:cNvGrpSpPr/>
          <p:nvPr/>
        </p:nvGrpSpPr>
        <p:grpSpPr>
          <a:xfrm>
            <a:off x="6415842" y="5588659"/>
            <a:ext cx="380720" cy="103010"/>
            <a:chOff x="6908935" y="4603824"/>
            <a:chExt cx="380720" cy="103010"/>
          </a:xfrm>
        </p:grpSpPr>
        <p:sp>
          <p:nvSpPr>
            <p:cNvPr id="436" name="Étoile : 5 branches 435">
              <a:extLst>
                <a:ext uri="{FF2B5EF4-FFF2-40B4-BE49-F238E27FC236}">
                  <a16:creationId xmlns:a16="http://schemas.microsoft.com/office/drawing/2014/main" id="{99769604-F827-4C06-A529-0074AC531D33}"/>
                </a:ext>
              </a:extLst>
            </p:cNvPr>
            <p:cNvSpPr/>
            <p:nvPr/>
          </p:nvSpPr>
          <p:spPr>
            <a:xfrm>
              <a:off x="6908935"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8" name="Étoile : 5 branches 437">
              <a:extLst>
                <a:ext uri="{FF2B5EF4-FFF2-40B4-BE49-F238E27FC236}">
                  <a16:creationId xmlns:a16="http://schemas.microsoft.com/office/drawing/2014/main" id="{E4BD2D98-DE5B-4295-8153-3B4F01FD5838}"/>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03" name="Étoile : 5 branches 102">
            <a:extLst>
              <a:ext uri="{FF2B5EF4-FFF2-40B4-BE49-F238E27FC236}">
                <a16:creationId xmlns:a16="http://schemas.microsoft.com/office/drawing/2014/main" id="{9BAE2B20-3947-4E64-9E30-4DF168E1CC09}"/>
              </a:ext>
            </a:extLst>
          </p:cNvPr>
          <p:cNvSpPr/>
          <p:nvPr/>
        </p:nvSpPr>
        <p:spPr>
          <a:xfrm>
            <a:off x="6558180" y="5591236"/>
            <a:ext cx="103010" cy="103010"/>
          </a:xfrm>
          <a:prstGeom prst="star5">
            <a:avLst/>
          </a:prstGeom>
          <a:gradFill flip="none" rotWithShape="1">
            <a:gsLst>
              <a:gs pos="0">
                <a:srgbClr val="009DB0"/>
              </a:gs>
              <a:gs pos="50000">
                <a:srgbClr val="009DB0"/>
              </a:gs>
              <a:gs pos="52000">
                <a:schemeClr val="bg1"/>
              </a:gs>
              <a:gs pos="100000">
                <a:schemeClr val="bg1"/>
              </a:gs>
            </a:gsLst>
            <a:lin ang="0" scaled="1"/>
            <a:tileRect/>
          </a:gra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440" name="Groupe 439">
            <a:extLst>
              <a:ext uri="{FF2B5EF4-FFF2-40B4-BE49-F238E27FC236}">
                <a16:creationId xmlns:a16="http://schemas.microsoft.com/office/drawing/2014/main" id="{1262A4C6-D6F1-422D-8F87-F99B61F8B64E}"/>
              </a:ext>
            </a:extLst>
          </p:cNvPr>
          <p:cNvGrpSpPr/>
          <p:nvPr/>
        </p:nvGrpSpPr>
        <p:grpSpPr>
          <a:xfrm>
            <a:off x="7522673" y="4841473"/>
            <a:ext cx="134665" cy="134664"/>
            <a:chOff x="7152543" y="1112020"/>
            <a:chExt cx="275056" cy="275056"/>
          </a:xfrm>
        </p:grpSpPr>
        <p:sp>
          <p:nvSpPr>
            <p:cNvPr id="441" name="Ellipse 440">
              <a:extLst>
                <a:ext uri="{FF2B5EF4-FFF2-40B4-BE49-F238E27FC236}">
                  <a16:creationId xmlns:a16="http://schemas.microsoft.com/office/drawing/2014/main" id="{381CFBA8-BC39-4A89-99F1-316D33891D4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42" name="Arc partiel 441">
              <a:extLst>
                <a:ext uri="{FF2B5EF4-FFF2-40B4-BE49-F238E27FC236}">
                  <a16:creationId xmlns:a16="http://schemas.microsoft.com/office/drawing/2014/main" id="{EFE7C286-1D2E-440A-BAFC-0910CA96ED09}"/>
                </a:ext>
              </a:extLst>
            </p:cNvPr>
            <p:cNvSpPr/>
            <p:nvPr/>
          </p:nvSpPr>
          <p:spPr bwMode="auto">
            <a:xfrm>
              <a:off x="7152543" y="1112020"/>
              <a:ext cx="275056" cy="275054"/>
            </a:xfrm>
            <a:prstGeom prst="pie">
              <a:avLst>
                <a:gd name="adj1" fmla="val 16229973"/>
                <a:gd name="adj2" fmla="val 8780983"/>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43" name="Graphique 442" descr="Marquer">
            <a:extLst>
              <a:ext uri="{FF2B5EF4-FFF2-40B4-BE49-F238E27FC236}">
                <a16:creationId xmlns:a16="http://schemas.microsoft.com/office/drawing/2014/main" id="{FAFF2321-5BDA-453C-BAC9-FBC9028EC61E}"/>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7786599" y="4823533"/>
            <a:ext cx="221963" cy="147052"/>
          </a:xfrm>
          <a:prstGeom prst="rect">
            <a:avLst/>
          </a:prstGeom>
        </p:spPr>
      </p:pic>
      <p:grpSp>
        <p:nvGrpSpPr>
          <p:cNvPr id="444" name="Groupe 443">
            <a:extLst>
              <a:ext uri="{FF2B5EF4-FFF2-40B4-BE49-F238E27FC236}">
                <a16:creationId xmlns:a16="http://schemas.microsoft.com/office/drawing/2014/main" id="{B25EF96B-3A09-4C96-B3E0-22ED6584727A}"/>
              </a:ext>
            </a:extLst>
          </p:cNvPr>
          <p:cNvGrpSpPr/>
          <p:nvPr/>
        </p:nvGrpSpPr>
        <p:grpSpPr>
          <a:xfrm>
            <a:off x="8105564" y="4846008"/>
            <a:ext cx="380720" cy="103010"/>
            <a:chOff x="6908935" y="4603824"/>
            <a:chExt cx="380720" cy="103010"/>
          </a:xfrm>
        </p:grpSpPr>
        <p:sp>
          <p:nvSpPr>
            <p:cNvPr id="445" name="Étoile : 5 branches 444">
              <a:extLst>
                <a:ext uri="{FF2B5EF4-FFF2-40B4-BE49-F238E27FC236}">
                  <a16:creationId xmlns:a16="http://schemas.microsoft.com/office/drawing/2014/main" id="{F6C35CD9-88AD-47DE-B593-6824A8968058}"/>
                </a:ext>
              </a:extLst>
            </p:cNvPr>
            <p:cNvSpPr/>
            <p:nvPr/>
          </p:nvSpPr>
          <p:spPr>
            <a:xfrm>
              <a:off x="6908935"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6" name="Étoile : 5 branches 445">
              <a:extLst>
                <a:ext uri="{FF2B5EF4-FFF2-40B4-BE49-F238E27FC236}">
                  <a16:creationId xmlns:a16="http://schemas.microsoft.com/office/drawing/2014/main" id="{607D7588-7F25-45D3-8F39-0C905C68206A}"/>
                </a:ext>
              </a:extLst>
            </p:cNvPr>
            <p:cNvSpPr/>
            <p:nvPr/>
          </p:nvSpPr>
          <p:spPr>
            <a:xfrm>
              <a:off x="7047790"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7" name="Étoile : 5 branches 446">
              <a:extLst>
                <a:ext uri="{FF2B5EF4-FFF2-40B4-BE49-F238E27FC236}">
                  <a16:creationId xmlns:a16="http://schemas.microsoft.com/office/drawing/2014/main" id="{221FC257-7C87-4914-BE45-6EB0F0CCABDB}"/>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48" name="Groupe 447">
            <a:extLst>
              <a:ext uri="{FF2B5EF4-FFF2-40B4-BE49-F238E27FC236}">
                <a16:creationId xmlns:a16="http://schemas.microsoft.com/office/drawing/2014/main" id="{F07CE5B9-C2BB-4B7D-87D2-7A158CAE96F5}"/>
              </a:ext>
            </a:extLst>
          </p:cNvPr>
          <p:cNvGrpSpPr/>
          <p:nvPr/>
        </p:nvGrpSpPr>
        <p:grpSpPr>
          <a:xfrm>
            <a:off x="8646540" y="4841473"/>
            <a:ext cx="134665" cy="134664"/>
            <a:chOff x="7152543" y="1112020"/>
            <a:chExt cx="275056" cy="275056"/>
          </a:xfrm>
        </p:grpSpPr>
        <p:sp>
          <p:nvSpPr>
            <p:cNvPr id="449" name="Ellipse 448">
              <a:extLst>
                <a:ext uri="{FF2B5EF4-FFF2-40B4-BE49-F238E27FC236}">
                  <a16:creationId xmlns:a16="http://schemas.microsoft.com/office/drawing/2014/main" id="{720588E9-E8D3-473A-BA0E-D0C6068B340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50" name="Arc partiel 449">
              <a:extLst>
                <a:ext uri="{FF2B5EF4-FFF2-40B4-BE49-F238E27FC236}">
                  <a16:creationId xmlns:a16="http://schemas.microsoft.com/office/drawing/2014/main" id="{FA2895DD-2F55-4CF6-9318-31AB4C059D32}"/>
                </a:ext>
              </a:extLst>
            </p:cNvPr>
            <p:cNvSpPr/>
            <p:nvPr/>
          </p:nvSpPr>
          <p:spPr bwMode="auto">
            <a:xfrm>
              <a:off x="7152543" y="1112020"/>
              <a:ext cx="275056" cy="275054"/>
            </a:xfrm>
            <a:prstGeom prst="pie">
              <a:avLst>
                <a:gd name="adj1" fmla="val 16229973"/>
                <a:gd name="adj2" fmla="val 8780983"/>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51" name="Graphique 450" descr="Marquer">
            <a:extLst>
              <a:ext uri="{FF2B5EF4-FFF2-40B4-BE49-F238E27FC236}">
                <a16:creationId xmlns:a16="http://schemas.microsoft.com/office/drawing/2014/main" id="{D2325163-60C3-49AF-B858-2FE2F5ECC1C8}"/>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8910466" y="4823533"/>
            <a:ext cx="221963" cy="147052"/>
          </a:xfrm>
          <a:prstGeom prst="rect">
            <a:avLst/>
          </a:prstGeom>
        </p:spPr>
      </p:pic>
      <p:grpSp>
        <p:nvGrpSpPr>
          <p:cNvPr id="452" name="Groupe 451">
            <a:extLst>
              <a:ext uri="{FF2B5EF4-FFF2-40B4-BE49-F238E27FC236}">
                <a16:creationId xmlns:a16="http://schemas.microsoft.com/office/drawing/2014/main" id="{756CEC5D-B5DB-4C72-BD29-CA55CC43A15C}"/>
              </a:ext>
            </a:extLst>
          </p:cNvPr>
          <p:cNvGrpSpPr/>
          <p:nvPr/>
        </p:nvGrpSpPr>
        <p:grpSpPr>
          <a:xfrm>
            <a:off x="9229431" y="4846008"/>
            <a:ext cx="380720" cy="103010"/>
            <a:chOff x="6908935" y="4603824"/>
            <a:chExt cx="380720" cy="103010"/>
          </a:xfrm>
        </p:grpSpPr>
        <p:sp>
          <p:nvSpPr>
            <p:cNvPr id="453" name="Étoile : 5 branches 452">
              <a:extLst>
                <a:ext uri="{FF2B5EF4-FFF2-40B4-BE49-F238E27FC236}">
                  <a16:creationId xmlns:a16="http://schemas.microsoft.com/office/drawing/2014/main" id="{50614A95-5858-49F7-B549-48B3EE2AEF0B}"/>
                </a:ext>
              </a:extLst>
            </p:cNvPr>
            <p:cNvSpPr/>
            <p:nvPr/>
          </p:nvSpPr>
          <p:spPr>
            <a:xfrm>
              <a:off x="6908935"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4" name="Étoile : 5 branches 453">
              <a:extLst>
                <a:ext uri="{FF2B5EF4-FFF2-40B4-BE49-F238E27FC236}">
                  <a16:creationId xmlns:a16="http://schemas.microsoft.com/office/drawing/2014/main" id="{920E34A0-B40B-4414-8D2C-3EDE5CC1105D}"/>
                </a:ext>
              </a:extLst>
            </p:cNvPr>
            <p:cNvSpPr/>
            <p:nvPr/>
          </p:nvSpPr>
          <p:spPr>
            <a:xfrm>
              <a:off x="7047790"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5" name="Étoile : 5 branches 454">
              <a:extLst>
                <a:ext uri="{FF2B5EF4-FFF2-40B4-BE49-F238E27FC236}">
                  <a16:creationId xmlns:a16="http://schemas.microsoft.com/office/drawing/2014/main" id="{053706B4-DC9E-428A-8BCF-8778817AE860}"/>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56" name="Groupe 455">
            <a:extLst>
              <a:ext uri="{FF2B5EF4-FFF2-40B4-BE49-F238E27FC236}">
                <a16:creationId xmlns:a16="http://schemas.microsoft.com/office/drawing/2014/main" id="{EF12272C-1D24-49B7-B2C7-8EC563244839}"/>
              </a:ext>
            </a:extLst>
          </p:cNvPr>
          <p:cNvGrpSpPr/>
          <p:nvPr/>
        </p:nvGrpSpPr>
        <p:grpSpPr>
          <a:xfrm>
            <a:off x="8159964" y="5584123"/>
            <a:ext cx="134665" cy="134664"/>
            <a:chOff x="7152543" y="1112020"/>
            <a:chExt cx="275056" cy="275056"/>
          </a:xfrm>
        </p:grpSpPr>
        <p:sp>
          <p:nvSpPr>
            <p:cNvPr id="457" name="Ellipse 456">
              <a:extLst>
                <a:ext uri="{FF2B5EF4-FFF2-40B4-BE49-F238E27FC236}">
                  <a16:creationId xmlns:a16="http://schemas.microsoft.com/office/drawing/2014/main" id="{C07C681B-E938-4EBB-AD2D-026B8220F33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458" name="Arc partiel 457">
              <a:extLst>
                <a:ext uri="{FF2B5EF4-FFF2-40B4-BE49-F238E27FC236}">
                  <a16:creationId xmlns:a16="http://schemas.microsoft.com/office/drawing/2014/main" id="{1D376284-1051-4AFD-BC9C-B5300C1A8EC6}"/>
                </a:ext>
              </a:extLst>
            </p:cNvPr>
            <p:cNvSpPr/>
            <p:nvPr/>
          </p:nvSpPr>
          <p:spPr bwMode="auto">
            <a:xfrm>
              <a:off x="7152543" y="1112020"/>
              <a:ext cx="275056" cy="275054"/>
            </a:xfrm>
            <a:prstGeom prst="pie">
              <a:avLst>
                <a:gd name="adj1" fmla="val 16229973"/>
                <a:gd name="adj2" fmla="val 8780983"/>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pic>
        <p:nvPicPr>
          <p:cNvPr id="459" name="Graphique 458" descr="Marquer">
            <a:extLst>
              <a:ext uri="{FF2B5EF4-FFF2-40B4-BE49-F238E27FC236}">
                <a16:creationId xmlns:a16="http://schemas.microsoft.com/office/drawing/2014/main" id="{6AA7976C-BC4D-430D-A530-25405177E146}"/>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35542"/>
          <a:stretch/>
        </p:blipFill>
        <p:spPr>
          <a:xfrm>
            <a:off x="8423890" y="5566183"/>
            <a:ext cx="221963" cy="147052"/>
          </a:xfrm>
          <a:prstGeom prst="rect">
            <a:avLst/>
          </a:prstGeom>
        </p:spPr>
      </p:pic>
      <p:grpSp>
        <p:nvGrpSpPr>
          <p:cNvPr id="460" name="Groupe 459">
            <a:extLst>
              <a:ext uri="{FF2B5EF4-FFF2-40B4-BE49-F238E27FC236}">
                <a16:creationId xmlns:a16="http://schemas.microsoft.com/office/drawing/2014/main" id="{19C31B34-6CAE-4872-9488-120CFE4E216E}"/>
              </a:ext>
            </a:extLst>
          </p:cNvPr>
          <p:cNvGrpSpPr/>
          <p:nvPr/>
        </p:nvGrpSpPr>
        <p:grpSpPr>
          <a:xfrm>
            <a:off x="8742855" y="5588658"/>
            <a:ext cx="380720" cy="103010"/>
            <a:chOff x="6908935" y="4603824"/>
            <a:chExt cx="380720" cy="103010"/>
          </a:xfrm>
        </p:grpSpPr>
        <p:sp>
          <p:nvSpPr>
            <p:cNvPr id="461" name="Étoile : 5 branches 460">
              <a:extLst>
                <a:ext uri="{FF2B5EF4-FFF2-40B4-BE49-F238E27FC236}">
                  <a16:creationId xmlns:a16="http://schemas.microsoft.com/office/drawing/2014/main" id="{87E39FC9-3C63-4BE9-95C1-829FC42DEA32}"/>
                </a:ext>
              </a:extLst>
            </p:cNvPr>
            <p:cNvSpPr/>
            <p:nvPr/>
          </p:nvSpPr>
          <p:spPr>
            <a:xfrm>
              <a:off x="6908935"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2" name="Étoile : 5 branches 461">
              <a:extLst>
                <a:ext uri="{FF2B5EF4-FFF2-40B4-BE49-F238E27FC236}">
                  <a16:creationId xmlns:a16="http://schemas.microsoft.com/office/drawing/2014/main" id="{E07A9560-FC91-4CF1-8D46-C89DF5D0E1E9}"/>
                </a:ext>
              </a:extLst>
            </p:cNvPr>
            <p:cNvSpPr/>
            <p:nvPr/>
          </p:nvSpPr>
          <p:spPr>
            <a:xfrm>
              <a:off x="7047790" y="4603824"/>
              <a:ext cx="103010" cy="103010"/>
            </a:xfrm>
            <a:prstGeom prst="star5">
              <a:avLst/>
            </a:prstGeom>
            <a:solidFill>
              <a:srgbClr val="009DB0"/>
            </a:solid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3" name="Étoile : 5 branches 462">
              <a:extLst>
                <a:ext uri="{FF2B5EF4-FFF2-40B4-BE49-F238E27FC236}">
                  <a16:creationId xmlns:a16="http://schemas.microsoft.com/office/drawing/2014/main" id="{3A6AEEBC-9145-4B78-8868-6F13BCBD8FDF}"/>
                </a:ext>
              </a:extLst>
            </p:cNvPr>
            <p:cNvSpPr/>
            <p:nvPr/>
          </p:nvSpPr>
          <p:spPr>
            <a:xfrm>
              <a:off x="7186645" y="4603824"/>
              <a:ext cx="103010" cy="103010"/>
            </a:xfrm>
            <a:prstGeom prst="star5">
              <a:avLst/>
            </a:prstGeom>
            <a:noFill/>
            <a:ln w="952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119" name="Picture 8" descr="light logo">
            <a:extLst>
              <a:ext uri="{FF2B5EF4-FFF2-40B4-BE49-F238E27FC236}">
                <a16:creationId xmlns:a16="http://schemas.microsoft.com/office/drawing/2014/main" id="{A0C07DD6-CB71-46F3-B814-A5B0817A74E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518024" y="5407798"/>
            <a:ext cx="507108" cy="7465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Harvest Logo">
            <a:extLst>
              <a:ext uri="{FF2B5EF4-FFF2-40B4-BE49-F238E27FC236}">
                <a16:creationId xmlns:a16="http://schemas.microsoft.com/office/drawing/2014/main" id="{DE261ECF-232D-4387-83EF-87105C6B090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086090" y="5389622"/>
            <a:ext cx="397270" cy="8640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Upsideo">
            <a:extLst>
              <a:ext uri="{FF2B5EF4-FFF2-40B4-BE49-F238E27FC236}">
                <a16:creationId xmlns:a16="http://schemas.microsoft.com/office/drawing/2014/main" id="{70FAC083-5D9F-4EBD-832F-F4F84FEF1C9B}"/>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321" y="5304306"/>
            <a:ext cx="640215" cy="181172"/>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8" descr="light logo">
            <a:extLst>
              <a:ext uri="{FF2B5EF4-FFF2-40B4-BE49-F238E27FC236}">
                <a16:creationId xmlns:a16="http://schemas.microsoft.com/office/drawing/2014/main" id="{E2EAC623-D88C-4C2B-896F-D1950EE2BE3F}"/>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46232" y="5407798"/>
            <a:ext cx="507108" cy="74657"/>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6" descr="Harvest Logo">
            <a:extLst>
              <a:ext uri="{FF2B5EF4-FFF2-40B4-BE49-F238E27FC236}">
                <a16:creationId xmlns:a16="http://schemas.microsoft.com/office/drawing/2014/main" id="{561D0D05-825E-4758-BAC3-092FBEB55B7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214298" y="5389622"/>
            <a:ext cx="397270" cy="8640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Image result for bankin logo">
            <a:extLst>
              <a:ext uri="{FF2B5EF4-FFF2-40B4-BE49-F238E27FC236}">
                <a16:creationId xmlns:a16="http://schemas.microsoft.com/office/drawing/2014/main" id="{4DBCE8A7-22D3-4E81-A63D-EAB9B558629B}"/>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a:stretch/>
        </p:blipFill>
        <p:spPr bwMode="auto">
          <a:xfrm>
            <a:off x="8449025" y="6069296"/>
            <a:ext cx="393656" cy="114259"/>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8" descr="light logo">
            <a:extLst>
              <a:ext uri="{FF2B5EF4-FFF2-40B4-BE49-F238E27FC236}">
                <a16:creationId xmlns:a16="http://schemas.microsoft.com/office/drawing/2014/main" id="{60BB3C11-D984-48EF-BC92-19F54F3D467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51078" y="5370469"/>
            <a:ext cx="507108" cy="74657"/>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6" descr="Harvest Logo">
            <a:extLst>
              <a:ext uri="{FF2B5EF4-FFF2-40B4-BE49-F238E27FC236}">
                <a16:creationId xmlns:a16="http://schemas.microsoft.com/office/drawing/2014/main" id="{B013D204-01E0-42DD-9D29-ADBE81F6CE0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119144" y="5352293"/>
            <a:ext cx="397270" cy="86406"/>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8" descr="light logo">
            <a:extLst>
              <a:ext uri="{FF2B5EF4-FFF2-40B4-BE49-F238E27FC236}">
                <a16:creationId xmlns:a16="http://schemas.microsoft.com/office/drawing/2014/main" id="{BF7C4CD7-CA2C-47C6-B8B9-29A87D5C240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95459" y="5383905"/>
            <a:ext cx="324563" cy="47783"/>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6" descr="Harvest Logo">
            <a:extLst>
              <a:ext uri="{FF2B5EF4-FFF2-40B4-BE49-F238E27FC236}">
                <a16:creationId xmlns:a16="http://schemas.microsoft.com/office/drawing/2014/main" id="{86545493-F065-4F64-B81B-34F04A2CB99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438739" y="5438699"/>
            <a:ext cx="254264" cy="5530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8" descr="light logo">
            <a:extLst>
              <a:ext uri="{FF2B5EF4-FFF2-40B4-BE49-F238E27FC236}">
                <a16:creationId xmlns:a16="http://schemas.microsoft.com/office/drawing/2014/main" id="{A6C7D4D3-34AC-4238-A46E-BA5DFEF3911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848534" y="6127659"/>
            <a:ext cx="507108" cy="7465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6" descr="Harvest Logo">
            <a:extLst>
              <a:ext uri="{FF2B5EF4-FFF2-40B4-BE49-F238E27FC236}">
                <a16:creationId xmlns:a16="http://schemas.microsoft.com/office/drawing/2014/main" id="{F05FF27C-5B7D-4CFA-96A2-F16F95DF790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16600" y="6109483"/>
            <a:ext cx="397270" cy="8640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0">
            <a:extLst>
              <a:ext uri="{FF2B5EF4-FFF2-40B4-BE49-F238E27FC236}">
                <a16:creationId xmlns:a16="http://schemas.microsoft.com/office/drawing/2014/main" id="{C5B2D77E-45AE-405B-BE60-188776DBD8D2}"/>
              </a:ext>
            </a:extLst>
          </p:cNvPr>
          <p:cNvPicPr>
            <a:picLocks noChangeAspect="1"/>
          </p:cNvPicPr>
          <p:nvPr/>
        </p:nvPicPr>
        <p:blipFill>
          <a:blip r:embed="rId31">
            <a:clrChange>
              <a:clrFrom>
                <a:srgbClr val="F8F9FA"/>
              </a:clrFrom>
              <a:clrTo>
                <a:srgbClr val="F8F9FA">
                  <a:alpha val="0"/>
                </a:srgbClr>
              </a:clrTo>
            </a:clrChange>
          </a:blip>
          <a:stretch>
            <a:fillRect/>
          </a:stretch>
        </p:blipFill>
        <p:spPr>
          <a:xfrm>
            <a:off x="2913831" y="6111708"/>
            <a:ext cx="343655" cy="123197"/>
          </a:xfrm>
          <a:prstGeom prst="rect">
            <a:avLst/>
          </a:prstGeom>
        </p:spPr>
      </p:pic>
      <p:pic>
        <p:nvPicPr>
          <p:cNvPr id="484" name="Picture 2" descr="Yousign • La solution de signature électronique">
            <a:extLst>
              <a:ext uri="{FF2B5EF4-FFF2-40B4-BE49-F238E27FC236}">
                <a16:creationId xmlns:a16="http://schemas.microsoft.com/office/drawing/2014/main" id="{85DCB8EF-9DD6-47C3-9D5E-8074E9279A68}"/>
              </a:ext>
            </a:extLst>
          </p:cNvPr>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3721" y="5392901"/>
            <a:ext cx="359964" cy="10445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4">
            <a:extLst>
              <a:ext uri="{FF2B5EF4-FFF2-40B4-BE49-F238E27FC236}">
                <a16:creationId xmlns:a16="http://schemas.microsoft.com/office/drawing/2014/main" id="{D58A5829-B42C-41E8-AB54-E39F8E12071C}"/>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3261621" y="6131613"/>
            <a:ext cx="366610" cy="83385"/>
          </a:xfrm>
          <a:prstGeom prst="rect">
            <a:avLst/>
          </a:prstGeom>
        </p:spPr>
      </p:pic>
      <p:pic>
        <p:nvPicPr>
          <p:cNvPr id="488" name="Picture 2" descr="Finantix Wealth CRM - The Wealth Mosaic">
            <a:extLst>
              <a:ext uri="{FF2B5EF4-FFF2-40B4-BE49-F238E27FC236}">
                <a16:creationId xmlns:a16="http://schemas.microsoft.com/office/drawing/2014/main" id="{EA64BBE7-1C47-49DA-B01F-0F4D31D1BC6F}"/>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16552" y="6117678"/>
            <a:ext cx="422788" cy="1112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ocuSign : Startups immobilières, Signature électronique - La ...">
            <a:extLst>
              <a:ext uri="{FF2B5EF4-FFF2-40B4-BE49-F238E27FC236}">
                <a16:creationId xmlns:a16="http://schemas.microsoft.com/office/drawing/2014/main" id="{8390838A-42AF-4783-8FE8-EF182E8D3F5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406421" y="5388250"/>
            <a:ext cx="404030" cy="1137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a:extLst>
              <a:ext uri="{FF2B5EF4-FFF2-40B4-BE49-F238E27FC236}">
                <a16:creationId xmlns:a16="http://schemas.microsoft.com/office/drawing/2014/main" id="{298D4BA9-E751-400C-99EE-3CF3CE7D7A0E}"/>
              </a:ext>
            </a:extLst>
          </p:cNvPr>
          <p:cNvCxnSpPr>
            <a:cxnSpLocks/>
            <a:endCxn id="351" idx="0"/>
          </p:cNvCxnSpPr>
          <p:nvPr/>
        </p:nvCxnSpPr>
        <p:spPr>
          <a:xfrm flipH="1">
            <a:off x="598191" y="4852764"/>
            <a:ext cx="5374" cy="1126786"/>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5" name="ZoneTexte 194">
            <a:extLst>
              <a:ext uri="{FF2B5EF4-FFF2-40B4-BE49-F238E27FC236}">
                <a16:creationId xmlns:a16="http://schemas.microsoft.com/office/drawing/2014/main" id="{412EA4E9-9656-40F5-B025-0D518A3AA0D2}"/>
              </a:ext>
            </a:extLst>
          </p:cNvPr>
          <p:cNvSpPr txBox="1"/>
          <p:nvPr/>
        </p:nvSpPr>
        <p:spPr>
          <a:xfrm>
            <a:off x="282552" y="5147939"/>
            <a:ext cx="683493" cy="538609"/>
          </a:xfrm>
          <a:prstGeom prst="rect">
            <a:avLst/>
          </a:prstGeom>
          <a:solidFill>
            <a:srgbClr val="F2F2F2"/>
          </a:solidFill>
        </p:spPr>
        <p:txBody>
          <a:bodyPr wrap="square" tIns="0" bIns="0" rtlCol="0" anchor="ctr">
            <a:spAutoFit/>
          </a:bodyPr>
          <a:lstStyle/>
          <a:p>
            <a:pPr algn="ctr"/>
            <a:r>
              <a:rPr lang="en-US" sz="700" i="1">
                <a:solidFill>
                  <a:srgbClr val="009DB0"/>
                </a:solidFill>
                <a:latin typeface="+mj-lt"/>
              </a:rPr>
              <a:t>Digital enablers impacting CG’s operations</a:t>
            </a:r>
          </a:p>
        </p:txBody>
      </p:sp>
      <p:sp>
        <p:nvSpPr>
          <p:cNvPr id="350" name="ZoneTexte 349">
            <a:extLst>
              <a:ext uri="{FF2B5EF4-FFF2-40B4-BE49-F238E27FC236}">
                <a16:creationId xmlns:a16="http://schemas.microsoft.com/office/drawing/2014/main" id="{E4332FB7-99BB-4D56-A500-411762160855}"/>
              </a:ext>
            </a:extLst>
          </p:cNvPr>
          <p:cNvSpPr txBox="1"/>
          <p:nvPr/>
        </p:nvSpPr>
        <p:spPr>
          <a:xfrm>
            <a:off x="384354" y="4720430"/>
            <a:ext cx="427673"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Mature</a:t>
            </a:r>
          </a:p>
        </p:txBody>
      </p:sp>
      <p:sp>
        <p:nvSpPr>
          <p:cNvPr id="351" name="ZoneTexte 350">
            <a:extLst>
              <a:ext uri="{FF2B5EF4-FFF2-40B4-BE49-F238E27FC236}">
                <a16:creationId xmlns:a16="http://schemas.microsoft.com/office/drawing/2014/main" id="{EB410E6D-1033-4AF2-B2E1-152B306223CB}"/>
              </a:ext>
            </a:extLst>
          </p:cNvPr>
          <p:cNvSpPr txBox="1"/>
          <p:nvPr/>
        </p:nvSpPr>
        <p:spPr>
          <a:xfrm>
            <a:off x="384354" y="6017650"/>
            <a:ext cx="427673" cy="184666"/>
          </a:xfrm>
          <a:prstGeom prst="rect">
            <a:avLst/>
          </a:prstGeom>
          <a:noFill/>
        </p:spPr>
        <p:txBody>
          <a:bodyPr wrap="square" lIns="0" rIns="0">
            <a:spAutoFit/>
          </a:bodyPr>
          <a:lstStyle/>
          <a:p>
            <a:pPr marR="0" algn="ctr" defTabSz="914400" rtl="0" eaLnBrk="1" fontAlgn="base" latinLnBrk="0" hangingPunct="1">
              <a:lnSpc>
                <a:spcPct val="100000"/>
              </a:lnSpc>
              <a:spcBef>
                <a:spcPct val="0"/>
              </a:spcBef>
              <a:spcAft>
                <a:spcPct val="0"/>
              </a:spcAft>
              <a:buClrTx/>
              <a:buSzTx/>
              <a:tabLst/>
            </a:pPr>
            <a:r>
              <a:rPr lang="en-US" sz="600" i="1" spc="-30">
                <a:solidFill>
                  <a:schemeClr val="bg1">
                    <a:lumMod val="50000"/>
                  </a:schemeClr>
                </a:solidFill>
                <a:latin typeface="+mj-lt"/>
              </a:rPr>
              <a:t>Emerging</a:t>
            </a:r>
          </a:p>
        </p:txBody>
      </p:sp>
      <p:sp>
        <p:nvSpPr>
          <p:cNvPr id="53" name="Bulle narrative : rectangle 52">
            <a:extLst>
              <a:ext uri="{FF2B5EF4-FFF2-40B4-BE49-F238E27FC236}">
                <a16:creationId xmlns:a16="http://schemas.microsoft.com/office/drawing/2014/main" id="{4C7D38E5-A82F-44A4-8B6A-93257765F2DD}"/>
              </a:ext>
            </a:extLst>
          </p:cNvPr>
          <p:cNvSpPr/>
          <p:nvPr/>
        </p:nvSpPr>
        <p:spPr>
          <a:xfrm>
            <a:off x="1987832" y="2360087"/>
            <a:ext cx="553456" cy="272640"/>
          </a:xfrm>
          <a:prstGeom prst="wedgeRectCallout">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Information request document</a:t>
            </a:r>
          </a:p>
        </p:txBody>
      </p:sp>
      <p:sp>
        <p:nvSpPr>
          <p:cNvPr id="469" name="Bulle narrative : rectangle 468">
            <a:extLst>
              <a:ext uri="{FF2B5EF4-FFF2-40B4-BE49-F238E27FC236}">
                <a16:creationId xmlns:a16="http://schemas.microsoft.com/office/drawing/2014/main" id="{D2F81E83-9129-4266-9716-4835C6B2FFA3}"/>
              </a:ext>
            </a:extLst>
          </p:cNvPr>
          <p:cNvSpPr/>
          <p:nvPr/>
        </p:nvSpPr>
        <p:spPr>
          <a:xfrm>
            <a:off x="3057635" y="2329906"/>
            <a:ext cx="816380" cy="379023"/>
          </a:xfrm>
          <a:prstGeom prst="wedgeRectCallout">
            <a:avLst>
              <a:gd name="adj1" fmla="val 17079"/>
              <a:gd name="adj2" fmla="val -72347"/>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Specification of wealth resources, sharing of underlying documents</a:t>
            </a:r>
          </a:p>
        </p:txBody>
      </p:sp>
      <p:sp>
        <p:nvSpPr>
          <p:cNvPr id="470" name="Bulle narrative : rectangle 469">
            <a:extLst>
              <a:ext uri="{FF2B5EF4-FFF2-40B4-BE49-F238E27FC236}">
                <a16:creationId xmlns:a16="http://schemas.microsoft.com/office/drawing/2014/main" id="{675D43C4-F049-4C0C-9920-D76673AEA058}"/>
              </a:ext>
            </a:extLst>
          </p:cNvPr>
          <p:cNvSpPr/>
          <p:nvPr/>
        </p:nvSpPr>
        <p:spPr>
          <a:xfrm>
            <a:off x="2211333" y="2739184"/>
            <a:ext cx="553456" cy="272640"/>
          </a:xfrm>
          <a:prstGeom prst="wedgeRectCallout">
            <a:avLst>
              <a:gd name="adj1" fmla="val 17100"/>
              <a:gd name="adj2" fmla="val -66524"/>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GDPR consent letter</a:t>
            </a:r>
          </a:p>
        </p:txBody>
      </p:sp>
      <p:sp>
        <p:nvSpPr>
          <p:cNvPr id="474" name="Bulle narrative : rectangle 473">
            <a:extLst>
              <a:ext uri="{FF2B5EF4-FFF2-40B4-BE49-F238E27FC236}">
                <a16:creationId xmlns:a16="http://schemas.microsoft.com/office/drawing/2014/main" id="{263DADE1-8BC8-4929-B298-6738E40959DF}"/>
              </a:ext>
            </a:extLst>
          </p:cNvPr>
          <p:cNvSpPr/>
          <p:nvPr/>
        </p:nvSpPr>
        <p:spPr>
          <a:xfrm>
            <a:off x="4239977" y="2213192"/>
            <a:ext cx="597863" cy="346359"/>
          </a:xfrm>
          <a:prstGeom prst="wedgeRectCallout">
            <a:avLst>
              <a:gd name="adj1" fmla="val -55792"/>
              <a:gd name="adj2" fmla="val -22846"/>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Presentation of the patrimonial assessment</a:t>
            </a:r>
          </a:p>
        </p:txBody>
      </p:sp>
      <p:sp>
        <p:nvSpPr>
          <p:cNvPr id="481" name="Bulle narrative : rectangle 480">
            <a:extLst>
              <a:ext uri="{FF2B5EF4-FFF2-40B4-BE49-F238E27FC236}">
                <a16:creationId xmlns:a16="http://schemas.microsoft.com/office/drawing/2014/main" id="{39CED593-4C38-4309-B9B0-A8D31975259B}"/>
              </a:ext>
            </a:extLst>
          </p:cNvPr>
          <p:cNvSpPr/>
          <p:nvPr/>
        </p:nvSpPr>
        <p:spPr>
          <a:xfrm>
            <a:off x="4468082" y="2723744"/>
            <a:ext cx="623742" cy="367259"/>
          </a:xfrm>
          <a:prstGeom prst="wedgeRectCallout">
            <a:avLst>
              <a:gd name="adj1" fmla="val 26581"/>
              <a:gd name="adj2" fmla="val -61335"/>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Offer acceptance and (electronic) signatures</a:t>
            </a:r>
          </a:p>
        </p:txBody>
      </p:sp>
      <p:sp>
        <p:nvSpPr>
          <p:cNvPr id="482" name="Bulle narrative : rectangle 481">
            <a:extLst>
              <a:ext uri="{FF2B5EF4-FFF2-40B4-BE49-F238E27FC236}">
                <a16:creationId xmlns:a16="http://schemas.microsoft.com/office/drawing/2014/main" id="{A8585890-21D7-421F-BFE9-2E495FBB2CD2}"/>
              </a:ext>
            </a:extLst>
          </p:cNvPr>
          <p:cNvSpPr/>
          <p:nvPr/>
        </p:nvSpPr>
        <p:spPr>
          <a:xfrm>
            <a:off x="5409562" y="2145223"/>
            <a:ext cx="801265" cy="395430"/>
          </a:xfrm>
          <a:prstGeom prst="wedgeRectCallout">
            <a:avLst>
              <a:gd name="adj1" fmla="val -17378"/>
              <a:gd name="adj2" fmla="val 61777"/>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Registration and investment by the CGP on platforms or providers’ extranets</a:t>
            </a:r>
          </a:p>
        </p:txBody>
      </p:sp>
      <p:sp>
        <p:nvSpPr>
          <p:cNvPr id="483" name="Bulle narrative : rectangle 482">
            <a:extLst>
              <a:ext uri="{FF2B5EF4-FFF2-40B4-BE49-F238E27FC236}">
                <a16:creationId xmlns:a16="http://schemas.microsoft.com/office/drawing/2014/main" id="{FD67DB0C-59AE-4B15-B186-EBCB69D86490}"/>
              </a:ext>
            </a:extLst>
          </p:cNvPr>
          <p:cNvSpPr/>
          <p:nvPr/>
        </p:nvSpPr>
        <p:spPr>
          <a:xfrm>
            <a:off x="6610383" y="2458636"/>
            <a:ext cx="801265" cy="345959"/>
          </a:xfrm>
          <a:prstGeom prst="wedgeRectCallout">
            <a:avLst>
              <a:gd name="adj1" fmla="val -24115"/>
              <a:gd name="adj2" fmla="val -63954"/>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Portfolio simulation management and aggregation by the CGP</a:t>
            </a:r>
          </a:p>
        </p:txBody>
      </p:sp>
      <p:sp>
        <p:nvSpPr>
          <p:cNvPr id="487" name="Bulle narrative : rectangle 486">
            <a:extLst>
              <a:ext uri="{FF2B5EF4-FFF2-40B4-BE49-F238E27FC236}">
                <a16:creationId xmlns:a16="http://schemas.microsoft.com/office/drawing/2014/main" id="{54F79189-329A-497D-AA41-BF9C9936CD3A}"/>
              </a:ext>
            </a:extLst>
          </p:cNvPr>
          <p:cNvSpPr/>
          <p:nvPr/>
        </p:nvSpPr>
        <p:spPr>
          <a:xfrm>
            <a:off x="6903721" y="2951911"/>
            <a:ext cx="569180" cy="399456"/>
          </a:xfrm>
          <a:prstGeom prst="wedgeRectCallout">
            <a:avLst>
              <a:gd name="adj1" fmla="val 58701"/>
              <a:gd name="adj2" fmla="val -41928"/>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Real-time reporting and alerts for the client</a:t>
            </a:r>
          </a:p>
        </p:txBody>
      </p:sp>
      <p:sp>
        <p:nvSpPr>
          <p:cNvPr id="489" name="Bulle narrative : rectangle 488">
            <a:extLst>
              <a:ext uri="{FF2B5EF4-FFF2-40B4-BE49-F238E27FC236}">
                <a16:creationId xmlns:a16="http://schemas.microsoft.com/office/drawing/2014/main" id="{337A24A9-FA05-4D60-865A-D8E262017A52}"/>
              </a:ext>
            </a:extLst>
          </p:cNvPr>
          <p:cNvSpPr/>
          <p:nvPr/>
        </p:nvSpPr>
        <p:spPr>
          <a:xfrm>
            <a:off x="7844659" y="2216745"/>
            <a:ext cx="801265" cy="345959"/>
          </a:xfrm>
          <a:prstGeom prst="wedgeRectCallout">
            <a:avLst>
              <a:gd name="adj1" fmla="val -59777"/>
              <a:gd name="adj2" fmla="val -34586"/>
            </a:avLst>
          </a:prstGeom>
          <a:solidFill>
            <a:schemeClr val="bg1"/>
          </a:solidFill>
          <a:ln w="3175">
            <a:solidFill>
              <a:srgbClr val="D9D9D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700"/>
              </a:lnSpc>
            </a:pPr>
            <a:r>
              <a:rPr lang="en-US" sz="600">
                <a:solidFill>
                  <a:schemeClr val="tx1"/>
                </a:solidFill>
              </a:rPr>
              <a:t>On-demand arbitration or yearly patrimonial review</a:t>
            </a:r>
          </a:p>
        </p:txBody>
      </p:sp>
    </p:spTree>
    <p:extLst>
      <p:ext uri="{BB962C8B-B14F-4D97-AF65-F5344CB8AC3E}">
        <p14:creationId xmlns:p14="http://schemas.microsoft.com/office/powerpoint/2010/main" val="1616590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0F2D3-501E-420A-B1C2-0C0D75F1F375}"/>
              </a:ext>
            </a:extLst>
          </p:cNvPr>
          <p:cNvSpPr>
            <a:spLocks noGrp="1"/>
          </p:cNvSpPr>
          <p:nvPr>
            <p:ph type="ctrTitle"/>
          </p:nvPr>
        </p:nvSpPr>
        <p:spPr>
          <a:xfrm>
            <a:off x="584515" y="116632"/>
            <a:ext cx="9107019" cy="576064"/>
          </a:xfrm>
        </p:spPr>
        <p:txBody>
          <a:bodyPr/>
          <a:lstStyle/>
          <a:p>
            <a:r>
              <a:rPr lang="en-US" sz="1300"/>
              <a:t>Such model could rely on Compass’ model</a:t>
            </a:r>
          </a:p>
        </p:txBody>
      </p:sp>
      <p:sp>
        <p:nvSpPr>
          <p:cNvPr id="7" name="Espace réservé du texte 2">
            <a:extLst>
              <a:ext uri="{FF2B5EF4-FFF2-40B4-BE49-F238E27FC236}">
                <a16:creationId xmlns:a16="http://schemas.microsoft.com/office/drawing/2014/main" id="{C2240E43-A4C4-468A-996F-9EFDA09DED3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t>Source: </a:t>
            </a:r>
            <a:r>
              <a:rPr lang="en-US" sz="600" i="1">
                <a:latin typeface="+mj-lt"/>
              </a:rPr>
              <a:t>eleven research &amp; analysis, Compass website</a:t>
            </a:r>
            <a:endParaRPr lang="en-US" sz="600" i="1" kern="0"/>
          </a:p>
        </p:txBody>
      </p:sp>
      <p:pic>
        <p:nvPicPr>
          <p:cNvPr id="9" name="Picture 2" descr="Compass Real Estate | The Mark &amp; Grether Group | COMPASS">
            <a:extLst>
              <a:ext uri="{FF2B5EF4-FFF2-40B4-BE49-F238E27FC236}">
                <a16:creationId xmlns:a16="http://schemas.microsoft.com/office/drawing/2014/main" id="{9E76BB06-D385-4694-997E-B6731886251C}"/>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2739" y="2290704"/>
            <a:ext cx="1817238" cy="576064"/>
          </a:xfrm>
          <a:prstGeom prst="rect">
            <a:avLst/>
          </a:prstGeom>
          <a:noFill/>
          <a:extLst>
            <a:ext uri="{909E8E84-426E-40DD-AFC4-6F175D3DCCD1}">
              <a14:hiddenFill xmlns:a14="http://schemas.microsoft.com/office/drawing/2010/main">
                <a:solidFill>
                  <a:srgbClr val="FFFFFF"/>
                </a:solidFill>
              </a14:hiddenFill>
            </a:ext>
          </a:extLst>
        </p:spPr>
      </p:pic>
      <p:sp>
        <p:nvSpPr>
          <p:cNvPr id="10" name="Cercle : creux 9">
            <a:extLst>
              <a:ext uri="{FF2B5EF4-FFF2-40B4-BE49-F238E27FC236}">
                <a16:creationId xmlns:a16="http://schemas.microsoft.com/office/drawing/2014/main" id="{C75E0ADA-A3AE-468C-9385-8D5FB0CEE567}"/>
              </a:ext>
            </a:extLst>
          </p:cNvPr>
          <p:cNvSpPr/>
          <p:nvPr/>
        </p:nvSpPr>
        <p:spPr>
          <a:xfrm>
            <a:off x="3522932" y="1934377"/>
            <a:ext cx="2505075" cy="2505075"/>
          </a:xfrm>
          <a:prstGeom prst="donut">
            <a:avLst>
              <a:gd name="adj" fmla="val 3927"/>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5A8235BB-F27F-4E2B-8A4C-BCA5F7858355}"/>
              </a:ext>
            </a:extLst>
          </p:cNvPr>
          <p:cNvSpPr/>
          <p:nvPr/>
        </p:nvSpPr>
        <p:spPr>
          <a:xfrm>
            <a:off x="904220" y="899328"/>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 </a:t>
            </a:r>
            <a:r>
              <a:rPr lang="en-US" sz="1100" b="1">
                <a:solidFill>
                  <a:schemeClr val="tx1"/>
                </a:solidFill>
              </a:rPr>
              <a:t>tech company </a:t>
            </a:r>
            <a:r>
              <a:rPr lang="en-US" sz="1100">
                <a:solidFill>
                  <a:schemeClr val="tx1"/>
                </a:solidFill>
              </a:rPr>
              <a:t>which built differentiation with its tech tools to real estate agents</a:t>
            </a:r>
          </a:p>
        </p:txBody>
      </p:sp>
      <p:sp>
        <p:nvSpPr>
          <p:cNvPr id="66" name="Rectangle 65">
            <a:extLst>
              <a:ext uri="{FF2B5EF4-FFF2-40B4-BE49-F238E27FC236}">
                <a16:creationId xmlns:a16="http://schemas.microsoft.com/office/drawing/2014/main" id="{8FBEAAF3-07F1-4F1E-8851-068A4F47692C}"/>
              </a:ext>
            </a:extLst>
          </p:cNvPr>
          <p:cNvSpPr/>
          <p:nvPr/>
        </p:nvSpPr>
        <p:spPr>
          <a:xfrm>
            <a:off x="1569499" y="4595026"/>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 federation of 15,000+ </a:t>
            </a:r>
            <a:r>
              <a:rPr lang="en-US" sz="1100" b="1">
                <a:solidFill>
                  <a:schemeClr val="tx1"/>
                </a:solidFill>
              </a:rPr>
              <a:t>independent agents </a:t>
            </a:r>
            <a:r>
              <a:rPr lang="en-US" sz="1100">
                <a:solidFill>
                  <a:schemeClr val="tx1"/>
                </a:solidFill>
              </a:rPr>
              <a:t>with access to digital tools, data augmented insights and online marketing support</a:t>
            </a:r>
          </a:p>
        </p:txBody>
      </p:sp>
      <p:sp>
        <p:nvSpPr>
          <p:cNvPr id="68" name="Rectangle 67">
            <a:extLst>
              <a:ext uri="{FF2B5EF4-FFF2-40B4-BE49-F238E27FC236}">
                <a16:creationId xmlns:a16="http://schemas.microsoft.com/office/drawing/2014/main" id="{1F967068-B254-4CCE-B8DE-B9811BC94F5A}"/>
              </a:ext>
            </a:extLst>
          </p:cNvPr>
          <p:cNvSpPr/>
          <p:nvPr/>
        </p:nvSpPr>
        <p:spPr>
          <a:xfrm>
            <a:off x="316961" y="2747177"/>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0">
                <a:solidFill>
                  <a:schemeClr val="tx1"/>
                </a:solidFill>
                <a:effectLst/>
                <a:latin typeface="+mj-lt"/>
              </a:rPr>
              <a:t>A tremendous amount of </a:t>
            </a:r>
            <a:r>
              <a:rPr lang="en-US" sz="1100" b="1">
                <a:solidFill>
                  <a:schemeClr val="tx1"/>
                </a:solidFill>
                <a:effectLst/>
                <a:latin typeface="+mj-lt"/>
              </a:rPr>
              <a:t>growth</a:t>
            </a:r>
            <a:r>
              <a:rPr lang="en-US" sz="1100" b="0">
                <a:solidFill>
                  <a:schemeClr val="tx1"/>
                </a:solidFill>
                <a:effectLst/>
                <a:latin typeface="+mj-lt"/>
              </a:rPr>
              <a:t> in a relatively short period of time </a:t>
            </a:r>
            <a:r>
              <a:rPr lang="en-US" sz="1100">
                <a:solidFill>
                  <a:schemeClr val="tx1"/>
                </a:solidFill>
                <a:latin typeface="+mj-lt"/>
              </a:rPr>
              <a:t>- </a:t>
            </a:r>
            <a:r>
              <a:rPr lang="en-US" sz="1100" b="0">
                <a:solidFill>
                  <a:schemeClr val="tx1"/>
                </a:solidFill>
                <a:effectLst/>
                <a:latin typeface="+mj-lt"/>
              </a:rPr>
              <a:t>thanks to </a:t>
            </a:r>
            <a:r>
              <a:rPr lang="en-US" sz="1100" b="1">
                <a:solidFill>
                  <a:schemeClr val="tx1"/>
                </a:solidFill>
                <a:effectLst/>
                <a:latin typeface="+mj-lt"/>
              </a:rPr>
              <a:t>access to capital </a:t>
            </a:r>
            <a:r>
              <a:rPr lang="en-US" sz="1100" b="0">
                <a:solidFill>
                  <a:schemeClr val="tx1"/>
                </a:solidFill>
                <a:effectLst/>
                <a:latin typeface="+mj-lt"/>
              </a:rPr>
              <a:t>– to acquire real estate brokerage companies for </a:t>
            </a:r>
            <a:r>
              <a:rPr lang="en-US" sz="1100" b="1">
                <a:solidFill>
                  <a:schemeClr val="tx1"/>
                </a:solidFill>
                <a:effectLst/>
                <a:latin typeface="+mj-lt"/>
              </a:rPr>
              <a:t>massive (already-trained) agent recruiting tool at scale</a:t>
            </a:r>
            <a:endParaRPr lang="en-US" sz="1100">
              <a:solidFill>
                <a:schemeClr val="tx1"/>
              </a:solidFill>
            </a:endParaRPr>
          </a:p>
        </p:txBody>
      </p:sp>
      <p:sp>
        <p:nvSpPr>
          <p:cNvPr id="77" name="Rectangle 76">
            <a:extLst>
              <a:ext uri="{FF2B5EF4-FFF2-40B4-BE49-F238E27FC236}">
                <a16:creationId xmlns:a16="http://schemas.microsoft.com/office/drawing/2014/main" id="{231CFB55-FCA3-41C9-98CD-1EEDE70E535C}"/>
              </a:ext>
            </a:extLst>
          </p:cNvPr>
          <p:cNvSpPr/>
          <p:nvPr/>
        </p:nvSpPr>
        <p:spPr>
          <a:xfrm>
            <a:off x="6150770" y="899328"/>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 model to </a:t>
            </a:r>
            <a:r>
              <a:rPr lang="en-US" sz="1100" b="1">
                <a:solidFill>
                  <a:schemeClr val="tx1"/>
                </a:solidFill>
              </a:rPr>
              <a:t>help agents focus on their high value-added tasks</a:t>
            </a:r>
            <a:r>
              <a:rPr lang="en-US" sz="1100">
                <a:solidFill>
                  <a:schemeClr val="tx1"/>
                </a:solidFill>
              </a:rPr>
              <a:t>, i.e. , customer relationship, instead of trying to substitute agents’ relationships with digital tools</a:t>
            </a:r>
            <a:endParaRPr lang="en-GB" sz="1100">
              <a:solidFill>
                <a:schemeClr val="tx1"/>
              </a:solidFill>
            </a:endParaRPr>
          </a:p>
        </p:txBody>
      </p:sp>
      <p:sp>
        <p:nvSpPr>
          <p:cNvPr id="78" name="Rectangle 77">
            <a:extLst>
              <a:ext uri="{FF2B5EF4-FFF2-40B4-BE49-F238E27FC236}">
                <a16:creationId xmlns:a16="http://schemas.microsoft.com/office/drawing/2014/main" id="{87126CF7-28AD-448C-B34F-7DAC95EF3090}"/>
              </a:ext>
            </a:extLst>
          </p:cNvPr>
          <p:cNvSpPr/>
          <p:nvPr/>
        </p:nvSpPr>
        <p:spPr>
          <a:xfrm>
            <a:off x="5544615" y="4595026"/>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 </a:t>
            </a:r>
            <a:r>
              <a:rPr lang="en-US" sz="1100" b="1">
                <a:solidFill>
                  <a:schemeClr val="tx1"/>
                </a:solidFill>
              </a:rPr>
              <a:t>premium brand image</a:t>
            </a:r>
            <a:r>
              <a:rPr lang="en-US" sz="1100">
                <a:solidFill>
                  <a:schemeClr val="tx1"/>
                </a:solidFill>
              </a:rPr>
              <a:t>, reinforced by innovative digital devices sold to independent agents to empower sales</a:t>
            </a:r>
          </a:p>
        </p:txBody>
      </p:sp>
      <p:sp>
        <p:nvSpPr>
          <p:cNvPr id="79" name="Rectangle 78">
            <a:extLst>
              <a:ext uri="{FF2B5EF4-FFF2-40B4-BE49-F238E27FC236}">
                <a16:creationId xmlns:a16="http://schemas.microsoft.com/office/drawing/2014/main" id="{6D07ADD1-8BB1-4C59-BD05-7EDAD53FFE81}"/>
              </a:ext>
            </a:extLst>
          </p:cNvPr>
          <p:cNvSpPr/>
          <p:nvPr/>
        </p:nvSpPr>
        <p:spPr>
          <a:xfrm>
            <a:off x="6618813" y="2730757"/>
            <a:ext cx="2717916" cy="14642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 </a:t>
            </a:r>
            <a:r>
              <a:rPr lang="en-US" sz="1100" b="1">
                <a:solidFill>
                  <a:schemeClr val="tx1"/>
                </a:solidFill>
              </a:rPr>
              <a:t>premium positioning on luxury homes</a:t>
            </a:r>
            <a:r>
              <a:rPr lang="en-US" sz="1100">
                <a:solidFill>
                  <a:schemeClr val="tx1"/>
                </a:solidFill>
              </a:rPr>
              <a:t> in upscale, coastal markets, attracting </a:t>
            </a:r>
            <a:r>
              <a:rPr lang="en-US" sz="1100" b="1">
                <a:solidFill>
                  <a:schemeClr val="tx1"/>
                </a:solidFill>
              </a:rPr>
              <a:t>best in class agents </a:t>
            </a:r>
            <a:r>
              <a:rPr lang="en-US" sz="1100">
                <a:solidFill>
                  <a:schemeClr val="tx1"/>
                </a:solidFill>
              </a:rPr>
              <a:t>with an offer based on remuneration through </a:t>
            </a:r>
            <a:r>
              <a:rPr lang="en-US" sz="1100" b="1">
                <a:solidFill>
                  <a:schemeClr val="tx1"/>
                </a:solidFill>
              </a:rPr>
              <a:t>commission fees</a:t>
            </a:r>
          </a:p>
          <a:p>
            <a:pPr algn="ctr"/>
            <a:endParaRPr lang="en-US" sz="1100" b="1">
              <a:solidFill>
                <a:schemeClr val="tx1"/>
              </a:solidFill>
            </a:endParaRPr>
          </a:p>
        </p:txBody>
      </p:sp>
      <p:sp>
        <p:nvSpPr>
          <p:cNvPr id="24" name="Freeform 5">
            <a:extLst>
              <a:ext uri="{FF2B5EF4-FFF2-40B4-BE49-F238E27FC236}">
                <a16:creationId xmlns:a16="http://schemas.microsoft.com/office/drawing/2014/main" id="{C609E3CD-C13A-406E-8C26-F70B7CA557A8}"/>
              </a:ext>
            </a:extLst>
          </p:cNvPr>
          <p:cNvSpPr>
            <a:spLocks noEditPoints="1"/>
          </p:cNvSpPr>
          <p:nvPr/>
        </p:nvSpPr>
        <p:spPr bwMode="auto">
          <a:xfrm>
            <a:off x="1842705" y="2269471"/>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ZoneTexte 32">
            <a:extLst>
              <a:ext uri="{FF2B5EF4-FFF2-40B4-BE49-F238E27FC236}">
                <a16:creationId xmlns:a16="http://schemas.microsoft.com/office/drawing/2014/main" id="{3643150D-8572-4598-8B1E-E95FC949D41D}"/>
              </a:ext>
            </a:extLst>
          </p:cNvPr>
          <p:cNvSpPr txBox="1"/>
          <p:nvPr/>
        </p:nvSpPr>
        <p:spPr>
          <a:xfrm>
            <a:off x="2068130" y="2269471"/>
            <a:ext cx="1085850" cy="230832"/>
          </a:xfrm>
          <a:prstGeom prst="rect">
            <a:avLst/>
          </a:prstGeom>
          <a:noFill/>
        </p:spPr>
        <p:txBody>
          <a:bodyPr wrap="square" rtlCol="0">
            <a:spAutoFit/>
          </a:bodyPr>
          <a:lstStyle/>
          <a:p>
            <a:r>
              <a:rPr lang="en-US" sz="900" i="1">
                <a:solidFill>
                  <a:srgbClr val="009DB0"/>
                </a:solidFill>
              </a:rPr>
              <a:t>Page 132</a:t>
            </a:r>
          </a:p>
        </p:txBody>
      </p:sp>
      <p:grpSp>
        <p:nvGrpSpPr>
          <p:cNvPr id="80" name="Groupe 79">
            <a:extLst>
              <a:ext uri="{FF2B5EF4-FFF2-40B4-BE49-F238E27FC236}">
                <a16:creationId xmlns:a16="http://schemas.microsoft.com/office/drawing/2014/main" id="{F5CA8CA7-2DA5-4AAC-8833-384146504969}"/>
              </a:ext>
            </a:extLst>
          </p:cNvPr>
          <p:cNvGrpSpPr/>
          <p:nvPr/>
        </p:nvGrpSpPr>
        <p:grpSpPr>
          <a:xfrm>
            <a:off x="8865599" y="6410026"/>
            <a:ext cx="772875" cy="192882"/>
            <a:chOff x="10416619" y="1219200"/>
            <a:chExt cx="772875" cy="192882"/>
          </a:xfrm>
        </p:grpSpPr>
        <p:sp>
          <p:nvSpPr>
            <p:cNvPr id="81" name="Rectangle 80">
              <a:extLst>
                <a:ext uri="{FF2B5EF4-FFF2-40B4-BE49-F238E27FC236}">
                  <a16:creationId xmlns:a16="http://schemas.microsoft.com/office/drawing/2014/main" id="{0264AC49-8679-4122-BD36-844D5EFA23D0}"/>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82" name="Freeform 6">
              <a:extLst>
                <a:ext uri="{FF2B5EF4-FFF2-40B4-BE49-F238E27FC236}">
                  <a16:creationId xmlns:a16="http://schemas.microsoft.com/office/drawing/2014/main" id="{2AFD1100-401B-4573-B9FD-3EBA25CCE12C}"/>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3" name="Freeform 5">
            <a:extLst>
              <a:ext uri="{FF2B5EF4-FFF2-40B4-BE49-F238E27FC236}">
                <a16:creationId xmlns:a16="http://schemas.microsoft.com/office/drawing/2014/main" id="{0E7FAF70-52A4-4379-9C66-9BDA15D82E29}"/>
              </a:ext>
            </a:extLst>
          </p:cNvPr>
          <p:cNvSpPr>
            <a:spLocks noEditPoints="1"/>
          </p:cNvSpPr>
          <p:nvPr/>
        </p:nvSpPr>
        <p:spPr bwMode="auto">
          <a:xfrm>
            <a:off x="1105563" y="4140372"/>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ZoneTexte 83">
            <a:extLst>
              <a:ext uri="{FF2B5EF4-FFF2-40B4-BE49-F238E27FC236}">
                <a16:creationId xmlns:a16="http://schemas.microsoft.com/office/drawing/2014/main" id="{B950B18F-5FBB-4B53-9FEA-BE2DD9865671}"/>
              </a:ext>
            </a:extLst>
          </p:cNvPr>
          <p:cNvSpPr txBox="1"/>
          <p:nvPr/>
        </p:nvSpPr>
        <p:spPr>
          <a:xfrm>
            <a:off x="1330987" y="4140372"/>
            <a:ext cx="1471883" cy="230832"/>
          </a:xfrm>
          <a:prstGeom prst="rect">
            <a:avLst/>
          </a:prstGeom>
          <a:noFill/>
        </p:spPr>
        <p:txBody>
          <a:bodyPr wrap="square" rtlCol="0">
            <a:spAutoFit/>
          </a:bodyPr>
          <a:lstStyle/>
          <a:p>
            <a:r>
              <a:rPr lang="en-US" sz="900" i="1">
                <a:solidFill>
                  <a:srgbClr val="009DB0"/>
                </a:solidFill>
              </a:rPr>
              <a:t>Page 132 and 133</a:t>
            </a:r>
          </a:p>
        </p:txBody>
      </p:sp>
      <p:sp>
        <p:nvSpPr>
          <p:cNvPr id="85" name="Freeform 5">
            <a:extLst>
              <a:ext uri="{FF2B5EF4-FFF2-40B4-BE49-F238E27FC236}">
                <a16:creationId xmlns:a16="http://schemas.microsoft.com/office/drawing/2014/main" id="{C3DDDB4B-7034-4C02-88BC-848717753754}"/>
              </a:ext>
            </a:extLst>
          </p:cNvPr>
          <p:cNvSpPr>
            <a:spLocks noEditPoints="1"/>
          </p:cNvSpPr>
          <p:nvPr/>
        </p:nvSpPr>
        <p:spPr bwMode="auto">
          <a:xfrm>
            <a:off x="2138250" y="5960934"/>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ZoneTexte 85">
            <a:extLst>
              <a:ext uri="{FF2B5EF4-FFF2-40B4-BE49-F238E27FC236}">
                <a16:creationId xmlns:a16="http://schemas.microsoft.com/office/drawing/2014/main" id="{26F82BF0-D8E6-4F5D-A87B-675D1E6FEA1C}"/>
              </a:ext>
            </a:extLst>
          </p:cNvPr>
          <p:cNvSpPr txBox="1"/>
          <p:nvPr/>
        </p:nvSpPr>
        <p:spPr>
          <a:xfrm>
            <a:off x="2363674" y="5960934"/>
            <a:ext cx="1471883" cy="230832"/>
          </a:xfrm>
          <a:prstGeom prst="rect">
            <a:avLst/>
          </a:prstGeom>
          <a:noFill/>
        </p:spPr>
        <p:txBody>
          <a:bodyPr wrap="square" rtlCol="0">
            <a:spAutoFit/>
          </a:bodyPr>
          <a:lstStyle/>
          <a:p>
            <a:r>
              <a:rPr lang="en-US" sz="900" i="1">
                <a:solidFill>
                  <a:srgbClr val="009DB0"/>
                </a:solidFill>
              </a:rPr>
              <a:t>Page 134 and 135</a:t>
            </a:r>
          </a:p>
        </p:txBody>
      </p:sp>
      <p:sp>
        <p:nvSpPr>
          <p:cNvPr id="87" name="Freeform 5">
            <a:extLst>
              <a:ext uri="{FF2B5EF4-FFF2-40B4-BE49-F238E27FC236}">
                <a16:creationId xmlns:a16="http://schemas.microsoft.com/office/drawing/2014/main" id="{D06E4016-BF8A-4BED-A525-ADD4EA1E7C4C}"/>
              </a:ext>
            </a:extLst>
          </p:cNvPr>
          <p:cNvSpPr>
            <a:spLocks noEditPoints="1"/>
          </p:cNvSpPr>
          <p:nvPr/>
        </p:nvSpPr>
        <p:spPr bwMode="auto">
          <a:xfrm>
            <a:off x="6311266" y="5942313"/>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ZoneTexte 87">
            <a:extLst>
              <a:ext uri="{FF2B5EF4-FFF2-40B4-BE49-F238E27FC236}">
                <a16:creationId xmlns:a16="http://schemas.microsoft.com/office/drawing/2014/main" id="{9CCB1F97-53E4-46C5-BA15-62CAF8EF6E16}"/>
              </a:ext>
            </a:extLst>
          </p:cNvPr>
          <p:cNvSpPr txBox="1"/>
          <p:nvPr/>
        </p:nvSpPr>
        <p:spPr>
          <a:xfrm>
            <a:off x="6536690" y="5942313"/>
            <a:ext cx="1471883" cy="230832"/>
          </a:xfrm>
          <a:prstGeom prst="rect">
            <a:avLst/>
          </a:prstGeom>
          <a:noFill/>
        </p:spPr>
        <p:txBody>
          <a:bodyPr wrap="square" rtlCol="0">
            <a:spAutoFit/>
          </a:bodyPr>
          <a:lstStyle/>
          <a:p>
            <a:r>
              <a:rPr lang="en-US" sz="900" i="1">
                <a:solidFill>
                  <a:srgbClr val="009DB0"/>
                </a:solidFill>
              </a:rPr>
              <a:t>Page 136</a:t>
            </a:r>
          </a:p>
        </p:txBody>
      </p:sp>
      <p:sp>
        <p:nvSpPr>
          <p:cNvPr id="89" name="Freeform 5">
            <a:extLst>
              <a:ext uri="{FF2B5EF4-FFF2-40B4-BE49-F238E27FC236}">
                <a16:creationId xmlns:a16="http://schemas.microsoft.com/office/drawing/2014/main" id="{6134A86F-3667-46E8-A88E-20A9DC2BF1C0}"/>
              </a:ext>
            </a:extLst>
          </p:cNvPr>
          <p:cNvSpPr>
            <a:spLocks noEditPoints="1"/>
          </p:cNvSpPr>
          <p:nvPr/>
        </p:nvSpPr>
        <p:spPr bwMode="auto">
          <a:xfrm>
            <a:off x="7517650" y="4079561"/>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ZoneTexte 89">
            <a:extLst>
              <a:ext uri="{FF2B5EF4-FFF2-40B4-BE49-F238E27FC236}">
                <a16:creationId xmlns:a16="http://schemas.microsoft.com/office/drawing/2014/main" id="{8262A02E-CE71-4191-AC32-46417140F161}"/>
              </a:ext>
            </a:extLst>
          </p:cNvPr>
          <p:cNvSpPr txBox="1"/>
          <p:nvPr/>
        </p:nvSpPr>
        <p:spPr>
          <a:xfrm>
            <a:off x="7743074" y="4079561"/>
            <a:ext cx="1471883" cy="230832"/>
          </a:xfrm>
          <a:prstGeom prst="rect">
            <a:avLst/>
          </a:prstGeom>
          <a:noFill/>
        </p:spPr>
        <p:txBody>
          <a:bodyPr wrap="square" rtlCol="0">
            <a:spAutoFit/>
          </a:bodyPr>
          <a:lstStyle/>
          <a:p>
            <a:r>
              <a:rPr lang="en-US" sz="900" i="1">
                <a:solidFill>
                  <a:srgbClr val="009DB0"/>
                </a:solidFill>
              </a:rPr>
              <a:t>Page 137</a:t>
            </a:r>
          </a:p>
        </p:txBody>
      </p:sp>
      <p:sp>
        <p:nvSpPr>
          <p:cNvPr id="91" name="Freeform 5">
            <a:extLst>
              <a:ext uri="{FF2B5EF4-FFF2-40B4-BE49-F238E27FC236}">
                <a16:creationId xmlns:a16="http://schemas.microsoft.com/office/drawing/2014/main" id="{D3F575A8-7104-4426-9946-AFFE7C1AB54A}"/>
              </a:ext>
            </a:extLst>
          </p:cNvPr>
          <p:cNvSpPr>
            <a:spLocks noEditPoints="1"/>
          </p:cNvSpPr>
          <p:nvPr/>
        </p:nvSpPr>
        <p:spPr bwMode="auto">
          <a:xfrm>
            <a:off x="7034507" y="2265123"/>
            <a:ext cx="254000"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ZoneTexte 91">
            <a:extLst>
              <a:ext uri="{FF2B5EF4-FFF2-40B4-BE49-F238E27FC236}">
                <a16:creationId xmlns:a16="http://schemas.microsoft.com/office/drawing/2014/main" id="{A04D19B6-4808-4660-8F71-3996705457D7}"/>
              </a:ext>
            </a:extLst>
          </p:cNvPr>
          <p:cNvSpPr txBox="1"/>
          <p:nvPr/>
        </p:nvSpPr>
        <p:spPr>
          <a:xfrm>
            <a:off x="7259931" y="2265123"/>
            <a:ext cx="1471883" cy="230832"/>
          </a:xfrm>
          <a:prstGeom prst="rect">
            <a:avLst/>
          </a:prstGeom>
          <a:noFill/>
        </p:spPr>
        <p:txBody>
          <a:bodyPr wrap="square" rtlCol="0">
            <a:spAutoFit/>
          </a:bodyPr>
          <a:lstStyle/>
          <a:p>
            <a:r>
              <a:rPr lang="en-US" sz="900" i="1">
                <a:solidFill>
                  <a:srgbClr val="009DB0"/>
                </a:solidFill>
              </a:rPr>
              <a:t>Page 138, 139, 140</a:t>
            </a:r>
          </a:p>
        </p:txBody>
      </p:sp>
      <p:sp>
        <p:nvSpPr>
          <p:cNvPr id="34" name="Ellipse 33">
            <a:extLst>
              <a:ext uri="{FF2B5EF4-FFF2-40B4-BE49-F238E27FC236}">
                <a16:creationId xmlns:a16="http://schemas.microsoft.com/office/drawing/2014/main" id="{2BEDCD89-A006-4BB8-892A-9D44A68B7024}"/>
              </a:ext>
            </a:extLst>
          </p:cNvPr>
          <p:cNvSpPr/>
          <p:nvPr/>
        </p:nvSpPr>
        <p:spPr>
          <a:xfrm>
            <a:off x="823415" y="868737"/>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1</a:t>
            </a:r>
          </a:p>
        </p:txBody>
      </p:sp>
      <p:sp>
        <p:nvSpPr>
          <p:cNvPr id="93" name="Ellipse 92">
            <a:extLst>
              <a:ext uri="{FF2B5EF4-FFF2-40B4-BE49-F238E27FC236}">
                <a16:creationId xmlns:a16="http://schemas.microsoft.com/office/drawing/2014/main" id="{C22A3E7F-06D7-40D8-B0EB-71DF30538FBF}"/>
              </a:ext>
            </a:extLst>
          </p:cNvPr>
          <p:cNvSpPr/>
          <p:nvPr/>
        </p:nvSpPr>
        <p:spPr>
          <a:xfrm>
            <a:off x="236156" y="2683241"/>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2</a:t>
            </a:r>
          </a:p>
        </p:txBody>
      </p:sp>
      <p:sp>
        <p:nvSpPr>
          <p:cNvPr id="94" name="Ellipse 93">
            <a:extLst>
              <a:ext uri="{FF2B5EF4-FFF2-40B4-BE49-F238E27FC236}">
                <a16:creationId xmlns:a16="http://schemas.microsoft.com/office/drawing/2014/main" id="{DEF3EE84-0AF4-447C-A633-4722DBC3C578}"/>
              </a:ext>
            </a:extLst>
          </p:cNvPr>
          <p:cNvSpPr/>
          <p:nvPr/>
        </p:nvSpPr>
        <p:spPr>
          <a:xfrm>
            <a:off x="1460119" y="4524690"/>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3</a:t>
            </a:r>
          </a:p>
        </p:txBody>
      </p:sp>
      <p:sp>
        <p:nvSpPr>
          <p:cNvPr id="95" name="Ellipse 94">
            <a:extLst>
              <a:ext uri="{FF2B5EF4-FFF2-40B4-BE49-F238E27FC236}">
                <a16:creationId xmlns:a16="http://schemas.microsoft.com/office/drawing/2014/main" id="{67ADA75E-A719-4E18-AE09-8D33776FF2E3}"/>
              </a:ext>
            </a:extLst>
          </p:cNvPr>
          <p:cNvSpPr/>
          <p:nvPr/>
        </p:nvSpPr>
        <p:spPr>
          <a:xfrm>
            <a:off x="5468076" y="4524690"/>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4</a:t>
            </a:r>
          </a:p>
        </p:txBody>
      </p:sp>
      <p:sp>
        <p:nvSpPr>
          <p:cNvPr id="96" name="Ellipse 95">
            <a:extLst>
              <a:ext uri="{FF2B5EF4-FFF2-40B4-BE49-F238E27FC236}">
                <a16:creationId xmlns:a16="http://schemas.microsoft.com/office/drawing/2014/main" id="{467F2BF3-9DF0-4D3E-83B9-A7E50AAACA8D}"/>
              </a:ext>
            </a:extLst>
          </p:cNvPr>
          <p:cNvSpPr/>
          <p:nvPr/>
        </p:nvSpPr>
        <p:spPr>
          <a:xfrm>
            <a:off x="6556167" y="2661179"/>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5</a:t>
            </a:r>
          </a:p>
        </p:txBody>
      </p:sp>
      <p:sp>
        <p:nvSpPr>
          <p:cNvPr id="97" name="Ellipse 96">
            <a:extLst>
              <a:ext uri="{FF2B5EF4-FFF2-40B4-BE49-F238E27FC236}">
                <a16:creationId xmlns:a16="http://schemas.microsoft.com/office/drawing/2014/main" id="{6CDCEF55-A180-43D9-A2E8-35A0B99A5E2B}"/>
              </a:ext>
            </a:extLst>
          </p:cNvPr>
          <p:cNvSpPr/>
          <p:nvPr/>
        </p:nvSpPr>
        <p:spPr>
          <a:xfrm>
            <a:off x="6041390" y="868737"/>
            <a:ext cx="218760" cy="21876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t>6</a:t>
            </a:r>
          </a:p>
        </p:txBody>
      </p:sp>
      <p:pic>
        <p:nvPicPr>
          <p:cNvPr id="38" name="Image 37">
            <a:extLst>
              <a:ext uri="{FF2B5EF4-FFF2-40B4-BE49-F238E27FC236}">
                <a16:creationId xmlns:a16="http://schemas.microsoft.com/office/drawing/2014/main" id="{FE5C54D6-D023-4375-917E-42B164B43DB8}"/>
              </a:ext>
            </a:extLst>
          </p:cNvPr>
          <p:cNvPicPr>
            <a:picLocks noChangeAspect="1"/>
          </p:cNvPicPr>
          <p:nvPr/>
        </p:nvPicPr>
        <p:blipFill>
          <a:blip r:embed="rId3"/>
          <a:stretch>
            <a:fillRect/>
          </a:stretch>
        </p:blipFill>
        <p:spPr>
          <a:xfrm>
            <a:off x="3754939" y="2856474"/>
            <a:ext cx="2050128" cy="1013281"/>
          </a:xfrm>
          <a:prstGeom prst="rect">
            <a:avLst/>
          </a:prstGeom>
          <a:ln>
            <a:noFill/>
          </a:ln>
          <a:effectLst>
            <a:softEdge rad="112500"/>
          </a:effectLst>
        </p:spPr>
      </p:pic>
    </p:spTree>
    <p:extLst>
      <p:ext uri="{BB962C8B-B14F-4D97-AF65-F5344CB8AC3E}">
        <p14:creationId xmlns:p14="http://schemas.microsoft.com/office/powerpoint/2010/main" val="7881619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0F2D3-501E-420A-B1C2-0C0D75F1F375}"/>
              </a:ext>
            </a:extLst>
          </p:cNvPr>
          <p:cNvSpPr>
            <a:spLocks noGrp="1"/>
          </p:cNvSpPr>
          <p:nvPr>
            <p:ph type="ctrTitle"/>
          </p:nvPr>
        </p:nvSpPr>
        <p:spPr>
          <a:xfrm>
            <a:off x="584515" y="116632"/>
            <a:ext cx="9107019" cy="576064"/>
          </a:xfrm>
        </p:spPr>
        <p:txBody>
          <a:bodyPr/>
          <a:lstStyle/>
          <a:p>
            <a:r>
              <a:rPr lang="en-US" sz="1300"/>
              <a:t>Compass is a </a:t>
            </a:r>
            <a:r>
              <a:rPr lang="en-US" sz="1300">
                <a:solidFill>
                  <a:srgbClr val="009DB0"/>
                </a:solidFill>
              </a:rPr>
              <a:t>global real estate technology company </a:t>
            </a:r>
            <a:r>
              <a:rPr lang="en-US" sz="1300"/>
              <a:t>that provides an </a:t>
            </a:r>
            <a:r>
              <a:rPr lang="en-US" sz="1300">
                <a:solidFill>
                  <a:srgbClr val="009DB0"/>
                </a:solidFill>
              </a:rPr>
              <a:t>online platform</a:t>
            </a:r>
            <a:r>
              <a:rPr lang="en-US" sz="1300"/>
              <a:t> that supports buying, renting and selling </a:t>
            </a:r>
            <a:r>
              <a:rPr lang="en-US" sz="1300">
                <a:solidFill>
                  <a:srgbClr val="009DB0"/>
                </a:solidFill>
              </a:rPr>
              <a:t>real estate assets</a:t>
            </a:r>
            <a:r>
              <a:rPr lang="en-US" sz="1300"/>
              <a:t> leveraging Multi-Level-Marketing model to recruit agents</a:t>
            </a:r>
          </a:p>
        </p:txBody>
      </p:sp>
      <p:sp>
        <p:nvSpPr>
          <p:cNvPr id="3" name="Rectangle 2">
            <a:extLst>
              <a:ext uri="{FF2B5EF4-FFF2-40B4-BE49-F238E27FC236}">
                <a16:creationId xmlns:a16="http://schemas.microsoft.com/office/drawing/2014/main" id="{C61F6BDF-9C70-4EAA-BE59-DC0DBC2D53B6}"/>
              </a:ext>
            </a:extLst>
          </p:cNvPr>
          <p:cNvSpPr/>
          <p:nvPr/>
        </p:nvSpPr>
        <p:spPr>
          <a:xfrm>
            <a:off x="1337456" y="1956645"/>
            <a:ext cx="3420884"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a:solidFill>
                  <a:srgbClr val="202122"/>
                </a:solidFill>
                <a:effectLst/>
                <a:latin typeface="Arial" panose="020B0604020202020204" pitchFamily="34" charset="0"/>
              </a:rPr>
              <a:t>High-margin, luxury homes in upscale, coastal markets</a:t>
            </a:r>
            <a:endParaRPr lang="en-US" sz="1000" b="0" i="0">
              <a:solidFill>
                <a:schemeClr val="tx1"/>
              </a:solidFill>
              <a:effectLst/>
              <a:latin typeface="+mj-lt"/>
            </a:endParaRPr>
          </a:p>
        </p:txBody>
      </p:sp>
      <p:cxnSp>
        <p:nvCxnSpPr>
          <p:cNvPr id="4" name="Connecteur droit 3">
            <a:extLst>
              <a:ext uri="{FF2B5EF4-FFF2-40B4-BE49-F238E27FC236}">
                <a16:creationId xmlns:a16="http://schemas.microsoft.com/office/drawing/2014/main" id="{03FFAEED-E165-4C85-B6F5-CA16514DC9D1}"/>
              </a:ext>
            </a:extLst>
          </p:cNvPr>
          <p:cNvCxnSpPr>
            <a:cxnSpLocks/>
          </p:cNvCxnSpPr>
          <p:nvPr/>
        </p:nvCxnSpPr>
        <p:spPr bwMode="auto">
          <a:xfrm flipV="1">
            <a:off x="214466" y="1020602"/>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8D62D1CB-CECB-4FC8-AC33-69D9825C44E6}"/>
              </a:ext>
            </a:extLst>
          </p:cNvPr>
          <p:cNvSpPr/>
          <p:nvPr/>
        </p:nvSpPr>
        <p:spPr>
          <a:xfrm>
            <a:off x="1398937" y="865445"/>
            <a:ext cx="2182630"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Key data points (2020)</a:t>
            </a:r>
          </a:p>
        </p:txBody>
      </p:sp>
      <p:sp>
        <p:nvSpPr>
          <p:cNvPr id="11" name="Rectangle 10">
            <a:extLst>
              <a:ext uri="{FF2B5EF4-FFF2-40B4-BE49-F238E27FC236}">
                <a16:creationId xmlns:a16="http://schemas.microsoft.com/office/drawing/2014/main" id="{0E914F3B-A646-4C47-98D1-62AC8AD543D8}"/>
              </a:ext>
            </a:extLst>
          </p:cNvPr>
          <p:cNvSpPr/>
          <p:nvPr/>
        </p:nvSpPr>
        <p:spPr>
          <a:xfrm>
            <a:off x="204192" y="1153766"/>
            <a:ext cx="1059530" cy="719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0">
                <a:solidFill>
                  <a:srgbClr val="009DB0"/>
                </a:solidFill>
                <a:effectLst/>
                <a:latin typeface="+mj-lt"/>
              </a:rPr>
              <a:t>Value proposition</a:t>
            </a:r>
            <a:endParaRPr lang="en-US" sz="900" b="1">
              <a:solidFill>
                <a:srgbClr val="009DB0"/>
              </a:solidFill>
              <a:latin typeface="+mj-lt"/>
            </a:endParaRPr>
          </a:p>
        </p:txBody>
      </p:sp>
      <p:sp>
        <p:nvSpPr>
          <p:cNvPr id="18" name="Rectangle 17">
            <a:extLst>
              <a:ext uri="{FF2B5EF4-FFF2-40B4-BE49-F238E27FC236}">
                <a16:creationId xmlns:a16="http://schemas.microsoft.com/office/drawing/2014/main" id="{6535C5A2-D20D-43DE-A0C9-138637642C7B}"/>
              </a:ext>
            </a:extLst>
          </p:cNvPr>
          <p:cNvSpPr/>
          <p:nvPr/>
        </p:nvSpPr>
        <p:spPr>
          <a:xfrm>
            <a:off x="214466" y="1963093"/>
            <a:ext cx="1059530"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rgbClr val="009DB0"/>
                </a:solidFill>
                <a:latin typeface="+mj-lt"/>
              </a:rPr>
              <a:t>Market</a:t>
            </a:r>
          </a:p>
        </p:txBody>
      </p:sp>
      <p:sp>
        <p:nvSpPr>
          <p:cNvPr id="19" name="Rectangle 18">
            <a:extLst>
              <a:ext uri="{FF2B5EF4-FFF2-40B4-BE49-F238E27FC236}">
                <a16:creationId xmlns:a16="http://schemas.microsoft.com/office/drawing/2014/main" id="{16F533D0-7522-48AB-AFE3-1CE50D178B24}"/>
              </a:ext>
            </a:extLst>
          </p:cNvPr>
          <p:cNvSpPr/>
          <p:nvPr/>
        </p:nvSpPr>
        <p:spPr>
          <a:xfrm>
            <a:off x="204192" y="2384575"/>
            <a:ext cx="1059530"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0">
                <a:solidFill>
                  <a:srgbClr val="009DB0"/>
                </a:solidFill>
                <a:effectLst/>
                <a:latin typeface="+mj-lt"/>
              </a:rPr>
              <a:t>Sales</a:t>
            </a:r>
            <a:endParaRPr lang="en-US" sz="900" b="1">
              <a:solidFill>
                <a:srgbClr val="009DB0"/>
              </a:solidFill>
              <a:latin typeface="+mj-lt"/>
            </a:endParaRPr>
          </a:p>
        </p:txBody>
      </p:sp>
      <p:sp>
        <p:nvSpPr>
          <p:cNvPr id="20" name="Rectangle 19">
            <a:extLst>
              <a:ext uri="{FF2B5EF4-FFF2-40B4-BE49-F238E27FC236}">
                <a16:creationId xmlns:a16="http://schemas.microsoft.com/office/drawing/2014/main" id="{F7F32511-9068-4E5B-B24A-9DAAD6FFA744}"/>
              </a:ext>
            </a:extLst>
          </p:cNvPr>
          <p:cNvSpPr/>
          <p:nvPr/>
        </p:nvSpPr>
        <p:spPr>
          <a:xfrm>
            <a:off x="204192" y="2806057"/>
            <a:ext cx="1059530"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0">
                <a:solidFill>
                  <a:srgbClr val="009DB0"/>
                </a:solidFill>
                <a:effectLst/>
                <a:latin typeface="+mj-lt"/>
              </a:rPr>
              <a:t>HR</a:t>
            </a:r>
            <a:endParaRPr lang="en-US" sz="900" b="1">
              <a:solidFill>
                <a:srgbClr val="009DB0"/>
              </a:solidFill>
              <a:latin typeface="+mj-lt"/>
            </a:endParaRPr>
          </a:p>
        </p:txBody>
      </p:sp>
      <p:sp>
        <p:nvSpPr>
          <p:cNvPr id="21" name="Rectangle 20">
            <a:extLst>
              <a:ext uri="{FF2B5EF4-FFF2-40B4-BE49-F238E27FC236}">
                <a16:creationId xmlns:a16="http://schemas.microsoft.com/office/drawing/2014/main" id="{CCB51EDC-BDCD-452B-96D0-3D579B7A80CB}"/>
              </a:ext>
            </a:extLst>
          </p:cNvPr>
          <p:cNvSpPr/>
          <p:nvPr/>
        </p:nvSpPr>
        <p:spPr>
          <a:xfrm>
            <a:off x="204192" y="3227540"/>
            <a:ext cx="1059530"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0">
                <a:solidFill>
                  <a:srgbClr val="009DB0"/>
                </a:solidFill>
                <a:effectLst/>
                <a:latin typeface="+mj-lt"/>
              </a:rPr>
              <a:t>Network</a:t>
            </a:r>
            <a:endParaRPr lang="en-US" sz="900" b="1">
              <a:solidFill>
                <a:srgbClr val="009DB0"/>
              </a:solidFill>
              <a:latin typeface="+mj-lt"/>
            </a:endParaRPr>
          </a:p>
        </p:txBody>
      </p:sp>
      <p:sp>
        <p:nvSpPr>
          <p:cNvPr id="22" name="Rectangle 21">
            <a:extLst>
              <a:ext uri="{FF2B5EF4-FFF2-40B4-BE49-F238E27FC236}">
                <a16:creationId xmlns:a16="http://schemas.microsoft.com/office/drawing/2014/main" id="{D304EEB8-19D2-4720-A33E-4247BDE10125}"/>
              </a:ext>
            </a:extLst>
          </p:cNvPr>
          <p:cNvSpPr/>
          <p:nvPr/>
        </p:nvSpPr>
        <p:spPr>
          <a:xfrm>
            <a:off x="1329757" y="1142864"/>
            <a:ext cx="3428583" cy="731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0" i="0">
                <a:solidFill>
                  <a:schemeClr val="tx1"/>
                </a:solidFill>
                <a:effectLst/>
                <a:latin typeface="+mj-lt"/>
              </a:rPr>
              <a:t>Build the first-of-its-kind modern real estate platform, pairing the industry’s top talent with technology to make the search and sell experience intelligent and seamless.</a:t>
            </a:r>
          </a:p>
        </p:txBody>
      </p:sp>
      <p:sp>
        <p:nvSpPr>
          <p:cNvPr id="25" name="Rectangle 24">
            <a:extLst>
              <a:ext uri="{FF2B5EF4-FFF2-40B4-BE49-F238E27FC236}">
                <a16:creationId xmlns:a16="http://schemas.microsoft.com/office/drawing/2014/main" id="{90D1F946-6A9C-4D1B-8372-E29567ADF4A9}"/>
              </a:ext>
            </a:extLst>
          </p:cNvPr>
          <p:cNvSpPr/>
          <p:nvPr/>
        </p:nvSpPr>
        <p:spPr>
          <a:xfrm>
            <a:off x="1351257" y="2384575"/>
            <a:ext cx="3420884" cy="331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a:solidFill>
                  <a:schemeClr val="tx1"/>
                </a:solidFill>
                <a:effectLst/>
                <a:latin typeface="+mj-lt"/>
              </a:rPr>
              <a:t>~ $2bn </a:t>
            </a:r>
          </a:p>
        </p:txBody>
      </p:sp>
      <p:sp>
        <p:nvSpPr>
          <p:cNvPr id="26" name="Rectangle 25">
            <a:extLst>
              <a:ext uri="{FF2B5EF4-FFF2-40B4-BE49-F238E27FC236}">
                <a16:creationId xmlns:a16="http://schemas.microsoft.com/office/drawing/2014/main" id="{707ADB1C-AD09-4CBE-A6C9-2305566324DD}"/>
              </a:ext>
            </a:extLst>
          </p:cNvPr>
          <p:cNvSpPr/>
          <p:nvPr/>
        </p:nvSpPr>
        <p:spPr>
          <a:xfrm>
            <a:off x="1345155" y="2804514"/>
            <a:ext cx="3420884" cy="307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mj-lt"/>
              </a:rPr>
              <a:t> </a:t>
            </a:r>
            <a:r>
              <a:rPr lang="en-US" sz="1000" b="0" i="0">
                <a:solidFill>
                  <a:schemeClr val="tx1"/>
                </a:solidFill>
                <a:effectLst/>
                <a:latin typeface="+mj-lt"/>
              </a:rPr>
              <a:t>2,300 employees </a:t>
            </a:r>
          </a:p>
          <a:p>
            <a:r>
              <a:rPr lang="en-US" sz="900" b="0" i="1">
                <a:solidFill>
                  <a:schemeClr val="tx1"/>
                </a:solidFill>
                <a:effectLst/>
                <a:latin typeface="+mj-lt"/>
              </a:rPr>
              <a:t>(30% of tech staff in 2017, 12% in 2019) </a:t>
            </a:r>
          </a:p>
        </p:txBody>
      </p:sp>
      <p:sp>
        <p:nvSpPr>
          <p:cNvPr id="27" name="Rectangle 26">
            <a:extLst>
              <a:ext uri="{FF2B5EF4-FFF2-40B4-BE49-F238E27FC236}">
                <a16:creationId xmlns:a16="http://schemas.microsoft.com/office/drawing/2014/main" id="{7BC36B92-AD15-4789-B073-C8ABEC2DAF34}"/>
              </a:ext>
            </a:extLst>
          </p:cNvPr>
          <p:cNvSpPr/>
          <p:nvPr/>
        </p:nvSpPr>
        <p:spPr>
          <a:xfrm>
            <a:off x="1345155" y="3239398"/>
            <a:ext cx="3420884" cy="307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mj-lt"/>
              </a:rPr>
              <a:t>15,000+ agents</a:t>
            </a:r>
          </a:p>
        </p:txBody>
      </p:sp>
      <p:sp>
        <p:nvSpPr>
          <p:cNvPr id="29" name="Rectangle 28">
            <a:extLst>
              <a:ext uri="{FF2B5EF4-FFF2-40B4-BE49-F238E27FC236}">
                <a16:creationId xmlns:a16="http://schemas.microsoft.com/office/drawing/2014/main" id="{A3FC6E31-0A01-4D00-98BB-19583C9BF25A}"/>
              </a:ext>
            </a:extLst>
          </p:cNvPr>
          <p:cNvSpPr/>
          <p:nvPr/>
        </p:nvSpPr>
        <p:spPr>
          <a:xfrm>
            <a:off x="204192" y="3643526"/>
            <a:ext cx="1059530" cy="46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0">
                <a:solidFill>
                  <a:srgbClr val="009DB0"/>
                </a:solidFill>
                <a:effectLst/>
                <a:latin typeface="+mj-lt"/>
              </a:rPr>
              <a:t>Business Model</a:t>
            </a:r>
            <a:endParaRPr lang="en-US" sz="900" b="1">
              <a:solidFill>
                <a:srgbClr val="009DB0"/>
              </a:solidFill>
              <a:latin typeface="+mj-lt"/>
            </a:endParaRPr>
          </a:p>
        </p:txBody>
      </p:sp>
      <p:sp>
        <p:nvSpPr>
          <p:cNvPr id="30" name="Rectangle 29">
            <a:extLst>
              <a:ext uri="{FF2B5EF4-FFF2-40B4-BE49-F238E27FC236}">
                <a16:creationId xmlns:a16="http://schemas.microsoft.com/office/drawing/2014/main" id="{78A71F97-7047-41E2-8CF2-F8F967C2D6AD}"/>
              </a:ext>
            </a:extLst>
          </p:cNvPr>
          <p:cNvSpPr/>
          <p:nvPr/>
        </p:nvSpPr>
        <p:spPr>
          <a:xfrm>
            <a:off x="1345155" y="3655385"/>
            <a:ext cx="3420884" cy="433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a:solidFill>
                  <a:srgbClr val="202122"/>
                </a:solidFill>
                <a:effectLst/>
                <a:latin typeface="Arial" panose="020B0604020202020204" pitchFamily="34" charset="0"/>
              </a:rPr>
              <a:t>Compass agents earn a percentage of the selling price and give 15 to 30% on each sale to Compass</a:t>
            </a:r>
          </a:p>
        </p:txBody>
      </p:sp>
      <p:cxnSp>
        <p:nvCxnSpPr>
          <p:cNvPr id="47" name="Connecteur droit 46">
            <a:extLst>
              <a:ext uri="{FF2B5EF4-FFF2-40B4-BE49-F238E27FC236}">
                <a16:creationId xmlns:a16="http://schemas.microsoft.com/office/drawing/2014/main" id="{B96D02F9-BC79-4427-BBFE-EB2C67EF9925}"/>
              </a:ext>
            </a:extLst>
          </p:cNvPr>
          <p:cNvCxnSpPr>
            <a:cxnSpLocks/>
          </p:cNvCxnSpPr>
          <p:nvPr/>
        </p:nvCxnSpPr>
        <p:spPr bwMode="auto">
          <a:xfrm>
            <a:off x="214466" y="4401705"/>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09E15757-5F08-4D22-BA2D-052419ABF6DC}"/>
              </a:ext>
            </a:extLst>
          </p:cNvPr>
          <p:cNvSpPr/>
          <p:nvPr/>
        </p:nvSpPr>
        <p:spPr>
          <a:xfrm>
            <a:off x="4462341" y="4293983"/>
            <a:ext cx="1355241"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Timeline</a:t>
            </a:r>
          </a:p>
        </p:txBody>
      </p:sp>
      <p:sp>
        <p:nvSpPr>
          <p:cNvPr id="16" name="Flèche : droite 15">
            <a:extLst>
              <a:ext uri="{FF2B5EF4-FFF2-40B4-BE49-F238E27FC236}">
                <a16:creationId xmlns:a16="http://schemas.microsoft.com/office/drawing/2014/main" id="{4097B478-9F5D-45B4-A186-D4A1E6BB7550}"/>
              </a:ext>
            </a:extLst>
          </p:cNvPr>
          <p:cNvSpPr/>
          <p:nvPr/>
        </p:nvSpPr>
        <p:spPr>
          <a:xfrm>
            <a:off x="214466" y="4916013"/>
            <a:ext cx="9477068" cy="308346"/>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a:solidFill>
                <a:srgbClr val="202122"/>
              </a:solidFill>
              <a:latin typeface="Arial" panose="020B0604020202020204" pitchFamily="34" charset="0"/>
            </a:endParaRPr>
          </a:p>
        </p:txBody>
      </p:sp>
      <p:sp>
        <p:nvSpPr>
          <p:cNvPr id="23" name="Bulle narrative : rectangle 22">
            <a:extLst>
              <a:ext uri="{FF2B5EF4-FFF2-40B4-BE49-F238E27FC236}">
                <a16:creationId xmlns:a16="http://schemas.microsoft.com/office/drawing/2014/main" id="{A42B95F8-384C-428D-A9F7-F02119EB93B6}"/>
              </a:ext>
            </a:extLst>
          </p:cNvPr>
          <p:cNvSpPr/>
          <p:nvPr/>
        </p:nvSpPr>
        <p:spPr bwMode="auto">
          <a:xfrm>
            <a:off x="158564" y="5244581"/>
            <a:ext cx="2128024" cy="1038524"/>
          </a:xfrm>
          <a:prstGeom prst="wedgeRectCallout">
            <a:avLst>
              <a:gd name="adj1" fmla="val -28968"/>
              <a:gd name="adj2" fmla="val -63835"/>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solidFill>
                  <a:srgbClr val="202122"/>
                </a:solidFill>
                <a:latin typeface="Arial" panose="020B0604020202020204" pitchFamily="34" charset="0"/>
              </a:rPr>
              <a:t>T</a:t>
            </a:r>
            <a:r>
              <a:rPr lang="en-US" sz="900" b="0" i="0">
                <a:solidFill>
                  <a:srgbClr val="202122"/>
                </a:solidFill>
                <a:effectLst/>
                <a:latin typeface="Arial" panose="020B0604020202020204" pitchFamily="34" charset="0"/>
              </a:rPr>
              <a:t>he initial business model </a:t>
            </a:r>
            <a:r>
              <a:rPr lang="en-US" sz="900">
                <a:solidFill>
                  <a:srgbClr val="009DB0"/>
                </a:solidFill>
                <a:latin typeface="Arial" panose="020B0604020202020204" pitchFamily="34" charset="0"/>
              </a:rPr>
              <a:t>employed full-time, salaried brokers</a:t>
            </a:r>
            <a:r>
              <a:rPr lang="en-US" sz="900" b="0" i="0">
                <a:solidFill>
                  <a:srgbClr val="202122"/>
                </a:solidFill>
                <a:effectLst/>
                <a:latin typeface="Arial" panose="020B0604020202020204" pitchFamily="34" charset="0"/>
              </a:rPr>
              <a:t>, with whom </a:t>
            </a:r>
            <a:r>
              <a:rPr lang="en-US" sz="900">
                <a:solidFill>
                  <a:srgbClr val="009DB0"/>
                </a:solidFill>
                <a:latin typeface="Arial" panose="020B0604020202020204" pitchFamily="34" charset="0"/>
              </a:rPr>
              <a:t>users of the platform could schedule appointments online </a:t>
            </a:r>
            <a:r>
              <a:rPr lang="en-US" sz="900" b="0" i="0">
                <a:solidFill>
                  <a:srgbClr val="202122"/>
                </a:solidFill>
                <a:effectLst/>
                <a:latin typeface="Arial" panose="020B0604020202020204" pitchFamily="34" charset="0"/>
              </a:rPr>
              <a:t>after searching for listings on the company's desktop or mobile app.</a:t>
            </a:r>
            <a:endParaRPr lang="en-US" sz="900" i="0">
              <a:solidFill>
                <a:srgbClr val="202122"/>
              </a:solidFill>
              <a:effectLst/>
              <a:latin typeface="+mj-lt"/>
            </a:endParaRPr>
          </a:p>
        </p:txBody>
      </p:sp>
      <p:sp>
        <p:nvSpPr>
          <p:cNvPr id="52" name="ZoneTexte 39">
            <a:extLst>
              <a:ext uri="{FF2B5EF4-FFF2-40B4-BE49-F238E27FC236}">
                <a16:creationId xmlns:a16="http://schemas.microsoft.com/office/drawing/2014/main" id="{490B1055-3257-475A-8999-47D9AB2EEC11}"/>
              </a:ext>
            </a:extLst>
          </p:cNvPr>
          <p:cNvSpPr txBox="1"/>
          <p:nvPr/>
        </p:nvSpPr>
        <p:spPr>
          <a:xfrm>
            <a:off x="1309486" y="4525573"/>
            <a:ext cx="944233" cy="449943"/>
          </a:xfrm>
          <a:prstGeom prst="rect">
            <a:avLst/>
          </a:prstGeom>
          <a:noFill/>
        </p:spPr>
        <p:txBody>
          <a:bodyPr wrap="square" lIns="36000" rIns="36000" rtlCol="0">
            <a:noAutofit/>
          </a:bodyPr>
          <a:lstStyle/>
          <a:p>
            <a:pPr algn="ctr"/>
            <a:r>
              <a:rPr lang="en-US" sz="800">
                <a:latin typeface="+mj-lt"/>
              </a:rPr>
              <a:t>2013</a:t>
            </a:r>
          </a:p>
          <a:p>
            <a:pPr algn="ctr"/>
            <a:r>
              <a:rPr lang="en-US" sz="800">
                <a:latin typeface="+mj-lt"/>
              </a:rPr>
              <a:t>$20m Serie A</a:t>
            </a:r>
          </a:p>
        </p:txBody>
      </p:sp>
      <p:sp>
        <p:nvSpPr>
          <p:cNvPr id="53" name="Bulle narrative : rectangle 52">
            <a:extLst>
              <a:ext uri="{FF2B5EF4-FFF2-40B4-BE49-F238E27FC236}">
                <a16:creationId xmlns:a16="http://schemas.microsoft.com/office/drawing/2014/main" id="{384409F4-D56E-42BF-B6D5-5CFD870E13C7}"/>
              </a:ext>
            </a:extLst>
          </p:cNvPr>
          <p:cNvSpPr/>
          <p:nvPr/>
        </p:nvSpPr>
        <p:spPr bwMode="auto">
          <a:xfrm>
            <a:off x="2400042" y="5244581"/>
            <a:ext cx="2128024" cy="1038524"/>
          </a:xfrm>
          <a:prstGeom prst="wedgeRectCallout">
            <a:avLst>
              <a:gd name="adj1" fmla="val -28968"/>
              <a:gd name="adj2" fmla="val -63835"/>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b="0" i="0">
                <a:solidFill>
                  <a:srgbClr val="202122"/>
                </a:solidFill>
                <a:effectLst/>
                <a:latin typeface="Arial" panose="020B0604020202020204" pitchFamily="34" charset="0"/>
              </a:rPr>
              <a:t>Compass announced it would </a:t>
            </a:r>
            <a:r>
              <a:rPr lang="en-US" sz="900">
                <a:solidFill>
                  <a:srgbClr val="009DB0"/>
                </a:solidFill>
                <a:latin typeface="Arial" panose="020B0604020202020204" pitchFamily="34" charset="0"/>
              </a:rPr>
              <a:t>change its overall business model </a:t>
            </a:r>
            <a:r>
              <a:rPr lang="en-US" sz="900" b="0" i="0">
                <a:solidFill>
                  <a:srgbClr val="202122"/>
                </a:solidFill>
                <a:effectLst/>
                <a:latin typeface="Arial" panose="020B0604020202020204" pitchFamily="34" charset="0"/>
              </a:rPr>
              <a:t>by </a:t>
            </a:r>
            <a:r>
              <a:rPr lang="en-US" sz="900">
                <a:solidFill>
                  <a:srgbClr val="009DB0"/>
                </a:solidFill>
                <a:latin typeface="Arial" panose="020B0604020202020204" pitchFamily="34" charset="0"/>
              </a:rPr>
              <a:t>contracting independent real estate agents </a:t>
            </a:r>
            <a:r>
              <a:rPr lang="en-US" sz="900" b="0" i="0">
                <a:solidFill>
                  <a:srgbClr val="202122"/>
                </a:solidFill>
                <a:effectLst/>
                <a:latin typeface="Arial" panose="020B0604020202020204" pitchFamily="34" charset="0"/>
              </a:rPr>
              <a:t>and </a:t>
            </a:r>
            <a:r>
              <a:rPr lang="en-US" sz="900">
                <a:solidFill>
                  <a:srgbClr val="009DB0"/>
                </a:solidFill>
                <a:latin typeface="Arial" panose="020B0604020202020204" pitchFamily="34" charset="0"/>
              </a:rPr>
              <a:t>taking a portion of their commissions</a:t>
            </a:r>
          </a:p>
        </p:txBody>
      </p:sp>
      <p:sp>
        <p:nvSpPr>
          <p:cNvPr id="54" name="ZoneTexte 39">
            <a:extLst>
              <a:ext uri="{FF2B5EF4-FFF2-40B4-BE49-F238E27FC236}">
                <a16:creationId xmlns:a16="http://schemas.microsoft.com/office/drawing/2014/main" id="{AEAA66D8-25CA-4D12-93D1-047EE256A639}"/>
              </a:ext>
            </a:extLst>
          </p:cNvPr>
          <p:cNvSpPr txBox="1"/>
          <p:nvPr/>
        </p:nvSpPr>
        <p:spPr>
          <a:xfrm>
            <a:off x="2519821" y="4525573"/>
            <a:ext cx="944233" cy="449943"/>
          </a:xfrm>
          <a:prstGeom prst="rect">
            <a:avLst/>
          </a:prstGeom>
          <a:noFill/>
        </p:spPr>
        <p:txBody>
          <a:bodyPr wrap="square" lIns="36000" rIns="36000" rtlCol="0">
            <a:noAutofit/>
          </a:bodyPr>
          <a:lstStyle/>
          <a:p>
            <a:pPr algn="ctr"/>
            <a:r>
              <a:rPr lang="en-US" sz="800">
                <a:latin typeface="+mj-lt"/>
              </a:rPr>
              <a:t>2014</a:t>
            </a:r>
          </a:p>
          <a:p>
            <a:pPr algn="ctr"/>
            <a:r>
              <a:rPr lang="en-US" sz="800">
                <a:latin typeface="+mj-lt"/>
              </a:rPr>
              <a:t>$40m Serie B</a:t>
            </a:r>
          </a:p>
        </p:txBody>
      </p:sp>
      <p:sp>
        <p:nvSpPr>
          <p:cNvPr id="55" name="ZoneTexte 39">
            <a:extLst>
              <a:ext uri="{FF2B5EF4-FFF2-40B4-BE49-F238E27FC236}">
                <a16:creationId xmlns:a16="http://schemas.microsoft.com/office/drawing/2014/main" id="{E9B602BB-1502-49FD-8A14-BA77512B9D8E}"/>
              </a:ext>
            </a:extLst>
          </p:cNvPr>
          <p:cNvSpPr txBox="1"/>
          <p:nvPr/>
        </p:nvSpPr>
        <p:spPr>
          <a:xfrm>
            <a:off x="3730156" y="4525573"/>
            <a:ext cx="944233" cy="449943"/>
          </a:xfrm>
          <a:prstGeom prst="rect">
            <a:avLst/>
          </a:prstGeom>
          <a:noFill/>
        </p:spPr>
        <p:txBody>
          <a:bodyPr wrap="square" lIns="36000" rIns="36000" rtlCol="0">
            <a:noAutofit/>
          </a:bodyPr>
          <a:lstStyle/>
          <a:p>
            <a:pPr algn="ctr"/>
            <a:r>
              <a:rPr lang="en-US" sz="800">
                <a:latin typeface="+mj-lt"/>
              </a:rPr>
              <a:t>2015</a:t>
            </a:r>
          </a:p>
          <a:p>
            <a:pPr algn="ctr"/>
            <a:r>
              <a:rPr lang="en-US" sz="800">
                <a:latin typeface="+mj-lt"/>
              </a:rPr>
              <a:t>$50m Serie C</a:t>
            </a:r>
          </a:p>
        </p:txBody>
      </p:sp>
      <p:sp>
        <p:nvSpPr>
          <p:cNvPr id="56" name="ZoneTexte 39">
            <a:extLst>
              <a:ext uri="{FF2B5EF4-FFF2-40B4-BE49-F238E27FC236}">
                <a16:creationId xmlns:a16="http://schemas.microsoft.com/office/drawing/2014/main" id="{3CC8D01A-4EA7-494E-ACE3-8A0556E31076}"/>
              </a:ext>
            </a:extLst>
          </p:cNvPr>
          <p:cNvSpPr txBox="1"/>
          <p:nvPr/>
        </p:nvSpPr>
        <p:spPr>
          <a:xfrm>
            <a:off x="4940491" y="4525573"/>
            <a:ext cx="944233" cy="449943"/>
          </a:xfrm>
          <a:prstGeom prst="rect">
            <a:avLst/>
          </a:prstGeom>
          <a:noFill/>
        </p:spPr>
        <p:txBody>
          <a:bodyPr wrap="square" lIns="36000" rIns="36000" rtlCol="0">
            <a:noAutofit/>
          </a:bodyPr>
          <a:lstStyle/>
          <a:p>
            <a:pPr algn="ctr"/>
            <a:r>
              <a:rPr lang="en-US" sz="800">
                <a:latin typeface="+mj-lt"/>
              </a:rPr>
              <a:t>2016</a:t>
            </a:r>
          </a:p>
          <a:p>
            <a:pPr algn="ctr"/>
            <a:r>
              <a:rPr lang="en-US" sz="800">
                <a:latin typeface="+mj-lt"/>
              </a:rPr>
              <a:t>$60m Serie D</a:t>
            </a:r>
          </a:p>
        </p:txBody>
      </p:sp>
      <p:sp>
        <p:nvSpPr>
          <p:cNvPr id="57" name="Bulle narrative : rectangle 56">
            <a:extLst>
              <a:ext uri="{FF2B5EF4-FFF2-40B4-BE49-F238E27FC236}">
                <a16:creationId xmlns:a16="http://schemas.microsoft.com/office/drawing/2014/main" id="{A4297E77-B9B7-43A8-921B-401C4A838A34}"/>
              </a:ext>
            </a:extLst>
          </p:cNvPr>
          <p:cNvSpPr/>
          <p:nvPr/>
        </p:nvSpPr>
        <p:spPr bwMode="auto">
          <a:xfrm>
            <a:off x="4709802" y="5227734"/>
            <a:ext cx="2128024" cy="1038524"/>
          </a:xfrm>
          <a:prstGeom prst="wedgeRectCallout">
            <a:avLst>
              <a:gd name="adj1" fmla="val 3259"/>
              <a:gd name="adj2" fmla="val -6200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b="0" i="0">
                <a:solidFill>
                  <a:srgbClr val="202122"/>
                </a:solidFill>
                <a:effectLst/>
                <a:latin typeface="Arial" panose="020B0604020202020204" pitchFamily="34" charset="0"/>
              </a:rPr>
              <a:t>Launch of a </a:t>
            </a:r>
            <a:r>
              <a:rPr lang="en-US" sz="900" b="0" i="0">
                <a:solidFill>
                  <a:srgbClr val="009DB0"/>
                </a:solidFill>
                <a:effectLst/>
                <a:latin typeface="Arial" panose="020B0604020202020204" pitchFamily="34" charset="0"/>
              </a:rPr>
              <a:t>new mobile app </a:t>
            </a:r>
            <a:r>
              <a:rPr lang="en-US" sz="900" b="0" i="0">
                <a:solidFill>
                  <a:srgbClr val="202122"/>
                </a:solidFill>
                <a:effectLst/>
                <a:latin typeface="Arial" panose="020B0604020202020204" pitchFamily="34" charset="0"/>
              </a:rPr>
              <a:t>that offers real-time data on the </a:t>
            </a:r>
            <a:r>
              <a:rPr lang="en-US" sz="900" b="0" i="0">
                <a:solidFill>
                  <a:srgbClr val="009DB0"/>
                </a:solidFill>
                <a:effectLst/>
                <a:latin typeface="Arial" panose="020B0604020202020204" pitchFamily="34" charset="0"/>
              </a:rPr>
              <a:t>real estate market</a:t>
            </a:r>
            <a:endParaRPr lang="en-US" sz="900" i="0">
              <a:solidFill>
                <a:srgbClr val="009DB0"/>
              </a:solidFill>
              <a:effectLst/>
              <a:latin typeface="+mj-lt"/>
            </a:endParaRPr>
          </a:p>
        </p:txBody>
      </p:sp>
      <p:sp>
        <p:nvSpPr>
          <p:cNvPr id="58" name="ZoneTexte 39">
            <a:extLst>
              <a:ext uri="{FF2B5EF4-FFF2-40B4-BE49-F238E27FC236}">
                <a16:creationId xmlns:a16="http://schemas.microsoft.com/office/drawing/2014/main" id="{FE715BA0-EA49-4A33-A85D-4B1219656B4F}"/>
              </a:ext>
            </a:extLst>
          </p:cNvPr>
          <p:cNvSpPr txBox="1"/>
          <p:nvPr/>
        </p:nvSpPr>
        <p:spPr>
          <a:xfrm>
            <a:off x="6150826" y="4525573"/>
            <a:ext cx="944233" cy="449943"/>
          </a:xfrm>
          <a:prstGeom prst="rect">
            <a:avLst/>
          </a:prstGeom>
          <a:noFill/>
        </p:spPr>
        <p:txBody>
          <a:bodyPr wrap="square" lIns="36000" rIns="36000" rtlCol="0">
            <a:noAutofit/>
          </a:bodyPr>
          <a:lstStyle/>
          <a:p>
            <a:pPr algn="ctr"/>
            <a:r>
              <a:rPr lang="en-US" sz="800">
                <a:latin typeface="+mj-lt"/>
              </a:rPr>
              <a:t>2017</a:t>
            </a:r>
          </a:p>
          <a:p>
            <a:pPr algn="ctr"/>
            <a:r>
              <a:rPr lang="en-US" sz="800">
                <a:latin typeface="+mj-lt"/>
              </a:rPr>
              <a:t>$100m Serie E</a:t>
            </a:r>
          </a:p>
        </p:txBody>
      </p:sp>
      <p:sp>
        <p:nvSpPr>
          <p:cNvPr id="59" name="ZoneTexte 39">
            <a:extLst>
              <a:ext uri="{FF2B5EF4-FFF2-40B4-BE49-F238E27FC236}">
                <a16:creationId xmlns:a16="http://schemas.microsoft.com/office/drawing/2014/main" id="{61276956-8390-4915-92EB-5DF0352F69AA}"/>
              </a:ext>
            </a:extLst>
          </p:cNvPr>
          <p:cNvSpPr txBox="1"/>
          <p:nvPr/>
        </p:nvSpPr>
        <p:spPr>
          <a:xfrm>
            <a:off x="7361161" y="4525573"/>
            <a:ext cx="944233" cy="449943"/>
          </a:xfrm>
          <a:prstGeom prst="rect">
            <a:avLst/>
          </a:prstGeom>
          <a:noFill/>
        </p:spPr>
        <p:txBody>
          <a:bodyPr wrap="square" lIns="36000" rIns="36000" rtlCol="0">
            <a:noAutofit/>
          </a:bodyPr>
          <a:lstStyle/>
          <a:p>
            <a:pPr algn="ctr"/>
            <a:r>
              <a:rPr lang="en-US" sz="800">
                <a:latin typeface="+mj-lt"/>
              </a:rPr>
              <a:t>2018</a:t>
            </a:r>
          </a:p>
          <a:p>
            <a:pPr algn="ctr"/>
            <a:r>
              <a:rPr lang="en-US" sz="800">
                <a:latin typeface="+mj-lt"/>
              </a:rPr>
              <a:t>$400m Serie F</a:t>
            </a:r>
          </a:p>
        </p:txBody>
      </p:sp>
      <p:sp>
        <p:nvSpPr>
          <p:cNvPr id="60" name="ZoneTexte 39">
            <a:extLst>
              <a:ext uri="{FF2B5EF4-FFF2-40B4-BE49-F238E27FC236}">
                <a16:creationId xmlns:a16="http://schemas.microsoft.com/office/drawing/2014/main" id="{93E7A33D-AB4C-4672-8D2D-EA6EA9D682C7}"/>
              </a:ext>
            </a:extLst>
          </p:cNvPr>
          <p:cNvSpPr txBox="1"/>
          <p:nvPr/>
        </p:nvSpPr>
        <p:spPr>
          <a:xfrm>
            <a:off x="8571496" y="4525573"/>
            <a:ext cx="944233" cy="449943"/>
          </a:xfrm>
          <a:prstGeom prst="rect">
            <a:avLst/>
          </a:prstGeom>
          <a:noFill/>
        </p:spPr>
        <p:txBody>
          <a:bodyPr wrap="square" lIns="36000" rIns="36000" rtlCol="0">
            <a:noAutofit/>
          </a:bodyPr>
          <a:lstStyle/>
          <a:p>
            <a:pPr algn="ctr"/>
            <a:r>
              <a:rPr lang="en-US" sz="800">
                <a:latin typeface="+mj-lt"/>
              </a:rPr>
              <a:t>2019</a:t>
            </a:r>
          </a:p>
          <a:p>
            <a:pPr algn="ctr"/>
            <a:r>
              <a:rPr lang="en-US" sz="800">
                <a:latin typeface="+mj-lt"/>
              </a:rPr>
              <a:t>$370m Serie G</a:t>
            </a:r>
          </a:p>
        </p:txBody>
      </p:sp>
      <p:cxnSp>
        <p:nvCxnSpPr>
          <p:cNvPr id="62" name="Connecteur droit 61">
            <a:extLst>
              <a:ext uri="{FF2B5EF4-FFF2-40B4-BE49-F238E27FC236}">
                <a16:creationId xmlns:a16="http://schemas.microsoft.com/office/drawing/2014/main" id="{D7CC0239-794C-4FAD-954C-08B0608F26FF}"/>
              </a:ext>
            </a:extLst>
          </p:cNvPr>
          <p:cNvCxnSpPr>
            <a:cxnSpLocks/>
          </p:cNvCxnSpPr>
          <p:nvPr/>
        </p:nvCxnSpPr>
        <p:spPr>
          <a:xfrm flipV="1">
            <a:off x="681756"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67" name="ZoneTexte 39">
            <a:extLst>
              <a:ext uri="{FF2B5EF4-FFF2-40B4-BE49-F238E27FC236}">
                <a16:creationId xmlns:a16="http://schemas.microsoft.com/office/drawing/2014/main" id="{D15C3F86-EA1A-4CD3-8C0D-E4E1EFDD9561}"/>
              </a:ext>
            </a:extLst>
          </p:cNvPr>
          <p:cNvSpPr txBox="1"/>
          <p:nvPr/>
        </p:nvSpPr>
        <p:spPr>
          <a:xfrm>
            <a:off x="204192" y="4525573"/>
            <a:ext cx="944233" cy="449943"/>
          </a:xfrm>
          <a:prstGeom prst="rect">
            <a:avLst/>
          </a:prstGeom>
          <a:noFill/>
        </p:spPr>
        <p:txBody>
          <a:bodyPr wrap="square" lIns="36000" rIns="36000" rtlCol="0">
            <a:noAutofit/>
          </a:bodyPr>
          <a:lstStyle/>
          <a:p>
            <a:pPr algn="ctr"/>
            <a:r>
              <a:rPr lang="en-US" sz="800">
                <a:latin typeface="+mj-lt"/>
              </a:rPr>
              <a:t>2012</a:t>
            </a:r>
          </a:p>
          <a:p>
            <a:pPr algn="ctr"/>
            <a:r>
              <a:rPr lang="en-US" sz="800">
                <a:latin typeface="+mj-lt"/>
              </a:rPr>
              <a:t>Creation</a:t>
            </a:r>
          </a:p>
        </p:txBody>
      </p:sp>
      <p:cxnSp>
        <p:nvCxnSpPr>
          <p:cNvPr id="70" name="Connecteur droit 69">
            <a:extLst>
              <a:ext uri="{FF2B5EF4-FFF2-40B4-BE49-F238E27FC236}">
                <a16:creationId xmlns:a16="http://schemas.microsoft.com/office/drawing/2014/main" id="{3FA27FDD-DA25-416F-A9FD-881FEFC422AA}"/>
              </a:ext>
            </a:extLst>
          </p:cNvPr>
          <p:cNvCxnSpPr>
            <a:cxnSpLocks/>
          </p:cNvCxnSpPr>
          <p:nvPr/>
        </p:nvCxnSpPr>
        <p:spPr>
          <a:xfrm flipV="1">
            <a:off x="1829238"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71D32BC1-6FA7-4995-AFCC-D2D073AF6705}"/>
              </a:ext>
            </a:extLst>
          </p:cNvPr>
          <p:cNvCxnSpPr>
            <a:cxnSpLocks/>
          </p:cNvCxnSpPr>
          <p:nvPr/>
        </p:nvCxnSpPr>
        <p:spPr>
          <a:xfrm flipV="1">
            <a:off x="3006603"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0DFFAFA8-7995-4026-B844-340CCBE83FAC}"/>
              </a:ext>
            </a:extLst>
          </p:cNvPr>
          <p:cNvCxnSpPr>
            <a:cxnSpLocks/>
          </p:cNvCxnSpPr>
          <p:nvPr/>
        </p:nvCxnSpPr>
        <p:spPr>
          <a:xfrm flipV="1">
            <a:off x="4153013"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49990361-C1B4-4C33-9E53-9D04631E2109}"/>
              </a:ext>
            </a:extLst>
          </p:cNvPr>
          <p:cNvCxnSpPr>
            <a:cxnSpLocks/>
          </p:cNvCxnSpPr>
          <p:nvPr/>
        </p:nvCxnSpPr>
        <p:spPr>
          <a:xfrm flipV="1">
            <a:off x="5420024"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F72AF9C0-DF9A-4675-A155-DF0493EFE23B}"/>
              </a:ext>
            </a:extLst>
          </p:cNvPr>
          <p:cNvCxnSpPr>
            <a:cxnSpLocks/>
          </p:cNvCxnSpPr>
          <p:nvPr/>
        </p:nvCxnSpPr>
        <p:spPr>
          <a:xfrm flipV="1">
            <a:off x="6627271"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7D6493C-420A-4798-8818-89DCF4088FA3}"/>
              </a:ext>
            </a:extLst>
          </p:cNvPr>
          <p:cNvCxnSpPr>
            <a:cxnSpLocks/>
          </p:cNvCxnSpPr>
          <p:nvPr/>
        </p:nvCxnSpPr>
        <p:spPr>
          <a:xfrm flipV="1">
            <a:off x="7870377"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3DFBAB00-7A75-4448-9FC7-7FF9F48E6F26}"/>
              </a:ext>
            </a:extLst>
          </p:cNvPr>
          <p:cNvCxnSpPr>
            <a:cxnSpLocks/>
          </p:cNvCxnSpPr>
          <p:nvPr/>
        </p:nvCxnSpPr>
        <p:spPr>
          <a:xfrm flipV="1">
            <a:off x="9119460" y="4861754"/>
            <a:ext cx="0" cy="201897"/>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C4364834-CAD1-4A2C-A68B-B7AF4965D9A6}"/>
              </a:ext>
            </a:extLst>
          </p:cNvPr>
          <p:cNvGrpSpPr/>
          <p:nvPr/>
        </p:nvGrpSpPr>
        <p:grpSpPr>
          <a:xfrm>
            <a:off x="8865599" y="6410026"/>
            <a:ext cx="772875" cy="192882"/>
            <a:chOff x="10416619" y="1219200"/>
            <a:chExt cx="772875" cy="192882"/>
          </a:xfrm>
        </p:grpSpPr>
        <p:sp>
          <p:nvSpPr>
            <p:cNvPr id="64" name="Rectangle 63">
              <a:extLst>
                <a:ext uri="{FF2B5EF4-FFF2-40B4-BE49-F238E27FC236}">
                  <a16:creationId xmlns:a16="http://schemas.microsoft.com/office/drawing/2014/main" id="{966CBD88-190E-479F-AA30-4E3C2AC81879}"/>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65" name="Freeform 6">
              <a:extLst>
                <a:ext uri="{FF2B5EF4-FFF2-40B4-BE49-F238E27FC236}">
                  <a16:creationId xmlns:a16="http://schemas.microsoft.com/office/drawing/2014/main" id="{92FC2165-5DF4-4D7A-BBA8-5F442A0E3900}"/>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163" name="Connecteur droit 162">
            <a:extLst>
              <a:ext uri="{FF2B5EF4-FFF2-40B4-BE49-F238E27FC236}">
                <a16:creationId xmlns:a16="http://schemas.microsoft.com/office/drawing/2014/main" id="{07A2B4F3-6FB9-44C2-9A46-9BF43E731B86}"/>
              </a:ext>
            </a:extLst>
          </p:cNvPr>
          <p:cNvCxnSpPr>
            <a:cxnSpLocks/>
          </p:cNvCxnSpPr>
          <p:nvPr/>
        </p:nvCxnSpPr>
        <p:spPr bwMode="auto">
          <a:xfrm flipV="1">
            <a:off x="5142480" y="1020602"/>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64" name="Rectangle 163">
            <a:extLst>
              <a:ext uri="{FF2B5EF4-FFF2-40B4-BE49-F238E27FC236}">
                <a16:creationId xmlns:a16="http://schemas.microsoft.com/office/drawing/2014/main" id="{DA05F630-FFE9-4248-BE36-AE488020EDEB}"/>
              </a:ext>
            </a:extLst>
          </p:cNvPr>
          <p:cNvSpPr/>
          <p:nvPr/>
        </p:nvSpPr>
        <p:spPr>
          <a:xfrm>
            <a:off x="5811689" y="910605"/>
            <a:ext cx="3072543"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Compass Virtual Workplace for agents</a:t>
            </a:r>
          </a:p>
        </p:txBody>
      </p:sp>
      <p:pic>
        <p:nvPicPr>
          <p:cNvPr id="186370" name="Picture 2" descr="Monitor">
            <a:extLst>
              <a:ext uri="{FF2B5EF4-FFF2-40B4-BE49-F238E27FC236}">
                <a16:creationId xmlns:a16="http://schemas.microsoft.com/office/drawing/2014/main" id="{E1ACD784-96F0-4741-8122-F02920DF671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070" r="2590" b="8111"/>
          <a:stretch/>
        </p:blipFill>
        <p:spPr bwMode="auto">
          <a:xfrm>
            <a:off x="7488525" y="2340566"/>
            <a:ext cx="2432934" cy="197187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4F59B2D-B1AE-4DB7-BF38-FAA6038DF78D}"/>
              </a:ext>
            </a:extLst>
          </p:cNvPr>
          <p:cNvSpPr txBox="1"/>
          <p:nvPr/>
        </p:nvSpPr>
        <p:spPr>
          <a:xfrm>
            <a:off x="5193487" y="1331736"/>
            <a:ext cx="2647736" cy="646331"/>
          </a:xfrm>
          <a:prstGeom prst="rect">
            <a:avLst/>
          </a:prstGeom>
          <a:noFill/>
        </p:spPr>
        <p:txBody>
          <a:bodyPr wrap="square" rtlCol="0">
            <a:spAutoFit/>
          </a:bodyPr>
          <a:lstStyle/>
          <a:p>
            <a:r>
              <a:rPr lang="en-US" sz="900" i="1"/>
              <a:t>“A platform to power all real estate decisions made for buyers, sellers and agents”</a:t>
            </a:r>
          </a:p>
          <a:p>
            <a:r>
              <a:rPr lang="en-US" sz="900" i="1"/>
              <a:t>Compass CEO </a:t>
            </a:r>
          </a:p>
        </p:txBody>
      </p:sp>
      <p:sp>
        <p:nvSpPr>
          <p:cNvPr id="49" name="Bulle narrative : rectangle 56">
            <a:extLst>
              <a:ext uri="{FF2B5EF4-FFF2-40B4-BE49-F238E27FC236}">
                <a16:creationId xmlns:a16="http://schemas.microsoft.com/office/drawing/2014/main" id="{BFA5E00F-2EB1-4095-80BE-10B828803F0F}"/>
              </a:ext>
            </a:extLst>
          </p:cNvPr>
          <p:cNvSpPr/>
          <p:nvPr/>
        </p:nvSpPr>
        <p:spPr bwMode="auto">
          <a:xfrm>
            <a:off x="7019562" y="5227734"/>
            <a:ext cx="2682246" cy="1038524"/>
          </a:xfrm>
          <a:prstGeom prst="wedgeRectCallout">
            <a:avLst>
              <a:gd name="adj1" fmla="val -28968"/>
              <a:gd name="adj2" fmla="val -63835"/>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b="0" i="0">
                <a:solidFill>
                  <a:srgbClr val="202122"/>
                </a:solidFill>
                <a:effectLst/>
                <a:latin typeface="Arial" panose="020B0604020202020204" pitchFamily="34" charset="0"/>
              </a:rPr>
              <a:t>Acquisition of</a:t>
            </a:r>
            <a:r>
              <a:rPr lang="en-US" sz="900" b="0" i="0">
                <a:solidFill>
                  <a:srgbClr val="009DB0"/>
                </a:solidFill>
                <a:effectLst/>
                <a:latin typeface="Arial" panose="020B0604020202020204" pitchFamily="34" charset="0"/>
              </a:rPr>
              <a:t> 10 real estate brokerage companies</a:t>
            </a:r>
            <a:r>
              <a:rPr lang="en-US" sz="900" b="0" i="0">
                <a:solidFill>
                  <a:srgbClr val="202122"/>
                </a:solidFill>
                <a:effectLst/>
                <a:latin typeface="Arial" panose="020B0604020202020204" pitchFamily="34" charset="0"/>
              </a:rPr>
              <a:t> employing </a:t>
            </a:r>
            <a:r>
              <a:rPr lang="en-US" sz="900" b="0" i="0">
                <a:solidFill>
                  <a:srgbClr val="009DB0"/>
                </a:solidFill>
                <a:effectLst/>
                <a:latin typeface="Arial" panose="020B0604020202020204" pitchFamily="34" charset="0"/>
              </a:rPr>
              <a:t>4100 agents </a:t>
            </a:r>
            <a:r>
              <a:rPr lang="en-US" sz="900" b="0" i="0">
                <a:effectLst/>
                <a:latin typeface="Arial" panose="020B0604020202020204" pitchFamily="34" charset="0"/>
              </a:rPr>
              <a:t>and of the start up </a:t>
            </a:r>
            <a:r>
              <a:rPr lang="en-US" sz="900" b="0" i="0" err="1">
                <a:solidFill>
                  <a:srgbClr val="009DB0"/>
                </a:solidFill>
                <a:effectLst/>
                <a:latin typeface="Arial" panose="020B0604020202020204" pitchFamily="34" charset="0"/>
              </a:rPr>
              <a:t>Concaptually</a:t>
            </a:r>
            <a:r>
              <a:rPr lang="en-US" sz="900" b="0" i="0">
                <a:effectLst/>
                <a:latin typeface="Arial" panose="020B0604020202020204" pitchFamily="34" charset="0"/>
              </a:rPr>
              <a:t> providing a </a:t>
            </a:r>
            <a:r>
              <a:rPr lang="en-US" sz="900" b="0" i="0">
                <a:solidFill>
                  <a:srgbClr val="009DB0"/>
                </a:solidFill>
                <a:effectLst/>
                <a:latin typeface="Arial" panose="020B0604020202020204" pitchFamily="34" charset="0"/>
              </a:rPr>
              <a:t>CRM platform</a:t>
            </a:r>
          </a:p>
          <a:p>
            <a:pPr algn="ctr">
              <a:buClr>
                <a:schemeClr val="tx1"/>
              </a:buClr>
            </a:pPr>
            <a:endParaRPr lang="en-US" sz="600" b="0" i="1">
              <a:effectLst/>
              <a:latin typeface="+mj-lt"/>
            </a:endParaRPr>
          </a:p>
          <a:p>
            <a:pPr algn="ctr">
              <a:buClr>
                <a:schemeClr val="tx1"/>
              </a:buClr>
            </a:pPr>
            <a:r>
              <a:rPr lang="en-US" sz="700" i="1">
                <a:latin typeface="+mj-lt"/>
              </a:rPr>
              <a:t>“</a:t>
            </a:r>
            <a:r>
              <a:rPr lang="en-US" sz="700" b="0" i="1">
                <a:effectLst/>
                <a:latin typeface="+mj-lt"/>
              </a:rPr>
              <a:t>Assuming a total of $230 million spent to acquire 12 brokerages with 4,100 agents, that’s a cost of $56,000 per agent. Quite an expensive — and effective — recruitment method.” </a:t>
            </a:r>
            <a:r>
              <a:rPr lang="en-US" sz="700" i="1">
                <a:latin typeface="+mj-lt"/>
              </a:rPr>
              <a:t>I</a:t>
            </a:r>
            <a:r>
              <a:rPr lang="en-US" sz="700" b="0">
                <a:effectLst/>
                <a:latin typeface="+mj-lt"/>
              </a:rPr>
              <a:t>nman</a:t>
            </a:r>
            <a:endParaRPr lang="en-US" sz="700">
              <a:latin typeface="+mj-lt"/>
            </a:endParaRPr>
          </a:p>
        </p:txBody>
      </p:sp>
      <p:sp>
        <p:nvSpPr>
          <p:cNvPr id="7" name="Espace réservé du texte 2">
            <a:extLst>
              <a:ext uri="{FF2B5EF4-FFF2-40B4-BE49-F238E27FC236}">
                <a16:creationId xmlns:a16="http://schemas.microsoft.com/office/drawing/2014/main" id="{C2240E43-A4C4-468A-996F-9EFDA09DED3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Compass website</a:t>
            </a:r>
            <a:endParaRPr lang="en-US" sz="600" i="1" kern="0">
              <a:latin typeface="+mn-lt"/>
            </a:endParaRPr>
          </a:p>
        </p:txBody>
      </p:sp>
      <p:sp>
        <p:nvSpPr>
          <p:cNvPr id="61" name="ZoneTexte 60">
            <a:extLst>
              <a:ext uri="{FF2B5EF4-FFF2-40B4-BE49-F238E27FC236}">
                <a16:creationId xmlns:a16="http://schemas.microsoft.com/office/drawing/2014/main" id="{1C7DED7C-FF76-49A9-A01D-00CB21C07017}"/>
              </a:ext>
            </a:extLst>
          </p:cNvPr>
          <p:cNvSpPr txBox="1"/>
          <p:nvPr/>
        </p:nvSpPr>
        <p:spPr>
          <a:xfrm>
            <a:off x="5202675" y="3204786"/>
            <a:ext cx="2638548" cy="923330"/>
          </a:xfrm>
          <a:prstGeom prst="rect">
            <a:avLst/>
          </a:prstGeom>
          <a:noFill/>
        </p:spPr>
        <p:txBody>
          <a:bodyPr wrap="square" rtlCol="0">
            <a:spAutoFit/>
          </a:bodyPr>
          <a:lstStyle/>
          <a:p>
            <a:r>
              <a:rPr lang="en-US" sz="900" b="0" i="1">
                <a:effectLst/>
                <a:latin typeface="+mj-lt"/>
              </a:rPr>
              <a:t>“Compass has achieved a tremendous amount of growth in a relatively short period of time, and its competitive advantage is access to capital. It is parlaying that advantage into a massive agent recruiting tool at scale.” </a:t>
            </a:r>
            <a:r>
              <a:rPr lang="en-US" sz="900" b="0">
                <a:effectLst/>
                <a:latin typeface="+mj-lt"/>
              </a:rPr>
              <a:t>Inman</a:t>
            </a:r>
            <a:endParaRPr lang="en-US" sz="900">
              <a:latin typeface="+mj-lt"/>
            </a:endParaRPr>
          </a:p>
        </p:txBody>
      </p:sp>
      <p:pic>
        <p:nvPicPr>
          <p:cNvPr id="9" name="Picture 2" descr="Robert Reffkin">
            <a:extLst>
              <a:ext uri="{FF2B5EF4-FFF2-40B4-BE49-F238E27FC236}">
                <a16:creationId xmlns:a16="http://schemas.microsoft.com/office/drawing/2014/main" id="{E68D86DF-EC92-4846-9B42-4E80C295E7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8269" y="1425407"/>
            <a:ext cx="773265" cy="773265"/>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Ori Allon">
            <a:extLst>
              <a:ext uri="{FF2B5EF4-FFF2-40B4-BE49-F238E27FC236}">
                <a16:creationId xmlns:a16="http://schemas.microsoft.com/office/drawing/2014/main" id="{5851443F-1F92-4F58-8208-8839562877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4052" y="1425408"/>
            <a:ext cx="773265" cy="773265"/>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Bulle narrative : rectangle 9">
            <a:extLst>
              <a:ext uri="{FF2B5EF4-FFF2-40B4-BE49-F238E27FC236}">
                <a16:creationId xmlns:a16="http://schemas.microsoft.com/office/drawing/2014/main" id="{D15C4C6E-298F-4837-8950-FD08215A4E27}"/>
              </a:ext>
            </a:extLst>
          </p:cNvPr>
          <p:cNvSpPr/>
          <p:nvPr/>
        </p:nvSpPr>
        <p:spPr>
          <a:xfrm>
            <a:off x="5221960" y="2057903"/>
            <a:ext cx="2381785" cy="900397"/>
          </a:xfrm>
          <a:prstGeom prst="wedgeRectCallout">
            <a:avLst>
              <a:gd name="adj1" fmla="val 60131"/>
              <a:gd name="adj2" fmla="val -38050"/>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0" i="1">
                <a:solidFill>
                  <a:srgbClr val="303339"/>
                </a:solidFill>
                <a:effectLst/>
                <a:latin typeface="Compass Serif"/>
              </a:rPr>
              <a:t>Ori </a:t>
            </a:r>
            <a:r>
              <a:rPr lang="fr-FR" sz="800" b="0" i="1" err="1">
                <a:solidFill>
                  <a:srgbClr val="303339"/>
                </a:solidFill>
                <a:effectLst/>
                <a:latin typeface="Compass Serif"/>
              </a:rPr>
              <a:t>Ollon</a:t>
            </a:r>
            <a:r>
              <a:rPr lang="fr-FR" sz="800" b="0" i="1">
                <a:solidFill>
                  <a:srgbClr val="303339"/>
                </a:solidFill>
                <a:effectLst/>
                <a:latin typeface="Compass Serif"/>
              </a:rPr>
              <a:t> , one of the </a:t>
            </a:r>
            <a:r>
              <a:rPr lang="fr-FR" sz="800" b="0" i="1" err="1">
                <a:solidFill>
                  <a:srgbClr val="303339"/>
                </a:solidFill>
                <a:effectLst/>
                <a:latin typeface="Compass Serif"/>
              </a:rPr>
              <a:t>two</a:t>
            </a:r>
            <a:r>
              <a:rPr lang="fr-FR" sz="800" b="0" i="1">
                <a:solidFill>
                  <a:srgbClr val="303339"/>
                </a:solidFill>
                <a:effectLst/>
                <a:latin typeface="Compass Serif"/>
              </a:rPr>
              <a:t> Compass </a:t>
            </a:r>
            <a:r>
              <a:rPr lang="fr-FR" sz="800" b="0" i="1" err="1">
                <a:solidFill>
                  <a:srgbClr val="303339"/>
                </a:solidFill>
                <a:effectLst/>
                <a:latin typeface="Compass Serif"/>
              </a:rPr>
              <a:t>founders</a:t>
            </a:r>
            <a:r>
              <a:rPr lang="fr-FR" sz="800" b="0" i="1">
                <a:solidFill>
                  <a:srgbClr val="303339"/>
                </a:solidFill>
                <a:effectLst/>
                <a:latin typeface="Compass Serif"/>
              </a:rPr>
              <a:t>, has a </a:t>
            </a:r>
            <a:r>
              <a:rPr lang="en-US" sz="800" b="0" i="1">
                <a:solidFill>
                  <a:srgbClr val="009DB0"/>
                </a:solidFill>
                <a:effectLst/>
                <a:latin typeface="Compass Sans"/>
              </a:rPr>
              <a:t>background working in technology </a:t>
            </a:r>
            <a:r>
              <a:rPr lang="en-US" sz="800" b="0" i="1">
                <a:solidFill>
                  <a:srgbClr val="3E4247"/>
                </a:solidFill>
                <a:effectLst/>
                <a:latin typeface="Compass Sans"/>
              </a:rPr>
              <a:t>including serving as Director of Engineering at </a:t>
            </a:r>
            <a:r>
              <a:rPr lang="en-US" sz="800" b="0" i="1">
                <a:solidFill>
                  <a:srgbClr val="009DB0"/>
                </a:solidFill>
                <a:effectLst/>
                <a:latin typeface="Compass Sans"/>
              </a:rPr>
              <a:t>Twitter</a:t>
            </a:r>
            <a:r>
              <a:rPr lang="en-US" sz="800" b="0" i="1">
                <a:solidFill>
                  <a:srgbClr val="3E4247"/>
                </a:solidFill>
                <a:effectLst/>
                <a:latin typeface="Compass Sans"/>
              </a:rPr>
              <a:t>, founding </a:t>
            </a:r>
            <a:r>
              <a:rPr lang="en-US" sz="800" b="0" i="1" err="1">
                <a:solidFill>
                  <a:srgbClr val="009DB0"/>
                </a:solidFill>
                <a:effectLst/>
                <a:latin typeface="Compass Sans"/>
              </a:rPr>
              <a:t>Julpan</a:t>
            </a:r>
            <a:r>
              <a:rPr lang="en-US" sz="800" b="0" i="1">
                <a:solidFill>
                  <a:srgbClr val="3E4247"/>
                </a:solidFill>
                <a:effectLst/>
                <a:latin typeface="Compass Sans"/>
              </a:rPr>
              <a:t> which was acquired by </a:t>
            </a:r>
            <a:r>
              <a:rPr lang="en-US" sz="800" i="1">
                <a:solidFill>
                  <a:srgbClr val="009DB0"/>
                </a:solidFill>
                <a:latin typeface="Compass Sans"/>
              </a:rPr>
              <a:t>Twitter,</a:t>
            </a:r>
            <a:r>
              <a:rPr lang="en-US" sz="800" b="0" i="1">
                <a:solidFill>
                  <a:srgbClr val="3E4247"/>
                </a:solidFill>
                <a:effectLst/>
                <a:latin typeface="Compass Sans"/>
              </a:rPr>
              <a:t> and founding </a:t>
            </a:r>
            <a:r>
              <a:rPr lang="en-US" sz="800" b="0" i="1">
                <a:solidFill>
                  <a:srgbClr val="009DB0"/>
                </a:solidFill>
                <a:effectLst/>
                <a:latin typeface="Compass Sans"/>
              </a:rPr>
              <a:t>Orion</a:t>
            </a:r>
            <a:r>
              <a:rPr lang="en-US" sz="800" b="0" i="1">
                <a:solidFill>
                  <a:srgbClr val="3E4247"/>
                </a:solidFill>
                <a:effectLst/>
                <a:latin typeface="Compass Sans"/>
              </a:rPr>
              <a:t> which was acquired by </a:t>
            </a:r>
            <a:r>
              <a:rPr lang="en-US" sz="800" i="1">
                <a:solidFill>
                  <a:srgbClr val="009DB0"/>
                </a:solidFill>
                <a:latin typeface="Compass Sans"/>
              </a:rPr>
              <a:t>Google</a:t>
            </a:r>
            <a:r>
              <a:rPr lang="fr-FR" sz="800" i="1">
                <a:solidFill>
                  <a:srgbClr val="009DB0"/>
                </a:solidFill>
                <a:latin typeface="Compass Sans"/>
              </a:rPr>
              <a:t> </a:t>
            </a:r>
          </a:p>
        </p:txBody>
      </p:sp>
    </p:spTree>
    <p:extLst>
      <p:ext uri="{BB962C8B-B14F-4D97-AF65-F5344CB8AC3E}">
        <p14:creationId xmlns:p14="http://schemas.microsoft.com/office/powerpoint/2010/main" val="760620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2B41C3BB-BFE2-483A-A163-980A352B0051}"/>
              </a:ext>
            </a:extLst>
          </p:cNvPr>
          <p:cNvCxnSpPr>
            <a:cxnSpLocks/>
          </p:cNvCxnSpPr>
          <p:nvPr/>
        </p:nvCxnSpPr>
        <p:spPr bwMode="auto">
          <a:xfrm>
            <a:off x="472611" y="1020602"/>
            <a:ext cx="381363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BDA04E3-757B-4000-9D69-1802547363F7}"/>
              </a:ext>
            </a:extLst>
          </p:cNvPr>
          <p:cNvSpPr/>
          <p:nvPr/>
        </p:nvSpPr>
        <p:spPr>
          <a:xfrm>
            <a:off x="774940" y="900049"/>
            <a:ext cx="3208981"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Compass’ brokerage acquisition …</a:t>
            </a:r>
          </a:p>
        </p:txBody>
      </p:sp>
      <p:grpSp>
        <p:nvGrpSpPr>
          <p:cNvPr id="12" name="Groupe 11">
            <a:extLst>
              <a:ext uri="{FF2B5EF4-FFF2-40B4-BE49-F238E27FC236}">
                <a16:creationId xmlns:a16="http://schemas.microsoft.com/office/drawing/2014/main" id="{6714352B-15FA-4730-A16C-06668CCC27E6}"/>
              </a:ext>
            </a:extLst>
          </p:cNvPr>
          <p:cNvGrpSpPr/>
          <p:nvPr/>
        </p:nvGrpSpPr>
        <p:grpSpPr>
          <a:xfrm>
            <a:off x="8865599" y="6410026"/>
            <a:ext cx="772875" cy="192882"/>
            <a:chOff x="10416619" y="1219200"/>
            <a:chExt cx="772875" cy="192882"/>
          </a:xfrm>
        </p:grpSpPr>
        <p:sp>
          <p:nvSpPr>
            <p:cNvPr id="18" name="Rectangle 17">
              <a:extLst>
                <a:ext uri="{FF2B5EF4-FFF2-40B4-BE49-F238E27FC236}">
                  <a16:creationId xmlns:a16="http://schemas.microsoft.com/office/drawing/2014/main" id="{AB9E9DD1-7BA5-47AA-89B8-67802AF63216}"/>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9" name="Freeform 6">
              <a:extLst>
                <a:ext uri="{FF2B5EF4-FFF2-40B4-BE49-F238E27FC236}">
                  <a16:creationId xmlns:a16="http://schemas.microsoft.com/office/drawing/2014/main" id="{E526ED85-739A-4A63-B150-4AF557A40AC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re 3">
            <a:extLst>
              <a:ext uri="{FF2B5EF4-FFF2-40B4-BE49-F238E27FC236}">
                <a16:creationId xmlns:a16="http://schemas.microsoft.com/office/drawing/2014/main" id="{1C0092A8-5EE3-4E01-B694-DCC2FE02C324}"/>
              </a:ext>
            </a:extLst>
          </p:cNvPr>
          <p:cNvSpPr>
            <a:spLocks noGrp="1"/>
          </p:cNvSpPr>
          <p:nvPr>
            <p:ph type="ctrTitle"/>
          </p:nvPr>
        </p:nvSpPr>
        <p:spPr>
          <a:xfrm>
            <a:off x="584515" y="116632"/>
            <a:ext cx="9226235" cy="576064"/>
          </a:xfrm>
        </p:spPr>
        <p:txBody>
          <a:bodyPr/>
          <a:lstStyle/>
          <a:p>
            <a:r>
              <a:rPr lang="en-US" sz="1300">
                <a:solidFill>
                  <a:schemeClr val="tx1"/>
                </a:solidFill>
                <a:effectLst/>
                <a:latin typeface="+mj-lt"/>
              </a:rPr>
              <a:t>Compass reached a tremendous </a:t>
            </a:r>
            <a:r>
              <a:rPr lang="en-US" sz="1300">
                <a:solidFill>
                  <a:srgbClr val="009DB0"/>
                </a:solidFill>
                <a:effectLst/>
                <a:latin typeface="+mj-lt"/>
              </a:rPr>
              <a:t>amount of growth in a relatively short period of time </a:t>
            </a:r>
            <a:r>
              <a:rPr lang="en-US" sz="1300">
                <a:solidFill>
                  <a:schemeClr val="tx1"/>
                </a:solidFill>
                <a:latin typeface="+mj-lt"/>
              </a:rPr>
              <a:t>- </a:t>
            </a:r>
            <a:r>
              <a:rPr lang="en-US" sz="1300">
                <a:solidFill>
                  <a:schemeClr val="tx1"/>
                </a:solidFill>
                <a:effectLst/>
                <a:latin typeface="+mj-lt"/>
              </a:rPr>
              <a:t>thanks to </a:t>
            </a:r>
            <a:r>
              <a:rPr lang="en-US" sz="1300">
                <a:solidFill>
                  <a:srgbClr val="009DB0"/>
                </a:solidFill>
                <a:effectLst/>
                <a:latin typeface="+mj-lt"/>
              </a:rPr>
              <a:t>access to capital </a:t>
            </a:r>
            <a:r>
              <a:rPr lang="en-US" sz="1300">
                <a:solidFill>
                  <a:schemeClr val="tx1"/>
                </a:solidFill>
                <a:effectLst/>
                <a:latin typeface="+mj-lt"/>
              </a:rPr>
              <a:t>– to acquire </a:t>
            </a:r>
            <a:r>
              <a:rPr lang="en-US" sz="1300">
                <a:solidFill>
                  <a:srgbClr val="009DB0"/>
                </a:solidFill>
                <a:effectLst/>
                <a:latin typeface="+mj-lt"/>
              </a:rPr>
              <a:t>real estate brokerage companies </a:t>
            </a:r>
            <a:r>
              <a:rPr lang="en-US" sz="1300">
                <a:solidFill>
                  <a:schemeClr val="tx1"/>
                </a:solidFill>
                <a:effectLst/>
                <a:latin typeface="+mj-lt"/>
              </a:rPr>
              <a:t>for massive agent recruiting tool at scale</a:t>
            </a:r>
            <a:endParaRPr lang="en-US" sz="1300"/>
          </a:p>
        </p:txBody>
      </p:sp>
      <p:sp>
        <p:nvSpPr>
          <p:cNvPr id="7" name="Triangle isocèle 6">
            <a:extLst>
              <a:ext uri="{FF2B5EF4-FFF2-40B4-BE49-F238E27FC236}">
                <a16:creationId xmlns:a16="http://schemas.microsoft.com/office/drawing/2014/main" id="{4F8ABF44-A21C-4D5E-875F-5BCB2ADC1827}"/>
              </a:ext>
            </a:extLst>
          </p:cNvPr>
          <p:cNvSpPr/>
          <p:nvPr/>
        </p:nvSpPr>
        <p:spPr>
          <a:xfrm rot="5400000">
            <a:off x="3452736" y="3560056"/>
            <a:ext cx="3158497" cy="285497"/>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22">
            <a:extLst>
              <a:ext uri="{FF2B5EF4-FFF2-40B4-BE49-F238E27FC236}">
                <a16:creationId xmlns:a16="http://schemas.microsoft.com/office/drawing/2014/main" id="{438BE50E-891A-4C12-BC56-02EBEB97140D}"/>
              </a:ext>
            </a:extLst>
          </p:cNvPr>
          <p:cNvCxnSpPr>
            <a:cxnSpLocks/>
          </p:cNvCxnSpPr>
          <p:nvPr/>
        </p:nvCxnSpPr>
        <p:spPr bwMode="auto">
          <a:xfrm>
            <a:off x="5677529" y="1020602"/>
            <a:ext cx="381363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 name="Rectangle 24">
            <a:extLst>
              <a:ext uri="{FF2B5EF4-FFF2-40B4-BE49-F238E27FC236}">
                <a16:creationId xmlns:a16="http://schemas.microsoft.com/office/drawing/2014/main" id="{5F2E43A3-40F1-4E56-9C0B-591A03B84030}"/>
              </a:ext>
            </a:extLst>
          </p:cNvPr>
          <p:cNvSpPr/>
          <p:nvPr/>
        </p:nvSpPr>
        <p:spPr>
          <a:xfrm>
            <a:off x="6172072" y="827814"/>
            <a:ext cx="2824553" cy="384721"/>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 to create a network of experimented agents all around US </a:t>
            </a:r>
          </a:p>
        </p:txBody>
      </p:sp>
      <p:graphicFrame>
        <p:nvGraphicFramePr>
          <p:cNvPr id="13" name="Table 13">
            <a:extLst>
              <a:ext uri="{FF2B5EF4-FFF2-40B4-BE49-F238E27FC236}">
                <a16:creationId xmlns:a16="http://schemas.microsoft.com/office/drawing/2014/main" id="{72675D9F-7054-4CB9-A2CC-847D96B0D1CC}"/>
              </a:ext>
            </a:extLst>
          </p:cNvPr>
          <p:cNvGraphicFramePr>
            <a:graphicFrameLocks noGrp="1"/>
          </p:cNvGraphicFramePr>
          <p:nvPr>
            <p:extLst>
              <p:ext uri="{D42A27DB-BD31-4B8C-83A1-F6EECF244321}">
                <p14:modId xmlns:p14="http://schemas.microsoft.com/office/powerpoint/2010/main" val="1619872775"/>
              </p:ext>
            </p:extLst>
          </p:nvPr>
        </p:nvGraphicFramePr>
        <p:xfrm>
          <a:off x="472610" y="1249163"/>
          <a:ext cx="3813639" cy="4907280"/>
        </p:xfrm>
        <a:graphic>
          <a:graphicData uri="http://schemas.openxmlformats.org/drawingml/2006/table">
            <a:tbl>
              <a:tblPr firstRow="1" bandRow="1">
                <a:tableStyleId>{5C22544A-7EE6-4342-B048-85BDC9FD1C3A}</a:tableStyleId>
              </a:tblPr>
              <a:tblGrid>
                <a:gridCol w="1686389">
                  <a:extLst>
                    <a:ext uri="{9D8B030D-6E8A-4147-A177-3AD203B41FA5}">
                      <a16:colId xmlns:a16="http://schemas.microsoft.com/office/drawing/2014/main" val="1993666269"/>
                    </a:ext>
                  </a:extLst>
                </a:gridCol>
                <a:gridCol w="990600">
                  <a:extLst>
                    <a:ext uri="{9D8B030D-6E8A-4147-A177-3AD203B41FA5}">
                      <a16:colId xmlns:a16="http://schemas.microsoft.com/office/drawing/2014/main" val="1158268543"/>
                    </a:ext>
                  </a:extLst>
                </a:gridCol>
                <a:gridCol w="1136650">
                  <a:extLst>
                    <a:ext uri="{9D8B030D-6E8A-4147-A177-3AD203B41FA5}">
                      <a16:colId xmlns:a16="http://schemas.microsoft.com/office/drawing/2014/main" val="813461087"/>
                    </a:ext>
                  </a:extLst>
                </a:gridCol>
              </a:tblGrid>
              <a:tr h="370840">
                <a:tc>
                  <a:txBody>
                    <a:bodyPr/>
                    <a:lstStyle/>
                    <a:p>
                      <a:pPr algn="ctr"/>
                      <a:r>
                        <a:rPr lang="fr-FR" sz="1200" b="1" i="1"/>
                        <a:t>Broker</a:t>
                      </a:r>
                    </a:p>
                  </a:txBody>
                  <a:tcPr anchor="ctr">
                    <a:solidFill>
                      <a:srgbClr val="009DB0"/>
                    </a:solidFill>
                  </a:tcPr>
                </a:tc>
                <a:tc>
                  <a:txBody>
                    <a:bodyPr/>
                    <a:lstStyle/>
                    <a:p>
                      <a:pPr marL="0" algn="ctr" defTabSz="990570" rtl="0" eaLnBrk="1" latinLnBrk="0" hangingPunct="1"/>
                      <a:r>
                        <a:rPr lang="fr-FR" sz="1200" b="1" i="1" kern="1200">
                          <a:solidFill>
                            <a:schemeClr val="lt1"/>
                          </a:solidFill>
                          <a:latin typeface="+mn-lt"/>
                          <a:ea typeface="+mn-ea"/>
                          <a:cs typeface="+mn-cs"/>
                        </a:rPr>
                        <a:t>Purchase date</a:t>
                      </a:r>
                    </a:p>
                  </a:txBody>
                  <a:tcPr anchor="ctr">
                    <a:solidFill>
                      <a:srgbClr val="009DB0"/>
                    </a:solidFill>
                  </a:tcPr>
                </a:tc>
                <a:tc>
                  <a:txBody>
                    <a:bodyPr/>
                    <a:lstStyle/>
                    <a:p>
                      <a:pPr marL="0" algn="ctr" defTabSz="990570" rtl="0" eaLnBrk="1" latinLnBrk="0" hangingPunct="1"/>
                      <a:r>
                        <a:rPr lang="fr-FR" sz="1200" b="1" i="1" kern="1200">
                          <a:solidFill>
                            <a:schemeClr val="lt1"/>
                          </a:solidFill>
                          <a:latin typeface="+mn-lt"/>
                          <a:ea typeface="+mn-ea"/>
                          <a:cs typeface="+mn-cs"/>
                        </a:rPr>
                        <a:t>Agent count</a:t>
                      </a:r>
                    </a:p>
                  </a:txBody>
                  <a:tcPr>
                    <a:solidFill>
                      <a:srgbClr val="009DB0"/>
                    </a:solidFill>
                  </a:tcPr>
                </a:tc>
                <a:extLst>
                  <a:ext uri="{0D108BD9-81ED-4DB2-BD59-A6C34878D82A}">
                    <a16:rowId xmlns:a16="http://schemas.microsoft.com/office/drawing/2014/main" val="826100693"/>
                  </a:ext>
                </a:extLst>
              </a:tr>
              <a:tr h="370840">
                <a:tc>
                  <a:txBody>
                    <a:bodyPr/>
                    <a:lstStyle/>
                    <a:p>
                      <a:pPr algn="ctr"/>
                      <a:r>
                        <a:rPr lang="fr-FR" sz="900">
                          <a:solidFill>
                            <a:schemeClr val="tx1"/>
                          </a:solidFill>
                        </a:rPr>
                        <a:t>Platinium Drive Realty</a:t>
                      </a:r>
                    </a:p>
                  </a:txBody>
                  <a:tcPr anchor="ctr">
                    <a:solidFill>
                      <a:schemeClr val="accent5">
                        <a:lumMod val="40000"/>
                        <a:lumOff val="60000"/>
                      </a:schemeClr>
                    </a:solidFill>
                  </a:tcPr>
                </a:tc>
                <a:tc>
                  <a:txBody>
                    <a:bodyPr/>
                    <a:lstStyle/>
                    <a:p>
                      <a:pPr algn="ctr"/>
                      <a:r>
                        <a:rPr lang="fr-FR" sz="900">
                          <a:solidFill>
                            <a:schemeClr val="tx1"/>
                          </a:solidFill>
                        </a:rPr>
                        <a:t>02/2018</a:t>
                      </a:r>
                    </a:p>
                  </a:txBody>
                  <a:tcPr anchor="ctr">
                    <a:solidFill>
                      <a:schemeClr val="accent5">
                        <a:lumMod val="40000"/>
                        <a:lumOff val="60000"/>
                      </a:schemeClr>
                    </a:solidFill>
                  </a:tcPr>
                </a:tc>
                <a:tc>
                  <a:txBody>
                    <a:bodyPr/>
                    <a:lstStyle/>
                    <a:p>
                      <a:pPr algn="ctr"/>
                      <a:r>
                        <a:rPr lang="fr-FR" sz="900">
                          <a:solidFill>
                            <a:schemeClr val="tx1"/>
                          </a:solidFill>
                        </a:rPr>
                        <a:t>100</a:t>
                      </a:r>
                    </a:p>
                  </a:txBody>
                  <a:tcPr anchor="ctr">
                    <a:solidFill>
                      <a:schemeClr val="accent5">
                        <a:lumMod val="40000"/>
                        <a:lumOff val="60000"/>
                      </a:schemeClr>
                    </a:solidFill>
                  </a:tcPr>
                </a:tc>
                <a:extLst>
                  <a:ext uri="{0D108BD9-81ED-4DB2-BD59-A6C34878D82A}">
                    <a16:rowId xmlns:a16="http://schemas.microsoft.com/office/drawing/2014/main" val="1538404382"/>
                  </a:ext>
                </a:extLst>
              </a:tr>
              <a:tr h="370840">
                <a:tc>
                  <a:txBody>
                    <a:bodyPr/>
                    <a:lstStyle/>
                    <a:p>
                      <a:pPr algn="ctr"/>
                      <a:r>
                        <a:rPr lang="fr-FR" sz="900">
                          <a:solidFill>
                            <a:schemeClr val="tx1"/>
                          </a:solidFill>
                        </a:rPr>
                        <a:t>PS Platinium</a:t>
                      </a:r>
                    </a:p>
                  </a:txBody>
                  <a:tcPr anchor="ctr">
                    <a:solidFill>
                      <a:schemeClr val="bg1">
                        <a:lumMod val="95000"/>
                      </a:schemeClr>
                    </a:solidFill>
                  </a:tcPr>
                </a:tc>
                <a:tc>
                  <a:txBody>
                    <a:bodyPr/>
                    <a:lstStyle/>
                    <a:p>
                      <a:pPr algn="ctr"/>
                      <a:r>
                        <a:rPr lang="fr-FR" sz="900">
                          <a:solidFill>
                            <a:schemeClr val="tx1"/>
                          </a:solidFill>
                        </a:rPr>
                        <a:t>02/2018</a:t>
                      </a:r>
                    </a:p>
                  </a:txBody>
                  <a:tcPr anchor="ctr">
                    <a:solidFill>
                      <a:schemeClr val="bg1">
                        <a:lumMod val="95000"/>
                      </a:schemeClr>
                    </a:solidFill>
                  </a:tcPr>
                </a:tc>
                <a:tc>
                  <a:txBody>
                    <a:bodyPr/>
                    <a:lstStyle/>
                    <a:p>
                      <a:pPr algn="ctr"/>
                      <a:r>
                        <a:rPr lang="fr-FR" sz="900">
                          <a:solidFill>
                            <a:schemeClr val="tx1"/>
                          </a:solidFill>
                        </a:rPr>
                        <a:t>40</a:t>
                      </a:r>
                    </a:p>
                  </a:txBody>
                  <a:tcPr anchor="ctr">
                    <a:solidFill>
                      <a:schemeClr val="bg1">
                        <a:lumMod val="95000"/>
                      </a:schemeClr>
                    </a:solidFill>
                  </a:tcPr>
                </a:tc>
                <a:extLst>
                  <a:ext uri="{0D108BD9-81ED-4DB2-BD59-A6C34878D82A}">
                    <a16:rowId xmlns:a16="http://schemas.microsoft.com/office/drawing/2014/main" val="1774002371"/>
                  </a:ext>
                </a:extLst>
              </a:tr>
              <a:tr h="370840">
                <a:tc>
                  <a:txBody>
                    <a:bodyPr/>
                    <a:lstStyle/>
                    <a:p>
                      <a:pPr algn="ctr"/>
                      <a:r>
                        <a:rPr lang="fr-FR" sz="900">
                          <a:solidFill>
                            <a:schemeClr val="tx1"/>
                          </a:solidFill>
                        </a:rPr>
                        <a:t>Colon Real Estate</a:t>
                      </a:r>
                    </a:p>
                  </a:txBody>
                  <a:tcPr anchor="ctr">
                    <a:solidFill>
                      <a:schemeClr val="accent5">
                        <a:lumMod val="40000"/>
                        <a:lumOff val="60000"/>
                      </a:schemeClr>
                    </a:solidFill>
                  </a:tcPr>
                </a:tc>
                <a:tc>
                  <a:txBody>
                    <a:bodyPr/>
                    <a:lstStyle/>
                    <a:p>
                      <a:pPr algn="ctr"/>
                      <a:r>
                        <a:rPr lang="fr-FR" sz="900">
                          <a:solidFill>
                            <a:schemeClr val="tx1"/>
                          </a:solidFill>
                        </a:rPr>
                        <a:t>04/2018</a:t>
                      </a:r>
                    </a:p>
                  </a:txBody>
                  <a:tcPr anchor="ctr">
                    <a:solidFill>
                      <a:schemeClr val="accent5">
                        <a:lumMod val="40000"/>
                        <a:lumOff val="60000"/>
                      </a:schemeClr>
                    </a:solidFill>
                  </a:tcPr>
                </a:tc>
                <a:tc>
                  <a:txBody>
                    <a:bodyPr/>
                    <a:lstStyle/>
                    <a:p>
                      <a:pPr algn="ctr"/>
                      <a:r>
                        <a:rPr lang="fr-FR" sz="900">
                          <a:solidFill>
                            <a:schemeClr val="tx1"/>
                          </a:solidFill>
                        </a:rPr>
                        <a:t>200</a:t>
                      </a:r>
                    </a:p>
                  </a:txBody>
                  <a:tcPr anchor="ctr">
                    <a:solidFill>
                      <a:schemeClr val="accent5">
                        <a:lumMod val="40000"/>
                        <a:lumOff val="60000"/>
                      </a:schemeClr>
                    </a:solidFill>
                  </a:tcPr>
                </a:tc>
                <a:extLst>
                  <a:ext uri="{0D108BD9-81ED-4DB2-BD59-A6C34878D82A}">
                    <a16:rowId xmlns:a16="http://schemas.microsoft.com/office/drawing/2014/main" val="1427994024"/>
                  </a:ext>
                </a:extLst>
              </a:tr>
              <a:tr h="370840">
                <a:tc>
                  <a:txBody>
                    <a:bodyPr/>
                    <a:lstStyle/>
                    <a:p>
                      <a:pPr algn="ctr"/>
                      <a:r>
                        <a:rPr lang="fr-FR" sz="900">
                          <a:solidFill>
                            <a:schemeClr val="tx1"/>
                          </a:solidFill>
                        </a:rPr>
                        <a:t>Northwest Group Real Estate</a:t>
                      </a:r>
                    </a:p>
                  </a:txBody>
                  <a:tcPr anchor="ctr">
                    <a:solidFill>
                      <a:schemeClr val="bg1">
                        <a:lumMod val="95000"/>
                      </a:schemeClr>
                    </a:solidFill>
                  </a:tcPr>
                </a:tc>
                <a:tc>
                  <a:txBody>
                    <a:bodyPr/>
                    <a:lstStyle/>
                    <a:p>
                      <a:pPr algn="ctr"/>
                      <a:r>
                        <a:rPr lang="fr-FR" sz="900">
                          <a:solidFill>
                            <a:schemeClr val="tx1"/>
                          </a:solidFill>
                        </a:rPr>
                        <a:t>04/2018</a:t>
                      </a:r>
                    </a:p>
                  </a:txBody>
                  <a:tcPr anchor="ctr">
                    <a:solidFill>
                      <a:schemeClr val="bg1">
                        <a:lumMod val="95000"/>
                      </a:schemeClr>
                    </a:solidFill>
                  </a:tcPr>
                </a:tc>
                <a:tc>
                  <a:txBody>
                    <a:bodyPr/>
                    <a:lstStyle/>
                    <a:p>
                      <a:pPr algn="ctr"/>
                      <a:r>
                        <a:rPr lang="fr-FR" sz="900">
                          <a:solidFill>
                            <a:schemeClr val="tx1"/>
                          </a:solidFill>
                        </a:rPr>
                        <a:t>25</a:t>
                      </a:r>
                    </a:p>
                  </a:txBody>
                  <a:tcPr anchor="ctr">
                    <a:solidFill>
                      <a:schemeClr val="bg1">
                        <a:lumMod val="95000"/>
                      </a:schemeClr>
                    </a:solidFill>
                  </a:tcPr>
                </a:tc>
                <a:extLst>
                  <a:ext uri="{0D108BD9-81ED-4DB2-BD59-A6C34878D82A}">
                    <a16:rowId xmlns:a16="http://schemas.microsoft.com/office/drawing/2014/main" val="3288112499"/>
                  </a:ext>
                </a:extLst>
              </a:tr>
              <a:tr h="370840">
                <a:tc>
                  <a:txBody>
                    <a:bodyPr/>
                    <a:lstStyle/>
                    <a:p>
                      <a:pPr algn="ctr"/>
                      <a:r>
                        <a:rPr lang="fr-FR" sz="900">
                          <a:solidFill>
                            <a:schemeClr val="tx1"/>
                          </a:solidFill>
                        </a:rPr>
                        <a:t>The Hudson Company</a:t>
                      </a:r>
                    </a:p>
                  </a:txBody>
                  <a:tcPr anchor="ctr">
                    <a:solidFill>
                      <a:schemeClr val="accent5">
                        <a:lumMod val="40000"/>
                        <a:lumOff val="60000"/>
                      </a:schemeClr>
                    </a:solidFill>
                  </a:tcPr>
                </a:tc>
                <a:tc>
                  <a:txBody>
                    <a:bodyPr/>
                    <a:lstStyle/>
                    <a:p>
                      <a:pPr algn="ctr"/>
                      <a:r>
                        <a:rPr lang="fr-FR" sz="900">
                          <a:solidFill>
                            <a:schemeClr val="tx1"/>
                          </a:solidFill>
                        </a:rPr>
                        <a:t>06/2018</a:t>
                      </a:r>
                    </a:p>
                  </a:txBody>
                  <a:tcPr anchor="ctr">
                    <a:solidFill>
                      <a:schemeClr val="accent5">
                        <a:lumMod val="40000"/>
                        <a:lumOff val="60000"/>
                      </a:schemeClr>
                    </a:solidFill>
                  </a:tcPr>
                </a:tc>
                <a:tc>
                  <a:txBody>
                    <a:bodyPr/>
                    <a:lstStyle/>
                    <a:p>
                      <a:pPr algn="ctr"/>
                      <a:r>
                        <a:rPr lang="fr-FR" sz="900">
                          <a:solidFill>
                            <a:schemeClr val="tx1"/>
                          </a:solidFill>
                        </a:rPr>
                        <a:t>24</a:t>
                      </a:r>
                    </a:p>
                  </a:txBody>
                  <a:tcPr anchor="ctr">
                    <a:solidFill>
                      <a:schemeClr val="accent5">
                        <a:lumMod val="40000"/>
                        <a:lumOff val="60000"/>
                      </a:schemeClr>
                    </a:solidFill>
                  </a:tcPr>
                </a:tc>
                <a:extLst>
                  <a:ext uri="{0D108BD9-81ED-4DB2-BD59-A6C34878D82A}">
                    <a16:rowId xmlns:a16="http://schemas.microsoft.com/office/drawing/2014/main" val="2388003537"/>
                  </a:ext>
                </a:extLst>
              </a:tr>
              <a:tr h="370840">
                <a:tc>
                  <a:txBody>
                    <a:bodyPr/>
                    <a:lstStyle/>
                    <a:p>
                      <a:pPr algn="ctr"/>
                      <a:r>
                        <a:rPr lang="fr-FR" sz="900">
                          <a:solidFill>
                            <a:schemeClr val="tx1"/>
                          </a:solidFill>
                        </a:rPr>
                        <a:t>ICS Realty</a:t>
                      </a:r>
                    </a:p>
                  </a:txBody>
                  <a:tcPr anchor="ctr">
                    <a:solidFill>
                      <a:schemeClr val="bg1">
                        <a:lumMod val="95000"/>
                      </a:schemeClr>
                    </a:solidFill>
                  </a:tcPr>
                </a:tc>
                <a:tc>
                  <a:txBody>
                    <a:bodyPr/>
                    <a:lstStyle/>
                    <a:p>
                      <a:pPr algn="ctr"/>
                      <a:r>
                        <a:rPr lang="fr-FR" sz="900">
                          <a:solidFill>
                            <a:schemeClr val="tx1"/>
                          </a:solidFill>
                        </a:rPr>
                        <a:t>06/2018</a:t>
                      </a:r>
                    </a:p>
                  </a:txBody>
                  <a:tcPr anchor="ctr">
                    <a:solidFill>
                      <a:schemeClr val="bg1">
                        <a:lumMod val="95000"/>
                      </a:schemeClr>
                    </a:solidFill>
                  </a:tcPr>
                </a:tc>
                <a:tc>
                  <a:txBody>
                    <a:bodyPr/>
                    <a:lstStyle/>
                    <a:p>
                      <a:pPr algn="ctr"/>
                      <a:r>
                        <a:rPr lang="fr-FR" sz="900">
                          <a:solidFill>
                            <a:schemeClr val="tx1"/>
                          </a:solidFill>
                        </a:rPr>
                        <a:t>20</a:t>
                      </a:r>
                    </a:p>
                  </a:txBody>
                  <a:tcPr anchor="ctr">
                    <a:solidFill>
                      <a:schemeClr val="bg1">
                        <a:lumMod val="95000"/>
                      </a:schemeClr>
                    </a:solidFill>
                  </a:tcPr>
                </a:tc>
                <a:extLst>
                  <a:ext uri="{0D108BD9-81ED-4DB2-BD59-A6C34878D82A}">
                    <a16:rowId xmlns:a16="http://schemas.microsoft.com/office/drawing/2014/main" val="2076320615"/>
                  </a:ext>
                </a:extLst>
              </a:tr>
              <a:tr h="370840">
                <a:tc>
                  <a:txBody>
                    <a:bodyPr/>
                    <a:lstStyle/>
                    <a:p>
                      <a:pPr algn="ctr"/>
                      <a:r>
                        <a:rPr lang="fr-FR" sz="900">
                          <a:solidFill>
                            <a:schemeClr val="tx1"/>
                          </a:solidFill>
                        </a:rPr>
                        <a:t>Paragon Real Estate Group</a:t>
                      </a:r>
                    </a:p>
                  </a:txBody>
                  <a:tcPr anchor="ctr">
                    <a:solidFill>
                      <a:schemeClr val="accent5">
                        <a:lumMod val="40000"/>
                        <a:lumOff val="60000"/>
                      </a:schemeClr>
                    </a:solidFill>
                  </a:tcPr>
                </a:tc>
                <a:tc>
                  <a:txBody>
                    <a:bodyPr/>
                    <a:lstStyle/>
                    <a:p>
                      <a:pPr algn="ctr"/>
                      <a:r>
                        <a:rPr lang="fr-FR" sz="900">
                          <a:solidFill>
                            <a:schemeClr val="tx1"/>
                          </a:solidFill>
                        </a:rPr>
                        <a:t>07/2018</a:t>
                      </a:r>
                    </a:p>
                  </a:txBody>
                  <a:tcPr anchor="ctr">
                    <a:solidFill>
                      <a:schemeClr val="accent5">
                        <a:lumMod val="40000"/>
                        <a:lumOff val="60000"/>
                      </a:schemeClr>
                    </a:solidFill>
                  </a:tcPr>
                </a:tc>
                <a:tc>
                  <a:txBody>
                    <a:bodyPr/>
                    <a:lstStyle/>
                    <a:p>
                      <a:pPr algn="ctr"/>
                      <a:r>
                        <a:rPr lang="fr-FR" sz="900">
                          <a:solidFill>
                            <a:schemeClr val="tx1"/>
                          </a:solidFill>
                        </a:rPr>
                        <a:t>236</a:t>
                      </a:r>
                    </a:p>
                  </a:txBody>
                  <a:tcPr anchor="ctr">
                    <a:solidFill>
                      <a:schemeClr val="accent5">
                        <a:lumMod val="40000"/>
                        <a:lumOff val="60000"/>
                      </a:schemeClr>
                    </a:solidFill>
                  </a:tcPr>
                </a:tc>
                <a:extLst>
                  <a:ext uri="{0D108BD9-81ED-4DB2-BD59-A6C34878D82A}">
                    <a16:rowId xmlns:a16="http://schemas.microsoft.com/office/drawing/2014/main" val="4003560323"/>
                  </a:ext>
                </a:extLst>
              </a:tr>
              <a:tr h="370840">
                <a:tc>
                  <a:txBody>
                    <a:bodyPr/>
                    <a:lstStyle/>
                    <a:p>
                      <a:pPr algn="ctr"/>
                      <a:r>
                        <a:rPr lang="fr-FR" sz="900">
                          <a:solidFill>
                            <a:schemeClr val="tx1"/>
                          </a:solidFill>
                        </a:rPr>
                        <a:t>Pacific Union</a:t>
                      </a:r>
                    </a:p>
                  </a:txBody>
                  <a:tcPr anchor="ctr">
                    <a:solidFill>
                      <a:schemeClr val="bg1">
                        <a:lumMod val="95000"/>
                      </a:schemeClr>
                    </a:solidFill>
                  </a:tcPr>
                </a:tc>
                <a:tc>
                  <a:txBody>
                    <a:bodyPr/>
                    <a:lstStyle/>
                    <a:p>
                      <a:pPr algn="ctr"/>
                      <a:r>
                        <a:rPr lang="fr-FR" sz="900">
                          <a:solidFill>
                            <a:schemeClr val="tx1"/>
                          </a:solidFill>
                        </a:rPr>
                        <a:t>08/2018</a:t>
                      </a:r>
                    </a:p>
                  </a:txBody>
                  <a:tcPr anchor="ctr">
                    <a:solidFill>
                      <a:schemeClr val="bg1">
                        <a:lumMod val="95000"/>
                      </a:schemeClr>
                    </a:solidFill>
                  </a:tcPr>
                </a:tc>
                <a:tc>
                  <a:txBody>
                    <a:bodyPr/>
                    <a:lstStyle/>
                    <a:p>
                      <a:pPr algn="ctr"/>
                      <a:r>
                        <a:rPr lang="fr-FR" sz="900">
                          <a:solidFill>
                            <a:schemeClr val="tx1"/>
                          </a:solidFill>
                        </a:rPr>
                        <a:t>1700</a:t>
                      </a:r>
                    </a:p>
                  </a:txBody>
                  <a:tcPr anchor="ctr">
                    <a:solidFill>
                      <a:schemeClr val="bg1">
                        <a:lumMod val="95000"/>
                      </a:schemeClr>
                    </a:solidFill>
                  </a:tcPr>
                </a:tc>
                <a:extLst>
                  <a:ext uri="{0D108BD9-81ED-4DB2-BD59-A6C34878D82A}">
                    <a16:rowId xmlns:a16="http://schemas.microsoft.com/office/drawing/2014/main" val="908806559"/>
                  </a:ext>
                </a:extLst>
              </a:tr>
              <a:tr h="370840">
                <a:tc>
                  <a:txBody>
                    <a:bodyPr/>
                    <a:lstStyle/>
                    <a:p>
                      <a:pPr algn="ctr"/>
                      <a:r>
                        <a:rPr lang="fr-FR" sz="900">
                          <a:solidFill>
                            <a:schemeClr val="tx1"/>
                          </a:solidFill>
                        </a:rPr>
                        <a:t>Avenue Properties</a:t>
                      </a:r>
                    </a:p>
                  </a:txBody>
                  <a:tcPr anchor="ctr">
                    <a:solidFill>
                      <a:schemeClr val="accent5">
                        <a:lumMod val="40000"/>
                        <a:lumOff val="60000"/>
                      </a:schemeClr>
                    </a:solidFill>
                  </a:tcPr>
                </a:tc>
                <a:tc>
                  <a:txBody>
                    <a:bodyPr/>
                    <a:lstStyle/>
                    <a:p>
                      <a:pPr algn="ctr"/>
                      <a:r>
                        <a:rPr lang="fr-FR" sz="900">
                          <a:solidFill>
                            <a:schemeClr val="tx1"/>
                          </a:solidFill>
                        </a:rPr>
                        <a:t>08/2018</a:t>
                      </a:r>
                    </a:p>
                  </a:txBody>
                  <a:tcPr anchor="ctr">
                    <a:solidFill>
                      <a:schemeClr val="accent5">
                        <a:lumMod val="40000"/>
                        <a:lumOff val="60000"/>
                      </a:schemeClr>
                    </a:solidFill>
                  </a:tcPr>
                </a:tc>
                <a:tc>
                  <a:txBody>
                    <a:bodyPr/>
                    <a:lstStyle/>
                    <a:p>
                      <a:pPr algn="ctr"/>
                      <a:r>
                        <a:rPr lang="fr-FR" sz="900">
                          <a:solidFill>
                            <a:schemeClr val="tx1"/>
                          </a:solidFill>
                        </a:rPr>
                        <a:t>10</a:t>
                      </a:r>
                    </a:p>
                  </a:txBody>
                  <a:tcPr anchor="ctr">
                    <a:solidFill>
                      <a:schemeClr val="accent5">
                        <a:lumMod val="40000"/>
                        <a:lumOff val="60000"/>
                      </a:schemeClr>
                    </a:solidFill>
                  </a:tcPr>
                </a:tc>
                <a:extLst>
                  <a:ext uri="{0D108BD9-81ED-4DB2-BD59-A6C34878D82A}">
                    <a16:rowId xmlns:a16="http://schemas.microsoft.com/office/drawing/2014/main" val="1789718762"/>
                  </a:ext>
                </a:extLst>
              </a:tr>
              <a:tr h="370840">
                <a:tc>
                  <a:txBody>
                    <a:bodyPr/>
                    <a:lstStyle/>
                    <a:p>
                      <a:pPr algn="ctr"/>
                      <a:r>
                        <a:rPr lang="fr-FR" sz="900">
                          <a:solidFill>
                            <a:schemeClr val="tx1"/>
                          </a:solidFill>
                        </a:rPr>
                        <a:t>Wydler Brothers Real Estate</a:t>
                      </a:r>
                    </a:p>
                  </a:txBody>
                  <a:tcPr anchor="ctr">
                    <a:solidFill>
                      <a:schemeClr val="bg1">
                        <a:lumMod val="95000"/>
                      </a:schemeClr>
                    </a:solidFill>
                  </a:tcPr>
                </a:tc>
                <a:tc>
                  <a:txBody>
                    <a:bodyPr/>
                    <a:lstStyle/>
                    <a:p>
                      <a:pPr algn="ctr"/>
                      <a:r>
                        <a:rPr lang="fr-FR" sz="900">
                          <a:solidFill>
                            <a:schemeClr val="tx1"/>
                          </a:solidFill>
                        </a:rPr>
                        <a:t>11/2018</a:t>
                      </a:r>
                    </a:p>
                  </a:txBody>
                  <a:tcPr anchor="ctr">
                    <a:solidFill>
                      <a:schemeClr val="bg1">
                        <a:lumMod val="95000"/>
                      </a:schemeClr>
                    </a:solidFill>
                  </a:tcPr>
                </a:tc>
                <a:tc>
                  <a:txBody>
                    <a:bodyPr/>
                    <a:lstStyle/>
                    <a:p>
                      <a:pPr algn="ctr"/>
                      <a:r>
                        <a:rPr lang="fr-FR" sz="900">
                          <a:solidFill>
                            <a:schemeClr val="tx1"/>
                          </a:solidFill>
                        </a:rPr>
                        <a:t>50</a:t>
                      </a:r>
                    </a:p>
                  </a:txBody>
                  <a:tcPr anchor="ctr">
                    <a:solidFill>
                      <a:schemeClr val="bg1">
                        <a:lumMod val="95000"/>
                      </a:schemeClr>
                    </a:solidFill>
                  </a:tcPr>
                </a:tc>
                <a:extLst>
                  <a:ext uri="{0D108BD9-81ED-4DB2-BD59-A6C34878D82A}">
                    <a16:rowId xmlns:a16="http://schemas.microsoft.com/office/drawing/2014/main" val="1812515369"/>
                  </a:ext>
                </a:extLst>
              </a:tr>
              <a:tr h="370840">
                <a:tc>
                  <a:txBody>
                    <a:bodyPr/>
                    <a:lstStyle/>
                    <a:p>
                      <a:pPr algn="ctr"/>
                      <a:r>
                        <a:rPr lang="fr-FR" sz="900">
                          <a:solidFill>
                            <a:schemeClr val="tx1"/>
                          </a:solidFill>
                        </a:rPr>
                        <a:t>Alain Pinel Realtors</a:t>
                      </a:r>
                    </a:p>
                  </a:txBody>
                  <a:tcPr anchor="ctr">
                    <a:solidFill>
                      <a:schemeClr val="accent5">
                        <a:lumMod val="40000"/>
                        <a:lumOff val="60000"/>
                      </a:schemeClr>
                    </a:solidFill>
                  </a:tcPr>
                </a:tc>
                <a:tc>
                  <a:txBody>
                    <a:bodyPr/>
                    <a:lstStyle/>
                    <a:p>
                      <a:pPr algn="ctr"/>
                      <a:r>
                        <a:rPr lang="fr-FR" sz="900">
                          <a:solidFill>
                            <a:schemeClr val="tx1"/>
                          </a:solidFill>
                        </a:rPr>
                        <a:t>03/2019</a:t>
                      </a:r>
                    </a:p>
                  </a:txBody>
                  <a:tcPr anchor="ctr">
                    <a:solidFill>
                      <a:schemeClr val="accent5">
                        <a:lumMod val="40000"/>
                        <a:lumOff val="60000"/>
                      </a:schemeClr>
                    </a:solidFill>
                  </a:tcPr>
                </a:tc>
                <a:tc>
                  <a:txBody>
                    <a:bodyPr/>
                    <a:lstStyle/>
                    <a:p>
                      <a:pPr algn="ctr"/>
                      <a:r>
                        <a:rPr lang="fr-FR" sz="900">
                          <a:solidFill>
                            <a:schemeClr val="tx1"/>
                          </a:solidFill>
                        </a:rPr>
                        <a:t>1300</a:t>
                      </a:r>
                    </a:p>
                  </a:txBody>
                  <a:tcPr anchor="ctr">
                    <a:solidFill>
                      <a:schemeClr val="accent5">
                        <a:lumMod val="40000"/>
                        <a:lumOff val="60000"/>
                      </a:schemeClr>
                    </a:solidFill>
                  </a:tcPr>
                </a:tc>
                <a:extLst>
                  <a:ext uri="{0D108BD9-81ED-4DB2-BD59-A6C34878D82A}">
                    <a16:rowId xmlns:a16="http://schemas.microsoft.com/office/drawing/2014/main" val="1200091044"/>
                  </a:ext>
                </a:extLst>
              </a:tr>
              <a:tr h="370840">
                <a:tc>
                  <a:txBody>
                    <a:bodyPr/>
                    <a:lstStyle/>
                    <a:p>
                      <a:pPr algn="ctr"/>
                      <a:r>
                        <a:rPr lang="fr-FR" sz="900">
                          <a:solidFill>
                            <a:schemeClr val="tx1"/>
                          </a:solidFill>
                        </a:rPr>
                        <a:t>Stribling &amp; Associates</a:t>
                      </a:r>
                    </a:p>
                  </a:txBody>
                  <a:tcPr anchor="ctr">
                    <a:solidFill>
                      <a:schemeClr val="bg1">
                        <a:lumMod val="95000"/>
                      </a:schemeClr>
                    </a:solidFill>
                  </a:tcPr>
                </a:tc>
                <a:tc>
                  <a:txBody>
                    <a:bodyPr/>
                    <a:lstStyle/>
                    <a:p>
                      <a:pPr algn="ctr"/>
                      <a:r>
                        <a:rPr lang="fr-FR" sz="900">
                          <a:solidFill>
                            <a:schemeClr val="tx1"/>
                          </a:solidFill>
                        </a:rPr>
                        <a:t>04/2019</a:t>
                      </a:r>
                    </a:p>
                  </a:txBody>
                  <a:tcPr anchor="ctr">
                    <a:solidFill>
                      <a:schemeClr val="bg1">
                        <a:lumMod val="95000"/>
                      </a:schemeClr>
                    </a:solidFill>
                  </a:tcPr>
                </a:tc>
                <a:tc>
                  <a:txBody>
                    <a:bodyPr/>
                    <a:lstStyle/>
                    <a:p>
                      <a:pPr algn="ctr"/>
                      <a:r>
                        <a:rPr lang="fr-FR" sz="900">
                          <a:solidFill>
                            <a:schemeClr val="tx1"/>
                          </a:solidFill>
                        </a:rPr>
                        <a:t>304</a:t>
                      </a:r>
                    </a:p>
                  </a:txBody>
                  <a:tcPr anchor="ctr">
                    <a:solidFill>
                      <a:schemeClr val="bg1">
                        <a:lumMod val="95000"/>
                      </a:schemeClr>
                    </a:solidFill>
                  </a:tcPr>
                </a:tc>
                <a:extLst>
                  <a:ext uri="{0D108BD9-81ED-4DB2-BD59-A6C34878D82A}">
                    <a16:rowId xmlns:a16="http://schemas.microsoft.com/office/drawing/2014/main" val="4100676637"/>
                  </a:ext>
                </a:extLst>
              </a:tr>
            </a:tbl>
          </a:graphicData>
        </a:graphic>
      </p:graphicFrame>
      <p:grpSp>
        <p:nvGrpSpPr>
          <p:cNvPr id="62" name="Group 61">
            <a:extLst>
              <a:ext uri="{FF2B5EF4-FFF2-40B4-BE49-F238E27FC236}">
                <a16:creationId xmlns:a16="http://schemas.microsoft.com/office/drawing/2014/main" id="{9F0B1531-2A9B-45EE-8A22-9E83CBE0712C}"/>
              </a:ext>
            </a:extLst>
          </p:cNvPr>
          <p:cNvGrpSpPr/>
          <p:nvPr/>
        </p:nvGrpSpPr>
        <p:grpSpPr>
          <a:xfrm>
            <a:off x="5620782" y="1531518"/>
            <a:ext cx="1799193" cy="3030757"/>
            <a:chOff x="5620782" y="1636415"/>
            <a:chExt cx="1799193" cy="3030757"/>
          </a:xfrm>
        </p:grpSpPr>
        <p:pic>
          <p:nvPicPr>
            <p:cNvPr id="16" name="Graphic 15">
              <a:extLst>
                <a:ext uri="{FF2B5EF4-FFF2-40B4-BE49-F238E27FC236}">
                  <a16:creationId xmlns:a16="http://schemas.microsoft.com/office/drawing/2014/main" id="{3BAF7DA2-7B5B-4851-A2E4-633C7F033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8409" y="1636415"/>
              <a:ext cx="818446" cy="1011023"/>
            </a:xfrm>
            <a:prstGeom prst="rect">
              <a:avLst/>
            </a:prstGeom>
          </p:spPr>
        </p:pic>
        <p:sp>
          <p:nvSpPr>
            <p:cNvPr id="48" name="TextBox 47">
              <a:extLst>
                <a:ext uri="{FF2B5EF4-FFF2-40B4-BE49-F238E27FC236}">
                  <a16:creationId xmlns:a16="http://schemas.microsoft.com/office/drawing/2014/main" id="{1A46D728-34AB-4F4D-8052-2DE8E86F2AE9}"/>
                </a:ext>
              </a:extLst>
            </p:cNvPr>
            <p:cNvSpPr txBox="1"/>
            <p:nvPr/>
          </p:nvSpPr>
          <p:spPr>
            <a:xfrm>
              <a:off x="5620782" y="2481958"/>
              <a:ext cx="1799193" cy="2185214"/>
            </a:xfrm>
            <a:prstGeom prst="rect">
              <a:avLst/>
            </a:prstGeom>
            <a:noFill/>
          </p:spPr>
          <p:txBody>
            <a:bodyPr wrap="square" rtlCol="0">
              <a:spAutoFit/>
            </a:bodyPr>
            <a:lstStyle/>
            <a:p>
              <a:pPr marL="171450" indent="-171450" algn="just">
                <a:spcAft>
                  <a:spcPts val="600"/>
                </a:spcAft>
                <a:buClr>
                  <a:schemeClr val="tx1"/>
                </a:buClr>
                <a:buFont typeface="Arial" panose="020B0604020202020204" pitchFamily="34" charset="0"/>
                <a:buChar char="•"/>
              </a:pPr>
              <a:r>
                <a:rPr lang="en-US" sz="900"/>
                <a:t>Onboard </a:t>
              </a:r>
              <a:r>
                <a:rPr lang="en-US" sz="900">
                  <a:solidFill>
                    <a:srgbClr val="009DB0"/>
                  </a:solidFill>
                </a:rPr>
                <a:t>experimented agents</a:t>
              </a:r>
              <a:r>
                <a:rPr lang="en-US" sz="900"/>
                <a:t> by </a:t>
              </a:r>
              <a:r>
                <a:rPr lang="en-US" sz="900">
                  <a:solidFill>
                    <a:srgbClr val="009DB0"/>
                  </a:solidFill>
                </a:rPr>
                <a:t>acquisition</a:t>
              </a:r>
              <a:r>
                <a:rPr lang="en-US" sz="900"/>
                <a:t> of brokerage companies or </a:t>
              </a:r>
              <a:r>
                <a:rPr lang="en-US" sz="900">
                  <a:solidFill>
                    <a:srgbClr val="009DB0"/>
                  </a:solidFill>
                </a:rPr>
                <a:t>courting agents </a:t>
              </a:r>
              <a:r>
                <a:rPr lang="en-US" sz="900"/>
                <a:t>from rivals thanks to </a:t>
              </a:r>
              <a:r>
                <a:rPr lang="en-US" sz="900">
                  <a:solidFill>
                    <a:srgbClr val="009DB0"/>
                  </a:solidFill>
                </a:rPr>
                <a:t>better commission </a:t>
              </a:r>
              <a:r>
                <a:rPr lang="en-US" sz="900"/>
                <a:t>and </a:t>
              </a:r>
              <a:r>
                <a:rPr lang="en-US" sz="900">
                  <a:solidFill>
                    <a:srgbClr val="009DB0"/>
                  </a:solidFill>
                </a:rPr>
                <a:t>equity share</a:t>
              </a:r>
              <a:r>
                <a:rPr lang="en-US" sz="900"/>
                <a:t>: </a:t>
              </a:r>
            </a:p>
            <a:p>
              <a:pPr marL="171450" indent="-171450" algn="just">
                <a:spcAft>
                  <a:spcPts val="600"/>
                </a:spcAft>
                <a:buClr>
                  <a:schemeClr val="tx1"/>
                </a:buClr>
                <a:buFont typeface="Wingdings" panose="05000000000000000000" pitchFamily="2" charset="2"/>
                <a:buChar char="Ø"/>
              </a:pPr>
              <a:r>
                <a:rPr lang="en-US" sz="900" i="1"/>
                <a:t>“Bonuses and payments along with promises of extra business to make the jump” - </a:t>
              </a:r>
              <a:r>
                <a:rPr lang="en-US" sz="900"/>
                <a:t>COO at Compass</a:t>
              </a:r>
              <a:endParaRPr lang="en-US" sz="900" i="1"/>
            </a:p>
            <a:p>
              <a:pPr marL="171450" indent="-171450" algn="just">
                <a:spcAft>
                  <a:spcPts val="600"/>
                </a:spcAft>
                <a:buClr>
                  <a:schemeClr val="tx1"/>
                </a:buClr>
                <a:buFont typeface="Arial" panose="020B0604020202020204" pitchFamily="34" charset="0"/>
                <a:buChar char="•"/>
              </a:pPr>
              <a:r>
                <a:rPr lang="en-US" sz="900">
                  <a:solidFill>
                    <a:srgbClr val="009DB0"/>
                  </a:solidFill>
                </a:rPr>
                <a:t>Minimize formation</a:t>
              </a:r>
              <a:r>
                <a:rPr lang="en-US" sz="900"/>
                <a:t> or training costs </a:t>
              </a:r>
            </a:p>
          </p:txBody>
        </p:sp>
      </p:grpSp>
      <p:grpSp>
        <p:nvGrpSpPr>
          <p:cNvPr id="63" name="Group 62">
            <a:extLst>
              <a:ext uri="{FF2B5EF4-FFF2-40B4-BE49-F238E27FC236}">
                <a16:creationId xmlns:a16="http://schemas.microsoft.com/office/drawing/2014/main" id="{1CB93B67-F492-4780-89C5-18A9EC1450DF}"/>
              </a:ext>
            </a:extLst>
          </p:cNvPr>
          <p:cNvGrpSpPr/>
          <p:nvPr/>
        </p:nvGrpSpPr>
        <p:grpSpPr>
          <a:xfrm>
            <a:off x="7931326" y="1746845"/>
            <a:ext cx="1799192" cy="2399931"/>
            <a:chOff x="7931326" y="1746845"/>
            <a:chExt cx="1799192" cy="2399931"/>
          </a:xfrm>
        </p:grpSpPr>
        <p:grpSp>
          <p:nvGrpSpPr>
            <p:cNvPr id="60" name="Group 59">
              <a:extLst>
                <a:ext uri="{FF2B5EF4-FFF2-40B4-BE49-F238E27FC236}">
                  <a16:creationId xmlns:a16="http://schemas.microsoft.com/office/drawing/2014/main" id="{8882A9F8-B81D-4178-8968-B641B3496380}"/>
                </a:ext>
              </a:extLst>
            </p:cNvPr>
            <p:cNvGrpSpPr/>
            <p:nvPr/>
          </p:nvGrpSpPr>
          <p:grpSpPr>
            <a:xfrm>
              <a:off x="8523467" y="1746845"/>
              <a:ext cx="614911" cy="580369"/>
              <a:chOff x="8456544" y="1851742"/>
              <a:chExt cx="614911" cy="580369"/>
            </a:xfrm>
          </p:grpSpPr>
          <p:sp>
            <p:nvSpPr>
              <p:cNvPr id="41" name="Freeform: Shape 40">
                <a:extLst>
                  <a:ext uri="{FF2B5EF4-FFF2-40B4-BE49-F238E27FC236}">
                    <a16:creationId xmlns:a16="http://schemas.microsoft.com/office/drawing/2014/main" id="{109DC55B-DEE9-4FD7-A03C-2CED4214A651}"/>
                  </a:ext>
                </a:extLst>
              </p:cNvPr>
              <p:cNvSpPr/>
              <p:nvPr/>
            </p:nvSpPr>
            <p:spPr>
              <a:xfrm>
                <a:off x="8546979" y="2303915"/>
                <a:ext cx="241480" cy="128196"/>
              </a:xfrm>
              <a:custGeom>
                <a:avLst/>
                <a:gdLst>
                  <a:gd name="connsiteX0" fmla="*/ 699509 w 750328"/>
                  <a:gd name="connsiteY0" fmla="*/ 146479 h 398331"/>
                  <a:gd name="connsiteX1" fmla="*/ 550042 w 750328"/>
                  <a:gd name="connsiteY1" fmla="*/ 295946 h 398331"/>
                  <a:gd name="connsiteX2" fmla="*/ 340787 w 750328"/>
                  <a:gd name="connsiteY2" fmla="*/ 295946 h 398331"/>
                  <a:gd name="connsiteX3" fmla="*/ 101638 w 750328"/>
                  <a:gd name="connsiteY3" fmla="*/ 59787 h 398331"/>
                  <a:gd name="connsiteX4" fmla="*/ 254095 w 750328"/>
                  <a:gd name="connsiteY4" fmla="*/ 59787 h 398331"/>
                  <a:gd name="connsiteX5" fmla="*/ 283989 w 750328"/>
                  <a:gd name="connsiteY5" fmla="*/ 29894 h 398331"/>
                  <a:gd name="connsiteX6" fmla="*/ 254095 w 750328"/>
                  <a:gd name="connsiteY6" fmla="*/ 0 h 398331"/>
                  <a:gd name="connsiteX7" fmla="*/ 254095 w 750328"/>
                  <a:gd name="connsiteY7" fmla="*/ 0 h 398331"/>
                  <a:gd name="connsiteX8" fmla="*/ 29894 w 750328"/>
                  <a:gd name="connsiteY8" fmla="*/ 0 h 398331"/>
                  <a:gd name="connsiteX9" fmla="*/ 0 w 750328"/>
                  <a:gd name="connsiteY9" fmla="*/ 29894 h 398331"/>
                  <a:gd name="connsiteX10" fmla="*/ 0 w 750328"/>
                  <a:gd name="connsiteY10" fmla="*/ 254095 h 398331"/>
                  <a:gd name="connsiteX11" fmla="*/ 29894 w 750328"/>
                  <a:gd name="connsiteY11" fmla="*/ 283989 h 398331"/>
                  <a:gd name="connsiteX12" fmla="*/ 29894 w 750328"/>
                  <a:gd name="connsiteY12" fmla="*/ 283989 h 398331"/>
                  <a:gd name="connsiteX13" fmla="*/ 59787 w 750328"/>
                  <a:gd name="connsiteY13" fmla="*/ 254095 h 398331"/>
                  <a:gd name="connsiteX14" fmla="*/ 59787 w 750328"/>
                  <a:gd name="connsiteY14" fmla="*/ 101638 h 398331"/>
                  <a:gd name="connsiteX15" fmla="*/ 298936 w 750328"/>
                  <a:gd name="connsiteY15" fmla="*/ 337797 h 398331"/>
                  <a:gd name="connsiteX16" fmla="*/ 591893 w 750328"/>
                  <a:gd name="connsiteY16" fmla="*/ 337797 h 398331"/>
                  <a:gd name="connsiteX17" fmla="*/ 741360 w 750328"/>
                  <a:gd name="connsiteY17" fmla="*/ 188329 h 398331"/>
                  <a:gd name="connsiteX18" fmla="*/ 741360 w 750328"/>
                  <a:gd name="connsiteY18" fmla="*/ 146479 h 398331"/>
                  <a:gd name="connsiteX19" fmla="*/ 699509 w 750328"/>
                  <a:gd name="connsiteY19" fmla="*/ 146479 h 39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0328" h="398331">
                    <a:moveTo>
                      <a:pt x="699509" y="146479"/>
                    </a:moveTo>
                    <a:lnTo>
                      <a:pt x="550042" y="295946"/>
                    </a:lnTo>
                    <a:cubicBezTo>
                      <a:pt x="493244" y="352744"/>
                      <a:pt x="397584" y="352744"/>
                      <a:pt x="340787" y="295946"/>
                    </a:cubicBezTo>
                    <a:lnTo>
                      <a:pt x="101638" y="59787"/>
                    </a:lnTo>
                    <a:lnTo>
                      <a:pt x="254095" y="59787"/>
                    </a:lnTo>
                    <a:cubicBezTo>
                      <a:pt x="272031" y="59787"/>
                      <a:pt x="283989" y="44840"/>
                      <a:pt x="283989" y="29894"/>
                    </a:cubicBezTo>
                    <a:cubicBezTo>
                      <a:pt x="283989" y="11957"/>
                      <a:pt x="272031" y="0"/>
                      <a:pt x="254095" y="0"/>
                    </a:cubicBezTo>
                    <a:cubicBezTo>
                      <a:pt x="254095" y="0"/>
                      <a:pt x="254095" y="0"/>
                      <a:pt x="254095" y="0"/>
                    </a:cubicBezTo>
                    <a:lnTo>
                      <a:pt x="29894" y="0"/>
                    </a:lnTo>
                    <a:cubicBezTo>
                      <a:pt x="11957" y="0"/>
                      <a:pt x="0" y="14947"/>
                      <a:pt x="0" y="29894"/>
                    </a:cubicBezTo>
                    <a:lnTo>
                      <a:pt x="0" y="254095"/>
                    </a:lnTo>
                    <a:cubicBezTo>
                      <a:pt x="0" y="272032"/>
                      <a:pt x="11957" y="283989"/>
                      <a:pt x="29894" y="283989"/>
                    </a:cubicBezTo>
                    <a:cubicBezTo>
                      <a:pt x="29894" y="283989"/>
                      <a:pt x="29894" y="283989"/>
                      <a:pt x="29894" y="283989"/>
                    </a:cubicBezTo>
                    <a:cubicBezTo>
                      <a:pt x="47830" y="283989"/>
                      <a:pt x="59787" y="269042"/>
                      <a:pt x="59787" y="254095"/>
                    </a:cubicBezTo>
                    <a:lnTo>
                      <a:pt x="59787" y="101638"/>
                    </a:lnTo>
                    <a:lnTo>
                      <a:pt x="298936" y="337797"/>
                    </a:lnTo>
                    <a:cubicBezTo>
                      <a:pt x="379648" y="418510"/>
                      <a:pt x="511180" y="418510"/>
                      <a:pt x="591893" y="337797"/>
                    </a:cubicBezTo>
                    <a:lnTo>
                      <a:pt x="741360" y="188329"/>
                    </a:lnTo>
                    <a:cubicBezTo>
                      <a:pt x="753318" y="176372"/>
                      <a:pt x="753318" y="158436"/>
                      <a:pt x="741360" y="146479"/>
                    </a:cubicBezTo>
                    <a:cubicBezTo>
                      <a:pt x="729403" y="134521"/>
                      <a:pt x="711467" y="134521"/>
                      <a:pt x="699509" y="146479"/>
                    </a:cubicBezTo>
                    <a:close/>
                  </a:path>
                </a:pathLst>
              </a:custGeom>
              <a:solidFill>
                <a:srgbClr val="009DB0"/>
              </a:solidFill>
              <a:ln w="2987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A2CAD94-6B3C-4F91-BA44-445A61DA63DD}"/>
                  </a:ext>
                </a:extLst>
              </p:cNvPr>
              <p:cNvSpPr/>
              <p:nvPr/>
            </p:nvSpPr>
            <p:spPr>
              <a:xfrm>
                <a:off x="8753824" y="1858477"/>
                <a:ext cx="187604" cy="195300"/>
              </a:xfrm>
              <a:custGeom>
                <a:avLst/>
                <a:gdLst>
                  <a:gd name="connsiteX0" fmla="*/ 167404 w 582924"/>
                  <a:gd name="connsiteY0" fmla="*/ 367691 h 606839"/>
                  <a:gd name="connsiteX1" fmla="*/ 209255 w 582924"/>
                  <a:gd name="connsiteY1" fmla="*/ 367691 h 606839"/>
                  <a:gd name="connsiteX2" fmla="*/ 209255 w 582924"/>
                  <a:gd name="connsiteY2" fmla="*/ 325840 h 606839"/>
                  <a:gd name="connsiteX3" fmla="*/ 101638 w 582924"/>
                  <a:gd name="connsiteY3" fmla="*/ 218223 h 606839"/>
                  <a:gd name="connsiteX4" fmla="*/ 376659 w 582924"/>
                  <a:gd name="connsiteY4" fmla="*/ 218223 h 606839"/>
                  <a:gd name="connsiteX5" fmla="*/ 523137 w 582924"/>
                  <a:gd name="connsiteY5" fmla="*/ 364702 h 606839"/>
                  <a:gd name="connsiteX6" fmla="*/ 523137 w 582924"/>
                  <a:gd name="connsiteY6" fmla="*/ 576946 h 606839"/>
                  <a:gd name="connsiteX7" fmla="*/ 553031 w 582924"/>
                  <a:gd name="connsiteY7" fmla="*/ 606839 h 606839"/>
                  <a:gd name="connsiteX8" fmla="*/ 582925 w 582924"/>
                  <a:gd name="connsiteY8" fmla="*/ 576946 h 606839"/>
                  <a:gd name="connsiteX9" fmla="*/ 582925 w 582924"/>
                  <a:gd name="connsiteY9" fmla="*/ 364702 h 606839"/>
                  <a:gd name="connsiteX10" fmla="*/ 376659 w 582924"/>
                  <a:gd name="connsiteY10" fmla="*/ 158436 h 606839"/>
                  <a:gd name="connsiteX11" fmla="*/ 101638 w 582924"/>
                  <a:gd name="connsiteY11" fmla="*/ 158436 h 606839"/>
                  <a:gd name="connsiteX12" fmla="*/ 209255 w 582924"/>
                  <a:gd name="connsiteY12" fmla="*/ 50819 h 606839"/>
                  <a:gd name="connsiteX13" fmla="*/ 209255 w 582924"/>
                  <a:gd name="connsiteY13" fmla="*/ 8968 h 606839"/>
                  <a:gd name="connsiteX14" fmla="*/ 167404 w 582924"/>
                  <a:gd name="connsiteY14" fmla="*/ 8968 h 606839"/>
                  <a:gd name="connsiteX15" fmla="*/ 8968 w 582924"/>
                  <a:gd name="connsiteY15" fmla="*/ 167404 h 606839"/>
                  <a:gd name="connsiteX16" fmla="*/ 0 w 582924"/>
                  <a:gd name="connsiteY16" fmla="*/ 188329 h 606839"/>
                  <a:gd name="connsiteX17" fmla="*/ 8968 w 582924"/>
                  <a:gd name="connsiteY17" fmla="*/ 209255 h 606839"/>
                  <a:gd name="connsiteX18" fmla="*/ 167404 w 582924"/>
                  <a:gd name="connsiteY18" fmla="*/ 367691 h 60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2924" h="606839">
                    <a:moveTo>
                      <a:pt x="167404" y="367691"/>
                    </a:moveTo>
                    <a:cubicBezTo>
                      <a:pt x="179361" y="379648"/>
                      <a:pt x="197298" y="379648"/>
                      <a:pt x="209255" y="367691"/>
                    </a:cubicBezTo>
                    <a:cubicBezTo>
                      <a:pt x="221212" y="355733"/>
                      <a:pt x="221212" y="337797"/>
                      <a:pt x="209255" y="325840"/>
                    </a:cubicBezTo>
                    <a:lnTo>
                      <a:pt x="101638" y="218223"/>
                    </a:lnTo>
                    <a:lnTo>
                      <a:pt x="376659" y="218223"/>
                    </a:lnTo>
                    <a:cubicBezTo>
                      <a:pt x="457372" y="218223"/>
                      <a:pt x="523137" y="283989"/>
                      <a:pt x="523137" y="364702"/>
                    </a:cubicBezTo>
                    <a:lnTo>
                      <a:pt x="523137" y="576946"/>
                    </a:lnTo>
                    <a:cubicBezTo>
                      <a:pt x="523137" y="594882"/>
                      <a:pt x="535095" y="606839"/>
                      <a:pt x="553031" y="606839"/>
                    </a:cubicBezTo>
                    <a:cubicBezTo>
                      <a:pt x="570967" y="606839"/>
                      <a:pt x="582925" y="594882"/>
                      <a:pt x="582925" y="576946"/>
                    </a:cubicBezTo>
                    <a:lnTo>
                      <a:pt x="582925" y="364702"/>
                    </a:lnTo>
                    <a:cubicBezTo>
                      <a:pt x="582925" y="251106"/>
                      <a:pt x="490254" y="158436"/>
                      <a:pt x="376659" y="158436"/>
                    </a:cubicBezTo>
                    <a:lnTo>
                      <a:pt x="101638" y="158436"/>
                    </a:lnTo>
                    <a:lnTo>
                      <a:pt x="209255" y="50819"/>
                    </a:lnTo>
                    <a:cubicBezTo>
                      <a:pt x="221212" y="38862"/>
                      <a:pt x="221212" y="20925"/>
                      <a:pt x="209255" y="8968"/>
                    </a:cubicBezTo>
                    <a:cubicBezTo>
                      <a:pt x="197298" y="-2989"/>
                      <a:pt x="179361" y="-2989"/>
                      <a:pt x="167404" y="8968"/>
                    </a:cubicBezTo>
                    <a:lnTo>
                      <a:pt x="8968" y="167404"/>
                    </a:lnTo>
                    <a:cubicBezTo>
                      <a:pt x="2989" y="173383"/>
                      <a:pt x="0" y="179361"/>
                      <a:pt x="0" y="188329"/>
                    </a:cubicBezTo>
                    <a:cubicBezTo>
                      <a:pt x="0" y="197298"/>
                      <a:pt x="2989" y="203276"/>
                      <a:pt x="8968" y="209255"/>
                    </a:cubicBezTo>
                    <a:lnTo>
                      <a:pt x="167404" y="367691"/>
                    </a:lnTo>
                    <a:close/>
                  </a:path>
                </a:pathLst>
              </a:custGeom>
              <a:solidFill>
                <a:srgbClr val="009DB0"/>
              </a:solidFill>
              <a:ln w="2987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56102F6-BFF6-46EE-958A-3E7E42BBE9B0}"/>
                  </a:ext>
                </a:extLst>
              </p:cNvPr>
              <p:cNvSpPr/>
              <p:nvPr/>
            </p:nvSpPr>
            <p:spPr>
              <a:xfrm>
                <a:off x="8830790" y="2147098"/>
                <a:ext cx="155855" cy="155855"/>
              </a:xfrm>
              <a:custGeom>
                <a:avLst/>
                <a:gdLst>
                  <a:gd name="connsiteX0" fmla="*/ 242138 w 484275"/>
                  <a:gd name="connsiteY0" fmla="*/ 0 h 484275"/>
                  <a:gd name="connsiteX1" fmla="*/ 0 w 484275"/>
                  <a:gd name="connsiteY1" fmla="*/ 242138 h 484275"/>
                  <a:gd name="connsiteX2" fmla="*/ 242138 w 484275"/>
                  <a:gd name="connsiteY2" fmla="*/ 484276 h 484275"/>
                  <a:gd name="connsiteX3" fmla="*/ 245127 w 484275"/>
                  <a:gd name="connsiteY3" fmla="*/ 484276 h 484275"/>
                  <a:gd name="connsiteX4" fmla="*/ 245127 w 484275"/>
                  <a:gd name="connsiteY4" fmla="*/ 484276 h 484275"/>
                  <a:gd name="connsiteX5" fmla="*/ 484276 w 484275"/>
                  <a:gd name="connsiteY5" fmla="*/ 242138 h 484275"/>
                  <a:gd name="connsiteX6" fmla="*/ 242138 w 484275"/>
                  <a:gd name="connsiteY6" fmla="*/ 0 h 484275"/>
                  <a:gd name="connsiteX7" fmla="*/ 245127 w 484275"/>
                  <a:gd name="connsiteY7" fmla="*/ 424489 h 484275"/>
                  <a:gd name="connsiteX8" fmla="*/ 242138 w 484275"/>
                  <a:gd name="connsiteY8" fmla="*/ 424489 h 484275"/>
                  <a:gd name="connsiteX9" fmla="*/ 59787 w 484275"/>
                  <a:gd name="connsiteY9" fmla="*/ 242138 h 484275"/>
                  <a:gd name="connsiteX10" fmla="*/ 242138 w 484275"/>
                  <a:gd name="connsiteY10" fmla="*/ 59787 h 484275"/>
                  <a:gd name="connsiteX11" fmla="*/ 424488 w 484275"/>
                  <a:gd name="connsiteY11" fmla="*/ 242138 h 484275"/>
                  <a:gd name="connsiteX12" fmla="*/ 245127 w 484275"/>
                  <a:gd name="connsiteY12" fmla="*/ 424489 h 4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4275" h="484275">
                    <a:moveTo>
                      <a:pt x="242138" y="0"/>
                    </a:moveTo>
                    <a:cubicBezTo>
                      <a:pt x="107617" y="0"/>
                      <a:pt x="0" y="107617"/>
                      <a:pt x="0" y="242138"/>
                    </a:cubicBezTo>
                    <a:cubicBezTo>
                      <a:pt x="0" y="376659"/>
                      <a:pt x="107617" y="484276"/>
                      <a:pt x="242138" y="484276"/>
                    </a:cubicBezTo>
                    <a:lnTo>
                      <a:pt x="245127" y="484276"/>
                    </a:lnTo>
                    <a:cubicBezTo>
                      <a:pt x="245127" y="484276"/>
                      <a:pt x="245127" y="484276"/>
                      <a:pt x="245127" y="484276"/>
                    </a:cubicBezTo>
                    <a:cubicBezTo>
                      <a:pt x="376659" y="481286"/>
                      <a:pt x="484276" y="373670"/>
                      <a:pt x="484276" y="242138"/>
                    </a:cubicBezTo>
                    <a:cubicBezTo>
                      <a:pt x="484276" y="107617"/>
                      <a:pt x="373670" y="0"/>
                      <a:pt x="242138" y="0"/>
                    </a:cubicBezTo>
                    <a:close/>
                    <a:moveTo>
                      <a:pt x="245127" y="424489"/>
                    </a:moveTo>
                    <a:lnTo>
                      <a:pt x="242138" y="424489"/>
                    </a:lnTo>
                    <a:cubicBezTo>
                      <a:pt x="140500" y="424489"/>
                      <a:pt x="59787" y="343776"/>
                      <a:pt x="59787" y="242138"/>
                    </a:cubicBezTo>
                    <a:cubicBezTo>
                      <a:pt x="59787" y="140500"/>
                      <a:pt x="140500" y="59787"/>
                      <a:pt x="242138" y="59787"/>
                    </a:cubicBezTo>
                    <a:cubicBezTo>
                      <a:pt x="343776" y="59787"/>
                      <a:pt x="424488" y="140500"/>
                      <a:pt x="424488" y="242138"/>
                    </a:cubicBezTo>
                    <a:cubicBezTo>
                      <a:pt x="424488" y="340787"/>
                      <a:pt x="343776" y="424489"/>
                      <a:pt x="245127" y="424489"/>
                    </a:cubicBezTo>
                    <a:close/>
                  </a:path>
                </a:pathLst>
              </a:custGeom>
              <a:solidFill>
                <a:srgbClr val="009DB0"/>
              </a:solidFill>
              <a:ln w="2987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9BD4515-AEC4-488E-BBDD-FE47DE6822F1}"/>
                  </a:ext>
                </a:extLst>
              </p:cNvPr>
              <p:cNvSpPr/>
              <p:nvPr/>
            </p:nvSpPr>
            <p:spPr>
              <a:xfrm>
                <a:off x="8456544" y="2052815"/>
                <a:ext cx="614911" cy="335763"/>
              </a:xfrm>
              <a:custGeom>
                <a:avLst/>
                <a:gdLst>
                  <a:gd name="connsiteX0" fmla="*/ 1883294 w 1910656"/>
                  <a:gd name="connsiteY0" fmla="*/ 430467 h 1043285"/>
                  <a:gd name="connsiteX1" fmla="*/ 1811550 w 1910656"/>
                  <a:gd name="connsiteY1" fmla="*/ 427478 h 1043285"/>
                  <a:gd name="connsiteX2" fmla="*/ 1766709 w 1910656"/>
                  <a:gd name="connsiteY2" fmla="*/ 322851 h 1043285"/>
                  <a:gd name="connsiteX3" fmla="*/ 1817529 w 1910656"/>
                  <a:gd name="connsiteY3" fmla="*/ 269042 h 1043285"/>
                  <a:gd name="connsiteX4" fmla="*/ 1817529 w 1910656"/>
                  <a:gd name="connsiteY4" fmla="*/ 227191 h 1043285"/>
                  <a:gd name="connsiteX5" fmla="*/ 1712901 w 1910656"/>
                  <a:gd name="connsiteY5" fmla="*/ 122564 h 1043285"/>
                  <a:gd name="connsiteX6" fmla="*/ 1712901 w 1910656"/>
                  <a:gd name="connsiteY6" fmla="*/ 122564 h 1043285"/>
                  <a:gd name="connsiteX7" fmla="*/ 1683008 w 1910656"/>
                  <a:gd name="connsiteY7" fmla="*/ 113596 h 1043285"/>
                  <a:gd name="connsiteX8" fmla="*/ 1668061 w 1910656"/>
                  <a:gd name="connsiteY8" fmla="*/ 122564 h 1043285"/>
                  <a:gd name="connsiteX9" fmla="*/ 1617242 w 1910656"/>
                  <a:gd name="connsiteY9" fmla="*/ 170393 h 1043285"/>
                  <a:gd name="connsiteX10" fmla="*/ 1512614 w 1910656"/>
                  <a:gd name="connsiteY10" fmla="*/ 125553 h 1043285"/>
                  <a:gd name="connsiteX11" fmla="*/ 1509625 w 1910656"/>
                  <a:gd name="connsiteY11" fmla="*/ 53808 h 1043285"/>
                  <a:gd name="connsiteX12" fmla="*/ 1479731 w 1910656"/>
                  <a:gd name="connsiteY12" fmla="*/ 23915 h 1043285"/>
                  <a:gd name="connsiteX13" fmla="*/ 1330264 w 1910656"/>
                  <a:gd name="connsiteY13" fmla="*/ 23915 h 1043285"/>
                  <a:gd name="connsiteX14" fmla="*/ 1300370 w 1910656"/>
                  <a:gd name="connsiteY14" fmla="*/ 53808 h 1043285"/>
                  <a:gd name="connsiteX15" fmla="*/ 1297381 w 1910656"/>
                  <a:gd name="connsiteY15" fmla="*/ 128542 h 1043285"/>
                  <a:gd name="connsiteX16" fmla="*/ 1192753 w 1910656"/>
                  <a:gd name="connsiteY16" fmla="*/ 173383 h 1043285"/>
                  <a:gd name="connsiteX17" fmla="*/ 1138945 w 1910656"/>
                  <a:gd name="connsiteY17" fmla="*/ 122564 h 1043285"/>
                  <a:gd name="connsiteX18" fmla="*/ 1097094 w 1910656"/>
                  <a:gd name="connsiteY18" fmla="*/ 122564 h 1043285"/>
                  <a:gd name="connsiteX19" fmla="*/ 1094104 w 1910656"/>
                  <a:gd name="connsiteY19" fmla="*/ 125553 h 1043285"/>
                  <a:gd name="connsiteX20" fmla="*/ 866913 w 1910656"/>
                  <a:gd name="connsiteY20" fmla="*/ 0 h 1043285"/>
                  <a:gd name="connsiteX21" fmla="*/ 762286 w 1910656"/>
                  <a:gd name="connsiteY21" fmla="*/ 0 h 1043285"/>
                  <a:gd name="connsiteX22" fmla="*/ 738371 w 1910656"/>
                  <a:gd name="connsiteY22" fmla="*/ 11957 h 1043285"/>
                  <a:gd name="connsiteX23" fmla="*/ 397584 w 1910656"/>
                  <a:gd name="connsiteY23" fmla="*/ 11957 h 1043285"/>
                  <a:gd name="connsiteX24" fmla="*/ 373670 w 1910656"/>
                  <a:gd name="connsiteY24" fmla="*/ 0 h 1043285"/>
                  <a:gd name="connsiteX25" fmla="*/ 269042 w 1910656"/>
                  <a:gd name="connsiteY25" fmla="*/ 0 h 1043285"/>
                  <a:gd name="connsiteX26" fmla="*/ 0 w 1910656"/>
                  <a:gd name="connsiteY26" fmla="*/ 269042 h 1043285"/>
                  <a:gd name="connsiteX27" fmla="*/ 0 w 1910656"/>
                  <a:gd name="connsiteY27" fmla="*/ 576946 h 1043285"/>
                  <a:gd name="connsiteX28" fmla="*/ 29894 w 1910656"/>
                  <a:gd name="connsiteY28" fmla="*/ 606839 h 1043285"/>
                  <a:gd name="connsiteX29" fmla="*/ 893817 w 1910656"/>
                  <a:gd name="connsiteY29" fmla="*/ 606839 h 1043285"/>
                  <a:gd name="connsiteX30" fmla="*/ 893817 w 1910656"/>
                  <a:gd name="connsiteY30" fmla="*/ 609829 h 1043285"/>
                  <a:gd name="connsiteX31" fmla="*/ 923711 w 1910656"/>
                  <a:gd name="connsiteY31" fmla="*/ 639722 h 1043285"/>
                  <a:gd name="connsiteX32" fmla="*/ 995456 w 1910656"/>
                  <a:gd name="connsiteY32" fmla="*/ 642712 h 1043285"/>
                  <a:gd name="connsiteX33" fmla="*/ 1040296 w 1910656"/>
                  <a:gd name="connsiteY33" fmla="*/ 747339 h 1043285"/>
                  <a:gd name="connsiteX34" fmla="*/ 989477 w 1910656"/>
                  <a:gd name="connsiteY34" fmla="*/ 801148 h 1043285"/>
                  <a:gd name="connsiteX35" fmla="*/ 989477 w 1910656"/>
                  <a:gd name="connsiteY35" fmla="*/ 842999 h 1043285"/>
                  <a:gd name="connsiteX36" fmla="*/ 1094104 w 1910656"/>
                  <a:gd name="connsiteY36" fmla="*/ 947626 h 1043285"/>
                  <a:gd name="connsiteX37" fmla="*/ 1135955 w 1910656"/>
                  <a:gd name="connsiteY37" fmla="*/ 947626 h 1043285"/>
                  <a:gd name="connsiteX38" fmla="*/ 1189764 w 1910656"/>
                  <a:gd name="connsiteY38" fmla="*/ 896807 h 1043285"/>
                  <a:gd name="connsiteX39" fmla="*/ 1294391 w 1910656"/>
                  <a:gd name="connsiteY39" fmla="*/ 941647 h 1043285"/>
                  <a:gd name="connsiteX40" fmla="*/ 1297381 w 1910656"/>
                  <a:gd name="connsiteY40" fmla="*/ 1013392 h 1043285"/>
                  <a:gd name="connsiteX41" fmla="*/ 1327274 w 1910656"/>
                  <a:gd name="connsiteY41" fmla="*/ 1043285 h 1043285"/>
                  <a:gd name="connsiteX42" fmla="*/ 1476742 w 1910656"/>
                  <a:gd name="connsiteY42" fmla="*/ 1043285 h 1043285"/>
                  <a:gd name="connsiteX43" fmla="*/ 1506636 w 1910656"/>
                  <a:gd name="connsiteY43" fmla="*/ 1013392 h 1043285"/>
                  <a:gd name="connsiteX44" fmla="*/ 1509625 w 1910656"/>
                  <a:gd name="connsiteY44" fmla="*/ 941647 h 1043285"/>
                  <a:gd name="connsiteX45" fmla="*/ 1614252 w 1910656"/>
                  <a:gd name="connsiteY45" fmla="*/ 896807 h 1043285"/>
                  <a:gd name="connsiteX46" fmla="*/ 1668061 w 1910656"/>
                  <a:gd name="connsiteY46" fmla="*/ 947626 h 1043285"/>
                  <a:gd name="connsiteX47" fmla="*/ 1709912 w 1910656"/>
                  <a:gd name="connsiteY47" fmla="*/ 947626 h 1043285"/>
                  <a:gd name="connsiteX48" fmla="*/ 1814539 w 1910656"/>
                  <a:gd name="connsiteY48" fmla="*/ 842999 h 1043285"/>
                  <a:gd name="connsiteX49" fmla="*/ 1814539 w 1910656"/>
                  <a:gd name="connsiteY49" fmla="*/ 801148 h 1043285"/>
                  <a:gd name="connsiteX50" fmla="*/ 1763720 w 1910656"/>
                  <a:gd name="connsiteY50" fmla="*/ 747339 h 1043285"/>
                  <a:gd name="connsiteX51" fmla="*/ 1808560 w 1910656"/>
                  <a:gd name="connsiteY51" fmla="*/ 642712 h 1043285"/>
                  <a:gd name="connsiteX52" fmla="*/ 1880305 w 1910656"/>
                  <a:gd name="connsiteY52" fmla="*/ 639722 h 1043285"/>
                  <a:gd name="connsiteX53" fmla="*/ 1910199 w 1910656"/>
                  <a:gd name="connsiteY53" fmla="*/ 609829 h 1043285"/>
                  <a:gd name="connsiteX54" fmla="*/ 1910199 w 1910656"/>
                  <a:gd name="connsiteY54" fmla="*/ 460361 h 1043285"/>
                  <a:gd name="connsiteX55" fmla="*/ 1883294 w 1910656"/>
                  <a:gd name="connsiteY55" fmla="*/ 430467 h 1043285"/>
                  <a:gd name="connsiteX56" fmla="*/ 828052 w 1910656"/>
                  <a:gd name="connsiteY56" fmla="*/ 547052 h 1043285"/>
                  <a:gd name="connsiteX57" fmla="*/ 828052 w 1910656"/>
                  <a:gd name="connsiteY57" fmla="*/ 301925 h 1043285"/>
                  <a:gd name="connsiteX58" fmla="*/ 798158 w 1910656"/>
                  <a:gd name="connsiteY58" fmla="*/ 272031 h 1043285"/>
                  <a:gd name="connsiteX59" fmla="*/ 768265 w 1910656"/>
                  <a:gd name="connsiteY59" fmla="*/ 301925 h 1043285"/>
                  <a:gd name="connsiteX60" fmla="*/ 768265 w 1910656"/>
                  <a:gd name="connsiteY60" fmla="*/ 547052 h 1043285"/>
                  <a:gd name="connsiteX61" fmla="*/ 367691 w 1910656"/>
                  <a:gd name="connsiteY61" fmla="*/ 547052 h 1043285"/>
                  <a:gd name="connsiteX62" fmla="*/ 367691 w 1910656"/>
                  <a:gd name="connsiteY62" fmla="*/ 301925 h 1043285"/>
                  <a:gd name="connsiteX63" fmla="*/ 337797 w 1910656"/>
                  <a:gd name="connsiteY63" fmla="*/ 272031 h 1043285"/>
                  <a:gd name="connsiteX64" fmla="*/ 307904 w 1910656"/>
                  <a:gd name="connsiteY64" fmla="*/ 301925 h 1043285"/>
                  <a:gd name="connsiteX65" fmla="*/ 307904 w 1910656"/>
                  <a:gd name="connsiteY65" fmla="*/ 547052 h 1043285"/>
                  <a:gd name="connsiteX66" fmla="*/ 59787 w 1910656"/>
                  <a:gd name="connsiteY66" fmla="*/ 547052 h 1043285"/>
                  <a:gd name="connsiteX67" fmla="*/ 59787 w 1910656"/>
                  <a:gd name="connsiteY67" fmla="*/ 269042 h 1043285"/>
                  <a:gd name="connsiteX68" fmla="*/ 269042 w 1910656"/>
                  <a:gd name="connsiteY68" fmla="*/ 59787 h 1043285"/>
                  <a:gd name="connsiteX69" fmla="*/ 358723 w 1910656"/>
                  <a:gd name="connsiteY69" fmla="*/ 59787 h 1043285"/>
                  <a:gd name="connsiteX70" fmla="*/ 777233 w 1910656"/>
                  <a:gd name="connsiteY70" fmla="*/ 59787 h 1043285"/>
                  <a:gd name="connsiteX71" fmla="*/ 866913 w 1910656"/>
                  <a:gd name="connsiteY71" fmla="*/ 59787 h 1043285"/>
                  <a:gd name="connsiteX72" fmla="*/ 1049264 w 1910656"/>
                  <a:gd name="connsiteY72" fmla="*/ 170393 h 1043285"/>
                  <a:gd name="connsiteX73" fmla="*/ 989477 w 1910656"/>
                  <a:gd name="connsiteY73" fmla="*/ 230180 h 1043285"/>
                  <a:gd name="connsiteX74" fmla="*/ 989477 w 1910656"/>
                  <a:gd name="connsiteY74" fmla="*/ 272031 h 1043285"/>
                  <a:gd name="connsiteX75" fmla="*/ 1040296 w 1910656"/>
                  <a:gd name="connsiteY75" fmla="*/ 325840 h 1043285"/>
                  <a:gd name="connsiteX76" fmla="*/ 995456 w 1910656"/>
                  <a:gd name="connsiteY76" fmla="*/ 430467 h 1043285"/>
                  <a:gd name="connsiteX77" fmla="*/ 923711 w 1910656"/>
                  <a:gd name="connsiteY77" fmla="*/ 433457 h 1043285"/>
                  <a:gd name="connsiteX78" fmla="*/ 893817 w 1910656"/>
                  <a:gd name="connsiteY78" fmla="*/ 463350 h 1043285"/>
                  <a:gd name="connsiteX79" fmla="*/ 893817 w 1910656"/>
                  <a:gd name="connsiteY79" fmla="*/ 547052 h 1043285"/>
                  <a:gd name="connsiteX80" fmla="*/ 828052 w 1910656"/>
                  <a:gd name="connsiteY80" fmla="*/ 547052 h 1043285"/>
                  <a:gd name="connsiteX81" fmla="*/ 1853401 w 1910656"/>
                  <a:gd name="connsiteY81" fmla="*/ 582925 h 1043285"/>
                  <a:gd name="connsiteX82" fmla="*/ 1787635 w 1910656"/>
                  <a:gd name="connsiteY82" fmla="*/ 585914 h 1043285"/>
                  <a:gd name="connsiteX83" fmla="*/ 1760731 w 1910656"/>
                  <a:gd name="connsiteY83" fmla="*/ 609829 h 1043285"/>
                  <a:gd name="connsiteX84" fmla="*/ 1706922 w 1910656"/>
                  <a:gd name="connsiteY84" fmla="*/ 735382 h 1043285"/>
                  <a:gd name="connsiteX85" fmla="*/ 1709912 w 1910656"/>
                  <a:gd name="connsiteY85" fmla="*/ 771254 h 1043285"/>
                  <a:gd name="connsiteX86" fmla="*/ 1754752 w 1910656"/>
                  <a:gd name="connsiteY86" fmla="*/ 822073 h 1043285"/>
                  <a:gd name="connsiteX87" fmla="*/ 1688986 w 1910656"/>
                  <a:gd name="connsiteY87" fmla="*/ 887839 h 1043285"/>
                  <a:gd name="connsiteX88" fmla="*/ 1638167 w 1910656"/>
                  <a:gd name="connsiteY88" fmla="*/ 842999 h 1043285"/>
                  <a:gd name="connsiteX89" fmla="*/ 1602295 w 1910656"/>
                  <a:gd name="connsiteY89" fmla="*/ 840009 h 1043285"/>
                  <a:gd name="connsiteX90" fmla="*/ 1476742 w 1910656"/>
                  <a:gd name="connsiteY90" fmla="*/ 893818 h 1043285"/>
                  <a:gd name="connsiteX91" fmla="*/ 1452827 w 1910656"/>
                  <a:gd name="connsiteY91" fmla="*/ 920722 h 1043285"/>
                  <a:gd name="connsiteX92" fmla="*/ 1449838 w 1910656"/>
                  <a:gd name="connsiteY92" fmla="*/ 986488 h 1043285"/>
                  <a:gd name="connsiteX93" fmla="*/ 1357168 w 1910656"/>
                  <a:gd name="connsiteY93" fmla="*/ 986488 h 1043285"/>
                  <a:gd name="connsiteX94" fmla="*/ 1354178 w 1910656"/>
                  <a:gd name="connsiteY94" fmla="*/ 920722 h 1043285"/>
                  <a:gd name="connsiteX95" fmla="*/ 1330264 w 1910656"/>
                  <a:gd name="connsiteY95" fmla="*/ 893818 h 1043285"/>
                  <a:gd name="connsiteX96" fmla="*/ 1204711 w 1910656"/>
                  <a:gd name="connsiteY96" fmla="*/ 840009 h 1043285"/>
                  <a:gd name="connsiteX97" fmla="*/ 1168838 w 1910656"/>
                  <a:gd name="connsiteY97" fmla="*/ 842999 h 1043285"/>
                  <a:gd name="connsiteX98" fmla="*/ 1118019 w 1910656"/>
                  <a:gd name="connsiteY98" fmla="*/ 887839 h 1043285"/>
                  <a:gd name="connsiteX99" fmla="*/ 1052253 w 1910656"/>
                  <a:gd name="connsiteY99" fmla="*/ 822073 h 1043285"/>
                  <a:gd name="connsiteX100" fmla="*/ 1097094 w 1910656"/>
                  <a:gd name="connsiteY100" fmla="*/ 771254 h 1043285"/>
                  <a:gd name="connsiteX101" fmla="*/ 1100083 w 1910656"/>
                  <a:gd name="connsiteY101" fmla="*/ 735382 h 1043285"/>
                  <a:gd name="connsiteX102" fmla="*/ 1046275 w 1910656"/>
                  <a:gd name="connsiteY102" fmla="*/ 609829 h 1043285"/>
                  <a:gd name="connsiteX103" fmla="*/ 1019370 w 1910656"/>
                  <a:gd name="connsiteY103" fmla="*/ 585914 h 1043285"/>
                  <a:gd name="connsiteX104" fmla="*/ 953605 w 1910656"/>
                  <a:gd name="connsiteY104" fmla="*/ 582925 h 1043285"/>
                  <a:gd name="connsiteX105" fmla="*/ 953605 w 1910656"/>
                  <a:gd name="connsiteY105" fmla="*/ 576946 h 1043285"/>
                  <a:gd name="connsiteX106" fmla="*/ 953605 w 1910656"/>
                  <a:gd name="connsiteY106" fmla="*/ 490254 h 1043285"/>
                  <a:gd name="connsiteX107" fmla="*/ 1019370 w 1910656"/>
                  <a:gd name="connsiteY107" fmla="*/ 487265 h 1043285"/>
                  <a:gd name="connsiteX108" fmla="*/ 1046275 w 1910656"/>
                  <a:gd name="connsiteY108" fmla="*/ 463350 h 1043285"/>
                  <a:gd name="connsiteX109" fmla="*/ 1100083 w 1910656"/>
                  <a:gd name="connsiteY109" fmla="*/ 337797 h 1043285"/>
                  <a:gd name="connsiteX110" fmla="*/ 1097094 w 1910656"/>
                  <a:gd name="connsiteY110" fmla="*/ 301925 h 1043285"/>
                  <a:gd name="connsiteX111" fmla="*/ 1052253 w 1910656"/>
                  <a:gd name="connsiteY111" fmla="*/ 251106 h 1043285"/>
                  <a:gd name="connsiteX112" fmla="*/ 1106062 w 1910656"/>
                  <a:gd name="connsiteY112" fmla="*/ 197297 h 1043285"/>
                  <a:gd name="connsiteX113" fmla="*/ 1115030 w 1910656"/>
                  <a:gd name="connsiteY113" fmla="*/ 188329 h 1043285"/>
                  <a:gd name="connsiteX114" fmla="*/ 1165849 w 1910656"/>
                  <a:gd name="connsiteY114" fmla="*/ 233170 h 1043285"/>
                  <a:gd name="connsiteX115" fmla="*/ 1201721 w 1910656"/>
                  <a:gd name="connsiteY115" fmla="*/ 236159 h 1043285"/>
                  <a:gd name="connsiteX116" fmla="*/ 1327274 w 1910656"/>
                  <a:gd name="connsiteY116" fmla="*/ 182351 h 1043285"/>
                  <a:gd name="connsiteX117" fmla="*/ 1351189 w 1910656"/>
                  <a:gd name="connsiteY117" fmla="*/ 155447 h 1043285"/>
                  <a:gd name="connsiteX118" fmla="*/ 1354178 w 1910656"/>
                  <a:gd name="connsiteY118" fmla="*/ 89681 h 1043285"/>
                  <a:gd name="connsiteX119" fmla="*/ 1446848 w 1910656"/>
                  <a:gd name="connsiteY119" fmla="*/ 89681 h 1043285"/>
                  <a:gd name="connsiteX120" fmla="*/ 1449838 w 1910656"/>
                  <a:gd name="connsiteY120" fmla="*/ 155447 h 1043285"/>
                  <a:gd name="connsiteX121" fmla="*/ 1473753 w 1910656"/>
                  <a:gd name="connsiteY121" fmla="*/ 182351 h 1043285"/>
                  <a:gd name="connsiteX122" fmla="*/ 1599306 w 1910656"/>
                  <a:gd name="connsiteY122" fmla="*/ 236159 h 1043285"/>
                  <a:gd name="connsiteX123" fmla="*/ 1635178 w 1910656"/>
                  <a:gd name="connsiteY123" fmla="*/ 233170 h 1043285"/>
                  <a:gd name="connsiteX124" fmla="*/ 1685997 w 1910656"/>
                  <a:gd name="connsiteY124" fmla="*/ 188329 h 1043285"/>
                  <a:gd name="connsiteX125" fmla="*/ 1751763 w 1910656"/>
                  <a:gd name="connsiteY125" fmla="*/ 254095 h 1043285"/>
                  <a:gd name="connsiteX126" fmla="*/ 1706922 w 1910656"/>
                  <a:gd name="connsiteY126" fmla="*/ 304914 h 1043285"/>
                  <a:gd name="connsiteX127" fmla="*/ 1703933 w 1910656"/>
                  <a:gd name="connsiteY127" fmla="*/ 340787 h 1043285"/>
                  <a:gd name="connsiteX128" fmla="*/ 1757741 w 1910656"/>
                  <a:gd name="connsiteY128" fmla="*/ 466340 h 1043285"/>
                  <a:gd name="connsiteX129" fmla="*/ 1784646 w 1910656"/>
                  <a:gd name="connsiteY129" fmla="*/ 490254 h 1043285"/>
                  <a:gd name="connsiteX130" fmla="*/ 1850412 w 1910656"/>
                  <a:gd name="connsiteY130" fmla="*/ 493244 h 1043285"/>
                  <a:gd name="connsiteX131" fmla="*/ 1850412 w 1910656"/>
                  <a:gd name="connsiteY131" fmla="*/ 582925 h 104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910656" h="1043285">
                    <a:moveTo>
                      <a:pt x="1883294" y="430467"/>
                    </a:moveTo>
                    <a:lnTo>
                      <a:pt x="1811550" y="427478"/>
                    </a:lnTo>
                    <a:cubicBezTo>
                      <a:pt x="1802582" y="391606"/>
                      <a:pt x="1787635" y="355733"/>
                      <a:pt x="1766709" y="322851"/>
                    </a:cubicBezTo>
                    <a:lnTo>
                      <a:pt x="1817529" y="269042"/>
                    </a:lnTo>
                    <a:cubicBezTo>
                      <a:pt x="1829486" y="257085"/>
                      <a:pt x="1826497" y="239149"/>
                      <a:pt x="1817529" y="227191"/>
                    </a:cubicBezTo>
                    <a:cubicBezTo>
                      <a:pt x="1814539" y="224202"/>
                      <a:pt x="1718880" y="128542"/>
                      <a:pt x="1712901" y="122564"/>
                    </a:cubicBezTo>
                    <a:cubicBezTo>
                      <a:pt x="1712901" y="122564"/>
                      <a:pt x="1712901" y="122564"/>
                      <a:pt x="1712901" y="122564"/>
                    </a:cubicBezTo>
                    <a:cubicBezTo>
                      <a:pt x="1703933" y="113596"/>
                      <a:pt x="1694965" y="110606"/>
                      <a:pt x="1683008" y="113596"/>
                    </a:cubicBezTo>
                    <a:cubicBezTo>
                      <a:pt x="1677029" y="116585"/>
                      <a:pt x="1671050" y="119574"/>
                      <a:pt x="1668061" y="122564"/>
                    </a:cubicBezTo>
                    <a:lnTo>
                      <a:pt x="1617242" y="170393"/>
                    </a:lnTo>
                    <a:cubicBezTo>
                      <a:pt x="1584359" y="152457"/>
                      <a:pt x="1548486" y="137510"/>
                      <a:pt x="1512614" y="125553"/>
                    </a:cubicBezTo>
                    <a:lnTo>
                      <a:pt x="1509625" y="53808"/>
                    </a:lnTo>
                    <a:cubicBezTo>
                      <a:pt x="1509625" y="38862"/>
                      <a:pt x="1494678" y="23915"/>
                      <a:pt x="1479731" y="23915"/>
                    </a:cubicBezTo>
                    <a:lnTo>
                      <a:pt x="1330264" y="23915"/>
                    </a:lnTo>
                    <a:cubicBezTo>
                      <a:pt x="1315317" y="23915"/>
                      <a:pt x="1300370" y="35872"/>
                      <a:pt x="1300370" y="53808"/>
                    </a:cubicBezTo>
                    <a:lnTo>
                      <a:pt x="1297381" y="128542"/>
                    </a:lnTo>
                    <a:cubicBezTo>
                      <a:pt x="1261508" y="137510"/>
                      <a:pt x="1225636" y="152457"/>
                      <a:pt x="1192753" y="173383"/>
                    </a:cubicBezTo>
                    <a:lnTo>
                      <a:pt x="1138945" y="122564"/>
                    </a:lnTo>
                    <a:cubicBezTo>
                      <a:pt x="1126987" y="110606"/>
                      <a:pt x="1109051" y="113596"/>
                      <a:pt x="1097094" y="122564"/>
                    </a:cubicBezTo>
                    <a:lnTo>
                      <a:pt x="1094104" y="125553"/>
                    </a:lnTo>
                    <a:cubicBezTo>
                      <a:pt x="1046275" y="47830"/>
                      <a:pt x="959583" y="0"/>
                      <a:pt x="866913" y="0"/>
                    </a:cubicBezTo>
                    <a:lnTo>
                      <a:pt x="762286" y="0"/>
                    </a:lnTo>
                    <a:cubicBezTo>
                      <a:pt x="753318" y="0"/>
                      <a:pt x="744350" y="5979"/>
                      <a:pt x="738371" y="11957"/>
                    </a:cubicBezTo>
                    <a:cubicBezTo>
                      <a:pt x="654669" y="128542"/>
                      <a:pt x="481286" y="128542"/>
                      <a:pt x="397584" y="11957"/>
                    </a:cubicBezTo>
                    <a:cubicBezTo>
                      <a:pt x="391606" y="2989"/>
                      <a:pt x="382638" y="0"/>
                      <a:pt x="373670" y="0"/>
                    </a:cubicBezTo>
                    <a:lnTo>
                      <a:pt x="269042" y="0"/>
                    </a:lnTo>
                    <a:cubicBezTo>
                      <a:pt x="122564" y="0"/>
                      <a:pt x="0" y="119574"/>
                      <a:pt x="0" y="269042"/>
                    </a:cubicBezTo>
                    <a:lnTo>
                      <a:pt x="0" y="576946"/>
                    </a:lnTo>
                    <a:cubicBezTo>
                      <a:pt x="0" y="594882"/>
                      <a:pt x="11957" y="606839"/>
                      <a:pt x="29894" y="606839"/>
                    </a:cubicBezTo>
                    <a:lnTo>
                      <a:pt x="893817" y="606839"/>
                    </a:lnTo>
                    <a:lnTo>
                      <a:pt x="893817" y="609829"/>
                    </a:lnTo>
                    <a:cubicBezTo>
                      <a:pt x="893817" y="624775"/>
                      <a:pt x="905775" y="639722"/>
                      <a:pt x="923711" y="639722"/>
                    </a:cubicBezTo>
                    <a:lnTo>
                      <a:pt x="995456" y="642712"/>
                    </a:lnTo>
                    <a:cubicBezTo>
                      <a:pt x="1004424" y="678584"/>
                      <a:pt x="1019370" y="714456"/>
                      <a:pt x="1040296" y="747339"/>
                    </a:cubicBezTo>
                    <a:lnTo>
                      <a:pt x="989477" y="801148"/>
                    </a:lnTo>
                    <a:cubicBezTo>
                      <a:pt x="977519" y="813105"/>
                      <a:pt x="980509" y="831041"/>
                      <a:pt x="989477" y="842999"/>
                    </a:cubicBezTo>
                    <a:lnTo>
                      <a:pt x="1094104" y="947626"/>
                    </a:lnTo>
                    <a:cubicBezTo>
                      <a:pt x="1106062" y="959583"/>
                      <a:pt x="1123998" y="959583"/>
                      <a:pt x="1135955" y="947626"/>
                    </a:cubicBezTo>
                    <a:lnTo>
                      <a:pt x="1189764" y="896807"/>
                    </a:lnTo>
                    <a:cubicBezTo>
                      <a:pt x="1222647" y="914743"/>
                      <a:pt x="1258519" y="929690"/>
                      <a:pt x="1294391" y="941647"/>
                    </a:cubicBezTo>
                    <a:lnTo>
                      <a:pt x="1297381" y="1013392"/>
                    </a:lnTo>
                    <a:cubicBezTo>
                      <a:pt x="1297381" y="1028339"/>
                      <a:pt x="1312327" y="1043285"/>
                      <a:pt x="1327274" y="1043285"/>
                    </a:cubicBezTo>
                    <a:lnTo>
                      <a:pt x="1476742" y="1043285"/>
                    </a:lnTo>
                    <a:cubicBezTo>
                      <a:pt x="1491689" y="1043285"/>
                      <a:pt x="1506636" y="1031328"/>
                      <a:pt x="1506636" y="1013392"/>
                    </a:cubicBezTo>
                    <a:lnTo>
                      <a:pt x="1509625" y="941647"/>
                    </a:lnTo>
                    <a:cubicBezTo>
                      <a:pt x="1545497" y="932679"/>
                      <a:pt x="1581369" y="917733"/>
                      <a:pt x="1614252" y="896807"/>
                    </a:cubicBezTo>
                    <a:lnTo>
                      <a:pt x="1668061" y="947626"/>
                    </a:lnTo>
                    <a:cubicBezTo>
                      <a:pt x="1680018" y="959583"/>
                      <a:pt x="1697954" y="956594"/>
                      <a:pt x="1709912" y="947626"/>
                    </a:cubicBezTo>
                    <a:lnTo>
                      <a:pt x="1814539" y="842999"/>
                    </a:lnTo>
                    <a:cubicBezTo>
                      <a:pt x="1826497" y="831041"/>
                      <a:pt x="1826497" y="813105"/>
                      <a:pt x="1814539" y="801148"/>
                    </a:cubicBezTo>
                    <a:lnTo>
                      <a:pt x="1763720" y="747339"/>
                    </a:lnTo>
                    <a:cubicBezTo>
                      <a:pt x="1781656" y="714456"/>
                      <a:pt x="1796603" y="678584"/>
                      <a:pt x="1808560" y="642712"/>
                    </a:cubicBezTo>
                    <a:lnTo>
                      <a:pt x="1880305" y="639722"/>
                    </a:lnTo>
                    <a:cubicBezTo>
                      <a:pt x="1895252" y="639722"/>
                      <a:pt x="1910199" y="624775"/>
                      <a:pt x="1910199" y="609829"/>
                    </a:cubicBezTo>
                    <a:lnTo>
                      <a:pt x="1910199" y="460361"/>
                    </a:lnTo>
                    <a:cubicBezTo>
                      <a:pt x="1913188" y="445414"/>
                      <a:pt x="1901230" y="433457"/>
                      <a:pt x="1883294" y="430467"/>
                    </a:cubicBezTo>
                    <a:close/>
                    <a:moveTo>
                      <a:pt x="828052" y="547052"/>
                    </a:moveTo>
                    <a:lnTo>
                      <a:pt x="828052" y="301925"/>
                    </a:lnTo>
                    <a:cubicBezTo>
                      <a:pt x="828052" y="283989"/>
                      <a:pt x="816094" y="272031"/>
                      <a:pt x="798158" y="272031"/>
                    </a:cubicBezTo>
                    <a:cubicBezTo>
                      <a:pt x="780222" y="272031"/>
                      <a:pt x="768265" y="283989"/>
                      <a:pt x="768265" y="301925"/>
                    </a:cubicBezTo>
                    <a:lnTo>
                      <a:pt x="768265" y="547052"/>
                    </a:lnTo>
                    <a:lnTo>
                      <a:pt x="367691" y="547052"/>
                    </a:lnTo>
                    <a:lnTo>
                      <a:pt x="367691" y="301925"/>
                    </a:lnTo>
                    <a:cubicBezTo>
                      <a:pt x="367691" y="283989"/>
                      <a:pt x="355733" y="272031"/>
                      <a:pt x="337797" y="272031"/>
                    </a:cubicBezTo>
                    <a:cubicBezTo>
                      <a:pt x="319861" y="272031"/>
                      <a:pt x="307904" y="283989"/>
                      <a:pt x="307904" y="301925"/>
                    </a:cubicBezTo>
                    <a:lnTo>
                      <a:pt x="307904" y="547052"/>
                    </a:lnTo>
                    <a:lnTo>
                      <a:pt x="59787" y="547052"/>
                    </a:lnTo>
                    <a:lnTo>
                      <a:pt x="59787" y="269042"/>
                    </a:lnTo>
                    <a:cubicBezTo>
                      <a:pt x="59787" y="155447"/>
                      <a:pt x="152457" y="59787"/>
                      <a:pt x="269042" y="59787"/>
                    </a:cubicBezTo>
                    <a:lnTo>
                      <a:pt x="358723" y="59787"/>
                    </a:lnTo>
                    <a:cubicBezTo>
                      <a:pt x="466340" y="191319"/>
                      <a:pt x="669616" y="191319"/>
                      <a:pt x="777233" y="59787"/>
                    </a:cubicBezTo>
                    <a:lnTo>
                      <a:pt x="866913" y="59787"/>
                    </a:lnTo>
                    <a:cubicBezTo>
                      <a:pt x="944637" y="59787"/>
                      <a:pt x="1013392" y="101638"/>
                      <a:pt x="1049264" y="170393"/>
                    </a:cubicBezTo>
                    <a:lnTo>
                      <a:pt x="989477" y="230180"/>
                    </a:lnTo>
                    <a:cubicBezTo>
                      <a:pt x="977519" y="242138"/>
                      <a:pt x="977519" y="260074"/>
                      <a:pt x="989477" y="272031"/>
                    </a:cubicBezTo>
                    <a:lnTo>
                      <a:pt x="1040296" y="325840"/>
                    </a:lnTo>
                    <a:cubicBezTo>
                      <a:pt x="1022360" y="358723"/>
                      <a:pt x="1007413" y="394595"/>
                      <a:pt x="995456" y="430467"/>
                    </a:cubicBezTo>
                    <a:lnTo>
                      <a:pt x="923711" y="433457"/>
                    </a:lnTo>
                    <a:cubicBezTo>
                      <a:pt x="908764" y="433457"/>
                      <a:pt x="893817" y="448404"/>
                      <a:pt x="893817" y="463350"/>
                    </a:cubicBezTo>
                    <a:lnTo>
                      <a:pt x="893817" y="547052"/>
                    </a:lnTo>
                    <a:lnTo>
                      <a:pt x="828052" y="547052"/>
                    </a:lnTo>
                    <a:close/>
                    <a:moveTo>
                      <a:pt x="1853401" y="582925"/>
                    </a:moveTo>
                    <a:lnTo>
                      <a:pt x="1787635" y="585914"/>
                    </a:lnTo>
                    <a:cubicBezTo>
                      <a:pt x="1772688" y="585914"/>
                      <a:pt x="1763720" y="594882"/>
                      <a:pt x="1760731" y="609829"/>
                    </a:cubicBezTo>
                    <a:cubicBezTo>
                      <a:pt x="1751763" y="654669"/>
                      <a:pt x="1733827" y="699509"/>
                      <a:pt x="1706922" y="735382"/>
                    </a:cubicBezTo>
                    <a:cubicBezTo>
                      <a:pt x="1697954" y="747339"/>
                      <a:pt x="1700944" y="762286"/>
                      <a:pt x="1709912" y="771254"/>
                    </a:cubicBezTo>
                    <a:lnTo>
                      <a:pt x="1754752" y="822073"/>
                    </a:lnTo>
                    <a:lnTo>
                      <a:pt x="1688986" y="887839"/>
                    </a:lnTo>
                    <a:lnTo>
                      <a:pt x="1638167" y="842999"/>
                    </a:lnTo>
                    <a:cubicBezTo>
                      <a:pt x="1629199" y="834030"/>
                      <a:pt x="1614252" y="831041"/>
                      <a:pt x="1602295" y="840009"/>
                    </a:cubicBezTo>
                    <a:cubicBezTo>
                      <a:pt x="1563433" y="863924"/>
                      <a:pt x="1521582" y="881860"/>
                      <a:pt x="1476742" y="893818"/>
                    </a:cubicBezTo>
                    <a:cubicBezTo>
                      <a:pt x="1464785" y="896807"/>
                      <a:pt x="1452827" y="908764"/>
                      <a:pt x="1452827" y="920722"/>
                    </a:cubicBezTo>
                    <a:lnTo>
                      <a:pt x="1449838" y="986488"/>
                    </a:lnTo>
                    <a:lnTo>
                      <a:pt x="1357168" y="986488"/>
                    </a:lnTo>
                    <a:lnTo>
                      <a:pt x="1354178" y="920722"/>
                    </a:lnTo>
                    <a:cubicBezTo>
                      <a:pt x="1354178" y="905775"/>
                      <a:pt x="1345210" y="896807"/>
                      <a:pt x="1330264" y="893818"/>
                    </a:cubicBezTo>
                    <a:cubicBezTo>
                      <a:pt x="1285423" y="884850"/>
                      <a:pt x="1240583" y="866913"/>
                      <a:pt x="1204711" y="840009"/>
                    </a:cubicBezTo>
                    <a:cubicBezTo>
                      <a:pt x="1192753" y="831041"/>
                      <a:pt x="1177806" y="834030"/>
                      <a:pt x="1168838" y="842999"/>
                    </a:cubicBezTo>
                    <a:lnTo>
                      <a:pt x="1118019" y="887839"/>
                    </a:lnTo>
                    <a:lnTo>
                      <a:pt x="1052253" y="822073"/>
                    </a:lnTo>
                    <a:lnTo>
                      <a:pt x="1097094" y="771254"/>
                    </a:lnTo>
                    <a:cubicBezTo>
                      <a:pt x="1106062" y="762286"/>
                      <a:pt x="1109051" y="747339"/>
                      <a:pt x="1100083" y="735382"/>
                    </a:cubicBezTo>
                    <a:cubicBezTo>
                      <a:pt x="1076168" y="696520"/>
                      <a:pt x="1058232" y="654669"/>
                      <a:pt x="1046275" y="609829"/>
                    </a:cubicBezTo>
                    <a:cubicBezTo>
                      <a:pt x="1043285" y="597871"/>
                      <a:pt x="1031328" y="585914"/>
                      <a:pt x="1019370" y="585914"/>
                    </a:cubicBezTo>
                    <a:lnTo>
                      <a:pt x="953605" y="582925"/>
                    </a:lnTo>
                    <a:lnTo>
                      <a:pt x="953605" y="576946"/>
                    </a:lnTo>
                    <a:lnTo>
                      <a:pt x="953605" y="490254"/>
                    </a:lnTo>
                    <a:lnTo>
                      <a:pt x="1019370" y="487265"/>
                    </a:lnTo>
                    <a:cubicBezTo>
                      <a:pt x="1034317" y="487265"/>
                      <a:pt x="1043285" y="478297"/>
                      <a:pt x="1046275" y="463350"/>
                    </a:cubicBezTo>
                    <a:cubicBezTo>
                      <a:pt x="1055243" y="418510"/>
                      <a:pt x="1073179" y="373670"/>
                      <a:pt x="1100083" y="337797"/>
                    </a:cubicBezTo>
                    <a:cubicBezTo>
                      <a:pt x="1109051" y="325840"/>
                      <a:pt x="1106062" y="310893"/>
                      <a:pt x="1097094" y="301925"/>
                    </a:cubicBezTo>
                    <a:lnTo>
                      <a:pt x="1052253" y="251106"/>
                    </a:lnTo>
                    <a:lnTo>
                      <a:pt x="1106062" y="197297"/>
                    </a:lnTo>
                    <a:lnTo>
                      <a:pt x="1115030" y="188329"/>
                    </a:lnTo>
                    <a:lnTo>
                      <a:pt x="1165849" y="233170"/>
                    </a:lnTo>
                    <a:cubicBezTo>
                      <a:pt x="1174817" y="242138"/>
                      <a:pt x="1189764" y="245127"/>
                      <a:pt x="1201721" y="236159"/>
                    </a:cubicBezTo>
                    <a:cubicBezTo>
                      <a:pt x="1240583" y="212244"/>
                      <a:pt x="1282434" y="194308"/>
                      <a:pt x="1327274" y="182351"/>
                    </a:cubicBezTo>
                    <a:cubicBezTo>
                      <a:pt x="1339232" y="179361"/>
                      <a:pt x="1351189" y="167404"/>
                      <a:pt x="1351189" y="155447"/>
                    </a:cubicBezTo>
                    <a:lnTo>
                      <a:pt x="1354178" y="89681"/>
                    </a:lnTo>
                    <a:lnTo>
                      <a:pt x="1446848" y="89681"/>
                    </a:lnTo>
                    <a:lnTo>
                      <a:pt x="1449838" y="155447"/>
                    </a:lnTo>
                    <a:cubicBezTo>
                      <a:pt x="1449838" y="170393"/>
                      <a:pt x="1458806" y="179361"/>
                      <a:pt x="1473753" y="182351"/>
                    </a:cubicBezTo>
                    <a:cubicBezTo>
                      <a:pt x="1518593" y="191319"/>
                      <a:pt x="1563433" y="209255"/>
                      <a:pt x="1599306" y="236159"/>
                    </a:cubicBezTo>
                    <a:cubicBezTo>
                      <a:pt x="1611263" y="245127"/>
                      <a:pt x="1626210" y="242138"/>
                      <a:pt x="1635178" y="233170"/>
                    </a:cubicBezTo>
                    <a:lnTo>
                      <a:pt x="1685997" y="188329"/>
                    </a:lnTo>
                    <a:cubicBezTo>
                      <a:pt x="1700944" y="203276"/>
                      <a:pt x="1721869" y="224202"/>
                      <a:pt x="1751763" y="254095"/>
                    </a:cubicBezTo>
                    <a:lnTo>
                      <a:pt x="1706922" y="304914"/>
                    </a:lnTo>
                    <a:cubicBezTo>
                      <a:pt x="1697954" y="313882"/>
                      <a:pt x="1694965" y="328829"/>
                      <a:pt x="1703933" y="340787"/>
                    </a:cubicBezTo>
                    <a:cubicBezTo>
                      <a:pt x="1727848" y="379648"/>
                      <a:pt x="1745784" y="421499"/>
                      <a:pt x="1757741" y="466340"/>
                    </a:cubicBezTo>
                    <a:cubicBezTo>
                      <a:pt x="1760731" y="478297"/>
                      <a:pt x="1772688" y="490254"/>
                      <a:pt x="1784646" y="490254"/>
                    </a:cubicBezTo>
                    <a:lnTo>
                      <a:pt x="1850412" y="493244"/>
                    </a:lnTo>
                    <a:lnTo>
                      <a:pt x="1850412" y="582925"/>
                    </a:lnTo>
                    <a:close/>
                  </a:path>
                </a:pathLst>
              </a:custGeom>
              <a:solidFill>
                <a:srgbClr val="009DB0"/>
              </a:solidFill>
              <a:ln w="2987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0C2E34-6B27-4EEE-B0EB-B5856B219C63}"/>
                  </a:ext>
                </a:extLst>
              </p:cNvPr>
              <p:cNvSpPr/>
              <p:nvPr/>
            </p:nvSpPr>
            <p:spPr>
              <a:xfrm>
                <a:off x="8551789" y="1851742"/>
                <a:ext cx="175097" cy="175097"/>
              </a:xfrm>
              <a:custGeom>
                <a:avLst/>
                <a:gdLst>
                  <a:gd name="connsiteX0" fmla="*/ 272031 w 544062"/>
                  <a:gd name="connsiteY0" fmla="*/ 544063 h 544062"/>
                  <a:gd name="connsiteX1" fmla="*/ 544063 w 544062"/>
                  <a:gd name="connsiteY1" fmla="*/ 272031 h 544062"/>
                  <a:gd name="connsiteX2" fmla="*/ 272031 w 544062"/>
                  <a:gd name="connsiteY2" fmla="*/ 0 h 544062"/>
                  <a:gd name="connsiteX3" fmla="*/ 0 w 544062"/>
                  <a:gd name="connsiteY3" fmla="*/ 272031 h 544062"/>
                  <a:gd name="connsiteX4" fmla="*/ 272031 w 544062"/>
                  <a:gd name="connsiteY4" fmla="*/ 544063 h 544062"/>
                  <a:gd name="connsiteX5" fmla="*/ 272031 w 544062"/>
                  <a:gd name="connsiteY5" fmla="*/ 59787 h 544062"/>
                  <a:gd name="connsiteX6" fmla="*/ 484276 w 544062"/>
                  <a:gd name="connsiteY6" fmla="*/ 272031 h 544062"/>
                  <a:gd name="connsiteX7" fmla="*/ 272031 w 544062"/>
                  <a:gd name="connsiteY7" fmla="*/ 484276 h 544062"/>
                  <a:gd name="connsiteX8" fmla="*/ 59787 w 544062"/>
                  <a:gd name="connsiteY8" fmla="*/ 272031 h 544062"/>
                  <a:gd name="connsiteX9" fmla="*/ 272031 w 544062"/>
                  <a:gd name="connsiteY9" fmla="*/ 59787 h 5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062" h="544062">
                    <a:moveTo>
                      <a:pt x="272031" y="544063"/>
                    </a:moveTo>
                    <a:cubicBezTo>
                      <a:pt x="421499" y="544063"/>
                      <a:pt x="544063" y="421499"/>
                      <a:pt x="544063" y="272031"/>
                    </a:cubicBezTo>
                    <a:cubicBezTo>
                      <a:pt x="544063" y="122564"/>
                      <a:pt x="421499" y="0"/>
                      <a:pt x="272031" y="0"/>
                    </a:cubicBezTo>
                    <a:cubicBezTo>
                      <a:pt x="122564" y="0"/>
                      <a:pt x="0" y="122564"/>
                      <a:pt x="0" y="272031"/>
                    </a:cubicBezTo>
                    <a:cubicBezTo>
                      <a:pt x="0" y="424489"/>
                      <a:pt x="122564" y="544063"/>
                      <a:pt x="272031" y="544063"/>
                    </a:cubicBezTo>
                    <a:close/>
                    <a:moveTo>
                      <a:pt x="272031" y="59787"/>
                    </a:moveTo>
                    <a:cubicBezTo>
                      <a:pt x="388616" y="59787"/>
                      <a:pt x="484276" y="155447"/>
                      <a:pt x="484276" y="272031"/>
                    </a:cubicBezTo>
                    <a:cubicBezTo>
                      <a:pt x="484276" y="388616"/>
                      <a:pt x="388616" y="484276"/>
                      <a:pt x="272031" y="484276"/>
                    </a:cubicBezTo>
                    <a:cubicBezTo>
                      <a:pt x="155447" y="484276"/>
                      <a:pt x="59787" y="388616"/>
                      <a:pt x="59787" y="272031"/>
                    </a:cubicBezTo>
                    <a:cubicBezTo>
                      <a:pt x="59787" y="155447"/>
                      <a:pt x="155447" y="59787"/>
                      <a:pt x="272031" y="59787"/>
                    </a:cubicBezTo>
                    <a:close/>
                  </a:path>
                </a:pathLst>
              </a:custGeom>
              <a:solidFill>
                <a:srgbClr val="009DB0"/>
              </a:solidFill>
              <a:ln w="29874" cap="flat">
                <a:noFill/>
                <a:prstDash val="solid"/>
                <a:miter/>
              </a:ln>
            </p:spPr>
            <p:txBody>
              <a:bodyPr rtlCol="0" anchor="ctr"/>
              <a:lstStyle/>
              <a:p>
                <a:endParaRPr lang="en-US"/>
              </a:p>
            </p:txBody>
          </p:sp>
        </p:grpSp>
        <p:sp>
          <p:nvSpPr>
            <p:cNvPr id="51" name="TextBox 50">
              <a:extLst>
                <a:ext uri="{FF2B5EF4-FFF2-40B4-BE49-F238E27FC236}">
                  <a16:creationId xmlns:a16="http://schemas.microsoft.com/office/drawing/2014/main" id="{68310DB5-5F29-45BD-AC7B-3748E49410D6}"/>
                </a:ext>
              </a:extLst>
            </p:cNvPr>
            <p:cNvSpPr txBox="1"/>
            <p:nvPr/>
          </p:nvSpPr>
          <p:spPr>
            <a:xfrm>
              <a:off x="7931326" y="2377061"/>
              <a:ext cx="1799192" cy="1769715"/>
            </a:xfrm>
            <a:prstGeom prst="rect">
              <a:avLst/>
            </a:prstGeom>
            <a:noFill/>
          </p:spPr>
          <p:txBody>
            <a:bodyPr wrap="square" rtlCol="0">
              <a:spAutoFit/>
            </a:bodyPr>
            <a:lstStyle/>
            <a:p>
              <a:pPr marL="171450" indent="-171450" algn="just">
                <a:spcAft>
                  <a:spcPts val="600"/>
                </a:spcAft>
                <a:buClr>
                  <a:schemeClr val="tx1"/>
                </a:buClr>
                <a:buFont typeface="Arial" panose="020B0604020202020204" pitchFamily="34" charset="0"/>
                <a:buChar char="•"/>
              </a:pPr>
              <a:r>
                <a:rPr lang="en-US" sz="900">
                  <a:solidFill>
                    <a:srgbClr val="009DB0"/>
                  </a:solidFill>
                </a:rPr>
                <a:t>Empower the agents </a:t>
              </a:r>
              <a:r>
                <a:rPr lang="en-US" sz="900"/>
                <a:t>by providing them a powerful platform</a:t>
              </a:r>
            </a:p>
            <a:p>
              <a:pPr marL="171450" indent="-171450" algn="just">
                <a:spcAft>
                  <a:spcPts val="600"/>
                </a:spcAft>
                <a:buClr>
                  <a:schemeClr val="tx1"/>
                </a:buClr>
                <a:buFont typeface="Wingdings" panose="05000000000000000000" pitchFamily="2" charset="2"/>
                <a:buChar char="Ø"/>
              </a:pPr>
              <a:r>
                <a:rPr lang="en-US" sz="900" i="1"/>
                <a:t>“Compass’ tools have enabled me to take my client relationships to a different level” - </a:t>
              </a:r>
              <a:r>
                <a:rPr lang="en-US" sz="900"/>
                <a:t>agent at Compass </a:t>
              </a:r>
            </a:p>
            <a:p>
              <a:pPr marL="171450" indent="-171450" algn="just">
                <a:spcAft>
                  <a:spcPts val="600"/>
                </a:spcAft>
                <a:buClr>
                  <a:schemeClr val="tx1"/>
                </a:buClr>
                <a:buFont typeface="Arial" panose="020B0604020202020204" pitchFamily="34" charset="0"/>
                <a:buChar char="•"/>
              </a:pPr>
              <a:r>
                <a:rPr lang="en-US" sz="900">
                  <a:solidFill>
                    <a:srgbClr val="009DB0"/>
                  </a:solidFill>
                </a:rPr>
                <a:t>Increase agent revenues </a:t>
              </a:r>
              <a:r>
                <a:rPr lang="en-US" sz="900"/>
                <a:t>through a luxurious listing of assets</a:t>
              </a:r>
            </a:p>
          </p:txBody>
        </p:sp>
      </p:grpSp>
      <p:grpSp>
        <p:nvGrpSpPr>
          <p:cNvPr id="55" name="Group 54">
            <a:extLst>
              <a:ext uri="{FF2B5EF4-FFF2-40B4-BE49-F238E27FC236}">
                <a16:creationId xmlns:a16="http://schemas.microsoft.com/office/drawing/2014/main" id="{0C9B014F-DFF4-458F-B923-E635621F2D99}"/>
              </a:ext>
            </a:extLst>
          </p:cNvPr>
          <p:cNvGrpSpPr/>
          <p:nvPr/>
        </p:nvGrpSpPr>
        <p:grpSpPr>
          <a:xfrm>
            <a:off x="6575441" y="4301175"/>
            <a:ext cx="2200418" cy="1584161"/>
            <a:chOff x="6732707" y="3948606"/>
            <a:chExt cx="2200418" cy="1584161"/>
          </a:xfrm>
        </p:grpSpPr>
        <p:pic>
          <p:nvPicPr>
            <p:cNvPr id="52" name="Graphic 51" descr="Target">
              <a:extLst>
                <a:ext uri="{FF2B5EF4-FFF2-40B4-BE49-F238E27FC236}">
                  <a16:creationId xmlns:a16="http://schemas.microsoft.com/office/drawing/2014/main" id="{2AA13C85-D819-4023-8230-30466C77B9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8363" y="3948606"/>
              <a:ext cx="729107" cy="729107"/>
            </a:xfrm>
            <a:prstGeom prst="rect">
              <a:avLst/>
            </a:prstGeom>
          </p:spPr>
        </p:pic>
        <p:sp>
          <p:nvSpPr>
            <p:cNvPr id="53" name="TextBox 52">
              <a:extLst>
                <a:ext uri="{FF2B5EF4-FFF2-40B4-BE49-F238E27FC236}">
                  <a16:creationId xmlns:a16="http://schemas.microsoft.com/office/drawing/2014/main" id="{3FD3F811-E645-4B62-BC24-622F03CB8D01}"/>
                </a:ext>
              </a:extLst>
            </p:cNvPr>
            <p:cNvSpPr txBox="1"/>
            <p:nvPr/>
          </p:nvSpPr>
          <p:spPr>
            <a:xfrm>
              <a:off x="6732707" y="4609437"/>
              <a:ext cx="2200418" cy="923330"/>
            </a:xfrm>
            <a:prstGeom prst="rect">
              <a:avLst/>
            </a:prstGeom>
            <a:noFill/>
          </p:spPr>
          <p:txBody>
            <a:bodyPr wrap="square" rtlCol="0">
              <a:spAutoFit/>
            </a:bodyPr>
            <a:lstStyle/>
            <a:p>
              <a:pPr algn="ctr">
                <a:buClr>
                  <a:schemeClr val="tx1"/>
                </a:buClr>
              </a:pPr>
              <a:r>
                <a:rPr lang="en-US" sz="900" i="1">
                  <a:solidFill>
                    <a:srgbClr val="009DB0"/>
                  </a:solidFill>
                </a:rPr>
                <a:t>“20/20 by 2020” </a:t>
              </a:r>
            </a:p>
            <a:p>
              <a:pPr algn="ctr">
                <a:buClr>
                  <a:schemeClr val="tx1"/>
                </a:buClr>
              </a:pPr>
              <a:r>
                <a:rPr lang="en-US" sz="900"/>
                <a:t> R. </a:t>
              </a:r>
              <a:r>
                <a:rPr lang="en-US" sz="900" err="1"/>
                <a:t>Reffkin</a:t>
              </a:r>
              <a:r>
                <a:rPr lang="en-US" sz="900"/>
                <a:t> CEO of Compass</a:t>
              </a:r>
            </a:p>
            <a:p>
              <a:pPr algn="ctr">
                <a:buClr>
                  <a:schemeClr val="tx1"/>
                </a:buClr>
              </a:pPr>
              <a:endParaRPr lang="en-US" sz="900"/>
            </a:p>
            <a:p>
              <a:pPr algn="ctr">
                <a:buClr>
                  <a:schemeClr val="tx1"/>
                </a:buClr>
              </a:pPr>
              <a:r>
                <a:rPr lang="en-US" sz="900"/>
                <a:t>By its acquisitions Compass target </a:t>
              </a:r>
              <a:r>
                <a:rPr lang="en-US" sz="900">
                  <a:solidFill>
                    <a:srgbClr val="009DB0"/>
                  </a:solidFill>
                </a:rPr>
                <a:t>20% of the market share in the 20 largest US cities</a:t>
              </a:r>
              <a:r>
                <a:rPr lang="en-US" sz="900"/>
                <a:t>.</a:t>
              </a:r>
            </a:p>
          </p:txBody>
        </p:sp>
      </p:grpSp>
      <p:sp>
        <p:nvSpPr>
          <p:cNvPr id="58" name="Espace réservé du texte 2">
            <a:extLst>
              <a:ext uri="{FF2B5EF4-FFF2-40B4-BE49-F238E27FC236}">
                <a16:creationId xmlns:a16="http://schemas.microsoft.com/office/drawing/2014/main" id="{2EB65523-2555-46F2-A19B-BA6E91FC31B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 Inman website</a:t>
            </a:r>
            <a:endParaRPr lang="en-US" sz="600" i="1" kern="0">
              <a:latin typeface="+mn-lt"/>
            </a:endParaRPr>
          </a:p>
        </p:txBody>
      </p:sp>
    </p:spTree>
    <p:extLst>
      <p:ext uri="{BB962C8B-B14F-4D97-AF65-F5344CB8AC3E}">
        <p14:creationId xmlns:p14="http://schemas.microsoft.com/office/powerpoint/2010/main" val="925013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B98DF-2CF7-4AB7-83F5-C9C09829159D}"/>
              </a:ext>
            </a:extLst>
          </p:cNvPr>
          <p:cNvSpPr>
            <a:spLocks noGrp="1"/>
          </p:cNvSpPr>
          <p:nvPr>
            <p:ph type="ctrTitle"/>
          </p:nvPr>
        </p:nvSpPr>
        <p:spPr>
          <a:xfrm>
            <a:off x="584515" y="116632"/>
            <a:ext cx="9053959" cy="576064"/>
          </a:xfrm>
        </p:spPr>
        <p:txBody>
          <a:bodyPr/>
          <a:lstStyle/>
          <a:p>
            <a:r>
              <a:rPr lang="en-US" sz="1300"/>
              <a:t>Compass’ model is based on a </a:t>
            </a:r>
            <a:r>
              <a:rPr lang="en-US" sz="1300">
                <a:solidFill>
                  <a:srgbClr val="009DB0"/>
                </a:solidFill>
              </a:rPr>
              <a:t>network of independent real estate agents </a:t>
            </a:r>
            <a:r>
              <a:rPr lang="en-US" sz="1300"/>
              <a:t>powered by a </a:t>
            </a:r>
            <a:r>
              <a:rPr lang="en-US" sz="1300">
                <a:solidFill>
                  <a:srgbClr val="009DB0"/>
                </a:solidFill>
              </a:rPr>
              <a:t>multi-functionalities platform</a:t>
            </a:r>
            <a:r>
              <a:rPr lang="en-US" sz="1300"/>
              <a:t> that enables them to </a:t>
            </a:r>
            <a:r>
              <a:rPr lang="en-US" sz="1300">
                <a:solidFill>
                  <a:srgbClr val="009DB0"/>
                </a:solidFill>
              </a:rPr>
              <a:t>focus on their high value-added tasks</a:t>
            </a:r>
            <a:r>
              <a:rPr lang="en-US" sz="1300"/>
              <a:t>, i.e. , customer relationship</a:t>
            </a:r>
          </a:p>
        </p:txBody>
      </p:sp>
      <p:grpSp>
        <p:nvGrpSpPr>
          <p:cNvPr id="3" name="Groupe 2">
            <a:extLst>
              <a:ext uri="{FF2B5EF4-FFF2-40B4-BE49-F238E27FC236}">
                <a16:creationId xmlns:a16="http://schemas.microsoft.com/office/drawing/2014/main" id="{F7197B1F-92A2-4C8B-B4F5-25637BC0FA1F}"/>
              </a:ext>
            </a:extLst>
          </p:cNvPr>
          <p:cNvGrpSpPr/>
          <p:nvPr/>
        </p:nvGrpSpPr>
        <p:grpSpPr>
          <a:xfrm>
            <a:off x="8865599" y="6410026"/>
            <a:ext cx="772875" cy="192882"/>
            <a:chOff x="10416619" y="1219200"/>
            <a:chExt cx="772875" cy="192882"/>
          </a:xfrm>
        </p:grpSpPr>
        <p:sp>
          <p:nvSpPr>
            <p:cNvPr id="4" name="Rectangle 3">
              <a:extLst>
                <a:ext uri="{FF2B5EF4-FFF2-40B4-BE49-F238E27FC236}">
                  <a16:creationId xmlns:a16="http://schemas.microsoft.com/office/drawing/2014/main" id="{A37DA096-E1DC-49D2-8D3D-31300E16D4BF}"/>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5" name="Freeform 6">
              <a:extLst>
                <a:ext uri="{FF2B5EF4-FFF2-40B4-BE49-F238E27FC236}">
                  <a16:creationId xmlns:a16="http://schemas.microsoft.com/office/drawing/2014/main" id="{CC702E02-5C98-4D3D-B327-DEE446678C08}"/>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Rectangle 11">
            <a:extLst>
              <a:ext uri="{FF2B5EF4-FFF2-40B4-BE49-F238E27FC236}">
                <a16:creationId xmlns:a16="http://schemas.microsoft.com/office/drawing/2014/main" id="{A2348B31-FD51-4B2B-B80E-2772BFA2EB5D}"/>
              </a:ext>
            </a:extLst>
          </p:cNvPr>
          <p:cNvSpPr/>
          <p:nvPr/>
        </p:nvSpPr>
        <p:spPr>
          <a:xfrm>
            <a:off x="283047" y="1087770"/>
            <a:ext cx="1106242" cy="51238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Sellers or/and products</a:t>
            </a:r>
          </a:p>
          <a:p>
            <a:pPr algn="ctr"/>
            <a:endParaRPr lang="en-US" sz="1050">
              <a:solidFill>
                <a:schemeClr val="tx2"/>
              </a:solidFill>
            </a:endParaRPr>
          </a:p>
        </p:txBody>
      </p:sp>
      <p:sp>
        <p:nvSpPr>
          <p:cNvPr id="14" name="Rectangle 13">
            <a:extLst>
              <a:ext uri="{FF2B5EF4-FFF2-40B4-BE49-F238E27FC236}">
                <a16:creationId xmlns:a16="http://schemas.microsoft.com/office/drawing/2014/main" id="{73E5A18E-E185-405F-9EE2-141C1919F4DC}"/>
              </a:ext>
            </a:extLst>
          </p:cNvPr>
          <p:cNvSpPr/>
          <p:nvPr/>
        </p:nvSpPr>
        <p:spPr>
          <a:xfrm>
            <a:off x="8647711" y="1087770"/>
            <a:ext cx="1106242" cy="51238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Buyers</a:t>
            </a:r>
          </a:p>
        </p:txBody>
      </p:sp>
      <p:sp>
        <p:nvSpPr>
          <p:cNvPr id="23" name="Rectangle 22">
            <a:extLst>
              <a:ext uri="{FF2B5EF4-FFF2-40B4-BE49-F238E27FC236}">
                <a16:creationId xmlns:a16="http://schemas.microsoft.com/office/drawing/2014/main" id="{0D591597-AD5E-4FC8-8089-F697267FA281}"/>
              </a:ext>
            </a:extLst>
          </p:cNvPr>
          <p:cNvSpPr/>
          <p:nvPr/>
        </p:nvSpPr>
        <p:spPr>
          <a:xfrm>
            <a:off x="1539032" y="1087770"/>
            <a:ext cx="6984857" cy="7016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132000" rIns="1872000" rtlCol="0" anchor="ctr"/>
          <a:lstStyle/>
          <a:p>
            <a:pPr algn="ctr"/>
            <a:r>
              <a:rPr lang="en-US" sz="1050">
                <a:solidFill>
                  <a:schemeClr val="tx2"/>
                </a:solidFill>
              </a:rPr>
              <a:t>A network of independent </a:t>
            </a:r>
          </a:p>
          <a:p>
            <a:pPr algn="ctr"/>
            <a:r>
              <a:rPr lang="en-US" sz="1050">
                <a:solidFill>
                  <a:schemeClr val="tx2"/>
                </a:solidFill>
              </a:rPr>
              <a:t>professionals</a:t>
            </a:r>
          </a:p>
        </p:txBody>
      </p:sp>
      <p:sp>
        <p:nvSpPr>
          <p:cNvPr id="24" name="Rectangle 23">
            <a:extLst>
              <a:ext uri="{FF2B5EF4-FFF2-40B4-BE49-F238E27FC236}">
                <a16:creationId xmlns:a16="http://schemas.microsoft.com/office/drawing/2014/main" id="{88BD0557-CAEE-4501-B0E9-195057D3A9DC}"/>
              </a:ext>
            </a:extLst>
          </p:cNvPr>
          <p:cNvSpPr/>
          <p:nvPr/>
        </p:nvSpPr>
        <p:spPr>
          <a:xfrm>
            <a:off x="1535920" y="1864230"/>
            <a:ext cx="6984857" cy="4347383"/>
          </a:xfrm>
          <a:prstGeom prst="rect">
            <a:avLst/>
          </a:prstGeom>
          <a:no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e 54">
            <a:extLst>
              <a:ext uri="{FF2B5EF4-FFF2-40B4-BE49-F238E27FC236}">
                <a16:creationId xmlns:a16="http://schemas.microsoft.com/office/drawing/2014/main" id="{8A7C99B1-0C94-4B8C-A7E2-C86A8B962B7A}"/>
              </a:ext>
            </a:extLst>
          </p:cNvPr>
          <p:cNvGrpSpPr/>
          <p:nvPr/>
        </p:nvGrpSpPr>
        <p:grpSpPr>
          <a:xfrm rot="16200000">
            <a:off x="4907931" y="1672728"/>
            <a:ext cx="240836" cy="382157"/>
            <a:chOff x="10691170" y="3092254"/>
            <a:chExt cx="240836" cy="382157"/>
          </a:xfrm>
          <a:solidFill>
            <a:srgbClr val="009DB0"/>
          </a:solidFill>
        </p:grpSpPr>
        <p:sp>
          <p:nvSpPr>
            <p:cNvPr id="25" name="Triangle isocèle 24">
              <a:extLst>
                <a:ext uri="{FF2B5EF4-FFF2-40B4-BE49-F238E27FC236}">
                  <a16:creationId xmlns:a16="http://schemas.microsoft.com/office/drawing/2014/main" id="{57E34ACA-C3BB-42CD-8487-F26E0F126213}"/>
                </a:ext>
              </a:extLst>
            </p:cNvPr>
            <p:cNvSpPr/>
            <p:nvPr/>
          </p:nvSpPr>
          <p:spPr>
            <a:xfrm rot="5400000">
              <a:off x="10695857" y="3238262"/>
              <a:ext cx="382157" cy="901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isocèle 25">
              <a:extLst>
                <a:ext uri="{FF2B5EF4-FFF2-40B4-BE49-F238E27FC236}">
                  <a16:creationId xmlns:a16="http://schemas.microsoft.com/office/drawing/2014/main" id="{E606485C-BDB5-47F6-B176-57BE8B1E37C8}"/>
                </a:ext>
              </a:extLst>
            </p:cNvPr>
            <p:cNvSpPr/>
            <p:nvPr/>
          </p:nvSpPr>
          <p:spPr>
            <a:xfrm rot="16200000">
              <a:off x="10545162" y="3238262"/>
              <a:ext cx="382157" cy="901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riangle isocèle 26">
            <a:extLst>
              <a:ext uri="{FF2B5EF4-FFF2-40B4-BE49-F238E27FC236}">
                <a16:creationId xmlns:a16="http://schemas.microsoft.com/office/drawing/2014/main" id="{A6781C85-78AD-470B-B9EB-1E36B815B0E3}"/>
              </a:ext>
            </a:extLst>
          </p:cNvPr>
          <p:cNvSpPr/>
          <p:nvPr/>
        </p:nvSpPr>
        <p:spPr>
          <a:xfrm rot="5400000">
            <a:off x="1424580" y="3985038"/>
            <a:ext cx="382157" cy="90141"/>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isocèle 28">
            <a:extLst>
              <a:ext uri="{FF2B5EF4-FFF2-40B4-BE49-F238E27FC236}">
                <a16:creationId xmlns:a16="http://schemas.microsoft.com/office/drawing/2014/main" id="{526FEDBB-9C56-4DEC-A579-4869A5B5CAD2}"/>
              </a:ext>
            </a:extLst>
          </p:cNvPr>
          <p:cNvSpPr/>
          <p:nvPr/>
        </p:nvSpPr>
        <p:spPr>
          <a:xfrm rot="16200000">
            <a:off x="1273885" y="3985038"/>
            <a:ext cx="382157" cy="90141"/>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isocèle 31">
            <a:extLst>
              <a:ext uri="{FF2B5EF4-FFF2-40B4-BE49-F238E27FC236}">
                <a16:creationId xmlns:a16="http://schemas.microsoft.com/office/drawing/2014/main" id="{F9759F6B-1809-4A51-ABCA-A4CE7E6F5E61}"/>
              </a:ext>
            </a:extLst>
          </p:cNvPr>
          <p:cNvSpPr/>
          <p:nvPr/>
        </p:nvSpPr>
        <p:spPr>
          <a:xfrm rot="5400000">
            <a:off x="8405985" y="4087717"/>
            <a:ext cx="382157" cy="90141"/>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isocèle 43">
            <a:extLst>
              <a:ext uri="{FF2B5EF4-FFF2-40B4-BE49-F238E27FC236}">
                <a16:creationId xmlns:a16="http://schemas.microsoft.com/office/drawing/2014/main" id="{694E1363-BF74-453E-B1CD-9ABC381DAF71}"/>
              </a:ext>
            </a:extLst>
          </p:cNvPr>
          <p:cNvSpPr/>
          <p:nvPr/>
        </p:nvSpPr>
        <p:spPr>
          <a:xfrm rot="16200000">
            <a:off x="8255290" y="4087717"/>
            <a:ext cx="382157" cy="90141"/>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6DF2AD8-B1FC-4A7D-A659-B0F2D7178C34}"/>
              </a:ext>
            </a:extLst>
          </p:cNvPr>
          <p:cNvSpPr/>
          <p:nvPr/>
        </p:nvSpPr>
        <p:spPr>
          <a:xfrm rot="16200000">
            <a:off x="4294266" y="90114"/>
            <a:ext cx="532220" cy="43524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Virtual workplace </a:t>
            </a:r>
            <a:r>
              <a:rPr lang="en-US" sz="900">
                <a:solidFill>
                  <a:schemeClr val="tx1"/>
                </a:solidFill>
                <a:latin typeface="+mj-lt"/>
              </a:rPr>
              <a:t>workspace that allows agents and clients to </a:t>
            </a:r>
            <a:r>
              <a:rPr lang="en-US" sz="900">
                <a:solidFill>
                  <a:srgbClr val="009DB0"/>
                </a:solidFill>
                <a:latin typeface="+mj-lt"/>
              </a:rPr>
              <a:t>collaborate in real-time</a:t>
            </a:r>
            <a:r>
              <a:rPr lang="en-US" sz="900">
                <a:solidFill>
                  <a:schemeClr val="tx1"/>
                </a:solidFill>
                <a:latin typeface="+mj-lt"/>
              </a:rPr>
              <a:t> to organize homes, centralize their discussions, and monitor the market by receiving immediate status and price updates</a:t>
            </a:r>
          </a:p>
        </p:txBody>
      </p:sp>
      <p:sp>
        <p:nvSpPr>
          <p:cNvPr id="62" name="Rectangle 61">
            <a:extLst>
              <a:ext uri="{FF2B5EF4-FFF2-40B4-BE49-F238E27FC236}">
                <a16:creationId xmlns:a16="http://schemas.microsoft.com/office/drawing/2014/main" id="{22C4A360-3CD3-4D5C-AB78-39B581B6F95C}"/>
              </a:ext>
            </a:extLst>
          </p:cNvPr>
          <p:cNvSpPr/>
          <p:nvPr/>
        </p:nvSpPr>
        <p:spPr>
          <a:xfrm rot="16200000">
            <a:off x="4304118" y="2060919"/>
            <a:ext cx="532220" cy="43524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Dashboard</a:t>
            </a:r>
            <a:r>
              <a:rPr lang="en-US" sz="900">
                <a:solidFill>
                  <a:schemeClr val="tx1"/>
                </a:solidFill>
                <a:latin typeface="+mj-lt"/>
              </a:rPr>
              <a:t> that contains key data points agents need</a:t>
            </a:r>
            <a:r>
              <a:rPr lang="en-US" sz="900" i="0">
                <a:solidFill>
                  <a:schemeClr val="tx1"/>
                </a:solidFill>
                <a:effectLst/>
                <a:latin typeface="+mj-lt"/>
              </a:rPr>
              <a:t> to </a:t>
            </a:r>
            <a:r>
              <a:rPr lang="en-US" sz="900">
                <a:solidFill>
                  <a:srgbClr val="009DB0"/>
                </a:solidFill>
                <a:latin typeface="+mj-lt"/>
              </a:rPr>
              <a:t>craft marketing strategies</a:t>
            </a:r>
            <a:r>
              <a:rPr lang="en-US" sz="900" i="0">
                <a:solidFill>
                  <a:schemeClr val="tx1"/>
                </a:solidFill>
                <a:effectLst/>
                <a:latin typeface="+mj-lt"/>
              </a:rPr>
              <a:t>, uncover new lead-generation opportunities, and invest accordingly in the positioning of their listings.</a:t>
            </a:r>
          </a:p>
        </p:txBody>
      </p:sp>
      <p:sp>
        <p:nvSpPr>
          <p:cNvPr id="63" name="Rectangle 62">
            <a:extLst>
              <a:ext uri="{FF2B5EF4-FFF2-40B4-BE49-F238E27FC236}">
                <a16:creationId xmlns:a16="http://schemas.microsoft.com/office/drawing/2014/main" id="{81377672-BAC5-438F-8B04-C7B384BA9230}"/>
              </a:ext>
            </a:extLst>
          </p:cNvPr>
          <p:cNvSpPr/>
          <p:nvPr/>
        </p:nvSpPr>
        <p:spPr>
          <a:xfrm rot="16200000">
            <a:off x="4304117" y="1403984"/>
            <a:ext cx="532220" cy="43524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Marketing Center</a:t>
            </a:r>
            <a:r>
              <a:rPr lang="en-US" sz="900">
                <a:solidFill>
                  <a:schemeClr val="tx1"/>
                </a:solidFill>
                <a:latin typeface="+mj-lt"/>
              </a:rPr>
              <a:t>: digital design studio (available designers and marketing teams) </a:t>
            </a:r>
            <a:r>
              <a:rPr lang="en-US" sz="900" b="0" i="0">
                <a:solidFill>
                  <a:schemeClr val="tx1"/>
                </a:solidFill>
                <a:effectLst/>
                <a:latin typeface="+mj-lt"/>
              </a:rPr>
              <a:t>for Compass agents to create customized, </a:t>
            </a:r>
            <a:r>
              <a:rPr lang="en-US" sz="900">
                <a:solidFill>
                  <a:schemeClr val="tx1"/>
                </a:solidFill>
                <a:latin typeface="+mj-lt"/>
              </a:rPr>
              <a:t>personalized and localized </a:t>
            </a:r>
            <a:r>
              <a:rPr lang="en-US" sz="900">
                <a:solidFill>
                  <a:srgbClr val="009DB0"/>
                </a:solidFill>
                <a:latin typeface="+mj-lt"/>
              </a:rPr>
              <a:t>marketing materials</a:t>
            </a:r>
          </a:p>
        </p:txBody>
      </p:sp>
      <p:sp>
        <p:nvSpPr>
          <p:cNvPr id="64" name="Rectangle 63">
            <a:extLst>
              <a:ext uri="{FF2B5EF4-FFF2-40B4-BE49-F238E27FC236}">
                <a16:creationId xmlns:a16="http://schemas.microsoft.com/office/drawing/2014/main" id="{8EA1DCED-C941-4FC6-B5BA-8816FA291725}"/>
              </a:ext>
            </a:extLst>
          </p:cNvPr>
          <p:cNvSpPr/>
          <p:nvPr/>
        </p:nvSpPr>
        <p:spPr>
          <a:xfrm rot="16200000">
            <a:off x="4304118" y="747049"/>
            <a:ext cx="532220" cy="43524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chemeClr val="tx1"/>
                </a:solidFill>
                <a:latin typeface="+mj-lt"/>
              </a:rPr>
              <a:t>Compass </a:t>
            </a:r>
            <a:r>
              <a:rPr lang="en-US" sz="900">
                <a:solidFill>
                  <a:srgbClr val="009DB0"/>
                </a:solidFill>
                <a:latin typeface="+mj-lt"/>
              </a:rPr>
              <a:t>CRM</a:t>
            </a:r>
            <a:r>
              <a:rPr lang="en-US" sz="900">
                <a:solidFill>
                  <a:schemeClr val="tx1"/>
                </a:solidFill>
                <a:latin typeface="+mj-lt"/>
              </a:rPr>
              <a:t>:</a:t>
            </a:r>
            <a:r>
              <a:rPr lang="en-US" sz="900" i="0">
                <a:solidFill>
                  <a:schemeClr val="tx1"/>
                </a:solidFill>
                <a:effectLst/>
                <a:latin typeface="+mj-lt"/>
              </a:rPr>
              <a:t> </a:t>
            </a:r>
            <a:r>
              <a:rPr lang="en-US" sz="900">
                <a:solidFill>
                  <a:schemeClr val="tx1"/>
                </a:solidFill>
                <a:latin typeface="+mj-lt"/>
              </a:rPr>
              <a:t>customer relationship management platform </a:t>
            </a:r>
            <a:r>
              <a:rPr lang="en-US" sz="900" i="0">
                <a:solidFill>
                  <a:schemeClr val="tx1"/>
                </a:solidFill>
                <a:effectLst/>
                <a:latin typeface="+mj-lt"/>
              </a:rPr>
              <a:t>powered by artificial intelligence</a:t>
            </a:r>
          </a:p>
        </p:txBody>
      </p:sp>
      <p:sp>
        <p:nvSpPr>
          <p:cNvPr id="65" name="Rectangle 64">
            <a:extLst>
              <a:ext uri="{FF2B5EF4-FFF2-40B4-BE49-F238E27FC236}">
                <a16:creationId xmlns:a16="http://schemas.microsoft.com/office/drawing/2014/main" id="{4548CA67-9E55-47EE-87BF-C14C6CFE4313}"/>
              </a:ext>
            </a:extLst>
          </p:cNvPr>
          <p:cNvSpPr/>
          <p:nvPr/>
        </p:nvSpPr>
        <p:spPr>
          <a:xfrm rot="16200000">
            <a:off x="4304117" y="2717854"/>
            <a:ext cx="532220" cy="43524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chemeClr val="tx1"/>
                </a:solidFill>
                <a:latin typeface="+mj-lt"/>
              </a:rPr>
              <a:t>Compass Markets: mobile app that has </a:t>
            </a:r>
            <a:r>
              <a:rPr lang="en-US" sz="900">
                <a:solidFill>
                  <a:srgbClr val="009DB0"/>
                </a:solidFill>
                <a:latin typeface="+mj-lt"/>
              </a:rPr>
              <a:t>real-time residential real estate data </a:t>
            </a:r>
            <a:r>
              <a:rPr lang="en-US" sz="900" b="0" i="0">
                <a:solidFill>
                  <a:schemeClr val="tx1"/>
                </a:solidFill>
                <a:effectLst/>
                <a:latin typeface="+mj-lt"/>
              </a:rPr>
              <a:t>that provides access to recent </a:t>
            </a:r>
            <a:r>
              <a:rPr lang="en-US" sz="900">
                <a:solidFill>
                  <a:srgbClr val="009DB0"/>
                </a:solidFill>
                <a:latin typeface="+mj-lt"/>
              </a:rPr>
              <a:t>transaction data </a:t>
            </a:r>
            <a:r>
              <a:rPr lang="en-US" sz="900" b="0" i="0">
                <a:solidFill>
                  <a:schemeClr val="tx1"/>
                </a:solidFill>
                <a:effectLst/>
                <a:latin typeface="+mj-lt"/>
              </a:rPr>
              <a:t>as well as historic sales trends</a:t>
            </a:r>
          </a:p>
        </p:txBody>
      </p:sp>
      <p:sp>
        <p:nvSpPr>
          <p:cNvPr id="66" name="Rectangle 65">
            <a:extLst>
              <a:ext uri="{FF2B5EF4-FFF2-40B4-BE49-F238E27FC236}">
                <a16:creationId xmlns:a16="http://schemas.microsoft.com/office/drawing/2014/main" id="{85D6E247-E2EF-43BC-93E8-A5A3B7AB1B55}"/>
              </a:ext>
            </a:extLst>
          </p:cNvPr>
          <p:cNvSpPr/>
          <p:nvPr/>
        </p:nvSpPr>
        <p:spPr>
          <a:xfrm rot="16200000">
            <a:off x="4143648" y="3535259"/>
            <a:ext cx="853162" cy="43524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chemeClr val="tx1"/>
                </a:solidFill>
                <a:latin typeface="+mj-lt"/>
              </a:rPr>
              <a:t>Other services:</a:t>
            </a:r>
          </a:p>
          <a:p>
            <a:pPr marL="171450" indent="-171450" algn="l">
              <a:buClr>
                <a:schemeClr val="tx1"/>
              </a:buClr>
              <a:buFont typeface="Arial" panose="020B0604020202020204" pitchFamily="34" charset="0"/>
              <a:buChar char="•"/>
            </a:pPr>
            <a:r>
              <a:rPr lang="en-US" sz="900" i="0">
                <a:solidFill>
                  <a:schemeClr val="tx1"/>
                </a:solidFill>
                <a:effectLst/>
                <a:latin typeface="+mj-lt"/>
              </a:rPr>
              <a:t>The </a:t>
            </a:r>
            <a:r>
              <a:rPr lang="en-US" sz="900">
                <a:solidFill>
                  <a:srgbClr val="009DB0"/>
                </a:solidFill>
                <a:latin typeface="+mj-lt"/>
              </a:rPr>
              <a:t>Compass Concierge </a:t>
            </a:r>
            <a:r>
              <a:rPr lang="en-US" sz="900" i="0">
                <a:solidFill>
                  <a:schemeClr val="tx1"/>
                </a:solidFill>
                <a:effectLst/>
                <a:latin typeface="+mj-lt"/>
              </a:rPr>
              <a:t>program </a:t>
            </a:r>
            <a:r>
              <a:rPr lang="en-US" sz="900" b="0" i="0">
                <a:solidFill>
                  <a:schemeClr val="tx1"/>
                </a:solidFill>
                <a:effectLst/>
                <a:latin typeface="+mj-lt"/>
              </a:rPr>
              <a:t>assists in selling a home by covering the cost of home improvements to prepare the home for market</a:t>
            </a:r>
          </a:p>
          <a:p>
            <a:pPr marL="171450" indent="-171450" algn="l">
              <a:buClr>
                <a:schemeClr val="tx1"/>
              </a:buClr>
              <a:buFont typeface="Arial" panose="020B0604020202020204" pitchFamily="34" charset="0"/>
              <a:buChar char="•"/>
            </a:pPr>
            <a:r>
              <a:rPr lang="en-US" sz="900">
                <a:solidFill>
                  <a:srgbClr val="009DB0"/>
                </a:solidFill>
                <a:latin typeface="+mj-lt"/>
              </a:rPr>
              <a:t>Compass Bridge Loan Services </a:t>
            </a:r>
            <a:r>
              <a:rPr lang="en-US" sz="900" i="0">
                <a:solidFill>
                  <a:schemeClr val="tx1"/>
                </a:solidFill>
                <a:effectLst/>
                <a:latin typeface="+mj-lt"/>
              </a:rPr>
              <a:t>provides access to </a:t>
            </a:r>
            <a:r>
              <a:rPr lang="en-US" sz="900" i="0" u="none" strike="noStrike">
                <a:solidFill>
                  <a:schemeClr val="tx1"/>
                </a:solidFill>
                <a:effectLst/>
                <a:latin typeface="+mj-lt"/>
              </a:rPr>
              <a:t>bridge loan</a:t>
            </a:r>
            <a:r>
              <a:rPr lang="en-US" sz="900" i="0">
                <a:solidFill>
                  <a:schemeClr val="tx1"/>
                </a:solidFill>
                <a:effectLst/>
                <a:latin typeface="+mj-lt"/>
              </a:rPr>
              <a:t> lenders</a:t>
            </a:r>
            <a:endParaRPr lang="en-US" sz="900" b="0" i="0">
              <a:solidFill>
                <a:schemeClr val="tx1"/>
              </a:solidFill>
              <a:effectLst/>
              <a:latin typeface="+mj-lt"/>
            </a:endParaRPr>
          </a:p>
        </p:txBody>
      </p:sp>
      <p:sp>
        <p:nvSpPr>
          <p:cNvPr id="68" name="Bulle narrative : rectangle 67">
            <a:extLst>
              <a:ext uri="{FF2B5EF4-FFF2-40B4-BE49-F238E27FC236}">
                <a16:creationId xmlns:a16="http://schemas.microsoft.com/office/drawing/2014/main" id="{673818DD-C4C4-41FA-8F40-36BF8B017FE6}"/>
              </a:ext>
            </a:extLst>
          </p:cNvPr>
          <p:cNvSpPr/>
          <p:nvPr/>
        </p:nvSpPr>
        <p:spPr bwMode="auto">
          <a:xfrm>
            <a:off x="1943414" y="842636"/>
            <a:ext cx="2623673" cy="864394"/>
          </a:xfrm>
          <a:prstGeom prst="wedgeRectCallout">
            <a:avLst>
              <a:gd name="adj1" fmla="val 56574"/>
              <a:gd name="adj2" fmla="val 2525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r>
              <a:rPr lang="en-US" sz="900">
                <a:solidFill>
                  <a:schemeClr val="tx1"/>
                </a:solidFill>
                <a:latin typeface="+mj-lt"/>
              </a:rPr>
              <a:t> </a:t>
            </a:r>
          </a:p>
          <a:p>
            <a:pPr algn="ctr">
              <a:buClr>
                <a:schemeClr val="tx1"/>
              </a:buClr>
            </a:pPr>
            <a:endParaRPr lang="en-US" sz="900">
              <a:latin typeface="+mj-lt"/>
            </a:endParaRPr>
          </a:p>
          <a:p>
            <a:pPr algn="ctr">
              <a:buClr>
                <a:schemeClr val="tx1"/>
              </a:buClr>
            </a:pPr>
            <a:endParaRPr lang="en-US" sz="900">
              <a:solidFill>
                <a:schemeClr val="tx1"/>
              </a:solidFill>
              <a:latin typeface="+mj-lt"/>
            </a:endParaRPr>
          </a:p>
          <a:p>
            <a:pPr algn="ctr">
              <a:buClr>
                <a:schemeClr val="tx1"/>
              </a:buClr>
            </a:pPr>
            <a:r>
              <a:rPr lang="en-US" sz="900">
                <a:solidFill>
                  <a:schemeClr val="tx1"/>
                </a:solidFill>
                <a:latin typeface="+mj-lt"/>
              </a:rPr>
              <a:t>15,000+ i</a:t>
            </a:r>
            <a:r>
              <a:rPr lang="en-US" sz="900">
                <a:latin typeface="+mj-lt"/>
              </a:rPr>
              <a:t>ndependent real estate agents </a:t>
            </a:r>
            <a:endParaRPr lang="en-US" sz="900" i="0">
              <a:effectLst/>
              <a:latin typeface="+mj-lt"/>
            </a:endParaRPr>
          </a:p>
        </p:txBody>
      </p:sp>
      <p:sp>
        <p:nvSpPr>
          <p:cNvPr id="70" name="Bulle narrative : rectangle 69">
            <a:extLst>
              <a:ext uri="{FF2B5EF4-FFF2-40B4-BE49-F238E27FC236}">
                <a16:creationId xmlns:a16="http://schemas.microsoft.com/office/drawing/2014/main" id="{B5384F48-F637-4EFC-89FE-97FF9F32D1F8}"/>
              </a:ext>
            </a:extLst>
          </p:cNvPr>
          <p:cNvSpPr/>
          <p:nvPr/>
        </p:nvSpPr>
        <p:spPr bwMode="auto">
          <a:xfrm>
            <a:off x="127288" y="1628259"/>
            <a:ext cx="1251615" cy="1502102"/>
          </a:xfrm>
          <a:prstGeom prst="wedgeRectCallout">
            <a:avLst>
              <a:gd name="adj1" fmla="val 17369"/>
              <a:gd name="adj2" fmla="val 6581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r>
              <a:rPr lang="en-US" sz="900">
                <a:latin typeface="+mj-lt"/>
              </a:rPr>
              <a:t>Real-estate companies selling luxury real estate assets</a:t>
            </a:r>
            <a:endParaRPr lang="en-US" sz="900" i="0">
              <a:effectLst/>
              <a:latin typeface="+mj-lt"/>
            </a:endParaRPr>
          </a:p>
        </p:txBody>
      </p:sp>
      <p:sp>
        <p:nvSpPr>
          <p:cNvPr id="72" name="Bulle narrative : rectangle 71">
            <a:extLst>
              <a:ext uri="{FF2B5EF4-FFF2-40B4-BE49-F238E27FC236}">
                <a16:creationId xmlns:a16="http://schemas.microsoft.com/office/drawing/2014/main" id="{E7F32A27-99EB-414A-BED8-11F60E52A30D}"/>
              </a:ext>
            </a:extLst>
          </p:cNvPr>
          <p:cNvSpPr/>
          <p:nvPr/>
        </p:nvSpPr>
        <p:spPr bwMode="auto">
          <a:xfrm>
            <a:off x="8693242" y="2532426"/>
            <a:ext cx="1060712" cy="642759"/>
          </a:xfrm>
          <a:prstGeom prst="wedgeRectCallout">
            <a:avLst>
              <a:gd name="adj1" fmla="val 17369"/>
              <a:gd name="adj2" fmla="val 6581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Real estate buyers (individuals or professionals)</a:t>
            </a:r>
            <a:endParaRPr lang="en-US" sz="900" i="0">
              <a:effectLst/>
              <a:latin typeface="+mj-lt"/>
            </a:endParaRPr>
          </a:p>
        </p:txBody>
      </p:sp>
      <p:sp>
        <p:nvSpPr>
          <p:cNvPr id="76" name="Bulle narrative : rectangle 75">
            <a:extLst>
              <a:ext uri="{FF2B5EF4-FFF2-40B4-BE49-F238E27FC236}">
                <a16:creationId xmlns:a16="http://schemas.microsoft.com/office/drawing/2014/main" id="{F8CFE9BD-F790-477C-882C-C4668D80756D}"/>
              </a:ext>
            </a:extLst>
          </p:cNvPr>
          <p:cNvSpPr/>
          <p:nvPr/>
        </p:nvSpPr>
        <p:spPr bwMode="auto">
          <a:xfrm>
            <a:off x="6811506" y="3210582"/>
            <a:ext cx="1563269" cy="967830"/>
          </a:xfrm>
          <a:prstGeom prst="wedgeRectCallout">
            <a:avLst>
              <a:gd name="adj1" fmla="val -58389"/>
              <a:gd name="adj2" fmla="val -1651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a:buClr>
                <a:schemeClr val="tx1"/>
              </a:buClr>
            </a:pPr>
            <a:endParaRPr lang="en-US" sz="900">
              <a:solidFill>
                <a:schemeClr val="tx1"/>
              </a:solidFill>
              <a:latin typeface="+mj-lt"/>
            </a:endParaRPr>
          </a:p>
          <a:p>
            <a:pPr algn="ctr">
              <a:buClr>
                <a:schemeClr val="tx1"/>
              </a:buClr>
            </a:pPr>
            <a:endParaRPr lang="en-US" sz="900">
              <a:latin typeface="+mj-lt"/>
            </a:endParaRPr>
          </a:p>
          <a:p>
            <a:pPr algn="ctr">
              <a:buClr>
                <a:schemeClr val="tx1"/>
              </a:buClr>
            </a:pPr>
            <a:endParaRPr lang="en-US" sz="900">
              <a:solidFill>
                <a:schemeClr val="tx1"/>
              </a:solidFill>
              <a:latin typeface="+mj-lt"/>
            </a:endParaRPr>
          </a:p>
          <a:p>
            <a:pPr algn="ctr">
              <a:buClr>
                <a:schemeClr val="tx1"/>
              </a:buClr>
            </a:pPr>
            <a:r>
              <a:rPr lang="en-US" sz="900">
                <a:solidFill>
                  <a:schemeClr val="tx1"/>
                </a:solidFill>
                <a:latin typeface="+mj-lt"/>
              </a:rPr>
              <a:t>Tools to support independent agents in their operational tasks</a:t>
            </a:r>
            <a:endParaRPr lang="en-US" sz="900" i="0">
              <a:effectLst/>
              <a:latin typeface="+mj-lt"/>
            </a:endParaRPr>
          </a:p>
        </p:txBody>
      </p:sp>
      <p:sp>
        <p:nvSpPr>
          <p:cNvPr id="77" name="Bulle narrative : rectangle 76">
            <a:extLst>
              <a:ext uri="{FF2B5EF4-FFF2-40B4-BE49-F238E27FC236}">
                <a16:creationId xmlns:a16="http://schemas.microsoft.com/office/drawing/2014/main" id="{D19B45C2-DB9C-431E-A828-457FDD96DB4A}"/>
              </a:ext>
            </a:extLst>
          </p:cNvPr>
          <p:cNvSpPr/>
          <p:nvPr/>
        </p:nvSpPr>
        <p:spPr bwMode="auto">
          <a:xfrm>
            <a:off x="6811506" y="4294789"/>
            <a:ext cx="1563269" cy="860404"/>
          </a:xfrm>
          <a:prstGeom prst="wedgeRectCallout">
            <a:avLst>
              <a:gd name="adj1" fmla="val -57786"/>
              <a:gd name="adj2" fmla="val 2520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r>
              <a:rPr lang="en-US" sz="900">
                <a:latin typeface="+mj-lt"/>
              </a:rPr>
              <a:t>Data augmented advisors</a:t>
            </a:r>
            <a:endParaRPr lang="en-US" sz="900" i="0">
              <a:effectLst/>
              <a:latin typeface="+mj-lt"/>
            </a:endParaRPr>
          </a:p>
        </p:txBody>
      </p:sp>
      <p:sp>
        <p:nvSpPr>
          <p:cNvPr id="78" name="Bulle narrative : rectangle 77">
            <a:extLst>
              <a:ext uri="{FF2B5EF4-FFF2-40B4-BE49-F238E27FC236}">
                <a16:creationId xmlns:a16="http://schemas.microsoft.com/office/drawing/2014/main" id="{7C280B5B-C59B-4BDA-89E7-91D3DEF63B0D}"/>
              </a:ext>
            </a:extLst>
          </p:cNvPr>
          <p:cNvSpPr/>
          <p:nvPr/>
        </p:nvSpPr>
        <p:spPr bwMode="auto">
          <a:xfrm>
            <a:off x="6811506" y="5271571"/>
            <a:ext cx="1563269" cy="866471"/>
          </a:xfrm>
          <a:prstGeom prst="wedgeRectCallout">
            <a:avLst>
              <a:gd name="adj1" fmla="val -55977"/>
              <a:gd name="adj2" fmla="val 22016"/>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endParaRPr lang="en-US" sz="900">
              <a:latin typeface="+mj-lt"/>
            </a:endParaRPr>
          </a:p>
          <a:p>
            <a:pPr algn="ctr">
              <a:buClr>
                <a:schemeClr val="tx1"/>
              </a:buClr>
            </a:pPr>
            <a:r>
              <a:rPr lang="en-US" sz="900">
                <a:latin typeface="+mj-lt"/>
              </a:rPr>
              <a:t>Additional specialized services</a:t>
            </a:r>
            <a:endParaRPr lang="en-US" sz="900" i="0">
              <a:effectLst/>
              <a:latin typeface="+mj-lt"/>
            </a:endParaRPr>
          </a:p>
        </p:txBody>
      </p:sp>
      <p:sp>
        <p:nvSpPr>
          <p:cNvPr id="79" name="Flèche : double flèche horizontale 78">
            <a:extLst>
              <a:ext uri="{FF2B5EF4-FFF2-40B4-BE49-F238E27FC236}">
                <a16:creationId xmlns:a16="http://schemas.microsoft.com/office/drawing/2014/main" id="{52D4FC2C-E5CE-45E3-9594-7203478363E9}"/>
              </a:ext>
            </a:extLst>
          </p:cNvPr>
          <p:cNvSpPr/>
          <p:nvPr/>
        </p:nvSpPr>
        <p:spPr>
          <a:xfrm>
            <a:off x="7756029" y="1257705"/>
            <a:ext cx="1783363" cy="370554"/>
          </a:xfrm>
          <a:prstGeom prst="leftRightArrow">
            <a:avLst>
              <a:gd name="adj1" fmla="val 53874"/>
              <a:gd name="adj2" fmla="val 50000"/>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Human Relationship</a:t>
            </a:r>
          </a:p>
        </p:txBody>
      </p:sp>
      <p:sp>
        <p:nvSpPr>
          <p:cNvPr id="6" name="Rectangle 5">
            <a:extLst>
              <a:ext uri="{FF2B5EF4-FFF2-40B4-BE49-F238E27FC236}">
                <a16:creationId xmlns:a16="http://schemas.microsoft.com/office/drawing/2014/main" id="{B519EE00-8436-4697-BAE0-4BBB8E7B78E1}"/>
              </a:ext>
            </a:extLst>
          </p:cNvPr>
          <p:cNvSpPr/>
          <p:nvPr/>
        </p:nvSpPr>
        <p:spPr>
          <a:xfrm>
            <a:off x="745140" y="6478649"/>
            <a:ext cx="407385" cy="262717"/>
          </a:xfrm>
          <a:prstGeom prst="rect">
            <a:avLst/>
          </a:prstGeom>
          <a:no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EF8D826-3439-4244-A240-99A65BA43C83}"/>
              </a:ext>
            </a:extLst>
          </p:cNvPr>
          <p:cNvSpPr/>
          <p:nvPr/>
        </p:nvSpPr>
        <p:spPr>
          <a:xfrm>
            <a:off x="1202341" y="6468288"/>
            <a:ext cx="1950872" cy="28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Compass platform functional bricks</a:t>
            </a:r>
          </a:p>
        </p:txBody>
      </p:sp>
      <p:sp>
        <p:nvSpPr>
          <p:cNvPr id="8" name="Espace réservé du texte 2">
            <a:extLst>
              <a:ext uri="{FF2B5EF4-FFF2-40B4-BE49-F238E27FC236}">
                <a16:creationId xmlns:a16="http://schemas.microsoft.com/office/drawing/2014/main" id="{E611D91B-3F83-4C78-8B38-386F591576D8}"/>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pic>
        <p:nvPicPr>
          <p:cNvPr id="10" name="Image 9">
            <a:extLst>
              <a:ext uri="{FF2B5EF4-FFF2-40B4-BE49-F238E27FC236}">
                <a16:creationId xmlns:a16="http://schemas.microsoft.com/office/drawing/2014/main" id="{2A35FE75-17FB-4B61-8059-88467B5F3635}"/>
              </a:ext>
            </a:extLst>
          </p:cNvPr>
          <p:cNvPicPr>
            <a:picLocks noChangeAspect="1"/>
          </p:cNvPicPr>
          <p:nvPr/>
        </p:nvPicPr>
        <p:blipFill>
          <a:blip r:embed="rId3"/>
          <a:stretch>
            <a:fillRect/>
          </a:stretch>
        </p:blipFill>
        <p:spPr>
          <a:xfrm>
            <a:off x="159225" y="1737185"/>
            <a:ext cx="1209767" cy="642125"/>
          </a:xfrm>
          <a:prstGeom prst="rect">
            <a:avLst/>
          </a:prstGeom>
        </p:spPr>
      </p:pic>
      <p:pic>
        <p:nvPicPr>
          <p:cNvPr id="13" name="Image 12">
            <a:extLst>
              <a:ext uri="{FF2B5EF4-FFF2-40B4-BE49-F238E27FC236}">
                <a16:creationId xmlns:a16="http://schemas.microsoft.com/office/drawing/2014/main" id="{83E6825E-0EB3-4571-B502-059995D0D341}"/>
              </a:ext>
            </a:extLst>
          </p:cNvPr>
          <p:cNvPicPr>
            <a:picLocks noChangeAspect="1"/>
          </p:cNvPicPr>
          <p:nvPr/>
        </p:nvPicPr>
        <p:blipFill>
          <a:blip r:embed="rId4"/>
          <a:stretch>
            <a:fillRect/>
          </a:stretch>
        </p:blipFill>
        <p:spPr>
          <a:xfrm>
            <a:off x="1953986" y="885039"/>
            <a:ext cx="1165062" cy="544045"/>
          </a:xfrm>
          <a:prstGeom prst="rect">
            <a:avLst/>
          </a:prstGeom>
        </p:spPr>
      </p:pic>
      <p:pic>
        <p:nvPicPr>
          <p:cNvPr id="16" name="Image 15">
            <a:extLst>
              <a:ext uri="{FF2B5EF4-FFF2-40B4-BE49-F238E27FC236}">
                <a16:creationId xmlns:a16="http://schemas.microsoft.com/office/drawing/2014/main" id="{18CD302D-6E3C-464D-926B-C7D629726561}"/>
              </a:ext>
            </a:extLst>
          </p:cNvPr>
          <p:cNvPicPr>
            <a:picLocks noChangeAspect="1"/>
          </p:cNvPicPr>
          <p:nvPr/>
        </p:nvPicPr>
        <p:blipFill>
          <a:blip r:embed="rId5"/>
          <a:stretch>
            <a:fillRect/>
          </a:stretch>
        </p:blipFill>
        <p:spPr>
          <a:xfrm>
            <a:off x="3335694" y="895426"/>
            <a:ext cx="1062996" cy="520089"/>
          </a:xfrm>
          <a:prstGeom prst="rect">
            <a:avLst/>
          </a:prstGeom>
        </p:spPr>
      </p:pic>
      <p:grpSp>
        <p:nvGrpSpPr>
          <p:cNvPr id="9" name="Group 8">
            <a:extLst>
              <a:ext uri="{FF2B5EF4-FFF2-40B4-BE49-F238E27FC236}">
                <a16:creationId xmlns:a16="http://schemas.microsoft.com/office/drawing/2014/main" id="{F1895861-9E23-4CF3-9F11-16C4EB6BBA18}"/>
              </a:ext>
            </a:extLst>
          </p:cNvPr>
          <p:cNvGrpSpPr/>
          <p:nvPr/>
        </p:nvGrpSpPr>
        <p:grpSpPr>
          <a:xfrm>
            <a:off x="6811506" y="2233801"/>
            <a:ext cx="1539341" cy="860404"/>
            <a:chOff x="6811506" y="2186693"/>
            <a:chExt cx="1539341" cy="860404"/>
          </a:xfrm>
        </p:grpSpPr>
        <p:sp>
          <p:nvSpPr>
            <p:cNvPr id="74" name="Bulle narrative : rectangle 73">
              <a:extLst>
                <a:ext uri="{FF2B5EF4-FFF2-40B4-BE49-F238E27FC236}">
                  <a16:creationId xmlns:a16="http://schemas.microsoft.com/office/drawing/2014/main" id="{6C7FD9D7-5FD3-48FF-B540-84A338A81D10}"/>
                </a:ext>
              </a:extLst>
            </p:cNvPr>
            <p:cNvSpPr/>
            <p:nvPr/>
          </p:nvSpPr>
          <p:spPr bwMode="auto">
            <a:xfrm>
              <a:off x="6811506" y="2186693"/>
              <a:ext cx="1539341" cy="860404"/>
            </a:xfrm>
            <a:prstGeom prst="wedgeRectCallout">
              <a:avLst>
                <a:gd name="adj1" fmla="val -60041"/>
                <a:gd name="adj2" fmla="val -2468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36000" tIns="45720" rIns="3600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endParaRPr lang="en-US" sz="900">
                <a:solidFill>
                  <a:schemeClr val="tx1"/>
                </a:solidFill>
                <a:latin typeface="+mj-lt"/>
              </a:endParaRPr>
            </a:p>
            <a:p>
              <a:pPr algn="ctr">
                <a:buClr>
                  <a:schemeClr val="tx1"/>
                </a:buClr>
              </a:pPr>
              <a:endParaRPr lang="en-US" sz="900">
                <a:latin typeface="+mj-lt"/>
              </a:endParaRPr>
            </a:p>
            <a:p>
              <a:pPr algn="ctr">
                <a:buClr>
                  <a:schemeClr val="tx1"/>
                </a:buClr>
              </a:pPr>
              <a:endParaRPr lang="en-US" sz="900">
                <a:solidFill>
                  <a:schemeClr val="tx1"/>
                </a:solidFill>
                <a:latin typeface="+mj-lt"/>
              </a:endParaRPr>
            </a:p>
            <a:p>
              <a:pPr algn="ctr">
                <a:buClr>
                  <a:schemeClr val="tx1"/>
                </a:buClr>
              </a:pPr>
              <a:endParaRPr lang="en-US" sz="900">
                <a:solidFill>
                  <a:schemeClr val="tx1"/>
                </a:solidFill>
                <a:latin typeface="+mj-lt"/>
              </a:endParaRPr>
            </a:p>
            <a:p>
              <a:pPr algn="ctr">
                <a:buClr>
                  <a:schemeClr val="tx1"/>
                </a:buClr>
              </a:pPr>
              <a:r>
                <a:rPr lang="en-US" sz="900">
                  <a:solidFill>
                    <a:schemeClr val="tx1"/>
                  </a:solidFill>
                  <a:latin typeface="+mj-lt"/>
                </a:rPr>
                <a:t> </a:t>
              </a:r>
              <a:r>
                <a:rPr lang="en-US" sz="900">
                  <a:latin typeface="+mj-lt"/>
                </a:rPr>
                <a:t>Collaborative workplace</a:t>
              </a:r>
              <a:endParaRPr lang="en-US" sz="900" i="0">
                <a:effectLst/>
                <a:latin typeface="+mj-lt"/>
              </a:endParaRPr>
            </a:p>
          </p:txBody>
        </p:sp>
        <p:pic>
          <p:nvPicPr>
            <p:cNvPr id="18" name="Image 17">
              <a:extLst>
                <a:ext uri="{FF2B5EF4-FFF2-40B4-BE49-F238E27FC236}">
                  <a16:creationId xmlns:a16="http://schemas.microsoft.com/office/drawing/2014/main" id="{462025D0-04B8-428E-8ABE-953DB3644D67}"/>
                </a:ext>
              </a:extLst>
            </p:cNvPr>
            <p:cNvPicPr>
              <a:picLocks noChangeAspect="1"/>
            </p:cNvPicPr>
            <p:nvPr/>
          </p:nvPicPr>
          <p:blipFill>
            <a:blip r:embed="rId6"/>
            <a:stretch>
              <a:fillRect/>
            </a:stretch>
          </p:blipFill>
          <p:spPr>
            <a:xfrm>
              <a:off x="7180132" y="2255250"/>
              <a:ext cx="802087" cy="603734"/>
            </a:xfrm>
            <a:prstGeom prst="rect">
              <a:avLst/>
            </a:prstGeom>
          </p:spPr>
        </p:pic>
      </p:grpSp>
      <p:pic>
        <p:nvPicPr>
          <p:cNvPr id="20" name="Image 19">
            <a:extLst>
              <a:ext uri="{FF2B5EF4-FFF2-40B4-BE49-F238E27FC236}">
                <a16:creationId xmlns:a16="http://schemas.microsoft.com/office/drawing/2014/main" id="{B0F0FE62-74CE-43C6-91C5-1B8226BE43CC}"/>
              </a:ext>
            </a:extLst>
          </p:cNvPr>
          <p:cNvPicPr>
            <a:picLocks noChangeAspect="1"/>
          </p:cNvPicPr>
          <p:nvPr/>
        </p:nvPicPr>
        <p:blipFill>
          <a:blip r:embed="rId7"/>
          <a:stretch>
            <a:fillRect/>
          </a:stretch>
        </p:blipFill>
        <p:spPr>
          <a:xfrm>
            <a:off x="7184024" y="3276697"/>
            <a:ext cx="802087" cy="417800"/>
          </a:xfrm>
          <a:prstGeom prst="rect">
            <a:avLst/>
          </a:prstGeom>
        </p:spPr>
      </p:pic>
      <p:sp>
        <p:nvSpPr>
          <p:cNvPr id="21" name="Rectangle 20">
            <a:extLst>
              <a:ext uri="{FF2B5EF4-FFF2-40B4-BE49-F238E27FC236}">
                <a16:creationId xmlns:a16="http://schemas.microsoft.com/office/drawing/2014/main" id="{201F01D3-FB28-461E-B075-5F4D259C1E04}"/>
              </a:ext>
            </a:extLst>
          </p:cNvPr>
          <p:cNvSpPr/>
          <p:nvPr/>
        </p:nvSpPr>
        <p:spPr>
          <a:xfrm>
            <a:off x="1656665" y="1984890"/>
            <a:ext cx="652316" cy="1204472"/>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Digital tools</a:t>
            </a:r>
          </a:p>
        </p:txBody>
      </p:sp>
      <p:sp>
        <p:nvSpPr>
          <p:cNvPr id="45" name="Rectangle 44">
            <a:extLst>
              <a:ext uri="{FF2B5EF4-FFF2-40B4-BE49-F238E27FC236}">
                <a16:creationId xmlns:a16="http://schemas.microsoft.com/office/drawing/2014/main" id="{418DDC59-A9B0-4EFB-9990-2AE4886B9856}"/>
              </a:ext>
            </a:extLst>
          </p:cNvPr>
          <p:cNvSpPr/>
          <p:nvPr/>
        </p:nvSpPr>
        <p:spPr>
          <a:xfrm>
            <a:off x="1656665" y="3969925"/>
            <a:ext cx="652316" cy="1193209"/>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Data augmented</a:t>
            </a:r>
          </a:p>
        </p:txBody>
      </p:sp>
      <p:sp>
        <p:nvSpPr>
          <p:cNvPr id="46" name="Rectangle 45">
            <a:extLst>
              <a:ext uri="{FF2B5EF4-FFF2-40B4-BE49-F238E27FC236}">
                <a16:creationId xmlns:a16="http://schemas.microsoft.com/office/drawing/2014/main" id="{33DEBC0C-886E-4B10-8119-0B36C2D5D0F2}"/>
              </a:ext>
            </a:extLst>
          </p:cNvPr>
          <p:cNvSpPr/>
          <p:nvPr/>
        </p:nvSpPr>
        <p:spPr>
          <a:xfrm>
            <a:off x="1656665" y="3311906"/>
            <a:ext cx="652316" cy="536274"/>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Marketing</a:t>
            </a:r>
          </a:p>
        </p:txBody>
      </p:sp>
      <p:sp>
        <p:nvSpPr>
          <p:cNvPr id="47" name="Rectangle 46">
            <a:extLst>
              <a:ext uri="{FF2B5EF4-FFF2-40B4-BE49-F238E27FC236}">
                <a16:creationId xmlns:a16="http://schemas.microsoft.com/office/drawing/2014/main" id="{8DEDFB9F-7206-4326-893F-44B5E49FDDC1}"/>
              </a:ext>
            </a:extLst>
          </p:cNvPr>
          <p:cNvSpPr/>
          <p:nvPr/>
        </p:nvSpPr>
        <p:spPr>
          <a:xfrm>
            <a:off x="1656665" y="5284879"/>
            <a:ext cx="652316" cy="853163"/>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Other services to </a:t>
            </a:r>
            <a:r>
              <a:rPr lang="en-US" sz="900" err="1">
                <a:solidFill>
                  <a:srgbClr val="009DB0"/>
                </a:solidFill>
              </a:rPr>
              <a:t>to</a:t>
            </a:r>
            <a:r>
              <a:rPr lang="en-US" sz="900">
                <a:solidFill>
                  <a:srgbClr val="009DB0"/>
                </a:solidFill>
              </a:rPr>
              <a:t> sellers</a:t>
            </a:r>
          </a:p>
        </p:txBody>
      </p:sp>
      <p:pic>
        <p:nvPicPr>
          <p:cNvPr id="28" name="Image 27">
            <a:extLst>
              <a:ext uri="{FF2B5EF4-FFF2-40B4-BE49-F238E27FC236}">
                <a16:creationId xmlns:a16="http://schemas.microsoft.com/office/drawing/2014/main" id="{ACAEE949-75EC-4F02-B49A-237D085C7359}"/>
              </a:ext>
            </a:extLst>
          </p:cNvPr>
          <p:cNvPicPr>
            <a:picLocks noChangeAspect="1"/>
          </p:cNvPicPr>
          <p:nvPr/>
        </p:nvPicPr>
        <p:blipFill>
          <a:blip r:embed="rId8"/>
          <a:stretch>
            <a:fillRect/>
          </a:stretch>
        </p:blipFill>
        <p:spPr>
          <a:xfrm>
            <a:off x="7199579" y="4323866"/>
            <a:ext cx="855461" cy="581790"/>
          </a:xfrm>
          <a:prstGeom prst="rect">
            <a:avLst/>
          </a:prstGeom>
        </p:spPr>
      </p:pic>
      <p:pic>
        <p:nvPicPr>
          <p:cNvPr id="31" name="Image 30">
            <a:extLst>
              <a:ext uri="{FF2B5EF4-FFF2-40B4-BE49-F238E27FC236}">
                <a16:creationId xmlns:a16="http://schemas.microsoft.com/office/drawing/2014/main" id="{CF102E8F-8360-4C9C-8E40-0BFB1BC12D62}"/>
              </a:ext>
            </a:extLst>
          </p:cNvPr>
          <p:cNvPicPr>
            <a:picLocks noChangeAspect="1"/>
          </p:cNvPicPr>
          <p:nvPr/>
        </p:nvPicPr>
        <p:blipFill>
          <a:blip r:embed="rId9"/>
          <a:stretch>
            <a:fillRect/>
          </a:stretch>
        </p:blipFill>
        <p:spPr>
          <a:xfrm>
            <a:off x="7230833" y="5293091"/>
            <a:ext cx="740522" cy="467161"/>
          </a:xfrm>
          <a:prstGeom prst="rect">
            <a:avLst/>
          </a:prstGeom>
        </p:spPr>
      </p:pic>
      <p:sp>
        <p:nvSpPr>
          <p:cNvPr id="48" name="Flèche : double flèche horizontale 47">
            <a:extLst>
              <a:ext uri="{FF2B5EF4-FFF2-40B4-BE49-F238E27FC236}">
                <a16:creationId xmlns:a16="http://schemas.microsoft.com/office/drawing/2014/main" id="{BEA93E13-75F8-4C28-B095-1B455F447784}"/>
              </a:ext>
            </a:extLst>
          </p:cNvPr>
          <p:cNvSpPr/>
          <p:nvPr/>
        </p:nvSpPr>
        <p:spPr>
          <a:xfrm>
            <a:off x="986829" y="5275123"/>
            <a:ext cx="1251614" cy="235196"/>
          </a:xfrm>
          <a:prstGeom prst="leftRightArrow">
            <a:avLst>
              <a:gd name="adj1" fmla="val 53874"/>
              <a:gd name="adj2" fmla="val 50000"/>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Sales assistance</a:t>
            </a:r>
          </a:p>
        </p:txBody>
      </p:sp>
      <p:sp>
        <p:nvSpPr>
          <p:cNvPr id="49" name="Flèche : double flèche horizontale 48">
            <a:extLst>
              <a:ext uri="{FF2B5EF4-FFF2-40B4-BE49-F238E27FC236}">
                <a16:creationId xmlns:a16="http://schemas.microsoft.com/office/drawing/2014/main" id="{B26F4F9E-AD31-4699-B95F-DCEB0A778AAA}"/>
              </a:ext>
            </a:extLst>
          </p:cNvPr>
          <p:cNvSpPr/>
          <p:nvPr/>
        </p:nvSpPr>
        <p:spPr>
          <a:xfrm>
            <a:off x="986829" y="4859372"/>
            <a:ext cx="1251614" cy="235196"/>
          </a:xfrm>
          <a:prstGeom prst="leftRightArrow">
            <a:avLst>
              <a:gd name="adj1" fmla="val 53874"/>
              <a:gd name="adj2" fmla="val 50000"/>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Price estimation</a:t>
            </a:r>
          </a:p>
        </p:txBody>
      </p:sp>
      <p:sp>
        <p:nvSpPr>
          <p:cNvPr id="11" name="Flèche : double flèche horizontale 48">
            <a:extLst>
              <a:ext uri="{FF2B5EF4-FFF2-40B4-BE49-F238E27FC236}">
                <a16:creationId xmlns:a16="http://schemas.microsoft.com/office/drawing/2014/main" id="{518B06AC-705D-4591-B9DE-6E9F61A21B5A}"/>
              </a:ext>
            </a:extLst>
          </p:cNvPr>
          <p:cNvSpPr/>
          <p:nvPr/>
        </p:nvSpPr>
        <p:spPr>
          <a:xfrm>
            <a:off x="6579003" y="1914465"/>
            <a:ext cx="2316922" cy="235196"/>
          </a:xfrm>
          <a:prstGeom prst="leftRightArrow">
            <a:avLst>
              <a:gd name="adj1" fmla="val 53874"/>
              <a:gd name="adj2" fmla="val 50000"/>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Search dashboard, alerting</a:t>
            </a:r>
          </a:p>
        </p:txBody>
      </p:sp>
    </p:spTree>
    <p:extLst>
      <p:ext uri="{BB962C8B-B14F-4D97-AF65-F5344CB8AC3E}">
        <p14:creationId xmlns:p14="http://schemas.microsoft.com/office/powerpoint/2010/main" val="12987154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63032-D5E2-48A2-B5A5-460FAF5F641F}"/>
              </a:ext>
            </a:extLst>
          </p:cNvPr>
          <p:cNvSpPr>
            <a:spLocks noGrp="1"/>
          </p:cNvSpPr>
          <p:nvPr>
            <p:ph type="ctrTitle"/>
          </p:nvPr>
        </p:nvSpPr>
        <p:spPr/>
        <p:txBody>
          <a:bodyPr/>
          <a:lstStyle/>
          <a:p>
            <a:r>
              <a:rPr lang="en-US" sz="1300" i="1">
                <a:solidFill>
                  <a:srgbClr val="E46C0A"/>
                </a:solidFill>
                <a:latin typeface="+mj-lt"/>
              </a:rPr>
              <a:t>Illustration:</a:t>
            </a:r>
            <a:r>
              <a:rPr lang="en-US" sz="1300"/>
              <a:t>  Compass’ </a:t>
            </a:r>
            <a:r>
              <a:rPr lang="en-US" sz="1300">
                <a:solidFill>
                  <a:srgbClr val="009DB0"/>
                </a:solidFill>
              </a:rPr>
              <a:t>digital platform </a:t>
            </a:r>
            <a:r>
              <a:rPr lang="en-US" sz="1300"/>
              <a:t>helps independent agents throughout their </a:t>
            </a:r>
            <a:r>
              <a:rPr lang="en-US" sz="1300">
                <a:solidFill>
                  <a:srgbClr val="009DB0"/>
                </a:solidFill>
              </a:rPr>
              <a:t>sales process</a:t>
            </a:r>
          </a:p>
        </p:txBody>
      </p:sp>
      <p:pic>
        <p:nvPicPr>
          <p:cNvPr id="4" name="Picture 2" descr="What's Interesting and Challenging in Compass Engineering | by ...">
            <a:extLst>
              <a:ext uri="{FF2B5EF4-FFF2-40B4-BE49-F238E27FC236}">
                <a16:creationId xmlns:a16="http://schemas.microsoft.com/office/drawing/2014/main" id="{478383D5-C479-4540-B441-6D7A305D76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411" y="1208470"/>
            <a:ext cx="4649185" cy="2519053"/>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2B41C3BB-BFE2-483A-A163-980A352B0051}"/>
              </a:ext>
            </a:extLst>
          </p:cNvPr>
          <p:cNvCxnSpPr>
            <a:cxnSpLocks/>
          </p:cNvCxnSpPr>
          <p:nvPr/>
        </p:nvCxnSpPr>
        <p:spPr bwMode="auto">
          <a:xfrm>
            <a:off x="472611" y="1020602"/>
            <a:ext cx="921892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BDA04E3-757B-4000-9D69-1802547363F7}"/>
              </a:ext>
            </a:extLst>
          </p:cNvPr>
          <p:cNvSpPr/>
          <p:nvPr/>
        </p:nvSpPr>
        <p:spPr>
          <a:xfrm>
            <a:off x="3500460" y="883744"/>
            <a:ext cx="2905080" cy="217165"/>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Key functionalities of the platform</a:t>
            </a:r>
          </a:p>
        </p:txBody>
      </p:sp>
      <p:sp>
        <p:nvSpPr>
          <p:cNvPr id="13" name="Bulle narrative : rectangle 12">
            <a:extLst>
              <a:ext uri="{FF2B5EF4-FFF2-40B4-BE49-F238E27FC236}">
                <a16:creationId xmlns:a16="http://schemas.microsoft.com/office/drawing/2014/main" id="{57EE1216-CDA0-40A1-9004-DCB4DAE007DC}"/>
              </a:ext>
            </a:extLst>
          </p:cNvPr>
          <p:cNvSpPr/>
          <p:nvPr/>
        </p:nvSpPr>
        <p:spPr bwMode="auto">
          <a:xfrm>
            <a:off x="252455" y="1208471"/>
            <a:ext cx="2121358" cy="1506561"/>
          </a:xfrm>
          <a:prstGeom prst="wedgeRectCallout">
            <a:avLst>
              <a:gd name="adj1" fmla="val 55077"/>
              <a:gd name="adj2" fmla="val -24018"/>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1000" i="0">
                <a:solidFill>
                  <a:srgbClr val="009DB0"/>
                </a:solidFill>
                <a:effectLst/>
                <a:latin typeface="+mj-lt"/>
              </a:rPr>
              <a:t>Compass Collections </a:t>
            </a:r>
            <a:r>
              <a:rPr lang="en-US" sz="1000" i="0">
                <a:solidFill>
                  <a:srgbClr val="202122"/>
                </a:solidFill>
                <a:effectLst/>
                <a:latin typeface="+mj-lt"/>
              </a:rPr>
              <a:t>is a curated </a:t>
            </a:r>
            <a:r>
              <a:rPr lang="en-US" sz="1000" i="0">
                <a:solidFill>
                  <a:srgbClr val="009DB0"/>
                </a:solidFill>
                <a:effectLst/>
                <a:latin typeface="+mj-lt"/>
              </a:rPr>
              <a:t>virtual workspace</a:t>
            </a:r>
            <a:r>
              <a:rPr lang="en-US" sz="1000" i="0">
                <a:solidFill>
                  <a:srgbClr val="202122"/>
                </a:solidFill>
                <a:effectLst/>
                <a:latin typeface="+mj-lt"/>
              </a:rPr>
              <a:t> that allows agents and clients to </a:t>
            </a:r>
            <a:r>
              <a:rPr lang="en-US" sz="1000">
                <a:solidFill>
                  <a:srgbClr val="009DB0"/>
                </a:solidFill>
                <a:latin typeface="+mj-lt"/>
              </a:rPr>
              <a:t>collaborate in real-time</a:t>
            </a:r>
            <a:r>
              <a:rPr lang="en-US" sz="1000" i="0">
                <a:solidFill>
                  <a:srgbClr val="202122"/>
                </a:solidFill>
                <a:effectLst/>
                <a:latin typeface="+mj-lt"/>
              </a:rPr>
              <a:t> to organize homes, centralize their discussions, and monitor the market by receiving immediate status and price updates</a:t>
            </a:r>
          </a:p>
        </p:txBody>
      </p:sp>
      <p:sp>
        <p:nvSpPr>
          <p:cNvPr id="14" name="Bulle narrative : rectangle 13">
            <a:extLst>
              <a:ext uri="{FF2B5EF4-FFF2-40B4-BE49-F238E27FC236}">
                <a16:creationId xmlns:a16="http://schemas.microsoft.com/office/drawing/2014/main" id="{E8F40121-05D1-472D-849A-EB9E67658E83}"/>
              </a:ext>
            </a:extLst>
          </p:cNvPr>
          <p:cNvSpPr/>
          <p:nvPr/>
        </p:nvSpPr>
        <p:spPr bwMode="auto">
          <a:xfrm>
            <a:off x="266749" y="3067882"/>
            <a:ext cx="2123267" cy="1506561"/>
          </a:xfrm>
          <a:prstGeom prst="wedgeRectCallout">
            <a:avLst>
              <a:gd name="adj1" fmla="val 54902"/>
              <a:gd name="adj2" fmla="val -3080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1000" i="0">
              <a:solidFill>
                <a:srgbClr val="202122"/>
              </a:solidFill>
              <a:effectLst/>
              <a:latin typeface="+mj-lt"/>
            </a:endParaRPr>
          </a:p>
          <a:p>
            <a:pPr algn="ctr">
              <a:buClr>
                <a:schemeClr val="tx1"/>
              </a:buClr>
            </a:pPr>
            <a:r>
              <a:rPr lang="en-US" sz="1000">
                <a:solidFill>
                  <a:srgbClr val="009DB0"/>
                </a:solidFill>
                <a:latin typeface="+mj-lt"/>
              </a:rPr>
              <a:t>Compass Insights </a:t>
            </a:r>
            <a:r>
              <a:rPr lang="en-US" sz="1000" i="0">
                <a:solidFill>
                  <a:srgbClr val="202122"/>
                </a:solidFill>
                <a:effectLst/>
                <a:latin typeface="+mj-lt"/>
              </a:rPr>
              <a:t>is a </a:t>
            </a:r>
            <a:r>
              <a:rPr lang="en-US" sz="1000">
                <a:solidFill>
                  <a:srgbClr val="009DB0"/>
                </a:solidFill>
                <a:latin typeface="+mj-lt"/>
              </a:rPr>
              <a:t>dashboard that contains key data points agents need</a:t>
            </a:r>
            <a:r>
              <a:rPr lang="en-US" sz="1000" i="0">
                <a:solidFill>
                  <a:srgbClr val="202122"/>
                </a:solidFill>
                <a:effectLst/>
                <a:latin typeface="+mj-lt"/>
              </a:rPr>
              <a:t> to craft marketing strategies, uncover new lead-generation opportunities, and invest accordingly in the positioning of their listings.</a:t>
            </a:r>
          </a:p>
        </p:txBody>
      </p:sp>
      <p:sp>
        <p:nvSpPr>
          <p:cNvPr id="15" name="Bulle narrative : rectangle 14">
            <a:extLst>
              <a:ext uri="{FF2B5EF4-FFF2-40B4-BE49-F238E27FC236}">
                <a16:creationId xmlns:a16="http://schemas.microsoft.com/office/drawing/2014/main" id="{E591C681-1FBA-4892-BFE1-98AA218D2AF7}"/>
              </a:ext>
            </a:extLst>
          </p:cNvPr>
          <p:cNvSpPr/>
          <p:nvPr/>
        </p:nvSpPr>
        <p:spPr bwMode="auto">
          <a:xfrm>
            <a:off x="3500460" y="3142393"/>
            <a:ext cx="2121358" cy="1506561"/>
          </a:xfrm>
          <a:prstGeom prst="wedgeRectCallout">
            <a:avLst>
              <a:gd name="adj1" fmla="val -23532"/>
              <a:gd name="adj2" fmla="val -6020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1000" i="0">
              <a:solidFill>
                <a:srgbClr val="202122"/>
              </a:solidFill>
              <a:effectLst/>
              <a:latin typeface="+mj-lt"/>
            </a:endParaRPr>
          </a:p>
          <a:p>
            <a:pPr algn="ctr">
              <a:buClr>
                <a:schemeClr val="tx1"/>
              </a:buClr>
            </a:pPr>
            <a:r>
              <a:rPr lang="en-US" sz="1000">
                <a:solidFill>
                  <a:srgbClr val="009DB0"/>
                </a:solidFill>
                <a:latin typeface="+mj-lt"/>
              </a:rPr>
              <a:t>The Marketing Center </a:t>
            </a:r>
            <a:r>
              <a:rPr lang="en-US" sz="1000" b="0" i="0">
                <a:solidFill>
                  <a:srgbClr val="202122"/>
                </a:solidFill>
                <a:effectLst/>
                <a:latin typeface="+mj-lt"/>
              </a:rPr>
              <a:t>is a </a:t>
            </a:r>
            <a:r>
              <a:rPr lang="en-US" sz="1000">
                <a:solidFill>
                  <a:srgbClr val="009DB0"/>
                </a:solidFill>
                <a:latin typeface="+mj-lt"/>
              </a:rPr>
              <a:t>digital design studio </a:t>
            </a:r>
            <a:r>
              <a:rPr lang="en-US" sz="1000" b="0" i="0">
                <a:solidFill>
                  <a:srgbClr val="202122"/>
                </a:solidFill>
                <a:effectLst/>
                <a:latin typeface="+mj-lt"/>
              </a:rPr>
              <a:t>for Compass agents to create customized, </a:t>
            </a:r>
            <a:r>
              <a:rPr lang="en-US" sz="1000">
                <a:solidFill>
                  <a:srgbClr val="009DB0"/>
                </a:solidFill>
                <a:latin typeface="+mj-lt"/>
              </a:rPr>
              <a:t>personalized and localized marketing materials</a:t>
            </a:r>
          </a:p>
          <a:p>
            <a:pPr marL="171450" indent="-171450" algn="ctr">
              <a:buClr>
                <a:schemeClr val="tx1"/>
              </a:buClr>
              <a:buFont typeface="Wingdings" panose="05000000000000000000" pitchFamily="2" charset="2"/>
              <a:buChar char="Ø"/>
            </a:pPr>
            <a:endParaRPr lang="en-US" sz="1000" b="0" i="0">
              <a:solidFill>
                <a:srgbClr val="202122"/>
              </a:solidFill>
              <a:effectLst/>
              <a:latin typeface="+mj-lt"/>
            </a:endParaRPr>
          </a:p>
        </p:txBody>
      </p:sp>
      <p:sp>
        <p:nvSpPr>
          <p:cNvPr id="16" name="Bulle narrative : rectangle 15">
            <a:extLst>
              <a:ext uri="{FF2B5EF4-FFF2-40B4-BE49-F238E27FC236}">
                <a16:creationId xmlns:a16="http://schemas.microsoft.com/office/drawing/2014/main" id="{EFA0AE21-B52D-4137-AC21-153925173B6F}"/>
              </a:ext>
            </a:extLst>
          </p:cNvPr>
          <p:cNvSpPr/>
          <p:nvPr/>
        </p:nvSpPr>
        <p:spPr bwMode="auto">
          <a:xfrm>
            <a:off x="6509497" y="3145147"/>
            <a:ext cx="2121358" cy="1506561"/>
          </a:xfrm>
          <a:prstGeom prst="wedgeRectCallout">
            <a:avLst>
              <a:gd name="adj1" fmla="val -23532"/>
              <a:gd name="adj2" fmla="val -6020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1000" i="0">
              <a:solidFill>
                <a:srgbClr val="202122"/>
              </a:solidFill>
              <a:effectLst/>
              <a:latin typeface="+mj-lt"/>
            </a:endParaRPr>
          </a:p>
          <a:p>
            <a:pPr algn="ctr">
              <a:buClr>
                <a:schemeClr val="tx1"/>
              </a:buClr>
            </a:pPr>
            <a:r>
              <a:rPr lang="en-US" sz="1000">
                <a:solidFill>
                  <a:srgbClr val="009DB0"/>
                </a:solidFill>
                <a:latin typeface="+mj-lt"/>
              </a:rPr>
              <a:t>Compass Markets </a:t>
            </a:r>
            <a:r>
              <a:rPr lang="en-US" sz="1000" b="0" i="0">
                <a:solidFill>
                  <a:srgbClr val="202122"/>
                </a:solidFill>
                <a:effectLst/>
                <a:latin typeface="+mj-lt"/>
              </a:rPr>
              <a:t>is a </a:t>
            </a:r>
            <a:r>
              <a:rPr lang="en-US" sz="1000">
                <a:solidFill>
                  <a:srgbClr val="009DB0"/>
                </a:solidFill>
                <a:latin typeface="+mj-lt"/>
              </a:rPr>
              <a:t>mobile app that has real-time residential real estate data</a:t>
            </a:r>
            <a:r>
              <a:rPr lang="en-US" sz="1000" b="0" i="0">
                <a:solidFill>
                  <a:srgbClr val="202122"/>
                </a:solidFill>
                <a:effectLst/>
                <a:latin typeface="+mj-lt"/>
              </a:rPr>
              <a:t> that provides access to recent transaction data as well as historic sales trends</a:t>
            </a:r>
          </a:p>
        </p:txBody>
      </p:sp>
      <p:sp>
        <p:nvSpPr>
          <p:cNvPr id="17" name="Bulle narrative : rectangle 16">
            <a:extLst>
              <a:ext uri="{FF2B5EF4-FFF2-40B4-BE49-F238E27FC236}">
                <a16:creationId xmlns:a16="http://schemas.microsoft.com/office/drawing/2014/main" id="{377B1D51-B90F-4A72-A232-8A61525AA1E2}"/>
              </a:ext>
            </a:extLst>
          </p:cNvPr>
          <p:cNvSpPr/>
          <p:nvPr/>
        </p:nvSpPr>
        <p:spPr bwMode="auto">
          <a:xfrm>
            <a:off x="7570176" y="1208470"/>
            <a:ext cx="2121358" cy="1506561"/>
          </a:xfrm>
          <a:prstGeom prst="wedgeRectCallout">
            <a:avLst>
              <a:gd name="adj1" fmla="val -56851"/>
              <a:gd name="adj2" fmla="val -2221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1000" i="0">
              <a:solidFill>
                <a:srgbClr val="202122"/>
              </a:solidFill>
              <a:effectLst/>
              <a:latin typeface="+mj-lt"/>
            </a:endParaRPr>
          </a:p>
          <a:p>
            <a:pPr algn="ctr">
              <a:buClr>
                <a:schemeClr val="tx1"/>
              </a:buClr>
            </a:pPr>
            <a:r>
              <a:rPr lang="en-US" sz="1000">
                <a:solidFill>
                  <a:srgbClr val="009DB0"/>
                </a:solidFill>
                <a:latin typeface="+mj-lt"/>
              </a:rPr>
              <a:t>Compass CRM </a:t>
            </a:r>
            <a:r>
              <a:rPr lang="en-US" sz="1000">
                <a:solidFill>
                  <a:schemeClr val="tx1"/>
                </a:solidFill>
                <a:latin typeface="+mj-lt"/>
              </a:rPr>
              <a:t>is </a:t>
            </a:r>
            <a:r>
              <a:rPr lang="en-US" sz="1000" i="0">
                <a:solidFill>
                  <a:srgbClr val="202122"/>
                </a:solidFill>
                <a:effectLst/>
                <a:latin typeface="+mj-lt"/>
              </a:rPr>
              <a:t>a </a:t>
            </a:r>
            <a:r>
              <a:rPr lang="en-US" sz="1000">
                <a:solidFill>
                  <a:srgbClr val="009DB0"/>
                </a:solidFill>
                <a:latin typeface="+mj-lt"/>
              </a:rPr>
              <a:t>customer relationship management platform </a:t>
            </a:r>
            <a:r>
              <a:rPr lang="en-US" sz="1000" i="0">
                <a:solidFill>
                  <a:srgbClr val="202122"/>
                </a:solidFill>
                <a:effectLst/>
                <a:latin typeface="+mj-lt"/>
              </a:rPr>
              <a:t>powered by artificial intelligence</a:t>
            </a:r>
          </a:p>
        </p:txBody>
      </p:sp>
      <p:grpSp>
        <p:nvGrpSpPr>
          <p:cNvPr id="12" name="Groupe 11">
            <a:extLst>
              <a:ext uri="{FF2B5EF4-FFF2-40B4-BE49-F238E27FC236}">
                <a16:creationId xmlns:a16="http://schemas.microsoft.com/office/drawing/2014/main" id="{6714352B-15FA-4730-A16C-06668CCC27E6}"/>
              </a:ext>
            </a:extLst>
          </p:cNvPr>
          <p:cNvGrpSpPr/>
          <p:nvPr/>
        </p:nvGrpSpPr>
        <p:grpSpPr>
          <a:xfrm>
            <a:off x="8865599" y="6410026"/>
            <a:ext cx="772875" cy="192882"/>
            <a:chOff x="10416619" y="1219200"/>
            <a:chExt cx="772875" cy="192882"/>
          </a:xfrm>
        </p:grpSpPr>
        <p:sp>
          <p:nvSpPr>
            <p:cNvPr id="18" name="Rectangle 17">
              <a:extLst>
                <a:ext uri="{FF2B5EF4-FFF2-40B4-BE49-F238E27FC236}">
                  <a16:creationId xmlns:a16="http://schemas.microsoft.com/office/drawing/2014/main" id="{AB9E9DD1-7BA5-47AA-89B8-67802AF63216}"/>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9" name="Freeform 6">
              <a:extLst>
                <a:ext uri="{FF2B5EF4-FFF2-40B4-BE49-F238E27FC236}">
                  <a16:creationId xmlns:a16="http://schemas.microsoft.com/office/drawing/2014/main" id="{E526ED85-739A-4A63-B150-4AF557A40AC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Rectangle 20">
            <a:extLst>
              <a:ext uri="{FF2B5EF4-FFF2-40B4-BE49-F238E27FC236}">
                <a16:creationId xmlns:a16="http://schemas.microsoft.com/office/drawing/2014/main" id="{4EDB1D1E-2295-4040-A723-1E0B8C9713F9}"/>
              </a:ext>
            </a:extLst>
          </p:cNvPr>
          <p:cNvSpPr/>
          <p:nvPr/>
        </p:nvSpPr>
        <p:spPr>
          <a:xfrm>
            <a:off x="277772" y="4745136"/>
            <a:ext cx="9413762" cy="1046962"/>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a:solidFill>
                  <a:srgbClr val="009DB0"/>
                </a:solidFill>
                <a:latin typeface="+mj-lt"/>
              </a:rPr>
              <a:t>Other services offered by the platform</a:t>
            </a:r>
          </a:p>
          <a:p>
            <a:pPr algn="ctr"/>
            <a:endParaRPr lang="en-US" sz="1000">
              <a:solidFill>
                <a:srgbClr val="009DB0"/>
              </a:solidFill>
              <a:latin typeface="+mj-lt"/>
            </a:endParaRPr>
          </a:p>
          <a:p>
            <a:pPr marL="171450" indent="-171450" algn="l">
              <a:buClr>
                <a:schemeClr val="tx1"/>
              </a:buClr>
              <a:buFont typeface="Arial" panose="020B0604020202020204" pitchFamily="34" charset="0"/>
              <a:buChar char="•"/>
            </a:pPr>
            <a:r>
              <a:rPr lang="en-US" sz="1000" i="0">
                <a:solidFill>
                  <a:srgbClr val="009DB0"/>
                </a:solidFill>
                <a:effectLst/>
                <a:latin typeface="+mj-lt"/>
              </a:rPr>
              <a:t>The Compass Concierge program </a:t>
            </a:r>
            <a:r>
              <a:rPr lang="en-US" sz="1000" b="0" i="0">
                <a:solidFill>
                  <a:srgbClr val="202122"/>
                </a:solidFill>
                <a:effectLst/>
                <a:latin typeface="+mj-lt"/>
              </a:rPr>
              <a:t>assists in selling a home by </a:t>
            </a:r>
            <a:r>
              <a:rPr lang="en-US" sz="1000" b="0" i="0">
                <a:solidFill>
                  <a:srgbClr val="009DB0"/>
                </a:solidFill>
                <a:effectLst/>
                <a:latin typeface="+mj-lt"/>
              </a:rPr>
              <a:t>covering the cost of home improvements </a:t>
            </a:r>
            <a:r>
              <a:rPr lang="en-US" sz="1000" b="0" i="0">
                <a:solidFill>
                  <a:srgbClr val="202122"/>
                </a:solidFill>
                <a:effectLst/>
                <a:latin typeface="+mj-lt"/>
              </a:rPr>
              <a:t>to prepare the home for market</a:t>
            </a:r>
          </a:p>
          <a:p>
            <a:pPr marL="171450" indent="-171450" algn="l">
              <a:buClr>
                <a:schemeClr val="tx1"/>
              </a:buClr>
              <a:buFont typeface="Arial" panose="020B0604020202020204" pitchFamily="34" charset="0"/>
              <a:buChar char="•"/>
            </a:pPr>
            <a:r>
              <a:rPr lang="en-US" sz="1000">
                <a:solidFill>
                  <a:srgbClr val="009DB0"/>
                </a:solidFill>
                <a:latin typeface="+mj-lt"/>
              </a:rPr>
              <a:t>Compass Bridge Loan Services </a:t>
            </a:r>
            <a:r>
              <a:rPr lang="en-US" sz="1000" i="0">
                <a:solidFill>
                  <a:srgbClr val="202122"/>
                </a:solidFill>
                <a:effectLst/>
                <a:latin typeface="+mj-lt"/>
              </a:rPr>
              <a:t>provides </a:t>
            </a:r>
            <a:r>
              <a:rPr lang="en-US" sz="1000" i="0">
                <a:solidFill>
                  <a:srgbClr val="009DB0"/>
                </a:solidFill>
                <a:effectLst/>
                <a:latin typeface="+mj-lt"/>
              </a:rPr>
              <a:t>access to </a:t>
            </a:r>
            <a:r>
              <a:rPr lang="en-US" sz="1000" i="0" u="none" strike="noStrike">
                <a:solidFill>
                  <a:srgbClr val="009DB0"/>
                </a:solidFill>
                <a:effectLst/>
                <a:latin typeface="+mj-lt"/>
              </a:rPr>
              <a:t>bridge loan</a:t>
            </a:r>
            <a:r>
              <a:rPr lang="en-US" sz="1000" i="0">
                <a:solidFill>
                  <a:srgbClr val="009DB0"/>
                </a:solidFill>
                <a:effectLst/>
                <a:latin typeface="+mj-lt"/>
              </a:rPr>
              <a:t> lenders</a:t>
            </a:r>
            <a:r>
              <a:rPr lang="en-US" sz="1000" i="0">
                <a:solidFill>
                  <a:srgbClr val="202122"/>
                </a:solidFill>
                <a:effectLst/>
                <a:latin typeface="+mj-lt"/>
              </a:rPr>
              <a:t>, with the option to get up to six months of the loan payments fronted when the home is sold with a Compass agent</a:t>
            </a:r>
          </a:p>
          <a:p>
            <a:pPr marL="171450" indent="-171450" algn="l">
              <a:buClr>
                <a:schemeClr val="tx1"/>
              </a:buClr>
              <a:buFont typeface="Arial" panose="020B0604020202020204" pitchFamily="34" charset="0"/>
              <a:buChar char="•"/>
            </a:pPr>
            <a:r>
              <a:rPr lang="en-US" sz="1000" i="0">
                <a:solidFill>
                  <a:srgbClr val="202122"/>
                </a:solidFill>
                <a:effectLst/>
                <a:latin typeface="+mj-lt"/>
              </a:rPr>
              <a:t>The </a:t>
            </a:r>
            <a:r>
              <a:rPr lang="en-US" sz="1000">
                <a:solidFill>
                  <a:srgbClr val="009DB0"/>
                </a:solidFill>
                <a:latin typeface="+mj-lt"/>
              </a:rPr>
              <a:t>Compass Coming Soon program </a:t>
            </a:r>
            <a:r>
              <a:rPr lang="en-US" sz="1000" i="0">
                <a:solidFill>
                  <a:srgbClr val="202122"/>
                </a:solidFill>
                <a:effectLst/>
                <a:latin typeface="+mj-lt"/>
              </a:rPr>
              <a:t>pre-markets properties on compass.com</a:t>
            </a:r>
          </a:p>
        </p:txBody>
      </p:sp>
      <p:grpSp>
        <p:nvGrpSpPr>
          <p:cNvPr id="20" name="Groupe 2">
            <a:extLst>
              <a:ext uri="{FF2B5EF4-FFF2-40B4-BE49-F238E27FC236}">
                <a16:creationId xmlns:a16="http://schemas.microsoft.com/office/drawing/2014/main" id="{5256B3B9-4C40-4BB3-B1F4-A75FBAB60470}"/>
              </a:ext>
            </a:extLst>
          </p:cNvPr>
          <p:cNvGrpSpPr>
            <a:grpSpLocks noChangeAspect="1"/>
          </p:cNvGrpSpPr>
          <p:nvPr/>
        </p:nvGrpSpPr>
        <p:grpSpPr>
          <a:xfrm flipH="1">
            <a:off x="164125" y="266768"/>
            <a:ext cx="328776" cy="353706"/>
            <a:chOff x="165235" y="232554"/>
            <a:chExt cx="253804" cy="273051"/>
          </a:xfrm>
        </p:grpSpPr>
        <p:sp>
          <p:nvSpPr>
            <p:cNvPr id="22" name="Freeform 6">
              <a:extLst>
                <a:ext uri="{FF2B5EF4-FFF2-40B4-BE49-F238E27FC236}">
                  <a16:creationId xmlns:a16="http://schemas.microsoft.com/office/drawing/2014/main" id="{A81572BA-15F9-4856-B09E-30BBF0CAD846}"/>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DE1B5672-E3A4-4C0E-9700-21FC6D1E009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5" name="Espace réservé du texte 2">
            <a:extLst>
              <a:ext uri="{FF2B5EF4-FFF2-40B4-BE49-F238E27FC236}">
                <a16:creationId xmlns:a16="http://schemas.microsoft.com/office/drawing/2014/main" id="{DB7C6542-B4AE-4DB8-BF66-012A42E0DA4C}"/>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23" name="ZoneTexte 22">
            <a:extLst>
              <a:ext uri="{FF2B5EF4-FFF2-40B4-BE49-F238E27FC236}">
                <a16:creationId xmlns:a16="http://schemas.microsoft.com/office/drawing/2014/main" id="{22D87148-E8E9-45A9-BA92-D4D033A43573}"/>
              </a:ext>
            </a:extLst>
          </p:cNvPr>
          <p:cNvSpPr txBox="1"/>
          <p:nvPr/>
        </p:nvSpPr>
        <p:spPr>
          <a:xfrm>
            <a:off x="252455" y="5847691"/>
            <a:ext cx="9413762" cy="430887"/>
          </a:xfrm>
          <a:prstGeom prst="rect">
            <a:avLst/>
          </a:prstGeom>
          <a:noFill/>
        </p:spPr>
        <p:txBody>
          <a:bodyPr wrap="square">
            <a:spAutoFit/>
          </a:bodyPr>
          <a:lstStyle/>
          <a:p>
            <a:r>
              <a:rPr lang="en-US" sz="1100" i="1">
                <a:solidFill>
                  <a:srgbClr val="444444"/>
                </a:solidFill>
                <a:latin typeface="Harriet Text"/>
              </a:rPr>
              <a:t>“A</a:t>
            </a:r>
            <a:r>
              <a:rPr lang="en-US" sz="1100" b="0" i="1">
                <a:solidFill>
                  <a:srgbClr val="444444"/>
                </a:solidFill>
                <a:effectLst/>
                <a:latin typeface="Harriet Text"/>
              </a:rPr>
              <a:t>s a technology company, Compass will deploy tools unmatched by others in the industry. This potential competitive advantage will be key to attracting and retaining agents and a cornerstone of the Compass strategy.” </a:t>
            </a:r>
            <a:r>
              <a:rPr lang="en-US" sz="1100" b="0" i="0">
                <a:solidFill>
                  <a:srgbClr val="444444"/>
                </a:solidFill>
                <a:effectLst/>
                <a:latin typeface="Harriet Text"/>
              </a:rPr>
              <a:t>Inman</a:t>
            </a:r>
            <a:endParaRPr lang="en-US" sz="1100"/>
          </a:p>
        </p:txBody>
      </p:sp>
      <p:sp>
        <p:nvSpPr>
          <p:cNvPr id="3" name="Espace réservé du texte 2">
            <a:extLst>
              <a:ext uri="{FF2B5EF4-FFF2-40B4-BE49-F238E27FC236}">
                <a16:creationId xmlns:a16="http://schemas.microsoft.com/office/drawing/2014/main" id="{CE277681-9A1E-4F2F-A48B-6CAB20E82273}"/>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Tree>
    <p:extLst>
      <p:ext uri="{BB962C8B-B14F-4D97-AF65-F5344CB8AC3E}">
        <p14:creationId xmlns:p14="http://schemas.microsoft.com/office/powerpoint/2010/main" val="3262696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63032-D5E2-48A2-B5A5-460FAF5F641F}"/>
              </a:ext>
            </a:extLst>
          </p:cNvPr>
          <p:cNvSpPr>
            <a:spLocks noGrp="1"/>
          </p:cNvSpPr>
          <p:nvPr>
            <p:ph type="ctrTitle"/>
          </p:nvPr>
        </p:nvSpPr>
        <p:spPr/>
        <p:txBody>
          <a:bodyPr/>
          <a:lstStyle/>
          <a:p>
            <a:r>
              <a:rPr lang="en-US" sz="1300" i="1">
                <a:solidFill>
                  <a:srgbClr val="E46C0A"/>
                </a:solidFill>
                <a:latin typeface="+mj-lt"/>
              </a:rPr>
              <a:t>Illustration: </a:t>
            </a:r>
            <a:r>
              <a:rPr lang="en-US" sz="1300">
                <a:latin typeface="+mj-lt"/>
              </a:rPr>
              <a:t>With its boutique, Compass also reinforces its </a:t>
            </a:r>
            <a:r>
              <a:rPr lang="en-US" sz="1300">
                <a:solidFill>
                  <a:srgbClr val="009DB0"/>
                </a:solidFill>
                <a:latin typeface="+mj-lt"/>
              </a:rPr>
              <a:t>premium brand image </a:t>
            </a:r>
            <a:r>
              <a:rPr lang="en-US" sz="1300">
                <a:latin typeface="+mj-lt"/>
              </a:rPr>
              <a:t>while providing tech-tools to </a:t>
            </a:r>
            <a:r>
              <a:rPr lang="en-US" sz="1300">
                <a:solidFill>
                  <a:srgbClr val="009DB0"/>
                </a:solidFill>
                <a:latin typeface="+mj-lt"/>
              </a:rPr>
              <a:t>fuel smartphone-powered sales</a:t>
            </a:r>
            <a:endParaRPr lang="en-US" sz="1300">
              <a:solidFill>
                <a:srgbClr val="009DB0"/>
              </a:solidFill>
            </a:endParaRPr>
          </a:p>
        </p:txBody>
      </p:sp>
      <p:cxnSp>
        <p:nvCxnSpPr>
          <p:cNvPr id="6" name="Connecteur droit 5">
            <a:extLst>
              <a:ext uri="{FF2B5EF4-FFF2-40B4-BE49-F238E27FC236}">
                <a16:creationId xmlns:a16="http://schemas.microsoft.com/office/drawing/2014/main" id="{2B41C3BB-BFE2-483A-A163-980A352B0051}"/>
              </a:ext>
            </a:extLst>
          </p:cNvPr>
          <p:cNvCxnSpPr>
            <a:cxnSpLocks/>
          </p:cNvCxnSpPr>
          <p:nvPr/>
        </p:nvCxnSpPr>
        <p:spPr bwMode="auto">
          <a:xfrm>
            <a:off x="472611" y="1020602"/>
            <a:ext cx="921892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5BDA04E3-757B-4000-9D69-1802547363F7}"/>
              </a:ext>
            </a:extLst>
          </p:cNvPr>
          <p:cNvSpPr/>
          <p:nvPr/>
        </p:nvSpPr>
        <p:spPr>
          <a:xfrm>
            <a:off x="3500460" y="883744"/>
            <a:ext cx="2905080" cy="217165"/>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Overview of the boutique</a:t>
            </a:r>
          </a:p>
        </p:txBody>
      </p:sp>
      <p:grpSp>
        <p:nvGrpSpPr>
          <p:cNvPr id="12" name="Groupe 11">
            <a:extLst>
              <a:ext uri="{FF2B5EF4-FFF2-40B4-BE49-F238E27FC236}">
                <a16:creationId xmlns:a16="http://schemas.microsoft.com/office/drawing/2014/main" id="{6714352B-15FA-4730-A16C-06668CCC27E6}"/>
              </a:ext>
            </a:extLst>
          </p:cNvPr>
          <p:cNvGrpSpPr/>
          <p:nvPr/>
        </p:nvGrpSpPr>
        <p:grpSpPr>
          <a:xfrm>
            <a:off x="8865599" y="6410026"/>
            <a:ext cx="772875" cy="192882"/>
            <a:chOff x="10416619" y="1219200"/>
            <a:chExt cx="772875" cy="192882"/>
          </a:xfrm>
        </p:grpSpPr>
        <p:sp>
          <p:nvSpPr>
            <p:cNvPr id="18" name="Rectangle 17">
              <a:extLst>
                <a:ext uri="{FF2B5EF4-FFF2-40B4-BE49-F238E27FC236}">
                  <a16:creationId xmlns:a16="http://schemas.microsoft.com/office/drawing/2014/main" id="{AB9E9DD1-7BA5-47AA-89B8-67802AF63216}"/>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9" name="Freeform 6">
              <a:extLst>
                <a:ext uri="{FF2B5EF4-FFF2-40B4-BE49-F238E27FC236}">
                  <a16:creationId xmlns:a16="http://schemas.microsoft.com/office/drawing/2014/main" id="{E526ED85-739A-4A63-B150-4AF557A40AC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e 2">
            <a:extLst>
              <a:ext uri="{FF2B5EF4-FFF2-40B4-BE49-F238E27FC236}">
                <a16:creationId xmlns:a16="http://schemas.microsoft.com/office/drawing/2014/main" id="{5256B3B9-4C40-4BB3-B1F4-A75FBAB60470}"/>
              </a:ext>
            </a:extLst>
          </p:cNvPr>
          <p:cNvGrpSpPr>
            <a:grpSpLocks noChangeAspect="1"/>
          </p:cNvGrpSpPr>
          <p:nvPr/>
        </p:nvGrpSpPr>
        <p:grpSpPr>
          <a:xfrm flipH="1">
            <a:off x="164125" y="266768"/>
            <a:ext cx="328776" cy="353706"/>
            <a:chOff x="165235" y="232554"/>
            <a:chExt cx="253804" cy="273051"/>
          </a:xfrm>
        </p:grpSpPr>
        <p:sp>
          <p:nvSpPr>
            <p:cNvPr id="22" name="Freeform 6">
              <a:extLst>
                <a:ext uri="{FF2B5EF4-FFF2-40B4-BE49-F238E27FC236}">
                  <a16:creationId xmlns:a16="http://schemas.microsoft.com/office/drawing/2014/main" id="{A81572BA-15F9-4856-B09E-30BBF0CAD846}"/>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DE1B5672-E3A4-4C0E-9700-21FC6D1E009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5" name="Espace réservé du texte 2">
            <a:extLst>
              <a:ext uri="{FF2B5EF4-FFF2-40B4-BE49-F238E27FC236}">
                <a16:creationId xmlns:a16="http://schemas.microsoft.com/office/drawing/2014/main" id="{DB7C6542-B4AE-4DB8-BF66-012A42E0DA4C}"/>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21" name="Rectangle : coins arrondis 26">
            <a:extLst>
              <a:ext uri="{FF2B5EF4-FFF2-40B4-BE49-F238E27FC236}">
                <a16:creationId xmlns:a16="http://schemas.microsoft.com/office/drawing/2014/main" id="{A27F9637-1D71-4B8C-A12F-C5EF0ABF7DE3}"/>
              </a:ext>
            </a:extLst>
          </p:cNvPr>
          <p:cNvSpPr/>
          <p:nvPr/>
        </p:nvSpPr>
        <p:spPr>
          <a:xfrm>
            <a:off x="392073" y="1307140"/>
            <a:ext cx="4958871" cy="2272431"/>
          </a:xfrm>
          <a:prstGeom prst="roundRect">
            <a:avLst/>
          </a:prstGeom>
          <a:solidFill>
            <a:schemeClr val="bg1"/>
          </a:solid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 coins arrondis 26">
            <a:extLst>
              <a:ext uri="{FF2B5EF4-FFF2-40B4-BE49-F238E27FC236}">
                <a16:creationId xmlns:a16="http://schemas.microsoft.com/office/drawing/2014/main" id="{17F135D1-85E0-4784-B08C-8BCC03A98A18}"/>
              </a:ext>
            </a:extLst>
          </p:cNvPr>
          <p:cNvSpPr/>
          <p:nvPr/>
        </p:nvSpPr>
        <p:spPr>
          <a:xfrm>
            <a:off x="5504251" y="1307140"/>
            <a:ext cx="4164690" cy="2266783"/>
          </a:xfrm>
          <a:prstGeom prst="roundRect">
            <a:avLst/>
          </a:prstGeom>
          <a:solidFill>
            <a:schemeClr val="bg1"/>
          </a:solid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55A251-0F07-4D9D-8ACC-359968B6430C}"/>
              </a:ext>
            </a:extLst>
          </p:cNvPr>
          <p:cNvPicPr>
            <a:picLocks noChangeAspect="1"/>
          </p:cNvPicPr>
          <p:nvPr/>
        </p:nvPicPr>
        <p:blipFill rotWithShape="1">
          <a:blip r:embed="rId2"/>
          <a:srcRect r="29443"/>
          <a:stretch/>
        </p:blipFill>
        <p:spPr>
          <a:xfrm flipH="1">
            <a:off x="5790174" y="1711821"/>
            <a:ext cx="2582857" cy="1083219"/>
          </a:xfrm>
          <a:prstGeom prst="rect">
            <a:avLst/>
          </a:prstGeom>
        </p:spPr>
      </p:pic>
      <p:pic>
        <p:nvPicPr>
          <p:cNvPr id="45" name="Picture 44">
            <a:extLst>
              <a:ext uri="{FF2B5EF4-FFF2-40B4-BE49-F238E27FC236}">
                <a16:creationId xmlns:a16="http://schemas.microsoft.com/office/drawing/2014/main" id="{A06100D4-9FF3-4B10-A9A8-A956635F2D2B}"/>
              </a:ext>
            </a:extLst>
          </p:cNvPr>
          <p:cNvPicPr>
            <a:picLocks noChangeAspect="1"/>
          </p:cNvPicPr>
          <p:nvPr/>
        </p:nvPicPr>
        <p:blipFill>
          <a:blip r:embed="rId3"/>
          <a:stretch>
            <a:fillRect/>
          </a:stretch>
        </p:blipFill>
        <p:spPr>
          <a:xfrm>
            <a:off x="8442765" y="1711821"/>
            <a:ext cx="1058317" cy="1083219"/>
          </a:xfrm>
          <a:prstGeom prst="rect">
            <a:avLst/>
          </a:prstGeom>
        </p:spPr>
      </p:pic>
      <p:sp>
        <p:nvSpPr>
          <p:cNvPr id="46" name="TextBox 45">
            <a:extLst>
              <a:ext uri="{FF2B5EF4-FFF2-40B4-BE49-F238E27FC236}">
                <a16:creationId xmlns:a16="http://schemas.microsoft.com/office/drawing/2014/main" id="{DF117BE4-944E-4A54-BC60-8C8B301CE016}"/>
              </a:ext>
            </a:extLst>
          </p:cNvPr>
          <p:cNvSpPr txBox="1"/>
          <p:nvPr/>
        </p:nvSpPr>
        <p:spPr>
          <a:xfrm>
            <a:off x="870589" y="1195451"/>
            <a:ext cx="4044697" cy="246221"/>
          </a:xfrm>
          <a:prstGeom prst="rect">
            <a:avLst/>
          </a:prstGeom>
          <a:solidFill>
            <a:schemeClr val="bg1"/>
          </a:solidFill>
        </p:spPr>
        <p:txBody>
          <a:bodyPr wrap="none" rtlCol="0">
            <a:spAutoFit/>
          </a:bodyPr>
          <a:lstStyle/>
          <a:p>
            <a:r>
              <a:rPr lang="en-US" sz="1000" b="1">
                <a:solidFill>
                  <a:srgbClr val="009DB0"/>
                </a:solidFill>
              </a:rPr>
              <a:t>For agents to empower end-clients’ real estate assets</a:t>
            </a:r>
          </a:p>
        </p:txBody>
      </p:sp>
      <p:sp>
        <p:nvSpPr>
          <p:cNvPr id="47" name="TextBox 46">
            <a:extLst>
              <a:ext uri="{FF2B5EF4-FFF2-40B4-BE49-F238E27FC236}">
                <a16:creationId xmlns:a16="http://schemas.microsoft.com/office/drawing/2014/main" id="{D908A6EA-440D-4D9D-8592-9FA3755450C2}"/>
              </a:ext>
            </a:extLst>
          </p:cNvPr>
          <p:cNvSpPr txBox="1"/>
          <p:nvPr/>
        </p:nvSpPr>
        <p:spPr>
          <a:xfrm>
            <a:off x="5856867" y="1195451"/>
            <a:ext cx="3506088" cy="246221"/>
          </a:xfrm>
          <a:prstGeom prst="rect">
            <a:avLst/>
          </a:prstGeom>
          <a:solidFill>
            <a:schemeClr val="bg1"/>
          </a:solidFill>
        </p:spPr>
        <p:txBody>
          <a:bodyPr wrap="none" rtlCol="0">
            <a:spAutoFit/>
          </a:bodyPr>
          <a:lstStyle/>
          <a:p>
            <a:r>
              <a:rPr lang="en-US" sz="1000" b="1">
                <a:solidFill>
                  <a:srgbClr val="009DB0"/>
                </a:solidFill>
              </a:rPr>
              <a:t>For agents to reinforce Compass’ brand image</a:t>
            </a:r>
          </a:p>
        </p:txBody>
      </p:sp>
      <p:sp>
        <p:nvSpPr>
          <p:cNvPr id="57" name="TextBox 56">
            <a:extLst>
              <a:ext uri="{FF2B5EF4-FFF2-40B4-BE49-F238E27FC236}">
                <a16:creationId xmlns:a16="http://schemas.microsoft.com/office/drawing/2014/main" id="{C25308CD-712D-4632-B97E-7BEAC4BFCD2C}"/>
              </a:ext>
            </a:extLst>
          </p:cNvPr>
          <p:cNvSpPr txBox="1"/>
          <p:nvPr/>
        </p:nvSpPr>
        <p:spPr>
          <a:xfrm>
            <a:off x="4346566" y="1453937"/>
            <a:ext cx="681597" cy="230832"/>
          </a:xfrm>
          <a:prstGeom prst="rect">
            <a:avLst/>
          </a:prstGeom>
          <a:noFill/>
        </p:spPr>
        <p:txBody>
          <a:bodyPr wrap="none" rtlCol="0">
            <a:spAutoFit/>
          </a:bodyPr>
          <a:lstStyle/>
          <a:p>
            <a:r>
              <a:rPr lang="en-US" sz="900">
                <a:solidFill>
                  <a:srgbClr val="009DB0"/>
                </a:solidFill>
              </a:rPr>
              <a:t>Presents</a:t>
            </a:r>
          </a:p>
        </p:txBody>
      </p:sp>
      <p:grpSp>
        <p:nvGrpSpPr>
          <p:cNvPr id="55" name="Group 54">
            <a:extLst>
              <a:ext uri="{FF2B5EF4-FFF2-40B4-BE49-F238E27FC236}">
                <a16:creationId xmlns:a16="http://schemas.microsoft.com/office/drawing/2014/main" id="{D2FB50CA-6289-49A5-BBE1-8A0DFDAEFC14}"/>
              </a:ext>
            </a:extLst>
          </p:cNvPr>
          <p:cNvGrpSpPr/>
          <p:nvPr/>
        </p:nvGrpSpPr>
        <p:grpSpPr>
          <a:xfrm>
            <a:off x="2204152" y="1780270"/>
            <a:ext cx="1490681" cy="766146"/>
            <a:chOff x="2300709" y="4313061"/>
            <a:chExt cx="1378922" cy="634012"/>
          </a:xfrm>
        </p:grpSpPr>
        <p:pic>
          <p:nvPicPr>
            <p:cNvPr id="11" name="Picture 10">
              <a:extLst>
                <a:ext uri="{FF2B5EF4-FFF2-40B4-BE49-F238E27FC236}">
                  <a16:creationId xmlns:a16="http://schemas.microsoft.com/office/drawing/2014/main" id="{2B394D07-5F33-46A9-9044-5F815BB59862}"/>
                </a:ext>
              </a:extLst>
            </p:cNvPr>
            <p:cNvPicPr>
              <a:picLocks noChangeAspect="1"/>
            </p:cNvPicPr>
            <p:nvPr/>
          </p:nvPicPr>
          <p:blipFill rotWithShape="1">
            <a:blip r:embed="rId4"/>
            <a:srcRect l="32980"/>
            <a:stretch/>
          </p:blipFill>
          <p:spPr>
            <a:xfrm>
              <a:off x="2781267" y="4343147"/>
              <a:ext cx="898364" cy="587259"/>
            </a:xfrm>
            <a:prstGeom prst="rect">
              <a:avLst/>
            </a:prstGeom>
          </p:spPr>
        </p:pic>
        <p:pic>
          <p:nvPicPr>
            <p:cNvPr id="14" name="Picture 13">
              <a:extLst>
                <a:ext uri="{FF2B5EF4-FFF2-40B4-BE49-F238E27FC236}">
                  <a16:creationId xmlns:a16="http://schemas.microsoft.com/office/drawing/2014/main" id="{60DD9795-554F-4E99-9D0E-C602FF39E06C}"/>
                </a:ext>
              </a:extLst>
            </p:cNvPr>
            <p:cNvPicPr>
              <a:picLocks noChangeAspect="1"/>
            </p:cNvPicPr>
            <p:nvPr/>
          </p:nvPicPr>
          <p:blipFill rotWithShape="1">
            <a:blip r:embed="rId5"/>
            <a:srcRect l="65667"/>
            <a:stretch/>
          </p:blipFill>
          <p:spPr>
            <a:xfrm>
              <a:off x="2300709" y="4313061"/>
              <a:ext cx="460214" cy="634012"/>
            </a:xfrm>
            <a:prstGeom prst="rect">
              <a:avLst/>
            </a:prstGeom>
          </p:spPr>
        </p:pic>
      </p:grpSp>
      <p:pic>
        <p:nvPicPr>
          <p:cNvPr id="39" name="Picture 38">
            <a:extLst>
              <a:ext uri="{FF2B5EF4-FFF2-40B4-BE49-F238E27FC236}">
                <a16:creationId xmlns:a16="http://schemas.microsoft.com/office/drawing/2014/main" id="{A5543CC5-8582-40A3-90C4-5CFCB9A66315}"/>
              </a:ext>
            </a:extLst>
          </p:cNvPr>
          <p:cNvPicPr>
            <a:picLocks noChangeAspect="1"/>
          </p:cNvPicPr>
          <p:nvPr/>
        </p:nvPicPr>
        <p:blipFill>
          <a:blip r:embed="rId6"/>
          <a:stretch>
            <a:fillRect/>
          </a:stretch>
        </p:blipFill>
        <p:spPr>
          <a:xfrm>
            <a:off x="657713" y="1731363"/>
            <a:ext cx="1325136" cy="956074"/>
          </a:xfrm>
          <a:prstGeom prst="rect">
            <a:avLst/>
          </a:prstGeom>
        </p:spPr>
      </p:pic>
      <p:pic>
        <p:nvPicPr>
          <p:cNvPr id="42" name="Picture 41">
            <a:extLst>
              <a:ext uri="{FF2B5EF4-FFF2-40B4-BE49-F238E27FC236}">
                <a16:creationId xmlns:a16="http://schemas.microsoft.com/office/drawing/2014/main" id="{5717B426-FE77-4E82-9C60-AE8C722861C4}"/>
              </a:ext>
            </a:extLst>
          </p:cNvPr>
          <p:cNvPicPr>
            <a:picLocks noChangeAspect="1"/>
          </p:cNvPicPr>
          <p:nvPr/>
        </p:nvPicPr>
        <p:blipFill>
          <a:blip r:embed="rId7"/>
          <a:stretch>
            <a:fillRect/>
          </a:stretch>
        </p:blipFill>
        <p:spPr>
          <a:xfrm>
            <a:off x="4150267" y="1711821"/>
            <a:ext cx="1140906" cy="919258"/>
          </a:xfrm>
          <a:prstGeom prst="rect">
            <a:avLst/>
          </a:prstGeom>
        </p:spPr>
      </p:pic>
      <p:sp>
        <p:nvSpPr>
          <p:cNvPr id="53" name="TextBox 52">
            <a:extLst>
              <a:ext uri="{FF2B5EF4-FFF2-40B4-BE49-F238E27FC236}">
                <a16:creationId xmlns:a16="http://schemas.microsoft.com/office/drawing/2014/main" id="{88AB2CA7-6467-4201-A3B3-91A782F30F82}"/>
              </a:ext>
            </a:extLst>
          </p:cNvPr>
          <p:cNvSpPr txBox="1"/>
          <p:nvPr/>
        </p:nvSpPr>
        <p:spPr>
          <a:xfrm>
            <a:off x="620212" y="1460925"/>
            <a:ext cx="1438214" cy="230832"/>
          </a:xfrm>
          <a:prstGeom prst="rect">
            <a:avLst/>
          </a:prstGeom>
          <a:noFill/>
        </p:spPr>
        <p:txBody>
          <a:bodyPr wrap="none" rtlCol="0">
            <a:spAutoFit/>
          </a:bodyPr>
          <a:lstStyle/>
          <a:p>
            <a:r>
              <a:rPr lang="en-US" sz="900">
                <a:solidFill>
                  <a:srgbClr val="009DB0"/>
                </a:solidFill>
              </a:rPr>
              <a:t>« Sign of the future »</a:t>
            </a:r>
          </a:p>
        </p:txBody>
      </p:sp>
      <p:sp>
        <p:nvSpPr>
          <p:cNvPr id="54" name="TextBox 53">
            <a:extLst>
              <a:ext uri="{FF2B5EF4-FFF2-40B4-BE49-F238E27FC236}">
                <a16:creationId xmlns:a16="http://schemas.microsoft.com/office/drawing/2014/main" id="{17155EC9-96A0-40EC-A864-C1856A16075A}"/>
              </a:ext>
            </a:extLst>
          </p:cNvPr>
          <p:cNvSpPr txBox="1"/>
          <p:nvPr/>
        </p:nvSpPr>
        <p:spPr>
          <a:xfrm>
            <a:off x="620212" y="2739996"/>
            <a:ext cx="1325137" cy="646331"/>
          </a:xfrm>
          <a:prstGeom prst="rect">
            <a:avLst/>
          </a:prstGeom>
          <a:noFill/>
        </p:spPr>
        <p:txBody>
          <a:bodyPr wrap="square" rtlCol="0">
            <a:spAutoFit/>
          </a:bodyPr>
          <a:lstStyle/>
          <a:p>
            <a:pPr marL="171450" indent="-171450">
              <a:buFont typeface="Arial" panose="020B0604020202020204" pitchFamily="34" charset="0"/>
              <a:buChar char="•"/>
            </a:pPr>
            <a:r>
              <a:rPr lang="en-US" sz="900"/>
              <a:t>Lighting sign</a:t>
            </a:r>
          </a:p>
          <a:p>
            <a:pPr marL="171450" indent="-171450">
              <a:buFont typeface="Arial" panose="020B0604020202020204" pitchFamily="34" charset="0"/>
              <a:buChar char="•"/>
            </a:pPr>
            <a:r>
              <a:rPr lang="en-US" sz="900"/>
              <a:t>QR code redirecting to the platform </a:t>
            </a:r>
          </a:p>
        </p:txBody>
      </p:sp>
      <p:sp>
        <p:nvSpPr>
          <p:cNvPr id="56" name="TextBox 55">
            <a:extLst>
              <a:ext uri="{FF2B5EF4-FFF2-40B4-BE49-F238E27FC236}">
                <a16:creationId xmlns:a16="http://schemas.microsoft.com/office/drawing/2014/main" id="{A9D1FD7C-56E2-4F97-9B57-B1BBFBE38F39}"/>
              </a:ext>
            </a:extLst>
          </p:cNvPr>
          <p:cNvSpPr txBox="1"/>
          <p:nvPr/>
        </p:nvSpPr>
        <p:spPr>
          <a:xfrm>
            <a:off x="2452908" y="1460925"/>
            <a:ext cx="1040670" cy="230832"/>
          </a:xfrm>
          <a:prstGeom prst="rect">
            <a:avLst/>
          </a:prstGeom>
          <a:noFill/>
        </p:spPr>
        <p:txBody>
          <a:bodyPr wrap="none" rtlCol="0">
            <a:spAutoFit/>
          </a:bodyPr>
          <a:lstStyle/>
          <a:p>
            <a:r>
              <a:rPr lang="en-US" sz="900">
                <a:solidFill>
                  <a:srgbClr val="009DB0"/>
                </a:solidFill>
              </a:rPr>
              <a:t>Sales furniture</a:t>
            </a:r>
          </a:p>
        </p:txBody>
      </p:sp>
      <p:sp>
        <p:nvSpPr>
          <p:cNvPr id="59" name="TextBox 58">
            <a:extLst>
              <a:ext uri="{FF2B5EF4-FFF2-40B4-BE49-F238E27FC236}">
                <a16:creationId xmlns:a16="http://schemas.microsoft.com/office/drawing/2014/main" id="{741BC640-269C-4D4E-8875-0FD7FF607454}"/>
              </a:ext>
            </a:extLst>
          </p:cNvPr>
          <p:cNvSpPr txBox="1"/>
          <p:nvPr/>
        </p:nvSpPr>
        <p:spPr>
          <a:xfrm>
            <a:off x="2189233" y="2739996"/>
            <a:ext cx="1610508" cy="646331"/>
          </a:xfrm>
          <a:prstGeom prst="rect">
            <a:avLst/>
          </a:prstGeom>
          <a:noFill/>
        </p:spPr>
        <p:txBody>
          <a:bodyPr wrap="square" rtlCol="0">
            <a:spAutoFit/>
          </a:bodyPr>
          <a:lstStyle/>
          <a:p>
            <a:pPr marL="171450" indent="-171450">
              <a:buFont typeface="Arial" panose="020B0604020202020204" pitchFamily="34" charset="0"/>
              <a:buChar char="•"/>
            </a:pPr>
            <a:r>
              <a:rPr lang="en-US" sz="900"/>
              <a:t>Furniture to put in house for sale</a:t>
            </a:r>
          </a:p>
          <a:p>
            <a:pPr marL="171450" indent="-171450">
              <a:buFont typeface="Arial" panose="020B0604020202020204" pitchFamily="34" charset="0"/>
              <a:buChar char="•"/>
            </a:pPr>
            <a:r>
              <a:rPr lang="en-US" sz="900"/>
              <a:t>Create a standard of services</a:t>
            </a:r>
          </a:p>
        </p:txBody>
      </p:sp>
      <p:sp>
        <p:nvSpPr>
          <p:cNvPr id="60" name="TextBox 59">
            <a:extLst>
              <a:ext uri="{FF2B5EF4-FFF2-40B4-BE49-F238E27FC236}">
                <a16:creationId xmlns:a16="http://schemas.microsoft.com/office/drawing/2014/main" id="{C55A911E-F7BA-4483-92BC-B79B07882A51}"/>
              </a:ext>
            </a:extLst>
          </p:cNvPr>
          <p:cNvSpPr txBox="1"/>
          <p:nvPr/>
        </p:nvSpPr>
        <p:spPr>
          <a:xfrm>
            <a:off x="4029892" y="2739996"/>
            <a:ext cx="1435457" cy="784830"/>
          </a:xfrm>
          <a:prstGeom prst="rect">
            <a:avLst/>
          </a:prstGeom>
          <a:noFill/>
        </p:spPr>
        <p:txBody>
          <a:bodyPr wrap="square" rtlCol="0">
            <a:spAutoFit/>
          </a:bodyPr>
          <a:lstStyle/>
          <a:p>
            <a:pPr marL="171450" indent="-171450">
              <a:buFont typeface="Arial" panose="020B0604020202020204" pitchFamily="34" charset="0"/>
              <a:buChar char="•"/>
            </a:pPr>
            <a:r>
              <a:rPr lang="en-US" sz="900"/>
              <a:t>Provide end-customer with presents promoting the brand </a:t>
            </a:r>
          </a:p>
        </p:txBody>
      </p:sp>
      <p:sp>
        <p:nvSpPr>
          <p:cNvPr id="62" name="TextBox 61">
            <a:extLst>
              <a:ext uri="{FF2B5EF4-FFF2-40B4-BE49-F238E27FC236}">
                <a16:creationId xmlns:a16="http://schemas.microsoft.com/office/drawing/2014/main" id="{5C61635C-8544-435C-9CE4-B7949BDECEE5}"/>
              </a:ext>
            </a:extLst>
          </p:cNvPr>
          <p:cNvSpPr txBox="1"/>
          <p:nvPr/>
        </p:nvSpPr>
        <p:spPr>
          <a:xfrm>
            <a:off x="6686563" y="1453937"/>
            <a:ext cx="627095" cy="230832"/>
          </a:xfrm>
          <a:prstGeom prst="rect">
            <a:avLst/>
          </a:prstGeom>
          <a:noFill/>
        </p:spPr>
        <p:txBody>
          <a:bodyPr wrap="none" rtlCol="0">
            <a:spAutoFit/>
          </a:bodyPr>
          <a:lstStyle/>
          <a:p>
            <a:r>
              <a:rPr lang="en-US" sz="900">
                <a:solidFill>
                  <a:srgbClr val="009DB0"/>
                </a:solidFill>
              </a:rPr>
              <a:t>Apparel</a:t>
            </a:r>
          </a:p>
        </p:txBody>
      </p:sp>
      <p:sp>
        <p:nvSpPr>
          <p:cNvPr id="63" name="TextBox 62">
            <a:extLst>
              <a:ext uri="{FF2B5EF4-FFF2-40B4-BE49-F238E27FC236}">
                <a16:creationId xmlns:a16="http://schemas.microsoft.com/office/drawing/2014/main" id="{E5BC8413-8E18-4BD9-88EA-F2E8DD27B6C3}"/>
              </a:ext>
            </a:extLst>
          </p:cNvPr>
          <p:cNvSpPr txBox="1"/>
          <p:nvPr/>
        </p:nvSpPr>
        <p:spPr>
          <a:xfrm>
            <a:off x="8552051" y="1453937"/>
            <a:ext cx="716863" cy="230832"/>
          </a:xfrm>
          <a:prstGeom prst="rect">
            <a:avLst/>
          </a:prstGeom>
          <a:noFill/>
        </p:spPr>
        <p:txBody>
          <a:bodyPr wrap="none" rtlCol="0">
            <a:spAutoFit/>
          </a:bodyPr>
          <a:lstStyle/>
          <a:p>
            <a:r>
              <a:rPr lang="en-US" sz="900">
                <a:solidFill>
                  <a:srgbClr val="009DB0"/>
                </a:solidFill>
              </a:rPr>
              <a:t>Furniture</a:t>
            </a:r>
          </a:p>
        </p:txBody>
      </p:sp>
      <p:sp>
        <p:nvSpPr>
          <p:cNvPr id="64" name="TextBox 63">
            <a:extLst>
              <a:ext uri="{FF2B5EF4-FFF2-40B4-BE49-F238E27FC236}">
                <a16:creationId xmlns:a16="http://schemas.microsoft.com/office/drawing/2014/main" id="{21F12407-0244-40D2-AAE6-6C95CEBF520F}"/>
              </a:ext>
            </a:extLst>
          </p:cNvPr>
          <p:cNvSpPr txBox="1"/>
          <p:nvPr/>
        </p:nvSpPr>
        <p:spPr>
          <a:xfrm>
            <a:off x="6140251" y="2739996"/>
            <a:ext cx="1944995" cy="507831"/>
          </a:xfrm>
          <a:prstGeom prst="rect">
            <a:avLst/>
          </a:prstGeom>
          <a:noFill/>
        </p:spPr>
        <p:txBody>
          <a:bodyPr wrap="square" rtlCol="0">
            <a:spAutoFit/>
          </a:bodyPr>
          <a:lstStyle/>
          <a:p>
            <a:pPr marL="171450" indent="-171450">
              <a:buFont typeface="Arial" panose="020B0604020202020204" pitchFamily="34" charset="0"/>
              <a:buChar char="•"/>
            </a:pPr>
            <a:r>
              <a:rPr lang="en-US" sz="900"/>
              <a:t>Outfit agents with standardized clothes to create a “brand image” </a:t>
            </a:r>
          </a:p>
        </p:txBody>
      </p:sp>
      <p:sp>
        <p:nvSpPr>
          <p:cNvPr id="65" name="TextBox 64">
            <a:extLst>
              <a:ext uri="{FF2B5EF4-FFF2-40B4-BE49-F238E27FC236}">
                <a16:creationId xmlns:a16="http://schemas.microsoft.com/office/drawing/2014/main" id="{EBDDC29C-FFF0-4C82-9C7F-2D7B26C1B525}"/>
              </a:ext>
            </a:extLst>
          </p:cNvPr>
          <p:cNvSpPr txBox="1"/>
          <p:nvPr/>
        </p:nvSpPr>
        <p:spPr>
          <a:xfrm>
            <a:off x="8373031" y="2739996"/>
            <a:ext cx="1435457" cy="646331"/>
          </a:xfrm>
          <a:prstGeom prst="rect">
            <a:avLst/>
          </a:prstGeom>
          <a:noFill/>
        </p:spPr>
        <p:txBody>
          <a:bodyPr wrap="square" rtlCol="0">
            <a:spAutoFit/>
          </a:bodyPr>
          <a:lstStyle/>
          <a:p>
            <a:pPr marL="171450" indent="-171450">
              <a:buFont typeface="Arial" panose="020B0604020202020204" pitchFamily="34" charset="0"/>
              <a:buChar char="•"/>
            </a:pPr>
            <a:r>
              <a:rPr lang="en-US" sz="900"/>
              <a:t>Rationalization of furniture across the different offices</a:t>
            </a:r>
          </a:p>
        </p:txBody>
      </p:sp>
      <p:sp>
        <p:nvSpPr>
          <p:cNvPr id="10" name="Bulle narrative : rectangle 9">
            <a:extLst>
              <a:ext uri="{FF2B5EF4-FFF2-40B4-BE49-F238E27FC236}">
                <a16:creationId xmlns:a16="http://schemas.microsoft.com/office/drawing/2014/main" id="{805F140D-8B13-40E7-B56D-C39F6B4441CA}"/>
              </a:ext>
            </a:extLst>
          </p:cNvPr>
          <p:cNvSpPr/>
          <p:nvPr/>
        </p:nvSpPr>
        <p:spPr>
          <a:xfrm>
            <a:off x="392073" y="3793292"/>
            <a:ext cx="9276868" cy="2343557"/>
          </a:xfrm>
          <a:prstGeom prst="wedgeRectCallout">
            <a:avLst>
              <a:gd name="adj1" fmla="val -35919"/>
              <a:gd name="adj2" fmla="val -67161"/>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isocèle 12">
            <a:extLst>
              <a:ext uri="{FF2B5EF4-FFF2-40B4-BE49-F238E27FC236}">
                <a16:creationId xmlns:a16="http://schemas.microsoft.com/office/drawing/2014/main" id="{F67728EE-3FFB-4A2D-A14C-7976407EECC3}"/>
              </a:ext>
            </a:extLst>
          </p:cNvPr>
          <p:cNvSpPr/>
          <p:nvPr/>
        </p:nvSpPr>
        <p:spPr>
          <a:xfrm rot="5400000">
            <a:off x="4782731" y="4860905"/>
            <a:ext cx="1443040" cy="16025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5117668A-0700-4BF1-9CBC-946706238FAD}"/>
              </a:ext>
            </a:extLst>
          </p:cNvPr>
          <p:cNvSpPr txBox="1"/>
          <p:nvPr/>
        </p:nvSpPr>
        <p:spPr>
          <a:xfrm>
            <a:off x="520090" y="3844740"/>
            <a:ext cx="4113856" cy="230832"/>
          </a:xfrm>
          <a:prstGeom prst="rect">
            <a:avLst/>
          </a:prstGeom>
          <a:noFill/>
        </p:spPr>
        <p:txBody>
          <a:bodyPr wrap="square" rtlCol="0">
            <a:spAutoFit/>
          </a:bodyPr>
          <a:lstStyle/>
          <a:p>
            <a:pPr algn="ctr"/>
            <a:r>
              <a:rPr lang="en-US" sz="900">
                <a:solidFill>
                  <a:srgbClr val="009DB0"/>
                </a:solidFill>
              </a:rPr>
              <a:t>A tech-device to put in front of real estate assets being sold…</a:t>
            </a:r>
          </a:p>
        </p:txBody>
      </p:sp>
      <p:sp>
        <p:nvSpPr>
          <p:cNvPr id="75" name="ZoneTexte 74">
            <a:extLst>
              <a:ext uri="{FF2B5EF4-FFF2-40B4-BE49-F238E27FC236}">
                <a16:creationId xmlns:a16="http://schemas.microsoft.com/office/drawing/2014/main" id="{6F93D6B8-90E4-498F-B3D1-6DDB0F1CF09F}"/>
              </a:ext>
            </a:extLst>
          </p:cNvPr>
          <p:cNvSpPr txBox="1"/>
          <p:nvPr/>
        </p:nvSpPr>
        <p:spPr>
          <a:xfrm>
            <a:off x="5424126" y="3844740"/>
            <a:ext cx="4113856" cy="230832"/>
          </a:xfrm>
          <a:prstGeom prst="rect">
            <a:avLst/>
          </a:prstGeom>
          <a:noFill/>
        </p:spPr>
        <p:txBody>
          <a:bodyPr wrap="square" rtlCol="0">
            <a:spAutoFit/>
          </a:bodyPr>
          <a:lstStyle/>
          <a:p>
            <a:pPr algn="ctr"/>
            <a:r>
              <a:rPr lang="en-US" sz="900">
                <a:solidFill>
                  <a:srgbClr val="009DB0"/>
                </a:solidFill>
              </a:rPr>
              <a:t>… to build a bridge towards digital information </a:t>
            </a:r>
          </a:p>
        </p:txBody>
      </p:sp>
      <p:sp>
        <p:nvSpPr>
          <p:cNvPr id="77" name="TextBox 63">
            <a:extLst>
              <a:ext uri="{FF2B5EF4-FFF2-40B4-BE49-F238E27FC236}">
                <a16:creationId xmlns:a16="http://schemas.microsoft.com/office/drawing/2014/main" id="{C6803E10-C61C-4790-9A99-88C2D35E536E}"/>
              </a:ext>
            </a:extLst>
          </p:cNvPr>
          <p:cNvSpPr txBox="1"/>
          <p:nvPr/>
        </p:nvSpPr>
        <p:spPr>
          <a:xfrm>
            <a:off x="7133071" y="4185884"/>
            <a:ext cx="2479920" cy="1754326"/>
          </a:xfrm>
          <a:prstGeom prst="rect">
            <a:avLst/>
          </a:prstGeom>
          <a:noFill/>
        </p:spPr>
        <p:txBody>
          <a:bodyPr wrap="square" rtlCol="0">
            <a:spAutoFit/>
          </a:bodyPr>
          <a:lstStyle/>
          <a:p>
            <a:r>
              <a:rPr lang="en-US" sz="900"/>
              <a:t>Passersby people can scan the QR code and access to </a:t>
            </a:r>
            <a:r>
              <a:rPr lang="en-US" sz="900" b="1"/>
              <a:t>up-to-date digital information </a:t>
            </a:r>
            <a:r>
              <a:rPr lang="en-US" sz="900"/>
              <a:t>regarding the asset:</a:t>
            </a:r>
          </a:p>
          <a:p>
            <a:pPr marL="171450" indent="-171450">
              <a:buFont typeface="Arial" panose="020B0604020202020204" pitchFamily="34" charset="0"/>
              <a:buChar char="•"/>
            </a:pPr>
            <a:r>
              <a:rPr lang="en-US" sz="900"/>
              <a:t>Access the ultimate transaction resource  </a:t>
            </a:r>
          </a:p>
          <a:p>
            <a:pPr marL="171450" indent="-171450">
              <a:buFont typeface="Arial" panose="020B0604020202020204" pitchFamily="34" charset="0"/>
              <a:buChar char="•"/>
            </a:pPr>
            <a:r>
              <a:rPr lang="en-US" sz="900"/>
              <a:t>Property images, neighborhood details, </a:t>
            </a:r>
          </a:p>
          <a:p>
            <a:pPr marL="171450" indent="-171450">
              <a:buFont typeface="Arial" panose="020B0604020202020204" pitchFamily="34" charset="0"/>
              <a:buChar char="•"/>
            </a:pPr>
            <a:r>
              <a:rPr lang="en-US" sz="900"/>
              <a:t>Prospective buyer data </a:t>
            </a:r>
          </a:p>
          <a:p>
            <a:pPr marL="171450" indent="-171450">
              <a:buFont typeface="Arial" panose="020B0604020202020204" pitchFamily="34" charset="0"/>
              <a:buChar char="•"/>
            </a:pPr>
            <a:endParaRPr lang="en-US" sz="900"/>
          </a:p>
          <a:p>
            <a:r>
              <a:rPr lang="en-US" sz="900"/>
              <a:t>They can leverage this app to </a:t>
            </a:r>
            <a:r>
              <a:rPr lang="en-US" sz="900" b="1"/>
              <a:t>contact directly the agent</a:t>
            </a:r>
            <a:r>
              <a:rPr lang="en-US" sz="900"/>
              <a:t> in charge of the sale</a:t>
            </a:r>
          </a:p>
        </p:txBody>
      </p:sp>
      <p:pic>
        <p:nvPicPr>
          <p:cNvPr id="71" name="Image 70">
            <a:extLst>
              <a:ext uri="{FF2B5EF4-FFF2-40B4-BE49-F238E27FC236}">
                <a16:creationId xmlns:a16="http://schemas.microsoft.com/office/drawing/2014/main" id="{313C8A5D-780E-4D31-BB65-393E36BE670A}"/>
              </a:ext>
            </a:extLst>
          </p:cNvPr>
          <p:cNvPicPr>
            <a:picLocks noChangeAspect="1"/>
          </p:cNvPicPr>
          <p:nvPr/>
        </p:nvPicPr>
        <p:blipFill>
          <a:blip r:embed="rId8"/>
          <a:stretch>
            <a:fillRect/>
          </a:stretch>
        </p:blipFill>
        <p:spPr>
          <a:xfrm>
            <a:off x="5736262" y="4146740"/>
            <a:ext cx="1321800" cy="1890089"/>
          </a:xfrm>
          <a:prstGeom prst="rect">
            <a:avLst/>
          </a:prstGeom>
        </p:spPr>
      </p:pic>
      <p:pic>
        <p:nvPicPr>
          <p:cNvPr id="81" name="Image 80">
            <a:extLst>
              <a:ext uri="{FF2B5EF4-FFF2-40B4-BE49-F238E27FC236}">
                <a16:creationId xmlns:a16="http://schemas.microsoft.com/office/drawing/2014/main" id="{C035D3A7-B1FE-43A3-9AEF-FA7D74D5F335}"/>
              </a:ext>
            </a:extLst>
          </p:cNvPr>
          <p:cNvPicPr>
            <a:picLocks noChangeAspect="1"/>
          </p:cNvPicPr>
          <p:nvPr/>
        </p:nvPicPr>
        <p:blipFill rotWithShape="1">
          <a:blip r:embed="rId9"/>
          <a:srcRect r="7296"/>
          <a:stretch/>
        </p:blipFill>
        <p:spPr>
          <a:xfrm>
            <a:off x="584515" y="4226563"/>
            <a:ext cx="2046673" cy="1759294"/>
          </a:xfrm>
          <a:prstGeom prst="rect">
            <a:avLst/>
          </a:prstGeom>
        </p:spPr>
      </p:pic>
      <p:sp>
        <p:nvSpPr>
          <p:cNvPr id="82" name="TextBox 63">
            <a:extLst>
              <a:ext uri="{FF2B5EF4-FFF2-40B4-BE49-F238E27FC236}">
                <a16:creationId xmlns:a16="http://schemas.microsoft.com/office/drawing/2014/main" id="{451A4991-8BA1-4275-BFE7-E6C3CBE7D1EC}"/>
              </a:ext>
            </a:extLst>
          </p:cNvPr>
          <p:cNvSpPr txBox="1"/>
          <p:nvPr/>
        </p:nvSpPr>
        <p:spPr>
          <a:xfrm>
            <a:off x="2631188" y="4307821"/>
            <a:ext cx="2567514" cy="1615827"/>
          </a:xfrm>
          <a:prstGeom prst="rect">
            <a:avLst/>
          </a:prstGeom>
          <a:noFill/>
        </p:spPr>
        <p:txBody>
          <a:bodyPr wrap="square" rtlCol="0">
            <a:spAutoFit/>
          </a:bodyPr>
          <a:lstStyle/>
          <a:p>
            <a:r>
              <a:rPr lang="en-US" sz="900"/>
              <a:t>Each sign acts as a </a:t>
            </a:r>
            <a:r>
              <a:rPr lang="en-US" sz="900" b="1"/>
              <a:t>geo-located digital hub</a:t>
            </a:r>
            <a:r>
              <a:rPr lang="en-US" sz="900"/>
              <a:t> with a QR code </a:t>
            </a:r>
          </a:p>
          <a:p>
            <a:endParaRPr lang="en-US" sz="900"/>
          </a:p>
          <a:p>
            <a:r>
              <a:rPr lang="en-US" sz="900"/>
              <a:t>Agents can use </a:t>
            </a:r>
            <a:r>
              <a:rPr lang="en-US" sz="900" b="1" err="1"/>
              <a:t>bluetooth</a:t>
            </a:r>
            <a:r>
              <a:rPr lang="en-US" sz="900" b="1"/>
              <a:t> to sync their phones and sign </a:t>
            </a:r>
            <a:r>
              <a:rPr lang="en-US" sz="900"/>
              <a:t>allowing them to remotely manage insights and content directly through their agent app.</a:t>
            </a:r>
          </a:p>
          <a:p>
            <a:endParaRPr lang="en-US" sz="900"/>
          </a:p>
          <a:p>
            <a:r>
              <a:rPr lang="en-US" sz="900"/>
              <a:t>They can </a:t>
            </a:r>
            <a:r>
              <a:rPr lang="en-US" sz="900" b="1"/>
              <a:t>customize</a:t>
            </a:r>
            <a:r>
              <a:rPr lang="en-US" sz="900"/>
              <a:t> listing information, such as videos, virtual reality tours, 3D floor plans, and photography.</a:t>
            </a:r>
          </a:p>
        </p:txBody>
      </p:sp>
      <p:sp>
        <p:nvSpPr>
          <p:cNvPr id="3" name="Espace réservé du texte 2">
            <a:extLst>
              <a:ext uri="{FF2B5EF4-FFF2-40B4-BE49-F238E27FC236}">
                <a16:creationId xmlns:a16="http://schemas.microsoft.com/office/drawing/2014/main" id="{3C8CAC2C-571B-4323-93B6-8E1F71CBA8F8}"/>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Tree>
    <p:extLst>
      <p:ext uri="{BB962C8B-B14F-4D97-AF65-F5344CB8AC3E}">
        <p14:creationId xmlns:p14="http://schemas.microsoft.com/office/powerpoint/2010/main" val="2888314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D85305-0E10-4F28-9902-880F9C91AFDD}"/>
              </a:ext>
            </a:extLst>
          </p:cNvPr>
          <p:cNvSpPr/>
          <p:nvPr/>
        </p:nvSpPr>
        <p:spPr>
          <a:xfrm>
            <a:off x="584515" y="1152526"/>
            <a:ext cx="8814979" cy="2095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E67A3D-287B-4540-A3EA-1C18CFDA32A4}"/>
              </a:ext>
            </a:extLst>
          </p:cNvPr>
          <p:cNvSpPr/>
          <p:nvPr/>
        </p:nvSpPr>
        <p:spPr>
          <a:xfrm>
            <a:off x="595500" y="3410562"/>
            <a:ext cx="8814979" cy="2095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33BECAB-5F88-40BE-AF46-D31D849C3155}"/>
              </a:ext>
            </a:extLst>
          </p:cNvPr>
          <p:cNvGrpSpPr/>
          <p:nvPr/>
        </p:nvGrpSpPr>
        <p:grpSpPr>
          <a:xfrm>
            <a:off x="595500" y="3410562"/>
            <a:ext cx="1498285" cy="2095500"/>
            <a:chOff x="584515" y="3781276"/>
            <a:chExt cx="1498285" cy="2095500"/>
          </a:xfrm>
        </p:grpSpPr>
        <p:sp>
          <p:nvSpPr>
            <p:cNvPr id="12" name="Rectangle 11">
              <a:extLst>
                <a:ext uri="{FF2B5EF4-FFF2-40B4-BE49-F238E27FC236}">
                  <a16:creationId xmlns:a16="http://schemas.microsoft.com/office/drawing/2014/main" id="{53B407C8-79A6-4FAE-A0D7-C8492C9BE830}"/>
                </a:ext>
              </a:extLst>
            </p:cNvPr>
            <p:cNvSpPr/>
            <p:nvPr/>
          </p:nvSpPr>
          <p:spPr>
            <a:xfrm>
              <a:off x="584515" y="3781276"/>
              <a:ext cx="1498285" cy="209550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a:p>
            <a:p>
              <a:pPr algn="ctr"/>
              <a:endParaRPr lang="en-US" sz="1400" b="1" i="1"/>
            </a:p>
            <a:p>
              <a:pPr algn="ctr"/>
              <a:r>
                <a:rPr lang="en-US" sz="1400" b="1" i="1"/>
                <a:t>Platform</a:t>
              </a:r>
              <a:endParaRPr lang="en-US" b="1" i="1"/>
            </a:p>
          </p:txBody>
        </p:sp>
        <p:pic>
          <p:nvPicPr>
            <p:cNvPr id="14" name="Graphic 13" descr="Online Network">
              <a:extLst>
                <a:ext uri="{FF2B5EF4-FFF2-40B4-BE49-F238E27FC236}">
                  <a16:creationId xmlns:a16="http://schemas.microsoft.com/office/drawing/2014/main" id="{5B27A59C-A916-4B12-BBFE-660280F9BE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936" y="4067182"/>
              <a:ext cx="609443" cy="609443"/>
            </a:xfrm>
            <a:prstGeom prst="rect">
              <a:avLst/>
            </a:prstGeom>
          </p:spPr>
        </p:pic>
      </p:grpSp>
      <p:sp>
        <p:nvSpPr>
          <p:cNvPr id="2" name="Titre 1">
            <a:extLst>
              <a:ext uri="{FF2B5EF4-FFF2-40B4-BE49-F238E27FC236}">
                <a16:creationId xmlns:a16="http://schemas.microsoft.com/office/drawing/2014/main" id="{EC23B719-CE78-42D2-B65B-BB4FB58724A6}"/>
              </a:ext>
            </a:extLst>
          </p:cNvPr>
          <p:cNvSpPr>
            <a:spLocks noGrp="1"/>
          </p:cNvSpPr>
          <p:nvPr>
            <p:ph type="ctrTitle"/>
          </p:nvPr>
        </p:nvSpPr>
        <p:spPr/>
        <p:txBody>
          <a:bodyPr/>
          <a:lstStyle/>
          <a:p>
            <a:r>
              <a:rPr lang="en-US" sz="1300"/>
              <a:t>Compass rely on a </a:t>
            </a:r>
            <a:r>
              <a:rPr lang="en-US" sz="1300">
                <a:solidFill>
                  <a:srgbClr val="009DB0"/>
                </a:solidFill>
              </a:rPr>
              <a:t>win-win exchange </a:t>
            </a:r>
            <a:r>
              <a:rPr lang="en-US" sz="1300"/>
              <a:t>between agents and the platform: by enhancing its </a:t>
            </a:r>
            <a:r>
              <a:rPr lang="en-US" sz="1300">
                <a:solidFill>
                  <a:srgbClr val="009DB0"/>
                </a:solidFill>
              </a:rPr>
              <a:t>agents to perform better </a:t>
            </a:r>
            <a:r>
              <a:rPr lang="en-US" sz="1300"/>
              <a:t>thank to its brand, network and tools, Compass </a:t>
            </a:r>
            <a:r>
              <a:rPr lang="en-US" sz="1300">
                <a:solidFill>
                  <a:srgbClr val="009DB0"/>
                </a:solidFill>
              </a:rPr>
              <a:t>create a virtuous circle </a:t>
            </a:r>
            <a:r>
              <a:rPr lang="en-US" sz="1300"/>
              <a:t>bringing more agents, more customers and thus </a:t>
            </a:r>
            <a:r>
              <a:rPr lang="en-US" sz="1300">
                <a:solidFill>
                  <a:srgbClr val="009DB0"/>
                </a:solidFill>
              </a:rPr>
              <a:t>more growth</a:t>
            </a:r>
          </a:p>
        </p:txBody>
      </p:sp>
      <p:grpSp>
        <p:nvGrpSpPr>
          <p:cNvPr id="7" name="Groupe 6">
            <a:extLst>
              <a:ext uri="{FF2B5EF4-FFF2-40B4-BE49-F238E27FC236}">
                <a16:creationId xmlns:a16="http://schemas.microsoft.com/office/drawing/2014/main" id="{97F82F47-092C-4E40-ABF0-60FC658F713E}"/>
              </a:ext>
            </a:extLst>
          </p:cNvPr>
          <p:cNvGrpSpPr/>
          <p:nvPr/>
        </p:nvGrpSpPr>
        <p:grpSpPr>
          <a:xfrm>
            <a:off x="8865599" y="6410026"/>
            <a:ext cx="772875" cy="192882"/>
            <a:chOff x="10416619" y="1219200"/>
            <a:chExt cx="772875" cy="192882"/>
          </a:xfrm>
        </p:grpSpPr>
        <p:sp>
          <p:nvSpPr>
            <p:cNvPr id="8" name="Rectangle 7">
              <a:extLst>
                <a:ext uri="{FF2B5EF4-FFF2-40B4-BE49-F238E27FC236}">
                  <a16:creationId xmlns:a16="http://schemas.microsoft.com/office/drawing/2014/main" id="{5C4C8889-DADD-4A8A-A7F9-E4FF21D229CF}"/>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9" name="Freeform 6">
              <a:extLst>
                <a:ext uri="{FF2B5EF4-FFF2-40B4-BE49-F238E27FC236}">
                  <a16:creationId xmlns:a16="http://schemas.microsoft.com/office/drawing/2014/main" id="{4526F49D-2840-4AC5-94B4-4D3AA48D0D70}"/>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DC7D69D7-559A-4F8C-B82F-8868C7F32AE2}"/>
              </a:ext>
            </a:extLst>
          </p:cNvPr>
          <p:cNvGrpSpPr/>
          <p:nvPr/>
        </p:nvGrpSpPr>
        <p:grpSpPr>
          <a:xfrm>
            <a:off x="584515" y="1152526"/>
            <a:ext cx="1498285" cy="2095500"/>
            <a:chOff x="584515" y="1152526"/>
            <a:chExt cx="1498285" cy="2095500"/>
          </a:xfrm>
        </p:grpSpPr>
        <p:sp>
          <p:nvSpPr>
            <p:cNvPr id="17" name="Rectangle 16">
              <a:extLst>
                <a:ext uri="{FF2B5EF4-FFF2-40B4-BE49-F238E27FC236}">
                  <a16:creationId xmlns:a16="http://schemas.microsoft.com/office/drawing/2014/main" id="{7687F9E6-B225-4250-A7D1-730619650C6B}"/>
                </a:ext>
              </a:extLst>
            </p:cNvPr>
            <p:cNvSpPr/>
            <p:nvPr/>
          </p:nvSpPr>
          <p:spPr>
            <a:xfrm>
              <a:off x="584515" y="1152526"/>
              <a:ext cx="1498285" cy="209550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a:p>
            <a:p>
              <a:pPr algn="ctr"/>
              <a:endParaRPr lang="en-US" sz="1400" b="1" i="1"/>
            </a:p>
            <a:p>
              <a:pPr algn="ctr"/>
              <a:r>
                <a:rPr lang="en-US" sz="1400" b="1" i="1"/>
                <a:t>Agents</a:t>
              </a:r>
              <a:endParaRPr lang="en-US" b="1" i="1"/>
            </a:p>
          </p:txBody>
        </p:sp>
        <p:pic>
          <p:nvPicPr>
            <p:cNvPr id="20" name="Graphic 19" descr="Group of men">
              <a:extLst>
                <a:ext uri="{FF2B5EF4-FFF2-40B4-BE49-F238E27FC236}">
                  <a16:creationId xmlns:a16="http://schemas.microsoft.com/office/drawing/2014/main" id="{409E0311-6CB9-4042-94D9-24F3BCE858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8936" y="1438432"/>
              <a:ext cx="609443" cy="609443"/>
            </a:xfrm>
            <a:prstGeom prst="rect">
              <a:avLst/>
            </a:prstGeom>
          </p:spPr>
        </p:pic>
      </p:grpSp>
      <p:pic>
        <p:nvPicPr>
          <p:cNvPr id="22" name="Graphic 21" descr="Dollar">
            <a:extLst>
              <a:ext uri="{FF2B5EF4-FFF2-40B4-BE49-F238E27FC236}">
                <a16:creationId xmlns:a16="http://schemas.microsoft.com/office/drawing/2014/main" id="{B8222498-E2A7-4D51-8710-B5C6155ED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58399" y="1236531"/>
            <a:ext cx="690462" cy="690462"/>
          </a:xfrm>
          <a:prstGeom prst="rect">
            <a:avLst/>
          </a:prstGeom>
        </p:spPr>
      </p:pic>
      <p:grpSp>
        <p:nvGrpSpPr>
          <p:cNvPr id="27" name="Group 26">
            <a:extLst>
              <a:ext uri="{FF2B5EF4-FFF2-40B4-BE49-F238E27FC236}">
                <a16:creationId xmlns:a16="http://schemas.microsoft.com/office/drawing/2014/main" id="{22ACD1AE-C390-464A-B179-267BAD12F362}"/>
              </a:ext>
            </a:extLst>
          </p:cNvPr>
          <p:cNvGrpSpPr>
            <a:grpSpLocks noChangeAspect="1"/>
          </p:cNvGrpSpPr>
          <p:nvPr/>
        </p:nvGrpSpPr>
        <p:grpSpPr>
          <a:xfrm>
            <a:off x="2938656" y="3422049"/>
            <a:ext cx="759508" cy="759508"/>
            <a:chOff x="4597400" y="3792388"/>
            <a:chExt cx="1345516" cy="1345516"/>
          </a:xfrm>
          <a:solidFill>
            <a:srgbClr val="009DB0"/>
          </a:solidFill>
        </p:grpSpPr>
        <p:pic>
          <p:nvPicPr>
            <p:cNvPr id="24" name="Graphic 23" descr="Laptop">
              <a:extLst>
                <a:ext uri="{FF2B5EF4-FFF2-40B4-BE49-F238E27FC236}">
                  <a16:creationId xmlns:a16="http://schemas.microsoft.com/office/drawing/2014/main" id="{9EE95AD5-61AC-45B4-A834-F70A8AE653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97400" y="3792388"/>
              <a:ext cx="1345516" cy="1345516"/>
            </a:xfrm>
            <a:prstGeom prst="rect">
              <a:avLst/>
            </a:prstGeom>
          </p:spPr>
        </p:pic>
        <p:pic>
          <p:nvPicPr>
            <p:cNvPr id="26" name="Graphic 25" descr="Mining tools">
              <a:extLst>
                <a:ext uri="{FF2B5EF4-FFF2-40B4-BE49-F238E27FC236}">
                  <a16:creationId xmlns:a16="http://schemas.microsoft.com/office/drawing/2014/main" id="{83B2D08D-FE9A-4F7A-93AA-217BD1249F8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9749" y="4161554"/>
              <a:ext cx="447373" cy="447373"/>
            </a:xfrm>
            <a:prstGeom prst="rect">
              <a:avLst/>
            </a:prstGeom>
          </p:spPr>
        </p:pic>
      </p:grpSp>
      <p:grpSp>
        <p:nvGrpSpPr>
          <p:cNvPr id="42" name="Graphic 39">
            <a:extLst>
              <a:ext uri="{FF2B5EF4-FFF2-40B4-BE49-F238E27FC236}">
                <a16:creationId xmlns:a16="http://schemas.microsoft.com/office/drawing/2014/main" id="{332C1A21-EEBD-45A4-9CE2-088F765E866B}"/>
              </a:ext>
            </a:extLst>
          </p:cNvPr>
          <p:cNvGrpSpPr>
            <a:grpSpLocks noChangeAspect="1"/>
          </p:cNvGrpSpPr>
          <p:nvPr/>
        </p:nvGrpSpPr>
        <p:grpSpPr>
          <a:xfrm>
            <a:off x="5433542" y="3567802"/>
            <a:ext cx="570630" cy="467998"/>
            <a:chOff x="4238625" y="2652607"/>
            <a:chExt cx="1428740" cy="1171774"/>
          </a:xfrm>
          <a:solidFill>
            <a:srgbClr val="009DB0"/>
          </a:solidFill>
        </p:grpSpPr>
        <p:grpSp>
          <p:nvGrpSpPr>
            <p:cNvPr id="43" name="Graphic 39">
              <a:extLst>
                <a:ext uri="{FF2B5EF4-FFF2-40B4-BE49-F238E27FC236}">
                  <a16:creationId xmlns:a16="http://schemas.microsoft.com/office/drawing/2014/main" id="{332C1A21-EEBD-45A4-9CE2-088F765E866B}"/>
                </a:ext>
              </a:extLst>
            </p:cNvPr>
            <p:cNvGrpSpPr/>
            <p:nvPr/>
          </p:nvGrpSpPr>
          <p:grpSpPr>
            <a:xfrm>
              <a:off x="4238625" y="2652607"/>
              <a:ext cx="1428740" cy="1171774"/>
              <a:chOff x="4238625" y="2652607"/>
              <a:chExt cx="1428740" cy="1171774"/>
            </a:xfrm>
            <a:grpFill/>
          </p:grpSpPr>
          <p:sp>
            <p:nvSpPr>
              <p:cNvPr id="44" name="Freeform: Shape 43">
                <a:extLst>
                  <a:ext uri="{FF2B5EF4-FFF2-40B4-BE49-F238E27FC236}">
                    <a16:creationId xmlns:a16="http://schemas.microsoft.com/office/drawing/2014/main" id="{2E1E6688-9202-4189-8762-11FD66464602}"/>
                  </a:ext>
                </a:extLst>
              </p:cNvPr>
              <p:cNvSpPr/>
              <p:nvPr/>
            </p:nvSpPr>
            <p:spPr>
              <a:xfrm>
                <a:off x="4538376" y="2754649"/>
                <a:ext cx="48806" cy="48710"/>
              </a:xfrm>
              <a:custGeom>
                <a:avLst/>
                <a:gdLst>
                  <a:gd name="connsiteX0" fmla="*/ 24403 w 48806"/>
                  <a:gd name="connsiteY0" fmla="*/ 0 h 48710"/>
                  <a:gd name="connsiteX1" fmla="*/ 0 w 48806"/>
                  <a:gd name="connsiteY1" fmla="*/ 24355 h 48710"/>
                  <a:gd name="connsiteX2" fmla="*/ 24403 w 48806"/>
                  <a:gd name="connsiteY2" fmla="*/ 48711 h 48710"/>
                  <a:gd name="connsiteX3" fmla="*/ 48806 w 48806"/>
                  <a:gd name="connsiteY3" fmla="*/ 24355 h 48710"/>
                  <a:gd name="connsiteX4" fmla="*/ 24403 w 48806"/>
                  <a:gd name="connsiteY4" fmla="*/ 0 h 4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06" h="48710">
                    <a:moveTo>
                      <a:pt x="24403" y="0"/>
                    </a:moveTo>
                    <a:cubicBezTo>
                      <a:pt x="10925" y="0"/>
                      <a:pt x="0" y="10906"/>
                      <a:pt x="0" y="24355"/>
                    </a:cubicBezTo>
                    <a:cubicBezTo>
                      <a:pt x="0" y="37814"/>
                      <a:pt x="10925" y="48711"/>
                      <a:pt x="24403" y="48711"/>
                    </a:cubicBezTo>
                    <a:cubicBezTo>
                      <a:pt x="37881" y="48711"/>
                      <a:pt x="48806" y="37805"/>
                      <a:pt x="48806" y="24355"/>
                    </a:cubicBezTo>
                    <a:cubicBezTo>
                      <a:pt x="48806" y="10906"/>
                      <a:pt x="37881" y="0"/>
                      <a:pt x="24403" y="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7D761F2-3F75-472F-BF59-7D17E7AB7180}"/>
                  </a:ext>
                </a:extLst>
              </p:cNvPr>
              <p:cNvSpPr/>
              <p:nvPr/>
            </p:nvSpPr>
            <p:spPr>
              <a:xfrm>
                <a:off x="4453508" y="2754649"/>
                <a:ext cx="48806" cy="48710"/>
              </a:xfrm>
              <a:custGeom>
                <a:avLst/>
                <a:gdLst>
                  <a:gd name="connsiteX0" fmla="*/ 24403 w 48806"/>
                  <a:gd name="connsiteY0" fmla="*/ 0 h 48710"/>
                  <a:gd name="connsiteX1" fmla="*/ 0 w 48806"/>
                  <a:gd name="connsiteY1" fmla="*/ 24355 h 48710"/>
                  <a:gd name="connsiteX2" fmla="*/ 24403 w 48806"/>
                  <a:gd name="connsiteY2" fmla="*/ 48711 h 48710"/>
                  <a:gd name="connsiteX3" fmla="*/ 48806 w 48806"/>
                  <a:gd name="connsiteY3" fmla="*/ 24355 h 48710"/>
                  <a:gd name="connsiteX4" fmla="*/ 24403 w 48806"/>
                  <a:gd name="connsiteY4" fmla="*/ 0 h 4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06" h="48710">
                    <a:moveTo>
                      <a:pt x="24403" y="0"/>
                    </a:moveTo>
                    <a:cubicBezTo>
                      <a:pt x="10925" y="0"/>
                      <a:pt x="0" y="10906"/>
                      <a:pt x="0" y="24355"/>
                    </a:cubicBezTo>
                    <a:cubicBezTo>
                      <a:pt x="0" y="37814"/>
                      <a:pt x="10925" y="48711"/>
                      <a:pt x="24403" y="48711"/>
                    </a:cubicBezTo>
                    <a:cubicBezTo>
                      <a:pt x="37881" y="48711"/>
                      <a:pt x="48806" y="37805"/>
                      <a:pt x="48806" y="24355"/>
                    </a:cubicBezTo>
                    <a:cubicBezTo>
                      <a:pt x="48797" y="10906"/>
                      <a:pt x="37871" y="0"/>
                      <a:pt x="24403"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A6DAF9D-ED67-4499-9353-969D6866472B}"/>
                  </a:ext>
                </a:extLst>
              </p:cNvPr>
              <p:cNvSpPr/>
              <p:nvPr/>
            </p:nvSpPr>
            <p:spPr>
              <a:xfrm>
                <a:off x="4368631" y="2754649"/>
                <a:ext cx="48806" cy="48710"/>
              </a:xfrm>
              <a:custGeom>
                <a:avLst/>
                <a:gdLst>
                  <a:gd name="connsiteX0" fmla="*/ 24403 w 48806"/>
                  <a:gd name="connsiteY0" fmla="*/ 0 h 48710"/>
                  <a:gd name="connsiteX1" fmla="*/ 0 w 48806"/>
                  <a:gd name="connsiteY1" fmla="*/ 24355 h 48710"/>
                  <a:gd name="connsiteX2" fmla="*/ 24403 w 48806"/>
                  <a:gd name="connsiteY2" fmla="*/ 48711 h 48710"/>
                  <a:gd name="connsiteX3" fmla="*/ 48806 w 48806"/>
                  <a:gd name="connsiteY3" fmla="*/ 24355 h 48710"/>
                  <a:gd name="connsiteX4" fmla="*/ 24403 w 48806"/>
                  <a:gd name="connsiteY4" fmla="*/ 0 h 4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06" h="48710">
                    <a:moveTo>
                      <a:pt x="24403" y="0"/>
                    </a:moveTo>
                    <a:cubicBezTo>
                      <a:pt x="10925" y="0"/>
                      <a:pt x="0" y="10906"/>
                      <a:pt x="0" y="24355"/>
                    </a:cubicBezTo>
                    <a:cubicBezTo>
                      <a:pt x="0" y="37814"/>
                      <a:pt x="10925" y="48711"/>
                      <a:pt x="24403" y="48711"/>
                    </a:cubicBezTo>
                    <a:cubicBezTo>
                      <a:pt x="37881" y="48711"/>
                      <a:pt x="48806" y="37805"/>
                      <a:pt x="48806" y="24355"/>
                    </a:cubicBezTo>
                    <a:cubicBezTo>
                      <a:pt x="48806" y="10906"/>
                      <a:pt x="37881" y="0"/>
                      <a:pt x="24403"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F4AA5E0-E0A6-4642-923B-11B6153EA348}"/>
                  </a:ext>
                </a:extLst>
              </p:cNvPr>
              <p:cNvSpPr/>
              <p:nvPr/>
            </p:nvSpPr>
            <p:spPr>
              <a:xfrm>
                <a:off x="4238625" y="2652607"/>
                <a:ext cx="1428740" cy="1171774"/>
              </a:xfrm>
              <a:custGeom>
                <a:avLst/>
                <a:gdLst>
                  <a:gd name="connsiteX0" fmla="*/ 1319746 w 1428740"/>
                  <a:gd name="connsiteY0" fmla="*/ 0 h 1171774"/>
                  <a:gd name="connsiteX1" fmla="*/ 109004 w 1428740"/>
                  <a:gd name="connsiteY1" fmla="*/ 0 h 1171774"/>
                  <a:gd name="connsiteX2" fmla="*/ 0 w 1428740"/>
                  <a:gd name="connsiteY2" fmla="*/ 108976 h 1171774"/>
                  <a:gd name="connsiteX3" fmla="*/ 0 w 1428740"/>
                  <a:gd name="connsiteY3" fmla="*/ 1062809 h 1171774"/>
                  <a:gd name="connsiteX4" fmla="*/ 109004 w 1428740"/>
                  <a:gd name="connsiteY4" fmla="*/ 1171775 h 1171774"/>
                  <a:gd name="connsiteX5" fmla="*/ 1319736 w 1428740"/>
                  <a:gd name="connsiteY5" fmla="*/ 1171775 h 1171774"/>
                  <a:gd name="connsiteX6" fmla="*/ 1428740 w 1428740"/>
                  <a:gd name="connsiteY6" fmla="*/ 1062809 h 1171774"/>
                  <a:gd name="connsiteX7" fmla="*/ 1428740 w 1428740"/>
                  <a:gd name="connsiteY7" fmla="*/ 108976 h 1171774"/>
                  <a:gd name="connsiteX8" fmla="*/ 1319746 w 1428740"/>
                  <a:gd name="connsiteY8" fmla="*/ 0 h 1171774"/>
                  <a:gd name="connsiteX9" fmla="*/ 1362075 w 1428740"/>
                  <a:gd name="connsiteY9" fmla="*/ 1062809 h 1171774"/>
                  <a:gd name="connsiteX10" fmla="*/ 1319746 w 1428740"/>
                  <a:gd name="connsiteY10" fmla="*/ 1105100 h 1171774"/>
                  <a:gd name="connsiteX11" fmla="*/ 106518 w 1428740"/>
                  <a:gd name="connsiteY11" fmla="*/ 1104852 h 1171774"/>
                  <a:gd name="connsiteX12" fmla="*/ 66675 w 1428740"/>
                  <a:gd name="connsiteY12" fmla="*/ 1062809 h 1171774"/>
                  <a:gd name="connsiteX13" fmla="*/ 66675 w 1428740"/>
                  <a:gd name="connsiteY13" fmla="*/ 234239 h 1171774"/>
                  <a:gd name="connsiteX14" fmla="*/ 1362075 w 1428740"/>
                  <a:gd name="connsiteY14" fmla="*/ 234239 h 1171774"/>
                  <a:gd name="connsiteX15" fmla="*/ 1362075 w 1428740"/>
                  <a:gd name="connsiteY15" fmla="*/ 1062809 h 1171774"/>
                  <a:gd name="connsiteX16" fmla="*/ 1362075 w 1428740"/>
                  <a:gd name="connsiteY16" fmla="*/ 186614 h 1171774"/>
                  <a:gd name="connsiteX17" fmla="*/ 66675 w 1428740"/>
                  <a:gd name="connsiteY17" fmla="*/ 186614 h 1171774"/>
                  <a:gd name="connsiteX18" fmla="*/ 66675 w 1428740"/>
                  <a:gd name="connsiteY18" fmla="*/ 108976 h 1171774"/>
                  <a:gd name="connsiteX19" fmla="*/ 109004 w 1428740"/>
                  <a:gd name="connsiteY19" fmla="*/ 66685 h 1171774"/>
                  <a:gd name="connsiteX20" fmla="*/ 1319736 w 1428740"/>
                  <a:gd name="connsiteY20" fmla="*/ 66685 h 1171774"/>
                  <a:gd name="connsiteX21" fmla="*/ 1362065 w 1428740"/>
                  <a:gd name="connsiteY21" fmla="*/ 108976 h 1171774"/>
                  <a:gd name="connsiteX22" fmla="*/ 1362065 w 1428740"/>
                  <a:gd name="connsiteY22" fmla="*/ 186614 h 117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28740" h="1171774">
                    <a:moveTo>
                      <a:pt x="1319746" y="0"/>
                    </a:moveTo>
                    <a:lnTo>
                      <a:pt x="109004" y="0"/>
                    </a:lnTo>
                    <a:cubicBezTo>
                      <a:pt x="48901" y="0"/>
                      <a:pt x="0" y="48882"/>
                      <a:pt x="0" y="108976"/>
                    </a:cubicBezTo>
                    <a:lnTo>
                      <a:pt x="0" y="1062809"/>
                    </a:lnTo>
                    <a:cubicBezTo>
                      <a:pt x="0" y="1122902"/>
                      <a:pt x="48901" y="1171775"/>
                      <a:pt x="109004" y="1171775"/>
                    </a:cubicBezTo>
                    <a:lnTo>
                      <a:pt x="1319736" y="1171775"/>
                    </a:lnTo>
                    <a:cubicBezTo>
                      <a:pt x="1379849" y="1171775"/>
                      <a:pt x="1428740" y="1122893"/>
                      <a:pt x="1428740" y="1062809"/>
                    </a:cubicBezTo>
                    <a:lnTo>
                      <a:pt x="1428740" y="108976"/>
                    </a:lnTo>
                    <a:cubicBezTo>
                      <a:pt x="1428750" y="48882"/>
                      <a:pt x="1379849" y="0"/>
                      <a:pt x="1319746" y="0"/>
                    </a:cubicBezTo>
                    <a:close/>
                    <a:moveTo>
                      <a:pt x="1362075" y="1062809"/>
                    </a:moveTo>
                    <a:cubicBezTo>
                      <a:pt x="1362075" y="1086126"/>
                      <a:pt x="1343082" y="1105100"/>
                      <a:pt x="1319746" y="1105100"/>
                    </a:cubicBezTo>
                    <a:lnTo>
                      <a:pt x="106518" y="1104852"/>
                    </a:lnTo>
                    <a:cubicBezTo>
                      <a:pt x="84353" y="1103538"/>
                      <a:pt x="66675" y="1085279"/>
                      <a:pt x="66675" y="1062809"/>
                    </a:cubicBezTo>
                    <a:lnTo>
                      <a:pt x="66675" y="234239"/>
                    </a:lnTo>
                    <a:lnTo>
                      <a:pt x="1362075" y="234239"/>
                    </a:lnTo>
                    <a:lnTo>
                      <a:pt x="1362075" y="1062809"/>
                    </a:lnTo>
                    <a:close/>
                    <a:moveTo>
                      <a:pt x="1362075" y="186614"/>
                    </a:moveTo>
                    <a:lnTo>
                      <a:pt x="66675" y="186614"/>
                    </a:lnTo>
                    <a:lnTo>
                      <a:pt x="66675" y="108976"/>
                    </a:lnTo>
                    <a:cubicBezTo>
                      <a:pt x="66675" y="85658"/>
                      <a:pt x="85668" y="66685"/>
                      <a:pt x="109004" y="66685"/>
                    </a:cubicBezTo>
                    <a:lnTo>
                      <a:pt x="1319736" y="66685"/>
                    </a:lnTo>
                    <a:cubicBezTo>
                      <a:pt x="1343073" y="66685"/>
                      <a:pt x="1362065" y="85658"/>
                      <a:pt x="1362065" y="108976"/>
                    </a:cubicBezTo>
                    <a:lnTo>
                      <a:pt x="1362065" y="186614"/>
                    </a:lnTo>
                    <a:close/>
                  </a:path>
                </a:pathLst>
              </a:custGeom>
              <a:grpFill/>
              <a:ln w="9525" cap="flat">
                <a:noFill/>
                <a:prstDash val="solid"/>
                <a:miter/>
              </a:ln>
            </p:spPr>
            <p:txBody>
              <a:bodyPr rtlCol="0" anchor="ctr"/>
              <a:lstStyle/>
              <a:p>
                <a:endParaRPr lang="en-US"/>
              </a:p>
            </p:txBody>
          </p:sp>
        </p:grpSp>
        <p:sp>
          <p:nvSpPr>
            <p:cNvPr id="48" name="Freeform: Shape 47">
              <a:extLst>
                <a:ext uri="{FF2B5EF4-FFF2-40B4-BE49-F238E27FC236}">
                  <a16:creationId xmlns:a16="http://schemas.microsoft.com/office/drawing/2014/main" id="{2F016C5A-8865-4414-AB3B-2644EFC4892F}"/>
                </a:ext>
              </a:extLst>
            </p:cNvPr>
            <p:cNvSpPr/>
            <p:nvPr/>
          </p:nvSpPr>
          <p:spPr>
            <a:xfrm>
              <a:off x="4369222" y="3177949"/>
              <a:ext cx="395678" cy="47625"/>
            </a:xfrm>
            <a:custGeom>
              <a:avLst/>
              <a:gdLst>
                <a:gd name="connsiteX0" fmla="*/ 371866 w 395678"/>
                <a:gd name="connsiteY0" fmla="*/ 47625 h 47625"/>
                <a:gd name="connsiteX1" fmla="*/ 23813 w 395678"/>
                <a:gd name="connsiteY1" fmla="*/ 47625 h 47625"/>
                <a:gd name="connsiteX2" fmla="*/ 0 w 395678"/>
                <a:gd name="connsiteY2" fmla="*/ 23813 h 47625"/>
                <a:gd name="connsiteX3" fmla="*/ 23813 w 395678"/>
                <a:gd name="connsiteY3" fmla="*/ 0 h 47625"/>
                <a:gd name="connsiteX4" fmla="*/ 371866 w 395678"/>
                <a:gd name="connsiteY4" fmla="*/ 0 h 47625"/>
                <a:gd name="connsiteX5" fmla="*/ 395678 w 395678"/>
                <a:gd name="connsiteY5" fmla="*/ 23813 h 47625"/>
                <a:gd name="connsiteX6" fmla="*/ 371866 w 395678"/>
                <a:gd name="connsiteY6"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678" h="47625">
                  <a:moveTo>
                    <a:pt x="371866" y="47625"/>
                  </a:moveTo>
                  <a:lnTo>
                    <a:pt x="23813" y="47625"/>
                  </a:lnTo>
                  <a:cubicBezTo>
                    <a:pt x="10658" y="47625"/>
                    <a:pt x="0" y="36967"/>
                    <a:pt x="0" y="23813"/>
                  </a:cubicBezTo>
                  <a:cubicBezTo>
                    <a:pt x="0" y="10659"/>
                    <a:pt x="10658" y="0"/>
                    <a:pt x="23813" y="0"/>
                  </a:cubicBezTo>
                  <a:lnTo>
                    <a:pt x="371866" y="0"/>
                  </a:lnTo>
                  <a:cubicBezTo>
                    <a:pt x="385020" y="0"/>
                    <a:pt x="395678" y="10659"/>
                    <a:pt x="395678" y="23813"/>
                  </a:cubicBezTo>
                  <a:cubicBezTo>
                    <a:pt x="395678" y="36967"/>
                    <a:pt x="385020" y="47625"/>
                    <a:pt x="371866" y="4762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E3CA2B6-D947-4F80-B247-9C563324757C}"/>
                </a:ext>
              </a:extLst>
            </p:cNvPr>
            <p:cNvSpPr/>
            <p:nvPr/>
          </p:nvSpPr>
          <p:spPr>
            <a:xfrm>
              <a:off x="4373984" y="3335112"/>
              <a:ext cx="424253" cy="38100"/>
            </a:xfrm>
            <a:custGeom>
              <a:avLst/>
              <a:gdLst>
                <a:gd name="connsiteX0" fmla="*/ 405203 w 424253"/>
                <a:gd name="connsiteY0" fmla="*/ 38100 h 38100"/>
                <a:gd name="connsiteX1" fmla="*/ 19050 w 424253"/>
                <a:gd name="connsiteY1" fmla="*/ 38100 h 38100"/>
                <a:gd name="connsiteX2" fmla="*/ 0 w 424253"/>
                <a:gd name="connsiteY2" fmla="*/ 19050 h 38100"/>
                <a:gd name="connsiteX3" fmla="*/ 19050 w 424253"/>
                <a:gd name="connsiteY3" fmla="*/ 0 h 38100"/>
                <a:gd name="connsiteX4" fmla="*/ 405203 w 424253"/>
                <a:gd name="connsiteY4" fmla="*/ 0 h 38100"/>
                <a:gd name="connsiteX5" fmla="*/ 424253 w 424253"/>
                <a:gd name="connsiteY5" fmla="*/ 19050 h 38100"/>
                <a:gd name="connsiteX6" fmla="*/ 405203 w 42425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53" h="38100">
                  <a:moveTo>
                    <a:pt x="405203" y="38100"/>
                  </a:moveTo>
                  <a:lnTo>
                    <a:pt x="19050" y="38100"/>
                  </a:lnTo>
                  <a:cubicBezTo>
                    <a:pt x="8534" y="38100"/>
                    <a:pt x="0" y="29566"/>
                    <a:pt x="0" y="19050"/>
                  </a:cubicBezTo>
                  <a:cubicBezTo>
                    <a:pt x="0" y="8534"/>
                    <a:pt x="8534" y="0"/>
                    <a:pt x="19050" y="0"/>
                  </a:cubicBezTo>
                  <a:lnTo>
                    <a:pt x="405203" y="0"/>
                  </a:lnTo>
                  <a:cubicBezTo>
                    <a:pt x="415719" y="0"/>
                    <a:pt x="424253" y="8534"/>
                    <a:pt x="424253" y="19050"/>
                  </a:cubicBezTo>
                  <a:cubicBezTo>
                    <a:pt x="424253" y="29566"/>
                    <a:pt x="415719" y="38100"/>
                    <a:pt x="405203" y="3810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F64E004-FB03-482C-9A05-13BC33636C7F}"/>
                </a:ext>
              </a:extLst>
            </p:cNvPr>
            <p:cNvSpPr/>
            <p:nvPr/>
          </p:nvSpPr>
          <p:spPr>
            <a:xfrm>
              <a:off x="4369222" y="3492274"/>
              <a:ext cx="348053" cy="47625"/>
            </a:xfrm>
            <a:custGeom>
              <a:avLst/>
              <a:gdLst>
                <a:gd name="connsiteX0" fmla="*/ 324241 w 348053"/>
                <a:gd name="connsiteY0" fmla="*/ 47625 h 47625"/>
                <a:gd name="connsiteX1" fmla="*/ 23813 w 348053"/>
                <a:gd name="connsiteY1" fmla="*/ 47625 h 47625"/>
                <a:gd name="connsiteX2" fmla="*/ 0 w 348053"/>
                <a:gd name="connsiteY2" fmla="*/ 23813 h 47625"/>
                <a:gd name="connsiteX3" fmla="*/ 23813 w 348053"/>
                <a:gd name="connsiteY3" fmla="*/ 0 h 47625"/>
                <a:gd name="connsiteX4" fmla="*/ 324241 w 348053"/>
                <a:gd name="connsiteY4" fmla="*/ 0 h 47625"/>
                <a:gd name="connsiteX5" fmla="*/ 348053 w 348053"/>
                <a:gd name="connsiteY5" fmla="*/ 23813 h 47625"/>
                <a:gd name="connsiteX6" fmla="*/ 324241 w 348053"/>
                <a:gd name="connsiteY6"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053" h="47625">
                  <a:moveTo>
                    <a:pt x="324241" y="47625"/>
                  </a:moveTo>
                  <a:lnTo>
                    <a:pt x="23813" y="47625"/>
                  </a:lnTo>
                  <a:cubicBezTo>
                    <a:pt x="10658" y="47625"/>
                    <a:pt x="0" y="36967"/>
                    <a:pt x="0" y="23813"/>
                  </a:cubicBezTo>
                  <a:cubicBezTo>
                    <a:pt x="0" y="10659"/>
                    <a:pt x="10658" y="0"/>
                    <a:pt x="23813" y="0"/>
                  </a:cubicBezTo>
                  <a:lnTo>
                    <a:pt x="324241" y="0"/>
                  </a:lnTo>
                  <a:cubicBezTo>
                    <a:pt x="337395" y="0"/>
                    <a:pt x="348053" y="10659"/>
                    <a:pt x="348053" y="23813"/>
                  </a:cubicBezTo>
                  <a:cubicBezTo>
                    <a:pt x="348053" y="36967"/>
                    <a:pt x="337395" y="47625"/>
                    <a:pt x="324241" y="4762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A16BDC6-7C23-4470-AB8C-FE4AE6B07456}"/>
                </a:ext>
              </a:extLst>
            </p:cNvPr>
            <p:cNvSpPr/>
            <p:nvPr/>
          </p:nvSpPr>
          <p:spPr>
            <a:xfrm>
              <a:off x="4373984" y="3573237"/>
              <a:ext cx="576653" cy="38100"/>
            </a:xfrm>
            <a:custGeom>
              <a:avLst/>
              <a:gdLst>
                <a:gd name="connsiteX0" fmla="*/ 557603 w 576653"/>
                <a:gd name="connsiteY0" fmla="*/ 38100 h 38100"/>
                <a:gd name="connsiteX1" fmla="*/ 19050 w 576653"/>
                <a:gd name="connsiteY1" fmla="*/ 38100 h 38100"/>
                <a:gd name="connsiteX2" fmla="*/ 0 w 576653"/>
                <a:gd name="connsiteY2" fmla="*/ 19050 h 38100"/>
                <a:gd name="connsiteX3" fmla="*/ 19050 w 576653"/>
                <a:gd name="connsiteY3" fmla="*/ 0 h 38100"/>
                <a:gd name="connsiteX4" fmla="*/ 557603 w 576653"/>
                <a:gd name="connsiteY4" fmla="*/ 0 h 38100"/>
                <a:gd name="connsiteX5" fmla="*/ 576653 w 576653"/>
                <a:gd name="connsiteY5" fmla="*/ 19050 h 38100"/>
                <a:gd name="connsiteX6" fmla="*/ 557603 w 57665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653" h="38100">
                  <a:moveTo>
                    <a:pt x="557603" y="38100"/>
                  </a:moveTo>
                  <a:lnTo>
                    <a:pt x="19050" y="38100"/>
                  </a:lnTo>
                  <a:cubicBezTo>
                    <a:pt x="8534" y="38100"/>
                    <a:pt x="0" y="29566"/>
                    <a:pt x="0" y="19050"/>
                  </a:cubicBezTo>
                  <a:cubicBezTo>
                    <a:pt x="0" y="8534"/>
                    <a:pt x="8534" y="0"/>
                    <a:pt x="19050" y="0"/>
                  </a:cubicBezTo>
                  <a:lnTo>
                    <a:pt x="557603" y="0"/>
                  </a:lnTo>
                  <a:cubicBezTo>
                    <a:pt x="568119" y="0"/>
                    <a:pt x="576653" y="8534"/>
                    <a:pt x="576653" y="19050"/>
                  </a:cubicBezTo>
                  <a:cubicBezTo>
                    <a:pt x="576653" y="29566"/>
                    <a:pt x="568119" y="38100"/>
                    <a:pt x="557603" y="3810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7B678E6-98AF-4C1F-8FC6-7E2552FC5874}"/>
                </a:ext>
              </a:extLst>
            </p:cNvPr>
            <p:cNvSpPr/>
            <p:nvPr/>
          </p:nvSpPr>
          <p:spPr>
            <a:xfrm>
              <a:off x="4373984" y="3649437"/>
              <a:ext cx="471878" cy="38100"/>
            </a:xfrm>
            <a:custGeom>
              <a:avLst/>
              <a:gdLst>
                <a:gd name="connsiteX0" fmla="*/ 452828 w 471878"/>
                <a:gd name="connsiteY0" fmla="*/ 0 h 38100"/>
                <a:gd name="connsiteX1" fmla="*/ 19050 w 471878"/>
                <a:gd name="connsiteY1" fmla="*/ 0 h 38100"/>
                <a:gd name="connsiteX2" fmla="*/ 0 w 471878"/>
                <a:gd name="connsiteY2" fmla="*/ 19050 h 38100"/>
                <a:gd name="connsiteX3" fmla="*/ 19050 w 471878"/>
                <a:gd name="connsiteY3" fmla="*/ 38100 h 38100"/>
                <a:gd name="connsiteX4" fmla="*/ 452828 w 471878"/>
                <a:gd name="connsiteY4" fmla="*/ 38100 h 38100"/>
                <a:gd name="connsiteX5" fmla="*/ 471878 w 471878"/>
                <a:gd name="connsiteY5" fmla="*/ 19050 h 38100"/>
                <a:gd name="connsiteX6" fmla="*/ 452828 w 471878"/>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878" h="38100">
                  <a:moveTo>
                    <a:pt x="452828" y="0"/>
                  </a:moveTo>
                  <a:lnTo>
                    <a:pt x="19050" y="0"/>
                  </a:lnTo>
                  <a:cubicBezTo>
                    <a:pt x="8534" y="0"/>
                    <a:pt x="0" y="8534"/>
                    <a:pt x="0" y="19050"/>
                  </a:cubicBezTo>
                  <a:cubicBezTo>
                    <a:pt x="0" y="29566"/>
                    <a:pt x="8534" y="38100"/>
                    <a:pt x="19050" y="38100"/>
                  </a:cubicBezTo>
                  <a:lnTo>
                    <a:pt x="452828" y="38100"/>
                  </a:lnTo>
                  <a:cubicBezTo>
                    <a:pt x="463344" y="38100"/>
                    <a:pt x="471878" y="29566"/>
                    <a:pt x="471878" y="19050"/>
                  </a:cubicBezTo>
                  <a:cubicBezTo>
                    <a:pt x="471878" y="8534"/>
                    <a:pt x="463344" y="0"/>
                    <a:pt x="452828" y="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07FD69C-A76D-4A19-A8DC-E721FB6DF5B8}"/>
                </a:ext>
              </a:extLst>
            </p:cNvPr>
            <p:cNvSpPr/>
            <p:nvPr/>
          </p:nvSpPr>
          <p:spPr>
            <a:xfrm>
              <a:off x="4369222" y="2955702"/>
              <a:ext cx="793746" cy="133349"/>
            </a:xfrm>
            <a:custGeom>
              <a:avLst/>
              <a:gdLst>
                <a:gd name="connsiteX0" fmla="*/ 47625 w 793746"/>
                <a:gd name="connsiteY0" fmla="*/ 85725 h 133349"/>
                <a:gd name="connsiteX1" fmla="*/ 47625 w 793746"/>
                <a:gd name="connsiteY1" fmla="*/ 47625 h 133349"/>
                <a:gd name="connsiteX2" fmla="*/ 746122 w 793746"/>
                <a:gd name="connsiteY2" fmla="*/ 47625 h 133349"/>
                <a:gd name="connsiteX3" fmla="*/ 746122 w 793746"/>
                <a:gd name="connsiteY3" fmla="*/ 79010 h 133349"/>
                <a:gd name="connsiteX4" fmla="*/ 790927 w 793746"/>
                <a:gd name="connsiteY4" fmla="*/ 75600 h 133349"/>
                <a:gd name="connsiteX5" fmla="*/ 793747 w 793746"/>
                <a:gd name="connsiteY5" fmla="*/ 75667 h 133349"/>
                <a:gd name="connsiteX6" fmla="*/ 793747 w 793746"/>
                <a:gd name="connsiteY6" fmla="*/ 23813 h 133349"/>
                <a:gd name="connsiteX7" fmla="*/ 769934 w 793746"/>
                <a:gd name="connsiteY7" fmla="*/ 0 h 133349"/>
                <a:gd name="connsiteX8" fmla="*/ 23813 w 793746"/>
                <a:gd name="connsiteY8" fmla="*/ 0 h 133349"/>
                <a:gd name="connsiteX9" fmla="*/ 0 w 793746"/>
                <a:gd name="connsiteY9" fmla="*/ 23813 h 133349"/>
                <a:gd name="connsiteX10" fmla="*/ 0 w 793746"/>
                <a:gd name="connsiteY10" fmla="*/ 109538 h 133349"/>
                <a:gd name="connsiteX11" fmla="*/ 23813 w 793746"/>
                <a:gd name="connsiteY11" fmla="*/ 133350 h 133349"/>
                <a:gd name="connsiteX12" fmla="*/ 616058 w 793746"/>
                <a:gd name="connsiteY12" fmla="*/ 133350 h 133349"/>
                <a:gd name="connsiteX13" fmla="*/ 714337 w 793746"/>
                <a:gd name="connsiteY13" fmla="*/ 85725 h 133349"/>
                <a:gd name="connsiteX14" fmla="*/ 47625 w 793746"/>
                <a:gd name="connsiteY14" fmla="*/ 85725 h 13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746" h="133349">
                  <a:moveTo>
                    <a:pt x="47625" y="85725"/>
                  </a:moveTo>
                  <a:lnTo>
                    <a:pt x="47625" y="47625"/>
                  </a:lnTo>
                  <a:lnTo>
                    <a:pt x="746122" y="47625"/>
                  </a:lnTo>
                  <a:lnTo>
                    <a:pt x="746122" y="79010"/>
                  </a:lnTo>
                  <a:cubicBezTo>
                    <a:pt x="760819" y="76771"/>
                    <a:pt x="775783" y="75600"/>
                    <a:pt x="790927" y="75600"/>
                  </a:cubicBezTo>
                  <a:cubicBezTo>
                    <a:pt x="791870" y="75600"/>
                    <a:pt x="792804" y="75657"/>
                    <a:pt x="793747" y="75667"/>
                  </a:cubicBezTo>
                  <a:lnTo>
                    <a:pt x="793747" y="23813"/>
                  </a:lnTo>
                  <a:cubicBezTo>
                    <a:pt x="793747" y="10658"/>
                    <a:pt x="783088" y="0"/>
                    <a:pt x="769934" y="0"/>
                  </a:cubicBezTo>
                  <a:lnTo>
                    <a:pt x="23813" y="0"/>
                  </a:lnTo>
                  <a:cubicBezTo>
                    <a:pt x="10658" y="0"/>
                    <a:pt x="0" y="10658"/>
                    <a:pt x="0" y="23813"/>
                  </a:cubicBezTo>
                  <a:lnTo>
                    <a:pt x="0" y="109538"/>
                  </a:lnTo>
                  <a:cubicBezTo>
                    <a:pt x="0" y="122692"/>
                    <a:pt x="10658" y="133350"/>
                    <a:pt x="23813" y="133350"/>
                  </a:cubicBezTo>
                  <a:lnTo>
                    <a:pt x="616058" y="133350"/>
                  </a:lnTo>
                  <a:cubicBezTo>
                    <a:pt x="645681" y="111271"/>
                    <a:pt x="678952" y="95231"/>
                    <a:pt x="714337" y="85725"/>
                  </a:cubicBezTo>
                  <a:lnTo>
                    <a:pt x="47625" y="85725"/>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F4D38DC-06BA-40D7-9E75-F4DB76FA7CFF}"/>
                </a:ext>
              </a:extLst>
            </p:cNvPr>
            <p:cNvSpPr/>
            <p:nvPr/>
          </p:nvSpPr>
          <p:spPr>
            <a:xfrm>
              <a:off x="4373984" y="3258912"/>
              <a:ext cx="500386" cy="38100"/>
            </a:xfrm>
            <a:custGeom>
              <a:avLst/>
              <a:gdLst>
                <a:gd name="connsiteX0" fmla="*/ 19050 w 500386"/>
                <a:gd name="connsiteY0" fmla="*/ 0 h 38100"/>
                <a:gd name="connsiteX1" fmla="*/ 0 w 500386"/>
                <a:gd name="connsiteY1" fmla="*/ 19050 h 38100"/>
                <a:gd name="connsiteX2" fmla="*/ 19050 w 500386"/>
                <a:gd name="connsiteY2" fmla="*/ 38100 h 38100"/>
                <a:gd name="connsiteX3" fmla="*/ 494214 w 500386"/>
                <a:gd name="connsiteY3" fmla="*/ 38100 h 38100"/>
                <a:gd name="connsiteX4" fmla="*/ 500386 w 500386"/>
                <a:gd name="connsiteY4" fmla="*/ 0 h 38100"/>
                <a:gd name="connsiteX5" fmla="*/ 19050 w 500386"/>
                <a:gd name="connsiteY5"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386" h="38100">
                  <a:moveTo>
                    <a:pt x="19050" y="0"/>
                  </a:moveTo>
                  <a:cubicBezTo>
                    <a:pt x="8534" y="0"/>
                    <a:pt x="0" y="8534"/>
                    <a:pt x="0" y="19050"/>
                  </a:cubicBezTo>
                  <a:cubicBezTo>
                    <a:pt x="0" y="29566"/>
                    <a:pt x="8534" y="38100"/>
                    <a:pt x="19050" y="38100"/>
                  </a:cubicBezTo>
                  <a:lnTo>
                    <a:pt x="494214" y="38100"/>
                  </a:lnTo>
                  <a:cubicBezTo>
                    <a:pt x="495414" y="25298"/>
                    <a:pt x="497510" y="12583"/>
                    <a:pt x="500386" y="0"/>
                  </a:cubicBezTo>
                  <a:lnTo>
                    <a:pt x="19050"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3B24C1F-2E32-4E2B-BF7F-4424AD19116D}"/>
                </a:ext>
              </a:extLst>
            </p:cNvPr>
            <p:cNvSpPr/>
            <p:nvPr/>
          </p:nvSpPr>
          <p:spPr>
            <a:xfrm>
              <a:off x="4914483" y="3078908"/>
              <a:ext cx="603745" cy="603856"/>
            </a:xfrm>
            <a:custGeom>
              <a:avLst/>
              <a:gdLst>
                <a:gd name="connsiteX0" fmla="*/ 591186 w 603745"/>
                <a:gd name="connsiteY0" fmla="*/ 530695 h 603856"/>
                <a:gd name="connsiteX1" fmla="*/ 447053 w 603745"/>
                <a:gd name="connsiteY1" fmla="*/ 386563 h 603856"/>
                <a:gd name="connsiteX2" fmla="*/ 419440 w 603745"/>
                <a:gd name="connsiteY2" fmla="*/ 71990 h 603856"/>
                <a:gd name="connsiteX3" fmla="*/ 245657 w 603745"/>
                <a:gd name="connsiteY3" fmla="*/ 0 h 603856"/>
                <a:gd name="connsiteX4" fmla="*/ 71873 w 603745"/>
                <a:gd name="connsiteY4" fmla="*/ 71990 h 603856"/>
                <a:gd name="connsiteX5" fmla="*/ 71873 w 603745"/>
                <a:gd name="connsiteY5" fmla="*/ 419567 h 603856"/>
                <a:gd name="connsiteX6" fmla="*/ 245657 w 603745"/>
                <a:gd name="connsiteY6" fmla="*/ 491433 h 603856"/>
                <a:gd name="connsiteX7" fmla="*/ 386446 w 603745"/>
                <a:gd name="connsiteY7" fmla="*/ 447170 h 603856"/>
                <a:gd name="connsiteX8" fmla="*/ 530578 w 603745"/>
                <a:gd name="connsiteY8" fmla="*/ 591302 h 603856"/>
                <a:gd name="connsiteX9" fmla="*/ 560887 w 603745"/>
                <a:gd name="connsiteY9" fmla="*/ 603856 h 603856"/>
                <a:gd name="connsiteX10" fmla="*/ 591195 w 603745"/>
                <a:gd name="connsiteY10" fmla="*/ 591302 h 603856"/>
                <a:gd name="connsiteX11" fmla="*/ 591186 w 603745"/>
                <a:gd name="connsiteY11" fmla="*/ 530695 h 603856"/>
                <a:gd name="connsiteX12" fmla="*/ 105554 w 603745"/>
                <a:gd name="connsiteY12" fmla="*/ 385905 h 603856"/>
                <a:gd name="connsiteX13" fmla="*/ 105554 w 603745"/>
                <a:gd name="connsiteY13" fmla="*/ 105670 h 603856"/>
                <a:gd name="connsiteX14" fmla="*/ 245666 w 603745"/>
                <a:gd name="connsiteY14" fmla="*/ 47635 h 603856"/>
                <a:gd name="connsiteX15" fmla="*/ 385779 w 603745"/>
                <a:gd name="connsiteY15" fmla="*/ 105670 h 603856"/>
                <a:gd name="connsiteX16" fmla="*/ 385779 w 603745"/>
                <a:gd name="connsiteY16" fmla="*/ 385905 h 603856"/>
                <a:gd name="connsiteX17" fmla="*/ 105554 w 603745"/>
                <a:gd name="connsiteY17" fmla="*/ 385905 h 60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745" h="603856">
                  <a:moveTo>
                    <a:pt x="591186" y="530695"/>
                  </a:moveTo>
                  <a:lnTo>
                    <a:pt x="447053" y="386563"/>
                  </a:lnTo>
                  <a:cubicBezTo>
                    <a:pt x="514081" y="290751"/>
                    <a:pt x="504927" y="157477"/>
                    <a:pt x="419440" y="71990"/>
                  </a:cubicBezTo>
                  <a:cubicBezTo>
                    <a:pt x="373025" y="25565"/>
                    <a:pt x="311303" y="0"/>
                    <a:pt x="245657" y="0"/>
                  </a:cubicBezTo>
                  <a:cubicBezTo>
                    <a:pt x="180011" y="0"/>
                    <a:pt x="118289" y="25565"/>
                    <a:pt x="71873" y="71990"/>
                  </a:cubicBezTo>
                  <a:cubicBezTo>
                    <a:pt x="-23958" y="167821"/>
                    <a:pt x="-23958" y="323745"/>
                    <a:pt x="71873" y="419567"/>
                  </a:cubicBezTo>
                  <a:cubicBezTo>
                    <a:pt x="119784" y="467477"/>
                    <a:pt x="182725" y="491433"/>
                    <a:pt x="245657" y="491433"/>
                  </a:cubicBezTo>
                  <a:cubicBezTo>
                    <a:pt x="295015" y="491433"/>
                    <a:pt x="344336" y="476631"/>
                    <a:pt x="386446" y="447170"/>
                  </a:cubicBezTo>
                  <a:lnTo>
                    <a:pt x="530578" y="591302"/>
                  </a:lnTo>
                  <a:cubicBezTo>
                    <a:pt x="538941" y="599675"/>
                    <a:pt x="549914" y="603856"/>
                    <a:pt x="560887" y="603856"/>
                  </a:cubicBezTo>
                  <a:cubicBezTo>
                    <a:pt x="571860" y="603856"/>
                    <a:pt x="582832" y="599675"/>
                    <a:pt x="591195" y="591302"/>
                  </a:cubicBezTo>
                  <a:cubicBezTo>
                    <a:pt x="607931" y="574577"/>
                    <a:pt x="607931" y="547430"/>
                    <a:pt x="591186" y="530695"/>
                  </a:cubicBezTo>
                  <a:close/>
                  <a:moveTo>
                    <a:pt x="105554" y="385905"/>
                  </a:moveTo>
                  <a:cubicBezTo>
                    <a:pt x="28296" y="308648"/>
                    <a:pt x="28296" y="182928"/>
                    <a:pt x="105554" y="105670"/>
                  </a:cubicBezTo>
                  <a:cubicBezTo>
                    <a:pt x="142987" y="68247"/>
                    <a:pt x="192736" y="47635"/>
                    <a:pt x="245666" y="47635"/>
                  </a:cubicBezTo>
                  <a:cubicBezTo>
                    <a:pt x="298597" y="47635"/>
                    <a:pt x="348355" y="68247"/>
                    <a:pt x="385779" y="105670"/>
                  </a:cubicBezTo>
                  <a:cubicBezTo>
                    <a:pt x="463036" y="182928"/>
                    <a:pt x="463036" y="308648"/>
                    <a:pt x="385779" y="385905"/>
                  </a:cubicBezTo>
                  <a:cubicBezTo>
                    <a:pt x="308522" y="463153"/>
                    <a:pt x="182811" y="463153"/>
                    <a:pt x="105554" y="38590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0F0D4A6-EED8-456C-A0FF-CCC5D90E4BA0}"/>
                </a:ext>
              </a:extLst>
            </p:cNvPr>
            <p:cNvSpPr/>
            <p:nvPr/>
          </p:nvSpPr>
          <p:spPr>
            <a:xfrm>
              <a:off x="5061283" y="3366499"/>
              <a:ext cx="192809" cy="65644"/>
            </a:xfrm>
            <a:custGeom>
              <a:avLst/>
              <a:gdLst>
                <a:gd name="connsiteX0" fmla="*/ 160131 w 192809"/>
                <a:gd name="connsiteY0" fmla="*/ 6865 h 65644"/>
                <a:gd name="connsiteX1" fmla="*/ 101323 w 192809"/>
                <a:gd name="connsiteY1" fmla="*/ 18010 h 65644"/>
                <a:gd name="connsiteX2" fmla="*/ 42611 w 192809"/>
                <a:gd name="connsiteY2" fmla="*/ 6170 h 65644"/>
                <a:gd name="connsiteX3" fmla="*/ 34220 w 192809"/>
                <a:gd name="connsiteY3" fmla="*/ 2398 h 65644"/>
                <a:gd name="connsiteX4" fmla="*/ 2397 w 192809"/>
                <a:gd name="connsiteY4" fmla="*/ 13419 h 65644"/>
                <a:gd name="connsiteX5" fmla="*/ 13417 w 192809"/>
                <a:gd name="connsiteY5" fmla="*/ 45242 h 65644"/>
                <a:gd name="connsiteX6" fmla="*/ 24399 w 192809"/>
                <a:gd name="connsiteY6" fmla="*/ 50185 h 65644"/>
                <a:gd name="connsiteX7" fmla="*/ 101037 w 192809"/>
                <a:gd name="connsiteY7" fmla="*/ 65644 h 65644"/>
                <a:gd name="connsiteX8" fmla="*/ 102219 w 192809"/>
                <a:gd name="connsiteY8" fmla="*/ 65644 h 65644"/>
                <a:gd name="connsiteX9" fmla="*/ 177857 w 192809"/>
                <a:gd name="connsiteY9" fmla="*/ 51080 h 65644"/>
                <a:gd name="connsiteX10" fmla="*/ 191096 w 192809"/>
                <a:gd name="connsiteY10" fmla="*/ 20115 h 65644"/>
                <a:gd name="connsiteX11" fmla="*/ 160131 w 192809"/>
                <a:gd name="connsiteY11" fmla="*/ 6865 h 6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809" h="65644">
                  <a:moveTo>
                    <a:pt x="160131" y="6865"/>
                  </a:moveTo>
                  <a:cubicBezTo>
                    <a:pt x="141404" y="14371"/>
                    <a:pt x="121878" y="17943"/>
                    <a:pt x="101323" y="18010"/>
                  </a:cubicBezTo>
                  <a:cubicBezTo>
                    <a:pt x="81025" y="17886"/>
                    <a:pt x="61280" y="13904"/>
                    <a:pt x="42611" y="6170"/>
                  </a:cubicBezTo>
                  <a:cubicBezTo>
                    <a:pt x="39782" y="4998"/>
                    <a:pt x="36982" y="3741"/>
                    <a:pt x="34220" y="2398"/>
                  </a:cubicBezTo>
                  <a:cubicBezTo>
                    <a:pt x="22399" y="-3345"/>
                    <a:pt x="8140" y="1579"/>
                    <a:pt x="2397" y="13419"/>
                  </a:cubicBezTo>
                  <a:cubicBezTo>
                    <a:pt x="-3347" y="25249"/>
                    <a:pt x="1587" y="39498"/>
                    <a:pt x="13417" y="45242"/>
                  </a:cubicBezTo>
                  <a:cubicBezTo>
                    <a:pt x="17046" y="47004"/>
                    <a:pt x="20723" y="48661"/>
                    <a:pt x="24399" y="50185"/>
                  </a:cubicBezTo>
                  <a:cubicBezTo>
                    <a:pt x="48764" y="60282"/>
                    <a:pt x="74548" y="65482"/>
                    <a:pt x="101037" y="65644"/>
                  </a:cubicBezTo>
                  <a:cubicBezTo>
                    <a:pt x="101437" y="65644"/>
                    <a:pt x="101828" y="65644"/>
                    <a:pt x="102219" y="65644"/>
                  </a:cubicBezTo>
                  <a:cubicBezTo>
                    <a:pt x="128307" y="65644"/>
                    <a:pt x="153749" y="60748"/>
                    <a:pt x="177857" y="51080"/>
                  </a:cubicBezTo>
                  <a:cubicBezTo>
                    <a:pt x="190058" y="46185"/>
                    <a:pt x="195983" y="32316"/>
                    <a:pt x="191096" y="20115"/>
                  </a:cubicBezTo>
                  <a:cubicBezTo>
                    <a:pt x="186210" y="7913"/>
                    <a:pt x="172323" y="1979"/>
                    <a:pt x="160131" y="686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4A082DF-579E-44F1-836A-6E624B84B084}"/>
                </a:ext>
              </a:extLst>
            </p:cNvPr>
            <p:cNvSpPr/>
            <p:nvPr/>
          </p:nvSpPr>
          <p:spPr>
            <a:xfrm>
              <a:off x="5013252" y="3225479"/>
              <a:ext cx="302015" cy="146303"/>
            </a:xfrm>
            <a:custGeom>
              <a:avLst/>
              <a:gdLst>
                <a:gd name="connsiteX0" fmla="*/ 295239 w 302015"/>
                <a:gd name="connsiteY0" fmla="*/ 60865 h 146303"/>
                <a:gd name="connsiteX1" fmla="*/ 151507 w 302015"/>
                <a:gd name="connsiteY1" fmla="*/ 0 h 146303"/>
                <a:gd name="connsiteX2" fmla="*/ 150269 w 302015"/>
                <a:gd name="connsiteY2" fmla="*/ 0 h 146303"/>
                <a:gd name="connsiteX3" fmla="*/ 7013 w 302015"/>
                <a:gd name="connsiteY3" fmla="*/ 59245 h 146303"/>
                <a:gd name="connsiteX4" fmla="*/ 6918 w 302015"/>
                <a:gd name="connsiteY4" fmla="*/ 92869 h 146303"/>
                <a:gd name="connsiteX5" fmla="*/ 40636 w 302015"/>
                <a:gd name="connsiteY5" fmla="*/ 92964 h 146303"/>
                <a:gd name="connsiteX6" fmla="*/ 80355 w 302015"/>
                <a:gd name="connsiteY6" fmla="*/ 64198 h 146303"/>
                <a:gd name="connsiteX7" fmla="*/ 79403 w 302015"/>
                <a:gd name="connsiteY7" fmla="*/ 75533 h 146303"/>
                <a:gd name="connsiteX8" fmla="*/ 150174 w 302015"/>
                <a:gd name="connsiteY8" fmla="*/ 146304 h 146303"/>
                <a:gd name="connsiteX9" fmla="*/ 220944 w 302015"/>
                <a:gd name="connsiteY9" fmla="*/ 75533 h 146303"/>
                <a:gd name="connsiteX10" fmla="*/ 219992 w 302015"/>
                <a:gd name="connsiteY10" fmla="*/ 64198 h 146303"/>
                <a:gd name="connsiteX11" fmla="*/ 261235 w 302015"/>
                <a:gd name="connsiteY11" fmla="*/ 94202 h 146303"/>
                <a:gd name="connsiteX12" fmla="*/ 278190 w 302015"/>
                <a:gd name="connsiteY12" fmla="*/ 101346 h 146303"/>
                <a:gd name="connsiteX13" fmla="*/ 294858 w 302015"/>
                <a:gd name="connsiteY13" fmla="*/ 94583 h 146303"/>
                <a:gd name="connsiteX14" fmla="*/ 295239 w 302015"/>
                <a:gd name="connsiteY14" fmla="*/ 60865 h 146303"/>
                <a:gd name="connsiteX15" fmla="*/ 122570 w 302015"/>
                <a:gd name="connsiteY15" fmla="*/ 77581 h 146303"/>
                <a:gd name="connsiteX16" fmla="*/ 107835 w 302015"/>
                <a:gd name="connsiteY16" fmla="*/ 62846 h 146303"/>
                <a:gd name="connsiteX17" fmla="*/ 122570 w 302015"/>
                <a:gd name="connsiteY17" fmla="*/ 48111 h 146303"/>
                <a:gd name="connsiteX18" fmla="*/ 137305 w 302015"/>
                <a:gd name="connsiteY18" fmla="*/ 62846 h 146303"/>
                <a:gd name="connsiteX19" fmla="*/ 122570 w 302015"/>
                <a:gd name="connsiteY19" fmla="*/ 77581 h 14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2015" h="146303">
                  <a:moveTo>
                    <a:pt x="295239" y="60865"/>
                  </a:moveTo>
                  <a:cubicBezTo>
                    <a:pt x="257044" y="22003"/>
                    <a:pt x="205990" y="381"/>
                    <a:pt x="151507" y="0"/>
                  </a:cubicBezTo>
                  <a:lnTo>
                    <a:pt x="150269" y="0"/>
                  </a:lnTo>
                  <a:cubicBezTo>
                    <a:pt x="96167" y="0"/>
                    <a:pt x="45399" y="21050"/>
                    <a:pt x="7013" y="59245"/>
                  </a:cubicBezTo>
                  <a:cubicBezTo>
                    <a:pt x="-2322" y="68485"/>
                    <a:pt x="-2322" y="83534"/>
                    <a:pt x="6918" y="92869"/>
                  </a:cubicBezTo>
                  <a:cubicBezTo>
                    <a:pt x="16252" y="102203"/>
                    <a:pt x="31302" y="102203"/>
                    <a:pt x="40636" y="92964"/>
                  </a:cubicBezTo>
                  <a:cubicBezTo>
                    <a:pt x="52447" y="81153"/>
                    <a:pt x="65877" y="71533"/>
                    <a:pt x="80355" y="64198"/>
                  </a:cubicBezTo>
                  <a:cubicBezTo>
                    <a:pt x="79784" y="67913"/>
                    <a:pt x="79403" y="71723"/>
                    <a:pt x="79403" y="75533"/>
                  </a:cubicBezTo>
                  <a:cubicBezTo>
                    <a:pt x="79403" y="114586"/>
                    <a:pt x="111121" y="146304"/>
                    <a:pt x="150174" y="146304"/>
                  </a:cubicBezTo>
                  <a:cubicBezTo>
                    <a:pt x="189226" y="146304"/>
                    <a:pt x="220944" y="114586"/>
                    <a:pt x="220944" y="75533"/>
                  </a:cubicBezTo>
                  <a:cubicBezTo>
                    <a:pt x="220944" y="71723"/>
                    <a:pt x="220563" y="67913"/>
                    <a:pt x="219992" y="64198"/>
                  </a:cubicBezTo>
                  <a:cubicBezTo>
                    <a:pt x="235041" y="71818"/>
                    <a:pt x="249043" y="81820"/>
                    <a:pt x="261235" y="94202"/>
                  </a:cubicBezTo>
                  <a:cubicBezTo>
                    <a:pt x="265807" y="98965"/>
                    <a:pt x="271998" y="101346"/>
                    <a:pt x="278190" y="101346"/>
                  </a:cubicBezTo>
                  <a:cubicBezTo>
                    <a:pt x="284190" y="101346"/>
                    <a:pt x="290191" y="99155"/>
                    <a:pt x="294858" y="94583"/>
                  </a:cubicBezTo>
                  <a:cubicBezTo>
                    <a:pt x="304288" y="85344"/>
                    <a:pt x="304383" y="70294"/>
                    <a:pt x="295239" y="60865"/>
                  </a:cubicBezTo>
                  <a:close/>
                  <a:moveTo>
                    <a:pt x="122570" y="77581"/>
                  </a:moveTo>
                  <a:cubicBezTo>
                    <a:pt x="114426" y="77581"/>
                    <a:pt x="107835" y="70980"/>
                    <a:pt x="107835" y="62846"/>
                  </a:cubicBezTo>
                  <a:cubicBezTo>
                    <a:pt x="107835" y="54712"/>
                    <a:pt x="114436" y="48111"/>
                    <a:pt x="122570" y="48111"/>
                  </a:cubicBezTo>
                  <a:cubicBezTo>
                    <a:pt x="130704" y="48111"/>
                    <a:pt x="137305" y="54712"/>
                    <a:pt x="137305" y="62846"/>
                  </a:cubicBezTo>
                  <a:cubicBezTo>
                    <a:pt x="137305" y="70980"/>
                    <a:pt x="130714" y="77581"/>
                    <a:pt x="122570" y="77581"/>
                  </a:cubicBezTo>
                  <a:close/>
                </a:path>
              </a:pathLst>
            </a:custGeom>
            <a:grpFill/>
            <a:ln w="9525" cap="flat">
              <a:noFill/>
              <a:prstDash val="solid"/>
              <a:miter/>
            </a:ln>
          </p:spPr>
          <p:txBody>
            <a:bodyPr rtlCol="0" anchor="ctr"/>
            <a:lstStyle/>
            <a:p>
              <a:endParaRPr lang="en-US"/>
            </a:p>
          </p:txBody>
        </p:sp>
      </p:grpSp>
      <p:grpSp>
        <p:nvGrpSpPr>
          <p:cNvPr id="64" name="Graphic 61">
            <a:extLst>
              <a:ext uri="{FF2B5EF4-FFF2-40B4-BE49-F238E27FC236}">
                <a16:creationId xmlns:a16="http://schemas.microsoft.com/office/drawing/2014/main" id="{F3BAD0D7-5E57-4876-8039-4998C9A5B3E3}"/>
              </a:ext>
            </a:extLst>
          </p:cNvPr>
          <p:cNvGrpSpPr>
            <a:grpSpLocks noChangeAspect="1"/>
          </p:cNvGrpSpPr>
          <p:nvPr/>
        </p:nvGrpSpPr>
        <p:grpSpPr>
          <a:xfrm>
            <a:off x="7834003" y="3574052"/>
            <a:ext cx="570631" cy="455521"/>
            <a:chOff x="7724775" y="4083353"/>
            <a:chExt cx="552449" cy="441007"/>
          </a:xfrm>
          <a:solidFill>
            <a:srgbClr val="009DB0"/>
          </a:solidFill>
        </p:grpSpPr>
        <p:sp>
          <p:nvSpPr>
            <p:cNvPr id="65" name="Freeform: Shape 64">
              <a:extLst>
                <a:ext uri="{FF2B5EF4-FFF2-40B4-BE49-F238E27FC236}">
                  <a16:creationId xmlns:a16="http://schemas.microsoft.com/office/drawing/2014/main" id="{A79906AD-2E3F-4D65-99E2-3A04BE7CA6EC}"/>
                </a:ext>
              </a:extLst>
            </p:cNvPr>
            <p:cNvSpPr/>
            <p:nvPr/>
          </p:nvSpPr>
          <p:spPr>
            <a:xfrm>
              <a:off x="7724775" y="4432539"/>
              <a:ext cx="197834" cy="91821"/>
            </a:xfrm>
            <a:custGeom>
              <a:avLst/>
              <a:gdLst>
                <a:gd name="connsiteX0" fmla="*/ 115634 w 197834"/>
                <a:gd name="connsiteY0" fmla="*/ 0 h 91821"/>
                <a:gd name="connsiteX1" fmla="*/ 82296 w 197834"/>
                <a:gd name="connsiteY1" fmla="*/ 0 h 91821"/>
                <a:gd name="connsiteX2" fmla="*/ 0 w 197834"/>
                <a:gd name="connsiteY2" fmla="*/ 82296 h 91821"/>
                <a:gd name="connsiteX3" fmla="*/ 9525 w 197834"/>
                <a:gd name="connsiteY3" fmla="*/ 91821 h 91821"/>
                <a:gd name="connsiteX4" fmla="*/ 188309 w 197834"/>
                <a:gd name="connsiteY4" fmla="*/ 91821 h 91821"/>
                <a:gd name="connsiteX5" fmla="*/ 197834 w 197834"/>
                <a:gd name="connsiteY5" fmla="*/ 82296 h 91821"/>
                <a:gd name="connsiteX6" fmla="*/ 115634 w 197834"/>
                <a:gd name="connsiteY6" fmla="*/ 0 h 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34" h="91821">
                  <a:moveTo>
                    <a:pt x="115634" y="0"/>
                  </a:moveTo>
                  <a:lnTo>
                    <a:pt x="82296" y="0"/>
                  </a:lnTo>
                  <a:cubicBezTo>
                    <a:pt x="36845" y="0"/>
                    <a:pt x="0" y="36845"/>
                    <a:pt x="0" y="82296"/>
                  </a:cubicBezTo>
                  <a:cubicBezTo>
                    <a:pt x="0" y="87557"/>
                    <a:pt x="4264" y="91821"/>
                    <a:pt x="9525" y="91821"/>
                  </a:cubicBezTo>
                  <a:lnTo>
                    <a:pt x="188309" y="91821"/>
                  </a:lnTo>
                  <a:cubicBezTo>
                    <a:pt x="193570" y="91821"/>
                    <a:pt x="197834" y="87557"/>
                    <a:pt x="197834" y="82296"/>
                  </a:cubicBezTo>
                  <a:cubicBezTo>
                    <a:pt x="197834" y="36882"/>
                    <a:pt x="161047" y="53"/>
                    <a:pt x="115634" y="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FF67107-7EA1-4EEC-B779-EB2E45076C95}"/>
                </a:ext>
              </a:extLst>
            </p:cNvPr>
            <p:cNvSpPr/>
            <p:nvPr/>
          </p:nvSpPr>
          <p:spPr>
            <a:xfrm>
              <a:off x="7777829" y="4325669"/>
              <a:ext cx="91820" cy="91820"/>
            </a:xfrm>
            <a:custGeom>
              <a:avLst/>
              <a:gdLst>
                <a:gd name="connsiteX0" fmla="*/ 45910 w 91820"/>
                <a:gd name="connsiteY0" fmla="*/ 91821 h 91820"/>
                <a:gd name="connsiteX1" fmla="*/ 91821 w 91820"/>
                <a:gd name="connsiteY1" fmla="*/ 45910 h 91820"/>
                <a:gd name="connsiteX2" fmla="*/ 45910 w 91820"/>
                <a:gd name="connsiteY2" fmla="*/ 0 h 91820"/>
                <a:gd name="connsiteX3" fmla="*/ 0 w 91820"/>
                <a:gd name="connsiteY3" fmla="*/ 45910 h 91820"/>
                <a:gd name="connsiteX4" fmla="*/ 45910 w 91820"/>
                <a:gd name="connsiteY4" fmla="*/ 91821 h 9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20" h="91820">
                  <a:moveTo>
                    <a:pt x="45910" y="91821"/>
                  </a:moveTo>
                  <a:cubicBezTo>
                    <a:pt x="71266" y="91821"/>
                    <a:pt x="91821" y="71266"/>
                    <a:pt x="91821" y="45910"/>
                  </a:cubicBezTo>
                  <a:cubicBezTo>
                    <a:pt x="91821" y="20555"/>
                    <a:pt x="71266" y="0"/>
                    <a:pt x="45910" y="0"/>
                  </a:cubicBezTo>
                  <a:cubicBezTo>
                    <a:pt x="20555" y="0"/>
                    <a:pt x="0" y="20555"/>
                    <a:pt x="0" y="45910"/>
                  </a:cubicBezTo>
                  <a:cubicBezTo>
                    <a:pt x="0" y="71266"/>
                    <a:pt x="20555" y="91821"/>
                    <a:pt x="45910" y="9182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ACB2454-DA03-41E4-B3BA-72E38D6877D9}"/>
                </a:ext>
              </a:extLst>
            </p:cNvPr>
            <p:cNvSpPr/>
            <p:nvPr/>
          </p:nvSpPr>
          <p:spPr>
            <a:xfrm>
              <a:off x="8079390" y="4432539"/>
              <a:ext cx="197834" cy="91821"/>
            </a:xfrm>
            <a:custGeom>
              <a:avLst/>
              <a:gdLst>
                <a:gd name="connsiteX0" fmla="*/ 115538 w 197834"/>
                <a:gd name="connsiteY0" fmla="*/ 0 h 91821"/>
                <a:gd name="connsiteX1" fmla="*/ 82201 w 197834"/>
                <a:gd name="connsiteY1" fmla="*/ 0 h 91821"/>
                <a:gd name="connsiteX2" fmla="*/ 0 w 197834"/>
                <a:gd name="connsiteY2" fmla="*/ 82296 h 91821"/>
                <a:gd name="connsiteX3" fmla="*/ 9525 w 197834"/>
                <a:gd name="connsiteY3" fmla="*/ 91821 h 91821"/>
                <a:gd name="connsiteX4" fmla="*/ 188309 w 197834"/>
                <a:gd name="connsiteY4" fmla="*/ 91821 h 91821"/>
                <a:gd name="connsiteX5" fmla="*/ 197834 w 197834"/>
                <a:gd name="connsiteY5" fmla="*/ 82296 h 91821"/>
                <a:gd name="connsiteX6" fmla="*/ 115538 w 197834"/>
                <a:gd name="connsiteY6" fmla="*/ 0 h 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34" h="91821">
                  <a:moveTo>
                    <a:pt x="115538" y="0"/>
                  </a:moveTo>
                  <a:lnTo>
                    <a:pt x="82201" y="0"/>
                  </a:lnTo>
                  <a:cubicBezTo>
                    <a:pt x="36787" y="53"/>
                    <a:pt x="0" y="36882"/>
                    <a:pt x="0" y="82296"/>
                  </a:cubicBezTo>
                  <a:cubicBezTo>
                    <a:pt x="0" y="87557"/>
                    <a:pt x="4264" y="91821"/>
                    <a:pt x="9525" y="91821"/>
                  </a:cubicBezTo>
                  <a:lnTo>
                    <a:pt x="188309" y="91821"/>
                  </a:lnTo>
                  <a:cubicBezTo>
                    <a:pt x="193570" y="91821"/>
                    <a:pt x="197834" y="87557"/>
                    <a:pt x="197834" y="82296"/>
                  </a:cubicBezTo>
                  <a:cubicBezTo>
                    <a:pt x="197834" y="36845"/>
                    <a:pt x="160989" y="0"/>
                    <a:pt x="115538" y="0"/>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CB8E67E-4A18-4F54-90D4-588E4ACCE33F}"/>
                </a:ext>
              </a:extLst>
            </p:cNvPr>
            <p:cNvSpPr/>
            <p:nvPr/>
          </p:nvSpPr>
          <p:spPr>
            <a:xfrm>
              <a:off x="8132444" y="4325669"/>
              <a:ext cx="91821" cy="91821"/>
            </a:xfrm>
            <a:custGeom>
              <a:avLst/>
              <a:gdLst>
                <a:gd name="connsiteX0" fmla="*/ 45815 w 91821"/>
                <a:gd name="connsiteY0" fmla="*/ 91821 h 91821"/>
                <a:gd name="connsiteX1" fmla="*/ 91821 w 91821"/>
                <a:gd name="connsiteY1" fmla="*/ 46006 h 91821"/>
                <a:gd name="connsiteX2" fmla="*/ 46006 w 91821"/>
                <a:gd name="connsiteY2" fmla="*/ 0 h 91821"/>
                <a:gd name="connsiteX3" fmla="*/ 0 w 91821"/>
                <a:gd name="connsiteY3" fmla="*/ 45815 h 91821"/>
                <a:gd name="connsiteX4" fmla="*/ 0 w 91821"/>
                <a:gd name="connsiteY4" fmla="*/ 45910 h 91821"/>
                <a:gd name="connsiteX5" fmla="*/ 45815 w 91821"/>
                <a:gd name="connsiteY5" fmla="*/ 91821 h 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21" h="91821">
                  <a:moveTo>
                    <a:pt x="45815" y="91821"/>
                  </a:moveTo>
                  <a:cubicBezTo>
                    <a:pt x="71171" y="91874"/>
                    <a:pt x="91768" y="71361"/>
                    <a:pt x="91821" y="46006"/>
                  </a:cubicBezTo>
                  <a:cubicBezTo>
                    <a:pt x="91874" y="20650"/>
                    <a:pt x="71361" y="53"/>
                    <a:pt x="46006" y="0"/>
                  </a:cubicBezTo>
                  <a:cubicBezTo>
                    <a:pt x="20650" y="-53"/>
                    <a:pt x="53" y="20460"/>
                    <a:pt x="0" y="45815"/>
                  </a:cubicBezTo>
                  <a:cubicBezTo>
                    <a:pt x="0" y="45847"/>
                    <a:pt x="0" y="45879"/>
                    <a:pt x="0" y="45910"/>
                  </a:cubicBezTo>
                  <a:cubicBezTo>
                    <a:pt x="0" y="71229"/>
                    <a:pt x="20497" y="91768"/>
                    <a:pt x="45815" y="9182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A4CD16C-5731-4D73-84F5-07CA633DCF04}"/>
                </a:ext>
              </a:extLst>
            </p:cNvPr>
            <p:cNvSpPr/>
            <p:nvPr/>
          </p:nvSpPr>
          <p:spPr>
            <a:xfrm>
              <a:off x="7902035" y="4190223"/>
              <a:ext cx="197929" cy="91820"/>
            </a:xfrm>
            <a:custGeom>
              <a:avLst/>
              <a:gdLst>
                <a:gd name="connsiteX0" fmla="*/ 9525 w 197929"/>
                <a:gd name="connsiteY0" fmla="*/ 91821 h 91820"/>
                <a:gd name="connsiteX1" fmla="*/ 188404 w 197929"/>
                <a:gd name="connsiteY1" fmla="*/ 91821 h 91820"/>
                <a:gd name="connsiteX2" fmla="*/ 197929 w 197929"/>
                <a:gd name="connsiteY2" fmla="*/ 82296 h 91820"/>
                <a:gd name="connsiteX3" fmla="*/ 115633 w 197929"/>
                <a:gd name="connsiteY3" fmla="*/ 0 h 91820"/>
                <a:gd name="connsiteX4" fmla="*/ 82296 w 197929"/>
                <a:gd name="connsiteY4" fmla="*/ 0 h 91820"/>
                <a:gd name="connsiteX5" fmla="*/ 0 w 197929"/>
                <a:gd name="connsiteY5" fmla="*/ 82296 h 91820"/>
                <a:gd name="connsiteX6" fmla="*/ 9525 w 197929"/>
                <a:gd name="connsiteY6" fmla="*/ 91821 h 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29" h="91820">
                  <a:moveTo>
                    <a:pt x="9525" y="91821"/>
                  </a:moveTo>
                  <a:lnTo>
                    <a:pt x="188404" y="91821"/>
                  </a:lnTo>
                  <a:cubicBezTo>
                    <a:pt x="193665" y="91821"/>
                    <a:pt x="197929" y="87557"/>
                    <a:pt x="197929" y="82296"/>
                  </a:cubicBezTo>
                  <a:cubicBezTo>
                    <a:pt x="197877" y="36867"/>
                    <a:pt x="161063" y="52"/>
                    <a:pt x="115633" y="0"/>
                  </a:cubicBezTo>
                  <a:lnTo>
                    <a:pt x="82296" y="0"/>
                  </a:lnTo>
                  <a:cubicBezTo>
                    <a:pt x="36867" y="52"/>
                    <a:pt x="52" y="36867"/>
                    <a:pt x="0" y="82296"/>
                  </a:cubicBezTo>
                  <a:cubicBezTo>
                    <a:pt x="0" y="87557"/>
                    <a:pt x="4264" y="91821"/>
                    <a:pt x="9525" y="9182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9DCFD01-E901-4159-8B2E-9FF0710458A5}"/>
                </a:ext>
              </a:extLst>
            </p:cNvPr>
            <p:cNvSpPr/>
            <p:nvPr/>
          </p:nvSpPr>
          <p:spPr>
            <a:xfrm>
              <a:off x="7955089" y="4083353"/>
              <a:ext cx="91820" cy="91820"/>
            </a:xfrm>
            <a:custGeom>
              <a:avLst/>
              <a:gdLst>
                <a:gd name="connsiteX0" fmla="*/ 45910 w 91820"/>
                <a:gd name="connsiteY0" fmla="*/ 91821 h 91820"/>
                <a:gd name="connsiteX1" fmla="*/ 91821 w 91820"/>
                <a:gd name="connsiteY1" fmla="*/ 45910 h 91820"/>
                <a:gd name="connsiteX2" fmla="*/ 45910 w 91820"/>
                <a:gd name="connsiteY2" fmla="*/ 0 h 91820"/>
                <a:gd name="connsiteX3" fmla="*/ 0 w 91820"/>
                <a:gd name="connsiteY3" fmla="*/ 45910 h 91820"/>
                <a:gd name="connsiteX4" fmla="*/ 45910 w 91820"/>
                <a:gd name="connsiteY4" fmla="*/ 91821 h 9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20" h="91820">
                  <a:moveTo>
                    <a:pt x="45910" y="91821"/>
                  </a:moveTo>
                  <a:cubicBezTo>
                    <a:pt x="71266" y="91821"/>
                    <a:pt x="91821" y="71266"/>
                    <a:pt x="91821" y="45910"/>
                  </a:cubicBezTo>
                  <a:cubicBezTo>
                    <a:pt x="91821" y="20555"/>
                    <a:pt x="71266" y="0"/>
                    <a:pt x="45910" y="0"/>
                  </a:cubicBezTo>
                  <a:cubicBezTo>
                    <a:pt x="20555" y="0"/>
                    <a:pt x="0" y="20555"/>
                    <a:pt x="0" y="45910"/>
                  </a:cubicBezTo>
                  <a:cubicBezTo>
                    <a:pt x="0" y="71266"/>
                    <a:pt x="20555" y="91821"/>
                    <a:pt x="45910" y="9182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D236E88-17FA-47F0-85FE-A735E8278B4F}"/>
                </a:ext>
              </a:extLst>
            </p:cNvPr>
            <p:cNvSpPr/>
            <p:nvPr/>
          </p:nvSpPr>
          <p:spPr>
            <a:xfrm>
              <a:off x="7943949" y="4315763"/>
              <a:ext cx="112966" cy="127630"/>
            </a:xfrm>
            <a:custGeom>
              <a:avLst/>
              <a:gdLst>
                <a:gd name="connsiteX0" fmla="*/ 66576 w 112966"/>
                <a:gd name="connsiteY0" fmla="*/ 66675 h 127630"/>
                <a:gd name="connsiteX1" fmla="*/ 66576 w 112966"/>
                <a:gd name="connsiteY1" fmla="*/ 9525 h 127630"/>
                <a:gd name="connsiteX2" fmla="*/ 57051 w 112966"/>
                <a:gd name="connsiteY2" fmla="*/ 0 h 127630"/>
                <a:gd name="connsiteX3" fmla="*/ 47526 w 112966"/>
                <a:gd name="connsiteY3" fmla="*/ 9525 h 127630"/>
                <a:gd name="connsiteX4" fmla="*/ 47526 w 112966"/>
                <a:gd name="connsiteY4" fmla="*/ 66675 h 127630"/>
                <a:gd name="connsiteX5" fmla="*/ 3330 w 112966"/>
                <a:gd name="connsiteY5" fmla="*/ 110871 h 127630"/>
                <a:gd name="connsiteX6" fmla="*/ 2291 w 112966"/>
                <a:gd name="connsiteY6" fmla="*/ 124301 h 127630"/>
                <a:gd name="connsiteX7" fmla="*/ 15721 w 112966"/>
                <a:gd name="connsiteY7" fmla="*/ 125340 h 127630"/>
                <a:gd name="connsiteX8" fmla="*/ 16760 w 112966"/>
                <a:gd name="connsiteY8" fmla="*/ 124301 h 127630"/>
                <a:gd name="connsiteX9" fmla="*/ 57051 w 112966"/>
                <a:gd name="connsiteY9" fmla="*/ 84106 h 127630"/>
                <a:gd name="connsiteX10" fmla="*/ 97246 w 112966"/>
                <a:gd name="connsiteY10" fmla="*/ 124301 h 127630"/>
                <a:gd name="connsiteX11" fmla="*/ 110676 w 112966"/>
                <a:gd name="connsiteY11" fmla="*/ 123262 h 127630"/>
                <a:gd name="connsiteX12" fmla="*/ 110676 w 112966"/>
                <a:gd name="connsiteY12" fmla="*/ 110871 h 12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66" h="127630">
                  <a:moveTo>
                    <a:pt x="66576" y="66675"/>
                  </a:moveTo>
                  <a:lnTo>
                    <a:pt x="66576" y="9525"/>
                  </a:lnTo>
                  <a:cubicBezTo>
                    <a:pt x="66576" y="4264"/>
                    <a:pt x="62311" y="0"/>
                    <a:pt x="57051" y="0"/>
                  </a:cubicBezTo>
                  <a:cubicBezTo>
                    <a:pt x="51790" y="0"/>
                    <a:pt x="47526" y="4264"/>
                    <a:pt x="47526" y="9525"/>
                  </a:cubicBezTo>
                  <a:lnTo>
                    <a:pt x="47526" y="66675"/>
                  </a:lnTo>
                  <a:lnTo>
                    <a:pt x="3330" y="110871"/>
                  </a:lnTo>
                  <a:cubicBezTo>
                    <a:pt x="-666" y="114293"/>
                    <a:pt x="-1131" y="120306"/>
                    <a:pt x="2291" y="124301"/>
                  </a:cubicBezTo>
                  <a:cubicBezTo>
                    <a:pt x="5712" y="128297"/>
                    <a:pt x="11725" y="128762"/>
                    <a:pt x="15721" y="125340"/>
                  </a:cubicBezTo>
                  <a:cubicBezTo>
                    <a:pt x="16093" y="125021"/>
                    <a:pt x="16441" y="124674"/>
                    <a:pt x="16760" y="124301"/>
                  </a:cubicBezTo>
                  <a:lnTo>
                    <a:pt x="57051" y="84106"/>
                  </a:lnTo>
                  <a:lnTo>
                    <a:pt x="97246" y="124301"/>
                  </a:lnTo>
                  <a:cubicBezTo>
                    <a:pt x="101242" y="127723"/>
                    <a:pt x="107255" y="127258"/>
                    <a:pt x="110676" y="123262"/>
                  </a:cubicBezTo>
                  <a:cubicBezTo>
                    <a:pt x="113730" y="119696"/>
                    <a:pt x="113730" y="114437"/>
                    <a:pt x="110676" y="110871"/>
                  </a:cubicBezTo>
                  <a:close/>
                </a:path>
              </a:pathLst>
            </a:custGeom>
            <a:grpFill/>
            <a:ln w="9525" cap="flat">
              <a:noFill/>
              <a:prstDash val="solid"/>
              <a:miter/>
            </a:ln>
          </p:spPr>
          <p:txBody>
            <a:bodyPr rtlCol="0" anchor="ctr"/>
            <a:lstStyle/>
            <a:p>
              <a:endParaRPr lang="en-US"/>
            </a:p>
          </p:txBody>
        </p:sp>
      </p:grpSp>
      <p:sp>
        <p:nvSpPr>
          <p:cNvPr id="76" name="TextBox 75">
            <a:extLst>
              <a:ext uri="{FF2B5EF4-FFF2-40B4-BE49-F238E27FC236}">
                <a16:creationId xmlns:a16="http://schemas.microsoft.com/office/drawing/2014/main" id="{5BD91F3C-C3CE-4EC0-A7D3-2DCE3C7B2562}"/>
              </a:ext>
            </a:extLst>
          </p:cNvPr>
          <p:cNvSpPr txBox="1"/>
          <p:nvPr/>
        </p:nvSpPr>
        <p:spPr>
          <a:xfrm>
            <a:off x="2323444" y="4152738"/>
            <a:ext cx="1989932" cy="1015663"/>
          </a:xfrm>
          <a:prstGeom prst="rect">
            <a:avLst/>
          </a:prstGeom>
          <a:noFill/>
        </p:spPr>
        <p:txBody>
          <a:bodyPr wrap="square" rtlCol="0">
            <a:spAutoFit/>
          </a:bodyPr>
          <a:lstStyle/>
          <a:p>
            <a:pPr algn="ctr"/>
            <a:r>
              <a:rPr lang="en-US" sz="1000" b="1">
                <a:solidFill>
                  <a:srgbClr val="009DB0"/>
                </a:solidFill>
              </a:rPr>
              <a:t>Business tools</a:t>
            </a:r>
          </a:p>
          <a:p>
            <a:pPr algn="just"/>
            <a:r>
              <a:rPr lang="en-US" sz="1000"/>
              <a:t>The platform provides agent with a </a:t>
            </a:r>
            <a:r>
              <a:rPr lang="en-US" sz="1000">
                <a:solidFill>
                  <a:srgbClr val="009DB0"/>
                </a:solidFill>
              </a:rPr>
              <a:t>range of tools facilitating</a:t>
            </a:r>
            <a:r>
              <a:rPr lang="en-US" sz="1000"/>
              <a:t> they day-to-day work and allowing them to </a:t>
            </a:r>
            <a:r>
              <a:rPr lang="en-US" sz="1000">
                <a:solidFill>
                  <a:srgbClr val="009DB0"/>
                </a:solidFill>
              </a:rPr>
              <a:t>focus on client relationship</a:t>
            </a:r>
          </a:p>
        </p:txBody>
      </p:sp>
      <p:sp>
        <p:nvSpPr>
          <p:cNvPr id="77" name="TextBox 76">
            <a:extLst>
              <a:ext uri="{FF2B5EF4-FFF2-40B4-BE49-F238E27FC236}">
                <a16:creationId xmlns:a16="http://schemas.microsoft.com/office/drawing/2014/main" id="{BF31B3F0-B46D-4ADA-B344-2424299CCAFE}"/>
              </a:ext>
            </a:extLst>
          </p:cNvPr>
          <p:cNvSpPr txBox="1"/>
          <p:nvPr/>
        </p:nvSpPr>
        <p:spPr>
          <a:xfrm>
            <a:off x="4723891" y="4152738"/>
            <a:ext cx="1989932" cy="1169551"/>
          </a:xfrm>
          <a:prstGeom prst="rect">
            <a:avLst/>
          </a:prstGeom>
          <a:noFill/>
        </p:spPr>
        <p:txBody>
          <a:bodyPr wrap="square" rtlCol="0">
            <a:spAutoFit/>
          </a:bodyPr>
          <a:lstStyle/>
          <a:p>
            <a:pPr algn="ctr"/>
            <a:r>
              <a:rPr lang="en-US" sz="1000" b="1">
                <a:solidFill>
                  <a:srgbClr val="009DB0"/>
                </a:solidFill>
              </a:rPr>
              <a:t>A trustworthy brand</a:t>
            </a:r>
          </a:p>
          <a:p>
            <a:pPr algn="just"/>
            <a:r>
              <a:rPr lang="en-US" sz="1000"/>
              <a:t>By belonging to compass, agents have </a:t>
            </a:r>
            <a:r>
              <a:rPr lang="en-US" sz="1000">
                <a:solidFill>
                  <a:srgbClr val="009DB0"/>
                </a:solidFill>
              </a:rPr>
              <a:t>more visibility </a:t>
            </a:r>
            <a:r>
              <a:rPr lang="en-US" sz="1000"/>
              <a:t>thanks to the size of the company but also are </a:t>
            </a:r>
            <a:r>
              <a:rPr lang="en-US" sz="1000">
                <a:solidFill>
                  <a:srgbClr val="009DB0"/>
                </a:solidFill>
              </a:rPr>
              <a:t>more credible </a:t>
            </a:r>
            <a:r>
              <a:rPr lang="en-US" sz="1000"/>
              <a:t>for the end-customer</a:t>
            </a:r>
            <a:endParaRPr lang="en-US" sz="1000">
              <a:solidFill>
                <a:srgbClr val="009DB0"/>
              </a:solidFill>
            </a:endParaRPr>
          </a:p>
        </p:txBody>
      </p:sp>
      <p:sp>
        <p:nvSpPr>
          <p:cNvPr id="78" name="TextBox 77">
            <a:extLst>
              <a:ext uri="{FF2B5EF4-FFF2-40B4-BE49-F238E27FC236}">
                <a16:creationId xmlns:a16="http://schemas.microsoft.com/office/drawing/2014/main" id="{2E371B33-DF89-417F-8567-B98408709E3A}"/>
              </a:ext>
            </a:extLst>
          </p:cNvPr>
          <p:cNvSpPr txBox="1"/>
          <p:nvPr/>
        </p:nvSpPr>
        <p:spPr>
          <a:xfrm>
            <a:off x="7124338" y="4152738"/>
            <a:ext cx="1989932" cy="1323439"/>
          </a:xfrm>
          <a:prstGeom prst="rect">
            <a:avLst/>
          </a:prstGeom>
          <a:noFill/>
        </p:spPr>
        <p:txBody>
          <a:bodyPr wrap="square" rtlCol="0">
            <a:spAutoFit/>
          </a:bodyPr>
          <a:lstStyle/>
          <a:p>
            <a:pPr algn="ctr"/>
            <a:r>
              <a:rPr lang="en-US" sz="1000" b="1">
                <a:solidFill>
                  <a:srgbClr val="009DB0"/>
                </a:solidFill>
              </a:rPr>
              <a:t>Network</a:t>
            </a:r>
          </a:p>
          <a:p>
            <a:pPr algn="just"/>
            <a:r>
              <a:rPr lang="en-US" sz="1000"/>
              <a:t>The platform also allow agents to belong to a </a:t>
            </a:r>
            <a:r>
              <a:rPr lang="en-US" sz="1000">
                <a:solidFill>
                  <a:srgbClr val="009DB0"/>
                </a:solidFill>
              </a:rPr>
              <a:t>strong network of agents</a:t>
            </a:r>
            <a:r>
              <a:rPr lang="en-US" sz="1000"/>
              <a:t> as well as a </a:t>
            </a:r>
            <a:r>
              <a:rPr lang="en-US" sz="1000">
                <a:solidFill>
                  <a:srgbClr val="009DB0"/>
                </a:solidFill>
              </a:rPr>
              <a:t>support teams </a:t>
            </a:r>
            <a:r>
              <a:rPr lang="en-US" sz="1000"/>
              <a:t>that can bring </a:t>
            </a:r>
            <a:r>
              <a:rPr lang="en-US" sz="1000">
                <a:solidFill>
                  <a:srgbClr val="009DB0"/>
                </a:solidFill>
              </a:rPr>
              <a:t>additional business </a:t>
            </a:r>
            <a:r>
              <a:rPr lang="en-US" sz="1000"/>
              <a:t>and</a:t>
            </a:r>
            <a:r>
              <a:rPr lang="en-US" sz="1000">
                <a:solidFill>
                  <a:srgbClr val="009DB0"/>
                </a:solidFill>
              </a:rPr>
              <a:t> help on operations</a:t>
            </a:r>
          </a:p>
        </p:txBody>
      </p:sp>
      <p:sp>
        <p:nvSpPr>
          <p:cNvPr id="79" name="TextBox 78">
            <a:extLst>
              <a:ext uri="{FF2B5EF4-FFF2-40B4-BE49-F238E27FC236}">
                <a16:creationId xmlns:a16="http://schemas.microsoft.com/office/drawing/2014/main" id="{90542118-69C3-48FD-A09C-274FB1638CFB}"/>
              </a:ext>
            </a:extLst>
          </p:cNvPr>
          <p:cNvSpPr txBox="1"/>
          <p:nvPr/>
        </p:nvSpPr>
        <p:spPr>
          <a:xfrm>
            <a:off x="2312459" y="1988868"/>
            <a:ext cx="1989932" cy="707886"/>
          </a:xfrm>
          <a:prstGeom prst="rect">
            <a:avLst/>
          </a:prstGeom>
          <a:noFill/>
        </p:spPr>
        <p:txBody>
          <a:bodyPr wrap="square" rtlCol="0">
            <a:spAutoFit/>
          </a:bodyPr>
          <a:lstStyle/>
          <a:p>
            <a:pPr algn="ctr"/>
            <a:r>
              <a:rPr lang="en-US" sz="1000" b="1">
                <a:solidFill>
                  <a:srgbClr val="009DB0"/>
                </a:solidFill>
              </a:rPr>
              <a:t>Commission fee</a:t>
            </a:r>
          </a:p>
          <a:p>
            <a:pPr algn="just"/>
            <a:r>
              <a:rPr lang="en-US" sz="1000"/>
              <a:t>Agents give back to the platform a </a:t>
            </a:r>
            <a:r>
              <a:rPr lang="en-US" sz="1000">
                <a:solidFill>
                  <a:srgbClr val="009DB0"/>
                </a:solidFill>
              </a:rPr>
              <a:t>commission on each transaction</a:t>
            </a:r>
          </a:p>
        </p:txBody>
      </p:sp>
      <p:grpSp>
        <p:nvGrpSpPr>
          <p:cNvPr id="82" name="Graphic 80">
            <a:extLst>
              <a:ext uri="{FF2B5EF4-FFF2-40B4-BE49-F238E27FC236}">
                <a16:creationId xmlns:a16="http://schemas.microsoft.com/office/drawing/2014/main" id="{DABEFB0C-92DD-4091-80DA-05DDFEB5E874}"/>
              </a:ext>
            </a:extLst>
          </p:cNvPr>
          <p:cNvGrpSpPr/>
          <p:nvPr/>
        </p:nvGrpSpPr>
        <p:grpSpPr>
          <a:xfrm>
            <a:off x="7822568" y="1296012"/>
            <a:ext cx="571502" cy="571500"/>
            <a:chOff x="4667248" y="3067050"/>
            <a:chExt cx="571502" cy="571500"/>
          </a:xfrm>
          <a:solidFill>
            <a:srgbClr val="009DB0"/>
          </a:solidFill>
        </p:grpSpPr>
        <p:sp>
          <p:nvSpPr>
            <p:cNvPr id="83" name="Freeform: Shape 82">
              <a:extLst>
                <a:ext uri="{FF2B5EF4-FFF2-40B4-BE49-F238E27FC236}">
                  <a16:creationId xmlns:a16="http://schemas.microsoft.com/office/drawing/2014/main" id="{BE494DB3-3AE5-4BA0-9C60-960B4B543452}"/>
                </a:ext>
              </a:extLst>
            </p:cNvPr>
            <p:cNvSpPr/>
            <p:nvPr/>
          </p:nvSpPr>
          <p:spPr>
            <a:xfrm>
              <a:off x="5162550" y="3467100"/>
              <a:ext cx="76200" cy="171450"/>
            </a:xfrm>
            <a:custGeom>
              <a:avLst/>
              <a:gdLst>
                <a:gd name="connsiteX0" fmla="*/ 62855 w 76200"/>
                <a:gd name="connsiteY0" fmla="*/ 42586 h 171450"/>
                <a:gd name="connsiteX1" fmla="*/ 66675 w 76200"/>
                <a:gd name="connsiteY1" fmla="*/ 28575 h 171450"/>
                <a:gd name="connsiteX2" fmla="*/ 38100 w 76200"/>
                <a:gd name="connsiteY2" fmla="*/ 0 h 171450"/>
                <a:gd name="connsiteX3" fmla="*/ 9525 w 76200"/>
                <a:gd name="connsiteY3" fmla="*/ 28575 h 171450"/>
                <a:gd name="connsiteX4" fmla="*/ 13345 w 76200"/>
                <a:gd name="connsiteY4" fmla="*/ 42586 h 171450"/>
                <a:gd name="connsiteX5" fmla="*/ 0 w 76200"/>
                <a:gd name="connsiteY5" fmla="*/ 66675 h 171450"/>
                <a:gd name="connsiteX6" fmla="*/ 0 w 76200"/>
                <a:gd name="connsiteY6" fmla="*/ 104775 h 171450"/>
                <a:gd name="connsiteX7" fmla="*/ 2791 w 76200"/>
                <a:gd name="connsiteY7" fmla="*/ 111509 h 171450"/>
                <a:gd name="connsiteX8" fmla="*/ 9525 w 76200"/>
                <a:gd name="connsiteY8" fmla="*/ 118243 h 171450"/>
                <a:gd name="connsiteX9" fmla="*/ 9525 w 76200"/>
                <a:gd name="connsiteY9" fmla="*/ 161925 h 171450"/>
                <a:gd name="connsiteX10" fmla="*/ 19050 w 76200"/>
                <a:gd name="connsiteY10" fmla="*/ 171450 h 171450"/>
                <a:gd name="connsiteX11" fmla="*/ 57150 w 76200"/>
                <a:gd name="connsiteY11" fmla="*/ 171450 h 171450"/>
                <a:gd name="connsiteX12" fmla="*/ 66675 w 76200"/>
                <a:gd name="connsiteY12" fmla="*/ 161925 h 171450"/>
                <a:gd name="connsiteX13" fmla="*/ 66675 w 76200"/>
                <a:gd name="connsiteY13" fmla="*/ 118243 h 171450"/>
                <a:gd name="connsiteX14" fmla="*/ 73409 w 76200"/>
                <a:gd name="connsiteY14" fmla="*/ 111509 h 171450"/>
                <a:gd name="connsiteX15" fmla="*/ 76200 w 76200"/>
                <a:gd name="connsiteY15" fmla="*/ 104775 h 171450"/>
                <a:gd name="connsiteX16" fmla="*/ 76200 w 76200"/>
                <a:gd name="connsiteY16" fmla="*/ 66675 h 171450"/>
                <a:gd name="connsiteX17" fmla="*/ 62855 w 76200"/>
                <a:gd name="connsiteY17" fmla="*/ 42586 h 171450"/>
                <a:gd name="connsiteX18" fmla="*/ 38100 w 76200"/>
                <a:gd name="connsiteY18" fmla="*/ 19050 h 171450"/>
                <a:gd name="connsiteX19" fmla="*/ 47625 w 76200"/>
                <a:gd name="connsiteY19" fmla="*/ 28575 h 171450"/>
                <a:gd name="connsiteX20" fmla="*/ 38100 w 76200"/>
                <a:gd name="connsiteY20" fmla="*/ 38100 h 171450"/>
                <a:gd name="connsiteX21" fmla="*/ 28575 w 76200"/>
                <a:gd name="connsiteY21" fmla="*/ 28575 h 171450"/>
                <a:gd name="connsiteX22" fmla="*/ 38100 w 76200"/>
                <a:gd name="connsiteY22" fmla="*/ 19050 h 171450"/>
                <a:gd name="connsiteX23" fmla="*/ 57150 w 76200"/>
                <a:gd name="connsiteY23" fmla="*/ 100832 h 171450"/>
                <a:gd name="connsiteX24" fmla="*/ 50416 w 76200"/>
                <a:gd name="connsiteY24" fmla="*/ 107566 h 171450"/>
                <a:gd name="connsiteX25" fmla="*/ 47625 w 76200"/>
                <a:gd name="connsiteY25" fmla="*/ 114300 h 171450"/>
                <a:gd name="connsiteX26" fmla="*/ 47625 w 76200"/>
                <a:gd name="connsiteY26" fmla="*/ 152400 h 171450"/>
                <a:gd name="connsiteX27" fmla="*/ 28575 w 76200"/>
                <a:gd name="connsiteY27" fmla="*/ 152400 h 171450"/>
                <a:gd name="connsiteX28" fmla="*/ 28575 w 76200"/>
                <a:gd name="connsiteY28" fmla="*/ 114300 h 171450"/>
                <a:gd name="connsiteX29" fmla="*/ 25784 w 76200"/>
                <a:gd name="connsiteY29" fmla="*/ 107566 h 171450"/>
                <a:gd name="connsiteX30" fmla="*/ 19050 w 76200"/>
                <a:gd name="connsiteY30" fmla="*/ 100832 h 171450"/>
                <a:gd name="connsiteX31" fmla="*/ 19050 w 76200"/>
                <a:gd name="connsiteY31" fmla="*/ 66675 h 171450"/>
                <a:gd name="connsiteX32" fmla="*/ 28575 w 76200"/>
                <a:gd name="connsiteY32" fmla="*/ 57150 h 171450"/>
                <a:gd name="connsiteX33" fmla="*/ 47625 w 76200"/>
                <a:gd name="connsiteY33" fmla="*/ 57150 h 171450"/>
                <a:gd name="connsiteX34" fmla="*/ 57150 w 76200"/>
                <a:gd name="connsiteY34" fmla="*/ 66675 h 171450"/>
                <a:gd name="connsiteX35" fmla="*/ 57150 w 76200"/>
                <a:gd name="connsiteY35" fmla="*/ 10083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62855" y="42586"/>
                  </a:move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F6EA06D-577E-46AE-9B92-A17F078845DC}"/>
                </a:ext>
              </a:extLst>
            </p:cNvPr>
            <p:cNvSpPr/>
            <p:nvPr/>
          </p:nvSpPr>
          <p:spPr>
            <a:xfrm>
              <a:off x="5067300" y="3467100"/>
              <a:ext cx="76200" cy="171450"/>
            </a:xfrm>
            <a:custGeom>
              <a:avLst/>
              <a:gdLst>
                <a:gd name="connsiteX0" fmla="*/ 0 w 76200"/>
                <a:gd name="connsiteY0" fmla="*/ 104775 h 171450"/>
                <a:gd name="connsiteX1" fmla="*/ 2791 w 76200"/>
                <a:gd name="connsiteY1" fmla="*/ 111509 h 171450"/>
                <a:gd name="connsiteX2" fmla="*/ 9525 w 76200"/>
                <a:gd name="connsiteY2" fmla="*/ 118243 h 171450"/>
                <a:gd name="connsiteX3" fmla="*/ 9525 w 76200"/>
                <a:gd name="connsiteY3" fmla="*/ 161925 h 171450"/>
                <a:gd name="connsiteX4" fmla="*/ 19050 w 76200"/>
                <a:gd name="connsiteY4" fmla="*/ 171450 h 171450"/>
                <a:gd name="connsiteX5" fmla="*/ 57150 w 76200"/>
                <a:gd name="connsiteY5" fmla="*/ 171450 h 171450"/>
                <a:gd name="connsiteX6" fmla="*/ 66675 w 76200"/>
                <a:gd name="connsiteY6" fmla="*/ 161925 h 171450"/>
                <a:gd name="connsiteX7" fmla="*/ 66675 w 76200"/>
                <a:gd name="connsiteY7" fmla="*/ 118243 h 171450"/>
                <a:gd name="connsiteX8" fmla="*/ 73409 w 76200"/>
                <a:gd name="connsiteY8" fmla="*/ 111509 h 171450"/>
                <a:gd name="connsiteX9" fmla="*/ 76200 w 76200"/>
                <a:gd name="connsiteY9" fmla="*/ 104775 h 171450"/>
                <a:gd name="connsiteX10" fmla="*/ 76200 w 76200"/>
                <a:gd name="connsiteY10" fmla="*/ 66675 h 171450"/>
                <a:gd name="connsiteX11" fmla="*/ 62855 w 76200"/>
                <a:gd name="connsiteY11" fmla="*/ 42586 h 171450"/>
                <a:gd name="connsiteX12" fmla="*/ 66675 w 76200"/>
                <a:gd name="connsiteY12" fmla="*/ 28575 h 171450"/>
                <a:gd name="connsiteX13" fmla="*/ 38100 w 76200"/>
                <a:gd name="connsiteY13" fmla="*/ 0 h 171450"/>
                <a:gd name="connsiteX14" fmla="*/ 9525 w 76200"/>
                <a:gd name="connsiteY14" fmla="*/ 28575 h 171450"/>
                <a:gd name="connsiteX15" fmla="*/ 13345 w 76200"/>
                <a:gd name="connsiteY15" fmla="*/ 42586 h 171450"/>
                <a:gd name="connsiteX16" fmla="*/ 0 w 76200"/>
                <a:gd name="connsiteY16" fmla="*/ 66675 h 171450"/>
                <a:gd name="connsiteX17" fmla="*/ 0 w 76200"/>
                <a:gd name="connsiteY17" fmla="*/ 1047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104775"/>
                  </a:move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69F6CB4-3758-45E8-8924-AB5BF6E56B49}"/>
                </a:ext>
              </a:extLst>
            </p:cNvPr>
            <p:cNvSpPr/>
            <p:nvPr/>
          </p:nvSpPr>
          <p:spPr>
            <a:xfrm>
              <a:off x="4972050" y="3467100"/>
              <a:ext cx="76200" cy="171450"/>
            </a:xfrm>
            <a:custGeom>
              <a:avLst/>
              <a:gdLst>
                <a:gd name="connsiteX0" fmla="*/ 0 w 76200"/>
                <a:gd name="connsiteY0" fmla="*/ 104775 h 171450"/>
                <a:gd name="connsiteX1" fmla="*/ 2791 w 76200"/>
                <a:gd name="connsiteY1" fmla="*/ 111509 h 171450"/>
                <a:gd name="connsiteX2" fmla="*/ 9525 w 76200"/>
                <a:gd name="connsiteY2" fmla="*/ 118243 h 171450"/>
                <a:gd name="connsiteX3" fmla="*/ 9525 w 76200"/>
                <a:gd name="connsiteY3" fmla="*/ 161925 h 171450"/>
                <a:gd name="connsiteX4" fmla="*/ 19050 w 76200"/>
                <a:gd name="connsiteY4" fmla="*/ 171450 h 171450"/>
                <a:gd name="connsiteX5" fmla="*/ 57150 w 76200"/>
                <a:gd name="connsiteY5" fmla="*/ 171450 h 171450"/>
                <a:gd name="connsiteX6" fmla="*/ 66675 w 76200"/>
                <a:gd name="connsiteY6" fmla="*/ 161925 h 171450"/>
                <a:gd name="connsiteX7" fmla="*/ 66675 w 76200"/>
                <a:gd name="connsiteY7" fmla="*/ 118243 h 171450"/>
                <a:gd name="connsiteX8" fmla="*/ 73409 w 76200"/>
                <a:gd name="connsiteY8" fmla="*/ 111509 h 171450"/>
                <a:gd name="connsiteX9" fmla="*/ 76200 w 76200"/>
                <a:gd name="connsiteY9" fmla="*/ 104775 h 171450"/>
                <a:gd name="connsiteX10" fmla="*/ 76200 w 76200"/>
                <a:gd name="connsiteY10" fmla="*/ 66675 h 171450"/>
                <a:gd name="connsiteX11" fmla="*/ 62855 w 76200"/>
                <a:gd name="connsiteY11" fmla="*/ 42586 h 171450"/>
                <a:gd name="connsiteX12" fmla="*/ 66675 w 76200"/>
                <a:gd name="connsiteY12" fmla="*/ 28575 h 171450"/>
                <a:gd name="connsiteX13" fmla="*/ 38100 w 76200"/>
                <a:gd name="connsiteY13" fmla="*/ 0 h 171450"/>
                <a:gd name="connsiteX14" fmla="*/ 9525 w 76200"/>
                <a:gd name="connsiteY14" fmla="*/ 28575 h 171450"/>
                <a:gd name="connsiteX15" fmla="*/ 13345 w 76200"/>
                <a:gd name="connsiteY15" fmla="*/ 42586 h 171450"/>
                <a:gd name="connsiteX16" fmla="*/ 0 w 76200"/>
                <a:gd name="connsiteY16" fmla="*/ 66675 h 171450"/>
                <a:gd name="connsiteX17" fmla="*/ 0 w 76200"/>
                <a:gd name="connsiteY17" fmla="*/ 1047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104775"/>
                  </a:move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11B56B1-9907-470A-947E-820B1A4D9FBD}"/>
                </a:ext>
              </a:extLst>
            </p:cNvPr>
            <p:cNvSpPr/>
            <p:nvPr/>
          </p:nvSpPr>
          <p:spPr>
            <a:xfrm>
              <a:off x="5162550" y="3276600"/>
              <a:ext cx="76200" cy="171450"/>
            </a:xfrm>
            <a:custGeom>
              <a:avLst/>
              <a:gdLst>
                <a:gd name="connsiteX0" fmla="*/ 62855 w 76200"/>
                <a:gd name="connsiteY0" fmla="*/ 42586 h 171450"/>
                <a:gd name="connsiteX1" fmla="*/ 66675 w 76200"/>
                <a:gd name="connsiteY1" fmla="*/ 28575 h 171450"/>
                <a:gd name="connsiteX2" fmla="*/ 38100 w 76200"/>
                <a:gd name="connsiteY2" fmla="*/ 0 h 171450"/>
                <a:gd name="connsiteX3" fmla="*/ 9525 w 76200"/>
                <a:gd name="connsiteY3" fmla="*/ 28575 h 171450"/>
                <a:gd name="connsiteX4" fmla="*/ 13345 w 76200"/>
                <a:gd name="connsiteY4" fmla="*/ 42586 h 171450"/>
                <a:gd name="connsiteX5" fmla="*/ 0 w 76200"/>
                <a:gd name="connsiteY5" fmla="*/ 66675 h 171450"/>
                <a:gd name="connsiteX6" fmla="*/ 0 w 76200"/>
                <a:gd name="connsiteY6" fmla="*/ 104775 h 171450"/>
                <a:gd name="connsiteX7" fmla="*/ 2791 w 76200"/>
                <a:gd name="connsiteY7" fmla="*/ 111509 h 171450"/>
                <a:gd name="connsiteX8" fmla="*/ 9525 w 76200"/>
                <a:gd name="connsiteY8" fmla="*/ 118243 h 171450"/>
                <a:gd name="connsiteX9" fmla="*/ 9525 w 76200"/>
                <a:gd name="connsiteY9" fmla="*/ 161925 h 171450"/>
                <a:gd name="connsiteX10" fmla="*/ 19050 w 76200"/>
                <a:gd name="connsiteY10" fmla="*/ 171450 h 171450"/>
                <a:gd name="connsiteX11" fmla="*/ 57150 w 76200"/>
                <a:gd name="connsiteY11" fmla="*/ 171450 h 171450"/>
                <a:gd name="connsiteX12" fmla="*/ 66675 w 76200"/>
                <a:gd name="connsiteY12" fmla="*/ 161925 h 171450"/>
                <a:gd name="connsiteX13" fmla="*/ 66675 w 76200"/>
                <a:gd name="connsiteY13" fmla="*/ 118243 h 171450"/>
                <a:gd name="connsiteX14" fmla="*/ 73409 w 76200"/>
                <a:gd name="connsiteY14" fmla="*/ 111509 h 171450"/>
                <a:gd name="connsiteX15" fmla="*/ 76200 w 76200"/>
                <a:gd name="connsiteY15" fmla="*/ 104775 h 171450"/>
                <a:gd name="connsiteX16" fmla="*/ 76200 w 76200"/>
                <a:gd name="connsiteY16" fmla="*/ 66675 h 171450"/>
                <a:gd name="connsiteX17" fmla="*/ 62855 w 76200"/>
                <a:gd name="connsiteY17" fmla="*/ 42586 h 171450"/>
                <a:gd name="connsiteX18" fmla="*/ 38100 w 76200"/>
                <a:gd name="connsiteY18" fmla="*/ 19050 h 171450"/>
                <a:gd name="connsiteX19" fmla="*/ 47625 w 76200"/>
                <a:gd name="connsiteY19" fmla="*/ 28575 h 171450"/>
                <a:gd name="connsiteX20" fmla="*/ 38100 w 76200"/>
                <a:gd name="connsiteY20" fmla="*/ 38100 h 171450"/>
                <a:gd name="connsiteX21" fmla="*/ 28575 w 76200"/>
                <a:gd name="connsiteY21" fmla="*/ 28575 h 171450"/>
                <a:gd name="connsiteX22" fmla="*/ 38100 w 76200"/>
                <a:gd name="connsiteY22" fmla="*/ 19050 h 171450"/>
                <a:gd name="connsiteX23" fmla="*/ 57150 w 76200"/>
                <a:gd name="connsiteY23" fmla="*/ 100832 h 171450"/>
                <a:gd name="connsiteX24" fmla="*/ 50416 w 76200"/>
                <a:gd name="connsiteY24" fmla="*/ 107566 h 171450"/>
                <a:gd name="connsiteX25" fmla="*/ 47625 w 76200"/>
                <a:gd name="connsiteY25" fmla="*/ 114300 h 171450"/>
                <a:gd name="connsiteX26" fmla="*/ 47625 w 76200"/>
                <a:gd name="connsiteY26" fmla="*/ 152400 h 171450"/>
                <a:gd name="connsiteX27" fmla="*/ 28575 w 76200"/>
                <a:gd name="connsiteY27" fmla="*/ 152400 h 171450"/>
                <a:gd name="connsiteX28" fmla="*/ 28575 w 76200"/>
                <a:gd name="connsiteY28" fmla="*/ 114300 h 171450"/>
                <a:gd name="connsiteX29" fmla="*/ 25784 w 76200"/>
                <a:gd name="connsiteY29" fmla="*/ 107566 h 171450"/>
                <a:gd name="connsiteX30" fmla="*/ 19050 w 76200"/>
                <a:gd name="connsiteY30" fmla="*/ 100832 h 171450"/>
                <a:gd name="connsiteX31" fmla="*/ 19050 w 76200"/>
                <a:gd name="connsiteY31" fmla="*/ 66675 h 171450"/>
                <a:gd name="connsiteX32" fmla="*/ 28575 w 76200"/>
                <a:gd name="connsiteY32" fmla="*/ 57150 h 171450"/>
                <a:gd name="connsiteX33" fmla="*/ 47625 w 76200"/>
                <a:gd name="connsiteY33" fmla="*/ 57150 h 171450"/>
                <a:gd name="connsiteX34" fmla="*/ 57150 w 76200"/>
                <a:gd name="connsiteY34" fmla="*/ 66675 h 171450"/>
                <a:gd name="connsiteX35" fmla="*/ 57150 w 76200"/>
                <a:gd name="connsiteY35" fmla="*/ 10083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62855" y="42586"/>
                  </a:move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6A5266-4E84-4CAB-A1F0-BC046AD688DC}"/>
                </a:ext>
              </a:extLst>
            </p:cNvPr>
            <p:cNvSpPr/>
            <p:nvPr/>
          </p:nvSpPr>
          <p:spPr>
            <a:xfrm>
              <a:off x="5067300" y="3276600"/>
              <a:ext cx="76200" cy="171450"/>
            </a:xfrm>
            <a:custGeom>
              <a:avLst/>
              <a:gdLst>
                <a:gd name="connsiteX0" fmla="*/ 0 w 76200"/>
                <a:gd name="connsiteY0" fmla="*/ 104775 h 171450"/>
                <a:gd name="connsiteX1" fmla="*/ 2791 w 76200"/>
                <a:gd name="connsiteY1" fmla="*/ 111509 h 171450"/>
                <a:gd name="connsiteX2" fmla="*/ 9525 w 76200"/>
                <a:gd name="connsiteY2" fmla="*/ 118243 h 171450"/>
                <a:gd name="connsiteX3" fmla="*/ 9525 w 76200"/>
                <a:gd name="connsiteY3" fmla="*/ 161925 h 171450"/>
                <a:gd name="connsiteX4" fmla="*/ 19050 w 76200"/>
                <a:gd name="connsiteY4" fmla="*/ 171450 h 171450"/>
                <a:gd name="connsiteX5" fmla="*/ 57150 w 76200"/>
                <a:gd name="connsiteY5" fmla="*/ 171450 h 171450"/>
                <a:gd name="connsiteX6" fmla="*/ 66675 w 76200"/>
                <a:gd name="connsiteY6" fmla="*/ 161925 h 171450"/>
                <a:gd name="connsiteX7" fmla="*/ 66675 w 76200"/>
                <a:gd name="connsiteY7" fmla="*/ 118243 h 171450"/>
                <a:gd name="connsiteX8" fmla="*/ 73409 w 76200"/>
                <a:gd name="connsiteY8" fmla="*/ 111509 h 171450"/>
                <a:gd name="connsiteX9" fmla="*/ 76200 w 76200"/>
                <a:gd name="connsiteY9" fmla="*/ 104775 h 171450"/>
                <a:gd name="connsiteX10" fmla="*/ 76200 w 76200"/>
                <a:gd name="connsiteY10" fmla="*/ 66675 h 171450"/>
                <a:gd name="connsiteX11" fmla="*/ 62855 w 76200"/>
                <a:gd name="connsiteY11" fmla="*/ 42586 h 171450"/>
                <a:gd name="connsiteX12" fmla="*/ 66675 w 76200"/>
                <a:gd name="connsiteY12" fmla="*/ 28575 h 171450"/>
                <a:gd name="connsiteX13" fmla="*/ 38100 w 76200"/>
                <a:gd name="connsiteY13" fmla="*/ 0 h 171450"/>
                <a:gd name="connsiteX14" fmla="*/ 9525 w 76200"/>
                <a:gd name="connsiteY14" fmla="*/ 28575 h 171450"/>
                <a:gd name="connsiteX15" fmla="*/ 13345 w 76200"/>
                <a:gd name="connsiteY15" fmla="*/ 42586 h 171450"/>
                <a:gd name="connsiteX16" fmla="*/ 0 w 76200"/>
                <a:gd name="connsiteY16" fmla="*/ 66675 h 171450"/>
                <a:gd name="connsiteX17" fmla="*/ 0 w 76200"/>
                <a:gd name="connsiteY17" fmla="*/ 1047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104775"/>
                  </a:move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F623989-A38E-4560-AD53-E17BF1CE91C0}"/>
                </a:ext>
              </a:extLst>
            </p:cNvPr>
            <p:cNvSpPr/>
            <p:nvPr/>
          </p:nvSpPr>
          <p:spPr>
            <a:xfrm>
              <a:off x="5162550" y="3086100"/>
              <a:ext cx="76200" cy="171450"/>
            </a:xfrm>
            <a:custGeom>
              <a:avLst/>
              <a:gdLst>
                <a:gd name="connsiteX0" fmla="*/ 62855 w 76200"/>
                <a:gd name="connsiteY0" fmla="*/ 42586 h 171450"/>
                <a:gd name="connsiteX1" fmla="*/ 66675 w 76200"/>
                <a:gd name="connsiteY1" fmla="*/ 28575 h 171450"/>
                <a:gd name="connsiteX2" fmla="*/ 38100 w 76200"/>
                <a:gd name="connsiteY2" fmla="*/ 0 h 171450"/>
                <a:gd name="connsiteX3" fmla="*/ 9525 w 76200"/>
                <a:gd name="connsiteY3" fmla="*/ 28575 h 171450"/>
                <a:gd name="connsiteX4" fmla="*/ 13345 w 76200"/>
                <a:gd name="connsiteY4" fmla="*/ 42586 h 171450"/>
                <a:gd name="connsiteX5" fmla="*/ 0 w 76200"/>
                <a:gd name="connsiteY5" fmla="*/ 66675 h 171450"/>
                <a:gd name="connsiteX6" fmla="*/ 0 w 76200"/>
                <a:gd name="connsiteY6" fmla="*/ 104775 h 171450"/>
                <a:gd name="connsiteX7" fmla="*/ 2791 w 76200"/>
                <a:gd name="connsiteY7" fmla="*/ 111509 h 171450"/>
                <a:gd name="connsiteX8" fmla="*/ 9525 w 76200"/>
                <a:gd name="connsiteY8" fmla="*/ 118243 h 171450"/>
                <a:gd name="connsiteX9" fmla="*/ 9525 w 76200"/>
                <a:gd name="connsiteY9" fmla="*/ 161925 h 171450"/>
                <a:gd name="connsiteX10" fmla="*/ 19050 w 76200"/>
                <a:gd name="connsiteY10" fmla="*/ 171450 h 171450"/>
                <a:gd name="connsiteX11" fmla="*/ 57150 w 76200"/>
                <a:gd name="connsiteY11" fmla="*/ 171450 h 171450"/>
                <a:gd name="connsiteX12" fmla="*/ 66675 w 76200"/>
                <a:gd name="connsiteY12" fmla="*/ 161925 h 171450"/>
                <a:gd name="connsiteX13" fmla="*/ 66675 w 76200"/>
                <a:gd name="connsiteY13" fmla="*/ 118243 h 171450"/>
                <a:gd name="connsiteX14" fmla="*/ 73409 w 76200"/>
                <a:gd name="connsiteY14" fmla="*/ 111509 h 171450"/>
                <a:gd name="connsiteX15" fmla="*/ 76200 w 76200"/>
                <a:gd name="connsiteY15" fmla="*/ 104775 h 171450"/>
                <a:gd name="connsiteX16" fmla="*/ 76200 w 76200"/>
                <a:gd name="connsiteY16" fmla="*/ 66675 h 171450"/>
                <a:gd name="connsiteX17" fmla="*/ 62855 w 76200"/>
                <a:gd name="connsiteY17" fmla="*/ 42586 h 171450"/>
                <a:gd name="connsiteX18" fmla="*/ 38100 w 76200"/>
                <a:gd name="connsiteY18" fmla="*/ 19050 h 171450"/>
                <a:gd name="connsiteX19" fmla="*/ 47625 w 76200"/>
                <a:gd name="connsiteY19" fmla="*/ 28575 h 171450"/>
                <a:gd name="connsiteX20" fmla="*/ 38100 w 76200"/>
                <a:gd name="connsiteY20" fmla="*/ 38100 h 171450"/>
                <a:gd name="connsiteX21" fmla="*/ 28575 w 76200"/>
                <a:gd name="connsiteY21" fmla="*/ 28575 h 171450"/>
                <a:gd name="connsiteX22" fmla="*/ 38100 w 76200"/>
                <a:gd name="connsiteY22" fmla="*/ 19050 h 171450"/>
                <a:gd name="connsiteX23" fmla="*/ 57150 w 76200"/>
                <a:gd name="connsiteY23" fmla="*/ 100832 h 171450"/>
                <a:gd name="connsiteX24" fmla="*/ 50416 w 76200"/>
                <a:gd name="connsiteY24" fmla="*/ 107566 h 171450"/>
                <a:gd name="connsiteX25" fmla="*/ 47625 w 76200"/>
                <a:gd name="connsiteY25" fmla="*/ 114300 h 171450"/>
                <a:gd name="connsiteX26" fmla="*/ 47625 w 76200"/>
                <a:gd name="connsiteY26" fmla="*/ 152400 h 171450"/>
                <a:gd name="connsiteX27" fmla="*/ 28575 w 76200"/>
                <a:gd name="connsiteY27" fmla="*/ 152400 h 171450"/>
                <a:gd name="connsiteX28" fmla="*/ 28575 w 76200"/>
                <a:gd name="connsiteY28" fmla="*/ 114300 h 171450"/>
                <a:gd name="connsiteX29" fmla="*/ 25784 w 76200"/>
                <a:gd name="connsiteY29" fmla="*/ 107566 h 171450"/>
                <a:gd name="connsiteX30" fmla="*/ 19050 w 76200"/>
                <a:gd name="connsiteY30" fmla="*/ 100832 h 171450"/>
                <a:gd name="connsiteX31" fmla="*/ 19050 w 76200"/>
                <a:gd name="connsiteY31" fmla="*/ 66675 h 171450"/>
                <a:gd name="connsiteX32" fmla="*/ 28575 w 76200"/>
                <a:gd name="connsiteY32" fmla="*/ 57150 h 171450"/>
                <a:gd name="connsiteX33" fmla="*/ 47625 w 76200"/>
                <a:gd name="connsiteY33" fmla="*/ 57150 h 171450"/>
                <a:gd name="connsiteX34" fmla="*/ 57150 w 76200"/>
                <a:gd name="connsiteY34" fmla="*/ 66675 h 171450"/>
                <a:gd name="connsiteX35" fmla="*/ 57150 w 76200"/>
                <a:gd name="connsiteY35" fmla="*/ 10083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62855" y="42586"/>
                  </a:move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D5336C6-9EE5-4997-9EAF-190035758B66}"/>
                </a:ext>
              </a:extLst>
            </p:cNvPr>
            <p:cNvSpPr/>
            <p:nvPr/>
          </p:nvSpPr>
          <p:spPr>
            <a:xfrm>
              <a:off x="5067300" y="3086100"/>
              <a:ext cx="76200" cy="171450"/>
            </a:xfrm>
            <a:custGeom>
              <a:avLst/>
              <a:gdLst>
                <a:gd name="connsiteX0" fmla="*/ 0 w 76200"/>
                <a:gd name="connsiteY0" fmla="*/ 66675 h 171450"/>
                <a:gd name="connsiteX1" fmla="*/ 0 w 76200"/>
                <a:gd name="connsiteY1" fmla="*/ 104775 h 171450"/>
                <a:gd name="connsiteX2" fmla="*/ 2791 w 76200"/>
                <a:gd name="connsiteY2" fmla="*/ 111509 h 171450"/>
                <a:gd name="connsiteX3" fmla="*/ 9525 w 76200"/>
                <a:gd name="connsiteY3" fmla="*/ 118243 h 171450"/>
                <a:gd name="connsiteX4" fmla="*/ 9525 w 76200"/>
                <a:gd name="connsiteY4" fmla="*/ 161925 h 171450"/>
                <a:gd name="connsiteX5" fmla="*/ 19050 w 76200"/>
                <a:gd name="connsiteY5" fmla="*/ 171450 h 171450"/>
                <a:gd name="connsiteX6" fmla="*/ 57150 w 76200"/>
                <a:gd name="connsiteY6" fmla="*/ 171450 h 171450"/>
                <a:gd name="connsiteX7" fmla="*/ 66675 w 76200"/>
                <a:gd name="connsiteY7" fmla="*/ 161925 h 171450"/>
                <a:gd name="connsiteX8" fmla="*/ 66675 w 76200"/>
                <a:gd name="connsiteY8" fmla="*/ 118243 h 171450"/>
                <a:gd name="connsiteX9" fmla="*/ 73409 w 76200"/>
                <a:gd name="connsiteY9" fmla="*/ 111509 h 171450"/>
                <a:gd name="connsiteX10" fmla="*/ 76200 w 76200"/>
                <a:gd name="connsiteY10" fmla="*/ 104775 h 171450"/>
                <a:gd name="connsiteX11" fmla="*/ 76200 w 76200"/>
                <a:gd name="connsiteY11" fmla="*/ 66675 h 171450"/>
                <a:gd name="connsiteX12" fmla="*/ 62855 w 76200"/>
                <a:gd name="connsiteY12" fmla="*/ 42586 h 171450"/>
                <a:gd name="connsiteX13" fmla="*/ 66675 w 76200"/>
                <a:gd name="connsiteY13" fmla="*/ 28575 h 171450"/>
                <a:gd name="connsiteX14" fmla="*/ 38100 w 76200"/>
                <a:gd name="connsiteY14" fmla="*/ 0 h 171450"/>
                <a:gd name="connsiteX15" fmla="*/ 9525 w 76200"/>
                <a:gd name="connsiteY15" fmla="*/ 28575 h 171450"/>
                <a:gd name="connsiteX16" fmla="*/ 13345 w 76200"/>
                <a:gd name="connsiteY16" fmla="*/ 42586 h 171450"/>
                <a:gd name="connsiteX17" fmla="*/ 0 w 76200"/>
                <a:gd name="connsiteY17" fmla="*/ 666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66675"/>
                  </a:move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E1ADD03-02B3-4833-92EC-BB5DD3610452}"/>
                </a:ext>
              </a:extLst>
            </p:cNvPr>
            <p:cNvSpPr/>
            <p:nvPr/>
          </p:nvSpPr>
          <p:spPr>
            <a:xfrm>
              <a:off x="4972050" y="3276600"/>
              <a:ext cx="76200" cy="171450"/>
            </a:xfrm>
            <a:custGeom>
              <a:avLst/>
              <a:gdLst>
                <a:gd name="connsiteX0" fmla="*/ 0 w 76200"/>
                <a:gd name="connsiteY0" fmla="*/ 104775 h 171450"/>
                <a:gd name="connsiteX1" fmla="*/ 2791 w 76200"/>
                <a:gd name="connsiteY1" fmla="*/ 111509 h 171450"/>
                <a:gd name="connsiteX2" fmla="*/ 9525 w 76200"/>
                <a:gd name="connsiteY2" fmla="*/ 118243 h 171450"/>
                <a:gd name="connsiteX3" fmla="*/ 9525 w 76200"/>
                <a:gd name="connsiteY3" fmla="*/ 161925 h 171450"/>
                <a:gd name="connsiteX4" fmla="*/ 19050 w 76200"/>
                <a:gd name="connsiteY4" fmla="*/ 171450 h 171450"/>
                <a:gd name="connsiteX5" fmla="*/ 57150 w 76200"/>
                <a:gd name="connsiteY5" fmla="*/ 171450 h 171450"/>
                <a:gd name="connsiteX6" fmla="*/ 66675 w 76200"/>
                <a:gd name="connsiteY6" fmla="*/ 161925 h 171450"/>
                <a:gd name="connsiteX7" fmla="*/ 66675 w 76200"/>
                <a:gd name="connsiteY7" fmla="*/ 118243 h 171450"/>
                <a:gd name="connsiteX8" fmla="*/ 73409 w 76200"/>
                <a:gd name="connsiteY8" fmla="*/ 111509 h 171450"/>
                <a:gd name="connsiteX9" fmla="*/ 76200 w 76200"/>
                <a:gd name="connsiteY9" fmla="*/ 104775 h 171450"/>
                <a:gd name="connsiteX10" fmla="*/ 76200 w 76200"/>
                <a:gd name="connsiteY10" fmla="*/ 66675 h 171450"/>
                <a:gd name="connsiteX11" fmla="*/ 62855 w 76200"/>
                <a:gd name="connsiteY11" fmla="*/ 42586 h 171450"/>
                <a:gd name="connsiteX12" fmla="*/ 66675 w 76200"/>
                <a:gd name="connsiteY12" fmla="*/ 28575 h 171450"/>
                <a:gd name="connsiteX13" fmla="*/ 38100 w 76200"/>
                <a:gd name="connsiteY13" fmla="*/ 0 h 171450"/>
                <a:gd name="connsiteX14" fmla="*/ 9525 w 76200"/>
                <a:gd name="connsiteY14" fmla="*/ 28575 h 171450"/>
                <a:gd name="connsiteX15" fmla="*/ 13345 w 76200"/>
                <a:gd name="connsiteY15" fmla="*/ 42586 h 171450"/>
                <a:gd name="connsiteX16" fmla="*/ 0 w 76200"/>
                <a:gd name="connsiteY16" fmla="*/ 66675 h 171450"/>
                <a:gd name="connsiteX17" fmla="*/ 0 w 76200"/>
                <a:gd name="connsiteY17" fmla="*/ 1047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104775"/>
                  </a:move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ADB2101-D030-45EE-ADA8-A152070D61AF}"/>
                </a:ext>
              </a:extLst>
            </p:cNvPr>
            <p:cNvSpPr/>
            <p:nvPr/>
          </p:nvSpPr>
          <p:spPr>
            <a:xfrm>
              <a:off x="4972050" y="3086100"/>
              <a:ext cx="76200" cy="171450"/>
            </a:xfrm>
            <a:custGeom>
              <a:avLst/>
              <a:gdLst>
                <a:gd name="connsiteX0" fmla="*/ 0 w 76200"/>
                <a:gd name="connsiteY0" fmla="*/ 66675 h 171450"/>
                <a:gd name="connsiteX1" fmla="*/ 0 w 76200"/>
                <a:gd name="connsiteY1" fmla="*/ 104775 h 171450"/>
                <a:gd name="connsiteX2" fmla="*/ 2791 w 76200"/>
                <a:gd name="connsiteY2" fmla="*/ 111509 h 171450"/>
                <a:gd name="connsiteX3" fmla="*/ 9525 w 76200"/>
                <a:gd name="connsiteY3" fmla="*/ 118243 h 171450"/>
                <a:gd name="connsiteX4" fmla="*/ 9525 w 76200"/>
                <a:gd name="connsiteY4" fmla="*/ 161925 h 171450"/>
                <a:gd name="connsiteX5" fmla="*/ 19050 w 76200"/>
                <a:gd name="connsiteY5" fmla="*/ 171450 h 171450"/>
                <a:gd name="connsiteX6" fmla="*/ 57150 w 76200"/>
                <a:gd name="connsiteY6" fmla="*/ 171450 h 171450"/>
                <a:gd name="connsiteX7" fmla="*/ 66675 w 76200"/>
                <a:gd name="connsiteY7" fmla="*/ 161925 h 171450"/>
                <a:gd name="connsiteX8" fmla="*/ 66675 w 76200"/>
                <a:gd name="connsiteY8" fmla="*/ 118243 h 171450"/>
                <a:gd name="connsiteX9" fmla="*/ 73409 w 76200"/>
                <a:gd name="connsiteY9" fmla="*/ 111509 h 171450"/>
                <a:gd name="connsiteX10" fmla="*/ 76200 w 76200"/>
                <a:gd name="connsiteY10" fmla="*/ 104775 h 171450"/>
                <a:gd name="connsiteX11" fmla="*/ 76200 w 76200"/>
                <a:gd name="connsiteY11" fmla="*/ 66675 h 171450"/>
                <a:gd name="connsiteX12" fmla="*/ 62855 w 76200"/>
                <a:gd name="connsiteY12" fmla="*/ 42586 h 171450"/>
                <a:gd name="connsiteX13" fmla="*/ 66675 w 76200"/>
                <a:gd name="connsiteY13" fmla="*/ 28575 h 171450"/>
                <a:gd name="connsiteX14" fmla="*/ 38100 w 76200"/>
                <a:gd name="connsiteY14" fmla="*/ 0 h 171450"/>
                <a:gd name="connsiteX15" fmla="*/ 9525 w 76200"/>
                <a:gd name="connsiteY15" fmla="*/ 28575 h 171450"/>
                <a:gd name="connsiteX16" fmla="*/ 13345 w 76200"/>
                <a:gd name="connsiteY16" fmla="*/ 42586 h 171450"/>
                <a:gd name="connsiteX17" fmla="*/ 0 w 76200"/>
                <a:gd name="connsiteY17" fmla="*/ 666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66675"/>
                  </a:move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6109DDC-07F7-46C2-8C89-2355623560E5}"/>
                </a:ext>
              </a:extLst>
            </p:cNvPr>
            <p:cNvSpPr/>
            <p:nvPr/>
          </p:nvSpPr>
          <p:spPr>
            <a:xfrm>
              <a:off x="4876800" y="3276600"/>
              <a:ext cx="76200" cy="171450"/>
            </a:xfrm>
            <a:custGeom>
              <a:avLst/>
              <a:gdLst>
                <a:gd name="connsiteX0" fmla="*/ 0 w 76200"/>
                <a:gd name="connsiteY0" fmla="*/ 66675 h 171450"/>
                <a:gd name="connsiteX1" fmla="*/ 0 w 76200"/>
                <a:gd name="connsiteY1" fmla="*/ 104775 h 171450"/>
                <a:gd name="connsiteX2" fmla="*/ 2791 w 76200"/>
                <a:gd name="connsiteY2" fmla="*/ 111509 h 171450"/>
                <a:gd name="connsiteX3" fmla="*/ 9525 w 76200"/>
                <a:gd name="connsiteY3" fmla="*/ 118243 h 171450"/>
                <a:gd name="connsiteX4" fmla="*/ 9525 w 76200"/>
                <a:gd name="connsiteY4" fmla="*/ 161925 h 171450"/>
                <a:gd name="connsiteX5" fmla="*/ 19050 w 76200"/>
                <a:gd name="connsiteY5" fmla="*/ 171450 h 171450"/>
                <a:gd name="connsiteX6" fmla="*/ 57150 w 76200"/>
                <a:gd name="connsiteY6" fmla="*/ 171450 h 171450"/>
                <a:gd name="connsiteX7" fmla="*/ 66675 w 76200"/>
                <a:gd name="connsiteY7" fmla="*/ 161925 h 171450"/>
                <a:gd name="connsiteX8" fmla="*/ 66675 w 76200"/>
                <a:gd name="connsiteY8" fmla="*/ 118243 h 171450"/>
                <a:gd name="connsiteX9" fmla="*/ 73409 w 76200"/>
                <a:gd name="connsiteY9" fmla="*/ 111509 h 171450"/>
                <a:gd name="connsiteX10" fmla="*/ 76200 w 76200"/>
                <a:gd name="connsiteY10" fmla="*/ 104775 h 171450"/>
                <a:gd name="connsiteX11" fmla="*/ 76200 w 76200"/>
                <a:gd name="connsiteY11" fmla="*/ 66675 h 171450"/>
                <a:gd name="connsiteX12" fmla="*/ 62855 w 76200"/>
                <a:gd name="connsiteY12" fmla="*/ 42586 h 171450"/>
                <a:gd name="connsiteX13" fmla="*/ 66675 w 76200"/>
                <a:gd name="connsiteY13" fmla="*/ 28575 h 171450"/>
                <a:gd name="connsiteX14" fmla="*/ 38100 w 76200"/>
                <a:gd name="connsiteY14" fmla="*/ 0 h 171450"/>
                <a:gd name="connsiteX15" fmla="*/ 9525 w 76200"/>
                <a:gd name="connsiteY15" fmla="*/ 28575 h 171450"/>
                <a:gd name="connsiteX16" fmla="*/ 13345 w 76200"/>
                <a:gd name="connsiteY16" fmla="*/ 42586 h 171450"/>
                <a:gd name="connsiteX17" fmla="*/ 0 w 76200"/>
                <a:gd name="connsiteY17" fmla="*/ 666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66675"/>
                  </a:move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599BF3-4745-4146-AFDB-8595B1DBEFF5}"/>
                </a:ext>
              </a:extLst>
            </p:cNvPr>
            <p:cNvSpPr/>
            <p:nvPr/>
          </p:nvSpPr>
          <p:spPr>
            <a:xfrm>
              <a:off x="4876800" y="3467100"/>
              <a:ext cx="76200" cy="171450"/>
            </a:xfrm>
            <a:custGeom>
              <a:avLst/>
              <a:gdLst>
                <a:gd name="connsiteX0" fmla="*/ 57150 w 76200"/>
                <a:gd name="connsiteY0" fmla="*/ 171450 h 171450"/>
                <a:gd name="connsiteX1" fmla="*/ 66675 w 76200"/>
                <a:gd name="connsiteY1" fmla="*/ 161925 h 171450"/>
                <a:gd name="connsiteX2" fmla="*/ 66675 w 76200"/>
                <a:gd name="connsiteY2" fmla="*/ 118243 h 171450"/>
                <a:gd name="connsiteX3" fmla="*/ 73409 w 76200"/>
                <a:gd name="connsiteY3" fmla="*/ 111509 h 171450"/>
                <a:gd name="connsiteX4" fmla="*/ 76200 w 76200"/>
                <a:gd name="connsiteY4" fmla="*/ 104775 h 171450"/>
                <a:gd name="connsiteX5" fmla="*/ 76200 w 76200"/>
                <a:gd name="connsiteY5" fmla="*/ 66675 h 171450"/>
                <a:gd name="connsiteX6" fmla="*/ 62855 w 76200"/>
                <a:gd name="connsiteY6" fmla="*/ 42586 h 171450"/>
                <a:gd name="connsiteX7" fmla="*/ 66675 w 76200"/>
                <a:gd name="connsiteY7" fmla="*/ 28575 h 171450"/>
                <a:gd name="connsiteX8" fmla="*/ 38100 w 76200"/>
                <a:gd name="connsiteY8" fmla="*/ 0 h 171450"/>
                <a:gd name="connsiteX9" fmla="*/ 9525 w 76200"/>
                <a:gd name="connsiteY9" fmla="*/ 28575 h 171450"/>
                <a:gd name="connsiteX10" fmla="*/ 13345 w 76200"/>
                <a:gd name="connsiteY10" fmla="*/ 42586 h 171450"/>
                <a:gd name="connsiteX11" fmla="*/ 0 w 76200"/>
                <a:gd name="connsiteY11" fmla="*/ 66675 h 171450"/>
                <a:gd name="connsiteX12" fmla="*/ 0 w 76200"/>
                <a:gd name="connsiteY12" fmla="*/ 104775 h 171450"/>
                <a:gd name="connsiteX13" fmla="*/ 2791 w 76200"/>
                <a:gd name="connsiteY13" fmla="*/ 111509 h 171450"/>
                <a:gd name="connsiteX14" fmla="*/ 9525 w 76200"/>
                <a:gd name="connsiteY14" fmla="*/ 118243 h 171450"/>
                <a:gd name="connsiteX15" fmla="*/ 9525 w 76200"/>
                <a:gd name="connsiteY15" fmla="*/ 161925 h 171450"/>
                <a:gd name="connsiteX16" fmla="*/ 19050 w 76200"/>
                <a:gd name="connsiteY16" fmla="*/ 171450 h 171450"/>
                <a:gd name="connsiteX17" fmla="*/ 57150 w 76200"/>
                <a:gd name="connsiteY17" fmla="*/ 171450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57150" y="171450"/>
                  </a:move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lnTo>
                    <a:pt x="0" y="104775"/>
                  </a:lnTo>
                  <a:cubicBezTo>
                    <a:pt x="0" y="107299"/>
                    <a:pt x="1000" y="109728"/>
                    <a:pt x="2791" y="111509"/>
                  </a:cubicBezTo>
                  <a:lnTo>
                    <a:pt x="9525" y="118243"/>
                  </a:lnTo>
                  <a:lnTo>
                    <a:pt x="9525" y="161925"/>
                  </a:lnTo>
                  <a:cubicBezTo>
                    <a:pt x="9525" y="167183"/>
                    <a:pt x="13792" y="171450"/>
                    <a:pt x="19050" y="171450"/>
                  </a:cubicBezTo>
                  <a:lnTo>
                    <a:pt x="57150" y="171450"/>
                  </a:ln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D2F29C2-B541-42B5-9FC9-4E9C070ADF6E}"/>
                </a:ext>
              </a:extLst>
            </p:cNvPr>
            <p:cNvSpPr/>
            <p:nvPr/>
          </p:nvSpPr>
          <p:spPr>
            <a:xfrm>
              <a:off x="4781550" y="3467100"/>
              <a:ext cx="76200" cy="171450"/>
            </a:xfrm>
            <a:custGeom>
              <a:avLst/>
              <a:gdLst>
                <a:gd name="connsiteX0" fmla="*/ 0 w 76200"/>
                <a:gd name="connsiteY0" fmla="*/ 66675 h 171450"/>
                <a:gd name="connsiteX1" fmla="*/ 0 w 76200"/>
                <a:gd name="connsiteY1" fmla="*/ 104775 h 171450"/>
                <a:gd name="connsiteX2" fmla="*/ 2791 w 76200"/>
                <a:gd name="connsiteY2" fmla="*/ 111509 h 171450"/>
                <a:gd name="connsiteX3" fmla="*/ 9525 w 76200"/>
                <a:gd name="connsiteY3" fmla="*/ 118243 h 171450"/>
                <a:gd name="connsiteX4" fmla="*/ 9525 w 76200"/>
                <a:gd name="connsiteY4" fmla="*/ 161925 h 171450"/>
                <a:gd name="connsiteX5" fmla="*/ 19050 w 76200"/>
                <a:gd name="connsiteY5" fmla="*/ 171450 h 171450"/>
                <a:gd name="connsiteX6" fmla="*/ 57150 w 76200"/>
                <a:gd name="connsiteY6" fmla="*/ 171450 h 171450"/>
                <a:gd name="connsiteX7" fmla="*/ 66675 w 76200"/>
                <a:gd name="connsiteY7" fmla="*/ 161925 h 171450"/>
                <a:gd name="connsiteX8" fmla="*/ 66675 w 76200"/>
                <a:gd name="connsiteY8" fmla="*/ 118243 h 171450"/>
                <a:gd name="connsiteX9" fmla="*/ 73409 w 76200"/>
                <a:gd name="connsiteY9" fmla="*/ 111509 h 171450"/>
                <a:gd name="connsiteX10" fmla="*/ 76200 w 76200"/>
                <a:gd name="connsiteY10" fmla="*/ 104775 h 171450"/>
                <a:gd name="connsiteX11" fmla="*/ 76200 w 76200"/>
                <a:gd name="connsiteY11" fmla="*/ 66675 h 171450"/>
                <a:gd name="connsiteX12" fmla="*/ 62855 w 76200"/>
                <a:gd name="connsiteY12" fmla="*/ 42586 h 171450"/>
                <a:gd name="connsiteX13" fmla="*/ 66675 w 76200"/>
                <a:gd name="connsiteY13" fmla="*/ 28575 h 171450"/>
                <a:gd name="connsiteX14" fmla="*/ 38100 w 76200"/>
                <a:gd name="connsiteY14" fmla="*/ 0 h 171450"/>
                <a:gd name="connsiteX15" fmla="*/ 9525 w 76200"/>
                <a:gd name="connsiteY15" fmla="*/ 28575 h 171450"/>
                <a:gd name="connsiteX16" fmla="*/ 13345 w 76200"/>
                <a:gd name="connsiteY16" fmla="*/ 42586 h 171450"/>
                <a:gd name="connsiteX17" fmla="*/ 0 w 76200"/>
                <a:gd name="connsiteY17" fmla="*/ 66675 h 171450"/>
                <a:gd name="connsiteX18" fmla="*/ 57150 w 76200"/>
                <a:gd name="connsiteY18" fmla="*/ 100832 h 171450"/>
                <a:gd name="connsiteX19" fmla="*/ 50416 w 76200"/>
                <a:gd name="connsiteY19" fmla="*/ 107566 h 171450"/>
                <a:gd name="connsiteX20" fmla="*/ 47625 w 76200"/>
                <a:gd name="connsiteY20" fmla="*/ 114300 h 171450"/>
                <a:gd name="connsiteX21" fmla="*/ 47625 w 76200"/>
                <a:gd name="connsiteY21" fmla="*/ 152400 h 171450"/>
                <a:gd name="connsiteX22" fmla="*/ 28575 w 76200"/>
                <a:gd name="connsiteY22" fmla="*/ 152400 h 171450"/>
                <a:gd name="connsiteX23" fmla="*/ 28575 w 76200"/>
                <a:gd name="connsiteY23" fmla="*/ 114300 h 171450"/>
                <a:gd name="connsiteX24" fmla="*/ 25784 w 76200"/>
                <a:gd name="connsiteY24" fmla="*/ 107566 h 171450"/>
                <a:gd name="connsiteX25" fmla="*/ 19050 w 76200"/>
                <a:gd name="connsiteY25" fmla="*/ 100832 h 171450"/>
                <a:gd name="connsiteX26" fmla="*/ 19050 w 76200"/>
                <a:gd name="connsiteY26" fmla="*/ 66675 h 171450"/>
                <a:gd name="connsiteX27" fmla="*/ 28575 w 76200"/>
                <a:gd name="connsiteY27" fmla="*/ 57150 h 171450"/>
                <a:gd name="connsiteX28" fmla="*/ 47625 w 76200"/>
                <a:gd name="connsiteY28" fmla="*/ 57150 h 171450"/>
                <a:gd name="connsiteX29" fmla="*/ 57150 w 76200"/>
                <a:gd name="connsiteY29" fmla="*/ 66675 h 171450"/>
                <a:gd name="connsiteX30" fmla="*/ 57150 w 76200"/>
                <a:gd name="connsiteY30" fmla="*/ 100832 h 171450"/>
                <a:gd name="connsiteX31" fmla="*/ 38100 w 76200"/>
                <a:gd name="connsiteY31" fmla="*/ 19050 h 171450"/>
                <a:gd name="connsiteX32" fmla="*/ 47625 w 76200"/>
                <a:gd name="connsiteY32" fmla="*/ 28575 h 171450"/>
                <a:gd name="connsiteX33" fmla="*/ 38100 w 76200"/>
                <a:gd name="connsiteY33" fmla="*/ 38100 h 171450"/>
                <a:gd name="connsiteX34" fmla="*/ 28575 w 76200"/>
                <a:gd name="connsiteY34" fmla="*/ 28575 h 171450"/>
                <a:gd name="connsiteX35" fmla="*/ 38100 w 76200"/>
                <a:gd name="connsiteY35" fmla="*/ 190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200" h="171450">
                  <a:moveTo>
                    <a:pt x="0" y="66675"/>
                  </a:moveTo>
                  <a:lnTo>
                    <a:pt x="0" y="104775"/>
                  </a:lnTo>
                  <a:cubicBezTo>
                    <a:pt x="0" y="107299"/>
                    <a:pt x="1000" y="109728"/>
                    <a:pt x="2791" y="111509"/>
                  </a:cubicBezTo>
                  <a:lnTo>
                    <a:pt x="9525" y="118243"/>
                  </a:lnTo>
                  <a:lnTo>
                    <a:pt x="9525" y="161925"/>
                  </a:lnTo>
                  <a:cubicBezTo>
                    <a:pt x="9525" y="167183"/>
                    <a:pt x="13792" y="171450"/>
                    <a:pt x="19050" y="171450"/>
                  </a:cubicBezTo>
                  <a:lnTo>
                    <a:pt x="57150" y="171450"/>
                  </a:lnTo>
                  <a:cubicBezTo>
                    <a:pt x="62408" y="171450"/>
                    <a:pt x="66675" y="167183"/>
                    <a:pt x="66675" y="161925"/>
                  </a:cubicBezTo>
                  <a:lnTo>
                    <a:pt x="66675" y="118243"/>
                  </a:lnTo>
                  <a:lnTo>
                    <a:pt x="73409" y="111509"/>
                  </a:lnTo>
                  <a:cubicBezTo>
                    <a:pt x="75200" y="109728"/>
                    <a:pt x="76200" y="107299"/>
                    <a:pt x="76200" y="104775"/>
                  </a:cubicBezTo>
                  <a:lnTo>
                    <a:pt x="76200" y="66675"/>
                  </a:lnTo>
                  <a:cubicBezTo>
                    <a:pt x="76200" y="56531"/>
                    <a:pt x="70847" y="47654"/>
                    <a:pt x="62855" y="42586"/>
                  </a:cubicBezTo>
                  <a:cubicBezTo>
                    <a:pt x="65218" y="38424"/>
                    <a:pt x="66675" y="33690"/>
                    <a:pt x="66675" y="28575"/>
                  </a:cubicBezTo>
                  <a:cubicBezTo>
                    <a:pt x="66675" y="12821"/>
                    <a:pt x="53854" y="0"/>
                    <a:pt x="38100" y="0"/>
                  </a:cubicBezTo>
                  <a:cubicBezTo>
                    <a:pt x="22346" y="0"/>
                    <a:pt x="9525" y="12821"/>
                    <a:pt x="9525" y="28575"/>
                  </a:cubicBezTo>
                  <a:cubicBezTo>
                    <a:pt x="9525" y="33690"/>
                    <a:pt x="10982" y="38424"/>
                    <a:pt x="13345" y="42586"/>
                  </a:cubicBezTo>
                  <a:cubicBezTo>
                    <a:pt x="5353" y="47654"/>
                    <a:pt x="0" y="56531"/>
                    <a:pt x="0" y="66675"/>
                  </a:cubicBezTo>
                  <a:close/>
                  <a:moveTo>
                    <a:pt x="57150" y="100832"/>
                  </a:moveTo>
                  <a:lnTo>
                    <a:pt x="50416" y="107566"/>
                  </a:lnTo>
                  <a:cubicBezTo>
                    <a:pt x="48635" y="109347"/>
                    <a:pt x="47625" y="111776"/>
                    <a:pt x="47625" y="114300"/>
                  </a:cubicBezTo>
                  <a:lnTo>
                    <a:pt x="47625" y="152400"/>
                  </a:lnTo>
                  <a:lnTo>
                    <a:pt x="28575" y="152400"/>
                  </a:lnTo>
                  <a:lnTo>
                    <a:pt x="28575" y="114300"/>
                  </a:lnTo>
                  <a:cubicBezTo>
                    <a:pt x="28575" y="111776"/>
                    <a:pt x="27575" y="109347"/>
                    <a:pt x="25784" y="107566"/>
                  </a:cubicBezTo>
                  <a:lnTo>
                    <a:pt x="19050" y="100832"/>
                  </a:lnTo>
                  <a:lnTo>
                    <a:pt x="19050" y="66675"/>
                  </a:lnTo>
                  <a:cubicBezTo>
                    <a:pt x="19050" y="61427"/>
                    <a:pt x="23327" y="57150"/>
                    <a:pt x="28575" y="57150"/>
                  </a:cubicBezTo>
                  <a:lnTo>
                    <a:pt x="47625" y="57150"/>
                  </a:lnTo>
                  <a:cubicBezTo>
                    <a:pt x="52873" y="57150"/>
                    <a:pt x="57150" y="61427"/>
                    <a:pt x="57150" y="66675"/>
                  </a:cubicBezTo>
                  <a:lnTo>
                    <a:pt x="57150" y="100832"/>
                  </a:lnTo>
                  <a:close/>
                  <a:moveTo>
                    <a:pt x="38100" y="19050"/>
                  </a:moveTo>
                  <a:cubicBezTo>
                    <a:pt x="43348" y="19050"/>
                    <a:pt x="47625" y="23327"/>
                    <a:pt x="47625" y="28575"/>
                  </a:cubicBezTo>
                  <a:cubicBezTo>
                    <a:pt x="47625" y="33823"/>
                    <a:pt x="43348" y="38100"/>
                    <a:pt x="38100" y="38100"/>
                  </a:cubicBezTo>
                  <a:cubicBezTo>
                    <a:pt x="32852" y="38100"/>
                    <a:pt x="28575" y="33823"/>
                    <a:pt x="28575" y="28575"/>
                  </a:cubicBezTo>
                  <a:cubicBezTo>
                    <a:pt x="28575" y="23327"/>
                    <a:pt x="32852" y="19050"/>
                    <a:pt x="38100" y="19050"/>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BF72F3D-B9B7-4FB0-912A-6D281C34CF7D}"/>
                </a:ext>
              </a:extLst>
            </p:cNvPr>
            <p:cNvSpPr/>
            <p:nvPr/>
          </p:nvSpPr>
          <p:spPr>
            <a:xfrm>
              <a:off x="4667248" y="3067221"/>
              <a:ext cx="114306" cy="228428"/>
            </a:xfrm>
            <a:custGeom>
              <a:avLst/>
              <a:gdLst>
                <a:gd name="connsiteX0" fmla="*/ 64466 w 114306"/>
                <a:gd name="connsiteY0" fmla="*/ 3258 h 228428"/>
                <a:gd name="connsiteX1" fmla="*/ 49836 w 114306"/>
                <a:gd name="connsiteY1" fmla="*/ 3258 h 228428"/>
                <a:gd name="connsiteX2" fmla="*/ 2211 w 114306"/>
                <a:gd name="connsiteY2" fmla="*/ 60408 h 228428"/>
                <a:gd name="connsiteX3" fmla="*/ 897 w 114306"/>
                <a:gd name="connsiteY3" fmla="*/ 70542 h 228428"/>
                <a:gd name="connsiteX4" fmla="*/ 9526 w 114306"/>
                <a:gd name="connsiteY4" fmla="*/ 76029 h 228428"/>
                <a:gd name="connsiteX5" fmla="*/ 28576 w 114306"/>
                <a:gd name="connsiteY5" fmla="*/ 76029 h 228428"/>
                <a:gd name="connsiteX6" fmla="*/ 28576 w 114306"/>
                <a:gd name="connsiteY6" fmla="*/ 218904 h 228428"/>
                <a:gd name="connsiteX7" fmla="*/ 38101 w 114306"/>
                <a:gd name="connsiteY7" fmla="*/ 228429 h 228428"/>
                <a:gd name="connsiteX8" fmla="*/ 76201 w 114306"/>
                <a:gd name="connsiteY8" fmla="*/ 228429 h 228428"/>
                <a:gd name="connsiteX9" fmla="*/ 85726 w 114306"/>
                <a:gd name="connsiteY9" fmla="*/ 218904 h 228428"/>
                <a:gd name="connsiteX10" fmla="*/ 85726 w 114306"/>
                <a:gd name="connsiteY10" fmla="*/ 76029 h 228428"/>
                <a:gd name="connsiteX11" fmla="*/ 104776 w 114306"/>
                <a:gd name="connsiteY11" fmla="*/ 76029 h 228428"/>
                <a:gd name="connsiteX12" fmla="*/ 113406 w 114306"/>
                <a:gd name="connsiteY12" fmla="*/ 70542 h 228428"/>
                <a:gd name="connsiteX13" fmla="*/ 112091 w 114306"/>
                <a:gd name="connsiteY13" fmla="*/ 60408 h 228428"/>
                <a:gd name="connsiteX14" fmla="*/ 64466 w 114306"/>
                <a:gd name="connsiteY14" fmla="*/ 3258 h 228428"/>
                <a:gd name="connsiteX15" fmla="*/ 76201 w 114306"/>
                <a:gd name="connsiteY15" fmla="*/ 56979 h 228428"/>
                <a:gd name="connsiteX16" fmla="*/ 66676 w 114306"/>
                <a:gd name="connsiteY16" fmla="*/ 66504 h 228428"/>
                <a:gd name="connsiteX17" fmla="*/ 66676 w 114306"/>
                <a:gd name="connsiteY17" fmla="*/ 209379 h 228428"/>
                <a:gd name="connsiteX18" fmla="*/ 47626 w 114306"/>
                <a:gd name="connsiteY18" fmla="*/ 209379 h 228428"/>
                <a:gd name="connsiteX19" fmla="*/ 47626 w 114306"/>
                <a:gd name="connsiteY19" fmla="*/ 66504 h 228428"/>
                <a:gd name="connsiteX20" fmla="*/ 38101 w 114306"/>
                <a:gd name="connsiteY20" fmla="*/ 56979 h 228428"/>
                <a:gd name="connsiteX21" fmla="*/ 29862 w 114306"/>
                <a:gd name="connsiteY21" fmla="*/ 56979 h 228428"/>
                <a:gd name="connsiteX22" fmla="*/ 57151 w 114306"/>
                <a:gd name="connsiteY22" fmla="*/ 24232 h 228428"/>
                <a:gd name="connsiteX23" fmla="*/ 84440 w 114306"/>
                <a:gd name="connsiteY23" fmla="*/ 56979 h 228428"/>
                <a:gd name="connsiteX24" fmla="*/ 76201 w 114306"/>
                <a:gd name="connsiteY24" fmla="*/ 56979 h 2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6" h="228428">
                  <a:moveTo>
                    <a:pt x="64466" y="3258"/>
                  </a:moveTo>
                  <a:cubicBezTo>
                    <a:pt x="60847" y="-1086"/>
                    <a:pt x="53455" y="-1086"/>
                    <a:pt x="49836" y="3258"/>
                  </a:cubicBezTo>
                  <a:lnTo>
                    <a:pt x="2211" y="60408"/>
                  </a:lnTo>
                  <a:cubicBezTo>
                    <a:pt x="-161" y="63246"/>
                    <a:pt x="-666" y="67199"/>
                    <a:pt x="897" y="70542"/>
                  </a:cubicBezTo>
                  <a:cubicBezTo>
                    <a:pt x="2468" y="73885"/>
                    <a:pt x="5830" y="76029"/>
                    <a:pt x="9526" y="76029"/>
                  </a:cubicBezTo>
                  <a:lnTo>
                    <a:pt x="28576" y="76029"/>
                  </a:lnTo>
                  <a:lnTo>
                    <a:pt x="28576" y="218904"/>
                  </a:lnTo>
                  <a:cubicBezTo>
                    <a:pt x="28576" y="224161"/>
                    <a:pt x="32843" y="228429"/>
                    <a:pt x="38101" y="228429"/>
                  </a:cubicBezTo>
                  <a:lnTo>
                    <a:pt x="76201" y="228429"/>
                  </a:lnTo>
                  <a:cubicBezTo>
                    <a:pt x="81459" y="228429"/>
                    <a:pt x="85726" y="224161"/>
                    <a:pt x="85726" y="218904"/>
                  </a:cubicBezTo>
                  <a:lnTo>
                    <a:pt x="85726" y="76029"/>
                  </a:lnTo>
                  <a:lnTo>
                    <a:pt x="104776" y="76029"/>
                  </a:lnTo>
                  <a:cubicBezTo>
                    <a:pt x="108472" y="76029"/>
                    <a:pt x="111834" y="73885"/>
                    <a:pt x="113406" y="70542"/>
                  </a:cubicBezTo>
                  <a:cubicBezTo>
                    <a:pt x="114977" y="67189"/>
                    <a:pt x="114463" y="63236"/>
                    <a:pt x="112091" y="60408"/>
                  </a:cubicBezTo>
                  <a:lnTo>
                    <a:pt x="64466" y="3258"/>
                  </a:lnTo>
                  <a:close/>
                  <a:moveTo>
                    <a:pt x="76201" y="56979"/>
                  </a:moveTo>
                  <a:cubicBezTo>
                    <a:pt x="70943" y="56979"/>
                    <a:pt x="66676" y="61246"/>
                    <a:pt x="66676" y="66504"/>
                  </a:cubicBezTo>
                  <a:lnTo>
                    <a:pt x="66676" y="209379"/>
                  </a:lnTo>
                  <a:lnTo>
                    <a:pt x="47626" y="209379"/>
                  </a:lnTo>
                  <a:lnTo>
                    <a:pt x="47626" y="66504"/>
                  </a:lnTo>
                  <a:cubicBezTo>
                    <a:pt x="47626" y="61246"/>
                    <a:pt x="43359" y="56979"/>
                    <a:pt x="38101" y="56979"/>
                  </a:cubicBezTo>
                  <a:lnTo>
                    <a:pt x="29862" y="56979"/>
                  </a:lnTo>
                  <a:lnTo>
                    <a:pt x="57151" y="24232"/>
                  </a:lnTo>
                  <a:lnTo>
                    <a:pt x="84440" y="56979"/>
                  </a:lnTo>
                  <a:lnTo>
                    <a:pt x="76201" y="56979"/>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CB2DFBE-8657-49BF-B703-069503F7E67D}"/>
                </a:ext>
              </a:extLst>
            </p:cNvPr>
            <p:cNvSpPr/>
            <p:nvPr/>
          </p:nvSpPr>
          <p:spPr>
            <a:xfrm>
              <a:off x="4800600" y="3067050"/>
              <a:ext cx="76200" cy="76200"/>
            </a:xfrm>
            <a:custGeom>
              <a:avLst/>
              <a:gdLst>
                <a:gd name="connsiteX0" fmla="*/ 28575 w 76200"/>
                <a:gd name="connsiteY0" fmla="*/ 0 h 76200"/>
                <a:gd name="connsiteX1" fmla="*/ 28575 w 76200"/>
                <a:gd name="connsiteY1" fmla="*/ 28575 h 76200"/>
                <a:gd name="connsiteX2" fmla="*/ 0 w 76200"/>
                <a:gd name="connsiteY2" fmla="*/ 28575 h 76200"/>
                <a:gd name="connsiteX3" fmla="*/ 0 w 76200"/>
                <a:gd name="connsiteY3" fmla="*/ 47625 h 76200"/>
                <a:gd name="connsiteX4" fmla="*/ 28575 w 76200"/>
                <a:gd name="connsiteY4" fmla="*/ 47625 h 76200"/>
                <a:gd name="connsiteX5" fmla="*/ 28575 w 76200"/>
                <a:gd name="connsiteY5" fmla="*/ 76200 h 76200"/>
                <a:gd name="connsiteX6" fmla="*/ 47625 w 76200"/>
                <a:gd name="connsiteY6" fmla="*/ 76200 h 76200"/>
                <a:gd name="connsiteX7" fmla="*/ 47625 w 76200"/>
                <a:gd name="connsiteY7" fmla="*/ 47625 h 76200"/>
                <a:gd name="connsiteX8" fmla="*/ 76200 w 76200"/>
                <a:gd name="connsiteY8" fmla="*/ 47625 h 76200"/>
                <a:gd name="connsiteX9" fmla="*/ 76200 w 76200"/>
                <a:gd name="connsiteY9" fmla="*/ 28575 h 76200"/>
                <a:gd name="connsiteX10" fmla="*/ 47625 w 76200"/>
                <a:gd name="connsiteY10" fmla="*/ 28575 h 76200"/>
                <a:gd name="connsiteX11" fmla="*/ 47625 w 76200"/>
                <a:gd name="connsiteY1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76200">
                  <a:moveTo>
                    <a:pt x="28575" y="0"/>
                  </a:moveTo>
                  <a:lnTo>
                    <a:pt x="28575" y="28575"/>
                  </a:lnTo>
                  <a:lnTo>
                    <a:pt x="0" y="28575"/>
                  </a:lnTo>
                  <a:lnTo>
                    <a:pt x="0" y="47625"/>
                  </a:lnTo>
                  <a:lnTo>
                    <a:pt x="28575" y="47625"/>
                  </a:lnTo>
                  <a:lnTo>
                    <a:pt x="28575" y="76200"/>
                  </a:lnTo>
                  <a:lnTo>
                    <a:pt x="47625" y="76200"/>
                  </a:lnTo>
                  <a:lnTo>
                    <a:pt x="47625" y="47625"/>
                  </a:lnTo>
                  <a:lnTo>
                    <a:pt x="76200" y="47625"/>
                  </a:lnTo>
                  <a:lnTo>
                    <a:pt x="76200" y="28575"/>
                  </a:lnTo>
                  <a:lnTo>
                    <a:pt x="47625" y="28575"/>
                  </a:lnTo>
                  <a:lnTo>
                    <a:pt x="47625" y="0"/>
                  </a:lnTo>
                  <a:close/>
                </a:path>
              </a:pathLst>
            </a:custGeom>
            <a:grpFill/>
            <a:ln w="9525" cap="flat">
              <a:noFill/>
              <a:prstDash val="solid"/>
              <a:miter/>
            </a:ln>
          </p:spPr>
          <p:txBody>
            <a:bodyPr rtlCol="0" anchor="ctr"/>
            <a:lstStyle/>
            <a:p>
              <a:endParaRPr lang="en-US"/>
            </a:p>
          </p:txBody>
        </p:sp>
      </p:grpSp>
      <p:sp>
        <p:nvSpPr>
          <p:cNvPr id="99" name="TextBox 98">
            <a:extLst>
              <a:ext uri="{FF2B5EF4-FFF2-40B4-BE49-F238E27FC236}">
                <a16:creationId xmlns:a16="http://schemas.microsoft.com/office/drawing/2014/main" id="{61D7ECD3-9F96-4040-B1D2-A08822B90BEC}"/>
              </a:ext>
            </a:extLst>
          </p:cNvPr>
          <p:cNvSpPr txBox="1"/>
          <p:nvPr/>
        </p:nvSpPr>
        <p:spPr>
          <a:xfrm>
            <a:off x="7113353" y="1988868"/>
            <a:ext cx="1989932" cy="861774"/>
          </a:xfrm>
          <a:prstGeom prst="rect">
            <a:avLst/>
          </a:prstGeom>
          <a:noFill/>
        </p:spPr>
        <p:txBody>
          <a:bodyPr wrap="square" rtlCol="0">
            <a:spAutoFit/>
          </a:bodyPr>
          <a:lstStyle/>
          <a:p>
            <a:pPr algn="ctr"/>
            <a:r>
              <a:rPr lang="en-US" sz="1000" b="1">
                <a:solidFill>
                  <a:srgbClr val="009DB0"/>
                </a:solidFill>
              </a:rPr>
              <a:t>Growth</a:t>
            </a:r>
          </a:p>
          <a:p>
            <a:pPr algn="just"/>
            <a:r>
              <a:rPr lang="en-US" sz="1000"/>
              <a:t>Agents brings new clients and/or peers to the platform and thus </a:t>
            </a:r>
            <a:r>
              <a:rPr lang="en-US" sz="1000">
                <a:solidFill>
                  <a:srgbClr val="009DB0"/>
                </a:solidFill>
              </a:rPr>
              <a:t>create growth </a:t>
            </a:r>
          </a:p>
        </p:txBody>
      </p:sp>
      <p:sp>
        <p:nvSpPr>
          <p:cNvPr id="101" name="Espace réservé du texte 2">
            <a:extLst>
              <a:ext uri="{FF2B5EF4-FFF2-40B4-BE49-F238E27FC236}">
                <a16:creationId xmlns:a16="http://schemas.microsoft.com/office/drawing/2014/main" id="{69993CB0-11EC-4115-98AD-45BDFC70F553}"/>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Compass website</a:t>
            </a:r>
            <a:endParaRPr lang="en-US" sz="600" i="1" kern="0">
              <a:latin typeface="+mn-lt"/>
            </a:endParaRPr>
          </a:p>
        </p:txBody>
      </p:sp>
      <p:cxnSp>
        <p:nvCxnSpPr>
          <p:cNvPr id="6" name="Connecteur droit 3">
            <a:extLst>
              <a:ext uri="{FF2B5EF4-FFF2-40B4-BE49-F238E27FC236}">
                <a16:creationId xmlns:a16="http://schemas.microsoft.com/office/drawing/2014/main" id="{75D60EEB-AEF2-4AD7-9737-FF90FE0B3537}"/>
              </a:ext>
            </a:extLst>
          </p:cNvPr>
          <p:cNvCxnSpPr>
            <a:cxnSpLocks/>
          </p:cNvCxnSpPr>
          <p:nvPr/>
        </p:nvCxnSpPr>
        <p:spPr bwMode="auto">
          <a:xfrm flipV="1">
            <a:off x="557289" y="935068"/>
            <a:ext cx="8869727"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 name="Rectangle 10">
            <a:extLst>
              <a:ext uri="{FF2B5EF4-FFF2-40B4-BE49-F238E27FC236}">
                <a16:creationId xmlns:a16="http://schemas.microsoft.com/office/drawing/2014/main" id="{9C74437D-2620-4B75-A186-333D92D11D56}"/>
              </a:ext>
            </a:extLst>
          </p:cNvPr>
          <p:cNvSpPr/>
          <p:nvPr/>
        </p:nvSpPr>
        <p:spPr>
          <a:xfrm>
            <a:off x="2180846" y="827346"/>
            <a:ext cx="5622613"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Win-Win exchange between Compass and its agents</a:t>
            </a:r>
          </a:p>
        </p:txBody>
      </p:sp>
      <p:pic>
        <p:nvPicPr>
          <p:cNvPr id="16" name="Graphic 15" descr="Arrow circle">
            <a:extLst>
              <a:ext uri="{FF2B5EF4-FFF2-40B4-BE49-F238E27FC236}">
                <a16:creationId xmlns:a16="http://schemas.microsoft.com/office/drawing/2014/main" id="{03FB9EC8-FFD2-41FA-843B-AD2C227670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2452" y="2792551"/>
            <a:ext cx="991044" cy="991044"/>
          </a:xfrm>
          <a:prstGeom prst="rect">
            <a:avLst/>
          </a:prstGeom>
          <a:effectLst>
            <a:outerShdw blurRad="63500" sx="102000" sy="102000" algn="ctr" rotWithShape="0">
              <a:prstClr val="black">
                <a:alpha val="40000"/>
              </a:prstClr>
            </a:outerShdw>
          </a:effectLst>
        </p:spPr>
      </p:pic>
      <p:sp>
        <p:nvSpPr>
          <p:cNvPr id="72" name="TextBox 78">
            <a:extLst>
              <a:ext uri="{FF2B5EF4-FFF2-40B4-BE49-F238E27FC236}">
                <a16:creationId xmlns:a16="http://schemas.microsoft.com/office/drawing/2014/main" id="{5DB7D0E1-FDD4-4CFB-A2EB-8A278C9F24CD}"/>
              </a:ext>
            </a:extLst>
          </p:cNvPr>
          <p:cNvSpPr txBox="1"/>
          <p:nvPr/>
        </p:nvSpPr>
        <p:spPr>
          <a:xfrm>
            <a:off x="4697525" y="1988868"/>
            <a:ext cx="1989932" cy="707886"/>
          </a:xfrm>
          <a:prstGeom prst="rect">
            <a:avLst/>
          </a:prstGeom>
          <a:noFill/>
        </p:spPr>
        <p:txBody>
          <a:bodyPr wrap="square" rtlCol="0">
            <a:spAutoFit/>
          </a:bodyPr>
          <a:lstStyle/>
          <a:p>
            <a:pPr algn="ctr"/>
            <a:r>
              <a:rPr lang="en-US" sz="1000" b="1">
                <a:solidFill>
                  <a:srgbClr val="009DB0"/>
                </a:solidFill>
              </a:rPr>
              <a:t>Agent equity program</a:t>
            </a:r>
          </a:p>
          <a:p>
            <a:pPr algn="ctr"/>
            <a:r>
              <a:rPr lang="en-US" sz="1000"/>
              <a:t>Agents can take share in the platform equity when joining the network</a:t>
            </a:r>
          </a:p>
        </p:txBody>
      </p:sp>
      <p:sp>
        <p:nvSpPr>
          <p:cNvPr id="4" name="Rectangle 3">
            <a:extLst>
              <a:ext uri="{FF2B5EF4-FFF2-40B4-BE49-F238E27FC236}">
                <a16:creationId xmlns:a16="http://schemas.microsoft.com/office/drawing/2014/main" id="{4C218A13-D771-4CB7-9C90-6F5376F59B3F}"/>
              </a:ext>
            </a:extLst>
          </p:cNvPr>
          <p:cNvSpPr/>
          <p:nvPr/>
        </p:nvSpPr>
        <p:spPr bwMode="auto">
          <a:xfrm>
            <a:off x="132441" y="5684235"/>
            <a:ext cx="1020326" cy="6042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13" name="Rectangle 12">
            <a:extLst>
              <a:ext uri="{FF2B5EF4-FFF2-40B4-BE49-F238E27FC236}">
                <a16:creationId xmlns:a16="http://schemas.microsoft.com/office/drawing/2014/main" id="{E1AA52F4-F9A8-411F-AE60-08F7E840B980}"/>
              </a:ext>
            </a:extLst>
          </p:cNvPr>
          <p:cNvSpPr/>
          <p:nvPr/>
        </p:nvSpPr>
        <p:spPr bwMode="auto">
          <a:xfrm>
            <a:off x="1241973" y="5682984"/>
            <a:ext cx="8486985" cy="60611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1000">
                <a:latin typeface="+mj-lt"/>
              </a:rPr>
              <a:t>Compass </a:t>
            </a:r>
            <a:r>
              <a:rPr lang="en-US" sz="1000">
                <a:solidFill>
                  <a:srgbClr val="009DB0"/>
                </a:solidFill>
                <a:latin typeface="+mj-lt"/>
              </a:rPr>
              <a:t>USP for agents </a:t>
            </a:r>
            <a:r>
              <a:rPr lang="en-US" sz="1000">
                <a:latin typeface="+mj-lt"/>
              </a:rPr>
              <a:t>is to enable them to make </a:t>
            </a:r>
            <a:r>
              <a:rPr lang="en-US" sz="1000">
                <a:solidFill>
                  <a:srgbClr val="009DB0"/>
                </a:solidFill>
                <a:latin typeface="+mj-lt"/>
              </a:rPr>
              <a:t>more money </a:t>
            </a:r>
            <a:r>
              <a:rPr lang="en-US" sz="1000">
                <a:latin typeface="+mj-lt"/>
              </a:rPr>
              <a:t>not because they will make more transactions but because there </a:t>
            </a:r>
            <a:r>
              <a:rPr lang="en-US" sz="1000">
                <a:solidFill>
                  <a:srgbClr val="009DB0"/>
                </a:solidFill>
                <a:latin typeface="+mj-lt"/>
              </a:rPr>
              <a:t>will make higher transactions </a:t>
            </a:r>
            <a:r>
              <a:rPr lang="en-US" sz="1000">
                <a:latin typeface="+mj-lt"/>
              </a:rPr>
              <a:t>(luxury real estate assets)</a:t>
            </a:r>
          </a:p>
        </p:txBody>
      </p:sp>
      <p:sp>
        <p:nvSpPr>
          <p:cNvPr id="18" name="Triangle isocèle 17">
            <a:extLst>
              <a:ext uri="{FF2B5EF4-FFF2-40B4-BE49-F238E27FC236}">
                <a16:creationId xmlns:a16="http://schemas.microsoft.com/office/drawing/2014/main" id="{144FFB7B-7EDE-458A-857E-676E15320D56}"/>
              </a:ext>
            </a:extLst>
          </p:cNvPr>
          <p:cNvSpPr/>
          <p:nvPr/>
        </p:nvSpPr>
        <p:spPr bwMode="auto">
          <a:xfrm rot="5400000">
            <a:off x="-76067" y="5888217"/>
            <a:ext cx="606113"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21" name="Graphique 20" descr="Main ouverte">
            <a:extLst>
              <a:ext uri="{FF2B5EF4-FFF2-40B4-BE49-F238E27FC236}">
                <a16:creationId xmlns:a16="http://schemas.microsoft.com/office/drawing/2014/main" id="{82D5AEAB-F4AA-4AB6-9669-5DCCF10AFB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62430" y="1399175"/>
            <a:ext cx="662327" cy="662327"/>
          </a:xfrm>
          <a:prstGeom prst="rect">
            <a:avLst/>
          </a:prstGeom>
        </p:spPr>
      </p:pic>
    </p:spTree>
    <p:extLst>
      <p:ext uri="{BB962C8B-B14F-4D97-AF65-F5344CB8AC3E}">
        <p14:creationId xmlns:p14="http://schemas.microsoft.com/office/powerpoint/2010/main" val="41353016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DB69-9CE8-45F1-8D97-A048B97B51D4}"/>
              </a:ext>
            </a:extLst>
          </p:cNvPr>
          <p:cNvSpPr>
            <a:spLocks noGrp="1"/>
          </p:cNvSpPr>
          <p:nvPr>
            <p:ph type="ctrTitle"/>
          </p:nvPr>
        </p:nvSpPr>
        <p:spPr>
          <a:xfrm>
            <a:off x="584515" y="116632"/>
            <a:ext cx="9300167" cy="576064"/>
          </a:xfrm>
        </p:spPr>
        <p:txBody>
          <a:bodyPr/>
          <a:lstStyle/>
          <a:p>
            <a:r>
              <a:rPr lang="en-US" sz="1300" i="1">
                <a:solidFill>
                  <a:srgbClr val="E46C0A"/>
                </a:solidFill>
                <a:latin typeface="+mj-lt"/>
              </a:rPr>
              <a:t>Illustration – KW and Redfin: </a:t>
            </a:r>
            <a:r>
              <a:rPr lang="en-US" sz="1300" kern="0">
                <a:solidFill>
                  <a:srgbClr val="009DB0"/>
                </a:solidFill>
              </a:rPr>
              <a:t>In the US market</a:t>
            </a:r>
            <a:r>
              <a:rPr lang="en-US" sz="1300" kern="0"/>
              <a:t>, real estate brokers </a:t>
            </a:r>
            <a:r>
              <a:rPr lang="en-US" sz="1300" kern="0">
                <a:solidFill>
                  <a:srgbClr val="009DB0"/>
                </a:solidFill>
              </a:rPr>
              <a:t>invest in efficient tools and platforms </a:t>
            </a:r>
            <a:r>
              <a:rPr lang="en-US" sz="1300" kern="0"/>
              <a:t>to give their agents a competitive advantage, and some are </a:t>
            </a:r>
            <a:r>
              <a:rPr lang="en-US" sz="1300" kern="0">
                <a:solidFill>
                  <a:srgbClr val="009DB0"/>
                </a:solidFill>
              </a:rPr>
              <a:t>expanding </a:t>
            </a:r>
            <a:r>
              <a:rPr lang="en-US" sz="1300" kern="0"/>
              <a:t>across European markets   </a:t>
            </a:r>
            <a:br>
              <a:rPr lang="en-US" sz="1300" kern="0"/>
            </a:br>
            <a:endParaRPr lang="fr-FR" sz="1300"/>
          </a:p>
        </p:txBody>
      </p:sp>
      <p:sp>
        <p:nvSpPr>
          <p:cNvPr id="4" name="Rectangle 3">
            <a:extLst>
              <a:ext uri="{FF2B5EF4-FFF2-40B4-BE49-F238E27FC236}">
                <a16:creationId xmlns:a16="http://schemas.microsoft.com/office/drawing/2014/main" id="{25C1C621-01B9-497C-9CE5-2DD3A3DD51C6}"/>
              </a:ext>
            </a:extLst>
          </p:cNvPr>
          <p:cNvSpPr/>
          <p:nvPr/>
        </p:nvSpPr>
        <p:spPr bwMode="auto">
          <a:xfrm>
            <a:off x="344238" y="1587699"/>
            <a:ext cx="2230120" cy="891029"/>
          </a:xfrm>
          <a:prstGeom prst="rect">
            <a:avLst/>
          </a:prstGeom>
          <a:solidFill>
            <a:srgbClr val="009DB0"/>
          </a:solidFill>
          <a:ln w="9525" cap="flat" cmpd="sng" algn="ctr">
            <a:solidFill>
              <a:schemeClr val="bg2"/>
            </a:solidFill>
            <a:prstDash val="solid"/>
            <a:round/>
            <a:headEnd type="none" w="med" len="med"/>
            <a:tailEnd type="none" w="med" len="med"/>
          </a:ln>
          <a:effectLst/>
        </p:spPr>
        <p:txBody>
          <a:bodyPr vert="horz" wrap="square" lIns="972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b="1" i="1">
                <a:solidFill>
                  <a:schemeClr val="bg1"/>
                </a:solidFill>
                <a:latin typeface="+mj-lt"/>
              </a:rPr>
              <a:t>Factsheet</a:t>
            </a:r>
            <a:endParaRPr kumimoji="0" lang="en-US" sz="1200" b="1" i="1" u="none" strike="noStrike" cap="none" normalizeH="0" baseline="0">
              <a:ln>
                <a:noFill/>
              </a:ln>
              <a:solidFill>
                <a:schemeClr val="bg1"/>
              </a:solidFill>
              <a:effectLst/>
              <a:latin typeface="+mj-lt"/>
            </a:endParaRPr>
          </a:p>
        </p:txBody>
      </p:sp>
      <p:grpSp>
        <p:nvGrpSpPr>
          <p:cNvPr id="5" name="Group 13">
            <a:extLst>
              <a:ext uri="{FF2B5EF4-FFF2-40B4-BE49-F238E27FC236}">
                <a16:creationId xmlns:a16="http://schemas.microsoft.com/office/drawing/2014/main" id="{D2AA87DF-A803-4776-9CE2-96DCA38453DB}"/>
              </a:ext>
            </a:extLst>
          </p:cNvPr>
          <p:cNvGrpSpPr>
            <a:grpSpLocks noChangeAspect="1"/>
          </p:cNvGrpSpPr>
          <p:nvPr/>
        </p:nvGrpSpPr>
        <p:grpSpPr bwMode="auto">
          <a:xfrm>
            <a:off x="617001" y="1789108"/>
            <a:ext cx="449709" cy="478572"/>
            <a:chOff x="-1" y="0"/>
            <a:chExt cx="77" cy="77"/>
          </a:xfrm>
          <a:solidFill>
            <a:schemeClr val="bg1"/>
          </a:solidFill>
        </p:grpSpPr>
        <p:sp>
          <p:nvSpPr>
            <p:cNvPr id="6" name="Freeform 14">
              <a:extLst>
                <a:ext uri="{FF2B5EF4-FFF2-40B4-BE49-F238E27FC236}">
                  <a16:creationId xmlns:a16="http://schemas.microsoft.com/office/drawing/2014/main" id="{83BED9B2-7012-41B3-80DC-CA36B9D7A8EC}"/>
                </a:ext>
              </a:extLst>
            </p:cNvPr>
            <p:cNvSpPr>
              <a:spLocks/>
            </p:cNvSpPr>
            <p:nvPr/>
          </p:nvSpPr>
          <p:spPr bwMode="auto">
            <a:xfrm>
              <a:off x="-1" y="18"/>
              <a:ext cx="55" cy="59"/>
            </a:xfrm>
            <a:custGeom>
              <a:avLst/>
              <a:gdLst>
                <a:gd name="T0" fmla="*/ 18 w 46"/>
                <a:gd name="T1" fmla="*/ 0 h 49"/>
                <a:gd name="T2" fmla="*/ 0 w 46"/>
                <a:gd name="T3" fmla="*/ 24 h 49"/>
                <a:gd name="T4" fmla="*/ 26 w 46"/>
                <a:gd name="T5" fmla="*/ 49 h 49"/>
                <a:gd name="T6" fmla="*/ 46 w 46"/>
                <a:gd name="T7" fmla="*/ 39 h 49"/>
                <a:gd name="T8" fmla="*/ 24 w 46"/>
                <a:gd name="T9" fmla="*/ 26 h 49"/>
                <a:gd name="T10" fmla="*/ 18 w 46"/>
                <a:gd name="T11" fmla="*/ 0 h 49"/>
              </a:gdLst>
              <a:ahLst/>
              <a:cxnLst>
                <a:cxn ang="0">
                  <a:pos x="T0" y="T1"/>
                </a:cxn>
                <a:cxn ang="0">
                  <a:pos x="T2" y="T3"/>
                </a:cxn>
                <a:cxn ang="0">
                  <a:pos x="T4" y="T5"/>
                </a:cxn>
                <a:cxn ang="0">
                  <a:pos x="T6" y="T7"/>
                </a:cxn>
                <a:cxn ang="0">
                  <a:pos x="T8" y="T9"/>
                </a:cxn>
                <a:cxn ang="0">
                  <a:pos x="T10" y="T11"/>
                </a:cxn>
              </a:cxnLst>
              <a:rect l="0" t="0" r="r" b="b"/>
              <a:pathLst>
                <a:path w="46" h="49">
                  <a:moveTo>
                    <a:pt x="18" y="0"/>
                  </a:moveTo>
                  <a:cubicBezTo>
                    <a:pt x="8" y="3"/>
                    <a:pt x="0" y="13"/>
                    <a:pt x="0" y="24"/>
                  </a:cubicBezTo>
                  <a:cubicBezTo>
                    <a:pt x="0" y="38"/>
                    <a:pt x="12" y="49"/>
                    <a:pt x="26" y="49"/>
                  </a:cubicBezTo>
                  <a:cubicBezTo>
                    <a:pt x="34" y="49"/>
                    <a:pt x="41" y="45"/>
                    <a:pt x="46" y="39"/>
                  </a:cubicBezTo>
                  <a:cubicBezTo>
                    <a:pt x="24" y="26"/>
                    <a:pt x="24" y="26"/>
                    <a:pt x="24"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i="1">
                <a:solidFill>
                  <a:schemeClr val="bg1"/>
                </a:solidFill>
                <a:latin typeface="+mj-lt"/>
              </a:endParaRPr>
            </a:p>
          </p:txBody>
        </p:sp>
        <p:sp>
          <p:nvSpPr>
            <p:cNvPr id="7" name="Freeform 15">
              <a:extLst>
                <a:ext uri="{FF2B5EF4-FFF2-40B4-BE49-F238E27FC236}">
                  <a16:creationId xmlns:a16="http://schemas.microsoft.com/office/drawing/2014/main" id="{A99C1ADF-EE48-44BB-8A43-8CDFAA376B6B}"/>
                </a:ext>
              </a:extLst>
            </p:cNvPr>
            <p:cNvSpPr>
              <a:spLocks/>
            </p:cNvSpPr>
            <p:nvPr/>
          </p:nvSpPr>
          <p:spPr bwMode="auto">
            <a:xfrm>
              <a:off x="28" y="0"/>
              <a:ext cx="22" cy="36"/>
            </a:xfrm>
            <a:custGeom>
              <a:avLst/>
              <a:gdLst>
                <a:gd name="T0" fmla="*/ 19 w 19"/>
                <a:gd name="T1" fmla="*/ 2 h 30"/>
                <a:gd name="T2" fmla="*/ 9 w 19"/>
                <a:gd name="T3" fmla="*/ 0 h 30"/>
                <a:gd name="T4" fmla="*/ 0 w 19"/>
                <a:gd name="T5" fmla="*/ 1 h 30"/>
                <a:gd name="T6" fmla="*/ 6 w 19"/>
                <a:gd name="T7" fmla="*/ 30 h 30"/>
                <a:gd name="T8" fmla="*/ 19 w 19"/>
                <a:gd name="T9" fmla="*/ 2 h 30"/>
              </a:gdLst>
              <a:ahLst/>
              <a:cxnLst>
                <a:cxn ang="0">
                  <a:pos x="T0" y="T1"/>
                </a:cxn>
                <a:cxn ang="0">
                  <a:pos x="T2" y="T3"/>
                </a:cxn>
                <a:cxn ang="0">
                  <a:pos x="T4" y="T5"/>
                </a:cxn>
                <a:cxn ang="0">
                  <a:pos x="T6" y="T7"/>
                </a:cxn>
                <a:cxn ang="0">
                  <a:pos x="T8" y="T9"/>
                </a:cxn>
              </a:cxnLst>
              <a:rect l="0" t="0" r="r" b="b"/>
              <a:pathLst>
                <a:path w="19" h="30">
                  <a:moveTo>
                    <a:pt x="19" y="2"/>
                  </a:moveTo>
                  <a:cubicBezTo>
                    <a:pt x="15" y="1"/>
                    <a:pt x="12" y="0"/>
                    <a:pt x="9" y="0"/>
                  </a:cubicBezTo>
                  <a:cubicBezTo>
                    <a:pt x="6" y="0"/>
                    <a:pt x="3" y="1"/>
                    <a:pt x="0" y="1"/>
                  </a:cubicBezTo>
                  <a:cubicBezTo>
                    <a:pt x="6" y="30"/>
                    <a:pt x="6" y="30"/>
                    <a:pt x="6" y="30"/>
                  </a:cubicBezTo>
                  <a:lnTo>
                    <a:pt x="1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i="1">
                <a:solidFill>
                  <a:schemeClr val="bg1"/>
                </a:solidFill>
                <a:latin typeface="+mj-lt"/>
              </a:endParaRPr>
            </a:p>
          </p:txBody>
        </p:sp>
        <p:sp>
          <p:nvSpPr>
            <p:cNvPr id="8" name="Freeform 16">
              <a:extLst>
                <a:ext uri="{FF2B5EF4-FFF2-40B4-BE49-F238E27FC236}">
                  <a16:creationId xmlns:a16="http://schemas.microsoft.com/office/drawing/2014/main" id="{F76F4847-83D6-4508-99BF-AE97E1FD3A1A}"/>
                </a:ext>
              </a:extLst>
            </p:cNvPr>
            <p:cNvSpPr>
              <a:spLocks/>
            </p:cNvSpPr>
            <p:nvPr/>
          </p:nvSpPr>
          <p:spPr bwMode="auto">
            <a:xfrm>
              <a:off x="40" y="11"/>
              <a:ext cx="36" cy="50"/>
            </a:xfrm>
            <a:custGeom>
              <a:avLst/>
              <a:gdLst>
                <a:gd name="T0" fmla="*/ 13 w 30"/>
                <a:gd name="T1" fmla="*/ 0 h 42"/>
                <a:gd name="T2" fmla="*/ 0 w 30"/>
                <a:gd name="T3" fmla="*/ 28 h 42"/>
                <a:gd name="T4" fmla="*/ 25 w 30"/>
                <a:gd name="T5" fmla="*/ 42 h 42"/>
                <a:gd name="T6" fmla="*/ 30 w 30"/>
                <a:gd name="T7" fmla="*/ 26 h 42"/>
                <a:gd name="T8" fmla="*/ 13 w 30"/>
                <a:gd name="T9" fmla="*/ 0 h 42"/>
              </a:gdLst>
              <a:ahLst/>
              <a:cxnLst>
                <a:cxn ang="0">
                  <a:pos x="T0" y="T1"/>
                </a:cxn>
                <a:cxn ang="0">
                  <a:pos x="T2" y="T3"/>
                </a:cxn>
                <a:cxn ang="0">
                  <a:pos x="T4" y="T5"/>
                </a:cxn>
                <a:cxn ang="0">
                  <a:pos x="T6" y="T7"/>
                </a:cxn>
                <a:cxn ang="0">
                  <a:pos x="T8" y="T9"/>
                </a:cxn>
              </a:cxnLst>
              <a:rect l="0" t="0" r="r" b="b"/>
              <a:pathLst>
                <a:path w="30" h="42">
                  <a:moveTo>
                    <a:pt x="13" y="0"/>
                  </a:moveTo>
                  <a:cubicBezTo>
                    <a:pt x="0" y="28"/>
                    <a:pt x="0" y="28"/>
                    <a:pt x="0" y="28"/>
                  </a:cubicBezTo>
                  <a:cubicBezTo>
                    <a:pt x="25" y="42"/>
                    <a:pt x="25" y="42"/>
                    <a:pt x="25" y="42"/>
                  </a:cubicBezTo>
                  <a:cubicBezTo>
                    <a:pt x="28" y="38"/>
                    <a:pt x="30" y="32"/>
                    <a:pt x="30" y="26"/>
                  </a:cubicBezTo>
                  <a:cubicBezTo>
                    <a:pt x="30" y="14"/>
                    <a:pt x="23"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b="1" i="1">
                <a:solidFill>
                  <a:schemeClr val="bg1"/>
                </a:solidFill>
                <a:latin typeface="+mj-lt"/>
              </a:endParaRPr>
            </a:p>
          </p:txBody>
        </p:sp>
      </p:grpSp>
      <p:cxnSp>
        <p:nvCxnSpPr>
          <p:cNvPr id="9" name="Straight Connector 8">
            <a:extLst>
              <a:ext uri="{FF2B5EF4-FFF2-40B4-BE49-F238E27FC236}">
                <a16:creationId xmlns:a16="http://schemas.microsoft.com/office/drawing/2014/main" id="{CEE5CAAF-4FCB-46B5-A6D4-5C6F624A5E36}"/>
              </a:ext>
            </a:extLst>
          </p:cNvPr>
          <p:cNvCxnSpPr>
            <a:cxnSpLocks/>
          </p:cNvCxnSpPr>
          <p:nvPr/>
        </p:nvCxnSpPr>
        <p:spPr bwMode="auto">
          <a:xfrm>
            <a:off x="344238" y="1498495"/>
            <a:ext cx="919600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10" name="Connecteur droit 101">
            <a:extLst>
              <a:ext uri="{FF2B5EF4-FFF2-40B4-BE49-F238E27FC236}">
                <a16:creationId xmlns:a16="http://schemas.microsoft.com/office/drawing/2014/main" id="{10624205-FD03-4812-AEA1-8628B24A07E6}"/>
              </a:ext>
            </a:extLst>
          </p:cNvPr>
          <p:cNvCxnSpPr>
            <a:cxnSpLocks/>
          </p:cNvCxnSpPr>
          <p:nvPr/>
        </p:nvCxnSpPr>
        <p:spPr bwMode="auto">
          <a:xfrm>
            <a:off x="2646680" y="3480019"/>
            <a:ext cx="6783033" cy="0"/>
          </a:xfrm>
          <a:prstGeom prst="line">
            <a:avLst/>
          </a:prstGeom>
          <a:solidFill>
            <a:schemeClr val="accent1"/>
          </a:solidFill>
          <a:ln w="9525" cap="flat" cmpd="sng" algn="ctr">
            <a:solidFill>
              <a:schemeClr val="bg2"/>
            </a:solidFill>
            <a:prstDash val="dash"/>
            <a:round/>
            <a:headEnd type="none" w="med" len="med"/>
            <a:tailEnd type="none" w="med" len="med"/>
          </a:ln>
          <a:effectLst/>
        </p:spPr>
      </p:cxnSp>
      <p:sp>
        <p:nvSpPr>
          <p:cNvPr id="11" name="Rectangle 10">
            <a:extLst>
              <a:ext uri="{FF2B5EF4-FFF2-40B4-BE49-F238E27FC236}">
                <a16:creationId xmlns:a16="http://schemas.microsoft.com/office/drawing/2014/main" id="{FBA247B4-E7A4-40F1-84FC-5C4297127BD1}"/>
              </a:ext>
            </a:extLst>
          </p:cNvPr>
          <p:cNvSpPr/>
          <p:nvPr/>
        </p:nvSpPr>
        <p:spPr bwMode="auto">
          <a:xfrm>
            <a:off x="344238" y="5432366"/>
            <a:ext cx="2230120" cy="891029"/>
          </a:xfrm>
          <a:prstGeom prst="rect">
            <a:avLst/>
          </a:prstGeom>
          <a:solidFill>
            <a:srgbClr val="009DB0"/>
          </a:solidFill>
          <a:ln w="9525" cap="flat" cmpd="sng" algn="ctr">
            <a:solidFill>
              <a:schemeClr val="bg2"/>
            </a:solidFill>
            <a:prstDash val="solid"/>
            <a:round/>
            <a:headEnd type="none" w="med" len="med"/>
            <a:tailEnd type="none" w="med" len="med"/>
          </a:ln>
          <a:effectLst/>
        </p:spPr>
        <p:txBody>
          <a:bodyPr vert="horz" wrap="square" lIns="972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b="1" i="1">
                <a:solidFill>
                  <a:schemeClr val="bg1"/>
                </a:solidFill>
                <a:latin typeface="+mj-lt"/>
              </a:rPr>
              <a:t>Threats </a:t>
            </a:r>
            <a:endParaRPr kumimoji="0" lang="en-US" sz="1200" b="1" i="1" u="none" strike="noStrike" cap="none" normalizeH="0" baseline="0">
              <a:ln>
                <a:noFill/>
              </a:ln>
              <a:solidFill>
                <a:schemeClr val="bg1"/>
              </a:solidFill>
              <a:effectLst/>
              <a:latin typeface="+mj-lt"/>
            </a:endParaRPr>
          </a:p>
        </p:txBody>
      </p:sp>
      <p:sp>
        <p:nvSpPr>
          <p:cNvPr id="12" name="Rectangle 11">
            <a:extLst>
              <a:ext uri="{FF2B5EF4-FFF2-40B4-BE49-F238E27FC236}">
                <a16:creationId xmlns:a16="http://schemas.microsoft.com/office/drawing/2014/main" id="{8D51C982-5193-4115-BB26-DA8B8B4939B0}"/>
              </a:ext>
            </a:extLst>
          </p:cNvPr>
          <p:cNvSpPr/>
          <p:nvPr/>
        </p:nvSpPr>
        <p:spPr bwMode="auto">
          <a:xfrm>
            <a:off x="344238" y="4473813"/>
            <a:ext cx="2230120" cy="891029"/>
          </a:xfrm>
          <a:prstGeom prst="rect">
            <a:avLst/>
          </a:prstGeom>
          <a:solidFill>
            <a:srgbClr val="009DB0"/>
          </a:solidFill>
          <a:ln w="9525" cap="flat" cmpd="sng" algn="ctr">
            <a:solidFill>
              <a:schemeClr val="bg2"/>
            </a:solidFill>
            <a:prstDash val="solid"/>
            <a:round/>
            <a:headEnd type="none" w="med" len="med"/>
            <a:tailEnd type="none" w="med" len="med"/>
          </a:ln>
          <a:effectLst/>
        </p:spPr>
        <p:txBody>
          <a:bodyPr vert="horz" wrap="square" lIns="972000" tIns="45720" rIns="54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1" i="1" u="none" strike="noStrike" cap="none" normalizeH="0" baseline="0">
                <a:ln>
                  <a:noFill/>
                </a:ln>
                <a:solidFill>
                  <a:schemeClr val="bg1"/>
                </a:solidFill>
                <a:effectLst/>
                <a:latin typeface="+mj-lt"/>
              </a:rPr>
              <a:t>Opportunities</a:t>
            </a:r>
          </a:p>
        </p:txBody>
      </p:sp>
      <p:sp>
        <p:nvSpPr>
          <p:cNvPr id="13" name="Rectangle 12">
            <a:extLst>
              <a:ext uri="{FF2B5EF4-FFF2-40B4-BE49-F238E27FC236}">
                <a16:creationId xmlns:a16="http://schemas.microsoft.com/office/drawing/2014/main" id="{01A0D22C-8EFB-427B-AD26-153FCF73B27C}"/>
              </a:ext>
            </a:extLst>
          </p:cNvPr>
          <p:cNvSpPr/>
          <p:nvPr/>
        </p:nvSpPr>
        <p:spPr bwMode="auto">
          <a:xfrm>
            <a:off x="344238" y="3515260"/>
            <a:ext cx="2230120" cy="891029"/>
          </a:xfrm>
          <a:prstGeom prst="rect">
            <a:avLst/>
          </a:prstGeom>
          <a:solidFill>
            <a:srgbClr val="009DB0"/>
          </a:solidFill>
          <a:ln w="9525" cap="flat" cmpd="sng" algn="ctr">
            <a:solidFill>
              <a:schemeClr val="bg2"/>
            </a:solidFill>
            <a:prstDash val="solid"/>
            <a:round/>
            <a:headEnd type="none" w="med" len="med"/>
            <a:tailEnd type="none" w="med" len="med"/>
          </a:ln>
          <a:effectLst/>
        </p:spPr>
        <p:txBody>
          <a:bodyPr vert="horz" wrap="square" lIns="972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1" i="1" u="none" strike="noStrike" cap="none" normalizeH="0" baseline="0">
                <a:ln>
                  <a:noFill/>
                </a:ln>
                <a:solidFill>
                  <a:schemeClr val="bg1"/>
                </a:solidFill>
                <a:effectLst/>
                <a:latin typeface="+mj-lt"/>
              </a:rPr>
              <a:t>Weaknesses</a:t>
            </a:r>
          </a:p>
        </p:txBody>
      </p:sp>
      <p:sp>
        <p:nvSpPr>
          <p:cNvPr id="14" name="Rectangle 13">
            <a:extLst>
              <a:ext uri="{FF2B5EF4-FFF2-40B4-BE49-F238E27FC236}">
                <a16:creationId xmlns:a16="http://schemas.microsoft.com/office/drawing/2014/main" id="{9BD2266C-50AD-4110-A470-A4BF506309B4}"/>
              </a:ext>
            </a:extLst>
          </p:cNvPr>
          <p:cNvSpPr/>
          <p:nvPr/>
        </p:nvSpPr>
        <p:spPr bwMode="auto">
          <a:xfrm>
            <a:off x="344238" y="2550587"/>
            <a:ext cx="2230120" cy="891029"/>
          </a:xfrm>
          <a:prstGeom prst="rect">
            <a:avLst/>
          </a:prstGeom>
          <a:solidFill>
            <a:srgbClr val="009DB0"/>
          </a:solidFill>
          <a:ln w="9525" cap="flat" cmpd="sng" algn="ctr">
            <a:solidFill>
              <a:schemeClr val="bg2"/>
            </a:solidFill>
            <a:prstDash val="solid"/>
            <a:round/>
            <a:headEnd type="none" w="med" len="med"/>
            <a:tailEnd type="none" w="med" len="med"/>
          </a:ln>
          <a:effectLst/>
        </p:spPr>
        <p:txBody>
          <a:bodyPr vert="horz" wrap="square" lIns="97200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1200" b="1" i="1">
                <a:solidFill>
                  <a:schemeClr val="bg1"/>
                </a:solidFill>
                <a:latin typeface="+mj-lt"/>
              </a:rPr>
              <a:t>Strengths</a:t>
            </a:r>
            <a:endParaRPr kumimoji="0" lang="en-US" sz="1200" b="1" i="1" u="none" strike="noStrike" cap="none" normalizeH="0" baseline="0">
              <a:ln>
                <a:noFill/>
              </a:ln>
              <a:solidFill>
                <a:schemeClr val="bg1"/>
              </a:solidFill>
              <a:effectLst/>
              <a:latin typeface="+mj-lt"/>
            </a:endParaRPr>
          </a:p>
        </p:txBody>
      </p:sp>
      <p:cxnSp>
        <p:nvCxnSpPr>
          <p:cNvPr id="15" name="Connecteur droit 73">
            <a:extLst>
              <a:ext uri="{FF2B5EF4-FFF2-40B4-BE49-F238E27FC236}">
                <a16:creationId xmlns:a16="http://schemas.microsoft.com/office/drawing/2014/main" id="{3A1B4A9F-F3F1-4D47-870D-0A9C81FA7838}"/>
              </a:ext>
            </a:extLst>
          </p:cNvPr>
          <p:cNvCxnSpPr>
            <a:cxnSpLocks/>
          </p:cNvCxnSpPr>
          <p:nvPr/>
        </p:nvCxnSpPr>
        <p:spPr bwMode="auto">
          <a:xfrm>
            <a:off x="2646680" y="4442168"/>
            <a:ext cx="6783033" cy="0"/>
          </a:xfrm>
          <a:prstGeom prst="line">
            <a:avLst/>
          </a:prstGeom>
          <a:solidFill>
            <a:schemeClr val="accent1"/>
          </a:solidFill>
          <a:ln w="9525" cap="flat" cmpd="sng" algn="ctr">
            <a:solidFill>
              <a:schemeClr val="bg2"/>
            </a:solidFill>
            <a:prstDash val="dash"/>
            <a:round/>
            <a:headEnd type="none" w="med" len="med"/>
            <a:tailEnd type="none" w="med" len="med"/>
          </a:ln>
          <a:effectLst/>
        </p:spPr>
      </p:cxnSp>
      <p:cxnSp>
        <p:nvCxnSpPr>
          <p:cNvPr id="16" name="Connecteur droit 74">
            <a:extLst>
              <a:ext uri="{FF2B5EF4-FFF2-40B4-BE49-F238E27FC236}">
                <a16:creationId xmlns:a16="http://schemas.microsoft.com/office/drawing/2014/main" id="{B200CAD8-CDA6-4757-B8AE-FE87AD8E736B}"/>
              </a:ext>
            </a:extLst>
          </p:cNvPr>
          <p:cNvCxnSpPr>
            <a:cxnSpLocks/>
          </p:cNvCxnSpPr>
          <p:nvPr/>
        </p:nvCxnSpPr>
        <p:spPr bwMode="auto">
          <a:xfrm>
            <a:off x="2646680" y="5364842"/>
            <a:ext cx="6783033" cy="0"/>
          </a:xfrm>
          <a:prstGeom prst="line">
            <a:avLst/>
          </a:prstGeom>
          <a:solidFill>
            <a:schemeClr val="accent1"/>
          </a:solidFill>
          <a:ln w="9525" cap="flat" cmpd="sng" algn="ctr">
            <a:solidFill>
              <a:schemeClr val="bg2"/>
            </a:solidFill>
            <a:prstDash val="dash"/>
            <a:round/>
            <a:headEnd type="none" w="med" len="med"/>
            <a:tailEnd type="none" w="med" len="med"/>
          </a:ln>
          <a:effectLst/>
        </p:spPr>
      </p:cxnSp>
      <p:cxnSp>
        <p:nvCxnSpPr>
          <p:cNvPr id="17" name="Connecteur droit 75">
            <a:extLst>
              <a:ext uri="{FF2B5EF4-FFF2-40B4-BE49-F238E27FC236}">
                <a16:creationId xmlns:a16="http://schemas.microsoft.com/office/drawing/2014/main" id="{1D931811-3360-4161-9A98-F4DF832833E3}"/>
              </a:ext>
            </a:extLst>
          </p:cNvPr>
          <p:cNvCxnSpPr>
            <a:cxnSpLocks/>
          </p:cNvCxnSpPr>
          <p:nvPr/>
        </p:nvCxnSpPr>
        <p:spPr bwMode="auto">
          <a:xfrm>
            <a:off x="2646680" y="6323395"/>
            <a:ext cx="6783033" cy="0"/>
          </a:xfrm>
          <a:prstGeom prst="line">
            <a:avLst/>
          </a:prstGeom>
          <a:solidFill>
            <a:schemeClr val="accent1"/>
          </a:solidFill>
          <a:ln w="9525" cap="flat" cmpd="sng" algn="ctr">
            <a:solidFill>
              <a:schemeClr val="bg2"/>
            </a:solidFill>
            <a:prstDash val="dash"/>
            <a:round/>
            <a:headEnd type="none" w="med" len="med"/>
            <a:tailEnd type="none" w="med" len="med"/>
          </a:ln>
          <a:effectLst/>
        </p:spPr>
      </p:cxnSp>
      <p:cxnSp>
        <p:nvCxnSpPr>
          <p:cNvPr id="18" name="Connecteur droit 76">
            <a:extLst>
              <a:ext uri="{FF2B5EF4-FFF2-40B4-BE49-F238E27FC236}">
                <a16:creationId xmlns:a16="http://schemas.microsoft.com/office/drawing/2014/main" id="{0A01D139-B19F-4E94-802E-73B05C3C0A9D}"/>
              </a:ext>
            </a:extLst>
          </p:cNvPr>
          <p:cNvCxnSpPr>
            <a:cxnSpLocks/>
          </p:cNvCxnSpPr>
          <p:nvPr/>
        </p:nvCxnSpPr>
        <p:spPr bwMode="auto">
          <a:xfrm>
            <a:off x="2646680" y="2518795"/>
            <a:ext cx="6783033" cy="0"/>
          </a:xfrm>
          <a:prstGeom prst="line">
            <a:avLst/>
          </a:prstGeom>
          <a:solidFill>
            <a:schemeClr val="accent1"/>
          </a:solidFill>
          <a:ln w="9525" cap="flat" cmpd="sng" algn="ctr">
            <a:solidFill>
              <a:schemeClr val="bg2"/>
            </a:solidFill>
            <a:prstDash val="dash"/>
            <a:round/>
            <a:headEnd type="none" w="med" len="med"/>
            <a:tailEnd type="none" w="med" len="med"/>
          </a:ln>
          <a:effectLst/>
        </p:spPr>
      </p:cxnSp>
      <p:grpSp>
        <p:nvGrpSpPr>
          <p:cNvPr id="19" name="Group 4">
            <a:extLst>
              <a:ext uri="{FF2B5EF4-FFF2-40B4-BE49-F238E27FC236}">
                <a16:creationId xmlns:a16="http://schemas.microsoft.com/office/drawing/2014/main" id="{385B4B2A-4D01-4E62-8814-26897F30E707}"/>
              </a:ext>
            </a:extLst>
          </p:cNvPr>
          <p:cNvGrpSpPr>
            <a:grpSpLocks noChangeAspect="1"/>
          </p:cNvGrpSpPr>
          <p:nvPr/>
        </p:nvGrpSpPr>
        <p:grpSpPr bwMode="auto">
          <a:xfrm>
            <a:off x="574123" y="4690493"/>
            <a:ext cx="429297" cy="457670"/>
            <a:chOff x="811" y="800"/>
            <a:chExt cx="696" cy="742"/>
          </a:xfrm>
          <a:solidFill>
            <a:schemeClr val="bg1"/>
          </a:solidFill>
        </p:grpSpPr>
        <p:sp>
          <p:nvSpPr>
            <p:cNvPr id="20" name="Rectangle 5">
              <a:extLst>
                <a:ext uri="{FF2B5EF4-FFF2-40B4-BE49-F238E27FC236}">
                  <a16:creationId xmlns:a16="http://schemas.microsoft.com/office/drawing/2014/main" id="{C22D7250-05AE-40A9-846C-28A3809C7F08}"/>
                </a:ext>
              </a:extLst>
            </p:cNvPr>
            <p:cNvSpPr>
              <a:spLocks noChangeArrowheads="1"/>
            </p:cNvSpPr>
            <p:nvPr/>
          </p:nvSpPr>
          <p:spPr bwMode="auto">
            <a:xfrm>
              <a:off x="811" y="1402"/>
              <a:ext cx="139"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1" name="Rectangle 6">
              <a:extLst>
                <a:ext uri="{FF2B5EF4-FFF2-40B4-BE49-F238E27FC236}">
                  <a16:creationId xmlns:a16="http://schemas.microsoft.com/office/drawing/2014/main" id="{55994862-2013-43C2-954B-07178799E923}"/>
                </a:ext>
              </a:extLst>
            </p:cNvPr>
            <p:cNvSpPr>
              <a:spLocks noChangeArrowheads="1"/>
            </p:cNvSpPr>
            <p:nvPr/>
          </p:nvSpPr>
          <p:spPr bwMode="auto">
            <a:xfrm>
              <a:off x="997" y="1310"/>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2" name="Rectangle 7">
              <a:extLst>
                <a:ext uri="{FF2B5EF4-FFF2-40B4-BE49-F238E27FC236}">
                  <a16:creationId xmlns:a16="http://schemas.microsoft.com/office/drawing/2014/main" id="{A9D65A2D-87D8-41CA-BE2C-AE441D49AC32}"/>
                </a:ext>
              </a:extLst>
            </p:cNvPr>
            <p:cNvSpPr>
              <a:spLocks noChangeArrowheads="1"/>
            </p:cNvSpPr>
            <p:nvPr/>
          </p:nvSpPr>
          <p:spPr bwMode="auto">
            <a:xfrm>
              <a:off x="1182" y="1217"/>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3" name="Rectangle 8">
              <a:extLst>
                <a:ext uri="{FF2B5EF4-FFF2-40B4-BE49-F238E27FC236}">
                  <a16:creationId xmlns:a16="http://schemas.microsoft.com/office/drawing/2014/main" id="{D08F4B29-CA7C-47EC-83A7-CA67626C200E}"/>
                </a:ext>
              </a:extLst>
            </p:cNvPr>
            <p:cNvSpPr>
              <a:spLocks noChangeArrowheads="1"/>
            </p:cNvSpPr>
            <p:nvPr/>
          </p:nvSpPr>
          <p:spPr bwMode="auto">
            <a:xfrm>
              <a:off x="1368" y="1124"/>
              <a:ext cx="139"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4" name="Freeform 9">
              <a:extLst>
                <a:ext uri="{FF2B5EF4-FFF2-40B4-BE49-F238E27FC236}">
                  <a16:creationId xmlns:a16="http://schemas.microsoft.com/office/drawing/2014/main" id="{596AFE3B-0400-4F36-B05C-F51A11399A75}"/>
                </a:ext>
              </a:extLst>
            </p:cNvPr>
            <p:cNvSpPr>
              <a:spLocks/>
            </p:cNvSpPr>
            <p:nvPr/>
          </p:nvSpPr>
          <p:spPr bwMode="auto">
            <a:xfrm>
              <a:off x="858" y="800"/>
              <a:ext cx="556" cy="463"/>
            </a:xfrm>
            <a:custGeom>
              <a:avLst/>
              <a:gdLst>
                <a:gd name="T0" fmla="*/ 556 w 556"/>
                <a:gd name="T1" fmla="*/ 0 h 463"/>
                <a:gd name="T2" fmla="*/ 324 w 556"/>
                <a:gd name="T3" fmla="*/ 0 h 463"/>
                <a:gd name="T4" fmla="*/ 394 w 556"/>
                <a:gd name="T5" fmla="*/ 69 h 463"/>
                <a:gd name="T6" fmla="*/ 0 w 556"/>
                <a:gd name="T7" fmla="*/ 463 h 463"/>
                <a:gd name="T8" fmla="*/ 486 w 556"/>
                <a:gd name="T9" fmla="*/ 162 h 463"/>
                <a:gd name="T10" fmla="*/ 556 w 556"/>
                <a:gd name="T11" fmla="*/ 232 h 463"/>
                <a:gd name="T12" fmla="*/ 556 w 556"/>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556" h="463">
                  <a:moveTo>
                    <a:pt x="556" y="0"/>
                  </a:moveTo>
                  <a:lnTo>
                    <a:pt x="324" y="0"/>
                  </a:lnTo>
                  <a:lnTo>
                    <a:pt x="394" y="69"/>
                  </a:lnTo>
                  <a:lnTo>
                    <a:pt x="0" y="463"/>
                  </a:lnTo>
                  <a:lnTo>
                    <a:pt x="486" y="162"/>
                  </a:lnTo>
                  <a:lnTo>
                    <a:pt x="556" y="232"/>
                  </a:lnTo>
                  <a:lnTo>
                    <a:pt x="5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grpSp>
      <p:grpSp>
        <p:nvGrpSpPr>
          <p:cNvPr id="25" name="Group 12">
            <a:extLst>
              <a:ext uri="{FF2B5EF4-FFF2-40B4-BE49-F238E27FC236}">
                <a16:creationId xmlns:a16="http://schemas.microsoft.com/office/drawing/2014/main" id="{1E02F0F3-1C82-4315-A599-6C4FB1F0FA86}"/>
              </a:ext>
            </a:extLst>
          </p:cNvPr>
          <p:cNvGrpSpPr>
            <a:grpSpLocks noChangeAspect="1"/>
          </p:cNvGrpSpPr>
          <p:nvPr/>
        </p:nvGrpSpPr>
        <p:grpSpPr bwMode="auto">
          <a:xfrm>
            <a:off x="628651" y="5649046"/>
            <a:ext cx="457670" cy="457670"/>
            <a:chOff x="788" y="800"/>
            <a:chExt cx="742" cy="742"/>
          </a:xfrm>
          <a:solidFill>
            <a:schemeClr val="bg1"/>
          </a:solidFill>
        </p:grpSpPr>
        <p:sp>
          <p:nvSpPr>
            <p:cNvPr id="26" name="Rectangle 13">
              <a:extLst>
                <a:ext uri="{FF2B5EF4-FFF2-40B4-BE49-F238E27FC236}">
                  <a16:creationId xmlns:a16="http://schemas.microsoft.com/office/drawing/2014/main" id="{6A43A763-5A21-41F9-95A3-8DFD25635EE0}"/>
                </a:ext>
              </a:extLst>
            </p:cNvPr>
            <p:cNvSpPr>
              <a:spLocks noChangeArrowheads="1"/>
            </p:cNvSpPr>
            <p:nvPr/>
          </p:nvSpPr>
          <p:spPr bwMode="auto">
            <a:xfrm>
              <a:off x="1344" y="1402"/>
              <a:ext cx="140"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7" name="Rectangle 14">
              <a:extLst>
                <a:ext uri="{FF2B5EF4-FFF2-40B4-BE49-F238E27FC236}">
                  <a16:creationId xmlns:a16="http://schemas.microsoft.com/office/drawing/2014/main" id="{DF381C6B-B013-4F6F-A020-7906B4F17247}"/>
                </a:ext>
              </a:extLst>
            </p:cNvPr>
            <p:cNvSpPr>
              <a:spLocks noChangeArrowheads="1"/>
            </p:cNvSpPr>
            <p:nvPr/>
          </p:nvSpPr>
          <p:spPr bwMode="auto">
            <a:xfrm>
              <a:off x="1159" y="1310"/>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8" name="Rectangle 15">
              <a:extLst>
                <a:ext uri="{FF2B5EF4-FFF2-40B4-BE49-F238E27FC236}">
                  <a16:creationId xmlns:a16="http://schemas.microsoft.com/office/drawing/2014/main" id="{00176745-8728-4D76-BEAE-046B62EA1D76}"/>
                </a:ext>
              </a:extLst>
            </p:cNvPr>
            <p:cNvSpPr>
              <a:spLocks noChangeArrowheads="1"/>
            </p:cNvSpPr>
            <p:nvPr/>
          </p:nvSpPr>
          <p:spPr bwMode="auto">
            <a:xfrm>
              <a:off x="974" y="1217"/>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29" name="Rectangle 16">
              <a:extLst>
                <a:ext uri="{FF2B5EF4-FFF2-40B4-BE49-F238E27FC236}">
                  <a16:creationId xmlns:a16="http://schemas.microsoft.com/office/drawing/2014/main" id="{15B2ECCD-6B31-413D-8E56-3BEB12910A99}"/>
                </a:ext>
              </a:extLst>
            </p:cNvPr>
            <p:cNvSpPr>
              <a:spLocks noChangeArrowheads="1"/>
            </p:cNvSpPr>
            <p:nvPr/>
          </p:nvSpPr>
          <p:spPr bwMode="auto">
            <a:xfrm>
              <a:off x="788" y="1124"/>
              <a:ext cx="139"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30" name="Freeform 17">
              <a:extLst>
                <a:ext uri="{FF2B5EF4-FFF2-40B4-BE49-F238E27FC236}">
                  <a16:creationId xmlns:a16="http://schemas.microsoft.com/office/drawing/2014/main" id="{D03837BC-9621-4CC0-99F5-BFB90E0678FE}"/>
                </a:ext>
              </a:extLst>
            </p:cNvPr>
            <p:cNvSpPr>
              <a:spLocks/>
            </p:cNvSpPr>
            <p:nvPr/>
          </p:nvSpPr>
          <p:spPr bwMode="auto">
            <a:xfrm>
              <a:off x="974" y="800"/>
              <a:ext cx="556" cy="463"/>
            </a:xfrm>
            <a:custGeom>
              <a:avLst/>
              <a:gdLst>
                <a:gd name="T0" fmla="*/ 486 w 556"/>
                <a:gd name="T1" fmla="*/ 313 h 463"/>
                <a:gd name="T2" fmla="*/ 0 w 556"/>
                <a:gd name="T3" fmla="*/ 0 h 463"/>
                <a:gd name="T4" fmla="*/ 394 w 556"/>
                <a:gd name="T5" fmla="*/ 394 h 463"/>
                <a:gd name="T6" fmla="*/ 324 w 556"/>
                <a:gd name="T7" fmla="*/ 463 h 463"/>
                <a:gd name="T8" fmla="*/ 556 w 556"/>
                <a:gd name="T9" fmla="*/ 463 h 463"/>
                <a:gd name="T10" fmla="*/ 556 w 556"/>
                <a:gd name="T11" fmla="*/ 232 h 463"/>
                <a:gd name="T12" fmla="*/ 486 w 556"/>
                <a:gd name="T13" fmla="*/ 313 h 463"/>
              </a:gdLst>
              <a:ahLst/>
              <a:cxnLst>
                <a:cxn ang="0">
                  <a:pos x="T0" y="T1"/>
                </a:cxn>
                <a:cxn ang="0">
                  <a:pos x="T2" y="T3"/>
                </a:cxn>
                <a:cxn ang="0">
                  <a:pos x="T4" y="T5"/>
                </a:cxn>
                <a:cxn ang="0">
                  <a:pos x="T6" y="T7"/>
                </a:cxn>
                <a:cxn ang="0">
                  <a:pos x="T8" y="T9"/>
                </a:cxn>
                <a:cxn ang="0">
                  <a:pos x="T10" y="T11"/>
                </a:cxn>
                <a:cxn ang="0">
                  <a:pos x="T12" y="T13"/>
                </a:cxn>
              </a:cxnLst>
              <a:rect l="0" t="0" r="r" b="b"/>
              <a:pathLst>
                <a:path w="556" h="463">
                  <a:moveTo>
                    <a:pt x="486" y="313"/>
                  </a:moveTo>
                  <a:lnTo>
                    <a:pt x="0" y="0"/>
                  </a:lnTo>
                  <a:lnTo>
                    <a:pt x="394" y="394"/>
                  </a:lnTo>
                  <a:lnTo>
                    <a:pt x="324" y="463"/>
                  </a:lnTo>
                  <a:lnTo>
                    <a:pt x="556" y="463"/>
                  </a:lnTo>
                  <a:lnTo>
                    <a:pt x="556" y="232"/>
                  </a:lnTo>
                  <a:lnTo>
                    <a:pt x="486"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grpSp>
      <p:grpSp>
        <p:nvGrpSpPr>
          <p:cNvPr id="31" name="Group 20">
            <a:extLst>
              <a:ext uri="{FF2B5EF4-FFF2-40B4-BE49-F238E27FC236}">
                <a16:creationId xmlns:a16="http://schemas.microsoft.com/office/drawing/2014/main" id="{81FA5947-219A-4060-80BB-DC041660147B}"/>
              </a:ext>
            </a:extLst>
          </p:cNvPr>
          <p:cNvGrpSpPr>
            <a:grpSpLocks noChangeAspect="1"/>
          </p:cNvGrpSpPr>
          <p:nvPr/>
        </p:nvGrpSpPr>
        <p:grpSpPr bwMode="auto">
          <a:xfrm>
            <a:off x="577298" y="2704487"/>
            <a:ext cx="561491" cy="561491"/>
            <a:chOff x="788" y="800"/>
            <a:chExt cx="742" cy="742"/>
          </a:xfrm>
          <a:solidFill>
            <a:schemeClr val="bg1"/>
          </a:solidFill>
        </p:grpSpPr>
        <p:sp>
          <p:nvSpPr>
            <p:cNvPr id="32" name="Freeform 21">
              <a:extLst>
                <a:ext uri="{FF2B5EF4-FFF2-40B4-BE49-F238E27FC236}">
                  <a16:creationId xmlns:a16="http://schemas.microsoft.com/office/drawing/2014/main" id="{63A847CC-2C2D-44BD-91C6-106400CDE22B}"/>
                </a:ext>
              </a:extLst>
            </p:cNvPr>
            <p:cNvSpPr>
              <a:spLocks/>
            </p:cNvSpPr>
            <p:nvPr/>
          </p:nvSpPr>
          <p:spPr bwMode="auto">
            <a:xfrm>
              <a:off x="788" y="997"/>
              <a:ext cx="522"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sp>
          <p:nvSpPr>
            <p:cNvPr id="33" name="Freeform 22">
              <a:extLst>
                <a:ext uri="{FF2B5EF4-FFF2-40B4-BE49-F238E27FC236}">
                  <a16:creationId xmlns:a16="http://schemas.microsoft.com/office/drawing/2014/main" id="{F3113F50-A52E-408E-AE3F-741A16F1EC94}"/>
                </a:ext>
              </a:extLst>
            </p:cNvPr>
            <p:cNvSpPr>
              <a:spLocks/>
            </p:cNvSpPr>
            <p:nvPr/>
          </p:nvSpPr>
          <p:spPr bwMode="auto">
            <a:xfrm>
              <a:off x="1147" y="800"/>
              <a:ext cx="383" cy="301"/>
            </a:xfrm>
            <a:custGeom>
              <a:avLst/>
              <a:gdLst>
                <a:gd name="T0" fmla="*/ 325 w 383"/>
                <a:gd name="T1" fmla="*/ 0 h 301"/>
                <a:gd name="T2" fmla="*/ 163 w 383"/>
                <a:gd name="T3" fmla="*/ 162 h 301"/>
                <a:gd name="T4" fmla="*/ 70 w 383"/>
                <a:gd name="T5" fmla="*/ 69 h 301"/>
                <a:gd name="T6" fmla="*/ 0 w 383"/>
                <a:gd name="T7" fmla="*/ 139 h 301"/>
                <a:gd name="T8" fmla="*/ 128 w 383"/>
                <a:gd name="T9" fmla="*/ 266 h 301"/>
                <a:gd name="T10" fmla="*/ 163 w 383"/>
                <a:gd name="T11" fmla="*/ 301 h 301"/>
                <a:gd name="T12" fmla="*/ 383 w 383"/>
                <a:gd name="T13" fmla="*/ 69 h 301"/>
                <a:gd name="T14" fmla="*/ 325 w 383"/>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301">
                  <a:moveTo>
                    <a:pt x="325" y="0"/>
                  </a:moveTo>
                  <a:lnTo>
                    <a:pt x="163" y="162"/>
                  </a:lnTo>
                  <a:lnTo>
                    <a:pt x="70" y="69"/>
                  </a:lnTo>
                  <a:lnTo>
                    <a:pt x="0" y="139"/>
                  </a:lnTo>
                  <a:lnTo>
                    <a:pt x="128" y="266"/>
                  </a:lnTo>
                  <a:lnTo>
                    <a:pt x="163" y="301"/>
                  </a:lnTo>
                  <a:lnTo>
                    <a:pt x="383" y="69"/>
                  </a:lnTo>
                  <a:lnTo>
                    <a:pt x="3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600" b="1" i="1">
                <a:solidFill>
                  <a:schemeClr val="bg1"/>
                </a:solidFill>
                <a:latin typeface="+mj-lt"/>
              </a:endParaRPr>
            </a:p>
          </p:txBody>
        </p:sp>
      </p:grpSp>
      <p:grpSp>
        <p:nvGrpSpPr>
          <p:cNvPr id="34" name="Group 25">
            <a:extLst>
              <a:ext uri="{FF2B5EF4-FFF2-40B4-BE49-F238E27FC236}">
                <a16:creationId xmlns:a16="http://schemas.microsoft.com/office/drawing/2014/main" id="{74C5CE95-F4DF-4D00-9BE3-F33BB8DCCC49}"/>
              </a:ext>
            </a:extLst>
          </p:cNvPr>
          <p:cNvGrpSpPr>
            <a:grpSpLocks noChangeAspect="1"/>
          </p:cNvGrpSpPr>
          <p:nvPr/>
        </p:nvGrpSpPr>
        <p:grpSpPr bwMode="auto">
          <a:xfrm>
            <a:off x="574123" y="3678440"/>
            <a:ext cx="564668" cy="564667"/>
            <a:chOff x="788" y="800"/>
            <a:chExt cx="742" cy="742"/>
          </a:xfrm>
          <a:solidFill>
            <a:schemeClr val="bg1"/>
          </a:solidFill>
        </p:grpSpPr>
        <p:sp>
          <p:nvSpPr>
            <p:cNvPr id="35" name="Freeform 26">
              <a:extLst>
                <a:ext uri="{FF2B5EF4-FFF2-40B4-BE49-F238E27FC236}">
                  <a16:creationId xmlns:a16="http://schemas.microsoft.com/office/drawing/2014/main" id="{E5FBAA0F-7C27-4548-93B4-8214F19C3CAD}"/>
                </a:ext>
              </a:extLst>
            </p:cNvPr>
            <p:cNvSpPr>
              <a:spLocks/>
            </p:cNvSpPr>
            <p:nvPr/>
          </p:nvSpPr>
          <p:spPr bwMode="auto">
            <a:xfrm>
              <a:off x="788" y="997"/>
              <a:ext cx="522"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200" b="1" i="1">
                <a:solidFill>
                  <a:schemeClr val="bg1"/>
                </a:solidFill>
                <a:latin typeface="+mj-lt"/>
              </a:endParaRPr>
            </a:p>
          </p:txBody>
        </p:sp>
        <p:sp>
          <p:nvSpPr>
            <p:cNvPr id="36" name="Freeform 27">
              <a:extLst>
                <a:ext uri="{FF2B5EF4-FFF2-40B4-BE49-F238E27FC236}">
                  <a16:creationId xmlns:a16="http://schemas.microsoft.com/office/drawing/2014/main" id="{59E49B6A-7DCE-4AB9-8EFB-A3060818A60C}"/>
                </a:ext>
              </a:extLst>
            </p:cNvPr>
            <p:cNvSpPr>
              <a:spLocks/>
            </p:cNvSpPr>
            <p:nvPr/>
          </p:nvSpPr>
          <p:spPr bwMode="auto">
            <a:xfrm>
              <a:off x="1205" y="800"/>
              <a:ext cx="325" cy="324"/>
            </a:xfrm>
            <a:custGeom>
              <a:avLst/>
              <a:gdLst>
                <a:gd name="T0" fmla="*/ 325 w 325"/>
                <a:gd name="T1" fmla="*/ 266 h 324"/>
                <a:gd name="T2" fmla="*/ 232 w 325"/>
                <a:gd name="T3" fmla="*/ 162 h 324"/>
                <a:gd name="T4" fmla="*/ 325 w 325"/>
                <a:gd name="T5" fmla="*/ 69 h 324"/>
                <a:gd name="T6" fmla="*/ 267 w 325"/>
                <a:gd name="T7" fmla="*/ 0 h 324"/>
                <a:gd name="T8" fmla="*/ 163 w 325"/>
                <a:gd name="T9" fmla="*/ 104 h 324"/>
                <a:gd name="T10" fmla="*/ 70 w 325"/>
                <a:gd name="T11" fmla="*/ 0 h 324"/>
                <a:gd name="T12" fmla="*/ 0 w 325"/>
                <a:gd name="T13" fmla="*/ 69 h 324"/>
                <a:gd name="T14" fmla="*/ 105 w 325"/>
                <a:gd name="T15" fmla="*/ 162 h 324"/>
                <a:gd name="T16" fmla="*/ 0 w 325"/>
                <a:gd name="T17" fmla="*/ 266 h 324"/>
                <a:gd name="T18" fmla="*/ 70 w 325"/>
                <a:gd name="T19" fmla="*/ 324 h 324"/>
                <a:gd name="T20" fmla="*/ 163 w 325"/>
                <a:gd name="T21" fmla="*/ 232 h 324"/>
                <a:gd name="T22" fmla="*/ 267 w 325"/>
                <a:gd name="T23" fmla="*/ 324 h 324"/>
                <a:gd name="T24" fmla="*/ 325 w 325"/>
                <a:gd name="T25" fmla="*/ 26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324">
                  <a:moveTo>
                    <a:pt x="325" y="266"/>
                  </a:moveTo>
                  <a:lnTo>
                    <a:pt x="232" y="162"/>
                  </a:lnTo>
                  <a:lnTo>
                    <a:pt x="325" y="69"/>
                  </a:lnTo>
                  <a:lnTo>
                    <a:pt x="267" y="0"/>
                  </a:lnTo>
                  <a:lnTo>
                    <a:pt x="163" y="104"/>
                  </a:lnTo>
                  <a:lnTo>
                    <a:pt x="70" y="0"/>
                  </a:lnTo>
                  <a:lnTo>
                    <a:pt x="0" y="69"/>
                  </a:lnTo>
                  <a:lnTo>
                    <a:pt x="105" y="162"/>
                  </a:lnTo>
                  <a:lnTo>
                    <a:pt x="0" y="266"/>
                  </a:lnTo>
                  <a:lnTo>
                    <a:pt x="70" y="324"/>
                  </a:lnTo>
                  <a:lnTo>
                    <a:pt x="163" y="232"/>
                  </a:lnTo>
                  <a:lnTo>
                    <a:pt x="267" y="324"/>
                  </a:lnTo>
                  <a:lnTo>
                    <a:pt x="32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200" b="1" i="1">
                <a:solidFill>
                  <a:schemeClr val="bg1"/>
                </a:solidFill>
                <a:latin typeface="+mj-lt"/>
              </a:endParaRPr>
            </a:p>
          </p:txBody>
        </p:sp>
      </p:grpSp>
      <p:grpSp>
        <p:nvGrpSpPr>
          <p:cNvPr id="37" name="Groupe 113">
            <a:extLst>
              <a:ext uri="{FF2B5EF4-FFF2-40B4-BE49-F238E27FC236}">
                <a16:creationId xmlns:a16="http://schemas.microsoft.com/office/drawing/2014/main" id="{198D0AA0-BE31-4356-A38D-5656F981EAE5}"/>
              </a:ext>
            </a:extLst>
          </p:cNvPr>
          <p:cNvGrpSpPr/>
          <p:nvPr/>
        </p:nvGrpSpPr>
        <p:grpSpPr>
          <a:xfrm>
            <a:off x="3127265" y="1086702"/>
            <a:ext cx="5954372" cy="403150"/>
            <a:chOff x="3361069" y="888788"/>
            <a:chExt cx="5954372" cy="403150"/>
          </a:xfrm>
        </p:grpSpPr>
        <p:pic>
          <p:nvPicPr>
            <p:cNvPr id="38" name="Image 108">
              <a:extLst>
                <a:ext uri="{FF2B5EF4-FFF2-40B4-BE49-F238E27FC236}">
                  <a16:creationId xmlns:a16="http://schemas.microsoft.com/office/drawing/2014/main" id="{AAA80A92-033A-4F54-9E0C-3FED61FDEC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069" y="894210"/>
              <a:ext cx="1484651" cy="387111"/>
            </a:xfrm>
            <a:prstGeom prst="rect">
              <a:avLst/>
            </a:prstGeom>
          </p:spPr>
        </p:pic>
        <p:pic>
          <p:nvPicPr>
            <p:cNvPr id="39" name="Image 110">
              <a:extLst>
                <a:ext uri="{FF2B5EF4-FFF2-40B4-BE49-F238E27FC236}">
                  <a16:creationId xmlns:a16="http://schemas.microsoft.com/office/drawing/2014/main" id="{8285FFD4-4C37-4FBB-921D-4983C89AA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6615" y="977654"/>
              <a:ext cx="1039728" cy="140363"/>
            </a:xfrm>
            <a:prstGeom prst="rect">
              <a:avLst/>
            </a:prstGeom>
          </p:spPr>
        </p:pic>
        <p:pic>
          <p:nvPicPr>
            <p:cNvPr id="40" name="Image 112">
              <a:extLst>
                <a:ext uri="{FF2B5EF4-FFF2-40B4-BE49-F238E27FC236}">
                  <a16:creationId xmlns:a16="http://schemas.microsoft.com/office/drawing/2014/main" id="{0C750DD3-8A3B-4A58-A5AD-63BEDD4A3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239" y="888788"/>
              <a:ext cx="1168202" cy="403150"/>
            </a:xfrm>
            <a:prstGeom prst="rect">
              <a:avLst/>
            </a:prstGeom>
          </p:spPr>
        </p:pic>
      </p:grpSp>
      <p:sp>
        <p:nvSpPr>
          <p:cNvPr id="41" name="ZoneTexte 2">
            <a:extLst>
              <a:ext uri="{FF2B5EF4-FFF2-40B4-BE49-F238E27FC236}">
                <a16:creationId xmlns:a16="http://schemas.microsoft.com/office/drawing/2014/main" id="{38AA1C3A-2EE4-41C8-AA91-CC4D943FBD0F}"/>
              </a:ext>
            </a:extLst>
          </p:cNvPr>
          <p:cNvSpPr txBox="1"/>
          <p:nvPr/>
        </p:nvSpPr>
        <p:spPr>
          <a:xfrm>
            <a:off x="2812052" y="1606011"/>
            <a:ext cx="2335595" cy="7848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Founded 1983, in France since 2016</a:t>
            </a:r>
          </a:p>
          <a:p>
            <a:pPr marL="171450" indent="-171450">
              <a:buFont typeface="Arial" panose="020B0604020202020204" pitchFamily="34" charset="0"/>
              <a:buChar char="•"/>
            </a:pPr>
            <a:r>
              <a:rPr lang="en-US" sz="900">
                <a:latin typeface="+mj-lt"/>
              </a:rPr>
              <a:t>180,000+ associates in 930 offices</a:t>
            </a:r>
          </a:p>
          <a:p>
            <a:pPr marL="171450" indent="-171450">
              <a:buFont typeface="Arial" panose="020B0604020202020204" pitchFamily="34" charset="0"/>
              <a:buChar char="•"/>
            </a:pPr>
            <a:r>
              <a:rPr lang="en-US" sz="900">
                <a:latin typeface="+mj-lt"/>
              </a:rPr>
              <a:t>1,041,948 closed transactions</a:t>
            </a:r>
            <a:endParaRPr lang="fr-FR" sz="900">
              <a:latin typeface="+mj-lt"/>
            </a:endParaRPr>
          </a:p>
        </p:txBody>
      </p:sp>
      <p:sp>
        <p:nvSpPr>
          <p:cNvPr id="42" name="ZoneTexte 42">
            <a:extLst>
              <a:ext uri="{FF2B5EF4-FFF2-40B4-BE49-F238E27FC236}">
                <a16:creationId xmlns:a16="http://schemas.microsoft.com/office/drawing/2014/main" id="{5B7529CB-DDD1-4676-A99F-E810CD3760D6}"/>
              </a:ext>
            </a:extLst>
          </p:cNvPr>
          <p:cNvSpPr txBox="1"/>
          <p:nvPr/>
        </p:nvSpPr>
        <p:spPr>
          <a:xfrm>
            <a:off x="2812052" y="2579842"/>
            <a:ext cx="2540033" cy="923330"/>
          </a:xfrm>
          <a:prstGeom prst="rect">
            <a:avLst/>
          </a:prstGeom>
          <a:noFill/>
        </p:spPr>
        <p:txBody>
          <a:bodyPr wrap="square" rtlCol="0">
            <a:spAutoFit/>
          </a:bodyPr>
          <a:lstStyle/>
          <a:p>
            <a:pPr marL="171450" indent="-171450">
              <a:buClr>
                <a:schemeClr val="tx1"/>
              </a:buClr>
              <a:buFont typeface="Wingdings" panose="05000000000000000000" pitchFamily="2" charset="2"/>
              <a:buChar char="ü"/>
            </a:pPr>
            <a:r>
              <a:rPr lang="en-US" sz="900">
                <a:solidFill>
                  <a:srgbClr val="009DB0"/>
                </a:solidFill>
                <a:latin typeface="+mj-lt"/>
              </a:rPr>
              <a:t>Brand value</a:t>
            </a:r>
            <a:r>
              <a:rPr lang="en-US" sz="900">
                <a:latin typeface="+mj-lt"/>
              </a:rPr>
              <a:t>: largest real estate franchise by agent count in the world</a:t>
            </a:r>
          </a:p>
          <a:p>
            <a:pPr marL="171450" indent="-171450">
              <a:buClr>
                <a:schemeClr val="tx1"/>
              </a:buClr>
              <a:buFont typeface="Wingdings" panose="05000000000000000000" pitchFamily="2" charset="2"/>
              <a:buChar char="ü"/>
            </a:pPr>
            <a:r>
              <a:rPr lang="en-US" sz="900">
                <a:solidFill>
                  <a:srgbClr val="009DB0"/>
                </a:solidFill>
                <a:latin typeface="+mj-lt"/>
              </a:rPr>
              <a:t>KW Cloud </a:t>
            </a:r>
            <a:r>
              <a:rPr lang="en-US" sz="900">
                <a:latin typeface="+mj-lt"/>
              </a:rPr>
              <a:t>gathers a range of useful tools for agents</a:t>
            </a:r>
          </a:p>
          <a:p>
            <a:pPr marL="171450" indent="-171450">
              <a:buClr>
                <a:schemeClr val="tx1"/>
              </a:buClr>
              <a:buFont typeface="Wingdings" panose="05000000000000000000" pitchFamily="2" charset="2"/>
              <a:buChar char="ü"/>
            </a:pPr>
            <a:r>
              <a:rPr lang="en-US" sz="900">
                <a:latin typeface="+mj-lt"/>
              </a:rPr>
              <a:t>Kelle: </a:t>
            </a:r>
            <a:r>
              <a:rPr lang="en-US" sz="900">
                <a:solidFill>
                  <a:srgbClr val="009DB0"/>
                </a:solidFill>
                <a:latin typeface="+mj-lt"/>
              </a:rPr>
              <a:t>AI platform </a:t>
            </a:r>
            <a:r>
              <a:rPr lang="en-US" sz="900">
                <a:latin typeface="+mj-lt"/>
              </a:rPr>
              <a:t>and </a:t>
            </a:r>
            <a:r>
              <a:rPr lang="en-US" sz="900">
                <a:solidFill>
                  <a:srgbClr val="009DB0"/>
                </a:solidFill>
                <a:latin typeface="+mj-lt"/>
              </a:rPr>
              <a:t>virtual assistance</a:t>
            </a:r>
            <a:r>
              <a:rPr lang="en-US" sz="900">
                <a:latin typeface="+mj-lt"/>
              </a:rPr>
              <a:t> for agents </a:t>
            </a:r>
            <a:endParaRPr lang="fr-FR" sz="900">
              <a:latin typeface="+mj-lt"/>
            </a:endParaRPr>
          </a:p>
        </p:txBody>
      </p:sp>
      <p:sp>
        <p:nvSpPr>
          <p:cNvPr id="43" name="ZoneTexte 43">
            <a:extLst>
              <a:ext uri="{FF2B5EF4-FFF2-40B4-BE49-F238E27FC236}">
                <a16:creationId xmlns:a16="http://schemas.microsoft.com/office/drawing/2014/main" id="{D1565C00-F054-49AA-9C82-4EE4CDDC7306}"/>
              </a:ext>
            </a:extLst>
          </p:cNvPr>
          <p:cNvSpPr txBox="1"/>
          <p:nvPr/>
        </p:nvSpPr>
        <p:spPr>
          <a:xfrm>
            <a:off x="2812052" y="4642328"/>
            <a:ext cx="2442817" cy="230832"/>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Recent European expansion  </a:t>
            </a:r>
            <a:endParaRPr lang="fr-FR" sz="900">
              <a:latin typeface="+mj-lt"/>
            </a:endParaRPr>
          </a:p>
        </p:txBody>
      </p:sp>
      <p:sp>
        <p:nvSpPr>
          <p:cNvPr id="44" name="ZoneTexte 44">
            <a:extLst>
              <a:ext uri="{FF2B5EF4-FFF2-40B4-BE49-F238E27FC236}">
                <a16:creationId xmlns:a16="http://schemas.microsoft.com/office/drawing/2014/main" id="{2C6E6C2C-A569-4858-90C3-29433FF7C8C5}"/>
              </a:ext>
            </a:extLst>
          </p:cNvPr>
          <p:cNvSpPr txBox="1"/>
          <p:nvPr/>
        </p:nvSpPr>
        <p:spPr>
          <a:xfrm>
            <a:off x="5451979" y="1596122"/>
            <a:ext cx="2030862" cy="9233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Founded 2012</a:t>
            </a:r>
          </a:p>
          <a:p>
            <a:pPr marL="171450" indent="-171450">
              <a:buFont typeface="Arial" panose="020B0604020202020204" pitchFamily="34" charset="0"/>
              <a:buChar char="•"/>
            </a:pPr>
            <a:r>
              <a:rPr lang="en-US" sz="900">
                <a:latin typeface="+mj-lt"/>
              </a:rPr>
              <a:t>HQ in NYC</a:t>
            </a:r>
          </a:p>
          <a:p>
            <a:pPr marL="171450" indent="-171450">
              <a:buFont typeface="Arial" panose="020B0604020202020204" pitchFamily="34" charset="0"/>
              <a:buChar char="•"/>
            </a:pPr>
            <a:r>
              <a:rPr lang="en-US" sz="900">
                <a:latin typeface="+mj-lt"/>
              </a:rPr>
              <a:t>2,300 associates in 30 locations</a:t>
            </a:r>
          </a:p>
          <a:p>
            <a:pPr marL="171450" indent="-171450">
              <a:buFont typeface="Arial" panose="020B0604020202020204" pitchFamily="34" charset="0"/>
              <a:buChar char="•"/>
            </a:pPr>
            <a:r>
              <a:rPr lang="en-US" sz="900">
                <a:latin typeface="+mj-lt"/>
              </a:rPr>
              <a:t>Operates solely in the US</a:t>
            </a:r>
          </a:p>
          <a:p>
            <a:endParaRPr lang="fr-FR" sz="900">
              <a:latin typeface="+mj-lt"/>
            </a:endParaRPr>
          </a:p>
        </p:txBody>
      </p:sp>
      <p:sp>
        <p:nvSpPr>
          <p:cNvPr id="45" name="ZoneTexte 45">
            <a:extLst>
              <a:ext uri="{FF2B5EF4-FFF2-40B4-BE49-F238E27FC236}">
                <a16:creationId xmlns:a16="http://schemas.microsoft.com/office/drawing/2014/main" id="{DD1E1F57-C580-47E2-8B5F-F70FD04FD55D}"/>
              </a:ext>
            </a:extLst>
          </p:cNvPr>
          <p:cNvSpPr txBox="1"/>
          <p:nvPr/>
        </p:nvSpPr>
        <p:spPr>
          <a:xfrm>
            <a:off x="2812052" y="5554211"/>
            <a:ext cx="2442817" cy="369332"/>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European cultural misfit </a:t>
            </a:r>
          </a:p>
          <a:p>
            <a:pPr marL="171450" indent="-171450">
              <a:buFont typeface="Arial" panose="020B0604020202020204" pitchFamily="34" charset="0"/>
              <a:buChar char="•"/>
            </a:pPr>
            <a:r>
              <a:rPr lang="en-US" sz="900">
                <a:latin typeface="+mj-lt"/>
              </a:rPr>
              <a:t>European competitive environment </a:t>
            </a:r>
            <a:endParaRPr lang="fr-FR" sz="900">
              <a:latin typeface="+mj-lt"/>
            </a:endParaRPr>
          </a:p>
        </p:txBody>
      </p:sp>
      <p:sp>
        <p:nvSpPr>
          <p:cNvPr id="46" name="ZoneTexte 46">
            <a:extLst>
              <a:ext uri="{FF2B5EF4-FFF2-40B4-BE49-F238E27FC236}">
                <a16:creationId xmlns:a16="http://schemas.microsoft.com/office/drawing/2014/main" id="{FA790B03-EB67-421F-BCAB-B8416A7B6A29}"/>
              </a:ext>
            </a:extLst>
          </p:cNvPr>
          <p:cNvSpPr txBox="1"/>
          <p:nvPr/>
        </p:nvSpPr>
        <p:spPr>
          <a:xfrm>
            <a:off x="2812052" y="3674670"/>
            <a:ext cx="2561350" cy="646331"/>
          </a:xfrm>
          <a:prstGeom prst="rect">
            <a:avLst/>
          </a:prstGeom>
          <a:noFill/>
        </p:spPr>
        <p:txBody>
          <a:bodyPr wrap="square" rtlCol="0">
            <a:spAutoFit/>
          </a:bodyPr>
          <a:lstStyle/>
          <a:p>
            <a:pPr marL="171450" indent="-171450">
              <a:buClr>
                <a:schemeClr val="tx1"/>
              </a:buClr>
              <a:buFont typeface="Verdana" panose="020B0604030504040204" pitchFamily="34" charset="0"/>
              <a:buChar char="×"/>
            </a:pPr>
            <a:r>
              <a:rPr lang="en-US" sz="900">
                <a:latin typeface="+mj-lt"/>
              </a:rPr>
              <a:t>Less renown in European markets</a:t>
            </a:r>
          </a:p>
          <a:p>
            <a:pPr marL="171450" indent="-171450">
              <a:buClr>
                <a:schemeClr val="tx1"/>
              </a:buClr>
              <a:buFont typeface="Verdana" panose="020B0604030504040204" pitchFamily="34" charset="0"/>
              <a:buChar char="×"/>
            </a:pPr>
            <a:r>
              <a:rPr lang="en-US" sz="900">
                <a:latin typeface="+mj-lt"/>
              </a:rPr>
              <a:t>No commission </a:t>
            </a:r>
            <a:r>
              <a:rPr lang="en-US" sz="900">
                <a:solidFill>
                  <a:srgbClr val="009DB0"/>
                </a:solidFill>
                <a:latin typeface="+mj-lt"/>
              </a:rPr>
              <a:t>only compensation</a:t>
            </a:r>
          </a:p>
          <a:p>
            <a:pPr marL="171450" indent="-171450">
              <a:buClr>
                <a:schemeClr val="tx1"/>
              </a:buClr>
              <a:buFont typeface="Verdana" panose="020B0604030504040204" pitchFamily="34" charset="0"/>
              <a:buChar char="×"/>
            </a:pPr>
            <a:r>
              <a:rPr lang="en-US" sz="900">
                <a:latin typeface="+mj-lt"/>
              </a:rPr>
              <a:t>Great </a:t>
            </a:r>
            <a:r>
              <a:rPr lang="en-US" sz="900">
                <a:solidFill>
                  <a:srgbClr val="009DB0"/>
                </a:solidFill>
                <a:latin typeface="+mj-lt"/>
              </a:rPr>
              <a:t>independence</a:t>
            </a:r>
            <a:r>
              <a:rPr lang="en-US" sz="900">
                <a:latin typeface="+mj-lt"/>
              </a:rPr>
              <a:t> required</a:t>
            </a:r>
          </a:p>
          <a:p>
            <a:pPr marL="171450" indent="-171450">
              <a:buClr>
                <a:schemeClr val="tx1"/>
              </a:buClr>
              <a:buFont typeface="Verdana" panose="020B0604030504040204" pitchFamily="34" charset="0"/>
              <a:buChar char="×"/>
            </a:pPr>
            <a:r>
              <a:rPr lang="en-US" sz="900">
                <a:solidFill>
                  <a:srgbClr val="009DB0"/>
                </a:solidFill>
                <a:latin typeface="+mj-lt"/>
              </a:rPr>
              <a:t>Cult </a:t>
            </a:r>
            <a:r>
              <a:rPr lang="en-US" sz="900">
                <a:latin typeface="+mj-lt"/>
              </a:rPr>
              <a:t>culture mentality  </a:t>
            </a:r>
            <a:endParaRPr lang="fr-FR" sz="900">
              <a:latin typeface="+mj-lt"/>
            </a:endParaRPr>
          </a:p>
        </p:txBody>
      </p:sp>
      <p:sp>
        <p:nvSpPr>
          <p:cNvPr id="47" name="ZoneTexte 47">
            <a:extLst>
              <a:ext uri="{FF2B5EF4-FFF2-40B4-BE49-F238E27FC236}">
                <a16:creationId xmlns:a16="http://schemas.microsoft.com/office/drawing/2014/main" id="{ED0F6837-26D8-4746-A435-8A74A0E14112}"/>
              </a:ext>
            </a:extLst>
          </p:cNvPr>
          <p:cNvSpPr txBox="1"/>
          <p:nvPr/>
        </p:nvSpPr>
        <p:spPr>
          <a:xfrm>
            <a:off x="5451979" y="2579842"/>
            <a:ext cx="2030862" cy="923330"/>
          </a:xfrm>
          <a:prstGeom prst="rect">
            <a:avLst/>
          </a:prstGeom>
          <a:noFill/>
        </p:spPr>
        <p:txBody>
          <a:bodyPr wrap="square" rtlCol="0">
            <a:spAutoFit/>
          </a:bodyPr>
          <a:lstStyle/>
          <a:p>
            <a:pPr marL="171450" indent="-171450">
              <a:buFont typeface="Wingdings" panose="05000000000000000000" pitchFamily="2" charset="2"/>
              <a:buChar char="ü"/>
            </a:pPr>
            <a:r>
              <a:rPr lang="en-US" sz="900">
                <a:latin typeface="+mj-lt"/>
              </a:rPr>
              <a:t>Strong branding based on  both </a:t>
            </a:r>
            <a:r>
              <a:rPr lang="en-US" sz="900">
                <a:solidFill>
                  <a:srgbClr val="009DB0"/>
                </a:solidFill>
                <a:latin typeface="+mj-lt"/>
              </a:rPr>
              <a:t>luxury </a:t>
            </a:r>
            <a:r>
              <a:rPr lang="en-US" sz="900">
                <a:latin typeface="+mj-lt"/>
              </a:rPr>
              <a:t>and</a:t>
            </a:r>
            <a:r>
              <a:rPr lang="en-US" sz="900">
                <a:solidFill>
                  <a:srgbClr val="009DB0"/>
                </a:solidFill>
                <a:latin typeface="+mj-lt"/>
              </a:rPr>
              <a:t> technology</a:t>
            </a:r>
          </a:p>
          <a:p>
            <a:pPr marL="171450" indent="-171450">
              <a:buFont typeface="Wingdings" panose="05000000000000000000" pitchFamily="2" charset="2"/>
              <a:buChar char="ü"/>
            </a:pPr>
            <a:r>
              <a:rPr lang="en-US" sz="900">
                <a:latin typeface="+mj-lt"/>
              </a:rPr>
              <a:t>Efficient proprietary </a:t>
            </a:r>
            <a:r>
              <a:rPr lang="en-US" sz="900">
                <a:solidFill>
                  <a:srgbClr val="009DB0"/>
                </a:solidFill>
                <a:latin typeface="+mj-lt"/>
              </a:rPr>
              <a:t>platform</a:t>
            </a:r>
            <a:r>
              <a:rPr lang="en-US" sz="900">
                <a:latin typeface="+mj-lt"/>
              </a:rPr>
              <a:t> with additional services</a:t>
            </a:r>
          </a:p>
          <a:p>
            <a:pPr marL="171450" indent="-171450">
              <a:buFont typeface="Wingdings" panose="05000000000000000000" pitchFamily="2" charset="2"/>
              <a:buChar char="ü"/>
            </a:pPr>
            <a:r>
              <a:rPr lang="en-US" sz="900">
                <a:latin typeface="+mj-lt"/>
              </a:rPr>
              <a:t>On-the-ground </a:t>
            </a:r>
            <a:r>
              <a:rPr lang="en-US" sz="900">
                <a:solidFill>
                  <a:srgbClr val="009DB0"/>
                </a:solidFill>
                <a:latin typeface="+mj-lt"/>
              </a:rPr>
              <a:t>support and marketing teams</a:t>
            </a:r>
          </a:p>
        </p:txBody>
      </p:sp>
      <p:sp>
        <p:nvSpPr>
          <p:cNvPr id="48" name="ZoneTexte 48">
            <a:extLst>
              <a:ext uri="{FF2B5EF4-FFF2-40B4-BE49-F238E27FC236}">
                <a16:creationId xmlns:a16="http://schemas.microsoft.com/office/drawing/2014/main" id="{476BB187-C5E2-4274-9F8E-71E95127B77B}"/>
              </a:ext>
            </a:extLst>
          </p:cNvPr>
          <p:cNvSpPr txBox="1"/>
          <p:nvPr/>
        </p:nvSpPr>
        <p:spPr>
          <a:xfrm>
            <a:off x="5451979" y="4642328"/>
            <a:ext cx="2027650" cy="230832"/>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International expansion </a:t>
            </a:r>
            <a:endParaRPr lang="fr-FR" sz="900">
              <a:latin typeface="+mj-lt"/>
            </a:endParaRPr>
          </a:p>
        </p:txBody>
      </p:sp>
      <p:sp>
        <p:nvSpPr>
          <p:cNvPr id="49" name="ZoneTexte 50">
            <a:extLst>
              <a:ext uri="{FF2B5EF4-FFF2-40B4-BE49-F238E27FC236}">
                <a16:creationId xmlns:a16="http://schemas.microsoft.com/office/drawing/2014/main" id="{16828FAC-F0BB-4EA2-BC39-9B3066D885D6}"/>
              </a:ext>
            </a:extLst>
          </p:cNvPr>
          <p:cNvSpPr txBox="1"/>
          <p:nvPr/>
        </p:nvSpPr>
        <p:spPr>
          <a:xfrm>
            <a:off x="5451978" y="5554211"/>
            <a:ext cx="2027651" cy="369332"/>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Risk of better software</a:t>
            </a:r>
          </a:p>
          <a:p>
            <a:pPr marL="171450" indent="-171450">
              <a:buFont typeface="Arial" panose="020B0604020202020204" pitchFamily="34" charset="0"/>
              <a:buChar char="•"/>
            </a:pPr>
            <a:r>
              <a:rPr lang="en-US" sz="900">
                <a:latin typeface="+mj-lt"/>
              </a:rPr>
              <a:t>New entrants</a:t>
            </a:r>
            <a:endParaRPr lang="fr-FR" sz="900">
              <a:latin typeface="+mj-lt"/>
            </a:endParaRPr>
          </a:p>
        </p:txBody>
      </p:sp>
      <p:sp>
        <p:nvSpPr>
          <p:cNvPr id="50" name="Rectangle 49">
            <a:extLst>
              <a:ext uri="{FF2B5EF4-FFF2-40B4-BE49-F238E27FC236}">
                <a16:creationId xmlns:a16="http://schemas.microsoft.com/office/drawing/2014/main" id="{E199F83F-3A9A-4935-91A6-883438BC1D8E}"/>
              </a:ext>
            </a:extLst>
          </p:cNvPr>
          <p:cNvSpPr/>
          <p:nvPr/>
        </p:nvSpPr>
        <p:spPr>
          <a:xfrm>
            <a:off x="5451978" y="3674670"/>
            <a:ext cx="1954594" cy="507831"/>
          </a:xfrm>
          <a:prstGeom prst="rect">
            <a:avLst/>
          </a:prstGeom>
          <a:noFill/>
        </p:spPr>
        <p:txBody>
          <a:bodyPr wrap="square" rtlCol="0">
            <a:spAutoFit/>
          </a:bodyPr>
          <a:lstStyle/>
          <a:p>
            <a:pPr marL="171450" indent="-171450">
              <a:buClr>
                <a:schemeClr val="tx1"/>
              </a:buClr>
              <a:buFont typeface="Verdana" panose="020B0604030504040204" pitchFamily="34" charset="0"/>
              <a:buChar char="×"/>
            </a:pPr>
            <a:r>
              <a:rPr lang="en-US" sz="900">
                <a:latin typeface="+mj-lt"/>
              </a:rPr>
              <a:t>Very </a:t>
            </a:r>
            <a:r>
              <a:rPr lang="en-US" sz="900">
                <a:solidFill>
                  <a:srgbClr val="009DB0"/>
                </a:solidFill>
                <a:latin typeface="+mj-lt"/>
              </a:rPr>
              <a:t>competitive US environment</a:t>
            </a:r>
          </a:p>
          <a:p>
            <a:pPr marL="171450" indent="-171450">
              <a:buClr>
                <a:schemeClr val="tx1"/>
              </a:buClr>
              <a:buFont typeface="Verdana" panose="020B0604030504040204" pitchFamily="34" charset="0"/>
              <a:buChar char="×"/>
            </a:pPr>
            <a:r>
              <a:rPr lang="en-US" sz="900">
                <a:solidFill>
                  <a:srgbClr val="009DB0"/>
                </a:solidFill>
                <a:latin typeface="+mj-lt"/>
              </a:rPr>
              <a:t>No international </a:t>
            </a:r>
            <a:r>
              <a:rPr lang="en-US" sz="900">
                <a:latin typeface="+mj-lt"/>
              </a:rPr>
              <a:t>presence </a:t>
            </a:r>
          </a:p>
        </p:txBody>
      </p:sp>
      <p:sp>
        <p:nvSpPr>
          <p:cNvPr id="51" name="ZoneTexte 55">
            <a:extLst>
              <a:ext uri="{FF2B5EF4-FFF2-40B4-BE49-F238E27FC236}">
                <a16:creationId xmlns:a16="http://schemas.microsoft.com/office/drawing/2014/main" id="{E6B48285-E04B-4DEF-A052-C58D83EC2D0D}"/>
              </a:ext>
            </a:extLst>
          </p:cNvPr>
          <p:cNvSpPr txBox="1"/>
          <p:nvPr/>
        </p:nvSpPr>
        <p:spPr>
          <a:xfrm>
            <a:off x="7605191" y="1606011"/>
            <a:ext cx="1824522" cy="7848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Founded 2017</a:t>
            </a:r>
          </a:p>
          <a:p>
            <a:pPr marL="171450" indent="-171450">
              <a:buFont typeface="Arial" panose="020B0604020202020204" pitchFamily="34" charset="0"/>
              <a:buChar char="•"/>
            </a:pPr>
            <a:r>
              <a:rPr lang="en-US" sz="900">
                <a:latin typeface="+mj-lt"/>
              </a:rPr>
              <a:t>HQ in Seattle</a:t>
            </a:r>
          </a:p>
          <a:p>
            <a:pPr marL="171450" indent="-171450">
              <a:buFont typeface="Arial" panose="020B0604020202020204" pitchFamily="34" charset="0"/>
              <a:buChar char="•"/>
            </a:pPr>
            <a:r>
              <a:rPr lang="en-US" sz="900">
                <a:latin typeface="+mj-lt"/>
              </a:rPr>
              <a:t>2,500 employees (2017)</a:t>
            </a:r>
          </a:p>
          <a:p>
            <a:pPr marL="171450" indent="-171450">
              <a:buFont typeface="Arial" panose="020B0604020202020204" pitchFamily="34" charset="0"/>
              <a:buChar char="•"/>
            </a:pPr>
            <a:endParaRPr lang="en-US" sz="900">
              <a:latin typeface="+mj-lt"/>
            </a:endParaRPr>
          </a:p>
          <a:p>
            <a:pPr marL="171450" indent="-171450">
              <a:buFont typeface="Arial" panose="020B0604020202020204" pitchFamily="34" charset="0"/>
              <a:buChar char="•"/>
            </a:pPr>
            <a:endParaRPr lang="fr-FR" sz="900">
              <a:latin typeface="+mj-lt"/>
            </a:endParaRPr>
          </a:p>
        </p:txBody>
      </p:sp>
      <p:sp>
        <p:nvSpPr>
          <p:cNvPr id="52" name="ZoneTexte 56">
            <a:extLst>
              <a:ext uri="{FF2B5EF4-FFF2-40B4-BE49-F238E27FC236}">
                <a16:creationId xmlns:a16="http://schemas.microsoft.com/office/drawing/2014/main" id="{F777F5B5-F3FE-4621-837B-443A67CD7623}"/>
              </a:ext>
            </a:extLst>
          </p:cNvPr>
          <p:cNvSpPr txBox="1"/>
          <p:nvPr/>
        </p:nvSpPr>
        <p:spPr>
          <a:xfrm>
            <a:off x="7605190" y="2579842"/>
            <a:ext cx="2335595" cy="507831"/>
          </a:xfrm>
          <a:prstGeom prst="rect">
            <a:avLst/>
          </a:prstGeom>
          <a:noFill/>
        </p:spPr>
        <p:txBody>
          <a:bodyPr wrap="square" rtlCol="0">
            <a:spAutoFit/>
          </a:bodyPr>
          <a:lstStyle/>
          <a:p>
            <a:pPr marL="171450" indent="-171450">
              <a:buFont typeface="Wingdings" panose="05000000000000000000" pitchFamily="2" charset="2"/>
              <a:buChar char="ü"/>
            </a:pPr>
            <a:r>
              <a:rPr lang="en-US" sz="900">
                <a:latin typeface="+mj-lt"/>
              </a:rPr>
              <a:t>Efficient proprietary </a:t>
            </a:r>
            <a:r>
              <a:rPr lang="en-US" sz="900">
                <a:solidFill>
                  <a:srgbClr val="009DB0"/>
                </a:solidFill>
                <a:latin typeface="+mj-lt"/>
              </a:rPr>
              <a:t>software</a:t>
            </a:r>
          </a:p>
          <a:p>
            <a:pPr marL="171450" indent="-171450">
              <a:buFont typeface="Wingdings" panose="05000000000000000000" pitchFamily="2" charset="2"/>
              <a:buChar char="ü"/>
            </a:pPr>
            <a:r>
              <a:rPr lang="en-US" sz="900">
                <a:latin typeface="+mj-lt"/>
              </a:rPr>
              <a:t>Competitive</a:t>
            </a:r>
            <a:r>
              <a:rPr lang="fr-FR" sz="900">
                <a:latin typeface="+mj-lt"/>
              </a:rPr>
              <a:t> listing </a:t>
            </a:r>
            <a:r>
              <a:rPr lang="en-US" sz="900">
                <a:solidFill>
                  <a:srgbClr val="009DB0"/>
                </a:solidFill>
                <a:latin typeface="+mj-lt"/>
              </a:rPr>
              <a:t>fee</a:t>
            </a:r>
            <a:r>
              <a:rPr lang="en-US" sz="900">
                <a:latin typeface="+mj-lt"/>
              </a:rPr>
              <a:t> (1,5%)</a:t>
            </a:r>
          </a:p>
          <a:p>
            <a:pPr marL="171450" indent="-171450">
              <a:buFont typeface="Wingdings" panose="05000000000000000000" pitchFamily="2" charset="2"/>
              <a:buChar char="ü"/>
            </a:pPr>
            <a:r>
              <a:rPr lang="en-US" sz="900">
                <a:latin typeface="+mj-lt"/>
              </a:rPr>
              <a:t>Virtual visits </a:t>
            </a:r>
          </a:p>
        </p:txBody>
      </p:sp>
      <p:sp>
        <p:nvSpPr>
          <p:cNvPr id="53" name="Rectangle 52">
            <a:extLst>
              <a:ext uri="{FF2B5EF4-FFF2-40B4-BE49-F238E27FC236}">
                <a16:creationId xmlns:a16="http://schemas.microsoft.com/office/drawing/2014/main" id="{8D4E7942-2B52-4BE9-A295-A9A92DC13FDD}"/>
              </a:ext>
            </a:extLst>
          </p:cNvPr>
          <p:cNvSpPr/>
          <p:nvPr/>
        </p:nvSpPr>
        <p:spPr>
          <a:xfrm>
            <a:off x="7605190" y="3674670"/>
            <a:ext cx="1853392" cy="369332"/>
          </a:xfrm>
          <a:prstGeom prst="rect">
            <a:avLst/>
          </a:prstGeom>
          <a:noFill/>
        </p:spPr>
        <p:txBody>
          <a:bodyPr wrap="square" rtlCol="0">
            <a:spAutoFit/>
          </a:bodyPr>
          <a:lstStyle/>
          <a:p>
            <a:pPr marL="171450" indent="-171450">
              <a:buClr>
                <a:schemeClr val="tx1"/>
              </a:buClr>
              <a:buFont typeface="Verdana" panose="020B0604030504040204" pitchFamily="34" charset="0"/>
              <a:buChar char="×"/>
            </a:pPr>
            <a:r>
              <a:rPr lang="en-US" sz="900">
                <a:solidFill>
                  <a:srgbClr val="009DB0"/>
                </a:solidFill>
                <a:latin typeface="+mj-lt"/>
              </a:rPr>
              <a:t>Cut-throat</a:t>
            </a:r>
            <a:r>
              <a:rPr lang="en-US" sz="900">
                <a:latin typeface="+mj-lt"/>
              </a:rPr>
              <a:t> atmosphere</a:t>
            </a:r>
          </a:p>
          <a:p>
            <a:pPr marL="171450" indent="-171450">
              <a:buClr>
                <a:schemeClr val="tx1"/>
              </a:buClr>
              <a:buFont typeface="Verdana" panose="020B0604030504040204" pitchFamily="34" charset="0"/>
              <a:buChar char="×"/>
            </a:pPr>
            <a:r>
              <a:rPr lang="en-US" sz="900">
                <a:solidFill>
                  <a:srgbClr val="009DB0"/>
                </a:solidFill>
                <a:latin typeface="+mj-lt"/>
              </a:rPr>
              <a:t>No international </a:t>
            </a:r>
            <a:r>
              <a:rPr lang="en-US" sz="900">
                <a:latin typeface="+mj-lt"/>
              </a:rPr>
              <a:t>presence</a:t>
            </a:r>
          </a:p>
        </p:txBody>
      </p:sp>
      <p:sp>
        <p:nvSpPr>
          <p:cNvPr id="54" name="ZoneTexte 58">
            <a:extLst>
              <a:ext uri="{FF2B5EF4-FFF2-40B4-BE49-F238E27FC236}">
                <a16:creationId xmlns:a16="http://schemas.microsoft.com/office/drawing/2014/main" id="{D0C04519-B770-4229-904E-E90990FF9CBC}"/>
              </a:ext>
            </a:extLst>
          </p:cNvPr>
          <p:cNvSpPr txBox="1"/>
          <p:nvPr/>
        </p:nvSpPr>
        <p:spPr>
          <a:xfrm>
            <a:off x="7605191" y="5554211"/>
            <a:ext cx="2145392" cy="507831"/>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Risk of better software</a:t>
            </a:r>
          </a:p>
          <a:p>
            <a:pPr marL="171450" indent="-171450">
              <a:buFont typeface="Arial" panose="020B0604020202020204" pitchFamily="34" charset="0"/>
              <a:buChar char="•"/>
            </a:pPr>
            <a:r>
              <a:rPr lang="en-US" sz="900">
                <a:latin typeface="+mj-lt"/>
              </a:rPr>
              <a:t>New entrants </a:t>
            </a:r>
          </a:p>
          <a:p>
            <a:pPr marL="171450" indent="-171450">
              <a:buFont typeface="Arial" panose="020B0604020202020204" pitchFamily="34" charset="0"/>
              <a:buChar char="•"/>
            </a:pPr>
            <a:r>
              <a:rPr lang="en-US" sz="900">
                <a:latin typeface="+mj-lt"/>
              </a:rPr>
              <a:t>Poor employee satisfaction</a:t>
            </a:r>
            <a:endParaRPr lang="fr-FR" sz="900">
              <a:latin typeface="+mj-lt"/>
            </a:endParaRPr>
          </a:p>
        </p:txBody>
      </p:sp>
      <p:sp>
        <p:nvSpPr>
          <p:cNvPr id="55" name="ZoneTexte 60">
            <a:extLst>
              <a:ext uri="{FF2B5EF4-FFF2-40B4-BE49-F238E27FC236}">
                <a16:creationId xmlns:a16="http://schemas.microsoft.com/office/drawing/2014/main" id="{5BEBB35E-CCCB-4CC9-86F4-1BC539EAD54B}"/>
              </a:ext>
            </a:extLst>
          </p:cNvPr>
          <p:cNvSpPr txBox="1"/>
          <p:nvPr/>
        </p:nvSpPr>
        <p:spPr>
          <a:xfrm>
            <a:off x="7605190" y="4642328"/>
            <a:ext cx="2070283" cy="646331"/>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mj-lt"/>
              </a:rPr>
              <a:t>Experimenting with concierge-style home-selling service</a:t>
            </a:r>
          </a:p>
          <a:p>
            <a:pPr marL="171450" indent="-171450">
              <a:buFont typeface="Arial" panose="020B0604020202020204" pitchFamily="34" charset="0"/>
              <a:buChar char="•"/>
            </a:pPr>
            <a:r>
              <a:rPr lang="en-US" sz="900">
                <a:latin typeface="+mj-lt"/>
              </a:rPr>
              <a:t>International expansion </a:t>
            </a:r>
            <a:endParaRPr lang="fr-FR" sz="900">
              <a:latin typeface="+mj-lt"/>
            </a:endParaRPr>
          </a:p>
        </p:txBody>
      </p:sp>
      <p:cxnSp>
        <p:nvCxnSpPr>
          <p:cNvPr id="56" name="Connecteur droit 5">
            <a:extLst>
              <a:ext uri="{FF2B5EF4-FFF2-40B4-BE49-F238E27FC236}">
                <a16:creationId xmlns:a16="http://schemas.microsoft.com/office/drawing/2014/main" id="{7B2A0884-8545-4137-A61E-DBF64D9C4B2C}"/>
              </a:ext>
            </a:extLst>
          </p:cNvPr>
          <p:cNvCxnSpPr>
            <a:cxnSpLocks/>
          </p:cNvCxnSpPr>
          <p:nvPr/>
        </p:nvCxnSpPr>
        <p:spPr bwMode="auto">
          <a:xfrm flipH="1">
            <a:off x="5352085" y="1479235"/>
            <a:ext cx="21317" cy="4845365"/>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57" name="Connecteur droit 69">
            <a:extLst>
              <a:ext uri="{FF2B5EF4-FFF2-40B4-BE49-F238E27FC236}">
                <a16:creationId xmlns:a16="http://schemas.microsoft.com/office/drawing/2014/main" id="{949FD306-04AF-460E-B4F1-D6F7092A6CF6}"/>
              </a:ext>
            </a:extLst>
          </p:cNvPr>
          <p:cNvCxnSpPr/>
          <p:nvPr/>
        </p:nvCxnSpPr>
        <p:spPr bwMode="auto">
          <a:xfrm>
            <a:off x="7482840" y="1479814"/>
            <a:ext cx="0" cy="4844786"/>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2" name="Espace réservé du texte 2">
            <a:extLst>
              <a:ext uri="{FF2B5EF4-FFF2-40B4-BE49-F238E27FC236}">
                <a16:creationId xmlns:a16="http://schemas.microsoft.com/office/drawing/2014/main" id="{870FDDA6-9328-450A-A17C-2FFEC295CFFB}"/>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grpSp>
        <p:nvGrpSpPr>
          <p:cNvPr id="70" name="Groupe 69">
            <a:extLst>
              <a:ext uri="{FF2B5EF4-FFF2-40B4-BE49-F238E27FC236}">
                <a16:creationId xmlns:a16="http://schemas.microsoft.com/office/drawing/2014/main" id="{56BB78AF-FA6B-4BFD-8A91-36E6178C52B0}"/>
              </a:ext>
            </a:extLst>
          </p:cNvPr>
          <p:cNvGrpSpPr/>
          <p:nvPr/>
        </p:nvGrpSpPr>
        <p:grpSpPr>
          <a:xfrm>
            <a:off x="8865599" y="6410026"/>
            <a:ext cx="772875" cy="192882"/>
            <a:chOff x="10416619" y="1219200"/>
            <a:chExt cx="772875" cy="192882"/>
          </a:xfrm>
        </p:grpSpPr>
        <p:sp>
          <p:nvSpPr>
            <p:cNvPr id="71" name="Rectangle 70">
              <a:extLst>
                <a:ext uri="{FF2B5EF4-FFF2-40B4-BE49-F238E27FC236}">
                  <a16:creationId xmlns:a16="http://schemas.microsoft.com/office/drawing/2014/main" id="{B44A9EE5-2E7F-40D5-B402-D68E6AA6A64C}"/>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73" name="Freeform 6">
              <a:extLst>
                <a:ext uri="{FF2B5EF4-FFF2-40B4-BE49-F238E27FC236}">
                  <a16:creationId xmlns:a16="http://schemas.microsoft.com/office/drawing/2014/main" id="{696392A3-A681-4FAB-AB95-07CF15033664}"/>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4" name="Groupe 2">
            <a:extLst>
              <a:ext uri="{FF2B5EF4-FFF2-40B4-BE49-F238E27FC236}">
                <a16:creationId xmlns:a16="http://schemas.microsoft.com/office/drawing/2014/main" id="{92E3DD03-A6AB-49E4-B673-FCBEEFF1ADA0}"/>
              </a:ext>
            </a:extLst>
          </p:cNvPr>
          <p:cNvGrpSpPr>
            <a:grpSpLocks noChangeAspect="1"/>
          </p:cNvGrpSpPr>
          <p:nvPr/>
        </p:nvGrpSpPr>
        <p:grpSpPr>
          <a:xfrm flipH="1">
            <a:off x="164125" y="266768"/>
            <a:ext cx="328776" cy="353706"/>
            <a:chOff x="165235" y="232554"/>
            <a:chExt cx="253804" cy="273051"/>
          </a:xfrm>
        </p:grpSpPr>
        <p:sp>
          <p:nvSpPr>
            <p:cNvPr id="75" name="Freeform 6">
              <a:extLst>
                <a:ext uri="{FF2B5EF4-FFF2-40B4-BE49-F238E27FC236}">
                  <a16:creationId xmlns:a16="http://schemas.microsoft.com/office/drawing/2014/main" id="{DC2FD128-B02D-471F-BC5B-9243A201BBED}"/>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75">
              <a:extLst>
                <a:ext uri="{FF2B5EF4-FFF2-40B4-BE49-F238E27FC236}">
                  <a16:creationId xmlns:a16="http://schemas.microsoft.com/office/drawing/2014/main" id="{1A81E622-7694-4BAD-8FA0-9D5CF30000B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2493916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40E52-ED46-49D8-9764-9D5577948BCD}"/>
              </a:ext>
            </a:extLst>
          </p:cNvPr>
          <p:cNvSpPr>
            <a:spLocks noGrp="1"/>
          </p:cNvSpPr>
          <p:nvPr>
            <p:ph type="ctrTitle"/>
          </p:nvPr>
        </p:nvSpPr>
        <p:spPr>
          <a:xfrm>
            <a:off x="584515" y="116632"/>
            <a:ext cx="9321485" cy="576064"/>
          </a:xfrm>
        </p:spPr>
        <p:txBody>
          <a:bodyPr/>
          <a:lstStyle/>
          <a:p>
            <a:r>
              <a:rPr lang="en-US" sz="1300" i="1">
                <a:solidFill>
                  <a:schemeClr val="accent6">
                    <a:lumMod val="75000"/>
                  </a:schemeClr>
                </a:solidFill>
              </a:rPr>
              <a:t>Illustration – MLM platform: </a:t>
            </a:r>
            <a:r>
              <a:rPr lang="en-US" sz="1300"/>
              <a:t>Contrary to models like </a:t>
            </a:r>
            <a:r>
              <a:rPr lang="en-US" sz="1300" err="1"/>
              <a:t>Meero</a:t>
            </a:r>
            <a:r>
              <a:rPr lang="en-US" sz="1300"/>
              <a:t> where </a:t>
            </a:r>
            <a:r>
              <a:rPr lang="en-US" sz="1300">
                <a:solidFill>
                  <a:srgbClr val="009DB0"/>
                </a:solidFill>
              </a:rPr>
              <a:t>digital tools substitute customer relationship</a:t>
            </a:r>
            <a:r>
              <a:rPr lang="en-US" sz="1300"/>
              <a:t> from professionals, Compass model empowers them, so they focus on customer relationship</a:t>
            </a:r>
            <a:endParaRPr lang="en-US" sz="1300" i="1">
              <a:solidFill>
                <a:srgbClr val="F79646"/>
              </a:solidFill>
            </a:endParaRPr>
          </a:p>
        </p:txBody>
      </p:sp>
      <p:grpSp>
        <p:nvGrpSpPr>
          <p:cNvPr id="4" name="Groupe 3">
            <a:extLst>
              <a:ext uri="{FF2B5EF4-FFF2-40B4-BE49-F238E27FC236}">
                <a16:creationId xmlns:a16="http://schemas.microsoft.com/office/drawing/2014/main" id="{A300C57B-9FE4-41E3-ACDB-674C723437C9}"/>
              </a:ext>
            </a:extLst>
          </p:cNvPr>
          <p:cNvGrpSpPr/>
          <p:nvPr/>
        </p:nvGrpSpPr>
        <p:grpSpPr>
          <a:xfrm>
            <a:off x="8865599" y="6410026"/>
            <a:ext cx="772875" cy="192882"/>
            <a:chOff x="10416619" y="1219200"/>
            <a:chExt cx="772875" cy="192882"/>
          </a:xfrm>
        </p:grpSpPr>
        <p:sp>
          <p:nvSpPr>
            <p:cNvPr id="5" name="Rectangle 4">
              <a:extLst>
                <a:ext uri="{FF2B5EF4-FFF2-40B4-BE49-F238E27FC236}">
                  <a16:creationId xmlns:a16="http://schemas.microsoft.com/office/drawing/2014/main" id="{42B8F018-2352-478D-9BAD-7C6C255C9C72}"/>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6" name="Freeform 6">
              <a:extLst>
                <a:ext uri="{FF2B5EF4-FFF2-40B4-BE49-F238E27FC236}">
                  <a16:creationId xmlns:a16="http://schemas.microsoft.com/office/drawing/2014/main" id="{38583846-2A34-4F6C-BF7E-2AF3EC46A51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Espace réservé du texte 2">
            <a:extLst>
              <a:ext uri="{FF2B5EF4-FFF2-40B4-BE49-F238E27FC236}">
                <a16:creationId xmlns:a16="http://schemas.microsoft.com/office/drawing/2014/main" id="{0DFEE885-C7C4-438D-84FB-7194C1FFFA24}"/>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t>Source: </a:t>
            </a:r>
            <a:r>
              <a:rPr lang="en-US" sz="600" i="1">
                <a:latin typeface="+mj-lt"/>
              </a:rPr>
              <a:t>eleven research &amp; analysis, Compass website</a:t>
            </a:r>
            <a:endParaRPr lang="en-US" sz="600" i="1" kern="0"/>
          </a:p>
        </p:txBody>
      </p:sp>
      <p:sp>
        <p:nvSpPr>
          <p:cNvPr id="59" name="Rectangle 58">
            <a:extLst>
              <a:ext uri="{FF2B5EF4-FFF2-40B4-BE49-F238E27FC236}">
                <a16:creationId xmlns:a16="http://schemas.microsoft.com/office/drawing/2014/main" id="{C9236F75-337C-4825-BE7E-656FDC211352}"/>
              </a:ext>
            </a:extLst>
          </p:cNvPr>
          <p:cNvSpPr/>
          <p:nvPr/>
        </p:nvSpPr>
        <p:spPr>
          <a:xfrm rot="16200000">
            <a:off x="1734099" y="1898054"/>
            <a:ext cx="1690460" cy="24250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endParaRPr lang="en-US" sz="900" i="0">
              <a:solidFill>
                <a:schemeClr val="tx1"/>
              </a:solidFill>
              <a:effectLst/>
              <a:latin typeface="+mj-lt"/>
            </a:endParaRPr>
          </a:p>
        </p:txBody>
      </p:sp>
      <p:pic>
        <p:nvPicPr>
          <p:cNvPr id="17" name="Picture 2" descr="Image result for iad">
            <a:extLst>
              <a:ext uri="{FF2B5EF4-FFF2-40B4-BE49-F238E27FC236}">
                <a16:creationId xmlns:a16="http://schemas.microsoft.com/office/drawing/2014/main" id="{1185C5EC-285D-4C20-AB59-1BA3E33AAC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115" y="3616162"/>
            <a:ext cx="276235" cy="2829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safti">
            <a:extLst>
              <a:ext uri="{FF2B5EF4-FFF2-40B4-BE49-F238E27FC236}">
                <a16:creationId xmlns:a16="http://schemas.microsoft.com/office/drawing/2014/main" id="{2503D987-7B34-43C1-A81F-E18E6696F706}"/>
              </a:ext>
            </a:extLst>
          </p:cNvPr>
          <p:cNvPicPr>
            <a:picLocks noChangeAspect="1" noChangeArrowheads="1"/>
          </p:cNvPicPr>
          <p:nvPr/>
        </p:nvPicPr>
        <p:blipFill rotWithShape="1">
          <a:blip r:embed="rId3" cstate="print">
            <a:clrChange>
              <a:clrFrom>
                <a:srgbClr val="FDFDFF"/>
              </a:clrFrom>
              <a:clrTo>
                <a:srgbClr val="FDFDFF">
                  <a:alpha val="0"/>
                </a:srgbClr>
              </a:clrTo>
            </a:clrChange>
            <a:extLst>
              <a:ext uri="{28A0092B-C50C-407E-A947-70E740481C1C}">
                <a14:useLocalDpi xmlns:a14="http://schemas.microsoft.com/office/drawing/2010/main" val="0"/>
              </a:ext>
            </a:extLst>
          </a:blip>
          <a:srcRect/>
          <a:stretch/>
        </p:blipFill>
        <p:spPr bwMode="auto">
          <a:xfrm>
            <a:off x="1693547" y="3566724"/>
            <a:ext cx="541972" cy="257959"/>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8C2F4110-B308-4923-ACD6-D9F73D472A98}"/>
              </a:ext>
            </a:extLst>
          </p:cNvPr>
          <p:cNvSpPr/>
          <p:nvPr/>
        </p:nvSpPr>
        <p:spPr>
          <a:xfrm>
            <a:off x="617039" y="1778177"/>
            <a:ext cx="658429" cy="2181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Sellers/</a:t>
            </a:r>
          </a:p>
          <a:p>
            <a:pPr algn="ctr"/>
            <a:r>
              <a:rPr lang="en-US" sz="900">
                <a:solidFill>
                  <a:schemeClr val="tx2"/>
                </a:solidFill>
              </a:rPr>
              <a:t>products</a:t>
            </a:r>
          </a:p>
        </p:txBody>
      </p:sp>
      <p:sp>
        <p:nvSpPr>
          <p:cNvPr id="62" name="Rectangle 61">
            <a:extLst>
              <a:ext uri="{FF2B5EF4-FFF2-40B4-BE49-F238E27FC236}">
                <a16:creationId xmlns:a16="http://schemas.microsoft.com/office/drawing/2014/main" id="{FEE7ED10-D326-46FA-8D04-5D2AD42837B0}"/>
              </a:ext>
            </a:extLst>
          </p:cNvPr>
          <p:cNvSpPr/>
          <p:nvPr/>
        </p:nvSpPr>
        <p:spPr>
          <a:xfrm>
            <a:off x="3879550" y="1757803"/>
            <a:ext cx="687078" cy="2181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End</a:t>
            </a:r>
          </a:p>
          <a:p>
            <a:pPr algn="ctr"/>
            <a:r>
              <a:rPr lang="en-US" sz="900">
                <a:solidFill>
                  <a:schemeClr val="tx2"/>
                </a:solidFill>
              </a:rPr>
              <a:t>customer</a:t>
            </a:r>
          </a:p>
        </p:txBody>
      </p:sp>
      <p:sp>
        <p:nvSpPr>
          <p:cNvPr id="63" name="Rectangle 62">
            <a:extLst>
              <a:ext uri="{FF2B5EF4-FFF2-40B4-BE49-F238E27FC236}">
                <a16:creationId xmlns:a16="http://schemas.microsoft.com/office/drawing/2014/main" id="{44EF5F91-2536-440E-99BC-72388517A524}"/>
              </a:ext>
            </a:extLst>
          </p:cNvPr>
          <p:cNvSpPr/>
          <p:nvPr/>
        </p:nvSpPr>
        <p:spPr>
          <a:xfrm>
            <a:off x="1375246" y="1778179"/>
            <a:ext cx="2416613" cy="3693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Agents</a:t>
            </a:r>
          </a:p>
        </p:txBody>
      </p:sp>
      <p:sp>
        <p:nvSpPr>
          <p:cNvPr id="66" name="Arrow: Right 65">
            <a:extLst>
              <a:ext uri="{FF2B5EF4-FFF2-40B4-BE49-F238E27FC236}">
                <a16:creationId xmlns:a16="http://schemas.microsoft.com/office/drawing/2014/main" id="{C70CE458-63F3-4E7C-A72C-B95A9F4285BC}"/>
              </a:ext>
            </a:extLst>
          </p:cNvPr>
          <p:cNvSpPr/>
          <p:nvPr/>
        </p:nvSpPr>
        <p:spPr>
          <a:xfrm>
            <a:off x="1174134" y="3283475"/>
            <a:ext cx="1072758" cy="243467"/>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solidFill>
                  <a:schemeClr val="bg1"/>
                </a:solidFill>
              </a:rPr>
              <a:t>Products</a:t>
            </a:r>
          </a:p>
        </p:txBody>
      </p:sp>
      <p:sp>
        <p:nvSpPr>
          <p:cNvPr id="67" name="Arrow: Right 66">
            <a:extLst>
              <a:ext uri="{FF2B5EF4-FFF2-40B4-BE49-F238E27FC236}">
                <a16:creationId xmlns:a16="http://schemas.microsoft.com/office/drawing/2014/main" id="{CF3F8D0E-0961-476A-9DAB-5836415B7B3B}"/>
              </a:ext>
            </a:extLst>
          </p:cNvPr>
          <p:cNvSpPr/>
          <p:nvPr/>
        </p:nvSpPr>
        <p:spPr>
          <a:xfrm>
            <a:off x="2802036" y="3277592"/>
            <a:ext cx="1287733" cy="243467"/>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solidFill>
                  <a:schemeClr val="bg1"/>
                </a:solidFill>
              </a:rPr>
              <a:t>Security</a:t>
            </a:r>
          </a:p>
        </p:txBody>
      </p:sp>
      <p:sp>
        <p:nvSpPr>
          <p:cNvPr id="15" name="Arrow: Left-Right 14">
            <a:extLst>
              <a:ext uri="{FF2B5EF4-FFF2-40B4-BE49-F238E27FC236}">
                <a16:creationId xmlns:a16="http://schemas.microsoft.com/office/drawing/2014/main" id="{D3E5F626-0252-4105-AE84-C21E5B146E5D}"/>
              </a:ext>
            </a:extLst>
          </p:cNvPr>
          <p:cNvSpPr/>
          <p:nvPr/>
        </p:nvSpPr>
        <p:spPr>
          <a:xfrm rot="1483469">
            <a:off x="3082923" y="2035382"/>
            <a:ext cx="1505561" cy="322123"/>
          </a:xfrm>
          <a:prstGeom prst="lef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a:solidFill>
                  <a:schemeClr val="tx1"/>
                </a:solidFill>
              </a:rPr>
              <a:t>Commercial relationship</a:t>
            </a:r>
          </a:p>
        </p:txBody>
      </p:sp>
      <p:grpSp>
        <p:nvGrpSpPr>
          <p:cNvPr id="9" name="Group 8">
            <a:extLst>
              <a:ext uri="{FF2B5EF4-FFF2-40B4-BE49-F238E27FC236}">
                <a16:creationId xmlns:a16="http://schemas.microsoft.com/office/drawing/2014/main" id="{99E8AAA1-A26E-4C14-BAB8-01F7EB45B089}"/>
              </a:ext>
            </a:extLst>
          </p:cNvPr>
          <p:cNvGrpSpPr/>
          <p:nvPr/>
        </p:nvGrpSpPr>
        <p:grpSpPr>
          <a:xfrm>
            <a:off x="2155139" y="2054305"/>
            <a:ext cx="848380" cy="721383"/>
            <a:chOff x="6740553" y="2173233"/>
            <a:chExt cx="848380" cy="721383"/>
          </a:xfrm>
        </p:grpSpPr>
        <p:sp>
          <p:nvSpPr>
            <p:cNvPr id="64" name="Arrow: Right 63">
              <a:extLst>
                <a:ext uri="{FF2B5EF4-FFF2-40B4-BE49-F238E27FC236}">
                  <a16:creationId xmlns:a16="http://schemas.microsoft.com/office/drawing/2014/main" id="{9C68E96C-91AE-4D90-AC2A-D7EF0FC46818}"/>
                </a:ext>
              </a:extLst>
            </p:cNvPr>
            <p:cNvSpPr/>
            <p:nvPr/>
          </p:nvSpPr>
          <p:spPr>
            <a:xfrm rot="16200000">
              <a:off x="6808800" y="2427616"/>
              <a:ext cx="708556" cy="225443"/>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Platform</a:t>
              </a:r>
            </a:p>
          </p:txBody>
        </p:sp>
        <p:sp>
          <p:nvSpPr>
            <p:cNvPr id="65" name="Arrow: Right 64">
              <a:extLst>
                <a:ext uri="{FF2B5EF4-FFF2-40B4-BE49-F238E27FC236}">
                  <a16:creationId xmlns:a16="http://schemas.microsoft.com/office/drawing/2014/main" id="{30FDED2A-0EB2-4E10-95C2-25B49F38AEAB}"/>
                </a:ext>
              </a:extLst>
            </p:cNvPr>
            <p:cNvSpPr/>
            <p:nvPr/>
          </p:nvSpPr>
          <p:spPr>
            <a:xfrm rot="5400000" flipV="1">
              <a:off x="7121934" y="2427616"/>
              <a:ext cx="708555" cy="225443"/>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Commission</a:t>
              </a:r>
            </a:p>
          </p:txBody>
        </p:sp>
        <p:sp>
          <p:nvSpPr>
            <p:cNvPr id="71" name="Arrow: Right 70">
              <a:extLst>
                <a:ext uri="{FF2B5EF4-FFF2-40B4-BE49-F238E27FC236}">
                  <a16:creationId xmlns:a16="http://schemas.microsoft.com/office/drawing/2014/main" id="{94B8121C-2AA7-437E-B672-47B6C50A2BF2}"/>
                </a:ext>
              </a:extLst>
            </p:cNvPr>
            <p:cNvSpPr/>
            <p:nvPr/>
          </p:nvSpPr>
          <p:spPr>
            <a:xfrm rot="16200000">
              <a:off x="6498997" y="2414789"/>
              <a:ext cx="708556" cy="225443"/>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Brand</a:t>
              </a:r>
            </a:p>
          </p:txBody>
        </p:sp>
      </p:grpSp>
      <p:sp>
        <p:nvSpPr>
          <p:cNvPr id="7" name="Rectangle 6">
            <a:extLst>
              <a:ext uri="{FF2B5EF4-FFF2-40B4-BE49-F238E27FC236}">
                <a16:creationId xmlns:a16="http://schemas.microsoft.com/office/drawing/2014/main" id="{C128CF08-999C-4DA4-8D37-604E1B65FAF5}"/>
              </a:ext>
            </a:extLst>
          </p:cNvPr>
          <p:cNvSpPr/>
          <p:nvPr/>
        </p:nvSpPr>
        <p:spPr>
          <a:xfrm rot="16200000">
            <a:off x="6393159" y="1907135"/>
            <a:ext cx="1699815" cy="24384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endParaRPr lang="en-US" sz="900" i="0">
              <a:solidFill>
                <a:schemeClr val="tx1"/>
              </a:solidFill>
              <a:effectLst/>
              <a:latin typeface="+mj-lt"/>
            </a:endParaRPr>
          </a:p>
        </p:txBody>
      </p:sp>
      <p:pic>
        <p:nvPicPr>
          <p:cNvPr id="183298" name="Picture 2" descr="Découvrez l'histoire de la startup Meero | J'❤️ les startups">
            <a:extLst>
              <a:ext uri="{FF2B5EF4-FFF2-40B4-BE49-F238E27FC236}">
                <a16:creationId xmlns:a16="http://schemas.microsoft.com/office/drawing/2014/main" id="{D046FFD7-271E-43DD-AB52-F169826195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3378" y="2481851"/>
            <a:ext cx="1839373" cy="11029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2C3F510-CED7-4686-9F02-858324940FE0}"/>
              </a:ext>
            </a:extLst>
          </p:cNvPr>
          <p:cNvSpPr/>
          <p:nvPr/>
        </p:nvSpPr>
        <p:spPr>
          <a:xfrm>
            <a:off x="5269920" y="1786595"/>
            <a:ext cx="662072" cy="21931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B2B clients</a:t>
            </a:r>
          </a:p>
        </p:txBody>
      </p:sp>
      <p:sp>
        <p:nvSpPr>
          <p:cNvPr id="18" name="Rectangle 17">
            <a:extLst>
              <a:ext uri="{FF2B5EF4-FFF2-40B4-BE49-F238E27FC236}">
                <a16:creationId xmlns:a16="http://schemas.microsoft.com/office/drawing/2014/main" id="{186871F6-275D-4292-8016-D62B878C2933}"/>
              </a:ext>
            </a:extLst>
          </p:cNvPr>
          <p:cNvSpPr/>
          <p:nvPr/>
        </p:nvSpPr>
        <p:spPr>
          <a:xfrm>
            <a:off x="8550485" y="1766108"/>
            <a:ext cx="690880" cy="21931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B2B clients</a:t>
            </a:r>
          </a:p>
        </p:txBody>
      </p:sp>
      <p:sp>
        <p:nvSpPr>
          <p:cNvPr id="20" name="Rectangle 19">
            <a:extLst>
              <a:ext uri="{FF2B5EF4-FFF2-40B4-BE49-F238E27FC236}">
                <a16:creationId xmlns:a16="http://schemas.microsoft.com/office/drawing/2014/main" id="{7ED9A24F-0586-44B0-8843-E07BF938D54C}"/>
              </a:ext>
            </a:extLst>
          </p:cNvPr>
          <p:cNvSpPr/>
          <p:nvPr/>
        </p:nvSpPr>
        <p:spPr>
          <a:xfrm>
            <a:off x="6032323" y="1786597"/>
            <a:ext cx="2429986" cy="371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2"/>
                </a:solidFill>
              </a:rPr>
              <a:t>Professional photographer</a:t>
            </a:r>
          </a:p>
        </p:txBody>
      </p:sp>
      <p:sp>
        <p:nvSpPr>
          <p:cNvPr id="12" name="Arrow: Right 11">
            <a:extLst>
              <a:ext uri="{FF2B5EF4-FFF2-40B4-BE49-F238E27FC236}">
                <a16:creationId xmlns:a16="http://schemas.microsoft.com/office/drawing/2014/main" id="{ABB8B9B3-BA47-44BB-8A1D-3862C7B6A6D2}"/>
              </a:ext>
            </a:extLst>
          </p:cNvPr>
          <p:cNvSpPr/>
          <p:nvPr/>
        </p:nvSpPr>
        <p:spPr>
          <a:xfrm>
            <a:off x="5829117" y="3248811"/>
            <a:ext cx="1078695" cy="24481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solidFill>
                  <a:schemeClr val="bg1"/>
                </a:solidFill>
              </a:rPr>
              <a:t>Need of photo</a:t>
            </a:r>
          </a:p>
        </p:txBody>
      </p:sp>
      <p:sp>
        <p:nvSpPr>
          <p:cNvPr id="46" name="Arrow: Right 45">
            <a:extLst>
              <a:ext uri="{FF2B5EF4-FFF2-40B4-BE49-F238E27FC236}">
                <a16:creationId xmlns:a16="http://schemas.microsoft.com/office/drawing/2014/main" id="{3F7A1561-5139-4EE4-BFCF-B0ED1BA18F65}"/>
              </a:ext>
            </a:extLst>
          </p:cNvPr>
          <p:cNvSpPr/>
          <p:nvPr/>
        </p:nvSpPr>
        <p:spPr>
          <a:xfrm>
            <a:off x="7467007" y="3248811"/>
            <a:ext cx="1294859" cy="24481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solidFill>
                  <a:schemeClr val="bg1"/>
                </a:solidFill>
              </a:rPr>
              <a:t>Standardized photos</a:t>
            </a:r>
          </a:p>
        </p:txBody>
      </p:sp>
      <p:sp>
        <p:nvSpPr>
          <p:cNvPr id="28" name="Arrow: Left-Right 27">
            <a:extLst>
              <a:ext uri="{FF2B5EF4-FFF2-40B4-BE49-F238E27FC236}">
                <a16:creationId xmlns:a16="http://schemas.microsoft.com/office/drawing/2014/main" id="{A5393FE5-23CA-47AF-85FB-F8918C8589F1}"/>
              </a:ext>
            </a:extLst>
          </p:cNvPr>
          <p:cNvSpPr/>
          <p:nvPr/>
        </p:nvSpPr>
        <p:spPr>
          <a:xfrm>
            <a:off x="5520516" y="3491178"/>
            <a:ext cx="1513893" cy="323905"/>
          </a:xfrm>
          <a:prstGeom prst="lef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a:solidFill>
                  <a:schemeClr val="tx1"/>
                </a:solidFill>
              </a:rPr>
              <a:t>Commercial relationship</a:t>
            </a:r>
          </a:p>
        </p:txBody>
      </p:sp>
      <p:grpSp>
        <p:nvGrpSpPr>
          <p:cNvPr id="8" name="Group 7">
            <a:extLst>
              <a:ext uri="{FF2B5EF4-FFF2-40B4-BE49-F238E27FC236}">
                <a16:creationId xmlns:a16="http://schemas.microsoft.com/office/drawing/2014/main" id="{9B6753B1-9347-45E3-9A96-8FFD0B586950}"/>
              </a:ext>
            </a:extLst>
          </p:cNvPr>
          <p:cNvGrpSpPr/>
          <p:nvPr/>
        </p:nvGrpSpPr>
        <p:grpSpPr>
          <a:xfrm>
            <a:off x="6813027" y="2077147"/>
            <a:ext cx="860078" cy="688969"/>
            <a:chOff x="1897279" y="2196075"/>
            <a:chExt cx="860078" cy="688969"/>
          </a:xfrm>
        </p:grpSpPr>
        <p:sp>
          <p:nvSpPr>
            <p:cNvPr id="10" name="Arrow: Right 9">
              <a:extLst>
                <a:ext uri="{FF2B5EF4-FFF2-40B4-BE49-F238E27FC236}">
                  <a16:creationId xmlns:a16="http://schemas.microsoft.com/office/drawing/2014/main" id="{2F60AEFC-32FC-42B0-8690-29101A944982}"/>
                </a:ext>
              </a:extLst>
            </p:cNvPr>
            <p:cNvSpPr/>
            <p:nvPr/>
          </p:nvSpPr>
          <p:spPr>
            <a:xfrm rot="16200000">
              <a:off x="1984661" y="2427215"/>
              <a:ext cx="688968" cy="226690"/>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Tools</a:t>
              </a:r>
            </a:p>
          </p:txBody>
        </p:sp>
        <p:sp>
          <p:nvSpPr>
            <p:cNvPr id="42" name="Arrow: Right 41">
              <a:extLst>
                <a:ext uri="{FF2B5EF4-FFF2-40B4-BE49-F238E27FC236}">
                  <a16:creationId xmlns:a16="http://schemas.microsoft.com/office/drawing/2014/main" id="{F224119D-C688-4AD3-9430-EBB975178509}"/>
                </a:ext>
              </a:extLst>
            </p:cNvPr>
            <p:cNvSpPr/>
            <p:nvPr/>
          </p:nvSpPr>
          <p:spPr>
            <a:xfrm rot="5400000" flipV="1">
              <a:off x="2299527" y="2427215"/>
              <a:ext cx="688969" cy="226690"/>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Workforce</a:t>
              </a:r>
            </a:p>
          </p:txBody>
        </p:sp>
        <p:sp>
          <p:nvSpPr>
            <p:cNvPr id="70" name="Arrow: Right 69">
              <a:extLst>
                <a:ext uri="{FF2B5EF4-FFF2-40B4-BE49-F238E27FC236}">
                  <a16:creationId xmlns:a16="http://schemas.microsoft.com/office/drawing/2014/main" id="{7CC35D5F-E9FB-4ECE-B06D-7AAE4255EDD1}"/>
                </a:ext>
              </a:extLst>
            </p:cNvPr>
            <p:cNvSpPr/>
            <p:nvPr/>
          </p:nvSpPr>
          <p:spPr>
            <a:xfrm rot="16200000">
              <a:off x="1666140" y="2427215"/>
              <a:ext cx="688968" cy="226690"/>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a:t>Clients</a:t>
              </a:r>
            </a:p>
          </p:txBody>
        </p:sp>
      </p:grpSp>
      <p:sp>
        <p:nvSpPr>
          <p:cNvPr id="33" name="TextBox 32">
            <a:extLst>
              <a:ext uri="{FF2B5EF4-FFF2-40B4-BE49-F238E27FC236}">
                <a16:creationId xmlns:a16="http://schemas.microsoft.com/office/drawing/2014/main" id="{9CE2ED11-A1DC-4690-9B83-7AB2F0364841}"/>
              </a:ext>
            </a:extLst>
          </p:cNvPr>
          <p:cNvSpPr txBox="1"/>
          <p:nvPr/>
        </p:nvSpPr>
        <p:spPr>
          <a:xfrm>
            <a:off x="5380533" y="4239205"/>
            <a:ext cx="1793858" cy="1107996"/>
          </a:xfrm>
          <a:prstGeom prst="rect">
            <a:avLst/>
          </a:prstGeom>
          <a:noFill/>
        </p:spPr>
        <p:txBody>
          <a:bodyPr wrap="square" rtlCol="0">
            <a:spAutoFit/>
          </a:bodyPr>
          <a:lstStyle/>
          <a:p>
            <a:pPr marL="171450" indent="-171450">
              <a:buClr>
                <a:srgbClr val="00B050"/>
              </a:buClr>
              <a:buFont typeface="Wingdings" panose="05000000000000000000" pitchFamily="2" charset="2"/>
              <a:buChar char="ü"/>
            </a:pPr>
            <a:r>
              <a:rPr lang="en-US" sz="1100"/>
              <a:t>Bring clients to photographers</a:t>
            </a:r>
          </a:p>
          <a:p>
            <a:pPr marL="171450" indent="-171450">
              <a:buClr>
                <a:srgbClr val="00B050"/>
              </a:buClr>
              <a:buFont typeface="Wingdings" panose="05000000000000000000" pitchFamily="2" charset="2"/>
              <a:buChar char="ü"/>
            </a:pPr>
            <a:r>
              <a:rPr lang="en-US" sz="1100"/>
              <a:t>Perform the photo correction through IA</a:t>
            </a:r>
          </a:p>
          <a:p>
            <a:endParaRPr lang="en-US" sz="1100"/>
          </a:p>
        </p:txBody>
      </p:sp>
      <p:sp>
        <p:nvSpPr>
          <p:cNvPr id="69" name="TextBox 68">
            <a:extLst>
              <a:ext uri="{FF2B5EF4-FFF2-40B4-BE49-F238E27FC236}">
                <a16:creationId xmlns:a16="http://schemas.microsoft.com/office/drawing/2014/main" id="{09D8D9D0-0562-4627-A9C2-8C3693615306}"/>
              </a:ext>
            </a:extLst>
          </p:cNvPr>
          <p:cNvSpPr txBox="1"/>
          <p:nvPr/>
        </p:nvSpPr>
        <p:spPr>
          <a:xfrm>
            <a:off x="7265822" y="4239205"/>
            <a:ext cx="1793858" cy="1277273"/>
          </a:xfrm>
          <a:prstGeom prst="rect">
            <a:avLst/>
          </a:prstGeom>
          <a:noFill/>
        </p:spPr>
        <p:txBody>
          <a:bodyPr wrap="square" rtlCol="0">
            <a:spAutoFit/>
          </a:bodyPr>
          <a:lstStyle/>
          <a:p>
            <a:pPr marL="171450" indent="-171450">
              <a:buClr>
                <a:srgbClr val="FF0000"/>
              </a:buClr>
              <a:buFont typeface="Verdana" panose="020B0604030504040204" pitchFamily="34" charset="0"/>
              <a:buChar char="×"/>
            </a:pPr>
            <a:r>
              <a:rPr lang="en-US" sz="1100"/>
              <a:t>Rationnalize prices</a:t>
            </a:r>
          </a:p>
          <a:p>
            <a:pPr marL="171450" indent="-171450">
              <a:buClr>
                <a:srgbClr val="FF0000"/>
              </a:buClr>
              <a:buFont typeface="Verdana" panose="020B0604030504040204" pitchFamily="34" charset="0"/>
              <a:buChar char="×"/>
            </a:pPr>
            <a:r>
              <a:rPr lang="en-US" sz="1100"/>
              <a:t>Keep rights on photos</a:t>
            </a:r>
          </a:p>
          <a:p>
            <a:pPr marL="171450" indent="-171450">
              <a:buClr>
                <a:srgbClr val="FF0000"/>
              </a:buClr>
              <a:buFont typeface="Verdana" panose="020B0604030504040204" pitchFamily="34" charset="0"/>
              <a:buChar char="×"/>
            </a:pPr>
            <a:r>
              <a:rPr lang="en-US" sz="1100"/>
              <a:t>Keep the commercial engagement</a:t>
            </a:r>
          </a:p>
          <a:p>
            <a:pPr marL="171450" indent="-171450">
              <a:buFont typeface="Wingdings" panose="05000000000000000000" pitchFamily="2" charset="2"/>
              <a:buChar char="ü"/>
            </a:pPr>
            <a:endParaRPr lang="en-US" sz="1100"/>
          </a:p>
        </p:txBody>
      </p:sp>
      <p:sp>
        <p:nvSpPr>
          <p:cNvPr id="72" name="TextBox 71">
            <a:extLst>
              <a:ext uri="{FF2B5EF4-FFF2-40B4-BE49-F238E27FC236}">
                <a16:creationId xmlns:a16="http://schemas.microsoft.com/office/drawing/2014/main" id="{EB88F14E-C404-4292-B6B5-9295E78DB9C9}"/>
              </a:ext>
            </a:extLst>
          </p:cNvPr>
          <p:cNvSpPr txBox="1"/>
          <p:nvPr/>
        </p:nvSpPr>
        <p:spPr>
          <a:xfrm>
            <a:off x="720715" y="4239205"/>
            <a:ext cx="1793858" cy="1277273"/>
          </a:xfrm>
          <a:prstGeom prst="rect">
            <a:avLst/>
          </a:prstGeom>
          <a:noFill/>
        </p:spPr>
        <p:txBody>
          <a:bodyPr wrap="square" rtlCol="0">
            <a:spAutoFit/>
          </a:bodyPr>
          <a:lstStyle/>
          <a:p>
            <a:pPr marL="171450" indent="-171450">
              <a:buClr>
                <a:srgbClr val="00B050"/>
              </a:buClr>
              <a:buFont typeface="Wingdings" panose="05000000000000000000" pitchFamily="2" charset="2"/>
              <a:buChar char="ü"/>
            </a:pPr>
            <a:r>
              <a:rPr lang="en-US" sz="1100"/>
              <a:t>Give its agent visibility and trustworthy</a:t>
            </a:r>
          </a:p>
          <a:p>
            <a:pPr marL="171450" indent="-171450">
              <a:buClr>
                <a:srgbClr val="00B050"/>
              </a:buClr>
              <a:buFont typeface="Wingdings" panose="05000000000000000000" pitchFamily="2" charset="2"/>
              <a:buChar char="ü"/>
            </a:pPr>
            <a:r>
              <a:rPr lang="en-US" sz="1100"/>
              <a:t>Give its agent the tools needed to work properly</a:t>
            </a:r>
          </a:p>
          <a:p>
            <a:endParaRPr lang="en-US" sz="1100"/>
          </a:p>
        </p:txBody>
      </p:sp>
      <p:sp>
        <p:nvSpPr>
          <p:cNvPr id="73" name="TextBox 72">
            <a:extLst>
              <a:ext uri="{FF2B5EF4-FFF2-40B4-BE49-F238E27FC236}">
                <a16:creationId xmlns:a16="http://schemas.microsoft.com/office/drawing/2014/main" id="{D80A433C-82DE-4A22-8C65-DA900B5BB78A}"/>
              </a:ext>
            </a:extLst>
          </p:cNvPr>
          <p:cNvSpPr txBox="1"/>
          <p:nvPr/>
        </p:nvSpPr>
        <p:spPr>
          <a:xfrm>
            <a:off x="2606004" y="4239205"/>
            <a:ext cx="1793858" cy="769441"/>
          </a:xfrm>
          <a:prstGeom prst="rect">
            <a:avLst/>
          </a:prstGeom>
          <a:noFill/>
        </p:spPr>
        <p:txBody>
          <a:bodyPr wrap="square" rtlCol="0">
            <a:spAutoFit/>
          </a:bodyPr>
          <a:lstStyle/>
          <a:p>
            <a:pPr marL="171450" indent="-171450">
              <a:buClr>
                <a:srgbClr val="FF0000"/>
              </a:buClr>
              <a:buFont typeface="Verdana" panose="020B0604030504040204" pitchFamily="34" charset="0"/>
              <a:buChar char="×"/>
            </a:pPr>
            <a:r>
              <a:rPr lang="en-US" sz="1100"/>
              <a:t>Take a commission fee on each transaction</a:t>
            </a:r>
          </a:p>
          <a:p>
            <a:pPr marL="171450" indent="-171450">
              <a:buFont typeface="Wingdings" panose="05000000000000000000" pitchFamily="2" charset="2"/>
              <a:buChar char="ü"/>
            </a:pPr>
            <a:endParaRPr lang="en-US" sz="1100"/>
          </a:p>
        </p:txBody>
      </p:sp>
      <p:grpSp>
        <p:nvGrpSpPr>
          <p:cNvPr id="74" name="Groupe 2">
            <a:extLst>
              <a:ext uri="{FF2B5EF4-FFF2-40B4-BE49-F238E27FC236}">
                <a16:creationId xmlns:a16="http://schemas.microsoft.com/office/drawing/2014/main" id="{EAEFBFAE-74C1-4D33-9E39-6F303AD0DACB}"/>
              </a:ext>
            </a:extLst>
          </p:cNvPr>
          <p:cNvGrpSpPr>
            <a:grpSpLocks noChangeAspect="1"/>
          </p:cNvGrpSpPr>
          <p:nvPr/>
        </p:nvGrpSpPr>
        <p:grpSpPr>
          <a:xfrm flipH="1">
            <a:off x="164125" y="266768"/>
            <a:ext cx="328776" cy="353706"/>
            <a:chOff x="165235" y="232554"/>
            <a:chExt cx="253804" cy="273051"/>
          </a:xfrm>
        </p:grpSpPr>
        <p:sp>
          <p:nvSpPr>
            <p:cNvPr id="75" name="Freeform 6">
              <a:extLst>
                <a:ext uri="{FF2B5EF4-FFF2-40B4-BE49-F238E27FC236}">
                  <a16:creationId xmlns:a16="http://schemas.microsoft.com/office/drawing/2014/main" id="{A175A83E-4C3E-4F58-9171-ED6EC2467D43}"/>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75">
              <a:extLst>
                <a:ext uri="{FF2B5EF4-FFF2-40B4-BE49-F238E27FC236}">
                  <a16:creationId xmlns:a16="http://schemas.microsoft.com/office/drawing/2014/main" id="{BB0819C2-9973-4DE7-B004-E6DC1D383FDA}"/>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cxnSp>
        <p:nvCxnSpPr>
          <p:cNvPr id="40" name="Straight Connector 39">
            <a:extLst>
              <a:ext uri="{FF2B5EF4-FFF2-40B4-BE49-F238E27FC236}">
                <a16:creationId xmlns:a16="http://schemas.microsoft.com/office/drawing/2014/main" id="{0F46D253-D2AF-424C-9F4C-228495505551}"/>
              </a:ext>
            </a:extLst>
          </p:cNvPr>
          <p:cNvCxnSpPr>
            <a:cxnSpLocks/>
          </p:cNvCxnSpPr>
          <p:nvPr/>
        </p:nvCxnSpPr>
        <p:spPr>
          <a:xfrm>
            <a:off x="5269920" y="1362475"/>
            <a:ext cx="38821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798CA84-4061-4F80-AAA6-EA2CC65A210F}"/>
              </a:ext>
            </a:extLst>
          </p:cNvPr>
          <p:cNvSpPr/>
          <p:nvPr/>
        </p:nvSpPr>
        <p:spPr>
          <a:xfrm>
            <a:off x="6119685" y="1254753"/>
            <a:ext cx="2182630"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Meero model</a:t>
            </a:r>
          </a:p>
        </p:txBody>
      </p:sp>
      <p:cxnSp>
        <p:nvCxnSpPr>
          <p:cNvPr id="82" name="Straight Connector 81">
            <a:extLst>
              <a:ext uri="{FF2B5EF4-FFF2-40B4-BE49-F238E27FC236}">
                <a16:creationId xmlns:a16="http://schemas.microsoft.com/office/drawing/2014/main" id="{73375049-9175-4B1C-9C63-647AA089A308}"/>
              </a:ext>
            </a:extLst>
          </p:cNvPr>
          <p:cNvCxnSpPr>
            <a:cxnSpLocks/>
          </p:cNvCxnSpPr>
          <p:nvPr/>
        </p:nvCxnSpPr>
        <p:spPr>
          <a:xfrm>
            <a:off x="645297" y="1362475"/>
            <a:ext cx="388216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F1372BB7-0DEF-4CDA-A18F-CE21D852CDE3}"/>
              </a:ext>
            </a:extLst>
          </p:cNvPr>
          <p:cNvSpPr/>
          <p:nvPr/>
        </p:nvSpPr>
        <p:spPr>
          <a:xfrm>
            <a:off x="1495062" y="1254753"/>
            <a:ext cx="2182630" cy="215444"/>
          </a:xfrm>
          <a:prstGeom prst="rect">
            <a:avLst/>
          </a:prstGeom>
          <a:solidFill>
            <a:schemeClr val="bg1"/>
          </a:solidFill>
        </p:spPr>
        <p:txBody>
          <a:bodyPr wrap="square" lIns="0" rIns="0" bIns="0" anchor="ctr">
            <a:spAutoFit/>
          </a:bodyPr>
          <a:lstStyle/>
          <a:p>
            <a:pPr algn="ctr"/>
            <a:r>
              <a:rPr lang="en-US" sz="1100" b="1">
                <a:solidFill>
                  <a:srgbClr val="009DB0"/>
                </a:solidFill>
                <a:latin typeface="+mj-lt"/>
              </a:rPr>
              <a:t>Compass model</a:t>
            </a:r>
          </a:p>
        </p:txBody>
      </p:sp>
      <p:pic>
        <p:nvPicPr>
          <p:cNvPr id="24578" name="Picture 2" descr="Compass Real Estate | The Mark &amp; Grether Group | COMPASS">
            <a:extLst>
              <a:ext uri="{FF2B5EF4-FFF2-40B4-BE49-F238E27FC236}">
                <a16:creationId xmlns:a16="http://schemas.microsoft.com/office/drawing/2014/main" id="{421A4D7D-E234-48C9-8D96-2A00D2BD18D0}"/>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6970" y="2850226"/>
            <a:ext cx="1243780" cy="39427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EDE945-9B07-4079-BB32-2B252D8645B6}"/>
              </a:ext>
            </a:extLst>
          </p:cNvPr>
          <p:cNvSpPr/>
          <p:nvPr/>
        </p:nvSpPr>
        <p:spPr>
          <a:xfrm>
            <a:off x="5520516" y="5516478"/>
            <a:ext cx="3631565" cy="576303"/>
          </a:xfrm>
          <a:prstGeom prst="rect">
            <a:avLst/>
          </a:prstGeom>
          <a:noFill/>
          <a:ln w="635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Despite the comparison, several differences between Meero and CG’s potential model remain as wealth management involves dedicated high level expertise</a:t>
            </a:r>
          </a:p>
        </p:txBody>
      </p:sp>
      <p:pic>
        <p:nvPicPr>
          <p:cNvPr id="13" name="Picture 2" descr="SportEasy - DigitRE Group">
            <a:extLst>
              <a:ext uri="{FF2B5EF4-FFF2-40B4-BE49-F238E27FC236}">
                <a16:creationId xmlns:a16="http://schemas.microsoft.com/office/drawing/2014/main" id="{336A747F-C81E-4E2F-82A3-580D486D58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4215" y="2909397"/>
            <a:ext cx="864183" cy="2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596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545E-D3C0-4426-A517-8B93541ED697}"/>
              </a:ext>
            </a:extLst>
          </p:cNvPr>
          <p:cNvSpPr>
            <a:spLocks noGrp="1"/>
          </p:cNvSpPr>
          <p:nvPr>
            <p:ph type="ctrTitle"/>
          </p:nvPr>
        </p:nvSpPr>
        <p:spPr/>
        <p:txBody>
          <a:bodyPr/>
          <a:lstStyle/>
          <a:p>
            <a:r>
              <a:rPr lang="en-US" sz="1300" i="1">
                <a:solidFill>
                  <a:srgbClr val="E46C0A"/>
                </a:solidFill>
                <a:latin typeface="+mj-lt"/>
              </a:rPr>
              <a:t>Illustration – </a:t>
            </a:r>
            <a:r>
              <a:rPr lang="en-US" sz="1300" i="1" err="1">
                <a:solidFill>
                  <a:srgbClr val="E46C0A"/>
                </a:solidFill>
                <a:latin typeface="+mj-lt"/>
              </a:rPr>
              <a:t>DigitRe</a:t>
            </a:r>
            <a:r>
              <a:rPr lang="en-US" sz="1300" i="1">
                <a:solidFill>
                  <a:srgbClr val="E46C0A"/>
                </a:solidFill>
                <a:latin typeface="+mj-lt"/>
              </a:rPr>
              <a:t> : </a:t>
            </a:r>
            <a:r>
              <a:rPr lang="en-US" sz="1300" err="1">
                <a:latin typeface="+mj-lt"/>
              </a:rPr>
              <a:t>DigitRe’s</a:t>
            </a:r>
            <a:r>
              <a:rPr lang="en-US" sz="1300">
                <a:latin typeface="+mj-lt"/>
              </a:rPr>
              <a:t> model consists in sharing tools that concentrate their value proposition </a:t>
            </a:r>
            <a:r>
              <a:rPr lang="en-GB" sz="1300">
                <a:solidFill>
                  <a:srgbClr val="009DB0"/>
                </a:solidFill>
              </a:rPr>
              <a:t>on solving consultants’ pain points</a:t>
            </a:r>
            <a:endParaRPr lang="fr-FR" sz="1300">
              <a:solidFill>
                <a:srgbClr val="009DB0"/>
              </a:solidFill>
            </a:endParaRPr>
          </a:p>
        </p:txBody>
      </p:sp>
      <p:cxnSp>
        <p:nvCxnSpPr>
          <p:cNvPr id="4" name="Straight Connector 7">
            <a:extLst>
              <a:ext uri="{FF2B5EF4-FFF2-40B4-BE49-F238E27FC236}">
                <a16:creationId xmlns:a16="http://schemas.microsoft.com/office/drawing/2014/main" id="{7C394F20-19E9-4128-80E7-46B5C064652B}"/>
              </a:ext>
            </a:extLst>
          </p:cNvPr>
          <p:cNvCxnSpPr>
            <a:cxnSpLocks/>
          </p:cNvCxnSpPr>
          <p:nvPr/>
        </p:nvCxnSpPr>
        <p:spPr>
          <a:xfrm>
            <a:off x="351089" y="3143647"/>
            <a:ext cx="920382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7">
            <a:extLst>
              <a:ext uri="{FF2B5EF4-FFF2-40B4-BE49-F238E27FC236}">
                <a16:creationId xmlns:a16="http://schemas.microsoft.com/office/drawing/2014/main" id="{5F1EF851-D82E-49CD-A248-67E7A0B65175}"/>
              </a:ext>
            </a:extLst>
          </p:cNvPr>
          <p:cNvCxnSpPr>
            <a:cxnSpLocks/>
          </p:cNvCxnSpPr>
          <p:nvPr/>
        </p:nvCxnSpPr>
        <p:spPr>
          <a:xfrm>
            <a:off x="351089" y="4903690"/>
            <a:ext cx="920382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Flèche : chevron 140">
            <a:extLst>
              <a:ext uri="{FF2B5EF4-FFF2-40B4-BE49-F238E27FC236}">
                <a16:creationId xmlns:a16="http://schemas.microsoft.com/office/drawing/2014/main" id="{031EB365-400E-4F45-B1D4-F9E89FC1CB20}"/>
              </a:ext>
            </a:extLst>
          </p:cNvPr>
          <p:cNvSpPr/>
          <p:nvPr/>
        </p:nvSpPr>
        <p:spPr bwMode="auto">
          <a:xfrm>
            <a:off x="3021030" y="1416688"/>
            <a:ext cx="1131307" cy="529642"/>
          </a:xfrm>
          <a:prstGeom prst="chevron">
            <a:avLst>
              <a:gd name="adj" fmla="val 39933"/>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Post ads</a:t>
            </a:r>
          </a:p>
        </p:txBody>
      </p:sp>
      <p:sp>
        <p:nvSpPr>
          <p:cNvPr id="7" name="Rectangle 6">
            <a:extLst>
              <a:ext uri="{FF2B5EF4-FFF2-40B4-BE49-F238E27FC236}">
                <a16:creationId xmlns:a16="http://schemas.microsoft.com/office/drawing/2014/main" id="{DC155AEF-7BC8-48C3-8C61-8095D6FC65B0}"/>
              </a:ext>
            </a:extLst>
          </p:cNvPr>
          <p:cNvSpPr/>
          <p:nvPr/>
        </p:nvSpPr>
        <p:spPr bwMode="auto">
          <a:xfrm>
            <a:off x="4089477"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Handle inquiries from potential buyers and conduct visits of the property</a:t>
            </a:r>
          </a:p>
        </p:txBody>
      </p:sp>
      <p:sp>
        <p:nvSpPr>
          <p:cNvPr id="8" name="Flèche : chevron 142">
            <a:extLst>
              <a:ext uri="{FF2B5EF4-FFF2-40B4-BE49-F238E27FC236}">
                <a16:creationId xmlns:a16="http://schemas.microsoft.com/office/drawing/2014/main" id="{5ED149AF-C9AF-448B-A3F1-EDE96BAAE25F}"/>
              </a:ext>
            </a:extLst>
          </p:cNvPr>
          <p:cNvSpPr/>
          <p:nvPr/>
        </p:nvSpPr>
        <p:spPr bwMode="auto">
          <a:xfrm>
            <a:off x="4038793" y="1416688"/>
            <a:ext cx="1131307" cy="529642"/>
          </a:xfrm>
          <a:prstGeom prst="chevron">
            <a:avLst>
              <a:gd name="adj" fmla="val 38255"/>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Organize visits</a:t>
            </a:r>
          </a:p>
        </p:txBody>
      </p:sp>
      <p:sp>
        <p:nvSpPr>
          <p:cNvPr id="9" name="Flèche : chevron 147">
            <a:extLst>
              <a:ext uri="{FF2B5EF4-FFF2-40B4-BE49-F238E27FC236}">
                <a16:creationId xmlns:a16="http://schemas.microsoft.com/office/drawing/2014/main" id="{B5E81B8B-2E94-4269-8EA9-3A0E45B7564B}"/>
              </a:ext>
            </a:extLst>
          </p:cNvPr>
          <p:cNvSpPr/>
          <p:nvPr/>
        </p:nvSpPr>
        <p:spPr bwMode="auto">
          <a:xfrm>
            <a:off x="5056556" y="1416688"/>
            <a:ext cx="1131307" cy="529642"/>
          </a:xfrm>
          <a:prstGeom prst="chevron">
            <a:avLst>
              <a:gd name="adj" fmla="val 3489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Negotiate offers</a:t>
            </a:r>
          </a:p>
        </p:txBody>
      </p:sp>
      <p:sp>
        <p:nvSpPr>
          <p:cNvPr id="10" name="Rectangle 9">
            <a:extLst>
              <a:ext uri="{FF2B5EF4-FFF2-40B4-BE49-F238E27FC236}">
                <a16:creationId xmlns:a16="http://schemas.microsoft.com/office/drawing/2014/main" id="{BEE32184-3DD7-477E-8605-B9DD67B93129}"/>
              </a:ext>
            </a:extLst>
          </p:cNvPr>
          <p:cNvSpPr/>
          <p:nvPr/>
        </p:nvSpPr>
        <p:spPr bwMode="auto">
          <a:xfrm>
            <a:off x="7591721" y="1940768"/>
            <a:ext cx="1044000"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Help with sale agreement paperwork and moving logistic</a:t>
            </a:r>
          </a:p>
        </p:txBody>
      </p:sp>
      <p:sp>
        <p:nvSpPr>
          <p:cNvPr id="11" name="Flèche : chevron 150">
            <a:extLst>
              <a:ext uri="{FF2B5EF4-FFF2-40B4-BE49-F238E27FC236}">
                <a16:creationId xmlns:a16="http://schemas.microsoft.com/office/drawing/2014/main" id="{8B536791-B823-49A1-8ED3-07AD204C223B}"/>
              </a:ext>
            </a:extLst>
          </p:cNvPr>
          <p:cNvSpPr/>
          <p:nvPr/>
        </p:nvSpPr>
        <p:spPr bwMode="auto">
          <a:xfrm>
            <a:off x="8109847" y="1416688"/>
            <a:ext cx="1218587" cy="529642"/>
          </a:xfrm>
          <a:prstGeom prst="chevron">
            <a:avLst>
              <a:gd name="adj" fmla="val 35241"/>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Help with moving out </a:t>
            </a:r>
          </a:p>
        </p:txBody>
      </p:sp>
      <p:sp>
        <p:nvSpPr>
          <p:cNvPr id="12" name="Flèche : pentagone 154">
            <a:extLst>
              <a:ext uri="{FF2B5EF4-FFF2-40B4-BE49-F238E27FC236}">
                <a16:creationId xmlns:a16="http://schemas.microsoft.com/office/drawing/2014/main" id="{8989691F-B086-4492-A2B8-1DCC90CBD3D6}"/>
              </a:ext>
            </a:extLst>
          </p:cNvPr>
          <p:cNvSpPr/>
          <p:nvPr/>
        </p:nvSpPr>
        <p:spPr bwMode="auto">
          <a:xfrm>
            <a:off x="1059017" y="1416688"/>
            <a:ext cx="1057794" cy="529642"/>
          </a:xfrm>
          <a:prstGeom prst="homePlate">
            <a:avLst>
              <a:gd name="adj" fmla="val 39933"/>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b="1" cap="sma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small" normalizeH="0">
                <a:ln>
                  <a:noFill/>
                </a:ln>
                <a:effectLst/>
                <a:latin typeface="+mj-lt"/>
              </a:rPr>
              <a:t>Find properties</a:t>
            </a:r>
          </a:p>
        </p:txBody>
      </p:sp>
      <p:sp>
        <p:nvSpPr>
          <p:cNvPr id="13" name="Flèche : chevron 165">
            <a:extLst>
              <a:ext uri="{FF2B5EF4-FFF2-40B4-BE49-F238E27FC236}">
                <a16:creationId xmlns:a16="http://schemas.microsoft.com/office/drawing/2014/main" id="{F13983BC-E5A2-4B31-B91C-F4E1BF07169E}"/>
              </a:ext>
            </a:extLst>
          </p:cNvPr>
          <p:cNvSpPr/>
          <p:nvPr/>
        </p:nvSpPr>
        <p:spPr bwMode="auto">
          <a:xfrm>
            <a:off x="2003267" y="1416688"/>
            <a:ext cx="1131307" cy="529642"/>
          </a:xfrm>
          <a:prstGeom prst="chevron">
            <a:avLst>
              <a:gd name="adj" fmla="val 39933"/>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Sign mandate</a:t>
            </a:r>
          </a:p>
        </p:txBody>
      </p:sp>
      <p:sp>
        <p:nvSpPr>
          <p:cNvPr id="14" name="Flèche : chevron 167">
            <a:extLst>
              <a:ext uri="{FF2B5EF4-FFF2-40B4-BE49-F238E27FC236}">
                <a16:creationId xmlns:a16="http://schemas.microsoft.com/office/drawing/2014/main" id="{0D99BEEC-B275-4AA8-8073-1D5673325EF9}"/>
              </a:ext>
            </a:extLst>
          </p:cNvPr>
          <p:cNvSpPr/>
          <p:nvPr/>
        </p:nvSpPr>
        <p:spPr bwMode="auto">
          <a:xfrm>
            <a:off x="6074319" y="1416688"/>
            <a:ext cx="1131307" cy="529642"/>
          </a:xfrm>
          <a:prstGeom prst="chevron">
            <a:avLst>
              <a:gd name="adj" fmla="val 3489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Check solvency</a:t>
            </a:r>
          </a:p>
        </p:txBody>
      </p:sp>
      <p:sp>
        <p:nvSpPr>
          <p:cNvPr id="15" name="Flèche : chevron 168">
            <a:extLst>
              <a:ext uri="{FF2B5EF4-FFF2-40B4-BE49-F238E27FC236}">
                <a16:creationId xmlns:a16="http://schemas.microsoft.com/office/drawing/2014/main" id="{DAD91FF0-4D84-488D-B796-F95D9C30CFB1}"/>
              </a:ext>
            </a:extLst>
          </p:cNvPr>
          <p:cNvSpPr/>
          <p:nvPr/>
        </p:nvSpPr>
        <p:spPr bwMode="auto">
          <a:xfrm>
            <a:off x="7092082" y="1416688"/>
            <a:ext cx="1131307" cy="529642"/>
          </a:xfrm>
          <a:prstGeom prst="chevron">
            <a:avLst>
              <a:gd name="adj" fmla="val 3489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b="1" cap="small">
              <a:latin typeface="+mj-lt"/>
            </a:endParaRPr>
          </a:p>
          <a:p>
            <a:pPr algn="ctr"/>
            <a:r>
              <a:rPr lang="en-US" sz="900" b="1" cap="small">
                <a:latin typeface="+mj-lt"/>
              </a:rPr>
              <a:t>Carry paperwork</a:t>
            </a:r>
          </a:p>
        </p:txBody>
      </p:sp>
      <p:sp>
        <p:nvSpPr>
          <p:cNvPr id="16" name="Rectangle 15">
            <a:extLst>
              <a:ext uri="{FF2B5EF4-FFF2-40B4-BE49-F238E27FC236}">
                <a16:creationId xmlns:a16="http://schemas.microsoft.com/office/drawing/2014/main" id="{A3DC7150-6D9C-4A6E-9D9B-4CDD5220865F}"/>
              </a:ext>
            </a:extLst>
          </p:cNvPr>
          <p:cNvSpPr/>
          <p:nvPr/>
        </p:nvSpPr>
        <p:spPr bwMode="auto">
          <a:xfrm>
            <a:off x="1027857"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Identify on-sale properties and contact the seller</a:t>
            </a:r>
          </a:p>
        </p:txBody>
      </p:sp>
      <p:sp>
        <p:nvSpPr>
          <p:cNvPr id="17" name="Rectangle 16">
            <a:extLst>
              <a:ext uri="{FF2B5EF4-FFF2-40B4-BE49-F238E27FC236}">
                <a16:creationId xmlns:a16="http://schemas.microsoft.com/office/drawing/2014/main" id="{6F8D7C04-079F-46F5-8070-36AAD01F0E47}"/>
              </a:ext>
            </a:extLst>
          </p:cNvPr>
          <p:cNvSpPr/>
          <p:nvPr/>
        </p:nvSpPr>
        <p:spPr bwMode="auto">
          <a:xfrm>
            <a:off x="3068937"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Write the sale ad with relevant details and pictures </a:t>
            </a:r>
            <a:endParaRPr kumimoji="0" lang="en-US" sz="900" i="0" u="none" strike="noStrike" cap="none" normalizeH="0" baseline="0">
              <a:ln>
                <a:noFill/>
              </a:ln>
              <a:effectLst/>
              <a:latin typeface="+mj-lt"/>
            </a:endParaRPr>
          </a:p>
        </p:txBody>
      </p:sp>
      <p:sp>
        <p:nvSpPr>
          <p:cNvPr id="18" name="Rectangle 17">
            <a:extLst>
              <a:ext uri="{FF2B5EF4-FFF2-40B4-BE49-F238E27FC236}">
                <a16:creationId xmlns:a16="http://schemas.microsoft.com/office/drawing/2014/main" id="{50A32A9D-12BC-4470-8832-9476278FF43D}"/>
              </a:ext>
            </a:extLst>
          </p:cNvPr>
          <p:cNvSpPr/>
          <p:nvPr/>
        </p:nvSpPr>
        <p:spPr bwMode="auto">
          <a:xfrm>
            <a:off x="5110017"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kumimoji="0" lang="en-US" sz="900" i="0" u="none" strike="noStrike" cap="none" normalizeH="0" baseline="0">
                <a:ln>
                  <a:noFill/>
                </a:ln>
                <a:effectLst/>
                <a:latin typeface="+mj-lt"/>
              </a:rPr>
              <a:t>Act as intermediary between potential buyers and the seller, sharing purchase offers</a:t>
            </a:r>
          </a:p>
        </p:txBody>
      </p:sp>
      <p:sp>
        <p:nvSpPr>
          <p:cNvPr id="19" name="Rectangle 18">
            <a:extLst>
              <a:ext uri="{FF2B5EF4-FFF2-40B4-BE49-F238E27FC236}">
                <a16:creationId xmlns:a16="http://schemas.microsoft.com/office/drawing/2014/main" id="{9477705A-E8EE-45A1-B575-84B20C36BA4D}"/>
              </a:ext>
            </a:extLst>
          </p:cNvPr>
          <p:cNvSpPr/>
          <p:nvPr/>
        </p:nvSpPr>
        <p:spPr bwMode="auto">
          <a:xfrm>
            <a:off x="6130556"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Conduct a preliminary solvency check of the     potential buyer</a:t>
            </a:r>
            <a:endParaRPr kumimoji="0" lang="en-US" sz="900" i="0" u="none" strike="noStrike" cap="none" normalizeH="0" baseline="0">
              <a:ln>
                <a:noFill/>
              </a:ln>
              <a:effectLst/>
              <a:latin typeface="+mj-lt"/>
            </a:endParaRPr>
          </a:p>
        </p:txBody>
      </p:sp>
      <p:sp>
        <p:nvSpPr>
          <p:cNvPr id="20" name="Flèche : double flèche horizontale 69">
            <a:extLst>
              <a:ext uri="{FF2B5EF4-FFF2-40B4-BE49-F238E27FC236}">
                <a16:creationId xmlns:a16="http://schemas.microsoft.com/office/drawing/2014/main" id="{5E8FA8C9-F42D-47A5-BB0B-63F28EFEB92F}"/>
              </a:ext>
            </a:extLst>
          </p:cNvPr>
          <p:cNvSpPr/>
          <p:nvPr/>
        </p:nvSpPr>
        <p:spPr bwMode="auto">
          <a:xfrm>
            <a:off x="986785" y="1056050"/>
            <a:ext cx="8327622" cy="346497"/>
          </a:xfrm>
          <a:prstGeom prst="leftRightArrow">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small" normalizeH="0">
                <a:ln>
                  <a:noFill/>
                </a:ln>
                <a:solidFill>
                  <a:schemeClr val="bg1">
                    <a:lumMod val="95000"/>
                  </a:schemeClr>
                </a:solidFill>
                <a:effectLst/>
                <a:latin typeface="+mj-lt"/>
              </a:rPr>
              <a:t>3-6 months for a complete transaction</a:t>
            </a:r>
          </a:p>
        </p:txBody>
      </p:sp>
      <p:sp>
        <p:nvSpPr>
          <p:cNvPr id="21" name="Rectangle 20">
            <a:extLst>
              <a:ext uri="{FF2B5EF4-FFF2-40B4-BE49-F238E27FC236}">
                <a16:creationId xmlns:a16="http://schemas.microsoft.com/office/drawing/2014/main" id="{54878144-2A44-4132-B333-7A467DA8F851}"/>
              </a:ext>
            </a:extLst>
          </p:cNvPr>
          <p:cNvSpPr/>
          <p:nvPr/>
        </p:nvSpPr>
        <p:spPr bwMode="auto">
          <a:xfrm>
            <a:off x="2048397" y="1946688"/>
            <a:ext cx="925528" cy="10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900">
                <a:latin typeface="+mj-lt"/>
              </a:rPr>
              <a:t>Win the mandate with the seller and define selling price and commission</a:t>
            </a:r>
          </a:p>
        </p:txBody>
      </p:sp>
      <p:sp>
        <p:nvSpPr>
          <p:cNvPr id="22" name="Rectangle 21">
            <a:extLst>
              <a:ext uri="{FF2B5EF4-FFF2-40B4-BE49-F238E27FC236}">
                <a16:creationId xmlns:a16="http://schemas.microsoft.com/office/drawing/2014/main" id="{86EE8CE1-D0F4-423C-99E7-82DFA30DD806}"/>
              </a:ext>
            </a:extLst>
          </p:cNvPr>
          <p:cNvSpPr/>
          <p:nvPr/>
        </p:nvSpPr>
        <p:spPr>
          <a:xfrm>
            <a:off x="1239208" y="3211252"/>
            <a:ext cx="2176417" cy="465533"/>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Loss of time</a:t>
            </a:r>
            <a:endParaRPr lang="en-US" sz="900" i="1">
              <a:solidFill>
                <a:schemeClr val="accent6"/>
              </a:solidFill>
              <a:latin typeface="+mj-lt"/>
            </a:endParaRPr>
          </a:p>
          <a:p>
            <a:r>
              <a:rPr lang="en-US" sz="900" i="1">
                <a:solidFill>
                  <a:schemeClr val="tx1">
                    <a:lumMod val="75000"/>
                  </a:schemeClr>
                </a:solidFill>
                <a:latin typeface="+mj-lt"/>
              </a:rPr>
              <a:t>Too much time spent on sourcing fresh deals and identifying promising opportunities</a:t>
            </a:r>
          </a:p>
          <a:p>
            <a:r>
              <a:rPr lang="en-US" sz="900" i="1">
                <a:solidFill>
                  <a:srgbClr val="831B21"/>
                </a:solidFill>
                <a:latin typeface="+mj-lt"/>
              </a:rPr>
              <a:t> </a:t>
            </a:r>
            <a:endParaRPr lang="en-US" sz="900" i="1">
              <a:latin typeface="+mj-lt"/>
            </a:endParaRPr>
          </a:p>
        </p:txBody>
      </p:sp>
      <p:grpSp>
        <p:nvGrpSpPr>
          <p:cNvPr id="23" name="Group 18">
            <a:extLst>
              <a:ext uri="{FF2B5EF4-FFF2-40B4-BE49-F238E27FC236}">
                <a16:creationId xmlns:a16="http://schemas.microsoft.com/office/drawing/2014/main" id="{29358664-B0C6-4126-96F4-E0AF59E1F606}"/>
              </a:ext>
            </a:extLst>
          </p:cNvPr>
          <p:cNvGrpSpPr>
            <a:grpSpLocks noChangeAspect="1"/>
          </p:cNvGrpSpPr>
          <p:nvPr/>
        </p:nvGrpSpPr>
        <p:grpSpPr bwMode="auto">
          <a:xfrm>
            <a:off x="1019746" y="3233237"/>
            <a:ext cx="142039" cy="190585"/>
            <a:chOff x="894" y="800"/>
            <a:chExt cx="553" cy="742"/>
          </a:xfrm>
          <a:solidFill>
            <a:schemeClr val="accent6"/>
          </a:solidFill>
        </p:grpSpPr>
        <p:sp>
          <p:nvSpPr>
            <p:cNvPr id="150" name="Freeform 19">
              <a:extLst>
                <a:ext uri="{FF2B5EF4-FFF2-40B4-BE49-F238E27FC236}">
                  <a16:creationId xmlns:a16="http://schemas.microsoft.com/office/drawing/2014/main" id="{009ED43E-7D1E-4CEB-AFC2-1ECC6BB78D9C}"/>
                </a:ext>
              </a:extLst>
            </p:cNvPr>
            <p:cNvSpPr>
              <a:spLocks noEditPoints="1"/>
            </p:cNvSpPr>
            <p:nvPr/>
          </p:nvSpPr>
          <p:spPr bwMode="auto">
            <a:xfrm>
              <a:off x="894" y="800"/>
              <a:ext cx="553" cy="742"/>
            </a:xfrm>
            <a:custGeom>
              <a:avLst/>
              <a:gdLst>
                <a:gd name="T0" fmla="*/ 43 w 47"/>
                <a:gd name="T1" fmla="*/ 6 h 64"/>
                <a:gd name="T2" fmla="*/ 47 w 47"/>
                <a:gd name="T3" fmla="*/ 6 h 64"/>
                <a:gd name="T4" fmla="*/ 47 w 47"/>
                <a:gd name="T5" fmla="*/ 0 h 64"/>
                <a:gd name="T6" fmla="*/ 0 w 47"/>
                <a:gd name="T7" fmla="*/ 0 h 64"/>
                <a:gd name="T8" fmla="*/ 0 w 47"/>
                <a:gd name="T9" fmla="*/ 6 h 64"/>
                <a:gd name="T10" fmla="*/ 4 w 47"/>
                <a:gd name="T11" fmla="*/ 6 h 64"/>
                <a:gd name="T12" fmla="*/ 17 w 47"/>
                <a:gd name="T13" fmla="*/ 29 h 64"/>
                <a:gd name="T14" fmla="*/ 17 w 47"/>
                <a:gd name="T15" fmla="*/ 36 h 64"/>
                <a:gd name="T16" fmla="*/ 4 w 47"/>
                <a:gd name="T17" fmla="*/ 58 h 64"/>
                <a:gd name="T18" fmla="*/ 0 w 47"/>
                <a:gd name="T19" fmla="*/ 58 h 64"/>
                <a:gd name="T20" fmla="*/ 0 w 47"/>
                <a:gd name="T21" fmla="*/ 64 h 64"/>
                <a:gd name="T22" fmla="*/ 47 w 47"/>
                <a:gd name="T23" fmla="*/ 64 h 64"/>
                <a:gd name="T24" fmla="*/ 47 w 47"/>
                <a:gd name="T25" fmla="*/ 58 h 64"/>
                <a:gd name="T26" fmla="*/ 43 w 47"/>
                <a:gd name="T27" fmla="*/ 58 h 64"/>
                <a:gd name="T28" fmla="*/ 31 w 47"/>
                <a:gd name="T29" fmla="*/ 36 h 64"/>
                <a:gd name="T30" fmla="*/ 31 w 47"/>
                <a:gd name="T31" fmla="*/ 29 h 64"/>
                <a:gd name="T32" fmla="*/ 43 w 47"/>
                <a:gd name="T33" fmla="*/ 6 h 64"/>
                <a:gd name="T34" fmla="*/ 29 w 47"/>
                <a:gd name="T35" fmla="*/ 38 h 64"/>
                <a:gd name="T36" fmla="*/ 40 w 47"/>
                <a:gd name="T37" fmla="*/ 58 h 64"/>
                <a:gd name="T38" fmla="*/ 37 w 47"/>
                <a:gd name="T39" fmla="*/ 58 h 64"/>
                <a:gd name="T40" fmla="*/ 31 w 47"/>
                <a:gd name="T41" fmla="*/ 51 h 64"/>
                <a:gd name="T42" fmla="*/ 24 w 47"/>
                <a:gd name="T43" fmla="*/ 43 h 64"/>
                <a:gd name="T44" fmla="*/ 17 w 47"/>
                <a:gd name="T45" fmla="*/ 51 h 64"/>
                <a:gd name="T46" fmla="*/ 11 w 47"/>
                <a:gd name="T47" fmla="*/ 58 h 64"/>
                <a:gd name="T48" fmla="*/ 8 w 47"/>
                <a:gd name="T49" fmla="*/ 58 h 64"/>
                <a:gd name="T50" fmla="*/ 19 w 47"/>
                <a:gd name="T51" fmla="*/ 38 h 64"/>
                <a:gd name="T52" fmla="*/ 20 w 47"/>
                <a:gd name="T53" fmla="*/ 38 h 64"/>
                <a:gd name="T54" fmla="*/ 20 w 47"/>
                <a:gd name="T55" fmla="*/ 26 h 64"/>
                <a:gd name="T56" fmla="*/ 19 w 47"/>
                <a:gd name="T57" fmla="*/ 26 h 64"/>
                <a:gd name="T58" fmla="*/ 7 w 47"/>
                <a:gd name="T59" fmla="*/ 6 h 64"/>
                <a:gd name="T60" fmla="*/ 40 w 47"/>
                <a:gd name="T61" fmla="*/ 6 h 64"/>
                <a:gd name="T62" fmla="*/ 29 w 47"/>
                <a:gd name="T63" fmla="*/ 26 h 64"/>
                <a:gd name="T64" fmla="*/ 27 w 47"/>
                <a:gd name="T65" fmla="*/ 26 h 64"/>
                <a:gd name="T66" fmla="*/ 27 w 47"/>
                <a:gd name="T67" fmla="*/ 38 h 64"/>
                <a:gd name="T68" fmla="*/ 29 w 47"/>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64">
                  <a:moveTo>
                    <a:pt x="43" y="6"/>
                  </a:moveTo>
                  <a:cubicBezTo>
                    <a:pt x="47" y="6"/>
                    <a:pt x="47" y="6"/>
                    <a:pt x="47" y="6"/>
                  </a:cubicBezTo>
                  <a:cubicBezTo>
                    <a:pt x="47" y="0"/>
                    <a:pt x="47" y="0"/>
                    <a:pt x="47"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7" y="64"/>
                    <a:pt x="47" y="64"/>
                    <a:pt x="47" y="64"/>
                  </a:cubicBezTo>
                  <a:cubicBezTo>
                    <a:pt x="47" y="58"/>
                    <a:pt x="47" y="58"/>
                    <a:pt x="47" y="58"/>
                  </a:cubicBezTo>
                  <a:cubicBezTo>
                    <a:pt x="43" y="58"/>
                    <a:pt x="43" y="58"/>
                    <a:pt x="43" y="58"/>
                  </a:cubicBezTo>
                  <a:cubicBezTo>
                    <a:pt x="43" y="46"/>
                    <a:pt x="38" y="38"/>
                    <a:pt x="31" y="36"/>
                  </a:cubicBezTo>
                  <a:cubicBezTo>
                    <a:pt x="31" y="29"/>
                    <a:pt x="31" y="29"/>
                    <a:pt x="31" y="29"/>
                  </a:cubicBezTo>
                  <a:cubicBezTo>
                    <a:pt x="38" y="26"/>
                    <a:pt x="43" y="18"/>
                    <a:pt x="43" y="6"/>
                  </a:cubicBezTo>
                  <a:close/>
                  <a:moveTo>
                    <a:pt x="29" y="38"/>
                  </a:moveTo>
                  <a:cubicBezTo>
                    <a:pt x="37" y="40"/>
                    <a:pt x="40" y="50"/>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8" y="58"/>
                    <a:pt x="8" y="58"/>
                    <a:pt x="8" y="58"/>
                  </a:cubicBezTo>
                  <a:cubicBezTo>
                    <a:pt x="8" y="50"/>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40" y="15"/>
                    <a:pt x="37" y="24"/>
                    <a:pt x="29" y="26"/>
                  </a:cubicBezTo>
                  <a:cubicBezTo>
                    <a:pt x="27" y="26"/>
                    <a:pt x="27" y="26"/>
                    <a:pt x="27" y="26"/>
                  </a:cubicBezTo>
                  <a:cubicBezTo>
                    <a:pt x="27" y="38"/>
                    <a:pt x="27" y="38"/>
                    <a:pt x="27" y="38"/>
                  </a:cubicBezTo>
                  <a:lnTo>
                    <a:pt x="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51" name="Freeform 20">
              <a:extLst>
                <a:ext uri="{FF2B5EF4-FFF2-40B4-BE49-F238E27FC236}">
                  <a16:creationId xmlns:a16="http://schemas.microsoft.com/office/drawing/2014/main" id="{5B62738D-A9A4-4F59-A644-A208EC6A74DF}"/>
                </a:ext>
              </a:extLst>
            </p:cNvPr>
            <p:cNvSpPr>
              <a:spLocks/>
            </p:cNvSpPr>
            <p:nvPr/>
          </p:nvSpPr>
          <p:spPr bwMode="auto">
            <a:xfrm>
              <a:off x="1106" y="1020"/>
              <a:ext cx="153" cy="93"/>
            </a:xfrm>
            <a:custGeom>
              <a:avLst/>
              <a:gdLst>
                <a:gd name="T0" fmla="*/ 153 w 153"/>
                <a:gd name="T1" fmla="*/ 0 h 93"/>
                <a:gd name="T2" fmla="*/ 0 w 153"/>
                <a:gd name="T3" fmla="*/ 0 h 93"/>
                <a:gd name="T4" fmla="*/ 35 w 153"/>
                <a:gd name="T5" fmla="*/ 46 h 93"/>
                <a:gd name="T6" fmla="*/ 70 w 153"/>
                <a:gd name="T7" fmla="*/ 93 h 93"/>
                <a:gd name="T8" fmla="*/ 117 w 153"/>
                <a:gd name="T9" fmla="*/ 46 h 93"/>
                <a:gd name="T10" fmla="*/ 153 w 153"/>
                <a:gd name="T11" fmla="*/ 0 h 93"/>
              </a:gdLst>
              <a:ahLst/>
              <a:cxnLst>
                <a:cxn ang="0">
                  <a:pos x="T0" y="T1"/>
                </a:cxn>
                <a:cxn ang="0">
                  <a:pos x="T2" y="T3"/>
                </a:cxn>
                <a:cxn ang="0">
                  <a:pos x="T4" y="T5"/>
                </a:cxn>
                <a:cxn ang="0">
                  <a:pos x="T6" y="T7"/>
                </a:cxn>
                <a:cxn ang="0">
                  <a:pos x="T8" y="T9"/>
                </a:cxn>
                <a:cxn ang="0">
                  <a:pos x="T10" y="T11"/>
                </a:cxn>
              </a:cxnLst>
              <a:rect l="0" t="0" r="r" b="b"/>
              <a:pathLst>
                <a:path w="153" h="93">
                  <a:moveTo>
                    <a:pt x="153" y="0"/>
                  </a:moveTo>
                  <a:lnTo>
                    <a:pt x="0" y="0"/>
                  </a:lnTo>
                  <a:lnTo>
                    <a:pt x="35" y="46"/>
                  </a:lnTo>
                  <a:lnTo>
                    <a:pt x="70" y="93"/>
                  </a:lnTo>
                  <a:lnTo>
                    <a:pt x="117" y="46"/>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sp>
        <p:nvSpPr>
          <p:cNvPr id="24" name="Rectangle 23">
            <a:extLst>
              <a:ext uri="{FF2B5EF4-FFF2-40B4-BE49-F238E27FC236}">
                <a16:creationId xmlns:a16="http://schemas.microsoft.com/office/drawing/2014/main" id="{14ED4A6F-CB9A-464D-865F-33AF46FB8CAD}"/>
              </a:ext>
            </a:extLst>
          </p:cNvPr>
          <p:cNvSpPr/>
          <p:nvPr/>
        </p:nvSpPr>
        <p:spPr>
          <a:xfrm>
            <a:off x="4409625" y="3211252"/>
            <a:ext cx="1999651" cy="1017326"/>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Lack of efficiency</a:t>
            </a:r>
            <a:endParaRPr lang="en-US" sz="900" i="1">
              <a:solidFill>
                <a:schemeClr val="accent6"/>
              </a:solidFill>
              <a:latin typeface="+mj-lt"/>
            </a:endParaRPr>
          </a:p>
          <a:p>
            <a:r>
              <a:rPr lang="en-US" sz="900" i="1">
                <a:solidFill>
                  <a:schemeClr val="tx1">
                    <a:lumMod val="75000"/>
                  </a:schemeClr>
                </a:solidFill>
                <a:latin typeface="+mj-lt"/>
              </a:rPr>
              <a:t>The consultant receives flurry of texts, emails and phone calls when scheduling visits or negotiating offers</a:t>
            </a:r>
            <a:endParaRPr lang="en-US" sz="900" i="1">
              <a:latin typeface="+mj-lt"/>
            </a:endParaRPr>
          </a:p>
        </p:txBody>
      </p:sp>
      <p:sp>
        <p:nvSpPr>
          <p:cNvPr id="25" name="Rectangle 24">
            <a:extLst>
              <a:ext uri="{FF2B5EF4-FFF2-40B4-BE49-F238E27FC236}">
                <a16:creationId xmlns:a16="http://schemas.microsoft.com/office/drawing/2014/main" id="{6B1CF357-6E69-4931-81E6-A0CD2EB83E34}"/>
              </a:ext>
            </a:extLst>
          </p:cNvPr>
          <p:cNvSpPr/>
          <p:nvPr/>
        </p:nvSpPr>
        <p:spPr>
          <a:xfrm>
            <a:off x="1239209" y="4061215"/>
            <a:ext cx="2176415" cy="465533"/>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Leads qualification</a:t>
            </a:r>
            <a:r>
              <a:rPr lang="en-US" sz="900" i="1">
                <a:solidFill>
                  <a:schemeClr val="accent6"/>
                </a:solidFill>
                <a:latin typeface="+mj-lt"/>
              </a:rPr>
              <a:t> </a:t>
            </a:r>
          </a:p>
          <a:p>
            <a:r>
              <a:rPr lang="en-US" sz="900" i="1">
                <a:solidFill>
                  <a:schemeClr val="tx1">
                    <a:lumMod val="75000"/>
                  </a:schemeClr>
                </a:solidFill>
                <a:latin typeface="+mj-lt"/>
              </a:rPr>
              <a:t>Too much time spent with time-wasting prospects and fictitious online leads</a:t>
            </a:r>
          </a:p>
          <a:p>
            <a:r>
              <a:rPr lang="en-US" sz="900" i="1">
                <a:solidFill>
                  <a:srgbClr val="831B21"/>
                </a:solidFill>
                <a:latin typeface="+mj-lt"/>
              </a:rPr>
              <a:t> </a:t>
            </a:r>
            <a:endParaRPr lang="en-US" sz="900" i="1">
              <a:latin typeface="+mj-lt"/>
            </a:endParaRPr>
          </a:p>
        </p:txBody>
      </p:sp>
      <p:sp>
        <p:nvSpPr>
          <p:cNvPr id="26" name="Rectangle 25">
            <a:extLst>
              <a:ext uri="{FF2B5EF4-FFF2-40B4-BE49-F238E27FC236}">
                <a16:creationId xmlns:a16="http://schemas.microsoft.com/office/drawing/2014/main" id="{F034E7F8-A4D9-4A7D-9372-86C0A1615367}"/>
              </a:ext>
            </a:extLst>
          </p:cNvPr>
          <p:cNvSpPr/>
          <p:nvPr/>
        </p:nvSpPr>
        <p:spPr>
          <a:xfrm>
            <a:off x="4409625" y="4090851"/>
            <a:ext cx="1999651" cy="465533"/>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Agenda management</a:t>
            </a:r>
          </a:p>
          <a:p>
            <a:r>
              <a:rPr lang="en-US" sz="900" i="1">
                <a:solidFill>
                  <a:schemeClr val="tx1">
                    <a:lumMod val="75000"/>
                  </a:schemeClr>
                </a:solidFill>
                <a:latin typeface="+mj-lt"/>
              </a:rPr>
              <a:t>Complex management of agendas with clients missing showings or rescheduling visits</a:t>
            </a:r>
          </a:p>
        </p:txBody>
      </p:sp>
      <p:grpSp>
        <p:nvGrpSpPr>
          <p:cNvPr id="27" name="Group 9">
            <a:extLst>
              <a:ext uri="{FF2B5EF4-FFF2-40B4-BE49-F238E27FC236}">
                <a16:creationId xmlns:a16="http://schemas.microsoft.com/office/drawing/2014/main" id="{A6377B65-BA29-427F-B209-539C6150E9A6}"/>
              </a:ext>
            </a:extLst>
          </p:cNvPr>
          <p:cNvGrpSpPr>
            <a:grpSpLocks noChangeAspect="1"/>
          </p:cNvGrpSpPr>
          <p:nvPr/>
        </p:nvGrpSpPr>
        <p:grpSpPr bwMode="auto">
          <a:xfrm>
            <a:off x="1011153" y="4129466"/>
            <a:ext cx="189548" cy="183845"/>
            <a:chOff x="788" y="800"/>
            <a:chExt cx="765" cy="742"/>
          </a:xfrm>
          <a:solidFill>
            <a:schemeClr val="accent6"/>
          </a:solidFill>
        </p:grpSpPr>
        <p:sp>
          <p:nvSpPr>
            <p:cNvPr id="147" name="Freeform 10">
              <a:extLst>
                <a:ext uri="{FF2B5EF4-FFF2-40B4-BE49-F238E27FC236}">
                  <a16:creationId xmlns:a16="http://schemas.microsoft.com/office/drawing/2014/main" id="{7AEFEE0C-0E0D-483C-88EC-F9FDD9E2E783}"/>
                </a:ext>
              </a:extLst>
            </p:cNvPr>
            <p:cNvSpPr>
              <a:spLocks/>
            </p:cNvSpPr>
            <p:nvPr/>
          </p:nvSpPr>
          <p:spPr bwMode="auto">
            <a:xfrm>
              <a:off x="917" y="800"/>
              <a:ext cx="200" cy="139"/>
            </a:xfrm>
            <a:custGeom>
              <a:avLst/>
              <a:gdLst>
                <a:gd name="T0" fmla="*/ 17 w 17"/>
                <a:gd name="T1" fmla="*/ 12 h 12"/>
                <a:gd name="T2" fmla="*/ 17 w 17"/>
                <a:gd name="T3" fmla="*/ 10 h 12"/>
                <a:gd name="T4" fmla="*/ 9 w 17"/>
                <a:gd name="T5" fmla="*/ 0 h 12"/>
                <a:gd name="T6" fmla="*/ 1 w 17"/>
                <a:gd name="T7" fmla="*/ 7 h 12"/>
                <a:gd name="T8" fmla="*/ 1 w 17"/>
                <a:gd name="T9" fmla="*/ 7 h 12"/>
                <a:gd name="T10" fmla="*/ 0 w 17"/>
                <a:gd name="T11" fmla="*/ 8 h 12"/>
                <a:gd name="T12" fmla="*/ 7 w 17"/>
                <a:gd name="T13" fmla="*/ 6 h 12"/>
                <a:gd name="T14" fmla="*/ 17 w 1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7" y="12"/>
                  </a:moveTo>
                  <a:cubicBezTo>
                    <a:pt x="17" y="10"/>
                    <a:pt x="17" y="10"/>
                    <a:pt x="17" y="10"/>
                  </a:cubicBezTo>
                  <a:cubicBezTo>
                    <a:pt x="17" y="4"/>
                    <a:pt x="16" y="0"/>
                    <a:pt x="9" y="0"/>
                  </a:cubicBezTo>
                  <a:cubicBezTo>
                    <a:pt x="5" y="0"/>
                    <a:pt x="2" y="3"/>
                    <a:pt x="1" y="7"/>
                  </a:cubicBezTo>
                  <a:cubicBezTo>
                    <a:pt x="1" y="7"/>
                    <a:pt x="1" y="7"/>
                    <a:pt x="1" y="7"/>
                  </a:cubicBezTo>
                  <a:cubicBezTo>
                    <a:pt x="0" y="8"/>
                    <a:pt x="0" y="8"/>
                    <a:pt x="0" y="8"/>
                  </a:cubicBezTo>
                  <a:cubicBezTo>
                    <a:pt x="2" y="7"/>
                    <a:pt x="5" y="6"/>
                    <a:pt x="7" y="6"/>
                  </a:cubicBezTo>
                  <a:cubicBezTo>
                    <a:pt x="12" y="6"/>
                    <a:pt x="15" y="9"/>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sp>
          <p:nvSpPr>
            <p:cNvPr id="148" name="Freeform 11">
              <a:extLst>
                <a:ext uri="{FF2B5EF4-FFF2-40B4-BE49-F238E27FC236}">
                  <a16:creationId xmlns:a16="http://schemas.microsoft.com/office/drawing/2014/main" id="{3F4F6B24-3292-4C45-A237-B9A56F1E6D26}"/>
                </a:ext>
              </a:extLst>
            </p:cNvPr>
            <p:cNvSpPr>
              <a:spLocks/>
            </p:cNvSpPr>
            <p:nvPr/>
          </p:nvSpPr>
          <p:spPr bwMode="auto">
            <a:xfrm>
              <a:off x="1211" y="800"/>
              <a:ext cx="200" cy="139"/>
            </a:xfrm>
            <a:custGeom>
              <a:avLst/>
              <a:gdLst>
                <a:gd name="T0" fmla="*/ 11 w 17"/>
                <a:gd name="T1" fmla="*/ 6 h 12"/>
                <a:gd name="T2" fmla="*/ 17 w 17"/>
                <a:gd name="T3" fmla="*/ 8 h 12"/>
                <a:gd name="T4" fmla="*/ 17 w 17"/>
                <a:gd name="T5" fmla="*/ 7 h 12"/>
                <a:gd name="T6" fmla="*/ 17 w 17"/>
                <a:gd name="T7" fmla="*/ 7 h 12"/>
                <a:gd name="T8" fmla="*/ 9 w 17"/>
                <a:gd name="T9" fmla="*/ 0 h 12"/>
                <a:gd name="T10" fmla="*/ 0 w 17"/>
                <a:gd name="T11" fmla="*/ 10 h 12"/>
                <a:gd name="T12" fmla="*/ 0 w 17"/>
                <a:gd name="T13" fmla="*/ 12 h 12"/>
                <a:gd name="T14" fmla="*/ 11 w 1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1" y="6"/>
                  </a:moveTo>
                  <a:cubicBezTo>
                    <a:pt x="13" y="6"/>
                    <a:pt x="15" y="7"/>
                    <a:pt x="17" y="8"/>
                  </a:cubicBezTo>
                  <a:cubicBezTo>
                    <a:pt x="17" y="7"/>
                    <a:pt x="17" y="7"/>
                    <a:pt x="17" y="7"/>
                  </a:cubicBezTo>
                  <a:cubicBezTo>
                    <a:pt x="17" y="7"/>
                    <a:pt x="17" y="7"/>
                    <a:pt x="17" y="7"/>
                  </a:cubicBezTo>
                  <a:cubicBezTo>
                    <a:pt x="16" y="3"/>
                    <a:pt x="13" y="0"/>
                    <a:pt x="9" y="0"/>
                  </a:cubicBezTo>
                  <a:cubicBezTo>
                    <a:pt x="2" y="0"/>
                    <a:pt x="0" y="4"/>
                    <a:pt x="0" y="10"/>
                  </a:cubicBezTo>
                  <a:cubicBezTo>
                    <a:pt x="0" y="12"/>
                    <a:pt x="0" y="12"/>
                    <a:pt x="0" y="12"/>
                  </a:cubicBezTo>
                  <a:cubicBezTo>
                    <a:pt x="3" y="9"/>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sp>
          <p:nvSpPr>
            <p:cNvPr id="149" name="Freeform 12">
              <a:extLst>
                <a:ext uri="{FF2B5EF4-FFF2-40B4-BE49-F238E27FC236}">
                  <a16:creationId xmlns:a16="http://schemas.microsoft.com/office/drawing/2014/main" id="{3E1D945C-CC42-4AE9-A88C-0F63D3CAEBCC}"/>
                </a:ext>
              </a:extLst>
            </p:cNvPr>
            <p:cNvSpPr>
              <a:spLocks noEditPoints="1"/>
            </p:cNvSpPr>
            <p:nvPr/>
          </p:nvSpPr>
          <p:spPr bwMode="auto">
            <a:xfrm>
              <a:off x="788" y="939"/>
              <a:ext cx="765" cy="603"/>
            </a:xfrm>
            <a:custGeom>
              <a:avLst/>
              <a:gdLst>
                <a:gd name="T0" fmla="*/ 64 w 65"/>
                <a:gd name="T1" fmla="*/ 36 h 52"/>
                <a:gd name="T2" fmla="*/ 58 w 65"/>
                <a:gd name="T3" fmla="*/ 14 h 52"/>
                <a:gd name="T4" fmla="*/ 57 w 65"/>
                <a:gd name="T5" fmla="*/ 9 h 52"/>
                <a:gd name="T6" fmla="*/ 56 w 65"/>
                <a:gd name="T7" fmla="*/ 6 h 52"/>
                <a:gd name="T8" fmla="*/ 47 w 65"/>
                <a:gd name="T9" fmla="*/ 0 h 52"/>
                <a:gd name="T10" fmla="*/ 36 w 65"/>
                <a:gd name="T11" fmla="*/ 8 h 52"/>
                <a:gd name="T12" fmla="*/ 36 w 65"/>
                <a:gd name="T13" fmla="*/ 13 h 52"/>
                <a:gd name="T14" fmla="*/ 36 w 65"/>
                <a:gd name="T15" fmla="*/ 15 h 52"/>
                <a:gd name="T16" fmla="*/ 32 w 65"/>
                <a:gd name="T17" fmla="*/ 15 h 52"/>
                <a:gd name="T18" fmla="*/ 28 w 65"/>
                <a:gd name="T19" fmla="*/ 15 h 52"/>
                <a:gd name="T20" fmla="*/ 28 w 65"/>
                <a:gd name="T21" fmla="*/ 13 h 52"/>
                <a:gd name="T22" fmla="*/ 28 w 65"/>
                <a:gd name="T23" fmla="*/ 8 h 52"/>
                <a:gd name="T24" fmla="*/ 18 w 65"/>
                <a:gd name="T25" fmla="*/ 0 h 52"/>
                <a:gd name="T26" fmla="*/ 9 w 65"/>
                <a:gd name="T27" fmla="*/ 6 h 52"/>
                <a:gd name="T28" fmla="*/ 8 w 65"/>
                <a:gd name="T29" fmla="*/ 9 h 52"/>
                <a:gd name="T30" fmla="*/ 7 w 65"/>
                <a:gd name="T31" fmla="*/ 14 h 52"/>
                <a:gd name="T32" fmla="*/ 1 w 65"/>
                <a:gd name="T33" fmla="*/ 36 h 52"/>
                <a:gd name="T34" fmla="*/ 0 w 65"/>
                <a:gd name="T35" fmla="*/ 38 h 52"/>
                <a:gd name="T36" fmla="*/ 14 w 65"/>
                <a:gd name="T37" fmla="*/ 52 h 52"/>
                <a:gd name="T38" fmla="*/ 28 w 65"/>
                <a:gd name="T39" fmla="*/ 38 h 52"/>
                <a:gd name="T40" fmla="*/ 28 w 65"/>
                <a:gd name="T41" fmla="*/ 23 h 52"/>
                <a:gd name="T42" fmla="*/ 32 w 65"/>
                <a:gd name="T43" fmla="*/ 23 h 52"/>
                <a:gd name="T44" fmla="*/ 36 w 65"/>
                <a:gd name="T45" fmla="*/ 23 h 52"/>
                <a:gd name="T46" fmla="*/ 36 w 65"/>
                <a:gd name="T47" fmla="*/ 38 h 52"/>
                <a:gd name="T48" fmla="*/ 50 w 65"/>
                <a:gd name="T49" fmla="*/ 52 h 52"/>
                <a:gd name="T50" fmla="*/ 64 w 65"/>
                <a:gd name="T51" fmla="*/ 38 h 52"/>
                <a:gd name="T52" fmla="*/ 64 w 65"/>
                <a:gd name="T53" fmla="*/ 36 h 52"/>
                <a:gd name="T54" fmla="*/ 14 w 65"/>
                <a:gd name="T55" fmla="*/ 48 h 52"/>
                <a:gd name="T56" fmla="*/ 4 w 65"/>
                <a:gd name="T57" fmla="*/ 38 h 52"/>
                <a:gd name="T58" fmla="*/ 14 w 65"/>
                <a:gd name="T59" fmla="*/ 28 h 52"/>
                <a:gd name="T60" fmla="*/ 24 w 65"/>
                <a:gd name="T61" fmla="*/ 38 h 52"/>
                <a:gd name="T62" fmla="*/ 14 w 65"/>
                <a:gd name="T63" fmla="*/ 48 h 52"/>
                <a:gd name="T64" fmla="*/ 50 w 65"/>
                <a:gd name="T65" fmla="*/ 48 h 52"/>
                <a:gd name="T66" fmla="*/ 40 w 65"/>
                <a:gd name="T67" fmla="*/ 38 h 52"/>
                <a:gd name="T68" fmla="*/ 50 w 65"/>
                <a:gd name="T69" fmla="*/ 28 h 52"/>
                <a:gd name="T70" fmla="*/ 60 w 65"/>
                <a:gd name="T71" fmla="*/ 38 h 52"/>
                <a:gd name="T72" fmla="*/ 50 w 65"/>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52">
                  <a:moveTo>
                    <a:pt x="64" y="36"/>
                  </a:moveTo>
                  <a:cubicBezTo>
                    <a:pt x="65" y="36"/>
                    <a:pt x="58" y="14"/>
                    <a:pt x="58" y="14"/>
                  </a:cubicBezTo>
                  <a:cubicBezTo>
                    <a:pt x="57" y="9"/>
                    <a:pt x="57" y="9"/>
                    <a:pt x="57" y="9"/>
                  </a:cubicBezTo>
                  <a:cubicBezTo>
                    <a:pt x="56" y="6"/>
                    <a:pt x="56" y="6"/>
                    <a:pt x="56" y="6"/>
                  </a:cubicBezTo>
                  <a:cubicBezTo>
                    <a:pt x="54" y="2"/>
                    <a:pt x="51" y="0"/>
                    <a:pt x="47" y="0"/>
                  </a:cubicBezTo>
                  <a:cubicBezTo>
                    <a:pt x="42" y="0"/>
                    <a:pt x="38" y="3"/>
                    <a:pt x="36" y="8"/>
                  </a:cubicBezTo>
                  <a:cubicBezTo>
                    <a:pt x="36" y="12"/>
                    <a:pt x="36" y="13"/>
                    <a:pt x="36" y="13"/>
                  </a:cubicBezTo>
                  <a:cubicBezTo>
                    <a:pt x="36" y="15"/>
                    <a:pt x="36" y="15"/>
                    <a:pt x="36" y="15"/>
                  </a:cubicBezTo>
                  <a:cubicBezTo>
                    <a:pt x="35" y="15"/>
                    <a:pt x="34" y="15"/>
                    <a:pt x="32" y="15"/>
                  </a:cubicBezTo>
                  <a:cubicBezTo>
                    <a:pt x="31" y="15"/>
                    <a:pt x="30" y="15"/>
                    <a:pt x="28" y="15"/>
                  </a:cubicBezTo>
                  <a:cubicBezTo>
                    <a:pt x="28" y="13"/>
                    <a:pt x="28" y="13"/>
                    <a:pt x="28" y="13"/>
                  </a:cubicBezTo>
                  <a:cubicBezTo>
                    <a:pt x="28" y="13"/>
                    <a:pt x="28" y="12"/>
                    <a:pt x="28" y="8"/>
                  </a:cubicBezTo>
                  <a:cubicBezTo>
                    <a:pt x="27" y="3"/>
                    <a:pt x="23" y="0"/>
                    <a:pt x="18" y="0"/>
                  </a:cubicBezTo>
                  <a:cubicBezTo>
                    <a:pt x="14" y="0"/>
                    <a:pt x="11" y="2"/>
                    <a:pt x="9" y="6"/>
                  </a:cubicBezTo>
                  <a:cubicBezTo>
                    <a:pt x="8" y="9"/>
                    <a:pt x="8" y="9"/>
                    <a:pt x="8" y="9"/>
                  </a:cubicBezTo>
                  <a:cubicBezTo>
                    <a:pt x="7" y="14"/>
                    <a:pt x="7" y="14"/>
                    <a:pt x="7" y="14"/>
                  </a:cubicBezTo>
                  <a:cubicBezTo>
                    <a:pt x="7" y="14"/>
                    <a:pt x="0" y="36"/>
                    <a:pt x="1" y="36"/>
                  </a:cubicBezTo>
                  <a:cubicBezTo>
                    <a:pt x="1" y="36"/>
                    <a:pt x="0" y="37"/>
                    <a:pt x="0" y="38"/>
                  </a:cubicBezTo>
                  <a:cubicBezTo>
                    <a:pt x="0" y="46"/>
                    <a:pt x="7" y="52"/>
                    <a:pt x="14" y="52"/>
                  </a:cubicBezTo>
                  <a:cubicBezTo>
                    <a:pt x="22" y="52"/>
                    <a:pt x="28" y="46"/>
                    <a:pt x="28" y="38"/>
                  </a:cubicBezTo>
                  <a:cubicBezTo>
                    <a:pt x="28" y="23"/>
                    <a:pt x="28" y="23"/>
                    <a:pt x="28" y="23"/>
                  </a:cubicBezTo>
                  <a:cubicBezTo>
                    <a:pt x="30" y="23"/>
                    <a:pt x="31" y="23"/>
                    <a:pt x="32" y="23"/>
                  </a:cubicBezTo>
                  <a:cubicBezTo>
                    <a:pt x="34" y="23"/>
                    <a:pt x="35" y="23"/>
                    <a:pt x="36" y="23"/>
                  </a:cubicBezTo>
                  <a:cubicBezTo>
                    <a:pt x="36" y="38"/>
                    <a:pt x="36" y="38"/>
                    <a:pt x="36" y="38"/>
                  </a:cubicBezTo>
                  <a:cubicBezTo>
                    <a:pt x="36" y="46"/>
                    <a:pt x="43" y="52"/>
                    <a:pt x="50" y="52"/>
                  </a:cubicBezTo>
                  <a:cubicBezTo>
                    <a:pt x="58" y="52"/>
                    <a:pt x="64" y="46"/>
                    <a:pt x="64" y="38"/>
                  </a:cubicBezTo>
                  <a:cubicBezTo>
                    <a:pt x="64" y="37"/>
                    <a:pt x="64" y="36"/>
                    <a:pt x="64" y="36"/>
                  </a:cubicBezTo>
                  <a:close/>
                  <a:moveTo>
                    <a:pt x="14" y="48"/>
                  </a:moveTo>
                  <a:cubicBezTo>
                    <a:pt x="9" y="48"/>
                    <a:pt x="4" y="43"/>
                    <a:pt x="4" y="38"/>
                  </a:cubicBezTo>
                  <a:cubicBezTo>
                    <a:pt x="4" y="32"/>
                    <a:pt x="9" y="28"/>
                    <a:pt x="14" y="28"/>
                  </a:cubicBezTo>
                  <a:cubicBezTo>
                    <a:pt x="20" y="28"/>
                    <a:pt x="24" y="32"/>
                    <a:pt x="24" y="38"/>
                  </a:cubicBezTo>
                  <a:cubicBezTo>
                    <a:pt x="24" y="43"/>
                    <a:pt x="20" y="48"/>
                    <a:pt x="14" y="48"/>
                  </a:cubicBezTo>
                  <a:close/>
                  <a:moveTo>
                    <a:pt x="50" y="48"/>
                  </a:moveTo>
                  <a:cubicBezTo>
                    <a:pt x="45" y="48"/>
                    <a:pt x="40" y="43"/>
                    <a:pt x="40" y="38"/>
                  </a:cubicBezTo>
                  <a:cubicBezTo>
                    <a:pt x="40" y="32"/>
                    <a:pt x="45" y="28"/>
                    <a:pt x="50" y="28"/>
                  </a:cubicBezTo>
                  <a:cubicBezTo>
                    <a:pt x="56" y="28"/>
                    <a:pt x="60" y="32"/>
                    <a:pt x="60" y="38"/>
                  </a:cubicBezTo>
                  <a:cubicBezTo>
                    <a:pt x="60" y="43"/>
                    <a:pt x="56"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grpSp>
      <p:sp>
        <p:nvSpPr>
          <p:cNvPr id="28" name="Rectangle 27">
            <a:extLst>
              <a:ext uri="{FF2B5EF4-FFF2-40B4-BE49-F238E27FC236}">
                <a16:creationId xmlns:a16="http://schemas.microsoft.com/office/drawing/2014/main" id="{D4528DF5-A198-4CFF-BB13-FD86D4E1ABA0}"/>
              </a:ext>
            </a:extLst>
          </p:cNvPr>
          <p:cNvSpPr/>
          <p:nvPr/>
        </p:nvSpPr>
        <p:spPr>
          <a:xfrm>
            <a:off x="6763298" y="3220745"/>
            <a:ext cx="1999651" cy="465533"/>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Closing the deal</a:t>
            </a:r>
            <a:endParaRPr lang="en-US" sz="900" i="1">
              <a:solidFill>
                <a:schemeClr val="accent6"/>
              </a:solidFill>
              <a:latin typeface="+mj-lt"/>
            </a:endParaRPr>
          </a:p>
          <a:p>
            <a:r>
              <a:rPr lang="en-US" sz="900" i="1">
                <a:solidFill>
                  <a:schemeClr val="tx1">
                    <a:lumMod val="75000"/>
                  </a:schemeClr>
                </a:solidFill>
                <a:latin typeface="+mj-lt"/>
              </a:rPr>
              <a:t>The consultant looses time with administrative tasks and paperwork</a:t>
            </a:r>
            <a:endParaRPr lang="en-US" sz="900" i="1">
              <a:latin typeface="+mj-lt"/>
            </a:endParaRPr>
          </a:p>
        </p:txBody>
      </p:sp>
      <p:grpSp>
        <p:nvGrpSpPr>
          <p:cNvPr id="29" name="Group 15">
            <a:extLst>
              <a:ext uri="{FF2B5EF4-FFF2-40B4-BE49-F238E27FC236}">
                <a16:creationId xmlns:a16="http://schemas.microsoft.com/office/drawing/2014/main" id="{59C92776-34F1-4D29-B622-0FD4B42F937C}"/>
              </a:ext>
            </a:extLst>
          </p:cNvPr>
          <p:cNvGrpSpPr>
            <a:grpSpLocks noChangeAspect="1"/>
          </p:cNvGrpSpPr>
          <p:nvPr/>
        </p:nvGrpSpPr>
        <p:grpSpPr bwMode="auto">
          <a:xfrm>
            <a:off x="4150662" y="4149556"/>
            <a:ext cx="146265" cy="153946"/>
            <a:chOff x="812" y="800"/>
            <a:chExt cx="705" cy="742"/>
          </a:xfrm>
          <a:solidFill>
            <a:schemeClr val="accent6"/>
          </a:solidFill>
        </p:grpSpPr>
        <p:sp>
          <p:nvSpPr>
            <p:cNvPr id="136" name="Rectangle 16">
              <a:extLst>
                <a:ext uri="{FF2B5EF4-FFF2-40B4-BE49-F238E27FC236}">
                  <a16:creationId xmlns:a16="http://schemas.microsoft.com/office/drawing/2014/main" id="{57E0024D-46C5-4965-A5CA-74FFCFE8E1DE}"/>
                </a:ext>
              </a:extLst>
            </p:cNvPr>
            <p:cNvSpPr>
              <a:spLocks noChangeArrowheads="1"/>
            </p:cNvSpPr>
            <p:nvPr/>
          </p:nvSpPr>
          <p:spPr bwMode="auto">
            <a:xfrm>
              <a:off x="1047"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37" name="Rectangle 17">
              <a:extLst>
                <a:ext uri="{FF2B5EF4-FFF2-40B4-BE49-F238E27FC236}">
                  <a16:creationId xmlns:a16="http://schemas.microsoft.com/office/drawing/2014/main" id="{C78BC097-BA94-4610-B7AA-4D79BCF2D8CB}"/>
                </a:ext>
              </a:extLst>
            </p:cNvPr>
            <p:cNvSpPr>
              <a:spLocks noChangeArrowheads="1"/>
            </p:cNvSpPr>
            <p:nvPr/>
          </p:nvSpPr>
          <p:spPr bwMode="auto">
            <a:xfrm>
              <a:off x="1188"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38" name="Rectangle 18">
              <a:extLst>
                <a:ext uri="{FF2B5EF4-FFF2-40B4-BE49-F238E27FC236}">
                  <a16:creationId xmlns:a16="http://schemas.microsoft.com/office/drawing/2014/main" id="{1CCC4C92-618D-4E00-8963-9F37E103F31A}"/>
                </a:ext>
              </a:extLst>
            </p:cNvPr>
            <p:cNvSpPr>
              <a:spLocks noChangeArrowheads="1"/>
            </p:cNvSpPr>
            <p:nvPr/>
          </p:nvSpPr>
          <p:spPr bwMode="auto">
            <a:xfrm>
              <a:off x="1329"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39" name="Rectangle 19">
              <a:extLst>
                <a:ext uri="{FF2B5EF4-FFF2-40B4-BE49-F238E27FC236}">
                  <a16:creationId xmlns:a16="http://schemas.microsoft.com/office/drawing/2014/main" id="{0314FFFE-6B5A-42A8-9A7E-E79638CAD7FB}"/>
                </a:ext>
              </a:extLst>
            </p:cNvPr>
            <p:cNvSpPr>
              <a:spLocks noChangeArrowheads="1"/>
            </p:cNvSpPr>
            <p:nvPr/>
          </p:nvSpPr>
          <p:spPr bwMode="auto">
            <a:xfrm>
              <a:off x="906"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0" name="Rectangle 20">
              <a:extLst>
                <a:ext uri="{FF2B5EF4-FFF2-40B4-BE49-F238E27FC236}">
                  <a16:creationId xmlns:a16="http://schemas.microsoft.com/office/drawing/2014/main" id="{37FCBE08-B570-4DFE-94B6-B4E3E42D697C}"/>
                </a:ext>
              </a:extLst>
            </p:cNvPr>
            <p:cNvSpPr>
              <a:spLocks noChangeArrowheads="1"/>
            </p:cNvSpPr>
            <p:nvPr/>
          </p:nvSpPr>
          <p:spPr bwMode="auto">
            <a:xfrm>
              <a:off x="1047"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1" name="Rectangle 21">
              <a:extLst>
                <a:ext uri="{FF2B5EF4-FFF2-40B4-BE49-F238E27FC236}">
                  <a16:creationId xmlns:a16="http://schemas.microsoft.com/office/drawing/2014/main" id="{1D699F4D-E565-4146-A361-BE5D5C2AD783}"/>
                </a:ext>
              </a:extLst>
            </p:cNvPr>
            <p:cNvSpPr>
              <a:spLocks noChangeArrowheads="1"/>
            </p:cNvSpPr>
            <p:nvPr/>
          </p:nvSpPr>
          <p:spPr bwMode="auto">
            <a:xfrm>
              <a:off x="1188"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2" name="Rectangle 22">
              <a:extLst>
                <a:ext uri="{FF2B5EF4-FFF2-40B4-BE49-F238E27FC236}">
                  <a16:creationId xmlns:a16="http://schemas.microsoft.com/office/drawing/2014/main" id="{398F2852-B2D3-4E2B-826C-10C561ADF8D8}"/>
                </a:ext>
              </a:extLst>
            </p:cNvPr>
            <p:cNvSpPr>
              <a:spLocks noChangeArrowheads="1"/>
            </p:cNvSpPr>
            <p:nvPr/>
          </p:nvSpPr>
          <p:spPr bwMode="auto">
            <a:xfrm>
              <a:off x="1329"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3" name="Rectangle 23">
              <a:extLst>
                <a:ext uri="{FF2B5EF4-FFF2-40B4-BE49-F238E27FC236}">
                  <a16:creationId xmlns:a16="http://schemas.microsoft.com/office/drawing/2014/main" id="{D0E613D8-9451-4509-A7E5-40575838CC9B}"/>
                </a:ext>
              </a:extLst>
            </p:cNvPr>
            <p:cNvSpPr>
              <a:spLocks noChangeArrowheads="1"/>
            </p:cNvSpPr>
            <p:nvPr/>
          </p:nvSpPr>
          <p:spPr bwMode="auto">
            <a:xfrm>
              <a:off x="906"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4" name="Rectangle 24">
              <a:extLst>
                <a:ext uri="{FF2B5EF4-FFF2-40B4-BE49-F238E27FC236}">
                  <a16:creationId xmlns:a16="http://schemas.microsoft.com/office/drawing/2014/main" id="{A3C7C0BE-0CCB-4862-8CA9-450F45558478}"/>
                </a:ext>
              </a:extLst>
            </p:cNvPr>
            <p:cNvSpPr>
              <a:spLocks noChangeArrowheads="1"/>
            </p:cNvSpPr>
            <p:nvPr/>
          </p:nvSpPr>
          <p:spPr bwMode="auto">
            <a:xfrm>
              <a:off x="1047"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5" name="Rectangle 25">
              <a:extLst>
                <a:ext uri="{FF2B5EF4-FFF2-40B4-BE49-F238E27FC236}">
                  <a16:creationId xmlns:a16="http://schemas.microsoft.com/office/drawing/2014/main" id="{88DAA872-3906-4928-91F6-E47359D1F2F2}"/>
                </a:ext>
              </a:extLst>
            </p:cNvPr>
            <p:cNvSpPr>
              <a:spLocks noChangeArrowheads="1"/>
            </p:cNvSpPr>
            <p:nvPr/>
          </p:nvSpPr>
          <p:spPr bwMode="auto">
            <a:xfrm>
              <a:off x="1188"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46" name="Freeform 26">
              <a:extLst>
                <a:ext uri="{FF2B5EF4-FFF2-40B4-BE49-F238E27FC236}">
                  <a16:creationId xmlns:a16="http://schemas.microsoft.com/office/drawing/2014/main" id="{63357B3F-83C0-459C-9D8B-E80663BE0687}"/>
                </a:ext>
              </a:extLst>
            </p:cNvPr>
            <p:cNvSpPr>
              <a:spLocks noEditPoints="1"/>
            </p:cNvSpPr>
            <p:nvPr/>
          </p:nvSpPr>
          <p:spPr bwMode="auto">
            <a:xfrm>
              <a:off x="812" y="800"/>
              <a:ext cx="705" cy="742"/>
            </a:xfrm>
            <a:custGeom>
              <a:avLst/>
              <a:gdLst>
                <a:gd name="T0" fmla="*/ 52 w 60"/>
                <a:gd name="T1" fmla="*/ 8 h 64"/>
                <a:gd name="T2" fmla="*/ 52 w 60"/>
                <a:gd name="T3" fmla="*/ 2 h 64"/>
                <a:gd name="T4" fmla="*/ 50 w 60"/>
                <a:gd name="T5" fmla="*/ 0 h 64"/>
                <a:gd name="T6" fmla="*/ 42 w 60"/>
                <a:gd name="T7" fmla="*/ 0 h 64"/>
                <a:gd name="T8" fmla="*/ 40 w 60"/>
                <a:gd name="T9" fmla="*/ 2 h 64"/>
                <a:gd name="T10" fmla="*/ 40 w 60"/>
                <a:gd name="T11" fmla="*/ 8 h 64"/>
                <a:gd name="T12" fmla="*/ 20 w 60"/>
                <a:gd name="T13" fmla="*/ 8 h 64"/>
                <a:gd name="T14" fmla="*/ 20 w 60"/>
                <a:gd name="T15" fmla="*/ 2 h 64"/>
                <a:gd name="T16" fmla="*/ 18 w 60"/>
                <a:gd name="T17" fmla="*/ 0 h 64"/>
                <a:gd name="T18" fmla="*/ 10 w 60"/>
                <a:gd name="T19" fmla="*/ 0 h 64"/>
                <a:gd name="T20" fmla="*/ 8 w 60"/>
                <a:gd name="T21" fmla="*/ 2 h 64"/>
                <a:gd name="T22" fmla="*/ 8 w 60"/>
                <a:gd name="T23" fmla="*/ 8 h 64"/>
                <a:gd name="T24" fmla="*/ 0 w 60"/>
                <a:gd name="T25" fmla="*/ 8 h 64"/>
                <a:gd name="T26" fmla="*/ 0 w 60"/>
                <a:gd name="T27" fmla="*/ 64 h 64"/>
                <a:gd name="T28" fmla="*/ 60 w 60"/>
                <a:gd name="T29" fmla="*/ 64 h 64"/>
                <a:gd name="T30" fmla="*/ 60 w 60"/>
                <a:gd name="T31" fmla="*/ 8 h 64"/>
                <a:gd name="T32" fmla="*/ 52 w 60"/>
                <a:gd name="T33" fmla="*/ 8 h 64"/>
                <a:gd name="T34" fmla="*/ 44 w 60"/>
                <a:gd name="T35" fmla="*/ 4 h 64"/>
                <a:gd name="T36" fmla="*/ 48 w 60"/>
                <a:gd name="T37" fmla="*/ 4 h 64"/>
                <a:gd name="T38" fmla="*/ 48 w 60"/>
                <a:gd name="T39" fmla="*/ 12 h 64"/>
                <a:gd name="T40" fmla="*/ 44 w 60"/>
                <a:gd name="T41" fmla="*/ 12 h 64"/>
                <a:gd name="T42" fmla="*/ 44 w 60"/>
                <a:gd name="T43" fmla="*/ 4 h 64"/>
                <a:gd name="T44" fmla="*/ 12 w 60"/>
                <a:gd name="T45" fmla="*/ 4 h 64"/>
                <a:gd name="T46" fmla="*/ 16 w 60"/>
                <a:gd name="T47" fmla="*/ 4 h 64"/>
                <a:gd name="T48" fmla="*/ 16 w 60"/>
                <a:gd name="T49" fmla="*/ 12 h 64"/>
                <a:gd name="T50" fmla="*/ 12 w 60"/>
                <a:gd name="T51" fmla="*/ 12 h 64"/>
                <a:gd name="T52" fmla="*/ 12 w 60"/>
                <a:gd name="T53" fmla="*/ 4 h 64"/>
                <a:gd name="T54" fmla="*/ 56 w 60"/>
                <a:gd name="T55" fmla="*/ 60 h 64"/>
                <a:gd name="T56" fmla="*/ 4 w 60"/>
                <a:gd name="T57" fmla="*/ 60 h 64"/>
                <a:gd name="T58" fmla="*/ 4 w 60"/>
                <a:gd name="T59" fmla="*/ 20 h 64"/>
                <a:gd name="T60" fmla="*/ 56 w 60"/>
                <a:gd name="T61" fmla="*/ 20 h 64"/>
                <a:gd name="T62" fmla="*/ 56 w 60"/>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4">
                  <a:moveTo>
                    <a:pt x="52" y="8"/>
                  </a:moveTo>
                  <a:cubicBezTo>
                    <a:pt x="52" y="2"/>
                    <a:pt x="52" y="2"/>
                    <a:pt x="52" y="2"/>
                  </a:cubicBezTo>
                  <a:cubicBezTo>
                    <a:pt x="52" y="1"/>
                    <a:pt x="52" y="0"/>
                    <a:pt x="50" y="0"/>
                  </a:cubicBezTo>
                  <a:cubicBezTo>
                    <a:pt x="42" y="0"/>
                    <a:pt x="42" y="0"/>
                    <a:pt x="42" y="0"/>
                  </a:cubicBezTo>
                  <a:cubicBezTo>
                    <a:pt x="41" y="0"/>
                    <a:pt x="40" y="1"/>
                    <a:pt x="40" y="2"/>
                  </a:cubicBezTo>
                  <a:cubicBezTo>
                    <a:pt x="40" y="8"/>
                    <a:pt x="40" y="8"/>
                    <a:pt x="40" y="8"/>
                  </a:cubicBezTo>
                  <a:cubicBezTo>
                    <a:pt x="20" y="8"/>
                    <a:pt x="20" y="8"/>
                    <a:pt x="20" y="8"/>
                  </a:cubicBezTo>
                  <a:cubicBezTo>
                    <a:pt x="20" y="2"/>
                    <a:pt x="20" y="2"/>
                    <a:pt x="20" y="2"/>
                  </a:cubicBezTo>
                  <a:cubicBezTo>
                    <a:pt x="20" y="1"/>
                    <a:pt x="20" y="0"/>
                    <a:pt x="18" y="0"/>
                  </a:cubicBezTo>
                  <a:cubicBezTo>
                    <a:pt x="10" y="0"/>
                    <a:pt x="10" y="0"/>
                    <a:pt x="10" y="0"/>
                  </a:cubicBezTo>
                  <a:cubicBezTo>
                    <a:pt x="9" y="0"/>
                    <a:pt x="8" y="1"/>
                    <a:pt x="8" y="2"/>
                  </a:cubicBezTo>
                  <a:cubicBezTo>
                    <a:pt x="8" y="8"/>
                    <a:pt x="8" y="8"/>
                    <a:pt x="8" y="8"/>
                  </a:cubicBezTo>
                  <a:cubicBezTo>
                    <a:pt x="0" y="8"/>
                    <a:pt x="0" y="8"/>
                    <a:pt x="0" y="8"/>
                  </a:cubicBezTo>
                  <a:cubicBezTo>
                    <a:pt x="0" y="64"/>
                    <a:pt x="0" y="64"/>
                    <a:pt x="0" y="64"/>
                  </a:cubicBezTo>
                  <a:cubicBezTo>
                    <a:pt x="60" y="64"/>
                    <a:pt x="60" y="64"/>
                    <a:pt x="60" y="64"/>
                  </a:cubicBezTo>
                  <a:cubicBezTo>
                    <a:pt x="60" y="8"/>
                    <a:pt x="60" y="8"/>
                    <a:pt x="60" y="8"/>
                  </a:cubicBezTo>
                  <a:lnTo>
                    <a:pt x="52" y="8"/>
                  </a:lnTo>
                  <a:close/>
                  <a:moveTo>
                    <a:pt x="44" y="4"/>
                  </a:moveTo>
                  <a:cubicBezTo>
                    <a:pt x="48" y="4"/>
                    <a:pt x="48" y="4"/>
                    <a:pt x="48" y="4"/>
                  </a:cubicBezTo>
                  <a:cubicBezTo>
                    <a:pt x="48" y="12"/>
                    <a:pt x="48" y="12"/>
                    <a:pt x="48" y="12"/>
                  </a:cubicBezTo>
                  <a:cubicBezTo>
                    <a:pt x="44" y="12"/>
                    <a:pt x="44" y="12"/>
                    <a:pt x="44" y="12"/>
                  </a:cubicBezTo>
                  <a:lnTo>
                    <a:pt x="44" y="4"/>
                  </a:lnTo>
                  <a:close/>
                  <a:moveTo>
                    <a:pt x="12" y="4"/>
                  </a:moveTo>
                  <a:cubicBezTo>
                    <a:pt x="16" y="4"/>
                    <a:pt x="16" y="4"/>
                    <a:pt x="16" y="4"/>
                  </a:cubicBezTo>
                  <a:cubicBezTo>
                    <a:pt x="16" y="12"/>
                    <a:pt x="16" y="12"/>
                    <a:pt x="16" y="12"/>
                  </a:cubicBezTo>
                  <a:cubicBezTo>
                    <a:pt x="12" y="12"/>
                    <a:pt x="12" y="12"/>
                    <a:pt x="12" y="12"/>
                  </a:cubicBezTo>
                  <a:lnTo>
                    <a:pt x="12" y="4"/>
                  </a:lnTo>
                  <a:close/>
                  <a:moveTo>
                    <a:pt x="56" y="60"/>
                  </a:moveTo>
                  <a:cubicBezTo>
                    <a:pt x="4" y="60"/>
                    <a:pt x="4" y="60"/>
                    <a:pt x="4" y="60"/>
                  </a:cubicBezTo>
                  <a:cubicBezTo>
                    <a:pt x="4" y="20"/>
                    <a:pt x="4" y="20"/>
                    <a:pt x="4" y="20"/>
                  </a:cubicBezTo>
                  <a:cubicBezTo>
                    <a:pt x="56" y="20"/>
                    <a:pt x="56" y="20"/>
                    <a:pt x="56" y="20"/>
                  </a:cubicBezTo>
                  <a:lnTo>
                    <a:pt x="5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grpSp>
        <p:nvGrpSpPr>
          <p:cNvPr id="30" name="Group 29">
            <a:extLst>
              <a:ext uri="{FF2B5EF4-FFF2-40B4-BE49-F238E27FC236}">
                <a16:creationId xmlns:a16="http://schemas.microsoft.com/office/drawing/2014/main" id="{332150EE-41DB-4BB1-A7E7-3E9F6975A0F0}"/>
              </a:ext>
            </a:extLst>
          </p:cNvPr>
          <p:cNvGrpSpPr>
            <a:grpSpLocks noChangeAspect="1"/>
          </p:cNvGrpSpPr>
          <p:nvPr/>
        </p:nvGrpSpPr>
        <p:grpSpPr bwMode="auto">
          <a:xfrm>
            <a:off x="4103556" y="3224241"/>
            <a:ext cx="231533" cy="199555"/>
            <a:chOff x="788" y="846"/>
            <a:chExt cx="753" cy="649"/>
          </a:xfrm>
          <a:solidFill>
            <a:schemeClr val="accent6"/>
          </a:solidFill>
        </p:grpSpPr>
        <p:sp>
          <p:nvSpPr>
            <p:cNvPr id="133" name="Freeform 30">
              <a:extLst>
                <a:ext uri="{FF2B5EF4-FFF2-40B4-BE49-F238E27FC236}">
                  <a16:creationId xmlns:a16="http://schemas.microsoft.com/office/drawing/2014/main" id="{889710CF-BFEF-4341-982E-B06EC4447836}"/>
                </a:ext>
              </a:extLst>
            </p:cNvPr>
            <p:cNvSpPr>
              <a:spLocks noEditPoints="1"/>
            </p:cNvSpPr>
            <p:nvPr/>
          </p:nvSpPr>
          <p:spPr bwMode="auto">
            <a:xfrm>
              <a:off x="788" y="846"/>
              <a:ext cx="753" cy="649"/>
            </a:xfrm>
            <a:custGeom>
              <a:avLst/>
              <a:gdLst>
                <a:gd name="T0" fmla="*/ 60 w 64"/>
                <a:gd name="T1" fmla="*/ 16 h 56"/>
                <a:gd name="T2" fmla="*/ 56 w 64"/>
                <a:gd name="T3" fmla="*/ 16 h 56"/>
                <a:gd name="T4" fmla="*/ 54 w 64"/>
                <a:gd name="T5" fmla="*/ 17 h 56"/>
                <a:gd name="T6" fmla="*/ 32 w 64"/>
                <a:gd name="T7" fmla="*/ 0 h 56"/>
                <a:gd name="T8" fmla="*/ 29 w 64"/>
                <a:gd name="T9" fmla="*/ 0 h 56"/>
                <a:gd name="T10" fmla="*/ 28 w 64"/>
                <a:gd name="T11" fmla="*/ 1 h 56"/>
                <a:gd name="T12" fmla="*/ 27 w 64"/>
                <a:gd name="T13" fmla="*/ 1 h 56"/>
                <a:gd name="T14" fmla="*/ 24 w 64"/>
                <a:gd name="T15" fmla="*/ 2 h 56"/>
                <a:gd name="T16" fmla="*/ 23 w 64"/>
                <a:gd name="T17" fmla="*/ 2 h 56"/>
                <a:gd name="T18" fmla="*/ 23 w 64"/>
                <a:gd name="T19" fmla="*/ 2 h 56"/>
                <a:gd name="T20" fmla="*/ 21 w 64"/>
                <a:gd name="T21" fmla="*/ 4 h 56"/>
                <a:gd name="T22" fmla="*/ 10 w 64"/>
                <a:gd name="T23" fmla="*/ 17 h 56"/>
                <a:gd name="T24" fmla="*/ 8 w 64"/>
                <a:gd name="T25" fmla="*/ 16 h 56"/>
                <a:gd name="T26" fmla="*/ 4 w 64"/>
                <a:gd name="T27" fmla="*/ 16 h 56"/>
                <a:gd name="T28" fmla="*/ 0 w 64"/>
                <a:gd name="T29" fmla="*/ 20 h 56"/>
                <a:gd name="T30" fmla="*/ 0 w 64"/>
                <a:gd name="T31" fmla="*/ 32 h 56"/>
                <a:gd name="T32" fmla="*/ 4 w 64"/>
                <a:gd name="T33" fmla="*/ 36 h 56"/>
                <a:gd name="T34" fmla="*/ 8 w 64"/>
                <a:gd name="T35" fmla="*/ 36 h 56"/>
                <a:gd name="T36" fmla="*/ 10 w 64"/>
                <a:gd name="T37" fmla="*/ 36 h 56"/>
                <a:gd name="T38" fmla="*/ 20 w 64"/>
                <a:gd name="T39" fmla="*/ 51 h 56"/>
                <a:gd name="T40" fmla="*/ 20 w 64"/>
                <a:gd name="T41" fmla="*/ 48 h 56"/>
                <a:gd name="T42" fmla="*/ 21 w 64"/>
                <a:gd name="T43" fmla="*/ 46 h 56"/>
                <a:gd name="T44" fmla="*/ 12 w 64"/>
                <a:gd name="T45" fmla="*/ 28 h 56"/>
                <a:gd name="T46" fmla="*/ 13 w 64"/>
                <a:gd name="T47" fmla="*/ 23 h 56"/>
                <a:gd name="T48" fmla="*/ 23 w 64"/>
                <a:gd name="T49" fmla="*/ 12 h 56"/>
                <a:gd name="T50" fmla="*/ 46 w 64"/>
                <a:gd name="T51" fmla="*/ 20 h 56"/>
                <a:gd name="T52" fmla="*/ 51 w 64"/>
                <a:gd name="T53" fmla="*/ 20 h 56"/>
                <a:gd name="T54" fmla="*/ 52 w 64"/>
                <a:gd name="T55" fmla="*/ 28 h 56"/>
                <a:gd name="T56" fmla="*/ 45 w 64"/>
                <a:gd name="T57" fmla="*/ 44 h 56"/>
                <a:gd name="T58" fmla="*/ 51 w 64"/>
                <a:gd name="T59" fmla="*/ 44 h 56"/>
                <a:gd name="T60" fmla="*/ 55 w 64"/>
                <a:gd name="T61" fmla="*/ 36 h 56"/>
                <a:gd name="T62" fmla="*/ 56 w 64"/>
                <a:gd name="T63" fmla="*/ 36 h 56"/>
                <a:gd name="T64" fmla="*/ 60 w 64"/>
                <a:gd name="T65" fmla="*/ 36 h 56"/>
                <a:gd name="T66" fmla="*/ 60 w 64"/>
                <a:gd name="T67" fmla="*/ 44 h 56"/>
                <a:gd name="T68" fmla="*/ 56 w 64"/>
                <a:gd name="T69" fmla="*/ 48 h 56"/>
                <a:gd name="T70" fmla="*/ 40 w 64"/>
                <a:gd name="T71" fmla="*/ 48 h 56"/>
                <a:gd name="T72" fmla="*/ 36 w 64"/>
                <a:gd name="T73" fmla="*/ 44 h 56"/>
                <a:gd name="T74" fmla="*/ 28 w 64"/>
                <a:gd name="T75" fmla="*/ 44 h 56"/>
                <a:gd name="T76" fmla="*/ 24 w 64"/>
                <a:gd name="T77" fmla="*/ 48 h 56"/>
                <a:gd name="T78" fmla="*/ 24 w 64"/>
                <a:gd name="T79" fmla="*/ 52 h 56"/>
                <a:gd name="T80" fmla="*/ 28 w 64"/>
                <a:gd name="T81" fmla="*/ 56 h 56"/>
                <a:gd name="T82" fmla="*/ 36 w 64"/>
                <a:gd name="T83" fmla="*/ 56 h 56"/>
                <a:gd name="T84" fmla="*/ 40 w 64"/>
                <a:gd name="T85" fmla="*/ 52 h 56"/>
                <a:gd name="T86" fmla="*/ 56 w 64"/>
                <a:gd name="T87" fmla="*/ 52 h 56"/>
                <a:gd name="T88" fmla="*/ 64 w 64"/>
                <a:gd name="T89" fmla="*/ 44 h 56"/>
                <a:gd name="T90" fmla="*/ 64 w 64"/>
                <a:gd name="T91" fmla="*/ 20 h 56"/>
                <a:gd name="T92" fmla="*/ 60 w 64"/>
                <a:gd name="T93" fmla="*/ 16 h 56"/>
                <a:gd name="T94" fmla="*/ 8 w 64"/>
                <a:gd name="T95" fmla="*/ 28 h 56"/>
                <a:gd name="T96" fmla="*/ 4 w 64"/>
                <a:gd name="T97" fmla="*/ 28 h 56"/>
                <a:gd name="T98" fmla="*/ 4 w 64"/>
                <a:gd name="T99" fmla="*/ 20 h 56"/>
                <a:gd name="T100" fmla="*/ 8 w 64"/>
                <a:gd name="T101" fmla="*/ 20 h 56"/>
                <a:gd name="T102" fmla="*/ 8 w 64"/>
                <a:gd name="T103" fmla="*/ 28 h 56"/>
                <a:gd name="T104" fmla="*/ 60 w 64"/>
                <a:gd name="T105" fmla="*/ 28 h 56"/>
                <a:gd name="T106" fmla="*/ 56 w 64"/>
                <a:gd name="T107" fmla="*/ 28 h 56"/>
                <a:gd name="T108" fmla="*/ 56 w 64"/>
                <a:gd name="T109" fmla="*/ 20 h 56"/>
                <a:gd name="T110" fmla="*/ 60 w 64"/>
                <a:gd name="T111" fmla="*/ 20 h 56"/>
                <a:gd name="T112" fmla="*/ 60 w 64"/>
                <a:gd name="T11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0" y="16"/>
                  </a:moveTo>
                  <a:cubicBezTo>
                    <a:pt x="56" y="16"/>
                    <a:pt x="56" y="16"/>
                    <a:pt x="56" y="16"/>
                  </a:cubicBezTo>
                  <a:cubicBezTo>
                    <a:pt x="56" y="16"/>
                    <a:pt x="55" y="16"/>
                    <a:pt x="54" y="17"/>
                  </a:cubicBezTo>
                  <a:cubicBezTo>
                    <a:pt x="51" y="7"/>
                    <a:pt x="42" y="0"/>
                    <a:pt x="32" y="0"/>
                  </a:cubicBezTo>
                  <a:cubicBezTo>
                    <a:pt x="31" y="0"/>
                    <a:pt x="30" y="0"/>
                    <a:pt x="29" y="0"/>
                  </a:cubicBezTo>
                  <a:cubicBezTo>
                    <a:pt x="29" y="0"/>
                    <a:pt x="28" y="1"/>
                    <a:pt x="28" y="1"/>
                  </a:cubicBezTo>
                  <a:cubicBezTo>
                    <a:pt x="28" y="1"/>
                    <a:pt x="28" y="1"/>
                    <a:pt x="27" y="1"/>
                  </a:cubicBezTo>
                  <a:cubicBezTo>
                    <a:pt x="26" y="1"/>
                    <a:pt x="25" y="1"/>
                    <a:pt x="24" y="2"/>
                  </a:cubicBezTo>
                  <a:cubicBezTo>
                    <a:pt x="24" y="2"/>
                    <a:pt x="23" y="2"/>
                    <a:pt x="23" y="2"/>
                  </a:cubicBezTo>
                  <a:cubicBezTo>
                    <a:pt x="23" y="2"/>
                    <a:pt x="23" y="2"/>
                    <a:pt x="23" y="2"/>
                  </a:cubicBezTo>
                  <a:cubicBezTo>
                    <a:pt x="22" y="3"/>
                    <a:pt x="21" y="3"/>
                    <a:pt x="21" y="4"/>
                  </a:cubicBezTo>
                  <a:cubicBezTo>
                    <a:pt x="16" y="6"/>
                    <a:pt x="12" y="11"/>
                    <a:pt x="10" y="17"/>
                  </a:cubicBezTo>
                  <a:cubicBezTo>
                    <a:pt x="10" y="16"/>
                    <a:pt x="9" y="16"/>
                    <a:pt x="8" y="16"/>
                  </a:cubicBezTo>
                  <a:cubicBezTo>
                    <a:pt x="4" y="16"/>
                    <a:pt x="4" y="16"/>
                    <a:pt x="4" y="16"/>
                  </a:cubicBezTo>
                  <a:cubicBezTo>
                    <a:pt x="2" y="16"/>
                    <a:pt x="0" y="18"/>
                    <a:pt x="0" y="20"/>
                  </a:cubicBezTo>
                  <a:cubicBezTo>
                    <a:pt x="0" y="32"/>
                    <a:pt x="0" y="32"/>
                    <a:pt x="0" y="32"/>
                  </a:cubicBezTo>
                  <a:cubicBezTo>
                    <a:pt x="0" y="34"/>
                    <a:pt x="2" y="36"/>
                    <a:pt x="4" y="36"/>
                  </a:cubicBezTo>
                  <a:cubicBezTo>
                    <a:pt x="8" y="36"/>
                    <a:pt x="8" y="36"/>
                    <a:pt x="8" y="36"/>
                  </a:cubicBezTo>
                  <a:cubicBezTo>
                    <a:pt x="9" y="36"/>
                    <a:pt x="9" y="36"/>
                    <a:pt x="10" y="36"/>
                  </a:cubicBezTo>
                  <a:cubicBezTo>
                    <a:pt x="12" y="42"/>
                    <a:pt x="16" y="47"/>
                    <a:pt x="20" y="51"/>
                  </a:cubicBezTo>
                  <a:cubicBezTo>
                    <a:pt x="20" y="48"/>
                    <a:pt x="20" y="48"/>
                    <a:pt x="20" y="48"/>
                  </a:cubicBezTo>
                  <a:cubicBezTo>
                    <a:pt x="20" y="47"/>
                    <a:pt x="21" y="46"/>
                    <a:pt x="21" y="46"/>
                  </a:cubicBezTo>
                  <a:cubicBezTo>
                    <a:pt x="16" y="41"/>
                    <a:pt x="12" y="35"/>
                    <a:pt x="12" y="28"/>
                  </a:cubicBezTo>
                  <a:cubicBezTo>
                    <a:pt x="12" y="26"/>
                    <a:pt x="13" y="25"/>
                    <a:pt x="13" y="23"/>
                  </a:cubicBezTo>
                  <a:cubicBezTo>
                    <a:pt x="17" y="21"/>
                    <a:pt x="21" y="17"/>
                    <a:pt x="23" y="12"/>
                  </a:cubicBezTo>
                  <a:cubicBezTo>
                    <a:pt x="27" y="17"/>
                    <a:pt x="36" y="20"/>
                    <a:pt x="46" y="20"/>
                  </a:cubicBezTo>
                  <a:cubicBezTo>
                    <a:pt x="48" y="20"/>
                    <a:pt x="50" y="20"/>
                    <a:pt x="51" y="20"/>
                  </a:cubicBezTo>
                  <a:cubicBezTo>
                    <a:pt x="52" y="22"/>
                    <a:pt x="52" y="25"/>
                    <a:pt x="52" y="28"/>
                  </a:cubicBezTo>
                  <a:cubicBezTo>
                    <a:pt x="52" y="34"/>
                    <a:pt x="49" y="40"/>
                    <a:pt x="45" y="44"/>
                  </a:cubicBezTo>
                  <a:cubicBezTo>
                    <a:pt x="51" y="44"/>
                    <a:pt x="51" y="44"/>
                    <a:pt x="51" y="44"/>
                  </a:cubicBezTo>
                  <a:cubicBezTo>
                    <a:pt x="53" y="42"/>
                    <a:pt x="54" y="39"/>
                    <a:pt x="55" y="36"/>
                  </a:cubicBezTo>
                  <a:cubicBezTo>
                    <a:pt x="56" y="36"/>
                    <a:pt x="56" y="36"/>
                    <a:pt x="56" y="36"/>
                  </a:cubicBezTo>
                  <a:cubicBezTo>
                    <a:pt x="60" y="36"/>
                    <a:pt x="60" y="36"/>
                    <a:pt x="60" y="36"/>
                  </a:cubicBezTo>
                  <a:cubicBezTo>
                    <a:pt x="60" y="44"/>
                    <a:pt x="60" y="44"/>
                    <a:pt x="60" y="44"/>
                  </a:cubicBezTo>
                  <a:cubicBezTo>
                    <a:pt x="60" y="46"/>
                    <a:pt x="59" y="48"/>
                    <a:pt x="56" y="48"/>
                  </a:cubicBezTo>
                  <a:cubicBezTo>
                    <a:pt x="40" y="48"/>
                    <a:pt x="40" y="48"/>
                    <a:pt x="40" y="48"/>
                  </a:cubicBezTo>
                  <a:cubicBezTo>
                    <a:pt x="40" y="46"/>
                    <a:pt x="39" y="44"/>
                    <a:pt x="36" y="44"/>
                  </a:cubicBezTo>
                  <a:cubicBezTo>
                    <a:pt x="28" y="44"/>
                    <a:pt x="28" y="44"/>
                    <a:pt x="28" y="44"/>
                  </a:cubicBezTo>
                  <a:cubicBezTo>
                    <a:pt x="26" y="44"/>
                    <a:pt x="24" y="46"/>
                    <a:pt x="24" y="48"/>
                  </a:cubicBezTo>
                  <a:cubicBezTo>
                    <a:pt x="24" y="52"/>
                    <a:pt x="24" y="52"/>
                    <a:pt x="24" y="52"/>
                  </a:cubicBezTo>
                  <a:cubicBezTo>
                    <a:pt x="24" y="54"/>
                    <a:pt x="26" y="56"/>
                    <a:pt x="28" y="56"/>
                  </a:cubicBezTo>
                  <a:cubicBezTo>
                    <a:pt x="36" y="56"/>
                    <a:pt x="36" y="56"/>
                    <a:pt x="36" y="56"/>
                  </a:cubicBezTo>
                  <a:cubicBezTo>
                    <a:pt x="39" y="56"/>
                    <a:pt x="40" y="54"/>
                    <a:pt x="40" y="52"/>
                  </a:cubicBezTo>
                  <a:cubicBezTo>
                    <a:pt x="56" y="52"/>
                    <a:pt x="56" y="52"/>
                    <a:pt x="56" y="52"/>
                  </a:cubicBezTo>
                  <a:cubicBezTo>
                    <a:pt x="61" y="52"/>
                    <a:pt x="64" y="48"/>
                    <a:pt x="64" y="44"/>
                  </a:cubicBezTo>
                  <a:cubicBezTo>
                    <a:pt x="64" y="20"/>
                    <a:pt x="64" y="20"/>
                    <a:pt x="64" y="20"/>
                  </a:cubicBezTo>
                  <a:cubicBezTo>
                    <a:pt x="64" y="18"/>
                    <a:pt x="63" y="16"/>
                    <a:pt x="60" y="16"/>
                  </a:cubicBezTo>
                  <a:close/>
                  <a:moveTo>
                    <a:pt x="8" y="28"/>
                  </a:moveTo>
                  <a:cubicBezTo>
                    <a:pt x="4" y="28"/>
                    <a:pt x="4" y="28"/>
                    <a:pt x="4" y="28"/>
                  </a:cubicBezTo>
                  <a:cubicBezTo>
                    <a:pt x="4" y="20"/>
                    <a:pt x="4" y="20"/>
                    <a:pt x="4" y="20"/>
                  </a:cubicBezTo>
                  <a:cubicBezTo>
                    <a:pt x="8" y="20"/>
                    <a:pt x="8" y="20"/>
                    <a:pt x="8" y="20"/>
                  </a:cubicBezTo>
                  <a:lnTo>
                    <a:pt x="8" y="28"/>
                  </a:lnTo>
                  <a:close/>
                  <a:moveTo>
                    <a:pt x="60" y="28"/>
                  </a:moveTo>
                  <a:cubicBezTo>
                    <a:pt x="56" y="28"/>
                    <a:pt x="56" y="28"/>
                    <a:pt x="56" y="28"/>
                  </a:cubicBezTo>
                  <a:cubicBezTo>
                    <a:pt x="56" y="20"/>
                    <a:pt x="56" y="20"/>
                    <a:pt x="56" y="20"/>
                  </a:cubicBezTo>
                  <a:cubicBezTo>
                    <a:pt x="60" y="20"/>
                    <a:pt x="60" y="20"/>
                    <a:pt x="60" y="20"/>
                  </a:cubicBezTo>
                  <a:lnTo>
                    <a:pt x="6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34" name="Oval 31">
              <a:extLst>
                <a:ext uri="{FF2B5EF4-FFF2-40B4-BE49-F238E27FC236}">
                  <a16:creationId xmlns:a16="http://schemas.microsoft.com/office/drawing/2014/main" id="{C6CDA161-7E0C-46B2-A28A-146B1A393038}"/>
                </a:ext>
              </a:extLst>
            </p:cNvPr>
            <p:cNvSpPr>
              <a:spLocks noChangeArrowheads="1"/>
            </p:cNvSpPr>
            <p:nvPr/>
          </p:nvSpPr>
          <p:spPr bwMode="auto">
            <a:xfrm>
              <a:off x="1023" y="1124"/>
              <a:ext cx="83"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35" name="Oval 32">
              <a:extLst>
                <a:ext uri="{FF2B5EF4-FFF2-40B4-BE49-F238E27FC236}">
                  <a16:creationId xmlns:a16="http://schemas.microsoft.com/office/drawing/2014/main" id="{37B83201-A113-477D-B48F-D5956E802172}"/>
                </a:ext>
              </a:extLst>
            </p:cNvPr>
            <p:cNvSpPr>
              <a:spLocks noChangeArrowheads="1"/>
            </p:cNvSpPr>
            <p:nvPr/>
          </p:nvSpPr>
          <p:spPr bwMode="auto">
            <a:xfrm>
              <a:off x="1223" y="1124"/>
              <a:ext cx="83"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sp>
        <p:nvSpPr>
          <p:cNvPr id="31" name="Rectangle 30">
            <a:extLst>
              <a:ext uri="{FF2B5EF4-FFF2-40B4-BE49-F238E27FC236}">
                <a16:creationId xmlns:a16="http://schemas.microsoft.com/office/drawing/2014/main" id="{B6E39E42-D58A-4BBA-9B4B-05167A1ABC52}"/>
              </a:ext>
            </a:extLst>
          </p:cNvPr>
          <p:cNvSpPr/>
          <p:nvPr/>
        </p:nvSpPr>
        <p:spPr>
          <a:xfrm>
            <a:off x="1231571" y="5655189"/>
            <a:ext cx="1334578" cy="369332"/>
          </a:xfrm>
          <a:prstGeom prst="rect">
            <a:avLst/>
          </a:prstGeom>
        </p:spPr>
        <p:txBody>
          <a:bodyPr wrap="square">
            <a:spAutoFit/>
          </a:bodyPr>
          <a:lstStyle/>
          <a:p>
            <a:r>
              <a:rPr lang="en-US" sz="900" i="1">
                <a:latin typeface="+mj-lt"/>
              </a:rPr>
              <a:t>CRM to organize leads and contacts</a:t>
            </a:r>
            <a:endParaRPr lang="fr-FR" sz="900" i="1">
              <a:latin typeface="+mj-lt"/>
            </a:endParaRPr>
          </a:p>
        </p:txBody>
      </p:sp>
      <p:sp>
        <p:nvSpPr>
          <p:cNvPr id="32" name="Rectangle 31">
            <a:extLst>
              <a:ext uri="{FF2B5EF4-FFF2-40B4-BE49-F238E27FC236}">
                <a16:creationId xmlns:a16="http://schemas.microsoft.com/office/drawing/2014/main" id="{9070DCC9-2154-4A50-ACC7-1062C6C63113}"/>
              </a:ext>
            </a:extLst>
          </p:cNvPr>
          <p:cNvSpPr/>
          <p:nvPr/>
        </p:nvSpPr>
        <p:spPr>
          <a:xfrm>
            <a:off x="1239211" y="5088560"/>
            <a:ext cx="1565005" cy="369332"/>
          </a:xfrm>
          <a:prstGeom prst="rect">
            <a:avLst/>
          </a:prstGeom>
        </p:spPr>
        <p:txBody>
          <a:bodyPr wrap="square">
            <a:spAutoFit/>
          </a:bodyPr>
          <a:lstStyle/>
          <a:p>
            <a:r>
              <a:rPr lang="en-US" sz="900" i="1">
                <a:latin typeface="+mj-lt"/>
              </a:rPr>
              <a:t>Trustworthy lead generation tools</a:t>
            </a:r>
            <a:endParaRPr lang="fr-FR" sz="900" i="1">
              <a:latin typeface="+mj-lt"/>
            </a:endParaRPr>
          </a:p>
        </p:txBody>
      </p:sp>
      <p:grpSp>
        <p:nvGrpSpPr>
          <p:cNvPr id="33" name="Group 9">
            <a:extLst>
              <a:ext uri="{FF2B5EF4-FFF2-40B4-BE49-F238E27FC236}">
                <a16:creationId xmlns:a16="http://schemas.microsoft.com/office/drawing/2014/main" id="{B1C94537-214D-4B6E-BA5A-375B07AF6DD8}"/>
              </a:ext>
            </a:extLst>
          </p:cNvPr>
          <p:cNvGrpSpPr>
            <a:grpSpLocks noChangeAspect="1"/>
          </p:cNvGrpSpPr>
          <p:nvPr/>
        </p:nvGrpSpPr>
        <p:grpSpPr bwMode="auto">
          <a:xfrm>
            <a:off x="1011154" y="5110134"/>
            <a:ext cx="189548" cy="183845"/>
            <a:chOff x="788" y="800"/>
            <a:chExt cx="765" cy="742"/>
          </a:xfrm>
          <a:solidFill>
            <a:srgbClr val="009DB0"/>
          </a:solidFill>
        </p:grpSpPr>
        <p:sp>
          <p:nvSpPr>
            <p:cNvPr id="130" name="Freeform 10">
              <a:extLst>
                <a:ext uri="{FF2B5EF4-FFF2-40B4-BE49-F238E27FC236}">
                  <a16:creationId xmlns:a16="http://schemas.microsoft.com/office/drawing/2014/main" id="{9F2B31B1-E0A0-4DE1-A17C-A48AAA939B95}"/>
                </a:ext>
              </a:extLst>
            </p:cNvPr>
            <p:cNvSpPr>
              <a:spLocks/>
            </p:cNvSpPr>
            <p:nvPr/>
          </p:nvSpPr>
          <p:spPr bwMode="auto">
            <a:xfrm>
              <a:off x="917" y="800"/>
              <a:ext cx="200" cy="139"/>
            </a:xfrm>
            <a:custGeom>
              <a:avLst/>
              <a:gdLst>
                <a:gd name="T0" fmla="*/ 17 w 17"/>
                <a:gd name="T1" fmla="*/ 12 h 12"/>
                <a:gd name="T2" fmla="*/ 17 w 17"/>
                <a:gd name="T3" fmla="*/ 10 h 12"/>
                <a:gd name="T4" fmla="*/ 9 w 17"/>
                <a:gd name="T5" fmla="*/ 0 h 12"/>
                <a:gd name="T6" fmla="*/ 1 w 17"/>
                <a:gd name="T7" fmla="*/ 7 h 12"/>
                <a:gd name="T8" fmla="*/ 1 w 17"/>
                <a:gd name="T9" fmla="*/ 7 h 12"/>
                <a:gd name="T10" fmla="*/ 0 w 17"/>
                <a:gd name="T11" fmla="*/ 8 h 12"/>
                <a:gd name="T12" fmla="*/ 7 w 17"/>
                <a:gd name="T13" fmla="*/ 6 h 12"/>
                <a:gd name="T14" fmla="*/ 17 w 1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7" y="12"/>
                  </a:moveTo>
                  <a:cubicBezTo>
                    <a:pt x="17" y="10"/>
                    <a:pt x="17" y="10"/>
                    <a:pt x="17" y="10"/>
                  </a:cubicBezTo>
                  <a:cubicBezTo>
                    <a:pt x="17" y="4"/>
                    <a:pt x="16" y="0"/>
                    <a:pt x="9" y="0"/>
                  </a:cubicBezTo>
                  <a:cubicBezTo>
                    <a:pt x="5" y="0"/>
                    <a:pt x="2" y="3"/>
                    <a:pt x="1" y="7"/>
                  </a:cubicBezTo>
                  <a:cubicBezTo>
                    <a:pt x="1" y="7"/>
                    <a:pt x="1" y="7"/>
                    <a:pt x="1" y="7"/>
                  </a:cubicBezTo>
                  <a:cubicBezTo>
                    <a:pt x="0" y="8"/>
                    <a:pt x="0" y="8"/>
                    <a:pt x="0" y="8"/>
                  </a:cubicBezTo>
                  <a:cubicBezTo>
                    <a:pt x="2" y="7"/>
                    <a:pt x="5" y="6"/>
                    <a:pt x="7" y="6"/>
                  </a:cubicBezTo>
                  <a:cubicBezTo>
                    <a:pt x="12" y="6"/>
                    <a:pt x="15" y="9"/>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sp>
          <p:nvSpPr>
            <p:cNvPr id="131" name="Freeform 11">
              <a:extLst>
                <a:ext uri="{FF2B5EF4-FFF2-40B4-BE49-F238E27FC236}">
                  <a16:creationId xmlns:a16="http://schemas.microsoft.com/office/drawing/2014/main" id="{81A07F77-64F0-465D-B401-8A0A8DC645D0}"/>
                </a:ext>
              </a:extLst>
            </p:cNvPr>
            <p:cNvSpPr>
              <a:spLocks/>
            </p:cNvSpPr>
            <p:nvPr/>
          </p:nvSpPr>
          <p:spPr bwMode="auto">
            <a:xfrm>
              <a:off x="1211" y="800"/>
              <a:ext cx="200" cy="139"/>
            </a:xfrm>
            <a:custGeom>
              <a:avLst/>
              <a:gdLst>
                <a:gd name="T0" fmla="*/ 11 w 17"/>
                <a:gd name="T1" fmla="*/ 6 h 12"/>
                <a:gd name="T2" fmla="*/ 17 w 17"/>
                <a:gd name="T3" fmla="*/ 8 h 12"/>
                <a:gd name="T4" fmla="*/ 17 w 17"/>
                <a:gd name="T5" fmla="*/ 7 h 12"/>
                <a:gd name="T6" fmla="*/ 17 w 17"/>
                <a:gd name="T7" fmla="*/ 7 h 12"/>
                <a:gd name="T8" fmla="*/ 9 w 17"/>
                <a:gd name="T9" fmla="*/ 0 h 12"/>
                <a:gd name="T10" fmla="*/ 0 w 17"/>
                <a:gd name="T11" fmla="*/ 10 h 12"/>
                <a:gd name="T12" fmla="*/ 0 w 17"/>
                <a:gd name="T13" fmla="*/ 12 h 12"/>
                <a:gd name="T14" fmla="*/ 11 w 1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1" y="6"/>
                  </a:moveTo>
                  <a:cubicBezTo>
                    <a:pt x="13" y="6"/>
                    <a:pt x="15" y="7"/>
                    <a:pt x="17" y="8"/>
                  </a:cubicBezTo>
                  <a:cubicBezTo>
                    <a:pt x="17" y="7"/>
                    <a:pt x="17" y="7"/>
                    <a:pt x="17" y="7"/>
                  </a:cubicBezTo>
                  <a:cubicBezTo>
                    <a:pt x="17" y="7"/>
                    <a:pt x="17" y="7"/>
                    <a:pt x="17" y="7"/>
                  </a:cubicBezTo>
                  <a:cubicBezTo>
                    <a:pt x="16" y="3"/>
                    <a:pt x="13" y="0"/>
                    <a:pt x="9" y="0"/>
                  </a:cubicBezTo>
                  <a:cubicBezTo>
                    <a:pt x="2" y="0"/>
                    <a:pt x="0" y="4"/>
                    <a:pt x="0" y="10"/>
                  </a:cubicBezTo>
                  <a:cubicBezTo>
                    <a:pt x="0" y="12"/>
                    <a:pt x="0" y="12"/>
                    <a:pt x="0" y="12"/>
                  </a:cubicBezTo>
                  <a:cubicBezTo>
                    <a:pt x="3" y="9"/>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sp>
          <p:nvSpPr>
            <p:cNvPr id="132" name="Freeform 12">
              <a:extLst>
                <a:ext uri="{FF2B5EF4-FFF2-40B4-BE49-F238E27FC236}">
                  <a16:creationId xmlns:a16="http://schemas.microsoft.com/office/drawing/2014/main" id="{0F69663F-095A-4600-9042-F4D638C0608E}"/>
                </a:ext>
              </a:extLst>
            </p:cNvPr>
            <p:cNvSpPr>
              <a:spLocks noEditPoints="1"/>
            </p:cNvSpPr>
            <p:nvPr/>
          </p:nvSpPr>
          <p:spPr bwMode="auto">
            <a:xfrm>
              <a:off x="788" y="939"/>
              <a:ext cx="765" cy="603"/>
            </a:xfrm>
            <a:custGeom>
              <a:avLst/>
              <a:gdLst>
                <a:gd name="T0" fmla="*/ 64 w 65"/>
                <a:gd name="T1" fmla="*/ 36 h 52"/>
                <a:gd name="T2" fmla="*/ 58 w 65"/>
                <a:gd name="T3" fmla="*/ 14 h 52"/>
                <a:gd name="T4" fmla="*/ 57 w 65"/>
                <a:gd name="T5" fmla="*/ 9 h 52"/>
                <a:gd name="T6" fmla="*/ 56 w 65"/>
                <a:gd name="T7" fmla="*/ 6 h 52"/>
                <a:gd name="T8" fmla="*/ 47 w 65"/>
                <a:gd name="T9" fmla="*/ 0 h 52"/>
                <a:gd name="T10" fmla="*/ 36 w 65"/>
                <a:gd name="T11" fmla="*/ 8 h 52"/>
                <a:gd name="T12" fmla="*/ 36 w 65"/>
                <a:gd name="T13" fmla="*/ 13 h 52"/>
                <a:gd name="T14" fmla="*/ 36 w 65"/>
                <a:gd name="T15" fmla="*/ 15 h 52"/>
                <a:gd name="T16" fmla="*/ 32 w 65"/>
                <a:gd name="T17" fmla="*/ 15 h 52"/>
                <a:gd name="T18" fmla="*/ 28 w 65"/>
                <a:gd name="T19" fmla="*/ 15 h 52"/>
                <a:gd name="T20" fmla="*/ 28 w 65"/>
                <a:gd name="T21" fmla="*/ 13 h 52"/>
                <a:gd name="T22" fmla="*/ 28 w 65"/>
                <a:gd name="T23" fmla="*/ 8 h 52"/>
                <a:gd name="T24" fmla="*/ 18 w 65"/>
                <a:gd name="T25" fmla="*/ 0 h 52"/>
                <a:gd name="T26" fmla="*/ 9 w 65"/>
                <a:gd name="T27" fmla="*/ 6 h 52"/>
                <a:gd name="T28" fmla="*/ 8 w 65"/>
                <a:gd name="T29" fmla="*/ 9 h 52"/>
                <a:gd name="T30" fmla="*/ 7 w 65"/>
                <a:gd name="T31" fmla="*/ 14 h 52"/>
                <a:gd name="T32" fmla="*/ 1 w 65"/>
                <a:gd name="T33" fmla="*/ 36 h 52"/>
                <a:gd name="T34" fmla="*/ 0 w 65"/>
                <a:gd name="T35" fmla="*/ 38 h 52"/>
                <a:gd name="T36" fmla="*/ 14 w 65"/>
                <a:gd name="T37" fmla="*/ 52 h 52"/>
                <a:gd name="T38" fmla="*/ 28 w 65"/>
                <a:gd name="T39" fmla="*/ 38 h 52"/>
                <a:gd name="T40" fmla="*/ 28 w 65"/>
                <a:gd name="T41" fmla="*/ 23 h 52"/>
                <a:gd name="T42" fmla="*/ 32 w 65"/>
                <a:gd name="T43" fmla="*/ 23 h 52"/>
                <a:gd name="T44" fmla="*/ 36 w 65"/>
                <a:gd name="T45" fmla="*/ 23 h 52"/>
                <a:gd name="T46" fmla="*/ 36 w 65"/>
                <a:gd name="T47" fmla="*/ 38 h 52"/>
                <a:gd name="T48" fmla="*/ 50 w 65"/>
                <a:gd name="T49" fmla="*/ 52 h 52"/>
                <a:gd name="T50" fmla="*/ 64 w 65"/>
                <a:gd name="T51" fmla="*/ 38 h 52"/>
                <a:gd name="T52" fmla="*/ 64 w 65"/>
                <a:gd name="T53" fmla="*/ 36 h 52"/>
                <a:gd name="T54" fmla="*/ 14 w 65"/>
                <a:gd name="T55" fmla="*/ 48 h 52"/>
                <a:gd name="T56" fmla="*/ 4 w 65"/>
                <a:gd name="T57" fmla="*/ 38 h 52"/>
                <a:gd name="T58" fmla="*/ 14 w 65"/>
                <a:gd name="T59" fmla="*/ 28 h 52"/>
                <a:gd name="T60" fmla="*/ 24 w 65"/>
                <a:gd name="T61" fmla="*/ 38 h 52"/>
                <a:gd name="T62" fmla="*/ 14 w 65"/>
                <a:gd name="T63" fmla="*/ 48 h 52"/>
                <a:gd name="T64" fmla="*/ 50 w 65"/>
                <a:gd name="T65" fmla="*/ 48 h 52"/>
                <a:gd name="T66" fmla="*/ 40 w 65"/>
                <a:gd name="T67" fmla="*/ 38 h 52"/>
                <a:gd name="T68" fmla="*/ 50 w 65"/>
                <a:gd name="T69" fmla="*/ 28 h 52"/>
                <a:gd name="T70" fmla="*/ 60 w 65"/>
                <a:gd name="T71" fmla="*/ 38 h 52"/>
                <a:gd name="T72" fmla="*/ 50 w 65"/>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52">
                  <a:moveTo>
                    <a:pt x="64" y="36"/>
                  </a:moveTo>
                  <a:cubicBezTo>
                    <a:pt x="65" y="36"/>
                    <a:pt x="58" y="14"/>
                    <a:pt x="58" y="14"/>
                  </a:cubicBezTo>
                  <a:cubicBezTo>
                    <a:pt x="57" y="9"/>
                    <a:pt x="57" y="9"/>
                    <a:pt x="57" y="9"/>
                  </a:cubicBezTo>
                  <a:cubicBezTo>
                    <a:pt x="56" y="6"/>
                    <a:pt x="56" y="6"/>
                    <a:pt x="56" y="6"/>
                  </a:cubicBezTo>
                  <a:cubicBezTo>
                    <a:pt x="54" y="2"/>
                    <a:pt x="51" y="0"/>
                    <a:pt x="47" y="0"/>
                  </a:cubicBezTo>
                  <a:cubicBezTo>
                    <a:pt x="42" y="0"/>
                    <a:pt x="38" y="3"/>
                    <a:pt x="36" y="8"/>
                  </a:cubicBezTo>
                  <a:cubicBezTo>
                    <a:pt x="36" y="12"/>
                    <a:pt x="36" y="13"/>
                    <a:pt x="36" y="13"/>
                  </a:cubicBezTo>
                  <a:cubicBezTo>
                    <a:pt x="36" y="15"/>
                    <a:pt x="36" y="15"/>
                    <a:pt x="36" y="15"/>
                  </a:cubicBezTo>
                  <a:cubicBezTo>
                    <a:pt x="35" y="15"/>
                    <a:pt x="34" y="15"/>
                    <a:pt x="32" y="15"/>
                  </a:cubicBezTo>
                  <a:cubicBezTo>
                    <a:pt x="31" y="15"/>
                    <a:pt x="30" y="15"/>
                    <a:pt x="28" y="15"/>
                  </a:cubicBezTo>
                  <a:cubicBezTo>
                    <a:pt x="28" y="13"/>
                    <a:pt x="28" y="13"/>
                    <a:pt x="28" y="13"/>
                  </a:cubicBezTo>
                  <a:cubicBezTo>
                    <a:pt x="28" y="13"/>
                    <a:pt x="28" y="12"/>
                    <a:pt x="28" y="8"/>
                  </a:cubicBezTo>
                  <a:cubicBezTo>
                    <a:pt x="27" y="3"/>
                    <a:pt x="23" y="0"/>
                    <a:pt x="18" y="0"/>
                  </a:cubicBezTo>
                  <a:cubicBezTo>
                    <a:pt x="14" y="0"/>
                    <a:pt x="11" y="2"/>
                    <a:pt x="9" y="6"/>
                  </a:cubicBezTo>
                  <a:cubicBezTo>
                    <a:pt x="8" y="9"/>
                    <a:pt x="8" y="9"/>
                    <a:pt x="8" y="9"/>
                  </a:cubicBezTo>
                  <a:cubicBezTo>
                    <a:pt x="7" y="14"/>
                    <a:pt x="7" y="14"/>
                    <a:pt x="7" y="14"/>
                  </a:cubicBezTo>
                  <a:cubicBezTo>
                    <a:pt x="7" y="14"/>
                    <a:pt x="0" y="36"/>
                    <a:pt x="1" y="36"/>
                  </a:cubicBezTo>
                  <a:cubicBezTo>
                    <a:pt x="1" y="36"/>
                    <a:pt x="0" y="37"/>
                    <a:pt x="0" y="38"/>
                  </a:cubicBezTo>
                  <a:cubicBezTo>
                    <a:pt x="0" y="46"/>
                    <a:pt x="7" y="52"/>
                    <a:pt x="14" y="52"/>
                  </a:cubicBezTo>
                  <a:cubicBezTo>
                    <a:pt x="22" y="52"/>
                    <a:pt x="28" y="46"/>
                    <a:pt x="28" y="38"/>
                  </a:cubicBezTo>
                  <a:cubicBezTo>
                    <a:pt x="28" y="23"/>
                    <a:pt x="28" y="23"/>
                    <a:pt x="28" y="23"/>
                  </a:cubicBezTo>
                  <a:cubicBezTo>
                    <a:pt x="30" y="23"/>
                    <a:pt x="31" y="23"/>
                    <a:pt x="32" y="23"/>
                  </a:cubicBezTo>
                  <a:cubicBezTo>
                    <a:pt x="34" y="23"/>
                    <a:pt x="35" y="23"/>
                    <a:pt x="36" y="23"/>
                  </a:cubicBezTo>
                  <a:cubicBezTo>
                    <a:pt x="36" y="38"/>
                    <a:pt x="36" y="38"/>
                    <a:pt x="36" y="38"/>
                  </a:cubicBezTo>
                  <a:cubicBezTo>
                    <a:pt x="36" y="46"/>
                    <a:pt x="43" y="52"/>
                    <a:pt x="50" y="52"/>
                  </a:cubicBezTo>
                  <a:cubicBezTo>
                    <a:pt x="58" y="52"/>
                    <a:pt x="64" y="46"/>
                    <a:pt x="64" y="38"/>
                  </a:cubicBezTo>
                  <a:cubicBezTo>
                    <a:pt x="64" y="37"/>
                    <a:pt x="64" y="36"/>
                    <a:pt x="64" y="36"/>
                  </a:cubicBezTo>
                  <a:close/>
                  <a:moveTo>
                    <a:pt x="14" y="48"/>
                  </a:moveTo>
                  <a:cubicBezTo>
                    <a:pt x="9" y="48"/>
                    <a:pt x="4" y="43"/>
                    <a:pt x="4" y="38"/>
                  </a:cubicBezTo>
                  <a:cubicBezTo>
                    <a:pt x="4" y="32"/>
                    <a:pt x="9" y="28"/>
                    <a:pt x="14" y="28"/>
                  </a:cubicBezTo>
                  <a:cubicBezTo>
                    <a:pt x="20" y="28"/>
                    <a:pt x="24" y="32"/>
                    <a:pt x="24" y="38"/>
                  </a:cubicBezTo>
                  <a:cubicBezTo>
                    <a:pt x="24" y="43"/>
                    <a:pt x="20" y="48"/>
                    <a:pt x="14" y="48"/>
                  </a:cubicBezTo>
                  <a:close/>
                  <a:moveTo>
                    <a:pt x="50" y="48"/>
                  </a:moveTo>
                  <a:cubicBezTo>
                    <a:pt x="45" y="48"/>
                    <a:pt x="40" y="43"/>
                    <a:pt x="40" y="38"/>
                  </a:cubicBezTo>
                  <a:cubicBezTo>
                    <a:pt x="40" y="32"/>
                    <a:pt x="45" y="28"/>
                    <a:pt x="50" y="28"/>
                  </a:cubicBezTo>
                  <a:cubicBezTo>
                    <a:pt x="56" y="28"/>
                    <a:pt x="60" y="32"/>
                    <a:pt x="60" y="38"/>
                  </a:cubicBezTo>
                  <a:cubicBezTo>
                    <a:pt x="60" y="43"/>
                    <a:pt x="56"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400">
                <a:latin typeface="+mj-lt"/>
              </a:endParaRPr>
            </a:p>
          </p:txBody>
        </p:sp>
      </p:grpSp>
      <p:grpSp>
        <p:nvGrpSpPr>
          <p:cNvPr id="34" name="Group 18">
            <a:extLst>
              <a:ext uri="{FF2B5EF4-FFF2-40B4-BE49-F238E27FC236}">
                <a16:creationId xmlns:a16="http://schemas.microsoft.com/office/drawing/2014/main" id="{E1E38606-F9F5-4B94-8AA0-1B9901DE6755}"/>
              </a:ext>
            </a:extLst>
          </p:cNvPr>
          <p:cNvGrpSpPr>
            <a:grpSpLocks noChangeAspect="1"/>
          </p:cNvGrpSpPr>
          <p:nvPr/>
        </p:nvGrpSpPr>
        <p:grpSpPr bwMode="auto">
          <a:xfrm>
            <a:off x="1058659" y="5653353"/>
            <a:ext cx="142039" cy="190585"/>
            <a:chOff x="894" y="800"/>
            <a:chExt cx="553" cy="742"/>
          </a:xfrm>
          <a:solidFill>
            <a:srgbClr val="009DB0"/>
          </a:solidFill>
        </p:grpSpPr>
        <p:sp>
          <p:nvSpPr>
            <p:cNvPr id="128" name="Freeform 19">
              <a:extLst>
                <a:ext uri="{FF2B5EF4-FFF2-40B4-BE49-F238E27FC236}">
                  <a16:creationId xmlns:a16="http://schemas.microsoft.com/office/drawing/2014/main" id="{42FA11AD-2BE9-46E9-8C8D-2BB11954D53F}"/>
                </a:ext>
              </a:extLst>
            </p:cNvPr>
            <p:cNvSpPr>
              <a:spLocks noEditPoints="1"/>
            </p:cNvSpPr>
            <p:nvPr/>
          </p:nvSpPr>
          <p:spPr bwMode="auto">
            <a:xfrm>
              <a:off x="894" y="800"/>
              <a:ext cx="553" cy="742"/>
            </a:xfrm>
            <a:custGeom>
              <a:avLst/>
              <a:gdLst>
                <a:gd name="T0" fmla="*/ 43 w 47"/>
                <a:gd name="T1" fmla="*/ 6 h 64"/>
                <a:gd name="T2" fmla="*/ 47 w 47"/>
                <a:gd name="T3" fmla="*/ 6 h 64"/>
                <a:gd name="T4" fmla="*/ 47 w 47"/>
                <a:gd name="T5" fmla="*/ 0 h 64"/>
                <a:gd name="T6" fmla="*/ 0 w 47"/>
                <a:gd name="T7" fmla="*/ 0 h 64"/>
                <a:gd name="T8" fmla="*/ 0 w 47"/>
                <a:gd name="T9" fmla="*/ 6 h 64"/>
                <a:gd name="T10" fmla="*/ 4 w 47"/>
                <a:gd name="T11" fmla="*/ 6 h 64"/>
                <a:gd name="T12" fmla="*/ 17 w 47"/>
                <a:gd name="T13" fmla="*/ 29 h 64"/>
                <a:gd name="T14" fmla="*/ 17 w 47"/>
                <a:gd name="T15" fmla="*/ 36 h 64"/>
                <a:gd name="T16" fmla="*/ 4 w 47"/>
                <a:gd name="T17" fmla="*/ 58 h 64"/>
                <a:gd name="T18" fmla="*/ 0 w 47"/>
                <a:gd name="T19" fmla="*/ 58 h 64"/>
                <a:gd name="T20" fmla="*/ 0 w 47"/>
                <a:gd name="T21" fmla="*/ 64 h 64"/>
                <a:gd name="T22" fmla="*/ 47 w 47"/>
                <a:gd name="T23" fmla="*/ 64 h 64"/>
                <a:gd name="T24" fmla="*/ 47 w 47"/>
                <a:gd name="T25" fmla="*/ 58 h 64"/>
                <a:gd name="T26" fmla="*/ 43 w 47"/>
                <a:gd name="T27" fmla="*/ 58 h 64"/>
                <a:gd name="T28" fmla="*/ 31 w 47"/>
                <a:gd name="T29" fmla="*/ 36 h 64"/>
                <a:gd name="T30" fmla="*/ 31 w 47"/>
                <a:gd name="T31" fmla="*/ 29 h 64"/>
                <a:gd name="T32" fmla="*/ 43 w 47"/>
                <a:gd name="T33" fmla="*/ 6 h 64"/>
                <a:gd name="T34" fmla="*/ 29 w 47"/>
                <a:gd name="T35" fmla="*/ 38 h 64"/>
                <a:gd name="T36" fmla="*/ 40 w 47"/>
                <a:gd name="T37" fmla="*/ 58 h 64"/>
                <a:gd name="T38" fmla="*/ 37 w 47"/>
                <a:gd name="T39" fmla="*/ 58 h 64"/>
                <a:gd name="T40" fmla="*/ 31 w 47"/>
                <a:gd name="T41" fmla="*/ 51 h 64"/>
                <a:gd name="T42" fmla="*/ 24 w 47"/>
                <a:gd name="T43" fmla="*/ 43 h 64"/>
                <a:gd name="T44" fmla="*/ 17 w 47"/>
                <a:gd name="T45" fmla="*/ 51 h 64"/>
                <a:gd name="T46" fmla="*/ 11 w 47"/>
                <a:gd name="T47" fmla="*/ 58 h 64"/>
                <a:gd name="T48" fmla="*/ 8 w 47"/>
                <a:gd name="T49" fmla="*/ 58 h 64"/>
                <a:gd name="T50" fmla="*/ 19 w 47"/>
                <a:gd name="T51" fmla="*/ 38 h 64"/>
                <a:gd name="T52" fmla="*/ 20 w 47"/>
                <a:gd name="T53" fmla="*/ 38 h 64"/>
                <a:gd name="T54" fmla="*/ 20 w 47"/>
                <a:gd name="T55" fmla="*/ 26 h 64"/>
                <a:gd name="T56" fmla="*/ 19 w 47"/>
                <a:gd name="T57" fmla="*/ 26 h 64"/>
                <a:gd name="T58" fmla="*/ 7 w 47"/>
                <a:gd name="T59" fmla="*/ 6 h 64"/>
                <a:gd name="T60" fmla="*/ 40 w 47"/>
                <a:gd name="T61" fmla="*/ 6 h 64"/>
                <a:gd name="T62" fmla="*/ 29 w 47"/>
                <a:gd name="T63" fmla="*/ 26 h 64"/>
                <a:gd name="T64" fmla="*/ 27 w 47"/>
                <a:gd name="T65" fmla="*/ 26 h 64"/>
                <a:gd name="T66" fmla="*/ 27 w 47"/>
                <a:gd name="T67" fmla="*/ 38 h 64"/>
                <a:gd name="T68" fmla="*/ 29 w 47"/>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64">
                  <a:moveTo>
                    <a:pt x="43" y="6"/>
                  </a:moveTo>
                  <a:cubicBezTo>
                    <a:pt x="47" y="6"/>
                    <a:pt x="47" y="6"/>
                    <a:pt x="47" y="6"/>
                  </a:cubicBezTo>
                  <a:cubicBezTo>
                    <a:pt x="47" y="0"/>
                    <a:pt x="47" y="0"/>
                    <a:pt x="47"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7" y="64"/>
                    <a:pt x="47" y="64"/>
                    <a:pt x="47" y="64"/>
                  </a:cubicBezTo>
                  <a:cubicBezTo>
                    <a:pt x="47" y="58"/>
                    <a:pt x="47" y="58"/>
                    <a:pt x="47" y="58"/>
                  </a:cubicBezTo>
                  <a:cubicBezTo>
                    <a:pt x="43" y="58"/>
                    <a:pt x="43" y="58"/>
                    <a:pt x="43" y="58"/>
                  </a:cubicBezTo>
                  <a:cubicBezTo>
                    <a:pt x="43" y="46"/>
                    <a:pt x="38" y="38"/>
                    <a:pt x="31" y="36"/>
                  </a:cubicBezTo>
                  <a:cubicBezTo>
                    <a:pt x="31" y="29"/>
                    <a:pt x="31" y="29"/>
                    <a:pt x="31" y="29"/>
                  </a:cubicBezTo>
                  <a:cubicBezTo>
                    <a:pt x="38" y="26"/>
                    <a:pt x="43" y="18"/>
                    <a:pt x="43" y="6"/>
                  </a:cubicBezTo>
                  <a:close/>
                  <a:moveTo>
                    <a:pt x="29" y="38"/>
                  </a:moveTo>
                  <a:cubicBezTo>
                    <a:pt x="37" y="40"/>
                    <a:pt x="40" y="50"/>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8" y="58"/>
                    <a:pt x="8" y="58"/>
                    <a:pt x="8" y="58"/>
                  </a:cubicBezTo>
                  <a:cubicBezTo>
                    <a:pt x="8" y="50"/>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40" y="15"/>
                    <a:pt x="37" y="24"/>
                    <a:pt x="29" y="26"/>
                  </a:cubicBezTo>
                  <a:cubicBezTo>
                    <a:pt x="27" y="26"/>
                    <a:pt x="27" y="26"/>
                    <a:pt x="27" y="26"/>
                  </a:cubicBezTo>
                  <a:cubicBezTo>
                    <a:pt x="27" y="38"/>
                    <a:pt x="27" y="38"/>
                    <a:pt x="27" y="38"/>
                  </a:cubicBezTo>
                  <a:lnTo>
                    <a:pt x="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29" name="Freeform 20">
              <a:extLst>
                <a:ext uri="{FF2B5EF4-FFF2-40B4-BE49-F238E27FC236}">
                  <a16:creationId xmlns:a16="http://schemas.microsoft.com/office/drawing/2014/main" id="{42635B54-06A5-4EAE-A017-334B261A2675}"/>
                </a:ext>
              </a:extLst>
            </p:cNvPr>
            <p:cNvSpPr>
              <a:spLocks/>
            </p:cNvSpPr>
            <p:nvPr/>
          </p:nvSpPr>
          <p:spPr bwMode="auto">
            <a:xfrm>
              <a:off x="1106" y="1020"/>
              <a:ext cx="153" cy="93"/>
            </a:xfrm>
            <a:custGeom>
              <a:avLst/>
              <a:gdLst>
                <a:gd name="T0" fmla="*/ 153 w 153"/>
                <a:gd name="T1" fmla="*/ 0 h 93"/>
                <a:gd name="T2" fmla="*/ 0 w 153"/>
                <a:gd name="T3" fmla="*/ 0 h 93"/>
                <a:gd name="T4" fmla="*/ 35 w 153"/>
                <a:gd name="T5" fmla="*/ 46 h 93"/>
                <a:gd name="T6" fmla="*/ 70 w 153"/>
                <a:gd name="T7" fmla="*/ 93 h 93"/>
                <a:gd name="T8" fmla="*/ 117 w 153"/>
                <a:gd name="T9" fmla="*/ 46 h 93"/>
                <a:gd name="T10" fmla="*/ 153 w 153"/>
                <a:gd name="T11" fmla="*/ 0 h 93"/>
              </a:gdLst>
              <a:ahLst/>
              <a:cxnLst>
                <a:cxn ang="0">
                  <a:pos x="T0" y="T1"/>
                </a:cxn>
                <a:cxn ang="0">
                  <a:pos x="T2" y="T3"/>
                </a:cxn>
                <a:cxn ang="0">
                  <a:pos x="T4" y="T5"/>
                </a:cxn>
                <a:cxn ang="0">
                  <a:pos x="T6" y="T7"/>
                </a:cxn>
                <a:cxn ang="0">
                  <a:pos x="T8" y="T9"/>
                </a:cxn>
                <a:cxn ang="0">
                  <a:pos x="T10" y="T11"/>
                </a:cxn>
              </a:cxnLst>
              <a:rect l="0" t="0" r="r" b="b"/>
              <a:pathLst>
                <a:path w="153" h="93">
                  <a:moveTo>
                    <a:pt x="153" y="0"/>
                  </a:moveTo>
                  <a:lnTo>
                    <a:pt x="0" y="0"/>
                  </a:lnTo>
                  <a:lnTo>
                    <a:pt x="35" y="46"/>
                  </a:lnTo>
                  <a:lnTo>
                    <a:pt x="70" y="93"/>
                  </a:lnTo>
                  <a:lnTo>
                    <a:pt x="117" y="46"/>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sp>
        <p:nvSpPr>
          <p:cNvPr id="35" name="Rectangle 34">
            <a:extLst>
              <a:ext uri="{FF2B5EF4-FFF2-40B4-BE49-F238E27FC236}">
                <a16:creationId xmlns:a16="http://schemas.microsoft.com/office/drawing/2014/main" id="{E0CAB793-C914-4E6E-B1A2-3B7EC07FE689}"/>
              </a:ext>
            </a:extLst>
          </p:cNvPr>
          <p:cNvSpPr/>
          <p:nvPr/>
        </p:nvSpPr>
        <p:spPr>
          <a:xfrm>
            <a:off x="4345689" y="5075031"/>
            <a:ext cx="2232348" cy="507831"/>
          </a:xfrm>
          <a:prstGeom prst="rect">
            <a:avLst/>
          </a:prstGeom>
        </p:spPr>
        <p:txBody>
          <a:bodyPr wrap="square">
            <a:spAutoFit/>
          </a:bodyPr>
          <a:lstStyle/>
          <a:p>
            <a:r>
              <a:rPr lang="en-US" sz="900" i="1">
                <a:latin typeface="+mj-lt"/>
              </a:rPr>
              <a:t>Agenda management tool with text message reminders to potential buyers</a:t>
            </a:r>
            <a:endParaRPr lang="fr-FR" sz="900" i="1">
              <a:latin typeface="+mj-lt"/>
            </a:endParaRPr>
          </a:p>
        </p:txBody>
      </p:sp>
      <p:grpSp>
        <p:nvGrpSpPr>
          <p:cNvPr id="36" name="Group 15">
            <a:extLst>
              <a:ext uri="{FF2B5EF4-FFF2-40B4-BE49-F238E27FC236}">
                <a16:creationId xmlns:a16="http://schemas.microsoft.com/office/drawing/2014/main" id="{47E931BA-4479-42C8-87F0-7EE3F2A69372}"/>
              </a:ext>
            </a:extLst>
          </p:cNvPr>
          <p:cNvGrpSpPr>
            <a:grpSpLocks noChangeAspect="1"/>
          </p:cNvGrpSpPr>
          <p:nvPr/>
        </p:nvGrpSpPr>
        <p:grpSpPr bwMode="auto">
          <a:xfrm>
            <a:off x="4150662" y="5164169"/>
            <a:ext cx="146265" cy="153946"/>
            <a:chOff x="812" y="800"/>
            <a:chExt cx="705" cy="742"/>
          </a:xfrm>
          <a:solidFill>
            <a:srgbClr val="009DB0"/>
          </a:solidFill>
        </p:grpSpPr>
        <p:sp>
          <p:nvSpPr>
            <p:cNvPr id="117" name="Rectangle 16">
              <a:extLst>
                <a:ext uri="{FF2B5EF4-FFF2-40B4-BE49-F238E27FC236}">
                  <a16:creationId xmlns:a16="http://schemas.microsoft.com/office/drawing/2014/main" id="{0F673066-2102-4750-BB1D-6066809DA725}"/>
                </a:ext>
              </a:extLst>
            </p:cNvPr>
            <p:cNvSpPr>
              <a:spLocks noChangeArrowheads="1"/>
            </p:cNvSpPr>
            <p:nvPr/>
          </p:nvSpPr>
          <p:spPr bwMode="auto">
            <a:xfrm>
              <a:off x="1047"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8" name="Rectangle 17">
              <a:extLst>
                <a:ext uri="{FF2B5EF4-FFF2-40B4-BE49-F238E27FC236}">
                  <a16:creationId xmlns:a16="http://schemas.microsoft.com/office/drawing/2014/main" id="{A7CA975B-C605-4B7D-B2DB-2E6B43335102}"/>
                </a:ext>
              </a:extLst>
            </p:cNvPr>
            <p:cNvSpPr>
              <a:spLocks noChangeArrowheads="1"/>
            </p:cNvSpPr>
            <p:nvPr/>
          </p:nvSpPr>
          <p:spPr bwMode="auto">
            <a:xfrm>
              <a:off x="1188"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9" name="Rectangle 18">
              <a:extLst>
                <a:ext uri="{FF2B5EF4-FFF2-40B4-BE49-F238E27FC236}">
                  <a16:creationId xmlns:a16="http://schemas.microsoft.com/office/drawing/2014/main" id="{87E37E8E-3C1C-4A69-9115-3B43E73FA22A}"/>
                </a:ext>
              </a:extLst>
            </p:cNvPr>
            <p:cNvSpPr>
              <a:spLocks noChangeArrowheads="1"/>
            </p:cNvSpPr>
            <p:nvPr/>
          </p:nvSpPr>
          <p:spPr bwMode="auto">
            <a:xfrm>
              <a:off x="1329" y="1078"/>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0" name="Rectangle 19">
              <a:extLst>
                <a:ext uri="{FF2B5EF4-FFF2-40B4-BE49-F238E27FC236}">
                  <a16:creationId xmlns:a16="http://schemas.microsoft.com/office/drawing/2014/main" id="{8A5AC3E7-603C-44D2-BF62-E774ABFB3C89}"/>
                </a:ext>
              </a:extLst>
            </p:cNvPr>
            <p:cNvSpPr>
              <a:spLocks noChangeArrowheads="1"/>
            </p:cNvSpPr>
            <p:nvPr/>
          </p:nvSpPr>
          <p:spPr bwMode="auto">
            <a:xfrm>
              <a:off x="906"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1" name="Rectangle 20">
              <a:extLst>
                <a:ext uri="{FF2B5EF4-FFF2-40B4-BE49-F238E27FC236}">
                  <a16:creationId xmlns:a16="http://schemas.microsoft.com/office/drawing/2014/main" id="{FA515DF0-BCB4-4D57-9063-B960EFC1754B}"/>
                </a:ext>
              </a:extLst>
            </p:cNvPr>
            <p:cNvSpPr>
              <a:spLocks noChangeArrowheads="1"/>
            </p:cNvSpPr>
            <p:nvPr/>
          </p:nvSpPr>
          <p:spPr bwMode="auto">
            <a:xfrm>
              <a:off x="1047"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2" name="Rectangle 21">
              <a:extLst>
                <a:ext uri="{FF2B5EF4-FFF2-40B4-BE49-F238E27FC236}">
                  <a16:creationId xmlns:a16="http://schemas.microsoft.com/office/drawing/2014/main" id="{36FF1D98-20E4-4023-B1D6-3941B2B9B108}"/>
                </a:ext>
              </a:extLst>
            </p:cNvPr>
            <p:cNvSpPr>
              <a:spLocks noChangeArrowheads="1"/>
            </p:cNvSpPr>
            <p:nvPr/>
          </p:nvSpPr>
          <p:spPr bwMode="auto">
            <a:xfrm>
              <a:off x="1188"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3" name="Rectangle 22">
              <a:extLst>
                <a:ext uri="{FF2B5EF4-FFF2-40B4-BE49-F238E27FC236}">
                  <a16:creationId xmlns:a16="http://schemas.microsoft.com/office/drawing/2014/main" id="{CEE265F4-2A16-4D19-8B56-18A3BEFB5034}"/>
                </a:ext>
              </a:extLst>
            </p:cNvPr>
            <p:cNvSpPr>
              <a:spLocks noChangeArrowheads="1"/>
            </p:cNvSpPr>
            <p:nvPr/>
          </p:nvSpPr>
          <p:spPr bwMode="auto">
            <a:xfrm>
              <a:off x="1329" y="1217"/>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4" name="Rectangle 23">
              <a:extLst>
                <a:ext uri="{FF2B5EF4-FFF2-40B4-BE49-F238E27FC236}">
                  <a16:creationId xmlns:a16="http://schemas.microsoft.com/office/drawing/2014/main" id="{216FC81F-49B3-4B32-ACBE-CEEB5668A0B3}"/>
                </a:ext>
              </a:extLst>
            </p:cNvPr>
            <p:cNvSpPr>
              <a:spLocks noChangeArrowheads="1"/>
            </p:cNvSpPr>
            <p:nvPr/>
          </p:nvSpPr>
          <p:spPr bwMode="auto">
            <a:xfrm>
              <a:off x="906"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5" name="Rectangle 24">
              <a:extLst>
                <a:ext uri="{FF2B5EF4-FFF2-40B4-BE49-F238E27FC236}">
                  <a16:creationId xmlns:a16="http://schemas.microsoft.com/office/drawing/2014/main" id="{4E973F73-C111-4FAE-821A-E7C6298F63DB}"/>
                </a:ext>
              </a:extLst>
            </p:cNvPr>
            <p:cNvSpPr>
              <a:spLocks noChangeArrowheads="1"/>
            </p:cNvSpPr>
            <p:nvPr/>
          </p:nvSpPr>
          <p:spPr bwMode="auto">
            <a:xfrm>
              <a:off x="1047"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6" name="Rectangle 25">
              <a:extLst>
                <a:ext uri="{FF2B5EF4-FFF2-40B4-BE49-F238E27FC236}">
                  <a16:creationId xmlns:a16="http://schemas.microsoft.com/office/drawing/2014/main" id="{558D8462-F4FB-4721-A8F6-B74A50F58C7F}"/>
                </a:ext>
              </a:extLst>
            </p:cNvPr>
            <p:cNvSpPr>
              <a:spLocks noChangeArrowheads="1"/>
            </p:cNvSpPr>
            <p:nvPr/>
          </p:nvSpPr>
          <p:spPr bwMode="auto">
            <a:xfrm>
              <a:off x="1188" y="1356"/>
              <a:ext cx="94"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27" name="Freeform 26">
              <a:extLst>
                <a:ext uri="{FF2B5EF4-FFF2-40B4-BE49-F238E27FC236}">
                  <a16:creationId xmlns:a16="http://schemas.microsoft.com/office/drawing/2014/main" id="{5854806C-8A4A-4E78-B76D-046C80EFA679}"/>
                </a:ext>
              </a:extLst>
            </p:cNvPr>
            <p:cNvSpPr>
              <a:spLocks noEditPoints="1"/>
            </p:cNvSpPr>
            <p:nvPr/>
          </p:nvSpPr>
          <p:spPr bwMode="auto">
            <a:xfrm>
              <a:off x="812" y="800"/>
              <a:ext cx="705" cy="742"/>
            </a:xfrm>
            <a:custGeom>
              <a:avLst/>
              <a:gdLst>
                <a:gd name="T0" fmla="*/ 52 w 60"/>
                <a:gd name="T1" fmla="*/ 8 h 64"/>
                <a:gd name="T2" fmla="*/ 52 w 60"/>
                <a:gd name="T3" fmla="*/ 2 h 64"/>
                <a:gd name="T4" fmla="*/ 50 w 60"/>
                <a:gd name="T5" fmla="*/ 0 h 64"/>
                <a:gd name="T6" fmla="*/ 42 w 60"/>
                <a:gd name="T7" fmla="*/ 0 h 64"/>
                <a:gd name="T8" fmla="*/ 40 w 60"/>
                <a:gd name="T9" fmla="*/ 2 h 64"/>
                <a:gd name="T10" fmla="*/ 40 w 60"/>
                <a:gd name="T11" fmla="*/ 8 h 64"/>
                <a:gd name="T12" fmla="*/ 20 w 60"/>
                <a:gd name="T13" fmla="*/ 8 h 64"/>
                <a:gd name="T14" fmla="*/ 20 w 60"/>
                <a:gd name="T15" fmla="*/ 2 h 64"/>
                <a:gd name="T16" fmla="*/ 18 w 60"/>
                <a:gd name="T17" fmla="*/ 0 h 64"/>
                <a:gd name="T18" fmla="*/ 10 w 60"/>
                <a:gd name="T19" fmla="*/ 0 h 64"/>
                <a:gd name="T20" fmla="*/ 8 w 60"/>
                <a:gd name="T21" fmla="*/ 2 h 64"/>
                <a:gd name="T22" fmla="*/ 8 w 60"/>
                <a:gd name="T23" fmla="*/ 8 h 64"/>
                <a:gd name="T24" fmla="*/ 0 w 60"/>
                <a:gd name="T25" fmla="*/ 8 h 64"/>
                <a:gd name="T26" fmla="*/ 0 w 60"/>
                <a:gd name="T27" fmla="*/ 64 h 64"/>
                <a:gd name="T28" fmla="*/ 60 w 60"/>
                <a:gd name="T29" fmla="*/ 64 h 64"/>
                <a:gd name="T30" fmla="*/ 60 w 60"/>
                <a:gd name="T31" fmla="*/ 8 h 64"/>
                <a:gd name="T32" fmla="*/ 52 w 60"/>
                <a:gd name="T33" fmla="*/ 8 h 64"/>
                <a:gd name="T34" fmla="*/ 44 w 60"/>
                <a:gd name="T35" fmla="*/ 4 h 64"/>
                <a:gd name="T36" fmla="*/ 48 w 60"/>
                <a:gd name="T37" fmla="*/ 4 h 64"/>
                <a:gd name="T38" fmla="*/ 48 w 60"/>
                <a:gd name="T39" fmla="*/ 12 h 64"/>
                <a:gd name="T40" fmla="*/ 44 w 60"/>
                <a:gd name="T41" fmla="*/ 12 h 64"/>
                <a:gd name="T42" fmla="*/ 44 w 60"/>
                <a:gd name="T43" fmla="*/ 4 h 64"/>
                <a:gd name="T44" fmla="*/ 12 w 60"/>
                <a:gd name="T45" fmla="*/ 4 h 64"/>
                <a:gd name="T46" fmla="*/ 16 w 60"/>
                <a:gd name="T47" fmla="*/ 4 h 64"/>
                <a:gd name="T48" fmla="*/ 16 w 60"/>
                <a:gd name="T49" fmla="*/ 12 h 64"/>
                <a:gd name="T50" fmla="*/ 12 w 60"/>
                <a:gd name="T51" fmla="*/ 12 h 64"/>
                <a:gd name="T52" fmla="*/ 12 w 60"/>
                <a:gd name="T53" fmla="*/ 4 h 64"/>
                <a:gd name="T54" fmla="*/ 56 w 60"/>
                <a:gd name="T55" fmla="*/ 60 h 64"/>
                <a:gd name="T56" fmla="*/ 4 w 60"/>
                <a:gd name="T57" fmla="*/ 60 h 64"/>
                <a:gd name="T58" fmla="*/ 4 w 60"/>
                <a:gd name="T59" fmla="*/ 20 h 64"/>
                <a:gd name="T60" fmla="*/ 56 w 60"/>
                <a:gd name="T61" fmla="*/ 20 h 64"/>
                <a:gd name="T62" fmla="*/ 56 w 60"/>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4">
                  <a:moveTo>
                    <a:pt x="52" y="8"/>
                  </a:moveTo>
                  <a:cubicBezTo>
                    <a:pt x="52" y="2"/>
                    <a:pt x="52" y="2"/>
                    <a:pt x="52" y="2"/>
                  </a:cubicBezTo>
                  <a:cubicBezTo>
                    <a:pt x="52" y="1"/>
                    <a:pt x="52" y="0"/>
                    <a:pt x="50" y="0"/>
                  </a:cubicBezTo>
                  <a:cubicBezTo>
                    <a:pt x="42" y="0"/>
                    <a:pt x="42" y="0"/>
                    <a:pt x="42" y="0"/>
                  </a:cubicBezTo>
                  <a:cubicBezTo>
                    <a:pt x="41" y="0"/>
                    <a:pt x="40" y="1"/>
                    <a:pt x="40" y="2"/>
                  </a:cubicBezTo>
                  <a:cubicBezTo>
                    <a:pt x="40" y="8"/>
                    <a:pt x="40" y="8"/>
                    <a:pt x="40" y="8"/>
                  </a:cubicBezTo>
                  <a:cubicBezTo>
                    <a:pt x="20" y="8"/>
                    <a:pt x="20" y="8"/>
                    <a:pt x="20" y="8"/>
                  </a:cubicBezTo>
                  <a:cubicBezTo>
                    <a:pt x="20" y="2"/>
                    <a:pt x="20" y="2"/>
                    <a:pt x="20" y="2"/>
                  </a:cubicBezTo>
                  <a:cubicBezTo>
                    <a:pt x="20" y="1"/>
                    <a:pt x="20" y="0"/>
                    <a:pt x="18" y="0"/>
                  </a:cubicBezTo>
                  <a:cubicBezTo>
                    <a:pt x="10" y="0"/>
                    <a:pt x="10" y="0"/>
                    <a:pt x="10" y="0"/>
                  </a:cubicBezTo>
                  <a:cubicBezTo>
                    <a:pt x="9" y="0"/>
                    <a:pt x="8" y="1"/>
                    <a:pt x="8" y="2"/>
                  </a:cubicBezTo>
                  <a:cubicBezTo>
                    <a:pt x="8" y="8"/>
                    <a:pt x="8" y="8"/>
                    <a:pt x="8" y="8"/>
                  </a:cubicBezTo>
                  <a:cubicBezTo>
                    <a:pt x="0" y="8"/>
                    <a:pt x="0" y="8"/>
                    <a:pt x="0" y="8"/>
                  </a:cubicBezTo>
                  <a:cubicBezTo>
                    <a:pt x="0" y="64"/>
                    <a:pt x="0" y="64"/>
                    <a:pt x="0" y="64"/>
                  </a:cubicBezTo>
                  <a:cubicBezTo>
                    <a:pt x="60" y="64"/>
                    <a:pt x="60" y="64"/>
                    <a:pt x="60" y="64"/>
                  </a:cubicBezTo>
                  <a:cubicBezTo>
                    <a:pt x="60" y="8"/>
                    <a:pt x="60" y="8"/>
                    <a:pt x="60" y="8"/>
                  </a:cubicBezTo>
                  <a:lnTo>
                    <a:pt x="52" y="8"/>
                  </a:lnTo>
                  <a:close/>
                  <a:moveTo>
                    <a:pt x="44" y="4"/>
                  </a:moveTo>
                  <a:cubicBezTo>
                    <a:pt x="48" y="4"/>
                    <a:pt x="48" y="4"/>
                    <a:pt x="48" y="4"/>
                  </a:cubicBezTo>
                  <a:cubicBezTo>
                    <a:pt x="48" y="12"/>
                    <a:pt x="48" y="12"/>
                    <a:pt x="48" y="12"/>
                  </a:cubicBezTo>
                  <a:cubicBezTo>
                    <a:pt x="44" y="12"/>
                    <a:pt x="44" y="12"/>
                    <a:pt x="44" y="12"/>
                  </a:cubicBezTo>
                  <a:lnTo>
                    <a:pt x="44" y="4"/>
                  </a:lnTo>
                  <a:close/>
                  <a:moveTo>
                    <a:pt x="12" y="4"/>
                  </a:moveTo>
                  <a:cubicBezTo>
                    <a:pt x="16" y="4"/>
                    <a:pt x="16" y="4"/>
                    <a:pt x="16" y="4"/>
                  </a:cubicBezTo>
                  <a:cubicBezTo>
                    <a:pt x="16" y="12"/>
                    <a:pt x="16" y="12"/>
                    <a:pt x="16" y="12"/>
                  </a:cubicBezTo>
                  <a:cubicBezTo>
                    <a:pt x="12" y="12"/>
                    <a:pt x="12" y="12"/>
                    <a:pt x="12" y="12"/>
                  </a:cubicBezTo>
                  <a:lnTo>
                    <a:pt x="12" y="4"/>
                  </a:lnTo>
                  <a:close/>
                  <a:moveTo>
                    <a:pt x="56" y="60"/>
                  </a:moveTo>
                  <a:cubicBezTo>
                    <a:pt x="4" y="60"/>
                    <a:pt x="4" y="60"/>
                    <a:pt x="4" y="60"/>
                  </a:cubicBezTo>
                  <a:cubicBezTo>
                    <a:pt x="4" y="20"/>
                    <a:pt x="4" y="20"/>
                    <a:pt x="4" y="20"/>
                  </a:cubicBezTo>
                  <a:cubicBezTo>
                    <a:pt x="56" y="20"/>
                    <a:pt x="56" y="20"/>
                    <a:pt x="56" y="20"/>
                  </a:cubicBezTo>
                  <a:lnTo>
                    <a:pt x="5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sp>
        <p:nvSpPr>
          <p:cNvPr id="37" name="Rectangle 36">
            <a:extLst>
              <a:ext uri="{FF2B5EF4-FFF2-40B4-BE49-F238E27FC236}">
                <a16:creationId xmlns:a16="http://schemas.microsoft.com/office/drawing/2014/main" id="{6A15E307-F7B2-40A2-B6A9-A53FDB062D17}"/>
              </a:ext>
            </a:extLst>
          </p:cNvPr>
          <p:cNvSpPr/>
          <p:nvPr/>
        </p:nvSpPr>
        <p:spPr>
          <a:xfrm>
            <a:off x="6704930" y="5603746"/>
            <a:ext cx="2054873" cy="369332"/>
          </a:xfrm>
          <a:prstGeom prst="rect">
            <a:avLst/>
          </a:prstGeom>
        </p:spPr>
        <p:txBody>
          <a:bodyPr wrap="square">
            <a:spAutoFit/>
          </a:bodyPr>
          <a:lstStyle/>
          <a:p>
            <a:r>
              <a:rPr lang="en-US" sz="900" i="1">
                <a:latin typeface="+mj-lt"/>
              </a:rPr>
              <a:t>Efficient training of consultants to overperform the competition</a:t>
            </a:r>
            <a:endParaRPr lang="fr-FR" sz="900" i="1">
              <a:latin typeface="+mj-lt"/>
            </a:endParaRPr>
          </a:p>
        </p:txBody>
      </p:sp>
      <p:sp>
        <p:nvSpPr>
          <p:cNvPr id="38" name="Rectangle 37">
            <a:extLst>
              <a:ext uri="{FF2B5EF4-FFF2-40B4-BE49-F238E27FC236}">
                <a16:creationId xmlns:a16="http://schemas.microsoft.com/office/drawing/2014/main" id="{338DA864-BA33-4AAA-87D8-03AB9087BE6C}"/>
              </a:ext>
            </a:extLst>
          </p:cNvPr>
          <p:cNvSpPr/>
          <p:nvPr/>
        </p:nvSpPr>
        <p:spPr bwMode="auto">
          <a:xfrm>
            <a:off x="351088" y="1428552"/>
            <a:ext cx="543669" cy="1688993"/>
          </a:xfrm>
          <a:prstGeom prst="rect">
            <a:avLst/>
          </a:prstGeom>
          <a:solidFill>
            <a:srgbClr val="009DB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900" b="1" cap="all">
                <a:solidFill>
                  <a:schemeClr val="bg1"/>
                </a:solidFill>
                <a:latin typeface="+mj-lt"/>
              </a:rPr>
              <a:t>CONSULTANT’s  journey</a:t>
            </a:r>
          </a:p>
        </p:txBody>
      </p:sp>
      <p:sp>
        <p:nvSpPr>
          <p:cNvPr id="39" name="Rectangle 38">
            <a:extLst>
              <a:ext uri="{FF2B5EF4-FFF2-40B4-BE49-F238E27FC236}">
                <a16:creationId xmlns:a16="http://schemas.microsoft.com/office/drawing/2014/main" id="{741999E3-CC0D-4962-987E-A6C3195F2623}"/>
              </a:ext>
            </a:extLst>
          </p:cNvPr>
          <p:cNvSpPr/>
          <p:nvPr/>
        </p:nvSpPr>
        <p:spPr bwMode="auto">
          <a:xfrm>
            <a:off x="351088" y="3179093"/>
            <a:ext cx="543669" cy="1678199"/>
          </a:xfrm>
          <a:prstGeom prst="rect">
            <a:avLst/>
          </a:prstGeom>
          <a:solidFill>
            <a:srgbClr val="009DB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900" b="1" cap="all">
                <a:solidFill>
                  <a:schemeClr val="bg1"/>
                </a:solidFill>
                <a:latin typeface="+mj-lt"/>
              </a:rPr>
              <a:t>Pain points</a:t>
            </a:r>
          </a:p>
        </p:txBody>
      </p:sp>
      <p:sp>
        <p:nvSpPr>
          <p:cNvPr id="40" name="Rectangle 39">
            <a:extLst>
              <a:ext uri="{FF2B5EF4-FFF2-40B4-BE49-F238E27FC236}">
                <a16:creationId xmlns:a16="http://schemas.microsoft.com/office/drawing/2014/main" id="{B4D00EB5-FD75-4021-A42D-DA7D0113AF44}"/>
              </a:ext>
            </a:extLst>
          </p:cNvPr>
          <p:cNvSpPr/>
          <p:nvPr/>
        </p:nvSpPr>
        <p:spPr bwMode="auto">
          <a:xfrm>
            <a:off x="351088" y="4968320"/>
            <a:ext cx="543669" cy="1115877"/>
          </a:xfrm>
          <a:prstGeom prst="rect">
            <a:avLst/>
          </a:prstGeom>
          <a:solidFill>
            <a:srgbClr val="009DB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900" b="1" cap="all">
                <a:solidFill>
                  <a:schemeClr val="bg1"/>
                </a:solidFill>
                <a:latin typeface="+mj-lt"/>
              </a:rPr>
              <a:t>Networks’ solutions</a:t>
            </a:r>
          </a:p>
        </p:txBody>
      </p:sp>
      <p:grpSp>
        <p:nvGrpSpPr>
          <p:cNvPr id="41" name="Group 5">
            <a:extLst>
              <a:ext uri="{FF2B5EF4-FFF2-40B4-BE49-F238E27FC236}">
                <a16:creationId xmlns:a16="http://schemas.microsoft.com/office/drawing/2014/main" id="{F238AF63-013D-41F6-B7D5-8396BFA32552}"/>
              </a:ext>
            </a:extLst>
          </p:cNvPr>
          <p:cNvGrpSpPr>
            <a:grpSpLocks noChangeAspect="1"/>
          </p:cNvGrpSpPr>
          <p:nvPr/>
        </p:nvGrpSpPr>
        <p:grpSpPr bwMode="auto">
          <a:xfrm>
            <a:off x="1481725" y="1463556"/>
            <a:ext cx="147481" cy="143046"/>
            <a:chOff x="788" y="800"/>
            <a:chExt cx="765" cy="742"/>
          </a:xfrm>
          <a:solidFill>
            <a:schemeClr val="tx1"/>
          </a:solidFill>
        </p:grpSpPr>
        <p:sp>
          <p:nvSpPr>
            <p:cNvPr id="114" name="Freeform 6">
              <a:extLst>
                <a:ext uri="{FF2B5EF4-FFF2-40B4-BE49-F238E27FC236}">
                  <a16:creationId xmlns:a16="http://schemas.microsoft.com/office/drawing/2014/main" id="{2983AF7D-7BF5-4481-B9D0-D825F51DBCBB}"/>
                </a:ext>
              </a:extLst>
            </p:cNvPr>
            <p:cNvSpPr>
              <a:spLocks/>
            </p:cNvSpPr>
            <p:nvPr/>
          </p:nvSpPr>
          <p:spPr bwMode="auto">
            <a:xfrm>
              <a:off x="917" y="800"/>
              <a:ext cx="200" cy="139"/>
            </a:xfrm>
            <a:custGeom>
              <a:avLst/>
              <a:gdLst>
                <a:gd name="T0" fmla="*/ 17 w 17"/>
                <a:gd name="T1" fmla="*/ 12 h 12"/>
                <a:gd name="T2" fmla="*/ 17 w 17"/>
                <a:gd name="T3" fmla="*/ 10 h 12"/>
                <a:gd name="T4" fmla="*/ 9 w 17"/>
                <a:gd name="T5" fmla="*/ 0 h 12"/>
                <a:gd name="T6" fmla="*/ 1 w 17"/>
                <a:gd name="T7" fmla="*/ 7 h 12"/>
                <a:gd name="T8" fmla="*/ 1 w 17"/>
                <a:gd name="T9" fmla="*/ 7 h 12"/>
                <a:gd name="T10" fmla="*/ 0 w 17"/>
                <a:gd name="T11" fmla="*/ 8 h 12"/>
                <a:gd name="T12" fmla="*/ 7 w 17"/>
                <a:gd name="T13" fmla="*/ 6 h 12"/>
                <a:gd name="T14" fmla="*/ 17 w 1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7" y="12"/>
                  </a:moveTo>
                  <a:cubicBezTo>
                    <a:pt x="17" y="10"/>
                    <a:pt x="17" y="10"/>
                    <a:pt x="17" y="10"/>
                  </a:cubicBezTo>
                  <a:cubicBezTo>
                    <a:pt x="17" y="4"/>
                    <a:pt x="16" y="0"/>
                    <a:pt x="9" y="0"/>
                  </a:cubicBezTo>
                  <a:cubicBezTo>
                    <a:pt x="5" y="0"/>
                    <a:pt x="2" y="3"/>
                    <a:pt x="1" y="7"/>
                  </a:cubicBezTo>
                  <a:cubicBezTo>
                    <a:pt x="1" y="7"/>
                    <a:pt x="1" y="7"/>
                    <a:pt x="1" y="7"/>
                  </a:cubicBezTo>
                  <a:cubicBezTo>
                    <a:pt x="0" y="8"/>
                    <a:pt x="0" y="8"/>
                    <a:pt x="0" y="8"/>
                  </a:cubicBezTo>
                  <a:cubicBezTo>
                    <a:pt x="2" y="7"/>
                    <a:pt x="5" y="6"/>
                    <a:pt x="7" y="6"/>
                  </a:cubicBezTo>
                  <a:cubicBezTo>
                    <a:pt x="12" y="6"/>
                    <a:pt x="15" y="9"/>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5" name="Freeform 7">
              <a:extLst>
                <a:ext uri="{FF2B5EF4-FFF2-40B4-BE49-F238E27FC236}">
                  <a16:creationId xmlns:a16="http://schemas.microsoft.com/office/drawing/2014/main" id="{6C01EC59-E71C-4BF0-B85A-FDD302746F19}"/>
                </a:ext>
              </a:extLst>
            </p:cNvPr>
            <p:cNvSpPr>
              <a:spLocks/>
            </p:cNvSpPr>
            <p:nvPr/>
          </p:nvSpPr>
          <p:spPr bwMode="auto">
            <a:xfrm>
              <a:off x="1211" y="800"/>
              <a:ext cx="200" cy="139"/>
            </a:xfrm>
            <a:custGeom>
              <a:avLst/>
              <a:gdLst>
                <a:gd name="T0" fmla="*/ 11 w 17"/>
                <a:gd name="T1" fmla="*/ 6 h 12"/>
                <a:gd name="T2" fmla="*/ 17 w 17"/>
                <a:gd name="T3" fmla="*/ 8 h 12"/>
                <a:gd name="T4" fmla="*/ 17 w 17"/>
                <a:gd name="T5" fmla="*/ 7 h 12"/>
                <a:gd name="T6" fmla="*/ 17 w 17"/>
                <a:gd name="T7" fmla="*/ 7 h 12"/>
                <a:gd name="T8" fmla="*/ 9 w 17"/>
                <a:gd name="T9" fmla="*/ 0 h 12"/>
                <a:gd name="T10" fmla="*/ 0 w 17"/>
                <a:gd name="T11" fmla="*/ 10 h 12"/>
                <a:gd name="T12" fmla="*/ 0 w 17"/>
                <a:gd name="T13" fmla="*/ 12 h 12"/>
                <a:gd name="T14" fmla="*/ 11 w 1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1" y="6"/>
                  </a:moveTo>
                  <a:cubicBezTo>
                    <a:pt x="13" y="6"/>
                    <a:pt x="15" y="7"/>
                    <a:pt x="17" y="8"/>
                  </a:cubicBezTo>
                  <a:cubicBezTo>
                    <a:pt x="17" y="7"/>
                    <a:pt x="17" y="7"/>
                    <a:pt x="17" y="7"/>
                  </a:cubicBezTo>
                  <a:cubicBezTo>
                    <a:pt x="17" y="7"/>
                    <a:pt x="17" y="7"/>
                    <a:pt x="17" y="7"/>
                  </a:cubicBezTo>
                  <a:cubicBezTo>
                    <a:pt x="16" y="3"/>
                    <a:pt x="13" y="0"/>
                    <a:pt x="9" y="0"/>
                  </a:cubicBezTo>
                  <a:cubicBezTo>
                    <a:pt x="2" y="0"/>
                    <a:pt x="0" y="4"/>
                    <a:pt x="0" y="10"/>
                  </a:cubicBezTo>
                  <a:cubicBezTo>
                    <a:pt x="0" y="12"/>
                    <a:pt x="0" y="12"/>
                    <a:pt x="0" y="12"/>
                  </a:cubicBezTo>
                  <a:cubicBezTo>
                    <a:pt x="3" y="9"/>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6" name="Freeform 8">
              <a:extLst>
                <a:ext uri="{FF2B5EF4-FFF2-40B4-BE49-F238E27FC236}">
                  <a16:creationId xmlns:a16="http://schemas.microsoft.com/office/drawing/2014/main" id="{4EEE4DB1-F0AB-4768-A634-1AB088B37A81}"/>
                </a:ext>
              </a:extLst>
            </p:cNvPr>
            <p:cNvSpPr>
              <a:spLocks noEditPoints="1"/>
            </p:cNvSpPr>
            <p:nvPr/>
          </p:nvSpPr>
          <p:spPr bwMode="auto">
            <a:xfrm>
              <a:off x="788" y="939"/>
              <a:ext cx="765" cy="603"/>
            </a:xfrm>
            <a:custGeom>
              <a:avLst/>
              <a:gdLst>
                <a:gd name="T0" fmla="*/ 64 w 65"/>
                <a:gd name="T1" fmla="*/ 36 h 52"/>
                <a:gd name="T2" fmla="*/ 58 w 65"/>
                <a:gd name="T3" fmla="*/ 14 h 52"/>
                <a:gd name="T4" fmla="*/ 57 w 65"/>
                <a:gd name="T5" fmla="*/ 9 h 52"/>
                <a:gd name="T6" fmla="*/ 56 w 65"/>
                <a:gd name="T7" fmla="*/ 6 h 52"/>
                <a:gd name="T8" fmla="*/ 47 w 65"/>
                <a:gd name="T9" fmla="*/ 0 h 52"/>
                <a:gd name="T10" fmla="*/ 36 w 65"/>
                <a:gd name="T11" fmla="*/ 8 h 52"/>
                <a:gd name="T12" fmla="*/ 36 w 65"/>
                <a:gd name="T13" fmla="*/ 13 h 52"/>
                <a:gd name="T14" fmla="*/ 36 w 65"/>
                <a:gd name="T15" fmla="*/ 15 h 52"/>
                <a:gd name="T16" fmla="*/ 32 w 65"/>
                <a:gd name="T17" fmla="*/ 15 h 52"/>
                <a:gd name="T18" fmla="*/ 28 w 65"/>
                <a:gd name="T19" fmla="*/ 15 h 52"/>
                <a:gd name="T20" fmla="*/ 28 w 65"/>
                <a:gd name="T21" fmla="*/ 13 h 52"/>
                <a:gd name="T22" fmla="*/ 28 w 65"/>
                <a:gd name="T23" fmla="*/ 8 h 52"/>
                <a:gd name="T24" fmla="*/ 18 w 65"/>
                <a:gd name="T25" fmla="*/ 0 h 52"/>
                <a:gd name="T26" fmla="*/ 9 w 65"/>
                <a:gd name="T27" fmla="*/ 6 h 52"/>
                <a:gd name="T28" fmla="*/ 8 w 65"/>
                <a:gd name="T29" fmla="*/ 9 h 52"/>
                <a:gd name="T30" fmla="*/ 7 w 65"/>
                <a:gd name="T31" fmla="*/ 14 h 52"/>
                <a:gd name="T32" fmla="*/ 1 w 65"/>
                <a:gd name="T33" fmla="*/ 36 h 52"/>
                <a:gd name="T34" fmla="*/ 0 w 65"/>
                <a:gd name="T35" fmla="*/ 38 h 52"/>
                <a:gd name="T36" fmla="*/ 14 w 65"/>
                <a:gd name="T37" fmla="*/ 52 h 52"/>
                <a:gd name="T38" fmla="*/ 28 w 65"/>
                <a:gd name="T39" fmla="*/ 38 h 52"/>
                <a:gd name="T40" fmla="*/ 28 w 65"/>
                <a:gd name="T41" fmla="*/ 23 h 52"/>
                <a:gd name="T42" fmla="*/ 32 w 65"/>
                <a:gd name="T43" fmla="*/ 23 h 52"/>
                <a:gd name="T44" fmla="*/ 36 w 65"/>
                <a:gd name="T45" fmla="*/ 23 h 52"/>
                <a:gd name="T46" fmla="*/ 36 w 65"/>
                <a:gd name="T47" fmla="*/ 38 h 52"/>
                <a:gd name="T48" fmla="*/ 50 w 65"/>
                <a:gd name="T49" fmla="*/ 52 h 52"/>
                <a:gd name="T50" fmla="*/ 64 w 65"/>
                <a:gd name="T51" fmla="*/ 38 h 52"/>
                <a:gd name="T52" fmla="*/ 64 w 65"/>
                <a:gd name="T53" fmla="*/ 36 h 52"/>
                <a:gd name="T54" fmla="*/ 14 w 65"/>
                <a:gd name="T55" fmla="*/ 48 h 52"/>
                <a:gd name="T56" fmla="*/ 4 w 65"/>
                <a:gd name="T57" fmla="*/ 38 h 52"/>
                <a:gd name="T58" fmla="*/ 14 w 65"/>
                <a:gd name="T59" fmla="*/ 28 h 52"/>
                <a:gd name="T60" fmla="*/ 24 w 65"/>
                <a:gd name="T61" fmla="*/ 38 h 52"/>
                <a:gd name="T62" fmla="*/ 14 w 65"/>
                <a:gd name="T63" fmla="*/ 48 h 52"/>
                <a:gd name="T64" fmla="*/ 50 w 65"/>
                <a:gd name="T65" fmla="*/ 48 h 52"/>
                <a:gd name="T66" fmla="*/ 40 w 65"/>
                <a:gd name="T67" fmla="*/ 38 h 52"/>
                <a:gd name="T68" fmla="*/ 50 w 65"/>
                <a:gd name="T69" fmla="*/ 28 h 52"/>
                <a:gd name="T70" fmla="*/ 60 w 65"/>
                <a:gd name="T71" fmla="*/ 38 h 52"/>
                <a:gd name="T72" fmla="*/ 50 w 65"/>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52">
                  <a:moveTo>
                    <a:pt x="64" y="36"/>
                  </a:moveTo>
                  <a:cubicBezTo>
                    <a:pt x="65" y="36"/>
                    <a:pt x="58" y="14"/>
                    <a:pt x="58" y="14"/>
                  </a:cubicBezTo>
                  <a:cubicBezTo>
                    <a:pt x="57" y="9"/>
                    <a:pt x="57" y="9"/>
                    <a:pt x="57" y="9"/>
                  </a:cubicBezTo>
                  <a:cubicBezTo>
                    <a:pt x="56" y="6"/>
                    <a:pt x="56" y="6"/>
                    <a:pt x="56" y="6"/>
                  </a:cubicBezTo>
                  <a:cubicBezTo>
                    <a:pt x="54" y="2"/>
                    <a:pt x="51" y="0"/>
                    <a:pt x="47" y="0"/>
                  </a:cubicBezTo>
                  <a:cubicBezTo>
                    <a:pt x="42" y="0"/>
                    <a:pt x="38" y="3"/>
                    <a:pt x="36" y="8"/>
                  </a:cubicBezTo>
                  <a:cubicBezTo>
                    <a:pt x="36" y="12"/>
                    <a:pt x="36" y="13"/>
                    <a:pt x="36" y="13"/>
                  </a:cubicBezTo>
                  <a:cubicBezTo>
                    <a:pt x="36" y="15"/>
                    <a:pt x="36" y="15"/>
                    <a:pt x="36" y="15"/>
                  </a:cubicBezTo>
                  <a:cubicBezTo>
                    <a:pt x="35" y="15"/>
                    <a:pt x="34" y="15"/>
                    <a:pt x="32" y="15"/>
                  </a:cubicBezTo>
                  <a:cubicBezTo>
                    <a:pt x="31" y="15"/>
                    <a:pt x="30" y="15"/>
                    <a:pt x="28" y="15"/>
                  </a:cubicBezTo>
                  <a:cubicBezTo>
                    <a:pt x="28" y="13"/>
                    <a:pt x="28" y="13"/>
                    <a:pt x="28" y="13"/>
                  </a:cubicBezTo>
                  <a:cubicBezTo>
                    <a:pt x="28" y="13"/>
                    <a:pt x="28" y="12"/>
                    <a:pt x="28" y="8"/>
                  </a:cubicBezTo>
                  <a:cubicBezTo>
                    <a:pt x="27" y="3"/>
                    <a:pt x="23" y="0"/>
                    <a:pt x="18" y="0"/>
                  </a:cubicBezTo>
                  <a:cubicBezTo>
                    <a:pt x="14" y="0"/>
                    <a:pt x="11" y="2"/>
                    <a:pt x="9" y="6"/>
                  </a:cubicBezTo>
                  <a:cubicBezTo>
                    <a:pt x="8" y="9"/>
                    <a:pt x="8" y="9"/>
                    <a:pt x="8" y="9"/>
                  </a:cubicBezTo>
                  <a:cubicBezTo>
                    <a:pt x="7" y="14"/>
                    <a:pt x="7" y="14"/>
                    <a:pt x="7" y="14"/>
                  </a:cubicBezTo>
                  <a:cubicBezTo>
                    <a:pt x="7" y="14"/>
                    <a:pt x="0" y="36"/>
                    <a:pt x="1" y="36"/>
                  </a:cubicBezTo>
                  <a:cubicBezTo>
                    <a:pt x="1" y="36"/>
                    <a:pt x="0" y="37"/>
                    <a:pt x="0" y="38"/>
                  </a:cubicBezTo>
                  <a:cubicBezTo>
                    <a:pt x="0" y="46"/>
                    <a:pt x="7" y="52"/>
                    <a:pt x="14" y="52"/>
                  </a:cubicBezTo>
                  <a:cubicBezTo>
                    <a:pt x="22" y="52"/>
                    <a:pt x="28" y="46"/>
                    <a:pt x="28" y="38"/>
                  </a:cubicBezTo>
                  <a:cubicBezTo>
                    <a:pt x="28" y="23"/>
                    <a:pt x="28" y="23"/>
                    <a:pt x="28" y="23"/>
                  </a:cubicBezTo>
                  <a:cubicBezTo>
                    <a:pt x="30" y="23"/>
                    <a:pt x="31" y="23"/>
                    <a:pt x="32" y="23"/>
                  </a:cubicBezTo>
                  <a:cubicBezTo>
                    <a:pt x="34" y="23"/>
                    <a:pt x="35" y="23"/>
                    <a:pt x="36" y="23"/>
                  </a:cubicBezTo>
                  <a:cubicBezTo>
                    <a:pt x="36" y="38"/>
                    <a:pt x="36" y="38"/>
                    <a:pt x="36" y="38"/>
                  </a:cubicBezTo>
                  <a:cubicBezTo>
                    <a:pt x="36" y="46"/>
                    <a:pt x="43" y="52"/>
                    <a:pt x="50" y="52"/>
                  </a:cubicBezTo>
                  <a:cubicBezTo>
                    <a:pt x="58" y="52"/>
                    <a:pt x="64" y="46"/>
                    <a:pt x="64" y="38"/>
                  </a:cubicBezTo>
                  <a:cubicBezTo>
                    <a:pt x="64" y="37"/>
                    <a:pt x="64" y="36"/>
                    <a:pt x="64" y="36"/>
                  </a:cubicBezTo>
                  <a:close/>
                  <a:moveTo>
                    <a:pt x="14" y="48"/>
                  </a:moveTo>
                  <a:cubicBezTo>
                    <a:pt x="9" y="48"/>
                    <a:pt x="4" y="43"/>
                    <a:pt x="4" y="38"/>
                  </a:cubicBezTo>
                  <a:cubicBezTo>
                    <a:pt x="4" y="32"/>
                    <a:pt x="9" y="28"/>
                    <a:pt x="14" y="28"/>
                  </a:cubicBezTo>
                  <a:cubicBezTo>
                    <a:pt x="20" y="28"/>
                    <a:pt x="24" y="32"/>
                    <a:pt x="24" y="38"/>
                  </a:cubicBezTo>
                  <a:cubicBezTo>
                    <a:pt x="24" y="43"/>
                    <a:pt x="20" y="48"/>
                    <a:pt x="14" y="48"/>
                  </a:cubicBezTo>
                  <a:close/>
                  <a:moveTo>
                    <a:pt x="50" y="48"/>
                  </a:moveTo>
                  <a:cubicBezTo>
                    <a:pt x="45" y="48"/>
                    <a:pt x="40" y="43"/>
                    <a:pt x="40" y="38"/>
                  </a:cubicBezTo>
                  <a:cubicBezTo>
                    <a:pt x="40" y="32"/>
                    <a:pt x="45" y="28"/>
                    <a:pt x="50" y="28"/>
                  </a:cubicBezTo>
                  <a:cubicBezTo>
                    <a:pt x="56" y="28"/>
                    <a:pt x="60" y="32"/>
                    <a:pt x="60" y="38"/>
                  </a:cubicBezTo>
                  <a:cubicBezTo>
                    <a:pt x="60" y="43"/>
                    <a:pt x="56"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grpSp>
        <p:nvGrpSpPr>
          <p:cNvPr id="42" name="Group 11">
            <a:extLst>
              <a:ext uri="{FF2B5EF4-FFF2-40B4-BE49-F238E27FC236}">
                <a16:creationId xmlns:a16="http://schemas.microsoft.com/office/drawing/2014/main" id="{47309138-5CCF-4D1E-A91D-17FE93400911}"/>
              </a:ext>
            </a:extLst>
          </p:cNvPr>
          <p:cNvGrpSpPr>
            <a:grpSpLocks noChangeAspect="1"/>
          </p:cNvGrpSpPr>
          <p:nvPr/>
        </p:nvGrpSpPr>
        <p:grpSpPr bwMode="auto">
          <a:xfrm>
            <a:off x="6591603" y="1461260"/>
            <a:ext cx="149987" cy="147636"/>
            <a:chOff x="788" y="788"/>
            <a:chExt cx="766" cy="754"/>
          </a:xfrm>
          <a:solidFill>
            <a:schemeClr val="tx1"/>
          </a:solidFill>
        </p:grpSpPr>
        <p:sp>
          <p:nvSpPr>
            <p:cNvPr id="102" name="Freeform 12">
              <a:extLst>
                <a:ext uri="{FF2B5EF4-FFF2-40B4-BE49-F238E27FC236}">
                  <a16:creationId xmlns:a16="http://schemas.microsoft.com/office/drawing/2014/main" id="{AA6E812E-53E2-468E-B42F-5A869DCB59AD}"/>
                </a:ext>
              </a:extLst>
            </p:cNvPr>
            <p:cNvSpPr>
              <a:spLocks/>
            </p:cNvSpPr>
            <p:nvPr/>
          </p:nvSpPr>
          <p:spPr bwMode="auto">
            <a:xfrm>
              <a:off x="906" y="788"/>
              <a:ext cx="64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3" name="Freeform 13">
              <a:extLst>
                <a:ext uri="{FF2B5EF4-FFF2-40B4-BE49-F238E27FC236}">
                  <a16:creationId xmlns:a16="http://schemas.microsoft.com/office/drawing/2014/main" id="{341354FC-3191-4C5A-9669-4B909BAA7DD7}"/>
                </a:ext>
              </a:extLst>
            </p:cNvPr>
            <p:cNvSpPr>
              <a:spLocks/>
            </p:cNvSpPr>
            <p:nvPr/>
          </p:nvSpPr>
          <p:spPr bwMode="auto">
            <a:xfrm>
              <a:off x="1354" y="1449"/>
              <a:ext cx="94" cy="93"/>
            </a:xfrm>
            <a:custGeom>
              <a:avLst/>
              <a:gdLst>
                <a:gd name="T0" fmla="*/ 47 w 94"/>
                <a:gd name="T1" fmla="*/ 46 h 93"/>
                <a:gd name="T2" fmla="*/ 0 w 94"/>
                <a:gd name="T3" fmla="*/ 46 h 93"/>
                <a:gd name="T4" fmla="*/ 0 w 94"/>
                <a:gd name="T5" fmla="*/ 93 h 93"/>
                <a:gd name="T6" fmla="*/ 94 w 94"/>
                <a:gd name="T7" fmla="*/ 93 h 93"/>
                <a:gd name="T8" fmla="*/ 94 w 94"/>
                <a:gd name="T9" fmla="*/ 0 h 93"/>
                <a:gd name="T10" fmla="*/ 47 w 94"/>
                <a:gd name="T11" fmla="*/ 0 h 93"/>
                <a:gd name="T12" fmla="*/ 47 w 94"/>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46"/>
                  </a:moveTo>
                  <a:lnTo>
                    <a:pt x="0" y="46"/>
                  </a:lnTo>
                  <a:lnTo>
                    <a:pt x="0" y="93"/>
                  </a:lnTo>
                  <a:lnTo>
                    <a:pt x="94" y="93"/>
                  </a:lnTo>
                  <a:lnTo>
                    <a:pt x="94"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4" name="Rectangle 14">
              <a:extLst>
                <a:ext uri="{FF2B5EF4-FFF2-40B4-BE49-F238E27FC236}">
                  <a16:creationId xmlns:a16="http://schemas.microsoft.com/office/drawing/2014/main" id="{F32C0544-6003-4B26-B48A-9C468F997136}"/>
                </a:ext>
              </a:extLst>
            </p:cNvPr>
            <p:cNvSpPr>
              <a:spLocks noChangeArrowheads="1"/>
            </p:cNvSpPr>
            <p:nvPr/>
          </p:nvSpPr>
          <p:spPr bwMode="auto">
            <a:xfrm>
              <a:off x="1165" y="1495"/>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5" name="Rectangle 15">
              <a:extLst>
                <a:ext uri="{FF2B5EF4-FFF2-40B4-BE49-F238E27FC236}">
                  <a16:creationId xmlns:a16="http://schemas.microsoft.com/office/drawing/2014/main" id="{D4396DD2-B419-4BC7-815C-3C9F57E05B91}"/>
                </a:ext>
              </a:extLst>
            </p:cNvPr>
            <p:cNvSpPr>
              <a:spLocks noChangeArrowheads="1"/>
            </p:cNvSpPr>
            <p:nvPr/>
          </p:nvSpPr>
          <p:spPr bwMode="auto">
            <a:xfrm>
              <a:off x="977" y="1495"/>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6" name="Freeform 16">
              <a:extLst>
                <a:ext uri="{FF2B5EF4-FFF2-40B4-BE49-F238E27FC236}">
                  <a16:creationId xmlns:a16="http://schemas.microsoft.com/office/drawing/2014/main" id="{5D7DCB2D-FC58-4196-9313-DA25911A8352}"/>
                </a:ext>
              </a:extLst>
            </p:cNvPr>
            <p:cNvSpPr>
              <a:spLocks/>
            </p:cNvSpPr>
            <p:nvPr/>
          </p:nvSpPr>
          <p:spPr bwMode="auto">
            <a:xfrm>
              <a:off x="788" y="1449"/>
              <a:ext cx="94" cy="93"/>
            </a:xfrm>
            <a:custGeom>
              <a:avLst/>
              <a:gdLst>
                <a:gd name="T0" fmla="*/ 47 w 94"/>
                <a:gd name="T1" fmla="*/ 0 h 93"/>
                <a:gd name="T2" fmla="*/ 0 w 94"/>
                <a:gd name="T3" fmla="*/ 0 h 93"/>
                <a:gd name="T4" fmla="*/ 0 w 94"/>
                <a:gd name="T5" fmla="*/ 93 h 93"/>
                <a:gd name="T6" fmla="*/ 94 w 94"/>
                <a:gd name="T7" fmla="*/ 93 h 93"/>
                <a:gd name="T8" fmla="*/ 94 w 94"/>
                <a:gd name="T9" fmla="*/ 46 h 93"/>
                <a:gd name="T10" fmla="*/ 47 w 94"/>
                <a:gd name="T11" fmla="*/ 46 h 93"/>
                <a:gd name="T12" fmla="*/ 47 w 9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0"/>
                  </a:moveTo>
                  <a:lnTo>
                    <a:pt x="0" y="0"/>
                  </a:lnTo>
                  <a:lnTo>
                    <a:pt x="0" y="93"/>
                  </a:lnTo>
                  <a:lnTo>
                    <a:pt x="94" y="93"/>
                  </a:lnTo>
                  <a:lnTo>
                    <a:pt x="94"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7" name="Rectangle 17">
              <a:extLst>
                <a:ext uri="{FF2B5EF4-FFF2-40B4-BE49-F238E27FC236}">
                  <a16:creationId xmlns:a16="http://schemas.microsoft.com/office/drawing/2014/main" id="{A2805524-9F20-4056-86AB-DDBCEDFE0218}"/>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8" name="Rectangle 18">
              <a:extLst>
                <a:ext uri="{FF2B5EF4-FFF2-40B4-BE49-F238E27FC236}">
                  <a16:creationId xmlns:a16="http://schemas.microsoft.com/office/drawing/2014/main" id="{5E7371CF-E6C3-47B1-80FD-CB56DE4EAA7C}"/>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9" name="Freeform 19">
              <a:extLst>
                <a:ext uri="{FF2B5EF4-FFF2-40B4-BE49-F238E27FC236}">
                  <a16:creationId xmlns:a16="http://schemas.microsoft.com/office/drawing/2014/main" id="{117139F2-2CA6-4D08-90EB-3078565D7E68}"/>
                </a:ext>
              </a:extLst>
            </p:cNvPr>
            <p:cNvSpPr>
              <a:spLocks/>
            </p:cNvSpPr>
            <p:nvPr/>
          </p:nvSpPr>
          <p:spPr bwMode="auto">
            <a:xfrm>
              <a:off x="788" y="892"/>
              <a:ext cx="94" cy="93"/>
            </a:xfrm>
            <a:custGeom>
              <a:avLst/>
              <a:gdLst>
                <a:gd name="T0" fmla="*/ 0 w 94"/>
                <a:gd name="T1" fmla="*/ 93 h 93"/>
                <a:gd name="T2" fmla="*/ 47 w 94"/>
                <a:gd name="T3" fmla="*/ 93 h 93"/>
                <a:gd name="T4" fmla="*/ 47 w 94"/>
                <a:gd name="T5" fmla="*/ 47 h 93"/>
                <a:gd name="T6" fmla="*/ 94 w 94"/>
                <a:gd name="T7" fmla="*/ 47 h 93"/>
                <a:gd name="T8" fmla="*/ 94 w 94"/>
                <a:gd name="T9" fmla="*/ 0 h 93"/>
                <a:gd name="T10" fmla="*/ 0 w 94"/>
                <a:gd name="T11" fmla="*/ 0 h 93"/>
                <a:gd name="T12" fmla="*/ 0 w 94"/>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0" y="93"/>
                  </a:moveTo>
                  <a:lnTo>
                    <a:pt x="47" y="93"/>
                  </a:lnTo>
                  <a:lnTo>
                    <a:pt x="47" y="47"/>
                  </a:lnTo>
                  <a:lnTo>
                    <a:pt x="94" y="47"/>
                  </a:lnTo>
                  <a:lnTo>
                    <a:pt x="94"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0" name="Rectangle 20">
              <a:extLst>
                <a:ext uri="{FF2B5EF4-FFF2-40B4-BE49-F238E27FC236}">
                  <a16:creationId xmlns:a16="http://schemas.microsoft.com/office/drawing/2014/main" id="{FD510119-AE34-42B0-9E3A-34777D8B8B49}"/>
                </a:ext>
              </a:extLst>
            </p:cNvPr>
            <p:cNvSpPr>
              <a:spLocks noChangeArrowheads="1"/>
            </p:cNvSpPr>
            <p:nvPr/>
          </p:nvSpPr>
          <p:spPr bwMode="auto">
            <a:xfrm>
              <a:off x="1165" y="892"/>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1" name="Rectangle 21">
              <a:extLst>
                <a:ext uri="{FF2B5EF4-FFF2-40B4-BE49-F238E27FC236}">
                  <a16:creationId xmlns:a16="http://schemas.microsoft.com/office/drawing/2014/main" id="{86A5A5D5-B09C-4860-BE44-ECE7E63AD7F2}"/>
                </a:ext>
              </a:extLst>
            </p:cNvPr>
            <p:cNvSpPr>
              <a:spLocks noChangeArrowheads="1"/>
            </p:cNvSpPr>
            <p:nvPr/>
          </p:nvSpPr>
          <p:spPr bwMode="auto">
            <a:xfrm>
              <a:off x="977" y="892"/>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2" name="Rectangle 22">
              <a:extLst>
                <a:ext uri="{FF2B5EF4-FFF2-40B4-BE49-F238E27FC236}">
                  <a16:creationId xmlns:a16="http://schemas.microsoft.com/office/drawing/2014/main" id="{50E5E9B3-F3A6-40CC-B3FF-B01A934FFDCB}"/>
                </a:ext>
              </a:extLst>
            </p:cNvPr>
            <p:cNvSpPr>
              <a:spLocks noChangeArrowheads="1"/>
            </p:cNvSpPr>
            <p:nvPr/>
          </p:nvSpPr>
          <p:spPr bwMode="auto">
            <a:xfrm>
              <a:off x="1401"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13" name="Rectangle 23">
              <a:extLst>
                <a:ext uri="{FF2B5EF4-FFF2-40B4-BE49-F238E27FC236}">
                  <a16:creationId xmlns:a16="http://schemas.microsoft.com/office/drawing/2014/main" id="{30F4ACE2-7C99-475A-9D6A-C46168D95AF9}"/>
                </a:ext>
              </a:extLst>
            </p:cNvPr>
            <p:cNvSpPr>
              <a:spLocks noChangeArrowheads="1"/>
            </p:cNvSpPr>
            <p:nvPr/>
          </p:nvSpPr>
          <p:spPr bwMode="auto">
            <a:xfrm>
              <a:off x="1401"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grpSp>
        <p:nvGrpSpPr>
          <p:cNvPr id="43" name="Group 26">
            <a:extLst>
              <a:ext uri="{FF2B5EF4-FFF2-40B4-BE49-F238E27FC236}">
                <a16:creationId xmlns:a16="http://schemas.microsoft.com/office/drawing/2014/main" id="{EFC2D497-1B21-42C4-B450-AEC4D76247CF}"/>
              </a:ext>
            </a:extLst>
          </p:cNvPr>
          <p:cNvGrpSpPr>
            <a:grpSpLocks noChangeAspect="1"/>
          </p:cNvGrpSpPr>
          <p:nvPr/>
        </p:nvGrpSpPr>
        <p:grpSpPr bwMode="auto">
          <a:xfrm>
            <a:off x="3519372" y="1463079"/>
            <a:ext cx="194671" cy="144000"/>
            <a:chOff x="788" y="892"/>
            <a:chExt cx="753" cy="557"/>
          </a:xfrm>
          <a:solidFill>
            <a:schemeClr val="tx1"/>
          </a:solidFill>
        </p:grpSpPr>
        <p:sp>
          <p:nvSpPr>
            <p:cNvPr id="97" name="Freeform 27">
              <a:extLst>
                <a:ext uri="{FF2B5EF4-FFF2-40B4-BE49-F238E27FC236}">
                  <a16:creationId xmlns:a16="http://schemas.microsoft.com/office/drawing/2014/main" id="{5FFE98EF-CCCF-4A64-BD06-6EBB0CEC6131}"/>
                </a:ext>
              </a:extLst>
            </p:cNvPr>
            <p:cNvSpPr>
              <a:spLocks noEditPoints="1"/>
            </p:cNvSpPr>
            <p:nvPr/>
          </p:nvSpPr>
          <p:spPr bwMode="auto">
            <a:xfrm>
              <a:off x="788" y="892"/>
              <a:ext cx="753" cy="557"/>
            </a:xfrm>
            <a:custGeom>
              <a:avLst/>
              <a:gdLst>
                <a:gd name="T0" fmla="*/ 0 w 753"/>
                <a:gd name="T1" fmla="*/ 0 h 557"/>
                <a:gd name="T2" fmla="*/ 0 w 753"/>
                <a:gd name="T3" fmla="*/ 557 h 557"/>
                <a:gd name="T4" fmla="*/ 188 w 753"/>
                <a:gd name="T5" fmla="*/ 557 h 557"/>
                <a:gd name="T6" fmla="*/ 188 w 753"/>
                <a:gd name="T7" fmla="*/ 510 h 557"/>
                <a:gd name="T8" fmla="*/ 235 w 753"/>
                <a:gd name="T9" fmla="*/ 510 h 557"/>
                <a:gd name="T10" fmla="*/ 235 w 753"/>
                <a:gd name="T11" fmla="*/ 557 h 557"/>
                <a:gd name="T12" fmla="*/ 518 w 753"/>
                <a:gd name="T13" fmla="*/ 557 h 557"/>
                <a:gd name="T14" fmla="*/ 518 w 753"/>
                <a:gd name="T15" fmla="*/ 510 h 557"/>
                <a:gd name="T16" fmla="*/ 565 w 753"/>
                <a:gd name="T17" fmla="*/ 510 h 557"/>
                <a:gd name="T18" fmla="*/ 565 w 753"/>
                <a:gd name="T19" fmla="*/ 557 h 557"/>
                <a:gd name="T20" fmla="*/ 753 w 753"/>
                <a:gd name="T21" fmla="*/ 557 h 557"/>
                <a:gd name="T22" fmla="*/ 753 w 753"/>
                <a:gd name="T23" fmla="*/ 0 h 557"/>
                <a:gd name="T24" fmla="*/ 0 w 753"/>
                <a:gd name="T25" fmla="*/ 0 h 557"/>
                <a:gd name="T26" fmla="*/ 706 w 753"/>
                <a:gd name="T27" fmla="*/ 510 h 557"/>
                <a:gd name="T28" fmla="*/ 612 w 753"/>
                <a:gd name="T29" fmla="*/ 510 h 557"/>
                <a:gd name="T30" fmla="*/ 612 w 753"/>
                <a:gd name="T31" fmla="*/ 464 h 557"/>
                <a:gd name="T32" fmla="*/ 471 w 753"/>
                <a:gd name="T33" fmla="*/ 464 h 557"/>
                <a:gd name="T34" fmla="*/ 471 w 753"/>
                <a:gd name="T35" fmla="*/ 510 h 557"/>
                <a:gd name="T36" fmla="*/ 282 w 753"/>
                <a:gd name="T37" fmla="*/ 510 h 557"/>
                <a:gd name="T38" fmla="*/ 282 w 753"/>
                <a:gd name="T39" fmla="*/ 464 h 557"/>
                <a:gd name="T40" fmla="*/ 141 w 753"/>
                <a:gd name="T41" fmla="*/ 464 h 557"/>
                <a:gd name="T42" fmla="*/ 141 w 753"/>
                <a:gd name="T43" fmla="*/ 510 h 557"/>
                <a:gd name="T44" fmla="*/ 47 w 753"/>
                <a:gd name="T45" fmla="*/ 510 h 557"/>
                <a:gd name="T46" fmla="*/ 47 w 753"/>
                <a:gd name="T47" fmla="*/ 47 h 557"/>
                <a:gd name="T48" fmla="*/ 706 w 753"/>
                <a:gd name="T49" fmla="*/ 47 h 557"/>
                <a:gd name="T50" fmla="*/ 706 w 753"/>
                <a:gd name="T51" fmla="*/ 51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3" h="557">
                  <a:moveTo>
                    <a:pt x="0" y="0"/>
                  </a:moveTo>
                  <a:lnTo>
                    <a:pt x="0" y="557"/>
                  </a:lnTo>
                  <a:lnTo>
                    <a:pt x="188" y="557"/>
                  </a:lnTo>
                  <a:lnTo>
                    <a:pt x="188" y="510"/>
                  </a:lnTo>
                  <a:lnTo>
                    <a:pt x="235" y="510"/>
                  </a:lnTo>
                  <a:lnTo>
                    <a:pt x="235" y="557"/>
                  </a:lnTo>
                  <a:lnTo>
                    <a:pt x="518" y="557"/>
                  </a:lnTo>
                  <a:lnTo>
                    <a:pt x="518" y="510"/>
                  </a:lnTo>
                  <a:lnTo>
                    <a:pt x="565" y="510"/>
                  </a:lnTo>
                  <a:lnTo>
                    <a:pt x="565" y="557"/>
                  </a:lnTo>
                  <a:lnTo>
                    <a:pt x="753" y="557"/>
                  </a:lnTo>
                  <a:lnTo>
                    <a:pt x="753" y="0"/>
                  </a:lnTo>
                  <a:lnTo>
                    <a:pt x="0" y="0"/>
                  </a:lnTo>
                  <a:close/>
                  <a:moveTo>
                    <a:pt x="706" y="510"/>
                  </a:moveTo>
                  <a:lnTo>
                    <a:pt x="612" y="510"/>
                  </a:lnTo>
                  <a:lnTo>
                    <a:pt x="612" y="464"/>
                  </a:lnTo>
                  <a:lnTo>
                    <a:pt x="471" y="464"/>
                  </a:lnTo>
                  <a:lnTo>
                    <a:pt x="471" y="510"/>
                  </a:lnTo>
                  <a:lnTo>
                    <a:pt x="282" y="510"/>
                  </a:lnTo>
                  <a:lnTo>
                    <a:pt x="282" y="464"/>
                  </a:lnTo>
                  <a:lnTo>
                    <a:pt x="141" y="464"/>
                  </a:lnTo>
                  <a:lnTo>
                    <a:pt x="141" y="510"/>
                  </a:lnTo>
                  <a:lnTo>
                    <a:pt x="47" y="510"/>
                  </a:lnTo>
                  <a:lnTo>
                    <a:pt x="47" y="47"/>
                  </a:lnTo>
                  <a:lnTo>
                    <a:pt x="706" y="47"/>
                  </a:lnTo>
                  <a:lnTo>
                    <a:pt x="706"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8" name="Rectangle 28">
              <a:extLst>
                <a:ext uri="{FF2B5EF4-FFF2-40B4-BE49-F238E27FC236}">
                  <a16:creationId xmlns:a16="http://schemas.microsoft.com/office/drawing/2014/main" id="{60D9D71C-D50D-424D-9340-2EC1DD73AC62}"/>
                </a:ext>
              </a:extLst>
            </p:cNvPr>
            <p:cNvSpPr>
              <a:spLocks noChangeArrowheads="1"/>
            </p:cNvSpPr>
            <p:nvPr/>
          </p:nvSpPr>
          <p:spPr bwMode="auto">
            <a:xfrm>
              <a:off x="929" y="1032"/>
              <a:ext cx="188"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9" name="Rectangle 29">
              <a:extLst>
                <a:ext uri="{FF2B5EF4-FFF2-40B4-BE49-F238E27FC236}">
                  <a16:creationId xmlns:a16="http://schemas.microsoft.com/office/drawing/2014/main" id="{1C6A2804-F5AA-46A0-96D6-9B83A013280F}"/>
                </a:ext>
              </a:extLst>
            </p:cNvPr>
            <p:cNvSpPr>
              <a:spLocks noChangeArrowheads="1"/>
            </p:cNvSpPr>
            <p:nvPr/>
          </p:nvSpPr>
          <p:spPr bwMode="auto">
            <a:xfrm>
              <a:off x="1211" y="1032"/>
              <a:ext cx="18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0" name="Rectangle 30">
              <a:extLst>
                <a:ext uri="{FF2B5EF4-FFF2-40B4-BE49-F238E27FC236}">
                  <a16:creationId xmlns:a16="http://schemas.microsoft.com/office/drawing/2014/main" id="{96590593-E858-44B1-B0CB-07C9BD6D4CEC}"/>
                </a:ext>
              </a:extLst>
            </p:cNvPr>
            <p:cNvSpPr>
              <a:spLocks noChangeArrowheads="1"/>
            </p:cNvSpPr>
            <p:nvPr/>
          </p:nvSpPr>
          <p:spPr bwMode="auto">
            <a:xfrm>
              <a:off x="1211" y="1124"/>
              <a:ext cx="189"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101" name="Rectangle 31">
              <a:extLst>
                <a:ext uri="{FF2B5EF4-FFF2-40B4-BE49-F238E27FC236}">
                  <a16:creationId xmlns:a16="http://schemas.microsoft.com/office/drawing/2014/main" id="{857C4739-6B19-468F-9D5D-FE8C04880879}"/>
                </a:ext>
              </a:extLst>
            </p:cNvPr>
            <p:cNvSpPr>
              <a:spLocks noChangeArrowheads="1"/>
            </p:cNvSpPr>
            <p:nvPr/>
          </p:nvSpPr>
          <p:spPr bwMode="auto">
            <a:xfrm>
              <a:off x="1211" y="1217"/>
              <a:ext cx="14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sp>
        <p:nvSpPr>
          <p:cNvPr id="44" name="Freeform 35">
            <a:extLst>
              <a:ext uri="{FF2B5EF4-FFF2-40B4-BE49-F238E27FC236}">
                <a16:creationId xmlns:a16="http://schemas.microsoft.com/office/drawing/2014/main" id="{EDB28F84-7021-4FC8-B2E2-290F5F121417}"/>
              </a:ext>
            </a:extLst>
          </p:cNvPr>
          <p:cNvSpPr>
            <a:spLocks noEditPoints="1"/>
          </p:cNvSpPr>
          <p:nvPr/>
        </p:nvSpPr>
        <p:spPr bwMode="auto">
          <a:xfrm>
            <a:off x="4520912" y="1459114"/>
            <a:ext cx="167849" cy="151930"/>
          </a:xfrm>
          <a:custGeom>
            <a:avLst/>
            <a:gdLst>
              <a:gd name="T0" fmla="*/ 588 w 717"/>
              <a:gd name="T1" fmla="*/ 174 h 649"/>
              <a:gd name="T2" fmla="*/ 588 w 717"/>
              <a:gd name="T3" fmla="*/ 12 h 649"/>
              <a:gd name="T4" fmla="*/ 494 w 717"/>
              <a:gd name="T5" fmla="*/ 12 h 649"/>
              <a:gd name="T6" fmla="*/ 494 w 717"/>
              <a:gd name="T7" fmla="*/ 104 h 649"/>
              <a:gd name="T8" fmla="*/ 352 w 717"/>
              <a:gd name="T9" fmla="*/ 0 h 649"/>
              <a:gd name="T10" fmla="*/ 0 w 717"/>
              <a:gd name="T11" fmla="*/ 267 h 649"/>
              <a:gd name="T12" fmla="*/ 47 w 717"/>
              <a:gd name="T13" fmla="*/ 348 h 649"/>
              <a:gd name="T14" fmla="*/ 94 w 717"/>
              <a:gd name="T15" fmla="*/ 313 h 649"/>
              <a:gd name="T16" fmla="*/ 94 w 717"/>
              <a:gd name="T17" fmla="*/ 649 h 649"/>
              <a:gd name="T18" fmla="*/ 623 w 717"/>
              <a:gd name="T19" fmla="*/ 649 h 649"/>
              <a:gd name="T20" fmla="*/ 623 w 717"/>
              <a:gd name="T21" fmla="*/ 313 h 649"/>
              <a:gd name="T22" fmla="*/ 658 w 717"/>
              <a:gd name="T23" fmla="*/ 348 h 649"/>
              <a:gd name="T24" fmla="*/ 717 w 717"/>
              <a:gd name="T25" fmla="*/ 267 h 649"/>
              <a:gd name="T26" fmla="*/ 588 w 717"/>
              <a:gd name="T27" fmla="*/ 174 h 649"/>
              <a:gd name="T28" fmla="*/ 576 w 717"/>
              <a:gd name="T29" fmla="*/ 603 h 649"/>
              <a:gd name="T30" fmla="*/ 447 w 717"/>
              <a:gd name="T31" fmla="*/ 603 h 649"/>
              <a:gd name="T32" fmla="*/ 447 w 717"/>
              <a:gd name="T33" fmla="*/ 406 h 649"/>
              <a:gd name="T34" fmla="*/ 258 w 717"/>
              <a:gd name="T35" fmla="*/ 406 h 649"/>
              <a:gd name="T36" fmla="*/ 258 w 717"/>
              <a:gd name="T37" fmla="*/ 603 h 649"/>
              <a:gd name="T38" fmla="*/ 141 w 717"/>
              <a:gd name="T39" fmla="*/ 603 h 649"/>
              <a:gd name="T40" fmla="*/ 141 w 717"/>
              <a:gd name="T41" fmla="*/ 278 h 649"/>
              <a:gd name="T42" fmla="*/ 352 w 717"/>
              <a:gd name="T43" fmla="*/ 116 h 649"/>
              <a:gd name="T44" fmla="*/ 576 w 717"/>
              <a:gd name="T45" fmla="*/ 278 h 649"/>
              <a:gd name="T46" fmla="*/ 576 w 717"/>
              <a:gd name="T47" fmla="*/ 603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7" h="649">
                <a:moveTo>
                  <a:pt x="588" y="174"/>
                </a:moveTo>
                <a:lnTo>
                  <a:pt x="588" y="12"/>
                </a:lnTo>
                <a:lnTo>
                  <a:pt x="494" y="12"/>
                </a:lnTo>
                <a:lnTo>
                  <a:pt x="494" y="104"/>
                </a:lnTo>
                <a:lnTo>
                  <a:pt x="352" y="0"/>
                </a:lnTo>
                <a:lnTo>
                  <a:pt x="0" y="267"/>
                </a:lnTo>
                <a:lnTo>
                  <a:pt x="47" y="348"/>
                </a:lnTo>
                <a:lnTo>
                  <a:pt x="94" y="313"/>
                </a:lnTo>
                <a:lnTo>
                  <a:pt x="94" y="649"/>
                </a:lnTo>
                <a:lnTo>
                  <a:pt x="623" y="649"/>
                </a:lnTo>
                <a:lnTo>
                  <a:pt x="623" y="313"/>
                </a:lnTo>
                <a:lnTo>
                  <a:pt x="658" y="348"/>
                </a:lnTo>
                <a:lnTo>
                  <a:pt x="717" y="267"/>
                </a:lnTo>
                <a:lnTo>
                  <a:pt x="588" y="174"/>
                </a:lnTo>
                <a:close/>
                <a:moveTo>
                  <a:pt x="576" y="603"/>
                </a:moveTo>
                <a:lnTo>
                  <a:pt x="447" y="603"/>
                </a:lnTo>
                <a:lnTo>
                  <a:pt x="447" y="406"/>
                </a:lnTo>
                <a:lnTo>
                  <a:pt x="258" y="406"/>
                </a:lnTo>
                <a:lnTo>
                  <a:pt x="258" y="603"/>
                </a:lnTo>
                <a:lnTo>
                  <a:pt x="141" y="603"/>
                </a:lnTo>
                <a:lnTo>
                  <a:pt x="141" y="278"/>
                </a:lnTo>
                <a:lnTo>
                  <a:pt x="352" y="116"/>
                </a:lnTo>
                <a:lnTo>
                  <a:pt x="576" y="278"/>
                </a:lnTo>
                <a:lnTo>
                  <a:pt x="576" y="60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sz="900">
              <a:latin typeface="+mj-lt"/>
            </a:endParaRPr>
          </a:p>
        </p:txBody>
      </p:sp>
      <p:grpSp>
        <p:nvGrpSpPr>
          <p:cNvPr id="45" name="Group 38">
            <a:extLst>
              <a:ext uri="{FF2B5EF4-FFF2-40B4-BE49-F238E27FC236}">
                <a16:creationId xmlns:a16="http://schemas.microsoft.com/office/drawing/2014/main" id="{4FAC83C5-CF0A-41CE-A52A-49D39C2989FB}"/>
              </a:ext>
            </a:extLst>
          </p:cNvPr>
          <p:cNvGrpSpPr>
            <a:grpSpLocks noChangeAspect="1"/>
          </p:cNvGrpSpPr>
          <p:nvPr/>
        </p:nvGrpSpPr>
        <p:grpSpPr bwMode="auto">
          <a:xfrm>
            <a:off x="5548177" y="1446394"/>
            <a:ext cx="180000" cy="177371"/>
            <a:chOff x="788" y="800"/>
            <a:chExt cx="753" cy="742"/>
          </a:xfrm>
          <a:solidFill>
            <a:schemeClr val="tx1"/>
          </a:solidFill>
        </p:grpSpPr>
        <p:sp>
          <p:nvSpPr>
            <p:cNvPr id="95" name="Freeform 39">
              <a:extLst>
                <a:ext uri="{FF2B5EF4-FFF2-40B4-BE49-F238E27FC236}">
                  <a16:creationId xmlns:a16="http://schemas.microsoft.com/office/drawing/2014/main" id="{2DCC9FAC-E686-46A8-A5A0-22A4EB4733A1}"/>
                </a:ext>
              </a:extLst>
            </p:cNvPr>
            <p:cNvSpPr>
              <a:spLocks/>
            </p:cNvSpPr>
            <p:nvPr/>
          </p:nvSpPr>
          <p:spPr bwMode="auto">
            <a:xfrm>
              <a:off x="788" y="1008"/>
              <a:ext cx="529"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6" name="Freeform 40">
              <a:extLst>
                <a:ext uri="{FF2B5EF4-FFF2-40B4-BE49-F238E27FC236}">
                  <a16:creationId xmlns:a16="http://schemas.microsoft.com/office/drawing/2014/main" id="{59D1A5F3-D813-4BE7-85B5-41CCA40D7FC3}"/>
                </a:ext>
              </a:extLst>
            </p:cNvPr>
            <p:cNvSpPr>
              <a:spLocks/>
            </p:cNvSpPr>
            <p:nvPr/>
          </p:nvSpPr>
          <p:spPr bwMode="auto">
            <a:xfrm>
              <a:off x="1070" y="800"/>
              <a:ext cx="471" cy="463"/>
            </a:xfrm>
            <a:custGeom>
              <a:avLst/>
              <a:gdLst>
                <a:gd name="T0" fmla="*/ 0 w 471"/>
                <a:gd name="T1" fmla="*/ 0 h 463"/>
                <a:gd name="T2" fmla="*/ 0 w 471"/>
                <a:gd name="T3" fmla="*/ 139 h 463"/>
                <a:gd name="T4" fmla="*/ 47 w 471"/>
                <a:gd name="T5" fmla="*/ 139 h 463"/>
                <a:gd name="T6" fmla="*/ 47 w 471"/>
                <a:gd name="T7" fmla="*/ 46 h 463"/>
                <a:gd name="T8" fmla="*/ 424 w 471"/>
                <a:gd name="T9" fmla="*/ 46 h 463"/>
                <a:gd name="T10" fmla="*/ 424 w 471"/>
                <a:gd name="T11" fmla="*/ 278 h 463"/>
                <a:gd name="T12" fmla="*/ 389 w 471"/>
                <a:gd name="T13" fmla="*/ 278 h 463"/>
                <a:gd name="T14" fmla="*/ 365 w 471"/>
                <a:gd name="T15" fmla="*/ 278 h 463"/>
                <a:gd name="T16" fmla="*/ 353 w 471"/>
                <a:gd name="T17" fmla="*/ 290 h 463"/>
                <a:gd name="T18" fmla="*/ 236 w 471"/>
                <a:gd name="T19" fmla="*/ 371 h 463"/>
                <a:gd name="T20" fmla="*/ 236 w 471"/>
                <a:gd name="T21" fmla="*/ 278 h 463"/>
                <a:gd name="T22" fmla="*/ 189 w 471"/>
                <a:gd name="T23" fmla="*/ 278 h 463"/>
                <a:gd name="T24" fmla="*/ 141 w 471"/>
                <a:gd name="T25" fmla="*/ 278 h 463"/>
                <a:gd name="T26" fmla="*/ 141 w 471"/>
                <a:gd name="T27" fmla="*/ 324 h 463"/>
                <a:gd name="T28" fmla="*/ 189 w 471"/>
                <a:gd name="T29" fmla="*/ 324 h 463"/>
                <a:gd name="T30" fmla="*/ 189 w 471"/>
                <a:gd name="T31" fmla="*/ 463 h 463"/>
                <a:gd name="T32" fmla="*/ 377 w 471"/>
                <a:gd name="T33" fmla="*/ 324 h 463"/>
                <a:gd name="T34" fmla="*/ 471 w 471"/>
                <a:gd name="T35" fmla="*/ 324 h 463"/>
                <a:gd name="T36" fmla="*/ 471 w 471"/>
                <a:gd name="T37" fmla="*/ 0 h 463"/>
                <a:gd name="T38" fmla="*/ 0 w 471"/>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1" h="463">
                  <a:moveTo>
                    <a:pt x="0" y="0"/>
                  </a:moveTo>
                  <a:lnTo>
                    <a:pt x="0" y="139"/>
                  </a:lnTo>
                  <a:lnTo>
                    <a:pt x="47" y="139"/>
                  </a:lnTo>
                  <a:lnTo>
                    <a:pt x="47" y="46"/>
                  </a:lnTo>
                  <a:lnTo>
                    <a:pt x="424" y="46"/>
                  </a:lnTo>
                  <a:lnTo>
                    <a:pt x="424" y="278"/>
                  </a:lnTo>
                  <a:lnTo>
                    <a:pt x="389" y="278"/>
                  </a:lnTo>
                  <a:lnTo>
                    <a:pt x="365" y="278"/>
                  </a:lnTo>
                  <a:lnTo>
                    <a:pt x="353" y="290"/>
                  </a:lnTo>
                  <a:lnTo>
                    <a:pt x="236" y="371"/>
                  </a:lnTo>
                  <a:lnTo>
                    <a:pt x="236" y="278"/>
                  </a:lnTo>
                  <a:lnTo>
                    <a:pt x="189" y="278"/>
                  </a:lnTo>
                  <a:lnTo>
                    <a:pt x="141" y="278"/>
                  </a:lnTo>
                  <a:lnTo>
                    <a:pt x="141" y="324"/>
                  </a:lnTo>
                  <a:lnTo>
                    <a:pt x="189" y="324"/>
                  </a:lnTo>
                  <a:lnTo>
                    <a:pt x="189" y="463"/>
                  </a:lnTo>
                  <a:lnTo>
                    <a:pt x="377" y="324"/>
                  </a:lnTo>
                  <a:lnTo>
                    <a:pt x="471" y="324"/>
                  </a:lnTo>
                  <a:lnTo>
                    <a:pt x="47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grpSp>
        <p:nvGrpSpPr>
          <p:cNvPr id="46" name="Group 43">
            <a:extLst>
              <a:ext uri="{FF2B5EF4-FFF2-40B4-BE49-F238E27FC236}">
                <a16:creationId xmlns:a16="http://schemas.microsoft.com/office/drawing/2014/main" id="{10742852-EA7C-467E-90C4-7517799F61CA}"/>
              </a:ext>
            </a:extLst>
          </p:cNvPr>
          <p:cNvGrpSpPr>
            <a:grpSpLocks noChangeAspect="1"/>
          </p:cNvGrpSpPr>
          <p:nvPr/>
        </p:nvGrpSpPr>
        <p:grpSpPr bwMode="auto">
          <a:xfrm>
            <a:off x="2507782" y="1463079"/>
            <a:ext cx="156431" cy="144000"/>
            <a:chOff x="788" y="823"/>
            <a:chExt cx="755" cy="695"/>
          </a:xfrm>
          <a:solidFill>
            <a:schemeClr val="tx1"/>
          </a:solidFill>
        </p:grpSpPr>
        <p:sp>
          <p:nvSpPr>
            <p:cNvPr id="93" name="Freeform 44">
              <a:extLst>
                <a:ext uri="{FF2B5EF4-FFF2-40B4-BE49-F238E27FC236}">
                  <a16:creationId xmlns:a16="http://schemas.microsoft.com/office/drawing/2014/main" id="{35449914-9493-41B4-A35F-06654C594AE2}"/>
                </a:ext>
              </a:extLst>
            </p:cNvPr>
            <p:cNvSpPr>
              <a:spLocks/>
            </p:cNvSpPr>
            <p:nvPr/>
          </p:nvSpPr>
          <p:spPr bwMode="auto">
            <a:xfrm>
              <a:off x="788" y="823"/>
              <a:ext cx="755" cy="603"/>
            </a:xfrm>
            <a:custGeom>
              <a:avLst/>
              <a:gdLst>
                <a:gd name="T0" fmla="*/ 59 w 64"/>
                <a:gd name="T1" fmla="*/ 8 h 52"/>
                <a:gd name="T2" fmla="*/ 32 w 64"/>
                <a:gd name="T3" fmla="*/ 8 h 52"/>
                <a:gd name="T4" fmla="*/ 26 w 64"/>
                <a:gd name="T5" fmla="*/ 1 h 52"/>
                <a:gd name="T6" fmla="*/ 24 w 64"/>
                <a:gd name="T7" fmla="*/ 0 h 52"/>
                <a:gd name="T8" fmla="*/ 5 w 64"/>
                <a:gd name="T9" fmla="*/ 0 h 52"/>
                <a:gd name="T10" fmla="*/ 0 w 64"/>
                <a:gd name="T11" fmla="*/ 5 h 52"/>
                <a:gd name="T12" fmla="*/ 0 w 64"/>
                <a:gd name="T13" fmla="*/ 47 h 52"/>
                <a:gd name="T14" fmla="*/ 5 w 64"/>
                <a:gd name="T15" fmla="*/ 52 h 52"/>
                <a:gd name="T16" fmla="*/ 28 w 64"/>
                <a:gd name="T17" fmla="*/ 52 h 52"/>
                <a:gd name="T18" fmla="*/ 28 w 64"/>
                <a:gd name="T19" fmla="*/ 48 h 52"/>
                <a:gd name="T20" fmla="*/ 5 w 64"/>
                <a:gd name="T21" fmla="*/ 48 h 52"/>
                <a:gd name="T22" fmla="*/ 4 w 64"/>
                <a:gd name="T23" fmla="*/ 47 h 52"/>
                <a:gd name="T24" fmla="*/ 4 w 64"/>
                <a:gd name="T25" fmla="*/ 5 h 52"/>
                <a:gd name="T26" fmla="*/ 5 w 64"/>
                <a:gd name="T27" fmla="*/ 4 h 52"/>
                <a:gd name="T28" fmla="*/ 23 w 64"/>
                <a:gd name="T29" fmla="*/ 4 h 52"/>
                <a:gd name="T30" fmla="*/ 31 w 64"/>
                <a:gd name="T31" fmla="*/ 12 h 52"/>
                <a:gd name="T32" fmla="*/ 59 w 64"/>
                <a:gd name="T33" fmla="*/ 12 h 52"/>
                <a:gd name="T34" fmla="*/ 60 w 64"/>
                <a:gd name="T35" fmla="*/ 13 h 52"/>
                <a:gd name="T36" fmla="*/ 60 w 64"/>
                <a:gd name="T37" fmla="*/ 28 h 52"/>
                <a:gd name="T38" fmla="*/ 64 w 64"/>
                <a:gd name="T39" fmla="*/ 28 h 52"/>
                <a:gd name="T40" fmla="*/ 64 w 64"/>
                <a:gd name="T41" fmla="*/ 13 h 52"/>
                <a:gd name="T42" fmla="*/ 59 w 64"/>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59" y="8"/>
                  </a:moveTo>
                  <a:cubicBezTo>
                    <a:pt x="32" y="8"/>
                    <a:pt x="32" y="8"/>
                    <a:pt x="32" y="8"/>
                  </a:cubicBezTo>
                  <a:cubicBezTo>
                    <a:pt x="26" y="1"/>
                    <a:pt x="26" y="1"/>
                    <a:pt x="26" y="1"/>
                  </a:cubicBezTo>
                  <a:cubicBezTo>
                    <a:pt x="24" y="0"/>
                    <a:pt x="24" y="0"/>
                    <a:pt x="24" y="0"/>
                  </a:cubicBezTo>
                  <a:cubicBezTo>
                    <a:pt x="5" y="0"/>
                    <a:pt x="5" y="0"/>
                    <a:pt x="5" y="0"/>
                  </a:cubicBezTo>
                  <a:cubicBezTo>
                    <a:pt x="3" y="0"/>
                    <a:pt x="0" y="2"/>
                    <a:pt x="0" y="5"/>
                  </a:cubicBezTo>
                  <a:cubicBezTo>
                    <a:pt x="0" y="47"/>
                    <a:pt x="0" y="47"/>
                    <a:pt x="0" y="47"/>
                  </a:cubicBezTo>
                  <a:cubicBezTo>
                    <a:pt x="0" y="50"/>
                    <a:pt x="3" y="52"/>
                    <a:pt x="5" y="52"/>
                  </a:cubicBezTo>
                  <a:cubicBezTo>
                    <a:pt x="28" y="52"/>
                    <a:pt x="28" y="52"/>
                    <a:pt x="28" y="52"/>
                  </a:cubicBezTo>
                  <a:cubicBezTo>
                    <a:pt x="28" y="48"/>
                    <a:pt x="28" y="48"/>
                    <a:pt x="28" y="48"/>
                  </a:cubicBezTo>
                  <a:cubicBezTo>
                    <a:pt x="5" y="48"/>
                    <a:pt x="5" y="48"/>
                    <a:pt x="5" y="48"/>
                  </a:cubicBezTo>
                  <a:cubicBezTo>
                    <a:pt x="5" y="48"/>
                    <a:pt x="4" y="48"/>
                    <a:pt x="4" y="47"/>
                  </a:cubicBezTo>
                  <a:cubicBezTo>
                    <a:pt x="4" y="5"/>
                    <a:pt x="4" y="5"/>
                    <a:pt x="4" y="5"/>
                  </a:cubicBezTo>
                  <a:cubicBezTo>
                    <a:pt x="4" y="5"/>
                    <a:pt x="5" y="4"/>
                    <a:pt x="5" y="4"/>
                  </a:cubicBezTo>
                  <a:cubicBezTo>
                    <a:pt x="23" y="4"/>
                    <a:pt x="23" y="4"/>
                    <a:pt x="23" y="4"/>
                  </a:cubicBezTo>
                  <a:cubicBezTo>
                    <a:pt x="31" y="12"/>
                    <a:pt x="31" y="12"/>
                    <a:pt x="31" y="12"/>
                  </a:cubicBezTo>
                  <a:cubicBezTo>
                    <a:pt x="59" y="12"/>
                    <a:pt x="59" y="12"/>
                    <a:pt x="59" y="12"/>
                  </a:cubicBezTo>
                  <a:cubicBezTo>
                    <a:pt x="60" y="12"/>
                    <a:pt x="60" y="13"/>
                    <a:pt x="60" y="13"/>
                  </a:cubicBezTo>
                  <a:cubicBezTo>
                    <a:pt x="60" y="28"/>
                    <a:pt x="60" y="28"/>
                    <a:pt x="60" y="28"/>
                  </a:cubicBezTo>
                  <a:cubicBezTo>
                    <a:pt x="64" y="28"/>
                    <a:pt x="64" y="28"/>
                    <a:pt x="64" y="28"/>
                  </a:cubicBezTo>
                  <a:cubicBezTo>
                    <a:pt x="64" y="13"/>
                    <a:pt x="64" y="13"/>
                    <a:pt x="64" y="13"/>
                  </a:cubicBezTo>
                  <a:cubicBezTo>
                    <a:pt x="64" y="10"/>
                    <a:pt x="62" y="8"/>
                    <a:pt x="5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4" name="Freeform 45">
              <a:extLst>
                <a:ext uri="{FF2B5EF4-FFF2-40B4-BE49-F238E27FC236}">
                  <a16:creationId xmlns:a16="http://schemas.microsoft.com/office/drawing/2014/main" id="{B8FA6658-D0C3-4890-8DEC-A761098BCD14}"/>
                </a:ext>
              </a:extLst>
            </p:cNvPr>
            <p:cNvSpPr>
              <a:spLocks/>
            </p:cNvSpPr>
            <p:nvPr/>
          </p:nvSpPr>
          <p:spPr bwMode="auto">
            <a:xfrm>
              <a:off x="1177" y="1240"/>
              <a:ext cx="366" cy="278"/>
            </a:xfrm>
            <a:custGeom>
              <a:avLst/>
              <a:gdLst>
                <a:gd name="T0" fmla="*/ 142 w 366"/>
                <a:gd name="T1" fmla="*/ 162 h 278"/>
                <a:gd name="T2" fmla="*/ 59 w 366"/>
                <a:gd name="T3" fmla="*/ 81 h 278"/>
                <a:gd name="T4" fmla="*/ 0 w 366"/>
                <a:gd name="T5" fmla="*/ 139 h 278"/>
                <a:gd name="T6" fmla="*/ 130 w 366"/>
                <a:gd name="T7" fmla="*/ 278 h 278"/>
                <a:gd name="T8" fmla="*/ 366 w 366"/>
                <a:gd name="T9" fmla="*/ 58 h 278"/>
                <a:gd name="T10" fmla="*/ 307 w 366"/>
                <a:gd name="T11" fmla="*/ 0 h 278"/>
                <a:gd name="T12" fmla="*/ 142 w 366"/>
                <a:gd name="T13" fmla="*/ 162 h 278"/>
              </a:gdLst>
              <a:ahLst/>
              <a:cxnLst>
                <a:cxn ang="0">
                  <a:pos x="T0" y="T1"/>
                </a:cxn>
                <a:cxn ang="0">
                  <a:pos x="T2" y="T3"/>
                </a:cxn>
                <a:cxn ang="0">
                  <a:pos x="T4" y="T5"/>
                </a:cxn>
                <a:cxn ang="0">
                  <a:pos x="T6" y="T7"/>
                </a:cxn>
                <a:cxn ang="0">
                  <a:pos x="T8" y="T9"/>
                </a:cxn>
                <a:cxn ang="0">
                  <a:pos x="T10" y="T11"/>
                </a:cxn>
                <a:cxn ang="0">
                  <a:pos x="T12" y="T13"/>
                </a:cxn>
              </a:cxnLst>
              <a:rect l="0" t="0" r="r" b="b"/>
              <a:pathLst>
                <a:path w="366" h="278">
                  <a:moveTo>
                    <a:pt x="142" y="162"/>
                  </a:moveTo>
                  <a:lnTo>
                    <a:pt x="59" y="81"/>
                  </a:lnTo>
                  <a:lnTo>
                    <a:pt x="0" y="139"/>
                  </a:lnTo>
                  <a:lnTo>
                    <a:pt x="130" y="278"/>
                  </a:lnTo>
                  <a:lnTo>
                    <a:pt x="366" y="58"/>
                  </a:lnTo>
                  <a:lnTo>
                    <a:pt x="307" y="0"/>
                  </a:lnTo>
                  <a:lnTo>
                    <a:pt x="14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sp>
        <p:nvSpPr>
          <p:cNvPr id="47" name="Freeform 49">
            <a:extLst>
              <a:ext uri="{FF2B5EF4-FFF2-40B4-BE49-F238E27FC236}">
                <a16:creationId xmlns:a16="http://schemas.microsoft.com/office/drawing/2014/main" id="{F3DDBFB8-ACAA-4DFD-8D46-8224454EAD01}"/>
              </a:ext>
            </a:extLst>
          </p:cNvPr>
          <p:cNvSpPr>
            <a:spLocks noEditPoints="1"/>
          </p:cNvSpPr>
          <p:nvPr/>
        </p:nvSpPr>
        <p:spPr bwMode="auto">
          <a:xfrm>
            <a:off x="7566534" y="1452299"/>
            <a:ext cx="206745" cy="165561"/>
          </a:xfrm>
          <a:custGeom>
            <a:avLst/>
            <a:gdLst>
              <a:gd name="T0" fmla="*/ 32 w 64"/>
              <a:gd name="T1" fmla="*/ 12 h 52"/>
              <a:gd name="T2" fmla="*/ 0 w 64"/>
              <a:gd name="T3" fmla="*/ 0 h 52"/>
              <a:gd name="T4" fmla="*/ 0 w 64"/>
              <a:gd name="T5" fmla="*/ 44 h 52"/>
              <a:gd name="T6" fmla="*/ 2 w 64"/>
              <a:gd name="T7" fmla="*/ 44 h 52"/>
              <a:gd name="T8" fmla="*/ 4 w 64"/>
              <a:gd name="T9" fmla="*/ 44 h 52"/>
              <a:gd name="T10" fmla="*/ 4 w 64"/>
              <a:gd name="T11" fmla="*/ 48 h 52"/>
              <a:gd name="T12" fmla="*/ 28 w 64"/>
              <a:gd name="T13" fmla="*/ 52 h 52"/>
              <a:gd name="T14" fmla="*/ 36 w 64"/>
              <a:gd name="T15" fmla="*/ 52 h 52"/>
              <a:gd name="T16" fmla="*/ 60 w 64"/>
              <a:gd name="T17" fmla="*/ 48 h 52"/>
              <a:gd name="T18" fmla="*/ 60 w 64"/>
              <a:gd name="T19" fmla="*/ 44 h 52"/>
              <a:gd name="T20" fmla="*/ 62 w 64"/>
              <a:gd name="T21" fmla="*/ 44 h 52"/>
              <a:gd name="T22" fmla="*/ 64 w 64"/>
              <a:gd name="T23" fmla="*/ 44 h 52"/>
              <a:gd name="T24" fmla="*/ 64 w 64"/>
              <a:gd name="T25" fmla="*/ 0 h 52"/>
              <a:gd name="T26" fmla="*/ 32 w 64"/>
              <a:gd name="T27" fmla="*/ 12 h 52"/>
              <a:gd name="T28" fmla="*/ 28 w 64"/>
              <a:gd name="T29" fmla="*/ 41 h 52"/>
              <a:gd name="T30" fmla="*/ 4 w 64"/>
              <a:gd name="T31" fmla="*/ 38 h 52"/>
              <a:gd name="T32" fmla="*/ 4 w 64"/>
              <a:gd name="T33" fmla="*/ 4 h 52"/>
              <a:gd name="T34" fmla="*/ 9 w 64"/>
              <a:gd name="T35" fmla="*/ 4 h 52"/>
              <a:gd name="T36" fmla="*/ 10 w 64"/>
              <a:gd name="T37" fmla="*/ 4 h 52"/>
              <a:gd name="T38" fmla="*/ 11 w 64"/>
              <a:gd name="T39" fmla="*/ 4 h 52"/>
              <a:gd name="T40" fmla="*/ 28 w 64"/>
              <a:gd name="T41" fmla="*/ 11 h 52"/>
              <a:gd name="T42" fmla="*/ 28 w 64"/>
              <a:gd name="T43" fmla="*/ 12 h 52"/>
              <a:gd name="T44" fmla="*/ 28 w 64"/>
              <a:gd name="T45" fmla="*/ 41 h 52"/>
              <a:gd name="T46" fmla="*/ 60 w 64"/>
              <a:gd name="T47" fmla="*/ 38 h 52"/>
              <a:gd name="T48" fmla="*/ 36 w 64"/>
              <a:gd name="T49" fmla="*/ 41 h 52"/>
              <a:gd name="T50" fmla="*/ 36 w 64"/>
              <a:gd name="T51" fmla="*/ 12 h 52"/>
              <a:gd name="T52" fmla="*/ 60 w 64"/>
              <a:gd name="T53" fmla="*/ 4 h 52"/>
              <a:gd name="T54" fmla="*/ 60 w 64"/>
              <a:gd name="T55"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52">
                <a:moveTo>
                  <a:pt x="32" y="12"/>
                </a:moveTo>
                <a:cubicBezTo>
                  <a:pt x="32" y="2"/>
                  <a:pt x="9" y="0"/>
                  <a:pt x="0" y="0"/>
                </a:cubicBezTo>
                <a:cubicBezTo>
                  <a:pt x="0" y="44"/>
                  <a:pt x="0" y="44"/>
                  <a:pt x="0" y="44"/>
                </a:cubicBezTo>
                <a:cubicBezTo>
                  <a:pt x="2" y="44"/>
                  <a:pt x="2" y="44"/>
                  <a:pt x="2" y="44"/>
                </a:cubicBezTo>
                <a:cubicBezTo>
                  <a:pt x="2" y="44"/>
                  <a:pt x="3" y="44"/>
                  <a:pt x="4" y="44"/>
                </a:cubicBezTo>
                <a:cubicBezTo>
                  <a:pt x="4" y="48"/>
                  <a:pt x="4" y="48"/>
                  <a:pt x="4" y="48"/>
                </a:cubicBezTo>
                <a:cubicBezTo>
                  <a:pt x="12" y="48"/>
                  <a:pt x="28" y="45"/>
                  <a:pt x="28" y="52"/>
                </a:cubicBezTo>
                <a:cubicBezTo>
                  <a:pt x="36" y="52"/>
                  <a:pt x="36" y="52"/>
                  <a:pt x="36" y="52"/>
                </a:cubicBezTo>
                <a:cubicBezTo>
                  <a:pt x="36" y="45"/>
                  <a:pt x="52" y="48"/>
                  <a:pt x="60" y="48"/>
                </a:cubicBezTo>
                <a:cubicBezTo>
                  <a:pt x="60" y="44"/>
                  <a:pt x="60" y="44"/>
                  <a:pt x="60" y="44"/>
                </a:cubicBezTo>
                <a:cubicBezTo>
                  <a:pt x="60" y="44"/>
                  <a:pt x="61" y="44"/>
                  <a:pt x="62" y="44"/>
                </a:cubicBezTo>
                <a:cubicBezTo>
                  <a:pt x="64" y="44"/>
                  <a:pt x="64" y="44"/>
                  <a:pt x="64" y="44"/>
                </a:cubicBezTo>
                <a:cubicBezTo>
                  <a:pt x="64" y="0"/>
                  <a:pt x="64" y="0"/>
                  <a:pt x="64" y="0"/>
                </a:cubicBezTo>
                <a:cubicBezTo>
                  <a:pt x="54" y="0"/>
                  <a:pt x="32" y="2"/>
                  <a:pt x="32" y="12"/>
                </a:cubicBezTo>
                <a:close/>
                <a:moveTo>
                  <a:pt x="28" y="41"/>
                </a:moveTo>
                <a:cubicBezTo>
                  <a:pt x="22" y="38"/>
                  <a:pt x="11" y="38"/>
                  <a:pt x="4" y="38"/>
                </a:cubicBezTo>
                <a:cubicBezTo>
                  <a:pt x="4" y="4"/>
                  <a:pt x="4" y="4"/>
                  <a:pt x="4" y="4"/>
                </a:cubicBezTo>
                <a:cubicBezTo>
                  <a:pt x="6" y="4"/>
                  <a:pt x="8" y="4"/>
                  <a:pt x="9" y="4"/>
                </a:cubicBezTo>
                <a:cubicBezTo>
                  <a:pt x="10" y="4"/>
                  <a:pt x="10" y="4"/>
                  <a:pt x="10" y="4"/>
                </a:cubicBezTo>
                <a:cubicBezTo>
                  <a:pt x="11" y="4"/>
                  <a:pt x="11" y="4"/>
                  <a:pt x="11" y="4"/>
                </a:cubicBezTo>
                <a:cubicBezTo>
                  <a:pt x="18" y="4"/>
                  <a:pt x="27" y="6"/>
                  <a:pt x="28" y="11"/>
                </a:cubicBezTo>
                <a:cubicBezTo>
                  <a:pt x="28" y="12"/>
                  <a:pt x="28" y="12"/>
                  <a:pt x="28" y="12"/>
                </a:cubicBezTo>
                <a:lnTo>
                  <a:pt x="28" y="41"/>
                </a:lnTo>
                <a:close/>
                <a:moveTo>
                  <a:pt x="60" y="38"/>
                </a:moveTo>
                <a:cubicBezTo>
                  <a:pt x="53" y="38"/>
                  <a:pt x="42" y="38"/>
                  <a:pt x="36" y="41"/>
                </a:cubicBezTo>
                <a:cubicBezTo>
                  <a:pt x="36" y="12"/>
                  <a:pt x="36" y="12"/>
                  <a:pt x="36" y="12"/>
                </a:cubicBezTo>
                <a:cubicBezTo>
                  <a:pt x="36" y="9"/>
                  <a:pt x="40" y="4"/>
                  <a:pt x="60" y="4"/>
                </a:cubicBezTo>
                <a:lnTo>
                  <a:pt x="60"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48" name="Freeform 53">
            <a:extLst>
              <a:ext uri="{FF2B5EF4-FFF2-40B4-BE49-F238E27FC236}">
                <a16:creationId xmlns:a16="http://schemas.microsoft.com/office/drawing/2014/main" id="{28A354F4-D7C6-46EB-9944-40DCFDF1180C}"/>
              </a:ext>
            </a:extLst>
          </p:cNvPr>
          <p:cNvSpPr>
            <a:spLocks noEditPoints="1"/>
          </p:cNvSpPr>
          <p:nvPr/>
        </p:nvSpPr>
        <p:spPr bwMode="auto">
          <a:xfrm>
            <a:off x="8588743" y="1455431"/>
            <a:ext cx="161831" cy="159296"/>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49" name="Rectangle 48">
            <a:extLst>
              <a:ext uri="{FF2B5EF4-FFF2-40B4-BE49-F238E27FC236}">
                <a16:creationId xmlns:a16="http://schemas.microsoft.com/office/drawing/2014/main" id="{F1ABD5FE-9F19-4993-B116-CC02730A370D}"/>
              </a:ext>
            </a:extLst>
          </p:cNvPr>
          <p:cNvSpPr/>
          <p:nvPr/>
        </p:nvSpPr>
        <p:spPr>
          <a:xfrm>
            <a:off x="6763298" y="4085762"/>
            <a:ext cx="2054872" cy="465533"/>
          </a:xfrm>
          <a:prstGeom prst="rect">
            <a:avLst/>
          </a:prstGeom>
          <a:noFill/>
          <a:ln>
            <a:noFill/>
          </a:ln>
        </p:spPr>
        <p:txBody>
          <a:bodyPr wrap="square" lIns="36000" tIns="36000" rIns="36000" bIns="36000" rtlCol="0" anchor="t">
            <a:noAutofit/>
          </a:bodyPr>
          <a:lstStyle/>
          <a:p>
            <a:r>
              <a:rPr lang="en-US" sz="900" b="1" i="1" cap="small">
                <a:solidFill>
                  <a:schemeClr val="accent6"/>
                </a:solidFill>
                <a:latin typeface="+mj-lt"/>
              </a:rPr>
              <a:t>Training  </a:t>
            </a:r>
          </a:p>
          <a:p>
            <a:r>
              <a:rPr lang="en-US" sz="900" i="1">
                <a:solidFill>
                  <a:schemeClr val="tx1">
                    <a:lumMod val="75000"/>
                  </a:schemeClr>
                </a:solidFill>
                <a:latin typeface="+mj-lt"/>
              </a:rPr>
              <a:t>The consultant is not always up to date in terms of mandatory trainings and regulatory changes</a:t>
            </a:r>
          </a:p>
        </p:txBody>
      </p:sp>
      <p:sp>
        <p:nvSpPr>
          <p:cNvPr id="50" name="Rectangle 49">
            <a:extLst>
              <a:ext uri="{FF2B5EF4-FFF2-40B4-BE49-F238E27FC236}">
                <a16:creationId xmlns:a16="http://schemas.microsoft.com/office/drawing/2014/main" id="{E83F29B7-DC39-4A27-9F60-AD7D123A7772}"/>
              </a:ext>
            </a:extLst>
          </p:cNvPr>
          <p:cNvSpPr/>
          <p:nvPr/>
        </p:nvSpPr>
        <p:spPr>
          <a:xfrm>
            <a:off x="6763297" y="5040753"/>
            <a:ext cx="1984765" cy="507831"/>
          </a:xfrm>
          <a:prstGeom prst="rect">
            <a:avLst/>
          </a:prstGeom>
        </p:spPr>
        <p:txBody>
          <a:bodyPr wrap="square">
            <a:spAutoFit/>
          </a:bodyPr>
          <a:lstStyle/>
          <a:p>
            <a:r>
              <a:rPr lang="en-US" sz="900" i="1">
                <a:latin typeface="+mj-lt"/>
              </a:rPr>
              <a:t>Advisory/ support for administrative processes and paperwork</a:t>
            </a:r>
            <a:endParaRPr lang="fr-FR" sz="900" i="1">
              <a:latin typeface="+mj-lt"/>
            </a:endParaRPr>
          </a:p>
        </p:txBody>
      </p:sp>
      <p:sp>
        <p:nvSpPr>
          <p:cNvPr id="51" name="Freeform 5">
            <a:extLst>
              <a:ext uri="{FF2B5EF4-FFF2-40B4-BE49-F238E27FC236}">
                <a16:creationId xmlns:a16="http://schemas.microsoft.com/office/drawing/2014/main" id="{ABCFDEE2-761F-4C91-A47B-04EFFEC5674D}"/>
              </a:ext>
            </a:extLst>
          </p:cNvPr>
          <p:cNvSpPr>
            <a:spLocks noEditPoints="1"/>
          </p:cNvSpPr>
          <p:nvPr/>
        </p:nvSpPr>
        <p:spPr bwMode="auto">
          <a:xfrm>
            <a:off x="6585545" y="5129890"/>
            <a:ext cx="185879" cy="17156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fr-FR" sz="900">
              <a:latin typeface="+mj-lt"/>
            </a:endParaRPr>
          </a:p>
        </p:txBody>
      </p:sp>
      <p:grpSp>
        <p:nvGrpSpPr>
          <p:cNvPr id="52" name="Group 25">
            <a:extLst>
              <a:ext uri="{FF2B5EF4-FFF2-40B4-BE49-F238E27FC236}">
                <a16:creationId xmlns:a16="http://schemas.microsoft.com/office/drawing/2014/main" id="{60861D40-290D-4247-A9CB-340CC019C6A5}"/>
              </a:ext>
            </a:extLst>
          </p:cNvPr>
          <p:cNvGrpSpPr>
            <a:grpSpLocks noChangeAspect="1"/>
          </p:cNvGrpSpPr>
          <p:nvPr/>
        </p:nvGrpSpPr>
        <p:grpSpPr bwMode="auto">
          <a:xfrm>
            <a:off x="6595926" y="5676168"/>
            <a:ext cx="187301" cy="184566"/>
            <a:chOff x="788" y="800"/>
            <a:chExt cx="753" cy="742"/>
          </a:xfrm>
          <a:solidFill>
            <a:srgbClr val="009DB0"/>
          </a:solidFill>
        </p:grpSpPr>
        <p:sp>
          <p:nvSpPr>
            <p:cNvPr id="85" name="Oval 26">
              <a:extLst>
                <a:ext uri="{FF2B5EF4-FFF2-40B4-BE49-F238E27FC236}">
                  <a16:creationId xmlns:a16="http://schemas.microsoft.com/office/drawing/2014/main" id="{061E341E-3ACA-456F-93B4-7B011C450CEF}"/>
                </a:ext>
              </a:extLst>
            </p:cNvPr>
            <p:cNvSpPr>
              <a:spLocks noChangeArrowheads="1"/>
            </p:cNvSpPr>
            <p:nvPr/>
          </p:nvSpPr>
          <p:spPr bwMode="auto">
            <a:xfrm>
              <a:off x="835" y="800"/>
              <a:ext cx="188"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6" name="Oval 27">
              <a:extLst>
                <a:ext uri="{FF2B5EF4-FFF2-40B4-BE49-F238E27FC236}">
                  <a16:creationId xmlns:a16="http://schemas.microsoft.com/office/drawing/2014/main" id="{092FEEF0-A792-4F36-A953-B0FB02DF7E3F}"/>
                </a:ext>
              </a:extLst>
            </p:cNvPr>
            <p:cNvSpPr>
              <a:spLocks noChangeArrowheads="1"/>
            </p:cNvSpPr>
            <p:nvPr/>
          </p:nvSpPr>
          <p:spPr bwMode="auto">
            <a:xfrm>
              <a:off x="1306" y="800"/>
              <a:ext cx="188"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7" name="Oval 28">
              <a:extLst>
                <a:ext uri="{FF2B5EF4-FFF2-40B4-BE49-F238E27FC236}">
                  <a16:creationId xmlns:a16="http://schemas.microsoft.com/office/drawing/2014/main" id="{2FA01A89-0D32-44D5-928E-81A93A90DBE9}"/>
                </a:ext>
              </a:extLst>
            </p:cNvPr>
            <p:cNvSpPr>
              <a:spLocks noChangeArrowheads="1"/>
            </p:cNvSpPr>
            <p:nvPr/>
          </p:nvSpPr>
          <p:spPr bwMode="auto">
            <a:xfrm>
              <a:off x="1070" y="1263"/>
              <a:ext cx="189" cy="1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8" name="Freeform 29">
              <a:extLst>
                <a:ext uri="{FF2B5EF4-FFF2-40B4-BE49-F238E27FC236}">
                  <a16:creationId xmlns:a16="http://schemas.microsoft.com/office/drawing/2014/main" id="{A8B13F39-1E77-4D6D-A928-D45A65E07FDB}"/>
                </a:ext>
              </a:extLst>
            </p:cNvPr>
            <p:cNvSpPr>
              <a:spLocks/>
            </p:cNvSpPr>
            <p:nvPr/>
          </p:nvSpPr>
          <p:spPr bwMode="auto">
            <a:xfrm>
              <a:off x="882" y="1124"/>
              <a:ext cx="177" cy="163"/>
            </a:xfrm>
            <a:custGeom>
              <a:avLst/>
              <a:gdLst>
                <a:gd name="T0" fmla="*/ 35 w 177"/>
                <a:gd name="T1" fmla="*/ 0 h 163"/>
                <a:gd name="T2" fmla="*/ 0 w 177"/>
                <a:gd name="T3" fmla="*/ 35 h 163"/>
                <a:gd name="T4" fmla="*/ 141 w 177"/>
                <a:gd name="T5" fmla="*/ 163 h 163"/>
                <a:gd name="T6" fmla="*/ 177 w 177"/>
                <a:gd name="T7" fmla="*/ 128 h 163"/>
                <a:gd name="T8" fmla="*/ 35 w 177"/>
                <a:gd name="T9" fmla="*/ 0 h 163"/>
              </a:gdLst>
              <a:ahLst/>
              <a:cxnLst>
                <a:cxn ang="0">
                  <a:pos x="T0" y="T1"/>
                </a:cxn>
                <a:cxn ang="0">
                  <a:pos x="T2" y="T3"/>
                </a:cxn>
                <a:cxn ang="0">
                  <a:pos x="T4" y="T5"/>
                </a:cxn>
                <a:cxn ang="0">
                  <a:pos x="T6" y="T7"/>
                </a:cxn>
                <a:cxn ang="0">
                  <a:pos x="T8" y="T9"/>
                </a:cxn>
              </a:cxnLst>
              <a:rect l="0" t="0" r="r" b="b"/>
              <a:pathLst>
                <a:path w="177" h="163">
                  <a:moveTo>
                    <a:pt x="35" y="0"/>
                  </a:moveTo>
                  <a:lnTo>
                    <a:pt x="0" y="35"/>
                  </a:lnTo>
                  <a:lnTo>
                    <a:pt x="141" y="163"/>
                  </a:lnTo>
                  <a:lnTo>
                    <a:pt x="177" y="128"/>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9" name="Freeform 30">
              <a:extLst>
                <a:ext uri="{FF2B5EF4-FFF2-40B4-BE49-F238E27FC236}">
                  <a16:creationId xmlns:a16="http://schemas.microsoft.com/office/drawing/2014/main" id="{76D367A8-CBC2-4775-B641-91EE94FB5035}"/>
                </a:ext>
              </a:extLst>
            </p:cNvPr>
            <p:cNvSpPr>
              <a:spLocks/>
            </p:cNvSpPr>
            <p:nvPr/>
          </p:nvSpPr>
          <p:spPr bwMode="auto">
            <a:xfrm>
              <a:off x="1282" y="1124"/>
              <a:ext cx="165" cy="163"/>
            </a:xfrm>
            <a:custGeom>
              <a:avLst/>
              <a:gdLst>
                <a:gd name="T0" fmla="*/ 0 w 165"/>
                <a:gd name="T1" fmla="*/ 128 h 163"/>
                <a:gd name="T2" fmla="*/ 35 w 165"/>
                <a:gd name="T3" fmla="*/ 163 h 163"/>
                <a:gd name="T4" fmla="*/ 165 w 165"/>
                <a:gd name="T5" fmla="*/ 35 h 163"/>
                <a:gd name="T6" fmla="*/ 141 w 165"/>
                <a:gd name="T7" fmla="*/ 0 h 163"/>
                <a:gd name="T8" fmla="*/ 0 w 165"/>
                <a:gd name="T9" fmla="*/ 128 h 163"/>
              </a:gdLst>
              <a:ahLst/>
              <a:cxnLst>
                <a:cxn ang="0">
                  <a:pos x="T0" y="T1"/>
                </a:cxn>
                <a:cxn ang="0">
                  <a:pos x="T2" y="T3"/>
                </a:cxn>
                <a:cxn ang="0">
                  <a:pos x="T4" y="T5"/>
                </a:cxn>
                <a:cxn ang="0">
                  <a:pos x="T6" y="T7"/>
                </a:cxn>
                <a:cxn ang="0">
                  <a:pos x="T8" y="T9"/>
                </a:cxn>
              </a:cxnLst>
              <a:rect l="0" t="0" r="r" b="b"/>
              <a:pathLst>
                <a:path w="165" h="163">
                  <a:moveTo>
                    <a:pt x="0" y="128"/>
                  </a:moveTo>
                  <a:lnTo>
                    <a:pt x="35" y="163"/>
                  </a:lnTo>
                  <a:lnTo>
                    <a:pt x="165" y="35"/>
                  </a:lnTo>
                  <a:lnTo>
                    <a:pt x="141" y="0"/>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0" name="Freeform 31">
              <a:extLst>
                <a:ext uri="{FF2B5EF4-FFF2-40B4-BE49-F238E27FC236}">
                  <a16:creationId xmlns:a16="http://schemas.microsoft.com/office/drawing/2014/main" id="{2B6E1FDC-FCE8-4E76-A68E-EE49B1D84AB8}"/>
                </a:ext>
              </a:extLst>
            </p:cNvPr>
            <p:cNvSpPr>
              <a:spLocks/>
            </p:cNvSpPr>
            <p:nvPr/>
          </p:nvSpPr>
          <p:spPr bwMode="auto">
            <a:xfrm>
              <a:off x="788" y="985"/>
              <a:ext cx="282" cy="93"/>
            </a:xfrm>
            <a:custGeom>
              <a:avLst/>
              <a:gdLst>
                <a:gd name="T0" fmla="*/ 24 w 24"/>
                <a:gd name="T1" fmla="*/ 8 h 8"/>
                <a:gd name="T2" fmla="*/ 12 w 24"/>
                <a:gd name="T3" fmla="*/ 0 h 8"/>
                <a:gd name="T4" fmla="*/ 0 w 24"/>
                <a:gd name="T5" fmla="*/ 8 h 8"/>
                <a:gd name="T6" fmla="*/ 0 w 24"/>
                <a:gd name="T7" fmla="*/ 8 h 8"/>
                <a:gd name="T8" fmla="*/ 24 w 24"/>
                <a:gd name="T9" fmla="*/ 8 h 8"/>
              </a:gdLst>
              <a:ahLst/>
              <a:cxnLst>
                <a:cxn ang="0">
                  <a:pos x="T0" y="T1"/>
                </a:cxn>
                <a:cxn ang="0">
                  <a:pos x="T2" y="T3"/>
                </a:cxn>
                <a:cxn ang="0">
                  <a:pos x="T4" y="T5"/>
                </a:cxn>
                <a:cxn ang="0">
                  <a:pos x="T6" y="T7"/>
                </a:cxn>
                <a:cxn ang="0">
                  <a:pos x="T8" y="T9"/>
                </a:cxn>
              </a:cxnLst>
              <a:rect l="0" t="0" r="r" b="b"/>
              <a:pathLst>
                <a:path w="24" h="8">
                  <a:moveTo>
                    <a:pt x="24" y="8"/>
                  </a:moveTo>
                  <a:cubicBezTo>
                    <a:pt x="24" y="4"/>
                    <a:pt x="19" y="0"/>
                    <a:pt x="12" y="0"/>
                  </a:cubicBezTo>
                  <a:cubicBezTo>
                    <a:pt x="6" y="0"/>
                    <a:pt x="0" y="4"/>
                    <a:pt x="0" y="8"/>
                  </a:cubicBezTo>
                  <a:cubicBezTo>
                    <a:pt x="0" y="8"/>
                    <a:pt x="0" y="8"/>
                    <a:pt x="0" y="8"/>
                  </a:cubicBezTo>
                  <a:cubicBezTo>
                    <a:pt x="24" y="8"/>
                    <a:pt x="24"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1" name="Freeform 32">
              <a:extLst>
                <a:ext uri="{FF2B5EF4-FFF2-40B4-BE49-F238E27FC236}">
                  <a16:creationId xmlns:a16="http://schemas.microsoft.com/office/drawing/2014/main" id="{4E9102FF-80AC-462A-B50C-E9170DED4B55}"/>
                </a:ext>
              </a:extLst>
            </p:cNvPr>
            <p:cNvSpPr>
              <a:spLocks/>
            </p:cNvSpPr>
            <p:nvPr/>
          </p:nvSpPr>
          <p:spPr bwMode="auto">
            <a:xfrm>
              <a:off x="1259" y="985"/>
              <a:ext cx="282" cy="93"/>
            </a:xfrm>
            <a:custGeom>
              <a:avLst/>
              <a:gdLst>
                <a:gd name="T0" fmla="*/ 12 w 24"/>
                <a:gd name="T1" fmla="*/ 0 h 8"/>
                <a:gd name="T2" fmla="*/ 0 w 24"/>
                <a:gd name="T3" fmla="*/ 8 h 8"/>
                <a:gd name="T4" fmla="*/ 0 w 24"/>
                <a:gd name="T5" fmla="*/ 8 h 8"/>
                <a:gd name="T6" fmla="*/ 24 w 24"/>
                <a:gd name="T7" fmla="*/ 8 h 8"/>
                <a:gd name="T8" fmla="*/ 24 w 24"/>
                <a:gd name="T9" fmla="*/ 8 h 8"/>
                <a:gd name="T10" fmla="*/ 12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2" y="0"/>
                  </a:moveTo>
                  <a:cubicBezTo>
                    <a:pt x="6" y="0"/>
                    <a:pt x="0" y="4"/>
                    <a:pt x="0" y="8"/>
                  </a:cubicBezTo>
                  <a:cubicBezTo>
                    <a:pt x="0" y="8"/>
                    <a:pt x="0" y="8"/>
                    <a:pt x="0" y="8"/>
                  </a:cubicBezTo>
                  <a:cubicBezTo>
                    <a:pt x="24" y="8"/>
                    <a:pt x="24" y="8"/>
                    <a:pt x="24" y="8"/>
                  </a:cubicBezTo>
                  <a:cubicBezTo>
                    <a:pt x="24" y="8"/>
                    <a:pt x="24" y="8"/>
                    <a:pt x="24" y="8"/>
                  </a:cubicBezTo>
                  <a:cubicBezTo>
                    <a:pt x="24" y="4"/>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92" name="Freeform 33">
              <a:extLst>
                <a:ext uri="{FF2B5EF4-FFF2-40B4-BE49-F238E27FC236}">
                  <a16:creationId xmlns:a16="http://schemas.microsoft.com/office/drawing/2014/main" id="{74D2D949-3A41-4CD0-ACAC-903DFF8F1D04}"/>
                </a:ext>
              </a:extLst>
            </p:cNvPr>
            <p:cNvSpPr>
              <a:spLocks/>
            </p:cNvSpPr>
            <p:nvPr/>
          </p:nvSpPr>
          <p:spPr bwMode="auto">
            <a:xfrm>
              <a:off x="1023" y="1449"/>
              <a:ext cx="283" cy="93"/>
            </a:xfrm>
            <a:custGeom>
              <a:avLst/>
              <a:gdLst>
                <a:gd name="T0" fmla="*/ 12 w 24"/>
                <a:gd name="T1" fmla="*/ 0 h 8"/>
                <a:gd name="T2" fmla="*/ 0 w 24"/>
                <a:gd name="T3" fmla="*/ 8 h 8"/>
                <a:gd name="T4" fmla="*/ 0 w 24"/>
                <a:gd name="T5" fmla="*/ 8 h 8"/>
                <a:gd name="T6" fmla="*/ 24 w 24"/>
                <a:gd name="T7" fmla="*/ 8 h 8"/>
                <a:gd name="T8" fmla="*/ 24 w 24"/>
                <a:gd name="T9" fmla="*/ 8 h 8"/>
                <a:gd name="T10" fmla="*/ 12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2" y="0"/>
                  </a:moveTo>
                  <a:cubicBezTo>
                    <a:pt x="6" y="0"/>
                    <a:pt x="0" y="4"/>
                    <a:pt x="0" y="8"/>
                  </a:cubicBezTo>
                  <a:cubicBezTo>
                    <a:pt x="0" y="8"/>
                    <a:pt x="0" y="8"/>
                    <a:pt x="0" y="8"/>
                  </a:cubicBezTo>
                  <a:cubicBezTo>
                    <a:pt x="24" y="8"/>
                    <a:pt x="24" y="8"/>
                    <a:pt x="24" y="8"/>
                  </a:cubicBezTo>
                  <a:cubicBezTo>
                    <a:pt x="24" y="8"/>
                    <a:pt x="24" y="8"/>
                    <a:pt x="24" y="8"/>
                  </a:cubicBezTo>
                  <a:cubicBezTo>
                    <a:pt x="24" y="4"/>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grpSp>
        <p:nvGrpSpPr>
          <p:cNvPr id="53" name="Group 25">
            <a:extLst>
              <a:ext uri="{FF2B5EF4-FFF2-40B4-BE49-F238E27FC236}">
                <a16:creationId xmlns:a16="http://schemas.microsoft.com/office/drawing/2014/main" id="{6E628F13-1E47-4302-B0B4-81C4B543AAEA}"/>
              </a:ext>
            </a:extLst>
          </p:cNvPr>
          <p:cNvGrpSpPr>
            <a:grpSpLocks noChangeAspect="1"/>
          </p:cNvGrpSpPr>
          <p:nvPr/>
        </p:nvGrpSpPr>
        <p:grpSpPr bwMode="auto">
          <a:xfrm>
            <a:off x="6554733" y="4114523"/>
            <a:ext cx="187301" cy="184566"/>
            <a:chOff x="788" y="800"/>
            <a:chExt cx="753" cy="742"/>
          </a:xfrm>
          <a:solidFill>
            <a:schemeClr val="accent6"/>
          </a:solidFill>
        </p:grpSpPr>
        <p:sp>
          <p:nvSpPr>
            <p:cNvPr id="77" name="Oval 26">
              <a:extLst>
                <a:ext uri="{FF2B5EF4-FFF2-40B4-BE49-F238E27FC236}">
                  <a16:creationId xmlns:a16="http://schemas.microsoft.com/office/drawing/2014/main" id="{C95BFD95-0064-4786-9A6C-0B08344F253A}"/>
                </a:ext>
              </a:extLst>
            </p:cNvPr>
            <p:cNvSpPr>
              <a:spLocks noChangeArrowheads="1"/>
            </p:cNvSpPr>
            <p:nvPr/>
          </p:nvSpPr>
          <p:spPr bwMode="auto">
            <a:xfrm>
              <a:off x="835" y="800"/>
              <a:ext cx="188"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78" name="Oval 27">
              <a:extLst>
                <a:ext uri="{FF2B5EF4-FFF2-40B4-BE49-F238E27FC236}">
                  <a16:creationId xmlns:a16="http://schemas.microsoft.com/office/drawing/2014/main" id="{2BCEDE3E-7FDF-45CF-B273-A59AA2D7F6AE}"/>
                </a:ext>
              </a:extLst>
            </p:cNvPr>
            <p:cNvSpPr>
              <a:spLocks noChangeArrowheads="1"/>
            </p:cNvSpPr>
            <p:nvPr/>
          </p:nvSpPr>
          <p:spPr bwMode="auto">
            <a:xfrm>
              <a:off x="1306" y="800"/>
              <a:ext cx="188"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79" name="Oval 28">
              <a:extLst>
                <a:ext uri="{FF2B5EF4-FFF2-40B4-BE49-F238E27FC236}">
                  <a16:creationId xmlns:a16="http://schemas.microsoft.com/office/drawing/2014/main" id="{CF4857E5-AA70-410F-AC38-2E3EC3A37116}"/>
                </a:ext>
              </a:extLst>
            </p:cNvPr>
            <p:cNvSpPr>
              <a:spLocks noChangeArrowheads="1"/>
            </p:cNvSpPr>
            <p:nvPr/>
          </p:nvSpPr>
          <p:spPr bwMode="auto">
            <a:xfrm>
              <a:off x="1070" y="1263"/>
              <a:ext cx="189" cy="1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0" name="Freeform 29">
              <a:extLst>
                <a:ext uri="{FF2B5EF4-FFF2-40B4-BE49-F238E27FC236}">
                  <a16:creationId xmlns:a16="http://schemas.microsoft.com/office/drawing/2014/main" id="{08175822-0A48-4CA9-BA86-486A6AA9C2FC}"/>
                </a:ext>
              </a:extLst>
            </p:cNvPr>
            <p:cNvSpPr>
              <a:spLocks/>
            </p:cNvSpPr>
            <p:nvPr/>
          </p:nvSpPr>
          <p:spPr bwMode="auto">
            <a:xfrm>
              <a:off x="882" y="1124"/>
              <a:ext cx="177" cy="163"/>
            </a:xfrm>
            <a:custGeom>
              <a:avLst/>
              <a:gdLst>
                <a:gd name="T0" fmla="*/ 35 w 177"/>
                <a:gd name="T1" fmla="*/ 0 h 163"/>
                <a:gd name="T2" fmla="*/ 0 w 177"/>
                <a:gd name="T3" fmla="*/ 35 h 163"/>
                <a:gd name="T4" fmla="*/ 141 w 177"/>
                <a:gd name="T5" fmla="*/ 163 h 163"/>
                <a:gd name="T6" fmla="*/ 177 w 177"/>
                <a:gd name="T7" fmla="*/ 128 h 163"/>
                <a:gd name="T8" fmla="*/ 35 w 177"/>
                <a:gd name="T9" fmla="*/ 0 h 163"/>
              </a:gdLst>
              <a:ahLst/>
              <a:cxnLst>
                <a:cxn ang="0">
                  <a:pos x="T0" y="T1"/>
                </a:cxn>
                <a:cxn ang="0">
                  <a:pos x="T2" y="T3"/>
                </a:cxn>
                <a:cxn ang="0">
                  <a:pos x="T4" y="T5"/>
                </a:cxn>
                <a:cxn ang="0">
                  <a:pos x="T6" y="T7"/>
                </a:cxn>
                <a:cxn ang="0">
                  <a:pos x="T8" y="T9"/>
                </a:cxn>
              </a:cxnLst>
              <a:rect l="0" t="0" r="r" b="b"/>
              <a:pathLst>
                <a:path w="177" h="163">
                  <a:moveTo>
                    <a:pt x="35" y="0"/>
                  </a:moveTo>
                  <a:lnTo>
                    <a:pt x="0" y="35"/>
                  </a:lnTo>
                  <a:lnTo>
                    <a:pt x="141" y="163"/>
                  </a:lnTo>
                  <a:lnTo>
                    <a:pt x="177" y="128"/>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1" name="Freeform 30">
              <a:extLst>
                <a:ext uri="{FF2B5EF4-FFF2-40B4-BE49-F238E27FC236}">
                  <a16:creationId xmlns:a16="http://schemas.microsoft.com/office/drawing/2014/main" id="{6E62FB6F-04A1-4517-81FA-9770573FCBBA}"/>
                </a:ext>
              </a:extLst>
            </p:cNvPr>
            <p:cNvSpPr>
              <a:spLocks/>
            </p:cNvSpPr>
            <p:nvPr/>
          </p:nvSpPr>
          <p:spPr bwMode="auto">
            <a:xfrm>
              <a:off x="1282" y="1124"/>
              <a:ext cx="165" cy="163"/>
            </a:xfrm>
            <a:custGeom>
              <a:avLst/>
              <a:gdLst>
                <a:gd name="T0" fmla="*/ 0 w 165"/>
                <a:gd name="T1" fmla="*/ 128 h 163"/>
                <a:gd name="T2" fmla="*/ 35 w 165"/>
                <a:gd name="T3" fmla="*/ 163 h 163"/>
                <a:gd name="T4" fmla="*/ 165 w 165"/>
                <a:gd name="T5" fmla="*/ 35 h 163"/>
                <a:gd name="T6" fmla="*/ 141 w 165"/>
                <a:gd name="T7" fmla="*/ 0 h 163"/>
                <a:gd name="T8" fmla="*/ 0 w 165"/>
                <a:gd name="T9" fmla="*/ 128 h 163"/>
              </a:gdLst>
              <a:ahLst/>
              <a:cxnLst>
                <a:cxn ang="0">
                  <a:pos x="T0" y="T1"/>
                </a:cxn>
                <a:cxn ang="0">
                  <a:pos x="T2" y="T3"/>
                </a:cxn>
                <a:cxn ang="0">
                  <a:pos x="T4" y="T5"/>
                </a:cxn>
                <a:cxn ang="0">
                  <a:pos x="T6" y="T7"/>
                </a:cxn>
                <a:cxn ang="0">
                  <a:pos x="T8" y="T9"/>
                </a:cxn>
              </a:cxnLst>
              <a:rect l="0" t="0" r="r" b="b"/>
              <a:pathLst>
                <a:path w="165" h="163">
                  <a:moveTo>
                    <a:pt x="0" y="128"/>
                  </a:moveTo>
                  <a:lnTo>
                    <a:pt x="35" y="163"/>
                  </a:lnTo>
                  <a:lnTo>
                    <a:pt x="165" y="35"/>
                  </a:lnTo>
                  <a:lnTo>
                    <a:pt x="141" y="0"/>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2" name="Freeform 31">
              <a:extLst>
                <a:ext uri="{FF2B5EF4-FFF2-40B4-BE49-F238E27FC236}">
                  <a16:creationId xmlns:a16="http://schemas.microsoft.com/office/drawing/2014/main" id="{03A9452A-C3FC-4A4A-9C6B-7C8B75F63DC2}"/>
                </a:ext>
              </a:extLst>
            </p:cNvPr>
            <p:cNvSpPr>
              <a:spLocks/>
            </p:cNvSpPr>
            <p:nvPr/>
          </p:nvSpPr>
          <p:spPr bwMode="auto">
            <a:xfrm>
              <a:off x="788" y="985"/>
              <a:ext cx="282" cy="93"/>
            </a:xfrm>
            <a:custGeom>
              <a:avLst/>
              <a:gdLst>
                <a:gd name="T0" fmla="*/ 24 w 24"/>
                <a:gd name="T1" fmla="*/ 8 h 8"/>
                <a:gd name="T2" fmla="*/ 12 w 24"/>
                <a:gd name="T3" fmla="*/ 0 h 8"/>
                <a:gd name="T4" fmla="*/ 0 w 24"/>
                <a:gd name="T5" fmla="*/ 8 h 8"/>
                <a:gd name="T6" fmla="*/ 0 w 24"/>
                <a:gd name="T7" fmla="*/ 8 h 8"/>
                <a:gd name="T8" fmla="*/ 24 w 24"/>
                <a:gd name="T9" fmla="*/ 8 h 8"/>
              </a:gdLst>
              <a:ahLst/>
              <a:cxnLst>
                <a:cxn ang="0">
                  <a:pos x="T0" y="T1"/>
                </a:cxn>
                <a:cxn ang="0">
                  <a:pos x="T2" y="T3"/>
                </a:cxn>
                <a:cxn ang="0">
                  <a:pos x="T4" y="T5"/>
                </a:cxn>
                <a:cxn ang="0">
                  <a:pos x="T6" y="T7"/>
                </a:cxn>
                <a:cxn ang="0">
                  <a:pos x="T8" y="T9"/>
                </a:cxn>
              </a:cxnLst>
              <a:rect l="0" t="0" r="r" b="b"/>
              <a:pathLst>
                <a:path w="24" h="8">
                  <a:moveTo>
                    <a:pt x="24" y="8"/>
                  </a:moveTo>
                  <a:cubicBezTo>
                    <a:pt x="24" y="4"/>
                    <a:pt x="19" y="0"/>
                    <a:pt x="12" y="0"/>
                  </a:cubicBezTo>
                  <a:cubicBezTo>
                    <a:pt x="6" y="0"/>
                    <a:pt x="0" y="4"/>
                    <a:pt x="0" y="8"/>
                  </a:cubicBezTo>
                  <a:cubicBezTo>
                    <a:pt x="0" y="8"/>
                    <a:pt x="0" y="8"/>
                    <a:pt x="0" y="8"/>
                  </a:cubicBezTo>
                  <a:cubicBezTo>
                    <a:pt x="24" y="8"/>
                    <a:pt x="24"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3" name="Freeform 32">
              <a:extLst>
                <a:ext uri="{FF2B5EF4-FFF2-40B4-BE49-F238E27FC236}">
                  <a16:creationId xmlns:a16="http://schemas.microsoft.com/office/drawing/2014/main" id="{D7FF321A-5426-4CE0-A318-633B8542872D}"/>
                </a:ext>
              </a:extLst>
            </p:cNvPr>
            <p:cNvSpPr>
              <a:spLocks/>
            </p:cNvSpPr>
            <p:nvPr/>
          </p:nvSpPr>
          <p:spPr bwMode="auto">
            <a:xfrm>
              <a:off x="1259" y="985"/>
              <a:ext cx="282" cy="93"/>
            </a:xfrm>
            <a:custGeom>
              <a:avLst/>
              <a:gdLst>
                <a:gd name="T0" fmla="*/ 12 w 24"/>
                <a:gd name="T1" fmla="*/ 0 h 8"/>
                <a:gd name="T2" fmla="*/ 0 w 24"/>
                <a:gd name="T3" fmla="*/ 8 h 8"/>
                <a:gd name="T4" fmla="*/ 0 w 24"/>
                <a:gd name="T5" fmla="*/ 8 h 8"/>
                <a:gd name="T6" fmla="*/ 24 w 24"/>
                <a:gd name="T7" fmla="*/ 8 h 8"/>
                <a:gd name="T8" fmla="*/ 24 w 24"/>
                <a:gd name="T9" fmla="*/ 8 h 8"/>
                <a:gd name="T10" fmla="*/ 12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2" y="0"/>
                  </a:moveTo>
                  <a:cubicBezTo>
                    <a:pt x="6" y="0"/>
                    <a:pt x="0" y="4"/>
                    <a:pt x="0" y="8"/>
                  </a:cubicBezTo>
                  <a:cubicBezTo>
                    <a:pt x="0" y="8"/>
                    <a:pt x="0" y="8"/>
                    <a:pt x="0" y="8"/>
                  </a:cubicBezTo>
                  <a:cubicBezTo>
                    <a:pt x="24" y="8"/>
                    <a:pt x="24" y="8"/>
                    <a:pt x="24" y="8"/>
                  </a:cubicBezTo>
                  <a:cubicBezTo>
                    <a:pt x="24" y="8"/>
                    <a:pt x="24" y="8"/>
                    <a:pt x="24" y="8"/>
                  </a:cubicBezTo>
                  <a:cubicBezTo>
                    <a:pt x="24" y="4"/>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sp>
          <p:nvSpPr>
            <p:cNvPr id="84" name="Freeform 33">
              <a:extLst>
                <a:ext uri="{FF2B5EF4-FFF2-40B4-BE49-F238E27FC236}">
                  <a16:creationId xmlns:a16="http://schemas.microsoft.com/office/drawing/2014/main" id="{9DF30C07-C5FD-4D8E-B31F-F34B795B77B8}"/>
                </a:ext>
              </a:extLst>
            </p:cNvPr>
            <p:cNvSpPr>
              <a:spLocks/>
            </p:cNvSpPr>
            <p:nvPr/>
          </p:nvSpPr>
          <p:spPr bwMode="auto">
            <a:xfrm>
              <a:off x="1023" y="1449"/>
              <a:ext cx="283" cy="93"/>
            </a:xfrm>
            <a:custGeom>
              <a:avLst/>
              <a:gdLst>
                <a:gd name="T0" fmla="*/ 12 w 24"/>
                <a:gd name="T1" fmla="*/ 0 h 8"/>
                <a:gd name="T2" fmla="*/ 0 w 24"/>
                <a:gd name="T3" fmla="*/ 8 h 8"/>
                <a:gd name="T4" fmla="*/ 0 w 24"/>
                <a:gd name="T5" fmla="*/ 8 h 8"/>
                <a:gd name="T6" fmla="*/ 24 w 24"/>
                <a:gd name="T7" fmla="*/ 8 h 8"/>
                <a:gd name="T8" fmla="*/ 24 w 24"/>
                <a:gd name="T9" fmla="*/ 8 h 8"/>
                <a:gd name="T10" fmla="*/ 12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2" y="0"/>
                  </a:moveTo>
                  <a:cubicBezTo>
                    <a:pt x="6" y="0"/>
                    <a:pt x="0" y="4"/>
                    <a:pt x="0" y="8"/>
                  </a:cubicBezTo>
                  <a:cubicBezTo>
                    <a:pt x="0" y="8"/>
                    <a:pt x="0" y="8"/>
                    <a:pt x="0" y="8"/>
                  </a:cubicBezTo>
                  <a:cubicBezTo>
                    <a:pt x="24" y="8"/>
                    <a:pt x="24" y="8"/>
                    <a:pt x="24" y="8"/>
                  </a:cubicBezTo>
                  <a:cubicBezTo>
                    <a:pt x="24" y="8"/>
                    <a:pt x="24" y="8"/>
                    <a:pt x="24" y="8"/>
                  </a:cubicBezTo>
                  <a:cubicBezTo>
                    <a:pt x="24" y="4"/>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900">
                <a:latin typeface="+mj-lt"/>
              </a:endParaRPr>
            </a:p>
          </p:txBody>
        </p:sp>
      </p:grpSp>
      <p:sp>
        <p:nvSpPr>
          <p:cNvPr id="54" name="Freeform 5">
            <a:extLst>
              <a:ext uri="{FF2B5EF4-FFF2-40B4-BE49-F238E27FC236}">
                <a16:creationId xmlns:a16="http://schemas.microsoft.com/office/drawing/2014/main" id="{C9DBBA12-C692-4A51-9BDE-8C8EF0DD2EF5}"/>
              </a:ext>
            </a:extLst>
          </p:cNvPr>
          <p:cNvSpPr>
            <a:spLocks noEditPoints="1"/>
          </p:cNvSpPr>
          <p:nvPr/>
        </p:nvSpPr>
        <p:spPr bwMode="auto">
          <a:xfrm>
            <a:off x="6543031" y="3247746"/>
            <a:ext cx="185879" cy="17156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fr-FR" sz="900">
              <a:latin typeface="+mj-lt"/>
            </a:endParaRPr>
          </a:p>
        </p:txBody>
      </p:sp>
      <p:cxnSp>
        <p:nvCxnSpPr>
          <p:cNvPr id="55" name="Connecteur droit 149">
            <a:extLst>
              <a:ext uri="{FF2B5EF4-FFF2-40B4-BE49-F238E27FC236}">
                <a16:creationId xmlns:a16="http://schemas.microsoft.com/office/drawing/2014/main" id="{442EECAE-FD83-4EBA-8F66-58048922F831}"/>
              </a:ext>
            </a:extLst>
          </p:cNvPr>
          <p:cNvCxnSpPr/>
          <p:nvPr/>
        </p:nvCxnSpPr>
        <p:spPr bwMode="auto">
          <a:xfrm>
            <a:off x="392410" y="920106"/>
            <a:ext cx="907200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6" name="ZoneTexte 153">
            <a:extLst>
              <a:ext uri="{FF2B5EF4-FFF2-40B4-BE49-F238E27FC236}">
                <a16:creationId xmlns:a16="http://schemas.microsoft.com/office/drawing/2014/main" id="{1DD8E613-9844-4BC6-8267-EE44F6511885}"/>
              </a:ext>
            </a:extLst>
          </p:cNvPr>
          <p:cNvSpPr txBox="1"/>
          <p:nvPr/>
        </p:nvSpPr>
        <p:spPr>
          <a:xfrm>
            <a:off x="1092669" y="787165"/>
            <a:ext cx="7540503" cy="261610"/>
          </a:xfrm>
          <a:prstGeom prst="rect">
            <a:avLst/>
          </a:prstGeom>
          <a:solidFill>
            <a:schemeClr val="bg1"/>
          </a:solidFill>
        </p:spPr>
        <p:txBody>
          <a:bodyPr wrap="square" rtlCol="0">
            <a:spAutoFit/>
          </a:bodyPr>
          <a:lstStyle/>
          <a:p>
            <a:pPr marL="180000" algn="ctr"/>
            <a:r>
              <a:rPr lang="en-GB" sz="1100" b="1">
                <a:solidFill>
                  <a:srgbClr val="009DB0"/>
                </a:solidFill>
                <a:latin typeface="+mj-lt"/>
              </a:rPr>
              <a:t>Illustration of a consultant’s journey with associated pain points and networks’ solutions</a:t>
            </a:r>
          </a:p>
        </p:txBody>
      </p:sp>
      <p:grpSp>
        <p:nvGrpSpPr>
          <p:cNvPr id="57" name="Group 4">
            <a:extLst>
              <a:ext uri="{FF2B5EF4-FFF2-40B4-BE49-F238E27FC236}">
                <a16:creationId xmlns:a16="http://schemas.microsoft.com/office/drawing/2014/main" id="{6622F282-65C6-4188-B423-D29188F84708}"/>
              </a:ext>
            </a:extLst>
          </p:cNvPr>
          <p:cNvGrpSpPr>
            <a:grpSpLocks noChangeAspect="1"/>
          </p:cNvGrpSpPr>
          <p:nvPr/>
        </p:nvGrpSpPr>
        <p:grpSpPr bwMode="auto">
          <a:xfrm>
            <a:off x="1152410" y="776989"/>
            <a:ext cx="238058" cy="234580"/>
            <a:chOff x="788" y="800"/>
            <a:chExt cx="753" cy="742"/>
          </a:xfrm>
          <a:solidFill>
            <a:srgbClr val="009DB0"/>
          </a:solidFill>
        </p:grpSpPr>
        <p:sp>
          <p:nvSpPr>
            <p:cNvPr id="75" name="Freeform 5">
              <a:extLst>
                <a:ext uri="{FF2B5EF4-FFF2-40B4-BE49-F238E27FC236}">
                  <a16:creationId xmlns:a16="http://schemas.microsoft.com/office/drawing/2014/main" id="{A16A868E-98A7-47BE-8251-57093E68547A}"/>
                </a:ext>
              </a:extLst>
            </p:cNvPr>
            <p:cNvSpPr>
              <a:spLocks/>
            </p:cNvSpPr>
            <p:nvPr/>
          </p:nvSpPr>
          <p:spPr bwMode="auto">
            <a:xfrm>
              <a:off x="788" y="1008"/>
              <a:ext cx="529"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76" name="Freeform 6">
              <a:extLst>
                <a:ext uri="{FF2B5EF4-FFF2-40B4-BE49-F238E27FC236}">
                  <a16:creationId xmlns:a16="http://schemas.microsoft.com/office/drawing/2014/main" id="{84E4D156-E7DC-49C3-ACC7-060FE240691E}"/>
                </a:ext>
              </a:extLst>
            </p:cNvPr>
            <p:cNvSpPr>
              <a:spLocks/>
            </p:cNvSpPr>
            <p:nvPr/>
          </p:nvSpPr>
          <p:spPr bwMode="auto">
            <a:xfrm>
              <a:off x="1070" y="800"/>
              <a:ext cx="471" cy="463"/>
            </a:xfrm>
            <a:custGeom>
              <a:avLst/>
              <a:gdLst>
                <a:gd name="T0" fmla="*/ 0 w 471"/>
                <a:gd name="T1" fmla="*/ 0 h 463"/>
                <a:gd name="T2" fmla="*/ 0 w 471"/>
                <a:gd name="T3" fmla="*/ 139 h 463"/>
                <a:gd name="T4" fmla="*/ 47 w 471"/>
                <a:gd name="T5" fmla="*/ 139 h 463"/>
                <a:gd name="T6" fmla="*/ 47 w 471"/>
                <a:gd name="T7" fmla="*/ 46 h 463"/>
                <a:gd name="T8" fmla="*/ 424 w 471"/>
                <a:gd name="T9" fmla="*/ 46 h 463"/>
                <a:gd name="T10" fmla="*/ 424 w 471"/>
                <a:gd name="T11" fmla="*/ 278 h 463"/>
                <a:gd name="T12" fmla="*/ 389 w 471"/>
                <a:gd name="T13" fmla="*/ 278 h 463"/>
                <a:gd name="T14" fmla="*/ 365 w 471"/>
                <a:gd name="T15" fmla="*/ 278 h 463"/>
                <a:gd name="T16" fmla="*/ 353 w 471"/>
                <a:gd name="T17" fmla="*/ 290 h 463"/>
                <a:gd name="T18" fmla="*/ 236 w 471"/>
                <a:gd name="T19" fmla="*/ 371 h 463"/>
                <a:gd name="T20" fmla="*/ 236 w 471"/>
                <a:gd name="T21" fmla="*/ 278 h 463"/>
                <a:gd name="T22" fmla="*/ 189 w 471"/>
                <a:gd name="T23" fmla="*/ 278 h 463"/>
                <a:gd name="T24" fmla="*/ 141 w 471"/>
                <a:gd name="T25" fmla="*/ 278 h 463"/>
                <a:gd name="T26" fmla="*/ 141 w 471"/>
                <a:gd name="T27" fmla="*/ 324 h 463"/>
                <a:gd name="T28" fmla="*/ 189 w 471"/>
                <a:gd name="T29" fmla="*/ 324 h 463"/>
                <a:gd name="T30" fmla="*/ 189 w 471"/>
                <a:gd name="T31" fmla="*/ 463 h 463"/>
                <a:gd name="T32" fmla="*/ 377 w 471"/>
                <a:gd name="T33" fmla="*/ 324 h 463"/>
                <a:gd name="T34" fmla="*/ 471 w 471"/>
                <a:gd name="T35" fmla="*/ 324 h 463"/>
                <a:gd name="T36" fmla="*/ 471 w 471"/>
                <a:gd name="T37" fmla="*/ 0 h 463"/>
                <a:gd name="T38" fmla="*/ 0 w 471"/>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1" h="463">
                  <a:moveTo>
                    <a:pt x="0" y="0"/>
                  </a:moveTo>
                  <a:lnTo>
                    <a:pt x="0" y="139"/>
                  </a:lnTo>
                  <a:lnTo>
                    <a:pt x="47" y="139"/>
                  </a:lnTo>
                  <a:lnTo>
                    <a:pt x="47" y="46"/>
                  </a:lnTo>
                  <a:lnTo>
                    <a:pt x="424" y="46"/>
                  </a:lnTo>
                  <a:lnTo>
                    <a:pt x="424" y="278"/>
                  </a:lnTo>
                  <a:lnTo>
                    <a:pt x="389" y="278"/>
                  </a:lnTo>
                  <a:lnTo>
                    <a:pt x="365" y="278"/>
                  </a:lnTo>
                  <a:lnTo>
                    <a:pt x="353" y="290"/>
                  </a:lnTo>
                  <a:lnTo>
                    <a:pt x="236" y="371"/>
                  </a:lnTo>
                  <a:lnTo>
                    <a:pt x="236" y="278"/>
                  </a:lnTo>
                  <a:lnTo>
                    <a:pt x="189" y="278"/>
                  </a:lnTo>
                  <a:lnTo>
                    <a:pt x="141" y="278"/>
                  </a:lnTo>
                  <a:lnTo>
                    <a:pt x="141" y="324"/>
                  </a:lnTo>
                  <a:lnTo>
                    <a:pt x="189" y="324"/>
                  </a:lnTo>
                  <a:lnTo>
                    <a:pt x="189" y="463"/>
                  </a:lnTo>
                  <a:lnTo>
                    <a:pt x="377" y="324"/>
                  </a:lnTo>
                  <a:lnTo>
                    <a:pt x="471" y="324"/>
                  </a:lnTo>
                  <a:lnTo>
                    <a:pt x="47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grpSp>
      <p:cxnSp>
        <p:nvCxnSpPr>
          <p:cNvPr id="58" name="Straight Connector 7">
            <a:extLst>
              <a:ext uri="{FF2B5EF4-FFF2-40B4-BE49-F238E27FC236}">
                <a16:creationId xmlns:a16="http://schemas.microsoft.com/office/drawing/2014/main" id="{EC9F302F-6474-4A61-A141-04F424069B3C}"/>
              </a:ext>
            </a:extLst>
          </p:cNvPr>
          <p:cNvCxnSpPr>
            <a:cxnSpLocks/>
          </p:cNvCxnSpPr>
          <p:nvPr/>
        </p:nvCxnSpPr>
        <p:spPr>
          <a:xfrm flipH="1">
            <a:off x="1988554" y="1978046"/>
            <a:ext cx="12122" cy="113682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7">
            <a:extLst>
              <a:ext uri="{FF2B5EF4-FFF2-40B4-BE49-F238E27FC236}">
                <a16:creationId xmlns:a16="http://schemas.microsoft.com/office/drawing/2014/main" id="{8834D3FB-CE2D-4B39-9663-95FF54BB2AAF}"/>
              </a:ext>
            </a:extLst>
          </p:cNvPr>
          <p:cNvCxnSpPr>
            <a:cxnSpLocks/>
          </p:cNvCxnSpPr>
          <p:nvPr/>
        </p:nvCxnSpPr>
        <p:spPr>
          <a:xfrm flipH="1">
            <a:off x="3009835" y="1978046"/>
            <a:ext cx="12121" cy="11376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7">
            <a:extLst>
              <a:ext uri="{FF2B5EF4-FFF2-40B4-BE49-F238E27FC236}">
                <a16:creationId xmlns:a16="http://schemas.microsoft.com/office/drawing/2014/main" id="{6E1A5DE8-2D69-4F8F-AB7D-B8506313EDF6}"/>
              </a:ext>
            </a:extLst>
          </p:cNvPr>
          <p:cNvCxnSpPr>
            <a:cxnSpLocks/>
          </p:cNvCxnSpPr>
          <p:nvPr/>
        </p:nvCxnSpPr>
        <p:spPr>
          <a:xfrm flipH="1">
            <a:off x="4031116" y="1978046"/>
            <a:ext cx="12121" cy="11376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7">
            <a:extLst>
              <a:ext uri="{FF2B5EF4-FFF2-40B4-BE49-F238E27FC236}">
                <a16:creationId xmlns:a16="http://schemas.microsoft.com/office/drawing/2014/main" id="{5427D698-BF5E-4B31-A9AA-6BD9EDC75336}"/>
              </a:ext>
            </a:extLst>
          </p:cNvPr>
          <p:cNvCxnSpPr>
            <a:cxnSpLocks/>
          </p:cNvCxnSpPr>
          <p:nvPr/>
        </p:nvCxnSpPr>
        <p:spPr>
          <a:xfrm flipH="1">
            <a:off x="5052397" y="1978046"/>
            <a:ext cx="12121" cy="11376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7">
            <a:extLst>
              <a:ext uri="{FF2B5EF4-FFF2-40B4-BE49-F238E27FC236}">
                <a16:creationId xmlns:a16="http://schemas.microsoft.com/office/drawing/2014/main" id="{77AE2DB1-56C5-4D8C-A9AB-5D75CB6C28B0}"/>
              </a:ext>
            </a:extLst>
          </p:cNvPr>
          <p:cNvCxnSpPr>
            <a:cxnSpLocks/>
          </p:cNvCxnSpPr>
          <p:nvPr/>
        </p:nvCxnSpPr>
        <p:spPr>
          <a:xfrm flipH="1">
            <a:off x="6073678" y="1978046"/>
            <a:ext cx="12121" cy="11376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7">
            <a:extLst>
              <a:ext uri="{FF2B5EF4-FFF2-40B4-BE49-F238E27FC236}">
                <a16:creationId xmlns:a16="http://schemas.microsoft.com/office/drawing/2014/main" id="{66794899-814B-4140-BB99-CDC869FBE14D}"/>
              </a:ext>
            </a:extLst>
          </p:cNvPr>
          <p:cNvCxnSpPr>
            <a:cxnSpLocks/>
          </p:cNvCxnSpPr>
          <p:nvPr/>
        </p:nvCxnSpPr>
        <p:spPr>
          <a:xfrm flipH="1">
            <a:off x="7094957" y="1978046"/>
            <a:ext cx="12121" cy="11376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2B91E8F-8984-44A7-954A-2C1E972A5A78}"/>
              </a:ext>
            </a:extLst>
          </p:cNvPr>
          <p:cNvSpPr/>
          <p:nvPr/>
        </p:nvSpPr>
        <p:spPr>
          <a:xfrm>
            <a:off x="2912175" y="5110162"/>
            <a:ext cx="1267743" cy="507831"/>
          </a:xfrm>
          <a:prstGeom prst="rect">
            <a:avLst/>
          </a:prstGeom>
        </p:spPr>
        <p:txBody>
          <a:bodyPr wrap="square">
            <a:spAutoFit/>
          </a:bodyPr>
          <a:lstStyle/>
          <a:p>
            <a:r>
              <a:rPr lang="en-US" sz="900" i="1">
                <a:latin typeface="+mj-lt"/>
              </a:rPr>
              <a:t>Efficient multi-posting tool to increase reach</a:t>
            </a:r>
            <a:endParaRPr lang="fr-FR" sz="900" i="1">
              <a:latin typeface="+mj-lt"/>
            </a:endParaRPr>
          </a:p>
        </p:txBody>
      </p:sp>
      <p:grpSp>
        <p:nvGrpSpPr>
          <p:cNvPr id="65" name="Group 11">
            <a:extLst>
              <a:ext uri="{FF2B5EF4-FFF2-40B4-BE49-F238E27FC236}">
                <a16:creationId xmlns:a16="http://schemas.microsoft.com/office/drawing/2014/main" id="{10A56ED9-4005-447F-B564-9C1DAE3B324B}"/>
              </a:ext>
            </a:extLst>
          </p:cNvPr>
          <p:cNvGrpSpPr>
            <a:grpSpLocks noChangeAspect="1"/>
          </p:cNvGrpSpPr>
          <p:nvPr/>
        </p:nvGrpSpPr>
        <p:grpSpPr bwMode="auto">
          <a:xfrm>
            <a:off x="2729543" y="5163256"/>
            <a:ext cx="175568" cy="174855"/>
            <a:chOff x="788" y="800"/>
            <a:chExt cx="744" cy="741"/>
          </a:xfrm>
          <a:solidFill>
            <a:srgbClr val="009DB0"/>
          </a:solidFill>
        </p:grpSpPr>
        <p:sp>
          <p:nvSpPr>
            <p:cNvPr id="70" name="Freeform 12">
              <a:extLst>
                <a:ext uri="{FF2B5EF4-FFF2-40B4-BE49-F238E27FC236}">
                  <a16:creationId xmlns:a16="http://schemas.microsoft.com/office/drawing/2014/main" id="{EFE6B07F-ACB1-45D1-872B-BCEFA39D7036}"/>
                </a:ext>
              </a:extLst>
            </p:cNvPr>
            <p:cNvSpPr>
              <a:spLocks/>
            </p:cNvSpPr>
            <p:nvPr/>
          </p:nvSpPr>
          <p:spPr bwMode="auto">
            <a:xfrm>
              <a:off x="928" y="1217"/>
              <a:ext cx="232" cy="185"/>
            </a:xfrm>
            <a:custGeom>
              <a:avLst/>
              <a:gdLst>
                <a:gd name="T0" fmla="*/ 93 w 232"/>
                <a:gd name="T1" fmla="*/ 93 h 185"/>
                <a:gd name="T2" fmla="*/ 46 w 232"/>
                <a:gd name="T3" fmla="*/ 46 h 185"/>
                <a:gd name="T4" fmla="*/ 0 w 232"/>
                <a:gd name="T5" fmla="*/ 93 h 185"/>
                <a:gd name="T6" fmla="*/ 93 w 232"/>
                <a:gd name="T7" fmla="*/ 185 h 185"/>
                <a:gd name="T8" fmla="*/ 232 w 232"/>
                <a:gd name="T9" fmla="*/ 46 h 185"/>
                <a:gd name="T10" fmla="*/ 185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6" y="46"/>
                  </a:lnTo>
                  <a:lnTo>
                    <a:pt x="0" y="93"/>
                  </a:lnTo>
                  <a:lnTo>
                    <a:pt x="93" y="185"/>
                  </a:lnTo>
                  <a:lnTo>
                    <a:pt x="232" y="46"/>
                  </a:lnTo>
                  <a:lnTo>
                    <a:pt x="185"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71" name="Freeform 13">
              <a:extLst>
                <a:ext uri="{FF2B5EF4-FFF2-40B4-BE49-F238E27FC236}">
                  <a16:creationId xmlns:a16="http://schemas.microsoft.com/office/drawing/2014/main" id="{2B7B6528-8291-4D70-888C-E6C619B52EFE}"/>
                </a:ext>
              </a:extLst>
            </p:cNvPr>
            <p:cNvSpPr>
              <a:spLocks/>
            </p:cNvSpPr>
            <p:nvPr/>
          </p:nvSpPr>
          <p:spPr bwMode="auto">
            <a:xfrm>
              <a:off x="928" y="939"/>
              <a:ext cx="232" cy="185"/>
            </a:xfrm>
            <a:custGeom>
              <a:avLst/>
              <a:gdLst>
                <a:gd name="T0" fmla="*/ 93 w 232"/>
                <a:gd name="T1" fmla="*/ 93 h 185"/>
                <a:gd name="T2" fmla="*/ 46 w 232"/>
                <a:gd name="T3" fmla="*/ 46 h 185"/>
                <a:gd name="T4" fmla="*/ 0 w 232"/>
                <a:gd name="T5" fmla="*/ 93 h 185"/>
                <a:gd name="T6" fmla="*/ 93 w 232"/>
                <a:gd name="T7" fmla="*/ 185 h 185"/>
                <a:gd name="T8" fmla="*/ 232 w 232"/>
                <a:gd name="T9" fmla="*/ 46 h 185"/>
                <a:gd name="T10" fmla="*/ 185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6" y="46"/>
                  </a:lnTo>
                  <a:lnTo>
                    <a:pt x="0" y="93"/>
                  </a:lnTo>
                  <a:lnTo>
                    <a:pt x="93" y="185"/>
                  </a:lnTo>
                  <a:lnTo>
                    <a:pt x="232" y="46"/>
                  </a:lnTo>
                  <a:lnTo>
                    <a:pt x="185"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72" name="Rectangle 71">
              <a:extLst>
                <a:ext uri="{FF2B5EF4-FFF2-40B4-BE49-F238E27FC236}">
                  <a16:creationId xmlns:a16="http://schemas.microsoft.com/office/drawing/2014/main" id="{B3B865A7-B29D-441A-8479-8879BF653F3B}"/>
                </a:ext>
              </a:extLst>
            </p:cNvPr>
            <p:cNvSpPr>
              <a:spLocks noChangeArrowheads="1"/>
            </p:cNvSpPr>
            <p:nvPr/>
          </p:nvSpPr>
          <p:spPr bwMode="auto">
            <a:xfrm>
              <a:off x="1206" y="1032"/>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73" name="Rectangle 72">
              <a:extLst>
                <a:ext uri="{FF2B5EF4-FFF2-40B4-BE49-F238E27FC236}">
                  <a16:creationId xmlns:a16="http://schemas.microsoft.com/office/drawing/2014/main" id="{3D6A9B76-BDE5-4C8C-A2B9-752C815B5B3E}"/>
                </a:ext>
              </a:extLst>
            </p:cNvPr>
            <p:cNvSpPr>
              <a:spLocks noChangeArrowheads="1"/>
            </p:cNvSpPr>
            <p:nvPr/>
          </p:nvSpPr>
          <p:spPr bwMode="auto">
            <a:xfrm>
              <a:off x="1206" y="1310"/>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74" name="Freeform 16">
              <a:extLst>
                <a:ext uri="{FF2B5EF4-FFF2-40B4-BE49-F238E27FC236}">
                  <a16:creationId xmlns:a16="http://schemas.microsoft.com/office/drawing/2014/main" id="{BEDC5810-D579-4BF7-BF00-3D19550663BB}"/>
                </a:ext>
              </a:extLst>
            </p:cNvPr>
            <p:cNvSpPr>
              <a:spLocks noEditPoints="1"/>
            </p:cNvSpPr>
            <p:nvPr/>
          </p:nvSpPr>
          <p:spPr bwMode="auto">
            <a:xfrm>
              <a:off x="788" y="800"/>
              <a:ext cx="744" cy="741"/>
            </a:xfrm>
            <a:custGeom>
              <a:avLst/>
              <a:gdLst>
                <a:gd name="T0" fmla="*/ 58 w 64"/>
                <a:gd name="T1" fmla="*/ 0 h 64"/>
                <a:gd name="T2" fmla="*/ 6 w 64"/>
                <a:gd name="T3" fmla="*/ 0 h 64"/>
                <a:gd name="T4" fmla="*/ 0 w 64"/>
                <a:gd name="T5" fmla="*/ 6 h 64"/>
                <a:gd name="T6" fmla="*/ 0 w 64"/>
                <a:gd name="T7" fmla="*/ 58 h 64"/>
                <a:gd name="T8" fmla="*/ 6 w 64"/>
                <a:gd name="T9" fmla="*/ 64 h 64"/>
                <a:gd name="T10" fmla="*/ 58 w 64"/>
                <a:gd name="T11" fmla="*/ 64 h 64"/>
                <a:gd name="T12" fmla="*/ 64 w 64"/>
                <a:gd name="T13" fmla="*/ 58 h 64"/>
                <a:gd name="T14" fmla="*/ 64 w 64"/>
                <a:gd name="T15" fmla="*/ 6 h 64"/>
                <a:gd name="T16" fmla="*/ 58 w 64"/>
                <a:gd name="T17" fmla="*/ 0 h 64"/>
                <a:gd name="T18" fmla="*/ 60 w 64"/>
                <a:gd name="T19" fmla="*/ 58 h 64"/>
                <a:gd name="T20" fmla="*/ 58 w 64"/>
                <a:gd name="T21" fmla="*/ 60 h 64"/>
                <a:gd name="T22" fmla="*/ 6 w 64"/>
                <a:gd name="T23" fmla="*/ 60 h 64"/>
                <a:gd name="T24" fmla="*/ 4 w 64"/>
                <a:gd name="T25" fmla="*/ 58 h 64"/>
                <a:gd name="T26" fmla="*/ 4 w 64"/>
                <a:gd name="T27" fmla="*/ 6 h 64"/>
                <a:gd name="T28" fmla="*/ 6 w 64"/>
                <a:gd name="T29" fmla="*/ 4 h 64"/>
                <a:gd name="T30" fmla="*/ 58 w 64"/>
                <a:gd name="T31" fmla="*/ 4 h 64"/>
                <a:gd name="T32" fmla="*/ 60 w 64"/>
                <a:gd name="T33" fmla="*/ 6 h 64"/>
                <a:gd name="T34" fmla="*/ 60 w 6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4">
                  <a:moveTo>
                    <a:pt x="58" y="0"/>
                  </a:moveTo>
                  <a:cubicBezTo>
                    <a:pt x="6" y="0"/>
                    <a:pt x="6" y="0"/>
                    <a:pt x="6" y="0"/>
                  </a:cubicBezTo>
                  <a:cubicBezTo>
                    <a:pt x="3" y="0"/>
                    <a:pt x="0" y="3"/>
                    <a:pt x="0" y="6"/>
                  </a:cubicBezTo>
                  <a:cubicBezTo>
                    <a:pt x="0" y="58"/>
                    <a:pt x="0" y="58"/>
                    <a:pt x="0" y="58"/>
                  </a:cubicBezTo>
                  <a:cubicBezTo>
                    <a:pt x="0" y="61"/>
                    <a:pt x="3" y="64"/>
                    <a:pt x="6" y="64"/>
                  </a:cubicBezTo>
                  <a:cubicBezTo>
                    <a:pt x="58" y="64"/>
                    <a:pt x="58" y="64"/>
                    <a:pt x="58" y="64"/>
                  </a:cubicBezTo>
                  <a:cubicBezTo>
                    <a:pt x="62" y="64"/>
                    <a:pt x="64" y="61"/>
                    <a:pt x="64" y="58"/>
                  </a:cubicBezTo>
                  <a:cubicBezTo>
                    <a:pt x="64" y="6"/>
                    <a:pt x="64" y="6"/>
                    <a:pt x="64" y="6"/>
                  </a:cubicBezTo>
                  <a:cubicBezTo>
                    <a:pt x="64" y="3"/>
                    <a:pt x="62" y="0"/>
                    <a:pt x="58" y="0"/>
                  </a:cubicBezTo>
                  <a:close/>
                  <a:moveTo>
                    <a:pt x="60" y="58"/>
                  </a:moveTo>
                  <a:cubicBezTo>
                    <a:pt x="60" y="59"/>
                    <a:pt x="60" y="60"/>
                    <a:pt x="58" y="60"/>
                  </a:cubicBezTo>
                  <a:cubicBezTo>
                    <a:pt x="6" y="60"/>
                    <a:pt x="6" y="60"/>
                    <a:pt x="6" y="60"/>
                  </a:cubicBezTo>
                  <a:cubicBezTo>
                    <a:pt x="5" y="60"/>
                    <a:pt x="4" y="59"/>
                    <a:pt x="4" y="58"/>
                  </a:cubicBezTo>
                  <a:cubicBezTo>
                    <a:pt x="4" y="6"/>
                    <a:pt x="4" y="6"/>
                    <a:pt x="4" y="6"/>
                  </a:cubicBezTo>
                  <a:cubicBezTo>
                    <a:pt x="4" y="5"/>
                    <a:pt x="5" y="4"/>
                    <a:pt x="6" y="4"/>
                  </a:cubicBezTo>
                  <a:cubicBezTo>
                    <a:pt x="58" y="4"/>
                    <a:pt x="58" y="4"/>
                    <a:pt x="58" y="4"/>
                  </a:cubicBezTo>
                  <a:cubicBezTo>
                    <a:pt x="60" y="4"/>
                    <a:pt x="60" y="5"/>
                    <a:pt x="60" y="6"/>
                  </a:cubicBezTo>
                  <a:lnTo>
                    <a:pt x="6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grpSp>
      <p:sp>
        <p:nvSpPr>
          <p:cNvPr id="66" name="Rectangle 65">
            <a:extLst>
              <a:ext uri="{FF2B5EF4-FFF2-40B4-BE49-F238E27FC236}">
                <a16:creationId xmlns:a16="http://schemas.microsoft.com/office/drawing/2014/main" id="{A70FCDB9-630F-48B7-B2FF-3F0A2E8DA7B1}"/>
              </a:ext>
            </a:extLst>
          </p:cNvPr>
          <p:cNvSpPr/>
          <p:nvPr/>
        </p:nvSpPr>
        <p:spPr>
          <a:xfrm>
            <a:off x="4275398" y="5621351"/>
            <a:ext cx="2232348" cy="507831"/>
          </a:xfrm>
          <a:prstGeom prst="rect">
            <a:avLst/>
          </a:prstGeom>
        </p:spPr>
        <p:txBody>
          <a:bodyPr wrap="square">
            <a:spAutoFit/>
          </a:bodyPr>
          <a:lstStyle/>
          <a:p>
            <a:r>
              <a:rPr lang="en-US" sz="900" i="1">
                <a:latin typeface="+mj-lt"/>
              </a:rPr>
              <a:t>National &amp; local transaction databases to bring value in the negotiation</a:t>
            </a:r>
            <a:endParaRPr lang="fr-FR" sz="900" i="1">
              <a:latin typeface="+mj-lt"/>
            </a:endParaRPr>
          </a:p>
        </p:txBody>
      </p:sp>
      <p:grpSp>
        <p:nvGrpSpPr>
          <p:cNvPr id="67" name="Group 11">
            <a:extLst>
              <a:ext uri="{FF2B5EF4-FFF2-40B4-BE49-F238E27FC236}">
                <a16:creationId xmlns:a16="http://schemas.microsoft.com/office/drawing/2014/main" id="{04DAF5D2-CACD-43FA-BB46-8EC5B625ACBB}"/>
              </a:ext>
            </a:extLst>
          </p:cNvPr>
          <p:cNvGrpSpPr>
            <a:grpSpLocks noChangeAspect="1"/>
          </p:cNvGrpSpPr>
          <p:nvPr/>
        </p:nvGrpSpPr>
        <p:grpSpPr bwMode="auto">
          <a:xfrm>
            <a:off x="4131045" y="5673539"/>
            <a:ext cx="195975" cy="192600"/>
            <a:chOff x="858" y="846"/>
            <a:chExt cx="755" cy="742"/>
          </a:xfrm>
          <a:solidFill>
            <a:srgbClr val="009DB0"/>
          </a:solidFill>
        </p:grpSpPr>
        <p:sp>
          <p:nvSpPr>
            <p:cNvPr id="68" name="Freeform 12">
              <a:extLst>
                <a:ext uri="{FF2B5EF4-FFF2-40B4-BE49-F238E27FC236}">
                  <a16:creationId xmlns:a16="http://schemas.microsoft.com/office/drawing/2014/main" id="{A81845E6-184B-47E4-8D82-28093762E297}"/>
                </a:ext>
              </a:extLst>
            </p:cNvPr>
            <p:cNvSpPr>
              <a:spLocks noEditPoints="1"/>
            </p:cNvSpPr>
            <p:nvPr/>
          </p:nvSpPr>
          <p:spPr bwMode="auto">
            <a:xfrm>
              <a:off x="1195" y="1171"/>
              <a:ext cx="418" cy="417"/>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9 w 36"/>
                <a:gd name="T11" fmla="*/ 25 h 36"/>
                <a:gd name="T12" fmla="*/ 15 w 36"/>
                <a:gd name="T13" fmla="*/ 29 h 36"/>
                <a:gd name="T14" fmla="*/ 11 w 36"/>
                <a:gd name="T15" fmla="*/ 25 h 36"/>
                <a:gd name="T16" fmla="*/ 4 w 36"/>
                <a:gd name="T17" fmla="*/ 18 h 36"/>
                <a:gd name="T18" fmla="*/ 8 w 36"/>
                <a:gd name="T19" fmla="*/ 14 h 36"/>
                <a:gd name="T20" fmla="*/ 15 w 36"/>
                <a:gd name="T21" fmla="*/ 21 h 36"/>
                <a:gd name="T22" fmla="*/ 28 w 36"/>
                <a:gd name="T23" fmla="*/ 8 h 36"/>
                <a:gd name="T24" fmla="*/ 32 w 36"/>
                <a:gd name="T25" fmla="*/ 12 h 36"/>
                <a:gd name="T26" fmla="*/ 19 w 36"/>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9" y="25"/>
                  </a:moveTo>
                  <a:cubicBezTo>
                    <a:pt x="15" y="29"/>
                    <a:pt x="15" y="29"/>
                    <a:pt x="15" y="29"/>
                  </a:cubicBezTo>
                  <a:cubicBezTo>
                    <a:pt x="11" y="25"/>
                    <a:pt x="11" y="25"/>
                    <a:pt x="11" y="25"/>
                  </a:cubicBezTo>
                  <a:cubicBezTo>
                    <a:pt x="4" y="18"/>
                    <a:pt x="4" y="18"/>
                    <a:pt x="4" y="18"/>
                  </a:cubicBezTo>
                  <a:cubicBezTo>
                    <a:pt x="8" y="14"/>
                    <a:pt x="8" y="14"/>
                    <a:pt x="8" y="14"/>
                  </a:cubicBezTo>
                  <a:cubicBezTo>
                    <a:pt x="15" y="21"/>
                    <a:pt x="15" y="21"/>
                    <a:pt x="15" y="21"/>
                  </a:cubicBezTo>
                  <a:cubicBezTo>
                    <a:pt x="28" y="8"/>
                    <a:pt x="28" y="8"/>
                    <a:pt x="28" y="8"/>
                  </a:cubicBezTo>
                  <a:cubicBezTo>
                    <a:pt x="32" y="12"/>
                    <a:pt x="32" y="12"/>
                    <a:pt x="32" y="12"/>
                  </a:cubicBezTo>
                  <a:lnTo>
                    <a:pt x="1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sp>
          <p:nvSpPr>
            <p:cNvPr id="69" name="Freeform 13">
              <a:extLst>
                <a:ext uri="{FF2B5EF4-FFF2-40B4-BE49-F238E27FC236}">
                  <a16:creationId xmlns:a16="http://schemas.microsoft.com/office/drawing/2014/main" id="{B9B99DD2-5A40-491D-9ACF-B51A72B4AB7B}"/>
                </a:ext>
              </a:extLst>
            </p:cNvPr>
            <p:cNvSpPr>
              <a:spLocks noEditPoints="1"/>
            </p:cNvSpPr>
            <p:nvPr/>
          </p:nvSpPr>
          <p:spPr bwMode="auto">
            <a:xfrm>
              <a:off x="858" y="846"/>
              <a:ext cx="604" cy="649"/>
            </a:xfrm>
            <a:custGeom>
              <a:avLst/>
              <a:gdLst>
                <a:gd name="T0" fmla="*/ 48 w 52"/>
                <a:gd name="T1" fmla="*/ 5 h 56"/>
                <a:gd name="T2" fmla="*/ 26 w 52"/>
                <a:gd name="T3" fmla="*/ 0 h 56"/>
                <a:gd name="T4" fmla="*/ 4 w 52"/>
                <a:gd name="T5" fmla="*/ 5 h 56"/>
                <a:gd name="T6" fmla="*/ 0 w 52"/>
                <a:gd name="T7" fmla="*/ 10 h 56"/>
                <a:gd name="T8" fmla="*/ 0 w 52"/>
                <a:gd name="T9" fmla="*/ 46 h 56"/>
                <a:gd name="T10" fmla="*/ 4 w 52"/>
                <a:gd name="T11" fmla="*/ 51 h 56"/>
                <a:gd name="T12" fmla="*/ 24 w 52"/>
                <a:gd name="T13" fmla="*/ 56 h 56"/>
                <a:gd name="T14" fmla="*/ 24 w 52"/>
                <a:gd name="T15" fmla="*/ 52 h 56"/>
                <a:gd name="T16" fmla="*/ 4 w 52"/>
                <a:gd name="T17" fmla="*/ 46 h 56"/>
                <a:gd name="T18" fmla="*/ 4 w 52"/>
                <a:gd name="T19" fmla="*/ 41 h 56"/>
                <a:gd name="T20" fmla="*/ 4 w 52"/>
                <a:gd name="T21" fmla="*/ 39 h 56"/>
                <a:gd name="T22" fmla="*/ 24 w 52"/>
                <a:gd name="T23" fmla="*/ 44 h 56"/>
                <a:gd name="T24" fmla="*/ 24 w 52"/>
                <a:gd name="T25" fmla="*/ 40 h 56"/>
                <a:gd name="T26" fmla="*/ 4 w 52"/>
                <a:gd name="T27" fmla="*/ 34 h 56"/>
                <a:gd name="T28" fmla="*/ 4 w 52"/>
                <a:gd name="T29" fmla="*/ 27 h 56"/>
                <a:gd name="T30" fmla="*/ 24 w 52"/>
                <a:gd name="T31" fmla="*/ 32 h 56"/>
                <a:gd name="T32" fmla="*/ 24 w 52"/>
                <a:gd name="T33" fmla="*/ 28 h 56"/>
                <a:gd name="T34" fmla="*/ 4 w 52"/>
                <a:gd name="T35" fmla="*/ 22 h 56"/>
                <a:gd name="T36" fmla="*/ 4 w 52"/>
                <a:gd name="T37" fmla="*/ 15 h 56"/>
                <a:gd name="T38" fmla="*/ 26 w 52"/>
                <a:gd name="T39" fmla="*/ 20 h 56"/>
                <a:gd name="T40" fmla="*/ 48 w 52"/>
                <a:gd name="T41" fmla="*/ 15 h 56"/>
                <a:gd name="T42" fmla="*/ 48 w 52"/>
                <a:gd name="T43" fmla="*/ 20 h 56"/>
                <a:gd name="T44" fmla="*/ 48 w 52"/>
                <a:gd name="T45" fmla="*/ 22 h 56"/>
                <a:gd name="T46" fmla="*/ 48 w 52"/>
                <a:gd name="T47" fmla="*/ 24 h 56"/>
                <a:gd name="T48" fmla="*/ 52 w 52"/>
                <a:gd name="T49" fmla="*/ 24 h 56"/>
                <a:gd name="T50" fmla="*/ 52 w 52"/>
                <a:gd name="T51" fmla="*/ 10 h 56"/>
                <a:gd name="T52" fmla="*/ 48 w 52"/>
                <a:gd name="T53" fmla="*/ 5 h 56"/>
                <a:gd name="T54" fmla="*/ 26 w 52"/>
                <a:gd name="T55" fmla="*/ 16 h 56"/>
                <a:gd name="T56" fmla="*/ 4 w 52"/>
                <a:gd name="T57" fmla="*/ 10 h 56"/>
                <a:gd name="T58" fmla="*/ 26 w 52"/>
                <a:gd name="T59" fmla="*/ 4 h 56"/>
                <a:gd name="T60" fmla="*/ 48 w 52"/>
                <a:gd name="T61" fmla="*/ 10 h 56"/>
                <a:gd name="T62" fmla="*/ 26 w 52"/>
                <a:gd name="T6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6">
                  <a:moveTo>
                    <a:pt x="48" y="5"/>
                  </a:moveTo>
                  <a:cubicBezTo>
                    <a:pt x="44" y="2"/>
                    <a:pt x="36" y="0"/>
                    <a:pt x="26" y="0"/>
                  </a:cubicBezTo>
                  <a:cubicBezTo>
                    <a:pt x="17" y="0"/>
                    <a:pt x="9" y="2"/>
                    <a:pt x="4" y="5"/>
                  </a:cubicBezTo>
                  <a:cubicBezTo>
                    <a:pt x="2" y="6"/>
                    <a:pt x="0" y="8"/>
                    <a:pt x="0" y="10"/>
                  </a:cubicBezTo>
                  <a:cubicBezTo>
                    <a:pt x="0" y="46"/>
                    <a:pt x="0" y="46"/>
                    <a:pt x="0" y="46"/>
                  </a:cubicBezTo>
                  <a:cubicBezTo>
                    <a:pt x="0" y="48"/>
                    <a:pt x="2" y="50"/>
                    <a:pt x="4" y="51"/>
                  </a:cubicBezTo>
                  <a:cubicBezTo>
                    <a:pt x="9" y="54"/>
                    <a:pt x="16" y="56"/>
                    <a:pt x="24" y="56"/>
                  </a:cubicBezTo>
                  <a:cubicBezTo>
                    <a:pt x="24" y="52"/>
                    <a:pt x="24" y="52"/>
                    <a:pt x="24" y="52"/>
                  </a:cubicBezTo>
                  <a:cubicBezTo>
                    <a:pt x="12" y="52"/>
                    <a:pt x="5" y="48"/>
                    <a:pt x="4" y="46"/>
                  </a:cubicBezTo>
                  <a:cubicBezTo>
                    <a:pt x="4" y="41"/>
                    <a:pt x="4" y="41"/>
                    <a:pt x="4" y="41"/>
                  </a:cubicBezTo>
                  <a:cubicBezTo>
                    <a:pt x="4" y="39"/>
                    <a:pt x="4" y="39"/>
                    <a:pt x="4" y="39"/>
                  </a:cubicBezTo>
                  <a:cubicBezTo>
                    <a:pt x="9" y="42"/>
                    <a:pt x="16" y="44"/>
                    <a:pt x="24" y="44"/>
                  </a:cubicBezTo>
                  <a:cubicBezTo>
                    <a:pt x="24" y="40"/>
                    <a:pt x="24" y="40"/>
                    <a:pt x="24" y="40"/>
                  </a:cubicBezTo>
                  <a:cubicBezTo>
                    <a:pt x="12" y="40"/>
                    <a:pt x="5" y="36"/>
                    <a:pt x="4" y="34"/>
                  </a:cubicBezTo>
                  <a:cubicBezTo>
                    <a:pt x="4" y="27"/>
                    <a:pt x="4" y="27"/>
                    <a:pt x="4" y="27"/>
                  </a:cubicBezTo>
                  <a:cubicBezTo>
                    <a:pt x="9" y="30"/>
                    <a:pt x="16" y="32"/>
                    <a:pt x="24" y="32"/>
                  </a:cubicBezTo>
                  <a:cubicBezTo>
                    <a:pt x="24" y="28"/>
                    <a:pt x="24" y="28"/>
                    <a:pt x="24" y="28"/>
                  </a:cubicBezTo>
                  <a:cubicBezTo>
                    <a:pt x="12" y="28"/>
                    <a:pt x="5" y="24"/>
                    <a:pt x="4" y="22"/>
                  </a:cubicBezTo>
                  <a:cubicBezTo>
                    <a:pt x="4" y="15"/>
                    <a:pt x="4" y="15"/>
                    <a:pt x="4" y="15"/>
                  </a:cubicBezTo>
                  <a:cubicBezTo>
                    <a:pt x="9" y="18"/>
                    <a:pt x="17" y="20"/>
                    <a:pt x="26" y="20"/>
                  </a:cubicBezTo>
                  <a:cubicBezTo>
                    <a:pt x="36" y="20"/>
                    <a:pt x="44" y="18"/>
                    <a:pt x="48" y="15"/>
                  </a:cubicBezTo>
                  <a:cubicBezTo>
                    <a:pt x="48" y="20"/>
                    <a:pt x="48" y="20"/>
                    <a:pt x="48" y="20"/>
                  </a:cubicBezTo>
                  <a:cubicBezTo>
                    <a:pt x="48" y="22"/>
                    <a:pt x="48" y="22"/>
                    <a:pt x="48" y="22"/>
                  </a:cubicBezTo>
                  <a:cubicBezTo>
                    <a:pt x="48" y="24"/>
                    <a:pt x="48" y="24"/>
                    <a:pt x="48" y="24"/>
                  </a:cubicBezTo>
                  <a:cubicBezTo>
                    <a:pt x="52" y="24"/>
                    <a:pt x="52" y="24"/>
                    <a:pt x="52" y="24"/>
                  </a:cubicBezTo>
                  <a:cubicBezTo>
                    <a:pt x="52" y="10"/>
                    <a:pt x="52" y="10"/>
                    <a:pt x="52" y="10"/>
                  </a:cubicBezTo>
                  <a:cubicBezTo>
                    <a:pt x="52" y="8"/>
                    <a:pt x="51" y="6"/>
                    <a:pt x="48" y="5"/>
                  </a:cubicBez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mj-lt"/>
              </a:endParaRPr>
            </a:p>
          </p:txBody>
        </p:sp>
      </p:grpSp>
      <p:grpSp>
        <p:nvGrpSpPr>
          <p:cNvPr id="152" name="Groupe 2">
            <a:extLst>
              <a:ext uri="{FF2B5EF4-FFF2-40B4-BE49-F238E27FC236}">
                <a16:creationId xmlns:a16="http://schemas.microsoft.com/office/drawing/2014/main" id="{9E333D18-B582-41D7-9735-5DD5DCA58F97}"/>
              </a:ext>
            </a:extLst>
          </p:cNvPr>
          <p:cNvGrpSpPr>
            <a:grpSpLocks noChangeAspect="1"/>
          </p:cNvGrpSpPr>
          <p:nvPr/>
        </p:nvGrpSpPr>
        <p:grpSpPr>
          <a:xfrm flipH="1">
            <a:off x="164125" y="266768"/>
            <a:ext cx="328776" cy="353706"/>
            <a:chOff x="165235" y="232554"/>
            <a:chExt cx="253804" cy="273051"/>
          </a:xfrm>
        </p:grpSpPr>
        <p:sp>
          <p:nvSpPr>
            <p:cNvPr id="153" name="Freeform 6">
              <a:extLst>
                <a:ext uri="{FF2B5EF4-FFF2-40B4-BE49-F238E27FC236}">
                  <a16:creationId xmlns:a16="http://schemas.microsoft.com/office/drawing/2014/main" id="{88A6C76C-A435-41E2-B934-E06E6927AC21}"/>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Rectangle 153">
              <a:extLst>
                <a:ext uri="{FF2B5EF4-FFF2-40B4-BE49-F238E27FC236}">
                  <a16:creationId xmlns:a16="http://schemas.microsoft.com/office/drawing/2014/main" id="{2BCF2B20-DCC2-419A-958C-A45F65C38CC8}"/>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grpSp>
        <p:nvGrpSpPr>
          <p:cNvPr id="155" name="Groupe 2">
            <a:extLst>
              <a:ext uri="{FF2B5EF4-FFF2-40B4-BE49-F238E27FC236}">
                <a16:creationId xmlns:a16="http://schemas.microsoft.com/office/drawing/2014/main" id="{34D87589-7D38-4320-BE6F-AEB346FA9549}"/>
              </a:ext>
            </a:extLst>
          </p:cNvPr>
          <p:cNvGrpSpPr/>
          <p:nvPr/>
        </p:nvGrpSpPr>
        <p:grpSpPr>
          <a:xfrm>
            <a:off x="8865599" y="6410026"/>
            <a:ext cx="772875" cy="192882"/>
            <a:chOff x="10416619" y="1219200"/>
            <a:chExt cx="772875" cy="192882"/>
          </a:xfrm>
        </p:grpSpPr>
        <p:sp>
          <p:nvSpPr>
            <p:cNvPr id="156" name="Rectangle 155">
              <a:extLst>
                <a:ext uri="{FF2B5EF4-FFF2-40B4-BE49-F238E27FC236}">
                  <a16:creationId xmlns:a16="http://schemas.microsoft.com/office/drawing/2014/main" id="{BEC62EB3-CE4B-4E51-B708-04756EB9FCC9}"/>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57" name="Freeform 6">
              <a:extLst>
                <a:ext uri="{FF2B5EF4-FFF2-40B4-BE49-F238E27FC236}">
                  <a16:creationId xmlns:a16="http://schemas.microsoft.com/office/drawing/2014/main" id="{D82247AE-4917-4641-BD9D-54FDC8747489}"/>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Espace réservé du texte 2">
            <a:extLst>
              <a:ext uri="{FF2B5EF4-FFF2-40B4-BE49-F238E27FC236}">
                <a16:creationId xmlns:a16="http://schemas.microsoft.com/office/drawing/2014/main" id="{A23CCF26-09CF-4105-B90B-FC38C98B6F6E}"/>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Tree>
    <p:extLst>
      <p:ext uri="{BB962C8B-B14F-4D97-AF65-F5344CB8AC3E}">
        <p14:creationId xmlns:p14="http://schemas.microsoft.com/office/powerpoint/2010/main" val="326315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1496EFF5-9FAD-4FB3-AA50-E8E6CD05CF43}"/>
              </a:ext>
            </a:extLst>
          </p:cNvPr>
          <p:cNvSpPr/>
          <p:nvPr/>
        </p:nvSpPr>
        <p:spPr bwMode="auto">
          <a:xfrm>
            <a:off x="288202" y="4059543"/>
            <a:ext cx="5221431" cy="22401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1512000" bIns="45720" numCol="1" rtlCol="0" anchor="t" anchorCtr="0" compatLnSpc="1">
            <a:prstTxWarp prst="textNoShape">
              <a:avLst/>
            </a:prstTxWarp>
          </a:bodyPr>
          <a:lstStyle/>
          <a:p>
            <a:pPr>
              <a:spcBef>
                <a:spcPts val="0"/>
              </a:spcBef>
              <a:spcAft>
                <a:spcPts val="100"/>
              </a:spcAft>
              <a:buClr>
                <a:schemeClr val="tx1"/>
              </a:buClr>
            </a:pPr>
            <a:endParaRPr lang="en-US" sz="700">
              <a:solidFill>
                <a:schemeClr val="tx2"/>
              </a:solidFill>
              <a:latin typeface="+mj-lt"/>
            </a:endParaRPr>
          </a:p>
        </p:txBody>
      </p:sp>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98" imgH="499" progId="TCLayout.ActiveDocument.1">
                  <p:embed/>
                </p:oleObj>
              </mc:Choice>
              <mc:Fallback>
                <p:oleObj name="think-cell Slide" r:id="rId5"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84514" y="97176"/>
            <a:ext cx="9200509" cy="576064"/>
          </a:xfrm>
        </p:spPr>
        <p:txBody>
          <a:bodyPr/>
          <a:lstStyle/>
          <a:p>
            <a:pPr>
              <a:lnSpc>
                <a:spcPts val="1500"/>
              </a:lnSpc>
              <a:tabLst>
                <a:tab pos="804863" algn="l"/>
              </a:tabLst>
            </a:pPr>
            <a:r>
              <a:rPr lang="en-US" sz="1200" u="sng" spc="-30">
                <a:solidFill>
                  <a:srgbClr val="009DB0"/>
                </a:solidFill>
                <a:latin typeface="+mj-lt"/>
                <a:ea typeface="+mn-ea"/>
                <a:cs typeface="+mn-cs"/>
              </a:rPr>
              <a:t>Focus on digital acquisition</a:t>
            </a:r>
            <a:r>
              <a:rPr lang="en-US" sz="1200" spc="-30">
                <a:solidFill>
                  <a:srgbClr val="009DB0"/>
                </a:solidFill>
                <a:latin typeface="+mj-lt"/>
                <a:ea typeface="+mn-ea"/>
                <a:cs typeface="+mn-cs"/>
              </a:rPr>
              <a:t>: </a:t>
            </a:r>
            <a:r>
              <a:rPr lang="en-US" sz="1200" b="0" spc="-30">
                <a:latin typeface="+mj-lt"/>
                <a:ea typeface="+mn-ea"/>
                <a:cs typeface="+mn-cs"/>
              </a:rPr>
              <a:t>Acquisition based on </a:t>
            </a:r>
            <a:r>
              <a:rPr lang="en-US" sz="1200" spc="-30">
                <a:solidFill>
                  <a:srgbClr val="009DB0"/>
                </a:solidFill>
                <a:latin typeface="+mj-lt"/>
                <a:ea typeface="+mn-ea"/>
                <a:cs typeface="+mn-cs"/>
              </a:rPr>
              <a:t>recommendations from customers </a:t>
            </a:r>
            <a:r>
              <a:rPr lang="en-US" sz="1200" b="0" spc="-30">
                <a:latin typeface="+mj-lt"/>
                <a:ea typeface="+mn-ea"/>
                <a:cs typeface="+mn-cs"/>
              </a:rPr>
              <a:t>or</a:t>
            </a:r>
            <a:r>
              <a:rPr lang="en-US" sz="1200" b="0" spc="-30">
                <a:solidFill>
                  <a:srgbClr val="009DB0"/>
                </a:solidFill>
                <a:latin typeface="+mj-lt"/>
                <a:ea typeface="+mn-ea"/>
                <a:cs typeface="+mn-cs"/>
              </a:rPr>
              <a:t> </a:t>
            </a:r>
            <a:r>
              <a:rPr lang="en-US" sz="1200" spc="-30">
                <a:solidFill>
                  <a:srgbClr val="009DB0"/>
                </a:solidFill>
                <a:latin typeface="+mj-lt"/>
                <a:ea typeface="+mn-ea"/>
                <a:cs typeface="+mn-cs"/>
              </a:rPr>
              <a:t>prescribers</a:t>
            </a:r>
            <a:r>
              <a:rPr lang="en-US" sz="1200" spc="-30">
                <a:latin typeface="+mj-lt"/>
                <a:ea typeface="+mn-ea"/>
                <a:cs typeface="+mn-cs"/>
              </a:rPr>
              <a:t> </a:t>
            </a:r>
            <a:r>
              <a:rPr lang="en-US" sz="1200" b="0" spc="-30">
                <a:latin typeface="+mj-lt"/>
                <a:ea typeface="+mn-ea"/>
                <a:cs typeface="+mn-cs"/>
              </a:rPr>
              <a:t>being the most effective, CG can further reinforce these channels by strengthening its </a:t>
            </a:r>
            <a:r>
              <a:rPr lang="en-US" sz="1200" spc="-30">
                <a:solidFill>
                  <a:srgbClr val="009DB0"/>
                </a:solidFill>
                <a:latin typeface="+mj-lt"/>
                <a:ea typeface="+mn-ea"/>
                <a:cs typeface="+mn-cs"/>
              </a:rPr>
              <a:t>digital reputation </a:t>
            </a:r>
            <a:r>
              <a:rPr lang="en-US" sz="1200" b="0" spc="-30">
                <a:latin typeface="+mj-lt"/>
                <a:ea typeface="+mn-ea"/>
                <a:cs typeface="+mn-cs"/>
              </a:rPr>
              <a:t>and </a:t>
            </a:r>
            <a:r>
              <a:rPr lang="en-US" sz="1200" spc="-30">
                <a:solidFill>
                  <a:srgbClr val="009DB0"/>
                </a:solidFill>
                <a:latin typeface="+mj-lt"/>
                <a:ea typeface="+mn-ea"/>
                <a:cs typeface="+mn-cs"/>
              </a:rPr>
              <a:t>online communication </a:t>
            </a:r>
          </a:p>
        </p:txBody>
      </p:sp>
      <p:sp>
        <p:nvSpPr>
          <p:cNvPr id="64" name="Espace réservé du texte 63">
            <a:extLst>
              <a:ext uri="{FF2B5EF4-FFF2-40B4-BE49-F238E27FC236}">
                <a16:creationId xmlns:a16="http://schemas.microsoft.com/office/drawing/2014/main" id="{E7405A97-95B6-44CA-82B3-448B6B61BF25}"/>
              </a:ext>
            </a:extLst>
          </p:cNvPr>
          <p:cNvSpPr>
            <a:spLocks noGrp="1"/>
          </p:cNvSpPr>
          <p:nvPr>
            <p:ph type="body" sz="quarter" idx="4294967295"/>
          </p:nvPr>
        </p:nvSpPr>
        <p:spPr>
          <a:xfrm>
            <a:off x="0" y="6580188"/>
            <a:ext cx="5345113" cy="244475"/>
          </a:xfrm>
        </p:spPr>
        <p:txBody>
          <a:bodyPr/>
          <a:lstStyle/>
          <a:p>
            <a:pPr marL="0" indent="0">
              <a:buNone/>
            </a:pPr>
            <a:r>
              <a:rPr lang="en-US" sz="600">
                <a:latin typeface="+mj-lt"/>
              </a:rPr>
              <a:t>Sources: eleven research and analysis </a:t>
            </a:r>
          </a:p>
        </p:txBody>
      </p:sp>
      <p:cxnSp>
        <p:nvCxnSpPr>
          <p:cNvPr id="22" name="Connecteur droit 21">
            <a:extLst>
              <a:ext uri="{FF2B5EF4-FFF2-40B4-BE49-F238E27FC236}">
                <a16:creationId xmlns:a16="http://schemas.microsoft.com/office/drawing/2014/main" id="{2840E1A5-11E5-4BB9-8E1D-1AC69336E98F}"/>
              </a:ext>
            </a:extLst>
          </p:cNvPr>
          <p:cNvCxnSpPr>
            <a:cxnSpLocks/>
          </p:cNvCxnSpPr>
          <p:nvPr/>
        </p:nvCxnSpPr>
        <p:spPr bwMode="auto">
          <a:xfrm>
            <a:off x="258618" y="1079645"/>
            <a:ext cx="525101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 name="Triangle isocèle 8">
            <a:extLst>
              <a:ext uri="{FF2B5EF4-FFF2-40B4-BE49-F238E27FC236}">
                <a16:creationId xmlns:a16="http://schemas.microsoft.com/office/drawing/2014/main" id="{746B94F1-B220-4A08-972A-6A1A4FCED8D6}"/>
              </a:ext>
            </a:extLst>
          </p:cNvPr>
          <p:cNvSpPr/>
          <p:nvPr/>
        </p:nvSpPr>
        <p:spPr bwMode="auto">
          <a:xfrm rot="5400000">
            <a:off x="4508985" y="3601794"/>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rgbClr val="009DB0"/>
              </a:solidFill>
              <a:effectLst/>
              <a:latin typeface="+mj-lt"/>
            </a:endParaRPr>
          </a:p>
        </p:txBody>
      </p:sp>
      <p:cxnSp>
        <p:nvCxnSpPr>
          <p:cNvPr id="68" name="Connecteur droit 67">
            <a:extLst>
              <a:ext uri="{FF2B5EF4-FFF2-40B4-BE49-F238E27FC236}">
                <a16:creationId xmlns:a16="http://schemas.microsoft.com/office/drawing/2014/main" id="{BC292AF5-D0DC-48C1-AF7D-703887027E9F}"/>
              </a:ext>
            </a:extLst>
          </p:cNvPr>
          <p:cNvCxnSpPr>
            <a:cxnSpLocks/>
          </p:cNvCxnSpPr>
          <p:nvPr/>
        </p:nvCxnSpPr>
        <p:spPr bwMode="auto">
          <a:xfrm>
            <a:off x="5867400" y="1079645"/>
            <a:ext cx="383820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0" name="Rectangle 69">
            <a:extLst>
              <a:ext uri="{FF2B5EF4-FFF2-40B4-BE49-F238E27FC236}">
                <a16:creationId xmlns:a16="http://schemas.microsoft.com/office/drawing/2014/main" id="{3FEB9E12-64EE-4F75-99B4-1812CA48978F}"/>
              </a:ext>
            </a:extLst>
          </p:cNvPr>
          <p:cNvSpPr/>
          <p:nvPr/>
        </p:nvSpPr>
        <p:spPr>
          <a:xfrm>
            <a:off x="5929460" y="894909"/>
            <a:ext cx="3569206" cy="415498"/>
          </a:xfrm>
          <a:prstGeom prst="rect">
            <a:avLst/>
          </a:prstGeom>
          <a:solidFill>
            <a:schemeClr val="bg1"/>
          </a:solidFill>
        </p:spPr>
        <p:txBody>
          <a:bodyPr wrap="square" lIns="0" rIns="0" bIns="0">
            <a:spAutoFit/>
          </a:bodyPr>
          <a:lstStyle/>
          <a:p>
            <a:pPr marL="87312" algn="ctr"/>
            <a:r>
              <a:rPr lang="en-US" sz="800" b="1">
                <a:solidFill>
                  <a:srgbClr val="009DB0"/>
                </a:solidFill>
                <a:latin typeface="+mj-lt"/>
              </a:rPr>
              <a:t>To further reinforce acquisition channels, CG can leverage digital levers aiming at strengthening digital reputation and at reinforcing its online communication with prescribers</a:t>
            </a:r>
          </a:p>
        </p:txBody>
      </p:sp>
      <p:sp>
        <p:nvSpPr>
          <p:cNvPr id="154" name="ZoneTexte 153">
            <a:extLst>
              <a:ext uri="{FF2B5EF4-FFF2-40B4-BE49-F238E27FC236}">
                <a16:creationId xmlns:a16="http://schemas.microsoft.com/office/drawing/2014/main" id="{53F86BB5-5DA6-42BD-A34B-ACFBA0673BA8}"/>
              </a:ext>
            </a:extLst>
          </p:cNvPr>
          <p:cNvSpPr txBox="1"/>
          <p:nvPr/>
        </p:nvSpPr>
        <p:spPr>
          <a:xfrm>
            <a:off x="715264" y="933381"/>
            <a:ext cx="4357023" cy="338554"/>
          </a:xfrm>
          <a:prstGeom prst="rect">
            <a:avLst/>
          </a:prstGeom>
          <a:solidFill>
            <a:schemeClr val="bg1"/>
          </a:solidFill>
        </p:spPr>
        <p:txBody>
          <a:bodyPr wrap="square">
            <a:spAutoFit/>
          </a:bodyPr>
          <a:lstStyle/>
          <a:p>
            <a:pPr algn="ctr"/>
            <a:r>
              <a:rPr kumimoji="0" lang="en-US" sz="800" b="1" i="0" u="none" strike="noStrike" cap="none" normalizeH="0" baseline="0">
                <a:ln>
                  <a:noFill/>
                </a:ln>
                <a:solidFill>
                  <a:srgbClr val="009DB0"/>
                </a:solidFill>
                <a:effectLst/>
              </a:rPr>
              <a:t>Acquisition channels based on the recommendation of trusted individuals appears as the most effective </a:t>
            </a:r>
            <a:r>
              <a:rPr lang="en-US" sz="800" b="1">
                <a:solidFill>
                  <a:srgbClr val="009DB0"/>
                </a:solidFill>
              </a:rPr>
              <a:t>for CGPs</a:t>
            </a:r>
          </a:p>
        </p:txBody>
      </p:sp>
      <p:cxnSp>
        <p:nvCxnSpPr>
          <p:cNvPr id="31" name="Connecteur droit 30">
            <a:extLst>
              <a:ext uri="{FF2B5EF4-FFF2-40B4-BE49-F238E27FC236}">
                <a16:creationId xmlns:a16="http://schemas.microsoft.com/office/drawing/2014/main" id="{871BDED7-E04D-4517-BE2B-2977F39C3922}"/>
              </a:ext>
            </a:extLst>
          </p:cNvPr>
          <p:cNvCxnSpPr>
            <a:cxnSpLocks/>
          </p:cNvCxnSpPr>
          <p:nvPr/>
        </p:nvCxnSpPr>
        <p:spPr bwMode="auto">
          <a:xfrm>
            <a:off x="288200" y="3795703"/>
            <a:ext cx="522143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3" name="Rectangle 32">
            <a:extLst>
              <a:ext uri="{FF2B5EF4-FFF2-40B4-BE49-F238E27FC236}">
                <a16:creationId xmlns:a16="http://schemas.microsoft.com/office/drawing/2014/main" id="{523A40DE-1AC4-4475-B315-485C306B4AB2}"/>
              </a:ext>
            </a:extLst>
          </p:cNvPr>
          <p:cNvSpPr/>
          <p:nvPr/>
        </p:nvSpPr>
        <p:spPr>
          <a:xfrm>
            <a:off x="496916" y="3658838"/>
            <a:ext cx="4838485" cy="292388"/>
          </a:xfrm>
          <a:prstGeom prst="rect">
            <a:avLst/>
          </a:prstGeom>
          <a:solidFill>
            <a:schemeClr val="bg1"/>
          </a:solidFill>
        </p:spPr>
        <p:txBody>
          <a:bodyPr wrap="square" lIns="36000" rIns="36000" bIns="0" anchor="ctr">
            <a:spAutoFit/>
          </a:bodyPr>
          <a:lstStyle/>
          <a:p>
            <a:pPr algn="ctr"/>
            <a:r>
              <a:rPr lang="en-US" sz="800" b="1">
                <a:solidFill>
                  <a:srgbClr val="009DB0"/>
                </a:solidFill>
                <a:latin typeface="+mj-lt"/>
              </a:rPr>
              <a:t>Regarding indirect acquisitions, CG leverages a network of different professions whose missions are changing towards more consulting services</a:t>
            </a:r>
          </a:p>
        </p:txBody>
      </p:sp>
      <p:sp>
        <p:nvSpPr>
          <p:cNvPr id="185" name="Rectangle 184">
            <a:extLst>
              <a:ext uri="{FF2B5EF4-FFF2-40B4-BE49-F238E27FC236}">
                <a16:creationId xmlns:a16="http://schemas.microsoft.com/office/drawing/2014/main" id="{644E6016-169B-49C7-A0F5-7F04F3CFD722}"/>
              </a:ext>
            </a:extLst>
          </p:cNvPr>
          <p:cNvSpPr/>
          <p:nvPr/>
        </p:nvSpPr>
        <p:spPr bwMode="auto">
          <a:xfrm>
            <a:off x="288201" y="1440277"/>
            <a:ext cx="5221432" cy="207494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sp>
        <p:nvSpPr>
          <p:cNvPr id="23" name="Rectangle 22">
            <a:extLst>
              <a:ext uri="{FF2B5EF4-FFF2-40B4-BE49-F238E27FC236}">
                <a16:creationId xmlns:a16="http://schemas.microsoft.com/office/drawing/2014/main" id="{24FA6183-D800-4678-A6CB-8EDDF0D8A387}"/>
              </a:ext>
            </a:extLst>
          </p:cNvPr>
          <p:cNvSpPr/>
          <p:nvPr/>
        </p:nvSpPr>
        <p:spPr bwMode="auto">
          <a:xfrm>
            <a:off x="417652" y="4971129"/>
            <a:ext cx="4942773" cy="1239323"/>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lgn="ctr"/>
            <a:endParaRPr lang="en-US" sz="700" b="1">
              <a:solidFill>
                <a:srgbClr val="009DB0"/>
              </a:solidFill>
              <a:latin typeface="+mj-lt"/>
            </a:endParaRPr>
          </a:p>
        </p:txBody>
      </p:sp>
      <p:sp>
        <p:nvSpPr>
          <p:cNvPr id="57" name="Rectangle 56">
            <a:extLst>
              <a:ext uri="{FF2B5EF4-FFF2-40B4-BE49-F238E27FC236}">
                <a16:creationId xmlns:a16="http://schemas.microsoft.com/office/drawing/2014/main" id="{C6370CCF-3CDB-4471-9B52-2E41837DE0F7}"/>
              </a:ext>
            </a:extLst>
          </p:cNvPr>
          <p:cNvSpPr/>
          <p:nvPr/>
        </p:nvSpPr>
        <p:spPr bwMode="auto">
          <a:xfrm>
            <a:off x="4508321" y="4690019"/>
            <a:ext cx="786646" cy="7272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grpSp>
        <p:nvGrpSpPr>
          <p:cNvPr id="41" name="Groupe 40">
            <a:extLst>
              <a:ext uri="{FF2B5EF4-FFF2-40B4-BE49-F238E27FC236}">
                <a16:creationId xmlns:a16="http://schemas.microsoft.com/office/drawing/2014/main" id="{A163AD69-08F8-4282-83E7-5C16D0CDB40A}"/>
              </a:ext>
            </a:extLst>
          </p:cNvPr>
          <p:cNvGrpSpPr/>
          <p:nvPr/>
        </p:nvGrpSpPr>
        <p:grpSpPr>
          <a:xfrm>
            <a:off x="460194" y="5656354"/>
            <a:ext cx="4820619" cy="447366"/>
            <a:chOff x="805351" y="4610762"/>
            <a:chExt cx="5318362" cy="495857"/>
          </a:xfrm>
        </p:grpSpPr>
        <p:sp>
          <p:nvSpPr>
            <p:cNvPr id="27" name="Flèche : droite 26">
              <a:extLst>
                <a:ext uri="{FF2B5EF4-FFF2-40B4-BE49-F238E27FC236}">
                  <a16:creationId xmlns:a16="http://schemas.microsoft.com/office/drawing/2014/main" id="{EB39F6F1-4367-4CFB-A9CE-96915523F10D}"/>
                </a:ext>
              </a:extLst>
            </p:cNvPr>
            <p:cNvSpPr/>
            <p:nvPr/>
          </p:nvSpPr>
          <p:spPr bwMode="auto">
            <a:xfrm>
              <a:off x="821691" y="4610762"/>
              <a:ext cx="5302022" cy="405656"/>
            </a:xfrm>
            <a:prstGeom prst="rightArrow">
              <a:avLst/>
            </a:prstGeom>
            <a:gradFill>
              <a:gsLst>
                <a:gs pos="0">
                  <a:schemeClr val="accent5">
                    <a:lumMod val="20000"/>
                    <a:lumOff val="80000"/>
                  </a:schemeClr>
                </a:gs>
                <a:gs pos="57000">
                  <a:schemeClr val="accent5">
                    <a:lumMod val="60000"/>
                    <a:lumOff val="40000"/>
                  </a:schemeClr>
                </a:gs>
                <a:gs pos="100000">
                  <a:srgbClr val="009DB0"/>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268288"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chemeClr val="tx1"/>
                  </a:solidFill>
                  <a:effectLst/>
                  <a:latin typeface="+mj-lt"/>
                </a:rPr>
                <a:t>	</a:t>
              </a:r>
              <a:endParaRPr kumimoji="0" lang="en-US" sz="700" b="0" i="0" u="none" strike="noStrike" cap="none" normalizeH="0" baseline="0">
                <a:ln>
                  <a:noFill/>
                </a:ln>
                <a:solidFill>
                  <a:schemeClr val="bg1"/>
                </a:solidFill>
                <a:effectLst/>
                <a:latin typeface="+mj-lt"/>
              </a:endParaRPr>
            </a:p>
          </p:txBody>
        </p:sp>
        <p:sp>
          <p:nvSpPr>
            <p:cNvPr id="36" name="ZoneTexte 35">
              <a:extLst>
                <a:ext uri="{FF2B5EF4-FFF2-40B4-BE49-F238E27FC236}">
                  <a16:creationId xmlns:a16="http://schemas.microsoft.com/office/drawing/2014/main" id="{D96A0E1E-42A2-42A0-B284-76EC594AF160}"/>
                </a:ext>
              </a:extLst>
            </p:cNvPr>
            <p:cNvSpPr txBox="1"/>
            <p:nvPr/>
          </p:nvSpPr>
          <p:spPr>
            <a:xfrm>
              <a:off x="805351" y="4708753"/>
              <a:ext cx="1470165" cy="221739"/>
            </a:xfrm>
            <a:prstGeom prst="rect">
              <a:avLst/>
            </a:prstGeom>
            <a:noFill/>
          </p:spPr>
          <p:txBody>
            <a:bodyPr wrap="square" rtlCol="0">
              <a:spAutoFit/>
            </a:bodyPr>
            <a:lstStyle/>
            <a:p>
              <a:pPr algn="ctr"/>
              <a:r>
                <a:rPr lang="en-US" sz="700">
                  <a:latin typeface="+mj-lt"/>
                </a:rPr>
                <a:t>Production </a:t>
              </a:r>
            </a:p>
          </p:txBody>
        </p:sp>
        <p:sp>
          <p:nvSpPr>
            <p:cNvPr id="63" name="ZoneTexte 62">
              <a:extLst>
                <a:ext uri="{FF2B5EF4-FFF2-40B4-BE49-F238E27FC236}">
                  <a16:creationId xmlns:a16="http://schemas.microsoft.com/office/drawing/2014/main" id="{37694109-3EC1-4B81-8063-5D42FA145303}"/>
                </a:ext>
              </a:extLst>
            </p:cNvPr>
            <p:cNvSpPr txBox="1"/>
            <p:nvPr/>
          </p:nvSpPr>
          <p:spPr>
            <a:xfrm>
              <a:off x="2456475" y="4721549"/>
              <a:ext cx="1470165" cy="221739"/>
            </a:xfrm>
            <a:prstGeom prst="rect">
              <a:avLst/>
            </a:prstGeom>
            <a:noFill/>
          </p:spPr>
          <p:txBody>
            <a:bodyPr wrap="square" rtlCol="0">
              <a:spAutoFit/>
            </a:bodyPr>
            <a:lstStyle/>
            <a:p>
              <a:pPr algn="ctr"/>
              <a:r>
                <a:rPr lang="en-US" sz="700">
                  <a:latin typeface="+mj-lt"/>
                </a:rPr>
                <a:t>Support </a:t>
              </a:r>
            </a:p>
          </p:txBody>
        </p:sp>
        <p:sp>
          <p:nvSpPr>
            <p:cNvPr id="67" name="ZoneTexte 66">
              <a:extLst>
                <a:ext uri="{FF2B5EF4-FFF2-40B4-BE49-F238E27FC236}">
                  <a16:creationId xmlns:a16="http://schemas.microsoft.com/office/drawing/2014/main" id="{B545069A-EB24-4A55-B429-69E924C60B8C}"/>
                </a:ext>
              </a:extLst>
            </p:cNvPr>
            <p:cNvSpPr txBox="1"/>
            <p:nvPr/>
          </p:nvSpPr>
          <p:spPr>
            <a:xfrm>
              <a:off x="4379177" y="4708753"/>
              <a:ext cx="1470165" cy="221739"/>
            </a:xfrm>
            <a:prstGeom prst="rect">
              <a:avLst/>
            </a:prstGeom>
            <a:noFill/>
          </p:spPr>
          <p:txBody>
            <a:bodyPr wrap="square" rtlCol="0">
              <a:spAutoFit/>
            </a:bodyPr>
            <a:lstStyle/>
            <a:p>
              <a:pPr algn="ctr"/>
              <a:r>
                <a:rPr lang="en-US" sz="700">
                  <a:latin typeface="+mj-lt"/>
                </a:rPr>
                <a:t>Consulting </a:t>
              </a:r>
            </a:p>
          </p:txBody>
        </p:sp>
        <p:sp>
          <p:nvSpPr>
            <p:cNvPr id="39" name="ZoneTexte 38">
              <a:extLst>
                <a:ext uri="{FF2B5EF4-FFF2-40B4-BE49-F238E27FC236}">
                  <a16:creationId xmlns:a16="http://schemas.microsoft.com/office/drawing/2014/main" id="{A69FB7D1-48C3-49C8-8522-9A58C7E7E7F0}"/>
                </a:ext>
              </a:extLst>
            </p:cNvPr>
            <p:cNvSpPr txBox="1"/>
            <p:nvPr/>
          </p:nvSpPr>
          <p:spPr>
            <a:xfrm>
              <a:off x="4037086" y="4884880"/>
              <a:ext cx="1976181" cy="221739"/>
            </a:xfrm>
            <a:prstGeom prst="rect">
              <a:avLst/>
            </a:prstGeom>
            <a:noFill/>
          </p:spPr>
          <p:txBody>
            <a:bodyPr wrap="square" rtlCol="0">
              <a:spAutoFit/>
            </a:bodyPr>
            <a:lstStyle/>
            <a:p>
              <a:pPr algn="ctr"/>
              <a:r>
                <a:rPr lang="en-US" sz="700">
                  <a:latin typeface="+mj-lt"/>
                </a:rPr>
                <a:t>Strong value-added services </a:t>
              </a:r>
            </a:p>
          </p:txBody>
        </p:sp>
        <p:sp>
          <p:nvSpPr>
            <p:cNvPr id="69" name="ZoneTexte 68">
              <a:extLst>
                <a:ext uri="{FF2B5EF4-FFF2-40B4-BE49-F238E27FC236}">
                  <a16:creationId xmlns:a16="http://schemas.microsoft.com/office/drawing/2014/main" id="{BB2CDE16-6403-4EDD-9F27-C1AC6394EB0F}"/>
                </a:ext>
              </a:extLst>
            </p:cNvPr>
            <p:cNvSpPr txBox="1"/>
            <p:nvPr/>
          </p:nvSpPr>
          <p:spPr>
            <a:xfrm>
              <a:off x="809608" y="4884880"/>
              <a:ext cx="1646867" cy="221739"/>
            </a:xfrm>
            <a:prstGeom prst="rect">
              <a:avLst/>
            </a:prstGeom>
            <a:noFill/>
          </p:spPr>
          <p:txBody>
            <a:bodyPr wrap="square" rtlCol="0">
              <a:spAutoFit/>
            </a:bodyPr>
            <a:lstStyle/>
            <a:p>
              <a:pPr algn="ctr"/>
              <a:r>
                <a:rPr lang="en-US" sz="700">
                  <a:latin typeface="+mj-lt"/>
                </a:rPr>
                <a:t>Low value-added services </a:t>
              </a:r>
            </a:p>
          </p:txBody>
        </p:sp>
      </p:grpSp>
      <p:sp>
        <p:nvSpPr>
          <p:cNvPr id="43" name="ZoneTexte 42">
            <a:extLst>
              <a:ext uri="{FF2B5EF4-FFF2-40B4-BE49-F238E27FC236}">
                <a16:creationId xmlns:a16="http://schemas.microsoft.com/office/drawing/2014/main" id="{A35A001D-25D6-4F57-8211-F386346642F3}"/>
              </a:ext>
            </a:extLst>
          </p:cNvPr>
          <p:cNvSpPr txBox="1"/>
          <p:nvPr/>
        </p:nvSpPr>
        <p:spPr>
          <a:xfrm>
            <a:off x="537351" y="4971130"/>
            <a:ext cx="1003997" cy="630942"/>
          </a:xfrm>
          <a:prstGeom prst="rect">
            <a:avLst/>
          </a:prstGeom>
          <a:noFill/>
        </p:spPr>
        <p:txBody>
          <a:bodyPr wrap="square" rtlCol="0">
            <a:spAutoFit/>
          </a:bodyPr>
          <a:lstStyle/>
          <a:p>
            <a:pPr algn="ctr"/>
            <a:r>
              <a:rPr lang="en-US" sz="700">
                <a:latin typeface="+mj-lt"/>
              </a:rPr>
              <a:t>Produce accountability at a competitive price thanks to </a:t>
            </a:r>
            <a:r>
              <a:rPr lang="en-US" sz="700">
                <a:solidFill>
                  <a:srgbClr val="009DB0"/>
                </a:solidFill>
                <a:latin typeface="+mj-lt"/>
              </a:rPr>
              <a:t>automation</a:t>
            </a:r>
          </a:p>
        </p:txBody>
      </p:sp>
      <p:sp>
        <p:nvSpPr>
          <p:cNvPr id="71" name="ZoneTexte 70">
            <a:extLst>
              <a:ext uri="{FF2B5EF4-FFF2-40B4-BE49-F238E27FC236}">
                <a16:creationId xmlns:a16="http://schemas.microsoft.com/office/drawing/2014/main" id="{2E7A1C48-BA1B-42B8-BDE4-C6213E199B9D}"/>
              </a:ext>
            </a:extLst>
          </p:cNvPr>
          <p:cNvSpPr txBox="1"/>
          <p:nvPr/>
        </p:nvSpPr>
        <p:spPr>
          <a:xfrm>
            <a:off x="1459034" y="4971130"/>
            <a:ext cx="1182334" cy="523220"/>
          </a:xfrm>
          <a:prstGeom prst="rect">
            <a:avLst/>
          </a:prstGeom>
          <a:noFill/>
        </p:spPr>
        <p:txBody>
          <a:bodyPr wrap="square" rtlCol="0">
            <a:spAutoFit/>
          </a:bodyPr>
          <a:lstStyle/>
          <a:p>
            <a:pPr algn="ctr"/>
            <a:r>
              <a:rPr lang="en-US" sz="700">
                <a:latin typeface="+mj-lt"/>
              </a:rPr>
              <a:t>Support SMEs in the </a:t>
            </a:r>
            <a:r>
              <a:rPr lang="en-US" sz="700">
                <a:solidFill>
                  <a:srgbClr val="009DB0"/>
                </a:solidFill>
                <a:latin typeface="+mj-lt"/>
              </a:rPr>
              <a:t>digitalization of their accounting tasks </a:t>
            </a:r>
            <a:r>
              <a:rPr lang="en-US" sz="700">
                <a:latin typeface="+mj-lt"/>
              </a:rPr>
              <a:t>(e.g., expenses)</a:t>
            </a:r>
          </a:p>
        </p:txBody>
      </p:sp>
      <p:sp>
        <p:nvSpPr>
          <p:cNvPr id="45" name="ZoneTexte 44">
            <a:extLst>
              <a:ext uri="{FF2B5EF4-FFF2-40B4-BE49-F238E27FC236}">
                <a16:creationId xmlns:a16="http://schemas.microsoft.com/office/drawing/2014/main" id="{00FD787C-642E-4792-A811-6078DA1210B2}"/>
              </a:ext>
            </a:extLst>
          </p:cNvPr>
          <p:cNvSpPr txBox="1"/>
          <p:nvPr/>
        </p:nvSpPr>
        <p:spPr>
          <a:xfrm>
            <a:off x="2697287" y="5078852"/>
            <a:ext cx="843770" cy="523220"/>
          </a:xfrm>
          <a:prstGeom prst="rect">
            <a:avLst/>
          </a:prstGeom>
          <a:noFill/>
        </p:spPr>
        <p:txBody>
          <a:bodyPr wrap="square" rtlCol="0">
            <a:spAutoFit/>
          </a:bodyPr>
          <a:lstStyle/>
          <a:p>
            <a:pPr algn="ctr"/>
            <a:r>
              <a:rPr lang="en-US" sz="700">
                <a:latin typeface="+mj-lt"/>
              </a:rPr>
              <a:t>Digitalize the Financial Director function</a:t>
            </a:r>
          </a:p>
        </p:txBody>
      </p:sp>
      <p:sp>
        <p:nvSpPr>
          <p:cNvPr id="74" name="ZoneTexte 73">
            <a:extLst>
              <a:ext uri="{FF2B5EF4-FFF2-40B4-BE49-F238E27FC236}">
                <a16:creationId xmlns:a16="http://schemas.microsoft.com/office/drawing/2014/main" id="{4690B46A-69BD-49A0-A881-242720B90383}"/>
              </a:ext>
            </a:extLst>
          </p:cNvPr>
          <p:cNvSpPr txBox="1"/>
          <p:nvPr/>
        </p:nvSpPr>
        <p:spPr>
          <a:xfrm>
            <a:off x="3615040" y="5078852"/>
            <a:ext cx="825707" cy="523220"/>
          </a:xfrm>
          <a:prstGeom prst="rect">
            <a:avLst/>
          </a:prstGeom>
          <a:noFill/>
        </p:spPr>
        <p:txBody>
          <a:bodyPr wrap="square" rtlCol="0">
            <a:spAutoFit/>
          </a:bodyPr>
          <a:lstStyle/>
          <a:p>
            <a:pPr algn="ctr"/>
            <a:r>
              <a:rPr lang="en-US" sz="700">
                <a:latin typeface="+mj-lt"/>
              </a:rPr>
              <a:t>Provide </a:t>
            </a:r>
            <a:r>
              <a:rPr lang="en-US" sz="700">
                <a:solidFill>
                  <a:srgbClr val="009DB0"/>
                </a:solidFill>
                <a:latin typeface="+mj-lt"/>
              </a:rPr>
              <a:t>ultra personalized advice</a:t>
            </a:r>
            <a:r>
              <a:rPr lang="en-US" sz="700">
                <a:latin typeface="+mj-lt"/>
              </a:rPr>
              <a:t> to CEOs</a:t>
            </a:r>
          </a:p>
        </p:txBody>
      </p:sp>
      <p:sp>
        <p:nvSpPr>
          <p:cNvPr id="75" name="ZoneTexte 74">
            <a:extLst>
              <a:ext uri="{FF2B5EF4-FFF2-40B4-BE49-F238E27FC236}">
                <a16:creationId xmlns:a16="http://schemas.microsoft.com/office/drawing/2014/main" id="{15569070-AFC4-41CB-960B-D2BB11DDB997}"/>
              </a:ext>
            </a:extLst>
          </p:cNvPr>
          <p:cNvSpPr txBox="1"/>
          <p:nvPr/>
        </p:nvSpPr>
        <p:spPr>
          <a:xfrm>
            <a:off x="4434338" y="4971130"/>
            <a:ext cx="886598" cy="630942"/>
          </a:xfrm>
          <a:prstGeom prst="rect">
            <a:avLst/>
          </a:prstGeom>
          <a:noFill/>
        </p:spPr>
        <p:txBody>
          <a:bodyPr wrap="square" rtlCol="0">
            <a:spAutoFit/>
          </a:bodyPr>
          <a:lstStyle/>
          <a:p>
            <a:pPr algn="ctr"/>
            <a:r>
              <a:rPr lang="en-US" sz="700">
                <a:latin typeface="+mj-lt"/>
              </a:rPr>
              <a:t>Diversify </a:t>
            </a:r>
            <a:r>
              <a:rPr lang="en-US" sz="700">
                <a:solidFill>
                  <a:srgbClr val="009DB0"/>
                </a:solidFill>
                <a:latin typeface="+mj-lt"/>
              </a:rPr>
              <a:t>towards other activities </a:t>
            </a:r>
            <a:r>
              <a:rPr lang="en-US" sz="700">
                <a:latin typeface="+mj-lt"/>
              </a:rPr>
              <a:t>(e.g., Wealth management)</a:t>
            </a:r>
          </a:p>
        </p:txBody>
      </p:sp>
      <p:cxnSp>
        <p:nvCxnSpPr>
          <p:cNvPr id="47" name="Connecteur droit 46">
            <a:extLst>
              <a:ext uri="{FF2B5EF4-FFF2-40B4-BE49-F238E27FC236}">
                <a16:creationId xmlns:a16="http://schemas.microsoft.com/office/drawing/2014/main" id="{3C9FD681-CB1D-4C55-9961-B499D3847198}"/>
              </a:ext>
            </a:extLst>
          </p:cNvPr>
          <p:cNvCxnSpPr>
            <a:cxnSpLocks/>
          </p:cNvCxnSpPr>
          <p:nvPr/>
        </p:nvCxnSpPr>
        <p:spPr bwMode="auto">
          <a:xfrm flipV="1">
            <a:off x="1056496" y="5597167"/>
            <a:ext cx="0" cy="148353"/>
          </a:xfrm>
          <a:prstGeom prst="line">
            <a:avLst/>
          </a:prstGeom>
          <a:solidFill>
            <a:schemeClr val="tx2"/>
          </a:solidFill>
          <a:ln w="9525" cap="flat" cmpd="sng" algn="ctr">
            <a:solidFill>
              <a:srgbClr val="009DB0"/>
            </a:solidFill>
            <a:prstDash val="solid"/>
            <a:round/>
            <a:headEnd type="none" w="med" len="med"/>
            <a:tailEnd type="none" w="med" len="med"/>
          </a:ln>
          <a:effectLst/>
        </p:spPr>
      </p:cxnSp>
      <p:sp>
        <p:nvSpPr>
          <p:cNvPr id="50" name="Ellipse 49">
            <a:extLst>
              <a:ext uri="{FF2B5EF4-FFF2-40B4-BE49-F238E27FC236}">
                <a16:creationId xmlns:a16="http://schemas.microsoft.com/office/drawing/2014/main" id="{6C5B0039-A0F0-4F27-B36D-F99F2734871C}"/>
              </a:ext>
            </a:extLst>
          </p:cNvPr>
          <p:cNvSpPr/>
          <p:nvPr/>
        </p:nvSpPr>
        <p:spPr bwMode="auto">
          <a:xfrm rot="10800000">
            <a:off x="1030188" y="5729276"/>
            <a:ext cx="48684" cy="43778"/>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rgbClr val="009DB0"/>
              </a:solidFill>
              <a:effectLst/>
              <a:latin typeface="+mj-lt"/>
            </a:endParaRPr>
          </a:p>
        </p:txBody>
      </p:sp>
      <p:sp>
        <p:nvSpPr>
          <p:cNvPr id="151" name="ZoneTexte 150">
            <a:extLst>
              <a:ext uri="{FF2B5EF4-FFF2-40B4-BE49-F238E27FC236}">
                <a16:creationId xmlns:a16="http://schemas.microsoft.com/office/drawing/2014/main" id="{D2634EA9-E4F8-49E7-B24B-731BA9223742}"/>
              </a:ext>
            </a:extLst>
          </p:cNvPr>
          <p:cNvSpPr txBox="1"/>
          <p:nvPr/>
        </p:nvSpPr>
        <p:spPr>
          <a:xfrm>
            <a:off x="319446" y="4126427"/>
            <a:ext cx="5104771" cy="677108"/>
          </a:xfrm>
          <a:prstGeom prst="rect">
            <a:avLst/>
          </a:prstGeom>
          <a:noFill/>
        </p:spPr>
        <p:txBody>
          <a:bodyPr wrap="square">
            <a:spAutoFit/>
          </a:bodyPr>
          <a:lstStyle/>
          <a:p>
            <a:pPr marL="171450" indent="-171450">
              <a:spcAft>
                <a:spcPts val="600"/>
              </a:spcAft>
              <a:buClr>
                <a:schemeClr val="tx1"/>
              </a:buClr>
              <a:buFont typeface="Arial" panose="020B0604020202020204" pitchFamily="34" charset="0"/>
              <a:buChar char="•"/>
            </a:pPr>
            <a:r>
              <a:rPr lang="en-US" sz="700">
                <a:latin typeface="+mj-lt"/>
              </a:rPr>
              <a:t>CG leverages </a:t>
            </a:r>
            <a:r>
              <a:rPr lang="en-US" sz="700">
                <a:solidFill>
                  <a:srgbClr val="009DB0"/>
                </a:solidFill>
                <a:latin typeface="+mj-lt"/>
              </a:rPr>
              <a:t>3 types of prescribers: </a:t>
            </a:r>
            <a:r>
              <a:rPr lang="en-US" sz="700">
                <a:latin typeface="+mj-lt"/>
              </a:rPr>
              <a:t>CPAs, notaries and tax lawyers</a:t>
            </a:r>
          </a:p>
          <a:p>
            <a:pPr marL="171450" indent="-171450">
              <a:spcAft>
                <a:spcPts val="600"/>
              </a:spcAft>
              <a:buClr>
                <a:schemeClr val="tx1"/>
              </a:buClr>
              <a:buFont typeface="Arial" panose="020B0604020202020204" pitchFamily="34" charset="0"/>
              <a:buChar char="•"/>
            </a:pPr>
            <a:r>
              <a:rPr lang="en-US" sz="700">
                <a:latin typeface="+mj-lt"/>
              </a:rPr>
              <a:t>These professionals are </a:t>
            </a:r>
            <a:r>
              <a:rPr lang="en-US" sz="700">
                <a:solidFill>
                  <a:srgbClr val="009DB0"/>
                </a:solidFill>
                <a:latin typeface="+mj-lt"/>
              </a:rPr>
              <a:t>very sensitive to their reputation </a:t>
            </a:r>
            <a:r>
              <a:rPr lang="en-US" sz="700">
                <a:latin typeface="+mj-lt"/>
              </a:rPr>
              <a:t>(due to their </a:t>
            </a:r>
            <a:r>
              <a:rPr lang="en-US" sz="700">
                <a:solidFill>
                  <a:srgbClr val="009DB0"/>
                </a:solidFill>
                <a:latin typeface="+mj-lt"/>
              </a:rPr>
              <a:t>“</a:t>
            </a:r>
            <a:r>
              <a:rPr lang="en-US" sz="700" err="1">
                <a:solidFill>
                  <a:srgbClr val="009DB0"/>
                </a:solidFill>
                <a:latin typeface="+mj-lt"/>
              </a:rPr>
              <a:t>intuitu</a:t>
            </a:r>
            <a:r>
              <a:rPr lang="en-US" sz="700">
                <a:solidFill>
                  <a:srgbClr val="009DB0"/>
                </a:solidFill>
                <a:latin typeface="+mj-lt"/>
              </a:rPr>
              <a:t> personae</a:t>
            </a:r>
            <a:r>
              <a:rPr lang="en-US" sz="700">
                <a:solidFill>
                  <a:schemeClr val="accent5"/>
                </a:solidFill>
                <a:latin typeface="+mj-lt"/>
              </a:rPr>
              <a:t>” </a:t>
            </a:r>
            <a:r>
              <a:rPr lang="en-US" sz="700">
                <a:latin typeface="+mj-lt"/>
              </a:rPr>
              <a:t>with end-customers) and won’t recommend any partner (e.g., CGP) without a strong </a:t>
            </a:r>
            <a:r>
              <a:rPr lang="en-US" sz="700">
                <a:solidFill>
                  <a:srgbClr val="009DB0"/>
                </a:solidFill>
                <a:latin typeface="+mj-lt"/>
              </a:rPr>
              <a:t>trust-based relationship</a:t>
            </a:r>
          </a:p>
          <a:p>
            <a:pPr marL="171450" indent="-171450">
              <a:spcAft>
                <a:spcPts val="600"/>
              </a:spcAft>
              <a:buClr>
                <a:schemeClr val="tx1"/>
              </a:buClr>
              <a:buFont typeface="Arial" panose="020B0604020202020204" pitchFamily="34" charset="0"/>
              <a:buChar char="•"/>
            </a:pPr>
            <a:r>
              <a:rPr lang="en-US" sz="700">
                <a:latin typeface="+mj-lt"/>
              </a:rPr>
              <a:t>CPAs’ operations are digitalizing and evolving towards more consulting services:</a:t>
            </a:r>
          </a:p>
        </p:txBody>
      </p:sp>
      <p:sp>
        <p:nvSpPr>
          <p:cNvPr id="61444" name="Arrow: Up-Down 128">
            <a:extLst>
              <a:ext uri="{FF2B5EF4-FFF2-40B4-BE49-F238E27FC236}">
                <a16:creationId xmlns:a16="http://schemas.microsoft.com/office/drawing/2014/main" id="{E8C08588-76F8-4294-88A2-753642D66FF7}"/>
              </a:ext>
            </a:extLst>
          </p:cNvPr>
          <p:cNvSpPr/>
          <p:nvPr/>
        </p:nvSpPr>
        <p:spPr bwMode="auto">
          <a:xfrm>
            <a:off x="849387" y="1760283"/>
            <a:ext cx="4583267" cy="150714"/>
          </a:xfrm>
          <a:prstGeom prst="homePlate">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nvGrpSpPr>
          <p:cNvPr id="61457" name="Groupe 61456">
            <a:extLst>
              <a:ext uri="{FF2B5EF4-FFF2-40B4-BE49-F238E27FC236}">
                <a16:creationId xmlns:a16="http://schemas.microsoft.com/office/drawing/2014/main" id="{B830179C-2ACE-44C3-92F4-04A4C5E76812}"/>
              </a:ext>
            </a:extLst>
          </p:cNvPr>
          <p:cNvGrpSpPr/>
          <p:nvPr/>
        </p:nvGrpSpPr>
        <p:grpSpPr>
          <a:xfrm>
            <a:off x="2345592" y="1719660"/>
            <a:ext cx="269021" cy="261280"/>
            <a:chOff x="1891609" y="1586147"/>
            <a:chExt cx="179414" cy="179414"/>
          </a:xfrm>
        </p:grpSpPr>
        <p:sp>
          <p:nvSpPr>
            <p:cNvPr id="61446" name="Ellipse 236">
              <a:extLst>
                <a:ext uri="{FF2B5EF4-FFF2-40B4-BE49-F238E27FC236}">
                  <a16:creationId xmlns:a16="http://schemas.microsoft.com/office/drawing/2014/main" id="{6D1BAC81-7833-48AD-87F3-845CA6ED0B58}"/>
                </a:ext>
              </a:extLst>
            </p:cNvPr>
            <p:cNvSpPr/>
            <p:nvPr/>
          </p:nvSpPr>
          <p:spPr>
            <a:xfrm>
              <a:off x="1891609" y="1586147"/>
              <a:ext cx="179414" cy="17941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61451" name="Graphic 41" descr="Receiver">
              <a:extLst>
                <a:ext uri="{FF2B5EF4-FFF2-40B4-BE49-F238E27FC236}">
                  <a16:creationId xmlns:a16="http://schemas.microsoft.com/office/drawing/2014/main" id="{31F544F5-D02D-44C3-85B8-FD0BB4DFDA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9548" y="1606766"/>
              <a:ext cx="141680" cy="141680"/>
            </a:xfrm>
            <a:prstGeom prst="rect">
              <a:avLst/>
            </a:prstGeom>
          </p:spPr>
        </p:pic>
      </p:grpSp>
      <p:grpSp>
        <p:nvGrpSpPr>
          <p:cNvPr id="61456" name="Groupe 61455">
            <a:extLst>
              <a:ext uri="{FF2B5EF4-FFF2-40B4-BE49-F238E27FC236}">
                <a16:creationId xmlns:a16="http://schemas.microsoft.com/office/drawing/2014/main" id="{E83E6465-A094-4DE3-A9D4-9A0594AD0A94}"/>
              </a:ext>
            </a:extLst>
          </p:cNvPr>
          <p:cNvGrpSpPr/>
          <p:nvPr/>
        </p:nvGrpSpPr>
        <p:grpSpPr>
          <a:xfrm>
            <a:off x="1206599" y="1719660"/>
            <a:ext cx="269021" cy="261280"/>
            <a:chOff x="1007833" y="1586147"/>
            <a:chExt cx="179414" cy="179414"/>
          </a:xfrm>
        </p:grpSpPr>
        <p:sp>
          <p:nvSpPr>
            <p:cNvPr id="61445" name="Ellipse 236">
              <a:extLst>
                <a:ext uri="{FF2B5EF4-FFF2-40B4-BE49-F238E27FC236}">
                  <a16:creationId xmlns:a16="http://schemas.microsoft.com/office/drawing/2014/main" id="{A2A0364F-3145-492E-94A0-AF3E3915C78C}"/>
                </a:ext>
              </a:extLst>
            </p:cNvPr>
            <p:cNvSpPr/>
            <p:nvPr/>
          </p:nvSpPr>
          <p:spPr>
            <a:xfrm>
              <a:off x="1007833" y="1586147"/>
              <a:ext cx="179414" cy="17941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61452" name="Graphic 47">
              <a:extLst>
                <a:ext uri="{FF2B5EF4-FFF2-40B4-BE49-F238E27FC236}">
                  <a16:creationId xmlns:a16="http://schemas.microsoft.com/office/drawing/2014/main" id="{6BDBFF37-A8DA-41DA-803D-27DCFF74E345}"/>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7228"/>
            <a:stretch/>
          </p:blipFill>
          <p:spPr>
            <a:xfrm>
              <a:off x="1038609" y="1623680"/>
              <a:ext cx="117860" cy="122682"/>
            </a:xfrm>
            <a:prstGeom prst="rect">
              <a:avLst/>
            </a:prstGeom>
          </p:spPr>
        </p:pic>
      </p:grpSp>
      <p:grpSp>
        <p:nvGrpSpPr>
          <p:cNvPr id="61458" name="Groupe 61457">
            <a:extLst>
              <a:ext uri="{FF2B5EF4-FFF2-40B4-BE49-F238E27FC236}">
                <a16:creationId xmlns:a16="http://schemas.microsoft.com/office/drawing/2014/main" id="{727084EC-9838-493E-8BA7-F1BB052A7E8F}"/>
              </a:ext>
            </a:extLst>
          </p:cNvPr>
          <p:cNvGrpSpPr/>
          <p:nvPr/>
        </p:nvGrpSpPr>
        <p:grpSpPr>
          <a:xfrm>
            <a:off x="3484586" y="1719660"/>
            <a:ext cx="269021" cy="261280"/>
            <a:chOff x="2775385" y="1586147"/>
            <a:chExt cx="179414" cy="179414"/>
          </a:xfrm>
        </p:grpSpPr>
        <p:sp>
          <p:nvSpPr>
            <p:cNvPr id="61447" name="Ellipse 236">
              <a:extLst>
                <a:ext uri="{FF2B5EF4-FFF2-40B4-BE49-F238E27FC236}">
                  <a16:creationId xmlns:a16="http://schemas.microsoft.com/office/drawing/2014/main" id="{8D43CD32-507A-4D78-987C-030C00C5CDEE}"/>
                </a:ext>
              </a:extLst>
            </p:cNvPr>
            <p:cNvSpPr/>
            <p:nvPr/>
          </p:nvSpPr>
          <p:spPr>
            <a:xfrm>
              <a:off x="2775385" y="1586147"/>
              <a:ext cx="179414" cy="17941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61453" name="Graphic 49">
              <a:extLst>
                <a:ext uri="{FF2B5EF4-FFF2-40B4-BE49-F238E27FC236}">
                  <a16:creationId xmlns:a16="http://schemas.microsoft.com/office/drawing/2014/main" id="{7054D005-DBC4-4619-8C14-965294BDC856}"/>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6080"/>
            <a:stretch/>
          </p:blipFill>
          <p:spPr>
            <a:xfrm>
              <a:off x="2810231" y="1617048"/>
              <a:ext cx="121969" cy="127947"/>
            </a:xfrm>
            <a:prstGeom prst="rect">
              <a:avLst/>
            </a:prstGeom>
          </p:spPr>
        </p:pic>
      </p:grpSp>
      <p:grpSp>
        <p:nvGrpSpPr>
          <p:cNvPr id="61459" name="Groupe 61458">
            <a:extLst>
              <a:ext uri="{FF2B5EF4-FFF2-40B4-BE49-F238E27FC236}">
                <a16:creationId xmlns:a16="http://schemas.microsoft.com/office/drawing/2014/main" id="{CE737A85-CE84-417D-8B90-94C9C240BD97}"/>
              </a:ext>
            </a:extLst>
          </p:cNvPr>
          <p:cNvGrpSpPr/>
          <p:nvPr/>
        </p:nvGrpSpPr>
        <p:grpSpPr>
          <a:xfrm>
            <a:off x="4623579" y="1719660"/>
            <a:ext cx="269021" cy="261280"/>
            <a:chOff x="3659161" y="1586147"/>
            <a:chExt cx="179414" cy="179414"/>
          </a:xfrm>
        </p:grpSpPr>
        <p:sp>
          <p:nvSpPr>
            <p:cNvPr id="61448" name="Ellipse 236">
              <a:extLst>
                <a:ext uri="{FF2B5EF4-FFF2-40B4-BE49-F238E27FC236}">
                  <a16:creationId xmlns:a16="http://schemas.microsoft.com/office/drawing/2014/main" id="{D5279765-684F-4556-9497-D943331FAEAC}"/>
                </a:ext>
              </a:extLst>
            </p:cNvPr>
            <p:cNvSpPr/>
            <p:nvPr/>
          </p:nvSpPr>
          <p:spPr>
            <a:xfrm>
              <a:off x="3659161" y="1586147"/>
              <a:ext cx="179414" cy="17941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61454" name="Graphic 51">
              <a:extLst>
                <a:ext uri="{FF2B5EF4-FFF2-40B4-BE49-F238E27FC236}">
                  <a16:creationId xmlns:a16="http://schemas.microsoft.com/office/drawing/2014/main" id="{814CFB2C-8BB2-47F8-8B12-A9B5CE051C8E}"/>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2000"/>
            <a:stretch/>
          </p:blipFill>
          <p:spPr>
            <a:xfrm>
              <a:off x="3690889" y="1611044"/>
              <a:ext cx="125718" cy="138290"/>
            </a:xfrm>
            <a:prstGeom prst="rect">
              <a:avLst/>
            </a:prstGeom>
          </p:spPr>
        </p:pic>
      </p:grpSp>
      <p:sp>
        <p:nvSpPr>
          <p:cNvPr id="61460" name="Rectangle 61459">
            <a:extLst>
              <a:ext uri="{FF2B5EF4-FFF2-40B4-BE49-F238E27FC236}">
                <a16:creationId xmlns:a16="http://schemas.microsoft.com/office/drawing/2014/main" id="{2F3C0D46-1557-41AF-ABB2-981900B8F865}"/>
              </a:ext>
            </a:extLst>
          </p:cNvPr>
          <p:cNvSpPr/>
          <p:nvPr/>
        </p:nvSpPr>
        <p:spPr>
          <a:xfrm>
            <a:off x="989707" y="1473935"/>
            <a:ext cx="719081"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rgbClr val="009DB0"/>
                </a:solidFill>
                <a:ea typeface="Verdana" panose="020B0604030504040204" pitchFamily="34" charset="0"/>
              </a:rPr>
              <a:t>Digital marketing</a:t>
            </a:r>
          </a:p>
        </p:txBody>
      </p:sp>
      <p:sp>
        <p:nvSpPr>
          <p:cNvPr id="184" name="Rectangle 183">
            <a:extLst>
              <a:ext uri="{FF2B5EF4-FFF2-40B4-BE49-F238E27FC236}">
                <a16:creationId xmlns:a16="http://schemas.microsoft.com/office/drawing/2014/main" id="{A97CF940-3200-4E65-B50D-7ACF067600BF}"/>
              </a:ext>
            </a:extLst>
          </p:cNvPr>
          <p:cNvSpPr/>
          <p:nvPr/>
        </p:nvSpPr>
        <p:spPr>
          <a:xfrm>
            <a:off x="2127228" y="1473935"/>
            <a:ext cx="719081"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rgbClr val="009DB0"/>
                </a:solidFill>
                <a:ea typeface="Verdana" panose="020B0604030504040204" pitchFamily="34" charset="0"/>
              </a:rPr>
              <a:t>Prospection (phone calls)</a:t>
            </a:r>
          </a:p>
        </p:txBody>
      </p:sp>
      <p:sp>
        <p:nvSpPr>
          <p:cNvPr id="186" name="Rectangle 185">
            <a:extLst>
              <a:ext uri="{FF2B5EF4-FFF2-40B4-BE49-F238E27FC236}">
                <a16:creationId xmlns:a16="http://schemas.microsoft.com/office/drawing/2014/main" id="{E56BF482-0824-49BD-8D52-5CAD37DFA8A6}"/>
              </a:ext>
            </a:extLst>
          </p:cNvPr>
          <p:cNvSpPr/>
          <p:nvPr/>
        </p:nvSpPr>
        <p:spPr>
          <a:xfrm>
            <a:off x="3195806" y="1473935"/>
            <a:ext cx="862862"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rgbClr val="009DB0"/>
                </a:solidFill>
                <a:ea typeface="Verdana" panose="020B0604030504040204" pitchFamily="34" charset="0"/>
              </a:rPr>
              <a:t>Recommendation from customers</a:t>
            </a:r>
          </a:p>
        </p:txBody>
      </p:sp>
      <p:sp>
        <p:nvSpPr>
          <p:cNvPr id="187" name="Rectangle 186">
            <a:extLst>
              <a:ext uri="{FF2B5EF4-FFF2-40B4-BE49-F238E27FC236}">
                <a16:creationId xmlns:a16="http://schemas.microsoft.com/office/drawing/2014/main" id="{AF6CF9FA-E7BE-48FB-8C81-9EEA92D260AB}"/>
              </a:ext>
            </a:extLst>
          </p:cNvPr>
          <p:cNvSpPr/>
          <p:nvPr/>
        </p:nvSpPr>
        <p:spPr>
          <a:xfrm>
            <a:off x="4362953" y="1473935"/>
            <a:ext cx="862862"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rgbClr val="009DB0"/>
                </a:solidFill>
                <a:ea typeface="Verdana" panose="020B0604030504040204" pitchFamily="34" charset="0"/>
              </a:rPr>
              <a:t>Prescription from professionals</a:t>
            </a:r>
          </a:p>
        </p:txBody>
      </p:sp>
      <p:sp>
        <p:nvSpPr>
          <p:cNvPr id="188" name="Arrow: Up-Down 128">
            <a:extLst>
              <a:ext uri="{FF2B5EF4-FFF2-40B4-BE49-F238E27FC236}">
                <a16:creationId xmlns:a16="http://schemas.microsoft.com/office/drawing/2014/main" id="{99A9DA60-74E4-4B0A-8111-FCAA3BE4475F}"/>
              </a:ext>
            </a:extLst>
          </p:cNvPr>
          <p:cNvSpPr/>
          <p:nvPr/>
        </p:nvSpPr>
        <p:spPr bwMode="auto">
          <a:xfrm>
            <a:off x="849387" y="2950512"/>
            <a:ext cx="4583267" cy="5022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89" name="Rectangle 188">
            <a:extLst>
              <a:ext uri="{FF2B5EF4-FFF2-40B4-BE49-F238E27FC236}">
                <a16:creationId xmlns:a16="http://schemas.microsoft.com/office/drawing/2014/main" id="{4EA4E2DF-BC63-4340-8F43-41110465A1C9}"/>
              </a:ext>
            </a:extLst>
          </p:cNvPr>
          <p:cNvSpPr/>
          <p:nvPr/>
        </p:nvSpPr>
        <p:spPr>
          <a:xfrm>
            <a:off x="383139" y="2950903"/>
            <a:ext cx="30441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chemeClr val="tx1"/>
                </a:solidFill>
                <a:ea typeface="Verdana" panose="020B0604030504040204" pitchFamily="34" charset="0"/>
              </a:rPr>
              <a:t>CG today</a:t>
            </a:r>
          </a:p>
        </p:txBody>
      </p:sp>
      <p:sp>
        <p:nvSpPr>
          <p:cNvPr id="190" name="Rectangle 189">
            <a:extLst>
              <a:ext uri="{FF2B5EF4-FFF2-40B4-BE49-F238E27FC236}">
                <a16:creationId xmlns:a16="http://schemas.microsoft.com/office/drawing/2014/main" id="{1C0704E6-B012-480D-8D74-368F74DA302A}"/>
              </a:ext>
            </a:extLst>
          </p:cNvPr>
          <p:cNvSpPr/>
          <p:nvPr/>
        </p:nvSpPr>
        <p:spPr>
          <a:xfrm>
            <a:off x="319446" y="3211807"/>
            <a:ext cx="431805"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700">
                <a:solidFill>
                  <a:schemeClr val="tx1"/>
                </a:solidFill>
                <a:ea typeface="Verdana" panose="020B0604030504040204" pitchFamily="34" charset="0"/>
              </a:rPr>
              <a:t>Growth</a:t>
            </a:r>
          </a:p>
          <a:p>
            <a:pPr algn="ctr" defTabSz="990546" fontAlgn="auto">
              <a:lnSpc>
                <a:spcPts val="800"/>
              </a:lnSpc>
              <a:spcBef>
                <a:spcPts val="0"/>
              </a:spcBef>
              <a:spcAft>
                <a:spcPts val="0"/>
              </a:spcAft>
            </a:pPr>
            <a:r>
              <a:rPr lang="en-US" sz="700">
                <a:solidFill>
                  <a:schemeClr val="tx1"/>
                </a:solidFill>
                <a:ea typeface="Verdana" panose="020B0604030504040204" pitchFamily="34" charset="0"/>
              </a:rPr>
              <a:t>potential</a:t>
            </a:r>
          </a:p>
        </p:txBody>
      </p:sp>
      <p:grpSp>
        <p:nvGrpSpPr>
          <p:cNvPr id="120" name="Groupe 192">
            <a:extLst>
              <a:ext uri="{FF2B5EF4-FFF2-40B4-BE49-F238E27FC236}">
                <a16:creationId xmlns:a16="http://schemas.microsoft.com/office/drawing/2014/main" id="{F4723ABE-97AD-488B-B3BA-C7167E0C4278}"/>
              </a:ext>
            </a:extLst>
          </p:cNvPr>
          <p:cNvGrpSpPr/>
          <p:nvPr/>
        </p:nvGrpSpPr>
        <p:grpSpPr>
          <a:xfrm>
            <a:off x="1287446" y="3049585"/>
            <a:ext cx="130260" cy="129257"/>
            <a:chOff x="7152543" y="1112020"/>
            <a:chExt cx="275056" cy="281022"/>
          </a:xfrm>
        </p:grpSpPr>
        <p:sp>
          <p:nvSpPr>
            <p:cNvPr id="121" name="Ellipse 194">
              <a:extLst>
                <a:ext uri="{FF2B5EF4-FFF2-40B4-BE49-F238E27FC236}">
                  <a16:creationId xmlns:a16="http://schemas.microsoft.com/office/drawing/2014/main" id="{0C3771DC-C752-46BD-BB90-1DBF82D9E4B5}"/>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2" name="Arc partiel 195">
              <a:extLst>
                <a:ext uri="{FF2B5EF4-FFF2-40B4-BE49-F238E27FC236}">
                  <a16:creationId xmlns:a16="http://schemas.microsoft.com/office/drawing/2014/main" id="{8794B599-B228-42C5-9A54-84BCA92351AB}"/>
                </a:ext>
              </a:extLst>
            </p:cNvPr>
            <p:cNvSpPr/>
            <p:nvPr/>
          </p:nvSpPr>
          <p:spPr bwMode="auto">
            <a:xfrm>
              <a:off x="7152543" y="1117986"/>
              <a:ext cx="275056" cy="275056"/>
            </a:xfrm>
            <a:prstGeom prst="pie">
              <a:avLst>
                <a:gd name="adj1" fmla="val 16228844"/>
                <a:gd name="adj2" fmla="val 18118047"/>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23" name="Groupe 192">
            <a:extLst>
              <a:ext uri="{FF2B5EF4-FFF2-40B4-BE49-F238E27FC236}">
                <a16:creationId xmlns:a16="http://schemas.microsoft.com/office/drawing/2014/main" id="{421FD6D9-3B4A-48F0-83F9-D9C202CFF003}"/>
              </a:ext>
            </a:extLst>
          </p:cNvPr>
          <p:cNvGrpSpPr/>
          <p:nvPr/>
        </p:nvGrpSpPr>
        <p:grpSpPr>
          <a:xfrm>
            <a:off x="2417565" y="3049585"/>
            <a:ext cx="128302" cy="129257"/>
            <a:chOff x="7152543" y="1112020"/>
            <a:chExt cx="275056" cy="281022"/>
          </a:xfrm>
        </p:grpSpPr>
        <p:sp>
          <p:nvSpPr>
            <p:cNvPr id="124" name="Ellipse 194">
              <a:extLst>
                <a:ext uri="{FF2B5EF4-FFF2-40B4-BE49-F238E27FC236}">
                  <a16:creationId xmlns:a16="http://schemas.microsoft.com/office/drawing/2014/main" id="{D8269074-A04C-42B5-87D8-F305977692B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5" name="Arc partiel 195">
              <a:extLst>
                <a:ext uri="{FF2B5EF4-FFF2-40B4-BE49-F238E27FC236}">
                  <a16:creationId xmlns:a16="http://schemas.microsoft.com/office/drawing/2014/main" id="{4E528E13-9A52-4D3D-A269-FADCFB0A48DC}"/>
                </a:ext>
              </a:extLst>
            </p:cNvPr>
            <p:cNvSpPr/>
            <p:nvPr/>
          </p:nvSpPr>
          <p:spPr bwMode="auto">
            <a:xfrm>
              <a:off x="7152543" y="1117986"/>
              <a:ext cx="275056" cy="275056"/>
            </a:xfrm>
            <a:prstGeom prst="pie">
              <a:avLst>
                <a:gd name="adj1" fmla="val 16228844"/>
                <a:gd name="adj2" fmla="val 19568809"/>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26" name="Groupe 192">
            <a:extLst>
              <a:ext uri="{FF2B5EF4-FFF2-40B4-BE49-F238E27FC236}">
                <a16:creationId xmlns:a16="http://schemas.microsoft.com/office/drawing/2014/main" id="{1AD618C6-2D28-4F6A-A741-A48E66C9B270}"/>
              </a:ext>
            </a:extLst>
          </p:cNvPr>
          <p:cNvGrpSpPr/>
          <p:nvPr/>
        </p:nvGrpSpPr>
        <p:grpSpPr>
          <a:xfrm>
            <a:off x="3554533" y="3049585"/>
            <a:ext cx="130260" cy="129257"/>
            <a:chOff x="7152543" y="1112020"/>
            <a:chExt cx="275056" cy="281022"/>
          </a:xfrm>
        </p:grpSpPr>
        <p:sp>
          <p:nvSpPr>
            <p:cNvPr id="127" name="Ellipse 194">
              <a:extLst>
                <a:ext uri="{FF2B5EF4-FFF2-40B4-BE49-F238E27FC236}">
                  <a16:creationId xmlns:a16="http://schemas.microsoft.com/office/drawing/2014/main" id="{223216A7-1C40-4FFA-A382-79204D2867E7}"/>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8" name="Arc partiel 195">
              <a:extLst>
                <a:ext uri="{FF2B5EF4-FFF2-40B4-BE49-F238E27FC236}">
                  <a16:creationId xmlns:a16="http://schemas.microsoft.com/office/drawing/2014/main" id="{891A8B5E-E21B-499F-89CE-9AF132CD3BD1}"/>
                </a:ext>
              </a:extLst>
            </p:cNvPr>
            <p:cNvSpPr/>
            <p:nvPr/>
          </p:nvSpPr>
          <p:spPr bwMode="auto">
            <a:xfrm>
              <a:off x="7152543" y="1117986"/>
              <a:ext cx="275056" cy="275056"/>
            </a:xfrm>
            <a:prstGeom prst="pie">
              <a:avLst>
                <a:gd name="adj1" fmla="val 16228844"/>
                <a:gd name="adj2" fmla="val 676113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29" name="Groupe 192">
            <a:extLst>
              <a:ext uri="{FF2B5EF4-FFF2-40B4-BE49-F238E27FC236}">
                <a16:creationId xmlns:a16="http://schemas.microsoft.com/office/drawing/2014/main" id="{88A7312F-1D63-4AF1-8897-1F584F3AB991}"/>
              </a:ext>
            </a:extLst>
          </p:cNvPr>
          <p:cNvGrpSpPr/>
          <p:nvPr/>
        </p:nvGrpSpPr>
        <p:grpSpPr>
          <a:xfrm>
            <a:off x="4670959" y="3049585"/>
            <a:ext cx="130260" cy="129257"/>
            <a:chOff x="7152543" y="1112020"/>
            <a:chExt cx="275056" cy="281022"/>
          </a:xfrm>
        </p:grpSpPr>
        <p:sp>
          <p:nvSpPr>
            <p:cNvPr id="130" name="Ellipse 194">
              <a:extLst>
                <a:ext uri="{FF2B5EF4-FFF2-40B4-BE49-F238E27FC236}">
                  <a16:creationId xmlns:a16="http://schemas.microsoft.com/office/drawing/2014/main" id="{E036FA0A-AD07-45AF-8A40-3A30254D9AC0}"/>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37" name="Arc partiel 195">
              <a:extLst>
                <a:ext uri="{FF2B5EF4-FFF2-40B4-BE49-F238E27FC236}">
                  <a16:creationId xmlns:a16="http://schemas.microsoft.com/office/drawing/2014/main" id="{713894A9-FFCA-4B6A-A1F8-F09F499D4BFE}"/>
                </a:ext>
              </a:extLst>
            </p:cNvPr>
            <p:cNvSpPr/>
            <p:nvPr/>
          </p:nvSpPr>
          <p:spPr bwMode="auto">
            <a:xfrm>
              <a:off x="7152543" y="1117986"/>
              <a:ext cx="275056" cy="275056"/>
            </a:xfrm>
            <a:prstGeom prst="pie">
              <a:avLst>
                <a:gd name="adj1" fmla="val 16228844"/>
                <a:gd name="adj2" fmla="val 7493874"/>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sp>
        <p:nvSpPr>
          <p:cNvPr id="138" name="Étoile : 5 branches 302">
            <a:extLst>
              <a:ext uri="{FF2B5EF4-FFF2-40B4-BE49-F238E27FC236}">
                <a16:creationId xmlns:a16="http://schemas.microsoft.com/office/drawing/2014/main" id="{2F3ADFA4-7D65-438C-A050-FA0D92708002}"/>
              </a:ext>
            </a:extLst>
          </p:cNvPr>
          <p:cNvSpPr/>
          <p:nvPr/>
        </p:nvSpPr>
        <p:spPr bwMode="auto">
          <a:xfrm>
            <a:off x="1170867"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2" name="Étoile : 5 branches 303">
            <a:extLst>
              <a:ext uri="{FF2B5EF4-FFF2-40B4-BE49-F238E27FC236}">
                <a16:creationId xmlns:a16="http://schemas.microsoft.com/office/drawing/2014/main" id="{19938A35-6A1A-430F-8758-9114B77568FB}"/>
              </a:ext>
            </a:extLst>
          </p:cNvPr>
          <p:cNvSpPr/>
          <p:nvPr/>
        </p:nvSpPr>
        <p:spPr bwMode="auto">
          <a:xfrm>
            <a:off x="1298229"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3" name="Étoile : 5 branches 304">
            <a:extLst>
              <a:ext uri="{FF2B5EF4-FFF2-40B4-BE49-F238E27FC236}">
                <a16:creationId xmlns:a16="http://schemas.microsoft.com/office/drawing/2014/main" id="{78F788FB-E489-4C41-B5CE-51ADAF2D8CF5}"/>
              </a:ext>
            </a:extLst>
          </p:cNvPr>
          <p:cNvSpPr/>
          <p:nvPr/>
        </p:nvSpPr>
        <p:spPr bwMode="auto">
          <a:xfrm>
            <a:off x="1425591"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4" name="Étoile : 5 branches 302">
            <a:extLst>
              <a:ext uri="{FF2B5EF4-FFF2-40B4-BE49-F238E27FC236}">
                <a16:creationId xmlns:a16="http://schemas.microsoft.com/office/drawing/2014/main" id="{88527A74-32A3-4932-AFE8-ECE1D7074786}"/>
              </a:ext>
            </a:extLst>
          </p:cNvPr>
          <p:cNvSpPr/>
          <p:nvPr/>
        </p:nvSpPr>
        <p:spPr bwMode="auto">
          <a:xfrm>
            <a:off x="2280619"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5" name="Étoile : 5 branches 303">
            <a:extLst>
              <a:ext uri="{FF2B5EF4-FFF2-40B4-BE49-F238E27FC236}">
                <a16:creationId xmlns:a16="http://schemas.microsoft.com/office/drawing/2014/main" id="{32C005B3-DBB6-4471-9384-3F0C6824E5EA}"/>
              </a:ext>
            </a:extLst>
          </p:cNvPr>
          <p:cNvSpPr/>
          <p:nvPr/>
        </p:nvSpPr>
        <p:spPr bwMode="auto">
          <a:xfrm>
            <a:off x="2407980" y="3299445"/>
            <a:ext cx="93267" cy="78800"/>
          </a:xfrm>
          <a:prstGeom prst="star5">
            <a:avLst/>
          </a:prstGeom>
          <a:gradFill>
            <a:gsLst>
              <a:gs pos="48000">
                <a:srgbClr val="009DB0"/>
              </a:gs>
              <a:gs pos="0">
                <a:schemeClr val="tx2"/>
              </a:gs>
              <a:gs pos="51000">
                <a:schemeClr val="bg1"/>
              </a:gs>
              <a:gs pos="100000">
                <a:schemeClr val="bg1"/>
              </a:gs>
            </a:gsLst>
            <a:lin ang="0" scaled="1"/>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8" name="Étoile : 5 branches 302">
            <a:extLst>
              <a:ext uri="{FF2B5EF4-FFF2-40B4-BE49-F238E27FC236}">
                <a16:creationId xmlns:a16="http://schemas.microsoft.com/office/drawing/2014/main" id="{A38223FB-E629-424F-8D2E-D719C0B8CB56}"/>
              </a:ext>
            </a:extLst>
          </p:cNvPr>
          <p:cNvSpPr/>
          <p:nvPr/>
        </p:nvSpPr>
        <p:spPr bwMode="auto">
          <a:xfrm>
            <a:off x="3437953"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49" name="Étoile : 5 branches 303">
            <a:extLst>
              <a:ext uri="{FF2B5EF4-FFF2-40B4-BE49-F238E27FC236}">
                <a16:creationId xmlns:a16="http://schemas.microsoft.com/office/drawing/2014/main" id="{5438A9C9-00B0-4D64-BBB2-CEC07B44AA77}"/>
              </a:ext>
            </a:extLst>
          </p:cNvPr>
          <p:cNvSpPr/>
          <p:nvPr/>
        </p:nvSpPr>
        <p:spPr bwMode="auto">
          <a:xfrm>
            <a:off x="3565315"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3" name="Étoile : 5 branches 304">
            <a:extLst>
              <a:ext uri="{FF2B5EF4-FFF2-40B4-BE49-F238E27FC236}">
                <a16:creationId xmlns:a16="http://schemas.microsoft.com/office/drawing/2014/main" id="{3868A939-6EBD-4D4D-9F61-EE8B3BCBB239}"/>
              </a:ext>
            </a:extLst>
          </p:cNvPr>
          <p:cNvSpPr/>
          <p:nvPr/>
        </p:nvSpPr>
        <p:spPr bwMode="auto">
          <a:xfrm>
            <a:off x="3692676"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5" name="Étoile : 5 branches 302">
            <a:extLst>
              <a:ext uri="{FF2B5EF4-FFF2-40B4-BE49-F238E27FC236}">
                <a16:creationId xmlns:a16="http://schemas.microsoft.com/office/drawing/2014/main" id="{A5E18605-5970-424F-B98C-37188E33E60C}"/>
              </a:ext>
            </a:extLst>
          </p:cNvPr>
          <p:cNvSpPr/>
          <p:nvPr/>
        </p:nvSpPr>
        <p:spPr bwMode="auto">
          <a:xfrm>
            <a:off x="4566599"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6" name="Étoile : 5 branches 303">
            <a:extLst>
              <a:ext uri="{FF2B5EF4-FFF2-40B4-BE49-F238E27FC236}">
                <a16:creationId xmlns:a16="http://schemas.microsoft.com/office/drawing/2014/main" id="{F2F99973-24DB-4616-8F63-4F5FD46A6263}"/>
              </a:ext>
            </a:extLst>
          </p:cNvPr>
          <p:cNvSpPr/>
          <p:nvPr/>
        </p:nvSpPr>
        <p:spPr bwMode="auto">
          <a:xfrm>
            <a:off x="4693961"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7" name="Étoile : 5 branches 304">
            <a:extLst>
              <a:ext uri="{FF2B5EF4-FFF2-40B4-BE49-F238E27FC236}">
                <a16:creationId xmlns:a16="http://schemas.microsoft.com/office/drawing/2014/main" id="{C9ECE038-13CE-4CF0-AA73-F1B3F59948E4}"/>
              </a:ext>
            </a:extLst>
          </p:cNvPr>
          <p:cNvSpPr/>
          <p:nvPr/>
        </p:nvSpPr>
        <p:spPr bwMode="auto">
          <a:xfrm>
            <a:off x="4821323" y="3299445"/>
            <a:ext cx="93267" cy="78800"/>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8" name="Étoile : 5 branches 303">
            <a:extLst>
              <a:ext uri="{FF2B5EF4-FFF2-40B4-BE49-F238E27FC236}">
                <a16:creationId xmlns:a16="http://schemas.microsoft.com/office/drawing/2014/main" id="{61AD14A1-C00E-438D-8F51-A3829CF5EE49}"/>
              </a:ext>
            </a:extLst>
          </p:cNvPr>
          <p:cNvSpPr/>
          <p:nvPr/>
        </p:nvSpPr>
        <p:spPr bwMode="auto">
          <a:xfrm>
            <a:off x="2546451" y="3299445"/>
            <a:ext cx="93267" cy="78800"/>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 name="Triangle isocèle 7">
            <a:extLst>
              <a:ext uri="{FF2B5EF4-FFF2-40B4-BE49-F238E27FC236}">
                <a16:creationId xmlns:a16="http://schemas.microsoft.com/office/drawing/2014/main" id="{E4B66A81-B43B-42FF-AB60-2940E6210D10}"/>
              </a:ext>
            </a:extLst>
          </p:cNvPr>
          <p:cNvSpPr/>
          <p:nvPr/>
        </p:nvSpPr>
        <p:spPr>
          <a:xfrm rot="10800000">
            <a:off x="1073363" y="2812778"/>
            <a:ext cx="485344" cy="5495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riangle isocèle 158">
            <a:extLst>
              <a:ext uri="{FF2B5EF4-FFF2-40B4-BE49-F238E27FC236}">
                <a16:creationId xmlns:a16="http://schemas.microsoft.com/office/drawing/2014/main" id="{F8392B1F-40A7-4DB1-9B8C-7F3BBC9224C2}"/>
              </a:ext>
            </a:extLst>
          </p:cNvPr>
          <p:cNvSpPr/>
          <p:nvPr/>
        </p:nvSpPr>
        <p:spPr>
          <a:xfrm rot="10800000">
            <a:off x="2211942" y="2812778"/>
            <a:ext cx="485344" cy="5495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riangle isocèle 159">
            <a:extLst>
              <a:ext uri="{FF2B5EF4-FFF2-40B4-BE49-F238E27FC236}">
                <a16:creationId xmlns:a16="http://schemas.microsoft.com/office/drawing/2014/main" id="{AC5FDFFA-1D3B-4FD5-9686-61122AE6D216}"/>
              </a:ext>
            </a:extLst>
          </p:cNvPr>
          <p:cNvSpPr/>
          <p:nvPr/>
        </p:nvSpPr>
        <p:spPr>
          <a:xfrm rot="10800000">
            <a:off x="3350520" y="2812778"/>
            <a:ext cx="485344" cy="5495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iangle isocèle 160">
            <a:extLst>
              <a:ext uri="{FF2B5EF4-FFF2-40B4-BE49-F238E27FC236}">
                <a16:creationId xmlns:a16="http://schemas.microsoft.com/office/drawing/2014/main" id="{BCDDBC45-188D-482F-8E5C-2AA1E2E1F680}"/>
              </a:ext>
            </a:extLst>
          </p:cNvPr>
          <p:cNvSpPr/>
          <p:nvPr/>
        </p:nvSpPr>
        <p:spPr>
          <a:xfrm rot="10800000">
            <a:off x="4489096" y="2812778"/>
            <a:ext cx="485344" cy="5495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8E099659-D252-444A-BFBC-6C5394F946F7}"/>
              </a:ext>
            </a:extLst>
          </p:cNvPr>
          <p:cNvSpPr txBox="1"/>
          <p:nvPr/>
        </p:nvSpPr>
        <p:spPr>
          <a:xfrm>
            <a:off x="718684" y="2024730"/>
            <a:ext cx="1159089" cy="630942"/>
          </a:xfrm>
          <a:prstGeom prst="rect">
            <a:avLst/>
          </a:prstGeom>
          <a:noFill/>
        </p:spPr>
        <p:txBody>
          <a:bodyPr wrap="square" rtlCol="0">
            <a:spAutoFit/>
          </a:bodyPr>
          <a:lstStyle/>
          <a:p>
            <a:pPr algn="ctr"/>
            <a:r>
              <a:rPr lang="en-US" sz="700"/>
              <a:t>Digital acquisition is mainly leveraged by </a:t>
            </a:r>
            <a:r>
              <a:rPr lang="en-US" sz="700">
                <a:solidFill>
                  <a:srgbClr val="009DB0"/>
                </a:solidFill>
              </a:rPr>
              <a:t>platforms </a:t>
            </a:r>
            <a:r>
              <a:rPr lang="en-US" sz="700"/>
              <a:t>targeting the </a:t>
            </a:r>
            <a:r>
              <a:rPr lang="en-US" sz="700">
                <a:solidFill>
                  <a:srgbClr val="009DB0"/>
                </a:solidFill>
              </a:rPr>
              <a:t>mass market</a:t>
            </a:r>
            <a:r>
              <a:rPr lang="en-US" sz="700"/>
              <a:t>, but at a </a:t>
            </a:r>
            <a:r>
              <a:rPr lang="en-US" sz="700">
                <a:solidFill>
                  <a:srgbClr val="009DB0"/>
                </a:solidFill>
              </a:rPr>
              <a:t>high cost</a:t>
            </a:r>
          </a:p>
        </p:txBody>
      </p:sp>
      <p:sp>
        <p:nvSpPr>
          <p:cNvPr id="164" name="ZoneTexte 163">
            <a:extLst>
              <a:ext uri="{FF2B5EF4-FFF2-40B4-BE49-F238E27FC236}">
                <a16:creationId xmlns:a16="http://schemas.microsoft.com/office/drawing/2014/main" id="{E4D50A2A-FDC3-496B-84D5-FC2BD5D5585B}"/>
              </a:ext>
            </a:extLst>
          </p:cNvPr>
          <p:cNvSpPr txBox="1"/>
          <p:nvPr/>
        </p:nvSpPr>
        <p:spPr>
          <a:xfrm>
            <a:off x="2974413" y="2025483"/>
            <a:ext cx="1275068" cy="738664"/>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Recommendations</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supply</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50%</a:t>
            </a:r>
            <a:r>
              <a:rPr kumimoji="0" lang="en-US" sz="700" b="0" i="1" u="none" strike="noStrike" cap="none" normalizeH="0" baseline="0">
                <a:ln>
                  <a:noFill/>
                </a:ln>
                <a:solidFill>
                  <a:schemeClr val="tx1"/>
                </a:solidFill>
                <a:effectLst/>
              </a:rPr>
              <a:t> of </a:t>
            </a:r>
            <a:r>
              <a:rPr kumimoji="0" lang="en-US" sz="700" b="0" i="1" u="none" strike="noStrike" cap="none" normalizeH="0" baseline="0">
                <a:ln>
                  <a:noFill/>
                </a:ln>
                <a:solidFill>
                  <a:srgbClr val="009DB0"/>
                </a:solidFill>
                <a:effectLst/>
              </a:rPr>
              <a:t>new</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customers</a:t>
            </a:r>
            <a:r>
              <a:rPr kumimoji="0" lang="en-US" sz="700" b="0" i="1" u="none" strike="noStrike" cap="none" normalizeH="0" baseline="0">
                <a:ln>
                  <a:noFill/>
                </a:ln>
                <a:solidFill>
                  <a:schemeClr val="tx1"/>
                </a:solidFill>
                <a:effectLst/>
              </a:rPr>
              <a:t> in </a:t>
            </a:r>
            <a:r>
              <a:rPr kumimoji="0" lang="en-US" sz="700" b="0" i="1" u="none" strike="noStrike" cap="none" normalizeH="0" baseline="0">
                <a:ln>
                  <a:noFill/>
                </a:ln>
                <a:solidFill>
                  <a:srgbClr val="009DB0"/>
                </a:solidFill>
                <a:effectLst/>
              </a:rPr>
              <a:t>volume</a:t>
            </a:r>
            <a:r>
              <a:rPr kumimoji="0" lang="en-US" sz="700" b="0" i="1"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700"/>
              <a:t>Expert, former associate at Cyrus Conseil</a:t>
            </a:r>
            <a:endParaRPr kumimoji="0" lang="en-US" sz="700" b="0" u="none" strike="noStrike" cap="none" normalizeH="0" baseline="0">
              <a:ln>
                <a:noFill/>
              </a:ln>
              <a:solidFill>
                <a:schemeClr val="tx1"/>
              </a:solidFill>
              <a:effectLst/>
            </a:endParaRPr>
          </a:p>
        </p:txBody>
      </p:sp>
      <p:sp>
        <p:nvSpPr>
          <p:cNvPr id="165" name="ZoneTexte 164">
            <a:extLst>
              <a:ext uri="{FF2B5EF4-FFF2-40B4-BE49-F238E27FC236}">
                <a16:creationId xmlns:a16="http://schemas.microsoft.com/office/drawing/2014/main" id="{2E0C9443-835E-45A1-9D50-1DE543BD31FD}"/>
              </a:ext>
            </a:extLst>
          </p:cNvPr>
          <p:cNvSpPr txBox="1"/>
          <p:nvPr/>
        </p:nvSpPr>
        <p:spPr>
          <a:xfrm>
            <a:off x="4149149" y="2025483"/>
            <a:ext cx="1275068" cy="846386"/>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Prescription brings</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in</a:t>
            </a:r>
            <a:r>
              <a:rPr kumimoji="0" lang="en-US" sz="700" b="0" i="1" u="none" strike="noStrike" cap="none" normalizeH="0" baseline="0">
                <a:ln>
                  <a:noFill/>
                </a:ln>
                <a:solidFill>
                  <a:schemeClr val="tx1"/>
                </a:solidFill>
                <a:effectLst/>
              </a:rPr>
              <a:t> the </a:t>
            </a:r>
            <a:r>
              <a:rPr kumimoji="0" lang="en-US" sz="700" b="0" i="1" u="none" strike="noStrike" cap="none" normalizeH="0" baseline="0">
                <a:ln>
                  <a:noFill/>
                </a:ln>
                <a:solidFill>
                  <a:srgbClr val="009DB0"/>
                </a:solidFill>
                <a:effectLst/>
              </a:rPr>
              <a:t>higher</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assets</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under</a:t>
            </a:r>
            <a:r>
              <a:rPr kumimoji="0" lang="en-US" sz="700" b="0" i="1" u="none" strike="noStrike" cap="none" normalizeH="0" baseline="0">
                <a:ln>
                  <a:noFill/>
                </a:ln>
                <a:solidFill>
                  <a:schemeClr val="tx1"/>
                </a:solidFill>
                <a:effectLst/>
              </a:rPr>
              <a:t> </a:t>
            </a:r>
            <a:r>
              <a:rPr kumimoji="0" lang="en-US" sz="700" b="0" i="1" u="none" strike="noStrike" cap="none" normalizeH="0" baseline="0">
                <a:ln>
                  <a:noFill/>
                </a:ln>
                <a:solidFill>
                  <a:srgbClr val="009DB0"/>
                </a:solidFill>
                <a:effectLst/>
              </a:rPr>
              <a:t>management </a:t>
            </a:r>
            <a:r>
              <a:rPr kumimoji="0" lang="en-US" sz="700" b="0" i="1"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700"/>
              <a:t>Expert, former associate at Cyrus Conseil</a:t>
            </a:r>
            <a:endParaRPr kumimoji="0" lang="en-US" sz="700" b="0"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1" u="none" strike="noStrike" cap="none" normalizeH="0" baseline="0">
              <a:ln>
                <a:noFill/>
              </a:ln>
              <a:solidFill>
                <a:schemeClr val="tx1"/>
              </a:solidFill>
              <a:effectLst/>
            </a:endParaRPr>
          </a:p>
        </p:txBody>
      </p:sp>
      <p:sp>
        <p:nvSpPr>
          <p:cNvPr id="166" name="ZoneTexte 165">
            <a:extLst>
              <a:ext uri="{FF2B5EF4-FFF2-40B4-BE49-F238E27FC236}">
                <a16:creationId xmlns:a16="http://schemas.microsoft.com/office/drawing/2014/main" id="{9434F5CC-3BF7-43F7-8D5B-9B00FC28CA86}"/>
              </a:ext>
            </a:extLst>
          </p:cNvPr>
          <p:cNvSpPr txBox="1"/>
          <p:nvPr/>
        </p:nvSpPr>
        <p:spPr>
          <a:xfrm>
            <a:off x="1844091" y="2024730"/>
            <a:ext cx="1208033" cy="630942"/>
          </a:xfrm>
          <a:prstGeom prst="rect">
            <a:avLst/>
          </a:prstGeom>
          <a:noFill/>
        </p:spPr>
        <p:txBody>
          <a:bodyPr wrap="square" rtlCol="0">
            <a:spAutoFit/>
          </a:bodyPr>
          <a:lstStyle/>
          <a:p>
            <a:pPr algn="ctr"/>
            <a:r>
              <a:rPr lang="en-US" sz="700"/>
              <a:t>Prospection is mainly conducted through phone calls. The more senior the CGP, the less he is prospecting</a:t>
            </a:r>
          </a:p>
        </p:txBody>
      </p:sp>
      <p:cxnSp>
        <p:nvCxnSpPr>
          <p:cNvPr id="167" name="Connecteur droit 166">
            <a:extLst>
              <a:ext uri="{FF2B5EF4-FFF2-40B4-BE49-F238E27FC236}">
                <a16:creationId xmlns:a16="http://schemas.microsoft.com/office/drawing/2014/main" id="{34A03BFC-1DFE-46FC-A607-6814161879E4}"/>
              </a:ext>
            </a:extLst>
          </p:cNvPr>
          <p:cNvCxnSpPr>
            <a:cxnSpLocks/>
          </p:cNvCxnSpPr>
          <p:nvPr/>
        </p:nvCxnSpPr>
        <p:spPr bwMode="auto">
          <a:xfrm flipV="1">
            <a:off x="2032498" y="5597167"/>
            <a:ext cx="0" cy="148353"/>
          </a:xfrm>
          <a:prstGeom prst="line">
            <a:avLst/>
          </a:prstGeom>
          <a:solidFill>
            <a:schemeClr val="tx2"/>
          </a:solidFill>
          <a:ln w="9525" cap="flat" cmpd="sng" algn="ctr">
            <a:solidFill>
              <a:srgbClr val="009DB0"/>
            </a:solidFill>
            <a:prstDash val="solid"/>
            <a:round/>
            <a:headEnd type="none" w="med" len="med"/>
            <a:tailEnd type="none" w="med" len="med"/>
          </a:ln>
          <a:effectLst/>
        </p:spPr>
      </p:cxnSp>
      <p:sp>
        <p:nvSpPr>
          <p:cNvPr id="168" name="Ellipse 167">
            <a:extLst>
              <a:ext uri="{FF2B5EF4-FFF2-40B4-BE49-F238E27FC236}">
                <a16:creationId xmlns:a16="http://schemas.microsoft.com/office/drawing/2014/main" id="{F92B04D2-DBB5-41A9-AA68-017775ECFE63}"/>
              </a:ext>
            </a:extLst>
          </p:cNvPr>
          <p:cNvSpPr/>
          <p:nvPr/>
        </p:nvSpPr>
        <p:spPr bwMode="auto">
          <a:xfrm rot="10800000">
            <a:off x="2006189" y="5729276"/>
            <a:ext cx="48684" cy="43778"/>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rgbClr val="009DB0"/>
              </a:solidFill>
              <a:effectLst/>
              <a:latin typeface="+mj-lt"/>
            </a:endParaRPr>
          </a:p>
        </p:txBody>
      </p:sp>
      <p:cxnSp>
        <p:nvCxnSpPr>
          <p:cNvPr id="169" name="Connecteur droit 168">
            <a:extLst>
              <a:ext uri="{FF2B5EF4-FFF2-40B4-BE49-F238E27FC236}">
                <a16:creationId xmlns:a16="http://schemas.microsoft.com/office/drawing/2014/main" id="{7925EB52-093F-49FA-8C74-7DD600AD95CB}"/>
              </a:ext>
            </a:extLst>
          </p:cNvPr>
          <p:cNvCxnSpPr>
            <a:cxnSpLocks/>
          </p:cNvCxnSpPr>
          <p:nvPr/>
        </p:nvCxnSpPr>
        <p:spPr bwMode="auto">
          <a:xfrm flipV="1">
            <a:off x="3131510" y="5597167"/>
            <a:ext cx="0" cy="148353"/>
          </a:xfrm>
          <a:prstGeom prst="line">
            <a:avLst/>
          </a:prstGeom>
          <a:solidFill>
            <a:schemeClr val="tx2"/>
          </a:solidFill>
          <a:ln w="9525" cap="flat" cmpd="sng" algn="ctr">
            <a:solidFill>
              <a:srgbClr val="009DB0"/>
            </a:solidFill>
            <a:prstDash val="solid"/>
            <a:round/>
            <a:headEnd type="none" w="med" len="med"/>
            <a:tailEnd type="none" w="med" len="med"/>
          </a:ln>
          <a:effectLst/>
        </p:spPr>
      </p:cxnSp>
      <p:sp>
        <p:nvSpPr>
          <p:cNvPr id="170" name="Ellipse 169">
            <a:extLst>
              <a:ext uri="{FF2B5EF4-FFF2-40B4-BE49-F238E27FC236}">
                <a16:creationId xmlns:a16="http://schemas.microsoft.com/office/drawing/2014/main" id="{712414E7-67CA-43FC-95BA-5603262BD84D}"/>
              </a:ext>
            </a:extLst>
          </p:cNvPr>
          <p:cNvSpPr/>
          <p:nvPr/>
        </p:nvSpPr>
        <p:spPr bwMode="auto">
          <a:xfrm rot="10800000">
            <a:off x="3105202" y="5729276"/>
            <a:ext cx="48684" cy="43778"/>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rgbClr val="009DB0"/>
              </a:solidFill>
              <a:effectLst/>
              <a:latin typeface="+mj-lt"/>
            </a:endParaRPr>
          </a:p>
        </p:txBody>
      </p:sp>
      <p:cxnSp>
        <p:nvCxnSpPr>
          <p:cNvPr id="171" name="Connecteur droit 170">
            <a:extLst>
              <a:ext uri="{FF2B5EF4-FFF2-40B4-BE49-F238E27FC236}">
                <a16:creationId xmlns:a16="http://schemas.microsoft.com/office/drawing/2014/main" id="{1B7635FA-4162-4385-92F4-BB819D34090B}"/>
              </a:ext>
            </a:extLst>
          </p:cNvPr>
          <p:cNvCxnSpPr>
            <a:cxnSpLocks/>
          </p:cNvCxnSpPr>
          <p:nvPr/>
        </p:nvCxnSpPr>
        <p:spPr bwMode="auto">
          <a:xfrm flipV="1">
            <a:off x="4029261" y="5597167"/>
            <a:ext cx="0" cy="148353"/>
          </a:xfrm>
          <a:prstGeom prst="line">
            <a:avLst/>
          </a:prstGeom>
          <a:solidFill>
            <a:schemeClr val="tx2"/>
          </a:solidFill>
          <a:ln w="9525" cap="flat" cmpd="sng" algn="ctr">
            <a:solidFill>
              <a:srgbClr val="009DB0"/>
            </a:solidFill>
            <a:prstDash val="solid"/>
            <a:round/>
            <a:headEnd type="none" w="med" len="med"/>
            <a:tailEnd type="none" w="med" len="med"/>
          </a:ln>
          <a:effectLst/>
        </p:spPr>
      </p:cxnSp>
      <p:sp>
        <p:nvSpPr>
          <p:cNvPr id="172" name="Ellipse 171">
            <a:extLst>
              <a:ext uri="{FF2B5EF4-FFF2-40B4-BE49-F238E27FC236}">
                <a16:creationId xmlns:a16="http://schemas.microsoft.com/office/drawing/2014/main" id="{53DD1D2A-D668-46CB-926A-31805349F3CD}"/>
              </a:ext>
            </a:extLst>
          </p:cNvPr>
          <p:cNvSpPr/>
          <p:nvPr/>
        </p:nvSpPr>
        <p:spPr bwMode="auto">
          <a:xfrm rot="10800000">
            <a:off x="4002953" y="5729276"/>
            <a:ext cx="48684" cy="43778"/>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rgbClr val="009DB0"/>
              </a:solidFill>
              <a:effectLst/>
              <a:latin typeface="+mj-lt"/>
            </a:endParaRPr>
          </a:p>
        </p:txBody>
      </p:sp>
      <p:cxnSp>
        <p:nvCxnSpPr>
          <p:cNvPr id="173" name="Connecteur droit 172">
            <a:extLst>
              <a:ext uri="{FF2B5EF4-FFF2-40B4-BE49-F238E27FC236}">
                <a16:creationId xmlns:a16="http://schemas.microsoft.com/office/drawing/2014/main" id="{31A4739D-386C-428B-BD44-C982AB51C3D5}"/>
              </a:ext>
            </a:extLst>
          </p:cNvPr>
          <p:cNvCxnSpPr>
            <a:cxnSpLocks/>
          </p:cNvCxnSpPr>
          <p:nvPr/>
        </p:nvCxnSpPr>
        <p:spPr bwMode="auto">
          <a:xfrm flipV="1">
            <a:off x="4868069" y="5597167"/>
            <a:ext cx="0" cy="148353"/>
          </a:xfrm>
          <a:prstGeom prst="line">
            <a:avLst/>
          </a:prstGeom>
          <a:solidFill>
            <a:schemeClr val="tx2"/>
          </a:solidFill>
          <a:ln w="9525" cap="flat" cmpd="sng" algn="ctr">
            <a:solidFill>
              <a:srgbClr val="009DB0"/>
            </a:solidFill>
            <a:prstDash val="solid"/>
            <a:round/>
            <a:headEnd type="none" w="med" len="med"/>
            <a:tailEnd type="none" w="med" len="med"/>
          </a:ln>
          <a:effectLst/>
        </p:spPr>
      </p:cxnSp>
      <p:sp>
        <p:nvSpPr>
          <p:cNvPr id="174" name="Ellipse 173">
            <a:extLst>
              <a:ext uri="{FF2B5EF4-FFF2-40B4-BE49-F238E27FC236}">
                <a16:creationId xmlns:a16="http://schemas.microsoft.com/office/drawing/2014/main" id="{1411FCA1-446E-4512-A846-8231071F4F2F}"/>
              </a:ext>
            </a:extLst>
          </p:cNvPr>
          <p:cNvSpPr/>
          <p:nvPr/>
        </p:nvSpPr>
        <p:spPr bwMode="auto">
          <a:xfrm rot="10800000">
            <a:off x="4841761" y="5729276"/>
            <a:ext cx="48684" cy="43778"/>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rgbClr val="009DB0"/>
              </a:solidFill>
              <a:effectLst/>
              <a:latin typeface="+mj-lt"/>
            </a:endParaRPr>
          </a:p>
        </p:txBody>
      </p:sp>
      <p:sp>
        <p:nvSpPr>
          <p:cNvPr id="175" name="Rectangle 174">
            <a:extLst>
              <a:ext uri="{FF2B5EF4-FFF2-40B4-BE49-F238E27FC236}">
                <a16:creationId xmlns:a16="http://schemas.microsoft.com/office/drawing/2014/main" id="{270F1288-DDD4-4FCC-A219-FB323238861E}"/>
              </a:ext>
            </a:extLst>
          </p:cNvPr>
          <p:cNvSpPr/>
          <p:nvPr/>
        </p:nvSpPr>
        <p:spPr>
          <a:xfrm>
            <a:off x="319446" y="1473403"/>
            <a:ext cx="6065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00">
                <a:solidFill>
                  <a:srgbClr val="009DB0"/>
                </a:solidFill>
                <a:ea typeface="Verdana" panose="020B0604030504040204" pitchFamily="34" charset="0"/>
              </a:rPr>
              <a:t>Acquisition channels</a:t>
            </a:r>
          </a:p>
        </p:txBody>
      </p:sp>
      <p:sp>
        <p:nvSpPr>
          <p:cNvPr id="72" name="Rectangle 71">
            <a:extLst>
              <a:ext uri="{FF2B5EF4-FFF2-40B4-BE49-F238E27FC236}">
                <a16:creationId xmlns:a16="http://schemas.microsoft.com/office/drawing/2014/main" id="{FDB2F638-5E46-4843-84AC-94958D2E379D}"/>
              </a:ext>
            </a:extLst>
          </p:cNvPr>
          <p:cNvSpPr/>
          <p:nvPr/>
        </p:nvSpPr>
        <p:spPr bwMode="auto">
          <a:xfrm>
            <a:off x="5868956" y="1440276"/>
            <a:ext cx="3836644" cy="48594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sp>
        <p:nvSpPr>
          <p:cNvPr id="139" name="Rectangle 138">
            <a:extLst>
              <a:ext uri="{FF2B5EF4-FFF2-40B4-BE49-F238E27FC236}">
                <a16:creationId xmlns:a16="http://schemas.microsoft.com/office/drawing/2014/main" id="{3B47D0B4-2E95-4909-AE38-ABCFDC507F0C}"/>
              </a:ext>
            </a:extLst>
          </p:cNvPr>
          <p:cNvSpPr/>
          <p:nvPr/>
        </p:nvSpPr>
        <p:spPr bwMode="auto">
          <a:xfrm>
            <a:off x="5978689" y="1584023"/>
            <a:ext cx="3633771" cy="1816943"/>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lgn="ctr"/>
            <a:r>
              <a:rPr lang="en-US" sz="700" b="1">
                <a:solidFill>
                  <a:srgbClr val="009DB0"/>
                </a:solidFill>
                <a:latin typeface="+mj-lt"/>
              </a:rPr>
              <a:t>Strengthen CG’s online reputation with SEO, SEA and presence on social networks</a:t>
            </a:r>
            <a:endParaRPr lang="en-US" sz="700"/>
          </a:p>
        </p:txBody>
      </p:sp>
      <p:sp>
        <p:nvSpPr>
          <p:cNvPr id="140" name="Rectangle 139">
            <a:extLst>
              <a:ext uri="{FF2B5EF4-FFF2-40B4-BE49-F238E27FC236}">
                <a16:creationId xmlns:a16="http://schemas.microsoft.com/office/drawing/2014/main" id="{B892C4FE-0B84-4AA2-AAC8-2D1C4E567A41}"/>
              </a:ext>
            </a:extLst>
          </p:cNvPr>
          <p:cNvSpPr/>
          <p:nvPr/>
        </p:nvSpPr>
        <p:spPr bwMode="auto">
          <a:xfrm>
            <a:off x="5978689" y="3640725"/>
            <a:ext cx="3633771" cy="2554487"/>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lgn="ctr"/>
            <a:r>
              <a:rPr lang="en-US" sz="700" b="1">
                <a:solidFill>
                  <a:srgbClr val="009DB0"/>
                </a:solidFill>
                <a:latin typeface="+mj-lt"/>
              </a:rPr>
              <a:t>Enhance existing relationships with CPAs through digital tools to become an “inter-</a:t>
            </a:r>
            <a:r>
              <a:rPr lang="en-US" sz="700" b="1" err="1">
                <a:solidFill>
                  <a:srgbClr val="009DB0"/>
                </a:solidFill>
                <a:latin typeface="+mj-lt"/>
              </a:rPr>
              <a:t>professionnalité</a:t>
            </a:r>
            <a:r>
              <a:rPr lang="en-US" sz="700" b="1">
                <a:solidFill>
                  <a:srgbClr val="009DB0"/>
                </a:solidFill>
                <a:latin typeface="+mj-lt"/>
              </a:rPr>
              <a:t>” specialist </a:t>
            </a:r>
          </a:p>
          <a:p>
            <a:pPr marL="87312" algn="ctr"/>
            <a:endParaRPr lang="en-US" sz="700" b="1">
              <a:solidFill>
                <a:srgbClr val="009DB0"/>
              </a:solidFill>
              <a:latin typeface="+mj-lt"/>
            </a:endParaRPr>
          </a:p>
          <a:p>
            <a:pPr marL="87312" algn="ctr"/>
            <a:endParaRPr lang="en-US" sz="700" b="1">
              <a:solidFill>
                <a:srgbClr val="009DB0"/>
              </a:solidFill>
              <a:latin typeface="+mj-lt"/>
            </a:endParaRPr>
          </a:p>
          <a:p>
            <a:pPr marL="258762" indent="-171450">
              <a:buFont typeface="Arial" panose="020B0604020202020204" pitchFamily="34" charset="0"/>
              <a:buChar char="•"/>
            </a:pPr>
            <a:r>
              <a:rPr lang="en-US" sz="700">
                <a:latin typeface="+mj-lt"/>
              </a:rPr>
              <a:t> Leverage digital communication tools:</a:t>
            </a:r>
          </a:p>
          <a:p>
            <a:pPr marL="715962" lvl="1" indent="-171450">
              <a:buFont typeface="Wingdings" panose="05000000000000000000" pitchFamily="2" charset="2"/>
              <a:buChar char="Ø"/>
            </a:pPr>
            <a:r>
              <a:rPr lang="en-US" sz="700">
                <a:latin typeface="+mj-lt"/>
              </a:rPr>
              <a:t>Systematize </a:t>
            </a:r>
            <a:r>
              <a:rPr lang="en-US" sz="700">
                <a:solidFill>
                  <a:srgbClr val="009DB0"/>
                </a:solidFill>
                <a:latin typeface="+mj-lt"/>
              </a:rPr>
              <a:t>webinars</a:t>
            </a:r>
            <a:r>
              <a:rPr lang="en-US" sz="700">
                <a:latin typeface="+mj-lt"/>
              </a:rPr>
              <a:t>, </a:t>
            </a:r>
            <a:r>
              <a:rPr lang="en-US" sz="700">
                <a:solidFill>
                  <a:srgbClr val="009DB0"/>
                </a:solidFill>
                <a:latin typeface="+mj-lt"/>
              </a:rPr>
              <a:t>e-trainings</a:t>
            </a:r>
          </a:p>
          <a:p>
            <a:pPr marL="715962" lvl="1" indent="-171450">
              <a:buFont typeface="Wingdings" panose="05000000000000000000" pitchFamily="2" charset="2"/>
              <a:buChar char="Ø"/>
            </a:pPr>
            <a:r>
              <a:rPr lang="en-US" sz="700">
                <a:latin typeface="+mj-lt"/>
              </a:rPr>
              <a:t>Develop </a:t>
            </a:r>
            <a:r>
              <a:rPr lang="en-US" sz="700">
                <a:solidFill>
                  <a:srgbClr val="009DB0"/>
                </a:solidFill>
                <a:latin typeface="+mj-lt"/>
              </a:rPr>
              <a:t>specialized podcasts dedicated to the industry </a:t>
            </a:r>
            <a:r>
              <a:rPr lang="en-US" sz="700">
                <a:latin typeface="+mj-lt"/>
              </a:rPr>
              <a:t>(e.g., Webinars </a:t>
            </a:r>
            <a:r>
              <a:rPr lang="en-US" sz="700" err="1">
                <a:latin typeface="+mj-lt"/>
              </a:rPr>
              <a:t>Equance</a:t>
            </a:r>
            <a:r>
              <a:rPr lang="en-US" sz="700">
                <a:latin typeface="+mj-lt"/>
              </a:rPr>
              <a:t>)</a:t>
            </a:r>
          </a:p>
          <a:p>
            <a:pPr marL="715962" lvl="1" indent="-171450">
              <a:buFont typeface="Wingdings" panose="05000000000000000000" pitchFamily="2" charset="2"/>
              <a:buChar char="Ø"/>
            </a:pPr>
            <a:r>
              <a:rPr lang="en-US" sz="700">
                <a:latin typeface="+mj-lt"/>
              </a:rPr>
              <a:t>Involve CPAs in major </a:t>
            </a:r>
            <a:r>
              <a:rPr lang="en-US" sz="700">
                <a:solidFill>
                  <a:srgbClr val="009DB0"/>
                </a:solidFill>
                <a:latin typeface="+mj-lt"/>
              </a:rPr>
              <a:t>CGPs professional events </a:t>
            </a:r>
            <a:br>
              <a:rPr lang="en-US" sz="700">
                <a:solidFill>
                  <a:srgbClr val="009DB0"/>
                </a:solidFill>
                <a:latin typeface="+mj-lt"/>
              </a:rPr>
            </a:br>
            <a:r>
              <a:rPr lang="en-US" sz="700">
                <a:latin typeface="+mj-lt"/>
              </a:rPr>
              <a:t>(e.g., </a:t>
            </a:r>
            <a:r>
              <a:rPr lang="en-US" sz="700" err="1">
                <a:latin typeface="+mj-lt"/>
              </a:rPr>
              <a:t>Patrimonia</a:t>
            </a:r>
            <a:r>
              <a:rPr lang="en-US" sz="700">
                <a:latin typeface="+mj-lt"/>
              </a:rPr>
              <a:t>)</a:t>
            </a:r>
          </a:p>
          <a:p>
            <a:pPr marL="715962" lvl="1" indent="-171450">
              <a:buFont typeface="Wingdings" panose="05000000000000000000" pitchFamily="2" charset="2"/>
              <a:buChar char="Ø"/>
            </a:pPr>
            <a:r>
              <a:rPr lang="en-US" sz="700">
                <a:latin typeface="+mj-lt"/>
              </a:rPr>
              <a:t>Improve </a:t>
            </a:r>
            <a:r>
              <a:rPr lang="en-US" sz="700">
                <a:solidFill>
                  <a:srgbClr val="009DB0"/>
                </a:solidFill>
                <a:latin typeface="+mj-lt"/>
              </a:rPr>
              <a:t>existing dedicated portal </a:t>
            </a:r>
            <a:r>
              <a:rPr lang="en-US" sz="700">
                <a:latin typeface="+mj-lt"/>
              </a:rPr>
              <a:t>to communicate with accountants about CG’s offers and provide hem </a:t>
            </a:r>
            <a:r>
              <a:rPr lang="en-US" sz="700">
                <a:solidFill>
                  <a:srgbClr val="009DB0"/>
                </a:solidFill>
                <a:latin typeface="+mj-lt"/>
              </a:rPr>
              <a:t>high-value services</a:t>
            </a:r>
            <a:r>
              <a:rPr lang="en-US" sz="700">
                <a:latin typeface="+mj-lt"/>
              </a:rPr>
              <a:t> (e.g., aggregated view of their commissions)</a:t>
            </a:r>
          </a:p>
          <a:p>
            <a:pPr marL="715962" lvl="1" indent="-171450">
              <a:buFont typeface="Wingdings" panose="05000000000000000000" pitchFamily="2" charset="2"/>
              <a:buChar char="Ø"/>
            </a:pPr>
            <a:endParaRPr lang="en-US" sz="500">
              <a:latin typeface="+mj-lt"/>
            </a:endParaRPr>
          </a:p>
          <a:p>
            <a:pPr marL="258762" indent="-171450">
              <a:buFont typeface="Arial" panose="020B0604020202020204" pitchFamily="34" charset="0"/>
              <a:buChar char="•"/>
            </a:pPr>
            <a:r>
              <a:rPr lang="en-US" sz="700">
                <a:latin typeface="+mj-lt"/>
              </a:rPr>
              <a:t>Support CPAs in the first steps of a wealth management service:</a:t>
            </a:r>
          </a:p>
          <a:p>
            <a:pPr marL="715962" lvl="1" indent="-171450">
              <a:buFont typeface="Wingdings" panose="05000000000000000000" pitchFamily="2" charset="2"/>
              <a:buChar char="Ø"/>
            </a:pPr>
            <a:r>
              <a:rPr lang="en-US" sz="700">
                <a:latin typeface="+mj-lt"/>
              </a:rPr>
              <a:t>Provide CPAs with a cloud software to </a:t>
            </a:r>
            <a:r>
              <a:rPr lang="en-US" sz="700">
                <a:solidFill>
                  <a:srgbClr val="009DB0"/>
                </a:solidFill>
                <a:latin typeface="+mj-lt"/>
              </a:rPr>
              <a:t>carry out the first steps of the wealth management service </a:t>
            </a:r>
            <a:r>
              <a:rPr lang="en-US" sz="700">
                <a:latin typeface="+mj-lt"/>
              </a:rPr>
              <a:t>(e.g., a module to declare his/her patrimonial objectives and a self-care interface to upload key documents) before a </a:t>
            </a:r>
            <a:r>
              <a:rPr lang="en-US" sz="700">
                <a:solidFill>
                  <a:srgbClr val="009DB0"/>
                </a:solidFill>
                <a:latin typeface="+mj-lt"/>
              </a:rPr>
              <a:t>CG’s advisor takes over</a:t>
            </a:r>
          </a:p>
          <a:p>
            <a:pPr marL="715962" lvl="1" indent="-171450">
              <a:buFont typeface="Wingdings" panose="05000000000000000000" pitchFamily="2" charset="2"/>
              <a:buChar char="Ø"/>
            </a:pPr>
            <a:endParaRPr lang="en-US" sz="700">
              <a:solidFill>
                <a:srgbClr val="009DB0"/>
              </a:solidFill>
              <a:latin typeface="+mj-lt"/>
            </a:endParaRPr>
          </a:p>
          <a:p>
            <a:pPr marL="258762" indent="-171450">
              <a:buFont typeface="Arial" panose="020B0604020202020204" pitchFamily="34" charset="0"/>
              <a:buChar char="•"/>
            </a:pPr>
            <a:r>
              <a:rPr lang="en-US" sz="700">
                <a:latin typeface="+mj-lt"/>
              </a:rPr>
              <a:t>Further extend </a:t>
            </a:r>
            <a:r>
              <a:rPr lang="en-US" sz="700">
                <a:solidFill>
                  <a:srgbClr val="009DB0"/>
                </a:solidFill>
                <a:latin typeface="+mj-lt"/>
              </a:rPr>
              <a:t>CG’s prescriber network</a:t>
            </a:r>
          </a:p>
          <a:p>
            <a:pPr marL="715962" lvl="1" indent="-171450">
              <a:buFont typeface="Wingdings" panose="05000000000000000000" pitchFamily="2" charset="2"/>
              <a:buChar char="Ø"/>
            </a:pPr>
            <a:r>
              <a:rPr lang="en-US" sz="700">
                <a:latin typeface="+mj-lt"/>
              </a:rPr>
              <a:t>Leverage public data on athletes’ agents in </a:t>
            </a:r>
            <a:br>
              <a:rPr lang="en-US" sz="700">
                <a:latin typeface="+mj-lt"/>
              </a:rPr>
            </a:br>
            <a:r>
              <a:rPr lang="en-US" sz="700">
                <a:latin typeface="+mj-lt"/>
              </a:rPr>
              <a:t>order to use them as prescribers for </a:t>
            </a:r>
            <a:r>
              <a:rPr lang="en-US" sz="700" err="1">
                <a:latin typeface="+mj-lt"/>
              </a:rPr>
              <a:t>ProtecSport</a:t>
            </a:r>
            <a:r>
              <a:rPr lang="en-US" sz="700">
                <a:latin typeface="+mj-lt"/>
              </a:rPr>
              <a:t> </a:t>
            </a:r>
          </a:p>
          <a:p>
            <a:pPr marL="258762" indent="-171450">
              <a:buFont typeface="Arial" panose="020B0604020202020204" pitchFamily="34" charset="0"/>
              <a:buChar char="•"/>
            </a:pPr>
            <a:endParaRPr lang="en-US" sz="700">
              <a:latin typeface="+mj-lt"/>
            </a:endParaRPr>
          </a:p>
          <a:p>
            <a:pPr marL="258762" indent="-171450">
              <a:buFont typeface="Arial" panose="020B0604020202020204" pitchFamily="34" charset="0"/>
              <a:buChar char="•"/>
            </a:pPr>
            <a:endParaRPr lang="en-US" sz="700">
              <a:latin typeface="+mj-lt"/>
            </a:endParaRPr>
          </a:p>
          <a:p>
            <a:pPr marL="258762" indent="-171450">
              <a:buFont typeface="Arial" panose="020B0604020202020204" pitchFamily="34" charset="0"/>
              <a:buChar char="•"/>
            </a:pPr>
            <a:endParaRPr lang="en-US" sz="700"/>
          </a:p>
        </p:txBody>
      </p:sp>
      <p:pic>
        <p:nvPicPr>
          <p:cNvPr id="60" name="Image 59">
            <a:extLst>
              <a:ext uri="{FF2B5EF4-FFF2-40B4-BE49-F238E27FC236}">
                <a16:creationId xmlns:a16="http://schemas.microsoft.com/office/drawing/2014/main" id="{5CCF0DA5-0BA9-4016-9126-BE325F0F0342}"/>
              </a:ext>
            </a:extLst>
          </p:cNvPr>
          <p:cNvPicPr>
            <a:picLocks noChangeAspect="1"/>
          </p:cNvPicPr>
          <p:nvPr/>
        </p:nvPicPr>
        <p:blipFill>
          <a:blip r:embed="rId15"/>
          <a:stretch>
            <a:fillRect/>
          </a:stretch>
        </p:blipFill>
        <p:spPr>
          <a:xfrm>
            <a:off x="8953825" y="5809343"/>
            <a:ext cx="598344" cy="27094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1442" name="Picture 2" descr="Patrimonia – Infopro Digital">
            <a:extLst>
              <a:ext uri="{FF2B5EF4-FFF2-40B4-BE49-F238E27FC236}">
                <a16:creationId xmlns:a16="http://schemas.microsoft.com/office/drawing/2014/main" id="{6FFCAC94-022E-49D4-AE33-CCD49DE84F0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23850" y="4511142"/>
            <a:ext cx="598344" cy="254990"/>
          </a:xfrm>
          <a:prstGeom prst="rect">
            <a:avLst/>
          </a:prstGeom>
          <a:noFill/>
          <a:extLst>
            <a:ext uri="{909E8E84-426E-40DD-AFC4-6F175D3DCCD1}">
              <a14:hiddenFill xmlns:a14="http://schemas.microsoft.com/office/drawing/2010/main">
                <a:solidFill>
                  <a:srgbClr val="FFFFFF"/>
                </a:solidFill>
              </a14:hiddenFill>
            </a:ext>
          </a:extLst>
        </p:spPr>
      </p:pic>
      <p:pic>
        <p:nvPicPr>
          <p:cNvPr id="63490" name="Picture 2" descr="webinar equine">
            <a:extLst>
              <a:ext uri="{FF2B5EF4-FFF2-40B4-BE49-F238E27FC236}">
                <a16:creationId xmlns:a16="http://schemas.microsoft.com/office/drawing/2014/main" id="{38132CC8-1A0F-482A-A0B7-38AFF66E64A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19880" y="4511142"/>
            <a:ext cx="333258" cy="229174"/>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bandeau-expert-box">
            <a:extLst>
              <a:ext uri="{FF2B5EF4-FFF2-40B4-BE49-F238E27FC236}">
                <a16:creationId xmlns:a16="http://schemas.microsoft.com/office/drawing/2014/main" id="{2AA06ED9-6169-4E90-8A37-3F713E7B886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57857" y="4382082"/>
            <a:ext cx="413919" cy="161343"/>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40D2F7B6-75AC-4061-8B9A-D2FFF2330518}"/>
              </a:ext>
            </a:extLst>
          </p:cNvPr>
          <p:cNvSpPr/>
          <p:nvPr/>
        </p:nvSpPr>
        <p:spPr>
          <a:xfrm>
            <a:off x="6088763" y="1955739"/>
            <a:ext cx="1095061" cy="135894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a:solidFill>
                  <a:srgbClr val="009DB0"/>
                </a:solidFill>
              </a:rPr>
              <a:t>CG’s website natural referencing (SEO): </a:t>
            </a:r>
          </a:p>
          <a:p>
            <a:pPr algn="ctr"/>
            <a:endParaRPr lang="en-US" sz="700">
              <a:solidFill>
                <a:srgbClr val="009DB0"/>
              </a:solidFill>
            </a:endParaRPr>
          </a:p>
          <a:p>
            <a:pPr marL="88900" indent="-88900">
              <a:buFont typeface="Arial" panose="020B0604020202020204" pitchFamily="34" charset="0"/>
              <a:buChar char="•"/>
            </a:pPr>
            <a:r>
              <a:rPr lang="en-US" sz="700">
                <a:solidFill>
                  <a:schemeClr val="tx1"/>
                </a:solidFill>
              </a:rPr>
              <a:t>Website and UX performance</a:t>
            </a:r>
          </a:p>
          <a:p>
            <a:pPr marL="88900" indent="-88900">
              <a:buFont typeface="Arial" panose="020B0604020202020204" pitchFamily="34" charset="0"/>
              <a:buChar char="•"/>
            </a:pPr>
            <a:r>
              <a:rPr lang="en-US" sz="700">
                <a:solidFill>
                  <a:schemeClr val="tx1"/>
                </a:solidFill>
              </a:rPr>
              <a:t>Articles and backlinks related to CG’s products and business</a:t>
            </a:r>
          </a:p>
          <a:p>
            <a:pPr marL="88900" indent="-88900">
              <a:buFont typeface="Arial" panose="020B0604020202020204" pitchFamily="34" charset="0"/>
              <a:buChar char="•"/>
            </a:pPr>
            <a:endParaRPr lang="en-US" sz="700">
              <a:solidFill>
                <a:schemeClr val="tx1"/>
              </a:solidFill>
            </a:endParaRPr>
          </a:p>
        </p:txBody>
      </p:sp>
      <p:sp>
        <p:nvSpPr>
          <p:cNvPr id="177" name="Rectangle 176">
            <a:extLst>
              <a:ext uri="{FF2B5EF4-FFF2-40B4-BE49-F238E27FC236}">
                <a16:creationId xmlns:a16="http://schemas.microsoft.com/office/drawing/2014/main" id="{42FB5607-CED4-41C5-BA97-E7BA32BB5A9D}"/>
              </a:ext>
            </a:extLst>
          </p:cNvPr>
          <p:cNvSpPr/>
          <p:nvPr/>
        </p:nvSpPr>
        <p:spPr>
          <a:xfrm>
            <a:off x="7247069" y="1955739"/>
            <a:ext cx="1095061" cy="135894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72000" rtlCol="0" anchor="t"/>
          <a:lstStyle/>
          <a:p>
            <a:pPr algn="ctr"/>
            <a:r>
              <a:rPr lang="en-US" sz="700">
                <a:solidFill>
                  <a:srgbClr val="009DB0"/>
                </a:solidFill>
              </a:rPr>
              <a:t>Paid acquisition (SEA):</a:t>
            </a:r>
          </a:p>
          <a:p>
            <a:pPr marL="88900" indent="-88900">
              <a:buFont typeface="Arial" panose="020B0604020202020204" pitchFamily="34" charset="0"/>
              <a:buChar char="•"/>
            </a:pPr>
            <a:endParaRPr lang="en-US" sz="700">
              <a:solidFill>
                <a:schemeClr val="tx1"/>
              </a:solidFill>
            </a:endParaRPr>
          </a:p>
          <a:p>
            <a:pPr marL="88900" indent="-88900">
              <a:buFont typeface="Arial" panose="020B0604020202020204" pitchFamily="34" charset="0"/>
              <a:buChar char="•"/>
            </a:pPr>
            <a:r>
              <a:rPr lang="en-US" sz="700">
                <a:solidFill>
                  <a:schemeClr val="tx1"/>
                </a:solidFill>
              </a:rPr>
              <a:t>Purchased keywords related to CG’s products and business and related to specific customers’ segments</a:t>
            </a:r>
          </a:p>
        </p:txBody>
      </p:sp>
      <p:sp>
        <p:nvSpPr>
          <p:cNvPr id="178" name="Rectangle 177">
            <a:extLst>
              <a:ext uri="{FF2B5EF4-FFF2-40B4-BE49-F238E27FC236}">
                <a16:creationId xmlns:a16="http://schemas.microsoft.com/office/drawing/2014/main" id="{A1EA48A9-9D6F-4ED7-9F3D-98918C93A2B1}"/>
              </a:ext>
            </a:extLst>
          </p:cNvPr>
          <p:cNvSpPr/>
          <p:nvPr/>
        </p:nvSpPr>
        <p:spPr>
          <a:xfrm>
            <a:off x="8405375" y="1955739"/>
            <a:ext cx="1095061" cy="135894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a:solidFill>
                  <a:srgbClr val="009DB0"/>
                </a:solidFill>
              </a:rPr>
              <a:t>Social networks</a:t>
            </a:r>
          </a:p>
          <a:p>
            <a:pPr marL="88900" indent="-88900">
              <a:buFont typeface="Arial" panose="020B0604020202020204" pitchFamily="34" charset="0"/>
              <a:buChar char="•"/>
            </a:pPr>
            <a:endParaRPr lang="en-US" sz="700">
              <a:solidFill>
                <a:schemeClr val="tx1"/>
              </a:solidFill>
            </a:endParaRPr>
          </a:p>
          <a:p>
            <a:pPr marL="88900" indent="-88900">
              <a:buFont typeface="Arial" panose="020B0604020202020204" pitchFamily="34" charset="0"/>
              <a:buChar char="•"/>
            </a:pPr>
            <a:r>
              <a:rPr lang="en-US" sz="700">
                <a:solidFill>
                  <a:schemeClr val="tx1"/>
                </a:solidFill>
              </a:rPr>
              <a:t>Presence on professional (LinkedIn) and vertical networks (expatriates)</a:t>
            </a:r>
          </a:p>
        </p:txBody>
      </p:sp>
      <p:grpSp>
        <p:nvGrpSpPr>
          <p:cNvPr id="105" name="Groupe 104">
            <a:extLst>
              <a:ext uri="{FF2B5EF4-FFF2-40B4-BE49-F238E27FC236}">
                <a16:creationId xmlns:a16="http://schemas.microsoft.com/office/drawing/2014/main" id="{6CBAC5B2-B109-4E7B-9EC9-1B8DF9FAC011}"/>
              </a:ext>
            </a:extLst>
          </p:cNvPr>
          <p:cNvGrpSpPr/>
          <p:nvPr/>
        </p:nvGrpSpPr>
        <p:grpSpPr>
          <a:xfrm>
            <a:off x="8865599" y="6410026"/>
            <a:ext cx="772875" cy="192882"/>
            <a:chOff x="10416619" y="1219200"/>
            <a:chExt cx="772875" cy="192882"/>
          </a:xfrm>
        </p:grpSpPr>
        <p:sp>
          <p:nvSpPr>
            <p:cNvPr id="106" name="Rectangle 105">
              <a:extLst>
                <a:ext uri="{FF2B5EF4-FFF2-40B4-BE49-F238E27FC236}">
                  <a16:creationId xmlns:a16="http://schemas.microsoft.com/office/drawing/2014/main" id="{F90ADA53-2110-40BB-9B2B-09C845568106}"/>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07" name="Freeform 6">
              <a:extLst>
                <a:ext uri="{FF2B5EF4-FFF2-40B4-BE49-F238E27FC236}">
                  <a16:creationId xmlns:a16="http://schemas.microsoft.com/office/drawing/2014/main" id="{7B9758CB-E44E-4449-AE85-25A0AE6943D7}"/>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1999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B98DF-2CF7-4AB7-83F5-C9C09829159D}"/>
              </a:ext>
            </a:extLst>
          </p:cNvPr>
          <p:cNvSpPr>
            <a:spLocks noGrp="1"/>
          </p:cNvSpPr>
          <p:nvPr>
            <p:ph type="ctrTitle"/>
          </p:nvPr>
        </p:nvSpPr>
        <p:spPr/>
        <p:txBody>
          <a:bodyPr/>
          <a:lstStyle/>
          <a:p>
            <a:r>
              <a:rPr lang="en-US" sz="1300"/>
              <a:t>CG could leverage a </a:t>
            </a:r>
            <a:r>
              <a:rPr lang="en-US" sz="1300">
                <a:solidFill>
                  <a:srgbClr val="009DB0"/>
                </a:solidFill>
              </a:rPr>
              <a:t>compass-like model</a:t>
            </a:r>
            <a:r>
              <a:rPr lang="en-US" sz="1300"/>
              <a:t> based on a </a:t>
            </a:r>
            <a:r>
              <a:rPr lang="en-US" sz="1300">
                <a:solidFill>
                  <a:srgbClr val="009DB0"/>
                </a:solidFill>
              </a:rPr>
              <a:t>network of independent CGPs </a:t>
            </a:r>
            <a:r>
              <a:rPr lang="en-US" sz="1300"/>
              <a:t>powered by a digital platform to target  the </a:t>
            </a:r>
            <a:r>
              <a:rPr lang="en-US" sz="1300">
                <a:solidFill>
                  <a:srgbClr val="009DB0"/>
                </a:solidFill>
              </a:rPr>
              <a:t>premium market </a:t>
            </a:r>
            <a:r>
              <a:rPr lang="en-US" sz="1300"/>
              <a:t>provided that CG put in place the necessary means to develop a global and strong platform’s brand image</a:t>
            </a:r>
          </a:p>
        </p:txBody>
      </p:sp>
      <p:grpSp>
        <p:nvGrpSpPr>
          <p:cNvPr id="3" name="Groupe 2">
            <a:extLst>
              <a:ext uri="{FF2B5EF4-FFF2-40B4-BE49-F238E27FC236}">
                <a16:creationId xmlns:a16="http://schemas.microsoft.com/office/drawing/2014/main" id="{F7197B1F-92A2-4C8B-B4F5-25637BC0FA1F}"/>
              </a:ext>
            </a:extLst>
          </p:cNvPr>
          <p:cNvGrpSpPr/>
          <p:nvPr/>
        </p:nvGrpSpPr>
        <p:grpSpPr>
          <a:xfrm>
            <a:off x="8865599" y="6410026"/>
            <a:ext cx="772875" cy="192882"/>
            <a:chOff x="10416619" y="1219200"/>
            <a:chExt cx="772875" cy="192882"/>
          </a:xfrm>
        </p:grpSpPr>
        <p:sp>
          <p:nvSpPr>
            <p:cNvPr id="4" name="Rectangle 3">
              <a:extLst>
                <a:ext uri="{FF2B5EF4-FFF2-40B4-BE49-F238E27FC236}">
                  <a16:creationId xmlns:a16="http://schemas.microsoft.com/office/drawing/2014/main" id="{A37DA096-E1DC-49D2-8D3D-31300E16D4BF}"/>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5" name="Freeform 6">
              <a:extLst>
                <a:ext uri="{FF2B5EF4-FFF2-40B4-BE49-F238E27FC236}">
                  <a16:creationId xmlns:a16="http://schemas.microsoft.com/office/drawing/2014/main" id="{CC702E02-5C98-4D3D-B327-DEE446678C08}"/>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8" name="Rectangle 47">
            <a:extLst>
              <a:ext uri="{FF2B5EF4-FFF2-40B4-BE49-F238E27FC236}">
                <a16:creationId xmlns:a16="http://schemas.microsoft.com/office/drawing/2014/main" id="{05257E8C-7FB4-45CD-AE01-590231DCDC2D}"/>
              </a:ext>
            </a:extLst>
          </p:cNvPr>
          <p:cNvSpPr/>
          <p:nvPr/>
        </p:nvSpPr>
        <p:spPr>
          <a:xfrm>
            <a:off x="745140" y="6478649"/>
            <a:ext cx="407385" cy="26271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BB745F-06A0-49E1-97E7-370A7C7CBBAA}"/>
              </a:ext>
            </a:extLst>
          </p:cNvPr>
          <p:cNvSpPr/>
          <p:nvPr/>
        </p:nvSpPr>
        <p:spPr>
          <a:xfrm>
            <a:off x="1202341" y="6468288"/>
            <a:ext cx="1950872" cy="28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CG’s platform</a:t>
            </a:r>
          </a:p>
        </p:txBody>
      </p:sp>
      <p:sp>
        <p:nvSpPr>
          <p:cNvPr id="12" name="Rectangle 11">
            <a:extLst>
              <a:ext uri="{FF2B5EF4-FFF2-40B4-BE49-F238E27FC236}">
                <a16:creationId xmlns:a16="http://schemas.microsoft.com/office/drawing/2014/main" id="{A2348B31-FD51-4B2B-B80E-2772BFA2EB5D}"/>
              </a:ext>
            </a:extLst>
          </p:cNvPr>
          <p:cNvSpPr/>
          <p:nvPr/>
        </p:nvSpPr>
        <p:spPr>
          <a:xfrm>
            <a:off x="283047" y="1087770"/>
            <a:ext cx="1106242" cy="51238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Sellers or/and products</a:t>
            </a:r>
          </a:p>
          <a:p>
            <a:pPr algn="ctr"/>
            <a:endParaRPr lang="en-US" sz="1050">
              <a:solidFill>
                <a:schemeClr val="tx2"/>
              </a:solidFill>
            </a:endParaRPr>
          </a:p>
        </p:txBody>
      </p:sp>
      <p:sp>
        <p:nvSpPr>
          <p:cNvPr id="14" name="Rectangle 13">
            <a:extLst>
              <a:ext uri="{FF2B5EF4-FFF2-40B4-BE49-F238E27FC236}">
                <a16:creationId xmlns:a16="http://schemas.microsoft.com/office/drawing/2014/main" id="{73E5A18E-E185-405F-9EE2-141C1919F4DC}"/>
              </a:ext>
            </a:extLst>
          </p:cNvPr>
          <p:cNvSpPr/>
          <p:nvPr/>
        </p:nvSpPr>
        <p:spPr>
          <a:xfrm>
            <a:off x="8647711" y="1087770"/>
            <a:ext cx="1106242" cy="51238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Buyers</a:t>
            </a:r>
          </a:p>
        </p:txBody>
      </p:sp>
      <p:sp>
        <p:nvSpPr>
          <p:cNvPr id="23" name="Rectangle 22">
            <a:extLst>
              <a:ext uri="{FF2B5EF4-FFF2-40B4-BE49-F238E27FC236}">
                <a16:creationId xmlns:a16="http://schemas.microsoft.com/office/drawing/2014/main" id="{0D591597-AD5E-4FC8-8089-F697267FA281}"/>
              </a:ext>
            </a:extLst>
          </p:cNvPr>
          <p:cNvSpPr/>
          <p:nvPr/>
        </p:nvSpPr>
        <p:spPr>
          <a:xfrm>
            <a:off x="1539032" y="1087770"/>
            <a:ext cx="6984857" cy="7016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A network of independent </a:t>
            </a:r>
          </a:p>
          <a:p>
            <a:pPr algn="ctr"/>
            <a:r>
              <a:rPr lang="en-US" sz="1050">
                <a:solidFill>
                  <a:schemeClr val="tx2"/>
                </a:solidFill>
              </a:rPr>
              <a:t>professionals</a:t>
            </a:r>
          </a:p>
        </p:txBody>
      </p:sp>
      <p:sp>
        <p:nvSpPr>
          <p:cNvPr id="24" name="Rectangle 23">
            <a:extLst>
              <a:ext uri="{FF2B5EF4-FFF2-40B4-BE49-F238E27FC236}">
                <a16:creationId xmlns:a16="http://schemas.microsoft.com/office/drawing/2014/main" id="{88BD0557-CAEE-4501-B0E9-195057D3A9DC}"/>
              </a:ext>
            </a:extLst>
          </p:cNvPr>
          <p:cNvSpPr/>
          <p:nvPr/>
        </p:nvSpPr>
        <p:spPr>
          <a:xfrm>
            <a:off x="1535920" y="1864230"/>
            <a:ext cx="6984857" cy="43473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e 54">
            <a:extLst>
              <a:ext uri="{FF2B5EF4-FFF2-40B4-BE49-F238E27FC236}">
                <a16:creationId xmlns:a16="http://schemas.microsoft.com/office/drawing/2014/main" id="{8A7C99B1-0C94-4B8C-A7E2-C86A8B962B7A}"/>
              </a:ext>
            </a:extLst>
          </p:cNvPr>
          <p:cNvGrpSpPr/>
          <p:nvPr/>
        </p:nvGrpSpPr>
        <p:grpSpPr>
          <a:xfrm rot="16200000">
            <a:off x="4907931" y="1672728"/>
            <a:ext cx="240836" cy="382157"/>
            <a:chOff x="10691170" y="3092254"/>
            <a:chExt cx="240836" cy="382157"/>
          </a:xfrm>
        </p:grpSpPr>
        <p:sp>
          <p:nvSpPr>
            <p:cNvPr id="25" name="Triangle isocèle 24">
              <a:extLst>
                <a:ext uri="{FF2B5EF4-FFF2-40B4-BE49-F238E27FC236}">
                  <a16:creationId xmlns:a16="http://schemas.microsoft.com/office/drawing/2014/main" id="{57E34ACA-C3BB-42CD-8487-F26E0F126213}"/>
                </a:ext>
              </a:extLst>
            </p:cNvPr>
            <p:cNvSpPr/>
            <p:nvPr/>
          </p:nvSpPr>
          <p:spPr>
            <a:xfrm rot="5400000">
              <a:off x="10695857" y="3238262"/>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isocèle 25">
              <a:extLst>
                <a:ext uri="{FF2B5EF4-FFF2-40B4-BE49-F238E27FC236}">
                  <a16:creationId xmlns:a16="http://schemas.microsoft.com/office/drawing/2014/main" id="{E606485C-BDB5-47F6-B176-57BE8B1E37C8}"/>
                </a:ext>
              </a:extLst>
            </p:cNvPr>
            <p:cNvSpPr/>
            <p:nvPr/>
          </p:nvSpPr>
          <p:spPr>
            <a:xfrm rot="16200000">
              <a:off x="10545162" y="3238262"/>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riangle isocèle 28">
            <a:extLst>
              <a:ext uri="{FF2B5EF4-FFF2-40B4-BE49-F238E27FC236}">
                <a16:creationId xmlns:a16="http://schemas.microsoft.com/office/drawing/2014/main" id="{526FEDBB-9C56-4DEC-A579-4869A5B5CAD2}"/>
              </a:ext>
            </a:extLst>
          </p:cNvPr>
          <p:cNvSpPr/>
          <p:nvPr/>
        </p:nvSpPr>
        <p:spPr>
          <a:xfrm rot="16200000">
            <a:off x="1273885" y="3985038"/>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isocèle 31">
            <a:extLst>
              <a:ext uri="{FF2B5EF4-FFF2-40B4-BE49-F238E27FC236}">
                <a16:creationId xmlns:a16="http://schemas.microsoft.com/office/drawing/2014/main" id="{F9759F6B-1809-4A51-ABCA-A4CE7E6F5E61}"/>
              </a:ext>
            </a:extLst>
          </p:cNvPr>
          <p:cNvSpPr/>
          <p:nvPr/>
        </p:nvSpPr>
        <p:spPr>
          <a:xfrm rot="5400000">
            <a:off x="8405985" y="4087717"/>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isocèle 43">
            <a:extLst>
              <a:ext uri="{FF2B5EF4-FFF2-40B4-BE49-F238E27FC236}">
                <a16:creationId xmlns:a16="http://schemas.microsoft.com/office/drawing/2014/main" id="{694E1363-BF74-453E-B1CD-9ABC381DAF71}"/>
              </a:ext>
            </a:extLst>
          </p:cNvPr>
          <p:cNvSpPr/>
          <p:nvPr/>
        </p:nvSpPr>
        <p:spPr>
          <a:xfrm rot="16200000">
            <a:off x="8255290" y="4087717"/>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2C4A360-3CD3-4D5C-AB78-39B581B6F95C}"/>
              </a:ext>
            </a:extLst>
          </p:cNvPr>
          <p:cNvSpPr/>
          <p:nvPr/>
        </p:nvSpPr>
        <p:spPr>
          <a:xfrm rot="16200000">
            <a:off x="4459131" y="1329346"/>
            <a:ext cx="771860" cy="48842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Wealth management </a:t>
            </a:r>
            <a:r>
              <a:rPr lang="en-US" sz="900">
                <a:solidFill>
                  <a:schemeClr val="tx1"/>
                </a:solidFill>
                <a:latin typeface="+mj-lt"/>
              </a:rPr>
              <a:t>tool: </a:t>
            </a:r>
          </a:p>
          <a:p>
            <a:pPr marL="1944000" indent="-171450">
              <a:buClr>
                <a:schemeClr val="tx1"/>
              </a:buClr>
              <a:buFontTx/>
              <a:buChar char="-"/>
            </a:pPr>
            <a:r>
              <a:rPr lang="en-US" sz="900" i="0">
                <a:solidFill>
                  <a:schemeClr val="tx1"/>
                </a:solidFill>
                <a:effectLst/>
                <a:latin typeface="+mj-lt"/>
              </a:rPr>
              <a:t>W</a:t>
            </a:r>
            <a:r>
              <a:rPr lang="en-US" sz="900">
                <a:solidFill>
                  <a:schemeClr val="tx1"/>
                </a:solidFill>
                <a:latin typeface="+mj-lt"/>
              </a:rPr>
              <a:t>ealth audit and aggregation</a:t>
            </a:r>
          </a:p>
          <a:p>
            <a:pPr marL="1944000" indent="-171450">
              <a:buClr>
                <a:schemeClr val="tx1"/>
              </a:buClr>
              <a:buFontTx/>
              <a:buChar char="-"/>
            </a:pPr>
            <a:r>
              <a:rPr lang="en-US" sz="900">
                <a:solidFill>
                  <a:schemeClr val="tx1"/>
                </a:solidFill>
                <a:latin typeface="+mj-lt"/>
              </a:rPr>
              <a:t>Investment simulation</a:t>
            </a:r>
          </a:p>
          <a:p>
            <a:pPr marL="1944000" indent="-171450">
              <a:buClr>
                <a:schemeClr val="tx1"/>
              </a:buClr>
              <a:buFontTx/>
              <a:buChar char="-"/>
            </a:pPr>
            <a:r>
              <a:rPr lang="en-US" sz="900">
                <a:solidFill>
                  <a:schemeClr val="tx1"/>
                </a:solidFill>
                <a:latin typeface="+mj-lt"/>
              </a:rPr>
              <a:t>Arbitration</a:t>
            </a:r>
          </a:p>
          <a:p>
            <a:pPr marL="1944000" indent="-171450">
              <a:buClr>
                <a:schemeClr val="tx1"/>
              </a:buClr>
              <a:buFontTx/>
              <a:buChar char="-"/>
            </a:pPr>
            <a:r>
              <a:rPr lang="en-US" sz="900">
                <a:solidFill>
                  <a:schemeClr val="tx1"/>
                </a:solidFill>
                <a:latin typeface="+mj-lt"/>
              </a:rPr>
              <a:t>Trainings</a:t>
            </a:r>
            <a:endParaRPr lang="en-US" sz="900">
              <a:solidFill>
                <a:srgbClr val="009DB0"/>
              </a:solidFill>
              <a:latin typeface="+mj-lt"/>
            </a:endParaRPr>
          </a:p>
        </p:txBody>
      </p:sp>
      <p:sp>
        <p:nvSpPr>
          <p:cNvPr id="64" name="Rectangle 63">
            <a:extLst>
              <a:ext uri="{FF2B5EF4-FFF2-40B4-BE49-F238E27FC236}">
                <a16:creationId xmlns:a16="http://schemas.microsoft.com/office/drawing/2014/main" id="{8EA1DCED-C941-4FC6-B5BA-8816FA291725}"/>
              </a:ext>
            </a:extLst>
          </p:cNvPr>
          <p:cNvSpPr/>
          <p:nvPr/>
        </p:nvSpPr>
        <p:spPr>
          <a:xfrm rot="16200000">
            <a:off x="4578950" y="2109387"/>
            <a:ext cx="532220" cy="48842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CRM</a:t>
            </a:r>
            <a:r>
              <a:rPr lang="en-US" sz="900">
                <a:solidFill>
                  <a:schemeClr val="tx1"/>
                </a:solidFill>
                <a:latin typeface="+mj-lt"/>
              </a:rPr>
              <a:t>:</a:t>
            </a:r>
            <a:r>
              <a:rPr lang="en-US" sz="900" i="0">
                <a:solidFill>
                  <a:schemeClr val="tx1"/>
                </a:solidFill>
                <a:effectLst/>
                <a:latin typeface="+mj-lt"/>
              </a:rPr>
              <a:t> </a:t>
            </a:r>
            <a:r>
              <a:rPr lang="en-US" sz="900">
                <a:solidFill>
                  <a:schemeClr val="tx1"/>
                </a:solidFill>
                <a:latin typeface="+mj-lt"/>
              </a:rPr>
              <a:t>customer relationship management platform </a:t>
            </a:r>
            <a:r>
              <a:rPr lang="en-US" sz="900" i="0">
                <a:solidFill>
                  <a:schemeClr val="tx1"/>
                </a:solidFill>
                <a:effectLst/>
                <a:latin typeface="+mj-lt"/>
              </a:rPr>
              <a:t>powered by artificial intelligence</a:t>
            </a:r>
          </a:p>
        </p:txBody>
      </p:sp>
      <p:sp>
        <p:nvSpPr>
          <p:cNvPr id="65" name="Rectangle 64">
            <a:extLst>
              <a:ext uri="{FF2B5EF4-FFF2-40B4-BE49-F238E27FC236}">
                <a16:creationId xmlns:a16="http://schemas.microsoft.com/office/drawing/2014/main" id="{4548CA67-9E55-47EE-87BF-C14C6CFE4313}"/>
              </a:ext>
            </a:extLst>
          </p:cNvPr>
          <p:cNvSpPr/>
          <p:nvPr/>
        </p:nvSpPr>
        <p:spPr>
          <a:xfrm rot="16200000">
            <a:off x="4578950" y="2769608"/>
            <a:ext cx="532220" cy="48842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Robot advisor </a:t>
            </a:r>
            <a:r>
              <a:rPr lang="en-US" sz="900">
                <a:solidFill>
                  <a:schemeClr val="tx1"/>
                </a:solidFill>
                <a:latin typeface="+mj-lt"/>
              </a:rPr>
              <a:t>powered by artificial intelligence: portfolio rebalancing, investment recommendations based on clustering …</a:t>
            </a:r>
            <a:endParaRPr lang="en-US" sz="900" b="0" i="0">
              <a:solidFill>
                <a:schemeClr val="tx1"/>
              </a:solidFill>
              <a:effectLst/>
              <a:latin typeface="+mj-lt"/>
            </a:endParaRPr>
          </a:p>
        </p:txBody>
      </p:sp>
      <p:sp>
        <p:nvSpPr>
          <p:cNvPr id="66" name="Rectangle 65">
            <a:extLst>
              <a:ext uri="{FF2B5EF4-FFF2-40B4-BE49-F238E27FC236}">
                <a16:creationId xmlns:a16="http://schemas.microsoft.com/office/drawing/2014/main" id="{85D6E247-E2EF-43BC-93E8-A5A3B7AB1B55}"/>
              </a:ext>
            </a:extLst>
          </p:cNvPr>
          <p:cNvSpPr/>
          <p:nvPr/>
        </p:nvSpPr>
        <p:spPr>
          <a:xfrm rot="16200000">
            <a:off x="4578952" y="3429830"/>
            <a:ext cx="532221" cy="48842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chemeClr val="tx1"/>
                </a:solidFill>
                <a:latin typeface="+mj-lt"/>
              </a:rPr>
              <a:t>Other services: “</a:t>
            </a:r>
            <a:r>
              <a:rPr lang="en-US" sz="900" err="1">
                <a:solidFill>
                  <a:schemeClr val="tx1"/>
                </a:solidFill>
                <a:latin typeface="+mj-lt"/>
              </a:rPr>
              <a:t>conciergerie</a:t>
            </a:r>
            <a:r>
              <a:rPr lang="en-US" sz="900">
                <a:solidFill>
                  <a:schemeClr val="tx1"/>
                </a:solidFill>
                <a:latin typeface="+mj-lt"/>
              </a:rPr>
              <a:t>” …</a:t>
            </a:r>
          </a:p>
        </p:txBody>
      </p:sp>
      <p:sp>
        <p:nvSpPr>
          <p:cNvPr id="68" name="Bulle narrative : rectangle 67">
            <a:extLst>
              <a:ext uri="{FF2B5EF4-FFF2-40B4-BE49-F238E27FC236}">
                <a16:creationId xmlns:a16="http://schemas.microsoft.com/office/drawing/2014/main" id="{673818DD-C4C4-41FA-8F40-36BF8B017FE6}"/>
              </a:ext>
            </a:extLst>
          </p:cNvPr>
          <p:cNvSpPr/>
          <p:nvPr/>
        </p:nvSpPr>
        <p:spPr bwMode="auto">
          <a:xfrm>
            <a:off x="6065994" y="765294"/>
            <a:ext cx="1221168" cy="743975"/>
          </a:xfrm>
          <a:prstGeom prst="wedgeRectCallout">
            <a:avLst>
              <a:gd name="adj1" fmla="val -60198"/>
              <a:gd name="adj2" fmla="val 3615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High-class independent CGPs</a:t>
            </a:r>
            <a:endParaRPr lang="en-US" sz="900" i="0">
              <a:effectLst/>
              <a:latin typeface="+mj-lt"/>
            </a:endParaRPr>
          </a:p>
        </p:txBody>
      </p:sp>
      <p:sp>
        <p:nvSpPr>
          <p:cNvPr id="70" name="Bulle narrative : rectangle 69">
            <a:extLst>
              <a:ext uri="{FF2B5EF4-FFF2-40B4-BE49-F238E27FC236}">
                <a16:creationId xmlns:a16="http://schemas.microsoft.com/office/drawing/2014/main" id="{B5384F48-F637-4EFC-89FE-97FF9F32D1F8}"/>
              </a:ext>
            </a:extLst>
          </p:cNvPr>
          <p:cNvSpPr/>
          <p:nvPr/>
        </p:nvSpPr>
        <p:spPr bwMode="auto">
          <a:xfrm>
            <a:off x="293432" y="2183917"/>
            <a:ext cx="1085471" cy="946444"/>
          </a:xfrm>
          <a:prstGeom prst="wedgeRectCallout">
            <a:avLst>
              <a:gd name="adj1" fmla="val 17369"/>
              <a:gd name="adj2" fmla="val 6581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Technical investment assets suppliers and investment solutions</a:t>
            </a:r>
            <a:endParaRPr lang="en-US" sz="900" i="0">
              <a:effectLst/>
              <a:latin typeface="+mj-lt"/>
            </a:endParaRPr>
          </a:p>
        </p:txBody>
      </p:sp>
      <p:sp>
        <p:nvSpPr>
          <p:cNvPr id="72" name="Bulle narrative : rectangle 71">
            <a:extLst>
              <a:ext uri="{FF2B5EF4-FFF2-40B4-BE49-F238E27FC236}">
                <a16:creationId xmlns:a16="http://schemas.microsoft.com/office/drawing/2014/main" id="{E7F32A27-99EB-414A-BED8-11F60E52A30D}"/>
              </a:ext>
            </a:extLst>
          </p:cNvPr>
          <p:cNvSpPr/>
          <p:nvPr/>
        </p:nvSpPr>
        <p:spPr bwMode="auto">
          <a:xfrm>
            <a:off x="8631190" y="2904005"/>
            <a:ext cx="1085471" cy="452711"/>
          </a:xfrm>
          <a:prstGeom prst="wedgeRectCallout">
            <a:avLst>
              <a:gd name="adj1" fmla="val 10349"/>
              <a:gd name="adj2" fmla="val 94092"/>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HNWI with technical needs (up-market)</a:t>
            </a:r>
            <a:endParaRPr lang="en-US" sz="900" i="0">
              <a:effectLst/>
              <a:latin typeface="+mj-lt"/>
            </a:endParaRPr>
          </a:p>
        </p:txBody>
      </p:sp>
      <p:sp>
        <p:nvSpPr>
          <p:cNvPr id="79" name="Flèche : double flèche horizontale 78">
            <a:extLst>
              <a:ext uri="{FF2B5EF4-FFF2-40B4-BE49-F238E27FC236}">
                <a16:creationId xmlns:a16="http://schemas.microsoft.com/office/drawing/2014/main" id="{52D4FC2C-E5CE-45E3-9594-7203478363E9}"/>
              </a:ext>
            </a:extLst>
          </p:cNvPr>
          <p:cNvSpPr/>
          <p:nvPr/>
        </p:nvSpPr>
        <p:spPr>
          <a:xfrm>
            <a:off x="7756029" y="1257705"/>
            <a:ext cx="1783363" cy="370554"/>
          </a:xfrm>
          <a:prstGeom prst="leftRightArrow">
            <a:avLst>
              <a:gd name="adj1" fmla="val 53874"/>
              <a:gd name="adj2" fmla="val 50000"/>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Human Relationship</a:t>
            </a:r>
          </a:p>
        </p:txBody>
      </p:sp>
      <p:sp>
        <p:nvSpPr>
          <p:cNvPr id="59" name="Rectangle 58">
            <a:extLst>
              <a:ext uri="{FF2B5EF4-FFF2-40B4-BE49-F238E27FC236}">
                <a16:creationId xmlns:a16="http://schemas.microsoft.com/office/drawing/2014/main" id="{D6FE00F6-7B00-45A1-9769-BBB25E8F123D}"/>
              </a:ext>
            </a:extLst>
          </p:cNvPr>
          <p:cNvSpPr/>
          <p:nvPr/>
        </p:nvSpPr>
        <p:spPr>
          <a:xfrm rot="16200000">
            <a:off x="4578952" y="549306"/>
            <a:ext cx="532220" cy="48842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Administrative</a:t>
            </a:r>
            <a:r>
              <a:rPr lang="en-US" sz="900">
                <a:solidFill>
                  <a:schemeClr val="tx1"/>
                </a:solidFill>
                <a:latin typeface="+mj-lt"/>
              </a:rPr>
              <a:t> and </a:t>
            </a:r>
            <a:r>
              <a:rPr lang="en-US" sz="900">
                <a:solidFill>
                  <a:srgbClr val="009DB0"/>
                </a:solidFill>
                <a:latin typeface="+mj-lt"/>
              </a:rPr>
              <a:t>compliance platform</a:t>
            </a:r>
            <a:r>
              <a:rPr lang="en-US" sz="900">
                <a:solidFill>
                  <a:schemeClr val="tx1"/>
                </a:solidFill>
                <a:latin typeface="+mj-lt"/>
              </a:rPr>
              <a:t>: reminder of legal steps, legal document issuance, regulation monitoring</a:t>
            </a:r>
          </a:p>
        </p:txBody>
      </p:sp>
      <p:sp>
        <p:nvSpPr>
          <p:cNvPr id="7" name="Bulle narrative : rectangle 69">
            <a:extLst>
              <a:ext uri="{FF2B5EF4-FFF2-40B4-BE49-F238E27FC236}">
                <a16:creationId xmlns:a16="http://schemas.microsoft.com/office/drawing/2014/main" id="{4EBBC67F-3B35-4C68-A4B7-F854427D4018}"/>
              </a:ext>
            </a:extLst>
          </p:cNvPr>
          <p:cNvSpPr/>
          <p:nvPr/>
        </p:nvSpPr>
        <p:spPr bwMode="auto">
          <a:xfrm>
            <a:off x="364317" y="4367349"/>
            <a:ext cx="1085471" cy="946444"/>
          </a:xfrm>
          <a:prstGeom prst="wedgeRectCallout">
            <a:avLst>
              <a:gd name="adj1" fmla="val 40896"/>
              <a:gd name="adj2" fmla="val -8177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Premium and negotiated products selection</a:t>
            </a:r>
            <a:endParaRPr lang="en-US" sz="900" i="0">
              <a:effectLst/>
              <a:latin typeface="+mj-lt"/>
            </a:endParaRPr>
          </a:p>
        </p:txBody>
      </p:sp>
      <p:sp>
        <p:nvSpPr>
          <p:cNvPr id="67" name="Rectangle 66">
            <a:extLst>
              <a:ext uri="{FF2B5EF4-FFF2-40B4-BE49-F238E27FC236}">
                <a16:creationId xmlns:a16="http://schemas.microsoft.com/office/drawing/2014/main" id="{E8D2AD1F-FA61-49AB-BF0B-DC6DAC6E99BC}"/>
              </a:ext>
            </a:extLst>
          </p:cNvPr>
          <p:cNvSpPr/>
          <p:nvPr/>
        </p:nvSpPr>
        <p:spPr>
          <a:xfrm rot="16200000">
            <a:off x="4555290" y="-134576"/>
            <a:ext cx="579543" cy="48842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buClr>
                <a:schemeClr val="tx1"/>
              </a:buClr>
            </a:pPr>
            <a:r>
              <a:rPr lang="en-US" sz="900">
                <a:solidFill>
                  <a:srgbClr val="009DB0"/>
                </a:solidFill>
                <a:latin typeface="+mj-lt"/>
              </a:rPr>
              <a:t>Customer interface </a:t>
            </a:r>
            <a:r>
              <a:rPr lang="en-US" sz="900">
                <a:solidFill>
                  <a:schemeClr val="tx1"/>
                </a:solidFill>
                <a:latin typeface="+mj-lt"/>
              </a:rPr>
              <a:t>platform:</a:t>
            </a:r>
          </a:p>
          <a:p>
            <a:pPr marL="1944000" indent="-171450">
              <a:buClr>
                <a:schemeClr val="tx1"/>
              </a:buClr>
              <a:buFontTx/>
              <a:buChar char="-"/>
            </a:pPr>
            <a:r>
              <a:rPr lang="en-US" sz="900">
                <a:solidFill>
                  <a:schemeClr val="tx1"/>
                </a:solidFill>
                <a:latin typeface="+mj-lt"/>
              </a:rPr>
              <a:t>Portfolio monitoring</a:t>
            </a:r>
          </a:p>
          <a:p>
            <a:pPr marL="1944000" indent="-171450">
              <a:buClr>
                <a:schemeClr val="tx1"/>
              </a:buClr>
              <a:buFontTx/>
              <a:buChar char="-"/>
            </a:pPr>
            <a:r>
              <a:rPr lang="en-US" sz="900">
                <a:solidFill>
                  <a:schemeClr val="tx1"/>
                </a:solidFill>
                <a:latin typeface="+mj-lt"/>
              </a:rPr>
              <a:t>Customer request</a:t>
            </a:r>
          </a:p>
          <a:p>
            <a:pPr marL="1944000" indent="-171450">
              <a:buClr>
                <a:schemeClr val="tx1"/>
              </a:buClr>
              <a:buFontTx/>
              <a:buChar char="-"/>
            </a:pPr>
            <a:r>
              <a:rPr lang="en-US" sz="900">
                <a:solidFill>
                  <a:schemeClr val="tx1"/>
                </a:solidFill>
                <a:latin typeface="+mj-lt"/>
              </a:rPr>
              <a:t>Alerting</a:t>
            </a:r>
          </a:p>
        </p:txBody>
      </p:sp>
      <p:sp>
        <p:nvSpPr>
          <p:cNvPr id="74" name="Bulle narrative : rectangle 73">
            <a:extLst>
              <a:ext uri="{FF2B5EF4-FFF2-40B4-BE49-F238E27FC236}">
                <a16:creationId xmlns:a16="http://schemas.microsoft.com/office/drawing/2014/main" id="{6C7FD9D7-5FD3-48FF-B540-84A338A81D10}"/>
              </a:ext>
            </a:extLst>
          </p:cNvPr>
          <p:cNvSpPr/>
          <p:nvPr/>
        </p:nvSpPr>
        <p:spPr bwMode="auto">
          <a:xfrm>
            <a:off x="7321395" y="1944803"/>
            <a:ext cx="1085471" cy="860404"/>
          </a:xfrm>
          <a:prstGeom prst="wedgeRectCallout">
            <a:avLst>
              <a:gd name="adj1" fmla="val -63103"/>
              <a:gd name="adj2" fmla="val -715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r>
              <a:rPr lang="en-US" sz="900">
                <a:solidFill>
                  <a:schemeClr val="tx1"/>
                </a:solidFill>
                <a:latin typeface="+mj-lt"/>
              </a:rPr>
              <a:t>Client/advisor interface</a:t>
            </a:r>
            <a:endParaRPr lang="en-US" sz="900" i="0">
              <a:effectLst/>
              <a:latin typeface="+mj-lt"/>
            </a:endParaRPr>
          </a:p>
        </p:txBody>
      </p:sp>
      <p:sp>
        <p:nvSpPr>
          <p:cNvPr id="76" name="Bulle narrative : rectangle 75">
            <a:extLst>
              <a:ext uri="{FF2B5EF4-FFF2-40B4-BE49-F238E27FC236}">
                <a16:creationId xmlns:a16="http://schemas.microsoft.com/office/drawing/2014/main" id="{F8CFE9BD-F790-477C-882C-C4668D80756D}"/>
              </a:ext>
            </a:extLst>
          </p:cNvPr>
          <p:cNvSpPr/>
          <p:nvPr/>
        </p:nvSpPr>
        <p:spPr bwMode="auto">
          <a:xfrm>
            <a:off x="7319278" y="2954037"/>
            <a:ext cx="1085471" cy="860404"/>
          </a:xfrm>
          <a:prstGeom prst="wedgeRectCallout">
            <a:avLst>
              <a:gd name="adj1" fmla="val -60198"/>
              <a:gd name="adj2" fmla="val 3615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r>
              <a:rPr lang="en-US" sz="900">
                <a:solidFill>
                  <a:schemeClr val="tx1"/>
                </a:solidFill>
                <a:latin typeface="+mj-lt"/>
              </a:rPr>
              <a:t>Tools to CGP in their operational processes</a:t>
            </a:r>
            <a:endParaRPr lang="en-US" sz="900" i="0">
              <a:effectLst/>
              <a:latin typeface="+mj-lt"/>
            </a:endParaRPr>
          </a:p>
        </p:txBody>
      </p:sp>
      <p:sp>
        <p:nvSpPr>
          <p:cNvPr id="77" name="Bulle narrative : rectangle 76">
            <a:extLst>
              <a:ext uri="{FF2B5EF4-FFF2-40B4-BE49-F238E27FC236}">
                <a16:creationId xmlns:a16="http://schemas.microsoft.com/office/drawing/2014/main" id="{D19B45C2-DB9C-431E-A828-457FDD96DB4A}"/>
              </a:ext>
            </a:extLst>
          </p:cNvPr>
          <p:cNvSpPr/>
          <p:nvPr/>
        </p:nvSpPr>
        <p:spPr bwMode="auto">
          <a:xfrm>
            <a:off x="7319279" y="4272546"/>
            <a:ext cx="1085471" cy="860404"/>
          </a:xfrm>
          <a:prstGeom prst="wedgeRectCallout">
            <a:avLst>
              <a:gd name="adj1" fmla="val -60198"/>
              <a:gd name="adj2" fmla="val 3615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Data augmented advisors</a:t>
            </a:r>
            <a:endParaRPr lang="en-US" sz="900" i="0">
              <a:effectLst/>
              <a:latin typeface="+mj-lt"/>
            </a:endParaRPr>
          </a:p>
        </p:txBody>
      </p:sp>
      <p:sp>
        <p:nvSpPr>
          <p:cNvPr id="78" name="Bulle narrative : rectangle 77">
            <a:extLst>
              <a:ext uri="{FF2B5EF4-FFF2-40B4-BE49-F238E27FC236}">
                <a16:creationId xmlns:a16="http://schemas.microsoft.com/office/drawing/2014/main" id="{7C280B5B-C59B-4BDA-89E7-91D3DEF63B0D}"/>
              </a:ext>
            </a:extLst>
          </p:cNvPr>
          <p:cNvSpPr/>
          <p:nvPr/>
        </p:nvSpPr>
        <p:spPr bwMode="auto">
          <a:xfrm>
            <a:off x="7335014" y="5313793"/>
            <a:ext cx="1085471" cy="860404"/>
          </a:xfrm>
          <a:prstGeom prst="wedgeRectCallout">
            <a:avLst>
              <a:gd name="adj1" fmla="val -60198"/>
              <a:gd name="adj2" fmla="val 36159"/>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Additional specialized services</a:t>
            </a:r>
            <a:endParaRPr lang="en-US" sz="900" i="0">
              <a:effectLst/>
              <a:latin typeface="+mj-lt"/>
            </a:endParaRPr>
          </a:p>
        </p:txBody>
      </p:sp>
      <p:sp>
        <p:nvSpPr>
          <p:cNvPr id="71" name="Bulle narrative : rectangle 71">
            <a:extLst>
              <a:ext uri="{FF2B5EF4-FFF2-40B4-BE49-F238E27FC236}">
                <a16:creationId xmlns:a16="http://schemas.microsoft.com/office/drawing/2014/main" id="{8FBB1EE4-D307-44FE-A873-78FD18054042}"/>
              </a:ext>
            </a:extLst>
          </p:cNvPr>
          <p:cNvSpPr/>
          <p:nvPr/>
        </p:nvSpPr>
        <p:spPr bwMode="auto">
          <a:xfrm>
            <a:off x="8658096" y="1778853"/>
            <a:ext cx="1085471" cy="818444"/>
          </a:xfrm>
          <a:prstGeom prst="wedgeRectCallout">
            <a:avLst>
              <a:gd name="adj1" fmla="val 11519"/>
              <a:gd name="adj2" fmla="val -63006"/>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0" rIns="0" bIns="0" numCol="1" rtlCol="0" anchor="ctr" anchorCtr="0" compatLnSpc="1">
            <a:prstTxWarp prst="textNoShape">
              <a:avLst/>
            </a:prstTxWarp>
          </a:bodyPr>
          <a:lstStyle/>
          <a:p>
            <a:pPr algn="ctr">
              <a:buClr>
                <a:schemeClr val="tx1"/>
              </a:buClr>
            </a:pPr>
            <a:r>
              <a:rPr lang="en-US" sz="900">
                <a:latin typeface="+mj-lt"/>
              </a:rPr>
              <a:t>Advisors, freed from most time-consuming tasks, can focus on advises</a:t>
            </a:r>
            <a:endParaRPr lang="en-US" sz="900" i="0">
              <a:effectLst/>
              <a:latin typeface="+mj-lt"/>
            </a:endParaRPr>
          </a:p>
        </p:txBody>
      </p:sp>
      <p:sp>
        <p:nvSpPr>
          <p:cNvPr id="9" name="Bulle narrative : rectangle 67">
            <a:extLst>
              <a:ext uri="{FF2B5EF4-FFF2-40B4-BE49-F238E27FC236}">
                <a16:creationId xmlns:a16="http://schemas.microsoft.com/office/drawing/2014/main" id="{5E8B61B8-FCBC-40F1-AE3B-370EBA0BB70A}"/>
              </a:ext>
            </a:extLst>
          </p:cNvPr>
          <p:cNvSpPr/>
          <p:nvPr/>
        </p:nvSpPr>
        <p:spPr bwMode="auto">
          <a:xfrm>
            <a:off x="2641601" y="1225026"/>
            <a:ext cx="1221168" cy="743975"/>
          </a:xfrm>
          <a:prstGeom prst="wedgeRectCallout">
            <a:avLst>
              <a:gd name="adj1" fmla="val 97880"/>
              <a:gd name="adj2" fmla="val 32745"/>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900">
                <a:latin typeface="+mj-lt"/>
              </a:rPr>
              <a:t>The platform gives visibility and trustworthy to CGPs</a:t>
            </a:r>
            <a:endParaRPr lang="en-US" sz="900" i="0">
              <a:effectLst/>
              <a:latin typeface="+mj-lt"/>
            </a:endParaRPr>
          </a:p>
        </p:txBody>
      </p:sp>
      <p:sp>
        <p:nvSpPr>
          <p:cNvPr id="10" name="Espace réservé du texte 2">
            <a:extLst>
              <a:ext uri="{FF2B5EF4-FFF2-40B4-BE49-F238E27FC236}">
                <a16:creationId xmlns:a16="http://schemas.microsoft.com/office/drawing/2014/main" id="{353328C5-A773-46E8-AFDA-17B2390854F5}"/>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6" name="Bulle narrative : rectangle 71">
            <a:extLst>
              <a:ext uri="{FF2B5EF4-FFF2-40B4-BE49-F238E27FC236}">
                <a16:creationId xmlns:a16="http://schemas.microsoft.com/office/drawing/2014/main" id="{0D8C6D61-346F-4E01-AFB0-61375CF02A4C}"/>
              </a:ext>
            </a:extLst>
          </p:cNvPr>
          <p:cNvSpPr/>
          <p:nvPr/>
        </p:nvSpPr>
        <p:spPr bwMode="auto">
          <a:xfrm>
            <a:off x="8643628" y="4531376"/>
            <a:ext cx="1085471" cy="946444"/>
          </a:xfrm>
          <a:prstGeom prst="wedgeRectCallout">
            <a:avLst>
              <a:gd name="adj1" fmla="val -50491"/>
              <a:gd name="adj2" fmla="val -8045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0" rIns="0" bIns="0" numCol="1" rtlCol="0" anchor="ctr" anchorCtr="0" compatLnSpc="1">
            <a:prstTxWarp prst="textNoShape">
              <a:avLst/>
            </a:prstTxWarp>
          </a:bodyPr>
          <a:lstStyle/>
          <a:p>
            <a:pPr marL="171450" indent="-171450" algn="ctr">
              <a:buClr>
                <a:schemeClr val="tx1"/>
              </a:buClr>
              <a:buFont typeface="Wingdings" panose="05000000000000000000" pitchFamily="2" charset="2"/>
              <a:buChar char="Ø"/>
            </a:pPr>
            <a:endParaRPr lang="en-US" sz="900" i="0">
              <a:effectLst/>
              <a:latin typeface="+mj-lt"/>
            </a:endParaRPr>
          </a:p>
          <a:p>
            <a:pPr algn="ctr">
              <a:buClr>
                <a:schemeClr val="tx1"/>
              </a:buClr>
            </a:pPr>
            <a:r>
              <a:rPr lang="en-US" sz="900" i="0">
                <a:effectLst/>
                <a:latin typeface="+mj-lt"/>
              </a:rPr>
              <a:t>The platform acquires large amounts of data and can leverage </a:t>
            </a:r>
            <a:r>
              <a:rPr lang="en-US" sz="900">
                <a:latin typeface="+mj-lt"/>
              </a:rPr>
              <a:t>on it</a:t>
            </a:r>
            <a:endParaRPr lang="en-US" sz="900" i="0">
              <a:effectLst/>
              <a:latin typeface="+mj-lt"/>
            </a:endParaRPr>
          </a:p>
        </p:txBody>
      </p:sp>
      <p:sp>
        <p:nvSpPr>
          <p:cNvPr id="8" name="Rectangle 7">
            <a:extLst>
              <a:ext uri="{FF2B5EF4-FFF2-40B4-BE49-F238E27FC236}">
                <a16:creationId xmlns:a16="http://schemas.microsoft.com/office/drawing/2014/main" id="{A63DD686-7390-41E8-A3AF-16839CBD3FFB}"/>
              </a:ext>
            </a:extLst>
          </p:cNvPr>
          <p:cNvSpPr/>
          <p:nvPr/>
        </p:nvSpPr>
        <p:spPr>
          <a:xfrm>
            <a:off x="1629624" y="2017753"/>
            <a:ext cx="679357" cy="579544"/>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Customer interface</a:t>
            </a:r>
          </a:p>
        </p:txBody>
      </p:sp>
      <p:sp>
        <p:nvSpPr>
          <p:cNvPr id="40" name="Rectangle 39">
            <a:extLst>
              <a:ext uri="{FF2B5EF4-FFF2-40B4-BE49-F238E27FC236}">
                <a16:creationId xmlns:a16="http://schemas.microsoft.com/office/drawing/2014/main" id="{9C5829F1-F292-42B6-B770-037BD05833D6}"/>
              </a:ext>
            </a:extLst>
          </p:cNvPr>
          <p:cNvSpPr/>
          <p:nvPr/>
        </p:nvSpPr>
        <p:spPr>
          <a:xfrm>
            <a:off x="1633856" y="2725296"/>
            <a:ext cx="675125" cy="1432082"/>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Processes automation</a:t>
            </a:r>
          </a:p>
        </p:txBody>
      </p:sp>
      <p:sp>
        <p:nvSpPr>
          <p:cNvPr id="41" name="Rectangle 40">
            <a:extLst>
              <a:ext uri="{FF2B5EF4-FFF2-40B4-BE49-F238E27FC236}">
                <a16:creationId xmlns:a16="http://schemas.microsoft.com/office/drawing/2014/main" id="{D2F3346F-13E1-45DD-B03D-E8986EA53F9E}"/>
              </a:ext>
            </a:extLst>
          </p:cNvPr>
          <p:cNvSpPr/>
          <p:nvPr/>
        </p:nvSpPr>
        <p:spPr>
          <a:xfrm>
            <a:off x="1629624" y="4285377"/>
            <a:ext cx="679357" cy="1192443"/>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Data augmented</a:t>
            </a:r>
          </a:p>
          <a:p>
            <a:pPr algn="ctr"/>
            <a:r>
              <a:rPr lang="en-US" sz="900">
                <a:solidFill>
                  <a:srgbClr val="009DB0"/>
                </a:solidFill>
              </a:rPr>
              <a:t>advisors</a:t>
            </a:r>
          </a:p>
          <a:p>
            <a:pPr algn="ctr"/>
            <a:endParaRPr lang="en-US" sz="900">
              <a:solidFill>
                <a:srgbClr val="009DB0"/>
              </a:solidFill>
            </a:endParaRPr>
          </a:p>
        </p:txBody>
      </p:sp>
      <p:sp>
        <p:nvSpPr>
          <p:cNvPr id="42" name="Rectangle 41">
            <a:extLst>
              <a:ext uri="{FF2B5EF4-FFF2-40B4-BE49-F238E27FC236}">
                <a16:creationId xmlns:a16="http://schemas.microsoft.com/office/drawing/2014/main" id="{D806F531-482B-4D98-9614-AD0C56040422}"/>
              </a:ext>
            </a:extLst>
          </p:cNvPr>
          <p:cNvSpPr/>
          <p:nvPr/>
        </p:nvSpPr>
        <p:spPr>
          <a:xfrm>
            <a:off x="1633856" y="5605819"/>
            <a:ext cx="675125" cy="543024"/>
          </a:xfrm>
          <a:prstGeom prst="rect">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rgbClr val="009DB0"/>
                </a:solidFill>
              </a:rPr>
              <a:t>Other services</a:t>
            </a:r>
          </a:p>
        </p:txBody>
      </p:sp>
      <p:sp>
        <p:nvSpPr>
          <p:cNvPr id="27" name="Triangle isocèle 26">
            <a:extLst>
              <a:ext uri="{FF2B5EF4-FFF2-40B4-BE49-F238E27FC236}">
                <a16:creationId xmlns:a16="http://schemas.microsoft.com/office/drawing/2014/main" id="{A6781C85-78AD-470B-B9EB-1E36B815B0E3}"/>
              </a:ext>
            </a:extLst>
          </p:cNvPr>
          <p:cNvSpPr/>
          <p:nvPr/>
        </p:nvSpPr>
        <p:spPr>
          <a:xfrm rot="5400000">
            <a:off x="1424580" y="3985038"/>
            <a:ext cx="382157" cy="901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229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2A0AC-4F4B-4232-B10A-15B92D7D3569}"/>
              </a:ext>
            </a:extLst>
          </p:cNvPr>
          <p:cNvSpPr>
            <a:spLocks noGrp="1"/>
          </p:cNvSpPr>
          <p:nvPr>
            <p:ph type="ctrTitle"/>
          </p:nvPr>
        </p:nvSpPr>
        <p:spPr/>
        <p:txBody>
          <a:bodyPr/>
          <a:lstStyle/>
          <a:p>
            <a:r>
              <a:rPr lang="en-US" sz="1300" i="1">
                <a:solidFill>
                  <a:schemeClr val="accent6"/>
                </a:solidFill>
              </a:rPr>
              <a:t>Illustration</a:t>
            </a:r>
            <a:r>
              <a:rPr lang="en-US" sz="1300">
                <a:solidFill>
                  <a:schemeClr val="accent6"/>
                </a:solidFill>
              </a:rPr>
              <a:t>: </a:t>
            </a:r>
            <a:r>
              <a:rPr lang="en-US" sz="1300"/>
              <a:t>CG could leverage </a:t>
            </a:r>
            <a:r>
              <a:rPr lang="en-US" sz="1300">
                <a:solidFill>
                  <a:srgbClr val="009DB0"/>
                </a:solidFill>
              </a:rPr>
              <a:t>alternative MLM-like models </a:t>
            </a:r>
            <a:r>
              <a:rPr lang="en-US" sz="1300"/>
              <a:t>to increase its revenues while </a:t>
            </a:r>
            <a:r>
              <a:rPr lang="en-US" sz="1300">
                <a:solidFill>
                  <a:srgbClr val="009DB0"/>
                </a:solidFill>
              </a:rPr>
              <a:t>better serving the low mass affluent segment</a:t>
            </a:r>
          </a:p>
        </p:txBody>
      </p:sp>
      <p:cxnSp>
        <p:nvCxnSpPr>
          <p:cNvPr id="43" name="Connecteur droit 42">
            <a:extLst>
              <a:ext uri="{FF2B5EF4-FFF2-40B4-BE49-F238E27FC236}">
                <a16:creationId xmlns:a16="http://schemas.microsoft.com/office/drawing/2014/main" id="{0A616788-B728-4ED3-B535-5462300E5CE2}"/>
              </a:ext>
            </a:extLst>
          </p:cNvPr>
          <p:cNvCxnSpPr>
            <a:cxnSpLocks/>
          </p:cNvCxnSpPr>
          <p:nvPr/>
        </p:nvCxnSpPr>
        <p:spPr bwMode="auto">
          <a:xfrm>
            <a:off x="109668" y="1137079"/>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5" name="ZoneTexte 44">
            <a:extLst>
              <a:ext uri="{FF2B5EF4-FFF2-40B4-BE49-F238E27FC236}">
                <a16:creationId xmlns:a16="http://schemas.microsoft.com/office/drawing/2014/main" id="{FC7190F5-74B9-4A1D-9629-624352E59ADE}"/>
              </a:ext>
            </a:extLst>
          </p:cNvPr>
          <p:cNvSpPr txBox="1"/>
          <p:nvPr/>
        </p:nvSpPr>
        <p:spPr>
          <a:xfrm>
            <a:off x="1379262" y="1015417"/>
            <a:ext cx="7272043" cy="208114"/>
          </a:xfrm>
          <a:prstGeom prst="rect">
            <a:avLst/>
          </a:prstGeom>
          <a:solidFill>
            <a:schemeClr val="bg1"/>
          </a:solidFill>
        </p:spPr>
        <p:txBody>
          <a:bodyPr wrap="square" rtlCol="0" anchor="ctr">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009DB0"/>
                </a:solidFill>
                <a:effectLst/>
                <a:latin typeface="+mj-lt"/>
              </a:rPr>
              <a:t>Compensation scheme of MLM or sponsorship-based recruitment process</a:t>
            </a:r>
          </a:p>
        </p:txBody>
      </p:sp>
      <p:sp>
        <p:nvSpPr>
          <p:cNvPr id="47" name="Rectangle 46">
            <a:extLst>
              <a:ext uri="{FF2B5EF4-FFF2-40B4-BE49-F238E27FC236}">
                <a16:creationId xmlns:a16="http://schemas.microsoft.com/office/drawing/2014/main" id="{AFD2B2BE-4F51-406B-B371-29BBCFB041B1}"/>
              </a:ext>
            </a:extLst>
          </p:cNvPr>
          <p:cNvSpPr/>
          <p:nvPr/>
        </p:nvSpPr>
        <p:spPr>
          <a:xfrm>
            <a:off x="323883" y="1364876"/>
            <a:ext cx="9178552" cy="326364"/>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lumMod val="50000"/>
                  </a:schemeClr>
                </a:solidFill>
              </a:rPr>
              <a:t>Revenue model for each independent advisor of an MLM-based network (on a career-time basis</a:t>
            </a:r>
            <a:r>
              <a:rPr lang="en-US" sz="1000" baseline="30000">
                <a:solidFill>
                  <a:schemeClr val="bg1">
                    <a:lumMod val="50000"/>
                  </a:schemeClr>
                </a:solidFill>
              </a:rPr>
              <a:t>1</a:t>
            </a:r>
            <a:r>
              <a:rPr lang="en-US" sz="1000">
                <a:solidFill>
                  <a:schemeClr val="bg1">
                    <a:lumMod val="50000"/>
                  </a:schemeClr>
                </a:solidFill>
              </a:rPr>
              <a:t>)</a:t>
            </a:r>
          </a:p>
        </p:txBody>
      </p:sp>
      <p:cxnSp>
        <p:nvCxnSpPr>
          <p:cNvPr id="151" name="Connecteur : en angle 150">
            <a:extLst>
              <a:ext uri="{FF2B5EF4-FFF2-40B4-BE49-F238E27FC236}">
                <a16:creationId xmlns:a16="http://schemas.microsoft.com/office/drawing/2014/main" id="{A68F5486-615F-4F69-8178-CFD061E0B967}"/>
              </a:ext>
            </a:extLst>
          </p:cNvPr>
          <p:cNvCxnSpPr>
            <a:cxnSpLocks/>
            <a:stCxn id="47" idx="2"/>
            <a:endCxn id="153" idx="0"/>
          </p:cNvCxnSpPr>
          <p:nvPr/>
        </p:nvCxnSpPr>
        <p:spPr>
          <a:xfrm rot="5400000">
            <a:off x="3632404" y="589607"/>
            <a:ext cx="179122" cy="2382388"/>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D283538A-E490-415A-9330-7E30CFC88618}"/>
              </a:ext>
            </a:extLst>
          </p:cNvPr>
          <p:cNvSpPr/>
          <p:nvPr/>
        </p:nvSpPr>
        <p:spPr>
          <a:xfrm>
            <a:off x="330911" y="1870362"/>
            <a:ext cx="4399719" cy="360961"/>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009DB0"/>
                </a:solidFill>
              </a:rPr>
              <a:t>Revenues from its own collect </a:t>
            </a:r>
          </a:p>
        </p:txBody>
      </p:sp>
      <p:sp>
        <p:nvSpPr>
          <p:cNvPr id="154" name="Rectangle 153">
            <a:extLst>
              <a:ext uri="{FF2B5EF4-FFF2-40B4-BE49-F238E27FC236}">
                <a16:creationId xmlns:a16="http://schemas.microsoft.com/office/drawing/2014/main" id="{F5CAF951-BBDF-478C-96BA-8FBA61A8A7A8}"/>
              </a:ext>
            </a:extLst>
          </p:cNvPr>
          <p:cNvSpPr/>
          <p:nvPr/>
        </p:nvSpPr>
        <p:spPr>
          <a:xfrm>
            <a:off x="5193617" y="1870362"/>
            <a:ext cx="4296199" cy="360961"/>
          </a:xfrm>
          <a:prstGeom prst="rect">
            <a:avLst/>
          </a:prstGeom>
          <a:solidFill>
            <a:schemeClr val="accent6">
              <a:alpha val="18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solidFill>
                  <a:schemeClr val="accent6"/>
                </a:solidFill>
                <a:latin typeface="+mj-lt"/>
              </a:rPr>
              <a:t>Revenues from its team (i.e., recruited advisors)</a:t>
            </a:r>
          </a:p>
        </p:txBody>
      </p:sp>
      <p:cxnSp>
        <p:nvCxnSpPr>
          <p:cNvPr id="157" name="Connecteur : en angle 156">
            <a:extLst>
              <a:ext uri="{FF2B5EF4-FFF2-40B4-BE49-F238E27FC236}">
                <a16:creationId xmlns:a16="http://schemas.microsoft.com/office/drawing/2014/main" id="{6591E42D-1B21-4F14-93CC-D0FCDEFCBE6D}"/>
              </a:ext>
            </a:extLst>
          </p:cNvPr>
          <p:cNvCxnSpPr>
            <a:cxnSpLocks/>
            <a:stCxn id="47" idx="2"/>
            <a:endCxn id="154" idx="0"/>
          </p:cNvCxnSpPr>
          <p:nvPr/>
        </p:nvCxnSpPr>
        <p:spPr>
          <a:xfrm rot="16200000" flipH="1">
            <a:off x="6037877" y="566522"/>
            <a:ext cx="179122" cy="2428558"/>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2BA71E66-98C4-4B00-8E5C-742B5FEFA19A}"/>
              </a:ext>
            </a:extLst>
          </p:cNvPr>
          <p:cNvSpPr/>
          <p:nvPr/>
        </p:nvSpPr>
        <p:spPr>
          <a:xfrm>
            <a:off x="818924" y="2342974"/>
            <a:ext cx="3280428" cy="491769"/>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 customers</a:t>
            </a:r>
          </a:p>
          <a:p>
            <a:pPr algn="ctr"/>
            <a:r>
              <a:rPr lang="en-US" sz="1600">
                <a:solidFill>
                  <a:srgbClr val="009DB0"/>
                </a:solidFill>
              </a:rPr>
              <a:t>~80</a:t>
            </a:r>
          </a:p>
        </p:txBody>
      </p:sp>
      <p:sp>
        <p:nvSpPr>
          <p:cNvPr id="168" name="Rectangle 167">
            <a:extLst>
              <a:ext uri="{FF2B5EF4-FFF2-40B4-BE49-F238E27FC236}">
                <a16:creationId xmlns:a16="http://schemas.microsoft.com/office/drawing/2014/main" id="{95407F78-98B5-48CD-9FC6-56C42588BB2C}"/>
              </a:ext>
            </a:extLst>
          </p:cNvPr>
          <p:cNvSpPr/>
          <p:nvPr/>
        </p:nvSpPr>
        <p:spPr>
          <a:xfrm>
            <a:off x="818924" y="2937811"/>
            <a:ext cx="3280428" cy="491769"/>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Average Cash invested</a:t>
            </a:r>
          </a:p>
          <a:p>
            <a:pPr algn="ctr"/>
            <a:r>
              <a:rPr lang="en-US" sz="1600">
                <a:solidFill>
                  <a:srgbClr val="009DB0"/>
                </a:solidFill>
              </a:rPr>
              <a:t> ~[2-100] €m</a:t>
            </a:r>
          </a:p>
          <a:p>
            <a:pPr algn="ctr"/>
            <a:endParaRPr lang="en-US" sz="1000">
              <a:solidFill>
                <a:srgbClr val="009DB0"/>
              </a:solidFill>
            </a:endParaRPr>
          </a:p>
        </p:txBody>
      </p:sp>
      <p:sp>
        <p:nvSpPr>
          <p:cNvPr id="169" name="Rectangle 168">
            <a:extLst>
              <a:ext uri="{FF2B5EF4-FFF2-40B4-BE49-F238E27FC236}">
                <a16:creationId xmlns:a16="http://schemas.microsoft.com/office/drawing/2014/main" id="{FA3C60AE-319D-4855-846B-31B59B3F1ED0}"/>
              </a:ext>
            </a:extLst>
          </p:cNvPr>
          <p:cNvSpPr/>
          <p:nvPr/>
        </p:nvSpPr>
        <p:spPr>
          <a:xfrm>
            <a:off x="818924" y="3539854"/>
            <a:ext cx="3280428" cy="491769"/>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Retro commissions on portfolio performance</a:t>
            </a:r>
          </a:p>
          <a:p>
            <a:pPr algn="ctr"/>
            <a:r>
              <a:rPr lang="en-US" sz="1600">
                <a:solidFill>
                  <a:srgbClr val="009DB0"/>
                </a:solidFill>
              </a:rPr>
              <a:t>~1%</a:t>
            </a:r>
          </a:p>
        </p:txBody>
      </p:sp>
      <p:sp>
        <p:nvSpPr>
          <p:cNvPr id="170" name="Rectangle 169">
            <a:extLst>
              <a:ext uri="{FF2B5EF4-FFF2-40B4-BE49-F238E27FC236}">
                <a16:creationId xmlns:a16="http://schemas.microsoft.com/office/drawing/2014/main" id="{8E84F865-FB73-40D4-8BF6-175322B812C5}"/>
              </a:ext>
            </a:extLst>
          </p:cNvPr>
          <p:cNvSpPr/>
          <p:nvPr/>
        </p:nvSpPr>
        <p:spPr>
          <a:xfrm>
            <a:off x="5768723" y="2342974"/>
            <a:ext cx="3279600" cy="497905"/>
          </a:xfrm>
          <a:prstGeom prst="rect">
            <a:avLst/>
          </a:prstGeom>
          <a:solidFill>
            <a:schemeClr val="accent6">
              <a:alpha val="18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solidFill>
                  <a:schemeClr val="accent6"/>
                </a:solidFill>
                <a:latin typeface="+mj-lt"/>
              </a:rPr>
              <a:t># recruited advisors</a:t>
            </a:r>
          </a:p>
          <a:p>
            <a:pPr algn="ctr"/>
            <a:r>
              <a:rPr lang="en-US" sz="1600">
                <a:solidFill>
                  <a:schemeClr val="accent6"/>
                </a:solidFill>
              </a:rPr>
              <a:t>~15 (1-2/ year)</a:t>
            </a:r>
          </a:p>
        </p:txBody>
      </p:sp>
      <p:sp>
        <p:nvSpPr>
          <p:cNvPr id="171" name="Rectangle 170">
            <a:extLst>
              <a:ext uri="{FF2B5EF4-FFF2-40B4-BE49-F238E27FC236}">
                <a16:creationId xmlns:a16="http://schemas.microsoft.com/office/drawing/2014/main" id="{344941D3-6283-4F36-A22A-6876459E1DE7}"/>
              </a:ext>
            </a:extLst>
          </p:cNvPr>
          <p:cNvSpPr/>
          <p:nvPr/>
        </p:nvSpPr>
        <p:spPr>
          <a:xfrm>
            <a:off x="5768724" y="2937811"/>
            <a:ext cx="3279600" cy="463217"/>
          </a:xfrm>
          <a:prstGeom prst="rect">
            <a:avLst/>
          </a:prstGeom>
          <a:solidFill>
            <a:schemeClr val="accent6">
              <a:alpha val="18000"/>
            </a:schemeClr>
          </a:solidFill>
          <a:ln w="9525" cap="flat" cmpd="sng" algn="ctr">
            <a:noFill/>
            <a:prstDash val="solid"/>
            <a:round/>
            <a:headEnd type="none" w="med" len="med"/>
            <a:tailEnd type="none" w="med" len="med"/>
          </a:ln>
          <a:effectLst/>
        </p:spPr>
        <p:txBody>
          <a:bodyPr vert="horz" wrap="square" lIns="36000" tIns="45720" rIns="0" bIns="45720" numCol="1" rtlCol="0" anchor="ctr" anchorCtr="0" compatLnSpc="1">
            <a:prstTxWarp prst="textNoShape">
              <a:avLst/>
            </a:prstTxWarp>
          </a:bodyPr>
          <a:lstStyle/>
          <a:p>
            <a:pPr algn="ctr"/>
            <a:r>
              <a:rPr lang="en-US" sz="1000">
                <a:solidFill>
                  <a:schemeClr val="accent6"/>
                </a:solidFill>
                <a:latin typeface="+mj-lt"/>
              </a:rPr>
              <a:t>Average commission on their generated revenues </a:t>
            </a:r>
          </a:p>
          <a:p>
            <a:pPr algn="ctr"/>
            <a:r>
              <a:rPr lang="en-US" sz="1600">
                <a:solidFill>
                  <a:schemeClr val="accent6"/>
                </a:solidFill>
              </a:rPr>
              <a:t>~1%</a:t>
            </a:r>
          </a:p>
        </p:txBody>
      </p:sp>
      <p:sp>
        <p:nvSpPr>
          <p:cNvPr id="173" name="Rectangle 172">
            <a:extLst>
              <a:ext uri="{FF2B5EF4-FFF2-40B4-BE49-F238E27FC236}">
                <a16:creationId xmlns:a16="http://schemas.microsoft.com/office/drawing/2014/main" id="{004E8F16-0DCE-4716-AFB8-5CF6033AA797}"/>
              </a:ext>
            </a:extLst>
          </p:cNvPr>
          <p:cNvSpPr/>
          <p:nvPr/>
        </p:nvSpPr>
        <p:spPr>
          <a:xfrm>
            <a:off x="6445653" y="3539854"/>
            <a:ext cx="2036887" cy="360000"/>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 new customers</a:t>
            </a:r>
          </a:p>
          <a:p>
            <a:pPr algn="ctr"/>
            <a:r>
              <a:rPr lang="en-US" sz="1000">
                <a:solidFill>
                  <a:srgbClr val="009DB0"/>
                </a:solidFill>
              </a:rPr>
              <a:t>80</a:t>
            </a:r>
          </a:p>
        </p:txBody>
      </p:sp>
      <p:sp>
        <p:nvSpPr>
          <p:cNvPr id="175" name="Rectangle 174">
            <a:extLst>
              <a:ext uri="{FF2B5EF4-FFF2-40B4-BE49-F238E27FC236}">
                <a16:creationId xmlns:a16="http://schemas.microsoft.com/office/drawing/2014/main" id="{90BAB84F-2D94-460F-9767-52E580633858}"/>
              </a:ext>
            </a:extLst>
          </p:cNvPr>
          <p:cNvSpPr/>
          <p:nvPr/>
        </p:nvSpPr>
        <p:spPr>
          <a:xfrm>
            <a:off x="6445653" y="3968114"/>
            <a:ext cx="2036887" cy="360000"/>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Average Cash invested</a:t>
            </a:r>
          </a:p>
          <a:p>
            <a:pPr algn="ctr"/>
            <a:r>
              <a:rPr lang="en-US" sz="1000">
                <a:solidFill>
                  <a:srgbClr val="009DB0"/>
                </a:solidFill>
              </a:rPr>
              <a:t>[2-100] €m</a:t>
            </a:r>
          </a:p>
          <a:p>
            <a:pPr algn="ctr"/>
            <a:endParaRPr lang="en-US" sz="1000">
              <a:solidFill>
                <a:srgbClr val="009DB0"/>
              </a:solidFill>
            </a:endParaRPr>
          </a:p>
        </p:txBody>
      </p:sp>
      <p:sp>
        <p:nvSpPr>
          <p:cNvPr id="177" name="Rectangle 176">
            <a:extLst>
              <a:ext uri="{FF2B5EF4-FFF2-40B4-BE49-F238E27FC236}">
                <a16:creationId xmlns:a16="http://schemas.microsoft.com/office/drawing/2014/main" id="{C57DD032-C703-444F-BF03-FDAFA79D3EF2}"/>
              </a:ext>
            </a:extLst>
          </p:cNvPr>
          <p:cNvSpPr/>
          <p:nvPr/>
        </p:nvSpPr>
        <p:spPr>
          <a:xfrm>
            <a:off x="6445653" y="4396374"/>
            <a:ext cx="2036887" cy="360000"/>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rgbClr val="009DB0"/>
                </a:solidFill>
              </a:rPr>
              <a:t>Retro commissions on portfolio performance (1%)</a:t>
            </a:r>
          </a:p>
        </p:txBody>
      </p:sp>
      <p:sp>
        <p:nvSpPr>
          <p:cNvPr id="179" name="Rectangle 178">
            <a:extLst>
              <a:ext uri="{FF2B5EF4-FFF2-40B4-BE49-F238E27FC236}">
                <a16:creationId xmlns:a16="http://schemas.microsoft.com/office/drawing/2014/main" id="{9736D0B3-EDAA-446D-9CEA-4FA6B9B9B61D}"/>
              </a:ext>
            </a:extLst>
          </p:cNvPr>
          <p:cNvSpPr/>
          <p:nvPr/>
        </p:nvSpPr>
        <p:spPr>
          <a:xfrm>
            <a:off x="5768723" y="4856353"/>
            <a:ext cx="3279600" cy="725969"/>
          </a:xfrm>
          <a:prstGeom prst="rect">
            <a:avLst/>
          </a:prstGeom>
          <a:solidFill>
            <a:schemeClr val="accent6">
              <a:alpha val="1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000">
                <a:solidFill>
                  <a:schemeClr val="accent6"/>
                </a:solidFill>
                <a:latin typeface="+mj-lt"/>
              </a:rPr>
              <a:t>Cost of digital solutions provided to new recruits to support them in their daily tasks</a:t>
            </a:r>
          </a:p>
          <a:p>
            <a:pPr algn="ctr"/>
            <a:r>
              <a:rPr lang="en-US" sz="1600">
                <a:solidFill>
                  <a:schemeClr val="accent6"/>
                </a:solidFill>
              </a:rPr>
              <a:t>50€/ advisor/ year</a:t>
            </a:r>
          </a:p>
        </p:txBody>
      </p:sp>
      <p:cxnSp>
        <p:nvCxnSpPr>
          <p:cNvPr id="193" name="Connecteur droit 192">
            <a:extLst>
              <a:ext uri="{FF2B5EF4-FFF2-40B4-BE49-F238E27FC236}">
                <a16:creationId xmlns:a16="http://schemas.microsoft.com/office/drawing/2014/main" id="{28561169-DC4E-4524-9E1A-1FE4D5881C7A}"/>
              </a:ext>
            </a:extLst>
          </p:cNvPr>
          <p:cNvCxnSpPr/>
          <p:nvPr/>
        </p:nvCxnSpPr>
        <p:spPr>
          <a:xfrm>
            <a:off x="461106" y="5683314"/>
            <a:ext cx="90287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8535F3F7-BB70-4DE4-B1B1-60CFF085C47E}"/>
              </a:ext>
            </a:extLst>
          </p:cNvPr>
          <p:cNvSpPr/>
          <p:nvPr/>
        </p:nvSpPr>
        <p:spPr>
          <a:xfrm>
            <a:off x="812843" y="5772841"/>
            <a:ext cx="3280428" cy="491769"/>
          </a:xfrm>
          <a:prstGeom prst="rect">
            <a:avLst/>
          </a:prstGeom>
          <a:solidFill>
            <a:srgbClr val="E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09DB0"/>
                </a:solidFill>
              </a:rPr>
              <a:t>~[1.6-80] €m  </a:t>
            </a:r>
          </a:p>
        </p:txBody>
      </p:sp>
      <p:sp>
        <p:nvSpPr>
          <p:cNvPr id="196" name="Ellipse 195">
            <a:extLst>
              <a:ext uri="{FF2B5EF4-FFF2-40B4-BE49-F238E27FC236}">
                <a16:creationId xmlns:a16="http://schemas.microsoft.com/office/drawing/2014/main" id="{70B60AE4-607B-4381-AEC9-FFD27D6B5D64}"/>
              </a:ext>
            </a:extLst>
          </p:cNvPr>
          <p:cNvSpPr/>
          <p:nvPr/>
        </p:nvSpPr>
        <p:spPr>
          <a:xfrm>
            <a:off x="736188" y="2757358"/>
            <a:ext cx="242975" cy="250632"/>
          </a:xfrm>
          <a:prstGeom prst="ellipse">
            <a:avLst/>
          </a:prstGeom>
          <a:solidFill>
            <a:srgbClr val="C9EAEE">
              <a:alpha val="50000"/>
            </a:srgb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X</a:t>
            </a:r>
          </a:p>
        </p:txBody>
      </p:sp>
      <p:sp>
        <p:nvSpPr>
          <p:cNvPr id="197" name="Ellipse 196">
            <a:extLst>
              <a:ext uri="{FF2B5EF4-FFF2-40B4-BE49-F238E27FC236}">
                <a16:creationId xmlns:a16="http://schemas.microsoft.com/office/drawing/2014/main" id="{A6CF603B-3FCB-4C40-9489-24720446980E}"/>
              </a:ext>
            </a:extLst>
          </p:cNvPr>
          <p:cNvSpPr/>
          <p:nvPr/>
        </p:nvSpPr>
        <p:spPr>
          <a:xfrm>
            <a:off x="701558" y="3361443"/>
            <a:ext cx="242975" cy="250632"/>
          </a:xfrm>
          <a:prstGeom prst="ellipse">
            <a:avLst/>
          </a:prstGeom>
          <a:solidFill>
            <a:srgbClr val="C9EAEE">
              <a:alpha val="50000"/>
            </a:srgb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X</a:t>
            </a:r>
          </a:p>
        </p:txBody>
      </p:sp>
      <p:sp>
        <p:nvSpPr>
          <p:cNvPr id="199" name="Ellipse 198">
            <a:extLst>
              <a:ext uri="{FF2B5EF4-FFF2-40B4-BE49-F238E27FC236}">
                <a16:creationId xmlns:a16="http://schemas.microsoft.com/office/drawing/2014/main" id="{609F4E96-7E90-4178-B867-71FF45E0F6BB}"/>
              </a:ext>
            </a:extLst>
          </p:cNvPr>
          <p:cNvSpPr/>
          <p:nvPr/>
        </p:nvSpPr>
        <p:spPr>
          <a:xfrm>
            <a:off x="5647235" y="2742170"/>
            <a:ext cx="242975" cy="250632"/>
          </a:xfrm>
          <a:prstGeom prst="ellipse">
            <a:avLst/>
          </a:prstGeom>
          <a:solidFill>
            <a:srgbClr val="FEECDE"/>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6"/>
                </a:solidFill>
              </a:rPr>
              <a:t>X</a:t>
            </a:r>
          </a:p>
        </p:txBody>
      </p:sp>
      <p:sp>
        <p:nvSpPr>
          <p:cNvPr id="200" name="Ellipse 199">
            <a:extLst>
              <a:ext uri="{FF2B5EF4-FFF2-40B4-BE49-F238E27FC236}">
                <a16:creationId xmlns:a16="http://schemas.microsoft.com/office/drawing/2014/main" id="{D21098E4-7933-4E0D-9978-4F9C2490FD32}"/>
              </a:ext>
            </a:extLst>
          </p:cNvPr>
          <p:cNvSpPr/>
          <p:nvPr/>
        </p:nvSpPr>
        <p:spPr>
          <a:xfrm>
            <a:off x="5647235" y="5071834"/>
            <a:ext cx="242975" cy="250632"/>
          </a:xfrm>
          <a:prstGeom prst="ellipse">
            <a:avLst/>
          </a:prstGeom>
          <a:solidFill>
            <a:srgbClr val="FEECDE"/>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accent6"/>
                </a:solidFill>
              </a:rPr>
              <a:t>-</a:t>
            </a:r>
          </a:p>
        </p:txBody>
      </p:sp>
      <p:sp>
        <p:nvSpPr>
          <p:cNvPr id="201" name="Accolade fermante 200">
            <a:extLst>
              <a:ext uri="{FF2B5EF4-FFF2-40B4-BE49-F238E27FC236}">
                <a16:creationId xmlns:a16="http://schemas.microsoft.com/office/drawing/2014/main" id="{DACF0679-C502-4725-9156-829B91738234}"/>
              </a:ext>
            </a:extLst>
          </p:cNvPr>
          <p:cNvSpPr/>
          <p:nvPr/>
        </p:nvSpPr>
        <p:spPr>
          <a:xfrm>
            <a:off x="8482540" y="3492873"/>
            <a:ext cx="280458" cy="1277472"/>
          </a:xfrm>
          <a:prstGeom prst="rightBrace">
            <a:avLst/>
          </a:prstGeom>
          <a:ln>
            <a:solidFill>
              <a:srgbClr val="009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Rectangle 202">
            <a:extLst>
              <a:ext uri="{FF2B5EF4-FFF2-40B4-BE49-F238E27FC236}">
                <a16:creationId xmlns:a16="http://schemas.microsoft.com/office/drawing/2014/main" id="{C3184D1C-36CE-4015-9967-C098C3CAD369}"/>
              </a:ext>
            </a:extLst>
          </p:cNvPr>
          <p:cNvSpPr/>
          <p:nvPr/>
        </p:nvSpPr>
        <p:spPr>
          <a:xfrm>
            <a:off x="8833240" y="3939040"/>
            <a:ext cx="919786" cy="411293"/>
          </a:xfrm>
          <a:prstGeom prst="rect">
            <a:avLst/>
          </a:prstGeom>
          <a:solidFill>
            <a:srgbClr val="E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009DB0"/>
                </a:solidFill>
              </a:rPr>
              <a:t>~[1.6-80] €m  </a:t>
            </a:r>
          </a:p>
        </p:txBody>
      </p:sp>
      <p:sp>
        <p:nvSpPr>
          <p:cNvPr id="208" name="Rectangle 207">
            <a:extLst>
              <a:ext uri="{FF2B5EF4-FFF2-40B4-BE49-F238E27FC236}">
                <a16:creationId xmlns:a16="http://schemas.microsoft.com/office/drawing/2014/main" id="{CDB1E009-F617-4A30-A867-2313C770995D}"/>
              </a:ext>
            </a:extLst>
          </p:cNvPr>
          <p:cNvSpPr/>
          <p:nvPr/>
        </p:nvSpPr>
        <p:spPr>
          <a:xfrm>
            <a:off x="5768723" y="5769764"/>
            <a:ext cx="3279600" cy="504208"/>
          </a:xfrm>
          <a:prstGeom prst="rect">
            <a:avLst/>
          </a:prstGeom>
          <a:solidFill>
            <a:schemeClr val="accent6">
              <a:alpha val="18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600">
                <a:solidFill>
                  <a:schemeClr val="accent6"/>
                </a:solidFill>
              </a:rPr>
              <a:t>~[0.2-11.9] €m  </a:t>
            </a:r>
          </a:p>
        </p:txBody>
      </p:sp>
      <p:sp>
        <p:nvSpPr>
          <p:cNvPr id="210" name="Ellipse 209">
            <a:extLst>
              <a:ext uri="{FF2B5EF4-FFF2-40B4-BE49-F238E27FC236}">
                <a16:creationId xmlns:a16="http://schemas.microsoft.com/office/drawing/2014/main" id="{98B1E04F-9D70-4541-B589-BF836EB8F37D}"/>
              </a:ext>
            </a:extLst>
          </p:cNvPr>
          <p:cNvSpPr/>
          <p:nvPr/>
        </p:nvSpPr>
        <p:spPr>
          <a:xfrm>
            <a:off x="4832954" y="1936683"/>
            <a:ext cx="242975" cy="250632"/>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lumMod val="50000"/>
                  </a:schemeClr>
                </a:solidFill>
              </a:rPr>
              <a:t>+</a:t>
            </a:r>
          </a:p>
        </p:txBody>
      </p:sp>
      <p:sp>
        <p:nvSpPr>
          <p:cNvPr id="4" name="Rectangle 3">
            <a:extLst>
              <a:ext uri="{FF2B5EF4-FFF2-40B4-BE49-F238E27FC236}">
                <a16:creationId xmlns:a16="http://schemas.microsoft.com/office/drawing/2014/main" id="{DB2B7A3B-4064-41AA-8B98-72B424EB30A8}"/>
              </a:ext>
            </a:extLst>
          </p:cNvPr>
          <p:cNvSpPr/>
          <p:nvPr/>
        </p:nvSpPr>
        <p:spPr>
          <a:xfrm rot="1250244">
            <a:off x="8473959" y="1419470"/>
            <a:ext cx="1280667" cy="411293"/>
          </a:xfrm>
          <a:prstGeom prst="rect">
            <a:avLst/>
          </a:prstGeom>
          <a:solidFill>
            <a:schemeClr val="bg1"/>
          </a:solidFill>
          <a:ln w="9525">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accent6"/>
                </a:solidFill>
              </a:rPr>
              <a:t>For illustrative purpose only</a:t>
            </a:r>
          </a:p>
        </p:txBody>
      </p:sp>
      <p:sp>
        <p:nvSpPr>
          <p:cNvPr id="5" name="Espace réservé du texte 2">
            <a:extLst>
              <a:ext uri="{FF2B5EF4-FFF2-40B4-BE49-F238E27FC236}">
                <a16:creationId xmlns:a16="http://schemas.microsoft.com/office/drawing/2014/main" id="{7BA7B151-2156-4312-989B-0A472522803E}"/>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 1.</a:t>
            </a:r>
            <a:r>
              <a:rPr lang="en-US" sz="600" b="1" i="1">
                <a:latin typeface="+mj-lt"/>
              </a:rPr>
              <a:t> </a:t>
            </a:r>
            <a:r>
              <a:rPr lang="en-US" sz="600" i="1">
                <a:latin typeface="+mj-lt"/>
              </a:rPr>
              <a:t>Career time: 20 years</a:t>
            </a:r>
            <a:endParaRPr lang="en-US" sz="600" i="1" kern="0">
              <a:latin typeface="+mn-lt"/>
            </a:endParaRPr>
          </a:p>
        </p:txBody>
      </p:sp>
      <p:grpSp>
        <p:nvGrpSpPr>
          <p:cNvPr id="37" name="Groupe 2">
            <a:extLst>
              <a:ext uri="{FF2B5EF4-FFF2-40B4-BE49-F238E27FC236}">
                <a16:creationId xmlns:a16="http://schemas.microsoft.com/office/drawing/2014/main" id="{DAA8A2F7-0DC2-40D5-A5EF-0F9B6DCD1C60}"/>
              </a:ext>
            </a:extLst>
          </p:cNvPr>
          <p:cNvGrpSpPr>
            <a:grpSpLocks noChangeAspect="1"/>
          </p:cNvGrpSpPr>
          <p:nvPr/>
        </p:nvGrpSpPr>
        <p:grpSpPr>
          <a:xfrm flipH="1">
            <a:off x="164125" y="266768"/>
            <a:ext cx="328776" cy="353706"/>
            <a:chOff x="165235" y="232554"/>
            <a:chExt cx="253804" cy="273051"/>
          </a:xfrm>
        </p:grpSpPr>
        <p:sp>
          <p:nvSpPr>
            <p:cNvPr id="38" name="Freeform 6">
              <a:extLst>
                <a:ext uri="{FF2B5EF4-FFF2-40B4-BE49-F238E27FC236}">
                  <a16:creationId xmlns:a16="http://schemas.microsoft.com/office/drawing/2014/main" id="{498AB13C-3CF5-41E6-BA6C-670CB2F545FF}"/>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BB222FE5-0F4E-41DD-98DB-1B056DDF540E}"/>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grpSp>
        <p:nvGrpSpPr>
          <p:cNvPr id="40" name="Groupe 39">
            <a:extLst>
              <a:ext uri="{FF2B5EF4-FFF2-40B4-BE49-F238E27FC236}">
                <a16:creationId xmlns:a16="http://schemas.microsoft.com/office/drawing/2014/main" id="{D1F08232-57BE-4C37-B5C0-F0E659369F62}"/>
              </a:ext>
            </a:extLst>
          </p:cNvPr>
          <p:cNvGrpSpPr/>
          <p:nvPr/>
        </p:nvGrpSpPr>
        <p:grpSpPr>
          <a:xfrm>
            <a:off x="9248417" y="963744"/>
            <a:ext cx="302153" cy="302153"/>
            <a:chOff x="2541959" y="4561221"/>
            <a:chExt cx="302153" cy="302153"/>
          </a:xfrm>
        </p:grpSpPr>
        <p:sp>
          <p:nvSpPr>
            <p:cNvPr id="41" name="Ellipse 40">
              <a:extLst>
                <a:ext uri="{FF2B5EF4-FFF2-40B4-BE49-F238E27FC236}">
                  <a16:creationId xmlns:a16="http://schemas.microsoft.com/office/drawing/2014/main" id="{64F5E6FD-47DD-4A0F-9F5F-488E876712FA}"/>
                </a:ext>
              </a:extLst>
            </p:cNvPr>
            <p:cNvSpPr/>
            <p:nvPr/>
          </p:nvSpPr>
          <p:spPr>
            <a:xfrm>
              <a:off x="2541959" y="4561221"/>
              <a:ext cx="302153" cy="302153"/>
            </a:xfrm>
            <a:prstGeom prst="ellipse">
              <a:avLst/>
            </a:prstGeom>
            <a:solidFill>
              <a:schemeClr val="bg1"/>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que 41" descr="Cône de signalisation">
              <a:extLst>
                <a:ext uri="{FF2B5EF4-FFF2-40B4-BE49-F238E27FC236}">
                  <a16:creationId xmlns:a16="http://schemas.microsoft.com/office/drawing/2014/main" id="{8BD05D0B-BA30-4F86-9643-A2EF15537B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9734" y="4572166"/>
              <a:ext cx="274822" cy="274822"/>
            </a:xfrm>
            <a:prstGeom prst="rect">
              <a:avLst/>
            </a:prstGeom>
          </p:spPr>
        </p:pic>
      </p:grpSp>
    </p:spTree>
    <p:extLst>
      <p:ext uri="{BB962C8B-B14F-4D97-AF65-F5344CB8AC3E}">
        <p14:creationId xmlns:p14="http://schemas.microsoft.com/office/powerpoint/2010/main" val="2784572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3">
            <a:extLst>
              <a:ext uri="{FF2B5EF4-FFF2-40B4-BE49-F238E27FC236}">
                <a16:creationId xmlns:a16="http://schemas.microsoft.com/office/drawing/2014/main" id="{4F3AA91F-089A-4EB5-ABEC-55373EF311D6}"/>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Overview of digital opportunities identified</a:t>
            </a:r>
          </a:p>
          <a:p>
            <a:pPr marL="355600" indent="-228600">
              <a:spcBef>
                <a:spcPts val="1200"/>
              </a:spcBef>
              <a:buFont typeface="+mj-lt"/>
              <a:buAutoNum type="arabicPeriod"/>
            </a:pPr>
            <a:r>
              <a:rPr lang="en-US" sz="1100">
                <a:latin typeface="+mj-lt"/>
              </a:rPr>
              <a:t>Banking-as-a-service with a neo-bank offer for expatriates</a:t>
            </a:r>
          </a:p>
          <a:p>
            <a:pPr marL="355600" indent="-228600">
              <a:spcBef>
                <a:spcPts val="1200"/>
              </a:spcBef>
              <a:buFont typeface="+mj-lt"/>
              <a:buAutoNum type="arabicPeriod"/>
            </a:pPr>
            <a:r>
              <a:rPr lang="en-US" sz="1100">
                <a:latin typeface="+mj-lt"/>
              </a:rPr>
              <a:t>White label MLM network of independent CGP</a:t>
            </a:r>
          </a:p>
          <a:p>
            <a:pPr marL="355600" indent="-228600">
              <a:spcBef>
                <a:spcPts val="1200"/>
              </a:spcBef>
              <a:buFont typeface="+mj-lt"/>
              <a:buAutoNum type="arabicPeriod"/>
            </a:pPr>
            <a:r>
              <a:rPr lang="en-US" sz="1100" b="1">
                <a:solidFill>
                  <a:srgbClr val="009DB0"/>
                </a:solidFill>
                <a:latin typeface="+mj-lt"/>
              </a:rPr>
              <a:t>360° customer knowledge solutions</a:t>
            </a:r>
          </a:p>
          <a:p>
            <a:pPr marL="355600" indent="-228600">
              <a:spcBef>
                <a:spcPts val="1200"/>
              </a:spcBef>
              <a:buFont typeface="+mj-lt"/>
              <a:buAutoNum type="arabicPeriod"/>
            </a:pPr>
            <a:r>
              <a:rPr lang="en-US" sz="1100">
                <a:latin typeface="+mj-lt"/>
              </a:rPr>
              <a:t>“</a:t>
            </a:r>
            <a:r>
              <a:rPr lang="en-US" sz="1100" err="1">
                <a:latin typeface="+mj-lt"/>
              </a:rPr>
              <a:t>Agence</a:t>
            </a:r>
            <a:r>
              <a:rPr lang="en-US" sz="1100">
                <a:latin typeface="+mj-lt"/>
              </a:rPr>
              <a:t> à distance” model with a digital journey coupled with a human advisor</a:t>
            </a:r>
          </a:p>
        </p:txBody>
      </p:sp>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89539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504299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4320000"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1389734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D1A97-C34B-49F0-845B-BFBE167093CC}"/>
              </a:ext>
            </a:extLst>
          </p:cNvPr>
          <p:cNvSpPr>
            <a:spLocks noGrp="1"/>
          </p:cNvSpPr>
          <p:nvPr>
            <p:ph type="ctrTitle"/>
          </p:nvPr>
        </p:nvSpPr>
        <p:spPr>
          <a:xfrm>
            <a:off x="584515" y="107107"/>
            <a:ext cx="8882424" cy="576064"/>
          </a:xfrm>
        </p:spPr>
        <p:txBody>
          <a:bodyPr/>
          <a:lstStyle/>
          <a:p>
            <a:pPr>
              <a:lnSpc>
                <a:spcPts val="1500"/>
              </a:lnSpc>
            </a:pPr>
            <a:r>
              <a:rPr lang="en-US" sz="1300"/>
              <a:t>A key success factors for CG’s successful digitalization is to create a </a:t>
            </a:r>
            <a:r>
              <a:rPr lang="en-US" sz="1300">
                <a:solidFill>
                  <a:srgbClr val="009DB0"/>
                </a:solidFill>
              </a:rPr>
              <a:t>valuable data backbone </a:t>
            </a:r>
            <a:r>
              <a:rPr lang="en-US" sz="1300"/>
              <a:t>both built with </a:t>
            </a:r>
            <a:r>
              <a:rPr lang="en-US" sz="1300" err="1"/>
              <a:t>Manymore</a:t>
            </a:r>
            <a:r>
              <a:rPr lang="en-US" sz="1300"/>
              <a:t>, other data partners and proprietary to reduce </a:t>
            </a:r>
            <a:r>
              <a:rPr lang="en-US" sz="1300">
                <a:solidFill>
                  <a:srgbClr val="009DB0"/>
                </a:solidFill>
              </a:rPr>
              <a:t>operation costs </a:t>
            </a:r>
            <a:r>
              <a:rPr lang="en-US" sz="1300"/>
              <a:t>and </a:t>
            </a:r>
            <a:r>
              <a:rPr lang="en-US" sz="1300">
                <a:solidFill>
                  <a:srgbClr val="009DB0"/>
                </a:solidFill>
              </a:rPr>
              <a:t>create added value upon its services</a:t>
            </a:r>
          </a:p>
        </p:txBody>
      </p:sp>
      <p:cxnSp>
        <p:nvCxnSpPr>
          <p:cNvPr id="8" name="Straight Connector 5">
            <a:extLst>
              <a:ext uri="{FF2B5EF4-FFF2-40B4-BE49-F238E27FC236}">
                <a16:creationId xmlns:a16="http://schemas.microsoft.com/office/drawing/2014/main" id="{6EC43306-6C23-411A-B537-D808C8CCF9E5}"/>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 name="TextBox 10">
            <a:extLst>
              <a:ext uri="{FF2B5EF4-FFF2-40B4-BE49-F238E27FC236}">
                <a16:creationId xmlns:a16="http://schemas.microsoft.com/office/drawing/2014/main" id="{1AC583C3-D619-472A-99FA-4F7CB93CD93F}"/>
              </a:ext>
            </a:extLst>
          </p:cNvPr>
          <p:cNvSpPr txBox="1"/>
          <p:nvPr/>
        </p:nvSpPr>
        <p:spPr>
          <a:xfrm>
            <a:off x="2677036" y="731453"/>
            <a:ext cx="440956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Overview of data backbone to be leveraged for CG</a:t>
            </a:r>
          </a:p>
        </p:txBody>
      </p:sp>
      <p:grpSp>
        <p:nvGrpSpPr>
          <p:cNvPr id="14" name="Groupe 56">
            <a:extLst>
              <a:ext uri="{FF2B5EF4-FFF2-40B4-BE49-F238E27FC236}">
                <a16:creationId xmlns:a16="http://schemas.microsoft.com/office/drawing/2014/main" id="{9A40BDBC-F70A-4C10-B8B1-1A482B076106}"/>
              </a:ext>
            </a:extLst>
          </p:cNvPr>
          <p:cNvGrpSpPr/>
          <p:nvPr/>
        </p:nvGrpSpPr>
        <p:grpSpPr>
          <a:xfrm>
            <a:off x="9076768" y="6415272"/>
            <a:ext cx="772875" cy="192882"/>
            <a:chOff x="10416619" y="1219200"/>
            <a:chExt cx="772875" cy="192882"/>
          </a:xfrm>
        </p:grpSpPr>
        <p:sp>
          <p:nvSpPr>
            <p:cNvPr id="15" name="Rectangle 14">
              <a:extLst>
                <a:ext uri="{FF2B5EF4-FFF2-40B4-BE49-F238E27FC236}">
                  <a16:creationId xmlns:a16="http://schemas.microsoft.com/office/drawing/2014/main" id="{8A1C21F8-909B-4CA9-9DAF-BCA4EE6954AC}"/>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6" name="Freeform 6">
              <a:extLst>
                <a:ext uri="{FF2B5EF4-FFF2-40B4-BE49-F238E27FC236}">
                  <a16:creationId xmlns:a16="http://schemas.microsoft.com/office/drawing/2014/main" id="{5B339AEE-381A-4A40-ABF7-D0CA7E38402E}"/>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Rectangle : coins arrondis 336">
            <a:extLst>
              <a:ext uri="{FF2B5EF4-FFF2-40B4-BE49-F238E27FC236}">
                <a16:creationId xmlns:a16="http://schemas.microsoft.com/office/drawing/2014/main" id="{2A02DCC8-7EE9-47CC-AE74-59574942E7DD}"/>
              </a:ext>
            </a:extLst>
          </p:cNvPr>
          <p:cNvSpPr/>
          <p:nvPr/>
        </p:nvSpPr>
        <p:spPr>
          <a:xfrm>
            <a:off x="2981125" y="1264104"/>
            <a:ext cx="3935249" cy="1391137"/>
          </a:xfrm>
          <a:prstGeom prst="roundRect">
            <a:avLst/>
          </a:prstGeom>
          <a:solidFill>
            <a:schemeClr val="accent5">
              <a:lumMod val="20000"/>
              <a:lumOff val="80000"/>
            </a:schemeClr>
          </a:solidFill>
          <a:ln w="6350" cap="flat" cmpd="sng" algn="ctr">
            <a:noFill/>
            <a:prstDash val="dash"/>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fontAlgn="base">
              <a:spcBef>
                <a:spcPct val="0"/>
              </a:spcBef>
              <a:spcAft>
                <a:spcPct val="0"/>
              </a:spcAft>
            </a:pPr>
            <a:r>
              <a:rPr lang="en-US" sz="1000" kern="0">
                <a:solidFill>
                  <a:srgbClr val="009DB0"/>
                </a:solidFill>
              </a:rPr>
              <a:t>         </a:t>
            </a:r>
            <a:r>
              <a:rPr lang="en-US" sz="1000" b="1" kern="0">
                <a:solidFill>
                  <a:srgbClr val="009DB0"/>
                </a:solidFill>
              </a:rPr>
              <a:t>Investor profiles data </a:t>
            </a:r>
          </a:p>
          <a:p>
            <a:pPr algn="ctr" fontAlgn="base">
              <a:spcBef>
                <a:spcPct val="0"/>
              </a:spcBef>
              <a:spcAft>
                <a:spcPct val="0"/>
              </a:spcAft>
            </a:pPr>
            <a:endParaRPr lang="en-US" sz="1000" b="1" kern="0">
              <a:solidFill>
                <a:srgbClr val="009DB0"/>
              </a:solidFill>
            </a:endParaRPr>
          </a:p>
          <a:p>
            <a:pPr marL="171450" indent="-171450" fontAlgn="base">
              <a:spcBef>
                <a:spcPct val="0"/>
              </a:spcBef>
              <a:spcAft>
                <a:spcPct val="0"/>
              </a:spcAft>
              <a:buFont typeface="Arial" panose="020B0604020202020204" pitchFamily="34" charset="0"/>
              <a:buChar char="•"/>
            </a:pPr>
            <a:endParaRPr lang="en-US" sz="900" kern="0">
              <a:cs typeface="Arial" pitchFamily="34" charset="0"/>
            </a:endParaRPr>
          </a:p>
        </p:txBody>
      </p:sp>
      <p:sp>
        <p:nvSpPr>
          <p:cNvPr id="20" name="Rectangle : coins arrondis 336">
            <a:extLst>
              <a:ext uri="{FF2B5EF4-FFF2-40B4-BE49-F238E27FC236}">
                <a16:creationId xmlns:a16="http://schemas.microsoft.com/office/drawing/2014/main" id="{9C64A530-B4BC-493B-B98A-9862BC1BF317}"/>
              </a:ext>
            </a:extLst>
          </p:cNvPr>
          <p:cNvSpPr/>
          <p:nvPr/>
        </p:nvSpPr>
        <p:spPr>
          <a:xfrm>
            <a:off x="7339544" y="1907018"/>
            <a:ext cx="2127395" cy="3645491"/>
          </a:xfrm>
          <a:prstGeom prst="roundRect">
            <a:avLst/>
          </a:prstGeom>
          <a:solidFill>
            <a:schemeClr val="accent5">
              <a:lumMod val="20000"/>
              <a:lumOff val="80000"/>
            </a:schemeClr>
          </a:solidFill>
          <a:ln w="6350" cap="flat" cmpd="sng" algn="ctr">
            <a:noFill/>
            <a:prstDash val="dash"/>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fontAlgn="base">
              <a:lnSpc>
                <a:spcPts val="1000"/>
              </a:lnSpc>
              <a:spcBef>
                <a:spcPct val="0"/>
              </a:spcBef>
              <a:spcAft>
                <a:spcPct val="0"/>
              </a:spcAft>
            </a:pPr>
            <a:endParaRPr lang="en-US" sz="1000" b="1" kern="0">
              <a:solidFill>
                <a:srgbClr val="009DB0"/>
              </a:solidFill>
            </a:endParaRPr>
          </a:p>
          <a:p>
            <a:pPr algn="ctr" fontAlgn="base">
              <a:lnSpc>
                <a:spcPts val="1000"/>
              </a:lnSpc>
              <a:spcBef>
                <a:spcPct val="0"/>
              </a:spcBef>
              <a:spcAft>
                <a:spcPct val="0"/>
              </a:spcAft>
            </a:pPr>
            <a:endParaRPr lang="en-US" sz="1000" b="1" kern="0">
              <a:solidFill>
                <a:srgbClr val="009DB0"/>
              </a:solidFill>
            </a:endParaRPr>
          </a:p>
          <a:p>
            <a:pPr algn="ctr" fontAlgn="base">
              <a:lnSpc>
                <a:spcPts val="1000"/>
              </a:lnSpc>
              <a:spcBef>
                <a:spcPct val="0"/>
              </a:spcBef>
              <a:spcAft>
                <a:spcPct val="0"/>
              </a:spcAft>
            </a:pPr>
            <a:r>
              <a:rPr lang="en-US" sz="1000" b="1" kern="0">
                <a:solidFill>
                  <a:srgbClr val="009DB0"/>
                </a:solidFill>
              </a:rPr>
              <a:t>Clients data</a:t>
            </a:r>
          </a:p>
          <a:p>
            <a:pPr algn="ctr" fontAlgn="base">
              <a:lnSpc>
                <a:spcPts val="1000"/>
              </a:lnSpc>
              <a:spcBef>
                <a:spcPct val="0"/>
              </a:spcBef>
              <a:spcAft>
                <a:spcPct val="0"/>
              </a:spcAft>
            </a:pPr>
            <a:endParaRPr lang="en-US" sz="1000" b="1" kern="0">
              <a:solidFill>
                <a:srgbClr val="009DB0"/>
              </a:solidFill>
            </a:endParaRPr>
          </a:p>
        </p:txBody>
      </p:sp>
      <p:sp>
        <p:nvSpPr>
          <p:cNvPr id="23" name="Rectangle : coins arrondis 336">
            <a:extLst>
              <a:ext uri="{FF2B5EF4-FFF2-40B4-BE49-F238E27FC236}">
                <a16:creationId xmlns:a16="http://schemas.microsoft.com/office/drawing/2014/main" id="{984430D3-2A92-4B34-9782-69E9CDCC363F}"/>
              </a:ext>
            </a:extLst>
          </p:cNvPr>
          <p:cNvSpPr/>
          <p:nvPr/>
        </p:nvSpPr>
        <p:spPr>
          <a:xfrm>
            <a:off x="2859763" y="4857974"/>
            <a:ext cx="4271933" cy="1391137"/>
          </a:xfrm>
          <a:prstGeom prst="roundRect">
            <a:avLst/>
          </a:prstGeom>
          <a:solidFill>
            <a:schemeClr val="accent5">
              <a:lumMod val="20000"/>
              <a:lumOff val="80000"/>
            </a:schemeClr>
          </a:solidFill>
          <a:ln w="6350" cap="flat" cmpd="sng" algn="ctr">
            <a:noFill/>
            <a:prstDash val="dash"/>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fontAlgn="base">
              <a:lnSpc>
                <a:spcPts val="1000"/>
              </a:lnSpc>
              <a:spcBef>
                <a:spcPct val="0"/>
              </a:spcBef>
              <a:spcAft>
                <a:spcPct val="0"/>
              </a:spcAft>
            </a:pPr>
            <a:r>
              <a:rPr lang="en-US" sz="1000" b="1" kern="0">
                <a:solidFill>
                  <a:srgbClr val="009DB0"/>
                </a:solidFill>
              </a:rPr>
              <a:t>Operations data</a:t>
            </a:r>
          </a:p>
          <a:p>
            <a:pPr algn="ctr" fontAlgn="base">
              <a:lnSpc>
                <a:spcPts val="1000"/>
              </a:lnSpc>
              <a:spcBef>
                <a:spcPct val="0"/>
              </a:spcBef>
              <a:spcAft>
                <a:spcPct val="0"/>
              </a:spcAft>
            </a:pPr>
            <a:endParaRPr lang="en-US" sz="1000" b="1" kern="0">
              <a:solidFill>
                <a:srgbClr val="009DB0"/>
              </a:solidFill>
              <a:cs typeface="Arial" pitchFamily="34" charset="0"/>
            </a:endParaRPr>
          </a:p>
        </p:txBody>
      </p:sp>
      <p:sp>
        <p:nvSpPr>
          <p:cNvPr id="24" name="Rectangle : coins arrondis 336">
            <a:extLst>
              <a:ext uri="{FF2B5EF4-FFF2-40B4-BE49-F238E27FC236}">
                <a16:creationId xmlns:a16="http://schemas.microsoft.com/office/drawing/2014/main" id="{1A359D9D-BA8D-4CD6-B691-F2E775768206}"/>
              </a:ext>
            </a:extLst>
          </p:cNvPr>
          <p:cNvSpPr/>
          <p:nvPr/>
        </p:nvSpPr>
        <p:spPr>
          <a:xfrm>
            <a:off x="523538" y="1907018"/>
            <a:ext cx="2127395" cy="3645491"/>
          </a:xfrm>
          <a:prstGeom prst="roundRect">
            <a:avLst/>
          </a:prstGeom>
          <a:solidFill>
            <a:schemeClr val="accent5">
              <a:lumMod val="20000"/>
              <a:lumOff val="80000"/>
            </a:schemeClr>
          </a:solidFill>
          <a:ln w="6350" cap="flat" cmpd="sng" algn="ctr">
            <a:noFill/>
            <a:prstDash val="dash"/>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fontAlgn="base">
              <a:lnSpc>
                <a:spcPts val="1000"/>
              </a:lnSpc>
              <a:spcBef>
                <a:spcPct val="0"/>
              </a:spcBef>
              <a:spcAft>
                <a:spcPct val="0"/>
              </a:spcAft>
            </a:pPr>
            <a:endParaRPr lang="en-US" sz="1000" b="1" kern="0">
              <a:solidFill>
                <a:srgbClr val="009DB0"/>
              </a:solidFill>
            </a:endParaRPr>
          </a:p>
          <a:p>
            <a:pPr algn="ctr" fontAlgn="base">
              <a:lnSpc>
                <a:spcPts val="1000"/>
              </a:lnSpc>
              <a:spcBef>
                <a:spcPct val="0"/>
              </a:spcBef>
              <a:spcAft>
                <a:spcPct val="0"/>
              </a:spcAft>
            </a:pPr>
            <a:endParaRPr lang="en-US" sz="1000" b="1" kern="0">
              <a:solidFill>
                <a:srgbClr val="009DB0"/>
              </a:solidFill>
            </a:endParaRPr>
          </a:p>
          <a:p>
            <a:pPr algn="ctr" fontAlgn="base">
              <a:lnSpc>
                <a:spcPts val="1000"/>
              </a:lnSpc>
              <a:spcBef>
                <a:spcPct val="0"/>
              </a:spcBef>
              <a:spcAft>
                <a:spcPct val="0"/>
              </a:spcAft>
            </a:pPr>
            <a:endParaRPr lang="en-US" sz="1000" b="1" kern="0">
              <a:solidFill>
                <a:srgbClr val="009DB0"/>
              </a:solidFill>
            </a:endParaRPr>
          </a:p>
          <a:p>
            <a:pPr algn="ctr" fontAlgn="base">
              <a:lnSpc>
                <a:spcPts val="1000"/>
              </a:lnSpc>
              <a:spcBef>
                <a:spcPct val="0"/>
              </a:spcBef>
              <a:spcAft>
                <a:spcPct val="0"/>
              </a:spcAft>
            </a:pPr>
            <a:r>
              <a:rPr lang="en-US" sz="1000" b="1" kern="0">
                <a:solidFill>
                  <a:srgbClr val="009DB0"/>
                </a:solidFill>
              </a:rPr>
              <a:t>Products data</a:t>
            </a:r>
          </a:p>
          <a:p>
            <a:pPr algn="ctr" fontAlgn="base">
              <a:lnSpc>
                <a:spcPts val="1000"/>
              </a:lnSpc>
              <a:spcBef>
                <a:spcPct val="0"/>
              </a:spcBef>
              <a:spcAft>
                <a:spcPct val="0"/>
              </a:spcAft>
            </a:pPr>
            <a:endParaRPr lang="en-US" sz="1000" b="1" kern="0">
              <a:solidFill>
                <a:srgbClr val="009DB0"/>
              </a:solidFill>
            </a:endParaRPr>
          </a:p>
        </p:txBody>
      </p:sp>
      <p:pic>
        <p:nvPicPr>
          <p:cNvPr id="27" name="Graphic 26">
            <a:extLst>
              <a:ext uri="{FF2B5EF4-FFF2-40B4-BE49-F238E27FC236}">
                <a16:creationId xmlns:a16="http://schemas.microsoft.com/office/drawing/2014/main" id="{E523EE2E-3ACA-492B-B9E2-E8427F57ACD4}"/>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0310"/>
          <a:stretch/>
        </p:blipFill>
        <p:spPr>
          <a:xfrm>
            <a:off x="4001484" y="1308795"/>
            <a:ext cx="295511" cy="294365"/>
          </a:xfrm>
          <a:prstGeom prst="rect">
            <a:avLst/>
          </a:prstGeom>
        </p:spPr>
      </p:pic>
      <p:pic>
        <p:nvPicPr>
          <p:cNvPr id="31" name="Graphic 30">
            <a:extLst>
              <a:ext uri="{FF2B5EF4-FFF2-40B4-BE49-F238E27FC236}">
                <a16:creationId xmlns:a16="http://schemas.microsoft.com/office/drawing/2014/main" id="{AAE939AE-8B5B-4FBB-8932-F01BE3709E0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7245"/>
          <a:stretch/>
        </p:blipFill>
        <p:spPr>
          <a:xfrm>
            <a:off x="4051627" y="4900597"/>
            <a:ext cx="265334" cy="274474"/>
          </a:xfrm>
          <a:prstGeom prst="rect">
            <a:avLst/>
          </a:prstGeom>
        </p:spPr>
      </p:pic>
      <p:pic>
        <p:nvPicPr>
          <p:cNvPr id="34" name="Graphic 33">
            <a:extLst>
              <a:ext uri="{FF2B5EF4-FFF2-40B4-BE49-F238E27FC236}">
                <a16:creationId xmlns:a16="http://schemas.microsoft.com/office/drawing/2014/main" id="{9499CA99-179D-4B4C-82BC-CC392069673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133"/>
          <a:stretch/>
        </p:blipFill>
        <p:spPr>
          <a:xfrm>
            <a:off x="1499894" y="2018327"/>
            <a:ext cx="275905" cy="275445"/>
          </a:xfrm>
          <a:prstGeom prst="rect">
            <a:avLst/>
          </a:prstGeom>
        </p:spPr>
      </p:pic>
      <p:pic>
        <p:nvPicPr>
          <p:cNvPr id="36" name="Graphic 35">
            <a:extLst>
              <a:ext uri="{FF2B5EF4-FFF2-40B4-BE49-F238E27FC236}">
                <a16:creationId xmlns:a16="http://schemas.microsoft.com/office/drawing/2014/main" id="{2F0AB4E3-DDE3-44BE-8E96-673F412B3EF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8889"/>
          <a:stretch/>
        </p:blipFill>
        <p:spPr>
          <a:xfrm>
            <a:off x="8317362" y="1989483"/>
            <a:ext cx="207292" cy="210171"/>
          </a:xfrm>
          <a:prstGeom prst="rect">
            <a:avLst/>
          </a:prstGeom>
        </p:spPr>
      </p:pic>
      <p:pic>
        <p:nvPicPr>
          <p:cNvPr id="39" name="Graphic 38">
            <a:extLst>
              <a:ext uri="{FF2B5EF4-FFF2-40B4-BE49-F238E27FC236}">
                <a16:creationId xmlns:a16="http://schemas.microsoft.com/office/drawing/2014/main" id="{9E99DD06-9E3E-47D4-BCDA-F458E1BF405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0027"/>
          <a:stretch/>
        </p:blipFill>
        <p:spPr>
          <a:xfrm>
            <a:off x="4683272" y="3168263"/>
            <a:ext cx="549653" cy="549464"/>
          </a:xfrm>
          <a:prstGeom prst="rect">
            <a:avLst/>
          </a:prstGeom>
        </p:spPr>
      </p:pic>
      <p:sp>
        <p:nvSpPr>
          <p:cNvPr id="41" name="Triangle isocèle 44">
            <a:extLst>
              <a:ext uri="{FF2B5EF4-FFF2-40B4-BE49-F238E27FC236}">
                <a16:creationId xmlns:a16="http://schemas.microsoft.com/office/drawing/2014/main" id="{03F84C9A-2FEB-46B2-88A4-7819C6985D2F}"/>
              </a:ext>
            </a:extLst>
          </p:cNvPr>
          <p:cNvSpPr/>
          <p:nvPr/>
        </p:nvSpPr>
        <p:spPr bwMode="auto">
          <a:xfrm rot="10800000">
            <a:off x="4529921" y="2718722"/>
            <a:ext cx="846153" cy="13906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2" name="Triangle isocèle 44">
            <a:extLst>
              <a:ext uri="{FF2B5EF4-FFF2-40B4-BE49-F238E27FC236}">
                <a16:creationId xmlns:a16="http://schemas.microsoft.com/office/drawing/2014/main" id="{FCD1A2C0-690F-4DC0-92DF-CAAD882877BC}"/>
              </a:ext>
            </a:extLst>
          </p:cNvPr>
          <p:cNvSpPr/>
          <p:nvPr/>
        </p:nvSpPr>
        <p:spPr bwMode="auto">
          <a:xfrm rot="16200000">
            <a:off x="6562830" y="3601982"/>
            <a:ext cx="846153" cy="13906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3" name="Triangle isocèle 44">
            <a:extLst>
              <a:ext uri="{FF2B5EF4-FFF2-40B4-BE49-F238E27FC236}">
                <a16:creationId xmlns:a16="http://schemas.microsoft.com/office/drawing/2014/main" id="{49015C0F-8CFC-4090-9825-37B997266D0F}"/>
              </a:ext>
            </a:extLst>
          </p:cNvPr>
          <p:cNvSpPr/>
          <p:nvPr/>
        </p:nvSpPr>
        <p:spPr bwMode="auto">
          <a:xfrm rot="5400000">
            <a:off x="2635623" y="3601982"/>
            <a:ext cx="846153" cy="13906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4" name="Triangle isocèle 44">
            <a:extLst>
              <a:ext uri="{FF2B5EF4-FFF2-40B4-BE49-F238E27FC236}">
                <a16:creationId xmlns:a16="http://schemas.microsoft.com/office/drawing/2014/main" id="{F8E2DFBC-29AD-43B6-BEBA-33B7D47D5324}"/>
              </a:ext>
            </a:extLst>
          </p:cNvPr>
          <p:cNvSpPr/>
          <p:nvPr/>
        </p:nvSpPr>
        <p:spPr bwMode="auto">
          <a:xfrm>
            <a:off x="4529921" y="4573268"/>
            <a:ext cx="846153" cy="13906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6" name="Rectangle 45">
            <a:extLst>
              <a:ext uri="{FF2B5EF4-FFF2-40B4-BE49-F238E27FC236}">
                <a16:creationId xmlns:a16="http://schemas.microsoft.com/office/drawing/2014/main" id="{2E84BF91-D03B-4394-894F-CFCA853A86EB}"/>
              </a:ext>
            </a:extLst>
          </p:cNvPr>
          <p:cNvSpPr/>
          <p:nvPr/>
        </p:nvSpPr>
        <p:spPr bwMode="auto">
          <a:xfrm>
            <a:off x="3466466" y="3702389"/>
            <a:ext cx="2889019" cy="7844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kumimoji="0" lang="en-US" sz="900" u="none" strike="noStrike" cap="none" normalizeH="0" baseline="0">
                <a:ln>
                  <a:noFill/>
                </a:ln>
                <a:effectLst/>
              </a:rPr>
              <a:t>The creation of this </a:t>
            </a:r>
            <a:r>
              <a:rPr kumimoji="0" lang="en-US" sz="900" b="1" u="none" strike="noStrike" cap="none" normalizeH="0" baseline="0">
                <a:ln>
                  <a:noFill/>
                </a:ln>
                <a:solidFill>
                  <a:srgbClr val="009DB0"/>
                </a:solidFill>
                <a:effectLst/>
              </a:rPr>
              <a:t>backbone</a:t>
            </a:r>
            <a:r>
              <a:rPr kumimoji="0" lang="en-US" sz="900" u="none" strike="noStrike" cap="none" normalizeH="0" baseline="0">
                <a:ln>
                  <a:noFill/>
                </a:ln>
                <a:effectLst/>
              </a:rPr>
              <a:t> will fuel CG’s </a:t>
            </a:r>
            <a:r>
              <a:rPr lang="en-US" sz="900" b="1">
                <a:solidFill>
                  <a:srgbClr val="009DB0"/>
                </a:solidFill>
              </a:rPr>
              <a:t>customer</a:t>
            </a:r>
            <a:r>
              <a:rPr kumimoji="0" lang="en-US" sz="900" u="none" strike="noStrike" cap="none" normalizeH="0" baseline="0">
                <a:ln>
                  <a:noFill/>
                </a:ln>
                <a:effectLst/>
              </a:rPr>
              <a:t> </a:t>
            </a:r>
            <a:r>
              <a:rPr lang="en-US" sz="900" b="1">
                <a:solidFill>
                  <a:srgbClr val="009DB0"/>
                </a:solidFill>
              </a:rPr>
              <a:t>knowledge</a:t>
            </a:r>
            <a:r>
              <a:rPr kumimoji="0" lang="en-US" sz="900" u="none" strike="noStrike" cap="none" normalizeH="0" baseline="0">
                <a:ln>
                  <a:noFill/>
                </a:ln>
                <a:effectLst/>
              </a:rPr>
              <a:t> and enable to increase its services’ added value thanks to a high level of </a:t>
            </a:r>
            <a:r>
              <a:rPr lang="en-US" sz="900" b="1">
                <a:solidFill>
                  <a:srgbClr val="009DB0"/>
                </a:solidFill>
              </a:rPr>
              <a:t>personalization</a:t>
            </a:r>
          </a:p>
        </p:txBody>
      </p:sp>
      <p:sp>
        <p:nvSpPr>
          <p:cNvPr id="28" name="Rectangle 27">
            <a:extLst>
              <a:ext uri="{FF2B5EF4-FFF2-40B4-BE49-F238E27FC236}">
                <a16:creationId xmlns:a16="http://schemas.microsoft.com/office/drawing/2014/main" id="{DB161F61-69DC-4EF3-9445-64C1D1824B34}"/>
              </a:ext>
            </a:extLst>
          </p:cNvPr>
          <p:cNvSpPr/>
          <p:nvPr/>
        </p:nvSpPr>
        <p:spPr bwMode="auto">
          <a:xfrm>
            <a:off x="3638720" y="2962200"/>
            <a:ext cx="2716765" cy="6633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0" lang="en-US" sz="1050" u="none" strike="noStrike" cap="none" normalizeH="0" baseline="0">
                <a:ln>
                  <a:noFill/>
                </a:ln>
                <a:solidFill>
                  <a:srgbClr val="009DB0"/>
                </a:solidFill>
                <a:effectLst/>
              </a:rPr>
              <a:t>CG’s data backbone</a:t>
            </a:r>
            <a:endParaRPr lang="en-US" sz="1050" b="1">
              <a:solidFill>
                <a:srgbClr val="009DB0"/>
              </a:solidFill>
            </a:endParaRPr>
          </a:p>
        </p:txBody>
      </p:sp>
      <p:grpSp>
        <p:nvGrpSpPr>
          <p:cNvPr id="7" name="Groupe 6">
            <a:extLst>
              <a:ext uri="{FF2B5EF4-FFF2-40B4-BE49-F238E27FC236}">
                <a16:creationId xmlns:a16="http://schemas.microsoft.com/office/drawing/2014/main" id="{B3241181-E193-4454-A04E-32298DF9E87A}"/>
              </a:ext>
            </a:extLst>
          </p:cNvPr>
          <p:cNvGrpSpPr/>
          <p:nvPr/>
        </p:nvGrpSpPr>
        <p:grpSpPr>
          <a:xfrm>
            <a:off x="7548374" y="2530174"/>
            <a:ext cx="1710717" cy="2904153"/>
            <a:chOff x="7548374" y="2880176"/>
            <a:chExt cx="1710717" cy="2210787"/>
          </a:xfrm>
          <a:solidFill>
            <a:schemeClr val="bg1"/>
          </a:solidFill>
        </p:grpSpPr>
        <p:sp>
          <p:nvSpPr>
            <p:cNvPr id="37" name="Rectangle 36">
              <a:extLst>
                <a:ext uri="{FF2B5EF4-FFF2-40B4-BE49-F238E27FC236}">
                  <a16:creationId xmlns:a16="http://schemas.microsoft.com/office/drawing/2014/main" id="{0145FE04-3BC8-4983-ACB6-6756CF58421F}"/>
                </a:ext>
              </a:extLst>
            </p:cNvPr>
            <p:cNvSpPr/>
            <p:nvPr/>
          </p:nvSpPr>
          <p:spPr bwMode="auto">
            <a:xfrm>
              <a:off x="7548374" y="2880176"/>
              <a:ext cx="1710717" cy="466181"/>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PROFESSIONAL DATA</a:t>
              </a:r>
            </a:p>
            <a:p>
              <a:pPr algn="ctr">
                <a:lnSpc>
                  <a:spcPts val="900"/>
                </a:lnSpc>
              </a:pPr>
              <a:r>
                <a:rPr lang="en-US" sz="900" i="1"/>
                <a:t>Profession, salary, etc.</a:t>
              </a:r>
            </a:p>
          </p:txBody>
        </p:sp>
        <p:sp>
          <p:nvSpPr>
            <p:cNvPr id="38" name="Rectangle 37">
              <a:extLst>
                <a:ext uri="{FF2B5EF4-FFF2-40B4-BE49-F238E27FC236}">
                  <a16:creationId xmlns:a16="http://schemas.microsoft.com/office/drawing/2014/main" id="{08EBB9A9-3CEB-4903-960E-66C0A21EB220}"/>
                </a:ext>
              </a:extLst>
            </p:cNvPr>
            <p:cNvSpPr/>
            <p:nvPr/>
          </p:nvSpPr>
          <p:spPr bwMode="auto">
            <a:xfrm>
              <a:off x="7548374" y="3455503"/>
              <a:ext cx="1710717" cy="466181"/>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PERSONAL DATA</a:t>
              </a:r>
            </a:p>
            <a:p>
              <a:pPr algn="ctr">
                <a:lnSpc>
                  <a:spcPts val="900"/>
                </a:lnSpc>
              </a:pPr>
              <a:r>
                <a:rPr lang="en-US" sz="900" i="1"/>
                <a:t>Profile, risk appetite, etc.</a:t>
              </a:r>
            </a:p>
          </p:txBody>
        </p:sp>
        <p:sp>
          <p:nvSpPr>
            <p:cNvPr id="40" name="Rectangle 39">
              <a:extLst>
                <a:ext uri="{FF2B5EF4-FFF2-40B4-BE49-F238E27FC236}">
                  <a16:creationId xmlns:a16="http://schemas.microsoft.com/office/drawing/2014/main" id="{11E4FC59-D38E-4457-8F32-F36D566625D7}"/>
                </a:ext>
              </a:extLst>
            </p:cNvPr>
            <p:cNvSpPr/>
            <p:nvPr/>
          </p:nvSpPr>
          <p:spPr bwMode="auto">
            <a:xfrm>
              <a:off x="7548374" y="4030830"/>
              <a:ext cx="1710717" cy="466181"/>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FINANCIAL DATA</a:t>
              </a:r>
            </a:p>
            <a:p>
              <a:pPr algn="ctr">
                <a:lnSpc>
                  <a:spcPts val="900"/>
                </a:lnSpc>
              </a:pPr>
              <a:r>
                <a:rPr lang="en-US" sz="900" i="1"/>
                <a:t>Level of wealth, history of investment, etc.</a:t>
              </a:r>
            </a:p>
          </p:txBody>
        </p:sp>
        <p:sp>
          <p:nvSpPr>
            <p:cNvPr id="45" name="Rectangle 44">
              <a:extLst>
                <a:ext uri="{FF2B5EF4-FFF2-40B4-BE49-F238E27FC236}">
                  <a16:creationId xmlns:a16="http://schemas.microsoft.com/office/drawing/2014/main" id="{0013BCE0-F859-4FBA-9F7C-63EB6BDD60F0}"/>
                </a:ext>
              </a:extLst>
            </p:cNvPr>
            <p:cNvSpPr/>
            <p:nvPr/>
          </p:nvSpPr>
          <p:spPr bwMode="auto">
            <a:xfrm>
              <a:off x="7548374" y="4624782"/>
              <a:ext cx="1710717" cy="466181"/>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INTERESTS &amp; HABITS</a:t>
              </a:r>
            </a:p>
            <a:p>
              <a:pPr algn="ctr">
                <a:lnSpc>
                  <a:spcPts val="900"/>
                </a:lnSpc>
              </a:pPr>
              <a:r>
                <a:rPr lang="en-US" sz="900" i="1"/>
                <a:t>Hobbies, investment preferences, preferred communication channels, etc.</a:t>
              </a:r>
            </a:p>
          </p:txBody>
        </p:sp>
      </p:grpSp>
      <p:sp>
        <p:nvSpPr>
          <p:cNvPr id="12" name="Rectangle 11">
            <a:extLst>
              <a:ext uri="{FF2B5EF4-FFF2-40B4-BE49-F238E27FC236}">
                <a16:creationId xmlns:a16="http://schemas.microsoft.com/office/drawing/2014/main" id="{F419B6BB-F6B3-466E-93B2-2F9C60F01290}"/>
              </a:ext>
            </a:extLst>
          </p:cNvPr>
          <p:cNvSpPr/>
          <p:nvPr/>
        </p:nvSpPr>
        <p:spPr bwMode="auto">
          <a:xfrm>
            <a:off x="677557" y="2712958"/>
            <a:ext cx="1710717" cy="612389"/>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PERFORMANCE</a:t>
            </a:r>
          </a:p>
          <a:p>
            <a:pPr algn="ctr">
              <a:lnSpc>
                <a:spcPts val="900"/>
              </a:lnSpc>
            </a:pPr>
            <a:r>
              <a:rPr lang="en-US" sz="900" i="1"/>
              <a:t>Per type of product</a:t>
            </a:r>
          </a:p>
        </p:txBody>
      </p:sp>
      <p:sp>
        <p:nvSpPr>
          <p:cNvPr id="48" name="Rectangle 47">
            <a:extLst>
              <a:ext uri="{FF2B5EF4-FFF2-40B4-BE49-F238E27FC236}">
                <a16:creationId xmlns:a16="http://schemas.microsoft.com/office/drawing/2014/main" id="{E3D263F1-EE4F-4F78-A0CA-6E37C4EDE982}"/>
              </a:ext>
            </a:extLst>
          </p:cNvPr>
          <p:cNvSpPr/>
          <p:nvPr/>
        </p:nvSpPr>
        <p:spPr bwMode="auto">
          <a:xfrm>
            <a:off x="677557" y="3469066"/>
            <a:ext cx="1710717" cy="612389"/>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SUPPLIER</a:t>
            </a:r>
          </a:p>
          <a:p>
            <a:pPr algn="ctr">
              <a:lnSpc>
                <a:spcPts val="900"/>
              </a:lnSpc>
            </a:pPr>
            <a:r>
              <a:rPr lang="en-US" sz="900" i="1"/>
              <a:t>Relations and pricing conditions </a:t>
            </a:r>
          </a:p>
        </p:txBody>
      </p:sp>
      <p:sp>
        <p:nvSpPr>
          <p:cNvPr id="49" name="Rectangle 48">
            <a:extLst>
              <a:ext uri="{FF2B5EF4-FFF2-40B4-BE49-F238E27FC236}">
                <a16:creationId xmlns:a16="http://schemas.microsoft.com/office/drawing/2014/main" id="{863CCEE6-B45D-46A9-98A8-EB7ECA1FD9C0}"/>
              </a:ext>
            </a:extLst>
          </p:cNvPr>
          <p:cNvSpPr/>
          <p:nvPr/>
        </p:nvSpPr>
        <p:spPr bwMode="auto">
          <a:xfrm>
            <a:off x="677557" y="4228280"/>
            <a:ext cx="1710717" cy="612389"/>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LEVEL OF DIGITAL INTEGRATION</a:t>
            </a:r>
          </a:p>
          <a:p>
            <a:pPr algn="ctr">
              <a:lnSpc>
                <a:spcPts val="900"/>
              </a:lnSpc>
            </a:pPr>
            <a:r>
              <a:rPr lang="en-US" sz="900" i="1"/>
              <a:t>Digitalization rate within CG process</a:t>
            </a:r>
          </a:p>
        </p:txBody>
      </p:sp>
      <p:sp>
        <p:nvSpPr>
          <p:cNvPr id="50" name="Rectangle 49">
            <a:extLst>
              <a:ext uri="{FF2B5EF4-FFF2-40B4-BE49-F238E27FC236}">
                <a16:creationId xmlns:a16="http://schemas.microsoft.com/office/drawing/2014/main" id="{64EDD2EE-462B-43CB-BEF2-96EF67377171}"/>
              </a:ext>
            </a:extLst>
          </p:cNvPr>
          <p:cNvSpPr/>
          <p:nvPr/>
        </p:nvSpPr>
        <p:spPr bwMode="auto">
          <a:xfrm>
            <a:off x="4954765" y="1712132"/>
            <a:ext cx="1609169" cy="772923"/>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CLIENT-PRODUCT PROFILING</a:t>
            </a:r>
          </a:p>
          <a:p>
            <a:pPr algn="ctr">
              <a:lnSpc>
                <a:spcPts val="900"/>
              </a:lnSpc>
            </a:pPr>
            <a:r>
              <a:rPr lang="en-US" sz="900" i="1"/>
              <a:t>Per type of customer x investment</a:t>
            </a:r>
          </a:p>
        </p:txBody>
      </p:sp>
      <p:grpSp>
        <p:nvGrpSpPr>
          <p:cNvPr id="17" name="Groupe 16">
            <a:extLst>
              <a:ext uri="{FF2B5EF4-FFF2-40B4-BE49-F238E27FC236}">
                <a16:creationId xmlns:a16="http://schemas.microsoft.com/office/drawing/2014/main" id="{20A250D3-8249-4953-AE6D-8B2D5D71D9A0}"/>
              </a:ext>
            </a:extLst>
          </p:cNvPr>
          <p:cNvGrpSpPr/>
          <p:nvPr/>
        </p:nvGrpSpPr>
        <p:grpSpPr>
          <a:xfrm>
            <a:off x="2946629" y="5247347"/>
            <a:ext cx="4118335" cy="879200"/>
            <a:chOff x="3128232" y="5247347"/>
            <a:chExt cx="4704558" cy="879200"/>
          </a:xfrm>
          <a:solidFill>
            <a:schemeClr val="bg1"/>
          </a:solidFill>
        </p:grpSpPr>
        <p:sp>
          <p:nvSpPr>
            <p:cNvPr id="51" name="Rectangle 50">
              <a:extLst>
                <a:ext uri="{FF2B5EF4-FFF2-40B4-BE49-F238E27FC236}">
                  <a16:creationId xmlns:a16="http://schemas.microsoft.com/office/drawing/2014/main" id="{CCC40D23-3ABE-4342-9EE6-76E1E2D52A7B}"/>
                </a:ext>
              </a:extLst>
            </p:cNvPr>
            <p:cNvSpPr/>
            <p:nvPr/>
          </p:nvSpPr>
          <p:spPr bwMode="auto">
            <a:xfrm>
              <a:off x="4321288" y="5247347"/>
              <a:ext cx="1125390" cy="879200"/>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900"/>
                </a:lnSpc>
              </a:pPr>
              <a:r>
                <a:rPr lang="en-US" sz="900" b="1">
                  <a:solidFill>
                    <a:srgbClr val="00ABB9"/>
                  </a:solidFill>
                </a:rPr>
                <a:t>CUSTOMER EFFICIENCY</a:t>
              </a:r>
            </a:p>
            <a:p>
              <a:pPr algn="ctr">
                <a:lnSpc>
                  <a:spcPts val="900"/>
                </a:lnSpc>
              </a:pPr>
              <a:r>
                <a:rPr lang="en-US" sz="900" i="1"/>
                <a:t>Duration, time spent per customer vs earnings</a:t>
              </a:r>
            </a:p>
          </p:txBody>
        </p:sp>
        <p:sp>
          <p:nvSpPr>
            <p:cNvPr id="52" name="Rectangle 51">
              <a:extLst>
                <a:ext uri="{FF2B5EF4-FFF2-40B4-BE49-F238E27FC236}">
                  <a16:creationId xmlns:a16="http://schemas.microsoft.com/office/drawing/2014/main" id="{8C323FEE-BA60-41AD-933D-B9BD95B9DA11}"/>
                </a:ext>
              </a:extLst>
            </p:cNvPr>
            <p:cNvSpPr/>
            <p:nvPr/>
          </p:nvSpPr>
          <p:spPr bwMode="auto">
            <a:xfrm>
              <a:off x="6707400" y="5247347"/>
              <a:ext cx="1125390" cy="879200"/>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900"/>
                </a:lnSpc>
              </a:pPr>
              <a:r>
                <a:rPr lang="en-US" sz="900" b="1">
                  <a:solidFill>
                    <a:srgbClr val="00ABB9"/>
                  </a:solidFill>
                </a:rPr>
                <a:t>CUSTOMER SATISFACTION</a:t>
              </a:r>
            </a:p>
          </p:txBody>
        </p:sp>
        <p:sp>
          <p:nvSpPr>
            <p:cNvPr id="53" name="Rectangle 52">
              <a:extLst>
                <a:ext uri="{FF2B5EF4-FFF2-40B4-BE49-F238E27FC236}">
                  <a16:creationId xmlns:a16="http://schemas.microsoft.com/office/drawing/2014/main" id="{96B96E51-53D7-4B54-BA2C-8824A11E2A59}"/>
                </a:ext>
              </a:extLst>
            </p:cNvPr>
            <p:cNvSpPr/>
            <p:nvPr/>
          </p:nvSpPr>
          <p:spPr bwMode="auto">
            <a:xfrm>
              <a:off x="3128232" y="5247347"/>
              <a:ext cx="1125390" cy="879200"/>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900"/>
                </a:lnSpc>
              </a:pPr>
              <a:r>
                <a:rPr lang="en-US" sz="900" b="1">
                  <a:solidFill>
                    <a:srgbClr val="00ABB9"/>
                  </a:solidFill>
                </a:rPr>
                <a:t>PRODUCT AND ADVISOR</a:t>
              </a:r>
            </a:p>
            <a:p>
              <a:pPr algn="ctr">
                <a:lnSpc>
                  <a:spcPts val="900"/>
                </a:lnSpc>
              </a:pPr>
              <a:r>
                <a:rPr lang="en-US" sz="900" i="1"/>
                <a:t>Time spent on suppliers’ extranet, number of clients, etc.</a:t>
              </a:r>
            </a:p>
          </p:txBody>
        </p:sp>
        <p:sp>
          <p:nvSpPr>
            <p:cNvPr id="54" name="Rectangle 53">
              <a:extLst>
                <a:ext uri="{FF2B5EF4-FFF2-40B4-BE49-F238E27FC236}">
                  <a16:creationId xmlns:a16="http://schemas.microsoft.com/office/drawing/2014/main" id="{F2E46B71-C8EC-4213-A753-697CB4CFAC65}"/>
                </a:ext>
              </a:extLst>
            </p:cNvPr>
            <p:cNvSpPr/>
            <p:nvPr/>
          </p:nvSpPr>
          <p:spPr bwMode="auto">
            <a:xfrm>
              <a:off x="5514344" y="5247347"/>
              <a:ext cx="1125390" cy="879200"/>
            </a:xfrm>
            <a:prstGeom prst="rect">
              <a:avLst/>
            </a:prstGeom>
            <a:grp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900"/>
                </a:lnSpc>
              </a:pPr>
              <a:r>
                <a:rPr lang="en-US" sz="900" b="1">
                  <a:solidFill>
                    <a:srgbClr val="00ABB9"/>
                  </a:solidFill>
                </a:rPr>
                <a:t>REGULATION</a:t>
              </a:r>
            </a:p>
            <a:p>
              <a:pPr algn="ctr">
                <a:lnSpc>
                  <a:spcPts val="900"/>
                </a:lnSpc>
              </a:pPr>
              <a:r>
                <a:rPr lang="en-US" sz="900" i="1"/>
                <a:t>Compliance rate, number of alerts, etc.</a:t>
              </a:r>
            </a:p>
          </p:txBody>
        </p:sp>
      </p:grpSp>
      <p:sp>
        <p:nvSpPr>
          <p:cNvPr id="55" name="Rectangle 54">
            <a:extLst>
              <a:ext uri="{FF2B5EF4-FFF2-40B4-BE49-F238E27FC236}">
                <a16:creationId xmlns:a16="http://schemas.microsoft.com/office/drawing/2014/main" id="{F078A19F-CAF0-4490-AE4E-75C2BA7A5F82}"/>
              </a:ext>
            </a:extLst>
          </p:cNvPr>
          <p:cNvSpPr/>
          <p:nvPr/>
        </p:nvSpPr>
        <p:spPr bwMode="auto">
          <a:xfrm>
            <a:off x="3247042" y="1712132"/>
            <a:ext cx="1609169" cy="772923"/>
          </a:xfrm>
          <a:prstGeom prst="rect">
            <a:avLst/>
          </a:prstGeom>
          <a:solidFill>
            <a:schemeClr val="bg1"/>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900" b="1">
                <a:solidFill>
                  <a:srgbClr val="00ABB9"/>
                </a:solidFill>
              </a:rPr>
              <a:t>CLIENT-ADVISOR PROFILING</a:t>
            </a:r>
          </a:p>
          <a:p>
            <a:pPr algn="ctr">
              <a:lnSpc>
                <a:spcPts val="900"/>
              </a:lnSpc>
            </a:pPr>
            <a:r>
              <a:rPr lang="en-US" sz="900" i="1"/>
              <a:t>Per type of customer x advisor</a:t>
            </a:r>
          </a:p>
        </p:txBody>
      </p:sp>
      <p:sp>
        <p:nvSpPr>
          <p:cNvPr id="19" name="Bulle narrative : rectangle 18">
            <a:extLst>
              <a:ext uri="{FF2B5EF4-FFF2-40B4-BE49-F238E27FC236}">
                <a16:creationId xmlns:a16="http://schemas.microsoft.com/office/drawing/2014/main" id="{A5EB12F8-7937-44E4-A5BB-BD6897CCC53C}"/>
              </a:ext>
            </a:extLst>
          </p:cNvPr>
          <p:cNvSpPr/>
          <p:nvPr/>
        </p:nvSpPr>
        <p:spPr>
          <a:xfrm>
            <a:off x="361746" y="1111882"/>
            <a:ext cx="2127395" cy="759619"/>
          </a:xfrm>
          <a:prstGeom prst="wedgeRectCallout">
            <a:avLst/>
          </a:prstGeom>
          <a:solidFill>
            <a:schemeClr val="bg1"/>
          </a:solidFill>
          <a:ln w="3175">
            <a:solidFill>
              <a:srgbClr val="009DB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ZoneTexte 20">
            <a:extLst>
              <a:ext uri="{FF2B5EF4-FFF2-40B4-BE49-F238E27FC236}">
                <a16:creationId xmlns:a16="http://schemas.microsoft.com/office/drawing/2014/main" id="{725294AE-9FD2-4DF6-A5D1-A5821DBF219B}"/>
              </a:ext>
            </a:extLst>
          </p:cNvPr>
          <p:cNvSpPr txBox="1"/>
          <p:nvPr/>
        </p:nvSpPr>
        <p:spPr>
          <a:xfrm>
            <a:off x="280937" y="1095406"/>
            <a:ext cx="878592" cy="438582"/>
          </a:xfrm>
          <a:prstGeom prst="rect">
            <a:avLst/>
          </a:prstGeom>
          <a:noFill/>
        </p:spPr>
        <p:txBody>
          <a:bodyPr wrap="square" rtlCol="0">
            <a:spAutoFit/>
          </a:bodyPr>
          <a:lstStyle/>
          <a:p>
            <a:pPr algn="ctr">
              <a:lnSpc>
                <a:spcPts val="900"/>
              </a:lnSpc>
            </a:pPr>
            <a:r>
              <a:rPr lang="en-US" sz="800" spc="-30">
                <a:solidFill>
                  <a:srgbClr val="009DB0"/>
                </a:solidFill>
              </a:rPr>
              <a:t>Service improvement potential</a:t>
            </a:r>
          </a:p>
        </p:txBody>
      </p:sp>
      <p:sp>
        <p:nvSpPr>
          <p:cNvPr id="22" name="Espace réservé du texte 2">
            <a:extLst>
              <a:ext uri="{FF2B5EF4-FFF2-40B4-BE49-F238E27FC236}">
                <a16:creationId xmlns:a16="http://schemas.microsoft.com/office/drawing/2014/main" id="{F871A0C2-D4CC-40CA-8BEC-7F57701F5A89}"/>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 </a:t>
            </a:r>
            <a:endParaRPr lang="en-US" sz="600" i="1" kern="0">
              <a:latin typeface="+mn-lt"/>
            </a:endParaRPr>
          </a:p>
        </p:txBody>
      </p:sp>
      <p:sp>
        <p:nvSpPr>
          <p:cNvPr id="63" name="ZoneTexte 62">
            <a:extLst>
              <a:ext uri="{FF2B5EF4-FFF2-40B4-BE49-F238E27FC236}">
                <a16:creationId xmlns:a16="http://schemas.microsoft.com/office/drawing/2014/main" id="{121B3FB5-A8ED-4A98-B80E-BAD402EC54E4}"/>
              </a:ext>
            </a:extLst>
          </p:cNvPr>
          <p:cNvSpPr txBox="1"/>
          <p:nvPr/>
        </p:nvSpPr>
        <p:spPr>
          <a:xfrm>
            <a:off x="1009189" y="1095406"/>
            <a:ext cx="878592" cy="338554"/>
          </a:xfrm>
          <a:prstGeom prst="rect">
            <a:avLst/>
          </a:prstGeom>
          <a:noFill/>
        </p:spPr>
        <p:txBody>
          <a:bodyPr wrap="square" rtlCol="0">
            <a:spAutoFit/>
          </a:bodyPr>
          <a:lstStyle/>
          <a:p>
            <a:pPr algn="ctr"/>
            <a:r>
              <a:rPr lang="en-US" sz="800" spc="-30">
                <a:solidFill>
                  <a:srgbClr val="009DB0"/>
                </a:solidFill>
              </a:rPr>
              <a:t>Cost-saving potential</a:t>
            </a:r>
          </a:p>
        </p:txBody>
      </p:sp>
      <p:sp>
        <p:nvSpPr>
          <p:cNvPr id="64" name="ZoneTexte 63">
            <a:extLst>
              <a:ext uri="{FF2B5EF4-FFF2-40B4-BE49-F238E27FC236}">
                <a16:creationId xmlns:a16="http://schemas.microsoft.com/office/drawing/2014/main" id="{6908D35E-AF66-4EA2-AFED-4EC6A568DE60}"/>
              </a:ext>
            </a:extLst>
          </p:cNvPr>
          <p:cNvSpPr txBox="1"/>
          <p:nvPr/>
        </p:nvSpPr>
        <p:spPr>
          <a:xfrm>
            <a:off x="1686867" y="1095406"/>
            <a:ext cx="878592" cy="438582"/>
          </a:xfrm>
          <a:prstGeom prst="rect">
            <a:avLst/>
          </a:prstGeom>
          <a:noFill/>
        </p:spPr>
        <p:txBody>
          <a:bodyPr wrap="square" rtlCol="0">
            <a:spAutoFit/>
          </a:bodyPr>
          <a:lstStyle/>
          <a:p>
            <a:pPr algn="ctr">
              <a:lnSpc>
                <a:spcPts val="900"/>
              </a:lnSpc>
            </a:pPr>
            <a:r>
              <a:rPr lang="en-US" sz="800" spc="-30">
                <a:solidFill>
                  <a:srgbClr val="009DB0"/>
                </a:solidFill>
              </a:rPr>
              <a:t>Other key success factors</a:t>
            </a:r>
          </a:p>
        </p:txBody>
      </p:sp>
      <p:grpSp>
        <p:nvGrpSpPr>
          <p:cNvPr id="56" name="Group 14">
            <a:extLst>
              <a:ext uri="{FF2B5EF4-FFF2-40B4-BE49-F238E27FC236}">
                <a16:creationId xmlns:a16="http://schemas.microsoft.com/office/drawing/2014/main" id="{0DDF7EC5-4A29-4091-8A4C-295DAE710D76}"/>
              </a:ext>
            </a:extLst>
          </p:cNvPr>
          <p:cNvGrpSpPr/>
          <p:nvPr/>
        </p:nvGrpSpPr>
        <p:grpSpPr>
          <a:xfrm>
            <a:off x="489335" y="1592597"/>
            <a:ext cx="461795" cy="143340"/>
            <a:chOff x="8135086" y="1942088"/>
            <a:chExt cx="763723" cy="237058"/>
          </a:xfrm>
        </p:grpSpPr>
        <p:sp>
          <p:nvSpPr>
            <p:cNvPr id="57" name="Étoile : 5 branches 302">
              <a:extLst>
                <a:ext uri="{FF2B5EF4-FFF2-40B4-BE49-F238E27FC236}">
                  <a16:creationId xmlns:a16="http://schemas.microsoft.com/office/drawing/2014/main" id="{10F4907A-CF97-4EA4-85B7-305FDEDD3855}"/>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58" name="Étoile : 5 branches 303">
              <a:extLst>
                <a:ext uri="{FF2B5EF4-FFF2-40B4-BE49-F238E27FC236}">
                  <a16:creationId xmlns:a16="http://schemas.microsoft.com/office/drawing/2014/main" id="{2748BEE8-9957-4BFB-871E-EE9AC3FDD3C3}"/>
                </a:ext>
              </a:extLst>
            </p:cNvPr>
            <p:cNvSpPr>
              <a:spLocks noChangeAspect="1"/>
            </p:cNvSpPr>
            <p:nvPr/>
          </p:nvSpPr>
          <p:spPr bwMode="auto">
            <a:xfrm>
              <a:off x="8388470"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59" name="Étoile : 5 branches 304">
              <a:extLst>
                <a:ext uri="{FF2B5EF4-FFF2-40B4-BE49-F238E27FC236}">
                  <a16:creationId xmlns:a16="http://schemas.microsoft.com/office/drawing/2014/main" id="{4098FED8-5893-4D1B-A8C1-2EC9DEED5515}"/>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69" name="Group 14">
            <a:extLst>
              <a:ext uri="{FF2B5EF4-FFF2-40B4-BE49-F238E27FC236}">
                <a16:creationId xmlns:a16="http://schemas.microsoft.com/office/drawing/2014/main" id="{94D5167C-DAA3-4CD7-9963-0EF23C906A3D}"/>
              </a:ext>
            </a:extLst>
          </p:cNvPr>
          <p:cNvGrpSpPr/>
          <p:nvPr/>
        </p:nvGrpSpPr>
        <p:grpSpPr>
          <a:xfrm>
            <a:off x="1225072" y="1592597"/>
            <a:ext cx="461795" cy="143340"/>
            <a:chOff x="8135086" y="1942088"/>
            <a:chExt cx="763723" cy="237058"/>
          </a:xfrm>
        </p:grpSpPr>
        <p:sp>
          <p:nvSpPr>
            <p:cNvPr id="70" name="Étoile : 5 branches 302">
              <a:extLst>
                <a:ext uri="{FF2B5EF4-FFF2-40B4-BE49-F238E27FC236}">
                  <a16:creationId xmlns:a16="http://schemas.microsoft.com/office/drawing/2014/main" id="{F6B35C9D-213C-411E-BF02-203861831F88}"/>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71" name="Étoile : 5 branches 303">
              <a:extLst>
                <a:ext uri="{FF2B5EF4-FFF2-40B4-BE49-F238E27FC236}">
                  <a16:creationId xmlns:a16="http://schemas.microsoft.com/office/drawing/2014/main" id="{0B5DC2A0-EF91-4BA1-A609-A8FC4A4E3CC3}"/>
                </a:ext>
              </a:extLst>
            </p:cNvPr>
            <p:cNvSpPr>
              <a:spLocks noChangeAspect="1"/>
            </p:cNvSpPr>
            <p:nvPr/>
          </p:nvSpPr>
          <p:spPr bwMode="auto">
            <a:xfrm>
              <a:off x="838847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72" name="Étoile : 5 branches 304">
              <a:extLst>
                <a:ext uri="{FF2B5EF4-FFF2-40B4-BE49-F238E27FC236}">
                  <a16:creationId xmlns:a16="http://schemas.microsoft.com/office/drawing/2014/main" id="{3D466194-CC96-4865-BA1F-96D7A2EE24C0}"/>
                </a:ext>
              </a:extLst>
            </p:cNvPr>
            <p:cNvSpPr>
              <a:spLocks noChangeAspect="1"/>
            </p:cNvSpPr>
            <p:nvPr/>
          </p:nvSpPr>
          <p:spPr bwMode="auto">
            <a:xfrm>
              <a:off x="8641854" y="1942088"/>
              <a:ext cx="256955" cy="237058"/>
            </a:xfrm>
            <a:prstGeom prst="star5">
              <a:avLst/>
            </a:prstGeom>
            <a:gradFill>
              <a:gsLst>
                <a:gs pos="0">
                  <a:srgbClr val="009DB0"/>
                </a:gs>
                <a:gs pos="52000">
                  <a:schemeClr val="bg1"/>
                </a:gs>
                <a:gs pos="49000">
                  <a:srgbClr val="009DB0"/>
                </a:gs>
                <a:gs pos="100000">
                  <a:schemeClr val="bg1"/>
                </a:gs>
              </a:gsLst>
              <a:lin ang="0" scaled="1"/>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sp>
        <p:nvSpPr>
          <p:cNvPr id="77" name="Bulle narrative : rectangle 76">
            <a:extLst>
              <a:ext uri="{FF2B5EF4-FFF2-40B4-BE49-F238E27FC236}">
                <a16:creationId xmlns:a16="http://schemas.microsoft.com/office/drawing/2014/main" id="{195EBD2E-383E-4416-89C4-F974B1346CAF}"/>
              </a:ext>
            </a:extLst>
          </p:cNvPr>
          <p:cNvSpPr/>
          <p:nvPr/>
        </p:nvSpPr>
        <p:spPr>
          <a:xfrm>
            <a:off x="570145" y="5658944"/>
            <a:ext cx="2127395" cy="759619"/>
          </a:xfrm>
          <a:prstGeom prst="wedgeRectCallout">
            <a:avLst>
              <a:gd name="adj1" fmla="val 58565"/>
              <a:gd name="adj2" fmla="val -34470"/>
            </a:avLst>
          </a:prstGeom>
          <a:solidFill>
            <a:schemeClr val="bg1"/>
          </a:solidFill>
          <a:ln w="3175">
            <a:solidFill>
              <a:srgbClr val="009DB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ZoneTexte 77">
            <a:extLst>
              <a:ext uri="{FF2B5EF4-FFF2-40B4-BE49-F238E27FC236}">
                <a16:creationId xmlns:a16="http://schemas.microsoft.com/office/drawing/2014/main" id="{A4F8DDFB-B498-4E56-BC53-61582C33D009}"/>
              </a:ext>
            </a:extLst>
          </p:cNvPr>
          <p:cNvSpPr txBox="1"/>
          <p:nvPr/>
        </p:nvSpPr>
        <p:spPr>
          <a:xfrm>
            <a:off x="489336" y="5642468"/>
            <a:ext cx="878592" cy="438582"/>
          </a:xfrm>
          <a:prstGeom prst="rect">
            <a:avLst/>
          </a:prstGeom>
          <a:noFill/>
        </p:spPr>
        <p:txBody>
          <a:bodyPr wrap="square" rtlCol="0">
            <a:spAutoFit/>
          </a:bodyPr>
          <a:lstStyle/>
          <a:p>
            <a:pPr algn="ctr">
              <a:lnSpc>
                <a:spcPts val="900"/>
              </a:lnSpc>
            </a:pPr>
            <a:r>
              <a:rPr lang="en-US" sz="800" spc="-30">
                <a:solidFill>
                  <a:srgbClr val="009DB0"/>
                </a:solidFill>
              </a:rPr>
              <a:t>Service improvement potential</a:t>
            </a:r>
          </a:p>
        </p:txBody>
      </p:sp>
      <p:sp>
        <p:nvSpPr>
          <p:cNvPr id="79" name="ZoneTexte 78">
            <a:extLst>
              <a:ext uri="{FF2B5EF4-FFF2-40B4-BE49-F238E27FC236}">
                <a16:creationId xmlns:a16="http://schemas.microsoft.com/office/drawing/2014/main" id="{6A65FD84-2A89-45D2-9736-0814F439AE50}"/>
              </a:ext>
            </a:extLst>
          </p:cNvPr>
          <p:cNvSpPr txBox="1"/>
          <p:nvPr/>
        </p:nvSpPr>
        <p:spPr>
          <a:xfrm>
            <a:off x="1217588" y="5642468"/>
            <a:ext cx="878592" cy="338554"/>
          </a:xfrm>
          <a:prstGeom prst="rect">
            <a:avLst/>
          </a:prstGeom>
          <a:noFill/>
        </p:spPr>
        <p:txBody>
          <a:bodyPr wrap="square" rtlCol="0">
            <a:spAutoFit/>
          </a:bodyPr>
          <a:lstStyle/>
          <a:p>
            <a:pPr algn="ctr"/>
            <a:r>
              <a:rPr lang="en-US" sz="800" spc="-30">
                <a:solidFill>
                  <a:srgbClr val="009DB0"/>
                </a:solidFill>
              </a:rPr>
              <a:t>Cost-saving potential</a:t>
            </a:r>
          </a:p>
        </p:txBody>
      </p:sp>
      <p:sp>
        <p:nvSpPr>
          <p:cNvPr id="80" name="ZoneTexte 79">
            <a:extLst>
              <a:ext uri="{FF2B5EF4-FFF2-40B4-BE49-F238E27FC236}">
                <a16:creationId xmlns:a16="http://schemas.microsoft.com/office/drawing/2014/main" id="{836C7644-DFDD-444C-9A59-C3627CB3965E}"/>
              </a:ext>
            </a:extLst>
          </p:cNvPr>
          <p:cNvSpPr txBox="1"/>
          <p:nvPr/>
        </p:nvSpPr>
        <p:spPr>
          <a:xfrm>
            <a:off x="1895266" y="5642468"/>
            <a:ext cx="878592" cy="438582"/>
          </a:xfrm>
          <a:prstGeom prst="rect">
            <a:avLst/>
          </a:prstGeom>
          <a:noFill/>
        </p:spPr>
        <p:txBody>
          <a:bodyPr wrap="square" rtlCol="0">
            <a:spAutoFit/>
          </a:bodyPr>
          <a:lstStyle/>
          <a:p>
            <a:pPr algn="ctr">
              <a:lnSpc>
                <a:spcPts val="900"/>
              </a:lnSpc>
            </a:pPr>
            <a:r>
              <a:rPr lang="en-US" sz="800" spc="-30">
                <a:solidFill>
                  <a:srgbClr val="009DB0"/>
                </a:solidFill>
              </a:rPr>
              <a:t>Other key success factors</a:t>
            </a:r>
          </a:p>
        </p:txBody>
      </p:sp>
      <p:grpSp>
        <p:nvGrpSpPr>
          <p:cNvPr id="81" name="Group 14">
            <a:extLst>
              <a:ext uri="{FF2B5EF4-FFF2-40B4-BE49-F238E27FC236}">
                <a16:creationId xmlns:a16="http://schemas.microsoft.com/office/drawing/2014/main" id="{715CBA6A-5675-45D7-B65A-DF8BC1C18884}"/>
              </a:ext>
            </a:extLst>
          </p:cNvPr>
          <p:cNvGrpSpPr/>
          <p:nvPr/>
        </p:nvGrpSpPr>
        <p:grpSpPr>
          <a:xfrm>
            <a:off x="697734" y="6139659"/>
            <a:ext cx="461795" cy="143340"/>
            <a:chOff x="8135086" y="1942088"/>
            <a:chExt cx="763723" cy="237058"/>
          </a:xfrm>
        </p:grpSpPr>
        <p:sp>
          <p:nvSpPr>
            <p:cNvPr id="82" name="Étoile : 5 branches 302">
              <a:extLst>
                <a:ext uri="{FF2B5EF4-FFF2-40B4-BE49-F238E27FC236}">
                  <a16:creationId xmlns:a16="http://schemas.microsoft.com/office/drawing/2014/main" id="{BFCC9A7D-DEB7-4615-BA88-E236A9B118D9}"/>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3" name="Étoile : 5 branches 303">
              <a:extLst>
                <a:ext uri="{FF2B5EF4-FFF2-40B4-BE49-F238E27FC236}">
                  <a16:creationId xmlns:a16="http://schemas.microsoft.com/office/drawing/2014/main" id="{C0B70F0B-3A59-474E-A849-19DC96FD4C04}"/>
                </a:ext>
              </a:extLst>
            </p:cNvPr>
            <p:cNvSpPr>
              <a:spLocks noChangeAspect="1"/>
            </p:cNvSpPr>
            <p:nvPr/>
          </p:nvSpPr>
          <p:spPr bwMode="auto">
            <a:xfrm>
              <a:off x="8388470" y="1942088"/>
              <a:ext cx="256955" cy="237058"/>
            </a:xfrm>
            <a:prstGeom prst="star5">
              <a:avLst/>
            </a:prstGeom>
            <a:gradFill>
              <a:gsLst>
                <a:gs pos="0">
                  <a:srgbClr val="009DB0"/>
                </a:gs>
                <a:gs pos="52000">
                  <a:schemeClr val="bg1"/>
                </a:gs>
                <a:gs pos="49000">
                  <a:srgbClr val="009DB0"/>
                </a:gs>
                <a:gs pos="100000">
                  <a:schemeClr val="bg1"/>
                </a:gs>
              </a:gsLst>
              <a:lin ang="0" scaled="1"/>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4" name="Étoile : 5 branches 304">
              <a:extLst>
                <a:ext uri="{FF2B5EF4-FFF2-40B4-BE49-F238E27FC236}">
                  <a16:creationId xmlns:a16="http://schemas.microsoft.com/office/drawing/2014/main" id="{7538DEBC-7DD3-4BE6-9452-32A009864E54}"/>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85" name="Group 14">
            <a:extLst>
              <a:ext uri="{FF2B5EF4-FFF2-40B4-BE49-F238E27FC236}">
                <a16:creationId xmlns:a16="http://schemas.microsoft.com/office/drawing/2014/main" id="{735EA0CC-E976-496F-8F28-37E904FA0D6C}"/>
              </a:ext>
            </a:extLst>
          </p:cNvPr>
          <p:cNvGrpSpPr/>
          <p:nvPr/>
        </p:nvGrpSpPr>
        <p:grpSpPr>
          <a:xfrm>
            <a:off x="1433471" y="6139659"/>
            <a:ext cx="461795" cy="143340"/>
            <a:chOff x="8135086" y="1942088"/>
            <a:chExt cx="763723" cy="237058"/>
          </a:xfrm>
        </p:grpSpPr>
        <p:sp>
          <p:nvSpPr>
            <p:cNvPr id="86" name="Étoile : 5 branches 302">
              <a:extLst>
                <a:ext uri="{FF2B5EF4-FFF2-40B4-BE49-F238E27FC236}">
                  <a16:creationId xmlns:a16="http://schemas.microsoft.com/office/drawing/2014/main" id="{FD38433C-3AD5-44CC-9660-7A9BF7EA3865}"/>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7" name="Étoile : 5 branches 303">
              <a:extLst>
                <a:ext uri="{FF2B5EF4-FFF2-40B4-BE49-F238E27FC236}">
                  <a16:creationId xmlns:a16="http://schemas.microsoft.com/office/drawing/2014/main" id="{F270649E-8BC6-4B0C-9B55-A35F2C3C2D72}"/>
                </a:ext>
              </a:extLst>
            </p:cNvPr>
            <p:cNvSpPr>
              <a:spLocks noChangeAspect="1"/>
            </p:cNvSpPr>
            <p:nvPr/>
          </p:nvSpPr>
          <p:spPr bwMode="auto">
            <a:xfrm>
              <a:off x="838847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88" name="Étoile : 5 branches 304">
              <a:extLst>
                <a:ext uri="{FF2B5EF4-FFF2-40B4-BE49-F238E27FC236}">
                  <a16:creationId xmlns:a16="http://schemas.microsoft.com/office/drawing/2014/main" id="{953C74F0-E636-4E32-AA27-C21356AECD64}"/>
                </a:ext>
              </a:extLst>
            </p:cNvPr>
            <p:cNvSpPr>
              <a:spLocks noChangeAspect="1"/>
            </p:cNvSpPr>
            <p:nvPr/>
          </p:nvSpPr>
          <p:spPr bwMode="auto">
            <a:xfrm>
              <a:off x="8641854"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sp>
        <p:nvSpPr>
          <p:cNvPr id="89" name="Bulle narrative : rectangle 88">
            <a:extLst>
              <a:ext uri="{FF2B5EF4-FFF2-40B4-BE49-F238E27FC236}">
                <a16:creationId xmlns:a16="http://schemas.microsoft.com/office/drawing/2014/main" id="{998DA868-875A-4F4B-8D16-44F452FC36F3}"/>
              </a:ext>
            </a:extLst>
          </p:cNvPr>
          <p:cNvSpPr/>
          <p:nvPr/>
        </p:nvSpPr>
        <p:spPr>
          <a:xfrm>
            <a:off x="7460956" y="5516858"/>
            <a:ext cx="2203017" cy="759619"/>
          </a:xfrm>
          <a:prstGeom prst="wedgeRectCallout">
            <a:avLst>
              <a:gd name="adj1" fmla="val 20359"/>
              <a:gd name="adj2" fmla="val -56205"/>
            </a:avLst>
          </a:prstGeom>
          <a:solidFill>
            <a:schemeClr val="bg1"/>
          </a:solidFill>
          <a:ln w="3175">
            <a:solidFill>
              <a:srgbClr val="009DB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ZoneTexte 89">
            <a:extLst>
              <a:ext uri="{FF2B5EF4-FFF2-40B4-BE49-F238E27FC236}">
                <a16:creationId xmlns:a16="http://schemas.microsoft.com/office/drawing/2014/main" id="{996112DD-BEB1-4D19-8ACA-92E61C025949}"/>
              </a:ext>
            </a:extLst>
          </p:cNvPr>
          <p:cNvSpPr txBox="1"/>
          <p:nvPr/>
        </p:nvSpPr>
        <p:spPr>
          <a:xfrm>
            <a:off x="7380147" y="5500382"/>
            <a:ext cx="878592" cy="438582"/>
          </a:xfrm>
          <a:prstGeom prst="rect">
            <a:avLst/>
          </a:prstGeom>
          <a:noFill/>
        </p:spPr>
        <p:txBody>
          <a:bodyPr wrap="square" rtlCol="0">
            <a:spAutoFit/>
          </a:bodyPr>
          <a:lstStyle/>
          <a:p>
            <a:pPr algn="ctr">
              <a:lnSpc>
                <a:spcPts val="900"/>
              </a:lnSpc>
            </a:pPr>
            <a:r>
              <a:rPr lang="en-US" sz="800" spc="-30">
                <a:solidFill>
                  <a:srgbClr val="009DB0"/>
                </a:solidFill>
              </a:rPr>
              <a:t>Service improvement potential</a:t>
            </a:r>
          </a:p>
        </p:txBody>
      </p:sp>
      <p:sp>
        <p:nvSpPr>
          <p:cNvPr id="91" name="ZoneTexte 90">
            <a:extLst>
              <a:ext uri="{FF2B5EF4-FFF2-40B4-BE49-F238E27FC236}">
                <a16:creationId xmlns:a16="http://schemas.microsoft.com/office/drawing/2014/main" id="{C2E106DF-C5C7-4038-A568-57E3108D00C8}"/>
              </a:ext>
            </a:extLst>
          </p:cNvPr>
          <p:cNvSpPr txBox="1"/>
          <p:nvPr/>
        </p:nvSpPr>
        <p:spPr>
          <a:xfrm>
            <a:off x="8108399" y="5500382"/>
            <a:ext cx="878592" cy="338554"/>
          </a:xfrm>
          <a:prstGeom prst="rect">
            <a:avLst/>
          </a:prstGeom>
          <a:noFill/>
        </p:spPr>
        <p:txBody>
          <a:bodyPr wrap="square" rtlCol="0">
            <a:spAutoFit/>
          </a:bodyPr>
          <a:lstStyle/>
          <a:p>
            <a:pPr algn="ctr"/>
            <a:r>
              <a:rPr lang="en-US" sz="800" spc="-30">
                <a:solidFill>
                  <a:srgbClr val="009DB0"/>
                </a:solidFill>
              </a:rPr>
              <a:t>Cost-saving potential</a:t>
            </a:r>
          </a:p>
        </p:txBody>
      </p:sp>
      <p:sp>
        <p:nvSpPr>
          <p:cNvPr id="92" name="ZoneTexte 91">
            <a:extLst>
              <a:ext uri="{FF2B5EF4-FFF2-40B4-BE49-F238E27FC236}">
                <a16:creationId xmlns:a16="http://schemas.microsoft.com/office/drawing/2014/main" id="{032B6421-D1ED-4D4E-9654-CD1762719425}"/>
              </a:ext>
            </a:extLst>
          </p:cNvPr>
          <p:cNvSpPr txBox="1"/>
          <p:nvPr/>
        </p:nvSpPr>
        <p:spPr>
          <a:xfrm>
            <a:off x="8786077" y="5500382"/>
            <a:ext cx="878592" cy="438582"/>
          </a:xfrm>
          <a:prstGeom prst="rect">
            <a:avLst/>
          </a:prstGeom>
          <a:noFill/>
        </p:spPr>
        <p:txBody>
          <a:bodyPr wrap="square" rtlCol="0">
            <a:spAutoFit/>
          </a:bodyPr>
          <a:lstStyle/>
          <a:p>
            <a:pPr algn="ctr">
              <a:lnSpc>
                <a:spcPts val="900"/>
              </a:lnSpc>
            </a:pPr>
            <a:r>
              <a:rPr lang="en-US" sz="800" spc="-30">
                <a:solidFill>
                  <a:srgbClr val="009DB0"/>
                </a:solidFill>
              </a:rPr>
              <a:t>Other key success factors</a:t>
            </a:r>
          </a:p>
        </p:txBody>
      </p:sp>
      <p:grpSp>
        <p:nvGrpSpPr>
          <p:cNvPr id="93" name="Group 14">
            <a:extLst>
              <a:ext uri="{FF2B5EF4-FFF2-40B4-BE49-F238E27FC236}">
                <a16:creationId xmlns:a16="http://schemas.microsoft.com/office/drawing/2014/main" id="{F226FB1C-A479-440D-9751-AEB5868B5E2D}"/>
              </a:ext>
            </a:extLst>
          </p:cNvPr>
          <p:cNvGrpSpPr/>
          <p:nvPr/>
        </p:nvGrpSpPr>
        <p:grpSpPr>
          <a:xfrm>
            <a:off x="7588545" y="5997573"/>
            <a:ext cx="461795" cy="143340"/>
            <a:chOff x="8135086" y="1942088"/>
            <a:chExt cx="763723" cy="237058"/>
          </a:xfrm>
        </p:grpSpPr>
        <p:sp>
          <p:nvSpPr>
            <p:cNvPr id="94" name="Étoile : 5 branches 302">
              <a:extLst>
                <a:ext uri="{FF2B5EF4-FFF2-40B4-BE49-F238E27FC236}">
                  <a16:creationId xmlns:a16="http://schemas.microsoft.com/office/drawing/2014/main" id="{C763071E-92F1-48B0-8BDA-AAD160DF025B}"/>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5" name="Étoile : 5 branches 303">
              <a:extLst>
                <a:ext uri="{FF2B5EF4-FFF2-40B4-BE49-F238E27FC236}">
                  <a16:creationId xmlns:a16="http://schemas.microsoft.com/office/drawing/2014/main" id="{A4CDD7BF-F557-4AFF-A3F2-E7F42DA72DDC}"/>
                </a:ext>
              </a:extLst>
            </p:cNvPr>
            <p:cNvSpPr>
              <a:spLocks noChangeAspect="1"/>
            </p:cNvSpPr>
            <p:nvPr/>
          </p:nvSpPr>
          <p:spPr bwMode="auto">
            <a:xfrm>
              <a:off x="838847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6" name="Étoile : 5 branches 304">
              <a:extLst>
                <a:ext uri="{FF2B5EF4-FFF2-40B4-BE49-F238E27FC236}">
                  <a16:creationId xmlns:a16="http://schemas.microsoft.com/office/drawing/2014/main" id="{328EEEE2-2FA8-4AB4-B42C-5FACF6888E44}"/>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97" name="Group 14">
            <a:extLst>
              <a:ext uri="{FF2B5EF4-FFF2-40B4-BE49-F238E27FC236}">
                <a16:creationId xmlns:a16="http://schemas.microsoft.com/office/drawing/2014/main" id="{F9C0B925-6CF0-404F-AA4E-C6CDF3477FA3}"/>
              </a:ext>
            </a:extLst>
          </p:cNvPr>
          <p:cNvGrpSpPr/>
          <p:nvPr/>
        </p:nvGrpSpPr>
        <p:grpSpPr>
          <a:xfrm>
            <a:off x="8324282" y="5997573"/>
            <a:ext cx="461795" cy="143340"/>
            <a:chOff x="8135086" y="1942088"/>
            <a:chExt cx="763723" cy="237058"/>
          </a:xfrm>
        </p:grpSpPr>
        <p:sp>
          <p:nvSpPr>
            <p:cNvPr id="98" name="Étoile : 5 branches 302">
              <a:extLst>
                <a:ext uri="{FF2B5EF4-FFF2-40B4-BE49-F238E27FC236}">
                  <a16:creationId xmlns:a16="http://schemas.microsoft.com/office/drawing/2014/main" id="{CB7AFC1C-EA48-4405-89F7-9F558F7EEC42}"/>
                </a:ext>
              </a:extLst>
            </p:cNvPr>
            <p:cNvSpPr>
              <a:spLocks noChangeAspect="1"/>
            </p:cNvSpPr>
            <p:nvPr/>
          </p:nvSpPr>
          <p:spPr bwMode="auto">
            <a:xfrm>
              <a:off x="8135086" y="1942088"/>
              <a:ext cx="256955" cy="237058"/>
            </a:xfrm>
            <a:prstGeom prst="star5">
              <a:avLst/>
            </a:prstGeom>
            <a:gradFill>
              <a:gsLst>
                <a:gs pos="0">
                  <a:srgbClr val="009DB0"/>
                </a:gs>
                <a:gs pos="52000">
                  <a:schemeClr val="bg1"/>
                </a:gs>
                <a:gs pos="49000">
                  <a:srgbClr val="009DB0"/>
                </a:gs>
                <a:gs pos="100000">
                  <a:schemeClr val="bg1"/>
                </a:gs>
              </a:gsLst>
              <a:lin ang="0" scaled="1"/>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9" name="Étoile : 5 branches 303">
              <a:extLst>
                <a:ext uri="{FF2B5EF4-FFF2-40B4-BE49-F238E27FC236}">
                  <a16:creationId xmlns:a16="http://schemas.microsoft.com/office/drawing/2014/main" id="{FD44AFE5-474A-4F6D-9E9D-C6D16FE288D1}"/>
                </a:ext>
              </a:extLst>
            </p:cNvPr>
            <p:cNvSpPr>
              <a:spLocks noChangeAspect="1"/>
            </p:cNvSpPr>
            <p:nvPr/>
          </p:nvSpPr>
          <p:spPr bwMode="auto">
            <a:xfrm>
              <a:off x="8388470"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0" name="Étoile : 5 branches 304">
              <a:extLst>
                <a:ext uri="{FF2B5EF4-FFF2-40B4-BE49-F238E27FC236}">
                  <a16:creationId xmlns:a16="http://schemas.microsoft.com/office/drawing/2014/main" id="{22A06353-EE44-452D-8F59-0754C68C45EF}"/>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sp>
        <p:nvSpPr>
          <p:cNvPr id="101" name="Bulle narrative : rectangle 100">
            <a:extLst>
              <a:ext uri="{FF2B5EF4-FFF2-40B4-BE49-F238E27FC236}">
                <a16:creationId xmlns:a16="http://schemas.microsoft.com/office/drawing/2014/main" id="{8A686D46-4099-447B-B0DB-10ED0D2E15C3}"/>
              </a:ext>
            </a:extLst>
          </p:cNvPr>
          <p:cNvSpPr/>
          <p:nvPr/>
        </p:nvSpPr>
        <p:spPr>
          <a:xfrm>
            <a:off x="7044701" y="1074520"/>
            <a:ext cx="2127395" cy="759619"/>
          </a:xfrm>
          <a:prstGeom prst="wedgeRectCallout">
            <a:avLst>
              <a:gd name="adj1" fmla="val -54861"/>
              <a:gd name="adj2" fmla="val 22375"/>
            </a:avLst>
          </a:prstGeom>
          <a:solidFill>
            <a:schemeClr val="bg1"/>
          </a:solidFill>
          <a:ln w="3175">
            <a:solidFill>
              <a:srgbClr val="009DB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ZoneTexte 101">
            <a:extLst>
              <a:ext uri="{FF2B5EF4-FFF2-40B4-BE49-F238E27FC236}">
                <a16:creationId xmlns:a16="http://schemas.microsoft.com/office/drawing/2014/main" id="{41014D1E-DBD6-4A12-9F85-B331702BF308}"/>
              </a:ext>
            </a:extLst>
          </p:cNvPr>
          <p:cNvSpPr txBox="1"/>
          <p:nvPr/>
        </p:nvSpPr>
        <p:spPr>
          <a:xfrm>
            <a:off x="6963892" y="1058044"/>
            <a:ext cx="878592" cy="438582"/>
          </a:xfrm>
          <a:prstGeom prst="rect">
            <a:avLst/>
          </a:prstGeom>
          <a:noFill/>
        </p:spPr>
        <p:txBody>
          <a:bodyPr wrap="square" rtlCol="0">
            <a:spAutoFit/>
          </a:bodyPr>
          <a:lstStyle/>
          <a:p>
            <a:pPr algn="ctr">
              <a:lnSpc>
                <a:spcPts val="900"/>
              </a:lnSpc>
            </a:pPr>
            <a:r>
              <a:rPr lang="en-US" sz="800" spc="-30">
                <a:solidFill>
                  <a:srgbClr val="009DB0"/>
                </a:solidFill>
              </a:rPr>
              <a:t>Service improvement potential</a:t>
            </a:r>
          </a:p>
        </p:txBody>
      </p:sp>
      <p:sp>
        <p:nvSpPr>
          <p:cNvPr id="103" name="ZoneTexte 102">
            <a:extLst>
              <a:ext uri="{FF2B5EF4-FFF2-40B4-BE49-F238E27FC236}">
                <a16:creationId xmlns:a16="http://schemas.microsoft.com/office/drawing/2014/main" id="{484812CF-6564-494C-A4F9-D687B201CB37}"/>
              </a:ext>
            </a:extLst>
          </p:cNvPr>
          <p:cNvSpPr txBox="1"/>
          <p:nvPr/>
        </p:nvSpPr>
        <p:spPr>
          <a:xfrm>
            <a:off x="7692144" y="1058044"/>
            <a:ext cx="878592" cy="338554"/>
          </a:xfrm>
          <a:prstGeom prst="rect">
            <a:avLst/>
          </a:prstGeom>
          <a:noFill/>
        </p:spPr>
        <p:txBody>
          <a:bodyPr wrap="square" rtlCol="0">
            <a:spAutoFit/>
          </a:bodyPr>
          <a:lstStyle/>
          <a:p>
            <a:pPr algn="ctr"/>
            <a:r>
              <a:rPr lang="en-US" sz="800" spc="-30">
                <a:solidFill>
                  <a:srgbClr val="009DB0"/>
                </a:solidFill>
              </a:rPr>
              <a:t>Cost-saving potential</a:t>
            </a:r>
          </a:p>
        </p:txBody>
      </p:sp>
      <p:sp>
        <p:nvSpPr>
          <p:cNvPr id="104" name="ZoneTexte 103">
            <a:extLst>
              <a:ext uri="{FF2B5EF4-FFF2-40B4-BE49-F238E27FC236}">
                <a16:creationId xmlns:a16="http://schemas.microsoft.com/office/drawing/2014/main" id="{A1F6FA7D-59CA-4DB9-AE7C-14EFA561D0E5}"/>
              </a:ext>
            </a:extLst>
          </p:cNvPr>
          <p:cNvSpPr txBox="1"/>
          <p:nvPr/>
        </p:nvSpPr>
        <p:spPr>
          <a:xfrm>
            <a:off x="8369822" y="1058044"/>
            <a:ext cx="878592" cy="438582"/>
          </a:xfrm>
          <a:prstGeom prst="rect">
            <a:avLst/>
          </a:prstGeom>
          <a:noFill/>
        </p:spPr>
        <p:txBody>
          <a:bodyPr wrap="square" rtlCol="0">
            <a:spAutoFit/>
          </a:bodyPr>
          <a:lstStyle/>
          <a:p>
            <a:pPr algn="ctr">
              <a:lnSpc>
                <a:spcPts val="900"/>
              </a:lnSpc>
            </a:pPr>
            <a:r>
              <a:rPr lang="en-US" sz="800" spc="-30">
                <a:solidFill>
                  <a:srgbClr val="009DB0"/>
                </a:solidFill>
              </a:rPr>
              <a:t>Other key success factors</a:t>
            </a:r>
          </a:p>
        </p:txBody>
      </p:sp>
      <p:grpSp>
        <p:nvGrpSpPr>
          <p:cNvPr id="105" name="Group 14">
            <a:extLst>
              <a:ext uri="{FF2B5EF4-FFF2-40B4-BE49-F238E27FC236}">
                <a16:creationId xmlns:a16="http://schemas.microsoft.com/office/drawing/2014/main" id="{FFF081E3-0495-4F0B-96E1-7079DFAE58F8}"/>
              </a:ext>
            </a:extLst>
          </p:cNvPr>
          <p:cNvGrpSpPr/>
          <p:nvPr/>
        </p:nvGrpSpPr>
        <p:grpSpPr>
          <a:xfrm>
            <a:off x="7172290" y="1555235"/>
            <a:ext cx="461795" cy="143340"/>
            <a:chOff x="8135086" y="1942088"/>
            <a:chExt cx="763723" cy="237058"/>
          </a:xfrm>
        </p:grpSpPr>
        <p:sp>
          <p:nvSpPr>
            <p:cNvPr id="106" name="Étoile : 5 branches 302">
              <a:extLst>
                <a:ext uri="{FF2B5EF4-FFF2-40B4-BE49-F238E27FC236}">
                  <a16:creationId xmlns:a16="http://schemas.microsoft.com/office/drawing/2014/main" id="{EA33812E-6426-4C08-9F27-797BE5DF4855}"/>
                </a:ext>
              </a:extLst>
            </p:cNvPr>
            <p:cNvSpPr>
              <a:spLocks noChangeAspect="1"/>
            </p:cNvSpPr>
            <p:nvPr/>
          </p:nvSpPr>
          <p:spPr bwMode="auto">
            <a:xfrm>
              <a:off x="8135086"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7" name="Étoile : 5 branches 303">
              <a:extLst>
                <a:ext uri="{FF2B5EF4-FFF2-40B4-BE49-F238E27FC236}">
                  <a16:creationId xmlns:a16="http://schemas.microsoft.com/office/drawing/2014/main" id="{D75C5993-B0B5-49D2-A974-A6B340C74BEB}"/>
                </a:ext>
              </a:extLst>
            </p:cNvPr>
            <p:cNvSpPr>
              <a:spLocks noChangeAspect="1"/>
            </p:cNvSpPr>
            <p:nvPr/>
          </p:nvSpPr>
          <p:spPr bwMode="auto">
            <a:xfrm>
              <a:off x="8388470"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8" name="Étoile : 5 branches 304">
              <a:extLst>
                <a:ext uri="{FF2B5EF4-FFF2-40B4-BE49-F238E27FC236}">
                  <a16:creationId xmlns:a16="http://schemas.microsoft.com/office/drawing/2014/main" id="{2D63A7F4-BFD8-4906-82EF-E1A93E436D65}"/>
                </a:ext>
              </a:extLst>
            </p:cNvPr>
            <p:cNvSpPr>
              <a:spLocks noChangeAspect="1"/>
            </p:cNvSpPr>
            <p:nvPr/>
          </p:nvSpPr>
          <p:spPr bwMode="auto">
            <a:xfrm>
              <a:off x="8641854" y="1942088"/>
              <a:ext cx="256955" cy="237058"/>
            </a:xfrm>
            <a:prstGeom prst="star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nvGrpSpPr>
          <p:cNvPr id="109" name="Group 14">
            <a:extLst>
              <a:ext uri="{FF2B5EF4-FFF2-40B4-BE49-F238E27FC236}">
                <a16:creationId xmlns:a16="http://schemas.microsoft.com/office/drawing/2014/main" id="{F946FD90-C90B-4F9A-87E3-DA9E9545BE31}"/>
              </a:ext>
            </a:extLst>
          </p:cNvPr>
          <p:cNvGrpSpPr/>
          <p:nvPr/>
        </p:nvGrpSpPr>
        <p:grpSpPr>
          <a:xfrm>
            <a:off x="7908027" y="1555235"/>
            <a:ext cx="461795" cy="143340"/>
            <a:chOff x="8135086" y="1942088"/>
            <a:chExt cx="763723" cy="237058"/>
          </a:xfrm>
        </p:grpSpPr>
        <p:sp>
          <p:nvSpPr>
            <p:cNvPr id="110" name="Étoile : 5 branches 302">
              <a:extLst>
                <a:ext uri="{FF2B5EF4-FFF2-40B4-BE49-F238E27FC236}">
                  <a16:creationId xmlns:a16="http://schemas.microsoft.com/office/drawing/2014/main" id="{CB1C482D-98E1-4704-8102-A1EC0DCD1EE0}"/>
                </a:ext>
              </a:extLst>
            </p:cNvPr>
            <p:cNvSpPr>
              <a:spLocks noChangeAspect="1"/>
            </p:cNvSpPr>
            <p:nvPr/>
          </p:nvSpPr>
          <p:spPr bwMode="auto">
            <a:xfrm>
              <a:off x="8135086" y="1942088"/>
              <a:ext cx="256955" cy="237058"/>
            </a:xfrm>
            <a:prstGeom prst="star5">
              <a:avLst/>
            </a:prstGeom>
            <a:gradFill flip="none" rotWithShape="1">
              <a:gsLst>
                <a:gs pos="0">
                  <a:srgbClr val="009DB0"/>
                </a:gs>
                <a:gs pos="52000">
                  <a:schemeClr val="bg1"/>
                </a:gs>
                <a:gs pos="49000">
                  <a:srgbClr val="009DB0"/>
                </a:gs>
                <a:gs pos="100000">
                  <a:schemeClr val="bg1"/>
                </a:gs>
              </a:gsLst>
              <a:lin ang="0" scaled="1"/>
              <a:tileRect/>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11" name="Étoile : 5 branches 303">
              <a:extLst>
                <a:ext uri="{FF2B5EF4-FFF2-40B4-BE49-F238E27FC236}">
                  <a16:creationId xmlns:a16="http://schemas.microsoft.com/office/drawing/2014/main" id="{07EBFFF0-543B-4BAA-A5A4-6A3651A80DF6}"/>
                </a:ext>
              </a:extLst>
            </p:cNvPr>
            <p:cNvSpPr>
              <a:spLocks noChangeAspect="1"/>
            </p:cNvSpPr>
            <p:nvPr/>
          </p:nvSpPr>
          <p:spPr bwMode="auto">
            <a:xfrm>
              <a:off x="8388470"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12" name="Étoile : 5 branches 304">
              <a:extLst>
                <a:ext uri="{FF2B5EF4-FFF2-40B4-BE49-F238E27FC236}">
                  <a16:creationId xmlns:a16="http://schemas.microsoft.com/office/drawing/2014/main" id="{C959731A-8523-478C-B29B-139B7E41FE04}"/>
                </a:ext>
              </a:extLst>
            </p:cNvPr>
            <p:cNvSpPr>
              <a:spLocks noChangeAspect="1"/>
            </p:cNvSpPr>
            <p:nvPr/>
          </p:nvSpPr>
          <p:spPr bwMode="auto">
            <a:xfrm>
              <a:off x="8641854" y="1942088"/>
              <a:ext cx="256955" cy="237058"/>
            </a:xfrm>
            <a:prstGeom prst="star5">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sp>
        <p:nvSpPr>
          <p:cNvPr id="25" name="ZoneTexte 24">
            <a:extLst>
              <a:ext uri="{FF2B5EF4-FFF2-40B4-BE49-F238E27FC236}">
                <a16:creationId xmlns:a16="http://schemas.microsoft.com/office/drawing/2014/main" id="{722DF1CD-30BE-47FD-BF63-3C9C4492D303}"/>
              </a:ext>
            </a:extLst>
          </p:cNvPr>
          <p:cNvSpPr txBox="1"/>
          <p:nvPr/>
        </p:nvSpPr>
        <p:spPr>
          <a:xfrm>
            <a:off x="8396665" y="1432911"/>
            <a:ext cx="813590" cy="415498"/>
          </a:xfrm>
          <a:prstGeom prst="rect">
            <a:avLst/>
          </a:prstGeom>
          <a:noFill/>
        </p:spPr>
        <p:txBody>
          <a:bodyPr wrap="square" rtlCol="0">
            <a:spAutoFit/>
          </a:bodyPr>
          <a:lstStyle/>
          <a:p>
            <a:pPr algn="ctr"/>
            <a:r>
              <a:rPr lang="en-US" sz="700"/>
              <a:t>Proprietary, coupled with data science</a:t>
            </a:r>
          </a:p>
        </p:txBody>
      </p:sp>
      <p:sp>
        <p:nvSpPr>
          <p:cNvPr id="113" name="ZoneTexte 112">
            <a:extLst>
              <a:ext uri="{FF2B5EF4-FFF2-40B4-BE49-F238E27FC236}">
                <a16:creationId xmlns:a16="http://schemas.microsoft.com/office/drawing/2014/main" id="{9FF49EFC-056B-4E3D-8300-CB827A3E5DA7}"/>
              </a:ext>
            </a:extLst>
          </p:cNvPr>
          <p:cNvSpPr txBox="1"/>
          <p:nvPr/>
        </p:nvSpPr>
        <p:spPr>
          <a:xfrm>
            <a:off x="8726329" y="5845556"/>
            <a:ext cx="1044169" cy="415498"/>
          </a:xfrm>
          <a:prstGeom prst="rect">
            <a:avLst/>
          </a:prstGeom>
          <a:noFill/>
        </p:spPr>
        <p:txBody>
          <a:bodyPr wrap="square" rtlCol="0">
            <a:spAutoFit/>
          </a:bodyPr>
          <a:lstStyle/>
          <a:p>
            <a:pPr algn="ctr"/>
            <a:r>
              <a:rPr lang="en-US" sz="700"/>
              <a:t>Convert to structured data </a:t>
            </a:r>
            <a:br>
              <a:rPr lang="en-US" sz="700"/>
            </a:br>
            <a:r>
              <a:rPr lang="en-US" sz="700"/>
              <a:t>to enable profiling</a:t>
            </a:r>
          </a:p>
        </p:txBody>
      </p:sp>
      <p:sp>
        <p:nvSpPr>
          <p:cNvPr id="114" name="ZoneTexte 113">
            <a:extLst>
              <a:ext uri="{FF2B5EF4-FFF2-40B4-BE49-F238E27FC236}">
                <a16:creationId xmlns:a16="http://schemas.microsoft.com/office/drawing/2014/main" id="{0582C796-E4E1-43C4-B1C0-9710EA16EECB}"/>
              </a:ext>
            </a:extLst>
          </p:cNvPr>
          <p:cNvSpPr txBox="1"/>
          <p:nvPr/>
        </p:nvSpPr>
        <p:spPr>
          <a:xfrm>
            <a:off x="1801288" y="6021348"/>
            <a:ext cx="1044169" cy="415498"/>
          </a:xfrm>
          <a:prstGeom prst="rect">
            <a:avLst/>
          </a:prstGeom>
          <a:noFill/>
        </p:spPr>
        <p:txBody>
          <a:bodyPr wrap="square" rtlCol="0">
            <a:spAutoFit/>
          </a:bodyPr>
          <a:lstStyle/>
          <a:p>
            <a:pPr algn="ctr"/>
            <a:r>
              <a:rPr lang="en-US" sz="700"/>
              <a:t>Joint data collection with </a:t>
            </a:r>
            <a:r>
              <a:rPr lang="en-US" sz="700" err="1"/>
              <a:t>Manymore</a:t>
            </a:r>
            <a:endParaRPr lang="en-US" sz="700"/>
          </a:p>
        </p:txBody>
      </p:sp>
      <p:sp>
        <p:nvSpPr>
          <p:cNvPr id="115" name="ZoneTexte 114">
            <a:extLst>
              <a:ext uri="{FF2B5EF4-FFF2-40B4-BE49-F238E27FC236}">
                <a16:creationId xmlns:a16="http://schemas.microsoft.com/office/drawing/2014/main" id="{A17DA3F1-5B45-4639-B62C-CE11F6A460EC}"/>
              </a:ext>
            </a:extLst>
          </p:cNvPr>
          <p:cNvSpPr txBox="1"/>
          <p:nvPr/>
        </p:nvSpPr>
        <p:spPr>
          <a:xfrm>
            <a:off x="1593710" y="1470059"/>
            <a:ext cx="1044169" cy="415498"/>
          </a:xfrm>
          <a:prstGeom prst="rect">
            <a:avLst/>
          </a:prstGeom>
          <a:noFill/>
        </p:spPr>
        <p:txBody>
          <a:bodyPr wrap="square" rtlCol="0">
            <a:spAutoFit/>
          </a:bodyPr>
          <a:lstStyle/>
          <a:p>
            <a:pPr algn="ctr"/>
            <a:r>
              <a:rPr lang="en-US" sz="700"/>
              <a:t>Joint data collection with </a:t>
            </a:r>
            <a:r>
              <a:rPr lang="en-US" sz="700" err="1"/>
              <a:t>Manymore</a:t>
            </a:r>
            <a:endParaRPr lang="en-US" sz="700"/>
          </a:p>
        </p:txBody>
      </p:sp>
    </p:spTree>
    <p:extLst>
      <p:ext uri="{BB962C8B-B14F-4D97-AF65-F5344CB8AC3E}">
        <p14:creationId xmlns:p14="http://schemas.microsoft.com/office/powerpoint/2010/main" val="2468235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E1429-BD76-4E64-A700-747FE96E86F9}"/>
              </a:ext>
            </a:extLst>
          </p:cNvPr>
          <p:cNvSpPr>
            <a:spLocks noGrp="1"/>
          </p:cNvSpPr>
          <p:nvPr>
            <p:ph type="ctrTitle"/>
          </p:nvPr>
        </p:nvSpPr>
        <p:spPr/>
        <p:txBody>
          <a:bodyPr/>
          <a:lstStyle/>
          <a:p>
            <a:r>
              <a:rPr lang="en-US" sz="1300"/>
              <a:t>More specifically, </a:t>
            </a:r>
            <a:r>
              <a:rPr lang="en-US" sz="1300">
                <a:solidFill>
                  <a:srgbClr val="009DB0"/>
                </a:solidFill>
              </a:rPr>
              <a:t>CG </a:t>
            </a:r>
            <a:r>
              <a:rPr lang="en-US" sz="1300"/>
              <a:t>can</a:t>
            </a:r>
            <a:r>
              <a:rPr lang="en-US" sz="1300">
                <a:solidFill>
                  <a:srgbClr val="009DB0"/>
                </a:solidFill>
              </a:rPr>
              <a:t> capitalize </a:t>
            </a:r>
            <a:r>
              <a:rPr lang="en-US" sz="1300"/>
              <a:t>on</a:t>
            </a:r>
            <a:r>
              <a:rPr lang="en-US" sz="1300">
                <a:solidFill>
                  <a:srgbClr val="009DB0"/>
                </a:solidFill>
              </a:rPr>
              <a:t> </a:t>
            </a:r>
            <a:r>
              <a:rPr lang="en-US" sz="1300"/>
              <a:t>a</a:t>
            </a:r>
            <a:r>
              <a:rPr lang="en-US" sz="1300">
                <a:solidFill>
                  <a:srgbClr val="009DB0"/>
                </a:solidFill>
              </a:rPr>
              <a:t> </a:t>
            </a:r>
            <a:r>
              <a:rPr lang="en-US" sz="1300"/>
              <a:t>multitude of</a:t>
            </a:r>
            <a:r>
              <a:rPr lang="en-US" sz="1300">
                <a:solidFill>
                  <a:srgbClr val="009DB0"/>
                </a:solidFill>
              </a:rPr>
              <a:t> data </a:t>
            </a:r>
            <a:r>
              <a:rPr lang="en-US" sz="1300"/>
              <a:t>from different sources to ensure a</a:t>
            </a:r>
            <a:r>
              <a:rPr lang="en-US" sz="1300">
                <a:solidFill>
                  <a:srgbClr val="009DB0"/>
                </a:solidFill>
              </a:rPr>
              <a:t> 360° view </a:t>
            </a:r>
            <a:r>
              <a:rPr lang="en-US" sz="1300"/>
              <a:t>of</a:t>
            </a:r>
            <a:r>
              <a:rPr lang="en-US" sz="1300">
                <a:solidFill>
                  <a:srgbClr val="009DB0"/>
                </a:solidFill>
              </a:rPr>
              <a:t> </a:t>
            </a:r>
            <a:r>
              <a:rPr lang="en-US" sz="1300"/>
              <a:t>its</a:t>
            </a:r>
            <a:r>
              <a:rPr lang="en-US" sz="1300">
                <a:solidFill>
                  <a:srgbClr val="009DB0"/>
                </a:solidFill>
              </a:rPr>
              <a:t> clients </a:t>
            </a:r>
            <a:endParaRPr lang="en-US" sz="1300"/>
          </a:p>
        </p:txBody>
      </p:sp>
      <p:sp>
        <p:nvSpPr>
          <p:cNvPr id="4" name="Rectangle 3">
            <a:extLst>
              <a:ext uri="{FF2B5EF4-FFF2-40B4-BE49-F238E27FC236}">
                <a16:creationId xmlns:a16="http://schemas.microsoft.com/office/drawing/2014/main" id="{8C59AC8C-ECF9-467D-BFEA-83A6A7C9A7F7}"/>
              </a:ext>
            </a:extLst>
          </p:cNvPr>
          <p:cNvSpPr/>
          <p:nvPr/>
        </p:nvSpPr>
        <p:spPr>
          <a:xfrm>
            <a:off x="734624"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Data sources</a:t>
            </a:r>
          </a:p>
        </p:txBody>
      </p:sp>
      <p:pic>
        <p:nvPicPr>
          <p:cNvPr id="7" name="Graphic 6">
            <a:extLst>
              <a:ext uri="{FF2B5EF4-FFF2-40B4-BE49-F238E27FC236}">
                <a16:creationId xmlns:a16="http://schemas.microsoft.com/office/drawing/2014/main" id="{40026292-476D-4997-9EFC-94EA96101A5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8750"/>
          <a:stretch/>
        </p:blipFill>
        <p:spPr>
          <a:xfrm>
            <a:off x="732904" y="1073048"/>
            <a:ext cx="312822" cy="317709"/>
          </a:xfrm>
          <a:prstGeom prst="rect">
            <a:avLst/>
          </a:prstGeom>
        </p:spPr>
      </p:pic>
      <p:sp>
        <p:nvSpPr>
          <p:cNvPr id="8" name="Rectangle : coins arrondis 336">
            <a:extLst>
              <a:ext uri="{FF2B5EF4-FFF2-40B4-BE49-F238E27FC236}">
                <a16:creationId xmlns:a16="http://schemas.microsoft.com/office/drawing/2014/main" id="{DD76C997-F1AB-4407-ABFC-5206DEE3FD60}"/>
              </a:ext>
            </a:extLst>
          </p:cNvPr>
          <p:cNvSpPr/>
          <p:nvPr/>
        </p:nvSpPr>
        <p:spPr>
          <a:xfrm>
            <a:off x="732904" y="1562907"/>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Advisor</a:t>
            </a:r>
            <a:endParaRPr lang="en-US" sz="1000" kern="0">
              <a:solidFill>
                <a:srgbClr val="009DB0"/>
              </a:solidFill>
              <a:cs typeface="Arial" pitchFamily="34" charset="0"/>
            </a:endParaRPr>
          </a:p>
        </p:txBody>
      </p:sp>
      <p:sp>
        <p:nvSpPr>
          <p:cNvPr id="41" name="Rectangle : coins arrondis 336">
            <a:extLst>
              <a:ext uri="{FF2B5EF4-FFF2-40B4-BE49-F238E27FC236}">
                <a16:creationId xmlns:a16="http://schemas.microsoft.com/office/drawing/2014/main" id="{4D3F431F-C0B7-4D99-87A4-FE3FA2B0FD72}"/>
              </a:ext>
            </a:extLst>
          </p:cNvPr>
          <p:cNvSpPr/>
          <p:nvPr/>
        </p:nvSpPr>
        <p:spPr>
          <a:xfrm>
            <a:off x="732904" y="2219163"/>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err="1">
                <a:solidFill>
                  <a:srgbClr val="009DB0"/>
                </a:solidFill>
              </a:rPr>
              <a:t>Infogreffe</a:t>
            </a:r>
            <a:endParaRPr lang="en-US" sz="1000" kern="0">
              <a:solidFill>
                <a:srgbClr val="009DB0"/>
              </a:solidFill>
              <a:cs typeface="Arial" pitchFamily="34" charset="0"/>
            </a:endParaRPr>
          </a:p>
        </p:txBody>
      </p:sp>
      <p:sp>
        <p:nvSpPr>
          <p:cNvPr id="42" name="Rectangle : coins arrondis 336">
            <a:extLst>
              <a:ext uri="{FF2B5EF4-FFF2-40B4-BE49-F238E27FC236}">
                <a16:creationId xmlns:a16="http://schemas.microsoft.com/office/drawing/2014/main" id="{EE9DD136-0A26-4D3A-B307-4DF95D6FA151}"/>
              </a:ext>
            </a:extLst>
          </p:cNvPr>
          <p:cNvSpPr/>
          <p:nvPr/>
        </p:nvSpPr>
        <p:spPr>
          <a:xfrm>
            <a:off x="732904" y="2875419"/>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LinkedIn</a:t>
            </a:r>
            <a:endParaRPr lang="en-US" sz="1000" kern="0">
              <a:solidFill>
                <a:srgbClr val="009DB0"/>
              </a:solidFill>
              <a:cs typeface="Arial" pitchFamily="34" charset="0"/>
            </a:endParaRPr>
          </a:p>
        </p:txBody>
      </p:sp>
      <p:sp>
        <p:nvSpPr>
          <p:cNvPr id="44" name="Rectangle : coins arrondis 336">
            <a:extLst>
              <a:ext uri="{FF2B5EF4-FFF2-40B4-BE49-F238E27FC236}">
                <a16:creationId xmlns:a16="http://schemas.microsoft.com/office/drawing/2014/main" id="{98827DCB-AD67-46ED-A7FF-7DF3B12B2B56}"/>
              </a:ext>
            </a:extLst>
          </p:cNvPr>
          <p:cNvSpPr/>
          <p:nvPr/>
        </p:nvSpPr>
        <p:spPr>
          <a:xfrm>
            <a:off x="732904" y="3531675"/>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Facebook</a:t>
            </a:r>
            <a:endParaRPr lang="en-US" sz="1000" kern="0">
              <a:solidFill>
                <a:srgbClr val="009DB0"/>
              </a:solidFill>
              <a:cs typeface="Arial" pitchFamily="34" charset="0"/>
            </a:endParaRPr>
          </a:p>
        </p:txBody>
      </p:sp>
      <p:sp>
        <p:nvSpPr>
          <p:cNvPr id="53" name="Rectangle : coins arrondis 336">
            <a:extLst>
              <a:ext uri="{FF2B5EF4-FFF2-40B4-BE49-F238E27FC236}">
                <a16:creationId xmlns:a16="http://schemas.microsoft.com/office/drawing/2014/main" id="{33BEC2E0-5B9D-4EC4-832D-7D3C61160C01}"/>
              </a:ext>
            </a:extLst>
          </p:cNvPr>
          <p:cNvSpPr/>
          <p:nvPr/>
        </p:nvSpPr>
        <p:spPr>
          <a:xfrm>
            <a:off x="732904" y="4187931"/>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No intermediated accounts aggregator</a:t>
            </a:r>
            <a:endParaRPr lang="en-US" sz="1000" kern="0">
              <a:solidFill>
                <a:srgbClr val="009DB0"/>
              </a:solidFill>
              <a:cs typeface="Arial" pitchFamily="34" charset="0"/>
            </a:endParaRPr>
          </a:p>
        </p:txBody>
      </p:sp>
      <p:sp>
        <p:nvSpPr>
          <p:cNvPr id="54" name="Rectangle : coins arrondis 336">
            <a:extLst>
              <a:ext uri="{FF2B5EF4-FFF2-40B4-BE49-F238E27FC236}">
                <a16:creationId xmlns:a16="http://schemas.microsoft.com/office/drawing/2014/main" id="{9231E3F4-A987-415F-ACDC-AE31C5CA0B7A}"/>
              </a:ext>
            </a:extLst>
          </p:cNvPr>
          <p:cNvSpPr/>
          <p:nvPr/>
        </p:nvSpPr>
        <p:spPr>
          <a:xfrm>
            <a:off x="732904" y="4844187"/>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Other family accounts members</a:t>
            </a:r>
            <a:endParaRPr lang="en-US" sz="1000" kern="0">
              <a:solidFill>
                <a:srgbClr val="009DB0"/>
              </a:solidFill>
              <a:cs typeface="Arial" pitchFamily="34" charset="0"/>
            </a:endParaRPr>
          </a:p>
        </p:txBody>
      </p:sp>
      <p:sp>
        <p:nvSpPr>
          <p:cNvPr id="55" name="Rectangle : coins arrondis 336">
            <a:extLst>
              <a:ext uri="{FF2B5EF4-FFF2-40B4-BE49-F238E27FC236}">
                <a16:creationId xmlns:a16="http://schemas.microsoft.com/office/drawing/2014/main" id="{6309B962-CDF8-4204-A2A0-2A99C54FB669}"/>
              </a:ext>
            </a:extLst>
          </p:cNvPr>
          <p:cNvSpPr/>
          <p:nvPr/>
        </p:nvSpPr>
        <p:spPr>
          <a:xfrm>
            <a:off x="732904" y="5500444"/>
            <a:ext cx="1296829" cy="569015"/>
          </a:xfrm>
          <a:prstGeom prst="roundRect">
            <a:avLst/>
          </a:prstGeom>
          <a:noFill/>
          <a:ln w="6350" cap="flat" cmpd="sng" algn="ctr">
            <a:solidFill>
              <a:srgbClr val="009DB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a:t>
            </a:r>
            <a:endParaRPr lang="en-US" sz="1000" kern="0">
              <a:solidFill>
                <a:srgbClr val="009DB0"/>
              </a:solidFill>
              <a:cs typeface="Arial" pitchFamily="34" charset="0"/>
            </a:endParaRPr>
          </a:p>
        </p:txBody>
      </p:sp>
      <p:pic>
        <p:nvPicPr>
          <p:cNvPr id="10" name="Graphic 9">
            <a:extLst>
              <a:ext uri="{FF2B5EF4-FFF2-40B4-BE49-F238E27FC236}">
                <a16:creationId xmlns:a16="http://schemas.microsoft.com/office/drawing/2014/main" id="{A06700B9-FDB4-46C2-AAD5-B4677082290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0027"/>
          <a:stretch/>
        </p:blipFill>
        <p:spPr>
          <a:xfrm>
            <a:off x="4376738" y="3325708"/>
            <a:ext cx="718857" cy="718610"/>
          </a:xfrm>
          <a:prstGeom prst="rect">
            <a:avLst/>
          </a:prstGeom>
        </p:spPr>
      </p:pic>
      <p:cxnSp>
        <p:nvCxnSpPr>
          <p:cNvPr id="17" name="Connector: Curved 16">
            <a:extLst>
              <a:ext uri="{FF2B5EF4-FFF2-40B4-BE49-F238E27FC236}">
                <a16:creationId xmlns:a16="http://schemas.microsoft.com/office/drawing/2014/main" id="{944CE50A-27C3-4006-A37D-67CC68A30C5C}"/>
              </a:ext>
            </a:extLst>
          </p:cNvPr>
          <p:cNvCxnSpPr>
            <a:cxnSpLocks/>
            <a:stCxn id="8" idx="3"/>
            <a:endCxn id="10" idx="1"/>
          </p:cNvCxnSpPr>
          <p:nvPr/>
        </p:nvCxnSpPr>
        <p:spPr>
          <a:xfrm>
            <a:off x="2029733" y="1847415"/>
            <a:ext cx="2347005" cy="1837598"/>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F3AD072-1FE2-4DE3-9591-2E55DA68B185}"/>
              </a:ext>
            </a:extLst>
          </p:cNvPr>
          <p:cNvCxnSpPr>
            <a:cxnSpLocks/>
            <a:stCxn id="41" idx="3"/>
            <a:endCxn id="10" idx="1"/>
          </p:cNvCxnSpPr>
          <p:nvPr/>
        </p:nvCxnSpPr>
        <p:spPr>
          <a:xfrm>
            <a:off x="2029733" y="2503671"/>
            <a:ext cx="2347005" cy="1181342"/>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7F81BD15-B9F0-4A8A-9E0F-8B75ADDBA4FE}"/>
              </a:ext>
            </a:extLst>
          </p:cNvPr>
          <p:cNvCxnSpPr>
            <a:cxnSpLocks/>
            <a:stCxn id="42" idx="3"/>
            <a:endCxn id="10" idx="1"/>
          </p:cNvCxnSpPr>
          <p:nvPr/>
        </p:nvCxnSpPr>
        <p:spPr>
          <a:xfrm>
            <a:off x="2029733" y="3159927"/>
            <a:ext cx="2347005" cy="525086"/>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7AE6F467-FAD2-490E-AA0E-6F7EFCE6DAC6}"/>
              </a:ext>
            </a:extLst>
          </p:cNvPr>
          <p:cNvCxnSpPr>
            <a:cxnSpLocks/>
            <a:stCxn id="44" idx="3"/>
            <a:endCxn id="10" idx="1"/>
          </p:cNvCxnSpPr>
          <p:nvPr/>
        </p:nvCxnSpPr>
        <p:spPr>
          <a:xfrm flipV="1">
            <a:off x="2029733" y="3685013"/>
            <a:ext cx="2347005" cy="131170"/>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AF677A59-929B-4DA8-937D-B5915C2C6D42}"/>
              </a:ext>
            </a:extLst>
          </p:cNvPr>
          <p:cNvCxnSpPr>
            <a:cxnSpLocks/>
            <a:stCxn id="53" idx="3"/>
            <a:endCxn id="10" idx="1"/>
          </p:cNvCxnSpPr>
          <p:nvPr/>
        </p:nvCxnSpPr>
        <p:spPr>
          <a:xfrm flipV="1">
            <a:off x="2029733" y="3685013"/>
            <a:ext cx="2347005" cy="787426"/>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A66EF7BB-5889-4DB8-A200-094D91FADD62}"/>
              </a:ext>
            </a:extLst>
          </p:cNvPr>
          <p:cNvCxnSpPr>
            <a:cxnSpLocks/>
            <a:stCxn id="54" idx="3"/>
            <a:endCxn id="10" idx="1"/>
          </p:cNvCxnSpPr>
          <p:nvPr/>
        </p:nvCxnSpPr>
        <p:spPr>
          <a:xfrm flipV="1">
            <a:off x="2029733" y="3685013"/>
            <a:ext cx="2347005" cy="1443682"/>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AA62E3DF-DD55-45A2-8C5A-6DA07457FA42}"/>
              </a:ext>
            </a:extLst>
          </p:cNvPr>
          <p:cNvCxnSpPr>
            <a:cxnSpLocks/>
            <a:stCxn id="55" idx="3"/>
            <a:endCxn id="10" idx="1"/>
          </p:cNvCxnSpPr>
          <p:nvPr/>
        </p:nvCxnSpPr>
        <p:spPr>
          <a:xfrm flipV="1">
            <a:off x="2029733" y="3685013"/>
            <a:ext cx="2347005" cy="2099939"/>
          </a:xfrm>
          <a:prstGeom prst="curvedConnector3">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FFE187A-6C00-4E27-8796-046B091B10FA}"/>
              </a:ext>
            </a:extLst>
          </p:cNvPr>
          <p:cNvSpPr/>
          <p:nvPr/>
        </p:nvSpPr>
        <p:spPr bwMode="auto">
          <a:xfrm>
            <a:off x="3987162" y="3975525"/>
            <a:ext cx="2716765" cy="7844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kumimoji="0" lang="en-US" sz="900" b="1" u="none" strike="noStrike" cap="none" normalizeH="0" baseline="0">
                <a:ln>
                  <a:noFill/>
                </a:ln>
                <a:solidFill>
                  <a:srgbClr val="009DB0"/>
                </a:solidFill>
                <a:effectLst/>
              </a:rPr>
              <a:t>Leverage</a:t>
            </a:r>
            <a:r>
              <a:rPr kumimoji="0" lang="en-US" sz="900" u="none" strike="noStrike" cap="none" normalizeH="0" baseline="0">
                <a:ln>
                  <a:noFill/>
                </a:ln>
                <a:effectLst/>
              </a:rPr>
              <a:t> all information sources relating to customers in order to </a:t>
            </a:r>
            <a:r>
              <a:rPr kumimoji="0" lang="en-US" sz="900" b="1" u="none" strike="noStrike" cap="none" normalizeH="0" baseline="0">
                <a:ln>
                  <a:noFill/>
                </a:ln>
                <a:solidFill>
                  <a:srgbClr val="009DB0"/>
                </a:solidFill>
                <a:effectLst/>
              </a:rPr>
              <a:t>exploit</a:t>
            </a:r>
            <a:r>
              <a:rPr kumimoji="0" lang="en-US" sz="900" u="none" strike="noStrike" cap="none" normalizeH="0" baseline="0">
                <a:ln>
                  <a:noFill/>
                </a:ln>
                <a:effectLst/>
              </a:rPr>
              <a:t> their </a:t>
            </a:r>
            <a:r>
              <a:rPr kumimoji="0" lang="en-US" sz="900" b="1" u="none" strike="noStrike" cap="none" normalizeH="0" baseline="0">
                <a:ln>
                  <a:noFill/>
                </a:ln>
                <a:solidFill>
                  <a:srgbClr val="009DB0"/>
                </a:solidFill>
                <a:effectLst/>
              </a:rPr>
              <a:t>data</a:t>
            </a:r>
            <a:r>
              <a:rPr kumimoji="0" lang="en-US" sz="900" u="none" strike="noStrike" cap="none" normalizeH="0" baseline="0">
                <a:ln>
                  <a:noFill/>
                </a:ln>
                <a:effectLst/>
              </a:rPr>
              <a:t> and help the advisor in </a:t>
            </a:r>
            <a:r>
              <a:rPr kumimoji="0" lang="en-US" sz="900" b="1" u="none" strike="noStrike" cap="none" normalizeH="0" baseline="0">
                <a:ln>
                  <a:noFill/>
                </a:ln>
                <a:solidFill>
                  <a:srgbClr val="009DB0"/>
                </a:solidFill>
                <a:effectLst/>
              </a:rPr>
              <a:t>customizing</a:t>
            </a:r>
            <a:r>
              <a:rPr kumimoji="0" lang="en-US" sz="900" u="none" strike="noStrike" cap="none" normalizeH="0" baseline="0">
                <a:ln>
                  <a:noFill/>
                </a:ln>
                <a:effectLst/>
              </a:rPr>
              <a:t> his </a:t>
            </a:r>
            <a:r>
              <a:rPr kumimoji="0" lang="en-US" sz="900" b="1" u="none" strike="noStrike" cap="none" normalizeH="0" baseline="0">
                <a:ln>
                  <a:noFill/>
                </a:ln>
                <a:solidFill>
                  <a:srgbClr val="009DB0"/>
                </a:solidFill>
                <a:effectLst/>
              </a:rPr>
              <a:t>offers</a:t>
            </a:r>
            <a:r>
              <a:rPr kumimoji="0" lang="en-US" sz="900" u="none" strike="noStrike" cap="none" normalizeH="0" baseline="0">
                <a:ln>
                  <a:noFill/>
                </a:ln>
                <a:effectLst/>
              </a:rPr>
              <a:t> and </a:t>
            </a:r>
            <a:r>
              <a:rPr kumimoji="0" lang="en-US" sz="900" b="1" u="none" strike="noStrike" cap="none" normalizeH="0" baseline="0">
                <a:ln>
                  <a:noFill/>
                </a:ln>
                <a:solidFill>
                  <a:srgbClr val="009DB0"/>
                </a:solidFill>
                <a:effectLst/>
              </a:rPr>
              <a:t>services</a:t>
            </a:r>
          </a:p>
        </p:txBody>
      </p:sp>
      <p:sp>
        <p:nvSpPr>
          <p:cNvPr id="86" name="Triangle isocèle 44">
            <a:extLst>
              <a:ext uri="{FF2B5EF4-FFF2-40B4-BE49-F238E27FC236}">
                <a16:creationId xmlns:a16="http://schemas.microsoft.com/office/drawing/2014/main" id="{8EA58AD0-4A0E-47F2-93E0-AFA80B654A6B}"/>
              </a:ext>
            </a:extLst>
          </p:cNvPr>
          <p:cNvSpPr/>
          <p:nvPr/>
        </p:nvSpPr>
        <p:spPr bwMode="auto">
          <a:xfrm rot="5400000">
            <a:off x="6603469" y="3518251"/>
            <a:ext cx="1648913" cy="185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8" name="Rectangle 87">
            <a:extLst>
              <a:ext uri="{FF2B5EF4-FFF2-40B4-BE49-F238E27FC236}">
                <a16:creationId xmlns:a16="http://schemas.microsoft.com/office/drawing/2014/main" id="{5815AF07-4863-4D79-832D-9D52A0A70611}"/>
              </a:ext>
            </a:extLst>
          </p:cNvPr>
          <p:cNvSpPr/>
          <p:nvPr/>
        </p:nvSpPr>
        <p:spPr bwMode="auto">
          <a:xfrm>
            <a:off x="8172010" y="1617910"/>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C2C recommendation based on customer-profiling</a:t>
            </a:r>
          </a:p>
        </p:txBody>
      </p:sp>
      <p:sp>
        <p:nvSpPr>
          <p:cNvPr id="90" name="Rectangle 89">
            <a:extLst>
              <a:ext uri="{FF2B5EF4-FFF2-40B4-BE49-F238E27FC236}">
                <a16:creationId xmlns:a16="http://schemas.microsoft.com/office/drawing/2014/main" id="{73EA4146-A6CC-48A2-A688-85198D8FBA57}"/>
              </a:ext>
            </a:extLst>
          </p:cNvPr>
          <p:cNvSpPr/>
          <p:nvPr/>
        </p:nvSpPr>
        <p:spPr bwMode="auto">
          <a:xfrm>
            <a:off x="8203277" y="3200796"/>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Accounts aggregators</a:t>
            </a:r>
          </a:p>
        </p:txBody>
      </p:sp>
      <p:sp>
        <p:nvSpPr>
          <p:cNvPr id="92" name="Rectangle 91">
            <a:extLst>
              <a:ext uri="{FF2B5EF4-FFF2-40B4-BE49-F238E27FC236}">
                <a16:creationId xmlns:a16="http://schemas.microsoft.com/office/drawing/2014/main" id="{55930EC9-CE20-45DC-B005-25C83E676A32}"/>
              </a:ext>
            </a:extLst>
          </p:cNvPr>
          <p:cNvSpPr/>
          <p:nvPr/>
        </p:nvSpPr>
        <p:spPr bwMode="auto">
          <a:xfrm>
            <a:off x="8203277" y="4784447"/>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Key life moments</a:t>
            </a:r>
          </a:p>
        </p:txBody>
      </p:sp>
      <p:sp>
        <p:nvSpPr>
          <p:cNvPr id="94" name="Ellipse 41">
            <a:extLst>
              <a:ext uri="{FF2B5EF4-FFF2-40B4-BE49-F238E27FC236}">
                <a16:creationId xmlns:a16="http://schemas.microsoft.com/office/drawing/2014/main" id="{B3ED81DA-176E-413A-BC0B-36AECD775301}"/>
              </a:ext>
            </a:extLst>
          </p:cNvPr>
          <p:cNvSpPr/>
          <p:nvPr/>
        </p:nvSpPr>
        <p:spPr>
          <a:xfrm>
            <a:off x="8771207" y="1613544"/>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96" name="Ellipse 41">
            <a:extLst>
              <a:ext uri="{FF2B5EF4-FFF2-40B4-BE49-F238E27FC236}">
                <a16:creationId xmlns:a16="http://schemas.microsoft.com/office/drawing/2014/main" id="{C70CEAB1-6356-44A3-BAAC-515CA76E42ED}"/>
              </a:ext>
            </a:extLst>
          </p:cNvPr>
          <p:cNvSpPr/>
          <p:nvPr/>
        </p:nvSpPr>
        <p:spPr>
          <a:xfrm>
            <a:off x="8771207" y="3195401"/>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98" name="Ellipse 41">
            <a:extLst>
              <a:ext uri="{FF2B5EF4-FFF2-40B4-BE49-F238E27FC236}">
                <a16:creationId xmlns:a16="http://schemas.microsoft.com/office/drawing/2014/main" id="{BC52C260-9435-4BCE-A47D-5C82E2FDACBE}"/>
              </a:ext>
            </a:extLst>
          </p:cNvPr>
          <p:cNvSpPr/>
          <p:nvPr/>
        </p:nvSpPr>
        <p:spPr>
          <a:xfrm>
            <a:off x="8771207" y="4809158"/>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99" name="Rectangle 98">
            <a:extLst>
              <a:ext uri="{FF2B5EF4-FFF2-40B4-BE49-F238E27FC236}">
                <a16:creationId xmlns:a16="http://schemas.microsoft.com/office/drawing/2014/main" id="{E8C3CE4A-C0E2-461F-9FCD-A8A7476242BA}"/>
              </a:ext>
            </a:extLst>
          </p:cNvPr>
          <p:cNvSpPr/>
          <p:nvPr/>
        </p:nvSpPr>
        <p:spPr>
          <a:xfrm>
            <a:off x="7987277"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Use cases</a:t>
            </a:r>
          </a:p>
        </p:txBody>
      </p:sp>
      <p:pic>
        <p:nvPicPr>
          <p:cNvPr id="101" name="Graphic 100">
            <a:extLst>
              <a:ext uri="{FF2B5EF4-FFF2-40B4-BE49-F238E27FC236}">
                <a16:creationId xmlns:a16="http://schemas.microsoft.com/office/drawing/2014/main" id="{9EEFE4A7-D64D-47B6-9DB5-80109A624BA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268"/>
          <a:stretch/>
        </p:blipFill>
        <p:spPr>
          <a:xfrm>
            <a:off x="8049561" y="1061039"/>
            <a:ext cx="307431" cy="306397"/>
          </a:xfrm>
          <a:prstGeom prst="rect">
            <a:avLst/>
          </a:prstGeom>
        </p:spPr>
      </p:pic>
      <p:sp>
        <p:nvSpPr>
          <p:cNvPr id="45" name="Rectangle 44">
            <a:extLst>
              <a:ext uri="{FF2B5EF4-FFF2-40B4-BE49-F238E27FC236}">
                <a16:creationId xmlns:a16="http://schemas.microsoft.com/office/drawing/2014/main" id="{59B4930C-EA5D-4372-8AE2-A267EDAC0A22}"/>
              </a:ext>
            </a:extLst>
          </p:cNvPr>
          <p:cNvSpPr/>
          <p:nvPr/>
        </p:nvSpPr>
        <p:spPr bwMode="auto">
          <a:xfrm>
            <a:off x="3727541" y="2587387"/>
            <a:ext cx="1332000" cy="57606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PERSONAL DATA</a:t>
            </a:r>
          </a:p>
        </p:txBody>
      </p:sp>
      <p:grpSp>
        <p:nvGrpSpPr>
          <p:cNvPr id="43" name="Group 4">
            <a:extLst>
              <a:ext uri="{FF2B5EF4-FFF2-40B4-BE49-F238E27FC236}">
                <a16:creationId xmlns:a16="http://schemas.microsoft.com/office/drawing/2014/main" id="{54766E61-B0D5-4B18-BEEE-89C21850FA2E}"/>
              </a:ext>
            </a:extLst>
          </p:cNvPr>
          <p:cNvGrpSpPr>
            <a:grpSpLocks noChangeAspect="1"/>
          </p:cNvGrpSpPr>
          <p:nvPr/>
        </p:nvGrpSpPr>
        <p:grpSpPr bwMode="auto">
          <a:xfrm>
            <a:off x="5388931" y="3370052"/>
            <a:ext cx="589536" cy="591128"/>
            <a:chOff x="788" y="800"/>
            <a:chExt cx="740" cy="742"/>
          </a:xfrm>
          <a:solidFill>
            <a:srgbClr val="009DB0"/>
          </a:solidFill>
        </p:grpSpPr>
        <p:sp>
          <p:nvSpPr>
            <p:cNvPr id="47" name="Freeform 5">
              <a:extLst>
                <a:ext uri="{FF2B5EF4-FFF2-40B4-BE49-F238E27FC236}">
                  <a16:creationId xmlns:a16="http://schemas.microsoft.com/office/drawing/2014/main" id="{E9BFDD47-4D22-4CEC-99E8-DBE1E75E7ABE}"/>
                </a:ext>
              </a:extLst>
            </p:cNvPr>
            <p:cNvSpPr>
              <a:spLocks/>
            </p:cNvSpPr>
            <p:nvPr/>
          </p:nvSpPr>
          <p:spPr bwMode="auto">
            <a:xfrm>
              <a:off x="788" y="997"/>
              <a:ext cx="521"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C474EEA-6553-4840-8E06-2DFC3CF31150}"/>
                </a:ext>
              </a:extLst>
            </p:cNvPr>
            <p:cNvSpPr>
              <a:spLocks/>
            </p:cNvSpPr>
            <p:nvPr/>
          </p:nvSpPr>
          <p:spPr bwMode="auto">
            <a:xfrm>
              <a:off x="1147" y="800"/>
              <a:ext cx="381" cy="301"/>
            </a:xfrm>
            <a:custGeom>
              <a:avLst/>
              <a:gdLst>
                <a:gd name="T0" fmla="*/ 323 w 381"/>
                <a:gd name="T1" fmla="*/ 0 h 301"/>
                <a:gd name="T2" fmla="*/ 162 w 381"/>
                <a:gd name="T3" fmla="*/ 162 h 301"/>
                <a:gd name="T4" fmla="*/ 69 w 381"/>
                <a:gd name="T5" fmla="*/ 69 h 301"/>
                <a:gd name="T6" fmla="*/ 0 w 381"/>
                <a:gd name="T7" fmla="*/ 139 h 301"/>
                <a:gd name="T8" fmla="*/ 127 w 381"/>
                <a:gd name="T9" fmla="*/ 266 h 301"/>
                <a:gd name="T10" fmla="*/ 162 w 381"/>
                <a:gd name="T11" fmla="*/ 301 h 301"/>
                <a:gd name="T12" fmla="*/ 381 w 381"/>
                <a:gd name="T13" fmla="*/ 69 h 301"/>
                <a:gd name="T14" fmla="*/ 323 w 381"/>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301">
                  <a:moveTo>
                    <a:pt x="323" y="0"/>
                  </a:moveTo>
                  <a:lnTo>
                    <a:pt x="162" y="162"/>
                  </a:lnTo>
                  <a:lnTo>
                    <a:pt x="69" y="69"/>
                  </a:lnTo>
                  <a:lnTo>
                    <a:pt x="0" y="139"/>
                  </a:lnTo>
                  <a:lnTo>
                    <a:pt x="127" y="266"/>
                  </a:lnTo>
                  <a:lnTo>
                    <a:pt x="162" y="301"/>
                  </a:lnTo>
                  <a:lnTo>
                    <a:pt x="381" y="69"/>
                  </a:lnTo>
                  <a:lnTo>
                    <a:pt x="3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Rectangle 65">
            <a:extLst>
              <a:ext uri="{FF2B5EF4-FFF2-40B4-BE49-F238E27FC236}">
                <a16:creationId xmlns:a16="http://schemas.microsoft.com/office/drawing/2014/main" id="{445621DE-5A9B-46C7-AE27-BBFA5EB9F82D}"/>
              </a:ext>
            </a:extLst>
          </p:cNvPr>
          <p:cNvSpPr/>
          <p:nvPr/>
        </p:nvSpPr>
        <p:spPr bwMode="auto">
          <a:xfrm>
            <a:off x="5239242" y="2592211"/>
            <a:ext cx="1332000" cy="57606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PROFESSIONAL DATA</a:t>
            </a:r>
          </a:p>
        </p:txBody>
      </p:sp>
      <p:sp>
        <p:nvSpPr>
          <p:cNvPr id="68" name="Rectangle 67">
            <a:extLst>
              <a:ext uri="{FF2B5EF4-FFF2-40B4-BE49-F238E27FC236}">
                <a16:creationId xmlns:a16="http://schemas.microsoft.com/office/drawing/2014/main" id="{D33BB39D-0490-4F73-8968-1211090DE514}"/>
              </a:ext>
            </a:extLst>
          </p:cNvPr>
          <p:cNvSpPr/>
          <p:nvPr/>
        </p:nvSpPr>
        <p:spPr bwMode="auto">
          <a:xfrm>
            <a:off x="3727541" y="4855145"/>
            <a:ext cx="1332000" cy="57606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FINANCIAL DATA</a:t>
            </a:r>
          </a:p>
        </p:txBody>
      </p:sp>
      <p:sp>
        <p:nvSpPr>
          <p:cNvPr id="70" name="Rectangle 69">
            <a:extLst>
              <a:ext uri="{FF2B5EF4-FFF2-40B4-BE49-F238E27FC236}">
                <a16:creationId xmlns:a16="http://schemas.microsoft.com/office/drawing/2014/main" id="{CE497D6E-55D3-4DE1-A36A-A1B3421C158B}"/>
              </a:ext>
            </a:extLst>
          </p:cNvPr>
          <p:cNvSpPr/>
          <p:nvPr/>
        </p:nvSpPr>
        <p:spPr bwMode="auto">
          <a:xfrm>
            <a:off x="5239242" y="4859969"/>
            <a:ext cx="1332000" cy="57606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a:t>
            </a:r>
          </a:p>
        </p:txBody>
      </p:sp>
      <p:sp>
        <p:nvSpPr>
          <p:cNvPr id="14" name="Espace réservé du texte 2">
            <a:extLst>
              <a:ext uri="{FF2B5EF4-FFF2-40B4-BE49-F238E27FC236}">
                <a16:creationId xmlns:a16="http://schemas.microsoft.com/office/drawing/2014/main" id="{7DDF7CF8-DA29-4F43-AE37-95D7B2954093}"/>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324103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D0C7D-0EA2-497F-9659-F9C30E270FAF}"/>
              </a:ext>
            </a:extLst>
          </p:cNvPr>
          <p:cNvSpPr>
            <a:spLocks noGrp="1"/>
          </p:cNvSpPr>
          <p:nvPr>
            <p:ph type="ctrTitle"/>
          </p:nvPr>
        </p:nvSpPr>
        <p:spPr/>
        <p:txBody>
          <a:bodyPr/>
          <a:lstStyle/>
          <a:p>
            <a:r>
              <a:rPr lang="en-US" sz="1300">
                <a:solidFill>
                  <a:srgbClr val="00ABB9"/>
                </a:solidFill>
              </a:rPr>
              <a:t>CG </a:t>
            </a:r>
            <a:r>
              <a:rPr lang="en-US" sz="1300"/>
              <a:t>can benefit from </a:t>
            </a:r>
            <a:r>
              <a:rPr lang="en-US" sz="1300">
                <a:solidFill>
                  <a:srgbClr val="00ABB9"/>
                </a:solidFill>
              </a:rPr>
              <a:t>opportunities </a:t>
            </a:r>
            <a:r>
              <a:rPr lang="en-US" sz="1300"/>
              <a:t>to</a:t>
            </a:r>
            <a:r>
              <a:rPr lang="en-US" sz="1300">
                <a:solidFill>
                  <a:srgbClr val="00ABB9"/>
                </a:solidFill>
              </a:rPr>
              <a:t> personalize its offers </a:t>
            </a:r>
            <a:r>
              <a:rPr lang="en-US" sz="1300"/>
              <a:t>by knowing better its customers better, </a:t>
            </a:r>
            <a:r>
              <a:rPr lang="en-US" sz="1300">
                <a:solidFill>
                  <a:srgbClr val="00ABB9"/>
                </a:solidFill>
              </a:rPr>
              <a:t>through three levers</a:t>
            </a:r>
          </a:p>
        </p:txBody>
      </p:sp>
      <p:sp>
        <p:nvSpPr>
          <p:cNvPr id="3" name="Espace réservé du texte 2">
            <a:extLst>
              <a:ext uri="{FF2B5EF4-FFF2-40B4-BE49-F238E27FC236}">
                <a16:creationId xmlns:a16="http://schemas.microsoft.com/office/drawing/2014/main" id="{B513D7C1-70AF-44FC-BF87-06978796F77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
        <p:nvSpPr>
          <p:cNvPr id="14" name="Triangle isocèle 44">
            <a:extLst>
              <a:ext uri="{FF2B5EF4-FFF2-40B4-BE49-F238E27FC236}">
                <a16:creationId xmlns:a16="http://schemas.microsoft.com/office/drawing/2014/main" id="{C729924C-0D92-4F8A-9C35-3AB2E37ED5F3}"/>
              </a:ext>
            </a:extLst>
          </p:cNvPr>
          <p:cNvSpPr/>
          <p:nvPr/>
        </p:nvSpPr>
        <p:spPr bwMode="auto">
          <a:xfrm rot="5400000">
            <a:off x="5424693" y="1635642"/>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6" name="Rectangle 25">
            <a:extLst>
              <a:ext uri="{FF2B5EF4-FFF2-40B4-BE49-F238E27FC236}">
                <a16:creationId xmlns:a16="http://schemas.microsoft.com/office/drawing/2014/main" id="{70CA5224-7501-4763-B604-77CBF588F9E6}"/>
              </a:ext>
            </a:extLst>
          </p:cNvPr>
          <p:cNvSpPr/>
          <p:nvPr/>
        </p:nvSpPr>
        <p:spPr bwMode="auto">
          <a:xfrm>
            <a:off x="6050630" y="746691"/>
            <a:ext cx="3753644" cy="5268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rgbClr val="009DB0"/>
                </a:solidFill>
              </a:rPr>
              <a:t>How it can be translated into CG business</a:t>
            </a:r>
            <a:endParaRPr kumimoji="0" lang="en-US" sz="1000" b="1" i="1" u="none" strike="noStrike" cap="none" normalizeH="0" baseline="0">
              <a:ln>
                <a:noFill/>
              </a:ln>
              <a:solidFill>
                <a:srgbClr val="009DB0"/>
              </a:solidFill>
              <a:effectLst/>
            </a:endParaRPr>
          </a:p>
        </p:txBody>
      </p:sp>
      <p:sp>
        <p:nvSpPr>
          <p:cNvPr id="29" name="Rectangle 28">
            <a:extLst>
              <a:ext uri="{FF2B5EF4-FFF2-40B4-BE49-F238E27FC236}">
                <a16:creationId xmlns:a16="http://schemas.microsoft.com/office/drawing/2014/main" id="{2E5C606A-F4BA-4EB5-9E22-FD6C3685DC63}"/>
              </a:ext>
            </a:extLst>
          </p:cNvPr>
          <p:cNvSpPr/>
          <p:nvPr/>
        </p:nvSpPr>
        <p:spPr bwMode="auto">
          <a:xfrm>
            <a:off x="1352217" y="727924"/>
            <a:ext cx="4645696" cy="5268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rgbClr val="009DB0"/>
                </a:solidFill>
              </a:rPr>
              <a:t>Benchmark of similar opportunities in other industries</a:t>
            </a:r>
            <a:endParaRPr kumimoji="0" lang="en-US" sz="1000" b="1" i="1" u="none" strike="noStrike" cap="none" normalizeH="0" baseline="0">
              <a:ln>
                <a:noFill/>
              </a:ln>
              <a:solidFill>
                <a:srgbClr val="009DB0"/>
              </a:solidFill>
              <a:effectLst/>
            </a:endParaRPr>
          </a:p>
        </p:txBody>
      </p:sp>
      <p:sp>
        <p:nvSpPr>
          <p:cNvPr id="34" name="Rectangle 33">
            <a:extLst>
              <a:ext uri="{FF2B5EF4-FFF2-40B4-BE49-F238E27FC236}">
                <a16:creationId xmlns:a16="http://schemas.microsoft.com/office/drawing/2014/main" id="{1861075D-6F54-46DC-95DB-539899D95B2B}"/>
              </a:ext>
            </a:extLst>
          </p:cNvPr>
          <p:cNvSpPr/>
          <p:nvPr/>
        </p:nvSpPr>
        <p:spPr bwMode="auto">
          <a:xfrm>
            <a:off x="168768" y="1143788"/>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C2C recommendation based on customer-profiling</a:t>
            </a:r>
          </a:p>
        </p:txBody>
      </p:sp>
      <p:sp>
        <p:nvSpPr>
          <p:cNvPr id="42" name="Rectangle 41">
            <a:extLst>
              <a:ext uri="{FF2B5EF4-FFF2-40B4-BE49-F238E27FC236}">
                <a16:creationId xmlns:a16="http://schemas.microsoft.com/office/drawing/2014/main" id="{30DFC2EC-E27E-4DBB-A274-8DDFBA11961F}"/>
              </a:ext>
            </a:extLst>
          </p:cNvPr>
          <p:cNvSpPr/>
          <p:nvPr/>
        </p:nvSpPr>
        <p:spPr bwMode="auto">
          <a:xfrm>
            <a:off x="1867059" y="1128641"/>
            <a:ext cx="3616013" cy="12575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900" b="1" u="none" strike="noStrike" cap="none" normalizeH="0" baseline="0">
                <a:ln>
                  <a:noFill/>
                </a:ln>
                <a:solidFill>
                  <a:srgbClr val="009DB0"/>
                </a:solidFill>
                <a:effectLst/>
              </a:rPr>
              <a:t>ORANGE – In-store recommendation tool</a:t>
            </a:r>
          </a:p>
          <a:p>
            <a:pPr marR="0" algn="just" defTabSz="914400" rtl="0" eaLnBrk="1" fontAlgn="base" latinLnBrk="0" hangingPunct="1">
              <a:lnSpc>
                <a:spcPct val="100000"/>
              </a:lnSpc>
              <a:spcBef>
                <a:spcPct val="0"/>
              </a:spcBef>
              <a:spcAft>
                <a:spcPct val="0"/>
              </a:spcAft>
              <a:buClrTx/>
              <a:buSzTx/>
              <a:tabLst/>
            </a:pPr>
            <a:endParaRPr kumimoji="0" lang="en-US" sz="900" b="1" u="none" strike="noStrike" cap="none" normalizeH="0" baseline="0">
              <a:ln>
                <a:noFill/>
              </a:ln>
              <a:solidFill>
                <a:srgbClr val="009DB0"/>
              </a:solidFill>
              <a:effectLst/>
            </a:endParaRPr>
          </a:p>
          <a:p>
            <a:pPr marR="0" algn="just" defTabSz="914400" rtl="0" eaLnBrk="1" fontAlgn="base" latinLnBrk="0" hangingPunct="1">
              <a:lnSpc>
                <a:spcPct val="100000"/>
              </a:lnSpc>
              <a:spcBef>
                <a:spcPct val="0"/>
              </a:spcBef>
              <a:spcAft>
                <a:spcPct val="0"/>
              </a:spcAft>
              <a:buClrTx/>
              <a:buSzTx/>
              <a:tabLst/>
            </a:pPr>
            <a:endParaRPr kumimoji="0" lang="en-US" sz="900" b="1" u="none" strike="noStrike" cap="none" normalizeH="0" baseline="0">
              <a:ln>
                <a:noFill/>
              </a:ln>
              <a:solidFill>
                <a:srgbClr val="009DB0"/>
              </a:solidFill>
              <a:effectLst/>
            </a:endParaRPr>
          </a:p>
          <a:p>
            <a:pPr marL="171450" marR="0" indent="-171450" defTabSz="914400" eaLnBrk="1" latinLnBrk="0" hangingPunct="1">
              <a:lnSpc>
                <a:spcPct val="100000"/>
              </a:lnSpc>
              <a:buClr>
                <a:schemeClr val="tx1"/>
              </a:buClr>
              <a:buSzTx/>
              <a:buFont typeface="Arial" panose="020B0604020202020204" pitchFamily="34" charset="0"/>
              <a:buChar char="•"/>
              <a:tabLst/>
            </a:pPr>
            <a:r>
              <a:rPr lang="en-US" sz="900" b="1">
                <a:solidFill>
                  <a:srgbClr val="009DB0"/>
                </a:solidFill>
              </a:rPr>
              <a:t>Recommendation</a:t>
            </a:r>
            <a:r>
              <a:rPr lang="en-US" sz="900"/>
              <a:t> </a:t>
            </a:r>
            <a:r>
              <a:rPr lang="en-US" sz="900" b="1">
                <a:solidFill>
                  <a:srgbClr val="009DB0"/>
                </a:solidFill>
              </a:rPr>
              <a:t>algorithm</a:t>
            </a:r>
            <a:r>
              <a:rPr lang="en-US" sz="900"/>
              <a:t> which cross-references customer data with the information present on the various comparison sites</a:t>
            </a:r>
          </a:p>
        </p:txBody>
      </p:sp>
      <p:sp>
        <p:nvSpPr>
          <p:cNvPr id="49" name="Rectangle 48">
            <a:extLst>
              <a:ext uri="{FF2B5EF4-FFF2-40B4-BE49-F238E27FC236}">
                <a16:creationId xmlns:a16="http://schemas.microsoft.com/office/drawing/2014/main" id="{3234CF38-7990-4F9A-8F62-3AF4288B2291}"/>
              </a:ext>
            </a:extLst>
          </p:cNvPr>
          <p:cNvSpPr/>
          <p:nvPr/>
        </p:nvSpPr>
        <p:spPr>
          <a:xfrm>
            <a:off x="6135544" y="1128641"/>
            <a:ext cx="3616013" cy="1257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tx1"/>
                </a:solidFill>
              </a:rPr>
              <a:t>CG’s CGPs could offer </a:t>
            </a:r>
            <a:r>
              <a:rPr lang="en-US" sz="900" b="1">
                <a:solidFill>
                  <a:srgbClr val="00ABB9"/>
                </a:solidFill>
              </a:rPr>
              <a:t>products</a:t>
            </a:r>
            <a:r>
              <a:rPr lang="en-US" sz="900">
                <a:solidFill>
                  <a:schemeClr val="tx1"/>
                </a:solidFill>
              </a:rPr>
              <a:t> and </a:t>
            </a:r>
            <a:r>
              <a:rPr lang="en-US" sz="900" b="1">
                <a:solidFill>
                  <a:srgbClr val="00ABB9"/>
                </a:solidFill>
              </a:rPr>
              <a:t>advise</a:t>
            </a:r>
            <a:r>
              <a:rPr lang="en-US" sz="900">
                <a:solidFill>
                  <a:schemeClr val="tx1"/>
                </a:solidFill>
              </a:rPr>
              <a:t> to their customers according to recommendations </a:t>
            </a:r>
            <a:r>
              <a:rPr lang="en-US" sz="900" b="1">
                <a:solidFill>
                  <a:srgbClr val="00ABB9"/>
                </a:solidFill>
              </a:rPr>
              <a:t>based</a:t>
            </a:r>
            <a:r>
              <a:rPr lang="en-US" sz="900">
                <a:solidFill>
                  <a:schemeClr val="tx1"/>
                </a:solidFill>
              </a:rPr>
              <a:t> on </a:t>
            </a:r>
            <a:r>
              <a:rPr lang="en-US" sz="900" b="1">
                <a:solidFill>
                  <a:srgbClr val="00ABB9"/>
                </a:solidFill>
              </a:rPr>
              <a:t>similar</a:t>
            </a:r>
            <a:r>
              <a:rPr lang="en-US" sz="900">
                <a:solidFill>
                  <a:schemeClr val="tx1"/>
                </a:solidFill>
              </a:rPr>
              <a:t> </a:t>
            </a:r>
            <a:r>
              <a:rPr lang="en-US" sz="900" b="1">
                <a:solidFill>
                  <a:srgbClr val="00ABB9"/>
                </a:solidFill>
              </a:rPr>
              <a:t>profiles</a:t>
            </a:r>
          </a:p>
          <a:p>
            <a:pPr marL="171450" indent="-171450">
              <a:buClr>
                <a:schemeClr val="tx1"/>
              </a:buClr>
              <a:buFont typeface="Arial" panose="020B0604020202020204" pitchFamily="34" charset="0"/>
              <a:buChar char="•"/>
            </a:pPr>
            <a:r>
              <a:rPr lang="en-US" sz="900" b="1">
                <a:solidFill>
                  <a:srgbClr val="00ABB9"/>
                </a:solidFill>
              </a:rPr>
              <a:t>Personalized offer may be pushed to the clients </a:t>
            </a:r>
            <a:r>
              <a:rPr lang="en-US" sz="900">
                <a:solidFill>
                  <a:schemeClr val="tx1"/>
                </a:solidFill>
              </a:rPr>
              <a:t>directly on its dashboard</a:t>
            </a:r>
          </a:p>
          <a:p>
            <a:pPr marL="171450" indent="-171450">
              <a:buClr>
                <a:schemeClr val="tx1"/>
              </a:buClr>
              <a:buFont typeface="Arial" panose="020B0604020202020204" pitchFamily="34" charset="0"/>
              <a:buChar char="•"/>
            </a:pPr>
            <a:endParaRPr lang="en-US" sz="900" i="1">
              <a:solidFill>
                <a:schemeClr val="tx1"/>
              </a:solidFill>
            </a:endParaRPr>
          </a:p>
          <a:p>
            <a:pPr>
              <a:lnSpc>
                <a:spcPts val="900"/>
              </a:lnSpc>
            </a:pPr>
            <a:r>
              <a:rPr lang="en-US" sz="900" i="1">
                <a:solidFill>
                  <a:schemeClr val="tx1"/>
                </a:solidFill>
              </a:rPr>
              <a:t>« 85% of profiles similar to yours took invested of this product with a X% of rentability »</a:t>
            </a:r>
          </a:p>
        </p:txBody>
      </p:sp>
      <p:sp>
        <p:nvSpPr>
          <p:cNvPr id="56" name="Rectangle 55">
            <a:extLst>
              <a:ext uri="{FF2B5EF4-FFF2-40B4-BE49-F238E27FC236}">
                <a16:creationId xmlns:a16="http://schemas.microsoft.com/office/drawing/2014/main" id="{AEEF19DB-FF3F-4BF1-8781-3730F7D94302}"/>
              </a:ext>
            </a:extLst>
          </p:cNvPr>
          <p:cNvSpPr/>
          <p:nvPr/>
        </p:nvSpPr>
        <p:spPr bwMode="auto">
          <a:xfrm>
            <a:off x="1219398" y="5574914"/>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b="1">
                <a:solidFill>
                  <a:srgbClr val="00ABB9"/>
                </a:solidFill>
                <a:latin typeface="+mj-lt"/>
              </a:rPr>
              <a:t>CGPs</a:t>
            </a:r>
            <a:r>
              <a:rPr lang="en-US" sz="900">
                <a:latin typeface="+mj-lt"/>
              </a:rPr>
              <a:t> can </a:t>
            </a:r>
            <a:r>
              <a:rPr lang="en-US" sz="900" b="1">
                <a:solidFill>
                  <a:srgbClr val="00ABB9"/>
                </a:solidFill>
                <a:latin typeface="+mj-lt"/>
              </a:rPr>
              <a:t>leverage</a:t>
            </a:r>
            <a:r>
              <a:rPr lang="en-US" sz="900">
                <a:latin typeface="+mj-lt"/>
              </a:rPr>
              <a:t> </a:t>
            </a:r>
            <a:r>
              <a:rPr lang="en-US" sz="900" b="1">
                <a:solidFill>
                  <a:srgbClr val="00ABB9"/>
                </a:solidFill>
                <a:latin typeface="+mj-lt"/>
              </a:rPr>
              <a:t>C2C</a:t>
            </a:r>
            <a:r>
              <a:rPr lang="en-US" sz="900" b="1">
                <a:latin typeface="+mj-lt"/>
              </a:rPr>
              <a:t> </a:t>
            </a:r>
            <a:r>
              <a:rPr lang="en-US" sz="900" b="1">
                <a:solidFill>
                  <a:srgbClr val="00ABB9"/>
                </a:solidFill>
                <a:latin typeface="+mj-lt"/>
              </a:rPr>
              <a:t>peers recommendations</a:t>
            </a:r>
            <a:r>
              <a:rPr lang="en-US" sz="900">
                <a:latin typeface="+mj-lt"/>
              </a:rPr>
              <a:t> and </a:t>
            </a:r>
            <a:r>
              <a:rPr lang="en-US" sz="900" b="1">
                <a:solidFill>
                  <a:srgbClr val="00ABB9"/>
                </a:solidFill>
                <a:latin typeface="+mj-lt"/>
              </a:rPr>
              <a:t>build</a:t>
            </a:r>
            <a:r>
              <a:rPr lang="en-US" sz="900">
                <a:latin typeface="+mj-lt"/>
              </a:rPr>
              <a:t> a </a:t>
            </a:r>
            <a:r>
              <a:rPr lang="en-US" sz="900" b="1">
                <a:solidFill>
                  <a:srgbClr val="00ABB9"/>
                </a:solidFill>
                <a:latin typeface="+mj-lt"/>
              </a:rPr>
              <a:t>competitive</a:t>
            </a:r>
            <a:r>
              <a:rPr lang="en-US" sz="900">
                <a:latin typeface="+mj-lt"/>
              </a:rPr>
              <a:t> </a:t>
            </a:r>
            <a:r>
              <a:rPr lang="en-US" sz="900" b="1">
                <a:solidFill>
                  <a:srgbClr val="00ABB9"/>
                </a:solidFill>
                <a:latin typeface="+mj-lt"/>
              </a:rPr>
              <a:t>advantage</a:t>
            </a:r>
            <a:r>
              <a:rPr lang="en-US" sz="900">
                <a:latin typeface="+mj-lt"/>
              </a:rPr>
              <a:t> by </a:t>
            </a:r>
            <a:r>
              <a:rPr lang="en-US" sz="900" b="1">
                <a:solidFill>
                  <a:srgbClr val="00ABB9"/>
                </a:solidFill>
                <a:latin typeface="+mj-lt"/>
              </a:rPr>
              <a:t>improving</a:t>
            </a:r>
            <a:r>
              <a:rPr lang="en-US" sz="900">
                <a:latin typeface="+mj-lt"/>
              </a:rPr>
              <a:t> the </a:t>
            </a:r>
            <a:r>
              <a:rPr lang="en-US" sz="900" b="1">
                <a:solidFill>
                  <a:srgbClr val="00ABB9"/>
                </a:solidFill>
                <a:latin typeface="+mj-lt"/>
              </a:rPr>
              <a:t>customer</a:t>
            </a:r>
            <a:r>
              <a:rPr lang="en-US" sz="900">
                <a:latin typeface="+mj-lt"/>
              </a:rPr>
              <a:t> </a:t>
            </a:r>
            <a:r>
              <a:rPr lang="en-US" sz="900" b="1">
                <a:solidFill>
                  <a:srgbClr val="00ABB9"/>
                </a:solidFill>
                <a:latin typeface="+mj-lt"/>
              </a:rPr>
              <a:t>experience</a:t>
            </a:r>
            <a:r>
              <a:rPr lang="en-US" sz="900">
                <a:latin typeface="+mj-lt"/>
              </a:rPr>
              <a:t>, </a:t>
            </a:r>
            <a:r>
              <a:rPr lang="en-US" sz="900" b="1">
                <a:solidFill>
                  <a:srgbClr val="00ABB9"/>
                </a:solidFill>
                <a:latin typeface="+mj-lt"/>
              </a:rPr>
              <a:t>developing</a:t>
            </a:r>
            <a:r>
              <a:rPr lang="en-US" sz="900">
                <a:latin typeface="+mj-lt"/>
              </a:rPr>
              <a:t> a quality </a:t>
            </a:r>
            <a:r>
              <a:rPr lang="en-US" sz="900" b="1">
                <a:solidFill>
                  <a:srgbClr val="00ABB9"/>
                </a:solidFill>
                <a:latin typeface="+mj-lt"/>
              </a:rPr>
              <a:t>network</a:t>
            </a:r>
            <a:r>
              <a:rPr lang="en-US" sz="900">
                <a:latin typeface="+mj-lt"/>
              </a:rPr>
              <a:t> and </a:t>
            </a:r>
            <a:r>
              <a:rPr lang="en-US" sz="900" b="1">
                <a:solidFill>
                  <a:srgbClr val="00ABB9"/>
                </a:solidFill>
                <a:latin typeface="+mj-lt"/>
              </a:rPr>
              <a:t>delivering</a:t>
            </a:r>
            <a:r>
              <a:rPr lang="en-US" sz="900">
                <a:latin typeface="+mj-lt"/>
              </a:rPr>
              <a:t> </a:t>
            </a:r>
            <a:r>
              <a:rPr lang="en-US" sz="900" b="1">
                <a:solidFill>
                  <a:srgbClr val="00ABB9"/>
                </a:solidFill>
                <a:latin typeface="+mj-lt"/>
              </a:rPr>
              <a:t>relevant</a:t>
            </a:r>
            <a:r>
              <a:rPr lang="en-US" sz="900">
                <a:latin typeface="+mj-lt"/>
              </a:rPr>
              <a:t> and </a:t>
            </a:r>
            <a:r>
              <a:rPr lang="en-US" sz="900" b="1">
                <a:solidFill>
                  <a:srgbClr val="00ABB9"/>
                </a:solidFill>
                <a:latin typeface="+mj-lt"/>
              </a:rPr>
              <a:t>personalized</a:t>
            </a:r>
            <a:r>
              <a:rPr lang="en-US" sz="900">
                <a:latin typeface="+mj-lt"/>
              </a:rPr>
              <a:t> </a:t>
            </a:r>
            <a:r>
              <a:rPr lang="en-US" sz="900" b="1">
                <a:solidFill>
                  <a:srgbClr val="00ABB9"/>
                </a:solidFill>
                <a:latin typeface="+mj-lt"/>
              </a:rPr>
              <a:t>offers</a:t>
            </a:r>
            <a:endParaRPr lang="en-US" sz="900">
              <a:latin typeface="+mj-lt"/>
            </a:endParaRPr>
          </a:p>
        </p:txBody>
      </p:sp>
      <p:sp>
        <p:nvSpPr>
          <p:cNvPr id="58" name="Rectangle 57">
            <a:extLst>
              <a:ext uri="{FF2B5EF4-FFF2-40B4-BE49-F238E27FC236}">
                <a16:creationId xmlns:a16="http://schemas.microsoft.com/office/drawing/2014/main" id="{135AD169-114A-42CA-9408-E8F71096471C}"/>
              </a:ext>
            </a:extLst>
          </p:cNvPr>
          <p:cNvSpPr/>
          <p:nvPr/>
        </p:nvSpPr>
        <p:spPr bwMode="auto">
          <a:xfrm>
            <a:off x="109668" y="5562667"/>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60" name="Triangle isocèle 32">
            <a:extLst>
              <a:ext uri="{FF2B5EF4-FFF2-40B4-BE49-F238E27FC236}">
                <a16:creationId xmlns:a16="http://schemas.microsoft.com/office/drawing/2014/main" id="{2353471B-471B-4DFF-87D9-11385AF24B59}"/>
              </a:ext>
            </a:extLst>
          </p:cNvPr>
          <p:cNvSpPr/>
          <p:nvPr/>
        </p:nvSpPr>
        <p:spPr bwMode="auto">
          <a:xfrm rot="5400000">
            <a:off x="-93532" y="5755941"/>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24" name="Triangle isocèle 44">
            <a:extLst>
              <a:ext uri="{FF2B5EF4-FFF2-40B4-BE49-F238E27FC236}">
                <a16:creationId xmlns:a16="http://schemas.microsoft.com/office/drawing/2014/main" id="{7D329DE5-969D-464B-B05B-2685F59E275F}"/>
              </a:ext>
            </a:extLst>
          </p:cNvPr>
          <p:cNvSpPr/>
          <p:nvPr/>
        </p:nvSpPr>
        <p:spPr bwMode="auto">
          <a:xfrm rot="5400000">
            <a:off x="5424693" y="2999805"/>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5" name="Rectangle 24">
            <a:extLst>
              <a:ext uri="{FF2B5EF4-FFF2-40B4-BE49-F238E27FC236}">
                <a16:creationId xmlns:a16="http://schemas.microsoft.com/office/drawing/2014/main" id="{6A81E61E-75BB-4C8B-AD07-93FC00630783}"/>
              </a:ext>
            </a:extLst>
          </p:cNvPr>
          <p:cNvSpPr/>
          <p:nvPr/>
        </p:nvSpPr>
        <p:spPr bwMode="auto">
          <a:xfrm>
            <a:off x="200035" y="2492804"/>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Accounts aggregators</a:t>
            </a:r>
          </a:p>
        </p:txBody>
      </p:sp>
      <p:sp>
        <p:nvSpPr>
          <p:cNvPr id="27" name="Rectangle 26">
            <a:extLst>
              <a:ext uri="{FF2B5EF4-FFF2-40B4-BE49-F238E27FC236}">
                <a16:creationId xmlns:a16="http://schemas.microsoft.com/office/drawing/2014/main" id="{2ABD04E5-1F44-4875-8D66-93455BF95E71}"/>
              </a:ext>
            </a:extLst>
          </p:cNvPr>
          <p:cNvSpPr/>
          <p:nvPr/>
        </p:nvSpPr>
        <p:spPr bwMode="auto">
          <a:xfrm>
            <a:off x="1867059" y="2492804"/>
            <a:ext cx="3616013" cy="12575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900" b="1" u="none" strike="noStrike" cap="none" normalizeH="0" baseline="0">
                <a:ln>
                  <a:noFill/>
                </a:ln>
                <a:solidFill>
                  <a:srgbClr val="009DB0"/>
                </a:solidFill>
                <a:effectLst/>
              </a:rPr>
              <a:t>      BANKIN’ – Bank accounts aggregator</a:t>
            </a:r>
          </a:p>
          <a:p>
            <a:pPr marR="0" algn="ctr" defTabSz="914400" rtl="0" eaLnBrk="1" fontAlgn="base" latinLnBrk="0" hangingPunct="1">
              <a:lnSpc>
                <a:spcPct val="100000"/>
              </a:lnSpc>
              <a:spcBef>
                <a:spcPct val="0"/>
              </a:spcBef>
              <a:spcAft>
                <a:spcPct val="0"/>
              </a:spcAft>
              <a:buClrTx/>
              <a:buSzTx/>
              <a:tabLst/>
            </a:pPr>
            <a:endParaRPr kumimoji="0" lang="en-US" sz="900" b="1" u="none" strike="noStrike" cap="none" normalizeH="0" baseline="0">
              <a:ln>
                <a:noFill/>
              </a:ln>
              <a:solidFill>
                <a:srgbClr val="009DB0"/>
              </a:solidFill>
              <a:effectLst/>
            </a:endParaRPr>
          </a:p>
          <a:p>
            <a:pPr marL="171450" marR="0" indent="-171450" defTabSz="914400" eaLnBrk="1" latinLnBrk="0" hangingPunct="1">
              <a:lnSpc>
                <a:spcPct val="100000"/>
              </a:lnSpc>
              <a:buClr>
                <a:schemeClr val="tx1"/>
              </a:buClr>
              <a:buSzTx/>
              <a:buFont typeface="Arial" panose="020B0604020202020204" pitchFamily="34" charset="0"/>
              <a:buChar char="•"/>
              <a:tabLst/>
            </a:pPr>
            <a:r>
              <a:rPr lang="en-US" sz="900" b="1">
                <a:solidFill>
                  <a:srgbClr val="009DB0"/>
                </a:solidFill>
              </a:rPr>
              <a:t>Web-scrapping</a:t>
            </a:r>
            <a:r>
              <a:rPr lang="en-US" sz="900"/>
              <a:t> </a:t>
            </a:r>
            <a:r>
              <a:rPr lang="en-US" sz="900" b="1">
                <a:solidFill>
                  <a:srgbClr val="009DB0"/>
                </a:solidFill>
              </a:rPr>
              <a:t>algorithms</a:t>
            </a:r>
            <a:r>
              <a:rPr lang="en-US" sz="900"/>
              <a:t> collect customers' banking data on their different accounts in order to gather them in a single place</a:t>
            </a:r>
          </a:p>
          <a:p>
            <a:pPr marL="171450" marR="0" indent="-171450" defTabSz="914400" eaLnBrk="1" latinLnBrk="0" hangingPunct="1">
              <a:lnSpc>
                <a:spcPct val="100000"/>
              </a:lnSpc>
              <a:buClr>
                <a:schemeClr val="tx1"/>
              </a:buClr>
              <a:buSzTx/>
              <a:buFont typeface="Arial" panose="020B0604020202020204" pitchFamily="34" charset="0"/>
              <a:buChar char="•"/>
              <a:tabLst/>
            </a:pPr>
            <a:r>
              <a:rPr lang="en-US" sz="900"/>
              <a:t>Each user has access to a </a:t>
            </a:r>
            <a:r>
              <a:rPr lang="en-US" sz="900" b="1">
                <a:solidFill>
                  <a:srgbClr val="009DB0"/>
                </a:solidFill>
              </a:rPr>
              <a:t>visual</a:t>
            </a:r>
            <a:r>
              <a:rPr lang="en-US" sz="900"/>
              <a:t> and </a:t>
            </a:r>
            <a:r>
              <a:rPr lang="en-US" sz="900" b="1">
                <a:solidFill>
                  <a:srgbClr val="009DB0"/>
                </a:solidFill>
              </a:rPr>
              <a:t>interactive</a:t>
            </a:r>
            <a:r>
              <a:rPr lang="en-US" sz="900"/>
              <a:t> </a:t>
            </a:r>
            <a:r>
              <a:rPr lang="en-US" sz="900" b="1">
                <a:solidFill>
                  <a:srgbClr val="009DB0"/>
                </a:solidFill>
              </a:rPr>
              <a:t>interface</a:t>
            </a:r>
            <a:r>
              <a:rPr lang="en-US" sz="900"/>
              <a:t> that offers tools to help manage their accounts (e.g., alerts,...)</a:t>
            </a:r>
          </a:p>
          <a:p>
            <a:pPr marL="171450" marR="0" indent="-171450" defTabSz="914400" eaLnBrk="1" latinLnBrk="0" hangingPunct="1">
              <a:lnSpc>
                <a:spcPct val="100000"/>
              </a:lnSpc>
              <a:buClrTx/>
              <a:buSzTx/>
              <a:buFont typeface="Arial" panose="020B0604020202020204" pitchFamily="34" charset="0"/>
              <a:buChar char="•"/>
              <a:tabLst/>
            </a:pPr>
            <a:endParaRPr kumimoji="0" lang="en-US" sz="900" b="1" u="none" strike="noStrike" cap="none" normalizeH="0" baseline="0">
              <a:ln>
                <a:noFill/>
              </a:ln>
              <a:solidFill>
                <a:srgbClr val="009DB0"/>
              </a:solidFill>
              <a:effectLst/>
            </a:endParaRPr>
          </a:p>
        </p:txBody>
      </p:sp>
      <p:sp>
        <p:nvSpPr>
          <p:cNvPr id="28" name="Rectangle 27">
            <a:extLst>
              <a:ext uri="{FF2B5EF4-FFF2-40B4-BE49-F238E27FC236}">
                <a16:creationId xmlns:a16="http://schemas.microsoft.com/office/drawing/2014/main" id="{67407A4A-9EF4-46C9-8169-65FCD807739B}"/>
              </a:ext>
            </a:extLst>
          </p:cNvPr>
          <p:cNvSpPr/>
          <p:nvPr/>
        </p:nvSpPr>
        <p:spPr>
          <a:xfrm>
            <a:off x="6135544" y="2492804"/>
            <a:ext cx="3616013" cy="1257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tx1"/>
                </a:solidFill>
              </a:rPr>
              <a:t>CG’s CGPs could </a:t>
            </a:r>
            <a:r>
              <a:rPr lang="en-US" sz="900" b="1">
                <a:solidFill>
                  <a:srgbClr val="00ABB9"/>
                </a:solidFill>
              </a:rPr>
              <a:t>widen</a:t>
            </a:r>
            <a:r>
              <a:rPr lang="en-US" sz="900">
                <a:solidFill>
                  <a:schemeClr val="tx1"/>
                </a:solidFill>
              </a:rPr>
              <a:t> their </a:t>
            </a:r>
            <a:r>
              <a:rPr lang="en-US" sz="900" b="1">
                <a:solidFill>
                  <a:srgbClr val="00ABB9"/>
                </a:solidFill>
              </a:rPr>
              <a:t>offer</a:t>
            </a:r>
            <a:r>
              <a:rPr lang="en-US" sz="900">
                <a:solidFill>
                  <a:schemeClr val="tx1"/>
                </a:solidFill>
              </a:rPr>
              <a:t> with an account aggregator to provide a </a:t>
            </a:r>
            <a:r>
              <a:rPr lang="en-US" sz="900" b="1">
                <a:solidFill>
                  <a:srgbClr val="00ABB9"/>
                </a:solidFill>
              </a:rPr>
              <a:t>less</a:t>
            </a:r>
            <a:r>
              <a:rPr lang="en-US" sz="900">
                <a:solidFill>
                  <a:schemeClr val="tx1"/>
                </a:solidFill>
              </a:rPr>
              <a:t> </a:t>
            </a:r>
            <a:r>
              <a:rPr lang="en-US" sz="900" b="1">
                <a:solidFill>
                  <a:srgbClr val="00ABB9"/>
                </a:solidFill>
              </a:rPr>
              <a:t>fragmented</a:t>
            </a:r>
            <a:r>
              <a:rPr lang="en-US" sz="900">
                <a:solidFill>
                  <a:schemeClr val="tx1"/>
                </a:solidFill>
              </a:rPr>
              <a:t> </a:t>
            </a:r>
            <a:r>
              <a:rPr lang="en-US" sz="900" b="1">
                <a:solidFill>
                  <a:srgbClr val="00ABB9"/>
                </a:solidFill>
              </a:rPr>
              <a:t>customer</a:t>
            </a:r>
            <a:r>
              <a:rPr lang="en-US" sz="900">
                <a:solidFill>
                  <a:schemeClr val="tx1"/>
                </a:solidFill>
              </a:rPr>
              <a:t> </a:t>
            </a:r>
            <a:r>
              <a:rPr lang="en-US" sz="900" b="1">
                <a:solidFill>
                  <a:srgbClr val="00ABB9"/>
                </a:solidFill>
              </a:rPr>
              <a:t>experience</a:t>
            </a:r>
          </a:p>
          <a:p>
            <a:pPr marL="171450" indent="-171450">
              <a:buClr>
                <a:schemeClr val="tx1"/>
              </a:buClr>
              <a:buFont typeface="Arial" panose="020B0604020202020204" pitchFamily="34" charset="0"/>
              <a:buChar char="•"/>
            </a:pPr>
            <a:r>
              <a:rPr lang="en-US" sz="900">
                <a:solidFill>
                  <a:schemeClr val="tx1"/>
                </a:solidFill>
              </a:rPr>
              <a:t>CG could use </a:t>
            </a:r>
            <a:r>
              <a:rPr lang="en-US" sz="900" b="1">
                <a:solidFill>
                  <a:srgbClr val="00ABB9"/>
                </a:solidFill>
              </a:rPr>
              <a:t>APIs</a:t>
            </a:r>
            <a:r>
              <a:rPr lang="en-US" sz="900">
                <a:solidFill>
                  <a:schemeClr val="tx1"/>
                </a:solidFill>
              </a:rPr>
              <a:t> or </a:t>
            </a:r>
            <a:r>
              <a:rPr lang="en-US" sz="900" b="1" err="1">
                <a:solidFill>
                  <a:srgbClr val="00ABB9"/>
                </a:solidFill>
              </a:rPr>
              <a:t>webscrapping</a:t>
            </a:r>
            <a:r>
              <a:rPr lang="en-US" sz="900">
                <a:solidFill>
                  <a:schemeClr val="tx1"/>
                </a:solidFill>
              </a:rPr>
              <a:t> or partner with existing players (e.g., </a:t>
            </a:r>
            <a:r>
              <a:rPr lang="en-US" sz="900" err="1">
                <a:solidFill>
                  <a:schemeClr val="tx1"/>
                </a:solidFill>
              </a:rPr>
              <a:t>Bankin</a:t>
            </a:r>
            <a:r>
              <a:rPr lang="en-US" sz="900">
                <a:solidFill>
                  <a:schemeClr val="tx1"/>
                </a:solidFill>
              </a:rPr>
              <a:t>’) to connect to existing customers bank account so CGPs will have their client's banking information up to date and will be able to </a:t>
            </a:r>
            <a:r>
              <a:rPr lang="en-US" sz="900" b="1">
                <a:solidFill>
                  <a:srgbClr val="00ABB9"/>
                </a:solidFill>
              </a:rPr>
              <a:t>fine-tune</a:t>
            </a:r>
            <a:r>
              <a:rPr lang="en-US" sz="900">
                <a:solidFill>
                  <a:schemeClr val="tx1"/>
                </a:solidFill>
              </a:rPr>
              <a:t> </a:t>
            </a:r>
            <a:r>
              <a:rPr lang="en-US" sz="900" b="1">
                <a:solidFill>
                  <a:srgbClr val="00ABB9"/>
                </a:solidFill>
              </a:rPr>
              <a:t>their</a:t>
            </a:r>
            <a:r>
              <a:rPr lang="en-US" sz="900">
                <a:solidFill>
                  <a:schemeClr val="tx1"/>
                </a:solidFill>
              </a:rPr>
              <a:t> </a:t>
            </a:r>
            <a:r>
              <a:rPr lang="en-US" sz="900" b="1">
                <a:solidFill>
                  <a:srgbClr val="00ABB9"/>
                </a:solidFill>
              </a:rPr>
              <a:t>advice</a:t>
            </a:r>
            <a:endParaRPr lang="en-US" sz="900">
              <a:solidFill>
                <a:schemeClr val="tx1"/>
              </a:solidFill>
            </a:endParaRPr>
          </a:p>
        </p:txBody>
      </p:sp>
      <p:sp>
        <p:nvSpPr>
          <p:cNvPr id="30" name="Triangle isocèle 44">
            <a:extLst>
              <a:ext uri="{FF2B5EF4-FFF2-40B4-BE49-F238E27FC236}">
                <a16:creationId xmlns:a16="http://schemas.microsoft.com/office/drawing/2014/main" id="{4825BE94-A127-4108-8004-1039B48C8714}"/>
              </a:ext>
            </a:extLst>
          </p:cNvPr>
          <p:cNvSpPr/>
          <p:nvPr/>
        </p:nvSpPr>
        <p:spPr bwMode="auto">
          <a:xfrm rot="5400000">
            <a:off x="5424693" y="4380481"/>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31" name="Rectangle 30">
            <a:extLst>
              <a:ext uri="{FF2B5EF4-FFF2-40B4-BE49-F238E27FC236}">
                <a16:creationId xmlns:a16="http://schemas.microsoft.com/office/drawing/2014/main" id="{F6B0EA52-7F84-41A9-B5D5-683A92FB1ACB}"/>
              </a:ext>
            </a:extLst>
          </p:cNvPr>
          <p:cNvSpPr/>
          <p:nvPr/>
        </p:nvSpPr>
        <p:spPr bwMode="auto">
          <a:xfrm>
            <a:off x="200035" y="3873480"/>
            <a:ext cx="1404000" cy="125750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ts val="900"/>
              </a:lnSpc>
            </a:pPr>
            <a:r>
              <a:rPr lang="en-US" sz="1000" b="1">
                <a:solidFill>
                  <a:srgbClr val="00ABB9"/>
                </a:solidFill>
              </a:rPr>
              <a:t>Key life moments</a:t>
            </a:r>
          </a:p>
        </p:txBody>
      </p:sp>
      <p:sp>
        <p:nvSpPr>
          <p:cNvPr id="32" name="Rectangle 31">
            <a:extLst>
              <a:ext uri="{FF2B5EF4-FFF2-40B4-BE49-F238E27FC236}">
                <a16:creationId xmlns:a16="http://schemas.microsoft.com/office/drawing/2014/main" id="{50A5C4BA-388C-4783-AF5A-7857EDE448E9}"/>
              </a:ext>
            </a:extLst>
          </p:cNvPr>
          <p:cNvSpPr/>
          <p:nvPr/>
        </p:nvSpPr>
        <p:spPr bwMode="auto">
          <a:xfrm>
            <a:off x="1867059" y="3873480"/>
            <a:ext cx="3616013" cy="125750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kumimoji="0" lang="en-US" sz="900" b="1" u="none" strike="noStrike" cap="none" normalizeH="0" baseline="0">
                <a:ln>
                  <a:noFill/>
                </a:ln>
                <a:solidFill>
                  <a:srgbClr val="009DB0"/>
                </a:solidFill>
                <a:effectLst/>
              </a:rPr>
              <a:t>BANKING INDUSTRY – Life moments detection</a:t>
            </a:r>
          </a:p>
          <a:p>
            <a:pPr algn="ctr" fontAlgn="base">
              <a:spcBef>
                <a:spcPct val="0"/>
              </a:spcBef>
              <a:spcAft>
                <a:spcPct val="0"/>
              </a:spcAft>
            </a:pPr>
            <a:endParaRPr kumimoji="0" lang="en-US" sz="900" b="1" u="none" strike="noStrike" cap="none" normalizeH="0" baseline="0">
              <a:ln>
                <a:noFill/>
              </a:ln>
              <a:solidFill>
                <a:srgbClr val="009DB0"/>
              </a:solidFill>
              <a:effectLst/>
            </a:endParaRPr>
          </a:p>
          <a:p>
            <a:pPr marL="171450" indent="-171450" algn="just" fontAlgn="base">
              <a:spcBef>
                <a:spcPct val="0"/>
              </a:spcBef>
              <a:spcAft>
                <a:spcPct val="0"/>
              </a:spcAft>
              <a:buClr>
                <a:schemeClr val="tx1"/>
              </a:buClr>
              <a:buFont typeface="Arial" panose="020B0604020202020204" pitchFamily="34" charset="0"/>
              <a:buChar char="•"/>
            </a:pPr>
            <a:r>
              <a:rPr kumimoji="0" lang="en-US" sz="900" b="1" u="none" strike="noStrike" cap="none" normalizeH="0" baseline="0">
                <a:ln>
                  <a:noFill/>
                </a:ln>
                <a:solidFill>
                  <a:srgbClr val="009DB0"/>
                </a:solidFill>
                <a:effectLst/>
              </a:rPr>
              <a:t>Machine learning algorithm </a:t>
            </a:r>
            <a:r>
              <a:rPr kumimoji="0" lang="en-US" sz="900" u="none" strike="noStrike" cap="none" normalizeH="0" baseline="0">
                <a:ln>
                  <a:noFill/>
                </a:ln>
                <a:effectLst/>
              </a:rPr>
              <a:t>analyzes income on customer’s account and is able to detect unemployment moment or wage increase </a:t>
            </a:r>
          </a:p>
          <a:p>
            <a:pPr marL="171450" indent="-171450" algn="just" fontAlgn="base">
              <a:spcBef>
                <a:spcPct val="0"/>
              </a:spcBef>
              <a:spcAft>
                <a:spcPct val="0"/>
              </a:spcAft>
              <a:buClr>
                <a:schemeClr val="tx1"/>
              </a:buClr>
              <a:buFont typeface="Arial" panose="020B0604020202020204" pitchFamily="34" charset="0"/>
              <a:buChar char="•"/>
            </a:pPr>
            <a:r>
              <a:rPr kumimoji="0" lang="en-US" sz="900" u="none" strike="noStrike" cap="none" normalizeH="0" baseline="0">
                <a:ln>
                  <a:noFill/>
                </a:ln>
                <a:effectLst/>
              </a:rPr>
              <a:t>Banks can then propose </a:t>
            </a:r>
            <a:r>
              <a:rPr kumimoji="0" lang="en-US" sz="900" b="1" u="none" strike="noStrike" cap="none" normalizeH="0" baseline="0">
                <a:ln>
                  <a:noFill/>
                </a:ln>
                <a:solidFill>
                  <a:srgbClr val="009DB0"/>
                </a:solidFill>
                <a:effectLst/>
              </a:rPr>
              <a:t>adapted solution for the customer</a:t>
            </a:r>
            <a:r>
              <a:rPr kumimoji="0" lang="en-US" sz="900" u="none" strike="noStrike" cap="none" normalizeH="0" baseline="0">
                <a:ln>
                  <a:noFill/>
                </a:ln>
                <a:effectLst/>
              </a:rPr>
              <a:t>: a lend in case of unemployment for example</a:t>
            </a:r>
          </a:p>
        </p:txBody>
      </p:sp>
      <p:sp>
        <p:nvSpPr>
          <p:cNvPr id="33" name="Rectangle 32">
            <a:extLst>
              <a:ext uri="{FF2B5EF4-FFF2-40B4-BE49-F238E27FC236}">
                <a16:creationId xmlns:a16="http://schemas.microsoft.com/office/drawing/2014/main" id="{650D0C00-5EC2-4175-9FB3-6B160E87666D}"/>
              </a:ext>
            </a:extLst>
          </p:cNvPr>
          <p:cNvSpPr/>
          <p:nvPr/>
        </p:nvSpPr>
        <p:spPr>
          <a:xfrm>
            <a:off x="6135544" y="3873480"/>
            <a:ext cx="3616013" cy="1257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900">
                <a:solidFill>
                  <a:schemeClr val="tx1"/>
                </a:solidFill>
              </a:rPr>
              <a:t>CG could </a:t>
            </a:r>
            <a:r>
              <a:rPr lang="en-US" sz="900" b="1">
                <a:solidFill>
                  <a:srgbClr val="009DB0"/>
                </a:solidFill>
              </a:rPr>
              <a:t>launch a verticalized neo-bank </a:t>
            </a:r>
            <a:r>
              <a:rPr lang="en-US" sz="900">
                <a:solidFill>
                  <a:schemeClr val="tx1"/>
                </a:solidFill>
              </a:rPr>
              <a:t>targeting expatriates or athlete for example in order to collect bank account data</a:t>
            </a:r>
          </a:p>
          <a:p>
            <a:pPr marL="171450" indent="-171450">
              <a:buClr>
                <a:schemeClr val="tx1"/>
              </a:buClr>
              <a:buFont typeface="Arial" panose="020B0604020202020204" pitchFamily="34" charset="0"/>
              <a:buChar char="•"/>
            </a:pPr>
            <a:r>
              <a:rPr lang="en-US" sz="900">
                <a:solidFill>
                  <a:schemeClr val="tx1"/>
                </a:solidFill>
              </a:rPr>
              <a:t>CG could then </a:t>
            </a:r>
            <a:r>
              <a:rPr lang="en-US" sz="900" b="1">
                <a:solidFill>
                  <a:srgbClr val="009DB0"/>
                </a:solidFill>
              </a:rPr>
              <a:t>detect life moment </a:t>
            </a:r>
            <a:r>
              <a:rPr lang="en-US" sz="900">
                <a:solidFill>
                  <a:schemeClr val="tx1"/>
                </a:solidFill>
              </a:rPr>
              <a:t>(e.g.; legacy, sale of apartment …) and </a:t>
            </a:r>
            <a:r>
              <a:rPr lang="en-US" sz="900" b="1">
                <a:solidFill>
                  <a:srgbClr val="009DB0"/>
                </a:solidFill>
              </a:rPr>
              <a:t>proactively push recommendation of investment</a:t>
            </a:r>
          </a:p>
        </p:txBody>
      </p:sp>
      <p:sp>
        <p:nvSpPr>
          <p:cNvPr id="7" name="Ellipse 41">
            <a:extLst>
              <a:ext uri="{FF2B5EF4-FFF2-40B4-BE49-F238E27FC236}">
                <a16:creationId xmlns:a16="http://schemas.microsoft.com/office/drawing/2014/main" id="{EB47885E-120A-4DC3-8746-ACACA87A9462}"/>
              </a:ext>
            </a:extLst>
          </p:cNvPr>
          <p:cNvSpPr/>
          <p:nvPr/>
        </p:nvSpPr>
        <p:spPr>
          <a:xfrm>
            <a:off x="767965" y="1139422"/>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7" name="Ellipse 41">
            <a:extLst>
              <a:ext uri="{FF2B5EF4-FFF2-40B4-BE49-F238E27FC236}">
                <a16:creationId xmlns:a16="http://schemas.microsoft.com/office/drawing/2014/main" id="{C83F6BE8-AA60-4402-90C2-B78BD62CFCD7}"/>
              </a:ext>
            </a:extLst>
          </p:cNvPr>
          <p:cNvSpPr/>
          <p:nvPr/>
        </p:nvSpPr>
        <p:spPr>
          <a:xfrm>
            <a:off x="767965" y="2487409"/>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8" name="Ellipse 41">
            <a:extLst>
              <a:ext uri="{FF2B5EF4-FFF2-40B4-BE49-F238E27FC236}">
                <a16:creationId xmlns:a16="http://schemas.microsoft.com/office/drawing/2014/main" id="{2F2CF9D4-1A40-4DF4-8BBF-0601397C4DE1}"/>
              </a:ext>
            </a:extLst>
          </p:cNvPr>
          <p:cNvSpPr/>
          <p:nvPr/>
        </p:nvSpPr>
        <p:spPr>
          <a:xfrm>
            <a:off x="767965" y="3898191"/>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pic>
        <p:nvPicPr>
          <p:cNvPr id="5122" name="Picture 2" descr="Bankin : pour une meilleure gestion de ses comptes bancaires">
            <a:extLst>
              <a:ext uri="{FF2B5EF4-FFF2-40B4-BE49-F238E27FC236}">
                <a16:creationId xmlns:a16="http://schemas.microsoft.com/office/drawing/2014/main" id="{AE2F7F6F-DAA6-4892-BA9C-4BF2976956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6900" y="2442021"/>
            <a:ext cx="755607" cy="3589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Related image">
            <a:extLst>
              <a:ext uri="{FF2B5EF4-FFF2-40B4-BE49-F238E27FC236}">
                <a16:creationId xmlns:a16="http://schemas.microsoft.com/office/drawing/2014/main" id="{305B85EF-5F47-4CB7-B856-523D73B4F7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5016" y="1151731"/>
            <a:ext cx="290619" cy="29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2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BDD0C80-AD1D-4599-9D0A-2814387FF1B2}"/>
              </a:ext>
            </a:extLst>
          </p:cNvPr>
          <p:cNvSpPr/>
          <p:nvPr/>
        </p:nvSpPr>
        <p:spPr>
          <a:xfrm>
            <a:off x="172106" y="1456660"/>
            <a:ext cx="2865475"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000">
              <a:solidFill>
                <a:schemeClr val="tx1"/>
              </a:solidFill>
            </a:endParaRPr>
          </a:p>
        </p:txBody>
      </p:sp>
      <p:sp>
        <p:nvSpPr>
          <p:cNvPr id="2" name="Titre 1">
            <a:extLst>
              <a:ext uri="{FF2B5EF4-FFF2-40B4-BE49-F238E27FC236}">
                <a16:creationId xmlns:a16="http://schemas.microsoft.com/office/drawing/2014/main" id="{984E1429-BD76-4E64-A700-747FE96E86F9}"/>
              </a:ext>
            </a:extLst>
          </p:cNvPr>
          <p:cNvSpPr>
            <a:spLocks noGrp="1"/>
          </p:cNvSpPr>
          <p:nvPr>
            <p:ph type="ctrTitle"/>
          </p:nvPr>
        </p:nvSpPr>
        <p:spPr/>
        <p:txBody>
          <a:bodyPr/>
          <a:lstStyle/>
          <a:p>
            <a:r>
              <a:rPr lang="en-US" sz="1300"/>
              <a:t>Based on the </a:t>
            </a:r>
            <a:r>
              <a:rPr lang="en-US" sz="1300">
                <a:solidFill>
                  <a:srgbClr val="009DB0"/>
                </a:solidFill>
              </a:rPr>
              <a:t>analysis</a:t>
            </a:r>
            <a:r>
              <a:rPr lang="en-US" sz="1300"/>
              <a:t> of the </a:t>
            </a:r>
            <a:r>
              <a:rPr lang="en-US" sz="1300">
                <a:solidFill>
                  <a:srgbClr val="009DB0"/>
                </a:solidFill>
              </a:rPr>
              <a:t>customer</a:t>
            </a:r>
            <a:r>
              <a:rPr lang="en-US" sz="1300"/>
              <a:t> </a:t>
            </a:r>
            <a:r>
              <a:rPr lang="en-US" sz="1300">
                <a:solidFill>
                  <a:srgbClr val="009DB0"/>
                </a:solidFill>
              </a:rPr>
              <a:t>journey</a:t>
            </a:r>
            <a:r>
              <a:rPr lang="en-US" sz="1300"/>
              <a:t> and the associated </a:t>
            </a:r>
            <a:r>
              <a:rPr lang="en-US" sz="1300">
                <a:solidFill>
                  <a:srgbClr val="009DB0"/>
                </a:solidFill>
              </a:rPr>
              <a:t>pain</a:t>
            </a:r>
            <a:r>
              <a:rPr lang="en-US" sz="1300"/>
              <a:t> </a:t>
            </a:r>
            <a:r>
              <a:rPr lang="en-US" sz="1300">
                <a:solidFill>
                  <a:srgbClr val="009DB0"/>
                </a:solidFill>
              </a:rPr>
              <a:t>points</a:t>
            </a:r>
            <a:r>
              <a:rPr lang="en-US" sz="1300"/>
              <a:t>, </a:t>
            </a:r>
            <a:r>
              <a:rPr lang="en-US" sz="1300">
                <a:solidFill>
                  <a:srgbClr val="009DB0"/>
                </a:solidFill>
              </a:rPr>
              <a:t>Orange</a:t>
            </a:r>
            <a:r>
              <a:rPr lang="en-US" sz="1300"/>
              <a:t> has </a:t>
            </a:r>
            <a:r>
              <a:rPr lang="en-US" sz="1300">
                <a:solidFill>
                  <a:srgbClr val="009DB0"/>
                </a:solidFill>
              </a:rPr>
              <a:t>set</a:t>
            </a:r>
            <a:r>
              <a:rPr lang="en-US" sz="1300"/>
              <a:t> </a:t>
            </a:r>
            <a:r>
              <a:rPr lang="en-US" sz="1300">
                <a:solidFill>
                  <a:srgbClr val="009DB0"/>
                </a:solidFill>
              </a:rPr>
              <a:t>up</a:t>
            </a:r>
            <a:r>
              <a:rPr lang="en-US" sz="1300"/>
              <a:t> an in-store </a:t>
            </a:r>
            <a:r>
              <a:rPr lang="en-US" sz="1300">
                <a:solidFill>
                  <a:srgbClr val="009DB0"/>
                </a:solidFill>
              </a:rPr>
              <a:t>recommendation</a:t>
            </a:r>
            <a:r>
              <a:rPr lang="en-US" sz="1300"/>
              <a:t> </a:t>
            </a:r>
            <a:r>
              <a:rPr lang="en-US" sz="1300">
                <a:solidFill>
                  <a:srgbClr val="009DB0"/>
                </a:solidFill>
              </a:rPr>
              <a:t>tool</a:t>
            </a:r>
          </a:p>
        </p:txBody>
      </p:sp>
      <p:sp>
        <p:nvSpPr>
          <p:cNvPr id="5" name="Rectangle 4">
            <a:extLst>
              <a:ext uri="{FF2B5EF4-FFF2-40B4-BE49-F238E27FC236}">
                <a16:creationId xmlns:a16="http://schemas.microsoft.com/office/drawing/2014/main" id="{C7353B2D-4B4E-4F11-99E3-5D059BF7F046}"/>
              </a:ext>
            </a:extLst>
          </p:cNvPr>
          <p:cNvSpPr/>
          <p:nvPr/>
        </p:nvSpPr>
        <p:spPr>
          <a:xfrm>
            <a:off x="219887" y="1456660"/>
            <a:ext cx="2865475" cy="45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riangle isocèle 44">
            <a:extLst>
              <a:ext uri="{FF2B5EF4-FFF2-40B4-BE49-F238E27FC236}">
                <a16:creationId xmlns:a16="http://schemas.microsoft.com/office/drawing/2014/main" id="{0A02149C-06BB-47A7-9265-54B406950A4E}"/>
              </a:ext>
            </a:extLst>
          </p:cNvPr>
          <p:cNvSpPr/>
          <p:nvPr/>
        </p:nvSpPr>
        <p:spPr bwMode="auto">
          <a:xfrm rot="5400000">
            <a:off x="2869210" y="3365789"/>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6" name="Triangle isocèle 44">
            <a:extLst>
              <a:ext uri="{FF2B5EF4-FFF2-40B4-BE49-F238E27FC236}">
                <a16:creationId xmlns:a16="http://schemas.microsoft.com/office/drawing/2014/main" id="{AE8AE236-8B0E-4000-B653-A0D4E54D42AF}"/>
              </a:ext>
            </a:extLst>
          </p:cNvPr>
          <p:cNvSpPr/>
          <p:nvPr/>
        </p:nvSpPr>
        <p:spPr bwMode="auto">
          <a:xfrm rot="5400000">
            <a:off x="6111309" y="3365791"/>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8" name="Rectangle 17">
            <a:extLst>
              <a:ext uri="{FF2B5EF4-FFF2-40B4-BE49-F238E27FC236}">
                <a16:creationId xmlns:a16="http://schemas.microsoft.com/office/drawing/2014/main" id="{3A40588C-1E23-46A4-96FC-BAF579C2585C}"/>
              </a:ext>
            </a:extLst>
          </p:cNvPr>
          <p:cNvSpPr/>
          <p:nvPr/>
        </p:nvSpPr>
        <p:spPr>
          <a:xfrm>
            <a:off x="392740" y="1630327"/>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DATA</a:t>
            </a:r>
          </a:p>
          <a:p>
            <a:endParaRPr lang="en-US" sz="900" b="1">
              <a:solidFill>
                <a:srgbClr val="009DB0"/>
              </a:solidFill>
            </a:endParaRPr>
          </a:p>
          <a:p>
            <a:pPr marL="171450" indent="-171450">
              <a:buClr>
                <a:schemeClr val="tx1"/>
              </a:buClr>
              <a:buFont typeface="Arial" panose="020B0604020202020204" pitchFamily="34" charset="0"/>
              <a:buChar char="•"/>
            </a:pPr>
            <a:r>
              <a:rPr lang="en-US" sz="900" b="1">
                <a:solidFill>
                  <a:srgbClr val="009DB0"/>
                </a:solidFill>
              </a:rPr>
              <a:t>Customer database </a:t>
            </a:r>
            <a:r>
              <a:rPr lang="en-US" sz="900">
                <a:solidFill>
                  <a:schemeClr val="tx1"/>
                </a:solidFill>
              </a:rPr>
              <a:t>(e.g., previous purchase, behavior on the different channels,…)</a:t>
            </a:r>
          </a:p>
          <a:p>
            <a:pPr marL="171450" indent="-171450">
              <a:buClr>
                <a:schemeClr val="tx1"/>
              </a:buClr>
              <a:buFont typeface="Arial" panose="020B0604020202020204" pitchFamily="34" charset="0"/>
              <a:buChar char="•"/>
            </a:pPr>
            <a:r>
              <a:rPr lang="en-US" sz="900">
                <a:solidFill>
                  <a:schemeClr val="tx1"/>
                </a:solidFill>
              </a:rPr>
              <a:t>Tests and feedback on comparator site</a:t>
            </a:r>
          </a:p>
          <a:p>
            <a:pPr marL="342900" indent="-342900">
              <a:buClr>
                <a:schemeClr val="tx1"/>
              </a:buClr>
              <a:buFont typeface="Arial" panose="020B0604020202020204" pitchFamily="34" charset="0"/>
              <a:buChar char="•"/>
            </a:pPr>
            <a:r>
              <a:rPr lang="en-US" sz="900">
                <a:solidFill>
                  <a:schemeClr val="tx1"/>
                </a:solidFill>
              </a:rPr>
              <a:t>…</a:t>
            </a:r>
          </a:p>
        </p:txBody>
      </p:sp>
      <p:sp>
        <p:nvSpPr>
          <p:cNvPr id="19" name="Rectangle 18">
            <a:extLst>
              <a:ext uri="{FF2B5EF4-FFF2-40B4-BE49-F238E27FC236}">
                <a16:creationId xmlns:a16="http://schemas.microsoft.com/office/drawing/2014/main" id="{8FC2428A-48D8-4940-BDD9-57747F2E7E91}"/>
              </a:ext>
            </a:extLst>
          </p:cNvPr>
          <p:cNvSpPr/>
          <p:nvPr/>
        </p:nvSpPr>
        <p:spPr>
          <a:xfrm>
            <a:off x="392740" y="3147223"/>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MODEL</a:t>
            </a:r>
          </a:p>
          <a:p>
            <a:endParaRPr lang="en-US" sz="900" b="1">
              <a:solidFill>
                <a:srgbClr val="009DB0"/>
              </a:solidFill>
            </a:endParaRPr>
          </a:p>
          <a:p>
            <a:pPr marL="171450" indent="-171450">
              <a:buClr>
                <a:schemeClr val="tx1"/>
              </a:buClr>
              <a:buFont typeface="Arial" panose="020B0604020202020204" pitchFamily="34" charset="0"/>
              <a:buChar char="•"/>
            </a:pPr>
            <a:r>
              <a:rPr lang="en-US" sz="900">
                <a:solidFill>
                  <a:schemeClr val="tx1"/>
                </a:solidFill>
              </a:rPr>
              <a:t>Exclusive trade-offs mechanisms</a:t>
            </a:r>
          </a:p>
          <a:p>
            <a:pPr marL="171450" indent="-171450">
              <a:buClr>
                <a:schemeClr val="tx1"/>
              </a:buClr>
              <a:buFont typeface="Arial" panose="020B0604020202020204" pitchFamily="34" charset="0"/>
              <a:buChar char="•"/>
            </a:pPr>
            <a:r>
              <a:rPr lang="en-US" sz="900">
                <a:solidFill>
                  <a:schemeClr val="tx1"/>
                </a:solidFill>
              </a:rPr>
              <a:t>Fuzzy logic</a:t>
            </a:r>
          </a:p>
          <a:p>
            <a:pPr marL="171450" indent="-171450">
              <a:buClr>
                <a:schemeClr val="tx1"/>
              </a:buClr>
              <a:buFont typeface="Arial" panose="020B0604020202020204" pitchFamily="34" charset="0"/>
              <a:buChar char="•"/>
            </a:pPr>
            <a:r>
              <a:rPr lang="en-US" sz="900">
                <a:solidFill>
                  <a:schemeClr val="tx1"/>
                </a:solidFill>
              </a:rPr>
              <a:t>Self-learning genetic algorithms</a:t>
            </a:r>
          </a:p>
          <a:p>
            <a:pPr marL="171450" indent="-171450">
              <a:buClr>
                <a:schemeClr val="tx1"/>
              </a:buClr>
              <a:buFont typeface="Arial" panose="020B0604020202020204" pitchFamily="34" charset="0"/>
              <a:buChar char="•"/>
            </a:pPr>
            <a:r>
              <a:rPr lang="en-US" sz="900">
                <a:solidFill>
                  <a:schemeClr val="tx1"/>
                </a:solidFill>
              </a:rPr>
              <a:t>Bootstrapping</a:t>
            </a:r>
          </a:p>
          <a:p>
            <a:pPr marL="171450" indent="-171450">
              <a:buClr>
                <a:schemeClr val="tx1"/>
              </a:buClr>
              <a:buFont typeface="Arial" panose="020B0604020202020204" pitchFamily="34" charset="0"/>
              <a:buChar char="•"/>
            </a:pPr>
            <a:r>
              <a:rPr lang="en-US" sz="900">
                <a:solidFill>
                  <a:schemeClr val="tx1"/>
                </a:solidFill>
              </a:rPr>
              <a:t>…</a:t>
            </a:r>
          </a:p>
        </p:txBody>
      </p:sp>
      <p:sp>
        <p:nvSpPr>
          <p:cNvPr id="20" name="Rectangle 19">
            <a:extLst>
              <a:ext uri="{FF2B5EF4-FFF2-40B4-BE49-F238E27FC236}">
                <a16:creationId xmlns:a16="http://schemas.microsoft.com/office/drawing/2014/main" id="{F1D91868-CB19-4234-93E2-907F6F767C91}"/>
              </a:ext>
            </a:extLst>
          </p:cNvPr>
          <p:cNvSpPr/>
          <p:nvPr/>
        </p:nvSpPr>
        <p:spPr>
          <a:xfrm>
            <a:off x="392740" y="4664118"/>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rgbClr val="009DB0"/>
                </a:solidFill>
              </a:rPr>
              <a:t>OUTPUT</a:t>
            </a:r>
          </a:p>
          <a:p>
            <a:endParaRPr lang="en-US" sz="1000">
              <a:solidFill>
                <a:schemeClr val="tx1"/>
              </a:solidFill>
            </a:endParaRPr>
          </a:p>
          <a:p>
            <a:pPr marL="228600" indent="-228600">
              <a:buClr>
                <a:schemeClr val="tx1"/>
              </a:buClr>
              <a:buFont typeface="Arial" panose="020B0604020202020204" pitchFamily="34" charset="0"/>
              <a:buChar char="•"/>
            </a:pPr>
            <a:r>
              <a:rPr lang="en-US" sz="900">
                <a:solidFill>
                  <a:schemeClr val="tx1"/>
                </a:solidFill>
              </a:rPr>
              <a:t>Generation of </a:t>
            </a:r>
            <a:r>
              <a:rPr lang="en-US" sz="900" b="1">
                <a:solidFill>
                  <a:srgbClr val="009DB0"/>
                </a:solidFill>
              </a:rPr>
              <a:t>clusters</a:t>
            </a:r>
            <a:endParaRPr lang="en-US" sz="900" b="1">
              <a:solidFill>
                <a:schemeClr val="tx1"/>
              </a:solidFill>
            </a:endParaRPr>
          </a:p>
          <a:p>
            <a:pPr marL="228600" indent="-228600">
              <a:buClr>
                <a:schemeClr val="tx1"/>
              </a:buClr>
              <a:buFont typeface="Arial" panose="020B0604020202020204" pitchFamily="34" charset="0"/>
              <a:buChar char="•"/>
            </a:pPr>
            <a:r>
              <a:rPr lang="en-US" sz="900" b="1">
                <a:solidFill>
                  <a:srgbClr val="009DB0"/>
                </a:solidFill>
              </a:rPr>
              <a:t>Personalized</a:t>
            </a:r>
            <a:r>
              <a:rPr lang="en-US" sz="900">
                <a:solidFill>
                  <a:schemeClr val="tx1"/>
                </a:solidFill>
              </a:rPr>
              <a:t> </a:t>
            </a:r>
            <a:r>
              <a:rPr lang="en-US" sz="900" b="1">
                <a:solidFill>
                  <a:srgbClr val="009DB0"/>
                </a:solidFill>
              </a:rPr>
              <a:t>product recommendation</a:t>
            </a:r>
          </a:p>
        </p:txBody>
      </p:sp>
      <p:sp>
        <p:nvSpPr>
          <p:cNvPr id="22" name="Triangle isocèle 44">
            <a:extLst>
              <a:ext uri="{FF2B5EF4-FFF2-40B4-BE49-F238E27FC236}">
                <a16:creationId xmlns:a16="http://schemas.microsoft.com/office/drawing/2014/main" id="{14D76D0C-C913-414B-8FB4-AAEBBBCED6AC}"/>
              </a:ext>
            </a:extLst>
          </p:cNvPr>
          <p:cNvSpPr/>
          <p:nvPr/>
        </p:nvSpPr>
        <p:spPr bwMode="auto">
          <a:xfrm rot="10800000">
            <a:off x="1363657" y="2966832"/>
            <a:ext cx="577934" cy="94984"/>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3" name="Triangle isocèle 44">
            <a:extLst>
              <a:ext uri="{FF2B5EF4-FFF2-40B4-BE49-F238E27FC236}">
                <a16:creationId xmlns:a16="http://schemas.microsoft.com/office/drawing/2014/main" id="{4D7B434A-8023-474E-BECF-28FE5FB69BEB}"/>
              </a:ext>
            </a:extLst>
          </p:cNvPr>
          <p:cNvSpPr/>
          <p:nvPr/>
        </p:nvSpPr>
        <p:spPr bwMode="auto">
          <a:xfrm rot="10800000">
            <a:off x="1363657" y="4483728"/>
            <a:ext cx="577934" cy="94984"/>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cxnSp>
        <p:nvCxnSpPr>
          <p:cNvPr id="29" name="Straight Connector 5">
            <a:extLst>
              <a:ext uri="{FF2B5EF4-FFF2-40B4-BE49-F238E27FC236}">
                <a16:creationId xmlns:a16="http://schemas.microsoft.com/office/drawing/2014/main" id="{0899BFB7-0E1B-4ED4-A674-3B3EE1642310}"/>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1" name="TextBox 10">
            <a:extLst>
              <a:ext uri="{FF2B5EF4-FFF2-40B4-BE49-F238E27FC236}">
                <a16:creationId xmlns:a16="http://schemas.microsoft.com/office/drawing/2014/main" id="{02D9A109-8C0C-4992-AAC5-961943E7E5B6}"/>
              </a:ext>
            </a:extLst>
          </p:cNvPr>
          <p:cNvSpPr txBox="1"/>
          <p:nvPr/>
        </p:nvSpPr>
        <p:spPr>
          <a:xfrm>
            <a:off x="2677036" y="731453"/>
            <a:ext cx="440956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Orange in-store recommendation tool</a:t>
            </a:r>
          </a:p>
        </p:txBody>
      </p:sp>
      <p:grpSp>
        <p:nvGrpSpPr>
          <p:cNvPr id="56" name="Group 55">
            <a:extLst>
              <a:ext uri="{FF2B5EF4-FFF2-40B4-BE49-F238E27FC236}">
                <a16:creationId xmlns:a16="http://schemas.microsoft.com/office/drawing/2014/main" id="{ACCB006F-41E5-4724-B084-D5FD9F855475}"/>
              </a:ext>
            </a:extLst>
          </p:cNvPr>
          <p:cNvGrpSpPr/>
          <p:nvPr/>
        </p:nvGrpSpPr>
        <p:grpSpPr>
          <a:xfrm>
            <a:off x="3771063" y="1079436"/>
            <a:ext cx="2160000" cy="288000"/>
            <a:chOff x="3882913" y="1079436"/>
            <a:chExt cx="2160000" cy="288000"/>
          </a:xfrm>
        </p:grpSpPr>
        <p:sp>
          <p:nvSpPr>
            <p:cNvPr id="12" name="Rectangle 11">
              <a:extLst>
                <a:ext uri="{FF2B5EF4-FFF2-40B4-BE49-F238E27FC236}">
                  <a16:creationId xmlns:a16="http://schemas.microsoft.com/office/drawing/2014/main" id="{60C9211B-3036-40F6-A767-5A0A0E29AC4A}"/>
                </a:ext>
              </a:extLst>
            </p:cNvPr>
            <p:cNvSpPr/>
            <p:nvPr/>
          </p:nvSpPr>
          <p:spPr>
            <a:xfrm>
              <a:off x="3882913" y="1079436"/>
              <a:ext cx="216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does it look like?</a:t>
              </a:r>
            </a:p>
          </p:txBody>
        </p:sp>
        <p:pic>
          <p:nvPicPr>
            <p:cNvPr id="37" name="Graphic 36">
              <a:extLst>
                <a:ext uri="{FF2B5EF4-FFF2-40B4-BE49-F238E27FC236}">
                  <a16:creationId xmlns:a16="http://schemas.microsoft.com/office/drawing/2014/main" id="{E4B15E5F-7558-4320-B44A-2C8DD6820B2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0003"/>
            <a:stretch/>
          </p:blipFill>
          <p:spPr>
            <a:xfrm>
              <a:off x="3893304" y="1125688"/>
              <a:ext cx="216007" cy="216000"/>
            </a:xfrm>
            <a:prstGeom prst="rect">
              <a:avLst/>
            </a:prstGeom>
          </p:spPr>
        </p:pic>
      </p:grpSp>
      <p:sp>
        <p:nvSpPr>
          <p:cNvPr id="13" name="Rectangle 12">
            <a:extLst>
              <a:ext uri="{FF2B5EF4-FFF2-40B4-BE49-F238E27FC236}">
                <a16:creationId xmlns:a16="http://schemas.microsoft.com/office/drawing/2014/main" id="{33B7AC76-A1DF-4439-8D9D-C519A68D2BA7}"/>
              </a:ext>
            </a:extLst>
          </p:cNvPr>
          <p:cNvSpPr/>
          <p:nvPr/>
        </p:nvSpPr>
        <p:spPr>
          <a:xfrm>
            <a:off x="7131503" y="1079436"/>
            <a:ext cx="2304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To what purpose?</a:t>
            </a:r>
          </a:p>
        </p:txBody>
      </p:sp>
      <p:grpSp>
        <p:nvGrpSpPr>
          <p:cNvPr id="57" name="Group 56">
            <a:extLst>
              <a:ext uri="{FF2B5EF4-FFF2-40B4-BE49-F238E27FC236}">
                <a16:creationId xmlns:a16="http://schemas.microsoft.com/office/drawing/2014/main" id="{DD5494C2-F417-4F98-B113-B0C0A39CF875}"/>
              </a:ext>
            </a:extLst>
          </p:cNvPr>
          <p:cNvGrpSpPr/>
          <p:nvPr/>
        </p:nvGrpSpPr>
        <p:grpSpPr>
          <a:xfrm>
            <a:off x="649694" y="1079436"/>
            <a:ext cx="1920930" cy="288000"/>
            <a:chOff x="649694" y="1079436"/>
            <a:chExt cx="1920930" cy="288000"/>
          </a:xfrm>
        </p:grpSpPr>
        <p:sp>
          <p:nvSpPr>
            <p:cNvPr id="11" name="Rectangle 10">
              <a:extLst>
                <a:ext uri="{FF2B5EF4-FFF2-40B4-BE49-F238E27FC236}">
                  <a16:creationId xmlns:a16="http://schemas.microsoft.com/office/drawing/2014/main" id="{873FB7FA-34F0-4B1D-922E-8CDB93112CA1}"/>
                </a:ext>
              </a:extLst>
            </p:cNvPr>
            <p:cNvSpPr/>
            <p:nvPr/>
          </p:nvSpPr>
          <p:spPr>
            <a:xfrm>
              <a:off x="734624"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does it work?</a:t>
              </a:r>
            </a:p>
          </p:txBody>
        </p:sp>
        <p:pic>
          <p:nvPicPr>
            <p:cNvPr id="43" name="Graphic 42">
              <a:extLst>
                <a:ext uri="{FF2B5EF4-FFF2-40B4-BE49-F238E27FC236}">
                  <a16:creationId xmlns:a16="http://schemas.microsoft.com/office/drawing/2014/main" id="{A3D05011-2365-4323-9358-0BB39AFF820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961"/>
            <a:stretch/>
          </p:blipFill>
          <p:spPr>
            <a:xfrm>
              <a:off x="649694" y="1107827"/>
              <a:ext cx="235028" cy="243953"/>
            </a:xfrm>
            <a:prstGeom prst="rect">
              <a:avLst/>
            </a:prstGeom>
          </p:spPr>
        </p:pic>
      </p:grpSp>
      <p:sp>
        <p:nvSpPr>
          <p:cNvPr id="45" name="Rectangle 44">
            <a:extLst>
              <a:ext uri="{FF2B5EF4-FFF2-40B4-BE49-F238E27FC236}">
                <a16:creationId xmlns:a16="http://schemas.microsoft.com/office/drawing/2014/main" id="{16E7D4FB-627D-455E-9513-55210D6C60E8}"/>
              </a:ext>
            </a:extLst>
          </p:cNvPr>
          <p:cNvSpPr/>
          <p:nvPr/>
        </p:nvSpPr>
        <p:spPr>
          <a:xfrm>
            <a:off x="3406982" y="2046347"/>
            <a:ext cx="2949672"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Advisor's dashboard with all recommendations</a:t>
            </a:r>
          </a:p>
        </p:txBody>
      </p:sp>
      <p:sp>
        <p:nvSpPr>
          <p:cNvPr id="49" name="Rectangle 48">
            <a:extLst>
              <a:ext uri="{FF2B5EF4-FFF2-40B4-BE49-F238E27FC236}">
                <a16:creationId xmlns:a16="http://schemas.microsoft.com/office/drawing/2014/main" id="{BCEA39CE-79C7-485A-B22B-1C0295693A80}"/>
              </a:ext>
            </a:extLst>
          </p:cNvPr>
          <p:cNvSpPr/>
          <p:nvPr/>
        </p:nvSpPr>
        <p:spPr>
          <a:xfrm>
            <a:off x="6755470" y="1456660"/>
            <a:ext cx="2865475" cy="45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9" name="Group 58">
            <a:extLst>
              <a:ext uri="{FF2B5EF4-FFF2-40B4-BE49-F238E27FC236}">
                <a16:creationId xmlns:a16="http://schemas.microsoft.com/office/drawing/2014/main" id="{6C669477-39DF-436F-8215-1210B4F2D16C}"/>
              </a:ext>
            </a:extLst>
          </p:cNvPr>
          <p:cNvGrpSpPr/>
          <p:nvPr/>
        </p:nvGrpSpPr>
        <p:grpSpPr>
          <a:xfrm>
            <a:off x="6852227" y="1456660"/>
            <a:ext cx="2865475" cy="4572000"/>
            <a:chOff x="6707689" y="1456660"/>
            <a:chExt cx="2865475" cy="4572000"/>
          </a:xfrm>
        </p:grpSpPr>
        <p:sp>
          <p:nvSpPr>
            <p:cNvPr id="48" name="Rectangle 47">
              <a:extLst>
                <a:ext uri="{FF2B5EF4-FFF2-40B4-BE49-F238E27FC236}">
                  <a16:creationId xmlns:a16="http://schemas.microsoft.com/office/drawing/2014/main" id="{394B1FBC-5EF7-4D4A-A5B9-80E538374896}"/>
                </a:ext>
              </a:extLst>
            </p:cNvPr>
            <p:cNvSpPr/>
            <p:nvPr/>
          </p:nvSpPr>
          <p:spPr>
            <a:xfrm>
              <a:off x="6707689" y="1456660"/>
              <a:ext cx="2865475"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000">
                <a:solidFill>
                  <a:schemeClr val="tx1"/>
                </a:solidFill>
              </a:endParaRPr>
            </a:p>
          </p:txBody>
        </p:sp>
        <p:sp>
          <p:nvSpPr>
            <p:cNvPr id="50" name="Rectangle 49">
              <a:extLst>
                <a:ext uri="{FF2B5EF4-FFF2-40B4-BE49-F238E27FC236}">
                  <a16:creationId xmlns:a16="http://schemas.microsoft.com/office/drawing/2014/main" id="{B2BEF51B-9737-4F01-8463-DE3608B3BC6D}"/>
                </a:ext>
              </a:extLst>
            </p:cNvPr>
            <p:cNvSpPr/>
            <p:nvPr/>
          </p:nvSpPr>
          <p:spPr>
            <a:xfrm>
              <a:off x="6928323" y="1630327"/>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PROPOSE A UNIQUE CUSTOMER  EXPERIENCE</a:t>
              </a:r>
            </a:p>
            <a:p>
              <a:endParaRPr lang="en-US" sz="900" b="1">
                <a:solidFill>
                  <a:srgbClr val="009DB0"/>
                </a:solidFill>
              </a:endParaRPr>
            </a:p>
            <a:p>
              <a:pPr marL="171450" indent="-171450">
                <a:buClr>
                  <a:schemeClr val="tx1"/>
                </a:buClr>
                <a:buFont typeface="Arial" panose="020B0604020202020204" pitchFamily="34" charset="0"/>
                <a:buChar char="•"/>
              </a:pPr>
              <a:r>
                <a:rPr lang="en-US" sz="900">
                  <a:solidFill>
                    <a:schemeClr val="tx1"/>
                  </a:solidFill>
                </a:rPr>
                <a:t>The customer receives a </a:t>
              </a:r>
              <a:r>
                <a:rPr lang="en-US" sz="900" b="1">
                  <a:solidFill>
                    <a:srgbClr val="009DB0"/>
                  </a:solidFill>
                </a:rPr>
                <a:t>personalized</a:t>
              </a:r>
              <a:r>
                <a:rPr lang="en-US" sz="900">
                  <a:solidFill>
                    <a:schemeClr val="tx1"/>
                  </a:solidFill>
                </a:rPr>
                <a:t> </a:t>
              </a:r>
              <a:r>
                <a:rPr lang="en-US" sz="900" b="1">
                  <a:solidFill>
                    <a:srgbClr val="009DB0"/>
                  </a:solidFill>
                </a:rPr>
                <a:t>recommendation</a:t>
              </a:r>
              <a:r>
                <a:rPr lang="en-US" sz="900">
                  <a:solidFill>
                    <a:schemeClr val="tx1"/>
                  </a:solidFill>
                </a:rPr>
                <a:t> accordingly to his needs and the feedback from other users</a:t>
              </a:r>
            </a:p>
          </p:txBody>
        </p:sp>
        <p:sp>
          <p:nvSpPr>
            <p:cNvPr id="51" name="Rectangle 50">
              <a:extLst>
                <a:ext uri="{FF2B5EF4-FFF2-40B4-BE49-F238E27FC236}">
                  <a16:creationId xmlns:a16="http://schemas.microsoft.com/office/drawing/2014/main" id="{7B086961-6021-4D86-A17E-51213874F932}"/>
                </a:ext>
              </a:extLst>
            </p:cNvPr>
            <p:cNvSpPr/>
            <p:nvPr/>
          </p:nvSpPr>
          <p:spPr>
            <a:xfrm>
              <a:off x="6928323" y="3147223"/>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EQUIP SALES TEAMS WITH PERFORMING TOOLS</a:t>
              </a:r>
            </a:p>
            <a:p>
              <a:endParaRPr lang="en-US" sz="900" b="1">
                <a:solidFill>
                  <a:srgbClr val="009DB0"/>
                </a:solidFill>
              </a:endParaRPr>
            </a:p>
            <a:p>
              <a:pPr marL="171450" indent="-171450">
                <a:buFont typeface="Arial" panose="020B0604020202020204" pitchFamily="34" charset="0"/>
                <a:buChar char="•"/>
              </a:pPr>
              <a:r>
                <a:rPr lang="en-US" sz="900">
                  <a:solidFill>
                    <a:schemeClr val="tx1"/>
                  </a:solidFill>
                </a:rPr>
                <a:t>The </a:t>
              </a:r>
              <a:r>
                <a:rPr lang="en-US" sz="900" b="1">
                  <a:solidFill>
                    <a:srgbClr val="009DB0"/>
                  </a:solidFill>
                </a:rPr>
                <a:t>seller</a:t>
              </a:r>
              <a:r>
                <a:rPr lang="en-US" sz="900">
                  <a:solidFill>
                    <a:schemeClr val="tx1"/>
                  </a:solidFill>
                </a:rPr>
                <a:t> </a:t>
              </a:r>
              <a:r>
                <a:rPr lang="en-US" sz="900" b="1">
                  <a:solidFill>
                    <a:srgbClr val="009DB0"/>
                  </a:solidFill>
                </a:rPr>
                <a:t>reinforces</a:t>
              </a:r>
              <a:r>
                <a:rPr lang="en-US" sz="900">
                  <a:solidFill>
                    <a:schemeClr val="tx1"/>
                  </a:solidFill>
                </a:rPr>
                <a:t> his </a:t>
              </a:r>
              <a:r>
                <a:rPr lang="en-US" sz="900" b="1">
                  <a:solidFill>
                    <a:srgbClr val="009DB0"/>
                  </a:solidFill>
                </a:rPr>
                <a:t>status</a:t>
              </a:r>
              <a:r>
                <a:rPr lang="en-US" sz="900">
                  <a:solidFill>
                    <a:schemeClr val="tx1"/>
                  </a:solidFill>
                </a:rPr>
                <a:t> as an </a:t>
              </a:r>
              <a:r>
                <a:rPr lang="en-US" sz="900" b="1">
                  <a:solidFill>
                    <a:srgbClr val="009DB0"/>
                  </a:solidFill>
                </a:rPr>
                <a:t>expert</a:t>
              </a:r>
            </a:p>
            <a:p>
              <a:pPr marL="171450" indent="-171450">
                <a:buFont typeface="Arial" panose="020B0604020202020204" pitchFamily="34" charset="0"/>
                <a:buChar char="•"/>
              </a:pPr>
              <a:r>
                <a:rPr lang="en-US" sz="900" b="1">
                  <a:solidFill>
                    <a:srgbClr val="009DB0"/>
                  </a:solidFill>
                </a:rPr>
                <a:t>+7% </a:t>
              </a:r>
              <a:r>
                <a:rPr lang="en-US" sz="900">
                  <a:solidFill>
                    <a:schemeClr val="tx1"/>
                  </a:solidFill>
                </a:rPr>
                <a:t>in</a:t>
              </a:r>
              <a:r>
                <a:rPr lang="en-US" sz="900" b="1">
                  <a:solidFill>
                    <a:srgbClr val="009DB0"/>
                  </a:solidFill>
                </a:rPr>
                <a:t> sales volume</a:t>
              </a:r>
            </a:p>
            <a:p>
              <a:pPr marL="171450" indent="-171450">
                <a:buFont typeface="Arial" panose="020B0604020202020204" pitchFamily="34" charset="0"/>
                <a:buChar char="•"/>
              </a:pPr>
              <a:r>
                <a:rPr lang="en-US" sz="900" b="1">
                  <a:solidFill>
                    <a:srgbClr val="009DB0"/>
                  </a:solidFill>
                </a:rPr>
                <a:t>+3,2% </a:t>
              </a:r>
              <a:r>
                <a:rPr lang="en-US" sz="900">
                  <a:solidFill>
                    <a:schemeClr val="tx1"/>
                  </a:solidFill>
                </a:rPr>
                <a:t>in</a:t>
              </a:r>
              <a:r>
                <a:rPr lang="en-US" sz="900" b="1">
                  <a:solidFill>
                    <a:srgbClr val="009DB0"/>
                  </a:solidFill>
                </a:rPr>
                <a:t> sales mix margin</a:t>
              </a:r>
            </a:p>
          </p:txBody>
        </p:sp>
        <p:sp>
          <p:nvSpPr>
            <p:cNvPr id="52" name="Rectangle 51">
              <a:extLst>
                <a:ext uri="{FF2B5EF4-FFF2-40B4-BE49-F238E27FC236}">
                  <a16:creationId xmlns:a16="http://schemas.microsoft.com/office/drawing/2014/main" id="{FB4B6CF3-44E9-42CE-83BE-7E03CE7DFD1E}"/>
                </a:ext>
              </a:extLst>
            </p:cNvPr>
            <p:cNvSpPr/>
            <p:nvPr/>
          </p:nvSpPr>
          <p:spPr>
            <a:xfrm>
              <a:off x="6928323" y="4664118"/>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HELP THE CUSTOMER NAVIGATING INTO THE OFFERS</a:t>
              </a:r>
            </a:p>
            <a:p>
              <a:endParaRPr lang="en-US" sz="900">
                <a:solidFill>
                  <a:schemeClr val="tx1"/>
                </a:solidFill>
              </a:endParaRPr>
            </a:p>
            <a:p>
              <a:pPr marL="228600" indent="-228600">
                <a:buFont typeface="Arial" panose="020B0604020202020204" pitchFamily="34" charset="0"/>
                <a:buChar char="•"/>
              </a:pPr>
              <a:r>
                <a:rPr lang="en-US" sz="900">
                  <a:solidFill>
                    <a:schemeClr val="tx1"/>
                  </a:solidFill>
                </a:rPr>
                <a:t>The customer may be quickly lost among the all the offers</a:t>
              </a:r>
            </a:p>
            <a:p>
              <a:pPr marL="228600" indent="-228600">
                <a:buFont typeface="Arial" panose="020B0604020202020204" pitchFamily="34" charset="0"/>
                <a:buChar char="•"/>
              </a:pPr>
              <a:r>
                <a:rPr lang="en-US" sz="900">
                  <a:solidFill>
                    <a:schemeClr val="tx1"/>
                  </a:solidFill>
                </a:rPr>
                <a:t>Pertinent recommendation may lead into up-sells</a:t>
              </a:r>
            </a:p>
            <a:p>
              <a:pPr marL="228600" indent="-228600">
                <a:buFont typeface="Arial" panose="020B0604020202020204" pitchFamily="34" charset="0"/>
                <a:buChar char="•"/>
              </a:pPr>
              <a:endParaRPr lang="en-US" sz="900">
                <a:solidFill>
                  <a:schemeClr val="tx1"/>
                </a:solidFill>
              </a:endParaRPr>
            </a:p>
          </p:txBody>
        </p:sp>
      </p:grpSp>
      <p:sp>
        <p:nvSpPr>
          <p:cNvPr id="64" name="Freeform 5">
            <a:extLst>
              <a:ext uri="{FF2B5EF4-FFF2-40B4-BE49-F238E27FC236}">
                <a16:creationId xmlns:a16="http://schemas.microsoft.com/office/drawing/2014/main" id="{EE6320D4-101E-42C8-BEA1-68716F1A61CE}"/>
              </a:ext>
            </a:extLst>
          </p:cNvPr>
          <p:cNvSpPr>
            <a:spLocks noEditPoints="1"/>
          </p:cNvSpPr>
          <p:nvPr/>
        </p:nvSpPr>
        <p:spPr bwMode="auto">
          <a:xfrm>
            <a:off x="7323845" y="1097740"/>
            <a:ext cx="263745" cy="264125"/>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Image 213">
            <a:extLst>
              <a:ext uri="{FF2B5EF4-FFF2-40B4-BE49-F238E27FC236}">
                <a16:creationId xmlns:a16="http://schemas.microsoft.com/office/drawing/2014/main" id="{6612C200-18F1-4036-8747-9EC879ACE12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13123" y="2462089"/>
            <a:ext cx="2719023" cy="1933822"/>
          </a:xfrm>
          <a:prstGeom prst="rect">
            <a:avLst/>
          </a:prstGeom>
          <a:ln>
            <a:solidFill>
              <a:srgbClr val="646464"/>
            </a:solidFill>
          </a:ln>
          <a:effectLst>
            <a:outerShdw blurRad="50800" dist="38100" dir="2700000" algn="tl" rotWithShape="0">
              <a:prstClr val="black">
                <a:alpha val="40000"/>
              </a:prstClr>
            </a:outerShdw>
          </a:effectLst>
        </p:spPr>
      </p:pic>
      <p:sp>
        <p:nvSpPr>
          <p:cNvPr id="6" name="Espace réservé du texte 2">
            <a:extLst>
              <a:ext uri="{FF2B5EF4-FFF2-40B4-BE49-F238E27FC236}">
                <a16:creationId xmlns:a16="http://schemas.microsoft.com/office/drawing/2014/main" id="{28ACEB95-1F8B-46DB-B581-95DEEF683939}"/>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a:t>
            </a:r>
            <a:endParaRPr lang="en-US" sz="600" i="1" kern="0">
              <a:latin typeface="+mn-lt"/>
            </a:endParaRPr>
          </a:p>
        </p:txBody>
      </p:sp>
    </p:spTree>
    <p:extLst>
      <p:ext uri="{BB962C8B-B14F-4D97-AF65-F5344CB8AC3E}">
        <p14:creationId xmlns:p14="http://schemas.microsoft.com/office/powerpoint/2010/main" val="26096976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E1429-BD76-4E64-A700-747FE96E86F9}"/>
              </a:ext>
            </a:extLst>
          </p:cNvPr>
          <p:cNvSpPr>
            <a:spLocks noGrp="1"/>
          </p:cNvSpPr>
          <p:nvPr>
            <p:ph type="ctrTitle"/>
          </p:nvPr>
        </p:nvSpPr>
        <p:spPr/>
        <p:txBody>
          <a:bodyPr/>
          <a:lstStyle/>
          <a:p>
            <a:r>
              <a:rPr lang="en-US" sz="1300">
                <a:solidFill>
                  <a:srgbClr val="009DB0"/>
                </a:solidFill>
              </a:rPr>
              <a:t>CG </a:t>
            </a:r>
            <a:r>
              <a:rPr lang="en-US" sz="1300"/>
              <a:t>could</a:t>
            </a:r>
            <a:r>
              <a:rPr lang="en-US" sz="1300">
                <a:solidFill>
                  <a:srgbClr val="009DB0"/>
                </a:solidFill>
              </a:rPr>
              <a:t> improve </a:t>
            </a:r>
            <a:r>
              <a:rPr lang="en-US" sz="1300"/>
              <a:t>its</a:t>
            </a:r>
            <a:r>
              <a:rPr lang="en-US" sz="1300">
                <a:solidFill>
                  <a:srgbClr val="009DB0"/>
                </a:solidFill>
              </a:rPr>
              <a:t> customer satisfaction </a:t>
            </a:r>
            <a:r>
              <a:rPr lang="en-US" sz="1300"/>
              <a:t>and</a:t>
            </a:r>
            <a:r>
              <a:rPr lang="en-US" sz="1300">
                <a:solidFill>
                  <a:srgbClr val="009DB0"/>
                </a:solidFill>
              </a:rPr>
              <a:t> maximize </a:t>
            </a:r>
            <a:r>
              <a:rPr lang="en-US" sz="1300"/>
              <a:t>its</a:t>
            </a:r>
            <a:r>
              <a:rPr lang="en-US" sz="1300">
                <a:solidFill>
                  <a:srgbClr val="009DB0"/>
                </a:solidFill>
              </a:rPr>
              <a:t> asset collection </a:t>
            </a:r>
            <a:r>
              <a:rPr lang="en-US" sz="1300"/>
              <a:t>by</a:t>
            </a:r>
            <a:r>
              <a:rPr lang="en-US" sz="1300">
                <a:solidFill>
                  <a:srgbClr val="009DB0"/>
                </a:solidFill>
              </a:rPr>
              <a:t> </a:t>
            </a:r>
            <a:r>
              <a:rPr lang="en-US" sz="1300"/>
              <a:t>refining</a:t>
            </a:r>
            <a:r>
              <a:rPr lang="en-US" sz="1300">
                <a:solidFill>
                  <a:srgbClr val="009DB0"/>
                </a:solidFill>
              </a:rPr>
              <a:t> </a:t>
            </a:r>
            <a:r>
              <a:rPr lang="en-US" sz="1300"/>
              <a:t>its</a:t>
            </a:r>
            <a:r>
              <a:rPr lang="en-US" sz="1300">
                <a:solidFill>
                  <a:srgbClr val="009DB0"/>
                </a:solidFill>
              </a:rPr>
              <a:t> </a:t>
            </a:r>
            <a:r>
              <a:rPr lang="en-US" sz="1300"/>
              <a:t>recommendations</a:t>
            </a:r>
            <a:r>
              <a:rPr lang="en-US" sz="1300">
                <a:solidFill>
                  <a:srgbClr val="009DB0"/>
                </a:solidFill>
              </a:rPr>
              <a:t> </a:t>
            </a:r>
            <a:r>
              <a:rPr lang="en-US" sz="1300"/>
              <a:t>thanks</a:t>
            </a:r>
            <a:r>
              <a:rPr lang="en-US" sz="1300">
                <a:solidFill>
                  <a:srgbClr val="009DB0"/>
                </a:solidFill>
              </a:rPr>
              <a:t> </a:t>
            </a:r>
            <a:r>
              <a:rPr lang="en-US" sz="1300"/>
              <a:t>to</a:t>
            </a:r>
            <a:r>
              <a:rPr lang="en-US" sz="1300">
                <a:solidFill>
                  <a:srgbClr val="009DB0"/>
                </a:solidFill>
              </a:rPr>
              <a:t> </a:t>
            </a:r>
            <a:r>
              <a:rPr lang="en-US" sz="1300"/>
              <a:t>a</a:t>
            </a:r>
            <a:r>
              <a:rPr lang="en-US" sz="1300">
                <a:solidFill>
                  <a:srgbClr val="009DB0"/>
                </a:solidFill>
              </a:rPr>
              <a:t> valorization </a:t>
            </a:r>
            <a:r>
              <a:rPr lang="en-US" sz="1300"/>
              <a:t>of</a:t>
            </a:r>
            <a:r>
              <a:rPr lang="en-US" sz="1300">
                <a:solidFill>
                  <a:srgbClr val="009DB0"/>
                </a:solidFill>
              </a:rPr>
              <a:t> </a:t>
            </a:r>
            <a:r>
              <a:rPr lang="en-US" sz="1300"/>
              <a:t>its</a:t>
            </a:r>
            <a:r>
              <a:rPr lang="en-US" sz="1300">
                <a:solidFill>
                  <a:srgbClr val="009DB0"/>
                </a:solidFill>
              </a:rPr>
              <a:t> customer data </a:t>
            </a:r>
            <a:r>
              <a:rPr lang="en-US" sz="1300"/>
              <a:t>with</a:t>
            </a:r>
            <a:r>
              <a:rPr lang="en-US" sz="1300">
                <a:solidFill>
                  <a:srgbClr val="009DB0"/>
                </a:solidFill>
              </a:rPr>
              <a:t> </a:t>
            </a:r>
            <a:r>
              <a:rPr lang="en-US" sz="1300"/>
              <a:t>a</a:t>
            </a:r>
            <a:r>
              <a:rPr lang="en-US" sz="1300">
                <a:solidFill>
                  <a:srgbClr val="009DB0"/>
                </a:solidFill>
              </a:rPr>
              <a:t> customer profiling solution</a:t>
            </a:r>
          </a:p>
        </p:txBody>
      </p:sp>
      <p:cxnSp>
        <p:nvCxnSpPr>
          <p:cNvPr id="22" name="Straight Connector 5">
            <a:extLst>
              <a:ext uri="{FF2B5EF4-FFF2-40B4-BE49-F238E27FC236}">
                <a16:creationId xmlns:a16="http://schemas.microsoft.com/office/drawing/2014/main" id="{47EBBE36-D6A3-49DB-B11F-3268663B78AC}"/>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4" name="TextBox 10">
            <a:extLst>
              <a:ext uri="{FF2B5EF4-FFF2-40B4-BE49-F238E27FC236}">
                <a16:creationId xmlns:a16="http://schemas.microsoft.com/office/drawing/2014/main" id="{4B65A9FA-0D87-4AB4-81CF-0880E0CC34BB}"/>
              </a:ext>
            </a:extLst>
          </p:cNvPr>
          <p:cNvSpPr txBox="1"/>
          <p:nvPr/>
        </p:nvSpPr>
        <p:spPr>
          <a:xfrm>
            <a:off x="2027289" y="731453"/>
            <a:ext cx="5676900"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Three levels of service for a C2C recommendation tool applied to CG</a:t>
            </a:r>
          </a:p>
        </p:txBody>
      </p:sp>
      <p:grpSp>
        <p:nvGrpSpPr>
          <p:cNvPr id="39" name="Group 38">
            <a:extLst>
              <a:ext uri="{FF2B5EF4-FFF2-40B4-BE49-F238E27FC236}">
                <a16:creationId xmlns:a16="http://schemas.microsoft.com/office/drawing/2014/main" id="{172A3051-FD28-4EFA-9A2A-43E96D9F04BF}"/>
              </a:ext>
            </a:extLst>
          </p:cNvPr>
          <p:cNvGrpSpPr/>
          <p:nvPr/>
        </p:nvGrpSpPr>
        <p:grpSpPr>
          <a:xfrm>
            <a:off x="2236704" y="2216368"/>
            <a:ext cx="5258070" cy="4007056"/>
            <a:chOff x="2323964" y="1044913"/>
            <a:chExt cx="5258070" cy="4007056"/>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A51220BC-8DCF-4E41-BD73-762EF779B0A5}"/>
                </a:ext>
              </a:extLst>
            </p:cNvPr>
            <p:cNvPicPr>
              <a:picLocks noChangeAspect="1"/>
            </p:cNvPicPr>
            <p:nvPr/>
          </p:nvPicPr>
          <p:blipFill>
            <a:blip r:embed="rId2"/>
            <a:stretch>
              <a:fillRect/>
            </a:stretch>
          </p:blipFill>
          <p:spPr>
            <a:xfrm>
              <a:off x="2323964" y="1044913"/>
              <a:ext cx="5258070" cy="4007056"/>
            </a:xfrm>
            <a:prstGeom prst="rect">
              <a:avLst/>
            </a:prstGeom>
            <a:ln>
              <a:noFill/>
            </a:ln>
            <a:effectLst>
              <a:outerShdw blurRad="292100" dist="139700" dir="2700000" algn="tl" rotWithShape="0">
                <a:srgbClr val="333333">
                  <a:alpha val="65000"/>
                </a:srgbClr>
              </a:outerShdw>
            </a:effectLst>
          </p:spPr>
        </p:pic>
        <p:grpSp>
          <p:nvGrpSpPr>
            <p:cNvPr id="38" name="Group 37">
              <a:extLst>
                <a:ext uri="{FF2B5EF4-FFF2-40B4-BE49-F238E27FC236}">
                  <a16:creationId xmlns:a16="http://schemas.microsoft.com/office/drawing/2014/main" id="{AD19989B-7A06-466B-A81E-BFA15D336D33}"/>
                </a:ext>
              </a:extLst>
            </p:cNvPr>
            <p:cNvGrpSpPr/>
            <p:nvPr/>
          </p:nvGrpSpPr>
          <p:grpSpPr>
            <a:xfrm>
              <a:off x="2387600" y="1126741"/>
              <a:ext cx="5140325" cy="3563269"/>
              <a:chOff x="2387600" y="1126741"/>
              <a:chExt cx="5140325" cy="3563269"/>
            </a:xfrm>
          </p:grpSpPr>
          <p:sp>
            <p:nvSpPr>
              <p:cNvPr id="26" name="Rectangle 25">
                <a:extLst>
                  <a:ext uri="{FF2B5EF4-FFF2-40B4-BE49-F238E27FC236}">
                    <a16:creationId xmlns:a16="http://schemas.microsoft.com/office/drawing/2014/main" id="{862C61AE-69CA-4B50-B5CF-1E6E64074C3D}"/>
                  </a:ext>
                </a:extLst>
              </p:cNvPr>
              <p:cNvSpPr/>
              <p:nvPr/>
            </p:nvSpPr>
            <p:spPr>
              <a:xfrm>
                <a:off x="2387600" y="1490133"/>
                <a:ext cx="731513" cy="62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44773E6-46A8-4F8A-874A-518E54C9B557}"/>
                  </a:ext>
                </a:extLst>
              </p:cNvPr>
              <p:cNvSpPr/>
              <p:nvPr/>
            </p:nvSpPr>
            <p:spPr>
              <a:xfrm>
                <a:off x="6696075" y="1126741"/>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03295F1-FA11-4FEA-AF47-DD55F5AFEF01}"/>
                  </a:ext>
                </a:extLst>
              </p:cNvPr>
              <p:cNvSpPr/>
              <p:nvPr/>
            </p:nvSpPr>
            <p:spPr>
              <a:xfrm>
                <a:off x="676592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0C2A11-EB00-4385-B8E4-6C8429C025E9}"/>
                  </a:ext>
                </a:extLst>
              </p:cNvPr>
              <p:cNvSpPr/>
              <p:nvPr/>
            </p:nvSpPr>
            <p:spPr>
              <a:xfrm>
                <a:off x="532295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4BA9E10-618D-4977-B2CA-E0A44BD30714}"/>
                  </a:ext>
                </a:extLst>
              </p:cNvPr>
              <p:cNvSpPr/>
              <p:nvPr/>
            </p:nvSpPr>
            <p:spPr>
              <a:xfrm>
                <a:off x="3573120" y="2886132"/>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752D72A-7761-4CA7-9CAC-77957E04D3C1}"/>
                  </a:ext>
                </a:extLst>
              </p:cNvPr>
              <p:cNvSpPr/>
              <p:nvPr/>
            </p:nvSpPr>
            <p:spPr>
              <a:xfrm>
                <a:off x="5502917" y="3494022"/>
                <a:ext cx="756227" cy="9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8CFDD0B-70E6-4C4E-91ED-26F87FDC5A2F}"/>
                  </a:ext>
                </a:extLst>
              </p:cNvPr>
              <p:cNvSpPr/>
              <p:nvPr/>
            </p:nvSpPr>
            <p:spPr>
              <a:xfrm>
                <a:off x="3692525" y="4593687"/>
                <a:ext cx="460375" cy="96323"/>
              </a:xfrm>
              <a:prstGeom prst="rect">
                <a:avLst/>
              </a:prstGeom>
              <a:solidFill>
                <a:srgbClr val="F0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Bulle narrative : rectangle 9">
            <a:extLst>
              <a:ext uri="{FF2B5EF4-FFF2-40B4-BE49-F238E27FC236}">
                <a16:creationId xmlns:a16="http://schemas.microsoft.com/office/drawing/2014/main" id="{50DD3E09-B889-44AC-B498-A6B3DD25A6F1}"/>
              </a:ext>
            </a:extLst>
          </p:cNvPr>
          <p:cNvSpPr/>
          <p:nvPr/>
        </p:nvSpPr>
        <p:spPr bwMode="auto">
          <a:xfrm>
            <a:off x="962139" y="2741851"/>
            <a:ext cx="1826033" cy="1167243"/>
          </a:xfrm>
          <a:prstGeom prst="wedgeRectCallout">
            <a:avLst>
              <a:gd name="adj1" fmla="val 64762"/>
              <a:gd name="adj2" fmla="val 49425"/>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The new dashboard for the CGP would provide access to </a:t>
            </a:r>
            <a:r>
              <a:rPr kumimoji="0" lang="en-US" sz="1000" b="1" i="0" u="none" strike="noStrike" cap="none" normalizeH="0" baseline="0">
                <a:ln>
                  <a:noFill/>
                </a:ln>
                <a:solidFill>
                  <a:srgbClr val="009DB0"/>
                </a:solidFill>
                <a:effectLst/>
              </a:rPr>
              <a:t>client</a:t>
            </a:r>
            <a:r>
              <a:rPr kumimoji="0" lang="en-US" sz="1000" b="0" i="0" u="none" strike="noStrike" cap="none" normalizeH="0" baseline="0">
                <a:ln>
                  <a:noFill/>
                </a:ln>
                <a:solidFill>
                  <a:schemeClr val="tx1"/>
                </a:solidFill>
                <a:effectLst/>
              </a:rPr>
              <a:t> </a:t>
            </a:r>
            <a:r>
              <a:rPr kumimoji="0" lang="en-US" sz="1000" b="1" i="0" u="none" strike="noStrike" cap="none" normalizeH="0" baseline="0">
                <a:ln>
                  <a:noFill/>
                </a:ln>
                <a:solidFill>
                  <a:srgbClr val="009DB0"/>
                </a:solidFill>
                <a:effectLst/>
              </a:rPr>
              <a:t>categories</a:t>
            </a:r>
            <a:r>
              <a:rPr kumimoji="0" lang="en-US" sz="1000" b="0" i="0" u="none" strike="noStrike" cap="none" normalizeH="0" baseline="0">
                <a:ln>
                  <a:noFill/>
                </a:ln>
                <a:solidFill>
                  <a:schemeClr val="tx1"/>
                </a:solidFill>
                <a:effectLst/>
              </a:rPr>
              <a:t> </a:t>
            </a:r>
            <a:r>
              <a:rPr kumimoji="0" lang="en-US" sz="1000" b="1" i="0" u="none" strike="noStrike" cap="none" normalizeH="0" baseline="0">
                <a:ln>
                  <a:noFill/>
                </a:ln>
                <a:solidFill>
                  <a:srgbClr val="009DB0"/>
                </a:solidFill>
                <a:effectLst/>
              </a:rPr>
              <a:t>by</a:t>
            </a:r>
            <a:r>
              <a:rPr kumimoji="0" lang="en-US" sz="1000" b="0" i="0" u="none" strike="noStrike" cap="none" normalizeH="0" baseline="0">
                <a:ln>
                  <a:noFill/>
                </a:ln>
                <a:solidFill>
                  <a:schemeClr val="tx1"/>
                </a:solidFill>
                <a:effectLst/>
              </a:rPr>
              <a:t> </a:t>
            </a:r>
            <a:r>
              <a:rPr kumimoji="0" lang="en-US" sz="1000" b="1" i="0" u="none" strike="noStrike" cap="none" normalizeH="0" baseline="0">
                <a:ln>
                  <a:noFill/>
                </a:ln>
                <a:solidFill>
                  <a:srgbClr val="009DB0"/>
                </a:solidFill>
                <a:effectLst/>
              </a:rPr>
              <a:t>typology</a:t>
            </a:r>
            <a:r>
              <a:rPr kumimoji="0" lang="en-US" sz="1000" b="0" i="0" u="none" strike="noStrike" cap="none" normalizeH="0" baseline="0">
                <a:ln>
                  <a:noFill/>
                </a:ln>
                <a:solidFill>
                  <a:schemeClr val="tx1"/>
                </a:solidFill>
                <a:effectLst/>
              </a:rPr>
              <a:t> (e.g., level of </a:t>
            </a:r>
            <a:r>
              <a:rPr lang="en-US" sz="1000"/>
              <a:t>risk, profession, level of wealth, complexity of assets)</a:t>
            </a:r>
            <a:endParaRPr kumimoji="0" lang="en-US" sz="1000" b="0" i="1" u="none" strike="noStrike" cap="none" normalizeH="0" baseline="0">
              <a:ln>
                <a:noFill/>
              </a:ln>
              <a:solidFill>
                <a:schemeClr val="tx1"/>
              </a:solidFill>
              <a:effectLst/>
            </a:endParaRPr>
          </a:p>
        </p:txBody>
      </p:sp>
      <p:sp>
        <p:nvSpPr>
          <p:cNvPr id="50" name="Bulle narrative : rectangle 9">
            <a:extLst>
              <a:ext uri="{FF2B5EF4-FFF2-40B4-BE49-F238E27FC236}">
                <a16:creationId xmlns:a16="http://schemas.microsoft.com/office/drawing/2014/main" id="{F279471C-855B-40C9-80D5-48FB7F404D9A}"/>
              </a:ext>
            </a:extLst>
          </p:cNvPr>
          <p:cNvSpPr/>
          <p:nvPr/>
        </p:nvSpPr>
        <p:spPr bwMode="auto">
          <a:xfrm>
            <a:off x="962139" y="4482637"/>
            <a:ext cx="1826033" cy="1167243"/>
          </a:xfrm>
          <a:prstGeom prst="wedgeRectCallout">
            <a:avLst>
              <a:gd name="adj1" fmla="val 63597"/>
              <a:gd name="adj2" fmla="val 694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ts val="9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The new dashboard for the CGP would </a:t>
            </a:r>
            <a:r>
              <a:rPr lang="en-US" sz="1000" b="1">
                <a:solidFill>
                  <a:srgbClr val="009DB0"/>
                </a:solidFill>
              </a:rPr>
              <a:t>display</a:t>
            </a:r>
            <a:r>
              <a:rPr kumimoji="0" lang="en-US" sz="1000" b="0" i="0" u="none" strike="noStrike" cap="none" normalizeH="0" baseline="0">
                <a:ln>
                  <a:noFill/>
                </a:ln>
                <a:solidFill>
                  <a:schemeClr val="tx1"/>
                </a:solidFill>
                <a:effectLst/>
              </a:rPr>
              <a:t> a </a:t>
            </a:r>
            <a:r>
              <a:rPr lang="en-US" sz="1000" b="1">
                <a:solidFill>
                  <a:srgbClr val="009DB0"/>
                </a:solidFill>
              </a:rPr>
              <a:t>message</a:t>
            </a:r>
            <a:r>
              <a:rPr kumimoji="0" lang="en-US" sz="1000" b="0" i="0" u="none" strike="noStrike" cap="none" normalizeH="0" baseline="0">
                <a:ln>
                  <a:noFill/>
                </a:ln>
                <a:solidFill>
                  <a:schemeClr val="tx1"/>
                </a:solidFill>
                <a:effectLst/>
              </a:rPr>
              <a:t> when a </a:t>
            </a:r>
            <a:r>
              <a:rPr lang="en-US" sz="1000" b="1">
                <a:solidFill>
                  <a:srgbClr val="009DB0"/>
                </a:solidFill>
              </a:rPr>
              <a:t>business</a:t>
            </a:r>
            <a:r>
              <a:rPr kumimoji="0" lang="en-US" sz="1000" b="0" i="0" u="none" strike="noStrike" cap="none" normalizeH="0" baseline="0">
                <a:ln>
                  <a:noFill/>
                </a:ln>
                <a:solidFill>
                  <a:schemeClr val="tx1"/>
                </a:solidFill>
                <a:effectLst/>
              </a:rPr>
              <a:t> </a:t>
            </a:r>
            <a:r>
              <a:rPr lang="en-US" sz="1000" b="1">
                <a:solidFill>
                  <a:srgbClr val="009DB0"/>
                </a:solidFill>
              </a:rPr>
              <a:t>opportunity</a:t>
            </a:r>
            <a:r>
              <a:rPr kumimoji="0" lang="en-US" sz="1000" b="0" i="0" u="none" strike="noStrike" cap="none" normalizeH="0" baseline="0">
                <a:ln>
                  <a:noFill/>
                </a:ln>
                <a:solidFill>
                  <a:schemeClr val="tx1"/>
                </a:solidFill>
                <a:effectLst/>
              </a:rPr>
              <a:t> is identified with estimated earning potential (e.g., if conversion, +</a:t>
            </a:r>
            <a:r>
              <a:rPr kumimoji="0" lang="en-US" sz="1000" b="0" i="0" u="none" strike="noStrike" cap="none" normalizeH="0" baseline="0" err="1">
                <a:ln>
                  <a:noFill/>
                </a:ln>
                <a:solidFill>
                  <a:schemeClr val="tx1"/>
                </a:solidFill>
                <a:effectLst/>
              </a:rPr>
              <a:t>Xk</a:t>
            </a:r>
            <a:r>
              <a:rPr kumimoji="0" lang="en-US" sz="1000" b="0" i="0" u="none" strike="noStrike" cap="none" normalizeH="0" baseline="0">
                <a:ln>
                  <a:noFill/>
                </a:ln>
                <a:solidFill>
                  <a:schemeClr val="tx1"/>
                </a:solidFill>
                <a:effectLst/>
              </a:rPr>
              <a:t>€ in </a:t>
            </a:r>
            <a:r>
              <a:rPr kumimoji="0" lang="en-US" sz="1000" b="0" i="0" u="none" strike="noStrike" cap="none" normalizeH="0" baseline="0" err="1">
                <a:ln>
                  <a:noFill/>
                </a:ln>
                <a:solidFill>
                  <a:schemeClr val="tx1"/>
                </a:solidFill>
                <a:effectLst/>
              </a:rPr>
              <a:t>AuM</a:t>
            </a:r>
            <a:r>
              <a:rPr kumimoji="0" lang="en-US" sz="1000" b="0" i="0" u="none" strike="noStrike" cap="none" normalizeH="0" baseline="0">
                <a:ln>
                  <a:noFill/>
                </a:ln>
                <a:solidFill>
                  <a:schemeClr val="tx1"/>
                </a:solidFill>
                <a:effectLst/>
              </a:rPr>
              <a:t>)</a:t>
            </a:r>
            <a:endParaRPr kumimoji="0" lang="en-US" sz="1000" b="0" i="1" u="none" strike="noStrike" cap="none" normalizeH="0" baseline="0">
              <a:ln>
                <a:noFill/>
              </a:ln>
              <a:solidFill>
                <a:schemeClr val="tx1"/>
              </a:solidFill>
              <a:effectLst/>
            </a:endParaRPr>
          </a:p>
        </p:txBody>
      </p:sp>
      <p:sp>
        <p:nvSpPr>
          <p:cNvPr id="51" name="Bulle narrative : rectangle 9">
            <a:extLst>
              <a:ext uri="{FF2B5EF4-FFF2-40B4-BE49-F238E27FC236}">
                <a16:creationId xmlns:a16="http://schemas.microsoft.com/office/drawing/2014/main" id="{FD223769-9945-48E4-A0BA-3FF3969B8D6A}"/>
              </a:ext>
            </a:extLst>
          </p:cNvPr>
          <p:cNvSpPr/>
          <p:nvPr/>
        </p:nvSpPr>
        <p:spPr bwMode="auto">
          <a:xfrm>
            <a:off x="7126021" y="2975701"/>
            <a:ext cx="1826033" cy="2158273"/>
          </a:xfrm>
          <a:prstGeom prst="wedgeRectCallout">
            <a:avLst>
              <a:gd name="adj1" fmla="val -66832"/>
              <a:gd name="adj2" fmla="val 2110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r>
              <a:rPr lang="en-US" sz="1000"/>
              <a:t>Example of </a:t>
            </a:r>
            <a:r>
              <a:rPr lang="en-US" sz="1000" b="1">
                <a:solidFill>
                  <a:srgbClr val="009DB0"/>
                </a:solidFill>
              </a:rPr>
              <a:t>recommendation</a:t>
            </a:r>
            <a:r>
              <a:rPr lang="en-US" sz="1000"/>
              <a:t> </a:t>
            </a:r>
            <a:r>
              <a:rPr lang="en-US" sz="1000" b="1">
                <a:solidFill>
                  <a:srgbClr val="009DB0"/>
                </a:solidFill>
              </a:rPr>
              <a:t>displayed</a:t>
            </a:r>
            <a:r>
              <a:rPr lang="en-US" sz="1000"/>
              <a:t> on the </a:t>
            </a:r>
            <a:r>
              <a:rPr lang="en-US" sz="1000" b="1">
                <a:solidFill>
                  <a:srgbClr val="009DB0"/>
                </a:solidFill>
              </a:rPr>
              <a:t>client</a:t>
            </a:r>
            <a:r>
              <a:rPr lang="en-US" sz="1000"/>
              <a:t> </a:t>
            </a:r>
            <a:r>
              <a:rPr lang="en-US" sz="1000" b="1">
                <a:solidFill>
                  <a:srgbClr val="009DB0"/>
                </a:solidFill>
              </a:rPr>
              <a:t>dashboard</a:t>
            </a:r>
            <a:r>
              <a:rPr lang="en-US" sz="1000"/>
              <a:t> based on customer profiling</a:t>
            </a:r>
          </a:p>
          <a:p>
            <a:pPr marL="0" marR="0" indent="0" algn="ctr" defTabSz="914400" rtl="0" eaLnBrk="1" fontAlgn="base" latinLnBrk="0" hangingPunct="1">
              <a:lnSpc>
                <a:spcPts val="1000"/>
              </a:lnSpc>
              <a:spcBef>
                <a:spcPct val="0"/>
              </a:spcBef>
              <a:spcAft>
                <a:spcPct val="0"/>
              </a:spcAft>
              <a:buClrTx/>
              <a:buSzTx/>
              <a:buFontTx/>
              <a:buNone/>
              <a:tabLst/>
            </a:pPr>
            <a:endParaRPr lang="en-US" sz="1000" i="1"/>
          </a:p>
          <a:p>
            <a:pPr marL="0" marR="0" indent="0" algn="ctr" defTabSz="914400" rtl="0" eaLnBrk="1" fontAlgn="base" latinLnBrk="0" hangingPunct="1">
              <a:lnSpc>
                <a:spcPts val="1000"/>
              </a:lnSpc>
              <a:spcBef>
                <a:spcPct val="0"/>
              </a:spcBef>
              <a:spcAft>
                <a:spcPct val="0"/>
              </a:spcAft>
              <a:buClrTx/>
              <a:buSzTx/>
              <a:buFontTx/>
              <a:buNone/>
              <a:tabLst/>
            </a:pPr>
            <a:r>
              <a:rPr lang="en-US" sz="1000" i="1"/>
              <a:t>“80% of clients similar to your profile have chosen this product and have expressed their satisfaction, so I recommend it to you in view of your financial situation and your</a:t>
            </a:r>
            <a:r>
              <a:rPr lang="en-US" sz="1000"/>
              <a:t> investment objectives”</a:t>
            </a:r>
          </a:p>
        </p:txBody>
      </p:sp>
      <p:grpSp>
        <p:nvGrpSpPr>
          <p:cNvPr id="86" name="Group 85">
            <a:extLst>
              <a:ext uri="{FF2B5EF4-FFF2-40B4-BE49-F238E27FC236}">
                <a16:creationId xmlns:a16="http://schemas.microsoft.com/office/drawing/2014/main" id="{80E6B66C-31D0-475F-8735-08A5F0C2C64E}"/>
              </a:ext>
            </a:extLst>
          </p:cNvPr>
          <p:cNvGrpSpPr/>
          <p:nvPr/>
        </p:nvGrpSpPr>
        <p:grpSpPr>
          <a:xfrm>
            <a:off x="744504" y="966832"/>
            <a:ext cx="8416992" cy="1202094"/>
            <a:chOff x="780504" y="1093820"/>
            <a:chExt cx="8416992" cy="1030643"/>
          </a:xfrm>
        </p:grpSpPr>
        <p:grpSp>
          <p:nvGrpSpPr>
            <p:cNvPr id="85" name="Group 84">
              <a:extLst>
                <a:ext uri="{FF2B5EF4-FFF2-40B4-BE49-F238E27FC236}">
                  <a16:creationId xmlns:a16="http://schemas.microsoft.com/office/drawing/2014/main" id="{58469A47-7E98-4989-A899-ACF947598A94}"/>
                </a:ext>
              </a:extLst>
            </p:cNvPr>
            <p:cNvGrpSpPr/>
            <p:nvPr/>
          </p:nvGrpSpPr>
          <p:grpSpPr>
            <a:xfrm>
              <a:off x="780504" y="1093820"/>
              <a:ext cx="2943396" cy="1030643"/>
              <a:chOff x="780504" y="1093820"/>
              <a:chExt cx="2943396" cy="1030643"/>
            </a:xfrm>
          </p:grpSpPr>
          <p:sp>
            <p:nvSpPr>
              <p:cNvPr id="8" name="Flèche : pentagone 7">
                <a:extLst>
                  <a:ext uri="{FF2B5EF4-FFF2-40B4-BE49-F238E27FC236}">
                    <a16:creationId xmlns:a16="http://schemas.microsoft.com/office/drawing/2014/main" id="{856E0891-91CD-4F02-B30B-4A34D94782E5}"/>
                  </a:ext>
                </a:extLst>
              </p:cNvPr>
              <p:cNvSpPr/>
              <p:nvPr/>
            </p:nvSpPr>
            <p:spPr>
              <a:xfrm>
                <a:off x="915900" y="1142788"/>
                <a:ext cx="2808000" cy="981675"/>
              </a:xfrm>
              <a:prstGeom prst="homePlate">
                <a:avLst>
                  <a:gd name="adj" fmla="val 25198"/>
                </a:avLst>
              </a:prstGeom>
              <a:solidFill>
                <a:schemeClr val="accent5">
                  <a:lumMod val="20000"/>
                  <a:lumOff val="80000"/>
                </a:schemeClr>
              </a:solid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r>
                  <a:rPr lang="en-US" sz="1000" b="1">
                    <a:solidFill>
                      <a:srgbClr val="009DB0"/>
                    </a:solidFill>
                    <a:latin typeface="+mj-lt"/>
                  </a:rPr>
                  <a:t>STEERING TOOL FOR CGPs</a:t>
                </a:r>
              </a:p>
              <a:p>
                <a:endParaRPr lang="en-US" sz="1000" b="1">
                  <a:solidFill>
                    <a:srgbClr val="009DB0"/>
                  </a:solidFill>
                  <a:latin typeface="+mj-lt"/>
                </a:endParaRPr>
              </a:p>
              <a:p>
                <a:endParaRPr lang="en-US" sz="1000" b="1">
                  <a:solidFill>
                    <a:srgbClr val="009DB0"/>
                  </a:solidFill>
                  <a:latin typeface="+mj-lt"/>
                </a:endParaRPr>
              </a:p>
              <a:p>
                <a:r>
                  <a:rPr lang="en-US" sz="900" b="1">
                    <a:solidFill>
                      <a:srgbClr val="009DB0"/>
                    </a:solidFill>
                    <a:latin typeface="+mj-lt"/>
                  </a:rPr>
                  <a:t>Investment</a:t>
                </a:r>
                <a:r>
                  <a:rPr lang="en-US" sz="900">
                    <a:solidFill>
                      <a:srgbClr val="009DB0"/>
                    </a:solidFill>
                    <a:latin typeface="+mj-lt"/>
                  </a:rPr>
                  <a:t> </a:t>
                </a:r>
                <a:r>
                  <a:rPr lang="en-US" sz="900" b="1">
                    <a:solidFill>
                      <a:srgbClr val="009DB0"/>
                    </a:solidFill>
                    <a:latin typeface="+mj-lt"/>
                  </a:rPr>
                  <a:t>opportunity</a:t>
                </a:r>
                <a:r>
                  <a:rPr lang="en-US" sz="900">
                    <a:solidFill>
                      <a:srgbClr val="009DB0"/>
                    </a:solidFill>
                    <a:latin typeface="+mj-lt"/>
                  </a:rPr>
                  <a:t> </a:t>
                </a:r>
                <a:r>
                  <a:rPr lang="en-US" sz="900" b="1">
                    <a:solidFill>
                      <a:srgbClr val="009DB0"/>
                    </a:solidFill>
                    <a:latin typeface="+mj-lt"/>
                  </a:rPr>
                  <a:t>identification</a:t>
                </a:r>
                <a:r>
                  <a:rPr lang="en-US" sz="900">
                    <a:solidFill>
                      <a:srgbClr val="009DB0"/>
                    </a:solidFill>
                    <a:latin typeface="+mj-lt"/>
                  </a:rPr>
                  <a:t> </a:t>
                </a:r>
                <a:r>
                  <a:rPr lang="en-US" sz="900">
                    <a:solidFill>
                      <a:schemeClr val="tx1"/>
                    </a:solidFill>
                    <a:latin typeface="+mj-lt"/>
                  </a:rPr>
                  <a:t>through</a:t>
                </a:r>
                <a:r>
                  <a:rPr lang="en-US" sz="900">
                    <a:solidFill>
                      <a:srgbClr val="009DB0"/>
                    </a:solidFill>
                    <a:latin typeface="+mj-lt"/>
                  </a:rPr>
                  <a:t> </a:t>
                </a:r>
                <a:r>
                  <a:rPr lang="en-US" sz="900" b="1">
                    <a:solidFill>
                      <a:srgbClr val="009DB0"/>
                    </a:solidFill>
                    <a:latin typeface="+mj-lt"/>
                  </a:rPr>
                  <a:t>clustering</a:t>
                </a:r>
                <a:r>
                  <a:rPr lang="en-US" sz="900">
                    <a:solidFill>
                      <a:srgbClr val="009DB0"/>
                    </a:solidFill>
                    <a:latin typeface="+mj-lt"/>
                  </a:rPr>
                  <a:t> </a:t>
                </a:r>
                <a:r>
                  <a:rPr lang="en-US" sz="900">
                    <a:solidFill>
                      <a:schemeClr val="tx1"/>
                    </a:solidFill>
                    <a:latin typeface="+mj-lt"/>
                  </a:rPr>
                  <a:t>of</a:t>
                </a:r>
                <a:r>
                  <a:rPr lang="en-US" sz="900">
                    <a:solidFill>
                      <a:srgbClr val="009DB0"/>
                    </a:solidFill>
                    <a:latin typeface="+mj-lt"/>
                  </a:rPr>
                  <a:t> </a:t>
                </a:r>
                <a:r>
                  <a:rPr lang="en-US" sz="900" b="1">
                    <a:solidFill>
                      <a:srgbClr val="009DB0"/>
                    </a:solidFill>
                    <a:latin typeface="+mj-lt"/>
                  </a:rPr>
                  <a:t>client</a:t>
                </a:r>
                <a:r>
                  <a:rPr lang="en-US" sz="900">
                    <a:solidFill>
                      <a:srgbClr val="009DB0"/>
                    </a:solidFill>
                    <a:latin typeface="+mj-lt"/>
                  </a:rPr>
                  <a:t> </a:t>
                </a:r>
                <a:r>
                  <a:rPr lang="en-US" sz="900" b="1">
                    <a:solidFill>
                      <a:srgbClr val="009DB0"/>
                    </a:solidFill>
                    <a:latin typeface="+mj-lt"/>
                  </a:rPr>
                  <a:t>profiles</a:t>
                </a:r>
                <a:endParaRPr lang="en-US" sz="900" b="1"/>
              </a:p>
            </p:txBody>
          </p:sp>
          <p:sp>
            <p:nvSpPr>
              <p:cNvPr id="9" name="Ellipse 8">
                <a:extLst>
                  <a:ext uri="{FF2B5EF4-FFF2-40B4-BE49-F238E27FC236}">
                    <a16:creationId xmlns:a16="http://schemas.microsoft.com/office/drawing/2014/main" id="{54F243F8-40A2-4048-BAEE-E22C29912BED}"/>
                  </a:ext>
                </a:extLst>
              </p:cNvPr>
              <p:cNvSpPr/>
              <p:nvPr/>
            </p:nvSpPr>
            <p:spPr>
              <a:xfrm>
                <a:off x="780504" y="1093820"/>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grpSp>
        <p:grpSp>
          <p:nvGrpSpPr>
            <p:cNvPr id="84" name="Group 83">
              <a:extLst>
                <a:ext uri="{FF2B5EF4-FFF2-40B4-BE49-F238E27FC236}">
                  <a16:creationId xmlns:a16="http://schemas.microsoft.com/office/drawing/2014/main" id="{BBF39E2C-82C3-4FCB-95E8-D1C550853558}"/>
                </a:ext>
              </a:extLst>
            </p:cNvPr>
            <p:cNvGrpSpPr/>
            <p:nvPr/>
          </p:nvGrpSpPr>
          <p:grpSpPr>
            <a:xfrm>
              <a:off x="3633477" y="1093820"/>
              <a:ext cx="2834527" cy="1030643"/>
              <a:chOff x="3587268" y="1093820"/>
              <a:chExt cx="2834527" cy="1030643"/>
            </a:xfrm>
          </p:grpSpPr>
          <p:sp>
            <p:nvSpPr>
              <p:cNvPr id="33" name="Flèche : chevron 32">
                <a:extLst>
                  <a:ext uri="{FF2B5EF4-FFF2-40B4-BE49-F238E27FC236}">
                    <a16:creationId xmlns:a16="http://schemas.microsoft.com/office/drawing/2014/main" id="{ACEF8709-2F17-498D-8D18-C7F5CBCE6ACF}"/>
                  </a:ext>
                </a:extLst>
              </p:cNvPr>
              <p:cNvSpPr/>
              <p:nvPr/>
            </p:nvSpPr>
            <p:spPr>
              <a:xfrm>
                <a:off x="3613795" y="1142788"/>
                <a:ext cx="2808000" cy="981675"/>
              </a:xfrm>
              <a:prstGeom prst="chevron">
                <a:avLst>
                  <a:gd name="adj" fmla="val 23545"/>
                </a:avLst>
              </a:prstGeom>
              <a:solidFill>
                <a:schemeClr val="accent5">
                  <a:lumMod val="20000"/>
                  <a:lumOff val="80000"/>
                </a:schemeClr>
              </a:solid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r>
                  <a:rPr lang="en-US" sz="1000" b="1">
                    <a:solidFill>
                      <a:srgbClr val="009DB0"/>
                    </a:solidFill>
                    <a:latin typeface="+mj-lt"/>
                  </a:rPr>
                  <a:t>SALE SUPPORT TOOL FOR CGPs</a:t>
                </a:r>
              </a:p>
              <a:p>
                <a:endParaRPr lang="en-US" sz="1000" b="1">
                  <a:solidFill>
                    <a:srgbClr val="009DB0"/>
                  </a:solidFill>
                  <a:latin typeface="+mj-lt"/>
                </a:endParaRPr>
              </a:p>
              <a:p>
                <a:pPr>
                  <a:lnSpc>
                    <a:spcPts val="1000"/>
                  </a:lnSpc>
                </a:pPr>
                <a:r>
                  <a:rPr lang="en-US" sz="900" b="1">
                    <a:solidFill>
                      <a:srgbClr val="009DB0"/>
                    </a:solidFill>
                    <a:latin typeface="+mj-lt"/>
                  </a:rPr>
                  <a:t>Identification</a:t>
                </a:r>
                <a:r>
                  <a:rPr lang="en-US" sz="900">
                    <a:solidFill>
                      <a:schemeClr val="tx1"/>
                    </a:solidFill>
                    <a:latin typeface="+mj-lt"/>
                  </a:rPr>
                  <a:t> of </a:t>
                </a:r>
                <a:r>
                  <a:rPr lang="en-US" sz="900" b="1">
                    <a:solidFill>
                      <a:srgbClr val="009DB0"/>
                    </a:solidFill>
                    <a:latin typeface="+mj-lt"/>
                  </a:rPr>
                  <a:t>sales</a:t>
                </a:r>
                <a:r>
                  <a:rPr lang="en-US" sz="900">
                    <a:solidFill>
                      <a:schemeClr val="tx1"/>
                    </a:solidFill>
                    <a:latin typeface="+mj-lt"/>
                  </a:rPr>
                  <a:t> </a:t>
                </a:r>
                <a:r>
                  <a:rPr lang="en-US" sz="900" b="1">
                    <a:solidFill>
                      <a:srgbClr val="009DB0"/>
                    </a:solidFill>
                    <a:latin typeface="+mj-lt"/>
                  </a:rPr>
                  <a:t>opportunity</a:t>
                </a:r>
                <a:r>
                  <a:rPr lang="en-US" sz="900">
                    <a:solidFill>
                      <a:schemeClr val="tx1"/>
                    </a:solidFill>
                    <a:latin typeface="+mj-lt"/>
                  </a:rPr>
                  <a:t> and </a:t>
                </a:r>
                <a:r>
                  <a:rPr lang="en-US" sz="900" b="1">
                    <a:solidFill>
                      <a:srgbClr val="009DB0"/>
                    </a:solidFill>
                    <a:latin typeface="+mj-lt"/>
                  </a:rPr>
                  <a:t>recommendation</a:t>
                </a:r>
                <a:r>
                  <a:rPr lang="en-US" sz="900">
                    <a:solidFill>
                      <a:schemeClr val="tx1"/>
                    </a:solidFill>
                    <a:latin typeface="+mj-lt"/>
                  </a:rPr>
                  <a:t> to the CGP based on the client cluster characteristics</a:t>
                </a:r>
              </a:p>
            </p:txBody>
          </p:sp>
          <p:sp>
            <p:nvSpPr>
              <p:cNvPr id="40" name="Ellipse 39">
                <a:extLst>
                  <a:ext uri="{FF2B5EF4-FFF2-40B4-BE49-F238E27FC236}">
                    <a16:creationId xmlns:a16="http://schemas.microsoft.com/office/drawing/2014/main" id="{306DBCF6-ED0D-4CA7-85C1-4C63B0FE1B31}"/>
                  </a:ext>
                </a:extLst>
              </p:cNvPr>
              <p:cNvSpPr/>
              <p:nvPr/>
            </p:nvSpPr>
            <p:spPr>
              <a:xfrm>
                <a:off x="3587268" y="1093820"/>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grpSp>
        <p:grpSp>
          <p:nvGrpSpPr>
            <p:cNvPr id="81" name="Group 80">
              <a:extLst>
                <a:ext uri="{FF2B5EF4-FFF2-40B4-BE49-F238E27FC236}">
                  <a16:creationId xmlns:a16="http://schemas.microsoft.com/office/drawing/2014/main" id="{3FF0DA45-545B-4FDD-A00B-A83D7BB56DBB}"/>
                </a:ext>
              </a:extLst>
            </p:cNvPr>
            <p:cNvGrpSpPr/>
            <p:nvPr/>
          </p:nvGrpSpPr>
          <p:grpSpPr>
            <a:xfrm>
              <a:off x="6377581" y="1093820"/>
              <a:ext cx="2819915" cy="1030643"/>
              <a:chOff x="6377581" y="1093820"/>
              <a:chExt cx="2819915" cy="1030643"/>
            </a:xfrm>
          </p:grpSpPr>
          <p:sp>
            <p:nvSpPr>
              <p:cNvPr id="35" name="Flèche : chevron 34">
                <a:extLst>
                  <a:ext uri="{FF2B5EF4-FFF2-40B4-BE49-F238E27FC236}">
                    <a16:creationId xmlns:a16="http://schemas.microsoft.com/office/drawing/2014/main" id="{CFFBB357-5C31-4081-B2D5-5A3C50936158}"/>
                  </a:ext>
                </a:extLst>
              </p:cNvPr>
              <p:cNvSpPr/>
              <p:nvPr/>
            </p:nvSpPr>
            <p:spPr>
              <a:xfrm>
                <a:off x="6389496" y="1142788"/>
                <a:ext cx="2808000" cy="981675"/>
              </a:xfrm>
              <a:prstGeom prst="chevron">
                <a:avLst>
                  <a:gd name="adj" fmla="val 23545"/>
                </a:avLst>
              </a:prstGeom>
              <a:solidFill>
                <a:schemeClr val="accent5">
                  <a:lumMod val="20000"/>
                  <a:lumOff val="80000"/>
                </a:schemeClr>
              </a:solid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en-US" sz="1000" b="1">
                    <a:solidFill>
                      <a:srgbClr val="009DB0"/>
                    </a:solidFill>
                    <a:latin typeface="+mj-lt"/>
                  </a:rPr>
                  <a:t>TOOL TO PERSONALIZE RECOMMENDATIONS PUSHED TO THE CLIENT</a:t>
                </a:r>
              </a:p>
              <a:p>
                <a:endParaRPr lang="en-US" sz="1000" b="1">
                  <a:solidFill>
                    <a:srgbClr val="009DB0"/>
                  </a:solidFill>
                  <a:latin typeface="+mj-lt"/>
                </a:endParaRPr>
              </a:p>
              <a:p>
                <a:pPr>
                  <a:lnSpc>
                    <a:spcPts val="900"/>
                  </a:lnSpc>
                </a:pPr>
                <a:r>
                  <a:rPr lang="en-US" sz="900" b="1">
                    <a:solidFill>
                      <a:srgbClr val="009DB0"/>
                    </a:solidFill>
                    <a:latin typeface="+mj-lt"/>
                  </a:rPr>
                  <a:t>Tailor-made offers </a:t>
                </a:r>
                <a:r>
                  <a:rPr lang="en-US" sz="900">
                    <a:solidFill>
                      <a:schemeClr val="tx1"/>
                    </a:solidFill>
                    <a:latin typeface="+mj-lt"/>
                  </a:rPr>
                  <a:t>proposed</a:t>
                </a:r>
                <a:r>
                  <a:rPr lang="en-US" sz="900">
                    <a:solidFill>
                      <a:srgbClr val="009DB0"/>
                    </a:solidFill>
                    <a:latin typeface="+mj-lt"/>
                  </a:rPr>
                  <a:t> </a:t>
                </a:r>
                <a:r>
                  <a:rPr lang="en-US" sz="900">
                    <a:solidFill>
                      <a:schemeClr val="tx1"/>
                    </a:solidFill>
                    <a:latin typeface="+mj-lt"/>
                  </a:rPr>
                  <a:t>to the client </a:t>
                </a:r>
                <a:r>
                  <a:rPr lang="en-US" sz="1000" b="1">
                    <a:solidFill>
                      <a:srgbClr val="009DB0"/>
                    </a:solidFill>
                  </a:rPr>
                  <a:t>according</a:t>
                </a:r>
                <a:r>
                  <a:rPr lang="en-US" sz="900">
                    <a:solidFill>
                      <a:srgbClr val="009DB0"/>
                    </a:solidFill>
                    <a:latin typeface="+mj-lt"/>
                  </a:rPr>
                  <a:t> </a:t>
                </a:r>
                <a:r>
                  <a:rPr lang="en-US" sz="900">
                    <a:solidFill>
                      <a:schemeClr val="tx1"/>
                    </a:solidFill>
                    <a:latin typeface="+mj-lt"/>
                  </a:rPr>
                  <a:t>to the investment history of the </a:t>
                </a:r>
                <a:r>
                  <a:rPr lang="en-US" sz="1000" b="1">
                    <a:solidFill>
                      <a:srgbClr val="009DB0"/>
                    </a:solidFill>
                  </a:rPr>
                  <a:t>cluster</a:t>
                </a:r>
                <a:r>
                  <a:rPr lang="en-US" sz="900">
                    <a:solidFill>
                      <a:srgbClr val="009DB0"/>
                    </a:solidFill>
                    <a:latin typeface="+mj-lt"/>
                  </a:rPr>
                  <a:t> </a:t>
                </a:r>
                <a:r>
                  <a:rPr lang="en-US" sz="900">
                    <a:solidFill>
                      <a:schemeClr val="tx1"/>
                    </a:solidFill>
                    <a:latin typeface="+mj-lt"/>
                  </a:rPr>
                  <a:t>to which he belongs</a:t>
                </a:r>
              </a:p>
            </p:txBody>
          </p:sp>
          <p:sp>
            <p:nvSpPr>
              <p:cNvPr id="41" name="Ellipse 40">
                <a:extLst>
                  <a:ext uri="{FF2B5EF4-FFF2-40B4-BE49-F238E27FC236}">
                    <a16:creationId xmlns:a16="http://schemas.microsoft.com/office/drawing/2014/main" id="{A5BE285E-1EF5-4456-83FD-66C2C2B0BD37}"/>
                  </a:ext>
                </a:extLst>
              </p:cNvPr>
              <p:cNvSpPr/>
              <p:nvPr/>
            </p:nvSpPr>
            <p:spPr>
              <a:xfrm>
                <a:off x="6377581" y="1093820"/>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grpSp>
      </p:grpSp>
      <p:sp>
        <p:nvSpPr>
          <p:cNvPr id="42" name="Ellipse 41">
            <a:extLst>
              <a:ext uri="{FF2B5EF4-FFF2-40B4-BE49-F238E27FC236}">
                <a16:creationId xmlns:a16="http://schemas.microsoft.com/office/drawing/2014/main" id="{16A7F5C7-BB72-47D4-9273-F28F98F55A83}"/>
              </a:ext>
            </a:extLst>
          </p:cNvPr>
          <p:cNvSpPr/>
          <p:nvPr/>
        </p:nvSpPr>
        <p:spPr>
          <a:xfrm>
            <a:off x="891626" y="2621686"/>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43" name="Ellipse 42">
            <a:extLst>
              <a:ext uri="{FF2B5EF4-FFF2-40B4-BE49-F238E27FC236}">
                <a16:creationId xmlns:a16="http://schemas.microsoft.com/office/drawing/2014/main" id="{5E1A72B7-6A36-4932-81D0-81742893A57B}"/>
              </a:ext>
            </a:extLst>
          </p:cNvPr>
          <p:cNvSpPr/>
          <p:nvPr/>
        </p:nvSpPr>
        <p:spPr>
          <a:xfrm>
            <a:off x="871796" y="4390003"/>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44" name="Ellipse 43">
            <a:extLst>
              <a:ext uri="{FF2B5EF4-FFF2-40B4-BE49-F238E27FC236}">
                <a16:creationId xmlns:a16="http://schemas.microsoft.com/office/drawing/2014/main" id="{AA3E7C2F-CC80-4171-8722-34B3CB9A3B04}"/>
              </a:ext>
            </a:extLst>
          </p:cNvPr>
          <p:cNvSpPr/>
          <p:nvPr/>
        </p:nvSpPr>
        <p:spPr>
          <a:xfrm>
            <a:off x="7036454" y="2891640"/>
            <a:ext cx="268140" cy="268140"/>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3" name="Espace réservé du texte 2">
            <a:extLst>
              <a:ext uri="{FF2B5EF4-FFF2-40B4-BE49-F238E27FC236}">
                <a16:creationId xmlns:a16="http://schemas.microsoft.com/office/drawing/2014/main" id="{F6010FCA-9932-49E8-856A-BC4E175DB613}"/>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Tree>
    <p:extLst>
      <p:ext uri="{BB962C8B-B14F-4D97-AF65-F5344CB8AC3E}">
        <p14:creationId xmlns:p14="http://schemas.microsoft.com/office/powerpoint/2010/main" val="3097608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E1429-BD76-4E64-A700-747FE96E86F9}"/>
              </a:ext>
            </a:extLst>
          </p:cNvPr>
          <p:cNvSpPr>
            <a:spLocks noGrp="1"/>
          </p:cNvSpPr>
          <p:nvPr>
            <p:ph type="ctrTitle"/>
          </p:nvPr>
        </p:nvSpPr>
        <p:spPr/>
        <p:txBody>
          <a:bodyPr/>
          <a:lstStyle/>
          <a:p>
            <a:r>
              <a:rPr lang="en-US" sz="1300">
                <a:latin typeface="+mj-lt"/>
              </a:rPr>
              <a:t>The implementation of this </a:t>
            </a:r>
            <a:r>
              <a:rPr lang="en-US" sz="1300">
                <a:solidFill>
                  <a:srgbClr val="009DB0"/>
                </a:solidFill>
                <a:latin typeface="+mj-lt"/>
              </a:rPr>
              <a:t>C2C recommendation solution </a:t>
            </a:r>
            <a:r>
              <a:rPr lang="en-US" sz="1300">
                <a:latin typeface="+mj-lt"/>
              </a:rPr>
              <a:t>will</a:t>
            </a:r>
            <a:r>
              <a:rPr lang="en-US" sz="1300">
                <a:solidFill>
                  <a:srgbClr val="009DB0"/>
                </a:solidFill>
                <a:latin typeface="+mj-lt"/>
              </a:rPr>
              <a:t> allow CG </a:t>
            </a:r>
            <a:r>
              <a:rPr lang="en-US" sz="1300">
                <a:latin typeface="+mj-lt"/>
              </a:rPr>
              <a:t>to</a:t>
            </a:r>
            <a:r>
              <a:rPr lang="en-US" sz="1300">
                <a:solidFill>
                  <a:srgbClr val="009DB0"/>
                </a:solidFill>
                <a:latin typeface="+mj-lt"/>
              </a:rPr>
              <a:t> translate </a:t>
            </a:r>
            <a:r>
              <a:rPr lang="en-US" sz="1300">
                <a:latin typeface="+mj-lt"/>
              </a:rPr>
              <a:t>its</a:t>
            </a:r>
            <a:r>
              <a:rPr lang="en-US" sz="1300">
                <a:solidFill>
                  <a:srgbClr val="009DB0"/>
                </a:solidFill>
                <a:latin typeface="+mj-lt"/>
              </a:rPr>
              <a:t> customer database </a:t>
            </a:r>
            <a:r>
              <a:rPr lang="en-US" sz="1300">
                <a:latin typeface="+mj-lt"/>
              </a:rPr>
              <a:t>into</a:t>
            </a:r>
            <a:r>
              <a:rPr lang="en-US" sz="1300">
                <a:solidFill>
                  <a:srgbClr val="009DB0"/>
                </a:solidFill>
                <a:latin typeface="+mj-lt"/>
              </a:rPr>
              <a:t> </a:t>
            </a:r>
            <a:r>
              <a:rPr lang="en-US" sz="1300">
                <a:latin typeface="+mj-lt"/>
              </a:rPr>
              <a:t>a</a:t>
            </a:r>
            <a:r>
              <a:rPr lang="en-US" sz="1300">
                <a:solidFill>
                  <a:srgbClr val="009DB0"/>
                </a:solidFill>
                <a:latin typeface="+mj-lt"/>
              </a:rPr>
              <a:t> competitive advantage </a:t>
            </a:r>
            <a:r>
              <a:rPr lang="en-US" sz="1300">
                <a:latin typeface="+mj-lt"/>
              </a:rPr>
              <a:t>that creates value for its clients</a:t>
            </a:r>
            <a:r>
              <a:rPr lang="en-US" sz="1300">
                <a:solidFill>
                  <a:srgbClr val="009DB0"/>
                </a:solidFill>
                <a:latin typeface="+mj-lt"/>
              </a:rPr>
              <a:t>.</a:t>
            </a:r>
            <a:endParaRPr lang="en-US" sz="1300"/>
          </a:p>
        </p:txBody>
      </p:sp>
      <p:sp>
        <p:nvSpPr>
          <p:cNvPr id="23" name="Rectangle 22">
            <a:extLst>
              <a:ext uri="{FF2B5EF4-FFF2-40B4-BE49-F238E27FC236}">
                <a16:creationId xmlns:a16="http://schemas.microsoft.com/office/drawing/2014/main" id="{58F6D79C-5240-48F1-B75B-0DDC86446BCA}"/>
              </a:ext>
            </a:extLst>
          </p:cNvPr>
          <p:cNvSpPr/>
          <p:nvPr/>
        </p:nvSpPr>
        <p:spPr bwMode="auto">
          <a:xfrm>
            <a:off x="1219398" y="5752579"/>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latin typeface="+mj-lt"/>
              </a:rPr>
              <a:t>The </a:t>
            </a:r>
            <a:r>
              <a:rPr lang="en-US" sz="900" b="1">
                <a:solidFill>
                  <a:srgbClr val="009DB0"/>
                </a:solidFill>
                <a:latin typeface="+mj-lt"/>
              </a:rPr>
              <a:t>feature</a:t>
            </a:r>
            <a:r>
              <a:rPr lang="en-US" sz="900">
                <a:latin typeface="+mj-lt"/>
              </a:rPr>
              <a:t> </a:t>
            </a:r>
            <a:r>
              <a:rPr lang="en-US" sz="900" b="1">
                <a:solidFill>
                  <a:srgbClr val="009DB0"/>
                </a:solidFill>
                <a:latin typeface="+mj-lt"/>
              </a:rPr>
              <a:t>engineering</a:t>
            </a:r>
            <a:r>
              <a:rPr lang="en-US" sz="900">
                <a:latin typeface="+mj-lt"/>
              </a:rPr>
              <a:t> and </a:t>
            </a:r>
            <a:r>
              <a:rPr lang="en-US" sz="900" b="1" err="1">
                <a:solidFill>
                  <a:srgbClr val="009DB0"/>
                </a:solidFill>
                <a:latin typeface="+mj-lt"/>
              </a:rPr>
              <a:t>modelization</a:t>
            </a:r>
            <a:r>
              <a:rPr lang="en-US" sz="900">
                <a:latin typeface="+mj-lt"/>
              </a:rPr>
              <a:t> </a:t>
            </a:r>
            <a:r>
              <a:rPr lang="en-US" sz="900" b="1">
                <a:solidFill>
                  <a:srgbClr val="009DB0"/>
                </a:solidFill>
                <a:latin typeface="+mj-lt"/>
              </a:rPr>
              <a:t>phase</a:t>
            </a:r>
            <a:r>
              <a:rPr lang="en-US" sz="900">
                <a:latin typeface="+mj-lt"/>
              </a:rPr>
              <a:t> will be </a:t>
            </a:r>
            <a:r>
              <a:rPr lang="en-US" sz="900" b="1">
                <a:solidFill>
                  <a:srgbClr val="009DB0"/>
                </a:solidFill>
                <a:latin typeface="+mj-lt"/>
              </a:rPr>
              <a:t>key</a:t>
            </a:r>
            <a:r>
              <a:rPr lang="en-US" sz="900">
                <a:latin typeface="+mj-lt"/>
              </a:rPr>
              <a:t> in the </a:t>
            </a:r>
            <a:r>
              <a:rPr lang="en-US" sz="900" b="1">
                <a:solidFill>
                  <a:srgbClr val="009DB0"/>
                </a:solidFill>
                <a:latin typeface="+mj-lt"/>
              </a:rPr>
              <a:t>implementation</a:t>
            </a:r>
            <a:r>
              <a:rPr lang="en-US" sz="900">
                <a:latin typeface="+mj-lt"/>
              </a:rPr>
              <a:t> of a </a:t>
            </a:r>
            <a:r>
              <a:rPr lang="en-US" sz="900" b="1">
                <a:solidFill>
                  <a:srgbClr val="009DB0"/>
                </a:solidFill>
                <a:latin typeface="+mj-lt"/>
              </a:rPr>
              <a:t>C2C-based</a:t>
            </a:r>
            <a:r>
              <a:rPr lang="en-US" sz="900">
                <a:latin typeface="+mj-lt"/>
              </a:rPr>
              <a:t> </a:t>
            </a:r>
            <a:r>
              <a:rPr lang="en-US" sz="900" b="1">
                <a:solidFill>
                  <a:srgbClr val="009DB0"/>
                </a:solidFill>
                <a:latin typeface="+mj-lt"/>
              </a:rPr>
              <a:t>recommendation</a:t>
            </a:r>
            <a:r>
              <a:rPr lang="en-US" sz="900">
                <a:latin typeface="+mj-lt"/>
              </a:rPr>
              <a:t> </a:t>
            </a:r>
            <a:r>
              <a:rPr lang="en-US" sz="900" b="1">
                <a:solidFill>
                  <a:srgbClr val="009DB0"/>
                </a:solidFill>
                <a:latin typeface="+mj-lt"/>
              </a:rPr>
              <a:t>solution</a:t>
            </a:r>
            <a:r>
              <a:rPr lang="en-US" sz="900">
                <a:latin typeface="+mj-lt"/>
              </a:rPr>
              <a:t> for CG’s CGPs and need to be </a:t>
            </a:r>
            <a:r>
              <a:rPr lang="en-US" sz="900" b="1">
                <a:solidFill>
                  <a:srgbClr val="009DB0"/>
                </a:solidFill>
                <a:latin typeface="+mj-lt"/>
              </a:rPr>
              <a:t>outsourced</a:t>
            </a:r>
            <a:r>
              <a:rPr lang="en-US" sz="900">
                <a:latin typeface="+mj-lt"/>
              </a:rPr>
              <a:t> in order to ensure the viability and long-term sustainability of the project</a:t>
            </a:r>
          </a:p>
        </p:txBody>
      </p:sp>
      <p:sp>
        <p:nvSpPr>
          <p:cNvPr id="25" name="Rectangle 24">
            <a:extLst>
              <a:ext uri="{FF2B5EF4-FFF2-40B4-BE49-F238E27FC236}">
                <a16:creationId xmlns:a16="http://schemas.microsoft.com/office/drawing/2014/main" id="{D0CB312E-8219-44B6-A648-648538F9C0B8}"/>
              </a:ext>
            </a:extLst>
          </p:cNvPr>
          <p:cNvSpPr/>
          <p:nvPr/>
        </p:nvSpPr>
        <p:spPr bwMode="auto">
          <a:xfrm>
            <a:off x="109668" y="5740332"/>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7" name="Triangle isocèle 32">
            <a:extLst>
              <a:ext uri="{FF2B5EF4-FFF2-40B4-BE49-F238E27FC236}">
                <a16:creationId xmlns:a16="http://schemas.microsoft.com/office/drawing/2014/main" id="{3B25C586-829F-484A-9189-AB51BA82B362}"/>
              </a:ext>
            </a:extLst>
          </p:cNvPr>
          <p:cNvSpPr/>
          <p:nvPr/>
        </p:nvSpPr>
        <p:spPr bwMode="auto">
          <a:xfrm rot="5400000">
            <a:off x="-93532" y="5933606"/>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8" name="Arrow: Pentagon 7">
            <a:extLst>
              <a:ext uri="{FF2B5EF4-FFF2-40B4-BE49-F238E27FC236}">
                <a16:creationId xmlns:a16="http://schemas.microsoft.com/office/drawing/2014/main" id="{BF9BF818-34C1-4909-9E97-B76F104B0D33}"/>
              </a:ext>
            </a:extLst>
          </p:cNvPr>
          <p:cNvSpPr/>
          <p:nvPr/>
        </p:nvSpPr>
        <p:spPr>
          <a:xfrm>
            <a:off x="2524243" y="1161501"/>
            <a:ext cx="2348703" cy="22791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b="1">
                <a:solidFill>
                  <a:schemeClr val="bg1"/>
                </a:solidFill>
                <a:ea typeface="Verdana" panose="020B0604030504040204" pitchFamily="34" charset="0"/>
              </a:rPr>
              <a:t>Feature engineering</a:t>
            </a:r>
          </a:p>
        </p:txBody>
      </p:sp>
      <p:sp>
        <p:nvSpPr>
          <p:cNvPr id="18" name="Rectangle 17">
            <a:extLst>
              <a:ext uri="{FF2B5EF4-FFF2-40B4-BE49-F238E27FC236}">
                <a16:creationId xmlns:a16="http://schemas.microsoft.com/office/drawing/2014/main" id="{CF37014D-2580-4E19-A395-46A180E31C6A}"/>
              </a:ext>
            </a:extLst>
          </p:cNvPr>
          <p:cNvSpPr/>
          <p:nvPr/>
        </p:nvSpPr>
        <p:spPr bwMode="auto">
          <a:xfrm>
            <a:off x="2524242" y="1473245"/>
            <a:ext cx="2348703" cy="125607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900" b="1">
                <a:solidFill>
                  <a:srgbClr val="009DB0"/>
                </a:solidFill>
              </a:rPr>
              <a:t>PROPER DATASET CONSTRUCTION</a:t>
            </a:r>
          </a:p>
          <a:p>
            <a:pPr fontAlgn="base">
              <a:spcBef>
                <a:spcPct val="0"/>
              </a:spcBef>
              <a:spcAft>
                <a:spcPct val="0"/>
              </a:spcAft>
            </a:pPr>
            <a:endParaRPr kumimoji="0" lang="en-US" sz="900" b="1" u="none" strike="noStrike" cap="none" normalizeH="0" baseline="0">
              <a:ln>
                <a:noFill/>
              </a:ln>
              <a:solidFill>
                <a:srgbClr val="009DB0"/>
              </a:solidFill>
              <a:effectLst/>
            </a:endParaRPr>
          </a:p>
          <a:p>
            <a:pPr marL="171450" marR="0" indent="-171450" defTabSz="914400" eaLnBrk="1" latinLnBrk="0" hangingPunct="1">
              <a:lnSpc>
                <a:spcPct val="100000"/>
              </a:lnSpc>
              <a:buClrTx/>
              <a:buSzTx/>
              <a:buFont typeface="Arial" panose="020B0604020202020204" pitchFamily="34" charset="0"/>
              <a:buChar char="•"/>
              <a:tabLst/>
            </a:pPr>
            <a:r>
              <a:rPr lang="en-US" sz="900"/>
              <a:t>Need to </a:t>
            </a:r>
            <a:r>
              <a:rPr lang="en-US" sz="900" b="1">
                <a:solidFill>
                  <a:srgbClr val="009DB0"/>
                </a:solidFill>
              </a:rPr>
              <a:t>sort</a:t>
            </a:r>
            <a:r>
              <a:rPr lang="en-US" sz="900"/>
              <a:t> </a:t>
            </a:r>
            <a:r>
              <a:rPr lang="en-US" sz="900" b="1">
                <a:solidFill>
                  <a:srgbClr val="009DB0"/>
                </a:solidFill>
              </a:rPr>
              <a:t>out</a:t>
            </a:r>
            <a:r>
              <a:rPr lang="en-US" sz="900"/>
              <a:t> all the </a:t>
            </a:r>
            <a:r>
              <a:rPr lang="en-US" sz="900" b="1">
                <a:solidFill>
                  <a:srgbClr val="009DB0"/>
                </a:solidFill>
              </a:rPr>
              <a:t>variables</a:t>
            </a:r>
            <a:r>
              <a:rPr lang="en-US" sz="900"/>
              <a:t> in the database</a:t>
            </a:r>
          </a:p>
          <a:p>
            <a:pPr marL="171450" marR="0" indent="-171450" defTabSz="914400" eaLnBrk="1" latinLnBrk="0" hangingPunct="1">
              <a:lnSpc>
                <a:spcPct val="100000"/>
              </a:lnSpc>
              <a:buClr>
                <a:schemeClr val="tx1"/>
              </a:buClr>
              <a:buSzTx/>
              <a:buFont typeface="Arial" panose="020B0604020202020204" pitchFamily="34" charset="0"/>
              <a:buChar char="•"/>
              <a:tabLst/>
            </a:pPr>
            <a:r>
              <a:rPr lang="en-US" sz="900" b="1">
                <a:solidFill>
                  <a:srgbClr val="009DB0"/>
                </a:solidFill>
              </a:rPr>
              <a:t>Selection</a:t>
            </a:r>
            <a:r>
              <a:rPr lang="en-US" sz="900"/>
              <a:t> of </a:t>
            </a:r>
            <a:r>
              <a:rPr lang="en-US" sz="900" b="1">
                <a:solidFill>
                  <a:srgbClr val="009DB0"/>
                </a:solidFill>
              </a:rPr>
              <a:t>relevant</a:t>
            </a:r>
            <a:r>
              <a:rPr lang="en-US" sz="900"/>
              <a:t> </a:t>
            </a:r>
            <a:r>
              <a:rPr lang="en-US" sz="900" b="1">
                <a:solidFill>
                  <a:srgbClr val="009DB0"/>
                </a:solidFill>
              </a:rPr>
              <a:t>variables</a:t>
            </a:r>
            <a:r>
              <a:rPr lang="en-US" sz="900"/>
              <a:t> needed for modelling</a:t>
            </a:r>
          </a:p>
        </p:txBody>
      </p:sp>
      <p:sp>
        <p:nvSpPr>
          <p:cNvPr id="10" name="Arrow: Pentagon 9">
            <a:extLst>
              <a:ext uri="{FF2B5EF4-FFF2-40B4-BE49-F238E27FC236}">
                <a16:creationId xmlns:a16="http://schemas.microsoft.com/office/drawing/2014/main" id="{C275E744-632F-47B3-B0A1-2B83637CD418}"/>
              </a:ext>
            </a:extLst>
          </p:cNvPr>
          <p:cNvSpPr/>
          <p:nvPr/>
        </p:nvSpPr>
        <p:spPr>
          <a:xfrm>
            <a:off x="4938819" y="1161501"/>
            <a:ext cx="2348703" cy="22791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b="1" err="1">
                <a:solidFill>
                  <a:schemeClr val="bg1"/>
                </a:solidFill>
                <a:ea typeface="Verdana" panose="020B0604030504040204" pitchFamily="34" charset="0"/>
              </a:rPr>
              <a:t>Modelization</a:t>
            </a:r>
            <a:endParaRPr lang="en-US" sz="1000" b="1">
              <a:solidFill>
                <a:schemeClr val="bg1"/>
              </a:solidFill>
              <a:ea typeface="Verdana" panose="020B0604030504040204" pitchFamily="34" charset="0"/>
            </a:endParaRPr>
          </a:p>
        </p:txBody>
      </p:sp>
      <p:sp>
        <p:nvSpPr>
          <p:cNvPr id="19" name="Rectangle 18">
            <a:extLst>
              <a:ext uri="{FF2B5EF4-FFF2-40B4-BE49-F238E27FC236}">
                <a16:creationId xmlns:a16="http://schemas.microsoft.com/office/drawing/2014/main" id="{D4FC1C72-E1A0-4376-B5A3-7B0A41A3C6CF}"/>
              </a:ext>
            </a:extLst>
          </p:cNvPr>
          <p:cNvSpPr/>
          <p:nvPr/>
        </p:nvSpPr>
        <p:spPr bwMode="auto">
          <a:xfrm>
            <a:off x="4938817" y="1473245"/>
            <a:ext cx="2348703" cy="12560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900" b="1" u="none" strike="noStrike" cap="none" normalizeH="0" baseline="0">
                <a:ln>
                  <a:noFill/>
                </a:ln>
                <a:solidFill>
                  <a:srgbClr val="009DB0"/>
                </a:solidFill>
                <a:effectLst/>
              </a:rPr>
              <a:t>IDENTIFICATION OF THE BEST MODEL</a:t>
            </a:r>
          </a:p>
          <a:p>
            <a:pPr fontAlgn="base">
              <a:spcBef>
                <a:spcPct val="0"/>
              </a:spcBef>
              <a:spcAft>
                <a:spcPct val="0"/>
              </a:spcAft>
            </a:pPr>
            <a:endParaRPr kumimoji="0" lang="en-US" sz="900" b="1" u="none" strike="noStrike" cap="none" normalizeH="0" baseline="0">
              <a:ln>
                <a:noFill/>
              </a:ln>
              <a:solidFill>
                <a:srgbClr val="009DB0"/>
              </a:solidFill>
              <a:effectLst/>
            </a:endParaRPr>
          </a:p>
          <a:p>
            <a:pPr marL="171450" indent="-171450" fontAlgn="base">
              <a:spcBef>
                <a:spcPct val="0"/>
              </a:spcBef>
              <a:spcAft>
                <a:spcPct val="0"/>
              </a:spcAft>
              <a:buClr>
                <a:schemeClr val="tx1"/>
              </a:buClr>
              <a:buFont typeface="Arial" panose="020B0604020202020204" pitchFamily="34" charset="0"/>
              <a:buChar char="•"/>
            </a:pPr>
            <a:r>
              <a:rPr lang="en-US" sz="900"/>
              <a:t>Need to find the </a:t>
            </a:r>
            <a:r>
              <a:rPr lang="en-US" sz="900" b="1">
                <a:solidFill>
                  <a:srgbClr val="009DB0"/>
                </a:solidFill>
              </a:rPr>
              <a:t>model</a:t>
            </a:r>
            <a:r>
              <a:rPr lang="en-US" sz="900"/>
              <a:t> that will </a:t>
            </a:r>
            <a:r>
              <a:rPr lang="en-US" sz="900" b="1">
                <a:solidFill>
                  <a:srgbClr val="009DB0"/>
                </a:solidFill>
              </a:rPr>
              <a:t>best</a:t>
            </a:r>
            <a:r>
              <a:rPr lang="en-US" sz="900"/>
              <a:t> </a:t>
            </a:r>
            <a:r>
              <a:rPr lang="en-US" sz="900" b="1">
                <a:solidFill>
                  <a:srgbClr val="009DB0"/>
                </a:solidFill>
              </a:rPr>
              <a:t>fit</a:t>
            </a:r>
            <a:r>
              <a:rPr lang="en-US" sz="900"/>
              <a:t> the </a:t>
            </a:r>
            <a:r>
              <a:rPr lang="en-US" sz="900" b="1">
                <a:solidFill>
                  <a:srgbClr val="009DB0"/>
                </a:solidFill>
              </a:rPr>
              <a:t>data</a:t>
            </a:r>
          </a:p>
          <a:p>
            <a:pPr marL="171450" indent="-171450" fontAlgn="base">
              <a:spcBef>
                <a:spcPct val="0"/>
              </a:spcBef>
              <a:spcAft>
                <a:spcPct val="0"/>
              </a:spcAft>
              <a:buClr>
                <a:schemeClr val="tx1"/>
              </a:buClr>
              <a:buFont typeface="Arial" panose="020B0604020202020204" pitchFamily="34" charset="0"/>
              <a:buChar char="•"/>
            </a:pPr>
            <a:r>
              <a:rPr lang="en-US" sz="900" b="1">
                <a:solidFill>
                  <a:srgbClr val="009DB0"/>
                </a:solidFill>
              </a:rPr>
              <a:t>Optimization</a:t>
            </a:r>
            <a:r>
              <a:rPr lang="en-US" sz="900"/>
              <a:t> of the parameters</a:t>
            </a:r>
          </a:p>
        </p:txBody>
      </p:sp>
      <p:sp>
        <p:nvSpPr>
          <p:cNvPr id="29" name="TextBox 28">
            <a:extLst>
              <a:ext uri="{FF2B5EF4-FFF2-40B4-BE49-F238E27FC236}">
                <a16:creationId xmlns:a16="http://schemas.microsoft.com/office/drawing/2014/main" id="{36B4DB4D-6B53-4702-B32C-29FEF494543C}"/>
              </a:ext>
            </a:extLst>
          </p:cNvPr>
          <p:cNvSpPr txBox="1"/>
          <p:nvPr/>
        </p:nvSpPr>
        <p:spPr>
          <a:xfrm rot="16200000">
            <a:off x="459998" y="4677625"/>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31" name="TextBox 30">
            <a:extLst>
              <a:ext uri="{FF2B5EF4-FFF2-40B4-BE49-F238E27FC236}">
                <a16:creationId xmlns:a16="http://schemas.microsoft.com/office/drawing/2014/main" id="{8D2F8949-4ED5-4CC4-95BD-91C21F76B18E}"/>
              </a:ext>
            </a:extLst>
          </p:cNvPr>
          <p:cNvSpPr txBox="1"/>
          <p:nvPr/>
        </p:nvSpPr>
        <p:spPr>
          <a:xfrm rot="5400000">
            <a:off x="1686729" y="4677625"/>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33" name="Connecteur droit 46">
            <a:extLst>
              <a:ext uri="{FF2B5EF4-FFF2-40B4-BE49-F238E27FC236}">
                <a16:creationId xmlns:a16="http://schemas.microsoft.com/office/drawing/2014/main" id="{DDF16274-CB09-4635-A212-4C94988505D5}"/>
              </a:ext>
            </a:extLst>
          </p:cNvPr>
          <p:cNvCxnSpPr>
            <a:cxnSpLocks/>
          </p:cNvCxnSpPr>
          <p:nvPr/>
        </p:nvCxnSpPr>
        <p:spPr bwMode="auto">
          <a:xfrm>
            <a:off x="851315" y="4785346"/>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5" name="Straight Connector 34">
            <a:extLst>
              <a:ext uri="{FF2B5EF4-FFF2-40B4-BE49-F238E27FC236}">
                <a16:creationId xmlns:a16="http://schemas.microsoft.com/office/drawing/2014/main" id="{C457DD3A-0FBB-4DD0-9DF9-E15085753FB7}"/>
              </a:ext>
            </a:extLst>
          </p:cNvPr>
          <p:cNvCxnSpPr>
            <a:cxnSpLocks/>
          </p:cNvCxnSpPr>
          <p:nvPr/>
        </p:nvCxnSpPr>
        <p:spPr bwMode="auto">
          <a:xfrm>
            <a:off x="1479027" y="4723429"/>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39" name="Rectangle 38">
            <a:extLst>
              <a:ext uri="{FF2B5EF4-FFF2-40B4-BE49-F238E27FC236}">
                <a16:creationId xmlns:a16="http://schemas.microsoft.com/office/drawing/2014/main" id="{8AA685E3-F5C3-4F81-BCDB-3EE5F59FE9A0}"/>
              </a:ext>
            </a:extLst>
          </p:cNvPr>
          <p:cNvSpPr/>
          <p:nvPr/>
        </p:nvSpPr>
        <p:spPr>
          <a:xfrm>
            <a:off x="428773" y="4510329"/>
            <a:ext cx="1801664" cy="132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009DB0"/>
                </a:solidFill>
              </a:rPr>
              <a:t>Feasibility if internalized</a:t>
            </a:r>
          </a:p>
        </p:txBody>
      </p:sp>
      <p:sp>
        <p:nvSpPr>
          <p:cNvPr id="43" name="Arrow: Pentagon 42">
            <a:extLst>
              <a:ext uri="{FF2B5EF4-FFF2-40B4-BE49-F238E27FC236}">
                <a16:creationId xmlns:a16="http://schemas.microsoft.com/office/drawing/2014/main" id="{4CD2E91F-7C0C-4876-B290-47C91EAFCCE1}"/>
              </a:ext>
            </a:extLst>
          </p:cNvPr>
          <p:cNvSpPr/>
          <p:nvPr/>
        </p:nvSpPr>
        <p:spPr>
          <a:xfrm>
            <a:off x="109668" y="1161501"/>
            <a:ext cx="2348703" cy="22791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b="1">
                <a:solidFill>
                  <a:schemeClr val="bg1"/>
                </a:solidFill>
                <a:ea typeface="Verdana" panose="020B0604030504040204" pitchFamily="34" charset="0"/>
              </a:rPr>
              <a:t>Database construction</a:t>
            </a:r>
          </a:p>
        </p:txBody>
      </p:sp>
      <p:sp>
        <p:nvSpPr>
          <p:cNvPr id="44" name="Rectangle 43">
            <a:extLst>
              <a:ext uri="{FF2B5EF4-FFF2-40B4-BE49-F238E27FC236}">
                <a16:creationId xmlns:a16="http://schemas.microsoft.com/office/drawing/2014/main" id="{30706592-FEA0-453B-8CDD-20D23DC01F6A}"/>
              </a:ext>
            </a:extLst>
          </p:cNvPr>
          <p:cNvSpPr/>
          <p:nvPr/>
        </p:nvSpPr>
        <p:spPr bwMode="auto">
          <a:xfrm>
            <a:off x="109667" y="1473245"/>
            <a:ext cx="2348703" cy="12560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kumimoji="0" lang="en-US" sz="900" b="1" u="none" strike="noStrike" cap="none" normalizeH="0" baseline="0">
                <a:ln>
                  <a:noFill/>
                </a:ln>
                <a:solidFill>
                  <a:srgbClr val="009DB0"/>
                </a:solidFill>
                <a:effectLst/>
              </a:rPr>
              <a:t>DATA CLEANING &amp; DEVELOPMENT</a:t>
            </a:r>
          </a:p>
          <a:p>
            <a:pPr marR="0" defTabSz="914400" rtl="0" eaLnBrk="1" fontAlgn="base" latinLnBrk="0" hangingPunct="1">
              <a:lnSpc>
                <a:spcPct val="100000"/>
              </a:lnSpc>
              <a:spcBef>
                <a:spcPct val="0"/>
              </a:spcBef>
              <a:spcAft>
                <a:spcPct val="0"/>
              </a:spcAft>
              <a:buClrTx/>
              <a:buSzTx/>
              <a:tabLst/>
            </a:pPr>
            <a:endParaRPr kumimoji="0" lang="en-US" sz="900" b="1" u="none" strike="noStrike" cap="none" normalizeH="0" baseline="0">
              <a:ln>
                <a:noFill/>
              </a:ln>
              <a:solidFill>
                <a:srgbClr val="009DB0"/>
              </a:solidFill>
              <a:effectLst/>
            </a:endParaRPr>
          </a:p>
          <a:p>
            <a:pPr marL="171450" marR="0" indent="-171450" defTabSz="914400" eaLnBrk="1" latinLnBrk="0" hangingPunct="1">
              <a:lnSpc>
                <a:spcPct val="100000"/>
              </a:lnSpc>
              <a:buClrTx/>
              <a:buSzTx/>
              <a:buFont typeface="Arial" panose="020B0604020202020204" pitchFamily="34" charset="0"/>
              <a:buChar char="•"/>
              <a:tabLst/>
            </a:pPr>
            <a:r>
              <a:rPr lang="en-US" sz="900"/>
              <a:t>Need to </a:t>
            </a:r>
            <a:r>
              <a:rPr lang="en-US" sz="900" b="1">
                <a:solidFill>
                  <a:srgbClr val="009DB0"/>
                </a:solidFill>
              </a:rPr>
              <a:t>standardize</a:t>
            </a:r>
            <a:r>
              <a:rPr lang="en-US" sz="900"/>
              <a:t> </a:t>
            </a:r>
            <a:r>
              <a:rPr lang="en-US" sz="900" b="1">
                <a:solidFill>
                  <a:srgbClr val="009DB0"/>
                </a:solidFill>
              </a:rPr>
              <a:t>data</a:t>
            </a:r>
            <a:r>
              <a:rPr lang="en-US" sz="900"/>
              <a:t> to make it understandable and usable</a:t>
            </a:r>
          </a:p>
          <a:p>
            <a:pPr marL="171450" marR="0" indent="-171450" defTabSz="914400" eaLnBrk="1" latinLnBrk="0" hangingPunct="1">
              <a:lnSpc>
                <a:spcPct val="100000"/>
              </a:lnSpc>
              <a:buClr>
                <a:schemeClr val="tx1"/>
              </a:buClr>
              <a:buSzTx/>
              <a:buFont typeface="Arial" panose="020B0604020202020204" pitchFamily="34" charset="0"/>
              <a:buChar char="•"/>
              <a:tabLst/>
            </a:pPr>
            <a:r>
              <a:rPr lang="en-US" sz="900" b="1">
                <a:solidFill>
                  <a:srgbClr val="009DB0"/>
                </a:solidFill>
              </a:rPr>
              <a:t>Enrichment</a:t>
            </a:r>
            <a:r>
              <a:rPr lang="en-US" sz="900"/>
              <a:t> of the </a:t>
            </a:r>
            <a:r>
              <a:rPr lang="en-US" sz="900" b="1">
                <a:solidFill>
                  <a:srgbClr val="009DB0"/>
                </a:solidFill>
              </a:rPr>
              <a:t>database</a:t>
            </a:r>
            <a:r>
              <a:rPr lang="en-US" sz="900"/>
              <a:t> by external sources</a:t>
            </a:r>
          </a:p>
        </p:txBody>
      </p:sp>
      <p:sp>
        <p:nvSpPr>
          <p:cNvPr id="47" name="TextBox 46">
            <a:extLst>
              <a:ext uri="{FF2B5EF4-FFF2-40B4-BE49-F238E27FC236}">
                <a16:creationId xmlns:a16="http://schemas.microsoft.com/office/drawing/2014/main" id="{89FAF1F6-CDAD-4DEF-94AD-EC92D08BB1B6}"/>
              </a:ext>
            </a:extLst>
          </p:cNvPr>
          <p:cNvSpPr txBox="1"/>
          <p:nvPr/>
        </p:nvSpPr>
        <p:spPr>
          <a:xfrm rot="16200000">
            <a:off x="2874573" y="4677625"/>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48" name="TextBox 47">
            <a:extLst>
              <a:ext uri="{FF2B5EF4-FFF2-40B4-BE49-F238E27FC236}">
                <a16:creationId xmlns:a16="http://schemas.microsoft.com/office/drawing/2014/main" id="{DEFA82BB-19EB-4635-AF08-F273CF950B29}"/>
              </a:ext>
            </a:extLst>
          </p:cNvPr>
          <p:cNvSpPr txBox="1"/>
          <p:nvPr/>
        </p:nvSpPr>
        <p:spPr>
          <a:xfrm rot="5400000">
            <a:off x="4101304" y="4677625"/>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49" name="Connecteur droit 46">
            <a:extLst>
              <a:ext uri="{FF2B5EF4-FFF2-40B4-BE49-F238E27FC236}">
                <a16:creationId xmlns:a16="http://schemas.microsoft.com/office/drawing/2014/main" id="{62EFFB00-4EF9-4C4F-88B8-E7FE4A22B12A}"/>
              </a:ext>
            </a:extLst>
          </p:cNvPr>
          <p:cNvCxnSpPr>
            <a:cxnSpLocks/>
          </p:cNvCxnSpPr>
          <p:nvPr/>
        </p:nvCxnSpPr>
        <p:spPr bwMode="auto">
          <a:xfrm>
            <a:off x="3265890" y="4785346"/>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50" name="Straight Connector 49">
            <a:extLst>
              <a:ext uri="{FF2B5EF4-FFF2-40B4-BE49-F238E27FC236}">
                <a16:creationId xmlns:a16="http://schemas.microsoft.com/office/drawing/2014/main" id="{6D1941C6-65C4-46D1-8A6E-DDFAFEB4B332}"/>
              </a:ext>
            </a:extLst>
          </p:cNvPr>
          <p:cNvCxnSpPr>
            <a:cxnSpLocks/>
          </p:cNvCxnSpPr>
          <p:nvPr/>
        </p:nvCxnSpPr>
        <p:spPr bwMode="auto">
          <a:xfrm>
            <a:off x="3544987" y="4723429"/>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69D89515-854F-4FDB-BFE5-80AE169F00FA}"/>
              </a:ext>
            </a:extLst>
          </p:cNvPr>
          <p:cNvSpPr/>
          <p:nvPr/>
        </p:nvSpPr>
        <p:spPr>
          <a:xfrm>
            <a:off x="2845175" y="4510329"/>
            <a:ext cx="1656832" cy="92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009DB0"/>
                </a:solidFill>
              </a:rPr>
              <a:t>Feasibility if internalized</a:t>
            </a:r>
          </a:p>
        </p:txBody>
      </p:sp>
      <p:sp>
        <p:nvSpPr>
          <p:cNvPr id="53" name="TextBox 52">
            <a:extLst>
              <a:ext uri="{FF2B5EF4-FFF2-40B4-BE49-F238E27FC236}">
                <a16:creationId xmlns:a16="http://schemas.microsoft.com/office/drawing/2014/main" id="{46F43219-AA71-4F9B-8F0F-1D7E045D7F39}"/>
              </a:ext>
            </a:extLst>
          </p:cNvPr>
          <p:cNvSpPr txBox="1"/>
          <p:nvPr/>
        </p:nvSpPr>
        <p:spPr>
          <a:xfrm rot="16200000">
            <a:off x="5289148" y="4677625"/>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54" name="TextBox 53">
            <a:extLst>
              <a:ext uri="{FF2B5EF4-FFF2-40B4-BE49-F238E27FC236}">
                <a16:creationId xmlns:a16="http://schemas.microsoft.com/office/drawing/2014/main" id="{299F7066-E20B-4D87-AFA1-4EE4C8FC9C32}"/>
              </a:ext>
            </a:extLst>
          </p:cNvPr>
          <p:cNvSpPr txBox="1"/>
          <p:nvPr/>
        </p:nvSpPr>
        <p:spPr>
          <a:xfrm rot="5400000">
            <a:off x="6515879" y="4677625"/>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55" name="Connecteur droit 46">
            <a:extLst>
              <a:ext uri="{FF2B5EF4-FFF2-40B4-BE49-F238E27FC236}">
                <a16:creationId xmlns:a16="http://schemas.microsoft.com/office/drawing/2014/main" id="{05A6C57F-E998-4CF7-ABF9-68D4364AD5BA}"/>
              </a:ext>
            </a:extLst>
          </p:cNvPr>
          <p:cNvCxnSpPr>
            <a:cxnSpLocks/>
          </p:cNvCxnSpPr>
          <p:nvPr/>
        </p:nvCxnSpPr>
        <p:spPr bwMode="auto">
          <a:xfrm>
            <a:off x="5680465" y="4785346"/>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56" name="Straight Connector 55">
            <a:extLst>
              <a:ext uri="{FF2B5EF4-FFF2-40B4-BE49-F238E27FC236}">
                <a16:creationId xmlns:a16="http://schemas.microsoft.com/office/drawing/2014/main" id="{9A35C2B6-96B6-4167-A070-FB4EF34A08E8}"/>
              </a:ext>
            </a:extLst>
          </p:cNvPr>
          <p:cNvCxnSpPr>
            <a:cxnSpLocks/>
          </p:cNvCxnSpPr>
          <p:nvPr/>
        </p:nvCxnSpPr>
        <p:spPr bwMode="auto">
          <a:xfrm>
            <a:off x="5902412" y="4723429"/>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58" name="Rectangle 57">
            <a:extLst>
              <a:ext uri="{FF2B5EF4-FFF2-40B4-BE49-F238E27FC236}">
                <a16:creationId xmlns:a16="http://schemas.microsoft.com/office/drawing/2014/main" id="{FF5D6F29-C988-40B1-8D35-69968A6A2A64}"/>
              </a:ext>
            </a:extLst>
          </p:cNvPr>
          <p:cNvSpPr/>
          <p:nvPr/>
        </p:nvSpPr>
        <p:spPr>
          <a:xfrm>
            <a:off x="5271062" y="4510329"/>
            <a:ext cx="1606666" cy="132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009DB0"/>
                </a:solidFill>
              </a:rPr>
              <a:t>Feasibility if internalized</a:t>
            </a:r>
          </a:p>
        </p:txBody>
      </p:sp>
      <p:sp>
        <p:nvSpPr>
          <p:cNvPr id="59" name="TextBox 58">
            <a:extLst>
              <a:ext uri="{FF2B5EF4-FFF2-40B4-BE49-F238E27FC236}">
                <a16:creationId xmlns:a16="http://schemas.microsoft.com/office/drawing/2014/main" id="{8DA95C2F-7E0B-4E8E-9B96-2B4F99234CF0}"/>
              </a:ext>
            </a:extLst>
          </p:cNvPr>
          <p:cNvSpPr txBox="1"/>
          <p:nvPr/>
        </p:nvSpPr>
        <p:spPr>
          <a:xfrm rot="16200000">
            <a:off x="7703723" y="4677625"/>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60" name="TextBox 59">
            <a:extLst>
              <a:ext uri="{FF2B5EF4-FFF2-40B4-BE49-F238E27FC236}">
                <a16:creationId xmlns:a16="http://schemas.microsoft.com/office/drawing/2014/main" id="{4E5A8A6D-24E3-4BCC-92BD-C46E866F0AB3}"/>
              </a:ext>
            </a:extLst>
          </p:cNvPr>
          <p:cNvSpPr txBox="1"/>
          <p:nvPr/>
        </p:nvSpPr>
        <p:spPr>
          <a:xfrm rot="5400000">
            <a:off x="8930454" y="4677625"/>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61" name="Connecteur droit 46">
            <a:extLst>
              <a:ext uri="{FF2B5EF4-FFF2-40B4-BE49-F238E27FC236}">
                <a16:creationId xmlns:a16="http://schemas.microsoft.com/office/drawing/2014/main" id="{A468A343-F161-497E-B00E-025292273E16}"/>
              </a:ext>
            </a:extLst>
          </p:cNvPr>
          <p:cNvCxnSpPr>
            <a:cxnSpLocks/>
          </p:cNvCxnSpPr>
          <p:nvPr/>
        </p:nvCxnSpPr>
        <p:spPr bwMode="auto">
          <a:xfrm>
            <a:off x="8095040" y="4785346"/>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62" name="Straight Connector 61">
            <a:extLst>
              <a:ext uri="{FF2B5EF4-FFF2-40B4-BE49-F238E27FC236}">
                <a16:creationId xmlns:a16="http://schemas.microsoft.com/office/drawing/2014/main" id="{3F25B41B-5F12-4708-A1BE-FA87A5EC74B7}"/>
              </a:ext>
            </a:extLst>
          </p:cNvPr>
          <p:cNvCxnSpPr>
            <a:cxnSpLocks/>
          </p:cNvCxnSpPr>
          <p:nvPr/>
        </p:nvCxnSpPr>
        <p:spPr bwMode="auto">
          <a:xfrm>
            <a:off x="8821812" y="4723429"/>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64" name="Rectangle 63">
            <a:extLst>
              <a:ext uri="{FF2B5EF4-FFF2-40B4-BE49-F238E27FC236}">
                <a16:creationId xmlns:a16="http://schemas.microsoft.com/office/drawing/2014/main" id="{CA9A7298-60FB-4304-9A9B-D99145D1ED74}"/>
              </a:ext>
            </a:extLst>
          </p:cNvPr>
          <p:cNvSpPr/>
          <p:nvPr/>
        </p:nvSpPr>
        <p:spPr>
          <a:xfrm>
            <a:off x="7686641" y="4510328"/>
            <a:ext cx="1619278" cy="153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009DB0"/>
                </a:solidFill>
              </a:rPr>
              <a:t>Feasibility if internalized</a:t>
            </a:r>
          </a:p>
        </p:txBody>
      </p:sp>
      <p:cxnSp>
        <p:nvCxnSpPr>
          <p:cNvPr id="45" name="Straight Connector 5">
            <a:extLst>
              <a:ext uri="{FF2B5EF4-FFF2-40B4-BE49-F238E27FC236}">
                <a16:creationId xmlns:a16="http://schemas.microsoft.com/office/drawing/2014/main" id="{A3D59283-9774-433B-9F9D-ADF05FAEAA57}"/>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6" name="TextBox 10">
            <a:extLst>
              <a:ext uri="{FF2B5EF4-FFF2-40B4-BE49-F238E27FC236}">
                <a16:creationId xmlns:a16="http://schemas.microsoft.com/office/drawing/2014/main" id="{385412DB-F909-42BF-89A8-586668097700}"/>
              </a:ext>
            </a:extLst>
          </p:cNvPr>
          <p:cNvSpPr txBox="1"/>
          <p:nvPr/>
        </p:nvSpPr>
        <p:spPr>
          <a:xfrm>
            <a:off x="2677036" y="731453"/>
            <a:ext cx="440956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Solution implementation levers</a:t>
            </a:r>
          </a:p>
        </p:txBody>
      </p:sp>
      <p:sp>
        <p:nvSpPr>
          <p:cNvPr id="12" name="Arrow: Pentagon 11">
            <a:extLst>
              <a:ext uri="{FF2B5EF4-FFF2-40B4-BE49-F238E27FC236}">
                <a16:creationId xmlns:a16="http://schemas.microsoft.com/office/drawing/2014/main" id="{ABC94AF5-557F-44F4-947B-238E6872471E}"/>
              </a:ext>
            </a:extLst>
          </p:cNvPr>
          <p:cNvSpPr/>
          <p:nvPr/>
        </p:nvSpPr>
        <p:spPr>
          <a:xfrm>
            <a:off x="7353394" y="1161501"/>
            <a:ext cx="2348703" cy="22791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b="1">
                <a:solidFill>
                  <a:schemeClr val="bg1"/>
                </a:solidFill>
                <a:ea typeface="Verdana" panose="020B0604030504040204" pitchFamily="34" charset="0"/>
              </a:rPr>
              <a:t>Solution implementation</a:t>
            </a:r>
          </a:p>
        </p:txBody>
      </p:sp>
      <p:pic>
        <p:nvPicPr>
          <p:cNvPr id="86" name="Graphic 85">
            <a:extLst>
              <a:ext uri="{FF2B5EF4-FFF2-40B4-BE49-F238E27FC236}">
                <a16:creationId xmlns:a16="http://schemas.microsoft.com/office/drawing/2014/main" id="{E326B330-55D7-471B-9AF8-58AF65A78DA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687"/>
          <a:stretch/>
        </p:blipFill>
        <p:spPr>
          <a:xfrm>
            <a:off x="158551" y="1182023"/>
            <a:ext cx="190890" cy="186866"/>
          </a:xfrm>
          <a:prstGeom prst="rect">
            <a:avLst/>
          </a:prstGeom>
        </p:spPr>
      </p:pic>
      <p:pic>
        <p:nvPicPr>
          <p:cNvPr id="88" name="Graphic 87">
            <a:extLst>
              <a:ext uri="{FF2B5EF4-FFF2-40B4-BE49-F238E27FC236}">
                <a16:creationId xmlns:a16="http://schemas.microsoft.com/office/drawing/2014/main" id="{17C03125-4BE7-47E5-8EB6-E58345763972}"/>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5511"/>
          <a:stretch/>
        </p:blipFill>
        <p:spPr>
          <a:xfrm>
            <a:off x="2567210" y="1187287"/>
            <a:ext cx="188447" cy="199021"/>
          </a:xfrm>
          <a:prstGeom prst="rect">
            <a:avLst/>
          </a:prstGeom>
        </p:spPr>
      </p:pic>
      <p:pic>
        <p:nvPicPr>
          <p:cNvPr id="90" name="Graphic 89">
            <a:extLst>
              <a:ext uri="{FF2B5EF4-FFF2-40B4-BE49-F238E27FC236}">
                <a16:creationId xmlns:a16="http://schemas.microsoft.com/office/drawing/2014/main" id="{47A97341-6999-409D-8CD6-2128EE6A6AD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8889"/>
          <a:stretch/>
        </p:blipFill>
        <p:spPr>
          <a:xfrm>
            <a:off x="4998817" y="1189842"/>
            <a:ext cx="176580" cy="179032"/>
          </a:xfrm>
          <a:prstGeom prst="rect">
            <a:avLst/>
          </a:prstGeom>
        </p:spPr>
      </p:pic>
      <p:pic>
        <p:nvPicPr>
          <p:cNvPr id="92" name="Graphic 91">
            <a:extLst>
              <a:ext uri="{FF2B5EF4-FFF2-40B4-BE49-F238E27FC236}">
                <a16:creationId xmlns:a16="http://schemas.microsoft.com/office/drawing/2014/main" id="{403ECAF8-3E92-44C1-968C-3AB8DA6D076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999"/>
          <a:stretch/>
        </p:blipFill>
        <p:spPr>
          <a:xfrm>
            <a:off x="7401340" y="1202400"/>
            <a:ext cx="155741" cy="159635"/>
          </a:xfrm>
          <a:prstGeom prst="rect">
            <a:avLst/>
          </a:prstGeom>
        </p:spPr>
      </p:pic>
      <p:sp>
        <p:nvSpPr>
          <p:cNvPr id="98" name="Rectangle 97">
            <a:extLst>
              <a:ext uri="{FF2B5EF4-FFF2-40B4-BE49-F238E27FC236}">
                <a16:creationId xmlns:a16="http://schemas.microsoft.com/office/drawing/2014/main" id="{BD31E49D-C87C-469A-82B6-7C7461119B9F}"/>
              </a:ext>
            </a:extLst>
          </p:cNvPr>
          <p:cNvSpPr/>
          <p:nvPr/>
        </p:nvSpPr>
        <p:spPr bwMode="auto">
          <a:xfrm>
            <a:off x="118370" y="2806842"/>
            <a:ext cx="2348703" cy="10742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TOOLS</a:t>
            </a:r>
          </a:p>
          <a:p>
            <a:pPr algn="just" fontAlgn="base">
              <a:spcBef>
                <a:spcPct val="0"/>
              </a:spcBef>
              <a:spcAft>
                <a:spcPct val="0"/>
              </a:spcAft>
            </a:pPr>
            <a:r>
              <a:rPr kumimoji="0" lang="en-US" sz="900" b="1" u="none" strike="noStrike" cap="none" normalizeH="0" baseline="0">
                <a:ln>
                  <a:noFill/>
                </a:ln>
                <a:solidFill>
                  <a:srgbClr val="009DB0"/>
                </a:solidFill>
                <a:effectLst/>
              </a:rPr>
              <a:t>	</a:t>
            </a:r>
          </a:p>
          <a:p>
            <a:pPr marL="171450" marR="0" indent="-171450" defTabSz="914400" eaLnBrk="1" latinLnBrk="0" hangingPunct="1">
              <a:lnSpc>
                <a:spcPct val="100000"/>
              </a:lnSpc>
              <a:buClrTx/>
              <a:buSzTx/>
              <a:buFont typeface="Arial" panose="020B0604020202020204" pitchFamily="34" charset="0"/>
              <a:buChar char="•"/>
              <a:tabLst/>
            </a:pPr>
            <a:r>
              <a:rPr lang="en-US" sz="900"/>
              <a:t>SQL</a:t>
            </a:r>
          </a:p>
          <a:p>
            <a:pPr marL="171450" marR="0" indent="-171450" defTabSz="914400" eaLnBrk="1" latinLnBrk="0" hangingPunct="1">
              <a:lnSpc>
                <a:spcPct val="100000"/>
              </a:lnSpc>
              <a:buClrTx/>
              <a:buSzTx/>
              <a:buFont typeface="Arial" panose="020B0604020202020204" pitchFamily="34" charset="0"/>
              <a:buChar char="•"/>
              <a:tabLst/>
            </a:pPr>
            <a:r>
              <a:rPr kumimoji="0" lang="en-US" sz="900" u="none" strike="noStrike" cap="none" normalizeH="0" baseline="0">
                <a:ln>
                  <a:noFill/>
                </a:ln>
                <a:effectLst/>
              </a:rPr>
              <a:t>Pyth</a:t>
            </a:r>
            <a:r>
              <a:rPr lang="en-US" sz="900"/>
              <a:t>on</a:t>
            </a:r>
          </a:p>
          <a:p>
            <a:pPr marL="171450" marR="0" indent="-171450" defTabSz="914400" eaLnBrk="1" latinLnBrk="0" hangingPunct="1">
              <a:lnSpc>
                <a:spcPct val="100000"/>
              </a:lnSpc>
              <a:buClrTx/>
              <a:buSzTx/>
              <a:buFont typeface="Arial" panose="020B0604020202020204" pitchFamily="34" charset="0"/>
              <a:buChar char="•"/>
              <a:tabLst/>
            </a:pPr>
            <a:r>
              <a:rPr kumimoji="0" lang="en-US" sz="900" u="none" strike="noStrike" cap="none" normalizeH="0" baseline="0">
                <a:ln>
                  <a:noFill/>
                </a:ln>
                <a:effectLst/>
              </a:rPr>
              <a:t>Sta</a:t>
            </a:r>
            <a:r>
              <a:rPr lang="en-US" sz="900"/>
              <a:t>tistics</a:t>
            </a:r>
          </a:p>
          <a:p>
            <a:pPr marL="171450" marR="0" indent="-171450" defTabSz="914400" eaLnBrk="1" latinLnBrk="0" hangingPunct="1">
              <a:lnSpc>
                <a:spcPct val="100000"/>
              </a:lnSpc>
              <a:buClrTx/>
              <a:buSzTx/>
              <a:buFont typeface="Arial" panose="020B0604020202020204" pitchFamily="34" charset="0"/>
              <a:buChar char="•"/>
              <a:tabLst/>
            </a:pPr>
            <a:r>
              <a:rPr lang="en-US" sz="900"/>
              <a:t>Web scrapping</a:t>
            </a:r>
            <a:endParaRPr kumimoji="0" lang="en-US" sz="900" u="none" strike="noStrike" cap="none" normalizeH="0" baseline="0">
              <a:ln>
                <a:noFill/>
              </a:ln>
              <a:effectLst/>
            </a:endParaRPr>
          </a:p>
        </p:txBody>
      </p:sp>
      <p:sp>
        <p:nvSpPr>
          <p:cNvPr id="101" name="Rectangle 100">
            <a:extLst>
              <a:ext uri="{FF2B5EF4-FFF2-40B4-BE49-F238E27FC236}">
                <a16:creationId xmlns:a16="http://schemas.microsoft.com/office/drawing/2014/main" id="{4BE567A5-E152-415B-B8B8-EDB93B99B065}"/>
              </a:ext>
            </a:extLst>
          </p:cNvPr>
          <p:cNvSpPr/>
          <p:nvPr/>
        </p:nvSpPr>
        <p:spPr bwMode="auto">
          <a:xfrm>
            <a:off x="4947520" y="2806113"/>
            <a:ext cx="2348703" cy="10742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TOOLS	</a:t>
            </a:r>
          </a:p>
          <a:p>
            <a:pPr algn="just" fontAlgn="base">
              <a:spcBef>
                <a:spcPct val="0"/>
              </a:spcBef>
              <a:spcAft>
                <a:spcPct val="0"/>
              </a:spcAft>
            </a:pPr>
            <a:endParaRPr kumimoji="0" lang="en-US" sz="900" b="1" u="none" strike="noStrike" cap="none" normalizeH="0" baseline="0">
              <a:ln>
                <a:noFill/>
              </a:ln>
              <a:solidFill>
                <a:srgbClr val="009DB0"/>
              </a:solidFill>
              <a:effectLst/>
            </a:endParaRPr>
          </a:p>
          <a:p>
            <a:pPr marL="171450" indent="-171450">
              <a:buFont typeface="Arial" panose="020B0604020202020204" pitchFamily="34" charset="0"/>
              <a:buChar char="•"/>
            </a:pPr>
            <a:r>
              <a:rPr lang="en-US" sz="900">
                <a:solidFill>
                  <a:schemeClr val="tx1"/>
                </a:solidFill>
              </a:rPr>
              <a:t>Machine learning</a:t>
            </a:r>
          </a:p>
          <a:p>
            <a:pPr marL="171450" indent="-171450">
              <a:buFont typeface="Arial" panose="020B0604020202020204" pitchFamily="34" charset="0"/>
              <a:buChar char="•"/>
            </a:pPr>
            <a:r>
              <a:rPr lang="en-US" sz="900">
                <a:solidFill>
                  <a:schemeClr val="tx1"/>
                </a:solidFill>
              </a:rPr>
              <a:t>Clustering (e.g., </a:t>
            </a:r>
            <a:r>
              <a:rPr lang="en-US" sz="900"/>
              <a:t>K</a:t>
            </a:r>
            <a:r>
              <a:rPr lang="en-US" sz="900">
                <a:solidFill>
                  <a:schemeClr val="tx1"/>
                </a:solidFill>
              </a:rPr>
              <a:t>-means): grouping of customers with similar characteristics</a:t>
            </a:r>
          </a:p>
          <a:p>
            <a:pPr marL="171450" indent="-171450">
              <a:buFont typeface="Arial" panose="020B0604020202020204" pitchFamily="34" charset="0"/>
              <a:buChar char="•"/>
            </a:pPr>
            <a:r>
              <a:rPr lang="en-US" sz="900">
                <a:solidFill>
                  <a:schemeClr val="tx1"/>
                </a:solidFill>
              </a:rPr>
              <a:t>Decision tree</a:t>
            </a:r>
          </a:p>
        </p:txBody>
      </p:sp>
      <p:sp>
        <p:nvSpPr>
          <p:cNvPr id="103" name="Rectangle 102">
            <a:extLst>
              <a:ext uri="{FF2B5EF4-FFF2-40B4-BE49-F238E27FC236}">
                <a16:creationId xmlns:a16="http://schemas.microsoft.com/office/drawing/2014/main" id="{D3B8C0B2-7FA0-4FB2-9853-1E75591DB69B}"/>
              </a:ext>
            </a:extLst>
          </p:cNvPr>
          <p:cNvSpPr/>
          <p:nvPr/>
        </p:nvSpPr>
        <p:spPr bwMode="auto">
          <a:xfrm>
            <a:off x="2533790" y="2802099"/>
            <a:ext cx="2348703" cy="10742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TOOLS</a:t>
            </a:r>
          </a:p>
          <a:p>
            <a:pPr algn="just" fontAlgn="base">
              <a:spcBef>
                <a:spcPct val="0"/>
              </a:spcBef>
              <a:spcAft>
                <a:spcPct val="0"/>
              </a:spcAft>
            </a:pPr>
            <a:r>
              <a:rPr kumimoji="0" lang="en-US" sz="900" b="1" u="none" strike="noStrike" cap="none" normalizeH="0" baseline="0">
                <a:ln>
                  <a:noFill/>
                </a:ln>
                <a:solidFill>
                  <a:srgbClr val="009DB0"/>
                </a:solidFill>
                <a:effectLst/>
              </a:rPr>
              <a:t>	</a:t>
            </a:r>
          </a:p>
          <a:p>
            <a:pPr marL="171450" marR="0" indent="-171450" defTabSz="914400" eaLnBrk="1" latinLnBrk="0" hangingPunct="1">
              <a:lnSpc>
                <a:spcPct val="100000"/>
              </a:lnSpc>
              <a:buClrTx/>
              <a:buSzTx/>
              <a:buFont typeface="Arial" panose="020B0604020202020204" pitchFamily="34" charset="0"/>
              <a:buChar char="•"/>
              <a:tabLst/>
            </a:pPr>
            <a:r>
              <a:rPr lang="en-US" sz="900"/>
              <a:t>SQL</a:t>
            </a:r>
          </a:p>
          <a:p>
            <a:pPr marL="171450" marR="0" indent="-171450" defTabSz="914400" eaLnBrk="1" latinLnBrk="0" hangingPunct="1">
              <a:lnSpc>
                <a:spcPct val="100000"/>
              </a:lnSpc>
              <a:buClrTx/>
              <a:buSzTx/>
              <a:buFont typeface="Arial" panose="020B0604020202020204" pitchFamily="34" charset="0"/>
              <a:buChar char="•"/>
              <a:tabLst/>
            </a:pPr>
            <a:r>
              <a:rPr lang="en-US" sz="900"/>
              <a:t>Python</a:t>
            </a:r>
          </a:p>
          <a:p>
            <a:pPr marL="171450" marR="0" indent="-171450" defTabSz="914400" eaLnBrk="1" latinLnBrk="0" hangingPunct="1">
              <a:lnSpc>
                <a:spcPct val="100000"/>
              </a:lnSpc>
              <a:buClrTx/>
              <a:buSzTx/>
              <a:buFont typeface="Arial" panose="020B0604020202020204" pitchFamily="34" charset="0"/>
              <a:buChar char="•"/>
              <a:tabLst/>
            </a:pPr>
            <a:r>
              <a:rPr lang="en-US" sz="900"/>
              <a:t>Statistic study</a:t>
            </a:r>
          </a:p>
          <a:p>
            <a:pPr marL="171450" marR="0" indent="-171450" defTabSz="914400" eaLnBrk="1" latinLnBrk="0" hangingPunct="1">
              <a:lnSpc>
                <a:spcPct val="100000"/>
              </a:lnSpc>
              <a:buClrTx/>
              <a:buSzTx/>
              <a:buFont typeface="Arial" panose="020B0604020202020204" pitchFamily="34" charset="0"/>
              <a:buChar char="•"/>
              <a:tabLst/>
            </a:pPr>
            <a:r>
              <a:rPr lang="en-US" sz="900"/>
              <a:t>Dimensional reduction</a:t>
            </a:r>
          </a:p>
        </p:txBody>
      </p:sp>
      <p:sp>
        <p:nvSpPr>
          <p:cNvPr id="106" name="Rectangle 105">
            <a:extLst>
              <a:ext uri="{FF2B5EF4-FFF2-40B4-BE49-F238E27FC236}">
                <a16:creationId xmlns:a16="http://schemas.microsoft.com/office/drawing/2014/main" id="{18755605-A908-45F8-A378-C01B86074118}"/>
              </a:ext>
            </a:extLst>
          </p:cNvPr>
          <p:cNvSpPr/>
          <p:nvPr/>
        </p:nvSpPr>
        <p:spPr bwMode="auto">
          <a:xfrm>
            <a:off x="7365247" y="1473245"/>
            <a:ext cx="2348703" cy="12560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en-US" sz="900" b="1" u="none" strike="noStrike" cap="none" normalizeH="0" baseline="0">
                <a:ln>
                  <a:noFill/>
                </a:ln>
                <a:solidFill>
                  <a:srgbClr val="009DB0"/>
                </a:solidFill>
                <a:effectLst/>
              </a:rPr>
              <a:t>SOLUTION DEPLOYMENT FOR ALL THE USERS</a:t>
            </a:r>
          </a:p>
          <a:p>
            <a:pPr fontAlgn="base">
              <a:spcBef>
                <a:spcPct val="0"/>
              </a:spcBef>
              <a:spcAft>
                <a:spcPct val="0"/>
              </a:spcAft>
            </a:pPr>
            <a:endParaRPr kumimoji="0" lang="en-US" sz="900" b="1" u="none" strike="noStrike" cap="none" normalizeH="0" baseline="0">
              <a:ln>
                <a:noFill/>
              </a:ln>
              <a:solidFill>
                <a:srgbClr val="009DB0"/>
              </a:solidFill>
              <a:effectLst/>
            </a:endParaRPr>
          </a:p>
          <a:p>
            <a:pPr marL="171450" indent="-171450" fontAlgn="base">
              <a:spcBef>
                <a:spcPct val="0"/>
              </a:spcBef>
              <a:spcAft>
                <a:spcPct val="0"/>
              </a:spcAft>
              <a:buClr>
                <a:schemeClr val="tx1"/>
              </a:buClr>
              <a:buFont typeface="Arial" panose="020B0604020202020204" pitchFamily="34" charset="0"/>
              <a:buChar char="•"/>
            </a:pPr>
            <a:r>
              <a:rPr lang="en-US" sz="900"/>
              <a:t>Need for training</a:t>
            </a:r>
          </a:p>
          <a:p>
            <a:pPr marL="171450" indent="-171450" fontAlgn="base">
              <a:spcBef>
                <a:spcPct val="0"/>
              </a:spcBef>
              <a:spcAft>
                <a:spcPct val="0"/>
              </a:spcAft>
              <a:buClr>
                <a:schemeClr val="tx1"/>
              </a:buClr>
              <a:buFont typeface="Arial" panose="020B0604020202020204" pitchFamily="34" charset="0"/>
              <a:buChar char="•"/>
            </a:pPr>
            <a:r>
              <a:rPr lang="en-US" sz="900"/>
              <a:t>Potential</a:t>
            </a:r>
            <a:r>
              <a:rPr lang="en-US" sz="900" b="1">
                <a:solidFill>
                  <a:srgbClr val="009DB0"/>
                </a:solidFill>
              </a:rPr>
              <a:t> system evolution </a:t>
            </a:r>
            <a:r>
              <a:rPr lang="en-US" sz="900"/>
              <a:t>depending</a:t>
            </a:r>
            <a:r>
              <a:rPr lang="en-US" sz="900" b="1">
                <a:solidFill>
                  <a:srgbClr val="009DB0"/>
                </a:solidFill>
              </a:rPr>
              <a:t> </a:t>
            </a:r>
            <a:r>
              <a:rPr lang="en-US" sz="900"/>
              <a:t>on</a:t>
            </a:r>
            <a:r>
              <a:rPr lang="en-US" sz="900" b="1">
                <a:solidFill>
                  <a:srgbClr val="009DB0"/>
                </a:solidFill>
              </a:rPr>
              <a:t> user feedback</a:t>
            </a:r>
            <a:endParaRPr lang="en-US" sz="900"/>
          </a:p>
        </p:txBody>
      </p:sp>
      <p:sp>
        <p:nvSpPr>
          <p:cNvPr id="107" name="Rectangle 106">
            <a:extLst>
              <a:ext uri="{FF2B5EF4-FFF2-40B4-BE49-F238E27FC236}">
                <a16:creationId xmlns:a16="http://schemas.microsoft.com/office/drawing/2014/main" id="{BA2685C1-207E-4076-BB4C-68B2FE994F94}"/>
              </a:ext>
            </a:extLst>
          </p:cNvPr>
          <p:cNvSpPr/>
          <p:nvPr/>
        </p:nvSpPr>
        <p:spPr bwMode="auto">
          <a:xfrm>
            <a:off x="7373950" y="2806113"/>
            <a:ext cx="2348703" cy="10742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TOOLS</a:t>
            </a:r>
          </a:p>
          <a:p>
            <a:pPr algn="just" fontAlgn="base">
              <a:spcBef>
                <a:spcPct val="0"/>
              </a:spcBef>
              <a:spcAft>
                <a:spcPct val="0"/>
              </a:spcAft>
            </a:pPr>
            <a:r>
              <a:rPr kumimoji="0" lang="en-US" sz="900" b="1" u="none" strike="noStrike" cap="none" normalizeH="0" baseline="0">
                <a:ln>
                  <a:noFill/>
                </a:ln>
                <a:solidFill>
                  <a:srgbClr val="009DB0"/>
                </a:solidFill>
                <a:effectLst/>
              </a:rPr>
              <a:t>	</a:t>
            </a:r>
          </a:p>
          <a:p>
            <a:pPr marL="171450" indent="-171450">
              <a:buFont typeface="Arial" panose="020B0604020202020204" pitchFamily="34" charset="0"/>
              <a:buChar char="•"/>
            </a:pPr>
            <a:r>
              <a:rPr lang="en-US" sz="900">
                <a:solidFill>
                  <a:schemeClr val="tx1"/>
                </a:solidFill>
              </a:rPr>
              <a:t>Dashboards</a:t>
            </a:r>
          </a:p>
          <a:p>
            <a:pPr marL="171450" indent="-171450">
              <a:buFont typeface="Arial" panose="020B0604020202020204" pitchFamily="34" charset="0"/>
              <a:buChar char="•"/>
            </a:pPr>
            <a:r>
              <a:rPr lang="en-US" sz="900">
                <a:solidFill>
                  <a:schemeClr val="tx1"/>
                </a:solidFill>
              </a:rPr>
              <a:t>Alert system</a:t>
            </a:r>
          </a:p>
        </p:txBody>
      </p:sp>
      <p:sp>
        <p:nvSpPr>
          <p:cNvPr id="109" name="Rectangle 108">
            <a:extLst>
              <a:ext uri="{FF2B5EF4-FFF2-40B4-BE49-F238E27FC236}">
                <a16:creationId xmlns:a16="http://schemas.microsoft.com/office/drawing/2014/main" id="{37EDDE67-365A-472D-994B-700AD1BFDA14}"/>
              </a:ext>
            </a:extLst>
          </p:cNvPr>
          <p:cNvSpPr/>
          <p:nvPr/>
        </p:nvSpPr>
        <p:spPr bwMode="auto">
          <a:xfrm>
            <a:off x="118370" y="3949855"/>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KEY TO SUCCESS</a:t>
            </a:r>
          </a:p>
          <a:p>
            <a:pPr algn="just" fontAlgn="base">
              <a:spcBef>
                <a:spcPct val="0"/>
              </a:spcBef>
              <a:spcAft>
                <a:spcPct val="0"/>
              </a:spcAft>
            </a:pPr>
            <a:endParaRPr lang="en-US" sz="900" b="1">
              <a:solidFill>
                <a:srgbClr val="009DB0"/>
              </a:solidFill>
            </a:endParaRPr>
          </a:p>
          <a:p>
            <a:pPr algn="just" fontAlgn="base">
              <a:spcBef>
                <a:spcPct val="0"/>
              </a:spcBef>
              <a:spcAft>
                <a:spcPct val="0"/>
              </a:spcAft>
            </a:pPr>
            <a:r>
              <a:rPr kumimoji="0" lang="en-US" sz="900" u="none" strike="noStrike" cap="none" normalizeH="0" baseline="0">
                <a:ln>
                  <a:noFill/>
                </a:ln>
                <a:effectLst/>
              </a:rPr>
              <a:t>Data quality</a:t>
            </a:r>
          </a:p>
          <a:p>
            <a:pPr algn="just" fontAlgn="base">
              <a:spcBef>
                <a:spcPct val="0"/>
              </a:spcBef>
              <a:spcAft>
                <a:spcPct val="0"/>
              </a:spcAft>
            </a:pPr>
            <a:endParaRPr kumimoji="0" lang="en-US" sz="900" b="1" u="none" strike="noStrike" cap="none" normalizeH="0" baseline="0">
              <a:ln>
                <a:noFill/>
              </a:ln>
              <a:solidFill>
                <a:srgbClr val="009DB0"/>
              </a:solidFill>
              <a:effectLst/>
            </a:endParaRPr>
          </a:p>
        </p:txBody>
      </p:sp>
      <p:sp>
        <p:nvSpPr>
          <p:cNvPr id="110" name="Rectangle 109">
            <a:extLst>
              <a:ext uri="{FF2B5EF4-FFF2-40B4-BE49-F238E27FC236}">
                <a16:creationId xmlns:a16="http://schemas.microsoft.com/office/drawing/2014/main" id="{0A10BB3C-786E-4874-BCA1-7F377BDA2453}"/>
              </a:ext>
            </a:extLst>
          </p:cNvPr>
          <p:cNvSpPr/>
          <p:nvPr/>
        </p:nvSpPr>
        <p:spPr bwMode="auto">
          <a:xfrm>
            <a:off x="4947520" y="3949126"/>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KEY TO SUCCESS</a:t>
            </a:r>
          </a:p>
          <a:p>
            <a:pPr algn="just" fontAlgn="base">
              <a:spcBef>
                <a:spcPct val="0"/>
              </a:spcBef>
              <a:spcAft>
                <a:spcPct val="0"/>
              </a:spcAft>
            </a:pPr>
            <a:endParaRPr lang="en-US" sz="900" b="1">
              <a:solidFill>
                <a:srgbClr val="009DB0"/>
              </a:solidFill>
            </a:endParaRPr>
          </a:p>
          <a:p>
            <a:pPr algn="just" fontAlgn="base">
              <a:spcBef>
                <a:spcPct val="0"/>
              </a:spcBef>
              <a:spcAft>
                <a:spcPct val="0"/>
              </a:spcAft>
            </a:pPr>
            <a:r>
              <a:rPr kumimoji="0" lang="en-US" sz="900" u="none" strike="noStrike" cap="none" normalizeH="0" baseline="0">
                <a:ln>
                  <a:noFill/>
                </a:ln>
                <a:effectLst/>
              </a:rPr>
              <a:t>Model quality</a:t>
            </a:r>
            <a:r>
              <a:rPr kumimoji="0" lang="en-US" sz="900" b="1" u="none" strike="noStrike" cap="none" normalizeH="0" baseline="0">
                <a:ln>
                  <a:noFill/>
                </a:ln>
                <a:solidFill>
                  <a:srgbClr val="009DB0"/>
                </a:solidFill>
                <a:effectLst/>
              </a:rPr>
              <a:t>	</a:t>
            </a:r>
          </a:p>
        </p:txBody>
      </p:sp>
      <p:sp>
        <p:nvSpPr>
          <p:cNvPr id="111" name="Rectangle 110">
            <a:extLst>
              <a:ext uri="{FF2B5EF4-FFF2-40B4-BE49-F238E27FC236}">
                <a16:creationId xmlns:a16="http://schemas.microsoft.com/office/drawing/2014/main" id="{39AE5578-4278-4160-AE53-759D0F63DD54}"/>
              </a:ext>
            </a:extLst>
          </p:cNvPr>
          <p:cNvSpPr/>
          <p:nvPr/>
        </p:nvSpPr>
        <p:spPr bwMode="auto">
          <a:xfrm>
            <a:off x="2533790" y="3945112"/>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KEY TO SUCCESS</a:t>
            </a:r>
          </a:p>
          <a:p>
            <a:pPr algn="just" fontAlgn="base">
              <a:spcBef>
                <a:spcPct val="0"/>
              </a:spcBef>
              <a:spcAft>
                <a:spcPct val="0"/>
              </a:spcAft>
            </a:pPr>
            <a:endParaRPr lang="en-US" sz="900" b="1">
              <a:solidFill>
                <a:srgbClr val="009DB0"/>
              </a:solidFill>
            </a:endParaRPr>
          </a:p>
          <a:p>
            <a:pPr algn="just" fontAlgn="base">
              <a:spcBef>
                <a:spcPct val="0"/>
              </a:spcBef>
              <a:spcAft>
                <a:spcPct val="0"/>
              </a:spcAft>
            </a:pPr>
            <a:r>
              <a:rPr lang="en-US" sz="900"/>
              <a:t>Variables relevance</a:t>
            </a:r>
            <a:endParaRPr kumimoji="0" lang="en-US" sz="900" u="none" strike="noStrike" cap="none" normalizeH="0" baseline="0">
              <a:ln>
                <a:noFill/>
              </a:ln>
              <a:effectLst/>
            </a:endParaRPr>
          </a:p>
          <a:p>
            <a:pPr algn="just" fontAlgn="base">
              <a:spcBef>
                <a:spcPct val="0"/>
              </a:spcBef>
              <a:spcAft>
                <a:spcPct val="0"/>
              </a:spcAft>
            </a:pPr>
            <a:endParaRPr kumimoji="0" lang="en-US" sz="900" b="1" u="none" strike="noStrike" cap="none" normalizeH="0" baseline="0">
              <a:ln>
                <a:noFill/>
              </a:ln>
              <a:solidFill>
                <a:srgbClr val="009DB0"/>
              </a:solidFill>
              <a:effectLst/>
            </a:endParaRPr>
          </a:p>
        </p:txBody>
      </p:sp>
      <p:sp>
        <p:nvSpPr>
          <p:cNvPr id="112" name="Rectangle 111">
            <a:extLst>
              <a:ext uri="{FF2B5EF4-FFF2-40B4-BE49-F238E27FC236}">
                <a16:creationId xmlns:a16="http://schemas.microsoft.com/office/drawing/2014/main" id="{BB00AD5F-2FA8-4C78-9D16-723839F0DB77}"/>
              </a:ext>
            </a:extLst>
          </p:cNvPr>
          <p:cNvSpPr/>
          <p:nvPr/>
        </p:nvSpPr>
        <p:spPr bwMode="auto">
          <a:xfrm>
            <a:off x="7373950" y="3949126"/>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fontAlgn="base">
              <a:spcBef>
                <a:spcPct val="0"/>
              </a:spcBef>
              <a:spcAft>
                <a:spcPct val="0"/>
              </a:spcAft>
            </a:pPr>
            <a:r>
              <a:rPr kumimoji="0" lang="en-US" sz="900" b="1" u="none" strike="noStrike" cap="none" normalizeH="0" baseline="0">
                <a:ln>
                  <a:noFill/>
                </a:ln>
                <a:solidFill>
                  <a:srgbClr val="009DB0"/>
                </a:solidFill>
                <a:effectLst/>
              </a:rPr>
              <a:t>KEY TO SUCCESS</a:t>
            </a:r>
          </a:p>
          <a:p>
            <a:pPr algn="just" fontAlgn="base">
              <a:spcBef>
                <a:spcPct val="0"/>
              </a:spcBef>
              <a:spcAft>
                <a:spcPct val="0"/>
              </a:spcAft>
            </a:pPr>
            <a:endParaRPr lang="en-US" sz="900" b="1">
              <a:solidFill>
                <a:srgbClr val="009DB0"/>
              </a:solidFill>
            </a:endParaRPr>
          </a:p>
          <a:p>
            <a:pPr algn="just" fontAlgn="base">
              <a:spcBef>
                <a:spcPct val="0"/>
              </a:spcBef>
              <a:spcAft>
                <a:spcPct val="0"/>
              </a:spcAft>
            </a:pPr>
            <a:r>
              <a:rPr kumimoji="0" lang="en-US" sz="900" u="none" strike="noStrike" cap="none" normalizeH="0" baseline="0">
                <a:ln>
                  <a:noFill/>
                </a:ln>
                <a:effectLst/>
              </a:rPr>
              <a:t>User adoption of the solution</a:t>
            </a:r>
          </a:p>
          <a:p>
            <a:pPr algn="just" fontAlgn="base">
              <a:spcBef>
                <a:spcPct val="0"/>
              </a:spcBef>
              <a:spcAft>
                <a:spcPct val="0"/>
              </a:spcAft>
            </a:pPr>
            <a:endParaRPr kumimoji="0" lang="en-US" sz="900" b="1" u="none" strike="noStrike" cap="none" normalizeH="0" baseline="0">
              <a:ln>
                <a:noFill/>
              </a:ln>
              <a:solidFill>
                <a:srgbClr val="009DB0"/>
              </a:solidFill>
              <a:effectLst/>
            </a:endParaRPr>
          </a:p>
        </p:txBody>
      </p:sp>
      <p:sp>
        <p:nvSpPr>
          <p:cNvPr id="115" name="Rectangle 114">
            <a:extLst>
              <a:ext uri="{FF2B5EF4-FFF2-40B4-BE49-F238E27FC236}">
                <a16:creationId xmlns:a16="http://schemas.microsoft.com/office/drawing/2014/main" id="{695E345C-D15E-453D-A9B8-AB9A4EEA08E3}"/>
              </a:ext>
            </a:extLst>
          </p:cNvPr>
          <p:cNvSpPr/>
          <p:nvPr/>
        </p:nvSpPr>
        <p:spPr bwMode="auto">
          <a:xfrm>
            <a:off x="122785" y="4928059"/>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Build internally or with </a:t>
            </a:r>
            <a:r>
              <a:rPr lang="en-US" sz="900" err="1"/>
              <a:t>Manymore</a:t>
            </a:r>
            <a:r>
              <a:rPr lang="en-US" sz="900"/>
              <a:t> as a partner</a:t>
            </a:r>
          </a:p>
        </p:txBody>
      </p:sp>
      <p:sp>
        <p:nvSpPr>
          <p:cNvPr id="116" name="Rectangle 115">
            <a:extLst>
              <a:ext uri="{FF2B5EF4-FFF2-40B4-BE49-F238E27FC236}">
                <a16:creationId xmlns:a16="http://schemas.microsoft.com/office/drawing/2014/main" id="{031E469D-CEA3-484E-8016-2AFED8E6B6F6}"/>
              </a:ext>
            </a:extLst>
          </p:cNvPr>
          <p:cNvSpPr/>
          <p:nvPr/>
        </p:nvSpPr>
        <p:spPr bwMode="auto">
          <a:xfrm>
            <a:off x="2539973" y="4928059"/>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t>Buy with Data science partners</a:t>
            </a:r>
          </a:p>
        </p:txBody>
      </p:sp>
      <p:sp>
        <p:nvSpPr>
          <p:cNvPr id="117" name="Rectangle 116">
            <a:extLst>
              <a:ext uri="{FF2B5EF4-FFF2-40B4-BE49-F238E27FC236}">
                <a16:creationId xmlns:a16="http://schemas.microsoft.com/office/drawing/2014/main" id="{E26DDCFB-5261-4C28-B799-EAFF01C3CC49}"/>
              </a:ext>
            </a:extLst>
          </p:cNvPr>
          <p:cNvSpPr/>
          <p:nvPr/>
        </p:nvSpPr>
        <p:spPr bwMode="auto">
          <a:xfrm>
            <a:off x="4935319" y="4928059"/>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t>Buy with Data science partners</a:t>
            </a:r>
          </a:p>
        </p:txBody>
      </p:sp>
      <p:pic>
        <p:nvPicPr>
          <p:cNvPr id="172034" name="Picture 2" descr="Quantmetry : photos, vidéos, recrutement">
            <a:extLst>
              <a:ext uri="{FF2B5EF4-FFF2-40B4-BE49-F238E27FC236}">
                <a16:creationId xmlns:a16="http://schemas.microsoft.com/office/drawing/2014/main" id="{2E38740A-7342-41C5-863C-10728CE75ED6}"/>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63" b="37463"/>
          <a:stretch/>
        </p:blipFill>
        <p:spPr bwMode="auto">
          <a:xfrm>
            <a:off x="5167953" y="5203764"/>
            <a:ext cx="734459" cy="1841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Quantmetry : photos, vidéos, recrutement">
            <a:extLst>
              <a:ext uri="{FF2B5EF4-FFF2-40B4-BE49-F238E27FC236}">
                <a16:creationId xmlns:a16="http://schemas.microsoft.com/office/drawing/2014/main" id="{9C8B31A6-1714-4C53-90B7-E52F736DB94A}"/>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63" b="37463"/>
          <a:stretch/>
        </p:blipFill>
        <p:spPr bwMode="auto">
          <a:xfrm>
            <a:off x="2784744" y="5203764"/>
            <a:ext cx="734459" cy="18415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255C7900-0818-4912-ACBA-E0D2AE2CA5C4}"/>
              </a:ext>
            </a:extLst>
          </p:cNvPr>
          <p:cNvSpPr/>
          <p:nvPr/>
        </p:nvSpPr>
        <p:spPr bwMode="auto">
          <a:xfrm>
            <a:off x="7378190" y="4928059"/>
            <a:ext cx="2348703" cy="5309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Build with </a:t>
            </a:r>
            <a:r>
              <a:rPr lang="en-US" sz="900" err="1"/>
              <a:t>Manymore</a:t>
            </a:r>
            <a:r>
              <a:rPr lang="en-US" sz="900"/>
              <a:t> as a partner</a:t>
            </a:r>
          </a:p>
        </p:txBody>
      </p:sp>
      <p:cxnSp>
        <p:nvCxnSpPr>
          <p:cNvPr id="6" name="Straight Arrow Connector 5">
            <a:extLst>
              <a:ext uri="{FF2B5EF4-FFF2-40B4-BE49-F238E27FC236}">
                <a16:creationId xmlns:a16="http://schemas.microsoft.com/office/drawing/2014/main" id="{E1C246BC-9A6F-470D-8EB6-EE88676DE03A}"/>
              </a:ext>
            </a:extLst>
          </p:cNvPr>
          <p:cNvCxnSpPr>
            <a:cxnSpLocks/>
          </p:cNvCxnSpPr>
          <p:nvPr/>
        </p:nvCxnSpPr>
        <p:spPr>
          <a:xfrm>
            <a:off x="122785" y="5493910"/>
            <a:ext cx="2348703"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793CA92-3ADA-475A-8644-C0275CED0CCA}"/>
              </a:ext>
            </a:extLst>
          </p:cNvPr>
          <p:cNvCxnSpPr>
            <a:cxnSpLocks/>
          </p:cNvCxnSpPr>
          <p:nvPr/>
        </p:nvCxnSpPr>
        <p:spPr>
          <a:xfrm>
            <a:off x="2539972" y="5493910"/>
            <a:ext cx="2348703"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336EB4A-262F-4037-9F55-90DCA41B04CB}"/>
              </a:ext>
            </a:extLst>
          </p:cNvPr>
          <p:cNvCxnSpPr>
            <a:cxnSpLocks/>
          </p:cNvCxnSpPr>
          <p:nvPr/>
        </p:nvCxnSpPr>
        <p:spPr>
          <a:xfrm>
            <a:off x="4935319" y="5493910"/>
            <a:ext cx="2348703"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352C418-B96D-4E0C-8098-415215364927}"/>
              </a:ext>
            </a:extLst>
          </p:cNvPr>
          <p:cNvCxnSpPr>
            <a:cxnSpLocks/>
          </p:cNvCxnSpPr>
          <p:nvPr/>
        </p:nvCxnSpPr>
        <p:spPr>
          <a:xfrm>
            <a:off x="7373949" y="5493910"/>
            <a:ext cx="2348703"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0CCFAF-412E-43E1-87E8-20A622B2AEAD}"/>
              </a:ext>
            </a:extLst>
          </p:cNvPr>
          <p:cNvSpPr/>
          <p:nvPr/>
        </p:nvSpPr>
        <p:spPr>
          <a:xfrm>
            <a:off x="118370" y="5505633"/>
            <a:ext cx="2348703"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chemeClr val="tx1"/>
                </a:solidFill>
              </a:rPr>
              <a:t>1 month-project, 1 FTE</a:t>
            </a:r>
          </a:p>
        </p:txBody>
      </p:sp>
      <p:sp>
        <p:nvSpPr>
          <p:cNvPr id="71" name="Rectangle 70">
            <a:extLst>
              <a:ext uri="{FF2B5EF4-FFF2-40B4-BE49-F238E27FC236}">
                <a16:creationId xmlns:a16="http://schemas.microsoft.com/office/drawing/2014/main" id="{B05955CC-623A-48B6-BD36-0C54063D6FD2}"/>
              </a:ext>
            </a:extLst>
          </p:cNvPr>
          <p:cNvSpPr/>
          <p:nvPr/>
        </p:nvSpPr>
        <p:spPr>
          <a:xfrm>
            <a:off x="2539972" y="5505633"/>
            <a:ext cx="2348703"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chemeClr val="tx1"/>
                </a:solidFill>
              </a:rPr>
              <a:t>2 month-project, 1 FTE</a:t>
            </a:r>
          </a:p>
        </p:txBody>
      </p:sp>
      <p:sp>
        <p:nvSpPr>
          <p:cNvPr id="72" name="Rectangle 71">
            <a:extLst>
              <a:ext uri="{FF2B5EF4-FFF2-40B4-BE49-F238E27FC236}">
                <a16:creationId xmlns:a16="http://schemas.microsoft.com/office/drawing/2014/main" id="{820FB195-3038-4042-ABA1-F274E3D7C572}"/>
              </a:ext>
            </a:extLst>
          </p:cNvPr>
          <p:cNvSpPr/>
          <p:nvPr/>
        </p:nvSpPr>
        <p:spPr>
          <a:xfrm>
            <a:off x="4935319" y="5505633"/>
            <a:ext cx="2348703"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chemeClr val="tx1"/>
                </a:solidFill>
              </a:rPr>
              <a:t>2 month-project, 1 FTE</a:t>
            </a:r>
          </a:p>
        </p:txBody>
      </p:sp>
      <p:sp>
        <p:nvSpPr>
          <p:cNvPr id="73" name="Rectangle 72">
            <a:extLst>
              <a:ext uri="{FF2B5EF4-FFF2-40B4-BE49-F238E27FC236}">
                <a16:creationId xmlns:a16="http://schemas.microsoft.com/office/drawing/2014/main" id="{E53E9391-6E89-4C68-BA68-908FE362F3CB}"/>
              </a:ext>
            </a:extLst>
          </p:cNvPr>
          <p:cNvSpPr/>
          <p:nvPr/>
        </p:nvSpPr>
        <p:spPr>
          <a:xfrm>
            <a:off x="7373949" y="5505633"/>
            <a:ext cx="2348703"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chemeClr val="tx1"/>
                </a:solidFill>
              </a:rPr>
              <a:t>1 month-project, 1 FTE</a:t>
            </a:r>
          </a:p>
        </p:txBody>
      </p:sp>
      <p:sp>
        <p:nvSpPr>
          <p:cNvPr id="3" name="Espace réservé du texte 2">
            <a:extLst>
              <a:ext uri="{FF2B5EF4-FFF2-40B4-BE49-F238E27FC236}">
                <a16:creationId xmlns:a16="http://schemas.microsoft.com/office/drawing/2014/main" id="{FDAA86DB-C362-439F-B014-C22B3D83BF2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pic>
        <p:nvPicPr>
          <p:cNvPr id="4" name="Picture 3">
            <a:extLst>
              <a:ext uri="{FF2B5EF4-FFF2-40B4-BE49-F238E27FC236}">
                <a16:creationId xmlns:a16="http://schemas.microsoft.com/office/drawing/2014/main" id="{DAC72326-28CA-422E-B111-696053FAD898}"/>
              </a:ext>
            </a:extLst>
          </p:cNvPr>
          <p:cNvPicPr>
            <a:picLocks noChangeAspect="1"/>
          </p:cNvPicPr>
          <p:nvPr/>
        </p:nvPicPr>
        <p:blipFill>
          <a:blip r:embed="rId11"/>
          <a:stretch>
            <a:fillRect/>
          </a:stretch>
        </p:blipFill>
        <p:spPr>
          <a:xfrm>
            <a:off x="4109325" y="5186781"/>
            <a:ext cx="600953" cy="218124"/>
          </a:xfrm>
          <a:prstGeom prst="rect">
            <a:avLst/>
          </a:prstGeom>
        </p:spPr>
      </p:pic>
      <p:pic>
        <p:nvPicPr>
          <p:cNvPr id="69" name="Picture 68">
            <a:extLst>
              <a:ext uri="{FF2B5EF4-FFF2-40B4-BE49-F238E27FC236}">
                <a16:creationId xmlns:a16="http://schemas.microsoft.com/office/drawing/2014/main" id="{A424D5C3-7397-470E-978C-55877762F530}"/>
              </a:ext>
            </a:extLst>
          </p:cNvPr>
          <p:cNvPicPr>
            <a:picLocks noChangeAspect="1"/>
          </p:cNvPicPr>
          <p:nvPr/>
        </p:nvPicPr>
        <p:blipFill>
          <a:blip r:embed="rId11"/>
          <a:stretch>
            <a:fillRect/>
          </a:stretch>
        </p:blipFill>
        <p:spPr>
          <a:xfrm>
            <a:off x="6327535" y="5186781"/>
            <a:ext cx="600953" cy="218124"/>
          </a:xfrm>
          <a:prstGeom prst="rect">
            <a:avLst/>
          </a:prstGeom>
        </p:spPr>
      </p:pic>
    </p:spTree>
    <p:extLst>
      <p:ext uri="{BB962C8B-B14F-4D97-AF65-F5344CB8AC3E}">
        <p14:creationId xmlns:p14="http://schemas.microsoft.com/office/powerpoint/2010/main" val="2958896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BDD0C80-AD1D-4599-9D0A-2814387FF1B2}"/>
              </a:ext>
            </a:extLst>
          </p:cNvPr>
          <p:cNvSpPr/>
          <p:nvPr/>
        </p:nvSpPr>
        <p:spPr>
          <a:xfrm>
            <a:off x="172106" y="1456660"/>
            <a:ext cx="2865475"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000">
              <a:solidFill>
                <a:schemeClr val="tx1"/>
              </a:solidFill>
            </a:endParaRPr>
          </a:p>
        </p:txBody>
      </p:sp>
      <p:sp>
        <p:nvSpPr>
          <p:cNvPr id="2" name="Titre 1">
            <a:extLst>
              <a:ext uri="{FF2B5EF4-FFF2-40B4-BE49-F238E27FC236}">
                <a16:creationId xmlns:a16="http://schemas.microsoft.com/office/drawing/2014/main" id="{984E1429-BD76-4E64-A700-747FE96E86F9}"/>
              </a:ext>
            </a:extLst>
          </p:cNvPr>
          <p:cNvSpPr>
            <a:spLocks noGrp="1"/>
          </p:cNvSpPr>
          <p:nvPr>
            <p:ph type="ctrTitle"/>
          </p:nvPr>
        </p:nvSpPr>
        <p:spPr/>
        <p:txBody>
          <a:bodyPr/>
          <a:lstStyle/>
          <a:p>
            <a:r>
              <a:rPr lang="en-US" sz="1300">
                <a:solidFill>
                  <a:srgbClr val="009DB0"/>
                </a:solidFill>
              </a:rPr>
              <a:t>CG </a:t>
            </a:r>
            <a:r>
              <a:rPr lang="en-US" sz="1300"/>
              <a:t>could</a:t>
            </a:r>
            <a:r>
              <a:rPr lang="en-US" sz="1300">
                <a:solidFill>
                  <a:srgbClr val="009DB0"/>
                </a:solidFill>
              </a:rPr>
              <a:t> adapt </a:t>
            </a:r>
            <a:r>
              <a:rPr lang="en-US" sz="1300" err="1">
                <a:solidFill>
                  <a:srgbClr val="009DB0"/>
                </a:solidFill>
              </a:rPr>
              <a:t>Bankin's</a:t>
            </a:r>
            <a:r>
              <a:rPr lang="en-US" sz="1300">
                <a:solidFill>
                  <a:srgbClr val="009DB0"/>
                </a:solidFill>
              </a:rPr>
              <a:t> aggregation offer </a:t>
            </a:r>
            <a:r>
              <a:rPr lang="en-US" sz="1300"/>
              <a:t>to</a:t>
            </a:r>
            <a:r>
              <a:rPr lang="en-US" sz="1300">
                <a:solidFill>
                  <a:srgbClr val="009DB0"/>
                </a:solidFill>
              </a:rPr>
              <a:t> </a:t>
            </a:r>
            <a:r>
              <a:rPr lang="en-US" sz="1300"/>
              <a:t>its</a:t>
            </a:r>
            <a:r>
              <a:rPr lang="en-US" sz="1300">
                <a:solidFill>
                  <a:srgbClr val="009DB0"/>
                </a:solidFill>
              </a:rPr>
              <a:t> own services </a:t>
            </a:r>
            <a:r>
              <a:rPr lang="en-US" sz="1300"/>
              <a:t>in order to </a:t>
            </a:r>
            <a:r>
              <a:rPr lang="en-US" sz="1300">
                <a:solidFill>
                  <a:srgbClr val="009DB0"/>
                </a:solidFill>
              </a:rPr>
              <a:t>offer </a:t>
            </a:r>
            <a:r>
              <a:rPr lang="en-US" sz="1300"/>
              <a:t>a</a:t>
            </a:r>
            <a:r>
              <a:rPr lang="en-US" sz="1300">
                <a:solidFill>
                  <a:srgbClr val="009DB0"/>
                </a:solidFill>
              </a:rPr>
              <a:t> more complete experience </a:t>
            </a:r>
            <a:r>
              <a:rPr lang="en-US" sz="1300"/>
              <a:t>to its customers</a:t>
            </a:r>
          </a:p>
        </p:txBody>
      </p:sp>
      <p:sp>
        <p:nvSpPr>
          <p:cNvPr id="5" name="Rectangle 4">
            <a:extLst>
              <a:ext uri="{FF2B5EF4-FFF2-40B4-BE49-F238E27FC236}">
                <a16:creationId xmlns:a16="http://schemas.microsoft.com/office/drawing/2014/main" id="{C7353B2D-4B4E-4F11-99E3-5D059BF7F046}"/>
              </a:ext>
            </a:extLst>
          </p:cNvPr>
          <p:cNvSpPr/>
          <p:nvPr/>
        </p:nvSpPr>
        <p:spPr>
          <a:xfrm>
            <a:off x="219887" y="1456660"/>
            <a:ext cx="2865475" cy="45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riangle isocèle 44">
            <a:extLst>
              <a:ext uri="{FF2B5EF4-FFF2-40B4-BE49-F238E27FC236}">
                <a16:creationId xmlns:a16="http://schemas.microsoft.com/office/drawing/2014/main" id="{0A02149C-06BB-47A7-9265-54B406950A4E}"/>
              </a:ext>
            </a:extLst>
          </p:cNvPr>
          <p:cNvSpPr/>
          <p:nvPr/>
        </p:nvSpPr>
        <p:spPr bwMode="auto">
          <a:xfrm rot="5400000">
            <a:off x="2869210" y="3365789"/>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6" name="Triangle isocèle 44">
            <a:extLst>
              <a:ext uri="{FF2B5EF4-FFF2-40B4-BE49-F238E27FC236}">
                <a16:creationId xmlns:a16="http://schemas.microsoft.com/office/drawing/2014/main" id="{AE8AE236-8B0E-4000-B653-A0D4E54D42AF}"/>
              </a:ext>
            </a:extLst>
          </p:cNvPr>
          <p:cNvSpPr/>
          <p:nvPr/>
        </p:nvSpPr>
        <p:spPr bwMode="auto">
          <a:xfrm rot="5400000">
            <a:off x="6111309" y="3365791"/>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8" name="Rectangle 17">
            <a:extLst>
              <a:ext uri="{FF2B5EF4-FFF2-40B4-BE49-F238E27FC236}">
                <a16:creationId xmlns:a16="http://schemas.microsoft.com/office/drawing/2014/main" id="{3A40588C-1E23-46A4-96FC-BAF579C2585C}"/>
              </a:ext>
            </a:extLst>
          </p:cNvPr>
          <p:cNvSpPr/>
          <p:nvPr/>
        </p:nvSpPr>
        <p:spPr>
          <a:xfrm>
            <a:off x="392740" y="1630327"/>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rgbClr val="009DB0"/>
                </a:solidFill>
              </a:rPr>
              <a:t>WEB-SCRAPPING</a:t>
            </a:r>
            <a:endParaRPr lang="en-US" sz="900" b="1">
              <a:solidFill>
                <a:srgbClr val="009DB0"/>
              </a:solidFill>
            </a:endParaRPr>
          </a:p>
          <a:p>
            <a:pPr marL="342900" indent="-342900">
              <a:buClr>
                <a:schemeClr val="tx1"/>
              </a:buClr>
              <a:buFont typeface="Arial" panose="020B0604020202020204" pitchFamily="34" charset="0"/>
              <a:buChar char="•"/>
            </a:pPr>
            <a:r>
              <a:rPr lang="en-US" sz="900">
                <a:solidFill>
                  <a:schemeClr val="tx1"/>
                </a:solidFill>
              </a:rPr>
              <a:t>The user selects the bank where the account is domiciled</a:t>
            </a:r>
          </a:p>
          <a:p>
            <a:pPr marL="342900" indent="-342900">
              <a:buClr>
                <a:schemeClr val="tx1"/>
              </a:buClr>
              <a:buFont typeface="Arial" panose="020B0604020202020204" pitchFamily="34" charset="0"/>
              <a:buChar char="•"/>
            </a:pPr>
            <a:r>
              <a:rPr lang="en-US" sz="900">
                <a:solidFill>
                  <a:schemeClr val="tx1"/>
                </a:solidFill>
              </a:rPr>
              <a:t>He gives his access-authorization</a:t>
            </a:r>
          </a:p>
          <a:p>
            <a:pPr marL="342900" indent="-342900">
              <a:buClr>
                <a:schemeClr val="tx1"/>
              </a:buClr>
              <a:buFont typeface="Arial" panose="020B0604020202020204" pitchFamily="34" charset="0"/>
              <a:buChar char="•"/>
            </a:pPr>
            <a:r>
              <a:rPr lang="en-US" sz="900">
                <a:solidFill>
                  <a:schemeClr val="tx1"/>
                </a:solidFill>
              </a:rPr>
              <a:t>The web-scrapping system fetches the information directly from the bank’s website and reports it to the aggregator</a:t>
            </a:r>
          </a:p>
        </p:txBody>
      </p:sp>
      <p:sp>
        <p:nvSpPr>
          <p:cNvPr id="19" name="Rectangle 18">
            <a:extLst>
              <a:ext uri="{FF2B5EF4-FFF2-40B4-BE49-F238E27FC236}">
                <a16:creationId xmlns:a16="http://schemas.microsoft.com/office/drawing/2014/main" id="{8FC2428A-48D8-4940-BDD9-57747F2E7E91}"/>
              </a:ext>
            </a:extLst>
          </p:cNvPr>
          <p:cNvSpPr/>
          <p:nvPr/>
        </p:nvSpPr>
        <p:spPr>
          <a:xfrm>
            <a:off x="392740" y="3147223"/>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rgbClr val="009DB0"/>
                </a:solidFill>
              </a:rPr>
              <a:t>API</a:t>
            </a:r>
            <a:endParaRPr lang="en-US" sz="900" b="1">
              <a:solidFill>
                <a:srgbClr val="009DB0"/>
              </a:solidFill>
            </a:endParaRPr>
          </a:p>
          <a:p>
            <a:pPr marL="171450" indent="-171450">
              <a:buFont typeface="Arial" panose="020B0604020202020204" pitchFamily="34" charset="0"/>
              <a:buChar char="•"/>
            </a:pPr>
            <a:r>
              <a:rPr lang="en-US" sz="900">
                <a:solidFill>
                  <a:schemeClr val="tx1"/>
                </a:solidFill>
              </a:rPr>
              <a:t>The bank deploys an API (i.e., interface) where it stores a copy of their customer’s data</a:t>
            </a:r>
          </a:p>
          <a:p>
            <a:pPr marL="171450" indent="-171450">
              <a:buFont typeface="Arial" panose="020B0604020202020204" pitchFamily="34" charset="0"/>
              <a:buChar char="•"/>
            </a:pPr>
            <a:r>
              <a:rPr lang="en-US" sz="900">
                <a:solidFill>
                  <a:schemeClr val="tx1"/>
                </a:solidFill>
              </a:rPr>
              <a:t>Aggregators directly connect to this APIs to access the data and displays it on its dashboard</a:t>
            </a:r>
          </a:p>
        </p:txBody>
      </p:sp>
      <p:sp>
        <p:nvSpPr>
          <p:cNvPr id="20" name="Rectangle 19">
            <a:extLst>
              <a:ext uri="{FF2B5EF4-FFF2-40B4-BE49-F238E27FC236}">
                <a16:creationId xmlns:a16="http://schemas.microsoft.com/office/drawing/2014/main" id="{F1D91868-CB19-4234-93E2-907F6F767C91}"/>
              </a:ext>
            </a:extLst>
          </p:cNvPr>
          <p:cNvSpPr/>
          <p:nvPr/>
        </p:nvSpPr>
        <p:spPr>
          <a:xfrm>
            <a:off x="392740" y="4664118"/>
            <a:ext cx="2519769" cy="1251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rgbClr val="009DB0"/>
                </a:solidFill>
              </a:rPr>
              <a:t>CUSTOMER-CENTRIC EXPERIENCE</a:t>
            </a:r>
          </a:p>
          <a:p>
            <a:pPr marL="228600" indent="-228600">
              <a:buClr>
                <a:schemeClr val="tx1"/>
              </a:buClr>
              <a:buFont typeface="Arial" panose="020B0604020202020204" pitchFamily="34" charset="0"/>
              <a:buChar char="•"/>
            </a:pPr>
            <a:r>
              <a:rPr lang="en-US" sz="900" b="1">
                <a:solidFill>
                  <a:srgbClr val="009DB0"/>
                </a:solidFill>
              </a:rPr>
              <a:t>Visual </a:t>
            </a:r>
            <a:r>
              <a:rPr lang="en-US" sz="900">
                <a:solidFill>
                  <a:schemeClr val="tx1"/>
                </a:solidFill>
              </a:rPr>
              <a:t>and</a:t>
            </a:r>
            <a:r>
              <a:rPr lang="en-US" sz="900" b="1">
                <a:solidFill>
                  <a:srgbClr val="009DB0"/>
                </a:solidFill>
              </a:rPr>
              <a:t> interactive categorization </a:t>
            </a:r>
            <a:r>
              <a:rPr lang="en-US" sz="900">
                <a:solidFill>
                  <a:schemeClr val="tx1"/>
                </a:solidFill>
              </a:rPr>
              <a:t>of</a:t>
            </a:r>
            <a:r>
              <a:rPr lang="en-US" sz="900" b="1">
                <a:solidFill>
                  <a:srgbClr val="009DB0"/>
                </a:solidFill>
              </a:rPr>
              <a:t> spending</a:t>
            </a:r>
          </a:p>
          <a:p>
            <a:pPr marL="228600" indent="-228600">
              <a:buClr>
                <a:schemeClr val="tx1"/>
              </a:buClr>
              <a:buFont typeface="Arial" panose="020B0604020202020204" pitchFamily="34" charset="0"/>
              <a:buChar char="•"/>
            </a:pPr>
            <a:r>
              <a:rPr lang="en-US" sz="900">
                <a:solidFill>
                  <a:schemeClr val="tx1"/>
                </a:solidFill>
              </a:rPr>
              <a:t>End-of-the-month </a:t>
            </a:r>
            <a:r>
              <a:rPr lang="en-US" sz="900" b="1">
                <a:solidFill>
                  <a:srgbClr val="009DB0"/>
                </a:solidFill>
              </a:rPr>
              <a:t>balance</a:t>
            </a:r>
            <a:r>
              <a:rPr lang="en-US" sz="900">
                <a:solidFill>
                  <a:schemeClr val="tx1"/>
                </a:solidFill>
              </a:rPr>
              <a:t> </a:t>
            </a:r>
            <a:r>
              <a:rPr lang="en-US" sz="900" b="1">
                <a:solidFill>
                  <a:srgbClr val="009DB0"/>
                </a:solidFill>
              </a:rPr>
              <a:t>prevision</a:t>
            </a:r>
          </a:p>
          <a:p>
            <a:pPr marL="228600" indent="-228600">
              <a:buClr>
                <a:schemeClr val="tx1"/>
              </a:buClr>
              <a:buFont typeface="Arial" panose="020B0604020202020204" pitchFamily="34" charset="0"/>
              <a:buChar char="•"/>
            </a:pPr>
            <a:r>
              <a:rPr lang="en-US" sz="900">
                <a:solidFill>
                  <a:schemeClr val="tx1"/>
                </a:solidFill>
              </a:rPr>
              <a:t>Money transfers in a few clicks</a:t>
            </a:r>
          </a:p>
          <a:p>
            <a:pPr marL="228600" indent="-228600">
              <a:buClr>
                <a:schemeClr val="tx1"/>
              </a:buClr>
              <a:buFont typeface="Arial" panose="020B0604020202020204" pitchFamily="34" charset="0"/>
              <a:buChar char="•"/>
            </a:pPr>
            <a:r>
              <a:rPr lang="en-US" sz="900">
                <a:solidFill>
                  <a:schemeClr val="tx1"/>
                </a:solidFill>
              </a:rPr>
              <a:t>Easy-to-understand </a:t>
            </a:r>
            <a:r>
              <a:rPr lang="en-US" sz="900" b="1">
                <a:solidFill>
                  <a:srgbClr val="009DB0"/>
                </a:solidFill>
              </a:rPr>
              <a:t>investment</a:t>
            </a:r>
            <a:r>
              <a:rPr lang="en-US" sz="900">
                <a:solidFill>
                  <a:schemeClr val="tx1"/>
                </a:solidFill>
              </a:rPr>
              <a:t> </a:t>
            </a:r>
            <a:r>
              <a:rPr lang="en-US" sz="900" b="1">
                <a:solidFill>
                  <a:srgbClr val="009DB0"/>
                </a:solidFill>
              </a:rPr>
              <a:t>opportunities</a:t>
            </a:r>
          </a:p>
          <a:p>
            <a:pPr marL="228600" indent="-228600">
              <a:buClr>
                <a:schemeClr val="tx1"/>
              </a:buClr>
              <a:buFont typeface="Arial" panose="020B0604020202020204" pitchFamily="34" charset="0"/>
              <a:buChar char="•"/>
            </a:pPr>
            <a:r>
              <a:rPr lang="en-US" sz="900" b="1">
                <a:solidFill>
                  <a:srgbClr val="009DB0"/>
                </a:solidFill>
              </a:rPr>
              <a:t>Savings</a:t>
            </a:r>
            <a:r>
              <a:rPr lang="en-US" sz="900">
                <a:solidFill>
                  <a:schemeClr val="tx1"/>
                </a:solidFill>
              </a:rPr>
              <a:t> </a:t>
            </a:r>
            <a:r>
              <a:rPr lang="en-US" sz="900" b="1">
                <a:solidFill>
                  <a:srgbClr val="009DB0"/>
                </a:solidFill>
              </a:rPr>
              <a:t>monitoring</a:t>
            </a:r>
          </a:p>
        </p:txBody>
      </p:sp>
      <p:sp>
        <p:nvSpPr>
          <p:cNvPr id="23" name="Triangle isocèle 44">
            <a:extLst>
              <a:ext uri="{FF2B5EF4-FFF2-40B4-BE49-F238E27FC236}">
                <a16:creationId xmlns:a16="http://schemas.microsoft.com/office/drawing/2014/main" id="{4D7B434A-8023-474E-BECF-28FE5FB69BEB}"/>
              </a:ext>
            </a:extLst>
          </p:cNvPr>
          <p:cNvSpPr/>
          <p:nvPr/>
        </p:nvSpPr>
        <p:spPr bwMode="auto">
          <a:xfrm rot="10800000">
            <a:off x="1363657" y="4483728"/>
            <a:ext cx="577934" cy="94984"/>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cxnSp>
        <p:nvCxnSpPr>
          <p:cNvPr id="29" name="Straight Connector 5">
            <a:extLst>
              <a:ext uri="{FF2B5EF4-FFF2-40B4-BE49-F238E27FC236}">
                <a16:creationId xmlns:a16="http://schemas.microsoft.com/office/drawing/2014/main" id="{0899BFB7-0E1B-4ED4-A674-3B3EE1642310}"/>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1" name="TextBox 10">
            <a:extLst>
              <a:ext uri="{FF2B5EF4-FFF2-40B4-BE49-F238E27FC236}">
                <a16:creationId xmlns:a16="http://schemas.microsoft.com/office/drawing/2014/main" id="{02D9A109-8C0C-4992-AAC5-961943E7E5B6}"/>
              </a:ext>
            </a:extLst>
          </p:cNvPr>
          <p:cNvSpPr txBox="1"/>
          <p:nvPr/>
        </p:nvSpPr>
        <p:spPr>
          <a:xfrm>
            <a:off x="2677036" y="731453"/>
            <a:ext cx="4409564" cy="261610"/>
          </a:xfrm>
          <a:prstGeom prst="rect">
            <a:avLst/>
          </a:prstGeom>
          <a:solidFill>
            <a:schemeClr val="bg1"/>
          </a:solidFill>
        </p:spPr>
        <p:txBody>
          <a:bodyPr wrap="square" rtlCol="0" anchor="ctr" anchorCtr="0">
            <a:spAutoFit/>
          </a:bodyPr>
          <a:lstStyle/>
          <a:p>
            <a:pPr algn="ctr"/>
            <a:r>
              <a:rPr lang="en-US" sz="1100" b="1" cap="small" err="1">
                <a:solidFill>
                  <a:srgbClr val="009DB0"/>
                </a:solidFill>
              </a:rPr>
              <a:t>Bankin</a:t>
            </a:r>
            <a:r>
              <a:rPr lang="en-US" sz="1100" b="1" cap="small">
                <a:solidFill>
                  <a:srgbClr val="009DB0"/>
                </a:solidFill>
              </a:rPr>
              <a:t> aggregation system</a:t>
            </a:r>
          </a:p>
        </p:txBody>
      </p:sp>
      <p:grpSp>
        <p:nvGrpSpPr>
          <p:cNvPr id="56" name="Group 55">
            <a:extLst>
              <a:ext uri="{FF2B5EF4-FFF2-40B4-BE49-F238E27FC236}">
                <a16:creationId xmlns:a16="http://schemas.microsoft.com/office/drawing/2014/main" id="{ACCB006F-41E5-4724-B084-D5FD9F855475}"/>
              </a:ext>
            </a:extLst>
          </p:cNvPr>
          <p:cNvGrpSpPr/>
          <p:nvPr/>
        </p:nvGrpSpPr>
        <p:grpSpPr>
          <a:xfrm>
            <a:off x="3771063" y="1079436"/>
            <a:ext cx="2160000" cy="288000"/>
            <a:chOff x="3882913" y="1079436"/>
            <a:chExt cx="2160000" cy="288000"/>
          </a:xfrm>
        </p:grpSpPr>
        <p:sp>
          <p:nvSpPr>
            <p:cNvPr id="12" name="Rectangle 11">
              <a:extLst>
                <a:ext uri="{FF2B5EF4-FFF2-40B4-BE49-F238E27FC236}">
                  <a16:creationId xmlns:a16="http://schemas.microsoft.com/office/drawing/2014/main" id="{60C9211B-3036-40F6-A767-5A0A0E29AC4A}"/>
                </a:ext>
              </a:extLst>
            </p:cNvPr>
            <p:cNvSpPr/>
            <p:nvPr/>
          </p:nvSpPr>
          <p:spPr>
            <a:xfrm>
              <a:off x="3882913" y="1079436"/>
              <a:ext cx="216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does it look like?</a:t>
              </a:r>
            </a:p>
          </p:txBody>
        </p:sp>
        <p:pic>
          <p:nvPicPr>
            <p:cNvPr id="37" name="Graphic 36">
              <a:extLst>
                <a:ext uri="{FF2B5EF4-FFF2-40B4-BE49-F238E27FC236}">
                  <a16:creationId xmlns:a16="http://schemas.microsoft.com/office/drawing/2014/main" id="{E4B15E5F-7558-4320-B44A-2C8DD6820B2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0003"/>
            <a:stretch/>
          </p:blipFill>
          <p:spPr>
            <a:xfrm>
              <a:off x="3893304" y="1125688"/>
              <a:ext cx="216007" cy="216000"/>
            </a:xfrm>
            <a:prstGeom prst="rect">
              <a:avLst/>
            </a:prstGeom>
          </p:spPr>
        </p:pic>
      </p:grpSp>
      <p:sp>
        <p:nvSpPr>
          <p:cNvPr id="13" name="Rectangle 12">
            <a:extLst>
              <a:ext uri="{FF2B5EF4-FFF2-40B4-BE49-F238E27FC236}">
                <a16:creationId xmlns:a16="http://schemas.microsoft.com/office/drawing/2014/main" id="{33B7AC76-A1DF-4439-8D9D-C519A68D2BA7}"/>
              </a:ext>
            </a:extLst>
          </p:cNvPr>
          <p:cNvSpPr/>
          <p:nvPr/>
        </p:nvSpPr>
        <p:spPr>
          <a:xfrm>
            <a:off x="7131503" y="1079436"/>
            <a:ext cx="2304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What opportunities for CG</a:t>
            </a:r>
          </a:p>
        </p:txBody>
      </p:sp>
      <p:grpSp>
        <p:nvGrpSpPr>
          <p:cNvPr id="57" name="Group 56">
            <a:extLst>
              <a:ext uri="{FF2B5EF4-FFF2-40B4-BE49-F238E27FC236}">
                <a16:creationId xmlns:a16="http://schemas.microsoft.com/office/drawing/2014/main" id="{DD5494C2-F417-4F98-B113-B0C0A39CF875}"/>
              </a:ext>
            </a:extLst>
          </p:cNvPr>
          <p:cNvGrpSpPr/>
          <p:nvPr/>
        </p:nvGrpSpPr>
        <p:grpSpPr>
          <a:xfrm>
            <a:off x="649694" y="1079436"/>
            <a:ext cx="1920930" cy="288000"/>
            <a:chOff x="649694" y="1079436"/>
            <a:chExt cx="1920930" cy="288000"/>
          </a:xfrm>
        </p:grpSpPr>
        <p:sp>
          <p:nvSpPr>
            <p:cNvPr id="11" name="Rectangle 10">
              <a:extLst>
                <a:ext uri="{FF2B5EF4-FFF2-40B4-BE49-F238E27FC236}">
                  <a16:creationId xmlns:a16="http://schemas.microsoft.com/office/drawing/2014/main" id="{873FB7FA-34F0-4B1D-922E-8CDB93112CA1}"/>
                </a:ext>
              </a:extLst>
            </p:cNvPr>
            <p:cNvSpPr/>
            <p:nvPr/>
          </p:nvSpPr>
          <p:spPr>
            <a:xfrm>
              <a:off x="734624"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does it work?</a:t>
              </a:r>
            </a:p>
          </p:txBody>
        </p:sp>
        <p:pic>
          <p:nvPicPr>
            <p:cNvPr id="43" name="Graphic 42">
              <a:extLst>
                <a:ext uri="{FF2B5EF4-FFF2-40B4-BE49-F238E27FC236}">
                  <a16:creationId xmlns:a16="http://schemas.microsoft.com/office/drawing/2014/main" id="{A3D05011-2365-4323-9358-0BB39AFF820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961"/>
            <a:stretch/>
          </p:blipFill>
          <p:spPr>
            <a:xfrm>
              <a:off x="649694" y="1107827"/>
              <a:ext cx="235028" cy="243953"/>
            </a:xfrm>
            <a:prstGeom prst="rect">
              <a:avLst/>
            </a:prstGeom>
          </p:spPr>
        </p:pic>
      </p:grpSp>
      <p:sp>
        <p:nvSpPr>
          <p:cNvPr id="45" name="Rectangle 44">
            <a:extLst>
              <a:ext uri="{FF2B5EF4-FFF2-40B4-BE49-F238E27FC236}">
                <a16:creationId xmlns:a16="http://schemas.microsoft.com/office/drawing/2014/main" id="{16E7D4FB-627D-455E-9513-55210D6C60E8}"/>
              </a:ext>
            </a:extLst>
          </p:cNvPr>
          <p:cNvSpPr/>
          <p:nvPr/>
        </p:nvSpPr>
        <p:spPr>
          <a:xfrm>
            <a:off x="4082451" y="1539531"/>
            <a:ext cx="1518242" cy="178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Home screen of </a:t>
            </a:r>
            <a:r>
              <a:rPr lang="en-US" sz="900" i="1" err="1">
                <a:solidFill>
                  <a:srgbClr val="009DB0"/>
                </a:solidFill>
              </a:rPr>
              <a:t>Bankin</a:t>
            </a:r>
            <a:endParaRPr lang="en-US" sz="900" i="1">
              <a:solidFill>
                <a:srgbClr val="009DB0"/>
              </a:solidFill>
            </a:endParaRPr>
          </a:p>
        </p:txBody>
      </p:sp>
      <p:sp>
        <p:nvSpPr>
          <p:cNvPr id="49" name="Rectangle 48">
            <a:extLst>
              <a:ext uri="{FF2B5EF4-FFF2-40B4-BE49-F238E27FC236}">
                <a16:creationId xmlns:a16="http://schemas.microsoft.com/office/drawing/2014/main" id="{BCEA39CE-79C7-485A-B22B-1C0295693A80}"/>
              </a:ext>
            </a:extLst>
          </p:cNvPr>
          <p:cNvSpPr/>
          <p:nvPr/>
        </p:nvSpPr>
        <p:spPr>
          <a:xfrm>
            <a:off x="6755470" y="1456660"/>
            <a:ext cx="2865475" cy="457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a:extLst>
              <a:ext uri="{FF2B5EF4-FFF2-40B4-BE49-F238E27FC236}">
                <a16:creationId xmlns:a16="http://schemas.microsoft.com/office/drawing/2014/main" id="{394B1FBC-5EF7-4D4A-A5B9-80E538374896}"/>
              </a:ext>
            </a:extLst>
          </p:cNvPr>
          <p:cNvSpPr/>
          <p:nvPr/>
        </p:nvSpPr>
        <p:spPr>
          <a:xfrm>
            <a:off x="6852227" y="1456660"/>
            <a:ext cx="2865475"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rgbClr val="009DB0"/>
                </a:solidFill>
              </a:rPr>
              <a:t>EXPANSION OF THE RANGE OF SERVICES</a:t>
            </a:r>
          </a:p>
          <a:p>
            <a:endParaRPr lang="en-US" sz="1000" b="1">
              <a:solidFill>
                <a:srgbClr val="009DB0"/>
              </a:solidFill>
            </a:endParaRPr>
          </a:p>
          <a:p>
            <a:pPr marL="171450" indent="-171450">
              <a:buClr>
                <a:schemeClr val="tx1"/>
              </a:buClr>
              <a:buFont typeface="Arial" panose="020B0604020202020204" pitchFamily="34" charset="0"/>
              <a:buChar char="•"/>
            </a:pPr>
            <a:r>
              <a:rPr lang="en-US" sz="1000" b="1">
                <a:solidFill>
                  <a:srgbClr val="009DB0"/>
                </a:solidFill>
              </a:rPr>
              <a:t>CG</a:t>
            </a:r>
            <a:r>
              <a:rPr lang="en-US" sz="1000">
                <a:solidFill>
                  <a:schemeClr val="tx1"/>
                </a:solidFill>
              </a:rPr>
              <a:t> could </a:t>
            </a:r>
            <a:r>
              <a:rPr lang="en-US" sz="1000" b="1">
                <a:solidFill>
                  <a:srgbClr val="009DB0"/>
                </a:solidFill>
              </a:rPr>
              <a:t>propose</a:t>
            </a:r>
            <a:r>
              <a:rPr lang="en-US" sz="1000">
                <a:solidFill>
                  <a:schemeClr val="tx1"/>
                </a:solidFill>
              </a:rPr>
              <a:t> an </a:t>
            </a:r>
            <a:r>
              <a:rPr lang="en-US" sz="1000" b="1">
                <a:solidFill>
                  <a:srgbClr val="009DB0"/>
                </a:solidFill>
              </a:rPr>
              <a:t>aggregator</a:t>
            </a:r>
            <a:r>
              <a:rPr lang="en-US" sz="1000">
                <a:solidFill>
                  <a:schemeClr val="tx1"/>
                </a:solidFill>
              </a:rPr>
              <a:t> that goes beyond bank accounts by </a:t>
            </a:r>
            <a:r>
              <a:rPr lang="en-US" sz="1000" b="1">
                <a:solidFill>
                  <a:srgbClr val="009DB0"/>
                </a:solidFill>
              </a:rPr>
              <a:t>conglomerating</a:t>
            </a:r>
            <a:r>
              <a:rPr lang="en-US" sz="1000">
                <a:solidFill>
                  <a:schemeClr val="tx1"/>
                </a:solidFill>
              </a:rPr>
              <a:t> all </a:t>
            </a:r>
            <a:r>
              <a:rPr lang="en-US" sz="1000" b="1">
                <a:solidFill>
                  <a:srgbClr val="009DB0"/>
                </a:solidFill>
              </a:rPr>
              <a:t>investments</a:t>
            </a:r>
            <a:r>
              <a:rPr lang="en-US" sz="1000">
                <a:solidFill>
                  <a:schemeClr val="tx1"/>
                </a:solidFill>
              </a:rPr>
              <a:t>, even those on which the CGP is not the intermediary</a:t>
            </a:r>
          </a:p>
          <a:p>
            <a:pPr marL="171450" indent="-171450">
              <a:buClr>
                <a:schemeClr val="tx1"/>
              </a:buClr>
              <a:buFont typeface="Arial" panose="020B0604020202020204" pitchFamily="34" charset="0"/>
              <a:buChar char="•"/>
            </a:pPr>
            <a:r>
              <a:rPr lang="en-US" sz="1000">
                <a:solidFill>
                  <a:schemeClr val="tx1"/>
                </a:solidFill>
              </a:rPr>
              <a:t>Create an </a:t>
            </a:r>
            <a:r>
              <a:rPr lang="en-US" sz="1000" b="1">
                <a:solidFill>
                  <a:srgbClr val="009DB0"/>
                </a:solidFill>
              </a:rPr>
              <a:t>end-to-end</a:t>
            </a:r>
            <a:r>
              <a:rPr lang="en-US" sz="1000">
                <a:solidFill>
                  <a:schemeClr val="tx1"/>
                </a:solidFill>
              </a:rPr>
              <a:t> "</a:t>
            </a:r>
            <a:r>
              <a:rPr lang="en-US" sz="1000" b="1">
                <a:solidFill>
                  <a:srgbClr val="009DB0"/>
                </a:solidFill>
              </a:rPr>
              <a:t>one-stop</a:t>
            </a:r>
            <a:r>
              <a:rPr lang="en-US" sz="1000">
                <a:solidFill>
                  <a:schemeClr val="tx1"/>
                </a:solidFill>
              </a:rPr>
              <a:t> </a:t>
            </a:r>
            <a:r>
              <a:rPr lang="en-US" sz="1000" b="1">
                <a:solidFill>
                  <a:srgbClr val="009DB0"/>
                </a:solidFill>
              </a:rPr>
              <a:t>shop</a:t>
            </a:r>
            <a:r>
              <a:rPr lang="en-US" sz="1000">
                <a:solidFill>
                  <a:schemeClr val="tx1"/>
                </a:solidFill>
              </a:rPr>
              <a:t>" </a:t>
            </a:r>
            <a:r>
              <a:rPr lang="en-US" sz="1000" b="1">
                <a:solidFill>
                  <a:srgbClr val="009DB0"/>
                </a:solidFill>
              </a:rPr>
              <a:t>experience</a:t>
            </a:r>
            <a:r>
              <a:rPr lang="en-US" sz="1000">
                <a:solidFill>
                  <a:schemeClr val="tx1"/>
                </a:solidFill>
              </a:rPr>
              <a:t> so that the client can access all of their asset and wealth information easily and at a glance</a:t>
            </a:r>
          </a:p>
          <a:p>
            <a:pPr marL="171450" indent="-171450">
              <a:buClr>
                <a:schemeClr val="tx1"/>
              </a:buClr>
              <a:buFont typeface="Arial" panose="020B0604020202020204" pitchFamily="34" charset="0"/>
              <a:buChar char="•"/>
            </a:pPr>
            <a:endParaRPr lang="en-US" sz="1000">
              <a:solidFill>
                <a:schemeClr val="tx1"/>
              </a:solidFill>
            </a:endParaRPr>
          </a:p>
          <a:p>
            <a:pPr>
              <a:buClr>
                <a:schemeClr val="tx1"/>
              </a:buClr>
            </a:pPr>
            <a:r>
              <a:rPr lang="en-US" sz="1000" b="1">
                <a:solidFill>
                  <a:srgbClr val="009DB0"/>
                </a:solidFill>
              </a:rPr>
              <a:t>IN-DEPTH ACCESS TO CLIENT INFORMATION</a:t>
            </a:r>
          </a:p>
          <a:p>
            <a:pPr>
              <a:buClr>
                <a:schemeClr val="tx1"/>
              </a:buClr>
            </a:pPr>
            <a:endParaRPr lang="en-US" sz="1000" b="1">
              <a:solidFill>
                <a:srgbClr val="009DB0"/>
              </a:solidFill>
            </a:endParaRPr>
          </a:p>
          <a:p>
            <a:pPr marL="171450" indent="-171450">
              <a:buClr>
                <a:schemeClr val="tx1"/>
              </a:buClr>
              <a:buFont typeface="Arial" panose="020B0604020202020204" pitchFamily="34" charset="0"/>
              <a:buChar char="•"/>
            </a:pPr>
            <a:r>
              <a:rPr lang="en-US" sz="1000">
                <a:solidFill>
                  <a:schemeClr val="tx1"/>
                </a:solidFill>
              </a:rPr>
              <a:t>Access to the </a:t>
            </a:r>
            <a:r>
              <a:rPr lang="en-US" sz="1000" b="1">
                <a:solidFill>
                  <a:srgbClr val="009DB0"/>
                </a:solidFill>
              </a:rPr>
              <a:t>customer's</a:t>
            </a:r>
            <a:r>
              <a:rPr lang="en-US" sz="1000">
                <a:solidFill>
                  <a:schemeClr val="tx1"/>
                </a:solidFill>
              </a:rPr>
              <a:t> </a:t>
            </a:r>
            <a:r>
              <a:rPr lang="en-US" sz="1000" b="1">
                <a:solidFill>
                  <a:srgbClr val="009DB0"/>
                </a:solidFill>
              </a:rPr>
              <a:t>banking</a:t>
            </a:r>
            <a:r>
              <a:rPr lang="en-US" sz="1000">
                <a:solidFill>
                  <a:schemeClr val="tx1"/>
                </a:solidFill>
              </a:rPr>
              <a:t> </a:t>
            </a:r>
            <a:r>
              <a:rPr lang="en-US" sz="1000" b="1">
                <a:solidFill>
                  <a:srgbClr val="009DB0"/>
                </a:solidFill>
              </a:rPr>
              <a:t>situation</a:t>
            </a:r>
            <a:r>
              <a:rPr lang="en-US" sz="1000">
                <a:solidFill>
                  <a:schemeClr val="tx1"/>
                </a:solidFill>
              </a:rPr>
              <a:t> in </a:t>
            </a:r>
            <a:r>
              <a:rPr lang="en-US" sz="1000" b="1">
                <a:solidFill>
                  <a:srgbClr val="009DB0"/>
                </a:solidFill>
              </a:rPr>
              <a:t>real</a:t>
            </a:r>
            <a:r>
              <a:rPr lang="en-US" sz="1000">
                <a:solidFill>
                  <a:schemeClr val="tx1"/>
                </a:solidFill>
              </a:rPr>
              <a:t> </a:t>
            </a:r>
            <a:r>
              <a:rPr lang="en-US" sz="1000" b="1">
                <a:solidFill>
                  <a:srgbClr val="009DB0"/>
                </a:solidFill>
              </a:rPr>
              <a:t>time</a:t>
            </a:r>
            <a:r>
              <a:rPr lang="en-US" sz="1000">
                <a:solidFill>
                  <a:schemeClr val="tx1"/>
                </a:solidFill>
              </a:rPr>
              <a:t> can represent an </a:t>
            </a:r>
            <a:r>
              <a:rPr lang="en-US" sz="1000" b="1">
                <a:solidFill>
                  <a:srgbClr val="009DB0"/>
                </a:solidFill>
              </a:rPr>
              <a:t>up-sell</a:t>
            </a:r>
            <a:r>
              <a:rPr lang="en-US" sz="1000">
                <a:solidFill>
                  <a:schemeClr val="tx1"/>
                </a:solidFill>
              </a:rPr>
              <a:t> </a:t>
            </a:r>
            <a:r>
              <a:rPr lang="en-US" sz="1000" b="1">
                <a:solidFill>
                  <a:srgbClr val="009DB0"/>
                </a:solidFill>
              </a:rPr>
              <a:t>opportunity</a:t>
            </a:r>
            <a:r>
              <a:rPr lang="en-US" sz="1000">
                <a:solidFill>
                  <a:schemeClr val="tx1"/>
                </a:solidFill>
              </a:rPr>
              <a:t> for CG by detecting unusual movements or particular moments in life</a:t>
            </a:r>
          </a:p>
          <a:p>
            <a:pPr marL="171450" indent="-171450">
              <a:buClr>
                <a:schemeClr val="tx1"/>
              </a:buClr>
              <a:buFont typeface="Arial" panose="020B0604020202020204" pitchFamily="34" charset="0"/>
              <a:buChar char="•"/>
            </a:pPr>
            <a:endParaRPr lang="en-US" sz="1000">
              <a:solidFill>
                <a:schemeClr val="tx1"/>
              </a:solidFill>
            </a:endParaRPr>
          </a:p>
        </p:txBody>
      </p:sp>
      <p:pic>
        <p:nvPicPr>
          <p:cNvPr id="65" name="Picture 64">
            <a:extLst>
              <a:ext uri="{FF2B5EF4-FFF2-40B4-BE49-F238E27FC236}">
                <a16:creationId xmlns:a16="http://schemas.microsoft.com/office/drawing/2014/main" id="{7CF7ABB6-2A75-48D5-91DA-6B20135E468F}"/>
              </a:ext>
            </a:extLst>
          </p:cNvPr>
          <p:cNvPicPr>
            <a:picLocks noChangeAspect="1"/>
          </p:cNvPicPr>
          <p:nvPr/>
        </p:nvPicPr>
        <p:blipFill>
          <a:blip r:embed="rId6"/>
          <a:stretch>
            <a:fillRect/>
          </a:stretch>
        </p:blipFill>
        <p:spPr>
          <a:xfrm>
            <a:off x="3810064" y="1738306"/>
            <a:ext cx="2063016" cy="3894167"/>
          </a:xfrm>
          <a:prstGeom prst="rect">
            <a:avLst/>
          </a:prstGeom>
          <a:ln>
            <a:noFill/>
          </a:ln>
          <a:effectLst>
            <a:outerShdw blurRad="292100" dist="139700" dir="2700000" algn="tl" rotWithShape="0">
              <a:srgbClr val="333333">
                <a:alpha val="65000"/>
              </a:srgbClr>
            </a:outerShdw>
          </a:effectLst>
        </p:spPr>
      </p:pic>
      <p:sp>
        <p:nvSpPr>
          <p:cNvPr id="67" name="Rectangle 66">
            <a:extLst>
              <a:ext uri="{FF2B5EF4-FFF2-40B4-BE49-F238E27FC236}">
                <a16:creationId xmlns:a16="http://schemas.microsoft.com/office/drawing/2014/main" id="{002A0F40-9DB2-455E-9A95-2E338B09F2B6}"/>
              </a:ext>
            </a:extLst>
          </p:cNvPr>
          <p:cNvSpPr/>
          <p:nvPr/>
        </p:nvSpPr>
        <p:spPr>
          <a:xfrm>
            <a:off x="841079" y="3033779"/>
            <a:ext cx="1518242" cy="178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OR</a:t>
            </a:r>
          </a:p>
        </p:txBody>
      </p:sp>
      <p:pic>
        <p:nvPicPr>
          <p:cNvPr id="71" name="Graphic 70">
            <a:extLst>
              <a:ext uri="{FF2B5EF4-FFF2-40B4-BE49-F238E27FC236}">
                <a16:creationId xmlns:a16="http://schemas.microsoft.com/office/drawing/2014/main" id="{097C53D1-D4F2-4CD2-81BB-1467DA506C1C}"/>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746"/>
          <a:stretch/>
        </p:blipFill>
        <p:spPr>
          <a:xfrm>
            <a:off x="7021334" y="1106053"/>
            <a:ext cx="220337" cy="222377"/>
          </a:xfrm>
          <a:prstGeom prst="rect">
            <a:avLst/>
          </a:prstGeom>
        </p:spPr>
      </p:pic>
      <p:sp>
        <p:nvSpPr>
          <p:cNvPr id="4" name="Espace réservé du texte 2">
            <a:extLst>
              <a:ext uri="{FF2B5EF4-FFF2-40B4-BE49-F238E27FC236}">
                <a16:creationId xmlns:a16="http://schemas.microsoft.com/office/drawing/2014/main" id="{B4406A1F-BFFE-49ED-A7F6-7BAB6D59F239}"/>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Tree>
    <p:extLst>
      <p:ext uri="{BB962C8B-B14F-4D97-AF65-F5344CB8AC3E}">
        <p14:creationId xmlns:p14="http://schemas.microsoft.com/office/powerpoint/2010/main" val="2082011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a:extLst>
              <a:ext uri="{FF2B5EF4-FFF2-40B4-BE49-F238E27FC236}">
                <a16:creationId xmlns:a16="http://schemas.microsoft.com/office/drawing/2014/main" id="{E5473802-2299-45CF-9250-5E464B07957E}"/>
              </a:ext>
            </a:extLst>
          </p:cNvPr>
          <p:cNvSpPr/>
          <p:nvPr/>
        </p:nvSpPr>
        <p:spPr bwMode="auto">
          <a:xfrm>
            <a:off x="6426477" y="1220608"/>
            <a:ext cx="3279123" cy="2191076"/>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marL="171450" indent="-171450">
              <a:spcAft>
                <a:spcPts val="700"/>
              </a:spcAft>
              <a:buFont typeface="Arial" panose="020B0604020202020204" pitchFamily="34" charset="0"/>
              <a:buChar char="•"/>
            </a:pPr>
            <a:endParaRPr kumimoji="0" lang="en-US" sz="700" b="0" i="0" u="none" cap="none" normalizeH="0" baseline="0">
              <a:ln>
                <a:noFill/>
              </a:ln>
              <a:effectLst/>
              <a:latin typeface="+mj-lt"/>
            </a:endParaRPr>
          </a:p>
        </p:txBody>
      </p:sp>
      <p:sp>
        <p:nvSpPr>
          <p:cNvPr id="185" name="Rectangle 184">
            <a:extLst>
              <a:ext uri="{FF2B5EF4-FFF2-40B4-BE49-F238E27FC236}">
                <a16:creationId xmlns:a16="http://schemas.microsoft.com/office/drawing/2014/main" id="{644E6016-169B-49C7-A0F5-7F04F3CFD722}"/>
              </a:ext>
            </a:extLst>
          </p:cNvPr>
          <p:cNvSpPr/>
          <p:nvPr/>
        </p:nvSpPr>
        <p:spPr bwMode="auto">
          <a:xfrm>
            <a:off x="288920" y="1236013"/>
            <a:ext cx="5785972" cy="272617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84" name="Rectangle 83">
            <a:extLst>
              <a:ext uri="{FF2B5EF4-FFF2-40B4-BE49-F238E27FC236}">
                <a16:creationId xmlns:a16="http://schemas.microsoft.com/office/drawing/2014/main" id="{BA5EAE89-5BD2-41F9-A0AF-AF4D538D8416}"/>
              </a:ext>
            </a:extLst>
          </p:cNvPr>
          <p:cNvSpPr/>
          <p:nvPr/>
        </p:nvSpPr>
        <p:spPr bwMode="auto">
          <a:xfrm>
            <a:off x="1191773" y="2364730"/>
            <a:ext cx="2584422" cy="684000"/>
          </a:xfrm>
          <a:prstGeom prst="rect">
            <a:avLst/>
          </a:prstGeom>
          <a:solidFill>
            <a:srgbClr val="CDE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85" name="Rectangle 84">
            <a:extLst>
              <a:ext uri="{FF2B5EF4-FFF2-40B4-BE49-F238E27FC236}">
                <a16:creationId xmlns:a16="http://schemas.microsoft.com/office/drawing/2014/main" id="{6655CD05-E070-4A40-8B46-A187FAAC9BDA}"/>
              </a:ext>
            </a:extLst>
          </p:cNvPr>
          <p:cNvSpPr/>
          <p:nvPr/>
        </p:nvSpPr>
        <p:spPr bwMode="auto">
          <a:xfrm>
            <a:off x="1191773" y="3140493"/>
            <a:ext cx="2584422" cy="673182"/>
          </a:xfrm>
          <a:prstGeom prst="rect">
            <a:avLst/>
          </a:prstGeom>
          <a:solidFill>
            <a:srgbClr val="CDE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21" name="Rectangle 20">
            <a:extLst>
              <a:ext uri="{FF2B5EF4-FFF2-40B4-BE49-F238E27FC236}">
                <a16:creationId xmlns:a16="http://schemas.microsoft.com/office/drawing/2014/main" id="{AC9CA73A-38DB-4F98-A8BE-17D6A2A5250F}"/>
              </a:ext>
            </a:extLst>
          </p:cNvPr>
          <p:cNvSpPr/>
          <p:nvPr/>
        </p:nvSpPr>
        <p:spPr bwMode="auto">
          <a:xfrm>
            <a:off x="1166819" y="1599786"/>
            <a:ext cx="2608324" cy="682112"/>
          </a:xfrm>
          <a:prstGeom prst="rect">
            <a:avLst/>
          </a:prstGeom>
          <a:solidFill>
            <a:srgbClr val="CDE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pic>
        <p:nvPicPr>
          <p:cNvPr id="41" name="Picture 4" descr="RÃ©sultat de recherche d'images pour &quot;letus private office&quot;">
            <a:extLst>
              <a:ext uri="{FF2B5EF4-FFF2-40B4-BE49-F238E27FC236}">
                <a16:creationId xmlns:a16="http://schemas.microsoft.com/office/drawing/2014/main" id="{222F3D88-D0B3-4116-B3B5-2384415E222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07" r="25543"/>
          <a:stretch/>
        </p:blipFill>
        <p:spPr bwMode="auto">
          <a:xfrm>
            <a:off x="2128325" y="1947649"/>
            <a:ext cx="273807" cy="19133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a:extLst>
              <a:ext uri="{FF2B5EF4-FFF2-40B4-BE49-F238E27FC236}">
                <a16:creationId xmlns:a16="http://schemas.microsoft.com/office/drawing/2014/main" id="{00C2BFB7-12BD-413A-ACE4-47567E5D7300}"/>
              </a:ext>
            </a:extLst>
          </p:cNvPr>
          <p:cNvGrpSpPr/>
          <p:nvPr/>
        </p:nvGrpSpPr>
        <p:grpSpPr>
          <a:xfrm>
            <a:off x="322939" y="1599786"/>
            <a:ext cx="1490195" cy="2213889"/>
            <a:chOff x="-2260887" y="2272134"/>
            <a:chExt cx="2104495" cy="4397062"/>
          </a:xfrm>
        </p:grpSpPr>
        <p:cxnSp>
          <p:nvCxnSpPr>
            <p:cNvPr id="59" name="Connecteur droit 58">
              <a:extLst>
                <a:ext uri="{FF2B5EF4-FFF2-40B4-BE49-F238E27FC236}">
                  <a16:creationId xmlns:a16="http://schemas.microsoft.com/office/drawing/2014/main" id="{26A8942B-BB1B-49CA-BD4D-AA286571A9FE}"/>
                </a:ext>
              </a:extLst>
            </p:cNvPr>
            <p:cNvCxnSpPr>
              <a:cxnSpLocks/>
              <a:endCxn id="62" idx="2"/>
            </p:cNvCxnSpPr>
            <p:nvPr/>
          </p:nvCxnSpPr>
          <p:spPr bwMode="auto">
            <a:xfrm>
              <a:off x="-1217070" y="2272134"/>
              <a:ext cx="8431" cy="4397062"/>
            </a:xfrm>
            <a:prstGeom prst="line">
              <a:avLst/>
            </a:prstGeom>
            <a:solidFill>
              <a:schemeClr val="accent1"/>
            </a:solidFill>
            <a:ln w="6350" cap="flat" cmpd="sng" algn="ctr">
              <a:solidFill>
                <a:schemeClr val="tx1"/>
              </a:solidFill>
              <a:prstDash val="dash"/>
              <a:round/>
              <a:headEnd type="none" w="med" len="med"/>
              <a:tailEnd type="none" w="med" len="med"/>
            </a:ln>
            <a:effectLst/>
          </p:spPr>
        </p:cxnSp>
        <p:sp>
          <p:nvSpPr>
            <p:cNvPr id="61" name="Trapèze 60">
              <a:extLst>
                <a:ext uri="{FF2B5EF4-FFF2-40B4-BE49-F238E27FC236}">
                  <a16:creationId xmlns:a16="http://schemas.microsoft.com/office/drawing/2014/main" id="{F56659A1-9147-4F69-B8AB-E18BA69F62A3}"/>
                </a:ext>
              </a:extLst>
            </p:cNvPr>
            <p:cNvSpPr/>
            <p:nvPr/>
          </p:nvSpPr>
          <p:spPr bwMode="auto">
            <a:xfrm>
              <a:off x="-1950804" y="3791411"/>
              <a:ext cx="1512626" cy="1358510"/>
            </a:xfrm>
            <a:prstGeom prst="trapezoid">
              <a:avLst>
                <a:gd name="adj" fmla="val 29161"/>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Mass &amp; Core affluent</a:t>
              </a:r>
            </a:p>
            <a:p>
              <a:pPr algn="ctr"/>
              <a:r>
                <a:rPr lang="en-US" sz="700">
                  <a:latin typeface="+mj-lt"/>
                </a:rPr>
                <a:t>[100k€ - 1m€]</a:t>
              </a:r>
            </a:p>
          </p:txBody>
        </p:sp>
        <p:sp>
          <p:nvSpPr>
            <p:cNvPr id="62" name="Trapèze 61">
              <a:extLst>
                <a:ext uri="{FF2B5EF4-FFF2-40B4-BE49-F238E27FC236}">
                  <a16:creationId xmlns:a16="http://schemas.microsoft.com/office/drawing/2014/main" id="{796DFCB2-3B99-4503-8096-E02793758C7E}"/>
                </a:ext>
              </a:extLst>
            </p:cNvPr>
            <p:cNvSpPr/>
            <p:nvPr/>
          </p:nvSpPr>
          <p:spPr bwMode="auto">
            <a:xfrm>
              <a:off x="-2260887" y="5310686"/>
              <a:ext cx="2104495" cy="1358510"/>
            </a:xfrm>
            <a:prstGeom prst="trapezoid">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Mass market</a:t>
              </a:r>
            </a:p>
            <a:p>
              <a:pPr algn="ctr"/>
              <a:r>
                <a:rPr lang="en-US" sz="700">
                  <a:latin typeface="+mj-lt"/>
                </a:rPr>
                <a:t>&lt;100k€</a:t>
              </a:r>
            </a:p>
          </p:txBody>
        </p:sp>
        <p:sp>
          <p:nvSpPr>
            <p:cNvPr id="63" name="ZoneTexte 62">
              <a:extLst>
                <a:ext uri="{FF2B5EF4-FFF2-40B4-BE49-F238E27FC236}">
                  <a16:creationId xmlns:a16="http://schemas.microsoft.com/office/drawing/2014/main" id="{26C16719-3FAF-4D98-A4B1-4D8BDB6108DF}"/>
                </a:ext>
              </a:extLst>
            </p:cNvPr>
            <p:cNvSpPr txBox="1"/>
            <p:nvPr/>
          </p:nvSpPr>
          <p:spPr>
            <a:xfrm>
              <a:off x="-1730269" y="2675886"/>
              <a:ext cx="1071555" cy="397334"/>
            </a:xfrm>
            <a:prstGeom prst="rect">
              <a:avLst/>
            </a:prstGeom>
            <a:noFill/>
          </p:spPr>
          <p:txBody>
            <a:bodyPr wrap="square">
              <a:spAutoFit/>
            </a:bodyPr>
            <a:lstStyle/>
            <a:p>
              <a:pPr algn="ctr"/>
              <a:endParaRPr lang="en-US" sz="700">
                <a:latin typeface="+mj-lt"/>
              </a:endParaRPr>
            </a:p>
          </p:txBody>
        </p:sp>
      </p:grpSp>
      <p:sp>
        <p:nvSpPr>
          <p:cNvPr id="95" name="Trapèze 94">
            <a:extLst>
              <a:ext uri="{FF2B5EF4-FFF2-40B4-BE49-F238E27FC236}">
                <a16:creationId xmlns:a16="http://schemas.microsoft.com/office/drawing/2014/main" id="{5C2D5A40-B2CE-4FED-8FA0-323C1CBF24F1}"/>
              </a:ext>
            </a:extLst>
          </p:cNvPr>
          <p:cNvSpPr/>
          <p:nvPr/>
        </p:nvSpPr>
        <p:spPr bwMode="auto">
          <a:xfrm>
            <a:off x="748710" y="1601091"/>
            <a:ext cx="658970" cy="680807"/>
          </a:xfrm>
          <a:prstGeom prst="trapezoid">
            <a:avLst>
              <a:gd name="adj" fmla="val 32774"/>
            </a:avLst>
          </a:prstGeom>
          <a:solidFill>
            <a:schemeClr val="bg1"/>
          </a:solidFill>
          <a:ln w="9525" cap="flat" cmpd="sng" algn="ctr">
            <a:solidFill>
              <a:srgbClr val="CCCCCC"/>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US" sz="700">
                <a:latin typeface="+mj-lt"/>
              </a:rPr>
              <a:t>HNWI</a:t>
            </a:r>
          </a:p>
          <a:p>
            <a:pPr algn="ctr"/>
            <a:r>
              <a:rPr lang="en-US" sz="700">
                <a:latin typeface="+mj-lt"/>
              </a:rPr>
              <a:t>&gt;1m€</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a:ln>
                <a:noFill/>
              </a:ln>
              <a:solidFill>
                <a:schemeClr val="tx1"/>
              </a:solidFill>
              <a:effectLst/>
              <a:latin typeface="+mj-lt"/>
            </a:endParaRPr>
          </a:p>
        </p:txBody>
      </p:sp>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extLst>
              <p:ext uri="{D42A27DB-BD31-4B8C-83A1-F6EECF244321}">
                <p14:modId xmlns:p14="http://schemas.microsoft.com/office/powerpoint/2010/main" val="2700231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98" imgH="499" progId="TCLayout.ActiveDocument.1">
                  <p:embed/>
                </p:oleObj>
              </mc:Choice>
              <mc:Fallback>
                <p:oleObj name="think-cell Slide" r:id="rId5"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200" u="none" strike="noStrike" cap="none" normalizeH="0">
              <a:ln>
                <a:noFill/>
              </a:ln>
              <a:solidFill>
                <a:schemeClr val="tx1"/>
              </a:solidFill>
              <a:effectLst/>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84514" y="87683"/>
            <a:ext cx="8830403" cy="576064"/>
          </a:xfrm>
        </p:spPr>
        <p:txBody>
          <a:bodyPr/>
          <a:lstStyle/>
          <a:p>
            <a:pPr>
              <a:lnSpc>
                <a:spcPts val="1500"/>
              </a:lnSpc>
            </a:pPr>
            <a:r>
              <a:rPr lang="en-US" sz="1200" u="sng">
                <a:solidFill>
                  <a:srgbClr val="009DB0"/>
                </a:solidFill>
                <a:latin typeface="+mj-lt"/>
              </a:rPr>
              <a:t>Focus on digital product operations</a:t>
            </a:r>
            <a:r>
              <a:rPr lang="en-US" sz="1200">
                <a:solidFill>
                  <a:srgbClr val="009DB0"/>
                </a:solidFill>
                <a:latin typeface="+mj-lt"/>
              </a:rPr>
              <a:t>: </a:t>
            </a:r>
            <a:r>
              <a:rPr lang="en-US" sz="1200" b="0">
                <a:latin typeface="+mj-lt"/>
              </a:rPr>
              <a:t>Due to its </a:t>
            </a:r>
            <a:r>
              <a:rPr lang="en-US" sz="1200">
                <a:solidFill>
                  <a:srgbClr val="009DB0"/>
                </a:solidFill>
                <a:latin typeface="+mj-lt"/>
              </a:rPr>
              <a:t>high-end positioning</a:t>
            </a:r>
            <a:r>
              <a:rPr lang="en-US" sz="1200" b="0">
                <a:latin typeface="+mj-lt"/>
              </a:rPr>
              <a:t>, CG will only be able to</a:t>
            </a:r>
            <a:r>
              <a:rPr lang="en-US" sz="1200">
                <a:latin typeface="+mj-lt"/>
              </a:rPr>
              <a:t> </a:t>
            </a:r>
            <a:r>
              <a:rPr lang="en-US" sz="1200">
                <a:solidFill>
                  <a:srgbClr val="009DB0"/>
                </a:solidFill>
                <a:latin typeface="+mj-lt"/>
              </a:rPr>
              <a:t>achieve partial digitalization</a:t>
            </a:r>
            <a:r>
              <a:rPr lang="en-US" sz="1200" b="0">
                <a:solidFill>
                  <a:srgbClr val="009DB0"/>
                </a:solidFill>
                <a:latin typeface="+mj-lt"/>
              </a:rPr>
              <a:t> </a:t>
            </a:r>
            <a:r>
              <a:rPr lang="en-US" sz="1200" b="0">
                <a:latin typeface="+mj-lt"/>
              </a:rPr>
              <a:t>of its operations but could develop a </a:t>
            </a:r>
            <a:r>
              <a:rPr lang="en-US" sz="1200">
                <a:solidFill>
                  <a:srgbClr val="009DB0"/>
                </a:solidFill>
                <a:latin typeface="+mj-lt"/>
              </a:rPr>
              <a:t>100% digital journey </a:t>
            </a:r>
            <a:r>
              <a:rPr lang="en-US" sz="1200" b="0">
                <a:latin typeface="+mj-lt"/>
              </a:rPr>
              <a:t>on a </a:t>
            </a:r>
            <a:r>
              <a:rPr lang="en-US" sz="1200">
                <a:solidFill>
                  <a:srgbClr val="009DB0"/>
                </a:solidFill>
                <a:latin typeface="+mj-lt"/>
              </a:rPr>
              <a:t>selected product range</a:t>
            </a:r>
            <a:endParaRPr lang="en-US" sz="1200" spc="-50">
              <a:solidFill>
                <a:srgbClr val="009DB0"/>
              </a:solidFill>
              <a:latin typeface="+mj-lt"/>
            </a:endParaRPr>
          </a:p>
        </p:txBody>
      </p:sp>
      <p:cxnSp>
        <p:nvCxnSpPr>
          <p:cNvPr id="65" name="Connecteur droit 64">
            <a:extLst>
              <a:ext uri="{FF2B5EF4-FFF2-40B4-BE49-F238E27FC236}">
                <a16:creationId xmlns:a16="http://schemas.microsoft.com/office/drawing/2014/main" id="{AA16F925-01AE-485E-8D7D-FCE9A70E8B26}"/>
              </a:ext>
            </a:extLst>
          </p:cNvPr>
          <p:cNvCxnSpPr>
            <a:cxnSpLocks/>
          </p:cNvCxnSpPr>
          <p:nvPr/>
        </p:nvCxnSpPr>
        <p:spPr bwMode="auto">
          <a:xfrm>
            <a:off x="6381750" y="1018626"/>
            <a:ext cx="334925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6" name="Rectangle 65">
            <a:extLst>
              <a:ext uri="{FF2B5EF4-FFF2-40B4-BE49-F238E27FC236}">
                <a16:creationId xmlns:a16="http://schemas.microsoft.com/office/drawing/2014/main" id="{09C471EA-C9DF-429D-B6F8-6CDEF4A115C3}"/>
              </a:ext>
            </a:extLst>
          </p:cNvPr>
          <p:cNvSpPr/>
          <p:nvPr/>
        </p:nvSpPr>
        <p:spPr>
          <a:xfrm>
            <a:off x="6468668" y="855659"/>
            <a:ext cx="3194739" cy="338554"/>
          </a:xfrm>
          <a:prstGeom prst="rect">
            <a:avLst/>
          </a:prstGeom>
          <a:solidFill>
            <a:schemeClr val="bg1"/>
          </a:solidFill>
        </p:spPr>
        <p:txBody>
          <a:bodyPr wrap="square" lIns="0" rIns="0">
            <a:spAutoFit/>
          </a:bodyPr>
          <a:lstStyle/>
          <a:p>
            <a:pPr algn="ctr"/>
            <a:r>
              <a:rPr lang="en-US" sz="800" b="1" spc="-20">
                <a:solidFill>
                  <a:srgbClr val="009DB0"/>
                </a:solidFill>
                <a:latin typeface="+mj-lt"/>
              </a:rPr>
              <a:t>The lower the product sophistication, the less challenging </a:t>
            </a:r>
            <a:r>
              <a:rPr lang="en-US" sz="800" b="1">
                <a:solidFill>
                  <a:srgbClr val="009DB0"/>
                </a:solidFill>
                <a:latin typeface="+mj-lt"/>
              </a:rPr>
              <a:t>it becomes to set up a full digital user experience…</a:t>
            </a:r>
            <a:endParaRPr lang="en-US" sz="900" b="1">
              <a:solidFill>
                <a:srgbClr val="009DB0"/>
              </a:solidFill>
              <a:latin typeface="+mj-lt"/>
            </a:endParaRPr>
          </a:p>
        </p:txBody>
      </p:sp>
      <p:cxnSp>
        <p:nvCxnSpPr>
          <p:cNvPr id="22" name="Connecteur droit 21">
            <a:extLst>
              <a:ext uri="{FF2B5EF4-FFF2-40B4-BE49-F238E27FC236}">
                <a16:creationId xmlns:a16="http://schemas.microsoft.com/office/drawing/2014/main" id="{2840E1A5-11E5-4BB9-8E1D-1AC69336E98F}"/>
              </a:ext>
            </a:extLst>
          </p:cNvPr>
          <p:cNvCxnSpPr>
            <a:cxnSpLocks/>
          </p:cNvCxnSpPr>
          <p:nvPr/>
        </p:nvCxnSpPr>
        <p:spPr bwMode="auto">
          <a:xfrm>
            <a:off x="258618" y="1017673"/>
            <a:ext cx="583352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 name="Triangle isocèle 8">
            <a:extLst>
              <a:ext uri="{FF2B5EF4-FFF2-40B4-BE49-F238E27FC236}">
                <a16:creationId xmlns:a16="http://schemas.microsoft.com/office/drawing/2014/main" id="{746B94F1-B220-4A08-972A-6A1A4FCED8D6}"/>
              </a:ext>
            </a:extLst>
          </p:cNvPr>
          <p:cNvSpPr/>
          <p:nvPr/>
        </p:nvSpPr>
        <p:spPr bwMode="auto">
          <a:xfrm rot="5400000">
            <a:off x="5055314" y="3530564"/>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350" name="Rectangle 349">
            <a:extLst>
              <a:ext uri="{FF2B5EF4-FFF2-40B4-BE49-F238E27FC236}">
                <a16:creationId xmlns:a16="http://schemas.microsoft.com/office/drawing/2014/main" id="{1ECBEF71-B799-4355-9F1E-EA9021EA90BD}"/>
              </a:ext>
            </a:extLst>
          </p:cNvPr>
          <p:cNvSpPr/>
          <p:nvPr/>
        </p:nvSpPr>
        <p:spPr bwMode="auto">
          <a:xfrm>
            <a:off x="6426477" y="3916667"/>
            <a:ext cx="3279123" cy="2283880"/>
          </a:xfrm>
          <a:prstGeom prst="rect">
            <a:avLst/>
          </a:prstGeom>
          <a:solidFill>
            <a:schemeClr val="accent1">
              <a:lumMod val="20000"/>
              <a:lumOff val="8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Aft>
                <a:spcPts val="400"/>
              </a:spcAft>
              <a:buFont typeface="Arial" panose="020B0604020202020204" pitchFamily="34" charset="0"/>
              <a:buChar char="•"/>
            </a:pPr>
            <a:endParaRPr kumimoji="0" lang="en-US" sz="800" b="0" i="0" u="none" cap="none" normalizeH="0" baseline="0">
              <a:ln>
                <a:noFill/>
              </a:ln>
              <a:effectLst/>
              <a:latin typeface="+mj-lt"/>
            </a:endParaRPr>
          </a:p>
        </p:txBody>
      </p:sp>
      <p:cxnSp>
        <p:nvCxnSpPr>
          <p:cNvPr id="351" name="Connecteur droit 350">
            <a:extLst>
              <a:ext uri="{FF2B5EF4-FFF2-40B4-BE49-F238E27FC236}">
                <a16:creationId xmlns:a16="http://schemas.microsoft.com/office/drawing/2014/main" id="{008D92B4-D6F3-40D7-A734-478686652DCF}"/>
              </a:ext>
            </a:extLst>
          </p:cNvPr>
          <p:cNvCxnSpPr>
            <a:cxnSpLocks/>
          </p:cNvCxnSpPr>
          <p:nvPr/>
        </p:nvCxnSpPr>
        <p:spPr bwMode="auto">
          <a:xfrm>
            <a:off x="6426477" y="3631802"/>
            <a:ext cx="327912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52" name="Rectangle 351">
            <a:extLst>
              <a:ext uri="{FF2B5EF4-FFF2-40B4-BE49-F238E27FC236}">
                <a16:creationId xmlns:a16="http://schemas.microsoft.com/office/drawing/2014/main" id="{CBD8A364-A54E-4235-B55D-DDE48A01B27F}"/>
              </a:ext>
            </a:extLst>
          </p:cNvPr>
          <p:cNvSpPr/>
          <p:nvPr/>
        </p:nvSpPr>
        <p:spPr>
          <a:xfrm>
            <a:off x="6638007" y="3450487"/>
            <a:ext cx="2883393" cy="415498"/>
          </a:xfrm>
          <a:prstGeom prst="rect">
            <a:avLst/>
          </a:prstGeom>
          <a:solidFill>
            <a:schemeClr val="bg1"/>
          </a:solidFill>
        </p:spPr>
        <p:txBody>
          <a:bodyPr wrap="square" lIns="0" rIns="0" bIns="0">
            <a:spAutoFit/>
          </a:bodyPr>
          <a:lstStyle/>
          <a:p>
            <a:pPr algn="ctr"/>
            <a:r>
              <a:rPr lang="en-US" sz="800" b="1">
                <a:solidFill>
                  <a:srgbClr val="009DB0"/>
                </a:solidFill>
                <a:latin typeface="+mj-lt"/>
              </a:rPr>
              <a:t>Reducing the range of products paves the way for digitalized operations to target either the upper part of the mass market or wealthier customers</a:t>
            </a:r>
            <a:endParaRPr lang="en-US" sz="900" b="1">
              <a:solidFill>
                <a:srgbClr val="009DB0"/>
              </a:solidFill>
              <a:latin typeface="+mj-lt"/>
            </a:endParaRPr>
          </a:p>
        </p:txBody>
      </p:sp>
      <p:sp>
        <p:nvSpPr>
          <p:cNvPr id="33" name="Rectangle 32">
            <a:extLst>
              <a:ext uri="{FF2B5EF4-FFF2-40B4-BE49-F238E27FC236}">
                <a16:creationId xmlns:a16="http://schemas.microsoft.com/office/drawing/2014/main" id="{523A40DE-1AC4-4475-B315-485C306B4AB2}"/>
              </a:ext>
            </a:extLst>
          </p:cNvPr>
          <p:cNvSpPr/>
          <p:nvPr/>
        </p:nvSpPr>
        <p:spPr>
          <a:xfrm>
            <a:off x="715524" y="872198"/>
            <a:ext cx="5138158" cy="29238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To gain the capacity to offer more tailored packages to customers (or increase the perception of quality of service), CGPs can increase the numbers of product providers …</a:t>
            </a:r>
          </a:p>
        </p:txBody>
      </p:sp>
      <p:sp>
        <p:nvSpPr>
          <p:cNvPr id="30" name="Rectangle 29">
            <a:extLst>
              <a:ext uri="{FF2B5EF4-FFF2-40B4-BE49-F238E27FC236}">
                <a16:creationId xmlns:a16="http://schemas.microsoft.com/office/drawing/2014/main" id="{4CB516B3-C6C7-4897-BA29-86E2771E3FAE}"/>
              </a:ext>
            </a:extLst>
          </p:cNvPr>
          <p:cNvSpPr/>
          <p:nvPr/>
        </p:nvSpPr>
        <p:spPr bwMode="auto">
          <a:xfrm>
            <a:off x="1744460" y="3165743"/>
            <a:ext cx="2190897" cy="57292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chemeClr val="tx1"/>
              </a:buClr>
            </a:pPr>
            <a:r>
              <a:rPr lang="en-US" sz="700">
                <a:latin typeface="+mj-lt"/>
              </a:rPr>
              <a:t>Standardized products with low-cost and accessible passive management offer</a:t>
            </a:r>
          </a:p>
        </p:txBody>
      </p:sp>
      <p:sp>
        <p:nvSpPr>
          <p:cNvPr id="34" name="Rectangle 33">
            <a:extLst>
              <a:ext uri="{FF2B5EF4-FFF2-40B4-BE49-F238E27FC236}">
                <a16:creationId xmlns:a16="http://schemas.microsoft.com/office/drawing/2014/main" id="{8516333B-149E-4137-B6AC-B96ED979D78F}"/>
              </a:ext>
            </a:extLst>
          </p:cNvPr>
          <p:cNvSpPr/>
          <p:nvPr/>
        </p:nvSpPr>
        <p:spPr bwMode="auto">
          <a:xfrm>
            <a:off x="1472086" y="2343022"/>
            <a:ext cx="2303244" cy="65441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buClr>
                <a:schemeClr val="tx1"/>
              </a:buClr>
            </a:pPr>
            <a:r>
              <a:rPr lang="en-US" sz="700">
                <a:latin typeface="+mj-lt"/>
              </a:rPr>
              <a:t>Hybrid offer combining standardized products and personalized investment advice</a:t>
            </a:r>
          </a:p>
        </p:txBody>
      </p:sp>
      <p:sp>
        <p:nvSpPr>
          <p:cNvPr id="36" name="Rectangle 35">
            <a:extLst>
              <a:ext uri="{FF2B5EF4-FFF2-40B4-BE49-F238E27FC236}">
                <a16:creationId xmlns:a16="http://schemas.microsoft.com/office/drawing/2014/main" id="{1986DAD4-AC88-46BF-9258-126580C3C426}"/>
              </a:ext>
            </a:extLst>
          </p:cNvPr>
          <p:cNvSpPr/>
          <p:nvPr/>
        </p:nvSpPr>
        <p:spPr bwMode="auto">
          <a:xfrm>
            <a:off x="1547614" y="1614615"/>
            <a:ext cx="1935949" cy="35926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chemeClr val="tx1"/>
              </a:buClr>
            </a:pPr>
            <a:r>
              <a:rPr lang="en-US" sz="700">
                <a:latin typeface="+mj-lt"/>
              </a:rPr>
              <a:t>Tailor-made and exclusive products requiring a high level of engineering</a:t>
            </a:r>
          </a:p>
        </p:txBody>
      </p:sp>
      <p:pic>
        <p:nvPicPr>
          <p:cNvPr id="40" name="Image 120">
            <a:extLst>
              <a:ext uri="{FF2B5EF4-FFF2-40B4-BE49-F238E27FC236}">
                <a16:creationId xmlns:a16="http://schemas.microsoft.com/office/drawing/2014/main" id="{358AD106-D47E-482A-9BD2-3CB882FCD252}"/>
              </a:ext>
            </a:extLst>
          </p:cNvPr>
          <p:cNvPicPr>
            <a:picLocks noChangeAspect="1"/>
          </p:cNvPicPr>
          <p:nvPr/>
        </p:nvPicPr>
        <p:blipFill>
          <a:blip r:embed="rId7"/>
          <a:stretch>
            <a:fillRect/>
          </a:stretch>
        </p:blipFill>
        <p:spPr>
          <a:xfrm>
            <a:off x="3006516" y="2672672"/>
            <a:ext cx="288226" cy="274456"/>
          </a:xfrm>
          <a:prstGeom prst="rect">
            <a:avLst/>
          </a:prstGeom>
        </p:spPr>
      </p:pic>
      <p:pic>
        <p:nvPicPr>
          <p:cNvPr id="43" name="Image 539666">
            <a:extLst>
              <a:ext uri="{FF2B5EF4-FFF2-40B4-BE49-F238E27FC236}">
                <a16:creationId xmlns:a16="http://schemas.microsoft.com/office/drawing/2014/main" id="{7A4950CB-9E51-4CC8-9651-3AA20ACF16F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120232" y="3560845"/>
            <a:ext cx="503904" cy="113800"/>
          </a:xfrm>
          <a:prstGeom prst="rect">
            <a:avLst/>
          </a:prstGeom>
        </p:spPr>
      </p:pic>
      <p:pic>
        <p:nvPicPr>
          <p:cNvPr id="44" name="Picture 4" descr="Risultati immagini per nalo assurance">
            <a:extLst>
              <a:ext uri="{FF2B5EF4-FFF2-40B4-BE49-F238E27FC236}">
                <a16:creationId xmlns:a16="http://schemas.microsoft.com/office/drawing/2014/main" id="{1774658B-49D4-4022-8E67-AA4AE144C0D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40347" y="3538873"/>
            <a:ext cx="432387" cy="1472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Cyrus Conseil (@CyrusConseil) | Twitter">
            <a:extLst>
              <a:ext uri="{FF2B5EF4-FFF2-40B4-BE49-F238E27FC236}">
                <a16:creationId xmlns:a16="http://schemas.microsoft.com/office/drawing/2014/main" id="{21FA416D-99CD-4B58-8D22-978A2B19CBF8}"/>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19630" y="2607756"/>
            <a:ext cx="451793" cy="45179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ACAFFAA4-F74D-4838-A6F8-39EEF91BE2A6}"/>
              </a:ext>
            </a:extLst>
          </p:cNvPr>
          <p:cNvSpPr txBox="1"/>
          <p:nvPr/>
        </p:nvSpPr>
        <p:spPr>
          <a:xfrm>
            <a:off x="544079" y="1273901"/>
            <a:ext cx="2976516" cy="307777"/>
          </a:xfrm>
          <a:prstGeom prst="rect">
            <a:avLst/>
          </a:prstGeom>
          <a:noFill/>
        </p:spPr>
        <p:txBody>
          <a:bodyPr wrap="square" rtlCol="0">
            <a:spAutoFit/>
          </a:bodyPr>
          <a:lstStyle/>
          <a:p>
            <a:pPr algn="ctr"/>
            <a:r>
              <a:rPr lang="en-US" sz="700">
                <a:latin typeface="+mj-lt"/>
              </a:rPr>
              <a:t>Segmentation of investors depending on their wealth: </a:t>
            </a:r>
          </a:p>
          <a:p>
            <a:pPr algn="ctr"/>
            <a:r>
              <a:rPr lang="en-US" sz="700">
                <a:latin typeface="+mj-lt"/>
              </a:rPr>
              <a:t>the wealthier, the more personalized</a:t>
            </a:r>
          </a:p>
        </p:txBody>
      </p:sp>
      <p:sp>
        <p:nvSpPr>
          <p:cNvPr id="82" name="Triangle isocèle 81">
            <a:extLst>
              <a:ext uri="{FF2B5EF4-FFF2-40B4-BE49-F238E27FC236}">
                <a16:creationId xmlns:a16="http://schemas.microsoft.com/office/drawing/2014/main" id="{896DF6E7-61F2-4FC6-9892-31BC00F7CD88}"/>
              </a:ext>
            </a:extLst>
          </p:cNvPr>
          <p:cNvSpPr/>
          <p:nvPr/>
        </p:nvSpPr>
        <p:spPr bwMode="auto">
          <a:xfrm rot="5400000">
            <a:off x="3672086" y="1920052"/>
            <a:ext cx="461076" cy="107663"/>
          </a:xfrm>
          <a:prstGeom prst="triangle">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25" name="Trapèze 24">
            <a:extLst>
              <a:ext uri="{FF2B5EF4-FFF2-40B4-BE49-F238E27FC236}">
                <a16:creationId xmlns:a16="http://schemas.microsoft.com/office/drawing/2014/main" id="{8C03BACA-8BE2-4BF4-A226-2574F8147095}"/>
              </a:ext>
            </a:extLst>
          </p:cNvPr>
          <p:cNvSpPr/>
          <p:nvPr/>
        </p:nvSpPr>
        <p:spPr bwMode="auto">
          <a:xfrm rot="10800000">
            <a:off x="3999935" y="1599786"/>
            <a:ext cx="1981205" cy="2172002"/>
          </a:xfrm>
          <a:prstGeom prst="trapezoid">
            <a:avLst>
              <a:gd name="adj" fmla="val 39024"/>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96" name="Triangle isocèle 95">
            <a:extLst>
              <a:ext uri="{FF2B5EF4-FFF2-40B4-BE49-F238E27FC236}">
                <a16:creationId xmlns:a16="http://schemas.microsoft.com/office/drawing/2014/main" id="{F30B3377-2CEB-4538-A3D8-E01C6BD4411D}"/>
              </a:ext>
            </a:extLst>
          </p:cNvPr>
          <p:cNvSpPr/>
          <p:nvPr/>
        </p:nvSpPr>
        <p:spPr bwMode="auto">
          <a:xfrm rot="5400000">
            <a:off x="3672086" y="2672631"/>
            <a:ext cx="461076" cy="107663"/>
          </a:xfrm>
          <a:prstGeom prst="triangle">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97" name="Triangle isocèle 96">
            <a:extLst>
              <a:ext uri="{FF2B5EF4-FFF2-40B4-BE49-F238E27FC236}">
                <a16:creationId xmlns:a16="http://schemas.microsoft.com/office/drawing/2014/main" id="{04146E87-1567-40F3-B83C-BFD115895953}"/>
              </a:ext>
            </a:extLst>
          </p:cNvPr>
          <p:cNvSpPr/>
          <p:nvPr/>
        </p:nvSpPr>
        <p:spPr bwMode="auto">
          <a:xfrm rot="5400000">
            <a:off x="3672086" y="3412785"/>
            <a:ext cx="461076" cy="107663"/>
          </a:xfrm>
          <a:prstGeom prst="triangle">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98" name="ZoneTexte 97">
            <a:extLst>
              <a:ext uri="{FF2B5EF4-FFF2-40B4-BE49-F238E27FC236}">
                <a16:creationId xmlns:a16="http://schemas.microsoft.com/office/drawing/2014/main" id="{7A1FF708-AFD0-4E51-940B-16AFBF83B315}"/>
              </a:ext>
            </a:extLst>
          </p:cNvPr>
          <p:cNvSpPr txBox="1"/>
          <p:nvPr/>
        </p:nvSpPr>
        <p:spPr>
          <a:xfrm>
            <a:off x="3725111" y="1273901"/>
            <a:ext cx="2397613" cy="307777"/>
          </a:xfrm>
          <a:prstGeom prst="rect">
            <a:avLst/>
          </a:prstGeom>
          <a:noFill/>
        </p:spPr>
        <p:txBody>
          <a:bodyPr wrap="square" rtlCol="0">
            <a:spAutoFit/>
          </a:bodyPr>
          <a:lstStyle/>
          <a:p>
            <a:pPr algn="ctr"/>
            <a:r>
              <a:rPr lang="en-US" sz="700">
                <a:latin typeface="+mj-lt"/>
              </a:rPr>
              <a:t>Range of offered products:</a:t>
            </a:r>
          </a:p>
          <a:p>
            <a:pPr algn="ctr"/>
            <a:r>
              <a:rPr lang="en-US" sz="700">
                <a:latin typeface="+mj-lt"/>
              </a:rPr>
              <a:t>The wealthier, the larger the range of products</a:t>
            </a:r>
          </a:p>
        </p:txBody>
      </p:sp>
      <p:cxnSp>
        <p:nvCxnSpPr>
          <p:cNvPr id="105" name="Connecteur droit 104">
            <a:extLst>
              <a:ext uri="{FF2B5EF4-FFF2-40B4-BE49-F238E27FC236}">
                <a16:creationId xmlns:a16="http://schemas.microsoft.com/office/drawing/2014/main" id="{F940E43B-0A60-4C58-B55A-0E09A9336871}"/>
              </a:ext>
            </a:extLst>
          </p:cNvPr>
          <p:cNvCxnSpPr>
            <a:cxnSpLocks/>
          </p:cNvCxnSpPr>
          <p:nvPr/>
        </p:nvCxnSpPr>
        <p:spPr bwMode="auto">
          <a:xfrm>
            <a:off x="296492" y="4193905"/>
            <a:ext cx="579565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6" name="Rectangle 105">
            <a:extLst>
              <a:ext uri="{FF2B5EF4-FFF2-40B4-BE49-F238E27FC236}">
                <a16:creationId xmlns:a16="http://schemas.microsoft.com/office/drawing/2014/main" id="{857EB547-A589-4B14-BDAD-B0EAC33C48C8}"/>
              </a:ext>
            </a:extLst>
          </p:cNvPr>
          <p:cNvSpPr/>
          <p:nvPr/>
        </p:nvSpPr>
        <p:spPr>
          <a:xfrm>
            <a:off x="715524" y="4048430"/>
            <a:ext cx="5138158" cy="292388"/>
          </a:xfrm>
          <a:prstGeom prst="rect">
            <a:avLst/>
          </a:prstGeom>
          <a:solidFill>
            <a:schemeClr val="bg1"/>
          </a:solidFill>
        </p:spPr>
        <p:txBody>
          <a:bodyPr wrap="square" lIns="36000" rIns="36000" bIns="0">
            <a:spAutoFit/>
          </a:bodyPr>
          <a:lstStyle/>
          <a:p>
            <a:pPr algn="ctr"/>
            <a:r>
              <a:rPr lang="en-US" sz="800" b="1">
                <a:solidFill>
                  <a:srgbClr val="009DB0"/>
                </a:solidFill>
                <a:latin typeface="+mj-lt"/>
              </a:rPr>
              <a:t>… which requires digital tools to be able to manage the underlying complexification of internal operations in terms of data and product provider information management</a:t>
            </a:r>
          </a:p>
        </p:txBody>
      </p:sp>
      <p:grpSp>
        <p:nvGrpSpPr>
          <p:cNvPr id="48" name="Groupe 47">
            <a:extLst>
              <a:ext uri="{FF2B5EF4-FFF2-40B4-BE49-F238E27FC236}">
                <a16:creationId xmlns:a16="http://schemas.microsoft.com/office/drawing/2014/main" id="{27195D9A-70DD-4DF3-B721-3C5FBFDFB397}"/>
              </a:ext>
            </a:extLst>
          </p:cNvPr>
          <p:cNvGrpSpPr/>
          <p:nvPr/>
        </p:nvGrpSpPr>
        <p:grpSpPr>
          <a:xfrm>
            <a:off x="6403512" y="1338876"/>
            <a:ext cx="3303375" cy="1954158"/>
            <a:chOff x="6694712" y="1419450"/>
            <a:chExt cx="3052010" cy="1805461"/>
          </a:xfrm>
        </p:grpSpPr>
        <p:sp>
          <p:nvSpPr>
            <p:cNvPr id="205" name="Rectangle : coins arrondis 204">
              <a:extLst>
                <a:ext uri="{FF2B5EF4-FFF2-40B4-BE49-F238E27FC236}">
                  <a16:creationId xmlns:a16="http://schemas.microsoft.com/office/drawing/2014/main" id="{2A7AFBB6-B6AE-4E3D-8B7B-CFCE7BF0E9E9}"/>
                </a:ext>
              </a:extLst>
            </p:cNvPr>
            <p:cNvSpPr/>
            <p:nvPr/>
          </p:nvSpPr>
          <p:spPr>
            <a:xfrm>
              <a:off x="7837337" y="2147200"/>
              <a:ext cx="805534"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 coins arrondis 205">
              <a:extLst>
                <a:ext uri="{FF2B5EF4-FFF2-40B4-BE49-F238E27FC236}">
                  <a16:creationId xmlns:a16="http://schemas.microsoft.com/office/drawing/2014/main" id="{5681A891-7DD4-4DC8-A2DD-6819B18F605E}"/>
                </a:ext>
              </a:extLst>
            </p:cNvPr>
            <p:cNvSpPr/>
            <p:nvPr/>
          </p:nvSpPr>
          <p:spPr>
            <a:xfrm>
              <a:off x="7301387" y="1880018"/>
              <a:ext cx="943306"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 coins arrondis 206">
              <a:extLst>
                <a:ext uri="{FF2B5EF4-FFF2-40B4-BE49-F238E27FC236}">
                  <a16:creationId xmlns:a16="http://schemas.microsoft.com/office/drawing/2014/main" id="{9F7DA3C6-00FF-40C5-A3B8-4EA2DAAA5253}"/>
                </a:ext>
              </a:extLst>
            </p:cNvPr>
            <p:cNvSpPr/>
            <p:nvPr/>
          </p:nvSpPr>
          <p:spPr>
            <a:xfrm>
              <a:off x="7301386" y="1637836"/>
              <a:ext cx="943307" cy="221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 coins arrondis 186">
              <a:extLst>
                <a:ext uri="{FF2B5EF4-FFF2-40B4-BE49-F238E27FC236}">
                  <a16:creationId xmlns:a16="http://schemas.microsoft.com/office/drawing/2014/main" id="{C8CA4F0B-D9E1-4EEB-A11F-C833BF125A48}"/>
                </a:ext>
              </a:extLst>
            </p:cNvPr>
            <p:cNvSpPr/>
            <p:nvPr/>
          </p:nvSpPr>
          <p:spPr>
            <a:xfrm>
              <a:off x="8736103" y="2681563"/>
              <a:ext cx="805534" cy="340604"/>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ZoneTexte 190">
              <a:extLst>
                <a:ext uri="{FF2B5EF4-FFF2-40B4-BE49-F238E27FC236}">
                  <a16:creationId xmlns:a16="http://schemas.microsoft.com/office/drawing/2014/main" id="{71FE97CA-8D70-43E6-9AEF-843BEBA4B0C0}"/>
                </a:ext>
              </a:extLst>
            </p:cNvPr>
            <p:cNvSpPr txBox="1"/>
            <p:nvPr/>
          </p:nvSpPr>
          <p:spPr>
            <a:xfrm>
              <a:off x="8754422" y="2640161"/>
              <a:ext cx="812108" cy="1848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effectLst/>
                  <a:latin typeface="+mj-lt"/>
                </a:rPr>
                <a:t>Robo advisors</a:t>
              </a:r>
            </a:p>
          </p:txBody>
        </p:sp>
        <p:sp>
          <p:nvSpPr>
            <p:cNvPr id="202" name="Rectangle : coins arrondis 201">
              <a:extLst>
                <a:ext uri="{FF2B5EF4-FFF2-40B4-BE49-F238E27FC236}">
                  <a16:creationId xmlns:a16="http://schemas.microsoft.com/office/drawing/2014/main" id="{F0A9C8C4-5AB7-45F4-B7F3-6D95BFF3D1AA}"/>
                </a:ext>
              </a:extLst>
            </p:cNvPr>
            <p:cNvSpPr/>
            <p:nvPr/>
          </p:nvSpPr>
          <p:spPr>
            <a:xfrm>
              <a:off x="8387405" y="2414382"/>
              <a:ext cx="805534"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ZoneTexte 202">
              <a:extLst>
                <a:ext uri="{FF2B5EF4-FFF2-40B4-BE49-F238E27FC236}">
                  <a16:creationId xmlns:a16="http://schemas.microsoft.com/office/drawing/2014/main" id="{1053A2B7-37BC-4E6E-A3FA-93097D0AAB25}"/>
                </a:ext>
              </a:extLst>
            </p:cNvPr>
            <p:cNvSpPr txBox="1"/>
            <p:nvPr/>
          </p:nvSpPr>
          <p:spPr>
            <a:xfrm>
              <a:off x="8446973" y="2367556"/>
              <a:ext cx="729306" cy="1848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effectLst/>
                  <a:latin typeface="+mj-lt"/>
                </a:rPr>
                <a:t>Digital CGP</a:t>
              </a:r>
            </a:p>
          </p:txBody>
        </p:sp>
        <p:cxnSp>
          <p:nvCxnSpPr>
            <p:cNvPr id="11" name="Straight Arrow Connector 7">
              <a:extLst>
                <a:ext uri="{FF2B5EF4-FFF2-40B4-BE49-F238E27FC236}">
                  <a16:creationId xmlns:a16="http://schemas.microsoft.com/office/drawing/2014/main" id="{9AC4FC2E-0788-435B-88B8-CD9034161DBE}"/>
                </a:ext>
              </a:extLst>
            </p:cNvPr>
            <p:cNvCxnSpPr>
              <a:cxnSpLocks/>
            </p:cNvCxnSpPr>
            <p:nvPr/>
          </p:nvCxnSpPr>
          <p:spPr bwMode="auto">
            <a:xfrm flipV="1">
              <a:off x="7234713" y="1620787"/>
              <a:ext cx="0" cy="1430944"/>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cxnSp>
          <p:nvCxnSpPr>
            <p:cNvPr id="12" name="Straight Arrow Connector 10">
              <a:extLst>
                <a:ext uri="{FF2B5EF4-FFF2-40B4-BE49-F238E27FC236}">
                  <a16:creationId xmlns:a16="http://schemas.microsoft.com/office/drawing/2014/main" id="{F357C1F6-245F-45A2-9FB8-CE8A4EC16D88}"/>
                </a:ext>
              </a:extLst>
            </p:cNvPr>
            <p:cNvCxnSpPr>
              <a:cxnSpLocks/>
            </p:cNvCxnSpPr>
            <p:nvPr/>
          </p:nvCxnSpPr>
          <p:spPr bwMode="auto">
            <a:xfrm flipV="1">
              <a:off x="7234441" y="3046667"/>
              <a:ext cx="2405189" cy="1"/>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sp>
          <p:nvSpPr>
            <p:cNvPr id="15" name="TextBox 14">
              <a:extLst>
                <a:ext uri="{FF2B5EF4-FFF2-40B4-BE49-F238E27FC236}">
                  <a16:creationId xmlns:a16="http://schemas.microsoft.com/office/drawing/2014/main" id="{23D8D724-5DF5-43A9-B7E9-D466509E51F1}"/>
                </a:ext>
              </a:extLst>
            </p:cNvPr>
            <p:cNvSpPr txBox="1"/>
            <p:nvPr/>
          </p:nvSpPr>
          <p:spPr>
            <a:xfrm>
              <a:off x="6701422" y="2742459"/>
              <a:ext cx="586151" cy="284357"/>
            </a:xfrm>
            <a:prstGeom prst="rect">
              <a:avLst/>
            </a:prstGeom>
            <a:noFill/>
          </p:spPr>
          <p:txBody>
            <a:bodyPr wrap="square" rtlCol="0">
              <a:spAutoFit/>
            </a:bodyPr>
            <a:lstStyle/>
            <a:p>
              <a:pPr algn="ctr"/>
              <a:r>
                <a:rPr lang="en-US" sz="700">
                  <a:latin typeface="+mj-lt"/>
                </a:rPr>
                <a:t>&lt;5 products</a:t>
              </a:r>
            </a:p>
          </p:txBody>
        </p:sp>
        <p:sp>
          <p:nvSpPr>
            <p:cNvPr id="16" name="TextBox 16">
              <a:extLst>
                <a:ext uri="{FF2B5EF4-FFF2-40B4-BE49-F238E27FC236}">
                  <a16:creationId xmlns:a16="http://schemas.microsoft.com/office/drawing/2014/main" id="{B8236292-8003-458D-AFBA-560982C4CC51}"/>
                </a:ext>
              </a:extLst>
            </p:cNvPr>
            <p:cNvSpPr txBox="1"/>
            <p:nvPr/>
          </p:nvSpPr>
          <p:spPr>
            <a:xfrm>
              <a:off x="6694712" y="2124013"/>
              <a:ext cx="599570" cy="284357"/>
            </a:xfrm>
            <a:prstGeom prst="rect">
              <a:avLst/>
            </a:prstGeom>
            <a:noFill/>
          </p:spPr>
          <p:txBody>
            <a:bodyPr wrap="square" rtlCol="0">
              <a:spAutoFit/>
            </a:bodyPr>
            <a:lstStyle/>
            <a:p>
              <a:pPr algn="ctr"/>
              <a:r>
                <a:rPr lang="en-US" sz="700">
                  <a:latin typeface="+mj-lt"/>
                </a:rPr>
                <a:t>&lt;20 products</a:t>
              </a:r>
            </a:p>
          </p:txBody>
        </p:sp>
        <p:sp>
          <p:nvSpPr>
            <p:cNvPr id="18" name="TextBox 18">
              <a:extLst>
                <a:ext uri="{FF2B5EF4-FFF2-40B4-BE49-F238E27FC236}">
                  <a16:creationId xmlns:a16="http://schemas.microsoft.com/office/drawing/2014/main" id="{78C85CE7-FA93-411B-A086-AC83D956017A}"/>
                </a:ext>
              </a:extLst>
            </p:cNvPr>
            <p:cNvSpPr txBox="1"/>
            <p:nvPr/>
          </p:nvSpPr>
          <p:spPr>
            <a:xfrm>
              <a:off x="6755531" y="1636096"/>
              <a:ext cx="477933" cy="284357"/>
            </a:xfrm>
            <a:prstGeom prst="rect">
              <a:avLst/>
            </a:prstGeom>
            <a:noFill/>
          </p:spPr>
          <p:txBody>
            <a:bodyPr wrap="square" rtlCol="0">
              <a:spAutoFit/>
            </a:bodyPr>
            <a:lstStyle/>
            <a:p>
              <a:pPr algn="ctr"/>
              <a:r>
                <a:rPr lang="en-US" sz="700">
                  <a:latin typeface="+mj-lt"/>
                </a:rPr>
                <a:t>Large range</a:t>
              </a:r>
            </a:p>
          </p:txBody>
        </p:sp>
        <p:sp>
          <p:nvSpPr>
            <p:cNvPr id="46" name="ZoneTexte 45">
              <a:extLst>
                <a:ext uri="{FF2B5EF4-FFF2-40B4-BE49-F238E27FC236}">
                  <a16:creationId xmlns:a16="http://schemas.microsoft.com/office/drawing/2014/main" id="{38BAB871-6731-4C01-A6DD-29105B58FEE5}"/>
                </a:ext>
              </a:extLst>
            </p:cNvPr>
            <p:cNvSpPr txBox="1"/>
            <p:nvPr/>
          </p:nvSpPr>
          <p:spPr>
            <a:xfrm>
              <a:off x="8013464" y="3025861"/>
              <a:ext cx="702078" cy="199050"/>
            </a:xfrm>
            <a:prstGeom prst="rect">
              <a:avLst/>
            </a:prstGeom>
            <a:noFill/>
          </p:spPr>
          <p:txBody>
            <a:bodyPr wrap="square" rtlCol="0">
              <a:spAutoFit/>
            </a:bodyPr>
            <a:lstStyle/>
            <a:p>
              <a:r>
                <a:rPr lang="en-US" sz="800">
                  <a:solidFill>
                    <a:srgbClr val="009DB0"/>
                  </a:solidFill>
                </a:rPr>
                <a:t>Digital UX</a:t>
              </a:r>
            </a:p>
          </p:txBody>
        </p:sp>
        <p:sp>
          <p:nvSpPr>
            <p:cNvPr id="109" name="ZoneTexte 108">
              <a:extLst>
                <a:ext uri="{FF2B5EF4-FFF2-40B4-BE49-F238E27FC236}">
                  <a16:creationId xmlns:a16="http://schemas.microsoft.com/office/drawing/2014/main" id="{41CCAB08-90F6-4E75-8B70-61DF48A58956}"/>
                </a:ext>
              </a:extLst>
            </p:cNvPr>
            <p:cNvSpPr txBox="1"/>
            <p:nvPr/>
          </p:nvSpPr>
          <p:spPr>
            <a:xfrm>
              <a:off x="6750824" y="1419450"/>
              <a:ext cx="1393547" cy="199050"/>
            </a:xfrm>
            <a:prstGeom prst="rect">
              <a:avLst/>
            </a:prstGeom>
            <a:noFill/>
          </p:spPr>
          <p:txBody>
            <a:bodyPr wrap="square" rtlCol="0">
              <a:spAutoFit/>
            </a:bodyPr>
            <a:lstStyle/>
            <a:p>
              <a:r>
                <a:rPr lang="en-US" sz="800">
                  <a:solidFill>
                    <a:srgbClr val="009DB0"/>
                  </a:solidFill>
                </a:rPr>
                <a:t>Product sophistication</a:t>
              </a:r>
            </a:p>
          </p:txBody>
        </p:sp>
        <p:pic>
          <p:nvPicPr>
            <p:cNvPr id="117" name="Image 116">
              <a:extLst>
                <a:ext uri="{FF2B5EF4-FFF2-40B4-BE49-F238E27FC236}">
                  <a16:creationId xmlns:a16="http://schemas.microsoft.com/office/drawing/2014/main" id="{DD600971-503B-4D6E-B961-EB426EF7CDEB}"/>
                </a:ext>
              </a:extLst>
            </p:cNvPr>
            <p:cNvPicPr>
              <a:picLocks noChangeAspect="1"/>
            </p:cNvPicPr>
            <p:nvPr/>
          </p:nvPicPr>
          <p:blipFill>
            <a:blip r:embed="rId7"/>
            <a:stretch>
              <a:fillRect/>
            </a:stretch>
          </p:blipFill>
          <p:spPr>
            <a:xfrm>
              <a:off x="8391318" y="2176222"/>
              <a:ext cx="210716" cy="200649"/>
            </a:xfrm>
            <a:prstGeom prst="rect">
              <a:avLst/>
            </a:prstGeom>
          </p:spPr>
        </p:pic>
        <p:pic>
          <p:nvPicPr>
            <p:cNvPr id="119" name="Picture 2" descr="My Job Glasses | Jeremy Contrôleur de Gestion chez ODDO BHF">
              <a:extLst>
                <a:ext uri="{FF2B5EF4-FFF2-40B4-BE49-F238E27FC236}">
                  <a16:creationId xmlns:a16="http://schemas.microsoft.com/office/drawing/2014/main" id="{DEC61267-B3E5-4BEC-BFF7-B3A549145750}"/>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8927" y="1993736"/>
              <a:ext cx="240031" cy="11190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4" descr="SG PRIVATE BANKING - Marque - Cours - Action - Bourse">
              <a:extLst>
                <a:ext uri="{FF2B5EF4-FFF2-40B4-BE49-F238E27FC236}">
                  <a16:creationId xmlns:a16="http://schemas.microsoft.com/office/drawing/2014/main" id="{97E09EA4-69E8-4EFD-9556-E03C964C13C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88460" y="1943549"/>
              <a:ext cx="453880" cy="146399"/>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539666">
              <a:extLst>
                <a:ext uri="{FF2B5EF4-FFF2-40B4-BE49-F238E27FC236}">
                  <a16:creationId xmlns:a16="http://schemas.microsoft.com/office/drawing/2014/main" id="{6A9D8254-6699-48CD-8FF8-691EC4268C5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67478" y="2820081"/>
              <a:ext cx="368098" cy="83130"/>
            </a:xfrm>
            <a:prstGeom prst="rect">
              <a:avLst/>
            </a:prstGeom>
          </p:spPr>
        </p:pic>
        <p:pic>
          <p:nvPicPr>
            <p:cNvPr id="133" name="Picture 4" descr="Risultati immagini per nalo assurance">
              <a:extLst>
                <a:ext uri="{FF2B5EF4-FFF2-40B4-BE49-F238E27FC236}">
                  <a16:creationId xmlns:a16="http://schemas.microsoft.com/office/drawing/2014/main" id="{37E1A668-BB01-457A-B688-7F86E2BB908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93243" y="2925598"/>
              <a:ext cx="384272" cy="8829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4" descr="Cyrus Conseil (@CyrusConseil) | Twitter">
              <a:extLst>
                <a:ext uri="{FF2B5EF4-FFF2-40B4-BE49-F238E27FC236}">
                  <a16:creationId xmlns:a16="http://schemas.microsoft.com/office/drawing/2014/main" id="{03757977-53B9-4660-A26E-7148D812CF82}"/>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33320" y="2138956"/>
              <a:ext cx="377760" cy="37776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Patrimoffice - Nouvelles terres de conseils">
              <a:extLst>
                <a:ext uri="{FF2B5EF4-FFF2-40B4-BE49-F238E27FC236}">
                  <a16:creationId xmlns:a16="http://schemas.microsoft.com/office/drawing/2014/main" id="{BF40B94E-97A3-41BB-A2A9-885EDD2C60E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50529" y="2540009"/>
              <a:ext cx="531998" cy="10344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descr="RÃ©sultat de recherche d'images pour &quot;letus private office&quot;">
              <a:extLst>
                <a:ext uri="{FF2B5EF4-FFF2-40B4-BE49-F238E27FC236}">
                  <a16:creationId xmlns:a16="http://schemas.microsoft.com/office/drawing/2014/main" id="{78489013-E89C-4CD7-819C-433D60276E6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307" r="25543"/>
            <a:stretch/>
          </p:blipFill>
          <p:spPr bwMode="auto">
            <a:xfrm>
              <a:off x="7814294" y="1755445"/>
              <a:ext cx="135742" cy="94856"/>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3">
              <a:extLst>
                <a:ext uri="{FF2B5EF4-FFF2-40B4-BE49-F238E27FC236}">
                  <a16:creationId xmlns:a16="http://schemas.microsoft.com/office/drawing/2014/main" id="{0C68E889-34B7-4360-9960-B70A59B3258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66449" y="1758209"/>
              <a:ext cx="99839" cy="106970"/>
            </a:xfrm>
            <a:prstGeom prst="rect">
              <a:avLst/>
            </a:prstGeom>
            <a:noFill/>
            <a:extLst>
              <a:ext uri="{909E8E84-426E-40DD-AFC4-6F175D3DCCD1}">
                <a14:hiddenFill xmlns:a14="http://schemas.microsoft.com/office/drawing/2010/main">
                  <a:solidFill>
                    <a:srgbClr val="FFFFFF"/>
                  </a:solidFill>
                </a14:hiddenFill>
              </a:ext>
            </a:extLst>
          </p:spPr>
        </p:pic>
        <p:sp>
          <p:nvSpPr>
            <p:cNvPr id="204" name="ZoneTexte 203">
              <a:extLst>
                <a:ext uri="{FF2B5EF4-FFF2-40B4-BE49-F238E27FC236}">
                  <a16:creationId xmlns:a16="http://schemas.microsoft.com/office/drawing/2014/main" id="{4392DC08-B8EA-41E9-9BC0-5529425E6802}"/>
                </a:ext>
              </a:extLst>
            </p:cNvPr>
            <p:cNvSpPr txBox="1"/>
            <p:nvPr/>
          </p:nvSpPr>
          <p:spPr>
            <a:xfrm>
              <a:off x="7899712" y="2103641"/>
              <a:ext cx="729306" cy="184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effectLst/>
                  <a:latin typeface="+mj-lt"/>
                </a:rPr>
                <a:t>CGP</a:t>
              </a:r>
            </a:p>
          </p:txBody>
        </p:sp>
        <p:sp>
          <p:nvSpPr>
            <p:cNvPr id="208" name="ZoneTexte 207">
              <a:extLst>
                <a:ext uri="{FF2B5EF4-FFF2-40B4-BE49-F238E27FC236}">
                  <a16:creationId xmlns:a16="http://schemas.microsoft.com/office/drawing/2014/main" id="{BC536194-6EC1-4E96-87DB-50E7621DCC6E}"/>
                </a:ext>
              </a:extLst>
            </p:cNvPr>
            <p:cNvSpPr txBox="1"/>
            <p:nvPr/>
          </p:nvSpPr>
          <p:spPr>
            <a:xfrm>
              <a:off x="7417983" y="1824121"/>
              <a:ext cx="729306" cy="184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effectLst/>
                  <a:latin typeface="+mj-lt"/>
                </a:rPr>
                <a:t>Retail bank</a:t>
              </a:r>
            </a:p>
          </p:txBody>
        </p:sp>
        <p:sp>
          <p:nvSpPr>
            <p:cNvPr id="209" name="ZoneTexte 208">
              <a:extLst>
                <a:ext uri="{FF2B5EF4-FFF2-40B4-BE49-F238E27FC236}">
                  <a16:creationId xmlns:a16="http://schemas.microsoft.com/office/drawing/2014/main" id="{927C81A1-AD66-40D0-AEB8-455F0A1CB7A7}"/>
                </a:ext>
              </a:extLst>
            </p:cNvPr>
            <p:cNvSpPr txBox="1"/>
            <p:nvPr/>
          </p:nvSpPr>
          <p:spPr>
            <a:xfrm>
              <a:off x="7350572" y="1599786"/>
              <a:ext cx="796717" cy="184832"/>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effectLst/>
                  <a:latin typeface="+mj-lt"/>
                </a:rPr>
                <a:t>Family office</a:t>
              </a:r>
            </a:p>
          </p:txBody>
        </p:sp>
        <p:sp>
          <p:nvSpPr>
            <p:cNvPr id="210" name="Bulle narrative : rectangle 209">
              <a:extLst>
                <a:ext uri="{FF2B5EF4-FFF2-40B4-BE49-F238E27FC236}">
                  <a16:creationId xmlns:a16="http://schemas.microsoft.com/office/drawing/2014/main" id="{D15D8DF1-882D-49C3-A6A5-3131D64B112C}"/>
                </a:ext>
              </a:extLst>
            </p:cNvPr>
            <p:cNvSpPr/>
            <p:nvPr/>
          </p:nvSpPr>
          <p:spPr>
            <a:xfrm>
              <a:off x="8604723" y="1510822"/>
              <a:ext cx="993988" cy="515601"/>
            </a:xfrm>
            <a:prstGeom prst="wedgeRectCallout">
              <a:avLst>
                <a:gd name="adj1" fmla="val -58202"/>
                <a:gd name="adj2" fmla="val 39870"/>
              </a:avLst>
            </a:prstGeom>
            <a:solidFill>
              <a:schemeClr val="bg1"/>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800"/>
                </a:lnSpc>
              </a:pPr>
              <a:r>
                <a:rPr lang="en-US" sz="700">
                  <a:solidFill>
                    <a:srgbClr val="009DB0"/>
                  </a:solidFill>
                </a:rPr>
                <a:t>Improving the perceived value of the offer with more products, but risks on UX</a:t>
              </a:r>
            </a:p>
          </p:txBody>
        </p:sp>
        <p:sp>
          <p:nvSpPr>
            <p:cNvPr id="217" name="Bulle narrative : rectangle 216">
              <a:extLst>
                <a:ext uri="{FF2B5EF4-FFF2-40B4-BE49-F238E27FC236}">
                  <a16:creationId xmlns:a16="http://schemas.microsoft.com/office/drawing/2014/main" id="{3DEA3560-17FA-41AE-848D-EE67B6593B3D}"/>
                </a:ext>
              </a:extLst>
            </p:cNvPr>
            <p:cNvSpPr/>
            <p:nvPr/>
          </p:nvSpPr>
          <p:spPr>
            <a:xfrm>
              <a:off x="7325387" y="2467693"/>
              <a:ext cx="743049" cy="513462"/>
            </a:xfrm>
            <a:prstGeom prst="wedgeRectCallout">
              <a:avLst>
                <a:gd name="adj1" fmla="val 55521"/>
                <a:gd name="adj2" fmla="val -32397"/>
              </a:avLst>
            </a:prstGeom>
            <a:solidFill>
              <a:schemeClr val="bg1"/>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800"/>
                </a:lnSpc>
              </a:pPr>
              <a:r>
                <a:rPr lang="en-US" sz="700">
                  <a:solidFill>
                    <a:srgbClr val="009DB0"/>
                  </a:solidFill>
                </a:rPr>
                <a:t>Need to simplify the product offer in order to digitize the UX</a:t>
              </a:r>
            </a:p>
          </p:txBody>
        </p:sp>
        <p:pic>
          <p:nvPicPr>
            <p:cNvPr id="213" name="Graphique 212" descr="Flèche : courbe légère">
              <a:extLst>
                <a:ext uri="{FF2B5EF4-FFF2-40B4-BE49-F238E27FC236}">
                  <a16:creationId xmlns:a16="http://schemas.microsoft.com/office/drawing/2014/main" id="{CEF4A8E4-9C66-45C4-9A54-DCE9601E361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84461">
              <a:off x="8084450" y="2380299"/>
              <a:ext cx="273647" cy="273647"/>
            </a:xfrm>
            <a:prstGeom prst="rect">
              <a:avLst/>
            </a:prstGeom>
          </p:spPr>
        </p:pic>
        <p:pic>
          <p:nvPicPr>
            <p:cNvPr id="221" name="Graphique 220" descr="Flèche : courbe légère">
              <a:extLst>
                <a:ext uri="{FF2B5EF4-FFF2-40B4-BE49-F238E27FC236}">
                  <a16:creationId xmlns:a16="http://schemas.microsoft.com/office/drawing/2014/main" id="{E699DFDC-39AA-46A6-A750-AF9DE36CDCA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670599">
              <a:off x="8252715" y="1866458"/>
              <a:ext cx="273647" cy="273647"/>
            </a:xfrm>
            <a:prstGeom prst="rect">
              <a:avLst/>
            </a:prstGeom>
          </p:spPr>
        </p:pic>
        <p:sp>
          <p:nvSpPr>
            <p:cNvPr id="222" name="ZoneTexte 221">
              <a:extLst>
                <a:ext uri="{FF2B5EF4-FFF2-40B4-BE49-F238E27FC236}">
                  <a16:creationId xmlns:a16="http://schemas.microsoft.com/office/drawing/2014/main" id="{05B39F84-E1DF-4285-B61F-4FA3C186C818}"/>
                </a:ext>
              </a:extLst>
            </p:cNvPr>
            <p:cNvSpPr txBox="1"/>
            <p:nvPr/>
          </p:nvSpPr>
          <p:spPr>
            <a:xfrm>
              <a:off x="7179847" y="3025861"/>
              <a:ext cx="290759" cy="199050"/>
            </a:xfrm>
            <a:prstGeom prst="rect">
              <a:avLst/>
            </a:prstGeom>
            <a:noFill/>
          </p:spPr>
          <p:txBody>
            <a:bodyPr wrap="square" rtlCol="0">
              <a:spAutoFit/>
            </a:bodyPr>
            <a:lstStyle/>
            <a:p>
              <a:r>
                <a:rPr lang="en-US" sz="800">
                  <a:solidFill>
                    <a:srgbClr val="009DB0"/>
                  </a:solidFill>
                </a:rPr>
                <a:t>+</a:t>
              </a:r>
            </a:p>
          </p:txBody>
        </p:sp>
        <p:sp>
          <p:nvSpPr>
            <p:cNvPr id="223" name="ZoneTexte 222">
              <a:extLst>
                <a:ext uri="{FF2B5EF4-FFF2-40B4-BE49-F238E27FC236}">
                  <a16:creationId xmlns:a16="http://schemas.microsoft.com/office/drawing/2014/main" id="{E0FAE91F-5DA8-4371-8F7A-5ACDF2E49606}"/>
                </a:ext>
              </a:extLst>
            </p:cNvPr>
            <p:cNvSpPr txBox="1"/>
            <p:nvPr/>
          </p:nvSpPr>
          <p:spPr>
            <a:xfrm>
              <a:off x="9285675" y="3025861"/>
              <a:ext cx="461047" cy="199050"/>
            </a:xfrm>
            <a:prstGeom prst="rect">
              <a:avLst/>
            </a:prstGeom>
            <a:noFill/>
          </p:spPr>
          <p:txBody>
            <a:bodyPr wrap="square" rtlCol="0">
              <a:spAutoFit/>
            </a:bodyPr>
            <a:lstStyle/>
            <a:p>
              <a:r>
                <a:rPr lang="en-US" sz="800">
                  <a:solidFill>
                    <a:srgbClr val="009DB0"/>
                  </a:solidFill>
                </a:rPr>
                <a:t>+++</a:t>
              </a:r>
            </a:p>
          </p:txBody>
        </p:sp>
      </p:grpSp>
      <p:grpSp>
        <p:nvGrpSpPr>
          <p:cNvPr id="268" name="Groupe 267">
            <a:extLst>
              <a:ext uri="{FF2B5EF4-FFF2-40B4-BE49-F238E27FC236}">
                <a16:creationId xmlns:a16="http://schemas.microsoft.com/office/drawing/2014/main" id="{02D465EA-3DD5-4367-A3CA-988AA089D066}"/>
              </a:ext>
            </a:extLst>
          </p:cNvPr>
          <p:cNvGrpSpPr/>
          <p:nvPr/>
        </p:nvGrpSpPr>
        <p:grpSpPr>
          <a:xfrm>
            <a:off x="4207803" y="1601959"/>
            <a:ext cx="1497559" cy="2039368"/>
            <a:chOff x="4385227" y="1601959"/>
            <a:chExt cx="1497559" cy="2039368"/>
          </a:xfrm>
        </p:grpSpPr>
        <p:sp>
          <p:nvSpPr>
            <p:cNvPr id="218" name="Rectangle 217">
              <a:extLst>
                <a:ext uri="{FF2B5EF4-FFF2-40B4-BE49-F238E27FC236}">
                  <a16:creationId xmlns:a16="http://schemas.microsoft.com/office/drawing/2014/main" id="{25549F74-89D2-4517-8929-F67631DB571D}"/>
                </a:ext>
              </a:extLst>
            </p:cNvPr>
            <p:cNvSpPr/>
            <p:nvPr/>
          </p:nvSpPr>
          <p:spPr>
            <a:xfrm>
              <a:off x="4860822" y="3212207"/>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Stocks</a:t>
              </a:r>
            </a:p>
          </p:txBody>
        </p:sp>
        <p:sp>
          <p:nvSpPr>
            <p:cNvPr id="219" name="Rectangle 218">
              <a:extLst>
                <a:ext uri="{FF2B5EF4-FFF2-40B4-BE49-F238E27FC236}">
                  <a16:creationId xmlns:a16="http://schemas.microsoft.com/office/drawing/2014/main" id="{7E6DFCCF-AC09-45C1-AC4D-3617BBD6BF3E}"/>
                </a:ext>
              </a:extLst>
            </p:cNvPr>
            <p:cNvSpPr/>
            <p:nvPr/>
          </p:nvSpPr>
          <p:spPr>
            <a:xfrm>
              <a:off x="4589890" y="2303572"/>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Real estate</a:t>
              </a:r>
            </a:p>
          </p:txBody>
        </p:sp>
        <p:sp>
          <p:nvSpPr>
            <p:cNvPr id="220" name="Rectangle 219">
              <a:extLst>
                <a:ext uri="{FF2B5EF4-FFF2-40B4-BE49-F238E27FC236}">
                  <a16:creationId xmlns:a16="http://schemas.microsoft.com/office/drawing/2014/main" id="{4FF79578-F6EA-45A4-8012-06F968219365}"/>
                </a:ext>
              </a:extLst>
            </p:cNvPr>
            <p:cNvSpPr/>
            <p:nvPr/>
          </p:nvSpPr>
          <p:spPr>
            <a:xfrm>
              <a:off x="4993441" y="1601959"/>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Club deal</a:t>
              </a:r>
            </a:p>
          </p:txBody>
        </p:sp>
        <p:sp>
          <p:nvSpPr>
            <p:cNvPr id="224" name="Rectangle 223">
              <a:extLst>
                <a:ext uri="{FF2B5EF4-FFF2-40B4-BE49-F238E27FC236}">
                  <a16:creationId xmlns:a16="http://schemas.microsoft.com/office/drawing/2014/main" id="{7CD7C862-F704-4310-BD42-1109D2A4D6AB}"/>
                </a:ext>
              </a:extLst>
            </p:cNvPr>
            <p:cNvSpPr/>
            <p:nvPr/>
          </p:nvSpPr>
          <p:spPr>
            <a:xfrm>
              <a:off x="4385227" y="1882567"/>
              <a:ext cx="518547"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Private equity</a:t>
              </a:r>
            </a:p>
          </p:txBody>
        </p:sp>
        <p:sp>
          <p:nvSpPr>
            <p:cNvPr id="226" name="Rectangle 225">
              <a:extLst>
                <a:ext uri="{FF2B5EF4-FFF2-40B4-BE49-F238E27FC236}">
                  <a16:creationId xmlns:a16="http://schemas.microsoft.com/office/drawing/2014/main" id="{A2AE4C47-D2F2-4C76-81E2-4CA12DC4743F}"/>
                </a:ext>
              </a:extLst>
            </p:cNvPr>
            <p:cNvSpPr/>
            <p:nvPr/>
          </p:nvSpPr>
          <p:spPr>
            <a:xfrm>
              <a:off x="5198871" y="1984234"/>
              <a:ext cx="683915"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Structured products</a:t>
              </a:r>
            </a:p>
          </p:txBody>
        </p:sp>
        <p:sp>
          <p:nvSpPr>
            <p:cNvPr id="229" name="Rectangle 228">
              <a:extLst>
                <a:ext uri="{FF2B5EF4-FFF2-40B4-BE49-F238E27FC236}">
                  <a16:creationId xmlns:a16="http://schemas.microsoft.com/office/drawing/2014/main" id="{C09BA519-6D61-43E2-8980-9AD578ACC8F0}"/>
                </a:ext>
              </a:extLst>
            </p:cNvPr>
            <p:cNvSpPr/>
            <p:nvPr/>
          </p:nvSpPr>
          <p:spPr>
            <a:xfrm>
              <a:off x="5164400" y="2427377"/>
              <a:ext cx="529329"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OPCVM</a:t>
              </a:r>
            </a:p>
          </p:txBody>
        </p:sp>
        <p:sp>
          <p:nvSpPr>
            <p:cNvPr id="231" name="Rectangle 230">
              <a:extLst>
                <a:ext uri="{FF2B5EF4-FFF2-40B4-BE49-F238E27FC236}">
                  <a16:creationId xmlns:a16="http://schemas.microsoft.com/office/drawing/2014/main" id="{96B95FF4-34C5-4DD6-A761-FB6B0BEFE455}"/>
                </a:ext>
              </a:extLst>
            </p:cNvPr>
            <p:cNvSpPr/>
            <p:nvPr/>
          </p:nvSpPr>
          <p:spPr>
            <a:xfrm>
              <a:off x="4622696" y="2652410"/>
              <a:ext cx="627052"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Life insurance</a:t>
              </a:r>
            </a:p>
          </p:txBody>
        </p:sp>
        <p:sp>
          <p:nvSpPr>
            <p:cNvPr id="233" name="Rectangle 232">
              <a:extLst>
                <a:ext uri="{FF2B5EF4-FFF2-40B4-BE49-F238E27FC236}">
                  <a16:creationId xmlns:a16="http://schemas.microsoft.com/office/drawing/2014/main" id="{4ED3DEC1-B6D3-44D8-8D5F-80CC6EE459F1}"/>
                </a:ext>
              </a:extLst>
            </p:cNvPr>
            <p:cNvSpPr/>
            <p:nvPr/>
          </p:nvSpPr>
          <p:spPr>
            <a:xfrm>
              <a:off x="5101690" y="2957001"/>
              <a:ext cx="52933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Crowd-lending</a:t>
              </a:r>
            </a:p>
          </p:txBody>
        </p:sp>
        <p:sp>
          <p:nvSpPr>
            <p:cNvPr id="290" name="Rectangle 289">
              <a:extLst>
                <a:ext uri="{FF2B5EF4-FFF2-40B4-BE49-F238E27FC236}">
                  <a16:creationId xmlns:a16="http://schemas.microsoft.com/office/drawing/2014/main" id="{207418DB-FC18-4835-8118-4B08AE02792E}"/>
                </a:ext>
              </a:extLst>
            </p:cNvPr>
            <p:cNvSpPr/>
            <p:nvPr/>
          </p:nvSpPr>
          <p:spPr>
            <a:xfrm>
              <a:off x="5066520" y="3389327"/>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i="1">
                  <a:solidFill>
                    <a:schemeClr val="tx1"/>
                  </a:solidFill>
                  <a:ea typeface="Verdana" panose="020B0604030504040204" pitchFamily="34" charset="0"/>
                </a:rPr>
                <a:t>ETF</a:t>
              </a:r>
            </a:p>
          </p:txBody>
        </p:sp>
      </p:grpSp>
      <p:sp>
        <p:nvSpPr>
          <p:cNvPr id="243" name="ZoneTexte 242">
            <a:extLst>
              <a:ext uri="{FF2B5EF4-FFF2-40B4-BE49-F238E27FC236}">
                <a16:creationId xmlns:a16="http://schemas.microsoft.com/office/drawing/2014/main" id="{3EDDA729-388B-4101-B4ED-E88F4F69501E}"/>
              </a:ext>
            </a:extLst>
          </p:cNvPr>
          <p:cNvSpPr txBox="1"/>
          <p:nvPr/>
        </p:nvSpPr>
        <p:spPr>
          <a:xfrm>
            <a:off x="3522351" y="1872957"/>
            <a:ext cx="412051" cy="261610"/>
          </a:xfrm>
          <a:prstGeom prst="rect">
            <a:avLst/>
          </a:prstGeom>
          <a:noFill/>
        </p:spPr>
        <p:txBody>
          <a:bodyPr wrap="square" rtlCol="0">
            <a:spAutoFit/>
          </a:bodyPr>
          <a:lstStyle/>
          <a:p>
            <a:r>
              <a:rPr lang="en-US" sz="1100"/>
              <a:t>…</a:t>
            </a:r>
          </a:p>
        </p:txBody>
      </p:sp>
      <p:sp>
        <p:nvSpPr>
          <p:cNvPr id="253" name="ZoneTexte 252">
            <a:extLst>
              <a:ext uri="{FF2B5EF4-FFF2-40B4-BE49-F238E27FC236}">
                <a16:creationId xmlns:a16="http://schemas.microsoft.com/office/drawing/2014/main" id="{271DAC66-CE33-4D8F-9F0F-998F1BC5BA49}"/>
              </a:ext>
            </a:extLst>
          </p:cNvPr>
          <p:cNvSpPr txBox="1"/>
          <p:nvPr/>
        </p:nvSpPr>
        <p:spPr>
          <a:xfrm>
            <a:off x="3504608" y="2687016"/>
            <a:ext cx="412051" cy="261610"/>
          </a:xfrm>
          <a:prstGeom prst="rect">
            <a:avLst/>
          </a:prstGeom>
          <a:noFill/>
        </p:spPr>
        <p:txBody>
          <a:bodyPr wrap="square" rtlCol="0">
            <a:spAutoFit/>
          </a:bodyPr>
          <a:lstStyle/>
          <a:p>
            <a:r>
              <a:rPr lang="en-US" sz="1100"/>
              <a:t>…</a:t>
            </a:r>
          </a:p>
        </p:txBody>
      </p:sp>
      <p:sp>
        <p:nvSpPr>
          <p:cNvPr id="254" name="ZoneTexte 253">
            <a:extLst>
              <a:ext uri="{FF2B5EF4-FFF2-40B4-BE49-F238E27FC236}">
                <a16:creationId xmlns:a16="http://schemas.microsoft.com/office/drawing/2014/main" id="{0D470ADB-E048-4BEB-BAFA-76DC3475750F}"/>
              </a:ext>
            </a:extLst>
          </p:cNvPr>
          <p:cNvSpPr txBox="1"/>
          <p:nvPr/>
        </p:nvSpPr>
        <p:spPr>
          <a:xfrm>
            <a:off x="3508930" y="3464207"/>
            <a:ext cx="412051" cy="261610"/>
          </a:xfrm>
          <a:prstGeom prst="rect">
            <a:avLst/>
          </a:prstGeom>
          <a:noFill/>
        </p:spPr>
        <p:txBody>
          <a:bodyPr wrap="square" rtlCol="0">
            <a:spAutoFit/>
          </a:bodyPr>
          <a:lstStyle/>
          <a:p>
            <a:r>
              <a:rPr lang="en-US" sz="1100"/>
              <a:t>…</a:t>
            </a:r>
          </a:p>
        </p:txBody>
      </p:sp>
      <p:sp>
        <p:nvSpPr>
          <p:cNvPr id="107" name="Rectangle 106">
            <a:extLst>
              <a:ext uri="{FF2B5EF4-FFF2-40B4-BE49-F238E27FC236}">
                <a16:creationId xmlns:a16="http://schemas.microsoft.com/office/drawing/2014/main" id="{9F3E651E-84E6-4D11-AD73-852D65F1F414}"/>
              </a:ext>
            </a:extLst>
          </p:cNvPr>
          <p:cNvSpPr/>
          <p:nvPr/>
        </p:nvSpPr>
        <p:spPr bwMode="auto">
          <a:xfrm>
            <a:off x="288919" y="4382291"/>
            <a:ext cx="5803225" cy="18712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262" name="Flèche : pentagone 261">
            <a:extLst>
              <a:ext uri="{FF2B5EF4-FFF2-40B4-BE49-F238E27FC236}">
                <a16:creationId xmlns:a16="http://schemas.microsoft.com/office/drawing/2014/main" id="{0416B900-E1A6-44A8-9B91-67D0A69CD272}"/>
              </a:ext>
            </a:extLst>
          </p:cNvPr>
          <p:cNvSpPr/>
          <p:nvPr/>
        </p:nvSpPr>
        <p:spPr>
          <a:xfrm>
            <a:off x="383497" y="4442617"/>
            <a:ext cx="1817339" cy="1757930"/>
          </a:xfrm>
          <a:prstGeom prst="homePlate">
            <a:avLst>
              <a:gd name="adj" fmla="val 667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lèche : pentagone 271">
            <a:extLst>
              <a:ext uri="{FF2B5EF4-FFF2-40B4-BE49-F238E27FC236}">
                <a16:creationId xmlns:a16="http://schemas.microsoft.com/office/drawing/2014/main" id="{8C35605B-6A20-46D2-8F4C-FD833EB62E48}"/>
              </a:ext>
            </a:extLst>
          </p:cNvPr>
          <p:cNvSpPr/>
          <p:nvPr/>
        </p:nvSpPr>
        <p:spPr>
          <a:xfrm>
            <a:off x="2277003" y="4442617"/>
            <a:ext cx="1817339" cy="1757930"/>
          </a:xfrm>
          <a:prstGeom prst="homePlate">
            <a:avLst>
              <a:gd name="adj" fmla="val 7426"/>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lèche : pentagone 272">
            <a:extLst>
              <a:ext uri="{FF2B5EF4-FFF2-40B4-BE49-F238E27FC236}">
                <a16:creationId xmlns:a16="http://schemas.microsoft.com/office/drawing/2014/main" id="{0C1586B8-B75E-4F17-8058-25CCF09A53DC}"/>
              </a:ext>
            </a:extLst>
          </p:cNvPr>
          <p:cNvSpPr/>
          <p:nvPr/>
        </p:nvSpPr>
        <p:spPr>
          <a:xfrm>
            <a:off x="4198387" y="4442617"/>
            <a:ext cx="1817339" cy="1757930"/>
          </a:xfrm>
          <a:prstGeom prst="homePlate">
            <a:avLst>
              <a:gd name="adj" fmla="val 7426"/>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0F80B73D-FCE2-4F8E-8E11-78EBDDAE86A8}"/>
              </a:ext>
            </a:extLst>
          </p:cNvPr>
          <p:cNvSpPr/>
          <p:nvPr/>
        </p:nvSpPr>
        <p:spPr>
          <a:xfrm>
            <a:off x="393456" y="4442617"/>
            <a:ext cx="1727141" cy="461665"/>
          </a:xfrm>
          <a:prstGeom prst="rect">
            <a:avLst/>
          </a:prstGeom>
          <a:noFill/>
          <a:ln>
            <a:noFill/>
          </a:ln>
        </p:spPr>
        <p:txBody>
          <a:bodyPr wrap="square" lIns="36000" rIns="36000" bIns="0">
            <a:spAutoFit/>
          </a:bodyPr>
          <a:lstStyle/>
          <a:p>
            <a:pPr algn="ctr"/>
            <a:r>
              <a:rPr lang="en-US" sz="700" b="1">
                <a:solidFill>
                  <a:srgbClr val="009DB0"/>
                </a:solidFill>
                <a:latin typeface="+mj-lt"/>
              </a:rPr>
              <a:t>Providers share product data either on their extranet or through aggregators</a:t>
            </a:r>
          </a:p>
          <a:p>
            <a:pPr marL="88900" indent="-88900">
              <a:buFont typeface="Arial" panose="020B0604020202020204" pitchFamily="34" charset="0"/>
              <a:buChar char="•"/>
            </a:pPr>
            <a:endParaRPr lang="en-US" sz="600" i="1">
              <a:latin typeface="+mj-lt"/>
            </a:endParaRPr>
          </a:p>
        </p:txBody>
      </p:sp>
      <p:sp>
        <p:nvSpPr>
          <p:cNvPr id="276" name="ZoneTexte 275">
            <a:extLst>
              <a:ext uri="{FF2B5EF4-FFF2-40B4-BE49-F238E27FC236}">
                <a16:creationId xmlns:a16="http://schemas.microsoft.com/office/drawing/2014/main" id="{DB794880-E33E-4264-ACD8-9FAEE042C357}"/>
              </a:ext>
            </a:extLst>
          </p:cNvPr>
          <p:cNvSpPr txBox="1"/>
          <p:nvPr/>
        </p:nvSpPr>
        <p:spPr>
          <a:xfrm>
            <a:off x="343383" y="4860001"/>
            <a:ext cx="1891283" cy="1138773"/>
          </a:xfrm>
          <a:prstGeom prst="rect">
            <a:avLst/>
          </a:prstGeom>
          <a:noFill/>
        </p:spPr>
        <p:txBody>
          <a:bodyPr wrap="square">
            <a:spAutoFit/>
          </a:bodyPr>
          <a:lstStyle/>
          <a:p>
            <a:pPr marL="88900" indent="-88900">
              <a:spcAft>
                <a:spcPts val="300"/>
              </a:spcAft>
              <a:buFont typeface="Arial" panose="020B0604020202020204" pitchFamily="34" charset="0"/>
              <a:buChar char="•"/>
            </a:pPr>
            <a:r>
              <a:rPr lang="en-US" sz="700">
                <a:latin typeface="+mj-lt"/>
              </a:rPr>
              <a:t>Providers are </a:t>
            </a:r>
            <a:r>
              <a:rPr lang="en-US" sz="700">
                <a:solidFill>
                  <a:srgbClr val="009DB0"/>
                </a:solidFill>
                <a:latin typeface="+mj-lt"/>
              </a:rPr>
              <a:t>unequally digitalized</a:t>
            </a:r>
            <a:r>
              <a:rPr lang="en-US" sz="700">
                <a:latin typeface="+mj-lt"/>
              </a:rPr>
              <a:t> on their extranet</a:t>
            </a:r>
          </a:p>
          <a:p>
            <a:pPr marL="88900" indent="-88900">
              <a:spcAft>
                <a:spcPts val="300"/>
              </a:spcAft>
              <a:buFont typeface="Arial" panose="020B0604020202020204" pitchFamily="34" charset="0"/>
              <a:buChar char="•"/>
            </a:pPr>
            <a:r>
              <a:rPr lang="en-US" sz="700">
                <a:latin typeface="+mj-lt"/>
              </a:rPr>
              <a:t>Providers are also using </a:t>
            </a:r>
            <a:r>
              <a:rPr lang="en-US" sz="700">
                <a:solidFill>
                  <a:srgbClr val="009DB0"/>
                </a:solidFill>
                <a:latin typeface="+mj-lt"/>
              </a:rPr>
              <a:t>common language</a:t>
            </a:r>
            <a:r>
              <a:rPr lang="en-US" sz="700">
                <a:latin typeface="+mj-lt"/>
              </a:rPr>
              <a:t> (</a:t>
            </a:r>
            <a:r>
              <a:rPr lang="en-US" sz="700" err="1">
                <a:latin typeface="+mj-lt"/>
              </a:rPr>
              <a:t>Penelop</a:t>
            </a:r>
            <a:r>
              <a:rPr lang="en-US" sz="700">
                <a:latin typeface="+mj-lt"/>
              </a:rPr>
              <a:t>) to share product data through aggregators</a:t>
            </a:r>
          </a:p>
          <a:p>
            <a:pPr marL="88900" indent="-88900">
              <a:spcAft>
                <a:spcPts val="300"/>
              </a:spcAft>
              <a:buFont typeface="Arial" panose="020B0604020202020204" pitchFamily="34" charset="0"/>
              <a:buChar char="•"/>
            </a:pPr>
            <a:r>
              <a:rPr lang="en-US" sz="700">
                <a:latin typeface="+mj-lt"/>
              </a:rPr>
              <a:t>However, as providers consider them both as partners and competitors, data shared through aggregators </a:t>
            </a:r>
            <a:r>
              <a:rPr lang="en-US" sz="700">
                <a:solidFill>
                  <a:srgbClr val="009DB0"/>
                </a:solidFill>
                <a:latin typeface="+mj-lt"/>
              </a:rPr>
              <a:t>often lacks quality</a:t>
            </a:r>
            <a:endParaRPr lang="en-US" sz="1600">
              <a:solidFill>
                <a:srgbClr val="009DB0"/>
              </a:solidFill>
            </a:endParaRPr>
          </a:p>
        </p:txBody>
      </p:sp>
      <p:sp>
        <p:nvSpPr>
          <p:cNvPr id="278" name="Rectangle 277">
            <a:extLst>
              <a:ext uri="{FF2B5EF4-FFF2-40B4-BE49-F238E27FC236}">
                <a16:creationId xmlns:a16="http://schemas.microsoft.com/office/drawing/2014/main" id="{49ABD8AB-10DD-44A2-BA12-8EA9B2CD412E}"/>
              </a:ext>
            </a:extLst>
          </p:cNvPr>
          <p:cNvSpPr/>
          <p:nvPr/>
        </p:nvSpPr>
        <p:spPr>
          <a:xfrm>
            <a:off x="2277003" y="4442617"/>
            <a:ext cx="1727141" cy="369332"/>
          </a:xfrm>
          <a:prstGeom prst="rect">
            <a:avLst/>
          </a:prstGeom>
          <a:noFill/>
          <a:ln>
            <a:noFill/>
          </a:ln>
        </p:spPr>
        <p:txBody>
          <a:bodyPr wrap="square" lIns="36000" rIns="36000" bIns="0">
            <a:spAutoFit/>
          </a:bodyPr>
          <a:lstStyle/>
          <a:p>
            <a:pPr algn="ctr"/>
            <a:r>
              <a:rPr lang="en-US" sz="700" b="1">
                <a:solidFill>
                  <a:srgbClr val="009DB0"/>
                </a:solidFill>
                <a:latin typeface="+mj-lt"/>
              </a:rPr>
              <a:t>CGP’s operations are performed either on aggregators platforms or on each providers’ extranet</a:t>
            </a:r>
            <a:endParaRPr lang="en-US" sz="600">
              <a:latin typeface="+mj-lt"/>
            </a:endParaRPr>
          </a:p>
        </p:txBody>
      </p:sp>
      <p:sp>
        <p:nvSpPr>
          <p:cNvPr id="279" name="Rectangle 278">
            <a:extLst>
              <a:ext uri="{FF2B5EF4-FFF2-40B4-BE49-F238E27FC236}">
                <a16:creationId xmlns:a16="http://schemas.microsoft.com/office/drawing/2014/main" id="{F5C73EF5-08F0-4BE1-ADF8-F1C205ACB40C}"/>
              </a:ext>
            </a:extLst>
          </p:cNvPr>
          <p:cNvSpPr/>
          <p:nvPr/>
        </p:nvSpPr>
        <p:spPr>
          <a:xfrm>
            <a:off x="4220916" y="4442617"/>
            <a:ext cx="1727141" cy="369332"/>
          </a:xfrm>
          <a:prstGeom prst="rect">
            <a:avLst/>
          </a:prstGeom>
          <a:noFill/>
          <a:ln>
            <a:noFill/>
          </a:ln>
        </p:spPr>
        <p:txBody>
          <a:bodyPr wrap="square" lIns="36000" rIns="36000" bIns="0">
            <a:spAutoFit/>
          </a:bodyPr>
          <a:lstStyle/>
          <a:p>
            <a:pPr algn="ctr"/>
            <a:r>
              <a:rPr lang="en-US" sz="700" b="1">
                <a:solidFill>
                  <a:srgbClr val="009DB0"/>
                </a:solidFill>
                <a:latin typeface="+mj-lt"/>
              </a:rPr>
              <a:t>Digital tools are helping managing larger range of products</a:t>
            </a:r>
            <a:endParaRPr lang="en-US" sz="600">
              <a:latin typeface="+mj-lt"/>
            </a:endParaRPr>
          </a:p>
        </p:txBody>
      </p:sp>
      <p:sp>
        <p:nvSpPr>
          <p:cNvPr id="280" name="ZoneTexte 279">
            <a:extLst>
              <a:ext uri="{FF2B5EF4-FFF2-40B4-BE49-F238E27FC236}">
                <a16:creationId xmlns:a16="http://schemas.microsoft.com/office/drawing/2014/main" id="{0A80F3DB-DB2E-4C5E-A5CF-85944172A3BB}"/>
              </a:ext>
            </a:extLst>
          </p:cNvPr>
          <p:cNvSpPr txBox="1"/>
          <p:nvPr/>
        </p:nvSpPr>
        <p:spPr>
          <a:xfrm>
            <a:off x="2253379" y="4860001"/>
            <a:ext cx="1868137" cy="1315745"/>
          </a:xfrm>
          <a:prstGeom prst="rect">
            <a:avLst/>
          </a:prstGeom>
          <a:noFill/>
        </p:spPr>
        <p:txBody>
          <a:bodyPr wrap="square">
            <a:spAutoFit/>
          </a:bodyPr>
          <a:lstStyle/>
          <a:p>
            <a:pPr marL="88900" indent="-88900">
              <a:spcAft>
                <a:spcPts val="300"/>
              </a:spcAft>
              <a:buFont typeface="Arial" panose="020B0604020202020204" pitchFamily="34" charset="0"/>
              <a:buChar char="•"/>
            </a:pPr>
            <a:r>
              <a:rPr lang="en-US" sz="700">
                <a:latin typeface="+mj-lt"/>
              </a:rPr>
              <a:t>Some operations can be </a:t>
            </a:r>
            <a:r>
              <a:rPr lang="en-US" sz="700">
                <a:solidFill>
                  <a:srgbClr val="009DB0"/>
                </a:solidFill>
                <a:latin typeface="+mj-lt"/>
              </a:rPr>
              <a:t>mutualized</a:t>
            </a:r>
            <a:r>
              <a:rPr lang="en-US" sz="700">
                <a:latin typeface="+mj-lt"/>
              </a:rPr>
              <a:t> on aggregators’ platforms, such as: activity monitoring, customer and prospect relationship management, performing simulations</a:t>
            </a:r>
          </a:p>
          <a:p>
            <a:pPr marL="88900" indent="-88900">
              <a:spcAft>
                <a:spcPts val="300"/>
              </a:spcAft>
              <a:buFont typeface="Arial" panose="020B0604020202020204" pitchFamily="34" charset="0"/>
              <a:buChar char="•"/>
            </a:pPr>
            <a:r>
              <a:rPr lang="en-US" sz="700">
                <a:latin typeface="+mj-lt"/>
              </a:rPr>
              <a:t>Other operations have to be conducted on </a:t>
            </a:r>
            <a:r>
              <a:rPr lang="en-US" sz="700">
                <a:solidFill>
                  <a:srgbClr val="009DB0"/>
                </a:solidFill>
                <a:latin typeface="+mj-lt"/>
              </a:rPr>
              <a:t>each product provider’s extranet</a:t>
            </a:r>
            <a:r>
              <a:rPr lang="en-US" sz="700">
                <a:latin typeface="+mj-lt"/>
              </a:rPr>
              <a:t>: subscription, operations on contracts, search </a:t>
            </a:r>
            <a:br>
              <a:rPr lang="en-US" sz="700">
                <a:latin typeface="+mj-lt"/>
              </a:rPr>
            </a:br>
            <a:r>
              <a:rPr lang="en-US" sz="700">
                <a:latin typeface="+mj-lt"/>
              </a:rPr>
              <a:t>for product information</a:t>
            </a:r>
            <a:endParaRPr lang="en-US" sz="1600"/>
          </a:p>
        </p:txBody>
      </p:sp>
      <p:sp>
        <p:nvSpPr>
          <p:cNvPr id="282" name="ZoneTexte 281">
            <a:extLst>
              <a:ext uri="{FF2B5EF4-FFF2-40B4-BE49-F238E27FC236}">
                <a16:creationId xmlns:a16="http://schemas.microsoft.com/office/drawing/2014/main" id="{E3342AEF-0A3E-404C-BC97-0439DBE43DE1}"/>
              </a:ext>
            </a:extLst>
          </p:cNvPr>
          <p:cNvSpPr txBox="1"/>
          <p:nvPr/>
        </p:nvSpPr>
        <p:spPr>
          <a:xfrm>
            <a:off x="4181923" y="4860001"/>
            <a:ext cx="1817340" cy="1328569"/>
          </a:xfrm>
          <a:prstGeom prst="rect">
            <a:avLst/>
          </a:prstGeom>
          <a:noFill/>
        </p:spPr>
        <p:txBody>
          <a:bodyPr wrap="square">
            <a:spAutoFit/>
          </a:bodyPr>
          <a:lstStyle/>
          <a:p>
            <a:pPr>
              <a:spcAft>
                <a:spcPts val="200"/>
              </a:spcAft>
            </a:pPr>
            <a:r>
              <a:rPr lang="en-US" sz="700">
                <a:latin typeface="+mj-lt"/>
              </a:rPr>
              <a:t>Digital tools can help manage larger range of products:</a:t>
            </a:r>
          </a:p>
          <a:p>
            <a:pPr marL="88900" indent="-88900">
              <a:spcAft>
                <a:spcPts val="200"/>
              </a:spcAft>
              <a:buFont typeface="Arial" panose="020B0604020202020204" pitchFamily="34" charset="0"/>
              <a:buChar char="•"/>
            </a:pPr>
            <a:r>
              <a:rPr lang="en-US" sz="700">
                <a:latin typeface="+mj-lt"/>
              </a:rPr>
              <a:t>E-trainings and product aggregation and recommendation tools to help CGP’s </a:t>
            </a:r>
            <a:r>
              <a:rPr lang="en-US" sz="700">
                <a:solidFill>
                  <a:srgbClr val="009DB0"/>
                </a:solidFill>
                <a:latin typeface="+mj-lt"/>
              </a:rPr>
              <a:t>maintain knowledge </a:t>
            </a:r>
            <a:r>
              <a:rPr lang="en-US" sz="700">
                <a:latin typeface="+mj-lt"/>
              </a:rPr>
              <a:t>regarding their products</a:t>
            </a:r>
          </a:p>
          <a:p>
            <a:pPr marL="88900" indent="-88900">
              <a:spcAft>
                <a:spcPts val="200"/>
              </a:spcAft>
              <a:buFont typeface="Arial" panose="020B0604020202020204" pitchFamily="34" charset="0"/>
              <a:buChar char="•"/>
            </a:pPr>
            <a:r>
              <a:rPr lang="en-US" sz="700">
                <a:latin typeface="+mj-lt"/>
              </a:rPr>
              <a:t>APIs and IT interconnections to help automatize product data flows among the ecosystem stakeholders</a:t>
            </a:r>
          </a:p>
        </p:txBody>
      </p:sp>
      <p:cxnSp>
        <p:nvCxnSpPr>
          <p:cNvPr id="271" name="Connecteur droit avec flèche 270">
            <a:extLst>
              <a:ext uri="{FF2B5EF4-FFF2-40B4-BE49-F238E27FC236}">
                <a16:creationId xmlns:a16="http://schemas.microsoft.com/office/drawing/2014/main" id="{A1388C6B-FFEB-4F4C-87C4-C3411E5F351C}"/>
              </a:ext>
            </a:extLst>
          </p:cNvPr>
          <p:cNvCxnSpPr/>
          <p:nvPr/>
        </p:nvCxnSpPr>
        <p:spPr>
          <a:xfrm>
            <a:off x="3999935" y="1599786"/>
            <a:ext cx="198120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eur droit avec flèche 285">
            <a:extLst>
              <a:ext uri="{FF2B5EF4-FFF2-40B4-BE49-F238E27FC236}">
                <a16:creationId xmlns:a16="http://schemas.microsoft.com/office/drawing/2014/main" id="{93A0FAC8-5EEB-444B-9F69-AB9A97F26076}"/>
              </a:ext>
            </a:extLst>
          </p:cNvPr>
          <p:cNvCxnSpPr>
            <a:cxnSpLocks/>
          </p:cNvCxnSpPr>
          <p:nvPr/>
        </p:nvCxnSpPr>
        <p:spPr>
          <a:xfrm>
            <a:off x="4767739" y="3771789"/>
            <a:ext cx="455306"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Espace réservé du texte 63">
            <a:extLst>
              <a:ext uri="{FF2B5EF4-FFF2-40B4-BE49-F238E27FC236}">
                <a16:creationId xmlns:a16="http://schemas.microsoft.com/office/drawing/2014/main" id="{7B90DB51-CE69-4E39-A342-5663FEDB4C1D}"/>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pic>
        <p:nvPicPr>
          <p:cNvPr id="2" name="Picture 6" descr="Résultat de recherche d'images pour &quot;uff&quot;">
            <a:extLst>
              <a:ext uri="{FF2B5EF4-FFF2-40B4-BE49-F238E27FC236}">
                <a16:creationId xmlns:a16="http://schemas.microsoft.com/office/drawing/2014/main" id="{90C55268-58E4-48DF-A9CF-B30F9B252E54}"/>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2337" y="2706444"/>
            <a:ext cx="313323" cy="145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grpSp>
        <p:nvGrpSpPr>
          <p:cNvPr id="20" name="Groupe 19">
            <a:extLst>
              <a:ext uri="{FF2B5EF4-FFF2-40B4-BE49-F238E27FC236}">
                <a16:creationId xmlns:a16="http://schemas.microsoft.com/office/drawing/2014/main" id="{3CC1A645-9DAD-47FC-B108-603E1F378D9D}"/>
              </a:ext>
            </a:extLst>
          </p:cNvPr>
          <p:cNvGrpSpPr/>
          <p:nvPr/>
        </p:nvGrpSpPr>
        <p:grpSpPr>
          <a:xfrm>
            <a:off x="6506871" y="3993407"/>
            <a:ext cx="1010891" cy="2151294"/>
            <a:chOff x="6771666" y="3935534"/>
            <a:chExt cx="1428700" cy="2151294"/>
          </a:xfrm>
        </p:grpSpPr>
        <p:grpSp>
          <p:nvGrpSpPr>
            <p:cNvPr id="104" name="Groupe 103">
              <a:extLst>
                <a:ext uri="{FF2B5EF4-FFF2-40B4-BE49-F238E27FC236}">
                  <a16:creationId xmlns:a16="http://schemas.microsoft.com/office/drawing/2014/main" id="{300BBA8E-D7C0-40CE-9992-FB4B174835D7}"/>
                </a:ext>
              </a:extLst>
            </p:cNvPr>
            <p:cNvGrpSpPr/>
            <p:nvPr/>
          </p:nvGrpSpPr>
          <p:grpSpPr>
            <a:xfrm>
              <a:off x="6771666" y="3935534"/>
              <a:ext cx="1428700" cy="2151294"/>
              <a:chOff x="-2260887" y="2396456"/>
              <a:chExt cx="2197390" cy="4272740"/>
            </a:xfrm>
          </p:grpSpPr>
          <p:cxnSp>
            <p:nvCxnSpPr>
              <p:cNvPr id="108" name="Connecteur droit 107">
                <a:extLst>
                  <a:ext uri="{FF2B5EF4-FFF2-40B4-BE49-F238E27FC236}">
                    <a16:creationId xmlns:a16="http://schemas.microsoft.com/office/drawing/2014/main" id="{4BDF181B-A54B-40CA-8161-9B053060B0C6}"/>
                  </a:ext>
                </a:extLst>
              </p:cNvPr>
              <p:cNvCxnSpPr>
                <a:cxnSpLocks/>
                <a:stCxn id="113" idx="0"/>
                <a:endCxn id="111" idx="2"/>
              </p:cNvCxnSpPr>
              <p:nvPr/>
            </p:nvCxnSpPr>
            <p:spPr bwMode="auto">
              <a:xfrm flipH="1">
                <a:off x="-1162191" y="2396456"/>
                <a:ext cx="15225" cy="4272740"/>
              </a:xfrm>
              <a:prstGeom prst="line">
                <a:avLst/>
              </a:prstGeom>
              <a:solidFill>
                <a:schemeClr val="accent1"/>
              </a:solidFill>
              <a:ln w="6350" cap="flat" cmpd="sng" algn="ctr">
                <a:solidFill>
                  <a:schemeClr val="tx1"/>
                </a:solidFill>
                <a:prstDash val="dash"/>
                <a:round/>
                <a:headEnd type="none" w="med" len="med"/>
                <a:tailEnd type="none" w="med" len="med"/>
              </a:ln>
              <a:effectLst/>
            </p:spPr>
          </p:cxnSp>
          <p:sp>
            <p:nvSpPr>
              <p:cNvPr id="110" name="Trapèze 109">
                <a:extLst>
                  <a:ext uri="{FF2B5EF4-FFF2-40B4-BE49-F238E27FC236}">
                    <a16:creationId xmlns:a16="http://schemas.microsoft.com/office/drawing/2014/main" id="{475AB292-3420-4DD2-9749-7153DAC6F097}"/>
                  </a:ext>
                </a:extLst>
              </p:cNvPr>
              <p:cNvSpPr/>
              <p:nvPr/>
            </p:nvSpPr>
            <p:spPr bwMode="auto">
              <a:xfrm>
                <a:off x="-1950806" y="3791411"/>
                <a:ext cx="1634589" cy="1358510"/>
              </a:xfrm>
              <a:prstGeom prst="trapezoid">
                <a:avLst>
                  <a:gd name="adj" fmla="val 22198"/>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spc="-30">
                    <a:latin typeface="+mj-lt"/>
                  </a:rPr>
                  <a:t>Mass &amp; Core affluent</a:t>
                </a:r>
              </a:p>
            </p:txBody>
          </p:sp>
          <p:sp>
            <p:nvSpPr>
              <p:cNvPr id="111" name="Trapèze 110">
                <a:extLst>
                  <a:ext uri="{FF2B5EF4-FFF2-40B4-BE49-F238E27FC236}">
                    <a16:creationId xmlns:a16="http://schemas.microsoft.com/office/drawing/2014/main" id="{787DD624-0457-41E3-A60A-CE68098B5DC8}"/>
                  </a:ext>
                </a:extLst>
              </p:cNvPr>
              <p:cNvSpPr/>
              <p:nvPr/>
            </p:nvSpPr>
            <p:spPr bwMode="auto">
              <a:xfrm>
                <a:off x="-2260887" y="5310686"/>
                <a:ext cx="2197390" cy="1358510"/>
              </a:xfrm>
              <a:prstGeom prst="trapezoid">
                <a:avLst>
                  <a:gd name="adj" fmla="val 17341"/>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spc="-30">
                    <a:latin typeface="+mj-lt"/>
                  </a:rPr>
                  <a:t>Mass market</a:t>
                </a:r>
              </a:p>
            </p:txBody>
          </p:sp>
          <p:sp>
            <p:nvSpPr>
              <p:cNvPr id="112" name="ZoneTexte 111">
                <a:extLst>
                  <a:ext uri="{FF2B5EF4-FFF2-40B4-BE49-F238E27FC236}">
                    <a16:creationId xmlns:a16="http://schemas.microsoft.com/office/drawing/2014/main" id="{0351DF1F-6CBD-405E-A323-44D35650FF79}"/>
                  </a:ext>
                </a:extLst>
              </p:cNvPr>
              <p:cNvSpPr txBox="1"/>
              <p:nvPr/>
            </p:nvSpPr>
            <p:spPr>
              <a:xfrm>
                <a:off x="-1730269" y="2675886"/>
                <a:ext cx="1071555" cy="397334"/>
              </a:xfrm>
              <a:prstGeom prst="rect">
                <a:avLst/>
              </a:prstGeom>
              <a:noFill/>
            </p:spPr>
            <p:txBody>
              <a:bodyPr wrap="square">
                <a:spAutoFit/>
              </a:bodyPr>
              <a:lstStyle/>
              <a:p>
                <a:pPr algn="ctr"/>
                <a:endParaRPr lang="en-US" sz="700">
                  <a:latin typeface="+mj-lt"/>
                </a:endParaRPr>
              </a:p>
            </p:txBody>
          </p:sp>
        </p:grpSp>
        <p:sp>
          <p:nvSpPr>
            <p:cNvPr id="113" name="Trapèze 112">
              <a:extLst>
                <a:ext uri="{FF2B5EF4-FFF2-40B4-BE49-F238E27FC236}">
                  <a16:creationId xmlns:a16="http://schemas.microsoft.com/office/drawing/2014/main" id="{0AED438A-477A-4C26-9034-B8932CC56B05}"/>
                </a:ext>
              </a:extLst>
            </p:cNvPr>
            <p:cNvSpPr/>
            <p:nvPr/>
          </p:nvSpPr>
          <p:spPr bwMode="auto">
            <a:xfrm>
              <a:off x="7183950" y="3935534"/>
              <a:ext cx="623930" cy="619517"/>
            </a:xfrm>
            <a:prstGeom prst="trapezoid">
              <a:avLst>
                <a:gd name="adj" fmla="val 32774"/>
              </a:avLst>
            </a:prstGeom>
            <a:solidFill>
              <a:schemeClr val="bg1"/>
            </a:solidFill>
            <a:ln w="9525" cap="flat" cmpd="sng" algn="ctr">
              <a:solidFill>
                <a:srgbClr val="CCCCCC"/>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700" spc="-30">
                <a:latin typeface="+mj-lt"/>
              </a:endParaRPr>
            </a:p>
            <a:p>
              <a:pPr algn="ctr"/>
              <a:endParaRPr lang="en-US" sz="700" spc="-30">
                <a:latin typeface="+mj-lt"/>
              </a:endParaRPr>
            </a:p>
            <a:p>
              <a:pPr algn="ctr"/>
              <a:r>
                <a:rPr lang="en-US" sz="700" spc="-30">
                  <a:latin typeface="+mj-lt"/>
                </a:rPr>
                <a:t>HNWI</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spc="-30" normalizeH="0">
                <a:ln>
                  <a:noFill/>
                </a:ln>
                <a:solidFill>
                  <a:schemeClr val="tx1"/>
                </a:solidFill>
                <a:effectLst/>
                <a:latin typeface="+mj-lt"/>
              </a:endParaRPr>
            </a:p>
          </p:txBody>
        </p:sp>
      </p:grpSp>
      <p:sp>
        <p:nvSpPr>
          <p:cNvPr id="5" name="Flèche : double flèche verticale 4">
            <a:extLst>
              <a:ext uri="{FF2B5EF4-FFF2-40B4-BE49-F238E27FC236}">
                <a16:creationId xmlns:a16="http://schemas.microsoft.com/office/drawing/2014/main" id="{E98C146B-EB0C-4C5E-AE0A-572A1E0508DC}"/>
              </a:ext>
            </a:extLst>
          </p:cNvPr>
          <p:cNvSpPr/>
          <p:nvPr/>
        </p:nvSpPr>
        <p:spPr>
          <a:xfrm>
            <a:off x="7530229" y="4736219"/>
            <a:ext cx="184078" cy="563483"/>
          </a:xfrm>
          <a:prstGeom prst="upDown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B65374-3AB5-425C-9809-EB2F4469C211}"/>
              </a:ext>
            </a:extLst>
          </p:cNvPr>
          <p:cNvSpPr/>
          <p:nvPr/>
        </p:nvSpPr>
        <p:spPr>
          <a:xfrm>
            <a:off x="7840063" y="4831965"/>
            <a:ext cx="1646011" cy="23781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700" b="1"/>
              <a:t>CG’s core positioning</a:t>
            </a:r>
          </a:p>
        </p:txBody>
      </p:sp>
      <p:pic>
        <p:nvPicPr>
          <p:cNvPr id="10" name="Graphique 9" descr="Retour">
            <a:extLst>
              <a:ext uri="{FF2B5EF4-FFF2-40B4-BE49-F238E27FC236}">
                <a16:creationId xmlns:a16="http://schemas.microsoft.com/office/drawing/2014/main" id="{E8AC89F4-AFB4-4BC0-8B85-F43F7588E68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7631933">
            <a:off x="7444394" y="5390738"/>
            <a:ext cx="391828" cy="391828"/>
          </a:xfrm>
          <a:prstGeom prst="rect">
            <a:avLst/>
          </a:prstGeom>
        </p:spPr>
      </p:pic>
      <p:pic>
        <p:nvPicPr>
          <p:cNvPr id="13" name="Graphique 12" descr="Retour">
            <a:extLst>
              <a:ext uri="{FF2B5EF4-FFF2-40B4-BE49-F238E27FC236}">
                <a16:creationId xmlns:a16="http://schemas.microsoft.com/office/drawing/2014/main" id="{88907BA2-0D17-4767-94B4-A4F3FD31460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2754807">
            <a:off x="7444346" y="4328552"/>
            <a:ext cx="356139" cy="356139"/>
          </a:xfrm>
          <a:prstGeom prst="rect">
            <a:avLst/>
          </a:prstGeom>
        </p:spPr>
      </p:pic>
      <p:sp>
        <p:nvSpPr>
          <p:cNvPr id="14" name="ZoneTexte 13">
            <a:extLst>
              <a:ext uri="{FF2B5EF4-FFF2-40B4-BE49-F238E27FC236}">
                <a16:creationId xmlns:a16="http://schemas.microsoft.com/office/drawing/2014/main" id="{C9BB5BAC-4696-416F-B39F-F9E52FA0E438}"/>
              </a:ext>
            </a:extLst>
          </p:cNvPr>
          <p:cNvSpPr txBox="1"/>
          <p:nvPr/>
        </p:nvSpPr>
        <p:spPr>
          <a:xfrm>
            <a:off x="8167484" y="4209531"/>
            <a:ext cx="1247433" cy="523220"/>
          </a:xfrm>
          <a:prstGeom prst="rect">
            <a:avLst/>
          </a:prstGeom>
          <a:noFill/>
        </p:spPr>
        <p:txBody>
          <a:bodyPr wrap="square" rtlCol="0">
            <a:spAutoFit/>
          </a:bodyPr>
          <a:lstStyle/>
          <a:p>
            <a:r>
              <a:rPr lang="en-US" sz="700">
                <a:solidFill>
                  <a:srgbClr val="009DB0"/>
                </a:solidFill>
              </a:rPr>
              <a:t>Strategic move 1:</a:t>
            </a:r>
          </a:p>
          <a:p>
            <a:r>
              <a:rPr lang="en-US" sz="700"/>
              <a:t>Towards more personalized services with digital tools</a:t>
            </a:r>
          </a:p>
        </p:txBody>
      </p:sp>
      <p:sp>
        <p:nvSpPr>
          <p:cNvPr id="116" name="ZoneTexte 115">
            <a:extLst>
              <a:ext uri="{FF2B5EF4-FFF2-40B4-BE49-F238E27FC236}">
                <a16:creationId xmlns:a16="http://schemas.microsoft.com/office/drawing/2014/main" id="{9F11FFFF-6AD1-4689-A4AB-8D09F6652C6A}"/>
              </a:ext>
            </a:extLst>
          </p:cNvPr>
          <p:cNvSpPr txBox="1"/>
          <p:nvPr/>
        </p:nvSpPr>
        <p:spPr>
          <a:xfrm>
            <a:off x="8149667" y="5196876"/>
            <a:ext cx="1441307" cy="954107"/>
          </a:xfrm>
          <a:prstGeom prst="rect">
            <a:avLst/>
          </a:prstGeom>
          <a:noFill/>
        </p:spPr>
        <p:txBody>
          <a:bodyPr wrap="square" rtlCol="0">
            <a:spAutoFit/>
          </a:bodyPr>
          <a:lstStyle/>
          <a:p>
            <a:r>
              <a:rPr lang="en-US" sz="700">
                <a:solidFill>
                  <a:srgbClr val="009DB0"/>
                </a:solidFill>
              </a:rPr>
              <a:t>Strategic move 2:</a:t>
            </a:r>
          </a:p>
          <a:p>
            <a:r>
              <a:rPr lang="en-US" sz="700"/>
              <a:t>Towards a positioning on the upper part of the mass market with an alternative digital customer journeys including self care and fewer offered products</a:t>
            </a:r>
          </a:p>
          <a:p>
            <a:r>
              <a:rPr lang="en-US" sz="700"/>
              <a:t>“</a:t>
            </a:r>
            <a:r>
              <a:rPr lang="en-US" sz="700" i="1" err="1"/>
              <a:t>Agence</a:t>
            </a:r>
            <a:r>
              <a:rPr lang="en-US" sz="700" i="1"/>
              <a:t> à distance” project</a:t>
            </a:r>
          </a:p>
        </p:txBody>
      </p:sp>
      <p:sp>
        <p:nvSpPr>
          <p:cNvPr id="19" name="Ellipse 18">
            <a:extLst>
              <a:ext uri="{FF2B5EF4-FFF2-40B4-BE49-F238E27FC236}">
                <a16:creationId xmlns:a16="http://schemas.microsoft.com/office/drawing/2014/main" id="{07CB2A3A-F1A9-46BA-A72F-3E3E3FDA9FF1}"/>
              </a:ext>
            </a:extLst>
          </p:cNvPr>
          <p:cNvSpPr/>
          <p:nvPr/>
        </p:nvSpPr>
        <p:spPr>
          <a:xfrm>
            <a:off x="7917095" y="4378408"/>
            <a:ext cx="152968" cy="152968"/>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118" name="Ellipse 117">
            <a:extLst>
              <a:ext uri="{FF2B5EF4-FFF2-40B4-BE49-F238E27FC236}">
                <a16:creationId xmlns:a16="http://schemas.microsoft.com/office/drawing/2014/main" id="{316BC0A1-624C-4AAB-9748-5B7666CAEA08}"/>
              </a:ext>
            </a:extLst>
          </p:cNvPr>
          <p:cNvSpPr/>
          <p:nvPr/>
        </p:nvSpPr>
        <p:spPr>
          <a:xfrm>
            <a:off x="7917095" y="5419755"/>
            <a:ext cx="152968" cy="152968"/>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cxnSp>
        <p:nvCxnSpPr>
          <p:cNvPr id="27" name="Connecteur droit 26">
            <a:extLst>
              <a:ext uri="{FF2B5EF4-FFF2-40B4-BE49-F238E27FC236}">
                <a16:creationId xmlns:a16="http://schemas.microsoft.com/office/drawing/2014/main" id="{0F783877-AFE8-40DC-8463-83B139C9DEDF}"/>
              </a:ext>
            </a:extLst>
          </p:cNvPr>
          <p:cNvCxnSpPr/>
          <p:nvPr/>
        </p:nvCxnSpPr>
        <p:spPr>
          <a:xfrm>
            <a:off x="8144582" y="4234125"/>
            <a:ext cx="0" cy="451031"/>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C2AD6FE1-8177-4E90-B3E1-40A2F96911AD}"/>
              </a:ext>
            </a:extLst>
          </p:cNvPr>
          <p:cNvCxnSpPr>
            <a:cxnSpLocks/>
          </p:cNvCxnSpPr>
          <p:nvPr/>
        </p:nvCxnSpPr>
        <p:spPr>
          <a:xfrm>
            <a:off x="8144582" y="5238319"/>
            <a:ext cx="0" cy="758392"/>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3" name="Triangle isocèle 22">
            <a:extLst>
              <a:ext uri="{FF2B5EF4-FFF2-40B4-BE49-F238E27FC236}">
                <a16:creationId xmlns:a16="http://schemas.microsoft.com/office/drawing/2014/main" id="{FBA55868-DE3E-45D3-9C5B-AB7B23F038BC}"/>
              </a:ext>
            </a:extLst>
          </p:cNvPr>
          <p:cNvSpPr/>
          <p:nvPr/>
        </p:nvSpPr>
        <p:spPr>
          <a:xfrm rot="5400000">
            <a:off x="8075106" y="6016794"/>
            <a:ext cx="200770" cy="70674"/>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202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3">
            <a:extLst>
              <a:ext uri="{FF2B5EF4-FFF2-40B4-BE49-F238E27FC236}">
                <a16:creationId xmlns:a16="http://schemas.microsoft.com/office/drawing/2014/main" id="{2F4F4EDD-3885-4E1D-BFFE-E5E03DF30B2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Overview of digital opportunities identified</a:t>
            </a:r>
          </a:p>
          <a:p>
            <a:pPr marL="355600" indent="-228600">
              <a:spcBef>
                <a:spcPts val="1200"/>
              </a:spcBef>
              <a:buFont typeface="+mj-lt"/>
              <a:buAutoNum type="arabicPeriod"/>
            </a:pPr>
            <a:r>
              <a:rPr lang="en-US" sz="1100">
                <a:latin typeface="+mj-lt"/>
              </a:rPr>
              <a:t>Banking-as-a-service with a neo-bank offer for expatriates</a:t>
            </a:r>
          </a:p>
          <a:p>
            <a:pPr marL="355600" indent="-228600">
              <a:spcBef>
                <a:spcPts val="1200"/>
              </a:spcBef>
              <a:buFont typeface="+mj-lt"/>
              <a:buAutoNum type="arabicPeriod"/>
            </a:pPr>
            <a:r>
              <a:rPr lang="en-US" sz="1100">
                <a:latin typeface="+mj-lt"/>
              </a:rPr>
              <a:t>White label MLM network of independent CGP</a:t>
            </a:r>
          </a:p>
          <a:p>
            <a:pPr marL="355600" indent="-228600">
              <a:spcBef>
                <a:spcPts val="1200"/>
              </a:spcBef>
              <a:buFont typeface="+mj-lt"/>
              <a:buAutoNum type="arabicPeriod"/>
            </a:pPr>
            <a:r>
              <a:rPr lang="en-US" sz="1100">
                <a:latin typeface="+mj-lt"/>
              </a:rPr>
              <a:t>360° customer knowledge solutions</a:t>
            </a:r>
          </a:p>
          <a:p>
            <a:pPr marL="355600" indent="-228600">
              <a:spcBef>
                <a:spcPts val="1200"/>
              </a:spcBef>
              <a:buFont typeface="+mj-lt"/>
              <a:buAutoNum type="arabicPeriod"/>
            </a:pPr>
            <a:r>
              <a:rPr lang="en-US" sz="1100" b="1">
                <a:solidFill>
                  <a:srgbClr val="009DB0"/>
                </a:solidFill>
                <a:latin typeface="+mj-lt"/>
              </a:rPr>
              <a:t>“</a:t>
            </a:r>
            <a:r>
              <a:rPr lang="en-US" sz="1100" b="1" err="1">
                <a:solidFill>
                  <a:srgbClr val="009DB0"/>
                </a:solidFill>
                <a:latin typeface="+mj-lt"/>
              </a:rPr>
              <a:t>Agence</a:t>
            </a:r>
            <a:r>
              <a:rPr lang="en-US" sz="1100" b="1">
                <a:solidFill>
                  <a:srgbClr val="009DB0"/>
                </a:solidFill>
                <a:latin typeface="+mj-lt"/>
              </a:rPr>
              <a:t> à distance” model with a digital journey coupled with a human advisor</a:t>
            </a:r>
          </a:p>
        </p:txBody>
      </p:sp>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89539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504299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4320000"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36559918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3DCACF4E-9F98-4F6E-A3D7-48A231E89255}"/>
              </a:ext>
            </a:extLst>
          </p:cNvPr>
          <p:cNvSpPr/>
          <p:nvPr/>
        </p:nvSpPr>
        <p:spPr>
          <a:xfrm>
            <a:off x="4393853" y="2877953"/>
            <a:ext cx="1244084" cy="1545782"/>
          </a:xfrm>
          <a:custGeom>
            <a:avLst/>
            <a:gdLst>
              <a:gd name="connsiteX0" fmla="*/ 0 w 1183907"/>
              <a:gd name="connsiteY0" fmla="*/ 1472665 h 1486286"/>
              <a:gd name="connsiteX1" fmla="*/ 548640 w 1183907"/>
              <a:gd name="connsiteY1" fmla="*/ 1318661 h 1486286"/>
              <a:gd name="connsiteX2" fmla="*/ 644893 w 1183907"/>
              <a:gd name="connsiteY2" fmla="*/ 288758 h 1486286"/>
              <a:gd name="connsiteX3" fmla="*/ 1183907 w 1183907"/>
              <a:gd name="connsiteY3" fmla="*/ 0 h 1486286"/>
            </a:gdLst>
            <a:ahLst/>
            <a:cxnLst>
              <a:cxn ang="0">
                <a:pos x="connsiteX0" y="connsiteY0"/>
              </a:cxn>
              <a:cxn ang="0">
                <a:pos x="connsiteX1" y="connsiteY1"/>
              </a:cxn>
              <a:cxn ang="0">
                <a:pos x="connsiteX2" y="connsiteY2"/>
              </a:cxn>
              <a:cxn ang="0">
                <a:pos x="connsiteX3" y="connsiteY3"/>
              </a:cxn>
            </a:cxnLst>
            <a:rect l="l" t="t" r="r" b="b"/>
            <a:pathLst>
              <a:path w="1183907" h="1486286">
                <a:moveTo>
                  <a:pt x="0" y="1472665"/>
                </a:moveTo>
                <a:cubicBezTo>
                  <a:pt x="220579" y="1494322"/>
                  <a:pt x="441158" y="1515979"/>
                  <a:pt x="548640" y="1318661"/>
                </a:cubicBezTo>
                <a:cubicBezTo>
                  <a:pt x="656122" y="1121343"/>
                  <a:pt x="539015" y="508535"/>
                  <a:pt x="644893" y="288758"/>
                </a:cubicBezTo>
                <a:cubicBezTo>
                  <a:pt x="750771" y="68981"/>
                  <a:pt x="967339" y="34490"/>
                  <a:pt x="1183907"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340" name="Freeform: Shape 339">
            <a:extLst>
              <a:ext uri="{FF2B5EF4-FFF2-40B4-BE49-F238E27FC236}">
                <a16:creationId xmlns:a16="http://schemas.microsoft.com/office/drawing/2014/main" id="{88554303-9EE0-4367-83AA-596247883B4C}"/>
              </a:ext>
            </a:extLst>
          </p:cNvPr>
          <p:cNvSpPr/>
          <p:nvPr/>
        </p:nvSpPr>
        <p:spPr>
          <a:xfrm>
            <a:off x="5715130" y="2877953"/>
            <a:ext cx="1244084" cy="1545782"/>
          </a:xfrm>
          <a:custGeom>
            <a:avLst/>
            <a:gdLst>
              <a:gd name="connsiteX0" fmla="*/ 0 w 1183907"/>
              <a:gd name="connsiteY0" fmla="*/ 1472665 h 1486286"/>
              <a:gd name="connsiteX1" fmla="*/ 548640 w 1183907"/>
              <a:gd name="connsiteY1" fmla="*/ 1318661 h 1486286"/>
              <a:gd name="connsiteX2" fmla="*/ 644893 w 1183907"/>
              <a:gd name="connsiteY2" fmla="*/ 288758 h 1486286"/>
              <a:gd name="connsiteX3" fmla="*/ 1183907 w 1183907"/>
              <a:gd name="connsiteY3" fmla="*/ 0 h 1486286"/>
            </a:gdLst>
            <a:ahLst/>
            <a:cxnLst>
              <a:cxn ang="0">
                <a:pos x="connsiteX0" y="connsiteY0"/>
              </a:cxn>
              <a:cxn ang="0">
                <a:pos x="connsiteX1" y="connsiteY1"/>
              </a:cxn>
              <a:cxn ang="0">
                <a:pos x="connsiteX2" y="connsiteY2"/>
              </a:cxn>
              <a:cxn ang="0">
                <a:pos x="connsiteX3" y="connsiteY3"/>
              </a:cxn>
            </a:cxnLst>
            <a:rect l="l" t="t" r="r" b="b"/>
            <a:pathLst>
              <a:path w="1183907" h="1486286">
                <a:moveTo>
                  <a:pt x="0" y="1472665"/>
                </a:moveTo>
                <a:cubicBezTo>
                  <a:pt x="220579" y="1494322"/>
                  <a:pt x="441158" y="1515979"/>
                  <a:pt x="548640" y="1318661"/>
                </a:cubicBezTo>
                <a:cubicBezTo>
                  <a:pt x="656122" y="1121343"/>
                  <a:pt x="539015" y="508535"/>
                  <a:pt x="644893" y="288758"/>
                </a:cubicBezTo>
                <a:cubicBezTo>
                  <a:pt x="750771" y="68981"/>
                  <a:pt x="967339" y="34490"/>
                  <a:pt x="1183907"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341" name="Freeform: Shape 340">
            <a:extLst>
              <a:ext uri="{FF2B5EF4-FFF2-40B4-BE49-F238E27FC236}">
                <a16:creationId xmlns:a16="http://schemas.microsoft.com/office/drawing/2014/main" id="{9E37425A-AE72-46AB-BAE3-9FE3A5167C46}"/>
              </a:ext>
            </a:extLst>
          </p:cNvPr>
          <p:cNvSpPr/>
          <p:nvPr/>
        </p:nvSpPr>
        <p:spPr>
          <a:xfrm>
            <a:off x="6946164" y="2877953"/>
            <a:ext cx="1244084" cy="1545782"/>
          </a:xfrm>
          <a:custGeom>
            <a:avLst/>
            <a:gdLst>
              <a:gd name="connsiteX0" fmla="*/ 0 w 1183907"/>
              <a:gd name="connsiteY0" fmla="*/ 1472665 h 1486286"/>
              <a:gd name="connsiteX1" fmla="*/ 548640 w 1183907"/>
              <a:gd name="connsiteY1" fmla="*/ 1318661 h 1486286"/>
              <a:gd name="connsiteX2" fmla="*/ 644893 w 1183907"/>
              <a:gd name="connsiteY2" fmla="*/ 288758 h 1486286"/>
              <a:gd name="connsiteX3" fmla="*/ 1183907 w 1183907"/>
              <a:gd name="connsiteY3" fmla="*/ 0 h 1486286"/>
            </a:gdLst>
            <a:ahLst/>
            <a:cxnLst>
              <a:cxn ang="0">
                <a:pos x="connsiteX0" y="connsiteY0"/>
              </a:cxn>
              <a:cxn ang="0">
                <a:pos x="connsiteX1" y="connsiteY1"/>
              </a:cxn>
              <a:cxn ang="0">
                <a:pos x="connsiteX2" y="connsiteY2"/>
              </a:cxn>
              <a:cxn ang="0">
                <a:pos x="connsiteX3" y="connsiteY3"/>
              </a:cxn>
            </a:cxnLst>
            <a:rect l="l" t="t" r="r" b="b"/>
            <a:pathLst>
              <a:path w="1183907" h="1486286">
                <a:moveTo>
                  <a:pt x="0" y="1472665"/>
                </a:moveTo>
                <a:cubicBezTo>
                  <a:pt x="220579" y="1494322"/>
                  <a:pt x="441158" y="1515979"/>
                  <a:pt x="548640" y="1318661"/>
                </a:cubicBezTo>
                <a:cubicBezTo>
                  <a:pt x="656122" y="1121343"/>
                  <a:pt x="539015" y="508535"/>
                  <a:pt x="644893" y="288758"/>
                </a:cubicBezTo>
                <a:cubicBezTo>
                  <a:pt x="750771" y="68981"/>
                  <a:pt x="967339" y="34490"/>
                  <a:pt x="1183907"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342" name="Freeform: Shape 341">
            <a:extLst>
              <a:ext uri="{FF2B5EF4-FFF2-40B4-BE49-F238E27FC236}">
                <a16:creationId xmlns:a16="http://schemas.microsoft.com/office/drawing/2014/main" id="{421308E0-1F08-4F67-9FFB-7D4AE3696E47}"/>
              </a:ext>
            </a:extLst>
          </p:cNvPr>
          <p:cNvSpPr/>
          <p:nvPr/>
        </p:nvSpPr>
        <p:spPr>
          <a:xfrm>
            <a:off x="8111609" y="2877953"/>
            <a:ext cx="1244084" cy="1545782"/>
          </a:xfrm>
          <a:custGeom>
            <a:avLst/>
            <a:gdLst>
              <a:gd name="connsiteX0" fmla="*/ 0 w 1183907"/>
              <a:gd name="connsiteY0" fmla="*/ 1472665 h 1486286"/>
              <a:gd name="connsiteX1" fmla="*/ 548640 w 1183907"/>
              <a:gd name="connsiteY1" fmla="*/ 1318661 h 1486286"/>
              <a:gd name="connsiteX2" fmla="*/ 644893 w 1183907"/>
              <a:gd name="connsiteY2" fmla="*/ 288758 h 1486286"/>
              <a:gd name="connsiteX3" fmla="*/ 1183907 w 1183907"/>
              <a:gd name="connsiteY3" fmla="*/ 0 h 1486286"/>
            </a:gdLst>
            <a:ahLst/>
            <a:cxnLst>
              <a:cxn ang="0">
                <a:pos x="connsiteX0" y="connsiteY0"/>
              </a:cxn>
              <a:cxn ang="0">
                <a:pos x="connsiteX1" y="connsiteY1"/>
              </a:cxn>
              <a:cxn ang="0">
                <a:pos x="connsiteX2" y="connsiteY2"/>
              </a:cxn>
              <a:cxn ang="0">
                <a:pos x="connsiteX3" y="connsiteY3"/>
              </a:cxn>
            </a:cxnLst>
            <a:rect l="l" t="t" r="r" b="b"/>
            <a:pathLst>
              <a:path w="1183907" h="1486286">
                <a:moveTo>
                  <a:pt x="0" y="1472665"/>
                </a:moveTo>
                <a:cubicBezTo>
                  <a:pt x="220579" y="1494322"/>
                  <a:pt x="441158" y="1515979"/>
                  <a:pt x="548640" y="1318661"/>
                </a:cubicBezTo>
                <a:cubicBezTo>
                  <a:pt x="656122" y="1121343"/>
                  <a:pt x="539015" y="508535"/>
                  <a:pt x="644893" y="288758"/>
                </a:cubicBezTo>
                <a:cubicBezTo>
                  <a:pt x="750771" y="68981"/>
                  <a:pt x="967339" y="34490"/>
                  <a:pt x="1183907"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606290-4A82-4387-8A2B-D4A4F7D64E45}"/>
              </a:ext>
            </a:extLst>
          </p:cNvPr>
          <p:cNvSpPr/>
          <p:nvPr/>
        </p:nvSpPr>
        <p:spPr>
          <a:xfrm>
            <a:off x="2904405" y="2877953"/>
            <a:ext cx="1244084" cy="1545782"/>
          </a:xfrm>
          <a:custGeom>
            <a:avLst/>
            <a:gdLst>
              <a:gd name="connsiteX0" fmla="*/ 0 w 1183907"/>
              <a:gd name="connsiteY0" fmla="*/ 1472665 h 1486286"/>
              <a:gd name="connsiteX1" fmla="*/ 548640 w 1183907"/>
              <a:gd name="connsiteY1" fmla="*/ 1318661 h 1486286"/>
              <a:gd name="connsiteX2" fmla="*/ 644893 w 1183907"/>
              <a:gd name="connsiteY2" fmla="*/ 288758 h 1486286"/>
              <a:gd name="connsiteX3" fmla="*/ 1183907 w 1183907"/>
              <a:gd name="connsiteY3" fmla="*/ 0 h 1486286"/>
            </a:gdLst>
            <a:ahLst/>
            <a:cxnLst>
              <a:cxn ang="0">
                <a:pos x="connsiteX0" y="connsiteY0"/>
              </a:cxn>
              <a:cxn ang="0">
                <a:pos x="connsiteX1" y="connsiteY1"/>
              </a:cxn>
              <a:cxn ang="0">
                <a:pos x="connsiteX2" y="connsiteY2"/>
              </a:cxn>
              <a:cxn ang="0">
                <a:pos x="connsiteX3" y="connsiteY3"/>
              </a:cxn>
            </a:cxnLst>
            <a:rect l="l" t="t" r="r" b="b"/>
            <a:pathLst>
              <a:path w="1183907" h="1486286">
                <a:moveTo>
                  <a:pt x="0" y="1472665"/>
                </a:moveTo>
                <a:cubicBezTo>
                  <a:pt x="220579" y="1494322"/>
                  <a:pt x="441158" y="1515979"/>
                  <a:pt x="548640" y="1318661"/>
                </a:cubicBezTo>
                <a:cubicBezTo>
                  <a:pt x="656122" y="1121343"/>
                  <a:pt x="539015" y="508535"/>
                  <a:pt x="644893" y="288758"/>
                </a:cubicBezTo>
                <a:cubicBezTo>
                  <a:pt x="750771" y="68981"/>
                  <a:pt x="967339" y="34490"/>
                  <a:pt x="1183907"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0C1E1C14-F2E2-472D-8CF8-D2CABEFE9847}"/>
              </a:ext>
            </a:extLst>
          </p:cNvPr>
          <p:cNvSpPr/>
          <p:nvPr/>
        </p:nvSpPr>
        <p:spPr>
          <a:xfrm>
            <a:off x="1502713" y="2852963"/>
            <a:ext cx="1269363" cy="1545782"/>
          </a:xfrm>
          <a:custGeom>
            <a:avLst/>
            <a:gdLst>
              <a:gd name="connsiteX0" fmla="*/ 104706 w 1269363"/>
              <a:gd name="connsiteY0" fmla="*/ 1545782 h 1545782"/>
              <a:gd name="connsiteX1" fmla="*/ 114331 w 1269363"/>
              <a:gd name="connsiteY1" fmla="*/ 188620 h 1545782"/>
              <a:gd name="connsiteX2" fmla="*/ 1269363 w 1269363"/>
              <a:gd name="connsiteY2" fmla="*/ 44241 h 1545782"/>
            </a:gdLst>
            <a:ahLst/>
            <a:cxnLst>
              <a:cxn ang="0">
                <a:pos x="connsiteX0" y="connsiteY0"/>
              </a:cxn>
              <a:cxn ang="0">
                <a:pos x="connsiteX1" y="connsiteY1"/>
              </a:cxn>
              <a:cxn ang="0">
                <a:pos x="connsiteX2" y="connsiteY2"/>
              </a:cxn>
            </a:cxnLst>
            <a:rect l="l" t="t" r="r" b="b"/>
            <a:pathLst>
              <a:path w="1269363" h="1545782">
                <a:moveTo>
                  <a:pt x="104706" y="1545782"/>
                </a:moveTo>
                <a:cubicBezTo>
                  <a:pt x="12464" y="992329"/>
                  <a:pt x="-79778" y="438877"/>
                  <a:pt x="114331" y="188620"/>
                </a:cubicBezTo>
                <a:cubicBezTo>
                  <a:pt x="308440" y="-61637"/>
                  <a:pt x="788901" y="-8698"/>
                  <a:pt x="1269363" y="44241"/>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E25AB7F-ED57-484F-A8E8-250DA494C47D}"/>
              </a:ext>
            </a:extLst>
          </p:cNvPr>
          <p:cNvCxnSpPr>
            <a:cxnSpLocks/>
          </p:cNvCxnSpPr>
          <p:nvPr/>
        </p:nvCxnSpPr>
        <p:spPr>
          <a:xfrm>
            <a:off x="3012252" y="2891794"/>
            <a:ext cx="6183082" cy="1905"/>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a:xfrm>
            <a:off x="584515" y="116632"/>
            <a:ext cx="8950010" cy="576064"/>
          </a:xfrm>
        </p:spPr>
        <p:txBody>
          <a:bodyPr/>
          <a:lstStyle/>
          <a:p>
            <a:r>
              <a:rPr lang="en-US" sz="1300">
                <a:solidFill>
                  <a:srgbClr val="009DB0"/>
                </a:solidFill>
                <a:latin typeface="+mj-lt"/>
              </a:rPr>
              <a:t>CG</a:t>
            </a:r>
            <a:r>
              <a:rPr lang="en-US" sz="1300">
                <a:latin typeface="+mj-lt"/>
              </a:rPr>
              <a:t> could leverage </a:t>
            </a:r>
            <a:r>
              <a:rPr lang="en-US" sz="1300">
                <a:solidFill>
                  <a:srgbClr val="009DB0"/>
                </a:solidFill>
                <a:latin typeface="+mj-lt"/>
              </a:rPr>
              <a:t>self-care</a:t>
            </a:r>
            <a:r>
              <a:rPr lang="en-US" sz="1300">
                <a:latin typeface="+mj-lt"/>
              </a:rPr>
              <a:t> </a:t>
            </a:r>
            <a:r>
              <a:rPr lang="en-US" sz="1300">
                <a:solidFill>
                  <a:srgbClr val="009DB0"/>
                </a:solidFill>
                <a:latin typeface="+mj-lt"/>
              </a:rPr>
              <a:t>solutions</a:t>
            </a:r>
            <a:r>
              <a:rPr lang="en-US" sz="1300">
                <a:latin typeface="+mj-lt"/>
              </a:rPr>
              <a:t> to </a:t>
            </a:r>
            <a:r>
              <a:rPr lang="en-US" sz="1300">
                <a:solidFill>
                  <a:srgbClr val="009DB0"/>
                </a:solidFill>
                <a:latin typeface="+mj-lt"/>
              </a:rPr>
              <a:t>implement</a:t>
            </a:r>
            <a:r>
              <a:rPr lang="en-US" sz="1300">
                <a:latin typeface="+mj-lt"/>
              </a:rPr>
              <a:t> a simplified </a:t>
            </a:r>
            <a:r>
              <a:rPr lang="en-US" sz="1300">
                <a:solidFill>
                  <a:srgbClr val="009DB0"/>
                </a:solidFill>
                <a:latin typeface="+mj-lt"/>
              </a:rPr>
              <a:t>digital</a:t>
            </a:r>
            <a:r>
              <a:rPr lang="en-US" sz="1300">
                <a:latin typeface="+mj-lt"/>
              </a:rPr>
              <a:t> end-to-end </a:t>
            </a:r>
            <a:r>
              <a:rPr lang="en-US" sz="1300">
                <a:solidFill>
                  <a:srgbClr val="009DB0"/>
                </a:solidFill>
                <a:latin typeface="+mj-lt"/>
              </a:rPr>
              <a:t>customer</a:t>
            </a:r>
            <a:r>
              <a:rPr lang="en-US" sz="1300">
                <a:latin typeface="+mj-lt"/>
              </a:rPr>
              <a:t> </a:t>
            </a:r>
            <a:r>
              <a:rPr lang="en-US" sz="1300">
                <a:solidFill>
                  <a:srgbClr val="009DB0"/>
                </a:solidFill>
                <a:latin typeface="+mj-lt"/>
              </a:rPr>
              <a:t>journey</a:t>
            </a:r>
            <a:r>
              <a:rPr lang="en-US" sz="1300">
                <a:latin typeface="+mj-lt"/>
              </a:rPr>
              <a:t> for clients looking to be as autonomous as possible in the management of their assets</a:t>
            </a:r>
            <a:endParaRPr lang="en-US" sz="1300">
              <a:solidFill>
                <a:srgbClr val="009DB0"/>
              </a:solidFill>
              <a:latin typeface="+mn-lt"/>
            </a:endParaRPr>
          </a:p>
        </p:txBody>
      </p:sp>
      <p:cxnSp>
        <p:nvCxnSpPr>
          <p:cNvPr id="132" name="Straight Connector 5">
            <a:extLst>
              <a:ext uri="{FF2B5EF4-FFF2-40B4-BE49-F238E27FC236}">
                <a16:creationId xmlns:a16="http://schemas.microsoft.com/office/drawing/2014/main" id="{C9DA2EE1-2382-486D-AEA7-1BED2FCA34D5}"/>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84" name="TextBox 10">
            <a:extLst>
              <a:ext uri="{FF2B5EF4-FFF2-40B4-BE49-F238E27FC236}">
                <a16:creationId xmlns:a16="http://schemas.microsoft.com/office/drawing/2014/main" id="{39ED6A47-38E8-441F-BF3D-7F9BED49F243}"/>
              </a:ext>
            </a:extLst>
          </p:cNvPr>
          <p:cNvSpPr txBox="1"/>
          <p:nvPr/>
        </p:nvSpPr>
        <p:spPr>
          <a:xfrm>
            <a:off x="1642521" y="731453"/>
            <a:ext cx="633611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Example of a fully-digitalized customer journey with self-care solutions</a:t>
            </a:r>
          </a:p>
        </p:txBody>
      </p:sp>
      <p:sp>
        <p:nvSpPr>
          <p:cNvPr id="173" name="Rectangle 172">
            <a:extLst>
              <a:ext uri="{FF2B5EF4-FFF2-40B4-BE49-F238E27FC236}">
                <a16:creationId xmlns:a16="http://schemas.microsoft.com/office/drawing/2014/main" id="{1DDC8130-C852-4A95-9903-15664124F060}"/>
              </a:ext>
            </a:extLst>
          </p:cNvPr>
          <p:cNvSpPr/>
          <p:nvPr/>
        </p:nvSpPr>
        <p:spPr>
          <a:xfrm>
            <a:off x="3248109" y="1725560"/>
            <a:ext cx="687401" cy="577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750">
              <a:solidFill>
                <a:schemeClr val="bg1"/>
              </a:solidFill>
              <a:ea typeface="Verdana" panose="020B0604030504040204" pitchFamily="34" charset="0"/>
            </a:endParaRPr>
          </a:p>
        </p:txBody>
      </p:sp>
      <p:sp>
        <p:nvSpPr>
          <p:cNvPr id="156" name="Flèche : chevron 155">
            <a:extLst>
              <a:ext uri="{FF2B5EF4-FFF2-40B4-BE49-F238E27FC236}">
                <a16:creationId xmlns:a16="http://schemas.microsoft.com/office/drawing/2014/main" id="{39785ADD-3770-4184-8FE8-4C42174D775B}"/>
              </a:ext>
            </a:extLst>
          </p:cNvPr>
          <p:cNvSpPr/>
          <p:nvPr/>
        </p:nvSpPr>
        <p:spPr>
          <a:xfrm>
            <a:off x="2289793"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exchanges with the CGP</a:t>
            </a:r>
          </a:p>
        </p:txBody>
      </p:sp>
      <p:sp>
        <p:nvSpPr>
          <p:cNvPr id="159" name="Flèche : chevron 158">
            <a:extLst>
              <a:ext uri="{FF2B5EF4-FFF2-40B4-BE49-F238E27FC236}">
                <a16:creationId xmlns:a16="http://schemas.microsoft.com/office/drawing/2014/main" id="{007AFA8B-CD9A-4517-826A-FDA989F56A4E}"/>
              </a:ext>
            </a:extLst>
          </p:cNvPr>
          <p:cNvSpPr/>
          <p:nvPr/>
        </p:nvSpPr>
        <p:spPr>
          <a:xfrm>
            <a:off x="4762097"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Contract signature and first operations</a:t>
            </a:r>
          </a:p>
        </p:txBody>
      </p:sp>
      <p:sp>
        <p:nvSpPr>
          <p:cNvPr id="160" name="Flèche : chevron 159">
            <a:extLst>
              <a:ext uri="{FF2B5EF4-FFF2-40B4-BE49-F238E27FC236}">
                <a16:creationId xmlns:a16="http://schemas.microsoft.com/office/drawing/2014/main" id="{4D8193D0-2894-4473-80E1-08F95C13F116}"/>
              </a:ext>
            </a:extLst>
          </p:cNvPr>
          <p:cNvSpPr/>
          <p:nvPr/>
        </p:nvSpPr>
        <p:spPr>
          <a:xfrm>
            <a:off x="5999105"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Asset management follow-up</a:t>
            </a:r>
          </a:p>
        </p:txBody>
      </p:sp>
      <p:sp>
        <p:nvSpPr>
          <p:cNvPr id="155" name="Flèche : pentagone 154">
            <a:extLst>
              <a:ext uri="{FF2B5EF4-FFF2-40B4-BE49-F238E27FC236}">
                <a16:creationId xmlns:a16="http://schemas.microsoft.com/office/drawing/2014/main" id="{9603A7CD-974B-4956-B538-A9D18F28199B}"/>
              </a:ext>
            </a:extLst>
          </p:cNvPr>
          <p:cNvSpPr/>
          <p:nvPr/>
        </p:nvSpPr>
        <p:spPr>
          <a:xfrm>
            <a:off x="1052787" y="1320248"/>
            <a:ext cx="1404000" cy="424224"/>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Information query</a:t>
            </a:r>
          </a:p>
        </p:txBody>
      </p:sp>
      <p:sp>
        <p:nvSpPr>
          <p:cNvPr id="161" name="Flèche : chevron 160">
            <a:extLst>
              <a:ext uri="{FF2B5EF4-FFF2-40B4-BE49-F238E27FC236}">
                <a16:creationId xmlns:a16="http://schemas.microsoft.com/office/drawing/2014/main" id="{32A170AF-FAEA-47A9-9915-278A4C4EB78C}"/>
              </a:ext>
            </a:extLst>
          </p:cNvPr>
          <p:cNvSpPr/>
          <p:nvPr/>
        </p:nvSpPr>
        <p:spPr>
          <a:xfrm>
            <a:off x="7235257"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Arbitration of the patrimonial strategy</a:t>
            </a:r>
          </a:p>
        </p:txBody>
      </p:sp>
      <p:sp>
        <p:nvSpPr>
          <p:cNvPr id="162" name="Flèche : chevron 161">
            <a:extLst>
              <a:ext uri="{FF2B5EF4-FFF2-40B4-BE49-F238E27FC236}">
                <a16:creationId xmlns:a16="http://schemas.microsoft.com/office/drawing/2014/main" id="{168EC3D9-3DAF-4BBA-BDA7-5C06A647CE92}"/>
              </a:ext>
            </a:extLst>
          </p:cNvPr>
          <p:cNvSpPr/>
          <p:nvPr/>
        </p:nvSpPr>
        <p:spPr>
          <a:xfrm>
            <a:off x="8471409"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End of the relationship with the CGP</a:t>
            </a:r>
          </a:p>
        </p:txBody>
      </p:sp>
      <p:sp>
        <p:nvSpPr>
          <p:cNvPr id="157" name="Flèche : chevron 156">
            <a:extLst>
              <a:ext uri="{FF2B5EF4-FFF2-40B4-BE49-F238E27FC236}">
                <a16:creationId xmlns:a16="http://schemas.microsoft.com/office/drawing/2014/main" id="{7F6B48F6-ECAE-4587-A3CC-EAA8AEE224C0}"/>
              </a:ext>
            </a:extLst>
          </p:cNvPr>
          <p:cNvSpPr/>
          <p:nvPr/>
        </p:nvSpPr>
        <p:spPr>
          <a:xfrm>
            <a:off x="3525945"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appointment</a:t>
            </a:r>
          </a:p>
        </p:txBody>
      </p:sp>
      <p:sp>
        <p:nvSpPr>
          <p:cNvPr id="492" name="Flèche : pentagone 154">
            <a:extLst>
              <a:ext uri="{FF2B5EF4-FFF2-40B4-BE49-F238E27FC236}">
                <a16:creationId xmlns:a16="http://schemas.microsoft.com/office/drawing/2014/main" id="{70BDE817-23C3-4A1B-8315-735E553ECAE6}"/>
              </a:ext>
            </a:extLst>
          </p:cNvPr>
          <p:cNvSpPr/>
          <p:nvPr/>
        </p:nvSpPr>
        <p:spPr>
          <a:xfrm>
            <a:off x="1052787" y="1091532"/>
            <a:ext cx="2473158"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494" name="Flèche : chevron 155">
            <a:extLst>
              <a:ext uri="{FF2B5EF4-FFF2-40B4-BE49-F238E27FC236}">
                <a16:creationId xmlns:a16="http://schemas.microsoft.com/office/drawing/2014/main" id="{9FD98854-802E-416C-82EE-00679429717F}"/>
              </a:ext>
            </a:extLst>
          </p:cNvPr>
          <p:cNvSpPr/>
          <p:nvPr/>
        </p:nvSpPr>
        <p:spPr>
          <a:xfrm>
            <a:off x="3525945" y="1094959"/>
            <a:ext cx="2473158"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496" name="Flèche : chevron 155">
            <a:extLst>
              <a:ext uri="{FF2B5EF4-FFF2-40B4-BE49-F238E27FC236}">
                <a16:creationId xmlns:a16="http://schemas.microsoft.com/office/drawing/2014/main" id="{F5424B28-7DCF-428A-9A82-F57FBCAC5FD7}"/>
              </a:ext>
            </a:extLst>
          </p:cNvPr>
          <p:cNvSpPr/>
          <p:nvPr/>
        </p:nvSpPr>
        <p:spPr>
          <a:xfrm>
            <a:off x="5999103" y="1094959"/>
            <a:ext cx="387630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pic>
        <p:nvPicPr>
          <p:cNvPr id="498" name="Graphic 497">
            <a:extLst>
              <a:ext uri="{FF2B5EF4-FFF2-40B4-BE49-F238E27FC236}">
                <a16:creationId xmlns:a16="http://schemas.microsoft.com/office/drawing/2014/main" id="{339CBCA7-2FE2-4088-9A1F-D62DA091ABD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133329" y="1092398"/>
            <a:ext cx="173536" cy="179913"/>
          </a:xfrm>
          <a:prstGeom prst="rect">
            <a:avLst/>
          </a:prstGeom>
        </p:spPr>
      </p:pic>
      <p:pic>
        <p:nvPicPr>
          <p:cNvPr id="500" name="Graphic 499">
            <a:extLst>
              <a:ext uri="{FF2B5EF4-FFF2-40B4-BE49-F238E27FC236}">
                <a16:creationId xmlns:a16="http://schemas.microsoft.com/office/drawing/2014/main" id="{F41A6305-4100-4757-8D10-5D357EFF79F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648207" y="1099147"/>
            <a:ext cx="164753" cy="166414"/>
          </a:xfrm>
          <a:prstGeom prst="rect">
            <a:avLst/>
          </a:prstGeom>
        </p:spPr>
      </p:pic>
      <p:pic>
        <p:nvPicPr>
          <p:cNvPr id="502" name="Graphic 501">
            <a:extLst>
              <a:ext uri="{FF2B5EF4-FFF2-40B4-BE49-F238E27FC236}">
                <a16:creationId xmlns:a16="http://schemas.microsoft.com/office/drawing/2014/main" id="{E9F1704E-7790-4E78-8A3C-826D43BB9E3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1072196" y="1091072"/>
            <a:ext cx="188925" cy="182565"/>
          </a:xfrm>
          <a:prstGeom prst="rect">
            <a:avLst/>
          </a:prstGeom>
        </p:spPr>
      </p:pic>
      <p:sp>
        <p:nvSpPr>
          <p:cNvPr id="509" name="Rectangle 508">
            <a:extLst>
              <a:ext uri="{FF2B5EF4-FFF2-40B4-BE49-F238E27FC236}">
                <a16:creationId xmlns:a16="http://schemas.microsoft.com/office/drawing/2014/main" id="{F15F96D3-1977-45A0-81A5-29223A61C076}"/>
              </a:ext>
            </a:extLst>
          </p:cNvPr>
          <p:cNvSpPr/>
          <p:nvPr/>
        </p:nvSpPr>
        <p:spPr>
          <a:xfrm>
            <a:off x="254282" y="1249262"/>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483" name="Rectangle 482">
            <a:extLst>
              <a:ext uri="{FF2B5EF4-FFF2-40B4-BE49-F238E27FC236}">
                <a16:creationId xmlns:a16="http://schemas.microsoft.com/office/drawing/2014/main" id="{D9028887-27B3-4895-8BEF-27718A59666C}"/>
              </a:ext>
            </a:extLst>
          </p:cNvPr>
          <p:cNvSpPr/>
          <p:nvPr/>
        </p:nvSpPr>
        <p:spPr>
          <a:xfrm>
            <a:off x="273653" y="3272797"/>
            <a:ext cx="582358"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Phone call</a:t>
            </a:r>
          </a:p>
        </p:txBody>
      </p:sp>
      <p:sp>
        <p:nvSpPr>
          <p:cNvPr id="484" name="Rectangle 483">
            <a:extLst>
              <a:ext uri="{FF2B5EF4-FFF2-40B4-BE49-F238E27FC236}">
                <a16:creationId xmlns:a16="http://schemas.microsoft.com/office/drawing/2014/main" id="{183D724C-76D9-49C8-94E0-BD16770829FA}"/>
              </a:ext>
            </a:extLst>
          </p:cNvPr>
          <p:cNvSpPr/>
          <p:nvPr/>
        </p:nvSpPr>
        <p:spPr>
          <a:xfrm>
            <a:off x="273653" y="3787760"/>
            <a:ext cx="582358"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Email</a:t>
            </a:r>
          </a:p>
        </p:txBody>
      </p:sp>
      <p:sp>
        <p:nvSpPr>
          <p:cNvPr id="485" name="Rectangle 484">
            <a:extLst>
              <a:ext uri="{FF2B5EF4-FFF2-40B4-BE49-F238E27FC236}">
                <a16:creationId xmlns:a16="http://schemas.microsoft.com/office/drawing/2014/main" id="{71223A09-35F1-41EE-8133-55B1F0933B22}"/>
              </a:ext>
            </a:extLst>
          </p:cNvPr>
          <p:cNvSpPr/>
          <p:nvPr/>
        </p:nvSpPr>
        <p:spPr>
          <a:xfrm>
            <a:off x="273650" y="2242871"/>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Physical meeting</a:t>
            </a:r>
          </a:p>
        </p:txBody>
      </p:sp>
      <p:sp>
        <p:nvSpPr>
          <p:cNvPr id="486" name="Rectangle 485">
            <a:extLst>
              <a:ext uri="{FF2B5EF4-FFF2-40B4-BE49-F238E27FC236}">
                <a16:creationId xmlns:a16="http://schemas.microsoft.com/office/drawing/2014/main" id="{74E2E517-F3E7-49CF-8123-587A00C46719}"/>
              </a:ext>
            </a:extLst>
          </p:cNvPr>
          <p:cNvSpPr/>
          <p:nvPr/>
        </p:nvSpPr>
        <p:spPr>
          <a:xfrm>
            <a:off x="274513" y="4302723"/>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Website</a:t>
            </a:r>
          </a:p>
          <a:p>
            <a:pPr algn="ctr" defTabSz="990546" fontAlgn="auto">
              <a:spcBef>
                <a:spcPts val="0"/>
              </a:spcBef>
              <a:spcAft>
                <a:spcPts val="0"/>
              </a:spcAft>
            </a:pPr>
            <a:r>
              <a:rPr lang="en-US" sz="800" i="1">
                <a:solidFill>
                  <a:schemeClr val="bg1"/>
                </a:solidFill>
                <a:ea typeface="Verdana" panose="020B0604030504040204" pitchFamily="34" charset="0"/>
              </a:rPr>
              <a:t>or app</a:t>
            </a:r>
          </a:p>
        </p:txBody>
      </p:sp>
      <p:sp>
        <p:nvSpPr>
          <p:cNvPr id="487" name="Rectangle 486">
            <a:extLst>
              <a:ext uri="{FF2B5EF4-FFF2-40B4-BE49-F238E27FC236}">
                <a16:creationId xmlns:a16="http://schemas.microsoft.com/office/drawing/2014/main" id="{95E20414-C8BD-45EB-B695-2B0D5F3D783E}"/>
              </a:ext>
            </a:extLst>
          </p:cNvPr>
          <p:cNvSpPr/>
          <p:nvPr/>
        </p:nvSpPr>
        <p:spPr>
          <a:xfrm>
            <a:off x="274513" y="4817686"/>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Social network</a:t>
            </a:r>
          </a:p>
        </p:txBody>
      </p:sp>
      <p:sp>
        <p:nvSpPr>
          <p:cNvPr id="488" name="Rectangle 487">
            <a:extLst>
              <a:ext uri="{FF2B5EF4-FFF2-40B4-BE49-F238E27FC236}">
                <a16:creationId xmlns:a16="http://schemas.microsoft.com/office/drawing/2014/main" id="{4DF5380E-BDF6-4D5A-98F9-545B0E597AAE}"/>
              </a:ext>
            </a:extLst>
          </p:cNvPr>
          <p:cNvSpPr/>
          <p:nvPr/>
        </p:nvSpPr>
        <p:spPr>
          <a:xfrm>
            <a:off x="274513" y="5332651"/>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Chat/</a:t>
            </a:r>
          </a:p>
          <a:p>
            <a:pPr algn="ctr" defTabSz="990546" fontAlgn="auto">
              <a:spcBef>
                <a:spcPts val="0"/>
              </a:spcBef>
              <a:spcAft>
                <a:spcPts val="0"/>
              </a:spcAft>
            </a:pPr>
            <a:r>
              <a:rPr lang="en-US" sz="800" i="1">
                <a:solidFill>
                  <a:schemeClr val="bg1"/>
                </a:solidFill>
                <a:ea typeface="Verdana" panose="020B0604030504040204" pitchFamily="34" charset="0"/>
              </a:rPr>
              <a:t>chatbot</a:t>
            </a:r>
          </a:p>
        </p:txBody>
      </p:sp>
      <p:sp>
        <p:nvSpPr>
          <p:cNvPr id="489" name="Rectangle 488">
            <a:extLst>
              <a:ext uri="{FF2B5EF4-FFF2-40B4-BE49-F238E27FC236}">
                <a16:creationId xmlns:a16="http://schemas.microsoft.com/office/drawing/2014/main" id="{FB199BD4-FC6B-47D9-961C-85ED11432E09}"/>
              </a:ext>
            </a:extLst>
          </p:cNvPr>
          <p:cNvSpPr/>
          <p:nvPr/>
        </p:nvSpPr>
        <p:spPr>
          <a:xfrm>
            <a:off x="156685" y="1982615"/>
            <a:ext cx="811959" cy="153161"/>
          </a:xfrm>
          <a:prstGeom prst="rect">
            <a:avLst/>
          </a:prstGeom>
          <a:noFill/>
          <a:ln w="12700">
            <a:solidFill>
              <a:srgbClr val="009D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Touch points</a:t>
            </a:r>
          </a:p>
        </p:txBody>
      </p:sp>
      <p:sp>
        <p:nvSpPr>
          <p:cNvPr id="490" name="Rectangle 489">
            <a:extLst>
              <a:ext uri="{FF2B5EF4-FFF2-40B4-BE49-F238E27FC236}">
                <a16:creationId xmlns:a16="http://schemas.microsoft.com/office/drawing/2014/main" id="{75B7E416-BBB3-4A88-B527-90D85F650895}"/>
              </a:ext>
            </a:extLst>
          </p:cNvPr>
          <p:cNvSpPr/>
          <p:nvPr/>
        </p:nvSpPr>
        <p:spPr>
          <a:xfrm>
            <a:off x="273650" y="2757834"/>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Visio meeting</a:t>
            </a:r>
          </a:p>
        </p:txBody>
      </p:sp>
      <p:sp>
        <p:nvSpPr>
          <p:cNvPr id="491" name="Arrow: Up-Down 128">
            <a:extLst>
              <a:ext uri="{FF2B5EF4-FFF2-40B4-BE49-F238E27FC236}">
                <a16:creationId xmlns:a16="http://schemas.microsoft.com/office/drawing/2014/main" id="{76FFA454-5306-4D3E-9917-BF45E3B788F0}"/>
              </a:ext>
            </a:extLst>
          </p:cNvPr>
          <p:cNvSpPr/>
          <p:nvPr/>
        </p:nvSpPr>
        <p:spPr bwMode="auto">
          <a:xfrm rot="16200000">
            <a:off x="-1591275" y="3887178"/>
            <a:ext cx="3457806" cy="151823"/>
          </a:xfrm>
          <a:prstGeom prst="homePlate">
            <a:avLst/>
          </a:prstGeom>
          <a:gradFill flip="none" rotWithShape="1">
            <a:gsLst>
              <a:gs pos="65700">
                <a:srgbClr val="6C6C6C"/>
              </a:gs>
              <a:gs pos="100000">
                <a:srgbClr val="6C6C6C"/>
              </a:gs>
              <a:gs pos="0">
                <a:srgbClr val="0977D1"/>
              </a:gs>
            </a:gsLst>
            <a:lin ang="10800000" scaled="0"/>
            <a:tileRect/>
          </a:gra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93" name="Rectangle 492">
            <a:extLst>
              <a:ext uri="{FF2B5EF4-FFF2-40B4-BE49-F238E27FC236}">
                <a16:creationId xmlns:a16="http://schemas.microsoft.com/office/drawing/2014/main" id="{6F4DC74D-443F-47FF-B296-CC5A40484872}"/>
              </a:ext>
            </a:extLst>
          </p:cNvPr>
          <p:cNvSpPr/>
          <p:nvPr/>
        </p:nvSpPr>
        <p:spPr>
          <a:xfrm rot="16200000">
            <a:off x="-494349" y="4985490"/>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Digital, standardized</a:t>
            </a:r>
          </a:p>
        </p:txBody>
      </p:sp>
      <p:sp>
        <p:nvSpPr>
          <p:cNvPr id="495" name="Triangle isocèle 97">
            <a:extLst>
              <a:ext uri="{FF2B5EF4-FFF2-40B4-BE49-F238E27FC236}">
                <a16:creationId xmlns:a16="http://schemas.microsoft.com/office/drawing/2014/main" id="{EA297723-6557-484C-A9D2-39016DB963A3}"/>
              </a:ext>
            </a:extLst>
          </p:cNvPr>
          <p:cNvSpPr/>
          <p:nvPr/>
        </p:nvSpPr>
        <p:spPr bwMode="auto">
          <a:xfrm rot="10800000">
            <a:off x="61716" y="5691992"/>
            <a:ext cx="151824" cy="4571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97" name="Rectangle 496">
            <a:extLst>
              <a:ext uri="{FF2B5EF4-FFF2-40B4-BE49-F238E27FC236}">
                <a16:creationId xmlns:a16="http://schemas.microsoft.com/office/drawing/2014/main" id="{1D2741E0-A068-44A7-BEEB-65197B6AE495}"/>
              </a:ext>
            </a:extLst>
          </p:cNvPr>
          <p:cNvSpPr/>
          <p:nvPr/>
        </p:nvSpPr>
        <p:spPr>
          <a:xfrm rot="16200000">
            <a:off x="-494348" y="2726774"/>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Human personalized</a:t>
            </a:r>
          </a:p>
        </p:txBody>
      </p:sp>
      <p:pic>
        <p:nvPicPr>
          <p:cNvPr id="499" name="Graphic 104" descr="Boardroom">
            <a:extLst>
              <a:ext uri="{FF2B5EF4-FFF2-40B4-BE49-F238E27FC236}">
                <a16:creationId xmlns:a16="http://schemas.microsoft.com/office/drawing/2014/main" id="{F6538427-08FC-4D11-9FE9-3F6D925772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3216" y="2223068"/>
            <a:ext cx="218900" cy="218900"/>
          </a:xfrm>
          <a:prstGeom prst="rect">
            <a:avLst/>
          </a:prstGeom>
        </p:spPr>
      </p:pic>
      <p:pic>
        <p:nvPicPr>
          <p:cNvPr id="501" name="Graphic 108" descr="Laptop">
            <a:extLst>
              <a:ext uri="{FF2B5EF4-FFF2-40B4-BE49-F238E27FC236}">
                <a16:creationId xmlns:a16="http://schemas.microsoft.com/office/drawing/2014/main" id="{913FCBBD-D293-493D-8EC7-BE9525DF3FF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3166" y="4309109"/>
            <a:ext cx="199000" cy="199000"/>
          </a:xfrm>
          <a:prstGeom prst="rect">
            <a:avLst/>
          </a:prstGeom>
        </p:spPr>
      </p:pic>
      <p:pic>
        <p:nvPicPr>
          <p:cNvPr id="503" name="Graphic 124" descr="Envelope">
            <a:extLst>
              <a:ext uri="{FF2B5EF4-FFF2-40B4-BE49-F238E27FC236}">
                <a16:creationId xmlns:a16="http://schemas.microsoft.com/office/drawing/2014/main" id="{8FB5E956-8BEE-44BE-9897-DDB23D79529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3166" y="3795352"/>
            <a:ext cx="199000" cy="199000"/>
          </a:xfrm>
          <a:prstGeom prst="rect">
            <a:avLst/>
          </a:prstGeom>
        </p:spPr>
      </p:pic>
      <p:pic>
        <p:nvPicPr>
          <p:cNvPr id="504" name="Graphic 132" descr="Web cam">
            <a:extLst>
              <a:ext uri="{FF2B5EF4-FFF2-40B4-BE49-F238E27FC236}">
                <a16:creationId xmlns:a16="http://schemas.microsoft.com/office/drawing/2014/main" id="{10BB95A8-FD96-4870-9C7B-EF93A22FD83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216" y="2739100"/>
            <a:ext cx="218900" cy="218900"/>
          </a:xfrm>
          <a:prstGeom prst="rect">
            <a:avLst/>
          </a:prstGeom>
        </p:spPr>
      </p:pic>
      <p:sp>
        <p:nvSpPr>
          <p:cNvPr id="505" name="Freeform 5">
            <a:extLst>
              <a:ext uri="{FF2B5EF4-FFF2-40B4-BE49-F238E27FC236}">
                <a16:creationId xmlns:a16="http://schemas.microsoft.com/office/drawing/2014/main" id="{679D19F7-790D-40C6-BABA-868BDB7166B7}"/>
              </a:ext>
            </a:extLst>
          </p:cNvPr>
          <p:cNvSpPr>
            <a:spLocks/>
          </p:cNvSpPr>
          <p:nvPr/>
        </p:nvSpPr>
        <p:spPr bwMode="auto">
          <a:xfrm>
            <a:off x="527395" y="4850063"/>
            <a:ext cx="74224" cy="143272"/>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506" name="Graphic 138" descr="Chat bubble">
            <a:extLst>
              <a:ext uri="{FF2B5EF4-FFF2-40B4-BE49-F238E27FC236}">
                <a16:creationId xmlns:a16="http://schemas.microsoft.com/office/drawing/2014/main" id="{D9EC76D9-8F0E-4A82-9C0D-4886292D39D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216" y="5349202"/>
            <a:ext cx="218900" cy="218900"/>
          </a:xfrm>
          <a:prstGeom prst="rect">
            <a:avLst/>
          </a:prstGeom>
        </p:spPr>
      </p:pic>
      <p:pic>
        <p:nvPicPr>
          <p:cNvPr id="507" name="Graphic 199" descr="Receiver">
            <a:extLst>
              <a:ext uri="{FF2B5EF4-FFF2-40B4-BE49-F238E27FC236}">
                <a16:creationId xmlns:a16="http://schemas.microsoft.com/office/drawing/2014/main" id="{D73BB7E1-614D-442B-8507-79C87CE58E1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0434" y="3309403"/>
            <a:ext cx="164463" cy="164463"/>
          </a:xfrm>
          <a:prstGeom prst="rect">
            <a:avLst/>
          </a:prstGeom>
        </p:spPr>
      </p:pic>
      <p:pic>
        <p:nvPicPr>
          <p:cNvPr id="536" name="Picture 535" descr="A picture containing fan, device&#10;&#10;Description automatically generated">
            <a:extLst>
              <a:ext uri="{FF2B5EF4-FFF2-40B4-BE49-F238E27FC236}">
                <a16:creationId xmlns:a16="http://schemas.microsoft.com/office/drawing/2014/main" id="{A0079CA2-B35D-4D4B-A278-846FCFA367B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89366" y="6629518"/>
            <a:ext cx="214751" cy="223699"/>
          </a:xfrm>
          <a:prstGeom prst="rect">
            <a:avLst/>
          </a:prstGeom>
        </p:spPr>
      </p:pic>
      <p:sp>
        <p:nvSpPr>
          <p:cNvPr id="451" name="Espace réservé du texte 2">
            <a:extLst>
              <a:ext uri="{FF2B5EF4-FFF2-40B4-BE49-F238E27FC236}">
                <a16:creationId xmlns:a16="http://schemas.microsoft.com/office/drawing/2014/main" id="{6F909A8D-CC24-405A-84BF-C99AC018281D}"/>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grpSp>
        <p:nvGrpSpPr>
          <p:cNvPr id="183" name="Groupe 56">
            <a:extLst>
              <a:ext uri="{FF2B5EF4-FFF2-40B4-BE49-F238E27FC236}">
                <a16:creationId xmlns:a16="http://schemas.microsoft.com/office/drawing/2014/main" id="{F7E2C713-0E46-4A88-B977-BF0CCC345AA5}"/>
              </a:ext>
            </a:extLst>
          </p:cNvPr>
          <p:cNvGrpSpPr/>
          <p:nvPr/>
        </p:nvGrpSpPr>
        <p:grpSpPr>
          <a:xfrm>
            <a:off x="9076768" y="6415272"/>
            <a:ext cx="772875" cy="192882"/>
            <a:chOff x="10416619" y="1219200"/>
            <a:chExt cx="772875" cy="192882"/>
          </a:xfrm>
        </p:grpSpPr>
        <p:sp>
          <p:nvSpPr>
            <p:cNvPr id="226" name="Rectangle 225">
              <a:extLst>
                <a:ext uri="{FF2B5EF4-FFF2-40B4-BE49-F238E27FC236}">
                  <a16:creationId xmlns:a16="http://schemas.microsoft.com/office/drawing/2014/main" id="{9223A998-9717-4BE4-A0D4-7140F3C6DC5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27" name="Freeform 6">
              <a:extLst>
                <a:ext uri="{FF2B5EF4-FFF2-40B4-BE49-F238E27FC236}">
                  <a16:creationId xmlns:a16="http://schemas.microsoft.com/office/drawing/2014/main" id="{2D6C94BC-1E83-4448-B995-06F308F900B1}"/>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 name="Connecteur droit 51">
            <a:extLst>
              <a:ext uri="{FF2B5EF4-FFF2-40B4-BE49-F238E27FC236}">
                <a16:creationId xmlns:a16="http://schemas.microsoft.com/office/drawing/2014/main" id="{6DC70D0B-0EB4-450F-A2A4-8897B92E0BFE}"/>
              </a:ext>
            </a:extLst>
          </p:cNvPr>
          <p:cNvCxnSpPr>
            <a:cxnSpLocks/>
          </p:cNvCxnSpPr>
          <p:nvPr/>
        </p:nvCxnSpPr>
        <p:spPr bwMode="auto">
          <a:xfrm>
            <a:off x="2570035" y="6717430"/>
            <a:ext cx="395613" cy="0"/>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7" name="ZoneTexte 53">
            <a:extLst>
              <a:ext uri="{FF2B5EF4-FFF2-40B4-BE49-F238E27FC236}">
                <a16:creationId xmlns:a16="http://schemas.microsoft.com/office/drawing/2014/main" id="{61847132-06AA-48FC-9B1F-8C7D7976E54C}"/>
              </a:ext>
            </a:extLst>
          </p:cNvPr>
          <p:cNvSpPr txBox="1"/>
          <p:nvPr/>
        </p:nvSpPr>
        <p:spPr>
          <a:xfrm>
            <a:off x="2950749" y="6627694"/>
            <a:ext cx="2141910" cy="184666"/>
          </a:xfrm>
          <a:prstGeom prst="rect">
            <a:avLst/>
          </a:prstGeom>
          <a:noFill/>
          <a:ln>
            <a:noFill/>
          </a:ln>
        </p:spPr>
        <p:txBody>
          <a:bodyPr wrap="square" rtlCol="0">
            <a:spAutoFit/>
          </a:bodyPr>
          <a:lstStyle/>
          <a:p>
            <a:r>
              <a:rPr lang="en-US" sz="600">
                <a:latin typeface="+mj-lt"/>
              </a:rPr>
              <a:t>CG targeted fully digital customer journey</a:t>
            </a:r>
          </a:p>
        </p:txBody>
      </p:sp>
      <p:grpSp>
        <p:nvGrpSpPr>
          <p:cNvPr id="231" name="Group 230">
            <a:extLst>
              <a:ext uri="{FF2B5EF4-FFF2-40B4-BE49-F238E27FC236}">
                <a16:creationId xmlns:a16="http://schemas.microsoft.com/office/drawing/2014/main" id="{792EE005-CA5D-426E-AF74-1E4F4D967B32}"/>
              </a:ext>
            </a:extLst>
          </p:cNvPr>
          <p:cNvGrpSpPr/>
          <p:nvPr/>
        </p:nvGrpSpPr>
        <p:grpSpPr>
          <a:xfrm>
            <a:off x="8091963" y="4372738"/>
            <a:ext cx="257036" cy="257036"/>
            <a:chOff x="1535248" y="4873972"/>
            <a:chExt cx="252000" cy="252000"/>
          </a:xfrm>
        </p:grpSpPr>
        <p:sp>
          <p:nvSpPr>
            <p:cNvPr id="232" name="Ellipse 236">
              <a:extLst>
                <a:ext uri="{FF2B5EF4-FFF2-40B4-BE49-F238E27FC236}">
                  <a16:creationId xmlns:a16="http://schemas.microsoft.com/office/drawing/2014/main" id="{F976C567-9E8C-446E-9CE5-77160315B63B}"/>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33" name="Graphic 232" descr="Laptop">
              <a:extLst>
                <a:ext uri="{FF2B5EF4-FFF2-40B4-BE49-F238E27FC236}">
                  <a16:creationId xmlns:a16="http://schemas.microsoft.com/office/drawing/2014/main" id="{2A048EA0-479D-4392-8F39-F30A769BC18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34" name="Group 233">
            <a:extLst>
              <a:ext uri="{FF2B5EF4-FFF2-40B4-BE49-F238E27FC236}">
                <a16:creationId xmlns:a16="http://schemas.microsoft.com/office/drawing/2014/main" id="{BCDDC140-F83E-476D-9929-51800F6B252C}"/>
              </a:ext>
            </a:extLst>
          </p:cNvPr>
          <p:cNvGrpSpPr/>
          <p:nvPr/>
        </p:nvGrpSpPr>
        <p:grpSpPr>
          <a:xfrm>
            <a:off x="6780059" y="4372738"/>
            <a:ext cx="257036" cy="257036"/>
            <a:chOff x="1535248" y="4873972"/>
            <a:chExt cx="252000" cy="252000"/>
          </a:xfrm>
        </p:grpSpPr>
        <p:sp>
          <p:nvSpPr>
            <p:cNvPr id="235" name="Ellipse 236">
              <a:extLst>
                <a:ext uri="{FF2B5EF4-FFF2-40B4-BE49-F238E27FC236}">
                  <a16:creationId xmlns:a16="http://schemas.microsoft.com/office/drawing/2014/main" id="{FA6583DD-5E78-4766-848E-A59429BBCC7B}"/>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36" name="Graphic 235" descr="Laptop">
              <a:extLst>
                <a:ext uri="{FF2B5EF4-FFF2-40B4-BE49-F238E27FC236}">
                  <a16:creationId xmlns:a16="http://schemas.microsoft.com/office/drawing/2014/main" id="{86B3BA59-A919-4634-A454-3026CC71B61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38" name="Group 237">
            <a:extLst>
              <a:ext uri="{FF2B5EF4-FFF2-40B4-BE49-F238E27FC236}">
                <a16:creationId xmlns:a16="http://schemas.microsoft.com/office/drawing/2014/main" id="{7EA51DA5-45E6-4BD0-80C0-6D9C6A2D8037}"/>
              </a:ext>
            </a:extLst>
          </p:cNvPr>
          <p:cNvGrpSpPr/>
          <p:nvPr/>
        </p:nvGrpSpPr>
        <p:grpSpPr>
          <a:xfrm>
            <a:off x="4235633" y="4372738"/>
            <a:ext cx="257036" cy="257036"/>
            <a:chOff x="1535248" y="4873972"/>
            <a:chExt cx="252000" cy="252000"/>
          </a:xfrm>
        </p:grpSpPr>
        <p:sp>
          <p:nvSpPr>
            <p:cNvPr id="239" name="Ellipse 236">
              <a:extLst>
                <a:ext uri="{FF2B5EF4-FFF2-40B4-BE49-F238E27FC236}">
                  <a16:creationId xmlns:a16="http://schemas.microsoft.com/office/drawing/2014/main" id="{985414BE-C2A5-4F7F-958E-BFF9DC318401}"/>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40" name="Graphic 239" descr="Laptop">
              <a:extLst>
                <a:ext uri="{FF2B5EF4-FFF2-40B4-BE49-F238E27FC236}">
                  <a16:creationId xmlns:a16="http://schemas.microsoft.com/office/drawing/2014/main" id="{4330D93D-5748-492A-87CD-95F3BE2914E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sp>
        <p:nvSpPr>
          <p:cNvPr id="241" name="Freeform 5">
            <a:extLst>
              <a:ext uri="{FF2B5EF4-FFF2-40B4-BE49-F238E27FC236}">
                <a16:creationId xmlns:a16="http://schemas.microsoft.com/office/drawing/2014/main" id="{68238C5B-6167-4B60-9102-EF1DA65A1127}"/>
              </a:ext>
            </a:extLst>
          </p:cNvPr>
          <p:cNvSpPr>
            <a:spLocks/>
          </p:cNvSpPr>
          <p:nvPr/>
        </p:nvSpPr>
        <p:spPr bwMode="auto">
          <a:xfrm>
            <a:off x="1634162" y="4922268"/>
            <a:ext cx="75707" cy="146135"/>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2" name="Group 241">
            <a:extLst>
              <a:ext uri="{FF2B5EF4-FFF2-40B4-BE49-F238E27FC236}">
                <a16:creationId xmlns:a16="http://schemas.microsoft.com/office/drawing/2014/main" id="{7724A0DC-0F1F-450E-A622-58A42726DA92}"/>
              </a:ext>
            </a:extLst>
          </p:cNvPr>
          <p:cNvGrpSpPr/>
          <p:nvPr/>
        </p:nvGrpSpPr>
        <p:grpSpPr>
          <a:xfrm>
            <a:off x="1565914" y="4372738"/>
            <a:ext cx="257036" cy="257036"/>
            <a:chOff x="1535248" y="4873972"/>
            <a:chExt cx="252000" cy="252000"/>
          </a:xfrm>
        </p:grpSpPr>
        <p:sp>
          <p:nvSpPr>
            <p:cNvPr id="243" name="Ellipse 236">
              <a:extLst>
                <a:ext uri="{FF2B5EF4-FFF2-40B4-BE49-F238E27FC236}">
                  <a16:creationId xmlns:a16="http://schemas.microsoft.com/office/drawing/2014/main" id="{997BBD15-DC40-4561-A61F-8B4BE1F673DB}"/>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44" name="Graphic 243" descr="Laptop">
              <a:extLst>
                <a:ext uri="{FF2B5EF4-FFF2-40B4-BE49-F238E27FC236}">
                  <a16:creationId xmlns:a16="http://schemas.microsoft.com/office/drawing/2014/main" id="{58F29A1D-0E43-4D92-A093-C1F4AC9C8C8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45" name="Group 244">
            <a:extLst>
              <a:ext uri="{FF2B5EF4-FFF2-40B4-BE49-F238E27FC236}">
                <a16:creationId xmlns:a16="http://schemas.microsoft.com/office/drawing/2014/main" id="{37AD3B85-2BB7-4CDE-A018-2995DF0B31B4}"/>
              </a:ext>
            </a:extLst>
          </p:cNvPr>
          <p:cNvGrpSpPr/>
          <p:nvPr/>
        </p:nvGrpSpPr>
        <p:grpSpPr>
          <a:xfrm>
            <a:off x="2825812" y="4372738"/>
            <a:ext cx="257036" cy="257036"/>
            <a:chOff x="1535248" y="4873972"/>
            <a:chExt cx="252000" cy="252000"/>
          </a:xfrm>
        </p:grpSpPr>
        <p:sp>
          <p:nvSpPr>
            <p:cNvPr id="246" name="Ellipse 236">
              <a:extLst>
                <a:ext uri="{FF2B5EF4-FFF2-40B4-BE49-F238E27FC236}">
                  <a16:creationId xmlns:a16="http://schemas.microsoft.com/office/drawing/2014/main" id="{70F41300-B7B6-4AE9-883C-E3C6A8B14921}"/>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47" name="Graphic 246" descr="Laptop">
              <a:extLst>
                <a:ext uri="{FF2B5EF4-FFF2-40B4-BE49-F238E27FC236}">
                  <a16:creationId xmlns:a16="http://schemas.microsoft.com/office/drawing/2014/main" id="{6B0CCF9E-B919-44C1-97C5-15E564F73D5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48" name="Group 247">
            <a:extLst>
              <a:ext uri="{FF2B5EF4-FFF2-40B4-BE49-F238E27FC236}">
                <a16:creationId xmlns:a16="http://schemas.microsoft.com/office/drawing/2014/main" id="{AB9AAB1A-F02F-4740-AA32-D3D16337F9FE}"/>
              </a:ext>
            </a:extLst>
          </p:cNvPr>
          <p:cNvGrpSpPr/>
          <p:nvPr/>
        </p:nvGrpSpPr>
        <p:grpSpPr>
          <a:xfrm>
            <a:off x="4241944" y="4372738"/>
            <a:ext cx="257036" cy="257036"/>
            <a:chOff x="1535248" y="4873972"/>
            <a:chExt cx="252000" cy="252000"/>
          </a:xfrm>
        </p:grpSpPr>
        <p:sp>
          <p:nvSpPr>
            <p:cNvPr id="249" name="Ellipse 236">
              <a:extLst>
                <a:ext uri="{FF2B5EF4-FFF2-40B4-BE49-F238E27FC236}">
                  <a16:creationId xmlns:a16="http://schemas.microsoft.com/office/drawing/2014/main" id="{96BCC716-551C-4FFC-B0E3-709B16F733FB}"/>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50" name="Graphic 249" descr="Laptop">
              <a:extLst>
                <a:ext uri="{FF2B5EF4-FFF2-40B4-BE49-F238E27FC236}">
                  <a16:creationId xmlns:a16="http://schemas.microsoft.com/office/drawing/2014/main" id="{C5A3D67F-11DA-48F8-B52F-130710CE982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51" name="Group 250">
            <a:extLst>
              <a:ext uri="{FF2B5EF4-FFF2-40B4-BE49-F238E27FC236}">
                <a16:creationId xmlns:a16="http://schemas.microsoft.com/office/drawing/2014/main" id="{131CD757-8BAE-4EB7-A8F1-68CB05262EF3}"/>
              </a:ext>
            </a:extLst>
          </p:cNvPr>
          <p:cNvGrpSpPr/>
          <p:nvPr/>
        </p:nvGrpSpPr>
        <p:grpSpPr>
          <a:xfrm>
            <a:off x="5580434" y="4372738"/>
            <a:ext cx="257036" cy="257036"/>
            <a:chOff x="1535248" y="4873972"/>
            <a:chExt cx="252000" cy="252000"/>
          </a:xfrm>
        </p:grpSpPr>
        <p:sp>
          <p:nvSpPr>
            <p:cNvPr id="252" name="Ellipse 236">
              <a:extLst>
                <a:ext uri="{FF2B5EF4-FFF2-40B4-BE49-F238E27FC236}">
                  <a16:creationId xmlns:a16="http://schemas.microsoft.com/office/drawing/2014/main" id="{D87B2000-5FFD-4DDC-A90E-6EAB88A99EC8}"/>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53" name="Graphic 252" descr="Laptop">
              <a:extLst>
                <a:ext uri="{FF2B5EF4-FFF2-40B4-BE49-F238E27FC236}">
                  <a16:creationId xmlns:a16="http://schemas.microsoft.com/office/drawing/2014/main" id="{53760AC8-0EFB-487B-B06F-47D50C3B644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54" name="Group 253">
            <a:extLst>
              <a:ext uri="{FF2B5EF4-FFF2-40B4-BE49-F238E27FC236}">
                <a16:creationId xmlns:a16="http://schemas.microsoft.com/office/drawing/2014/main" id="{BF471668-A4E4-424D-BA46-61F0D62D4598}"/>
              </a:ext>
            </a:extLst>
          </p:cNvPr>
          <p:cNvGrpSpPr/>
          <p:nvPr/>
        </p:nvGrpSpPr>
        <p:grpSpPr>
          <a:xfrm>
            <a:off x="6781025" y="4372738"/>
            <a:ext cx="257036" cy="257036"/>
            <a:chOff x="1535248" y="4873972"/>
            <a:chExt cx="252000" cy="252000"/>
          </a:xfrm>
        </p:grpSpPr>
        <p:sp>
          <p:nvSpPr>
            <p:cNvPr id="255" name="Ellipse 236">
              <a:extLst>
                <a:ext uri="{FF2B5EF4-FFF2-40B4-BE49-F238E27FC236}">
                  <a16:creationId xmlns:a16="http://schemas.microsoft.com/office/drawing/2014/main" id="{A755BB64-9961-45EF-BE5E-F1C86D9D54B9}"/>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56" name="Graphic 255" descr="Laptop">
              <a:extLst>
                <a:ext uri="{FF2B5EF4-FFF2-40B4-BE49-F238E27FC236}">
                  <a16:creationId xmlns:a16="http://schemas.microsoft.com/office/drawing/2014/main" id="{2B2973A6-315E-4023-8876-9048F555D77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57" name="Group 256">
            <a:extLst>
              <a:ext uri="{FF2B5EF4-FFF2-40B4-BE49-F238E27FC236}">
                <a16:creationId xmlns:a16="http://schemas.microsoft.com/office/drawing/2014/main" id="{8F1537CD-1AE7-4C9F-8892-5DF39B9AB4E7}"/>
              </a:ext>
            </a:extLst>
          </p:cNvPr>
          <p:cNvGrpSpPr/>
          <p:nvPr/>
        </p:nvGrpSpPr>
        <p:grpSpPr>
          <a:xfrm>
            <a:off x="8103578" y="4372738"/>
            <a:ext cx="257036" cy="257036"/>
            <a:chOff x="1535248" y="4873972"/>
            <a:chExt cx="252000" cy="252000"/>
          </a:xfrm>
        </p:grpSpPr>
        <p:sp>
          <p:nvSpPr>
            <p:cNvPr id="258" name="Ellipse 236">
              <a:extLst>
                <a:ext uri="{FF2B5EF4-FFF2-40B4-BE49-F238E27FC236}">
                  <a16:creationId xmlns:a16="http://schemas.microsoft.com/office/drawing/2014/main" id="{041DF01D-EB06-4718-A276-7C3370131CDA}"/>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59" name="Graphic 258" descr="Laptop">
              <a:extLst>
                <a:ext uri="{FF2B5EF4-FFF2-40B4-BE49-F238E27FC236}">
                  <a16:creationId xmlns:a16="http://schemas.microsoft.com/office/drawing/2014/main" id="{01D5A5D6-7097-4BA5-BFCF-4534DC9A26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grpSp>
        <p:nvGrpSpPr>
          <p:cNvPr id="260" name="Group 259">
            <a:extLst>
              <a:ext uri="{FF2B5EF4-FFF2-40B4-BE49-F238E27FC236}">
                <a16:creationId xmlns:a16="http://schemas.microsoft.com/office/drawing/2014/main" id="{A372AD25-096E-405E-8452-2B7BE810CD89}"/>
              </a:ext>
            </a:extLst>
          </p:cNvPr>
          <p:cNvGrpSpPr/>
          <p:nvPr/>
        </p:nvGrpSpPr>
        <p:grpSpPr>
          <a:xfrm>
            <a:off x="1540950" y="5394180"/>
            <a:ext cx="257036" cy="257036"/>
            <a:chOff x="1510773" y="5559503"/>
            <a:chExt cx="252000" cy="252000"/>
          </a:xfrm>
        </p:grpSpPr>
        <p:sp>
          <p:nvSpPr>
            <p:cNvPr id="261" name="Ellipse 236">
              <a:extLst>
                <a:ext uri="{FF2B5EF4-FFF2-40B4-BE49-F238E27FC236}">
                  <a16:creationId xmlns:a16="http://schemas.microsoft.com/office/drawing/2014/main" id="{5C835F6F-8EEA-4DBC-9F57-D26171737FF9}"/>
                </a:ext>
              </a:extLst>
            </p:cNvPr>
            <p:cNvSpPr/>
            <p:nvPr/>
          </p:nvSpPr>
          <p:spPr>
            <a:xfrm>
              <a:off x="1510773"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62" name="Graphic 138" descr="Chat bubble">
              <a:extLst>
                <a:ext uri="{FF2B5EF4-FFF2-40B4-BE49-F238E27FC236}">
                  <a16:creationId xmlns:a16="http://schemas.microsoft.com/office/drawing/2014/main" id="{4E7EAEA8-14AB-4B53-B636-9997A325598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6233" y="5590534"/>
              <a:ext cx="218900" cy="218900"/>
            </a:xfrm>
            <a:prstGeom prst="rect">
              <a:avLst/>
            </a:prstGeom>
          </p:spPr>
        </p:pic>
      </p:grpSp>
      <p:cxnSp>
        <p:nvCxnSpPr>
          <p:cNvPr id="263" name="Straight Connector 262">
            <a:extLst>
              <a:ext uri="{FF2B5EF4-FFF2-40B4-BE49-F238E27FC236}">
                <a16:creationId xmlns:a16="http://schemas.microsoft.com/office/drawing/2014/main" id="{6CC715EC-DEDF-4C8A-84F5-83C843A5DA88}"/>
              </a:ext>
            </a:extLst>
          </p:cNvPr>
          <p:cNvCxnSpPr>
            <a:cxnSpLocks/>
          </p:cNvCxnSpPr>
          <p:nvPr/>
        </p:nvCxnSpPr>
        <p:spPr>
          <a:xfrm flipV="1">
            <a:off x="1669468"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nvGrpSpPr>
          <p:cNvPr id="264" name="Group 263">
            <a:extLst>
              <a:ext uri="{FF2B5EF4-FFF2-40B4-BE49-F238E27FC236}">
                <a16:creationId xmlns:a16="http://schemas.microsoft.com/office/drawing/2014/main" id="{A81BEFEA-6B56-475B-938A-00A6EBA2D36A}"/>
              </a:ext>
            </a:extLst>
          </p:cNvPr>
          <p:cNvGrpSpPr/>
          <p:nvPr/>
        </p:nvGrpSpPr>
        <p:grpSpPr>
          <a:xfrm>
            <a:off x="2834316" y="5394180"/>
            <a:ext cx="257036" cy="257036"/>
            <a:chOff x="2778798" y="5559503"/>
            <a:chExt cx="252000" cy="252000"/>
          </a:xfrm>
        </p:grpSpPr>
        <p:sp>
          <p:nvSpPr>
            <p:cNvPr id="265" name="Ellipse 236">
              <a:extLst>
                <a:ext uri="{FF2B5EF4-FFF2-40B4-BE49-F238E27FC236}">
                  <a16:creationId xmlns:a16="http://schemas.microsoft.com/office/drawing/2014/main" id="{228CE3F7-716C-46B6-80F5-F133AC8C7D22}"/>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66" name="Graphic 138" descr="Chat bubble">
              <a:extLst>
                <a:ext uri="{FF2B5EF4-FFF2-40B4-BE49-F238E27FC236}">
                  <a16:creationId xmlns:a16="http://schemas.microsoft.com/office/drawing/2014/main" id="{F00C1E0B-7D09-4EAB-91A6-3E0FE50269B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sp>
        <p:nvSpPr>
          <p:cNvPr id="267" name="Ellipse 236">
            <a:extLst>
              <a:ext uri="{FF2B5EF4-FFF2-40B4-BE49-F238E27FC236}">
                <a16:creationId xmlns:a16="http://schemas.microsoft.com/office/drawing/2014/main" id="{248EF8DA-EB96-41B8-AE30-2E5D3DCBF936}"/>
              </a:ext>
            </a:extLst>
          </p:cNvPr>
          <p:cNvSpPr/>
          <p:nvPr/>
        </p:nvSpPr>
        <p:spPr>
          <a:xfrm>
            <a:off x="1540950" y="4874302"/>
            <a:ext cx="257036" cy="257036"/>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268" name="Freeform 5">
            <a:extLst>
              <a:ext uri="{FF2B5EF4-FFF2-40B4-BE49-F238E27FC236}">
                <a16:creationId xmlns:a16="http://schemas.microsoft.com/office/drawing/2014/main" id="{C1EA8D0E-AC97-40AE-9B49-DB17DFE5933B}"/>
              </a:ext>
            </a:extLst>
          </p:cNvPr>
          <p:cNvSpPr>
            <a:spLocks/>
          </p:cNvSpPr>
          <p:nvPr/>
        </p:nvSpPr>
        <p:spPr bwMode="auto">
          <a:xfrm>
            <a:off x="1639697" y="4919829"/>
            <a:ext cx="75707" cy="146135"/>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Speech Bubble: Rectangle 268">
            <a:extLst>
              <a:ext uri="{FF2B5EF4-FFF2-40B4-BE49-F238E27FC236}">
                <a16:creationId xmlns:a16="http://schemas.microsoft.com/office/drawing/2014/main" id="{6DC5C68C-CA91-4B41-A509-027438C18331}"/>
              </a:ext>
            </a:extLst>
          </p:cNvPr>
          <p:cNvSpPr/>
          <p:nvPr/>
        </p:nvSpPr>
        <p:spPr>
          <a:xfrm>
            <a:off x="1474845" y="5718477"/>
            <a:ext cx="1779425" cy="692915"/>
          </a:xfrm>
          <a:prstGeom prst="wedgeRectCallout">
            <a:avLst>
              <a:gd name="adj1" fmla="val 27480"/>
              <a:gd name="adj2" fmla="val -6118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nSpc>
                <a:spcPts val="900"/>
              </a:lnSpc>
            </a:pPr>
            <a:r>
              <a:rPr lang="en-US" sz="900" b="1">
                <a:solidFill>
                  <a:srgbClr val="009DB0"/>
                </a:solidFill>
              </a:rPr>
              <a:t>Questionnaire</a:t>
            </a:r>
            <a:r>
              <a:rPr lang="en-US" sz="900">
                <a:solidFill>
                  <a:schemeClr val="tx1"/>
                </a:solidFill>
              </a:rPr>
              <a:t> (e.g., </a:t>
            </a:r>
            <a:r>
              <a:rPr lang="en-US" sz="900" err="1">
                <a:solidFill>
                  <a:schemeClr val="tx1"/>
                </a:solidFill>
              </a:rPr>
              <a:t>Yomoni</a:t>
            </a:r>
            <a:r>
              <a:rPr lang="en-US" sz="900">
                <a:solidFill>
                  <a:schemeClr val="tx1"/>
                </a:solidFill>
              </a:rPr>
              <a:t>-like,...) that allows the </a:t>
            </a:r>
            <a:r>
              <a:rPr lang="en-US" sz="900" b="1">
                <a:solidFill>
                  <a:srgbClr val="009DB0"/>
                </a:solidFill>
              </a:rPr>
              <a:t>CGP</a:t>
            </a:r>
            <a:r>
              <a:rPr lang="en-US" sz="900">
                <a:solidFill>
                  <a:schemeClr val="tx1"/>
                </a:solidFill>
              </a:rPr>
              <a:t> to have a </a:t>
            </a:r>
            <a:r>
              <a:rPr lang="en-US" sz="900" b="1">
                <a:solidFill>
                  <a:srgbClr val="009DB0"/>
                </a:solidFill>
              </a:rPr>
              <a:t>global</a:t>
            </a:r>
            <a:r>
              <a:rPr lang="en-US" sz="900">
                <a:solidFill>
                  <a:schemeClr val="tx1"/>
                </a:solidFill>
              </a:rPr>
              <a:t> </a:t>
            </a:r>
            <a:r>
              <a:rPr lang="en-US" sz="900" b="1">
                <a:solidFill>
                  <a:srgbClr val="009DB0"/>
                </a:solidFill>
              </a:rPr>
              <a:t>vision</a:t>
            </a:r>
            <a:r>
              <a:rPr lang="en-US" sz="900">
                <a:solidFill>
                  <a:schemeClr val="tx1"/>
                </a:solidFill>
              </a:rPr>
              <a:t> of the </a:t>
            </a:r>
            <a:r>
              <a:rPr lang="en-US" sz="900" b="1">
                <a:solidFill>
                  <a:srgbClr val="009DB0"/>
                </a:solidFill>
              </a:rPr>
              <a:t>customer's</a:t>
            </a:r>
            <a:r>
              <a:rPr lang="en-US" sz="900">
                <a:solidFill>
                  <a:schemeClr val="tx1"/>
                </a:solidFill>
              </a:rPr>
              <a:t> </a:t>
            </a:r>
            <a:r>
              <a:rPr lang="en-US" sz="900" b="1">
                <a:solidFill>
                  <a:srgbClr val="009DB0"/>
                </a:solidFill>
              </a:rPr>
              <a:t>needs</a:t>
            </a:r>
            <a:r>
              <a:rPr lang="en-US" sz="900">
                <a:solidFill>
                  <a:schemeClr val="tx1"/>
                </a:solidFill>
              </a:rPr>
              <a:t> based on the first shared information</a:t>
            </a:r>
          </a:p>
        </p:txBody>
      </p:sp>
      <p:grpSp>
        <p:nvGrpSpPr>
          <p:cNvPr id="270" name="Group 269">
            <a:extLst>
              <a:ext uri="{FF2B5EF4-FFF2-40B4-BE49-F238E27FC236}">
                <a16:creationId xmlns:a16="http://schemas.microsoft.com/office/drawing/2014/main" id="{86DB809F-AED7-4292-A154-15238519191A}"/>
              </a:ext>
            </a:extLst>
          </p:cNvPr>
          <p:cNvGrpSpPr/>
          <p:nvPr/>
        </p:nvGrpSpPr>
        <p:grpSpPr>
          <a:xfrm>
            <a:off x="4239006" y="5394180"/>
            <a:ext cx="257036" cy="257036"/>
            <a:chOff x="2778798" y="5559503"/>
            <a:chExt cx="252000" cy="252000"/>
          </a:xfrm>
        </p:grpSpPr>
        <p:sp>
          <p:nvSpPr>
            <p:cNvPr id="271" name="Ellipse 236">
              <a:extLst>
                <a:ext uri="{FF2B5EF4-FFF2-40B4-BE49-F238E27FC236}">
                  <a16:creationId xmlns:a16="http://schemas.microsoft.com/office/drawing/2014/main" id="{9A855058-63DA-42DC-9D95-A41A8A91D92F}"/>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72" name="Graphic 138" descr="Chat bubble">
              <a:extLst>
                <a:ext uri="{FF2B5EF4-FFF2-40B4-BE49-F238E27FC236}">
                  <a16:creationId xmlns:a16="http://schemas.microsoft.com/office/drawing/2014/main" id="{0C23A14A-172E-4D56-8034-EDED99A103B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grpSp>
        <p:nvGrpSpPr>
          <p:cNvPr id="273" name="Group 272">
            <a:extLst>
              <a:ext uri="{FF2B5EF4-FFF2-40B4-BE49-F238E27FC236}">
                <a16:creationId xmlns:a16="http://schemas.microsoft.com/office/drawing/2014/main" id="{03E40180-B3FA-4C51-9CC2-C3E3A979073D}"/>
              </a:ext>
            </a:extLst>
          </p:cNvPr>
          <p:cNvGrpSpPr/>
          <p:nvPr/>
        </p:nvGrpSpPr>
        <p:grpSpPr>
          <a:xfrm>
            <a:off x="5568549" y="5394180"/>
            <a:ext cx="257036" cy="257036"/>
            <a:chOff x="2778798" y="5559503"/>
            <a:chExt cx="252000" cy="252000"/>
          </a:xfrm>
        </p:grpSpPr>
        <p:sp>
          <p:nvSpPr>
            <p:cNvPr id="274" name="Ellipse 236">
              <a:extLst>
                <a:ext uri="{FF2B5EF4-FFF2-40B4-BE49-F238E27FC236}">
                  <a16:creationId xmlns:a16="http://schemas.microsoft.com/office/drawing/2014/main" id="{7CD89208-2B72-4029-A086-9B3FA23CDD8B}"/>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75" name="Graphic 138" descr="Chat bubble">
              <a:extLst>
                <a:ext uri="{FF2B5EF4-FFF2-40B4-BE49-F238E27FC236}">
                  <a16:creationId xmlns:a16="http://schemas.microsoft.com/office/drawing/2014/main" id="{8EB544E1-2380-46E6-9E1A-1D87EFB96C7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grpSp>
        <p:nvGrpSpPr>
          <p:cNvPr id="276" name="Group 275">
            <a:extLst>
              <a:ext uri="{FF2B5EF4-FFF2-40B4-BE49-F238E27FC236}">
                <a16:creationId xmlns:a16="http://schemas.microsoft.com/office/drawing/2014/main" id="{CB094955-5EC6-4BA5-BDB9-521DD6A03598}"/>
              </a:ext>
            </a:extLst>
          </p:cNvPr>
          <p:cNvGrpSpPr/>
          <p:nvPr/>
        </p:nvGrpSpPr>
        <p:grpSpPr>
          <a:xfrm>
            <a:off x="6761811" y="5394180"/>
            <a:ext cx="257036" cy="257036"/>
            <a:chOff x="2778798" y="5559503"/>
            <a:chExt cx="252000" cy="252000"/>
          </a:xfrm>
        </p:grpSpPr>
        <p:sp>
          <p:nvSpPr>
            <p:cNvPr id="277" name="Ellipse 236">
              <a:extLst>
                <a:ext uri="{FF2B5EF4-FFF2-40B4-BE49-F238E27FC236}">
                  <a16:creationId xmlns:a16="http://schemas.microsoft.com/office/drawing/2014/main" id="{D3717DD8-2194-4A9F-94A6-E85A2C82EC43}"/>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78" name="Graphic 138" descr="Chat bubble">
              <a:extLst>
                <a:ext uri="{FF2B5EF4-FFF2-40B4-BE49-F238E27FC236}">
                  <a16:creationId xmlns:a16="http://schemas.microsoft.com/office/drawing/2014/main" id="{C00D285D-E299-411E-8B75-46A1A021D6D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grpSp>
        <p:nvGrpSpPr>
          <p:cNvPr id="279" name="Group 278">
            <a:extLst>
              <a:ext uri="{FF2B5EF4-FFF2-40B4-BE49-F238E27FC236}">
                <a16:creationId xmlns:a16="http://schemas.microsoft.com/office/drawing/2014/main" id="{6568D3FF-F2EA-4A73-80E9-E2F085B9954A}"/>
              </a:ext>
            </a:extLst>
          </p:cNvPr>
          <p:cNvGrpSpPr/>
          <p:nvPr/>
        </p:nvGrpSpPr>
        <p:grpSpPr>
          <a:xfrm>
            <a:off x="8102649" y="5394180"/>
            <a:ext cx="257036" cy="257036"/>
            <a:chOff x="2778798" y="5559503"/>
            <a:chExt cx="252000" cy="252000"/>
          </a:xfrm>
        </p:grpSpPr>
        <p:sp>
          <p:nvSpPr>
            <p:cNvPr id="292" name="Ellipse 236">
              <a:extLst>
                <a:ext uri="{FF2B5EF4-FFF2-40B4-BE49-F238E27FC236}">
                  <a16:creationId xmlns:a16="http://schemas.microsoft.com/office/drawing/2014/main" id="{57DEF6A4-4410-4507-8C15-4858B161896B}"/>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93" name="Graphic 138" descr="Chat bubble">
              <a:extLst>
                <a:ext uri="{FF2B5EF4-FFF2-40B4-BE49-F238E27FC236}">
                  <a16:creationId xmlns:a16="http://schemas.microsoft.com/office/drawing/2014/main" id="{D0B2FA07-D418-49B6-9BAD-ACE4A6C50E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grpSp>
        <p:nvGrpSpPr>
          <p:cNvPr id="294" name="Group 293">
            <a:extLst>
              <a:ext uri="{FF2B5EF4-FFF2-40B4-BE49-F238E27FC236}">
                <a16:creationId xmlns:a16="http://schemas.microsoft.com/office/drawing/2014/main" id="{7B271385-1901-4D21-86BC-DA047183D19B}"/>
              </a:ext>
            </a:extLst>
          </p:cNvPr>
          <p:cNvGrpSpPr/>
          <p:nvPr/>
        </p:nvGrpSpPr>
        <p:grpSpPr>
          <a:xfrm>
            <a:off x="9379083" y="5394180"/>
            <a:ext cx="257036" cy="257036"/>
            <a:chOff x="2778798" y="5559503"/>
            <a:chExt cx="252000" cy="252000"/>
          </a:xfrm>
        </p:grpSpPr>
        <p:sp>
          <p:nvSpPr>
            <p:cNvPr id="295" name="Ellipse 236">
              <a:extLst>
                <a:ext uri="{FF2B5EF4-FFF2-40B4-BE49-F238E27FC236}">
                  <a16:creationId xmlns:a16="http://schemas.microsoft.com/office/drawing/2014/main" id="{E982B675-3382-446E-96D2-36F276ABCB56}"/>
                </a:ext>
              </a:extLst>
            </p:cNvPr>
            <p:cNvSpPr/>
            <p:nvPr/>
          </p:nvSpPr>
          <p:spPr>
            <a:xfrm>
              <a:off x="2778798" y="5559503"/>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96" name="Graphic 138" descr="Chat bubble">
              <a:extLst>
                <a:ext uri="{FF2B5EF4-FFF2-40B4-BE49-F238E27FC236}">
                  <a16:creationId xmlns:a16="http://schemas.microsoft.com/office/drawing/2014/main" id="{5EAE0DCC-2FF2-469C-BE6D-341F36178AF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94258" y="5590534"/>
              <a:ext cx="218900" cy="218900"/>
            </a:xfrm>
            <a:prstGeom prst="rect">
              <a:avLst/>
            </a:prstGeom>
          </p:spPr>
        </p:pic>
      </p:grpSp>
      <p:sp>
        <p:nvSpPr>
          <p:cNvPr id="297" name="Arrow: Pentagon 296">
            <a:extLst>
              <a:ext uri="{FF2B5EF4-FFF2-40B4-BE49-F238E27FC236}">
                <a16:creationId xmlns:a16="http://schemas.microsoft.com/office/drawing/2014/main" id="{082D229B-1148-4FB2-B75D-0CE7FF6B678F}"/>
              </a:ext>
            </a:extLst>
          </p:cNvPr>
          <p:cNvSpPr/>
          <p:nvPr/>
        </p:nvSpPr>
        <p:spPr>
          <a:xfrm>
            <a:off x="3401672" y="5889731"/>
            <a:ext cx="6303928" cy="333220"/>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ts val="900"/>
              </a:lnSpc>
            </a:pPr>
            <a:r>
              <a:rPr lang="en-US" sz="900">
                <a:solidFill>
                  <a:schemeClr val="tx1"/>
                </a:solidFill>
              </a:rPr>
              <a:t>A</a:t>
            </a:r>
            <a:r>
              <a:rPr lang="en-US" sz="900" b="1">
                <a:solidFill>
                  <a:srgbClr val="009DB0"/>
                </a:solidFill>
              </a:rPr>
              <a:t> chatbot </a:t>
            </a:r>
            <a:r>
              <a:rPr lang="en-US" sz="900">
                <a:solidFill>
                  <a:schemeClr val="tx1"/>
                </a:solidFill>
              </a:rPr>
              <a:t>solution</a:t>
            </a:r>
            <a:r>
              <a:rPr lang="en-US" sz="900" b="1">
                <a:solidFill>
                  <a:srgbClr val="009DB0"/>
                </a:solidFill>
              </a:rPr>
              <a:t> </a:t>
            </a:r>
            <a:r>
              <a:rPr lang="en-US" sz="900">
                <a:solidFill>
                  <a:schemeClr val="tx1"/>
                </a:solidFill>
              </a:rPr>
              <a:t>would</a:t>
            </a:r>
            <a:r>
              <a:rPr lang="en-US" sz="900" b="1">
                <a:solidFill>
                  <a:srgbClr val="009DB0"/>
                </a:solidFill>
              </a:rPr>
              <a:t> </a:t>
            </a:r>
            <a:r>
              <a:rPr lang="en-US" sz="900">
                <a:solidFill>
                  <a:schemeClr val="tx1"/>
                </a:solidFill>
              </a:rPr>
              <a:t>allow</a:t>
            </a:r>
            <a:r>
              <a:rPr lang="en-US" sz="900" b="1">
                <a:solidFill>
                  <a:srgbClr val="009DB0"/>
                </a:solidFill>
              </a:rPr>
              <a:t> </a:t>
            </a:r>
            <a:r>
              <a:rPr lang="en-US" sz="900">
                <a:solidFill>
                  <a:schemeClr val="tx1"/>
                </a:solidFill>
              </a:rPr>
              <a:t>the</a:t>
            </a:r>
            <a:r>
              <a:rPr lang="en-US" sz="900" b="1">
                <a:solidFill>
                  <a:srgbClr val="009DB0"/>
                </a:solidFill>
              </a:rPr>
              <a:t> customer </a:t>
            </a:r>
            <a:r>
              <a:rPr lang="en-US" sz="900">
                <a:solidFill>
                  <a:schemeClr val="tx1"/>
                </a:solidFill>
              </a:rPr>
              <a:t>to</a:t>
            </a:r>
            <a:r>
              <a:rPr lang="en-US" sz="900" b="1">
                <a:solidFill>
                  <a:srgbClr val="009DB0"/>
                </a:solidFill>
              </a:rPr>
              <a:t> </a:t>
            </a:r>
            <a:r>
              <a:rPr lang="en-US" sz="900">
                <a:solidFill>
                  <a:schemeClr val="tx1"/>
                </a:solidFill>
              </a:rPr>
              <a:t>easily</a:t>
            </a:r>
            <a:r>
              <a:rPr lang="en-US" sz="900" b="1">
                <a:solidFill>
                  <a:srgbClr val="009DB0"/>
                </a:solidFill>
              </a:rPr>
              <a:t> </a:t>
            </a:r>
            <a:r>
              <a:rPr lang="en-US" sz="900">
                <a:solidFill>
                  <a:schemeClr val="tx1"/>
                </a:solidFill>
              </a:rPr>
              <a:t>find</a:t>
            </a:r>
            <a:r>
              <a:rPr lang="en-US" sz="900" b="1">
                <a:solidFill>
                  <a:srgbClr val="009DB0"/>
                </a:solidFill>
              </a:rPr>
              <a:t> </a:t>
            </a:r>
            <a:r>
              <a:rPr lang="en-US" sz="900">
                <a:solidFill>
                  <a:schemeClr val="tx1"/>
                </a:solidFill>
              </a:rPr>
              <a:t>a</a:t>
            </a:r>
            <a:r>
              <a:rPr lang="en-US" sz="900" b="1">
                <a:solidFill>
                  <a:srgbClr val="009DB0"/>
                </a:solidFill>
              </a:rPr>
              <a:t> minimum viable response </a:t>
            </a:r>
            <a:r>
              <a:rPr lang="en-US" sz="900">
                <a:solidFill>
                  <a:schemeClr val="tx1"/>
                </a:solidFill>
              </a:rPr>
              <a:t>during or outside of the usual business hours</a:t>
            </a:r>
          </a:p>
        </p:txBody>
      </p:sp>
      <p:grpSp>
        <p:nvGrpSpPr>
          <p:cNvPr id="298" name="Group 297">
            <a:extLst>
              <a:ext uri="{FF2B5EF4-FFF2-40B4-BE49-F238E27FC236}">
                <a16:creationId xmlns:a16="http://schemas.microsoft.com/office/drawing/2014/main" id="{47E06B80-177B-4806-AB17-74F230E0ECAC}"/>
              </a:ext>
            </a:extLst>
          </p:cNvPr>
          <p:cNvGrpSpPr/>
          <p:nvPr/>
        </p:nvGrpSpPr>
        <p:grpSpPr>
          <a:xfrm>
            <a:off x="9379083" y="4372738"/>
            <a:ext cx="257036" cy="257036"/>
            <a:chOff x="1535248" y="4873972"/>
            <a:chExt cx="252000" cy="252000"/>
          </a:xfrm>
        </p:grpSpPr>
        <p:sp>
          <p:nvSpPr>
            <p:cNvPr id="299" name="Ellipse 236">
              <a:extLst>
                <a:ext uri="{FF2B5EF4-FFF2-40B4-BE49-F238E27FC236}">
                  <a16:creationId xmlns:a16="http://schemas.microsoft.com/office/drawing/2014/main" id="{6A9FFF19-A00C-48B2-8E2B-928AC01778AE}"/>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00" name="Graphic 299" descr="Laptop">
              <a:extLst>
                <a:ext uri="{FF2B5EF4-FFF2-40B4-BE49-F238E27FC236}">
                  <a16:creationId xmlns:a16="http://schemas.microsoft.com/office/drawing/2014/main" id="{69E909F9-8FB5-4141-BF77-C13AE5FC048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420" y="4900176"/>
              <a:ext cx="199000" cy="199000"/>
            </a:xfrm>
            <a:prstGeom prst="rect">
              <a:avLst/>
            </a:prstGeom>
          </p:spPr>
        </p:pic>
      </p:grpSp>
      <p:cxnSp>
        <p:nvCxnSpPr>
          <p:cNvPr id="301" name="Straight Connector 300">
            <a:extLst>
              <a:ext uri="{FF2B5EF4-FFF2-40B4-BE49-F238E27FC236}">
                <a16:creationId xmlns:a16="http://schemas.microsoft.com/office/drawing/2014/main" id="{C86D4428-53EA-4383-9639-39CB813E5658}"/>
              </a:ext>
            </a:extLst>
          </p:cNvPr>
          <p:cNvCxnSpPr>
            <a:cxnSpLocks/>
          </p:cNvCxnSpPr>
          <p:nvPr/>
        </p:nvCxnSpPr>
        <p:spPr>
          <a:xfrm flipV="1">
            <a:off x="2950749"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2" name="Straight Connector 301">
            <a:extLst>
              <a:ext uri="{FF2B5EF4-FFF2-40B4-BE49-F238E27FC236}">
                <a16:creationId xmlns:a16="http://schemas.microsoft.com/office/drawing/2014/main" id="{99EE4F20-21CD-4AF6-BC4C-F939C7B6F518}"/>
              </a:ext>
            </a:extLst>
          </p:cNvPr>
          <p:cNvCxnSpPr>
            <a:cxnSpLocks/>
          </p:cNvCxnSpPr>
          <p:nvPr/>
        </p:nvCxnSpPr>
        <p:spPr>
          <a:xfrm flipV="1">
            <a:off x="4362226"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3" name="Straight Connector 302">
            <a:extLst>
              <a:ext uri="{FF2B5EF4-FFF2-40B4-BE49-F238E27FC236}">
                <a16:creationId xmlns:a16="http://schemas.microsoft.com/office/drawing/2014/main" id="{C51BE149-4BBE-4217-89DA-389BFA4DFEB6}"/>
              </a:ext>
            </a:extLst>
          </p:cNvPr>
          <p:cNvCxnSpPr>
            <a:cxnSpLocks/>
          </p:cNvCxnSpPr>
          <p:nvPr/>
        </p:nvCxnSpPr>
        <p:spPr>
          <a:xfrm flipV="1">
            <a:off x="5705787"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4" name="Straight Connector 303">
            <a:extLst>
              <a:ext uri="{FF2B5EF4-FFF2-40B4-BE49-F238E27FC236}">
                <a16:creationId xmlns:a16="http://schemas.microsoft.com/office/drawing/2014/main" id="{120BEE57-8188-4DCE-8B00-6B64C09FE2E7}"/>
              </a:ext>
            </a:extLst>
          </p:cNvPr>
          <p:cNvCxnSpPr>
            <a:cxnSpLocks/>
          </p:cNvCxnSpPr>
          <p:nvPr/>
        </p:nvCxnSpPr>
        <p:spPr>
          <a:xfrm flipV="1">
            <a:off x="6915313"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5" name="Straight Connector 304">
            <a:extLst>
              <a:ext uri="{FF2B5EF4-FFF2-40B4-BE49-F238E27FC236}">
                <a16:creationId xmlns:a16="http://schemas.microsoft.com/office/drawing/2014/main" id="{439D4DB5-1096-4468-BF67-E7BC7254406B}"/>
              </a:ext>
            </a:extLst>
          </p:cNvPr>
          <p:cNvCxnSpPr>
            <a:cxnSpLocks/>
          </p:cNvCxnSpPr>
          <p:nvPr/>
        </p:nvCxnSpPr>
        <p:spPr>
          <a:xfrm flipV="1">
            <a:off x="8213998"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6" name="Straight Connector 305">
            <a:extLst>
              <a:ext uri="{FF2B5EF4-FFF2-40B4-BE49-F238E27FC236}">
                <a16:creationId xmlns:a16="http://schemas.microsoft.com/office/drawing/2014/main" id="{2D8BD073-3C71-4F9C-8DCE-0FC098ECFC38}"/>
              </a:ext>
            </a:extLst>
          </p:cNvPr>
          <p:cNvCxnSpPr>
            <a:cxnSpLocks/>
          </p:cNvCxnSpPr>
          <p:nvPr/>
        </p:nvCxnSpPr>
        <p:spPr>
          <a:xfrm flipV="1">
            <a:off x="9512152" y="4629171"/>
            <a:ext cx="0" cy="765009"/>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7" name="Straight Connector 306">
            <a:extLst>
              <a:ext uri="{FF2B5EF4-FFF2-40B4-BE49-F238E27FC236}">
                <a16:creationId xmlns:a16="http://schemas.microsoft.com/office/drawing/2014/main" id="{1438ECC2-BA47-46C3-99B6-011FC98E60E1}"/>
              </a:ext>
            </a:extLst>
          </p:cNvPr>
          <p:cNvCxnSpPr>
            <a:cxnSpLocks/>
            <a:stCxn id="267" idx="6"/>
          </p:cNvCxnSpPr>
          <p:nvPr/>
        </p:nvCxnSpPr>
        <p:spPr>
          <a:xfrm flipV="1">
            <a:off x="1797986" y="4997585"/>
            <a:ext cx="7715271" cy="5235"/>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09" name="Speech Bubble: Rectangle 308">
            <a:extLst>
              <a:ext uri="{FF2B5EF4-FFF2-40B4-BE49-F238E27FC236}">
                <a16:creationId xmlns:a16="http://schemas.microsoft.com/office/drawing/2014/main" id="{6E7C894E-6CD8-45A4-8525-B122E8B05985}"/>
              </a:ext>
            </a:extLst>
          </p:cNvPr>
          <p:cNvSpPr/>
          <p:nvPr/>
        </p:nvSpPr>
        <p:spPr>
          <a:xfrm>
            <a:off x="4711504" y="5148905"/>
            <a:ext cx="804641" cy="419197"/>
          </a:xfrm>
          <a:prstGeom prst="wedgeRectCallout">
            <a:avLst>
              <a:gd name="adj1" fmla="val -16469"/>
              <a:gd name="adj2" fmla="val -8113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ts val="900"/>
              </a:lnSpc>
            </a:pPr>
            <a:r>
              <a:rPr lang="en-US" sz="900" b="1">
                <a:solidFill>
                  <a:srgbClr val="009DB0"/>
                </a:solidFill>
              </a:rPr>
              <a:t>Electronic signature</a:t>
            </a:r>
            <a:endParaRPr lang="en-US" sz="900">
              <a:solidFill>
                <a:schemeClr val="tx1"/>
              </a:solidFill>
            </a:endParaRPr>
          </a:p>
        </p:txBody>
      </p:sp>
      <p:sp>
        <p:nvSpPr>
          <p:cNvPr id="310" name="Speech Bubble: Rectangle 309">
            <a:extLst>
              <a:ext uri="{FF2B5EF4-FFF2-40B4-BE49-F238E27FC236}">
                <a16:creationId xmlns:a16="http://schemas.microsoft.com/office/drawing/2014/main" id="{12968EDE-BD60-46F5-A8AE-3E165AF536E3}"/>
              </a:ext>
            </a:extLst>
          </p:cNvPr>
          <p:cNvSpPr/>
          <p:nvPr/>
        </p:nvSpPr>
        <p:spPr>
          <a:xfrm>
            <a:off x="7110912" y="5166301"/>
            <a:ext cx="948636" cy="494634"/>
          </a:xfrm>
          <a:prstGeom prst="wedgeRectCallout">
            <a:avLst>
              <a:gd name="adj1" fmla="val -16469"/>
              <a:gd name="adj2" fmla="val -8113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ts val="900"/>
              </a:lnSpc>
            </a:pPr>
            <a:r>
              <a:rPr lang="en-US" sz="900" b="1">
                <a:solidFill>
                  <a:srgbClr val="009DB0"/>
                </a:solidFill>
              </a:rPr>
              <a:t>Aggregation </a:t>
            </a:r>
            <a:r>
              <a:rPr lang="en-US" sz="900">
                <a:solidFill>
                  <a:schemeClr val="tx1"/>
                </a:solidFill>
              </a:rPr>
              <a:t>of customers bank accounts</a:t>
            </a:r>
          </a:p>
        </p:txBody>
      </p:sp>
      <p:sp>
        <p:nvSpPr>
          <p:cNvPr id="311" name="Speech Bubble: Rectangle 310">
            <a:extLst>
              <a:ext uri="{FF2B5EF4-FFF2-40B4-BE49-F238E27FC236}">
                <a16:creationId xmlns:a16="http://schemas.microsoft.com/office/drawing/2014/main" id="{3E448C55-6732-46EC-A526-17F8EB791F94}"/>
              </a:ext>
            </a:extLst>
          </p:cNvPr>
          <p:cNvSpPr/>
          <p:nvPr/>
        </p:nvSpPr>
        <p:spPr>
          <a:xfrm>
            <a:off x="8533434" y="4683328"/>
            <a:ext cx="912183" cy="576000"/>
          </a:xfrm>
          <a:prstGeom prst="wedgeRectCallout">
            <a:avLst>
              <a:gd name="adj1" fmla="val 41854"/>
              <a:gd name="adj2" fmla="val -7036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fontAlgn="base">
              <a:lnSpc>
                <a:spcPts val="900"/>
              </a:lnSpc>
              <a:spcBef>
                <a:spcPct val="0"/>
              </a:spcBef>
              <a:spcAft>
                <a:spcPct val="0"/>
              </a:spcAft>
            </a:pPr>
            <a:r>
              <a:rPr lang="en-US" sz="900">
                <a:solidFill>
                  <a:schemeClr val="tx1"/>
                </a:solidFill>
              </a:rPr>
              <a:t>Possibility to </a:t>
            </a:r>
            <a:r>
              <a:rPr lang="en-US" sz="900" b="1">
                <a:solidFill>
                  <a:srgbClr val="009DB0"/>
                </a:solidFill>
              </a:rPr>
              <a:t>update</a:t>
            </a:r>
            <a:r>
              <a:rPr lang="en-US" sz="900">
                <a:solidFill>
                  <a:schemeClr val="tx1"/>
                </a:solidFill>
              </a:rPr>
              <a:t> the </a:t>
            </a:r>
            <a:r>
              <a:rPr lang="en-US" sz="900" b="1">
                <a:solidFill>
                  <a:srgbClr val="009DB0"/>
                </a:solidFill>
              </a:rPr>
              <a:t>contract</a:t>
            </a:r>
            <a:r>
              <a:rPr lang="en-US" sz="900">
                <a:solidFill>
                  <a:schemeClr val="tx1"/>
                </a:solidFill>
              </a:rPr>
              <a:t> </a:t>
            </a:r>
            <a:r>
              <a:rPr lang="en-US" sz="900" b="1">
                <a:solidFill>
                  <a:srgbClr val="009DB0"/>
                </a:solidFill>
              </a:rPr>
              <a:t>digitally</a:t>
            </a:r>
          </a:p>
        </p:txBody>
      </p:sp>
      <p:cxnSp>
        <p:nvCxnSpPr>
          <p:cNvPr id="312" name="Connecteur droit 51">
            <a:extLst>
              <a:ext uri="{FF2B5EF4-FFF2-40B4-BE49-F238E27FC236}">
                <a16:creationId xmlns:a16="http://schemas.microsoft.com/office/drawing/2014/main" id="{E1D84550-5FEE-4D95-A3F4-2C6CF843B664}"/>
              </a:ext>
            </a:extLst>
          </p:cNvPr>
          <p:cNvCxnSpPr>
            <a:cxnSpLocks/>
          </p:cNvCxnSpPr>
          <p:nvPr/>
        </p:nvCxnSpPr>
        <p:spPr bwMode="auto">
          <a:xfrm>
            <a:off x="2570035" y="6717430"/>
            <a:ext cx="395613" cy="0"/>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313" name="ZoneTexte 53">
            <a:extLst>
              <a:ext uri="{FF2B5EF4-FFF2-40B4-BE49-F238E27FC236}">
                <a16:creationId xmlns:a16="http://schemas.microsoft.com/office/drawing/2014/main" id="{F4A9A516-78FB-4BBC-9EDB-7B5EFF0AFB6B}"/>
              </a:ext>
            </a:extLst>
          </p:cNvPr>
          <p:cNvSpPr txBox="1"/>
          <p:nvPr/>
        </p:nvSpPr>
        <p:spPr>
          <a:xfrm>
            <a:off x="2950749" y="6627694"/>
            <a:ext cx="2141910" cy="184666"/>
          </a:xfrm>
          <a:prstGeom prst="rect">
            <a:avLst/>
          </a:prstGeom>
          <a:noFill/>
          <a:ln>
            <a:noFill/>
          </a:ln>
        </p:spPr>
        <p:txBody>
          <a:bodyPr wrap="square" rtlCol="0">
            <a:spAutoFit/>
          </a:bodyPr>
          <a:lstStyle/>
          <a:p>
            <a:r>
              <a:rPr lang="en-US" sz="600">
                <a:latin typeface="+mj-lt"/>
              </a:rPr>
              <a:t>CG targeted fully digital customer journey</a:t>
            </a:r>
          </a:p>
        </p:txBody>
      </p:sp>
      <p:sp>
        <p:nvSpPr>
          <p:cNvPr id="314" name="Speech Bubble: Rectangle 313">
            <a:extLst>
              <a:ext uri="{FF2B5EF4-FFF2-40B4-BE49-F238E27FC236}">
                <a16:creationId xmlns:a16="http://schemas.microsoft.com/office/drawing/2014/main" id="{7BD37A93-D139-4A6B-A4FD-350C6404EF8E}"/>
              </a:ext>
            </a:extLst>
          </p:cNvPr>
          <p:cNvSpPr/>
          <p:nvPr/>
        </p:nvSpPr>
        <p:spPr>
          <a:xfrm>
            <a:off x="5744384" y="4697724"/>
            <a:ext cx="1220961" cy="604955"/>
          </a:xfrm>
          <a:prstGeom prst="wedgeRectCallout">
            <a:avLst>
              <a:gd name="adj1" fmla="val -50097"/>
              <a:gd name="adj2" fmla="val -7110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nSpc>
                <a:spcPts val="900"/>
              </a:lnSpc>
            </a:pPr>
            <a:r>
              <a:rPr lang="en-US" sz="900" b="1">
                <a:solidFill>
                  <a:srgbClr val="009DB0"/>
                </a:solidFill>
              </a:rPr>
              <a:t>Branding </a:t>
            </a:r>
            <a:r>
              <a:rPr lang="en-US" sz="900">
                <a:solidFill>
                  <a:schemeClr val="tx1"/>
                </a:solidFill>
              </a:rPr>
              <a:t>also based on </a:t>
            </a:r>
            <a:r>
              <a:rPr lang="en-US" sz="900" b="1">
                <a:solidFill>
                  <a:srgbClr val="009DB0"/>
                </a:solidFill>
              </a:rPr>
              <a:t>suppliers’ products reputation</a:t>
            </a:r>
            <a:r>
              <a:rPr lang="en-US" sz="900">
                <a:solidFill>
                  <a:schemeClr val="tx1"/>
                </a:solidFill>
              </a:rPr>
              <a:t> (e.g., Powered by </a:t>
            </a:r>
            <a:r>
              <a:rPr lang="en-US" sz="900" err="1">
                <a:solidFill>
                  <a:schemeClr val="tx1"/>
                </a:solidFill>
              </a:rPr>
              <a:t>Axa</a:t>
            </a:r>
            <a:r>
              <a:rPr lang="en-US" sz="900">
                <a:solidFill>
                  <a:schemeClr val="tx1"/>
                </a:solidFill>
              </a:rPr>
              <a:t>,…)</a:t>
            </a:r>
          </a:p>
        </p:txBody>
      </p:sp>
      <p:grpSp>
        <p:nvGrpSpPr>
          <p:cNvPr id="315" name="Group 314">
            <a:extLst>
              <a:ext uri="{FF2B5EF4-FFF2-40B4-BE49-F238E27FC236}">
                <a16:creationId xmlns:a16="http://schemas.microsoft.com/office/drawing/2014/main" id="{DA0A5C56-96C1-42BA-9AB5-95D9E409A5E6}"/>
              </a:ext>
            </a:extLst>
          </p:cNvPr>
          <p:cNvGrpSpPr/>
          <p:nvPr/>
        </p:nvGrpSpPr>
        <p:grpSpPr>
          <a:xfrm>
            <a:off x="4152659" y="2767699"/>
            <a:ext cx="252000" cy="252000"/>
            <a:chOff x="5464097" y="3342488"/>
            <a:chExt cx="252000" cy="252000"/>
          </a:xfrm>
        </p:grpSpPr>
        <p:sp>
          <p:nvSpPr>
            <p:cNvPr id="316" name="Ellipse 236">
              <a:extLst>
                <a:ext uri="{FF2B5EF4-FFF2-40B4-BE49-F238E27FC236}">
                  <a16:creationId xmlns:a16="http://schemas.microsoft.com/office/drawing/2014/main" id="{812CFA7D-1F4C-4CBC-BBFB-5BE890753FD3}"/>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17" name="Graphic 316" descr="Web cam">
              <a:extLst>
                <a:ext uri="{FF2B5EF4-FFF2-40B4-BE49-F238E27FC236}">
                  <a16:creationId xmlns:a16="http://schemas.microsoft.com/office/drawing/2014/main" id="{313FC5DB-444B-4A98-948B-26ED5E53297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grpSp>
        <p:nvGrpSpPr>
          <p:cNvPr id="318" name="Group 317">
            <a:extLst>
              <a:ext uri="{FF2B5EF4-FFF2-40B4-BE49-F238E27FC236}">
                <a16:creationId xmlns:a16="http://schemas.microsoft.com/office/drawing/2014/main" id="{D3663991-4939-417D-A4D0-8B6D9EAC254C}"/>
              </a:ext>
            </a:extLst>
          </p:cNvPr>
          <p:cNvGrpSpPr/>
          <p:nvPr/>
        </p:nvGrpSpPr>
        <p:grpSpPr>
          <a:xfrm>
            <a:off x="7937257" y="2767699"/>
            <a:ext cx="252000" cy="252000"/>
            <a:chOff x="7937257" y="3305962"/>
            <a:chExt cx="252000" cy="252000"/>
          </a:xfrm>
        </p:grpSpPr>
        <p:sp>
          <p:nvSpPr>
            <p:cNvPr id="319" name="Ellipse 236">
              <a:extLst>
                <a:ext uri="{FF2B5EF4-FFF2-40B4-BE49-F238E27FC236}">
                  <a16:creationId xmlns:a16="http://schemas.microsoft.com/office/drawing/2014/main" id="{A3BBE81E-E1F7-4E1A-A81F-FF0FCB79B69D}"/>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20" name="Graphic 319" descr="Web cam">
              <a:extLst>
                <a:ext uri="{FF2B5EF4-FFF2-40B4-BE49-F238E27FC236}">
                  <a16:creationId xmlns:a16="http://schemas.microsoft.com/office/drawing/2014/main" id="{505DA568-2D6F-4F46-8035-43376E2FFF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grpSp>
        <p:nvGrpSpPr>
          <p:cNvPr id="321" name="Group 320">
            <a:extLst>
              <a:ext uri="{FF2B5EF4-FFF2-40B4-BE49-F238E27FC236}">
                <a16:creationId xmlns:a16="http://schemas.microsoft.com/office/drawing/2014/main" id="{6FAFA6B1-CB13-41C8-8983-CE59A69AD534}"/>
              </a:ext>
            </a:extLst>
          </p:cNvPr>
          <p:cNvGrpSpPr/>
          <p:nvPr/>
        </p:nvGrpSpPr>
        <p:grpSpPr>
          <a:xfrm>
            <a:off x="5466031" y="2767699"/>
            <a:ext cx="252000" cy="252000"/>
            <a:chOff x="5464097" y="3342488"/>
            <a:chExt cx="252000" cy="252000"/>
          </a:xfrm>
        </p:grpSpPr>
        <p:sp>
          <p:nvSpPr>
            <p:cNvPr id="322" name="Ellipse 236">
              <a:extLst>
                <a:ext uri="{FF2B5EF4-FFF2-40B4-BE49-F238E27FC236}">
                  <a16:creationId xmlns:a16="http://schemas.microsoft.com/office/drawing/2014/main" id="{4B0CE1F7-A500-4949-9F0F-F9A657E5064F}"/>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23" name="Graphic 322" descr="Web cam">
              <a:extLst>
                <a:ext uri="{FF2B5EF4-FFF2-40B4-BE49-F238E27FC236}">
                  <a16:creationId xmlns:a16="http://schemas.microsoft.com/office/drawing/2014/main" id="{27FB894E-B766-4C03-B45A-F354BA4E48E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grpSp>
        <p:nvGrpSpPr>
          <p:cNvPr id="324" name="Group 323">
            <a:extLst>
              <a:ext uri="{FF2B5EF4-FFF2-40B4-BE49-F238E27FC236}">
                <a16:creationId xmlns:a16="http://schemas.microsoft.com/office/drawing/2014/main" id="{55EBC74D-90A2-41C6-B020-D7CDF5587165}"/>
              </a:ext>
            </a:extLst>
          </p:cNvPr>
          <p:cNvGrpSpPr/>
          <p:nvPr/>
        </p:nvGrpSpPr>
        <p:grpSpPr>
          <a:xfrm>
            <a:off x="6629342" y="2767699"/>
            <a:ext cx="252000" cy="252000"/>
            <a:chOff x="7937257" y="3305962"/>
            <a:chExt cx="252000" cy="252000"/>
          </a:xfrm>
        </p:grpSpPr>
        <p:sp>
          <p:nvSpPr>
            <p:cNvPr id="325" name="Ellipse 236">
              <a:extLst>
                <a:ext uri="{FF2B5EF4-FFF2-40B4-BE49-F238E27FC236}">
                  <a16:creationId xmlns:a16="http://schemas.microsoft.com/office/drawing/2014/main" id="{EE6BDC53-85E3-43C7-BD62-25E72AC5E82D}"/>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26" name="Graphic 325" descr="Web cam">
              <a:extLst>
                <a:ext uri="{FF2B5EF4-FFF2-40B4-BE49-F238E27FC236}">
                  <a16:creationId xmlns:a16="http://schemas.microsoft.com/office/drawing/2014/main" id="{511AC1B1-3A7A-4626-8043-939DBB0CF63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grpSp>
        <p:nvGrpSpPr>
          <p:cNvPr id="327" name="Group 326">
            <a:extLst>
              <a:ext uri="{FF2B5EF4-FFF2-40B4-BE49-F238E27FC236}">
                <a16:creationId xmlns:a16="http://schemas.microsoft.com/office/drawing/2014/main" id="{8B8C285E-EB93-476B-BAA7-C8E84DFE1BBC}"/>
              </a:ext>
            </a:extLst>
          </p:cNvPr>
          <p:cNvGrpSpPr/>
          <p:nvPr/>
        </p:nvGrpSpPr>
        <p:grpSpPr>
          <a:xfrm>
            <a:off x="9195334" y="2767699"/>
            <a:ext cx="252000" cy="252000"/>
            <a:chOff x="7937257" y="3305962"/>
            <a:chExt cx="252000" cy="252000"/>
          </a:xfrm>
        </p:grpSpPr>
        <p:sp>
          <p:nvSpPr>
            <p:cNvPr id="328" name="Ellipse 236">
              <a:extLst>
                <a:ext uri="{FF2B5EF4-FFF2-40B4-BE49-F238E27FC236}">
                  <a16:creationId xmlns:a16="http://schemas.microsoft.com/office/drawing/2014/main" id="{5100A57F-5C00-432F-86D0-99B6C35717C2}"/>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29" name="Graphic 328" descr="Web cam">
              <a:extLst>
                <a:ext uri="{FF2B5EF4-FFF2-40B4-BE49-F238E27FC236}">
                  <a16:creationId xmlns:a16="http://schemas.microsoft.com/office/drawing/2014/main" id="{DF29F5FA-24DA-462B-8FB8-2291BBF7721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grpSp>
        <p:nvGrpSpPr>
          <p:cNvPr id="330" name="Group 329">
            <a:extLst>
              <a:ext uri="{FF2B5EF4-FFF2-40B4-BE49-F238E27FC236}">
                <a16:creationId xmlns:a16="http://schemas.microsoft.com/office/drawing/2014/main" id="{34F39FEA-4152-41FD-B850-BFECABFF54DA}"/>
              </a:ext>
            </a:extLst>
          </p:cNvPr>
          <p:cNvGrpSpPr/>
          <p:nvPr/>
        </p:nvGrpSpPr>
        <p:grpSpPr>
          <a:xfrm>
            <a:off x="2777369" y="2767699"/>
            <a:ext cx="252000" cy="252000"/>
            <a:chOff x="5464097" y="3342488"/>
            <a:chExt cx="252000" cy="252000"/>
          </a:xfrm>
        </p:grpSpPr>
        <p:sp>
          <p:nvSpPr>
            <p:cNvPr id="331" name="Ellipse 236">
              <a:extLst>
                <a:ext uri="{FF2B5EF4-FFF2-40B4-BE49-F238E27FC236}">
                  <a16:creationId xmlns:a16="http://schemas.microsoft.com/office/drawing/2014/main" id="{646EFA75-249D-4033-AE32-71D50DEA1AC7}"/>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332" name="Graphic 331" descr="Web cam">
              <a:extLst>
                <a:ext uri="{FF2B5EF4-FFF2-40B4-BE49-F238E27FC236}">
                  <a16:creationId xmlns:a16="http://schemas.microsoft.com/office/drawing/2014/main" id="{18C88E00-93A2-473E-A203-F22740A3929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sp>
        <p:nvSpPr>
          <p:cNvPr id="333" name="Arrow: Pentagon 332">
            <a:extLst>
              <a:ext uri="{FF2B5EF4-FFF2-40B4-BE49-F238E27FC236}">
                <a16:creationId xmlns:a16="http://schemas.microsoft.com/office/drawing/2014/main" id="{B6134512-9638-448D-BDAB-B0C36428D8B7}"/>
              </a:ext>
            </a:extLst>
          </p:cNvPr>
          <p:cNvSpPr/>
          <p:nvPr/>
        </p:nvSpPr>
        <p:spPr>
          <a:xfrm>
            <a:off x="2289366" y="1829076"/>
            <a:ext cx="7416234" cy="333220"/>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nSpc>
                <a:spcPts val="900"/>
              </a:lnSpc>
            </a:pPr>
            <a:r>
              <a:rPr lang="en-US" sz="900">
                <a:solidFill>
                  <a:schemeClr val="tx1"/>
                </a:solidFill>
              </a:rPr>
              <a:t>Presence of a </a:t>
            </a:r>
            <a:r>
              <a:rPr lang="en-US" sz="900" b="1">
                <a:solidFill>
                  <a:srgbClr val="009DB0"/>
                </a:solidFill>
              </a:rPr>
              <a:t>personal</a:t>
            </a:r>
            <a:r>
              <a:rPr lang="en-US" sz="900">
                <a:solidFill>
                  <a:schemeClr val="tx1"/>
                </a:solidFill>
              </a:rPr>
              <a:t> </a:t>
            </a:r>
            <a:r>
              <a:rPr lang="en-US" sz="900" b="1">
                <a:solidFill>
                  <a:srgbClr val="009DB0"/>
                </a:solidFill>
              </a:rPr>
              <a:t>human</a:t>
            </a:r>
            <a:r>
              <a:rPr lang="en-US" sz="900">
                <a:solidFill>
                  <a:schemeClr val="tx1"/>
                </a:solidFill>
              </a:rPr>
              <a:t> </a:t>
            </a:r>
            <a:r>
              <a:rPr lang="en-US" sz="900" b="1">
                <a:solidFill>
                  <a:srgbClr val="009DB0"/>
                </a:solidFill>
              </a:rPr>
              <a:t>advisor</a:t>
            </a:r>
            <a:r>
              <a:rPr lang="en-US" sz="900">
                <a:solidFill>
                  <a:schemeClr val="tx1"/>
                </a:solidFill>
              </a:rPr>
              <a:t> when </a:t>
            </a:r>
            <a:r>
              <a:rPr lang="en-US" sz="900" b="1">
                <a:solidFill>
                  <a:srgbClr val="009DB0"/>
                </a:solidFill>
              </a:rPr>
              <a:t>requested</a:t>
            </a:r>
            <a:r>
              <a:rPr lang="en-US" sz="900">
                <a:solidFill>
                  <a:schemeClr val="tx1"/>
                </a:solidFill>
              </a:rPr>
              <a:t> by the client at </a:t>
            </a:r>
            <a:r>
              <a:rPr lang="en-US" sz="900" b="1">
                <a:solidFill>
                  <a:srgbClr val="009DB0"/>
                </a:solidFill>
              </a:rPr>
              <a:t>each</a:t>
            </a:r>
            <a:r>
              <a:rPr lang="en-US" sz="900">
                <a:solidFill>
                  <a:schemeClr val="tx1"/>
                </a:solidFill>
              </a:rPr>
              <a:t> </a:t>
            </a:r>
            <a:r>
              <a:rPr lang="en-US" sz="900" b="1">
                <a:solidFill>
                  <a:srgbClr val="009DB0"/>
                </a:solidFill>
              </a:rPr>
              <a:t>stage</a:t>
            </a:r>
            <a:r>
              <a:rPr lang="en-US" sz="900">
                <a:solidFill>
                  <a:schemeClr val="tx1"/>
                </a:solidFill>
              </a:rPr>
              <a:t> of the </a:t>
            </a:r>
            <a:r>
              <a:rPr lang="en-US" sz="900" b="1">
                <a:solidFill>
                  <a:srgbClr val="009DB0"/>
                </a:solidFill>
              </a:rPr>
              <a:t>journey</a:t>
            </a:r>
            <a:r>
              <a:rPr lang="en-US" sz="900">
                <a:solidFill>
                  <a:schemeClr val="tx1"/>
                </a:solidFill>
              </a:rPr>
              <a:t>, which differentiates the solution from that of pure digital players</a:t>
            </a:r>
          </a:p>
        </p:txBody>
      </p:sp>
      <p:sp>
        <p:nvSpPr>
          <p:cNvPr id="8" name="Speech Bubble: Rectangle 7">
            <a:extLst>
              <a:ext uri="{FF2B5EF4-FFF2-40B4-BE49-F238E27FC236}">
                <a16:creationId xmlns:a16="http://schemas.microsoft.com/office/drawing/2014/main" id="{35810352-EFF7-4457-A839-3468F64F5859}"/>
              </a:ext>
            </a:extLst>
          </p:cNvPr>
          <p:cNvSpPr/>
          <p:nvPr/>
        </p:nvSpPr>
        <p:spPr>
          <a:xfrm>
            <a:off x="1630655" y="3232106"/>
            <a:ext cx="1816401" cy="934073"/>
          </a:xfrm>
          <a:prstGeom prst="wedgeRectCallout">
            <a:avLst>
              <a:gd name="adj1" fmla="val -41156"/>
              <a:gd name="adj2" fmla="val 69937"/>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en-US" sz="900">
                <a:solidFill>
                  <a:schemeClr val="tx1"/>
                </a:solidFill>
              </a:rPr>
              <a:t>Complete </a:t>
            </a:r>
            <a:r>
              <a:rPr lang="en-US" sz="900" b="1">
                <a:solidFill>
                  <a:srgbClr val="009DB0"/>
                </a:solidFill>
              </a:rPr>
              <a:t>digital</a:t>
            </a:r>
            <a:r>
              <a:rPr lang="en-US" sz="900">
                <a:solidFill>
                  <a:schemeClr val="tx1"/>
                </a:solidFill>
              </a:rPr>
              <a:t> </a:t>
            </a:r>
            <a:r>
              <a:rPr lang="en-US" sz="900" b="1">
                <a:solidFill>
                  <a:srgbClr val="009DB0"/>
                </a:solidFill>
              </a:rPr>
              <a:t>ecosystem</a:t>
            </a:r>
            <a:r>
              <a:rPr lang="en-US" sz="900">
                <a:solidFill>
                  <a:schemeClr val="tx1"/>
                </a:solidFill>
              </a:rPr>
              <a:t> (e.g., responsive website, social networks,…) with </a:t>
            </a:r>
            <a:r>
              <a:rPr lang="en-US" sz="900" b="1">
                <a:solidFill>
                  <a:srgbClr val="009DB0"/>
                </a:solidFill>
              </a:rPr>
              <a:t>automated</a:t>
            </a:r>
            <a:r>
              <a:rPr lang="en-US" sz="900">
                <a:solidFill>
                  <a:schemeClr val="tx1"/>
                </a:solidFill>
              </a:rPr>
              <a:t> </a:t>
            </a:r>
            <a:r>
              <a:rPr lang="en-US" sz="900" b="1">
                <a:solidFill>
                  <a:srgbClr val="009DB0"/>
                </a:solidFill>
              </a:rPr>
              <a:t>functionalities</a:t>
            </a:r>
            <a:r>
              <a:rPr lang="en-US" sz="900">
                <a:solidFill>
                  <a:schemeClr val="tx1"/>
                </a:solidFill>
              </a:rPr>
              <a:t> (e.g., chatbot,…) for information sharing</a:t>
            </a:r>
          </a:p>
        </p:txBody>
      </p:sp>
      <p:sp>
        <p:nvSpPr>
          <p:cNvPr id="9" name="Speech Bubble: Rectangle 8">
            <a:extLst>
              <a:ext uri="{FF2B5EF4-FFF2-40B4-BE49-F238E27FC236}">
                <a16:creationId xmlns:a16="http://schemas.microsoft.com/office/drawing/2014/main" id="{33B5E9EB-10A8-4CD8-9218-CF7692C1A76A}"/>
              </a:ext>
            </a:extLst>
          </p:cNvPr>
          <p:cNvSpPr/>
          <p:nvPr/>
        </p:nvSpPr>
        <p:spPr>
          <a:xfrm>
            <a:off x="5922651" y="3109289"/>
            <a:ext cx="1816401" cy="934073"/>
          </a:xfrm>
          <a:prstGeom prst="wedgeRectCallout">
            <a:avLst>
              <a:gd name="adj1" fmla="val -4553"/>
              <a:gd name="adj2" fmla="val 6259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en-US" sz="900" b="1">
                <a:solidFill>
                  <a:srgbClr val="009DB0"/>
                </a:solidFill>
              </a:rPr>
              <a:t>Reporting</a:t>
            </a:r>
            <a:r>
              <a:rPr lang="en-US" sz="900">
                <a:solidFill>
                  <a:schemeClr val="tx1"/>
                </a:solidFill>
              </a:rPr>
              <a:t> accessible via a dashboard on both </a:t>
            </a:r>
            <a:r>
              <a:rPr lang="en-US" sz="900" b="1">
                <a:solidFill>
                  <a:srgbClr val="009DB0"/>
                </a:solidFill>
              </a:rPr>
              <a:t>desktop</a:t>
            </a:r>
            <a:r>
              <a:rPr lang="en-US" sz="900">
                <a:solidFill>
                  <a:schemeClr val="tx1"/>
                </a:solidFill>
              </a:rPr>
              <a:t> and </a:t>
            </a:r>
            <a:r>
              <a:rPr lang="en-US" sz="900" b="1">
                <a:solidFill>
                  <a:srgbClr val="009DB0"/>
                </a:solidFill>
              </a:rPr>
              <a:t>mobile</a:t>
            </a:r>
            <a:r>
              <a:rPr lang="en-US" sz="900">
                <a:solidFill>
                  <a:schemeClr val="tx1"/>
                </a:solidFill>
              </a:rPr>
              <a:t> </a:t>
            </a:r>
            <a:r>
              <a:rPr lang="en-US" sz="900" b="1">
                <a:solidFill>
                  <a:srgbClr val="009DB0"/>
                </a:solidFill>
              </a:rPr>
              <a:t>application</a:t>
            </a:r>
            <a:r>
              <a:rPr lang="en-US" sz="900">
                <a:solidFill>
                  <a:schemeClr val="tx1"/>
                </a:solidFill>
              </a:rPr>
              <a:t> would allow the client to </a:t>
            </a:r>
            <a:r>
              <a:rPr lang="en-US" sz="900" b="1">
                <a:solidFill>
                  <a:srgbClr val="009DB0"/>
                </a:solidFill>
              </a:rPr>
              <a:t>follow</a:t>
            </a:r>
            <a:r>
              <a:rPr lang="en-US" sz="900">
                <a:solidFill>
                  <a:schemeClr val="tx1"/>
                </a:solidFill>
              </a:rPr>
              <a:t> the evolution of his </a:t>
            </a:r>
            <a:r>
              <a:rPr lang="en-US" sz="900" b="1">
                <a:solidFill>
                  <a:srgbClr val="009DB0"/>
                </a:solidFill>
              </a:rPr>
              <a:t>assets </a:t>
            </a:r>
            <a:r>
              <a:rPr lang="en-US" sz="900">
                <a:solidFill>
                  <a:schemeClr val="tx1"/>
                </a:solidFill>
              </a:rPr>
              <a:t>with</a:t>
            </a:r>
            <a:r>
              <a:rPr lang="en-US" sz="900" b="1">
                <a:solidFill>
                  <a:srgbClr val="009DB0"/>
                </a:solidFill>
              </a:rPr>
              <a:t> </a:t>
            </a:r>
            <a:r>
              <a:rPr lang="en-US" sz="900">
                <a:solidFill>
                  <a:schemeClr val="tx1"/>
                </a:solidFill>
              </a:rPr>
              <a:t>possibilities</a:t>
            </a:r>
            <a:r>
              <a:rPr lang="en-US" sz="900" b="1">
                <a:solidFill>
                  <a:srgbClr val="009DB0"/>
                </a:solidFill>
              </a:rPr>
              <a:t> </a:t>
            </a:r>
            <a:r>
              <a:rPr lang="en-US" sz="900">
                <a:solidFill>
                  <a:schemeClr val="tx1"/>
                </a:solidFill>
              </a:rPr>
              <a:t>to</a:t>
            </a:r>
            <a:r>
              <a:rPr lang="en-US" sz="900" b="1">
                <a:solidFill>
                  <a:srgbClr val="009DB0"/>
                </a:solidFill>
              </a:rPr>
              <a:t> customize management tools </a:t>
            </a:r>
            <a:r>
              <a:rPr lang="en-US" sz="900">
                <a:solidFill>
                  <a:schemeClr val="tx1"/>
                </a:solidFill>
              </a:rPr>
              <a:t>(e.g., alarms,...)</a:t>
            </a:r>
          </a:p>
        </p:txBody>
      </p:sp>
      <p:sp>
        <p:nvSpPr>
          <p:cNvPr id="10" name="Speech Bubble: Rectangle 9">
            <a:extLst>
              <a:ext uri="{FF2B5EF4-FFF2-40B4-BE49-F238E27FC236}">
                <a16:creationId xmlns:a16="http://schemas.microsoft.com/office/drawing/2014/main" id="{937AE620-AB7A-4C21-B780-EF983A38B3A0}"/>
              </a:ext>
            </a:extLst>
          </p:cNvPr>
          <p:cNvSpPr/>
          <p:nvPr/>
        </p:nvSpPr>
        <p:spPr>
          <a:xfrm>
            <a:off x="3792303" y="3292182"/>
            <a:ext cx="1681896" cy="934073"/>
          </a:xfrm>
          <a:prstGeom prst="wedgeRectCallout">
            <a:avLst>
              <a:gd name="adj1" fmla="val -15565"/>
              <a:gd name="adj2" fmla="val 60963"/>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en-US" sz="900" b="1">
                <a:solidFill>
                  <a:srgbClr val="009DB0"/>
                </a:solidFill>
              </a:rPr>
              <a:t>Secure</a:t>
            </a:r>
            <a:r>
              <a:rPr lang="en-US" sz="900" b="1">
                <a:solidFill>
                  <a:schemeClr val="tx1"/>
                </a:solidFill>
              </a:rPr>
              <a:t>,</a:t>
            </a:r>
            <a:r>
              <a:rPr lang="en-US" sz="900">
                <a:solidFill>
                  <a:schemeClr val="tx1"/>
                </a:solidFill>
              </a:rPr>
              <a:t> </a:t>
            </a:r>
            <a:r>
              <a:rPr lang="en-US" sz="900" b="1">
                <a:solidFill>
                  <a:srgbClr val="009DB0"/>
                </a:solidFill>
              </a:rPr>
              <a:t>intuitive and easy-to-use</a:t>
            </a:r>
            <a:r>
              <a:rPr lang="en-US" sz="900">
                <a:solidFill>
                  <a:schemeClr val="tx1"/>
                </a:solidFill>
              </a:rPr>
              <a:t> </a:t>
            </a:r>
            <a:r>
              <a:rPr lang="en-US" sz="900" b="1">
                <a:solidFill>
                  <a:srgbClr val="009DB0"/>
                </a:solidFill>
              </a:rPr>
              <a:t>digital</a:t>
            </a:r>
            <a:r>
              <a:rPr lang="en-US" sz="900">
                <a:solidFill>
                  <a:schemeClr val="tx1"/>
                </a:solidFill>
              </a:rPr>
              <a:t> </a:t>
            </a:r>
            <a:r>
              <a:rPr lang="en-US" sz="900" b="1">
                <a:solidFill>
                  <a:srgbClr val="009DB0"/>
                </a:solidFill>
              </a:rPr>
              <a:t>interface</a:t>
            </a:r>
            <a:r>
              <a:rPr lang="en-US" sz="900">
                <a:solidFill>
                  <a:schemeClr val="tx1"/>
                </a:solidFill>
              </a:rPr>
              <a:t> shared with the CGP on which the client-to-be can </a:t>
            </a:r>
            <a:r>
              <a:rPr lang="en-US" sz="900" b="1">
                <a:solidFill>
                  <a:srgbClr val="009DB0"/>
                </a:solidFill>
              </a:rPr>
              <a:t>share</a:t>
            </a:r>
            <a:r>
              <a:rPr lang="en-US" sz="900">
                <a:solidFill>
                  <a:schemeClr val="tx1"/>
                </a:solidFill>
              </a:rPr>
              <a:t> and </a:t>
            </a:r>
            <a:r>
              <a:rPr lang="en-US" sz="900" b="1">
                <a:solidFill>
                  <a:srgbClr val="009DB0"/>
                </a:solidFill>
              </a:rPr>
              <a:t>store</a:t>
            </a:r>
            <a:r>
              <a:rPr lang="en-US" sz="900">
                <a:solidFill>
                  <a:schemeClr val="tx1"/>
                </a:solidFill>
              </a:rPr>
              <a:t> all the </a:t>
            </a:r>
            <a:r>
              <a:rPr lang="en-US" sz="900" b="1">
                <a:solidFill>
                  <a:srgbClr val="009DB0"/>
                </a:solidFill>
              </a:rPr>
              <a:t>required</a:t>
            </a:r>
            <a:r>
              <a:rPr lang="en-US" sz="900">
                <a:solidFill>
                  <a:schemeClr val="tx1"/>
                </a:solidFill>
              </a:rPr>
              <a:t> </a:t>
            </a:r>
            <a:r>
              <a:rPr lang="en-US" sz="900" b="1">
                <a:solidFill>
                  <a:srgbClr val="009DB0"/>
                </a:solidFill>
              </a:rPr>
              <a:t>documents </a:t>
            </a:r>
            <a:r>
              <a:rPr lang="en-US" sz="900">
                <a:solidFill>
                  <a:schemeClr val="tx1"/>
                </a:solidFill>
              </a:rPr>
              <a:t>for</a:t>
            </a:r>
            <a:r>
              <a:rPr lang="en-US" sz="900" b="1">
                <a:solidFill>
                  <a:srgbClr val="009DB0"/>
                </a:solidFill>
              </a:rPr>
              <a:t> </a:t>
            </a:r>
            <a:r>
              <a:rPr lang="en-US" sz="900">
                <a:solidFill>
                  <a:schemeClr val="tx1"/>
                </a:solidFill>
              </a:rPr>
              <a:t>the</a:t>
            </a:r>
            <a:r>
              <a:rPr lang="en-US" sz="900" b="1">
                <a:solidFill>
                  <a:srgbClr val="009DB0"/>
                </a:solidFill>
              </a:rPr>
              <a:t> compliance</a:t>
            </a:r>
          </a:p>
        </p:txBody>
      </p:sp>
      <p:sp>
        <p:nvSpPr>
          <p:cNvPr id="11" name="Speech Bubble: Rectangle 10">
            <a:extLst>
              <a:ext uri="{FF2B5EF4-FFF2-40B4-BE49-F238E27FC236}">
                <a16:creationId xmlns:a16="http://schemas.microsoft.com/office/drawing/2014/main" id="{6B35811C-EC8B-470D-B443-862034EC6634}"/>
              </a:ext>
            </a:extLst>
          </p:cNvPr>
          <p:cNvSpPr/>
          <p:nvPr/>
        </p:nvSpPr>
        <p:spPr>
          <a:xfrm>
            <a:off x="8198569" y="3260353"/>
            <a:ext cx="1336470" cy="877578"/>
          </a:xfrm>
          <a:prstGeom prst="wedgeRectCallout">
            <a:avLst>
              <a:gd name="adj1" fmla="val -40431"/>
              <a:gd name="adj2" fmla="val 7463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a:lnSpc>
                <a:spcPts val="900"/>
              </a:lnSpc>
            </a:pPr>
            <a:r>
              <a:rPr lang="en-US" sz="900">
                <a:solidFill>
                  <a:schemeClr val="tx1"/>
                </a:solidFill>
              </a:rPr>
              <a:t>Possibility to ask for or to </a:t>
            </a:r>
            <a:r>
              <a:rPr lang="en-US" sz="900" b="1">
                <a:solidFill>
                  <a:srgbClr val="009DB0"/>
                </a:solidFill>
              </a:rPr>
              <a:t>carry out arbitrations </a:t>
            </a:r>
            <a:r>
              <a:rPr lang="en-US" sz="900">
                <a:solidFill>
                  <a:schemeClr val="tx1"/>
                </a:solidFill>
              </a:rPr>
              <a:t>directly without the CGP while </a:t>
            </a:r>
            <a:r>
              <a:rPr lang="en-US" sz="900" b="1">
                <a:solidFill>
                  <a:srgbClr val="009DB0"/>
                </a:solidFill>
              </a:rPr>
              <a:t>benefiting </a:t>
            </a:r>
            <a:r>
              <a:rPr lang="en-US" sz="900">
                <a:solidFill>
                  <a:schemeClr val="tx1"/>
                </a:solidFill>
              </a:rPr>
              <a:t>from </a:t>
            </a:r>
            <a:r>
              <a:rPr lang="en-US" sz="900" b="1">
                <a:solidFill>
                  <a:srgbClr val="009DB0"/>
                </a:solidFill>
              </a:rPr>
              <a:t>personalized recommendations</a:t>
            </a:r>
          </a:p>
        </p:txBody>
      </p:sp>
      <p:sp>
        <p:nvSpPr>
          <p:cNvPr id="344" name="Speech Bubble: Rectangle 343">
            <a:extLst>
              <a:ext uri="{FF2B5EF4-FFF2-40B4-BE49-F238E27FC236}">
                <a16:creationId xmlns:a16="http://schemas.microsoft.com/office/drawing/2014/main" id="{3E34DA3A-62BC-43A9-BACB-886936322A97}"/>
              </a:ext>
            </a:extLst>
          </p:cNvPr>
          <p:cNvSpPr/>
          <p:nvPr/>
        </p:nvSpPr>
        <p:spPr>
          <a:xfrm>
            <a:off x="3060937" y="4715374"/>
            <a:ext cx="1543419" cy="595463"/>
          </a:xfrm>
          <a:prstGeom prst="wedgeRectCallout">
            <a:avLst>
              <a:gd name="adj1" fmla="val 28409"/>
              <a:gd name="adj2" fmla="val -70362"/>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nSpc>
                <a:spcPts val="900"/>
              </a:lnSpc>
            </a:pPr>
            <a:r>
              <a:rPr lang="en-US" sz="900" b="1">
                <a:solidFill>
                  <a:srgbClr val="009DB0"/>
                </a:solidFill>
              </a:rPr>
              <a:t>Self-care solution</a:t>
            </a:r>
            <a:r>
              <a:rPr lang="en-US" sz="900">
                <a:solidFill>
                  <a:schemeClr val="tx1"/>
                </a:solidFill>
              </a:rPr>
              <a:t> to </a:t>
            </a:r>
            <a:r>
              <a:rPr lang="en-US" sz="900" b="1">
                <a:solidFill>
                  <a:srgbClr val="009DB0"/>
                </a:solidFill>
              </a:rPr>
              <a:t>pre-fill </a:t>
            </a:r>
            <a:r>
              <a:rPr lang="en-US" sz="900">
                <a:solidFill>
                  <a:schemeClr val="tx1"/>
                </a:solidFill>
              </a:rPr>
              <a:t>in the </a:t>
            </a:r>
            <a:r>
              <a:rPr lang="en-US" sz="900" b="1">
                <a:solidFill>
                  <a:srgbClr val="009DB0"/>
                </a:solidFill>
              </a:rPr>
              <a:t>information </a:t>
            </a:r>
            <a:r>
              <a:rPr lang="en-US" sz="900">
                <a:solidFill>
                  <a:schemeClr val="tx1"/>
                </a:solidFill>
              </a:rPr>
              <a:t>available for the first appointment with the CGP</a:t>
            </a:r>
          </a:p>
        </p:txBody>
      </p:sp>
      <p:grpSp>
        <p:nvGrpSpPr>
          <p:cNvPr id="349" name="Groupe 2">
            <a:extLst>
              <a:ext uri="{FF2B5EF4-FFF2-40B4-BE49-F238E27FC236}">
                <a16:creationId xmlns:a16="http://schemas.microsoft.com/office/drawing/2014/main" id="{474199BE-3D26-486C-B98C-97ACA0FC4EA3}"/>
              </a:ext>
            </a:extLst>
          </p:cNvPr>
          <p:cNvGrpSpPr>
            <a:grpSpLocks noChangeAspect="1"/>
          </p:cNvGrpSpPr>
          <p:nvPr/>
        </p:nvGrpSpPr>
        <p:grpSpPr>
          <a:xfrm flipH="1">
            <a:off x="3597707" y="5200014"/>
            <a:ext cx="227948" cy="261610"/>
            <a:chOff x="135640" y="232554"/>
            <a:chExt cx="283399" cy="325251"/>
          </a:xfrm>
        </p:grpSpPr>
        <p:sp>
          <p:nvSpPr>
            <p:cNvPr id="350" name="Freeform 6">
              <a:extLst>
                <a:ext uri="{FF2B5EF4-FFF2-40B4-BE49-F238E27FC236}">
                  <a16:creationId xmlns:a16="http://schemas.microsoft.com/office/drawing/2014/main" id="{47205689-8743-4A9B-81FC-892CF966A8D7}"/>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Rectangle 350">
              <a:extLst>
                <a:ext uri="{FF2B5EF4-FFF2-40B4-BE49-F238E27FC236}">
                  <a16:creationId xmlns:a16="http://schemas.microsoft.com/office/drawing/2014/main" id="{ABA4963A-0063-4346-900E-91ECE60F2997}"/>
                </a:ext>
              </a:extLst>
            </p:cNvPr>
            <p:cNvSpPr/>
            <p:nvPr/>
          </p:nvSpPr>
          <p:spPr>
            <a:xfrm>
              <a:off x="135640" y="232554"/>
              <a:ext cx="283399" cy="325251"/>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08" name="Speech Bubble: Rectangle 307">
            <a:extLst>
              <a:ext uri="{FF2B5EF4-FFF2-40B4-BE49-F238E27FC236}">
                <a16:creationId xmlns:a16="http://schemas.microsoft.com/office/drawing/2014/main" id="{80211954-1C69-4D72-9785-617B4E745220}"/>
              </a:ext>
            </a:extLst>
          </p:cNvPr>
          <p:cNvSpPr/>
          <p:nvPr/>
        </p:nvSpPr>
        <p:spPr>
          <a:xfrm>
            <a:off x="3060938" y="2228611"/>
            <a:ext cx="1464206" cy="470959"/>
          </a:xfrm>
          <a:prstGeom prst="wedgeRectCallout">
            <a:avLst>
              <a:gd name="adj1" fmla="val 30922"/>
              <a:gd name="adj2" fmla="val 7163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nSpc>
                <a:spcPts val="900"/>
              </a:lnSpc>
            </a:pPr>
            <a:r>
              <a:rPr lang="en-US" sz="900" b="1">
                <a:solidFill>
                  <a:srgbClr val="009DB0"/>
                </a:solidFill>
              </a:rPr>
              <a:t>Fully-digitalized</a:t>
            </a:r>
            <a:r>
              <a:rPr lang="en-US" sz="900">
                <a:solidFill>
                  <a:schemeClr val="tx1"/>
                </a:solidFill>
              </a:rPr>
              <a:t> first </a:t>
            </a:r>
            <a:r>
              <a:rPr lang="en-US" sz="900" b="1">
                <a:solidFill>
                  <a:srgbClr val="009DB0"/>
                </a:solidFill>
              </a:rPr>
              <a:t>appointment</a:t>
            </a:r>
            <a:r>
              <a:rPr lang="en-US" sz="900">
                <a:solidFill>
                  <a:schemeClr val="tx1"/>
                </a:solidFill>
              </a:rPr>
              <a:t> with the CGP through video-conferencing tool</a:t>
            </a:r>
          </a:p>
        </p:txBody>
      </p:sp>
    </p:spTree>
    <p:extLst>
      <p:ext uri="{BB962C8B-B14F-4D97-AF65-F5344CB8AC3E}">
        <p14:creationId xmlns:p14="http://schemas.microsoft.com/office/powerpoint/2010/main" val="22352140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a:xfrm>
            <a:off x="584515" y="116632"/>
            <a:ext cx="8950010" cy="576064"/>
          </a:xfrm>
        </p:spPr>
        <p:txBody>
          <a:bodyPr/>
          <a:lstStyle/>
          <a:p>
            <a:r>
              <a:rPr lang="en-US" sz="1300" i="1">
                <a:solidFill>
                  <a:schemeClr val="accent6"/>
                </a:solidFill>
              </a:rPr>
              <a:t>Illustration</a:t>
            </a:r>
            <a:r>
              <a:rPr lang="en-US" sz="1300">
                <a:solidFill>
                  <a:schemeClr val="accent6"/>
                </a:solidFill>
              </a:rPr>
              <a:t>: </a:t>
            </a:r>
            <a:r>
              <a:rPr lang="en-US" sz="1300">
                <a:latin typeface="+mj-lt"/>
              </a:rPr>
              <a:t>The integration of a </a:t>
            </a:r>
            <a:r>
              <a:rPr lang="en-US" sz="1300">
                <a:solidFill>
                  <a:srgbClr val="009DB0"/>
                </a:solidFill>
                <a:latin typeface="+mj-lt"/>
              </a:rPr>
              <a:t>self-care solution</a:t>
            </a:r>
            <a:r>
              <a:rPr lang="en-US" sz="1300">
                <a:latin typeface="+mj-lt"/>
              </a:rPr>
              <a:t> for </a:t>
            </a:r>
            <a:r>
              <a:rPr lang="en-US" sz="1300">
                <a:solidFill>
                  <a:srgbClr val="009DB0"/>
                </a:solidFill>
                <a:latin typeface="+mj-lt"/>
              </a:rPr>
              <a:t>pre-filling customer data </a:t>
            </a:r>
            <a:r>
              <a:rPr lang="en-US" sz="1300">
                <a:latin typeface="+mj-lt"/>
              </a:rPr>
              <a:t>during the collection of asset information can </a:t>
            </a:r>
            <a:r>
              <a:rPr lang="en-US" sz="1300">
                <a:solidFill>
                  <a:srgbClr val="009DB0"/>
                </a:solidFill>
                <a:latin typeface="+mj-lt"/>
              </a:rPr>
              <a:t>lighten</a:t>
            </a:r>
            <a:r>
              <a:rPr lang="en-US" sz="1300">
                <a:latin typeface="+mj-lt"/>
              </a:rPr>
              <a:t> this step, considered to be a real </a:t>
            </a:r>
            <a:r>
              <a:rPr lang="en-US" sz="1300">
                <a:solidFill>
                  <a:srgbClr val="009DB0"/>
                </a:solidFill>
                <a:latin typeface="+mj-lt"/>
              </a:rPr>
              <a:t>pain</a:t>
            </a:r>
            <a:r>
              <a:rPr lang="en-US" sz="1300">
                <a:latin typeface="+mj-lt"/>
              </a:rPr>
              <a:t> </a:t>
            </a:r>
            <a:r>
              <a:rPr lang="en-US" sz="1300">
                <a:solidFill>
                  <a:srgbClr val="009DB0"/>
                </a:solidFill>
                <a:latin typeface="+mj-lt"/>
              </a:rPr>
              <a:t>point</a:t>
            </a:r>
            <a:r>
              <a:rPr lang="en-US" sz="1300">
                <a:latin typeface="+mj-lt"/>
              </a:rPr>
              <a:t> in the customer journey</a:t>
            </a:r>
            <a:endParaRPr lang="en-US" sz="1300">
              <a:latin typeface="+mn-lt"/>
            </a:endParaRPr>
          </a:p>
        </p:txBody>
      </p:sp>
      <p:sp>
        <p:nvSpPr>
          <p:cNvPr id="384" name="TextBox 10">
            <a:extLst>
              <a:ext uri="{FF2B5EF4-FFF2-40B4-BE49-F238E27FC236}">
                <a16:creationId xmlns:a16="http://schemas.microsoft.com/office/drawing/2014/main" id="{39ED6A47-38E8-441F-BF3D-7F9BED49F243}"/>
              </a:ext>
            </a:extLst>
          </p:cNvPr>
          <p:cNvSpPr txBox="1"/>
          <p:nvPr/>
        </p:nvSpPr>
        <p:spPr>
          <a:xfrm>
            <a:off x="755406" y="921366"/>
            <a:ext cx="3417840" cy="261610"/>
          </a:xfrm>
          <a:prstGeom prst="rect">
            <a:avLst/>
          </a:prstGeom>
          <a:noFill/>
        </p:spPr>
        <p:txBody>
          <a:bodyPr wrap="square" rtlCol="0" anchor="ctr" anchorCtr="0">
            <a:spAutoFit/>
          </a:bodyPr>
          <a:lstStyle/>
          <a:p>
            <a:pPr algn="ctr"/>
            <a:r>
              <a:rPr lang="en-US" sz="1100" b="1" cap="small" err="1">
                <a:solidFill>
                  <a:srgbClr val="009DB0"/>
                </a:solidFill>
              </a:rPr>
              <a:t>Yomoni’s</a:t>
            </a:r>
            <a:r>
              <a:rPr lang="en-US" sz="1100" b="1" cap="small">
                <a:solidFill>
                  <a:srgbClr val="009DB0"/>
                </a:solidFill>
              </a:rPr>
              <a:t> Asset Information Sharing Form</a:t>
            </a:r>
          </a:p>
        </p:txBody>
      </p:sp>
      <p:grpSp>
        <p:nvGrpSpPr>
          <p:cNvPr id="183" name="Groupe 56">
            <a:extLst>
              <a:ext uri="{FF2B5EF4-FFF2-40B4-BE49-F238E27FC236}">
                <a16:creationId xmlns:a16="http://schemas.microsoft.com/office/drawing/2014/main" id="{F7E2C713-0E46-4A88-B977-BF0CCC345AA5}"/>
              </a:ext>
            </a:extLst>
          </p:cNvPr>
          <p:cNvGrpSpPr/>
          <p:nvPr/>
        </p:nvGrpSpPr>
        <p:grpSpPr>
          <a:xfrm>
            <a:off x="9076768" y="6415272"/>
            <a:ext cx="772875" cy="192882"/>
            <a:chOff x="10416619" y="1219200"/>
            <a:chExt cx="772875" cy="192882"/>
          </a:xfrm>
        </p:grpSpPr>
        <p:sp>
          <p:nvSpPr>
            <p:cNvPr id="226" name="Rectangle 225">
              <a:extLst>
                <a:ext uri="{FF2B5EF4-FFF2-40B4-BE49-F238E27FC236}">
                  <a16:creationId xmlns:a16="http://schemas.microsoft.com/office/drawing/2014/main" id="{9223A998-9717-4BE4-A0D4-7140F3C6DC5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27" name="Freeform 6">
              <a:extLst>
                <a:ext uri="{FF2B5EF4-FFF2-40B4-BE49-F238E27FC236}">
                  <a16:creationId xmlns:a16="http://schemas.microsoft.com/office/drawing/2014/main" id="{2D6C94BC-1E83-4448-B995-06F308F900B1}"/>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4" name="Groupe 2">
            <a:extLst>
              <a:ext uri="{FF2B5EF4-FFF2-40B4-BE49-F238E27FC236}">
                <a16:creationId xmlns:a16="http://schemas.microsoft.com/office/drawing/2014/main" id="{875210E1-A940-4291-9A1E-56F5245859D7}"/>
              </a:ext>
            </a:extLst>
          </p:cNvPr>
          <p:cNvGrpSpPr>
            <a:grpSpLocks noChangeAspect="1"/>
          </p:cNvGrpSpPr>
          <p:nvPr/>
        </p:nvGrpSpPr>
        <p:grpSpPr>
          <a:xfrm flipH="1">
            <a:off x="164125" y="266768"/>
            <a:ext cx="328776" cy="353706"/>
            <a:chOff x="165235" y="232554"/>
            <a:chExt cx="253804" cy="273051"/>
          </a:xfrm>
        </p:grpSpPr>
        <p:sp>
          <p:nvSpPr>
            <p:cNvPr id="158" name="Freeform 6">
              <a:extLst>
                <a:ext uri="{FF2B5EF4-FFF2-40B4-BE49-F238E27FC236}">
                  <a16:creationId xmlns:a16="http://schemas.microsoft.com/office/drawing/2014/main" id="{870FCD11-9917-4E86-AE84-49202F16A46C}"/>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Rectangle 162">
              <a:extLst>
                <a:ext uri="{FF2B5EF4-FFF2-40B4-BE49-F238E27FC236}">
                  <a16:creationId xmlns:a16="http://schemas.microsoft.com/office/drawing/2014/main" id="{F3E8D410-04B2-4F88-ACCF-B483095389E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pic>
        <p:nvPicPr>
          <p:cNvPr id="6" name="Picture 5">
            <a:extLst>
              <a:ext uri="{FF2B5EF4-FFF2-40B4-BE49-F238E27FC236}">
                <a16:creationId xmlns:a16="http://schemas.microsoft.com/office/drawing/2014/main" id="{8B6A47FC-6FE5-49FE-9C2B-3D34CDC5B5DB}"/>
              </a:ext>
            </a:extLst>
          </p:cNvPr>
          <p:cNvPicPr>
            <a:picLocks noChangeAspect="1"/>
          </p:cNvPicPr>
          <p:nvPr/>
        </p:nvPicPr>
        <p:blipFill>
          <a:blip r:embed="rId3"/>
          <a:stretch>
            <a:fillRect/>
          </a:stretch>
        </p:blipFill>
        <p:spPr>
          <a:xfrm>
            <a:off x="755407" y="1268274"/>
            <a:ext cx="3417839" cy="3582658"/>
          </a:xfrm>
          <a:prstGeom prst="rect">
            <a:avLst/>
          </a:prstGeom>
          <a:ln>
            <a:no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971AA4E7-0578-440A-9524-FA900189E95A}"/>
              </a:ext>
            </a:extLst>
          </p:cNvPr>
          <p:cNvPicPr>
            <a:picLocks noChangeAspect="1"/>
          </p:cNvPicPr>
          <p:nvPr/>
        </p:nvPicPr>
        <p:blipFill>
          <a:blip r:embed="rId4"/>
          <a:stretch>
            <a:fillRect/>
          </a:stretch>
        </p:blipFill>
        <p:spPr>
          <a:xfrm>
            <a:off x="4915365" y="1268274"/>
            <a:ext cx="4514796" cy="2752251"/>
          </a:xfrm>
          <a:prstGeom prst="rect">
            <a:avLst/>
          </a:prstGeom>
          <a:ln>
            <a:noFill/>
          </a:ln>
          <a:effectLst>
            <a:outerShdw blurRad="50800" dist="38100" dir="2700000" algn="tl" rotWithShape="0">
              <a:prstClr val="black">
                <a:alpha val="40000"/>
              </a:prstClr>
            </a:outerShdw>
          </a:effectLst>
        </p:spPr>
      </p:pic>
      <p:sp>
        <p:nvSpPr>
          <p:cNvPr id="164" name="TextBox 10">
            <a:extLst>
              <a:ext uri="{FF2B5EF4-FFF2-40B4-BE49-F238E27FC236}">
                <a16:creationId xmlns:a16="http://schemas.microsoft.com/office/drawing/2014/main" id="{16BD537B-27FF-4A70-97B3-57FF09F286F6}"/>
              </a:ext>
            </a:extLst>
          </p:cNvPr>
          <p:cNvSpPr txBox="1"/>
          <p:nvPr/>
        </p:nvSpPr>
        <p:spPr>
          <a:xfrm>
            <a:off x="4915365" y="921366"/>
            <a:ext cx="4514796" cy="261610"/>
          </a:xfrm>
          <a:prstGeom prst="rect">
            <a:avLst/>
          </a:prstGeom>
          <a:noFill/>
        </p:spPr>
        <p:txBody>
          <a:bodyPr wrap="square" rtlCol="0" anchor="ctr" anchorCtr="0">
            <a:spAutoFit/>
          </a:bodyPr>
          <a:lstStyle/>
          <a:p>
            <a:pPr algn="ctr"/>
            <a:r>
              <a:rPr lang="en-US" sz="1100" b="1" cap="small" err="1">
                <a:solidFill>
                  <a:srgbClr val="009DB0"/>
                </a:solidFill>
              </a:rPr>
              <a:t>Hellobank's</a:t>
            </a:r>
            <a:r>
              <a:rPr lang="en-US" sz="1100" b="1" cap="small">
                <a:solidFill>
                  <a:srgbClr val="009DB0"/>
                </a:solidFill>
              </a:rPr>
              <a:t> personal information sharing section </a:t>
            </a:r>
          </a:p>
        </p:txBody>
      </p:sp>
      <p:sp>
        <p:nvSpPr>
          <p:cNvPr id="18" name="TextBox 17">
            <a:extLst>
              <a:ext uri="{FF2B5EF4-FFF2-40B4-BE49-F238E27FC236}">
                <a16:creationId xmlns:a16="http://schemas.microsoft.com/office/drawing/2014/main" id="{43D9E4C5-6465-488F-90C4-38B05E975D9E}"/>
              </a:ext>
            </a:extLst>
          </p:cNvPr>
          <p:cNvSpPr txBox="1"/>
          <p:nvPr/>
        </p:nvSpPr>
        <p:spPr>
          <a:xfrm>
            <a:off x="755406" y="4969629"/>
            <a:ext cx="3417840" cy="646331"/>
          </a:xfrm>
          <a:prstGeom prst="rect">
            <a:avLst/>
          </a:prstGeom>
          <a:noFill/>
        </p:spPr>
        <p:txBody>
          <a:bodyPr wrap="square" rtlCol="0">
            <a:spAutoFit/>
          </a:bodyPr>
          <a:lstStyle/>
          <a:p>
            <a:pPr marL="171450" indent="-171450">
              <a:buClr>
                <a:srgbClr val="00B050"/>
              </a:buClr>
              <a:buFont typeface="Wingdings" panose="05000000000000000000" pitchFamily="2" charset="2"/>
              <a:buChar char="ü"/>
            </a:pPr>
            <a:r>
              <a:rPr lang="en-US" sz="900"/>
              <a:t>This easy to use form can be filled directly by the customer</a:t>
            </a:r>
          </a:p>
          <a:p>
            <a:pPr marL="171450" indent="-171450">
              <a:buClr>
                <a:srgbClr val="00B050"/>
              </a:buClr>
              <a:buFont typeface="Wingdings" panose="05000000000000000000" pitchFamily="2" charset="2"/>
              <a:buChar char="ü"/>
            </a:pPr>
            <a:r>
              <a:rPr lang="en-US" sz="900"/>
              <a:t>It helps </a:t>
            </a:r>
            <a:r>
              <a:rPr lang="en-US" sz="900" err="1"/>
              <a:t>Yomoni</a:t>
            </a:r>
            <a:r>
              <a:rPr lang="en-US" sz="900"/>
              <a:t> collect information on the prospect's financial situation</a:t>
            </a:r>
          </a:p>
        </p:txBody>
      </p:sp>
      <p:sp>
        <p:nvSpPr>
          <p:cNvPr id="19" name="Rectangle 18">
            <a:extLst>
              <a:ext uri="{FF2B5EF4-FFF2-40B4-BE49-F238E27FC236}">
                <a16:creationId xmlns:a16="http://schemas.microsoft.com/office/drawing/2014/main" id="{20DB843C-8AC8-4489-BF39-BE4C1AB75B4E}"/>
              </a:ext>
            </a:extLst>
          </p:cNvPr>
          <p:cNvSpPr/>
          <p:nvPr/>
        </p:nvSpPr>
        <p:spPr bwMode="auto">
          <a:xfrm>
            <a:off x="1219398" y="5752579"/>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latin typeface="+mj-lt"/>
              </a:rPr>
              <a:t>A </a:t>
            </a:r>
            <a:r>
              <a:rPr lang="en-US" sz="900" b="1">
                <a:solidFill>
                  <a:srgbClr val="009DB0"/>
                </a:solidFill>
                <a:latin typeface="+mj-lt"/>
              </a:rPr>
              <a:t>self-care</a:t>
            </a:r>
            <a:r>
              <a:rPr lang="en-US" sz="900">
                <a:latin typeface="+mj-lt"/>
              </a:rPr>
              <a:t> </a:t>
            </a:r>
            <a:r>
              <a:rPr lang="en-US" sz="900" b="1">
                <a:solidFill>
                  <a:srgbClr val="009DB0"/>
                </a:solidFill>
                <a:latin typeface="+mj-lt"/>
              </a:rPr>
              <a:t>solution</a:t>
            </a:r>
            <a:r>
              <a:rPr lang="en-US" sz="900">
                <a:latin typeface="+mj-lt"/>
              </a:rPr>
              <a:t> for </a:t>
            </a:r>
            <a:r>
              <a:rPr lang="en-US" sz="900" b="1">
                <a:solidFill>
                  <a:srgbClr val="009DB0"/>
                </a:solidFill>
                <a:latin typeface="+mj-lt"/>
              </a:rPr>
              <a:t>sharing</a:t>
            </a:r>
            <a:r>
              <a:rPr lang="en-US" sz="900">
                <a:latin typeface="+mj-lt"/>
              </a:rPr>
              <a:t> </a:t>
            </a:r>
            <a:r>
              <a:rPr lang="en-US" sz="900" b="1">
                <a:solidFill>
                  <a:srgbClr val="009DB0"/>
                </a:solidFill>
                <a:latin typeface="+mj-lt"/>
              </a:rPr>
              <a:t>documents</a:t>
            </a:r>
            <a:r>
              <a:rPr lang="en-US" sz="900">
                <a:latin typeface="+mj-lt"/>
              </a:rPr>
              <a:t> prior to an appointment with the advisor makes it possible:</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lang="en-US" sz="900">
                <a:latin typeface="+mj-lt"/>
              </a:rPr>
              <a:t>to </a:t>
            </a:r>
            <a:r>
              <a:rPr lang="en-US" sz="900" b="1">
                <a:solidFill>
                  <a:srgbClr val="009DB0"/>
                </a:solidFill>
                <a:latin typeface="+mj-lt"/>
              </a:rPr>
              <a:t>collect</a:t>
            </a:r>
            <a:r>
              <a:rPr lang="en-US" sz="900">
                <a:latin typeface="+mj-lt"/>
              </a:rPr>
              <a:t> </a:t>
            </a:r>
            <a:r>
              <a:rPr lang="en-US" sz="900" b="1">
                <a:solidFill>
                  <a:srgbClr val="009DB0"/>
                </a:solidFill>
                <a:latin typeface="+mj-lt"/>
              </a:rPr>
              <a:t>key</a:t>
            </a:r>
            <a:r>
              <a:rPr lang="en-US" sz="900">
                <a:latin typeface="+mj-lt"/>
              </a:rPr>
              <a:t> </a:t>
            </a:r>
            <a:r>
              <a:rPr lang="en-US" sz="900" b="1">
                <a:solidFill>
                  <a:srgbClr val="009DB0"/>
                </a:solidFill>
                <a:latin typeface="+mj-lt"/>
              </a:rPr>
              <a:t>data</a:t>
            </a:r>
            <a:r>
              <a:rPr lang="en-US" sz="900">
                <a:latin typeface="+mj-lt"/>
              </a:rPr>
              <a:t> for the preparation of the appointment</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lang="en-US" sz="900">
                <a:latin typeface="+mj-lt"/>
              </a:rPr>
              <a:t>to </a:t>
            </a:r>
            <a:r>
              <a:rPr lang="en-US" sz="900" b="1">
                <a:solidFill>
                  <a:srgbClr val="009DB0"/>
                </a:solidFill>
                <a:latin typeface="+mj-lt"/>
              </a:rPr>
              <a:t>reduce</a:t>
            </a:r>
            <a:r>
              <a:rPr lang="en-US" sz="900">
                <a:latin typeface="+mj-lt"/>
              </a:rPr>
              <a:t> the </a:t>
            </a:r>
            <a:r>
              <a:rPr lang="en-US" sz="900" b="1">
                <a:solidFill>
                  <a:srgbClr val="009DB0"/>
                </a:solidFill>
                <a:latin typeface="+mj-lt"/>
              </a:rPr>
              <a:t>time</a:t>
            </a:r>
            <a:r>
              <a:rPr lang="en-US" sz="900">
                <a:latin typeface="+mj-lt"/>
              </a:rPr>
              <a:t> </a:t>
            </a:r>
            <a:r>
              <a:rPr lang="en-US" sz="900" b="1">
                <a:solidFill>
                  <a:srgbClr val="009DB0"/>
                </a:solidFill>
                <a:latin typeface="+mj-lt"/>
              </a:rPr>
              <a:t>spent</a:t>
            </a:r>
            <a:r>
              <a:rPr lang="en-US" sz="900">
                <a:latin typeface="+mj-lt"/>
              </a:rPr>
              <a:t> </a:t>
            </a:r>
            <a:r>
              <a:rPr lang="en-US" sz="900" b="1">
                <a:solidFill>
                  <a:srgbClr val="009DB0"/>
                </a:solidFill>
                <a:latin typeface="+mj-lt"/>
              </a:rPr>
              <a:t>entering</a:t>
            </a:r>
            <a:r>
              <a:rPr lang="en-US" sz="900">
                <a:latin typeface="+mj-lt"/>
              </a:rPr>
              <a:t> </a:t>
            </a:r>
            <a:r>
              <a:rPr lang="en-US" sz="900" b="1">
                <a:solidFill>
                  <a:srgbClr val="009DB0"/>
                </a:solidFill>
                <a:latin typeface="+mj-lt"/>
              </a:rPr>
              <a:t>information</a:t>
            </a:r>
            <a:r>
              <a:rPr lang="en-US" sz="900">
                <a:latin typeface="+mj-lt"/>
              </a:rPr>
              <a:t> during the physical appointment and to </a:t>
            </a:r>
            <a:r>
              <a:rPr lang="en-US" sz="900" b="1">
                <a:solidFill>
                  <a:srgbClr val="009DB0"/>
                </a:solidFill>
                <a:latin typeface="+mj-lt"/>
              </a:rPr>
              <a:t>focus</a:t>
            </a:r>
            <a:r>
              <a:rPr lang="en-US" sz="900">
                <a:latin typeface="+mj-lt"/>
              </a:rPr>
              <a:t> on </a:t>
            </a:r>
            <a:r>
              <a:rPr lang="en-US" sz="900" b="1">
                <a:solidFill>
                  <a:srgbClr val="009DB0"/>
                </a:solidFill>
                <a:latin typeface="+mj-lt"/>
              </a:rPr>
              <a:t>human</a:t>
            </a:r>
            <a:r>
              <a:rPr lang="en-US" sz="900">
                <a:latin typeface="+mj-lt"/>
              </a:rPr>
              <a:t> </a:t>
            </a:r>
            <a:r>
              <a:rPr lang="en-US" sz="900" b="1">
                <a:solidFill>
                  <a:srgbClr val="009DB0"/>
                </a:solidFill>
                <a:latin typeface="+mj-lt"/>
              </a:rPr>
              <a:t>interaction</a:t>
            </a:r>
            <a:r>
              <a:rPr lang="en-US" sz="900">
                <a:latin typeface="+mj-lt"/>
              </a:rPr>
              <a:t> and </a:t>
            </a:r>
            <a:r>
              <a:rPr lang="en-US" sz="900" b="1">
                <a:solidFill>
                  <a:srgbClr val="009DB0"/>
                </a:solidFill>
                <a:latin typeface="+mj-lt"/>
              </a:rPr>
              <a:t>advice</a:t>
            </a:r>
          </a:p>
        </p:txBody>
      </p:sp>
      <p:sp>
        <p:nvSpPr>
          <p:cNvPr id="20" name="Rectangle 19">
            <a:extLst>
              <a:ext uri="{FF2B5EF4-FFF2-40B4-BE49-F238E27FC236}">
                <a16:creationId xmlns:a16="http://schemas.microsoft.com/office/drawing/2014/main" id="{4787C895-3FBB-4417-A134-E6B94BF3E052}"/>
              </a:ext>
            </a:extLst>
          </p:cNvPr>
          <p:cNvSpPr/>
          <p:nvPr/>
        </p:nvSpPr>
        <p:spPr bwMode="auto">
          <a:xfrm>
            <a:off x="109668" y="5740332"/>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1" name="Triangle isocèle 32">
            <a:extLst>
              <a:ext uri="{FF2B5EF4-FFF2-40B4-BE49-F238E27FC236}">
                <a16:creationId xmlns:a16="http://schemas.microsoft.com/office/drawing/2014/main" id="{EC732156-F91E-44AE-829D-22352DC76B04}"/>
              </a:ext>
            </a:extLst>
          </p:cNvPr>
          <p:cNvSpPr/>
          <p:nvPr/>
        </p:nvSpPr>
        <p:spPr bwMode="auto">
          <a:xfrm rot="5400000">
            <a:off x="-93532" y="5933606"/>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71" name="TextBox 170">
            <a:extLst>
              <a:ext uri="{FF2B5EF4-FFF2-40B4-BE49-F238E27FC236}">
                <a16:creationId xmlns:a16="http://schemas.microsoft.com/office/drawing/2014/main" id="{9F300D9E-FA1A-494D-A197-8E9D7077888D}"/>
              </a:ext>
            </a:extLst>
          </p:cNvPr>
          <p:cNvSpPr txBox="1"/>
          <p:nvPr/>
        </p:nvSpPr>
        <p:spPr>
          <a:xfrm>
            <a:off x="4953000" y="4110978"/>
            <a:ext cx="4477161" cy="784830"/>
          </a:xfrm>
          <a:prstGeom prst="rect">
            <a:avLst/>
          </a:prstGeom>
          <a:noFill/>
        </p:spPr>
        <p:txBody>
          <a:bodyPr wrap="square" rtlCol="0">
            <a:spAutoFit/>
          </a:bodyPr>
          <a:lstStyle/>
          <a:p>
            <a:pPr marL="171450" indent="-171450">
              <a:buClr>
                <a:srgbClr val="00B050"/>
              </a:buClr>
              <a:buFont typeface="Wingdings" panose="05000000000000000000" pitchFamily="2" charset="2"/>
              <a:buChar char="ü"/>
            </a:pPr>
            <a:r>
              <a:rPr lang="en-US" sz="900"/>
              <a:t>The client personal digital space is easy to use and allows the customer to deposit all the requested documents in one place via a drag and drop tool</a:t>
            </a:r>
          </a:p>
          <a:p>
            <a:pPr marL="171450" indent="-171450">
              <a:buClr>
                <a:srgbClr val="00B050"/>
              </a:buClr>
              <a:buFont typeface="Wingdings" panose="05000000000000000000" pitchFamily="2" charset="2"/>
              <a:buChar char="ü"/>
            </a:pPr>
            <a:r>
              <a:rPr lang="en-US" sz="900"/>
              <a:t>The customer easily knows which documents he still has to share via icons (i.e., green or red tick)</a:t>
            </a:r>
          </a:p>
        </p:txBody>
      </p:sp>
      <p:sp>
        <p:nvSpPr>
          <p:cNvPr id="3" name="Espace réservé du texte 2">
            <a:extLst>
              <a:ext uri="{FF2B5EF4-FFF2-40B4-BE49-F238E27FC236}">
                <a16:creationId xmlns:a16="http://schemas.microsoft.com/office/drawing/2014/main" id="{C525DEF8-0504-4172-B923-85186E2B57EE}"/>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Tree>
    <p:extLst>
      <p:ext uri="{BB962C8B-B14F-4D97-AF65-F5344CB8AC3E}">
        <p14:creationId xmlns:p14="http://schemas.microsoft.com/office/powerpoint/2010/main" val="21959266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68" y="-1028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a:solidFill>
                  <a:schemeClr val="accent5"/>
                </a:solidFill>
              </a:rPr>
              <a:t>Project Diamond</a:t>
            </a:r>
            <a:endParaRPr lang="en-US" sz="2000" b="1" i="1">
              <a:solidFill>
                <a:schemeClr val="accent5"/>
              </a:solidFill>
            </a:endParaRPr>
          </a:p>
          <a:p>
            <a:endParaRPr lang="en-US" sz="2000" b="1" i="1">
              <a:solidFill>
                <a:schemeClr val="accent5"/>
              </a:solidFill>
            </a:endParaRPr>
          </a:p>
          <a:p>
            <a:r>
              <a:rPr lang="en-US" sz="1800" i="1">
                <a:solidFill>
                  <a:srgbClr val="4BACC6"/>
                </a:solidFill>
              </a:rPr>
              <a:t>Thank you</a:t>
            </a:r>
            <a:endParaRPr lang="en-US" sz="1800" b="1" i="1">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6630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D82789-85ED-487F-A037-D55E1815A3F1}"/>
              </a:ext>
            </a:extLst>
          </p:cNvPr>
          <p:cNvGraphicFramePr>
            <a:graphicFrameLocks noChangeAspect="1"/>
          </p:cNvGraphicFramePr>
          <p:nvPr>
            <p:custDataLst>
              <p:tags r:id="rId1"/>
            </p:custDataLst>
            <p:extLst>
              <p:ext uri="{D42A27DB-BD31-4B8C-83A1-F6EECF244321}">
                <p14:modId xmlns:p14="http://schemas.microsoft.com/office/powerpoint/2010/main" val="3259005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9" name="Object 8" hidden="1">
                        <a:extLst>
                          <a:ext uri="{FF2B5EF4-FFF2-40B4-BE49-F238E27FC236}">
                            <a16:creationId xmlns:a16="http://schemas.microsoft.com/office/drawing/2014/main" id="{F9D82789-85ED-487F-A037-D55E1815A3F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1AB5C32-5AFB-4B1D-B22E-8108FC2E017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1200">
              <a:latin typeface="Verdana" panose="020B0604030504040204" pitchFamily="34" charset="0"/>
              <a:ea typeface="Verdana" panose="020B0604030504040204" pitchFamily="34" charset="0"/>
              <a:sym typeface="Verdana" panose="020B0604030504040204" pitchFamily="34" charset="0"/>
            </a:endParaRPr>
          </a:p>
        </p:txBody>
      </p:sp>
      <p:sp>
        <p:nvSpPr>
          <p:cNvPr id="19" name="Rectangle 18">
            <a:extLst>
              <a:ext uri="{FF2B5EF4-FFF2-40B4-BE49-F238E27FC236}">
                <a16:creationId xmlns:a16="http://schemas.microsoft.com/office/drawing/2014/main" id="{C0DFC1C9-47BB-4994-98D1-EDFC521A8810}"/>
              </a:ext>
            </a:extLst>
          </p:cNvPr>
          <p:cNvSpPr/>
          <p:nvPr/>
        </p:nvSpPr>
        <p:spPr>
          <a:xfrm>
            <a:off x="4972000" y="2167509"/>
            <a:ext cx="4665600" cy="4115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1"/>
              </a:buClr>
            </a:pPr>
            <a:r>
              <a:rPr lang="en-US" sz="900" b="1">
                <a:solidFill>
                  <a:srgbClr val="009DB0"/>
                </a:solidFill>
              </a:rPr>
              <a:t>Underlying opportunities in terms of direct </a:t>
            </a:r>
          </a:p>
          <a:p>
            <a:pPr algn="ctr">
              <a:buClr>
                <a:schemeClr val="tx1"/>
              </a:buClr>
            </a:pPr>
            <a:r>
              <a:rPr lang="en-US" sz="900" b="1">
                <a:solidFill>
                  <a:srgbClr val="009DB0"/>
                </a:solidFill>
              </a:rPr>
              <a:t>customer acquisition</a:t>
            </a:r>
            <a:endParaRPr lang="en-US" sz="900" b="1" i="1">
              <a:solidFill>
                <a:srgbClr val="009DB0"/>
              </a:solidFill>
            </a:endParaRPr>
          </a:p>
        </p:txBody>
      </p:sp>
      <p:sp>
        <p:nvSpPr>
          <p:cNvPr id="2" name="Titre 1">
            <a:extLst>
              <a:ext uri="{FF2B5EF4-FFF2-40B4-BE49-F238E27FC236}">
                <a16:creationId xmlns:a16="http://schemas.microsoft.com/office/drawing/2014/main" id="{FB8E4CB3-F3AC-44B0-A090-C4689BC19263}"/>
              </a:ext>
            </a:extLst>
          </p:cNvPr>
          <p:cNvSpPr>
            <a:spLocks noGrp="1"/>
          </p:cNvSpPr>
          <p:nvPr>
            <p:ph type="ctrTitle"/>
          </p:nvPr>
        </p:nvSpPr>
        <p:spPr>
          <a:xfrm>
            <a:off x="584515" y="116632"/>
            <a:ext cx="8460921" cy="576064"/>
          </a:xfrm>
        </p:spPr>
        <p:txBody>
          <a:bodyPr/>
          <a:lstStyle/>
          <a:p>
            <a:r>
              <a:rPr lang="en-US" sz="1200" b="0"/>
              <a:t>Three </a:t>
            </a:r>
            <a:r>
              <a:rPr lang="en-US" sz="1200">
                <a:solidFill>
                  <a:srgbClr val="009DB0"/>
                </a:solidFill>
              </a:rPr>
              <a:t>levels of digital ambitions</a:t>
            </a:r>
            <a:r>
              <a:rPr lang="en-US" sz="1200"/>
              <a:t> </a:t>
            </a:r>
            <a:r>
              <a:rPr lang="en-US" sz="1200" b="0"/>
              <a:t>can be envisioned to enhance </a:t>
            </a:r>
            <a:r>
              <a:rPr lang="en-US" sz="1200">
                <a:solidFill>
                  <a:srgbClr val="009DB0"/>
                </a:solidFill>
              </a:rPr>
              <a:t>CG’s existing distribution channel</a:t>
            </a:r>
            <a:r>
              <a:rPr lang="en-US" sz="1200">
                <a:solidFill>
                  <a:schemeClr val="accent5"/>
                </a:solidFill>
              </a:rPr>
              <a:t>s </a:t>
            </a:r>
            <a:r>
              <a:rPr lang="en-US" sz="1200" b="0"/>
              <a:t>and </a:t>
            </a:r>
            <a:br>
              <a:rPr lang="en-US" sz="1200" b="0"/>
            </a:br>
            <a:r>
              <a:rPr lang="en-US" sz="1200">
                <a:solidFill>
                  <a:srgbClr val="009DB0"/>
                </a:solidFill>
              </a:rPr>
              <a:t>pre-empt</a:t>
            </a:r>
            <a:r>
              <a:rPr lang="en-US" sz="1200" b="0"/>
              <a:t> the </a:t>
            </a:r>
            <a:r>
              <a:rPr lang="en-US" sz="1200">
                <a:solidFill>
                  <a:srgbClr val="009DB0"/>
                </a:solidFill>
              </a:rPr>
              <a:t>acquisition</a:t>
            </a:r>
            <a:r>
              <a:rPr lang="en-US" sz="1200" b="0"/>
              <a:t> of </a:t>
            </a:r>
            <a:r>
              <a:rPr lang="en-US" sz="1200">
                <a:solidFill>
                  <a:srgbClr val="009DB0"/>
                </a:solidFill>
              </a:rPr>
              <a:t>digital native customers</a:t>
            </a:r>
            <a:r>
              <a:rPr lang="en-US" sz="1200" b="0">
                <a:solidFill>
                  <a:srgbClr val="009DB0"/>
                </a:solidFill>
              </a:rPr>
              <a:t> </a:t>
            </a:r>
            <a:r>
              <a:rPr lang="en-US" sz="1200" b="0"/>
              <a:t>in the coming years </a:t>
            </a:r>
          </a:p>
        </p:txBody>
      </p:sp>
      <p:sp>
        <p:nvSpPr>
          <p:cNvPr id="7" name="Rectangle 6">
            <a:extLst>
              <a:ext uri="{FF2B5EF4-FFF2-40B4-BE49-F238E27FC236}">
                <a16:creationId xmlns:a16="http://schemas.microsoft.com/office/drawing/2014/main" id="{0D77B4DA-EAEB-4BC1-BAA6-B0A575E112CA}"/>
              </a:ext>
            </a:extLst>
          </p:cNvPr>
          <p:cNvSpPr/>
          <p:nvPr/>
        </p:nvSpPr>
        <p:spPr>
          <a:xfrm>
            <a:off x="210074" y="2167510"/>
            <a:ext cx="4666437" cy="4115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1"/>
              </a:buClr>
            </a:pPr>
            <a:r>
              <a:rPr lang="en-US" sz="900" b="1">
                <a:solidFill>
                  <a:srgbClr val="009DB0"/>
                </a:solidFill>
              </a:rPr>
              <a:t>Underlying opportunities in terms of customer acquisition</a:t>
            </a:r>
            <a:r>
              <a:rPr lang="en-US" sz="900" b="1" i="1">
                <a:solidFill>
                  <a:srgbClr val="009DB0"/>
                </a:solidFill>
              </a:rPr>
              <a:t> </a:t>
            </a:r>
            <a:r>
              <a:rPr lang="en-US" sz="900" b="1">
                <a:solidFill>
                  <a:srgbClr val="009DB0"/>
                </a:solidFill>
              </a:rPr>
              <a:t>through prescribers</a:t>
            </a:r>
            <a:endParaRPr lang="en-US" sz="900" b="1" i="1">
              <a:solidFill>
                <a:srgbClr val="009DB0"/>
              </a:solidFill>
            </a:endParaRPr>
          </a:p>
        </p:txBody>
      </p:sp>
      <p:sp>
        <p:nvSpPr>
          <p:cNvPr id="10" name="Rectangle : coins arrondis 9">
            <a:extLst>
              <a:ext uri="{FF2B5EF4-FFF2-40B4-BE49-F238E27FC236}">
                <a16:creationId xmlns:a16="http://schemas.microsoft.com/office/drawing/2014/main" id="{0FF5F3ED-D76D-495F-89AD-0484684E5D01}"/>
              </a:ext>
            </a:extLst>
          </p:cNvPr>
          <p:cNvSpPr/>
          <p:nvPr/>
        </p:nvSpPr>
        <p:spPr bwMode="auto">
          <a:xfrm>
            <a:off x="5376284" y="2991618"/>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Digital-native core affluent and HNWI customers</a:t>
            </a:r>
          </a:p>
        </p:txBody>
      </p:sp>
      <p:sp>
        <p:nvSpPr>
          <p:cNvPr id="55" name="Bulle narrative : rectangle 54">
            <a:extLst>
              <a:ext uri="{FF2B5EF4-FFF2-40B4-BE49-F238E27FC236}">
                <a16:creationId xmlns:a16="http://schemas.microsoft.com/office/drawing/2014/main" id="{40E6A26C-2204-4908-8D04-C7DC02810224}"/>
              </a:ext>
            </a:extLst>
          </p:cNvPr>
          <p:cNvSpPr/>
          <p:nvPr/>
        </p:nvSpPr>
        <p:spPr>
          <a:xfrm>
            <a:off x="332369" y="6380636"/>
            <a:ext cx="1148290" cy="278893"/>
          </a:xfrm>
          <a:prstGeom prst="wedgeRectCallout">
            <a:avLst>
              <a:gd name="adj1" fmla="val -22490"/>
              <a:gd name="adj2" fmla="val 80087"/>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a:solidFill>
                  <a:srgbClr val="009DB0"/>
                </a:solidFill>
              </a:rPr>
              <a:t>Digital Opportunity for CG</a:t>
            </a:r>
          </a:p>
        </p:txBody>
      </p:sp>
      <p:sp>
        <p:nvSpPr>
          <p:cNvPr id="62" name="Bulle narrative : rectangle 61">
            <a:extLst>
              <a:ext uri="{FF2B5EF4-FFF2-40B4-BE49-F238E27FC236}">
                <a16:creationId xmlns:a16="http://schemas.microsoft.com/office/drawing/2014/main" id="{6C609EDD-CC3E-4B3C-9353-6EC0EA00A07B}"/>
              </a:ext>
            </a:extLst>
          </p:cNvPr>
          <p:cNvSpPr/>
          <p:nvPr/>
        </p:nvSpPr>
        <p:spPr>
          <a:xfrm>
            <a:off x="428265" y="3847666"/>
            <a:ext cx="2560473" cy="979272"/>
          </a:xfrm>
          <a:prstGeom prst="wedgeRectCallout">
            <a:avLst>
              <a:gd name="adj1" fmla="val 58851"/>
              <a:gd name="adj2" fmla="val -45168"/>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Digital platform/software for prescribers</a:t>
            </a:r>
          </a:p>
          <a:p>
            <a:pPr marL="90488" lvl="1" algn="ctr"/>
            <a:endParaRPr lang="en-US" sz="700">
              <a:solidFill>
                <a:schemeClr val="tx1"/>
              </a:solidFill>
              <a:latin typeface="+mj-lt"/>
            </a:endParaRPr>
          </a:p>
          <a:p>
            <a:pPr marL="90488" lvl="1" algn="ctr"/>
            <a:r>
              <a:rPr lang="en-US" sz="700">
                <a:solidFill>
                  <a:schemeClr val="tx1"/>
                </a:solidFill>
                <a:latin typeface="+mj-lt"/>
              </a:rPr>
              <a:t>Develop (make or buy) and promote </a:t>
            </a:r>
            <a:r>
              <a:rPr lang="en-US" sz="700" b="1">
                <a:solidFill>
                  <a:schemeClr val="tx1"/>
                </a:solidFill>
                <a:latin typeface="+mj-lt"/>
              </a:rPr>
              <a:t>software solutions dedicated to CPAs</a:t>
            </a:r>
            <a:r>
              <a:rPr lang="en-US" sz="700" b="1">
                <a:solidFill>
                  <a:srgbClr val="009DB0"/>
                </a:solidFill>
                <a:latin typeface="+mj-lt"/>
              </a:rPr>
              <a:t> </a:t>
            </a:r>
            <a:r>
              <a:rPr lang="en-US" sz="700">
                <a:solidFill>
                  <a:schemeClr val="tx1"/>
                </a:solidFill>
                <a:latin typeface="+mj-lt"/>
              </a:rPr>
              <a:t>(i.e., </a:t>
            </a:r>
            <a:r>
              <a:rPr lang="en-US" sz="700" err="1">
                <a:solidFill>
                  <a:schemeClr val="tx1"/>
                </a:solidFill>
                <a:latin typeface="+mj-lt"/>
              </a:rPr>
              <a:t>Alpheys</a:t>
            </a:r>
            <a:r>
              <a:rPr lang="en-US" sz="700">
                <a:solidFill>
                  <a:schemeClr val="tx1"/>
                </a:solidFill>
                <a:latin typeface="+mj-lt"/>
              </a:rPr>
              <a:t>, 360+1)</a:t>
            </a:r>
            <a:r>
              <a:rPr lang="en-US" sz="700">
                <a:solidFill>
                  <a:srgbClr val="009DB0"/>
                </a:solidFill>
                <a:latin typeface="+mj-lt"/>
              </a:rPr>
              <a:t> </a:t>
            </a:r>
            <a:r>
              <a:rPr lang="en-US" sz="700">
                <a:solidFill>
                  <a:schemeClr val="tx1"/>
                </a:solidFill>
                <a:latin typeface="+mj-lt"/>
              </a:rPr>
              <a:t>to support them in their</a:t>
            </a:r>
            <a:r>
              <a:rPr lang="en-US" sz="700">
                <a:solidFill>
                  <a:srgbClr val="009DB0"/>
                </a:solidFill>
                <a:latin typeface="+mj-lt"/>
              </a:rPr>
              <a:t> </a:t>
            </a:r>
            <a:r>
              <a:rPr lang="en-US" sz="700" b="1">
                <a:solidFill>
                  <a:schemeClr val="tx1"/>
                </a:solidFill>
                <a:latin typeface="+mj-lt"/>
              </a:rPr>
              <a:t>diversification towards wealth management activities </a:t>
            </a:r>
          </a:p>
        </p:txBody>
      </p:sp>
      <p:sp>
        <p:nvSpPr>
          <p:cNvPr id="64" name="Bulle narrative : rectangle 63">
            <a:extLst>
              <a:ext uri="{FF2B5EF4-FFF2-40B4-BE49-F238E27FC236}">
                <a16:creationId xmlns:a16="http://schemas.microsoft.com/office/drawing/2014/main" id="{56E98C4B-906B-4688-8368-B03CB12E2832}"/>
              </a:ext>
            </a:extLst>
          </p:cNvPr>
          <p:cNvSpPr/>
          <p:nvPr/>
        </p:nvSpPr>
        <p:spPr>
          <a:xfrm>
            <a:off x="428265" y="2603266"/>
            <a:ext cx="2560473" cy="1041974"/>
          </a:xfrm>
          <a:prstGeom prst="wedgeRectCallout">
            <a:avLst>
              <a:gd name="adj1" fmla="val 56211"/>
              <a:gd name="adj2" fmla="val 27964"/>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Digital reputation and communication</a:t>
            </a:r>
          </a:p>
          <a:p>
            <a:pPr marL="90488" lvl="1" algn="ctr"/>
            <a:endParaRPr lang="en-US" sz="500">
              <a:solidFill>
                <a:schemeClr val="tx1"/>
              </a:solidFill>
              <a:latin typeface="+mj-lt"/>
            </a:endParaRPr>
          </a:p>
          <a:p>
            <a:pPr marL="90488" lvl="1" algn="ctr"/>
            <a:r>
              <a:rPr lang="en-US" sz="700">
                <a:solidFill>
                  <a:schemeClr val="tx1"/>
                </a:solidFill>
                <a:latin typeface="+mj-lt"/>
              </a:rPr>
              <a:t>Enhance digital </a:t>
            </a:r>
            <a:r>
              <a:rPr lang="en-US" sz="700" b="1">
                <a:solidFill>
                  <a:schemeClr val="tx1"/>
                </a:solidFill>
                <a:latin typeface="+mj-lt"/>
              </a:rPr>
              <a:t>communication channels </a:t>
            </a:r>
            <a:r>
              <a:rPr lang="en-US" sz="700">
                <a:solidFill>
                  <a:schemeClr val="tx1"/>
                </a:solidFill>
                <a:latin typeface="+mj-lt"/>
              </a:rPr>
              <a:t>to enhance CG’s reputation and get closer to CPAs (e.g., webinars, e-trainings, specialized podcasts, advanced high-value-added functionalities in the existing dedicated portal)</a:t>
            </a:r>
            <a:endParaRPr lang="en-US" sz="700" b="1">
              <a:solidFill>
                <a:schemeClr val="tx1"/>
              </a:solidFill>
              <a:latin typeface="+mj-lt"/>
            </a:endParaRPr>
          </a:p>
        </p:txBody>
      </p:sp>
      <p:sp>
        <p:nvSpPr>
          <p:cNvPr id="79" name="ZoneTexte 39">
            <a:extLst>
              <a:ext uri="{FF2B5EF4-FFF2-40B4-BE49-F238E27FC236}">
                <a16:creationId xmlns:a16="http://schemas.microsoft.com/office/drawing/2014/main" id="{4FD9671F-592C-4BF3-A77B-BC5930F2C083}"/>
              </a:ext>
            </a:extLst>
          </p:cNvPr>
          <p:cNvSpPr txBox="1"/>
          <p:nvPr/>
        </p:nvSpPr>
        <p:spPr>
          <a:xfrm>
            <a:off x="2362107" y="6361606"/>
            <a:ext cx="944897" cy="338554"/>
          </a:xfrm>
          <a:prstGeom prst="rect">
            <a:avLst/>
          </a:prstGeom>
          <a:noFill/>
        </p:spPr>
        <p:txBody>
          <a:bodyPr wrap="square" rtlCol="0">
            <a:spAutoFit/>
          </a:bodyPr>
          <a:lstStyle/>
          <a:p>
            <a:r>
              <a:rPr lang="en-US" sz="800"/>
              <a:t>Level of digital ambition</a:t>
            </a:r>
          </a:p>
        </p:txBody>
      </p:sp>
      <p:sp>
        <p:nvSpPr>
          <p:cNvPr id="87" name="Bulle narrative : rectangle 86">
            <a:extLst>
              <a:ext uri="{FF2B5EF4-FFF2-40B4-BE49-F238E27FC236}">
                <a16:creationId xmlns:a16="http://schemas.microsoft.com/office/drawing/2014/main" id="{05112448-0325-48E1-AA30-25AFCB854C67}"/>
              </a:ext>
            </a:extLst>
          </p:cNvPr>
          <p:cNvSpPr/>
          <p:nvPr/>
        </p:nvSpPr>
        <p:spPr>
          <a:xfrm>
            <a:off x="431259" y="5029364"/>
            <a:ext cx="2560473" cy="1072800"/>
          </a:xfrm>
          <a:prstGeom prst="wedgeRectCallout">
            <a:avLst>
              <a:gd name="adj1" fmla="val 56095"/>
              <a:gd name="adj2" fmla="val -35364"/>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White label MLM network of </a:t>
            </a:r>
          </a:p>
          <a:p>
            <a:pPr marL="90488" lvl="1" algn="ctr"/>
            <a:r>
              <a:rPr lang="en-US" sz="800" b="1">
                <a:solidFill>
                  <a:srgbClr val="009DB0"/>
                </a:solidFill>
                <a:latin typeface="+mj-lt"/>
              </a:rPr>
              <a:t>independent CGPs</a:t>
            </a:r>
          </a:p>
          <a:p>
            <a:pPr marL="90488" lvl="1" algn="ctr"/>
            <a:endParaRPr lang="en-US" sz="700">
              <a:solidFill>
                <a:schemeClr val="tx1"/>
              </a:solidFill>
              <a:latin typeface="+mj-lt"/>
            </a:endParaRPr>
          </a:p>
          <a:p>
            <a:pPr marL="90488" lvl="1" algn="ctr"/>
            <a:r>
              <a:rPr lang="en-US" sz="700">
                <a:solidFill>
                  <a:schemeClr val="tx1"/>
                </a:solidFill>
                <a:latin typeface="+mj-lt"/>
              </a:rPr>
              <a:t>Launch a </a:t>
            </a:r>
            <a:r>
              <a:rPr lang="en-US" sz="700" b="1">
                <a:solidFill>
                  <a:schemeClr val="tx1"/>
                </a:solidFill>
                <a:latin typeface="+mj-lt"/>
              </a:rPr>
              <a:t>white label MLM-based network</a:t>
            </a:r>
            <a:r>
              <a:rPr lang="en-US" sz="700" b="1">
                <a:solidFill>
                  <a:srgbClr val="009DB0"/>
                </a:solidFill>
                <a:latin typeface="+mj-lt"/>
              </a:rPr>
              <a:t> </a:t>
            </a:r>
            <a:r>
              <a:rPr lang="en-US" sz="700">
                <a:solidFill>
                  <a:schemeClr val="tx1"/>
                </a:solidFill>
                <a:latin typeface="+mj-lt"/>
              </a:rPr>
              <a:t>of </a:t>
            </a:r>
            <a:r>
              <a:rPr lang="en-US" sz="700" b="1">
                <a:solidFill>
                  <a:schemeClr val="tx1"/>
                </a:solidFill>
                <a:latin typeface="+mj-lt"/>
              </a:rPr>
              <a:t>self employed CGPs </a:t>
            </a:r>
            <a:r>
              <a:rPr lang="en-US" sz="700">
                <a:solidFill>
                  <a:schemeClr val="tx1"/>
                </a:solidFill>
                <a:latin typeface="+mj-lt"/>
              </a:rPr>
              <a:t>to target the low mass affluent segment</a:t>
            </a:r>
          </a:p>
        </p:txBody>
      </p:sp>
      <p:sp>
        <p:nvSpPr>
          <p:cNvPr id="89" name="Bulle narrative : rectangle 88">
            <a:extLst>
              <a:ext uri="{FF2B5EF4-FFF2-40B4-BE49-F238E27FC236}">
                <a16:creationId xmlns:a16="http://schemas.microsoft.com/office/drawing/2014/main" id="{A0E28E1D-BC71-4B3E-B392-3F131FC9B453}"/>
              </a:ext>
            </a:extLst>
          </p:cNvPr>
          <p:cNvSpPr/>
          <p:nvPr/>
        </p:nvSpPr>
        <p:spPr>
          <a:xfrm>
            <a:off x="6783115" y="2595372"/>
            <a:ext cx="2560473" cy="1049868"/>
          </a:xfrm>
          <a:prstGeom prst="wedgeRectCallout">
            <a:avLst>
              <a:gd name="adj1" fmla="val -55038"/>
              <a:gd name="adj2" fmla="val 19976"/>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Data-augmented advisors</a:t>
            </a:r>
          </a:p>
          <a:p>
            <a:pPr marL="90488" lvl="1" algn="ctr"/>
            <a:endParaRPr lang="en-US" sz="500">
              <a:solidFill>
                <a:schemeClr val="tx1"/>
              </a:solidFill>
              <a:latin typeface="+mj-lt"/>
            </a:endParaRPr>
          </a:p>
          <a:p>
            <a:pPr marL="90488" lvl="1" algn="ctr"/>
            <a:r>
              <a:rPr lang="en-US" sz="700">
                <a:solidFill>
                  <a:schemeClr val="tx1"/>
                </a:solidFill>
                <a:latin typeface="+mj-lt"/>
              </a:rPr>
              <a:t>Streamline </a:t>
            </a:r>
            <a:r>
              <a:rPr lang="en-US" sz="700" b="1">
                <a:solidFill>
                  <a:schemeClr val="tx1"/>
                </a:solidFill>
                <a:latin typeface="+mj-lt"/>
              </a:rPr>
              <a:t>back and middle office operations </a:t>
            </a:r>
            <a:r>
              <a:rPr lang="en-US" sz="700">
                <a:solidFill>
                  <a:schemeClr val="tx1"/>
                </a:solidFill>
                <a:latin typeface="+mj-lt"/>
              </a:rPr>
              <a:t>with </a:t>
            </a:r>
            <a:r>
              <a:rPr lang="en-US" sz="700" b="1">
                <a:solidFill>
                  <a:schemeClr val="tx1"/>
                </a:solidFill>
                <a:latin typeface="+mj-lt"/>
              </a:rPr>
              <a:t>smart use of digital off-the-shelf solutions </a:t>
            </a:r>
            <a:r>
              <a:rPr lang="en-US" sz="700">
                <a:solidFill>
                  <a:schemeClr val="tx1"/>
                </a:solidFill>
                <a:latin typeface="+mj-lt"/>
              </a:rPr>
              <a:t>to give more time to CGPs to </a:t>
            </a:r>
            <a:r>
              <a:rPr lang="en-US" sz="700" b="1">
                <a:solidFill>
                  <a:schemeClr val="tx1"/>
                </a:solidFill>
                <a:latin typeface="+mj-lt"/>
              </a:rPr>
              <a:t>focus on their core high value-added activity</a:t>
            </a:r>
            <a:r>
              <a:rPr lang="en-US" sz="700" b="1">
                <a:solidFill>
                  <a:srgbClr val="009DB0"/>
                </a:solidFill>
                <a:latin typeface="+mj-lt"/>
              </a:rPr>
              <a:t> </a:t>
            </a:r>
            <a:r>
              <a:rPr lang="en-US" sz="700">
                <a:solidFill>
                  <a:schemeClr val="tx1"/>
                </a:solidFill>
                <a:latin typeface="+mj-lt"/>
              </a:rPr>
              <a:t>(i.e., advisory)</a:t>
            </a:r>
          </a:p>
        </p:txBody>
      </p:sp>
      <p:sp>
        <p:nvSpPr>
          <p:cNvPr id="94" name="Bulle narrative : rectangle 93">
            <a:extLst>
              <a:ext uri="{FF2B5EF4-FFF2-40B4-BE49-F238E27FC236}">
                <a16:creationId xmlns:a16="http://schemas.microsoft.com/office/drawing/2014/main" id="{B28F0912-F380-4A47-81A4-E98537CA886A}"/>
              </a:ext>
            </a:extLst>
          </p:cNvPr>
          <p:cNvSpPr/>
          <p:nvPr/>
        </p:nvSpPr>
        <p:spPr>
          <a:xfrm>
            <a:off x="6763436" y="3843629"/>
            <a:ext cx="2580152" cy="987110"/>
          </a:xfrm>
          <a:prstGeom prst="wedgeRectCallout">
            <a:avLst>
              <a:gd name="adj1" fmla="val -56566"/>
              <a:gd name="adj2" fmla="val -45721"/>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t"/>
          <a:lstStyle/>
          <a:p>
            <a:pPr marL="90488" lvl="1" algn="ctr"/>
            <a:r>
              <a:rPr lang="en-US" sz="800" b="1">
                <a:solidFill>
                  <a:srgbClr val="009DB0"/>
                </a:solidFill>
                <a:latin typeface="+mj-lt"/>
              </a:rPr>
              <a:t>“</a:t>
            </a:r>
            <a:r>
              <a:rPr lang="en-US" sz="800" b="1" err="1">
                <a:solidFill>
                  <a:srgbClr val="009DB0"/>
                </a:solidFill>
                <a:latin typeface="+mj-lt"/>
              </a:rPr>
              <a:t>Agence</a:t>
            </a:r>
            <a:r>
              <a:rPr lang="en-US" sz="800" b="1">
                <a:solidFill>
                  <a:srgbClr val="009DB0"/>
                </a:solidFill>
                <a:latin typeface="+mj-lt"/>
              </a:rPr>
              <a:t> à distance”</a:t>
            </a:r>
          </a:p>
          <a:p>
            <a:pPr marL="90488" lvl="1" algn="ctr"/>
            <a:endParaRPr lang="en-US" sz="700">
              <a:solidFill>
                <a:schemeClr val="tx1"/>
              </a:solidFill>
              <a:latin typeface="+mj-lt"/>
            </a:endParaRPr>
          </a:p>
          <a:p>
            <a:pPr marL="90488" lvl="1" algn="ctr"/>
            <a:r>
              <a:rPr lang="en-US" sz="700">
                <a:solidFill>
                  <a:schemeClr val="tx1"/>
                </a:solidFill>
                <a:latin typeface="+mj-lt"/>
              </a:rPr>
              <a:t>Offer a </a:t>
            </a:r>
            <a:r>
              <a:rPr lang="en-US" sz="700" b="1">
                <a:solidFill>
                  <a:schemeClr val="tx1"/>
                </a:solidFill>
                <a:latin typeface="+mj-lt"/>
              </a:rPr>
              <a:t>state-of-the-art, full and seamless digital experience journeys</a:t>
            </a:r>
            <a:r>
              <a:rPr lang="en-US" sz="700">
                <a:solidFill>
                  <a:schemeClr val="tx1"/>
                </a:solidFill>
                <a:latin typeface="+mj-lt"/>
              </a:rPr>
              <a:t> leveraging digital-native customers </a:t>
            </a:r>
            <a:r>
              <a:rPr lang="en-US" sz="700" b="1">
                <a:solidFill>
                  <a:schemeClr val="tx1"/>
                </a:solidFill>
                <a:latin typeface="+mj-lt"/>
              </a:rPr>
              <a:t>self care usages </a:t>
            </a:r>
            <a:r>
              <a:rPr lang="en-US" sz="700">
                <a:solidFill>
                  <a:schemeClr val="tx1"/>
                </a:solidFill>
                <a:latin typeface="+mj-lt"/>
              </a:rPr>
              <a:t>while keeping an advisor remotely accessible</a:t>
            </a:r>
          </a:p>
        </p:txBody>
      </p:sp>
      <p:sp>
        <p:nvSpPr>
          <p:cNvPr id="96" name="Bulle narrative : rectangle 95">
            <a:extLst>
              <a:ext uri="{FF2B5EF4-FFF2-40B4-BE49-F238E27FC236}">
                <a16:creationId xmlns:a16="http://schemas.microsoft.com/office/drawing/2014/main" id="{6F11BC76-E83F-49DD-A726-EDFA8369D90A}"/>
              </a:ext>
            </a:extLst>
          </p:cNvPr>
          <p:cNvSpPr/>
          <p:nvPr/>
        </p:nvSpPr>
        <p:spPr>
          <a:xfrm>
            <a:off x="6769341" y="5027586"/>
            <a:ext cx="2560473" cy="1072800"/>
          </a:xfrm>
          <a:prstGeom prst="wedgeRectCallout">
            <a:avLst>
              <a:gd name="adj1" fmla="val -55601"/>
              <a:gd name="adj2" fmla="val -34501"/>
            </a:avLst>
          </a:prstGeom>
          <a:solidFill>
            <a:schemeClr val="bg1"/>
          </a:solidFill>
          <a:ln w="1270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90488" lvl="1" algn="ctr"/>
            <a:r>
              <a:rPr lang="en-US" sz="800" b="1">
                <a:solidFill>
                  <a:srgbClr val="009DB0"/>
                </a:solidFill>
                <a:latin typeface="+mj-lt"/>
              </a:rPr>
              <a:t>Neo-bank for expatriates</a:t>
            </a:r>
          </a:p>
          <a:p>
            <a:pPr marL="90488" lvl="1" algn="ctr"/>
            <a:endParaRPr lang="en-US" sz="700" b="1" i="1">
              <a:solidFill>
                <a:srgbClr val="009DB0"/>
              </a:solidFill>
              <a:latin typeface="+mj-lt"/>
            </a:endParaRPr>
          </a:p>
          <a:p>
            <a:pPr marL="90488" lvl="1" algn="ctr"/>
            <a:r>
              <a:rPr lang="en-US" sz="700">
                <a:solidFill>
                  <a:schemeClr val="tx1"/>
                </a:solidFill>
                <a:latin typeface="+mj-lt"/>
              </a:rPr>
              <a:t>Benefit from the </a:t>
            </a:r>
            <a:r>
              <a:rPr lang="en-US" sz="700" b="1">
                <a:solidFill>
                  <a:schemeClr val="tx1"/>
                </a:solidFill>
                <a:latin typeface="+mj-lt"/>
              </a:rPr>
              <a:t>Open Banking new paradigm </a:t>
            </a:r>
            <a:r>
              <a:rPr lang="en-US" sz="700">
                <a:solidFill>
                  <a:schemeClr val="tx1"/>
                </a:solidFill>
                <a:latin typeface="+mj-lt"/>
              </a:rPr>
              <a:t>that has let emerged </a:t>
            </a:r>
            <a:r>
              <a:rPr lang="en-US" sz="700" b="1">
                <a:solidFill>
                  <a:schemeClr val="tx1"/>
                </a:solidFill>
                <a:latin typeface="+mj-lt"/>
              </a:rPr>
              <a:t>banking-as-a-service solutions</a:t>
            </a:r>
            <a:r>
              <a:rPr lang="en-US" sz="700">
                <a:solidFill>
                  <a:schemeClr val="tx1"/>
                </a:solidFill>
                <a:latin typeface="+mj-lt"/>
              </a:rPr>
              <a:t> and </a:t>
            </a:r>
            <a:r>
              <a:rPr lang="en-US" sz="700" b="1">
                <a:solidFill>
                  <a:schemeClr val="tx1"/>
                </a:solidFill>
                <a:latin typeface="+mj-lt"/>
              </a:rPr>
              <a:t>launch a neo-bank </a:t>
            </a:r>
            <a:r>
              <a:rPr lang="en-US" sz="700">
                <a:solidFill>
                  <a:schemeClr val="tx1"/>
                </a:solidFill>
                <a:latin typeface="+mj-lt"/>
              </a:rPr>
              <a:t>dedicated to </a:t>
            </a:r>
            <a:r>
              <a:rPr lang="en-US" sz="700" b="1">
                <a:solidFill>
                  <a:schemeClr val="tx1"/>
                </a:solidFill>
                <a:latin typeface="+mj-lt"/>
              </a:rPr>
              <a:t>expatriates</a:t>
            </a:r>
            <a:r>
              <a:rPr lang="en-US" sz="700">
                <a:solidFill>
                  <a:schemeClr val="tx1"/>
                </a:solidFill>
                <a:latin typeface="+mj-lt"/>
              </a:rPr>
              <a:t> offering highly personalized services</a:t>
            </a:r>
            <a:endParaRPr lang="en-US" sz="700" b="1">
              <a:solidFill>
                <a:srgbClr val="009DB0"/>
              </a:solidFill>
              <a:latin typeface="+mj-lt"/>
            </a:endParaRPr>
          </a:p>
        </p:txBody>
      </p:sp>
      <p:sp>
        <p:nvSpPr>
          <p:cNvPr id="100" name="Ellipse 99">
            <a:extLst>
              <a:ext uri="{FF2B5EF4-FFF2-40B4-BE49-F238E27FC236}">
                <a16:creationId xmlns:a16="http://schemas.microsoft.com/office/drawing/2014/main" id="{A9741C0B-133D-4E43-A9DD-F4CA36818617}"/>
              </a:ext>
            </a:extLst>
          </p:cNvPr>
          <p:cNvSpPr/>
          <p:nvPr/>
        </p:nvSpPr>
        <p:spPr>
          <a:xfrm>
            <a:off x="6731808" y="2528091"/>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grpSp>
        <p:nvGrpSpPr>
          <p:cNvPr id="155" name="Groupe 154">
            <a:extLst>
              <a:ext uri="{FF2B5EF4-FFF2-40B4-BE49-F238E27FC236}">
                <a16:creationId xmlns:a16="http://schemas.microsoft.com/office/drawing/2014/main" id="{8DBF6C1F-9A4A-42CA-9497-FA424A010890}"/>
              </a:ext>
            </a:extLst>
          </p:cNvPr>
          <p:cNvGrpSpPr/>
          <p:nvPr/>
        </p:nvGrpSpPr>
        <p:grpSpPr>
          <a:xfrm>
            <a:off x="7804623" y="3339774"/>
            <a:ext cx="524590" cy="180920"/>
            <a:chOff x="2569910" y="3450997"/>
            <a:chExt cx="844857" cy="264884"/>
          </a:xfrm>
        </p:grpSpPr>
        <p:sp>
          <p:nvSpPr>
            <p:cNvPr id="118" name="Rectangle 117">
              <a:extLst>
                <a:ext uri="{FF2B5EF4-FFF2-40B4-BE49-F238E27FC236}">
                  <a16:creationId xmlns:a16="http://schemas.microsoft.com/office/drawing/2014/main" id="{2769DE6E-9014-4FAB-B7DA-49954A898026}"/>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tar: 5 Points 113">
              <a:extLst>
                <a:ext uri="{FF2B5EF4-FFF2-40B4-BE49-F238E27FC236}">
                  <a16:creationId xmlns:a16="http://schemas.microsoft.com/office/drawing/2014/main" id="{611DE1F0-DD93-49FB-B81D-3AEF5E48127D}"/>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0" name="Star: 5 Points 114">
              <a:extLst>
                <a:ext uri="{FF2B5EF4-FFF2-40B4-BE49-F238E27FC236}">
                  <a16:creationId xmlns:a16="http://schemas.microsoft.com/office/drawing/2014/main" id="{93B61F66-DDE2-4DEF-A22B-552529B21F1C}"/>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1" name="Star: 5 Points 115">
              <a:extLst>
                <a:ext uri="{FF2B5EF4-FFF2-40B4-BE49-F238E27FC236}">
                  <a16:creationId xmlns:a16="http://schemas.microsoft.com/office/drawing/2014/main" id="{D004AB0A-DB79-488F-997F-6FA29206DC51}"/>
                </a:ext>
              </a:extLst>
            </p:cNvPr>
            <p:cNvSpPr/>
            <p:nvPr/>
          </p:nvSpPr>
          <p:spPr bwMode="auto">
            <a:xfrm>
              <a:off x="3167532" y="3466753"/>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57" name="Groupe 156">
            <a:extLst>
              <a:ext uri="{FF2B5EF4-FFF2-40B4-BE49-F238E27FC236}">
                <a16:creationId xmlns:a16="http://schemas.microsoft.com/office/drawing/2014/main" id="{C67EA7A3-C9F2-4FD3-9C26-560778C78DBE}"/>
              </a:ext>
            </a:extLst>
          </p:cNvPr>
          <p:cNvGrpSpPr/>
          <p:nvPr/>
        </p:nvGrpSpPr>
        <p:grpSpPr>
          <a:xfrm>
            <a:off x="1446206" y="3394430"/>
            <a:ext cx="524590" cy="180920"/>
            <a:chOff x="6285735" y="3415941"/>
            <a:chExt cx="844857" cy="264884"/>
          </a:xfrm>
        </p:grpSpPr>
        <p:sp>
          <p:nvSpPr>
            <p:cNvPr id="123" name="Rectangle 122">
              <a:extLst>
                <a:ext uri="{FF2B5EF4-FFF2-40B4-BE49-F238E27FC236}">
                  <a16:creationId xmlns:a16="http://schemas.microsoft.com/office/drawing/2014/main" id="{19E3642A-81C1-4429-9FFC-25A450864C7D}"/>
                </a:ext>
              </a:extLst>
            </p:cNvPr>
            <p:cNvSpPr/>
            <p:nvPr/>
          </p:nvSpPr>
          <p:spPr>
            <a:xfrm>
              <a:off x="6285735" y="3415941"/>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Star: 5 Points 113">
              <a:extLst>
                <a:ext uri="{FF2B5EF4-FFF2-40B4-BE49-F238E27FC236}">
                  <a16:creationId xmlns:a16="http://schemas.microsoft.com/office/drawing/2014/main" id="{B28E4F86-CF7E-4CF2-92FF-442EA18F1254}"/>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7" name="Star: 5 Points 114">
              <a:extLst>
                <a:ext uri="{FF2B5EF4-FFF2-40B4-BE49-F238E27FC236}">
                  <a16:creationId xmlns:a16="http://schemas.microsoft.com/office/drawing/2014/main" id="{D17E80AB-480C-4200-B5E7-D3E9E5346D3C}"/>
                </a:ext>
              </a:extLst>
            </p:cNvPr>
            <p:cNvSpPr/>
            <p:nvPr/>
          </p:nvSpPr>
          <p:spPr bwMode="auto">
            <a:xfrm>
              <a:off x="6619264"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9" name="Star: 5 Points 115">
              <a:extLst>
                <a:ext uri="{FF2B5EF4-FFF2-40B4-BE49-F238E27FC236}">
                  <a16:creationId xmlns:a16="http://schemas.microsoft.com/office/drawing/2014/main" id="{45957710-58D0-4FA3-B438-2829404D9DCF}"/>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58" name="Groupe 157">
            <a:extLst>
              <a:ext uri="{FF2B5EF4-FFF2-40B4-BE49-F238E27FC236}">
                <a16:creationId xmlns:a16="http://schemas.microsoft.com/office/drawing/2014/main" id="{2B7EB91A-6FF1-47C2-81E9-C24F611C0528}"/>
              </a:ext>
            </a:extLst>
          </p:cNvPr>
          <p:cNvGrpSpPr/>
          <p:nvPr/>
        </p:nvGrpSpPr>
        <p:grpSpPr>
          <a:xfrm>
            <a:off x="1442152" y="5814336"/>
            <a:ext cx="524590" cy="180920"/>
            <a:chOff x="7195554" y="5046320"/>
            <a:chExt cx="844857" cy="264884"/>
          </a:xfrm>
        </p:grpSpPr>
        <p:sp>
          <p:nvSpPr>
            <p:cNvPr id="143" name="Rectangle 142">
              <a:extLst>
                <a:ext uri="{FF2B5EF4-FFF2-40B4-BE49-F238E27FC236}">
                  <a16:creationId xmlns:a16="http://schemas.microsoft.com/office/drawing/2014/main" id="{D3B50782-59F0-4940-A0AE-7F0DAD25B5B1}"/>
                </a:ext>
              </a:extLst>
            </p:cNvPr>
            <p:cNvSpPr/>
            <p:nvPr/>
          </p:nvSpPr>
          <p:spPr>
            <a:xfrm>
              <a:off x="7195554" y="5046320"/>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tar: 5 Points 113">
              <a:extLst>
                <a:ext uri="{FF2B5EF4-FFF2-40B4-BE49-F238E27FC236}">
                  <a16:creationId xmlns:a16="http://schemas.microsoft.com/office/drawing/2014/main" id="{57D168F5-6C5B-465C-9D74-A004F927537B}"/>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7" name="Star: 5 Points 114">
              <a:extLst>
                <a:ext uri="{FF2B5EF4-FFF2-40B4-BE49-F238E27FC236}">
                  <a16:creationId xmlns:a16="http://schemas.microsoft.com/office/drawing/2014/main" id="{72F6FDE7-BADF-420C-9E02-F6905CACFBBC}"/>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9" name="Star: 5 Points 115">
              <a:extLst>
                <a:ext uri="{FF2B5EF4-FFF2-40B4-BE49-F238E27FC236}">
                  <a16:creationId xmlns:a16="http://schemas.microsoft.com/office/drawing/2014/main" id="{53434081-11A9-435B-A8C3-141B5A9E1E32}"/>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65" name="Groupe 164">
            <a:extLst>
              <a:ext uri="{FF2B5EF4-FFF2-40B4-BE49-F238E27FC236}">
                <a16:creationId xmlns:a16="http://schemas.microsoft.com/office/drawing/2014/main" id="{8031AB5A-F0E5-4AE3-B19A-94F0DC4039A7}"/>
              </a:ext>
            </a:extLst>
          </p:cNvPr>
          <p:cNvGrpSpPr/>
          <p:nvPr/>
        </p:nvGrpSpPr>
        <p:grpSpPr>
          <a:xfrm>
            <a:off x="1802237" y="6440423"/>
            <a:ext cx="524590" cy="180920"/>
            <a:chOff x="7195554" y="5046320"/>
            <a:chExt cx="844857" cy="264884"/>
          </a:xfrm>
        </p:grpSpPr>
        <p:sp>
          <p:nvSpPr>
            <p:cNvPr id="166" name="Rectangle 165">
              <a:extLst>
                <a:ext uri="{FF2B5EF4-FFF2-40B4-BE49-F238E27FC236}">
                  <a16:creationId xmlns:a16="http://schemas.microsoft.com/office/drawing/2014/main" id="{E1C352D6-80F2-4D3D-9C8F-E6AB786B4B27}"/>
                </a:ext>
              </a:extLst>
            </p:cNvPr>
            <p:cNvSpPr/>
            <p:nvPr/>
          </p:nvSpPr>
          <p:spPr>
            <a:xfrm>
              <a:off x="7195554" y="5046320"/>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tar: 5 Points 113">
              <a:extLst>
                <a:ext uri="{FF2B5EF4-FFF2-40B4-BE49-F238E27FC236}">
                  <a16:creationId xmlns:a16="http://schemas.microsoft.com/office/drawing/2014/main" id="{1C817272-C08E-403E-9F81-F140E8756110}"/>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8" name="Star: 5 Points 114">
              <a:extLst>
                <a:ext uri="{FF2B5EF4-FFF2-40B4-BE49-F238E27FC236}">
                  <a16:creationId xmlns:a16="http://schemas.microsoft.com/office/drawing/2014/main" id="{ADC327EF-4E81-4983-8E98-CB552E8C4780}"/>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9" name="Star: 5 Points 115">
              <a:extLst>
                <a:ext uri="{FF2B5EF4-FFF2-40B4-BE49-F238E27FC236}">
                  <a16:creationId xmlns:a16="http://schemas.microsoft.com/office/drawing/2014/main" id="{AB630BEC-F074-41A0-ACBD-84FCB98E3E43}"/>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61" name="Rectangle 60">
            <a:extLst>
              <a:ext uri="{FF2B5EF4-FFF2-40B4-BE49-F238E27FC236}">
                <a16:creationId xmlns:a16="http://schemas.microsoft.com/office/drawing/2014/main" id="{942C5DE4-DCC0-4DF1-98D4-046BAB332F69}"/>
              </a:ext>
            </a:extLst>
          </p:cNvPr>
          <p:cNvSpPr/>
          <p:nvPr/>
        </p:nvSpPr>
        <p:spPr>
          <a:xfrm>
            <a:off x="204349" y="863635"/>
            <a:ext cx="9433251" cy="1063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Clr>
                <a:schemeClr val="tx1"/>
              </a:buClr>
            </a:pPr>
            <a:endParaRPr lang="en-US" sz="900" b="1" i="1">
              <a:solidFill>
                <a:srgbClr val="009DB0"/>
              </a:solidFill>
            </a:endParaRPr>
          </a:p>
        </p:txBody>
      </p:sp>
      <p:sp>
        <p:nvSpPr>
          <p:cNvPr id="3" name="Flèche : pentagone 2">
            <a:extLst>
              <a:ext uri="{FF2B5EF4-FFF2-40B4-BE49-F238E27FC236}">
                <a16:creationId xmlns:a16="http://schemas.microsoft.com/office/drawing/2014/main" id="{75A71836-C151-4C2B-97B2-75B2CA3F7A66}"/>
              </a:ext>
            </a:extLst>
          </p:cNvPr>
          <p:cNvSpPr/>
          <p:nvPr/>
        </p:nvSpPr>
        <p:spPr>
          <a:xfrm>
            <a:off x="2082688" y="1053192"/>
            <a:ext cx="1653230" cy="809677"/>
          </a:xfrm>
          <a:prstGeom prst="homePlate">
            <a:avLst>
              <a:gd name="adj" fmla="val 19268"/>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a:solidFill>
                  <a:srgbClr val="009DB0"/>
                </a:solidFill>
              </a:rPr>
              <a:t>Digital ambition: level 1</a:t>
            </a:r>
          </a:p>
          <a:p>
            <a:pPr algn="ctr"/>
            <a:endParaRPr lang="en-US" sz="700">
              <a:solidFill>
                <a:schemeClr val="tx1"/>
              </a:solidFill>
            </a:endParaRPr>
          </a:p>
          <a:p>
            <a:pPr algn="ctr"/>
            <a:r>
              <a:rPr lang="en-US" sz="700">
                <a:solidFill>
                  <a:schemeClr val="tx1"/>
                </a:solidFill>
              </a:rPr>
              <a:t>Reach the </a:t>
            </a:r>
            <a:r>
              <a:rPr lang="en-US" sz="700" b="1">
                <a:solidFill>
                  <a:schemeClr val="tx1"/>
                </a:solidFill>
              </a:rPr>
              <a:t>market standard</a:t>
            </a:r>
            <a:r>
              <a:rPr lang="en-US" sz="700">
                <a:solidFill>
                  <a:schemeClr val="tx1"/>
                </a:solidFill>
              </a:rPr>
              <a:t> in terms of digitalization</a:t>
            </a:r>
          </a:p>
        </p:txBody>
      </p:sp>
      <p:sp>
        <p:nvSpPr>
          <p:cNvPr id="63" name="Flèche : chevron 62">
            <a:extLst>
              <a:ext uri="{FF2B5EF4-FFF2-40B4-BE49-F238E27FC236}">
                <a16:creationId xmlns:a16="http://schemas.microsoft.com/office/drawing/2014/main" id="{8922212D-CF7C-43EF-89E0-485489E40124}"/>
              </a:ext>
            </a:extLst>
          </p:cNvPr>
          <p:cNvSpPr/>
          <p:nvPr/>
        </p:nvSpPr>
        <p:spPr>
          <a:xfrm>
            <a:off x="3661524" y="1053192"/>
            <a:ext cx="1653230" cy="809677"/>
          </a:xfrm>
          <a:prstGeom prst="chevron">
            <a:avLst>
              <a:gd name="adj" fmla="val 21829"/>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spc="-50">
                <a:solidFill>
                  <a:srgbClr val="009DB0"/>
                </a:solidFill>
              </a:rPr>
              <a:t>Digital ambition: level 2</a:t>
            </a:r>
          </a:p>
          <a:p>
            <a:pPr algn="ctr"/>
            <a:r>
              <a:rPr lang="en-US" sz="700" b="1">
                <a:solidFill>
                  <a:schemeClr val="tx1"/>
                </a:solidFill>
              </a:rPr>
              <a:t>Exceed direct competitors</a:t>
            </a:r>
            <a:r>
              <a:rPr lang="en-US" sz="700">
                <a:solidFill>
                  <a:schemeClr val="tx1"/>
                </a:solidFill>
              </a:rPr>
              <a:t>’ digital performance and meet evolving expectations of </a:t>
            </a:r>
            <a:r>
              <a:rPr lang="en-US" sz="700" b="1">
                <a:solidFill>
                  <a:schemeClr val="tx1"/>
                </a:solidFill>
              </a:rPr>
              <a:t>todays’ customers</a:t>
            </a:r>
          </a:p>
        </p:txBody>
      </p:sp>
      <p:sp>
        <p:nvSpPr>
          <p:cNvPr id="65" name="Flèche : chevron 64">
            <a:extLst>
              <a:ext uri="{FF2B5EF4-FFF2-40B4-BE49-F238E27FC236}">
                <a16:creationId xmlns:a16="http://schemas.microsoft.com/office/drawing/2014/main" id="{8883BB69-10FD-46A0-8989-FDEED5F70A20}"/>
              </a:ext>
            </a:extLst>
          </p:cNvPr>
          <p:cNvSpPr/>
          <p:nvPr/>
        </p:nvSpPr>
        <p:spPr>
          <a:xfrm>
            <a:off x="5240360" y="1053192"/>
            <a:ext cx="1653230" cy="809677"/>
          </a:xfrm>
          <a:prstGeom prst="chevron">
            <a:avLst>
              <a:gd name="adj" fmla="val 20122"/>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36000" tIns="126000" rIns="36000" rtlCol="0" anchor="t"/>
          <a:lstStyle/>
          <a:p>
            <a:pPr algn="ctr"/>
            <a:r>
              <a:rPr lang="en-US" sz="800" b="1" spc="-40">
                <a:solidFill>
                  <a:srgbClr val="009DB0"/>
                </a:solidFill>
              </a:rPr>
              <a:t>Digital ambition: level 3</a:t>
            </a:r>
          </a:p>
          <a:p>
            <a:pPr algn="ctr"/>
            <a:endParaRPr lang="en-US" sz="700">
              <a:solidFill>
                <a:schemeClr val="tx1"/>
              </a:solidFill>
            </a:endParaRPr>
          </a:p>
          <a:p>
            <a:pPr algn="ctr"/>
            <a:r>
              <a:rPr lang="en-US" sz="700">
                <a:solidFill>
                  <a:schemeClr val="tx1"/>
                </a:solidFill>
              </a:rPr>
              <a:t>Prepare the company to the expectations of </a:t>
            </a:r>
            <a:r>
              <a:rPr lang="en-US" sz="700" b="1">
                <a:solidFill>
                  <a:schemeClr val="tx1"/>
                </a:solidFill>
              </a:rPr>
              <a:t>tomorrow’s customers</a:t>
            </a:r>
          </a:p>
        </p:txBody>
      </p:sp>
      <p:grpSp>
        <p:nvGrpSpPr>
          <p:cNvPr id="66" name="Groupe 65">
            <a:extLst>
              <a:ext uri="{FF2B5EF4-FFF2-40B4-BE49-F238E27FC236}">
                <a16:creationId xmlns:a16="http://schemas.microsoft.com/office/drawing/2014/main" id="{DF9BB4CB-1207-4D21-895D-CB30E81641E2}"/>
              </a:ext>
            </a:extLst>
          </p:cNvPr>
          <p:cNvGrpSpPr/>
          <p:nvPr/>
        </p:nvGrpSpPr>
        <p:grpSpPr>
          <a:xfrm>
            <a:off x="2678382" y="926024"/>
            <a:ext cx="524590" cy="180920"/>
            <a:chOff x="6285735" y="3415941"/>
            <a:chExt cx="844857" cy="264884"/>
          </a:xfrm>
        </p:grpSpPr>
        <p:sp>
          <p:nvSpPr>
            <p:cNvPr id="67" name="Rectangle 66">
              <a:extLst>
                <a:ext uri="{FF2B5EF4-FFF2-40B4-BE49-F238E27FC236}">
                  <a16:creationId xmlns:a16="http://schemas.microsoft.com/office/drawing/2014/main" id="{0F1A88EE-A92A-4F8E-B359-C91C54D9BE12}"/>
                </a:ext>
              </a:extLst>
            </p:cNvPr>
            <p:cNvSpPr/>
            <p:nvPr/>
          </p:nvSpPr>
          <p:spPr>
            <a:xfrm>
              <a:off x="6285735" y="3415941"/>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tar: 5 Points 113">
              <a:extLst>
                <a:ext uri="{FF2B5EF4-FFF2-40B4-BE49-F238E27FC236}">
                  <a16:creationId xmlns:a16="http://schemas.microsoft.com/office/drawing/2014/main" id="{61EA8CC9-EC1A-4F44-AEB9-E0C5C3F391D9}"/>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69" name="Star: 5 Points 114">
              <a:extLst>
                <a:ext uri="{FF2B5EF4-FFF2-40B4-BE49-F238E27FC236}">
                  <a16:creationId xmlns:a16="http://schemas.microsoft.com/office/drawing/2014/main" id="{93E7C4C4-BCDB-4FE4-8C09-F84B677850A5}"/>
                </a:ext>
              </a:extLst>
            </p:cNvPr>
            <p:cNvSpPr/>
            <p:nvPr/>
          </p:nvSpPr>
          <p:spPr bwMode="auto">
            <a:xfrm>
              <a:off x="6619264"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0" name="Star: 5 Points 115">
              <a:extLst>
                <a:ext uri="{FF2B5EF4-FFF2-40B4-BE49-F238E27FC236}">
                  <a16:creationId xmlns:a16="http://schemas.microsoft.com/office/drawing/2014/main" id="{621D4AF6-201F-4E12-A6FB-36B71B4B8C21}"/>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71" name="Groupe 70">
            <a:extLst>
              <a:ext uri="{FF2B5EF4-FFF2-40B4-BE49-F238E27FC236}">
                <a16:creationId xmlns:a16="http://schemas.microsoft.com/office/drawing/2014/main" id="{A2548FFD-A7BD-4813-AC34-72B8A30B45B9}"/>
              </a:ext>
            </a:extLst>
          </p:cNvPr>
          <p:cNvGrpSpPr/>
          <p:nvPr/>
        </p:nvGrpSpPr>
        <p:grpSpPr>
          <a:xfrm>
            <a:off x="4178920" y="913503"/>
            <a:ext cx="524590" cy="180920"/>
            <a:chOff x="7195554" y="5046320"/>
            <a:chExt cx="844857" cy="264884"/>
          </a:xfrm>
        </p:grpSpPr>
        <p:sp>
          <p:nvSpPr>
            <p:cNvPr id="72" name="Rectangle 71">
              <a:extLst>
                <a:ext uri="{FF2B5EF4-FFF2-40B4-BE49-F238E27FC236}">
                  <a16:creationId xmlns:a16="http://schemas.microsoft.com/office/drawing/2014/main" id="{42312BF3-90AC-4029-A379-D98A11C1E0E0}"/>
                </a:ext>
              </a:extLst>
            </p:cNvPr>
            <p:cNvSpPr/>
            <p:nvPr/>
          </p:nvSpPr>
          <p:spPr>
            <a:xfrm>
              <a:off x="7195554" y="5046320"/>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tar: 5 Points 113">
              <a:extLst>
                <a:ext uri="{FF2B5EF4-FFF2-40B4-BE49-F238E27FC236}">
                  <a16:creationId xmlns:a16="http://schemas.microsoft.com/office/drawing/2014/main" id="{A10DAFBD-1D73-4FE6-A6F6-0A1C1BD98885}"/>
                </a:ext>
              </a:extLst>
            </p:cNvPr>
            <p:cNvSpPr/>
            <p:nvPr/>
          </p:nvSpPr>
          <p:spPr bwMode="auto">
            <a:xfrm>
              <a:off x="7300566"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4" name="Star: 5 Points 114">
              <a:extLst>
                <a:ext uri="{FF2B5EF4-FFF2-40B4-BE49-F238E27FC236}">
                  <a16:creationId xmlns:a16="http://schemas.microsoft.com/office/drawing/2014/main" id="{1F2B2028-F128-46D4-9643-77D2A2415FDA}"/>
                </a:ext>
              </a:extLst>
            </p:cNvPr>
            <p:cNvSpPr/>
            <p:nvPr/>
          </p:nvSpPr>
          <p:spPr bwMode="auto">
            <a:xfrm>
              <a:off x="7546871"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5" name="Star: 5 Points 115">
              <a:extLst>
                <a:ext uri="{FF2B5EF4-FFF2-40B4-BE49-F238E27FC236}">
                  <a16:creationId xmlns:a16="http://schemas.microsoft.com/office/drawing/2014/main" id="{AB64C033-0869-4782-BE1E-6EEE37F55E22}"/>
                </a:ext>
              </a:extLst>
            </p:cNvPr>
            <p:cNvSpPr/>
            <p:nvPr/>
          </p:nvSpPr>
          <p:spPr bwMode="auto">
            <a:xfrm>
              <a:off x="7793176" y="5062076"/>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76" name="Groupe 75">
            <a:extLst>
              <a:ext uri="{FF2B5EF4-FFF2-40B4-BE49-F238E27FC236}">
                <a16:creationId xmlns:a16="http://schemas.microsoft.com/office/drawing/2014/main" id="{23A6E848-B998-43AC-8360-7571AC723BA9}"/>
              </a:ext>
            </a:extLst>
          </p:cNvPr>
          <p:cNvGrpSpPr/>
          <p:nvPr/>
        </p:nvGrpSpPr>
        <p:grpSpPr>
          <a:xfrm>
            <a:off x="5664202" y="931973"/>
            <a:ext cx="524590" cy="180920"/>
            <a:chOff x="2031853" y="5046320"/>
            <a:chExt cx="844857" cy="264884"/>
          </a:xfrm>
        </p:grpSpPr>
        <p:sp>
          <p:nvSpPr>
            <p:cNvPr id="77" name="Rectangle 76">
              <a:extLst>
                <a:ext uri="{FF2B5EF4-FFF2-40B4-BE49-F238E27FC236}">
                  <a16:creationId xmlns:a16="http://schemas.microsoft.com/office/drawing/2014/main" id="{F18B5A10-99AA-4019-B9F8-81C323D12152}"/>
                </a:ext>
              </a:extLst>
            </p:cNvPr>
            <p:cNvSpPr/>
            <p:nvPr/>
          </p:nvSpPr>
          <p:spPr>
            <a:xfrm>
              <a:off x="2031853" y="5046320"/>
              <a:ext cx="844857" cy="264884"/>
            </a:xfrm>
            <a:prstGeom prst="rect">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tar: 5 Points 113">
              <a:extLst>
                <a:ext uri="{FF2B5EF4-FFF2-40B4-BE49-F238E27FC236}">
                  <a16:creationId xmlns:a16="http://schemas.microsoft.com/office/drawing/2014/main" id="{B6E5E852-2888-4CD7-85EE-4699426D31FE}"/>
                </a:ext>
              </a:extLst>
            </p:cNvPr>
            <p:cNvSpPr/>
            <p:nvPr/>
          </p:nvSpPr>
          <p:spPr bwMode="auto">
            <a:xfrm>
              <a:off x="2136865"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0" name="Star: 5 Points 114">
              <a:extLst>
                <a:ext uri="{FF2B5EF4-FFF2-40B4-BE49-F238E27FC236}">
                  <a16:creationId xmlns:a16="http://schemas.microsoft.com/office/drawing/2014/main" id="{89457C66-07E2-4A57-9617-44B511C64868}"/>
                </a:ext>
              </a:extLst>
            </p:cNvPr>
            <p:cNvSpPr/>
            <p:nvPr/>
          </p:nvSpPr>
          <p:spPr bwMode="auto">
            <a:xfrm>
              <a:off x="2383170"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1" name="Star: 5 Points 115">
              <a:extLst>
                <a:ext uri="{FF2B5EF4-FFF2-40B4-BE49-F238E27FC236}">
                  <a16:creationId xmlns:a16="http://schemas.microsoft.com/office/drawing/2014/main" id="{38D635FB-C613-4ED6-958D-2D6C94DEE21C}"/>
                </a:ext>
              </a:extLst>
            </p:cNvPr>
            <p:cNvSpPr/>
            <p:nvPr/>
          </p:nvSpPr>
          <p:spPr bwMode="auto">
            <a:xfrm>
              <a:off x="2629475" y="5062076"/>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82" name="ZoneTexte 81">
            <a:extLst>
              <a:ext uri="{FF2B5EF4-FFF2-40B4-BE49-F238E27FC236}">
                <a16:creationId xmlns:a16="http://schemas.microsoft.com/office/drawing/2014/main" id="{A7543B58-5B78-4148-869D-CC2C4FFEDA57}"/>
              </a:ext>
            </a:extLst>
          </p:cNvPr>
          <p:cNvSpPr txBox="1"/>
          <p:nvPr/>
        </p:nvSpPr>
        <p:spPr>
          <a:xfrm>
            <a:off x="303636" y="1208137"/>
            <a:ext cx="1677585" cy="369332"/>
          </a:xfrm>
          <a:prstGeom prst="rect">
            <a:avLst/>
          </a:prstGeom>
          <a:noFill/>
        </p:spPr>
        <p:txBody>
          <a:bodyPr wrap="square">
            <a:spAutoFit/>
          </a:bodyPr>
          <a:lstStyle/>
          <a:p>
            <a:pPr>
              <a:buClr>
                <a:schemeClr val="tx1"/>
              </a:buClr>
            </a:pPr>
            <a:r>
              <a:rPr lang="en-US" sz="900" b="1">
                <a:solidFill>
                  <a:srgbClr val="009DB0"/>
                </a:solidFill>
              </a:rPr>
              <a:t>Three levels of digital ambitions for CG</a:t>
            </a:r>
            <a:endParaRPr lang="en-US" sz="900" b="1" i="1">
              <a:solidFill>
                <a:srgbClr val="009DB0"/>
              </a:solidFill>
            </a:endParaRPr>
          </a:p>
        </p:txBody>
      </p:sp>
      <p:sp>
        <p:nvSpPr>
          <p:cNvPr id="83" name="Rectangle : coins arrondis 82">
            <a:extLst>
              <a:ext uri="{FF2B5EF4-FFF2-40B4-BE49-F238E27FC236}">
                <a16:creationId xmlns:a16="http://schemas.microsoft.com/office/drawing/2014/main" id="{E9C40677-45AA-4617-ADB6-75DBD78CA4EE}"/>
              </a:ext>
            </a:extLst>
          </p:cNvPr>
          <p:cNvSpPr/>
          <p:nvPr/>
        </p:nvSpPr>
        <p:spPr bwMode="auto">
          <a:xfrm>
            <a:off x="5376284" y="4716753"/>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Digital-native expatriates</a:t>
            </a:r>
          </a:p>
        </p:txBody>
      </p:sp>
      <p:sp>
        <p:nvSpPr>
          <p:cNvPr id="84" name="Rectangle : coins arrondis 83">
            <a:extLst>
              <a:ext uri="{FF2B5EF4-FFF2-40B4-BE49-F238E27FC236}">
                <a16:creationId xmlns:a16="http://schemas.microsoft.com/office/drawing/2014/main" id="{3608B804-6EF8-4484-908C-42061EEE5F7E}"/>
              </a:ext>
            </a:extLst>
          </p:cNvPr>
          <p:cNvSpPr/>
          <p:nvPr/>
        </p:nvSpPr>
        <p:spPr bwMode="auto">
          <a:xfrm>
            <a:off x="3310294" y="2991618"/>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Digitalized CPAs and other prescribers (athletes’ agents)</a:t>
            </a:r>
          </a:p>
        </p:txBody>
      </p:sp>
      <p:sp>
        <p:nvSpPr>
          <p:cNvPr id="85" name="Rectangle : coins arrondis 84">
            <a:extLst>
              <a:ext uri="{FF2B5EF4-FFF2-40B4-BE49-F238E27FC236}">
                <a16:creationId xmlns:a16="http://schemas.microsoft.com/office/drawing/2014/main" id="{7AC7E908-E9E6-490F-8FC5-65EDA1E23DCD}"/>
              </a:ext>
            </a:extLst>
          </p:cNvPr>
          <p:cNvSpPr/>
          <p:nvPr/>
        </p:nvSpPr>
        <p:spPr bwMode="auto">
          <a:xfrm>
            <a:off x="3310293" y="4716753"/>
            <a:ext cx="1164127" cy="749704"/>
          </a:xfrm>
          <a:prstGeom prst="roundRect">
            <a:avLst/>
          </a:prstGeom>
          <a:solidFill>
            <a:schemeClr val="accent5">
              <a:lumMod val="20000"/>
              <a:lumOff val="80000"/>
            </a:schemeClr>
          </a:solidFill>
          <a:ln w="3175" cap="flat" cmpd="sng" algn="ctr">
            <a:solidFill>
              <a:srgbClr val="D9D9D9"/>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800" i="1">
              <a:latin typeface="+mj-lt"/>
            </a:endParaRPr>
          </a:p>
          <a:p>
            <a:pPr algn="ctr"/>
            <a:r>
              <a:rPr lang="en-US" sz="800" i="1">
                <a:latin typeface="+mj-lt"/>
              </a:rPr>
              <a:t>Non-salaried CGPs</a:t>
            </a:r>
          </a:p>
        </p:txBody>
      </p:sp>
      <p:sp>
        <p:nvSpPr>
          <p:cNvPr id="14" name="Ellipse 13">
            <a:extLst>
              <a:ext uri="{FF2B5EF4-FFF2-40B4-BE49-F238E27FC236}">
                <a16:creationId xmlns:a16="http://schemas.microsoft.com/office/drawing/2014/main" id="{25A5783D-FA6B-4372-A699-9FC2FEF089CB}"/>
              </a:ext>
            </a:extLst>
          </p:cNvPr>
          <p:cNvSpPr/>
          <p:nvPr/>
        </p:nvSpPr>
        <p:spPr>
          <a:xfrm>
            <a:off x="4029154" y="3374255"/>
            <a:ext cx="1782807" cy="1654931"/>
          </a:xfrm>
          <a:prstGeom prst="ellipse">
            <a:avLst/>
          </a:prstGeom>
          <a:solidFill>
            <a:srgbClr val="DBEEF4"/>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buClr>
                <a:schemeClr val="tx1"/>
              </a:buClr>
            </a:pPr>
            <a:r>
              <a:rPr lang="en-US" sz="700" spc="-30">
                <a:solidFill>
                  <a:schemeClr val="tx1"/>
                </a:solidFill>
              </a:rPr>
              <a:t>Maximize customer acquisition and satisfaction in an era where </a:t>
            </a:r>
            <a:r>
              <a:rPr lang="en-US" sz="700" b="1" spc="-30">
                <a:solidFill>
                  <a:schemeClr val="tx1"/>
                </a:solidFill>
              </a:rPr>
              <a:t>digital</a:t>
            </a:r>
            <a:r>
              <a:rPr lang="en-US" sz="700" spc="-30">
                <a:solidFill>
                  <a:schemeClr val="tx1"/>
                </a:solidFill>
              </a:rPr>
              <a:t> will be “</a:t>
            </a:r>
            <a:r>
              <a:rPr lang="en-US" sz="700" b="1" spc="-30">
                <a:solidFill>
                  <a:schemeClr val="tx1"/>
                </a:solidFill>
              </a:rPr>
              <a:t>the new normal</a:t>
            </a:r>
            <a:r>
              <a:rPr lang="en-US" sz="700" spc="-30">
                <a:solidFill>
                  <a:schemeClr val="tx1"/>
                </a:solidFill>
              </a:rPr>
              <a:t>” </a:t>
            </a:r>
          </a:p>
          <a:p>
            <a:pPr algn="ctr">
              <a:buClr>
                <a:schemeClr val="tx1"/>
              </a:buClr>
            </a:pPr>
            <a:endParaRPr lang="en-US" sz="800" spc="-3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a:p>
            <a:pPr algn="ctr">
              <a:buClr>
                <a:schemeClr val="tx1"/>
              </a:buClr>
            </a:pPr>
            <a:endParaRPr lang="en-US" sz="800">
              <a:solidFill>
                <a:schemeClr val="tx1"/>
              </a:solidFill>
            </a:endParaRPr>
          </a:p>
        </p:txBody>
      </p:sp>
      <p:sp>
        <p:nvSpPr>
          <p:cNvPr id="86" name="Ellipse 85">
            <a:extLst>
              <a:ext uri="{FF2B5EF4-FFF2-40B4-BE49-F238E27FC236}">
                <a16:creationId xmlns:a16="http://schemas.microsoft.com/office/drawing/2014/main" id="{74D5DA1C-1970-4EC1-A39F-5E0F63E52B4F}"/>
              </a:ext>
            </a:extLst>
          </p:cNvPr>
          <p:cNvSpPr/>
          <p:nvPr/>
        </p:nvSpPr>
        <p:spPr>
          <a:xfrm>
            <a:off x="6731808" y="3816048"/>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88" name="Ellipse 87">
            <a:extLst>
              <a:ext uri="{FF2B5EF4-FFF2-40B4-BE49-F238E27FC236}">
                <a16:creationId xmlns:a16="http://schemas.microsoft.com/office/drawing/2014/main" id="{11E370E2-0613-4CEC-88BB-61D93B230932}"/>
              </a:ext>
            </a:extLst>
          </p:cNvPr>
          <p:cNvSpPr/>
          <p:nvPr/>
        </p:nvSpPr>
        <p:spPr>
          <a:xfrm>
            <a:off x="6731808" y="4964980"/>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90" name="Ellipse 89">
            <a:extLst>
              <a:ext uri="{FF2B5EF4-FFF2-40B4-BE49-F238E27FC236}">
                <a16:creationId xmlns:a16="http://schemas.microsoft.com/office/drawing/2014/main" id="{C0B1D6CE-1BAD-4759-88CD-AF898EC9D928}"/>
              </a:ext>
            </a:extLst>
          </p:cNvPr>
          <p:cNvSpPr/>
          <p:nvPr/>
        </p:nvSpPr>
        <p:spPr>
          <a:xfrm>
            <a:off x="352465" y="2528091"/>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91" name="Ellipse 90">
            <a:extLst>
              <a:ext uri="{FF2B5EF4-FFF2-40B4-BE49-F238E27FC236}">
                <a16:creationId xmlns:a16="http://schemas.microsoft.com/office/drawing/2014/main" id="{1DF3992B-7762-4B89-A10A-C8657B7DCFD8}"/>
              </a:ext>
            </a:extLst>
          </p:cNvPr>
          <p:cNvSpPr/>
          <p:nvPr/>
        </p:nvSpPr>
        <p:spPr>
          <a:xfrm>
            <a:off x="352465" y="3707684"/>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92" name="Ellipse 91">
            <a:extLst>
              <a:ext uri="{FF2B5EF4-FFF2-40B4-BE49-F238E27FC236}">
                <a16:creationId xmlns:a16="http://schemas.microsoft.com/office/drawing/2014/main" id="{E38A8489-FB20-464D-8A62-3E57FB2AFB08}"/>
              </a:ext>
            </a:extLst>
          </p:cNvPr>
          <p:cNvSpPr/>
          <p:nvPr/>
        </p:nvSpPr>
        <p:spPr>
          <a:xfrm>
            <a:off x="352465" y="4964980"/>
            <a:ext cx="208945" cy="208945"/>
          </a:xfrm>
          <a:prstGeom prst="ellipse">
            <a:avLst/>
          </a:prstGeom>
          <a:solidFill>
            <a:srgbClr val="009DB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grpSp>
        <p:nvGrpSpPr>
          <p:cNvPr id="93" name="Groupe 92">
            <a:extLst>
              <a:ext uri="{FF2B5EF4-FFF2-40B4-BE49-F238E27FC236}">
                <a16:creationId xmlns:a16="http://schemas.microsoft.com/office/drawing/2014/main" id="{EBCA612D-BF9B-4D03-9893-1703EC795D10}"/>
              </a:ext>
            </a:extLst>
          </p:cNvPr>
          <p:cNvGrpSpPr/>
          <p:nvPr/>
        </p:nvGrpSpPr>
        <p:grpSpPr>
          <a:xfrm>
            <a:off x="7823783" y="5814336"/>
            <a:ext cx="524590" cy="180920"/>
            <a:chOff x="2569910" y="3450997"/>
            <a:chExt cx="844857" cy="264884"/>
          </a:xfrm>
        </p:grpSpPr>
        <p:sp>
          <p:nvSpPr>
            <p:cNvPr id="95" name="Rectangle 94">
              <a:extLst>
                <a:ext uri="{FF2B5EF4-FFF2-40B4-BE49-F238E27FC236}">
                  <a16:creationId xmlns:a16="http://schemas.microsoft.com/office/drawing/2014/main" id="{8A62F2F6-DB36-4CE2-99ED-559CF0EDA07F}"/>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tar: 5 Points 113">
              <a:extLst>
                <a:ext uri="{FF2B5EF4-FFF2-40B4-BE49-F238E27FC236}">
                  <a16:creationId xmlns:a16="http://schemas.microsoft.com/office/drawing/2014/main" id="{E91FB848-00D0-4811-80F9-24EE09D20F23}"/>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8" name="Star: 5 Points 114">
              <a:extLst>
                <a:ext uri="{FF2B5EF4-FFF2-40B4-BE49-F238E27FC236}">
                  <a16:creationId xmlns:a16="http://schemas.microsoft.com/office/drawing/2014/main" id="{F9A1CD39-60E0-4B38-956D-7B2D125F08F8}"/>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9" name="Star: 5 Points 115">
              <a:extLst>
                <a:ext uri="{FF2B5EF4-FFF2-40B4-BE49-F238E27FC236}">
                  <a16:creationId xmlns:a16="http://schemas.microsoft.com/office/drawing/2014/main" id="{AB596882-BD66-4B09-A9EA-09777DA739BF}"/>
                </a:ext>
              </a:extLst>
            </p:cNvPr>
            <p:cNvSpPr/>
            <p:nvPr/>
          </p:nvSpPr>
          <p:spPr bwMode="auto">
            <a:xfrm>
              <a:off x="316753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02" name="Groupe 101">
            <a:extLst>
              <a:ext uri="{FF2B5EF4-FFF2-40B4-BE49-F238E27FC236}">
                <a16:creationId xmlns:a16="http://schemas.microsoft.com/office/drawing/2014/main" id="{8716570F-3C42-4E03-B751-6FEAFB5A4A9E}"/>
              </a:ext>
            </a:extLst>
          </p:cNvPr>
          <p:cNvGrpSpPr/>
          <p:nvPr/>
        </p:nvGrpSpPr>
        <p:grpSpPr>
          <a:xfrm>
            <a:off x="7823783" y="4581557"/>
            <a:ext cx="524590" cy="180920"/>
            <a:chOff x="2569910" y="3450997"/>
            <a:chExt cx="844857" cy="264884"/>
          </a:xfrm>
        </p:grpSpPr>
        <p:sp>
          <p:nvSpPr>
            <p:cNvPr id="104" name="Rectangle 103">
              <a:extLst>
                <a:ext uri="{FF2B5EF4-FFF2-40B4-BE49-F238E27FC236}">
                  <a16:creationId xmlns:a16="http://schemas.microsoft.com/office/drawing/2014/main" id="{479C15D1-AC40-4BE6-B4DC-04EAB4647C26}"/>
                </a:ext>
              </a:extLst>
            </p:cNvPr>
            <p:cNvSpPr/>
            <p:nvPr/>
          </p:nvSpPr>
          <p:spPr>
            <a:xfrm>
              <a:off x="2569910" y="3450997"/>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tar: 5 Points 113">
              <a:extLst>
                <a:ext uri="{FF2B5EF4-FFF2-40B4-BE49-F238E27FC236}">
                  <a16:creationId xmlns:a16="http://schemas.microsoft.com/office/drawing/2014/main" id="{2DFCCAAA-74B0-4B9F-A774-7F74BF77F5A7}"/>
                </a:ext>
              </a:extLst>
            </p:cNvPr>
            <p:cNvSpPr/>
            <p:nvPr/>
          </p:nvSpPr>
          <p:spPr bwMode="auto">
            <a:xfrm>
              <a:off x="267492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9" name="Star: 5 Points 114">
              <a:extLst>
                <a:ext uri="{FF2B5EF4-FFF2-40B4-BE49-F238E27FC236}">
                  <a16:creationId xmlns:a16="http://schemas.microsoft.com/office/drawing/2014/main" id="{BB5F3A48-F64C-44EA-8A20-AD99C797D737}"/>
                </a:ext>
              </a:extLst>
            </p:cNvPr>
            <p:cNvSpPr/>
            <p:nvPr/>
          </p:nvSpPr>
          <p:spPr bwMode="auto">
            <a:xfrm>
              <a:off x="2921227"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0" name="Star: 5 Points 115">
              <a:extLst>
                <a:ext uri="{FF2B5EF4-FFF2-40B4-BE49-F238E27FC236}">
                  <a16:creationId xmlns:a16="http://schemas.microsoft.com/office/drawing/2014/main" id="{F974079D-B502-47B3-ADE4-333EF96689FB}"/>
                </a:ext>
              </a:extLst>
            </p:cNvPr>
            <p:cNvSpPr/>
            <p:nvPr/>
          </p:nvSpPr>
          <p:spPr bwMode="auto">
            <a:xfrm>
              <a:off x="3167532" y="3466753"/>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grpSp>
        <p:nvGrpSpPr>
          <p:cNvPr id="122" name="Groupe 121">
            <a:extLst>
              <a:ext uri="{FF2B5EF4-FFF2-40B4-BE49-F238E27FC236}">
                <a16:creationId xmlns:a16="http://schemas.microsoft.com/office/drawing/2014/main" id="{5805FB06-1475-447C-B714-78167AA5C725}"/>
              </a:ext>
            </a:extLst>
          </p:cNvPr>
          <p:cNvGrpSpPr/>
          <p:nvPr/>
        </p:nvGrpSpPr>
        <p:grpSpPr>
          <a:xfrm>
            <a:off x="1446206" y="4572166"/>
            <a:ext cx="524590" cy="180920"/>
            <a:chOff x="6285735" y="3415941"/>
            <a:chExt cx="844857" cy="264884"/>
          </a:xfrm>
        </p:grpSpPr>
        <p:sp>
          <p:nvSpPr>
            <p:cNvPr id="124" name="Rectangle 123">
              <a:extLst>
                <a:ext uri="{FF2B5EF4-FFF2-40B4-BE49-F238E27FC236}">
                  <a16:creationId xmlns:a16="http://schemas.microsoft.com/office/drawing/2014/main" id="{149A7CC3-EE88-43C6-9A1D-909F8AFD1D17}"/>
                </a:ext>
              </a:extLst>
            </p:cNvPr>
            <p:cNvSpPr/>
            <p:nvPr/>
          </p:nvSpPr>
          <p:spPr>
            <a:xfrm>
              <a:off x="6285735" y="3415941"/>
              <a:ext cx="844857" cy="26488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tar: 5 Points 113">
              <a:extLst>
                <a:ext uri="{FF2B5EF4-FFF2-40B4-BE49-F238E27FC236}">
                  <a16:creationId xmlns:a16="http://schemas.microsoft.com/office/drawing/2014/main" id="{CBE3850E-FEB0-4DC4-B2EB-55AAF765A378}"/>
                </a:ext>
              </a:extLst>
            </p:cNvPr>
            <p:cNvSpPr/>
            <p:nvPr/>
          </p:nvSpPr>
          <p:spPr bwMode="auto">
            <a:xfrm>
              <a:off x="6372959" y="3431697"/>
              <a:ext cx="216378" cy="196707"/>
            </a:xfrm>
            <a:prstGeom prst="star5">
              <a:avLst/>
            </a:prstGeom>
            <a:solidFill>
              <a:schemeClr val="accent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8" name="Star: 5 Points 114">
              <a:extLst>
                <a:ext uri="{FF2B5EF4-FFF2-40B4-BE49-F238E27FC236}">
                  <a16:creationId xmlns:a16="http://schemas.microsoft.com/office/drawing/2014/main" id="{655667C7-3C93-440A-9F54-DAF5B1937295}"/>
                </a:ext>
              </a:extLst>
            </p:cNvPr>
            <p:cNvSpPr/>
            <p:nvPr/>
          </p:nvSpPr>
          <p:spPr bwMode="auto">
            <a:xfrm>
              <a:off x="6619264" y="3431697"/>
              <a:ext cx="216378" cy="196707"/>
            </a:xfrm>
            <a:prstGeom prst="star5">
              <a:avLst/>
            </a:prstGeom>
            <a:solidFill>
              <a:srgbClr val="F79646"/>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4" name="Star: 5 Points 115">
              <a:extLst>
                <a:ext uri="{FF2B5EF4-FFF2-40B4-BE49-F238E27FC236}">
                  <a16:creationId xmlns:a16="http://schemas.microsoft.com/office/drawing/2014/main" id="{02795BE7-81FC-48FE-B635-0034C837999C}"/>
                </a:ext>
              </a:extLst>
            </p:cNvPr>
            <p:cNvSpPr/>
            <p:nvPr/>
          </p:nvSpPr>
          <p:spPr bwMode="auto">
            <a:xfrm>
              <a:off x="6865569" y="3431697"/>
              <a:ext cx="216378" cy="196707"/>
            </a:xfrm>
            <a:prstGeom prst="star5">
              <a:avLst/>
            </a:prstGeom>
            <a:no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grpSp>
      <p:sp>
        <p:nvSpPr>
          <p:cNvPr id="4" name="ZoneTexte 3">
            <a:extLst>
              <a:ext uri="{FF2B5EF4-FFF2-40B4-BE49-F238E27FC236}">
                <a16:creationId xmlns:a16="http://schemas.microsoft.com/office/drawing/2014/main" id="{946F69A3-5758-4C5E-A8BF-8E9C40527EB3}"/>
              </a:ext>
            </a:extLst>
          </p:cNvPr>
          <p:cNvSpPr txBox="1"/>
          <p:nvPr/>
        </p:nvSpPr>
        <p:spPr>
          <a:xfrm>
            <a:off x="7003901" y="908762"/>
            <a:ext cx="2478397" cy="954107"/>
          </a:xfrm>
          <a:prstGeom prst="rect">
            <a:avLst/>
          </a:prstGeom>
          <a:noFill/>
        </p:spPr>
        <p:txBody>
          <a:bodyPr wrap="square" rtlCol="0">
            <a:spAutoFit/>
          </a:bodyPr>
          <a:lstStyle/>
          <a:p>
            <a:pPr marL="92075" indent="-92075">
              <a:buFont typeface="Arial" panose="020B0604020202020204" pitchFamily="34" charset="0"/>
              <a:buChar char="•"/>
            </a:pPr>
            <a:r>
              <a:rPr lang="en-US" sz="700"/>
              <a:t>CG has already digitalized its operations (e.g., with the </a:t>
            </a:r>
            <a:r>
              <a:rPr lang="en-US" sz="700" err="1"/>
              <a:t>Manymore</a:t>
            </a:r>
            <a:r>
              <a:rPr lang="en-US" sz="700"/>
              <a:t> partnership), to </a:t>
            </a:r>
            <a:r>
              <a:rPr lang="en-US" sz="700">
                <a:solidFill>
                  <a:srgbClr val="009DB0"/>
                </a:solidFill>
              </a:rPr>
              <a:t>reach direct competitors’ level </a:t>
            </a:r>
            <a:r>
              <a:rPr lang="en-US" sz="700"/>
              <a:t>(level 1 of digitalization)</a:t>
            </a:r>
          </a:p>
          <a:p>
            <a:pPr marL="92075" indent="-92075">
              <a:buFont typeface="Arial" panose="020B0604020202020204" pitchFamily="34" charset="0"/>
              <a:buChar char="•"/>
            </a:pPr>
            <a:endParaRPr lang="en-US" sz="700"/>
          </a:p>
          <a:p>
            <a:pPr marL="92075" indent="-92075">
              <a:buFont typeface="Arial" panose="020B0604020202020204" pitchFamily="34" charset="0"/>
              <a:buChar char="•"/>
            </a:pPr>
            <a:r>
              <a:rPr lang="en-US" sz="700"/>
              <a:t>The strategical question is </a:t>
            </a:r>
            <a:r>
              <a:rPr lang="en-US" sz="700">
                <a:solidFill>
                  <a:srgbClr val="009DB0"/>
                </a:solidFill>
              </a:rPr>
              <a:t>whether to focus on level 2</a:t>
            </a:r>
            <a:r>
              <a:rPr lang="en-US" sz="700"/>
              <a:t> (exceed competition to meet customers’ demand) or/and </a:t>
            </a:r>
            <a:r>
              <a:rPr lang="en-US" sz="700">
                <a:solidFill>
                  <a:srgbClr val="009DB0"/>
                </a:solidFill>
              </a:rPr>
              <a:t>on level 3 </a:t>
            </a:r>
            <a:r>
              <a:rPr lang="en-US" sz="700"/>
              <a:t>(prepare to the expectations of tomorrow’s customers)</a:t>
            </a:r>
          </a:p>
        </p:txBody>
      </p:sp>
      <p:sp>
        <p:nvSpPr>
          <p:cNvPr id="5" name="Triangle isocèle 4">
            <a:extLst>
              <a:ext uri="{FF2B5EF4-FFF2-40B4-BE49-F238E27FC236}">
                <a16:creationId xmlns:a16="http://schemas.microsoft.com/office/drawing/2014/main" id="{BCECE3CA-CBBD-4EDE-8B23-0972BB19628E}"/>
              </a:ext>
            </a:extLst>
          </p:cNvPr>
          <p:cNvSpPr/>
          <p:nvPr/>
        </p:nvSpPr>
        <p:spPr bwMode="auto">
          <a:xfrm rot="10800000">
            <a:off x="3729066" y="1967505"/>
            <a:ext cx="2382982" cy="1288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8" name="Graphique 7" descr="Globe terrestre : Amériques">
            <a:extLst>
              <a:ext uri="{FF2B5EF4-FFF2-40B4-BE49-F238E27FC236}">
                <a16:creationId xmlns:a16="http://schemas.microsoft.com/office/drawing/2014/main" id="{458E6BE8-1132-42AD-BA5B-3F7CD3D6FD5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08905" y="4741374"/>
            <a:ext cx="284625" cy="284625"/>
          </a:xfrm>
          <a:prstGeom prst="rect">
            <a:avLst/>
          </a:prstGeom>
        </p:spPr>
      </p:pic>
      <p:pic>
        <p:nvPicPr>
          <p:cNvPr id="11" name="Graphique 10" descr="Homme avec canne">
            <a:extLst>
              <a:ext uri="{FF2B5EF4-FFF2-40B4-BE49-F238E27FC236}">
                <a16:creationId xmlns:a16="http://schemas.microsoft.com/office/drawing/2014/main" id="{CD4CB28B-337C-4F20-B421-80F698CB476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8347" y="3000717"/>
            <a:ext cx="242702" cy="242702"/>
          </a:xfrm>
          <a:prstGeom prst="rect">
            <a:avLst/>
          </a:prstGeom>
        </p:spPr>
      </p:pic>
      <p:pic>
        <p:nvPicPr>
          <p:cNvPr id="13" name="Graphique 12" descr="Centre d’appels">
            <a:extLst>
              <a:ext uri="{FF2B5EF4-FFF2-40B4-BE49-F238E27FC236}">
                <a16:creationId xmlns:a16="http://schemas.microsoft.com/office/drawing/2014/main" id="{E0778D36-25EC-4137-BD83-2F45D8BC5FB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21285" y="2991058"/>
            <a:ext cx="262548" cy="262548"/>
          </a:xfrm>
          <a:prstGeom prst="rect">
            <a:avLst/>
          </a:prstGeom>
        </p:spPr>
      </p:pic>
      <p:pic>
        <p:nvPicPr>
          <p:cNvPr id="16" name="Graphique 15" descr="Football">
            <a:extLst>
              <a:ext uri="{FF2B5EF4-FFF2-40B4-BE49-F238E27FC236}">
                <a16:creationId xmlns:a16="http://schemas.microsoft.com/office/drawing/2014/main" id="{5C5CE455-8166-4330-AE5C-6628146D8F8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21714" y="3007928"/>
            <a:ext cx="251907" cy="251907"/>
          </a:xfrm>
          <a:prstGeom prst="rect">
            <a:avLst/>
          </a:prstGeom>
        </p:spPr>
      </p:pic>
      <p:pic>
        <p:nvPicPr>
          <p:cNvPr id="18" name="Graphique 17" descr="Ordinateur portable">
            <a:extLst>
              <a:ext uri="{FF2B5EF4-FFF2-40B4-BE49-F238E27FC236}">
                <a16:creationId xmlns:a16="http://schemas.microsoft.com/office/drawing/2014/main" id="{55A5420C-46AD-4424-85E7-09A544998E1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78967" y="2991918"/>
            <a:ext cx="287041" cy="287041"/>
          </a:xfrm>
          <a:prstGeom prst="rect">
            <a:avLst/>
          </a:prstGeom>
        </p:spPr>
      </p:pic>
      <p:pic>
        <p:nvPicPr>
          <p:cNvPr id="21" name="Graphique 20" descr="Marcher">
            <a:extLst>
              <a:ext uri="{FF2B5EF4-FFF2-40B4-BE49-F238E27FC236}">
                <a16:creationId xmlns:a16="http://schemas.microsoft.com/office/drawing/2014/main" id="{3E402D2C-A7BB-4705-B52A-11079D70B89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99615" y="4727716"/>
            <a:ext cx="271316" cy="271316"/>
          </a:xfrm>
          <a:prstGeom prst="rect">
            <a:avLst/>
          </a:prstGeom>
        </p:spPr>
      </p:pic>
      <p:sp>
        <p:nvSpPr>
          <p:cNvPr id="26" name="Freeform 5">
            <a:extLst>
              <a:ext uri="{FF2B5EF4-FFF2-40B4-BE49-F238E27FC236}">
                <a16:creationId xmlns:a16="http://schemas.microsoft.com/office/drawing/2014/main" id="{DCF666BA-196F-4A61-B0BB-CB4FFF69B5E9}"/>
              </a:ext>
            </a:extLst>
          </p:cNvPr>
          <p:cNvSpPr>
            <a:spLocks noEditPoints="1"/>
          </p:cNvSpPr>
          <p:nvPr/>
        </p:nvSpPr>
        <p:spPr bwMode="auto">
          <a:xfrm>
            <a:off x="3735482" y="4747246"/>
            <a:ext cx="118755" cy="328922"/>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
            <a:extLst>
              <a:ext uri="{FF2B5EF4-FFF2-40B4-BE49-F238E27FC236}">
                <a16:creationId xmlns:a16="http://schemas.microsoft.com/office/drawing/2014/main" id="{05ECE1D9-43C1-4408-97E8-67FF0D0698F7}"/>
              </a:ext>
            </a:extLst>
          </p:cNvPr>
          <p:cNvSpPr>
            <a:spLocks noEditPoints="1"/>
          </p:cNvSpPr>
          <p:nvPr/>
        </p:nvSpPr>
        <p:spPr bwMode="auto">
          <a:xfrm>
            <a:off x="3934485" y="4740029"/>
            <a:ext cx="57978" cy="160584"/>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
            <a:extLst>
              <a:ext uri="{FF2B5EF4-FFF2-40B4-BE49-F238E27FC236}">
                <a16:creationId xmlns:a16="http://schemas.microsoft.com/office/drawing/2014/main" id="{9F1C7021-E63C-4A80-9F2C-560B4AA02552}"/>
              </a:ext>
            </a:extLst>
          </p:cNvPr>
          <p:cNvSpPr>
            <a:spLocks noEditPoints="1"/>
          </p:cNvSpPr>
          <p:nvPr/>
        </p:nvSpPr>
        <p:spPr bwMode="auto">
          <a:xfrm>
            <a:off x="3999374" y="4911707"/>
            <a:ext cx="57978" cy="160584"/>
          </a:xfrm>
          <a:custGeom>
            <a:avLst/>
            <a:gdLst>
              <a:gd name="T0" fmla="*/ 24 w 44"/>
              <a:gd name="T1" fmla="*/ 1 h 127"/>
              <a:gd name="T2" fmla="*/ 32 w 44"/>
              <a:gd name="T3" fmla="*/ 5 h 127"/>
              <a:gd name="T4" fmla="*/ 32 w 44"/>
              <a:gd name="T5" fmla="*/ 7 h 127"/>
              <a:gd name="T6" fmla="*/ 32 w 44"/>
              <a:gd name="T7" fmla="*/ 8 h 127"/>
              <a:gd name="T8" fmla="*/ 32 w 44"/>
              <a:gd name="T9" fmla="*/ 10 h 127"/>
              <a:gd name="T10" fmla="*/ 27 w 44"/>
              <a:gd name="T11" fmla="*/ 18 h 127"/>
              <a:gd name="T12" fmla="*/ 34 w 44"/>
              <a:gd name="T13" fmla="*/ 23 h 127"/>
              <a:gd name="T14" fmla="*/ 38 w 44"/>
              <a:gd name="T15" fmla="*/ 63 h 127"/>
              <a:gd name="T16" fmla="*/ 36 w 44"/>
              <a:gd name="T17" fmla="*/ 64 h 127"/>
              <a:gd name="T18" fmla="*/ 37 w 44"/>
              <a:gd name="T19" fmla="*/ 66 h 127"/>
              <a:gd name="T20" fmla="*/ 44 w 44"/>
              <a:gd name="T21" fmla="*/ 73 h 127"/>
              <a:gd name="T22" fmla="*/ 27 w 44"/>
              <a:gd name="T23" fmla="*/ 88 h 127"/>
              <a:gd name="T24" fmla="*/ 27 w 44"/>
              <a:gd name="T25" fmla="*/ 96 h 127"/>
              <a:gd name="T26" fmla="*/ 31 w 44"/>
              <a:gd name="T27" fmla="*/ 110 h 127"/>
              <a:gd name="T28" fmla="*/ 36 w 44"/>
              <a:gd name="T29" fmla="*/ 122 h 127"/>
              <a:gd name="T30" fmla="*/ 36 w 44"/>
              <a:gd name="T31" fmla="*/ 126 h 127"/>
              <a:gd name="T32" fmla="*/ 26 w 44"/>
              <a:gd name="T33" fmla="*/ 126 h 127"/>
              <a:gd name="T34" fmla="*/ 25 w 44"/>
              <a:gd name="T35" fmla="*/ 119 h 127"/>
              <a:gd name="T36" fmla="*/ 20 w 44"/>
              <a:gd name="T37" fmla="*/ 102 h 127"/>
              <a:gd name="T38" fmla="*/ 17 w 44"/>
              <a:gd name="T39" fmla="*/ 113 h 127"/>
              <a:gd name="T40" fmla="*/ 15 w 44"/>
              <a:gd name="T41" fmla="*/ 117 h 127"/>
              <a:gd name="T42" fmla="*/ 9 w 44"/>
              <a:gd name="T43" fmla="*/ 112 h 127"/>
              <a:gd name="T44" fmla="*/ 11 w 44"/>
              <a:gd name="T45" fmla="*/ 106 h 127"/>
              <a:gd name="T46" fmla="*/ 18 w 44"/>
              <a:gd name="T47" fmla="*/ 88 h 127"/>
              <a:gd name="T48" fmla="*/ 10 w 44"/>
              <a:gd name="T49" fmla="*/ 69 h 127"/>
              <a:gd name="T50" fmla="*/ 8 w 44"/>
              <a:gd name="T51" fmla="*/ 41 h 127"/>
              <a:gd name="T52" fmla="*/ 6 w 44"/>
              <a:gd name="T53" fmla="*/ 64 h 127"/>
              <a:gd name="T54" fmla="*/ 6 w 44"/>
              <a:gd name="T55" fmla="*/ 68 h 127"/>
              <a:gd name="T56" fmla="*/ 6 w 44"/>
              <a:gd name="T57" fmla="*/ 70 h 127"/>
              <a:gd name="T58" fmla="*/ 4 w 44"/>
              <a:gd name="T59" fmla="*/ 71 h 127"/>
              <a:gd name="T60" fmla="*/ 1 w 44"/>
              <a:gd name="T61" fmla="*/ 68 h 127"/>
              <a:gd name="T62" fmla="*/ 1 w 44"/>
              <a:gd name="T63" fmla="*/ 64 h 127"/>
              <a:gd name="T64" fmla="*/ 0 w 44"/>
              <a:gd name="T65" fmla="*/ 64 h 127"/>
              <a:gd name="T66" fmla="*/ 2 w 44"/>
              <a:gd name="T67" fmla="*/ 41 h 127"/>
              <a:gd name="T68" fmla="*/ 2 w 44"/>
              <a:gd name="T69" fmla="*/ 37 h 127"/>
              <a:gd name="T70" fmla="*/ 4 w 44"/>
              <a:gd name="T71" fmla="*/ 29 h 127"/>
              <a:gd name="T72" fmla="*/ 9 w 44"/>
              <a:gd name="T73" fmla="*/ 22 h 127"/>
              <a:gd name="T74" fmla="*/ 18 w 44"/>
              <a:gd name="T75" fmla="*/ 16 h 127"/>
              <a:gd name="T76" fmla="*/ 17 w 44"/>
              <a:gd name="T77" fmla="*/ 16 h 127"/>
              <a:gd name="T78" fmla="*/ 18 w 44"/>
              <a:gd name="T79" fmla="*/ 14 h 127"/>
              <a:gd name="T80" fmla="*/ 17 w 44"/>
              <a:gd name="T81" fmla="*/ 12 h 127"/>
              <a:gd name="T82" fmla="*/ 17 w 44"/>
              <a:gd name="T83" fmla="*/ 8 h 127"/>
              <a:gd name="T84" fmla="*/ 21 w 44"/>
              <a:gd name="T85" fmla="*/ 2 h 127"/>
              <a:gd name="T86" fmla="*/ 22 w 44"/>
              <a:gd name="T87" fmla="*/ 1 h 127"/>
              <a:gd name="T88" fmla="*/ 24 w 44"/>
              <a:gd name="T89" fmla="*/ 0 h 127"/>
              <a:gd name="T90" fmla="*/ 18 w 44"/>
              <a:gd name="T91" fmla="*/ 21 h 127"/>
              <a:gd name="T92" fmla="*/ 23 w 44"/>
              <a:gd name="T93" fmla="*/ 25 h 127"/>
              <a:gd name="T94" fmla="*/ 24 w 44"/>
              <a:gd name="T95" fmla="*/ 22 h 127"/>
              <a:gd name="T96" fmla="*/ 18 w 44"/>
              <a:gd name="T97" fmla="*/ 18 h 127"/>
              <a:gd name="T98" fmla="*/ 25 w 44"/>
              <a:gd name="T99" fmla="*/ 25 h 127"/>
              <a:gd name="T100" fmla="*/ 27 w 44"/>
              <a:gd name="T101" fmla="*/ 32 h 127"/>
              <a:gd name="T102" fmla="*/ 27 w 44"/>
              <a:gd name="T103"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27">
                <a:moveTo>
                  <a:pt x="24" y="0"/>
                </a:moveTo>
                <a:cubicBezTo>
                  <a:pt x="24" y="0"/>
                  <a:pt x="24" y="0"/>
                  <a:pt x="24" y="0"/>
                </a:cubicBezTo>
                <a:cubicBezTo>
                  <a:pt x="24" y="1"/>
                  <a:pt x="24" y="1"/>
                  <a:pt x="24" y="1"/>
                </a:cubicBezTo>
                <a:cubicBezTo>
                  <a:pt x="24" y="1"/>
                  <a:pt x="25" y="1"/>
                  <a:pt x="25" y="1"/>
                </a:cubicBezTo>
                <a:cubicBezTo>
                  <a:pt x="26" y="1"/>
                  <a:pt x="27" y="1"/>
                  <a:pt x="29" y="2"/>
                </a:cubicBezTo>
                <a:cubicBezTo>
                  <a:pt x="29" y="2"/>
                  <a:pt x="30" y="3"/>
                  <a:pt x="32" y="5"/>
                </a:cubicBezTo>
                <a:cubicBezTo>
                  <a:pt x="32" y="5"/>
                  <a:pt x="32" y="5"/>
                  <a:pt x="32" y="5"/>
                </a:cubicBezTo>
                <a:cubicBezTo>
                  <a:pt x="32" y="5"/>
                  <a:pt x="31" y="5"/>
                  <a:pt x="31" y="5"/>
                </a:cubicBezTo>
                <a:cubicBezTo>
                  <a:pt x="32" y="6"/>
                  <a:pt x="32" y="6"/>
                  <a:pt x="32" y="7"/>
                </a:cubicBezTo>
                <a:cubicBezTo>
                  <a:pt x="32" y="7"/>
                  <a:pt x="32" y="7"/>
                  <a:pt x="32" y="7"/>
                </a:cubicBezTo>
                <a:cubicBezTo>
                  <a:pt x="32" y="7"/>
                  <a:pt x="32" y="7"/>
                  <a:pt x="32" y="8"/>
                </a:cubicBezTo>
                <a:cubicBezTo>
                  <a:pt x="32" y="8"/>
                  <a:pt x="32" y="8"/>
                  <a:pt x="32" y="8"/>
                </a:cubicBezTo>
                <a:cubicBezTo>
                  <a:pt x="32" y="8"/>
                  <a:pt x="32" y="8"/>
                  <a:pt x="32" y="8"/>
                </a:cubicBezTo>
                <a:cubicBezTo>
                  <a:pt x="32" y="8"/>
                  <a:pt x="32" y="8"/>
                  <a:pt x="32" y="8"/>
                </a:cubicBezTo>
                <a:cubicBezTo>
                  <a:pt x="32" y="10"/>
                  <a:pt x="32" y="10"/>
                  <a:pt x="32" y="10"/>
                </a:cubicBezTo>
                <a:cubicBezTo>
                  <a:pt x="32" y="10"/>
                  <a:pt x="31" y="11"/>
                  <a:pt x="30" y="13"/>
                </a:cubicBezTo>
                <a:cubicBezTo>
                  <a:pt x="30" y="13"/>
                  <a:pt x="30" y="14"/>
                  <a:pt x="29" y="16"/>
                </a:cubicBezTo>
                <a:cubicBezTo>
                  <a:pt x="29" y="16"/>
                  <a:pt x="28" y="17"/>
                  <a:pt x="27" y="18"/>
                </a:cubicBezTo>
                <a:cubicBezTo>
                  <a:pt x="27" y="18"/>
                  <a:pt x="27" y="19"/>
                  <a:pt x="27" y="19"/>
                </a:cubicBezTo>
                <a:cubicBezTo>
                  <a:pt x="27" y="19"/>
                  <a:pt x="27" y="20"/>
                  <a:pt x="28" y="20"/>
                </a:cubicBezTo>
                <a:cubicBezTo>
                  <a:pt x="32" y="22"/>
                  <a:pt x="34" y="23"/>
                  <a:pt x="34" y="23"/>
                </a:cubicBezTo>
                <a:cubicBezTo>
                  <a:pt x="36" y="23"/>
                  <a:pt x="36" y="24"/>
                  <a:pt x="36" y="25"/>
                </a:cubicBezTo>
                <a:cubicBezTo>
                  <a:pt x="37" y="39"/>
                  <a:pt x="38" y="50"/>
                  <a:pt x="38" y="56"/>
                </a:cubicBezTo>
                <a:cubicBezTo>
                  <a:pt x="38" y="63"/>
                  <a:pt x="38" y="63"/>
                  <a:pt x="38" y="63"/>
                </a:cubicBezTo>
                <a:cubicBezTo>
                  <a:pt x="37" y="63"/>
                  <a:pt x="37" y="63"/>
                  <a:pt x="37" y="63"/>
                </a:cubicBezTo>
                <a:cubicBezTo>
                  <a:pt x="36" y="63"/>
                  <a:pt x="36" y="63"/>
                  <a:pt x="36" y="63"/>
                </a:cubicBezTo>
                <a:cubicBezTo>
                  <a:pt x="36" y="64"/>
                  <a:pt x="36" y="64"/>
                  <a:pt x="36" y="64"/>
                </a:cubicBezTo>
                <a:cubicBezTo>
                  <a:pt x="36" y="64"/>
                  <a:pt x="37" y="64"/>
                  <a:pt x="37" y="65"/>
                </a:cubicBezTo>
                <a:cubicBezTo>
                  <a:pt x="37" y="65"/>
                  <a:pt x="37" y="66"/>
                  <a:pt x="37" y="66"/>
                </a:cubicBezTo>
                <a:cubicBezTo>
                  <a:pt x="37" y="66"/>
                  <a:pt x="37" y="66"/>
                  <a:pt x="37" y="66"/>
                </a:cubicBezTo>
                <a:cubicBezTo>
                  <a:pt x="37" y="67"/>
                  <a:pt x="37" y="67"/>
                  <a:pt x="36" y="67"/>
                </a:cubicBezTo>
                <a:cubicBezTo>
                  <a:pt x="37" y="68"/>
                  <a:pt x="37" y="69"/>
                  <a:pt x="38" y="70"/>
                </a:cubicBezTo>
                <a:cubicBezTo>
                  <a:pt x="38" y="70"/>
                  <a:pt x="41" y="71"/>
                  <a:pt x="44" y="73"/>
                </a:cubicBezTo>
                <a:cubicBezTo>
                  <a:pt x="42" y="92"/>
                  <a:pt x="42" y="92"/>
                  <a:pt x="42" y="92"/>
                </a:cubicBezTo>
                <a:cubicBezTo>
                  <a:pt x="38" y="93"/>
                  <a:pt x="38" y="93"/>
                  <a:pt x="38" y="93"/>
                </a:cubicBezTo>
                <a:cubicBezTo>
                  <a:pt x="27" y="88"/>
                  <a:pt x="27" y="88"/>
                  <a:pt x="27" y="88"/>
                </a:cubicBezTo>
                <a:cubicBezTo>
                  <a:pt x="27" y="90"/>
                  <a:pt x="27" y="92"/>
                  <a:pt x="27" y="93"/>
                </a:cubicBezTo>
                <a:cubicBezTo>
                  <a:pt x="27" y="93"/>
                  <a:pt x="27" y="93"/>
                  <a:pt x="27" y="93"/>
                </a:cubicBezTo>
                <a:cubicBezTo>
                  <a:pt x="27" y="94"/>
                  <a:pt x="27" y="95"/>
                  <a:pt x="27" y="96"/>
                </a:cubicBezTo>
                <a:cubicBezTo>
                  <a:pt x="28" y="96"/>
                  <a:pt x="28" y="98"/>
                  <a:pt x="28" y="100"/>
                </a:cubicBezTo>
                <a:cubicBezTo>
                  <a:pt x="28" y="103"/>
                  <a:pt x="28" y="104"/>
                  <a:pt x="29" y="104"/>
                </a:cubicBezTo>
                <a:cubicBezTo>
                  <a:pt x="29" y="105"/>
                  <a:pt x="29" y="107"/>
                  <a:pt x="31" y="110"/>
                </a:cubicBezTo>
                <a:cubicBezTo>
                  <a:pt x="32" y="114"/>
                  <a:pt x="32" y="116"/>
                  <a:pt x="32" y="117"/>
                </a:cubicBezTo>
                <a:cubicBezTo>
                  <a:pt x="33" y="118"/>
                  <a:pt x="33" y="119"/>
                  <a:pt x="34" y="120"/>
                </a:cubicBezTo>
                <a:cubicBezTo>
                  <a:pt x="34" y="120"/>
                  <a:pt x="35" y="121"/>
                  <a:pt x="36" y="122"/>
                </a:cubicBezTo>
                <a:cubicBezTo>
                  <a:pt x="37" y="123"/>
                  <a:pt x="38" y="123"/>
                  <a:pt x="39" y="124"/>
                </a:cubicBezTo>
                <a:cubicBezTo>
                  <a:pt x="40" y="124"/>
                  <a:pt x="40" y="124"/>
                  <a:pt x="40" y="125"/>
                </a:cubicBezTo>
                <a:cubicBezTo>
                  <a:pt x="40" y="125"/>
                  <a:pt x="39" y="126"/>
                  <a:pt x="36" y="126"/>
                </a:cubicBezTo>
                <a:cubicBezTo>
                  <a:pt x="33" y="127"/>
                  <a:pt x="31" y="127"/>
                  <a:pt x="29" y="127"/>
                </a:cubicBezTo>
                <a:cubicBezTo>
                  <a:pt x="29" y="127"/>
                  <a:pt x="29" y="127"/>
                  <a:pt x="29" y="127"/>
                </a:cubicBezTo>
                <a:cubicBezTo>
                  <a:pt x="27" y="127"/>
                  <a:pt x="26" y="127"/>
                  <a:pt x="26" y="126"/>
                </a:cubicBezTo>
                <a:cubicBezTo>
                  <a:pt x="25" y="122"/>
                  <a:pt x="25" y="122"/>
                  <a:pt x="25" y="122"/>
                </a:cubicBezTo>
                <a:cubicBezTo>
                  <a:pt x="25" y="122"/>
                  <a:pt x="25" y="121"/>
                  <a:pt x="25" y="121"/>
                </a:cubicBezTo>
                <a:cubicBezTo>
                  <a:pt x="25" y="119"/>
                  <a:pt x="25" y="119"/>
                  <a:pt x="25" y="119"/>
                </a:cubicBezTo>
                <a:cubicBezTo>
                  <a:pt x="25" y="116"/>
                  <a:pt x="25" y="114"/>
                  <a:pt x="24" y="114"/>
                </a:cubicBezTo>
                <a:cubicBezTo>
                  <a:pt x="23" y="111"/>
                  <a:pt x="22" y="109"/>
                  <a:pt x="22" y="108"/>
                </a:cubicBezTo>
                <a:cubicBezTo>
                  <a:pt x="20" y="102"/>
                  <a:pt x="20" y="102"/>
                  <a:pt x="20" y="102"/>
                </a:cubicBezTo>
                <a:cubicBezTo>
                  <a:pt x="18" y="107"/>
                  <a:pt x="17" y="109"/>
                  <a:pt x="17" y="109"/>
                </a:cubicBezTo>
                <a:cubicBezTo>
                  <a:pt x="16" y="109"/>
                  <a:pt x="16" y="109"/>
                  <a:pt x="16" y="109"/>
                </a:cubicBezTo>
                <a:cubicBezTo>
                  <a:pt x="16" y="110"/>
                  <a:pt x="16" y="111"/>
                  <a:pt x="17" y="113"/>
                </a:cubicBezTo>
                <a:cubicBezTo>
                  <a:pt x="18" y="114"/>
                  <a:pt x="18" y="115"/>
                  <a:pt x="18" y="116"/>
                </a:cubicBezTo>
                <a:cubicBezTo>
                  <a:pt x="18" y="117"/>
                  <a:pt x="18" y="117"/>
                  <a:pt x="16" y="117"/>
                </a:cubicBezTo>
                <a:cubicBezTo>
                  <a:pt x="15" y="117"/>
                  <a:pt x="15" y="117"/>
                  <a:pt x="15" y="117"/>
                </a:cubicBezTo>
                <a:cubicBezTo>
                  <a:pt x="14" y="117"/>
                  <a:pt x="13" y="117"/>
                  <a:pt x="12" y="116"/>
                </a:cubicBezTo>
                <a:cubicBezTo>
                  <a:pt x="12" y="115"/>
                  <a:pt x="12" y="114"/>
                  <a:pt x="12" y="112"/>
                </a:cubicBezTo>
                <a:cubicBezTo>
                  <a:pt x="11" y="112"/>
                  <a:pt x="10" y="112"/>
                  <a:pt x="9" y="112"/>
                </a:cubicBezTo>
                <a:cubicBezTo>
                  <a:pt x="8" y="110"/>
                  <a:pt x="8" y="110"/>
                  <a:pt x="8" y="110"/>
                </a:cubicBezTo>
                <a:cubicBezTo>
                  <a:pt x="8" y="108"/>
                  <a:pt x="8" y="107"/>
                  <a:pt x="9" y="107"/>
                </a:cubicBezTo>
                <a:cubicBezTo>
                  <a:pt x="9" y="107"/>
                  <a:pt x="10" y="106"/>
                  <a:pt x="11" y="106"/>
                </a:cubicBezTo>
                <a:cubicBezTo>
                  <a:pt x="10" y="104"/>
                  <a:pt x="10" y="104"/>
                  <a:pt x="10" y="104"/>
                </a:cubicBezTo>
                <a:cubicBezTo>
                  <a:pt x="13" y="97"/>
                  <a:pt x="16" y="92"/>
                  <a:pt x="17" y="90"/>
                </a:cubicBezTo>
                <a:cubicBezTo>
                  <a:pt x="18" y="88"/>
                  <a:pt x="18" y="88"/>
                  <a:pt x="18" y="88"/>
                </a:cubicBezTo>
                <a:cubicBezTo>
                  <a:pt x="18" y="86"/>
                  <a:pt x="18" y="84"/>
                  <a:pt x="17" y="83"/>
                </a:cubicBezTo>
                <a:cubicBezTo>
                  <a:pt x="12" y="69"/>
                  <a:pt x="12" y="69"/>
                  <a:pt x="12" y="69"/>
                </a:cubicBezTo>
                <a:cubicBezTo>
                  <a:pt x="11" y="69"/>
                  <a:pt x="10" y="69"/>
                  <a:pt x="10" y="69"/>
                </a:cubicBezTo>
                <a:cubicBezTo>
                  <a:pt x="10" y="67"/>
                  <a:pt x="10" y="67"/>
                  <a:pt x="10" y="67"/>
                </a:cubicBezTo>
                <a:cubicBezTo>
                  <a:pt x="10" y="45"/>
                  <a:pt x="10" y="45"/>
                  <a:pt x="10" y="45"/>
                </a:cubicBezTo>
                <a:cubicBezTo>
                  <a:pt x="9" y="43"/>
                  <a:pt x="9" y="41"/>
                  <a:pt x="8" y="41"/>
                </a:cubicBezTo>
                <a:cubicBezTo>
                  <a:pt x="8" y="41"/>
                  <a:pt x="8" y="41"/>
                  <a:pt x="8" y="41"/>
                </a:cubicBezTo>
                <a:cubicBezTo>
                  <a:pt x="8" y="41"/>
                  <a:pt x="8" y="42"/>
                  <a:pt x="8" y="44"/>
                </a:cubicBezTo>
                <a:cubicBezTo>
                  <a:pt x="7" y="50"/>
                  <a:pt x="7" y="56"/>
                  <a:pt x="6" y="64"/>
                </a:cubicBezTo>
                <a:cubicBezTo>
                  <a:pt x="5" y="64"/>
                  <a:pt x="5" y="64"/>
                  <a:pt x="5" y="64"/>
                </a:cubicBezTo>
                <a:cubicBezTo>
                  <a:pt x="5" y="65"/>
                  <a:pt x="5" y="65"/>
                  <a:pt x="5" y="65"/>
                </a:cubicBezTo>
                <a:cubicBezTo>
                  <a:pt x="5" y="66"/>
                  <a:pt x="6" y="67"/>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5" y="71"/>
                </a:cubicBezTo>
                <a:cubicBezTo>
                  <a:pt x="5" y="71"/>
                  <a:pt x="4" y="71"/>
                  <a:pt x="4" y="71"/>
                </a:cubicBezTo>
                <a:cubicBezTo>
                  <a:pt x="4" y="71"/>
                  <a:pt x="4" y="71"/>
                  <a:pt x="4" y="71"/>
                </a:cubicBezTo>
                <a:cubicBezTo>
                  <a:pt x="3" y="71"/>
                  <a:pt x="3" y="71"/>
                  <a:pt x="1" y="70"/>
                </a:cubicBezTo>
                <a:cubicBezTo>
                  <a:pt x="1" y="70"/>
                  <a:pt x="1" y="69"/>
                  <a:pt x="1" y="68"/>
                </a:cubicBezTo>
                <a:cubicBezTo>
                  <a:pt x="1" y="67"/>
                  <a:pt x="1" y="67"/>
                  <a:pt x="1" y="66"/>
                </a:cubicBezTo>
                <a:cubicBezTo>
                  <a:pt x="1" y="66"/>
                  <a:pt x="1" y="65"/>
                  <a:pt x="1" y="65"/>
                </a:cubicBezTo>
                <a:cubicBezTo>
                  <a:pt x="1" y="64"/>
                  <a:pt x="1" y="64"/>
                  <a:pt x="1" y="64"/>
                </a:cubicBezTo>
                <a:cubicBezTo>
                  <a:pt x="0" y="64"/>
                  <a:pt x="0" y="64"/>
                  <a:pt x="0" y="64"/>
                </a:cubicBezTo>
                <a:cubicBezTo>
                  <a:pt x="0" y="64"/>
                  <a:pt x="0" y="64"/>
                  <a:pt x="0" y="64"/>
                </a:cubicBezTo>
                <a:cubicBezTo>
                  <a:pt x="0" y="64"/>
                  <a:pt x="0" y="64"/>
                  <a:pt x="0" y="64"/>
                </a:cubicBezTo>
                <a:cubicBezTo>
                  <a:pt x="0" y="55"/>
                  <a:pt x="0" y="55"/>
                  <a:pt x="0" y="55"/>
                </a:cubicBezTo>
                <a:cubicBezTo>
                  <a:pt x="0" y="47"/>
                  <a:pt x="1" y="43"/>
                  <a:pt x="1" y="43"/>
                </a:cubicBezTo>
                <a:cubicBezTo>
                  <a:pt x="2" y="42"/>
                  <a:pt x="2" y="41"/>
                  <a:pt x="2" y="41"/>
                </a:cubicBezTo>
                <a:cubicBezTo>
                  <a:pt x="2" y="40"/>
                  <a:pt x="2" y="40"/>
                  <a:pt x="2" y="40"/>
                </a:cubicBezTo>
                <a:cubicBezTo>
                  <a:pt x="2" y="38"/>
                  <a:pt x="2" y="38"/>
                  <a:pt x="2" y="38"/>
                </a:cubicBezTo>
                <a:cubicBezTo>
                  <a:pt x="2" y="37"/>
                  <a:pt x="2" y="37"/>
                  <a:pt x="2" y="37"/>
                </a:cubicBezTo>
                <a:cubicBezTo>
                  <a:pt x="2" y="36"/>
                  <a:pt x="3" y="35"/>
                  <a:pt x="3" y="35"/>
                </a:cubicBezTo>
                <a:cubicBezTo>
                  <a:pt x="3" y="35"/>
                  <a:pt x="3" y="35"/>
                  <a:pt x="3" y="35"/>
                </a:cubicBezTo>
                <a:cubicBezTo>
                  <a:pt x="3" y="32"/>
                  <a:pt x="3" y="30"/>
                  <a:pt x="4" y="29"/>
                </a:cubicBezTo>
                <a:cubicBezTo>
                  <a:pt x="5" y="27"/>
                  <a:pt x="5" y="26"/>
                  <a:pt x="5" y="24"/>
                </a:cubicBezTo>
                <a:cubicBezTo>
                  <a:pt x="5" y="24"/>
                  <a:pt x="6" y="23"/>
                  <a:pt x="6" y="23"/>
                </a:cubicBezTo>
                <a:cubicBezTo>
                  <a:pt x="6" y="23"/>
                  <a:pt x="7" y="22"/>
                  <a:pt x="9" y="22"/>
                </a:cubicBezTo>
                <a:cubicBezTo>
                  <a:pt x="13" y="21"/>
                  <a:pt x="15" y="20"/>
                  <a:pt x="15" y="20"/>
                </a:cubicBezTo>
                <a:cubicBezTo>
                  <a:pt x="17" y="19"/>
                  <a:pt x="17" y="18"/>
                  <a:pt x="17" y="18"/>
                </a:cubicBezTo>
                <a:cubicBezTo>
                  <a:pt x="18" y="17"/>
                  <a:pt x="18" y="17"/>
                  <a:pt x="18" y="16"/>
                </a:cubicBezTo>
                <a:cubicBezTo>
                  <a:pt x="18" y="16"/>
                  <a:pt x="18" y="16"/>
                  <a:pt x="18" y="16"/>
                </a:cubicBezTo>
                <a:cubicBezTo>
                  <a:pt x="18" y="16"/>
                  <a:pt x="18" y="16"/>
                  <a:pt x="18" y="16"/>
                </a:cubicBezTo>
                <a:cubicBezTo>
                  <a:pt x="17" y="16"/>
                  <a:pt x="17" y="16"/>
                  <a:pt x="17" y="16"/>
                </a:cubicBezTo>
                <a:cubicBezTo>
                  <a:pt x="17" y="16"/>
                  <a:pt x="17" y="16"/>
                  <a:pt x="17" y="16"/>
                </a:cubicBezTo>
                <a:cubicBezTo>
                  <a:pt x="18" y="14"/>
                  <a:pt x="18" y="14"/>
                  <a:pt x="18" y="14"/>
                </a:cubicBezTo>
                <a:cubicBezTo>
                  <a:pt x="18" y="14"/>
                  <a:pt x="18" y="14"/>
                  <a:pt x="18" y="14"/>
                </a:cubicBezTo>
                <a:cubicBezTo>
                  <a:pt x="17" y="14"/>
                  <a:pt x="17" y="14"/>
                  <a:pt x="17" y="14"/>
                </a:cubicBezTo>
                <a:cubicBezTo>
                  <a:pt x="18" y="13"/>
                  <a:pt x="18" y="13"/>
                  <a:pt x="18" y="13"/>
                </a:cubicBezTo>
                <a:cubicBezTo>
                  <a:pt x="18" y="12"/>
                  <a:pt x="17" y="12"/>
                  <a:pt x="17" y="12"/>
                </a:cubicBezTo>
                <a:cubicBezTo>
                  <a:pt x="17" y="12"/>
                  <a:pt x="17" y="11"/>
                  <a:pt x="17" y="11"/>
                </a:cubicBezTo>
                <a:cubicBezTo>
                  <a:pt x="17" y="11"/>
                  <a:pt x="17" y="11"/>
                  <a:pt x="17" y="11"/>
                </a:cubicBezTo>
                <a:cubicBezTo>
                  <a:pt x="17" y="10"/>
                  <a:pt x="17" y="9"/>
                  <a:pt x="17" y="8"/>
                </a:cubicBezTo>
                <a:cubicBezTo>
                  <a:pt x="17" y="7"/>
                  <a:pt x="17" y="7"/>
                  <a:pt x="17" y="7"/>
                </a:cubicBezTo>
                <a:cubicBezTo>
                  <a:pt x="17" y="5"/>
                  <a:pt x="18" y="4"/>
                  <a:pt x="19" y="3"/>
                </a:cubicBezTo>
                <a:cubicBezTo>
                  <a:pt x="21" y="2"/>
                  <a:pt x="21" y="2"/>
                  <a:pt x="21" y="2"/>
                </a:cubicBezTo>
                <a:cubicBezTo>
                  <a:pt x="22" y="2"/>
                  <a:pt x="22" y="2"/>
                  <a:pt x="22" y="2"/>
                </a:cubicBezTo>
                <a:cubicBezTo>
                  <a:pt x="23" y="2"/>
                  <a:pt x="23" y="2"/>
                  <a:pt x="23" y="2"/>
                </a:cubicBezTo>
                <a:cubicBezTo>
                  <a:pt x="22" y="1"/>
                  <a:pt x="22" y="1"/>
                  <a:pt x="22" y="1"/>
                </a:cubicBezTo>
                <a:cubicBezTo>
                  <a:pt x="22" y="1"/>
                  <a:pt x="22" y="1"/>
                  <a:pt x="22" y="1"/>
                </a:cubicBezTo>
                <a:cubicBezTo>
                  <a:pt x="23" y="1"/>
                  <a:pt x="23" y="1"/>
                  <a:pt x="23" y="1"/>
                </a:cubicBezTo>
                <a:lnTo>
                  <a:pt x="24" y="0"/>
                </a:lnTo>
                <a:close/>
                <a:moveTo>
                  <a:pt x="18" y="18"/>
                </a:moveTo>
                <a:cubicBezTo>
                  <a:pt x="17" y="19"/>
                  <a:pt x="17" y="19"/>
                  <a:pt x="17" y="19"/>
                </a:cubicBezTo>
                <a:cubicBezTo>
                  <a:pt x="18" y="20"/>
                  <a:pt x="18" y="21"/>
                  <a:pt x="18" y="21"/>
                </a:cubicBezTo>
                <a:cubicBezTo>
                  <a:pt x="22" y="31"/>
                  <a:pt x="22" y="31"/>
                  <a:pt x="22" y="31"/>
                </a:cubicBezTo>
                <a:cubicBezTo>
                  <a:pt x="22" y="31"/>
                  <a:pt x="22" y="31"/>
                  <a:pt x="22" y="31"/>
                </a:cubicBezTo>
                <a:cubicBezTo>
                  <a:pt x="23" y="25"/>
                  <a:pt x="23" y="25"/>
                  <a:pt x="23" y="25"/>
                </a:cubicBezTo>
                <a:cubicBezTo>
                  <a:pt x="23" y="24"/>
                  <a:pt x="23" y="24"/>
                  <a:pt x="23" y="24"/>
                </a:cubicBezTo>
                <a:cubicBezTo>
                  <a:pt x="23" y="24"/>
                  <a:pt x="23" y="24"/>
                  <a:pt x="23" y="24"/>
                </a:cubicBezTo>
                <a:cubicBezTo>
                  <a:pt x="23" y="24"/>
                  <a:pt x="23" y="23"/>
                  <a:pt x="24" y="22"/>
                </a:cubicBezTo>
                <a:cubicBezTo>
                  <a:pt x="24" y="22"/>
                  <a:pt x="24" y="22"/>
                  <a:pt x="24" y="22"/>
                </a:cubicBezTo>
                <a:cubicBezTo>
                  <a:pt x="22" y="21"/>
                  <a:pt x="21" y="20"/>
                  <a:pt x="18" y="18"/>
                </a:cubicBezTo>
                <a:cubicBezTo>
                  <a:pt x="18" y="18"/>
                  <a:pt x="18" y="18"/>
                  <a:pt x="18" y="18"/>
                </a:cubicBezTo>
                <a:close/>
                <a:moveTo>
                  <a:pt x="25" y="22"/>
                </a:moveTo>
                <a:cubicBezTo>
                  <a:pt x="26" y="23"/>
                  <a:pt x="26" y="23"/>
                  <a:pt x="26" y="23"/>
                </a:cubicBezTo>
                <a:cubicBezTo>
                  <a:pt x="25" y="25"/>
                  <a:pt x="25" y="25"/>
                  <a:pt x="25" y="25"/>
                </a:cubicBezTo>
                <a:cubicBezTo>
                  <a:pt x="27" y="32"/>
                  <a:pt x="27" y="32"/>
                  <a:pt x="27" y="32"/>
                </a:cubicBezTo>
                <a:cubicBezTo>
                  <a:pt x="27" y="32"/>
                  <a:pt x="27" y="32"/>
                  <a:pt x="27" y="32"/>
                </a:cubicBezTo>
                <a:cubicBezTo>
                  <a:pt x="27" y="32"/>
                  <a:pt x="27" y="32"/>
                  <a:pt x="27" y="32"/>
                </a:cubicBezTo>
                <a:cubicBezTo>
                  <a:pt x="27" y="21"/>
                  <a:pt x="27" y="21"/>
                  <a:pt x="27" y="21"/>
                </a:cubicBezTo>
                <a:cubicBezTo>
                  <a:pt x="27" y="20"/>
                  <a:pt x="27" y="20"/>
                  <a:pt x="27" y="20"/>
                </a:cubicBezTo>
                <a:cubicBezTo>
                  <a:pt x="27" y="20"/>
                  <a:pt x="27" y="20"/>
                  <a:pt x="27" y="20"/>
                </a:cubicBezTo>
                <a:cubicBezTo>
                  <a:pt x="27" y="20"/>
                  <a:pt x="27" y="20"/>
                  <a:pt x="27" y="20"/>
                </a:cubicBezTo>
                <a:cubicBezTo>
                  <a:pt x="26" y="21"/>
                  <a:pt x="25" y="22"/>
                  <a:pt x="25" y="22"/>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8" name="Connecteur droit 27">
            <a:extLst>
              <a:ext uri="{FF2B5EF4-FFF2-40B4-BE49-F238E27FC236}">
                <a16:creationId xmlns:a16="http://schemas.microsoft.com/office/drawing/2014/main" id="{215865E4-694A-4566-B27E-D2AC199ED616}"/>
              </a:ext>
            </a:extLst>
          </p:cNvPr>
          <p:cNvCxnSpPr/>
          <p:nvPr/>
        </p:nvCxnSpPr>
        <p:spPr>
          <a:xfrm flipV="1">
            <a:off x="3853502" y="4833938"/>
            <a:ext cx="64294" cy="23812"/>
          </a:xfrm>
          <a:prstGeom prst="line">
            <a:avLst/>
          </a:prstGeom>
          <a:ln w="6350">
            <a:solidFill>
              <a:srgbClr val="009DB0"/>
            </a:solidFill>
            <a:prstDash val="dash"/>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55DF328F-D889-4412-BD38-4CE4EE9987BE}"/>
              </a:ext>
            </a:extLst>
          </p:cNvPr>
          <p:cNvCxnSpPr>
            <a:cxnSpLocks/>
          </p:cNvCxnSpPr>
          <p:nvPr/>
        </p:nvCxnSpPr>
        <p:spPr>
          <a:xfrm>
            <a:off x="3870191" y="4977060"/>
            <a:ext cx="121424" cy="21184"/>
          </a:xfrm>
          <a:prstGeom prst="line">
            <a:avLst/>
          </a:prstGeom>
          <a:ln w="6350">
            <a:solidFill>
              <a:srgbClr val="009DB0"/>
            </a:solidFill>
            <a:prstDash val="dash"/>
          </a:ln>
        </p:spPr>
        <p:style>
          <a:lnRef idx="1">
            <a:schemeClr val="accent1"/>
          </a:lnRef>
          <a:fillRef idx="0">
            <a:schemeClr val="accent1"/>
          </a:fillRef>
          <a:effectRef idx="0">
            <a:schemeClr val="accent1"/>
          </a:effectRef>
          <a:fontRef idx="minor">
            <a:schemeClr val="tx1"/>
          </a:fontRef>
        </p:style>
      </p:cxnSp>
      <p:pic>
        <p:nvPicPr>
          <p:cNvPr id="23" name="Graphique 22" descr="Loupe">
            <a:extLst>
              <a:ext uri="{FF2B5EF4-FFF2-40B4-BE49-F238E27FC236}">
                <a16:creationId xmlns:a16="http://schemas.microsoft.com/office/drawing/2014/main" id="{BAC00B27-9985-4DE6-93E2-C234B697431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09559" y="5904541"/>
            <a:ext cx="326990" cy="326990"/>
          </a:xfrm>
          <a:prstGeom prst="rect">
            <a:avLst/>
          </a:prstGeom>
        </p:spPr>
      </p:pic>
      <p:pic>
        <p:nvPicPr>
          <p:cNvPr id="117" name="Graphique 116" descr="Loupe">
            <a:extLst>
              <a:ext uri="{FF2B5EF4-FFF2-40B4-BE49-F238E27FC236}">
                <a16:creationId xmlns:a16="http://schemas.microsoft.com/office/drawing/2014/main" id="{2A26425D-9702-409B-B7FC-79790E8D80B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035180" y="3399161"/>
            <a:ext cx="326990" cy="326990"/>
          </a:xfrm>
          <a:prstGeom prst="rect">
            <a:avLst/>
          </a:prstGeom>
        </p:spPr>
      </p:pic>
      <p:pic>
        <p:nvPicPr>
          <p:cNvPr id="130" name="Graphique 129" descr="Loupe">
            <a:extLst>
              <a:ext uri="{FF2B5EF4-FFF2-40B4-BE49-F238E27FC236}">
                <a16:creationId xmlns:a16="http://schemas.microsoft.com/office/drawing/2014/main" id="{73D515C7-7080-4801-ABA3-394EB51DDAC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80798" y="5810229"/>
            <a:ext cx="326990" cy="326990"/>
          </a:xfrm>
          <a:prstGeom prst="rect">
            <a:avLst/>
          </a:prstGeom>
        </p:spPr>
      </p:pic>
      <p:sp>
        <p:nvSpPr>
          <p:cNvPr id="25" name="Freeform 5">
            <a:extLst>
              <a:ext uri="{FF2B5EF4-FFF2-40B4-BE49-F238E27FC236}">
                <a16:creationId xmlns:a16="http://schemas.microsoft.com/office/drawing/2014/main" id="{9337D38B-CF67-4D13-9F5E-70C253B523BE}"/>
              </a:ext>
            </a:extLst>
          </p:cNvPr>
          <p:cNvSpPr>
            <a:spLocks/>
          </p:cNvSpPr>
          <p:nvPr/>
        </p:nvSpPr>
        <p:spPr bwMode="auto">
          <a:xfrm>
            <a:off x="4802565" y="3412802"/>
            <a:ext cx="235983" cy="236621"/>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5" name="Groupe 134">
            <a:extLst>
              <a:ext uri="{FF2B5EF4-FFF2-40B4-BE49-F238E27FC236}">
                <a16:creationId xmlns:a16="http://schemas.microsoft.com/office/drawing/2014/main" id="{125C1EDE-90B7-4DA7-ABAB-C3E357E1C063}"/>
              </a:ext>
            </a:extLst>
          </p:cNvPr>
          <p:cNvGrpSpPr/>
          <p:nvPr/>
        </p:nvGrpSpPr>
        <p:grpSpPr>
          <a:xfrm>
            <a:off x="4727479" y="4173752"/>
            <a:ext cx="390961" cy="737269"/>
            <a:chOff x="6753022" y="3935534"/>
            <a:chExt cx="1428687" cy="2115608"/>
          </a:xfrm>
        </p:grpSpPr>
        <p:grpSp>
          <p:nvGrpSpPr>
            <p:cNvPr id="139" name="Groupe 138">
              <a:extLst>
                <a:ext uri="{FF2B5EF4-FFF2-40B4-BE49-F238E27FC236}">
                  <a16:creationId xmlns:a16="http://schemas.microsoft.com/office/drawing/2014/main" id="{046C9021-7AAD-4A75-B5F2-7CF2544E451A}"/>
                </a:ext>
              </a:extLst>
            </p:cNvPr>
            <p:cNvGrpSpPr/>
            <p:nvPr/>
          </p:nvGrpSpPr>
          <p:grpSpPr>
            <a:xfrm>
              <a:off x="6753022" y="3935534"/>
              <a:ext cx="1428687" cy="2115608"/>
              <a:chOff x="-2289583" y="2396456"/>
              <a:chExt cx="2197390" cy="4201864"/>
            </a:xfrm>
          </p:grpSpPr>
          <p:cxnSp>
            <p:nvCxnSpPr>
              <p:cNvPr id="141" name="Connecteur droit 140">
                <a:extLst>
                  <a:ext uri="{FF2B5EF4-FFF2-40B4-BE49-F238E27FC236}">
                    <a16:creationId xmlns:a16="http://schemas.microsoft.com/office/drawing/2014/main" id="{DB8B1A1C-68A1-412B-ACFE-24700BB5D697}"/>
                  </a:ext>
                </a:extLst>
              </p:cNvPr>
              <p:cNvCxnSpPr>
                <a:cxnSpLocks/>
                <a:stCxn id="140" idx="0"/>
                <a:endCxn id="144" idx="2"/>
              </p:cNvCxnSpPr>
              <p:nvPr/>
            </p:nvCxnSpPr>
            <p:spPr bwMode="auto">
              <a:xfrm flipH="1">
                <a:off x="-1190885" y="2396456"/>
                <a:ext cx="29206" cy="4201864"/>
              </a:xfrm>
              <a:prstGeom prst="line">
                <a:avLst/>
              </a:prstGeom>
              <a:solidFill>
                <a:schemeClr val="accent1"/>
              </a:solidFill>
              <a:ln w="6350" cap="flat" cmpd="sng" algn="ctr">
                <a:solidFill>
                  <a:schemeClr val="tx1"/>
                </a:solidFill>
                <a:prstDash val="dash"/>
                <a:round/>
                <a:headEnd type="none" w="med" len="med"/>
                <a:tailEnd type="none" w="med" len="med"/>
              </a:ln>
              <a:effectLst/>
            </p:spPr>
          </p:cxnSp>
          <p:sp>
            <p:nvSpPr>
              <p:cNvPr id="142" name="Trapèze 141">
                <a:extLst>
                  <a:ext uri="{FF2B5EF4-FFF2-40B4-BE49-F238E27FC236}">
                    <a16:creationId xmlns:a16="http://schemas.microsoft.com/office/drawing/2014/main" id="{8C1CF4A9-8890-4912-93B0-F3F5E2B7E8B7}"/>
                  </a:ext>
                </a:extLst>
              </p:cNvPr>
              <p:cNvSpPr/>
              <p:nvPr/>
            </p:nvSpPr>
            <p:spPr bwMode="auto">
              <a:xfrm>
                <a:off x="-1931214" y="3590433"/>
                <a:ext cx="1520016" cy="1358508"/>
              </a:xfrm>
              <a:prstGeom prst="trapezoid">
                <a:avLst>
                  <a:gd name="adj" fmla="val 27526"/>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spc="-30">
                  <a:latin typeface="+mj-lt"/>
                </a:endParaRPr>
              </a:p>
            </p:txBody>
          </p:sp>
          <p:sp>
            <p:nvSpPr>
              <p:cNvPr id="144" name="Trapèze 143">
                <a:extLst>
                  <a:ext uri="{FF2B5EF4-FFF2-40B4-BE49-F238E27FC236}">
                    <a16:creationId xmlns:a16="http://schemas.microsoft.com/office/drawing/2014/main" id="{3F8106DC-F65D-4EAD-B8EF-FDD104BEE765}"/>
                  </a:ext>
                </a:extLst>
              </p:cNvPr>
              <p:cNvSpPr/>
              <p:nvPr/>
            </p:nvSpPr>
            <p:spPr bwMode="auto">
              <a:xfrm>
                <a:off x="-2289583" y="5158684"/>
                <a:ext cx="2197390" cy="1439636"/>
              </a:xfrm>
              <a:prstGeom prst="trapezoid">
                <a:avLst>
                  <a:gd name="adj" fmla="val 25726"/>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700" spc="-30">
                  <a:latin typeface="+mj-lt"/>
                </a:endParaRPr>
              </a:p>
            </p:txBody>
          </p:sp>
          <p:sp>
            <p:nvSpPr>
              <p:cNvPr id="146" name="ZoneTexte 145">
                <a:extLst>
                  <a:ext uri="{FF2B5EF4-FFF2-40B4-BE49-F238E27FC236}">
                    <a16:creationId xmlns:a16="http://schemas.microsoft.com/office/drawing/2014/main" id="{74097624-5A1A-4AD5-B75B-7954CDA3DCF3}"/>
                  </a:ext>
                </a:extLst>
              </p:cNvPr>
              <p:cNvSpPr txBox="1"/>
              <p:nvPr/>
            </p:nvSpPr>
            <p:spPr>
              <a:xfrm>
                <a:off x="-1730272" y="2675883"/>
                <a:ext cx="1071556" cy="1140159"/>
              </a:xfrm>
              <a:prstGeom prst="rect">
                <a:avLst/>
              </a:prstGeom>
              <a:noFill/>
            </p:spPr>
            <p:txBody>
              <a:bodyPr wrap="square">
                <a:spAutoFit/>
              </a:bodyPr>
              <a:lstStyle/>
              <a:p>
                <a:pPr algn="ctr"/>
                <a:endParaRPr lang="en-US" sz="700">
                  <a:latin typeface="+mj-lt"/>
                </a:endParaRPr>
              </a:p>
            </p:txBody>
          </p:sp>
        </p:grpSp>
        <p:sp>
          <p:nvSpPr>
            <p:cNvPr id="140" name="Trapèze 139">
              <a:extLst>
                <a:ext uri="{FF2B5EF4-FFF2-40B4-BE49-F238E27FC236}">
                  <a16:creationId xmlns:a16="http://schemas.microsoft.com/office/drawing/2014/main" id="{20622C95-D990-464D-B99B-80CC7F504AF5}"/>
                </a:ext>
              </a:extLst>
            </p:cNvPr>
            <p:cNvSpPr/>
            <p:nvPr/>
          </p:nvSpPr>
          <p:spPr bwMode="auto">
            <a:xfrm>
              <a:off x="7227890" y="3935534"/>
              <a:ext cx="516916" cy="497675"/>
            </a:xfrm>
            <a:prstGeom prst="trapezoid">
              <a:avLst>
                <a:gd name="adj" fmla="val 32774"/>
              </a:avLst>
            </a:prstGeom>
            <a:solidFill>
              <a:schemeClr val="bg1"/>
            </a:solidFill>
            <a:ln w="9525" cap="flat" cmpd="sng" algn="ctr">
              <a:solidFill>
                <a:srgbClr val="CCCCCC"/>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b="0" i="0" u="none" strike="noStrike" cap="none" spc="-30" normalizeH="0">
                <a:ln>
                  <a:noFill/>
                </a:ln>
                <a:solidFill>
                  <a:schemeClr val="tx1"/>
                </a:solidFill>
                <a:effectLst/>
                <a:latin typeface="+mj-lt"/>
              </a:endParaRPr>
            </a:p>
          </p:txBody>
        </p:sp>
      </p:grpSp>
      <p:sp>
        <p:nvSpPr>
          <p:cNvPr id="148" name="ZoneTexte 147">
            <a:extLst>
              <a:ext uri="{FF2B5EF4-FFF2-40B4-BE49-F238E27FC236}">
                <a16:creationId xmlns:a16="http://schemas.microsoft.com/office/drawing/2014/main" id="{DFCC2EF5-57D8-4DAA-891F-9AFF00D7520B}"/>
              </a:ext>
            </a:extLst>
          </p:cNvPr>
          <p:cNvSpPr txBox="1"/>
          <p:nvPr/>
        </p:nvSpPr>
        <p:spPr>
          <a:xfrm>
            <a:off x="4371196" y="4153194"/>
            <a:ext cx="549483" cy="200055"/>
          </a:xfrm>
          <a:prstGeom prst="rect">
            <a:avLst/>
          </a:prstGeom>
          <a:noFill/>
        </p:spPr>
        <p:txBody>
          <a:bodyPr wrap="square">
            <a:spAutoFit/>
          </a:bodyPr>
          <a:lstStyle/>
          <a:p>
            <a:pPr algn="ctr"/>
            <a:r>
              <a:rPr lang="en-US" sz="700" i="1" spc="-30">
                <a:solidFill>
                  <a:srgbClr val="009DB0"/>
                </a:solidFill>
                <a:latin typeface="+mj-lt"/>
              </a:rPr>
              <a:t>HNWI</a:t>
            </a:r>
            <a:endParaRPr kumimoji="0" lang="en-US" sz="700" b="0" i="1" u="none" strike="noStrike" cap="none" spc="-30" normalizeH="0">
              <a:ln>
                <a:noFill/>
              </a:ln>
              <a:solidFill>
                <a:srgbClr val="009DB0"/>
              </a:solidFill>
              <a:effectLst/>
              <a:latin typeface="+mj-lt"/>
            </a:endParaRPr>
          </a:p>
        </p:txBody>
      </p:sp>
      <p:sp>
        <p:nvSpPr>
          <p:cNvPr id="150" name="ZoneTexte 149">
            <a:extLst>
              <a:ext uri="{FF2B5EF4-FFF2-40B4-BE49-F238E27FC236}">
                <a16:creationId xmlns:a16="http://schemas.microsoft.com/office/drawing/2014/main" id="{1BBC55C3-9C41-471E-9026-E0C91DC5676C}"/>
              </a:ext>
            </a:extLst>
          </p:cNvPr>
          <p:cNvSpPr txBox="1"/>
          <p:nvPr/>
        </p:nvSpPr>
        <p:spPr>
          <a:xfrm>
            <a:off x="4132897" y="4332016"/>
            <a:ext cx="806300" cy="307777"/>
          </a:xfrm>
          <a:prstGeom prst="rect">
            <a:avLst/>
          </a:prstGeom>
          <a:noFill/>
        </p:spPr>
        <p:txBody>
          <a:bodyPr wrap="square">
            <a:spAutoFit/>
          </a:bodyPr>
          <a:lstStyle/>
          <a:p>
            <a:pPr algn="ctr"/>
            <a:r>
              <a:rPr lang="en-US" sz="700" i="1" spc="-30">
                <a:solidFill>
                  <a:srgbClr val="009DB0"/>
                </a:solidFill>
                <a:latin typeface="+mj-lt"/>
              </a:rPr>
              <a:t>Mass &amp; Core affluent</a:t>
            </a:r>
          </a:p>
        </p:txBody>
      </p:sp>
      <p:sp>
        <p:nvSpPr>
          <p:cNvPr id="151" name="ZoneTexte 150">
            <a:extLst>
              <a:ext uri="{FF2B5EF4-FFF2-40B4-BE49-F238E27FC236}">
                <a16:creationId xmlns:a16="http://schemas.microsoft.com/office/drawing/2014/main" id="{9C7743D4-8255-49E8-8DD2-7C2667451D47}"/>
              </a:ext>
            </a:extLst>
          </p:cNvPr>
          <p:cNvSpPr txBox="1"/>
          <p:nvPr/>
        </p:nvSpPr>
        <p:spPr>
          <a:xfrm>
            <a:off x="4263105" y="4604884"/>
            <a:ext cx="549483" cy="307777"/>
          </a:xfrm>
          <a:prstGeom prst="rect">
            <a:avLst/>
          </a:prstGeom>
          <a:noFill/>
        </p:spPr>
        <p:txBody>
          <a:bodyPr wrap="square">
            <a:spAutoFit/>
          </a:bodyPr>
          <a:lstStyle/>
          <a:p>
            <a:pPr algn="ctr"/>
            <a:r>
              <a:rPr lang="en-US" sz="700" i="1" spc="-30">
                <a:solidFill>
                  <a:srgbClr val="009DB0"/>
                </a:solidFill>
                <a:latin typeface="+mj-lt"/>
              </a:rPr>
              <a:t>Mass market</a:t>
            </a:r>
          </a:p>
        </p:txBody>
      </p:sp>
      <p:sp>
        <p:nvSpPr>
          <p:cNvPr id="152" name="Ellipse 151">
            <a:extLst>
              <a:ext uri="{FF2B5EF4-FFF2-40B4-BE49-F238E27FC236}">
                <a16:creationId xmlns:a16="http://schemas.microsoft.com/office/drawing/2014/main" id="{85136304-3DD4-4201-9BC4-F561E1F7A421}"/>
              </a:ext>
            </a:extLst>
          </p:cNvPr>
          <p:cNvSpPr/>
          <p:nvPr/>
        </p:nvSpPr>
        <p:spPr>
          <a:xfrm>
            <a:off x="5232442" y="419691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2</a:t>
            </a:r>
          </a:p>
        </p:txBody>
      </p:sp>
      <p:sp>
        <p:nvSpPr>
          <p:cNvPr id="153" name="Ellipse 152">
            <a:extLst>
              <a:ext uri="{FF2B5EF4-FFF2-40B4-BE49-F238E27FC236}">
                <a16:creationId xmlns:a16="http://schemas.microsoft.com/office/drawing/2014/main" id="{B8FBA070-B8B7-4945-81A9-7DCF492615B1}"/>
              </a:ext>
            </a:extLst>
          </p:cNvPr>
          <p:cNvSpPr/>
          <p:nvPr/>
        </p:nvSpPr>
        <p:spPr>
          <a:xfrm>
            <a:off x="5232442" y="443237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1</a:t>
            </a:r>
          </a:p>
        </p:txBody>
      </p:sp>
      <p:sp>
        <p:nvSpPr>
          <p:cNvPr id="154" name="Ellipse 153">
            <a:extLst>
              <a:ext uri="{FF2B5EF4-FFF2-40B4-BE49-F238E27FC236}">
                <a16:creationId xmlns:a16="http://schemas.microsoft.com/office/drawing/2014/main" id="{0B1DABC8-7B02-4B4B-90A0-3D36B80D8C37}"/>
              </a:ext>
            </a:extLst>
          </p:cNvPr>
          <p:cNvSpPr/>
          <p:nvPr/>
        </p:nvSpPr>
        <p:spPr>
          <a:xfrm>
            <a:off x="5388418" y="419691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4</a:t>
            </a:r>
          </a:p>
        </p:txBody>
      </p:sp>
      <p:sp>
        <p:nvSpPr>
          <p:cNvPr id="156" name="Ellipse 155">
            <a:extLst>
              <a:ext uri="{FF2B5EF4-FFF2-40B4-BE49-F238E27FC236}">
                <a16:creationId xmlns:a16="http://schemas.microsoft.com/office/drawing/2014/main" id="{325E223D-717C-4925-B635-0894F7790162}"/>
              </a:ext>
            </a:extLst>
          </p:cNvPr>
          <p:cNvSpPr/>
          <p:nvPr/>
        </p:nvSpPr>
        <p:spPr>
          <a:xfrm>
            <a:off x="5388418" y="443237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6</a:t>
            </a:r>
          </a:p>
        </p:txBody>
      </p:sp>
      <p:sp>
        <p:nvSpPr>
          <p:cNvPr id="159" name="Ellipse 158">
            <a:extLst>
              <a:ext uri="{FF2B5EF4-FFF2-40B4-BE49-F238E27FC236}">
                <a16:creationId xmlns:a16="http://schemas.microsoft.com/office/drawing/2014/main" id="{A8C62C6F-A642-49B8-B987-1BE1526078B9}"/>
              </a:ext>
            </a:extLst>
          </p:cNvPr>
          <p:cNvSpPr/>
          <p:nvPr/>
        </p:nvSpPr>
        <p:spPr>
          <a:xfrm>
            <a:off x="5232442" y="469103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3</a:t>
            </a:r>
          </a:p>
        </p:txBody>
      </p:sp>
      <p:sp>
        <p:nvSpPr>
          <p:cNvPr id="160" name="Ellipse 159">
            <a:extLst>
              <a:ext uri="{FF2B5EF4-FFF2-40B4-BE49-F238E27FC236}">
                <a16:creationId xmlns:a16="http://schemas.microsoft.com/office/drawing/2014/main" id="{DAFBBE6D-01B3-4D38-B905-CD9B808E00CE}"/>
              </a:ext>
            </a:extLst>
          </p:cNvPr>
          <p:cNvSpPr/>
          <p:nvPr/>
        </p:nvSpPr>
        <p:spPr>
          <a:xfrm>
            <a:off x="5388418" y="4691036"/>
            <a:ext cx="131470" cy="131470"/>
          </a:xfrm>
          <a:prstGeom prst="ellipse">
            <a:avLst/>
          </a:prstGeom>
          <a:solidFill>
            <a:srgbClr val="009DB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700" b="1"/>
              <a:t>5</a:t>
            </a:r>
          </a:p>
        </p:txBody>
      </p:sp>
      <p:cxnSp>
        <p:nvCxnSpPr>
          <p:cNvPr id="163" name="Connecteur droit 162">
            <a:extLst>
              <a:ext uri="{FF2B5EF4-FFF2-40B4-BE49-F238E27FC236}">
                <a16:creationId xmlns:a16="http://schemas.microsoft.com/office/drawing/2014/main" id="{71B0DC61-DFB0-4460-8626-2BCEE14D522E}"/>
              </a:ext>
            </a:extLst>
          </p:cNvPr>
          <p:cNvCxnSpPr>
            <a:cxnSpLocks/>
          </p:cNvCxnSpPr>
          <p:nvPr/>
        </p:nvCxnSpPr>
        <p:spPr>
          <a:xfrm>
            <a:off x="5186877" y="4658418"/>
            <a:ext cx="0" cy="25172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C5FD38B6-2AC6-4D78-9299-4CBF8FE4289A}"/>
              </a:ext>
            </a:extLst>
          </p:cNvPr>
          <p:cNvCxnSpPr>
            <a:cxnSpLocks/>
          </p:cNvCxnSpPr>
          <p:nvPr/>
        </p:nvCxnSpPr>
        <p:spPr>
          <a:xfrm>
            <a:off x="5186877" y="4383250"/>
            <a:ext cx="0" cy="238367"/>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71" name="Connecteur droit 170">
            <a:extLst>
              <a:ext uri="{FF2B5EF4-FFF2-40B4-BE49-F238E27FC236}">
                <a16:creationId xmlns:a16="http://schemas.microsoft.com/office/drawing/2014/main" id="{1445B3FE-CF2D-458E-9B84-D23170AA83DF}"/>
              </a:ext>
            </a:extLst>
          </p:cNvPr>
          <p:cNvCxnSpPr>
            <a:cxnSpLocks/>
          </p:cNvCxnSpPr>
          <p:nvPr/>
        </p:nvCxnSpPr>
        <p:spPr>
          <a:xfrm>
            <a:off x="5186877" y="4171371"/>
            <a:ext cx="0" cy="174567"/>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44" name="Triangle isocèle 43">
            <a:extLst>
              <a:ext uri="{FF2B5EF4-FFF2-40B4-BE49-F238E27FC236}">
                <a16:creationId xmlns:a16="http://schemas.microsoft.com/office/drawing/2014/main" id="{47316636-60E4-44E3-ABD7-B60253A4BFB1}"/>
              </a:ext>
            </a:extLst>
          </p:cNvPr>
          <p:cNvSpPr/>
          <p:nvPr/>
        </p:nvSpPr>
        <p:spPr>
          <a:xfrm rot="16200000">
            <a:off x="5089224" y="4230384"/>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riangle isocèle 171">
            <a:extLst>
              <a:ext uri="{FF2B5EF4-FFF2-40B4-BE49-F238E27FC236}">
                <a16:creationId xmlns:a16="http://schemas.microsoft.com/office/drawing/2014/main" id="{65EF121B-7517-4889-907F-4B944F560E52}"/>
              </a:ext>
            </a:extLst>
          </p:cNvPr>
          <p:cNvSpPr/>
          <p:nvPr/>
        </p:nvSpPr>
        <p:spPr>
          <a:xfrm rot="16200000">
            <a:off x="5089224" y="4467529"/>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riangle isocèle 172">
            <a:extLst>
              <a:ext uri="{FF2B5EF4-FFF2-40B4-BE49-F238E27FC236}">
                <a16:creationId xmlns:a16="http://schemas.microsoft.com/office/drawing/2014/main" id="{FE756669-44E0-406D-92BB-E3BCB264BA1D}"/>
              </a:ext>
            </a:extLst>
          </p:cNvPr>
          <p:cNvSpPr/>
          <p:nvPr/>
        </p:nvSpPr>
        <p:spPr>
          <a:xfrm rot="16200000">
            <a:off x="5089224" y="4747842"/>
            <a:ext cx="119461" cy="6535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643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F0FE7F5B-6CBC-40EB-86B4-2D8AF515D6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7" name="Objet 6" hidden="1">
                        <a:extLst>
                          <a:ext uri="{FF2B5EF4-FFF2-40B4-BE49-F238E27FC236}">
                            <a16:creationId xmlns:a16="http://schemas.microsoft.com/office/drawing/2014/main" id="{F0FE7F5B-6CBC-40EB-86B4-2D8AF515D6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C3523C6-1B56-4BCA-961A-385196D068F4}"/>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re 1">
            <a:extLst>
              <a:ext uri="{FF2B5EF4-FFF2-40B4-BE49-F238E27FC236}">
                <a16:creationId xmlns:a16="http://schemas.microsoft.com/office/drawing/2014/main" id="{DEA9932C-EC52-4E57-BEE6-9CCE5E747383}"/>
              </a:ext>
            </a:extLst>
          </p:cNvPr>
          <p:cNvSpPr>
            <a:spLocks noGrp="1"/>
          </p:cNvSpPr>
          <p:nvPr>
            <p:ph type="ctrTitle"/>
          </p:nvPr>
        </p:nvSpPr>
        <p:spPr>
          <a:xfrm>
            <a:off x="584515" y="116632"/>
            <a:ext cx="8930960" cy="576064"/>
          </a:xfrm>
        </p:spPr>
        <p:txBody>
          <a:bodyPr/>
          <a:lstStyle/>
          <a:p>
            <a:r>
              <a:rPr lang="en-US" sz="1200" u="sng" spc="0">
                <a:solidFill>
                  <a:srgbClr val="009DB0"/>
                </a:solidFill>
                <a:latin typeface="+mj-lt"/>
              </a:rPr>
              <a:t>Opportunity - Network of independent CGPs</a:t>
            </a:r>
            <a:r>
              <a:rPr lang="en-US" sz="1200" spc="0">
                <a:solidFill>
                  <a:srgbClr val="009DB0"/>
                </a:solidFill>
                <a:latin typeface="+mj-lt"/>
              </a:rPr>
              <a:t>: </a:t>
            </a:r>
            <a:r>
              <a:rPr lang="en-US" sz="1200" b="0" spc="0">
                <a:latin typeface="+mj-lt"/>
              </a:rPr>
              <a:t>CG could leverage a </a:t>
            </a:r>
            <a:r>
              <a:rPr lang="en-US" sz="1200" spc="0">
                <a:solidFill>
                  <a:srgbClr val="009DB0"/>
                </a:solidFill>
                <a:latin typeface="+mj-lt"/>
              </a:rPr>
              <a:t>white-label</a:t>
            </a:r>
            <a:r>
              <a:rPr lang="en-US" sz="1200" spc="0">
                <a:latin typeface="+mj-lt"/>
              </a:rPr>
              <a:t> </a:t>
            </a:r>
            <a:r>
              <a:rPr lang="en-US" sz="1200" b="0" spc="0">
                <a:latin typeface="+mj-lt"/>
              </a:rPr>
              <a:t>network of </a:t>
            </a:r>
            <a:r>
              <a:rPr lang="en-US" sz="1200" spc="0">
                <a:solidFill>
                  <a:srgbClr val="009DB0"/>
                </a:solidFill>
                <a:latin typeface="+mj-lt"/>
              </a:rPr>
              <a:t>self employed CGPs </a:t>
            </a:r>
            <a:r>
              <a:rPr lang="en-US" sz="1200" b="0" spc="0">
                <a:latin typeface="+mj-lt"/>
              </a:rPr>
              <a:t>to target the upper part of the mass market</a:t>
            </a:r>
            <a:endParaRPr lang="en-US" sz="1200" spc="0">
              <a:latin typeface="+mj-lt"/>
            </a:endParaRPr>
          </a:p>
        </p:txBody>
      </p:sp>
      <p:sp>
        <p:nvSpPr>
          <p:cNvPr id="137" name="Espace réservé du texte 63">
            <a:extLst>
              <a:ext uri="{FF2B5EF4-FFF2-40B4-BE49-F238E27FC236}">
                <a16:creationId xmlns:a16="http://schemas.microsoft.com/office/drawing/2014/main" id="{F84AEDE0-4469-46E8-8DB4-20699E5BF589}"/>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sp>
        <p:nvSpPr>
          <p:cNvPr id="231" name="Rectangle 230">
            <a:extLst>
              <a:ext uri="{FF2B5EF4-FFF2-40B4-BE49-F238E27FC236}">
                <a16:creationId xmlns:a16="http://schemas.microsoft.com/office/drawing/2014/main" id="{FA130BC7-4661-433B-AA96-D59A5A62C0E8}"/>
              </a:ext>
            </a:extLst>
          </p:cNvPr>
          <p:cNvSpPr/>
          <p:nvPr/>
        </p:nvSpPr>
        <p:spPr bwMode="auto">
          <a:xfrm>
            <a:off x="232999" y="1243293"/>
            <a:ext cx="4803688" cy="49905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sp>
        <p:nvSpPr>
          <p:cNvPr id="357" name="Rectangle 356">
            <a:extLst>
              <a:ext uri="{FF2B5EF4-FFF2-40B4-BE49-F238E27FC236}">
                <a16:creationId xmlns:a16="http://schemas.microsoft.com/office/drawing/2014/main" id="{66353583-B4C6-4D3A-A1EE-7841C9E5C6F3}"/>
              </a:ext>
            </a:extLst>
          </p:cNvPr>
          <p:cNvSpPr/>
          <p:nvPr/>
        </p:nvSpPr>
        <p:spPr bwMode="auto">
          <a:xfrm>
            <a:off x="5110504" y="1262950"/>
            <a:ext cx="4614584" cy="49709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cxnSp>
        <p:nvCxnSpPr>
          <p:cNvPr id="2" name="Connecteur droit 1">
            <a:extLst>
              <a:ext uri="{FF2B5EF4-FFF2-40B4-BE49-F238E27FC236}">
                <a16:creationId xmlns:a16="http://schemas.microsoft.com/office/drawing/2014/main" id="{9C77E69D-931C-4E7E-BD99-537BDB0CB5B5}"/>
              </a:ext>
            </a:extLst>
          </p:cNvPr>
          <p:cNvCxnSpPr>
            <a:cxnSpLocks/>
          </p:cNvCxnSpPr>
          <p:nvPr/>
        </p:nvCxnSpPr>
        <p:spPr bwMode="auto">
          <a:xfrm flipV="1">
            <a:off x="5121428" y="1020602"/>
            <a:ext cx="4551573" cy="1465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C454352C-EE88-420F-BC5F-13215AE0C85A}"/>
              </a:ext>
            </a:extLst>
          </p:cNvPr>
          <p:cNvSpPr/>
          <p:nvPr/>
        </p:nvSpPr>
        <p:spPr bwMode="auto">
          <a:xfrm>
            <a:off x="322833" y="1322087"/>
            <a:ext cx="4593493" cy="3373851"/>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87312" algn="ctr"/>
            <a:endParaRPr lang="en-US" sz="800" b="1">
              <a:solidFill>
                <a:srgbClr val="009DB0"/>
              </a:solidFill>
              <a:latin typeface="+mj-lt"/>
            </a:endParaRPr>
          </a:p>
        </p:txBody>
      </p:sp>
      <p:sp>
        <p:nvSpPr>
          <p:cNvPr id="392" name="ZoneTexte 124">
            <a:extLst>
              <a:ext uri="{FF2B5EF4-FFF2-40B4-BE49-F238E27FC236}">
                <a16:creationId xmlns:a16="http://schemas.microsoft.com/office/drawing/2014/main" id="{EC0F62EE-F595-4A8A-A116-47DA7297EEEE}"/>
              </a:ext>
            </a:extLst>
          </p:cNvPr>
          <p:cNvSpPr txBox="1"/>
          <p:nvPr/>
        </p:nvSpPr>
        <p:spPr>
          <a:xfrm>
            <a:off x="3220790" y="2720053"/>
            <a:ext cx="1429667" cy="338554"/>
          </a:xfrm>
          <a:prstGeom prst="rect">
            <a:avLst/>
          </a:prstGeom>
          <a:noFill/>
        </p:spPr>
        <p:txBody>
          <a:bodyPr wrap="square" rtlCol="0">
            <a:spAutoFit/>
          </a:bodyPr>
          <a:lstStyle/>
          <a:p>
            <a:pPr algn="ctr"/>
            <a:r>
              <a:rPr lang="en-US" sz="800" i="1">
                <a:solidFill>
                  <a:srgbClr val="009DB0"/>
                </a:solidFill>
                <a:latin typeface="+mj-lt"/>
              </a:rPr>
              <a:t>Strong additional compensation </a:t>
            </a:r>
            <a:r>
              <a:rPr lang="en-US" sz="700" i="1">
                <a:solidFill>
                  <a:srgbClr val="009DB0"/>
                </a:solidFill>
                <a:latin typeface="+mj-lt"/>
              </a:rPr>
              <a:t>over</a:t>
            </a:r>
            <a:r>
              <a:rPr lang="en-US" sz="800" i="1">
                <a:solidFill>
                  <a:srgbClr val="009DB0"/>
                </a:solidFill>
                <a:latin typeface="+mj-lt"/>
              </a:rPr>
              <a:t> time </a:t>
            </a:r>
          </a:p>
        </p:txBody>
      </p:sp>
      <p:sp>
        <p:nvSpPr>
          <p:cNvPr id="430" name="Freeform 29">
            <a:extLst>
              <a:ext uri="{FF2B5EF4-FFF2-40B4-BE49-F238E27FC236}">
                <a16:creationId xmlns:a16="http://schemas.microsoft.com/office/drawing/2014/main" id="{42219E5D-16B6-4207-A707-F696582ECD3E}"/>
              </a:ext>
            </a:extLst>
          </p:cNvPr>
          <p:cNvSpPr>
            <a:spLocks noChangeAspect="1" noEditPoints="1"/>
          </p:cNvSpPr>
          <p:nvPr/>
        </p:nvSpPr>
        <p:spPr bwMode="auto">
          <a:xfrm>
            <a:off x="1562442" y="4181330"/>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1" name="Freeform 29">
            <a:extLst>
              <a:ext uri="{FF2B5EF4-FFF2-40B4-BE49-F238E27FC236}">
                <a16:creationId xmlns:a16="http://schemas.microsoft.com/office/drawing/2014/main" id="{B5B669E5-5829-4522-9DD6-03A3F2F1F36C}"/>
              </a:ext>
            </a:extLst>
          </p:cNvPr>
          <p:cNvSpPr>
            <a:spLocks noChangeAspect="1" noEditPoints="1"/>
          </p:cNvSpPr>
          <p:nvPr/>
        </p:nvSpPr>
        <p:spPr bwMode="auto">
          <a:xfrm>
            <a:off x="2191717" y="4187279"/>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7" name="Freeform 29">
            <a:extLst>
              <a:ext uri="{FF2B5EF4-FFF2-40B4-BE49-F238E27FC236}">
                <a16:creationId xmlns:a16="http://schemas.microsoft.com/office/drawing/2014/main" id="{CFBA4DEC-D96F-4CCF-B3FD-54BF52BA3285}"/>
              </a:ext>
            </a:extLst>
          </p:cNvPr>
          <p:cNvSpPr>
            <a:spLocks noChangeAspect="1" noEditPoints="1"/>
          </p:cNvSpPr>
          <p:nvPr/>
        </p:nvSpPr>
        <p:spPr bwMode="auto">
          <a:xfrm>
            <a:off x="2891286" y="3107668"/>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8" name="Freeform 29">
            <a:extLst>
              <a:ext uri="{FF2B5EF4-FFF2-40B4-BE49-F238E27FC236}">
                <a16:creationId xmlns:a16="http://schemas.microsoft.com/office/drawing/2014/main" id="{E1832BB9-56D6-4E14-AB30-478158FECAFD}"/>
              </a:ext>
            </a:extLst>
          </p:cNvPr>
          <p:cNvSpPr>
            <a:spLocks noChangeAspect="1" noEditPoints="1"/>
          </p:cNvSpPr>
          <p:nvPr/>
        </p:nvSpPr>
        <p:spPr bwMode="auto">
          <a:xfrm>
            <a:off x="2411326" y="3127014"/>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39" name="Freeform 29">
            <a:extLst>
              <a:ext uri="{FF2B5EF4-FFF2-40B4-BE49-F238E27FC236}">
                <a16:creationId xmlns:a16="http://schemas.microsoft.com/office/drawing/2014/main" id="{B08AD582-6F44-4F53-854F-7E1F5690E5D4}"/>
              </a:ext>
            </a:extLst>
          </p:cNvPr>
          <p:cNvSpPr>
            <a:spLocks noChangeAspect="1" noEditPoints="1"/>
          </p:cNvSpPr>
          <p:nvPr/>
        </p:nvSpPr>
        <p:spPr bwMode="auto">
          <a:xfrm>
            <a:off x="2145801" y="3127014"/>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440" name="Freeform 29">
            <a:extLst>
              <a:ext uri="{FF2B5EF4-FFF2-40B4-BE49-F238E27FC236}">
                <a16:creationId xmlns:a16="http://schemas.microsoft.com/office/drawing/2014/main" id="{F793B774-E95F-4FDD-B5D3-FDA24056EA23}"/>
              </a:ext>
            </a:extLst>
          </p:cNvPr>
          <p:cNvSpPr>
            <a:spLocks noChangeAspect="1" noEditPoints="1"/>
          </p:cNvSpPr>
          <p:nvPr/>
        </p:nvSpPr>
        <p:spPr bwMode="auto">
          <a:xfrm>
            <a:off x="1956904" y="4190447"/>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2" name="Freeform 29">
            <a:extLst>
              <a:ext uri="{FF2B5EF4-FFF2-40B4-BE49-F238E27FC236}">
                <a16:creationId xmlns:a16="http://schemas.microsoft.com/office/drawing/2014/main" id="{9DE4C90B-D7DC-466B-B68C-1CAFD6405DBE}"/>
              </a:ext>
            </a:extLst>
          </p:cNvPr>
          <p:cNvSpPr>
            <a:spLocks noChangeAspect="1" noEditPoints="1"/>
          </p:cNvSpPr>
          <p:nvPr/>
        </p:nvSpPr>
        <p:spPr bwMode="auto">
          <a:xfrm>
            <a:off x="2258344" y="3710091"/>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443" name="Freeform 29">
            <a:extLst>
              <a:ext uri="{FF2B5EF4-FFF2-40B4-BE49-F238E27FC236}">
                <a16:creationId xmlns:a16="http://schemas.microsoft.com/office/drawing/2014/main" id="{04C0CDE0-DA73-4DD3-BB04-B98A807157B0}"/>
              </a:ext>
            </a:extLst>
          </p:cNvPr>
          <p:cNvSpPr>
            <a:spLocks noChangeAspect="1" noEditPoints="1"/>
          </p:cNvSpPr>
          <p:nvPr/>
        </p:nvSpPr>
        <p:spPr bwMode="auto">
          <a:xfrm>
            <a:off x="2507500" y="3710090"/>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4" name="Freeform 29">
            <a:extLst>
              <a:ext uri="{FF2B5EF4-FFF2-40B4-BE49-F238E27FC236}">
                <a16:creationId xmlns:a16="http://schemas.microsoft.com/office/drawing/2014/main" id="{2B991F62-DB80-4E3B-A52D-B52F629720DD}"/>
              </a:ext>
            </a:extLst>
          </p:cNvPr>
          <p:cNvSpPr>
            <a:spLocks noChangeAspect="1" noEditPoints="1"/>
          </p:cNvSpPr>
          <p:nvPr/>
        </p:nvSpPr>
        <p:spPr bwMode="auto">
          <a:xfrm>
            <a:off x="3075559" y="367244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45" name="Freeform 29">
            <a:extLst>
              <a:ext uri="{FF2B5EF4-FFF2-40B4-BE49-F238E27FC236}">
                <a16:creationId xmlns:a16="http://schemas.microsoft.com/office/drawing/2014/main" id="{8B084A48-61AE-4ED2-8710-4AC812F53531}"/>
              </a:ext>
            </a:extLst>
          </p:cNvPr>
          <p:cNvSpPr>
            <a:spLocks noChangeAspect="1" noEditPoints="1"/>
          </p:cNvSpPr>
          <p:nvPr/>
        </p:nvSpPr>
        <p:spPr bwMode="auto">
          <a:xfrm>
            <a:off x="3336285" y="3683629"/>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47" name="Connecteur droit 33">
            <a:extLst>
              <a:ext uri="{FF2B5EF4-FFF2-40B4-BE49-F238E27FC236}">
                <a16:creationId xmlns:a16="http://schemas.microsoft.com/office/drawing/2014/main" id="{2036A4C3-858E-451B-8821-0DC2153C2B88}"/>
              </a:ext>
            </a:extLst>
          </p:cNvPr>
          <p:cNvCxnSpPr>
            <a:cxnSpLocks/>
            <a:stCxn id="440" idx="1"/>
            <a:endCxn id="442" idx="27"/>
          </p:cNvCxnSpPr>
          <p:nvPr/>
        </p:nvCxnSpPr>
        <p:spPr bwMode="auto">
          <a:xfrm flipV="1">
            <a:off x="2022752" y="4118877"/>
            <a:ext cx="238336" cy="71571"/>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48" name="Connecteur droit 34">
            <a:extLst>
              <a:ext uri="{FF2B5EF4-FFF2-40B4-BE49-F238E27FC236}">
                <a16:creationId xmlns:a16="http://schemas.microsoft.com/office/drawing/2014/main" id="{51EE2328-F37B-442D-9948-79CBFA6D56CE}"/>
              </a:ext>
            </a:extLst>
          </p:cNvPr>
          <p:cNvCxnSpPr>
            <a:cxnSpLocks/>
            <a:stCxn id="430" idx="1"/>
            <a:endCxn id="442" idx="27"/>
          </p:cNvCxnSpPr>
          <p:nvPr/>
        </p:nvCxnSpPr>
        <p:spPr bwMode="auto">
          <a:xfrm flipV="1">
            <a:off x="1628290" y="4118877"/>
            <a:ext cx="632797" cy="62453"/>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5" name="Connecteur droit 41">
            <a:extLst>
              <a:ext uri="{FF2B5EF4-FFF2-40B4-BE49-F238E27FC236}">
                <a16:creationId xmlns:a16="http://schemas.microsoft.com/office/drawing/2014/main" id="{2761032B-2BB7-46C4-99C1-ECA8D4D204EA}"/>
              </a:ext>
            </a:extLst>
          </p:cNvPr>
          <p:cNvCxnSpPr>
            <a:cxnSpLocks/>
            <a:endCxn id="439" idx="18"/>
          </p:cNvCxnSpPr>
          <p:nvPr/>
        </p:nvCxnSpPr>
        <p:spPr bwMode="auto">
          <a:xfrm flipH="1" flipV="1">
            <a:off x="2239085" y="3564319"/>
            <a:ext cx="76096" cy="154575"/>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6" name="Connecteur droit 42">
            <a:extLst>
              <a:ext uri="{FF2B5EF4-FFF2-40B4-BE49-F238E27FC236}">
                <a16:creationId xmlns:a16="http://schemas.microsoft.com/office/drawing/2014/main" id="{BD791DC4-68A5-4840-B17B-EC9B6DE94C7C}"/>
              </a:ext>
            </a:extLst>
          </p:cNvPr>
          <p:cNvCxnSpPr>
            <a:cxnSpLocks/>
            <a:stCxn id="445" idx="37"/>
          </p:cNvCxnSpPr>
          <p:nvPr/>
        </p:nvCxnSpPr>
        <p:spPr bwMode="auto">
          <a:xfrm flipH="1" flipV="1">
            <a:off x="2989068" y="3534198"/>
            <a:ext cx="393859" cy="162107"/>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57" name="Connecteur droit 43">
            <a:extLst>
              <a:ext uri="{FF2B5EF4-FFF2-40B4-BE49-F238E27FC236}">
                <a16:creationId xmlns:a16="http://schemas.microsoft.com/office/drawing/2014/main" id="{66B93CF8-4445-4D3D-9ABA-94F7B22C9CF5}"/>
              </a:ext>
            </a:extLst>
          </p:cNvPr>
          <p:cNvCxnSpPr>
            <a:cxnSpLocks/>
            <a:stCxn id="444" idx="38"/>
            <a:endCxn id="437" idx="22"/>
          </p:cNvCxnSpPr>
          <p:nvPr/>
        </p:nvCxnSpPr>
        <p:spPr bwMode="auto">
          <a:xfrm flipH="1" flipV="1">
            <a:off x="2957134" y="3535467"/>
            <a:ext cx="173298" cy="140148"/>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458" name="Freeform 29">
            <a:extLst>
              <a:ext uri="{FF2B5EF4-FFF2-40B4-BE49-F238E27FC236}">
                <a16:creationId xmlns:a16="http://schemas.microsoft.com/office/drawing/2014/main" id="{044F0976-2D82-4D97-9967-5F7FD1C991C7}"/>
              </a:ext>
            </a:extLst>
          </p:cNvPr>
          <p:cNvSpPr>
            <a:spLocks noChangeAspect="1" noEditPoints="1"/>
          </p:cNvSpPr>
          <p:nvPr/>
        </p:nvSpPr>
        <p:spPr bwMode="auto">
          <a:xfrm>
            <a:off x="3596976" y="369068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59" name="Connecteur droit 45">
            <a:extLst>
              <a:ext uri="{FF2B5EF4-FFF2-40B4-BE49-F238E27FC236}">
                <a16:creationId xmlns:a16="http://schemas.microsoft.com/office/drawing/2014/main" id="{E2A42117-1B78-4810-AE97-A9055A209020}"/>
              </a:ext>
            </a:extLst>
          </p:cNvPr>
          <p:cNvCxnSpPr>
            <a:cxnSpLocks/>
            <a:stCxn id="458" idx="37"/>
            <a:endCxn id="437" idx="16"/>
          </p:cNvCxnSpPr>
          <p:nvPr/>
        </p:nvCxnSpPr>
        <p:spPr bwMode="auto">
          <a:xfrm flipH="1" flipV="1">
            <a:off x="2984570" y="3525960"/>
            <a:ext cx="659048" cy="177402"/>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461" name="Freeform 29">
            <a:extLst>
              <a:ext uri="{FF2B5EF4-FFF2-40B4-BE49-F238E27FC236}">
                <a16:creationId xmlns:a16="http://schemas.microsoft.com/office/drawing/2014/main" id="{E76429A5-FFBC-4FC2-885B-7EC969DFF9BA}"/>
              </a:ext>
            </a:extLst>
          </p:cNvPr>
          <p:cNvSpPr>
            <a:spLocks noChangeAspect="1" noEditPoints="1"/>
          </p:cNvSpPr>
          <p:nvPr/>
        </p:nvSpPr>
        <p:spPr bwMode="auto">
          <a:xfrm>
            <a:off x="2657707" y="2605993"/>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62" name="Freeform 29">
            <a:extLst>
              <a:ext uri="{FF2B5EF4-FFF2-40B4-BE49-F238E27FC236}">
                <a16:creationId xmlns:a16="http://schemas.microsoft.com/office/drawing/2014/main" id="{E52CEF5E-073B-43E6-A092-A80270ABE738}"/>
              </a:ext>
            </a:extLst>
          </p:cNvPr>
          <p:cNvSpPr>
            <a:spLocks noChangeAspect="1" noEditPoints="1"/>
          </p:cNvSpPr>
          <p:nvPr/>
        </p:nvSpPr>
        <p:spPr bwMode="auto">
          <a:xfrm>
            <a:off x="3122681" y="3111556"/>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463" name="Freeform 29">
            <a:extLst>
              <a:ext uri="{FF2B5EF4-FFF2-40B4-BE49-F238E27FC236}">
                <a16:creationId xmlns:a16="http://schemas.microsoft.com/office/drawing/2014/main" id="{04B7D4E3-3869-4280-AF7B-D2081131EE9F}"/>
              </a:ext>
            </a:extLst>
          </p:cNvPr>
          <p:cNvSpPr>
            <a:spLocks noChangeAspect="1" noEditPoints="1"/>
          </p:cNvSpPr>
          <p:nvPr/>
        </p:nvSpPr>
        <p:spPr bwMode="auto">
          <a:xfrm>
            <a:off x="2634471" y="3129777"/>
            <a:ext cx="123464" cy="443643"/>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cxnSp>
        <p:nvCxnSpPr>
          <p:cNvPr id="464" name="Connecteur droit 58">
            <a:extLst>
              <a:ext uri="{FF2B5EF4-FFF2-40B4-BE49-F238E27FC236}">
                <a16:creationId xmlns:a16="http://schemas.microsoft.com/office/drawing/2014/main" id="{F21FA44F-4596-4105-AE19-0FC99B37E7FE}"/>
              </a:ext>
            </a:extLst>
          </p:cNvPr>
          <p:cNvCxnSpPr>
            <a:cxnSpLocks/>
            <a:stCxn id="439" idx="37"/>
          </p:cNvCxnSpPr>
          <p:nvPr/>
        </p:nvCxnSpPr>
        <p:spPr bwMode="auto">
          <a:xfrm flipV="1">
            <a:off x="2192443" y="3046080"/>
            <a:ext cx="431815" cy="93609"/>
          </a:xfrm>
          <a:prstGeom prst="line">
            <a:avLst/>
          </a:prstGeom>
          <a:solidFill>
            <a:schemeClr val="accent1"/>
          </a:solidFill>
          <a:ln w="9525" cap="flat" cmpd="sng" algn="ctr">
            <a:solidFill>
              <a:srgbClr val="009DB0"/>
            </a:solidFill>
            <a:prstDash val="sysDot"/>
            <a:round/>
            <a:headEnd type="none" w="med" len="med"/>
            <a:tailEnd type="none" w="med" len="med"/>
          </a:ln>
          <a:effectLst/>
        </p:spPr>
      </p:cxnSp>
      <p:cxnSp>
        <p:nvCxnSpPr>
          <p:cNvPr id="465" name="Connecteur droit 59">
            <a:extLst>
              <a:ext uri="{FF2B5EF4-FFF2-40B4-BE49-F238E27FC236}">
                <a16:creationId xmlns:a16="http://schemas.microsoft.com/office/drawing/2014/main" id="{63AD8C2B-30DE-4BA9-B3D0-839EB7F81DEA}"/>
              </a:ext>
            </a:extLst>
          </p:cNvPr>
          <p:cNvCxnSpPr>
            <a:cxnSpLocks/>
            <a:stCxn id="438" idx="3"/>
          </p:cNvCxnSpPr>
          <p:nvPr/>
        </p:nvCxnSpPr>
        <p:spPr bwMode="auto">
          <a:xfrm flipV="1">
            <a:off x="2493636" y="3061924"/>
            <a:ext cx="138854" cy="77764"/>
          </a:xfrm>
          <a:prstGeom prst="line">
            <a:avLst/>
          </a:prstGeom>
          <a:solidFill>
            <a:schemeClr val="accent1"/>
          </a:solidFill>
          <a:ln w="9525" cap="flat" cmpd="sng" algn="ctr">
            <a:solidFill>
              <a:srgbClr val="009DB0"/>
            </a:solidFill>
            <a:prstDash val="sysDot"/>
            <a:round/>
            <a:headEnd type="none" w="med" len="med"/>
            <a:tailEnd type="none" w="med" len="med"/>
          </a:ln>
          <a:effectLst/>
        </p:spPr>
      </p:cxnSp>
      <p:sp>
        <p:nvSpPr>
          <p:cNvPr id="13" name="Rectangle 12">
            <a:extLst>
              <a:ext uri="{FF2B5EF4-FFF2-40B4-BE49-F238E27FC236}">
                <a16:creationId xmlns:a16="http://schemas.microsoft.com/office/drawing/2014/main" id="{636955E8-FB0A-4503-8CE3-5AB462F012DB}"/>
              </a:ext>
            </a:extLst>
          </p:cNvPr>
          <p:cNvSpPr/>
          <p:nvPr/>
        </p:nvSpPr>
        <p:spPr bwMode="auto">
          <a:xfrm>
            <a:off x="446912" y="1664689"/>
            <a:ext cx="992455" cy="584895"/>
          </a:xfrm>
          <a:prstGeom prst="rect">
            <a:avLst/>
          </a:prstGeom>
          <a:solidFill>
            <a:srgbClr val="CDE8EF"/>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expert networks  </a:t>
            </a:r>
          </a:p>
        </p:txBody>
      </p:sp>
      <p:sp>
        <p:nvSpPr>
          <p:cNvPr id="19" name="ZoneTexte 124">
            <a:extLst>
              <a:ext uri="{FF2B5EF4-FFF2-40B4-BE49-F238E27FC236}">
                <a16:creationId xmlns:a16="http://schemas.microsoft.com/office/drawing/2014/main" id="{1EDBCDE4-0E72-4142-9B8F-81ECB9218684}"/>
              </a:ext>
            </a:extLst>
          </p:cNvPr>
          <p:cNvSpPr txBox="1"/>
          <p:nvPr/>
        </p:nvSpPr>
        <p:spPr>
          <a:xfrm>
            <a:off x="381170" y="3128487"/>
            <a:ext cx="855810" cy="954107"/>
          </a:xfrm>
          <a:prstGeom prst="rect">
            <a:avLst/>
          </a:prstGeom>
          <a:noFill/>
        </p:spPr>
        <p:txBody>
          <a:bodyPr wrap="square" rtlCol="0">
            <a:spAutoFit/>
          </a:bodyPr>
          <a:lstStyle/>
          <a:p>
            <a:pPr algn="ctr"/>
            <a:r>
              <a:rPr lang="en-US" sz="800">
                <a:solidFill>
                  <a:srgbClr val="009DB0"/>
                </a:solidFill>
                <a:latin typeface="+mj-lt"/>
              </a:rPr>
              <a:t>Independent advisors, or “down line distributors” with two revenue streams</a:t>
            </a:r>
          </a:p>
        </p:txBody>
      </p:sp>
      <p:sp>
        <p:nvSpPr>
          <p:cNvPr id="222" name="Rectangle 221">
            <a:extLst>
              <a:ext uri="{FF2B5EF4-FFF2-40B4-BE49-F238E27FC236}">
                <a16:creationId xmlns:a16="http://schemas.microsoft.com/office/drawing/2014/main" id="{EE2F20F6-CEF2-4F2C-8734-1057F4E2E6AF}"/>
              </a:ext>
            </a:extLst>
          </p:cNvPr>
          <p:cNvSpPr/>
          <p:nvPr/>
        </p:nvSpPr>
        <p:spPr bwMode="auto">
          <a:xfrm>
            <a:off x="1577014"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professional software </a:t>
            </a:r>
          </a:p>
        </p:txBody>
      </p:sp>
      <p:sp>
        <p:nvSpPr>
          <p:cNvPr id="223" name="Rectangle 222">
            <a:extLst>
              <a:ext uri="{FF2B5EF4-FFF2-40B4-BE49-F238E27FC236}">
                <a16:creationId xmlns:a16="http://schemas.microsoft.com/office/drawing/2014/main" id="{983EE41F-8E54-40D7-8371-82F8B6665538}"/>
              </a:ext>
            </a:extLst>
          </p:cNvPr>
          <p:cNvSpPr/>
          <p:nvPr/>
        </p:nvSpPr>
        <p:spPr bwMode="auto">
          <a:xfrm>
            <a:off x="3834832"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network’s professionals</a:t>
            </a:r>
          </a:p>
        </p:txBody>
      </p:sp>
      <p:cxnSp>
        <p:nvCxnSpPr>
          <p:cNvPr id="21" name="Connecteur droit avec flèche 20">
            <a:extLst>
              <a:ext uri="{FF2B5EF4-FFF2-40B4-BE49-F238E27FC236}">
                <a16:creationId xmlns:a16="http://schemas.microsoft.com/office/drawing/2014/main" id="{D18FB7E8-E00F-4903-AFE4-16A86FDB6F5F}"/>
              </a:ext>
            </a:extLst>
          </p:cNvPr>
          <p:cNvCxnSpPr>
            <a:cxnSpLocks/>
          </p:cNvCxnSpPr>
          <p:nvPr/>
        </p:nvCxnSpPr>
        <p:spPr>
          <a:xfrm flipV="1">
            <a:off x="501785" y="1619475"/>
            <a:ext cx="4255917" cy="0"/>
          </a:xfrm>
          <a:prstGeom prst="straightConnector1">
            <a:avLst/>
          </a:prstGeom>
          <a:ln>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53E1DA8F-B2FA-412A-81DA-C359AEAC1A6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5327" y="2010160"/>
            <a:ext cx="621168" cy="219444"/>
          </a:xfrm>
          <a:prstGeom prst="rect">
            <a:avLst/>
          </a:prstGeom>
        </p:spPr>
      </p:pic>
      <p:pic>
        <p:nvPicPr>
          <p:cNvPr id="40" name="Picture 8" descr="light logo">
            <a:extLst>
              <a:ext uri="{FF2B5EF4-FFF2-40B4-BE49-F238E27FC236}">
                <a16:creationId xmlns:a16="http://schemas.microsoft.com/office/drawing/2014/main" id="{A3C56D6D-2A15-4DAF-B9DE-4EB782E9C2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7756" y="2092949"/>
            <a:ext cx="827595" cy="137978"/>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124">
            <a:extLst>
              <a:ext uri="{FF2B5EF4-FFF2-40B4-BE49-F238E27FC236}">
                <a16:creationId xmlns:a16="http://schemas.microsoft.com/office/drawing/2014/main" id="{F4E86E7D-E005-45AE-B69B-DCEEC30B63DB}"/>
              </a:ext>
            </a:extLst>
          </p:cNvPr>
          <p:cNvSpPr txBox="1"/>
          <p:nvPr/>
        </p:nvSpPr>
        <p:spPr>
          <a:xfrm>
            <a:off x="1011662" y="1378462"/>
            <a:ext cx="3146380" cy="230832"/>
          </a:xfrm>
          <a:prstGeom prst="rect">
            <a:avLst/>
          </a:prstGeom>
          <a:noFill/>
        </p:spPr>
        <p:txBody>
          <a:bodyPr wrap="square" rtlCol="0">
            <a:spAutoFit/>
          </a:bodyPr>
          <a:lstStyle/>
          <a:p>
            <a:pPr algn="ctr"/>
            <a:r>
              <a:rPr lang="en-US" sz="900" i="1">
                <a:solidFill>
                  <a:srgbClr val="009DB0"/>
                </a:solidFill>
                <a:latin typeface="+mj-lt"/>
              </a:rPr>
              <a:t>Mutualized costs between independent advisors </a:t>
            </a:r>
          </a:p>
        </p:txBody>
      </p:sp>
      <p:sp>
        <p:nvSpPr>
          <p:cNvPr id="29" name="Freeform 29">
            <a:extLst>
              <a:ext uri="{FF2B5EF4-FFF2-40B4-BE49-F238E27FC236}">
                <a16:creationId xmlns:a16="http://schemas.microsoft.com/office/drawing/2014/main" id="{1D189A8B-E7E2-49FE-B120-BD5EA520BE3E}"/>
              </a:ext>
            </a:extLst>
          </p:cNvPr>
          <p:cNvSpPr>
            <a:spLocks noChangeAspect="1" noEditPoints="1"/>
          </p:cNvSpPr>
          <p:nvPr/>
        </p:nvSpPr>
        <p:spPr bwMode="auto">
          <a:xfrm>
            <a:off x="4267473" y="2053515"/>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0" name="Freeform 29">
            <a:extLst>
              <a:ext uri="{FF2B5EF4-FFF2-40B4-BE49-F238E27FC236}">
                <a16:creationId xmlns:a16="http://schemas.microsoft.com/office/drawing/2014/main" id="{7AA81943-404A-4307-86A1-2B10A1A42E8F}"/>
              </a:ext>
            </a:extLst>
          </p:cNvPr>
          <p:cNvSpPr>
            <a:spLocks noChangeAspect="1" noEditPoints="1"/>
          </p:cNvSpPr>
          <p:nvPr/>
        </p:nvSpPr>
        <p:spPr bwMode="auto">
          <a:xfrm>
            <a:off x="4499091" y="2032765"/>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1" name="Freeform 29">
            <a:extLst>
              <a:ext uri="{FF2B5EF4-FFF2-40B4-BE49-F238E27FC236}">
                <a16:creationId xmlns:a16="http://schemas.microsoft.com/office/drawing/2014/main" id="{90437E27-43F2-4DA3-B42F-BC3F1C6FA374}"/>
              </a:ext>
            </a:extLst>
          </p:cNvPr>
          <p:cNvSpPr>
            <a:spLocks noChangeAspect="1" noEditPoints="1"/>
          </p:cNvSpPr>
          <p:nvPr/>
        </p:nvSpPr>
        <p:spPr bwMode="auto">
          <a:xfrm>
            <a:off x="4074871" y="2040260"/>
            <a:ext cx="52360" cy="188148"/>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endParaRPr>
          </a:p>
        </p:txBody>
      </p:sp>
      <p:sp>
        <p:nvSpPr>
          <p:cNvPr id="32" name="Rectangle 31">
            <a:extLst>
              <a:ext uri="{FF2B5EF4-FFF2-40B4-BE49-F238E27FC236}">
                <a16:creationId xmlns:a16="http://schemas.microsoft.com/office/drawing/2014/main" id="{4C458EFE-3BC0-4FA1-8169-5B18E6AC1014}"/>
              </a:ext>
            </a:extLst>
          </p:cNvPr>
          <p:cNvSpPr/>
          <p:nvPr/>
        </p:nvSpPr>
        <p:spPr bwMode="auto">
          <a:xfrm>
            <a:off x="5378197" y="1322087"/>
            <a:ext cx="4204969" cy="2052402"/>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marL="87312">
              <a:spcBef>
                <a:spcPts val="300"/>
              </a:spcBef>
            </a:pPr>
            <a:r>
              <a:rPr lang="en-US" sz="800">
                <a:latin typeface="+mj-lt"/>
              </a:rPr>
              <a:t>CG would benefit from </a:t>
            </a:r>
            <a:r>
              <a:rPr lang="en-US" sz="800">
                <a:solidFill>
                  <a:srgbClr val="009DB0"/>
                </a:solidFill>
                <a:latin typeface="+mj-lt"/>
              </a:rPr>
              <a:t>different synergies </a:t>
            </a:r>
            <a:r>
              <a:rPr lang="en-US" sz="800">
                <a:latin typeface="+mj-lt"/>
              </a:rPr>
              <a:t>if it launched a </a:t>
            </a:r>
            <a:r>
              <a:rPr lang="en-US" sz="800">
                <a:solidFill>
                  <a:srgbClr val="009DB0"/>
                </a:solidFill>
                <a:latin typeface="+mj-lt"/>
              </a:rPr>
              <a:t>white label MLM-based network</a:t>
            </a:r>
            <a:r>
              <a:rPr lang="en-US" sz="800">
                <a:latin typeface="+mj-lt"/>
              </a:rPr>
              <a:t> on independent / self employed CGPs:</a:t>
            </a:r>
          </a:p>
          <a:p>
            <a:pPr marL="258762" indent="-171450">
              <a:spcBef>
                <a:spcPts val="300"/>
              </a:spcBef>
              <a:buClr>
                <a:schemeClr val="tx1"/>
              </a:buClr>
              <a:buFont typeface="Wingdings" panose="05000000000000000000" pitchFamily="2" charset="2"/>
              <a:buChar char="ü"/>
            </a:pPr>
            <a:r>
              <a:rPr lang="en-US" sz="800">
                <a:solidFill>
                  <a:srgbClr val="009DB0"/>
                </a:solidFill>
                <a:latin typeface="+mj-lt"/>
              </a:rPr>
              <a:t>Additional Stable</a:t>
            </a:r>
            <a:r>
              <a:rPr lang="en-US" sz="800">
                <a:latin typeface="+mj-lt"/>
              </a:rPr>
              <a:t> and </a:t>
            </a:r>
            <a:r>
              <a:rPr lang="en-US" sz="800">
                <a:solidFill>
                  <a:srgbClr val="009DB0"/>
                </a:solidFill>
                <a:latin typeface="+mj-lt"/>
              </a:rPr>
              <a:t>recurring revenues </a:t>
            </a:r>
            <a:r>
              <a:rPr lang="en-US" sz="800">
                <a:latin typeface="+mj-lt"/>
              </a:rPr>
              <a:t>despite</a:t>
            </a:r>
            <a:r>
              <a:rPr lang="en-US" sz="800">
                <a:solidFill>
                  <a:srgbClr val="009DB0"/>
                </a:solidFill>
                <a:latin typeface="+mj-lt"/>
              </a:rPr>
              <a:t> light structural costs</a:t>
            </a:r>
          </a:p>
          <a:p>
            <a:pPr marL="258762" indent="-171450">
              <a:spcBef>
                <a:spcPts val="300"/>
              </a:spcBef>
              <a:buFont typeface="Wingdings" panose="05000000000000000000" pitchFamily="2" charset="2"/>
              <a:buChar char="ü"/>
            </a:pPr>
            <a:r>
              <a:rPr lang="en-US" sz="800">
                <a:latin typeface="+mj-lt"/>
              </a:rPr>
              <a:t>An acquisition lever to </a:t>
            </a:r>
            <a:r>
              <a:rPr lang="en-US" sz="800">
                <a:solidFill>
                  <a:srgbClr val="009DB0"/>
                </a:solidFill>
                <a:latin typeface="+mj-lt"/>
              </a:rPr>
              <a:t>target mass-market customers</a:t>
            </a:r>
            <a:r>
              <a:rPr lang="en-US" sz="800">
                <a:latin typeface="+mj-lt"/>
              </a:rPr>
              <a:t>, too costly for today’s CG organization </a:t>
            </a:r>
          </a:p>
          <a:p>
            <a:pPr marL="258762" indent="-171450">
              <a:spcBef>
                <a:spcPts val="300"/>
              </a:spcBef>
              <a:buFont typeface="Wingdings" panose="05000000000000000000" pitchFamily="2" charset="2"/>
              <a:buChar char="ü"/>
            </a:pPr>
            <a:r>
              <a:rPr lang="en-US" sz="800">
                <a:latin typeface="+mj-lt"/>
              </a:rPr>
              <a:t>A way to </a:t>
            </a:r>
            <a:r>
              <a:rPr lang="en-US" sz="800">
                <a:solidFill>
                  <a:srgbClr val="009DB0"/>
                </a:solidFill>
                <a:latin typeface="+mj-lt"/>
              </a:rPr>
              <a:t>drain premium customers </a:t>
            </a:r>
            <a:r>
              <a:rPr lang="en-US" sz="800">
                <a:latin typeface="+mj-lt"/>
              </a:rPr>
              <a:t>that could be treated by CG current tools and </a:t>
            </a:r>
            <a:r>
              <a:rPr lang="en-US" sz="800">
                <a:solidFill>
                  <a:srgbClr val="009DB0"/>
                </a:solidFill>
                <a:latin typeface="+mj-lt"/>
              </a:rPr>
              <a:t>personalization capacities</a:t>
            </a:r>
          </a:p>
          <a:p>
            <a:pPr marL="258762" indent="-171450">
              <a:spcBef>
                <a:spcPts val="300"/>
              </a:spcBef>
              <a:buFont typeface="Wingdings" panose="05000000000000000000" pitchFamily="2" charset="2"/>
              <a:buChar char="ü"/>
            </a:pPr>
            <a:r>
              <a:rPr lang="en-US" sz="800">
                <a:latin typeface="+mj-lt"/>
              </a:rPr>
              <a:t>A preserved </a:t>
            </a:r>
            <a:r>
              <a:rPr lang="en-US" sz="800">
                <a:solidFill>
                  <a:srgbClr val="009DB0"/>
                </a:solidFill>
                <a:latin typeface="+mj-lt"/>
              </a:rPr>
              <a:t>high-end brand image </a:t>
            </a:r>
            <a:r>
              <a:rPr lang="en-US" sz="800">
                <a:latin typeface="+mj-lt"/>
              </a:rPr>
              <a:t>because this network would be </a:t>
            </a:r>
            <a:r>
              <a:rPr lang="en-US" sz="800">
                <a:solidFill>
                  <a:srgbClr val="009DB0"/>
                </a:solidFill>
                <a:latin typeface="+mj-lt"/>
              </a:rPr>
              <a:t>white label</a:t>
            </a:r>
          </a:p>
          <a:p>
            <a:pPr marL="258762" indent="-171450">
              <a:spcBef>
                <a:spcPts val="300"/>
              </a:spcBef>
              <a:buFont typeface="Wingdings" panose="05000000000000000000" pitchFamily="2" charset="2"/>
              <a:buChar char="ü"/>
            </a:pPr>
            <a:r>
              <a:rPr lang="en-US" sz="800">
                <a:latin typeface="+mj-lt"/>
              </a:rPr>
              <a:t>An advisor acquisition lever to </a:t>
            </a:r>
            <a:r>
              <a:rPr lang="en-US" sz="800">
                <a:solidFill>
                  <a:srgbClr val="009DB0"/>
                </a:solidFill>
                <a:latin typeface="+mj-lt"/>
              </a:rPr>
              <a:t>drain competent advisors </a:t>
            </a:r>
            <a:r>
              <a:rPr lang="en-US" sz="800">
                <a:latin typeface="+mj-lt"/>
              </a:rPr>
              <a:t>in his/her organization </a:t>
            </a:r>
            <a:r>
              <a:rPr lang="en-US" sz="800">
                <a:solidFill>
                  <a:srgbClr val="009DB0"/>
                </a:solidFill>
                <a:latin typeface="+mj-lt"/>
              </a:rPr>
              <a:t>wishing to work as non-salaried</a:t>
            </a:r>
            <a:r>
              <a:rPr lang="en-US" sz="800">
                <a:latin typeface="+mj-lt"/>
              </a:rPr>
              <a:t> for personal reasons </a:t>
            </a:r>
          </a:p>
          <a:p>
            <a:pPr marL="258762" indent="-171450">
              <a:spcBef>
                <a:spcPts val="300"/>
              </a:spcBef>
              <a:buFont typeface="Wingdings" panose="05000000000000000000" pitchFamily="2" charset="2"/>
              <a:buChar char="ü"/>
            </a:pPr>
            <a:r>
              <a:rPr lang="en-US" sz="800">
                <a:latin typeface="+mj-lt"/>
              </a:rPr>
              <a:t>A way to </a:t>
            </a:r>
            <a:r>
              <a:rPr lang="en-US" sz="800">
                <a:solidFill>
                  <a:srgbClr val="009DB0"/>
                </a:solidFill>
                <a:latin typeface="+mj-lt"/>
              </a:rPr>
              <a:t>pre-empt market changes </a:t>
            </a:r>
            <a:r>
              <a:rPr lang="en-US" sz="800">
                <a:latin typeface="+mj-lt"/>
              </a:rPr>
              <a:t>(i.e., increasing number of self employed CGPs groupings) while remaining a solid group with renowned brand name</a:t>
            </a:r>
          </a:p>
        </p:txBody>
      </p:sp>
      <p:sp>
        <p:nvSpPr>
          <p:cNvPr id="511" name="Rectangle 510">
            <a:extLst>
              <a:ext uri="{FF2B5EF4-FFF2-40B4-BE49-F238E27FC236}">
                <a16:creationId xmlns:a16="http://schemas.microsoft.com/office/drawing/2014/main" id="{36B68458-BCDD-4B83-AE3C-71761E506FBD}"/>
              </a:ext>
            </a:extLst>
          </p:cNvPr>
          <p:cNvSpPr/>
          <p:nvPr/>
        </p:nvSpPr>
        <p:spPr bwMode="auto">
          <a:xfrm>
            <a:off x="5378388" y="3481587"/>
            <a:ext cx="4209032" cy="2655604"/>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87312">
              <a:spcBef>
                <a:spcPts val="300"/>
              </a:spcBef>
            </a:pPr>
            <a:r>
              <a:rPr lang="en-US" sz="800">
                <a:latin typeface="+mj-lt"/>
              </a:rPr>
              <a:t>From day one, CG could rapidly launch such a network with the following key success factors:</a:t>
            </a:r>
          </a:p>
          <a:p>
            <a:pPr marL="258762" indent="-171450">
              <a:spcBef>
                <a:spcPts val="300"/>
              </a:spcBef>
              <a:buFont typeface="Wingdings" panose="05000000000000000000" pitchFamily="2" charset="2"/>
              <a:buChar char="Ø"/>
            </a:pPr>
            <a:r>
              <a:rPr lang="en-US" sz="800">
                <a:latin typeface="+mj-lt"/>
              </a:rPr>
              <a:t>Define an </a:t>
            </a:r>
            <a:r>
              <a:rPr lang="en-US" sz="800">
                <a:solidFill>
                  <a:srgbClr val="009DB0"/>
                </a:solidFill>
                <a:latin typeface="+mj-lt"/>
              </a:rPr>
              <a:t>appropriate revenue model </a:t>
            </a:r>
            <a:r>
              <a:rPr lang="en-US" sz="800">
                <a:latin typeface="+mj-lt"/>
              </a:rPr>
              <a:t>(i.e., commissions fees of the two revenues streams) that preserves CG salaried-based current model</a:t>
            </a:r>
          </a:p>
          <a:p>
            <a:pPr marL="258762" indent="-171450">
              <a:spcBef>
                <a:spcPts val="300"/>
              </a:spcBef>
              <a:buFont typeface="Wingdings" panose="05000000000000000000" pitchFamily="2" charset="2"/>
              <a:buChar char="Ø"/>
            </a:pPr>
            <a:r>
              <a:rPr lang="en-US" sz="800">
                <a:latin typeface="+mj-lt"/>
              </a:rPr>
              <a:t>Ensure </a:t>
            </a:r>
            <a:r>
              <a:rPr lang="en-US" sz="800">
                <a:solidFill>
                  <a:srgbClr val="009DB0"/>
                </a:solidFill>
                <a:latin typeface="+mj-lt"/>
              </a:rPr>
              <a:t>quality of the service </a:t>
            </a:r>
            <a:r>
              <a:rPr lang="en-US" sz="800">
                <a:latin typeface="+mj-lt"/>
              </a:rPr>
              <a:t>delivered by advisors through:</a:t>
            </a:r>
          </a:p>
          <a:p>
            <a:pPr marL="715962" lvl="1" indent="-171450">
              <a:spcBef>
                <a:spcPts val="300"/>
              </a:spcBef>
              <a:buClr>
                <a:schemeClr val="tx1"/>
              </a:buClr>
              <a:buFont typeface="Wingdings" panose="05000000000000000000" pitchFamily="2" charset="2"/>
              <a:buChar char="ü"/>
            </a:pPr>
            <a:r>
              <a:rPr lang="en-US" sz="800">
                <a:latin typeface="+mj-lt"/>
              </a:rPr>
              <a:t>Remote</a:t>
            </a:r>
            <a:r>
              <a:rPr lang="en-US" sz="800">
                <a:solidFill>
                  <a:srgbClr val="009DB0"/>
                </a:solidFill>
                <a:latin typeface="+mj-lt"/>
              </a:rPr>
              <a:t> training sessions </a:t>
            </a:r>
            <a:r>
              <a:rPr lang="en-US" sz="800">
                <a:latin typeface="+mj-lt"/>
              </a:rPr>
              <a:t>(e.g., regulation, sales)</a:t>
            </a:r>
          </a:p>
          <a:p>
            <a:pPr marL="715962" lvl="1" indent="-171450">
              <a:spcBef>
                <a:spcPts val="300"/>
              </a:spcBef>
              <a:buClr>
                <a:schemeClr val="tx1"/>
              </a:buClr>
              <a:buFont typeface="Wingdings" panose="05000000000000000000" pitchFamily="2" charset="2"/>
              <a:buChar char="ü"/>
            </a:pPr>
            <a:r>
              <a:rPr lang="en-US" sz="800">
                <a:latin typeface="+mj-lt"/>
              </a:rPr>
              <a:t>Externalized </a:t>
            </a:r>
            <a:r>
              <a:rPr lang="en-US" sz="800">
                <a:solidFill>
                  <a:srgbClr val="009DB0"/>
                </a:solidFill>
                <a:latin typeface="+mj-lt"/>
              </a:rPr>
              <a:t>experts’ network </a:t>
            </a:r>
            <a:r>
              <a:rPr lang="en-US" sz="800">
                <a:latin typeface="+mj-lt"/>
              </a:rPr>
              <a:t>(e.g., </a:t>
            </a:r>
            <a:r>
              <a:rPr lang="en-US" sz="800" err="1">
                <a:latin typeface="+mj-lt"/>
              </a:rPr>
              <a:t>Fidroit</a:t>
            </a:r>
            <a:r>
              <a:rPr lang="en-US" sz="800">
                <a:latin typeface="+mj-lt"/>
              </a:rPr>
              <a:t> providing tax and law experts)</a:t>
            </a:r>
          </a:p>
          <a:p>
            <a:pPr marL="715962" lvl="1" indent="-171450">
              <a:spcBef>
                <a:spcPts val="300"/>
              </a:spcBef>
              <a:buClr>
                <a:schemeClr val="tx1"/>
              </a:buClr>
              <a:buFont typeface="Wingdings" panose="05000000000000000000" pitchFamily="2" charset="2"/>
              <a:buChar char="ü"/>
            </a:pPr>
            <a:r>
              <a:rPr lang="en-US" sz="800">
                <a:solidFill>
                  <a:srgbClr val="009DB0"/>
                </a:solidFill>
                <a:latin typeface="+mj-lt"/>
              </a:rPr>
              <a:t>Guidelines</a:t>
            </a:r>
            <a:r>
              <a:rPr lang="en-US" sz="800">
                <a:latin typeface="+mj-lt"/>
              </a:rPr>
              <a:t> with step by step wealth management service recommendations</a:t>
            </a:r>
          </a:p>
          <a:p>
            <a:pPr marL="715962" lvl="1" indent="-171450">
              <a:spcBef>
                <a:spcPts val="300"/>
              </a:spcBef>
              <a:buClr>
                <a:schemeClr val="tx1"/>
              </a:buClr>
              <a:buFont typeface="Wingdings" panose="05000000000000000000" pitchFamily="2" charset="2"/>
              <a:buChar char="ü"/>
            </a:pPr>
            <a:r>
              <a:rPr lang="en-US" sz="800">
                <a:latin typeface="+mj-lt"/>
              </a:rPr>
              <a:t>Market documentation</a:t>
            </a:r>
          </a:p>
          <a:p>
            <a:pPr marL="258762" indent="-171450">
              <a:spcBef>
                <a:spcPts val="300"/>
              </a:spcBef>
              <a:buFont typeface="Wingdings" panose="05000000000000000000" pitchFamily="2" charset="2"/>
              <a:buChar char="Ø"/>
            </a:pPr>
            <a:r>
              <a:rPr lang="en-US" sz="800">
                <a:latin typeface="+mj-lt"/>
              </a:rPr>
              <a:t>Give access to </a:t>
            </a:r>
            <a:r>
              <a:rPr lang="en-US" sz="800">
                <a:solidFill>
                  <a:srgbClr val="009DB0"/>
                </a:solidFill>
                <a:latin typeface="+mj-lt"/>
              </a:rPr>
              <a:t>mutualized tools and processes (already existing at CG) </a:t>
            </a:r>
            <a:r>
              <a:rPr lang="en-US" sz="800">
                <a:latin typeface="+mj-lt"/>
              </a:rPr>
              <a:t>to ensure scalability of the model, including (i.e., access to professional software </a:t>
            </a:r>
            <a:r>
              <a:rPr lang="en-US" sz="800" err="1">
                <a:latin typeface="+mj-lt"/>
              </a:rPr>
              <a:t>Manymore</a:t>
            </a:r>
            <a:r>
              <a:rPr lang="en-US" sz="800">
                <a:latin typeface="+mj-lt"/>
              </a:rPr>
              <a:t>)</a:t>
            </a:r>
          </a:p>
          <a:p>
            <a:pPr marL="258762" indent="-171450">
              <a:spcBef>
                <a:spcPts val="300"/>
              </a:spcBef>
              <a:buFont typeface="Wingdings" panose="05000000000000000000" pitchFamily="2" charset="2"/>
              <a:buChar char="Ø"/>
            </a:pPr>
            <a:r>
              <a:rPr lang="en-US" sz="800">
                <a:latin typeface="+mj-lt"/>
              </a:rPr>
              <a:t>Maintain a </a:t>
            </a:r>
            <a:r>
              <a:rPr lang="en-US" sz="800">
                <a:solidFill>
                  <a:srgbClr val="009DB0"/>
                </a:solidFill>
                <a:latin typeface="+mj-lt"/>
              </a:rPr>
              <a:t>sense of belonging to the network </a:t>
            </a:r>
            <a:r>
              <a:rPr lang="en-US" sz="800">
                <a:latin typeface="+mj-lt"/>
              </a:rPr>
              <a:t>through annual conferences, internal resources and communication</a:t>
            </a:r>
          </a:p>
          <a:p>
            <a:pPr marL="258762" indent="-171450">
              <a:spcBef>
                <a:spcPts val="300"/>
              </a:spcBef>
              <a:buClr>
                <a:schemeClr val="tx1"/>
              </a:buClr>
              <a:buFont typeface="Wingdings" panose="05000000000000000000" pitchFamily="2" charset="2"/>
              <a:buChar char="Ø"/>
            </a:pPr>
            <a:r>
              <a:rPr lang="en-US" sz="800">
                <a:latin typeface="+mj-lt"/>
              </a:rPr>
              <a:t>Adapt revenue and organization model following a </a:t>
            </a:r>
            <a:r>
              <a:rPr lang="en-US" sz="800">
                <a:solidFill>
                  <a:srgbClr val="009DB0"/>
                </a:solidFill>
                <a:latin typeface="+mj-lt"/>
              </a:rPr>
              <a:t>“test and learn” methodology</a:t>
            </a:r>
          </a:p>
        </p:txBody>
      </p:sp>
      <p:sp>
        <p:nvSpPr>
          <p:cNvPr id="33" name="Rectangle 32">
            <a:extLst>
              <a:ext uri="{FF2B5EF4-FFF2-40B4-BE49-F238E27FC236}">
                <a16:creationId xmlns:a16="http://schemas.microsoft.com/office/drawing/2014/main" id="{00D0034F-14FC-418F-B337-C3D01F46FED2}"/>
              </a:ext>
            </a:extLst>
          </p:cNvPr>
          <p:cNvSpPr/>
          <p:nvPr/>
        </p:nvSpPr>
        <p:spPr bwMode="auto">
          <a:xfrm>
            <a:off x="318580" y="4759351"/>
            <a:ext cx="4593493" cy="1377839"/>
          </a:xfrm>
          <a:prstGeom prst="rect">
            <a:avLst/>
          </a:prstGeom>
          <a:solidFill>
            <a:schemeClr val="bg1"/>
          </a:solidFill>
          <a:ln w="3175" cap="flat" cmpd="sng" algn="ctr">
            <a:solidFill>
              <a:srgbClr val="D9D9D9"/>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258762" indent="-171450">
              <a:buFont typeface="Arial" panose="020B0604020202020204" pitchFamily="34" charset="0"/>
              <a:buChar char="•"/>
            </a:pPr>
            <a:r>
              <a:rPr lang="en-US" sz="800">
                <a:latin typeface="+mj-lt"/>
              </a:rPr>
              <a:t>CGPs’ </a:t>
            </a:r>
            <a:r>
              <a:rPr lang="en-US" sz="800">
                <a:solidFill>
                  <a:srgbClr val="009DB0"/>
                </a:solidFill>
                <a:latin typeface="+mj-lt"/>
              </a:rPr>
              <a:t>Multi-Level-Marketing (MLM) </a:t>
            </a:r>
            <a:r>
              <a:rPr lang="en-US" sz="800">
                <a:latin typeface="+mj-lt"/>
              </a:rPr>
              <a:t>distribution and organizational model derives its </a:t>
            </a:r>
            <a:r>
              <a:rPr lang="en-US" sz="800">
                <a:solidFill>
                  <a:srgbClr val="009DB0"/>
                </a:solidFill>
                <a:latin typeface="+mj-lt"/>
              </a:rPr>
              <a:t>revenues from a non-salaried workforce</a:t>
            </a:r>
            <a:r>
              <a:rPr lang="en-US" sz="800">
                <a:latin typeface="+mj-lt"/>
              </a:rPr>
              <a:t> selling one CGP’ services, while the earnings of the participants (i.e., independent/ self employed CGPs) are derived from a pyramid-shaped commission system</a:t>
            </a:r>
          </a:p>
          <a:p>
            <a:pPr marL="258762" indent="-171450">
              <a:buFont typeface="Arial" panose="020B0604020202020204" pitchFamily="34" charset="0"/>
              <a:buChar char="•"/>
            </a:pPr>
            <a:endParaRPr lang="en-US" sz="800">
              <a:solidFill>
                <a:srgbClr val="009DB0"/>
              </a:solidFill>
              <a:latin typeface="+mj-lt"/>
            </a:endParaRPr>
          </a:p>
          <a:p>
            <a:pPr marL="258762" indent="-171450">
              <a:buFont typeface="Arial" panose="020B0604020202020204" pitchFamily="34" charset="0"/>
              <a:buChar char="•"/>
            </a:pPr>
            <a:r>
              <a:rPr lang="en-US" sz="800">
                <a:latin typeface="+mj-lt"/>
              </a:rPr>
              <a:t>In such a model, independents advisors get </a:t>
            </a:r>
            <a:r>
              <a:rPr lang="en-US" sz="800">
                <a:solidFill>
                  <a:srgbClr val="009DB0"/>
                </a:solidFill>
                <a:latin typeface="+mj-lt"/>
              </a:rPr>
              <a:t>two revenues streams</a:t>
            </a:r>
            <a:r>
              <a:rPr lang="en-US" sz="800">
                <a:latin typeface="+mj-lt"/>
              </a:rPr>
              <a:t>:</a:t>
            </a:r>
          </a:p>
          <a:p>
            <a:pPr marL="715962" lvl="1" indent="-171450">
              <a:buClr>
                <a:schemeClr val="tx1"/>
              </a:buClr>
              <a:buFont typeface="Wingdings" panose="05000000000000000000" pitchFamily="2" charset="2"/>
              <a:buChar char="§"/>
            </a:pPr>
            <a:r>
              <a:rPr lang="en-US" sz="800">
                <a:latin typeface="+mj-lt"/>
              </a:rPr>
              <a:t>Commissions of </a:t>
            </a:r>
            <a:r>
              <a:rPr lang="en-US" sz="800">
                <a:solidFill>
                  <a:srgbClr val="009DB0"/>
                </a:solidFill>
                <a:latin typeface="+mj-lt"/>
              </a:rPr>
              <a:t>sales made by the advisor </a:t>
            </a:r>
            <a:r>
              <a:rPr lang="en-US" sz="800">
                <a:latin typeface="+mj-lt"/>
              </a:rPr>
              <a:t>directly to their own customers (upfront fees and commissions on </a:t>
            </a:r>
            <a:r>
              <a:rPr lang="en-US" sz="800" err="1">
                <a:latin typeface="+mj-lt"/>
              </a:rPr>
              <a:t>AuM</a:t>
            </a:r>
            <a:r>
              <a:rPr lang="en-US" sz="800">
                <a:latin typeface="+mj-lt"/>
              </a:rPr>
              <a:t>)</a:t>
            </a:r>
          </a:p>
          <a:p>
            <a:pPr marL="715962" lvl="1" indent="-171450">
              <a:buClr>
                <a:schemeClr val="tx1"/>
              </a:buClr>
              <a:buFont typeface="Wingdings" panose="05000000000000000000" pitchFamily="2" charset="2"/>
              <a:buChar char="§"/>
            </a:pPr>
            <a:r>
              <a:rPr lang="en-US" sz="800">
                <a:latin typeface="+mj-lt"/>
              </a:rPr>
              <a:t>Commissions based on </a:t>
            </a:r>
            <a:r>
              <a:rPr lang="en-US" sz="800">
                <a:solidFill>
                  <a:srgbClr val="009DB0"/>
                </a:solidFill>
                <a:latin typeface="+mj-lt"/>
              </a:rPr>
              <a:t>the sales made by “managed distributors”, </a:t>
            </a:r>
            <a:r>
              <a:rPr lang="en-US" sz="800">
                <a:latin typeface="+mj-lt"/>
              </a:rPr>
              <a:t>who may become manager themselves over time</a:t>
            </a:r>
          </a:p>
        </p:txBody>
      </p:sp>
      <p:sp>
        <p:nvSpPr>
          <p:cNvPr id="5" name="Accolade ouvrante 4">
            <a:extLst>
              <a:ext uri="{FF2B5EF4-FFF2-40B4-BE49-F238E27FC236}">
                <a16:creationId xmlns:a16="http://schemas.microsoft.com/office/drawing/2014/main" id="{EDC26FBE-274E-416F-A1CB-1AD90B89B803}"/>
              </a:ext>
            </a:extLst>
          </p:cNvPr>
          <p:cNvSpPr/>
          <p:nvPr/>
        </p:nvSpPr>
        <p:spPr>
          <a:xfrm>
            <a:off x="1268984" y="2896759"/>
            <a:ext cx="207051" cy="1754066"/>
          </a:xfrm>
          <a:prstGeom prst="leftBrace">
            <a:avLst/>
          </a:prstGeom>
          <a:ln>
            <a:solidFill>
              <a:srgbClr val="009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865">
            <a:extLst>
              <a:ext uri="{FF2B5EF4-FFF2-40B4-BE49-F238E27FC236}">
                <a16:creationId xmlns:a16="http://schemas.microsoft.com/office/drawing/2014/main" id="{558FF55B-0A35-4B43-BA4A-4800A02E9E25}"/>
              </a:ext>
            </a:extLst>
          </p:cNvPr>
          <p:cNvSpPr>
            <a:spLocks noEditPoints="1"/>
          </p:cNvSpPr>
          <p:nvPr/>
        </p:nvSpPr>
        <p:spPr bwMode="auto">
          <a:xfrm>
            <a:off x="3050364" y="2657933"/>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386" name="Freeform 865">
            <a:extLst>
              <a:ext uri="{FF2B5EF4-FFF2-40B4-BE49-F238E27FC236}">
                <a16:creationId xmlns:a16="http://schemas.microsoft.com/office/drawing/2014/main" id="{3BCEFD2B-F46B-4D93-9188-BD50FEEE0140}"/>
              </a:ext>
            </a:extLst>
          </p:cNvPr>
          <p:cNvSpPr>
            <a:spLocks noEditPoints="1"/>
          </p:cNvSpPr>
          <p:nvPr/>
        </p:nvSpPr>
        <p:spPr bwMode="auto">
          <a:xfrm>
            <a:off x="3122681" y="2837394"/>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sp>
        <p:nvSpPr>
          <p:cNvPr id="388" name="Freeform 865">
            <a:extLst>
              <a:ext uri="{FF2B5EF4-FFF2-40B4-BE49-F238E27FC236}">
                <a16:creationId xmlns:a16="http://schemas.microsoft.com/office/drawing/2014/main" id="{8FFCBFF9-DF35-41A0-A1D3-DD378C0CABA8}"/>
              </a:ext>
            </a:extLst>
          </p:cNvPr>
          <p:cNvSpPr>
            <a:spLocks noEditPoints="1"/>
          </p:cNvSpPr>
          <p:nvPr/>
        </p:nvSpPr>
        <p:spPr bwMode="auto">
          <a:xfrm>
            <a:off x="2931720" y="2834934"/>
            <a:ext cx="140042" cy="168043"/>
          </a:xfrm>
          <a:custGeom>
            <a:avLst/>
            <a:gdLst>
              <a:gd name="T0" fmla="*/ 36 w 56"/>
              <a:gd name="T1" fmla="*/ 16 h 68"/>
              <a:gd name="T2" fmla="*/ 44 w 56"/>
              <a:gd name="T3" fmla="*/ 4 h 68"/>
              <a:gd name="T4" fmla="*/ 28 w 56"/>
              <a:gd name="T5" fmla="*/ 4 h 68"/>
              <a:gd name="T6" fmla="*/ 12 w 56"/>
              <a:gd name="T7" fmla="*/ 4 h 68"/>
              <a:gd name="T8" fmla="*/ 20 w 56"/>
              <a:gd name="T9" fmla="*/ 16 h 68"/>
              <a:gd name="T10" fmla="*/ 0 w 56"/>
              <a:gd name="T11" fmla="*/ 48 h 68"/>
              <a:gd name="T12" fmla="*/ 28 w 56"/>
              <a:gd name="T13" fmla="*/ 64 h 68"/>
              <a:gd name="T14" fmla="*/ 56 w 56"/>
              <a:gd name="T15" fmla="*/ 48 h 68"/>
              <a:gd name="T16" fmla="*/ 36 w 56"/>
              <a:gd name="T17" fmla="*/ 16 h 68"/>
              <a:gd name="T18" fmla="*/ 30 w 56"/>
              <a:gd name="T19" fmla="*/ 35 h 68"/>
              <a:gd name="T20" fmla="*/ 33 w 56"/>
              <a:gd name="T21" fmla="*/ 38 h 68"/>
              <a:gd name="T22" fmla="*/ 30 w 56"/>
              <a:gd name="T23" fmla="*/ 41 h 68"/>
              <a:gd name="T24" fmla="*/ 21 w 56"/>
              <a:gd name="T25" fmla="*/ 41 h 68"/>
              <a:gd name="T26" fmla="*/ 21 w 56"/>
              <a:gd name="T27" fmla="*/ 42 h 68"/>
              <a:gd name="T28" fmla="*/ 21 w 56"/>
              <a:gd name="T29" fmla="*/ 43 h 68"/>
              <a:gd name="T30" fmla="*/ 30 w 56"/>
              <a:gd name="T31" fmla="*/ 43 h 68"/>
              <a:gd name="T32" fmla="*/ 33 w 56"/>
              <a:gd name="T33" fmla="*/ 46 h 68"/>
              <a:gd name="T34" fmla="*/ 30 w 56"/>
              <a:gd name="T35" fmla="*/ 49 h 68"/>
              <a:gd name="T36" fmla="*/ 23 w 56"/>
              <a:gd name="T37" fmla="*/ 49 h 68"/>
              <a:gd name="T38" fmla="*/ 34 w 56"/>
              <a:gd name="T39" fmla="*/ 55 h 68"/>
              <a:gd name="T40" fmla="*/ 35 w 56"/>
              <a:gd name="T41" fmla="*/ 55 h 68"/>
              <a:gd name="T42" fmla="*/ 35 w 56"/>
              <a:gd name="T43" fmla="*/ 55 h 68"/>
              <a:gd name="T44" fmla="*/ 35 w 56"/>
              <a:gd name="T45" fmla="*/ 55 h 68"/>
              <a:gd name="T46" fmla="*/ 37 w 56"/>
              <a:gd name="T47" fmla="*/ 57 h 68"/>
              <a:gd name="T48" fmla="*/ 35 w 56"/>
              <a:gd name="T49" fmla="*/ 61 h 68"/>
              <a:gd name="T50" fmla="*/ 35 w 56"/>
              <a:gd name="T51" fmla="*/ 61 h 68"/>
              <a:gd name="T52" fmla="*/ 34 w 56"/>
              <a:gd name="T53" fmla="*/ 61 h 68"/>
              <a:gd name="T54" fmla="*/ 16 w 56"/>
              <a:gd name="T55" fmla="*/ 49 h 68"/>
              <a:gd name="T56" fmla="*/ 14 w 56"/>
              <a:gd name="T57" fmla="*/ 49 h 68"/>
              <a:gd name="T58" fmla="*/ 11 w 56"/>
              <a:gd name="T59" fmla="*/ 46 h 68"/>
              <a:gd name="T60" fmla="*/ 14 w 56"/>
              <a:gd name="T61" fmla="*/ 43 h 68"/>
              <a:gd name="T62" fmla="*/ 15 w 56"/>
              <a:gd name="T63" fmla="*/ 43 h 68"/>
              <a:gd name="T64" fmla="*/ 15 w 56"/>
              <a:gd name="T65" fmla="*/ 42 h 68"/>
              <a:gd name="T66" fmla="*/ 15 w 56"/>
              <a:gd name="T67" fmla="*/ 41 h 68"/>
              <a:gd name="T68" fmla="*/ 14 w 56"/>
              <a:gd name="T69" fmla="*/ 41 h 68"/>
              <a:gd name="T70" fmla="*/ 11 w 56"/>
              <a:gd name="T71" fmla="*/ 38 h 68"/>
              <a:gd name="T72" fmla="*/ 14 w 56"/>
              <a:gd name="T73" fmla="*/ 35 h 68"/>
              <a:gd name="T74" fmla="*/ 16 w 56"/>
              <a:gd name="T75" fmla="*/ 35 h 68"/>
              <a:gd name="T76" fmla="*/ 34 w 56"/>
              <a:gd name="T77" fmla="*/ 23 h 68"/>
              <a:gd name="T78" fmla="*/ 35 w 56"/>
              <a:gd name="T79" fmla="*/ 23 h 68"/>
              <a:gd name="T80" fmla="*/ 35 w 56"/>
              <a:gd name="T81" fmla="*/ 23 h 68"/>
              <a:gd name="T82" fmla="*/ 37 w 56"/>
              <a:gd name="T83" fmla="*/ 26 h 68"/>
              <a:gd name="T84" fmla="*/ 35 w 56"/>
              <a:gd name="T85" fmla="*/ 29 h 68"/>
              <a:gd name="T86" fmla="*/ 35 w 56"/>
              <a:gd name="T87" fmla="*/ 29 h 68"/>
              <a:gd name="T88" fmla="*/ 34 w 56"/>
              <a:gd name="T89" fmla="*/ 29 h 68"/>
              <a:gd name="T90" fmla="*/ 23 w 56"/>
              <a:gd name="T91" fmla="*/ 35 h 68"/>
              <a:gd name="T92" fmla="*/ 30 w 56"/>
              <a:gd name="T9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68">
                <a:moveTo>
                  <a:pt x="36" y="16"/>
                </a:moveTo>
                <a:cubicBezTo>
                  <a:pt x="32" y="12"/>
                  <a:pt x="44" y="8"/>
                  <a:pt x="44" y="4"/>
                </a:cubicBezTo>
                <a:cubicBezTo>
                  <a:pt x="44" y="0"/>
                  <a:pt x="36" y="0"/>
                  <a:pt x="28" y="4"/>
                </a:cubicBezTo>
                <a:cubicBezTo>
                  <a:pt x="20" y="0"/>
                  <a:pt x="12" y="0"/>
                  <a:pt x="12" y="4"/>
                </a:cubicBezTo>
                <a:cubicBezTo>
                  <a:pt x="12" y="8"/>
                  <a:pt x="24" y="12"/>
                  <a:pt x="20" y="16"/>
                </a:cubicBezTo>
                <a:cubicBezTo>
                  <a:pt x="16" y="20"/>
                  <a:pt x="0" y="28"/>
                  <a:pt x="0" y="48"/>
                </a:cubicBezTo>
                <a:cubicBezTo>
                  <a:pt x="0" y="68"/>
                  <a:pt x="4" y="64"/>
                  <a:pt x="28" y="64"/>
                </a:cubicBezTo>
                <a:cubicBezTo>
                  <a:pt x="52" y="64"/>
                  <a:pt x="56" y="67"/>
                  <a:pt x="56" y="48"/>
                </a:cubicBezTo>
                <a:cubicBezTo>
                  <a:pt x="56" y="28"/>
                  <a:pt x="40" y="20"/>
                  <a:pt x="36" y="16"/>
                </a:cubicBezTo>
                <a:close/>
                <a:moveTo>
                  <a:pt x="30" y="35"/>
                </a:moveTo>
                <a:cubicBezTo>
                  <a:pt x="32" y="35"/>
                  <a:pt x="33" y="36"/>
                  <a:pt x="33" y="38"/>
                </a:cubicBezTo>
                <a:cubicBezTo>
                  <a:pt x="33" y="39"/>
                  <a:pt x="32" y="41"/>
                  <a:pt x="30" y="41"/>
                </a:cubicBezTo>
                <a:cubicBezTo>
                  <a:pt x="21" y="41"/>
                  <a:pt x="21" y="41"/>
                  <a:pt x="21" y="41"/>
                </a:cubicBezTo>
                <a:cubicBezTo>
                  <a:pt x="21" y="42"/>
                  <a:pt x="21" y="42"/>
                  <a:pt x="21" y="42"/>
                </a:cubicBezTo>
                <a:cubicBezTo>
                  <a:pt x="21" y="43"/>
                  <a:pt x="21" y="43"/>
                  <a:pt x="21" y="43"/>
                </a:cubicBezTo>
                <a:cubicBezTo>
                  <a:pt x="30" y="43"/>
                  <a:pt x="30" y="43"/>
                  <a:pt x="30" y="43"/>
                </a:cubicBezTo>
                <a:cubicBezTo>
                  <a:pt x="32" y="43"/>
                  <a:pt x="33" y="44"/>
                  <a:pt x="33" y="46"/>
                </a:cubicBezTo>
                <a:cubicBezTo>
                  <a:pt x="33" y="47"/>
                  <a:pt x="32" y="49"/>
                  <a:pt x="30" y="49"/>
                </a:cubicBezTo>
                <a:cubicBezTo>
                  <a:pt x="23" y="49"/>
                  <a:pt x="23" y="49"/>
                  <a:pt x="23" y="49"/>
                </a:cubicBezTo>
                <a:cubicBezTo>
                  <a:pt x="26" y="52"/>
                  <a:pt x="30" y="55"/>
                  <a:pt x="34" y="55"/>
                </a:cubicBezTo>
                <a:cubicBezTo>
                  <a:pt x="35" y="55"/>
                  <a:pt x="35" y="55"/>
                  <a:pt x="35" y="55"/>
                </a:cubicBezTo>
                <a:cubicBezTo>
                  <a:pt x="35" y="55"/>
                  <a:pt x="35" y="55"/>
                  <a:pt x="35" y="55"/>
                </a:cubicBezTo>
                <a:cubicBezTo>
                  <a:pt x="35" y="55"/>
                  <a:pt x="35" y="55"/>
                  <a:pt x="35" y="55"/>
                </a:cubicBezTo>
                <a:cubicBezTo>
                  <a:pt x="36" y="55"/>
                  <a:pt x="37" y="56"/>
                  <a:pt x="37" y="57"/>
                </a:cubicBezTo>
                <a:cubicBezTo>
                  <a:pt x="37" y="59"/>
                  <a:pt x="36" y="60"/>
                  <a:pt x="35" y="61"/>
                </a:cubicBezTo>
                <a:cubicBezTo>
                  <a:pt x="35" y="61"/>
                  <a:pt x="35" y="61"/>
                  <a:pt x="35" y="61"/>
                </a:cubicBezTo>
                <a:cubicBezTo>
                  <a:pt x="34" y="61"/>
                  <a:pt x="34" y="61"/>
                  <a:pt x="34" y="61"/>
                </a:cubicBezTo>
                <a:cubicBezTo>
                  <a:pt x="26" y="61"/>
                  <a:pt x="19" y="56"/>
                  <a:pt x="16" y="49"/>
                </a:cubicBezTo>
                <a:cubicBezTo>
                  <a:pt x="14" y="49"/>
                  <a:pt x="14" y="49"/>
                  <a:pt x="14" y="49"/>
                </a:cubicBezTo>
                <a:cubicBezTo>
                  <a:pt x="12" y="49"/>
                  <a:pt x="11" y="47"/>
                  <a:pt x="11" y="46"/>
                </a:cubicBezTo>
                <a:cubicBezTo>
                  <a:pt x="11" y="44"/>
                  <a:pt x="12" y="43"/>
                  <a:pt x="14" y="43"/>
                </a:cubicBezTo>
                <a:cubicBezTo>
                  <a:pt x="15" y="43"/>
                  <a:pt x="15" y="43"/>
                  <a:pt x="15" y="43"/>
                </a:cubicBezTo>
                <a:cubicBezTo>
                  <a:pt x="15" y="42"/>
                  <a:pt x="15" y="42"/>
                  <a:pt x="15" y="42"/>
                </a:cubicBezTo>
                <a:cubicBezTo>
                  <a:pt x="15" y="41"/>
                  <a:pt x="15" y="41"/>
                  <a:pt x="15" y="41"/>
                </a:cubicBezTo>
                <a:cubicBezTo>
                  <a:pt x="14" y="41"/>
                  <a:pt x="14" y="41"/>
                  <a:pt x="14" y="41"/>
                </a:cubicBezTo>
                <a:cubicBezTo>
                  <a:pt x="12" y="41"/>
                  <a:pt x="11" y="39"/>
                  <a:pt x="11" y="38"/>
                </a:cubicBezTo>
                <a:cubicBezTo>
                  <a:pt x="11" y="36"/>
                  <a:pt x="12" y="35"/>
                  <a:pt x="14" y="35"/>
                </a:cubicBezTo>
                <a:cubicBezTo>
                  <a:pt x="16" y="35"/>
                  <a:pt x="16" y="35"/>
                  <a:pt x="16" y="35"/>
                </a:cubicBezTo>
                <a:cubicBezTo>
                  <a:pt x="19" y="27"/>
                  <a:pt x="26" y="23"/>
                  <a:pt x="34" y="23"/>
                </a:cubicBezTo>
                <a:cubicBezTo>
                  <a:pt x="35" y="23"/>
                  <a:pt x="35" y="23"/>
                  <a:pt x="35" y="23"/>
                </a:cubicBezTo>
                <a:cubicBezTo>
                  <a:pt x="35" y="23"/>
                  <a:pt x="35" y="23"/>
                  <a:pt x="35" y="23"/>
                </a:cubicBezTo>
                <a:cubicBezTo>
                  <a:pt x="36" y="23"/>
                  <a:pt x="37" y="24"/>
                  <a:pt x="37" y="26"/>
                </a:cubicBezTo>
                <a:cubicBezTo>
                  <a:pt x="37" y="27"/>
                  <a:pt x="36" y="29"/>
                  <a:pt x="35" y="29"/>
                </a:cubicBezTo>
                <a:cubicBezTo>
                  <a:pt x="35" y="29"/>
                  <a:pt x="35" y="29"/>
                  <a:pt x="35" y="29"/>
                </a:cubicBezTo>
                <a:cubicBezTo>
                  <a:pt x="34" y="29"/>
                  <a:pt x="34" y="29"/>
                  <a:pt x="34" y="29"/>
                </a:cubicBezTo>
                <a:cubicBezTo>
                  <a:pt x="30" y="29"/>
                  <a:pt x="26" y="31"/>
                  <a:pt x="23" y="35"/>
                </a:cubicBezTo>
                <a:lnTo>
                  <a:pt x="30" y="35"/>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mj-lt"/>
              <a:cs typeface="Cordia New" panose="020B0304020202020204" pitchFamily="34" charset="-34"/>
            </a:endParaRPr>
          </a:p>
        </p:txBody>
      </p:sp>
      <p:grpSp>
        <p:nvGrpSpPr>
          <p:cNvPr id="389" name="Group 9173">
            <a:extLst>
              <a:ext uri="{FF2B5EF4-FFF2-40B4-BE49-F238E27FC236}">
                <a16:creationId xmlns:a16="http://schemas.microsoft.com/office/drawing/2014/main" id="{FD68C1E5-FCF3-4FE5-8354-D3DEF36D0D45}"/>
              </a:ext>
            </a:extLst>
          </p:cNvPr>
          <p:cNvGrpSpPr/>
          <p:nvPr/>
        </p:nvGrpSpPr>
        <p:grpSpPr>
          <a:xfrm>
            <a:off x="1987509" y="3260089"/>
            <a:ext cx="104852" cy="116947"/>
            <a:chOff x="6242050" y="3001764"/>
            <a:chExt cx="190500" cy="190500"/>
          </a:xfrm>
          <a:solidFill>
            <a:srgbClr val="009DB0"/>
          </a:solidFill>
        </p:grpSpPr>
        <p:sp>
          <p:nvSpPr>
            <p:cNvPr id="390" name="Freeform 866">
              <a:extLst>
                <a:ext uri="{FF2B5EF4-FFF2-40B4-BE49-F238E27FC236}">
                  <a16:creationId xmlns:a16="http://schemas.microsoft.com/office/drawing/2014/main" id="{6C165DB6-2EE2-4DBE-B28A-21B80A1D49FD}"/>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391" name="Freeform 867">
              <a:extLst>
                <a:ext uri="{FF2B5EF4-FFF2-40B4-BE49-F238E27FC236}">
                  <a16:creationId xmlns:a16="http://schemas.microsoft.com/office/drawing/2014/main" id="{73FCFCB6-ABF9-4F70-AA63-77A76DC2DFF6}"/>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393" name="ZoneTexte 133">
            <a:extLst>
              <a:ext uri="{FF2B5EF4-FFF2-40B4-BE49-F238E27FC236}">
                <a16:creationId xmlns:a16="http://schemas.microsoft.com/office/drawing/2014/main" id="{D32EE529-D8C4-4009-9D17-95313A685D23}"/>
              </a:ext>
            </a:extLst>
          </p:cNvPr>
          <p:cNvSpPr txBox="1"/>
          <p:nvPr/>
        </p:nvSpPr>
        <p:spPr>
          <a:xfrm>
            <a:off x="1450527" y="3357976"/>
            <a:ext cx="432504" cy="200055"/>
          </a:xfrm>
          <a:prstGeom prst="rect">
            <a:avLst/>
          </a:prstGeom>
          <a:noFill/>
        </p:spPr>
        <p:txBody>
          <a:bodyPr wrap="square" rtlCol="0">
            <a:spAutoFit/>
          </a:bodyPr>
          <a:lstStyle/>
          <a:p>
            <a:r>
              <a:rPr lang="en-US" sz="700">
                <a:solidFill>
                  <a:srgbClr val="009DB0"/>
                </a:solidFill>
                <a:latin typeface="+mj-lt"/>
              </a:rPr>
              <a:t>1,5%</a:t>
            </a:r>
          </a:p>
        </p:txBody>
      </p:sp>
      <p:sp>
        <p:nvSpPr>
          <p:cNvPr id="395" name="ZoneTexte 141">
            <a:extLst>
              <a:ext uri="{FF2B5EF4-FFF2-40B4-BE49-F238E27FC236}">
                <a16:creationId xmlns:a16="http://schemas.microsoft.com/office/drawing/2014/main" id="{BB07A54F-0562-41AC-A38D-0844C235B4FF}"/>
              </a:ext>
            </a:extLst>
          </p:cNvPr>
          <p:cNvSpPr txBox="1"/>
          <p:nvPr/>
        </p:nvSpPr>
        <p:spPr>
          <a:xfrm>
            <a:off x="1490034" y="3201470"/>
            <a:ext cx="489884" cy="200055"/>
          </a:xfrm>
          <a:prstGeom prst="rect">
            <a:avLst/>
          </a:prstGeom>
          <a:noFill/>
        </p:spPr>
        <p:txBody>
          <a:bodyPr wrap="square" rtlCol="0">
            <a:spAutoFit/>
          </a:bodyPr>
          <a:lstStyle/>
          <a:p>
            <a:r>
              <a:rPr lang="en-US" sz="700">
                <a:solidFill>
                  <a:srgbClr val="009DB0"/>
                </a:solidFill>
                <a:latin typeface="+mj-lt"/>
              </a:rPr>
              <a:t>0,5%</a:t>
            </a:r>
          </a:p>
        </p:txBody>
      </p:sp>
      <p:grpSp>
        <p:nvGrpSpPr>
          <p:cNvPr id="396" name="Group 9173">
            <a:extLst>
              <a:ext uri="{FF2B5EF4-FFF2-40B4-BE49-F238E27FC236}">
                <a16:creationId xmlns:a16="http://schemas.microsoft.com/office/drawing/2014/main" id="{ADBFEA47-769E-4253-8B1A-7DE843D45725}"/>
              </a:ext>
            </a:extLst>
          </p:cNvPr>
          <p:cNvGrpSpPr/>
          <p:nvPr/>
        </p:nvGrpSpPr>
        <p:grpSpPr>
          <a:xfrm>
            <a:off x="1931809" y="3388029"/>
            <a:ext cx="104852" cy="116947"/>
            <a:chOff x="6242050" y="3001764"/>
            <a:chExt cx="190500" cy="190500"/>
          </a:xfrm>
          <a:solidFill>
            <a:srgbClr val="009DB0"/>
          </a:solidFill>
        </p:grpSpPr>
        <p:sp>
          <p:nvSpPr>
            <p:cNvPr id="397" name="Freeform 866">
              <a:extLst>
                <a:ext uri="{FF2B5EF4-FFF2-40B4-BE49-F238E27FC236}">
                  <a16:creationId xmlns:a16="http://schemas.microsoft.com/office/drawing/2014/main" id="{943B04D4-5281-452C-A710-332B552271D2}"/>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00" name="Freeform 867">
              <a:extLst>
                <a:ext uri="{FF2B5EF4-FFF2-40B4-BE49-F238E27FC236}">
                  <a16:creationId xmlns:a16="http://schemas.microsoft.com/office/drawing/2014/main" id="{2FAC2884-8E94-4DE8-BC9F-791422758DA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grpSp>
        <p:nvGrpSpPr>
          <p:cNvPr id="402" name="Group 9173">
            <a:extLst>
              <a:ext uri="{FF2B5EF4-FFF2-40B4-BE49-F238E27FC236}">
                <a16:creationId xmlns:a16="http://schemas.microsoft.com/office/drawing/2014/main" id="{BCBEB640-98A7-44AC-BBF6-0FECE7290C6B}"/>
              </a:ext>
            </a:extLst>
          </p:cNvPr>
          <p:cNvGrpSpPr/>
          <p:nvPr/>
        </p:nvGrpSpPr>
        <p:grpSpPr>
          <a:xfrm>
            <a:off x="2158639" y="3793267"/>
            <a:ext cx="104852" cy="116947"/>
            <a:chOff x="6242050" y="3001764"/>
            <a:chExt cx="190500" cy="190500"/>
          </a:xfrm>
          <a:solidFill>
            <a:srgbClr val="009DB0"/>
          </a:solidFill>
        </p:grpSpPr>
        <p:sp>
          <p:nvSpPr>
            <p:cNvPr id="403" name="Freeform 866">
              <a:extLst>
                <a:ext uri="{FF2B5EF4-FFF2-40B4-BE49-F238E27FC236}">
                  <a16:creationId xmlns:a16="http://schemas.microsoft.com/office/drawing/2014/main" id="{053C69DA-E270-475E-8A42-7392A06BEB3A}"/>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04" name="Freeform 867">
              <a:extLst>
                <a:ext uri="{FF2B5EF4-FFF2-40B4-BE49-F238E27FC236}">
                  <a16:creationId xmlns:a16="http://schemas.microsoft.com/office/drawing/2014/main" id="{670A2B7F-CA3C-40CE-B2CF-FBC86E41ED40}"/>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405" name="ZoneTexte 133">
            <a:extLst>
              <a:ext uri="{FF2B5EF4-FFF2-40B4-BE49-F238E27FC236}">
                <a16:creationId xmlns:a16="http://schemas.microsoft.com/office/drawing/2014/main" id="{3D9DE36A-C028-41E2-8C42-F5998362A2D2}"/>
              </a:ext>
            </a:extLst>
          </p:cNvPr>
          <p:cNvSpPr txBox="1"/>
          <p:nvPr/>
        </p:nvSpPr>
        <p:spPr>
          <a:xfrm>
            <a:off x="1737986" y="3891154"/>
            <a:ext cx="432504" cy="200055"/>
          </a:xfrm>
          <a:prstGeom prst="rect">
            <a:avLst/>
          </a:prstGeom>
          <a:noFill/>
        </p:spPr>
        <p:txBody>
          <a:bodyPr wrap="square" rtlCol="0">
            <a:spAutoFit/>
          </a:bodyPr>
          <a:lstStyle/>
          <a:p>
            <a:r>
              <a:rPr lang="en-US" sz="700">
                <a:solidFill>
                  <a:srgbClr val="009DB0"/>
                </a:solidFill>
                <a:latin typeface="+mj-lt"/>
              </a:rPr>
              <a:t>1,5%</a:t>
            </a:r>
          </a:p>
        </p:txBody>
      </p:sp>
      <p:sp>
        <p:nvSpPr>
          <p:cNvPr id="406" name="ZoneTexte 141">
            <a:extLst>
              <a:ext uri="{FF2B5EF4-FFF2-40B4-BE49-F238E27FC236}">
                <a16:creationId xmlns:a16="http://schemas.microsoft.com/office/drawing/2014/main" id="{6D0928CC-303F-4463-906D-AE27E908473A}"/>
              </a:ext>
            </a:extLst>
          </p:cNvPr>
          <p:cNvSpPr txBox="1"/>
          <p:nvPr/>
        </p:nvSpPr>
        <p:spPr>
          <a:xfrm>
            <a:off x="1676264" y="3727050"/>
            <a:ext cx="432504" cy="200055"/>
          </a:xfrm>
          <a:prstGeom prst="rect">
            <a:avLst/>
          </a:prstGeom>
          <a:noFill/>
        </p:spPr>
        <p:txBody>
          <a:bodyPr wrap="square" rtlCol="0">
            <a:spAutoFit/>
          </a:bodyPr>
          <a:lstStyle/>
          <a:p>
            <a:r>
              <a:rPr lang="en-US" sz="700">
                <a:solidFill>
                  <a:srgbClr val="009DB0"/>
                </a:solidFill>
                <a:latin typeface="+mj-lt"/>
              </a:rPr>
              <a:t>0,5%</a:t>
            </a:r>
          </a:p>
        </p:txBody>
      </p:sp>
      <p:grpSp>
        <p:nvGrpSpPr>
          <p:cNvPr id="409" name="Group 9173">
            <a:extLst>
              <a:ext uri="{FF2B5EF4-FFF2-40B4-BE49-F238E27FC236}">
                <a16:creationId xmlns:a16="http://schemas.microsoft.com/office/drawing/2014/main" id="{BA11BA14-E95C-48E3-AE24-78D7C89354E7}"/>
              </a:ext>
            </a:extLst>
          </p:cNvPr>
          <p:cNvGrpSpPr/>
          <p:nvPr/>
        </p:nvGrpSpPr>
        <p:grpSpPr>
          <a:xfrm>
            <a:off x="2102939" y="3921207"/>
            <a:ext cx="104852" cy="116947"/>
            <a:chOff x="6242050" y="3001764"/>
            <a:chExt cx="190500" cy="190500"/>
          </a:xfrm>
          <a:solidFill>
            <a:srgbClr val="009DB0"/>
          </a:solidFill>
        </p:grpSpPr>
        <p:sp>
          <p:nvSpPr>
            <p:cNvPr id="417" name="Freeform 866">
              <a:extLst>
                <a:ext uri="{FF2B5EF4-FFF2-40B4-BE49-F238E27FC236}">
                  <a16:creationId xmlns:a16="http://schemas.microsoft.com/office/drawing/2014/main" id="{48618B4C-9E6C-4A4C-9D38-659E9E707E44}"/>
                </a:ext>
              </a:extLst>
            </p:cNvPr>
            <p:cNvSpPr>
              <a:spLocks noEditPoints="1"/>
            </p:cNvSpPr>
            <p:nvPr/>
          </p:nvSpPr>
          <p:spPr bwMode="auto">
            <a:xfrm>
              <a:off x="6242050" y="3001764"/>
              <a:ext cx="190500" cy="19050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6"/>
                  </a:moveTo>
                  <a:cubicBezTo>
                    <a:pt x="16" y="56"/>
                    <a:pt x="4" y="44"/>
                    <a:pt x="4" y="30"/>
                  </a:cubicBezTo>
                  <a:cubicBezTo>
                    <a:pt x="4" y="16"/>
                    <a:pt x="16" y="4"/>
                    <a:pt x="30" y="4"/>
                  </a:cubicBezTo>
                  <a:cubicBezTo>
                    <a:pt x="45" y="4"/>
                    <a:pt x="56" y="16"/>
                    <a:pt x="56" y="30"/>
                  </a:cubicBezTo>
                  <a:cubicBezTo>
                    <a:pt x="56" y="44"/>
                    <a:pt x="45"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sp>
          <p:nvSpPr>
            <p:cNvPr id="418" name="Freeform 867">
              <a:extLst>
                <a:ext uri="{FF2B5EF4-FFF2-40B4-BE49-F238E27FC236}">
                  <a16:creationId xmlns:a16="http://schemas.microsoft.com/office/drawing/2014/main" id="{3E19E299-0D91-40A3-8DE1-D95E64CA0E7E}"/>
                </a:ext>
              </a:extLst>
            </p:cNvPr>
            <p:cNvSpPr>
              <a:spLocks/>
            </p:cNvSpPr>
            <p:nvPr/>
          </p:nvSpPr>
          <p:spPr bwMode="auto">
            <a:xfrm>
              <a:off x="6292850" y="3039864"/>
              <a:ext cx="76200" cy="114300"/>
            </a:xfrm>
            <a:custGeom>
              <a:avLst/>
              <a:gdLst>
                <a:gd name="T0" fmla="*/ 22 w 24"/>
                <a:gd name="T1" fmla="*/ 4 h 36"/>
                <a:gd name="T2" fmla="*/ 23 w 24"/>
                <a:gd name="T3" fmla="*/ 4 h 36"/>
                <a:gd name="T4" fmla="*/ 24 w 24"/>
                <a:gd name="T5" fmla="*/ 2 h 36"/>
                <a:gd name="T6" fmla="*/ 23 w 24"/>
                <a:gd name="T7" fmla="*/ 0 h 36"/>
                <a:gd name="T8" fmla="*/ 22 w 24"/>
                <a:gd name="T9" fmla="*/ 0 h 36"/>
                <a:gd name="T10" fmla="*/ 5 w 24"/>
                <a:gd name="T11" fmla="*/ 12 h 36"/>
                <a:gd name="T12" fmla="*/ 2 w 24"/>
                <a:gd name="T13" fmla="*/ 12 h 36"/>
                <a:gd name="T14" fmla="*/ 0 w 24"/>
                <a:gd name="T15" fmla="*/ 14 h 36"/>
                <a:gd name="T16" fmla="*/ 2 w 24"/>
                <a:gd name="T17" fmla="*/ 16 h 36"/>
                <a:gd name="T18" fmla="*/ 4 w 24"/>
                <a:gd name="T19" fmla="*/ 16 h 36"/>
                <a:gd name="T20" fmla="*/ 4 w 24"/>
                <a:gd name="T21" fmla="*/ 18 h 36"/>
                <a:gd name="T22" fmla="*/ 4 w 24"/>
                <a:gd name="T23" fmla="*/ 20 h 36"/>
                <a:gd name="T24" fmla="*/ 2 w 24"/>
                <a:gd name="T25" fmla="*/ 20 h 36"/>
                <a:gd name="T26" fmla="*/ 0 w 24"/>
                <a:gd name="T27" fmla="*/ 22 h 36"/>
                <a:gd name="T28" fmla="*/ 2 w 24"/>
                <a:gd name="T29" fmla="*/ 24 h 36"/>
                <a:gd name="T30" fmla="*/ 5 w 24"/>
                <a:gd name="T31" fmla="*/ 24 h 36"/>
                <a:gd name="T32" fmla="*/ 22 w 24"/>
                <a:gd name="T33" fmla="*/ 36 h 36"/>
                <a:gd name="T34" fmla="*/ 23 w 24"/>
                <a:gd name="T35" fmla="*/ 36 h 36"/>
                <a:gd name="T36" fmla="*/ 24 w 24"/>
                <a:gd name="T37" fmla="*/ 34 h 36"/>
                <a:gd name="T38" fmla="*/ 23 w 24"/>
                <a:gd name="T39" fmla="*/ 32 h 36"/>
                <a:gd name="T40" fmla="*/ 22 w 24"/>
                <a:gd name="T41" fmla="*/ 32 h 36"/>
                <a:gd name="T42" fmla="*/ 9 w 24"/>
                <a:gd name="T43" fmla="*/ 24 h 36"/>
                <a:gd name="T44" fmla="*/ 18 w 24"/>
                <a:gd name="T45" fmla="*/ 24 h 36"/>
                <a:gd name="T46" fmla="*/ 20 w 24"/>
                <a:gd name="T47" fmla="*/ 22 h 36"/>
                <a:gd name="T48" fmla="*/ 18 w 24"/>
                <a:gd name="T49" fmla="*/ 20 h 36"/>
                <a:gd name="T50" fmla="*/ 8 w 24"/>
                <a:gd name="T51" fmla="*/ 20 h 36"/>
                <a:gd name="T52" fmla="*/ 8 w 24"/>
                <a:gd name="T53" fmla="*/ 18 h 36"/>
                <a:gd name="T54" fmla="*/ 8 w 24"/>
                <a:gd name="T55" fmla="*/ 16 h 36"/>
                <a:gd name="T56" fmla="*/ 18 w 24"/>
                <a:gd name="T57" fmla="*/ 16 h 36"/>
                <a:gd name="T58" fmla="*/ 20 w 24"/>
                <a:gd name="T59" fmla="*/ 14 h 36"/>
                <a:gd name="T60" fmla="*/ 18 w 24"/>
                <a:gd name="T61" fmla="*/ 12 h 36"/>
                <a:gd name="T62" fmla="*/ 9 w 24"/>
                <a:gd name="T63" fmla="*/ 12 h 36"/>
                <a:gd name="T64" fmla="*/ 22 w 24"/>
                <a:gd name="T6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6">
                  <a:moveTo>
                    <a:pt x="22" y="4"/>
                  </a:moveTo>
                  <a:cubicBezTo>
                    <a:pt x="23" y="4"/>
                    <a:pt x="23" y="4"/>
                    <a:pt x="23" y="4"/>
                  </a:cubicBezTo>
                  <a:cubicBezTo>
                    <a:pt x="23" y="4"/>
                    <a:pt x="24" y="3"/>
                    <a:pt x="24" y="2"/>
                  </a:cubicBezTo>
                  <a:cubicBezTo>
                    <a:pt x="24" y="1"/>
                    <a:pt x="23" y="0"/>
                    <a:pt x="23" y="0"/>
                  </a:cubicBezTo>
                  <a:cubicBezTo>
                    <a:pt x="23" y="0"/>
                    <a:pt x="23" y="0"/>
                    <a:pt x="22" y="0"/>
                  </a:cubicBezTo>
                  <a:cubicBezTo>
                    <a:pt x="14" y="0"/>
                    <a:pt x="8" y="5"/>
                    <a:pt x="5" y="12"/>
                  </a:cubicBezTo>
                  <a:cubicBezTo>
                    <a:pt x="2" y="12"/>
                    <a:pt x="2" y="12"/>
                    <a:pt x="2" y="12"/>
                  </a:cubicBezTo>
                  <a:cubicBezTo>
                    <a:pt x="1" y="12"/>
                    <a:pt x="0" y="13"/>
                    <a:pt x="0" y="14"/>
                  </a:cubicBezTo>
                  <a:cubicBezTo>
                    <a:pt x="0" y="15"/>
                    <a:pt x="1" y="16"/>
                    <a:pt x="2" y="16"/>
                  </a:cubicBezTo>
                  <a:cubicBezTo>
                    <a:pt x="4" y="16"/>
                    <a:pt x="4" y="16"/>
                    <a:pt x="4" y="16"/>
                  </a:cubicBezTo>
                  <a:cubicBezTo>
                    <a:pt x="4" y="17"/>
                    <a:pt x="4" y="17"/>
                    <a:pt x="4" y="18"/>
                  </a:cubicBezTo>
                  <a:cubicBezTo>
                    <a:pt x="4" y="19"/>
                    <a:pt x="4" y="19"/>
                    <a:pt x="4" y="20"/>
                  </a:cubicBezTo>
                  <a:cubicBezTo>
                    <a:pt x="2" y="20"/>
                    <a:pt x="2" y="20"/>
                    <a:pt x="2" y="20"/>
                  </a:cubicBezTo>
                  <a:cubicBezTo>
                    <a:pt x="1" y="20"/>
                    <a:pt x="0" y="21"/>
                    <a:pt x="0" y="22"/>
                  </a:cubicBezTo>
                  <a:cubicBezTo>
                    <a:pt x="0" y="23"/>
                    <a:pt x="1" y="24"/>
                    <a:pt x="2" y="24"/>
                  </a:cubicBezTo>
                  <a:cubicBezTo>
                    <a:pt x="5" y="24"/>
                    <a:pt x="5" y="24"/>
                    <a:pt x="5" y="24"/>
                  </a:cubicBezTo>
                  <a:cubicBezTo>
                    <a:pt x="8" y="31"/>
                    <a:pt x="14" y="36"/>
                    <a:pt x="22" y="36"/>
                  </a:cubicBezTo>
                  <a:cubicBezTo>
                    <a:pt x="23" y="36"/>
                    <a:pt x="23" y="36"/>
                    <a:pt x="23" y="36"/>
                  </a:cubicBezTo>
                  <a:cubicBezTo>
                    <a:pt x="23" y="36"/>
                    <a:pt x="24" y="35"/>
                    <a:pt x="24" y="34"/>
                  </a:cubicBezTo>
                  <a:cubicBezTo>
                    <a:pt x="24" y="33"/>
                    <a:pt x="23" y="32"/>
                    <a:pt x="23" y="32"/>
                  </a:cubicBezTo>
                  <a:cubicBezTo>
                    <a:pt x="23" y="32"/>
                    <a:pt x="23" y="32"/>
                    <a:pt x="22" y="32"/>
                  </a:cubicBezTo>
                  <a:cubicBezTo>
                    <a:pt x="16" y="32"/>
                    <a:pt x="12" y="29"/>
                    <a:pt x="9" y="24"/>
                  </a:cubicBezTo>
                  <a:cubicBezTo>
                    <a:pt x="18" y="24"/>
                    <a:pt x="18" y="24"/>
                    <a:pt x="18" y="24"/>
                  </a:cubicBezTo>
                  <a:cubicBezTo>
                    <a:pt x="19" y="24"/>
                    <a:pt x="20" y="23"/>
                    <a:pt x="20" y="22"/>
                  </a:cubicBezTo>
                  <a:cubicBezTo>
                    <a:pt x="20" y="21"/>
                    <a:pt x="19" y="20"/>
                    <a:pt x="18" y="20"/>
                  </a:cubicBezTo>
                  <a:cubicBezTo>
                    <a:pt x="8" y="20"/>
                    <a:pt x="8" y="20"/>
                    <a:pt x="8" y="20"/>
                  </a:cubicBezTo>
                  <a:cubicBezTo>
                    <a:pt x="8" y="19"/>
                    <a:pt x="8" y="19"/>
                    <a:pt x="8" y="18"/>
                  </a:cubicBezTo>
                  <a:cubicBezTo>
                    <a:pt x="8" y="17"/>
                    <a:pt x="8" y="17"/>
                    <a:pt x="8" y="16"/>
                  </a:cubicBezTo>
                  <a:cubicBezTo>
                    <a:pt x="18" y="16"/>
                    <a:pt x="18" y="16"/>
                    <a:pt x="18" y="16"/>
                  </a:cubicBezTo>
                  <a:cubicBezTo>
                    <a:pt x="19" y="16"/>
                    <a:pt x="20" y="15"/>
                    <a:pt x="20" y="14"/>
                  </a:cubicBezTo>
                  <a:cubicBezTo>
                    <a:pt x="20" y="13"/>
                    <a:pt x="19" y="12"/>
                    <a:pt x="18" y="12"/>
                  </a:cubicBezTo>
                  <a:cubicBezTo>
                    <a:pt x="9" y="12"/>
                    <a:pt x="9" y="12"/>
                    <a:pt x="9" y="12"/>
                  </a:cubicBezTo>
                  <a:cubicBezTo>
                    <a:pt x="12" y="7"/>
                    <a:pt x="16"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9DB0"/>
                </a:solidFill>
                <a:latin typeface="+mj-lt"/>
                <a:cs typeface="Cordia New" panose="020B0304020202020204" pitchFamily="34" charset="-34"/>
              </a:endParaRPr>
            </a:p>
          </p:txBody>
        </p:sp>
      </p:grpSp>
      <p:sp>
        <p:nvSpPr>
          <p:cNvPr id="11" name="ZoneTexte 133">
            <a:extLst>
              <a:ext uri="{FF2B5EF4-FFF2-40B4-BE49-F238E27FC236}">
                <a16:creationId xmlns:a16="http://schemas.microsoft.com/office/drawing/2014/main" id="{672A1DE7-2D09-4046-BD10-48E957629292}"/>
              </a:ext>
            </a:extLst>
          </p:cNvPr>
          <p:cNvSpPr txBox="1"/>
          <p:nvPr/>
        </p:nvSpPr>
        <p:spPr>
          <a:xfrm>
            <a:off x="3521688" y="4450770"/>
            <a:ext cx="432504" cy="200055"/>
          </a:xfrm>
          <a:prstGeom prst="rect">
            <a:avLst/>
          </a:prstGeom>
          <a:noFill/>
        </p:spPr>
        <p:txBody>
          <a:bodyPr wrap="square" rtlCol="0">
            <a:spAutoFit/>
          </a:bodyPr>
          <a:lstStyle/>
          <a:p>
            <a:r>
              <a:rPr lang="en-US" sz="700">
                <a:solidFill>
                  <a:srgbClr val="009DB0"/>
                </a:solidFill>
                <a:latin typeface="+mj-lt"/>
              </a:rPr>
              <a:t>…</a:t>
            </a:r>
          </a:p>
        </p:txBody>
      </p:sp>
      <p:cxnSp>
        <p:nvCxnSpPr>
          <p:cNvPr id="14" name="Connecteur : en angle 13">
            <a:extLst>
              <a:ext uri="{FF2B5EF4-FFF2-40B4-BE49-F238E27FC236}">
                <a16:creationId xmlns:a16="http://schemas.microsoft.com/office/drawing/2014/main" id="{B19D61AD-7548-49DC-97CD-56C1A7B06C35}"/>
              </a:ext>
            </a:extLst>
          </p:cNvPr>
          <p:cNvCxnSpPr>
            <a:cxnSpLocks/>
          </p:cNvCxnSpPr>
          <p:nvPr/>
        </p:nvCxnSpPr>
        <p:spPr>
          <a:xfrm rot="10800000">
            <a:off x="1132500" y="2285689"/>
            <a:ext cx="1570096" cy="219444"/>
          </a:xfrm>
          <a:prstGeom prst="bentConnector2">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BFBB0ADF-5BE7-44A6-B40F-ECE04E5F3936}"/>
              </a:ext>
            </a:extLst>
          </p:cNvPr>
          <p:cNvCxnSpPr>
            <a:cxnSpLocks/>
          </p:cNvCxnSpPr>
          <p:nvPr/>
        </p:nvCxnSpPr>
        <p:spPr>
          <a:xfrm flipV="1">
            <a:off x="2704349" y="2310131"/>
            <a:ext cx="1381850" cy="196835"/>
          </a:xfrm>
          <a:prstGeom prst="bentConnector2">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F3E438D6-3570-4103-9ADC-D0C082447E8E}"/>
              </a:ext>
            </a:extLst>
          </p:cNvPr>
          <p:cNvCxnSpPr>
            <a:cxnSpLocks/>
          </p:cNvCxnSpPr>
          <p:nvPr/>
        </p:nvCxnSpPr>
        <p:spPr>
          <a:xfrm flipV="1">
            <a:off x="2702596" y="2331974"/>
            <a:ext cx="0" cy="174040"/>
          </a:xfrm>
          <a:prstGeom prst="straightConnector1">
            <a:avLst/>
          </a:prstGeom>
          <a:ln>
            <a:solidFill>
              <a:srgbClr val="009DB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47CE0B6-D7F1-4038-B6B3-2473725B91CF}"/>
              </a:ext>
            </a:extLst>
          </p:cNvPr>
          <p:cNvSpPr/>
          <p:nvPr/>
        </p:nvSpPr>
        <p:spPr>
          <a:xfrm>
            <a:off x="5684406" y="863464"/>
            <a:ext cx="3395430" cy="292388"/>
          </a:xfrm>
          <a:prstGeom prst="rect">
            <a:avLst/>
          </a:prstGeom>
          <a:solidFill>
            <a:schemeClr val="bg1"/>
          </a:solidFill>
        </p:spPr>
        <p:txBody>
          <a:bodyPr wrap="square" lIns="0" rIns="0" bIns="0">
            <a:spAutoFit/>
          </a:bodyPr>
          <a:lstStyle/>
          <a:p>
            <a:pPr algn="ctr"/>
            <a:r>
              <a:rPr lang="en-US" sz="800" b="1">
                <a:solidFill>
                  <a:srgbClr val="009DB0"/>
                </a:solidFill>
                <a:latin typeface="+mj-lt"/>
              </a:rPr>
              <a:t>CG could launch a white label MLM-based network of self employed CGPs to target the mass market segment</a:t>
            </a:r>
          </a:p>
        </p:txBody>
      </p:sp>
      <p:cxnSp>
        <p:nvCxnSpPr>
          <p:cNvPr id="422" name="Connecteur droit 421">
            <a:extLst>
              <a:ext uri="{FF2B5EF4-FFF2-40B4-BE49-F238E27FC236}">
                <a16:creationId xmlns:a16="http://schemas.microsoft.com/office/drawing/2014/main" id="{7229C7AD-B3D4-4F68-9EC8-863C86F073E8}"/>
              </a:ext>
            </a:extLst>
          </p:cNvPr>
          <p:cNvCxnSpPr>
            <a:cxnSpLocks/>
          </p:cNvCxnSpPr>
          <p:nvPr/>
        </p:nvCxnSpPr>
        <p:spPr bwMode="auto">
          <a:xfrm flipV="1">
            <a:off x="337756" y="1020602"/>
            <a:ext cx="4551573" cy="1465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23" name="Rectangle 422">
            <a:extLst>
              <a:ext uri="{FF2B5EF4-FFF2-40B4-BE49-F238E27FC236}">
                <a16:creationId xmlns:a16="http://schemas.microsoft.com/office/drawing/2014/main" id="{D68CCD9A-5F30-4DFA-B0D7-9BCE9BD1AF6B}"/>
              </a:ext>
            </a:extLst>
          </p:cNvPr>
          <p:cNvSpPr/>
          <p:nvPr/>
        </p:nvSpPr>
        <p:spPr>
          <a:xfrm>
            <a:off x="1000857" y="863464"/>
            <a:ext cx="3466194" cy="292388"/>
          </a:xfrm>
          <a:prstGeom prst="rect">
            <a:avLst/>
          </a:prstGeom>
          <a:solidFill>
            <a:schemeClr val="bg1"/>
          </a:solidFill>
        </p:spPr>
        <p:txBody>
          <a:bodyPr wrap="square" lIns="0" rIns="0" bIns="0">
            <a:spAutoFit/>
          </a:bodyPr>
          <a:lstStyle/>
          <a:p>
            <a:pPr algn="ctr"/>
            <a:r>
              <a:rPr lang="en-US" sz="800" b="1">
                <a:solidFill>
                  <a:srgbClr val="009DB0"/>
                </a:solidFill>
                <a:latin typeface="+mj-lt"/>
              </a:rPr>
              <a:t>Multi-Level-Marketing models are performant revenue models for networks of self employed professionals</a:t>
            </a:r>
          </a:p>
        </p:txBody>
      </p:sp>
      <p:sp>
        <p:nvSpPr>
          <p:cNvPr id="454" name="Rectangle 453">
            <a:extLst>
              <a:ext uri="{FF2B5EF4-FFF2-40B4-BE49-F238E27FC236}">
                <a16:creationId xmlns:a16="http://schemas.microsoft.com/office/drawing/2014/main" id="{1645EDA1-8BCA-4157-863F-B6DD6DA6EFE1}"/>
              </a:ext>
            </a:extLst>
          </p:cNvPr>
          <p:cNvSpPr/>
          <p:nvPr/>
        </p:nvSpPr>
        <p:spPr bwMode="auto">
          <a:xfrm>
            <a:off x="2705923" y="1664689"/>
            <a:ext cx="991168" cy="600529"/>
          </a:xfrm>
          <a:prstGeom prst="rect">
            <a:avLst/>
          </a:prstGeom>
          <a:solidFill>
            <a:srgbClr val="CDE8EF"/>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Access to selected providers with dealt prices</a:t>
            </a:r>
          </a:p>
        </p:txBody>
      </p:sp>
      <p:pic>
        <p:nvPicPr>
          <p:cNvPr id="15" name="Picture 2" descr="Alpheys Partenaires - Votre plateforme globale">
            <a:extLst>
              <a:ext uri="{FF2B5EF4-FFF2-40B4-BE49-F238E27FC236}">
                <a16:creationId xmlns:a16="http://schemas.microsoft.com/office/drawing/2014/main" id="{0E84F227-EEED-4C5D-86B3-C435033CC6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3436" y="2073961"/>
            <a:ext cx="655434" cy="20842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075D283A-2CA5-4F3C-A009-A232AD9714CA}"/>
              </a:ext>
            </a:extLst>
          </p:cNvPr>
          <p:cNvSpPr txBox="1"/>
          <p:nvPr/>
        </p:nvSpPr>
        <p:spPr>
          <a:xfrm rot="16200000">
            <a:off x="4544814" y="2467893"/>
            <a:ext cx="1378859" cy="215444"/>
          </a:xfrm>
          <a:prstGeom prst="rect">
            <a:avLst/>
          </a:prstGeom>
          <a:noFill/>
        </p:spPr>
        <p:txBody>
          <a:bodyPr wrap="square" rtlCol="0">
            <a:spAutoFit/>
          </a:bodyPr>
          <a:lstStyle/>
          <a:p>
            <a:pPr algn="ctr"/>
            <a:r>
              <a:rPr lang="en-US" sz="800">
                <a:solidFill>
                  <a:srgbClr val="009DB0"/>
                </a:solidFill>
              </a:rPr>
              <a:t>STAKES</a:t>
            </a:r>
          </a:p>
        </p:txBody>
      </p:sp>
      <p:sp>
        <p:nvSpPr>
          <p:cNvPr id="118" name="ZoneTexte 117">
            <a:extLst>
              <a:ext uri="{FF2B5EF4-FFF2-40B4-BE49-F238E27FC236}">
                <a16:creationId xmlns:a16="http://schemas.microsoft.com/office/drawing/2014/main" id="{B2A67CBA-8BB6-48EC-B182-56A2CDCDE9A9}"/>
              </a:ext>
            </a:extLst>
          </p:cNvPr>
          <p:cNvSpPr txBox="1"/>
          <p:nvPr/>
        </p:nvSpPr>
        <p:spPr>
          <a:xfrm rot="16200000">
            <a:off x="4451235" y="4946667"/>
            <a:ext cx="1566017" cy="215444"/>
          </a:xfrm>
          <a:prstGeom prst="rect">
            <a:avLst/>
          </a:prstGeom>
          <a:noFill/>
        </p:spPr>
        <p:txBody>
          <a:bodyPr wrap="square" rtlCol="0">
            <a:spAutoFit/>
          </a:bodyPr>
          <a:lstStyle/>
          <a:p>
            <a:pPr algn="ctr"/>
            <a:r>
              <a:rPr lang="en-US" sz="800">
                <a:solidFill>
                  <a:srgbClr val="009DB0"/>
                </a:solidFill>
              </a:rPr>
              <a:t>KEY SUCCESS FACTORS</a:t>
            </a:r>
          </a:p>
        </p:txBody>
      </p:sp>
      <p:grpSp>
        <p:nvGrpSpPr>
          <p:cNvPr id="24" name="Group 4">
            <a:extLst>
              <a:ext uri="{FF2B5EF4-FFF2-40B4-BE49-F238E27FC236}">
                <a16:creationId xmlns:a16="http://schemas.microsoft.com/office/drawing/2014/main" id="{F57B8685-082B-4400-ABC2-80FFE7BEC34C}"/>
              </a:ext>
            </a:extLst>
          </p:cNvPr>
          <p:cNvGrpSpPr>
            <a:grpSpLocks noChangeAspect="1"/>
          </p:cNvGrpSpPr>
          <p:nvPr/>
        </p:nvGrpSpPr>
        <p:grpSpPr bwMode="auto">
          <a:xfrm>
            <a:off x="5147252" y="1944345"/>
            <a:ext cx="204212" cy="218333"/>
            <a:chOff x="811" y="800"/>
            <a:chExt cx="694" cy="742"/>
          </a:xfrm>
          <a:solidFill>
            <a:srgbClr val="009DB0"/>
          </a:solidFill>
        </p:grpSpPr>
        <p:sp>
          <p:nvSpPr>
            <p:cNvPr id="26" name="Rectangle 5">
              <a:extLst>
                <a:ext uri="{FF2B5EF4-FFF2-40B4-BE49-F238E27FC236}">
                  <a16:creationId xmlns:a16="http://schemas.microsoft.com/office/drawing/2014/main" id="{916FAA45-440B-44B2-8EB6-C69F23B9A368}"/>
                </a:ext>
              </a:extLst>
            </p:cNvPr>
            <p:cNvSpPr>
              <a:spLocks noChangeArrowheads="1"/>
            </p:cNvSpPr>
            <p:nvPr/>
          </p:nvSpPr>
          <p:spPr bwMode="auto">
            <a:xfrm>
              <a:off x="811" y="1402"/>
              <a:ext cx="139"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6">
              <a:extLst>
                <a:ext uri="{FF2B5EF4-FFF2-40B4-BE49-F238E27FC236}">
                  <a16:creationId xmlns:a16="http://schemas.microsoft.com/office/drawing/2014/main" id="{5BA3F135-2E76-4C9A-9CC6-0EF8206B6E7A}"/>
                </a:ext>
              </a:extLst>
            </p:cNvPr>
            <p:cNvSpPr>
              <a:spLocks noChangeArrowheads="1"/>
            </p:cNvSpPr>
            <p:nvPr/>
          </p:nvSpPr>
          <p:spPr bwMode="auto">
            <a:xfrm>
              <a:off x="996" y="1310"/>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7">
              <a:extLst>
                <a:ext uri="{FF2B5EF4-FFF2-40B4-BE49-F238E27FC236}">
                  <a16:creationId xmlns:a16="http://schemas.microsoft.com/office/drawing/2014/main" id="{E0FDF44C-6CFB-4FA8-8C9F-44717313B6BA}"/>
                </a:ext>
              </a:extLst>
            </p:cNvPr>
            <p:cNvSpPr>
              <a:spLocks noChangeArrowheads="1"/>
            </p:cNvSpPr>
            <p:nvPr/>
          </p:nvSpPr>
          <p:spPr bwMode="auto">
            <a:xfrm>
              <a:off x="1181" y="1217"/>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6F95A729-0AD5-4950-AFCF-0701AF2AE736}"/>
                </a:ext>
              </a:extLst>
            </p:cNvPr>
            <p:cNvSpPr>
              <a:spLocks noChangeArrowheads="1"/>
            </p:cNvSpPr>
            <p:nvPr/>
          </p:nvSpPr>
          <p:spPr bwMode="auto">
            <a:xfrm>
              <a:off x="1366" y="1124"/>
              <a:ext cx="139"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39598AFB-ABC6-4D28-BA5B-137EA5784B7B}"/>
                </a:ext>
              </a:extLst>
            </p:cNvPr>
            <p:cNvSpPr>
              <a:spLocks/>
            </p:cNvSpPr>
            <p:nvPr/>
          </p:nvSpPr>
          <p:spPr bwMode="auto">
            <a:xfrm>
              <a:off x="858" y="800"/>
              <a:ext cx="555" cy="463"/>
            </a:xfrm>
            <a:custGeom>
              <a:avLst/>
              <a:gdLst>
                <a:gd name="T0" fmla="*/ 555 w 555"/>
                <a:gd name="T1" fmla="*/ 0 h 463"/>
                <a:gd name="T2" fmla="*/ 323 w 555"/>
                <a:gd name="T3" fmla="*/ 0 h 463"/>
                <a:gd name="T4" fmla="*/ 393 w 555"/>
                <a:gd name="T5" fmla="*/ 69 h 463"/>
                <a:gd name="T6" fmla="*/ 0 w 555"/>
                <a:gd name="T7" fmla="*/ 463 h 463"/>
                <a:gd name="T8" fmla="*/ 485 w 555"/>
                <a:gd name="T9" fmla="*/ 162 h 463"/>
                <a:gd name="T10" fmla="*/ 555 w 555"/>
                <a:gd name="T11" fmla="*/ 232 h 463"/>
                <a:gd name="T12" fmla="*/ 555 w 555"/>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555" h="463">
                  <a:moveTo>
                    <a:pt x="555" y="0"/>
                  </a:moveTo>
                  <a:lnTo>
                    <a:pt x="323" y="0"/>
                  </a:lnTo>
                  <a:lnTo>
                    <a:pt x="393" y="69"/>
                  </a:lnTo>
                  <a:lnTo>
                    <a:pt x="0" y="463"/>
                  </a:lnTo>
                  <a:lnTo>
                    <a:pt x="485" y="162"/>
                  </a:lnTo>
                  <a:lnTo>
                    <a:pt x="555" y="232"/>
                  </a:lnTo>
                  <a:lnTo>
                    <a:pt x="5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16">
            <a:extLst>
              <a:ext uri="{FF2B5EF4-FFF2-40B4-BE49-F238E27FC236}">
                <a16:creationId xmlns:a16="http://schemas.microsoft.com/office/drawing/2014/main" id="{A99BDF18-56D3-4D43-A878-0D4B1776DE76}"/>
              </a:ext>
            </a:extLst>
          </p:cNvPr>
          <p:cNvGrpSpPr>
            <a:grpSpLocks noChangeAspect="1"/>
          </p:cNvGrpSpPr>
          <p:nvPr/>
        </p:nvGrpSpPr>
        <p:grpSpPr bwMode="auto">
          <a:xfrm>
            <a:off x="5136210" y="4116089"/>
            <a:ext cx="199492" cy="199494"/>
            <a:chOff x="788" y="800"/>
            <a:chExt cx="742" cy="742"/>
          </a:xfrm>
          <a:solidFill>
            <a:srgbClr val="009DB0"/>
          </a:solidFill>
        </p:grpSpPr>
        <p:sp>
          <p:nvSpPr>
            <p:cNvPr id="48" name="Freeform 17">
              <a:extLst>
                <a:ext uri="{FF2B5EF4-FFF2-40B4-BE49-F238E27FC236}">
                  <a16:creationId xmlns:a16="http://schemas.microsoft.com/office/drawing/2014/main" id="{E01CB1B3-D588-4C1D-9196-667C2428EE0E}"/>
                </a:ext>
              </a:extLst>
            </p:cNvPr>
            <p:cNvSpPr>
              <a:spLocks/>
            </p:cNvSpPr>
            <p:nvPr/>
          </p:nvSpPr>
          <p:spPr bwMode="auto">
            <a:xfrm>
              <a:off x="927" y="1217"/>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DD353DFE-3EC0-49BA-AD8A-5CF5DD3A5F12}"/>
                </a:ext>
              </a:extLst>
            </p:cNvPr>
            <p:cNvSpPr>
              <a:spLocks/>
            </p:cNvSpPr>
            <p:nvPr/>
          </p:nvSpPr>
          <p:spPr bwMode="auto">
            <a:xfrm>
              <a:off x="927" y="939"/>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9">
              <a:extLst>
                <a:ext uri="{FF2B5EF4-FFF2-40B4-BE49-F238E27FC236}">
                  <a16:creationId xmlns:a16="http://schemas.microsoft.com/office/drawing/2014/main" id="{6BFAAB99-C905-48CF-B5BF-0F657AB5A3CB}"/>
                </a:ext>
              </a:extLst>
            </p:cNvPr>
            <p:cNvSpPr>
              <a:spLocks noChangeArrowheads="1"/>
            </p:cNvSpPr>
            <p:nvPr/>
          </p:nvSpPr>
          <p:spPr bwMode="auto">
            <a:xfrm>
              <a:off x="1205" y="1032"/>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0">
              <a:extLst>
                <a:ext uri="{FF2B5EF4-FFF2-40B4-BE49-F238E27FC236}">
                  <a16:creationId xmlns:a16="http://schemas.microsoft.com/office/drawing/2014/main" id="{D8B8EE2F-1BF5-4CE6-843A-088C2E6ADEA9}"/>
                </a:ext>
              </a:extLst>
            </p:cNvPr>
            <p:cNvSpPr>
              <a:spLocks noChangeArrowheads="1"/>
            </p:cNvSpPr>
            <p:nvPr/>
          </p:nvSpPr>
          <p:spPr bwMode="auto">
            <a:xfrm>
              <a:off x="1205" y="1310"/>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2052FF6A-D439-43AB-92A5-15BEE50D5F9F}"/>
                </a:ext>
              </a:extLst>
            </p:cNvPr>
            <p:cNvSpPr>
              <a:spLocks noEditPoints="1"/>
            </p:cNvSpPr>
            <p:nvPr/>
          </p:nvSpPr>
          <p:spPr bwMode="auto">
            <a:xfrm>
              <a:off x="788" y="800"/>
              <a:ext cx="742" cy="742"/>
            </a:xfrm>
            <a:custGeom>
              <a:avLst/>
              <a:gdLst>
                <a:gd name="T0" fmla="*/ 58 w 64"/>
                <a:gd name="T1" fmla="*/ 0 h 64"/>
                <a:gd name="T2" fmla="*/ 6 w 64"/>
                <a:gd name="T3" fmla="*/ 0 h 64"/>
                <a:gd name="T4" fmla="*/ 0 w 64"/>
                <a:gd name="T5" fmla="*/ 6 h 64"/>
                <a:gd name="T6" fmla="*/ 0 w 64"/>
                <a:gd name="T7" fmla="*/ 58 h 64"/>
                <a:gd name="T8" fmla="*/ 6 w 64"/>
                <a:gd name="T9" fmla="*/ 64 h 64"/>
                <a:gd name="T10" fmla="*/ 58 w 64"/>
                <a:gd name="T11" fmla="*/ 64 h 64"/>
                <a:gd name="T12" fmla="*/ 64 w 64"/>
                <a:gd name="T13" fmla="*/ 58 h 64"/>
                <a:gd name="T14" fmla="*/ 64 w 64"/>
                <a:gd name="T15" fmla="*/ 6 h 64"/>
                <a:gd name="T16" fmla="*/ 58 w 64"/>
                <a:gd name="T17" fmla="*/ 0 h 64"/>
                <a:gd name="T18" fmla="*/ 60 w 64"/>
                <a:gd name="T19" fmla="*/ 58 h 64"/>
                <a:gd name="T20" fmla="*/ 58 w 64"/>
                <a:gd name="T21" fmla="*/ 60 h 64"/>
                <a:gd name="T22" fmla="*/ 6 w 64"/>
                <a:gd name="T23" fmla="*/ 60 h 64"/>
                <a:gd name="T24" fmla="*/ 4 w 64"/>
                <a:gd name="T25" fmla="*/ 58 h 64"/>
                <a:gd name="T26" fmla="*/ 4 w 64"/>
                <a:gd name="T27" fmla="*/ 6 h 64"/>
                <a:gd name="T28" fmla="*/ 6 w 64"/>
                <a:gd name="T29" fmla="*/ 4 h 64"/>
                <a:gd name="T30" fmla="*/ 58 w 64"/>
                <a:gd name="T31" fmla="*/ 4 h 64"/>
                <a:gd name="T32" fmla="*/ 60 w 64"/>
                <a:gd name="T33" fmla="*/ 6 h 64"/>
                <a:gd name="T34" fmla="*/ 60 w 6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4">
                  <a:moveTo>
                    <a:pt x="58" y="0"/>
                  </a:moveTo>
                  <a:cubicBezTo>
                    <a:pt x="6" y="0"/>
                    <a:pt x="6" y="0"/>
                    <a:pt x="6" y="0"/>
                  </a:cubicBezTo>
                  <a:cubicBezTo>
                    <a:pt x="3" y="0"/>
                    <a:pt x="0" y="3"/>
                    <a:pt x="0" y="6"/>
                  </a:cubicBezTo>
                  <a:cubicBezTo>
                    <a:pt x="0" y="58"/>
                    <a:pt x="0" y="58"/>
                    <a:pt x="0" y="58"/>
                  </a:cubicBezTo>
                  <a:cubicBezTo>
                    <a:pt x="0" y="61"/>
                    <a:pt x="3" y="64"/>
                    <a:pt x="6" y="64"/>
                  </a:cubicBezTo>
                  <a:cubicBezTo>
                    <a:pt x="58" y="64"/>
                    <a:pt x="58" y="64"/>
                    <a:pt x="58" y="64"/>
                  </a:cubicBezTo>
                  <a:cubicBezTo>
                    <a:pt x="62" y="64"/>
                    <a:pt x="64" y="61"/>
                    <a:pt x="64" y="58"/>
                  </a:cubicBezTo>
                  <a:cubicBezTo>
                    <a:pt x="64" y="6"/>
                    <a:pt x="64" y="6"/>
                    <a:pt x="64" y="6"/>
                  </a:cubicBezTo>
                  <a:cubicBezTo>
                    <a:pt x="64" y="3"/>
                    <a:pt x="62" y="0"/>
                    <a:pt x="58" y="0"/>
                  </a:cubicBezTo>
                  <a:close/>
                  <a:moveTo>
                    <a:pt x="60" y="58"/>
                  </a:moveTo>
                  <a:cubicBezTo>
                    <a:pt x="60" y="59"/>
                    <a:pt x="60" y="60"/>
                    <a:pt x="58" y="60"/>
                  </a:cubicBezTo>
                  <a:cubicBezTo>
                    <a:pt x="6" y="60"/>
                    <a:pt x="6" y="60"/>
                    <a:pt x="6" y="60"/>
                  </a:cubicBezTo>
                  <a:cubicBezTo>
                    <a:pt x="5" y="60"/>
                    <a:pt x="4" y="59"/>
                    <a:pt x="4" y="58"/>
                  </a:cubicBezTo>
                  <a:cubicBezTo>
                    <a:pt x="4" y="6"/>
                    <a:pt x="4" y="6"/>
                    <a:pt x="4" y="6"/>
                  </a:cubicBezTo>
                  <a:cubicBezTo>
                    <a:pt x="4" y="5"/>
                    <a:pt x="5" y="4"/>
                    <a:pt x="6" y="4"/>
                  </a:cubicBezTo>
                  <a:cubicBezTo>
                    <a:pt x="58" y="4"/>
                    <a:pt x="58" y="4"/>
                    <a:pt x="58" y="4"/>
                  </a:cubicBezTo>
                  <a:cubicBezTo>
                    <a:pt x="60" y="4"/>
                    <a:pt x="60" y="5"/>
                    <a:pt x="60" y="6"/>
                  </a:cubicBezTo>
                  <a:lnTo>
                    <a:pt x="6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866996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F05E8-D12B-463A-853E-7DEC46D45C15}"/>
              </a:ext>
            </a:extLst>
          </p:cNvPr>
          <p:cNvSpPr>
            <a:spLocks noGrp="1"/>
          </p:cNvSpPr>
          <p:nvPr>
            <p:ph type="ctrTitle"/>
          </p:nvPr>
        </p:nvSpPr>
        <p:spPr>
          <a:xfrm>
            <a:off x="584516" y="116632"/>
            <a:ext cx="8814979" cy="576064"/>
          </a:xfrm>
        </p:spPr>
        <p:txBody>
          <a:bodyPr/>
          <a:lstStyle/>
          <a:p>
            <a:r>
              <a:rPr lang="en-US" sz="1200" u="sng">
                <a:solidFill>
                  <a:srgbClr val="009DB0"/>
                </a:solidFill>
                <a:latin typeface="+mj-lt"/>
              </a:rPr>
              <a:t>Opportunity - Data augmented advisor</a:t>
            </a:r>
            <a:r>
              <a:rPr lang="en-US" sz="1200">
                <a:solidFill>
                  <a:srgbClr val="009DB0"/>
                </a:solidFill>
                <a:latin typeface="+mj-lt"/>
              </a:rPr>
              <a:t>: </a:t>
            </a:r>
            <a:r>
              <a:rPr lang="en-US" sz="1200" b="0"/>
              <a:t>CG could increase its level of offer personalization and switch to proactive advices by </a:t>
            </a:r>
            <a:r>
              <a:rPr lang="en-US" sz="1200">
                <a:solidFill>
                  <a:srgbClr val="009DB0"/>
                </a:solidFill>
              </a:rPr>
              <a:t>knowing its customers better</a:t>
            </a:r>
            <a:r>
              <a:rPr lang="en-US" sz="1200" b="0"/>
              <a:t>, through</a:t>
            </a:r>
            <a:r>
              <a:rPr lang="en-US" sz="1200"/>
              <a:t> </a:t>
            </a:r>
            <a:r>
              <a:rPr lang="en-US" sz="1200">
                <a:solidFill>
                  <a:srgbClr val="009DB0"/>
                </a:solidFill>
              </a:rPr>
              <a:t>three digital levers</a:t>
            </a:r>
          </a:p>
        </p:txBody>
      </p:sp>
      <p:sp>
        <p:nvSpPr>
          <p:cNvPr id="37" name="Titre 1">
            <a:extLst>
              <a:ext uri="{FF2B5EF4-FFF2-40B4-BE49-F238E27FC236}">
                <a16:creationId xmlns:a16="http://schemas.microsoft.com/office/drawing/2014/main" id="{069941D8-27FD-45F0-B504-7B169022258A}"/>
              </a:ext>
            </a:extLst>
          </p:cNvPr>
          <p:cNvSpPr txBox="1">
            <a:spLocks/>
          </p:cNvSpPr>
          <p:nvPr/>
        </p:nvSpPr>
        <p:spPr>
          <a:xfrm>
            <a:off x="856509" y="1601163"/>
            <a:ext cx="881497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endParaRPr lang="en-US" sz="1300">
              <a:solidFill>
                <a:srgbClr val="00ABB9"/>
              </a:solidFill>
            </a:endParaRPr>
          </a:p>
        </p:txBody>
      </p:sp>
      <p:sp>
        <p:nvSpPr>
          <p:cNvPr id="38" name="Rectangle 37">
            <a:extLst>
              <a:ext uri="{FF2B5EF4-FFF2-40B4-BE49-F238E27FC236}">
                <a16:creationId xmlns:a16="http://schemas.microsoft.com/office/drawing/2014/main" id="{7122A85F-99CB-439F-9360-A1023C247D05}"/>
              </a:ext>
            </a:extLst>
          </p:cNvPr>
          <p:cNvSpPr/>
          <p:nvPr/>
        </p:nvSpPr>
        <p:spPr bwMode="auto">
          <a:xfrm>
            <a:off x="662104" y="1008726"/>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US" sz="900" b="1">
                <a:solidFill>
                  <a:srgbClr val="00ABB9"/>
                </a:solidFill>
              </a:rPr>
              <a:t>Aggregating </a:t>
            </a:r>
            <a:r>
              <a:rPr lang="en-US" sz="900">
                <a:solidFill>
                  <a:srgbClr val="00ABB9"/>
                </a:solidFill>
              </a:rPr>
              <a:t>customers bank account, including non-intermediated accounts</a:t>
            </a:r>
          </a:p>
        </p:txBody>
      </p:sp>
      <p:sp>
        <p:nvSpPr>
          <p:cNvPr id="39" name="Rectangle 38">
            <a:extLst>
              <a:ext uri="{FF2B5EF4-FFF2-40B4-BE49-F238E27FC236}">
                <a16:creationId xmlns:a16="http://schemas.microsoft.com/office/drawing/2014/main" id="{31A40F91-6456-428D-8CFA-4E5AA404B28B}"/>
              </a:ext>
            </a:extLst>
          </p:cNvPr>
          <p:cNvSpPr/>
          <p:nvPr/>
        </p:nvSpPr>
        <p:spPr>
          <a:xfrm>
            <a:off x="2053198" y="2807386"/>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CG’s advisors could offer </a:t>
            </a:r>
            <a:r>
              <a:rPr lang="en-US" sz="800">
                <a:solidFill>
                  <a:srgbClr val="00ABB9"/>
                </a:solidFill>
              </a:rPr>
              <a:t>products</a:t>
            </a:r>
            <a:r>
              <a:rPr lang="en-US" sz="800">
                <a:solidFill>
                  <a:schemeClr val="tx1"/>
                </a:solidFill>
              </a:rPr>
              <a:t> and </a:t>
            </a:r>
            <a:r>
              <a:rPr lang="en-US" sz="800">
                <a:solidFill>
                  <a:srgbClr val="00ABB9"/>
                </a:solidFill>
              </a:rPr>
              <a:t>advice</a:t>
            </a:r>
            <a:r>
              <a:rPr lang="en-US" sz="800">
                <a:solidFill>
                  <a:schemeClr val="tx1"/>
                </a:solidFill>
              </a:rPr>
              <a:t> to their customers according to recommendations </a:t>
            </a:r>
            <a:r>
              <a:rPr lang="en-US" sz="800">
                <a:solidFill>
                  <a:srgbClr val="00ABB9"/>
                </a:solidFill>
              </a:rPr>
              <a:t>based</a:t>
            </a:r>
            <a:r>
              <a:rPr lang="en-US" sz="800">
                <a:solidFill>
                  <a:schemeClr val="tx1"/>
                </a:solidFill>
              </a:rPr>
              <a:t> on </a:t>
            </a:r>
            <a:r>
              <a:rPr lang="en-US" sz="800">
                <a:solidFill>
                  <a:srgbClr val="00ABB9"/>
                </a:solidFill>
              </a:rPr>
              <a:t>similar customer</a:t>
            </a:r>
            <a:r>
              <a:rPr lang="en-US" sz="800">
                <a:solidFill>
                  <a:schemeClr val="tx1"/>
                </a:solidFill>
              </a:rPr>
              <a:t> </a:t>
            </a:r>
            <a:r>
              <a:rPr lang="en-US" sz="800">
                <a:solidFill>
                  <a:srgbClr val="00ABB9"/>
                </a:solidFill>
              </a:rPr>
              <a:t>profiles</a:t>
            </a:r>
          </a:p>
          <a:p>
            <a:pPr marL="171450" indent="-171450">
              <a:buClr>
                <a:schemeClr val="tx1"/>
              </a:buClr>
              <a:buFont typeface="Arial" panose="020B0604020202020204" pitchFamily="34" charset="0"/>
              <a:buChar char="•"/>
            </a:pPr>
            <a:r>
              <a:rPr lang="en-US" sz="800">
                <a:solidFill>
                  <a:srgbClr val="00ABB9"/>
                </a:solidFill>
              </a:rPr>
              <a:t>Personalized recommendations may be given to advisors or directly pushed to the clients </a:t>
            </a:r>
            <a:r>
              <a:rPr lang="en-US" sz="800">
                <a:solidFill>
                  <a:schemeClr val="tx1"/>
                </a:solidFill>
              </a:rPr>
              <a:t>directly on its dashboard</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p:txBody>
      </p:sp>
      <p:sp>
        <p:nvSpPr>
          <p:cNvPr id="40" name="Rectangle 39">
            <a:extLst>
              <a:ext uri="{FF2B5EF4-FFF2-40B4-BE49-F238E27FC236}">
                <a16:creationId xmlns:a16="http://schemas.microsoft.com/office/drawing/2014/main" id="{74A3030B-4F2E-48AC-ADB9-5748C74364A4}"/>
              </a:ext>
            </a:extLst>
          </p:cNvPr>
          <p:cNvSpPr/>
          <p:nvPr/>
        </p:nvSpPr>
        <p:spPr bwMode="auto">
          <a:xfrm>
            <a:off x="662104" y="2807226"/>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a:solidFill>
                <a:srgbClr val="00ABB9"/>
              </a:solidFill>
            </a:endParaRPr>
          </a:p>
          <a:p>
            <a:pPr algn="ctr"/>
            <a:endParaRPr lang="en-US" sz="900">
              <a:solidFill>
                <a:srgbClr val="00ABB9"/>
              </a:solidFill>
            </a:endParaRPr>
          </a:p>
          <a:p>
            <a:pPr algn="ctr"/>
            <a:r>
              <a:rPr lang="en-US" sz="900">
                <a:solidFill>
                  <a:srgbClr val="00ABB9"/>
                </a:solidFill>
              </a:rPr>
              <a:t>Giving advices based on </a:t>
            </a:r>
            <a:r>
              <a:rPr lang="en-US" sz="900" b="1">
                <a:solidFill>
                  <a:srgbClr val="00ABB9"/>
                </a:solidFill>
              </a:rPr>
              <a:t>customer profiling </a:t>
            </a:r>
            <a:r>
              <a:rPr lang="en-US" sz="900">
                <a:solidFill>
                  <a:srgbClr val="00ABB9"/>
                </a:solidFill>
              </a:rPr>
              <a:t>and </a:t>
            </a:r>
            <a:r>
              <a:rPr lang="en-US" sz="900" b="1">
                <a:solidFill>
                  <a:srgbClr val="00ABB9"/>
                </a:solidFill>
              </a:rPr>
              <a:t>C2C recommendations</a:t>
            </a:r>
          </a:p>
        </p:txBody>
      </p:sp>
      <p:sp>
        <p:nvSpPr>
          <p:cNvPr id="41" name="Rectangle 40">
            <a:extLst>
              <a:ext uri="{FF2B5EF4-FFF2-40B4-BE49-F238E27FC236}">
                <a16:creationId xmlns:a16="http://schemas.microsoft.com/office/drawing/2014/main" id="{B9F6CB39-5E8B-434C-BA81-DFF9014D72A3}"/>
              </a:ext>
            </a:extLst>
          </p:cNvPr>
          <p:cNvSpPr/>
          <p:nvPr/>
        </p:nvSpPr>
        <p:spPr>
          <a:xfrm>
            <a:off x="2053198" y="1013219"/>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CG’s advisors could </a:t>
            </a:r>
            <a:r>
              <a:rPr lang="en-US" sz="800">
                <a:solidFill>
                  <a:srgbClr val="00ABB9"/>
                </a:solidFill>
              </a:rPr>
              <a:t>widen</a:t>
            </a:r>
            <a:r>
              <a:rPr lang="en-US" sz="800">
                <a:solidFill>
                  <a:schemeClr val="tx1"/>
                </a:solidFill>
              </a:rPr>
              <a:t> their </a:t>
            </a:r>
            <a:r>
              <a:rPr lang="en-US" sz="800">
                <a:solidFill>
                  <a:srgbClr val="00ABB9"/>
                </a:solidFill>
              </a:rPr>
              <a:t>offer</a:t>
            </a:r>
            <a:r>
              <a:rPr lang="en-US" sz="800">
                <a:solidFill>
                  <a:schemeClr val="tx1"/>
                </a:solidFill>
              </a:rPr>
              <a:t> with an account aggregator to provide a </a:t>
            </a:r>
            <a:r>
              <a:rPr lang="en-US" sz="800">
                <a:solidFill>
                  <a:srgbClr val="00ABB9"/>
                </a:solidFill>
              </a:rPr>
              <a:t>more unified</a:t>
            </a:r>
            <a:r>
              <a:rPr lang="en-US" sz="800">
                <a:solidFill>
                  <a:schemeClr val="tx1"/>
                </a:solidFill>
              </a:rPr>
              <a:t> </a:t>
            </a:r>
            <a:r>
              <a:rPr lang="en-US" sz="800">
                <a:solidFill>
                  <a:srgbClr val="00ABB9"/>
                </a:solidFill>
              </a:rPr>
              <a:t>customer</a:t>
            </a:r>
            <a:r>
              <a:rPr lang="en-US" sz="800">
                <a:solidFill>
                  <a:schemeClr val="tx1"/>
                </a:solidFill>
              </a:rPr>
              <a:t> </a:t>
            </a:r>
            <a:r>
              <a:rPr lang="en-US" sz="800">
                <a:solidFill>
                  <a:srgbClr val="00ABB9"/>
                </a:solidFill>
              </a:rPr>
              <a:t>experience</a:t>
            </a:r>
          </a:p>
          <a:p>
            <a:pPr marL="171450" indent="-171450">
              <a:buClr>
                <a:schemeClr val="tx1"/>
              </a:buClr>
              <a:buFont typeface="Arial" panose="020B0604020202020204" pitchFamily="34" charset="0"/>
              <a:buChar char="•"/>
            </a:pPr>
            <a:endParaRPr lang="en-US" sz="800">
              <a:solidFill>
                <a:srgbClr val="00ABB9"/>
              </a:solidFill>
            </a:endParaRPr>
          </a:p>
          <a:p>
            <a:pPr marL="171450" indent="-171450">
              <a:buClr>
                <a:schemeClr val="tx1"/>
              </a:buClr>
              <a:buFont typeface="Arial" panose="020B0604020202020204" pitchFamily="34" charset="0"/>
              <a:buChar char="•"/>
            </a:pPr>
            <a:r>
              <a:rPr lang="en-US" sz="800">
                <a:solidFill>
                  <a:schemeClr val="tx1"/>
                </a:solidFill>
              </a:rPr>
              <a:t>CG’s advisors will get their client's banking information up to date and will be able to </a:t>
            </a:r>
            <a:r>
              <a:rPr lang="en-US" sz="800">
                <a:solidFill>
                  <a:srgbClr val="00ABB9"/>
                </a:solidFill>
              </a:rPr>
              <a:t>fine-tune</a:t>
            </a:r>
            <a:r>
              <a:rPr lang="en-US" sz="800">
                <a:solidFill>
                  <a:schemeClr val="tx1"/>
                </a:solidFill>
              </a:rPr>
              <a:t> </a:t>
            </a:r>
            <a:r>
              <a:rPr lang="en-US" sz="800">
                <a:solidFill>
                  <a:srgbClr val="00ABB9"/>
                </a:solidFill>
              </a:rPr>
              <a:t>their</a:t>
            </a:r>
            <a:r>
              <a:rPr lang="en-US" sz="800">
                <a:solidFill>
                  <a:schemeClr val="tx1"/>
                </a:solidFill>
              </a:rPr>
              <a:t> </a:t>
            </a:r>
            <a:r>
              <a:rPr lang="en-US" sz="800">
                <a:solidFill>
                  <a:srgbClr val="00ABB9"/>
                </a:solidFill>
              </a:rPr>
              <a:t>advice</a:t>
            </a:r>
          </a:p>
          <a:p>
            <a:pPr marL="171450" indent="-171450">
              <a:buClr>
                <a:schemeClr val="tx1"/>
              </a:buClr>
              <a:buFont typeface="Arial" panose="020B0604020202020204" pitchFamily="34" charset="0"/>
              <a:buChar char="•"/>
            </a:pPr>
            <a:endParaRPr lang="en-US" sz="800">
              <a:solidFill>
                <a:srgbClr val="00ABB9"/>
              </a:solidFill>
            </a:endParaRPr>
          </a:p>
          <a:p>
            <a:pPr marL="171450" indent="-171450">
              <a:buClr>
                <a:schemeClr val="tx1"/>
              </a:buClr>
              <a:buFont typeface="Arial" panose="020B0604020202020204" pitchFamily="34" charset="0"/>
              <a:buChar char="•"/>
            </a:pPr>
            <a:r>
              <a:rPr lang="en-US" sz="800">
                <a:solidFill>
                  <a:schemeClr val="tx1"/>
                </a:solidFill>
              </a:rPr>
              <a:t>Access to the customer's banking situation in real time represents an </a:t>
            </a:r>
            <a:r>
              <a:rPr lang="en-US" sz="800">
                <a:solidFill>
                  <a:srgbClr val="009DB0"/>
                </a:solidFill>
              </a:rPr>
              <a:t>up-sell opportunity for CG </a:t>
            </a:r>
            <a:r>
              <a:rPr lang="en-US" sz="800">
                <a:solidFill>
                  <a:schemeClr val="tx1"/>
                </a:solidFill>
              </a:rPr>
              <a:t>by detecting unusual movements or particular moments in life</a:t>
            </a:r>
          </a:p>
        </p:txBody>
      </p:sp>
      <p:sp>
        <p:nvSpPr>
          <p:cNvPr id="42" name="Rectangle 41">
            <a:extLst>
              <a:ext uri="{FF2B5EF4-FFF2-40B4-BE49-F238E27FC236}">
                <a16:creationId xmlns:a16="http://schemas.microsoft.com/office/drawing/2014/main" id="{8F45C939-77D0-4FC6-88A6-CC3CBB229380}"/>
              </a:ext>
            </a:extLst>
          </p:cNvPr>
          <p:cNvSpPr/>
          <p:nvPr/>
        </p:nvSpPr>
        <p:spPr bwMode="auto">
          <a:xfrm>
            <a:off x="662104" y="4605727"/>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a:solidFill>
                <a:srgbClr val="00ABB9"/>
              </a:solidFill>
            </a:endParaRPr>
          </a:p>
          <a:p>
            <a:pPr algn="ctr"/>
            <a:endParaRPr lang="en-US" sz="900">
              <a:solidFill>
                <a:srgbClr val="00ABB9"/>
              </a:solidFill>
            </a:endParaRPr>
          </a:p>
          <a:p>
            <a:pPr algn="ctr"/>
            <a:r>
              <a:rPr lang="en-US" sz="900">
                <a:solidFill>
                  <a:srgbClr val="00ABB9"/>
                </a:solidFill>
              </a:rPr>
              <a:t>Detecting </a:t>
            </a:r>
            <a:r>
              <a:rPr lang="en-US" sz="900" b="1">
                <a:solidFill>
                  <a:srgbClr val="00ABB9"/>
                </a:solidFill>
              </a:rPr>
              <a:t>customers’ moments of life </a:t>
            </a:r>
            <a:r>
              <a:rPr lang="en-US" sz="900">
                <a:solidFill>
                  <a:srgbClr val="00ABB9"/>
                </a:solidFill>
              </a:rPr>
              <a:t>through their bank accounts, social networks and online data (e.g., </a:t>
            </a:r>
            <a:r>
              <a:rPr lang="en-US" sz="900" err="1">
                <a:solidFill>
                  <a:srgbClr val="00ABB9"/>
                </a:solidFill>
              </a:rPr>
              <a:t>Infogreffe</a:t>
            </a:r>
            <a:r>
              <a:rPr lang="en-US" sz="900">
                <a:solidFill>
                  <a:srgbClr val="00ABB9"/>
                </a:solidFill>
              </a:rPr>
              <a:t>)</a:t>
            </a:r>
            <a:endParaRPr lang="en-US" sz="900" b="1">
              <a:solidFill>
                <a:srgbClr val="00ABB9"/>
              </a:solidFill>
            </a:endParaRPr>
          </a:p>
        </p:txBody>
      </p:sp>
      <p:sp>
        <p:nvSpPr>
          <p:cNvPr id="43" name="Rectangle 42">
            <a:extLst>
              <a:ext uri="{FF2B5EF4-FFF2-40B4-BE49-F238E27FC236}">
                <a16:creationId xmlns:a16="http://schemas.microsoft.com/office/drawing/2014/main" id="{5B8FB790-169B-45C1-9BB6-D1D8D45E604B}"/>
              </a:ext>
            </a:extLst>
          </p:cNvPr>
          <p:cNvSpPr/>
          <p:nvPr/>
        </p:nvSpPr>
        <p:spPr>
          <a:xfrm>
            <a:off x="2053197" y="4601554"/>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An access to customers’ banking account information makes it possible to </a:t>
            </a:r>
            <a:r>
              <a:rPr lang="en-US" sz="800">
                <a:solidFill>
                  <a:srgbClr val="009DB0"/>
                </a:solidFill>
              </a:rPr>
              <a:t>detect “big life changes</a:t>
            </a:r>
            <a:r>
              <a:rPr lang="en-US" sz="800">
                <a:solidFill>
                  <a:schemeClr val="tx1"/>
                </a:solidFill>
              </a:rPr>
              <a:t>” through application of machine learning algorithm and thus to push proactively highly personalized recommendations </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r>
              <a:rPr lang="en-US" sz="800">
                <a:solidFill>
                  <a:schemeClr val="tx1"/>
                </a:solidFill>
              </a:rPr>
              <a:t>Similarly, other </a:t>
            </a:r>
            <a:r>
              <a:rPr lang="en-US" sz="800">
                <a:solidFill>
                  <a:srgbClr val="009DB0"/>
                </a:solidFill>
              </a:rPr>
              <a:t>online data sources </a:t>
            </a:r>
            <a:r>
              <a:rPr lang="en-US" sz="800">
                <a:solidFill>
                  <a:schemeClr val="tx1"/>
                </a:solidFill>
              </a:rPr>
              <a:t>may help increase customer knowledge (e.g., such as social medias, or specialized websites </a:t>
            </a:r>
            <a:r>
              <a:rPr lang="en-US" sz="800" err="1">
                <a:solidFill>
                  <a:schemeClr val="tx1"/>
                </a:solidFill>
              </a:rPr>
              <a:t>Infogreffe</a:t>
            </a:r>
            <a:r>
              <a:rPr lang="en-US" sz="800">
                <a:solidFill>
                  <a:schemeClr val="tx1"/>
                </a:solidFill>
              </a:rPr>
              <a:t>)</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r>
              <a:rPr lang="en-US" sz="800">
                <a:solidFill>
                  <a:schemeClr val="tx1"/>
                </a:solidFill>
              </a:rPr>
              <a:t>For instance, </a:t>
            </a:r>
            <a:r>
              <a:rPr lang="en-US" sz="800">
                <a:solidFill>
                  <a:srgbClr val="009DB0"/>
                </a:solidFill>
              </a:rPr>
              <a:t>exceptional balances </a:t>
            </a:r>
            <a:r>
              <a:rPr lang="en-US" sz="800">
                <a:solidFill>
                  <a:schemeClr val="tx1"/>
                </a:solidFill>
              </a:rPr>
              <a:t>may be detected by advisors and triggers personalized recommendations</a:t>
            </a:r>
            <a:endParaRPr lang="en-US" sz="800">
              <a:solidFill>
                <a:srgbClr val="009DB0"/>
              </a:solidFill>
            </a:endParaRPr>
          </a:p>
        </p:txBody>
      </p:sp>
      <p:sp>
        <p:nvSpPr>
          <p:cNvPr id="44" name="Ellipse 41">
            <a:extLst>
              <a:ext uri="{FF2B5EF4-FFF2-40B4-BE49-F238E27FC236}">
                <a16:creationId xmlns:a16="http://schemas.microsoft.com/office/drawing/2014/main" id="{E2A254D1-E5C6-4D03-B32A-58A3663A419C}"/>
              </a:ext>
            </a:extLst>
          </p:cNvPr>
          <p:cNvSpPr/>
          <p:nvPr/>
        </p:nvSpPr>
        <p:spPr>
          <a:xfrm>
            <a:off x="1145334" y="1153312"/>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45" name="Ellipse 41">
            <a:extLst>
              <a:ext uri="{FF2B5EF4-FFF2-40B4-BE49-F238E27FC236}">
                <a16:creationId xmlns:a16="http://schemas.microsoft.com/office/drawing/2014/main" id="{576926DD-33B9-4342-9D39-68AAECCC7FDC}"/>
              </a:ext>
            </a:extLst>
          </p:cNvPr>
          <p:cNvSpPr/>
          <p:nvPr/>
        </p:nvSpPr>
        <p:spPr>
          <a:xfrm>
            <a:off x="1145334" y="2957321"/>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46" name="Ellipse 41">
            <a:extLst>
              <a:ext uri="{FF2B5EF4-FFF2-40B4-BE49-F238E27FC236}">
                <a16:creationId xmlns:a16="http://schemas.microsoft.com/office/drawing/2014/main" id="{C75F0E06-6913-4C3F-AE6C-94B71ED114FB}"/>
              </a:ext>
            </a:extLst>
          </p:cNvPr>
          <p:cNvSpPr/>
          <p:nvPr/>
        </p:nvSpPr>
        <p:spPr>
          <a:xfrm>
            <a:off x="1145334" y="4663860"/>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47" name="Rectangle 46">
            <a:extLst>
              <a:ext uri="{FF2B5EF4-FFF2-40B4-BE49-F238E27FC236}">
                <a16:creationId xmlns:a16="http://schemas.microsoft.com/office/drawing/2014/main" id="{A2EA4D39-A59D-4B3C-B39E-CDBA445A8D7D}"/>
              </a:ext>
            </a:extLst>
          </p:cNvPr>
          <p:cNvSpPr/>
          <p:nvPr/>
        </p:nvSpPr>
        <p:spPr bwMode="auto">
          <a:xfrm rot="16200000">
            <a:off x="-2191673" y="3491700"/>
            <a:ext cx="5256962" cy="281755"/>
          </a:xfrm>
          <a:prstGeom prst="rect">
            <a:avLst/>
          </a:prstGeom>
          <a:solidFill>
            <a:srgbClr val="009DB0"/>
          </a:solidFill>
          <a:ln w="9525" cap="flat" cmpd="sng" algn="ctr">
            <a:noFill/>
            <a:prstDash val="solid"/>
            <a:round/>
            <a:headEnd type="none" w="med" len="med"/>
            <a:tailEnd type="none" w="med" len="med"/>
          </a:ln>
          <a:effectLst/>
        </p:spPr>
        <p:txBody>
          <a:bodyPr vert="horz" wrap="square" lIns="72000" tIns="54000" rIns="72000" bIns="36000" numCol="1" rtlCol="0" anchor="ctr" anchorCtr="0" compatLnSpc="1">
            <a:prstTxWarp prst="textNoShape">
              <a:avLst/>
            </a:prstTxWarp>
          </a:bodyPr>
          <a:lstStyle/>
          <a:p>
            <a:pPr algn="ctr">
              <a:lnSpc>
                <a:spcPts val="900"/>
              </a:lnSpc>
            </a:pPr>
            <a:r>
              <a:rPr lang="en-US" sz="1000">
                <a:solidFill>
                  <a:schemeClr val="bg1"/>
                </a:solidFill>
                <a:latin typeface="+mj-lt"/>
              </a:rPr>
              <a:t>REINFORCEMENT OF </a:t>
            </a:r>
            <a:r>
              <a:rPr lang="en-US" sz="1000" b="1">
                <a:solidFill>
                  <a:schemeClr val="bg1"/>
                </a:solidFill>
                <a:latin typeface="+mj-lt"/>
              </a:rPr>
              <a:t>CUSTOMER KNOWLEDGE</a:t>
            </a:r>
            <a:endParaRPr lang="en-US" sz="1000" b="1">
              <a:solidFill>
                <a:schemeClr val="bg1"/>
              </a:solidFill>
            </a:endParaRPr>
          </a:p>
        </p:txBody>
      </p:sp>
      <p:grpSp>
        <p:nvGrpSpPr>
          <p:cNvPr id="13" name="Groupe 12">
            <a:extLst>
              <a:ext uri="{FF2B5EF4-FFF2-40B4-BE49-F238E27FC236}">
                <a16:creationId xmlns:a16="http://schemas.microsoft.com/office/drawing/2014/main" id="{37B6BF75-B470-49E8-9A2A-5ACF11BA74BE}"/>
              </a:ext>
            </a:extLst>
          </p:cNvPr>
          <p:cNvGrpSpPr/>
          <p:nvPr/>
        </p:nvGrpSpPr>
        <p:grpSpPr>
          <a:xfrm>
            <a:off x="2145069" y="3522146"/>
            <a:ext cx="4117685" cy="904185"/>
            <a:chOff x="-1634700" y="7234246"/>
            <a:chExt cx="8131404" cy="1144980"/>
          </a:xfrm>
          <a:solidFill>
            <a:schemeClr val="bg1"/>
          </a:solidFill>
        </p:grpSpPr>
        <p:sp>
          <p:nvSpPr>
            <p:cNvPr id="148" name="Flèche : pentagone 147">
              <a:extLst>
                <a:ext uri="{FF2B5EF4-FFF2-40B4-BE49-F238E27FC236}">
                  <a16:creationId xmlns:a16="http://schemas.microsoft.com/office/drawing/2014/main" id="{69195532-FAD4-46E9-A338-0996EA7CFB59}"/>
                </a:ext>
              </a:extLst>
            </p:cNvPr>
            <p:cNvSpPr/>
            <p:nvPr/>
          </p:nvSpPr>
          <p:spPr>
            <a:xfrm>
              <a:off x="-1634700" y="7234246"/>
              <a:ext cx="2787312" cy="1144980"/>
            </a:xfrm>
            <a:prstGeom prst="homePlate">
              <a:avLst>
                <a:gd name="adj" fmla="val 10977"/>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r>
                <a:rPr lang="en-US" sz="700">
                  <a:solidFill>
                    <a:srgbClr val="009DB0"/>
                  </a:solidFill>
                  <a:latin typeface="+mj-lt"/>
                </a:rPr>
                <a:t>Steering tool for CGPs</a:t>
              </a:r>
            </a:p>
            <a:p>
              <a:endParaRPr lang="en-US" sz="700">
                <a:solidFill>
                  <a:schemeClr val="tx1"/>
                </a:solidFill>
                <a:latin typeface="+mj-lt"/>
              </a:endParaRPr>
            </a:p>
            <a:p>
              <a:r>
                <a:rPr lang="en-US" sz="700">
                  <a:solidFill>
                    <a:schemeClr val="tx1"/>
                  </a:solidFill>
                  <a:latin typeface="+mj-lt"/>
                </a:rPr>
                <a:t>Investment opportunity identification through clustering of client profiles</a:t>
              </a:r>
              <a:endParaRPr lang="en-US" sz="700">
                <a:solidFill>
                  <a:schemeClr val="tx1"/>
                </a:solidFill>
              </a:endParaRPr>
            </a:p>
          </p:txBody>
        </p:sp>
        <p:sp>
          <p:nvSpPr>
            <p:cNvPr id="146" name="Flèche : chevron 145">
              <a:extLst>
                <a:ext uri="{FF2B5EF4-FFF2-40B4-BE49-F238E27FC236}">
                  <a16:creationId xmlns:a16="http://schemas.microsoft.com/office/drawing/2014/main" id="{95DEBE6B-E76B-4EB2-82BD-9A3BBD1D1441}"/>
                </a:ext>
              </a:extLst>
            </p:cNvPr>
            <p:cNvSpPr/>
            <p:nvPr/>
          </p:nvSpPr>
          <p:spPr>
            <a:xfrm>
              <a:off x="1037346" y="7234246"/>
              <a:ext cx="2787312" cy="1144980"/>
            </a:xfrm>
            <a:prstGeom prst="chevron">
              <a:avLst>
                <a:gd name="adj" fmla="val 11957"/>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r>
                <a:rPr lang="en-US" sz="700">
                  <a:solidFill>
                    <a:srgbClr val="009DB0"/>
                  </a:solidFill>
                  <a:latin typeface="+mj-lt"/>
                </a:rPr>
                <a:t>Sale support tool for CGPs</a:t>
              </a:r>
            </a:p>
            <a:p>
              <a:pPr>
                <a:lnSpc>
                  <a:spcPts val="1000"/>
                </a:lnSpc>
              </a:pPr>
              <a:r>
                <a:rPr lang="en-US" sz="700">
                  <a:solidFill>
                    <a:schemeClr val="tx1"/>
                  </a:solidFill>
                  <a:latin typeface="+mj-lt"/>
                </a:rPr>
                <a:t>Identification of sales opportunity </a:t>
              </a:r>
              <a:r>
                <a:rPr lang="en-US" sz="700" spc="-30">
                  <a:solidFill>
                    <a:schemeClr val="tx1"/>
                  </a:solidFill>
                  <a:latin typeface="+mj-lt"/>
                </a:rPr>
                <a:t>and recommendation </a:t>
              </a:r>
              <a:r>
                <a:rPr lang="en-US" sz="700">
                  <a:solidFill>
                    <a:schemeClr val="tx1"/>
                  </a:solidFill>
                  <a:latin typeface="+mj-lt"/>
                </a:rPr>
                <a:t>to CGPs based on the clients’ clusters</a:t>
              </a:r>
            </a:p>
          </p:txBody>
        </p:sp>
        <p:sp>
          <p:nvSpPr>
            <p:cNvPr id="144" name="Flèche : chevron 143">
              <a:extLst>
                <a:ext uri="{FF2B5EF4-FFF2-40B4-BE49-F238E27FC236}">
                  <a16:creationId xmlns:a16="http://schemas.microsoft.com/office/drawing/2014/main" id="{3CFDBD6E-F9D9-4276-9C27-79E873E8FF70}"/>
                </a:ext>
              </a:extLst>
            </p:cNvPr>
            <p:cNvSpPr/>
            <p:nvPr/>
          </p:nvSpPr>
          <p:spPr>
            <a:xfrm>
              <a:off x="3709392" y="7234246"/>
              <a:ext cx="2787312" cy="1144980"/>
            </a:xfrm>
            <a:prstGeom prst="chevron">
              <a:avLst>
                <a:gd name="adj" fmla="val 12484"/>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en-US" sz="700" spc="-20">
                  <a:solidFill>
                    <a:srgbClr val="009DB0"/>
                  </a:solidFill>
                  <a:latin typeface="+mj-lt"/>
                </a:rPr>
                <a:t> Recommendations</a:t>
              </a:r>
              <a:r>
                <a:rPr lang="en-US" sz="700">
                  <a:solidFill>
                    <a:srgbClr val="009DB0"/>
                  </a:solidFill>
                  <a:latin typeface="+mj-lt"/>
                </a:rPr>
                <a:t> to clients</a:t>
              </a:r>
            </a:p>
            <a:p>
              <a:pPr>
                <a:lnSpc>
                  <a:spcPts val="900"/>
                </a:lnSpc>
              </a:pPr>
              <a:r>
                <a:rPr lang="en-US" sz="700">
                  <a:solidFill>
                    <a:schemeClr val="tx1"/>
                  </a:solidFill>
                  <a:latin typeface="+mj-lt"/>
                </a:rPr>
                <a:t>Tailor-made offers proposed to the client </a:t>
              </a:r>
              <a:r>
                <a:rPr lang="en-US" sz="700">
                  <a:solidFill>
                    <a:schemeClr val="tx1"/>
                  </a:solidFill>
                </a:rPr>
                <a:t>according</a:t>
              </a:r>
              <a:r>
                <a:rPr lang="en-US" sz="700">
                  <a:solidFill>
                    <a:schemeClr val="tx1"/>
                  </a:solidFill>
                  <a:latin typeface="+mj-lt"/>
                </a:rPr>
                <a:t> to the investment history of the </a:t>
              </a:r>
              <a:r>
                <a:rPr lang="en-US" sz="700">
                  <a:solidFill>
                    <a:schemeClr val="tx1"/>
                  </a:solidFill>
                </a:rPr>
                <a:t>cluster</a:t>
              </a:r>
              <a:r>
                <a:rPr lang="en-US" sz="700">
                  <a:solidFill>
                    <a:schemeClr val="tx1"/>
                  </a:solidFill>
                  <a:latin typeface="+mj-lt"/>
                </a:rPr>
                <a:t> to which he belongs</a:t>
              </a:r>
            </a:p>
          </p:txBody>
        </p:sp>
      </p:grpSp>
      <p:grpSp>
        <p:nvGrpSpPr>
          <p:cNvPr id="127" name="Group 38">
            <a:extLst>
              <a:ext uri="{FF2B5EF4-FFF2-40B4-BE49-F238E27FC236}">
                <a16:creationId xmlns:a16="http://schemas.microsoft.com/office/drawing/2014/main" id="{A7C9C4B4-D376-46AE-990E-127673C3D583}"/>
              </a:ext>
            </a:extLst>
          </p:cNvPr>
          <p:cNvGrpSpPr/>
          <p:nvPr/>
        </p:nvGrpSpPr>
        <p:grpSpPr>
          <a:xfrm>
            <a:off x="7503782" y="2999645"/>
            <a:ext cx="1602075" cy="1220905"/>
            <a:chOff x="2323964" y="1044913"/>
            <a:chExt cx="5258070" cy="4007056"/>
          </a:xfrm>
          <a:effectLst/>
        </p:grpSpPr>
        <p:pic>
          <p:nvPicPr>
            <p:cNvPr id="128" name="Picture 24">
              <a:extLst>
                <a:ext uri="{FF2B5EF4-FFF2-40B4-BE49-F238E27FC236}">
                  <a16:creationId xmlns:a16="http://schemas.microsoft.com/office/drawing/2014/main" id="{AAB644A0-25F6-449A-9DB9-A2B030717709}"/>
                </a:ext>
              </a:extLst>
            </p:cNvPr>
            <p:cNvPicPr>
              <a:picLocks noChangeAspect="1"/>
            </p:cNvPicPr>
            <p:nvPr/>
          </p:nvPicPr>
          <p:blipFill>
            <a:blip r:embed="rId2"/>
            <a:stretch>
              <a:fillRect/>
            </a:stretch>
          </p:blipFill>
          <p:spPr>
            <a:xfrm>
              <a:off x="2323964" y="1044913"/>
              <a:ext cx="5258070" cy="4007056"/>
            </a:xfrm>
            <a:prstGeom prst="rect">
              <a:avLst/>
            </a:prstGeom>
            <a:ln>
              <a:noFill/>
            </a:ln>
            <a:effectLst/>
          </p:spPr>
        </p:pic>
        <p:grpSp>
          <p:nvGrpSpPr>
            <p:cNvPr id="129" name="Group 37">
              <a:extLst>
                <a:ext uri="{FF2B5EF4-FFF2-40B4-BE49-F238E27FC236}">
                  <a16:creationId xmlns:a16="http://schemas.microsoft.com/office/drawing/2014/main" id="{E92E17A6-2E32-4868-BB8A-2781D95D47D7}"/>
                </a:ext>
              </a:extLst>
            </p:cNvPr>
            <p:cNvGrpSpPr/>
            <p:nvPr/>
          </p:nvGrpSpPr>
          <p:grpSpPr>
            <a:xfrm>
              <a:off x="2387600" y="1126741"/>
              <a:ext cx="5140325" cy="3563269"/>
              <a:chOff x="2387600" y="1126741"/>
              <a:chExt cx="5140325" cy="3563269"/>
            </a:xfrm>
          </p:grpSpPr>
          <p:sp>
            <p:nvSpPr>
              <p:cNvPr id="130" name="Rectangle 129">
                <a:extLst>
                  <a:ext uri="{FF2B5EF4-FFF2-40B4-BE49-F238E27FC236}">
                    <a16:creationId xmlns:a16="http://schemas.microsoft.com/office/drawing/2014/main" id="{49A56CB9-908A-4231-B406-30CE6A46CA26}"/>
                  </a:ext>
                </a:extLst>
              </p:cNvPr>
              <p:cNvSpPr/>
              <p:nvPr/>
            </p:nvSpPr>
            <p:spPr>
              <a:xfrm>
                <a:off x="2387600" y="1490133"/>
                <a:ext cx="731513" cy="62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Rectangle 130">
                <a:extLst>
                  <a:ext uri="{FF2B5EF4-FFF2-40B4-BE49-F238E27FC236}">
                    <a16:creationId xmlns:a16="http://schemas.microsoft.com/office/drawing/2014/main" id="{0BD0B893-E957-4884-8456-70CCFBDB79AC}"/>
                  </a:ext>
                </a:extLst>
              </p:cNvPr>
              <p:cNvSpPr/>
              <p:nvPr/>
            </p:nvSpPr>
            <p:spPr>
              <a:xfrm>
                <a:off x="6696075" y="1126741"/>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61909B76-5373-4642-8453-47425F099508}"/>
                  </a:ext>
                </a:extLst>
              </p:cNvPr>
              <p:cNvSpPr/>
              <p:nvPr/>
            </p:nvSpPr>
            <p:spPr>
              <a:xfrm>
                <a:off x="676592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3" name="Rectangle 132">
                <a:extLst>
                  <a:ext uri="{FF2B5EF4-FFF2-40B4-BE49-F238E27FC236}">
                    <a16:creationId xmlns:a16="http://schemas.microsoft.com/office/drawing/2014/main" id="{77C23794-D9A9-4943-858B-3EA0BA6709D7}"/>
                  </a:ext>
                </a:extLst>
              </p:cNvPr>
              <p:cNvSpPr/>
              <p:nvPr/>
            </p:nvSpPr>
            <p:spPr>
              <a:xfrm>
                <a:off x="532295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4" name="Rectangle 133">
                <a:extLst>
                  <a:ext uri="{FF2B5EF4-FFF2-40B4-BE49-F238E27FC236}">
                    <a16:creationId xmlns:a16="http://schemas.microsoft.com/office/drawing/2014/main" id="{5E9C5453-9ACD-490F-A180-86D84051D590}"/>
                  </a:ext>
                </a:extLst>
              </p:cNvPr>
              <p:cNvSpPr/>
              <p:nvPr/>
            </p:nvSpPr>
            <p:spPr>
              <a:xfrm>
                <a:off x="3573120" y="2886132"/>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5" name="Rectangle 134">
                <a:extLst>
                  <a:ext uri="{FF2B5EF4-FFF2-40B4-BE49-F238E27FC236}">
                    <a16:creationId xmlns:a16="http://schemas.microsoft.com/office/drawing/2014/main" id="{6F065BE6-F448-4BFC-9909-2E3A03B06839}"/>
                  </a:ext>
                </a:extLst>
              </p:cNvPr>
              <p:cNvSpPr/>
              <p:nvPr/>
            </p:nvSpPr>
            <p:spPr>
              <a:xfrm>
                <a:off x="5502917" y="3494022"/>
                <a:ext cx="756227" cy="9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6" name="Rectangle 135">
                <a:extLst>
                  <a:ext uri="{FF2B5EF4-FFF2-40B4-BE49-F238E27FC236}">
                    <a16:creationId xmlns:a16="http://schemas.microsoft.com/office/drawing/2014/main" id="{2D5AD4C6-7A59-451B-9591-2EC2F8CB816A}"/>
                  </a:ext>
                </a:extLst>
              </p:cNvPr>
              <p:cNvSpPr/>
              <p:nvPr/>
            </p:nvSpPr>
            <p:spPr>
              <a:xfrm>
                <a:off x="3692525" y="4593687"/>
                <a:ext cx="460375" cy="96323"/>
              </a:xfrm>
              <a:prstGeom prst="rect">
                <a:avLst/>
              </a:prstGeom>
              <a:solidFill>
                <a:srgbClr val="F0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137" name="Bulle narrative : rectangle 9">
            <a:extLst>
              <a:ext uri="{FF2B5EF4-FFF2-40B4-BE49-F238E27FC236}">
                <a16:creationId xmlns:a16="http://schemas.microsoft.com/office/drawing/2014/main" id="{77AAA90C-BA4B-4994-9A37-B51B54268001}"/>
              </a:ext>
            </a:extLst>
          </p:cNvPr>
          <p:cNvSpPr/>
          <p:nvPr/>
        </p:nvSpPr>
        <p:spPr bwMode="auto">
          <a:xfrm>
            <a:off x="6456497" y="2844646"/>
            <a:ext cx="1282686" cy="800648"/>
          </a:xfrm>
          <a:prstGeom prst="wedgeRectCallout">
            <a:avLst>
              <a:gd name="adj1" fmla="val 64762"/>
              <a:gd name="adj2" fmla="val 4942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For advisors: access to </a:t>
            </a:r>
            <a:r>
              <a:rPr lang="en-US" sz="700" b="1"/>
              <a:t>client categories by typology</a:t>
            </a:r>
            <a:r>
              <a:rPr lang="en-US" sz="700"/>
              <a:t> (e.g., level of risk, profession, level of wealth, complexity of assets)</a:t>
            </a:r>
          </a:p>
        </p:txBody>
      </p:sp>
      <p:sp>
        <p:nvSpPr>
          <p:cNvPr id="138" name="Bulle narrative : rectangle 9">
            <a:extLst>
              <a:ext uri="{FF2B5EF4-FFF2-40B4-BE49-F238E27FC236}">
                <a16:creationId xmlns:a16="http://schemas.microsoft.com/office/drawing/2014/main" id="{5B0A3067-B8EB-442A-9E26-9C094EDB3315}"/>
              </a:ext>
            </a:extLst>
          </p:cNvPr>
          <p:cNvSpPr/>
          <p:nvPr/>
        </p:nvSpPr>
        <p:spPr bwMode="auto">
          <a:xfrm>
            <a:off x="6456497" y="3774401"/>
            <a:ext cx="1282686" cy="653327"/>
          </a:xfrm>
          <a:prstGeom prst="wedgeRectCallout">
            <a:avLst>
              <a:gd name="adj1" fmla="val 58336"/>
              <a:gd name="adj2" fmla="val -25711"/>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Alerts to advisors when an investment opportunity is identified based on customers segments</a:t>
            </a:r>
          </a:p>
        </p:txBody>
      </p:sp>
      <p:sp>
        <p:nvSpPr>
          <p:cNvPr id="139" name="Bulle narrative : rectangle 9">
            <a:extLst>
              <a:ext uri="{FF2B5EF4-FFF2-40B4-BE49-F238E27FC236}">
                <a16:creationId xmlns:a16="http://schemas.microsoft.com/office/drawing/2014/main" id="{801F9DB4-BC5D-404F-9B29-10CA9482B4A8}"/>
              </a:ext>
            </a:extLst>
          </p:cNvPr>
          <p:cNvSpPr/>
          <p:nvPr/>
        </p:nvSpPr>
        <p:spPr bwMode="auto">
          <a:xfrm>
            <a:off x="8862823" y="3135298"/>
            <a:ext cx="933012" cy="1072684"/>
          </a:xfrm>
          <a:prstGeom prst="wedgeRectCallout">
            <a:avLst>
              <a:gd name="adj1" fmla="val -66832"/>
              <a:gd name="adj2" fmla="val 21106"/>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endParaRPr lang="en-US" sz="700"/>
          </a:p>
          <a:p>
            <a:pPr marL="0" marR="0" indent="0" algn="ctr" defTabSz="914400" rtl="0" eaLnBrk="1" fontAlgn="base" latinLnBrk="0" hangingPunct="1">
              <a:lnSpc>
                <a:spcPts val="1000"/>
              </a:lnSpc>
              <a:spcBef>
                <a:spcPct val="0"/>
              </a:spcBef>
              <a:spcAft>
                <a:spcPct val="0"/>
              </a:spcAft>
              <a:buClrTx/>
              <a:buSzTx/>
              <a:buFontTx/>
              <a:buNone/>
              <a:tabLst/>
            </a:pPr>
            <a:r>
              <a:rPr lang="en-US" sz="700" b="1"/>
              <a:t>Recommendations</a:t>
            </a:r>
            <a:r>
              <a:rPr lang="en-US" sz="700"/>
              <a:t> to clients: </a:t>
            </a:r>
            <a:r>
              <a:rPr lang="en-US" sz="700" i="1"/>
              <a:t>“80% of clients similar to your profile have chosen this product and have expressed their satisfaction”</a:t>
            </a:r>
            <a:endParaRPr lang="en-US" sz="700"/>
          </a:p>
        </p:txBody>
      </p:sp>
      <p:sp>
        <p:nvSpPr>
          <p:cNvPr id="152" name="Ellipse 151">
            <a:extLst>
              <a:ext uri="{FF2B5EF4-FFF2-40B4-BE49-F238E27FC236}">
                <a16:creationId xmlns:a16="http://schemas.microsoft.com/office/drawing/2014/main" id="{5CF81D76-FF9F-45A4-A9EB-42B7051DA0D6}"/>
              </a:ext>
            </a:extLst>
          </p:cNvPr>
          <p:cNvSpPr/>
          <p:nvPr/>
        </p:nvSpPr>
        <p:spPr>
          <a:xfrm>
            <a:off x="9207725" y="3077673"/>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a:t>
            </a:r>
          </a:p>
        </p:txBody>
      </p:sp>
      <p:sp>
        <p:nvSpPr>
          <p:cNvPr id="153" name="Ellipse 152">
            <a:extLst>
              <a:ext uri="{FF2B5EF4-FFF2-40B4-BE49-F238E27FC236}">
                <a16:creationId xmlns:a16="http://schemas.microsoft.com/office/drawing/2014/main" id="{8760EBFE-D8C5-4CCB-9931-6805AAF3EEA5}"/>
              </a:ext>
            </a:extLst>
          </p:cNvPr>
          <p:cNvSpPr/>
          <p:nvPr/>
        </p:nvSpPr>
        <p:spPr>
          <a:xfrm>
            <a:off x="6970658" y="2758014"/>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a:t>
            </a:r>
          </a:p>
        </p:txBody>
      </p:sp>
      <p:sp>
        <p:nvSpPr>
          <p:cNvPr id="154" name="Ellipse 153">
            <a:extLst>
              <a:ext uri="{FF2B5EF4-FFF2-40B4-BE49-F238E27FC236}">
                <a16:creationId xmlns:a16="http://schemas.microsoft.com/office/drawing/2014/main" id="{5EBCD03F-CA75-42A5-976C-EE318E18EE16}"/>
              </a:ext>
            </a:extLst>
          </p:cNvPr>
          <p:cNvSpPr/>
          <p:nvPr/>
        </p:nvSpPr>
        <p:spPr>
          <a:xfrm>
            <a:off x="6970658" y="3683660"/>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B</a:t>
            </a:r>
          </a:p>
        </p:txBody>
      </p:sp>
      <p:sp>
        <p:nvSpPr>
          <p:cNvPr id="155" name="Ellipse 154">
            <a:extLst>
              <a:ext uri="{FF2B5EF4-FFF2-40B4-BE49-F238E27FC236}">
                <a16:creationId xmlns:a16="http://schemas.microsoft.com/office/drawing/2014/main" id="{978D7B2C-057D-4910-B2BA-A0411D021DF5}"/>
              </a:ext>
            </a:extLst>
          </p:cNvPr>
          <p:cNvSpPr/>
          <p:nvPr/>
        </p:nvSpPr>
        <p:spPr>
          <a:xfrm>
            <a:off x="2081839"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a:t>
            </a:r>
          </a:p>
        </p:txBody>
      </p:sp>
      <p:sp>
        <p:nvSpPr>
          <p:cNvPr id="156" name="Ellipse 155">
            <a:extLst>
              <a:ext uri="{FF2B5EF4-FFF2-40B4-BE49-F238E27FC236}">
                <a16:creationId xmlns:a16="http://schemas.microsoft.com/office/drawing/2014/main" id="{0A620C61-A409-4A1F-8389-C84F95EAFF98}"/>
              </a:ext>
            </a:extLst>
          </p:cNvPr>
          <p:cNvSpPr/>
          <p:nvPr/>
        </p:nvSpPr>
        <p:spPr>
          <a:xfrm>
            <a:off x="3507567"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B</a:t>
            </a:r>
          </a:p>
        </p:txBody>
      </p:sp>
      <p:sp>
        <p:nvSpPr>
          <p:cNvPr id="157" name="Ellipse 156">
            <a:extLst>
              <a:ext uri="{FF2B5EF4-FFF2-40B4-BE49-F238E27FC236}">
                <a16:creationId xmlns:a16="http://schemas.microsoft.com/office/drawing/2014/main" id="{63048B34-D4C9-4028-BFBB-F49491E95D19}"/>
              </a:ext>
            </a:extLst>
          </p:cNvPr>
          <p:cNvSpPr/>
          <p:nvPr/>
        </p:nvSpPr>
        <p:spPr>
          <a:xfrm>
            <a:off x="4849283"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a:t>
            </a:r>
          </a:p>
        </p:txBody>
      </p:sp>
      <p:pic>
        <p:nvPicPr>
          <p:cNvPr id="16" name="Picture 64">
            <a:extLst>
              <a:ext uri="{FF2B5EF4-FFF2-40B4-BE49-F238E27FC236}">
                <a16:creationId xmlns:a16="http://schemas.microsoft.com/office/drawing/2014/main" id="{3AA30DC4-A0B3-45DD-80D5-BBB7CAB52C40}"/>
              </a:ext>
            </a:extLst>
          </p:cNvPr>
          <p:cNvPicPr>
            <a:picLocks noChangeAspect="1"/>
          </p:cNvPicPr>
          <p:nvPr/>
        </p:nvPicPr>
        <p:blipFill>
          <a:blip r:embed="rId3"/>
          <a:stretch>
            <a:fillRect/>
          </a:stretch>
        </p:blipFill>
        <p:spPr>
          <a:xfrm>
            <a:off x="7888756" y="1094233"/>
            <a:ext cx="740358" cy="1397507"/>
          </a:xfrm>
          <a:prstGeom prst="rect">
            <a:avLst/>
          </a:prstGeom>
          <a:ln>
            <a:noFill/>
          </a:ln>
          <a:effectLst/>
        </p:spPr>
      </p:pic>
      <p:sp>
        <p:nvSpPr>
          <p:cNvPr id="159" name="Bulle narrative : rectangle 9">
            <a:extLst>
              <a:ext uri="{FF2B5EF4-FFF2-40B4-BE49-F238E27FC236}">
                <a16:creationId xmlns:a16="http://schemas.microsoft.com/office/drawing/2014/main" id="{2866B5B1-009D-4DE5-80E6-8C0BD7A03BA0}"/>
              </a:ext>
            </a:extLst>
          </p:cNvPr>
          <p:cNvSpPr/>
          <p:nvPr/>
        </p:nvSpPr>
        <p:spPr bwMode="auto">
          <a:xfrm>
            <a:off x="6456497" y="1005400"/>
            <a:ext cx="1373644" cy="800648"/>
          </a:xfrm>
          <a:prstGeom prst="wedgeRectCallout">
            <a:avLst>
              <a:gd name="adj1" fmla="val 64762"/>
              <a:gd name="adj2" fmla="val 4942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Offer an </a:t>
            </a:r>
            <a:r>
              <a:rPr lang="en-US" sz="700" b="1"/>
              <a:t>aggregator</a:t>
            </a:r>
            <a:r>
              <a:rPr lang="en-US" sz="700"/>
              <a:t> that goes beyond bank accounts by </a:t>
            </a:r>
            <a:r>
              <a:rPr lang="en-US" sz="700" b="1"/>
              <a:t>conglomerating all investments</a:t>
            </a:r>
            <a:r>
              <a:rPr lang="en-US" sz="700"/>
              <a:t>, even those on which the CGP is not the intermediary</a:t>
            </a:r>
          </a:p>
        </p:txBody>
      </p:sp>
      <p:sp>
        <p:nvSpPr>
          <p:cNvPr id="160" name="Bulle narrative : rectangle 9">
            <a:extLst>
              <a:ext uri="{FF2B5EF4-FFF2-40B4-BE49-F238E27FC236}">
                <a16:creationId xmlns:a16="http://schemas.microsoft.com/office/drawing/2014/main" id="{44FDBFE8-0F8F-4734-89CA-67D5B887E508}"/>
              </a:ext>
            </a:extLst>
          </p:cNvPr>
          <p:cNvSpPr/>
          <p:nvPr/>
        </p:nvSpPr>
        <p:spPr bwMode="auto">
          <a:xfrm>
            <a:off x="8419035" y="1730847"/>
            <a:ext cx="1373644" cy="800648"/>
          </a:xfrm>
          <a:prstGeom prst="wedgeRectCallout">
            <a:avLst>
              <a:gd name="adj1" fmla="val -55892"/>
              <a:gd name="adj2" fmla="val -7679"/>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Create an </a:t>
            </a:r>
            <a:r>
              <a:rPr lang="en-US" sz="700" b="1"/>
              <a:t>end-to-end "one-stop shop" experience </a:t>
            </a:r>
            <a:r>
              <a:rPr lang="en-US" sz="700"/>
              <a:t>so that the client can access all their asset and wealth information easily and at a glance</a:t>
            </a:r>
          </a:p>
        </p:txBody>
      </p:sp>
      <p:sp>
        <p:nvSpPr>
          <p:cNvPr id="162" name="ZoneTexte 169">
            <a:extLst>
              <a:ext uri="{FF2B5EF4-FFF2-40B4-BE49-F238E27FC236}">
                <a16:creationId xmlns:a16="http://schemas.microsoft.com/office/drawing/2014/main" id="{249050E3-8B9A-4F17-A9A5-131CDAE9B0C9}"/>
              </a:ext>
            </a:extLst>
          </p:cNvPr>
          <p:cNvSpPr txBox="1"/>
          <p:nvPr/>
        </p:nvSpPr>
        <p:spPr>
          <a:xfrm>
            <a:off x="9086462" y="6021972"/>
            <a:ext cx="471096" cy="20005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latin typeface="+mj-lt"/>
              </a:rPr>
              <a:t>Date</a:t>
            </a:r>
          </a:p>
        </p:txBody>
      </p:sp>
      <p:cxnSp>
        <p:nvCxnSpPr>
          <p:cNvPr id="164" name="Connecteur droit 91">
            <a:extLst>
              <a:ext uri="{FF2B5EF4-FFF2-40B4-BE49-F238E27FC236}">
                <a16:creationId xmlns:a16="http://schemas.microsoft.com/office/drawing/2014/main" id="{AE673E32-C353-48E3-B420-8CA2436B189A}"/>
              </a:ext>
            </a:extLst>
          </p:cNvPr>
          <p:cNvCxnSpPr>
            <a:cxnSpLocks/>
          </p:cNvCxnSpPr>
          <p:nvPr/>
        </p:nvCxnSpPr>
        <p:spPr bwMode="auto">
          <a:xfrm>
            <a:off x="8392917" y="5135075"/>
            <a:ext cx="626027" cy="0"/>
          </a:xfrm>
          <a:prstGeom prst="line">
            <a:avLst/>
          </a:prstGeom>
          <a:solidFill>
            <a:srgbClr val="000000"/>
          </a:solidFill>
          <a:ln w="9525" cap="flat" cmpd="sng" algn="ctr">
            <a:solidFill>
              <a:srgbClr val="C40021"/>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6" name="Connecteur droit avec flèche 160">
            <a:extLst>
              <a:ext uri="{FF2B5EF4-FFF2-40B4-BE49-F238E27FC236}">
                <a16:creationId xmlns:a16="http://schemas.microsoft.com/office/drawing/2014/main" id="{987D2654-2F60-4C95-BD6E-25476BA41D9C}"/>
              </a:ext>
            </a:extLst>
          </p:cNvPr>
          <p:cNvCxnSpPr>
            <a:cxnSpLocks/>
          </p:cNvCxnSpPr>
          <p:nvPr/>
        </p:nvCxnSpPr>
        <p:spPr bwMode="auto">
          <a:xfrm flipV="1">
            <a:off x="7102348" y="4841274"/>
            <a:ext cx="0" cy="1268717"/>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7" name="Connecteur droit avec flèche 161">
            <a:extLst>
              <a:ext uri="{FF2B5EF4-FFF2-40B4-BE49-F238E27FC236}">
                <a16:creationId xmlns:a16="http://schemas.microsoft.com/office/drawing/2014/main" id="{D9D84B13-2C72-44B5-86AD-660E2F464033}"/>
              </a:ext>
            </a:extLst>
          </p:cNvPr>
          <p:cNvCxnSpPr>
            <a:cxnSpLocks/>
          </p:cNvCxnSpPr>
          <p:nvPr/>
        </p:nvCxnSpPr>
        <p:spPr bwMode="auto">
          <a:xfrm>
            <a:off x="7102348" y="6109165"/>
            <a:ext cx="2086053" cy="0"/>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8" name="Ellipse 162">
            <a:extLst>
              <a:ext uri="{FF2B5EF4-FFF2-40B4-BE49-F238E27FC236}">
                <a16:creationId xmlns:a16="http://schemas.microsoft.com/office/drawing/2014/main" id="{F67BC485-4B8E-4C54-BF05-0D929F47D5AD}"/>
              </a:ext>
            </a:extLst>
          </p:cNvPr>
          <p:cNvSpPr/>
          <p:nvPr/>
        </p:nvSpPr>
        <p:spPr bwMode="auto">
          <a:xfrm>
            <a:off x="7224499" y="5796064"/>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69" name="Ellipse 163">
            <a:extLst>
              <a:ext uri="{FF2B5EF4-FFF2-40B4-BE49-F238E27FC236}">
                <a16:creationId xmlns:a16="http://schemas.microsoft.com/office/drawing/2014/main" id="{F0B84C95-DFCF-44CE-AA2A-EDBB131BA7F1}"/>
              </a:ext>
            </a:extLst>
          </p:cNvPr>
          <p:cNvSpPr/>
          <p:nvPr/>
        </p:nvSpPr>
        <p:spPr bwMode="auto">
          <a:xfrm>
            <a:off x="7418293" y="5791553"/>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0" name="Ellipse 164">
            <a:extLst>
              <a:ext uri="{FF2B5EF4-FFF2-40B4-BE49-F238E27FC236}">
                <a16:creationId xmlns:a16="http://schemas.microsoft.com/office/drawing/2014/main" id="{AE5796C6-5D3A-4BD1-9D2D-CC92627B598A}"/>
              </a:ext>
            </a:extLst>
          </p:cNvPr>
          <p:cNvSpPr/>
          <p:nvPr/>
        </p:nvSpPr>
        <p:spPr bwMode="auto">
          <a:xfrm>
            <a:off x="7612087" y="5743836"/>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1" name="Ellipse 165">
            <a:extLst>
              <a:ext uri="{FF2B5EF4-FFF2-40B4-BE49-F238E27FC236}">
                <a16:creationId xmlns:a16="http://schemas.microsoft.com/office/drawing/2014/main" id="{1D6FC3D2-B6F9-495C-A870-F48460F0F4C5}"/>
              </a:ext>
            </a:extLst>
          </p:cNvPr>
          <p:cNvSpPr/>
          <p:nvPr/>
        </p:nvSpPr>
        <p:spPr bwMode="auto">
          <a:xfrm>
            <a:off x="7805880" y="5680507"/>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2" name="Ellipse 166">
            <a:extLst>
              <a:ext uri="{FF2B5EF4-FFF2-40B4-BE49-F238E27FC236}">
                <a16:creationId xmlns:a16="http://schemas.microsoft.com/office/drawing/2014/main" id="{FFD402BC-81EE-414B-9588-CC082E3EBE2C}"/>
              </a:ext>
            </a:extLst>
          </p:cNvPr>
          <p:cNvSpPr/>
          <p:nvPr/>
        </p:nvSpPr>
        <p:spPr bwMode="auto">
          <a:xfrm>
            <a:off x="7999674" y="5743836"/>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3" name="Ellipse 167">
            <a:extLst>
              <a:ext uri="{FF2B5EF4-FFF2-40B4-BE49-F238E27FC236}">
                <a16:creationId xmlns:a16="http://schemas.microsoft.com/office/drawing/2014/main" id="{4151D042-E782-42B8-ADB8-61D4AE9B0173}"/>
              </a:ext>
            </a:extLst>
          </p:cNvPr>
          <p:cNvSpPr/>
          <p:nvPr/>
        </p:nvSpPr>
        <p:spPr bwMode="auto">
          <a:xfrm>
            <a:off x="8193468" y="5790281"/>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175" name="Connecteur droit 171">
            <a:extLst>
              <a:ext uri="{FF2B5EF4-FFF2-40B4-BE49-F238E27FC236}">
                <a16:creationId xmlns:a16="http://schemas.microsoft.com/office/drawing/2014/main" id="{573CC047-270C-4BBD-93E9-1666DED37652}"/>
              </a:ext>
            </a:extLst>
          </p:cNvPr>
          <p:cNvCxnSpPr>
            <a:cxnSpLocks/>
          </p:cNvCxnSpPr>
          <p:nvPr/>
        </p:nvCxnSpPr>
        <p:spPr bwMode="auto">
          <a:xfrm>
            <a:off x="7232372" y="5781690"/>
            <a:ext cx="1038282" cy="0"/>
          </a:xfrm>
          <a:prstGeom prst="line">
            <a:avLst/>
          </a:prstGeom>
          <a:solidFill>
            <a:srgbClr val="000000"/>
          </a:solidFill>
          <a:ln w="9525" cap="flat" cmpd="sng" algn="ctr">
            <a:solidFill>
              <a:srgbClr val="B59A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76" name="Ellipse 172">
            <a:extLst>
              <a:ext uri="{FF2B5EF4-FFF2-40B4-BE49-F238E27FC236}">
                <a16:creationId xmlns:a16="http://schemas.microsoft.com/office/drawing/2014/main" id="{1A8F3690-9CEF-4CB0-827A-B3E5816BA4AE}"/>
              </a:ext>
            </a:extLst>
          </p:cNvPr>
          <p:cNvSpPr/>
          <p:nvPr/>
        </p:nvSpPr>
        <p:spPr bwMode="auto">
          <a:xfrm>
            <a:off x="8387261" y="5109275"/>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7" name="Ellipse 173">
            <a:extLst>
              <a:ext uri="{FF2B5EF4-FFF2-40B4-BE49-F238E27FC236}">
                <a16:creationId xmlns:a16="http://schemas.microsoft.com/office/drawing/2014/main" id="{4D8BBC50-5E91-4E92-B0EA-A6F9B32D64BC}"/>
              </a:ext>
            </a:extLst>
          </p:cNvPr>
          <p:cNvSpPr/>
          <p:nvPr/>
        </p:nvSpPr>
        <p:spPr bwMode="auto">
          <a:xfrm>
            <a:off x="8581055" y="5054389"/>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8" name="Ellipse 174">
            <a:extLst>
              <a:ext uri="{FF2B5EF4-FFF2-40B4-BE49-F238E27FC236}">
                <a16:creationId xmlns:a16="http://schemas.microsoft.com/office/drawing/2014/main" id="{32572694-C6D4-46AE-86E1-864465D9301E}"/>
              </a:ext>
            </a:extLst>
          </p:cNvPr>
          <p:cNvSpPr/>
          <p:nvPr/>
        </p:nvSpPr>
        <p:spPr bwMode="auto">
          <a:xfrm>
            <a:off x="8774849" y="5132872"/>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9" name="Ellipse 175">
            <a:extLst>
              <a:ext uri="{FF2B5EF4-FFF2-40B4-BE49-F238E27FC236}">
                <a16:creationId xmlns:a16="http://schemas.microsoft.com/office/drawing/2014/main" id="{82379F07-79B2-4C4B-BD95-4D1F32225869}"/>
              </a:ext>
            </a:extLst>
          </p:cNvPr>
          <p:cNvSpPr/>
          <p:nvPr/>
        </p:nvSpPr>
        <p:spPr bwMode="auto">
          <a:xfrm>
            <a:off x="8968641" y="5092939"/>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181" name="Connecteur droit 177">
            <a:extLst>
              <a:ext uri="{FF2B5EF4-FFF2-40B4-BE49-F238E27FC236}">
                <a16:creationId xmlns:a16="http://schemas.microsoft.com/office/drawing/2014/main" id="{254A213C-D3CC-4F8C-A301-C817DD6E22A6}"/>
              </a:ext>
            </a:extLst>
          </p:cNvPr>
          <p:cNvCxnSpPr>
            <a:cxnSpLocks/>
            <a:stCxn id="173" idx="7"/>
            <a:endCxn id="176" idx="5"/>
          </p:cNvCxnSpPr>
          <p:nvPr/>
        </p:nvCxnSpPr>
        <p:spPr bwMode="auto">
          <a:xfrm flipV="1">
            <a:off x="8245599" y="5156124"/>
            <a:ext cx="193794" cy="642194"/>
          </a:xfrm>
          <a:prstGeom prst="line">
            <a:avLst/>
          </a:prstGeom>
          <a:solidFill>
            <a:srgbClr val="000000"/>
          </a:solidFill>
          <a:ln w="9525" cap="flat" cmpd="sng" algn="ctr">
            <a:solidFill>
              <a:srgbClr val="FFFFFF">
                <a:lumMod val="50000"/>
              </a:srgbClr>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82" name="ZoneTexte 74">
            <a:extLst>
              <a:ext uri="{FF2B5EF4-FFF2-40B4-BE49-F238E27FC236}">
                <a16:creationId xmlns:a16="http://schemas.microsoft.com/office/drawing/2014/main" id="{E89FEFDF-5AE2-4126-862E-11AFB43680E4}"/>
              </a:ext>
            </a:extLst>
          </p:cNvPr>
          <p:cNvSpPr txBox="1"/>
          <p:nvPr/>
        </p:nvSpPr>
        <p:spPr>
          <a:xfrm rot="16200000">
            <a:off x="6370390" y="5419349"/>
            <a:ext cx="1179575" cy="200055"/>
          </a:xfrm>
          <a:prstGeom prst="rect">
            <a:avLst/>
          </a:prstGeom>
          <a:solidFill>
            <a:schemeClr val="bg1"/>
          </a:solidFill>
        </p:spPr>
        <p:txBody>
          <a:bodyPr wrap="square" rtlCol="0">
            <a:spAutoFit/>
          </a:bodyPr>
          <a:lstStyle/>
          <a:p>
            <a:pPr algn="l"/>
            <a:r>
              <a:rPr lang="en-US" sz="700">
                <a:latin typeface="+mj-lt"/>
              </a:rPr>
              <a:t>Balance evolution €</a:t>
            </a:r>
          </a:p>
        </p:txBody>
      </p:sp>
      <p:cxnSp>
        <p:nvCxnSpPr>
          <p:cNvPr id="183" name="Straight Arrow Connector 87">
            <a:extLst>
              <a:ext uri="{FF2B5EF4-FFF2-40B4-BE49-F238E27FC236}">
                <a16:creationId xmlns:a16="http://schemas.microsoft.com/office/drawing/2014/main" id="{8ACAE754-D79B-4E3E-9AD0-ABD9A3C7E5C6}"/>
              </a:ext>
            </a:extLst>
          </p:cNvPr>
          <p:cNvCxnSpPr>
            <a:cxnSpLocks/>
          </p:cNvCxnSpPr>
          <p:nvPr/>
        </p:nvCxnSpPr>
        <p:spPr bwMode="auto">
          <a:xfrm>
            <a:off x="8459676" y="5222289"/>
            <a:ext cx="0" cy="548990"/>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186" name="Bulle narrative : rectangle 9">
            <a:extLst>
              <a:ext uri="{FF2B5EF4-FFF2-40B4-BE49-F238E27FC236}">
                <a16:creationId xmlns:a16="http://schemas.microsoft.com/office/drawing/2014/main" id="{112FB9EA-26F2-41C1-A129-0CC3E04959AD}"/>
              </a:ext>
            </a:extLst>
          </p:cNvPr>
          <p:cNvSpPr/>
          <p:nvPr/>
        </p:nvSpPr>
        <p:spPr bwMode="auto">
          <a:xfrm>
            <a:off x="7652887" y="4719752"/>
            <a:ext cx="1379218" cy="235262"/>
          </a:xfrm>
          <a:prstGeom prst="wedgeRectCallout">
            <a:avLst>
              <a:gd name="adj1" fmla="val 7922"/>
              <a:gd name="adj2" fmla="val 99798"/>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tx1"/>
                </a:solidFill>
                <a:effectLst/>
                <a:uLnTx/>
                <a:uFillTx/>
              </a:rPr>
              <a:t>Exceptional incomes can be linked to life events</a:t>
            </a:r>
          </a:p>
        </p:txBody>
      </p:sp>
      <p:sp>
        <p:nvSpPr>
          <p:cNvPr id="187" name="Bulle narrative : rectangle 9">
            <a:extLst>
              <a:ext uri="{FF2B5EF4-FFF2-40B4-BE49-F238E27FC236}">
                <a16:creationId xmlns:a16="http://schemas.microsoft.com/office/drawing/2014/main" id="{A1F6C004-23DA-4070-8E4A-62019B00790E}"/>
              </a:ext>
            </a:extLst>
          </p:cNvPr>
          <p:cNvSpPr/>
          <p:nvPr/>
        </p:nvSpPr>
        <p:spPr bwMode="auto">
          <a:xfrm>
            <a:off x="7285574" y="5357589"/>
            <a:ext cx="960024" cy="235262"/>
          </a:xfrm>
          <a:prstGeom prst="wedgeRectCallout">
            <a:avLst>
              <a:gd name="adj1" fmla="val 8914"/>
              <a:gd name="adj2" fmla="val 83603"/>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tx1"/>
                </a:solidFill>
                <a:effectLst/>
                <a:uLnTx/>
                <a:uFillTx/>
              </a:rPr>
              <a:t>“Normal” balance</a:t>
            </a:r>
          </a:p>
        </p:txBody>
      </p:sp>
      <p:sp>
        <p:nvSpPr>
          <p:cNvPr id="188" name="Bulle narrative : rectangle 9">
            <a:extLst>
              <a:ext uri="{FF2B5EF4-FFF2-40B4-BE49-F238E27FC236}">
                <a16:creationId xmlns:a16="http://schemas.microsoft.com/office/drawing/2014/main" id="{31C759B2-5784-4B0E-A54E-868EE20FB8A7}"/>
              </a:ext>
            </a:extLst>
          </p:cNvPr>
          <p:cNvSpPr/>
          <p:nvPr/>
        </p:nvSpPr>
        <p:spPr bwMode="auto">
          <a:xfrm>
            <a:off x="8616273" y="5357588"/>
            <a:ext cx="1006365" cy="440727"/>
          </a:xfrm>
          <a:prstGeom prst="wedgeRectCallout">
            <a:avLst>
              <a:gd name="adj1" fmla="val -53749"/>
              <a:gd name="adj2" fmla="val -9001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rPr>
              <a:t>“Exceptional” balance: </a:t>
            </a:r>
            <a:r>
              <a:rPr kumimoji="0" lang="en-US" sz="700" b="1" i="0" u="none" strike="noStrike" kern="0" cap="none" spc="0" normalizeH="0" baseline="0" noProof="0">
                <a:ln>
                  <a:noFill/>
                </a:ln>
                <a:effectLst/>
                <a:uLnTx/>
                <a:uFillTx/>
              </a:rPr>
              <a:t>proactive advices </a:t>
            </a:r>
            <a:r>
              <a:rPr kumimoji="0" lang="en-US" sz="700" b="0" i="0" u="none" strike="noStrike" kern="0" cap="none" spc="0" normalizeH="0" baseline="0" noProof="0">
                <a:ln>
                  <a:noFill/>
                </a:ln>
                <a:effectLst/>
                <a:uLnTx/>
                <a:uFillTx/>
              </a:rPr>
              <a:t>from the CGP to the customer</a:t>
            </a:r>
          </a:p>
        </p:txBody>
      </p:sp>
      <p:sp>
        <p:nvSpPr>
          <p:cNvPr id="4" name="Espace réservé du texte 63">
            <a:extLst>
              <a:ext uri="{FF2B5EF4-FFF2-40B4-BE49-F238E27FC236}">
                <a16:creationId xmlns:a16="http://schemas.microsoft.com/office/drawing/2014/main" id="{BF18BD4F-9F67-4BE2-989B-78148B6C5AA0}"/>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spTree>
    <p:extLst>
      <p:ext uri="{BB962C8B-B14F-4D97-AF65-F5344CB8AC3E}">
        <p14:creationId xmlns:p14="http://schemas.microsoft.com/office/powerpoint/2010/main" val="1202416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F05E8-D12B-463A-853E-7DEC46D45C15}"/>
              </a:ext>
            </a:extLst>
          </p:cNvPr>
          <p:cNvSpPr>
            <a:spLocks noGrp="1"/>
          </p:cNvSpPr>
          <p:nvPr>
            <p:ph type="ctrTitle"/>
          </p:nvPr>
        </p:nvSpPr>
        <p:spPr>
          <a:xfrm>
            <a:off x="584516" y="78532"/>
            <a:ext cx="9140875" cy="576064"/>
          </a:xfrm>
        </p:spPr>
        <p:txBody>
          <a:bodyPr/>
          <a:lstStyle/>
          <a:p>
            <a:pPr>
              <a:lnSpc>
                <a:spcPts val="1400"/>
              </a:lnSpc>
            </a:pPr>
            <a:r>
              <a:rPr lang="en-US" sz="1200" u="sng" spc="0">
                <a:solidFill>
                  <a:srgbClr val="009DB0"/>
                </a:solidFill>
              </a:rPr>
              <a:t>Opportunity - Neo-bank for expatriates</a:t>
            </a:r>
            <a:r>
              <a:rPr lang="en-US" sz="1200" spc="0">
                <a:solidFill>
                  <a:srgbClr val="009DB0"/>
                </a:solidFill>
              </a:rPr>
              <a:t>: </a:t>
            </a:r>
            <a:r>
              <a:rPr lang="en-US" sz="1200" b="0" spc="0"/>
              <a:t>Given the </a:t>
            </a:r>
            <a:r>
              <a:rPr lang="en-US" sz="1200" spc="0">
                <a:solidFill>
                  <a:srgbClr val="009DB0"/>
                </a:solidFill>
              </a:rPr>
              <a:t>liberalization</a:t>
            </a:r>
            <a:r>
              <a:rPr lang="en-US" sz="1200" b="0" spc="0"/>
              <a:t> of banking and the emergence of </a:t>
            </a:r>
            <a:r>
              <a:rPr lang="en-US" sz="1200" spc="0">
                <a:solidFill>
                  <a:srgbClr val="009DB0"/>
                </a:solidFill>
              </a:rPr>
              <a:t>banking-as-a-service</a:t>
            </a:r>
            <a:r>
              <a:rPr lang="en-US" sz="1200" b="0" spc="0"/>
              <a:t>, the launch of a neo-bank targeting expatriates could be a way to </a:t>
            </a:r>
            <a:r>
              <a:rPr lang="en-US" sz="1200" spc="0">
                <a:solidFill>
                  <a:srgbClr val="009DB0"/>
                </a:solidFill>
              </a:rPr>
              <a:t>fuel customer acquisition</a:t>
            </a:r>
            <a:r>
              <a:rPr lang="en-US" sz="1200" b="0" spc="0">
                <a:solidFill>
                  <a:srgbClr val="009DB0"/>
                </a:solidFill>
              </a:rPr>
              <a:t> </a:t>
            </a:r>
            <a:r>
              <a:rPr lang="en-US" sz="1200" b="0" spc="0"/>
              <a:t>and </a:t>
            </a:r>
            <a:r>
              <a:rPr lang="en-US" sz="1200" spc="0">
                <a:solidFill>
                  <a:srgbClr val="009DB0"/>
                </a:solidFill>
              </a:rPr>
              <a:t>service personalization</a:t>
            </a:r>
          </a:p>
        </p:txBody>
      </p:sp>
      <p:sp>
        <p:nvSpPr>
          <p:cNvPr id="6" name="Rectangle 5">
            <a:extLst>
              <a:ext uri="{FF2B5EF4-FFF2-40B4-BE49-F238E27FC236}">
                <a16:creationId xmlns:a16="http://schemas.microsoft.com/office/drawing/2014/main" id="{8120D73B-AEBC-41CD-9FD6-021D356355F9}"/>
              </a:ext>
            </a:extLst>
          </p:cNvPr>
          <p:cNvSpPr/>
          <p:nvPr/>
        </p:nvSpPr>
        <p:spPr>
          <a:xfrm>
            <a:off x="5325750" y="1288582"/>
            <a:ext cx="4174907" cy="245559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sp>
        <p:nvSpPr>
          <p:cNvPr id="5" name="Rectangle 4">
            <a:extLst>
              <a:ext uri="{FF2B5EF4-FFF2-40B4-BE49-F238E27FC236}">
                <a16:creationId xmlns:a16="http://schemas.microsoft.com/office/drawing/2014/main" id="{EA448CA1-BE5A-44F2-B013-AEDE3F7CFCEB}"/>
              </a:ext>
            </a:extLst>
          </p:cNvPr>
          <p:cNvSpPr/>
          <p:nvPr/>
        </p:nvSpPr>
        <p:spPr>
          <a:xfrm>
            <a:off x="391598" y="1294556"/>
            <a:ext cx="4777840" cy="245559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sp>
        <p:nvSpPr>
          <p:cNvPr id="7" name="Rectangle 6">
            <a:extLst>
              <a:ext uri="{FF2B5EF4-FFF2-40B4-BE49-F238E27FC236}">
                <a16:creationId xmlns:a16="http://schemas.microsoft.com/office/drawing/2014/main" id="{02CCFFE3-CE2C-4E5C-9AE5-D01CE2C8ACDA}"/>
              </a:ext>
            </a:extLst>
          </p:cNvPr>
          <p:cNvSpPr/>
          <p:nvPr/>
        </p:nvSpPr>
        <p:spPr>
          <a:xfrm>
            <a:off x="391600" y="4342036"/>
            <a:ext cx="9140875" cy="184367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cxnSp>
        <p:nvCxnSpPr>
          <p:cNvPr id="16" name="Connecteur droit 21">
            <a:extLst>
              <a:ext uri="{FF2B5EF4-FFF2-40B4-BE49-F238E27FC236}">
                <a16:creationId xmlns:a16="http://schemas.microsoft.com/office/drawing/2014/main" id="{686B65CC-AF87-4D7E-B6F0-A4AD12E09A1F}"/>
              </a:ext>
            </a:extLst>
          </p:cNvPr>
          <p:cNvCxnSpPr>
            <a:cxnSpLocks/>
          </p:cNvCxnSpPr>
          <p:nvPr/>
        </p:nvCxnSpPr>
        <p:spPr bwMode="auto">
          <a:xfrm>
            <a:off x="373525" y="1084383"/>
            <a:ext cx="479591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8" name="Rectangle 17">
            <a:extLst>
              <a:ext uri="{FF2B5EF4-FFF2-40B4-BE49-F238E27FC236}">
                <a16:creationId xmlns:a16="http://schemas.microsoft.com/office/drawing/2014/main" id="{222E20FE-C08D-430F-9CEA-375BF00B404E}"/>
              </a:ext>
            </a:extLst>
          </p:cNvPr>
          <p:cNvSpPr/>
          <p:nvPr/>
        </p:nvSpPr>
        <p:spPr>
          <a:xfrm>
            <a:off x="980920" y="909376"/>
            <a:ext cx="3581123"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CG could benefit from banking-as-a-service solutions to create a verticalized neo-bank </a:t>
            </a:r>
          </a:p>
        </p:txBody>
      </p:sp>
      <p:grpSp>
        <p:nvGrpSpPr>
          <p:cNvPr id="47" name="Group 46">
            <a:extLst>
              <a:ext uri="{FF2B5EF4-FFF2-40B4-BE49-F238E27FC236}">
                <a16:creationId xmlns:a16="http://schemas.microsoft.com/office/drawing/2014/main" id="{C5B94A41-E195-400F-90AB-2D04944CFE92}"/>
              </a:ext>
            </a:extLst>
          </p:cNvPr>
          <p:cNvGrpSpPr/>
          <p:nvPr/>
        </p:nvGrpSpPr>
        <p:grpSpPr>
          <a:xfrm>
            <a:off x="534323" y="1334513"/>
            <a:ext cx="1445014" cy="1479671"/>
            <a:chOff x="401342" y="1334513"/>
            <a:chExt cx="1445014" cy="1479671"/>
          </a:xfrm>
        </p:grpSpPr>
        <p:pic>
          <p:nvPicPr>
            <p:cNvPr id="117" name="Graphic 116" descr="Scales of justice">
              <a:extLst>
                <a:ext uri="{FF2B5EF4-FFF2-40B4-BE49-F238E27FC236}">
                  <a16:creationId xmlns:a16="http://schemas.microsoft.com/office/drawing/2014/main" id="{6FDB4E64-901A-4239-8D1B-61D06137FA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228" y="1334513"/>
              <a:ext cx="285243" cy="285243"/>
            </a:xfrm>
            <a:prstGeom prst="rect">
              <a:avLst/>
            </a:prstGeom>
          </p:spPr>
        </p:pic>
        <p:sp>
          <p:nvSpPr>
            <p:cNvPr id="121" name="ZoneTexte 47">
              <a:extLst>
                <a:ext uri="{FF2B5EF4-FFF2-40B4-BE49-F238E27FC236}">
                  <a16:creationId xmlns:a16="http://schemas.microsoft.com/office/drawing/2014/main" id="{75EE20F5-CE97-4B41-9936-4D0E9C405997}"/>
                </a:ext>
              </a:extLst>
            </p:cNvPr>
            <p:cNvSpPr txBox="1"/>
            <p:nvPr/>
          </p:nvSpPr>
          <p:spPr>
            <a:xfrm>
              <a:off x="401342" y="1644633"/>
              <a:ext cx="1445014" cy="1169551"/>
            </a:xfrm>
            <a:prstGeom prst="rect">
              <a:avLst/>
            </a:prstGeom>
            <a:noFill/>
          </p:spPr>
          <p:txBody>
            <a:bodyPr wrap="square" rtlCol="0">
              <a:spAutoFit/>
            </a:bodyPr>
            <a:lstStyle/>
            <a:p>
              <a:pPr algn="just">
                <a:spcAft>
                  <a:spcPts val="100"/>
                </a:spcAft>
              </a:pPr>
              <a:r>
                <a:rPr lang="en-US" sz="700">
                  <a:solidFill>
                    <a:srgbClr val="009DB0"/>
                  </a:solidFill>
                  <a:latin typeface="+mj-lt"/>
                </a:rPr>
                <a:t>DSP2</a:t>
              </a:r>
              <a:r>
                <a:rPr lang="en-US" sz="700">
                  <a:latin typeface="+mj-lt"/>
                </a:rPr>
                <a:t> regulation has opened access to banking data and facilitate the creation of bank with the possibility of </a:t>
              </a:r>
              <a:r>
                <a:rPr lang="en-US" sz="700">
                  <a:solidFill>
                    <a:srgbClr val="009DB0"/>
                  </a:solidFill>
                  <a:latin typeface="+mj-lt"/>
                </a:rPr>
                <a:t>performing banking core services</a:t>
              </a:r>
              <a:r>
                <a:rPr lang="en-US" sz="700">
                  <a:latin typeface="+mj-lt"/>
                </a:rPr>
                <a:t> with a light </a:t>
              </a:r>
              <a:r>
                <a:rPr lang="en-US" sz="700">
                  <a:solidFill>
                    <a:srgbClr val="009DB0"/>
                  </a:solidFill>
                  <a:latin typeface="+mj-lt"/>
                </a:rPr>
                <a:t>status of EME or externalizing </a:t>
              </a:r>
              <a:r>
                <a:rPr lang="en-US" sz="700">
                  <a:latin typeface="+mj-lt"/>
                </a:rPr>
                <a:t>with a</a:t>
              </a:r>
              <a:r>
                <a:rPr lang="en-US" sz="700">
                  <a:solidFill>
                    <a:srgbClr val="009DB0"/>
                  </a:solidFill>
                  <a:latin typeface="+mj-lt"/>
                </a:rPr>
                <a:t> </a:t>
              </a:r>
              <a:r>
                <a:rPr lang="en-US" sz="700">
                  <a:latin typeface="+mj-lt"/>
                </a:rPr>
                <a:t>provider that have that status</a:t>
              </a:r>
              <a:endParaRPr lang="en-US" sz="700" i="1">
                <a:latin typeface="+mj-lt"/>
              </a:endParaRPr>
            </a:p>
          </p:txBody>
        </p:sp>
      </p:grpSp>
      <p:grpSp>
        <p:nvGrpSpPr>
          <p:cNvPr id="51" name="Group 50">
            <a:extLst>
              <a:ext uri="{FF2B5EF4-FFF2-40B4-BE49-F238E27FC236}">
                <a16:creationId xmlns:a16="http://schemas.microsoft.com/office/drawing/2014/main" id="{602DD681-CF0F-4C34-9264-F0AEC7D56F6F}"/>
              </a:ext>
            </a:extLst>
          </p:cNvPr>
          <p:cNvGrpSpPr/>
          <p:nvPr/>
        </p:nvGrpSpPr>
        <p:grpSpPr>
          <a:xfrm>
            <a:off x="3665961" y="1342344"/>
            <a:ext cx="1445014" cy="1846301"/>
            <a:chOff x="3532980" y="1342344"/>
            <a:chExt cx="1445014" cy="1846301"/>
          </a:xfrm>
        </p:grpSpPr>
        <p:pic>
          <p:nvPicPr>
            <p:cNvPr id="244" name="Graphic 243" descr="Target">
              <a:extLst>
                <a:ext uri="{FF2B5EF4-FFF2-40B4-BE49-F238E27FC236}">
                  <a16:creationId xmlns:a16="http://schemas.microsoft.com/office/drawing/2014/main" id="{318F30E7-7DCA-4B24-9C98-4F3518C3C2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6781" y="1342344"/>
              <a:ext cx="277412" cy="277412"/>
            </a:xfrm>
            <a:prstGeom prst="rect">
              <a:avLst/>
            </a:prstGeom>
          </p:spPr>
        </p:pic>
        <p:sp>
          <p:nvSpPr>
            <p:cNvPr id="245" name="ZoneTexte 47">
              <a:extLst>
                <a:ext uri="{FF2B5EF4-FFF2-40B4-BE49-F238E27FC236}">
                  <a16:creationId xmlns:a16="http://schemas.microsoft.com/office/drawing/2014/main" id="{6A84C862-9747-4D11-8A79-A61540B8EA16}"/>
                </a:ext>
              </a:extLst>
            </p:cNvPr>
            <p:cNvSpPr txBox="1"/>
            <p:nvPr/>
          </p:nvSpPr>
          <p:spPr>
            <a:xfrm>
              <a:off x="3532980" y="1644633"/>
              <a:ext cx="1445014" cy="1544012"/>
            </a:xfrm>
            <a:prstGeom prst="rect">
              <a:avLst/>
            </a:prstGeom>
            <a:noFill/>
          </p:spPr>
          <p:txBody>
            <a:bodyPr wrap="square" rtlCol="0">
              <a:spAutoFit/>
            </a:bodyPr>
            <a:lstStyle/>
            <a:p>
              <a:pPr algn="just">
                <a:spcAft>
                  <a:spcPts val="100"/>
                </a:spcAft>
              </a:pPr>
              <a:r>
                <a:rPr lang="en-US" sz="700">
                  <a:latin typeface="+mj-lt"/>
                </a:rPr>
                <a:t>CG’s neo-banks will target </a:t>
              </a:r>
              <a:r>
                <a:rPr lang="en-US" sz="700">
                  <a:solidFill>
                    <a:srgbClr val="009DB0"/>
                  </a:solidFill>
                  <a:latin typeface="+mj-lt"/>
                </a:rPr>
                <a:t>expatriates' community </a:t>
              </a:r>
              <a:r>
                <a:rPr lang="en-US" sz="700">
                  <a:latin typeface="+mj-lt"/>
                </a:rPr>
                <a:t>weakly addressed by classical banks due to the complexity of their profile.</a:t>
              </a:r>
            </a:p>
            <a:p>
              <a:pPr algn="just">
                <a:spcAft>
                  <a:spcPts val="100"/>
                </a:spcAft>
              </a:pPr>
              <a:r>
                <a:rPr lang="en-US" sz="700">
                  <a:latin typeface="+mj-lt"/>
                </a:rPr>
                <a:t>To acquire a strong customer base CG could leverage on expatriates’ meeting place:</a:t>
              </a:r>
            </a:p>
            <a:p>
              <a:pPr marL="171450" indent="-171450">
                <a:spcAft>
                  <a:spcPts val="100"/>
                </a:spcAft>
                <a:buFont typeface="Arial" panose="020B0604020202020204" pitchFamily="34" charset="0"/>
                <a:buChar char="•"/>
              </a:pPr>
              <a:r>
                <a:rPr lang="en-US" sz="700">
                  <a:latin typeface="+mj-lt"/>
                </a:rPr>
                <a:t>Big firm</a:t>
              </a:r>
            </a:p>
            <a:p>
              <a:pPr marL="171450" indent="-171450">
                <a:spcAft>
                  <a:spcPts val="100"/>
                </a:spcAft>
                <a:buFont typeface="Arial" panose="020B0604020202020204" pitchFamily="34" charset="0"/>
                <a:buChar char="•"/>
              </a:pPr>
              <a:r>
                <a:rPr lang="en-US" sz="700">
                  <a:latin typeface="+mj-lt"/>
                </a:rPr>
                <a:t>Administrative place</a:t>
              </a:r>
            </a:p>
            <a:p>
              <a:pPr marL="171450" indent="-171450">
                <a:spcAft>
                  <a:spcPts val="100"/>
                </a:spcAft>
                <a:buFont typeface="Arial" panose="020B0604020202020204" pitchFamily="34" charset="0"/>
                <a:buChar char="•"/>
              </a:pPr>
              <a:r>
                <a:rPr lang="en-US" sz="700">
                  <a:latin typeface="+mj-lt"/>
                </a:rPr>
                <a:t>Specialized site and social networks </a:t>
              </a:r>
            </a:p>
          </p:txBody>
        </p:sp>
      </p:grpSp>
      <p:grpSp>
        <p:nvGrpSpPr>
          <p:cNvPr id="49" name="Group 48">
            <a:extLst>
              <a:ext uri="{FF2B5EF4-FFF2-40B4-BE49-F238E27FC236}">
                <a16:creationId xmlns:a16="http://schemas.microsoft.com/office/drawing/2014/main" id="{94AA3FBE-9AB0-453D-A174-83D82A250982}"/>
              </a:ext>
            </a:extLst>
          </p:cNvPr>
          <p:cNvGrpSpPr/>
          <p:nvPr/>
        </p:nvGrpSpPr>
        <p:grpSpPr>
          <a:xfrm>
            <a:off x="2100142" y="1334270"/>
            <a:ext cx="1445014" cy="1651618"/>
            <a:chOff x="2001894" y="1334270"/>
            <a:chExt cx="1445014" cy="1651618"/>
          </a:xfrm>
        </p:grpSpPr>
        <p:pic>
          <p:nvPicPr>
            <p:cNvPr id="119" name="Graphic 118" descr="Gears">
              <a:extLst>
                <a:ext uri="{FF2B5EF4-FFF2-40B4-BE49-F238E27FC236}">
                  <a16:creationId xmlns:a16="http://schemas.microsoft.com/office/drawing/2014/main" id="{A5B3123E-F7E3-424F-AFBA-5EA83DDCB5E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780" y="1334270"/>
              <a:ext cx="285243" cy="285486"/>
            </a:xfrm>
            <a:prstGeom prst="rect">
              <a:avLst/>
            </a:prstGeom>
          </p:spPr>
        </p:pic>
        <p:sp>
          <p:nvSpPr>
            <p:cNvPr id="123" name="ZoneTexte 47">
              <a:extLst>
                <a:ext uri="{FF2B5EF4-FFF2-40B4-BE49-F238E27FC236}">
                  <a16:creationId xmlns:a16="http://schemas.microsoft.com/office/drawing/2014/main" id="{6C262285-7F1E-4912-8A61-DF9A392B9BD9}"/>
                </a:ext>
              </a:extLst>
            </p:cNvPr>
            <p:cNvSpPr txBox="1"/>
            <p:nvPr/>
          </p:nvSpPr>
          <p:spPr>
            <a:xfrm>
              <a:off x="2001894" y="1644633"/>
              <a:ext cx="1445014" cy="846386"/>
            </a:xfrm>
            <a:prstGeom prst="rect">
              <a:avLst/>
            </a:prstGeom>
            <a:noFill/>
          </p:spPr>
          <p:txBody>
            <a:bodyPr wrap="square" rtlCol="0">
              <a:spAutoFit/>
            </a:bodyPr>
            <a:lstStyle/>
            <a:p>
              <a:pPr algn="just">
                <a:spcAft>
                  <a:spcPts val="100"/>
                </a:spcAft>
              </a:pPr>
              <a:r>
                <a:rPr lang="en-US" sz="700">
                  <a:latin typeface="+mj-lt"/>
                </a:rPr>
                <a:t>That regulation change has induced the emergence of </a:t>
              </a:r>
              <a:r>
                <a:rPr lang="en-US" sz="700">
                  <a:solidFill>
                    <a:srgbClr val="009DB0"/>
                  </a:solidFill>
                  <a:latin typeface="+mj-lt"/>
                </a:rPr>
                <a:t>new players </a:t>
              </a:r>
              <a:r>
                <a:rPr lang="en-US" sz="700">
                  <a:latin typeface="+mj-lt"/>
                </a:rPr>
                <a:t>that offer </a:t>
              </a:r>
              <a:r>
                <a:rPr lang="en-US" sz="700">
                  <a:solidFill>
                    <a:srgbClr val="009DB0"/>
                  </a:solidFill>
                  <a:latin typeface="+mj-lt"/>
                </a:rPr>
                <a:t>white-label core banking solutions </a:t>
              </a:r>
              <a:r>
                <a:rPr lang="en-US" sz="700">
                  <a:latin typeface="+mj-lt"/>
                </a:rPr>
                <a:t>and thus facilitate the </a:t>
              </a:r>
              <a:r>
                <a:rPr lang="en-US" sz="700">
                  <a:solidFill>
                    <a:srgbClr val="009DB0"/>
                  </a:solidFill>
                  <a:latin typeface="+mj-lt"/>
                </a:rPr>
                <a:t>creation of many neo-banks </a:t>
              </a:r>
            </a:p>
          </p:txBody>
        </p:sp>
        <p:pic>
          <p:nvPicPr>
            <p:cNvPr id="125" name="Picture 2" descr="Treezor — Wikipédia">
              <a:extLst>
                <a:ext uri="{FF2B5EF4-FFF2-40B4-BE49-F238E27FC236}">
                  <a16:creationId xmlns:a16="http://schemas.microsoft.com/office/drawing/2014/main" id="{209E5B9D-4BFE-4C8D-8208-BF76EA25228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86881" y="2455795"/>
              <a:ext cx="486168" cy="17556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Bankable - Banking as a Service - Bankable">
              <a:extLst>
                <a:ext uri="{FF2B5EF4-FFF2-40B4-BE49-F238E27FC236}">
                  <a16:creationId xmlns:a16="http://schemas.microsoft.com/office/drawing/2014/main" id="{E2289E7D-D8BE-46FB-9364-8671EE68CE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85078" y="2475178"/>
              <a:ext cx="515081" cy="114198"/>
            </a:xfrm>
            <a:prstGeom prst="rect">
              <a:avLst/>
            </a:prstGeom>
            <a:noFill/>
            <a:extLst>
              <a:ext uri="{909E8E84-426E-40DD-AFC4-6F175D3DCCD1}">
                <a14:hiddenFill xmlns:a14="http://schemas.microsoft.com/office/drawing/2010/main">
                  <a:solidFill>
                    <a:srgbClr val="FFFFFF"/>
                  </a:solidFill>
                </a14:hiddenFill>
              </a:ext>
            </a:extLst>
          </p:spPr>
        </p:pic>
        <p:sp>
          <p:nvSpPr>
            <p:cNvPr id="223" name="Speech Bubble: Rectangle 222">
              <a:extLst>
                <a:ext uri="{FF2B5EF4-FFF2-40B4-BE49-F238E27FC236}">
                  <a16:creationId xmlns:a16="http://schemas.microsoft.com/office/drawing/2014/main" id="{669A696E-4259-4A1F-ABEB-3E21A5FC763F}"/>
                </a:ext>
              </a:extLst>
            </p:cNvPr>
            <p:cNvSpPr/>
            <p:nvPr/>
          </p:nvSpPr>
          <p:spPr>
            <a:xfrm>
              <a:off x="2077940" y="2698278"/>
              <a:ext cx="619595" cy="277569"/>
            </a:xfrm>
            <a:prstGeom prst="wedgeRectCallout">
              <a:avLst>
                <a:gd name="adj1" fmla="val -1361"/>
                <a:gd name="adj2" fmla="val -7933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 descr="Avis Shine : Que penser de ce compte bancaire professionnel ?">
              <a:extLst>
                <a:ext uri="{FF2B5EF4-FFF2-40B4-BE49-F238E27FC236}">
                  <a16:creationId xmlns:a16="http://schemas.microsoft.com/office/drawing/2014/main" id="{09BF8EBC-3486-4180-AA3F-F510D31DECA8}"/>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619" y="2784992"/>
              <a:ext cx="401792" cy="20089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QONTO - Comparatif des banques Banketto">
              <a:extLst>
                <a:ext uri="{FF2B5EF4-FFF2-40B4-BE49-F238E27FC236}">
                  <a16:creationId xmlns:a16="http://schemas.microsoft.com/office/drawing/2014/main" id="{30828D29-4103-4D88-9EE1-A99C6145FFB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7397" b="27920"/>
            <a:stretch/>
          </p:blipFill>
          <p:spPr bwMode="auto">
            <a:xfrm>
              <a:off x="2077940" y="2688237"/>
              <a:ext cx="486168" cy="173785"/>
            </a:xfrm>
            <a:prstGeom prst="rect">
              <a:avLst/>
            </a:prstGeom>
            <a:noFill/>
            <a:extLst>
              <a:ext uri="{909E8E84-426E-40DD-AFC4-6F175D3DCCD1}">
                <a14:hiddenFill xmlns:a14="http://schemas.microsoft.com/office/drawing/2010/main">
                  <a:solidFill>
                    <a:srgbClr val="FFFFFF"/>
                  </a:solidFill>
                </a14:hiddenFill>
              </a:ext>
            </a:extLst>
          </p:spPr>
        </p:pic>
        <p:sp>
          <p:nvSpPr>
            <p:cNvPr id="226" name="Speech Bubble: Rectangle 225">
              <a:extLst>
                <a:ext uri="{FF2B5EF4-FFF2-40B4-BE49-F238E27FC236}">
                  <a16:creationId xmlns:a16="http://schemas.microsoft.com/office/drawing/2014/main" id="{CFD69E8D-E5D9-4852-BF03-11C222A41F02}"/>
                </a:ext>
              </a:extLst>
            </p:cNvPr>
            <p:cNvSpPr/>
            <p:nvPr/>
          </p:nvSpPr>
          <p:spPr>
            <a:xfrm>
              <a:off x="2827313" y="2694403"/>
              <a:ext cx="619595" cy="277569"/>
            </a:xfrm>
            <a:prstGeom prst="wedgeRectCallout">
              <a:avLst>
                <a:gd name="adj1" fmla="val -35694"/>
                <a:gd name="adj2" fmla="val -8391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a Banque en Plus Simple | Kard">
              <a:extLst>
                <a:ext uri="{FF2B5EF4-FFF2-40B4-BE49-F238E27FC236}">
                  <a16:creationId xmlns:a16="http://schemas.microsoft.com/office/drawing/2014/main" id="{A5EC7F27-F73B-4AE9-ABD6-9F2A6A1F66BC}"/>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15" t="7077" r="25993" b="7067"/>
            <a:stretch/>
          </p:blipFill>
          <p:spPr bwMode="auto">
            <a:xfrm>
              <a:off x="3034019" y="2722533"/>
              <a:ext cx="206183" cy="22130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Graphic 13" descr="Business Growth">
            <a:extLst>
              <a:ext uri="{FF2B5EF4-FFF2-40B4-BE49-F238E27FC236}">
                <a16:creationId xmlns:a16="http://schemas.microsoft.com/office/drawing/2014/main" id="{68302FD3-801C-4A2B-BD4F-EDD6AB8F0C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19636" y="4549191"/>
            <a:ext cx="390666" cy="390666"/>
          </a:xfrm>
          <a:prstGeom prst="rect">
            <a:avLst/>
          </a:prstGeom>
        </p:spPr>
      </p:pic>
      <p:sp>
        <p:nvSpPr>
          <p:cNvPr id="92" name="ZoneTexte 47">
            <a:extLst>
              <a:ext uri="{FF2B5EF4-FFF2-40B4-BE49-F238E27FC236}">
                <a16:creationId xmlns:a16="http://schemas.microsoft.com/office/drawing/2014/main" id="{C432CFF0-161A-4E1D-907C-FC7403F289A2}"/>
              </a:ext>
            </a:extLst>
          </p:cNvPr>
          <p:cNvSpPr txBox="1"/>
          <p:nvPr/>
        </p:nvSpPr>
        <p:spPr>
          <a:xfrm>
            <a:off x="3092360" y="5035343"/>
            <a:ext cx="1445014" cy="859210"/>
          </a:xfrm>
          <a:prstGeom prst="rect">
            <a:avLst/>
          </a:prstGeom>
          <a:noFill/>
        </p:spPr>
        <p:txBody>
          <a:bodyPr wrap="square" rtlCol="0">
            <a:spAutoFit/>
          </a:bodyPr>
          <a:lstStyle/>
          <a:p>
            <a:pPr algn="ctr">
              <a:spcAft>
                <a:spcPts val="100"/>
              </a:spcAft>
            </a:pPr>
            <a:r>
              <a:rPr lang="en-US" sz="700" b="1">
                <a:solidFill>
                  <a:srgbClr val="009DB0"/>
                </a:solidFill>
                <a:latin typeface="+mj-lt"/>
              </a:rPr>
              <a:t>Customer acquisition</a:t>
            </a:r>
          </a:p>
          <a:p>
            <a:pPr algn="just">
              <a:spcAft>
                <a:spcPts val="100"/>
              </a:spcAft>
            </a:pPr>
            <a:r>
              <a:rPr lang="en-US" sz="700">
                <a:latin typeface="+mj-lt"/>
              </a:rPr>
              <a:t>That neo-bank would allow CG to </a:t>
            </a:r>
            <a:r>
              <a:rPr lang="en-US" sz="700">
                <a:solidFill>
                  <a:srgbClr val="009DB0"/>
                </a:solidFill>
                <a:latin typeface="+mj-lt"/>
              </a:rPr>
              <a:t>increase their customer base</a:t>
            </a:r>
            <a:r>
              <a:rPr lang="en-US" sz="700">
                <a:latin typeface="+mj-lt"/>
              </a:rPr>
              <a:t> by doing </a:t>
            </a:r>
            <a:r>
              <a:rPr lang="en-US" sz="700">
                <a:solidFill>
                  <a:srgbClr val="009DB0"/>
                </a:solidFill>
                <a:latin typeface="+mj-lt"/>
              </a:rPr>
              <a:t>cross-selling</a:t>
            </a:r>
            <a:r>
              <a:rPr lang="en-US" sz="700">
                <a:latin typeface="+mj-lt"/>
              </a:rPr>
              <a:t> between wealth management and banking activities</a:t>
            </a:r>
          </a:p>
        </p:txBody>
      </p:sp>
      <p:sp>
        <p:nvSpPr>
          <p:cNvPr id="17" name="Triangle isocèle 45">
            <a:extLst>
              <a:ext uri="{FF2B5EF4-FFF2-40B4-BE49-F238E27FC236}">
                <a16:creationId xmlns:a16="http://schemas.microsoft.com/office/drawing/2014/main" id="{2B0056F2-AFC7-4992-A940-2C1AEE38C269}"/>
              </a:ext>
            </a:extLst>
          </p:cNvPr>
          <p:cNvSpPr/>
          <p:nvPr/>
        </p:nvSpPr>
        <p:spPr bwMode="auto">
          <a:xfrm rot="5400000">
            <a:off x="6594284" y="5208136"/>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pic>
        <p:nvPicPr>
          <p:cNvPr id="19" name="Graphique 7" descr="Tête avec engrenages">
            <a:extLst>
              <a:ext uri="{FF2B5EF4-FFF2-40B4-BE49-F238E27FC236}">
                <a16:creationId xmlns:a16="http://schemas.microsoft.com/office/drawing/2014/main" id="{581A3FB6-FFAE-4B3E-8060-D73DF8644F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05924" y="4603150"/>
            <a:ext cx="360000" cy="360000"/>
          </a:xfrm>
          <a:prstGeom prst="rect">
            <a:avLst/>
          </a:prstGeom>
        </p:spPr>
      </p:pic>
      <p:sp>
        <p:nvSpPr>
          <p:cNvPr id="97" name="Triangle isocèle 45">
            <a:extLst>
              <a:ext uri="{FF2B5EF4-FFF2-40B4-BE49-F238E27FC236}">
                <a16:creationId xmlns:a16="http://schemas.microsoft.com/office/drawing/2014/main" id="{477E77C8-25DC-4953-98E5-75D1B3C5565C}"/>
              </a:ext>
            </a:extLst>
          </p:cNvPr>
          <p:cNvSpPr/>
          <p:nvPr/>
        </p:nvSpPr>
        <p:spPr bwMode="auto">
          <a:xfrm rot="5400000">
            <a:off x="4430225" y="5208136"/>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sp>
        <p:nvSpPr>
          <p:cNvPr id="99" name="ZoneTexte 47">
            <a:extLst>
              <a:ext uri="{FF2B5EF4-FFF2-40B4-BE49-F238E27FC236}">
                <a16:creationId xmlns:a16="http://schemas.microsoft.com/office/drawing/2014/main" id="{50FCE203-250E-49E9-9CCE-5E06373ECB0F}"/>
              </a:ext>
            </a:extLst>
          </p:cNvPr>
          <p:cNvSpPr txBox="1"/>
          <p:nvPr/>
        </p:nvSpPr>
        <p:spPr>
          <a:xfrm>
            <a:off x="5232887" y="5035343"/>
            <a:ext cx="1587039" cy="859210"/>
          </a:xfrm>
          <a:prstGeom prst="rect">
            <a:avLst/>
          </a:prstGeom>
          <a:noFill/>
        </p:spPr>
        <p:txBody>
          <a:bodyPr wrap="square" rtlCol="0">
            <a:spAutoFit/>
          </a:bodyPr>
          <a:lstStyle/>
          <a:p>
            <a:pPr algn="ctr">
              <a:spcAft>
                <a:spcPts val="100"/>
              </a:spcAft>
            </a:pPr>
            <a:r>
              <a:rPr lang="en-US" sz="700" b="1">
                <a:solidFill>
                  <a:srgbClr val="009DB0"/>
                </a:solidFill>
                <a:latin typeface="+mj-lt"/>
              </a:rPr>
              <a:t>Increased customer knowledge</a:t>
            </a:r>
          </a:p>
          <a:p>
            <a:pPr algn="just">
              <a:spcAft>
                <a:spcPts val="100"/>
              </a:spcAft>
            </a:pPr>
            <a:r>
              <a:rPr lang="en-US" sz="700">
                <a:latin typeface="+mj-lt"/>
              </a:rPr>
              <a:t>With both more customers and more precise data, especially about their bank account CG could build very powerful and </a:t>
            </a:r>
            <a:r>
              <a:rPr lang="en-US" sz="700">
                <a:solidFill>
                  <a:srgbClr val="009DB0"/>
                </a:solidFill>
                <a:latin typeface="+mj-lt"/>
              </a:rPr>
              <a:t>valuable database</a:t>
            </a:r>
          </a:p>
        </p:txBody>
      </p:sp>
      <p:sp>
        <p:nvSpPr>
          <p:cNvPr id="102" name="ZoneTexte 47">
            <a:extLst>
              <a:ext uri="{FF2B5EF4-FFF2-40B4-BE49-F238E27FC236}">
                <a16:creationId xmlns:a16="http://schemas.microsoft.com/office/drawing/2014/main" id="{60F4D46E-F155-4845-9195-1E212619A1F5}"/>
              </a:ext>
            </a:extLst>
          </p:cNvPr>
          <p:cNvSpPr txBox="1"/>
          <p:nvPr/>
        </p:nvSpPr>
        <p:spPr>
          <a:xfrm>
            <a:off x="7231250" y="5035343"/>
            <a:ext cx="1729532" cy="751488"/>
          </a:xfrm>
          <a:prstGeom prst="rect">
            <a:avLst/>
          </a:prstGeom>
          <a:noFill/>
        </p:spPr>
        <p:txBody>
          <a:bodyPr wrap="square" rtlCol="0">
            <a:spAutoFit/>
          </a:bodyPr>
          <a:lstStyle/>
          <a:p>
            <a:pPr algn="ctr">
              <a:spcAft>
                <a:spcPts val="100"/>
              </a:spcAft>
            </a:pPr>
            <a:r>
              <a:rPr lang="en-US" sz="700" b="1">
                <a:solidFill>
                  <a:srgbClr val="009DB0"/>
                </a:solidFill>
                <a:latin typeface="+mj-lt"/>
              </a:rPr>
              <a:t>Service personalization</a:t>
            </a:r>
          </a:p>
          <a:p>
            <a:pPr algn="just">
              <a:spcAft>
                <a:spcPts val="100"/>
              </a:spcAft>
            </a:pPr>
            <a:r>
              <a:rPr lang="en-US" sz="700">
                <a:latin typeface="+mj-lt"/>
              </a:rPr>
              <a:t>CG could use that data in order to train model to detect “life events” thanks to bank account and thus provide </a:t>
            </a:r>
            <a:r>
              <a:rPr lang="en-US" sz="700">
                <a:solidFill>
                  <a:srgbClr val="009DB0"/>
                </a:solidFill>
                <a:latin typeface="+mj-lt"/>
              </a:rPr>
              <a:t>personalized and time adapted recommendations</a:t>
            </a:r>
          </a:p>
        </p:txBody>
      </p:sp>
      <p:cxnSp>
        <p:nvCxnSpPr>
          <p:cNvPr id="23" name="Connecteur droit 21">
            <a:extLst>
              <a:ext uri="{FF2B5EF4-FFF2-40B4-BE49-F238E27FC236}">
                <a16:creationId xmlns:a16="http://schemas.microsoft.com/office/drawing/2014/main" id="{8E54880C-CA7F-4E44-B453-19BD13EC0CA3}"/>
              </a:ext>
            </a:extLst>
          </p:cNvPr>
          <p:cNvCxnSpPr>
            <a:cxnSpLocks/>
          </p:cNvCxnSpPr>
          <p:nvPr/>
        </p:nvCxnSpPr>
        <p:spPr bwMode="auto">
          <a:xfrm flipV="1">
            <a:off x="391599" y="4110591"/>
            <a:ext cx="9140876" cy="8289"/>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94D48079-32F9-491F-B3A5-2824165F55C5}"/>
              </a:ext>
            </a:extLst>
          </p:cNvPr>
          <p:cNvSpPr/>
          <p:nvPr/>
        </p:nvSpPr>
        <p:spPr>
          <a:xfrm>
            <a:off x="2432068" y="3912736"/>
            <a:ext cx="5503295"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To reach those synergy benefits, CG could leverage its neo-bank service to acquire more customers and develop more personalized services by knowing them better</a:t>
            </a:r>
          </a:p>
        </p:txBody>
      </p:sp>
      <p:grpSp>
        <p:nvGrpSpPr>
          <p:cNvPr id="22" name="Groupe 21">
            <a:extLst>
              <a:ext uri="{FF2B5EF4-FFF2-40B4-BE49-F238E27FC236}">
                <a16:creationId xmlns:a16="http://schemas.microsoft.com/office/drawing/2014/main" id="{DC3A2885-B305-4B98-9782-1F19C6D1F16B}"/>
              </a:ext>
            </a:extLst>
          </p:cNvPr>
          <p:cNvGrpSpPr/>
          <p:nvPr/>
        </p:nvGrpSpPr>
        <p:grpSpPr>
          <a:xfrm>
            <a:off x="1437605" y="4582693"/>
            <a:ext cx="390666" cy="355426"/>
            <a:chOff x="1437605" y="4458868"/>
            <a:chExt cx="390666" cy="355426"/>
          </a:xfrm>
        </p:grpSpPr>
        <p:sp>
          <p:nvSpPr>
            <p:cNvPr id="35" name="Freeform: Shape 34">
              <a:extLst>
                <a:ext uri="{FF2B5EF4-FFF2-40B4-BE49-F238E27FC236}">
                  <a16:creationId xmlns:a16="http://schemas.microsoft.com/office/drawing/2014/main" id="{842A4B1E-89F0-4318-8A12-8B0A3F8B80AF}"/>
                </a:ext>
              </a:extLst>
            </p:cNvPr>
            <p:cNvSpPr/>
            <p:nvPr/>
          </p:nvSpPr>
          <p:spPr>
            <a:xfrm>
              <a:off x="1532973" y="4491931"/>
              <a:ext cx="198072" cy="256237"/>
            </a:xfrm>
            <a:custGeom>
              <a:avLst/>
              <a:gdLst>
                <a:gd name="connsiteX0" fmla="*/ 1358591 w 1401858"/>
                <a:gd name="connsiteY0" fmla="*/ 134128 h 1609540"/>
                <a:gd name="connsiteX1" fmla="*/ 1133601 w 1401858"/>
                <a:gd name="connsiteY1" fmla="*/ 134128 h 1609540"/>
                <a:gd name="connsiteX2" fmla="*/ 1133601 w 1401858"/>
                <a:gd name="connsiteY2" fmla="*/ 43267 h 1609540"/>
                <a:gd name="connsiteX3" fmla="*/ 1090334 w 1401858"/>
                <a:gd name="connsiteY3" fmla="*/ 0 h 1609540"/>
                <a:gd name="connsiteX4" fmla="*/ 311524 w 1401858"/>
                <a:gd name="connsiteY4" fmla="*/ 0 h 1609540"/>
                <a:gd name="connsiteX5" fmla="*/ 268257 w 1401858"/>
                <a:gd name="connsiteY5" fmla="*/ 43267 h 1609540"/>
                <a:gd name="connsiteX6" fmla="*/ 268257 w 1401858"/>
                <a:gd name="connsiteY6" fmla="*/ 134128 h 1609540"/>
                <a:gd name="connsiteX7" fmla="*/ 43267 w 1401858"/>
                <a:gd name="connsiteY7" fmla="*/ 134128 h 1609540"/>
                <a:gd name="connsiteX8" fmla="*/ 0 w 1401858"/>
                <a:gd name="connsiteY8" fmla="*/ 177396 h 1609540"/>
                <a:gd name="connsiteX9" fmla="*/ 285564 w 1401858"/>
                <a:gd name="connsiteY9" fmla="*/ 718236 h 1609540"/>
                <a:gd name="connsiteX10" fmla="*/ 289890 w 1401858"/>
                <a:gd name="connsiteY10" fmla="*/ 718236 h 1609540"/>
                <a:gd name="connsiteX11" fmla="*/ 562474 w 1401858"/>
                <a:gd name="connsiteY11" fmla="*/ 990820 h 1609540"/>
                <a:gd name="connsiteX12" fmla="*/ 562474 w 1401858"/>
                <a:gd name="connsiteY12" fmla="*/ 1194176 h 1609540"/>
                <a:gd name="connsiteX13" fmla="*/ 527860 w 1401858"/>
                <a:gd name="connsiteY13" fmla="*/ 1194176 h 1609540"/>
                <a:gd name="connsiteX14" fmla="*/ 484593 w 1401858"/>
                <a:gd name="connsiteY14" fmla="*/ 1237443 h 1609540"/>
                <a:gd name="connsiteX15" fmla="*/ 484593 w 1401858"/>
                <a:gd name="connsiteY15" fmla="*/ 1367244 h 1609540"/>
                <a:gd name="connsiteX16" fmla="*/ 467286 w 1401858"/>
                <a:gd name="connsiteY16" fmla="*/ 1367244 h 1609540"/>
                <a:gd name="connsiteX17" fmla="*/ 268257 w 1401858"/>
                <a:gd name="connsiteY17" fmla="*/ 1566274 h 1609540"/>
                <a:gd name="connsiteX18" fmla="*/ 311524 w 1401858"/>
                <a:gd name="connsiteY18" fmla="*/ 1609541 h 1609540"/>
                <a:gd name="connsiteX19" fmla="*/ 1081681 w 1401858"/>
                <a:gd name="connsiteY19" fmla="*/ 1609541 h 1609540"/>
                <a:gd name="connsiteX20" fmla="*/ 1124948 w 1401858"/>
                <a:gd name="connsiteY20" fmla="*/ 1566274 h 1609540"/>
                <a:gd name="connsiteX21" fmla="*/ 925919 w 1401858"/>
                <a:gd name="connsiteY21" fmla="*/ 1367244 h 1609540"/>
                <a:gd name="connsiteX22" fmla="*/ 908612 w 1401858"/>
                <a:gd name="connsiteY22" fmla="*/ 1367244 h 1609540"/>
                <a:gd name="connsiteX23" fmla="*/ 908612 w 1401858"/>
                <a:gd name="connsiteY23" fmla="*/ 1237443 h 1609540"/>
                <a:gd name="connsiteX24" fmla="*/ 865344 w 1401858"/>
                <a:gd name="connsiteY24" fmla="*/ 1194176 h 1609540"/>
                <a:gd name="connsiteX25" fmla="*/ 839384 w 1401858"/>
                <a:gd name="connsiteY25" fmla="*/ 1194176 h 1609540"/>
                <a:gd name="connsiteX26" fmla="*/ 839384 w 1401858"/>
                <a:gd name="connsiteY26" fmla="*/ 990820 h 1609540"/>
                <a:gd name="connsiteX27" fmla="*/ 1111968 w 1401858"/>
                <a:gd name="connsiteY27" fmla="*/ 718236 h 1609540"/>
                <a:gd name="connsiteX28" fmla="*/ 1116295 w 1401858"/>
                <a:gd name="connsiteY28" fmla="*/ 718236 h 1609540"/>
                <a:gd name="connsiteX29" fmla="*/ 1401858 w 1401858"/>
                <a:gd name="connsiteY29" fmla="*/ 177396 h 1609540"/>
                <a:gd name="connsiteX30" fmla="*/ 1358591 w 1401858"/>
                <a:gd name="connsiteY30" fmla="*/ 134128 h 1609540"/>
                <a:gd name="connsiteX31" fmla="*/ 268257 w 1401858"/>
                <a:gd name="connsiteY31" fmla="*/ 597088 h 1609540"/>
                <a:gd name="connsiteX32" fmla="*/ 86534 w 1401858"/>
                <a:gd name="connsiteY32" fmla="*/ 216336 h 1609540"/>
                <a:gd name="connsiteX33" fmla="*/ 268257 w 1401858"/>
                <a:gd name="connsiteY33" fmla="*/ 216336 h 1609540"/>
                <a:gd name="connsiteX34" fmla="*/ 268257 w 1401858"/>
                <a:gd name="connsiteY34" fmla="*/ 597088 h 1609540"/>
                <a:gd name="connsiteX35" fmla="*/ 1038413 w 1401858"/>
                <a:gd name="connsiteY35" fmla="*/ 1523007 h 1609540"/>
                <a:gd name="connsiteX36" fmla="*/ 367771 w 1401858"/>
                <a:gd name="connsiteY36" fmla="*/ 1523007 h 1609540"/>
                <a:gd name="connsiteX37" fmla="*/ 475940 w 1401858"/>
                <a:gd name="connsiteY37" fmla="*/ 1449452 h 1609540"/>
                <a:gd name="connsiteX38" fmla="*/ 934572 w 1401858"/>
                <a:gd name="connsiteY38" fmla="*/ 1449452 h 1609540"/>
                <a:gd name="connsiteX39" fmla="*/ 1038413 w 1401858"/>
                <a:gd name="connsiteY39" fmla="*/ 1523007 h 1609540"/>
                <a:gd name="connsiteX40" fmla="*/ 571127 w 1401858"/>
                <a:gd name="connsiteY40" fmla="*/ 1367244 h 1609540"/>
                <a:gd name="connsiteX41" fmla="*/ 571127 w 1401858"/>
                <a:gd name="connsiteY41" fmla="*/ 1280710 h 1609540"/>
                <a:gd name="connsiteX42" fmla="*/ 830731 w 1401858"/>
                <a:gd name="connsiteY42" fmla="*/ 1280710 h 1609540"/>
                <a:gd name="connsiteX43" fmla="*/ 830731 w 1401858"/>
                <a:gd name="connsiteY43" fmla="*/ 1367244 h 1609540"/>
                <a:gd name="connsiteX44" fmla="*/ 571127 w 1401858"/>
                <a:gd name="connsiteY44" fmla="*/ 1367244 h 1609540"/>
                <a:gd name="connsiteX45" fmla="*/ 752850 w 1401858"/>
                <a:gd name="connsiteY45" fmla="*/ 1012453 h 1609540"/>
                <a:gd name="connsiteX46" fmla="*/ 752850 w 1401858"/>
                <a:gd name="connsiteY46" fmla="*/ 1194176 h 1609540"/>
                <a:gd name="connsiteX47" fmla="*/ 649008 w 1401858"/>
                <a:gd name="connsiteY47" fmla="*/ 1194176 h 1609540"/>
                <a:gd name="connsiteX48" fmla="*/ 649008 w 1401858"/>
                <a:gd name="connsiteY48" fmla="*/ 1012453 h 1609540"/>
                <a:gd name="connsiteX49" fmla="*/ 653335 w 1401858"/>
                <a:gd name="connsiteY49" fmla="*/ 1012453 h 1609540"/>
                <a:gd name="connsiteX50" fmla="*/ 700929 w 1401858"/>
                <a:gd name="connsiteY50" fmla="*/ 1016780 h 1609540"/>
                <a:gd name="connsiteX51" fmla="*/ 700929 w 1401858"/>
                <a:gd name="connsiteY51" fmla="*/ 1016780 h 1609540"/>
                <a:gd name="connsiteX52" fmla="*/ 700929 w 1401858"/>
                <a:gd name="connsiteY52" fmla="*/ 1016780 h 1609540"/>
                <a:gd name="connsiteX53" fmla="*/ 752850 w 1401858"/>
                <a:gd name="connsiteY53" fmla="*/ 1012453 h 1609540"/>
                <a:gd name="connsiteX54" fmla="*/ 752850 w 1401858"/>
                <a:gd name="connsiteY54" fmla="*/ 1012453 h 1609540"/>
                <a:gd name="connsiteX55" fmla="*/ 350465 w 1401858"/>
                <a:gd name="connsiteY55" fmla="*/ 579781 h 1609540"/>
                <a:gd name="connsiteX56" fmla="*/ 350465 w 1401858"/>
                <a:gd name="connsiteY56" fmla="*/ 82208 h 1609540"/>
                <a:gd name="connsiteX57" fmla="*/ 1047067 w 1401858"/>
                <a:gd name="connsiteY57" fmla="*/ 82208 h 1609540"/>
                <a:gd name="connsiteX58" fmla="*/ 1047067 w 1401858"/>
                <a:gd name="connsiteY58" fmla="*/ 579781 h 1609540"/>
                <a:gd name="connsiteX59" fmla="*/ 705256 w 1401858"/>
                <a:gd name="connsiteY59" fmla="*/ 930245 h 1609540"/>
                <a:gd name="connsiteX60" fmla="*/ 350465 w 1401858"/>
                <a:gd name="connsiteY60" fmla="*/ 579781 h 1609540"/>
                <a:gd name="connsiteX61" fmla="*/ 1133601 w 1401858"/>
                <a:gd name="connsiteY61" fmla="*/ 597088 h 1609540"/>
                <a:gd name="connsiteX62" fmla="*/ 1133601 w 1401858"/>
                <a:gd name="connsiteY62" fmla="*/ 216336 h 1609540"/>
                <a:gd name="connsiteX63" fmla="*/ 1315324 w 1401858"/>
                <a:gd name="connsiteY63" fmla="*/ 216336 h 1609540"/>
                <a:gd name="connsiteX64" fmla="*/ 1133601 w 1401858"/>
                <a:gd name="connsiteY64" fmla="*/ 597088 h 16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01858" h="1609540">
                  <a:moveTo>
                    <a:pt x="1358591" y="134128"/>
                  </a:moveTo>
                  <a:lnTo>
                    <a:pt x="1133601" y="134128"/>
                  </a:lnTo>
                  <a:lnTo>
                    <a:pt x="1133601" y="43267"/>
                  </a:lnTo>
                  <a:cubicBezTo>
                    <a:pt x="1133601" y="21634"/>
                    <a:pt x="1116295" y="0"/>
                    <a:pt x="1090334" y="0"/>
                  </a:cubicBezTo>
                  <a:lnTo>
                    <a:pt x="311524" y="0"/>
                  </a:lnTo>
                  <a:cubicBezTo>
                    <a:pt x="289890" y="0"/>
                    <a:pt x="268257" y="17307"/>
                    <a:pt x="268257" y="43267"/>
                  </a:cubicBezTo>
                  <a:lnTo>
                    <a:pt x="268257" y="134128"/>
                  </a:lnTo>
                  <a:lnTo>
                    <a:pt x="43267" y="134128"/>
                  </a:lnTo>
                  <a:cubicBezTo>
                    <a:pt x="21634" y="134128"/>
                    <a:pt x="0" y="151435"/>
                    <a:pt x="0" y="177396"/>
                  </a:cubicBezTo>
                  <a:cubicBezTo>
                    <a:pt x="0" y="406712"/>
                    <a:pt x="116821" y="605741"/>
                    <a:pt x="285564" y="718236"/>
                  </a:cubicBezTo>
                  <a:cubicBezTo>
                    <a:pt x="285564" y="718236"/>
                    <a:pt x="289890" y="718236"/>
                    <a:pt x="289890" y="718236"/>
                  </a:cubicBezTo>
                  <a:cubicBezTo>
                    <a:pt x="333158" y="848038"/>
                    <a:pt x="436999" y="947552"/>
                    <a:pt x="562474" y="990820"/>
                  </a:cubicBezTo>
                  <a:lnTo>
                    <a:pt x="562474" y="1194176"/>
                  </a:lnTo>
                  <a:lnTo>
                    <a:pt x="527860" y="1194176"/>
                  </a:lnTo>
                  <a:cubicBezTo>
                    <a:pt x="506227" y="1194176"/>
                    <a:pt x="484593" y="1211482"/>
                    <a:pt x="484593" y="1237443"/>
                  </a:cubicBezTo>
                  <a:lnTo>
                    <a:pt x="484593" y="1367244"/>
                  </a:lnTo>
                  <a:lnTo>
                    <a:pt x="467286" y="1367244"/>
                  </a:lnTo>
                  <a:cubicBezTo>
                    <a:pt x="359118" y="1367244"/>
                    <a:pt x="268257" y="1458106"/>
                    <a:pt x="268257" y="1566274"/>
                  </a:cubicBezTo>
                  <a:cubicBezTo>
                    <a:pt x="268257" y="1587907"/>
                    <a:pt x="285564" y="1609541"/>
                    <a:pt x="311524" y="1609541"/>
                  </a:cubicBezTo>
                  <a:lnTo>
                    <a:pt x="1081681" y="1609541"/>
                  </a:lnTo>
                  <a:cubicBezTo>
                    <a:pt x="1103314" y="1609541"/>
                    <a:pt x="1124948" y="1592234"/>
                    <a:pt x="1124948" y="1566274"/>
                  </a:cubicBezTo>
                  <a:cubicBezTo>
                    <a:pt x="1124948" y="1458106"/>
                    <a:pt x="1034087" y="1367244"/>
                    <a:pt x="925919" y="1367244"/>
                  </a:cubicBezTo>
                  <a:lnTo>
                    <a:pt x="908612" y="1367244"/>
                  </a:lnTo>
                  <a:lnTo>
                    <a:pt x="908612" y="1237443"/>
                  </a:lnTo>
                  <a:cubicBezTo>
                    <a:pt x="908612" y="1215809"/>
                    <a:pt x="891305" y="1194176"/>
                    <a:pt x="865344" y="1194176"/>
                  </a:cubicBezTo>
                  <a:lnTo>
                    <a:pt x="839384" y="1194176"/>
                  </a:lnTo>
                  <a:lnTo>
                    <a:pt x="839384" y="990820"/>
                  </a:lnTo>
                  <a:cubicBezTo>
                    <a:pt x="969186" y="947552"/>
                    <a:pt x="1068701" y="848038"/>
                    <a:pt x="1111968" y="718236"/>
                  </a:cubicBezTo>
                  <a:cubicBezTo>
                    <a:pt x="1111968" y="718236"/>
                    <a:pt x="1116295" y="718236"/>
                    <a:pt x="1116295" y="718236"/>
                  </a:cubicBezTo>
                  <a:cubicBezTo>
                    <a:pt x="1285037" y="605741"/>
                    <a:pt x="1401858" y="406712"/>
                    <a:pt x="1401858" y="177396"/>
                  </a:cubicBezTo>
                  <a:cubicBezTo>
                    <a:pt x="1401858" y="155762"/>
                    <a:pt x="1384551" y="134128"/>
                    <a:pt x="1358591" y="134128"/>
                  </a:cubicBezTo>
                  <a:close/>
                  <a:moveTo>
                    <a:pt x="268257" y="597088"/>
                  </a:moveTo>
                  <a:cubicBezTo>
                    <a:pt x="160089" y="501900"/>
                    <a:pt x="95188" y="363445"/>
                    <a:pt x="86534" y="216336"/>
                  </a:cubicBezTo>
                  <a:lnTo>
                    <a:pt x="268257" y="216336"/>
                  </a:lnTo>
                  <a:cubicBezTo>
                    <a:pt x="268257" y="233643"/>
                    <a:pt x="268257" y="605741"/>
                    <a:pt x="268257" y="597088"/>
                  </a:cubicBezTo>
                  <a:close/>
                  <a:moveTo>
                    <a:pt x="1038413" y="1523007"/>
                  </a:moveTo>
                  <a:lnTo>
                    <a:pt x="367771" y="1523007"/>
                  </a:lnTo>
                  <a:cubicBezTo>
                    <a:pt x="385078" y="1479739"/>
                    <a:pt x="424019" y="1449452"/>
                    <a:pt x="475940" y="1449452"/>
                  </a:cubicBezTo>
                  <a:cubicBezTo>
                    <a:pt x="674969" y="1449452"/>
                    <a:pt x="856691" y="1449452"/>
                    <a:pt x="934572" y="1449452"/>
                  </a:cubicBezTo>
                  <a:cubicBezTo>
                    <a:pt x="977839" y="1449452"/>
                    <a:pt x="1021107" y="1479739"/>
                    <a:pt x="1038413" y="1523007"/>
                  </a:cubicBezTo>
                  <a:close/>
                  <a:moveTo>
                    <a:pt x="571127" y="1367244"/>
                  </a:moveTo>
                  <a:lnTo>
                    <a:pt x="571127" y="1280710"/>
                  </a:lnTo>
                  <a:cubicBezTo>
                    <a:pt x="579781" y="1280710"/>
                    <a:pt x="839384" y="1280710"/>
                    <a:pt x="830731" y="1280710"/>
                  </a:cubicBezTo>
                  <a:lnTo>
                    <a:pt x="830731" y="1367244"/>
                  </a:lnTo>
                  <a:lnTo>
                    <a:pt x="571127" y="1367244"/>
                  </a:lnTo>
                  <a:close/>
                  <a:moveTo>
                    <a:pt x="752850" y="1012453"/>
                  </a:moveTo>
                  <a:lnTo>
                    <a:pt x="752850" y="1194176"/>
                  </a:lnTo>
                  <a:lnTo>
                    <a:pt x="649008" y="1194176"/>
                  </a:lnTo>
                  <a:lnTo>
                    <a:pt x="649008" y="1012453"/>
                  </a:lnTo>
                  <a:cubicBezTo>
                    <a:pt x="649008" y="1012453"/>
                    <a:pt x="653335" y="1012453"/>
                    <a:pt x="653335" y="1012453"/>
                  </a:cubicBezTo>
                  <a:cubicBezTo>
                    <a:pt x="670642" y="1012453"/>
                    <a:pt x="683622" y="1016780"/>
                    <a:pt x="700929" y="1016780"/>
                  </a:cubicBezTo>
                  <a:lnTo>
                    <a:pt x="700929" y="1016780"/>
                  </a:lnTo>
                  <a:cubicBezTo>
                    <a:pt x="700929" y="1016780"/>
                    <a:pt x="700929" y="1016780"/>
                    <a:pt x="700929" y="1016780"/>
                  </a:cubicBezTo>
                  <a:cubicBezTo>
                    <a:pt x="718236" y="1012453"/>
                    <a:pt x="735543" y="1012453"/>
                    <a:pt x="752850" y="1012453"/>
                  </a:cubicBezTo>
                  <a:cubicBezTo>
                    <a:pt x="752850" y="1012453"/>
                    <a:pt x="752850" y="1012453"/>
                    <a:pt x="752850" y="1012453"/>
                  </a:cubicBezTo>
                  <a:close/>
                  <a:moveTo>
                    <a:pt x="350465" y="579781"/>
                  </a:moveTo>
                  <a:cubicBezTo>
                    <a:pt x="350465" y="411039"/>
                    <a:pt x="350465" y="190376"/>
                    <a:pt x="350465" y="82208"/>
                  </a:cubicBezTo>
                  <a:lnTo>
                    <a:pt x="1047067" y="82208"/>
                  </a:lnTo>
                  <a:cubicBezTo>
                    <a:pt x="1047067" y="194703"/>
                    <a:pt x="1047067" y="398059"/>
                    <a:pt x="1047067" y="579781"/>
                  </a:cubicBezTo>
                  <a:cubicBezTo>
                    <a:pt x="1047067" y="770157"/>
                    <a:pt x="891305" y="925919"/>
                    <a:pt x="705256" y="930245"/>
                  </a:cubicBezTo>
                  <a:cubicBezTo>
                    <a:pt x="514880" y="934572"/>
                    <a:pt x="350465" y="778810"/>
                    <a:pt x="350465" y="579781"/>
                  </a:cubicBezTo>
                  <a:close/>
                  <a:moveTo>
                    <a:pt x="1133601" y="597088"/>
                  </a:moveTo>
                  <a:cubicBezTo>
                    <a:pt x="1133601" y="584108"/>
                    <a:pt x="1133601" y="212009"/>
                    <a:pt x="1133601" y="216336"/>
                  </a:cubicBezTo>
                  <a:lnTo>
                    <a:pt x="1315324" y="216336"/>
                  </a:lnTo>
                  <a:cubicBezTo>
                    <a:pt x="1306670" y="367771"/>
                    <a:pt x="1241769" y="501900"/>
                    <a:pt x="1133601" y="597088"/>
                  </a:cubicBezTo>
                  <a:close/>
                </a:path>
              </a:pathLst>
            </a:custGeom>
            <a:solidFill>
              <a:srgbClr val="009DB0"/>
            </a:solidFill>
            <a:ln w="4315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F0C4EC-2972-4A32-A0AF-9DD1C8F8AE3A}"/>
                </a:ext>
              </a:extLst>
            </p:cNvPr>
            <p:cNvSpPr/>
            <p:nvPr/>
          </p:nvSpPr>
          <p:spPr>
            <a:xfrm>
              <a:off x="1437605" y="4458868"/>
              <a:ext cx="390666" cy="355426"/>
            </a:xfrm>
            <a:custGeom>
              <a:avLst/>
              <a:gdLst>
                <a:gd name="connsiteX0" fmla="*/ 2600360 w 2764947"/>
                <a:gd name="connsiteY0" fmla="*/ 1890778 h 2232588"/>
                <a:gd name="connsiteX1" fmla="*/ 2591707 w 2764947"/>
                <a:gd name="connsiteY1" fmla="*/ 1890778 h 2232588"/>
                <a:gd name="connsiteX2" fmla="*/ 2591707 w 2764947"/>
                <a:gd name="connsiteY2" fmla="*/ 151435 h 2232588"/>
                <a:gd name="connsiteX3" fmla="*/ 2440272 w 2764947"/>
                <a:gd name="connsiteY3" fmla="*/ 0 h 2232588"/>
                <a:gd name="connsiteX4" fmla="*/ 315851 w 2764947"/>
                <a:gd name="connsiteY4" fmla="*/ 0 h 2232588"/>
                <a:gd name="connsiteX5" fmla="*/ 164415 w 2764947"/>
                <a:gd name="connsiteY5" fmla="*/ 151435 h 2232588"/>
                <a:gd name="connsiteX6" fmla="*/ 164415 w 2764947"/>
                <a:gd name="connsiteY6" fmla="*/ 1890778 h 2232588"/>
                <a:gd name="connsiteX7" fmla="*/ 0 w 2764947"/>
                <a:gd name="connsiteY7" fmla="*/ 2063847 h 2232588"/>
                <a:gd name="connsiteX8" fmla="*/ 168742 w 2764947"/>
                <a:gd name="connsiteY8" fmla="*/ 2232589 h 2232588"/>
                <a:gd name="connsiteX9" fmla="*/ 2596034 w 2764947"/>
                <a:gd name="connsiteY9" fmla="*/ 2232589 h 2232588"/>
                <a:gd name="connsiteX10" fmla="*/ 2764776 w 2764947"/>
                <a:gd name="connsiteY10" fmla="*/ 2063847 h 2232588"/>
                <a:gd name="connsiteX11" fmla="*/ 2600360 w 2764947"/>
                <a:gd name="connsiteY11" fmla="*/ 1890778 h 2232588"/>
                <a:gd name="connsiteX12" fmla="*/ 246623 w 2764947"/>
                <a:gd name="connsiteY12" fmla="*/ 151435 h 2232588"/>
                <a:gd name="connsiteX13" fmla="*/ 315851 w 2764947"/>
                <a:gd name="connsiteY13" fmla="*/ 82208 h 2232588"/>
                <a:gd name="connsiteX14" fmla="*/ 2431618 w 2764947"/>
                <a:gd name="connsiteY14" fmla="*/ 82208 h 2232588"/>
                <a:gd name="connsiteX15" fmla="*/ 2500846 w 2764947"/>
                <a:gd name="connsiteY15" fmla="*/ 151435 h 2232588"/>
                <a:gd name="connsiteX16" fmla="*/ 2500846 w 2764947"/>
                <a:gd name="connsiteY16" fmla="*/ 1890778 h 2232588"/>
                <a:gd name="connsiteX17" fmla="*/ 246623 w 2764947"/>
                <a:gd name="connsiteY17" fmla="*/ 1890778 h 2232588"/>
                <a:gd name="connsiteX18" fmla="*/ 246623 w 2764947"/>
                <a:gd name="connsiteY18" fmla="*/ 151435 h 2232588"/>
                <a:gd name="connsiteX19" fmla="*/ 2600360 w 2764947"/>
                <a:gd name="connsiteY19" fmla="*/ 2150381 h 2232588"/>
                <a:gd name="connsiteX20" fmla="*/ 168742 w 2764947"/>
                <a:gd name="connsiteY20" fmla="*/ 2150381 h 2232588"/>
                <a:gd name="connsiteX21" fmla="*/ 82208 w 2764947"/>
                <a:gd name="connsiteY21" fmla="*/ 2063847 h 2232588"/>
                <a:gd name="connsiteX22" fmla="*/ 168742 w 2764947"/>
                <a:gd name="connsiteY22" fmla="*/ 1977312 h 2232588"/>
                <a:gd name="connsiteX23" fmla="*/ 2596034 w 2764947"/>
                <a:gd name="connsiteY23" fmla="*/ 1977312 h 2232588"/>
                <a:gd name="connsiteX24" fmla="*/ 2682568 w 2764947"/>
                <a:gd name="connsiteY24" fmla="*/ 2063847 h 2232588"/>
                <a:gd name="connsiteX25" fmla="*/ 2600360 w 2764947"/>
                <a:gd name="connsiteY25" fmla="*/ 2150381 h 223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64947" h="2232588">
                  <a:moveTo>
                    <a:pt x="2600360" y="1890778"/>
                  </a:moveTo>
                  <a:lnTo>
                    <a:pt x="2591707" y="1890778"/>
                  </a:lnTo>
                  <a:lnTo>
                    <a:pt x="2591707" y="151435"/>
                  </a:lnTo>
                  <a:cubicBezTo>
                    <a:pt x="2591707" y="64901"/>
                    <a:pt x="2522479" y="0"/>
                    <a:pt x="2440272" y="0"/>
                  </a:cubicBezTo>
                  <a:lnTo>
                    <a:pt x="315851" y="0"/>
                  </a:lnTo>
                  <a:cubicBezTo>
                    <a:pt x="229316" y="0"/>
                    <a:pt x="164415" y="69228"/>
                    <a:pt x="164415" y="151435"/>
                  </a:cubicBezTo>
                  <a:lnTo>
                    <a:pt x="164415" y="1890778"/>
                  </a:lnTo>
                  <a:cubicBezTo>
                    <a:pt x="73554" y="1895105"/>
                    <a:pt x="0" y="1968659"/>
                    <a:pt x="0" y="2063847"/>
                  </a:cubicBezTo>
                  <a:cubicBezTo>
                    <a:pt x="0" y="2159035"/>
                    <a:pt x="77881" y="2232589"/>
                    <a:pt x="168742" y="2232589"/>
                  </a:cubicBezTo>
                  <a:lnTo>
                    <a:pt x="2596034" y="2232589"/>
                  </a:lnTo>
                  <a:cubicBezTo>
                    <a:pt x="2691222" y="2232589"/>
                    <a:pt x="2764776" y="2154708"/>
                    <a:pt x="2764776" y="2063847"/>
                  </a:cubicBezTo>
                  <a:cubicBezTo>
                    <a:pt x="2769103" y="1968659"/>
                    <a:pt x="2691222" y="1890778"/>
                    <a:pt x="2600360" y="1890778"/>
                  </a:cubicBezTo>
                  <a:close/>
                  <a:moveTo>
                    <a:pt x="246623" y="151435"/>
                  </a:moveTo>
                  <a:cubicBezTo>
                    <a:pt x="246623" y="112495"/>
                    <a:pt x="276910" y="82208"/>
                    <a:pt x="315851" y="82208"/>
                  </a:cubicBezTo>
                  <a:lnTo>
                    <a:pt x="2431618" y="82208"/>
                  </a:lnTo>
                  <a:cubicBezTo>
                    <a:pt x="2470559" y="82208"/>
                    <a:pt x="2500846" y="112495"/>
                    <a:pt x="2500846" y="151435"/>
                  </a:cubicBezTo>
                  <a:lnTo>
                    <a:pt x="2500846" y="1890778"/>
                  </a:lnTo>
                  <a:lnTo>
                    <a:pt x="246623" y="1890778"/>
                  </a:lnTo>
                  <a:lnTo>
                    <a:pt x="246623" y="151435"/>
                  </a:lnTo>
                  <a:close/>
                  <a:moveTo>
                    <a:pt x="2600360" y="2150381"/>
                  </a:moveTo>
                  <a:lnTo>
                    <a:pt x="168742" y="2150381"/>
                  </a:lnTo>
                  <a:cubicBezTo>
                    <a:pt x="121148" y="2150381"/>
                    <a:pt x="82208" y="2111441"/>
                    <a:pt x="82208" y="2063847"/>
                  </a:cubicBezTo>
                  <a:cubicBezTo>
                    <a:pt x="82208" y="2016253"/>
                    <a:pt x="121148" y="1977312"/>
                    <a:pt x="168742" y="1977312"/>
                  </a:cubicBezTo>
                  <a:cubicBezTo>
                    <a:pt x="748523" y="1977312"/>
                    <a:pt x="2042213" y="1977312"/>
                    <a:pt x="2596034" y="1977312"/>
                  </a:cubicBezTo>
                  <a:cubicBezTo>
                    <a:pt x="2643628" y="1977312"/>
                    <a:pt x="2682568" y="2016253"/>
                    <a:pt x="2682568" y="2063847"/>
                  </a:cubicBezTo>
                  <a:cubicBezTo>
                    <a:pt x="2686895" y="2111441"/>
                    <a:pt x="2647954" y="2150381"/>
                    <a:pt x="2600360" y="2150381"/>
                  </a:cubicBezTo>
                  <a:close/>
                </a:path>
              </a:pathLst>
            </a:custGeom>
            <a:solidFill>
              <a:srgbClr val="009DB0"/>
            </a:solidFill>
            <a:ln w="4315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5673AD5-EF3E-4478-B65F-8792F47621C1}"/>
                </a:ext>
              </a:extLst>
            </p:cNvPr>
            <p:cNvSpPr/>
            <p:nvPr/>
          </p:nvSpPr>
          <p:spPr>
            <a:xfrm>
              <a:off x="1597163" y="4780542"/>
              <a:ext cx="72137" cy="13776"/>
            </a:xfrm>
            <a:custGeom>
              <a:avLst/>
              <a:gdLst>
                <a:gd name="connsiteX0" fmla="*/ 467286 w 510553"/>
                <a:gd name="connsiteY0" fmla="*/ 0 h 86534"/>
                <a:gd name="connsiteX1" fmla="*/ 43267 w 510553"/>
                <a:gd name="connsiteY1" fmla="*/ 0 h 86534"/>
                <a:gd name="connsiteX2" fmla="*/ 0 w 510553"/>
                <a:gd name="connsiteY2" fmla="*/ 43267 h 86534"/>
                <a:gd name="connsiteX3" fmla="*/ 43267 w 510553"/>
                <a:gd name="connsiteY3" fmla="*/ 86534 h 86534"/>
                <a:gd name="connsiteX4" fmla="*/ 467286 w 510553"/>
                <a:gd name="connsiteY4" fmla="*/ 86534 h 86534"/>
                <a:gd name="connsiteX5" fmla="*/ 510553 w 510553"/>
                <a:gd name="connsiteY5" fmla="*/ 43267 h 86534"/>
                <a:gd name="connsiteX6" fmla="*/ 467286 w 510553"/>
                <a:gd name="connsiteY6" fmla="*/ 0 h 8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53" h="86534">
                  <a:moveTo>
                    <a:pt x="467286" y="0"/>
                  </a:moveTo>
                  <a:lnTo>
                    <a:pt x="43267" y="0"/>
                  </a:lnTo>
                  <a:cubicBezTo>
                    <a:pt x="21634" y="0"/>
                    <a:pt x="0" y="17307"/>
                    <a:pt x="0" y="43267"/>
                  </a:cubicBezTo>
                  <a:cubicBezTo>
                    <a:pt x="0" y="64901"/>
                    <a:pt x="17307" y="86534"/>
                    <a:pt x="43267" y="86534"/>
                  </a:cubicBezTo>
                  <a:lnTo>
                    <a:pt x="467286" y="86534"/>
                  </a:lnTo>
                  <a:cubicBezTo>
                    <a:pt x="488920" y="86534"/>
                    <a:pt x="510553" y="69228"/>
                    <a:pt x="510553" y="43267"/>
                  </a:cubicBezTo>
                  <a:cubicBezTo>
                    <a:pt x="510553" y="17307"/>
                    <a:pt x="488920" y="0"/>
                    <a:pt x="467286" y="0"/>
                  </a:cubicBezTo>
                  <a:close/>
                </a:path>
              </a:pathLst>
            </a:custGeom>
            <a:solidFill>
              <a:srgbClr val="009DB0"/>
            </a:solidFill>
            <a:ln w="43151" cap="flat">
              <a:noFill/>
              <a:prstDash val="solid"/>
              <a:miter/>
            </a:ln>
          </p:spPr>
          <p:txBody>
            <a:bodyPr rtlCol="0" anchor="ctr"/>
            <a:lstStyle/>
            <a:p>
              <a:endParaRPr lang="en-US"/>
            </a:p>
          </p:txBody>
        </p:sp>
      </p:grpSp>
      <p:sp>
        <p:nvSpPr>
          <p:cNvPr id="142" name="ZoneTexte 47">
            <a:extLst>
              <a:ext uri="{FF2B5EF4-FFF2-40B4-BE49-F238E27FC236}">
                <a16:creationId xmlns:a16="http://schemas.microsoft.com/office/drawing/2014/main" id="{362E79ED-6BE2-41FC-9506-995A77B5740E}"/>
              </a:ext>
            </a:extLst>
          </p:cNvPr>
          <p:cNvSpPr txBox="1"/>
          <p:nvPr/>
        </p:nvSpPr>
        <p:spPr>
          <a:xfrm>
            <a:off x="856698" y="5035343"/>
            <a:ext cx="1445014" cy="536044"/>
          </a:xfrm>
          <a:prstGeom prst="rect">
            <a:avLst/>
          </a:prstGeom>
          <a:noFill/>
        </p:spPr>
        <p:txBody>
          <a:bodyPr wrap="square" rtlCol="0">
            <a:spAutoFit/>
          </a:bodyPr>
          <a:lstStyle/>
          <a:p>
            <a:pPr algn="ctr">
              <a:spcAft>
                <a:spcPts val="100"/>
              </a:spcAft>
            </a:pPr>
            <a:r>
              <a:rPr lang="en-US" sz="700" b="1">
                <a:solidFill>
                  <a:srgbClr val="009DB0"/>
                </a:solidFill>
                <a:latin typeface="+mj-lt"/>
              </a:rPr>
              <a:t>Digital reputation</a:t>
            </a:r>
          </a:p>
          <a:p>
            <a:pPr algn="just">
              <a:spcAft>
                <a:spcPts val="100"/>
              </a:spcAft>
            </a:pPr>
            <a:r>
              <a:rPr lang="en-US" sz="700">
                <a:latin typeface="+mj-lt"/>
              </a:rPr>
              <a:t>Build a </a:t>
            </a:r>
            <a:r>
              <a:rPr lang="en-US" sz="700">
                <a:solidFill>
                  <a:srgbClr val="009DB0"/>
                </a:solidFill>
                <a:latin typeface="+mj-lt"/>
              </a:rPr>
              <a:t>digital native reputation</a:t>
            </a:r>
            <a:r>
              <a:rPr lang="en-US" sz="700">
                <a:latin typeface="+mj-lt"/>
              </a:rPr>
              <a:t> for CG and thus </a:t>
            </a:r>
            <a:r>
              <a:rPr lang="en-US" sz="700">
                <a:solidFill>
                  <a:srgbClr val="009DB0"/>
                </a:solidFill>
                <a:latin typeface="+mj-lt"/>
              </a:rPr>
              <a:t>rejuvenate an ageing brand </a:t>
            </a:r>
          </a:p>
        </p:txBody>
      </p:sp>
      <p:sp>
        <p:nvSpPr>
          <p:cNvPr id="143" name="Triangle isocèle 45">
            <a:extLst>
              <a:ext uri="{FF2B5EF4-FFF2-40B4-BE49-F238E27FC236}">
                <a16:creationId xmlns:a16="http://schemas.microsoft.com/office/drawing/2014/main" id="{F90879CD-1031-4950-8614-A177BBDD587A}"/>
              </a:ext>
            </a:extLst>
          </p:cNvPr>
          <p:cNvSpPr/>
          <p:nvPr/>
        </p:nvSpPr>
        <p:spPr bwMode="auto">
          <a:xfrm rot="5400000">
            <a:off x="2371621" y="5208136"/>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grpSp>
        <p:nvGrpSpPr>
          <p:cNvPr id="269" name="Group 268">
            <a:extLst>
              <a:ext uri="{FF2B5EF4-FFF2-40B4-BE49-F238E27FC236}">
                <a16:creationId xmlns:a16="http://schemas.microsoft.com/office/drawing/2014/main" id="{D36C5AF1-4206-4C2F-B9B7-872E3E96C4FB}"/>
              </a:ext>
            </a:extLst>
          </p:cNvPr>
          <p:cNvGrpSpPr/>
          <p:nvPr/>
        </p:nvGrpSpPr>
        <p:grpSpPr>
          <a:xfrm>
            <a:off x="5440250" y="2276541"/>
            <a:ext cx="3789529" cy="445992"/>
            <a:chOff x="1350956" y="2425700"/>
            <a:chExt cx="5893430" cy="619895"/>
          </a:xfrm>
        </p:grpSpPr>
        <p:grpSp>
          <p:nvGrpSpPr>
            <p:cNvPr id="270" name="Group 269">
              <a:extLst>
                <a:ext uri="{FF2B5EF4-FFF2-40B4-BE49-F238E27FC236}">
                  <a16:creationId xmlns:a16="http://schemas.microsoft.com/office/drawing/2014/main" id="{83197176-AEA6-483A-B308-C33BEE605BCD}"/>
                </a:ext>
              </a:extLst>
            </p:cNvPr>
            <p:cNvGrpSpPr/>
            <p:nvPr/>
          </p:nvGrpSpPr>
          <p:grpSpPr>
            <a:xfrm>
              <a:off x="1350956" y="2425700"/>
              <a:ext cx="5893430" cy="619895"/>
              <a:chOff x="1350956" y="2425700"/>
              <a:chExt cx="7151570" cy="619895"/>
            </a:xfrm>
          </p:grpSpPr>
          <p:sp>
            <p:nvSpPr>
              <p:cNvPr id="273" name="Arrow: Right 272">
                <a:extLst>
                  <a:ext uri="{FF2B5EF4-FFF2-40B4-BE49-F238E27FC236}">
                    <a16:creationId xmlns:a16="http://schemas.microsoft.com/office/drawing/2014/main" id="{5CAC8D8B-5B97-4C33-9FC5-2499B60AEE3E}"/>
                  </a:ext>
                </a:extLst>
              </p:cNvPr>
              <p:cNvSpPr/>
              <p:nvPr/>
            </p:nvSpPr>
            <p:spPr>
              <a:xfrm>
                <a:off x="1350956" y="2469531"/>
                <a:ext cx="7151570" cy="57606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74" name="Straight Connector 273">
                <a:extLst>
                  <a:ext uri="{FF2B5EF4-FFF2-40B4-BE49-F238E27FC236}">
                    <a16:creationId xmlns:a16="http://schemas.microsoft.com/office/drawing/2014/main" id="{627C6C61-C75E-4E24-858C-E3AEEEE176B1}"/>
                  </a:ext>
                </a:extLst>
              </p:cNvPr>
              <p:cNvCxnSpPr>
                <a:cxnSpLocks/>
              </p:cNvCxnSpPr>
              <p:nvPr/>
            </p:nvCxnSpPr>
            <p:spPr>
              <a:xfrm flipV="1">
                <a:off x="4792676" y="2425700"/>
                <a:ext cx="0" cy="49892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71" name="TextBox 270">
              <a:extLst>
                <a:ext uri="{FF2B5EF4-FFF2-40B4-BE49-F238E27FC236}">
                  <a16:creationId xmlns:a16="http://schemas.microsoft.com/office/drawing/2014/main" id="{D8EB5372-8E5F-4BD0-B9EB-FE5E95120EDD}"/>
                </a:ext>
              </a:extLst>
            </p:cNvPr>
            <p:cNvSpPr txBox="1"/>
            <p:nvPr/>
          </p:nvSpPr>
          <p:spPr>
            <a:xfrm>
              <a:off x="2250685" y="2609105"/>
              <a:ext cx="1047547" cy="320839"/>
            </a:xfrm>
            <a:prstGeom prst="rect">
              <a:avLst/>
            </a:prstGeom>
            <a:noFill/>
          </p:spPr>
          <p:txBody>
            <a:bodyPr wrap="none" rtlCol="0">
              <a:spAutoFit/>
            </a:bodyPr>
            <a:lstStyle/>
            <a:p>
              <a:r>
                <a:rPr lang="en-US" sz="900" b="1" i="1">
                  <a:solidFill>
                    <a:schemeClr val="bg1"/>
                  </a:solidFill>
                </a:rPr>
                <a:t>1</a:t>
              </a:r>
              <a:r>
                <a:rPr lang="en-US" sz="900" b="1" i="1" baseline="30000">
                  <a:solidFill>
                    <a:schemeClr val="bg1"/>
                  </a:solidFill>
                </a:rPr>
                <a:t>st</a:t>
              </a:r>
              <a:r>
                <a:rPr lang="en-US" sz="900" b="1" i="1">
                  <a:solidFill>
                    <a:schemeClr val="bg1"/>
                  </a:solidFill>
                </a:rPr>
                <a:t> year</a:t>
              </a:r>
            </a:p>
          </p:txBody>
        </p:sp>
        <p:sp>
          <p:nvSpPr>
            <p:cNvPr id="272" name="TextBox 271">
              <a:extLst>
                <a:ext uri="{FF2B5EF4-FFF2-40B4-BE49-F238E27FC236}">
                  <a16:creationId xmlns:a16="http://schemas.microsoft.com/office/drawing/2014/main" id="{16EC7457-ECBB-48A0-A45A-1742B6D28405}"/>
                </a:ext>
              </a:extLst>
            </p:cNvPr>
            <p:cNvSpPr txBox="1"/>
            <p:nvPr/>
          </p:nvSpPr>
          <p:spPr>
            <a:xfrm>
              <a:off x="4487602" y="2609105"/>
              <a:ext cx="2299019" cy="320839"/>
            </a:xfrm>
            <a:prstGeom prst="rect">
              <a:avLst/>
            </a:prstGeom>
            <a:noFill/>
          </p:spPr>
          <p:txBody>
            <a:bodyPr wrap="none" rtlCol="0">
              <a:spAutoFit/>
            </a:bodyPr>
            <a:lstStyle/>
            <a:p>
              <a:r>
                <a:rPr lang="en-US" sz="900" b="1" i="1">
                  <a:solidFill>
                    <a:schemeClr val="bg1"/>
                  </a:solidFill>
                </a:rPr>
                <a:t>« Normal running »</a:t>
              </a:r>
            </a:p>
          </p:txBody>
        </p:sp>
      </p:grpSp>
      <p:sp>
        <p:nvSpPr>
          <p:cNvPr id="56" name="Speech Bubble: Rectangle 55">
            <a:extLst>
              <a:ext uri="{FF2B5EF4-FFF2-40B4-BE49-F238E27FC236}">
                <a16:creationId xmlns:a16="http://schemas.microsoft.com/office/drawing/2014/main" id="{90B3BA73-A454-4035-AA61-C501C852598D}"/>
              </a:ext>
            </a:extLst>
          </p:cNvPr>
          <p:cNvSpPr/>
          <p:nvPr/>
        </p:nvSpPr>
        <p:spPr>
          <a:xfrm>
            <a:off x="5536196" y="1421565"/>
            <a:ext cx="1500448" cy="81321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700">
              <a:solidFill>
                <a:schemeClr val="tx1"/>
              </a:solidFill>
            </a:endParaRPr>
          </a:p>
        </p:txBody>
      </p:sp>
      <p:sp>
        <p:nvSpPr>
          <p:cNvPr id="57" name="TextBox 56">
            <a:extLst>
              <a:ext uri="{FF2B5EF4-FFF2-40B4-BE49-F238E27FC236}">
                <a16:creationId xmlns:a16="http://schemas.microsoft.com/office/drawing/2014/main" id="{0F1D0CB8-4A71-4ED6-B784-E4729BBF158E}"/>
              </a:ext>
            </a:extLst>
          </p:cNvPr>
          <p:cNvSpPr txBox="1"/>
          <p:nvPr/>
        </p:nvSpPr>
        <p:spPr>
          <a:xfrm>
            <a:off x="5530036" y="1421564"/>
            <a:ext cx="995882" cy="807843"/>
          </a:xfrm>
          <a:prstGeom prst="rect">
            <a:avLst/>
          </a:prstGeom>
          <a:noFill/>
        </p:spPr>
        <p:txBody>
          <a:bodyPr wrap="square" rtlCol="0">
            <a:noAutofit/>
          </a:bodyPr>
          <a:lstStyle/>
          <a:p>
            <a:pPr marL="171450" indent="-171450">
              <a:buFont typeface="Arial" panose="020B0604020202020204" pitchFamily="34" charset="0"/>
              <a:buChar char="•"/>
            </a:pPr>
            <a:r>
              <a:rPr lang="en-US" sz="700">
                <a:solidFill>
                  <a:schemeClr val="tx1"/>
                </a:solidFill>
              </a:rPr>
              <a:t>4 front-end engineer</a:t>
            </a:r>
          </a:p>
          <a:p>
            <a:pPr marL="171450" indent="-171450">
              <a:buFont typeface="Arial" panose="020B0604020202020204" pitchFamily="34" charset="0"/>
              <a:buChar char="•"/>
            </a:pPr>
            <a:r>
              <a:rPr lang="en-US" sz="700">
                <a:solidFill>
                  <a:schemeClr val="tx1"/>
                </a:solidFill>
              </a:rPr>
              <a:t>2 back-end engineer</a:t>
            </a:r>
          </a:p>
          <a:p>
            <a:pPr marL="171450" indent="-171450">
              <a:buFont typeface="Arial" panose="020B0604020202020204" pitchFamily="34" charset="0"/>
              <a:buChar char="•"/>
            </a:pPr>
            <a:r>
              <a:rPr lang="en-US" sz="700">
                <a:solidFill>
                  <a:schemeClr val="tx1"/>
                </a:solidFill>
              </a:rPr>
              <a:t>3 business &amp; partnership developer </a:t>
            </a:r>
          </a:p>
        </p:txBody>
      </p:sp>
      <p:sp>
        <p:nvSpPr>
          <p:cNvPr id="278" name="TextBox 277">
            <a:extLst>
              <a:ext uri="{FF2B5EF4-FFF2-40B4-BE49-F238E27FC236}">
                <a16:creationId xmlns:a16="http://schemas.microsoft.com/office/drawing/2014/main" id="{8B7C075F-57F1-430E-9CBD-277D22E6865C}"/>
              </a:ext>
            </a:extLst>
          </p:cNvPr>
          <p:cNvSpPr txBox="1"/>
          <p:nvPr/>
        </p:nvSpPr>
        <p:spPr>
          <a:xfrm>
            <a:off x="6461986" y="1421564"/>
            <a:ext cx="532973" cy="807843"/>
          </a:xfrm>
          <a:prstGeom prst="rect">
            <a:avLst/>
          </a:prstGeom>
          <a:noFill/>
        </p:spPr>
        <p:txBody>
          <a:bodyPr wrap="square" rtlCol="0">
            <a:noAutofit/>
          </a:bodyPr>
          <a:lstStyle/>
          <a:p>
            <a:r>
              <a:rPr lang="en-US" sz="700"/>
              <a:t>400K €</a:t>
            </a:r>
          </a:p>
          <a:p>
            <a:endParaRPr lang="en-US" sz="700">
              <a:solidFill>
                <a:schemeClr val="tx1"/>
              </a:solidFill>
            </a:endParaRPr>
          </a:p>
          <a:p>
            <a:r>
              <a:rPr lang="en-US" sz="700"/>
              <a:t>200K €</a:t>
            </a:r>
          </a:p>
          <a:p>
            <a:endParaRPr lang="en-US" sz="700"/>
          </a:p>
          <a:p>
            <a:r>
              <a:rPr lang="en-US" sz="700"/>
              <a:t>150K €</a:t>
            </a:r>
          </a:p>
          <a:p>
            <a:endParaRPr lang="en-US" sz="700">
              <a:solidFill>
                <a:schemeClr val="tx1"/>
              </a:solidFill>
            </a:endParaRPr>
          </a:p>
        </p:txBody>
      </p:sp>
      <p:sp>
        <p:nvSpPr>
          <p:cNvPr id="279" name="Speech Bubble: Rectangle 278">
            <a:extLst>
              <a:ext uri="{FF2B5EF4-FFF2-40B4-BE49-F238E27FC236}">
                <a16:creationId xmlns:a16="http://schemas.microsoft.com/office/drawing/2014/main" id="{753E7841-3920-4683-BB1D-125003658373}"/>
              </a:ext>
            </a:extLst>
          </p:cNvPr>
          <p:cNvSpPr/>
          <p:nvPr/>
        </p:nvSpPr>
        <p:spPr>
          <a:xfrm>
            <a:off x="7335700" y="1421565"/>
            <a:ext cx="1500448" cy="81321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700">
              <a:solidFill>
                <a:schemeClr val="tx1"/>
              </a:solidFill>
            </a:endParaRPr>
          </a:p>
        </p:txBody>
      </p:sp>
      <p:sp>
        <p:nvSpPr>
          <p:cNvPr id="282" name="TextBox 281">
            <a:extLst>
              <a:ext uri="{FF2B5EF4-FFF2-40B4-BE49-F238E27FC236}">
                <a16:creationId xmlns:a16="http://schemas.microsoft.com/office/drawing/2014/main" id="{F044D7EA-F341-43C8-8839-798123DEA695}"/>
              </a:ext>
            </a:extLst>
          </p:cNvPr>
          <p:cNvSpPr txBox="1"/>
          <p:nvPr/>
        </p:nvSpPr>
        <p:spPr>
          <a:xfrm>
            <a:off x="7334345" y="1421564"/>
            <a:ext cx="995882" cy="807843"/>
          </a:xfrm>
          <a:prstGeom prst="rect">
            <a:avLst/>
          </a:prstGeom>
          <a:noFill/>
        </p:spPr>
        <p:txBody>
          <a:bodyPr wrap="square" rtlCol="0">
            <a:noAutofit/>
          </a:bodyPr>
          <a:lstStyle/>
          <a:p>
            <a:r>
              <a:rPr lang="en-US" sz="700"/>
              <a:t>+ 3 customers service</a:t>
            </a:r>
            <a:endParaRPr lang="en-US" sz="700">
              <a:solidFill>
                <a:schemeClr val="tx1"/>
              </a:solidFill>
            </a:endParaRPr>
          </a:p>
        </p:txBody>
      </p:sp>
      <p:sp>
        <p:nvSpPr>
          <p:cNvPr id="283" name="TextBox 282">
            <a:extLst>
              <a:ext uri="{FF2B5EF4-FFF2-40B4-BE49-F238E27FC236}">
                <a16:creationId xmlns:a16="http://schemas.microsoft.com/office/drawing/2014/main" id="{12C12906-33F5-459A-B499-6B8A4788DC81}"/>
              </a:ext>
            </a:extLst>
          </p:cNvPr>
          <p:cNvSpPr txBox="1"/>
          <p:nvPr/>
        </p:nvSpPr>
        <p:spPr>
          <a:xfrm>
            <a:off x="8308575" y="1421564"/>
            <a:ext cx="532973" cy="807843"/>
          </a:xfrm>
          <a:prstGeom prst="rect">
            <a:avLst/>
          </a:prstGeom>
          <a:noFill/>
        </p:spPr>
        <p:txBody>
          <a:bodyPr wrap="square" rtlCol="0">
            <a:noAutofit/>
          </a:bodyPr>
          <a:lstStyle/>
          <a:p>
            <a:r>
              <a:rPr lang="en-US" sz="700"/>
              <a:t>90K €</a:t>
            </a:r>
          </a:p>
        </p:txBody>
      </p:sp>
      <p:sp>
        <p:nvSpPr>
          <p:cNvPr id="59" name="ZoneTexte 47">
            <a:extLst>
              <a:ext uri="{FF2B5EF4-FFF2-40B4-BE49-F238E27FC236}">
                <a16:creationId xmlns:a16="http://schemas.microsoft.com/office/drawing/2014/main" id="{51AE60C1-5D3B-4474-95F0-A7CE40EC4AA6}"/>
              </a:ext>
            </a:extLst>
          </p:cNvPr>
          <p:cNvSpPr txBox="1"/>
          <p:nvPr/>
        </p:nvSpPr>
        <p:spPr>
          <a:xfrm>
            <a:off x="5468057" y="2753364"/>
            <a:ext cx="1445013" cy="923330"/>
          </a:xfrm>
          <a:prstGeom prst="rect">
            <a:avLst/>
          </a:prstGeom>
          <a:noFill/>
        </p:spPr>
        <p:txBody>
          <a:bodyPr wrap="square" rtlCol="0">
            <a:spAutoFit/>
          </a:bodyPr>
          <a:lstStyle/>
          <a:p>
            <a:pPr algn="ctr">
              <a:spcAft>
                <a:spcPts val="100"/>
              </a:spcAft>
            </a:pPr>
            <a:r>
              <a:rPr lang="en-US" sz="700" b="1">
                <a:solidFill>
                  <a:srgbClr val="009DB0"/>
                </a:solidFill>
                <a:latin typeface="+mj-lt"/>
              </a:rPr>
              <a:t>Cost</a:t>
            </a:r>
          </a:p>
          <a:p>
            <a:pPr marL="171450" indent="-171450">
              <a:spcAft>
                <a:spcPts val="100"/>
              </a:spcAft>
              <a:buFont typeface="Arial" panose="020B0604020202020204" pitchFamily="34" charset="0"/>
              <a:buChar char="•"/>
            </a:pPr>
            <a:r>
              <a:rPr lang="en-US" sz="700" b="1">
                <a:latin typeface="+mj-lt"/>
              </a:rPr>
              <a:t>1</a:t>
            </a:r>
            <a:r>
              <a:rPr lang="en-US" sz="700" b="1" baseline="30000">
                <a:latin typeface="+mj-lt"/>
              </a:rPr>
              <a:t>st</a:t>
            </a:r>
            <a:r>
              <a:rPr lang="en-US" sz="700" b="1">
                <a:latin typeface="+mj-lt"/>
              </a:rPr>
              <a:t> year : </a:t>
            </a:r>
          </a:p>
          <a:p>
            <a:pPr marL="108000">
              <a:spcAft>
                <a:spcPts val="100"/>
              </a:spcAft>
            </a:pPr>
            <a:r>
              <a:rPr lang="en-US" sz="700">
                <a:latin typeface="+mj-lt"/>
              </a:rPr>
              <a:t>750K </a:t>
            </a:r>
            <a:r>
              <a:rPr lang="en-US" sz="700"/>
              <a:t>€ wages cost</a:t>
            </a:r>
          </a:p>
          <a:p>
            <a:pPr marL="108000">
              <a:spcAft>
                <a:spcPts val="100"/>
              </a:spcAft>
            </a:pPr>
            <a:r>
              <a:rPr lang="en-US" sz="700"/>
              <a:t>150K € set-up fees</a:t>
            </a:r>
          </a:p>
          <a:p>
            <a:pPr marL="171450" indent="-171450">
              <a:spcAft>
                <a:spcPts val="100"/>
              </a:spcAft>
              <a:buFont typeface="Arial" panose="020B0604020202020204" pitchFamily="34" charset="0"/>
              <a:buChar char="•"/>
            </a:pPr>
            <a:r>
              <a:rPr lang="en-US" sz="700" b="1">
                <a:latin typeface="+mj-lt"/>
              </a:rPr>
              <a:t>Normal running:</a:t>
            </a:r>
          </a:p>
          <a:p>
            <a:pPr marL="108000">
              <a:spcAft>
                <a:spcPts val="100"/>
              </a:spcAft>
            </a:pPr>
            <a:r>
              <a:rPr lang="en-US" sz="700">
                <a:latin typeface="+mj-lt"/>
              </a:rPr>
              <a:t>840K </a:t>
            </a:r>
            <a:r>
              <a:rPr lang="en-US" sz="700"/>
              <a:t>€ wages cost</a:t>
            </a:r>
            <a:endParaRPr lang="en-US" sz="700" b="1">
              <a:solidFill>
                <a:srgbClr val="009DB0"/>
              </a:solidFill>
              <a:latin typeface="+mj-lt"/>
            </a:endParaRPr>
          </a:p>
          <a:p>
            <a:pPr marL="108000">
              <a:spcAft>
                <a:spcPts val="100"/>
              </a:spcAft>
            </a:pPr>
            <a:r>
              <a:rPr lang="en-US" sz="700">
                <a:latin typeface="+mj-lt"/>
              </a:rPr>
              <a:t>10K</a:t>
            </a:r>
            <a:r>
              <a:rPr lang="en-US" sz="700">
                <a:solidFill>
                  <a:srgbClr val="009DB0"/>
                </a:solidFill>
                <a:latin typeface="+mj-lt"/>
              </a:rPr>
              <a:t> </a:t>
            </a:r>
            <a:r>
              <a:rPr lang="en-US" sz="700"/>
              <a:t>€ running fees</a:t>
            </a:r>
          </a:p>
        </p:txBody>
      </p:sp>
      <p:sp>
        <p:nvSpPr>
          <p:cNvPr id="285" name="ZoneTexte 47">
            <a:extLst>
              <a:ext uri="{FF2B5EF4-FFF2-40B4-BE49-F238E27FC236}">
                <a16:creationId xmlns:a16="http://schemas.microsoft.com/office/drawing/2014/main" id="{BB6470FE-C75C-40CA-8B63-AC80818B672E}"/>
              </a:ext>
            </a:extLst>
          </p:cNvPr>
          <p:cNvSpPr txBox="1"/>
          <p:nvPr/>
        </p:nvSpPr>
        <p:spPr>
          <a:xfrm>
            <a:off x="6993902" y="2752902"/>
            <a:ext cx="1026467" cy="966931"/>
          </a:xfrm>
          <a:prstGeom prst="rect">
            <a:avLst/>
          </a:prstGeom>
          <a:noFill/>
        </p:spPr>
        <p:txBody>
          <a:bodyPr wrap="square" rtlCol="0">
            <a:spAutoFit/>
          </a:bodyPr>
          <a:lstStyle/>
          <a:p>
            <a:pPr algn="ctr">
              <a:spcAft>
                <a:spcPts val="100"/>
              </a:spcAft>
            </a:pPr>
            <a:r>
              <a:rPr lang="en-US" sz="700" b="1">
                <a:solidFill>
                  <a:srgbClr val="009DB0"/>
                </a:solidFill>
                <a:latin typeface="+mj-lt"/>
              </a:rPr>
              <a:t>Revenues</a:t>
            </a:r>
          </a:p>
          <a:p>
            <a:pPr algn="ctr"/>
            <a:r>
              <a:rPr lang="en-US" sz="700">
                <a:latin typeface="+mj-lt"/>
              </a:rPr>
              <a:t>5 000 customers</a:t>
            </a:r>
          </a:p>
          <a:p>
            <a:pPr algn="ctr"/>
            <a:r>
              <a:rPr lang="en-US" sz="700">
                <a:latin typeface="+mj-lt"/>
              </a:rPr>
              <a:t>x</a:t>
            </a:r>
          </a:p>
          <a:p>
            <a:pPr algn="ctr"/>
            <a:r>
              <a:rPr lang="en-US" sz="700">
                <a:latin typeface="+mj-lt"/>
              </a:rPr>
              <a:t>120</a:t>
            </a:r>
            <a:r>
              <a:rPr lang="en-US" sz="700"/>
              <a:t> € per year</a:t>
            </a:r>
          </a:p>
          <a:p>
            <a:pPr algn="ctr"/>
            <a:r>
              <a:rPr lang="en-US" sz="700"/>
              <a:t>=</a:t>
            </a:r>
          </a:p>
          <a:p>
            <a:pPr algn="ctr"/>
            <a:r>
              <a:rPr lang="en-US" sz="700"/>
              <a:t>600K €</a:t>
            </a:r>
          </a:p>
          <a:p>
            <a:pPr algn="ctr"/>
            <a:r>
              <a:rPr lang="en-US" sz="700"/>
              <a:t>+</a:t>
            </a:r>
          </a:p>
          <a:p>
            <a:pPr algn="ctr"/>
            <a:r>
              <a:rPr lang="en-US" sz="700"/>
              <a:t>Card revenues</a:t>
            </a:r>
          </a:p>
        </p:txBody>
      </p:sp>
      <p:sp>
        <p:nvSpPr>
          <p:cNvPr id="287" name="ZoneTexte 47">
            <a:extLst>
              <a:ext uri="{FF2B5EF4-FFF2-40B4-BE49-F238E27FC236}">
                <a16:creationId xmlns:a16="http://schemas.microsoft.com/office/drawing/2014/main" id="{41B607A5-CAFB-44C2-89AC-86CD3D8EA9BE}"/>
              </a:ext>
            </a:extLst>
          </p:cNvPr>
          <p:cNvSpPr txBox="1"/>
          <p:nvPr/>
        </p:nvSpPr>
        <p:spPr>
          <a:xfrm>
            <a:off x="8001285" y="2753540"/>
            <a:ext cx="1445014" cy="536044"/>
          </a:xfrm>
          <a:prstGeom prst="rect">
            <a:avLst/>
          </a:prstGeom>
          <a:noFill/>
        </p:spPr>
        <p:txBody>
          <a:bodyPr wrap="square" rtlCol="0">
            <a:spAutoFit/>
          </a:bodyPr>
          <a:lstStyle/>
          <a:p>
            <a:pPr algn="ctr">
              <a:spcAft>
                <a:spcPts val="100"/>
              </a:spcAft>
            </a:pPr>
            <a:r>
              <a:rPr lang="en-US" sz="700" b="1">
                <a:solidFill>
                  <a:srgbClr val="009DB0"/>
                </a:solidFill>
                <a:latin typeface="+mj-lt"/>
              </a:rPr>
              <a:t>Synergies to leverage</a:t>
            </a:r>
          </a:p>
          <a:p>
            <a:pPr algn="ctr">
              <a:spcAft>
                <a:spcPts val="100"/>
              </a:spcAft>
            </a:pPr>
            <a:r>
              <a:rPr lang="en-US" sz="700">
                <a:latin typeface="+mj-lt"/>
              </a:rPr>
              <a:t>To compensate cost CG should earn ≈100</a:t>
            </a:r>
            <a:r>
              <a:rPr lang="en-US" sz="700"/>
              <a:t> € per year per client on upsell</a:t>
            </a:r>
            <a:endParaRPr lang="en-US" sz="700">
              <a:solidFill>
                <a:srgbClr val="009DB0"/>
              </a:solidFill>
              <a:latin typeface="+mj-lt"/>
            </a:endParaRPr>
          </a:p>
        </p:txBody>
      </p:sp>
      <p:cxnSp>
        <p:nvCxnSpPr>
          <p:cNvPr id="288" name="Connecteur droit 21">
            <a:extLst>
              <a:ext uri="{FF2B5EF4-FFF2-40B4-BE49-F238E27FC236}">
                <a16:creationId xmlns:a16="http://schemas.microsoft.com/office/drawing/2014/main" id="{04DA6F09-1105-4F6D-99FB-14D47A96CAC9}"/>
              </a:ext>
            </a:extLst>
          </p:cNvPr>
          <p:cNvCxnSpPr>
            <a:cxnSpLocks/>
          </p:cNvCxnSpPr>
          <p:nvPr/>
        </p:nvCxnSpPr>
        <p:spPr bwMode="auto">
          <a:xfrm>
            <a:off x="5313374" y="1076733"/>
            <a:ext cx="418529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89" name="Rectangle 288">
            <a:extLst>
              <a:ext uri="{FF2B5EF4-FFF2-40B4-BE49-F238E27FC236}">
                <a16:creationId xmlns:a16="http://schemas.microsoft.com/office/drawing/2014/main" id="{0D387D4E-91BB-4EE1-9047-CCFC76AEEA63}"/>
              </a:ext>
            </a:extLst>
          </p:cNvPr>
          <p:cNvSpPr/>
          <p:nvPr/>
        </p:nvSpPr>
        <p:spPr>
          <a:xfrm>
            <a:off x="5530036" y="909376"/>
            <a:ext cx="3699743" cy="334714"/>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CG would need to leverage synergies between its neo-bank and its core activity to compensate the investment </a:t>
            </a:r>
          </a:p>
        </p:txBody>
      </p:sp>
      <p:sp>
        <p:nvSpPr>
          <p:cNvPr id="4" name="Rectangle 3">
            <a:extLst>
              <a:ext uri="{FF2B5EF4-FFF2-40B4-BE49-F238E27FC236}">
                <a16:creationId xmlns:a16="http://schemas.microsoft.com/office/drawing/2014/main" id="{445177AB-50DA-4BA9-9D0C-482661A26238}"/>
              </a:ext>
            </a:extLst>
          </p:cNvPr>
          <p:cNvSpPr/>
          <p:nvPr/>
        </p:nvSpPr>
        <p:spPr bwMode="auto">
          <a:xfrm>
            <a:off x="459701" y="3291727"/>
            <a:ext cx="485980" cy="3498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indent="1588" algn="ctr" defTabSz="914400" rtl="0" eaLnBrk="1" fontAlgn="base" latinLnBrk="0" hangingPunct="1">
              <a:lnSpc>
                <a:spcPct val="100000"/>
              </a:lnSpc>
              <a:spcBef>
                <a:spcPct val="0"/>
              </a:spcBef>
              <a:spcAft>
                <a:spcPct val="0"/>
              </a:spcAft>
              <a:buClrTx/>
              <a:buSzTx/>
              <a:buFontTx/>
              <a:buNone/>
              <a:tabLst>
                <a:tab pos="179388" algn="l"/>
              </a:tabLst>
            </a:pPr>
            <a:r>
              <a:rPr kumimoji="0" lang="en-US" sz="700" i="0" u="none" strike="noStrike" cap="none" normalizeH="0" baseline="0">
                <a:ln>
                  <a:noFill/>
                </a:ln>
                <a:solidFill>
                  <a:srgbClr val="009DB0"/>
                </a:solidFill>
                <a:effectLst/>
                <a:latin typeface="+mj-lt"/>
              </a:rPr>
              <a:t>Key</a:t>
            </a:r>
          </a:p>
          <a:p>
            <a:pPr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700">
                <a:solidFill>
                  <a:srgbClr val="009DB0"/>
                </a:solidFill>
                <a:latin typeface="+mj-lt"/>
              </a:rPr>
              <a:t>figures</a:t>
            </a:r>
            <a:endParaRPr kumimoji="0" lang="en-US" sz="700" i="0" u="none" strike="noStrike" cap="none" normalizeH="0" baseline="0">
              <a:ln>
                <a:noFill/>
              </a:ln>
              <a:solidFill>
                <a:srgbClr val="009DB0"/>
              </a:solidFill>
              <a:effectLst/>
              <a:latin typeface="+mj-lt"/>
            </a:endParaRPr>
          </a:p>
        </p:txBody>
      </p:sp>
      <p:sp>
        <p:nvSpPr>
          <p:cNvPr id="8" name="Rectangle 7">
            <a:extLst>
              <a:ext uri="{FF2B5EF4-FFF2-40B4-BE49-F238E27FC236}">
                <a16:creationId xmlns:a16="http://schemas.microsoft.com/office/drawing/2014/main" id="{00499383-87D2-401A-81DC-387A9B4D73CE}"/>
              </a:ext>
            </a:extLst>
          </p:cNvPr>
          <p:cNvSpPr/>
          <p:nvPr/>
        </p:nvSpPr>
        <p:spPr bwMode="auto">
          <a:xfrm>
            <a:off x="988170" y="3290892"/>
            <a:ext cx="4042344" cy="35093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endParaRPr lang="en-US" sz="900" b="1">
              <a:solidFill>
                <a:srgbClr val="009DB0"/>
              </a:solidFill>
              <a:latin typeface="+mj-lt"/>
            </a:endParaRPr>
          </a:p>
        </p:txBody>
      </p:sp>
      <p:sp>
        <p:nvSpPr>
          <p:cNvPr id="9" name="Triangle isocèle 40">
            <a:extLst>
              <a:ext uri="{FF2B5EF4-FFF2-40B4-BE49-F238E27FC236}">
                <a16:creationId xmlns:a16="http://schemas.microsoft.com/office/drawing/2014/main" id="{4F30CB22-23B8-41CE-B457-BA54B90EB6B3}"/>
              </a:ext>
            </a:extLst>
          </p:cNvPr>
          <p:cNvSpPr/>
          <p:nvPr/>
        </p:nvSpPr>
        <p:spPr bwMode="auto">
          <a:xfrm rot="5400000">
            <a:off x="329267" y="3420019"/>
            <a:ext cx="350935" cy="9006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147" name="TextBox 146">
            <a:extLst>
              <a:ext uri="{FF2B5EF4-FFF2-40B4-BE49-F238E27FC236}">
                <a16:creationId xmlns:a16="http://schemas.microsoft.com/office/drawing/2014/main" id="{E3A0B386-954D-4047-9C37-C308A0E10DAC}"/>
              </a:ext>
            </a:extLst>
          </p:cNvPr>
          <p:cNvSpPr txBox="1"/>
          <p:nvPr/>
        </p:nvSpPr>
        <p:spPr>
          <a:xfrm>
            <a:off x="1005277" y="3302181"/>
            <a:ext cx="1278572" cy="215444"/>
          </a:xfrm>
          <a:prstGeom prst="rect">
            <a:avLst/>
          </a:prstGeom>
          <a:noFill/>
        </p:spPr>
        <p:txBody>
          <a:bodyPr wrap="square" lIns="0" tIns="0" rIns="0" bIns="0">
            <a:spAutoFit/>
          </a:bodyPr>
          <a:lstStyle/>
          <a:p>
            <a:pPr algn="ctr">
              <a:buClr>
                <a:schemeClr val="tx1"/>
              </a:buClr>
            </a:pPr>
            <a:r>
              <a:rPr lang="en-US" sz="700" b="1">
                <a:solidFill>
                  <a:srgbClr val="009DB0"/>
                </a:solidFill>
              </a:rPr>
              <a:t>7 new</a:t>
            </a:r>
          </a:p>
          <a:p>
            <a:pPr algn="ctr">
              <a:buClr>
                <a:schemeClr val="tx1"/>
              </a:buClr>
            </a:pPr>
            <a:r>
              <a:rPr lang="en-US" sz="700"/>
              <a:t>neo-banks</a:t>
            </a:r>
            <a:r>
              <a:rPr lang="en-US" sz="700" b="1">
                <a:solidFill>
                  <a:srgbClr val="009DB0"/>
                </a:solidFill>
              </a:rPr>
              <a:t> </a:t>
            </a:r>
            <a:r>
              <a:rPr lang="en-US" sz="700"/>
              <a:t>created in 2019</a:t>
            </a:r>
          </a:p>
        </p:txBody>
      </p:sp>
      <p:sp>
        <p:nvSpPr>
          <p:cNvPr id="148" name="TextBox 147">
            <a:extLst>
              <a:ext uri="{FF2B5EF4-FFF2-40B4-BE49-F238E27FC236}">
                <a16:creationId xmlns:a16="http://schemas.microsoft.com/office/drawing/2014/main" id="{B27D5C28-AB0B-418D-91DA-C4150E6FDE67}"/>
              </a:ext>
            </a:extLst>
          </p:cNvPr>
          <p:cNvSpPr txBox="1"/>
          <p:nvPr/>
        </p:nvSpPr>
        <p:spPr>
          <a:xfrm>
            <a:off x="2380059" y="3302181"/>
            <a:ext cx="1207197" cy="323165"/>
          </a:xfrm>
          <a:prstGeom prst="rect">
            <a:avLst/>
          </a:prstGeom>
          <a:noFill/>
        </p:spPr>
        <p:txBody>
          <a:bodyPr wrap="square" lIns="0" tIns="0" rIns="0" bIns="0">
            <a:spAutoFit/>
          </a:bodyPr>
          <a:lstStyle/>
          <a:p>
            <a:pPr algn="ctr">
              <a:buClr>
                <a:schemeClr val="tx1"/>
              </a:buClr>
            </a:pPr>
            <a:r>
              <a:rPr lang="en-US" sz="700" b="1">
                <a:solidFill>
                  <a:srgbClr val="009DB0"/>
                </a:solidFill>
              </a:rPr>
              <a:t>32</a:t>
            </a:r>
          </a:p>
          <a:p>
            <a:pPr algn="ctr">
              <a:buClr>
                <a:schemeClr val="tx1"/>
              </a:buClr>
            </a:pPr>
            <a:r>
              <a:rPr lang="en-US" sz="700"/>
              <a:t>Existing neo-banks in France</a:t>
            </a:r>
          </a:p>
        </p:txBody>
      </p:sp>
      <p:sp>
        <p:nvSpPr>
          <p:cNvPr id="149" name="TextBox 148">
            <a:extLst>
              <a:ext uri="{FF2B5EF4-FFF2-40B4-BE49-F238E27FC236}">
                <a16:creationId xmlns:a16="http://schemas.microsoft.com/office/drawing/2014/main" id="{14D1E2C1-03EA-47EA-ABFF-46E93B28B1F1}"/>
              </a:ext>
            </a:extLst>
          </p:cNvPr>
          <p:cNvSpPr txBox="1"/>
          <p:nvPr/>
        </p:nvSpPr>
        <p:spPr>
          <a:xfrm>
            <a:off x="3683465" y="3302181"/>
            <a:ext cx="1278572" cy="323165"/>
          </a:xfrm>
          <a:prstGeom prst="rect">
            <a:avLst/>
          </a:prstGeom>
          <a:noFill/>
        </p:spPr>
        <p:txBody>
          <a:bodyPr wrap="square" lIns="0" tIns="0" rIns="0" bIns="0">
            <a:spAutoFit/>
          </a:bodyPr>
          <a:lstStyle/>
          <a:p>
            <a:pPr algn="ctr">
              <a:buClr>
                <a:schemeClr val="tx1"/>
              </a:buClr>
            </a:pPr>
            <a:r>
              <a:rPr lang="en-US" sz="700" b="1">
                <a:solidFill>
                  <a:srgbClr val="009DB0"/>
                </a:solidFill>
              </a:rPr>
              <a:t>x2,5 </a:t>
            </a:r>
          </a:p>
          <a:p>
            <a:pPr algn="ctr">
              <a:buClr>
                <a:schemeClr val="tx1"/>
              </a:buClr>
            </a:pPr>
            <a:r>
              <a:rPr lang="en-US" sz="700"/>
              <a:t>Number of active accounts between 2017 and 2019</a:t>
            </a:r>
          </a:p>
        </p:txBody>
      </p:sp>
      <p:grpSp>
        <p:nvGrpSpPr>
          <p:cNvPr id="12" name="Group 4">
            <a:extLst>
              <a:ext uri="{FF2B5EF4-FFF2-40B4-BE49-F238E27FC236}">
                <a16:creationId xmlns:a16="http://schemas.microsoft.com/office/drawing/2014/main" id="{865883FB-8F68-4438-8B83-C0E5747F8672}"/>
              </a:ext>
            </a:extLst>
          </p:cNvPr>
          <p:cNvGrpSpPr>
            <a:grpSpLocks noChangeAspect="1"/>
          </p:cNvGrpSpPr>
          <p:nvPr/>
        </p:nvGrpSpPr>
        <p:grpSpPr bwMode="auto">
          <a:xfrm>
            <a:off x="5801668" y="4611181"/>
            <a:ext cx="312894" cy="313740"/>
            <a:chOff x="788" y="800"/>
            <a:chExt cx="740" cy="742"/>
          </a:xfrm>
          <a:solidFill>
            <a:srgbClr val="009DB0"/>
          </a:solidFill>
        </p:grpSpPr>
        <p:sp>
          <p:nvSpPr>
            <p:cNvPr id="15" name="Freeform 5">
              <a:extLst>
                <a:ext uri="{FF2B5EF4-FFF2-40B4-BE49-F238E27FC236}">
                  <a16:creationId xmlns:a16="http://schemas.microsoft.com/office/drawing/2014/main" id="{299C08A1-729E-4A75-9B9F-6A36AB3E2794}"/>
                </a:ext>
              </a:extLst>
            </p:cNvPr>
            <p:cNvSpPr>
              <a:spLocks/>
            </p:cNvSpPr>
            <p:nvPr/>
          </p:nvSpPr>
          <p:spPr bwMode="auto">
            <a:xfrm>
              <a:off x="788" y="1008"/>
              <a:ext cx="521"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E2156B67-FF8D-46A3-BF50-B4843CDBE6F9}"/>
                </a:ext>
              </a:extLst>
            </p:cNvPr>
            <p:cNvSpPr>
              <a:spLocks/>
            </p:cNvSpPr>
            <p:nvPr/>
          </p:nvSpPr>
          <p:spPr bwMode="auto">
            <a:xfrm>
              <a:off x="1066" y="800"/>
              <a:ext cx="462" cy="463"/>
            </a:xfrm>
            <a:custGeom>
              <a:avLst/>
              <a:gdLst>
                <a:gd name="T0" fmla="*/ 0 w 462"/>
                <a:gd name="T1" fmla="*/ 0 h 463"/>
                <a:gd name="T2" fmla="*/ 0 w 462"/>
                <a:gd name="T3" fmla="*/ 139 h 463"/>
                <a:gd name="T4" fmla="*/ 46 w 462"/>
                <a:gd name="T5" fmla="*/ 139 h 463"/>
                <a:gd name="T6" fmla="*/ 46 w 462"/>
                <a:gd name="T7" fmla="*/ 46 h 463"/>
                <a:gd name="T8" fmla="*/ 416 w 462"/>
                <a:gd name="T9" fmla="*/ 46 h 463"/>
                <a:gd name="T10" fmla="*/ 416 w 462"/>
                <a:gd name="T11" fmla="*/ 278 h 463"/>
                <a:gd name="T12" fmla="*/ 381 w 462"/>
                <a:gd name="T13" fmla="*/ 278 h 463"/>
                <a:gd name="T14" fmla="*/ 358 w 462"/>
                <a:gd name="T15" fmla="*/ 278 h 463"/>
                <a:gd name="T16" fmla="*/ 347 w 462"/>
                <a:gd name="T17" fmla="*/ 290 h 463"/>
                <a:gd name="T18" fmla="*/ 231 w 462"/>
                <a:gd name="T19" fmla="*/ 371 h 463"/>
                <a:gd name="T20" fmla="*/ 231 w 462"/>
                <a:gd name="T21" fmla="*/ 278 h 463"/>
                <a:gd name="T22" fmla="*/ 185 w 462"/>
                <a:gd name="T23" fmla="*/ 278 h 463"/>
                <a:gd name="T24" fmla="*/ 138 w 462"/>
                <a:gd name="T25" fmla="*/ 278 h 463"/>
                <a:gd name="T26" fmla="*/ 138 w 462"/>
                <a:gd name="T27" fmla="*/ 324 h 463"/>
                <a:gd name="T28" fmla="*/ 185 w 462"/>
                <a:gd name="T29" fmla="*/ 324 h 463"/>
                <a:gd name="T30" fmla="*/ 185 w 462"/>
                <a:gd name="T31" fmla="*/ 463 h 463"/>
                <a:gd name="T32" fmla="*/ 370 w 462"/>
                <a:gd name="T33" fmla="*/ 324 h 463"/>
                <a:gd name="T34" fmla="*/ 462 w 462"/>
                <a:gd name="T35" fmla="*/ 324 h 463"/>
                <a:gd name="T36" fmla="*/ 462 w 462"/>
                <a:gd name="T37" fmla="*/ 0 h 463"/>
                <a:gd name="T38" fmla="*/ 0 w 462"/>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2" h="463">
                  <a:moveTo>
                    <a:pt x="0" y="0"/>
                  </a:moveTo>
                  <a:lnTo>
                    <a:pt x="0" y="139"/>
                  </a:lnTo>
                  <a:lnTo>
                    <a:pt x="46" y="139"/>
                  </a:lnTo>
                  <a:lnTo>
                    <a:pt x="46" y="46"/>
                  </a:lnTo>
                  <a:lnTo>
                    <a:pt x="416" y="46"/>
                  </a:lnTo>
                  <a:lnTo>
                    <a:pt x="416" y="278"/>
                  </a:lnTo>
                  <a:lnTo>
                    <a:pt x="381" y="278"/>
                  </a:lnTo>
                  <a:lnTo>
                    <a:pt x="358" y="278"/>
                  </a:lnTo>
                  <a:lnTo>
                    <a:pt x="347" y="290"/>
                  </a:lnTo>
                  <a:lnTo>
                    <a:pt x="231" y="371"/>
                  </a:lnTo>
                  <a:lnTo>
                    <a:pt x="231" y="278"/>
                  </a:lnTo>
                  <a:lnTo>
                    <a:pt x="185" y="278"/>
                  </a:lnTo>
                  <a:lnTo>
                    <a:pt x="138" y="278"/>
                  </a:lnTo>
                  <a:lnTo>
                    <a:pt x="138" y="324"/>
                  </a:lnTo>
                  <a:lnTo>
                    <a:pt x="185" y="324"/>
                  </a:lnTo>
                  <a:lnTo>
                    <a:pt x="185" y="463"/>
                  </a:lnTo>
                  <a:lnTo>
                    <a:pt x="370" y="324"/>
                  </a:lnTo>
                  <a:lnTo>
                    <a:pt x="462" y="324"/>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Espace réservé du texte 63">
            <a:extLst>
              <a:ext uri="{FF2B5EF4-FFF2-40B4-BE49-F238E27FC236}">
                <a16:creationId xmlns:a16="http://schemas.microsoft.com/office/drawing/2014/main" id="{22267686-9492-4E7E-AC20-038869009FA7}"/>
              </a:ext>
            </a:extLst>
          </p:cNvPr>
          <p:cNvSpPr txBox="1">
            <a:spLocks/>
          </p:cNvSpPr>
          <p:nvPr/>
        </p:nvSpPr>
        <p:spPr>
          <a:xfrm>
            <a:off x="0" y="6580188"/>
            <a:ext cx="1863953"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a:latin typeface="+mj-lt"/>
              </a:rPr>
              <a:t>Sources: eleven research and analysis</a:t>
            </a:r>
          </a:p>
        </p:txBody>
      </p:sp>
    </p:spTree>
    <p:extLst>
      <p:ext uri="{BB962C8B-B14F-4D97-AF65-F5344CB8AC3E}">
        <p14:creationId xmlns:p14="http://schemas.microsoft.com/office/powerpoint/2010/main" val="275267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A566F19-94B9-455F-A3E7-595F58A5F2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 name="Object 1" hidden="1">
                        <a:extLst>
                          <a:ext uri="{FF2B5EF4-FFF2-40B4-BE49-F238E27FC236}">
                            <a16:creationId xmlns:a16="http://schemas.microsoft.com/office/drawing/2014/main" id="{5A566F19-94B9-455F-A3E7-595F58A5F2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A8D01A7F-CF9D-41E2-A69B-C4B89B777060}"/>
              </a:ext>
            </a:extLst>
          </p:cNvPr>
          <p:cNvSpPr>
            <a:spLocks noGrp="1"/>
          </p:cNvSpPr>
          <p:nvPr>
            <p:ph type="ctrTitle"/>
          </p:nvPr>
        </p:nvSpPr>
        <p:spPr/>
        <p:txBody>
          <a:bodyPr/>
          <a:lstStyle/>
          <a:p>
            <a:r>
              <a:rPr lang="en-US" sz="1300"/>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4294967295"/>
          </p:nvPr>
        </p:nvSpPr>
        <p:spPr>
          <a:xfrm>
            <a:off x="584514" y="980728"/>
            <a:ext cx="8814979" cy="5435600"/>
          </a:xfrm>
          <a:prstGeom prst="rect">
            <a:avLst/>
          </a:prstGeom>
          <a:noFill/>
        </p:spPr>
        <p:txBody>
          <a:bodyPr/>
          <a:lstStyle/>
          <a:p>
            <a:pPr marL="171450" indent="-171450" algn="just">
              <a:spcBef>
                <a:spcPts val="600"/>
              </a:spcBef>
              <a:spcAft>
                <a:spcPts val="600"/>
              </a:spcAft>
              <a:buFont typeface="Arial" panose="020B0604020202020204" pitchFamily="34" charset="0"/>
              <a:buChar char="•"/>
            </a:pPr>
            <a:r>
              <a:rPr lang="en-US" sz="1200"/>
              <a:t>In accordance with our agreement on our proposal dates as of June 29</a:t>
            </a:r>
            <a:r>
              <a:rPr lang="en-US" sz="1200" baseline="30000"/>
              <a:t>th</a:t>
            </a:r>
            <a:r>
              <a:rPr lang="en-US" sz="1200"/>
              <a:t>, 2020 (the “Agreement”) between </a:t>
            </a:r>
            <a:r>
              <a:rPr lang="en-US" sz="1200" err="1"/>
              <a:t>Apax</a:t>
            </a:r>
            <a:r>
              <a:rPr lang="en-US" sz="1200"/>
              <a:t> partners (the “Client”) and eleven Strategy Consultants (“eleven”), we attach our report related to the digital strategic buyer due diligence of CG. </a:t>
            </a:r>
          </a:p>
          <a:p>
            <a:pPr marL="171450" indent="-171450" algn="just">
              <a:spcBef>
                <a:spcPts val="600"/>
              </a:spcBef>
              <a:spcAft>
                <a:spcPts val="600"/>
              </a:spcAft>
              <a:buFont typeface="Arial" panose="020B0604020202020204" pitchFamily="34" charset="0"/>
              <a:buChar char="•"/>
            </a:pPr>
            <a:r>
              <a:rPr lang="en-US" sz="1200"/>
              <a:t>This document is confidential. It has been prepared by eleven for the sole use of the parties to whom it is addressed. Eleven will accept no liability or responsibility to any person other than the Client and then only as referred to in the Agreement. Eleven does not provide legal, accounting or tax advice. Client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US" sz="1200"/>
              <a:t>The analyses and conclusions contained in this report were concluded within three-week period from June 29</a:t>
            </a:r>
            <a:r>
              <a:rPr lang="en-US" sz="1200" baseline="30000"/>
              <a:t>th</a:t>
            </a:r>
            <a:r>
              <a:rPr lang="en-US" sz="1200"/>
              <a:t>, 2020.</a:t>
            </a:r>
          </a:p>
          <a:p>
            <a:pPr marL="171450" indent="-171450" algn="just">
              <a:spcBef>
                <a:spcPts val="600"/>
              </a:spcBef>
              <a:spcAft>
                <a:spcPts val="600"/>
              </a:spcAft>
              <a:buFont typeface="Arial" panose="020B0604020202020204" pitchFamily="34" charset="0"/>
              <a:buChar char="•"/>
            </a:pPr>
            <a:r>
              <a:rPr lang="en-US" sz="1200"/>
              <a:t>The report is based upon information obtained from the Client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US" sz="1200"/>
              <a:t>For purposes of the analyses presented in this report, eleven has relied upon, and considered accurate and complete data obtained from the Client and its advisers, publicly available information, interviews with clients,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US" sz="1200"/>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US" sz="1200"/>
              <a:t>Eleven has made no undertaking to update these materials after the dates cited in the Agreement. </a:t>
            </a:r>
          </a:p>
        </p:txBody>
      </p:sp>
    </p:spTree>
    <p:extLst>
      <p:ext uri="{BB962C8B-B14F-4D97-AF65-F5344CB8AC3E}">
        <p14:creationId xmlns:p14="http://schemas.microsoft.com/office/powerpoint/2010/main" val="317280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3">
            <a:extLst>
              <a:ext uri="{FF2B5EF4-FFF2-40B4-BE49-F238E27FC236}">
                <a16:creationId xmlns:a16="http://schemas.microsoft.com/office/drawing/2014/main" id="{34BE9A41-66A2-4072-9400-C1C6E7235A43}"/>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lnSpc>
                <a:spcPts val="1100"/>
              </a:lnSpc>
              <a:spcBef>
                <a:spcPts val="1200"/>
              </a:spcBef>
              <a:buFont typeface="+mj-lt"/>
              <a:buAutoNum type="arabicPeriod"/>
            </a:pPr>
            <a:r>
              <a:rPr lang="en-US" sz="1100" b="1">
                <a:solidFill>
                  <a:srgbClr val="009DB0"/>
                </a:solidFill>
                <a:latin typeface="+mj-lt"/>
              </a:rPr>
              <a:t>CG’s wealth management ecosystem and macro-digital trends</a:t>
            </a:r>
          </a:p>
          <a:p>
            <a:pPr marL="355600" indent="-228600">
              <a:lnSpc>
                <a:spcPts val="1100"/>
              </a:lnSpc>
              <a:spcBef>
                <a:spcPts val="1200"/>
              </a:spcBef>
              <a:buFont typeface="+mj-lt"/>
              <a:buAutoNum type="arabicPeriod"/>
            </a:pPr>
            <a:r>
              <a:rPr lang="en-US" sz="1100">
                <a:latin typeface="+mj-lt"/>
              </a:rPr>
              <a:t>CG’s ecosystem of prescribers: overview of CG’s prescription models and ongoing trends within those prescribers’ industries</a:t>
            </a:r>
          </a:p>
          <a:p>
            <a:pPr marL="355600" indent="-228600">
              <a:lnSpc>
                <a:spcPts val="1100"/>
              </a:lnSpc>
              <a:spcBef>
                <a:spcPts val="1200"/>
              </a:spcBef>
              <a:buFont typeface="+mj-lt"/>
              <a:buAutoNum type="arabicPeriod"/>
            </a:pPr>
            <a:r>
              <a:rPr lang="en-US" sz="1100">
                <a:latin typeface="+mj-lt"/>
              </a:rPr>
              <a:t>Wealth management products: customers’ expectations related to underlying assets and investment vehicle</a:t>
            </a:r>
          </a:p>
        </p:txBody>
      </p:sp>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370304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D3B6583-3C32-45B9-9CE7-3203C6D530E2}"/>
              </a:ext>
            </a:extLst>
          </p:cNvPr>
          <p:cNvSpPr/>
          <p:nvPr/>
        </p:nvSpPr>
        <p:spPr bwMode="auto">
          <a:xfrm>
            <a:off x="3769127" y="1590531"/>
            <a:ext cx="3836451" cy="1116292"/>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IFAs</a:t>
            </a:r>
          </a:p>
        </p:txBody>
      </p:sp>
      <p:sp>
        <p:nvSpPr>
          <p:cNvPr id="49" name="Rectangle 48">
            <a:extLst>
              <a:ext uri="{FF2B5EF4-FFF2-40B4-BE49-F238E27FC236}">
                <a16:creationId xmlns:a16="http://schemas.microsoft.com/office/drawing/2014/main" id="{790A29E9-E52A-4064-9F47-BAFF82BE2E1A}"/>
              </a:ext>
            </a:extLst>
          </p:cNvPr>
          <p:cNvSpPr/>
          <p:nvPr/>
        </p:nvSpPr>
        <p:spPr bwMode="auto">
          <a:xfrm>
            <a:off x="1568372" y="1587074"/>
            <a:ext cx="2100522" cy="2293673"/>
          </a:xfrm>
          <a:prstGeom prst="rect">
            <a:avLst/>
          </a:prstGeom>
          <a:solidFill>
            <a:srgbClr val="93CDDD"/>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Product savings referencing platforms</a:t>
            </a:r>
          </a:p>
        </p:txBody>
      </p:sp>
      <p:sp>
        <p:nvSpPr>
          <p:cNvPr id="25" name="Rectangle 24">
            <a:extLst>
              <a:ext uri="{FF2B5EF4-FFF2-40B4-BE49-F238E27FC236}">
                <a16:creationId xmlns:a16="http://schemas.microsoft.com/office/drawing/2014/main" id="{D65EA44F-4BAF-4467-A9BF-A466EB44FA24}"/>
              </a:ext>
            </a:extLst>
          </p:cNvPr>
          <p:cNvSpPr/>
          <p:nvPr/>
        </p:nvSpPr>
        <p:spPr bwMode="auto">
          <a:xfrm>
            <a:off x="153140" y="1582244"/>
            <a:ext cx="1282701" cy="433734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Asset producers</a:t>
            </a:r>
          </a:p>
        </p:txBody>
      </p:sp>
      <p:sp>
        <p:nvSpPr>
          <p:cNvPr id="43" name="Rectangle 42">
            <a:extLst>
              <a:ext uri="{FF2B5EF4-FFF2-40B4-BE49-F238E27FC236}">
                <a16:creationId xmlns:a16="http://schemas.microsoft.com/office/drawing/2014/main" id="{C7DEAE8F-E45E-46A1-A9DC-94D56CE5ADB0}"/>
              </a:ext>
            </a:extLst>
          </p:cNvPr>
          <p:cNvSpPr/>
          <p:nvPr/>
        </p:nvSpPr>
        <p:spPr bwMode="auto">
          <a:xfrm>
            <a:off x="3861892" y="1830415"/>
            <a:ext cx="3675377" cy="424971"/>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CGP/ </a:t>
            </a:r>
          </a:p>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err="1">
                <a:ln>
                  <a:noFill/>
                </a:ln>
                <a:effectLst/>
                <a:latin typeface="+mj-lt"/>
              </a:rPr>
              <a:t>CGPi</a:t>
            </a:r>
            <a:endParaRPr kumimoji="0" lang="en-US" sz="900" b="0" i="0" u="none" strike="noStrike" cap="none" normalizeH="0" baseline="0">
              <a:ln>
                <a:noFill/>
              </a:ln>
              <a:effectLst/>
              <a:latin typeface="+mj-lt"/>
            </a:endParaRPr>
          </a:p>
        </p:txBody>
      </p:sp>
      <p:sp>
        <p:nvSpPr>
          <p:cNvPr id="62" name="Rectangle 61">
            <a:extLst>
              <a:ext uri="{FF2B5EF4-FFF2-40B4-BE49-F238E27FC236}">
                <a16:creationId xmlns:a16="http://schemas.microsoft.com/office/drawing/2014/main" id="{8FC41710-1C39-45DB-8CA2-2C67BD725F7E}"/>
              </a:ext>
            </a:extLst>
          </p:cNvPr>
          <p:cNvSpPr/>
          <p:nvPr/>
        </p:nvSpPr>
        <p:spPr bwMode="auto">
          <a:xfrm>
            <a:off x="3779161" y="2758614"/>
            <a:ext cx="3835085" cy="352070"/>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900">
                <a:latin typeface="+mj-lt"/>
              </a:rPr>
              <a:t>Retail banks </a:t>
            </a:r>
          </a:p>
          <a:p>
            <a:r>
              <a:rPr lang="en-US" sz="900">
                <a:latin typeface="+mj-lt"/>
              </a:rPr>
              <a:t>and insurers </a:t>
            </a:r>
          </a:p>
        </p:txBody>
      </p:sp>
      <p:sp>
        <p:nvSpPr>
          <p:cNvPr id="65" name="Rectangle 64">
            <a:extLst>
              <a:ext uri="{FF2B5EF4-FFF2-40B4-BE49-F238E27FC236}">
                <a16:creationId xmlns:a16="http://schemas.microsoft.com/office/drawing/2014/main" id="{2A15B62C-53F7-4319-878A-5D62EFE6CE87}"/>
              </a:ext>
            </a:extLst>
          </p:cNvPr>
          <p:cNvSpPr/>
          <p:nvPr/>
        </p:nvSpPr>
        <p:spPr bwMode="auto">
          <a:xfrm>
            <a:off x="3779159" y="3160682"/>
            <a:ext cx="3835085" cy="352070"/>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900">
                <a:latin typeface="+mj-lt"/>
              </a:rPr>
              <a:t>Private </a:t>
            </a:r>
          </a:p>
          <a:p>
            <a:r>
              <a:rPr lang="en-US" sz="900">
                <a:latin typeface="+mj-lt"/>
              </a:rPr>
              <a:t>banks</a:t>
            </a:r>
          </a:p>
        </p:txBody>
      </p:sp>
      <p:sp>
        <p:nvSpPr>
          <p:cNvPr id="66" name="Rectangle 65">
            <a:extLst>
              <a:ext uri="{FF2B5EF4-FFF2-40B4-BE49-F238E27FC236}">
                <a16:creationId xmlns:a16="http://schemas.microsoft.com/office/drawing/2014/main" id="{C84EEC8E-0B07-4AB9-8633-E111B6FDFAD5}"/>
              </a:ext>
            </a:extLst>
          </p:cNvPr>
          <p:cNvSpPr/>
          <p:nvPr/>
        </p:nvSpPr>
        <p:spPr bwMode="auto">
          <a:xfrm>
            <a:off x="3841510" y="2299381"/>
            <a:ext cx="3698635" cy="35207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Other players:</a:t>
            </a:r>
          </a:p>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Brokers, Fam</a:t>
            </a:r>
            <a:r>
              <a:rPr lang="en-US" sz="900">
                <a:latin typeface="+mj-lt"/>
              </a:rPr>
              <a:t>ily offices </a:t>
            </a:r>
            <a:r>
              <a:rPr kumimoji="0" lang="en-US" sz="900" b="0" i="0" u="none" strike="noStrike" cap="none" normalizeH="0" baseline="0">
                <a:ln>
                  <a:noFill/>
                </a:ln>
                <a:effectLst/>
                <a:latin typeface="+mj-lt"/>
              </a:rPr>
              <a:t> </a:t>
            </a:r>
          </a:p>
        </p:txBody>
      </p:sp>
      <p:sp>
        <p:nvSpPr>
          <p:cNvPr id="2" name="Titre 1">
            <a:extLst>
              <a:ext uri="{FF2B5EF4-FFF2-40B4-BE49-F238E27FC236}">
                <a16:creationId xmlns:a16="http://schemas.microsoft.com/office/drawing/2014/main" id="{735CFE8C-9178-44B9-9327-B1E0812964EC}"/>
              </a:ext>
            </a:extLst>
          </p:cNvPr>
          <p:cNvSpPr>
            <a:spLocks noGrp="1"/>
          </p:cNvSpPr>
          <p:nvPr>
            <p:ph type="ctrTitle"/>
          </p:nvPr>
        </p:nvSpPr>
        <p:spPr/>
        <p:txBody>
          <a:bodyPr/>
          <a:lstStyle/>
          <a:p>
            <a:r>
              <a:rPr lang="en-US" sz="1300"/>
              <a:t>CG’s</a:t>
            </a:r>
            <a:r>
              <a:rPr lang="en-US" sz="1300">
                <a:solidFill>
                  <a:srgbClr val="009DB0"/>
                </a:solidFill>
              </a:rPr>
              <a:t> </a:t>
            </a:r>
            <a:r>
              <a:rPr lang="en-US" sz="1300"/>
              <a:t>ecosystem is increasingly </a:t>
            </a:r>
            <a:r>
              <a:rPr lang="en-US" sz="1300">
                <a:solidFill>
                  <a:srgbClr val="009DB0"/>
                </a:solidFill>
              </a:rPr>
              <a:t>complex </a:t>
            </a:r>
            <a:r>
              <a:rPr lang="en-US" sz="1300"/>
              <a:t>with an increasing number </a:t>
            </a:r>
            <a:r>
              <a:rPr lang="en-US" sz="1300">
                <a:solidFill>
                  <a:srgbClr val="009DB0"/>
                </a:solidFill>
              </a:rPr>
              <a:t>digital intermediaries and services providers</a:t>
            </a:r>
            <a:r>
              <a:rPr lang="en-US" sz="1300">
                <a:solidFill>
                  <a:schemeClr val="tx2"/>
                </a:solidFill>
              </a:rPr>
              <a:t> </a:t>
            </a:r>
            <a:r>
              <a:rPr lang="en-US" sz="1300"/>
              <a:t>between the end-clients and the asset producers</a:t>
            </a:r>
          </a:p>
        </p:txBody>
      </p:sp>
      <p:cxnSp>
        <p:nvCxnSpPr>
          <p:cNvPr id="5" name="Connecteur droit 4">
            <a:extLst>
              <a:ext uri="{FF2B5EF4-FFF2-40B4-BE49-F238E27FC236}">
                <a16:creationId xmlns:a16="http://schemas.microsoft.com/office/drawing/2014/main" id="{EB693CF3-5CD5-4AEE-BA3D-63A298CCE915}"/>
              </a:ext>
            </a:extLst>
          </p:cNvPr>
          <p:cNvCxnSpPr>
            <a:cxnSpLocks/>
          </p:cNvCxnSpPr>
          <p:nvPr/>
        </p:nvCxnSpPr>
        <p:spPr bwMode="auto">
          <a:xfrm>
            <a:off x="109668" y="113707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0BCA1AFA-E898-4C4A-B089-9AFD9FF7600A}"/>
              </a:ext>
            </a:extLst>
          </p:cNvPr>
          <p:cNvSpPr txBox="1"/>
          <p:nvPr/>
        </p:nvSpPr>
        <p:spPr>
          <a:xfrm>
            <a:off x="3275888" y="989408"/>
            <a:ext cx="3392462" cy="251817"/>
          </a:xfrm>
          <a:prstGeom prst="rect">
            <a:avLst/>
          </a:prstGeom>
          <a:solidFill>
            <a:schemeClr val="bg1"/>
          </a:solidFill>
        </p:spPr>
        <p:txBody>
          <a:bodyPr wrap="square" rtlCol="0">
            <a:noAutofit/>
          </a:bodyPr>
          <a:lstStyle/>
          <a:p>
            <a:pPr algn="ctr"/>
            <a:r>
              <a:rPr lang="en-US" sz="1100" b="1">
                <a:solidFill>
                  <a:srgbClr val="009DB0"/>
                </a:solidFill>
                <a:latin typeface="+mj-lt"/>
              </a:rPr>
              <a:t>Crystal group’s ecosystem</a:t>
            </a:r>
          </a:p>
        </p:txBody>
      </p:sp>
      <p:sp>
        <p:nvSpPr>
          <p:cNvPr id="12" name="Flèche : pentagone 11">
            <a:extLst>
              <a:ext uri="{FF2B5EF4-FFF2-40B4-BE49-F238E27FC236}">
                <a16:creationId xmlns:a16="http://schemas.microsoft.com/office/drawing/2014/main" id="{DD527C28-FB50-4656-95DB-A681546AE01F}"/>
              </a:ext>
            </a:extLst>
          </p:cNvPr>
          <p:cNvSpPr/>
          <p:nvPr/>
        </p:nvSpPr>
        <p:spPr bwMode="auto">
          <a:xfrm>
            <a:off x="153139" y="1304661"/>
            <a:ext cx="1405963" cy="226083"/>
          </a:xfrm>
          <a:prstGeom prst="homePlat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1" i="1" u="none" strike="noStrike" cap="none" normalizeH="0" baseline="0">
                <a:ln>
                  <a:noFill/>
                </a:ln>
                <a:solidFill>
                  <a:schemeClr val="bg1"/>
                </a:solidFill>
                <a:effectLst/>
                <a:latin typeface="+mj-lt"/>
              </a:rPr>
              <a:t>Producers</a:t>
            </a:r>
          </a:p>
        </p:txBody>
      </p:sp>
      <p:sp>
        <p:nvSpPr>
          <p:cNvPr id="16" name="Flèche : chevron 15">
            <a:extLst>
              <a:ext uri="{FF2B5EF4-FFF2-40B4-BE49-F238E27FC236}">
                <a16:creationId xmlns:a16="http://schemas.microsoft.com/office/drawing/2014/main" id="{D4E3EB14-44E2-442A-A578-F10E8AC23376}"/>
              </a:ext>
            </a:extLst>
          </p:cNvPr>
          <p:cNvSpPr/>
          <p:nvPr/>
        </p:nvSpPr>
        <p:spPr bwMode="auto">
          <a:xfrm>
            <a:off x="7778314" y="1304661"/>
            <a:ext cx="2026623" cy="226085"/>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B2C end-customers</a:t>
            </a:r>
          </a:p>
        </p:txBody>
      </p:sp>
      <p:sp>
        <p:nvSpPr>
          <p:cNvPr id="19" name="Flèche : chevron 18">
            <a:extLst>
              <a:ext uri="{FF2B5EF4-FFF2-40B4-BE49-F238E27FC236}">
                <a16:creationId xmlns:a16="http://schemas.microsoft.com/office/drawing/2014/main" id="{AE6671B6-0445-4602-AB1B-DB475996009F}"/>
              </a:ext>
            </a:extLst>
          </p:cNvPr>
          <p:cNvSpPr/>
          <p:nvPr/>
        </p:nvSpPr>
        <p:spPr bwMode="auto">
          <a:xfrm>
            <a:off x="3673870" y="1299162"/>
            <a:ext cx="4080897" cy="226085"/>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Distributors</a:t>
            </a:r>
          </a:p>
        </p:txBody>
      </p:sp>
      <p:sp>
        <p:nvSpPr>
          <p:cNvPr id="26" name="Rectangle 25">
            <a:extLst>
              <a:ext uri="{FF2B5EF4-FFF2-40B4-BE49-F238E27FC236}">
                <a16:creationId xmlns:a16="http://schemas.microsoft.com/office/drawing/2014/main" id="{20A78F08-C6EB-4C53-82CE-C646F019B946}"/>
              </a:ext>
            </a:extLst>
          </p:cNvPr>
          <p:cNvSpPr/>
          <p:nvPr/>
        </p:nvSpPr>
        <p:spPr bwMode="auto">
          <a:xfrm>
            <a:off x="216809" y="1794104"/>
            <a:ext cx="1121084" cy="90630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Retail Banks</a:t>
            </a:r>
          </a:p>
        </p:txBody>
      </p:sp>
      <p:sp>
        <p:nvSpPr>
          <p:cNvPr id="29" name="Rectangle 28">
            <a:extLst>
              <a:ext uri="{FF2B5EF4-FFF2-40B4-BE49-F238E27FC236}">
                <a16:creationId xmlns:a16="http://schemas.microsoft.com/office/drawing/2014/main" id="{F4350D6C-FF66-4ECF-8AD7-98FB3867579C}"/>
              </a:ext>
            </a:extLst>
          </p:cNvPr>
          <p:cNvSpPr/>
          <p:nvPr/>
        </p:nvSpPr>
        <p:spPr bwMode="auto">
          <a:xfrm>
            <a:off x="216809" y="2763492"/>
            <a:ext cx="1117989" cy="829399"/>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Insurers</a:t>
            </a:r>
          </a:p>
        </p:txBody>
      </p:sp>
      <p:sp>
        <p:nvSpPr>
          <p:cNvPr id="30" name="Rectangle 29">
            <a:extLst>
              <a:ext uri="{FF2B5EF4-FFF2-40B4-BE49-F238E27FC236}">
                <a16:creationId xmlns:a16="http://schemas.microsoft.com/office/drawing/2014/main" id="{09F363D3-96BF-40E4-BE1B-92B2B593FA16}"/>
              </a:ext>
            </a:extLst>
          </p:cNvPr>
          <p:cNvSpPr/>
          <p:nvPr/>
        </p:nvSpPr>
        <p:spPr bwMode="auto">
          <a:xfrm>
            <a:off x="216809" y="4364182"/>
            <a:ext cx="1113084" cy="152912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Asset managers</a:t>
            </a:r>
          </a:p>
        </p:txBody>
      </p:sp>
      <p:sp>
        <p:nvSpPr>
          <p:cNvPr id="45" name="Rectangle 44">
            <a:extLst>
              <a:ext uri="{FF2B5EF4-FFF2-40B4-BE49-F238E27FC236}">
                <a16:creationId xmlns:a16="http://schemas.microsoft.com/office/drawing/2014/main" id="{1986FDC8-B9E3-45D8-840D-DE30E0F3812C}"/>
              </a:ext>
            </a:extLst>
          </p:cNvPr>
          <p:cNvSpPr/>
          <p:nvPr/>
        </p:nvSpPr>
        <p:spPr bwMode="auto">
          <a:xfrm>
            <a:off x="3413136" y="4073460"/>
            <a:ext cx="4217900" cy="932962"/>
          </a:xfrm>
          <a:prstGeom prst="rect">
            <a:avLst/>
          </a:prstGeom>
          <a:solidFill>
            <a:srgbClr val="93CDDD"/>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Software editors</a:t>
            </a:r>
          </a:p>
        </p:txBody>
      </p:sp>
      <p:sp>
        <p:nvSpPr>
          <p:cNvPr id="4" name="Flèche : chevron 3">
            <a:extLst>
              <a:ext uri="{FF2B5EF4-FFF2-40B4-BE49-F238E27FC236}">
                <a16:creationId xmlns:a16="http://schemas.microsoft.com/office/drawing/2014/main" id="{B94966FA-1DA7-4AF6-915D-1DF3E3820E12}"/>
              </a:ext>
            </a:extLst>
          </p:cNvPr>
          <p:cNvSpPr/>
          <p:nvPr/>
        </p:nvSpPr>
        <p:spPr bwMode="auto">
          <a:xfrm>
            <a:off x="1553081" y="1297302"/>
            <a:ext cx="2177409" cy="223802"/>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B2B intermediaries </a:t>
            </a:r>
          </a:p>
        </p:txBody>
      </p:sp>
      <p:sp>
        <p:nvSpPr>
          <p:cNvPr id="64" name="Rectangle 63">
            <a:extLst>
              <a:ext uri="{FF2B5EF4-FFF2-40B4-BE49-F238E27FC236}">
                <a16:creationId xmlns:a16="http://schemas.microsoft.com/office/drawing/2014/main" id="{AD38EE25-37FE-41CA-91A5-10730F6E4C8F}"/>
              </a:ext>
            </a:extLst>
          </p:cNvPr>
          <p:cNvSpPr/>
          <p:nvPr/>
        </p:nvSpPr>
        <p:spPr bwMode="auto">
          <a:xfrm>
            <a:off x="142869" y="6042197"/>
            <a:ext cx="9620261" cy="301493"/>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000">
                <a:latin typeface="+mj-lt"/>
              </a:rPr>
              <a:t>Regulators </a:t>
            </a:r>
          </a:p>
        </p:txBody>
      </p:sp>
      <p:sp>
        <p:nvSpPr>
          <p:cNvPr id="68" name="Rectangle 67">
            <a:extLst>
              <a:ext uri="{FF2B5EF4-FFF2-40B4-BE49-F238E27FC236}">
                <a16:creationId xmlns:a16="http://schemas.microsoft.com/office/drawing/2014/main" id="{A8DC5AF4-85D3-4E67-B6B8-9B536B0B85AF}"/>
              </a:ext>
            </a:extLst>
          </p:cNvPr>
          <p:cNvSpPr/>
          <p:nvPr/>
        </p:nvSpPr>
        <p:spPr bwMode="auto">
          <a:xfrm>
            <a:off x="1504042" y="5073370"/>
            <a:ext cx="6139636" cy="846221"/>
          </a:xfrm>
          <a:prstGeom prst="rect">
            <a:avLst/>
          </a:prstGeom>
          <a:solidFill>
            <a:srgbClr val="93CD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a:latin typeface="+mj-lt"/>
              </a:rPr>
              <a:t>B2C mass market </a:t>
            </a:r>
          </a:p>
          <a:p>
            <a:r>
              <a:rPr lang="en-US" sz="1000">
                <a:latin typeface="+mj-lt"/>
              </a:rPr>
              <a:t>platforms </a:t>
            </a:r>
          </a:p>
        </p:txBody>
      </p:sp>
      <p:sp>
        <p:nvSpPr>
          <p:cNvPr id="72" name="Rectangle 71">
            <a:extLst>
              <a:ext uri="{FF2B5EF4-FFF2-40B4-BE49-F238E27FC236}">
                <a16:creationId xmlns:a16="http://schemas.microsoft.com/office/drawing/2014/main" id="{95F9C765-E45B-4A0E-8FA7-EF9993628A00}"/>
              </a:ext>
            </a:extLst>
          </p:cNvPr>
          <p:cNvSpPr/>
          <p:nvPr/>
        </p:nvSpPr>
        <p:spPr bwMode="auto">
          <a:xfrm>
            <a:off x="4853854" y="3600056"/>
            <a:ext cx="2768514" cy="421613"/>
          </a:xfrm>
          <a:prstGeom prst="rect">
            <a:avLst/>
          </a:prstGeom>
          <a:solidFill>
            <a:schemeClr val="bg2">
              <a:lumMod val="20000"/>
              <a:lumOff val="80000"/>
            </a:schemeClr>
          </a:solidFill>
          <a:ln w="9525" cap="flat" cmpd="sng" algn="ctr">
            <a:solidFill>
              <a:srgbClr val="E2E2E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000">
                <a:latin typeface="+mj-lt"/>
              </a:rPr>
              <a:t>Prescribers: </a:t>
            </a:r>
          </a:p>
          <a:p>
            <a:r>
              <a:rPr lang="en-US" sz="1000" i="1">
                <a:latin typeface="+mj-lt"/>
              </a:rPr>
              <a:t>CPAs, Notaries, Tax lawyers </a:t>
            </a:r>
          </a:p>
        </p:txBody>
      </p:sp>
      <p:sp>
        <p:nvSpPr>
          <p:cNvPr id="48" name="Rectangle 47">
            <a:extLst>
              <a:ext uri="{FF2B5EF4-FFF2-40B4-BE49-F238E27FC236}">
                <a16:creationId xmlns:a16="http://schemas.microsoft.com/office/drawing/2014/main" id="{033387F6-D89D-4B17-9C2F-BD3A10C156E5}"/>
              </a:ext>
            </a:extLst>
          </p:cNvPr>
          <p:cNvSpPr/>
          <p:nvPr/>
        </p:nvSpPr>
        <p:spPr bwMode="auto">
          <a:xfrm>
            <a:off x="329829" y="4633684"/>
            <a:ext cx="925988" cy="574615"/>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Financial </a:t>
            </a:r>
          </a:p>
        </p:txBody>
      </p:sp>
      <p:sp>
        <p:nvSpPr>
          <p:cNvPr id="50" name="Rectangle 49">
            <a:extLst>
              <a:ext uri="{FF2B5EF4-FFF2-40B4-BE49-F238E27FC236}">
                <a16:creationId xmlns:a16="http://schemas.microsoft.com/office/drawing/2014/main" id="{0ECDB943-E39A-4A0A-9F32-8309EAFABD68}"/>
              </a:ext>
            </a:extLst>
          </p:cNvPr>
          <p:cNvSpPr/>
          <p:nvPr/>
        </p:nvSpPr>
        <p:spPr bwMode="auto">
          <a:xfrm>
            <a:off x="318189" y="5271058"/>
            <a:ext cx="937628" cy="569286"/>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Real Estate</a:t>
            </a:r>
          </a:p>
        </p:txBody>
      </p:sp>
      <p:sp>
        <p:nvSpPr>
          <p:cNvPr id="10" name="Rectangle 9">
            <a:extLst>
              <a:ext uri="{FF2B5EF4-FFF2-40B4-BE49-F238E27FC236}">
                <a16:creationId xmlns:a16="http://schemas.microsoft.com/office/drawing/2014/main" id="{68CAC3B2-D91F-4F28-A8F1-D85077F47FFB}"/>
              </a:ext>
            </a:extLst>
          </p:cNvPr>
          <p:cNvSpPr/>
          <p:nvPr/>
        </p:nvSpPr>
        <p:spPr bwMode="auto">
          <a:xfrm>
            <a:off x="7791484" y="1582244"/>
            <a:ext cx="1981917" cy="433734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Investors </a:t>
            </a:r>
          </a:p>
        </p:txBody>
      </p:sp>
      <p:cxnSp>
        <p:nvCxnSpPr>
          <p:cNvPr id="13" name="Connecteur droit 12">
            <a:extLst>
              <a:ext uri="{FF2B5EF4-FFF2-40B4-BE49-F238E27FC236}">
                <a16:creationId xmlns:a16="http://schemas.microsoft.com/office/drawing/2014/main" id="{C4A761E2-C00E-471A-BF3E-F325032EAC46}"/>
              </a:ext>
            </a:extLst>
          </p:cNvPr>
          <p:cNvCxnSpPr>
            <a:cxnSpLocks/>
            <a:stCxn id="28" idx="0"/>
            <a:endCxn id="35" idx="2"/>
          </p:cNvCxnSpPr>
          <p:nvPr/>
        </p:nvCxnSpPr>
        <p:spPr bwMode="auto">
          <a:xfrm flipH="1">
            <a:off x="8788176" y="1907483"/>
            <a:ext cx="28421" cy="3972307"/>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8" name="Triangle isocèle 27">
            <a:extLst>
              <a:ext uri="{FF2B5EF4-FFF2-40B4-BE49-F238E27FC236}">
                <a16:creationId xmlns:a16="http://schemas.microsoft.com/office/drawing/2014/main" id="{276E5139-2D60-4BA5-B1D3-B5E8BC4B5EA1}"/>
              </a:ext>
            </a:extLst>
          </p:cNvPr>
          <p:cNvSpPr/>
          <p:nvPr/>
        </p:nvSpPr>
        <p:spPr bwMode="auto">
          <a:xfrm>
            <a:off x="8546923" y="1907483"/>
            <a:ext cx="589336" cy="752783"/>
          </a:xfrm>
          <a:prstGeom prst="triangle">
            <a:avLst>
              <a:gd name="adj" fmla="val 45759"/>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900">
              <a:solidFill>
                <a:schemeClr val="tx1">
                  <a:lumMod val="50000"/>
                  <a:lumOff val="50000"/>
                </a:schemeClr>
              </a:solidFill>
              <a:latin typeface="+mj-lt"/>
            </a:endParaRPr>
          </a:p>
        </p:txBody>
      </p:sp>
      <p:sp>
        <p:nvSpPr>
          <p:cNvPr id="33" name="Trapèze 32">
            <a:extLst>
              <a:ext uri="{FF2B5EF4-FFF2-40B4-BE49-F238E27FC236}">
                <a16:creationId xmlns:a16="http://schemas.microsoft.com/office/drawing/2014/main" id="{FA14935C-1602-48D3-B79B-E3C039393EFA}"/>
              </a:ext>
            </a:extLst>
          </p:cNvPr>
          <p:cNvSpPr/>
          <p:nvPr/>
        </p:nvSpPr>
        <p:spPr bwMode="auto">
          <a:xfrm>
            <a:off x="8255882" y="3218977"/>
            <a:ext cx="1071489" cy="543459"/>
          </a:xfrm>
          <a:prstGeom prst="trapezoid">
            <a:avLst>
              <a:gd name="adj" fmla="val 54010"/>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Core Affluent</a:t>
            </a:r>
          </a:p>
        </p:txBody>
      </p:sp>
      <p:sp>
        <p:nvSpPr>
          <p:cNvPr id="34" name="Trapèze 33">
            <a:extLst>
              <a:ext uri="{FF2B5EF4-FFF2-40B4-BE49-F238E27FC236}">
                <a16:creationId xmlns:a16="http://schemas.microsoft.com/office/drawing/2014/main" id="{D43E5294-36E4-4D07-AA1D-012D57983776}"/>
              </a:ext>
            </a:extLst>
          </p:cNvPr>
          <p:cNvSpPr/>
          <p:nvPr/>
        </p:nvSpPr>
        <p:spPr bwMode="auto">
          <a:xfrm>
            <a:off x="7996705" y="4321147"/>
            <a:ext cx="1512625" cy="533212"/>
          </a:xfrm>
          <a:prstGeom prst="trapezoid">
            <a:avLst>
              <a:gd name="adj" fmla="val 50624"/>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Mass affluent</a:t>
            </a:r>
          </a:p>
        </p:txBody>
      </p:sp>
      <p:sp>
        <p:nvSpPr>
          <p:cNvPr id="35" name="Trapèze 34">
            <a:extLst>
              <a:ext uri="{FF2B5EF4-FFF2-40B4-BE49-F238E27FC236}">
                <a16:creationId xmlns:a16="http://schemas.microsoft.com/office/drawing/2014/main" id="{D7A7146A-2BA2-4B91-A55D-B744AEEFD9CF}"/>
              </a:ext>
            </a:extLst>
          </p:cNvPr>
          <p:cNvSpPr/>
          <p:nvPr/>
        </p:nvSpPr>
        <p:spPr bwMode="auto">
          <a:xfrm>
            <a:off x="7898760" y="5413070"/>
            <a:ext cx="1778832" cy="466720"/>
          </a:xfrm>
          <a:prstGeom prst="trapezoid">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Mass market</a:t>
            </a:r>
          </a:p>
        </p:txBody>
      </p:sp>
      <p:sp>
        <p:nvSpPr>
          <p:cNvPr id="37" name="Rectangle 36">
            <a:extLst>
              <a:ext uri="{FF2B5EF4-FFF2-40B4-BE49-F238E27FC236}">
                <a16:creationId xmlns:a16="http://schemas.microsoft.com/office/drawing/2014/main" id="{C58666FD-AE75-43BF-A507-61751D532D54}"/>
              </a:ext>
            </a:extLst>
          </p:cNvPr>
          <p:cNvSpPr/>
          <p:nvPr/>
        </p:nvSpPr>
        <p:spPr bwMode="auto">
          <a:xfrm>
            <a:off x="1658535" y="2905052"/>
            <a:ext cx="1869138" cy="794521"/>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Single supplier platforms (i.e., e</a:t>
            </a:r>
            <a:r>
              <a:rPr lang="en-US" sz="900">
                <a:latin typeface="+mj-lt"/>
              </a:rPr>
              <a:t>xtranets)</a:t>
            </a:r>
            <a:endParaRPr kumimoji="0" lang="en-US" sz="900" b="0" i="0" u="none" strike="noStrike" cap="none" normalizeH="0" baseline="0">
              <a:ln>
                <a:noFill/>
              </a:ln>
              <a:effectLst/>
              <a:latin typeface="+mj-lt"/>
            </a:endParaRPr>
          </a:p>
        </p:txBody>
      </p:sp>
      <p:sp>
        <p:nvSpPr>
          <p:cNvPr id="40" name="Rectangle 39">
            <a:extLst>
              <a:ext uri="{FF2B5EF4-FFF2-40B4-BE49-F238E27FC236}">
                <a16:creationId xmlns:a16="http://schemas.microsoft.com/office/drawing/2014/main" id="{2E01B52A-141F-4329-AA14-687DA536D5E8}"/>
              </a:ext>
            </a:extLst>
          </p:cNvPr>
          <p:cNvSpPr/>
          <p:nvPr/>
        </p:nvSpPr>
        <p:spPr bwMode="auto">
          <a:xfrm>
            <a:off x="1658535" y="2024913"/>
            <a:ext cx="1852522" cy="811195"/>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Multi supplier platforms/ aggregators </a:t>
            </a:r>
          </a:p>
        </p:txBody>
      </p:sp>
      <p:sp>
        <p:nvSpPr>
          <p:cNvPr id="79" name="Rectangle 78">
            <a:extLst>
              <a:ext uri="{FF2B5EF4-FFF2-40B4-BE49-F238E27FC236}">
                <a16:creationId xmlns:a16="http://schemas.microsoft.com/office/drawing/2014/main" id="{0F0A83E3-E829-4847-B522-EF5115BF43F3}"/>
              </a:ext>
            </a:extLst>
          </p:cNvPr>
          <p:cNvSpPr/>
          <p:nvPr/>
        </p:nvSpPr>
        <p:spPr bwMode="auto">
          <a:xfrm>
            <a:off x="216809" y="3655975"/>
            <a:ext cx="1117989" cy="64512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Investment funds</a:t>
            </a:r>
          </a:p>
          <a:p>
            <a:pPr algn="ctr"/>
            <a:endParaRPr lang="en-US" sz="900">
              <a:latin typeface="+mj-lt"/>
            </a:endParaRPr>
          </a:p>
        </p:txBody>
      </p:sp>
      <p:pic>
        <p:nvPicPr>
          <p:cNvPr id="78" name="Picture 19" descr="Résultat de recherche d'images pour &quot;bnp asset management&quot;">
            <a:extLst>
              <a:ext uri="{FF2B5EF4-FFF2-40B4-BE49-F238E27FC236}">
                <a16:creationId xmlns:a16="http://schemas.microsoft.com/office/drawing/2014/main" id="{A5124773-0E3C-4ACC-88AC-15D23FFCAA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565" y="4808491"/>
            <a:ext cx="751451" cy="21090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7" descr="RÃ©sultat de recherche d'images pour &quot;ardian&quot;">
            <a:extLst>
              <a:ext uri="{FF2B5EF4-FFF2-40B4-BE49-F238E27FC236}">
                <a16:creationId xmlns:a16="http://schemas.microsoft.com/office/drawing/2014/main" id="{481C1EDA-F86C-4F93-B1DD-390B571C7D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322" y="4063060"/>
            <a:ext cx="599385" cy="1997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Résultat de recherche d'images pour &quot;bnp logo&quot;">
            <a:extLst>
              <a:ext uri="{FF2B5EF4-FFF2-40B4-BE49-F238E27FC236}">
                <a16:creationId xmlns:a16="http://schemas.microsoft.com/office/drawing/2014/main" id="{25A8DCB7-4E28-469E-BC75-E2B3B1BE81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85" y="2270812"/>
            <a:ext cx="411176" cy="1670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Résultat de recherche d'images pour &quot;primonial&quot;">
            <a:extLst>
              <a:ext uri="{FF2B5EF4-FFF2-40B4-BE49-F238E27FC236}">
                <a16:creationId xmlns:a16="http://schemas.microsoft.com/office/drawing/2014/main" id="{2F63C708-546E-45A8-8928-76DF1E94CA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6823" y="2134830"/>
            <a:ext cx="796442" cy="13069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Résultat de recherche d'images pour &quot;uff&quot;">
            <a:extLst>
              <a:ext uri="{FF2B5EF4-FFF2-40B4-BE49-F238E27FC236}">
                <a16:creationId xmlns:a16="http://schemas.microsoft.com/office/drawing/2014/main" id="{6E5E71F9-C577-42AF-BF83-1564A07D9C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0351" y="1915496"/>
            <a:ext cx="458736" cy="21333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121" name="Image 120">
            <a:extLst>
              <a:ext uri="{FF2B5EF4-FFF2-40B4-BE49-F238E27FC236}">
                <a16:creationId xmlns:a16="http://schemas.microsoft.com/office/drawing/2014/main" id="{B0DCA1B4-69D0-471B-B3D6-A94E5F7C1EA7}"/>
              </a:ext>
            </a:extLst>
          </p:cNvPr>
          <p:cNvPicPr>
            <a:picLocks noChangeAspect="1"/>
          </p:cNvPicPr>
          <p:nvPr/>
        </p:nvPicPr>
        <p:blipFill>
          <a:blip r:embed="rId7"/>
          <a:stretch>
            <a:fillRect/>
          </a:stretch>
        </p:blipFill>
        <p:spPr>
          <a:xfrm>
            <a:off x="6125956" y="1885232"/>
            <a:ext cx="383629" cy="365301"/>
          </a:xfrm>
          <a:prstGeom prst="rect">
            <a:avLst/>
          </a:prstGeom>
        </p:spPr>
      </p:pic>
      <p:pic>
        <p:nvPicPr>
          <p:cNvPr id="125" name="Picture 4" descr="Apax Partners — Wikipédia">
            <a:extLst>
              <a:ext uri="{FF2B5EF4-FFF2-40B4-BE49-F238E27FC236}">
                <a16:creationId xmlns:a16="http://schemas.microsoft.com/office/drawing/2014/main" id="{8DC4BA45-4BBB-4CD6-BA42-2B987BF9362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4329" y="3949579"/>
            <a:ext cx="487855" cy="15855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My Job Glasses | Jeremy Contrôleur de Gestion chez ODDO BHF">
            <a:extLst>
              <a:ext uri="{FF2B5EF4-FFF2-40B4-BE49-F238E27FC236}">
                <a16:creationId xmlns:a16="http://schemas.microsoft.com/office/drawing/2014/main" id="{3428690C-AA0B-4162-996A-4F8764932889}"/>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1351" y="3238797"/>
            <a:ext cx="512771" cy="2390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4" descr="RÃ©sultat de recherche d'images pour &quot;credit agricole&quot;">
            <a:extLst>
              <a:ext uri="{FF2B5EF4-FFF2-40B4-BE49-F238E27FC236}">
                <a16:creationId xmlns:a16="http://schemas.microsoft.com/office/drawing/2014/main" id="{3067AB25-8175-45F7-8C0F-6521E883DC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9177" y="1988821"/>
            <a:ext cx="230865" cy="18001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4" descr="RÃ©sultat de recherche d'images pour &quot;AXA&quot;">
            <a:extLst>
              <a:ext uri="{FF2B5EF4-FFF2-40B4-BE49-F238E27FC236}">
                <a16:creationId xmlns:a16="http://schemas.microsoft.com/office/drawing/2014/main" id="{A2FB8DAF-50EA-4BC2-8784-751976BEB0FD}"/>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64103" y="3215277"/>
            <a:ext cx="261146" cy="260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58" descr="RÃ©sultat de recherche d'images pour &quot;allianz&quot;">
            <a:extLst>
              <a:ext uri="{FF2B5EF4-FFF2-40B4-BE49-F238E27FC236}">
                <a16:creationId xmlns:a16="http://schemas.microsoft.com/office/drawing/2014/main" id="{87E560CF-BA0C-4D24-813D-A686BD8DABFA}"/>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526" y="3054814"/>
            <a:ext cx="507955" cy="1482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 descr="CIC logo : histoire, signification et évolution, symbole | Logo ...">
            <a:extLst>
              <a:ext uri="{FF2B5EF4-FFF2-40B4-BE49-F238E27FC236}">
                <a16:creationId xmlns:a16="http://schemas.microsoft.com/office/drawing/2014/main" id="{DF6137BC-3AEC-4FDB-98A3-C68A82A0BC0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0482" y="2382296"/>
            <a:ext cx="258397" cy="1670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4" descr="SG PRIVATE BANKING - Marque - Cours - Action - Bourse">
            <a:extLst>
              <a:ext uri="{FF2B5EF4-FFF2-40B4-BE49-F238E27FC236}">
                <a16:creationId xmlns:a16="http://schemas.microsoft.com/office/drawing/2014/main" id="{17D41459-9EA8-414E-AFB3-D6DEE3A6FC6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8622" y="3174809"/>
            <a:ext cx="969613" cy="31274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4" descr="RÃ©sultat de recherche d'images pour &quot;letus private office&quot;">
            <a:extLst>
              <a:ext uri="{FF2B5EF4-FFF2-40B4-BE49-F238E27FC236}">
                <a16:creationId xmlns:a16="http://schemas.microsoft.com/office/drawing/2014/main" id="{AFCBAA11-D436-47A8-8C4E-335CD358A30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307" r="25543"/>
          <a:stretch/>
        </p:blipFill>
        <p:spPr bwMode="auto">
          <a:xfrm>
            <a:off x="6798970" y="2367770"/>
            <a:ext cx="331306" cy="23151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8" descr="Résultat de recherche d'images pour &quot;logo generali patrimoine&quot;">
            <a:extLst>
              <a:ext uri="{FF2B5EF4-FFF2-40B4-BE49-F238E27FC236}">
                <a16:creationId xmlns:a16="http://schemas.microsoft.com/office/drawing/2014/main" id="{E8613250-1C29-4D65-BCDF-213ADFB547D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39370" y="3398707"/>
            <a:ext cx="523400" cy="16557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2" descr="Generali — Wikipédia">
            <a:extLst>
              <a:ext uri="{FF2B5EF4-FFF2-40B4-BE49-F238E27FC236}">
                <a16:creationId xmlns:a16="http://schemas.microsoft.com/office/drawing/2014/main" id="{47E2C2BC-6B4D-4709-A829-BFCCDDF5736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0204" y="3236909"/>
            <a:ext cx="261146" cy="2271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go de Groupe La Française">
            <a:extLst>
              <a:ext uri="{FF2B5EF4-FFF2-40B4-BE49-F238E27FC236}">
                <a16:creationId xmlns:a16="http://schemas.microsoft.com/office/drawing/2014/main" id="{40F5F087-898E-4DDF-BAC4-AF2FF95AF8A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0683" y="5508450"/>
            <a:ext cx="417729" cy="280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 de Carmignac">
            <a:extLst>
              <a:ext uri="{FF2B5EF4-FFF2-40B4-BE49-F238E27FC236}">
                <a16:creationId xmlns:a16="http://schemas.microsoft.com/office/drawing/2014/main" id="{20B7C75C-19AB-4A18-839C-CD768DAE6FD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0635" y="5043419"/>
            <a:ext cx="618179" cy="136882"/>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7C0FB832-3268-46E3-B5E6-700B21FD5FBB}"/>
              </a:ext>
            </a:extLst>
          </p:cNvPr>
          <p:cNvSpPr/>
          <p:nvPr/>
        </p:nvSpPr>
        <p:spPr bwMode="auto">
          <a:xfrm>
            <a:off x="3524076" y="5116908"/>
            <a:ext cx="1442925" cy="762881"/>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Neo banks</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(generalist </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and vertical)</a:t>
            </a:r>
            <a:endParaRPr kumimoji="0" lang="en-US" sz="900" b="0" i="0" u="none" strike="noStrike" cap="none" normalizeH="0" baseline="0">
              <a:ln>
                <a:noFill/>
              </a:ln>
              <a:effectLst/>
              <a:latin typeface="+mj-lt"/>
            </a:endParaRPr>
          </a:p>
        </p:txBody>
      </p:sp>
      <p:sp>
        <p:nvSpPr>
          <p:cNvPr id="178" name="Rectangle 177">
            <a:extLst>
              <a:ext uri="{FF2B5EF4-FFF2-40B4-BE49-F238E27FC236}">
                <a16:creationId xmlns:a16="http://schemas.microsoft.com/office/drawing/2014/main" id="{88DC4D53-EEEC-4B33-AE05-FF233B9B474C}"/>
              </a:ext>
            </a:extLst>
          </p:cNvPr>
          <p:cNvSpPr/>
          <p:nvPr/>
        </p:nvSpPr>
        <p:spPr bwMode="auto">
          <a:xfrm>
            <a:off x="5038892" y="5514606"/>
            <a:ext cx="2540206" cy="35207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Robo </a:t>
            </a:r>
          </a:p>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advisors</a:t>
            </a:r>
          </a:p>
        </p:txBody>
      </p:sp>
      <p:pic>
        <p:nvPicPr>
          <p:cNvPr id="111" name="Image 260">
            <a:extLst>
              <a:ext uri="{FF2B5EF4-FFF2-40B4-BE49-F238E27FC236}">
                <a16:creationId xmlns:a16="http://schemas.microsoft.com/office/drawing/2014/main" id="{1FB2AAFB-EA18-457E-9E3C-7A64012FA5B3}"/>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2889" y="5144758"/>
            <a:ext cx="474598" cy="185525"/>
          </a:xfrm>
          <a:prstGeom prst="rect">
            <a:avLst/>
          </a:prstGeom>
        </p:spPr>
      </p:pic>
      <p:pic>
        <p:nvPicPr>
          <p:cNvPr id="109" name="Image 539666">
            <a:extLst>
              <a:ext uri="{FF2B5EF4-FFF2-40B4-BE49-F238E27FC236}">
                <a16:creationId xmlns:a16="http://schemas.microsoft.com/office/drawing/2014/main" id="{130C3998-A542-405F-B063-70C12D37F4A2}"/>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783224" y="5643759"/>
            <a:ext cx="624952" cy="141137"/>
          </a:xfrm>
          <a:prstGeom prst="rect">
            <a:avLst/>
          </a:prstGeom>
        </p:spPr>
      </p:pic>
      <p:pic>
        <p:nvPicPr>
          <p:cNvPr id="1040" name="Picture 4" descr="Risultati immagini per nalo assurance">
            <a:extLst>
              <a:ext uri="{FF2B5EF4-FFF2-40B4-BE49-F238E27FC236}">
                <a16:creationId xmlns:a16="http://schemas.microsoft.com/office/drawing/2014/main" id="{61311972-BB6D-4453-9C7C-D2E0CBA854F4}"/>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09418" y="5613938"/>
            <a:ext cx="794908" cy="182651"/>
          </a:xfrm>
          <a:prstGeom prst="rect">
            <a:avLst/>
          </a:prstGeom>
          <a:noFill/>
          <a:extLst>
            <a:ext uri="{909E8E84-426E-40DD-AFC4-6F175D3DCCD1}">
              <a14:hiddenFill xmlns:a14="http://schemas.microsoft.com/office/drawing/2010/main">
                <a:solidFill>
                  <a:srgbClr val="FFFFFF"/>
                </a:solidFill>
              </a14:hiddenFill>
            </a:ext>
          </a:extLst>
        </p:spPr>
      </p:pic>
      <p:sp>
        <p:nvSpPr>
          <p:cNvPr id="180" name="ZoneTexte 179">
            <a:extLst>
              <a:ext uri="{FF2B5EF4-FFF2-40B4-BE49-F238E27FC236}">
                <a16:creationId xmlns:a16="http://schemas.microsoft.com/office/drawing/2014/main" id="{2010EBB2-E0E1-45D1-930D-D3E6DFFC8A4A}"/>
              </a:ext>
            </a:extLst>
          </p:cNvPr>
          <p:cNvSpPr txBox="1"/>
          <p:nvPr/>
        </p:nvSpPr>
        <p:spPr>
          <a:xfrm>
            <a:off x="8280820" y="2392256"/>
            <a:ext cx="1071554" cy="230832"/>
          </a:xfrm>
          <a:prstGeom prst="rect">
            <a:avLst/>
          </a:prstGeom>
          <a:noFill/>
        </p:spPr>
        <p:txBody>
          <a:bodyPr wrap="square">
            <a:spAutoFit/>
          </a:bodyPr>
          <a:lstStyle/>
          <a:p>
            <a:pPr algn="ctr"/>
            <a:r>
              <a:rPr lang="en-US" sz="900">
                <a:latin typeface="+mj-lt"/>
              </a:rPr>
              <a:t>HNWI</a:t>
            </a:r>
          </a:p>
        </p:txBody>
      </p:sp>
      <p:pic>
        <p:nvPicPr>
          <p:cNvPr id="1050" name="Picture 6" descr="Résultat de recherche d'images pour &quot;nortia platgform&quot;">
            <a:extLst>
              <a:ext uri="{FF2B5EF4-FFF2-40B4-BE49-F238E27FC236}">
                <a16:creationId xmlns:a16="http://schemas.microsoft.com/office/drawing/2014/main" id="{371E41F4-39FB-4F3F-BC4A-16AA9693F80D}"/>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5635" y="2193561"/>
            <a:ext cx="561305" cy="59913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de Groupe Apicil">
            <a:extLst>
              <a:ext uri="{FF2B5EF4-FFF2-40B4-BE49-F238E27FC236}">
                <a16:creationId xmlns:a16="http://schemas.microsoft.com/office/drawing/2014/main" id="{E59154BE-11AE-4839-AA2D-91831480C10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2299" y="3035410"/>
            <a:ext cx="508461" cy="161618"/>
          </a:xfrm>
          <a:prstGeom prst="rect">
            <a:avLst/>
          </a:prstGeom>
          <a:noFill/>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D94C4443-BF4B-4BDE-A280-6B4E17244F86}"/>
              </a:ext>
            </a:extLst>
          </p:cNvPr>
          <p:cNvSpPr/>
          <p:nvPr/>
        </p:nvSpPr>
        <p:spPr bwMode="auto">
          <a:xfrm>
            <a:off x="3223682" y="6416661"/>
            <a:ext cx="856620" cy="155895"/>
          </a:xfrm>
          <a:prstGeom prst="rect">
            <a:avLst/>
          </a:prstGeom>
          <a:solidFill>
            <a:srgbClr val="93CDDD"/>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a:latin typeface="+mj-lt"/>
              </a:rPr>
              <a:t>Tech Players</a:t>
            </a:r>
          </a:p>
        </p:txBody>
      </p:sp>
      <p:sp>
        <p:nvSpPr>
          <p:cNvPr id="201" name="Rectangle 200">
            <a:extLst>
              <a:ext uri="{FF2B5EF4-FFF2-40B4-BE49-F238E27FC236}">
                <a16:creationId xmlns:a16="http://schemas.microsoft.com/office/drawing/2014/main" id="{808A5386-349D-42F3-AA71-A5A0B213B7B6}"/>
              </a:ext>
            </a:extLst>
          </p:cNvPr>
          <p:cNvSpPr/>
          <p:nvPr/>
        </p:nvSpPr>
        <p:spPr bwMode="auto">
          <a:xfrm>
            <a:off x="3223682" y="6641012"/>
            <a:ext cx="856620" cy="155895"/>
          </a:xfrm>
          <a:prstGeom prst="rect">
            <a:avLst/>
          </a:prstGeom>
          <a:solidFill>
            <a:srgbClr val="F2F2F2"/>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a:latin typeface="+mj-lt"/>
              </a:rPr>
              <a:t>Trad. players</a:t>
            </a:r>
          </a:p>
        </p:txBody>
      </p:sp>
      <p:pic>
        <p:nvPicPr>
          <p:cNvPr id="2060" name="Picture 12" descr="Primonial Partenaires">
            <a:extLst>
              <a:ext uri="{FF2B5EF4-FFF2-40B4-BE49-F238E27FC236}">
                <a16:creationId xmlns:a16="http://schemas.microsoft.com/office/drawing/2014/main" id="{A8FC4B10-0EB6-4F1E-BA7D-93DD9455397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4039" y="2365632"/>
            <a:ext cx="897577" cy="254992"/>
          </a:xfrm>
          <a:prstGeom prst="rect">
            <a:avLst/>
          </a:prstGeom>
          <a:noFill/>
          <a:extLst>
            <a:ext uri="{909E8E84-426E-40DD-AFC4-6F175D3DCCD1}">
              <a14:hiddenFill xmlns:a14="http://schemas.microsoft.com/office/drawing/2010/main">
                <a:solidFill>
                  <a:srgbClr val="FFFFFF"/>
                </a:solidFill>
              </a14:hiddenFill>
            </a:ext>
          </a:extLst>
        </p:spPr>
      </p:pic>
      <p:sp>
        <p:nvSpPr>
          <p:cNvPr id="216" name="Espace réservé du texte 2">
            <a:extLst>
              <a:ext uri="{FF2B5EF4-FFF2-40B4-BE49-F238E27FC236}">
                <a16:creationId xmlns:a16="http://schemas.microsoft.com/office/drawing/2014/main" id="{69F461C2-74A9-4972-A876-83A98AEBCB75}"/>
              </a:ext>
            </a:extLst>
          </p:cNvPr>
          <p:cNvSpPr txBox="1">
            <a:spLocks/>
          </p:cNvSpPr>
          <p:nvPr/>
        </p:nvSpPr>
        <p:spPr>
          <a:xfrm>
            <a:off x="109668" y="1137079"/>
            <a:ext cx="2746976"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US" sz="900">
                <a:solidFill>
                  <a:srgbClr val="009DB0"/>
                </a:solidFill>
                <a:latin typeface="+mj-lt"/>
              </a:rPr>
              <a:t>Asset Management Value Chain</a:t>
            </a:r>
          </a:p>
          <a:p>
            <a:endParaRPr lang="en-US" sz="900">
              <a:solidFill>
                <a:srgbClr val="009DB0"/>
              </a:solidFill>
              <a:latin typeface="+mj-lt"/>
            </a:endParaRPr>
          </a:p>
        </p:txBody>
      </p:sp>
      <p:pic>
        <p:nvPicPr>
          <p:cNvPr id="2062" name="Picture 14" descr="Cyrus Conseil (@CyrusConseil) | Twitter">
            <a:extLst>
              <a:ext uri="{FF2B5EF4-FFF2-40B4-BE49-F238E27FC236}">
                <a16:creationId xmlns:a16="http://schemas.microsoft.com/office/drawing/2014/main" id="{98FFD7B5-23EA-4830-93ED-3E609DF85233}"/>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6771" y="1874616"/>
            <a:ext cx="451793" cy="45179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 descr="Image result for bankin logo">
            <a:extLst>
              <a:ext uri="{FF2B5EF4-FFF2-40B4-BE49-F238E27FC236}">
                <a16:creationId xmlns:a16="http://schemas.microsoft.com/office/drawing/2014/main" id="{6FDE1F9B-B902-4E17-A847-FA8BB823B81E}"/>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a:stretch/>
        </p:blipFill>
        <p:spPr bwMode="auto">
          <a:xfrm>
            <a:off x="4386919" y="5397231"/>
            <a:ext cx="490089" cy="142249"/>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2" descr="Résultat de recherche d'images pour &quot;bnp logo&quot;">
            <a:extLst>
              <a:ext uri="{FF2B5EF4-FFF2-40B4-BE49-F238E27FC236}">
                <a16:creationId xmlns:a16="http://schemas.microsoft.com/office/drawing/2014/main" id="{73719CCA-A47A-4088-85AD-77A503FE4B5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735063" y="2849532"/>
            <a:ext cx="501949" cy="203915"/>
          </a:xfrm>
          <a:prstGeom prst="rect">
            <a:avLst/>
          </a:prstGeom>
          <a:noFill/>
          <a:extLst>
            <a:ext uri="{909E8E84-426E-40DD-AFC4-6F175D3DCCD1}">
              <a14:hiddenFill xmlns:a14="http://schemas.microsoft.com/office/drawing/2010/main">
                <a:solidFill>
                  <a:srgbClr val="FFFFFF"/>
                </a:solidFill>
              </a14:hiddenFill>
            </a:ext>
          </a:extLst>
        </p:spPr>
      </p:pic>
      <p:sp>
        <p:nvSpPr>
          <p:cNvPr id="1074" name="Rectangle 1073">
            <a:extLst>
              <a:ext uri="{FF2B5EF4-FFF2-40B4-BE49-F238E27FC236}">
                <a16:creationId xmlns:a16="http://schemas.microsoft.com/office/drawing/2014/main" id="{0DD109A6-CD22-417B-8AC4-73A4580323A6}"/>
              </a:ext>
            </a:extLst>
          </p:cNvPr>
          <p:cNvSpPr/>
          <p:nvPr/>
        </p:nvSpPr>
        <p:spPr bwMode="auto">
          <a:xfrm>
            <a:off x="3688870" y="4657633"/>
            <a:ext cx="1810797" cy="302605"/>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CGPs</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focused</a:t>
            </a:r>
            <a:endParaRPr kumimoji="0" lang="en-US" sz="900" b="0" i="0" u="none" strike="noStrike" cap="none" normalizeH="0" baseline="0">
              <a:ln>
                <a:noFill/>
              </a:ln>
              <a:effectLst/>
              <a:latin typeface="+mj-lt"/>
            </a:endParaRPr>
          </a:p>
        </p:txBody>
      </p:sp>
      <p:sp>
        <p:nvSpPr>
          <p:cNvPr id="226" name="Rectangle 225">
            <a:extLst>
              <a:ext uri="{FF2B5EF4-FFF2-40B4-BE49-F238E27FC236}">
                <a16:creationId xmlns:a16="http://schemas.microsoft.com/office/drawing/2014/main" id="{03FF337B-6C93-485A-94AA-B08D8C211A18}"/>
              </a:ext>
            </a:extLst>
          </p:cNvPr>
          <p:cNvSpPr/>
          <p:nvPr/>
        </p:nvSpPr>
        <p:spPr bwMode="auto">
          <a:xfrm>
            <a:off x="5658513" y="4662340"/>
            <a:ext cx="1810800" cy="302605"/>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CPAs</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focused</a:t>
            </a:r>
            <a:endParaRPr kumimoji="0" lang="en-US" sz="900" b="0" i="0" u="none" strike="noStrike" cap="none" normalizeH="0" baseline="0">
              <a:ln>
                <a:noFill/>
              </a:ln>
              <a:effectLst/>
              <a:latin typeface="+mj-lt"/>
            </a:endParaRPr>
          </a:p>
        </p:txBody>
      </p:sp>
      <p:pic>
        <p:nvPicPr>
          <p:cNvPr id="1071" name="Image 1070">
            <a:extLst>
              <a:ext uri="{FF2B5EF4-FFF2-40B4-BE49-F238E27FC236}">
                <a16:creationId xmlns:a16="http://schemas.microsoft.com/office/drawing/2014/main" id="{62958401-151C-4073-81A7-16FC1B88D0CF}"/>
              </a:ext>
            </a:extLst>
          </p:cNvPr>
          <p:cNvPicPr>
            <a:picLocks noChangeAspect="1"/>
          </p:cNvPicPr>
          <p:nvPr/>
        </p:nvPicPr>
        <p:blipFill>
          <a:blip r:embed="rId29"/>
          <a:stretch>
            <a:fillRect/>
          </a:stretch>
        </p:blipFill>
        <p:spPr>
          <a:xfrm>
            <a:off x="6946963" y="4706766"/>
            <a:ext cx="376494" cy="226485"/>
          </a:xfrm>
          <a:prstGeom prst="rect">
            <a:avLst/>
          </a:prstGeom>
        </p:spPr>
      </p:pic>
      <p:pic>
        <p:nvPicPr>
          <p:cNvPr id="2056" name="Picture 8" descr="light logo">
            <a:extLst>
              <a:ext uri="{FF2B5EF4-FFF2-40B4-BE49-F238E27FC236}">
                <a16:creationId xmlns:a16="http://schemas.microsoft.com/office/drawing/2014/main" id="{AF83A448-A1F9-4284-8F11-92EE224C4CE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660650" y="4841685"/>
            <a:ext cx="744915" cy="109668"/>
          </a:xfrm>
          <a:prstGeom prst="rect">
            <a:avLst/>
          </a:prstGeom>
          <a:noFill/>
          <a:extLst>
            <a:ext uri="{909E8E84-426E-40DD-AFC4-6F175D3DCCD1}">
              <a14:hiddenFill xmlns:a14="http://schemas.microsoft.com/office/drawing/2010/main">
                <a:solidFill>
                  <a:srgbClr val="FFFFFF"/>
                </a:solidFill>
              </a14:hiddenFill>
            </a:ext>
          </a:extLst>
        </p:spPr>
      </p:pic>
      <p:cxnSp>
        <p:nvCxnSpPr>
          <p:cNvPr id="1076" name="Connecteur droit avec flèche 1075">
            <a:extLst>
              <a:ext uri="{FF2B5EF4-FFF2-40B4-BE49-F238E27FC236}">
                <a16:creationId xmlns:a16="http://schemas.microsoft.com/office/drawing/2014/main" id="{4530CB3F-59D3-4AFE-BD9E-1EE950E3702F}"/>
              </a:ext>
            </a:extLst>
          </p:cNvPr>
          <p:cNvCxnSpPr>
            <a:cxnSpLocks/>
          </p:cNvCxnSpPr>
          <p:nvPr/>
        </p:nvCxnSpPr>
        <p:spPr bwMode="auto">
          <a:xfrm>
            <a:off x="3688870" y="4577635"/>
            <a:ext cx="3766067" cy="14638"/>
          </a:xfrm>
          <a:prstGeom prst="straightConnector1">
            <a:avLst/>
          </a:prstGeom>
          <a:solidFill>
            <a:schemeClr val="accent1"/>
          </a:solidFill>
          <a:ln w="9525" cap="flat" cmpd="sng" algn="ctr">
            <a:solidFill>
              <a:schemeClr val="tx1"/>
            </a:solidFill>
            <a:prstDash val="solid"/>
            <a:round/>
            <a:headEnd type="triangle"/>
            <a:tailEnd type="triangle"/>
          </a:ln>
          <a:effectLst/>
        </p:spPr>
      </p:cxnSp>
      <p:pic>
        <p:nvPicPr>
          <p:cNvPr id="2054" name="Picture 6" descr="Harvest Logo">
            <a:extLst>
              <a:ext uri="{FF2B5EF4-FFF2-40B4-BE49-F238E27FC236}">
                <a16:creationId xmlns:a16="http://schemas.microsoft.com/office/drawing/2014/main" id="{CB492446-DD9E-4CA8-898C-B5B9106D27D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285680" y="4705814"/>
            <a:ext cx="477074" cy="103764"/>
          </a:xfrm>
          <a:prstGeom prst="rect">
            <a:avLst/>
          </a:prstGeom>
          <a:noFill/>
          <a:extLst>
            <a:ext uri="{909E8E84-426E-40DD-AFC4-6F175D3DCCD1}">
              <a14:hiddenFill xmlns:a14="http://schemas.microsoft.com/office/drawing/2010/main">
                <a:solidFill>
                  <a:srgbClr val="FFFFFF"/>
                </a:solidFill>
              </a14:hiddenFill>
            </a:ext>
          </a:extLst>
        </p:spPr>
      </p:pic>
      <p:sp>
        <p:nvSpPr>
          <p:cNvPr id="1078" name="Espace réservé du texte 2">
            <a:extLst>
              <a:ext uri="{FF2B5EF4-FFF2-40B4-BE49-F238E27FC236}">
                <a16:creationId xmlns:a16="http://schemas.microsoft.com/office/drawing/2014/main" id="{3280F2A0-CA58-41A1-AC9F-508A8DAD96FF}"/>
              </a:ext>
            </a:extLst>
          </p:cNvPr>
          <p:cNvSpPr txBox="1">
            <a:spLocks/>
          </p:cNvSpPr>
          <p:nvPr/>
        </p:nvSpPr>
        <p:spPr>
          <a:xfrm>
            <a:off x="3733237" y="4287250"/>
            <a:ext cx="1060830" cy="282654"/>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a:solidFill>
                  <a:schemeClr val="tx1"/>
                </a:solidFill>
                <a:latin typeface="+mj-lt"/>
              </a:rPr>
              <a:t>Portfolio management</a:t>
            </a:r>
            <a:r>
              <a:rPr lang="en-US" baseline="30000">
                <a:solidFill>
                  <a:schemeClr val="tx1"/>
                </a:solidFill>
                <a:latin typeface="+mj-lt"/>
              </a:rPr>
              <a:t>1</a:t>
            </a:r>
            <a:endParaRPr lang="en-US">
              <a:solidFill>
                <a:schemeClr val="tx1"/>
              </a:solidFill>
              <a:latin typeface="+mj-lt"/>
            </a:endParaRPr>
          </a:p>
          <a:p>
            <a:pPr algn="ctr"/>
            <a:endParaRPr lang="en-US">
              <a:solidFill>
                <a:schemeClr val="tx1"/>
              </a:solidFill>
              <a:latin typeface="+mj-lt"/>
            </a:endParaRPr>
          </a:p>
        </p:txBody>
      </p:sp>
      <p:sp>
        <p:nvSpPr>
          <p:cNvPr id="234" name="Espace réservé du texte 2">
            <a:extLst>
              <a:ext uri="{FF2B5EF4-FFF2-40B4-BE49-F238E27FC236}">
                <a16:creationId xmlns:a16="http://schemas.microsoft.com/office/drawing/2014/main" id="{4D6947A8-DCF3-4480-866B-22F7E6682C4D}"/>
              </a:ext>
            </a:extLst>
          </p:cNvPr>
          <p:cNvSpPr txBox="1">
            <a:spLocks/>
          </p:cNvSpPr>
          <p:nvPr/>
        </p:nvSpPr>
        <p:spPr>
          <a:xfrm>
            <a:off x="5101762" y="4287250"/>
            <a:ext cx="1060830" cy="282654"/>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a:solidFill>
                  <a:schemeClr val="tx1"/>
                </a:solidFill>
                <a:latin typeface="+mj-lt"/>
              </a:rPr>
              <a:t>Administrative tasks support</a:t>
            </a:r>
            <a:r>
              <a:rPr lang="en-US" baseline="30000">
                <a:solidFill>
                  <a:schemeClr val="tx1"/>
                </a:solidFill>
                <a:latin typeface="+mj-lt"/>
              </a:rPr>
              <a:t>2</a:t>
            </a:r>
            <a:r>
              <a:rPr lang="en-US">
                <a:solidFill>
                  <a:schemeClr val="tx1"/>
                </a:solidFill>
                <a:latin typeface="+mj-lt"/>
              </a:rPr>
              <a:t> </a:t>
            </a:r>
          </a:p>
        </p:txBody>
      </p:sp>
      <p:sp>
        <p:nvSpPr>
          <p:cNvPr id="235" name="Espace réservé du texte 2">
            <a:extLst>
              <a:ext uri="{FF2B5EF4-FFF2-40B4-BE49-F238E27FC236}">
                <a16:creationId xmlns:a16="http://schemas.microsoft.com/office/drawing/2014/main" id="{1BF91391-E9E5-4B37-B31A-2A81E4964BA2}"/>
              </a:ext>
            </a:extLst>
          </p:cNvPr>
          <p:cNvSpPr txBox="1">
            <a:spLocks/>
          </p:cNvSpPr>
          <p:nvPr/>
        </p:nvSpPr>
        <p:spPr>
          <a:xfrm>
            <a:off x="6470288" y="4287250"/>
            <a:ext cx="1060830" cy="282654"/>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a:solidFill>
                  <a:schemeClr val="tx1"/>
                </a:solidFill>
                <a:latin typeface="+mj-lt"/>
              </a:rPr>
              <a:t>Information/ marketing support</a:t>
            </a:r>
            <a:r>
              <a:rPr lang="en-US" baseline="30000">
                <a:solidFill>
                  <a:schemeClr val="tx1"/>
                </a:solidFill>
                <a:latin typeface="+mj-lt"/>
              </a:rPr>
              <a:t>3</a:t>
            </a:r>
            <a:endParaRPr lang="en-US">
              <a:solidFill>
                <a:schemeClr val="tx1"/>
              </a:solidFill>
              <a:latin typeface="+mj-lt"/>
            </a:endParaRPr>
          </a:p>
          <a:p>
            <a:pPr algn="ctr"/>
            <a:endParaRPr lang="en-US">
              <a:solidFill>
                <a:schemeClr val="tx1"/>
              </a:solidFill>
              <a:latin typeface="+mj-lt"/>
            </a:endParaRPr>
          </a:p>
        </p:txBody>
      </p:sp>
      <p:pic>
        <p:nvPicPr>
          <p:cNvPr id="2064" name="Picture 16">
            <a:extLst>
              <a:ext uri="{FF2B5EF4-FFF2-40B4-BE49-F238E27FC236}">
                <a16:creationId xmlns:a16="http://schemas.microsoft.com/office/drawing/2014/main" id="{1D949EFA-A7AC-42D9-A3F8-797DF603A3B2}"/>
              </a:ext>
            </a:extLst>
          </p:cNvPr>
          <p:cNvPicPr>
            <a:picLocks noChangeAspect="1" noChangeArrowheads="1"/>
          </p:cNvPicPr>
          <p:nvPr/>
        </p:nvPicPr>
        <p:blipFill>
          <a:blip r:embed="rId32"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2334787" y="3208929"/>
            <a:ext cx="588175" cy="330849"/>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2" descr="Résultat de recherche d'images pour &quot;bnp logo&quot;">
            <a:extLst>
              <a:ext uri="{FF2B5EF4-FFF2-40B4-BE49-F238E27FC236}">
                <a16:creationId xmlns:a16="http://schemas.microsoft.com/office/drawing/2014/main" id="{C503A58F-269C-465B-AAD8-D3E726B73780}"/>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017752" y="3394233"/>
            <a:ext cx="449619" cy="182656"/>
          </a:xfrm>
          <a:prstGeom prst="rect">
            <a:avLst/>
          </a:prstGeom>
          <a:noFill/>
          <a:extLst>
            <a:ext uri="{909E8E84-426E-40DD-AFC4-6F175D3DCCD1}">
              <a14:hiddenFill xmlns:a14="http://schemas.microsoft.com/office/drawing/2010/main">
                <a:solidFill>
                  <a:srgbClr val="FFFFFF"/>
                </a:solidFill>
              </a14:hiddenFill>
            </a:ext>
          </a:extLst>
        </p:spPr>
      </p:pic>
      <p:sp>
        <p:nvSpPr>
          <p:cNvPr id="240" name="Rectangle 239">
            <a:extLst>
              <a:ext uri="{FF2B5EF4-FFF2-40B4-BE49-F238E27FC236}">
                <a16:creationId xmlns:a16="http://schemas.microsoft.com/office/drawing/2014/main" id="{601B9090-4C38-41F6-8FF6-2EE66951214D}"/>
              </a:ext>
            </a:extLst>
          </p:cNvPr>
          <p:cNvSpPr/>
          <p:nvPr/>
        </p:nvSpPr>
        <p:spPr bwMode="auto">
          <a:xfrm>
            <a:off x="5033393" y="5113041"/>
            <a:ext cx="2545705" cy="35207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Financial </a:t>
            </a:r>
          </a:p>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advisory</a:t>
            </a:r>
          </a:p>
        </p:txBody>
      </p:sp>
      <p:pic>
        <p:nvPicPr>
          <p:cNvPr id="1044" name="Picture 48" descr="mes-placements – alt248">
            <a:extLst>
              <a:ext uri="{FF2B5EF4-FFF2-40B4-BE49-F238E27FC236}">
                <a16:creationId xmlns:a16="http://schemas.microsoft.com/office/drawing/2014/main" id="{5E5668E4-4E87-4114-B88E-9759D28DF15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503662" y="4974649"/>
            <a:ext cx="915057" cy="65170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Masuccession.fr : la gestion patrimoniale digitalisée">
            <a:extLst>
              <a:ext uri="{FF2B5EF4-FFF2-40B4-BE49-F238E27FC236}">
                <a16:creationId xmlns:a16="http://schemas.microsoft.com/office/drawing/2014/main" id="{982034B6-255D-4DD0-847D-7E410FB3C144}"/>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152" t="20084" r="13650" b="41046"/>
          <a:stretch/>
        </p:blipFill>
        <p:spPr bwMode="auto">
          <a:xfrm>
            <a:off x="5661138" y="5010168"/>
            <a:ext cx="833434" cy="351032"/>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4" descr="RÃ©sultat de recherche d'images pour &quot;credit agricole&quot;">
            <a:extLst>
              <a:ext uri="{FF2B5EF4-FFF2-40B4-BE49-F238E27FC236}">
                <a16:creationId xmlns:a16="http://schemas.microsoft.com/office/drawing/2014/main" id="{0CB5206C-806B-443B-90C5-8BE44806D3AA}"/>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305875" y="2819710"/>
            <a:ext cx="338010" cy="263558"/>
          </a:xfrm>
          <a:prstGeom prst="rect">
            <a:avLst/>
          </a:prstGeom>
          <a:noFill/>
          <a:extLst>
            <a:ext uri="{909E8E84-426E-40DD-AFC4-6F175D3DCCD1}">
              <a14:hiddenFill xmlns:a14="http://schemas.microsoft.com/office/drawing/2010/main">
                <a:solidFill>
                  <a:srgbClr val="FFFFFF"/>
                </a:solidFill>
              </a14:hiddenFill>
            </a:ext>
          </a:extLst>
        </p:spPr>
      </p:pic>
      <p:sp>
        <p:nvSpPr>
          <p:cNvPr id="248" name="Triangle isocèle 247">
            <a:extLst>
              <a:ext uri="{FF2B5EF4-FFF2-40B4-BE49-F238E27FC236}">
                <a16:creationId xmlns:a16="http://schemas.microsoft.com/office/drawing/2014/main" id="{D86549BB-947E-48AB-AD65-EF4FF94DC848}"/>
              </a:ext>
            </a:extLst>
          </p:cNvPr>
          <p:cNvSpPr/>
          <p:nvPr/>
        </p:nvSpPr>
        <p:spPr bwMode="auto">
          <a:xfrm>
            <a:off x="4388729" y="3999816"/>
            <a:ext cx="564271" cy="5910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249" name="Triangle isocèle 248">
            <a:extLst>
              <a:ext uri="{FF2B5EF4-FFF2-40B4-BE49-F238E27FC236}">
                <a16:creationId xmlns:a16="http://schemas.microsoft.com/office/drawing/2014/main" id="{155E3A2C-1EC7-4333-B598-D77ED4E7E78B}"/>
              </a:ext>
            </a:extLst>
          </p:cNvPr>
          <p:cNvSpPr/>
          <p:nvPr/>
        </p:nvSpPr>
        <p:spPr bwMode="auto">
          <a:xfrm>
            <a:off x="6541589" y="3999539"/>
            <a:ext cx="564271" cy="5910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6" name="Picture 2" descr="Les experts comptables « ne veulent pas polémiquer »">
            <a:extLst>
              <a:ext uri="{FF2B5EF4-FFF2-40B4-BE49-F238E27FC236}">
                <a16:creationId xmlns:a16="http://schemas.microsoft.com/office/drawing/2014/main" id="{F2BC8F74-DC90-430F-94B2-A414ACD01EE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669876" y="3621080"/>
            <a:ext cx="306600" cy="1490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xpertise Comptable et Commissariat aux Comptes - ALTONEO">
            <a:extLst>
              <a:ext uri="{FF2B5EF4-FFF2-40B4-BE49-F238E27FC236}">
                <a16:creationId xmlns:a16="http://schemas.microsoft.com/office/drawing/2014/main" id="{DB621EBB-910B-40A5-8FCF-68D04D6A9299}"/>
              </a:ext>
            </a:extLst>
          </p:cNvPr>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0622" y="3568263"/>
            <a:ext cx="477734" cy="231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idal : Cabinet d'Avocats en Droit des Affaires">
            <a:extLst>
              <a:ext uri="{FF2B5EF4-FFF2-40B4-BE49-F238E27FC236}">
                <a16:creationId xmlns:a16="http://schemas.microsoft.com/office/drawing/2014/main" id="{BCA5B62D-6836-43F6-A172-F6010F025EBB}"/>
              </a:ext>
            </a:extLst>
          </p:cNvPr>
          <p:cNvPicPr>
            <a:picLocks noChangeAspect="1" noChangeArrowheads="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5568" y="3807866"/>
            <a:ext cx="757667" cy="143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psideo">
            <a:extLst>
              <a:ext uri="{FF2B5EF4-FFF2-40B4-BE49-F238E27FC236}">
                <a16:creationId xmlns:a16="http://schemas.microsoft.com/office/drawing/2014/main" id="{022C2423-606F-4FCC-8A53-7F5033CAF613}"/>
              </a:ext>
            </a:extLst>
          </p:cNvPr>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6366" y="4605693"/>
            <a:ext cx="891817" cy="252372"/>
          </a:xfrm>
          <a:prstGeom prst="rect">
            <a:avLst/>
          </a:prstGeom>
          <a:noFill/>
          <a:extLst>
            <a:ext uri="{909E8E84-426E-40DD-AFC4-6F175D3DCCD1}">
              <a14:hiddenFill xmlns:a14="http://schemas.microsoft.com/office/drawing/2010/main">
                <a:solidFill>
                  <a:srgbClr val="FFFFFF"/>
                </a:solidFill>
              </a14:hiddenFill>
            </a:ext>
          </a:extLst>
        </p:spPr>
      </p:pic>
      <p:pic>
        <p:nvPicPr>
          <p:cNvPr id="71682" name="Picture 2" descr="Societe Generale announces the acquisition of Shine, the neobank ...">
            <a:extLst>
              <a:ext uri="{FF2B5EF4-FFF2-40B4-BE49-F238E27FC236}">
                <a16:creationId xmlns:a16="http://schemas.microsoft.com/office/drawing/2014/main" id="{D7626F25-CA10-4E38-955C-7234A97769F2}"/>
              </a:ext>
            </a:extLst>
          </p:cNvPr>
          <p:cNvPicPr>
            <a:picLocks noChangeAspect="1" noChangeArrowheads="1"/>
          </p:cNvPicPr>
          <p:nvPr/>
        </p:nvPicPr>
        <p:blipFill>
          <a:blip r:embed="rId4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354696" y="5587607"/>
            <a:ext cx="578723" cy="24363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FBB205F-0631-413D-846B-17010F287F3C}"/>
              </a:ext>
            </a:extLst>
          </p:cNvPr>
          <p:cNvSpPr/>
          <p:nvPr/>
        </p:nvSpPr>
        <p:spPr bwMode="auto">
          <a:xfrm>
            <a:off x="1062254" y="6092935"/>
            <a:ext cx="3859136" cy="206662"/>
          </a:xfrm>
          <a:prstGeom prst="rect">
            <a:avLst/>
          </a:prstGeom>
          <a:solidFill>
            <a:srgbClr val="F2F2F2"/>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800">
                <a:latin typeface="+mj-lt"/>
              </a:rPr>
              <a:t>Traditional</a:t>
            </a:r>
          </a:p>
        </p:txBody>
      </p:sp>
      <p:pic>
        <p:nvPicPr>
          <p:cNvPr id="1053" name="Picture 35" descr="RÃ©sultat de recherche d'images pour &quot;AMF&quot;">
            <a:extLst>
              <a:ext uri="{FF2B5EF4-FFF2-40B4-BE49-F238E27FC236}">
                <a16:creationId xmlns:a16="http://schemas.microsoft.com/office/drawing/2014/main" id="{96264A4D-5024-4BC7-8DFF-DB797B84FD44}"/>
              </a:ext>
            </a:extLst>
          </p:cNvPr>
          <p:cNvPicPr>
            <a:picLocks noChangeAspect="1" noChangeArrowheads="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94724" y="6010148"/>
            <a:ext cx="350409" cy="35040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28" descr="RÃ©sultat de recherche d'images pour &quot;financial conduct authority&quot;">
            <a:extLst>
              <a:ext uri="{FF2B5EF4-FFF2-40B4-BE49-F238E27FC236}">
                <a16:creationId xmlns:a16="http://schemas.microsoft.com/office/drawing/2014/main" id="{78516C24-3CC4-494B-9217-080EF57F22D7}"/>
              </a:ext>
            </a:extLst>
          </p:cNvPr>
          <p:cNvPicPr>
            <a:picLocks noChangeAspect="1" noChangeArrowheads="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3788" y="6156455"/>
            <a:ext cx="350409" cy="109068"/>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RÃ©sultat de recherche d'images pour &quot;AutoritÃ© bancaire europÃ©enne&quot;">
            <a:extLst>
              <a:ext uri="{FF2B5EF4-FFF2-40B4-BE49-F238E27FC236}">
                <a16:creationId xmlns:a16="http://schemas.microsoft.com/office/drawing/2014/main" id="{01B9E548-04F5-4A83-8143-7927DCF8266E}"/>
              </a:ext>
            </a:extLst>
          </p:cNvPr>
          <p:cNvPicPr>
            <a:picLocks noChangeAspect="1" noChangeArrowheads="1"/>
          </p:cNvPicPr>
          <p:nvPr/>
        </p:nvPicPr>
        <p:blipFill>
          <a:blip r:embed="rId44" cstate="print">
            <a:clrChange>
              <a:clrFrom>
                <a:srgbClr val="FBFFFE"/>
              </a:clrFrom>
              <a:clrTo>
                <a:srgbClr val="FBFFFE">
                  <a:alpha val="0"/>
                </a:srgbClr>
              </a:clrTo>
            </a:clrChange>
            <a:extLst>
              <a:ext uri="{28A0092B-C50C-407E-A947-70E740481C1C}">
                <a14:useLocalDpi xmlns:a14="http://schemas.microsoft.com/office/drawing/2010/main"/>
              </a:ext>
            </a:extLst>
          </a:blip>
          <a:srcRect/>
          <a:stretch>
            <a:fillRect/>
          </a:stretch>
        </p:blipFill>
        <p:spPr bwMode="auto">
          <a:xfrm>
            <a:off x="3343276" y="6122634"/>
            <a:ext cx="248189" cy="14009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0" descr="RÃ©sultat de recherche d'images pour &quot;sec&quot;">
            <a:extLst>
              <a:ext uri="{FF2B5EF4-FFF2-40B4-BE49-F238E27FC236}">
                <a16:creationId xmlns:a16="http://schemas.microsoft.com/office/drawing/2014/main" id="{9FD446BE-D83F-4946-86A9-C1C1DFA7CAE5}"/>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5324" y="6122634"/>
            <a:ext cx="176711" cy="176711"/>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64A925B7-CE84-4281-8A62-8E6D2DB9C518}"/>
              </a:ext>
            </a:extLst>
          </p:cNvPr>
          <p:cNvSpPr/>
          <p:nvPr/>
        </p:nvSpPr>
        <p:spPr bwMode="auto">
          <a:xfrm>
            <a:off x="5405565" y="6092071"/>
            <a:ext cx="4166890" cy="200015"/>
          </a:xfrm>
          <a:prstGeom prst="rect">
            <a:avLst/>
          </a:prstGeom>
          <a:solidFill>
            <a:srgbClr val="93CD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a:latin typeface="+mj-lt"/>
              </a:rPr>
              <a:t>Reg-tech</a:t>
            </a:r>
          </a:p>
        </p:txBody>
      </p:sp>
      <p:pic>
        <p:nvPicPr>
          <p:cNvPr id="21" name="Picture 3">
            <a:extLst>
              <a:ext uri="{FF2B5EF4-FFF2-40B4-BE49-F238E27FC236}">
                <a16:creationId xmlns:a16="http://schemas.microsoft.com/office/drawing/2014/main" id="{36751303-893E-41A4-9A47-B6CC0955B69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329890" y="2363006"/>
            <a:ext cx="243677" cy="2610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trimoffice - Nouvelles terres de conseils">
            <a:extLst>
              <a:ext uri="{FF2B5EF4-FFF2-40B4-BE49-F238E27FC236}">
                <a16:creationId xmlns:a16="http://schemas.microsoft.com/office/drawing/2014/main" id="{BA231300-E3B3-46D6-B22F-23EAE8BFF07E}"/>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6600539" y="1895642"/>
            <a:ext cx="885806" cy="17224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RÃ©sultat de recherche d'images pour &quot;acpr banque de france&quot;">
            <a:extLst>
              <a:ext uri="{FF2B5EF4-FFF2-40B4-BE49-F238E27FC236}">
                <a16:creationId xmlns:a16="http://schemas.microsoft.com/office/drawing/2014/main" id="{557A5181-54EA-4122-BCC0-16B4645142AE}"/>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9412" y="6105972"/>
            <a:ext cx="241552" cy="215671"/>
          </a:xfrm>
          <a:prstGeom prst="rect">
            <a:avLst/>
          </a:prstGeom>
          <a:noFill/>
          <a:extLst>
            <a:ext uri="{909E8E84-426E-40DD-AFC4-6F175D3DCCD1}">
              <a14:hiddenFill xmlns:a14="http://schemas.microsoft.com/office/drawing/2010/main">
                <a:solidFill>
                  <a:srgbClr val="FFFFFF"/>
                </a:solidFill>
              </a14:hiddenFill>
            </a:ext>
          </a:extLst>
        </p:spPr>
      </p:pic>
      <p:pic>
        <p:nvPicPr>
          <p:cNvPr id="152578" name="Picture 2" descr="Alpheys Partenaires - Votre plateforme globale">
            <a:extLst>
              <a:ext uri="{FF2B5EF4-FFF2-40B4-BE49-F238E27FC236}">
                <a16:creationId xmlns:a16="http://schemas.microsoft.com/office/drawing/2014/main" id="{A4B1527C-6B77-4766-94AC-8AE814B96073}"/>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1807678" y="2579524"/>
            <a:ext cx="761010" cy="241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2" descr="Risultati immagini per fortia">
            <a:extLst>
              <a:ext uri="{FF2B5EF4-FFF2-40B4-BE49-F238E27FC236}">
                <a16:creationId xmlns:a16="http://schemas.microsoft.com/office/drawing/2014/main" id="{01E5A53C-8CE3-4823-ABB5-50F3256A6FA5}"/>
              </a:ext>
            </a:extLst>
          </p:cNvPr>
          <p:cNvPicPr>
            <a:picLocks noChangeAspect="1" noChangeArrowheads="1"/>
          </p:cNvPicPr>
          <p:nvPr/>
        </p:nvPicPr>
        <p:blipFill rotWithShape="1">
          <a:blip r:embed="rId5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684570" y="6115980"/>
            <a:ext cx="501935" cy="2020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4" descr="Risultati immagini per alphametry">
            <a:extLst>
              <a:ext uri="{FF2B5EF4-FFF2-40B4-BE49-F238E27FC236}">
                <a16:creationId xmlns:a16="http://schemas.microsoft.com/office/drawing/2014/main" id="{4C7DEA69-828F-494F-B409-26BEEED115C4}"/>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55243" y="6099420"/>
            <a:ext cx="541462" cy="217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RÃ©sultat de recherche d'images pour &quot;onfido&quot;">
            <a:extLst>
              <a:ext uri="{FF2B5EF4-FFF2-40B4-BE49-F238E27FC236}">
                <a16:creationId xmlns:a16="http://schemas.microsoft.com/office/drawing/2014/main" id="{2B6089CE-3082-4BDB-8323-596C9E29BBF8}"/>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8190396" y="6123380"/>
            <a:ext cx="493702" cy="1752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RÃ©sultat de recherche d'images pour &quot;FundApps&quot;">
            <a:extLst>
              <a:ext uri="{FF2B5EF4-FFF2-40B4-BE49-F238E27FC236}">
                <a16:creationId xmlns:a16="http://schemas.microsoft.com/office/drawing/2014/main" id="{59BE7F84-458E-43EF-83B8-C34239DA9D63}"/>
              </a:ext>
            </a:extLst>
          </p:cNvPr>
          <p:cNvPicPr>
            <a:picLocks noChangeAspect="1" noChangeArrowheads="1"/>
          </p:cNvPicPr>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43746" y="6118308"/>
            <a:ext cx="587411" cy="147215"/>
          </a:xfrm>
          <a:prstGeom prst="rect">
            <a:avLst/>
          </a:prstGeom>
          <a:noFill/>
          <a:extLst>
            <a:ext uri="{909E8E84-426E-40DD-AFC4-6F175D3DCCD1}">
              <a14:hiddenFill xmlns:a14="http://schemas.microsoft.com/office/drawing/2010/main">
                <a:solidFill>
                  <a:srgbClr val="FFFFFF"/>
                </a:solidFill>
              </a14:hiddenFill>
            </a:ext>
          </a:extLst>
        </p:spPr>
      </p:pic>
      <p:sp>
        <p:nvSpPr>
          <p:cNvPr id="20" name="Espace réservé du texte 2">
            <a:extLst>
              <a:ext uri="{FF2B5EF4-FFF2-40B4-BE49-F238E27FC236}">
                <a16:creationId xmlns:a16="http://schemas.microsoft.com/office/drawing/2014/main" id="{61AF849E-8147-4424-8C77-FD16215207D0}"/>
              </a:ext>
            </a:extLst>
          </p:cNvPr>
          <p:cNvSpPr txBox="1">
            <a:spLocks/>
          </p:cNvSpPr>
          <p:nvPr/>
        </p:nvSpPr>
        <p:spPr>
          <a:xfrm>
            <a:off x="1" y="6510849"/>
            <a:ext cx="3017751"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1. e.g., </a:t>
            </a:r>
            <a:r>
              <a:rPr lang="en-US" sz="600" i="1">
                <a:solidFill>
                  <a:schemeClr val="tx1"/>
                </a:solidFill>
                <a:latin typeface="+mj-lt"/>
              </a:rPr>
              <a:t>Automatized transactions; 2. e.g., TO, inflow commission management; 3. e.g., Sales support</a:t>
            </a:r>
          </a:p>
          <a:p>
            <a:pPr marL="0" indent="0">
              <a:buNone/>
            </a:pPr>
            <a:endParaRPr lang="en-US" sz="600" i="1" kern="0">
              <a:latin typeface="+mn-lt"/>
            </a:endParaRPr>
          </a:p>
        </p:txBody>
      </p:sp>
    </p:spTree>
    <p:extLst>
      <p:ext uri="{BB962C8B-B14F-4D97-AF65-F5344CB8AC3E}">
        <p14:creationId xmlns:p14="http://schemas.microsoft.com/office/powerpoint/2010/main" val="3527039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766E8-F23A-403E-8ADF-BE949E237E84}"/>
              </a:ext>
            </a:extLst>
          </p:cNvPr>
          <p:cNvSpPr>
            <a:spLocks noGrp="1"/>
          </p:cNvSpPr>
          <p:nvPr>
            <p:ph type="ctrTitle"/>
          </p:nvPr>
        </p:nvSpPr>
        <p:spPr/>
        <p:txBody>
          <a:bodyPr/>
          <a:lstStyle/>
          <a:p>
            <a:r>
              <a:rPr lang="en-US" sz="1300"/>
              <a:t>The value chain of the wealth management industry is </a:t>
            </a:r>
            <a:r>
              <a:rPr lang="en-US" sz="1300">
                <a:solidFill>
                  <a:srgbClr val="009DB0"/>
                </a:solidFill>
              </a:rPr>
              <a:t>broken into several bricks </a:t>
            </a:r>
            <a:r>
              <a:rPr lang="en-US" sz="1300"/>
              <a:t>that do not capture the same value, </a:t>
            </a:r>
            <a:r>
              <a:rPr lang="en-US" sz="1300">
                <a:solidFill>
                  <a:srgbClr val="009DB0"/>
                </a:solidFill>
              </a:rPr>
              <a:t>producers</a:t>
            </a:r>
            <a:r>
              <a:rPr lang="en-US" sz="1300"/>
              <a:t> and </a:t>
            </a:r>
            <a:r>
              <a:rPr lang="en-US" sz="1300">
                <a:solidFill>
                  <a:srgbClr val="009DB0"/>
                </a:solidFill>
              </a:rPr>
              <a:t>IFAs</a:t>
            </a:r>
            <a:r>
              <a:rPr lang="en-US" sz="1300"/>
              <a:t> holding the </a:t>
            </a:r>
            <a:r>
              <a:rPr lang="en-US" sz="1300">
                <a:solidFill>
                  <a:srgbClr val="009DB0"/>
                </a:solidFill>
              </a:rPr>
              <a:t>lion share of value creation</a:t>
            </a:r>
          </a:p>
        </p:txBody>
      </p:sp>
      <p:cxnSp>
        <p:nvCxnSpPr>
          <p:cNvPr id="4" name="Connecteur droit 3">
            <a:extLst>
              <a:ext uri="{FF2B5EF4-FFF2-40B4-BE49-F238E27FC236}">
                <a16:creationId xmlns:a16="http://schemas.microsoft.com/office/drawing/2014/main" id="{3B8641C9-447D-4AEC-860E-70A36F5160EE}"/>
              </a:ext>
            </a:extLst>
          </p:cNvPr>
          <p:cNvCxnSpPr>
            <a:cxnSpLocks/>
          </p:cNvCxnSpPr>
          <p:nvPr/>
        </p:nvCxnSpPr>
        <p:spPr bwMode="auto">
          <a:xfrm>
            <a:off x="109668" y="113707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5">
            <a:extLst>
              <a:ext uri="{FF2B5EF4-FFF2-40B4-BE49-F238E27FC236}">
                <a16:creationId xmlns:a16="http://schemas.microsoft.com/office/drawing/2014/main" id="{D43AFB57-FD3C-423A-99E8-2857FD214A2B}"/>
              </a:ext>
            </a:extLst>
          </p:cNvPr>
          <p:cNvSpPr txBox="1"/>
          <p:nvPr/>
        </p:nvSpPr>
        <p:spPr>
          <a:xfrm>
            <a:off x="2488667" y="1011666"/>
            <a:ext cx="4966904" cy="189195"/>
          </a:xfrm>
          <a:prstGeom prst="rect">
            <a:avLst/>
          </a:prstGeom>
          <a:solidFill>
            <a:schemeClr val="bg1"/>
          </a:solidFill>
        </p:spPr>
        <p:txBody>
          <a:bodyPr wrap="square" rtlCol="0" anchor="ctr">
            <a:noAutofit/>
          </a:bodyPr>
          <a:lstStyle/>
          <a:p>
            <a:pPr algn="ctr"/>
            <a:r>
              <a:rPr lang="en-US" sz="1100" b="1">
                <a:solidFill>
                  <a:srgbClr val="009DB0"/>
                </a:solidFill>
                <a:latin typeface="+mj-lt"/>
              </a:rPr>
              <a:t>Wealth management industry detailed value chain</a:t>
            </a:r>
          </a:p>
        </p:txBody>
      </p:sp>
      <p:sp>
        <p:nvSpPr>
          <p:cNvPr id="8" name="Flèche : pentagone 7">
            <a:extLst>
              <a:ext uri="{FF2B5EF4-FFF2-40B4-BE49-F238E27FC236}">
                <a16:creationId xmlns:a16="http://schemas.microsoft.com/office/drawing/2014/main" id="{6583FDC1-1135-4129-AF65-491E8CA12AD6}"/>
              </a:ext>
            </a:extLst>
          </p:cNvPr>
          <p:cNvSpPr/>
          <p:nvPr/>
        </p:nvSpPr>
        <p:spPr bwMode="auto">
          <a:xfrm>
            <a:off x="161567" y="1394791"/>
            <a:ext cx="1698840" cy="343064"/>
          </a:xfrm>
          <a:prstGeom prst="homePlat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i="1">
                <a:solidFill>
                  <a:schemeClr val="bg1"/>
                </a:solidFill>
                <a:latin typeface="+mj-lt"/>
              </a:rPr>
              <a:t>Products fabrication</a:t>
            </a:r>
            <a:endParaRPr kumimoji="0" lang="en-US" sz="800" b="1" i="1" u="none" strike="noStrike" cap="none" normalizeH="0" baseline="0">
              <a:ln>
                <a:noFill/>
              </a:ln>
              <a:solidFill>
                <a:schemeClr val="bg1"/>
              </a:solidFill>
              <a:effectLst/>
              <a:latin typeface="+mj-lt"/>
            </a:endParaRPr>
          </a:p>
        </p:txBody>
      </p:sp>
      <p:sp>
        <p:nvSpPr>
          <p:cNvPr id="10" name="Flèche : chevron 9">
            <a:extLst>
              <a:ext uri="{FF2B5EF4-FFF2-40B4-BE49-F238E27FC236}">
                <a16:creationId xmlns:a16="http://schemas.microsoft.com/office/drawing/2014/main" id="{8E3C3BCF-BD4A-4574-892D-B439EE77EC26}"/>
              </a:ext>
            </a:extLst>
          </p:cNvPr>
          <p:cNvSpPr/>
          <p:nvPr/>
        </p:nvSpPr>
        <p:spPr bwMode="auto">
          <a:xfrm>
            <a:off x="8064225"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Restitution du end-customers</a:t>
            </a:r>
          </a:p>
        </p:txBody>
      </p:sp>
      <p:sp>
        <p:nvSpPr>
          <p:cNvPr id="12" name="Flèche : chevron 11">
            <a:extLst>
              <a:ext uri="{FF2B5EF4-FFF2-40B4-BE49-F238E27FC236}">
                <a16:creationId xmlns:a16="http://schemas.microsoft.com/office/drawing/2014/main" id="{FD345A72-1964-444A-AF7C-6A9FFE360740}"/>
              </a:ext>
            </a:extLst>
          </p:cNvPr>
          <p:cNvSpPr/>
          <p:nvPr/>
        </p:nvSpPr>
        <p:spPr bwMode="auto">
          <a:xfrm>
            <a:off x="4903163"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Advisory </a:t>
            </a:r>
          </a:p>
        </p:txBody>
      </p:sp>
      <p:sp>
        <p:nvSpPr>
          <p:cNvPr id="14" name="Flèche : chevron 13">
            <a:extLst>
              <a:ext uri="{FF2B5EF4-FFF2-40B4-BE49-F238E27FC236}">
                <a16:creationId xmlns:a16="http://schemas.microsoft.com/office/drawing/2014/main" id="{B2D77CDE-C2CA-4228-A5ED-3B7497D96B69}"/>
              </a:ext>
            </a:extLst>
          </p:cNvPr>
          <p:cNvSpPr/>
          <p:nvPr/>
        </p:nvSpPr>
        <p:spPr bwMode="auto">
          <a:xfrm>
            <a:off x="1742099" y="1394791"/>
            <a:ext cx="1698840"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Commercialization</a:t>
            </a:r>
            <a:endParaRPr kumimoji="0" lang="en-US" sz="800" b="1" i="1" u="none" strike="noStrike" cap="none" normalizeH="0" baseline="0">
              <a:ln>
                <a:noFill/>
              </a:ln>
              <a:solidFill>
                <a:schemeClr val="bg1"/>
              </a:solidFill>
              <a:effectLst/>
              <a:latin typeface="+mj-lt"/>
            </a:endParaRPr>
          </a:p>
        </p:txBody>
      </p:sp>
      <p:sp>
        <p:nvSpPr>
          <p:cNvPr id="17" name="Flèche : chevron 16">
            <a:extLst>
              <a:ext uri="{FF2B5EF4-FFF2-40B4-BE49-F238E27FC236}">
                <a16:creationId xmlns:a16="http://schemas.microsoft.com/office/drawing/2014/main" id="{B913C170-9446-4260-AC59-0D88062D37BC}"/>
              </a:ext>
            </a:extLst>
          </p:cNvPr>
          <p:cNvSpPr/>
          <p:nvPr/>
        </p:nvSpPr>
        <p:spPr bwMode="auto">
          <a:xfrm>
            <a:off x="6483695"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Back and middle office </a:t>
            </a:r>
          </a:p>
        </p:txBody>
      </p:sp>
      <p:sp>
        <p:nvSpPr>
          <p:cNvPr id="95" name="Flèche : chevron 94">
            <a:extLst>
              <a:ext uri="{FF2B5EF4-FFF2-40B4-BE49-F238E27FC236}">
                <a16:creationId xmlns:a16="http://schemas.microsoft.com/office/drawing/2014/main" id="{AC174AA3-E7A4-4073-AE53-C2E6689DF344}"/>
              </a:ext>
            </a:extLst>
          </p:cNvPr>
          <p:cNvSpPr/>
          <p:nvPr/>
        </p:nvSpPr>
        <p:spPr bwMode="auto">
          <a:xfrm>
            <a:off x="3322631" y="1394791"/>
            <a:ext cx="1698840"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Products a</a:t>
            </a:r>
            <a:r>
              <a:rPr kumimoji="0" lang="en-US" sz="800" b="1" i="1" u="none" strike="noStrike" cap="none" normalizeH="0" baseline="0">
                <a:ln>
                  <a:noFill/>
                </a:ln>
                <a:solidFill>
                  <a:schemeClr val="bg1"/>
                </a:solidFill>
                <a:effectLst/>
                <a:latin typeface="+mj-lt"/>
              </a:rPr>
              <a:t>ggregation</a:t>
            </a:r>
          </a:p>
        </p:txBody>
      </p:sp>
      <p:sp>
        <p:nvSpPr>
          <p:cNvPr id="3" name="Rectangle 2">
            <a:extLst>
              <a:ext uri="{FF2B5EF4-FFF2-40B4-BE49-F238E27FC236}">
                <a16:creationId xmlns:a16="http://schemas.microsoft.com/office/drawing/2014/main" id="{74C1DB6C-A6CB-4A33-BB5B-12D50B959A60}"/>
              </a:ext>
            </a:extLst>
          </p:cNvPr>
          <p:cNvSpPr/>
          <p:nvPr/>
        </p:nvSpPr>
        <p:spPr>
          <a:xfrm>
            <a:off x="161566" y="1865979"/>
            <a:ext cx="1524069" cy="3252023"/>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Product conception</a:t>
            </a:r>
          </a:p>
          <a:p>
            <a:pPr marL="171450" indent="-171450">
              <a:buFont typeface="Wingdings" panose="05000000000000000000" pitchFamily="2" charset="2"/>
              <a:buChar char="§"/>
            </a:pPr>
            <a:r>
              <a:rPr lang="en-US" sz="1000">
                <a:solidFill>
                  <a:schemeClr val="tx1"/>
                </a:solidFill>
              </a:rPr>
              <a:t>Fund holding </a:t>
            </a:r>
          </a:p>
        </p:txBody>
      </p:sp>
      <p:sp>
        <p:nvSpPr>
          <p:cNvPr id="28" name="Rectangle 27">
            <a:extLst>
              <a:ext uri="{FF2B5EF4-FFF2-40B4-BE49-F238E27FC236}">
                <a16:creationId xmlns:a16="http://schemas.microsoft.com/office/drawing/2014/main" id="{CC3B6939-92D1-4014-A999-184B681D2FFB}"/>
              </a:ext>
            </a:extLst>
          </p:cNvPr>
          <p:cNvSpPr/>
          <p:nvPr/>
        </p:nvSpPr>
        <p:spPr>
          <a:xfrm>
            <a:off x="1743106" y="1865979"/>
            <a:ext cx="1524069" cy="3252023"/>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Brokerage</a:t>
            </a:r>
          </a:p>
          <a:p>
            <a:pPr marL="171450" indent="-171450">
              <a:buFont typeface="Wingdings" panose="05000000000000000000" pitchFamily="2" charset="2"/>
              <a:buChar char="§"/>
            </a:pPr>
            <a:endParaRPr lang="en-US" sz="1000">
              <a:solidFill>
                <a:schemeClr val="tx1"/>
              </a:solidFill>
            </a:endParaRPr>
          </a:p>
        </p:txBody>
      </p:sp>
      <p:sp>
        <p:nvSpPr>
          <p:cNvPr id="29" name="Rectangle 28">
            <a:extLst>
              <a:ext uri="{FF2B5EF4-FFF2-40B4-BE49-F238E27FC236}">
                <a16:creationId xmlns:a16="http://schemas.microsoft.com/office/drawing/2014/main" id="{752E5121-AA97-44CE-A834-872BD4692F50}"/>
              </a:ext>
            </a:extLst>
          </p:cNvPr>
          <p:cNvSpPr/>
          <p:nvPr/>
        </p:nvSpPr>
        <p:spPr>
          <a:xfrm>
            <a:off x="3324646" y="1865979"/>
            <a:ext cx="1524069" cy="3252023"/>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Compliance</a:t>
            </a:r>
          </a:p>
          <a:p>
            <a:pPr marL="171450" indent="-171450">
              <a:buFont typeface="Wingdings" panose="05000000000000000000" pitchFamily="2" charset="2"/>
              <a:buChar char="§"/>
            </a:pPr>
            <a:r>
              <a:rPr lang="en-US" sz="1000">
                <a:solidFill>
                  <a:schemeClr val="tx1"/>
                </a:solidFill>
              </a:rPr>
              <a:t>Application </a:t>
            </a:r>
          </a:p>
          <a:p>
            <a:pPr marL="171450" indent="-171450">
              <a:buFont typeface="Wingdings" panose="05000000000000000000" pitchFamily="2" charset="2"/>
              <a:buChar char="§"/>
            </a:pPr>
            <a:r>
              <a:rPr lang="en-US" sz="1000">
                <a:solidFill>
                  <a:schemeClr val="tx1"/>
                </a:solidFill>
              </a:rPr>
              <a:t>Arbitrage</a:t>
            </a:r>
          </a:p>
          <a:p>
            <a:pPr marL="171450" indent="-171450">
              <a:buFont typeface="Wingdings" panose="05000000000000000000" pitchFamily="2" charset="2"/>
              <a:buChar char="§"/>
            </a:pPr>
            <a:r>
              <a:rPr lang="en-US" sz="1000">
                <a:solidFill>
                  <a:schemeClr val="tx1"/>
                </a:solidFill>
              </a:rPr>
              <a:t>Buyback</a:t>
            </a:r>
          </a:p>
          <a:p>
            <a:pPr marL="171450" indent="-171450">
              <a:buFont typeface="Wingdings" panose="05000000000000000000" pitchFamily="2" charset="2"/>
              <a:buChar char="§"/>
            </a:pPr>
            <a:r>
              <a:rPr lang="en-US" sz="1000">
                <a:solidFill>
                  <a:schemeClr val="tx1"/>
                </a:solidFill>
              </a:rPr>
              <a:t>Administrative changes</a:t>
            </a:r>
          </a:p>
          <a:p>
            <a:pPr marL="171450" indent="-171450">
              <a:buFont typeface="Wingdings" panose="05000000000000000000" pitchFamily="2" charset="2"/>
              <a:buChar char="§"/>
            </a:pPr>
            <a:r>
              <a:rPr lang="en-US" sz="1000">
                <a:solidFill>
                  <a:schemeClr val="tx1"/>
                </a:solidFill>
              </a:rPr>
              <a:t>Electronic signature</a:t>
            </a:r>
          </a:p>
          <a:p>
            <a:pPr marL="171450" indent="-171450">
              <a:buFont typeface="Wingdings" panose="05000000000000000000" pitchFamily="2" charset="2"/>
              <a:buChar char="§"/>
            </a:pPr>
            <a:endParaRPr lang="en-US" sz="1000">
              <a:solidFill>
                <a:schemeClr val="tx1"/>
              </a:solidFill>
            </a:endParaRPr>
          </a:p>
        </p:txBody>
      </p:sp>
      <p:sp>
        <p:nvSpPr>
          <p:cNvPr id="30" name="Rectangle 29">
            <a:extLst>
              <a:ext uri="{FF2B5EF4-FFF2-40B4-BE49-F238E27FC236}">
                <a16:creationId xmlns:a16="http://schemas.microsoft.com/office/drawing/2014/main" id="{1D6B80A4-6869-484C-9F7A-2354F659F9F3}"/>
              </a:ext>
            </a:extLst>
          </p:cNvPr>
          <p:cNvSpPr/>
          <p:nvPr/>
        </p:nvSpPr>
        <p:spPr>
          <a:xfrm>
            <a:off x="4906186" y="1865980"/>
            <a:ext cx="1524069" cy="3252022"/>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KYC </a:t>
            </a:r>
          </a:p>
          <a:p>
            <a:pPr marL="171450" indent="-171450">
              <a:buFont typeface="Wingdings" panose="05000000000000000000" pitchFamily="2" charset="2"/>
              <a:buChar char="§"/>
            </a:pPr>
            <a:r>
              <a:rPr lang="en-US" sz="1000">
                <a:solidFill>
                  <a:schemeClr val="tx1"/>
                </a:solidFill>
              </a:rPr>
              <a:t>Wealth strategy simulation</a:t>
            </a:r>
          </a:p>
          <a:p>
            <a:pPr marL="171450" indent="-171450">
              <a:buFont typeface="Wingdings" panose="05000000000000000000" pitchFamily="2" charset="2"/>
              <a:buChar char="§"/>
            </a:pPr>
            <a:r>
              <a:rPr lang="en-US" sz="1000">
                <a:solidFill>
                  <a:schemeClr val="tx1"/>
                </a:solidFill>
              </a:rPr>
              <a:t>Wealth strategy definition</a:t>
            </a:r>
          </a:p>
        </p:txBody>
      </p:sp>
      <p:sp>
        <p:nvSpPr>
          <p:cNvPr id="32" name="Rectangle 31">
            <a:extLst>
              <a:ext uri="{FF2B5EF4-FFF2-40B4-BE49-F238E27FC236}">
                <a16:creationId xmlns:a16="http://schemas.microsoft.com/office/drawing/2014/main" id="{C0839737-13C9-4D4D-9FBB-8BDEC2B15F93}"/>
              </a:ext>
            </a:extLst>
          </p:cNvPr>
          <p:cNvSpPr/>
          <p:nvPr/>
        </p:nvSpPr>
        <p:spPr>
          <a:xfrm>
            <a:off x="6487726" y="1865979"/>
            <a:ext cx="1524069" cy="3252023"/>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Payments</a:t>
            </a:r>
          </a:p>
          <a:p>
            <a:pPr marL="171450" indent="-171450">
              <a:buFont typeface="Wingdings" panose="05000000000000000000" pitchFamily="2" charset="2"/>
              <a:buChar char="§"/>
            </a:pPr>
            <a:r>
              <a:rPr lang="en-US" sz="1000">
                <a:solidFill>
                  <a:schemeClr val="tx1"/>
                </a:solidFill>
              </a:rPr>
              <a:t>KYC</a:t>
            </a:r>
          </a:p>
          <a:p>
            <a:pPr marL="171450" indent="-171450">
              <a:buFont typeface="Wingdings" panose="05000000000000000000" pitchFamily="2" charset="2"/>
              <a:buChar char="§"/>
            </a:pPr>
            <a:r>
              <a:rPr lang="en-US" sz="1000">
                <a:solidFill>
                  <a:schemeClr val="tx1"/>
                </a:solidFill>
              </a:rPr>
              <a:t>Consultation of contracts</a:t>
            </a:r>
          </a:p>
          <a:p>
            <a:pPr marL="171450" indent="-171450">
              <a:buFont typeface="Wingdings" panose="05000000000000000000" pitchFamily="2" charset="2"/>
              <a:buChar char="§"/>
            </a:pPr>
            <a:r>
              <a:rPr lang="en-US" sz="1000">
                <a:solidFill>
                  <a:schemeClr val="tx1"/>
                </a:solidFill>
              </a:rPr>
              <a:t>Financial allocation </a:t>
            </a:r>
          </a:p>
          <a:p>
            <a:pPr marL="171450" indent="-171450">
              <a:buFont typeface="Wingdings" panose="05000000000000000000" pitchFamily="2" charset="2"/>
              <a:buChar char="§"/>
            </a:pPr>
            <a:r>
              <a:rPr lang="en-US" sz="1000">
                <a:solidFill>
                  <a:schemeClr val="tx1"/>
                </a:solidFill>
              </a:rPr>
              <a:t>Preparation for arbitrage</a:t>
            </a:r>
          </a:p>
          <a:p>
            <a:pPr marL="171450" indent="-171450">
              <a:buFont typeface="Wingdings" panose="05000000000000000000" pitchFamily="2" charset="2"/>
              <a:buChar char="§"/>
            </a:pPr>
            <a:r>
              <a:rPr lang="en-US" sz="1000">
                <a:solidFill>
                  <a:schemeClr val="tx1"/>
                </a:solidFill>
              </a:rPr>
              <a:t>CRM</a:t>
            </a:r>
          </a:p>
        </p:txBody>
      </p:sp>
      <p:sp>
        <p:nvSpPr>
          <p:cNvPr id="33" name="Rectangle 32">
            <a:extLst>
              <a:ext uri="{FF2B5EF4-FFF2-40B4-BE49-F238E27FC236}">
                <a16:creationId xmlns:a16="http://schemas.microsoft.com/office/drawing/2014/main" id="{DC26D038-93D9-49EC-A431-43A45E2300CC}"/>
              </a:ext>
            </a:extLst>
          </p:cNvPr>
          <p:cNvSpPr/>
          <p:nvPr/>
        </p:nvSpPr>
        <p:spPr>
          <a:xfrm>
            <a:off x="8069268" y="1865979"/>
            <a:ext cx="1524069" cy="3252023"/>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Aggregation of clients' accounts </a:t>
            </a:r>
          </a:p>
          <a:p>
            <a:pPr marL="171450" indent="-171450">
              <a:buFont typeface="Wingdings" panose="05000000000000000000" pitchFamily="2" charset="2"/>
              <a:buChar char="§"/>
            </a:pPr>
            <a:r>
              <a:rPr lang="en-US" sz="1000">
                <a:solidFill>
                  <a:schemeClr val="tx1"/>
                </a:solidFill>
              </a:rPr>
              <a:t>Aggregation of clients’ investments</a:t>
            </a:r>
          </a:p>
          <a:p>
            <a:pPr marL="171450" indent="-171450">
              <a:buFont typeface="Wingdings" panose="05000000000000000000" pitchFamily="2" charset="2"/>
              <a:buChar char="§"/>
            </a:pPr>
            <a:r>
              <a:rPr lang="en-US" sz="1000">
                <a:solidFill>
                  <a:schemeClr val="tx1"/>
                </a:solidFill>
              </a:rPr>
              <a:t>Customer reporting</a:t>
            </a:r>
          </a:p>
          <a:p>
            <a:endParaRPr lang="en-US" sz="1000">
              <a:solidFill>
                <a:schemeClr val="tx1"/>
              </a:solidFill>
            </a:endParaRPr>
          </a:p>
        </p:txBody>
      </p:sp>
      <p:sp>
        <p:nvSpPr>
          <p:cNvPr id="20" name="Rectangle 19">
            <a:extLst>
              <a:ext uri="{FF2B5EF4-FFF2-40B4-BE49-F238E27FC236}">
                <a16:creationId xmlns:a16="http://schemas.microsoft.com/office/drawing/2014/main" id="{FE1B1036-160B-479D-A4D3-DBB8A6FC046D}"/>
              </a:ext>
            </a:extLst>
          </p:cNvPr>
          <p:cNvSpPr/>
          <p:nvPr/>
        </p:nvSpPr>
        <p:spPr>
          <a:xfrm>
            <a:off x="4784853" y="1295927"/>
            <a:ext cx="1698840" cy="3915618"/>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8FAB72B-AA7B-4EE1-B85D-E39823D20A52}"/>
              </a:ext>
            </a:extLst>
          </p:cNvPr>
          <p:cNvSpPr/>
          <p:nvPr/>
        </p:nvSpPr>
        <p:spPr>
          <a:xfrm>
            <a:off x="78493" y="1295927"/>
            <a:ext cx="1698840" cy="3915611"/>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que 20" descr="Retour">
            <a:extLst>
              <a:ext uri="{FF2B5EF4-FFF2-40B4-BE49-F238E27FC236}">
                <a16:creationId xmlns:a16="http://schemas.microsoft.com/office/drawing/2014/main" id="{D25FCA53-E709-48B1-BA73-7F1358FC4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980617">
            <a:off x="4556806" y="5060658"/>
            <a:ext cx="814157" cy="805102"/>
          </a:xfrm>
          <a:prstGeom prst="rect">
            <a:avLst/>
          </a:prstGeom>
        </p:spPr>
      </p:pic>
      <p:pic>
        <p:nvPicPr>
          <p:cNvPr id="22" name="Graphique 21" descr="Retour">
            <a:extLst>
              <a:ext uri="{FF2B5EF4-FFF2-40B4-BE49-F238E27FC236}">
                <a16:creationId xmlns:a16="http://schemas.microsoft.com/office/drawing/2014/main" id="{F8D59866-A0F1-4FA5-B974-40711BF38A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298662" flipH="1">
            <a:off x="1241079" y="4997013"/>
            <a:ext cx="752385" cy="805102"/>
          </a:xfrm>
          <a:prstGeom prst="rect">
            <a:avLst/>
          </a:prstGeom>
        </p:spPr>
      </p:pic>
      <p:sp>
        <p:nvSpPr>
          <p:cNvPr id="23" name="Rectangle 22">
            <a:extLst>
              <a:ext uri="{FF2B5EF4-FFF2-40B4-BE49-F238E27FC236}">
                <a16:creationId xmlns:a16="http://schemas.microsoft.com/office/drawing/2014/main" id="{08294037-0835-4BA9-8C8D-E168435691BB}"/>
              </a:ext>
            </a:extLst>
          </p:cNvPr>
          <p:cNvSpPr/>
          <p:nvPr/>
        </p:nvSpPr>
        <p:spPr>
          <a:xfrm>
            <a:off x="1860407" y="5246018"/>
            <a:ext cx="2793032" cy="1212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a:solidFill>
                  <a:schemeClr val="accent6"/>
                </a:solidFill>
              </a:rPr>
              <a:t>IFAs and producers hold the lion share in terms of value creation among the value chain, resp. 45% and 36% while brokerage platforms and CGPs’ software editors only capture a poor value of the industry (can be seen as “commoditization”)</a:t>
            </a:r>
          </a:p>
        </p:txBody>
      </p:sp>
      <p:sp>
        <p:nvSpPr>
          <p:cNvPr id="27" name="ZoneTexte 26">
            <a:extLst>
              <a:ext uri="{FF2B5EF4-FFF2-40B4-BE49-F238E27FC236}">
                <a16:creationId xmlns:a16="http://schemas.microsoft.com/office/drawing/2014/main" id="{978770D9-E823-4994-AEA0-849F51219CA0}"/>
              </a:ext>
            </a:extLst>
          </p:cNvPr>
          <p:cNvSpPr txBox="1"/>
          <p:nvPr/>
        </p:nvSpPr>
        <p:spPr>
          <a:xfrm>
            <a:off x="78493" y="6492990"/>
            <a:ext cx="2243587" cy="338554"/>
          </a:xfrm>
          <a:prstGeom prst="rect">
            <a:avLst/>
          </a:prstGeom>
          <a:noFill/>
        </p:spPr>
        <p:txBody>
          <a:bodyPr wrap="square" rtlCol="0">
            <a:spAutoFit/>
          </a:bodyPr>
          <a:lstStyle/>
          <a:p>
            <a:r>
              <a:rPr lang="en-US" sz="800" i="1"/>
              <a:t>Source: Oliver Wyman study on the IFAs’ industry</a:t>
            </a:r>
          </a:p>
        </p:txBody>
      </p:sp>
    </p:spTree>
    <p:extLst>
      <p:ext uri="{BB962C8B-B14F-4D97-AF65-F5344CB8AC3E}">
        <p14:creationId xmlns:p14="http://schemas.microsoft.com/office/powerpoint/2010/main" val="10825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766E8-F23A-403E-8ADF-BE949E237E84}"/>
              </a:ext>
            </a:extLst>
          </p:cNvPr>
          <p:cNvSpPr>
            <a:spLocks noGrp="1"/>
          </p:cNvSpPr>
          <p:nvPr>
            <p:ph type="ctrTitle"/>
          </p:nvPr>
        </p:nvSpPr>
        <p:spPr/>
        <p:txBody>
          <a:bodyPr/>
          <a:lstStyle/>
          <a:p>
            <a:r>
              <a:rPr lang="en-US" sz="1300"/>
              <a:t>Various players are positioned along this value chain, with an </a:t>
            </a:r>
            <a:r>
              <a:rPr lang="en-US" sz="1300">
                <a:solidFill>
                  <a:srgbClr val="009DB0"/>
                </a:solidFill>
              </a:rPr>
              <a:t>increasing porosity</a:t>
            </a:r>
            <a:r>
              <a:rPr lang="en-US" sz="1300"/>
              <a:t> between them due to </a:t>
            </a:r>
            <a:r>
              <a:rPr lang="en-US" sz="1300">
                <a:solidFill>
                  <a:srgbClr val="009DB0"/>
                </a:solidFill>
              </a:rPr>
              <a:t>open banking</a:t>
            </a:r>
          </a:p>
        </p:txBody>
      </p:sp>
      <p:cxnSp>
        <p:nvCxnSpPr>
          <p:cNvPr id="4" name="Connecteur droit 3">
            <a:extLst>
              <a:ext uri="{FF2B5EF4-FFF2-40B4-BE49-F238E27FC236}">
                <a16:creationId xmlns:a16="http://schemas.microsoft.com/office/drawing/2014/main" id="{3B8641C9-447D-4AEC-860E-70A36F5160EE}"/>
              </a:ext>
            </a:extLst>
          </p:cNvPr>
          <p:cNvCxnSpPr>
            <a:cxnSpLocks/>
          </p:cNvCxnSpPr>
          <p:nvPr/>
        </p:nvCxnSpPr>
        <p:spPr bwMode="auto">
          <a:xfrm>
            <a:off x="109668" y="113707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6" name="ZoneTexte 5">
            <a:extLst>
              <a:ext uri="{FF2B5EF4-FFF2-40B4-BE49-F238E27FC236}">
                <a16:creationId xmlns:a16="http://schemas.microsoft.com/office/drawing/2014/main" id="{D43AFB57-FD3C-423A-99E8-2857FD214A2B}"/>
              </a:ext>
            </a:extLst>
          </p:cNvPr>
          <p:cNvSpPr txBox="1"/>
          <p:nvPr/>
        </p:nvSpPr>
        <p:spPr>
          <a:xfrm>
            <a:off x="2488667" y="1011666"/>
            <a:ext cx="4966904" cy="189195"/>
          </a:xfrm>
          <a:prstGeom prst="rect">
            <a:avLst/>
          </a:prstGeom>
          <a:solidFill>
            <a:schemeClr val="bg1"/>
          </a:solidFill>
        </p:spPr>
        <p:txBody>
          <a:bodyPr wrap="square" rtlCol="0" anchor="ctr">
            <a:noAutofit/>
          </a:bodyPr>
          <a:lstStyle/>
          <a:p>
            <a:pPr algn="ctr"/>
            <a:r>
              <a:rPr lang="en-US" sz="1100" b="1">
                <a:solidFill>
                  <a:srgbClr val="009DB0"/>
                </a:solidFill>
                <a:latin typeface="+mj-lt"/>
              </a:rPr>
              <a:t>Wealth management industry detailed value chain</a:t>
            </a:r>
          </a:p>
        </p:txBody>
      </p:sp>
      <p:sp>
        <p:nvSpPr>
          <p:cNvPr id="7" name="Flèche : double flèche horizontale 6">
            <a:extLst>
              <a:ext uri="{FF2B5EF4-FFF2-40B4-BE49-F238E27FC236}">
                <a16:creationId xmlns:a16="http://schemas.microsoft.com/office/drawing/2014/main" id="{0D9FF6AB-3F5D-4A13-91F2-4F5331C0063C}"/>
              </a:ext>
            </a:extLst>
          </p:cNvPr>
          <p:cNvSpPr/>
          <p:nvPr/>
        </p:nvSpPr>
        <p:spPr>
          <a:xfrm>
            <a:off x="161566" y="3599435"/>
            <a:ext cx="1677813" cy="193050"/>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9" name="Flèche : droite 8">
            <a:extLst>
              <a:ext uri="{FF2B5EF4-FFF2-40B4-BE49-F238E27FC236}">
                <a16:creationId xmlns:a16="http://schemas.microsoft.com/office/drawing/2014/main" id="{EEB3A277-FE50-404F-9F03-03937ADC3F1F}"/>
              </a:ext>
            </a:extLst>
          </p:cNvPr>
          <p:cNvSpPr/>
          <p:nvPr/>
        </p:nvSpPr>
        <p:spPr>
          <a:xfrm>
            <a:off x="1586314" y="3598833"/>
            <a:ext cx="814935" cy="208016"/>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1" name="Rectangle 10">
            <a:extLst>
              <a:ext uri="{FF2B5EF4-FFF2-40B4-BE49-F238E27FC236}">
                <a16:creationId xmlns:a16="http://schemas.microsoft.com/office/drawing/2014/main" id="{D7DBE57D-94B3-4048-9BB3-CF43136957FB}"/>
              </a:ext>
            </a:extLst>
          </p:cNvPr>
          <p:cNvSpPr/>
          <p:nvPr/>
        </p:nvSpPr>
        <p:spPr bwMode="auto">
          <a:xfrm>
            <a:off x="161566" y="3328525"/>
            <a:ext cx="3084582" cy="2703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Suppliers</a:t>
            </a:r>
          </a:p>
        </p:txBody>
      </p:sp>
      <p:sp>
        <p:nvSpPr>
          <p:cNvPr id="13" name="Flèche : double flèche horizontale 12">
            <a:extLst>
              <a:ext uri="{FF2B5EF4-FFF2-40B4-BE49-F238E27FC236}">
                <a16:creationId xmlns:a16="http://schemas.microsoft.com/office/drawing/2014/main" id="{76DDD8DA-84BC-41EC-910F-971F2214E234}"/>
              </a:ext>
            </a:extLst>
          </p:cNvPr>
          <p:cNvSpPr/>
          <p:nvPr/>
        </p:nvSpPr>
        <p:spPr>
          <a:xfrm>
            <a:off x="299346" y="6502729"/>
            <a:ext cx="405882" cy="175500"/>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5" name="Flèche : double flèche horizontale 14">
            <a:extLst>
              <a:ext uri="{FF2B5EF4-FFF2-40B4-BE49-F238E27FC236}">
                <a16:creationId xmlns:a16="http://schemas.microsoft.com/office/drawing/2014/main" id="{3082AE82-5C70-4FFA-A418-A7FB5C038C41}"/>
              </a:ext>
            </a:extLst>
          </p:cNvPr>
          <p:cNvSpPr/>
          <p:nvPr/>
        </p:nvSpPr>
        <p:spPr>
          <a:xfrm>
            <a:off x="1707710" y="6502729"/>
            <a:ext cx="405882" cy="175500"/>
          </a:xfrm>
          <a:prstGeom prst="lef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16" name="ZoneTexte 15">
            <a:extLst>
              <a:ext uri="{FF2B5EF4-FFF2-40B4-BE49-F238E27FC236}">
                <a16:creationId xmlns:a16="http://schemas.microsoft.com/office/drawing/2014/main" id="{6D1A3281-2FF3-484F-A054-608866431FC8}"/>
              </a:ext>
            </a:extLst>
          </p:cNvPr>
          <p:cNvSpPr txBox="1"/>
          <p:nvPr/>
        </p:nvSpPr>
        <p:spPr>
          <a:xfrm>
            <a:off x="651209" y="6481121"/>
            <a:ext cx="1524070" cy="215444"/>
          </a:xfrm>
          <a:prstGeom prst="rect">
            <a:avLst/>
          </a:prstGeom>
          <a:noFill/>
        </p:spPr>
        <p:txBody>
          <a:bodyPr wrap="square" rtlCol="0">
            <a:spAutoFit/>
          </a:bodyPr>
          <a:lstStyle/>
          <a:p>
            <a:r>
              <a:rPr lang="en-US" sz="800" i="1"/>
              <a:t>Core activity</a:t>
            </a:r>
          </a:p>
        </p:txBody>
      </p:sp>
      <p:sp>
        <p:nvSpPr>
          <p:cNvPr id="19" name="Flèche : double flèche horizontale 18">
            <a:extLst>
              <a:ext uri="{FF2B5EF4-FFF2-40B4-BE49-F238E27FC236}">
                <a16:creationId xmlns:a16="http://schemas.microsoft.com/office/drawing/2014/main" id="{52B15D5F-55E1-4EE6-A1AB-02FB310094E0}"/>
              </a:ext>
            </a:extLst>
          </p:cNvPr>
          <p:cNvSpPr/>
          <p:nvPr/>
        </p:nvSpPr>
        <p:spPr>
          <a:xfrm>
            <a:off x="3322631" y="4080141"/>
            <a:ext cx="3107624" cy="193050"/>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0" name="Flèche : droite 19">
            <a:extLst>
              <a:ext uri="{FF2B5EF4-FFF2-40B4-BE49-F238E27FC236}">
                <a16:creationId xmlns:a16="http://schemas.microsoft.com/office/drawing/2014/main" id="{CE89FCFF-4AD5-488E-A490-13E2DE29C6B5}"/>
              </a:ext>
            </a:extLst>
          </p:cNvPr>
          <p:cNvSpPr/>
          <p:nvPr/>
        </p:nvSpPr>
        <p:spPr>
          <a:xfrm flipH="1">
            <a:off x="2282604" y="4079539"/>
            <a:ext cx="1230907" cy="192650"/>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1" name="Flèche : droite 20">
            <a:extLst>
              <a:ext uri="{FF2B5EF4-FFF2-40B4-BE49-F238E27FC236}">
                <a16:creationId xmlns:a16="http://schemas.microsoft.com/office/drawing/2014/main" id="{E59DE899-54C7-4ADB-A775-89640D5E9D28}"/>
              </a:ext>
            </a:extLst>
          </p:cNvPr>
          <p:cNvSpPr/>
          <p:nvPr/>
        </p:nvSpPr>
        <p:spPr>
          <a:xfrm>
            <a:off x="6268100" y="4079539"/>
            <a:ext cx="3329245" cy="193050"/>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3" name="Flèche : double flèche horizontale 22">
            <a:extLst>
              <a:ext uri="{FF2B5EF4-FFF2-40B4-BE49-F238E27FC236}">
                <a16:creationId xmlns:a16="http://schemas.microsoft.com/office/drawing/2014/main" id="{1DC96726-FD7B-4E21-8935-946E38D44656}"/>
              </a:ext>
            </a:extLst>
          </p:cNvPr>
          <p:cNvSpPr/>
          <p:nvPr/>
        </p:nvSpPr>
        <p:spPr>
          <a:xfrm>
            <a:off x="1741091" y="4671624"/>
            <a:ext cx="1581540" cy="193652"/>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42" name="Flèche : droite 41">
            <a:extLst>
              <a:ext uri="{FF2B5EF4-FFF2-40B4-BE49-F238E27FC236}">
                <a16:creationId xmlns:a16="http://schemas.microsoft.com/office/drawing/2014/main" id="{CD964B71-53A3-44DF-83AB-EEE98284C5CA}"/>
              </a:ext>
            </a:extLst>
          </p:cNvPr>
          <p:cNvSpPr/>
          <p:nvPr/>
        </p:nvSpPr>
        <p:spPr>
          <a:xfrm>
            <a:off x="3154451" y="4684354"/>
            <a:ext cx="1087796" cy="136753"/>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43" name="Rectangle 42">
            <a:extLst>
              <a:ext uri="{FF2B5EF4-FFF2-40B4-BE49-F238E27FC236}">
                <a16:creationId xmlns:a16="http://schemas.microsoft.com/office/drawing/2014/main" id="{BAAF17E6-3CA2-47AA-8FFB-71CCE62C014E}"/>
              </a:ext>
            </a:extLst>
          </p:cNvPr>
          <p:cNvSpPr/>
          <p:nvPr/>
        </p:nvSpPr>
        <p:spPr bwMode="auto">
          <a:xfrm>
            <a:off x="2135657" y="3825716"/>
            <a:ext cx="3084582" cy="2703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CGPs</a:t>
            </a:r>
          </a:p>
        </p:txBody>
      </p:sp>
      <p:sp>
        <p:nvSpPr>
          <p:cNvPr id="44" name="Rectangle 43">
            <a:extLst>
              <a:ext uri="{FF2B5EF4-FFF2-40B4-BE49-F238E27FC236}">
                <a16:creationId xmlns:a16="http://schemas.microsoft.com/office/drawing/2014/main" id="{00CCF06D-76F2-4C16-B8A5-A7DEE475A7E2}"/>
              </a:ext>
            </a:extLst>
          </p:cNvPr>
          <p:cNvSpPr/>
          <p:nvPr/>
        </p:nvSpPr>
        <p:spPr bwMode="auto">
          <a:xfrm>
            <a:off x="1740511" y="4393858"/>
            <a:ext cx="1526664" cy="2703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Products</a:t>
            </a:r>
          </a:p>
          <a:p>
            <a:r>
              <a:rPr lang="en-US" sz="900">
                <a:latin typeface="+mj-lt"/>
              </a:rPr>
              <a:t>Platforms/ brokers</a:t>
            </a:r>
          </a:p>
        </p:txBody>
      </p:sp>
      <p:sp>
        <p:nvSpPr>
          <p:cNvPr id="47" name="Flèche : double flèche horizontale 46">
            <a:extLst>
              <a:ext uri="{FF2B5EF4-FFF2-40B4-BE49-F238E27FC236}">
                <a16:creationId xmlns:a16="http://schemas.microsoft.com/office/drawing/2014/main" id="{8C5438C5-1A60-470A-A72D-8BDD7906BD88}"/>
              </a:ext>
            </a:extLst>
          </p:cNvPr>
          <p:cNvSpPr/>
          <p:nvPr/>
        </p:nvSpPr>
        <p:spPr>
          <a:xfrm>
            <a:off x="6602002" y="5254173"/>
            <a:ext cx="1568167" cy="165339"/>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48" name="Flèche : droite 47">
            <a:extLst>
              <a:ext uri="{FF2B5EF4-FFF2-40B4-BE49-F238E27FC236}">
                <a16:creationId xmlns:a16="http://schemas.microsoft.com/office/drawing/2014/main" id="{F6DA878F-D3C4-46C7-A81B-3303AB3EF106}"/>
              </a:ext>
            </a:extLst>
          </p:cNvPr>
          <p:cNvSpPr/>
          <p:nvPr/>
        </p:nvSpPr>
        <p:spPr>
          <a:xfrm>
            <a:off x="7996728" y="5227408"/>
            <a:ext cx="1581541" cy="180922"/>
          </a:xfrm>
          <a:prstGeom prs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49" name="Rectangle 48">
            <a:extLst>
              <a:ext uri="{FF2B5EF4-FFF2-40B4-BE49-F238E27FC236}">
                <a16:creationId xmlns:a16="http://schemas.microsoft.com/office/drawing/2014/main" id="{F858799B-EEF9-4F2C-B3B3-180692E55F75}"/>
              </a:ext>
            </a:extLst>
          </p:cNvPr>
          <p:cNvSpPr/>
          <p:nvPr/>
        </p:nvSpPr>
        <p:spPr bwMode="auto">
          <a:xfrm>
            <a:off x="3498484" y="4970634"/>
            <a:ext cx="3084582" cy="2703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CGPs </a:t>
            </a:r>
          </a:p>
          <a:p>
            <a:r>
              <a:rPr lang="en-US" sz="900">
                <a:latin typeface="+mj-lt"/>
              </a:rPr>
              <a:t>software editors</a:t>
            </a:r>
          </a:p>
        </p:txBody>
      </p:sp>
      <p:sp>
        <p:nvSpPr>
          <p:cNvPr id="25" name="Flèche : double flèche horizontale 24">
            <a:extLst>
              <a:ext uri="{FF2B5EF4-FFF2-40B4-BE49-F238E27FC236}">
                <a16:creationId xmlns:a16="http://schemas.microsoft.com/office/drawing/2014/main" id="{E4BDC20D-27A5-453A-97BF-9AFB5983656B}"/>
              </a:ext>
            </a:extLst>
          </p:cNvPr>
          <p:cNvSpPr/>
          <p:nvPr/>
        </p:nvSpPr>
        <p:spPr>
          <a:xfrm>
            <a:off x="9017539" y="5878206"/>
            <a:ext cx="560729" cy="180922"/>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7" name="Rectangle 26">
            <a:extLst>
              <a:ext uri="{FF2B5EF4-FFF2-40B4-BE49-F238E27FC236}">
                <a16:creationId xmlns:a16="http://schemas.microsoft.com/office/drawing/2014/main" id="{BEF4D1D8-AF79-4C7B-908B-B5CA71D30972}"/>
              </a:ext>
            </a:extLst>
          </p:cNvPr>
          <p:cNvSpPr/>
          <p:nvPr/>
        </p:nvSpPr>
        <p:spPr bwMode="auto">
          <a:xfrm>
            <a:off x="8324461" y="5596967"/>
            <a:ext cx="1581539" cy="2703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Neo-banks/ banks accounts aggregators </a:t>
            </a:r>
          </a:p>
        </p:txBody>
      </p:sp>
      <p:pic>
        <p:nvPicPr>
          <p:cNvPr id="51" name="Picture 54" descr="RÃ©sultat de recherche d'images pour &quot;AXA&quot;">
            <a:extLst>
              <a:ext uri="{FF2B5EF4-FFF2-40B4-BE49-F238E27FC236}">
                <a16:creationId xmlns:a16="http://schemas.microsoft.com/office/drawing/2014/main" id="{71BFA339-3D80-4641-B581-CC3892922D5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84805" y="3407673"/>
            <a:ext cx="167403" cy="16667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Generali — Wikipédia">
            <a:extLst>
              <a:ext uri="{FF2B5EF4-FFF2-40B4-BE49-F238E27FC236}">
                <a16:creationId xmlns:a16="http://schemas.microsoft.com/office/drawing/2014/main" id="{3028D8AC-1953-4012-A778-E999A001F7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695" y="3390647"/>
            <a:ext cx="178255" cy="20072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ésultat de recherche d'images pour &quot;bnp logo&quot;">
            <a:extLst>
              <a:ext uri="{FF2B5EF4-FFF2-40B4-BE49-F238E27FC236}">
                <a16:creationId xmlns:a16="http://schemas.microsoft.com/office/drawing/2014/main" id="{A81D1D7B-5D6A-480E-A448-80129FB030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2924" y="3402056"/>
            <a:ext cx="338325" cy="17790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8" descr="RÃ©sultat de recherche d'images pour &quot;allianz&quot;">
            <a:extLst>
              <a:ext uri="{FF2B5EF4-FFF2-40B4-BE49-F238E27FC236}">
                <a16:creationId xmlns:a16="http://schemas.microsoft.com/office/drawing/2014/main" id="{F1DC0E2C-1184-459C-918B-840A1D72E47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8183" y="3415262"/>
            <a:ext cx="484537" cy="15149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Cyrus Conseil (@CyrusConseil) | Twitter">
            <a:extLst>
              <a:ext uri="{FF2B5EF4-FFF2-40B4-BE49-F238E27FC236}">
                <a16:creationId xmlns:a16="http://schemas.microsoft.com/office/drawing/2014/main" id="{CD41784B-F5C0-41CA-AB66-A49C9C450C0B}"/>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9251" y="3758395"/>
            <a:ext cx="451793" cy="45179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Résultat de recherche d'images pour &quot;uff&quot;">
            <a:extLst>
              <a:ext uri="{FF2B5EF4-FFF2-40B4-BE49-F238E27FC236}">
                <a16:creationId xmlns:a16="http://schemas.microsoft.com/office/drawing/2014/main" id="{9A101081-E7AF-4C9A-AD52-7F3C5A7F4E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9236" y="3888160"/>
            <a:ext cx="307422" cy="14296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63" name="Image 62">
            <a:extLst>
              <a:ext uri="{FF2B5EF4-FFF2-40B4-BE49-F238E27FC236}">
                <a16:creationId xmlns:a16="http://schemas.microsoft.com/office/drawing/2014/main" id="{1999BE56-3DA0-4910-91DF-431D51EB2B45}"/>
              </a:ext>
            </a:extLst>
          </p:cNvPr>
          <p:cNvPicPr>
            <a:picLocks noChangeAspect="1"/>
          </p:cNvPicPr>
          <p:nvPr/>
        </p:nvPicPr>
        <p:blipFill>
          <a:blip r:embed="rId8"/>
          <a:stretch>
            <a:fillRect/>
          </a:stretch>
        </p:blipFill>
        <p:spPr>
          <a:xfrm>
            <a:off x="2713682" y="3846642"/>
            <a:ext cx="203942" cy="216281"/>
          </a:xfrm>
          <a:prstGeom prst="rect">
            <a:avLst/>
          </a:prstGeom>
        </p:spPr>
      </p:pic>
      <p:pic>
        <p:nvPicPr>
          <p:cNvPr id="21504" name="Picture 2" descr="Patrimoffice - Nouvelles terres de conseils">
            <a:extLst>
              <a:ext uri="{FF2B5EF4-FFF2-40B4-BE49-F238E27FC236}">
                <a16:creationId xmlns:a16="http://schemas.microsoft.com/office/drawing/2014/main" id="{2D71A123-8240-495E-92F9-E3853ABE7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64850" y="3898478"/>
            <a:ext cx="724824" cy="140938"/>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8" descr="light logo">
            <a:extLst>
              <a:ext uri="{FF2B5EF4-FFF2-40B4-BE49-F238E27FC236}">
                <a16:creationId xmlns:a16="http://schemas.microsoft.com/office/drawing/2014/main" id="{4DDA3DED-5E88-4250-8C8E-D770111D3D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42117" y="5079522"/>
            <a:ext cx="744915" cy="109668"/>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6" descr="Harvest Logo">
            <a:extLst>
              <a:ext uri="{FF2B5EF4-FFF2-40B4-BE49-F238E27FC236}">
                <a16:creationId xmlns:a16="http://schemas.microsoft.com/office/drawing/2014/main" id="{B4D15F36-4D28-47E3-849E-7CF5F4406C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73886" y="5058596"/>
            <a:ext cx="477074" cy="1037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2" descr="Upsideo">
            <a:extLst>
              <a:ext uri="{FF2B5EF4-FFF2-40B4-BE49-F238E27FC236}">
                <a16:creationId xmlns:a16="http://schemas.microsoft.com/office/drawing/2014/main" id="{2339AE0D-026B-4C20-913B-C9E785473AE9}"/>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2959" y="4945220"/>
            <a:ext cx="862127" cy="243970"/>
          </a:xfrm>
          <a:prstGeom prst="rect">
            <a:avLst/>
          </a:prstGeom>
          <a:noFill/>
          <a:extLst>
            <a:ext uri="{909E8E84-426E-40DD-AFC4-6F175D3DCCD1}">
              <a14:hiddenFill xmlns:a14="http://schemas.microsoft.com/office/drawing/2010/main">
                <a:solidFill>
                  <a:srgbClr val="FFFFFF"/>
                </a:solidFill>
              </a14:hiddenFill>
            </a:ext>
          </a:extLst>
        </p:spPr>
      </p:pic>
      <p:pic>
        <p:nvPicPr>
          <p:cNvPr id="21509" name="Picture 6" descr="Résultat de recherche d'images pour &quot;nortia platgform&quot;">
            <a:extLst>
              <a:ext uri="{FF2B5EF4-FFF2-40B4-BE49-F238E27FC236}">
                <a16:creationId xmlns:a16="http://schemas.microsoft.com/office/drawing/2014/main" id="{665DD2C0-13FA-43F6-BED3-FF990A148458}"/>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2373" y="4281343"/>
            <a:ext cx="463888" cy="49515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12" descr="Primonial Partenaires">
            <a:extLst>
              <a:ext uri="{FF2B5EF4-FFF2-40B4-BE49-F238E27FC236}">
                <a16:creationId xmlns:a16="http://schemas.microsoft.com/office/drawing/2014/main" id="{2212906F-2B85-4027-9344-7C1CCA694A1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72297" y="4467416"/>
            <a:ext cx="535987" cy="152268"/>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2" descr="Alpheys Partenaires - Votre plateforme globale">
            <a:extLst>
              <a:ext uri="{FF2B5EF4-FFF2-40B4-BE49-F238E27FC236}">
                <a16:creationId xmlns:a16="http://schemas.microsoft.com/office/drawing/2014/main" id="{32528F8A-B9B6-48C6-818C-4E66F23EECA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66563" y="4436657"/>
            <a:ext cx="628934" cy="199995"/>
          </a:xfrm>
          <a:prstGeom prst="rect">
            <a:avLst/>
          </a:prstGeom>
          <a:noFill/>
          <a:extLst>
            <a:ext uri="{909E8E84-426E-40DD-AFC4-6F175D3DCCD1}">
              <a14:hiddenFill xmlns:a14="http://schemas.microsoft.com/office/drawing/2010/main">
                <a:solidFill>
                  <a:srgbClr val="FFFFFF"/>
                </a:solidFill>
              </a14:hiddenFill>
            </a:ext>
          </a:extLst>
        </p:spPr>
      </p:pic>
      <p:pic>
        <p:nvPicPr>
          <p:cNvPr id="21512" name="Image 260">
            <a:extLst>
              <a:ext uri="{FF2B5EF4-FFF2-40B4-BE49-F238E27FC236}">
                <a16:creationId xmlns:a16="http://schemas.microsoft.com/office/drawing/2014/main" id="{78DDF998-F9D4-494F-A170-AE1B11DA0392}"/>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3446" y="5874580"/>
            <a:ext cx="504119" cy="176768"/>
          </a:xfrm>
          <a:prstGeom prst="rect">
            <a:avLst/>
          </a:prstGeom>
        </p:spPr>
      </p:pic>
      <p:pic>
        <p:nvPicPr>
          <p:cNvPr id="21513" name="Picture 4" descr="Image result for bankin logo">
            <a:extLst>
              <a:ext uri="{FF2B5EF4-FFF2-40B4-BE49-F238E27FC236}">
                <a16:creationId xmlns:a16="http://schemas.microsoft.com/office/drawing/2014/main" id="{B520594F-84AF-4913-BD7C-3FFF8F8DD7D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a:stretch/>
        </p:blipFill>
        <p:spPr bwMode="auto">
          <a:xfrm>
            <a:off x="8122501" y="6118880"/>
            <a:ext cx="504119" cy="128906"/>
          </a:xfrm>
          <a:prstGeom prst="rect">
            <a:avLst/>
          </a:prstGeom>
          <a:noFill/>
          <a:extLst>
            <a:ext uri="{909E8E84-426E-40DD-AFC4-6F175D3DCCD1}">
              <a14:hiddenFill xmlns:a14="http://schemas.microsoft.com/office/drawing/2010/main">
                <a:solidFill>
                  <a:srgbClr val="FFFFFF"/>
                </a:solidFill>
              </a14:hiddenFill>
            </a:ext>
          </a:extLst>
        </p:spPr>
      </p:pic>
      <p:sp>
        <p:nvSpPr>
          <p:cNvPr id="90" name="ZoneTexte 89">
            <a:extLst>
              <a:ext uri="{FF2B5EF4-FFF2-40B4-BE49-F238E27FC236}">
                <a16:creationId xmlns:a16="http://schemas.microsoft.com/office/drawing/2014/main" id="{C7A786F0-0991-4CBD-9884-2484B637DBA0}"/>
              </a:ext>
            </a:extLst>
          </p:cNvPr>
          <p:cNvSpPr txBox="1"/>
          <p:nvPr/>
        </p:nvSpPr>
        <p:spPr>
          <a:xfrm>
            <a:off x="2153878" y="6481121"/>
            <a:ext cx="1524070" cy="215444"/>
          </a:xfrm>
          <a:prstGeom prst="rect">
            <a:avLst/>
          </a:prstGeom>
          <a:noFill/>
        </p:spPr>
        <p:txBody>
          <a:bodyPr wrap="square" rtlCol="0">
            <a:spAutoFit/>
          </a:bodyPr>
          <a:lstStyle/>
          <a:p>
            <a:r>
              <a:rPr lang="en-US" sz="800" i="1"/>
              <a:t>Non-core activity</a:t>
            </a:r>
          </a:p>
        </p:txBody>
      </p:sp>
      <p:sp>
        <p:nvSpPr>
          <p:cNvPr id="21515" name="Bulle narrative : rectangle 21514">
            <a:extLst>
              <a:ext uri="{FF2B5EF4-FFF2-40B4-BE49-F238E27FC236}">
                <a16:creationId xmlns:a16="http://schemas.microsoft.com/office/drawing/2014/main" id="{3C625609-FE4E-42EE-8F66-2D00C76B0E30}"/>
              </a:ext>
            </a:extLst>
          </p:cNvPr>
          <p:cNvSpPr/>
          <p:nvPr/>
        </p:nvSpPr>
        <p:spPr>
          <a:xfrm>
            <a:off x="2577105" y="3222558"/>
            <a:ext cx="890329" cy="421110"/>
          </a:xfrm>
          <a:prstGeom prst="wedgeRectCallout">
            <a:avLst>
              <a:gd name="adj1" fmla="val -65578"/>
              <a:gd name="adj2" fmla="val 54650"/>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For their products only</a:t>
            </a:r>
          </a:p>
        </p:txBody>
      </p:sp>
      <p:sp>
        <p:nvSpPr>
          <p:cNvPr id="21516" name="Bulle narrative : rectangle 21515">
            <a:extLst>
              <a:ext uri="{FF2B5EF4-FFF2-40B4-BE49-F238E27FC236}">
                <a16:creationId xmlns:a16="http://schemas.microsoft.com/office/drawing/2014/main" id="{35D2DA73-4F25-4BAC-B362-09C9369CD1B6}"/>
              </a:ext>
            </a:extLst>
          </p:cNvPr>
          <p:cNvSpPr/>
          <p:nvPr/>
        </p:nvSpPr>
        <p:spPr>
          <a:xfrm>
            <a:off x="7499659" y="3774915"/>
            <a:ext cx="1133078" cy="1005736"/>
          </a:xfrm>
          <a:prstGeom prst="wedgeRectCallout">
            <a:avLst>
              <a:gd name="adj1" fmla="val -61192"/>
              <a:gd name="adj2" fmla="val 20061"/>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Different level of digitalization depending on the level of collaboration between CGPs and software editors </a:t>
            </a:r>
          </a:p>
        </p:txBody>
      </p:sp>
      <p:cxnSp>
        <p:nvCxnSpPr>
          <p:cNvPr id="21518" name="Connecteur droit avec flèche 21517">
            <a:extLst>
              <a:ext uri="{FF2B5EF4-FFF2-40B4-BE49-F238E27FC236}">
                <a16:creationId xmlns:a16="http://schemas.microsoft.com/office/drawing/2014/main" id="{12B409D9-FFDF-4132-9D8B-CD52612FA518}"/>
              </a:ext>
            </a:extLst>
          </p:cNvPr>
          <p:cNvCxnSpPr/>
          <p:nvPr/>
        </p:nvCxnSpPr>
        <p:spPr>
          <a:xfrm>
            <a:off x="7022100" y="4300339"/>
            <a:ext cx="0" cy="663088"/>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cxnSp>
        <p:nvCxnSpPr>
          <p:cNvPr id="21520" name="Connecteur droit avec flèche 21519">
            <a:extLst>
              <a:ext uri="{FF2B5EF4-FFF2-40B4-BE49-F238E27FC236}">
                <a16:creationId xmlns:a16="http://schemas.microsoft.com/office/drawing/2014/main" id="{965BA61B-2696-4522-8465-7EA8E5D7787C}"/>
              </a:ext>
            </a:extLst>
          </p:cNvPr>
          <p:cNvCxnSpPr>
            <a:cxnSpLocks/>
          </p:cNvCxnSpPr>
          <p:nvPr/>
        </p:nvCxnSpPr>
        <p:spPr>
          <a:xfrm flipV="1">
            <a:off x="7246228" y="4340081"/>
            <a:ext cx="0" cy="627124"/>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21525" name="Bulle narrative : rectangle 21524">
            <a:extLst>
              <a:ext uri="{FF2B5EF4-FFF2-40B4-BE49-F238E27FC236}">
                <a16:creationId xmlns:a16="http://schemas.microsoft.com/office/drawing/2014/main" id="{63FBCA0A-5A1C-4383-A982-69716D8DFC32}"/>
              </a:ext>
            </a:extLst>
          </p:cNvPr>
          <p:cNvSpPr/>
          <p:nvPr/>
        </p:nvSpPr>
        <p:spPr>
          <a:xfrm>
            <a:off x="6683226" y="5807865"/>
            <a:ext cx="1133068" cy="486966"/>
          </a:xfrm>
          <a:prstGeom prst="wedgeRectCallout">
            <a:avLst>
              <a:gd name="adj1" fmla="val 59806"/>
              <a:gd name="adj2" fmla="val 16427"/>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Bank account aggreged view only</a:t>
            </a:r>
          </a:p>
        </p:txBody>
      </p:sp>
      <p:sp>
        <p:nvSpPr>
          <p:cNvPr id="21526" name="Bulle narrative : rectangle 21525">
            <a:extLst>
              <a:ext uri="{FF2B5EF4-FFF2-40B4-BE49-F238E27FC236}">
                <a16:creationId xmlns:a16="http://schemas.microsoft.com/office/drawing/2014/main" id="{6551EFBF-B37C-4BF0-A2EA-EB165EAFC708}"/>
              </a:ext>
            </a:extLst>
          </p:cNvPr>
          <p:cNvSpPr/>
          <p:nvPr/>
        </p:nvSpPr>
        <p:spPr>
          <a:xfrm>
            <a:off x="5056904" y="4272589"/>
            <a:ext cx="1133068" cy="486966"/>
          </a:xfrm>
          <a:prstGeom prst="wedgeRectCallout">
            <a:avLst>
              <a:gd name="adj1" fmla="val -62176"/>
              <a:gd name="adj2" fmla="val 18839"/>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Incl. multi and single suppliers' platforms</a:t>
            </a:r>
          </a:p>
        </p:txBody>
      </p:sp>
      <p:pic>
        <p:nvPicPr>
          <p:cNvPr id="7170" name="Picture 2" descr="logo-lafinbox">
            <a:extLst>
              <a:ext uri="{FF2B5EF4-FFF2-40B4-BE49-F238E27FC236}">
                <a16:creationId xmlns:a16="http://schemas.microsoft.com/office/drawing/2014/main" id="{358ED52C-4A40-4CF9-8259-9FDBDD0ED18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88519" y="6119015"/>
            <a:ext cx="804818" cy="128771"/>
          </a:xfrm>
          <a:prstGeom prst="rect">
            <a:avLst/>
          </a:prstGeom>
          <a:noFill/>
          <a:extLst>
            <a:ext uri="{909E8E84-426E-40DD-AFC4-6F175D3DCCD1}">
              <a14:hiddenFill xmlns:a14="http://schemas.microsoft.com/office/drawing/2010/main">
                <a:solidFill>
                  <a:srgbClr val="FFFFFF"/>
                </a:solidFill>
              </a14:hiddenFill>
            </a:ext>
          </a:extLst>
        </p:spPr>
      </p:pic>
      <p:sp>
        <p:nvSpPr>
          <p:cNvPr id="18" name="Flèche : pentagone 17">
            <a:extLst>
              <a:ext uri="{FF2B5EF4-FFF2-40B4-BE49-F238E27FC236}">
                <a16:creationId xmlns:a16="http://schemas.microsoft.com/office/drawing/2014/main" id="{DDAC00CF-88EB-4306-BEC8-F329E1280139}"/>
              </a:ext>
            </a:extLst>
          </p:cNvPr>
          <p:cNvSpPr/>
          <p:nvPr/>
        </p:nvSpPr>
        <p:spPr bwMode="auto">
          <a:xfrm>
            <a:off x="161567" y="1394791"/>
            <a:ext cx="1698840" cy="343064"/>
          </a:xfrm>
          <a:prstGeom prst="homePlat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i="1">
                <a:solidFill>
                  <a:schemeClr val="bg1"/>
                </a:solidFill>
                <a:latin typeface="+mj-lt"/>
              </a:rPr>
              <a:t>Products fabrication</a:t>
            </a:r>
            <a:endParaRPr kumimoji="0" lang="en-US" sz="800" b="1" i="1" u="none" strike="noStrike" cap="none" normalizeH="0" baseline="0">
              <a:ln>
                <a:noFill/>
              </a:ln>
              <a:solidFill>
                <a:schemeClr val="bg1"/>
              </a:solidFill>
              <a:effectLst/>
              <a:latin typeface="+mj-lt"/>
            </a:endParaRPr>
          </a:p>
        </p:txBody>
      </p:sp>
      <p:sp>
        <p:nvSpPr>
          <p:cNvPr id="22" name="Flèche : chevron 21">
            <a:extLst>
              <a:ext uri="{FF2B5EF4-FFF2-40B4-BE49-F238E27FC236}">
                <a16:creationId xmlns:a16="http://schemas.microsoft.com/office/drawing/2014/main" id="{1939654F-BA70-417C-9CB6-4BBB8B69F498}"/>
              </a:ext>
            </a:extLst>
          </p:cNvPr>
          <p:cNvSpPr/>
          <p:nvPr/>
        </p:nvSpPr>
        <p:spPr bwMode="auto">
          <a:xfrm>
            <a:off x="8064225"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Restitution du end-customers</a:t>
            </a:r>
          </a:p>
        </p:txBody>
      </p:sp>
      <p:sp>
        <p:nvSpPr>
          <p:cNvPr id="24" name="Flèche : chevron 23">
            <a:extLst>
              <a:ext uri="{FF2B5EF4-FFF2-40B4-BE49-F238E27FC236}">
                <a16:creationId xmlns:a16="http://schemas.microsoft.com/office/drawing/2014/main" id="{77E4A664-3ADE-45A5-A6D4-AE5496B262A8}"/>
              </a:ext>
            </a:extLst>
          </p:cNvPr>
          <p:cNvSpPr/>
          <p:nvPr/>
        </p:nvSpPr>
        <p:spPr bwMode="auto">
          <a:xfrm>
            <a:off x="4903163"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Advisory </a:t>
            </a:r>
          </a:p>
        </p:txBody>
      </p:sp>
      <p:sp>
        <p:nvSpPr>
          <p:cNvPr id="26" name="Flèche : chevron 25">
            <a:extLst>
              <a:ext uri="{FF2B5EF4-FFF2-40B4-BE49-F238E27FC236}">
                <a16:creationId xmlns:a16="http://schemas.microsoft.com/office/drawing/2014/main" id="{4C723F36-C82E-47FE-A768-A6F085CE94AE}"/>
              </a:ext>
            </a:extLst>
          </p:cNvPr>
          <p:cNvSpPr/>
          <p:nvPr/>
        </p:nvSpPr>
        <p:spPr bwMode="auto">
          <a:xfrm>
            <a:off x="1742099" y="1394791"/>
            <a:ext cx="1698840"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Commercialization</a:t>
            </a:r>
            <a:endParaRPr kumimoji="0" lang="en-US" sz="800" b="1" i="1" u="none" strike="noStrike" cap="none" normalizeH="0" baseline="0">
              <a:ln>
                <a:noFill/>
              </a:ln>
              <a:solidFill>
                <a:schemeClr val="bg1"/>
              </a:solidFill>
              <a:effectLst/>
              <a:latin typeface="+mj-lt"/>
            </a:endParaRPr>
          </a:p>
        </p:txBody>
      </p:sp>
      <p:sp>
        <p:nvSpPr>
          <p:cNvPr id="31" name="Flèche : chevron 30">
            <a:extLst>
              <a:ext uri="{FF2B5EF4-FFF2-40B4-BE49-F238E27FC236}">
                <a16:creationId xmlns:a16="http://schemas.microsoft.com/office/drawing/2014/main" id="{43E925E7-5019-4927-A88A-453ABE9550C0}"/>
              </a:ext>
            </a:extLst>
          </p:cNvPr>
          <p:cNvSpPr/>
          <p:nvPr/>
        </p:nvSpPr>
        <p:spPr bwMode="auto">
          <a:xfrm>
            <a:off x="6483695" y="1394791"/>
            <a:ext cx="1698840"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Back and middle office </a:t>
            </a:r>
          </a:p>
        </p:txBody>
      </p:sp>
      <p:sp>
        <p:nvSpPr>
          <p:cNvPr id="34" name="Flèche : chevron 33">
            <a:extLst>
              <a:ext uri="{FF2B5EF4-FFF2-40B4-BE49-F238E27FC236}">
                <a16:creationId xmlns:a16="http://schemas.microsoft.com/office/drawing/2014/main" id="{F715B696-411A-4E84-82A3-8FBF5135A73E}"/>
              </a:ext>
            </a:extLst>
          </p:cNvPr>
          <p:cNvSpPr/>
          <p:nvPr/>
        </p:nvSpPr>
        <p:spPr bwMode="auto">
          <a:xfrm>
            <a:off x="3322631" y="1394791"/>
            <a:ext cx="1698840"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Products a</a:t>
            </a:r>
            <a:r>
              <a:rPr kumimoji="0" lang="en-US" sz="800" b="1" i="1" u="none" strike="noStrike" cap="none" normalizeH="0" baseline="0">
                <a:ln>
                  <a:noFill/>
                </a:ln>
                <a:solidFill>
                  <a:schemeClr val="bg1"/>
                </a:solidFill>
                <a:effectLst/>
                <a:latin typeface="+mj-lt"/>
              </a:rPr>
              <a:t>ggregation</a:t>
            </a:r>
          </a:p>
        </p:txBody>
      </p:sp>
      <p:sp>
        <p:nvSpPr>
          <p:cNvPr id="35" name="Rectangle 34">
            <a:extLst>
              <a:ext uri="{FF2B5EF4-FFF2-40B4-BE49-F238E27FC236}">
                <a16:creationId xmlns:a16="http://schemas.microsoft.com/office/drawing/2014/main" id="{9665A640-CFAC-4279-803E-64C159B71736}"/>
              </a:ext>
            </a:extLst>
          </p:cNvPr>
          <p:cNvSpPr/>
          <p:nvPr/>
        </p:nvSpPr>
        <p:spPr>
          <a:xfrm>
            <a:off x="161566"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Product conception</a:t>
            </a:r>
          </a:p>
          <a:p>
            <a:pPr marL="171450" indent="-171450">
              <a:buFont typeface="Wingdings" panose="05000000000000000000" pitchFamily="2" charset="2"/>
              <a:buChar char="§"/>
            </a:pPr>
            <a:r>
              <a:rPr lang="en-US" sz="1000">
                <a:solidFill>
                  <a:schemeClr val="tx1"/>
                </a:solidFill>
              </a:rPr>
              <a:t>Fund holding </a:t>
            </a:r>
          </a:p>
        </p:txBody>
      </p:sp>
      <p:sp>
        <p:nvSpPr>
          <p:cNvPr id="36" name="Rectangle 35">
            <a:extLst>
              <a:ext uri="{FF2B5EF4-FFF2-40B4-BE49-F238E27FC236}">
                <a16:creationId xmlns:a16="http://schemas.microsoft.com/office/drawing/2014/main" id="{582BD148-0D08-4BA0-A95A-C6448BC66F0F}"/>
              </a:ext>
            </a:extLst>
          </p:cNvPr>
          <p:cNvSpPr/>
          <p:nvPr/>
        </p:nvSpPr>
        <p:spPr>
          <a:xfrm>
            <a:off x="1743106"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Brokerage</a:t>
            </a:r>
          </a:p>
          <a:p>
            <a:pPr marL="171450" indent="-171450">
              <a:buFont typeface="Wingdings" panose="05000000000000000000" pitchFamily="2" charset="2"/>
              <a:buChar char="§"/>
            </a:pPr>
            <a:endParaRPr lang="en-US" sz="1000">
              <a:solidFill>
                <a:schemeClr val="tx1"/>
              </a:solidFill>
            </a:endParaRPr>
          </a:p>
        </p:txBody>
      </p:sp>
      <p:sp>
        <p:nvSpPr>
          <p:cNvPr id="37" name="Rectangle 36">
            <a:extLst>
              <a:ext uri="{FF2B5EF4-FFF2-40B4-BE49-F238E27FC236}">
                <a16:creationId xmlns:a16="http://schemas.microsoft.com/office/drawing/2014/main" id="{56C76296-F9F8-40EA-BF47-D55DA86976D8}"/>
              </a:ext>
            </a:extLst>
          </p:cNvPr>
          <p:cNvSpPr/>
          <p:nvPr/>
        </p:nvSpPr>
        <p:spPr>
          <a:xfrm>
            <a:off x="3324646"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Compliance</a:t>
            </a:r>
          </a:p>
          <a:p>
            <a:pPr marL="171450" indent="-171450">
              <a:buFont typeface="Wingdings" panose="05000000000000000000" pitchFamily="2" charset="2"/>
              <a:buChar char="§"/>
            </a:pPr>
            <a:r>
              <a:rPr lang="en-US" sz="1000">
                <a:solidFill>
                  <a:schemeClr val="tx1"/>
                </a:solidFill>
              </a:rPr>
              <a:t>Application </a:t>
            </a:r>
          </a:p>
          <a:p>
            <a:pPr marL="171450" indent="-171450">
              <a:buFont typeface="Wingdings" panose="05000000000000000000" pitchFamily="2" charset="2"/>
              <a:buChar char="§"/>
            </a:pPr>
            <a:r>
              <a:rPr lang="en-US" sz="1000">
                <a:solidFill>
                  <a:schemeClr val="tx1"/>
                </a:solidFill>
              </a:rPr>
              <a:t>Arbitrage</a:t>
            </a:r>
          </a:p>
          <a:p>
            <a:pPr marL="171450" indent="-171450">
              <a:buFont typeface="Wingdings" panose="05000000000000000000" pitchFamily="2" charset="2"/>
              <a:buChar char="§"/>
            </a:pPr>
            <a:r>
              <a:rPr lang="en-US" sz="1000">
                <a:solidFill>
                  <a:schemeClr val="tx1"/>
                </a:solidFill>
              </a:rPr>
              <a:t>Buyback</a:t>
            </a:r>
          </a:p>
          <a:p>
            <a:pPr marL="171450" indent="-171450">
              <a:buFont typeface="Wingdings" panose="05000000000000000000" pitchFamily="2" charset="2"/>
              <a:buChar char="§"/>
            </a:pPr>
            <a:r>
              <a:rPr lang="en-US" sz="1000">
                <a:solidFill>
                  <a:schemeClr val="tx1"/>
                </a:solidFill>
              </a:rPr>
              <a:t>Administrative changes</a:t>
            </a:r>
          </a:p>
          <a:p>
            <a:pPr marL="171450" indent="-171450">
              <a:buFont typeface="Wingdings" panose="05000000000000000000" pitchFamily="2" charset="2"/>
              <a:buChar char="§"/>
            </a:pPr>
            <a:r>
              <a:rPr lang="en-US" sz="1000">
                <a:solidFill>
                  <a:schemeClr val="tx1"/>
                </a:solidFill>
              </a:rPr>
              <a:t>Electronic signature</a:t>
            </a:r>
          </a:p>
          <a:p>
            <a:pPr marL="171450" indent="-171450">
              <a:buFont typeface="Wingdings" panose="05000000000000000000" pitchFamily="2" charset="2"/>
              <a:buChar char="§"/>
            </a:pPr>
            <a:endParaRPr lang="en-US" sz="1000">
              <a:solidFill>
                <a:schemeClr val="tx1"/>
              </a:solidFill>
            </a:endParaRPr>
          </a:p>
        </p:txBody>
      </p:sp>
      <p:sp>
        <p:nvSpPr>
          <p:cNvPr id="38" name="Rectangle 37">
            <a:extLst>
              <a:ext uri="{FF2B5EF4-FFF2-40B4-BE49-F238E27FC236}">
                <a16:creationId xmlns:a16="http://schemas.microsoft.com/office/drawing/2014/main" id="{0F1248D8-6801-4964-9B5C-219A5785832D}"/>
              </a:ext>
            </a:extLst>
          </p:cNvPr>
          <p:cNvSpPr/>
          <p:nvPr/>
        </p:nvSpPr>
        <p:spPr>
          <a:xfrm>
            <a:off x="4906186"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KYC </a:t>
            </a:r>
          </a:p>
          <a:p>
            <a:pPr marL="171450" indent="-171450">
              <a:buFont typeface="Wingdings" panose="05000000000000000000" pitchFamily="2" charset="2"/>
              <a:buChar char="§"/>
            </a:pPr>
            <a:r>
              <a:rPr lang="en-US" sz="1000">
                <a:solidFill>
                  <a:schemeClr val="tx1"/>
                </a:solidFill>
              </a:rPr>
              <a:t>Wealth strategy simulation</a:t>
            </a:r>
          </a:p>
          <a:p>
            <a:pPr marL="171450" indent="-171450">
              <a:buFont typeface="Wingdings" panose="05000000000000000000" pitchFamily="2" charset="2"/>
              <a:buChar char="§"/>
            </a:pPr>
            <a:r>
              <a:rPr lang="en-US" sz="1000">
                <a:solidFill>
                  <a:schemeClr val="tx1"/>
                </a:solidFill>
              </a:rPr>
              <a:t>Wealth strategy definition</a:t>
            </a:r>
          </a:p>
        </p:txBody>
      </p:sp>
      <p:sp>
        <p:nvSpPr>
          <p:cNvPr id="39" name="Rectangle 38">
            <a:extLst>
              <a:ext uri="{FF2B5EF4-FFF2-40B4-BE49-F238E27FC236}">
                <a16:creationId xmlns:a16="http://schemas.microsoft.com/office/drawing/2014/main" id="{D0825F7D-B387-4564-8546-2B0661B2F04B}"/>
              </a:ext>
            </a:extLst>
          </p:cNvPr>
          <p:cNvSpPr/>
          <p:nvPr/>
        </p:nvSpPr>
        <p:spPr>
          <a:xfrm>
            <a:off x="6487726"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Payments</a:t>
            </a:r>
          </a:p>
          <a:p>
            <a:pPr marL="171450" indent="-171450">
              <a:buFont typeface="Wingdings" panose="05000000000000000000" pitchFamily="2" charset="2"/>
              <a:buChar char="§"/>
            </a:pPr>
            <a:r>
              <a:rPr lang="en-US" sz="1000">
                <a:solidFill>
                  <a:schemeClr val="tx1"/>
                </a:solidFill>
              </a:rPr>
              <a:t>KYC</a:t>
            </a:r>
          </a:p>
          <a:p>
            <a:pPr marL="171450" indent="-171450">
              <a:buFont typeface="Wingdings" panose="05000000000000000000" pitchFamily="2" charset="2"/>
              <a:buChar char="§"/>
            </a:pPr>
            <a:r>
              <a:rPr lang="en-US" sz="1000">
                <a:solidFill>
                  <a:schemeClr val="tx1"/>
                </a:solidFill>
              </a:rPr>
              <a:t>Consultation of contracts</a:t>
            </a:r>
          </a:p>
          <a:p>
            <a:pPr marL="171450" indent="-171450">
              <a:buFont typeface="Wingdings" panose="05000000000000000000" pitchFamily="2" charset="2"/>
              <a:buChar char="§"/>
            </a:pPr>
            <a:r>
              <a:rPr lang="en-US" sz="1000">
                <a:solidFill>
                  <a:schemeClr val="tx1"/>
                </a:solidFill>
              </a:rPr>
              <a:t>Financial allocation </a:t>
            </a:r>
          </a:p>
          <a:p>
            <a:pPr marL="171450" indent="-171450">
              <a:buFont typeface="Wingdings" panose="05000000000000000000" pitchFamily="2" charset="2"/>
              <a:buChar char="§"/>
            </a:pPr>
            <a:r>
              <a:rPr lang="en-US" sz="1000">
                <a:solidFill>
                  <a:schemeClr val="tx1"/>
                </a:solidFill>
              </a:rPr>
              <a:t>Preparation for arbitrage</a:t>
            </a:r>
          </a:p>
          <a:p>
            <a:pPr marL="171450" indent="-171450">
              <a:buFont typeface="Wingdings" panose="05000000000000000000" pitchFamily="2" charset="2"/>
              <a:buChar char="§"/>
            </a:pPr>
            <a:r>
              <a:rPr lang="en-US" sz="1000">
                <a:solidFill>
                  <a:schemeClr val="tx1"/>
                </a:solidFill>
              </a:rPr>
              <a:t>CRM</a:t>
            </a:r>
          </a:p>
        </p:txBody>
      </p:sp>
      <p:sp>
        <p:nvSpPr>
          <p:cNvPr id="40" name="Rectangle 39">
            <a:extLst>
              <a:ext uri="{FF2B5EF4-FFF2-40B4-BE49-F238E27FC236}">
                <a16:creationId xmlns:a16="http://schemas.microsoft.com/office/drawing/2014/main" id="{F47DD52F-A31A-4AB5-B10D-373FF02A8E26}"/>
              </a:ext>
            </a:extLst>
          </p:cNvPr>
          <p:cNvSpPr/>
          <p:nvPr/>
        </p:nvSpPr>
        <p:spPr>
          <a:xfrm>
            <a:off x="8069268" y="1812545"/>
            <a:ext cx="1524069" cy="140087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000">
                <a:solidFill>
                  <a:schemeClr val="tx1"/>
                </a:solidFill>
              </a:rPr>
              <a:t>Aggregation of clients' accounts </a:t>
            </a:r>
          </a:p>
          <a:p>
            <a:pPr marL="171450" indent="-171450">
              <a:buFont typeface="Wingdings" panose="05000000000000000000" pitchFamily="2" charset="2"/>
              <a:buChar char="§"/>
            </a:pPr>
            <a:r>
              <a:rPr lang="en-US" sz="1000">
                <a:solidFill>
                  <a:schemeClr val="tx1"/>
                </a:solidFill>
              </a:rPr>
              <a:t>Aggregation of clients’ investments</a:t>
            </a:r>
          </a:p>
          <a:p>
            <a:pPr marL="171450" indent="-171450">
              <a:buFont typeface="Wingdings" panose="05000000000000000000" pitchFamily="2" charset="2"/>
              <a:buChar char="§"/>
            </a:pPr>
            <a:r>
              <a:rPr lang="en-US" sz="1000">
                <a:solidFill>
                  <a:schemeClr val="tx1"/>
                </a:solidFill>
              </a:rPr>
              <a:t>Customer reporting</a:t>
            </a:r>
          </a:p>
          <a:p>
            <a:pPr algn="ctr"/>
            <a:endParaRPr lang="en-US" sz="1000">
              <a:solidFill>
                <a:schemeClr val="tx1"/>
              </a:solidFill>
            </a:endParaRPr>
          </a:p>
        </p:txBody>
      </p:sp>
      <p:sp>
        <p:nvSpPr>
          <p:cNvPr id="217" name="Bulle narrative : rectangle 216">
            <a:extLst>
              <a:ext uri="{FF2B5EF4-FFF2-40B4-BE49-F238E27FC236}">
                <a16:creationId xmlns:a16="http://schemas.microsoft.com/office/drawing/2014/main" id="{D15BBB6A-2CE6-43E5-B9B4-9CE10EB3AA8F}"/>
              </a:ext>
            </a:extLst>
          </p:cNvPr>
          <p:cNvSpPr/>
          <p:nvPr/>
        </p:nvSpPr>
        <p:spPr bwMode="auto">
          <a:xfrm>
            <a:off x="5511410" y="3317129"/>
            <a:ext cx="1245637" cy="658098"/>
          </a:xfrm>
          <a:prstGeom prst="wedgeRectCallout">
            <a:avLst>
              <a:gd name="adj1" fmla="val -66933"/>
              <a:gd name="adj2" fmla="val 51343"/>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Concentration trend among CGPs market (e.g., major players and groupings/ network of independent CGPs)</a:t>
            </a:r>
          </a:p>
        </p:txBody>
      </p:sp>
      <p:sp>
        <p:nvSpPr>
          <p:cNvPr id="218" name="Bulle narrative : rectangle 217">
            <a:extLst>
              <a:ext uri="{FF2B5EF4-FFF2-40B4-BE49-F238E27FC236}">
                <a16:creationId xmlns:a16="http://schemas.microsoft.com/office/drawing/2014/main" id="{F3DE54D4-2691-4C53-8D75-06335DAB093F}"/>
              </a:ext>
            </a:extLst>
          </p:cNvPr>
          <p:cNvSpPr/>
          <p:nvPr/>
        </p:nvSpPr>
        <p:spPr bwMode="auto">
          <a:xfrm>
            <a:off x="2707407" y="5582978"/>
            <a:ext cx="1311513" cy="607461"/>
          </a:xfrm>
          <a:prstGeom prst="wedgeRectCallout">
            <a:avLst>
              <a:gd name="adj1" fmla="val 37102"/>
              <a:gd name="adj2" fmla="val -70330"/>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Contracts aggregations through suppliers’ APIs</a:t>
            </a:r>
          </a:p>
        </p:txBody>
      </p:sp>
      <p:sp>
        <p:nvSpPr>
          <p:cNvPr id="225" name="Flèche : double flèche horizontale 224">
            <a:extLst>
              <a:ext uri="{FF2B5EF4-FFF2-40B4-BE49-F238E27FC236}">
                <a16:creationId xmlns:a16="http://schemas.microsoft.com/office/drawing/2014/main" id="{13EFF385-85CE-4E75-AB61-CAE6F4FE0F9E}"/>
              </a:ext>
            </a:extLst>
          </p:cNvPr>
          <p:cNvSpPr/>
          <p:nvPr/>
        </p:nvSpPr>
        <p:spPr>
          <a:xfrm>
            <a:off x="3489235" y="5254173"/>
            <a:ext cx="1413927" cy="176283"/>
          </a:xfrm>
          <a:prstGeom prst="lef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228" name="Flèche : double flèche horizontale 227">
            <a:extLst>
              <a:ext uri="{FF2B5EF4-FFF2-40B4-BE49-F238E27FC236}">
                <a16:creationId xmlns:a16="http://schemas.microsoft.com/office/drawing/2014/main" id="{B3DD2836-F8C6-40AE-8711-2F9AADA8A7AC}"/>
              </a:ext>
            </a:extLst>
          </p:cNvPr>
          <p:cNvSpPr/>
          <p:nvPr/>
        </p:nvSpPr>
        <p:spPr>
          <a:xfrm>
            <a:off x="4899141" y="5254174"/>
            <a:ext cx="1702861" cy="165338"/>
          </a:xfrm>
          <a:prstGeom prst="leftRightArrow">
            <a:avLst/>
          </a:prstGeom>
          <a:solidFill>
            <a:srgbClr val="009DB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i="1">
              <a:solidFill>
                <a:schemeClr val="tx1"/>
              </a:solidFill>
            </a:endParaRPr>
          </a:p>
        </p:txBody>
      </p:sp>
      <p:sp>
        <p:nvSpPr>
          <p:cNvPr id="7204" name="Bulle narrative : rectangle 7203">
            <a:extLst>
              <a:ext uri="{FF2B5EF4-FFF2-40B4-BE49-F238E27FC236}">
                <a16:creationId xmlns:a16="http://schemas.microsoft.com/office/drawing/2014/main" id="{65CFF031-70F5-4C2D-B87D-3B930E54E6B5}"/>
              </a:ext>
            </a:extLst>
          </p:cNvPr>
          <p:cNvSpPr/>
          <p:nvPr/>
        </p:nvSpPr>
        <p:spPr bwMode="auto">
          <a:xfrm>
            <a:off x="4527087" y="5582978"/>
            <a:ext cx="1581539" cy="641976"/>
          </a:xfrm>
          <a:prstGeom prst="wedgeRectCallout">
            <a:avLst>
              <a:gd name="adj1" fmla="val 21832"/>
              <a:gd name="adj2" fmla="val -6559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Development of sophisticated wealth management diagnosis tools to support CGPs in their recommendations (e.g., Big Expert - Harvest)</a:t>
            </a:r>
          </a:p>
        </p:txBody>
      </p:sp>
      <p:sp>
        <p:nvSpPr>
          <p:cNvPr id="7205" name="Bulle narrative : rectangle 7204">
            <a:extLst>
              <a:ext uri="{FF2B5EF4-FFF2-40B4-BE49-F238E27FC236}">
                <a16:creationId xmlns:a16="http://schemas.microsoft.com/office/drawing/2014/main" id="{3543BA01-56E1-447F-A05E-E2A4B66B1917}"/>
              </a:ext>
            </a:extLst>
          </p:cNvPr>
          <p:cNvSpPr/>
          <p:nvPr/>
        </p:nvSpPr>
        <p:spPr bwMode="auto">
          <a:xfrm>
            <a:off x="275633" y="4051303"/>
            <a:ext cx="1143086" cy="530114"/>
          </a:xfrm>
          <a:prstGeom prst="wedgeRectCallout">
            <a:avLst>
              <a:gd name="adj1" fmla="val -22484"/>
              <a:gd name="adj2" fmla="val -84921"/>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45720" rIns="0" bIns="45720" numCol="1" rtlCol="0" anchor="t" anchorCtr="0" compatLnSpc="1">
            <a:prstTxWarp prst="textNoShape">
              <a:avLst/>
            </a:prstTxWarp>
          </a:bodyPr>
          <a:lstStyle/>
          <a:p>
            <a:pPr algn="ctr"/>
            <a:r>
              <a:rPr lang="en-US" sz="700">
                <a:latin typeface="+mj-lt"/>
              </a:rPr>
              <a:t>Different level of digitalization among suppliers (e.g., electronic signature)</a:t>
            </a:r>
          </a:p>
        </p:txBody>
      </p:sp>
    </p:spTree>
    <p:extLst>
      <p:ext uri="{BB962C8B-B14F-4D97-AF65-F5344CB8AC3E}">
        <p14:creationId xmlns:p14="http://schemas.microsoft.com/office/powerpoint/2010/main" val="169857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97F52-FB40-466A-A782-B5406394B9A6}"/>
              </a:ext>
            </a:extLst>
          </p:cNvPr>
          <p:cNvSpPr>
            <a:spLocks noGrp="1"/>
          </p:cNvSpPr>
          <p:nvPr>
            <p:ph type="ctrTitle"/>
          </p:nvPr>
        </p:nvSpPr>
        <p:spPr/>
        <p:txBody>
          <a:bodyPr/>
          <a:lstStyle/>
          <a:p>
            <a:r>
              <a:rPr lang="en-US" sz="1300">
                <a:solidFill>
                  <a:srgbClr val="009DB0"/>
                </a:solidFill>
              </a:rPr>
              <a:t>Financial and data flows </a:t>
            </a:r>
            <a:r>
              <a:rPr lang="en-US" sz="1300"/>
              <a:t>have largely </a:t>
            </a:r>
            <a:r>
              <a:rPr lang="en-US" sz="1300">
                <a:solidFill>
                  <a:srgbClr val="009DB0"/>
                </a:solidFill>
              </a:rPr>
              <a:t>increased</a:t>
            </a:r>
            <a:r>
              <a:rPr lang="en-US" sz="1300"/>
              <a:t> between these players , particularly due to the </a:t>
            </a:r>
            <a:r>
              <a:rPr lang="en-US" sz="1300">
                <a:solidFill>
                  <a:srgbClr val="009DB0"/>
                </a:solidFill>
              </a:rPr>
              <a:t>exchanges’ rising standardization </a:t>
            </a:r>
            <a:r>
              <a:rPr lang="en-US" sz="1300"/>
              <a:t>(i.e., through </a:t>
            </a:r>
            <a:r>
              <a:rPr lang="en-US" sz="1300" err="1"/>
              <a:t>Penelop</a:t>
            </a:r>
            <a:r>
              <a:rPr lang="en-US" sz="1300"/>
              <a:t> standard)</a:t>
            </a:r>
            <a:endParaRPr lang="en-US"/>
          </a:p>
        </p:txBody>
      </p:sp>
      <p:cxnSp>
        <p:nvCxnSpPr>
          <p:cNvPr id="5" name="Connecteur droit 4">
            <a:extLst>
              <a:ext uri="{FF2B5EF4-FFF2-40B4-BE49-F238E27FC236}">
                <a16:creationId xmlns:a16="http://schemas.microsoft.com/office/drawing/2014/main" id="{BBAE5844-D5D0-45CB-B297-D945014F92AE}"/>
              </a:ext>
            </a:extLst>
          </p:cNvPr>
          <p:cNvCxnSpPr>
            <a:cxnSpLocks/>
          </p:cNvCxnSpPr>
          <p:nvPr/>
        </p:nvCxnSpPr>
        <p:spPr bwMode="auto">
          <a:xfrm>
            <a:off x="109668" y="1137079"/>
            <a:ext cx="959593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D743D255-E9BE-4B9A-B7CC-8C0156530A15}"/>
              </a:ext>
            </a:extLst>
          </p:cNvPr>
          <p:cNvSpPr txBox="1"/>
          <p:nvPr/>
        </p:nvSpPr>
        <p:spPr>
          <a:xfrm>
            <a:off x="2605898" y="1015929"/>
            <a:ext cx="4966904" cy="208114"/>
          </a:xfrm>
          <a:prstGeom prst="rect">
            <a:avLst/>
          </a:prstGeom>
          <a:solidFill>
            <a:schemeClr val="bg1"/>
          </a:solidFill>
        </p:spPr>
        <p:txBody>
          <a:bodyPr wrap="square" rtlCol="0" anchor="ctr">
            <a:noAutofit/>
          </a:bodyPr>
          <a:lstStyle/>
          <a:p>
            <a:pPr algn="ctr"/>
            <a:r>
              <a:rPr lang="en-US" sz="1100" b="1">
                <a:solidFill>
                  <a:srgbClr val="009DB0"/>
                </a:solidFill>
                <a:latin typeface="+mj-lt"/>
              </a:rPr>
              <a:t>Financial flows simplified scheme in CG’s environment</a:t>
            </a:r>
          </a:p>
        </p:txBody>
      </p:sp>
      <p:sp>
        <p:nvSpPr>
          <p:cNvPr id="31" name="Rectangle 30">
            <a:extLst>
              <a:ext uri="{FF2B5EF4-FFF2-40B4-BE49-F238E27FC236}">
                <a16:creationId xmlns:a16="http://schemas.microsoft.com/office/drawing/2014/main" id="{89F9A14B-51D3-4171-B22C-4BE2F64B5E55}"/>
              </a:ext>
            </a:extLst>
          </p:cNvPr>
          <p:cNvSpPr/>
          <p:nvPr/>
        </p:nvSpPr>
        <p:spPr bwMode="auto">
          <a:xfrm>
            <a:off x="139391" y="2464756"/>
            <a:ext cx="1117989" cy="829399"/>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solidFill>
                <a:latin typeface="+mj-lt"/>
              </a:rPr>
              <a:t>Supplier A</a:t>
            </a:r>
          </a:p>
        </p:txBody>
      </p:sp>
      <p:pic>
        <p:nvPicPr>
          <p:cNvPr id="83" name="Picture 54" descr="RÃ©sultat de recherche d'images pour &quot;AXA&quot;">
            <a:extLst>
              <a:ext uri="{FF2B5EF4-FFF2-40B4-BE49-F238E27FC236}">
                <a16:creationId xmlns:a16="http://schemas.microsoft.com/office/drawing/2014/main" id="{966E2F99-2795-4898-B192-2D0ADC4C598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7487" y="2750563"/>
            <a:ext cx="322005" cy="320604"/>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DBB11A98-2C1F-4286-83D4-C8DAA374EB7F}"/>
              </a:ext>
            </a:extLst>
          </p:cNvPr>
          <p:cNvSpPr/>
          <p:nvPr/>
        </p:nvSpPr>
        <p:spPr bwMode="auto">
          <a:xfrm>
            <a:off x="1543337" y="2037231"/>
            <a:ext cx="144368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APIs</a:t>
            </a:r>
          </a:p>
        </p:txBody>
      </p:sp>
      <p:sp>
        <p:nvSpPr>
          <p:cNvPr id="176" name="Rectangle 175">
            <a:extLst>
              <a:ext uri="{FF2B5EF4-FFF2-40B4-BE49-F238E27FC236}">
                <a16:creationId xmlns:a16="http://schemas.microsoft.com/office/drawing/2014/main" id="{88655456-986B-48DA-8402-6735B99A2E9E}"/>
              </a:ext>
            </a:extLst>
          </p:cNvPr>
          <p:cNvSpPr/>
          <p:nvPr/>
        </p:nvSpPr>
        <p:spPr bwMode="auto">
          <a:xfrm>
            <a:off x="1543337" y="2622790"/>
            <a:ext cx="144368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Extranet </a:t>
            </a:r>
          </a:p>
          <a:p>
            <a:r>
              <a:rPr lang="en-US" sz="900">
                <a:latin typeface="+mj-lt"/>
              </a:rPr>
              <a:t>for CGPs </a:t>
            </a:r>
          </a:p>
          <a:p>
            <a:r>
              <a:rPr lang="en-US" sz="700" i="1">
                <a:latin typeface="+mj-lt"/>
              </a:rPr>
              <a:t>(single supplier</a:t>
            </a:r>
          </a:p>
          <a:p>
            <a:r>
              <a:rPr lang="en-US" sz="700" i="1">
                <a:latin typeface="+mj-lt"/>
              </a:rPr>
              <a:t> platform)</a:t>
            </a:r>
            <a:endParaRPr lang="en-US" sz="900" i="1">
              <a:latin typeface="+mj-lt"/>
            </a:endParaRPr>
          </a:p>
        </p:txBody>
      </p:sp>
      <p:sp>
        <p:nvSpPr>
          <p:cNvPr id="177" name="Rectangle 176">
            <a:extLst>
              <a:ext uri="{FF2B5EF4-FFF2-40B4-BE49-F238E27FC236}">
                <a16:creationId xmlns:a16="http://schemas.microsoft.com/office/drawing/2014/main" id="{368E3070-9A19-4687-990E-72E5BF059097}"/>
              </a:ext>
            </a:extLst>
          </p:cNvPr>
          <p:cNvSpPr/>
          <p:nvPr/>
        </p:nvSpPr>
        <p:spPr bwMode="auto">
          <a:xfrm>
            <a:off x="1543337" y="3208348"/>
            <a:ext cx="143893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Extranet for </a:t>
            </a:r>
          </a:p>
          <a:p>
            <a:r>
              <a:rPr lang="en-US" sz="900">
                <a:latin typeface="+mj-lt"/>
              </a:rPr>
              <a:t>End-</a:t>
            </a:r>
          </a:p>
          <a:p>
            <a:r>
              <a:rPr lang="en-US" sz="900">
                <a:latin typeface="+mj-lt"/>
              </a:rPr>
              <a:t>customers </a:t>
            </a:r>
          </a:p>
        </p:txBody>
      </p:sp>
      <p:sp>
        <p:nvSpPr>
          <p:cNvPr id="186" name="Rectangle 185">
            <a:extLst>
              <a:ext uri="{FF2B5EF4-FFF2-40B4-BE49-F238E27FC236}">
                <a16:creationId xmlns:a16="http://schemas.microsoft.com/office/drawing/2014/main" id="{C4F2BB97-F1A4-423A-83BF-91A6F691E3EA}"/>
              </a:ext>
            </a:extLst>
          </p:cNvPr>
          <p:cNvSpPr/>
          <p:nvPr/>
        </p:nvSpPr>
        <p:spPr bwMode="auto">
          <a:xfrm>
            <a:off x="139861" y="4629959"/>
            <a:ext cx="1141501" cy="75277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latin typeface="+mj-lt"/>
              </a:rPr>
              <a:t>…</a:t>
            </a:r>
          </a:p>
        </p:txBody>
      </p:sp>
      <p:cxnSp>
        <p:nvCxnSpPr>
          <p:cNvPr id="189" name="Connecteur droit 188">
            <a:extLst>
              <a:ext uri="{FF2B5EF4-FFF2-40B4-BE49-F238E27FC236}">
                <a16:creationId xmlns:a16="http://schemas.microsoft.com/office/drawing/2014/main" id="{C0B1FD81-6512-4DE0-A632-0CC3F504A0C4}"/>
              </a:ext>
            </a:extLst>
          </p:cNvPr>
          <p:cNvCxnSpPr>
            <a:cxnSpLocks/>
            <a:stCxn id="31" idx="3"/>
            <a:endCxn id="175" idx="1"/>
          </p:cNvCxnSpPr>
          <p:nvPr/>
        </p:nvCxnSpPr>
        <p:spPr>
          <a:xfrm flipV="1">
            <a:off x="1257380" y="2294310"/>
            <a:ext cx="285957" cy="585146"/>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310EB8CE-CE64-4C83-82C1-403AA7BDA508}"/>
              </a:ext>
            </a:extLst>
          </p:cNvPr>
          <p:cNvCxnSpPr>
            <a:cxnSpLocks/>
            <a:stCxn id="31" idx="3"/>
            <a:endCxn id="176" idx="1"/>
          </p:cNvCxnSpPr>
          <p:nvPr/>
        </p:nvCxnSpPr>
        <p:spPr>
          <a:xfrm>
            <a:off x="1257380" y="2879456"/>
            <a:ext cx="285957" cy="41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8" name="Connecteur droit 197">
            <a:extLst>
              <a:ext uri="{FF2B5EF4-FFF2-40B4-BE49-F238E27FC236}">
                <a16:creationId xmlns:a16="http://schemas.microsoft.com/office/drawing/2014/main" id="{22F32A28-F14A-40AE-B3CB-046E1945D412}"/>
              </a:ext>
            </a:extLst>
          </p:cNvPr>
          <p:cNvCxnSpPr>
            <a:cxnSpLocks/>
            <a:stCxn id="31" idx="3"/>
            <a:endCxn id="177" idx="1"/>
          </p:cNvCxnSpPr>
          <p:nvPr/>
        </p:nvCxnSpPr>
        <p:spPr>
          <a:xfrm>
            <a:off x="1257380" y="2879456"/>
            <a:ext cx="285957" cy="585971"/>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7" name="Connecteur : en angle 316">
            <a:extLst>
              <a:ext uri="{FF2B5EF4-FFF2-40B4-BE49-F238E27FC236}">
                <a16:creationId xmlns:a16="http://schemas.microsoft.com/office/drawing/2014/main" id="{4D02EF4D-1F1D-4DE0-AE83-6A5D44A6495C}"/>
              </a:ext>
            </a:extLst>
          </p:cNvPr>
          <p:cNvCxnSpPr>
            <a:cxnSpLocks/>
            <a:stCxn id="176" idx="3"/>
            <a:endCxn id="232" idx="1"/>
          </p:cNvCxnSpPr>
          <p:nvPr/>
        </p:nvCxnSpPr>
        <p:spPr>
          <a:xfrm flipV="1">
            <a:off x="2987019" y="2482448"/>
            <a:ext cx="1631437" cy="397421"/>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6" name="Connecteur : en angle 325">
            <a:extLst>
              <a:ext uri="{FF2B5EF4-FFF2-40B4-BE49-F238E27FC236}">
                <a16:creationId xmlns:a16="http://schemas.microsoft.com/office/drawing/2014/main" id="{A82D6B17-FBCA-430D-8A81-B8A5B1234436}"/>
              </a:ext>
            </a:extLst>
          </p:cNvPr>
          <p:cNvCxnSpPr>
            <a:cxnSpLocks/>
            <a:stCxn id="177" idx="3"/>
            <a:endCxn id="262" idx="1"/>
          </p:cNvCxnSpPr>
          <p:nvPr/>
        </p:nvCxnSpPr>
        <p:spPr>
          <a:xfrm>
            <a:off x="2982269" y="3465427"/>
            <a:ext cx="6015615" cy="35695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Connecteur : en angle 370">
            <a:extLst>
              <a:ext uri="{FF2B5EF4-FFF2-40B4-BE49-F238E27FC236}">
                <a16:creationId xmlns:a16="http://schemas.microsoft.com/office/drawing/2014/main" id="{EC9A4864-AAFF-410D-835E-B8D51AADBE6F}"/>
              </a:ext>
            </a:extLst>
          </p:cNvPr>
          <p:cNvCxnSpPr>
            <a:cxnSpLocks/>
            <a:stCxn id="363" idx="3"/>
            <a:endCxn id="262" idx="0"/>
          </p:cNvCxnSpPr>
          <p:nvPr/>
        </p:nvCxnSpPr>
        <p:spPr>
          <a:xfrm>
            <a:off x="8941481" y="2478843"/>
            <a:ext cx="462225" cy="1059163"/>
          </a:xfrm>
          <a:prstGeom prst="bentConnector2">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6" name="Connecteur : en angle 395">
            <a:extLst>
              <a:ext uri="{FF2B5EF4-FFF2-40B4-BE49-F238E27FC236}">
                <a16:creationId xmlns:a16="http://schemas.microsoft.com/office/drawing/2014/main" id="{1F213764-846A-4206-ADCF-9547FF819751}"/>
              </a:ext>
            </a:extLst>
          </p:cNvPr>
          <p:cNvCxnSpPr>
            <a:cxnSpLocks/>
            <a:stCxn id="230" idx="0"/>
            <a:endCxn id="232" idx="2"/>
          </p:cNvCxnSpPr>
          <p:nvPr/>
        </p:nvCxnSpPr>
        <p:spPr>
          <a:xfrm rot="5400000" flipH="1" flipV="1">
            <a:off x="5079847" y="2501069"/>
            <a:ext cx="713264" cy="1428536"/>
          </a:xfrm>
          <a:prstGeom prst="bentConnector3">
            <a:avLst>
              <a:gd name="adj1" fmla="val 50000"/>
            </a:avLst>
          </a:prstGeom>
          <a:ln>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6625BFD9-ABC7-4E04-8578-F925BFC7BD1C}"/>
              </a:ext>
            </a:extLst>
          </p:cNvPr>
          <p:cNvSpPr/>
          <p:nvPr/>
        </p:nvSpPr>
        <p:spPr bwMode="auto">
          <a:xfrm>
            <a:off x="3919261" y="3571969"/>
            <a:ext cx="1605899" cy="990247"/>
          </a:xfrm>
          <a:prstGeom prst="rect">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Product brokers </a:t>
            </a:r>
            <a:r>
              <a:rPr lang="en-US" sz="700" i="1">
                <a:latin typeface="+mj-lt"/>
              </a:rPr>
              <a:t>(multi suppliers’ platforms)</a:t>
            </a:r>
          </a:p>
        </p:txBody>
      </p:sp>
      <p:sp>
        <p:nvSpPr>
          <p:cNvPr id="232" name="Rectangle 231">
            <a:extLst>
              <a:ext uri="{FF2B5EF4-FFF2-40B4-BE49-F238E27FC236}">
                <a16:creationId xmlns:a16="http://schemas.microsoft.com/office/drawing/2014/main" id="{09AF3B1E-FB45-49F5-B8A6-A93F48045530}"/>
              </a:ext>
            </a:extLst>
          </p:cNvPr>
          <p:cNvSpPr/>
          <p:nvPr/>
        </p:nvSpPr>
        <p:spPr bwMode="auto">
          <a:xfrm>
            <a:off x="4618456" y="2106191"/>
            <a:ext cx="3064581" cy="752514"/>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CGPs</a:t>
            </a:r>
          </a:p>
        </p:txBody>
      </p:sp>
      <p:sp>
        <p:nvSpPr>
          <p:cNvPr id="260" name="Rectangle 259">
            <a:extLst>
              <a:ext uri="{FF2B5EF4-FFF2-40B4-BE49-F238E27FC236}">
                <a16:creationId xmlns:a16="http://schemas.microsoft.com/office/drawing/2014/main" id="{F2533F7B-C521-494E-B3F6-32BA55667669}"/>
              </a:ext>
            </a:extLst>
          </p:cNvPr>
          <p:cNvSpPr/>
          <p:nvPr/>
        </p:nvSpPr>
        <p:spPr bwMode="auto">
          <a:xfrm>
            <a:off x="4195177" y="5433533"/>
            <a:ext cx="4530182" cy="489277"/>
          </a:xfrm>
          <a:prstGeom prst="rect">
            <a:avLst/>
          </a:prstGeom>
          <a:solidFill>
            <a:schemeClr val="bg1"/>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CGP software editors </a:t>
            </a:r>
          </a:p>
        </p:txBody>
      </p:sp>
      <p:sp>
        <p:nvSpPr>
          <p:cNvPr id="262" name="Rectangle 261">
            <a:extLst>
              <a:ext uri="{FF2B5EF4-FFF2-40B4-BE49-F238E27FC236}">
                <a16:creationId xmlns:a16="http://schemas.microsoft.com/office/drawing/2014/main" id="{2D5668C9-ABE1-4EA7-8E06-E80DA88A9809}"/>
              </a:ext>
            </a:extLst>
          </p:cNvPr>
          <p:cNvSpPr/>
          <p:nvPr/>
        </p:nvSpPr>
        <p:spPr bwMode="auto">
          <a:xfrm>
            <a:off x="8997884" y="3538006"/>
            <a:ext cx="811644" cy="56874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B2C end-customers</a:t>
            </a:r>
          </a:p>
        </p:txBody>
      </p:sp>
      <p:sp>
        <p:nvSpPr>
          <p:cNvPr id="363" name="Rectangle 362">
            <a:extLst>
              <a:ext uri="{FF2B5EF4-FFF2-40B4-BE49-F238E27FC236}">
                <a16:creationId xmlns:a16="http://schemas.microsoft.com/office/drawing/2014/main" id="{A617C384-1AE9-40ED-A040-D806FC4631B0}"/>
              </a:ext>
            </a:extLst>
          </p:cNvPr>
          <p:cNvSpPr/>
          <p:nvPr/>
        </p:nvSpPr>
        <p:spPr bwMode="auto">
          <a:xfrm>
            <a:off x="7889666" y="2197809"/>
            <a:ext cx="1051815" cy="562067"/>
          </a:xfrm>
          <a:prstGeom prst="rect">
            <a:avLst/>
          </a:prstGeom>
          <a:solidFill>
            <a:schemeClr val="bg1"/>
          </a:solidFill>
          <a:ln w="9525" cap="flat" cmpd="sng" algn="ctr">
            <a:solidFill>
              <a:schemeClr val="accent4"/>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CGPs’ extranets for end customer</a:t>
            </a:r>
          </a:p>
        </p:txBody>
      </p:sp>
      <p:cxnSp>
        <p:nvCxnSpPr>
          <p:cNvPr id="11" name="Connecteur droit 10">
            <a:extLst>
              <a:ext uri="{FF2B5EF4-FFF2-40B4-BE49-F238E27FC236}">
                <a16:creationId xmlns:a16="http://schemas.microsoft.com/office/drawing/2014/main" id="{4757B5A9-5756-4816-AEC8-894129308D7E}"/>
              </a:ext>
            </a:extLst>
          </p:cNvPr>
          <p:cNvCxnSpPr>
            <a:cxnSpLocks/>
          </p:cNvCxnSpPr>
          <p:nvPr/>
        </p:nvCxnSpPr>
        <p:spPr>
          <a:xfrm>
            <a:off x="3018990" y="4549596"/>
            <a:ext cx="305516"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8F77F96D-C2A2-41AC-A637-3AE3DB2D54DD}"/>
              </a:ext>
            </a:extLst>
          </p:cNvPr>
          <p:cNvCxnSpPr>
            <a:cxnSpLocks/>
          </p:cNvCxnSpPr>
          <p:nvPr/>
        </p:nvCxnSpPr>
        <p:spPr>
          <a:xfrm>
            <a:off x="3019044" y="4991937"/>
            <a:ext cx="263804"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1B861556-E400-4F96-B766-4BBFAC895A87}"/>
              </a:ext>
            </a:extLst>
          </p:cNvPr>
          <p:cNvCxnSpPr>
            <a:cxnSpLocks/>
          </p:cNvCxnSpPr>
          <p:nvPr/>
        </p:nvCxnSpPr>
        <p:spPr>
          <a:xfrm>
            <a:off x="3018990" y="5576119"/>
            <a:ext cx="263804" cy="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8" descr="light logo">
            <a:extLst>
              <a:ext uri="{FF2B5EF4-FFF2-40B4-BE49-F238E27FC236}">
                <a16:creationId xmlns:a16="http://schemas.microsoft.com/office/drawing/2014/main" id="{C2440BE9-33AE-4690-B1B4-0F8972286E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2524" y="5676004"/>
            <a:ext cx="991483" cy="1459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arvest Logo">
            <a:extLst>
              <a:ext uri="{FF2B5EF4-FFF2-40B4-BE49-F238E27FC236}">
                <a16:creationId xmlns:a16="http://schemas.microsoft.com/office/drawing/2014/main" id="{451198A5-650D-45C8-ABEC-189C616E6C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0196" y="5629622"/>
            <a:ext cx="634985" cy="1381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Upsideo">
            <a:extLst>
              <a:ext uri="{FF2B5EF4-FFF2-40B4-BE49-F238E27FC236}">
                <a16:creationId xmlns:a16="http://schemas.microsoft.com/office/drawing/2014/main" id="{7E0E3353-A9F3-4FD3-8361-DFB88ECF1508}"/>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955" y="5503746"/>
            <a:ext cx="1187009" cy="3359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ésultat de recherche d'images pour &quot;nortia platgform&quot;">
            <a:extLst>
              <a:ext uri="{FF2B5EF4-FFF2-40B4-BE49-F238E27FC236}">
                <a16:creationId xmlns:a16="http://schemas.microsoft.com/office/drawing/2014/main" id="{860456FC-F2C2-424E-83E9-ADBB4DC68E8F}"/>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7436" y="3774532"/>
            <a:ext cx="561305" cy="5991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Primonial Partenaires">
            <a:extLst>
              <a:ext uri="{FF2B5EF4-FFF2-40B4-BE49-F238E27FC236}">
                <a16:creationId xmlns:a16="http://schemas.microsoft.com/office/drawing/2014/main" id="{8FFACBEA-204E-42FB-8152-DB0823BE7B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0541" y="3997033"/>
            <a:ext cx="648545" cy="1842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lpheys Partenaires - Votre plateforme globale">
            <a:extLst>
              <a:ext uri="{FF2B5EF4-FFF2-40B4-BE49-F238E27FC236}">
                <a16:creationId xmlns:a16="http://schemas.microsoft.com/office/drawing/2014/main" id="{5D603EC4-3496-4C26-BBD7-92DFED16B7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34716" y="4286137"/>
            <a:ext cx="761010" cy="2419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ésultat de recherche d'images pour &quot;primonial&quot;">
            <a:extLst>
              <a:ext uri="{FF2B5EF4-FFF2-40B4-BE49-F238E27FC236}">
                <a16:creationId xmlns:a16="http://schemas.microsoft.com/office/drawing/2014/main" id="{C4DFBD87-8ABA-49CF-910D-4D8A576A2D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29303" y="2651506"/>
            <a:ext cx="796442" cy="130697"/>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B8D5F063-88C0-4BE0-9F3A-8AA01EDFCD7F}"/>
              </a:ext>
            </a:extLst>
          </p:cNvPr>
          <p:cNvPicPr>
            <a:picLocks noChangeAspect="1"/>
          </p:cNvPicPr>
          <p:nvPr/>
        </p:nvPicPr>
        <p:blipFill>
          <a:blip r:embed="rId11"/>
          <a:stretch>
            <a:fillRect/>
          </a:stretch>
        </p:blipFill>
        <p:spPr>
          <a:xfrm>
            <a:off x="4770752" y="2488971"/>
            <a:ext cx="265756" cy="253059"/>
          </a:xfrm>
          <a:prstGeom prst="rect">
            <a:avLst/>
          </a:prstGeom>
        </p:spPr>
      </p:pic>
      <p:pic>
        <p:nvPicPr>
          <p:cNvPr id="28" name="Picture 14" descr="Cyrus Conseil (@CyrusConseil) | Twitter">
            <a:extLst>
              <a:ext uri="{FF2B5EF4-FFF2-40B4-BE49-F238E27FC236}">
                <a16:creationId xmlns:a16="http://schemas.microsoft.com/office/drawing/2014/main" id="{78E0B271-89CB-49E7-AC56-89903AADBA63}"/>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9803" y="2261468"/>
            <a:ext cx="597236" cy="59723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atrimoffice - Nouvelles terres de conseils">
            <a:extLst>
              <a:ext uri="{FF2B5EF4-FFF2-40B4-BE49-F238E27FC236}">
                <a16:creationId xmlns:a16="http://schemas.microsoft.com/office/drawing/2014/main" id="{1FB4F182-E278-4221-92D7-8491349FFA1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29370" y="2430973"/>
            <a:ext cx="885806" cy="1722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cteur droit avec flèche 29">
            <a:extLst>
              <a:ext uri="{FF2B5EF4-FFF2-40B4-BE49-F238E27FC236}">
                <a16:creationId xmlns:a16="http://schemas.microsoft.com/office/drawing/2014/main" id="{50B80A38-12F5-402A-BF08-89B6108352EA}"/>
              </a:ext>
            </a:extLst>
          </p:cNvPr>
          <p:cNvCxnSpPr>
            <a:cxnSpLocks/>
          </p:cNvCxnSpPr>
          <p:nvPr/>
        </p:nvCxnSpPr>
        <p:spPr>
          <a:xfrm>
            <a:off x="148327" y="6667028"/>
            <a:ext cx="3614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9A058AE-09A5-449F-8E66-D4C51AF0B4F2}"/>
              </a:ext>
            </a:extLst>
          </p:cNvPr>
          <p:cNvSpPr txBox="1"/>
          <p:nvPr/>
        </p:nvSpPr>
        <p:spPr>
          <a:xfrm>
            <a:off x="512104" y="6567853"/>
            <a:ext cx="1524070" cy="215444"/>
          </a:xfrm>
          <a:prstGeom prst="rect">
            <a:avLst/>
          </a:prstGeom>
          <a:noFill/>
        </p:spPr>
        <p:txBody>
          <a:bodyPr wrap="square" rtlCol="0">
            <a:spAutoFit/>
          </a:bodyPr>
          <a:lstStyle/>
          <a:p>
            <a:r>
              <a:rPr lang="en-US" sz="800" i="1"/>
              <a:t>Financial flows</a:t>
            </a:r>
          </a:p>
        </p:txBody>
      </p:sp>
      <p:cxnSp>
        <p:nvCxnSpPr>
          <p:cNvPr id="400" name="Connecteur : en angle 399">
            <a:extLst>
              <a:ext uri="{FF2B5EF4-FFF2-40B4-BE49-F238E27FC236}">
                <a16:creationId xmlns:a16="http://schemas.microsoft.com/office/drawing/2014/main" id="{7AC38BD8-350C-4D91-8E13-9DAE998C7162}"/>
              </a:ext>
            </a:extLst>
          </p:cNvPr>
          <p:cNvCxnSpPr>
            <a:cxnSpLocks/>
            <a:stCxn id="230" idx="2"/>
            <a:endCxn id="260" idx="0"/>
          </p:cNvCxnSpPr>
          <p:nvPr/>
        </p:nvCxnSpPr>
        <p:spPr>
          <a:xfrm rot="16200000" flipH="1">
            <a:off x="5155581" y="4128845"/>
            <a:ext cx="871317" cy="1738057"/>
          </a:xfrm>
          <a:prstGeom prst="bentConnector3">
            <a:avLst>
              <a:gd name="adj1" fmla="val 50000"/>
            </a:avLst>
          </a:prstGeom>
          <a:ln>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72" name="Picture 12" descr="Generali — Wikipédia">
            <a:extLst>
              <a:ext uri="{FF2B5EF4-FFF2-40B4-BE49-F238E27FC236}">
                <a16:creationId xmlns:a16="http://schemas.microsoft.com/office/drawing/2014/main" id="{12896C16-37A6-4FEB-8263-1D992DD70B3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6863" y="4715185"/>
            <a:ext cx="185436" cy="161317"/>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16">
            <a:extLst>
              <a:ext uri="{FF2B5EF4-FFF2-40B4-BE49-F238E27FC236}">
                <a16:creationId xmlns:a16="http://schemas.microsoft.com/office/drawing/2014/main" id="{E969F87C-9C53-4634-B5F1-FE6F41EA24B1}"/>
              </a:ext>
            </a:extLst>
          </p:cNvPr>
          <p:cNvPicPr>
            <a:picLocks noChangeAspect="1" noChangeArrowheads="1"/>
          </p:cNvPicPr>
          <p:nvPr/>
        </p:nvPicPr>
        <p:blipFill>
          <a:blip r:embed="rId15"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2395054" y="2613697"/>
            <a:ext cx="588175" cy="330849"/>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718C7555-630B-4978-A6C6-AEC3ABA1DAA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6651" t="-138" r="16520" b="29741"/>
          <a:stretch/>
        </p:blipFill>
        <p:spPr bwMode="auto">
          <a:xfrm>
            <a:off x="2571456" y="3312560"/>
            <a:ext cx="342476" cy="305731"/>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47986863-2316-4F00-96E7-F68583378898}"/>
              </a:ext>
            </a:extLst>
          </p:cNvPr>
          <p:cNvSpPr/>
          <p:nvPr/>
        </p:nvSpPr>
        <p:spPr bwMode="auto">
          <a:xfrm>
            <a:off x="1580796" y="4156797"/>
            <a:ext cx="144368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APIs</a:t>
            </a:r>
          </a:p>
        </p:txBody>
      </p:sp>
      <p:sp>
        <p:nvSpPr>
          <p:cNvPr id="89" name="Rectangle 88">
            <a:extLst>
              <a:ext uri="{FF2B5EF4-FFF2-40B4-BE49-F238E27FC236}">
                <a16:creationId xmlns:a16="http://schemas.microsoft.com/office/drawing/2014/main" id="{E2ECD0D0-3C01-450A-81B9-9A9DFD4A4DDF}"/>
              </a:ext>
            </a:extLst>
          </p:cNvPr>
          <p:cNvSpPr/>
          <p:nvPr/>
        </p:nvSpPr>
        <p:spPr bwMode="auto">
          <a:xfrm>
            <a:off x="1580796" y="4742356"/>
            <a:ext cx="144368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Extranet </a:t>
            </a:r>
          </a:p>
          <a:p>
            <a:r>
              <a:rPr lang="en-US" sz="900">
                <a:latin typeface="+mj-lt"/>
              </a:rPr>
              <a:t>for CGPs</a:t>
            </a:r>
          </a:p>
          <a:p>
            <a:r>
              <a:rPr lang="en-US" sz="800" i="1">
                <a:latin typeface="+mj-lt"/>
              </a:rPr>
              <a:t>(single supplier</a:t>
            </a:r>
          </a:p>
          <a:p>
            <a:r>
              <a:rPr lang="en-US" sz="800" i="1">
                <a:latin typeface="+mj-lt"/>
              </a:rPr>
              <a:t> platform)</a:t>
            </a:r>
            <a:endParaRPr lang="en-US" sz="1000" i="1">
              <a:latin typeface="+mj-lt"/>
            </a:endParaRPr>
          </a:p>
        </p:txBody>
      </p:sp>
      <p:sp>
        <p:nvSpPr>
          <p:cNvPr id="90" name="Rectangle 89">
            <a:extLst>
              <a:ext uri="{FF2B5EF4-FFF2-40B4-BE49-F238E27FC236}">
                <a16:creationId xmlns:a16="http://schemas.microsoft.com/office/drawing/2014/main" id="{205CF242-921B-4FE5-9FC7-A77E33E04763}"/>
              </a:ext>
            </a:extLst>
          </p:cNvPr>
          <p:cNvSpPr/>
          <p:nvPr/>
        </p:nvSpPr>
        <p:spPr bwMode="auto">
          <a:xfrm>
            <a:off x="1580796" y="5327914"/>
            <a:ext cx="1438932" cy="51415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a:latin typeface="+mj-lt"/>
              </a:rPr>
              <a:t>Extranet for </a:t>
            </a:r>
          </a:p>
          <a:p>
            <a:r>
              <a:rPr lang="en-US" sz="900">
                <a:latin typeface="+mj-lt"/>
              </a:rPr>
              <a:t>End-</a:t>
            </a:r>
          </a:p>
          <a:p>
            <a:r>
              <a:rPr lang="en-US" sz="900">
                <a:latin typeface="+mj-lt"/>
              </a:rPr>
              <a:t>customers </a:t>
            </a:r>
          </a:p>
        </p:txBody>
      </p:sp>
      <p:cxnSp>
        <p:nvCxnSpPr>
          <p:cNvPr id="91" name="Connecteur droit 90">
            <a:extLst>
              <a:ext uri="{FF2B5EF4-FFF2-40B4-BE49-F238E27FC236}">
                <a16:creationId xmlns:a16="http://schemas.microsoft.com/office/drawing/2014/main" id="{D9540CE3-0C93-4B2E-AE06-BDB6D567A2D8}"/>
              </a:ext>
            </a:extLst>
          </p:cNvPr>
          <p:cNvCxnSpPr>
            <a:cxnSpLocks/>
            <a:stCxn id="186" idx="3"/>
            <a:endCxn id="88" idx="1"/>
          </p:cNvCxnSpPr>
          <p:nvPr/>
        </p:nvCxnSpPr>
        <p:spPr>
          <a:xfrm flipV="1">
            <a:off x="1281362" y="4413876"/>
            <a:ext cx="299434" cy="59247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01420B2E-9469-48B5-9741-59C1842DB948}"/>
              </a:ext>
            </a:extLst>
          </p:cNvPr>
          <p:cNvCxnSpPr>
            <a:cxnSpLocks/>
            <a:stCxn id="186" idx="3"/>
            <a:endCxn id="89" idx="1"/>
          </p:cNvCxnSpPr>
          <p:nvPr/>
        </p:nvCxnSpPr>
        <p:spPr>
          <a:xfrm flipV="1">
            <a:off x="1281362" y="4999435"/>
            <a:ext cx="299434" cy="691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B112ED6E-8F3E-47DE-95B7-5535FFBB0A28}"/>
              </a:ext>
            </a:extLst>
          </p:cNvPr>
          <p:cNvCxnSpPr>
            <a:cxnSpLocks/>
            <a:stCxn id="186" idx="3"/>
            <a:endCxn id="90" idx="1"/>
          </p:cNvCxnSpPr>
          <p:nvPr/>
        </p:nvCxnSpPr>
        <p:spPr>
          <a:xfrm>
            <a:off x="1281362" y="5006348"/>
            <a:ext cx="299434" cy="578645"/>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Connecteur : en angle 41">
            <a:extLst>
              <a:ext uri="{FF2B5EF4-FFF2-40B4-BE49-F238E27FC236}">
                <a16:creationId xmlns:a16="http://schemas.microsoft.com/office/drawing/2014/main" id="{18C49E57-7692-4B72-8794-723FC929D5AE}"/>
              </a:ext>
            </a:extLst>
          </p:cNvPr>
          <p:cNvCxnSpPr>
            <a:cxnSpLocks/>
          </p:cNvCxnSpPr>
          <p:nvPr/>
        </p:nvCxnSpPr>
        <p:spPr>
          <a:xfrm flipV="1">
            <a:off x="3036337" y="4185476"/>
            <a:ext cx="871378" cy="62707"/>
          </a:xfrm>
          <a:prstGeom prst="bentConnector3">
            <a:avLst>
              <a:gd name="adj1" fmla="val 50000"/>
            </a:avLst>
          </a:prstGeom>
          <a:ln>
            <a:solidFill>
              <a:srgbClr val="009DB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5F0F831B-F8D8-4A94-8B4A-F8251D766433}"/>
              </a:ext>
            </a:extLst>
          </p:cNvPr>
          <p:cNvCxnSpPr>
            <a:cxnSpLocks/>
          </p:cNvCxnSpPr>
          <p:nvPr/>
        </p:nvCxnSpPr>
        <p:spPr>
          <a:xfrm>
            <a:off x="7368396" y="2858704"/>
            <a:ext cx="0" cy="2581488"/>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2" descr="Résultat de recherche d'images pour &quot;bnp logo&quot;">
            <a:extLst>
              <a:ext uri="{FF2B5EF4-FFF2-40B4-BE49-F238E27FC236}">
                <a16:creationId xmlns:a16="http://schemas.microsoft.com/office/drawing/2014/main" id="{EA6A66B0-5488-4CC1-BA8F-3553370C84B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891" y="5105362"/>
            <a:ext cx="411176" cy="1670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Ã©sultat de recherche d'images pour &quot;credit agricole&quot;">
            <a:extLst>
              <a:ext uri="{FF2B5EF4-FFF2-40B4-BE49-F238E27FC236}">
                <a16:creationId xmlns:a16="http://schemas.microsoft.com/office/drawing/2014/main" id="{D8D078F4-00BC-422A-9691-1C3451D27D8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08880" y="4772267"/>
            <a:ext cx="230865" cy="1800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8" descr="RÃ©sultat de recherche d'images pour &quot;allianz&quot;">
            <a:extLst>
              <a:ext uri="{FF2B5EF4-FFF2-40B4-BE49-F238E27FC236}">
                <a16:creationId xmlns:a16="http://schemas.microsoft.com/office/drawing/2014/main" id="{4658C819-7D2B-4562-B15A-2BFB065131A3}"/>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4117" y="5140629"/>
            <a:ext cx="507955" cy="14824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CIC logo : histoire, signification et évolution, symbole | Logo ...">
            <a:extLst>
              <a:ext uri="{FF2B5EF4-FFF2-40B4-BE49-F238E27FC236}">
                <a16:creationId xmlns:a16="http://schemas.microsoft.com/office/drawing/2014/main" id="{8128631A-BD15-40A1-9501-D6A83C50E0E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0946" y="4696669"/>
            <a:ext cx="258397" cy="167039"/>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Connecteur droit avec flèche 135">
            <a:extLst>
              <a:ext uri="{FF2B5EF4-FFF2-40B4-BE49-F238E27FC236}">
                <a16:creationId xmlns:a16="http://schemas.microsoft.com/office/drawing/2014/main" id="{937DC14F-AD3E-4EBE-A366-425462E0D21B}"/>
              </a:ext>
            </a:extLst>
          </p:cNvPr>
          <p:cNvCxnSpPr>
            <a:cxnSpLocks/>
          </p:cNvCxnSpPr>
          <p:nvPr/>
        </p:nvCxnSpPr>
        <p:spPr>
          <a:xfrm>
            <a:off x="8338455" y="2737014"/>
            <a:ext cx="0" cy="2674169"/>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Connecteur : en angle 141">
            <a:extLst>
              <a:ext uri="{FF2B5EF4-FFF2-40B4-BE49-F238E27FC236}">
                <a16:creationId xmlns:a16="http://schemas.microsoft.com/office/drawing/2014/main" id="{75B885F6-8352-4057-82A8-62C1CECD16B4}"/>
              </a:ext>
            </a:extLst>
          </p:cNvPr>
          <p:cNvCxnSpPr>
            <a:cxnSpLocks/>
            <a:stCxn id="88" idx="3"/>
          </p:cNvCxnSpPr>
          <p:nvPr/>
        </p:nvCxnSpPr>
        <p:spPr>
          <a:xfrm>
            <a:off x="3024478" y="4413876"/>
            <a:ext cx="1172123" cy="1113578"/>
          </a:xfrm>
          <a:prstGeom prst="bentConnector3">
            <a:avLst>
              <a:gd name="adj1" fmla="val 50000"/>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5" name="Connecteur droit 374">
            <a:extLst>
              <a:ext uri="{FF2B5EF4-FFF2-40B4-BE49-F238E27FC236}">
                <a16:creationId xmlns:a16="http://schemas.microsoft.com/office/drawing/2014/main" id="{F84A3F79-5949-4887-A07A-3D30E503ED33}"/>
              </a:ext>
            </a:extLst>
          </p:cNvPr>
          <p:cNvCxnSpPr>
            <a:cxnSpLocks/>
            <a:stCxn id="232" idx="3"/>
            <a:endCxn id="363" idx="1"/>
          </p:cNvCxnSpPr>
          <p:nvPr/>
        </p:nvCxnSpPr>
        <p:spPr>
          <a:xfrm flipV="1">
            <a:off x="7683037" y="2478843"/>
            <a:ext cx="206629" cy="3605"/>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8" name="Rectangle 487">
            <a:extLst>
              <a:ext uri="{FF2B5EF4-FFF2-40B4-BE49-F238E27FC236}">
                <a16:creationId xmlns:a16="http://schemas.microsoft.com/office/drawing/2014/main" id="{098F470B-B38E-454A-8F7D-2DFBEB7985EC}"/>
              </a:ext>
            </a:extLst>
          </p:cNvPr>
          <p:cNvSpPr/>
          <p:nvPr/>
        </p:nvSpPr>
        <p:spPr bwMode="auto">
          <a:xfrm>
            <a:off x="8526445" y="4471403"/>
            <a:ext cx="1262318" cy="784992"/>
          </a:xfrm>
          <a:prstGeom prst="rect">
            <a:avLst/>
          </a:prstGeom>
          <a:solidFill>
            <a:schemeClr val="bg1"/>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Banking accounts aggregators</a:t>
            </a:r>
          </a:p>
        </p:txBody>
      </p:sp>
      <p:cxnSp>
        <p:nvCxnSpPr>
          <p:cNvPr id="237" name="Connecteur : en angle 236">
            <a:extLst>
              <a:ext uri="{FF2B5EF4-FFF2-40B4-BE49-F238E27FC236}">
                <a16:creationId xmlns:a16="http://schemas.microsoft.com/office/drawing/2014/main" id="{D67E22C7-86F9-43E7-B88B-8EEED5C74820}"/>
              </a:ext>
            </a:extLst>
          </p:cNvPr>
          <p:cNvCxnSpPr>
            <a:cxnSpLocks/>
            <a:stCxn id="175" idx="3"/>
            <a:endCxn id="230" idx="1"/>
          </p:cNvCxnSpPr>
          <p:nvPr/>
        </p:nvCxnSpPr>
        <p:spPr>
          <a:xfrm>
            <a:off x="2987019" y="2294310"/>
            <a:ext cx="932242" cy="1772783"/>
          </a:xfrm>
          <a:prstGeom prst="bentConnector3">
            <a:avLst>
              <a:gd name="adj1" fmla="val 50000"/>
            </a:avLst>
          </a:prstGeom>
          <a:ln>
            <a:solidFill>
              <a:srgbClr val="009DB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C996635B-7590-4159-8F9B-456CF4384ACD}"/>
              </a:ext>
            </a:extLst>
          </p:cNvPr>
          <p:cNvCxnSpPr>
            <a:cxnSpLocks/>
            <a:stCxn id="260" idx="3"/>
            <a:endCxn id="488" idx="2"/>
          </p:cNvCxnSpPr>
          <p:nvPr/>
        </p:nvCxnSpPr>
        <p:spPr>
          <a:xfrm flipV="1">
            <a:off x="8725359" y="5256395"/>
            <a:ext cx="432245" cy="421777"/>
          </a:xfrm>
          <a:prstGeom prst="bentConnector2">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4EEB2F69-369B-449E-8EBF-DD9E0D07DB99}"/>
              </a:ext>
            </a:extLst>
          </p:cNvPr>
          <p:cNvCxnSpPr>
            <a:cxnSpLocks/>
            <a:stCxn id="488" idx="0"/>
            <a:endCxn id="262" idx="2"/>
          </p:cNvCxnSpPr>
          <p:nvPr/>
        </p:nvCxnSpPr>
        <p:spPr>
          <a:xfrm rot="5400000" flipH="1" flipV="1">
            <a:off x="9098330" y="4166027"/>
            <a:ext cx="364650" cy="246102"/>
          </a:xfrm>
          <a:prstGeom prst="bentConnector3">
            <a:avLst>
              <a:gd name="adj1" fmla="val 50000"/>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1" name="Image 260">
            <a:extLst>
              <a:ext uri="{FF2B5EF4-FFF2-40B4-BE49-F238E27FC236}">
                <a16:creationId xmlns:a16="http://schemas.microsoft.com/office/drawing/2014/main" id="{F99B9F21-D775-4ED2-A5CE-9105513700EB}"/>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86046" y="4829579"/>
            <a:ext cx="504119" cy="176768"/>
          </a:xfrm>
          <a:prstGeom prst="rect">
            <a:avLst/>
          </a:prstGeom>
        </p:spPr>
      </p:pic>
      <p:pic>
        <p:nvPicPr>
          <p:cNvPr id="62" name="Picture 4" descr="Image result for bankin logo">
            <a:extLst>
              <a:ext uri="{FF2B5EF4-FFF2-40B4-BE49-F238E27FC236}">
                <a16:creationId xmlns:a16="http://schemas.microsoft.com/office/drawing/2014/main" id="{559211EC-FA60-40F8-A048-70B222ABA0E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a:stretch/>
        </p:blipFill>
        <p:spPr bwMode="auto">
          <a:xfrm>
            <a:off x="9157604" y="4877441"/>
            <a:ext cx="504119" cy="128906"/>
          </a:xfrm>
          <a:prstGeom prst="rect">
            <a:avLst/>
          </a:prstGeom>
          <a:noFill/>
          <a:extLst>
            <a:ext uri="{909E8E84-426E-40DD-AFC4-6F175D3DCCD1}">
              <a14:hiddenFill xmlns:a14="http://schemas.microsoft.com/office/drawing/2010/main">
                <a:solidFill>
                  <a:srgbClr val="FFFFFF"/>
                </a:solidFill>
              </a14:hiddenFill>
            </a:ext>
          </a:extLst>
        </p:spPr>
      </p:pic>
      <p:sp>
        <p:nvSpPr>
          <p:cNvPr id="454" name="Flèche : pentagone 453">
            <a:extLst>
              <a:ext uri="{FF2B5EF4-FFF2-40B4-BE49-F238E27FC236}">
                <a16:creationId xmlns:a16="http://schemas.microsoft.com/office/drawing/2014/main" id="{6F942CF4-46C7-44E9-AFA4-B6EACE1008F0}"/>
              </a:ext>
            </a:extLst>
          </p:cNvPr>
          <p:cNvSpPr/>
          <p:nvPr/>
        </p:nvSpPr>
        <p:spPr bwMode="auto">
          <a:xfrm>
            <a:off x="161567" y="1394791"/>
            <a:ext cx="1698840" cy="343064"/>
          </a:xfrm>
          <a:prstGeom prst="homePlat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i="1">
                <a:solidFill>
                  <a:schemeClr val="bg1"/>
                </a:solidFill>
                <a:latin typeface="+mj-lt"/>
              </a:rPr>
              <a:t>Products fabrication</a:t>
            </a:r>
            <a:endParaRPr kumimoji="0" lang="en-US" sz="800" b="1" i="1" u="none" strike="noStrike" cap="none" normalizeH="0" baseline="0">
              <a:ln>
                <a:noFill/>
              </a:ln>
              <a:solidFill>
                <a:schemeClr val="bg1"/>
              </a:solidFill>
              <a:effectLst/>
              <a:latin typeface="+mj-lt"/>
            </a:endParaRPr>
          </a:p>
        </p:txBody>
      </p:sp>
      <p:sp>
        <p:nvSpPr>
          <p:cNvPr id="455" name="Flèche : chevron 454">
            <a:extLst>
              <a:ext uri="{FF2B5EF4-FFF2-40B4-BE49-F238E27FC236}">
                <a16:creationId xmlns:a16="http://schemas.microsoft.com/office/drawing/2014/main" id="{9F834280-E021-48FD-8464-8818F865B741}"/>
              </a:ext>
            </a:extLst>
          </p:cNvPr>
          <p:cNvSpPr/>
          <p:nvPr/>
        </p:nvSpPr>
        <p:spPr bwMode="auto">
          <a:xfrm>
            <a:off x="7774663" y="1394137"/>
            <a:ext cx="2080028"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Restitution du end-customers</a:t>
            </a:r>
          </a:p>
        </p:txBody>
      </p:sp>
      <p:sp>
        <p:nvSpPr>
          <p:cNvPr id="456" name="Flèche : chevron 455">
            <a:extLst>
              <a:ext uri="{FF2B5EF4-FFF2-40B4-BE49-F238E27FC236}">
                <a16:creationId xmlns:a16="http://schemas.microsoft.com/office/drawing/2014/main" id="{FAE83FEC-D03E-4A75-A551-05E92F3419AE}"/>
              </a:ext>
            </a:extLst>
          </p:cNvPr>
          <p:cNvSpPr/>
          <p:nvPr/>
        </p:nvSpPr>
        <p:spPr bwMode="auto">
          <a:xfrm>
            <a:off x="5460652" y="1394791"/>
            <a:ext cx="1195541"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Advisory </a:t>
            </a:r>
          </a:p>
        </p:txBody>
      </p:sp>
      <p:sp>
        <p:nvSpPr>
          <p:cNvPr id="457" name="Flèche : chevron 456">
            <a:extLst>
              <a:ext uri="{FF2B5EF4-FFF2-40B4-BE49-F238E27FC236}">
                <a16:creationId xmlns:a16="http://schemas.microsoft.com/office/drawing/2014/main" id="{C66A508D-FB09-4062-9CBC-F2CA52CA3FD1}"/>
              </a:ext>
            </a:extLst>
          </p:cNvPr>
          <p:cNvSpPr/>
          <p:nvPr/>
        </p:nvSpPr>
        <p:spPr bwMode="auto">
          <a:xfrm>
            <a:off x="1763275" y="1394791"/>
            <a:ext cx="2682074"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Commercialization</a:t>
            </a:r>
            <a:endParaRPr kumimoji="0" lang="en-US" sz="800" b="1" i="1" u="none" strike="noStrike" cap="none" normalizeH="0" baseline="0">
              <a:ln>
                <a:noFill/>
              </a:ln>
              <a:solidFill>
                <a:schemeClr val="bg1"/>
              </a:solidFill>
              <a:effectLst/>
              <a:latin typeface="+mj-lt"/>
            </a:endParaRPr>
          </a:p>
        </p:txBody>
      </p:sp>
      <p:sp>
        <p:nvSpPr>
          <p:cNvPr id="458" name="Flèche : chevron 457">
            <a:extLst>
              <a:ext uri="{FF2B5EF4-FFF2-40B4-BE49-F238E27FC236}">
                <a16:creationId xmlns:a16="http://schemas.microsoft.com/office/drawing/2014/main" id="{35F8B6CE-108C-4674-9A59-D8B63B18CED6}"/>
              </a:ext>
            </a:extLst>
          </p:cNvPr>
          <p:cNvSpPr/>
          <p:nvPr/>
        </p:nvSpPr>
        <p:spPr bwMode="auto">
          <a:xfrm>
            <a:off x="6559061" y="1394464"/>
            <a:ext cx="1312732" cy="343067"/>
          </a:xfrm>
          <a:prstGeom prst="chevron">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Back and middle office </a:t>
            </a:r>
          </a:p>
        </p:txBody>
      </p:sp>
      <p:sp>
        <p:nvSpPr>
          <p:cNvPr id="459" name="Flèche : chevron 458">
            <a:extLst>
              <a:ext uri="{FF2B5EF4-FFF2-40B4-BE49-F238E27FC236}">
                <a16:creationId xmlns:a16="http://schemas.microsoft.com/office/drawing/2014/main" id="{65AD6036-29DD-4CE0-A843-2780D0A2E6E8}"/>
              </a:ext>
            </a:extLst>
          </p:cNvPr>
          <p:cNvSpPr/>
          <p:nvPr/>
        </p:nvSpPr>
        <p:spPr bwMode="auto">
          <a:xfrm>
            <a:off x="4362245" y="1394744"/>
            <a:ext cx="1195539" cy="339603"/>
          </a:xfrm>
          <a:prstGeom prst="chevron">
            <a:avLst/>
          </a:prstGeom>
          <a:solidFill>
            <a:srgbClr val="009DB0"/>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US" sz="800" b="1" i="1">
                <a:solidFill>
                  <a:schemeClr val="bg1"/>
                </a:solidFill>
                <a:latin typeface="+mj-lt"/>
              </a:rPr>
              <a:t>Products aggregation</a:t>
            </a:r>
          </a:p>
        </p:txBody>
      </p:sp>
      <p:sp>
        <p:nvSpPr>
          <p:cNvPr id="493" name="Rectangle 492">
            <a:extLst>
              <a:ext uri="{FF2B5EF4-FFF2-40B4-BE49-F238E27FC236}">
                <a16:creationId xmlns:a16="http://schemas.microsoft.com/office/drawing/2014/main" id="{37B2EEBB-85A7-48E4-AAEE-C66C72794540}"/>
              </a:ext>
            </a:extLst>
          </p:cNvPr>
          <p:cNvSpPr/>
          <p:nvPr/>
        </p:nvSpPr>
        <p:spPr bwMode="auto">
          <a:xfrm>
            <a:off x="139266" y="6073682"/>
            <a:ext cx="1141501" cy="212756"/>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latin typeface="+mj-lt"/>
              </a:rPr>
              <a:t>…</a:t>
            </a:r>
          </a:p>
        </p:txBody>
      </p:sp>
      <p:sp>
        <p:nvSpPr>
          <p:cNvPr id="160" name="Rectangle 159">
            <a:extLst>
              <a:ext uri="{FF2B5EF4-FFF2-40B4-BE49-F238E27FC236}">
                <a16:creationId xmlns:a16="http://schemas.microsoft.com/office/drawing/2014/main" id="{0A313D33-FCAC-49AE-89FC-C15481868F3F}"/>
              </a:ext>
            </a:extLst>
          </p:cNvPr>
          <p:cNvSpPr/>
          <p:nvPr/>
        </p:nvSpPr>
        <p:spPr bwMode="auto">
          <a:xfrm>
            <a:off x="1580796" y="6073682"/>
            <a:ext cx="1455541" cy="212756"/>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latin typeface="+mj-lt"/>
              </a:rPr>
              <a:t>…</a:t>
            </a:r>
          </a:p>
        </p:txBody>
      </p:sp>
      <p:sp>
        <p:nvSpPr>
          <p:cNvPr id="510" name="Bulle narrative : rectangle 509">
            <a:extLst>
              <a:ext uri="{FF2B5EF4-FFF2-40B4-BE49-F238E27FC236}">
                <a16:creationId xmlns:a16="http://schemas.microsoft.com/office/drawing/2014/main" id="{399CD91B-F262-4603-AED3-0EB66B75CEF8}"/>
              </a:ext>
            </a:extLst>
          </p:cNvPr>
          <p:cNvSpPr/>
          <p:nvPr/>
        </p:nvSpPr>
        <p:spPr>
          <a:xfrm>
            <a:off x="3282794" y="5848396"/>
            <a:ext cx="1670206" cy="841231"/>
          </a:xfrm>
          <a:prstGeom prst="wedgeRectCallout">
            <a:avLst>
              <a:gd name="adj1" fmla="val -21225"/>
              <a:gd name="adj2" fmla="val -67023"/>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 flows only from Suppliers back offices (products aggregation only, no brokerage contrary to products platforms)</a:t>
            </a:r>
          </a:p>
        </p:txBody>
      </p:sp>
      <p:cxnSp>
        <p:nvCxnSpPr>
          <p:cNvPr id="65" name="Connecteur : en angle 64">
            <a:extLst>
              <a:ext uri="{FF2B5EF4-FFF2-40B4-BE49-F238E27FC236}">
                <a16:creationId xmlns:a16="http://schemas.microsoft.com/office/drawing/2014/main" id="{CAEBCCE7-99D2-4B84-846C-DA02870BCF5E}"/>
              </a:ext>
            </a:extLst>
          </p:cNvPr>
          <p:cNvCxnSpPr>
            <a:cxnSpLocks/>
            <a:stCxn id="175" idx="3"/>
            <a:endCxn id="260" idx="1"/>
          </p:cNvCxnSpPr>
          <p:nvPr/>
        </p:nvCxnSpPr>
        <p:spPr>
          <a:xfrm>
            <a:off x="2987019" y="2294310"/>
            <a:ext cx="1208158" cy="3383862"/>
          </a:xfrm>
          <a:prstGeom prst="bentConnector3">
            <a:avLst>
              <a:gd name="adj1" fmla="val 50000"/>
            </a:avLst>
          </a:prstGeom>
          <a:ln>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Bulle narrative : rectangle 71">
            <a:extLst>
              <a:ext uri="{FF2B5EF4-FFF2-40B4-BE49-F238E27FC236}">
                <a16:creationId xmlns:a16="http://schemas.microsoft.com/office/drawing/2014/main" id="{4B43FC79-92EF-46DE-B660-DE4A377EED3E}"/>
              </a:ext>
            </a:extLst>
          </p:cNvPr>
          <p:cNvSpPr/>
          <p:nvPr/>
        </p:nvSpPr>
        <p:spPr>
          <a:xfrm>
            <a:off x="5586549" y="4053030"/>
            <a:ext cx="757753" cy="576929"/>
          </a:xfrm>
          <a:prstGeom prst="wedgeRectCallout">
            <a:avLst>
              <a:gd name="adj1" fmla="val -75262"/>
              <a:gd name="adj2" fmla="val -20615"/>
            </a:avLst>
          </a:prstGeom>
          <a:solidFill>
            <a:schemeClr val="bg1"/>
          </a:solidFill>
          <a:ln w="952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Products brokerage</a:t>
            </a:r>
          </a:p>
        </p:txBody>
      </p:sp>
      <p:pic>
        <p:nvPicPr>
          <p:cNvPr id="73" name="Picture 2" descr="logo-lafinbox">
            <a:extLst>
              <a:ext uri="{FF2B5EF4-FFF2-40B4-BE49-F238E27FC236}">
                <a16:creationId xmlns:a16="http://schemas.microsoft.com/office/drawing/2014/main" id="{CA0C5257-B146-4C78-8CFC-6732920D2C8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55195" y="5056040"/>
            <a:ext cx="804818" cy="12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672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4C9957-3CC8-496C-9492-650B7C6B422A}"/>
              </a:ext>
            </a:extLst>
          </p:cNvPr>
          <p:cNvSpPr>
            <a:spLocks noGrp="1"/>
          </p:cNvSpPr>
          <p:nvPr>
            <p:ph type="ctrTitle"/>
          </p:nvPr>
        </p:nvSpPr>
        <p:spPr/>
        <p:txBody>
          <a:bodyPr/>
          <a:lstStyle/>
          <a:p>
            <a:r>
              <a:rPr lang="en-US" sz="1300"/>
              <a:t>CG benefits from a </a:t>
            </a:r>
            <a:r>
              <a:rPr lang="en-US" sz="1300">
                <a:solidFill>
                  <a:srgbClr val="009DB0"/>
                </a:solidFill>
              </a:rPr>
              <a:t>large range of products </a:t>
            </a:r>
            <a:r>
              <a:rPr lang="en-US" sz="1300"/>
              <a:t>due to its multi-supplier approach, contrary to </a:t>
            </a:r>
            <a:r>
              <a:rPr lang="en-US" sz="1300" err="1">
                <a:solidFill>
                  <a:srgbClr val="009DB0"/>
                </a:solidFill>
              </a:rPr>
              <a:t>Yomoni</a:t>
            </a:r>
            <a:r>
              <a:rPr lang="en-US" sz="1300">
                <a:solidFill>
                  <a:srgbClr val="009DB0"/>
                </a:solidFill>
              </a:rPr>
              <a:t>-like mass-market wealth management solutions </a:t>
            </a:r>
            <a:r>
              <a:rPr lang="en-US" sz="1300"/>
              <a:t>that deal with </a:t>
            </a:r>
            <a:r>
              <a:rPr lang="en-US" sz="1300">
                <a:solidFill>
                  <a:srgbClr val="009DB0"/>
                </a:solidFill>
              </a:rPr>
              <a:t>few suppliers in white label only</a:t>
            </a:r>
            <a:endParaRPr lang="en-US" sz="1300"/>
          </a:p>
        </p:txBody>
      </p:sp>
      <p:sp>
        <p:nvSpPr>
          <p:cNvPr id="9" name="ZoneTexte 8">
            <a:extLst>
              <a:ext uri="{FF2B5EF4-FFF2-40B4-BE49-F238E27FC236}">
                <a16:creationId xmlns:a16="http://schemas.microsoft.com/office/drawing/2014/main" id="{72F209DB-466A-4EE9-B4BA-B3FBEB29F2A3}"/>
              </a:ext>
            </a:extLst>
          </p:cNvPr>
          <p:cNvSpPr txBox="1"/>
          <p:nvPr/>
        </p:nvSpPr>
        <p:spPr>
          <a:xfrm>
            <a:off x="3593868" y="13282514"/>
            <a:ext cx="11611251" cy="646331"/>
          </a:xfrm>
          <a:prstGeom prst="rect">
            <a:avLst/>
          </a:prstGeom>
          <a:noFill/>
        </p:spPr>
        <p:txBody>
          <a:bodyPr wrap="square">
            <a:spAutoFit/>
          </a:bodyPr>
          <a:lstStyle/>
          <a:p>
            <a:pPr algn="l"/>
            <a:r>
              <a:rPr lang="en-US" b="0" i="0">
                <a:effectLst/>
                <a:highlight>
                  <a:srgbClr val="FFFF00"/>
                </a:highlight>
                <a:latin typeface="Segoe UI" panose="020B0502040204020203" pitchFamily="34" charset="0"/>
              </a:rPr>
              <a:t>+ </a:t>
            </a:r>
            <a:r>
              <a:rPr lang="en-US" b="0" i="0" err="1">
                <a:effectLst/>
                <a:highlight>
                  <a:srgbClr val="FFFF00"/>
                </a:highlight>
                <a:latin typeface="Segoe UI" panose="020B0502040204020203" pitchFamily="34" charset="0"/>
              </a:rPr>
              <a:t>est</a:t>
            </a:r>
            <a:r>
              <a:rPr lang="en-US" b="0" i="0">
                <a:effectLst/>
                <a:highlight>
                  <a:srgbClr val="FFFF00"/>
                </a:highlight>
                <a:latin typeface="Segoe UI" panose="020B0502040204020203" pitchFamily="34" charset="0"/>
              </a:rPr>
              <a:t> </a:t>
            </a:r>
            <a:r>
              <a:rPr lang="en-US" b="0" i="0" err="1">
                <a:effectLst/>
                <a:highlight>
                  <a:srgbClr val="FFFF00"/>
                </a:highlight>
                <a:latin typeface="Segoe UI" panose="020B0502040204020203" pitchFamily="34" charset="0"/>
              </a:rPr>
              <a:t>ce</a:t>
            </a:r>
            <a:r>
              <a:rPr lang="en-US" b="0" i="0">
                <a:effectLst/>
                <a:highlight>
                  <a:srgbClr val="FFFF00"/>
                </a:highlight>
                <a:latin typeface="Segoe UI" panose="020B0502040204020203" pitchFamily="34" charset="0"/>
              </a:rPr>
              <a:t> que </a:t>
            </a:r>
            <a:r>
              <a:rPr lang="en-US" b="0" i="0" err="1">
                <a:effectLst/>
                <a:highlight>
                  <a:srgbClr val="FFFF00"/>
                </a:highlight>
                <a:latin typeface="Segoe UI" panose="020B0502040204020203" pitchFamily="34" charset="0"/>
              </a:rPr>
              <a:t>selon</a:t>
            </a:r>
            <a:r>
              <a:rPr lang="en-US" b="0" i="0">
                <a:effectLst/>
                <a:highlight>
                  <a:srgbClr val="FFFF00"/>
                </a:highlight>
                <a:latin typeface="Segoe UI" panose="020B0502040204020203" pitchFamily="34" charset="0"/>
              </a:rPr>
              <a:t> le </a:t>
            </a:r>
            <a:r>
              <a:rPr lang="en-US" b="0" i="0" err="1">
                <a:effectLst/>
                <a:highlight>
                  <a:srgbClr val="FFFF00"/>
                </a:highlight>
                <a:latin typeface="Segoe UI" panose="020B0502040204020203" pitchFamily="34" charset="0"/>
              </a:rPr>
              <a:t>fournisseur</a:t>
            </a:r>
            <a:r>
              <a:rPr lang="en-US" b="0" i="0">
                <a:effectLst/>
                <a:highlight>
                  <a:srgbClr val="FFFF00"/>
                </a:highlight>
                <a:latin typeface="Segoe UI" panose="020B0502040204020203" pitchFamily="34" charset="0"/>
              </a:rPr>
              <a:t> on </a:t>
            </a:r>
            <a:r>
              <a:rPr lang="en-US" b="0" i="0" err="1">
                <a:effectLst/>
                <a:highlight>
                  <a:srgbClr val="FFFF00"/>
                </a:highlight>
                <a:latin typeface="Segoe UI" panose="020B0502040204020203" pitchFamily="34" charset="0"/>
              </a:rPr>
              <a:t>peut</a:t>
            </a:r>
            <a:r>
              <a:rPr lang="en-US" b="0" i="0">
                <a:effectLst/>
                <a:highlight>
                  <a:srgbClr val="FFFF00"/>
                </a:highlight>
                <a:latin typeface="Segoe UI" panose="020B0502040204020203" pitchFamily="34" charset="0"/>
              </a:rPr>
              <a:t> mapper les "</a:t>
            </a:r>
            <a:r>
              <a:rPr lang="en-US" b="0" i="0" err="1">
                <a:effectLst/>
                <a:highlight>
                  <a:srgbClr val="FFFF00"/>
                </a:highlight>
                <a:latin typeface="Segoe UI" panose="020B0502040204020203" pitchFamily="34" charset="0"/>
              </a:rPr>
              <a:t>atouts</a:t>
            </a:r>
            <a:r>
              <a:rPr lang="en-US" b="0" i="0">
                <a:effectLst/>
                <a:highlight>
                  <a:srgbClr val="FFFF00"/>
                </a:highlight>
                <a:latin typeface="Segoe UI" panose="020B0502040204020203" pitchFamily="34" charset="0"/>
              </a:rPr>
              <a:t>", ex : gestion </a:t>
            </a:r>
            <a:r>
              <a:rPr lang="en-US" b="0" i="0" err="1">
                <a:effectLst/>
                <a:highlight>
                  <a:srgbClr val="FFFF00"/>
                </a:highlight>
                <a:latin typeface="Segoe UI" panose="020B0502040204020203" pitchFamily="34" charset="0"/>
              </a:rPr>
              <a:t>pilotée</a:t>
            </a:r>
            <a:r>
              <a:rPr lang="en-US" b="0" i="0">
                <a:effectLst/>
                <a:highlight>
                  <a:srgbClr val="FFFF00"/>
                </a:highlight>
                <a:latin typeface="Segoe UI" panose="020B0502040204020203" pitchFamily="34" charset="0"/>
              </a:rPr>
              <a:t>, gestion sous </a:t>
            </a:r>
            <a:r>
              <a:rPr lang="en-US" b="0" i="0" err="1">
                <a:effectLst/>
                <a:highlight>
                  <a:srgbClr val="FFFF00"/>
                </a:highlight>
                <a:latin typeface="Segoe UI" panose="020B0502040204020203" pitchFamily="34" charset="0"/>
              </a:rPr>
              <a:t>mandat</a:t>
            </a:r>
            <a:r>
              <a:rPr lang="en-US" b="0" i="0">
                <a:effectLst/>
                <a:highlight>
                  <a:srgbClr val="FFFF00"/>
                </a:highlight>
                <a:latin typeface="Segoe UI" panose="020B0502040204020203" pitchFamily="34" charset="0"/>
              </a:rPr>
              <a:t>, </a:t>
            </a:r>
            <a:r>
              <a:rPr lang="en-US" b="0" i="0" err="1">
                <a:effectLst/>
                <a:highlight>
                  <a:srgbClr val="FFFF00"/>
                </a:highlight>
                <a:latin typeface="Segoe UI" panose="020B0502040204020203" pitchFamily="34" charset="0"/>
              </a:rPr>
              <a:t>outils</a:t>
            </a:r>
            <a:r>
              <a:rPr lang="en-US" b="0" i="0">
                <a:effectLst/>
                <a:highlight>
                  <a:srgbClr val="FFFF00"/>
                </a:highlight>
                <a:latin typeface="Segoe UI" panose="020B0502040204020203" pitchFamily="34" charset="0"/>
              </a:rPr>
              <a:t> internets performants, </a:t>
            </a:r>
            <a:r>
              <a:rPr lang="en-US" b="0" i="0" err="1">
                <a:effectLst/>
                <a:highlight>
                  <a:srgbClr val="FFFF00"/>
                </a:highlight>
                <a:latin typeface="Segoe UI" panose="020B0502040204020203" pitchFamily="34" charset="0"/>
              </a:rPr>
              <a:t>souscription</a:t>
            </a:r>
            <a:r>
              <a:rPr lang="en-US" b="0" i="0">
                <a:effectLst/>
                <a:highlight>
                  <a:srgbClr val="FFFF00"/>
                </a:highlight>
                <a:latin typeface="Segoe UI" panose="020B0502040204020203" pitchFamily="34" charset="0"/>
              </a:rPr>
              <a:t> </a:t>
            </a:r>
            <a:r>
              <a:rPr lang="en-US" b="0" i="0" err="1">
                <a:effectLst/>
                <a:highlight>
                  <a:srgbClr val="FFFF00"/>
                </a:highlight>
                <a:latin typeface="Segoe UI" panose="020B0502040204020203" pitchFamily="34" charset="0"/>
              </a:rPr>
              <a:t>dématérialisée</a:t>
            </a:r>
            <a:r>
              <a:rPr lang="en-US" b="0" i="0">
                <a:effectLst/>
                <a:highlight>
                  <a:srgbClr val="FFFF00"/>
                </a:highlight>
                <a:latin typeface="Segoe UI" panose="020B0502040204020203" pitchFamily="34" charset="0"/>
              </a:rPr>
              <a:t>...</a:t>
            </a:r>
          </a:p>
        </p:txBody>
      </p:sp>
      <p:cxnSp>
        <p:nvCxnSpPr>
          <p:cNvPr id="12" name="Connecteur droit 11">
            <a:extLst>
              <a:ext uri="{FF2B5EF4-FFF2-40B4-BE49-F238E27FC236}">
                <a16:creationId xmlns:a16="http://schemas.microsoft.com/office/drawing/2014/main" id="{86DD4D1C-EAB4-4EFC-A57B-BE8324DB5504}"/>
              </a:ext>
            </a:extLst>
          </p:cNvPr>
          <p:cNvCxnSpPr>
            <a:cxnSpLocks/>
          </p:cNvCxnSpPr>
          <p:nvPr/>
        </p:nvCxnSpPr>
        <p:spPr>
          <a:xfrm>
            <a:off x="419839" y="3765644"/>
            <a:ext cx="7746387"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0B585C7-47CE-42AA-A9F0-F2695D7454BE}"/>
              </a:ext>
            </a:extLst>
          </p:cNvPr>
          <p:cNvSpPr/>
          <p:nvPr/>
        </p:nvSpPr>
        <p:spPr bwMode="auto">
          <a:xfrm>
            <a:off x="394152" y="1307966"/>
            <a:ext cx="1372819" cy="2340000"/>
          </a:xfrm>
          <a:prstGeom prst="rect">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rgbClr val="009DB0"/>
                </a:solidFill>
                <a:latin typeface="+mj-lt"/>
              </a:rPr>
              <a:t>A large range of products</a:t>
            </a:r>
          </a:p>
        </p:txBody>
      </p:sp>
      <p:sp>
        <p:nvSpPr>
          <p:cNvPr id="67" name="Rectangle 66">
            <a:extLst>
              <a:ext uri="{FF2B5EF4-FFF2-40B4-BE49-F238E27FC236}">
                <a16:creationId xmlns:a16="http://schemas.microsoft.com/office/drawing/2014/main" id="{3800ECBB-1506-4532-B3C0-F7B30F92A7AB}"/>
              </a:ext>
            </a:extLst>
          </p:cNvPr>
          <p:cNvSpPr/>
          <p:nvPr/>
        </p:nvSpPr>
        <p:spPr bwMode="auto">
          <a:xfrm>
            <a:off x="393719" y="3958636"/>
            <a:ext cx="1333349" cy="2340000"/>
          </a:xfrm>
          <a:prstGeom prst="rect">
            <a:avLst/>
          </a:prstGeom>
          <a:solidFill>
            <a:schemeClr val="bg1"/>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accent6"/>
                </a:solidFill>
                <a:latin typeface="+mj-lt"/>
              </a:rPr>
              <a:t>A small range of products</a:t>
            </a:r>
          </a:p>
        </p:txBody>
      </p:sp>
      <p:sp>
        <p:nvSpPr>
          <p:cNvPr id="14" name="Rectangle 13">
            <a:extLst>
              <a:ext uri="{FF2B5EF4-FFF2-40B4-BE49-F238E27FC236}">
                <a16:creationId xmlns:a16="http://schemas.microsoft.com/office/drawing/2014/main" id="{9003855E-515B-4F30-80A0-4B1D95A3FD1E}"/>
              </a:ext>
            </a:extLst>
          </p:cNvPr>
          <p:cNvSpPr/>
          <p:nvPr/>
        </p:nvSpPr>
        <p:spPr bwMode="auto">
          <a:xfrm>
            <a:off x="230234" y="1724658"/>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SCPI</a:t>
            </a:r>
          </a:p>
        </p:txBody>
      </p:sp>
      <p:sp>
        <p:nvSpPr>
          <p:cNvPr id="15" name="Rectangle 14">
            <a:extLst>
              <a:ext uri="{FF2B5EF4-FFF2-40B4-BE49-F238E27FC236}">
                <a16:creationId xmlns:a16="http://schemas.microsoft.com/office/drawing/2014/main" id="{8108056D-CFF8-41E2-93C8-CDBC26FF2991}"/>
              </a:ext>
            </a:extLst>
          </p:cNvPr>
          <p:cNvSpPr/>
          <p:nvPr/>
        </p:nvSpPr>
        <p:spPr bwMode="auto">
          <a:xfrm>
            <a:off x="851452" y="1776347"/>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Comptes-titres</a:t>
            </a:r>
            <a:endParaRPr lang="en-US" sz="800" i="1">
              <a:latin typeface="+mj-lt"/>
            </a:endParaRPr>
          </a:p>
        </p:txBody>
      </p:sp>
      <p:sp>
        <p:nvSpPr>
          <p:cNvPr id="16" name="Rectangle 15">
            <a:extLst>
              <a:ext uri="{FF2B5EF4-FFF2-40B4-BE49-F238E27FC236}">
                <a16:creationId xmlns:a16="http://schemas.microsoft.com/office/drawing/2014/main" id="{916145E4-38B2-46A0-8475-4A33507AA092}"/>
              </a:ext>
            </a:extLst>
          </p:cNvPr>
          <p:cNvSpPr/>
          <p:nvPr/>
        </p:nvSpPr>
        <p:spPr bwMode="auto">
          <a:xfrm>
            <a:off x="232668" y="2034195"/>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Crédit </a:t>
            </a:r>
            <a:r>
              <a:rPr lang="en-US" sz="800" i="1" err="1">
                <a:latin typeface="+mj-lt"/>
              </a:rPr>
              <a:t>immobilier</a:t>
            </a:r>
            <a:endParaRPr lang="en-US" sz="800" i="1">
              <a:latin typeface="+mj-lt"/>
            </a:endParaRPr>
          </a:p>
        </p:txBody>
      </p:sp>
      <p:sp>
        <p:nvSpPr>
          <p:cNvPr id="17" name="Rectangle 16">
            <a:extLst>
              <a:ext uri="{FF2B5EF4-FFF2-40B4-BE49-F238E27FC236}">
                <a16:creationId xmlns:a16="http://schemas.microsoft.com/office/drawing/2014/main" id="{5E10B819-7C1B-419B-BF35-79F1BE56D02C}"/>
              </a:ext>
            </a:extLst>
          </p:cNvPr>
          <p:cNvSpPr/>
          <p:nvPr/>
        </p:nvSpPr>
        <p:spPr bwMode="auto">
          <a:xfrm>
            <a:off x="808651" y="2001410"/>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Immobilier</a:t>
            </a:r>
            <a:endParaRPr lang="en-US" sz="800" i="1">
              <a:latin typeface="+mj-lt"/>
            </a:endParaRPr>
          </a:p>
        </p:txBody>
      </p:sp>
      <p:sp>
        <p:nvSpPr>
          <p:cNvPr id="18" name="Rectangle 17">
            <a:extLst>
              <a:ext uri="{FF2B5EF4-FFF2-40B4-BE49-F238E27FC236}">
                <a16:creationId xmlns:a16="http://schemas.microsoft.com/office/drawing/2014/main" id="{9ABDF92C-09C9-4E26-B391-247D80D73590}"/>
              </a:ext>
            </a:extLst>
          </p:cNvPr>
          <p:cNvSpPr/>
          <p:nvPr/>
        </p:nvSpPr>
        <p:spPr bwMode="auto">
          <a:xfrm>
            <a:off x="410645" y="3444289"/>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a:t>
            </a:r>
          </a:p>
        </p:txBody>
      </p:sp>
      <p:sp>
        <p:nvSpPr>
          <p:cNvPr id="19" name="Rectangle 18">
            <a:extLst>
              <a:ext uri="{FF2B5EF4-FFF2-40B4-BE49-F238E27FC236}">
                <a16:creationId xmlns:a16="http://schemas.microsoft.com/office/drawing/2014/main" id="{F4A9E919-0241-49C1-9BB8-09799766C790}"/>
              </a:ext>
            </a:extLst>
          </p:cNvPr>
          <p:cNvSpPr/>
          <p:nvPr/>
        </p:nvSpPr>
        <p:spPr bwMode="auto">
          <a:xfrm>
            <a:off x="308760" y="2358820"/>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Asteria</a:t>
            </a:r>
            <a:endParaRPr lang="en-US" sz="800" i="1">
              <a:latin typeface="+mj-lt"/>
            </a:endParaRPr>
          </a:p>
        </p:txBody>
      </p:sp>
      <p:sp>
        <p:nvSpPr>
          <p:cNvPr id="20" name="Rectangle 19">
            <a:extLst>
              <a:ext uri="{FF2B5EF4-FFF2-40B4-BE49-F238E27FC236}">
                <a16:creationId xmlns:a16="http://schemas.microsoft.com/office/drawing/2014/main" id="{1881A763-14F7-4B8E-A4C2-279132EA2FAC}"/>
              </a:ext>
            </a:extLst>
          </p:cNvPr>
          <p:cNvSpPr/>
          <p:nvPr/>
        </p:nvSpPr>
        <p:spPr bwMode="auto">
          <a:xfrm>
            <a:off x="899467" y="2285370"/>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Celestia</a:t>
            </a:r>
          </a:p>
        </p:txBody>
      </p:sp>
      <p:sp>
        <p:nvSpPr>
          <p:cNvPr id="22" name="Rectangle 21">
            <a:extLst>
              <a:ext uri="{FF2B5EF4-FFF2-40B4-BE49-F238E27FC236}">
                <a16:creationId xmlns:a16="http://schemas.microsoft.com/office/drawing/2014/main" id="{1E384A96-9BB5-4356-9B8B-A9DA1E07773E}"/>
              </a:ext>
            </a:extLst>
          </p:cNvPr>
          <p:cNvSpPr/>
          <p:nvPr/>
        </p:nvSpPr>
        <p:spPr bwMode="auto">
          <a:xfrm>
            <a:off x="693270" y="2545866"/>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Premalys</a:t>
            </a:r>
            <a:endParaRPr lang="en-US" sz="800" i="1">
              <a:latin typeface="+mj-lt"/>
            </a:endParaRPr>
          </a:p>
        </p:txBody>
      </p:sp>
      <p:sp>
        <p:nvSpPr>
          <p:cNvPr id="24" name="Rectangle 23">
            <a:extLst>
              <a:ext uri="{FF2B5EF4-FFF2-40B4-BE49-F238E27FC236}">
                <a16:creationId xmlns:a16="http://schemas.microsoft.com/office/drawing/2014/main" id="{AC9D3682-5355-4F35-A832-8E3A87406B41}"/>
              </a:ext>
            </a:extLst>
          </p:cNvPr>
          <p:cNvSpPr/>
          <p:nvPr/>
        </p:nvSpPr>
        <p:spPr bwMode="auto">
          <a:xfrm>
            <a:off x="533942" y="2744673"/>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Auralys</a:t>
            </a:r>
            <a:endParaRPr lang="en-US" sz="800" i="1">
              <a:latin typeface="+mj-lt"/>
            </a:endParaRPr>
          </a:p>
        </p:txBody>
      </p:sp>
      <p:sp>
        <p:nvSpPr>
          <p:cNvPr id="26" name="Rectangle 25">
            <a:extLst>
              <a:ext uri="{FF2B5EF4-FFF2-40B4-BE49-F238E27FC236}">
                <a16:creationId xmlns:a16="http://schemas.microsoft.com/office/drawing/2014/main" id="{C07A7D1E-CEBF-4953-A5F4-023B85CB8AA7}"/>
              </a:ext>
            </a:extLst>
          </p:cNvPr>
          <p:cNvSpPr/>
          <p:nvPr/>
        </p:nvSpPr>
        <p:spPr bwMode="auto">
          <a:xfrm>
            <a:off x="380728" y="2950353"/>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Primavator</a:t>
            </a:r>
            <a:endParaRPr lang="en-US" sz="800" i="1">
              <a:latin typeface="+mj-lt"/>
            </a:endParaRPr>
          </a:p>
        </p:txBody>
      </p:sp>
      <p:sp>
        <p:nvSpPr>
          <p:cNvPr id="28" name="Rectangle 27">
            <a:extLst>
              <a:ext uri="{FF2B5EF4-FFF2-40B4-BE49-F238E27FC236}">
                <a16:creationId xmlns:a16="http://schemas.microsoft.com/office/drawing/2014/main" id="{A8B557A7-59DC-47CE-8A0D-25258460481E}"/>
              </a:ext>
            </a:extLst>
          </p:cNvPr>
          <p:cNvSpPr/>
          <p:nvPr/>
        </p:nvSpPr>
        <p:spPr bwMode="auto">
          <a:xfrm>
            <a:off x="971732" y="3277367"/>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Club deal</a:t>
            </a:r>
          </a:p>
        </p:txBody>
      </p:sp>
      <p:sp>
        <p:nvSpPr>
          <p:cNvPr id="81" name="Rectangle 80">
            <a:extLst>
              <a:ext uri="{FF2B5EF4-FFF2-40B4-BE49-F238E27FC236}">
                <a16:creationId xmlns:a16="http://schemas.microsoft.com/office/drawing/2014/main" id="{77DF63E2-3FBE-46A7-88B6-48C77F429BA4}"/>
              </a:ext>
            </a:extLst>
          </p:cNvPr>
          <p:cNvSpPr/>
          <p:nvPr/>
        </p:nvSpPr>
        <p:spPr bwMode="auto">
          <a:xfrm>
            <a:off x="2083274" y="1307966"/>
            <a:ext cx="1413498" cy="2340000"/>
          </a:xfrm>
          <a:prstGeom prst="rect">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rgbClr val="009DB0"/>
                </a:solidFill>
                <a:latin typeface="+mj-lt"/>
              </a:rPr>
              <a:t>A large range of suppliers</a:t>
            </a:r>
          </a:p>
        </p:txBody>
      </p:sp>
      <p:sp>
        <p:nvSpPr>
          <p:cNvPr id="30" name="Rectangle 29">
            <a:extLst>
              <a:ext uri="{FF2B5EF4-FFF2-40B4-BE49-F238E27FC236}">
                <a16:creationId xmlns:a16="http://schemas.microsoft.com/office/drawing/2014/main" id="{243031F3-A9F4-4611-A864-B71F3294735F}"/>
              </a:ext>
            </a:extLst>
          </p:cNvPr>
          <p:cNvSpPr/>
          <p:nvPr/>
        </p:nvSpPr>
        <p:spPr bwMode="auto">
          <a:xfrm>
            <a:off x="3816398" y="3048031"/>
            <a:ext cx="1708851" cy="58205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Product brokerage platforms</a:t>
            </a:r>
          </a:p>
        </p:txBody>
      </p:sp>
      <p:sp>
        <p:nvSpPr>
          <p:cNvPr id="31" name="Rectangle 30">
            <a:extLst>
              <a:ext uri="{FF2B5EF4-FFF2-40B4-BE49-F238E27FC236}">
                <a16:creationId xmlns:a16="http://schemas.microsoft.com/office/drawing/2014/main" id="{0FC512E6-4A3E-4A29-ACD6-B1DE9D765CB5}"/>
              </a:ext>
            </a:extLst>
          </p:cNvPr>
          <p:cNvSpPr/>
          <p:nvPr/>
        </p:nvSpPr>
        <p:spPr bwMode="auto">
          <a:xfrm>
            <a:off x="6153428" y="1302209"/>
            <a:ext cx="1549495" cy="2340000"/>
          </a:xfrm>
          <a:prstGeom prst="rect">
            <a:avLst/>
          </a:prstGeom>
          <a:solidFill>
            <a:srgbClr val="009DB0">
              <a:alpha val="20000"/>
            </a:srgbClr>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a:solidFill>
                  <a:srgbClr val="009DB0"/>
                </a:solidFill>
                <a:latin typeface="+mj-lt"/>
              </a:rPr>
              <a:t>CG</a:t>
            </a:r>
          </a:p>
          <a:p>
            <a:pPr algn="ctr"/>
            <a:endParaRPr lang="en-US" sz="900">
              <a:solidFill>
                <a:srgbClr val="009DB0"/>
              </a:solidFill>
              <a:latin typeface="+mj-lt"/>
            </a:endParaRPr>
          </a:p>
          <a:p>
            <a:pPr algn="ctr"/>
            <a:r>
              <a:rPr lang="en-US" sz="800" i="1">
                <a:solidFill>
                  <a:srgbClr val="009DB0"/>
                </a:solidFill>
                <a:latin typeface="+mj-lt"/>
              </a:rPr>
              <a:t>Different needs in terms of product supply depending on CG brands’ </a:t>
            </a:r>
            <a:r>
              <a:rPr lang="en-US" sz="800" b="1" i="1">
                <a:solidFill>
                  <a:srgbClr val="009DB0"/>
                </a:solidFill>
                <a:latin typeface="+mj-lt"/>
              </a:rPr>
              <a:t>customers specificities</a:t>
            </a:r>
          </a:p>
          <a:p>
            <a:pPr algn="ctr"/>
            <a:endParaRPr lang="en-US" sz="900">
              <a:solidFill>
                <a:srgbClr val="009DB0"/>
              </a:solidFill>
              <a:latin typeface="+mj-lt"/>
            </a:endParaRPr>
          </a:p>
        </p:txBody>
      </p:sp>
      <p:sp>
        <p:nvSpPr>
          <p:cNvPr id="88" name="Rectangle 87">
            <a:extLst>
              <a:ext uri="{FF2B5EF4-FFF2-40B4-BE49-F238E27FC236}">
                <a16:creationId xmlns:a16="http://schemas.microsoft.com/office/drawing/2014/main" id="{A7D07B10-DFBC-4416-83DD-22689006A98C}"/>
              </a:ext>
            </a:extLst>
          </p:cNvPr>
          <p:cNvSpPr/>
          <p:nvPr/>
        </p:nvSpPr>
        <p:spPr bwMode="auto">
          <a:xfrm>
            <a:off x="2089260" y="3958636"/>
            <a:ext cx="1413498" cy="2340000"/>
          </a:xfrm>
          <a:prstGeom prst="rect">
            <a:avLst/>
          </a:prstGeom>
          <a:solidFill>
            <a:schemeClr val="bg1"/>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accent6"/>
                </a:solidFill>
                <a:latin typeface="+mj-lt"/>
              </a:rPr>
              <a:t>A small range of suppliers (&lt;5)</a:t>
            </a:r>
          </a:p>
        </p:txBody>
      </p:sp>
      <p:sp>
        <p:nvSpPr>
          <p:cNvPr id="25601" name="Rectangle 25600">
            <a:extLst>
              <a:ext uri="{FF2B5EF4-FFF2-40B4-BE49-F238E27FC236}">
                <a16:creationId xmlns:a16="http://schemas.microsoft.com/office/drawing/2014/main" id="{58E5B043-FC58-4FFD-BE63-728DCDA81565}"/>
              </a:ext>
            </a:extLst>
          </p:cNvPr>
          <p:cNvSpPr/>
          <p:nvPr/>
        </p:nvSpPr>
        <p:spPr bwMode="auto">
          <a:xfrm>
            <a:off x="8339406" y="2712790"/>
            <a:ext cx="1478856" cy="2094778"/>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lumMod val="50000"/>
                  </a:schemeClr>
                </a:solidFill>
                <a:latin typeface="+mj-lt"/>
              </a:rPr>
              <a:t>B2C end-customers</a:t>
            </a:r>
          </a:p>
        </p:txBody>
      </p:sp>
      <p:sp>
        <p:nvSpPr>
          <p:cNvPr id="25607" name="Rectangle 25606">
            <a:extLst>
              <a:ext uri="{FF2B5EF4-FFF2-40B4-BE49-F238E27FC236}">
                <a16:creationId xmlns:a16="http://schemas.microsoft.com/office/drawing/2014/main" id="{E83CCF3C-AFB5-4074-93DB-4C3C5A69C438}"/>
              </a:ext>
            </a:extLst>
          </p:cNvPr>
          <p:cNvSpPr/>
          <p:nvPr/>
        </p:nvSpPr>
        <p:spPr bwMode="auto">
          <a:xfrm>
            <a:off x="6474639" y="2499069"/>
            <a:ext cx="877135" cy="135045"/>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solidFill>
                  <a:srgbClr val="009DB0"/>
                </a:solidFill>
                <a:latin typeface="+mj-lt"/>
              </a:rPr>
              <a:t>Brand 1</a:t>
            </a:r>
          </a:p>
        </p:txBody>
      </p:sp>
      <p:sp>
        <p:nvSpPr>
          <p:cNvPr id="25608" name="Rectangle 25607">
            <a:extLst>
              <a:ext uri="{FF2B5EF4-FFF2-40B4-BE49-F238E27FC236}">
                <a16:creationId xmlns:a16="http://schemas.microsoft.com/office/drawing/2014/main" id="{BE4F19B0-A5D5-4D35-8C9B-A534D532EFCB}"/>
              </a:ext>
            </a:extLst>
          </p:cNvPr>
          <p:cNvSpPr/>
          <p:nvPr/>
        </p:nvSpPr>
        <p:spPr bwMode="auto">
          <a:xfrm>
            <a:off x="6474639" y="2773788"/>
            <a:ext cx="877135" cy="135045"/>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solidFill>
                  <a:srgbClr val="009DB0"/>
                </a:solidFill>
                <a:latin typeface="+mj-lt"/>
              </a:rPr>
              <a:t>Brand 2</a:t>
            </a:r>
          </a:p>
        </p:txBody>
      </p:sp>
      <p:sp>
        <p:nvSpPr>
          <p:cNvPr id="25609" name="Rectangle 25608">
            <a:extLst>
              <a:ext uri="{FF2B5EF4-FFF2-40B4-BE49-F238E27FC236}">
                <a16:creationId xmlns:a16="http://schemas.microsoft.com/office/drawing/2014/main" id="{9BD019DF-7440-4261-B848-4C9EAF24BAEF}"/>
              </a:ext>
            </a:extLst>
          </p:cNvPr>
          <p:cNvSpPr/>
          <p:nvPr/>
        </p:nvSpPr>
        <p:spPr bwMode="auto">
          <a:xfrm>
            <a:off x="6474639" y="3048507"/>
            <a:ext cx="877135" cy="135045"/>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solidFill>
                  <a:srgbClr val="009DB0"/>
                </a:solidFill>
                <a:latin typeface="+mj-lt"/>
              </a:rPr>
              <a:t>Brand 3</a:t>
            </a:r>
          </a:p>
        </p:txBody>
      </p:sp>
      <p:sp>
        <p:nvSpPr>
          <p:cNvPr id="25610" name="Rectangle 25609">
            <a:extLst>
              <a:ext uri="{FF2B5EF4-FFF2-40B4-BE49-F238E27FC236}">
                <a16:creationId xmlns:a16="http://schemas.microsoft.com/office/drawing/2014/main" id="{42E9F8B5-AE21-458F-BEB1-520BE8F177EA}"/>
              </a:ext>
            </a:extLst>
          </p:cNvPr>
          <p:cNvSpPr/>
          <p:nvPr/>
        </p:nvSpPr>
        <p:spPr bwMode="auto">
          <a:xfrm>
            <a:off x="6474639" y="3323227"/>
            <a:ext cx="877135" cy="135045"/>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solidFill>
                  <a:srgbClr val="009DB0"/>
                </a:solidFill>
                <a:latin typeface="+mj-lt"/>
              </a:rPr>
              <a:t>…</a:t>
            </a:r>
          </a:p>
        </p:txBody>
      </p:sp>
      <p:sp>
        <p:nvSpPr>
          <p:cNvPr id="107" name="Rectangle 106">
            <a:extLst>
              <a:ext uri="{FF2B5EF4-FFF2-40B4-BE49-F238E27FC236}">
                <a16:creationId xmlns:a16="http://schemas.microsoft.com/office/drawing/2014/main" id="{5B19AF7C-F8D9-4345-B04D-CC80862E95F1}"/>
              </a:ext>
            </a:extLst>
          </p:cNvPr>
          <p:cNvSpPr/>
          <p:nvPr/>
        </p:nvSpPr>
        <p:spPr bwMode="auto">
          <a:xfrm>
            <a:off x="6144445" y="3958636"/>
            <a:ext cx="1549495" cy="2340000"/>
          </a:xfrm>
          <a:prstGeom prst="rect">
            <a:avLst/>
          </a:prstGeom>
          <a:solidFill>
            <a:schemeClr val="accent6">
              <a:alpha val="18000"/>
            </a:schemeClr>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i="1" err="1">
                <a:solidFill>
                  <a:schemeClr val="accent6"/>
                </a:solidFill>
                <a:latin typeface="+mj-lt"/>
              </a:rPr>
              <a:t>Yomoni</a:t>
            </a:r>
            <a:r>
              <a:rPr lang="en-US" sz="900" b="1" i="1">
                <a:solidFill>
                  <a:schemeClr val="accent6"/>
                </a:solidFill>
                <a:latin typeface="+mj-lt"/>
              </a:rPr>
              <a:t>-like B2C mass market solution  </a:t>
            </a:r>
          </a:p>
          <a:p>
            <a:pPr algn="ctr"/>
            <a:endParaRPr lang="en-US" sz="900">
              <a:solidFill>
                <a:schemeClr val="accent6"/>
              </a:solidFill>
              <a:latin typeface="+mj-lt"/>
            </a:endParaRPr>
          </a:p>
        </p:txBody>
      </p:sp>
      <p:pic>
        <p:nvPicPr>
          <p:cNvPr id="25611" name="Picture 2" descr="Alpheys Partenaires - Votre plateforme globale">
            <a:extLst>
              <a:ext uri="{FF2B5EF4-FFF2-40B4-BE49-F238E27FC236}">
                <a16:creationId xmlns:a16="http://schemas.microsoft.com/office/drawing/2014/main" id="{69698D72-2573-4613-AE3E-316511375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627" y="3342550"/>
            <a:ext cx="824445" cy="262167"/>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B0F5C11B-EB48-487D-8F47-120428FE7B29}"/>
              </a:ext>
            </a:extLst>
          </p:cNvPr>
          <p:cNvSpPr/>
          <p:nvPr/>
        </p:nvSpPr>
        <p:spPr bwMode="auto">
          <a:xfrm>
            <a:off x="3817982" y="1935167"/>
            <a:ext cx="1708851" cy="58205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latin typeface="+mj-lt"/>
              </a:rPr>
              <a:t>Software editors offering products aggregation</a:t>
            </a:r>
          </a:p>
        </p:txBody>
      </p:sp>
      <p:pic>
        <p:nvPicPr>
          <p:cNvPr id="25612" name="Picture 8" descr="light logo">
            <a:extLst>
              <a:ext uri="{FF2B5EF4-FFF2-40B4-BE49-F238E27FC236}">
                <a16:creationId xmlns:a16="http://schemas.microsoft.com/office/drawing/2014/main" id="{0A9EAE53-2AB3-4DDF-BFCF-3653F87564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4506" y="2366600"/>
            <a:ext cx="744915" cy="1096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613" name="Picture 6" descr="Harvest Logo">
            <a:extLst>
              <a:ext uri="{FF2B5EF4-FFF2-40B4-BE49-F238E27FC236}">
                <a16:creationId xmlns:a16="http://schemas.microsoft.com/office/drawing/2014/main" id="{185732AE-13F5-480C-9882-C0DA9EC494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512" y="2324703"/>
            <a:ext cx="477074" cy="103764"/>
          </a:xfrm>
          <a:prstGeom prst="rect">
            <a:avLst/>
          </a:prstGeom>
          <a:noFill/>
          <a:extLst>
            <a:ext uri="{909E8E84-426E-40DD-AFC4-6F175D3DCCD1}">
              <a14:hiddenFill xmlns:a14="http://schemas.microsoft.com/office/drawing/2010/main">
                <a:solidFill>
                  <a:srgbClr val="FFFFFF"/>
                </a:solidFill>
              </a14:hiddenFill>
            </a:ext>
          </a:extLst>
        </p:spPr>
      </p:pic>
      <p:sp>
        <p:nvSpPr>
          <p:cNvPr id="25614" name="Rectangle 25613">
            <a:extLst>
              <a:ext uri="{FF2B5EF4-FFF2-40B4-BE49-F238E27FC236}">
                <a16:creationId xmlns:a16="http://schemas.microsoft.com/office/drawing/2014/main" id="{F06D2EC8-0542-4D1C-9577-2FD27BE047F7}"/>
              </a:ext>
            </a:extLst>
          </p:cNvPr>
          <p:cNvSpPr/>
          <p:nvPr/>
        </p:nvSpPr>
        <p:spPr bwMode="auto">
          <a:xfrm>
            <a:off x="2172359" y="1864076"/>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err="1">
                <a:latin typeface="+mj-lt"/>
              </a:rPr>
              <a:t>Generalli</a:t>
            </a:r>
            <a:r>
              <a:rPr lang="en-US" sz="800" i="1">
                <a:latin typeface="+mj-lt"/>
              </a:rPr>
              <a:t> </a:t>
            </a:r>
            <a:r>
              <a:rPr lang="en-US" sz="800" i="1" err="1">
                <a:latin typeface="+mj-lt"/>
              </a:rPr>
              <a:t>Patrimoine</a:t>
            </a:r>
            <a:endParaRPr lang="en-US" sz="800" i="1">
              <a:latin typeface="+mj-lt"/>
            </a:endParaRPr>
          </a:p>
        </p:txBody>
      </p:sp>
      <p:sp>
        <p:nvSpPr>
          <p:cNvPr id="25615" name="Rectangle 25614">
            <a:extLst>
              <a:ext uri="{FF2B5EF4-FFF2-40B4-BE49-F238E27FC236}">
                <a16:creationId xmlns:a16="http://schemas.microsoft.com/office/drawing/2014/main" id="{06C2CA66-2FA8-4C41-BF17-3C559AAEC4CC}"/>
              </a:ext>
            </a:extLst>
          </p:cNvPr>
          <p:cNvSpPr/>
          <p:nvPr/>
        </p:nvSpPr>
        <p:spPr bwMode="auto">
          <a:xfrm>
            <a:off x="2433665" y="2173121"/>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CGEFI</a:t>
            </a:r>
          </a:p>
        </p:txBody>
      </p:sp>
      <p:sp>
        <p:nvSpPr>
          <p:cNvPr id="25616" name="Rectangle 25615">
            <a:extLst>
              <a:ext uri="{FF2B5EF4-FFF2-40B4-BE49-F238E27FC236}">
                <a16:creationId xmlns:a16="http://schemas.microsoft.com/office/drawing/2014/main" id="{72AB7B36-FC30-4A7A-B195-8A820960190E}"/>
              </a:ext>
            </a:extLst>
          </p:cNvPr>
          <p:cNvSpPr/>
          <p:nvPr/>
        </p:nvSpPr>
        <p:spPr bwMode="auto">
          <a:xfrm>
            <a:off x="2133000" y="2408279"/>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APICIL</a:t>
            </a:r>
          </a:p>
        </p:txBody>
      </p:sp>
      <p:sp>
        <p:nvSpPr>
          <p:cNvPr id="25617" name="Rectangle 25616">
            <a:extLst>
              <a:ext uri="{FF2B5EF4-FFF2-40B4-BE49-F238E27FC236}">
                <a16:creationId xmlns:a16="http://schemas.microsoft.com/office/drawing/2014/main" id="{41B9D99F-90F8-4B63-A0D8-04A28F24CD29}"/>
              </a:ext>
            </a:extLst>
          </p:cNvPr>
          <p:cNvSpPr/>
          <p:nvPr/>
        </p:nvSpPr>
        <p:spPr bwMode="auto">
          <a:xfrm>
            <a:off x="2490242" y="2594819"/>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Oradea Vie</a:t>
            </a:r>
          </a:p>
        </p:txBody>
      </p:sp>
      <p:sp>
        <p:nvSpPr>
          <p:cNvPr id="25618" name="Rectangle 25617">
            <a:extLst>
              <a:ext uri="{FF2B5EF4-FFF2-40B4-BE49-F238E27FC236}">
                <a16:creationId xmlns:a16="http://schemas.microsoft.com/office/drawing/2014/main" id="{2CC93F4A-C9F3-48F7-A9B9-22F091265D63}"/>
              </a:ext>
            </a:extLst>
          </p:cNvPr>
          <p:cNvSpPr/>
          <p:nvPr/>
        </p:nvSpPr>
        <p:spPr bwMode="auto">
          <a:xfrm>
            <a:off x="2159598" y="3036423"/>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Extend AM</a:t>
            </a:r>
          </a:p>
        </p:txBody>
      </p:sp>
      <p:sp>
        <p:nvSpPr>
          <p:cNvPr id="25619" name="Rectangle 25618">
            <a:extLst>
              <a:ext uri="{FF2B5EF4-FFF2-40B4-BE49-F238E27FC236}">
                <a16:creationId xmlns:a16="http://schemas.microsoft.com/office/drawing/2014/main" id="{0498AF80-4AFE-44F2-8D64-666363231466}"/>
              </a:ext>
            </a:extLst>
          </p:cNvPr>
          <p:cNvSpPr/>
          <p:nvPr/>
        </p:nvSpPr>
        <p:spPr bwMode="auto">
          <a:xfrm>
            <a:off x="2572095" y="2875323"/>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Natixis WM</a:t>
            </a:r>
          </a:p>
        </p:txBody>
      </p:sp>
      <p:sp>
        <p:nvSpPr>
          <p:cNvPr id="25620" name="Rectangle 25619">
            <a:extLst>
              <a:ext uri="{FF2B5EF4-FFF2-40B4-BE49-F238E27FC236}">
                <a16:creationId xmlns:a16="http://schemas.microsoft.com/office/drawing/2014/main" id="{42559135-26FD-4BA5-A65E-B5AB01762A97}"/>
              </a:ext>
            </a:extLst>
          </p:cNvPr>
          <p:cNvSpPr/>
          <p:nvPr/>
        </p:nvSpPr>
        <p:spPr bwMode="auto">
          <a:xfrm>
            <a:off x="2314241" y="3339061"/>
            <a:ext cx="891627"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a:t>
            </a:r>
          </a:p>
        </p:txBody>
      </p:sp>
      <p:cxnSp>
        <p:nvCxnSpPr>
          <p:cNvPr id="25628" name="Connecteur droit avec flèche 25627">
            <a:extLst>
              <a:ext uri="{FF2B5EF4-FFF2-40B4-BE49-F238E27FC236}">
                <a16:creationId xmlns:a16="http://schemas.microsoft.com/office/drawing/2014/main" id="{E5759B30-923C-4227-8AA9-CC7A4DE8AAFE}"/>
              </a:ext>
            </a:extLst>
          </p:cNvPr>
          <p:cNvCxnSpPr/>
          <p:nvPr/>
        </p:nvCxnSpPr>
        <p:spPr>
          <a:xfrm>
            <a:off x="8709224" y="3087082"/>
            <a:ext cx="0" cy="1587782"/>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E031F8CD-374A-4194-B526-A11F67242CE1}"/>
              </a:ext>
            </a:extLst>
          </p:cNvPr>
          <p:cNvSpPr/>
          <p:nvPr/>
        </p:nvSpPr>
        <p:spPr bwMode="auto">
          <a:xfrm>
            <a:off x="8813825" y="3080107"/>
            <a:ext cx="698456" cy="2149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lumMod val="50000"/>
                  </a:schemeClr>
                </a:solidFill>
                <a:latin typeface="+mj-lt"/>
              </a:rPr>
              <a:t>HNWI</a:t>
            </a:r>
          </a:p>
        </p:txBody>
      </p:sp>
      <p:sp>
        <p:nvSpPr>
          <p:cNvPr id="143" name="Rectangle 142">
            <a:extLst>
              <a:ext uri="{FF2B5EF4-FFF2-40B4-BE49-F238E27FC236}">
                <a16:creationId xmlns:a16="http://schemas.microsoft.com/office/drawing/2014/main" id="{C46DFC7C-AA7E-458A-8F3B-CBE0251BB795}"/>
              </a:ext>
            </a:extLst>
          </p:cNvPr>
          <p:cNvSpPr/>
          <p:nvPr/>
        </p:nvSpPr>
        <p:spPr bwMode="auto">
          <a:xfrm>
            <a:off x="8813825" y="3687244"/>
            <a:ext cx="698456" cy="2149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lumMod val="50000"/>
                  </a:schemeClr>
                </a:solidFill>
                <a:latin typeface="+mj-lt"/>
              </a:rPr>
              <a:t>Mass &amp; Core Affluent</a:t>
            </a:r>
          </a:p>
        </p:txBody>
      </p:sp>
      <p:sp>
        <p:nvSpPr>
          <p:cNvPr id="144" name="Rectangle 143">
            <a:extLst>
              <a:ext uri="{FF2B5EF4-FFF2-40B4-BE49-F238E27FC236}">
                <a16:creationId xmlns:a16="http://schemas.microsoft.com/office/drawing/2014/main" id="{064C845B-B938-4367-B752-C224B46EB0DD}"/>
              </a:ext>
            </a:extLst>
          </p:cNvPr>
          <p:cNvSpPr/>
          <p:nvPr/>
        </p:nvSpPr>
        <p:spPr bwMode="auto">
          <a:xfrm>
            <a:off x="8813825" y="4280687"/>
            <a:ext cx="698456" cy="2149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lumMod val="50000"/>
                  </a:schemeClr>
                </a:solidFill>
                <a:latin typeface="+mj-lt"/>
              </a:rPr>
              <a:t>Mass market </a:t>
            </a:r>
          </a:p>
        </p:txBody>
      </p:sp>
      <p:pic>
        <p:nvPicPr>
          <p:cNvPr id="25629" name="Graphique 25628" descr="Retour">
            <a:extLst>
              <a:ext uri="{FF2B5EF4-FFF2-40B4-BE49-F238E27FC236}">
                <a16:creationId xmlns:a16="http://schemas.microsoft.com/office/drawing/2014/main" id="{02D6D226-E3DB-4487-BF66-DF8C15CE9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258571" flipH="1">
            <a:off x="7797438" y="4620466"/>
            <a:ext cx="501185" cy="494070"/>
          </a:xfrm>
          <a:prstGeom prst="rect">
            <a:avLst/>
          </a:prstGeom>
        </p:spPr>
      </p:pic>
      <p:pic>
        <p:nvPicPr>
          <p:cNvPr id="25630" name="Graphique 25629" descr="Retour">
            <a:extLst>
              <a:ext uri="{FF2B5EF4-FFF2-40B4-BE49-F238E27FC236}">
                <a16:creationId xmlns:a16="http://schemas.microsoft.com/office/drawing/2014/main" id="{0FF5F742-2419-48AC-B4E5-A0B82D4DF0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4509446" flipH="1" flipV="1">
            <a:off x="7783333" y="2110402"/>
            <a:ext cx="501185" cy="508933"/>
          </a:xfrm>
          <a:prstGeom prst="rect">
            <a:avLst/>
          </a:prstGeom>
        </p:spPr>
      </p:pic>
      <p:sp>
        <p:nvSpPr>
          <p:cNvPr id="25633" name="Rectangle 25632">
            <a:extLst>
              <a:ext uri="{FF2B5EF4-FFF2-40B4-BE49-F238E27FC236}">
                <a16:creationId xmlns:a16="http://schemas.microsoft.com/office/drawing/2014/main" id="{BA9C362C-9EB9-4253-90F7-88975B0774CA}"/>
              </a:ext>
            </a:extLst>
          </p:cNvPr>
          <p:cNvSpPr/>
          <p:nvPr/>
        </p:nvSpPr>
        <p:spPr>
          <a:xfrm>
            <a:off x="8304414" y="1352607"/>
            <a:ext cx="1601586" cy="1393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rgbClr val="009DB0"/>
                </a:solidFill>
              </a:rPr>
              <a:t>Ability to serve a </a:t>
            </a:r>
            <a:r>
              <a:rPr lang="en-US" sz="900" b="1" i="1">
                <a:solidFill>
                  <a:srgbClr val="009DB0"/>
                </a:solidFill>
              </a:rPr>
              <a:t>large range of customers </a:t>
            </a:r>
            <a:r>
              <a:rPr lang="en-US" sz="900" i="1">
                <a:solidFill>
                  <a:srgbClr val="009DB0"/>
                </a:solidFill>
              </a:rPr>
              <a:t>from mass market to core affluent with </a:t>
            </a:r>
            <a:r>
              <a:rPr lang="en-US" sz="900" b="1" i="1">
                <a:solidFill>
                  <a:srgbClr val="009DB0"/>
                </a:solidFill>
              </a:rPr>
              <a:t>specific needs depending on their wealth </a:t>
            </a:r>
            <a:r>
              <a:rPr lang="en-US" sz="900">
                <a:solidFill>
                  <a:srgbClr val="009DB0"/>
                </a:solidFill>
              </a:rPr>
              <a:t>(from life insurance to club deals)</a:t>
            </a:r>
          </a:p>
        </p:txBody>
      </p:sp>
      <p:sp>
        <p:nvSpPr>
          <p:cNvPr id="154" name="Rectangle 153">
            <a:extLst>
              <a:ext uri="{FF2B5EF4-FFF2-40B4-BE49-F238E27FC236}">
                <a16:creationId xmlns:a16="http://schemas.microsoft.com/office/drawing/2014/main" id="{D1B3C2FF-3F0F-4A82-BEC4-1CF5366B55A0}"/>
              </a:ext>
            </a:extLst>
          </p:cNvPr>
          <p:cNvSpPr/>
          <p:nvPr/>
        </p:nvSpPr>
        <p:spPr>
          <a:xfrm>
            <a:off x="8315953" y="4770327"/>
            <a:ext cx="1478856" cy="1212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accent6"/>
                </a:solidFill>
              </a:rPr>
              <a:t>Ability to serve </a:t>
            </a:r>
            <a:r>
              <a:rPr lang="en-US" sz="900" b="1" i="1">
                <a:solidFill>
                  <a:schemeClr val="accent6"/>
                </a:solidFill>
              </a:rPr>
              <a:t>small range</a:t>
            </a:r>
            <a:r>
              <a:rPr lang="en-US" sz="900" i="1">
                <a:solidFill>
                  <a:schemeClr val="accent6"/>
                </a:solidFill>
              </a:rPr>
              <a:t> of customers with </a:t>
            </a:r>
            <a:r>
              <a:rPr lang="en-US" sz="900" b="1" i="1">
                <a:solidFill>
                  <a:schemeClr val="accent6"/>
                </a:solidFill>
              </a:rPr>
              <a:t>standardized needs in terms of products </a:t>
            </a:r>
            <a:r>
              <a:rPr lang="en-US" sz="900" i="1">
                <a:solidFill>
                  <a:schemeClr val="accent6"/>
                </a:solidFill>
              </a:rPr>
              <a:t>(e.g., life insurance, PEA)</a:t>
            </a:r>
          </a:p>
        </p:txBody>
      </p:sp>
      <p:sp>
        <p:nvSpPr>
          <p:cNvPr id="25635" name="Rectangle 25634">
            <a:extLst>
              <a:ext uri="{FF2B5EF4-FFF2-40B4-BE49-F238E27FC236}">
                <a16:creationId xmlns:a16="http://schemas.microsoft.com/office/drawing/2014/main" id="{9D7EC05F-9514-4520-8043-C37542A6C185}"/>
              </a:ext>
            </a:extLst>
          </p:cNvPr>
          <p:cNvSpPr/>
          <p:nvPr/>
        </p:nvSpPr>
        <p:spPr bwMode="auto">
          <a:xfrm>
            <a:off x="458938" y="4521017"/>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Life insurance</a:t>
            </a:r>
          </a:p>
        </p:txBody>
      </p:sp>
      <p:sp>
        <p:nvSpPr>
          <p:cNvPr id="25636" name="Rectangle 25635">
            <a:extLst>
              <a:ext uri="{FF2B5EF4-FFF2-40B4-BE49-F238E27FC236}">
                <a16:creationId xmlns:a16="http://schemas.microsoft.com/office/drawing/2014/main" id="{69C859C1-EDD0-4EA6-8FA4-587E54B5BCB9}"/>
              </a:ext>
            </a:extLst>
          </p:cNvPr>
          <p:cNvSpPr/>
          <p:nvPr/>
        </p:nvSpPr>
        <p:spPr bwMode="auto">
          <a:xfrm>
            <a:off x="407886" y="3173684"/>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Life insurance</a:t>
            </a:r>
          </a:p>
        </p:txBody>
      </p:sp>
      <p:sp>
        <p:nvSpPr>
          <p:cNvPr id="160" name="Rectangle 159">
            <a:extLst>
              <a:ext uri="{FF2B5EF4-FFF2-40B4-BE49-F238E27FC236}">
                <a16:creationId xmlns:a16="http://schemas.microsoft.com/office/drawing/2014/main" id="{E56B3374-4A18-4EF0-8E70-2C5CAAFA378D}"/>
              </a:ext>
            </a:extLst>
          </p:cNvPr>
          <p:cNvSpPr/>
          <p:nvPr/>
        </p:nvSpPr>
        <p:spPr bwMode="auto">
          <a:xfrm>
            <a:off x="559249" y="4880641"/>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ETFs</a:t>
            </a:r>
          </a:p>
        </p:txBody>
      </p:sp>
      <p:cxnSp>
        <p:nvCxnSpPr>
          <p:cNvPr id="25638" name="Connecteur droit avec flèche 25637">
            <a:extLst>
              <a:ext uri="{FF2B5EF4-FFF2-40B4-BE49-F238E27FC236}">
                <a16:creationId xmlns:a16="http://schemas.microsoft.com/office/drawing/2014/main" id="{DD1A3440-E5AE-4F55-BFA9-CA928D103B5C}"/>
              </a:ext>
            </a:extLst>
          </p:cNvPr>
          <p:cNvCxnSpPr>
            <a:cxnSpLocks/>
          </p:cNvCxnSpPr>
          <p:nvPr/>
        </p:nvCxnSpPr>
        <p:spPr>
          <a:xfrm flipH="1" flipV="1">
            <a:off x="3496772" y="1705139"/>
            <a:ext cx="2639742"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641" name="Connecteur droit avec flèche 25640">
            <a:extLst>
              <a:ext uri="{FF2B5EF4-FFF2-40B4-BE49-F238E27FC236}">
                <a16:creationId xmlns:a16="http://schemas.microsoft.com/office/drawing/2014/main" id="{63AF0CBD-78E0-4A8E-8F36-A9C4C758B35F}"/>
              </a:ext>
            </a:extLst>
          </p:cNvPr>
          <p:cNvCxnSpPr>
            <a:cxnSpLocks/>
          </p:cNvCxnSpPr>
          <p:nvPr/>
        </p:nvCxnSpPr>
        <p:spPr>
          <a:xfrm flipH="1">
            <a:off x="5525250" y="2357599"/>
            <a:ext cx="619195" cy="122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643" name="Espace réservé du texte 2">
            <a:extLst>
              <a:ext uri="{FF2B5EF4-FFF2-40B4-BE49-F238E27FC236}">
                <a16:creationId xmlns:a16="http://schemas.microsoft.com/office/drawing/2014/main" id="{2CABD4D8-E838-4DAE-BA29-E538D5BCFF1E}"/>
              </a:ext>
            </a:extLst>
          </p:cNvPr>
          <p:cNvSpPr txBox="1">
            <a:spLocks/>
          </p:cNvSpPr>
          <p:nvPr/>
        </p:nvSpPr>
        <p:spPr>
          <a:xfrm>
            <a:off x="459780" y="1126406"/>
            <a:ext cx="2746976" cy="24480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US" sz="900" b="1">
                <a:solidFill>
                  <a:srgbClr val="009DB0"/>
                </a:solidFill>
                <a:latin typeface="+mj-lt"/>
              </a:rPr>
              <a:t>CG’s supply chain model</a:t>
            </a:r>
          </a:p>
          <a:p>
            <a:endParaRPr lang="en-US" sz="900" b="1">
              <a:solidFill>
                <a:srgbClr val="009DB0"/>
              </a:solidFill>
              <a:latin typeface="+mj-lt"/>
            </a:endParaRPr>
          </a:p>
        </p:txBody>
      </p:sp>
      <p:sp>
        <p:nvSpPr>
          <p:cNvPr id="170" name="Espace réservé du texte 2">
            <a:extLst>
              <a:ext uri="{FF2B5EF4-FFF2-40B4-BE49-F238E27FC236}">
                <a16:creationId xmlns:a16="http://schemas.microsoft.com/office/drawing/2014/main" id="{958EEE91-22C7-4469-BD9D-3E0A0F56FFED}"/>
              </a:ext>
            </a:extLst>
          </p:cNvPr>
          <p:cNvSpPr txBox="1">
            <a:spLocks/>
          </p:cNvSpPr>
          <p:nvPr/>
        </p:nvSpPr>
        <p:spPr>
          <a:xfrm>
            <a:off x="416661" y="3801890"/>
            <a:ext cx="3221303" cy="20327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r>
              <a:rPr lang="en-US" sz="900" b="1" err="1">
                <a:solidFill>
                  <a:schemeClr val="accent6"/>
                </a:solidFill>
                <a:latin typeface="+mj-lt"/>
              </a:rPr>
              <a:t>Yomoni</a:t>
            </a:r>
            <a:r>
              <a:rPr lang="en-US" sz="900" b="1">
                <a:solidFill>
                  <a:schemeClr val="accent6"/>
                </a:solidFill>
                <a:latin typeface="+mj-lt"/>
              </a:rPr>
              <a:t>-like players’ supply chain model</a:t>
            </a:r>
          </a:p>
        </p:txBody>
      </p:sp>
      <p:sp>
        <p:nvSpPr>
          <p:cNvPr id="25644" name="Espace réservé du texte 2">
            <a:extLst>
              <a:ext uri="{FF2B5EF4-FFF2-40B4-BE49-F238E27FC236}">
                <a16:creationId xmlns:a16="http://schemas.microsoft.com/office/drawing/2014/main" id="{1CA35111-7DAE-4CAD-A138-0A7C830BA960}"/>
              </a:ext>
            </a:extLst>
          </p:cNvPr>
          <p:cNvSpPr txBox="1">
            <a:spLocks/>
          </p:cNvSpPr>
          <p:nvPr/>
        </p:nvSpPr>
        <p:spPr>
          <a:xfrm>
            <a:off x="4325081" y="1501649"/>
            <a:ext cx="952169" cy="223009"/>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Direct supply</a:t>
            </a:r>
          </a:p>
          <a:p>
            <a:pPr algn="ctr"/>
            <a:endParaRPr lang="en-US" sz="900">
              <a:solidFill>
                <a:srgbClr val="009DB0"/>
              </a:solidFill>
              <a:latin typeface="+mj-lt"/>
            </a:endParaRPr>
          </a:p>
        </p:txBody>
      </p:sp>
      <p:sp>
        <p:nvSpPr>
          <p:cNvPr id="25645" name="Espace réservé du texte 2">
            <a:extLst>
              <a:ext uri="{FF2B5EF4-FFF2-40B4-BE49-F238E27FC236}">
                <a16:creationId xmlns:a16="http://schemas.microsoft.com/office/drawing/2014/main" id="{1FE3F341-1E3D-4BF8-87F6-9E3011797B65}"/>
              </a:ext>
            </a:extLst>
          </p:cNvPr>
          <p:cNvSpPr txBox="1">
            <a:spLocks/>
          </p:cNvSpPr>
          <p:nvPr/>
        </p:nvSpPr>
        <p:spPr>
          <a:xfrm>
            <a:off x="5549720" y="1888981"/>
            <a:ext cx="633253" cy="223009"/>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Indirect supply</a:t>
            </a:r>
          </a:p>
          <a:p>
            <a:pPr algn="ctr"/>
            <a:endParaRPr lang="en-US" sz="900">
              <a:solidFill>
                <a:srgbClr val="009DB0"/>
              </a:solidFill>
              <a:latin typeface="+mj-lt"/>
            </a:endParaRPr>
          </a:p>
        </p:txBody>
      </p:sp>
      <p:sp>
        <p:nvSpPr>
          <p:cNvPr id="176" name="Espace réservé du texte 2">
            <a:extLst>
              <a:ext uri="{FF2B5EF4-FFF2-40B4-BE49-F238E27FC236}">
                <a16:creationId xmlns:a16="http://schemas.microsoft.com/office/drawing/2014/main" id="{DC9F809D-393E-4A0C-8BB6-272D5DF2FFE1}"/>
              </a:ext>
            </a:extLst>
          </p:cNvPr>
          <p:cNvSpPr txBox="1">
            <a:spLocks/>
          </p:cNvSpPr>
          <p:nvPr/>
        </p:nvSpPr>
        <p:spPr>
          <a:xfrm>
            <a:off x="5542163" y="3035480"/>
            <a:ext cx="633253" cy="223009"/>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Indirect supply</a:t>
            </a:r>
          </a:p>
          <a:p>
            <a:pPr algn="ctr"/>
            <a:endParaRPr lang="en-US" sz="900">
              <a:solidFill>
                <a:srgbClr val="009DB0"/>
              </a:solidFill>
              <a:latin typeface="+mj-lt"/>
            </a:endParaRPr>
          </a:p>
        </p:txBody>
      </p:sp>
      <p:cxnSp>
        <p:nvCxnSpPr>
          <p:cNvPr id="180" name="Connecteur droit avec flèche 179">
            <a:extLst>
              <a:ext uri="{FF2B5EF4-FFF2-40B4-BE49-F238E27FC236}">
                <a16:creationId xmlns:a16="http://schemas.microsoft.com/office/drawing/2014/main" id="{6161F321-B255-4075-A449-DD6700ED49C6}"/>
              </a:ext>
            </a:extLst>
          </p:cNvPr>
          <p:cNvCxnSpPr>
            <a:cxnSpLocks/>
          </p:cNvCxnSpPr>
          <p:nvPr/>
        </p:nvCxnSpPr>
        <p:spPr>
          <a:xfrm flipH="1">
            <a:off x="5525250" y="3443678"/>
            <a:ext cx="619195" cy="122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cteur droit avec flèche 180">
            <a:extLst>
              <a:ext uri="{FF2B5EF4-FFF2-40B4-BE49-F238E27FC236}">
                <a16:creationId xmlns:a16="http://schemas.microsoft.com/office/drawing/2014/main" id="{20CB74C3-C2AF-4AAA-AE68-53280D299C69}"/>
              </a:ext>
            </a:extLst>
          </p:cNvPr>
          <p:cNvCxnSpPr>
            <a:cxnSpLocks/>
          </p:cNvCxnSpPr>
          <p:nvPr/>
        </p:nvCxnSpPr>
        <p:spPr>
          <a:xfrm flipH="1" flipV="1">
            <a:off x="3491096" y="3444288"/>
            <a:ext cx="32959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necteur droit avec flèche 184">
            <a:extLst>
              <a:ext uri="{FF2B5EF4-FFF2-40B4-BE49-F238E27FC236}">
                <a16:creationId xmlns:a16="http://schemas.microsoft.com/office/drawing/2014/main" id="{5E61E66F-2917-4D71-9EF3-CCF51FD6DCF3}"/>
              </a:ext>
            </a:extLst>
          </p:cNvPr>
          <p:cNvCxnSpPr>
            <a:cxnSpLocks/>
          </p:cNvCxnSpPr>
          <p:nvPr/>
        </p:nvCxnSpPr>
        <p:spPr>
          <a:xfrm flipH="1" flipV="1">
            <a:off x="3491096" y="2357599"/>
            <a:ext cx="32959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652" name="Connecteur droit avec flèche 25651">
            <a:extLst>
              <a:ext uri="{FF2B5EF4-FFF2-40B4-BE49-F238E27FC236}">
                <a16:creationId xmlns:a16="http://schemas.microsoft.com/office/drawing/2014/main" id="{591F4436-C693-456B-8147-C1C17C58C6A2}"/>
              </a:ext>
            </a:extLst>
          </p:cNvPr>
          <p:cNvCxnSpPr>
            <a:cxnSpLocks/>
            <a:stCxn id="81" idx="1"/>
            <a:endCxn id="13" idx="3"/>
          </p:cNvCxnSpPr>
          <p:nvPr/>
        </p:nvCxnSpPr>
        <p:spPr>
          <a:xfrm flipH="1">
            <a:off x="1766971" y="2477966"/>
            <a:ext cx="316303"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eur droit avec flèche 189">
            <a:extLst>
              <a:ext uri="{FF2B5EF4-FFF2-40B4-BE49-F238E27FC236}">
                <a16:creationId xmlns:a16="http://schemas.microsoft.com/office/drawing/2014/main" id="{DFEA5209-207D-4436-9F42-873095EA9AF4}"/>
              </a:ext>
            </a:extLst>
          </p:cNvPr>
          <p:cNvCxnSpPr>
            <a:cxnSpLocks/>
            <a:stCxn id="107" idx="1"/>
            <a:endCxn id="88" idx="3"/>
          </p:cNvCxnSpPr>
          <p:nvPr/>
        </p:nvCxnSpPr>
        <p:spPr>
          <a:xfrm flipH="1">
            <a:off x="3502758" y="5128636"/>
            <a:ext cx="264168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1" name="Espace réservé du texte 2">
            <a:extLst>
              <a:ext uri="{FF2B5EF4-FFF2-40B4-BE49-F238E27FC236}">
                <a16:creationId xmlns:a16="http://schemas.microsoft.com/office/drawing/2014/main" id="{77DCAC60-CA98-40B0-BB25-0BE4D542E3A4}"/>
              </a:ext>
            </a:extLst>
          </p:cNvPr>
          <p:cNvSpPr txBox="1">
            <a:spLocks/>
          </p:cNvSpPr>
          <p:nvPr/>
        </p:nvSpPr>
        <p:spPr>
          <a:xfrm>
            <a:off x="4056862" y="4887387"/>
            <a:ext cx="1533479" cy="167550"/>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chemeClr val="accent6"/>
                </a:solidFill>
                <a:latin typeface="+mj-lt"/>
              </a:rPr>
              <a:t>Mostly direct supply</a:t>
            </a:r>
          </a:p>
          <a:p>
            <a:pPr algn="ctr"/>
            <a:endParaRPr lang="en-US" sz="900">
              <a:solidFill>
                <a:schemeClr val="accent6"/>
              </a:solidFill>
              <a:latin typeface="+mj-lt"/>
            </a:endParaRPr>
          </a:p>
        </p:txBody>
      </p:sp>
      <p:sp>
        <p:nvSpPr>
          <p:cNvPr id="25655" name="Rectangle 25654">
            <a:extLst>
              <a:ext uri="{FF2B5EF4-FFF2-40B4-BE49-F238E27FC236}">
                <a16:creationId xmlns:a16="http://schemas.microsoft.com/office/drawing/2014/main" id="{7C6BEC0D-F6BB-490D-BCA8-851F849DD963}"/>
              </a:ext>
            </a:extLst>
          </p:cNvPr>
          <p:cNvSpPr/>
          <p:nvPr/>
        </p:nvSpPr>
        <p:spPr bwMode="auto">
          <a:xfrm>
            <a:off x="6319099" y="4514563"/>
            <a:ext cx="1206048" cy="1461701"/>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solidFill>
                  <a:schemeClr val="accent6"/>
                </a:solidFill>
                <a:latin typeface="+mj-lt"/>
              </a:rPr>
              <a:t>Standardized offer</a:t>
            </a:r>
          </a:p>
        </p:txBody>
      </p:sp>
      <p:sp>
        <p:nvSpPr>
          <p:cNvPr id="194" name="Rectangle 193">
            <a:extLst>
              <a:ext uri="{FF2B5EF4-FFF2-40B4-BE49-F238E27FC236}">
                <a16:creationId xmlns:a16="http://schemas.microsoft.com/office/drawing/2014/main" id="{31C1E0C0-E44E-41A9-A68B-D7E12C143B7F}"/>
              </a:ext>
            </a:extLst>
          </p:cNvPr>
          <p:cNvSpPr/>
          <p:nvPr/>
        </p:nvSpPr>
        <p:spPr bwMode="auto">
          <a:xfrm>
            <a:off x="559249" y="5384754"/>
            <a:ext cx="1011651" cy="24002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i="1">
                <a:latin typeface="+mj-lt"/>
              </a:rPr>
              <a:t>..</a:t>
            </a:r>
          </a:p>
        </p:txBody>
      </p:sp>
      <p:cxnSp>
        <p:nvCxnSpPr>
          <p:cNvPr id="199" name="Connecteur droit avec flèche 198">
            <a:extLst>
              <a:ext uri="{FF2B5EF4-FFF2-40B4-BE49-F238E27FC236}">
                <a16:creationId xmlns:a16="http://schemas.microsoft.com/office/drawing/2014/main" id="{E2BB9843-C117-42E8-A0CC-668AE803D710}"/>
              </a:ext>
            </a:extLst>
          </p:cNvPr>
          <p:cNvCxnSpPr>
            <a:cxnSpLocks/>
            <a:stCxn id="88" idx="1"/>
            <a:endCxn id="67" idx="3"/>
          </p:cNvCxnSpPr>
          <p:nvPr/>
        </p:nvCxnSpPr>
        <p:spPr>
          <a:xfrm flipH="1">
            <a:off x="1727068" y="5128636"/>
            <a:ext cx="362192"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5C97A00-4CB8-4BC2-BBBE-68247E52BDD5}"/>
              </a:ext>
            </a:extLst>
          </p:cNvPr>
          <p:cNvSpPr/>
          <p:nvPr/>
        </p:nvSpPr>
        <p:spPr bwMode="auto">
          <a:xfrm>
            <a:off x="8560716" y="4058229"/>
            <a:ext cx="1090392" cy="634023"/>
          </a:xfrm>
          <a:prstGeom prst="rect">
            <a:avLst/>
          </a:prstGeom>
          <a:noFill/>
          <a:ln w="12700" cap="flat" cmpd="sng" algn="ctr">
            <a:solidFill>
              <a:schemeClr val="accent6"/>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900">
              <a:solidFill>
                <a:schemeClr val="accent6"/>
              </a:solidFill>
              <a:latin typeface="+mj-lt"/>
            </a:endParaRPr>
          </a:p>
        </p:txBody>
      </p:sp>
      <p:sp>
        <p:nvSpPr>
          <p:cNvPr id="108" name="Rectangle 107">
            <a:extLst>
              <a:ext uri="{FF2B5EF4-FFF2-40B4-BE49-F238E27FC236}">
                <a16:creationId xmlns:a16="http://schemas.microsoft.com/office/drawing/2014/main" id="{2B815AB9-90B3-4B37-9070-8DE0AC5D0E60}"/>
              </a:ext>
            </a:extLst>
          </p:cNvPr>
          <p:cNvSpPr/>
          <p:nvPr/>
        </p:nvSpPr>
        <p:spPr bwMode="auto">
          <a:xfrm>
            <a:off x="8560716" y="3291654"/>
            <a:ext cx="1090392" cy="1284702"/>
          </a:xfrm>
          <a:prstGeom prst="rect">
            <a:avLst/>
          </a:prstGeom>
          <a:noFill/>
          <a:ln w="12700" cap="flat" cmpd="sng" algn="ctr">
            <a:solidFill>
              <a:srgbClr val="009DB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900">
              <a:solidFill>
                <a:schemeClr val="accent6"/>
              </a:solidFill>
              <a:latin typeface="+mj-lt"/>
            </a:endParaRPr>
          </a:p>
        </p:txBody>
      </p:sp>
      <p:cxnSp>
        <p:nvCxnSpPr>
          <p:cNvPr id="11" name="Straight Connector 5">
            <a:extLst>
              <a:ext uri="{FF2B5EF4-FFF2-40B4-BE49-F238E27FC236}">
                <a16:creationId xmlns:a16="http://schemas.microsoft.com/office/drawing/2014/main" id="{55C04AD4-5B79-479E-BC4D-B9152247DE7F}"/>
              </a:ext>
            </a:extLst>
          </p:cNvPr>
          <p:cNvCxnSpPr>
            <a:cxnSpLocks/>
          </p:cNvCxnSpPr>
          <p:nvPr/>
        </p:nvCxnSpPr>
        <p:spPr bwMode="auto">
          <a:xfrm>
            <a:off x="172260" y="952828"/>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6" name="ZoneTexte 55">
            <a:extLst>
              <a:ext uri="{FF2B5EF4-FFF2-40B4-BE49-F238E27FC236}">
                <a16:creationId xmlns:a16="http://schemas.microsoft.com/office/drawing/2014/main" id="{FE3BCFD3-2517-4F40-B72F-5033BC00EB2C}"/>
              </a:ext>
            </a:extLst>
          </p:cNvPr>
          <p:cNvSpPr txBox="1"/>
          <p:nvPr/>
        </p:nvSpPr>
        <p:spPr>
          <a:xfrm>
            <a:off x="1796150" y="864361"/>
            <a:ext cx="6610948" cy="171995"/>
          </a:xfrm>
          <a:prstGeom prst="rect">
            <a:avLst/>
          </a:prstGeom>
          <a:solidFill>
            <a:schemeClr val="bg1"/>
          </a:solidFill>
        </p:spPr>
        <p:txBody>
          <a:bodyPr wrap="square" rtlCol="0" anchor="ctr">
            <a:noAutofit/>
          </a:bodyPr>
          <a:lstStyle/>
          <a:p>
            <a:pPr algn="ctr"/>
            <a:r>
              <a:rPr lang="en-US" sz="1100" b="1">
                <a:solidFill>
                  <a:srgbClr val="009DB0"/>
                </a:solidFill>
                <a:latin typeface="+mj-lt"/>
              </a:rPr>
              <a:t>Illustration of two distinct supply models in the wealth management industry</a:t>
            </a:r>
          </a:p>
        </p:txBody>
      </p:sp>
      <p:sp>
        <p:nvSpPr>
          <p:cNvPr id="63" name="Flèche : double flèche horizontale 62">
            <a:extLst>
              <a:ext uri="{FF2B5EF4-FFF2-40B4-BE49-F238E27FC236}">
                <a16:creationId xmlns:a16="http://schemas.microsoft.com/office/drawing/2014/main" id="{BC9043E8-F957-45E9-B432-1B9D2A9651AB}"/>
              </a:ext>
            </a:extLst>
          </p:cNvPr>
          <p:cNvSpPr/>
          <p:nvPr/>
        </p:nvSpPr>
        <p:spPr>
          <a:xfrm rot="16200000">
            <a:off x="-2461112" y="3663931"/>
            <a:ext cx="5363842" cy="284993"/>
          </a:xfrm>
          <a:prstGeom prst="leftRightArrow">
            <a:avLst/>
          </a:prstGeom>
          <a:gradFill flip="none" rotWithShape="1">
            <a:gsLst>
              <a:gs pos="0">
                <a:schemeClr val="accent6"/>
              </a:gs>
              <a:gs pos="100000">
                <a:srgbClr val="009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Product inventory</a:t>
            </a:r>
          </a:p>
        </p:txBody>
      </p:sp>
      <p:sp>
        <p:nvSpPr>
          <p:cNvPr id="7" name="Espace réservé du texte 2">
            <a:extLst>
              <a:ext uri="{FF2B5EF4-FFF2-40B4-BE49-F238E27FC236}">
                <a16:creationId xmlns:a16="http://schemas.microsoft.com/office/drawing/2014/main" id="{79162E2D-372B-4521-945B-1DB68DA046ED}"/>
              </a:ext>
            </a:extLst>
          </p:cNvPr>
          <p:cNvSpPr txBox="1">
            <a:spLocks/>
          </p:cNvSpPr>
          <p:nvPr/>
        </p:nvSpPr>
        <p:spPr>
          <a:xfrm>
            <a:off x="-191436" y="6520740"/>
            <a:ext cx="856378" cy="170179"/>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chemeClr val="accent6"/>
                </a:solidFill>
                <a:latin typeface="+mj-lt"/>
              </a:rPr>
              <a:t>Limited</a:t>
            </a:r>
          </a:p>
          <a:p>
            <a:pPr algn="ctr"/>
            <a:endParaRPr lang="en-US" sz="900">
              <a:solidFill>
                <a:schemeClr val="accent6"/>
              </a:solidFill>
              <a:latin typeface="+mj-lt"/>
            </a:endParaRPr>
          </a:p>
        </p:txBody>
      </p:sp>
      <p:sp>
        <p:nvSpPr>
          <p:cNvPr id="10" name="Espace réservé du texte 2">
            <a:extLst>
              <a:ext uri="{FF2B5EF4-FFF2-40B4-BE49-F238E27FC236}">
                <a16:creationId xmlns:a16="http://schemas.microsoft.com/office/drawing/2014/main" id="{50DF6BBF-B304-4A8C-AB88-878069EBB4CF}"/>
              </a:ext>
            </a:extLst>
          </p:cNvPr>
          <p:cNvSpPr txBox="1">
            <a:spLocks/>
          </p:cNvSpPr>
          <p:nvPr/>
        </p:nvSpPr>
        <p:spPr>
          <a:xfrm>
            <a:off x="-191436" y="954329"/>
            <a:ext cx="856378" cy="170179"/>
          </a:xfrm>
          <a:prstGeom prst="rect">
            <a:avLst/>
          </a:prstGeo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sz="900">
                <a:solidFill>
                  <a:srgbClr val="009DB0"/>
                </a:solidFill>
                <a:latin typeface="+mj-lt"/>
              </a:rPr>
              <a:t>Large</a:t>
            </a:r>
          </a:p>
          <a:p>
            <a:pPr algn="ctr"/>
            <a:endParaRPr lang="en-US" sz="900">
              <a:solidFill>
                <a:srgbClr val="009DB0"/>
              </a:solidFill>
              <a:latin typeface="+mj-lt"/>
            </a:endParaRPr>
          </a:p>
        </p:txBody>
      </p:sp>
      <p:sp>
        <p:nvSpPr>
          <p:cNvPr id="3" name="Espace réservé du texte 2">
            <a:extLst>
              <a:ext uri="{FF2B5EF4-FFF2-40B4-BE49-F238E27FC236}">
                <a16:creationId xmlns:a16="http://schemas.microsoft.com/office/drawing/2014/main" id="{84DA145C-FF9A-44D4-B03A-D5A040BC5552}"/>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118523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96016-FAE3-4649-91F6-62D1B809006F}"/>
              </a:ext>
            </a:extLst>
          </p:cNvPr>
          <p:cNvSpPr>
            <a:spLocks noGrp="1"/>
          </p:cNvSpPr>
          <p:nvPr>
            <p:ph type="ctrTitle"/>
          </p:nvPr>
        </p:nvSpPr>
        <p:spPr/>
        <p:txBody>
          <a:bodyPr/>
          <a:lstStyle/>
          <a:p>
            <a:r>
              <a:rPr lang="en-US" sz="1300" i="1">
                <a:solidFill>
                  <a:schemeClr val="accent6"/>
                </a:solidFill>
                <a:latin typeface="+mj-lt"/>
              </a:rPr>
              <a:t>Illustration 1: </a:t>
            </a:r>
            <a:r>
              <a:rPr lang="en-US" sz="1300">
                <a:solidFill>
                  <a:srgbClr val="009DB0"/>
                </a:solidFill>
                <a:latin typeface="+mj-lt"/>
              </a:rPr>
              <a:t>Investment products aggregation platforms </a:t>
            </a:r>
            <a:r>
              <a:rPr lang="en-US" sz="1300">
                <a:latin typeface="+mj-lt"/>
              </a:rPr>
              <a:t>compete with </a:t>
            </a:r>
            <a:r>
              <a:rPr lang="en-US" sz="1300">
                <a:solidFill>
                  <a:srgbClr val="009DB0"/>
                </a:solidFill>
                <a:latin typeface="+mj-lt"/>
              </a:rPr>
              <a:t>GCPs professional software </a:t>
            </a:r>
            <a:r>
              <a:rPr lang="en-US" sz="1300">
                <a:latin typeface="+mj-lt"/>
              </a:rPr>
              <a:t>editors to be positioned in the </a:t>
            </a:r>
            <a:r>
              <a:rPr lang="en-US" sz="1300">
                <a:solidFill>
                  <a:srgbClr val="009DB0"/>
                </a:solidFill>
                <a:latin typeface="+mj-lt"/>
              </a:rPr>
              <a:t>middle of wealth management’s value chain</a:t>
            </a:r>
          </a:p>
        </p:txBody>
      </p:sp>
      <p:cxnSp>
        <p:nvCxnSpPr>
          <p:cNvPr id="5" name="Connecteur droit 4">
            <a:extLst>
              <a:ext uri="{FF2B5EF4-FFF2-40B4-BE49-F238E27FC236}">
                <a16:creationId xmlns:a16="http://schemas.microsoft.com/office/drawing/2014/main" id="{3405DDF6-FC9B-4C39-992C-E1A8D341889E}"/>
              </a:ext>
            </a:extLst>
          </p:cNvPr>
          <p:cNvCxnSpPr>
            <a:cxnSpLocks/>
          </p:cNvCxnSpPr>
          <p:nvPr/>
        </p:nvCxnSpPr>
        <p:spPr bwMode="auto">
          <a:xfrm>
            <a:off x="109667" y="1004672"/>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72523336-BC04-46F1-B3AB-1160D864E2DA}"/>
              </a:ext>
            </a:extLst>
          </p:cNvPr>
          <p:cNvSpPr txBox="1"/>
          <p:nvPr/>
        </p:nvSpPr>
        <p:spPr>
          <a:xfrm>
            <a:off x="2407213" y="869849"/>
            <a:ext cx="5463594" cy="251817"/>
          </a:xfrm>
          <a:prstGeom prst="rect">
            <a:avLst/>
          </a:prstGeom>
          <a:solidFill>
            <a:schemeClr val="bg1"/>
          </a:solidFill>
        </p:spPr>
        <p:txBody>
          <a:bodyPr wrap="square" rtlCol="0">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009DB0"/>
                </a:solidFill>
                <a:effectLst/>
                <a:latin typeface="+mj-lt"/>
              </a:rPr>
              <a:t>Investment product aggregation platforms vs. GPs professional software</a:t>
            </a:r>
          </a:p>
        </p:txBody>
      </p:sp>
      <p:sp>
        <p:nvSpPr>
          <p:cNvPr id="11" name="Flèche : double flèche horizontale 10">
            <a:extLst>
              <a:ext uri="{FF2B5EF4-FFF2-40B4-BE49-F238E27FC236}">
                <a16:creationId xmlns:a16="http://schemas.microsoft.com/office/drawing/2014/main" id="{7B6C35A2-E05C-4E13-BCBB-38568CF3A9A9}"/>
              </a:ext>
            </a:extLst>
          </p:cNvPr>
          <p:cNvSpPr/>
          <p:nvPr/>
        </p:nvSpPr>
        <p:spPr bwMode="auto">
          <a:xfrm>
            <a:off x="1315275" y="1260562"/>
            <a:ext cx="8175566" cy="409880"/>
          </a:xfrm>
          <a:prstGeom prst="leftRightArrow">
            <a:avLst/>
          </a:prstGeom>
          <a:gradFill>
            <a:gsLst>
              <a:gs pos="0">
                <a:schemeClr val="bg1">
                  <a:lumMod val="95000"/>
                </a:schemeClr>
              </a:gs>
              <a:gs pos="100000">
                <a:srgbClr val="009DB0"/>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3" name="Espace réservé du texte 2">
            <a:extLst>
              <a:ext uri="{FF2B5EF4-FFF2-40B4-BE49-F238E27FC236}">
                <a16:creationId xmlns:a16="http://schemas.microsoft.com/office/drawing/2014/main" id="{D5DF79B6-933D-4CF9-855A-16200AFFC571}"/>
              </a:ext>
            </a:extLst>
          </p:cNvPr>
          <p:cNvSpPr txBox="1">
            <a:spLocks/>
          </p:cNvSpPr>
          <p:nvPr/>
        </p:nvSpPr>
        <p:spPr>
          <a:xfrm>
            <a:off x="1219201" y="1103565"/>
            <a:ext cx="1188012" cy="273859"/>
          </a:xfrm>
          <a:prstGeom prst="rect">
            <a:avLst/>
          </a:prstGeom>
          <a:noFill/>
        </p:spPr>
        <p:txBody>
          <a:bodyPr vert="horz" lIns="0" tIns="0" rIns="0" bIns="0" rtlCol="0" anchor="ctr">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b="1" i="0">
                <a:solidFill>
                  <a:srgbClr val="009DB0"/>
                </a:solidFill>
                <a:latin typeface="+mj-lt"/>
              </a:rPr>
              <a:t>Products </a:t>
            </a:r>
          </a:p>
        </p:txBody>
      </p:sp>
      <p:sp>
        <p:nvSpPr>
          <p:cNvPr id="14" name="Espace réservé du texte 2">
            <a:extLst>
              <a:ext uri="{FF2B5EF4-FFF2-40B4-BE49-F238E27FC236}">
                <a16:creationId xmlns:a16="http://schemas.microsoft.com/office/drawing/2014/main" id="{BF2EFB14-8882-4418-A3DD-C66A0723D357}"/>
              </a:ext>
            </a:extLst>
          </p:cNvPr>
          <p:cNvSpPr txBox="1">
            <a:spLocks/>
          </p:cNvSpPr>
          <p:nvPr/>
        </p:nvSpPr>
        <p:spPr>
          <a:xfrm>
            <a:off x="8238628" y="1081087"/>
            <a:ext cx="1437494" cy="273859"/>
          </a:xfrm>
          <a:prstGeom prst="rect">
            <a:avLst/>
          </a:prstGeom>
        </p:spPr>
        <p:txBody>
          <a:bodyPr vert="horz" lIns="0" tIns="0" rIns="0" bIns="0" rtlCol="0" anchor="ctr">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smtClean="0">
                <a:solidFill>
                  <a:schemeClr val="tx1"/>
                </a:solidFill>
                <a:latin typeface="+mj-lt"/>
                <a:ea typeface="+mn-ea"/>
                <a:cs typeface="Arial" pitchFamily="34" charset="0"/>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fr-FR" altLang="en-GB" sz="1200" kern="1200" smtClean="0">
                <a:solidFill>
                  <a:schemeClr val="tx1"/>
                </a:solidFill>
                <a:latin typeface="+mj-lt"/>
                <a:ea typeface="+mn-ea"/>
                <a:cs typeface="Arial" pitchFamily="34" charset="0"/>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lang="fr-FR" sz="1200" kern="1200">
                <a:solidFill>
                  <a:schemeClr val="tx1"/>
                </a:solidFill>
                <a:latin typeface="+mj-lt"/>
                <a:ea typeface="+mn-ea"/>
                <a:cs typeface="Arial" pitchFamily="34" charset="0"/>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algn="ctr"/>
            <a:r>
              <a:rPr lang="en-US" b="1" i="0">
                <a:solidFill>
                  <a:srgbClr val="009DB0"/>
                </a:solidFill>
                <a:latin typeface="+mj-lt"/>
              </a:rPr>
              <a:t>Services</a:t>
            </a:r>
          </a:p>
        </p:txBody>
      </p:sp>
      <p:pic>
        <p:nvPicPr>
          <p:cNvPr id="18" name="Picture 6" descr="Résultat de recherche d'images pour &quot;nortia platgform&quot;">
            <a:extLst>
              <a:ext uri="{FF2B5EF4-FFF2-40B4-BE49-F238E27FC236}">
                <a16:creationId xmlns:a16="http://schemas.microsoft.com/office/drawing/2014/main" id="{1F9673C0-B6EB-473C-A918-22B82026DB5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3198" y="1447702"/>
            <a:ext cx="800086" cy="6421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Primonial Partenaires">
            <a:extLst>
              <a:ext uri="{FF2B5EF4-FFF2-40B4-BE49-F238E27FC236}">
                <a16:creationId xmlns:a16="http://schemas.microsoft.com/office/drawing/2014/main" id="{BDDAB51A-15BA-4FF4-B2EE-112D1B0D05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2391" y="1654429"/>
            <a:ext cx="813438" cy="2310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light logo">
            <a:extLst>
              <a:ext uri="{FF2B5EF4-FFF2-40B4-BE49-F238E27FC236}">
                <a16:creationId xmlns:a16="http://schemas.microsoft.com/office/drawing/2014/main" id="{422881C7-2B30-492D-B67F-1E67C16996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1133" y="1702397"/>
            <a:ext cx="1036202" cy="1525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arvest Logo">
            <a:extLst>
              <a:ext uri="{FF2B5EF4-FFF2-40B4-BE49-F238E27FC236}">
                <a16:creationId xmlns:a16="http://schemas.microsoft.com/office/drawing/2014/main" id="{30535D0B-E868-43CC-ABE4-D3B7D32236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2323" y="1690509"/>
            <a:ext cx="634985" cy="1381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Upsideo">
            <a:extLst>
              <a:ext uri="{FF2B5EF4-FFF2-40B4-BE49-F238E27FC236}">
                <a16:creationId xmlns:a16="http://schemas.microsoft.com/office/drawing/2014/main" id="{03C94AC9-5EAB-49FE-A417-320826879A80}"/>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0782" y="1551285"/>
            <a:ext cx="1210059" cy="34243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ECC41A07-63E5-46DC-A3A7-7A9C2B8864C1}"/>
              </a:ext>
            </a:extLst>
          </p:cNvPr>
          <p:cNvSpPr/>
          <p:nvPr/>
        </p:nvSpPr>
        <p:spPr bwMode="auto">
          <a:xfrm>
            <a:off x="109470" y="5383333"/>
            <a:ext cx="1020326" cy="92178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Impact </a:t>
            </a:r>
          </a:p>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for CGPs</a:t>
            </a:r>
            <a:endParaRPr kumimoji="0" lang="en-US" sz="1050" b="1" i="0" u="none" strike="noStrike" cap="none" normalizeH="0" baseline="0">
              <a:ln>
                <a:noFill/>
              </a:ln>
              <a:solidFill>
                <a:srgbClr val="009DB0"/>
              </a:solidFill>
              <a:effectLst/>
              <a:latin typeface="+mj-lt"/>
            </a:endParaRPr>
          </a:p>
        </p:txBody>
      </p:sp>
      <p:sp>
        <p:nvSpPr>
          <p:cNvPr id="30" name="Rectangle 29">
            <a:extLst>
              <a:ext uri="{FF2B5EF4-FFF2-40B4-BE49-F238E27FC236}">
                <a16:creationId xmlns:a16="http://schemas.microsoft.com/office/drawing/2014/main" id="{38413410-E28C-4D3F-95BF-4ED1BEEB09C7}"/>
              </a:ext>
            </a:extLst>
          </p:cNvPr>
          <p:cNvSpPr/>
          <p:nvPr/>
        </p:nvSpPr>
        <p:spPr bwMode="auto">
          <a:xfrm>
            <a:off x="1219003" y="5376688"/>
            <a:ext cx="8486398" cy="93038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r>
              <a:rPr kumimoji="0" lang="en-US" sz="900" i="0" u="none" strike="noStrike" cap="none" normalizeH="0" baseline="0">
                <a:ln>
                  <a:noFill/>
                </a:ln>
                <a:latin typeface="+mj-lt"/>
                <a:ea typeface="DengXian" panose="02010600030101010101" pitchFamily="2" charset="-122"/>
              </a:rPr>
              <a:t>As </a:t>
            </a:r>
            <a:r>
              <a:rPr lang="en-US" sz="900" b="1">
                <a:solidFill>
                  <a:srgbClr val="009DB0"/>
                </a:solidFill>
                <a:latin typeface="+mj-lt"/>
              </a:rPr>
              <a:t>no solutions covers end-to-end CGPs’ needs</a:t>
            </a:r>
            <a:r>
              <a:rPr lang="en-US" sz="900">
                <a:latin typeface="+mj-lt"/>
                <a:ea typeface="DengXian" panose="02010600030101010101" pitchFamily="2" charset="-122"/>
              </a:rPr>
              <a:t>, </a:t>
            </a:r>
            <a:r>
              <a:rPr kumimoji="0" lang="en-US" sz="900" i="0" u="none" strike="noStrike" cap="none" normalizeH="0" baseline="0">
                <a:ln>
                  <a:noFill/>
                </a:ln>
                <a:latin typeface="+mj-lt"/>
                <a:ea typeface="DengXian" panose="02010600030101010101" pitchFamily="2" charset="-122"/>
              </a:rPr>
              <a:t>CGPs </a:t>
            </a:r>
            <a:r>
              <a:rPr lang="en-US" sz="900">
                <a:latin typeface="+mj-lt"/>
                <a:ea typeface="DengXian" panose="02010600030101010101" pitchFamily="2" charset="-122"/>
              </a:rPr>
              <a:t>face </a:t>
            </a:r>
            <a:r>
              <a:rPr lang="en-US" sz="900" b="1">
                <a:solidFill>
                  <a:srgbClr val="009DB0"/>
                </a:solidFill>
                <a:latin typeface="+mj-lt"/>
              </a:rPr>
              <a:t>strategical decision </a:t>
            </a:r>
            <a:r>
              <a:rPr lang="en-US" sz="900">
                <a:latin typeface="+mj-lt"/>
                <a:ea typeface="DengXian" panose="02010600030101010101" pitchFamily="2" charset="-122"/>
              </a:rPr>
              <a:t>in choosing the tools to support them in their daily task, depending on their size, with 3 options:</a:t>
            </a:r>
          </a:p>
          <a:p>
            <a:pPr marL="628650" lvl="1" indent="-266700">
              <a:buFont typeface="+mj-lt"/>
              <a:buAutoNum type="arabicPeriod"/>
            </a:pPr>
            <a:r>
              <a:rPr lang="en-US" sz="900">
                <a:latin typeface="+mj-lt"/>
                <a:ea typeface="DengXian" panose="02010600030101010101" pitchFamily="2" charset="-122"/>
              </a:rPr>
              <a:t>Use </a:t>
            </a:r>
            <a:r>
              <a:rPr lang="en-US" sz="900" b="1">
                <a:solidFill>
                  <a:srgbClr val="009DB0"/>
                </a:solidFill>
                <a:latin typeface="+mj-lt"/>
              </a:rPr>
              <a:t>off-the-shelf platform and software covering 80% of its needs</a:t>
            </a:r>
            <a:r>
              <a:rPr lang="en-US" sz="900">
                <a:latin typeface="+mj-lt"/>
                <a:ea typeface="DengXian" panose="02010600030101010101" pitchFamily="2" charset="-122"/>
              </a:rPr>
              <a:t>, with possibility to </a:t>
            </a:r>
            <a:r>
              <a:rPr lang="en-US" sz="900" b="1">
                <a:solidFill>
                  <a:srgbClr val="009DB0"/>
                </a:solidFill>
                <a:latin typeface="+mj-lt"/>
              </a:rPr>
              <a:t>internally develop specific </a:t>
            </a:r>
            <a:r>
              <a:rPr lang="en-US" sz="900" b="1">
                <a:solidFill>
                  <a:srgbClr val="009DB0"/>
                </a:solidFill>
                <a:latin typeface="+mj-lt"/>
                <a:ea typeface="DengXian" panose="02010600030101010101" pitchFamily="2" charset="-122"/>
              </a:rPr>
              <a:t>modules</a:t>
            </a:r>
            <a:r>
              <a:rPr lang="en-US" sz="900" b="1">
                <a:solidFill>
                  <a:schemeClr val="tx2"/>
                </a:solidFill>
                <a:latin typeface="+mj-lt"/>
                <a:ea typeface="DengXian" panose="02010600030101010101" pitchFamily="2" charset="-122"/>
              </a:rPr>
              <a:t> </a:t>
            </a:r>
            <a:r>
              <a:rPr lang="en-US" sz="900">
                <a:latin typeface="+mj-lt"/>
                <a:ea typeface="DengXian" panose="02010600030101010101" pitchFamily="2" charset="-122"/>
              </a:rPr>
              <a:t>covering its specific needs</a:t>
            </a:r>
          </a:p>
          <a:p>
            <a:pPr marL="628650" lvl="1" indent="-266700">
              <a:buFont typeface="+mj-lt"/>
              <a:buAutoNum type="arabicPeriod"/>
            </a:pPr>
            <a:r>
              <a:rPr kumimoji="0" lang="en-US" sz="900" i="0" u="none" strike="noStrike" cap="none" normalizeH="0" baseline="0">
                <a:ln>
                  <a:noFill/>
                </a:ln>
                <a:effectLst/>
                <a:latin typeface="+mj-lt"/>
                <a:ea typeface="DengXian" panose="02010600030101010101" pitchFamily="2" charset="-122"/>
              </a:rPr>
              <a:t>Devel</a:t>
            </a:r>
            <a:r>
              <a:rPr lang="en-US" sz="900">
                <a:latin typeface="+mj-lt"/>
                <a:ea typeface="DengXian" panose="02010600030101010101" pitchFamily="2" charset="-122"/>
              </a:rPr>
              <a:t>op </a:t>
            </a:r>
            <a:r>
              <a:rPr lang="en-US" sz="900" b="1">
                <a:solidFill>
                  <a:srgbClr val="009DB0"/>
                </a:solidFill>
                <a:latin typeface="+mj-lt"/>
              </a:rPr>
              <a:t>from scratch a fully personalized solution</a:t>
            </a:r>
          </a:p>
          <a:p>
            <a:pPr marL="628650" lvl="1" indent="-266700">
              <a:buFont typeface="+mj-lt"/>
              <a:buAutoNum type="arabicPeriod"/>
            </a:pPr>
            <a:r>
              <a:rPr lang="en-US" sz="900">
                <a:latin typeface="+mj-lt"/>
                <a:ea typeface="DengXian" panose="02010600030101010101" pitchFamily="2" charset="-122"/>
              </a:rPr>
              <a:t>Only use </a:t>
            </a:r>
            <a:r>
              <a:rPr lang="en-US" sz="900" b="1">
                <a:solidFill>
                  <a:srgbClr val="009DB0"/>
                </a:solidFill>
                <a:latin typeface="+mj-lt"/>
              </a:rPr>
              <a:t>products referencing platforms </a:t>
            </a:r>
            <a:r>
              <a:rPr lang="en-US" sz="900">
                <a:latin typeface="+mj-lt"/>
                <a:ea typeface="DengXian" panose="02010600030101010101" pitchFamily="2" charset="-122"/>
              </a:rPr>
              <a:t>and </a:t>
            </a:r>
            <a:r>
              <a:rPr lang="en-US" sz="900" b="1">
                <a:solidFill>
                  <a:srgbClr val="009DB0"/>
                </a:solidFill>
                <a:latin typeface="+mj-lt"/>
              </a:rPr>
              <a:t>not use professional software </a:t>
            </a:r>
            <a:r>
              <a:rPr lang="en-US" sz="900">
                <a:latin typeface="+mj-lt"/>
                <a:ea typeface="DengXian" panose="02010600030101010101" pitchFamily="2" charset="-122"/>
              </a:rPr>
              <a:t>(increasing </a:t>
            </a:r>
            <a:r>
              <a:rPr lang="en-US" sz="900" b="1">
                <a:solidFill>
                  <a:srgbClr val="009DB0"/>
                </a:solidFill>
                <a:latin typeface="+mj-lt"/>
              </a:rPr>
              <a:t>middle-office costs</a:t>
            </a:r>
            <a:r>
              <a:rPr lang="en-US" sz="900">
                <a:latin typeface="+mj-lt"/>
                <a:ea typeface="DengXian" panose="02010600030101010101" pitchFamily="2" charset="-122"/>
              </a:rPr>
              <a:t>)</a:t>
            </a:r>
          </a:p>
          <a:p>
            <a:pPr lvl="1"/>
            <a:endParaRPr kumimoji="0" lang="en-US" sz="900" i="0" u="none" strike="noStrike" cap="none" normalizeH="0" baseline="0">
              <a:ln>
                <a:noFill/>
              </a:ln>
              <a:effectLst/>
              <a:latin typeface="+mj-lt"/>
            </a:endParaRPr>
          </a:p>
        </p:txBody>
      </p:sp>
      <p:sp>
        <p:nvSpPr>
          <p:cNvPr id="31" name="Triangle isocèle 30">
            <a:extLst>
              <a:ext uri="{FF2B5EF4-FFF2-40B4-BE49-F238E27FC236}">
                <a16:creationId xmlns:a16="http://schemas.microsoft.com/office/drawing/2014/main" id="{CD0F169A-A302-4CDB-BE4A-E65B9C215B4E}"/>
              </a:ext>
            </a:extLst>
          </p:cNvPr>
          <p:cNvSpPr/>
          <p:nvPr/>
        </p:nvSpPr>
        <p:spPr bwMode="auto">
          <a:xfrm rot="5400000">
            <a:off x="-255998" y="5738877"/>
            <a:ext cx="930384"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33" name="Rectangle 32">
            <a:extLst>
              <a:ext uri="{FF2B5EF4-FFF2-40B4-BE49-F238E27FC236}">
                <a16:creationId xmlns:a16="http://schemas.microsoft.com/office/drawing/2014/main" id="{D0D050B1-2F22-42E4-A333-17FDA84D2E13}"/>
              </a:ext>
            </a:extLst>
          </p:cNvPr>
          <p:cNvSpPr/>
          <p:nvPr/>
        </p:nvSpPr>
        <p:spPr bwMode="auto">
          <a:xfrm>
            <a:off x="109669" y="2022196"/>
            <a:ext cx="1020326" cy="1690158"/>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market insights</a:t>
            </a:r>
          </a:p>
        </p:txBody>
      </p:sp>
      <p:sp>
        <p:nvSpPr>
          <p:cNvPr id="35" name="Rectangle 34">
            <a:extLst>
              <a:ext uri="{FF2B5EF4-FFF2-40B4-BE49-F238E27FC236}">
                <a16:creationId xmlns:a16="http://schemas.microsoft.com/office/drawing/2014/main" id="{2D1B1FD5-2C16-45C7-87AF-12D4B6749946}"/>
              </a:ext>
            </a:extLst>
          </p:cNvPr>
          <p:cNvSpPr/>
          <p:nvPr/>
        </p:nvSpPr>
        <p:spPr bwMode="auto">
          <a:xfrm>
            <a:off x="109668" y="1183058"/>
            <a:ext cx="1020326" cy="76050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players</a:t>
            </a:r>
          </a:p>
        </p:txBody>
      </p:sp>
      <p:sp>
        <p:nvSpPr>
          <p:cNvPr id="37" name="Rectangle 36">
            <a:extLst>
              <a:ext uri="{FF2B5EF4-FFF2-40B4-BE49-F238E27FC236}">
                <a16:creationId xmlns:a16="http://schemas.microsoft.com/office/drawing/2014/main" id="{8D0A6DCB-711E-4BF2-886D-D3E74F590FBB}"/>
              </a:ext>
            </a:extLst>
          </p:cNvPr>
          <p:cNvSpPr/>
          <p:nvPr/>
        </p:nvSpPr>
        <p:spPr bwMode="auto">
          <a:xfrm>
            <a:off x="1219201" y="2024591"/>
            <a:ext cx="4185061" cy="16901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900" b="1">
                <a:solidFill>
                  <a:srgbClr val="009DB0"/>
                </a:solidFill>
                <a:latin typeface="+mj-lt"/>
              </a:rPr>
              <a:t>Give access to investment products that are not accessible by </a:t>
            </a:r>
            <a:r>
              <a:rPr lang="en-US" sz="900" b="1" err="1">
                <a:solidFill>
                  <a:srgbClr val="009DB0"/>
                </a:solidFill>
                <a:latin typeface="+mj-lt"/>
              </a:rPr>
              <a:t>CGPis</a:t>
            </a:r>
            <a:r>
              <a:rPr lang="en-US" sz="900" b="1">
                <a:solidFill>
                  <a:srgbClr val="009DB0"/>
                </a:solidFill>
                <a:latin typeface="+mj-lt"/>
              </a:rPr>
              <a:t> alone </a:t>
            </a:r>
            <a:r>
              <a:rPr lang="en-US" sz="900">
                <a:latin typeface="+mj-lt"/>
              </a:rPr>
              <a:t>(four types of products: (1) Banking credit, (2) Insurance, (3) Financial product and (4) Real Estate)</a:t>
            </a:r>
            <a:endParaRPr lang="en-US" sz="900" b="1">
              <a:solidFill>
                <a:schemeClr val="tx2"/>
              </a:solidFill>
              <a:latin typeface="+mj-lt"/>
            </a:endParaRPr>
          </a:p>
          <a:p>
            <a:pPr marL="171450" indent="-171450">
              <a:buClr>
                <a:schemeClr val="tx1"/>
              </a:buClr>
              <a:buFont typeface="Arial" panose="020B0604020202020204" pitchFamily="34" charset="0"/>
              <a:buChar char="•"/>
            </a:pPr>
            <a:r>
              <a:rPr lang="en-US" sz="900" b="1">
                <a:solidFill>
                  <a:srgbClr val="009DB0"/>
                </a:solidFill>
                <a:latin typeface="+mj-lt"/>
              </a:rPr>
              <a:t>Are currently shifting from products’ distribution </a:t>
            </a:r>
            <a:r>
              <a:rPr lang="en-US" sz="900">
                <a:latin typeface="+mj-lt"/>
              </a:rPr>
              <a:t>(i.e., aggregation and bundling of investment products), to </a:t>
            </a:r>
            <a:r>
              <a:rPr lang="en-US" sz="900" b="1">
                <a:solidFill>
                  <a:srgbClr val="009DB0"/>
                </a:solidFill>
                <a:latin typeface="+mj-lt"/>
              </a:rPr>
              <a:t>services’ distribution </a:t>
            </a:r>
            <a:r>
              <a:rPr lang="en-US" sz="900">
                <a:latin typeface="+mj-lt"/>
              </a:rPr>
              <a:t>(e.g., compliance services, trainings)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900" i="0" u="none" strike="noStrike" cap="none" normalizeH="0" baseline="0">
              <a:ln>
                <a:noFill/>
              </a:ln>
              <a:effectLst/>
              <a:latin typeface="+mj-lt"/>
            </a:endParaRPr>
          </a:p>
        </p:txBody>
      </p:sp>
      <p:sp>
        <p:nvSpPr>
          <p:cNvPr id="38" name="Rectangle 37">
            <a:extLst>
              <a:ext uri="{FF2B5EF4-FFF2-40B4-BE49-F238E27FC236}">
                <a16:creationId xmlns:a16="http://schemas.microsoft.com/office/drawing/2014/main" id="{AD731322-7575-43F1-9762-BA3765ADFE58}"/>
              </a:ext>
            </a:extLst>
          </p:cNvPr>
          <p:cNvSpPr/>
          <p:nvPr/>
        </p:nvSpPr>
        <p:spPr bwMode="auto">
          <a:xfrm>
            <a:off x="5520539" y="2012535"/>
            <a:ext cx="4185061" cy="170273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900">
                <a:latin typeface="+mj-lt"/>
              </a:rPr>
              <a:t>Increasing number of </a:t>
            </a:r>
            <a:r>
              <a:rPr lang="en-US" sz="900" b="1">
                <a:solidFill>
                  <a:srgbClr val="009DB0"/>
                </a:solidFill>
                <a:latin typeface="+mj-lt"/>
              </a:rPr>
              <a:t>professional software editors dedicated to CGPs </a:t>
            </a:r>
            <a:r>
              <a:rPr lang="en-US" sz="900">
                <a:latin typeface="+mj-lt"/>
              </a:rPr>
              <a:t>(~130 players) </a:t>
            </a:r>
            <a:r>
              <a:rPr lang="en-US" sz="900" b="1">
                <a:solidFill>
                  <a:srgbClr val="009DB0"/>
                </a:solidFill>
                <a:latin typeface="+mj-lt"/>
              </a:rPr>
              <a:t>dominated by three players </a:t>
            </a:r>
            <a:r>
              <a:rPr lang="en-US" sz="900">
                <a:latin typeface="+mj-lt"/>
              </a:rPr>
              <a:t>(i.e., Harvest, </a:t>
            </a:r>
            <a:r>
              <a:rPr lang="en-US" sz="900" err="1">
                <a:latin typeface="+mj-lt"/>
              </a:rPr>
              <a:t>Manymore</a:t>
            </a:r>
            <a:r>
              <a:rPr lang="en-US" sz="900">
                <a:latin typeface="+mj-lt"/>
              </a:rPr>
              <a:t>, </a:t>
            </a:r>
            <a:r>
              <a:rPr lang="en-US" sz="900" err="1">
                <a:latin typeface="+mj-lt"/>
              </a:rPr>
              <a:t>Upsideo</a:t>
            </a:r>
            <a:r>
              <a:rPr lang="en-US" sz="900">
                <a:latin typeface="+mj-lt"/>
              </a:rPr>
              <a:t>) </a:t>
            </a:r>
          </a:p>
          <a:p>
            <a:pPr marL="171450" indent="-171450">
              <a:buClr>
                <a:schemeClr val="tx1"/>
              </a:buClr>
              <a:buFont typeface="Arial" panose="020B0604020202020204" pitchFamily="34" charset="0"/>
              <a:buChar char="•"/>
            </a:pPr>
            <a:r>
              <a:rPr lang="en-US" sz="900" b="1">
                <a:solidFill>
                  <a:srgbClr val="009DB0"/>
                </a:solidFill>
                <a:latin typeface="+mj-lt"/>
              </a:rPr>
              <a:t>Harvest</a:t>
            </a:r>
            <a:r>
              <a:rPr lang="en-US" sz="900">
                <a:latin typeface="+mj-lt"/>
              </a:rPr>
              <a:t> covers </a:t>
            </a:r>
            <a:r>
              <a:rPr lang="en-US" sz="900" b="1">
                <a:solidFill>
                  <a:srgbClr val="009DB0"/>
                </a:solidFill>
                <a:latin typeface="+mj-lt"/>
              </a:rPr>
              <a:t>1/3 of the CGPs market</a:t>
            </a:r>
          </a:p>
          <a:p>
            <a:pPr marL="171450" indent="-171450">
              <a:buClr>
                <a:schemeClr val="tx1"/>
              </a:buClr>
              <a:buFont typeface="Arial" panose="020B0604020202020204" pitchFamily="34" charset="0"/>
              <a:buChar char="•"/>
            </a:pPr>
            <a:r>
              <a:rPr kumimoji="0" lang="en-US" sz="900" b="0" i="0" u="none" strike="noStrike" cap="none" normalizeH="0" baseline="0">
                <a:ln>
                  <a:noFill/>
                </a:ln>
                <a:solidFill>
                  <a:schemeClr val="tx1"/>
                </a:solidFill>
                <a:effectLst/>
                <a:latin typeface="+mj-lt"/>
              </a:rPr>
              <a:t>Existing solutions’ </a:t>
            </a:r>
            <a:r>
              <a:rPr lang="en-US" sz="900" b="1">
                <a:solidFill>
                  <a:srgbClr val="009DB0"/>
                </a:solidFill>
                <a:latin typeface="+mj-lt"/>
              </a:rPr>
              <a:t>functionalities cover basic tasks </a:t>
            </a:r>
            <a:r>
              <a:rPr lang="en-US" sz="900">
                <a:latin typeface="+mj-lt"/>
              </a:rPr>
              <a:t>operated by CGPs (e.g., Wealth diagnostic and client profiling; automatized calculation of recommendations depending on profile; customers accounts’ consolidation</a:t>
            </a:r>
          </a:p>
          <a:p>
            <a:pPr marL="171450" indent="-171450">
              <a:buClr>
                <a:schemeClr val="tx1"/>
              </a:buClr>
              <a:buFont typeface="Arial" panose="020B0604020202020204" pitchFamily="34" charset="0"/>
              <a:buChar char="•"/>
            </a:pPr>
            <a:r>
              <a:rPr lang="en-US" sz="900">
                <a:latin typeface="+mj-lt"/>
              </a:rPr>
              <a:t>40 out of 130 players (incl. </a:t>
            </a:r>
            <a:r>
              <a:rPr lang="en-US" sz="900" err="1">
                <a:latin typeface="+mj-lt"/>
              </a:rPr>
              <a:t>Manymore</a:t>
            </a:r>
            <a:r>
              <a:rPr lang="en-US" sz="900">
                <a:latin typeface="+mj-lt"/>
              </a:rPr>
              <a:t>, Harvest) are built on a </a:t>
            </a:r>
            <a:r>
              <a:rPr lang="en-US" sz="900" b="1">
                <a:solidFill>
                  <a:srgbClr val="009DB0"/>
                </a:solidFill>
                <a:latin typeface="+mj-lt"/>
              </a:rPr>
              <a:t>common data-exchange standard “</a:t>
            </a:r>
            <a:r>
              <a:rPr lang="en-US" sz="900" b="1" err="1">
                <a:solidFill>
                  <a:srgbClr val="009DB0"/>
                </a:solidFill>
                <a:latin typeface="+mj-lt"/>
              </a:rPr>
              <a:t>Penelop</a:t>
            </a:r>
            <a:r>
              <a:rPr lang="en-US" sz="900" b="1">
                <a:solidFill>
                  <a:srgbClr val="009DB0"/>
                </a:solidFill>
                <a:latin typeface="+mj-lt"/>
              </a:rPr>
              <a:t>”</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900" i="0" u="none" strike="noStrike" cap="none" normalizeH="0" baseline="0">
              <a:ln>
                <a:noFill/>
              </a:ln>
              <a:effectLst/>
              <a:latin typeface="+mj-lt"/>
            </a:endParaRPr>
          </a:p>
        </p:txBody>
      </p:sp>
      <p:sp>
        <p:nvSpPr>
          <p:cNvPr id="41" name="Rectangle 40">
            <a:extLst>
              <a:ext uri="{FF2B5EF4-FFF2-40B4-BE49-F238E27FC236}">
                <a16:creationId xmlns:a16="http://schemas.microsoft.com/office/drawing/2014/main" id="{60ADB6BB-FB99-437E-A4CB-7DCBBFBA66C2}"/>
              </a:ext>
            </a:extLst>
          </p:cNvPr>
          <p:cNvSpPr/>
          <p:nvPr/>
        </p:nvSpPr>
        <p:spPr bwMode="auto">
          <a:xfrm>
            <a:off x="109470" y="3773701"/>
            <a:ext cx="1020326" cy="1530997"/>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challenges at stake</a:t>
            </a:r>
          </a:p>
        </p:txBody>
      </p:sp>
      <p:sp>
        <p:nvSpPr>
          <p:cNvPr id="44" name="Rectangle 43">
            <a:extLst>
              <a:ext uri="{FF2B5EF4-FFF2-40B4-BE49-F238E27FC236}">
                <a16:creationId xmlns:a16="http://schemas.microsoft.com/office/drawing/2014/main" id="{B7029717-8CF3-4D80-97D1-768A33EBDFFC}"/>
              </a:ext>
            </a:extLst>
          </p:cNvPr>
          <p:cNvSpPr/>
          <p:nvPr/>
        </p:nvSpPr>
        <p:spPr bwMode="auto">
          <a:xfrm>
            <a:off x="5520341" y="3773702"/>
            <a:ext cx="4185061" cy="58560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900" b="1">
                <a:solidFill>
                  <a:srgbClr val="009DB0"/>
                </a:solidFill>
                <a:latin typeface="+mj-lt"/>
              </a:rPr>
              <a:t>Lack of advanced features </a:t>
            </a:r>
            <a:r>
              <a:rPr lang="en-US" sz="900">
                <a:latin typeface="+mj-lt"/>
              </a:rPr>
              <a:t>(e.g., customers with taxable households in different geographies)</a:t>
            </a:r>
          </a:p>
          <a:p>
            <a:pPr marL="171450" indent="-171450">
              <a:buClr>
                <a:schemeClr val="tx1"/>
              </a:buClr>
              <a:buFont typeface="Arial" panose="020B0604020202020204" pitchFamily="34" charset="0"/>
              <a:buChar char="•"/>
            </a:pPr>
            <a:r>
              <a:rPr lang="en-US" sz="900">
                <a:latin typeface="+mj-lt"/>
              </a:rPr>
              <a:t>Difficulty to </a:t>
            </a:r>
            <a:r>
              <a:rPr lang="en-US" sz="900" b="1">
                <a:solidFill>
                  <a:srgbClr val="009DB0"/>
                </a:solidFill>
                <a:latin typeface="+mj-lt"/>
              </a:rPr>
              <a:t>consolidate customers accounts </a:t>
            </a:r>
            <a:r>
              <a:rPr lang="en-US" sz="900">
                <a:latin typeface="+mj-lt"/>
              </a:rPr>
              <a:t>in</a:t>
            </a:r>
            <a:r>
              <a:rPr lang="en-US" sz="900" b="1">
                <a:solidFill>
                  <a:schemeClr val="tx2"/>
                </a:solidFill>
                <a:latin typeface="+mj-lt"/>
              </a:rPr>
              <a:t> </a:t>
            </a:r>
            <a:r>
              <a:rPr lang="en-US" sz="900" b="1">
                <a:solidFill>
                  <a:srgbClr val="009DB0"/>
                </a:solidFill>
                <a:latin typeface="+mj-lt"/>
              </a:rPr>
              <a:t>real time</a:t>
            </a:r>
          </a:p>
        </p:txBody>
      </p:sp>
      <p:sp>
        <p:nvSpPr>
          <p:cNvPr id="49" name="Rectangle 48">
            <a:extLst>
              <a:ext uri="{FF2B5EF4-FFF2-40B4-BE49-F238E27FC236}">
                <a16:creationId xmlns:a16="http://schemas.microsoft.com/office/drawing/2014/main" id="{F70AE186-27C2-4FBC-ACB3-C11826B10E01}"/>
              </a:ext>
            </a:extLst>
          </p:cNvPr>
          <p:cNvSpPr/>
          <p:nvPr/>
        </p:nvSpPr>
        <p:spPr bwMode="auto">
          <a:xfrm>
            <a:off x="1219003" y="4431292"/>
            <a:ext cx="8486399" cy="87340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900" b="1">
                <a:solidFill>
                  <a:srgbClr val="009DB0"/>
                </a:solidFill>
                <a:latin typeface="+mj-lt"/>
              </a:rPr>
              <a:t>Data management and protection issues</a:t>
            </a:r>
          </a:p>
          <a:p>
            <a:pPr marL="628650" lvl="1" indent="-171450">
              <a:buClr>
                <a:schemeClr val="tx1"/>
              </a:buClr>
              <a:buFont typeface="Wingdings" panose="05000000000000000000" pitchFamily="2" charset="2"/>
              <a:buChar char="§"/>
            </a:pPr>
            <a:r>
              <a:rPr lang="en-US" sz="900" b="1">
                <a:solidFill>
                  <a:srgbClr val="009DB0"/>
                </a:solidFill>
                <a:latin typeface="+mj-lt"/>
              </a:rPr>
              <a:t>Customers data “hijacking”, </a:t>
            </a:r>
            <a:r>
              <a:rPr lang="en-US" sz="900">
                <a:latin typeface="+mj-lt"/>
              </a:rPr>
              <a:t>creating </a:t>
            </a:r>
            <a:r>
              <a:rPr lang="en-US" sz="900" b="1">
                <a:solidFill>
                  <a:srgbClr val="009DB0"/>
                </a:solidFill>
                <a:latin typeface="+mj-lt"/>
              </a:rPr>
              <a:t>mistrust f</a:t>
            </a:r>
            <a:r>
              <a:rPr lang="en-US" sz="900">
                <a:latin typeface="+mj-lt"/>
              </a:rPr>
              <a:t>rom CGPs (e.g., </a:t>
            </a:r>
            <a:r>
              <a:rPr lang="en-US" sz="900" err="1">
                <a:latin typeface="+mj-lt"/>
              </a:rPr>
              <a:t>Patrimoffice</a:t>
            </a:r>
            <a:r>
              <a:rPr lang="en-US" sz="900">
                <a:latin typeface="+mj-lt"/>
              </a:rPr>
              <a:t>)</a:t>
            </a:r>
          </a:p>
          <a:p>
            <a:pPr marL="628650" lvl="1" indent="-171450">
              <a:buClr>
                <a:schemeClr val="tx1"/>
              </a:buClr>
              <a:buFont typeface="Wingdings" panose="05000000000000000000" pitchFamily="2" charset="2"/>
              <a:buChar char="§"/>
            </a:pPr>
            <a:r>
              <a:rPr lang="en-US" sz="900">
                <a:latin typeface="+mj-lt"/>
              </a:rPr>
              <a:t>Difficult to repatriate data from international customers </a:t>
            </a:r>
          </a:p>
          <a:p>
            <a:pPr marL="171450" indent="-171450">
              <a:buClr>
                <a:schemeClr val="tx1"/>
              </a:buClr>
              <a:buFont typeface="Arial" panose="020B0604020202020204" pitchFamily="34" charset="0"/>
              <a:buChar char="•"/>
            </a:pPr>
            <a:r>
              <a:rPr lang="en-US" sz="900" b="1">
                <a:solidFill>
                  <a:srgbClr val="009DB0"/>
                </a:solidFill>
                <a:latin typeface="+mj-lt"/>
              </a:rPr>
              <a:t>IT complexity </a:t>
            </a:r>
            <a:r>
              <a:rPr lang="en-US" sz="900">
                <a:latin typeface="+mj-lt"/>
              </a:rPr>
              <a:t>(i.e., difficulty be </a:t>
            </a:r>
            <a:r>
              <a:rPr lang="en-US" sz="900" b="1">
                <a:solidFill>
                  <a:srgbClr val="009DB0"/>
                </a:solidFill>
                <a:latin typeface="+mj-lt"/>
              </a:rPr>
              <a:t>interfaced</a:t>
            </a:r>
            <a:r>
              <a:rPr lang="en-US" sz="900" b="1">
                <a:solidFill>
                  <a:schemeClr val="tx2"/>
                </a:solidFill>
                <a:latin typeface="+mj-lt"/>
              </a:rPr>
              <a:t> </a:t>
            </a:r>
            <a:r>
              <a:rPr lang="en-US" sz="900">
                <a:latin typeface="+mj-lt"/>
              </a:rPr>
              <a:t>with other tools of the ecosystem despite existing standards (i.e., </a:t>
            </a:r>
            <a:r>
              <a:rPr lang="en-US" sz="900" err="1">
                <a:latin typeface="+mj-lt"/>
              </a:rPr>
              <a:t>Penelop</a:t>
            </a:r>
            <a:r>
              <a:rPr lang="en-US" sz="900">
                <a:latin typeface="+mj-lt"/>
              </a:rPr>
              <a:t>)) </a:t>
            </a:r>
          </a:p>
          <a:p>
            <a:pPr marL="171450" indent="-171450">
              <a:buClr>
                <a:schemeClr val="tx1"/>
              </a:buClr>
              <a:buFont typeface="Arial" panose="020B0604020202020204" pitchFamily="34" charset="0"/>
              <a:buChar char="•"/>
            </a:pPr>
            <a:r>
              <a:rPr lang="en-US" sz="900">
                <a:latin typeface="+mj-lt"/>
              </a:rPr>
              <a:t>Complexity due to </a:t>
            </a:r>
            <a:r>
              <a:rPr lang="en-US" sz="900" b="1">
                <a:solidFill>
                  <a:srgbClr val="009DB0"/>
                </a:solidFill>
                <a:latin typeface="+mj-lt"/>
              </a:rPr>
              <a:t>constantly evolving regulation </a:t>
            </a:r>
          </a:p>
        </p:txBody>
      </p:sp>
      <p:sp>
        <p:nvSpPr>
          <p:cNvPr id="50" name="Rectangle 49">
            <a:extLst>
              <a:ext uri="{FF2B5EF4-FFF2-40B4-BE49-F238E27FC236}">
                <a16:creationId xmlns:a16="http://schemas.microsoft.com/office/drawing/2014/main" id="{FDA0F04A-1EB5-4549-95AD-367C13EBE05F}"/>
              </a:ext>
            </a:extLst>
          </p:cNvPr>
          <p:cNvSpPr/>
          <p:nvPr/>
        </p:nvSpPr>
        <p:spPr bwMode="auto">
          <a:xfrm>
            <a:off x="1217799" y="3773702"/>
            <a:ext cx="4185061" cy="58560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900">
                <a:latin typeface="+mj-lt"/>
              </a:rPr>
              <a:t>Increasing difficulty to </a:t>
            </a:r>
            <a:r>
              <a:rPr lang="en-US" sz="900" b="1">
                <a:solidFill>
                  <a:srgbClr val="009DB0"/>
                </a:solidFill>
                <a:latin typeface="+mj-lt"/>
              </a:rPr>
              <a:t>manage suppliers </a:t>
            </a:r>
            <a:r>
              <a:rPr lang="en-US" sz="900">
                <a:latin typeface="+mj-lt"/>
              </a:rPr>
              <a:t>(e.g., AXA, BNP) multiplication causing </a:t>
            </a:r>
            <a:r>
              <a:rPr lang="en-US" sz="900" b="1">
                <a:solidFill>
                  <a:srgbClr val="009DB0"/>
                </a:solidFill>
                <a:latin typeface="+mj-lt"/>
              </a:rPr>
              <a:t>proliferation of processes </a:t>
            </a:r>
          </a:p>
          <a:p>
            <a:pPr marL="171450" indent="-171450">
              <a:buClr>
                <a:schemeClr val="tx1"/>
              </a:buClr>
              <a:buFont typeface="Arial" panose="020B0604020202020204" pitchFamily="34" charset="0"/>
              <a:buChar char="•"/>
            </a:pPr>
            <a:endParaRPr lang="en-US" sz="900">
              <a:latin typeface="+mj-lt"/>
            </a:endParaRPr>
          </a:p>
        </p:txBody>
      </p:sp>
      <p:sp>
        <p:nvSpPr>
          <p:cNvPr id="4" name="Espace réservé du texte 2">
            <a:extLst>
              <a:ext uri="{FF2B5EF4-FFF2-40B4-BE49-F238E27FC236}">
                <a16:creationId xmlns:a16="http://schemas.microsoft.com/office/drawing/2014/main" id="{4568F2E7-5239-4454-87D0-AAB9F0BFB3C7}"/>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29" name="Groupe 2">
            <a:extLst>
              <a:ext uri="{FF2B5EF4-FFF2-40B4-BE49-F238E27FC236}">
                <a16:creationId xmlns:a16="http://schemas.microsoft.com/office/drawing/2014/main" id="{0FBB4EC9-DCF0-42CD-A6C0-C78998B52A54}"/>
              </a:ext>
            </a:extLst>
          </p:cNvPr>
          <p:cNvGrpSpPr>
            <a:grpSpLocks noChangeAspect="1"/>
          </p:cNvGrpSpPr>
          <p:nvPr/>
        </p:nvGrpSpPr>
        <p:grpSpPr>
          <a:xfrm flipH="1">
            <a:off x="164125" y="266768"/>
            <a:ext cx="328776" cy="353706"/>
            <a:chOff x="165235" y="232554"/>
            <a:chExt cx="253804" cy="273051"/>
          </a:xfrm>
        </p:grpSpPr>
        <p:sp>
          <p:nvSpPr>
            <p:cNvPr id="32" name="Freeform 6">
              <a:extLst>
                <a:ext uri="{FF2B5EF4-FFF2-40B4-BE49-F238E27FC236}">
                  <a16:creationId xmlns:a16="http://schemas.microsoft.com/office/drawing/2014/main" id="{35F0BF14-4C3D-4854-8229-76EEBBCE7348}"/>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C416BA7B-491E-4693-9E71-1CA45E522C05}"/>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329651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0DF8-D118-4D66-B0FF-E3AB07B88D6A}"/>
              </a:ext>
            </a:extLst>
          </p:cNvPr>
          <p:cNvSpPr>
            <a:spLocks noGrp="1"/>
          </p:cNvSpPr>
          <p:nvPr>
            <p:ph type="ctrTitle"/>
          </p:nvPr>
        </p:nvSpPr>
        <p:spPr/>
        <p:txBody>
          <a:bodyPr/>
          <a:lstStyle/>
          <a:p>
            <a:r>
              <a:rPr lang="en-US" sz="1300" i="1">
                <a:solidFill>
                  <a:schemeClr val="accent6"/>
                </a:solidFill>
                <a:latin typeface="+mj-lt"/>
              </a:rPr>
              <a:t>Illustration 2: </a:t>
            </a:r>
            <a:r>
              <a:rPr lang="en-US" sz="1300" err="1"/>
              <a:t>Alpheys</a:t>
            </a:r>
            <a:r>
              <a:rPr lang="en-US" sz="1300"/>
              <a:t> is a fully </a:t>
            </a:r>
            <a:r>
              <a:rPr lang="en-US" sz="1300">
                <a:solidFill>
                  <a:srgbClr val="009DB0"/>
                </a:solidFill>
              </a:rPr>
              <a:t>digitalized B2B platform </a:t>
            </a:r>
            <a:r>
              <a:rPr lang="en-US" sz="1300"/>
              <a:t>that have sat between products platform and B2B2C software </a:t>
            </a:r>
          </a:p>
        </p:txBody>
      </p:sp>
      <p:cxnSp>
        <p:nvCxnSpPr>
          <p:cNvPr id="6" name="Connecteur droit 4">
            <a:extLst>
              <a:ext uri="{FF2B5EF4-FFF2-40B4-BE49-F238E27FC236}">
                <a16:creationId xmlns:a16="http://schemas.microsoft.com/office/drawing/2014/main" id="{70242A81-87BA-4A67-AB42-FF32E7F3DB1A}"/>
              </a:ext>
            </a:extLst>
          </p:cNvPr>
          <p:cNvCxnSpPr>
            <a:cxnSpLocks/>
          </p:cNvCxnSpPr>
          <p:nvPr/>
        </p:nvCxnSpPr>
        <p:spPr bwMode="auto">
          <a:xfrm>
            <a:off x="109669" y="1248751"/>
            <a:ext cx="3783321"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ZoneTexte 6">
            <a:extLst>
              <a:ext uri="{FF2B5EF4-FFF2-40B4-BE49-F238E27FC236}">
                <a16:creationId xmlns:a16="http://schemas.microsoft.com/office/drawing/2014/main" id="{1AD2AF41-FD1C-465F-91B5-35F37861102D}"/>
              </a:ext>
            </a:extLst>
          </p:cNvPr>
          <p:cNvSpPr txBox="1"/>
          <p:nvPr/>
        </p:nvSpPr>
        <p:spPr>
          <a:xfrm>
            <a:off x="726926" y="1134289"/>
            <a:ext cx="2548806" cy="228925"/>
          </a:xfrm>
          <a:prstGeom prst="rect">
            <a:avLst/>
          </a:prstGeom>
          <a:solidFill>
            <a:schemeClr val="bg1"/>
          </a:solidFill>
        </p:spPr>
        <p:txBody>
          <a:bodyPr wrap="square" rtlCol="0" anchor="ctr">
            <a:noAutofit/>
          </a:bodyPr>
          <a:lstStyle/>
          <a:p>
            <a:pPr algn="ctr"/>
            <a:r>
              <a:rPr lang="en-US" sz="1100" b="1" err="1">
                <a:solidFill>
                  <a:srgbClr val="009DB0"/>
                </a:solidFill>
                <a:latin typeface="+mj-lt"/>
              </a:rPr>
              <a:t>Alpheys</a:t>
            </a:r>
            <a:r>
              <a:rPr lang="en-US" sz="1100" b="1">
                <a:solidFill>
                  <a:srgbClr val="009DB0"/>
                </a:solidFill>
                <a:latin typeface="+mj-lt"/>
              </a:rPr>
              <a:t>’ key data points</a:t>
            </a:r>
          </a:p>
        </p:txBody>
      </p:sp>
      <p:sp>
        <p:nvSpPr>
          <p:cNvPr id="10" name="Rectangle 9">
            <a:extLst>
              <a:ext uri="{FF2B5EF4-FFF2-40B4-BE49-F238E27FC236}">
                <a16:creationId xmlns:a16="http://schemas.microsoft.com/office/drawing/2014/main" id="{679D926B-C2F3-450E-AA77-25E9DFA5C8D3}"/>
              </a:ext>
            </a:extLst>
          </p:cNvPr>
          <p:cNvSpPr/>
          <p:nvPr/>
        </p:nvSpPr>
        <p:spPr bwMode="auto">
          <a:xfrm>
            <a:off x="251203" y="2369502"/>
            <a:ext cx="3835598" cy="1446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Description: </a:t>
            </a:r>
            <a:r>
              <a:rPr lang="en-US" sz="900">
                <a:latin typeface="+mj-lt"/>
              </a:rPr>
              <a:t>1</a:t>
            </a:r>
            <a:r>
              <a:rPr lang="en-US" sz="900" baseline="30000">
                <a:latin typeface="+mj-lt"/>
              </a:rPr>
              <a:t>st</a:t>
            </a:r>
            <a:r>
              <a:rPr lang="en-US" sz="900">
                <a:latin typeface="+mj-lt"/>
              </a:rPr>
              <a:t> independent opened platform of both products and services</a:t>
            </a:r>
            <a:endParaRPr lang="en-US" sz="900" b="1">
              <a:solidFill>
                <a:srgbClr val="009DB0"/>
              </a:solidFill>
              <a:latin typeface="+mj-lt"/>
            </a:endParaRP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Number of clients: </a:t>
            </a:r>
            <a:r>
              <a:rPr lang="en-US" sz="900">
                <a:latin typeface="+mj-lt"/>
              </a:rPr>
              <a:t>1,000+ liberals CGP</a:t>
            </a: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Outstanding AUM: </a:t>
            </a:r>
            <a:r>
              <a:rPr lang="en-US" sz="900">
                <a:latin typeface="+mj-lt"/>
              </a:rPr>
              <a:t>5Mds+ </a:t>
            </a:r>
            <a:r>
              <a:rPr lang="en-US" sz="900">
                <a:solidFill>
                  <a:schemeClr val="tx1"/>
                </a:solidFill>
                <a:latin typeface="+mj-lt"/>
              </a:rPr>
              <a:t>€ in 2019</a:t>
            </a: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EBITDA: </a:t>
            </a:r>
            <a:r>
              <a:rPr lang="en-US" sz="900">
                <a:latin typeface="+mj-lt"/>
              </a:rPr>
              <a:t>4,8M </a:t>
            </a:r>
            <a:r>
              <a:rPr lang="en-US" sz="900">
                <a:solidFill>
                  <a:schemeClr val="tx1"/>
                </a:solidFill>
                <a:latin typeface="+mj-lt"/>
              </a:rPr>
              <a:t>€  in 2019</a:t>
            </a:r>
          </a:p>
          <a:p>
            <a:pPr marL="171450" indent="-171450" algn="just">
              <a:spcBef>
                <a:spcPts val="600"/>
              </a:spcBef>
              <a:spcAft>
                <a:spcPts val="0"/>
              </a:spcAft>
              <a:buClr>
                <a:schemeClr val="tx1"/>
              </a:buClr>
              <a:buFont typeface="Arial" panose="020B0604020202020204" pitchFamily="34" charset="0"/>
              <a:buChar char="•"/>
            </a:pPr>
            <a:r>
              <a:rPr lang="en-US" sz="900" b="1">
                <a:solidFill>
                  <a:srgbClr val="009DB0"/>
                </a:solidFill>
                <a:latin typeface="+mj-lt"/>
              </a:rPr>
              <a:t>Investment timeline: </a:t>
            </a:r>
            <a:r>
              <a:rPr lang="en-US" sz="900" err="1">
                <a:latin typeface="+mj-lt"/>
              </a:rPr>
              <a:t>Alpheys</a:t>
            </a:r>
            <a:r>
              <a:rPr lang="en-US" sz="900">
                <a:latin typeface="+mj-lt"/>
              </a:rPr>
              <a:t> is the result of the fusion between of </a:t>
            </a:r>
            <a:r>
              <a:rPr lang="en-US" sz="900" err="1">
                <a:latin typeface="+mj-lt"/>
              </a:rPr>
              <a:t>Finavéo</a:t>
            </a:r>
            <a:r>
              <a:rPr lang="en-US" sz="900">
                <a:latin typeface="+mj-lt"/>
              </a:rPr>
              <a:t> &amp; CD </a:t>
            </a:r>
            <a:r>
              <a:rPr lang="en-US" sz="900" err="1">
                <a:latin typeface="+mj-lt"/>
              </a:rPr>
              <a:t>Partenaires</a:t>
            </a:r>
            <a:r>
              <a:rPr lang="en-US" sz="900">
                <a:latin typeface="+mj-lt"/>
              </a:rPr>
              <a:t> in 2019</a:t>
            </a:r>
          </a:p>
          <a:p>
            <a:pPr marL="628650" lvl="1" indent="-171450" algn="just">
              <a:spcBef>
                <a:spcPts val="0"/>
              </a:spcBef>
              <a:spcAft>
                <a:spcPts val="0"/>
              </a:spcAft>
              <a:buClr>
                <a:schemeClr val="tx1"/>
              </a:buClr>
              <a:buFont typeface="Arial" panose="020B0604020202020204" pitchFamily="34" charset="0"/>
              <a:buChar char="•"/>
            </a:pPr>
            <a:endParaRPr lang="en-US" sz="900">
              <a:latin typeface="+mj-lt"/>
            </a:endParaRPr>
          </a:p>
          <a:p>
            <a:pPr marL="628650" lvl="1" indent="-171450" algn="just">
              <a:spcBef>
                <a:spcPts val="600"/>
              </a:spcBef>
              <a:spcAft>
                <a:spcPts val="0"/>
              </a:spcAft>
              <a:buClr>
                <a:schemeClr val="tx1"/>
              </a:buClr>
              <a:buFont typeface="Arial" panose="020B0604020202020204" pitchFamily="34" charset="0"/>
              <a:buChar char="•"/>
            </a:pPr>
            <a:endParaRPr lang="en-US" sz="900">
              <a:latin typeface="+mj-lt"/>
            </a:endParaRPr>
          </a:p>
        </p:txBody>
      </p:sp>
      <p:cxnSp>
        <p:nvCxnSpPr>
          <p:cNvPr id="12" name="Connecteur droit 4">
            <a:extLst>
              <a:ext uri="{FF2B5EF4-FFF2-40B4-BE49-F238E27FC236}">
                <a16:creationId xmlns:a16="http://schemas.microsoft.com/office/drawing/2014/main" id="{65BBFC5E-3DAE-4277-B2B5-E33B08D9A4F3}"/>
              </a:ext>
            </a:extLst>
          </p:cNvPr>
          <p:cNvCxnSpPr>
            <a:cxnSpLocks/>
          </p:cNvCxnSpPr>
          <p:nvPr/>
        </p:nvCxnSpPr>
        <p:spPr bwMode="auto">
          <a:xfrm>
            <a:off x="4292370" y="1248751"/>
            <a:ext cx="530164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3" name="ZoneTexte 6">
            <a:extLst>
              <a:ext uri="{FF2B5EF4-FFF2-40B4-BE49-F238E27FC236}">
                <a16:creationId xmlns:a16="http://schemas.microsoft.com/office/drawing/2014/main" id="{CF2FA5F1-8809-4C4F-8A68-B303914700DD}"/>
              </a:ext>
            </a:extLst>
          </p:cNvPr>
          <p:cNvSpPr txBox="1"/>
          <p:nvPr/>
        </p:nvSpPr>
        <p:spPr>
          <a:xfrm>
            <a:off x="4909626" y="1134289"/>
            <a:ext cx="3571691" cy="228925"/>
          </a:xfrm>
          <a:prstGeom prst="rect">
            <a:avLst/>
          </a:prstGeom>
          <a:solidFill>
            <a:schemeClr val="bg1"/>
          </a:solidFill>
        </p:spPr>
        <p:txBody>
          <a:bodyPr wrap="square" rtlCol="0" anchor="ctr">
            <a:noAutofit/>
          </a:bodyPr>
          <a:lstStyle/>
          <a:p>
            <a:pPr algn="ctr"/>
            <a:r>
              <a:rPr lang="en-US" sz="1100" b="1" err="1">
                <a:solidFill>
                  <a:srgbClr val="009DB0"/>
                </a:solidFill>
                <a:latin typeface="+mj-lt"/>
              </a:rPr>
              <a:t>Alpheys</a:t>
            </a:r>
            <a:r>
              <a:rPr lang="en-US" sz="1100" b="1">
                <a:solidFill>
                  <a:srgbClr val="009DB0"/>
                </a:solidFill>
                <a:latin typeface="+mj-lt"/>
              </a:rPr>
              <a:t>’ offer</a:t>
            </a:r>
          </a:p>
        </p:txBody>
      </p:sp>
      <p:sp>
        <p:nvSpPr>
          <p:cNvPr id="14" name="Rectangle 13">
            <a:extLst>
              <a:ext uri="{FF2B5EF4-FFF2-40B4-BE49-F238E27FC236}">
                <a16:creationId xmlns:a16="http://schemas.microsoft.com/office/drawing/2014/main" id="{DDB1A255-2610-4E3B-91A3-C081F15C90FA}"/>
              </a:ext>
            </a:extLst>
          </p:cNvPr>
          <p:cNvSpPr/>
          <p:nvPr/>
        </p:nvSpPr>
        <p:spPr bwMode="auto">
          <a:xfrm>
            <a:off x="4356901" y="1441957"/>
            <a:ext cx="5374897" cy="1446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spcBef>
                <a:spcPts val="600"/>
              </a:spcBef>
              <a:spcAft>
                <a:spcPts val="0"/>
              </a:spcAft>
              <a:buClr>
                <a:schemeClr val="tx1"/>
              </a:buClr>
            </a:pPr>
            <a:r>
              <a:rPr lang="en-US" sz="900" err="1">
                <a:latin typeface="+mj-lt"/>
              </a:rPr>
              <a:t>Alpheys</a:t>
            </a:r>
            <a:r>
              <a:rPr lang="en-US" sz="900">
                <a:latin typeface="+mj-lt"/>
              </a:rPr>
              <a:t> activities are split between two main offers:</a:t>
            </a:r>
          </a:p>
          <a:p>
            <a:pPr marL="628650" lvl="1" indent="-171450" algn="just">
              <a:spcBef>
                <a:spcPts val="0"/>
              </a:spcBef>
              <a:spcAft>
                <a:spcPts val="0"/>
              </a:spcAft>
              <a:buClr>
                <a:schemeClr val="tx1"/>
              </a:buClr>
              <a:buFont typeface="Arial" panose="020B0604020202020204" pitchFamily="34" charset="0"/>
              <a:buChar char="•"/>
            </a:pPr>
            <a:endParaRPr lang="en-US" sz="900">
              <a:latin typeface="+mj-lt"/>
            </a:endParaRPr>
          </a:p>
          <a:p>
            <a:pPr marL="628650" lvl="1" indent="-171450" algn="just">
              <a:spcBef>
                <a:spcPts val="600"/>
              </a:spcBef>
              <a:spcAft>
                <a:spcPts val="0"/>
              </a:spcAft>
              <a:buClr>
                <a:schemeClr val="tx1"/>
              </a:buClr>
              <a:buFont typeface="Arial" panose="020B0604020202020204" pitchFamily="34" charset="0"/>
              <a:buChar char="•"/>
            </a:pPr>
            <a:endParaRPr lang="en-US" sz="900">
              <a:latin typeface="+mj-lt"/>
            </a:endParaRPr>
          </a:p>
        </p:txBody>
      </p:sp>
      <p:sp>
        <p:nvSpPr>
          <p:cNvPr id="17" name="Rectangle 16">
            <a:extLst>
              <a:ext uri="{FF2B5EF4-FFF2-40B4-BE49-F238E27FC236}">
                <a16:creationId xmlns:a16="http://schemas.microsoft.com/office/drawing/2014/main" id="{BEDBEF14-9419-4811-867E-B726E2C5F2D6}"/>
              </a:ext>
            </a:extLst>
          </p:cNvPr>
          <p:cNvSpPr/>
          <p:nvPr/>
        </p:nvSpPr>
        <p:spPr bwMode="auto">
          <a:xfrm>
            <a:off x="4356901" y="1813560"/>
            <a:ext cx="2552400" cy="455332"/>
          </a:xfrm>
          <a:prstGeom prst="rect">
            <a:avLst/>
          </a:prstGeom>
          <a:solidFill>
            <a:schemeClr val="bg1">
              <a:lumMod val="95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Products </a:t>
            </a:r>
          </a:p>
        </p:txBody>
      </p:sp>
      <p:sp>
        <p:nvSpPr>
          <p:cNvPr id="19" name="Rectangle 18">
            <a:extLst>
              <a:ext uri="{FF2B5EF4-FFF2-40B4-BE49-F238E27FC236}">
                <a16:creationId xmlns:a16="http://schemas.microsoft.com/office/drawing/2014/main" id="{5EE82DCA-5827-431F-A5BF-ADA837F4D9AA}"/>
              </a:ext>
            </a:extLst>
          </p:cNvPr>
          <p:cNvSpPr/>
          <p:nvPr/>
        </p:nvSpPr>
        <p:spPr bwMode="auto">
          <a:xfrm>
            <a:off x="7179399" y="1813770"/>
            <a:ext cx="2552400" cy="455332"/>
          </a:xfrm>
          <a:prstGeom prst="rect">
            <a:avLst/>
          </a:prstGeom>
          <a:solidFill>
            <a:schemeClr val="bg1">
              <a:lumMod val="95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Services</a:t>
            </a:r>
          </a:p>
        </p:txBody>
      </p:sp>
      <p:sp>
        <p:nvSpPr>
          <p:cNvPr id="21" name="Rectangle 20">
            <a:extLst>
              <a:ext uri="{FF2B5EF4-FFF2-40B4-BE49-F238E27FC236}">
                <a16:creationId xmlns:a16="http://schemas.microsoft.com/office/drawing/2014/main" id="{D0352E7C-7372-457B-86CB-9A1D3D5DE9EC}"/>
              </a:ext>
            </a:extLst>
          </p:cNvPr>
          <p:cNvSpPr/>
          <p:nvPr/>
        </p:nvSpPr>
        <p:spPr bwMode="auto">
          <a:xfrm>
            <a:off x="4356901" y="2439806"/>
            <a:ext cx="2552398"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0"/>
              </a:spcAft>
              <a:buClr>
                <a:schemeClr val="tx1"/>
              </a:buClr>
            </a:pPr>
            <a:r>
              <a:rPr lang="en-US" sz="900" err="1">
                <a:latin typeface="+mj-lt"/>
              </a:rPr>
              <a:t>Alpheys</a:t>
            </a:r>
            <a:r>
              <a:rPr lang="en-US" sz="900">
                <a:latin typeface="+mj-lt"/>
              </a:rPr>
              <a:t> offer a </a:t>
            </a:r>
            <a:r>
              <a:rPr lang="en-US" sz="900" b="1">
                <a:solidFill>
                  <a:srgbClr val="009DB0"/>
                </a:solidFill>
                <a:latin typeface="+mj-lt"/>
              </a:rPr>
              <a:t>large range of products</a:t>
            </a:r>
            <a:r>
              <a:rPr lang="en-US" sz="900">
                <a:latin typeface="+mj-lt"/>
              </a:rPr>
              <a:t>:</a:t>
            </a:r>
          </a:p>
          <a:p>
            <a:pPr marL="171450" indent="-171450">
              <a:spcBef>
                <a:spcPts val="600"/>
              </a:spcBef>
              <a:spcAft>
                <a:spcPts val="0"/>
              </a:spcAft>
              <a:buClr>
                <a:schemeClr val="tx1"/>
              </a:buClr>
              <a:buFont typeface="Wingdings" panose="05000000000000000000" pitchFamily="2" charset="2"/>
              <a:buChar char="ü"/>
            </a:pPr>
            <a:r>
              <a:rPr lang="en-US" sz="900">
                <a:latin typeface="+mj-lt"/>
              </a:rPr>
              <a:t>Life insurance in France (15 contracts) and Luxembourg (15 contracts)</a:t>
            </a:r>
          </a:p>
          <a:p>
            <a:pPr marL="171450" indent="-171450">
              <a:spcBef>
                <a:spcPts val="600"/>
              </a:spcBef>
              <a:spcAft>
                <a:spcPts val="0"/>
              </a:spcAft>
              <a:buClr>
                <a:schemeClr val="tx1"/>
              </a:buClr>
              <a:buFont typeface="Wingdings" panose="05000000000000000000" pitchFamily="2" charset="2"/>
              <a:buChar char="ü"/>
            </a:pPr>
            <a:r>
              <a:rPr lang="en-US" sz="900">
                <a:latin typeface="+mj-lt"/>
              </a:rPr>
              <a:t>30 SCPI</a:t>
            </a:r>
          </a:p>
          <a:p>
            <a:pPr marL="171450" indent="-171450">
              <a:spcBef>
                <a:spcPts val="600"/>
              </a:spcBef>
              <a:spcAft>
                <a:spcPts val="0"/>
              </a:spcAft>
              <a:buClr>
                <a:schemeClr val="tx1"/>
              </a:buClr>
              <a:buFont typeface="Wingdings" panose="05000000000000000000" pitchFamily="2" charset="2"/>
              <a:buChar char="ü"/>
            </a:pPr>
            <a:r>
              <a:rPr lang="en-US" sz="900">
                <a:latin typeface="+mj-lt"/>
              </a:rPr>
              <a:t>9000 OPCV</a:t>
            </a:r>
          </a:p>
          <a:p>
            <a:pPr marL="171450" indent="-171450">
              <a:spcBef>
                <a:spcPts val="600"/>
              </a:spcBef>
              <a:spcAft>
                <a:spcPts val="0"/>
              </a:spcAft>
              <a:buClr>
                <a:schemeClr val="tx1"/>
              </a:buClr>
              <a:buFont typeface="Wingdings" panose="05000000000000000000" pitchFamily="2" charset="2"/>
              <a:buChar char="ü"/>
            </a:pPr>
            <a:r>
              <a:rPr lang="en-US" sz="900">
                <a:latin typeface="+mj-lt"/>
              </a:rPr>
              <a:t>PEAs</a:t>
            </a:r>
          </a:p>
          <a:p>
            <a:pPr marL="171450" indent="-171450">
              <a:spcBef>
                <a:spcPts val="600"/>
              </a:spcBef>
              <a:spcAft>
                <a:spcPts val="0"/>
              </a:spcAft>
              <a:buClr>
                <a:schemeClr val="tx1"/>
              </a:buClr>
              <a:buFont typeface="Wingdings" panose="05000000000000000000" pitchFamily="2" charset="2"/>
              <a:buChar char="ü"/>
            </a:pPr>
            <a:r>
              <a:rPr lang="en-US" sz="900">
                <a:latin typeface="+mj-lt"/>
              </a:rPr>
              <a:t>Pension fund</a:t>
            </a:r>
          </a:p>
          <a:p>
            <a:pPr marL="171450" indent="-171450">
              <a:spcBef>
                <a:spcPts val="600"/>
              </a:spcBef>
              <a:spcAft>
                <a:spcPts val="0"/>
              </a:spcAft>
              <a:buClr>
                <a:schemeClr val="tx1"/>
              </a:buClr>
              <a:buFont typeface="Wingdings" panose="05000000000000000000" pitchFamily="2" charset="2"/>
              <a:buChar char="ü"/>
            </a:pPr>
            <a:r>
              <a:rPr lang="en-US" sz="900">
                <a:latin typeface="+mj-lt"/>
              </a:rPr>
              <a:t>Real estate offers</a:t>
            </a:r>
            <a:endParaRPr lang="en-US" sz="1000">
              <a:latin typeface="+mj-lt"/>
            </a:endParaRPr>
          </a:p>
          <a:p>
            <a:pPr marL="171450" indent="-171450">
              <a:spcBef>
                <a:spcPts val="600"/>
              </a:spcBef>
              <a:spcAft>
                <a:spcPts val="0"/>
              </a:spcAft>
              <a:buClr>
                <a:schemeClr val="tx1"/>
              </a:buClr>
              <a:buFont typeface="Arial" panose="020B0604020202020204" pitchFamily="34" charset="0"/>
              <a:buChar char="•"/>
            </a:pPr>
            <a:endParaRPr lang="en-US" sz="1000">
              <a:latin typeface="+mj-lt"/>
            </a:endParaRPr>
          </a:p>
          <a:p>
            <a:pPr marL="628650" lvl="1" indent="-171450">
              <a:spcBef>
                <a:spcPts val="600"/>
              </a:spcBef>
              <a:spcAft>
                <a:spcPts val="0"/>
              </a:spcAft>
              <a:buClr>
                <a:schemeClr val="tx1"/>
              </a:buClr>
              <a:buFont typeface="Arial" panose="020B0604020202020204" pitchFamily="34" charset="0"/>
              <a:buChar char="•"/>
            </a:pPr>
            <a:endParaRPr lang="en-US" sz="1000">
              <a:latin typeface="+mj-lt"/>
            </a:endParaRPr>
          </a:p>
        </p:txBody>
      </p:sp>
      <p:sp>
        <p:nvSpPr>
          <p:cNvPr id="23" name="Rectangle 22">
            <a:extLst>
              <a:ext uri="{FF2B5EF4-FFF2-40B4-BE49-F238E27FC236}">
                <a16:creationId xmlns:a16="http://schemas.microsoft.com/office/drawing/2014/main" id="{4BD10972-D42D-4F48-BCD7-2610DD3945E5}"/>
              </a:ext>
            </a:extLst>
          </p:cNvPr>
          <p:cNvSpPr/>
          <p:nvPr/>
        </p:nvSpPr>
        <p:spPr bwMode="auto">
          <a:xfrm>
            <a:off x="7179399" y="2418740"/>
            <a:ext cx="2552399"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0"/>
              </a:spcAft>
              <a:buClr>
                <a:schemeClr val="tx1"/>
              </a:buClr>
            </a:pPr>
            <a:r>
              <a:rPr lang="en-US" sz="900" err="1">
                <a:latin typeface="+mj-lt"/>
              </a:rPr>
              <a:t>Alpheys</a:t>
            </a:r>
            <a:r>
              <a:rPr lang="en-US" sz="900">
                <a:latin typeface="+mj-lt"/>
              </a:rPr>
              <a:t> also provides its users with a range of</a:t>
            </a:r>
            <a:r>
              <a:rPr lang="en-US" sz="900" b="1">
                <a:solidFill>
                  <a:srgbClr val="009DB0"/>
                </a:solidFill>
                <a:latin typeface="+mj-lt"/>
              </a:rPr>
              <a:t> services</a:t>
            </a:r>
            <a:r>
              <a:rPr lang="en-US" sz="900">
                <a:latin typeface="+mj-lt"/>
              </a:rPr>
              <a:t>:</a:t>
            </a:r>
            <a:r>
              <a:rPr lang="en-US" sz="900" b="1">
                <a:solidFill>
                  <a:srgbClr val="009DB0"/>
                </a:solidFill>
                <a:latin typeface="+mj-lt"/>
              </a:rPr>
              <a:t> </a:t>
            </a:r>
          </a:p>
          <a:p>
            <a:pPr marL="171450" indent="-171450">
              <a:spcBef>
                <a:spcPts val="600"/>
              </a:spcBef>
              <a:spcAft>
                <a:spcPts val="0"/>
              </a:spcAft>
              <a:buClr>
                <a:schemeClr val="tx1"/>
              </a:buClr>
              <a:buFont typeface="Wingdings" panose="05000000000000000000" pitchFamily="2" charset="2"/>
              <a:buChar char="ü"/>
            </a:pPr>
            <a:r>
              <a:rPr lang="en-US" sz="900" b="1">
                <a:solidFill>
                  <a:srgbClr val="009DB0"/>
                </a:solidFill>
                <a:latin typeface="+mj-lt"/>
              </a:rPr>
              <a:t>2 digital services:</a:t>
            </a:r>
          </a:p>
          <a:p>
            <a:pPr marL="628650" lvl="1" indent="-171450">
              <a:spcBef>
                <a:spcPts val="600"/>
              </a:spcBef>
              <a:buClr>
                <a:schemeClr val="tx1"/>
              </a:buClr>
              <a:buFont typeface="Wingdings" panose="05000000000000000000" pitchFamily="2" charset="2"/>
              <a:buChar char="ü"/>
            </a:pPr>
            <a:r>
              <a:rPr lang="en-US" sz="900" b="1" err="1">
                <a:solidFill>
                  <a:srgbClr val="009DB0"/>
                </a:solidFill>
                <a:latin typeface="+mj-lt"/>
              </a:rPr>
              <a:t>Naveo</a:t>
            </a:r>
            <a:r>
              <a:rPr lang="en-US" sz="900" b="1">
                <a:solidFill>
                  <a:srgbClr val="009DB0"/>
                </a:solidFill>
                <a:latin typeface="+mj-lt"/>
              </a:rPr>
              <a:t> </a:t>
            </a:r>
            <a:r>
              <a:rPr lang="en-US" sz="900">
                <a:latin typeface="+mj-lt"/>
              </a:rPr>
              <a:t>that digitalize opening of PEA and trading accounts</a:t>
            </a:r>
          </a:p>
          <a:p>
            <a:pPr marL="628650" lvl="1" indent="-171450">
              <a:spcBef>
                <a:spcPts val="600"/>
              </a:spcBef>
              <a:buClr>
                <a:schemeClr val="tx1"/>
              </a:buClr>
              <a:buFont typeface="Wingdings" panose="05000000000000000000" pitchFamily="2" charset="2"/>
              <a:buChar char="ü"/>
            </a:pPr>
            <a:r>
              <a:rPr lang="en-US" sz="900" b="1">
                <a:solidFill>
                  <a:srgbClr val="009DB0"/>
                </a:solidFill>
                <a:latin typeface="+mj-lt"/>
              </a:rPr>
              <a:t>SO SCPI </a:t>
            </a:r>
            <a:r>
              <a:rPr lang="en-US" sz="900">
                <a:latin typeface="+mj-lt"/>
              </a:rPr>
              <a:t>that allows digitalized SCPI subscription</a:t>
            </a:r>
          </a:p>
          <a:p>
            <a:pPr marL="171450" indent="-171450">
              <a:spcBef>
                <a:spcPts val="600"/>
              </a:spcBef>
              <a:buClr>
                <a:schemeClr val="tx1"/>
              </a:buClr>
              <a:buFont typeface="Wingdings" panose="05000000000000000000" pitchFamily="2" charset="2"/>
              <a:buChar char="ü"/>
            </a:pPr>
            <a:r>
              <a:rPr lang="en-US" sz="900">
                <a:latin typeface="+mj-lt"/>
              </a:rPr>
              <a:t>An </a:t>
            </a:r>
            <a:r>
              <a:rPr lang="en-US" sz="900" b="1">
                <a:solidFill>
                  <a:srgbClr val="009DB0"/>
                </a:solidFill>
                <a:latin typeface="+mj-lt"/>
              </a:rPr>
              <a:t>extranet </a:t>
            </a:r>
            <a:r>
              <a:rPr lang="en-US" sz="900">
                <a:latin typeface="+mj-lt"/>
              </a:rPr>
              <a:t>to check clients’ patrimony and collect all documents needed</a:t>
            </a:r>
          </a:p>
          <a:p>
            <a:pPr marL="171450" indent="-171450">
              <a:spcBef>
                <a:spcPts val="600"/>
              </a:spcBef>
              <a:buClr>
                <a:schemeClr val="tx1"/>
              </a:buClr>
              <a:buFont typeface="Wingdings" panose="05000000000000000000" pitchFamily="2" charset="2"/>
              <a:buChar char="ü"/>
            </a:pPr>
            <a:r>
              <a:rPr lang="en-US" sz="900" b="1">
                <a:solidFill>
                  <a:srgbClr val="009DB0"/>
                </a:solidFill>
                <a:latin typeface="+mj-lt"/>
              </a:rPr>
              <a:t>Trainings</a:t>
            </a:r>
          </a:p>
          <a:p>
            <a:pPr marL="171450" indent="-171450">
              <a:spcBef>
                <a:spcPts val="600"/>
              </a:spcBef>
              <a:buClr>
                <a:schemeClr val="tx1"/>
              </a:buClr>
              <a:buFont typeface="Wingdings" panose="05000000000000000000" pitchFamily="2" charset="2"/>
              <a:buChar char="ü"/>
            </a:pPr>
            <a:r>
              <a:rPr lang="en-US" sz="900">
                <a:latin typeface="+mj-lt"/>
              </a:rPr>
              <a:t>Tools to </a:t>
            </a:r>
            <a:r>
              <a:rPr lang="en-US" sz="900" b="1">
                <a:solidFill>
                  <a:srgbClr val="009DB0"/>
                </a:solidFill>
                <a:latin typeface="+mj-lt"/>
              </a:rPr>
              <a:t>calculate fees</a:t>
            </a:r>
          </a:p>
          <a:p>
            <a:pPr>
              <a:spcBef>
                <a:spcPts val="600"/>
              </a:spcBef>
              <a:spcAft>
                <a:spcPts val="0"/>
              </a:spcAft>
              <a:buClr>
                <a:schemeClr val="tx1"/>
              </a:buClr>
            </a:pPr>
            <a:endParaRPr lang="en-US" sz="1000" b="1">
              <a:solidFill>
                <a:srgbClr val="009DB0"/>
              </a:solidFill>
              <a:latin typeface="+mj-lt"/>
            </a:endParaRPr>
          </a:p>
        </p:txBody>
      </p:sp>
      <p:pic>
        <p:nvPicPr>
          <p:cNvPr id="35842" name="Picture 2" descr="Alpheys Partenaires - Votre plateforme globale">
            <a:extLst>
              <a:ext uri="{FF2B5EF4-FFF2-40B4-BE49-F238E27FC236}">
                <a16:creationId xmlns:a16="http://schemas.microsoft.com/office/drawing/2014/main" id="{59745A96-A403-4567-AB11-7AB42352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32" y="1410011"/>
            <a:ext cx="2552398" cy="81164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ACDCF196-2492-4E2F-AC4D-4DD659A5D023}"/>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grpSp>
        <p:nvGrpSpPr>
          <p:cNvPr id="15" name="Groupe 2">
            <a:extLst>
              <a:ext uri="{FF2B5EF4-FFF2-40B4-BE49-F238E27FC236}">
                <a16:creationId xmlns:a16="http://schemas.microsoft.com/office/drawing/2014/main" id="{A91C100D-B502-41C6-942C-DBDD6A4FEC87}"/>
              </a:ext>
            </a:extLst>
          </p:cNvPr>
          <p:cNvGrpSpPr>
            <a:grpSpLocks noChangeAspect="1"/>
          </p:cNvGrpSpPr>
          <p:nvPr/>
        </p:nvGrpSpPr>
        <p:grpSpPr>
          <a:xfrm flipH="1">
            <a:off x="164125" y="266768"/>
            <a:ext cx="328776" cy="353706"/>
            <a:chOff x="165235" y="232554"/>
            <a:chExt cx="253804" cy="273051"/>
          </a:xfrm>
        </p:grpSpPr>
        <p:sp>
          <p:nvSpPr>
            <p:cNvPr id="16" name="Freeform 6">
              <a:extLst>
                <a:ext uri="{FF2B5EF4-FFF2-40B4-BE49-F238E27FC236}">
                  <a16:creationId xmlns:a16="http://schemas.microsoft.com/office/drawing/2014/main" id="{1323301A-1FBF-4F6A-9B47-7FD6D1CECF16}"/>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B8BD2F76-1BF4-4572-9FEB-C3C218602748}"/>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112178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333874-42E3-4A19-B1F7-3D3A71639A17}"/>
              </a:ext>
            </a:extLst>
          </p:cNvPr>
          <p:cNvSpPr/>
          <p:nvPr/>
        </p:nvSpPr>
        <p:spPr bwMode="auto">
          <a:xfrm>
            <a:off x="5411661" y="1345511"/>
            <a:ext cx="4293937" cy="77107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Bank accounts/ neo-banks aggregators</a:t>
            </a:r>
          </a:p>
        </p:txBody>
      </p:sp>
      <p:sp>
        <p:nvSpPr>
          <p:cNvPr id="44" name="Rectangle 43">
            <a:extLst>
              <a:ext uri="{FF2B5EF4-FFF2-40B4-BE49-F238E27FC236}">
                <a16:creationId xmlns:a16="http://schemas.microsoft.com/office/drawing/2014/main" id="{A59F066F-A576-4BC7-8102-33580C9ACA28}"/>
              </a:ext>
            </a:extLst>
          </p:cNvPr>
          <p:cNvSpPr/>
          <p:nvPr/>
        </p:nvSpPr>
        <p:spPr bwMode="auto">
          <a:xfrm>
            <a:off x="5577637" y="1558298"/>
            <a:ext cx="1903749" cy="483402"/>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General neo-banks</a:t>
            </a:r>
          </a:p>
        </p:txBody>
      </p:sp>
      <p:sp>
        <p:nvSpPr>
          <p:cNvPr id="49" name="Rectangle 48">
            <a:extLst>
              <a:ext uri="{FF2B5EF4-FFF2-40B4-BE49-F238E27FC236}">
                <a16:creationId xmlns:a16="http://schemas.microsoft.com/office/drawing/2014/main" id="{50503E67-DD5B-4ABF-9BED-4A70CF88CB18}"/>
              </a:ext>
            </a:extLst>
          </p:cNvPr>
          <p:cNvSpPr/>
          <p:nvPr/>
        </p:nvSpPr>
        <p:spPr bwMode="auto">
          <a:xfrm>
            <a:off x="1216981" y="1345511"/>
            <a:ext cx="4047746" cy="771077"/>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Robo-advisors</a:t>
            </a:r>
          </a:p>
        </p:txBody>
      </p:sp>
      <p:sp>
        <p:nvSpPr>
          <p:cNvPr id="2" name="Titre 1">
            <a:extLst>
              <a:ext uri="{FF2B5EF4-FFF2-40B4-BE49-F238E27FC236}">
                <a16:creationId xmlns:a16="http://schemas.microsoft.com/office/drawing/2014/main" id="{4BB96016-FAE3-4649-91F6-62D1B809006F}"/>
              </a:ext>
            </a:extLst>
          </p:cNvPr>
          <p:cNvSpPr>
            <a:spLocks noGrp="1"/>
          </p:cNvSpPr>
          <p:nvPr>
            <p:ph type="ctrTitle"/>
          </p:nvPr>
        </p:nvSpPr>
        <p:spPr/>
        <p:txBody>
          <a:bodyPr/>
          <a:lstStyle/>
          <a:p>
            <a:r>
              <a:rPr lang="en-US" sz="1300" i="1">
                <a:solidFill>
                  <a:schemeClr val="accent6"/>
                </a:solidFill>
                <a:latin typeface="+mj-lt"/>
              </a:rPr>
              <a:t>Illustration 3: </a:t>
            </a:r>
            <a:r>
              <a:rPr lang="en-US" sz="1300">
                <a:latin typeface="+mj-lt"/>
              </a:rPr>
              <a:t>Suffering from very high </a:t>
            </a:r>
            <a:r>
              <a:rPr lang="en-US" sz="1300">
                <a:solidFill>
                  <a:srgbClr val="009DB0"/>
                </a:solidFill>
                <a:latin typeface="+mj-lt"/>
              </a:rPr>
              <a:t>B2C customers acquisitions costs</a:t>
            </a:r>
            <a:r>
              <a:rPr lang="en-US" sz="1300">
                <a:latin typeface="+mj-lt"/>
              </a:rPr>
              <a:t>, B2C mass market platforms are </a:t>
            </a:r>
            <a:r>
              <a:rPr lang="en-US" sz="1300">
                <a:solidFill>
                  <a:srgbClr val="009DB0"/>
                </a:solidFill>
                <a:latin typeface="+mj-lt"/>
              </a:rPr>
              <a:t>shifting</a:t>
            </a:r>
            <a:r>
              <a:rPr lang="en-US" sz="1300">
                <a:latin typeface="+mj-lt"/>
              </a:rPr>
              <a:t> from </a:t>
            </a:r>
            <a:r>
              <a:rPr lang="en-US" sz="1300">
                <a:solidFill>
                  <a:srgbClr val="009DB0"/>
                </a:solidFill>
                <a:latin typeface="+mj-lt"/>
              </a:rPr>
              <a:t>pure B2C model </a:t>
            </a:r>
            <a:r>
              <a:rPr lang="en-US" sz="1300">
                <a:latin typeface="+mj-lt"/>
              </a:rPr>
              <a:t>to </a:t>
            </a:r>
            <a:r>
              <a:rPr lang="en-US" sz="1300">
                <a:solidFill>
                  <a:srgbClr val="009DB0"/>
                </a:solidFill>
                <a:latin typeface="+mj-lt"/>
              </a:rPr>
              <a:t>B2B model and targets CGPs</a:t>
            </a:r>
          </a:p>
        </p:txBody>
      </p:sp>
      <p:cxnSp>
        <p:nvCxnSpPr>
          <p:cNvPr id="5" name="Connecteur droit 4">
            <a:extLst>
              <a:ext uri="{FF2B5EF4-FFF2-40B4-BE49-F238E27FC236}">
                <a16:creationId xmlns:a16="http://schemas.microsoft.com/office/drawing/2014/main" id="{3405DDF6-FC9B-4C39-992C-E1A8D341889E}"/>
              </a:ext>
            </a:extLst>
          </p:cNvPr>
          <p:cNvCxnSpPr>
            <a:cxnSpLocks/>
          </p:cNvCxnSpPr>
          <p:nvPr/>
        </p:nvCxnSpPr>
        <p:spPr bwMode="auto">
          <a:xfrm>
            <a:off x="109667" y="1004672"/>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 name="ZoneTexte 6">
            <a:extLst>
              <a:ext uri="{FF2B5EF4-FFF2-40B4-BE49-F238E27FC236}">
                <a16:creationId xmlns:a16="http://schemas.microsoft.com/office/drawing/2014/main" id="{72523336-BC04-46F1-B3AB-1160D864E2DA}"/>
              </a:ext>
            </a:extLst>
          </p:cNvPr>
          <p:cNvSpPr txBox="1"/>
          <p:nvPr/>
        </p:nvSpPr>
        <p:spPr>
          <a:xfrm>
            <a:off x="3149860" y="850753"/>
            <a:ext cx="3084056" cy="251817"/>
          </a:xfrm>
          <a:prstGeom prst="rect">
            <a:avLst/>
          </a:prstGeom>
          <a:solidFill>
            <a:schemeClr val="bg1"/>
          </a:solidFill>
        </p:spPr>
        <p:txBody>
          <a:bodyPr wrap="square" rtlCol="0">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009DB0"/>
                </a:solidFill>
                <a:effectLst/>
                <a:latin typeface="+mj-lt"/>
              </a:rPr>
              <a:t>B2C mass market platforms</a:t>
            </a:r>
          </a:p>
        </p:txBody>
      </p:sp>
      <p:sp>
        <p:nvSpPr>
          <p:cNvPr id="30" name="Rectangle 29">
            <a:extLst>
              <a:ext uri="{FF2B5EF4-FFF2-40B4-BE49-F238E27FC236}">
                <a16:creationId xmlns:a16="http://schemas.microsoft.com/office/drawing/2014/main" id="{38413410-E28C-4D3F-95BF-4ED1BEEB09C7}"/>
              </a:ext>
            </a:extLst>
          </p:cNvPr>
          <p:cNvSpPr/>
          <p:nvPr/>
        </p:nvSpPr>
        <p:spPr bwMode="auto">
          <a:xfrm>
            <a:off x="1219200" y="5395581"/>
            <a:ext cx="8486398" cy="9082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The B2C mass-market platforms have </a:t>
            </a:r>
            <a:r>
              <a:rPr lang="en-US" sz="900" b="1">
                <a:solidFill>
                  <a:srgbClr val="009DB0"/>
                </a:solidFill>
                <a:latin typeface="+mj-lt"/>
              </a:rPr>
              <a:t>set new customers interface standards </a:t>
            </a:r>
            <a:r>
              <a:rPr lang="en-US" sz="900">
                <a:latin typeface="+mj-lt"/>
              </a:rPr>
              <a:t>(e.g., great UX, transparency, aggregated vision of portfolio) to which traditional CGPs must adapt themselves (e.g., </a:t>
            </a:r>
            <a:r>
              <a:rPr lang="en-US" sz="900" err="1">
                <a:latin typeface="+mj-lt"/>
              </a:rPr>
              <a:t>All’In</a:t>
            </a:r>
            <a:r>
              <a:rPr lang="en-US" sz="900">
                <a:latin typeface="+mj-lt"/>
              </a:rPr>
              <a:t> by Patrimonial, mobile application designed to offer customers an aggregated view of their portfolio and personalized advisory)</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As they have </a:t>
            </a:r>
            <a:r>
              <a:rPr lang="en-US" sz="900" b="1">
                <a:solidFill>
                  <a:srgbClr val="009DB0"/>
                </a:solidFill>
                <a:latin typeface="+mj-lt"/>
              </a:rPr>
              <a:t>access to a large amount end- customers data </a:t>
            </a:r>
            <a:r>
              <a:rPr lang="en-US" sz="900">
                <a:latin typeface="+mj-lt"/>
              </a:rPr>
              <a:t>(e.g., transactions, risk profile), these platforms </a:t>
            </a:r>
            <a:r>
              <a:rPr lang="en-US" sz="900" b="1">
                <a:solidFill>
                  <a:srgbClr val="009DB0"/>
                </a:solidFill>
                <a:latin typeface="+mj-lt"/>
              </a:rPr>
              <a:t>could extent their offer to asset management activity </a:t>
            </a:r>
            <a:r>
              <a:rPr lang="en-US" sz="900">
                <a:latin typeface="+mj-lt"/>
              </a:rPr>
              <a:t>and thus represent a </a:t>
            </a:r>
            <a:r>
              <a:rPr lang="en-US" sz="900" b="1">
                <a:solidFill>
                  <a:srgbClr val="009DB0"/>
                </a:solidFill>
                <a:latin typeface="+mj-lt"/>
              </a:rPr>
              <a:t>competitive threat for CGPs</a:t>
            </a:r>
          </a:p>
        </p:txBody>
      </p:sp>
      <p:sp>
        <p:nvSpPr>
          <p:cNvPr id="8" name="Rectangle 7">
            <a:extLst>
              <a:ext uri="{FF2B5EF4-FFF2-40B4-BE49-F238E27FC236}">
                <a16:creationId xmlns:a16="http://schemas.microsoft.com/office/drawing/2014/main" id="{5417BDC9-A743-4899-9833-F2ACF8186E79}"/>
              </a:ext>
            </a:extLst>
          </p:cNvPr>
          <p:cNvSpPr/>
          <p:nvPr/>
        </p:nvSpPr>
        <p:spPr bwMode="auto">
          <a:xfrm>
            <a:off x="109668" y="2195268"/>
            <a:ext cx="1020326" cy="175204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market insights</a:t>
            </a:r>
          </a:p>
        </p:txBody>
      </p:sp>
      <p:sp>
        <p:nvSpPr>
          <p:cNvPr id="9" name="Rectangle 8">
            <a:extLst>
              <a:ext uri="{FF2B5EF4-FFF2-40B4-BE49-F238E27FC236}">
                <a16:creationId xmlns:a16="http://schemas.microsoft.com/office/drawing/2014/main" id="{F7F9E109-E5B5-4A9F-B4CB-1501C1EFC1A2}"/>
              </a:ext>
            </a:extLst>
          </p:cNvPr>
          <p:cNvSpPr/>
          <p:nvPr/>
        </p:nvSpPr>
        <p:spPr bwMode="auto">
          <a:xfrm>
            <a:off x="109667" y="1356130"/>
            <a:ext cx="1020326" cy="760503"/>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players</a:t>
            </a:r>
          </a:p>
        </p:txBody>
      </p:sp>
      <p:sp>
        <p:nvSpPr>
          <p:cNvPr id="10" name="Rectangle 9">
            <a:extLst>
              <a:ext uri="{FF2B5EF4-FFF2-40B4-BE49-F238E27FC236}">
                <a16:creationId xmlns:a16="http://schemas.microsoft.com/office/drawing/2014/main" id="{2BAA0EF7-FCD6-4BC5-8B15-D8043A617F14}"/>
              </a:ext>
            </a:extLst>
          </p:cNvPr>
          <p:cNvSpPr/>
          <p:nvPr/>
        </p:nvSpPr>
        <p:spPr bwMode="auto">
          <a:xfrm>
            <a:off x="1219200" y="2197663"/>
            <a:ext cx="8486398" cy="174964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0"/>
              </a:spcAft>
              <a:buClr>
                <a:schemeClr val="tx1"/>
              </a:buClr>
              <a:buFont typeface="Arial" panose="020B0604020202020204" pitchFamily="34" charset="0"/>
              <a:buChar char="•"/>
            </a:pPr>
            <a:r>
              <a:rPr lang="en-US" sz="900" b="1">
                <a:solidFill>
                  <a:srgbClr val="009DB0"/>
                </a:solidFill>
                <a:latin typeface="+mj-lt"/>
              </a:rPr>
              <a:t>Robo-advisors</a:t>
            </a:r>
            <a:r>
              <a:rPr lang="en-US" sz="900" b="1">
                <a:solidFill>
                  <a:schemeClr val="tx2"/>
                </a:solidFill>
                <a:latin typeface="+mj-lt"/>
              </a:rPr>
              <a:t> </a:t>
            </a:r>
            <a:r>
              <a:rPr lang="en-US" sz="900">
                <a:latin typeface="+mj-lt"/>
              </a:rPr>
              <a:t>provide high-quality ultra-personalized solutions with great UX-experience allowing clients to:</a:t>
            </a:r>
          </a:p>
          <a:p>
            <a:pPr marL="628650" lvl="1" indent="-171450">
              <a:spcAft>
                <a:spcPts val="0"/>
              </a:spcAft>
              <a:buClr>
                <a:schemeClr val="tx1"/>
              </a:buClr>
              <a:buFont typeface="Wingdings" panose="05000000000000000000" pitchFamily="2" charset="2"/>
              <a:buChar char="ü"/>
            </a:pPr>
            <a:r>
              <a:rPr lang="en-US" sz="900">
                <a:latin typeface="+mj-lt"/>
              </a:rPr>
              <a:t>Adapt their investments according to their mid-term and long-term </a:t>
            </a:r>
            <a:r>
              <a:rPr lang="en-US" sz="900" b="1">
                <a:solidFill>
                  <a:srgbClr val="009DB0"/>
                </a:solidFill>
                <a:latin typeface="+mj-lt"/>
              </a:rPr>
              <a:t>objectives</a:t>
            </a:r>
            <a:r>
              <a:rPr lang="en-US" sz="900">
                <a:solidFill>
                  <a:schemeClr val="tx2"/>
                </a:solidFill>
                <a:latin typeface="+mj-lt"/>
              </a:rPr>
              <a:t> </a:t>
            </a:r>
            <a:r>
              <a:rPr lang="en-US" sz="900">
                <a:latin typeface="+mj-lt"/>
              </a:rPr>
              <a:t>(e.g., children scholarships, retirement plans, ...)</a:t>
            </a:r>
          </a:p>
          <a:p>
            <a:pPr marL="628650" lvl="1" indent="-171450">
              <a:spcAft>
                <a:spcPts val="0"/>
              </a:spcAft>
              <a:buClr>
                <a:schemeClr val="tx1"/>
              </a:buClr>
              <a:buFont typeface="Wingdings" panose="05000000000000000000" pitchFamily="2" charset="2"/>
              <a:buChar char="ü"/>
            </a:pPr>
            <a:r>
              <a:rPr lang="en-US" sz="900" b="1">
                <a:solidFill>
                  <a:srgbClr val="009DB0"/>
                </a:solidFill>
                <a:latin typeface="+mj-lt"/>
              </a:rPr>
              <a:t>Monitor </a:t>
            </a:r>
            <a:r>
              <a:rPr lang="en-US" sz="900">
                <a:latin typeface="+mj-lt"/>
              </a:rPr>
              <a:t>financial accounts in </a:t>
            </a:r>
            <a:r>
              <a:rPr lang="en-US" sz="900" b="1">
                <a:solidFill>
                  <a:srgbClr val="009DB0"/>
                </a:solidFill>
                <a:latin typeface="+mj-lt"/>
              </a:rPr>
              <a:t>one place</a:t>
            </a:r>
          </a:p>
          <a:p>
            <a:pPr marL="628650" lvl="1" indent="-171450">
              <a:spcAft>
                <a:spcPts val="0"/>
              </a:spcAft>
              <a:buClr>
                <a:schemeClr val="tx1"/>
              </a:buClr>
              <a:buFont typeface="Wingdings" panose="05000000000000000000" pitchFamily="2" charset="2"/>
              <a:buChar char="ü"/>
            </a:pPr>
            <a:r>
              <a:rPr lang="en-US" sz="900" b="1">
                <a:solidFill>
                  <a:srgbClr val="009DB0"/>
                </a:solidFill>
                <a:latin typeface="+mj-lt"/>
              </a:rPr>
              <a:t>Take back control </a:t>
            </a:r>
            <a:r>
              <a:rPr lang="en-US" sz="900">
                <a:latin typeface="+mj-lt"/>
              </a:rPr>
              <a:t>on their investments with increased real-time decision-making solutions</a:t>
            </a:r>
          </a:p>
          <a:p>
            <a:pPr lvl="1">
              <a:spcAft>
                <a:spcPts val="0"/>
              </a:spcAft>
              <a:buClr>
                <a:schemeClr val="tx1"/>
              </a:buClr>
            </a:pPr>
            <a:endParaRPr lang="en-US" sz="900">
              <a:latin typeface="+mj-lt"/>
            </a:endParaRPr>
          </a:p>
          <a:p>
            <a:pPr marL="171450" indent="-171450" algn="just">
              <a:spcAft>
                <a:spcPts val="0"/>
              </a:spcAft>
              <a:buClr>
                <a:schemeClr val="tx1"/>
              </a:buClr>
              <a:buFont typeface="Arial" panose="020B0604020202020204" pitchFamily="34" charset="0"/>
              <a:buChar char="•"/>
            </a:pPr>
            <a:r>
              <a:rPr lang="en-US" sz="900" b="1">
                <a:solidFill>
                  <a:srgbClr val="009DB0"/>
                </a:solidFill>
                <a:latin typeface="+mj-lt"/>
              </a:rPr>
              <a:t>Bank account aggregators/ neo-banks </a:t>
            </a:r>
            <a:r>
              <a:rPr lang="en-US" sz="900">
                <a:latin typeface="+mj-lt"/>
              </a:rPr>
              <a:t>offer a wide new customer-centric experience including:</a:t>
            </a:r>
          </a:p>
          <a:p>
            <a:pPr marL="628650" lvl="1" indent="-185738">
              <a:spcAft>
                <a:spcPts val="0"/>
              </a:spcAft>
              <a:buClr>
                <a:schemeClr val="tx1"/>
              </a:buClr>
              <a:buFont typeface="Wingdings" panose="05000000000000000000" pitchFamily="2" charset="2"/>
              <a:buChar char="ü"/>
            </a:pPr>
            <a:r>
              <a:rPr lang="en-US" sz="900">
                <a:latin typeface="+mj-lt"/>
              </a:rPr>
              <a:t>Visual and interactive </a:t>
            </a:r>
            <a:r>
              <a:rPr lang="en-US" sz="900" b="1">
                <a:solidFill>
                  <a:srgbClr val="009DB0"/>
                </a:solidFill>
                <a:latin typeface="+mj-lt"/>
              </a:rPr>
              <a:t>categorization of spending </a:t>
            </a:r>
            <a:r>
              <a:rPr lang="en-US" sz="900">
                <a:latin typeface="+mj-lt"/>
              </a:rPr>
              <a:t>coupled with an end-of-the-month </a:t>
            </a:r>
            <a:r>
              <a:rPr lang="en-US" sz="900" b="1">
                <a:solidFill>
                  <a:srgbClr val="009DB0"/>
                </a:solidFill>
                <a:latin typeface="+mj-lt"/>
              </a:rPr>
              <a:t>balance prevision</a:t>
            </a:r>
          </a:p>
          <a:p>
            <a:pPr marL="628650" lvl="1" indent="-185738">
              <a:spcAft>
                <a:spcPts val="0"/>
              </a:spcAft>
              <a:buClr>
                <a:schemeClr val="tx1"/>
              </a:buClr>
              <a:buFont typeface="Wingdings" panose="05000000000000000000" pitchFamily="2" charset="2"/>
              <a:buChar char="ü"/>
            </a:pPr>
            <a:r>
              <a:rPr lang="en-US" sz="900" b="1">
                <a:solidFill>
                  <a:srgbClr val="009DB0"/>
                </a:solidFill>
                <a:latin typeface="+mj-lt"/>
              </a:rPr>
              <a:t>Money transfers </a:t>
            </a:r>
            <a:r>
              <a:rPr lang="en-US" sz="900">
                <a:latin typeface="+mj-lt"/>
              </a:rPr>
              <a:t>in a few clicks</a:t>
            </a:r>
          </a:p>
          <a:p>
            <a:pPr marL="628650" lvl="1" indent="-185738">
              <a:spcAft>
                <a:spcPts val="0"/>
              </a:spcAft>
              <a:buClr>
                <a:schemeClr val="tx1"/>
              </a:buClr>
              <a:buFont typeface="Wingdings" panose="05000000000000000000" pitchFamily="2" charset="2"/>
              <a:buChar char="ü"/>
            </a:pPr>
            <a:r>
              <a:rPr lang="en-US" sz="900">
                <a:latin typeface="+mj-lt"/>
              </a:rPr>
              <a:t>Easy-to-understand </a:t>
            </a:r>
            <a:r>
              <a:rPr lang="en-US" sz="900" b="1">
                <a:solidFill>
                  <a:srgbClr val="009DB0"/>
                </a:solidFill>
                <a:latin typeface="+mj-lt"/>
              </a:rPr>
              <a:t>investment opportunities</a:t>
            </a:r>
          </a:p>
          <a:p>
            <a:pPr marL="628650" lvl="1" indent="-185738">
              <a:spcAft>
                <a:spcPts val="0"/>
              </a:spcAft>
              <a:buClr>
                <a:schemeClr val="tx1"/>
              </a:buClr>
              <a:buFont typeface="Wingdings" panose="05000000000000000000" pitchFamily="2" charset="2"/>
              <a:buChar char="ü"/>
            </a:pPr>
            <a:r>
              <a:rPr lang="en-US" sz="900">
                <a:latin typeface="+mj-lt"/>
              </a:rPr>
              <a:t>Savings</a:t>
            </a:r>
            <a:r>
              <a:rPr lang="en-US" sz="900">
                <a:solidFill>
                  <a:schemeClr val="tx2"/>
                </a:solidFill>
                <a:latin typeface="+mj-lt"/>
              </a:rPr>
              <a:t> </a:t>
            </a:r>
            <a:r>
              <a:rPr lang="en-US" sz="900" b="1">
                <a:solidFill>
                  <a:srgbClr val="009DB0"/>
                </a:solidFill>
                <a:latin typeface="+mj-lt"/>
              </a:rPr>
              <a:t>monitoring</a:t>
            </a:r>
          </a:p>
          <a:p>
            <a:pPr marL="628650" lvl="1" indent="-171450">
              <a:spcAft>
                <a:spcPts val="600"/>
              </a:spcAft>
              <a:buClr>
                <a:schemeClr val="tx1"/>
              </a:buClr>
              <a:buFont typeface="Arial" panose="020B0604020202020204" pitchFamily="34" charset="0"/>
              <a:buChar char="•"/>
            </a:pPr>
            <a:endParaRPr lang="en-US" sz="900">
              <a:latin typeface="+mj-lt"/>
            </a:endParaRPr>
          </a:p>
        </p:txBody>
      </p:sp>
      <p:sp>
        <p:nvSpPr>
          <p:cNvPr id="12" name="Rectangle 11">
            <a:extLst>
              <a:ext uri="{FF2B5EF4-FFF2-40B4-BE49-F238E27FC236}">
                <a16:creationId xmlns:a16="http://schemas.microsoft.com/office/drawing/2014/main" id="{CF245B80-2AB4-476C-91A7-D873B1D7E599}"/>
              </a:ext>
            </a:extLst>
          </p:cNvPr>
          <p:cNvSpPr/>
          <p:nvPr/>
        </p:nvSpPr>
        <p:spPr bwMode="auto">
          <a:xfrm>
            <a:off x="109667" y="4025949"/>
            <a:ext cx="1020326" cy="1266206"/>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50" b="1">
                <a:solidFill>
                  <a:srgbClr val="009DB0"/>
                </a:solidFill>
                <a:latin typeface="+mj-lt"/>
              </a:rPr>
              <a:t>Key challenges at stake</a:t>
            </a:r>
          </a:p>
        </p:txBody>
      </p:sp>
      <p:sp>
        <p:nvSpPr>
          <p:cNvPr id="39" name="Rectangle 38">
            <a:extLst>
              <a:ext uri="{FF2B5EF4-FFF2-40B4-BE49-F238E27FC236}">
                <a16:creationId xmlns:a16="http://schemas.microsoft.com/office/drawing/2014/main" id="{064C8A3B-6252-43AD-9214-4121B6F6C7AC}"/>
              </a:ext>
            </a:extLst>
          </p:cNvPr>
          <p:cNvSpPr/>
          <p:nvPr/>
        </p:nvSpPr>
        <p:spPr bwMode="auto">
          <a:xfrm>
            <a:off x="1219200" y="4024285"/>
            <a:ext cx="8486398" cy="126726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b="1">
                <a:solidFill>
                  <a:srgbClr val="009DB0"/>
                </a:solidFill>
                <a:latin typeface="+mj-lt"/>
              </a:rPr>
              <a:t>Mass market B2C platforms model </a:t>
            </a:r>
            <a:r>
              <a:rPr lang="en-US" sz="900">
                <a:latin typeface="+mj-lt"/>
              </a:rPr>
              <a:t>(i.e. </a:t>
            </a:r>
            <a:r>
              <a:rPr lang="en-US" sz="900" err="1">
                <a:latin typeface="+mj-lt"/>
              </a:rPr>
              <a:t>robo</a:t>
            </a:r>
            <a:r>
              <a:rPr lang="en-US" sz="900">
                <a:latin typeface="+mj-lt"/>
              </a:rPr>
              <a:t>-advisors) has </a:t>
            </a:r>
            <a:r>
              <a:rPr lang="en-US" sz="900" b="1">
                <a:solidFill>
                  <a:srgbClr val="009DB0"/>
                </a:solidFill>
                <a:latin typeface="+mj-lt"/>
              </a:rPr>
              <a:t>not demonstrated its effectiveness</a:t>
            </a:r>
            <a:r>
              <a:rPr lang="en-US" sz="900">
                <a:latin typeface="+mj-lt"/>
              </a:rPr>
              <a:t>, particularly due to </a:t>
            </a:r>
            <a:r>
              <a:rPr lang="en-US" sz="900" b="1">
                <a:solidFill>
                  <a:srgbClr val="009DB0"/>
                </a:solidFill>
                <a:latin typeface="+mj-lt"/>
              </a:rPr>
              <a:t>high customers’ acquisitions costs </a:t>
            </a:r>
          </a:p>
          <a:p>
            <a:pPr marL="171450" indent="-171450">
              <a:buClr>
                <a:schemeClr val="tx1"/>
              </a:buClr>
              <a:buFont typeface="Arial" panose="020B0604020202020204" pitchFamily="34" charset="0"/>
              <a:buChar char="•"/>
            </a:pPr>
            <a:r>
              <a:rPr lang="en-US" sz="900">
                <a:latin typeface="+mj-lt"/>
              </a:rPr>
              <a:t>Beyond customers acquisitions’ costs, these platforms struggle to meet customers’ need for </a:t>
            </a:r>
            <a:r>
              <a:rPr lang="en-US" sz="900" b="1">
                <a:solidFill>
                  <a:srgbClr val="009DB0"/>
                </a:solidFill>
                <a:latin typeface="+mj-lt"/>
              </a:rPr>
              <a:t>human contact, </a:t>
            </a:r>
            <a:r>
              <a:rPr lang="en-US" sz="900">
                <a:latin typeface="+mj-lt"/>
              </a:rPr>
              <a:t>particularly during </a:t>
            </a:r>
            <a:r>
              <a:rPr lang="en-US" sz="900" b="1">
                <a:solidFill>
                  <a:srgbClr val="009DB0"/>
                </a:solidFill>
                <a:latin typeface="+mj-lt"/>
              </a:rPr>
              <a:t>life “big moments” </a:t>
            </a:r>
            <a:r>
              <a:rPr lang="en-US" sz="900">
                <a:latin typeface="+mj-lt"/>
              </a:rPr>
              <a:t>(e.g., wedding, relative death, house/ apartment acquisition) requiring </a:t>
            </a:r>
            <a:r>
              <a:rPr lang="en-US" sz="900" b="1">
                <a:solidFill>
                  <a:srgbClr val="009DB0"/>
                </a:solidFill>
                <a:latin typeface="+mj-lt"/>
              </a:rPr>
              <a:t>high level of trust with one’s advisor</a:t>
            </a:r>
          </a:p>
          <a:p>
            <a:pPr marL="171450" indent="-171450">
              <a:buClr>
                <a:schemeClr val="tx1"/>
              </a:buClr>
              <a:buFont typeface="Arial" panose="020B0604020202020204" pitchFamily="34" charset="0"/>
              <a:buChar char="•"/>
            </a:pPr>
            <a:r>
              <a:rPr lang="en-US" sz="900">
                <a:latin typeface="+mj-lt"/>
              </a:rPr>
              <a:t>As a result, some platforms (e.g., </a:t>
            </a:r>
            <a:r>
              <a:rPr lang="en-US" sz="900" err="1">
                <a:latin typeface="+mj-lt"/>
              </a:rPr>
              <a:t>Yomoni</a:t>
            </a:r>
            <a:r>
              <a:rPr lang="en-US" sz="900">
                <a:latin typeface="+mj-lt"/>
              </a:rPr>
              <a:t>) are in the </a:t>
            </a:r>
            <a:r>
              <a:rPr lang="en-US" sz="900" b="1">
                <a:solidFill>
                  <a:srgbClr val="009DB0"/>
                </a:solidFill>
                <a:latin typeface="+mj-lt"/>
              </a:rPr>
              <a:t>process to recruit human advisors to complete their value proposition</a:t>
            </a:r>
            <a:r>
              <a:rPr lang="en-US" sz="900" b="1">
                <a:solidFill>
                  <a:schemeClr val="tx2"/>
                </a:solidFill>
                <a:latin typeface="+mj-lt"/>
              </a:rPr>
              <a:t> </a:t>
            </a:r>
            <a:r>
              <a:rPr lang="en-US" sz="900" b="1">
                <a:solidFill>
                  <a:srgbClr val="009DB0"/>
                </a:solidFill>
                <a:latin typeface="+mj-lt"/>
              </a:rPr>
              <a:t>and</a:t>
            </a:r>
            <a:r>
              <a:rPr lang="en-US" sz="900" b="1">
                <a:solidFill>
                  <a:schemeClr val="tx2"/>
                </a:solidFill>
                <a:latin typeface="+mj-lt"/>
              </a:rPr>
              <a:t> s</a:t>
            </a:r>
            <a:r>
              <a:rPr lang="en-US" sz="900">
                <a:latin typeface="+mj-lt"/>
              </a:rPr>
              <a:t>ome now </a:t>
            </a:r>
            <a:r>
              <a:rPr lang="en-US" sz="900" b="1">
                <a:solidFill>
                  <a:srgbClr val="009DB0"/>
                </a:solidFill>
                <a:latin typeface="+mj-lt"/>
              </a:rPr>
              <a:t>directly targets CGP</a:t>
            </a:r>
            <a:r>
              <a:rPr lang="en-US" sz="900">
                <a:latin typeface="+mj-lt"/>
              </a:rPr>
              <a:t>, eager to </a:t>
            </a:r>
            <a:r>
              <a:rPr lang="en-US" sz="900" b="1">
                <a:solidFill>
                  <a:srgbClr val="009DB0"/>
                </a:solidFill>
                <a:latin typeface="+mj-lt"/>
              </a:rPr>
              <a:t>enhance their operations and advisor with digital </a:t>
            </a:r>
          </a:p>
        </p:txBody>
      </p:sp>
      <p:pic>
        <p:nvPicPr>
          <p:cNvPr id="15" name="Image 539666">
            <a:extLst>
              <a:ext uri="{FF2B5EF4-FFF2-40B4-BE49-F238E27FC236}">
                <a16:creationId xmlns:a16="http://schemas.microsoft.com/office/drawing/2014/main" id="{22AAB3A8-EEB2-4257-957B-23B195243D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42089" y="1566454"/>
            <a:ext cx="873283" cy="197219"/>
          </a:xfrm>
          <a:prstGeom prst="rect">
            <a:avLst/>
          </a:prstGeom>
        </p:spPr>
      </p:pic>
      <p:pic>
        <p:nvPicPr>
          <p:cNvPr id="16" name="Picture 4" descr="Risultati immagini per nalo assurance">
            <a:extLst>
              <a:ext uri="{FF2B5EF4-FFF2-40B4-BE49-F238E27FC236}">
                <a16:creationId xmlns:a16="http://schemas.microsoft.com/office/drawing/2014/main" id="{8C997FA1-685D-489D-BF6F-8F1421690675}"/>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807" y="1818972"/>
            <a:ext cx="757734" cy="2423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75ABDB7-EE35-4F7B-8D63-8DAF7ABC57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4185" y="1310884"/>
            <a:ext cx="1084022" cy="61021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obinhood – Pioneering Commission-Free Investing">
            <a:extLst>
              <a:ext uri="{FF2B5EF4-FFF2-40B4-BE49-F238E27FC236}">
                <a16:creationId xmlns:a16="http://schemas.microsoft.com/office/drawing/2014/main" id="{A2E97456-81C0-4474-973C-F26F5B3D3E50}"/>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30043" b="35829"/>
          <a:stretch/>
        </p:blipFill>
        <p:spPr bwMode="auto">
          <a:xfrm>
            <a:off x="3783529" y="1740375"/>
            <a:ext cx="1497109" cy="36185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ited States copie.gif">
            <a:extLst>
              <a:ext uri="{FF2B5EF4-FFF2-40B4-BE49-F238E27FC236}">
                <a16:creationId xmlns:a16="http://schemas.microsoft.com/office/drawing/2014/main" id="{DBB4ACD6-4F61-4ED2-A1FB-6B0235631754}"/>
              </a:ext>
            </a:extLst>
          </p:cNvPr>
          <p:cNvPicPr>
            <a:picLocks noChangeAspect="1"/>
          </p:cNvPicPr>
          <p:nvPr/>
        </p:nvPicPr>
        <p:blipFill>
          <a:blip r:embed="rId7" cstate="print"/>
          <a:stretch>
            <a:fillRect/>
          </a:stretch>
        </p:blipFill>
        <p:spPr>
          <a:xfrm>
            <a:off x="4742327" y="1407768"/>
            <a:ext cx="213798" cy="219600"/>
          </a:xfrm>
          <a:prstGeom prst="rect">
            <a:avLst/>
          </a:prstGeom>
        </p:spPr>
      </p:pic>
      <p:sp>
        <p:nvSpPr>
          <p:cNvPr id="17" name="Ellipse 16">
            <a:extLst>
              <a:ext uri="{FF2B5EF4-FFF2-40B4-BE49-F238E27FC236}">
                <a16:creationId xmlns:a16="http://schemas.microsoft.com/office/drawing/2014/main" id="{AD3C2FA3-2101-4854-A37D-3162A5A19008}"/>
              </a:ext>
            </a:extLst>
          </p:cNvPr>
          <p:cNvSpPr/>
          <p:nvPr/>
        </p:nvSpPr>
        <p:spPr bwMode="auto">
          <a:xfrm>
            <a:off x="2721981" y="6583704"/>
            <a:ext cx="201874" cy="201874"/>
          </a:xfrm>
          <a:prstGeom prst="ellipse">
            <a:avLst/>
          </a:prstGeom>
          <a:solidFill>
            <a:schemeClr val="bg1">
              <a:lumMod val="65000"/>
            </a:schemeClr>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chemeClr val="tx2"/>
              </a:solidFill>
              <a:effectLst/>
              <a:latin typeface="Trebuchet MS" pitchFamily="34" charset="0"/>
            </a:endParaRPr>
          </a:p>
        </p:txBody>
      </p:sp>
      <p:sp>
        <p:nvSpPr>
          <p:cNvPr id="18" name="ZoneTexte 17">
            <a:extLst>
              <a:ext uri="{FF2B5EF4-FFF2-40B4-BE49-F238E27FC236}">
                <a16:creationId xmlns:a16="http://schemas.microsoft.com/office/drawing/2014/main" id="{7BB55586-B9EC-4FDD-A617-142F981323FF}"/>
              </a:ext>
            </a:extLst>
          </p:cNvPr>
          <p:cNvSpPr txBox="1"/>
          <p:nvPr/>
        </p:nvSpPr>
        <p:spPr>
          <a:xfrm>
            <a:off x="2917837" y="6581616"/>
            <a:ext cx="2467884" cy="184666"/>
          </a:xfrm>
          <a:prstGeom prst="rect">
            <a:avLst/>
          </a:prstGeom>
          <a:noFill/>
        </p:spPr>
        <p:txBody>
          <a:bodyPr wrap="square" rtlCol="0">
            <a:spAutoFit/>
          </a:bodyPr>
          <a:lstStyle/>
          <a:p>
            <a:r>
              <a:rPr lang="en-US" sz="600">
                <a:latin typeface="+mj-lt"/>
              </a:rPr>
              <a:t>Country of incorporation (outside France)</a:t>
            </a:r>
          </a:p>
        </p:txBody>
      </p:sp>
      <p:pic>
        <p:nvPicPr>
          <p:cNvPr id="36" name="Image 35" descr="United States copie.gif">
            <a:extLst>
              <a:ext uri="{FF2B5EF4-FFF2-40B4-BE49-F238E27FC236}">
                <a16:creationId xmlns:a16="http://schemas.microsoft.com/office/drawing/2014/main" id="{0469194F-CD20-48FC-BCF6-B514FCC81520}"/>
              </a:ext>
            </a:extLst>
          </p:cNvPr>
          <p:cNvPicPr>
            <a:picLocks noChangeAspect="1"/>
          </p:cNvPicPr>
          <p:nvPr/>
        </p:nvPicPr>
        <p:blipFill>
          <a:blip r:embed="rId7" cstate="print"/>
          <a:stretch>
            <a:fillRect/>
          </a:stretch>
        </p:blipFill>
        <p:spPr>
          <a:xfrm>
            <a:off x="4937710" y="1697257"/>
            <a:ext cx="213798" cy="219600"/>
          </a:xfrm>
          <a:prstGeom prst="rect">
            <a:avLst/>
          </a:prstGeom>
        </p:spPr>
      </p:pic>
      <p:pic>
        <p:nvPicPr>
          <p:cNvPr id="15362" name="Picture 2" descr="Betterment Review 2020 : Is It The Best Robo Advisor For Beginners?">
            <a:extLst>
              <a:ext uri="{FF2B5EF4-FFF2-40B4-BE49-F238E27FC236}">
                <a16:creationId xmlns:a16="http://schemas.microsoft.com/office/drawing/2014/main" id="{AC259540-3BF3-4CC3-8B8F-8307A2C29E82}"/>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0749" b="41915"/>
          <a:stretch/>
        </p:blipFill>
        <p:spPr bwMode="auto">
          <a:xfrm>
            <a:off x="2482367" y="1821503"/>
            <a:ext cx="1067576" cy="18506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ited States copie.gif">
            <a:extLst>
              <a:ext uri="{FF2B5EF4-FFF2-40B4-BE49-F238E27FC236}">
                <a16:creationId xmlns:a16="http://schemas.microsoft.com/office/drawing/2014/main" id="{93D4F6C2-F5C7-4456-91B3-B93726A829D2}"/>
              </a:ext>
            </a:extLst>
          </p:cNvPr>
          <p:cNvPicPr>
            <a:picLocks noChangeAspect="1"/>
          </p:cNvPicPr>
          <p:nvPr/>
        </p:nvPicPr>
        <p:blipFill>
          <a:blip r:embed="rId7" cstate="print"/>
          <a:stretch>
            <a:fillRect/>
          </a:stretch>
        </p:blipFill>
        <p:spPr>
          <a:xfrm>
            <a:off x="3375104" y="1694437"/>
            <a:ext cx="213798" cy="219600"/>
          </a:xfrm>
          <a:prstGeom prst="rect">
            <a:avLst/>
          </a:prstGeom>
        </p:spPr>
      </p:pic>
      <p:pic>
        <p:nvPicPr>
          <p:cNvPr id="13" name="Image 260">
            <a:extLst>
              <a:ext uri="{FF2B5EF4-FFF2-40B4-BE49-F238E27FC236}">
                <a16:creationId xmlns:a16="http://schemas.microsoft.com/office/drawing/2014/main" id="{71ECE172-C018-4DC6-82B7-EC342B8979A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1140" y="1740375"/>
            <a:ext cx="680967" cy="266196"/>
          </a:xfrm>
          <a:prstGeom prst="rect">
            <a:avLst/>
          </a:prstGeom>
        </p:spPr>
      </p:pic>
      <p:pic>
        <p:nvPicPr>
          <p:cNvPr id="14" name="Picture 4" descr="Image result for bankin logo">
            <a:extLst>
              <a:ext uri="{FF2B5EF4-FFF2-40B4-BE49-F238E27FC236}">
                <a16:creationId xmlns:a16="http://schemas.microsoft.com/office/drawing/2014/main" id="{77FA27F8-64F1-4FB9-8A29-B0FF74E5EE8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5950326" y="1809712"/>
            <a:ext cx="609571" cy="17692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76E1998-9234-470E-8622-3AFC4569F2DC}"/>
              </a:ext>
            </a:extLst>
          </p:cNvPr>
          <p:cNvSpPr/>
          <p:nvPr/>
        </p:nvSpPr>
        <p:spPr bwMode="auto">
          <a:xfrm>
            <a:off x="7657121" y="1558298"/>
            <a:ext cx="1876115" cy="483402"/>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Vertical neo-banks</a:t>
            </a:r>
          </a:p>
        </p:txBody>
      </p:sp>
      <p:pic>
        <p:nvPicPr>
          <p:cNvPr id="20" name="Picture 2" descr="Holvi Avis | Que penser de Holvi, la néobanque Finlandaise ?">
            <a:extLst>
              <a:ext uri="{FF2B5EF4-FFF2-40B4-BE49-F238E27FC236}">
                <a16:creationId xmlns:a16="http://schemas.microsoft.com/office/drawing/2014/main" id="{DB9D928C-5B66-43A3-B89A-B8DDDDE46020}"/>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5442" y="1713109"/>
            <a:ext cx="688598" cy="3442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ociete Generale announces the acquisition of Shine, the neobank ...">
            <a:extLst>
              <a:ext uri="{FF2B5EF4-FFF2-40B4-BE49-F238E27FC236}">
                <a16:creationId xmlns:a16="http://schemas.microsoft.com/office/drawing/2014/main" id="{94C340AF-A816-43F3-A2FB-E0BFE8443357}"/>
              </a:ext>
            </a:extLst>
          </p:cNvPr>
          <p:cNvPicPr>
            <a:picLocks noChangeAspect="1" noChangeArrowheads="1"/>
          </p:cNvPicPr>
          <p:nvPr/>
        </p:nvPicPr>
        <p:blipFill>
          <a:blip r:embed="rId1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901363" y="1728555"/>
            <a:ext cx="628360" cy="26453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e 2">
            <a:extLst>
              <a:ext uri="{FF2B5EF4-FFF2-40B4-BE49-F238E27FC236}">
                <a16:creationId xmlns:a16="http://schemas.microsoft.com/office/drawing/2014/main" id="{FA9DDE72-A4FE-4915-86F5-837B9CB222FC}"/>
              </a:ext>
            </a:extLst>
          </p:cNvPr>
          <p:cNvGrpSpPr>
            <a:grpSpLocks noChangeAspect="1"/>
          </p:cNvGrpSpPr>
          <p:nvPr/>
        </p:nvGrpSpPr>
        <p:grpSpPr>
          <a:xfrm flipH="1">
            <a:off x="9464150" y="1379707"/>
            <a:ext cx="257504" cy="277029"/>
            <a:chOff x="165235" y="232554"/>
            <a:chExt cx="253804" cy="273051"/>
          </a:xfrm>
        </p:grpSpPr>
        <p:sp>
          <p:nvSpPr>
            <p:cNvPr id="54" name="Freeform 6">
              <a:extLst>
                <a:ext uri="{FF2B5EF4-FFF2-40B4-BE49-F238E27FC236}">
                  <a16:creationId xmlns:a16="http://schemas.microsoft.com/office/drawing/2014/main" id="{BCD824AB-FD5C-4496-A10D-7F8A355E97BA}"/>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 name="Rectangle 54">
              <a:extLst>
                <a:ext uri="{FF2B5EF4-FFF2-40B4-BE49-F238E27FC236}">
                  <a16:creationId xmlns:a16="http://schemas.microsoft.com/office/drawing/2014/main" id="{BDD117FF-B41C-4371-ACC8-FE0D02742F73}"/>
                </a:ext>
              </a:extLst>
            </p:cNvPr>
            <p:cNvSpPr/>
            <p:nvPr/>
          </p:nvSpPr>
          <p:spPr>
            <a:xfrm>
              <a:off x="188046" y="232554"/>
              <a:ext cx="230993" cy="257853"/>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sp>
        <p:nvSpPr>
          <p:cNvPr id="56" name="ZoneTexte 187">
            <a:extLst>
              <a:ext uri="{FF2B5EF4-FFF2-40B4-BE49-F238E27FC236}">
                <a16:creationId xmlns:a16="http://schemas.microsoft.com/office/drawing/2014/main" id="{1EC021C9-9B7B-4E34-8D28-2E3CD9018C64}"/>
              </a:ext>
            </a:extLst>
          </p:cNvPr>
          <p:cNvSpPr txBox="1"/>
          <p:nvPr/>
        </p:nvSpPr>
        <p:spPr>
          <a:xfrm>
            <a:off x="9411119" y="1351178"/>
            <a:ext cx="282450" cy="276999"/>
          </a:xfrm>
          <a:prstGeom prst="rect">
            <a:avLst/>
          </a:prstGeom>
          <a:noFill/>
        </p:spPr>
        <p:txBody>
          <a:bodyPr wrap="none" rtlCol="0">
            <a:spAutoFit/>
          </a:bodyPr>
          <a:lstStyle/>
          <a:p>
            <a:r>
              <a:rPr lang="en-US" sz="1200">
                <a:solidFill>
                  <a:schemeClr val="accent1"/>
                </a:solidFill>
                <a:latin typeface="+mj-lt"/>
              </a:rPr>
              <a:t>1</a:t>
            </a:r>
          </a:p>
        </p:txBody>
      </p:sp>
      <p:sp>
        <p:nvSpPr>
          <p:cNvPr id="22" name="Rectangle 21">
            <a:extLst>
              <a:ext uri="{FF2B5EF4-FFF2-40B4-BE49-F238E27FC236}">
                <a16:creationId xmlns:a16="http://schemas.microsoft.com/office/drawing/2014/main" id="{BDD693D7-B691-4B57-A3CF-E7D46DBD62B1}"/>
              </a:ext>
            </a:extLst>
          </p:cNvPr>
          <p:cNvSpPr/>
          <p:nvPr/>
        </p:nvSpPr>
        <p:spPr bwMode="auto">
          <a:xfrm>
            <a:off x="109470" y="5383333"/>
            <a:ext cx="1020326" cy="92178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Impact </a:t>
            </a:r>
          </a:p>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for CGPs</a:t>
            </a:r>
            <a:endParaRPr kumimoji="0" lang="en-US" sz="1050" b="1" i="0" u="none" strike="noStrike" cap="none" normalizeH="0" baseline="0">
              <a:ln>
                <a:noFill/>
              </a:ln>
              <a:solidFill>
                <a:srgbClr val="009DB0"/>
              </a:solidFill>
              <a:effectLst/>
              <a:latin typeface="+mj-lt"/>
            </a:endParaRPr>
          </a:p>
        </p:txBody>
      </p:sp>
      <p:sp>
        <p:nvSpPr>
          <p:cNvPr id="23" name="Triangle isocèle 22">
            <a:extLst>
              <a:ext uri="{FF2B5EF4-FFF2-40B4-BE49-F238E27FC236}">
                <a16:creationId xmlns:a16="http://schemas.microsoft.com/office/drawing/2014/main" id="{5046A6F4-51AF-42E7-8B0B-7963817E79B7}"/>
              </a:ext>
            </a:extLst>
          </p:cNvPr>
          <p:cNvSpPr/>
          <p:nvPr/>
        </p:nvSpPr>
        <p:spPr bwMode="auto">
          <a:xfrm rot="5400000">
            <a:off x="-255998" y="5738877"/>
            <a:ext cx="930384"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24" name="Espace réservé du texte 2">
            <a:extLst>
              <a:ext uri="{FF2B5EF4-FFF2-40B4-BE49-F238E27FC236}">
                <a16:creationId xmlns:a16="http://schemas.microsoft.com/office/drawing/2014/main" id="{ABC18BE8-F9D7-47FA-90BE-519DB4E796BF}"/>
              </a:ext>
            </a:extLst>
          </p:cNvPr>
          <p:cNvSpPr txBox="1">
            <a:spLocks/>
          </p:cNvSpPr>
          <p:nvPr/>
        </p:nvSpPr>
        <p:spPr>
          <a:xfrm>
            <a:off x="1" y="6577200"/>
            <a:ext cx="2615371"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grpSp>
        <p:nvGrpSpPr>
          <p:cNvPr id="37" name="Groupe 2">
            <a:extLst>
              <a:ext uri="{FF2B5EF4-FFF2-40B4-BE49-F238E27FC236}">
                <a16:creationId xmlns:a16="http://schemas.microsoft.com/office/drawing/2014/main" id="{D0D4DC54-7540-4195-8AF0-F65D753F72C8}"/>
              </a:ext>
            </a:extLst>
          </p:cNvPr>
          <p:cNvGrpSpPr>
            <a:grpSpLocks noChangeAspect="1"/>
          </p:cNvGrpSpPr>
          <p:nvPr/>
        </p:nvGrpSpPr>
        <p:grpSpPr>
          <a:xfrm flipH="1">
            <a:off x="164125" y="266768"/>
            <a:ext cx="328776" cy="353706"/>
            <a:chOff x="165235" y="232554"/>
            <a:chExt cx="253804" cy="273051"/>
          </a:xfrm>
        </p:grpSpPr>
        <p:sp>
          <p:nvSpPr>
            <p:cNvPr id="38" name="Freeform 6">
              <a:extLst>
                <a:ext uri="{FF2B5EF4-FFF2-40B4-BE49-F238E27FC236}">
                  <a16:creationId xmlns:a16="http://schemas.microsoft.com/office/drawing/2014/main" id="{3D290B4A-9433-48A2-BEF2-7304F75EBFFD}"/>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7B86143D-DE23-4F5B-8F88-D703E7B00DAF}"/>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2922584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F05E8-D12B-463A-853E-7DEC46D45C15}"/>
              </a:ext>
            </a:extLst>
          </p:cNvPr>
          <p:cNvSpPr>
            <a:spLocks noGrp="1"/>
          </p:cNvSpPr>
          <p:nvPr>
            <p:ph type="ctrTitle"/>
          </p:nvPr>
        </p:nvSpPr>
        <p:spPr>
          <a:xfrm>
            <a:off x="584516" y="78532"/>
            <a:ext cx="9140875" cy="576064"/>
          </a:xfrm>
        </p:spPr>
        <p:txBody>
          <a:bodyPr/>
          <a:lstStyle/>
          <a:p>
            <a:pPr>
              <a:lnSpc>
                <a:spcPts val="1400"/>
              </a:lnSpc>
            </a:pPr>
            <a:r>
              <a:rPr lang="en-US" sz="1300" i="1" spc="0">
                <a:solidFill>
                  <a:srgbClr val="FF9966"/>
                </a:solidFill>
              </a:rPr>
              <a:t>Opportunity - Neo-bank for expatriates: </a:t>
            </a:r>
            <a:r>
              <a:rPr lang="en-US" sz="1300" spc="0"/>
              <a:t>Given the </a:t>
            </a:r>
            <a:r>
              <a:rPr lang="en-US" sz="1300" spc="0">
                <a:solidFill>
                  <a:srgbClr val="009DB0"/>
                </a:solidFill>
              </a:rPr>
              <a:t>liberalization</a:t>
            </a:r>
            <a:r>
              <a:rPr lang="en-US" sz="1300" spc="0"/>
              <a:t> of banking and the emergence of </a:t>
            </a:r>
            <a:r>
              <a:rPr lang="en-US" sz="1300" spc="0">
                <a:solidFill>
                  <a:srgbClr val="009DB0"/>
                </a:solidFill>
              </a:rPr>
              <a:t>banking-as-a-service</a:t>
            </a:r>
            <a:r>
              <a:rPr lang="en-US" sz="1300" spc="0"/>
              <a:t>, the launch of a neo-bank targeting expatriates could be a way to </a:t>
            </a:r>
            <a:r>
              <a:rPr lang="en-US" sz="1300" spc="0">
                <a:solidFill>
                  <a:srgbClr val="009DB0"/>
                </a:solidFill>
              </a:rPr>
              <a:t>fuel customer acquisition </a:t>
            </a:r>
            <a:r>
              <a:rPr lang="en-US" sz="1300" spc="0"/>
              <a:t>and </a:t>
            </a:r>
            <a:r>
              <a:rPr lang="en-US" sz="1300" spc="0">
                <a:solidFill>
                  <a:srgbClr val="009DB0"/>
                </a:solidFill>
              </a:rPr>
              <a:t>service personalization</a:t>
            </a:r>
          </a:p>
        </p:txBody>
      </p:sp>
      <p:sp>
        <p:nvSpPr>
          <p:cNvPr id="5" name="Rectangle 4">
            <a:extLst>
              <a:ext uri="{FF2B5EF4-FFF2-40B4-BE49-F238E27FC236}">
                <a16:creationId xmlns:a16="http://schemas.microsoft.com/office/drawing/2014/main" id="{EA448CA1-BE5A-44F2-B013-AEDE3F7CFCEB}"/>
              </a:ext>
            </a:extLst>
          </p:cNvPr>
          <p:cNvSpPr/>
          <p:nvPr/>
        </p:nvSpPr>
        <p:spPr>
          <a:xfrm>
            <a:off x="391598" y="1294556"/>
            <a:ext cx="4777840" cy="245559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sp>
        <p:nvSpPr>
          <p:cNvPr id="7" name="Rectangle 6">
            <a:extLst>
              <a:ext uri="{FF2B5EF4-FFF2-40B4-BE49-F238E27FC236}">
                <a16:creationId xmlns:a16="http://schemas.microsoft.com/office/drawing/2014/main" id="{02CCFFE3-CE2C-4E5C-9AE5-D01CE2C8ACDA}"/>
              </a:ext>
            </a:extLst>
          </p:cNvPr>
          <p:cNvSpPr/>
          <p:nvPr/>
        </p:nvSpPr>
        <p:spPr>
          <a:xfrm>
            <a:off x="391600" y="4280380"/>
            <a:ext cx="9140875" cy="190532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cxnSp>
        <p:nvCxnSpPr>
          <p:cNvPr id="16" name="Connecteur droit 21">
            <a:extLst>
              <a:ext uri="{FF2B5EF4-FFF2-40B4-BE49-F238E27FC236}">
                <a16:creationId xmlns:a16="http://schemas.microsoft.com/office/drawing/2014/main" id="{686B65CC-AF87-4D7E-B6F0-A4AD12E09A1F}"/>
              </a:ext>
            </a:extLst>
          </p:cNvPr>
          <p:cNvCxnSpPr>
            <a:cxnSpLocks/>
          </p:cNvCxnSpPr>
          <p:nvPr/>
        </p:nvCxnSpPr>
        <p:spPr bwMode="auto">
          <a:xfrm>
            <a:off x="373525" y="1084383"/>
            <a:ext cx="479591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8" name="Rectangle 17">
            <a:extLst>
              <a:ext uri="{FF2B5EF4-FFF2-40B4-BE49-F238E27FC236}">
                <a16:creationId xmlns:a16="http://schemas.microsoft.com/office/drawing/2014/main" id="{222E20FE-C08D-430F-9CEA-375BF00B404E}"/>
              </a:ext>
            </a:extLst>
          </p:cNvPr>
          <p:cNvSpPr/>
          <p:nvPr/>
        </p:nvSpPr>
        <p:spPr>
          <a:xfrm>
            <a:off x="980920" y="909376"/>
            <a:ext cx="3581123"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CG could benefit from banking-as-a-service solutions to create a verticalized neo-bank </a:t>
            </a:r>
          </a:p>
        </p:txBody>
      </p:sp>
      <p:grpSp>
        <p:nvGrpSpPr>
          <p:cNvPr id="47" name="Group 46">
            <a:extLst>
              <a:ext uri="{FF2B5EF4-FFF2-40B4-BE49-F238E27FC236}">
                <a16:creationId xmlns:a16="http://schemas.microsoft.com/office/drawing/2014/main" id="{C5B94A41-E195-400F-90AB-2D04944CFE92}"/>
              </a:ext>
            </a:extLst>
          </p:cNvPr>
          <p:cNvGrpSpPr/>
          <p:nvPr/>
        </p:nvGrpSpPr>
        <p:grpSpPr>
          <a:xfrm>
            <a:off x="534323" y="1334513"/>
            <a:ext cx="1445014" cy="1479671"/>
            <a:chOff x="401342" y="1334513"/>
            <a:chExt cx="1445014" cy="1479671"/>
          </a:xfrm>
        </p:grpSpPr>
        <p:pic>
          <p:nvPicPr>
            <p:cNvPr id="117" name="Graphic 116" descr="Scales of justice">
              <a:extLst>
                <a:ext uri="{FF2B5EF4-FFF2-40B4-BE49-F238E27FC236}">
                  <a16:creationId xmlns:a16="http://schemas.microsoft.com/office/drawing/2014/main" id="{6FDB4E64-901A-4239-8D1B-61D06137FA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228" y="1334513"/>
              <a:ext cx="285243" cy="285243"/>
            </a:xfrm>
            <a:prstGeom prst="rect">
              <a:avLst/>
            </a:prstGeom>
          </p:spPr>
        </p:pic>
        <p:sp>
          <p:nvSpPr>
            <p:cNvPr id="121" name="ZoneTexte 47">
              <a:extLst>
                <a:ext uri="{FF2B5EF4-FFF2-40B4-BE49-F238E27FC236}">
                  <a16:creationId xmlns:a16="http://schemas.microsoft.com/office/drawing/2014/main" id="{75EE20F5-CE97-4B41-9936-4D0E9C405997}"/>
                </a:ext>
              </a:extLst>
            </p:cNvPr>
            <p:cNvSpPr txBox="1"/>
            <p:nvPr/>
          </p:nvSpPr>
          <p:spPr>
            <a:xfrm>
              <a:off x="401342" y="1644633"/>
              <a:ext cx="1445014" cy="1169551"/>
            </a:xfrm>
            <a:prstGeom prst="rect">
              <a:avLst/>
            </a:prstGeom>
            <a:noFill/>
          </p:spPr>
          <p:txBody>
            <a:bodyPr wrap="square" rtlCol="0">
              <a:spAutoFit/>
            </a:bodyPr>
            <a:lstStyle/>
            <a:p>
              <a:pPr algn="just">
                <a:spcAft>
                  <a:spcPts val="100"/>
                </a:spcAft>
              </a:pPr>
              <a:r>
                <a:rPr lang="en-US" sz="700">
                  <a:solidFill>
                    <a:srgbClr val="009DB0"/>
                  </a:solidFill>
                  <a:latin typeface="+mj-lt"/>
                </a:rPr>
                <a:t>DSP2</a:t>
              </a:r>
              <a:r>
                <a:rPr lang="en-US" sz="700">
                  <a:latin typeface="+mj-lt"/>
                </a:rPr>
                <a:t> regulation has opened access to banking data and facilitate the creation of bank with the possibility of </a:t>
              </a:r>
              <a:r>
                <a:rPr lang="en-US" sz="700">
                  <a:solidFill>
                    <a:srgbClr val="009DB0"/>
                  </a:solidFill>
                  <a:latin typeface="+mj-lt"/>
                </a:rPr>
                <a:t>performing banking core services</a:t>
              </a:r>
              <a:r>
                <a:rPr lang="en-US" sz="700">
                  <a:latin typeface="+mj-lt"/>
                </a:rPr>
                <a:t> with a light </a:t>
              </a:r>
              <a:r>
                <a:rPr lang="en-US" sz="700">
                  <a:solidFill>
                    <a:srgbClr val="009DB0"/>
                  </a:solidFill>
                  <a:latin typeface="+mj-lt"/>
                </a:rPr>
                <a:t>status of EME or externalizing </a:t>
              </a:r>
              <a:r>
                <a:rPr lang="en-US" sz="700">
                  <a:latin typeface="+mj-lt"/>
                </a:rPr>
                <a:t>with a</a:t>
              </a:r>
              <a:r>
                <a:rPr lang="en-US" sz="700">
                  <a:solidFill>
                    <a:srgbClr val="009DB0"/>
                  </a:solidFill>
                  <a:latin typeface="+mj-lt"/>
                </a:rPr>
                <a:t> </a:t>
              </a:r>
              <a:r>
                <a:rPr lang="en-US" sz="700">
                  <a:latin typeface="+mj-lt"/>
                </a:rPr>
                <a:t>provider that have that status</a:t>
              </a:r>
              <a:endParaRPr lang="en-US" sz="700" i="1">
                <a:latin typeface="+mj-lt"/>
              </a:endParaRPr>
            </a:p>
          </p:txBody>
        </p:sp>
      </p:grpSp>
      <p:grpSp>
        <p:nvGrpSpPr>
          <p:cNvPr id="51" name="Group 50">
            <a:extLst>
              <a:ext uri="{FF2B5EF4-FFF2-40B4-BE49-F238E27FC236}">
                <a16:creationId xmlns:a16="http://schemas.microsoft.com/office/drawing/2014/main" id="{602DD681-CF0F-4C34-9264-F0AEC7D56F6F}"/>
              </a:ext>
            </a:extLst>
          </p:cNvPr>
          <p:cNvGrpSpPr/>
          <p:nvPr/>
        </p:nvGrpSpPr>
        <p:grpSpPr>
          <a:xfrm>
            <a:off x="3665961" y="1342344"/>
            <a:ext cx="1445014" cy="1846301"/>
            <a:chOff x="3532980" y="1342344"/>
            <a:chExt cx="1445014" cy="1846301"/>
          </a:xfrm>
        </p:grpSpPr>
        <p:pic>
          <p:nvPicPr>
            <p:cNvPr id="244" name="Graphic 243" descr="Target">
              <a:extLst>
                <a:ext uri="{FF2B5EF4-FFF2-40B4-BE49-F238E27FC236}">
                  <a16:creationId xmlns:a16="http://schemas.microsoft.com/office/drawing/2014/main" id="{318F30E7-7DCA-4B24-9C98-4F3518C3C2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6781" y="1342344"/>
              <a:ext cx="277412" cy="277412"/>
            </a:xfrm>
            <a:prstGeom prst="rect">
              <a:avLst/>
            </a:prstGeom>
          </p:spPr>
        </p:pic>
        <p:sp>
          <p:nvSpPr>
            <p:cNvPr id="245" name="ZoneTexte 47">
              <a:extLst>
                <a:ext uri="{FF2B5EF4-FFF2-40B4-BE49-F238E27FC236}">
                  <a16:creationId xmlns:a16="http://schemas.microsoft.com/office/drawing/2014/main" id="{6A84C862-9747-4D11-8A79-A61540B8EA16}"/>
                </a:ext>
              </a:extLst>
            </p:cNvPr>
            <p:cNvSpPr txBox="1"/>
            <p:nvPr/>
          </p:nvSpPr>
          <p:spPr>
            <a:xfrm>
              <a:off x="3532980" y="1644633"/>
              <a:ext cx="1445014" cy="1544012"/>
            </a:xfrm>
            <a:prstGeom prst="rect">
              <a:avLst/>
            </a:prstGeom>
            <a:noFill/>
          </p:spPr>
          <p:txBody>
            <a:bodyPr wrap="square" rtlCol="0">
              <a:spAutoFit/>
            </a:bodyPr>
            <a:lstStyle/>
            <a:p>
              <a:pPr algn="just">
                <a:spcAft>
                  <a:spcPts val="100"/>
                </a:spcAft>
              </a:pPr>
              <a:r>
                <a:rPr lang="en-US" sz="700">
                  <a:latin typeface="+mj-lt"/>
                </a:rPr>
                <a:t>CG’s neo-banks will target </a:t>
              </a:r>
              <a:r>
                <a:rPr lang="en-US" sz="700">
                  <a:solidFill>
                    <a:srgbClr val="009DB0"/>
                  </a:solidFill>
                  <a:latin typeface="+mj-lt"/>
                </a:rPr>
                <a:t>expatriates community </a:t>
              </a:r>
              <a:r>
                <a:rPr lang="en-US" sz="700">
                  <a:latin typeface="+mj-lt"/>
                </a:rPr>
                <a:t>weakly addressed by classical banks due to the complexity of their profile.</a:t>
              </a:r>
            </a:p>
            <a:p>
              <a:pPr algn="just">
                <a:spcAft>
                  <a:spcPts val="100"/>
                </a:spcAft>
              </a:pPr>
              <a:r>
                <a:rPr lang="en-US" sz="700">
                  <a:latin typeface="+mj-lt"/>
                </a:rPr>
                <a:t>To acquire a strong customer base CG could leverage on expatriates’ meeting place:</a:t>
              </a:r>
            </a:p>
            <a:p>
              <a:pPr marL="171450" indent="-171450">
                <a:spcAft>
                  <a:spcPts val="100"/>
                </a:spcAft>
                <a:buFont typeface="Arial" panose="020B0604020202020204" pitchFamily="34" charset="0"/>
                <a:buChar char="•"/>
              </a:pPr>
              <a:r>
                <a:rPr lang="en-US" sz="700">
                  <a:latin typeface="+mj-lt"/>
                </a:rPr>
                <a:t>Big firm</a:t>
              </a:r>
            </a:p>
            <a:p>
              <a:pPr marL="171450" indent="-171450">
                <a:spcAft>
                  <a:spcPts val="100"/>
                </a:spcAft>
                <a:buFont typeface="Arial" panose="020B0604020202020204" pitchFamily="34" charset="0"/>
                <a:buChar char="•"/>
              </a:pPr>
              <a:r>
                <a:rPr lang="en-US" sz="700">
                  <a:latin typeface="+mj-lt"/>
                </a:rPr>
                <a:t>Administrative place</a:t>
              </a:r>
            </a:p>
            <a:p>
              <a:pPr marL="171450" indent="-171450">
                <a:spcAft>
                  <a:spcPts val="100"/>
                </a:spcAft>
                <a:buFont typeface="Arial" panose="020B0604020202020204" pitchFamily="34" charset="0"/>
                <a:buChar char="•"/>
              </a:pPr>
              <a:r>
                <a:rPr lang="en-US" sz="700">
                  <a:latin typeface="+mj-lt"/>
                </a:rPr>
                <a:t>Specialized site and social networks </a:t>
              </a:r>
            </a:p>
          </p:txBody>
        </p:sp>
      </p:grpSp>
      <p:grpSp>
        <p:nvGrpSpPr>
          <p:cNvPr id="49" name="Group 48">
            <a:extLst>
              <a:ext uri="{FF2B5EF4-FFF2-40B4-BE49-F238E27FC236}">
                <a16:creationId xmlns:a16="http://schemas.microsoft.com/office/drawing/2014/main" id="{94AA3FBE-9AB0-453D-A174-83D82A250982}"/>
              </a:ext>
            </a:extLst>
          </p:cNvPr>
          <p:cNvGrpSpPr/>
          <p:nvPr/>
        </p:nvGrpSpPr>
        <p:grpSpPr>
          <a:xfrm>
            <a:off x="2100142" y="1334270"/>
            <a:ext cx="1445014" cy="1651618"/>
            <a:chOff x="2001894" y="1334270"/>
            <a:chExt cx="1445014" cy="1651618"/>
          </a:xfrm>
        </p:grpSpPr>
        <p:pic>
          <p:nvPicPr>
            <p:cNvPr id="119" name="Graphic 118" descr="Gears">
              <a:extLst>
                <a:ext uri="{FF2B5EF4-FFF2-40B4-BE49-F238E27FC236}">
                  <a16:creationId xmlns:a16="http://schemas.microsoft.com/office/drawing/2014/main" id="{A5B3123E-F7E3-424F-AFBA-5EA83DDCB5E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780" y="1334270"/>
              <a:ext cx="285243" cy="285486"/>
            </a:xfrm>
            <a:prstGeom prst="rect">
              <a:avLst/>
            </a:prstGeom>
          </p:spPr>
        </p:pic>
        <p:sp>
          <p:nvSpPr>
            <p:cNvPr id="123" name="ZoneTexte 47">
              <a:extLst>
                <a:ext uri="{FF2B5EF4-FFF2-40B4-BE49-F238E27FC236}">
                  <a16:creationId xmlns:a16="http://schemas.microsoft.com/office/drawing/2014/main" id="{6C262285-7F1E-4912-8A61-DF9A392B9BD9}"/>
                </a:ext>
              </a:extLst>
            </p:cNvPr>
            <p:cNvSpPr txBox="1"/>
            <p:nvPr/>
          </p:nvSpPr>
          <p:spPr>
            <a:xfrm>
              <a:off x="2001894" y="1644633"/>
              <a:ext cx="1445014" cy="846386"/>
            </a:xfrm>
            <a:prstGeom prst="rect">
              <a:avLst/>
            </a:prstGeom>
            <a:noFill/>
          </p:spPr>
          <p:txBody>
            <a:bodyPr wrap="square" rtlCol="0">
              <a:spAutoFit/>
            </a:bodyPr>
            <a:lstStyle/>
            <a:p>
              <a:pPr algn="just">
                <a:spcAft>
                  <a:spcPts val="100"/>
                </a:spcAft>
              </a:pPr>
              <a:r>
                <a:rPr lang="en-US" sz="700">
                  <a:latin typeface="+mj-lt"/>
                </a:rPr>
                <a:t>That regulation change has induced the emergence of </a:t>
              </a:r>
              <a:r>
                <a:rPr lang="en-US" sz="700">
                  <a:solidFill>
                    <a:srgbClr val="009DB0"/>
                  </a:solidFill>
                  <a:latin typeface="+mj-lt"/>
                </a:rPr>
                <a:t>new players </a:t>
              </a:r>
              <a:r>
                <a:rPr lang="en-US" sz="700">
                  <a:latin typeface="+mj-lt"/>
                </a:rPr>
                <a:t>that offer </a:t>
              </a:r>
              <a:r>
                <a:rPr lang="en-US" sz="700">
                  <a:solidFill>
                    <a:srgbClr val="009DB0"/>
                  </a:solidFill>
                  <a:latin typeface="+mj-lt"/>
                </a:rPr>
                <a:t>white-label core banking solutions </a:t>
              </a:r>
              <a:r>
                <a:rPr lang="en-US" sz="700">
                  <a:latin typeface="+mj-lt"/>
                </a:rPr>
                <a:t>and thus facilitate the </a:t>
              </a:r>
              <a:r>
                <a:rPr lang="en-US" sz="700">
                  <a:solidFill>
                    <a:srgbClr val="009DB0"/>
                  </a:solidFill>
                  <a:latin typeface="+mj-lt"/>
                </a:rPr>
                <a:t>creation of many neo-banks </a:t>
              </a:r>
            </a:p>
          </p:txBody>
        </p:sp>
        <p:pic>
          <p:nvPicPr>
            <p:cNvPr id="125" name="Picture 2" descr="Treezor — Wikipédia">
              <a:extLst>
                <a:ext uri="{FF2B5EF4-FFF2-40B4-BE49-F238E27FC236}">
                  <a16:creationId xmlns:a16="http://schemas.microsoft.com/office/drawing/2014/main" id="{209E5B9D-4BFE-4C8D-8208-BF76EA25228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86881" y="2455795"/>
              <a:ext cx="486168" cy="17556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Bankable - Banking as a Service - Bankable">
              <a:extLst>
                <a:ext uri="{FF2B5EF4-FFF2-40B4-BE49-F238E27FC236}">
                  <a16:creationId xmlns:a16="http://schemas.microsoft.com/office/drawing/2014/main" id="{E2289E7D-D8BE-46FB-9364-8671EE68CE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85078" y="2475178"/>
              <a:ext cx="515081" cy="114198"/>
            </a:xfrm>
            <a:prstGeom prst="rect">
              <a:avLst/>
            </a:prstGeom>
            <a:noFill/>
            <a:extLst>
              <a:ext uri="{909E8E84-426E-40DD-AFC4-6F175D3DCCD1}">
                <a14:hiddenFill xmlns:a14="http://schemas.microsoft.com/office/drawing/2010/main">
                  <a:solidFill>
                    <a:srgbClr val="FFFFFF"/>
                  </a:solidFill>
                </a14:hiddenFill>
              </a:ext>
            </a:extLst>
          </p:spPr>
        </p:pic>
        <p:sp>
          <p:nvSpPr>
            <p:cNvPr id="223" name="Speech Bubble: Rectangle 222">
              <a:extLst>
                <a:ext uri="{FF2B5EF4-FFF2-40B4-BE49-F238E27FC236}">
                  <a16:creationId xmlns:a16="http://schemas.microsoft.com/office/drawing/2014/main" id="{669A696E-4259-4A1F-ABEB-3E21A5FC763F}"/>
                </a:ext>
              </a:extLst>
            </p:cNvPr>
            <p:cNvSpPr/>
            <p:nvPr/>
          </p:nvSpPr>
          <p:spPr>
            <a:xfrm>
              <a:off x="2077940" y="2698278"/>
              <a:ext cx="619595" cy="277569"/>
            </a:xfrm>
            <a:prstGeom prst="wedgeRectCallout">
              <a:avLst>
                <a:gd name="adj1" fmla="val -1361"/>
                <a:gd name="adj2" fmla="val -7933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 descr="Avis Shine : Que penser de ce compte bancaire professionnel ?">
              <a:extLst>
                <a:ext uri="{FF2B5EF4-FFF2-40B4-BE49-F238E27FC236}">
                  <a16:creationId xmlns:a16="http://schemas.microsoft.com/office/drawing/2014/main" id="{09BF8EBC-3486-4180-AA3F-F510D31DECA8}"/>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619" y="2784992"/>
              <a:ext cx="401792" cy="20089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QONTO - Comparatif des banques Banketto">
              <a:extLst>
                <a:ext uri="{FF2B5EF4-FFF2-40B4-BE49-F238E27FC236}">
                  <a16:creationId xmlns:a16="http://schemas.microsoft.com/office/drawing/2014/main" id="{30828D29-4103-4D88-9EE1-A99C6145FFB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7397" b="27920"/>
            <a:stretch/>
          </p:blipFill>
          <p:spPr bwMode="auto">
            <a:xfrm>
              <a:off x="2077940" y="2688237"/>
              <a:ext cx="486168" cy="173785"/>
            </a:xfrm>
            <a:prstGeom prst="rect">
              <a:avLst/>
            </a:prstGeom>
            <a:noFill/>
            <a:extLst>
              <a:ext uri="{909E8E84-426E-40DD-AFC4-6F175D3DCCD1}">
                <a14:hiddenFill xmlns:a14="http://schemas.microsoft.com/office/drawing/2010/main">
                  <a:solidFill>
                    <a:srgbClr val="FFFFFF"/>
                  </a:solidFill>
                </a14:hiddenFill>
              </a:ext>
            </a:extLst>
          </p:spPr>
        </p:pic>
        <p:sp>
          <p:nvSpPr>
            <p:cNvPr id="226" name="Speech Bubble: Rectangle 225">
              <a:extLst>
                <a:ext uri="{FF2B5EF4-FFF2-40B4-BE49-F238E27FC236}">
                  <a16:creationId xmlns:a16="http://schemas.microsoft.com/office/drawing/2014/main" id="{CFD69E8D-E5D9-4852-BF03-11C222A41F02}"/>
                </a:ext>
              </a:extLst>
            </p:cNvPr>
            <p:cNvSpPr/>
            <p:nvPr/>
          </p:nvSpPr>
          <p:spPr>
            <a:xfrm>
              <a:off x="2827313" y="2694403"/>
              <a:ext cx="619595" cy="277569"/>
            </a:xfrm>
            <a:prstGeom prst="wedgeRectCallout">
              <a:avLst>
                <a:gd name="adj1" fmla="val -35694"/>
                <a:gd name="adj2" fmla="val -8391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a Banque en Plus Simple | Kard">
              <a:extLst>
                <a:ext uri="{FF2B5EF4-FFF2-40B4-BE49-F238E27FC236}">
                  <a16:creationId xmlns:a16="http://schemas.microsoft.com/office/drawing/2014/main" id="{A5EC7F27-F73B-4AE9-ABD6-9F2A6A1F66BC}"/>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15" t="7077" r="25993" b="7067"/>
            <a:stretch/>
          </p:blipFill>
          <p:spPr bwMode="auto">
            <a:xfrm>
              <a:off x="3034019" y="2722533"/>
              <a:ext cx="206183" cy="2213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DFC7CB16-6CBF-45E3-AA3C-BB78E67EB377}"/>
              </a:ext>
            </a:extLst>
          </p:cNvPr>
          <p:cNvGrpSpPr/>
          <p:nvPr/>
        </p:nvGrpSpPr>
        <p:grpSpPr>
          <a:xfrm>
            <a:off x="6189034" y="4710719"/>
            <a:ext cx="1996126" cy="1352932"/>
            <a:chOff x="6294599" y="1422132"/>
            <a:chExt cx="3448278" cy="2330717"/>
          </a:xfrm>
        </p:grpSpPr>
        <p:sp>
          <p:nvSpPr>
            <p:cNvPr id="66" name="ZoneTexte 169">
              <a:extLst>
                <a:ext uri="{FF2B5EF4-FFF2-40B4-BE49-F238E27FC236}">
                  <a16:creationId xmlns:a16="http://schemas.microsoft.com/office/drawing/2014/main" id="{FCB9F21E-5C09-43E9-93EF-38286AD48820}"/>
                </a:ext>
              </a:extLst>
            </p:cNvPr>
            <p:cNvSpPr txBox="1"/>
            <p:nvPr/>
          </p:nvSpPr>
          <p:spPr>
            <a:xfrm>
              <a:off x="8965485" y="3461233"/>
              <a:ext cx="777392" cy="2916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a:ln>
                    <a:noFill/>
                  </a:ln>
                  <a:effectLst/>
                  <a:uLnTx/>
                  <a:uFillTx/>
                  <a:latin typeface="+mj-lt"/>
                </a:rPr>
                <a:t>Date</a:t>
              </a:r>
            </a:p>
          </p:txBody>
        </p:sp>
        <p:grpSp>
          <p:nvGrpSpPr>
            <p:cNvPr id="67" name="Group 66">
              <a:extLst>
                <a:ext uri="{FF2B5EF4-FFF2-40B4-BE49-F238E27FC236}">
                  <a16:creationId xmlns:a16="http://schemas.microsoft.com/office/drawing/2014/main" id="{A6D1E0F8-D533-4198-A28B-E515EE5A46BC}"/>
                </a:ext>
              </a:extLst>
            </p:cNvPr>
            <p:cNvGrpSpPr/>
            <p:nvPr/>
          </p:nvGrpSpPr>
          <p:grpSpPr>
            <a:xfrm>
              <a:off x="6294599" y="1422132"/>
              <a:ext cx="2909435" cy="2154577"/>
              <a:chOff x="6286334" y="1404583"/>
              <a:chExt cx="2909435" cy="2154577"/>
            </a:xfrm>
          </p:grpSpPr>
          <p:cxnSp>
            <p:nvCxnSpPr>
              <p:cNvPr id="68" name="Connecteur droit 91">
                <a:extLst>
                  <a:ext uri="{FF2B5EF4-FFF2-40B4-BE49-F238E27FC236}">
                    <a16:creationId xmlns:a16="http://schemas.microsoft.com/office/drawing/2014/main" id="{1F79CC3F-6BC5-47D6-9A11-11DDAA57F372}"/>
                  </a:ext>
                </a:extLst>
              </p:cNvPr>
              <p:cNvCxnSpPr>
                <a:cxnSpLocks/>
              </p:cNvCxnSpPr>
              <p:nvPr/>
            </p:nvCxnSpPr>
            <p:spPr bwMode="auto">
              <a:xfrm>
                <a:off x="8139529" y="2280126"/>
                <a:ext cx="738087" cy="0"/>
              </a:xfrm>
              <a:prstGeom prst="line">
                <a:avLst/>
              </a:prstGeom>
              <a:solidFill>
                <a:srgbClr val="000000"/>
              </a:solidFill>
              <a:ln w="9525" cap="flat" cmpd="sng" algn="ctr">
                <a:solidFill>
                  <a:srgbClr val="C40021"/>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9" name="ZoneTexte 95">
                <a:extLst>
                  <a:ext uri="{FF2B5EF4-FFF2-40B4-BE49-F238E27FC236}">
                    <a16:creationId xmlns:a16="http://schemas.microsoft.com/office/drawing/2014/main" id="{35500D1C-1D8A-45E6-885A-5B8D3F51ED6A}"/>
                  </a:ext>
                </a:extLst>
              </p:cNvPr>
              <p:cNvSpPr txBox="1"/>
              <p:nvPr/>
            </p:nvSpPr>
            <p:spPr>
              <a:xfrm>
                <a:off x="6993066" y="1404583"/>
                <a:ext cx="2202703" cy="477191"/>
              </a:xfrm>
              <a:prstGeom prst="rect">
                <a:avLst/>
              </a:prstGeom>
              <a:noFill/>
            </p:spPr>
            <p:txBody>
              <a:bodyPr wrap="square" rtlCol="0">
                <a:spAutoFit/>
              </a:bodyPr>
              <a:lstStyle>
                <a:defPPr>
                  <a:defRPr lang="fr-FR"/>
                </a:defPPr>
                <a:lvl1pPr>
                  <a:defRPr sz="1100">
                    <a:solidFill>
                      <a:schemeClr val="accent4"/>
                    </a:solidFill>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a:ln>
                      <a:noFill/>
                    </a:ln>
                    <a:solidFill>
                      <a:schemeClr val="tx1"/>
                    </a:solidFill>
                    <a:effectLst/>
                    <a:uLnTx/>
                    <a:uFillTx/>
                  </a:rPr>
                  <a:t>Exceptional incomes can be mapped to life events</a:t>
                </a:r>
              </a:p>
            </p:txBody>
          </p:sp>
          <p:cxnSp>
            <p:nvCxnSpPr>
              <p:cNvPr id="70" name="Connecteur droit avec flèche 160">
                <a:extLst>
                  <a:ext uri="{FF2B5EF4-FFF2-40B4-BE49-F238E27FC236}">
                    <a16:creationId xmlns:a16="http://schemas.microsoft.com/office/drawing/2014/main" id="{89A64031-F726-402C-AF31-135E76C6A690}"/>
                  </a:ext>
                </a:extLst>
              </p:cNvPr>
              <p:cNvCxnSpPr>
                <a:cxnSpLocks/>
              </p:cNvCxnSpPr>
              <p:nvPr/>
            </p:nvCxnSpPr>
            <p:spPr bwMode="auto">
              <a:xfrm flipV="1">
                <a:off x="6617947" y="1894676"/>
                <a:ext cx="0" cy="1664484"/>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1" name="Connecteur droit avec flèche 161">
                <a:extLst>
                  <a:ext uri="{FF2B5EF4-FFF2-40B4-BE49-F238E27FC236}">
                    <a16:creationId xmlns:a16="http://schemas.microsoft.com/office/drawing/2014/main" id="{C73C2753-39A9-48B5-88C7-1FFEB0E610C1}"/>
                  </a:ext>
                </a:extLst>
              </p:cNvPr>
              <p:cNvCxnSpPr>
                <a:cxnSpLocks/>
              </p:cNvCxnSpPr>
              <p:nvPr/>
            </p:nvCxnSpPr>
            <p:spPr bwMode="auto">
              <a:xfrm>
                <a:off x="6617947" y="3558076"/>
                <a:ext cx="2459459" cy="0"/>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2" name="Ellipse 162">
                <a:extLst>
                  <a:ext uri="{FF2B5EF4-FFF2-40B4-BE49-F238E27FC236}">
                    <a16:creationId xmlns:a16="http://schemas.microsoft.com/office/drawing/2014/main" id="{8211D0F4-4235-419B-9FA2-E40711839C6C}"/>
                  </a:ext>
                </a:extLst>
              </p:cNvPr>
              <p:cNvSpPr/>
              <p:nvPr/>
            </p:nvSpPr>
            <p:spPr bwMode="auto">
              <a:xfrm>
                <a:off x="6761963" y="314730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B59AB0"/>
                  </a:solidFill>
                  <a:effectLst/>
                  <a:uLnTx/>
                  <a:uFillTx/>
                  <a:latin typeface="Arial" charset="0"/>
                  <a:ea typeface="ＭＳ Ｐゴシック" charset="0"/>
                  <a:cs typeface="Arial" charset="0"/>
                </a:endParaRPr>
              </a:p>
            </p:txBody>
          </p:sp>
          <p:sp>
            <p:nvSpPr>
              <p:cNvPr id="73" name="Ellipse 163">
                <a:extLst>
                  <a:ext uri="{FF2B5EF4-FFF2-40B4-BE49-F238E27FC236}">
                    <a16:creationId xmlns:a16="http://schemas.microsoft.com/office/drawing/2014/main" id="{AC6E8136-D92E-4947-9BF6-BF76A8BE77D3}"/>
                  </a:ext>
                </a:extLst>
              </p:cNvPr>
              <p:cNvSpPr/>
              <p:nvPr/>
            </p:nvSpPr>
            <p:spPr bwMode="auto">
              <a:xfrm>
                <a:off x="6990446" y="3141388"/>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B59AB0"/>
                  </a:solidFill>
                  <a:effectLst/>
                  <a:uLnTx/>
                  <a:uFillTx/>
                  <a:latin typeface="Arial" charset="0"/>
                  <a:ea typeface="ＭＳ Ｐゴシック" charset="0"/>
                  <a:cs typeface="Arial" charset="0"/>
                </a:endParaRPr>
              </a:p>
            </p:txBody>
          </p:sp>
          <p:sp>
            <p:nvSpPr>
              <p:cNvPr id="74" name="Ellipse 164">
                <a:extLst>
                  <a:ext uri="{FF2B5EF4-FFF2-40B4-BE49-F238E27FC236}">
                    <a16:creationId xmlns:a16="http://schemas.microsoft.com/office/drawing/2014/main" id="{400D939D-032D-4B18-A2EC-74362E16A322}"/>
                  </a:ext>
                </a:extLst>
              </p:cNvPr>
              <p:cNvSpPr/>
              <p:nvPr/>
            </p:nvSpPr>
            <p:spPr bwMode="auto">
              <a:xfrm>
                <a:off x="7218929" y="307878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B59AB0"/>
                  </a:solidFill>
                  <a:effectLst/>
                  <a:uLnTx/>
                  <a:uFillTx/>
                  <a:latin typeface="Arial" charset="0"/>
                  <a:ea typeface="ＭＳ Ｐゴシック" charset="0"/>
                  <a:cs typeface="Arial" charset="0"/>
                </a:endParaRPr>
              </a:p>
            </p:txBody>
          </p:sp>
          <p:sp>
            <p:nvSpPr>
              <p:cNvPr id="75" name="Ellipse 165">
                <a:extLst>
                  <a:ext uri="{FF2B5EF4-FFF2-40B4-BE49-F238E27FC236}">
                    <a16:creationId xmlns:a16="http://schemas.microsoft.com/office/drawing/2014/main" id="{FC3E84D4-2111-4D06-BDAA-67A9506C8D26}"/>
                  </a:ext>
                </a:extLst>
              </p:cNvPr>
              <p:cNvSpPr/>
              <p:nvPr/>
            </p:nvSpPr>
            <p:spPr bwMode="auto">
              <a:xfrm>
                <a:off x="7447412" y="2995702"/>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B59AB0"/>
                  </a:solidFill>
                  <a:effectLst/>
                  <a:uLnTx/>
                  <a:uFillTx/>
                  <a:latin typeface="Arial" charset="0"/>
                  <a:ea typeface="ＭＳ Ｐゴシック" charset="0"/>
                  <a:cs typeface="Arial" charset="0"/>
                </a:endParaRPr>
              </a:p>
            </p:txBody>
          </p:sp>
          <p:sp>
            <p:nvSpPr>
              <p:cNvPr id="76" name="Ellipse 166">
                <a:extLst>
                  <a:ext uri="{FF2B5EF4-FFF2-40B4-BE49-F238E27FC236}">
                    <a16:creationId xmlns:a16="http://schemas.microsoft.com/office/drawing/2014/main" id="{FCBD5C4D-B37F-4CE7-AEB6-41E578398A65}"/>
                  </a:ext>
                </a:extLst>
              </p:cNvPr>
              <p:cNvSpPr/>
              <p:nvPr/>
            </p:nvSpPr>
            <p:spPr bwMode="auto">
              <a:xfrm>
                <a:off x="7675895" y="3078785"/>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B59AB0"/>
                  </a:solidFill>
                  <a:effectLst/>
                  <a:uLnTx/>
                  <a:uFillTx/>
                  <a:latin typeface="Arial" charset="0"/>
                  <a:ea typeface="ＭＳ Ｐゴシック" charset="0"/>
                  <a:cs typeface="Arial" charset="0"/>
                </a:endParaRPr>
              </a:p>
            </p:txBody>
          </p:sp>
          <p:sp>
            <p:nvSpPr>
              <p:cNvPr id="77" name="Ellipse 167">
                <a:extLst>
                  <a:ext uri="{FF2B5EF4-FFF2-40B4-BE49-F238E27FC236}">
                    <a16:creationId xmlns:a16="http://schemas.microsoft.com/office/drawing/2014/main" id="{A60EEE34-37BF-422F-8EBF-53855D3AD96C}"/>
                  </a:ext>
                </a:extLst>
              </p:cNvPr>
              <p:cNvSpPr/>
              <p:nvPr/>
            </p:nvSpPr>
            <p:spPr bwMode="auto">
              <a:xfrm>
                <a:off x="7904378" y="3139718"/>
                <a:ext cx="72008" cy="72008"/>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000000"/>
                  </a:solidFill>
                  <a:effectLst/>
                  <a:uLnTx/>
                  <a:uFillTx/>
                  <a:latin typeface="Arial" charset="0"/>
                  <a:ea typeface="ＭＳ Ｐゴシック" charset="0"/>
                  <a:cs typeface="Arial" charset="0"/>
                </a:endParaRPr>
              </a:p>
            </p:txBody>
          </p:sp>
          <p:sp>
            <p:nvSpPr>
              <p:cNvPr id="78" name="ZoneTexte 168">
                <a:extLst>
                  <a:ext uri="{FF2B5EF4-FFF2-40B4-BE49-F238E27FC236}">
                    <a16:creationId xmlns:a16="http://schemas.microsoft.com/office/drawing/2014/main" id="{8A382109-DD1D-4838-9C9A-34886EA86B67}"/>
                  </a:ext>
                </a:extLst>
              </p:cNvPr>
              <p:cNvSpPr txBox="1"/>
              <p:nvPr/>
            </p:nvSpPr>
            <p:spPr>
              <a:xfrm>
                <a:off x="6949624" y="2598630"/>
                <a:ext cx="867378" cy="4241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 kern="0">
                    <a:solidFill>
                      <a:srgbClr val="B59AB0"/>
                    </a:solidFill>
                    <a:latin typeface="+mj-lt"/>
                  </a:rPr>
                  <a:t>“Normal” balance</a:t>
                </a:r>
                <a:endParaRPr kumimoji="0" lang="en-US" sz="500" b="0" i="0" u="none" strike="noStrike" kern="0" cap="none" spc="0" normalizeH="0" baseline="0">
                  <a:ln>
                    <a:noFill/>
                  </a:ln>
                  <a:solidFill>
                    <a:srgbClr val="B59AB0"/>
                  </a:solidFill>
                  <a:effectLst/>
                  <a:uLnTx/>
                  <a:uFillTx/>
                  <a:latin typeface="+mj-lt"/>
                </a:endParaRPr>
              </a:p>
            </p:txBody>
          </p:sp>
          <p:cxnSp>
            <p:nvCxnSpPr>
              <p:cNvPr id="79" name="Connecteur droit 171">
                <a:extLst>
                  <a:ext uri="{FF2B5EF4-FFF2-40B4-BE49-F238E27FC236}">
                    <a16:creationId xmlns:a16="http://schemas.microsoft.com/office/drawing/2014/main" id="{AEE076A9-0854-40AC-8DCB-2B36306FDD73}"/>
                  </a:ext>
                </a:extLst>
              </p:cNvPr>
              <p:cNvCxnSpPr>
                <a:cxnSpLocks/>
              </p:cNvCxnSpPr>
              <p:nvPr/>
            </p:nvCxnSpPr>
            <p:spPr bwMode="auto">
              <a:xfrm>
                <a:off x="6771245" y="3128448"/>
                <a:ext cx="1224136" cy="0"/>
              </a:xfrm>
              <a:prstGeom prst="line">
                <a:avLst/>
              </a:prstGeom>
              <a:solidFill>
                <a:srgbClr val="000000"/>
              </a:solidFill>
              <a:ln w="9525" cap="flat" cmpd="sng" algn="ctr">
                <a:solidFill>
                  <a:srgbClr val="B59A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0" name="Ellipse 172">
                <a:extLst>
                  <a:ext uri="{FF2B5EF4-FFF2-40B4-BE49-F238E27FC236}">
                    <a16:creationId xmlns:a16="http://schemas.microsoft.com/office/drawing/2014/main" id="{B8B4FEFE-79FF-4714-8A56-958B75BB2823}"/>
                  </a:ext>
                </a:extLst>
              </p:cNvPr>
              <p:cNvSpPr/>
              <p:nvPr/>
            </p:nvSpPr>
            <p:spPr bwMode="auto">
              <a:xfrm>
                <a:off x="8132861" y="2246278"/>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000000"/>
                  </a:solidFill>
                  <a:effectLst/>
                  <a:uLnTx/>
                  <a:uFillTx/>
                  <a:latin typeface="Arial" charset="0"/>
                  <a:ea typeface="ＭＳ Ｐゴシック" charset="0"/>
                  <a:cs typeface="Arial" charset="0"/>
                </a:endParaRPr>
              </a:p>
            </p:txBody>
          </p:sp>
          <p:sp>
            <p:nvSpPr>
              <p:cNvPr id="81" name="Ellipse 173">
                <a:extLst>
                  <a:ext uri="{FF2B5EF4-FFF2-40B4-BE49-F238E27FC236}">
                    <a16:creationId xmlns:a16="http://schemas.microsoft.com/office/drawing/2014/main" id="{EDBADDA5-0D8C-484C-803D-94F6D68B24CF}"/>
                  </a:ext>
                </a:extLst>
              </p:cNvPr>
              <p:cNvSpPr/>
              <p:nvPr/>
            </p:nvSpPr>
            <p:spPr bwMode="auto">
              <a:xfrm>
                <a:off x="8361344" y="2174270"/>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000000"/>
                  </a:solidFill>
                  <a:effectLst/>
                  <a:uLnTx/>
                  <a:uFillTx/>
                  <a:latin typeface="Arial" charset="0"/>
                  <a:ea typeface="ＭＳ Ｐゴシック" charset="0"/>
                  <a:cs typeface="Arial" charset="0"/>
                </a:endParaRPr>
              </a:p>
            </p:txBody>
          </p:sp>
          <p:sp>
            <p:nvSpPr>
              <p:cNvPr id="82" name="Ellipse 174">
                <a:extLst>
                  <a:ext uri="{FF2B5EF4-FFF2-40B4-BE49-F238E27FC236}">
                    <a16:creationId xmlns:a16="http://schemas.microsoft.com/office/drawing/2014/main" id="{BD22461E-0095-4398-AEF1-C291EAAC27A9}"/>
                  </a:ext>
                </a:extLst>
              </p:cNvPr>
              <p:cNvSpPr/>
              <p:nvPr/>
            </p:nvSpPr>
            <p:spPr bwMode="auto">
              <a:xfrm>
                <a:off x="8589827" y="2277235"/>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000000"/>
                  </a:solidFill>
                  <a:effectLst/>
                  <a:uLnTx/>
                  <a:uFillTx/>
                  <a:latin typeface="Arial" charset="0"/>
                  <a:ea typeface="ＭＳ Ｐゴシック" charset="0"/>
                  <a:cs typeface="Arial" charset="0"/>
                </a:endParaRPr>
              </a:p>
            </p:txBody>
          </p:sp>
          <p:sp>
            <p:nvSpPr>
              <p:cNvPr id="83" name="Ellipse 175">
                <a:extLst>
                  <a:ext uri="{FF2B5EF4-FFF2-40B4-BE49-F238E27FC236}">
                    <a16:creationId xmlns:a16="http://schemas.microsoft.com/office/drawing/2014/main" id="{78D1A04A-DEA7-4AC9-A21B-89D319A568EC}"/>
                  </a:ext>
                </a:extLst>
              </p:cNvPr>
              <p:cNvSpPr/>
              <p:nvPr/>
            </p:nvSpPr>
            <p:spPr bwMode="auto">
              <a:xfrm>
                <a:off x="8818308" y="2224846"/>
                <a:ext cx="72008" cy="72008"/>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a:ln>
                    <a:noFill/>
                  </a:ln>
                  <a:solidFill>
                    <a:srgbClr val="000000"/>
                  </a:solidFill>
                  <a:effectLst/>
                  <a:uLnTx/>
                  <a:uFillTx/>
                  <a:latin typeface="Arial" charset="0"/>
                  <a:ea typeface="ＭＳ Ｐゴシック" charset="0"/>
                  <a:cs typeface="Arial" charset="0"/>
                </a:endParaRPr>
              </a:p>
            </p:txBody>
          </p:sp>
          <p:sp>
            <p:nvSpPr>
              <p:cNvPr id="84" name="ZoneTexte 176">
                <a:extLst>
                  <a:ext uri="{FF2B5EF4-FFF2-40B4-BE49-F238E27FC236}">
                    <a16:creationId xmlns:a16="http://schemas.microsoft.com/office/drawing/2014/main" id="{DBAE45E7-B8A8-4BF8-B61A-7A2040D35B3B}"/>
                  </a:ext>
                </a:extLst>
              </p:cNvPr>
              <p:cNvSpPr txBox="1"/>
              <p:nvPr/>
            </p:nvSpPr>
            <p:spPr>
              <a:xfrm>
                <a:off x="8058388" y="1833948"/>
                <a:ext cx="1122373" cy="4241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a:ln>
                      <a:noFill/>
                    </a:ln>
                    <a:solidFill>
                      <a:srgbClr val="C40021"/>
                    </a:solidFill>
                    <a:effectLst/>
                    <a:uLnTx/>
                    <a:uFillTx/>
                    <a:latin typeface="+mj-lt"/>
                  </a:rPr>
                  <a:t>“Exceptional” balance</a:t>
                </a:r>
              </a:p>
            </p:txBody>
          </p:sp>
          <p:cxnSp>
            <p:nvCxnSpPr>
              <p:cNvPr id="85" name="Connecteur droit 177">
                <a:extLst>
                  <a:ext uri="{FF2B5EF4-FFF2-40B4-BE49-F238E27FC236}">
                    <a16:creationId xmlns:a16="http://schemas.microsoft.com/office/drawing/2014/main" id="{F3ADEF52-157C-427F-8215-F795C92A2143}"/>
                  </a:ext>
                </a:extLst>
              </p:cNvPr>
              <p:cNvCxnSpPr>
                <a:cxnSpLocks/>
                <a:stCxn id="77" idx="7"/>
                <a:endCxn id="80" idx="5"/>
              </p:cNvCxnSpPr>
              <p:nvPr/>
            </p:nvCxnSpPr>
            <p:spPr bwMode="auto">
              <a:xfrm flipV="1">
                <a:off x="7965841" y="2307741"/>
                <a:ext cx="228483" cy="842522"/>
              </a:xfrm>
              <a:prstGeom prst="line">
                <a:avLst/>
              </a:prstGeom>
              <a:solidFill>
                <a:srgbClr val="000000"/>
              </a:solidFill>
              <a:ln w="9525" cap="flat" cmpd="sng" algn="ctr">
                <a:solidFill>
                  <a:srgbClr val="FFFFFF">
                    <a:lumMod val="50000"/>
                  </a:srgbClr>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6" name="ZoneTexte 74">
                <a:extLst>
                  <a:ext uri="{FF2B5EF4-FFF2-40B4-BE49-F238E27FC236}">
                    <a16:creationId xmlns:a16="http://schemas.microsoft.com/office/drawing/2014/main" id="{33FCC499-F2C1-4CC4-A540-03CB234B2F17}"/>
                  </a:ext>
                </a:extLst>
              </p:cNvPr>
              <p:cNvSpPr txBox="1"/>
              <p:nvPr/>
            </p:nvSpPr>
            <p:spPr>
              <a:xfrm rot="16200000">
                <a:off x="5674319" y="2445961"/>
                <a:ext cx="1516454" cy="292423"/>
              </a:xfrm>
              <a:prstGeom prst="rect">
                <a:avLst/>
              </a:prstGeom>
              <a:noFill/>
            </p:spPr>
            <p:txBody>
              <a:bodyPr wrap="square" rtlCol="0">
                <a:spAutoFit/>
              </a:bodyPr>
              <a:lstStyle/>
              <a:p>
                <a:pPr algn="l"/>
                <a:r>
                  <a:rPr lang="en-US" sz="500">
                    <a:latin typeface="+mj-lt"/>
                  </a:rPr>
                  <a:t>Balance evolution €</a:t>
                </a:r>
              </a:p>
            </p:txBody>
          </p:sp>
          <p:cxnSp>
            <p:nvCxnSpPr>
              <p:cNvPr id="87" name="Straight Arrow Connector 86">
                <a:extLst>
                  <a:ext uri="{FF2B5EF4-FFF2-40B4-BE49-F238E27FC236}">
                    <a16:creationId xmlns:a16="http://schemas.microsoft.com/office/drawing/2014/main" id="{A775860D-844F-40F6-A342-E3B83BD586A2}"/>
                  </a:ext>
                </a:extLst>
              </p:cNvPr>
              <p:cNvCxnSpPr>
                <a:cxnSpLocks/>
              </p:cNvCxnSpPr>
              <p:nvPr/>
            </p:nvCxnSpPr>
            <p:spPr bwMode="auto">
              <a:xfrm>
                <a:off x="8218238" y="2394545"/>
                <a:ext cx="0" cy="720244"/>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88" name="TextBox 87">
                <a:extLst>
                  <a:ext uri="{FF2B5EF4-FFF2-40B4-BE49-F238E27FC236}">
                    <a16:creationId xmlns:a16="http://schemas.microsoft.com/office/drawing/2014/main" id="{4296293F-4870-48FC-982E-14E647B70B47}"/>
                  </a:ext>
                </a:extLst>
              </p:cNvPr>
              <p:cNvSpPr txBox="1"/>
              <p:nvPr/>
            </p:nvSpPr>
            <p:spPr>
              <a:xfrm>
                <a:off x="8237503" y="2602129"/>
                <a:ext cx="706689" cy="291616"/>
              </a:xfrm>
              <a:prstGeom prst="rect">
                <a:avLst/>
              </a:prstGeom>
              <a:noFill/>
            </p:spPr>
            <p:txBody>
              <a:bodyPr wrap="none" rtlCol="0">
                <a:spAutoFit/>
              </a:bodyPr>
              <a:lstStyle/>
              <a:p>
                <a:r>
                  <a:rPr lang="en-US" sz="500">
                    <a:solidFill>
                      <a:srgbClr val="009DB0"/>
                    </a:solidFill>
                    <a:latin typeface="+mj-lt"/>
                  </a:rPr>
                  <a:t>Legacy</a:t>
                </a:r>
                <a:endParaRPr lang="en-US" sz="600">
                  <a:solidFill>
                    <a:srgbClr val="009DB0"/>
                  </a:solidFill>
                  <a:latin typeface="+mj-lt"/>
                </a:endParaRPr>
              </a:p>
            </p:txBody>
          </p:sp>
        </p:grpSp>
      </p:grpSp>
      <p:grpSp>
        <p:nvGrpSpPr>
          <p:cNvPr id="41" name="Group 40">
            <a:extLst>
              <a:ext uri="{FF2B5EF4-FFF2-40B4-BE49-F238E27FC236}">
                <a16:creationId xmlns:a16="http://schemas.microsoft.com/office/drawing/2014/main" id="{C9C92C2F-3BB1-4352-8A1B-6D997EEE036B}"/>
              </a:ext>
            </a:extLst>
          </p:cNvPr>
          <p:cNvGrpSpPr/>
          <p:nvPr/>
        </p:nvGrpSpPr>
        <p:grpSpPr>
          <a:xfrm>
            <a:off x="2432068" y="4425366"/>
            <a:ext cx="1445014" cy="1345362"/>
            <a:chOff x="2386473" y="4425366"/>
            <a:chExt cx="1445014" cy="1345362"/>
          </a:xfrm>
        </p:grpSpPr>
        <p:pic>
          <p:nvPicPr>
            <p:cNvPr id="14" name="Graphic 13" descr="Business Growth">
              <a:extLst>
                <a:ext uri="{FF2B5EF4-FFF2-40B4-BE49-F238E27FC236}">
                  <a16:creationId xmlns:a16="http://schemas.microsoft.com/office/drawing/2014/main" id="{68302FD3-801C-4A2B-BD4F-EDD6AB8F0CE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3647" y="4425366"/>
              <a:ext cx="390666" cy="390666"/>
            </a:xfrm>
            <a:prstGeom prst="rect">
              <a:avLst/>
            </a:prstGeom>
          </p:spPr>
        </p:pic>
        <p:sp>
          <p:nvSpPr>
            <p:cNvPr id="92" name="ZoneTexte 47">
              <a:extLst>
                <a:ext uri="{FF2B5EF4-FFF2-40B4-BE49-F238E27FC236}">
                  <a16:creationId xmlns:a16="http://schemas.microsoft.com/office/drawing/2014/main" id="{C432CFF0-161A-4E1D-907C-FC7403F289A2}"/>
                </a:ext>
              </a:extLst>
            </p:cNvPr>
            <p:cNvSpPr txBox="1"/>
            <p:nvPr/>
          </p:nvSpPr>
          <p:spPr>
            <a:xfrm>
              <a:off x="2386473" y="4911518"/>
              <a:ext cx="1445014" cy="859210"/>
            </a:xfrm>
            <a:prstGeom prst="rect">
              <a:avLst/>
            </a:prstGeom>
            <a:noFill/>
          </p:spPr>
          <p:txBody>
            <a:bodyPr wrap="square" rtlCol="0">
              <a:spAutoFit/>
            </a:bodyPr>
            <a:lstStyle/>
            <a:p>
              <a:pPr algn="ctr">
                <a:spcAft>
                  <a:spcPts val="100"/>
                </a:spcAft>
              </a:pPr>
              <a:r>
                <a:rPr lang="en-US" sz="700" b="1">
                  <a:solidFill>
                    <a:srgbClr val="009DB0"/>
                  </a:solidFill>
                  <a:latin typeface="+mj-lt"/>
                </a:rPr>
                <a:t>Customer acquisition</a:t>
              </a:r>
            </a:p>
            <a:p>
              <a:pPr algn="just">
                <a:spcAft>
                  <a:spcPts val="100"/>
                </a:spcAft>
              </a:pPr>
              <a:r>
                <a:rPr lang="en-US" sz="700">
                  <a:latin typeface="+mj-lt"/>
                </a:rPr>
                <a:t>That neo-bank would allow CG to </a:t>
              </a:r>
              <a:r>
                <a:rPr lang="en-US" sz="700">
                  <a:solidFill>
                    <a:srgbClr val="009DB0"/>
                  </a:solidFill>
                  <a:latin typeface="+mj-lt"/>
                </a:rPr>
                <a:t>increase their customer base</a:t>
              </a:r>
              <a:r>
                <a:rPr lang="en-US" sz="700">
                  <a:latin typeface="+mj-lt"/>
                </a:rPr>
                <a:t> by doing </a:t>
              </a:r>
              <a:r>
                <a:rPr lang="en-US" sz="700">
                  <a:solidFill>
                    <a:srgbClr val="009DB0"/>
                  </a:solidFill>
                  <a:latin typeface="+mj-lt"/>
                </a:rPr>
                <a:t>cross-selling</a:t>
              </a:r>
              <a:r>
                <a:rPr lang="en-US" sz="700">
                  <a:latin typeface="+mj-lt"/>
                </a:rPr>
                <a:t> between wealth management and banking activities</a:t>
              </a:r>
            </a:p>
          </p:txBody>
        </p:sp>
      </p:grpSp>
      <p:sp>
        <p:nvSpPr>
          <p:cNvPr id="17" name="Triangle isocèle 45">
            <a:extLst>
              <a:ext uri="{FF2B5EF4-FFF2-40B4-BE49-F238E27FC236}">
                <a16:creationId xmlns:a16="http://schemas.microsoft.com/office/drawing/2014/main" id="{2B0056F2-AFC7-4992-A940-2C1AEE38C269}"/>
              </a:ext>
            </a:extLst>
          </p:cNvPr>
          <p:cNvSpPr/>
          <p:nvPr/>
        </p:nvSpPr>
        <p:spPr bwMode="auto">
          <a:xfrm rot="5400000">
            <a:off x="5619611" y="5084311"/>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pic>
        <p:nvPicPr>
          <p:cNvPr id="19" name="Graphique 7" descr="Tête avec engrenages">
            <a:extLst>
              <a:ext uri="{FF2B5EF4-FFF2-40B4-BE49-F238E27FC236}">
                <a16:creationId xmlns:a16="http://schemas.microsoft.com/office/drawing/2014/main" id="{581A3FB6-FFAE-4B3E-8060-D73DF8644F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32522" y="4402437"/>
            <a:ext cx="360000" cy="360000"/>
          </a:xfrm>
          <a:prstGeom prst="rect">
            <a:avLst/>
          </a:prstGeom>
        </p:spPr>
      </p:pic>
      <p:sp>
        <p:nvSpPr>
          <p:cNvPr id="97" name="Triangle isocèle 45">
            <a:extLst>
              <a:ext uri="{FF2B5EF4-FFF2-40B4-BE49-F238E27FC236}">
                <a16:creationId xmlns:a16="http://schemas.microsoft.com/office/drawing/2014/main" id="{477E77C8-25DC-4953-98E5-75D1B3C5565C}"/>
              </a:ext>
            </a:extLst>
          </p:cNvPr>
          <p:cNvSpPr/>
          <p:nvPr/>
        </p:nvSpPr>
        <p:spPr bwMode="auto">
          <a:xfrm rot="5400000">
            <a:off x="3724225" y="5084311"/>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grpSp>
        <p:nvGrpSpPr>
          <p:cNvPr id="42" name="Group 41">
            <a:extLst>
              <a:ext uri="{FF2B5EF4-FFF2-40B4-BE49-F238E27FC236}">
                <a16:creationId xmlns:a16="http://schemas.microsoft.com/office/drawing/2014/main" id="{9CEA73A9-2EE6-48BE-9F7E-08C068D457D3}"/>
              </a:ext>
            </a:extLst>
          </p:cNvPr>
          <p:cNvGrpSpPr/>
          <p:nvPr/>
        </p:nvGrpSpPr>
        <p:grpSpPr>
          <a:xfrm>
            <a:off x="4327452" y="4425366"/>
            <a:ext cx="1445014" cy="1345362"/>
            <a:chOff x="4237337" y="4425366"/>
            <a:chExt cx="1445014" cy="1345362"/>
          </a:xfrm>
        </p:grpSpPr>
        <p:sp>
          <p:nvSpPr>
            <p:cNvPr id="99" name="ZoneTexte 47">
              <a:extLst>
                <a:ext uri="{FF2B5EF4-FFF2-40B4-BE49-F238E27FC236}">
                  <a16:creationId xmlns:a16="http://schemas.microsoft.com/office/drawing/2014/main" id="{50FCE203-250E-49E9-9CCE-5E06373ECB0F}"/>
                </a:ext>
              </a:extLst>
            </p:cNvPr>
            <p:cNvSpPr txBox="1"/>
            <p:nvPr/>
          </p:nvSpPr>
          <p:spPr>
            <a:xfrm>
              <a:off x="4237337" y="4911518"/>
              <a:ext cx="1445014" cy="859210"/>
            </a:xfrm>
            <a:prstGeom prst="rect">
              <a:avLst/>
            </a:prstGeom>
            <a:noFill/>
          </p:spPr>
          <p:txBody>
            <a:bodyPr wrap="square" rtlCol="0">
              <a:spAutoFit/>
            </a:bodyPr>
            <a:lstStyle/>
            <a:p>
              <a:pPr algn="ctr">
                <a:spcAft>
                  <a:spcPts val="100"/>
                </a:spcAft>
              </a:pPr>
              <a:r>
                <a:rPr lang="en-US" sz="700" b="1">
                  <a:solidFill>
                    <a:srgbClr val="009DB0"/>
                  </a:solidFill>
                  <a:latin typeface="+mj-lt"/>
                </a:rPr>
                <a:t>Data accumulation</a:t>
              </a:r>
            </a:p>
            <a:p>
              <a:pPr algn="just">
                <a:spcAft>
                  <a:spcPts val="100"/>
                </a:spcAft>
              </a:pPr>
              <a:r>
                <a:rPr lang="en-US" sz="700">
                  <a:latin typeface="+mj-lt"/>
                </a:rPr>
                <a:t>With both more customers and more precise data, especially about their bank account CG could build very powerful and </a:t>
              </a:r>
              <a:r>
                <a:rPr lang="en-US" sz="700">
                  <a:solidFill>
                    <a:srgbClr val="009DB0"/>
                  </a:solidFill>
                  <a:latin typeface="+mj-lt"/>
                </a:rPr>
                <a:t>valuable database</a:t>
              </a:r>
            </a:p>
          </p:txBody>
        </p:sp>
        <p:pic>
          <p:nvPicPr>
            <p:cNvPr id="21" name="Graphic 20" descr="Database">
              <a:extLst>
                <a:ext uri="{FF2B5EF4-FFF2-40B4-BE49-F238E27FC236}">
                  <a16:creationId xmlns:a16="http://schemas.microsoft.com/office/drawing/2014/main" id="{917A54DD-9174-48DB-A6B9-72D77D0E447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64511" y="4425366"/>
              <a:ext cx="390666" cy="390666"/>
            </a:xfrm>
            <a:prstGeom prst="rect">
              <a:avLst/>
            </a:prstGeom>
          </p:spPr>
        </p:pic>
      </p:grpSp>
      <p:sp>
        <p:nvSpPr>
          <p:cNvPr id="102" name="ZoneTexte 47">
            <a:extLst>
              <a:ext uri="{FF2B5EF4-FFF2-40B4-BE49-F238E27FC236}">
                <a16:creationId xmlns:a16="http://schemas.microsoft.com/office/drawing/2014/main" id="{60F4D46E-F155-4845-9195-1E212619A1F5}"/>
              </a:ext>
            </a:extLst>
          </p:cNvPr>
          <p:cNvSpPr txBox="1"/>
          <p:nvPr/>
        </p:nvSpPr>
        <p:spPr>
          <a:xfrm>
            <a:off x="8055643" y="4911518"/>
            <a:ext cx="1445014" cy="966931"/>
          </a:xfrm>
          <a:prstGeom prst="rect">
            <a:avLst/>
          </a:prstGeom>
          <a:noFill/>
        </p:spPr>
        <p:txBody>
          <a:bodyPr wrap="square" rtlCol="0">
            <a:spAutoFit/>
          </a:bodyPr>
          <a:lstStyle/>
          <a:p>
            <a:pPr algn="ctr">
              <a:spcAft>
                <a:spcPts val="100"/>
              </a:spcAft>
            </a:pPr>
            <a:r>
              <a:rPr lang="en-US" sz="700" b="1">
                <a:solidFill>
                  <a:srgbClr val="009DB0"/>
                </a:solidFill>
                <a:latin typeface="+mj-lt"/>
              </a:rPr>
              <a:t>Personalization</a:t>
            </a:r>
          </a:p>
          <a:p>
            <a:pPr algn="just">
              <a:spcAft>
                <a:spcPts val="100"/>
              </a:spcAft>
            </a:pPr>
            <a:r>
              <a:rPr lang="en-US" sz="700">
                <a:latin typeface="+mj-lt"/>
              </a:rPr>
              <a:t>CG could use that data in order to train model to detect “life events” thanks to bank account and thus provide </a:t>
            </a:r>
            <a:r>
              <a:rPr lang="en-US" sz="700">
                <a:solidFill>
                  <a:srgbClr val="009DB0"/>
                </a:solidFill>
                <a:latin typeface="+mj-lt"/>
              </a:rPr>
              <a:t>personalized and time adapted recommendations</a:t>
            </a:r>
          </a:p>
        </p:txBody>
      </p:sp>
      <p:cxnSp>
        <p:nvCxnSpPr>
          <p:cNvPr id="23" name="Connecteur droit 21">
            <a:extLst>
              <a:ext uri="{FF2B5EF4-FFF2-40B4-BE49-F238E27FC236}">
                <a16:creationId xmlns:a16="http://schemas.microsoft.com/office/drawing/2014/main" id="{8E54880C-CA7F-4E44-B453-19BD13EC0CA3}"/>
              </a:ext>
            </a:extLst>
          </p:cNvPr>
          <p:cNvCxnSpPr>
            <a:cxnSpLocks/>
          </p:cNvCxnSpPr>
          <p:nvPr/>
        </p:nvCxnSpPr>
        <p:spPr bwMode="auto">
          <a:xfrm flipV="1">
            <a:off x="391599" y="4110591"/>
            <a:ext cx="9140876" cy="8289"/>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94D48079-32F9-491F-B3A5-2824165F55C5}"/>
              </a:ext>
            </a:extLst>
          </p:cNvPr>
          <p:cNvSpPr/>
          <p:nvPr/>
        </p:nvSpPr>
        <p:spPr>
          <a:xfrm>
            <a:off x="2951967" y="3890775"/>
            <a:ext cx="3665716" cy="350015"/>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CG could leverage its neo-bank to acquire more customer and know them better</a:t>
            </a:r>
          </a:p>
        </p:txBody>
      </p:sp>
      <p:grpSp>
        <p:nvGrpSpPr>
          <p:cNvPr id="44" name="Group 43">
            <a:extLst>
              <a:ext uri="{FF2B5EF4-FFF2-40B4-BE49-F238E27FC236}">
                <a16:creationId xmlns:a16="http://schemas.microsoft.com/office/drawing/2014/main" id="{04279DA3-B951-47AA-98E2-57C539E2A98B}"/>
              </a:ext>
            </a:extLst>
          </p:cNvPr>
          <p:cNvGrpSpPr/>
          <p:nvPr/>
        </p:nvGrpSpPr>
        <p:grpSpPr>
          <a:xfrm>
            <a:off x="536684" y="4423628"/>
            <a:ext cx="1445014" cy="1023934"/>
            <a:chOff x="593566" y="4423628"/>
            <a:chExt cx="1445014" cy="1023934"/>
          </a:xfrm>
        </p:grpSpPr>
        <p:grpSp>
          <p:nvGrpSpPr>
            <p:cNvPr id="34" name="Graphic 31">
              <a:extLst>
                <a:ext uri="{FF2B5EF4-FFF2-40B4-BE49-F238E27FC236}">
                  <a16:creationId xmlns:a16="http://schemas.microsoft.com/office/drawing/2014/main" id="{26E1583F-EF66-4A13-804C-0388A3EDF652}"/>
                </a:ext>
              </a:extLst>
            </p:cNvPr>
            <p:cNvGrpSpPr/>
            <p:nvPr/>
          </p:nvGrpSpPr>
          <p:grpSpPr>
            <a:xfrm>
              <a:off x="1150799" y="4423628"/>
              <a:ext cx="390666" cy="390666"/>
              <a:chOff x="-1919881" y="3010006"/>
              <a:chExt cx="2764947" cy="2232588"/>
            </a:xfrm>
            <a:solidFill>
              <a:srgbClr val="009DB0"/>
            </a:solidFill>
          </p:grpSpPr>
          <p:sp>
            <p:nvSpPr>
              <p:cNvPr id="35" name="Freeform: Shape 34">
                <a:extLst>
                  <a:ext uri="{FF2B5EF4-FFF2-40B4-BE49-F238E27FC236}">
                    <a16:creationId xmlns:a16="http://schemas.microsoft.com/office/drawing/2014/main" id="{842A4B1E-89F0-4318-8A12-8B0A3F8B80AF}"/>
                  </a:ext>
                </a:extLst>
              </p:cNvPr>
              <p:cNvSpPr/>
              <p:nvPr/>
            </p:nvSpPr>
            <p:spPr>
              <a:xfrm>
                <a:off x="-1244913" y="3217688"/>
                <a:ext cx="1401858" cy="1609540"/>
              </a:xfrm>
              <a:custGeom>
                <a:avLst/>
                <a:gdLst>
                  <a:gd name="connsiteX0" fmla="*/ 1358591 w 1401858"/>
                  <a:gd name="connsiteY0" fmla="*/ 134128 h 1609540"/>
                  <a:gd name="connsiteX1" fmla="*/ 1133601 w 1401858"/>
                  <a:gd name="connsiteY1" fmla="*/ 134128 h 1609540"/>
                  <a:gd name="connsiteX2" fmla="*/ 1133601 w 1401858"/>
                  <a:gd name="connsiteY2" fmla="*/ 43267 h 1609540"/>
                  <a:gd name="connsiteX3" fmla="*/ 1090334 w 1401858"/>
                  <a:gd name="connsiteY3" fmla="*/ 0 h 1609540"/>
                  <a:gd name="connsiteX4" fmla="*/ 311524 w 1401858"/>
                  <a:gd name="connsiteY4" fmla="*/ 0 h 1609540"/>
                  <a:gd name="connsiteX5" fmla="*/ 268257 w 1401858"/>
                  <a:gd name="connsiteY5" fmla="*/ 43267 h 1609540"/>
                  <a:gd name="connsiteX6" fmla="*/ 268257 w 1401858"/>
                  <a:gd name="connsiteY6" fmla="*/ 134128 h 1609540"/>
                  <a:gd name="connsiteX7" fmla="*/ 43267 w 1401858"/>
                  <a:gd name="connsiteY7" fmla="*/ 134128 h 1609540"/>
                  <a:gd name="connsiteX8" fmla="*/ 0 w 1401858"/>
                  <a:gd name="connsiteY8" fmla="*/ 177396 h 1609540"/>
                  <a:gd name="connsiteX9" fmla="*/ 285564 w 1401858"/>
                  <a:gd name="connsiteY9" fmla="*/ 718236 h 1609540"/>
                  <a:gd name="connsiteX10" fmla="*/ 289890 w 1401858"/>
                  <a:gd name="connsiteY10" fmla="*/ 718236 h 1609540"/>
                  <a:gd name="connsiteX11" fmla="*/ 562474 w 1401858"/>
                  <a:gd name="connsiteY11" fmla="*/ 990820 h 1609540"/>
                  <a:gd name="connsiteX12" fmla="*/ 562474 w 1401858"/>
                  <a:gd name="connsiteY12" fmla="*/ 1194176 h 1609540"/>
                  <a:gd name="connsiteX13" fmla="*/ 527860 w 1401858"/>
                  <a:gd name="connsiteY13" fmla="*/ 1194176 h 1609540"/>
                  <a:gd name="connsiteX14" fmla="*/ 484593 w 1401858"/>
                  <a:gd name="connsiteY14" fmla="*/ 1237443 h 1609540"/>
                  <a:gd name="connsiteX15" fmla="*/ 484593 w 1401858"/>
                  <a:gd name="connsiteY15" fmla="*/ 1367244 h 1609540"/>
                  <a:gd name="connsiteX16" fmla="*/ 467286 w 1401858"/>
                  <a:gd name="connsiteY16" fmla="*/ 1367244 h 1609540"/>
                  <a:gd name="connsiteX17" fmla="*/ 268257 w 1401858"/>
                  <a:gd name="connsiteY17" fmla="*/ 1566274 h 1609540"/>
                  <a:gd name="connsiteX18" fmla="*/ 311524 w 1401858"/>
                  <a:gd name="connsiteY18" fmla="*/ 1609541 h 1609540"/>
                  <a:gd name="connsiteX19" fmla="*/ 1081681 w 1401858"/>
                  <a:gd name="connsiteY19" fmla="*/ 1609541 h 1609540"/>
                  <a:gd name="connsiteX20" fmla="*/ 1124948 w 1401858"/>
                  <a:gd name="connsiteY20" fmla="*/ 1566274 h 1609540"/>
                  <a:gd name="connsiteX21" fmla="*/ 925919 w 1401858"/>
                  <a:gd name="connsiteY21" fmla="*/ 1367244 h 1609540"/>
                  <a:gd name="connsiteX22" fmla="*/ 908612 w 1401858"/>
                  <a:gd name="connsiteY22" fmla="*/ 1367244 h 1609540"/>
                  <a:gd name="connsiteX23" fmla="*/ 908612 w 1401858"/>
                  <a:gd name="connsiteY23" fmla="*/ 1237443 h 1609540"/>
                  <a:gd name="connsiteX24" fmla="*/ 865344 w 1401858"/>
                  <a:gd name="connsiteY24" fmla="*/ 1194176 h 1609540"/>
                  <a:gd name="connsiteX25" fmla="*/ 839384 w 1401858"/>
                  <a:gd name="connsiteY25" fmla="*/ 1194176 h 1609540"/>
                  <a:gd name="connsiteX26" fmla="*/ 839384 w 1401858"/>
                  <a:gd name="connsiteY26" fmla="*/ 990820 h 1609540"/>
                  <a:gd name="connsiteX27" fmla="*/ 1111968 w 1401858"/>
                  <a:gd name="connsiteY27" fmla="*/ 718236 h 1609540"/>
                  <a:gd name="connsiteX28" fmla="*/ 1116295 w 1401858"/>
                  <a:gd name="connsiteY28" fmla="*/ 718236 h 1609540"/>
                  <a:gd name="connsiteX29" fmla="*/ 1401858 w 1401858"/>
                  <a:gd name="connsiteY29" fmla="*/ 177396 h 1609540"/>
                  <a:gd name="connsiteX30" fmla="*/ 1358591 w 1401858"/>
                  <a:gd name="connsiteY30" fmla="*/ 134128 h 1609540"/>
                  <a:gd name="connsiteX31" fmla="*/ 268257 w 1401858"/>
                  <a:gd name="connsiteY31" fmla="*/ 597088 h 1609540"/>
                  <a:gd name="connsiteX32" fmla="*/ 86534 w 1401858"/>
                  <a:gd name="connsiteY32" fmla="*/ 216336 h 1609540"/>
                  <a:gd name="connsiteX33" fmla="*/ 268257 w 1401858"/>
                  <a:gd name="connsiteY33" fmla="*/ 216336 h 1609540"/>
                  <a:gd name="connsiteX34" fmla="*/ 268257 w 1401858"/>
                  <a:gd name="connsiteY34" fmla="*/ 597088 h 1609540"/>
                  <a:gd name="connsiteX35" fmla="*/ 1038413 w 1401858"/>
                  <a:gd name="connsiteY35" fmla="*/ 1523007 h 1609540"/>
                  <a:gd name="connsiteX36" fmla="*/ 367771 w 1401858"/>
                  <a:gd name="connsiteY36" fmla="*/ 1523007 h 1609540"/>
                  <a:gd name="connsiteX37" fmla="*/ 475940 w 1401858"/>
                  <a:gd name="connsiteY37" fmla="*/ 1449452 h 1609540"/>
                  <a:gd name="connsiteX38" fmla="*/ 934572 w 1401858"/>
                  <a:gd name="connsiteY38" fmla="*/ 1449452 h 1609540"/>
                  <a:gd name="connsiteX39" fmla="*/ 1038413 w 1401858"/>
                  <a:gd name="connsiteY39" fmla="*/ 1523007 h 1609540"/>
                  <a:gd name="connsiteX40" fmla="*/ 571127 w 1401858"/>
                  <a:gd name="connsiteY40" fmla="*/ 1367244 h 1609540"/>
                  <a:gd name="connsiteX41" fmla="*/ 571127 w 1401858"/>
                  <a:gd name="connsiteY41" fmla="*/ 1280710 h 1609540"/>
                  <a:gd name="connsiteX42" fmla="*/ 830731 w 1401858"/>
                  <a:gd name="connsiteY42" fmla="*/ 1280710 h 1609540"/>
                  <a:gd name="connsiteX43" fmla="*/ 830731 w 1401858"/>
                  <a:gd name="connsiteY43" fmla="*/ 1367244 h 1609540"/>
                  <a:gd name="connsiteX44" fmla="*/ 571127 w 1401858"/>
                  <a:gd name="connsiteY44" fmla="*/ 1367244 h 1609540"/>
                  <a:gd name="connsiteX45" fmla="*/ 752850 w 1401858"/>
                  <a:gd name="connsiteY45" fmla="*/ 1012453 h 1609540"/>
                  <a:gd name="connsiteX46" fmla="*/ 752850 w 1401858"/>
                  <a:gd name="connsiteY46" fmla="*/ 1194176 h 1609540"/>
                  <a:gd name="connsiteX47" fmla="*/ 649008 w 1401858"/>
                  <a:gd name="connsiteY47" fmla="*/ 1194176 h 1609540"/>
                  <a:gd name="connsiteX48" fmla="*/ 649008 w 1401858"/>
                  <a:gd name="connsiteY48" fmla="*/ 1012453 h 1609540"/>
                  <a:gd name="connsiteX49" fmla="*/ 653335 w 1401858"/>
                  <a:gd name="connsiteY49" fmla="*/ 1012453 h 1609540"/>
                  <a:gd name="connsiteX50" fmla="*/ 700929 w 1401858"/>
                  <a:gd name="connsiteY50" fmla="*/ 1016780 h 1609540"/>
                  <a:gd name="connsiteX51" fmla="*/ 700929 w 1401858"/>
                  <a:gd name="connsiteY51" fmla="*/ 1016780 h 1609540"/>
                  <a:gd name="connsiteX52" fmla="*/ 700929 w 1401858"/>
                  <a:gd name="connsiteY52" fmla="*/ 1016780 h 1609540"/>
                  <a:gd name="connsiteX53" fmla="*/ 752850 w 1401858"/>
                  <a:gd name="connsiteY53" fmla="*/ 1012453 h 1609540"/>
                  <a:gd name="connsiteX54" fmla="*/ 752850 w 1401858"/>
                  <a:gd name="connsiteY54" fmla="*/ 1012453 h 1609540"/>
                  <a:gd name="connsiteX55" fmla="*/ 350465 w 1401858"/>
                  <a:gd name="connsiteY55" fmla="*/ 579781 h 1609540"/>
                  <a:gd name="connsiteX56" fmla="*/ 350465 w 1401858"/>
                  <a:gd name="connsiteY56" fmla="*/ 82208 h 1609540"/>
                  <a:gd name="connsiteX57" fmla="*/ 1047067 w 1401858"/>
                  <a:gd name="connsiteY57" fmla="*/ 82208 h 1609540"/>
                  <a:gd name="connsiteX58" fmla="*/ 1047067 w 1401858"/>
                  <a:gd name="connsiteY58" fmla="*/ 579781 h 1609540"/>
                  <a:gd name="connsiteX59" fmla="*/ 705256 w 1401858"/>
                  <a:gd name="connsiteY59" fmla="*/ 930245 h 1609540"/>
                  <a:gd name="connsiteX60" fmla="*/ 350465 w 1401858"/>
                  <a:gd name="connsiteY60" fmla="*/ 579781 h 1609540"/>
                  <a:gd name="connsiteX61" fmla="*/ 1133601 w 1401858"/>
                  <a:gd name="connsiteY61" fmla="*/ 597088 h 1609540"/>
                  <a:gd name="connsiteX62" fmla="*/ 1133601 w 1401858"/>
                  <a:gd name="connsiteY62" fmla="*/ 216336 h 1609540"/>
                  <a:gd name="connsiteX63" fmla="*/ 1315324 w 1401858"/>
                  <a:gd name="connsiteY63" fmla="*/ 216336 h 1609540"/>
                  <a:gd name="connsiteX64" fmla="*/ 1133601 w 1401858"/>
                  <a:gd name="connsiteY64" fmla="*/ 597088 h 16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01858" h="1609540">
                    <a:moveTo>
                      <a:pt x="1358591" y="134128"/>
                    </a:moveTo>
                    <a:lnTo>
                      <a:pt x="1133601" y="134128"/>
                    </a:lnTo>
                    <a:lnTo>
                      <a:pt x="1133601" y="43267"/>
                    </a:lnTo>
                    <a:cubicBezTo>
                      <a:pt x="1133601" y="21634"/>
                      <a:pt x="1116295" y="0"/>
                      <a:pt x="1090334" y="0"/>
                    </a:cubicBezTo>
                    <a:lnTo>
                      <a:pt x="311524" y="0"/>
                    </a:lnTo>
                    <a:cubicBezTo>
                      <a:pt x="289890" y="0"/>
                      <a:pt x="268257" y="17307"/>
                      <a:pt x="268257" y="43267"/>
                    </a:cubicBezTo>
                    <a:lnTo>
                      <a:pt x="268257" y="134128"/>
                    </a:lnTo>
                    <a:lnTo>
                      <a:pt x="43267" y="134128"/>
                    </a:lnTo>
                    <a:cubicBezTo>
                      <a:pt x="21634" y="134128"/>
                      <a:pt x="0" y="151435"/>
                      <a:pt x="0" y="177396"/>
                    </a:cubicBezTo>
                    <a:cubicBezTo>
                      <a:pt x="0" y="406712"/>
                      <a:pt x="116821" y="605741"/>
                      <a:pt x="285564" y="718236"/>
                    </a:cubicBezTo>
                    <a:cubicBezTo>
                      <a:pt x="285564" y="718236"/>
                      <a:pt x="289890" y="718236"/>
                      <a:pt x="289890" y="718236"/>
                    </a:cubicBezTo>
                    <a:cubicBezTo>
                      <a:pt x="333158" y="848038"/>
                      <a:pt x="436999" y="947552"/>
                      <a:pt x="562474" y="990820"/>
                    </a:cubicBezTo>
                    <a:lnTo>
                      <a:pt x="562474" y="1194176"/>
                    </a:lnTo>
                    <a:lnTo>
                      <a:pt x="527860" y="1194176"/>
                    </a:lnTo>
                    <a:cubicBezTo>
                      <a:pt x="506227" y="1194176"/>
                      <a:pt x="484593" y="1211482"/>
                      <a:pt x="484593" y="1237443"/>
                    </a:cubicBezTo>
                    <a:lnTo>
                      <a:pt x="484593" y="1367244"/>
                    </a:lnTo>
                    <a:lnTo>
                      <a:pt x="467286" y="1367244"/>
                    </a:lnTo>
                    <a:cubicBezTo>
                      <a:pt x="359118" y="1367244"/>
                      <a:pt x="268257" y="1458106"/>
                      <a:pt x="268257" y="1566274"/>
                    </a:cubicBezTo>
                    <a:cubicBezTo>
                      <a:pt x="268257" y="1587907"/>
                      <a:pt x="285564" y="1609541"/>
                      <a:pt x="311524" y="1609541"/>
                    </a:cubicBezTo>
                    <a:lnTo>
                      <a:pt x="1081681" y="1609541"/>
                    </a:lnTo>
                    <a:cubicBezTo>
                      <a:pt x="1103314" y="1609541"/>
                      <a:pt x="1124948" y="1592234"/>
                      <a:pt x="1124948" y="1566274"/>
                    </a:cubicBezTo>
                    <a:cubicBezTo>
                      <a:pt x="1124948" y="1458106"/>
                      <a:pt x="1034087" y="1367244"/>
                      <a:pt x="925919" y="1367244"/>
                    </a:cubicBezTo>
                    <a:lnTo>
                      <a:pt x="908612" y="1367244"/>
                    </a:lnTo>
                    <a:lnTo>
                      <a:pt x="908612" y="1237443"/>
                    </a:lnTo>
                    <a:cubicBezTo>
                      <a:pt x="908612" y="1215809"/>
                      <a:pt x="891305" y="1194176"/>
                      <a:pt x="865344" y="1194176"/>
                    </a:cubicBezTo>
                    <a:lnTo>
                      <a:pt x="839384" y="1194176"/>
                    </a:lnTo>
                    <a:lnTo>
                      <a:pt x="839384" y="990820"/>
                    </a:lnTo>
                    <a:cubicBezTo>
                      <a:pt x="969186" y="947552"/>
                      <a:pt x="1068701" y="848038"/>
                      <a:pt x="1111968" y="718236"/>
                    </a:cubicBezTo>
                    <a:cubicBezTo>
                      <a:pt x="1111968" y="718236"/>
                      <a:pt x="1116295" y="718236"/>
                      <a:pt x="1116295" y="718236"/>
                    </a:cubicBezTo>
                    <a:cubicBezTo>
                      <a:pt x="1285037" y="605741"/>
                      <a:pt x="1401858" y="406712"/>
                      <a:pt x="1401858" y="177396"/>
                    </a:cubicBezTo>
                    <a:cubicBezTo>
                      <a:pt x="1401858" y="155762"/>
                      <a:pt x="1384551" y="134128"/>
                      <a:pt x="1358591" y="134128"/>
                    </a:cubicBezTo>
                    <a:close/>
                    <a:moveTo>
                      <a:pt x="268257" y="597088"/>
                    </a:moveTo>
                    <a:cubicBezTo>
                      <a:pt x="160089" y="501900"/>
                      <a:pt x="95188" y="363445"/>
                      <a:pt x="86534" y="216336"/>
                    </a:cubicBezTo>
                    <a:lnTo>
                      <a:pt x="268257" y="216336"/>
                    </a:lnTo>
                    <a:cubicBezTo>
                      <a:pt x="268257" y="233643"/>
                      <a:pt x="268257" y="605741"/>
                      <a:pt x="268257" y="597088"/>
                    </a:cubicBezTo>
                    <a:close/>
                    <a:moveTo>
                      <a:pt x="1038413" y="1523007"/>
                    </a:moveTo>
                    <a:lnTo>
                      <a:pt x="367771" y="1523007"/>
                    </a:lnTo>
                    <a:cubicBezTo>
                      <a:pt x="385078" y="1479739"/>
                      <a:pt x="424019" y="1449452"/>
                      <a:pt x="475940" y="1449452"/>
                    </a:cubicBezTo>
                    <a:cubicBezTo>
                      <a:pt x="674969" y="1449452"/>
                      <a:pt x="856691" y="1449452"/>
                      <a:pt x="934572" y="1449452"/>
                    </a:cubicBezTo>
                    <a:cubicBezTo>
                      <a:pt x="977839" y="1449452"/>
                      <a:pt x="1021107" y="1479739"/>
                      <a:pt x="1038413" y="1523007"/>
                    </a:cubicBezTo>
                    <a:close/>
                    <a:moveTo>
                      <a:pt x="571127" y="1367244"/>
                    </a:moveTo>
                    <a:lnTo>
                      <a:pt x="571127" y="1280710"/>
                    </a:lnTo>
                    <a:cubicBezTo>
                      <a:pt x="579781" y="1280710"/>
                      <a:pt x="839384" y="1280710"/>
                      <a:pt x="830731" y="1280710"/>
                    </a:cubicBezTo>
                    <a:lnTo>
                      <a:pt x="830731" y="1367244"/>
                    </a:lnTo>
                    <a:lnTo>
                      <a:pt x="571127" y="1367244"/>
                    </a:lnTo>
                    <a:close/>
                    <a:moveTo>
                      <a:pt x="752850" y="1012453"/>
                    </a:moveTo>
                    <a:lnTo>
                      <a:pt x="752850" y="1194176"/>
                    </a:lnTo>
                    <a:lnTo>
                      <a:pt x="649008" y="1194176"/>
                    </a:lnTo>
                    <a:lnTo>
                      <a:pt x="649008" y="1012453"/>
                    </a:lnTo>
                    <a:cubicBezTo>
                      <a:pt x="649008" y="1012453"/>
                      <a:pt x="653335" y="1012453"/>
                      <a:pt x="653335" y="1012453"/>
                    </a:cubicBezTo>
                    <a:cubicBezTo>
                      <a:pt x="670642" y="1012453"/>
                      <a:pt x="683622" y="1016780"/>
                      <a:pt x="700929" y="1016780"/>
                    </a:cubicBezTo>
                    <a:lnTo>
                      <a:pt x="700929" y="1016780"/>
                    </a:lnTo>
                    <a:cubicBezTo>
                      <a:pt x="700929" y="1016780"/>
                      <a:pt x="700929" y="1016780"/>
                      <a:pt x="700929" y="1016780"/>
                    </a:cubicBezTo>
                    <a:cubicBezTo>
                      <a:pt x="718236" y="1012453"/>
                      <a:pt x="735543" y="1012453"/>
                      <a:pt x="752850" y="1012453"/>
                    </a:cubicBezTo>
                    <a:cubicBezTo>
                      <a:pt x="752850" y="1012453"/>
                      <a:pt x="752850" y="1012453"/>
                      <a:pt x="752850" y="1012453"/>
                    </a:cubicBezTo>
                    <a:close/>
                    <a:moveTo>
                      <a:pt x="350465" y="579781"/>
                    </a:moveTo>
                    <a:cubicBezTo>
                      <a:pt x="350465" y="411039"/>
                      <a:pt x="350465" y="190376"/>
                      <a:pt x="350465" y="82208"/>
                    </a:cubicBezTo>
                    <a:lnTo>
                      <a:pt x="1047067" y="82208"/>
                    </a:lnTo>
                    <a:cubicBezTo>
                      <a:pt x="1047067" y="194703"/>
                      <a:pt x="1047067" y="398059"/>
                      <a:pt x="1047067" y="579781"/>
                    </a:cubicBezTo>
                    <a:cubicBezTo>
                      <a:pt x="1047067" y="770157"/>
                      <a:pt x="891305" y="925919"/>
                      <a:pt x="705256" y="930245"/>
                    </a:cubicBezTo>
                    <a:cubicBezTo>
                      <a:pt x="514880" y="934572"/>
                      <a:pt x="350465" y="778810"/>
                      <a:pt x="350465" y="579781"/>
                    </a:cubicBezTo>
                    <a:close/>
                    <a:moveTo>
                      <a:pt x="1133601" y="597088"/>
                    </a:moveTo>
                    <a:cubicBezTo>
                      <a:pt x="1133601" y="584108"/>
                      <a:pt x="1133601" y="212009"/>
                      <a:pt x="1133601" y="216336"/>
                    </a:cubicBezTo>
                    <a:lnTo>
                      <a:pt x="1315324" y="216336"/>
                    </a:lnTo>
                    <a:cubicBezTo>
                      <a:pt x="1306670" y="367771"/>
                      <a:pt x="1241769" y="501900"/>
                      <a:pt x="1133601" y="597088"/>
                    </a:cubicBezTo>
                    <a:close/>
                  </a:path>
                </a:pathLst>
              </a:custGeom>
              <a:grpFill/>
              <a:ln w="4315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F0C4EC-2972-4A32-A0AF-9DD1C8F8AE3A}"/>
                  </a:ext>
                </a:extLst>
              </p:cNvPr>
              <p:cNvSpPr/>
              <p:nvPr/>
            </p:nvSpPr>
            <p:spPr>
              <a:xfrm>
                <a:off x="-1919881" y="3010006"/>
                <a:ext cx="2764947" cy="2232588"/>
              </a:xfrm>
              <a:custGeom>
                <a:avLst/>
                <a:gdLst>
                  <a:gd name="connsiteX0" fmla="*/ 2600360 w 2764947"/>
                  <a:gd name="connsiteY0" fmla="*/ 1890778 h 2232588"/>
                  <a:gd name="connsiteX1" fmla="*/ 2591707 w 2764947"/>
                  <a:gd name="connsiteY1" fmla="*/ 1890778 h 2232588"/>
                  <a:gd name="connsiteX2" fmla="*/ 2591707 w 2764947"/>
                  <a:gd name="connsiteY2" fmla="*/ 151435 h 2232588"/>
                  <a:gd name="connsiteX3" fmla="*/ 2440272 w 2764947"/>
                  <a:gd name="connsiteY3" fmla="*/ 0 h 2232588"/>
                  <a:gd name="connsiteX4" fmla="*/ 315851 w 2764947"/>
                  <a:gd name="connsiteY4" fmla="*/ 0 h 2232588"/>
                  <a:gd name="connsiteX5" fmla="*/ 164415 w 2764947"/>
                  <a:gd name="connsiteY5" fmla="*/ 151435 h 2232588"/>
                  <a:gd name="connsiteX6" fmla="*/ 164415 w 2764947"/>
                  <a:gd name="connsiteY6" fmla="*/ 1890778 h 2232588"/>
                  <a:gd name="connsiteX7" fmla="*/ 0 w 2764947"/>
                  <a:gd name="connsiteY7" fmla="*/ 2063847 h 2232588"/>
                  <a:gd name="connsiteX8" fmla="*/ 168742 w 2764947"/>
                  <a:gd name="connsiteY8" fmla="*/ 2232589 h 2232588"/>
                  <a:gd name="connsiteX9" fmla="*/ 2596034 w 2764947"/>
                  <a:gd name="connsiteY9" fmla="*/ 2232589 h 2232588"/>
                  <a:gd name="connsiteX10" fmla="*/ 2764776 w 2764947"/>
                  <a:gd name="connsiteY10" fmla="*/ 2063847 h 2232588"/>
                  <a:gd name="connsiteX11" fmla="*/ 2600360 w 2764947"/>
                  <a:gd name="connsiteY11" fmla="*/ 1890778 h 2232588"/>
                  <a:gd name="connsiteX12" fmla="*/ 246623 w 2764947"/>
                  <a:gd name="connsiteY12" fmla="*/ 151435 h 2232588"/>
                  <a:gd name="connsiteX13" fmla="*/ 315851 w 2764947"/>
                  <a:gd name="connsiteY13" fmla="*/ 82208 h 2232588"/>
                  <a:gd name="connsiteX14" fmla="*/ 2431618 w 2764947"/>
                  <a:gd name="connsiteY14" fmla="*/ 82208 h 2232588"/>
                  <a:gd name="connsiteX15" fmla="*/ 2500846 w 2764947"/>
                  <a:gd name="connsiteY15" fmla="*/ 151435 h 2232588"/>
                  <a:gd name="connsiteX16" fmla="*/ 2500846 w 2764947"/>
                  <a:gd name="connsiteY16" fmla="*/ 1890778 h 2232588"/>
                  <a:gd name="connsiteX17" fmla="*/ 246623 w 2764947"/>
                  <a:gd name="connsiteY17" fmla="*/ 1890778 h 2232588"/>
                  <a:gd name="connsiteX18" fmla="*/ 246623 w 2764947"/>
                  <a:gd name="connsiteY18" fmla="*/ 151435 h 2232588"/>
                  <a:gd name="connsiteX19" fmla="*/ 2600360 w 2764947"/>
                  <a:gd name="connsiteY19" fmla="*/ 2150381 h 2232588"/>
                  <a:gd name="connsiteX20" fmla="*/ 168742 w 2764947"/>
                  <a:gd name="connsiteY20" fmla="*/ 2150381 h 2232588"/>
                  <a:gd name="connsiteX21" fmla="*/ 82208 w 2764947"/>
                  <a:gd name="connsiteY21" fmla="*/ 2063847 h 2232588"/>
                  <a:gd name="connsiteX22" fmla="*/ 168742 w 2764947"/>
                  <a:gd name="connsiteY22" fmla="*/ 1977312 h 2232588"/>
                  <a:gd name="connsiteX23" fmla="*/ 2596034 w 2764947"/>
                  <a:gd name="connsiteY23" fmla="*/ 1977312 h 2232588"/>
                  <a:gd name="connsiteX24" fmla="*/ 2682568 w 2764947"/>
                  <a:gd name="connsiteY24" fmla="*/ 2063847 h 2232588"/>
                  <a:gd name="connsiteX25" fmla="*/ 2600360 w 2764947"/>
                  <a:gd name="connsiteY25" fmla="*/ 2150381 h 223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64947" h="2232588">
                    <a:moveTo>
                      <a:pt x="2600360" y="1890778"/>
                    </a:moveTo>
                    <a:lnTo>
                      <a:pt x="2591707" y="1890778"/>
                    </a:lnTo>
                    <a:lnTo>
                      <a:pt x="2591707" y="151435"/>
                    </a:lnTo>
                    <a:cubicBezTo>
                      <a:pt x="2591707" y="64901"/>
                      <a:pt x="2522479" y="0"/>
                      <a:pt x="2440272" y="0"/>
                    </a:cubicBezTo>
                    <a:lnTo>
                      <a:pt x="315851" y="0"/>
                    </a:lnTo>
                    <a:cubicBezTo>
                      <a:pt x="229316" y="0"/>
                      <a:pt x="164415" y="69228"/>
                      <a:pt x="164415" y="151435"/>
                    </a:cubicBezTo>
                    <a:lnTo>
                      <a:pt x="164415" y="1890778"/>
                    </a:lnTo>
                    <a:cubicBezTo>
                      <a:pt x="73554" y="1895105"/>
                      <a:pt x="0" y="1968659"/>
                      <a:pt x="0" y="2063847"/>
                    </a:cubicBezTo>
                    <a:cubicBezTo>
                      <a:pt x="0" y="2159035"/>
                      <a:pt x="77881" y="2232589"/>
                      <a:pt x="168742" y="2232589"/>
                    </a:cubicBezTo>
                    <a:lnTo>
                      <a:pt x="2596034" y="2232589"/>
                    </a:lnTo>
                    <a:cubicBezTo>
                      <a:pt x="2691222" y="2232589"/>
                      <a:pt x="2764776" y="2154708"/>
                      <a:pt x="2764776" y="2063847"/>
                    </a:cubicBezTo>
                    <a:cubicBezTo>
                      <a:pt x="2769103" y="1968659"/>
                      <a:pt x="2691222" y="1890778"/>
                      <a:pt x="2600360" y="1890778"/>
                    </a:cubicBezTo>
                    <a:close/>
                    <a:moveTo>
                      <a:pt x="246623" y="151435"/>
                    </a:moveTo>
                    <a:cubicBezTo>
                      <a:pt x="246623" y="112495"/>
                      <a:pt x="276910" y="82208"/>
                      <a:pt x="315851" y="82208"/>
                    </a:cubicBezTo>
                    <a:lnTo>
                      <a:pt x="2431618" y="82208"/>
                    </a:lnTo>
                    <a:cubicBezTo>
                      <a:pt x="2470559" y="82208"/>
                      <a:pt x="2500846" y="112495"/>
                      <a:pt x="2500846" y="151435"/>
                    </a:cubicBezTo>
                    <a:lnTo>
                      <a:pt x="2500846" y="1890778"/>
                    </a:lnTo>
                    <a:lnTo>
                      <a:pt x="246623" y="1890778"/>
                    </a:lnTo>
                    <a:lnTo>
                      <a:pt x="246623" y="151435"/>
                    </a:lnTo>
                    <a:close/>
                    <a:moveTo>
                      <a:pt x="2600360" y="2150381"/>
                    </a:moveTo>
                    <a:lnTo>
                      <a:pt x="168742" y="2150381"/>
                    </a:lnTo>
                    <a:cubicBezTo>
                      <a:pt x="121148" y="2150381"/>
                      <a:pt x="82208" y="2111441"/>
                      <a:pt x="82208" y="2063847"/>
                    </a:cubicBezTo>
                    <a:cubicBezTo>
                      <a:pt x="82208" y="2016253"/>
                      <a:pt x="121148" y="1977312"/>
                      <a:pt x="168742" y="1977312"/>
                    </a:cubicBezTo>
                    <a:cubicBezTo>
                      <a:pt x="748523" y="1977312"/>
                      <a:pt x="2042213" y="1977312"/>
                      <a:pt x="2596034" y="1977312"/>
                    </a:cubicBezTo>
                    <a:cubicBezTo>
                      <a:pt x="2643628" y="1977312"/>
                      <a:pt x="2682568" y="2016253"/>
                      <a:pt x="2682568" y="2063847"/>
                    </a:cubicBezTo>
                    <a:cubicBezTo>
                      <a:pt x="2686895" y="2111441"/>
                      <a:pt x="2647954" y="2150381"/>
                      <a:pt x="2600360" y="2150381"/>
                    </a:cubicBezTo>
                    <a:close/>
                  </a:path>
                </a:pathLst>
              </a:custGeom>
              <a:grpFill/>
              <a:ln w="4315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5673AD5-EF3E-4478-B65F-8792F47621C1}"/>
                  </a:ext>
                </a:extLst>
              </p:cNvPr>
              <p:cNvSpPr/>
              <p:nvPr/>
            </p:nvSpPr>
            <p:spPr>
              <a:xfrm>
                <a:off x="-790607" y="5030585"/>
                <a:ext cx="510553" cy="86534"/>
              </a:xfrm>
              <a:custGeom>
                <a:avLst/>
                <a:gdLst>
                  <a:gd name="connsiteX0" fmla="*/ 467286 w 510553"/>
                  <a:gd name="connsiteY0" fmla="*/ 0 h 86534"/>
                  <a:gd name="connsiteX1" fmla="*/ 43267 w 510553"/>
                  <a:gd name="connsiteY1" fmla="*/ 0 h 86534"/>
                  <a:gd name="connsiteX2" fmla="*/ 0 w 510553"/>
                  <a:gd name="connsiteY2" fmla="*/ 43267 h 86534"/>
                  <a:gd name="connsiteX3" fmla="*/ 43267 w 510553"/>
                  <a:gd name="connsiteY3" fmla="*/ 86534 h 86534"/>
                  <a:gd name="connsiteX4" fmla="*/ 467286 w 510553"/>
                  <a:gd name="connsiteY4" fmla="*/ 86534 h 86534"/>
                  <a:gd name="connsiteX5" fmla="*/ 510553 w 510553"/>
                  <a:gd name="connsiteY5" fmla="*/ 43267 h 86534"/>
                  <a:gd name="connsiteX6" fmla="*/ 467286 w 510553"/>
                  <a:gd name="connsiteY6" fmla="*/ 0 h 8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53" h="86534">
                    <a:moveTo>
                      <a:pt x="467286" y="0"/>
                    </a:moveTo>
                    <a:lnTo>
                      <a:pt x="43267" y="0"/>
                    </a:lnTo>
                    <a:cubicBezTo>
                      <a:pt x="21634" y="0"/>
                      <a:pt x="0" y="17307"/>
                      <a:pt x="0" y="43267"/>
                    </a:cubicBezTo>
                    <a:cubicBezTo>
                      <a:pt x="0" y="64901"/>
                      <a:pt x="17307" y="86534"/>
                      <a:pt x="43267" y="86534"/>
                    </a:cubicBezTo>
                    <a:lnTo>
                      <a:pt x="467286" y="86534"/>
                    </a:lnTo>
                    <a:cubicBezTo>
                      <a:pt x="488920" y="86534"/>
                      <a:pt x="510553" y="69228"/>
                      <a:pt x="510553" y="43267"/>
                    </a:cubicBezTo>
                    <a:cubicBezTo>
                      <a:pt x="510553" y="17307"/>
                      <a:pt x="488920" y="0"/>
                      <a:pt x="467286" y="0"/>
                    </a:cubicBezTo>
                    <a:close/>
                  </a:path>
                </a:pathLst>
              </a:custGeom>
              <a:grpFill/>
              <a:ln w="43151" cap="flat">
                <a:noFill/>
                <a:prstDash val="solid"/>
                <a:miter/>
              </a:ln>
            </p:spPr>
            <p:txBody>
              <a:bodyPr rtlCol="0" anchor="ctr"/>
              <a:lstStyle/>
              <a:p>
                <a:endParaRPr lang="en-US"/>
              </a:p>
            </p:txBody>
          </p:sp>
        </p:grpSp>
        <p:sp>
          <p:nvSpPr>
            <p:cNvPr id="142" name="ZoneTexte 47">
              <a:extLst>
                <a:ext uri="{FF2B5EF4-FFF2-40B4-BE49-F238E27FC236}">
                  <a16:creationId xmlns:a16="http://schemas.microsoft.com/office/drawing/2014/main" id="{362E79ED-6BE2-41FC-9506-995A77B5740E}"/>
                </a:ext>
              </a:extLst>
            </p:cNvPr>
            <p:cNvSpPr txBox="1"/>
            <p:nvPr/>
          </p:nvSpPr>
          <p:spPr>
            <a:xfrm>
              <a:off x="593566" y="4911518"/>
              <a:ext cx="1445014" cy="536044"/>
            </a:xfrm>
            <a:prstGeom prst="rect">
              <a:avLst/>
            </a:prstGeom>
            <a:noFill/>
          </p:spPr>
          <p:txBody>
            <a:bodyPr wrap="square" rtlCol="0">
              <a:spAutoFit/>
            </a:bodyPr>
            <a:lstStyle/>
            <a:p>
              <a:pPr algn="ctr">
                <a:spcAft>
                  <a:spcPts val="100"/>
                </a:spcAft>
              </a:pPr>
              <a:r>
                <a:rPr lang="en-US" sz="700" b="1">
                  <a:solidFill>
                    <a:srgbClr val="009DB0"/>
                  </a:solidFill>
                  <a:latin typeface="+mj-lt"/>
                </a:rPr>
                <a:t>Digital reputation</a:t>
              </a:r>
            </a:p>
            <a:p>
              <a:pPr algn="just">
                <a:spcAft>
                  <a:spcPts val="100"/>
                </a:spcAft>
              </a:pPr>
              <a:r>
                <a:rPr lang="en-US" sz="700">
                  <a:latin typeface="+mj-lt"/>
                </a:rPr>
                <a:t>Build a </a:t>
              </a:r>
              <a:r>
                <a:rPr lang="en-US" sz="700">
                  <a:solidFill>
                    <a:srgbClr val="009DB0"/>
                  </a:solidFill>
                  <a:latin typeface="+mj-lt"/>
                </a:rPr>
                <a:t>digital native reputation</a:t>
              </a:r>
              <a:r>
                <a:rPr lang="en-US" sz="700">
                  <a:latin typeface="+mj-lt"/>
                </a:rPr>
                <a:t> for CG and thus </a:t>
              </a:r>
              <a:r>
                <a:rPr lang="en-US" sz="700">
                  <a:solidFill>
                    <a:srgbClr val="009DB0"/>
                  </a:solidFill>
                  <a:latin typeface="+mj-lt"/>
                </a:rPr>
                <a:t>rejuvenate an ageing brand </a:t>
              </a:r>
            </a:p>
          </p:txBody>
        </p:sp>
      </p:grpSp>
      <p:sp>
        <p:nvSpPr>
          <p:cNvPr id="143" name="Triangle isocèle 45">
            <a:extLst>
              <a:ext uri="{FF2B5EF4-FFF2-40B4-BE49-F238E27FC236}">
                <a16:creationId xmlns:a16="http://schemas.microsoft.com/office/drawing/2014/main" id="{F90879CD-1031-4950-8614-A177BBDD587A}"/>
              </a:ext>
            </a:extLst>
          </p:cNvPr>
          <p:cNvSpPr/>
          <p:nvPr/>
        </p:nvSpPr>
        <p:spPr bwMode="auto">
          <a:xfrm rot="5400000">
            <a:off x="1828841" y="5084311"/>
            <a:ext cx="756084" cy="144016"/>
          </a:xfrm>
          <a:prstGeom prst="triangle">
            <a:avLst/>
          </a:prstGeom>
          <a:solidFill>
            <a:srgbClr val="009DB0"/>
          </a:solidFill>
          <a:ln w="9525" cap="flat" cmpd="sng" algn="ctr">
            <a:solidFill>
              <a:srgbClr val="009DB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a:ln>
                <a:noFill/>
              </a:ln>
              <a:solidFill>
                <a:sysClr val="windowText" lastClr="000000"/>
              </a:solidFill>
              <a:effectLst/>
              <a:uLnTx/>
              <a:uFillTx/>
              <a:latin typeface="Arial" charset="0"/>
              <a:ea typeface="ＭＳ Ｐゴシック" charset="0"/>
              <a:cs typeface="Arial" charset="0"/>
            </a:endParaRPr>
          </a:p>
        </p:txBody>
      </p:sp>
      <p:cxnSp>
        <p:nvCxnSpPr>
          <p:cNvPr id="288" name="Connecteur droit 21">
            <a:extLst>
              <a:ext uri="{FF2B5EF4-FFF2-40B4-BE49-F238E27FC236}">
                <a16:creationId xmlns:a16="http://schemas.microsoft.com/office/drawing/2014/main" id="{04DA6F09-1105-4F6D-99FB-14D47A96CAC9}"/>
              </a:ext>
            </a:extLst>
          </p:cNvPr>
          <p:cNvCxnSpPr>
            <a:cxnSpLocks/>
          </p:cNvCxnSpPr>
          <p:nvPr/>
        </p:nvCxnSpPr>
        <p:spPr bwMode="auto">
          <a:xfrm>
            <a:off x="5313374" y="1084383"/>
            <a:ext cx="418529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89" name="Rectangle 288">
            <a:extLst>
              <a:ext uri="{FF2B5EF4-FFF2-40B4-BE49-F238E27FC236}">
                <a16:creationId xmlns:a16="http://schemas.microsoft.com/office/drawing/2014/main" id="{0D387D4E-91BB-4EE1-9047-CCFC76AEEA63}"/>
              </a:ext>
            </a:extLst>
          </p:cNvPr>
          <p:cNvSpPr/>
          <p:nvPr/>
        </p:nvSpPr>
        <p:spPr>
          <a:xfrm>
            <a:off x="5920769" y="959842"/>
            <a:ext cx="2905146" cy="245846"/>
          </a:xfrm>
          <a:prstGeom prst="rect">
            <a:avLst/>
          </a:prstGeom>
          <a:solidFill>
            <a:schemeClr val="bg1"/>
          </a:solidFill>
        </p:spPr>
        <p:txBody>
          <a:bodyPr wrap="square" lIns="36000" rIns="36000" bIns="0">
            <a:noAutofit/>
          </a:bodyPr>
          <a:lstStyle/>
          <a:p>
            <a:pPr algn="ctr"/>
            <a:r>
              <a:rPr lang="en-US" sz="800" b="1">
                <a:solidFill>
                  <a:srgbClr val="009DB0"/>
                </a:solidFill>
                <a:latin typeface="+mj-lt"/>
              </a:rPr>
              <a:t>CG could monetize its neo-bank within 5 years</a:t>
            </a:r>
          </a:p>
        </p:txBody>
      </p:sp>
      <p:sp>
        <p:nvSpPr>
          <p:cNvPr id="4" name="Rectangle 3">
            <a:extLst>
              <a:ext uri="{FF2B5EF4-FFF2-40B4-BE49-F238E27FC236}">
                <a16:creationId xmlns:a16="http://schemas.microsoft.com/office/drawing/2014/main" id="{445177AB-50DA-4BA9-9D0C-482661A26238}"/>
              </a:ext>
            </a:extLst>
          </p:cNvPr>
          <p:cNvSpPr/>
          <p:nvPr/>
        </p:nvSpPr>
        <p:spPr bwMode="auto">
          <a:xfrm>
            <a:off x="459701" y="3291727"/>
            <a:ext cx="485980" cy="3498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indent="1588" algn="ctr" defTabSz="914400" rtl="0" eaLnBrk="1" fontAlgn="base" latinLnBrk="0" hangingPunct="1">
              <a:lnSpc>
                <a:spcPct val="100000"/>
              </a:lnSpc>
              <a:spcBef>
                <a:spcPct val="0"/>
              </a:spcBef>
              <a:spcAft>
                <a:spcPct val="0"/>
              </a:spcAft>
              <a:buClrTx/>
              <a:buSzTx/>
              <a:buFontTx/>
              <a:buNone/>
              <a:tabLst>
                <a:tab pos="179388" algn="l"/>
              </a:tabLst>
            </a:pPr>
            <a:r>
              <a:rPr kumimoji="0" lang="en-US" sz="700" i="0" u="none" strike="noStrike" cap="none" normalizeH="0" baseline="0">
                <a:ln>
                  <a:noFill/>
                </a:ln>
                <a:solidFill>
                  <a:srgbClr val="009DB0"/>
                </a:solidFill>
                <a:effectLst/>
                <a:latin typeface="+mj-lt"/>
              </a:rPr>
              <a:t>Key</a:t>
            </a:r>
          </a:p>
          <a:p>
            <a:pPr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700">
                <a:solidFill>
                  <a:srgbClr val="009DB0"/>
                </a:solidFill>
                <a:latin typeface="+mj-lt"/>
              </a:rPr>
              <a:t>figures</a:t>
            </a:r>
            <a:endParaRPr kumimoji="0" lang="en-US" sz="700" i="0" u="none" strike="noStrike" cap="none" normalizeH="0" baseline="0">
              <a:ln>
                <a:noFill/>
              </a:ln>
              <a:solidFill>
                <a:srgbClr val="009DB0"/>
              </a:solidFill>
              <a:effectLst/>
              <a:latin typeface="+mj-lt"/>
            </a:endParaRPr>
          </a:p>
        </p:txBody>
      </p:sp>
      <p:sp>
        <p:nvSpPr>
          <p:cNvPr id="8" name="Rectangle 7">
            <a:extLst>
              <a:ext uri="{FF2B5EF4-FFF2-40B4-BE49-F238E27FC236}">
                <a16:creationId xmlns:a16="http://schemas.microsoft.com/office/drawing/2014/main" id="{00499383-87D2-401A-81DC-387A9B4D73CE}"/>
              </a:ext>
            </a:extLst>
          </p:cNvPr>
          <p:cNvSpPr/>
          <p:nvPr/>
        </p:nvSpPr>
        <p:spPr bwMode="auto">
          <a:xfrm>
            <a:off x="988170" y="3290892"/>
            <a:ext cx="4042344" cy="350935"/>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endParaRPr lang="en-US" sz="900" b="1">
              <a:solidFill>
                <a:srgbClr val="009DB0"/>
              </a:solidFill>
              <a:latin typeface="+mj-lt"/>
            </a:endParaRPr>
          </a:p>
        </p:txBody>
      </p:sp>
      <p:sp>
        <p:nvSpPr>
          <p:cNvPr id="9" name="Triangle isocèle 40">
            <a:extLst>
              <a:ext uri="{FF2B5EF4-FFF2-40B4-BE49-F238E27FC236}">
                <a16:creationId xmlns:a16="http://schemas.microsoft.com/office/drawing/2014/main" id="{4F30CB22-23B8-41CE-B457-BA54B90EB6B3}"/>
              </a:ext>
            </a:extLst>
          </p:cNvPr>
          <p:cNvSpPr/>
          <p:nvPr/>
        </p:nvSpPr>
        <p:spPr bwMode="auto">
          <a:xfrm rot="5400000">
            <a:off x="329267" y="3420019"/>
            <a:ext cx="350935" cy="9006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sp>
        <p:nvSpPr>
          <p:cNvPr id="147" name="TextBox 146">
            <a:extLst>
              <a:ext uri="{FF2B5EF4-FFF2-40B4-BE49-F238E27FC236}">
                <a16:creationId xmlns:a16="http://schemas.microsoft.com/office/drawing/2014/main" id="{E3A0B386-954D-4047-9C37-C308A0E10DAC}"/>
              </a:ext>
            </a:extLst>
          </p:cNvPr>
          <p:cNvSpPr txBox="1"/>
          <p:nvPr/>
        </p:nvSpPr>
        <p:spPr>
          <a:xfrm>
            <a:off x="1005277" y="3302181"/>
            <a:ext cx="1278572" cy="215444"/>
          </a:xfrm>
          <a:prstGeom prst="rect">
            <a:avLst/>
          </a:prstGeom>
          <a:noFill/>
        </p:spPr>
        <p:txBody>
          <a:bodyPr wrap="square" lIns="0" tIns="0" rIns="0" bIns="0">
            <a:spAutoFit/>
          </a:bodyPr>
          <a:lstStyle/>
          <a:p>
            <a:pPr algn="ctr">
              <a:buClr>
                <a:schemeClr val="tx1"/>
              </a:buClr>
            </a:pPr>
            <a:r>
              <a:rPr lang="en-US" sz="700" b="1">
                <a:solidFill>
                  <a:srgbClr val="009DB0"/>
                </a:solidFill>
              </a:rPr>
              <a:t>7 new</a:t>
            </a:r>
          </a:p>
          <a:p>
            <a:pPr algn="ctr">
              <a:buClr>
                <a:schemeClr val="tx1"/>
              </a:buClr>
            </a:pPr>
            <a:r>
              <a:rPr lang="en-US" sz="700"/>
              <a:t>neo-banks</a:t>
            </a:r>
            <a:r>
              <a:rPr lang="en-US" sz="700" b="1">
                <a:solidFill>
                  <a:srgbClr val="009DB0"/>
                </a:solidFill>
              </a:rPr>
              <a:t> </a:t>
            </a:r>
            <a:r>
              <a:rPr lang="en-US" sz="700"/>
              <a:t>created in 2019</a:t>
            </a:r>
          </a:p>
        </p:txBody>
      </p:sp>
      <p:sp>
        <p:nvSpPr>
          <p:cNvPr id="148" name="TextBox 147">
            <a:extLst>
              <a:ext uri="{FF2B5EF4-FFF2-40B4-BE49-F238E27FC236}">
                <a16:creationId xmlns:a16="http://schemas.microsoft.com/office/drawing/2014/main" id="{B27D5C28-AB0B-418D-91DA-C4150E6FDE67}"/>
              </a:ext>
            </a:extLst>
          </p:cNvPr>
          <p:cNvSpPr txBox="1"/>
          <p:nvPr/>
        </p:nvSpPr>
        <p:spPr>
          <a:xfrm>
            <a:off x="2380059" y="3302181"/>
            <a:ext cx="1207197" cy="323165"/>
          </a:xfrm>
          <a:prstGeom prst="rect">
            <a:avLst/>
          </a:prstGeom>
          <a:noFill/>
        </p:spPr>
        <p:txBody>
          <a:bodyPr wrap="square" lIns="0" tIns="0" rIns="0" bIns="0">
            <a:spAutoFit/>
          </a:bodyPr>
          <a:lstStyle/>
          <a:p>
            <a:pPr algn="ctr">
              <a:buClr>
                <a:schemeClr val="tx1"/>
              </a:buClr>
            </a:pPr>
            <a:r>
              <a:rPr lang="en-US" sz="700" b="1">
                <a:solidFill>
                  <a:srgbClr val="009DB0"/>
                </a:solidFill>
              </a:rPr>
              <a:t>32</a:t>
            </a:r>
          </a:p>
          <a:p>
            <a:pPr algn="ctr">
              <a:buClr>
                <a:schemeClr val="tx1"/>
              </a:buClr>
            </a:pPr>
            <a:r>
              <a:rPr lang="en-US" sz="700"/>
              <a:t>Existing neo-banks in France</a:t>
            </a:r>
          </a:p>
        </p:txBody>
      </p:sp>
      <p:sp>
        <p:nvSpPr>
          <p:cNvPr id="149" name="TextBox 148">
            <a:extLst>
              <a:ext uri="{FF2B5EF4-FFF2-40B4-BE49-F238E27FC236}">
                <a16:creationId xmlns:a16="http://schemas.microsoft.com/office/drawing/2014/main" id="{14D1E2C1-03EA-47EA-ABFF-46E93B28B1F1}"/>
              </a:ext>
            </a:extLst>
          </p:cNvPr>
          <p:cNvSpPr txBox="1"/>
          <p:nvPr/>
        </p:nvSpPr>
        <p:spPr>
          <a:xfrm>
            <a:off x="3683465" y="3302181"/>
            <a:ext cx="1278572" cy="323165"/>
          </a:xfrm>
          <a:prstGeom prst="rect">
            <a:avLst/>
          </a:prstGeom>
          <a:noFill/>
        </p:spPr>
        <p:txBody>
          <a:bodyPr wrap="square" lIns="0" tIns="0" rIns="0" bIns="0">
            <a:spAutoFit/>
          </a:bodyPr>
          <a:lstStyle/>
          <a:p>
            <a:pPr algn="ctr">
              <a:buClr>
                <a:schemeClr val="tx1"/>
              </a:buClr>
            </a:pPr>
            <a:r>
              <a:rPr lang="en-US" sz="700" b="1">
                <a:solidFill>
                  <a:srgbClr val="009DB0"/>
                </a:solidFill>
              </a:rPr>
              <a:t>x2,5 </a:t>
            </a:r>
          </a:p>
          <a:p>
            <a:pPr algn="ctr">
              <a:buClr>
                <a:schemeClr val="tx1"/>
              </a:buClr>
            </a:pPr>
            <a:r>
              <a:rPr lang="en-US" sz="700"/>
              <a:t>Number of active accounts between 2017 and 2019</a:t>
            </a:r>
          </a:p>
        </p:txBody>
      </p:sp>
      <p:sp>
        <p:nvSpPr>
          <p:cNvPr id="10" name="Rectangle 9">
            <a:extLst>
              <a:ext uri="{FF2B5EF4-FFF2-40B4-BE49-F238E27FC236}">
                <a16:creationId xmlns:a16="http://schemas.microsoft.com/office/drawing/2014/main" id="{4FEA86D4-0F12-4F19-BEBA-1140A9638DE2}"/>
              </a:ext>
            </a:extLst>
          </p:cNvPr>
          <p:cNvSpPr/>
          <p:nvPr/>
        </p:nvSpPr>
        <p:spPr>
          <a:xfrm>
            <a:off x="600225" y="6270179"/>
            <a:ext cx="3502042" cy="381837"/>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FF9966"/>
                </a:solidFill>
              </a:rPr>
              <a:t>More details of underlying digital opportunities for CG on part 6 of this document</a:t>
            </a:r>
          </a:p>
        </p:txBody>
      </p:sp>
      <p:sp>
        <p:nvSpPr>
          <p:cNvPr id="91" name="Rectangle 90">
            <a:extLst>
              <a:ext uri="{FF2B5EF4-FFF2-40B4-BE49-F238E27FC236}">
                <a16:creationId xmlns:a16="http://schemas.microsoft.com/office/drawing/2014/main" id="{B60D22D4-3D1C-45BC-9093-128803020CB8}"/>
              </a:ext>
            </a:extLst>
          </p:cNvPr>
          <p:cNvSpPr/>
          <p:nvPr/>
        </p:nvSpPr>
        <p:spPr>
          <a:xfrm>
            <a:off x="5325750" y="1288582"/>
            <a:ext cx="4174907" cy="245559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solidFill>
                <a:schemeClr val="tx1"/>
              </a:solidFill>
              <a:latin typeface="+mj-lt"/>
            </a:endParaRPr>
          </a:p>
        </p:txBody>
      </p:sp>
      <p:grpSp>
        <p:nvGrpSpPr>
          <p:cNvPr id="93" name="Group 92">
            <a:extLst>
              <a:ext uri="{FF2B5EF4-FFF2-40B4-BE49-F238E27FC236}">
                <a16:creationId xmlns:a16="http://schemas.microsoft.com/office/drawing/2014/main" id="{DFEAF413-4F11-4DA9-8D66-133F8043A4C1}"/>
              </a:ext>
            </a:extLst>
          </p:cNvPr>
          <p:cNvGrpSpPr/>
          <p:nvPr/>
        </p:nvGrpSpPr>
        <p:grpSpPr>
          <a:xfrm>
            <a:off x="5440250" y="2276541"/>
            <a:ext cx="3789529" cy="445992"/>
            <a:chOff x="1350956" y="2425700"/>
            <a:chExt cx="5893430" cy="619895"/>
          </a:xfrm>
        </p:grpSpPr>
        <p:grpSp>
          <p:nvGrpSpPr>
            <p:cNvPr id="94" name="Group 93">
              <a:extLst>
                <a:ext uri="{FF2B5EF4-FFF2-40B4-BE49-F238E27FC236}">
                  <a16:creationId xmlns:a16="http://schemas.microsoft.com/office/drawing/2014/main" id="{8E9C6258-82F6-4ABE-A310-84F8AD76266F}"/>
                </a:ext>
              </a:extLst>
            </p:cNvPr>
            <p:cNvGrpSpPr/>
            <p:nvPr/>
          </p:nvGrpSpPr>
          <p:grpSpPr>
            <a:xfrm>
              <a:off x="1350956" y="2425700"/>
              <a:ext cx="5893430" cy="619895"/>
              <a:chOff x="1350956" y="2425700"/>
              <a:chExt cx="7151570" cy="619895"/>
            </a:xfrm>
          </p:grpSpPr>
          <p:sp>
            <p:nvSpPr>
              <p:cNvPr id="98" name="Arrow: Right 97">
                <a:extLst>
                  <a:ext uri="{FF2B5EF4-FFF2-40B4-BE49-F238E27FC236}">
                    <a16:creationId xmlns:a16="http://schemas.microsoft.com/office/drawing/2014/main" id="{A4CA4774-3F5C-4177-9AFA-65D04A1C1451}"/>
                  </a:ext>
                </a:extLst>
              </p:cNvPr>
              <p:cNvSpPr/>
              <p:nvPr/>
            </p:nvSpPr>
            <p:spPr>
              <a:xfrm>
                <a:off x="1350956" y="2469531"/>
                <a:ext cx="7151570" cy="57606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00" name="Straight Connector 99">
                <a:extLst>
                  <a:ext uri="{FF2B5EF4-FFF2-40B4-BE49-F238E27FC236}">
                    <a16:creationId xmlns:a16="http://schemas.microsoft.com/office/drawing/2014/main" id="{CBF16D2F-3E36-49EE-ABF5-CB2445A0683A}"/>
                  </a:ext>
                </a:extLst>
              </p:cNvPr>
              <p:cNvCxnSpPr>
                <a:cxnSpLocks/>
              </p:cNvCxnSpPr>
              <p:nvPr/>
            </p:nvCxnSpPr>
            <p:spPr>
              <a:xfrm flipV="1">
                <a:off x="4792676" y="2425700"/>
                <a:ext cx="0" cy="49892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8FB98F5D-FD36-44BC-BC50-61770B0F4F2A}"/>
                </a:ext>
              </a:extLst>
            </p:cNvPr>
            <p:cNvSpPr txBox="1"/>
            <p:nvPr/>
          </p:nvSpPr>
          <p:spPr>
            <a:xfrm>
              <a:off x="2250685" y="2609105"/>
              <a:ext cx="1047547" cy="320839"/>
            </a:xfrm>
            <a:prstGeom prst="rect">
              <a:avLst/>
            </a:prstGeom>
            <a:noFill/>
          </p:spPr>
          <p:txBody>
            <a:bodyPr wrap="none" rtlCol="0">
              <a:spAutoFit/>
            </a:bodyPr>
            <a:lstStyle/>
            <a:p>
              <a:r>
                <a:rPr lang="en-US" sz="900" b="1" i="1">
                  <a:solidFill>
                    <a:schemeClr val="bg1"/>
                  </a:solidFill>
                </a:rPr>
                <a:t>1</a:t>
              </a:r>
              <a:r>
                <a:rPr lang="en-US" sz="900" b="1" i="1" baseline="30000">
                  <a:solidFill>
                    <a:schemeClr val="bg1"/>
                  </a:solidFill>
                </a:rPr>
                <a:t>st</a:t>
              </a:r>
              <a:r>
                <a:rPr lang="en-US" sz="900" b="1" i="1">
                  <a:solidFill>
                    <a:schemeClr val="bg1"/>
                  </a:solidFill>
                </a:rPr>
                <a:t> year</a:t>
              </a:r>
            </a:p>
          </p:txBody>
        </p:sp>
        <p:sp>
          <p:nvSpPr>
            <p:cNvPr id="96" name="TextBox 95">
              <a:extLst>
                <a:ext uri="{FF2B5EF4-FFF2-40B4-BE49-F238E27FC236}">
                  <a16:creationId xmlns:a16="http://schemas.microsoft.com/office/drawing/2014/main" id="{D7F5F5E6-F51A-4C26-BE84-48AD404C9643}"/>
                </a:ext>
              </a:extLst>
            </p:cNvPr>
            <p:cNvSpPr txBox="1"/>
            <p:nvPr/>
          </p:nvSpPr>
          <p:spPr>
            <a:xfrm>
              <a:off x="4487602" y="2609105"/>
              <a:ext cx="2299019" cy="320839"/>
            </a:xfrm>
            <a:prstGeom prst="rect">
              <a:avLst/>
            </a:prstGeom>
            <a:noFill/>
          </p:spPr>
          <p:txBody>
            <a:bodyPr wrap="none" rtlCol="0">
              <a:spAutoFit/>
            </a:bodyPr>
            <a:lstStyle/>
            <a:p>
              <a:r>
                <a:rPr lang="en-US" sz="900" b="1" i="1">
                  <a:solidFill>
                    <a:schemeClr val="bg1"/>
                  </a:solidFill>
                </a:rPr>
                <a:t>« Normal running »</a:t>
              </a:r>
            </a:p>
          </p:txBody>
        </p:sp>
      </p:grpSp>
      <p:sp>
        <p:nvSpPr>
          <p:cNvPr id="101" name="Speech Bubble: Rectangle 100">
            <a:extLst>
              <a:ext uri="{FF2B5EF4-FFF2-40B4-BE49-F238E27FC236}">
                <a16:creationId xmlns:a16="http://schemas.microsoft.com/office/drawing/2014/main" id="{3AFEBABF-4E0A-40BC-B13D-87C03D123D4A}"/>
              </a:ext>
            </a:extLst>
          </p:cNvPr>
          <p:cNvSpPr/>
          <p:nvPr/>
        </p:nvSpPr>
        <p:spPr>
          <a:xfrm>
            <a:off x="5536196" y="1421565"/>
            <a:ext cx="1500448" cy="81321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700">
              <a:solidFill>
                <a:schemeClr val="tx1"/>
              </a:solidFill>
            </a:endParaRPr>
          </a:p>
        </p:txBody>
      </p:sp>
      <p:sp>
        <p:nvSpPr>
          <p:cNvPr id="103" name="TextBox 102">
            <a:extLst>
              <a:ext uri="{FF2B5EF4-FFF2-40B4-BE49-F238E27FC236}">
                <a16:creationId xmlns:a16="http://schemas.microsoft.com/office/drawing/2014/main" id="{93879A60-5A6A-45BE-9380-4BF8A87A6B54}"/>
              </a:ext>
            </a:extLst>
          </p:cNvPr>
          <p:cNvSpPr txBox="1"/>
          <p:nvPr/>
        </p:nvSpPr>
        <p:spPr>
          <a:xfrm>
            <a:off x="5530036" y="1421564"/>
            <a:ext cx="995882" cy="807843"/>
          </a:xfrm>
          <a:prstGeom prst="rect">
            <a:avLst/>
          </a:prstGeom>
          <a:noFill/>
        </p:spPr>
        <p:txBody>
          <a:bodyPr wrap="square" rtlCol="0">
            <a:noAutofit/>
          </a:bodyPr>
          <a:lstStyle/>
          <a:p>
            <a:pPr marL="171450" indent="-171450">
              <a:buFont typeface="Arial" panose="020B0604020202020204" pitchFamily="34" charset="0"/>
              <a:buChar char="•"/>
            </a:pPr>
            <a:r>
              <a:rPr lang="en-US" sz="700">
                <a:solidFill>
                  <a:schemeClr val="tx1"/>
                </a:solidFill>
              </a:rPr>
              <a:t>4 front-end engineer</a:t>
            </a:r>
          </a:p>
          <a:p>
            <a:pPr marL="171450" indent="-171450">
              <a:buFont typeface="Arial" panose="020B0604020202020204" pitchFamily="34" charset="0"/>
              <a:buChar char="•"/>
            </a:pPr>
            <a:r>
              <a:rPr lang="en-US" sz="700">
                <a:solidFill>
                  <a:schemeClr val="tx1"/>
                </a:solidFill>
              </a:rPr>
              <a:t>2 back-end engineer</a:t>
            </a:r>
          </a:p>
          <a:p>
            <a:pPr marL="171450" indent="-171450">
              <a:buFont typeface="Arial" panose="020B0604020202020204" pitchFamily="34" charset="0"/>
              <a:buChar char="•"/>
            </a:pPr>
            <a:r>
              <a:rPr lang="en-US" sz="700">
                <a:solidFill>
                  <a:schemeClr val="tx1"/>
                </a:solidFill>
              </a:rPr>
              <a:t>3 business &amp; partnership developer </a:t>
            </a:r>
          </a:p>
        </p:txBody>
      </p:sp>
      <p:sp>
        <p:nvSpPr>
          <p:cNvPr id="104" name="TextBox 103">
            <a:extLst>
              <a:ext uri="{FF2B5EF4-FFF2-40B4-BE49-F238E27FC236}">
                <a16:creationId xmlns:a16="http://schemas.microsoft.com/office/drawing/2014/main" id="{983A1905-F38A-482F-90AA-6C6BAA4A1C2F}"/>
              </a:ext>
            </a:extLst>
          </p:cNvPr>
          <p:cNvSpPr txBox="1"/>
          <p:nvPr/>
        </p:nvSpPr>
        <p:spPr>
          <a:xfrm>
            <a:off x="6461986" y="1421564"/>
            <a:ext cx="532973" cy="807843"/>
          </a:xfrm>
          <a:prstGeom prst="rect">
            <a:avLst/>
          </a:prstGeom>
          <a:noFill/>
        </p:spPr>
        <p:txBody>
          <a:bodyPr wrap="square" rtlCol="0">
            <a:noAutofit/>
          </a:bodyPr>
          <a:lstStyle/>
          <a:p>
            <a:r>
              <a:rPr lang="en-US" sz="700"/>
              <a:t>400K €</a:t>
            </a:r>
          </a:p>
          <a:p>
            <a:endParaRPr lang="en-US" sz="700">
              <a:solidFill>
                <a:schemeClr val="tx1"/>
              </a:solidFill>
            </a:endParaRPr>
          </a:p>
          <a:p>
            <a:r>
              <a:rPr lang="en-US" sz="700"/>
              <a:t>200K €</a:t>
            </a:r>
          </a:p>
          <a:p>
            <a:endParaRPr lang="en-US" sz="700"/>
          </a:p>
          <a:p>
            <a:r>
              <a:rPr lang="en-US" sz="700"/>
              <a:t>150K €</a:t>
            </a:r>
          </a:p>
          <a:p>
            <a:endParaRPr lang="en-US" sz="700">
              <a:solidFill>
                <a:schemeClr val="tx1"/>
              </a:solidFill>
            </a:endParaRPr>
          </a:p>
        </p:txBody>
      </p:sp>
      <p:sp>
        <p:nvSpPr>
          <p:cNvPr id="105" name="Speech Bubble: Rectangle 104">
            <a:extLst>
              <a:ext uri="{FF2B5EF4-FFF2-40B4-BE49-F238E27FC236}">
                <a16:creationId xmlns:a16="http://schemas.microsoft.com/office/drawing/2014/main" id="{23A9DBDF-985F-44D7-ACB2-1192D00DE7EE}"/>
              </a:ext>
            </a:extLst>
          </p:cNvPr>
          <p:cNvSpPr/>
          <p:nvPr/>
        </p:nvSpPr>
        <p:spPr>
          <a:xfrm>
            <a:off x="7335700" y="1421565"/>
            <a:ext cx="1500448" cy="813210"/>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700">
              <a:solidFill>
                <a:schemeClr val="tx1"/>
              </a:solidFill>
            </a:endParaRPr>
          </a:p>
        </p:txBody>
      </p:sp>
      <p:sp>
        <p:nvSpPr>
          <p:cNvPr id="106" name="TextBox 105">
            <a:extLst>
              <a:ext uri="{FF2B5EF4-FFF2-40B4-BE49-F238E27FC236}">
                <a16:creationId xmlns:a16="http://schemas.microsoft.com/office/drawing/2014/main" id="{2BE0939B-1A31-4C04-8FC2-B5498B9B3617}"/>
              </a:ext>
            </a:extLst>
          </p:cNvPr>
          <p:cNvSpPr txBox="1"/>
          <p:nvPr/>
        </p:nvSpPr>
        <p:spPr>
          <a:xfrm>
            <a:off x="7334345" y="1421564"/>
            <a:ext cx="995882" cy="807843"/>
          </a:xfrm>
          <a:prstGeom prst="rect">
            <a:avLst/>
          </a:prstGeom>
          <a:noFill/>
        </p:spPr>
        <p:txBody>
          <a:bodyPr wrap="square" rtlCol="0">
            <a:noAutofit/>
          </a:bodyPr>
          <a:lstStyle/>
          <a:p>
            <a:r>
              <a:rPr lang="en-US" sz="700"/>
              <a:t>+ 3 customers service</a:t>
            </a:r>
            <a:endParaRPr lang="en-US" sz="700">
              <a:solidFill>
                <a:schemeClr val="tx1"/>
              </a:solidFill>
            </a:endParaRPr>
          </a:p>
        </p:txBody>
      </p:sp>
      <p:sp>
        <p:nvSpPr>
          <p:cNvPr id="107" name="TextBox 106">
            <a:extLst>
              <a:ext uri="{FF2B5EF4-FFF2-40B4-BE49-F238E27FC236}">
                <a16:creationId xmlns:a16="http://schemas.microsoft.com/office/drawing/2014/main" id="{03EF9FC4-4B6B-4CCE-83B1-DFDE7202096B}"/>
              </a:ext>
            </a:extLst>
          </p:cNvPr>
          <p:cNvSpPr txBox="1"/>
          <p:nvPr/>
        </p:nvSpPr>
        <p:spPr>
          <a:xfrm>
            <a:off x="8308575" y="1421564"/>
            <a:ext cx="532973" cy="807843"/>
          </a:xfrm>
          <a:prstGeom prst="rect">
            <a:avLst/>
          </a:prstGeom>
          <a:noFill/>
        </p:spPr>
        <p:txBody>
          <a:bodyPr wrap="square" rtlCol="0">
            <a:noAutofit/>
          </a:bodyPr>
          <a:lstStyle/>
          <a:p>
            <a:r>
              <a:rPr lang="en-US" sz="700"/>
              <a:t>90K €</a:t>
            </a:r>
          </a:p>
        </p:txBody>
      </p:sp>
      <p:sp>
        <p:nvSpPr>
          <p:cNvPr id="108" name="ZoneTexte 47">
            <a:extLst>
              <a:ext uri="{FF2B5EF4-FFF2-40B4-BE49-F238E27FC236}">
                <a16:creationId xmlns:a16="http://schemas.microsoft.com/office/drawing/2014/main" id="{D276480E-9F56-46C7-82F9-37FFD6B395E4}"/>
              </a:ext>
            </a:extLst>
          </p:cNvPr>
          <p:cNvSpPr txBox="1"/>
          <p:nvPr/>
        </p:nvSpPr>
        <p:spPr>
          <a:xfrm>
            <a:off x="5468057" y="2753364"/>
            <a:ext cx="1445013" cy="923330"/>
          </a:xfrm>
          <a:prstGeom prst="rect">
            <a:avLst/>
          </a:prstGeom>
          <a:noFill/>
        </p:spPr>
        <p:txBody>
          <a:bodyPr wrap="square" rtlCol="0">
            <a:spAutoFit/>
          </a:bodyPr>
          <a:lstStyle/>
          <a:p>
            <a:pPr algn="ctr">
              <a:spcAft>
                <a:spcPts val="100"/>
              </a:spcAft>
            </a:pPr>
            <a:r>
              <a:rPr lang="en-US" sz="700" b="1">
                <a:solidFill>
                  <a:srgbClr val="009DB0"/>
                </a:solidFill>
                <a:latin typeface="+mj-lt"/>
              </a:rPr>
              <a:t>Cost</a:t>
            </a:r>
          </a:p>
          <a:p>
            <a:pPr marL="171450" indent="-171450">
              <a:spcAft>
                <a:spcPts val="100"/>
              </a:spcAft>
              <a:buFont typeface="Arial" panose="020B0604020202020204" pitchFamily="34" charset="0"/>
              <a:buChar char="•"/>
            </a:pPr>
            <a:r>
              <a:rPr lang="en-US" sz="700" b="1">
                <a:latin typeface="+mj-lt"/>
              </a:rPr>
              <a:t>1</a:t>
            </a:r>
            <a:r>
              <a:rPr lang="en-US" sz="700" b="1" baseline="30000">
                <a:latin typeface="+mj-lt"/>
              </a:rPr>
              <a:t>st</a:t>
            </a:r>
            <a:r>
              <a:rPr lang="en-US" sz="700" b="1">
                <a:latin typeface="+mj-lt"/>
              </a:rPr>
              <a:t> year : </a:t>
            </a:r>
          </a:p>
          <a:p>
            <a:pPr marL="108000">
              <a:spcAft>
                <a:spcPts val="100"/>
              </a:spcAft>
            </a:pPr>
            <a:r>
              <a:rPr lang="en-US" sz="700">
                <a:latin typeface="+mj-lt"/>
              </a:rPr>
              <a:t>750K </a:t>
            </a:r>
            <a:r>
              <a:rPr lang="en-US" sz="700"/>
              <a:t>€ wages cost</a:t>
            </a:r>
          </a:p>
          <a:p>
            <a:pPr marL="108000">
              <a:spcAft>
                <a:spcPts val="100"/>
              </a:spcAft>
            </a:pPr>
            <a:r>
              <a:rPr lang="en-US" sz="700"/>
              <a:t>150K € set-up fees</a:t>
            </a:r>
          </a:p>
          <a:p>
            <a:pPr marL="171450" indent="-171450">
              <a:spcAft>
                <a:spcPts val="100"/>
              </a:spcAft>
              <a:buFont typeface="Arial" panose="020B0604020202020204" pitchFamily="34" charset="0"/>
              <a:buChar char="•"/>
            </a:pPr>
            <a:r>
              <a:rPr lang="en-US" sz="700" b="1">
                <a:latin typeface="+mj-lt"/>
              </a:rPr>
              <a:t>Normal running:</a:t>
            </a:r>
          </a:p>
          <a:p>
            <a:pPr marL="108000">
              <a:spcAft>
                <a:spcPts val="100"/>
              </a:spcAft>
            </a:pPr>
            <a:r>
              <a:rPr lang="en-US" sz="700">
                <a:latin typeface="+mj-lt"/>
              </a:rPr>
              <a:t>840K </a:t>
            </a:r>
            <a:r>
              <a:rPr lang="en-US" sz="700"/>
              <a:t>€ wages cost</a:t>
            </a:r>
            <a:endParaRPr lang="en-US" sz="700" b="1">
              <a:solidFill>
                <a:srgbClr val="009DB0"/>
              </a:solidFill>
              <a:latin typeface="+mj-lt"/>
            </a:endParaRPr>
          </a:p>
          <a:p>
            <a:pPr marL="108000">
              <a:spcAft>
                <a:spcPts val="100"/>
              </a:spcAft>
            </a:pPr>
            <a:r>
              <a:rPr lang="en-US" sz="700">
                <a:latin typeface="+mj-lt"/>
              </a:rPr>
              <a:t>10K</a:t>
            </a:r>
            <a:r>
              <a:rPr lang="en-US" sz="700">
                <a:solidFill>
                  <a:srgbClr val="009DB0"/>
                </a:solidFill>
                <a:latin typeface="+mj-lt"/>
              </a:rPr>
              <a:t> </a:t>
            </a:r>
            <a:r>
              <a:rPr lang="en-US" sz="700"/>
              <a:t>€ running fees</a:t>
            </a:r>
          </a:p>
        </p:txBody>
      </p:sp>
      <p:sp>
        <p:nvSpPr>
          <p:cNvPr id="109" name="ZoneTexte 47">
            <a:extLst>
              <a:ext uri="{FF2B5EF4-FFF2-40B4-BE49-F238E27FC236}">
                <a16:creationId xmlns:a16="http://schemas.microsoft.com/office/drawing/2014/main" id="{1A2A7F02-431B-418C-9D18-179395AFFACC}"/>
              </a:ext>
            </a:extLst>
          </p:cNvPr>
          <p:cNvSpPr txBox="1"/>
          <p:nvPr/>
        </p:nvSpPr>
        <p:spPr>
          <a:xfrm>
            <a:off x="6993902" y="2752902"/>
            <a:ext cx="1026467" cy="966931"/>
          </a:xfrm>
          <a:prstGeom prst="rect">
            <a:avLst/>
          </a:prstGeom>
          <a:noFill/>
        </p:spPr>
        <p:txBody>
          <a:bodyPr wrap="square" rtlCol="0">
            <a:spAutoFit/>
          </a:bodyPr>
          <a:lstStyle/>
          <a:p>
            <a:pPr algn="ctr">
              <a:spcAft>
                <a:spcPts val="100"/>
              </a:spcAft>
            </a:pPr>
            <a:r>
              <a:rPr lang="en-US" sz="700" b="1">
                <a:solidFill>
                  <a:srgbClr val="009DB0"/>
                </a:solidFill>
                <a:latin typeface="+mj-lt"/>
              </a:rPr>
              <a:t>Revenues</a:t>
            </a:r>
          </a:p>
          <a:p>
            <a:pPr algn="ctr"/>
            <a:r>
              <a:rPr lang="en-US" sz="700">
                <a:latin typeface="+mj-lt"/>
              </a:rPr>
              <a:t>5 000 customers</a:t>
            </a:r>
          </a:p>
          <a:p>
            <a:pPr algn="ctr"/>
            <a:r>
              <a:rPr lang="en-US" sz="700">
                <a:latin typeface="+mj-lt"/>
              </a:rPr>
              <a:t>x</a:t>
            </a:r>
          </a:p>
          <a:p>
            <a:pPr algn="ctr"/>
            <a:r>
              <a:rPr lang="en-US" sz="700">
                <a:latin typeface="+mj-lt"/>
              </a:rPr>
              <a:t>120</a:t>
            </a:r>
            <a:r>
              <a:rPr lang="en-US" sz="700"/>
              <a:t> € per year</a:t>
            </a:r>
          </a:p>
          <a:p>
            <a:pPr algn="ctr"/>
            <a:r>
              <a:rPr lang="en-US" sz="700"/>
              <a:t>=</a:t>
            </a:r>
          </a:p>
          <a:p>
            <a:pPr algn="ctr"/>
            <a:r>
              <a:rPr lang="en-US" sz="700"/>
              <a:t>600K €</a:t>
            </a:r>
          </a:p>
          <a:p>
            <a:pPr algn="ctr"/>
            <a:r>
              <a:rPr lang="en-US" sz="700"/>
              <a:t>+</a:t>
            </a:r>
          </a:p>
          <a:p>
            <a:pPr algn="ctr"/>
            <a:r>
              <a:rPr lang="en-US" sz="700"/>
              <a:t>Card revenues</a:t>
            </a:r>
          </a:p>
        </p:txBody>
      </p:sp>
      <p:sp>
        <p:nvSpPr>
          <p:cNvPr id="110" name="ZoneTexte 47">
            <a:extLst>
              <a:ext uri="{FF2B5EF4-FFF2-40B4-BE49-F238E27FC236}">
                <a16:creationId xmlns:a16="http://schemas.microsoft.com/office/drawing/2014/main" id="{7C23BA5E-6F59-47F2-926A-B5E341DB855E}"/>
              </a:ext>
            </a:extLst>
          </p:cNvPr>
          <p:cNvSpPr txBox="1"/>
          <p:nvPr/>
        </p:nvSpPr>
        <p:spPr>
          <a:xfrm>
            <a:off x="8001285" y="2753540"/>
            <a:ext cx="1445014" cy="536044"/>
          </a:xfrm>
          <a:prstGeom prst="rect">
            <a:avLst/>
          </a:prstGeom>
          <a:noFill/>
        </p:spPr>
        <p:txBody>
          <a:bodyPr wrap="square" rtlCol="0">
            <a:spAutoFit/>
          </a:bodyPr>
          <a:lstStyle/>
          <a:p>
            <a:pPr algn="ctr">
              <a:spcAft>
                <a:spcPts val="100"/>
              </a:spcAft>
            </a:pPr>
            <a:r>
              <a:rPr lang="en-US" sz="700" b="1">
                <a:solidFill>
                  <a:srgbClr val="009DB0"/>
                </a:solidFill>
                <a:latin typeface="+mj-lt"/>
              </a:rPr>
              <a:t>Synergies to leverage</a:t>
            </a:r>
          </a:p>
          <a:p>
            <a:pPr algn="ctr">
              <a:spcAft>
                <a:spcPts val="100"/>
              </a:spcAft>
            </a:pPr>
            <a:r>
              <a:rPr lang="en-US" sz="700">
                <a:latin typeface="+mj-lt"/>
              </a:rPr>
              <a:t>To compensate cost CG should earn ≈100</a:t>
            </a:r>
            <a:r>
              <a:rPr lang="en-US" sz="700"/>
              <a:t> € per year per client on upsell</a:t>
            </a:r>
            <a:endParaRPr lang="en-US" sz="700">
              <a:solidFill>
                <a:srgbClr val="009DB0"/>
              </a:solidFill>
              <a:latin typeface="+mj-lt"/>
            </a:endParaRPr>
          </a:p>
        </p:txBody>
      </p:sp>
    </p:spTree>
    <p:extLst>
      <p:ext uri="{BB962C8B-B14F-4D97-AF65-F5344CB8AC3E}">
        <p14:creationId xmlns:p14="http://schemas.microsoft.com/office/powerpoint/2010/main" val="3065100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t 58" hidden="1">
            <a:extLst>
              <a:ext uri="{FF2B5EF4-FFF2-40B4-BE49-F238E27FC236}">
                <a16:creationId xmlns:a16="http://schemas.microsoft.com/office/drawing/2014/main" id="{B8B5A7D8-DD64-4302-8FDF-C8F24FE02A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23" progId="TCLayout.ActiveDocument.1">
                  <p:embed/>
                </p:oleObj>
              </mc:Choice>
              <mc:Fallback>
                <p:oleObj name="think-cell Slide" r:id="rId5" imgW="416" imgH="423" progId="TCLayout.ActiveDocument.1">
                  <p:embed/>
                  <p:pic>
                    <p:nvPicPr>
                      <p:cNvPr id="59" name="Objet 58" hidden="1">
                        <a:extLst>
                          <a:ext uri="{FF2B5EF4-FFF2-40B4-BE49-F238E27FC236}">
                            <a16:creationId xmlns:a16="http://schemas.microsoft.com/office/drawing/2014/main" id="{B8B5A7D8-DD64-4302-8FDF-C8F24FE02A9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8" name="Rectangle 57" hidden="1">
            <a:extLst>
              <a:ext uri="{FF2B5EF4-FFF2-40B4-BE49-F238E27FC236}">
                <a16:creationId xmlns:a16="http://schemas.microsoft.com/office/drawing/2014/main" id="{B50AC401-F98F-4BCD-99B7-645C445E16D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D7D638F3-845C-40D9-9EF3-49DB687E53FC}"/>
              </a:ext>
            </a:extLst>
          </p:cNvPr>
          <p:cNvSpPr>
            <a:spLocks noGrp="1"/>
          </p:cNvSpPr>
          <p:nvPr>
            <p:ph type="ctrTitle"/>
          </p:nvPr>
        </p:nvSpPr>
        <p:spPr/>
        <p:txBody>
          <a:bodyPr/>
          <a:lstStyle/>
          <a:p>
            <a:r>
              <a:rPr lang="en-US" sz="1300">
                <a:latin typeface="+mj-lt"/>
              </a:rPr>
              <a:t>This document is the result of a one-week engagement, which concentrates on a </a:t>
            </a:r>
            <a:r>
              <a:rPr lang="en-US" sz="1300">
                <a:solidFill>
                  <a:srgbClr val="009DB0"/>
                </a:solidFill>
                <a:latin typeface="+mj-lt"/>
              </a:rPr>
              <a:t>red flags analysis over 5 main disruptive digital areas</a:t>
            </a:r>
            <a:r>
              <a:rPr lang="en-US" sz="1300">
                <a:latin typeface="+mj-lt"/>
              </a:rPr>
              <a:t> and on a review of potential </a:t>
            </a:r>
            <a:r>
              <a:rPr lang="en-US" sz="1300">
                <a:solidFill>
                  <a:srgbClr val="009DB0"/>
                </a:solidFill>
                <a:latin typeface="+mj-lt"/>
              </a:rPr>
              <a:t>growth opportunities for CG</a:t>
            </a:r>
          </a:p>
        </p:txBody>
      </p:sp>
      <p:sp>
        <p:nvSpPr>
          <p:cNvPr id="4" name="Text Placeholder 3">
            <a:extLst>
              <a:ext uri="{FF2B5EF4-FFF2-40B4-BE49-F238E27FC236}">
                <a16:creationId xmlns:a16="http://schemas.microsoft.com/office/drawing/2014/main" id="{0C6B2349-73AC-4EC0-83CE-A90A52C5117F}"/>
              </a:ext>
            </a:extLst>
          </p:cNvPr>
          <p:cNvSpPr>
            <a:spLocks noGrp="1"/>
          </p:cNvSpPr>
          <p:nvPr>
            <p:ph type="body" sz="quarter" idx="4294967295"/>
          </p:nvPr>
        </p:nvSpPr>
        <p:spPr>
          <a:xfrm>
            <a:off x="221380" y="6339939"/>
            <a:ext cx="5076107" cy="244475"/>
          </a:xfrm>
        </p:spPr>
        <p:txBody>
          <a:bodyPr/>
          <a:lstStyle/>
          <a:p>
            <a:pPr marL="0" indent="0">
              <a:buNone/>
              <a:tabLst>
                <a:tab pos="177800" algn="l"/>
              </a:tabLst>
            </a:pPr>
            <a:r>
              <a:rPr lang="en-US" sz="500">
                <a:latin typeface="+mj-lt"/>
              </a:rPr>
              <a:t>Sources: eleven research &amp; analysis	    </a:t>
            </a:r>
          </a:p>
          <a:p>
            <a:pPr marL="0" indent="0">
              <a:buNone/>
              <a:tabLst>
                <a:tab pos="177800" algn="l"/>
              </a:tabLst>
            </a:pPr>
            <a:r>
              <a:rPr lang="en-US" sz="500">
                <a:latin typeface="+mj-lt"/>
              </a:rPr>
              <a:t>Legend: Added elements compared to version of scope presented during the intermediary meeting</a:t>
            </a:r>
          </a:p>
          <a:p>
            <a:pPr marL="177800" indent="-177800">
              <a:tabLst>
                <a:tab pos="177800" algn="l"/>
              </a:tabLst>
            </a:pPr>
            <a:endParaRPr lang="en-US" sz="500">
              <a:latin typeface="+mj-lt"/>
            </a:endParaRPr>
          </a:p>
        </p:txBody>
      </p:sp>
      <p:sp>
        <p:nvSpPr>
          <p:cNvPr id="45" name="Flèche : pentagone 41">
            <a:extLst>
              <a:ext uri="{FF2B5EF4-FFF2-40B4-BE49-F238E27FC236}">
                <a16:creationId xmlns:a16="http://schemas.microsoft.com/office/drawing/2014/main" id="{8B97BD8C-F51E-43F7-9873-4E1FD9E4147E}"/>
              </a:ext>
            </a:extLst>
          </p:cNvPr>
          <p:cNvSpPr>
            <a:spLocks noChangeArrowheads="1"/>
          </p:cNvSpPr>
          <p:nvPr/>
        </p:nvSpPr>
        <p:spPr bwMode="auto">
          <a:xfrm>
            <a:off x="221381" y="1156419"/>
            <a:ext cx="4518272" cy="360602"/>
          </a:xfrm>
          <a:prstGeom prst="homePlate">
            <a:avLst>
              <a:gd name="adj" fmla="val 11461"/>
            </a:avLst>
          </a:prstGeom>
          <a:solidFill>
            <a:srgbClr val="009DB0"/>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marL="354013">
              <a:tabLst>
                <a:tab pos="354013" algn="l"/>
              </a:tabLst>
            </a:pPr>
            <a:r>
              <a:rPr lang="en-US" altLang="en-US" sz="1000" b="1" i="1" kern="0">
                <a:solidFill>
                  <a:schemeClr val="bg1"/>
                </a:solidFill>
                <a:latin typeface="+mj-lt"/>
              </a:rPr>
              <a:t>Pre </a:t>
            </a:r>
            <a:r>
              <a:rPr lang="en-US" altLang="en-US" sz="1000" b="1" i="1" kern="0" err="1">
                <a:solidFill>
                  <a:schemeClr val="bg1"/>
                </a:solidFill>
                <a:latin typeface="+mj-lt"/>
              </a:rPr>
              <a:t>Apax</a:t>
            </a:r>
            <a:r>
              <a:rPr lang="en-US" altLang="en-US" sz="1000" b="1" i="1" kern="0">
                <a:solidFill>
                  <a:schemeClr val="bg1"/>
                </a:solidFill>
                <a:latin typeface="+mj-lt"/>
              </a:rPr>
              <a:t>’ offer proposal to CG management</a:t>
            </a:r>
          </a:p>
        </p:txBody>
      </p:sp>
      <p:sp>
        <p:nvSpPr>
          <p:cNvPr id="46" name="Flèche : chevron 51">
            <a:extLst>
              <a:ext uri="{FF2B5EF4-FFF2-40B4-BE49-F238E27FC236}">
                <a16:creationId xmlns:a16="http://schemas.microsoft.com/office/drawing/2014/main" id="{9E1BC19A-6F69-4F14-B89F-B1F0A02BC7DC}"/>
              </a:ext>
            </a:extLst>
          </p:cNvPr>
          <p:cNvSpPr>
            <a:spLocks noChangeArrowheads="1"/>
          </p:cNvSpPr>
          <p:nvPr/>
        </p:nvSpPr>
        <p:spPr bwMode="auto">
          <a:xfrm>
            <a:off x="4739654" y="1156417"/>
            <a:ext cx="2565376" cy="360602"/>
          </a:xfrm>
          <a:prstGeom prst="chevron">
            <a:avLst>
              <a:gd name="adj" fmla="val 11512"/>
            </a:avLst>
          </a:prstGeom>
          <a:solidFill>
            <a:srgbClr val="009DB0"/>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marL="354013"/>
            <a:r>
              <a:rPr lang="en-US" sz="1000" b="1" i="1" kern="0">
                <a:solidFill>
                  <a:schemeClr val="bg1"/>
                </a:solidFill>
                <a:latin typeface="+mj-lt"/>
              </a:rPr>
              <a:t>Follow-up if offer accepted</a:t>
            </a:r>
          </a:p>
        </p:txBody>
      </p:sp>
      <p:sp>
        <p:nvSpPr>
          <p:cNvPr id="47" name="Flèche : pentagone 116">
            <a:extLst>
              <a:ext uri="{FF2B5EF4-FFF2-40B4-BE49-F238E27FC236}">
                <a16:creationId xmlns:a16="http://schemas.microsoft.com/office/drawing/2014/main" id="{2E386209-5AA8-402F-B1C9-42D620BF8837}"/>
              </a:ext>
            </a:extLst>
          </p:cNvPr>
          <p:cNvSpPr/>
          <p:nvPr/>
        </p:nvSpPr>
        <p:spPr bwMode="auto">
          <a:xfrm>
            <a:off x="221381" y="5666625"/>
            <a:ext cx="785250" cy="616704"/>
          </a:xfrm>
          <a:prstGeom prst="rect">
            <a:avLst/>
          </a:prstGeom>
          <a:solidFill>
            <a:srgbClr val="009DB0"/>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lvl="0" algn="ctr" fontAlgn="auto">
              <a:spcBef>
                <a:spcPts val="0"/>
              </a:spcBef>
              <a:spcAft>
                <a:spcPts val="0"/>
              </a:spcAft>
              <a:defRPr/>
            </a:pPr>
            <a:r>
              <a:rPr lang="en-US" sz="900" kern="0">
                <a:solidFill>
                  <a:schemeClr val="bg1"/>
                </a:solidFill>
                <a:latin typeface="+mj-lt"/>
              </a:rPr>
              <a:t>Key sources &amp; </a:t>
            </a:r>
          </a:p>
          <a:p>
            <a:pPr lvl="0" algn="ctr" fontAlgn="auto">
              <a:spcBef>
                <a:spcPts val="0"/>
              </a:spcBef>
              <a:spcAft>
                <a:spcPts val="0"/>
              </a:spcAft>
              <a:defRPr/>
            </a:pPr>
            <a:r>
              <a:rPr lang="en-US" sz="900" kern="0">
                <a:solidFill>
                  <a:schemeClr val="bg1"/>
                </a:solidFill>
                <a:latin typeface="+mj-lt"/>
              </a:rPr>
              <a:t>interactions</a:t>
            </a:r>
          </a:p>
        </p:txBody>
      </p:sp>
      <p:sp>
        <p:nvSpPr>
          <p:cNvPr id="48" name="Flèche : pentagone 116">
            <a:extLst>
              <a:ext uri="{FF2B5EF4-FFF2-40B4-BE49-F238E27FC236}">
                <a16:creationId xmlns:a16="http://schemas.microsoft.com/office/drawing/2014/main" id="{1601A470-AFEA-46CB-BD07-6D2953E5A7AE}"/>
              </a:ext>
            </a:extLst>
          </p:cNvPr>
          <p:cNvSpPr/>
          <p:nvPr/>
        </p:nvSpPr>
        <p:spPr bwMode="auto">
          <a:xfrm>
            <a:off x="1078475" y="5666625"/>
            <a:ext cx="6195547" cy="599179"/>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rot="0" spcFirstLastPara="0" vertOverflow="overflow" horzOverflow="overflow" vert="horz" wrap="square" lIns="72000" tIns="45720" rIns="36000" bIns="45720" numCol="2" spcCol="0" rtlCol="0" fromWordArt="0" anchor="ctr" anchorCtr="0" forceAA="0" compatLnSpc="1">
            <a:prstTxWarp prst="textNoShape">
              <a:avLst/>
            </a:prstTxWarp>
            <a:noAutofit/>
          </a:bodyPr>
          <a:lstStyle/>
          <a:p>
            <a:pPr marL="171450" lvl="0" indent="-171450" fontAlgn="auto">
              <a:spcBef>
                <a:spcPts val="0"/>
              </a:spcBef>
              <a:spcAft>
                <a:spcPts val="0"/>
              </a:spcAft>
              <a:buFont typeface="Wingdings" panose="05000000000000000000" pitchFamily="2" charset="2"/>
              <a:buChar char="ü"/>
              <a:defRPr/>
            </a:pPr>
            <a:r>
              <a:rPr lang="en-US" sz="800" kern="0">
                <a:latin typeface="+mj-lt"/>
              </a:rPr>
              <a:t>Expert calls</a:t>
            </a:r>
          </a:p>
          <a:p>
            <a:pPr marL="171450" lvl="0" indent="-171450" fontAlgn="auto">
              <a:spcBef>
                <a:spcPts val="0"/>
              </a:spcBef>
              <a:spcAft>
                <a:spcPts val="0"/>
              </a:spcAft>
              <a:buFont typeface="Wingdings" panose="05000000000000000000" pitchFamily="2" charset="2"/>
              <a:buChar char="ü"/>
              <a:defRPr/>
            </a:pPr>
            <a:r>
              <a:rPr lang="en-US" sz="800" kern="0" err="1">
                <a:latin typeface="+mj-lt"/>
              </a:rPr>
              <a:t>Apax</a:t>
            </a:r>
            <a:endParaRPr lang="en-US" sz="800" kern="0">
              <a:latin typeface="+mj-lt"/>
            </a:endParaRPr>
          </a:p>
          <a:p>
            <a:pPr marL="171450" lvl="0" indent="-171450" fontAlgn="auto">
              <a:spcBef>
                <a:spcPts val="0"/>
              </a:spcBef>
              <a:spcAft>
                <a:spcPts val="0"/>
              </a:spcAft>
              <a:buFont typeface="Wingdings" panose="05000000000000000000" pitchFamily="2" charset="2"/>
              <a:buChar char="ü"/>
              <a:defRPr/>
            </a:pPr>
            <a:r>
              <a:rPr lang="en-US" sz="800" kern="0">
                <a:latin typeface="+mj-lt"/>
              </a:rPr>
              <a:t>IM (EY)</a:t>
            </a:r>
          </a:p>
          <a:p>
            <a:pPr marL="171450" lvl="0" indent="-171450" fontAlgn="auto">
              <a:spcBef>
                <a:spcPts val="0"/>
              </a:spcBef>
              <a:spcAft>
                <a:spcPts val="0"/>
              </a:spcAft>
              <a:buFont typeface="Wingdings" panose="05000000000000000000" pitchFamily="2" charset="2"/>
              <a:buChar char="ü"/>
              <a:defRPr/>
            </a:pPr>
            <a:r>
              <a:rPr lang="en-US" sz="800" kern="0">
                <a:latin typeface="+mj-lt"/>
              </a:rPr>
              <a:t>IFA market study (Oliver Wyman)</a:t>
            </a:r>
          </a:p>
          <a:p>
            <a:pPr marL="171450" lvl="0" indent="-171450" fontAlgn="auto">
              <a:spcBef>
                <a:spcPts val="0"/>
              </a:spcBef>
              <a:spcAft>
                <a:spcPts val="0"/>
              </a:spcAft>
              <a:buFont typeface="Wingdings" panose="05000000000000000000" pitchFamily="2" charset="2"/>
              <a:buChar char="ü"/>
              <a:defRPr/>
            </a:pPr>
            <a:r>
              <a:rPr lang="en-US" sz="800" kern="0">
                <a:latin typeface="+mj-lt"/>
              </a:rPr>
              <a:t>Commercial DD?</a:t>
            </a:r>
          </a:p>
          <a:p>
            <a:pPr marL="171450" lvl="0" indent="-171450" fontAlgn="auto">
              <a:spcBef>
                <a:spcPts val="0"/>
              </a:spcBef>
              <a:spcAft>
                <a:spcPts val="0"/>
              </a:spcAft>
              <a:buFont typeface="Wingdings" panose="05000000000000000000" pitchFamily="2" charset="2"/>
              <a:buChar char="ü"/>
              <a:defRPr/>
            </a:pPr>
            <a:r>
              <a:rPr lang="en-US" sz="800" kern="0">
                <a:latin typeface="+mj-lt"/>
              </a:rPr>
              <a:t>Meeting with Olivier </a:t>
            </a:r>
            <a:r>
              <a:rPr lang="en-US" sz="800" kern="0" err="1">
                <a:latin typeface="+mj-lt"/>
              </a:rPr>
              <a:t>Potellet</a:t>
            </a:r>
            <a:r>
              <a:rPr lang="en-US" sz="800" kern="0">
                <a:latin typeface="+mj-lt"/>
              </a:rPr>
              <a:t> </a:t>
            </a:r>
          </a:p>
        </p:txBody>
      </p:sp>
      <p:sp>
        <p:nvSpPr>
          <p:cNvPr id="49" name="Flèche : pentagone 116">
            <a:extLst>
              <a:ext uri="{FF2B5EF4-FFF2-40B4-BE49-F238E27FC236}">
                <a16:creationId xmlns:a16="http://schemas.microsoft.com/office/drawing/2014/main" id="{0DFE0C38-F688-4BE8-8CE2-B2BB4ABB6BE9}"/>
              </a:ext>
            </a:extLst>
          </p:cNvPr>
          <p:cNvSpPr/>
          <p:nvPr/>
        </p:nvSpPr>
        <p:spPr bwMode="auto">
          <a:xfrm>
            <a:off x="7324536" y="5666625"/>
            <a:ext cx="2431563" cy="599179"/>
          </a:xfrm>
          <a:prstGeom prst="rect">
            <a:avLst/>
          </a:prstGeom>
          <a:solidFill>
            <a:schemeClr val="bg1">
              <a:lumMod val="95000"/>
            </a:schemeClr>
          </a:solidFill>
          <a:ln w="9525" cap="flat" cmpd="sng" algn="ctr">
            <a:solidFill>
              <a:schemeClr val="tx1">
                <a:lumMod val="20000"/>
                <a:lumOff val="80000"/>
              </a:schemeClr>
            </a:solidFill>
            <a:prstDash val="solid"/>
            <a:round/>
            <a:headEnd type="none" w="med" len="med"/>
            <a:tailEnd type="none" w="med" len="med"/>
          </a:ln>
          <a:effectLst/>
        </p:spPr>
        <p:txBody>
          <a:bodyPr rot="0" spcFirstLastPara="0" vertOverflow="overflow" horzOverflow="overflow" vert="horz" wrap="square" lIns="72000" tIns="45720" rIns="36000" bIns="45720" numCol="2" spcCol="0" rtlCol="0" fromWordArt="0" anchor="ctr" anchorCtr="0" forceAA="0" compatLnSpc="1">
            <a:prstTxWarp prst="textNoShape">
              <a:avLst/>
            </a:prstTxWarp>
            <a:noAutofit/>
          </a:bodyPr>
          <a:lstStyle/>
          <a:p>
            <a:pPr marL="171450" lvl="0" indent="-171450" fontAlgn="auto">
              <a:spcBef>
                <a:spcPts val="0"/>
              </a:spcBef>
              <a:spcAft>
                <a:spcPts val="0"/>
              </a:spcAft>
              <a:buFont typeface="Wingdings" panose="05000000000000000000" pitchFamily="2" charset="2"/>
              <a:buChar char="ü"/>
              <a:defRPr/>
            </a:pPr>
            <a:r>
              <a:rPr lang="en-US" sz="800" kern="0">
                <a:latin typeface="+mj-lt"/>
              </a:rPr>
              <a:t>Management meeting (TBC)</a:t>
            </a:r>
          </a:p>
          <a:p>
            <a:pPr marL="171450" lvl="0" indent="-171450" fontAlgn="auto">
              <a:spcBef>
                <a:spcPts val="0"/>
              </a:spcBef>
              <a:spcAft>
                <a:spcPts val="0"/>
              </a:spcAft>
              <a:buFont typeface="Wingdings" panose="05000000000000000000" pitchFamily="2" charset="2"/>
              <a:buChar char="ü"/>
              <a:defRPr/>
            </a:pPr>
            <a:r>
              <a:rPr lang="en-US" sz="800" kern="0">
                <a:latin typeface="+mj-lt"/>
              </a:rPr>
              <a:t>Expert calls</a:t>
            </a:r>
          </a:p>
          <a:p>
            <a:pPr marL="171450" lvl="0" indent="-171450" fontAlgn="auto">
              <a:spcBef>
                <a:spcPts val="0"/>
              </a:spcBef>
              <a:spcAft>
                <a:spcPts val="0"/>
              </a:spcAft>
              <a:buFont typeface="Wingdings" panose="05000000000000000000" pitchFamily="2" charset="2"/>
              <a:buChar char="ü"/>
              <a:defRPr/>
            </a:pPr>
            <a:r>
              <a:rPr lang="en-US" sz="800" kern="0" err="1">
                <a:latin typeface="+mj-lt"/>
              </a:rPr>
              <a:t>Apax</a:t>
            </a:r>
            <a:endParaRPr lang="en-US" sz="800" kern="0">
              <a:latin typeface="+mj-lt"/>
            </a:endParaRPr>
          </a:p>
          <a:p>
            <a:pPr marL="171450" lvl="0" indent="-171450" fontAlgn="auto">
              <a:spcBef>
                <a:spcPts val="0"/>
              </a:spcBef>
              <a:spcAft>
                <a:spcPts val="0"/>
              </a:spcAft>
              <a:buFont typeface="Wingdings" panose="05000000000000000000" pitchFamily="2" charset="2"/>
              <a:buChar char="ü"/>
              <a:defRPr/>
            </a:pPr>
            <a:r>
              <a:rPr lang="en-US" sz="800" kern="0">
                <a:latin typeface="+mj-lt"/>
              </a:rPr>
              <a:t>IM (EY)</a:t>
            </a:r>
          </a:p>
          <a:p>
            <a:pPr marL="171450" lvl="0" indent="-171450" fontAlgn="auto">
              <a:spcBef>
                <a:spcPts val="0"/>
              </a:spcBef>
              <a:spcAft>
                <a:spcPts val="0"/>
              </a:spcAft>
              <a:buFont typeface="Wingdings" panose="05000000000000000000" pitchFamily="2" charset="2"/>
              <a:buChar char="ü"/>
              <a:defRPr/>
            </a:pPr>
            <a:r>
              <a:rPr lang="en-US" sz="800" kern="0">
                <a:latin typeface="+mj-lt"/>
              </a:rPr>
              <a:t>Commercial Due Diligence?</a:t>
            </a:r>
          </a:p>
        </p:txBody>
      </p:sp>
      <p:sp>
        <p:nvSpPr>
          <p:cNvPr id="50" name="Flèche : chevron 51">
            <a:extLst>
              <a:ext uri="{FF2B5EF4-FFF2-40B4-BE49-F238E27FC236}">
                <a16:creationId xmlns:a16="http://schemas.microsoft.com/office/drawing/2014/main" id="{CDD86A83-15C9-4434-8D5C-267FFD323C7F}"/>
              </a:ext>
            </a:extLst>
          </p:cNvPr>
          <p:cNvSpPr>
            <a:spLocks noChangeArrowheads="1"/>
          </p:cNvSpPr>
          <p:nvPr/>
        </p:nvSpPr>
        <p:spPr bwMode="auto">
          <a:xfrm>
            <a:off x="7305031" y="1156418"/>
            <a:ext cx="2477218" cy="360602"/>
          </a:xfrm>
          <a:prstGeom prst="chevron">
            <a:avLst>
              <a:gd name="adj" fmla="val 11512"/>
            </a:avLst>
          </a:prstGeom>
          <a:solidFill>
            <a:srgbClr val="009DB0"/>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marL="354013"/>
            <a:r>
              <a:rPr lang="en-US" altLang="en-US" sz="1000" b="1" i="1" kern="0">
                <a:solidFill>
                  <a:schemeClr val="bg1"/>
                </a:solidFill>
                <a:latin typeface="+mj-lt"/>
              </a:rPr>
              <a:t>Red Flags analysis on CGB2C activity (</a:t>
            </a:r>
            <a:r>
              <a:rPr lang="en-US" altLang="en-US" sz="1000" b="1" i="1" kern="0" err="1">
                <a:solidFill>
                  <a:schemeClr val="bg1"/>
                </a:solidFill>
                <a:latin typeface="+mj-lt"/>
              </a:rPr>
              <a:t>Alpheis</a:t>
            </a:r>
            <a:r>
              <a:rPr lang="en-US" altLang="en-US" sz="1000" b="1" i="1" kern="0">
                <a:solidFill>
                  <a:schemeClr val="bg1"/>
                </a:solidFill>
                <a:latin typeface="+mj-lt"/>
              </a:rPr>
              <a:t>)</a:t>
            </a:r>
            <a:endParaRPr lang="en-US" altLang="en-US" sz="1000">
              <a:highlight>
                <a:srgbClr val="FFFF00"/>
              </a:highlight>
              <a:latin typeface="+mj-lt"/>
            </a:endParaRPr>
          </a:p>
        </p:txBody>
      </p:sp>
      <p:sp>
        <p:nvSpPr>
          <p:cNvPr id="51" name="Rectangle 50">
            <a:extLst>
              <a:ext uri="{FF2B5EF4-FFF2-40B4-BE49-F238E27FC236}">
                <a16:creationId xmlns:a16="http://schemas.microsoft.com/office/drawing/2014/main" id="{9BB5AAAB-837D-47B3-864E-E17BFEBCB9E7}"/>
              </a:ext>
            </a:extLst>
          </p:cNvPr>
          <p:cNvSpPr/>
          <p:nvPr/>
        </p:nvSpPr>
        <p:spPr bwMode="auto">
          <a:xfrm>
            <a:off x="221381" y="1585218"/>
            <a:ext cx="7052641" cy="2518313"/>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chemeClr val="tx1"/>
              </a:buClr>
            </a:pPr>
            <a:endParaRPr lang="en-US" sz="900">
              <a:latin typeface="+mj-lt"/>
            </a:endParaRPr>
          </a:p>
        </p:txBody>
      </p:sp>
      <p:sp>
        <p:nvSpPr>
          <p:cNvPr id="53" name="Ellipse 97">
            <a:extLst>
              <a:ext uri="{FF2B5EF4-FFF2-40B4-BE49-F238E27FC236}">
                <a16:creationId xmlns:a16="http://schemas.microsoft.com/office/drawing/2014/main" id="{EACE6E42-1896-4189-A2EE-54A245DB5FB9}"/>
              </a:ext>
            </a:extLst>
          </p:cNvPr>
          <p:cNvSpPr/>
          <p:nvPr/>
        </p:nvSpPr>
        <p:spPr bwMode="auto">
          <a:xfrm>
            <a:off x="149897" y="1463296"/>
            <a:ext cx="180000" cy="180000"/>
          </a:xfrm>
          <a:prstGeom prst="ellips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j-lt"/>
                <a:ea typeface="+mn-ea"/>
                <a:cs typeface="Arial" pitchFamily="34" charset="0"/>
              </a:rPr>
              <a:t>A</a:t>
            </a:r>
          </a:p>
        </p:txBody>
      </p:sp>
      <p:sp>
        <p:nvSpPr>
          <p:cNvPr id="54" name="Rectangle 53">
            <a:extLst>
              <a:ext uri="{FF2B5EF4-FFF2-40B4-BE49-F238E27FC236}">
                <a16:creationId xmlns:a16="http://schemas.microsoft.com/office/drawing/2014/main" id="{C4684DA4-5982-492E-ABF2-5382E34EFEA9}"/>
              </a:ext>
            </a:extLst>
          </p:cNvPr>
          <p:cNvSpPr/>
          <p:nvPr/>
        </p:nvSpPr>
        <p:spPr bwMode="auto">
          <a:xfrm>
            <a:off x="7324537" y="1587510"/>
            <a:ext cx="2451070" cy="402932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Aft>
                <a:spcPts val="100"/>
              </a:spcAft>
              <a:buFont typeface="Wingdings" panose="05000000000000000000" pitchFamily="2" charset="2"/>
              <a:buChar char="ü"/>
            </a:pPr>
            <a:r>
              <a:rPr lang="en-US" sz="900" kern="0">
                <a:latin typeface="+mj-lt"/>
                <a:cs typeface="Arial"/>
              </a:rPr>
              <a:t>Red flags analysis on CG’s </a:t>
            </a:r>
            <a:r>
              <a:rPr lang="en-US" sz="900" kern="0">
                <a:solidFill>
                  <a:srgbClr val="009DB0"/>
                </a:solidFill>
                <a:latin typeface="+mj-lt"/>
                <a:cs typeface="Arial"/>
              </a:rPr>
              <a:t>B2B2C digital platform </a:t>
            </a:r>
            <a:r>
              <a:rPr lang="en-US" sz="900" kern="0" err="1">
                <a:solidFill>
                  <a:srgbClr val="009DB0"/>
                </a:solidFill>
                <a:latin typeface="+mj-lt"/>
                <a:cs typeface="Arial"/>
              </a:rPr>
              <a:t>Alpheys</a:t>
            </a:r>
            <a:r>
              <a:rPr lang="en-US" sz="900" kern="0">
                <a:solidFill>
                  <a:srgbClr val="009DB0"/>
                </a:solidFill>
                <a:latin typeface="+mj-lt"/>
                <a:cs typeface="Arial"/>
              </a:rPr>
              <a:t> business</a:t>
            </a:r>
            <a:r>
              <a:rPr lang="en-US" sz="900" kern="0">
                <a:latin typeface="+mj-lt"/>
                <a:cs typeface="Arial"/>
              </a:rPr>
              <a:t>, including:</a:t>
            </a:r>
          </a:p>
          <a:p>
            <a:pPr marL="171450" indent="-171450">
              <a:spcAft>
                <a:spcPts val="100"/>
              </a:spcAft>
              <a:buFont typeface="Wingdings" panose="05000000000000000000" pitchFamily="2" charset="2"/>
              <a:buChar char="ü"/>
              <a:tabLst>
                <a:tab pos="269875" algn="l"/>
              </a:tabLst>
            </a:pPr>
            <a:endParaRPr lang="en-US" sz="900" kern="0">
              <a:latin typeface="+mj-lt"/>
              <a:cs typeface="Arial"/>
            </a:endParaRPr>
          </a:p>
          <a:p>
            <a:pPr marL="444500" lvl="1" indent="-174625">
              <a:spcAft>
                <a:spcPts val="100"/>
              </a:spcAft>
              <a:buFont typeface="Wingdings" panose="05000000000000000000" pitchFamily="2" charset="2"/>
              <a:buChar char="§"/>
              <a:tabLst>
                <a:tab pos="269875" algn="l"/>
              </a:tabLst>
            </a:pPr>
            <a:r>
              <a:rPr lang="en-US" sz="900" kern="0">
                <a:latin typeface="+mj-lt"/>
              </a:rPr>
              <a:t>Mapping of B2B </a:t>
            </a:r>
            <a:r>
              <a:rPr lang="en-US" sz="900" kern="0">
                <a:solidFill>
                  <a:srgbClr val="009DB0"/>
                </a:solidFill>
                <a:latin typeface="+mj-lt"/>
              </a:rPr>
              <a:t>customers journeys</a:t>
            </a:r>
            <a:r>
              <a:rPr lang="en-US" sz="900" kern="0">
                <a:latin typeface="+mj-lt"/>
              </a:rPr>
              <a:t> and associated </a:t>
            </a:r>
            <a:r>
              <a:rPr lang="en-US" sz="900" kern="0">
                <a:solidFill>
                  <a:srgbClr val="009DB0"/>
                </a:solidFill>
                <a:latin typeface="+mj-lt"/>
              </a:rPr>
              <a:t>pain points</a:t>
            </a:r>
          </a:p>
          <a:p>
            <a:pPr marL="444500" lvl="1" indent="-174625">
              <a:spcAft>
                <a:spcPts val="100"/>
              </a:spcAft>
              <a:buFont typeface="Wingdings" panose="05000000000000000000" pitchFamily="2" charset="2"/>
              <a:buChar char="§"/>
              <a:tabLst>
                <a:tab pos="269875" algn="l"/>
              </a:tabLst>
            </a:pPr>
            <a:endParaRPr lang="en-US" sz="900" kern="0">
              <a:solidFill>
                <a:schemeClr val="tx2"/>
              </a:solidFill>
              <a:latin typeface="+mj-lt"/>
            </a:endParaRPr>
          </a:p>
          <a:p>
            <a:pPr marL="444500" lvl="1" indent="-174625">
              <a:spcAft>
                <a:spcPts val="100"/>
              </a:spcAft>
              <a:buFont typeface="Wingdings" panose="05000000000000000000" pitchFamily="2" charset="2"/>
              <a:buChar char="§"/>
              <a:tabLst>
                <a:tab pos="269875" algn="l"/>
              </a:tabLst>
            </a:pPr>
            <a:r>
              <a:rPr lang="en-US" sz="900" kern="0">
                <a:latin typeface="+mj-lt"/>
              </a:rPr>
              <a:t>Assessment of </a:t>
            </a:r>
            <a:r>
              <a:rPr lang="en-US" sz="900" kern="0">
                <a:solidFill>
                  <a:srgbClr val="009DB0"/>
                </a:solidFill>
                <a:latin typeface="+mj-lt"/>
              </a:rPr>
              <a:t>platform technological adaptability over time</a:t>
            </a:r>
            <a:r>
              <a:rPr lang="en-US" sz="900" kern="0">
                <a:latin typeface="+mj-lt"/>
              </a:rPr>
              <a:t> (incl. legacy, IP, scalability issues)</a:t>
            </a:r>
          </a:p>
          <a:p>
            <a:pPr marL="444500" lvl="1" indent="-174625">
              <a:spcAft>
                <a:spcPts val="100"/>
              </a:spcAft>
              <a:buFont typeface="Wingdings" panose="05000000000000000000" pitchFamily="2" charset="2"/>
              <a:buChar char="§"/>
              <a:tabLst>
                <a:tab pos="269875" algn="l"/>
              </a:tabLst>
            </a:pPr>
            <a:endParaRPr lang="en-US" sz="900" kern="0">
              <a:latin typeface="+mj-lt"/>
            </a:endParaRPr>
          </a:p>
          <a:p>
            <a:pPr marL="444500" lvl="1" indent="-174625">
              <a:spcAft>
                <a:spcPts val="100"/>
              </a:spcAft>
              <a:buFont typeface="Wingdings" panose="05000000000000000000" pitchFamily="2" charset="2"/>
              <a:buChar char="§"/>
              <a:tabLst>
                <a:tab pos="269875" algn="l"/>
              </a:tabLst>
            </a:pPr>
            <a:r>
              <a:rPr lang="en-US" sz="900" kern="0">
                <a:latin typeface="+mj-lt"/>
              </a:rPr>
              <a:t>Drafting of the </a:t>
            </a:r>
            <a:r>
              <a:rPr lang="en-US" sz="900" kern="0">
                <a:solidFill>
                  <a:srgbClr val="009DB0"/>
                </a:solidFill>
                <a:latin typeface="+mj-lt"/>
              </a:rPr>
              <a:t>competitive landscape</a:t>
            </a:r>
            <a:r>
              <a:rPr lang="en-US" sz="900" kern="0">
                <a:solidFill>
                  <a:schemeClr val="tx2"/>
                </a:solidFill>
                <a:latin typeface="+mj-lt"/>
              </a:rPr>
              <a:t> </a:t>
            </a:r>
            <a:r>
              <a:rPr lang="en-US" sz="900" kern="0">
                <a:latin typeface="+mj-lt"/>
              </a:rPr>
              <a:t>and associated threats</a:t>
            </a:r>
          </a:p>
          <a:p>
            <a:pPr marL="444500" lvl="1" indent="-174625">
              <a:spcAft>
                <a:spcPts val="100"/>
              </a:spcAft>
              <a:buFont typeface="Wingdings" panose="05000000000000000000" pitchFamily="2" charset="2"/>
              <a:buChar char="§"/>
              <a:tabLst>
                <a:tab pos="269875" algn="l"/>
              </a:tabLst>
            </a:pPr>
            <a:endParaRPr lang="en-US" sz="900" kern="0">
              <a:latin typeface="+mj-lt"/>
            </a:endParaRPr>
          </a:p>
          <a:p>
            <a:pPr marL="444500" lvl="1" indent="-174625">
              <a:spcAft>
                <a:spcPts val="100"/>
              </a:spcAft>
              <a:buClr>
                <a:schemeClr val="tx1"/>
              </a:buClr>
              <a:buFont typeface="Wingdings" panose="05000000000000000000" pitchFamily="2" charset="2"/>
              <a:buChar char="§"/>
              <a:tabLst>
                <a:tab pos="269875" algn="l"/>
              </a:tabLst>
            </a:pPr>
            <a:r>
              <a:rPr lang="en-US" sz="900" kern="0">
                <a:solidFill>
                  <a:srgbClr val="009DB0"/>
                </a:solidFill>
                <a:latin typeface="+mj-lt"/>
              </a:rPr>
              <a:t>Revenue model </a:t>
            </a:r>
            <a:r>
              <a:rPr lang="en-US" sz="900" kern="0">
                <a:latin typeface="+mj-lt"/>
              </a:rPr>
              <a:t>assessment</a:t>
            </a:r>
          </a:p>
          <a:p>
            <a:pPr marL="444500" lvl="1" indent="-174625">
              <a:spcAft>
                <a:spcPts val="100"/>
              </a:spcAft>
              <a:buClr>
                <a:schemeClr val="tx1"/>
              </a:buClr>
              <a:buFont typeface="Wingdings" panose="05000000000000000000" pitchFamily="2" charset="2"/>
              <a:buChar char="§"/>
              <a:tabLst>
                <a:tab pos="269875" algn="l"/>
              </a:tabLst>
            </a:pPr>
            <a:endParaRPr lang="en-US" sz="900" kern="0">
              <a:latin typeface="+mj-lt"/>
            </a:endParaRPr>
          </a:p>
          <a:p>
            <a:pPr marL="444500" lvl="1" indent="-174625">
              <a:spcAft>
                <a:spcPts val="100"/>
              </a:spcAft>
              <a:buFont typeface="Wingdings" panose="05000000000000000000" pitchFamily="2" charset="2"/>
              <a:buChar char="§"/>
              <a:tabLst>
                <a:tab pos="269875" algn="l"/>
              </a:tabLst>
            </a:pPr>
            <a:r>
              <a:rPr lang="en-US" sz="900" kern="0">
                <a:latin typeface="+mj-lt"/>
              </a:rPr>
              <a:t>Customers </a:t>
            </a:r>
            <a:r>
              <a:rPr lang="en-US" sz="900" kern="0">
                <a:solidFill>
                  <a:srgbClr val="009DB0"/>
                </a:solidFill>
                <a:latin typeface="+mj-lt"/>
              </a:rPr>
              <a:t>churn rate </a:t>
            </a:r>
            <a:r>
              <a:rPr lang="en-US" sz="900" kern="0">
                <a:latin typeface="+mj-lt"/>
              </a:rPr>
              <a:t>assessment</a:t>
            </a:r>
          </a:p>
          <a:p>
            <a:pPr marL="628650" lvl="1" indent="-171450">
              <a:spcAft>
                <a:spcPts val="100"/>
              </a:spcAft>
              <a:buFont typeface="Wingdings" panose="05000000000000000000" pitchFamily="2" charset="2"/>
              <a:buChar char="ü"/>
            </a:pPr>
            <a:endParaRPr lang="en-US" sz="900" kern="0">
              <a:latin typeface="+mj-lt"/>
            </a:endParaRPr>
          </a:p>
          <a:p>
            <a:pPr>
              <a:spcAft>
                <a:spcPts val="100"/>
              </a:spcAft>
            </a:pPr>
            <a:endParaRPr lang="en-US" sz="900" b="1" i="1" kern="0">
              <a:solidFill>
                <a:schemeClr val="tx2"/>
              </a:solidFill>
              <a:latin typeface="+mj-lt"/>
            </a:endParaRPr>
          </a:p>
          <a:p>
            <a:pPr marL="228600" marR="0" indent="-228600" defTabSz="914400" rtl="0" eaLnBrk="1" fontAlgn="base" latinLnBrk="0" hangingPunct="1">
              <a:lnSpc>
                <a:spcPct val="100000"/>
              </a:lnSpc>
              <a:spcBef>
                <a:spcPct val="0"/>
              </a:spcBef>
              <a:spcAft>
                <a:spcPct val="0"/>
              </a:spcAft>
              <a:buClr>
                <a:schemeClr val="tx1"/>
              </a:buClr>
              <a:buSzTx/>
              <a:buFont typeface="+mj-lt"/>
              <a:buAutoNum type="arabicPeriod"/>
              <a:tabLst/>
            </a:pPr>
            <a:endParaRPr lang="en-US" sz="900">
              <a:latin typeface="+mj-lt"/>
            </a:endParaRPr>
          </a:p>
        </p:txBody>
      </p:sp>
      <p:sp>
        <p:nvSpPr>
          <p:cNvPr id="55" name="Rectangle 54">
            <a:extLst>
              <a:ext uri="{FF2B5EF4-FFF2-40B4-BE49-F238E27FC236}">
                <a16:creationId xmlns:a16="http://schemas.microsoft.com/office/drawing/2014/main" id="{BC041115-4CB3-4981-AF5B-8A99B4D43302}"/>
              </a:ext>
            </a:extLst>
          </p:cNvPr>
          <p:cNvSpPr/>
          <p:nvPr/>
        </p:nvSpPr>
        <p:spPr bwMode="auto">
          <a:xfrm>
            <a:off x="221382" y="4159624"/>
            <a:ext cx="7052640" cy="145720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87313"/>
            <a:r>
              <a:rPr lang="en-US" sz="900" b="1" i="1" kern="0">
                <a:solidFill>
                  <a:srgbClr val="009DB0"/>
                </a:solidFill>
                <a:latin typeface="+mj-lt"/>
              </a:rPr>
              <a:t>Review of potential and future growth opportunities for CG</a:t>
            </a:r>
          </a:p>
          <a:p>
            <a:pPr marL="171450" indent="-171450">
              <a:spcAft>
                <a:spcPts val="100"/>
              </a:spcAft>
              <a:buFont typeface="Wingdings" panose="05000000000000000000" pitchFamily="2" charset="2"/>
              <a:buChar char="ü"/>
            </a:pPr>
            <a:r>
              <a:rPr lang="en-US" sz="900" kern="0">
                <a:latin typeface="+mj-lt"/>
              </a:rPr>
              <a:t>Identification of relevant</a:t>
            </a:r>
            <a:r>
              <a:rPr lang="en-US" sz="900" kern="0">
                <a:solidFill>
                  <a:schemeClr val="tx2"/>
                </a:solidFill>
                <a:latin typeface="+mj-lt"/>
              </a:rPr>
              <a:t> </a:t>
            </a:r>
            <a:r>
              <a:rPr lang="en-US" sz="900" kern="0">
                <a:solidFill>
                  <a:srgbClr val="009DB0"/>
                </a:solidFill>
                <a:latin typeface="+mj-lt"/>
              </a:rPr>
              <a:t>digital growth avenues </a:t>
            </a:r>
            <a:r>
              <a:rPr lang="en-US" sz="900" kern="0">
                <a:latin typeface="+mj-lt"/>
              </a:rPr>
              <a:t>regarding both </a:t>
            </a:r>
            <a:r>
              <a:rPr lang="en-US" sz="900" kern="0">
                <a:solidFill>
                  <a:srgbClr val="009DB0"/>
                </a:solidFill>
                <a:latin typeface="+mj-lt"/>
              </a:rPr>
              <a:t>business potential for CG </a:t>
            </a:r>
            <a:r>
              <a:rPr lang="en-US" sz="900" kern="0">
                <a:latin typeface="+mj-lt"/>
              </a:rPr>
              <a:t>and </a:t>
            </a:r>
            <a:r>
              <a:rPr lang="en-US" sz="900" kern="0">
                <a:solidFill>
                  <a:srgbClr val="009DB0"/>
                </a:solidFill>
                <a:latin typeface="+mj-lt"/>
              </a:rPr>
              <a:t>ease of implementation</a:t>
            </a:r>
            <a:r>
              <a:rPr lang="en-US" sz="900" kern="0">
                <a:solidFill>
                  <a:schemeClr val="tx2"/>
                </a:solidFill>
                <a:latin typeface="+mj-lt"/>
              </a:rPr>
              <a:t> </a:t>
            </a:r>
            <a:r>
              <a:rPr lang="en-US" sz="900" kern="0">
                <a:latin typeface="+mj-lt"/>
              </a:rPr>
              <a:t>regarding CG’s actionable tech enablers, including:</a:t>
            </a:r>
          </a:p>
          <a:p>
            <a:pPr marL="444500" lvl="1" indent="-179388">
              <a:spcAft>
                <a:spcPts val="100"/>
              </a:spcAft>
              <a:buClr>
                <a:schemeClr val="tx1"/>
              </a:buClr>
              <a:buFont typeface="Wingdings" panose="05000000000000000000" pitchFamily="2" charset="2"/>
              <a:buChar char="§"/>
            </a:pPr>
            <a:r>
              <a:rPr kumimoji="0" lang="en-US" sz="900" b="0" i="0" u="none" strike="noStrike" cap="none" normalizeH="0" baseline="0">
                <a:ln>
                  <a:noFill/>
                </a:ln>
                <a:solidFill>
                  <a:srgbClr val="009DB0"/>
                </a:solidFill>
                <a:effectLst/>
                <a:latin typeface="+mj-lt"/>
              </a:rPr>
              <a:t>B2C uppe</a:t>
            </a:r>
            <a:r>
              <a:rPr lang="en-US" sz="900">
                <a:solidFill>
                  <a:srgbClr val="009DB0"/>
                </a:solidFill>
                <a:latin typeface="+mj-lt"/>
              </a:rPr>
              <a:t>r mass market segment /lower mass affluent USP preliminary formalization </a:t>
            </a:r>
            <a:r>
              <a:rPr lang="en-US" sz="900">
                <a:latin typeface="+mj-lt"/>
              </a:rPr>
              <a:t>(including </a:t>
            </a:r>
            <a:r>
              <a:rPr lang="en-US" sz="900">
                <a:solidFill>
                  <a:srgbClr val="009DB0"/>
                </a:solidFill>
                <a:latin typeface="+mj-lt"/>
              </a:rPr>
              <a:t>automatized online diagnosis</a:t>
            </a:r>
            <a:r>
              <a:rPr lang="en-US" sz="900">
                <a:solidFill>
                  <a:schemeClr val="tx2"/>
                </a:solidFill>
                <a:latin typeface="+mj-lt"/>
              </a:rPr>
              <a:t> </a:t>
            </a:r>
            <a:r>
              <a:rPr lang="en-US" sz="900">
                <a:latin typeface="+mj-lt"/>
              </a:rPr>
              <a:t>of customers wealth situation)</a:t>
            </a:r>
          </a:p>
          <a:p>
            <a:pPr marL="444500" lvl="1" indent="-179388">
              <a:spcAft>
                <a:spcPts val="100"/>
              </a:spcAft>
              <a:buClr>
                <a:schemeClr val="tx1"/>
              </a:buClr>
              <a:buFont typeface="Wingdings" panose="05000000000000000000" pitchFamily="2" charset="2"/>
              <a:buChar char="§"/>
            </a:pPr>
            <a:r>
              <a:rPr lang="en-US" sz="900" kern="0">
                <a:latin typeface="+mj-lt"/>
              </a:rPr>
              <a:t>Identification of potential digital levers to help CG to </a:t>
            </a:r>
            <a:r>
              <a:rPr lang="en-US" sz="900" kern="0">
                <a:solidFill>
                  <a:srgbClr val="009DB0"/>
                </a:solidFill>
                <a:latin typeface="+mj-lt"/>
              </a:rPr>
              <a:t>extent its prescribers’ network </a:t>
            </a:r>
            <a:r>
              <a:rPr lang="en-US" sz="900" kern="0">
                <a:latin typeface="+mj-lt"/>
              </a:rPr>
              <a:t>(e.g., sport agents) in order to become a </a:t>
            </a:r>
            <a:r>
              <a:rPr lang="en-US" sz="900" kern="0">
                <a:solidFill>
                  <a:srgbClr val="009DB0"/>
                </a:solidFill>
                <a:latin typeface="+mj-lt"/>
              </a:rPr>
              <a:t>“inter-</a:t>
            </a:r>
            <a:r>
              <a:rPr lang="en-US" sz="900" kern="0" err="1">
                <a:solidFill>
                  <a:srgbClr val="009DB0"/>
                </a:solidFill>
                <a:latin typeface="+mj-lt"/>
              </a:rPr>
              <a:t>professionalité</a:t>
            </a:r>
            <a:r>
              <a:rPr lang="en-US" sz="900" kern="0">
                <a:solidFill>
                  <a:srgbClr val="009DB0"/>
                </a:solidFill>
                <a:latin typeface="+mj-lt"/>
              </a:rPr>
              <a:t>” specialist</a:t>
            </a:r>
            <a:endParaRPr lang="en-US" sz="900">
              <a:solidFill>
                <a:srgbClr val="009DB0"/>
              </a:solidFill>
              <a:latin typeface="+mj-lt"/>
            </a:endParaRPr>
          </a:p>
          <a:p>
            <a:pPr marL="171450" lvl="0" indent="-171450" fontAlgn="auto">
              <a:spcBef>
                <a:spcPts val="300"/>
              </a:spcBef>
              <a:spcAft>
                <a:spcPts val="0"/>
              </a:spcAft>
              <a:buClr>
                <a:schemeClr val="tx1"/>
              </a:buClr>
              <a:buFont typeface="Wingdings" panose="05000000000000000000" pitchFamily="2" charset="2"/>
              <a:buChar char="ü"/>
              <a:defRPr/>
            </a:pPr>
            <a:r>
              <a:rPr lang="en-US" sz="900" kern="0">
                <a:latin typeface="+mj-lt"/>
              </a:rPr>
              <a:t>Macro-prioritization of the identified </a:t>
            </a:r>
            <a:r>
              <a:rPr lang="en-US" sz="900" kern="0">
                <a:solidFill>
                  <a:srgbClr val="009DB0"/>
                </a:solidFill>
                <a:latin typeface="+mj-lt"/>
              </a:rPr>
              <a:t>key initiatives</a:t>
            </a:r>
            <a:r>
              <a:rPr lang="en-US" sz="900" kern="0">
                <a:solidFill>
                  <a:schemeClr val="tx2"/>
                </a:solidFill>
                <a:latin typeface="+mj-lt"/>
              </a:rPr>
              <a:t> </a:t>
            </a:r>
            <a:r>
              <a:rPr lang="en-US" sz="900" kern="0">
                <a:latin typeface="+mj-lt"/>
              </a:rPr>
              <a:t>to be launched to secure </a:t>
            </a:r>
            <a:r>
              <a:rPr lang="en-US" sz="900" kern="0">
                <a:solidFill>
                  <a:srgbClr val="009DB0"/>
                </a:solidFill>
                <a:latin typeface="+mj-lt"/>
              </a:rPr>
              <a:t>CG’s growth</a:t>
            </a:r>
          </a:p>
          <a:p>
            <a:pPr marL="358775" lvl="1" indent="-93663">
              <a:spcAft>
                <a:spcPts val="100"/>
              </a:spcAft>
              <a:buFont typeface="Wingdings" panose="05000000000000000000" pitchFamily="2" charset="2"/>
              <a:buChar char="§"/>
            </a:pPr>
            <a:endParaRPr kumimoji="0" lang="en-US" sz="900" b="0" i="0" u="none" strike="noStrike" cap="none" normalizeH="0" baseline="0">
              <a:ln>
                <a:noFill/>
              </a:ln>
              <a:solidFill>
                <a:schemeClr val="tx1"/>
              </a:solidFill>
              <a:effectLst/>
              <a:latin typeface="+mj-lt"/>
            </a:endParaRPr>
          </a:p>
          <a:p>
            <a:pPr marL="87313"/>
            <a:endParaRPr lang="en-US" sz="900" b="1" i="1" kern="0">
              <a:solidFill>
                <a:schemeClr val="tx2"/>
              </a:solidFill>
              <a:latin typeface="+mj-lt"/>
            </a:endParaRPr>
          </a:p>
          <a:p>
            <a:pPr marL="87313"/>
            <a:endParaRPr lang="en-US" sz="900" b="1" i="1" kern="0">
              <a:solidFill>
                <a:schemeClr val="tx2"/>
              </a:solidFill>
              <a:latin typeface="+mj-lt"/>
            </a:endParaRPr>
          </a:p>
        </p:txBody>
      </p:sp>
      <p:sp>
        <p:nvSpPr>
          <p:cNvPr id="56" name="Ellipse 55">
            <a:extLst>
              <a:ext uri="{FF2B5EF4-FFF2-40B4-BE49-F238E27FC236}">
                <a16:creationId xmlns:a16="http://schemas.microsoft.com/office/drawing/2014/main" id="{045830F6-6E28-4867-899D-9895313655A1}"/>
              </a:ext>
            </a:extLst>
          </p:cNvPr>
          <p:cNvSpPr/>
          <p:nvPr/>
        </p:nvSpPr>
        <p:spPr bwMode="auto">
          <a:xfrm>
            <a:off x="149897" y="4080530"/>
            <a:ext cx="180000" cy="180000"/>
          </a:xfrm>
          <a:prstGeom prst="ellips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j-lt"/>
                <a:ea typeface="+mn-ea"/>
                <a:cs typeface="Arial" pitchFamily="34" charset="0"/>
              </a:rPr>
              <a:t>B</a:t>
            </a:r>
          </a:p>
        </p:txBody>
      </p:sp>
      <p:cxnSp>
        <p:nvCxnSpPr>
          <p:cNvPr id="57" name="Connecteur droit avec flèche 56">
            <a:extLst>
              <a:ext uri="{FF2B5EF4-FFF2-40B4-BE49-F238E27FC236}">
                <a16:creationId xmlns:a16="http://schemas.microsoft.com/office/drawing/2014/main" id="{3EB433E0-5961-4EB0-813D-B5E37F665B70}"/>
              </a:ext>
            </a:extLst>
          </p:cNvPr>
          <p:cNvCxnSpPr>
            <a:cxnSpLocks/>
          </p:cNvCxnSpPr>
          <p:nvPr/>
        </p:nvCxnSpPr>
        <p:spPr bwMode="auto">
          <a:xfrm>
            <a:off x="221381" y="1097280"/>
            <a:ext cx="4504443"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0" name="Connecteur droit avec flèche 59">
            <a:extLst>
              <a:ext uri="{FF2B5EF4-FFF2-40B4-BE49-F238E27FC236}">
                <a16:creationId xmlns:a16="http://schemas.microsoft.com/office/drawing/2014/main" id="{6C0D1D9B-0EEB-4DEA-ABB7-6D0E0C0ABDF4}"/>
              </a:ext>
            </a:extLst>
          </p:cNvPr>
          <p:cNvCxnSpPr>
            <a:cxnSpLocks/>
          </p:cNvCxnSpPr>
          <p:nvPr/>
        </p:nvCxnSpPr>
        <p:spPr bwMode="auto">
          <a:xfrm flipV="1">
            <a:off x="4804711" y="1097280"/>
            <a:ext cx="2500318"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61" name="Connecteur droit avec flèche 60">
            <a:extLst>
              <a:ext uri="{FF2B5EF4-FFF2-40B4-BE49-F238E27FC236}">
                <a16:creationId xmlns:a16="http://schemas.microsoft.com/office/drawing/2014/main" id="{A3A7C2B6-2367-4A21-AC19-241315DA5B22}"/>
              </a:ext>
            </a:extLst>
          </p:cNvPr>
          <p:cNvCxnSpPr>
            <a:cxnSpLocks/>
          </p:cNvCxnSpPr>
          <p:nvPr/>
        </p:nvCxnSpPr>
        <p:spPr bwMode="auto">
          <a:xfrm flipV="1">
            <a:off x="7305030" y="1097280"/>
            <a:ext cx="2400570"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5" name="TextBox 229">
            <a:extLst>
              <a:ext uri="{FF2B5EF4-FFF2-40B4-BE49-F238E27FC236}">
                <a16:creationId xmlns:a16="http://schemas.microsoft.com/office/drawing/2014/main" id="{3431949A-F045-4C1E-9275-BBA69F76663D}"/>
              </a:ext>
            </a:extLst>
          </p:cNvPr>
          <p:cNvSpPr txBox="1"/>
          <p:nvPr/>
        </p:nvSpPr>
        <p:spPr>
          <a:xfrm>
            <a:off x="1681529" y="869410"/>
            <a:ext cx="2107674" cy="253916"/>
          </a:xfrm>
          <a:prstGeom prst="rect">
            <a:avLst/>
          </a:prstGeom>
          <a:noFill/>
        </p:spPr>
        <p:txBody>
          <a:bodyPr wrap="square" rtlCol="0" anchor="ctr">
            <a:spAutoFit/>
          </a:bodyPr>
          <a:lstStyle/>
          <a:p>
            <a:pPr algn="ctr" defTabSz="844083"/>
            <a:r>
              <a:rPr lang="en-US" sz="1000" i="1">
                <a:latin typeface="+mj-lt"/>
              </a:rPr>
              <a:t>1.5 week (full-team)</a:t>
            </a:r>
          </a:p>
        </p:txBody>
      </p:sp>
      <p:sp>
        <p:nvSpPr>
          <p:cNvPr id="72" name="TextBox 229">
            <a:extLst>
              <a:ext uri="{FF2B5EF4-FFF2-40B4-BE49-F238E27FC236}">
                <a16:creationId xmlns:a16="http://schemas.microsoft.com/office/drawing/2014/main" id="{D96583A6-9CE3-4CA7-B7E3-38EAA78F4ED5}"/>
              </a:ext>
            </a:extLst>
          </p:cNvPr>
          <p:cNvSpPr txBox="1"/>
          <p:nvPr/>
        </p:nvSpPr>
        <p:spPr>
          <a:xfrm>
            <a:off x="5183471" y="891311"/>
            <a:ext cx="2107674" cy="248530"/>
          </a:xfrm>
          <a:prstGeom prst="rect">
            <a:avLst/>
          </a:prstGeom>
          <a:noFill/>
        </p:spPr>
        <p:txBody>
          <a:bodyPr wrap="square" rtlCol="0" anchor="ctr">
            <a:spAutoFit/>
          </a:bodyPr>
          <a:lstStyle/>
          <a:p>
            <a:pPr algn="ctr" defTabSz="844083"/>
            <a:r>
              <a:rPr lang="en-US" sz="1000" i="1">
                <a:latin typeface="+mj-lt"/>
              </a:rPr>
              <a:t>0.5 week (full team)</a:t>
            </a:r>
          </a:p>
        </p:txBody>
      </p:sp>
      <p:sp>
        <p:nvSpPr>
          <p:cNvPr id="73" name="TextBox 229">
            <a:extLst>
              <a:ext uri="{FF2B5EF4-FFF2-40B4-BE49-F238E27FC236}">
                <a16:creationId xmlns:a16="http://schemas.microsoft.com/office/drawing/2014/main" id="{746796BA-6AF0-48F3-AFCF-B53D27C5AE5C}"/>
              </a:ext>
            </a:extLst>
          </p:cNvPr>
          <p:cNvSpPr txBox="1"/>
          <p:nvPr/>
        </p:nvSpPr>
        <p:spPr>
          <a:xfrm>
            <a:off x="7490256" y="893620"/>
            <a:ext cx="1909238" cy="246221"/>
          </a:xfrm>
          <a:prstGeom prst="rect">
            <a:avLst/>
          </a:prstGeom>
          <a:noFill/>
        </p:spPr>
        <p:txBody>
          <a:bodyPr wrap="square" rtlCol="0" anchor="ctr">
            <a:spAutoFit/>
          </a:bodyPr>
          <a:lstStyle/>
          <a:p>
            <a:pPr algn="ctr" defTabSz="844083"/>
            <a:r>
              <a:rPr lang="en-US" sz="1000" i="1">
                <a:latin typeface="+mj-lt"/>
              </a:rPr>
              <a:t>1 week (reduced team)</a:t>
            </a:r>
          </a:p>
        </p:txBody>
      </p:sp>
      <p:sp>
        <p:nvSpPr>
          <p:cNvPr id="74" name="Bulle narrative : rectangle 73">
            <a:extLst>
              <a:ext uri="{FF2B5EF4-FFF2-40B4-BE49-F238E27FC236}">
                <a16:creationId xmlns:a16="http://schemas.microsoft.com/office/drawing/2014/main" id="{4FA2A9D7-DB86-4F00-8426-45096E5E7F48}"/>
              </a:ext>
            </a:extLst>
          </p:cNvPr>
          <p:cNvSpPr/>
          <p:nvPr/>
        </p:nvSpPr>
        <p:spPr bwMode="auto">
          <a:xfrm>
            <a:off x="144715" y="745763"/>
            <a:ext cx="641408" cy="464667"/>
          </a:xfrm>
          <a:prstGeom prst="wedgeRectCallout">
            <a:avLst>
              <a:gd name="adj1" fmla="val -30991"/>
              <a:gd name="adj2" fmla="val 67420"/>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Start:</a:t>
            </a:r>
          </a:p>
          <a:p>
            <a:pPr marL="0" marR="0" indent="0" algn="ctr" defTabSz="914400" rtl="0" eaLnBrk="1" fontAlgn="base" latinLnBrk="0" hangingPunct="1">
              <a:lnSpc>
                <a:spcPct val="100000"/>
              </a:lnSpc>
              <a:spcBef>
                <a:spcPct val="0"/>
              </a:spcBef>
              <a:spcAft>
                <a:spcPct val="0"/>
              </a:spcAft>
              <a:buClrTx/>
              <a:buSzTx/>
              <a:buFontTx/>
              <a:buNone/>
              <a:tabLst/>
            </a:pPr>
            <a:r>
              <a:rPr lang="en-US" sz="800" i="1">
                <a:latin typeface="+mj-lt"/>
              </a:rPr>
              <a:t>29th of June</a:t>
            </a:r>
            <a:endParaRPr kumimoji="0" lang="en-US" sz="800" b="0" i="1" u="none" strike="noStrike" cap="none" normalizeH="0" baseline="0">
              <a:ln>
                <a:noFill/>
              </a:ln>
              <a:solidFill>
                <a:schemeClr val="tx1"/>
              </a:solidFill>
              <a:effectLst/>
              <a:latin typeface="+mj-lt"/>
            </a:endParaRPr>
          </a:p>
        </p:txBody>
      </p:sp>
      <p:sp>
        <p:nvSpPr>
          <p:cNvPr id="76" name="Bulle narrative : rectangle 75">
            <a:extLst>
              <a:ext uri="{FF2B5EF4-FFF2-40B4-BE49-F238E27FC236}">
                <a16:creationId xmlns:a16="http://schemas.microsoft.com/office/drawing/2014/main" id="{13DAF21E-00A4-4AD0-A860-9E8B874E94AF}"/>
              </a:ext>
            </a:extLst>
          </p:cNvPr>
          <p:cNvSpPr/>
          <p:nvPr/>
        </p:nvSpPr>
        <p:spPr bwMode="auto">
          <a:xfrm>
            <a:off x="4554428" y="792807"/>
            <a:ext cx="500566" cy="464667"/>
          </a:xfrm>
          <a:prstGeom prst="wedgeRectCallout">
            <a:avLst>
              <a:gd name="adj1" fmla="val -13171"/>
              <a:gd name="adj2" fmla="val 67420"/>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Go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No Go</a:t>
            </a:r>
          </a:p>
        </p:txBody>
      </p:sp>
      <p:sp>
        <p:nvSpPr>
          <p:cNvPr id="78" name="Bulle narrative : rectangle 77">
            <a:extLst>
              <a:ext uri="{FF2B5EF4-FFF2-40B4-BE49-F238E27FC236}">
                <a16:creationId xmlns:a16="http://schemas.microsoft.com/office/drawing/2014/main" id="{8695A426-8A12-47FC-83FA-AE71002E5D9A}"/>
              </a:ext>
            </a:extLst>
          </p:cNvPr>
          <p:cNvSpPr/>
          <p:nvPr/>
        </p:nvSpPr>
        <p:spPr bwMode="auto">
          <a:xfrm>
            <a:off x="3252392" y="1719715"/>
            <a:ext cx="1401410" cy="1025011"/>
          </a:xfrm>
          <a:prstGeom prst="wedgeRectCallout">
            <a:avLst>
              <a:gd name="adj1" fmla="val -60396"/>
              <a:gd name="adj2" fmla="val -14246"/>
            </a:avLst>
          </a:prstGeom>
          <a:solidFill>
            <a:schemeClr val="bg2">
              <a:lumMod val="20000"/>
              <a:lumOff val="8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sz="500">
                <a:solidFill>
                  <a:srgbClr val="009DB0"/>
                </a:solidFill>
                <a:latin typeface="+mj-lt"/>
              </a:rPr>
              <a:t>“Asset production” industry </a:t>
            </a:r>
            <a:r>
              <a:rPr lang="en-US" sz="500">
                <a:latin typeface="+mj-lt"/>
              </a:rPr>
              <a:t>(i.e., wealth management underlying market) </a:t>
            </a:r>
            <a:r>
              <a:rPr lang="en-US" sz="500">
                <a:solidFill>
                  <a:srgbClr val="009DB0"/>
                </a:solidFill>
                <a:latin typeface="+mj-lt"/>
              </a:rPr>
              <a:t>evolution</a:t>
            </a:r>
            <a:r>
              <a:rPr lang="en-US" sz="500">
                <a:latin typeface="+mj-lt"/>
              </a:rPr>
              <a:t> towards a wider range of</a:t>
            </a:r>
            <a:r>
              <a:rPr lang="en-US" sz="500">
                <a:solidFill>
                  <a:schemeClr val="tx2"/>
                </a:solidFill>
                <a:latin typeface="+mj-lt"/>
              </a:rPr>
              <a:t> </a:t>
            </a:r>
            <a:r>
              <a:rPr lang="en-US" sz="500">
                <a:solidFill>
                  <a:srgbClr val="009DB0"/>
                </a:solidFill>
                <a:latin typeface="+mj-lt"/>
              </a:rPr>
              <a:t>products</a:t>
            </a:r>
            <a:r>
              <a:rPr lang="en-US" sz="500">
                <a:latin typeface="+mj-lt"/>
              </a:rPr>
              <a:t>, both in terms of </a:t>
            </a:r>
            <a:r>
              <a:rPr lang="en-US" sz="500">
                <a:solidFill>
                  <a:srgbClr val="009DB0"/>
                </a:solidFill>
                <a:latin typeface="+mj-lt"/>
              </a:rPr>
              <a:t>underlying asset </a:t>
            </a:r>
            <a:r>
              <a:rPr lang="en-US" sz="500">
                <a:latin typeface="+mj-lt"/>
              </a:rPr>
              <a:t>(e.g., </a:t>
            </a:r>
            <a:r>
              <a:rPr lang="en-US" sz="500">
                <a:solidFill>
                  <a:srgbClr val="009DB0"/>
                </a:solidFill>
                <a:latin typeface="+mj-lt"/>
              </a:rPr>
              <a:t>green</a:t>
            </a:r>
            <a:r>
              <a:rPr lang="en-US" sz="500">
                <a:solidFill>
                  <a:schemeClr val="tx2"/>
                </a:solidFill>
                <a:latin typeface="+mj-lt"/>
              </a:rPr>
              <a:t> </a:t>
            </a:r>
            <a:r>
              <a:rPr lang="en-US" sz="500">
                <a:latin typeface="+mj-lt"/>
              </a:rPr>
              <a:t>or</a:t>
            </a:r>
            <a:r>
              <a:rPr lang="en-US" sz="500">
                <a:solidFill>
                  <a:schemeClr val="tx2"/>
                </a:solidFill>
                <a:latin typeface="+mj-lt"/>
              </a:rPr>
              <a:t> </a:t>
            </a:r>
            <a:r>
              <a:rPr lang="en-US" sz="500">
                <a:solidFill>
                  <a:srgbClr val="009DB0"/>
                </a:solidFill>
                <a:latin typeface="+mj-lt"/>
              </a:rPr>
              <a:t>tech assets</a:t>
            </a:r>
            <a:r>
              <a:rPr lang="en-US" sz="500">
                <a:latin typeface="+mj-lt"/>
              </a:rPr>
              <a:t>) and </a:t>
            </a:r>
            <a:r>
              <a:rPr lang="en-US" sz="500">
                <a:solidFill>
                  <a:srgbClr val="009DB0"/>
                </a:solidFill>
                <a:latin typeface="+mj-lt"/>
              </a:rPr>
              <a:t>investment vehicle </a:t>
            </a:r>
            <a:r>
              <a:rPr lang="en-US" sz="500">
                <a:latin typeface="+mj-lt"/>
              </a:rPr>
              <a:t>(e.g., </a:t>
            </a:r>
            <a:r>
              <a:rPr lang="en-US" sz="500">
                <a:solidFill>
                  <a:srgbClr val="009DB0"/>
                </a:solidFill>
                <a:latin typeface="+mj-lt"/>
              </a:rPr>
              <a:t>ETF</a:t>
            </a:r>
            <a:r>
              <a:rPr lang="en-US" sz="500">
                <a:latin typeface="+mj-lt"/>
              </a:rPr>
              <a:t>)</a:t>
            </a:r>
            <a:endParaRPr kumimoji="0" lang="en-US" sz="500" b="0" i="0" u="none" strike="noStrike" cap="none" normalizeH="0" baseline="0">
              <a:ln>
                <a:noFill/>
              </a:ln>
              <a:effectLst/>
              <a:latin typeface="+mj-lt"/>
            </a:endParaRPr>
          </a:p>
        </p:txBody>
      </p:sp>
      <p:grpSp>
        <p:nvGrpSpPr>
          <p:cNvPr id="79" name="Group 4">
            <a:extLst>
              <a:ext uri="{FF2B5EF4-FFF2-40B4-BE49-F238E27FC236}">
                <a16:creationId xmlns:a16="http://schemas.microsoft.com/office/drawing/2014/main" id="{7ACA7AB6-6F4F-4135-9105-9BB12C4D543F}"/>
              </a:ext>
            </a:extLst>
          </p:cNvPr>
          <p:cNvGrpSpPr>
            <a:grpSpLocks noChangeAspect="1"/>
          </p:cNvGrpSpPr>
          <p:nvPr/>
        </p:nvGrpSpPr>
        <p:grpSpPr bwMode="auto">
          <a:xfrm>
            <a:off x="3845479" y="1828178"/>
            <a:ext cx="149174" cy="147556"/>
            <a:chOff x="811" y="858"/>
            <a:chExt cx="694" cy="637"/>
          </a:xfrm>
          <a:solidFill>
            <a:srgbClr val="009DB0"/>
          </a:solidFill>
        </p:grpSpPr>
        <p:sp>
          <p:nvSpPr>
            <p:cNvPr id="103" name="Freeform 5">
              <a:extLst>
                <a:ext uri="{FF2B5EF4-FFF2-40B4-BE49-F238E27FC236}">
                  <a16:creationId xmlns:a16="http://schemas.microsoft.com/office/drawing/2014/main" id="{EE6331D9-4E5C-4056-82B8-1FD58CA01866}"/>
                </a:ext>
              </a:extLst>
            </p:cNvPr>
            <p:cNvSpPr>
              <a:spLocks noEditPoints="1"/>
            </p:cNvSpPr>
            <p:nvPr/>
          </p:nvSpPr>
          <p:spPr bwMode="auto">
            <a:xfrm>
              <a:off x="811" y="858"/>
              <a:ext cx="694" cy="637"/>
            </a:xfrm>
            <a:custGeom>
              <a:avLst/>
              <a:gdLst>
                <a:gd name="T0" fmla="*/ 694 w 694"/>
                <a:gd name="T1" fmla="*/ 405 h 637"/>
                <a:gd name="T2" fmla="*/ 694 w 694"/>
                <a:gd name="T3" fmla="*/ 0 h 637"/>
                <a:gd name="T4" fmla="*/ 0 w 694"/>
                <a:gd name="T5" fmla="*/ 0 h 637"/>
                <a:gd name="T6" fmla="*/ 0 w 694"/>
                <a:gd name="T7" fmla="*/ 405 h 637"/>
                <a:gd name="T8" fmla="*/ 324 w 694"/>
                <a:gd name="T9" fmla="*/ 405 h 637"/>
                <a:gd name="T10" fmla="*/ 324 w 694"/>
                <a:gd name="T11" fmla="*/ 486 h 637"/>
                <a:gd name="T12" fmla="*/ 151 w 694"/>
                <a:gd name="T13" fmla="*/ 637 h 637"/>
                <a:gd name="T14" fmla="*/ 197 w 694"/>
                <a:gd name="T15" fmla="*/ 637 h 637"/>
                <a:gd name="T16" fmla="*/ 324 w 694"/>
                <a:gd name="T17" fmla="*/ 533 h 637"/>
                <a:gd name="T18" fmla="*/ 324 w 694"/>
                <a:gd name="T19" fmla="*/ 544 h 637"/>
                <a:gd name="T20" fmla="*/ 417 w 694"/>
                <a:gd name="T21" fmla="*/ 544 h 637"/>
                <a:gd name="T22" fmla="*/ 417 w 694"/>
                <a:gd name="T23" fmla="*/ 533 h 637"/>
                <a:gd name="T24" fmla="*/ 555 w 694"/>
                <a:gd name="T25" fmla="*/ 637 h 637"/>
                <a:gd name="T26" fmla="*/ 602 w 694"/>
                <a:gd name="T27" fmla="*/ 637 h 637"/>
                <a:gd name="T28" fmla="*/ 417 w 694"/>
                <a:gd name="T29" fmla="*/ 486 h 637"/>
                <a:gd name="T30" fmla="*/ 417 w 694"/>
                <a:gd name="T31" fmla="*/ 405 h 637"/>
                <a:gd name="T32" fmla="*/ 694 w 694"/>
                <a:gd name="T33" fmla="*/ 405 h 637"/>
                <a:gd name="T34" fmla="*/ 47 w 694"/>
                <a:gd name="T35" fmla="*/ 359 h 637"/>
                <a:gd name="T36" fmla="*/ 47 w 694"/>
                <a:gd name="T37" fmla="*/ 46 h 637"/>
                <a:gd name="T38" fmla="*/ 648 w 694"/>
                <a:gd name="T39" fmla="*/ 46 h 637"/>
                <a:gd name="T40" fmla="*/ 648 w 694"/>
                <a:gd name="T41" fmla="*/ 359 h 637"/>
                <a:gd name="T42" fmla="*/ 47 w 694"/>
                <a:gd name="T43" fmla="*/ 359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4" h="637">
                  <a:moveTo>
                    <a:pt x="694" y="405"/>
                  </a:moveTo>
                  <a:lnTo>
                    <a:pt x="694" y="0"/>
                  </a:lnTo>
                  <a:lnTo>
                    <a:pt x="0" y="0"/>
                  </a:lnTo>
                  <a:lnTo>
                    <a:pt x="0" y="405"/>
                  </a:lnTo>
                  <a:lnTo>
                    <a:pt x="324" y="405"/>
                  </a:lnTo>
                  <a:lnTo>
                    <a:pt x="324" y="486"/>
                  </a:lnTo>
                  <a:lnTo>
                    <a:pt x="151" y="637"/>
                  </a:lnTo>
                  <a:lnTo>
                    <a:pt x="197" y="637"/>
                  </a:lnTo>
                  <a:lnTo>
                    <a:pt x="324" y="533"/>
                  </a:lnTo>
                  <a:lnTo>
                    <a:pt x="324" y="544"/>
                  </a:lnTo>
                  <a:lnTo>
                    <a:pt x="417" y="544"/>
                  </a:lnTo>
                  <a:lnTo>
                    <a:pt x="417" y="533"/>
                  </a:lnTo>
                  <a:lnTo>
                    <a:pt x="555" y="637"/>
                  </a:lnTo>
                  <a:lnTo>
                    <a:pt x="602" y="637"/>
                  </a:lnTo>
                  <a:lnTo>
                    <a:pt x="417" y="486"/>
                  </a:lnTo>
                  <a:lnTo>
                    <a:pt x="417" y="405"/>
                  </a:lnTo>
                  <a:lnTo>
                    <a:pt x="694" y="405"/>
                  </a:lnTo>
                  <a:close/>
                  <a:moveTo>
                    <a:pt x="47" y="359"/>
                  </a:moveTo>
                  <a:lnTo>
                    <a:pt x="47" y="46"/>
                  </a:lnTo>
                  <a:lnTo>
                    <a:pt x="648" y="46"/>
                  </a:lnTo>
                  <a:lnTo>
                    <a:pt x="648" y="359"/>
                  </a:lnTo>
                  <a:lnTo>
                    <a:pt x="47"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4" name="Freeform 6">
              <a:extLst>
                <a:ext uri="{FF2B5EF4-FFF2-40B4-BE49-F238E27FC236}">
                  <a16:creationId xmlns:a16="http://schemas.microsoft.com/office/drawing/2014/main" id="{D28C51D6-07D6-41B7-90EB-76B2D04998F9}"/>
                </a:ext>
              </a:extLst>
            </p:cNvPr>
            <p:cNvSpPr>
              <a:spLocks/>
            </p:cNvSpPr>
            <p:nvPr/>
          </p:nvSpPr>
          <p:spPr bwMode="auto">
            <a:xfrm>
              <a:off x="892" y="962"/>
              <a:ext cx="324" cy="220"/>
            </a:xfrm>
            <a:custGeom>
              <a:avLst/>
              <a:gdLst>
                <a:gd name="T0" fmla="*/ 27 w 28"/>
                <a:gd name="T1" fmla="*/ 1 h 19"/>
                <a:gd name="T2" fmla="*/ 26 w 28"/>
                <a:gd name="T3" fmla="*/ 1 h 19"/>
                <a:gd name="T4" fmla="*/ 22 w 28"/>
                <a:gd name="T5" fmla="*/ 14 h 19"/>
                <a:gd name="T6" fmla="*/ 17 w 28"/>
                <a:gd name="T7" fmla="*/ 5 h 19"/>
                <a:gd name="T8" fmla="*/ 11 w 28"/>
                <a:gd name="T9" fmla="*/ 15 h 19"/>
                <a:gd name="T10" fmla="*/ 4 w 28"/>
                <a:gd name="T11" fmla="*/ 5 h 19"/>
                <a:gd name="T12" fmla="*/ 0 w 28"/>
                <a:gd name="T13" fmla="*/ 16 h 19"/>
                <a:gd name="T14" fmla="*/ 1 w 28"/>
                <a:gd name="T15" fmla="*/ 17 h 19"/>
                <a:gd name="T16" fmla="*/ 2 w 28"/>
                <a:gd name="T17" fmla="*/ 17 h 19"/>
                <a:gd name="T18" fmla="*/ 5 w 28"/>
                <a:gd name="T19" fmla="*/ 10 h 19"/>
                <a:gd name="T20" fmla="*/ 11 w 28"/>
                <a:gd name="T21" fmla="*/ 18 h 19"/>
                <a:gd name="T22" fmla="*/ 17 w 28"/>
                <a:gd name="T23" fmla="*/ 9 h 19"/>
                <a:gd name="T24" fmla="*/ 23 w 28"/>
                <a:gd name="T25" fmla="*/ 19 h 19"/>
                <a:gd name="T26" fmla="*/ 28 w 28"/>
                <a:gd name="T27" fmla="*/ 2 h 19"/>
                <a:gd name="T28" fmla="*/ 27 w 28"/>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9">
                  <a:moveTo>
                    <a:pt x="27" y="1"/>
                  </a:moveTo>
                  <a:cubicBezTo>
                    <a:pt x="27" y="0"/>
                    <a:pt x="26" y="1"/>
                    <a:pt x="26" y="1"/>
                  </a:cubicBezTo>
                  <a:cubicBezTo>
                    <a:pt x="22" y="14"/>
                    <a:pt x="22" y="14"/>
                    <a:pt x="22" y="14"/>
                  </a:cubicBezTo>
                  <a:cubicBezTo>
                    <a:pt x="17" y="5"/>
                    <a:pt x="17" y="5"/>
                    <a:pt x="17" y="5"/>
                  </a:cubicBezTo>
                  <a:cubicBezTo>
                    <a:pt x="11" y="15"/>
                    <a:pt x="11" y="15"/>
                    <a:pt x="11" y="15"/>
                  </a:cubicBezTo>
                  <a:cubicBezTo>
                    <a:pt x="4" y="5"/>
                    <a:pt x="4" y="5"/>
                    <a:pt x="4" y="5"/>
                  </a:cubicBezTo>
                  <a:cubicBezTo>
                    <a:pt x="0" y="16"/>
                    <a:pt x="0" y="16"/>
                    <a:pt x="0" y="16"/>
                  </a:cubicBezTo>
                  <a:cubicBezTo>
                    <a:pt x="0" y="17"/>
                    <a:pt x="1" y="17"/>
                    <a:pt x="1" y="17"/>
                  </a:cubicBezTo>
                  <a:cubicBezTo>
                    <a:pt x="2" y="18"/>
                    <a:pt x="2" y="17"/>
                    <a:pt x="2" y="17"/>
                  </a:cubicBezTo>
                  <a:cubicBezTo>
                    <a:pt x="5" y="10"/>
                    <a:pt x="5" y="10"/>
                    <a:pt x="5" y="10"/>
                  </a:cubicBezTo>
                  <a:cubicBezTo>
                    <a:pt x="11" y="18"/>
                    <a:pt x="11" y="18"/>
                    <a:pt x="11" y="18"/>
                  </a:cubicBezTo>
                  <a:cubicBezTo>
                    <a:pt x="17" y="9"/>
                    <a:pt x="17" y="9"/>
                    <a:pt x="17" y="9"/>
                  </a:cubicBezTo>
                  <a:cubicBezTo>
                    <a:pt x="23" y="19"/>
                    <a:pt x="23" y="19"/>
                    <a:pt x="23" y="19"/>
                  </a:cubicBezTo>
                  <a:cubicBezTo>
                    <a:pt x="28" y="2"/>
                    <a:pt x="28" y="2"/>
                    <a:pt x="28" y="2"/>
                  </a:cubicBezTo>
                  <a:cubicBezTo>
                    <a:pt x="28" y="1"/>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5" name="Oval 7">
              <a:extLst>
                <a:ext uri="{FF2B5EF4-FFF2-40B4-BE49-F238E27FC236}">
                  <a16:creationId xmlns:a16="http://schemas.microsoft.com/office/drawing/2014/main" id="{CC729A7A-ABA4-43A9-910C-E146E9E17935}"/>
                </a:ext>
              </a:extLst>
            </p:cNvPr>
            <p:cNvSpPr>
              <a:spLocks noChangeArrowheads="1"/>
            </p:cNvSpPr>
            <p:nvPr/>
          </p:nvSpPr>
          <p:spPr bwMode="auto">
            <a:xfrm>
              <a:off x="1274" y="962"/>
              <a:ext cx="127"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6" name="Rectangle 8">
              <a:extLst>
                <a:ext uri="{FF2B5EF4-FFF2-40B4-BE49-F238E27FC236}">
                  <a16:creationId xmlns:a16="http://schemas.microsoft.com/office/drawing/2014/main" id="{A2F98B33-2DF3-4A3E-A195-8A3FA78A7BE5}"/>
                </a:ext>
              </a:extLst>
            </p:cNvPr>
            <p:cNvSpPr>
              <a:spLocks noChangeArrowheads="1"/>
            </p:cNvSpPr>
            <p:nvPr/>
          </p:nvSpPr>
          <p:spPr bwMode="auto">
            <a:xfrm>
              <a:off x="1274" y="1124"/>
              <a:ext cx="46"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7" name="Rectangle 9">
              <a:extLst>
                <a:ext uri="{FF2B5EF4-FFF2-40B4-BE49-F238E27FC236}">
                  <a16:creationId xmlns:a16="http://schemas.microsoft.com/office/drawing/2014/main" id="{CEA9F800-7BA8-4C9A-BAAC-6B38A2F19813}"/>
                </a:ext>
              </a:extLst>
            </p:cNvPr>
            <p:cNvSpPr>
              <a:spLocks noChangeArrowheads="1"/>
            </p:cNvSpPr>
            <p:nvPr/>
          </p:nvSpPr>
          <p:spPr bwMode="auto">
            <a:xfrm>
              <a:off x="1366" y="1124"/>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grpSp>
      <p:sp>
        <p:nvSpPr>
          <p:cNvPr id="80" name="Ellipse 260">
            <a:extLst>
              <a:ext uri="{FF2B5EF4-FFF2-40B4-BE49-F238E27FC236}">
                <a16:creationId xmlns:a16="http://schemas.microsoft.com/office/drawing/2014/main" id="{4D5A33D4-9F4F-4123-A01A-11F17369EC22}"/>
              </a:ext>
            </a:extLst>
          </p:cNvPr>
          <p:cNvSpPr/>
          <p:nvPr/>
        </p:nvSpPr>
        <p:spPr bwMode="auto">
          <a:xfrm>
            <a:off x="3193798" y="1630346"/>
            <a:ext cx="164517" cy="152424"/>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bg1"/>
                </a:solidFill>
                <a:effectLst/>
                <a:latin typeface="+mj-lt"/>
              </a:rPr>
              <a:t>1</a:t>
            </a:r>
          </a:p>
        </p:txBody>
      </p:sp>
      <p:sp>
        <p:nvSpPr>
          <p:cNvPr id="81" name="Bulle narrative : rectangle 80">
            <a:extLst>
              <a:ext uri="{FF2B5EF4-FFF2-40B4-BE49-F238E27FC236}">
                <a16:creationId xmlns:a16="http://schemas.microsoft.com/office/drawing/2014/main" id="{4E5E8191-E684-4D89-8197-85B57006FDE2}"/>
              </a:ext>
            </a:extLst>
          </p:cNvPr>
          <p:cNvSpPr/>
          <p:nvPr/>
        </p:nvSpPr>
        <p:spPr bwMode="auto">
          <a:xfrm>
            <a:off x="2834719" y="3052061"/>
            <a:ext cx="1401409" cy="1025011"/>
          </a:xfrm>
          <a:prstGeom prst="wedgeRectCallout">
            <a:avLst>
              <a:gd name="adj1" fmla="val 27764"/>
              <a:gd name="adj2" fmla="val -60537"/>
            </a:avLst>
          </a:prstGeom>
          <a:solidFill>
            <a:schemeClr val="bg2">
              <a:lumMod val="20000"/>
              <a:lumOff val="8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algn="ctr"/>
            <a:r>
              <a:rPr lang="en-US" sz="500">
                <a:latin typeface="+mj-lt"/>
              </a:rPr>
              <a:t>Increasing impact of </a:t>
            </a:r>
            <a:r>
              <a:rPr lang="en-US" sz="500">
                <a:solidFill>
                  <a:srgbClr val="009DB0"/>
                </a:solidFill>
                <a:latin typeface="+mj-lt"/>
              </a:rPr>
              <a:t>digital and data tools</a:t>
            </a:r>
            <a:r>
              <a:rPr lang="en-US" sz="500">
                <a:latin typeface="+mj-lt"/>
              </a:rPr>
              <a:t> to support “</a:t>
            </a:r>
            <a:r>
              <a:rPr lang="en-US" sz="500">
                <a:solidFill>
                  <a:srgbClr val="009DB0"/>
                </a:solidFill>
                <a:latin typeface="+mj-lt"/>
              </a:rPr>
              <a:t>data-augmented advisors</a:t>
            </a:r>
            <a:r>
              <a:rPr lang="en-US" sz="500">
                <a:latin typeface="+mj-lt"/>
              </a:rPr>
              <a:t>”, a right blend between human and digital interactions to improve </a:t>
            </a:r>
            <a:r>
              <a:rPr lang="en-US" sz="500">
                <a:solidFill>
                  <a:srgbClr val="009DB0"/>
                </a:solidFill>
                <a:latin typeface="+mj-lt"/>
              </a:rPr>
              <a:t>CGPs efficiency </a:t>
            </a:r>
            <a:r>
              <a:rPr lang="en-US" sz="500">
                <a:latin typeface="+mj-lt"/>
              </a:rPr>
              <a:t>(e.g., professional CGPs platforms supporting CGPs in their daily tasks: customers acquisition, investments, admin, etc.)</a:t>
            </a:r>
            <a:endParaRPr lang="en-US" sz="500">
              <a:solidFill>
                <a:schemeClr val="tx2"/>
              </a:solidFill>
              <a:latin typeface="+mj-lt"/>
            </a:endParaRPr>
          </a:p>
        </p:txBody>
      </p:sp>
      <p:sp>
        <p:nvSpPr>
          <p:cNvPr id="82" name="Ellipse 260">
            <a:extLst>
              <a:ext uri="{FF2B5EF4-FFF2-40B4-BE49-F238E27FC236}">
                <a16:creationId xmlns:a16="http://schemas.microsoft.com/office/drawing/2014/main" id="{C8AF7D8F-CFAB-46FE-8096-0DC59655DBCB}"/>
              </a:ext>
            </a:extLst>
          </p:cNvPr>
          <p:cNvSpPr/>
          <p:nvPr/>
        </p:nvSpPr>
        <p:spPr bwMode="auto">
          <a:xfrm>
            <a:off x="2813026" y="2991798"/>
            <a:ext cx="164517" cy="152424"/>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bg1"/>
                </a:solidFill>
                <a:effectLst/>
                <a:latin typeface="+mj-lt"/>
              </a:rPr>
              <a:t>2</a:t>
            </a:r>
          </a:p>
        </p:txBody>
      </p:sp>
      <p:sp>
        <p:nvSpPr>
          <p:cNvPr id="83" name="Bulle narrative : rectangle 82">
            <a:extLst>
              <a:ext uri="{FF2B5EF4-FFF2-40B4-BE49-F238E27FC236}">
                <a16:creationId xmlns:a16="http://schemas.microsoft.com/office/drawing/2014/main" id="{083E4201-748E-423B-BB7D-A3ED4EE8A498}"/>
              </a:ext>
            </a:extLst>
          </p:cNvPr>
          <p:cNvSpPr/>
          <p:nvPr/>
        </p:nvSpPr>
        <p:spPr bwMode="auto">
          <a:xfrm>
            <a:off x="5788577" y="2930096"/>
            <a:ext cx="1401410" cy="1025011"/>
          </a:xfrm>
          <a:prstGeom prst="wedgeRectCallout">
            <a:avLst>
              <a:gd name="adj1" fmla="val -26442"/>
              <a:gd name="adj2" fmla="val 54766"/>
            </a:avLst>
          </a:prstGeom>
          <a:solidFill>
            <a:schemeClr val="bg2">
              <a:lumMod val="20000"/>
              <a:lumOff val="8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sz="500">
                <a:latin typeface="+mj-lt"/>
              </a:rPr>
              <a:t>Increasing </a:t>
            </a:r>
            <a:r>
              <a:rPr lang="en-US" sz="500">
                <a:solidFill>
                  <a:srgbClr val="009DB0"/>
                </a:solidFill>
                <a:latin typeface="+mj-lt"/>
              </a:rPr>
              <a:t>Digitalization of back-office operations </a:t>
            </a:r>
            <a:r>
              <a:rPr lang="en-US" sz="500">
                <a:latin typeface="+mj-lt"/>
              </a:rPr>
              <a:t>(e.g., IT systems interconnexion, use of data science, machine learning, RPA) to </a:t>
            </a:r>
            <a:r>
              <a:rPr lang="en-US" sz="500">
                <a:solidFill>
                  <a:srgbClr val="009DB0"/>
                </a:solidFill>
                <a:latin typeface="+mj-lt"/>
              </a:rPr>
              <a:t>reduce costs </a:t>
            </a:r>
            <a:r>
              <a:rPr lang="en-US" sz="500">
                <a:latin typeface="+mj-lt"/>
              </a:rPr>
              <a:t>which are </a:t>
            </a:r>
            <a:r>
              <a:rPr lang="en-US" sz="500">
                <a:solidFill>
                  <a:srgbClr val="009DB0"/>
                </a:solidFill>
                <a:latin typeface="+mj-lt"/>
              </a:rPr>
              <a:t>put under pressure </a:t>
            </a:r>
            <a:r>
              <a:rPr lang="en-US" sz="500">
                <a:latin typeface="+mj-lt"/>
              </a:rPr>
              <a:t>by growing </a:t>
            </a:r>
            <a:r>
              <a:rPr lang="en-US" sz="500">
                <a:solidFill>
                  <a:srgbClr val="009DB0"/>
                </a:solidFill>
                <a:latin typeface="+mj-lt"/>
              </a:rPr>
              <a:t>regulation and compliance constraints</a:t>
            </a:r>
            <a:r>
              <a:rPr lang="en-US" sz="500">
                <a:latin typeface="+mj-lt"/>
              </a:rPr>
              <a:t>, customers’ </a:t>
            </a:r>
            <a:r>
              <a:rPr lang="en-US" sz="500">
                <a:solidFill>
                  <a:srgbClr val="009DB0"/>
                </a:solidFill>
                <a:latin typeface="+mj-lt"/>
              </a:rPr>
              <a:t>data protection </a:t>
            </a:r>
            <a:r>
              <a:rPr lang="en-US" sz="500">
                <a:latin typeface="+mj-lt"/>
              </a:rPr>
              <a:t>and </a:t>
            </a:r>
            <a:r>
              <a:rPr lang="en-US" sz="500">
                <a:solidFill>
                  <a:srgbClr val="009DB0"/>
                </a:solidFill>
                <a:latin typeface="+mj-lt"/>
              </a:rPr>
              <a:t>fee transparency</a:t>
            </a:r>
          </a:p>
        </p:txBody>
      </p:sp>
      <p:sp>
        <p:nvSpPr>
          <p:cNvPr id="84" name="Ellipse 260">
            <a:extLst>
              <a:ext uri="{FF2B5EF4-FFF2-40B4-BE49-F238E27FC236}">
                <a16:creationId xmlns:a16="http://schemas.microsoft.com/office/drawing/2014/main" id="{30909D92-CF26-44A5-A685-542AA69EE18A}"/>
              </a:ext>
            </a:extLst>
          </p:cNvPr>
          <p:cNvSpPr/>
          <p:nvPr/>
        </p:nvSpPr>
        <p:spPr bwMode="auto">
          <a:xfrm>
            <a:off x="5775171" y="2866577"/>
            <a:ext cx="164517" cy="152424"/>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bg1"/>
                </a:solidFill>
                <a:effectLst/>
                <a:latin typeface="+mj-lt"/>
              </a:rPr>
              <a:t>5</a:t>
            </a:r>
          </a:p>
        </p:txBody>
      </p:sp>
      <p:grpSp>
        <p:nvGrpSpPr>
          <p:cNvPr id="85" name="Group 17">
            <a:extLst>
              <a:ext uri="{FF2B5EF4-FFF2-40B4-BE49-F238E27FC236}">
                <a16:creationId xmlns:a16="http://schemas.microsoft.com/office/drawing/2014/main" id="{8F281E9E-80DF-42CF-8808-466C7D4F0EFF}"/>
              </a:ext>
            </a:extLst>
          </p:cNvPr>
          <p:cNvGrpSpPr>
            <a:grpSpLocks noChangeAspect="1"/>
          </p:cNvGrpSpPr>
          <p:nvPr/>
        </p:nvGrpSpPr>
        <p:grpSpPr bwMode="auto">
          <a:xfrm>
            <a:off x="3423072" y="3071447"/>
            <a:ext cx="131456" cy="124244"/>
            <a:chOff x="788" y="846"/>
            <a:chExt cx="740" cy="649"/>
          </a:xfrm>
          <a:solidFill>
            <a:srgbClr val="009DB0"/>
          </a:solidFill>
        </p:grpSpPr>
        <p:sp>
          <p:nvSpPr>
            <p:cNvPr id="100" name="Freeform 18">
              <a:extLst>
                <a:ext uri="{FF2B5EF4-FFF2-40B4-BE49-F238E27FC236}">
                  <a16:creationId xmlns:a16="http://schemas.microsoft.com/office/drawing/2014/main" id="{5DA5BEA9-43B8-4ADE-B231-D7CA0105D426}"/>
                </a:ext>
              </a:extLst>
            </p:cNvPr>
            <p:cNvSpPr>
              <a:spLocks noEditPoints="1"/>
            </p:cNvSpPr>
            <p:nvPr/>
          </p:nvSpPr>
          <p:spPr bwMode="auto">
            <a:xfrm>
              <a:off x="788" y="846"/>
              <a:ext cx="740" cy="649"/>
            </a:xfrm>
            <a:custGeom>
              <a:avLst/>
              <a:gdLst>
                <a:gd name="T0" fmla="*/ 60 w 64"/>
                <a:gd name="T1" fmla="*/ 16 h 56"/>
                <a:gd name="T2" fmla="*/ 56 w 64"/>
                <a:gd name="T3" fmla="*/ 16 h 56"/>
                <a:gd name="T4" fmla="*/ 54 w 64"/>
                <a:gd name="T5" fmla="*/ 17 h 56"/>
                <a:gd name="T6" fmla="*/ 32 w 64"/>
                <a:gd name="T7" fmla="*/ 0 h 56"/>
                <a:gd name="T8" fmla="*/ 29 w 64"/>
                <a:gd name="T9" fmla="*/ 0 h 56"/>
                <a:gd name="T10" fmla="*/ 28 w 64"/>
                <a:gd name="T11" fmla="*/ 1 h 56"/>
                <a:gd name="T12" fmla="*/ 27 w 64"/>
                <a:gd name="T13" fmla="*/ 1 h 56"/>
                <a:gd name="T14" fmla="*/ 24 w 64"/>
                <a:gd name="T15" fmla="*/ 2 h 56"/>
                <a:gd name="T16" fmla="*/ 23 w 64"/>
                <a:gd name="T17" fmla="*/ 2 h 56"/>
                <a:gd name="T18" fmla="*/ 23 w 64"/>
                <a:gd name="T19" fmla="*/ 2 h 56"/>
                <a:gd name="T20" fmla="*/ 21 w 64"/>
                <a:gd name="T21" fmla="*/ 4 h 56"/>
                <a:gd name="T22" fmla="*/ 10 w 64"/>
                <a:gd name="T23" fmla="*/ 17 h 56"/>
                <a:gd name="T24" fmla="*/ 8 w 64"/>
                <a:gd name="T25" fmla="*/ 16 h 56"/>
                <a:gd name="T26" fmla="*/ 4 w 64"/>
                <a:gd name="T27" fmla="*/ 16 h 56"/>
                <a:gd name="T28" fmla="*/ 0 w 64"/>
                <a:gd name="T29" fmla="*/ 20 h 56"/>
                <a:gd name="T30" fmla="*/ 0 w 64"/>
                <a:gd name="T31" fmla="*/ 32 h 56"/>
                <a:gd name="T32" fmla="*/ 4 w 64"/>
                <a:gd name="T33" fmla="*/ 36 h 56"/>
                <a:gd name="T34" fmla="*/ 8 w 64"/>
                <a:gd name="T35" fmla="*/ 36 h 56"/>
                <a:gd name="T36" fmla="*/ 10 w 64"/>
                <a:gd name="T37" fmla="*/ 36 h 56"/>
                <a:gd name="T38" fmla="*/ 20 w 64"/>
                <a:gd name="T39" fmla="*/ 51 h 56"/>
                <a:gd name="T40" fmla="*/ 20 w 64"/>
                <a:gd name="T41" fmla="*/ 48 h 56"/>
                <a:gd name="T42" fmla="*/ 21 w 64"/>
                <a:gd name="T43" fmla="*/ 46 h 56"/>
                <a:gd name="T44" fmla="*/ 12 w 64"/>
                <a:gd name="T45" fmla="*/ 28 h 56"/>
                <a:gd name="T46" fmla="*/ 13 w 64"/>
                <a:gd name="T47" fmla="*/ 23 h 56"/>
                <a:gd name="T48" fmla="*/ 23 w 64"/>
                <a:gd name="T49" fmla="*/ 12 h 56"/>
                <a:gd name="T50" fmla="*/ 46 w 64"/>
                <a:gd name="T51" fmla="*/ 20 h 56"/>
                <a:gd name="T52" fmla="*/ 51 w 64"/>
                <a:gd name="T53" fmla="*/ 20 h 56"/>
                <a:gd name="T54" fmla="*/ 52 w 64"/>
                <a:gd name="T55" fmla="*/ 28 h 56"/>
                <a:gd name="T56" fmla="*/ 45 w 64"/>
                <a:gd name="T57" fmla="*/ 44 h 56"/>
                <a:gd name="T58" fmla="*/ 51 w 64"/>
                <a:gd name="T59" fmla="*/ 44 h 56"/>
                <a:gd name="T60" fmla="*/ 55 w 64"/>
                <a:gd name="T61" fmla="*/ 36 h 56"/>
                <a:gd name="T62" fmla="*/ 56 w 64"/>
                <a:gd name="T63" fmla="*/ 36 h 56"/>
                <a:gd name="T64" fmla="*/ 60 w 64"/>
                <a:gd name="T65" fmla="*/ 36 h 56"/>
                <a:gd name="T66" fmla="*/ 60 w 64"/>
                <a:gd name="T67" fmla="*/ 44 h 56"/>
                <a:gd name="T68" fmla="*/ 56 w 64"/>
                <a:gd name="T69" fmla="*/ 48 h 56"/>
                <a:gd name="T70" fmla="*/ 40 w 64"/>
                <a:gd name="T71" fmla="*/ 48 h 56"/>
                <a:gd name="T72" fmla="*/ 36 w 64"/>
                <a:gd name="T73" fmla="*/ 44 h 56"/>
                <a:gd name="T74" fmla="*/ 28 w 64"/>
                <a:gd name="T75" fmla="*/ 44 h 56"/>
                <a:gd name="T76" fmla="*/ 24 w 64"/>
                <a:gd name="T77" fmla="*/ 48 h 56"/>
                <a:gd name="T78" fmla="*/ 24 w 64"/>
                <a:gd name="T79" fmla="*/ 52 h 56"/>
                <a:gd name="T80" fmla="*/ 28 w 64"/>
                <a:gd name="T81" fmla="*/ 56 h 56"/>
                <a:gd name="T82" fmla="*/ 36 w 64"/>
                <a:gd name="T83" fmla="*/ 56 h 56"/>
                <a:gd name="T84" fmla="*/ 40 w 64"/>
                <a:gd name="T85" fmla="*/ 52 h 56"/>
                <a:gd name="T86" fmla="*/ 56 w 64"/>
                <a:gd name="T87" fmla="*/ 52 h 56"/>
                <a:gd name="T88" fmla="*/ 64 w 64"/>
                <a:gd name="T89" fmla="*/ 44 h 56"/>
                <a:gd name="T90" fmla="*/ 64 w 64"/>
                <a:gd name="T91" fmla="*/ 20 h 56"/>
                <a:gd name="T92" fmla="*/ 60 w 64"/>
                <a:gd name="T93" fmla="*/ 16 h 56"/>
                <a:gd name="T94" fmla="*/ 8 w 64"/>
                <a:gd name="T95" fmla="*/ 28 h 56"/>
                <a:gd name="T96" fmla="*/ 4 w 64"/>
                <a:gd name="T97" fmla="*/ 28 h 56"/>
                <a:gd name="T98" fmla="*/ 4 w 64"/>
                <a:gd name="T99" fmla="*/ 20 h 56"/>
                <a:gd name="T100" fmla="*/ 8 w 64"/>
                <a:gd name="T101" fmla="*/ 20 h 56"/>
                <a:gd name="T102" fmla="*/ 8 w 64"/>
                <a:gd name="T103" fmla="*/ 28 h 56"/>
                <a:gd name="T104" fmla="*/ 60 w 64"/>
                <a:gd name="T105" fmla="*/ 28 h 56"/>
                <a:gd name="T106" fmla="*/ 56 w 64"/>
                <a:gd name="T107" fmla="*/ 28 h 56"/>
                <a:gd name="T108" fmla="*/ 56 w 64"/>
                <a:gd name="T109" fmla="*/ 20 h 56"/>
                <a:gd name="T110" fmla="*/ 60 w 64"/>
                <a:gd name="T111" fmla="*/ 20 h 56"/>
                <a:gd name="T112" fmla="*/ 60 w 64"/>
                <a:gd name="T11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0" y="16"/>
                  </a:moveTo>
                  <a:cubicBezTo>
                    <a:pt x="56" y="16"/>
                    <a:pt x="56" y="16"/>
                    <a:pt x="56" y="16"/>
                  </a:cubicBezTo>
                  <a:cubicBezTo>
                    <a:pt x="56" y="16"/>
                    <a:pt x="55" y="16"/>
                    <a:pt x="54" y="17"/>
                  </a:cubicBezTo>
                  <a:cubicBezTo>
                    <a:pt x="51" y="7"/>
                    <a:pt x="42" y="0"/>
                    <a:pt x="32" y="0"/>
                  </a:cubicBezTo>
                  <a:cubicBezTo>
                    <a:pt x="31" y="0"/>
                    <a:pt x="30" y="0"/>
                    <a:pt x="29" y="0"/>
                  </a:cubicBezTo>
                  <a:cubicBezTo>
                    <a:pt x="29" y="0"/>
                    <a:pt x="28" y="1"/>
                    <a:pt x="28" y="1"/>
                  </a:cubicBezTo>
                  <a:cubicBezTo>
                    <a:pt x="28" y="1"/>
                    <a:pt x="28" y="1"/>
                    <a:pt x="27" y="1"/>
                  </a:cubicBezTo>
                  <a:cubicBezTo>
                    <a:pt x="26" y="1"/>
                    <a:pt x="25" y="1"/>
                    <a:pt x="24" y="2"/>
                  </a:cubicBezTo>
                  <a:cubicBezTo>
                    <a:pt x="24" y="2"/>
                    <a:pt x="23" y="2"/>
                    <a:pt x="23" y="2"/>
                  </a:cubicBezTo>
                  <a:cubicBezTo>
                    <a:pt x="23" y="2"/>
                    <a:pt x="23" y="2"/>
                    <a:pt x="23" y="2"/>
                  </a:cubicBezTo>
                  <a:cubicBezTo>
                    <a:pt x="22" y="3"/>
                    <a:pt x="21" y="3"/>
                    <a:pt x="21" y="4"/>
                  </a:cubicBezTo>
                  <a:cubicBezTo>
                    <a:pt x="16" y="6"/>
                    <a:pt x="12" y="11"/>
                    <a:pt x="10" y="17"/>
                  </a:cubicBezTo>
                  <a:cubicBezTo>
                    <a:pt x="10" y="16"/>
                    <a:pt x="9" y="16"/>
                    <a:pt x="8" y="16"/>
                  </a:cubicBezTo>
                  <a:cubicBezTo>
                    <a:pt x="4" y="16"/>
                    <a:pt x="4" y="16"/>
                    <a:pt x="4" y="16"/>
                  </a:cubicBezTo>
                  <a:cubicBezTo>
                    <a:pt x="2" y="16"/>
                    <a:pt x="0" y="18"/>
                    <a:pt x="0" y="20"/>
                  </a:cubicBezTo>
                  <a:cubicBezTo>
                    <a:pt x="0" y="32"/>
                    <a:pt x="0" y="32"/>
                    <a:pt x="0" y="32"/>
                  </a:cubicBezTo>
                  <a:cubicBezTo>
                    <a:pt x="0" y="34"/>
                    <a:pt x="2" y="36"/>
                    <a:pt x="4" y="36"/>
                  </a:cubicBezTo>
                  <a:cubicBezTo>
                    <a:pt x="8" y="36"/>
                    <a:pt x="8" y="36"/>
                    <a:pt x="8" y="36"/>
                  </a:cubicBezTo>
                  <a:cubicBezTo>
                    <a:pt x="9" y="36"/>
                    <a:pt x="9" y="36"/>
                    <a:pt x="10" y="36"/>
                  </a:cubicBezTo>
                  <a:cubicBezTo>
                    <a:pt x="12" y="42"/>
                    <a:pt x="16" y="47"/>
                    <a:pt x="20" y="51"/>
                  </a:cubicBezTo>
                  <a:cubicBezTo>
                    <a:pt x="20" y="48"/>
                    <a:pt x="20" y="48"/>
                    <a:pt x="20" y="48"/>
                  </a:cubicBezTo>
                  <a:cubicBezTo>
                    <a:pt x="20" y="47"/>
                    <a:pt x="21" y="46"/>
                    <a:pt x="21" y="46"/>
                  </a:cubicBezTo>
                  <a:cubicBezTo>
                    <a:pt x="16" y="41"/>
                    <a:pt x="12" y="35"/>
                    <a:pt x="12" y="28"/>
                  </a:cubicBezTo>
                  <a:cubicBezTo>
                    <a:pt x="12" y="26"/>
                    <a:pt x="13" y="25"/>
                    <a:pt x="13" y="23"/>
                  </a:cubicBezTo>
                  <a:cubicBezTo>
                    <a:pt x="17" y="21"/>
                    <a:pt x="21" y="17"/>
                    <a:pt x="23" y="12"/>
                  </a:cubicBezTo>
                  <a:cubicBezTo>
                    <a:pt x="27" y="17"/>
                    <a:pt x="36" y="20"/>
                    <a:pt x="46" y="20"/>
                  </a:cubicBezTo>
                  <a:cubicBezTo>
                    <a:pt x="48" y="20"/>
                    <a:pt x="50" y="20"/>
                    <a:pt x="51" y="20"/>
                  </a:cubicBezTo>
                  <a:cubicBezTo>
                    <a:pt x="52" y="22"/>
                    <a:pt x="52" y="25"/>
                    <a:pt x="52" y="28"/>
                  </a:cubicBezTo>
                  <a:cubicBezTo>
                    <a:pt x="52" y="34"/>
                    <a:pt x="49" y="40"/>
                    <a:pt x="45" y="44"/>
                  </a:cubicBezTo>
                  <a:cubicBezTo>
                    <a:pt x="51" y="44"/>
                    <a:pt x="51" y="44"/>
                    <a:pt x="51" y="44"/>
                  </a:cubicBezTo>
                  <a:cubicBezTo>
                    <a:pt x="53" y="42"/>
                    <a:pt x="54" y="39"/>
                    <a:pt x="55" y="36"/>
                  </a:cubicBezTo>
                  <a:cubicBezTo>
                    <a:pt x="56" y="36"/>
                    <a:pt x="56" y="36"/>
                    <a:pt x="56" y="36"/>
                  </a:cubicBezTo>
                  <a:cubicBezTo>
                    <a:pt x="60" y="36"/>
                    <a:pt x="60" y="36"/>
                    <a:pt x="60" y="36"/>
                  </a:cubicBezTo>
                  <a:cubicBezTo>
                    <a:pt x="60" y="44"/>
                    <a:pt x="60" y="44"/>
                    <a:pt x="60" y="44"/>
                  </a:cubicBezTo>
                  <a:cubicBezTo>
                    <a:pt x="60" y="46"/>
                    <a:pt x="59" y="48"/>
                    <a:pt x="56" y="48"/>
                  </a:cubicBezTo>
                  <a:cubicBezTo>
                    <a:pt x="40" y="48"/>
                    <a:pt x="40" y="48"/>
                    <a:pt x="40" y="48"/>
                  </a:cubicBezTo>
                  <a:cubicBezTo>
                    <a:pt x="40" y="46"/>
                    <a:pt x="39" y="44"/>
                    <a:pt x="36" y="44"/>
                  </a:cubicBezTo>
                  <a:cubicBezTo>
                    <a:pt x="28" y="44"/>
                    <a:pt x="28" y="44"/>
                    <a:pt x="28" y="44"/>
                  </a:cubicBezTo>
                  <a:cubicBezTo>
                    <a:pt x="26" y="44"/>
                    <a:pt x="24" y="46"/>
                    <a:pt x="24" y="48"/>
                  </a:cubicBezTo>
                  <a:cubicBezTo>
                    <a:pt x="24" y="52"/>
                    <a:pt x="24" y="52"/>
                    <a:pt x="24" y="52"/>
                  </a:cubicBezTo>
                  <a:cubicBezTo>
                    <a:pt x="24" y="54"/>
                    <a:pt x="26" y="56"/>
                    <a:pt x="28" y="56"/>
                  </a:cubicBezTo>
                  <a:cubicBezTo>
                    <a:pt x="36" y="56"/>
                    <a:pt x="36" y="56"/>
                    <a:pt x="36" y="56"/>
                  </a:cubicBezTo>
                  <a:cubicBezTo>
                    <a:pt x="39" y="56"/>
                    <a:pt x="40" y="54"/>
                    <a:pt x="40" y="52"/>
                  </a:cubicBezTo>
                  <a:cubicBezTo>
                    <a:pt x="56" y="52"/>
                    <a:pt x="56" y="52"/>
                    <a:pt x="56" y="52"/>
                  </a:cubicBezTo>
                  <a:cubicBezTo>
                    <a:pt x="61" y="52"/>
                    <a:pt x="64" y="48"/>
                    <a:pt x="64" y="44"/>
                  </a:cubicBezTo>
                  <a:cubicBezTo>
                    <a:pt x="64" y="20"/>
                    <a:pt x="64" y="20"/>
                    <a:pt x="64" y="20"/>
                  </a:cubicBezTo>
                  <a:cubicBezTo>
                    <a:pt x="64" y="18"/>
                    <a:pt x="63" y="16"/>
                    <a:pt x="60" y="16"/>
                  </a:cubicBezTo>
                  <a:close/>
                  <a:moveTo>
                    <a:pt x="8" y="28"/>
                  </a:moveTo>
                  <a:cubicBezTo>
                    <a:pt x="4" y="28"/>
                    <a:pt x="4" y="28"/>
                    <a:pt x="4" y="28"/>
                  </a:cubicBezTo>
                  <a:cubicBezTo>
                    <a:pt x="4" y="20"/>
                    <a:pt x="4" y="20"/>
                    <a:pt x="4" y="20"/>
                  </a:cubicBezTo>
                  <a:cubicBezTo>
                    <a:pt x="8" y="20"/>
                    <a:pt x="8" y="20"/>
                    <a:pt x="8" y="20"/>
                  </a:cubicBezTo>
                  <a:lnTo>
                    <a:pt x="8" y="28"/>
                  </a:lnTo>
                  <a:close/>
                  <a:moveTo>
                    <a:pt x="60" y="28"/>
                  </a:moveTo>
                  <a:cubicBezTo>
                    <a:pt x="56" y="28"/>
                    <a:pt x="56" y="28"/>
                    <a:pt x="56" y="28"/>
                  </a:cubicBezTo>
                  <a:cubicBezTo>
                    <a:pt x="56" y="20"/>
                    <a:pt x="56" y="20"/>
                    <a:pt x="56" y="20"/>
                  </a:cubicBezTo>
                  <a:cubicBezTo>
                    <a:pt x="60" y="20"/>
                    <a:pt x="60" y="20"/>
                    <a:pt x="60" y="20"/>
                  </a:cubicBezTo>
                  <a:lnTo>
                    <a:pt x="6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1" name="Oval 19">
              <a:extLst>
                <a:ext uri="{FF2B5EF4-FFF2-40B4-BE49-F238E27FC236}">
                  <a16:creationId xmlns:a16="http://schemas.microsoft.com/office/drawing/2014/main" id="{EA4EF39F-43C4-49B0-B39B-E3643A5BD97B}"/>
                </a:ext>
              </a:extLst>
            </p:cNvPr>
            <p:cNvSpPr>
              <a:spLocks noChangeArrowheads="1"/>
            </p:cNvSpPr>
            <p:nvPr/>
          </p:nvSpPr>
          <p:spPr bwMode="auto">
            <a:xfrm>
              <a:off x="1019" y="1124"/>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102" name="Oval 20">
              <a:extLst>
                <a:ext uri="{FF2B5EF4-FFF2-40B4-BE49-F238E27FC236}">
                  <a16:creationId xmlns:a16="http://schemas.microsoft.com/office/drawing/2014/main" id="{97588FD0-69F1-4662-B675-43D50CA01F5C}"/>
                </a:ext>
              </a:extLst>
            </p:cNvPr>
            <p:cNvSpPr>
              <a:spLocks noChangeArrowheads="1"/>
            </p:cNvSpPr>
            <p:nvPr/>
          </p:nvSpPr>
          <p:spPr bwMode="auto">
            <a:xfrm>
              <a:off x="1216" y="1124"/>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grpSp>
      <p:sp>
        <p:nvSpPr>
          <p:cNvPr id="86" name="Bulle narrative : rectangle 85">
            <a:extLst>
              <a:ext uri="{FF2B5EF4-FFF2-40B4-BE49-F238E27FC236}">
                <a16:creationId xmlns:a16="http://schemas.microsoft.com/office/drawing/2014/main" id="{1C2D605B-12AF-4AFD-AF79-190547291407}"/>
              </a:ext>
            </a:extLst>
          </p:cNvPr>
          <p:cNvSpPr/>
          <p:nvPr/>
        </p:nvSpPr>
        <p:spPr bwMode="auto">
          <a:xfrm>
            <a:off x="5239276" y="1657581"/>
            <a:ext cx="1401410" cy="1025011"/>
          </a:xfrm>
          <a:prstGeom prst="wedgeRectCallout">
            <a:avLst>
              <a:gd name="adj1" fmla="val 57829"/>
              <a:gd name="adj2" fmla="val -34844"/>
            </a:avLst>
          </a:prstGeom>
          <a:solidFill>
            <a:schemeClr val="bg2">
              <a:lumMod val="20000"/>
              <a:lumOff val="8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500">
              <a:solidFill>
                <a:schemeClr val="tx2"/>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sz="500">
                <a:solidFill>
                  <a:srgbClr val="009DB0"/>
                </a:solidFill>
                <a:latin typeface="+mj-lt"/>
              </a:rPr>
              <a:t>Complexification </a:t>
            </a:r>
            <a:r>
              <a:rPr lang="en-US" sz="500">
                <a:latin typeface="+mj-lt"/>
              </a:rPr>
              <a:t>of</a:t>
            </a:r>
            <a:r>
              <a:rPr lang="en-US" sz="500">
                <a:solidFill>
                  <a:schemeClr val="tx2"/>
                </a:solidFill>
                <a:latin typeface="+mj-lt"/>
              </a:rPr>
              <a:t> </a:t>
            </a:r>
            <a:r>
              <a:rPr lang="en-US" sz="500">
                <a:solidFill>
                  <a:srgbClr val="009DB0"/>
                </a:solidFill>
                <a:latin typeface="+mj-lt"/>
              </a:rPr>
              <a:t>CGPs’ business and operating models</a:t>
            </a:r>
            <a:r>
              <a:rPr lang="en-US" sz="500">
                <a:latin typeface="+mj-lt"/>
              </a:rPr>
              <a:t>, especially around </a:t>
            </a:r>
            <a:r>
              <a:rPr lang="en-US" sz="500">
                <a:solidFill>
                  <a:srgbClr val="009DB0"/>
                </a:solidFill>
                <a:latin typeface="+mj-lt"/>
              </a:rPr>
              <a:t>distribution</a:t>
            </a:r>
            <a:r>
              <a:rPr lang="en-US" sz="500">
                <a:solidFill>
                  <a:schemeClr val="tx2"/>
                </a:solidFill>
                <a:latin typeface="+mj-lt"/>
              </a:rPr>
              <a:t> </a:t>
            </a:r>
            <a:r>
              <a:rPr lang="en-US" sz="500">
                <a:latin typeface="+mj-lt"/>
              </a:rPr>
              <a:t>with </a:t>
            </a:r>
            <a:r>
              <a:rPr lang="en-US" sz="500">
                <a:solidFill>
                  <a:srgbClr val="009DB0"/>
                </a:solidFill>
                <a:latin typeface="+mj-lt"/>
              </a:rPr>
              <a:t>prescribers’ network evolution </a:t>
            </a:r>
            <a:r>
              <a:rPr lang="en-US" sz="500">
                <a:latin typeface="+mj-lt"/>
              </a:rPr>
              <a:t>(e.g., liberal accountants, lawyers) and </a:t>
            </a:r>
            <a:r>
              <a:rPr lang="en-US" sz="500">
                <a:solidFill>
                  <a:srgbClr val="009DB0"/>
                </a:solidFill>
                <a:latin typeface="+mj-lt"/>
              </a:rPr>
              <a:t>alternatives distribution models </a:t>
            </a:r>
            <a:r>
              <a:rPr lang="en-US" sz="500">
                <a:latin typeface="+mj-lt"/>
              </a:rPr>
              <a:t>(e.g., distribution through digital platforms, Multi Level Marketing)</a:t>
            </a:r>
            <a:endParaRPr lang="en-US" sz="500">
              <a:solidFill>
                <a:schemeClr val="tx2"/>
              </a:solidFill>
              <a:latin typeface="+mj-lt"/>
            </a:endParaRPr>
          </a:p>
        </p:txBody>
      </p:sp>
      <p:sp>
        <p:nvSpPr>
          <p:cNvPr id="87" name="Ellipse 260">
            <a:extLst>
              <a:ext uri="{FF2B5EF4-FFF2-40B4-BE49-F238E27FC236}">
                <a16:creationId xmlns:a16="http://schemas.microsoft.com/office/drawing/2014/main" id="{8991B7E4-59C0-4C11-8692-C3C6302025B2}"/>
              </a:ext>
            </a:extLst>
          </p:cNvPr>
          <p:cNvSpPr/>
          <p:nvPr/>
        </p:nvSpPr>
        <p:spPr bwMode="auto">
          <a:xfrm>
            <a:off x="5192614" y="1607004"/>
            <a:ext cx="164517" cy="152424"/>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bg1"/>
                </a:solidFill>
                <a:effectLst/>
                <a:latin typeface="+mj-lt"/>
              </a:rPr>
              <a:t>4</a:t>
            </a:r>
          </a:p>
        </p:txBody>
      </p:sp>
      <p:grpSp>
        <p:nvGrpSpPr>
          <p:cNvPr id="88" name="Group 23">
            <a:extLst>
              <a:ext uri="{FF2B5EF4-FFF2-40B4-BE49-F238E27FC236}">
                <a16:creationId xmlns:a16="http://schemas.microsoft.com/office/drawing/2014/main" id="{FD38CA10-1317-45C6-82B5-92A3D1F22C70}"/>
              </a:ext>
            </a:extLst>
          </p:cNvPr>
          <p:cNvGrpSpPr>
            <a:grpSpLocks noChangeAspect="1"/>
          </p:cNvGrpSpPr>
          <p:nvPr/>
        </p:nvGrpSpPr>
        <p:grpSpPr bwMode="auto">
          <a:xfrm>
            <a:off x="5876829" y="1698202"/>
            <a:ext cx="109709" cy="133009"/>
            <a:chOff x="679" y="846"/>
            <a:chExt cx="464" cy="522"/>
          </a:xfrm>
          <a:solidFill>
            <a:srgbClr val="009DB0"/>
          </a:solidFill>
        </p:grpSpPr>
        <p:sp>
          <p:nvSpPr>
            <p:cNvPr id="97" name="Freeform 24">
              <a:extLst>
                <a:ext uri="{FF2B5EF4-FFF2-40B4-BE49-F238E27FC236}">
                  <a16:creationId xmlns:a16="http://schemas.microsoft.com/office/drawing/2014/main" id="{6E060840-10F1-45ED-A385-6A6FD4E3744E}"/>
                </a:ext>
              </a:extLst>
            </p:cNvPr>
            <p:cNvSpPr>
              <a:spLocks/>
            </p:cNvSpPr>
            <p:nvPr/>
          </p:nvSpPr>
          <p:spPr bwMode="auto">
            <a:xfrm>
              <a:off x="679" y="1162"/>
              <a:ext cx="195" cy="206"/>
            </a:xfrm>
            <a:custGeom>
              <a:avLst/>
              <a:gdLst>
                <a:gd name="T0" fmla="*/ 209 w 313"/>
                <a:gd name="T1" fmla="*/ 0 h 302"/>
                <a:gd name="T2" fmla="*/ 93 w 313"/>
                <a:gd name="T3" fmla="*/ 116 h 302"/>
                <a:gd name="T4" fmla="*/ 0 w 313"/>
                <a:gd name="T5" fmla="*/ 23 h 302"/>
                <a:gd name="T6" fmla="*/ 0 w 313"/>
                <a:gd name="T7" fmla="*/ 302 h 302"/>
                <a:gd name="T8" fmla="*/ 278 w 313"/>
                <a:gd name="T9" fmla="*/ 302 h 302"/>
                <a:gd name="T10" fmla="*/ 197 w 313"/>
                <a:gd name="T11" fmla="*/ 209 h 302"/>
                <a:gd name="T12" fmla="*/ 313 w 313"/>
                <a:gd name="T13" fmla="*/ 93 h 302"/>
                <a:gd name="T14" fmla="*/ 209 w 313"/>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302">
                  <a:moveTo>
                    <a:pt x="209" y="0"/>
                  </a:moveTo>
                  <a:lnTo>
                    <a:pt x="93" y="116"/>
                  </a:lnTo>
                  <a:lnTo>
                    <a:pt x="0" y="23"/>
                  </a:lnTo>
                  <a:lnTo>
                    <a:pt x="0" y="302"/>
                  </a:lnTo>
                  <a:lnTo>
                    <a:pt x="278" y="302"/>
                  </a:lnTo>
                  <a:lnTo>
                    <a:pt x="197" y="209"/>
                  </a:lnTo>
                  <a:lnTo>
                    <a:pt x="313" y="93"/>
                  </a:ln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98" name="Freeform 25">
              <a:extLst>
                <a:ext uri="{FF2B5EF4-FFF2-40B4-BE49-F238E27FC236}">
                  <a16:creationId xmlns:a16="http://schemas.microsoft.com/office/drawing/2014/main" id="{6DCF2D8B-5B72-4C53-8A59-D652A45326F0}"/>
                </a:ext>
              </a:extLst>
            </p:cNvPr>
            <p:cNvSpPr>
              <a:spLocks/>
            </p:cNvSpPr>
            <p:nvPr/>
          </p:nvSpPr>
          <p:spPr bwMode="auto">
            <a:xfrm>
              <a:off x="777" y="846"/>
              <a:ext cx="244" cy="245"/>
            </a:xfrm>
            <a:custGeom>
              <a:avLst/>
              <a:gdLst>
                <a:gd name="T0" fmla="*/ 266 w 394"/>
                <a:gd name="T1" fmla="*/ 197 h 359"/>
                <a:gd name="T2" fmla="*/ 394 w 394"/>
                <a:gd name="T3" fmla="*/ 197 h 359"/>
                <a:gd name="T4" fmla="*/ 197 w 394"/>
                <a:gd name="T5" fmla="*/ 0 h 359"/>
                <a:gd name="T6" fmla="*/ 0 w 394"/>
                <a:gd name="T7" fmla="*/ 197 h 359"/>
                <a:gd name="T8" fmla="*/ 127 w 394"/>
                <a:gd name="T9" fmla="*/ 197 h 359"/>
                <a:gd name="T10" fmla="*/ 127 w 394"/>
                <a:gd name="T11" fmla="*/ 359 h 359"/>
                <a:gd name="T12" fmla="*/ 266 w 394"/>
                <a:gd name="T13" fmla="*/ 359 h 359"/>
                <a:gd name="T14" fmla="*/ 266 w 394"/>
                <a:gd name="T15" fmla="*/ 197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59">
                  <a:moveTo>
                    <a:pt x="266" y="197"/>
                  </a:moveTo>
                  <a:lnTo>
                    <a:pt x="394" y="197"/>
                  </a:lnTo>
                  <a:lnTo>
                    <a:pt x="197" y="0"/>
                  </a:lnTo>
                  <a:lnTo>
                    <a:pt x="0" y="197"/>
                  </a:lnTo>
                  <a:lnTo>
                    <a:pt x="127" y="197"/>
                  </a:lnTo>
                  <a:lnTo>
                    <a:pt x="127" y="359"/>
                  </a:lnTo>
                  <a:lnTo>
                    <a:pt x="266" y="359"/>
                  </a:lnTo>
                  <a:lnTo>
                    <a:pt x="266"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99" name="Freeform 26">
              <a:extLst>
                <a:ext uri="{FF2B5EF4-FFF2-40B4-BE49-F238E27FC236}">
                  <a16:creationId xmlns:a16="http://schemas.microsoft.com/office/drawing/2014/main" id="{CF12E1F6-E9F9-4E13-BBFC-992E3C83DE13}"/>
                </a:ext>
              </a:extLst>
            </p:cNvPr>
            <p:cNvSpPr>
              <a:spLocks/>
            </p:cNvSpPr>
            <p:nvPr/>
          </p:nvSpPr>
          <p:spPr bwMode="auto">
            <a:xfrm>
              <a:off x="957" y="1162"/>
              <a:ext cx="186" cy="206"/>
            </a:xfrm>
            <a:custGeom>
              <a:avLst/>
              <a:gdLst>
                <a:gd name="T0" fmla="*/ 220 w 301"/>
                <a:gd name="T1" fmla="*/ 116 h 302"/>
                <a:gd name="T2" fmla="*/ 104 w 301"/>
                <a:gd name="T3" fmla="*/ 0 h 302"/>
                <a:gd name="T4" fmla="*/ 0 w 301"/>
                <a:gd name="T5" fmla="*/ 93 h 302"/>
                <a:gd name="T6" fmla="*/ 115 w 301"/>
                <a:gd name="T7" fmla="*/ 209 h 302"/>
                <a:gd name="T8" fmla="*/ 23 w 301"/>
                <a:gd name="T9" fmla="*/ 302 h 302"/>
                <a:gd name="T10" fmla="*/ 301 w 301"/>
                <a:gd name="T11" fmla="*/ 302 h 302"/>
                <a:gd name="T12" fmla="*/ 301 w 301"/>
                <a:gd name="T13" fmla="*/ 23 h 302"/>
                <a:gd name="T14" fmla="*/ 220 w 301"/>
                <a:gd name="T15" fmla="*/ 116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02">
                  <a:moveTo>
                    <a:pt x="220" y="116"/>
                  </a:moveTo>
                  <a:lnTo>
                    <a:pt x="104" y="0"/>
                  </a:lnTo>
                  <a:lnTo>
                    <a:pt x="0" y="93"/>
                  </a:lnTo>
                  <a:lnTo>
                    <a:pt x="115" y="209"/>
                  </a:lnTo>
                  <a:lnTo>
                    <a:pt x="23" y="302"/>
                  </a:lnTo>
                  <a:lnTo>
                    <a:pt x="301" y="302"/>
                  </a:lnTo>
                  <a:lnTo>
                    <a:pt x="301" y="23"/>
                  </a:lnTo>
                  <a:lnTo>
                    <a:pt x="2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grpSp>
      <p:grpSp>
        <p:nvGrpSpPr>
          <p:cNvPr id="89" name="Group 12">
            <a:extLst>
              <a:ext uri="{FF2B5EF4-FFF2-40B4-BE49-F238E27FC236}">
                <a16:creationId xmlns:a16="http://schemas.microsoft.com/office/drawing/2014/main" id="{0583CC2D-FA74-4225-86C6-DFE68B0F51C3}"/>
              </a:ext>
            </a:extLst>
          </p:cNvPr>
          <p:cNvGrpSpPr>
            <a:grpSpLocks noChangeAspect="1"/>
          </p:cNvGrpSpPr>
          <p:nvPr/>
        </p:nvGrpSpPr>
        <p:grpSpPr bwMode="auto">
          <a:xfrm>
            <a:off x="6439389" y="2953705"/>
            <a:ext cx="132012" cy="142650"/>
            <a:chOff x="788" y="800"/>
            <a:chExt cx="740" cy="742"/>
          </a:xfrm>
          <a:solidFill>
            <a:srgbClr val="009DB0"/>
          </a:solidFill>
        </p:grpSpPr>
        <p:sp>
          <p:nvSpPr>
            <p:cNvPr id="95" name="Freeform 13">
              <a:extLst>
                <a:ext uri="{FF2B5EF4-FFF2-40B4-BE49-F238E27FC236}">
                  <a16:creationId xmlns:a16="http://schemas.microsoft.com/office/drawing/2014/main" id="{15A4FBA4-625B-46FA-9478-E2DBD2EAFD11}"/>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96" name="Freeform 14">
              <a:extLst>
                <a:ext uri="{FF2B5EF4-FFF2-40B4-BE49-F238E27FC236}">
                  <a16:creationId xmlns:a16="http://schemas.microsoft.com/office/drawing/2014/main" id="{2B7FFA37-B4EE-4766-A2C9-0932A7AD1E48}"/>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grpSp>
      <p:sp>
        <p:nvSpPr>
          <p:cNvPr id="90" name="Bulle narrative : rectangle 89">
            <a:extLst>
              <a:ext uri="{FF2B5EF4-FFF2-40B4-BE49-F238E27FC236}">
                <a16:creationId xmlns:a16="http://schemas.microsoft.com/office/drawing/2014/main" id="{6D209C36-B008-43B9-8991-712A51CCC338}"/>
              </a:ext>
            </a:extLst>
          </p:cNvPr>
          <p:cNvSpPr/>
          <p:nvPr/>
        </p:nvSpPr>
        <p:spPr bwMode="auto">
          <a:xfrm>
            <a:off x="4306773" y="2802014"/>
            <a:ext cx="1401410" cy="1024612"/>
          </a:xfrm>
          <a:prstGeom prst="wedgeRectCallout">
            <a:avLst>
              <a:gd name="adj1" fmla="val 19190"/>
              <a:gd name="adj2" fmla="val -56461"/>
            </a:avLst>
          </a:prstGeom>
          <a:solidFill>
            <a:schemeClr val="bg2">
              <a:lumMod val="20000"/>
              <a:lumOff val="80000"/>
            </a:schemeClr>
          </a:solidFill>
          <a:ln w="9525" cap="flat" cmpd="sng" algn="ctr">
            <a:solidFill>
              <a:schemeClr val="bg1">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500">
              <a:latin typeface="+mj-lt"/>
            </a:endParaRPr>
          </a:p>
          <a:p>
            <a:pPr algn="ctr"/>
            <a:r>
              <a:rPr lang="en-US" sz="500">
                <a:solidFill>
                  <a:srgbClr val="009DB0"/>
                </a:solidFill>
                <a:latin typeface="+mj-lt"/>
              </a:rPr>
              <a:t>Increasing expectations </a:t>
            </a:r>
            <a:r>
              <a:rPr lang="en-US" sz="500">
                <a:latin typeface="+mj-lt"/>
              </a:rPr>
              <a:t>in terms of</a:t>
            </a:r>
            <a:r>
              <a:rPr lang="en-US" sz="500">
                <a:solidFill>
                  <a:schemeClr val="tx2"/>
                </a:solidFill>
                <a:latin typeface="+mj-lt"/>
              </a:rPr>
              <a:t> </a:t>
            </a:r>
            <a:r>
              <a:rPr lang="en-US" sz="500">
                <a:solidFill>
                  <a:srgbClr val="009DB0"/>
                </a:solidFill>
                <a:latin typeface="+mj-lt"/>
              </a:rPr>
              <a:t>user experience both for end-users </a:t>
            </a:r>
            <a:r>
              <a:rPr lang="en-US" sz="500">
                <a:latin typeface="+mj-lt"/>
              </a:rPr>
              <a:t>(CGPs’ clients) and</a:t>
            </a:r>
            <a:r>
              <a:rPr lang="en-US" sz="500">
                <a:solidFill>
                  <a:schemeClr val="tx2"/>
                </a:solidFill>
                <a:latin typeface="+mj-lt"/>
              </a:rPr>
              <a:t> </a:t>
            </a:r>
            <a:r>
              <a:rPr lang="en-US" sz="500">
                <a:solidFill>
                  <a:srgbClr val="009DB0"/>
                </a:solidFill>
                <a:latin typeface="+mj-lt"/>
              </a:rPr>
              <a:t>CGPs</a:t>
            </a:r>
            <a:r>
              <a:rPr lang="en-US" sz="500">
                <a:solidFill>
                  <a:schemeClr val="tx2"/>
                </a:solidFill>
                <a:latin typeface="+mj-lt"/>
              </a:rPr>
              <a:t> </a:t>
            </a:r>
            <a:r>
              <a:rPr lang="en-US" sz="500">
                <a:latin typeface="+mj-lt"/>
              </a:rPr>
              <a:t>(i.e., </a:t>
            </a:r>
            <a:r>
              <a:rPr lang="en-US" sz="500" err="1">
                <a:latin typeface="+mj-lt"/>
              </a:rPr>
              <a:t>Alpheys</a:t>
            </a:r>
            <a:r>
              <a:rPr lang="en-US" sz="500">
                <a:latin typeface="+mj-lt"/>
              </a:rPr>
              <a:t> users) with access to </a:t>
            </a:r>
            <a:r>
              <a:rPr lang="en-US" sz="500">
                <a:solidFill>
                  <a:srgbClr val="009DB0"/>
                </a:solidFill>
                <a:latin typeface="+mj-lt"/>
              </a:rPr>
              <a:t>state-of-the-art digital platforms</a:t>
            </a:r>
            <a:r>
              <a:rPr lang="en-US" sz="500">
                <a:latin typeface="+mj-lt"/>
              </a:rPr>
              <a:t> more transparency (both on fees and on assets)</a:t>
            </a:r>
          </a:p>
        </p:txBody>
      </p:sp>
      <p:sp>
        <p:nvSpPr>
          <p:cNvPr id="91" name="Ellipse 260">
            <a:extLst>
              <a:ext uri="{FF2B5EF4-FFF2-40B4-BE49-F238E27FC236}">
                <a16:creationId xmlns:a16="http://schemas.microsoft.com/office/drawing/2014/main" id="{02928FCF-2386-405B-B5D1-9ACB3F1A7723}"/>
              </a:ext>
            </a:extLst>
          </p:cNvPr>
          <p:cNvSpPr/>
          <p:nvPr/>
        </p:nvSpPr>
        <p:spPr bwMode="auto">
          <a:xfrm>
            <a:off x="4240807" y="2784945"/>
            <a:ext cx="164517" cy="152424"/>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bg1"/>
                </a:solidFill>
                <a:effectLst/>
                <a:latin typeface="+mj-lt"/>
              </a:rPr>
              <a:t>3</a:t>
            </a:r>
          </a:p>
        </p:txBody>
      </p:sp>
      <p:grpSp>
        <p:nvGrpSpPr>
          <p:cNvPr id="92" name="Group 4">
            <a:extLst>
              <a:ext uri="{FF2B5EF4-FFF2-40B4-BE49-F238E27FC236}">
                <a16:creationId xmlns:a16="http://schemas.microsoft.com/office/drawing/2014/main" id="{B5D51009-7744-4B16-9A75-0949CC52DB0C}"/>
              </a:ext>
            </a:extLst>
          </p:cNvPr>
          <p:cNvGrpSpPr>
            <a:grpSpLocks noChangeAspect="1"/>
          </p:cNvGrpSpPr>
          <p:nvPr/>
        </p:nvGrpSpPr>
        <p:grpSpPr bwMode="auto">
          <a:xfrm>
            <a:off x="4927198" y="2854629"/>
            <a:ext cx="119080" cy="128676"/>
            <a:chOff x="788" y="800"/>
            <a:chExt cx="740" cy="742"/>
          </a:xfrm>
          <a:solidFill>
            <a:srgbClr val="009DB0"/>
          </a:solidFill>
        </p:grpSpPr>
        <p:sp>
          <p:nvSpPr>
            <p:cNvPr id="93" name="Freeform 5">
              <a:extLst>
                <a:ext uri="{FF2B5EF4-FFF2-40B4-BE49-F238E27FC236}">
                  <a16:creationId xmlns:a16="http://schemas.microsoft.com/office/drawing/2014/main" id="{B492CF33-DFE3-47AF-8486-7207460564BB}"/>
                </a:ext>
              </a:extLst>
            </p:cNvPr>
            <p:cNvSpPr>
              <a:spLocks/>
            </p:cNvSpPr>
            <p:nvPr/>
          </p:nvSpPr>
          <p:spPr bwMode="auto">
            <a:xfrm>
              <a:off x="788" y="997"/>
              <a:ext cx="521" cy="545"/>
            </a:xfrm>
            <a:custGeom>
              <a:avLst/>
              <a:gdLst>
                <a:gd name="T0" fmla="*/ 33 w 45"/>
                <a:gd name="T1" fmla="*/ 30 h 47"/>
                <a:gd name="T2" fmla="*/ 28 w 45"/>
                <a:gd name="T3" fmla="*/ 28 h 47"/>
                <a:gd name="T4" fmla="*/ 28 w 45"/>
                <a:gd name="T5" fmla="*/ 23 h 47"/>
                <a:gd name="T6" fmla="*/ 30 w 45"/>
                <a:gd name="T7" fmla="*/ 18 h 47"/>
                <a:gd name="T8" fmla="*/ 32 w 45"/>
                <a:gd name="T9" fmla="*/ 15 h 47"/>
                <a:gd name="T10" fmla="*/ 31 w 45"/>
                <a:gd name="T11" fmla="*/ 12 h 47"/>
                <a:gd name="T12" fmla="*/ 31 w 45"/>
                <a:gd name="T13" fmla="*/ 7 h 47"/>
                <a:gd name="T14" fmla="*/ 22 w 45"/>
                <a:gd name="T15" fmla="*/ 0 h 47"/>
                <a:gd name="T16" fmla="*/ 14 w 45"/>
                <a:gd name="T17" fmla="*/ 7 h 47"/>
                <a:gd name="T18" fmla="*/ 14 w 45"/>
                <a:gd name="T19" fmla="*/ 12 h 47"/>
                <a:gd name="T20" fmla="*/ 13 w 45"/>
                <a:gd name="T21" fmla="*/ 15 h 47"/>
                <a:gd name="T22" fmla="*/ 15 w 45"/>
                <a:gd name="T23" fmla="*/ 18 h 47"/>
                <a:gd name="T24" fmla="*/ 17 w 45"/>
                <a:gd name="T25" fmla="*/ 23 h 47"/>
                <a:gd name="T26" fmla="*/ 17 w 45"/>
                <a:gd name="T27" fmla="*/ 28 h 47"/>
                <a:gd name="T28" fmla="*/ 11 w 45"/>
                <a:gd name="T29" fmla="*/ 30 h 47"/>
                <a:gd name="T30" fmla="*/ 1 w 45"/>
                <a:gd name="T31" fmla="*/ 36 h 47"/>
                <a:gd name="T32" fmla="*/ 0 w 45"/>
                <a:gd name="T33" fmla="*/ 47 h 47"/>
                <a:gd name="T34" fmla="*/ 44 w 45"/>
                <a:gd name="T35" fmla="*/ 47 h 47"/>
                <a:gd name="T36" fmla="*/ 44 w 45"/>
                <a:gd name="T37" fmla="*/ 36 h 47"/>
                <a:gd name="T38" fmla="*/ 33 w 45"/>
                <a:gd name="T3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7">
                  <a:moveTo>
                    <a:pt x="33" y="30"/>
                  </a:moveTo>
                  <a:cubicBezTo>
                    <a:pt x="29" y="28"/>
                    <a:pt x="28" y="28"/>
                    <a:pt x="28" y="28"/>
                  </a:cubicBezTo>
                  <a:cubicBezTo>
                    <a:pt x="28" y="23"/>
                    <a:pt x="28" y="23"/>
                    <a:pt x="28" y="23"/>
                  </a:cubicBezTo>
                  <a:cubicBezTo>
                    <a:pt x="28" y="23"/>
                    <a:pt x="30" y="22"/>
                    <a:pt x="30" y="18"/>
                  </a:cubicBezTo>
                  <a:cubicBezTo>
                    <a:pt x="31" y="18"/>
                    <a:pt x="32" y="16"/>
                    <a:pt x="32" y="15"/>
                  </a:cubicBezTo>
                  <a:cubicBezTo>
                    <a:pt x="32" y="14"/>
                    <a:pt x="32" y="11"/>
                    <a:pt x="31" y="12"/>
                  </a:cubicBezTo>
                  <a:cubicBezTo>
                    <a:pt x="31" y="10"/>
                    <a:pt x="31" y="8"/>
                    <a:pt x="31" y="7"/>
                  </a:cubicBezTo>
                  <a:cubicBezTo>
                    <a:pt x="31" y="3"/>
                    <a:pt x="28" y="0"/>
                    <a:pt x="22" y="0"/>
                  </a:cubicBezTo>
                  <a:cubicBezTo>
                    <a:pt x="17" y="0"/>
                    <a:pt x="14" y="3"/>
                    <a:pt x="14" y="7"/>
                  </a:cubicBezTo>
                  <a:cubicBezTo>
                    <a:pt x="14" y="8"/>
                    <a:pt x="14" y="10"/>
                    <a:pt x="14" y="12"/>
                  </a:cubicBezTo>
                  <a:cubicBezTo>
                    <a:pt x="13" y="11"/>
                    <a:pt x="13" y="14"/>
                    <a:pt x="13" y="15"/>
                  </a:cubicBezTo>
                  <a:cubicBezTo>
                    <a:pt x="13" y="16"/>
                    <a:pt x="14" y="18"/>
                    <a:pt x="15" y="18"/>
                  </a:cubicBezTo>
                  <a:cubicBezTo>
                    <a:pt x="15" y="22"/>
                    <a:pt x="17" y="23"/>
                    <a:pt x="17" y="23"/>
                  </a:cubicBezTo>
                  <a:cubicBezTo>
                    <a:pt x="17" y="28"/>
                    <a:pt x="17" y="28"/>
                    <a:pt x="17" y="28"/>
                  </a:cubicBezTo>
                  <a:cubicBezTo>
                    <a:pt x="17" y="28"/>
                    <a:pt x="16" y="28"/>
                    <a:pt x="11" y="30"/>
                  </a:cubicBezTo>
                  <a:cubicBezTo>
                    <a:pt x="7" y="32"/>
                    <a:pt x="3" y="34"/>
                    <a:pt x="1" y="36"/>
                  </a:cubicBezTo>
                  <a:cubicBezTo>
                    <a:pt x="0" y="38"/>
                    <a:pt x="0" y="47"/>
                    <a:pt x="0" y="47"/>
                  </a:cubicBezTo>
                  <a:cubicBezTo>
                    <a:pt x="44" y="47"/>
                    <a:pt x="44" y="47"/>
                    <a:pt x="44" y="47"/>
                  </a:cubicBezTo>
                  <a:cubicBezTo>
                    <a:pt x="44" y="47"/>
                    <a:pt x="45" y="38"/>
                    <a:pt x="44" y="36"/>
                  </a:cubicBezTo>
                  <a:cubicBezTo>
                    <a:pt x="42" y="34"/>
                    <a:pt x="38" y="32"/>
                    <a:pt x="3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sp>
          <p:nvSpPr>
            <p:cNvPr id="94" name="Freeform 6">
              <a:extLst>
                <a:ext uri="{FF2B5EF4-FFF2-40B4-BE49-F238E27FC236}">
                  <a16:creationId xmlns:a16="http://schemas.microsoft.com/office/drawing/2014/main" id="{D21BFDC8-3A98-499D-8D90-15E0C4ED9E97}"/>
                </a:ext>
              </a:extLst>
            </p:cNvPr>
            <p:cNvSpPr>
              <a:spLocks/>
            </p:cNvSpPr>
            <p:nvPr/>
          </p:nvSpPr>
          <p:spPr bwMode="auto">
            <a:xfrm>
              <a:off x="1147" y="800"/>
              <a:ext cx="381" cy="301"/>
            </a:xfrm>
            <a:custGeom>
              <a:avLst/>
              <a:gdLst>
                <a:gd name="T0" fmla="*/ 323 w 381"/>
                <a:gd name="T1" fmla="*/ 0 h 301"/>
                <a:gd name="T2" fmla="*/ 162 w 381"/>
                <a:gd name="T3" fmla="*/ 162 h 301"/>
                <a:gd name="T4" fmla="*/ 69 w 381"/>
                <a:gd name="T5" fmla="*/ 69 h 301"/>
                <a:gd name="T6" fmla="*/ 0 w 381"/>
                <a:gd name="T7" fmla="*/ 139 h 301"/>
                <a:gd name="T8" fmla="*/ 127 w 381"/>
                <a:gd name="T9" fmla="*/ 266 h 301"/>
                <a:gd name="T10" fmla="*/ 162 w 381"/>
                <a:gd name="T11" fmla="*/ 301 h 301"/>
                <a:gd name="T12" fmla="*/ 381 w 381"/>
                <a:gd name="T13" fmla="*/ 69 h 301"/>
                <a:gd name="T14" fmla="*/ 323 w 381"/>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301">
                  <a:moveTo>
                    <a:pt x="323" y="0"/>
                  </a:moveTo>
                  <a:lnTo>
                    <a:pt x="162" y="162"/>
                  </a:lnTo>
                  <a:lnTo>
                    <a:pt x="69" y="69"/>
                  </a:lnTo>
                  <a:lnTo>
                    <a:pt x="0" y="139"/>
                  </a:lnTo>
                  <a:lnTo>
                    <a:pt x="127" y="266"/>
                  </a:lnTo>
                  <a:lnTo>
                    <a:pt x="162" y="301"/>
                  </a:lnTo>
                  <a:lnTo>
                    <a:pt x="381" y="69"/>
                  </a:lnTo>
                  <a:lnTo>
                    <a:pt x="3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
                <a:latin typeface="+mj-lt"/>
              </a:endParaRPr>
            </a:p>
          </p:txBody>
        </p:sp>
      </p:grpSp>
      <p:sp>
        <p:nvSpPr>
          <p:cNvPr id="114" name="ZoneTexte 113">
            <a:extLst>
              <a:ext uri="{FF2B5EF4-FFF2-40B4-BE49-F238E27FC236}">
                <a16:creationId xmlns:a16="http://schemas.microsoft.com/office/drawing/2014/main" id="{A9CEA395-922F-4BC4-8003-BA2C113732D5}"/>
              </a:ext>
            </a:extLst>
          </p:cNvPr>
          <p:cNvSpPr txBox="1"/>
          <p:nvPr/>
        </p:nvSpPr>
        <p:spPr>
          <a:xfrm>
            <a:off x="298302" y="1632610"/>
            <a:ext cx="2639643" cy="1754326"/>
          </a:xfrm>
          <a:prstGeom prst="rect">
            <a:avLst/>
          </a:prstGeom>
          <a:noFill/>
        </p:spPr>
        <p:txBody>
          <a:bodyPr wrap="square" rtlCol="0" anchor="t">
            <a:spAutoFit/>
          </a:bodyPr>
          <a:lstStyle/>
          <a:p>
            <a:pPr>
              <a:buClr>
                <a:schemeClr val="tx1"/>
              </a:buClr>
            </a:pPr>
            <a:r>
              <a:rPr lang="en-US" altLang="en-US" sz="900" b="1" i="1" kern="0">
                <a:solidFill>
                  <a:srgbClr val="009DB0"/>
                </a:solidFill>
                <a:latin typeface="+mj-lt"/>
              </a:rPr>
              <a:t>Red Flags analysis over 5 main disruptive digital areas identified by elven</a:t>
            </a:r>
            <a:endParaRPr lang="en-US" sz="900">
              <a:solidFill>
                <a:srgbClr val="009DB0"/>
              </a:solidFill>
              <a:latin typeface="+mj-lt"/>
            </a:endParaRPr>
          </a:p>
          <a:p>
            <a:pPr>
              <a:buClr>
                <a:schemeClr val="tx1"/>
              </a:buClr>
            </a:pPr>
            <a:endParaRPr lang="en-US" altLang="en-US" sz="900" b="1" i="1" kern="0">
              <a:solidFill>
                <a:schemeClr val="tx2"/>
              </a:solidFill>
              <a:latin typeface="+mj-lt"/>
              <a:cs typeface="Arial"/>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900">
                <a:latin typeface="+mj-lt"/>
              </a:rPr>
              <a:t>Assessment of the </a:t>
            </a:r>
            <a:r>
              <a:rPr lang="en-US" sz="900">
                <a:solidFill>
                  <a:srgbClr val="009DB0"/>
                </a:solidFill>
                <a:latin typeface="+mj-lt"/>
              </a:rPr>
              <a:t>risk level </a:t>
            </a:r>
            <a:r>
              <a:rPr lang="en-US" sz="900">
                <a:latin typeface="+mj-lt"/>
              </a:rPr>
              <a:t>(red flag analysis) represented by </a:t>
            </a:r>
            <a:r>
              <a:rPr lang="en-US" sz="900">
                <a:solidFill>
                  <a:srgbClr val="009DB0"/>
                </a:solidFill>
                <a:latin typeface="+mj-lt"/>
              </a:rPr>
              <a:t>5 wealth management industry macro trends </a:t>
            </a:r>
            <a:r>
              <a:rPr lang="en-US" sz="900">
                <a:latin typeface="+mj-lt"/>
              </a:rPr>
              <a:t>on CG’s B2C activities </a:t>
            </a:r>
            <a:r>
              <a:rPr lang="en-US" sz="900" i="1">
                <a:solidFill>
                  <a:srgbClr val="009DB0"/>
                </a:solidFill>
                <a:latin typeface="+mj-lt"/>
              </a:rPr>
              <a:t>(cf. detailed deliverables)</a:t>
            </a:r>
          </a:p>
          <a:p>
            <a:pPr marL="228600" indent="-228600">
              <a:buClr>
                <a:schemeClr val="tx1"/>
              </a:buClr>
              <a:buFont typeface="Wingdings" panose="05000000000000000000" pitchFamily="2" charset="2"/>
              <a:buChar char="ü"/>
            </a:pPr>
            <a:endParaRPr lang="en-US" sz="900" i="1">
              <a:solidFill>
                <a:schemeClr val="accent1"/>
              </a:solidFill>
              <a:latin typeface="+mj-lt"/>
              <a:cs typeface="Arial"/>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900">
                <a:latin typeface="+mj-lt"/>
              </a:rPr>
              <a:t>One-page red flag analysis synthesis </a:t>
            </a:r>
            <a:r>
              <a:rPr lang="en-US" sz="900" i="1">
                <a:solidFill>
                  <a:srgbClr val="009DB0"/>
                </a:solidFill>
                <a:latin typeface="+mj-lt"/>
              </a:rPr>
              <a:t>(cf. illustration)</a:t>
            </a:r>
            <a:endParaRPr lang="en-US" sz="900">
              <a:solidFill>
                <a:srgbClr val="009DB0"/>
              </a:solidFill>
              <a:latin typeface="+mj-lt"/>
            </a:endParaRPr>
          </a:p>
        </p:txBody>
      </p:sp>
      <p:sp>
        <p:nvSpPr>
          <p:cNvPr id="115" name="ZoneTexte 114">
            <a:extLst>
              <a:ext uri="{FF2B5EF4-FFF2-40B4-BE49-F238E27FC236}">
                <a16:creationId xmlns:a16="http://schemas.microsoft.com/office/drawing/2014/main" id="{872DECDC-B5B3-4D06-91A0-298EEDC3D886}"/>
              </a:ext>
            </a:extLst>
          </p:cNvPr>
          <p:cNvSpPr txBox="1"/>
          <p:nvPr/>
        </p:nvSpPr>
        <p:spPr>
          <a:xfrm>
            <a:off x="7328332" y="5056826"/>
            <a:ext cx="2480882" cy="461665"/>
          </a:xfrm>
          <a:prstGeom prst="rect">
            <a:avLst/>
          </a:prstGeom>
          <a:noFill/>
        </p:spPr>
        <p:txBody>
          <a:bodyPr wrap="square" rtlCol="0" anchor="t">
            <a:spAutoFit/>
          </a:bodyPr>
          <a:lstStyle/>
          <a:p>
            <a:pPr algn="ctr">
              <a:buClr>
                <a:schemeClr val="tx1"/>
              </a:buClr>
            </a:pPr>
            <a:r>
              <a:rPr lang="en-US" altLang="en-US" sz="800" i="1" kern="0">
                <a:solidFill>
                  <a:srgbClr val="009DB0"/>
                </a:solidFill>
                <a:latin typeface="+mj-lt"/>
                <a:cs typeface="Arial"/>
              </a:rPr>
              <a:t>Scope to be reviewed during phase 1 in an agile approach and in cooperation with </a:t>
            </a:r>
            <a:r>
              <a:rPr lang="en-US" altLang="en-US" sz="800" i="1" kern="0" err="1">
                <a:solidFill>
                  <a:srgbClr val="009DB0"/>
                </a:solidFill>
                <a:latin typeface="+mj-lt"/>
                <a:cs typeface="Arial"/>
              </a:rPr>
              <a:t>Apax</a:t>
            </a:r>
            <a:r>
              <a:rPr lang="en-US" altLang="en-US" sz="800" i="1" kern="0">
                <a:solidFill>
                  <a:srgbClr val="009DB0"/>
                </a:solidFill>
                <a:latin typeface="+mj-lt"/>
                <a:cs typeface="Arial"/>
              </a:rPr>
              <a:t> team </a:t>
            </a:r>
          </a:p>
        </p:txBody>
      </p:sp>
      <p:sp>
        <p:nvSpPr>
          <p:cNvPr id="15" name="Triangle isocèle 14">
            <a:extLst>
              <a:ext uri="{FF2B5EF4-FFF2-40B4-BE49-F238E27FC236}">
                <a16:creationId xmlns:a16="http://schemas.microsoft.com/office/drawing/2014/main" id="{A9225B59-B228-4200-94AC-A63257FF4BA8}"/>
              </a:ext>
            </a:extLst>
          </p:cNvPr>
          <p:cNvSpPr/>
          <p:nvPr/>
        </p:nvSpPr>
        <p:spPr bwMode="auto">
          <a:xfrm rot="10800000">
            <a:off x="3778744" y="1056391"/>
            <a:ext cx="332509" cy="209766"/>
          </a:xfrm>
          <a:prstGeom prst="triangle">
            <a:avLst/>
          </a:prstGeom>
          <a:solidFill>
            <a:srgbClr val="009DB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cxnSp>
        <p:nvCxnSpPr>
          <p:cNvPr id="29" name="Connecteur droit 28">
            <a:extLst>
              <a:ext uri="{FF2B5EF4-FFF2-40B4-BE49-F238E27FC236}">
                <a16:creationId xmlns:a16="http://schemas.microsoft.com/office/drawing/2014/main" id="{39ED8598-A9DF-44D4-9DE6-22764B178C0A}"/>
              </a:ext>
            </a:extLst>
          </p:cNvPr>
          <p:cNvCxnSpPr>
            <a:cxnSpLocks/>
          </p:cNvCxnSpPr>
          <p:nvPr/>
        </p:nvCxnSpPr>
        <p:spPr bwMode="auto">
          <a:xfrm>
            <a:off x="3944998" y="1266157"/>
            <a:ext cx="0" cy="319061"/>
          </a:xfrm>
          <a:prstGeom prst="line">
            <a:avLst/>
          </a:prstGeom>
          <a:solidFill>
            <a:schemeClr val="accent1"/>
          </a:solidFill>
          <a:ln w="19050" cap="flat" cmpd="sng" algn="ctr">
            <a:solidFill>
              <a:schemeClr val="accent1"/>
            </a:solidFill>
            <a:prstDash val="dash"/>
            <a:round/>
            <a:headEnd type="none" w="med" len="med"/>
            <a:tailEnd type="none" w="med" len="med"/>
          </a:ln>
          <a:effectLst/>
        </p:spPr>
      </p:cxnSp>
      <p:sp>
        <p:nvSpPr>
          <p:cNvPr id="31" name="ZoneTexte 30">
            <a:extLst>
              <a:ext uri="{FF2B5EF4-FFF2-40B4-BE49-F238E27FC236}">
                <a16:creationId xmlns:a16="http://schemas.microsoft.com/office/drawing/2014/main" id="{65DE493B-1737-4662-BEA8-9E7856A9788C}"/>
              </a:ext>
            </a:extLst>
          </p:cNvPr>
          <p:cNvSpPr txBox="1"/>
          <p:nvPr/>
        </p:nvSpPr>
        <p:spPr>
          <a:xfrm>
            <a:off x="3657600" y="810118"/>
            <a:ext cx="697717" cy="246221"/>
          </a:xfrm>
          <a:prstGeom prst="rect">
            <a:avLst/>
          </a:prstGeom>
          <a:noFill/>
        </p:spPr>
        <p:txBody>
          <a:bodyPr wrap="square" rtlCol="0">
            <a:spAutoFit/>
          </a:bodyPr>
          <a:lstStyle/>
          <a:p>
            <a:r>
              <a:rPr lang="en-US" sz="1000">
                <a:solidFill>
                  <a:srgbClr val="009DB0"/>
                </a:solidFill>
                <a:latin typeface="+mj-lt"/>
              </a:rPr>
              <a:t>Today</a:t>
            </a:r>
          </a:p>
        </p:txBody>
      </p:sp>
    </p:spTree>
    <p:extLst>
      <p:ext uri="{BB962C8B-B14F-4D97-AF65-F5344CB8AC3E}">
        <p14:creationId xmlns:p14="http://schemas.microsoft.com/office/powerpoint/2010/main" val="1042726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3">
            <a:extLst>
              <a:ext uri="{FF2B5EF4-FFF2-40B4-BE49-F238E27FC236}">
                <a16:creationId xmlns:a16="http://schemas.microsoft.com/office/drawing/2014/main" id="{B03189F2-7E50-48D1-B89E-96FDF7956D74}"/>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lnSpc>
                <a:spcPts val="1100"/>
              </a:lnSpc>
              <a:spcBef>
                <a:spcPts val="1200"/>
              </a:spcBef>
              <a:buFont typeface="+mj-lt"/>
              <a:buAutoNum type="arabicPeriod"/>
            </a:pPr>
            <a:r>
              <a:rPr lang="en-US" sz="1100">
                <a:latin typeface="+mj-lt"/>
              </a:rPr>
              <a:t>CG’s wealth management ecosystem and macro-digital trends</a:t>
            </a:r>
          </a:p>
          <a:p>
            <a:pPr marL="355600" indent="-228600">
              <a:lnSpc>
                <a:spcPts val="1100"/>
              </a:lnSpc>
              <a:spcBef>
                <a:spcPts val="1200"/>
              </a:spcBef>
              <a:buFont typeface="+mj-lt"/>
              <a:buAutoNum type="arabicPeriod"/>
            </a:pPr>
            <a:r>
              <a:rPr lang="en-US" sz="1100" b="1">
                <a:solidFill>
                  <a:srgbClr val="009DB0"/>
                </a:solidFill>
                <a:latin typeface="+mj-lt"/>
              </a:rPr>
              <a:t>CG’s ecosystem of prescribers: overview of CG’s prescription models and ongoing trends within those prescribers’ industries</a:t>
            </a:r>
          </a:p>
          <a:p>
            <a:pPr marL="355600" indent="-228600">
              <a:lnSpc>
                <a:spcPts val="1100"/>
              </a:lnSpc>
              <a:spcBef>
                <a:spcPts val="1200"/>
              </a:spcBef>
              <a:buFont typeface="+mj-lt"/>
              <a:buAutoNum type="arabicPeriod"/>
            </a:pPr>
            <a:r>
              <a:rPr lang="en-US" sz="1100">
                <a:latin typeface="+mj-lt"/>
              </a:rPr>
              <a:t>Wealth management products: customers’ expectations related to underlying assets and investment vehicle</a:t>
            </a:r>
          </a:p>
        </p:txBody>
      </p:sp>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57409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42CD88-9BAF-46C2-8A1D-925B4696B495}"/>
              </a:ext>
            </a:extLst>
          </p:cNvPr>
          <p:cNvSpPr>
            <a:spLocks noGrp="1"/>
          </p:cNvSpPr>
          <p:nvPr>
            <p:ph type="ctrTitle"/>
          </p:nvPr>
        </p:nvSpPr>
        <p:spPr/>
        <p:txBody>
          <a:bodyPr/>
          <a:lstStyle/>
          <a:p>
            <a:r>
              <a:rPr lang="en-US" sz="1300"/>
              <a:t>As </a:t>
            </a:r>
            <a:r>
              <a:rPr lang="en-US" sz="1300">
                <a:solidFill>
                  <a:srgbClr val="009DB0"/>
                </a:solidFill>
              </a:rPr>
              <a:t>trust</a:t>
            </a:r>
            <a:r>
              <a:rPr lang="en-US" sz="1300"/>
              <a:t> remains a main </a:t>
            </a:r>
            <a:r>
              <a:rPr lang="en-US" sz="1300">
                <a:solidFill>
                  <a:srgbClr val="009DB0"/>
                </a:solidFill>
              </a:rPr>
              <a:t>KPC</a:t>
            </a:r>
            <a:r>
              <a:rPr lang="en-US" sz="1300"/>
              <a:t> for clients, </a:t>
            </a:r>
            <a:r>
              <a:rPr lang="en-US" sz="1300">
                <a:solidFill>
                  <a:srgbClr val="009DB0"/>
                </a:solidFill>
              </a:rPr>
              <a:t>prescribers</a:t>
            </a:r>
            <a:r>
              <a:rPr lang="en-US" sz="1300"/>
              <a:t> keep playing a </a:t>
            </a:r>
            <a:r>
              <a:rPr lang="en-US" sz="1300">
                <a:solidFill>
                  <a:srgbClr val="009DB0"/>
                </a:solidFill>
              </a:rPr>
              <a:t>key</a:t>
            </a:r>
            <a:r>
              <a:rPr lang="en-US" sz="1300"/>
              <a:t> </a:t>
            </a:r>
            <a:r>
              <a:rPr lang="en-US" sz="1300">
                <a:solidFill>
                  <a:srgbClr val="009DB0"/>
                </a:solidFill>
              </a:rPr>
              <a:t>role</a:t>
            </a:r>
            <a:r>
              <a:rPr lang="en-US" sz="1300"/>
              <a:t> for CGP companies in the </a:t>
            </a:r>
            <a:r>
              <a:rPr lang="en-US" sz="1300">
                <a:solidFill>
                  <a:srgbClr val="009DB0"/>
                </a:solidFill>
              </a:rPr>
              <a:t>acquisition</a:t>
            </a:r>
            <a:r>
              <a:rPr lang="en-US" sz="1300"/>
              <a:t> </a:t>
            </a:r>
            <a:r>
              <a:rPr lang="en-US" sz="1300">
                <a:solidFill>
                  <a:srgbClr val="009DB0"/>
                </a:solidFill>
              </a:rPr>
              <a:t>process</a:t>
            </a:r>
          </a:p>
        </p:txBody>
      </p:sp>
      <p:cxnSp>
        <p:nvCxnSpPr>
          <p:cNvPr id="4" name="Straight Connector 5">
            <a:extLst>
              <a:ext uri="{FF2B5EF4-FFF2-40B4-BE49-F238E27FC236}">
                <a16:creationId xmlns:a16="http://schemas.microsoft.com/office/drawing/2014/main" id="{A9091ED2-D95D-4E61-9A29-54C43778C60B}"/>
              </a:ext>
            </a:extLst>
          </p:cNvPr>
          <p:cNvCxnSpPr>
            <a:cxnSpLocks/>
          </p:cNvCxnSpPr>
          <p:nvPr/>
        </p:nvCxnSpPr>
        <p:spPr bwMode="auto">
          <a:xfrm>
            <a:off x="208593" y="1165505"/>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 name="TextBox 10">
            <a:extLst>
              <a:ext uri="{FF2B5EF4-FFF2-40B4-BE49-F238E27FC236}">
                <a16:creationId xmlns:a16="http://schemas.microsoft.com/office/drawing/2014/main" id="{F4A91D69-D36B-4DD4-9127-40B5E388C2B1}"/>
              </a:ext>
            </a:extLst>
          </p:cNvPr>
          <p:cNvSpPr txBox="1"/>
          <p:nvPr/>
        </p:nvSpPr>
        <p:spPr>
          <a:xfrm>
            <a:off x="3342859" y="1008045"/>
            <a:ext cx="3982565"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Ecosystem of CG targeted customer prescribers </a:t>
            </a:r>
          </a:p>
        </p:txBody>
      </p:sp>
      <p:sp>
        <p:nvSpPr>
          <p:cNvPr id="5" name="Rectangle 4">
            <a:extLst>
              <a:ext uri="{FF2B5EF4-FFF2-40B4-BE49-F238E27FC236}">
                <a16:creationId xmlns:a16="http://schemas.microsoft.com/office/drawing/2014/main" id="{9A4080F5-9FA4-43DF-B3CD-2281D130CDA7}"/>
              </a:ext>
            </a:extLst>
          </p:cNvPr>
          <p:cNvSpPr/>
          <p:nvPr/>
        </p:nvSpPr>
        <p:spPr bwMode="auto">
          <a:xfrm>
            <a:off x="3728777" y="2978658"/>
            <a:ext cx="1764000" cy="47612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solidFill>
                  <a:schemeClr val="bg1"/>
                </a:solidFill>
                <a:latin typeface="+mj-lt"/>
              </a:rPr>
              <a:t>Business executives</a:t>
            </a:r>
          </a:p>
        </p:txBody>
      </p:sp>
      <p:sp>
        <p:nvSpPr>
          <p:cNvPr id="16" name="Rectangle 15">
            <a:extLst>
              <a:ext uri="{FF2B5EF4-FFF2-40B4-BE49-F238E27FC236}">
                <a16:creationId xmlns:a16="http://schemas.microsoft.com/office/drawing/2014/main" id="{E304C9C4-DA3B-40C5-845D-E56B2838849F}"/>
              </a:ext>
            </a:extLst>
          </p:cNvPr>
          <p:cNvSpPr/>
          <p:nvPr/>
        </p:nvSpPr>
        <p:spPr bwMode="auto">
          <a:xfrm>
            <a:off x="5743752" y="2978658"/>
            <a:ext cx="1764000" cy="47612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solidFill>
                  <a:schemeClr val="bg1"/>
                </a:solidFill>
                <a:latin typeface="+mj-lt"/>
              </a:rPr>
              <a:t>Independents</a:t>
            </a:r>
          </a:p>
        </p:txBody>
      </p:sp>
      <p:sp>
        <p:nvSpPr>
          <p:cNvPr id="18" name="Rectangle 17">
            <a:extLst>
              <a:ext uri="{FF2B5EF4-FFF2-40B4-BE49-F238E27FC236}">
                <a16:creationId xmlns:a16="http://schemas.microsoft.com/office/drawing/2014/main" id="{53C1BDD9-F47F-4662-B93F-C4CBBAB190FF}"/>
              </a:ext>
            </a:extLst>
          </p:cNvPr>
          <p:cNvSpPr/>
          <p:nvPr/>
        </p:nvSpPr>
        <p:spPr bwMode="auto">
          <a:xfrm>
            <a:off x="7758728" y="2978658"/>
            <a:ext cx="1764000" cy="47612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solidFill>
                  <a:schemeClr val="bg1"/>
                </a:solidFill>
                <a:latin typeface="+mj-lt"/>
              </a:rPr>
              <a:t>Top-level athletes</a:t>
            </a:r>
          </a:p>
        </p:txBody>
      </p:sp>
      <p:sp>
        <p:nvSpPr>
          <p:cNvPr id="21" name="Rectangle 20">
            <a:extLst>
              <a:ext uri="{FF2B5EF4-FFF2-40B4-BE49-F238E27FC236}">
                <a16:creationId xmlns:a16="http://schemas.microsoft.com/office/drawing/2014/main" id="{036BE680-743C-48A8-9727-3A4787495A6B}"/>
              </a:ext>
            </a:extLst>
          </p:cNvPr>
          <p:cNvSpPr/>
          <p:nvPr/>
        </p:nvSpPr>
        <p:spPr bwMode="auto">
          <a:xfrm>
            <a:off x="1713802" y="2520987"/>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Family</a:t>
            </a:r>
          </a:p>
        </p:txBody>
      </p:sp>
      <p:sp>
        <p:nvSpPr>
          <p:cNvPr id="9" name="Rectangle 8">
            <a:extLst>
              <a:ext uri="{FF2B5EF4-FFF2-40B4-BE49-F238E27FC236}">
                <a16:creationId xmlns:a16="http://schemas.microsoft.com/office/drawing/2014/main" id="{7CE1A6C5-9DA2-4DF7-B1BB-3B7E22363BA3}"/>
              </a:ext>
            </a:extLst>
          </p:cNvPr>
          <p:cNvSpPr/>
          <p:nvPr/>
        </p:nvSpPr>
        <p:spPr bwMode="auto">
          <a:xfrm>
            <a:off x="177055" y="4178580"/>
            <a:ext cx="1080000" cy="521605"/>
          </a:xfrm>
          <a:prstGeom prst="rect">
            <a:avLst/>
          </a:prstGeom>
          <a:noFill/>
          <a:ln w="12700" cap="flat" cmpd="sng" algn="ctr">
            <a:solidFill>
              <a:srgbClr val="009DB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solidFill>
                  <a:srgbClr val="009DB0"/>
                </a:solidFill>
                <a:latin typeface="Trebuchet MS" pitchFamily="34" charset="0"/>
              </a:rPr>
              <a:t>Professional network</a:t>
            </a:r>
          </a:p>
        </p:txBody>
      </p:sp>
      <p:cxnSp>
        <p:nvCxnSpPr>
          <p:cNvPr id="10" name="Straight Connector 9">
            <a:extLst>
              <a:ext uri="{FF2B5EF4-FFF2-40B4-BE49-F238E27FC236}">
                <a16:creationId xmlns:a16="http://schemas.microsoft.com/office/drawing/2014/main" id="{A12255C2-4C36-4BC1-B8C5-31947E77F4D3}"/>
              </a:ext>
            </a:extLst>
          </p:cNvPr>
          <p:cNvCxnSpPr>
            <a:cxnSpLocks/>
          </p:cNvCxnSpPr>
          <p:nvPr/>
        </p:nvCxnSpPr>
        <p:spPr bwMode="auto">
          <a:xfrm flipH="1">
            <a:off x="1353330" y="4180141"/>
            <a:ext cx="7036" cy="514723"/>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 name="Isosceles Triangle 10">
            <a:extLst>
              <a:ext uri="{FF2B5EF4-FFF2-40B4-BE49-F238E27FC236}">
                <a16:creationId xmlns:a16="http://schemas.microsoft.com/office/drawing/2014/main" id="{E1295A82-734A-4284-8D22-8144C062DAF9}"/>
              </a:ext>
            </a:extLst>
          </p:cNvPr>
          <p:cNvSpPr/>
          <p:nvPr/>
        </p:nvSpPr>
        <p:spPr bwMode="auto">
          <a:xfrm rot="5400000">
            <a:off x="1279808" y="4392064"/>
            <a:ext cx="160711"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36" name="Rectangle 35">
            <a:extLst>
              <a:ext uri="{FF2B5EF4-FFF2-40B4-BE49-F238E27FC236}">
                <a16:creationId xmlns:a16="http://schemas.microsoft.com/office/drawing/2014/main" id="{B11C155B-7C76-401A-AE08-4DA181F0BBD8}"/>
              </a:ext>
            </a:extLst>
          </p:cNvPr>
          <p:cNvSpPr/>
          <p:nvPr/>
        </p:nvSpPr>
        <p:spPr bwMode="auto">
          <a:xfrm>
            <a:off x="177055" y="2120177"/>
            <a:ext cx="1080000" cy="521605"/>
          </a:xfrm>
          <a:prstGeom prst="rect">
            <a:avLst/>
          </a:prstGeom>
          <a:noFill/>
          <a:ln w="12700" cap="flat" cmpd="sng" algn="ctr">
            <a:solidFill>
              <a:srgbClr val="009DB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eaLnBrk="1" latinLnBrk="0" hangingPunct="1">
              <a:lnSpc>
                <a:spcPct val="100000"/>
              </a:lnSpc>
              <a:buClrTx/>
              <a:buSzTx/>
              <a:tabLst/>
            </a:pPr>
            <a:r>
              <a:rPr lang="en-US" sz="1200">
                <a:solidFill>
                  <a:srgbClr val="009DB0"/>
                </a:solidFill>
                <a:latin typeface="Trebuchet MS" pitchFamily="34" charset="0"/>
              </a:rPr>
              <a:t>Personal network</a:t>
            </a:r>
          </a:p>
        </p:txBody>
      </p:sp>
      <p:cxnSp>
        <p:nvCxnSpPr>
          <p:cNvPr id="37" name="Straight Connector 36">
            <a:extLst>
              <a:ext uri="{FF2B5EF4-FFF2-40B4-BE49-F238E27FC236}">
                <a16:creationId xmlns:a16="http://schemas.microsoft.com/office/drawing/2014/main" id="{8EF0E9E6-53E7-4B5B-945E-33DE986B95FE}"/>
              </a:ext>
            </a:extLst>
          </p:cNvPr>
          <p:cNvCxnSpPr>
            <a:cxnSpLocks/>
          </p:cNvCxnSpPr>
          <p:nvPr/>
        </p:nvCxnSpPr>
        <p:spPr bwMode="auto">
          <a:xfrm flipH="1">
            <a:off x="1353330" y="2145944"/>
            <a:ext cx="7036" cy="514723"/>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1E0F006B-CEF2-4792-B118-3E099E0ACD94}"/>
              </a:ext>
            </a:extLst>
          </p:cNvPr>
          <p:cNvSpPr/>
          <p:nvPr/>
        </p:nvSpPr>
        <p:spPr bwMode="auto">
          <a:xfrm rot="5400000">
            <a:off x="1279808" y="2357867"/>
            <a:ext cx="160711"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3" name="Graphic 12" descr="Family with two children">
            <a:extLst>
              <a:ext uri="{FF2B5EF4-FFF2-40B4-BE49-F238E27FC236}">
                <a16:creationId xmlns:a16="http://schemas.microsoft.com/office/drawing/2014/main" id="{58ECFE28-7038-4DA1-B2DF-BE63D58A07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262" y="1572125"/>
            <a:ext cx="667295" cy="567771"/>
          </a:xfrm>
          <a:prstGeom prst="rect">
            <a:avLst/>
          </a:prstGeom>
        </p:spPr>
      </p:pic>
      <p:pic>
        <p:nvPicPr>
          <p:cNvPr id="15" name="Graphic 14" descr="Briefcase">
            <a:extLst>
              <a:ext uri="{FF2B5EF4-FFF2-40B4-BE49-F238E27FC236}">
                <a16:creationId xmlns:a16="http://schemas.microsoft.com/office/drawing/2014/main" id="{0CCB9CFA-923F-4005-8EB4-31E8BE85D5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524" y="3709348"/>
            <a:ext cx="551483" cy="469232"/>
          </a:xfrm>
          <a:prstGeom prst="rect">
            <a:avLst/>
          </a:prstGeom>
        </p:spPr>
      </p:pic>
      <p:sp>
        <p:nvSpPr>
          <p:cNvPr id="50" name="Rectangle 49">
            <a:extLst>
              <a:ext uri="{FF2B5EF4-FFF2-40B4-BE49-F238E27FC236}">
                <a16:creationId xmlns:a16="http://schemas.microsoft.com/office/drawing/2014/main" id="{AA778D2E-67DC-4F66-9B6A-ECEE599C33A6}"/>
              </a:ext>
            </a:extLst>
          </p:cNvPr>
          <p:cNvSpPr/>
          <p:nvPr/>
        </p:nvSpPr>
        <p:spPr bwMode="auto">
          <a:xfrm>
            <a:off x="1713802" y="2286618"/>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Friends</a:t>
            </a:r>
          </a:p>
        </p:txBody>
      </p:sp>
      <p:sp>
        <p:nvSpPr>
          <p:cNvPr id="51" name="Rectangle 50">
            <a:extLst>
              <a:ext uri="{FF2B5EF4-FFF2-40B4-BE49-F238E27FC236}">
                <a16:creationId xmlns:a16="http://schemas.microsoft.com/office/drawing/2014/main" id="{93A703C1-F321-432A-8521-C4AE0C57B1F3}"/>
              </a:ext>
            </a:extLst>
          </p:cNvPr>
          <p:cNvSpPr/>
          <p:nvPr/>
        </p:nvSpPr>
        <p:spPr bwMode="auto">
          <a:xfrm>
            <a:off x="1713802" y="2052248"/>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Opinion leader (e.g., blogs,…)</a:t>
            </a:r>
          </a:p>
        </p:txBody>
      </p:sp>
      <p:sp>
        <p:nvSpPr>
          <p:cNvPr id="52" name="Rectangle 51">
            <a:extLst>
              <a:ext uri="{FF2B5EF4-FFF2-40B4-BE49-F238E27FC236}">
                <a16:creationId xmlns:a16="http://schemas.microsoft.com/office/drawing/2014/main" id="{6B0296D0-63B8-47EE-8FB1-9EAD1A461DCC}"/>
              </a:ext>
            </a:extLst>
          </p:cNvPr>
          <p:cNvSpPr/>
          <p:nvPr/>
        </p:nvSpPr>
        <p:spPr bwMode="auto">
          <a:xfrm>
            <a:off x="1713802" y="1591244"/>
            <a:ext cx="1764000" cy="208264"/>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Other expatriates</a:t>
            </a:r>
          </a:p>
        </p:txBody>
      </p:sp>
      <p:sp>
        <p:nvSpPr>
          <p:cNvPr id="53" name="Rectangle 52">
            <a:extLst>
              <a:ext uri="{FF2B5EF4-FFF2-40B4-BE49-F238E27FC236}">
                <a16:creationId xmlns:a16="http://schemas.microsoft.com/office/drawing/2014/main" id="{22413417-E068-43E7-AB3B-3B4A9AF83645}"/>
              </a:ext>
            </a:extLst>
          </p:cNvPr>
          <p:cNvSpPr/>
          <p:nvPr/>
        </p:nvSpPr>
        <p:spPr bwMode="auto">
          <a:xfrm>
            <a:off x="1713802" y="2978658"/>
            <a:ext cx="1764000" cy="47612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solidFill>
                  <a:schemeClr val="bg1"/>
                </a:solidFill>
                <a:latin typeface="+mj-lt"/>
              </a:rPr>
              <a:t>Residents, non-residents &amp; expatriates</a:t>
            </a:r>
          </a:p>
        </p:txBody>
      </p:sp>
      <p:sp>
        <p:nvSpPr>
          <p:cNvPr id="57" name="Rectangle 56">
            <a:extLst>
              <a:ext uri="{FF2B5EF4-FFF2-40B4-BE49-F238E27FC236}">
                <a16:creationId xmlns:a16="http://schemas.microsoft.com/office/drawing/2014/main" id="{E6EEEF65-501F-4ED1-BD23-812B6A0D6EF4}"/>
              </a:ext>
            </a:extLst>
          </p:cNvPr>
          <p:cNvSpPr/>
          <p:nvPr/>
        </p:nvSpPr>
        <p:spPr bwMode="auto">
          <a:xfrm>
            <a:off x="1713802" y="3665237"/>
            <a:ext cx="7801297"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Professional association</a:t>
            </a:r>
          </a:p>
        </p:txBody>
      </p:sp>
      <p:sp>
        <p:nvSpPr>
          <p:cNvPr id="60" name="Rectangle 59">
            <a:extLst>
              <a:ext uri="{FF2B5EF4-FFF2-40B4-BE49-F238E27FC236}">
                <a16:creationId xmlns:a16="http://schemas.microsoft.com/office/drawing/2014/main" id="{E7122768-75F6-4EEB-A9F2-F22A975965B3}"/>
              </a:ext>
            </a:extLst>
          </p:cNvPr>
          <p:cNvSpPr/>
          <p:nvPr/>
        </p:nvSpPr>
        <p:spPr bwMode="auto">
          <a:xfrm>
            <a:off x="1713802" y="1817878"/>
            <a:ext cx="7801298"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Clubs &amp; organization (e.g</a:t>
            </a:r>
            <a:r>
              <a:rPr lang="en-US" sz="1000" i="1">
                <a:latin typeface="Trebuchet MS" pitchFamily="34" charset="0"/>
              </a:rPr>
              <a:t>., Rotary International, Lions Club,…)</a:t>
            </a:r>
            <a:endParaRPr kumimoji="0" lang="en-US" sz="1000" b="0" i="1" u="none" strike="noStrike" cap="none" normalizeH="0" baseline="0">
              <a:ln>
                <a:noFill/>
              </a:ln>
              <a:effectLst/>
              <a:latin typeface="Trebuchet MS" pitchFamily="34" charset="0"/>
            </a:endParaRPr>
          </a:p>
        </p:txBody>
      </p:sp>
      <p:sp>
        <p:nvSpPr>
          <p:cNvPr id="56" name="Rectangle 55">
            <a:extLst>
              <a:ext uri="{FF2B5EF4-FFF2-40B4-BE49-F238E27FC236}">
                <a16:creationId xmlns:a16="http://schemas.microsoft.com/office/drawing/2014/main" id="{1519B88A-B217-4842-98FC-F2FD40D0A2B1}"/>
              </a:ext>
            </a:extLst>
          </p:cNvPr>
          <p:cNvSpPr/>
          <p:nvPr/>
        </p:nvSpPr>
        <p:spPr bwMode="auto">
          <a:xfrm>
            <a:off x="1713802" y="3899884"/>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Union</a:t>
            </a:r>
          </a:p>
        </p:txBody>
      </p:sp>
      <p:sp>
        <p:nvSpPr>
          <p:cNvPr id="59" name="Rectangle 58">
            <a:extLst>
              <a:ext uri="{FF2B5EF4-FFF2-40B4-BE49-F238E27FC236}">
                <a16:creationId xmlns:a16="http://schemas.microsoft.com/office/drawing/2014/main" id="{55A5AA97-1199-4384-8BEA-5E5114AFACB3}"/>
              </a:ext>
            </a:extLst>
          </p:cNvPr>
          <p:cNvSpPr/>
          <p:nvPr/>
        </p:nvSpPr>
        <p:spPr bwMode="auto">
          <a:xfrm>
            <a:off x="7758728" y="5072069"/>
            <a:ext cx="1764000" cy="208264"/>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Agent and other athlete</a:t>
            </a:r>
          </a:p>
        </p:txBody>
      </p:sp>
      <p:sp>
        <p:nvSpPr>
          <p:cNvPr id="61" name="Rectangle 60">
            <a:extLst>
              <a:ext uri="{FF2B5EF4-FFF2-40B4-BE49-F238E27FC236}">
                <a16:creationId xmlns:a16="http://schemas.microsoft.com/office/drawing/2014/main" id="{E606BA5B-D8BF-4E72-8970-D08C3920F4CF}"/>
              </a:ext>
            </a:extLst>
          </p:cNvPr>
          <p:cNvSpPr/>
          <p:nvPr/>
        </p:nvSpPr>
        <p:spPr bwMode="auto">
          <a:xfrm>
            <a:off x="1713802" y="4368653"/>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Lawyer</a:t>
            </a:r>
          </a:p>
        </p:txBody>
      </p:sp>
      <p:sp>
        <p:nvSpPr>
          <p:cNvPr id="62" name="Rectangle 61">
            <a:extLst>
              <a:ext uri="{FF2B5EF4-FFF2-40B4-BE49-F238E27FC236}">
                <a16:creationId xmlns:a16="http://schemas.microsoft.com/office/drawing/2014/main" id="{0857EFE4-08EE-42C9-891A-18C0021EF3D3}"/>
              </a:ext>
            </a:extLst>
          </p:cNvPr>
          <p:cNvSpPr/>
          <p:nvPr/>
        </p:nvSpPr>
        <p:spPr bwMode="auto">
          <a:xfrm>
            <a:off x="1713802" y="4134181"/>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Bank</a:t>
            </a:r>
          </a:p>
        </p:txBody>
      </p:sp>
      <p:sp>
        <p:nvSpPr>
          <p:cNvPr id="63" name="Rectangle 62">
            <a:extLst>
              <a:ext uri="{FF2B5EF4-FFF2-40B4-BE49-F238E27FC236}">
                <a16:creationId xmlns:a16="http://schemas.microsoft.com/office/drawing/2014/main" id="{18F7515B-A022-485F-B50D-817F19877927}"/>
              </a:ext>
            </a:extLst>
          </p:cNvPr>
          <p:cNvSpPr/>
          <p:nvPr/>
        </p:nvSpPr>
        <p:spPr bwMode="auto">
          <a:xfrm>
            <a:off x="1713802" y="4837597"/>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Opinion leader (e.g., other professional,…)</a:t>
            </a:r>
          </a:p>
        </p:txBody>
      </p:sp>
      <p:sp>
        <p:nvSpPr>
          <p:cNvPr id="64" name="Rectangle 63">
            <a:extLst>
              <a:ext uri="{FF2B5EF4-FFF2-40B4-BE49-F238E27FC236}">
                <a16:creationId xmlns:a16="http://schemas.microsoft.com/office/drawing/2014/main" id="{CB83749A-59FC-4FA6-A30C-9FC6D1E39512}"/>
              </a:ext>
            </a:extLst>
          </p:cNvPr>
          <p:cNvSpPr/>
          <p:nvPr/>
        </p:nvSpPr>
        <p:spPr bwMode="auto">
          <a:xfrm>
            <a:off x="1713802" y="4603125"/>
            <a:ext cx="7808926" cy="216000"/>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Chartered accountant</a:t>
            </a:r>
          </a:p>
        </p:txBody>
      </p:sp>
      <p:sp>
        <p:nvSpPr>
          <p:cNvPr id="34" name="Rectangle 33">
            <a:extLst>
              <a:ext uri="{FF2B5EF4-FFF2-40B4-BE49-F238E27FC236}">
                <a16:creationId xmlns:a16="http://schemas.microsoft.com/office/drawing/2014/main" id="{9FA94366-0CA7-4E22-9304-EAC7E25A1B6A}"/>
              </a:ext>
            </a:extLst>
          </p:cNvPr>
          <p:cNvSpPr/>
          <p:nvPr/>
        </p:nvSpPr>
        <p:spPr bwMode="auto">
          <a:xfrm>
            <a:off x="4736265" y="1364610"/>
            <a:ext cx="1764000" cy="208264"/>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a:t>
            </a:r>
          </a:p>
        </p:txBody>
      </p:sp>
      <p:sp>
        <p:nvSpPr>
          <p:cNvPr id="35" name="Rectangle 34">
            <a:extLst>
              <a:ext uri="{FF2B5EF4-FFF2-40B4-BE49-F238E27FC236}">
                <a16:creationId xmlns:a16="http://schemas.microsoft.com/office/drawing/2014/main" id="{2C5B07B6-117C-43D8-B6B8-7A99D7A4A246}"/>
              </a:ext>
            </a:extLst>
          </p:cNvPr>
          <p:cNvSpPr/>
          <p:nvPr/>
        </p:nvSpPr>
        <p:spPr bwMode="auto">
          <a:xfrm>
            <a:off x="4736265" y="5298807"/>
            <a:ext cx="1764000" cy="208264"/>
          </a:xfrm>
          <a:prstGeom prst="rect">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effectLst/>
                <a:latin typeface="Trebuchet MS" pitchFamily="34" charset="0"/>
              </a:rPr>
              <a:t>…</a:t>
            </a:r>
          </a:p>
        </p:txBody>
      </p:sp>
      <p:sp>
        <p:nvSpPr>
          <p:cNvPr id="14" name="Rectangle 13">
            <a:extLst>
              <a:ext uri="{FF2B5EF4-FFF2-40B4-BE49-F238E27FC236}">
                <a16:creationId xmlns:a16="http://schemas.microsoft.com/office/drawing/2014/main" id="{45E98855-60A1-4444-A6C2-D9D0F240D4B5}"/>
              </a:ext>
            </a:extLst>
          </p:cNvPr>
          <p:cNvSpPr/>
          <p:nvPr/>
        </p:nvSpPr>
        <p:spPr bwMode="auto">
          <a:xfrm>
            <a:off x="1219398" y="5650151"/>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b="1">
                <a:solidFill>
                  <a:srgbClr val="009DB0"/>
                </a:solidFill>
                <a:latin typeface="+mj-lt"/>
              </a:rPr>
              <a:t>CGPs</a:t>
            </a:r>
            <a:r>
              <a:rPr lang="en-US" sz="900">
                <a:latin typeface="+mj-lt"/>
              </a:rPr>
              <a:t> can </a:t>
            </a:r>
            <a:r>
              <a:rPr lang="en-US" sz="900" b="1">
                <a:solidFill>
                  <a:srgbClr val="009DB0"/>
                </a:solidFill>
                <a:latin typeface="+mj-lt"/>
              </a:rPr>
              <a:t>leverage</a:t>
            </a:r>
            <a:r>
              <a:rPr lang="en-US" sz="900">
                <a:latin typeface="+mj-lt"/>
              </a:rPr>
              <a:t> </a:t>
            </a:r>
            <a:r>
              <a:rPr lang="en-US" sz="900" b="1">
                <a:solidFill>
                  <a:srgbClr val="009DB0"/>
                </a:solidFill>
                <a:latin typeface="+mj-lt"/>
              </a:rPr>
              <a:t>different</a:t>
            </a:r>
            <a:r>
              <a:rPr lang="en-US" sz="900">
                <a:latin typeface="+mj-lt"/>
              </a:rPr>
              <a:t> </a:t>
            </a:r>
            <a:r>
              <a:rPr lang="en-US" sz="900" b="1">
                <a:solidFill>
                  <a:srgbClr val="009DB0"/>
                </a:solidFill>
                <a:latin typeface="+mj-lt"/>
              </a:rPr>
              <a:t>prescribers</a:t>
            </a:r>
            <a:r>
              <a:rPr lang="en-US" sz="900">
                <a:latin typeface="+mj-lt"/>
              </a:rPr>
              <a:t> to </a:t>
            </a:r>
            <a:r>
              <a:rPr lang="en-US" sz="900" b="1">
                <a:solidFill>
                  <a:srgbClr val="009DB0"/>
                </a:solidFill>
                <a:latin typeface="+mj-lt"/>
              </a:rPr>
              <a:t>attract</a:t>
            </a:r>
            <a:r>
              <a:rPr lang="en-US" sz="900">
                <a:latin typeface="+mj-lt"/>
              </a:rPr>
              <a:t> </a:t>
            </a:r>
            <a:r>
              <a:rPr lang="en-US" sz="900" b="1">
                <a:solidFill>
                  <a:srgbClr val="009DB0"/>
                </a:solidFill>
                <a:latin typeface="+mj-lt"/>
              </a:rPr>
              <a:t>new</a:t>
            </a:r>
            <a:r>
              <a:rPr lang="en-US" sz="900">
                <a:latin typeface="+mj-lt"/>
              </a:rPr>
              <a:t> </a:t>
            </a:r>
            <a:r>
              <a:rPr lang="en-US" sz="900" b="1">
                <a:solidFill>
                  <a:srgbClr val="009DB0"/>
                </a:solidFill>
                <a:latin typeface="+mj-lt"/>
              </a:rPr>
              <a:t>prospects</a:t>
            </a:r>
            <a:r>
              <a:rPr lang="en-US" sz="900">
                <a:latin typeface="+mj-lt"/>
              </a:rPr>
              <a:t> through both their </a:t>
            </a:r>
            <a:r>
              <a:rPr lang="en-US" sz="900" b="1">
                <a:solidFill>
                  <a:srgbClr val="009DB0"/>
                </a:solidFill>
                <a:latin typeface="+mj-lt"/>
              </a:rPr>
              <a:t>personal</a:t>
            </a:r>
            <a:r>
              <a:rPr lang="en-US" sz="900">
                <a:latin typeface="+mj-lt"/>
              </a:rPr>
              <a:t> and </a:t>
            </a:r>
            <a:r>
              <a:rPr lang="en-US" sz="900" b="1">
                <a:solidFill>
                  <a:srgbClr val="009DB0"/>
                </a:solidFill>
                <a:latin typeface="+mj-lt"/>
              </a:rPr>
              <a:t>professional</a:t>
            </a:r>
            <a:r>
              <a:rPr lang="en-US" sz="900">
                <a:latin typeface="+mj-lt"/>
              </a:rPr>
              <a:t> </a:t>
            </a:r>
            <a:r>
              <a:rPr lang="en-US" sz="900" b="1">
                <a:solidFill>
                  <a:srgbClr val="009DB0"/>
                </a:solidFill>
                <a:latin typeface="+mj-lt"/>
              </a:rPr>
              <a:t>networks</a:t>
            </a:r>
            <a:r>
              <a:rPr lang="en-US" sz="900">
                <a:latin typeface="+mj-lt"/>
              </a:rPr>
              <a:t> and accordingly to their segment (e.g., expatriates, athletes)</a:t>
            </a:r>
          </a:p>
        </p:txBody>
      </p:sp>
      <p:sp>
        <p:nvSpPr>
          <p:cNvPr id="17" name="Rectangle 16">
            <a:extLst>
              <a:ext uri="{FF2B5EF4-FFF2-40B4-BE49-F238E27FC236}">
                <a16:creationId xmlns:a16="http://schemas.microsoft.com/office/drawing/2014/main" id="{FF194BD7-850E-420E-87B8-895E0A578508}"/>
              </a:ext>
            </a:extLst>
          </p:cNvPr>
          <p:cNvSpPr/>
          <p:nvPr/>
        </p:nvSpPr>
        <p:spPr bwMode="auto">
          <a:xfrm>
            <a:off x="109668" y="5637904"/>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9" name="Triangle isocèle 32">
            <a:extLst>
              <a:ext uri="{FF2B5EF4-FFF2-40B4-BE49-F238E27FC236}">
                <a16:creationId xmlns:a16="http://schemas.microsoft.com/office/drawing/2014/main" id="{9991B131-3E06-4015-ACC8-EE1D8FD7FDC7}"/>
              </a:ext>
            </a:extLst>
          </p:cNvPr>
          <p:cNvSpPr/>
          <p:nvPr/>
        </p:nvSpPr>
        <p:spPr bwMode="auto">
          <a:xfrm rot="5400000">
            <a:off x="-93532" y="5831178"/>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47" name="Triangle isocèle 46">
            <a:extLst>
              <a:ext uri="{FF2B5EF4-FFF2-40B4-BE49-F238E27FC236}">
                <a16:creationId xmlns:a16="http://schemas.microsoft.com/office/drawing/2014/main" id="{CC3A0E9C-FE17-4BC7-93BC-8958E6F13D44}"/>
              </a:ext>
            </a:extLst>
          </p:cNvPr>
          <p:cNvSpPr/>
          <p:nvPr/>
        </p:nvSpPr>
        <p:spPr>
          <a:xfrm>
            <a:off x="2228156" y="3492988"/>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isocèle 64">
            <a:extLst>
              <a:ext uri="{FF2B5EF4-FFF2-40B4-BE49-F238E27FC236}">
                <a16:creationId xmlns:a16="http://schemas.microsoft.com/office/drawing/2014/main" id="{E4082D87-E4F5-40BA-B459-9D7EE8E9F2EE}"/>
              </a:ext>
            </a:extLst>
          </p:cNvPr>
          <p:cNvSpPr/>
          <p:nvPr/>
        </p:nvSpPr>
        <p:spPr>
          <a:xfrm>
            <a:off x="4191211" y="3492988"/>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isocèle 65">
            <a:extLst>
              <a:ext uri="{FF2B5EF4-FFF2-40B4-BE49-F238E27FC236}">
                <a16:creationId xmlns:a16="http://schemas.microsoft.com/office/drawing/2014/main" id="{C0994D8E-92AA-456C-A774-56CB61D804C6}"/>
              </a:ext>
            </a:extLst>
          </p:cNvPr>
          <p:cNvSpPr/>
          <p:nvPr/>
        </p:nvSpPr>
        <p:spPr>
          <a:xfrm>
            <a:off x="6258106" y="3492988"/>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isocèle 66">
            <a:extLst>
              <a:ext uri="{FF2B5EF4-FFF2-40B4-BE49-F238E27FC236}">
                <a16:creationId xmlns:a16="http://schemas.microsoft.com/office/drawing/2014/main" id="{4A1293B4-050C-4CCF-9205-104184410331}"/>
              </a:ext>
            </a:extLst>
          </p:cNvPr>
          <p:cNvSpPr/>
          <p:nvPr/>
        </p:nvSpPr>
        <p:spPr>
          <a:xfrm>
            <a:off x="8325001" y="3492988"/>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isocèle 67">
            <a:extLst>
              <a:ext uri="{FF2B5EF4-FFF2-40B4-BE49-F238E27FC236}">
                <a16:creationId xmlns:a16="http://schemas.microsoft.com/office/drawing/2014/main" id="{C82E712B-C51C-4A0D-82F4-53527B819193}"/>
              </a:ext>
            </a:extLst>
          </p:cNvPr>
          <p:cNvSpPr/>
          <p:nvPr/>
        </p:nvSpPr>
        <p:spPr>
          <a:xfrm rot="10800000">
            <a:off x="2228156" y="2792604"/>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iangle isocèle 68">
            <a:extLst>
              <a:ext uri="{FF2B5EF4-FFF2-40B4-BE49-F238E27FC236}">
                <a16:creationId xmlns:a16="http://schemas.microsoft.com/office/drawing/2014/main" id="{4CF7D02B-EE92-4DA3-86D3-067D9BB395FA}"/>
              </a:ext>
            </a:extLst>
          </p:cNvPr>
          <p:cNvSpPr/>
          <p:nvPr/>
        </p:nvSpPr>
        <p:spPr>
          <a:xfrm rot="10800000">
            <a:off x="4191211" y="2792604"/>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isocèle 69">
            <a:extLst>
              <a:ext uri="{FF2B5EF4-FFF2-40B4-BE49-F238E27FC236}">
                <a16:creationId xmlns:a16="http://schemas.microsoft.com/office/drawing/2014/main" id="{AC15DF0D-72B7-402C-A700-6F2B6750691D}"/>
              </a:ext>
            </a:extLst>
          </p:cNvPr>
          <p:cNvSpPr/>
          <p:nvPr/>
        </p:nvSpPr>
        <p:spPr>
          <a:xfrm rot="10800000">
            <a:off x="6258106" y="2792604"/>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isocèle 70">
            <a:extLst>
              <a:ext uri="{FF2B5EF4-FFF2-40B4-BE49-F238E27FC236}">
                <a16:creationId xmlns:a16="http://schemas.microsoft.com/office/drawing/2014/main" id="{661764C5-13BF-4270-8A97-5F31803E745E}"/>
              </a:ext>
            </a:extLst>
          </p:cNvPr>
          <p:cNvSpPr/>
          <p:nvPr/>
        </p:nvSpPr>
        <p:spPr>
          <a:xfrm rot="10800000">
            <a:off x="8325001" y="2792604"/>
            <a:ext cx="735291" cy="99930"/>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texte 2">
            <a:extLst>
              <a:ext uri="{FF2B5EF4-FFF2-40B4-BE49-F238E27FC236}">
                <a16:creationId xmlns:a16="http://schemas.microsoft.com/office/drawing/2014/main" id="{3E4C8E71-506D-40BF-95BC-15F93849023C}"/>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887845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EF6A609-2A77-451E-B765-A30DCECB1C3E}"/>
              </a:ext>
            </a:extLst>
          </p:cNvPr>
          <p:cNvSpPr>
            <a:spLocks noGrp="1"/>
          </p:cNvSpPr>
          <p:nvPr>
            <p:ph type="ctrTitle"/>
          </p:nvPr>
        </p:nvSpPr>
        <p:spPr/>
        <p:txBody>
          <a:bodyPr/>
          <a:lstStyle/>
          <a:p>
            <a:r>
              <a:rPr kumimoji="0" lang="en-US" sz="1300" i="0" u="none" strike="noStrike" cap="none" normalizeH="0" baseline="0">
                <a:ln>
                  <a:noFill/>
                </a:ln>
                <a:solidFill>
                  <a:schemeClr val="tx1"/>
                </a:solidFill>
                <a:effectLst/>
                <a:latin typeface="+mj-lt"/>
              </a:rPr>
              <a:t>Among CG’s six brands, both </a:t>
            </a:r>
            <a:r>
              <a:rPr kumimoji="0" lang="en-US" sz="1300" i="0" u="none" strike="noStrike" cap="none" normalizeH="0" baseline="0">
                <a:ln>
                  <a:noFill/>
                </a:ln>
                <a:solidFill>
                  <a:srgbClr val="009DB0"/>
                </a:solidFill>
                <a:effectLst/>
                <a:latin typeface="+mj-lt"/>
              </a:rPr>
              <a:t>Crystal Finance </a:t>
            </a:r>
            <a:r>
              <a:rPr kumimoji="0" lang="en-US" sz="1300" i="0" u="none" strike="noStrike" cap="none" normalizeH="0" baseline="0">
                <a:ln>
                  <a:noFill/>
                </a:ln>
                <a:solidFill>
                  <a:schemeClr val="tx1"/>
                </a:solidFill>
                <a:effectLst/>
                <a:latin typeface="+mj-lt"/>
              </a:rPr>
              <a:t>and </a:t>
            </a:r>
            <a:r>
              <a:rPr lang="en-US" sz="1300">
                <a:solidFill>
                  <a:srgbClr val="009DB0"/>
                </a:solidFill>
                <a:latin typeface="+mj-lt"/>
              </a:rPr>
              <a:t>Expert &amp; Finance </a:t>
            </a:r>
            <a:r>
              <a:rPr kumimoji="0" lang="en-US" sz="1300" i="0" u="none" strike="noStrike" cap="none" normalizeH="0" baseline="0">
                <a:ln>
                  <a:noFill/>
                </a:ln>
                <a:solidFill>
                  <a:schemeClr val="tx1"/>
                </a:solidFill>
                <a:effectLst/>
                <a:latin typeface="+mj-lt"/>
              </a:rPr>
              <a:t>leverage </a:t>
            </a:r>
            <a:r>
              <a:rPr lang="en-US" sz="1300">
                <a:solidFill>
                  <a:srgbClr val="009DB0"/>
                </a:solidFill>
                <a:latin typeface="+mj-lt"/>
              </a:rPr>
              <a:t>indirect distribution channels</a:t>
            </a:r>
            <a:r>
              <a:rPr kumimoji="0" lang="en-US" sz="1300" i="0" u="none" strike="noStrike" cap="none" normalizeH="0" baseline="0">
                <a:ln>
                  <a:noFill/>
                </a:ln>
                <a:solidFill>
                  <a:schemeClr val="tx2"/>
                </a:solidFill>
                <a:effectLst/>
                <a:latin typeface="+mj-lt"/>
              </a:rPr>
              <a:t> </a:t>
            </a:r>
            <a:r>
              <a:rPr kumimoji="0" lang="en-US" sz="1300" i="0" u="none" strike="noStrike" cap="none" normalizeH="0" baseline="0">
                <a:ln>
                  <a:noFill/>
                </a:ln>
                <a:solidFill>
                  <a:schemeClr val="tx1"/>
                </a:solidFill>
                <a:effectLst/>
                <a:latin typeface="+mj-lt"/>
              </a:rPr>
              <a:t>through </a:t>
            </a:r>
            <a:r>
              <a:rPr lang="en-US" sz="1300">
                <a:solidFill>
                  <a:srgbClr val="009DB0"/>
                </a:solidFill>
                <a:latin typeface="+mj-lt"/>
              </a:rPr>
              <a:t>networks</a:t>
            </a:r>
            <a:r>
              <a:rPr kumimoji="0" lang="en-US" sz="1300" i="0" u="none" strike="noStrike" cap="none" normalizeH="0" baseline="0">
                <a:ln>
                  <a:noFill/>
                </a:ln>
                <a:effectLst/>
                <a:latin typeface="+mj-lt"/>
              </a:rPr>
              <a:t> of </a:t>
            </a:r>
            <a:r>
              <a:rPr lang="en-US" sz="1300">
                <a:solidFill>
                  <a:srgbClr val="009DB0"/>
                </a:solidFill>
                <a:latin typeface="+mj-lt"/>
              </a:rPr>
              <a:t>CPAs</a:t>
            </a:r>
            <a:r>
              <a:rPr kumimoji="0" lang="en-US" sz="1300" i="0" u="none" strike="noStrike" cap="none" normalizeH="0" baseline="0">
                <a:ln>
                  <a:noFill/>
                </a:ln>
                <a:solidFill>
                  <a:schemeClr val="tx2"/>
                </a:solidFill>
                <a:effectLst/>
                <a:latin typeface="+mj-lt"/>
              </a:rPr>
              <a:t> </a:t>
            </a:r>
            <a:r>
              <a:rPr kumimoji="0" lang="en-US" sz="1300" i="0" u="none" strike="noStrike" cap="none" normalizeH="0" baseline="0">
                <a:ln>
                  <a:noFill/>
                </a:ln>
                <a:solidFill>
                  <a:schemeClr val="tx1"/>
                </a:solidFill>
                <a:effectLst/>
                <a:latin typeface="+mj-lt"/>
              </a:rPr>
              <a:t>(</a:t>
            </a:r>
            <a:r>
              <a:rPr lang="en-US" sz="1300">
                <a:latin typeface="+mj-lt"/>
              </a:rPr>
              <a:t>600+), </a:t>
            </a:r>
            <a:r>
              <a:rPr lang="en-US" sz="1300">
                <a:solidFill>
                  <a:srgbClr val="009DB0"/>
                </a:solidFill>
                <a:latin typeface="+mj-lt"/>
              </a:rPr>
              <a:t>notaries</a:t>
            </a:r>
            <a:r>
              <a:rPr lang="en-US" sz="1300">
                <a:latin typeface="+mj-lt"/>
              </a:rPr>
              <a:t> or </a:t>
            </a:r>
            <a:r>
              <a:rPr lang="en-US" sz="1300">
                <a:solidFill>
                  <a:srgbClr val="009DB0"/>
                </a:solidFill>
                <a:latin typeface="+mj-lt"/>
              </a:rPr>
              <a:t>tax lawyers </a:t>
            </a:r>
            <a:r>
              <a:rPr kumimoji="0" lang="en-US" sz="1300" i="0" u="none" strike="noStrike" cap="none" normalizeH="0" baseline="0">
                <a:ln>
                  <a:noFill/>
                </a:ln>
                <a:solidFill>
                  <a:schemeClr val="tx1"/>
                </a:solidFill>
                <a:effectLst/>
                <a:latin typeface="+mj-lt"/>
              </a:rPr>
              <a:t>to sell </a:t>
            </a:r>
            <a:r>
              <a:rPr kumimoji="0" lang="en-US" sz="1300" i="0" u="none" strike="noStrike" cap="none" normalizeH="0" baseline="0">
                <a:ln>
                  <a:noFill/>
                </a:ln>
                <a:effectLst/>
                <a:latin typeface="+mj-lt"/>
              </a:rPr>
              <a:t>wealth management services to B2C cus</a:t>
            </a:r>
            <a:r>
              <a:rPr kumimoji="0" lang="en-US" sz="1300" i="0" u="none" strike="noStrike" cap="none" normalizeH="0" baseline="0">
                <a:ln>
                  <a:noFill/>
                </a:ln>
                <a:solidFill>
                  <a:schemeClr val="tx1"/>
                </a:solidFill>
                <a:effectLst/>
                <a:latin typeface="+mj-lt"/>
              </a:rPr>
              <a:t>tomers including </a:t>
            </a:r>
            <a:r>
              <a:rPr kumimoji="0" lang="en-US" sz="1300" i="0" u="none" strike="noStrike" cap="none" normalizeH="0" baseline="0">
                <a:ln>
                  <a:noFill/>
                </a:ln>
                <a:effectLst/>
                <a:latin typeface="+mj-lt"/>
              </a:rPr>
              <a:t>expatriates, business executives</a:t>
            </a:r>
            <a:endParaRPr lang="en-US" sz="1300">
              <a:latin typeface="+mj-lt"/>
            </a:endParaRPr>
          </a:p>
        </p:txBody>
      </p:sp>
      <p:sp>
        <p:nvSpPr>
          <p:cNvPr id="14" name="Rectangle 13">
            <a:extLst>
              <a:ext uri="{FF2B5EF4-FFF2-40B4-BE49-F238E27FC236}">
                <a16:creationId xmlns:a16="http://schemas.microsoft.com/office/drawing/2014/main" id="{215D062A-B11E-4FEC-8CEA-317BC6C7B794}"/>
              </a:ext>
            </a:extLst>
          </p:cNvPr>
          <p:cNvSpPr/>
          <p:nvPr/>
        </p:nvSpPr>
        <p:spPr bwMode="auto">
          <a:xfrm>
            <a:off x="1444730" y="2122057"/>
            <a:ext cx="123572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pitchFamily="34" charset="0"/>
              </a:rPr>
              <a:t>HNWI, residents, non-residents, expatriates</a:t>
            </a:r>
          </a:p>
        </p:txBody>
      </p:sp>
      <p:sp>
        <p:nvSpPr>
          <p:cNvPr id="15" name="Rectangle 14">
            <a:extLst>
              <a:ext uri="{FF2B5EF4-FFF2-40B4-BE49-F238E27FC236}">
                <a16:creationId xmlns:a16="http://schemas.microsoft.com/office/drawing/2014/main" id="{2B4E50B4-58E9-4502-BA6F-C3790D67EE9C}"/>
              </a:ext>
            </a:extLst>
          </p:cNvPr>
          <p:cNvSpPr/>
          <p:nvPr/>
        </p:nvSpPr>
        <p:spPr bwMode="auto">
          <a:xfrm>
            <a:off x="2828115" y="2122056"/>
            <a:ext cx="125101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tx1"/>
                </a:solidFill>
                <a:effectLst/>
                <a:latin typeface="Trebuchet MS" pitchFamily="34" charset="0"/>
              </a:rPr>
              <a:t>Liberal professions</a:t>
            </a:r>
          </a:p>
          <a:p>
            <a:pPr marL="171450" indent="-171450">
              <a:buFont typeface="Arial" panose="020B0604020202020204" pitchFamily="34" charset="0"/>
              <a:buChar char="•"/>
            </a:pPr>
            <a:r>
              <a:rPr kumimoji="0" lang="en-US" sz="1000" b="0" i="0" u="none" strike="noStrike" cap="none" normalizeH="0" baseline="0">
                <a:ln>
                  <a:noFill/>
                </a:ln>
                <a:solidFill>
                  <a:schemeClr val="tx1"/>
                </a:solidFill>
                <a:effectLst/>
                <a:latin typeface="Trebuchet MS" pitchFamily="34" charset="0"/>
              </a:rPr>
              <a:t>Business executives (shareholder)</a:t>
            </a:r>
          </a:p>
        </p:txBody>
      </p:sp>
      <p:sp>
        <p:nvSpPr>
          <p:cNvPr id="7" name="Rectangle 6">
            <a:extLst>
              <a:ext uri="{FF2B5EF4-FFF2-40B4-BE49-F238E27FC236}">
                <a16:creationId xmlns:a16="http://schemas.microsoft.com/office/drawing/2014/main" id="{2B716880-6B4A-44A2-AB49-21D65A1BE05C}"/>
              </a:ext>
            </a:extLst>
          </p:cNvPr>
          <p:cNvSpPr/>
          <p:nvPr/>
        </p:nvSpPr>
        <p:spPr bwMode="auto">
          <a:xfrm>
            <a:off x="1446665" y="1512765"/>
            <a:ext cx="1235728" cy="505252"/>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pic>
        <p:nvPicPr>
          <p:cNvPr id="29" name="Picture 28">
            <a:extLst>
              <a:ext uri="{FF2B5EF4-FFF2-40B4-BE49-F238E27FC236}">
                <a16:creationId xmlns:a16="http://schemas.microsoft.com/office/drawing/2014/main" id="{4AB861A2-9DDB-47FD-852B-A2F6974178C9}"/>
              </a:ext>
            </a:extLst>
          </p:cNvPr>
          <p:cNvPicPr>
            <a:picLocks noChangeAspect="1"/>
          </p:cNvPicPr>
          <p:nvPr/>
        </p:nvPicPr>
        <p:blipFill rotWithShape="1">
          <a:blip r:embed="rId3"/>
          <a:srcRect l="16541" r="67369"/>
          <a:stretch/>
        </p:blipFill>
        <p:spPr>
          <a:xfrm>
            <a:off x="2870209" y="1626093"/>
            <a:ext cx="1197484" cy="278597"/>
          </a:xfrm>
          <a:prstGeom prst="rect">
            <a:avLst/>
          </a:prstGeom>
        </p:spPr>
      </p:pic>
      <p:sp>
        <p:nvSpPr>
          <p:cNvPr id="39" name="Rectangle 38">
            <a:extLst>
              <a:ext uri="{FF2B5EF4-FFF2-40B4-BE49-F238E27FC236}">
                <a16:creationId xmlns:a16="http://schemas.microsoft.com/office/drawing/2014/main" id="{26AD67C9-EF19-4541-B873-9B7B0279D2B0}"/>
              </a:ext>
            </a:extLst>
          </p:cNvPr>
          <p:cNvSpPr/>
          <p:nvPr/>
        </p:nvSpPr>
        <p:spPr bwMode="auto">
          <a:xfrm>
            <a:off x="2837695" y="1512765"/>
            <a:ext cx="1235728" cy="505252"/>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pic>
        <p:nvPicPr>
          <p:cNvPr id="31" name="Picture 30">
            <a:extLst>
              <a:ext uri="{FF2B5EF4-FFF2-40B4-BE49-F238E27FC236}">
                <a16:creationId xmlns:a16="http://schemas.microsoft.com/office/drawing/2014/main" id="{729ED3C7-1563-4A17-B839-DC4C3A3A9A7D}"/>
              </a:ext>
            </a:extLst>
          </p:cNvPr>
          <p:cNvPicPr>
            <a:picLocks noChangeAspect="1"/>
          </p:cNvPicPr>
          <p:nvPr/>
        </p:nvPicPr>
        <p:blipFill rotWithShape="1">
          <a:blip r:embed="rId3"/>
          <a:srcRect l="33028" r="49451"/>
          <a:stretch/>
        </p:blipFill>
        <p:spPr>
          <a:xfrm>
            <a:off x="4219165" y="1626093"/>
            <a:ext cx="1304033" cy="278597"/>
          </a:xfrm>
          <a:prstGeom prst="rect">
            <a:avLst/>
          </a:prstGeom>
        </p:spPr>
      </p:pic>
      <p:sp>
        <p:nvSpPr>
          <p:cNvPr id="40" name="Rectangle 39">
            <a:extLst>
              <a:ext uri="{FF2B5EF4-FFF2-40B4-BE49-F238E27FC236}">
                <a16:creationId xmlns:a16="http://schemas.microsoft.com/office/drawing/2014/main" id="{0FC7FA93-976D-4FE4-AE99-96AE0E2A569D}"/>
              </a:ext>
            </a:extLst>
          </p:cNvPr>
          <p:cNvSpPr/>
          <p:nvPr/>
        </p:nvSpPr>
        <p:spPr bwMode="auto">
          <a:xfrm>
            <a:off x="4253317" y="1512765"/>
            <a:ext cx="1235728" cy="505252"/>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pic>
        <p:nvPicPr>
          <p:cNvPr id="33" name="Picture 32">
            <a:extLst>
              <a:ext uri="{FF2B5EF4-FFF2-40B4-BE49-F238E27FC236}">
                <a16:creationId xmlns:a16="http://schemas.microsoft.com/office/drawing/2014/main" id="{353AC7AE-9875-47E7-99F1-EB4CFEB3E767}"/>
              </a:ext>
            </a:extLst>
          </p:cNvPr>
          <p:cNvPicPr>
            <a:picLocks noChangeAspect="1"/>
          </p:cNvPicPr>
          <p:nvPr/>
        </p:nvPicPr>
        <p:blipFill rotWithShape="1">
          <a:blip r:embed="rId3"/>
          <a:srcRect l="52051" r="32949"/>
          <a:stretch/>
        </p:blipFill>
        <p:spPr>
          <a:xfrm>
            <a:off x="5739878" y="1626093"/>
            <a:ext cx="1116379" cy="278597"/>
          </a:xfrm>
          <a:prstGeom prst="rect">
            <a:avLst/>
          </a:prstGeom>
        </p:spPr>
      </p:pic>
      <p:sp>
        <p:nvSpPr>
          <p:cNvPr id="41" name="Rectangle 40">
            <a:extLst>
              <a:ext uri="{FF2B5EF4-FFF2-40B4-BE49-F238E27FC236}">
                <a16:creationId xmlns:a16="http://schemas.microsoft.com/office/drawing/2014/main" id="{76155C2D-583D-44F8-8570-70AA23EAE2C0}"/>
              </a:ext>
            </a:extLst>
          </p:cNvPr>
          <p:cNvSpPr/>
          <p:nvPr/>
        </p:nvSpPr>
        <p:spPr bwMode="auto">
          <a:xfrm>
            <a:off x="5680203" y="1512766"/>
            <a:ext cx="1235728" cy="505251"/>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pic>
        <p:nvPicPr>
          <p:cNvPr id="35" name="Picture 34">
            <a:extLst>
              <a:ext uri="{FF2B5EF4-FFF2-40B4-BE49-F238E27FC236}">
                <a16:creationId xmlns:a16="http://schemas.microsoft.com/office/drawing/2014/main" id="{17957839-22FB-4924-B87A-40BE55A42F00}"/>
              </a:ext>
            </a:extLst>
          </p:cNvPr>
          <p:cNvPicPr>
            <a:picLocks noChangeAspect="1"/>
          </p:cNvPicPr>
          <p:nvPr/>
        </p:nvPicPr>
        <p:blipFill rotWithShape="1">
          <a:blip r:embed="rId3"/>
          <a:srcRect l="68398" r="15128" b="-593"/>
          <a:stretch/>
        </p:blipFill>
        <p:spPr>
          <a:xfrm>
            <a:off x="7070019" y="1625266"/>
            <a:ext cx="1226108" cy="280250"/>
          </a:xfrm>
          <a:prstGeom prst="rect">
            <a:avLst/>
          </a:prstGeom>
        </p:spPr>
      </p:pic>
      <p:sp>
        <p:nvSpPr>
          <p:cNvPr id="43" name="Rectangle 42">
            <a:extLst>
              <a:ext uri="{FF2B5EF4-FFF2-40B4-BE49-F238E27FC236}">
                <a16:creationId xmlns:a16="http://schemas.microsoft.com/office/drawing/2014/main" id="{96F4668C-683A-4EB2-90E0-6B962A5FC1EC}"/>
              </a:ext>
            </a:extLst>
          </p:cNvPr>
          <p:cNvSpPr/>
          <p:nvPr/>
        </p:nvSpPr>
        <p:spPr bwMode="auto">
          <a:xfrm>
            <a:off x="7065209" y="1512766"/>
            <a:ext cx="1235728" cy="505251"/>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sp>
        <p:nvSpPr>
          <p:cNvPr id="44" name="Rectangle 43">
            <a:extLst>
              <a:ext uri="{FF2B5EF4-FFF2-40B4-BE49-F238E27FC236}">
                <a16:creationId xmlns:a16="http://schemas.microsoft.com/office/drawing/2014/main" id="{A4AA0E91-8088-42EE-8CBF-0D3CAAFBC027}"/>
              </a:ext>
            </a:extLst>
          </p:cNvPr>
          <p:cNvSpPr/>
          <p:nvPr/>
        </p:nvSpPr>
        <p:spPr bwMode="auto">
          <a:xfrm>
            <a:off x="8446221" y="1512766"/>
            <a:ext cx="1235728" cy="505251"/>
          </a:xfrm>
          <a:prstGeom prst="rect">
            <a:avLst/>
          </a:prstGeom>
          <a:no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pic>
        <p:nvPicPr>
          <p:cNvPr id="46" name="Picture 45">
            <a:extLst>
              <a:ext uri="{FF2B5EF4-FFF2-40B4-BE49-F238E27FC236}">
                <a16:creationId xmlns:a16="http://schemas.microsoft.com/office/drawing/2014/main" id="{B4C39E9A-101A-4D6B-8D33-E11EFDFC76FC}"/>
              </a:ext>
            </a:extLst>
          </p:cNvPr>
          <p:cNvPicPr>
            <a:picLocks noChangeAspect="1"/>
          </p:cNvPicPr>
          <p:nvPr/>
        </p:nvPicPr>
        <p:blipFill rotWithShape="1">
          <a:blip r:embed="rId3"/>
          <a:srcRect l="87845" t="-593"/>
          <a:stretch/>
        </p:blipFill>
        <p:spPr>
          <a:xfrm>
            <a:off x="8611783" y="1625266"/>
            <a:ext cx="904604" cy="280250"/>
          </a:xfrm>
          <a:prstGeom prst="rect">
            <a:avLst/>
          </a:prstGeom>
        </p:spPr>
      </p:pic>
      <p:sp>
        <p:nvSpPr>
          <p:cNvPr id="54" name="Rectangle 53">
            <a:extLst>
              <a:ext uri="{FF2B5EF4-FFF2-40B4-BE49-F238E27FC236}">
                <a16:creationId xmlns:a16="http://schemas.microsoft.com/office/drawing/2014/main" id="{4086D1E9-4AAC-414F-BAFC-91381777390F}"/>
              </a:ext>
            </a:extLst>
          </p:cNvPr>
          <p:cNvSpPr/>
          <p:nvPr/>
        </p:nvSpPr>
        <p:spPr bwMode="auto">
          <a:xfrm>
            <a:off x="4261892" y="2122057"/>
            <a:ext cx="123572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latin typeface="Trebuchet MS"/>
              </a:rPr>
              <a:t>Non-residents and expatriates</a:t>
            </a:r>
            <a:endParaRPr kumimoji="0" lang="en-US" sz="1000" b="0" i="0" u="none" strike="noStrike" cap="none" normalizeH="0" baseline="0">
              <a:ln>
                <a:noFill/>
              </a:ln>
              <a:solidFill>
                <a:schemeClr val="tx1"/>
              </a:solidFill>
              <a:effectLst/>
              <a:latin typeface="Trebuchet MS" pitchFamily="34" charset="0"/>
            </a:endParaRPr>
          </a:p>
        </p:txBody>
      </p:sp>
      <p:sp>
        <p:nvSpPr>
          <p:cNvPr id="55" name="Rectangle 54">
            <a:extLst>
              <a:ext uri="{FF2B5EF4-FFF2-40B4-BE49-F238E27FC236}">
                <a16:creationId xmlns:a16="http://schemas.microsoft.com/office/drawing/2014/main" id="{546C6D19-09F7-4E69-963E-25F96B3584FD}"/>
              </a:ext>
            </a:extLst>
          </p:cNvPr>
          <p:cNvSpPr/>
          <p:nvPr/>
        </p:nvSpPr>
        <p:spPr bwMode="auto">
          <a:xfrm>
            <a:off x="5671785" y="2122056"/>
            <a:ext cx="125101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pPr marL="171450" indent="-171450">
              <a:buFont typeface="Arial" panose="020B0604020202020204" pitchFamily="34" charset="0"/>
              <a:buChar char="•"/>
            </a:pPr>
            <a:r>
              <a:rPr kumimoji="0" lang="en-US" sz="1000" b="0" i="0" u="none" strike="noStrike" cap="none" normalizeH="0" baseline="0">
                <a:ln>
                  <a:noFill/>
                </a:ln>
                <a:solidFill>
                  <a:schemeClr val="tx1"/>
                </a:solidFill>
                <a:effectLst/>
                <a:latin typeface="Trebuchet MS" pitchFamily="34" charset="0"/>
              </a:rPr>
              <a:t>Business executives (shareholder) </a:t>
            </a:r>
          </a:p>
        </p:txBody>
      </p:sp>
      <p:sp>
        <p:nvSpPr>
          <p:cNvPr id="56" name="Rectangle 55">
            <a:extLst>
              <a:ext uri="{FF2B5EF4-FFF2-40B4-BE49-F238E27FC236}">
                <a16:creationId xmlns:a16="http://schemas.microsoft.com/office/drawing/2014/main" id="{10F2150B-50D1-4DC2-990C-8B00321349F2}"/>
              </a:ext>
            </a:extLst>
          </p:cNvPr>
          <p:cNvSpPr/>
          <p:nvPr/>
        </p:nvSpPr>
        <p:spPr bwMode="auto">
          <a:xfrm>
            <a:off x="7055629" y="2122056"/>
            <a:ext cx="125101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solidFill>
                  <a:schemeClr val="tx1"/>
                </a:solidFill>
                <a:effectLst/>
                <a:latin typeface="Trebuchet MS" pitchFamily="34" charset="0"/>
              </a:rPr>
              <a:t>Professional athletes </a:t>
            </a:r>
          </a:p>
        </p:txBody>
      </p:sp>
      <p:sp>
        <p:nvSpPr>
          <p:cNvPr id="57" name="Rectangle 56">
            <a:extLst>
              <a:ext uri="{FF2B5EF4-FFF2-40B4-BE49-F238E27FC236}">
                <a16:creationId xmlns:a16="http://schemas.microsoft.com/office/drawing/2014/main" id="{82D6D8DD-E698-491A-8AE3-972A6D9EE446}"/>
              </a:ext>
            </a:extLst>
          </p:cNvPr>
          <p:cNvSpPr/>
          <p:nvPr/>
        </p:nvSpPr>
        <p:spPr bwMode="auto">
          <a:xfrm>
            <a:off x="8436922" y="2122056"/>
            <a:ext cx="1251018" cy="84116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latin typeface="Trebuchet MS" pitchFamily="34" charset="0"/>
              </a:rPr>
              <a:t>HNW individuals, though B2B CGPs</a:t>
            </a:r>
            <a:endParaRPr kumimoji="0" lang="en-US" sz="100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940259AD-0321-44BE-8802-A3CFCFDA39CD}"/>
              </a:ext>
            </a:extLst>
          </p:cNvPr>
          <p:cNvSpPr/>
          <p:nvPr/>
        </p:nvSpPr>
        <p:spPr bwMode="auto">
          <a:xfrm>
            <a:off x="1444730" y="3051175"/>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lvl="1" indent="-171450" algn="just">
              <a:buClr>
                <a:schemeClr val="tx1"/>
              </a:buClr>
              <a:buFont typeface="Arial" panose="020B0604020202020204" pitchFamily="34" charset="0"/>
              <a:buChar char="•"/>
              <a:defRPr/>
            </a:pPr>
            <a:r>
              <a:rPr lang="en-US" sz="1000">
                <a:latin typeface="Trebuchet MS" pitchFamily="34" charset="0"/>
              </a:rPr>
              <a:t>WM</a:t>
            </a:r>
            <a:r>
              <a:rPr lang="en-US" sz="1000" baseline="30000">
                <a:latin typeface="Trebuchet MS" pitchFamily="34" charset="0"/>
              </a:rPr>
              <a:t>1</a:t>
            </a:r>
            <a:r>
              <a:rPr lang="en-US" sz="1000">
                <a:latin typeface="Trebuchet MS"/>
              </a:rPr>
              <a:t>, international Health and Life Insurance</a:t>
            </a:r>
          </a:p>
        </p:txBody>
      </p:sp>
      <p:sp>
        <p:nvSpPr>
          <p:cNvPr id="69" name="Rectangle 68">
            <a:extLst>
              <a:ext uri="{FF2B5EF4-FFF2-40B4-BE49-F238E27FC236}">
                <a16:creationId xmlns:a16="http://schemas.microsoft.com/office/drawing/2014/main" id="{637CFBFC-1D62-4EB4-B2A7-95FBDC120E4D}"/>
              </a:ext>
            </a:extLst>
          </p:cNvPr>
          <p:cNvSpPr/>
          <p:nvPr/>
        </p:nvSpPr>
        <p:spPr bwMode="auto">
          <a:xfrm>
            <a:off x="2835760" y="3055831"/>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pitchFamily="34" charset="0"/>
              </a:rPr>
              <a:t>Global WM</a:t>
            </a:r>
            <a:r>
              <a:rPr lang="en-US" sz="1000" baseline="30000">
                <a:latin typeface="Trebuchet MS" pitchFamily="34" charset="0"/>
              </a:rPr>
              <a:t>1</a:t>
            </a:r>
            <a:r>
              <a:rPr lang="en-US" sz="1000">
                <a:latin typeface="Trebuchet MS" pitchFamily="34" charset="0"/>
              </a:rPr>
              <a:t> solutions</a:t>
            </a:r>
          </a:p>
        </p:txBody>
      </p:sp>
      <p:sp>
        <p:nvSpPr>
          <p:cNvPr id="70" name="Rectangle 69">
            <a:extLst>
              <a:ext uri="{FF2B5EF4-FFF2-40B4-BE49-F238E27FC236}">
                <a16:creationId xmlns:a16="http://schemas.microsoft.com/office/drawing/2014/main" id="{89FA0FE4-2F30-4200-BD6E-C4F779B2718A}"/>
              </a:ext>
            </a:extLst>
          </p:cNvPr>
          <p:cNvSpPr/>
          <p:nvPr/>
        </p:nvSpPr>
        <p:spPr bwMode="auto">
          <a:xfrm>
            <a:off x="4251382" y="3055831"/>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a:rPr>
              <a:t>Health and Life Insurance</a:t>
            </a:r>
            <a:endParaRPr lang="en-US" sz="1000">
              <a:latin typeface="Trebuchet MS" pitchFamily="34" charset="0"/>
            </a:endParaRPr>
          </a:p>
        </p:txBody>
      </p:sp>
      <p:sp>
        <p:nvSpPr>
          <p:cNvPr id="71" name="Rectangle 70">
            <a:extLst>
              <a:ext uri="{FF2B5EF4-FFF2-40B4-BE49-F238E27FC236}">
                <a16:creationId xmlns:a16="http://schemas.microsoft.com/office/drawing/2014/main" id="{59931372-ED2B-4063-8FB5-89D7A8B6BDAE}"/>
              </a:ext>
            </a:extLst>
          </p:cNvPr>
          <p:cNvSpPr/>
          <p:nvPr/>
        </p:nvSpPr>
        <p:spPr bwMode="auto">
          <a:xfrm>
            <a:off x="5677428" y="3054748"/>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pitchFamily="34" charset="0"/>
              </a:rPr>
              <a:t>WM</a:t>
            </a:r>
          </a:p>
        </p:txBody>
      </p:sp>
      <p:sp>
        <p:nvSpPr>
          <p:cNvPr id="72" name="Rectangle 71">
            <a:extLst>
              <a:ext uri="{FF2B5EF4-FFF2-40B4-BE49-F238E27FC236}">
                <a16:creationId xmlns:a16="http://schemas.microsoft.com/office/drawing/2014/main" id="{9B737F11-0929-46D3-9D11-985751A0F294}"/>
              </a:ext>
            </a:extLst>
          </p:cNvPr>
          <p:cNvSpPr/>
          <p:nvPr/>
        </p:nvSpPr>
        <p:spPr bwMode="auto">
          <a:xfrm>
            <a:off x="7063274" y="3055831"/>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pitchFamily="34" charset="0"/>
              </a:rPr>
              <a:t>WM</a:t>
            </a:r>
          </a:p>
          <a:p>
            <a:pPr marL="171450" indent="-171450">
              <a:buFont typeface="Arial" panose="020B0604020202020204" pitchFamily="34" charset="0"/>
              <a:buChar char="•"/>
            </a:pPr>
            <a:r>
              <a:rPr lang="en-US" sz="1000">
                <a:latin typeface="Trebuchet MS" pitchFamily="34" charset="0"/>
              </a:rPr>
              <a:t>Career support</a:t>
            </a:r>
          </a:p>
        </p:txBody>
      </p:sp>
      <p:sp>
        <p:nvSpPr>
          <p:cNvPr id="73" name="Rectangle 72">
            <a:extLst>
              <a:ext uri="{FF2B5EF4-FFF2-40B4-BE49-F238E27FC236}">
                <a16:creationId xmlns:a16="http://schemas.microsoft.com/office/drawing/2014/main" id="{4F0653C7-C297-4039-BB98-BBAF14F34A2C}"/>
              </a:ext>
            </a:extLst>
          </p:cNvPr>
          <p:cNvSpPr/>
          <p:nvPr/>
        </p:nvSpPr>
        <p:spPr bwMode="auto">
          <a:xfrm>
            <a:off x="8444283" y="3055831"/>
            <a:ext cx="1235728" cy="800412"/>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latin typeface="Trebuchet MS"/>
              </a:rPr>
              <a:t>Personalized Luxembourg l</a:t>
            </a:r>
            <a:r>
              <a:rPr lang="en-US" sz="1000"/>
              <a:t>ife i</a:t>
            </a:r>
            <a:r>
              <a:rPr lang="en-US" sz="1000">
                <a:latin typeface="Trebuchet MS"/>
              </a:rPr>
              <a:t>nsurance</a:t>
            </a:r>
            <a:endParaRPr lang="en-US" sz="1000">
              <a:latin typeface="Trebuchet MS" pitchFamily="34" charset="0"/>
            </a:endParaRPr>
          </a:p>
        </p:txBody>
      </p:sp>
      <p:sp>
        <p:nvSpPr>
          <p:cNvPr id="10" name="Rectangle 9">
            <a:extLst>
              <a:ext uri="{FF2B5EF4-FFF2-40B4-BE49-F238E27FC236}">
                <a16:creationId xmlns:a16="http://schemas.microsoft.com/office/drawing/2014/main" id="{E4F1B876-0E4C-452B-86A3-8193A98E801F}"/>
              </a:ext>
            </a:extLst>
          </p:cNvPr>
          <p:cNvSpPr/>
          <p:nvPr/>
        </p:nvSpPr>
        <p:spPr bwMode="auto">
          <a:xfrm>
            <a:off x="180927" y="1512765"/>
            <a:ext cx="1115216" cy="52563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i="1">
                <a:solidFill>
                  <a:srgbClr val="009DB0"/>
                </a:solidFill>
                <a:latin typeface="+mj-lt"/>
              </a:rPr>
              <a:t>Brands</a:t>
            </a:r>
          </a:p>
        </p:txBody>
      </p:sp>
      <p:sp>
        <p:nvSpPr>
          <p:cNvPr id="11" name="Rectangle 10">
            <a:extLst>
              <a:ext uri="{FF2B5EF4-FFF2-40B4-BE49-F238E27FC236}">
                <a16:creationId xmlns:a16="http://schemas.microsoft.com/office/drawing/2014/main" id="{34CE89AF-27DB-4EBA-A7C5-FFB4D9B92922}"/>
              </a:ext>
            </a:extLst>
          </p:cNvPr>
          <p:cNvSpPr/>
          <p:nvPr/>
        </p:nvSpPr>
        <p:spPr bwMode="auto">
          <a:xfrm>
            <a:off x="180926" y="2124200"/>
            <a:ext cx="1115217" cy="84117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US" sz="900" b="1" i="1">
                <a:solidFill>
                  <a:srgbClr val="009DB0"/>
                </a:solidFill>
                <a:latin typeface="+mj-lt"/>
              </a:rPr>
              <a:t>B2C end-clients</a:t>
            </a:r>
          </a:p>
        </p:txBody>
      </p:sp>
      <p:pic>
        <p:nvPicPr>
          <p:cNvPr id="13" name="Graphic 12" descr="Target Audience">
            <a:extLst>
              <a:ext uri="{FF2B5EF4-FFF2-40B4-BE49-F238E27FC236}">
                <a16:creationId xmlns:a16="http://schemas.microsoft.com/office/drawing/2014/main" id="{22055378-CAE2-4939-8B4B-B77660FAC2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661" y="2212507"/>
            <a:ext cx="427823" cy="427823"/>
          </a:xfrm>
          <a:prstGeom prst="rect">
            <a:avLst/>
          </a:prstGeom>
        </p:spPr>
      </p:pic>
      <p:sp>
        <p:nvSpPr>
          <p:cNvPr id="61" name="Rectangle 60">
            <a:extLst>
              <a:ext uri="{FF2B5EF4-FFF2-40B4-BE49-F238E27FC236}">
                <a16:creationId xmlns:a16="http://schemas.microsoft.com/office/drawing/2014/main" id="{66D41537-0179-44C7-9CE7-F8A019C22498}"/>
              </a:ext>
            </a:extLst>
          </p:cNvPr>
          <p:cNvSpPr/>
          <p:nvPr/>
        </p:nvSpPr>
        <p:spPr bwMode="auto">
          <a:xfrm>
            <a:off x="180926" y="3051175"/>
            <a:ext cx="1115217" cy="800412"/>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endParaRPr lang="en-US" sz="1000" b="1" i="1">
              <a:solidFill>
                <a:srgbClr val="009DB0"/>
              </a:solidFill>
              <a:latin typeface="+mj-lt"/>
            </a:endParaRPr>
          </a:p>
          <a:p>
            <a:pPr algn="ctr"/>
            <a:r>
              <a:rPr lang="en-US" sz="1000" b="1" i="1">
                <a:solidFill>
                  <a:srgbClr val="009DB0"/>
                </a:solidFill>
                <a:latin typeface="+mj-lt"/>
              </a:rPr>
              <a:t>Offers </a:t>
            </a:r>
          </a:p>
        </p:txBody>
      </p:sp>
      <p:pic>
        <p:nvPicPr>
          <p:cNvPr id="66" name="Graphic 65" descr="Continuous Improvement">
            <a:extLst>
              <a:ext uri="{FF2B5EF4-FFF2-40B4-BE49-F238E27FC236}">
                <a16:creationId xmlns:a16="http://schemas.microsoft.com/office/drawing/2014/main" id="{FF133E46-81B9-416B-A20A-8008DDC1A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351" y="3172446"/>
            <a:ext cx="569432" cy="569432"/>
          </a:xfrm>
          <a:prstGeom prst="rect">
            <a:avLst/>
          </a:prstGeom>
        </p:spPr>
      </p:pic>
      <p:cxnSp>
        <p:nvCxnSpPr>
          <p:cNvPr id="124" name="Connecteur droit 123">
            <a:extLst>
              <a:ext uri="{FF2B5EF4-FFF2-40B4-BE49-F238E27FC236}">
                <a16:creationId xmlns:a16="http://schemas.microsoft.com/office/drawing/2014/main" id="{71092F46-9F1B-4F12-B36B-C7434AE9E90A}"/>
              </a:ext>
            </a:extLst>
          </p:cNvPr>
          <p:cNvCxnSpPr>
            <a:cxnSpLocks/>
          </p:cNvCxnSpPr>
          <p:nvPr/>
        </p:nvCxnSpPr>
        <p:spPr bwMode="auto">
          <a:xfrm>
            <a:off x="109668" y="1137079"/>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6" name="ZoneTexte 125">
            <a:extLst>
              <a:ext uri="{FF2B5EF4-FFF2-40B4-BE49-F238E27FC236}">
                <a16:creationId xmlns:a16="http://schemas.microsoft.com/office/drawing/2014/main" id="{151106BD-F2CC-4CFD-8253-12BFC1A6C765}"/>
              </a:ext>
            </a:extLst>
          </p:cNvPr>
          <p:cNvSpPr txBox="1"/>
          <p:nvPr/>
        </p:nvSpPr>
        <p:spPr>
          <a:xfrm>
            <a:off x="2118648" y="998673"/>
            <a:ext cx="6009953" cy="251817"/>
          </a:xfrm>
          <a:prstGeom prst="rect">
            <a:avLst/>
          </a:prstGeom>
          <a:solidFill>
            <a:schemeClr val="bg1"/>
          </a:solidFill>
        </p:spPr>
        <p:txBody>
          <a:bodyPr wrap="square" rtlCol="0">
            <a:noAutofit/>
          </a:bodyPr>
          <a:lstStyle/>
          <a:p>
            <a:pPr algn="ctr"/>
            <a:r>
              <a:rPr lang="en-US" sz="1100" b="1">
                <a:solidFill>
                  <a:srgbClr val="009DB0"/>
                </a:solidFill>
                <a:latin typeface="+mj-lt"/>
              </a:rPr>
              <a:t>Key distribution channels leveraged by each CG’s brands</a:t>
            </a:r>
          </a:p>
        </p:txBody>
      </p:sp>
      <p:pic>
        <p:nvPicPr>
          <p:cNvPr id="131" name="Image 130">
            <a:extLst>
              <a:ext uri="{FF2B5EF4-FFF2-40B4-BE49-F238E27FC236}">
                <a16:creationId xmlns:a16="http://schemas.microsoft.com/office/drawing/2014/main" id="{80684131-62BE-4ADA-873D-A74882A57789}"/>
              </a:ext>
            </a:extLst>
          </p:cNvPr>
          <p:cNvPicPr>
            <a:picLocks noChangeAspect="1"/>
          </p:cNvPicPr>
          <p:nvPr/>
        </p:nvPicPr>
        <p:blipFill>
          <a:blip r:embed="rId8"/>
          <a:stretch>
            <a:fillRect/>
          </a:stretch>
        </p:blipFill>
        <p:spPr>
          <a:xfrm>
            <a:off x="1578833" y="1628400"/>
            <a:ext cx="971391" cy="273982"/>
          </a:xfrm>
          <a:prstGeom prst="rect">
            <a:avLst/>
          </a:prstGeom>
        </p:spPr>
      </p:pic>
      <p:sp>
        <p:nvSpPr>
          <p:cNvPr id="132" name="Rectangle 131">
            <a:extLst>
              <a:ext uri="{FF2B5EF4-FFF2-40B4-BE49-F238E27FC236}">
                <a16:creationId xmlns:a16="http://schemas.microsoft.com/office/drawing/2014/main" id="{8EC5DFE7-D0FB-4B42-BC07-5D1E7CA1963F}"/>
              </a:ext>
            </a:extLst>
          </p:cNvPr>
          <p:cNvSpPr/>
          <p:nvPr/>
        </p:nvSpPr>
        <p:spPr bwMode="auto">
          <a:xfrm rot="16200000">
            <a:off x="-807856" y="4913372"/>
            <a:ext cx="2471538" cy="497471"/>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i="1">
                <a:solidFill>
                  <a:srgbClr val="009DB0"/>
                </a:solidFill>
                <a:latin typeface="+mj-lt"/>
              </a:rPr>
              <a:t>Distribution channels</a:t>
            </a:r>
          </a:p>
        </p:txBody>
      </p:sp>
      <p:sp>
        <p:nvSpPr>
          <p:cNvPr id="133" name="Rectangle 132">
            <a:extLst>
              <a:ext uri="{FF2B5EF4-FFF2-40B4-BE49-F238E27FC236}">
                <a16:creationId xmlns:a16="http://schemas.microsoft.com/office/drawing/2014/main" id="{6B73D979-4682-4452-99F2-6071A9F21D86}"/>
              </a:ext>
            </a:extLst>
          </p:cNvPr>
          <p:cNvSpPr/>
          <p:nvPr/>
        </p:nvSpPr>
        <p:spPr bwMode="auto">
          <a:xfrm rot="16200000">
            <a:off x="793886" y="3917553"/>
            <a:ext cx="457793" cy="497471"/>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US" sz="900" b="1" i="1">
                <a:solidFill>
                  <a:srgbClr val="009DB0"/>
                </a:solidFill>
                <a:latin typeface="+mj-lt"/>
              </a:rPr>
              <a:t>Direct</a:t>
            </a:r>
          </a:p>
        </p:txBody>
      </p:sp>
      <p:sp>
        <p:nvSpPr>
          <p:cNvPr id="134" name="Rectangle 133">
            <a:extLst>
              <a:ext uri="{FF2B5EF4-FFF2-40B4-BE49-F238E27FC236}">
                <a16:creationId xmlns:a16="http://schemas.microsoft.com/office/drawing/2014/main" id="{A38DA573-342A-4320-B371-28FD345DA4EA}"/>
              </a:ext>
            </a:extLst>
          </p:cNvPr>
          <p:cNvSpPr/>
          <p:nvPr/>
        </p:nvSpPr>
        <p:spPr bwMode="auto">
          <a:xfrm rot="16200000">
            <a:off x="67953" y="5194797"/>
            <a:ext cx="1925087" cy="497471"/>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b="1" i="1">
                <a:solidFill>
                  <a:srgbClr val="009DB0"/>
                </a:solidFill>
                <a:latin typeface="+mj-lt"/>
              </a:rPr>
              <a:t>Indirect</a:t>
            </a:r>
          </a:p>
        </p:txBody>
      </p:sp>
      <p:sp>
        <p:nvSpPr>
          <p:cNvPr id="153" name="Rectangle 152">
            <a:extLst>
              <a:ext uri="{FF2B5EF4-FFF2-40B4-BE49-F238E27FC236}">
                <a16:creationId xmlns:a16="http://schemas.microsoft.com/office/drawing/2014/main" id="{51363AF8-1824-4BD5-B983-C289366EADC7}"/>
              </a:ext>
            </a:extLst>
          </p:cNvPr>
          <p:cNvSpPr/>
          <p:nvPr/>
        </p:nvSpPr>
        <p:spPr bwMode="auto">
          <a:xfrm>
            <a:off x="1398405" y="3938705"/>
            <a:ext cx="8281606" cy="448079"/>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kumimoji="0" lang="en-US" sz="1000" b="0" i="0" u="none" strike="noStrike" cap="none" normalizeH="0" baseline="0">
              <a:ln>
                <a:noFill/>
              </a:ln>
              <a:solidFill>
                <a:schemeClr val="tx1"/>
              </a:solidFill>
              <a:effectLst/>
              <a:latin typeface="Trebuchet MS" pitchFamily="34" charset="0"/>
            </a:endParaRPr>
          </a:p>
        </p:txBody>
      </p:sp>
      <p:sp>
        <p:nvSpPr>
          <p:cNvPr id="162" name="Rectangle 161">
            <a:extLst>
              <a:ext uri="{FF2B5EF4-FFF2-40B4-BE49-F238E27FC236}">
                <a16:creationId xmlns:a16="http://schemas.microsoft.com/office/drawing/2014/main" id="{5C338374-92CA-49BA-889A-2F3C0A188A30}"/>
              </a:ext>
            </a:extLst>
          </p:cNvPr>
          <p:cNvSpPr/>
          <p:nvPr/>
        </p:nvSpPr>
        <p:spPr bwMode="auto">
          <a:xfrm>
            <a:off x="4297290" y="4480989"/>
            <a:ext cx="5405095" cy="1916888"/>
          </a:xfrm>
          <a:prstGeom prst="rect">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gn="ctr">
              <a:buClr>
                <a:schemeClr val="tx1"/>
              </a:buClr>
              <a:defRPr/>
            </a:pPr>
            <a:endParaRPr lang="en-US" sz="1000">
              <a:latin typeface="Trebuchet MS"/>
            </a:endParaRPr>
          </a:p>
        </p:txBody>
      </p:sp>
      <p:sp>
        <p:nvSpPr>
          <p:cNvPr id="165" name="Rectangle 164">
            <a:extLst>
              <a:ext uri="{FF2B5EF4-FFF2-40B4-BE49-F238E27FC236}">
                <a16:creationId xmlns:a16="http://schemas.microsoft.com/office/drawing/2014/main" id="{7D83975A-02BA-4855-8E99-17C6EBCE0B86}"/>
              </a:ext>
            </a:extLst>
          </p:cNvPr>
          <p:cNvSpPr/>
          <p:nvPr/>
        </p:nvSpPr>
        <p:spPr bwMode="auto">
          <a:xfrm>
            <a:off x="1441754" y="4480989"/>
            <a:ext cx="2637380" cy="1916887"/>
          </a:xfrm>
          <a:prstGeom prst="rect">
            <a:avLst/>
          </a:prstGeom>
          <a:solidFill>
            <a:schemeClr val="bg1">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bodyPr>
          <a:lstStyle/>
          <a:p>
            <a:pPr marL="0" lvl="1" algn="ctr">
              <a:buClr>
                <a:schemeClr val="tx1"/>
              </a:buClr>
              <a:defRPr/>
            </a:pPr>
            <a:endParaRPr lang="en-US" sz="1000">
              <a:latin typeface="Trebuchet MS"/>
            </a:endParaRPr>
          </a:p>
          <a:p>
            <a:pPr marL="0" lvl="1" algn="ctr">
              <a:buClr>
                <a:schemeClr val="tx1"/>
              </a:buClr>
              <a:defRPr/>
            </a:pPr>
            <a:r>
              <a:rPr lang="en-US" sz="1000" b="1">
                <a:solidFill>
                  <a:srgbClr val="009DB0"/>
                </a:solidFill>
                <a:latin typeface="Trebuchet MS"/>
              </a:rPr>
              <a:t>“</a:t>
            </a:r>
            <a:r>
              <a:rPr lang="en-US" sz="1000" b="1" err="1">
                <a:solidFill>
                  <a:srgbClr val="009DB0"/>
                </a:solidFill>
                <a:latin typeface="Trebuchet MS"/>
              </a:rPr>
              <a:t>Interprofessionalité</a:t>
            </a:r>
            <a:r>
              <a:rPr lang="en-US" sz="1000" b="1">
                <a:solidFill>
                  <a:srgbClr val="009DB0"/>
                </a:solidFill>
                <a:latin typeface="Trebuchet MS"/>
              </a:rPr>
              <a:t>” model </a:t>
            </a:r>
            <a:endParaRPr lang="en-US" sz="1000">
              <a:solidFill>
                <a:srgbClr val="009DB0"/>
              </a:solidFill>
              <a:latin typeface="Trebuchet MS"/>
            </a:endParaRPr>
          </a:p>
          <a:p>
            <a:pPr marL="0" lvl="1">
              <a:buClr>
                <a:schemeClr val="tx1"/>
              </a:buClr>
              <a:defRPr/>
            </a:pPr>
            <a:r>
              <a:rPr lang="en-US" sz="1000"/>
              <a:t>L</a:t>
            </a:r>
            <a:r>
              <a:rPr lang="en-US" sz="1000">
                <a:latin typeface="Trebuchet MS"/>
              </a:rPr>
              <a:t>everaging </a:t>
            </a:r>
            <a:r>
              <a:rPr lang="en-US" sz="1000" b="1">
                <a:solidFill>
                  <a:srgbClr val="009DB0"/>
                </a:solidFill>
                <a:latin typeface="Trebuchet MS"/>
              </a:rPr>
              <a:t>adjacent activities </a:t>
            </a:r>
            <a:r>
              <a:rPr lang="en-US" sz="1000">
                <a:latin typeface="Trebuchet MS"/>
              </a:rPr>
              <a:t>as prescribers (or “business getters”):</a:t>
            </a:r>
          </a:p>
          <a:p>
            <a:pPr marL="171450" lvl="1" indent="-171450">
              <a:buClr>
                <a:schemeClr val="tx1"/>
              </a:buClr>
              <a:buFont typeface="Wingdings" panose="05000000000000000000" pitchFamily="2" charset="2"/>
              <a:buChar char="§"/>
              <a:defRPr/>
            </a:pPr>
            <a:r>
              <a:rPr lang="en-US" sz="1000">
                <a:latin typeface="Trebuchet MS"/>
              </a:rPr>
              <a:t>Network of</a:t>
            </a:r>
            <a:r>
              <a:rPr lang="en-US" sz="1000">
                <a:solidFill>
                  <a:schemeClr val="tx2"/>
                </a:solidFill>
                <a:latin typeface="Trebuchet MS"/>
              </a:rPr>
              <a:t> </a:t>
            </a:r>
            <a:r>
              <a:rPr lang="en-US" sz="1000" b="1">
                <a:solidFill>
                  <a:srgbClr val="009DB0"/>
                </a:solidFill>
                <a:latin typeface="Trebuchet MS"/>
              </a:rPr>
              <a:t>600+ CPAs</a:t>
            </a:r>
            <a:r>
              <a:rPr lang="en-US" sz="1000">
                <a:solidFill>
                  <a:schemeClr val="tx2"/>
                </a:solidFill>
              </a:rPr>
              <a:t> </a:t>
            </a:r>
            <a:r>
              <a:rPr lang="en-US" sz="1000"/>
              <a:t>(amounting for </a:t>
            </a:r>
            <a:r>
              <a:rPr lang="en-US" sz="1000" i="1"/>
              <a:t>~39% of collected savings by Expert &amp; Finance</a:t>
            </a:r>
            <a:r>
              <a:rPr lang="en-US" sz="1000"/>
              <a:t>)</a:t>
            </a:r>
          </a:p>
          <a:p>
            <a:pPr marL="171450" lvl="1" indent="-171450">
              <a:buClr>
                <a:schemeClr val="tx1"/>
              </a:buClr>
              <a:buFont typeface="Wingdings" panose="05000000000000000000" pitchFamily="2" charset="2"/>
              <a:buChar char="§"/>
              <a:defRPr/>
            </a:pPr>
            <a:r>
              <a:rPr lang="en-US" sz="1000" b="1">
                <a:solidFill>
                  <a:srgbClr val="009DB0"/>
                </a:solidFill>
                <a:latin typeface="Trebuchet MS"/>
              </a:rPr>
              <a:t>Notaries</a:t>
            </a:r>
          </a:p>
          <a:p>
            <a:pPr marL="171450" lvl="1" indent="-171450">
              <a:buClr>
                <a:schemeClr val="tx1"/>
              </a:buClr>
              <a:buFont typeface="Wingdings" panose="05000000000000000000" pitchFamily="2" charset="2"/>
              <a:buChar char="§"/>
              <a:defRPr/>
            </a:pPr>
            <a:r>
              <a:rPr lang="en-US" sz="1000" b="1">
                <a:solidFill>
                  <a:srgbClr val="009DB0"/>
                </a:solidFill>
                <a:latin typeface="Trebuchet MS"/>
              </a:rPr>
              <a:t>Tax lawyers</a:t>
            </a:r>
          </a:p>
          <a:p>
            <a:pPr marL="171450" lvl="1" indent="-171450" algn="ctr">
              <a:buClr>
                <a:schemeClr val="tx1"/>
              </a:buClr>
              <a:buFont typeface="Arial" panose="020B0604020202020204" pitchFamily="34" charset="0"/>
              <a:buChar char="•"/>
              <a:defRPr/>
            </a:pPr>
            <a:endParaRPr lang="en-US" sz="1000">
              <a:latin typeface="Trebuchet MS"/>
            </a:endParaRPr>
          </a:p>
        </p:txBody>
      </p:sp>
      <p:pic>
        <p:nvPicPr>
          <p:cNvPr id="167" name="Graphic 90" descr="Close">
            <a:extLst>
              <a:ext uri="{FF2B5EF4-FFF2-40B4-BE49-F238E27FC236}">
                <a16:creationId xmlns:a16="http://schemas.microsoft.com/office/drawing/2014/main" id="{EFB62A28-B9D1-4D4A-9ED2-E8A401DFEEB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83" y="5445603"/>
            <a:ext cx="252177" cy="252177"/>
          </a:xfrm>
          <a:prstGeom prst="rect">
            <a:avLst/>
          </a:prstGeom>
        </p:spPr>
      </p:pic>
      <p:pic>
        <p:nvPicPr>
          <p:cNvPr id="197" name="Graphic 95" descr="Checkmark">
            <a:extLst>
              <a:ext uri="{FF2B5EF4-FFF2-40B4-BE49-F238E27FC236}">
                <a16:creationId xmlns:a16="http://schemas.microsoft.com/office/drawing/2014/main" id="{D43D5EBE-79E8-45F7-9613-4BA9D82D08B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4500" y="4051206"/>
            <a:ext cx="277395" cy="277395"/>
          </a:xfrm>
          <a:prstGeom prst="rect">
            <a:avLst/>
          </a:prstGeom>
        </p:spPr>
      </p:pic>
      <p:cxnSp>
        <p:nvCxnSpPr>
          <p:cNvPr id="199" name="Connecteur droit avec flèche 198">
            <a:extLst>
              <a:ext uri="{FF2B5EF4-FFF2-40B4-BE49-F238E27FC236}">
                <a16:creationId xmlns:a16="http://schemas.microsoft.com/office/drawing/2014/main" id="{5B53BBFC-1B39-4DB6-8859-009EFFF0FC37}"/>
              </a:ext>
            </a:extLst>
          </p:cNvPr>
          <p:cNvCxnSpPr/>
          <p:nvPr/>
        </p:nvCxnSpPr>
        <p:spPr bwMode="auto">
          <a:xfrm>
            <a:off x="1449517" y="1435110"/>
            <a:ext cx="6843328" cy="0"/>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201" name="ZoneTexte 200">
            <a:extLst>
              <a:ext uri="{FF2B5EF4-FFF2-40B4-BE49-F238E27FC236}">
                <a16:creationId xmlns:a16="http://schemas.microsoft.com/office/drawing/2014/main" id="{E38EF276-A2B8-437F-B0E5-549E99093C74}"/>
              </a:ext>
            </a:extLst>
          </p:cNvPr>
          <p:cNvSpPr txBox="1"/>
          <p:nvPr/>
        </p:nvSpPr>
        <p:spPr>
          <a:xfrm>
            <a:off x="4935600" y="1203030"/>
            <a:ext cx="444352" cy="246221"/>
          </a:xfrm>
          <a:prstGeom prst="rect">
            <a:avLst/>
          </a:prstGeom>
          <a:noFill/>
          <a:ln>
            <a:noFill/>
          </a:ln>
        </p:spPr>
        <p:txBody>
          <a:bodyPr wrap="none" rtlCol="0">
            <a:spAutoFit/>
          </a:bodyPr>
          <a:lstStyle/>
          <a:p>
            <a:r>
              <a:rPr lang="en-US" sz="1000" i="1">
                <a:solidFill>
                  <a:schemeClr val="tx2"/>
                </a:solidFill>
                <a:latin typeface="+mj-lt"/>
              </a:rPr>
              <a:t>B2C</a:t>
            </a:r>
          </a:p>
        </p:txBody>
      </p:sp>
      <p:cxnSp>
        <p:nvCxnSpPr>
          <p:cNvPr id="202" name="Connecteur droit avec flèche 201">
            <a:extLst>
              <a:ext uri="{FF2B5EF4-FFF2-40B4-BE49-F238E27FC236}">
                <a16:creationId xmlns:a16="http://schemas.microsoft.com/office/drawing/2014/main" id="{CA236ED2-07D7-4838-94EC-EA4E81F2D93D}"/>
              </a:ext>
            </a:extLst>
          </p:cNvPr>
          <p:cNvCxnSpPr>
            <a:cxnSpLocks/>
          </p:cNvCxnSpPr>
          <p:nvPr/>
        </p:nvCxnSpPr>
        <p:spPr bwMode="auto">
          <a:xfrm>
            <a:off x="8446221" y="1435110"/>
            <a:ext cx="1170490" cy="0"/>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204" name="ZoneTexte 203">
            <a:extLst>
              <a:ext uri="{FF2B5EF4-FFF2-40B4-BE49-F238E27FC236}">
                <a16:creationId xmlns:a16="http://schemas.microsoft.com/office/drawing/2014/main" id="{9779E356-B8CA-4336-A558-BE6436A766B7}"/>
              </a:ext>
            </a:extLst>
          </p:cNvPr>
          <p:cNvSpPr txBox="1"/>
          <p:nvPr/>
        </p:nvSpPr>
        <p:spPr>
          <a:xfrm>
            <a:off x="8801275" y="1203030"/>
            <a:ext cx="442750" cy="246221"/>
          </a:xfrm>
          <a:prstGeom prst="rect">
            <a:avLst/>
          </a:prstGeom>
          <a:noFill/>
          <a:ln>
            <a:noFill/>
          </a:ln>
        </p:spPr>
        <p:txBody>
          <a:bodyPr wrap="none" rtlCol="0">
            <a:spAutoFit/>
          </a:bodyPr>
          <a:lstStyle/>
          <a:p>
            <a:r>
              <a:rPr lang="en-US" sz="1000" i="1">
                <a:solidFill>
                  <a:schemeClr val="tx2"/>
                </a:solidFill>
                <a:latin typeface="+mj-lt"/>
              </a:rPr>
              <a:t>B2B</a:t>
            </a:r>
          </a:p>
        </p:txBody>
      </p:sp>
      <p:pic>
        <p:nvPicPr>
          <p:cNvPr id="206" name="Graphic 95" descr="Checkmark">
            <a:extLst>
              <a:ext uri="{FF2B5EF4-FFF2-40B4-BE49-F238E27FC236}">
                <a16:creationId xmlns:a16="http://schemas.microsoft.com/office/drawing/2014/main" id="{94B72603-7B45-47B3-8CB4-F18B0BE28DF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92814" y="4511656"/>
            <a:ext cx="277395" cy="277395"/>
          </a:xfrm>
          <a:prstGeom prst="rect">
            <a:avLst/>
          </a:prstGeom>
        </p:spPr>
      </p:pic>
      <p:pic>
        <p:nvPicPr>
          <p:cNvPr id="208" name="Picture 2" descr="Les experts comptables « ne veulent pas polémiquer »">
            <a:extLst>
              <a:ext uri="{FF2B5EF4-FFF2-40B4-BE49-F238E27FC236}">
                <a16:creationId xmlns:a16="http://schemas.microsoft.com/office/drawing/2014/main" id="{F6B99192-A588-4751-AE83-264A4320621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51374" y="6139970"/>
            <a:ext cx="434304" cy="211138"/>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Expertise Comptable et Commissariat aux Comptes - ALTONEO">
            <a:extLst>
              <a:ext uri="{FF2B5EF4-FFF2-40B4-BE49-F238E27FC236}">
                <a16:creationId xmlns:a16="http://schemas.microsoft.com/office/drawing/2014/main" id="{0466229E-0F0E-482B-A9C5-17AE5CB57DDD}"/>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75662" y="6104669"/>
            <a:ext cx="434304" cy="210409"/>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6" descr="Fidal : Cabinet d'Avocats en Droit des Affaires">
            <a:extLst>
              <a:ext uri="{FF2B5EF4-FFF2-40B4-BE49-F238E27FC236}">
                <a16:creationId xmlns:a16="http://schemas.microsoft.com/office/drawing/2014/main" id="{679242F1-C3DF-40D9-995B-07E9278E078D}"/>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8122" y="6133693"/>
            <a:ext cx="808232" cy="152607"/>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215">
            <a:extLst>
              <a:ext uri="{FF2B5EF4-FFF2-40B4-BE49-F238E27FC236}">
                <a16:creationId xmlns:a16="http://schemas.microsoft.com/office/drawing/2014/main" id="{4302D708-C72F-4B30-8A36-7890949C78DC}"/>
              </a:ext>
            </a:extLst>
          </p:cNvPr>
          <p:cNvSpPr/>
          <p:nvPr/>
        </p:nvSpPr>
        <p:spPr bwMode="auto">
          <a:xfrm>
            <a:off x="1328286" y="1332680"/>
            <a:ext cx="2863422" cy="5154179"/>
          </a:xfrm>
          <a:prstGeom prst="rect">
            <a:avLst/>
          </a:prstGeom>
          <a:noFill/>
          <a:ln w="19050" cap="flat" cmpd="sng" algn="ctr">
            <a:solidFill>
              <a:srgbClr val="009DB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218" name="Rectangle 217">
            <a:extLst>
              <a:ext uri="{FF2B5EF4-FFF2-40B4-BE49-F238E27FC236}">
                <a16:creationId xmlns:a16="http://schemas.microsoft.com/office/drawing/2014/main" id="{3C73ED37-7CAC-404E-94F0-1277A5B827E7}"/>
              </a:ext>
            </a:extLst>
          </p:cNvPr>
          <p:cNvSpPr/>
          <p:nvPr/>
        </p:nvSpPr>
        <p:spPr bwMode="auto">
          <a:xfrm>
            <a:off x="4359890" y="6632306"/>
            <a:ext cx="593110" cy="156186"/>
          </a:xfrm>
          <a:prstGeom prst="rect">
            <a:avLst/>
          </a:prstGeom>
          <a:noFill/>
          <a:ln w="19050" cap="flat" cmpd="sng" algn="ctr">
            <a:solidFill>
              <a:srgbClr val="009DB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latin typeface="Trebuchet MS" pitchFamily="34" charset="0"/>
            </a:endParaRPr>
          </a:p>
        </p:txBody>
      </p:sp>
      <p:sp>
        <p:nvSpPr>
          <p:cNvPr id="220" name="ZoneTexte 219">
            <a:extLst>
              <a:ext uri="{FF2B5EF4-FFF2-40B4-BE49-F238E27FC236}">
                <a16:creationId xmlns:a16="http://schemas.microsoft.com/office/drawing/2014/main" id="{7349D1BB-8584-4173-B1B3-F7DD4F1CD42A}"/>
              </a:ext>
            </a:extLst>
          </p:cNvPr>
          <p:cNvSpPr txBox="1"/>
          <p:nvPr/>
        </p:nvSpPr>
        <p:spPr>
          <a:xfrm>
            <a:off x="5017589" y="6603535"/>
            <a:ext cx="2914580" cy="215444"/>
          </a:xfrm>
          <a:prstGeom prst="rect">
            <a:avLst/>
          </a:prstGeom>
          <a:noFill/>
        </p:spPr>
        <p:txBody>
          <a:bodyPr wrap="none" rtlCol="0">
            <a:spAutoFit/>
          </a:bodyPr>
          <a:lstStyle/>
          <a:p>
            <a:r>
              <a:rPr lang="en-US" sz="800" i="1">
                <a:latin typeface="+mj-lt"/>
              </a:rPr>
              <a:t>CG’s brands leveraging indirect distribution channels</a:t>
            </a:r>
          </a:p>
        </p:txBody>
      </p:sp>
      <p:sp>
        <p:nvSpPr>
          <p:cNvPr id="4" name="Espace réservé du texte 2">
            <a:extLst>
              <a:ext uri="{FF2B5EF4-FFF2-40B4-BE49-F238E27FC236}">
                <a16:creationId xmlns:a16="http://schemas.microsoft.com/office/drawing/2014/main" id="{83A8633A-E171-4FB7-B850-D2F42FE57ADA}"/>
              </a:ext>
            </a:extLst>
          </p:cNvPr>
          <p:cNvSpPr txBox="1">
            <a:spLocks/>
          </p:cNvSpPr>
          <p:nvPr/>
        </p:nvSpPr>
        <p:spPr>
          <a:xfrm>
            <a:off x="1" y="6577200"/>
            <a:ext cx="2835759"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t>CG’s website; 1. WM: wealth management; 2. CPA: </a:t>
            </a:r>
            <a:r>
              <a:rPr kumimoji="0" lang="en-US" sz="600" b="0" i="1" u="none" strike="noStrike" cap="none" normalizeH="0" baseline="0">
                <a:ln>
                  <a:noFill/>
                </a:ln>
                <a:solidFill>
                  <a:schemeClr val="tx1"/>
                </a:solidFill>
                <a:effectLst/>
                <a:latin typeface="Trebuchet MS" pitchFamily="34" charset="0"/>
              </a:rPr>
              <a:t>Certified Professional accountants</a:t>
            </a:r>
            <a:endParaRPr lang="en-US" sz="600" i="1" kern="0">
              <a:latin typeface="+mn-lt"/>
            </a:endParaRPr>
          </a:p>
        </p:txBody>
      </p:sp>
    </p:spTree>
    <p:extLst>
      <p:ext uri="{BB962C8B-B14F-4D97-AF65-F5344CB8AC3E}">
        <p14:creationId xmlns:p14="http://schemas.microsoft.com/office/powerpoint/2010/main" val="338545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D47FB8-2867-440B-A899-E76EE761CA38}"/>
              </a:ext>
            </a:extLst>
          </p:cNvPr>
          <p:cNvSpPr>
            <a:spLocks noGrp="1"/>
          </p:cNvSpPr>
          <p:nvPr>
            <p:ph type="ctrTitle"/>
          </p:nvPr>
        </p:nvSpPr>
        <p:spPr/>
        <p:txBody>
          <a:bodyPr/>
          <a:lstStyle/>
          <a:p>
            <a:r>
              <a:rPr lang="en-US" sz="1300"/>
              <a:t>CG’s </a:t>
            </a:r>
            <a:r>
              <a:rPr lang="en-US" sz="1300">
                <a:solidFill>
                  <a:srgbClr val="00ABB9"/>
                </a:solidFill>
              </a:rPr>
              <a:t>indirect distribution model </a:t>
            </a:r>
            <a:r>
              <a:rPr lang="en-US" sz="1300"/>
              <a:t>is based on the </a:t>
            </a:r>
            <a:r>
              <a:rPr lang="en-US" sz="1300">
                <a:solidFill>
                  <a:srgbClr val="00ABB9"/>
                </a:solidFill>
              </a:rPr>
              <a:t>sharing of fees paid by end-customers </a:t>
            </a:r>
            <a:r>
              <a:rPr lang="en-US" sz="1300"/>
              <a:t>with their </a:t>
            </a:r>
            <a:r>
              <a:rPr lang="en-US" sz="1300">
                <a:solidFill>
                  <a:srgbClr val="00ABB9"/>
                </a:solidFill>
              </a:rPr>
              <a:t>“business getters”</a:t>
            </a:r>
          </a:p>
        </p:txBody>
      </p:sp>
      <p:sp>
        <p:nvSpPr>
          <p:cNvPr id="3" name="Espace réservé du texte 2">
            <a:extLst>
              <a:ext uri="{FF2B5EF4-FFF2-40B4-BE49-F238E27FC236}">
                <a16:creationId xmlns:a16="http://schemas.microsoft.com/office/drawing/2014/main" id="{025D8822-C854-4A29-9B46-5E325184CE13}"/>
              </a:ext>
            </a:extLst>
          </p:cNvPr>
          <p:cNvSpPr>
            <a:spLocks noGrp="1"/>
          </p:cNvSpPr>
          <p:nvPr>
            <p:ph type="body" sz="quarter" idx="4294967295"/>
          </p:nvPr>
        </p:nvSpPr>
        <p:spPr>
          <a:xfrm>
            <a:off x="0" y="6580188"/>
            <a:ext cx="7131050" cy="244475"/>
          </a:xfrm>
        </p:spPr>
        <p:txBody>
          <a:bodyPr/>
          <a:lstStyle/>
          <a:p>
            <a:pPr marL="0" indent="0">
              <a:buNone/>
            </a:pPr>
            <a:r>
              <a:rPr lang="en-US" sz="600"/>
              <a:t>1. E&amp;F: Expert &amp; Finance</a:t>
            </a:r>
          </a:p>
        </p:txBody>
      </p:sp>
      <p:cxnSp>
        <p:nvCxnSpPr>
          <p:cNvPr id="9" name="Connecteur droit 8">
            <a:extLst>
              <a:ext uri="{FF2B5EF4-FFF2-40B4-BE49-F238E27FC236}">
                <a16:creationId xmlns:a16="http://schemas.microsoft.com/office/drawing/2014/main" id="{E522E030-BD6C-47ED-9E51-A5430BF021C9}"/>
              </a:ext>
            </a:extLst>
          </p:cNvPr>
          <p:cNvCxnSpPr>
            <a:cxnSpLocks/>
          </p:cNvCxnSpPr>
          <p:nvPr/>
        </p:nvCxnSpPr>
        <p:spPr bwMode="auto">
          <a:xfrm flipV="1">
            <a:off x="209482" y="1127199"/>
            <a:ext cx="6545314" cy="7326"/>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 name="ZoneTexte 10">
            <a:extLst>
              <a:ext uri="{FF2B5EF4-FFF2-40B4-BE49-F238E27FC236}">
                <a16:creationId xmlns:a16="http://schemas.microsoft.com/office/drawing/2014/main" id="{FE5F6139-FC3F-48E9-9CDE-721C41775839}"/>
              </a:ext>
            </a:extLst>
          </p:cNvPr>
          <p:cNvSpPr txBox="1"/>
          <p:nvPr/>
        </p:nvSpPr>
        <p:spPr>
          <a:xfrm>
            <a:off x="1447266" y="998672"/>
            <a:ext cx="4069747" cy="264380"/>
          </a:xfrm>
          <a:prstGeom prst="rect">
            <a:avLst/>
          </a:prstGeom>
          <a:solidFill>
            <a:schemeClr val="bg1"/>
          </a:solidFill>
        </p:spPr>
        <p:txBody>
          <a:bodyPr wrap="square" rtlCol="0">
            <a:noAutofit/>
          </a:bodyPr>
          <a:lstStyle/>
          <a:p>
            <a:pPr marL="180000"/>
            <a:r>
              <a:rPr lang="en-US" sz="1100" b="1">
                <a:solidFill>
                  <a:srgbClr val="00ABB9"/>
                </a:solidFill>
                <a:latin typeface="+mj-lt"/>
              </a:rPr>
              <a:t>Illustration of E&amp;F</a:t>
            </a:r>
            <a:r>
              <a:rPr lang="en-US" sz="1100" b="1" baseline="30000">
                <a:solidFill>
                  <a:srgbClr val="00ABB9"/>
                </a:solidFill>
                <a:latin typeface="+mj-lt"/>
              </a:rPr>
              <a:t>1</a:t>
            </a:r>
            <a:r>
              <a:rPr lang="en-US" sz="1100" b="1">
                <a:solidFill>
                  <a:srgbClr val="00ABB9"/>
                </a:solidFill>
                <a:latin typeface="+mj-lt"/>
              </a:rPr>
              <a:t> prescription by CPAs </a:t>
            </a:r>
          </a:p>
        </p:txBody>
      </p:sp>
      <p:sp>
        <p:nvSpPr>
          <p:cNvPr id="4" name="Rectangle 3">
            <a:extLst>
              <a:ext uri="{FF2B5EF4-FFF2-40B4-BE49-F238E27FC236}">
                <a16:creationId xmlns:a16="http://schemas.microsoft.com/office/drawing/2014/main" id="{CAB3427E-B34F-4DC5-A92D-1ADF25F61615}"/>
              </a:ext>
            </a:extLst>
          </p:cNvPr>
          <p:cNvSpPr/>
          <p:nvPr/>
        </p:nvSpPr>
        <p:spPr bwMode="auto">
          <a:xfrm>
            <a:off x="200745" y="1610492"/>
            <a:ext cx="512080" cy="1895393"/>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a:solidFill>
                  <a:schemeClr val="bg1"/>
                </a:solidFill>
                <a:latin typeface="+mj-lt"/>
              </a:rPr>
              <a:t>Global scheme</a:t>
            </a:r>
          </a:p>
        </p:txBody>
      </p:sp>
      <p:grpSp>
        <p:nvGrpSpPr>
          <p:cNvPr id="30" name="Group 29">
            <a:extLst>
              <a:ext uri="{FF2B5EF4-FFF2-40B4-BE49-F238E27FC236}">
                <a16:creationId xmlns:a16="http://schemas.microsoft.com/office/drawing/2014/main" id="{E9768049-A252-4A27-A619-B17BD7B9B61C}"/>
              </a:ext>
            </a:extLst>
          </p:cNvPr>
          <p:cNvGrpSpPr/>
          <p:nvPr/>
        </p:nvGrpSpPr>
        <p:grpSpPr>
          <a:xfrm>
            <a:off x="1539772" y="1954770"/>
            <a:ext cx="687002" cy="1533422"/>
            <a:chOff x="2247788" y="2256005"/>
            <a:chExt cx="914400" cy="1434787"/>
          </a:xfrm>
        </p:grpSpPr>
        <p:cxnSp>
          <p:nvCxnSpPr>
            <p:cNvPr id="15" name="Connector: Elbow 14">
              <a:extLst>
                <a:ext uri="{FF2B5EF4-FFF2-40B4-BE49-F238E27FC236}">
                  <a16:creationId xmlns:a16="http://schemas.microsoft.com/office/drawing/2014/main" id="{7D7D0C93-CC13-43FC-B9E1-B714A0A8335C}"/>
                </a:ext>
              </a:extLst>
            </p:cNvPr>
            <p:cNvCxnSpPr>
              <a:cxnSpLocks/>
            </p:cNvCxnSpPr>
            <p:nvPr/>
          </p:nvCxnSpPr>
          <p:spPr bwMode="auto">
            <a:xfrm>
              <a:off x="2247789" y="2940005"/>
              <a:ext cx="914399" cy="750787"/>
            </a:xfrm>
            <a:prstGeom prst="bentConnector3">
              <a:avLst/>
            </a:prstGeom>
            <a:solidFill>
              <a:schemeClr val="accent1"/>
            </a:solidFill>
            <a:ln w="12700" cap="flat" cmpd="sng" algn="ctr">
              <a:solidFill>
                <a:srgbClr val="009DB0"/>
              </a:solidFill>
              <a:prstDash val="solid"/>
              <a:round/>
              <a:headEnd type="none" w="med" len="med"/>
              <a:tailEnd type="triangle"/>
            </a:ln>
            <a:effectLst/>
          </p:spPr>
        </p:cxnSp>
        <p:cxnSp>
          <p:nvCxnSpPr>
            <p:cNvPr id="17" name="Connector: Elbow 16">
              <a:extLst>
                <a:ext uri="{FF2B5EF4-FFF2-40B4-BE49-F238E27FC236}">
                  <a16:creationId xmlns:a16="http://schemas.microsoft.com/office/drawing/2014/main" id="{60283DCA-C71A-4CBE-9164-326384EC6604}"/>
                </a:ext>
              </a:extLst>
            </p:cNvPr>
            <p:cNvCxnSpPr>
              <a:cxnSpLocks/>
            </p:cNvCxnSpPr>
            <p:nvPr/>
          </p:nvCxnSpPr>
          <p:spPr bwMode="auto">
            <a:xfrm flipV="1">
              <a:off x="2247788" y="2256005"/>
              <a:ext cx="914400" cy="684000"/>
            </a:xfrm>
            <a:prstGeom prst="bentConnector3">
              <a:avLst/>
            </a:prstGeom>
            <a:solidFill>
              <a:schemeClr val="accent1"/>
            </a:solidFill>
            <a:ln w="12700" cap="flat" cmpd="sng" algn="ctr">
              <a:solidFill>
                <a:srgbClr val="009DB0"/>
              </a:solidFill>
              <a:prstDash val="solid"/>
              <a:round/>
              <a:headEnd type="none" w="med" len="med"/>
              <a:tailEnd type="triangle"/>
            </a:ln>
            <a:effectLst/>
          </p:spPr>
        </p:cxnSp>
      </p:grpSp>
      <p:sp>
        <p:nvSpPr>
          <p:cNvPr id="22" name="TextBox 21">
            <a:extLst>
              <a:ext uri="{FF2B5EF4-FFF2-40B4-BE49-F238E27FC236}">
                <a16:creationId xmlns:a16="http://schemas.microsoft.com/office/drawing/2014/main" id="{AAB1FC09-A861-436F-A3B3-3920A90334EB}"/>
              </a:ext>
            </a:extLst>
          </p:cNvPr>
          <p:cNvSpPr txBox="1"/>
          <p:nvPr/>
        </p:nvSpPr>
        <p:spPr>
          <a:xfrm>
            <a:off x="2223687" y="1824423"/>
            <a:ext cx="1055607" cy="261610"/>
          </a:xfrm>
          <a:prstGeom prst="rect">
            <a:avLst/>
          </a:prstGeom>
          <a:noFill/>
        </p:spPr>
        <p:txBody>
          <a:bodyPr wrap="square" rtlCol="0">
            <a:spAutoFit/>
          </a:bodyPr>
          <a:lstStyle/>
          <a:p>
            <a:r>
              <a:rPr lang="en-US" sz="1100" i="1">
                <a:latin typeface="+mj-lt"/>
              </a:rPr>
              <a:t>Company</a:t>
            </a:r>
          </a:p>
        </p:txBody>
      </p:sp>
      <p:sp>
        <p:nvSpPr>
          <p:cNvPr id="23" name="TextBox 22">
            <a:extLst>
              <a:ext uri="{FF2B5EF4-FFF2-40B4-BE49-F238E27FC236}">
                <a16:creationId xmlns:a16="http://schemas.microsoft.com/office/drawing/2014/main" id="{0D49855D-D830-4160-A679-D1A408D22E4D}"/>
              </a:ext>
            </a:extLst>
          </p:cNvPr>
          <p:cNvSpPr txBox="1"/>
          <p:nvPr/>
        </p:nvSpPr>
        <p:spPr>
          <a:xfrm>
            <a:off x="2223686" y="3284712"/>
            <a:ext cx="878238" cy="430887"/>
          </a:xfrm>
          <a:prstGeom prst="rect">
            <a:avLst/>
          </a:prstGeom>
          <a:noFill/>
        </p:spPr>
        <p:txBody>
          <a:bodyPr wrap="square" rtlCol="0">
            <a:spAutoFit/>
          </a:bodyPr>
          <a:lstStyle/>
          <a:p>
            <a:r>
              <a:rPr lang="en-US" sz="1100" i="1" err="1">
                <a:latin typeface="+mj-lt"/>
              </a:rPr>
              <a:t>Personnal</a:t>
            </a:r>
            <a:r>
              <a:rPr lang="en-US" sz="1100" i="1">
                <a:latin typeface="+mj-lt"/>
              </a:rPr>
              <a:t> wealth</a:t>
            </a:r>
          </a:p>
        </p:txBody>
      </p:sp>
      <p:cxnSp>
        <p:nvCxnSpPr>
          <p:cNvPr id="32" name="Straight Arrow Connector 31">
            <a:extLst>
              <a:ext uri="{FF2B5EF4-FFF2-40B4-BE49-F238E27FC236}">
                <a16:creationId xmlns:a16="http://schemas.microsoft.com/office/drawing/2014/main" id="{E79B0D86-1DF1-4A09-A81A-E91FBDAA37EF}"/>
              </a:ext>
            </a:extLst>
          </p:cNvPr>
          <p:cNvCxnSpPr>
            <a:cxnSpLocks/>
            <a:stCxn id="22" idx="3"/>
          </p:cNvCxnSpPr>
          <p:nvPr/>
        </p:nvCxnSpPr>
        <p:spPr bwMode="auto">
          <a:xfrm flipV="1">
            <a:off x="3279294" y="1951188"/>
            <a:ext cx="470446" cy="4040"/>
          </a:xfrm>
          <a:prstGeom prst="straightConnector1">
            <a:avLst/>
          </a:prstGeom>
          <a:solidFill>
            <a:schemeClr val="accent1"/>
          </a:solidFill>
          <a:ln w="12700" cap="flat" cmpd="sng" algn="ctr">
            <a:solidFill>
              <a:srgbClr val="009DB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75B1A00B-0EF0-4A5E-A3BF-1522DBD3EA05}"/>
              </a:ext>
            </a:extLst>
          </p:cNvPr>
          <p:cNvCxnSpPr>
            <a:cxnSpLocks/>
            <a:stCxn id="23" idx="3"/>
          </p:cNvCxnSpPr>
          <p:nvPr/>
        </p:nvCxnSpPr>
        <p:spPr bwMode="auto">
          <a:xfrm flipV="1">
            <a:off x="3101924" y="3498520"/>
            <a:ext cx="2190546" cy="1636"/>
          </a:xfrm>
          <a:prstGeom prst="straightConnector1">
            <a:avLst/>
          </a:prstGeom>
          <a:solidFill>
            <a:schemeClr val="accent1"/>
          </a:solidFill>
          <a:ln w="12700" cap="flat" cmpd="sng" algn="ctr">
            <a:solidFill>
              <a:srgbClr val="009DB0"/>
            </a:solidFill>
            <a:prstDash val="solid"/>
            <a:round/>
            <a:headEnd type="none" w="med" len="med"/>
            <a:tailEnd type="triangle"/>
          </a:ln>
          <a:effectLst/>
        </p:spPr>
      </p:cxnSp>
      <p:pic>
        <p:nvPicPr>
          <p:cNvPr id="45" name="Picture 44">
            <a:extLst>
              <a:ext uri="{FF2B5EF4-FFF2-40B4-BE49-F238E27FC236}">
                <a16:creationId xmlns:a16="http://schemas.microsoft.com/office/drawing/2014/main" id="{42F4020F-794C-4904-8A11-908733FF0AA6}"/>
              </a:ext>
            </a:extLst>
          </p:cNvPr>
          <p:cNvPicPr>
            <a:picLocks noChangeAspect="1"/>
          </p:cNvPicPr>
          <p:nvPr/>
        </p:nvPicPr>
        <p:blipFill rotWithShape="1">
          <a:blip r:embed="rId2"/>
          <a:srcRect l="16541" r="67369"/>
          <a:stretch/>
        </p:blipFill>
        <p:spPr>
          <a:xfrm>
            <a:off x="5657438" y="3355322"/>
            <a:ext cx="1088621" cy="360277"/>
          </a:xfrm>
          <a:prstGeom prst="rect">
            <a:avLst/>
          </a:prstGeom>
        </p:spPr>
      </p:pic>
      <p:cxnSp>
        <p:nvCxnSpPr>
          <p:cNvPr id="47" name="Connector: Elbow 46">
            <a:extLst>
              <a:ext uri="{FF2B5EF4-FFF2-40B4-BE49-F238E27FC236}">
                <a16:creationId xmlns:a16="http://schemas.microsoft.com/office/drawing/2014/main" id="{9071449C-EADA-4236-AE67-797AB8DA587A}"/>
              </a:ext>
            </a:extLst>
          </p:cNvPr>
          <p:cNvCxnSpPr>
            <a:cxnSpLocks/>
            <a:stCxn id="59" idx="3"/>
            <a:endCxn id="45" idx="0"/>
          </p:cNvCxnSpPr>
          <p:nvPr/>
        </p:nvCxnSpPr>
        <p:spPr bwMode="auto">
          <a:xfrm>
            <a:off x="4260955" y="1955228"/>
            <a:ext cx="1940794" cy="1400094"/>
          </a:xfrm>
          <a:prstGeom prst="bentConnector2">
            <a:avLst/>
          </a:prstGeom>
          <a:solidFill>
            <a:schemeClr val="accent1"/>
          </a:solidFill>
          <a:ln w="12700" cap="flat" cmpd="sng" algn="ctr">
            <a:solidFill>
              <a:srgbClr val="009DB0"/>
            </a:solidFill>
            <a:prstDash val="solid"/>
            <a:round/>
            <a:headEnd type="none" w="med" len="med"/>
            <a:tailEnd type="triangle"/>
          </a:ln>
          <a:effectLst/>
        </p:spPr>
      </p:cxnSp>
      <p:cxnSp>
        <p:nvCxnSpPr>
          <p:cNvPr id="53" name="Connector: Elbow 52">
            <a:extLst>
              <a:ext uri="{FF2B5EF4-FFF2-40B4-BE49-F238E27FC236}">
                <a16:creationId xmlns:a16="http://schemas.microsoft.com/office/drawing/2014/main" id="{55E36BEA-BBC1-424A-A0D6-CF0FA3C60E04}"/>
              </a:ext>
            </a:extLst>
          </p:cNvPr>
          <p:cNvCxnSpPr>
            <a:cxnSpLocks/>
            <a:stCxn id="45" idx="0"/>
            <a:endCxn id="59" idx="2"/>
          </p:cNvCxnSpPr>
          <p:nvPr/>
        </p:nvCxnSpPr>
        <p:spPr bwMode="auto">
          <a:xfrm rot="16200000" flipV="1">
            <a:off x="4470252" y="1623825"/>
            <a:ext cx="1269289" cy="2193706"/>
          </a:xfrm>
          <a:prstGeom prst="bentConnector3">
            <a:avLst>
              <a:gd name="adj1" fmla="val 50000"/>
            </a:avLst>
          </a:prstGeom>
          <a:solidFill>
            <a:schemeClr val="accent1"/>
          </a:solidFill>
          <a:ln w="12700" cap="flat" cmpd="sng" algn="ctr">
            <a:solidFill>
              <a:schemeClr val="tx2"/>
            </a:solidFill>
            <a:prstDash val="lgDash"/>
            <a:round/>
            <a:headEnd type="none" w="med" len="med"/>
            <a:tailEnd type="triangle"/>
          </a:ln>
          <a:effectLst/>
        </p:spPr>
      </p:cxnSp>
      <p:sp>
        <p:nvSpPr>
          <p:cNvPr id="57" name="TextBox 56">
            <a:extLst>
              <a:ext uri="{FF2B5EF4-FFF2-40B4-BE49-F238E27FC236}">
                <a16:creationId xmlns:a16="http://schemas.microsoft.com/office/drawing/2014/main" id="{AF10A629-3B7A-4CC0-9707-875108D06CCC}"/>
              </a:ext>
            </a:extLst>
          </p:cNvPr>
          <p:cNvSpPr txBox="1"/>
          <p:nvPr/>
        </p:nvSpPr>
        <p:spPr>
          <a:xfrm>
            <a:off x="3163651" y="1214462"/>
            <a:ext cx="1869512" cy="553998"/>
          </a:xfrm>
          <a:prstGeom prst="rect">
            <a:avLst/>
          </a:prstGeom>
          <a:noFill/>
        </p:spPr>
        <p:txBody>
          <a:bodyPr wrap="square" rtlCol="0">
            <a:spAutoFit/>
          </a:bodyPr>
          <a:lstStyle/>
          <a:p>
            <a:pPr algn="ctr"/>
            <a:r>
              <a:rPr lang="en-US" sz="1000" i="1">
                <a:latin typeface="+mj-lt"/>
              </a:rPr>
              <a:t>Manages company’s accounts and has build a trust-based relationship  </a:t>
            </a:r>
          </a:p>
        </p:txBody>
      </p:sp>
      <p:sp>
        <p:nvSpPr>
          <p:cNvPr id="59" name="TextBox 58">
            <a:extLst>
              <a:ext uri="{FF2B5EF4-FFF2-40B4-BE49-F238E27FC236}">
                <a16:creationId xmlns:a16="http://schemas.microsoft.com/office/drawing/2014/main" id="{07D5D99A-4897-4AC5-B128-52F7CAE5E597}"/>
              </a:ext>
            </a:extLst>
          </p:cNvPr>
          <p:cNvSpPr txBox="1"/>
          <p:nvPr/>
        </p:nvSpPr>
        <p:spPr>
          <a:xfrm>
            <a:off x="3755131" y="1824423"/>
            <a:ext cx="505824" cy="261610"/>
          </a:xfrm>
          <a:prstGeom prst="rect">
            <a:avLst/>
          </a:prstGeom>
          <a:noFill/>
        </p:spPr>
        <p:txBody>
          <a:bodyPr wrap="square" rtlCol="0">
            <a:spAutoFit/>
          </a:bodyPr>
          <a:lstStyle/>
          <a:p>
            <a:pPr algn="r"/>
            <a:r>
              <a:rPr lang="en-US" sz="1050" b="1" i="1">
                <a:latin typeface="+mj-lt"/>
              </a:rPr>
              <a:t>CPA</a:t>
            </a:r>
          </a:p>
        </p:txBody>
      </p:sp>
      <p:sp>
        <p:nvSpPr>
          <p:cNvPr id="60" name="TextBox 59">
            <a:extLst>
              <a:ext uri="{FF2B5EF4-FFF2-40B4-BE49-F238E27FC236}">
                <a16:creationId xmlns:a16="http://schemas.microsoft.com/office/drawing/2014/main" id="{B969365B-9571-4F5C-A1FA-F356C15AD812}"/>
              </a:ext>
            </a:extLst>
          </p:cNvPr>
          <p:cNvSpPr txBox="1"/>
          <p:nvPr/>
        </p:nvSpPr>
        <p:spPr>
          <a:xfrm>
            <a:off x="719111" y="2503177"/>
            <a:ext cx="878335" cy="553998"/>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u="none" strike="noStrike" cap="none" normalizeH="0" baseline="0">
                <a:ln>
                  <a:noFill/>
                </a:ln>
                <a:solidFill>
                  <a:srgbClr val="009DB0"/>
                </a:solidFill>
                <a:effectLst/>
                <a:latin typeface="+mj-lt"/>
              </a:rPr>
              <a:t>Business executive client</a:t>
            </a:r>
          </a:p>
        </p:txBody>
      </p:sp>
      <p:sp>
        <p:nvSpPr>
          <p:cNvPr id="68" name="TextBox 67">
            <a:extLst>
              <a:ext uri="{FF2B5EF4-FFF2-40B4-BE49-F238E27FC236}">
                <a16:creationId xmlns:a16="http://schemas.microsoft.com/office/drawing/2014/main" id="{8AD11088-7CBF-4B2D-B869-63891FE3B192}"/>
              </a:ext>
            </a:extLst>
          </p:cNvPr>
          <p:cNvSpPr txBox="1"/>
          <p:nvPr/>
        </p:nvSpPr>
        <p:spPr>
          <a:xfrm>
            <a:off x="3163651" y="2543959"/>
            <a:ext cx="1563026" cy="400110"/>
          </a:xfrm>
          <a:prstGeom prst="rect">
            <a:avLst/>
          </a:prstGeom>
          <a:solidFill>
            <a:schemeClr val="bg1"/>
          </a:solidFill>
        </p:spPr>
        <p:txBody>
          <a:bodyPr wrap="square" rtlCol="0">
            <a:spAutoFit/>
          </a:bodyPr>
          <a:lstStyle/>
          <a:p>
            <a:pPr algn="ctr"/>
            <a:r>
              <a:rPr lang="en-US" sz="1000" i="1">
                <a:latin typeface="+mj-lt"/>
              </a:rPr>
              <a:t>Gives services and content to the CPA</a:t>
            </a:r>
          </a:p>
        </p:txBody>
      </p:sp>
      <p:sp>
        <p:nvSpPr>
          <p:cNvPr id="69" name="TextBox 68">
            <a:extLst>
              <a:ext uri="{FF2B5EF4-FFF2-40B4-BE49-F238E27FC236}">
                <a16:creationId xmlns:a16="http://schemas.microsoft.com/office/drawing/2014/main" id="{9ADCFFE1-4FCB-41A8-B056-45EA6326BEFE}"/>
              </a:ext>
            </a:extLst>
          </p:cNvPr>
          <p:cNvSpPr txBox="1"/>
          <p:nvPr/>
        </p:nvSpPr>
        <p:spPr>
          <a:xfrm>
            <a:off x="5351549" y="2274667"/>
            <a:ext cx="1625908" cy="553998"/>
          </a:xfrm>
          <a:prstGeom prst="rect">
            <a:avLst/>
          </a:prstGeom>
          <a:solidFill>
            <a:schemeClr val="bg1"/>
          </a:solidFill>
        </p:spPr>
        <p:txBody>
          <a:bodyPr wrap="square" rtlCol="0">
            <a:spAutoFit/>
          </a:bodyPr>
          <a:lstStyle/>
          <a:p>
            <a:pPr algn="ctr"/>
            <a:r>
              <a:rPr lang="en-US" sz="1000" i="1">
                <a:latin typeface="+mj-lt"/>
              </a:rPr>
              <a:t>Prescription of E&amp;F for private wealth management</a:t>
            </a:r>
          </a:p>
        </p:txBody>
      </p:sp>
      <p:sp>
        <p:nvSpPr>
          <p:cNvPr id="10" name="Rectangle 9">
            <a:extLst>
              <a:ext uri="{FF2B5EF4-FFF2-40B4-BE49-F238E27FC236}">
                <a16:creationId xmlns:a16="http://schemas.microsoft.com/office/drawing/2014/main" id="{D86E3C54-B868-446B-98E5-3D9D371171AF}"/>
              </a:ext>
            </a:extLst>
          </p:cNvPr>
          <p:cNvSpPr/>
          <p:nvPr/>
        </p:nvSpPr>
        <p:spPr bwMode="auto">
          <a:xfrm>
            <a:off x="200745" y="3812844"/>
            <a:ext cx="512080" cy="2317160"/>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1200" err="1">
                <a:solidFill>
                  <a:schemeClr val="bg1"/>
                </a:solidFill>
                <a:latin typeface="+mj-lt"/>
              </a:rPr>
              <a:t>Exemple</a:t>
            </a:r>
            <a:r>
              <a:rPr lang="en-US" sz="1200">
                <a:solidFill>
                  <a:schemeClr val="bg1"/>
                </a:solidFill>
                <a:latin typeface="+mj-lt"/>
              </a:rPr>
              <a:t> of prescription</a:t>
            </a:r>
          </a:p>
        </p:txBody>
      </p:sp>
      <p:sp>
        <p:nvSpPr>
          <p:cNvPr id="72" name="TextBox 71">
            <a:extLst>
              <a:ext uri="{FF2B5EF4-FFF2-40B4-BE49-F238E27FC236}">
                <a16:creationId xmlns:a16="http://schemas.microsoft.com/office/drawing/2014/main" id="{7E929BE7-4412-4E33-B164-FF9DFBFDE78B}"/>
              </a:ext>
            </a:extLst>
          </p:cNvPr>
          <p:cNvSpPr txBox="1"/>
          <p:nvPr/>
        </p:nvSpPr>
        <p:spPr>
          <a:xfrm>
            <a:off x="746484" y="3952875"/>
            <a:ext cx="878335" cy="861774"/>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u="none" strike="noStrike" cap="none" normalizeH="0" baseline="0">
                <a:ln>
                  <a:noFill/>
                </a:ln>
                <a:solidFill>
                  <a:srgbClr val="009DB0"/>
                </a:solidFill>
                <a:effectLst/>
                <a:latin typeface="+mj-lt"/>
              </a:rPr>
              <a:t>Business executive wanting to sell his company</a:t>
            </a:r>
          </a:p>
        </p:txBody>
      </p:sp>
      <p:cxnSp>
        <p:nvCxnSpPr>
          <p:cNvPr id="74" name="Straight Arrow Connector 73">
            <a:extLst>
              <a:ext uri="{FF2B5EF4-FFF2-40B4-BE49-F238E27FC236}">
                <a16:creationId xmlns:a16="http://schemas.microsoft.com/office/drawing/2014/main" id="{949EEF41-6B47-4B55-8EBE-4046892EA4DE}"/>
              </a:ext>
            </a:extLst>
          </p:cNvPr>
          <p:cNvCxnSpPr>
            <a:cxnSpLocks/>
            <a:stCxn id="76" idx="2"/>
            <a:endCxn id="85" idx="0"/>
          </p:cNvCxnSpPr>
          <p:nvPr/>
        </p:nvCxnSpPr>
        <p:spPr bwMode="auto">
          <a:xfrm flipH="1">
            <a:off x="3276246" y="4491523"/>
            <a:ext cx="3048" cy="869068"/>
          </a:xfrm>
          <a:prstGeom prst="straightConnector1">
            <a:avLst/>
          </a:prstGeom>
          <a:solidFill>
            <a:schemeClr val="accent1"/>
          </a:solidFill>
          <a:ln w="12700" cap="flat" cmpd="sng" algn="ctr">
            <a:solidFill>
              <a:srgbClr val="009DB0"/>
            </a:solidFill>
            <a:prstDash val="solid"/>
            <a:round/>
            <a:headEnd type="none" w="med" len="med"/>
            <a:tailEnd type="triangle"/>
          </a:ln>
          <a:effectLst/>
        </p:spPr>
      </p:cxnSp>
      <p:sp>
        <p:nvSpPr>
          <p:cNvPr id="76" name="TextBox 75">
            <a:extLst>
              <a:ext uri="{FF2B5EF4-FFF2-40B4-BE49-F238E27FC236}">
                <a16:creationId xmlns:a16="http://schemas.microsoft.com/office/drawing/2014/main" id="{E86F4C7B-3A4F-4DC5-8404-14EC12DC9AC8}"/>
              </a:ext>
            </a:extLst>
          </p:cNvPr>
          <p:cNvSpPr txBox="1"/>
          <p:nvPr/>
        </p:nvSpPr>
        <p:spPr>
          <a:xfrm>
            <a:off x="3011327" y="4229913"/>
            <a:ext cx="535934" cy="261610"/>
          </a:xfrm>
          <a:prstGeom prst="rect">
            <a:avLst/>
          </a:prstGeom>
          <a:noFill/>
        </p:spPr>
        <p:txBody>
          <a:bodyPr wrap="square" rtlCol="0">
            <a:spAutoFit/>
          </a:bodyPr>
          <a:lstStyle/>
          <a:p>
            <a:pPr algn="r"/>
            <a:r>
              <a:rPr lang="en-US" sz="1050" b="1" i="1">
                <a:latin typeface="+mj-lt"/>
              </a:rPr>
              <a:t>CPA</a:t>
            </a:r>
          </a:p>
        </p:txBody>
      </p:sp>
      <p:cxnSp>
        <p:nvCxnSpPr>
          <p:cNvPr id="78" name="Straight Arrow Connector 77">
            <a:extLst>
              <a:ext uri="{FF2B5EF4-FFF2-40B4-BE49-F238E27FC236}">
                <a16:creationId xmlns:a16="http://schemas.microsoft.com/office/drawing/2014/main" id="{44001230-2EC1-451A-B7C2-1DE90D2CE8A1}"/>
              </a:ext>
            </a:extLst>
          </p:cNvPr>
          <p:cNvCxnSpPr>
            <a:cxnSpLocks/>
            <a:stCxn id="72" idx="3"/>
            <a:endCxn id="76" idx="1"/>
          </p:cNvCxnSpPr>
          <p:nvPr/>
        </p:nvCxnSpPr>
        <p:spPr bwMode="auto">
          <a:xfrm flipV="1">
            <a:off x="1624819" y="4360718"/>
            <a:ext cx="1386508" cy="23044"/>
          </a:xfrm>
          <a:prstGeom prst="straightConnector1">
            <a:avLst/>
          </a:prstGeom>
          <a:solidFill>
            <a:schemeClr val="accent1"/>
          </a:solidFill>
          <a:ln w="12700" cap="flat" cmpd="sng" algn="ctr">
            <a:solidFill>
              <a:srgbClr val="009DB0"/>
            </a:solidFill>
            <a:prstDash val="solid"/>
            <a:round/>
            <a:headEnd type="none" w="med" len="med"/>
            <a:tailEnd type="triangle"/>
          </a:ln>
          <a:effectLst/>
        </p:spPr>
      </p:cxnSp>
      <p:pic>
        <p:nvPicPr>
          <p:cNvPr id="85" name="Picture 84">
            <a:extLst>
              <a:ext uri="{FF2B5EF4-FFF2-40B4-BE49-F238E27FC236}">
                <a16:creationId xmlns:a16="http://schemas.microsoft.com/office/drawing/2014/main" id="{5351E3D6-19F5-4DB7-8371-14CBB3308A7F}"/>
              </a:ext>
            </a:extLst>
          </p:cNvPr>
          <p:cNvPicPr>
            <a:picLocks noChangeAspect="1"/>
          </p:cNvPicPr>
          <p:nvPr/>
        </p:nvPicPr>
        <p:blipFill rotWithShape="1">
          <a:blip r:embed="rId2"/>
          <a:srcRect l="16541" r="67369"/>
          <a:stretch/>
        </p:blipFill>
        <p:spPr>
          <a:xfrm>
            <a:off x="2731935" y="5360591"/>
            <a:ext cx="1088621" cy="360277"/>
          </a:xfrm>
          <a:prstGeom prst="rect">
            <a:avLst/>
          </a:prstGeom>
        </p:spPr>
      </p:pic>
      <p:sp>
        <p:nvSpPr>
          <p:cNvPr id="89" name="TextBox 88">
            <a:extLst>
              <a:ext uri="{FF2B5EF4-FFF2-40B4-BE49-F238E27FC236}">
                <a16:creationId xmlns:a16="http://schemas.microsoft.com/office/drawing/2014/main" id="{D8501692-CE19-41CB-AD12-48070ABE6D62}"/>
              </a:ext>
            </a:extLst>
          </p:cNvPr>
          <p:cNvSpPr txBox="1"/>
          <p:nvPr/>
        </p:nvSpPr>
        <p:spPr>
          <a:xfrm>
            <a:off x="2494732" y="4846130"/>
            <a:ext cx="1563026" cy="246221"/>
          </a:xfrm>
          <a:prstGeom prst="rect">
            <a:avLst/>
          </a:prstGeom>
          <a:solidFill>
            <a:schemeClr val="bg1"/>
          </a:solidFill>
        </p:spPr>
        <p:txBody>
          <a:bodyPr wrap="square" rtlCol="0">
            <a:spAutoFit/>
          </a:bodyPr>
          <a:lstStyle/>
          <a:p>
            <a:pPr algn="ctr"/>
            <a:r>
              <a:rPr lang="en-US" sz="1000" i="1">
                <a:latin typeface="+mj-lt"/>
              </a:rPr>
              <a:t>Recommendation</a:t>
            </a:r>
          </a:p>
        </p:txBody>
      </p:sp>
      <p:sp>
        <p:nvSpPr>
          <p:cNvPr id="91" name="TextBox 90">
            <a:extLst>
              <a:ext uri="{FF2B5EF4-FFF2-40B4-BE49-F238E27FC236}">
                <a16:creationId xmlns:a16="http://schemas.microsoft.com/office/drawing/2014/main" id="{97EEFECF-6535-4978-8006-1CDC151DE4B5}"/>
              </a:ext>
            </a:extLst>
          </p:cNvPr>
          <p:cNvSpPr txBox="1"/>
          <p:nvPr/>
        </p:nvSpPr>
        <p:spPr>
          <a:xfrm>
            <a:off x="3943116" y="4081891"/>
            <a:ext cx="1563026" cy="707886"/>
          </a:xfrm>
          <a:prstGeom prst="rect">
            <a:avLst/>
          </a:prstGeom>
          <a:solidFill>
            <a:schemeClr val="bg1"/>
          </a:solidFill>
          <a:ln>
            <a:noFill/>
          </a:ln>
        </p:spPr>
        <p:txBody>
          <a:bodyPr wrap="square" rtlCol="0">
            <a:spAutoFit/>
          </a:bodyPr>
          <a:lstStyle/>
          <a:p>
            <a:pPr algn="ctr"/>
            <a:r>
              <a:rPr lang="en-US" sz="1000" i="1">
                <a:latin typeface="+mj-lt"/>
              </a:rPr>
              <a:t>Helps for the sale preparation from a company point of view </a:t>
            </a:r>
          </a:p>
        </p:txBody>
      </p:sp>
      <p:cxnSp>
        <p:nvCxnSpPr>
          <p:cNvPr id="93" name="Straight Connector 92">
            <a:extLst>
              <a:ext uri="{FF2B5EF4-FFF2-40B4-BE49-F238E27FC236}">
                <a16:creationId xmlns:a16="http://schemas.microsoft.com/office/drawing/2014/main" id="{9D857F22-596D-44D4-84A6-BB8387B5C9CB}"/>
              </a:ext>
            </a:extLst>
          </p:cNvPr>
          <p:cNvCxnSpPr>
            <a:cxnSpLocks/>
          </p:cNvCxnSpPr>
          <p:nvPr/>
        </p:nvCxnSpPr>
        <p:spPr bwMode="auto">
          <a:xfrm>
            <a:off x="3945164" y="4096543"/>
            <a:ext cx="0" cy="56284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5" name="TextBox 94">
            <a:extLst>
              <a:ext uri="{FF2B5EF4-FFF2-40B4-BE49-F238E27FC236}">
                <a16:creationId xmlns:a16="http://schemas.microsoft.com/office/drawing/2014/main" id="{0D91B83A-979A-4A75-958C-C59FA76259A0}"/>
              </a:ext>
            </a:extLst>
          </p:cNvPr>
          <p:cNvSpPr txBox="1"/>
          <p:nvPr/>
        </p:nvSpPr>
        <p:spPr>
          <a:xfrm>
            <a:off x="3943116" y="5245580"/>
            <a:ext cx="1563026" cy="707886"/>
          </a:xfrm>
          <a:prstGeom prst="rect">
            <a:avLst/>
          </a:prstGeom>
          <a:solidFill>
            <a:schemeClr val="bg1"/>
          </a:solidFill>
          <a:ln>
            <a:noFill/>
          </a:ln>
        </p:spPr>
        <p:txBody>
          <a:bodyPr wrap="square" rtlCol="0">
            <a:spAutoFit/>
          </a:bodyPr>
          <a:lstStyle/>
          <a:p>
            <a:pPr algn="ctr"/>
            <a:r>
              <a:rPr lang="en-US" sz="1000" i="1">
                <a:latin typeface="+mj-lt"/>
              </a:rPr>
              <a:t>Helps for the sale preparation from a owner point of view:</a:t>
            </a:r>
          </a:p>
          <a:p>
            <a:pPr algn="ctr"/>
            <a:r>
              <a:rPr lang="en-US" sz="1000" i="1">
                <a:latin typeface="+mj-lt"/>
              </a:rPr>
              <a:t>fiscal optimization …</a:t>
            </a:r>
          </a:p>
        </p:txBody>
      </p:sp>
      <p:cxnSp>
        <p:nvCxnSpPr>
          <p:cNvPr id="96" name="Straight Connector 95">
            <a:extLst>
              <a:ext uri="{FF2B5EF4-FFF2-40B4-BE49-F238E27FC236}">
                <a16:creationId xmlns:a16="http://schemas.microsoft.com/office/drawing/2014/main" id="{72966E99-9484-44BF-A30B-0D7A31C9DDFE}"/>
              </a:ext>
            </a:extLst>
          </p:cNvPr>
          <p:cNvCxnSpPr>
            <a:cxnSpLocks/>
          </p:cNvCxnSpPr>
          <p:nvPr/>
        </p:nvCxnSpPr>
        <p:spPr bwMode="auto">
          <a:xfrm flipH="1">
            <a:off x="3943116" y="5252906"/>
            <a:ext cx="2048" cy="57743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8" name="Arrow: Right 97">
            <a:extLst>
              <a:ext uri="{FF2B5EF4-FFF2-40B4-BE49-F238E27FC236}">
                <a16:creationId xmlns:a16="http://schemas.microsoft.com/office/drawing/2014/main" id="{BAB62171-1B70-48ED-90A0-68B7AECCFB48}"/>
              </a:ext>
            </a:extLst>
          </p:cNvPr>
          <p:cNvSpPr/>
          <p:nvPr/>
        </p:nvSpPr>
        <p:spPr bwMode="auto">
          <a:xfrm>
            <a:off x="848247" y="5901777"/>
            <a:ext cx="4775933" cy="328191"/>
          </a:xfrm>
          <a:prstGeom prs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i="1" u="none" strike="noStrike" cap="none" normalizeH="0" baseline="0">
                <a:ln>
                  <a:noFill/>
                </a:ln>
                <a:effectLst/>
                <a:latin typeface="+mj-lt"/>
              </a:rPr>
              <a:t>Sale of the company</a:t>
            </a:r>
          </a:p>
        </p:txBody>
      </p:sp>
      <p:pic>
        <p:nvPicPr>
          <p:cNvPr id="102" name="Picture 101">
            <a:extLst>
              <a:ext uri="{FF2B5EF4-FFF2-40B4-BE49-F238E27FC236}">
                <a16:creationId xmlns:a16="http://schemas.microsoft.com/office/drawing/2014/main" id="{D6FF6412-550E-4316-A0BD-1909B862DDAB}"/>
              </a:ext>
            </a:extLst>
          </p:cNvPr>
          <p:cNvPicPr>
            <a:picLocks noChangeAspect="1"/>
          </p:cNvPicPr>
          <p:nvPr/>
        </p:nvPicPr>
        <p:blipFill rotWithShape="1">
          <a:blip r:embed="rId2"/>
          <a:srcRect l="16541" r="67369"/>
          <a:stretch/>
        </p:blipFill>
        <p:spPr>
          <a:xfrm>
            <a:off x="5657438" y="5360591"/>
            <a:ext cx="1088621" cy="360277"/>
          </a:xfrm>
          <a:prstGeom prst="rect">
            <a:avLst/>
          </a:prstGeom>
          <a:noFill/>
        </p:spPr>
      </p:pic>
      <p:sp>
        <p:nvSpPr>
          <p:cNvPr id="106" name="TextBox 105">
            <a:extLst>
              <a:ext uri="{FF2B5EF4-FFF2-40B4-BE49-F238E27FC236}">
                <a16:creationId xmlns:a16="http://schemas.microsoft.com/office/drawing/2014/main" id="{D52E0F7D-582D-4D79-AAFC-FD4FBE363631}"/>
              </a:ext>
            </a:extLst>
          </p:cNvPr>
          <p:cNvSpPr txBox="1"/>
          <p:nvPr/>
        </p:nvSpPr>
        <p:spPr>
          <a:xfrm>
            <a:off x="5626228" y="5653912"/>
            <a:ext cx="1151039" cy="576056"/>
          </a:xfrm>
          <a:prstGeom prst="rect">
            <a:avLst/>
          </a:prstGeom>
          <a:noFill/>
        </p:spPr>
        <p:txBody>
          <a:bodyPr wrap="square" rtlCol="0">
            <a:noAutofit/>
          </a:bodyPr>
          <a:lstStyle/>
          <a:p>
            <a:pPr algn="ctr"/>
            <a:r>
              <a:rPr lang="en-US" sz="1000" i="1">
                <a:latin typeface="+mj-lt"/>
              </a:rPr>
              <a:t>Wealth management for the client </a:t>
            </a:r>
          </a:p>
        </p:txBody>
      </p:sp>
      <p:sp>
        <p:nvSpPr>
          <p:cNvPr id="119" name="Rectangle 118">
            <a:extLst>
              <a:ext uri="{FF2B5EF4-FFF2-40B4-BE49-F238E27FC236}">
                <a16:creationId xmlns:a16="http://schemas.microsoft.com/office/drawing/2014/main" id="{89EC2DCC-AEA1-4C32-943A-617D2AF378F5}"/>
              </a:ext>
            </a:extLst>
          </p:cNvPr>
          <p:cNvSpPr/>
          <p:nvPr/>
        </p:nvSpPr>
        <p:spPr bwMode="auto">
          <a:xfrm>
            <a:off x="7038021" y="1314426"/>
            <a:ext cx="2683304" cy="84959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Beyond the sharing of fees, CG’s has built over the years </a:t>
            </a:r>
            <a:r>
              <a:rPr kumimoji="0" lang="en-US" sz="900" b="0" i="0" u="none" strike="noStrike" cap="none" normalizeH="0" baseline="0">
                <a:ln>
                  <a:noFill/>
                </a:ln>
                <a:solidFill>
                  <a:srgbClr val="00ABB9"/>
                </a:solidFill>
                <a:effectLst/>
                <a:latin typeface="+mj-lt"/>
              </a:rPr>
              <a:t>a prescription model </a:t>
            </a:r>
            <a:r>
              <a:rPr kumimoji="0" lang="en-US" sz="900" b="0" i="0" u="none" strike="noStrike" cap="none" normalizeH="0" baseline="0">
                <a:ln>
                  <a:noFill/>
                </a:ln>
                <a:solidFill>
                  <a:schemeClr val="tx1"/>
                </a:solidFill>
                <a:effectLst/>
                <a:latin typeface="+mj-lt"/>
              </a:rPr>
              <a:t>based on a </a:t>
            </a:r>
            <a:r>
              <a:rPr kumimoji="0" lang="en-US" sz="900" b="0" i="0" u="none" strike="noStrike" cap="none" normalizeH="0" baseline="0">
                <a:ln>
                  <a:noFill/>
                </a:ln>
                <a:solidFill>
                  <a:srgbClr val="00ABB9"/>
                </a:solidFill>
                <a:effectLst/>
                <a:latin typeface="+mj-lt"/>
              </a:rPr>
              <a:t>win-win situation </a:t>
            </a:r>
            <a:r>
              <a:rPr kumimoji="0" lang="en-US" sz="900" b="0" i="0" u="none" strike="noStrike" cap="none" normalizeH="0" baseline="0">
                <a:ln>
                  <a:noFill/>
                </a:ln>
                <a:solidFill>
                  <a:schemeClr val="tx1"/>
                </a:solidFill>
                <a:effectLst/>
                <a:latin typeface="+mj-lt"/>
              </a:rPr>
              <a:t>between prescribers in one side and CG on the other side</a:t>
            </a:r>
            <a:r>
              <a:rPr lang="en-US" sz="900">
                <a:latin typeface="+mj-lt"/>
              </a:rPr>
              <a:t> </a:t>
            </a:r>
            <a:r>
              <a:rPr kumimoji="0" lang="en-US" sz="900" b="0" i="0" u="none" strike="noStrike" cap="none" normalizeH="0" baseline="0">
                <a:ln>
                  <a:noFill/>
                </a:ln>
                <a:solidFill>
                  <a:schemeClr val="tx1"/>
                </a:solidFill>
                <a:effectLst/>
                <a:latin typeface="+mj-lt"/>
              </a:rPr>
              <a:t> </a:t>
            </a:r>
          </a:p>
          <a:p>
            <a:pPr marL="0" marR="0" indent="0" defTabSz="914400" rtl="0" eaLnBrk="1" fontAlgn="base" latinLnBrk="0" hangingPunct="1">
              <a:lnSpc>
                <a:spcPct val="100000"/>
              </a:lnSpc>
              <a:spcBef>
                <a:spcPct val="0"/>
              </a:spcBef>
              <a:spcAft>
                <a:spcPct val="0"/>
              </a:spcAft>
              <a:buClrTx/>
              <a:buSzTx/>
              <a:buFontTx/>
              <a:buNone/>
              <a:tabLst/>
            </a:pPr>
            <a:endParaRPr lang="en-US" sz="900">
              <a:latin typeface="+mj-lt"/>
            </a:endParaRPr>
          </a:p>
          <a:p>
            <a:pPr marL="0" marR="0" indent="0"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2"/>
              </a:solidFill>
              <a:effectLst/>
              <a:latin typeface="+mj-lt"/>
            </a:endParaRPr>
          </a:p>
          <a:p>
            <a:pPr marL="0" marR="0" indent="0" defTabSz="914400" rtl="0" eaLnBrk="1" fontAlgn="base" latinLnBrk="0" hangingPunct="1">
              <a:lnSpc>
                <a:spcPct val="100000"/>
              </a:lnSpc>
              <a:spcBef>
                <a:spcPct val="0"/>
              </a:spcBef>
              <a:spcAft>
                <a:spcPct val="0"/>
              </a:spcAft>
              <a:buClrTx/>
              <a:buSzTx/>
              <a:buFontTx/>
              <a:buNone/>
              <a:tabLst/>
            </a:pPr>
            <a:endParaRPr lang="en-US" sz="900">
              <a:solidFill>
                <a:schemeClr val="tx2"/>
              </a:solidFill>
              <a:latin typeface="+mj-lt"/>
            </a:endParaRPr>
          </a:p>
          <a:p>
            <a:pPr marL="0" marR="0" indent="0"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2"/>
              </a:solidFill>
              <a:effectLst/>
              <a:latin typeface="+mj-lt"/>
            </a:endParaRPr>
          </a:p>
          <a:p>
            <a:pPr marL="0" marR="0" indent="0" defTabSz="914400" rtl="0" eaLnBrk="1" fontAlgn="base" latinLnBrk="0" hangingPunct="1">
              <a:lnSpc>
                <a:spcPct val="100000"/>
              </a:lnSpc>
              <a:spcBef>
                <a:spcPct val="0"/>
              </a:spcBef>
              <a:spcAft>
                <a:spcPct val="0"/>
              </a:spcAft>
              <a:buClrTx/>
              <a:buSzTx/>
              <a:buFontTx/>
              <a:buNone/>
              <a:tabLst/>
            </a:pPr>
            <a:endParaRPr lang="en-US" sz="900">
              <a:solidFill>
                <a:schemeClr val="tx2"/>
              </a:solidFill>
              <a:latin typeface="+mj-lt"/>
            </a:endParaRPr>
          </a:p>
          <a:p>
            <a:pPr marL="0" marR="0" indent="0"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2"/>
              </a:solidFill>
              <a:effectLst/>
              <a:latin typeface="+mj-lt"/>
            </a:endParaRPr>
          </a:p>
        </p:txBody>
      </p:sp>
      <p:cxnSp>
        <p:nvCxnSpPr>
          <p:cNvPr id="124" name="Straight Connector 123">
            <a:extLst>
              <a:ext uri="{FF2B5EF4-FFF2-40B4-BE49-F238E27FC236}">
                <a16:creationId xmlns:a16="http://schemas.microsoft.com/office/drawing/2014/main" id="{674ADE83-8A4B-4A54-9E13-9325A6B0BD85}"/>
              </a:ext>
            </a:extLst>
          </p:cNvPr>
          <p:cNvCxnSpPr>
            <a:cxnSpLocks/>
          </p:cNvCxnSpPr>
          <p:nvPr/>
        </p:nvCxnSpPr>
        <p:spPr bwMode="auto">
          <a:xfrm>
            <a:off x="7105623" y="1130862"/>
            <a:ext cx="2320097" cy="3663"/>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6" name="ZoneTexte 10">
            <a:extLst>
              <a:ext uri="{FF2B5EF4-FFF2-40B4-BE49-F238E27FC236}">
                <a16:creationId xmlns:a16="http://schemas.microsoft.com/office/drawing/2014/main" id="{8DE990D6-5CE9-40EB-B227-EB60A8AF32FE}"/>
              </a:ext>
            </a:extLst>
          </p:cNvPr>
          <p:cNvSpPr txBox="1"/>
          <p:nvPr/>
        </p:nvSpPr>
        <p:spPr>
          <a:xfrm>
            <a:off x="7426743" y="1000756"/>
            <a:ext cx="1715956" cy="218495"/>
          </a:xfrm>
          <a:prstGeom prst="rect">
            <a:avLst/>
          </a:prstGeom>
          <a:solidFill>
            <a:schemeClr val="bg1"/>
          </a:solidFill>
        </p:spPr>
        <p:txBody>
          <a:bodyPr wrap="square" rtlCol="0">
            <a:noAutofit/>
          </a:bodyPr>
          <a:lstStyle/>
          <a:p>
            <a:pPr marL="180000" algn="ctr"/>
            <a:r>
              <a:rPr lang="en-US" sz="1100" b="1">
                <a:solidFill>
                  <a:srgbClr val="00ABB9"/>
                </a:solidFill>
                <a:latin typeface="+mj-lt"/>
              </a:rPr>
              <a:t>A win-win model</a:t>
            </a:r>
          </a:p>
        </p:txBody>
      </p:sp>
      <p:sp>
        <p:nvSpPr>
          <p:cNvPr id="42" name="Rectangle 41">
            <a:extLst>
              <a:ext uri="{FF2B5EF4-FFF2-40B4-BE49-F238E27FC236}">
                <a16:creationId xmlns:a16="http://schemas.microsoft.com/office/drawing/2014/main" id="{9A23CC3F-9003-444C-AD26-578664495753}"/>
              </a:ext>
            </a:extLst>
          </p:cNvPr>
          <p:cNvSpPr/>
          <p:nvPr/>
        </p:nvSpPr>
        <p:spPr bwMode="auto">
          <a:xfrm>
            <a:off x="7107869" y="4328217"/>
            <a:ext cx="2615703" cy="190175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endParaRPr kumimoji="0" lang="en-US" sz="1200" b="0" i="0" u="none" strike="noStrike" cap="none" normalizeH="0" baseline="0">
              <a:ln>
                <a:noFill/>
              </a:ln>
              <a:solidFill>
                <a:schemeClr val="tx1"/>
              </a:solidFill>
              <a:effectLst/>
              <a:latin typeface="+mj-lt"/>
            </a:endParaRPr>
          </a:p>
        </p:txBody>
      </p:sp>
      <p:cxnSp>
        <p:nvCxnSpPr>
          <p:cNvPr id="43" name="Straight Connector 42">
            <a:extLst>
              <a:ext uri="{FF2B5EF4-FFF2-40B4-BE49-F238E27FC236}">
                <a16:creationId xmlns:a16="http://schemas.microsoft.com/office/drawing/2014/main" id="{0C2099D6-A793-452F-AE90-B8BC383EAF5A}"/>
              </a:ext>
            </a:extLst>
          </p:cNvPr>
          <p:cNvCxnSpPr>
            <a:cxnSpLocks/>
          </p:cNvCxnSpPr>
          <p:nvPr/>
        </p:nvCxnSpPr>
        <p:spPr bwMode="auto">
          <a:xfrm>
            <a:off x="7105622" y="4053418"/>
            <a:ext cx="261570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4" name="ZoneTexte 10">
            <a:extLst>
              <a:ext uri="{FF2B5EF4-FFF2-40B4-BE49-F238E27FC236}">
                <a16:creationId xmlns:a16="http://schemas.microsoft.com/office/drawing/2014/main" id="{31F64034-BFC2-4BB9-98FC-1260F16E66F8}"/>
              </a:ext>
            </a:extLst>
          </p:cNvPr>
          <p:cNvSpPr txBox="1"/>
          <p:nvPr/>
        </p:nvSpPr>
        <p:spPr>
          <a:xfrm>
            <a:off x="7691547" y="3966861"/>
            <a:ext cx="1395044" cy="203377"/>
          </a:xfrm>
          <a:prstGeom prst="rect">
            <a:avLst/>
          </a:prstGeom>
          <a:solidFill>
            <a:schemeClr val="bg1"/>
          </a:solidFill>
        </p:spPr>
        <p:txBody>
          <a:bodyPr wrap="square" rtlCol="0">
            <a:noAutofit/>
          </a:bodyPr>
          <a:lstStyle>
            <a:defPPr>
              <a:defRPr lang="fr-FR"/>
            </a:defPPr>
            <a:lvl1pPr marL="180000">
              <a:defRPr sz="1100" b="1">
                <a:solidFill>
                  <a:srgbClr val="00ABB9"/>
                </a:solidFill>
                <a:latin typeface="+mj-lt"/>
              </a:defRPr>
            </a:lvl1pPr>
          </a:lstStyle>
          <a:p>
            <a:pPr marL="0" algn="ctr"/>
            <a:r>
              <a:rPr lang="en-US"/>
              <a:t>CG’s network</a:t>
            </a:r>
          </a:p>
        </p:txBody>
      </p:sp>
      <p:cxnSp>
        <p:nvCxnSpPr>
          <p:cNvPr id="52" name="Straight Connector 51">
            <a:extLst>
              <a:ext uri="{FF2B5EF4-FFF2-40B4-BE49-F238E27FC236}">
                <a16:creationId xmlns:a16="http://schemas.microsoft.com/office/drawing/2014/main" id="{4EF285AB-3C99-4BC0-AB77-509B1501451A}"/>
              </a:ext>
            </a:extLst>
          </p:cNvPr>
          <p:cNvCxnSpPr>
            <a:cxnSpLocks/>
          </p:cNvCxnSpPr>
          <p:nvPr/>
        </p:nvCxnSpPr>
        <p:spPr bwMode="auto">
          <a:xfrm>
            <a:off x="7315942" y="4996185"/>
            <a:ext cx="195006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3FC8962-221C-4B34-A45E-D9AF80095361}"/>
              </a:ext>
            </a:extLst>
          </p:cNvPr>
          <p:cNvCxnSpPr>
            <a:cxnSpLocks/>
          </p:cNvCxnSpPr>
          <p:nvPr/>
        </p:nvCxnSpPr>
        <p:spPr bwMode="auto">
          <a:xfrm>
            <a:off x="7315942" y="5511792"/>
            <a:ext cx="195006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8" name="TextBox 47">
            <a:extLst>
              <a:ext uri="{FF2B5EF4-FFF2-40B4-BE49-F238E27FC236}">
                <a16:creationId xmlns:a16="http://schemas.microsoft.com/office/drawing/2014/main" id="{05E2155D-0405-4107-A544-8F218C47AFBC}"/>
              </a:ext>
            </a:extLst>
          </p:cNvPr>
          <p:cNvSpPr txBox="1"/>
          <p:nvPr/>
        </p:nvSpPr>
        <p:spPr>
          <a:xfrm>
            <a:off x="7315941" y="4584493"/>
            <a:ext cx="656012" cy="230832"/>
          </a:xfrm>
          <a:prstGeom prst="rect">
            <a:avLst/>
          </a:prstGeom>
          <a:noFill/>
        </p:spPr>
        <p:txBody>
          <a:bodyPr wrap="square" rtlCol="0">
            <a:spAutoFit/>
          </a:bodyPr>
          <a:lstStyle/>
          <a:p>
            <a:r>
              <a:rPr lang="en-US" sz="900">
                <a:latin typeface="+mj-lt"/>
              </a:rPr>
              <a:t>CPAs</a:t>
            </a:r>
            <a:endParaRPr lang="en-US" sz="900" baseline="30000">
              <a:latin typeface="+mj-lt"/>
            </a:endParaRPr>
          </a:p>
        </p:txBody>
      </p:sp>
      <p:pic>
        <p:nvPicPr>
          <p:cNvPr id="56" name="Picture 2" descr="Les experts comptables « ne veulent pas polémiquer »">
            <a:extLst>
              <a:ext uri="{FF2B5EF4-FFF2-40B4-BE49-F238E27FC236}">
                <a16:creationId xmlns:a16="http://schemas.microsoft.com/office/drawing/2014/main" id="{DDDFE5B5-4253-49D3-8A91-4C2405443F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1242" y="4610642"/>
            <a:ext cx="525507" cy="25547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xpertise Comptable et Commissariat aux Comptes - ALTONEO">
            <a:extLst>
              <a:ext uri="{FF2B5EF4-FFF2-40B4-BE49-F238E27FC236}">
                <a16:creationId xmlns:a16="http://schemas.microsoft.com/office/drawing/2014/main" id="{020DA3DA-981E-4DA0-9662-CD18F9E0D930}"/>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20098" y="4545765"/>
            <a:ext cx="525507" cy="25459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585174F-F4E8-4B9D-9C4B-AED2104AAA09}"/>
              </a:ext>
            </a:extLst>
          </p:cNvPr>
          <p:cNvSpPr txBox="1"/>
          <p:nvPr/>
        </p:nvSpPr>
        <p:spPr>
          <a:xfrm>
            <a:off x="7315941" y="5100100"/>
            <a:ext cx="833159" cy="230832"/>
          </a:xfrm>
          <a:prstGeom prst="rect">
            <a:avLst/>
          </a:prstGeom>
          <a:noFill/>
        </p:spPr>
        <p:txBody>
          <a:bodyPr wrap="square" rtlCol="0">
            <a:spAutoFit/>
          </a:bodyPr>
          <a:lstStyle/>
          <a:p>
            <a:r>
              <a:rPr lang="en-US" sz="900">
                <a:latin typeface="+mj-lt"/>
              </a:rPr>
              <a:t>Notary</a:t>
            </a:r>
          </a:p>
        </p:txBody>
      </p:sp>
      <p:pic>
        <p:nvPicPr>
          <p:cNvPr id="61" name="Picture 6" descr="Fidal : Cabinet d'Avocats en Droit des Affaires">
            <a:extLst>
              <a:ext uri="{FF2B5EF4-FFF2-40B4-BE49-F238E27FC236}">
                <a16:creationId xmlns:a16="http://schemas.microsoft.com/office/drawing/2014/main" id="{25D292F5-DDFD-4C02-9CCB-BE1391A6B67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1242" y="5128885"/>
            <a:ext cx="1211664" cy="22878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D653109C-F235-4D67-BBFF-93433832543F}"/>
              </a:ext>
            </a:extLst>
          </p:cNvPr>
          <p:cNvSpPr txBox="1"/>
          <p:nvPr/>
        </p:nvSpPr>
        <p:spPr>
          <a:xfrm>
            <a:off x="7315941" y="5615708"/>
            <a:ext cx="1123521" cy="230832"/>
          </a:xfrm>
          <a:prstGeom prst="rect">
            <a:avLst/>
          </a:prstGeom>
          <a:noFill/>
        </p:spPr>
        <p:txBody>
          <a:bodyPr wrap="square" rtlCol="0">
            <a:spAutoFit/>
          </a:bodyPr>
          <a:lstStyle/>
          <a:p>
            <a:r>
              <a:rPr lang="en-US" sz="900">
                <a:latin typeface="+mj-lt"/>
              </a:rPr>
              <a:t>Tax lawyer</a:t>
            </a:r>
          </a:p>
        </p:txBody>
      </p:sp>
      <p:sp>
        <p:nvSpPr>
          <p:cNvPr id="7" name="Rectangle 6">
            <a:extLst>
              <a:ext uri="{FF2B5EF4-FFF2-40B4-BE49-F238E27FC236}">
                <a16:creationId xmlns:a16="http://schemas.microsoft.com/office/drawing/2014/main" id="{C3A484B3-8C14-4741-A3F6-FD0ACC9C520C}"/>
              </a:ext>
            </a:extLst>
          </p:cNvPr>
          <p:cNvSpPr/>
          <p:nvPr/>
        </p:nvSpPr>
        <p:spPr bwMode="auto">
          <a:xfrm>
            <a:off x="7046788" y="2361340"/>
            <a:ext cx="1307055" cy="174905"/>
          </a:xfrm>
          <a:prstGeom prst="rect">
            <a:avLst/>
          </a:prstGeom>
          <a:solidFill>
            <a:srgbClr val="1987B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itchFamily="34" charset="0"/>
                <a:sym typeface="Wingdings" panose="05000000000000000000" pitchFamily="2" charset="2"/>
              </a:rPr>
              <a:t>CPAs  CG</a:t>
            </a:r>
            <a:endParaRPr kumimoji="0" lang="en-US" sz="800" b="1" i="0" u="none" strike="noStrike" cap="none" normalizeH="0" baseline="0">
              <a:ln>
                <a:noFill/>
              </a:ln>
              <a:solidFill>
                <a:schemeClr val="bg1"/>
              </a:solidFill>
              <a:effectLst/>
              <a:latin typeface="Trebuchet MS" pitchFamily="34" charset="0"/>
            </a:endParaRPr>
          </a:p>
        </p:txBody>
      </p:sp>
      <p:sp>
        <p:nvSpPr>
          <p:cNvPr id="8" name="Rectangle 7">
            <a:extLst>
              <a:ext uri="{FF2B5EF4-FFF2-40B4-BE49-F238E27FC236}">
                <a16:creationId xmlns:a16="http://schemas.microsoft.com/office/drawing/2014/main" id="{000E362F-B7AA-4263-AA18-6FACE7B4411F}"/>
              </a:ext>
            </a:extLst>
          </p:cNvPr>
          <p:cNvSpPr/>
          <p:nvPr/>
        </p:nvSpPr>
        <p:spPr bwMode="auto">
          <a:xfrm>
            <a:off x="8414270" y="2363765"/>
            <a:ext cx="1307055" cy="17490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itchFamily="34" charset="0"/>
                <a:sym typeface="Wingdings" panose="05000000000000000000" pitchFamily="2" charset="2"/>
              </a:rPr>
              <a:t>CG  CPAs</a:t>
            </a:r>
            <a:endParaRPr kumimoji="0" lang="en-US" sz="800" b="1" i="0" u="none" strike="noStrike" cap="none" normalizeH="0" baseline="0">
              <a:ln>
                <a:noFill/>
              </a:ln>
              <a:solidFill>
                <a:schemeClr val="bg1"/>
              </a:solidFill>
              <a:effectLst/>
              <a:latin typeface="Trebuchet MS" pitchFamily="34" charset="0"/>
            </a:endParaRPr>
          </a:p>
        </p:txBody>
      </p:sp>
      <p:sp>
        <p:nvSpPr>
          <p:cNvPr id="12" name="Rectangle 11">
            <a:extLst>
              <a:ext uri="{FF2B5EF4-FFF2-40B4-BE49-F238E27FC236}">
                <a16:creationId xmlns:a16="http://schemas.microsoft.com/office/drawing/2014/main" id="{D2A5304A-3DBB-4F85-9AA3-8E33C1872A92}"/>
              </a:ext>
            </a:extLst>
          </p:cNvPr>
          <p:cNvSpPr/>
          <p:nvPr/>
        </p:nvSpPr>
        <p:spPr bwMode="auto">
          <a:xfrm>
            <a:off x="7038020" y="2536280"/>
            <a:ext cx="1307055" cy="124234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sz="800">
                <a:latin typeface="Trebuchet MS" pitchFamily="34" charset="0"/>
              </a:rPr>
              <a:t>Cheaper and ultra qualified customer acquisition (compared with </a:t>
            </a:r>
            <a:r>
              <a:rPr lang="en-US" sz="800" err="1">
                <a:latin typeface="Trebuchet MS" pitchFamily="34" charset="0"/>
              </a:rPr>
              <a:t>onine</a:t>
            </a:r>
            <a:r>
              <a:rPr lang="en-US" sz="800">
                <a:latin typeface="Trebuchet MS" pitchFamily="34" charset="0"/>
              </a:rPr>
              <a:t> acquisition’ costs)</a:t>
            </a: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lang="en-US" sz="800">
              <a:highlight>
                <a:srgbClr val="FFFF00"/>
              </a:highlight>
              <a:latin typeface="Trebuchet MS" pitchFamily="34" charset="0"/>
            </a:endParaRPr>
          </a:p>
        </p:txBody>
      </p:sp>
      <p:sp>
        <p:nvSpPr>
          <p:cNvPr id="13" name="Rectangle 12">
            <a:extLst>
              <a:ext uri="{FF2B5EF4-FFF2-40B4-BE49-F238E27FC236}">
                <a16:creationId xmlns:a16="http://schemas.microsoft.com/office/drawing/2014/main" id="{179A83DA-8236-4CFD-BA9E-D8D780A384DF}"/>
              </a:ext>
            </a:extLst>
          </p:cNvPr>
          <p:cNvSpPr/>
          <p:nvPr/>
        </p:nvSpPr>
        <p:spPr bwMode="auto">
          <a:xfrm>
            <a:off x="8414270" y="2536244"/>
            <a:ext cx="1307055" cy="12240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sz="800">
                <a:latin typeface="Trebuchet MS" pitchFamily="34" charset="0"/>
              </a:rPr>
              <a:t>Revenue sharing (sharing of fees paid by the end-customers)</a:t>
            </a: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lang="en-US" sz="800">
              <a:latin typeface="Trebuchet MS" pitchFamily="34" charset="0"/>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800" b="0" i="0" u="none" strike="noStrike" cap="none" normalizeH="0" baseline="0">
                <a:ln>
                  <a:noFill/>
                </a:ln>
                <a:solidFill>
                  <a:schemeClr val="tx1"/>
                </a:solidFill>
                <a:effectLst/>
                <a:latin typeface="Trebuchet MS" pitchFamily="34" charset="0"/>
              </a:rPr>
              <a:t>High value-added </a:t>
            </a:r>
            <a:r>
              <a:rPr lang="en-US" sz="800">
                <a:latin typeface="Trebuchet MS" pitchFamily="34" charset="0"/>
              </a:rPr>
              <a:t>s</a:t>
            </a:r>
            <a:r>
              <a:rPr kumimoji="0" lang="en-US" sz="800" b="0" i="0" u="none" strike="noStrike" cap="none" normalizeH="0" baseline="0">
                <a:ln>
                  <a:noFill/>
                </a:ln>
                <a:solidFill>
                  <a:schemeClr val="tx1"/>
                </a:solidFill>
                <a:effectLst/>
                <a:latin typeface="Trebuchet MS" pitchFamily="34" charset="0"/>
              </a:rPr>
              <a:t>ervices to increase customer </a:t>
            </a:r>
            <a:r>
              <a:rPr kumimoji="0" lang="en-US" sz="800" b="0" i="0" u="none" strike="noStrike" cap="none" normalizeH="0" baseline="0">
                <a:ln>
                  <a:noFill/>
                </a:ln>
                <a:solidFill>
                  <a:schemeClr val="tx1"/>
                </a:solidFill>
                <a:effectLst/>
                <a:latin typeface="+mj-lt"/>
              </a:rPr>
              <a:t>retention</a:t>
            </a: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lang="en-US" sz="800">
              <a:latin typeface="Trebuchet MS" pitchFamily="34" charset="0"/>
            </a:endParaRPr>
          </a:p>
        </p:txBody>
      </p:sp>
    </p:spTree>
    <p:extLst>
      <p:ext uri="{BB962C8B-B14F-4D97-AF65-F5344CB8AC3E}">
        <p14:creationId xmlns:p14="http://schemas.microsoft.com/office/powerpoint/2010/main" val="2085073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8924C569-7060-4632-BAA7-0ABFF44B833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98" imgH="499" progId="TCLayout.ActiveDocument.1">
                  <p:embed/>
                </p:oleObj>
              </mc:Choice>
              <mc:Fallback>
                <p:oleObj name="think-cell Slide" r:id="rId5" imgW="498" imgH="499" progId="TCLayout.ActiveDocument.1">
                  <p:embed/>
                  <p:pic>
                    <p:nvPicPr>
                      <p:cNvPr id="3" name="Objet 2" hidden="1">
                        <a:extLst>
                          <a:ext uri="{FF2B5EF4-FFF2-40B4-BE49-F238E27FC236}">
                            <a16:creationId xmlns:a16="http://schemas.microsoft.com/office/drawing/2014/main" id="{8924C569-7060-4632-BAA7-0ABFF44B833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30AE473-8692-4064-B89B-46FE37A48818}"/>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3" name="Ellipse 72">
            <a:extLst>
              <a:ext uri="{FF2B5EF4-FFF2-40B4-BE49-F238E27FC236}">
                <a16:creationId xmlns:a16="http://schemas.microsoft.com/office/drawing/2014/main" id="{AFFBAFCE-7355-422F-A015-1D93C9A88B81}"/>
              </a:ext>
            </a:extLst>
          </p:cNvPr>
          <p:cNvSpPr/>
          <p:nvPr/>
        </p:nvSpPr>
        <p:spPr bwMode="auto">
          <a:xfrm>
            <a:off x="1336292" y="1811833"/>
            <a:ext cx="239580" cy="239580"/>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1</a:t>
            </a:r>
            <a:endParaRPr kumimoji="0" lang="en-US" sz="1000" b="1" i="0" u="none" strike="noStrike" cap="none" normalizeH="0" baseline="0">
              <a:ln>
                <a:noFill/>
              </a:ln>
              <a:solidFill>
                <a:schemeClr val="bg1"/>
              </a:solidFill>
              <a:effectLst/>
              <a:latin typeface="+mj-lt"/>
            </a:endParaRPr>
          </a:p>
        </p:txBody>
      </p:sp>
      <p:sp>
        <p:nvSpPr>
          <p:cNvPr id="75" name="Ellipse 74">
            <a:extLst>
              <a:ext uri="{FF2B5EF4-FFF2-40B4-BE49-F238E27FC236}">
                <a16:creationId xmlns:a16="http://schemas.microsoft.com/office/drawing/2014/main" id="{261FDD82-803B-4D1A-ACE6-E68D667A583E}"/>
              </a:ext>
            </a:extLst>
          </p:cNvPr>
          <p:cNvSpPr/>
          <p:nvPr/>
        </p:nvSpPr>
        <p:spPr bwMode="auto">
          <a:xfrm>
            <a:off x="3058740" y="1811833"/>
            <a:ext cx="239580" cy="239580"/>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b="1">
                <a:solidFill>
                  <a:schemeClr val="bg1"/>
                </a:solidFill>
                <a:latin typeface="+mj-lt"/>
              </a:rPr>
              <a:t>2</a:t>
            </a:r>
            <a:endParaRPr kumimoji="0" lang="en-US" sz="1000" b="1" i="0" u="none" strike="noStrike" cap="none" normalizeH="0" baseline="0">
              <a:ln>
                <a:noFill/>
              </a:ln>
              <a:solidFill>
                <a:schemeClr val="bg1"/>
              </a:solidFill>
              <a:effectLst/>
              <a:latin typeface="+mj-lt"/>
            </a:endParaRPr>
          </a:p>
        </p:txBody>
      </p:sp>
      <p:sp>
        <p:nvSpPr>
          <p:cNvPr id="76" name="Ellipse 75">
            <a:extLst>
              <a:ext uri="{FF2B5EF4-FFF2-40B4-BE49-F238E27FC236}">
                <a16:creationId xmlns:a16="http://schemas.microsoft.com/office/drawing/2014/main" id="{194DB298-84F0-40C0-8FFD-6E791712B3C8}"/>
              </a:ext>
            </a:extLst>
          </p:cNvPr>
          <p:cNvSpPr/>
          <p:nvPr/>
        </p:nvSpPr>
        <p:spPr bwMode="auto">
          <a:xfrm>
            <a:off x="4781188" y="1811833"/>
            <a:ext cx="239580" cy="239580"/>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b="1">
                <a:solidFill>
                  <a:schemeClr val="bg1"/>
                </a:solidFill>
                <a:latin typeface="+mj-lt"/>
              </a:rPr>
              <a:t>3</a:t>
            </a:r>
            <a:endParaRPr kumimoji="0" lang="en-US" sz="1000" b="1" i="0" u="none" strike="noStrike" cap="none" normalizeH="0" baseline="0">
              <a:ln>
                <a:noFill/>
              </a:ln>
              <a:solidFill>
                <a:schemeClr val="bg1"/>
              </a:solidFill>
              <a:effectLst/>
              <a:latin typeface="+mj-lt"/>
            </a:endParaRPr>
          </a:p>
        </p:txBody>
      </p:sp>
      <p:sp>
        <p:nvSpPr>
          <p:cNvPr id="77" name="Ellipse 76">
            <a:extLst>
              <a:ext uri="{FF2B5EF4-FFF2-40B4-BE49-F238E27FC236}">
                <a16:creationId xmlns:a16="http://schemas.microsoft.com/office/drawing/2014/main" id="{D2BC3660-92B7-4368-8E66-CBB197DB3243}"/>
              </a:ext>
            </a:extLst>
          </p:cNvPr>
          <p:cNvSpPr/>
          <p:nvPr/>
        </p:nvSpPr>
        <p:spPr bwMode="auto">
          <a:xfrm>
            <a:off x="8226084" y="1811833"/>
            <a:ext cx="239580" cy="239580"/>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5</a:t>
            </a:r>
            <a:endParaRPr kumimoji="0" lang="en-US" sz="1000" b="1" i="0" u="none" strike="noStrike" cap="none" normalizeH="0" baseline="0">
              <a:ln>
                <a:noFill/>
              </a:ln>
              <a:solidFill>
                <a:schemeClr val="bg1"/>
              </a:solidFill>
              <a:effectLst/>
              <a:latin typeface="+mj-lt"/>
            </a:endParaRPr>
          </a:p>
        </p:txBody>
      </p:sp>
      <p:sp>
        <p:nvSpPr>
          <p:cNvPr id="9" name="Titre 8">
            <a:extLst>
              <a:ext uri="{FF2B5EF4-FFF2-40B4-BE49-F238E27FC236}">
                <a16:creationId xmlns:a16="http://schemas.microsoft.com/office/drawing/2014/main" id="{DB22D234-44C6-405B-93AD-D83C9841D54F}"/>
              </a:ext>
            </a:extLst>
          </p:cNvPr>
          <p:cNvSpPr>
            <a:spLocks noGrp="1"/>
          </p:cNvSpPr>
          <p:nvPr>
            <p:ph type="ctrTitle"/>
          </p:nvPr>
        </p:nvSpPr>
        <p:spPr/>
        <p:txBody>
          <a:bodyPr/>
          <a:lstStyle/>
          <a:p>
            <a:r>
              <a:rPr lang="en-US" sz="1300"/>
              <a:t>If CPAs’ roles and responsibilities haven’t changed, the </a:t>
            </a:r>
            <a:r>
              <a:rPr lang="en-US" sz="1300">
                <a:solidFill>
                  <a:srgbClr val="009DB0"/>
                </a:solidFill>
              </a:rPr>
              <a:t>services</a:t>
            </a:r>
            <a:r>
              <a:rPr lang="en-US" sz="1300"/>
              <a:t> proposed by CPAs have been </a:t>
            </a:r>
            <a:r>
              <a:rPr lang="en-US" sz="1300">
                <a:solidFill>
                  <a:srgbClr val="009DB0"/>
                </a:solidFill>
              </a:rPr>
              <a:t>profoundly impacted by the emergence of new technologies</a:t>
            </a:r>
          </a:p>
        </p:txBody>
      </p:sp>
      <p:cxnSp>
        <p:nvCxnSpPr>
          <p:cNvPr id="84" name="Connecteur droit 83">
            <a:extLst>
              <a:ext uri="{FF2B5EF4-FFF2-40B4-BE49-F238E27FC236}">
                <a16:creationId xmlns:a16="http://schemas.microsoft.com/office/drawing/2014/main" id="{1A65A33B-EB4F-4BA1-959B-7D4CCB1C2E86}"/>
              </a:ext>
            </a:extLst>
          </p:cNvPr>
          <p:cNvCxnSpPr/>
          <p:nvPr/>
        </p:nvCxnSpPr>
        <p:spPr bwMode="auto">
          <a:xfrm>
            <a:off x="341635" y="1146039"/>
            <a:ext cx="91535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5" name="ZoneTexte 84">
            <a:extLst>
              <a:ext uri="{FF2B5EF4-FFF2-40B4-BE49-F238E27FC236}">
                <a16:creationId xmlns:a16="http://schemas.microsoft.com/office/drawing/2014/main" id="{994881FA-3BDA-4A4B-A7FB-30EF749B965A}"/>
              </a:ext>
            </a:extLst>
          </p:cNvPr>
          <p:cNvSpPr txBox="1"/>
          <p:nvPr/>
        </p:nvSpPr>
        <p:spPr>
          <a:xfrm>
            <a:off x="3454954" y="994819"/>
            <a:ext cx="2996093" cy="261610"/>
          </a:xfrm>
          <a:prstGeom prst="rect">
            <a:avLst/>
          </a:prstGeom>
          <a:solidFill>
            <a:schemeClr val="bg1"/>
          </a:solidFill>
        </p:spPr>
        <p:txBody>
          <a:bodyPr wrap="square" rtlCol="0">
            <a:spAutoFit/>
          </a:bodyPr>
          <a:lstStyle/>
          <a:p>
            <a:pPr algn="ctr"/>
            <a:r>
              <a:rPr lang="en-US" sz="1100" b="1">
                <a:solidFill>
                  <a:srgbClr val="009DB0"/>
                </a:solidFill>
                <a:latin typeface="+mj-lt"/>
              </a:rPr>
              <a:t>CPAs’ missions of tomorrow</a:t>
            </a:r>
          </a:p>
        </p:txBody>
      </p:sp>
      <p:cxnSp>
        <p:nvCxnSpPr>
          <p:cNvPr id="105" name="Connecteur droit avec flèche 104">
            <a:extLst>
              <a:ext uri="{FF2B5EF4-FFF2-40B4-BE49-F238E27FC236}">
                <a16:creationId xmlns:a16="http://schemas.microsoft.com/office/drawing/2014/main" id="{BD1C6C1D-80B5-4AC0-B4FD-67A1241DA30B}"/>
              </a:ext>
            </a:extLst>
          </p:cNvPr>
          <p:cNvCxnSpPr>
            <a:cxnSpLocks/>
          </p:cNvCxnSpPr>
          <p:nvPr/>
        </p:nvCxnSpPr>
        <p:spPr bwMode="auto">
          <a:xfrm flipV="1">
            <a:off x="779061" y="4311278"/>
            <a:ext cx="8210403" cy="18422"/>
          </a:xfrm>
          <a:prstGeom prst="straightConnector1">
            <a:avLst/>
          </a:prstGeom>
          <a:solidFill>
            <a:schemeClr val="accent1"/>
          </a:solidFill>
          <a:ln w="28575" cap="flat" cmpd="sng" algn="ctr">
            <a:solidFill>
              <a:srgbClr val="009DB0"/>
            </a:solidFill>
            <a:prstDash val="solid"/>
            <a:round/>
            <a:headEnd type="none" w="med" len="med"/>
            <a:tailEnd type="triangle" w="med" len="med"/>
          </a:ln>
          <a:effectLst/>
        </p:spPr>
      </p:cxnSp>
      <p:cxnSp>
        <p:nvCxnSpPr>
          <p:cNvPr id="108" name="Connecteur droit 107">
            <a:extLst>
              <a:ext uri="{FF2B5EF4-FFF2-40B4-BE49-F238E27FC236}">
                <a16:creationId xmlns:a16="http://schemas.microsoft.com/office/drawing/2014/main" id="{030D61E0-EF01-4DF9-BD8F-DCE6CA6BB637}"/>
              </a:ext>
            </a:extLst>
          </p:cNvPr>
          <p:cNvCxnSpPr/>
          <p:nvPr/>
        </p:nvCxnSpPr>
        <p:spPr bwMode="auto">
          <a:xfrm rot="10800000">
            <a:off x="8421564" y="3619762"/>
            <a:ext cx="0" cy="68400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9" name="Ellipse 108">
            <a:extLst>
              <a:ext uri="{FF2B5EF4-FFF2-40B4-BE49-F238E27FC236}">
                <a16:creationId xmlns:a16="http://schemas.microsoft.com/office/drawing/2014/main" id="{BA3FA6EE-8726-467B-8AF1-C98ABEABFD4C}"/>
              </a:ext>
            </a:extLst>
          </p:cNvPr>
          <p:cNvSpPr/>
          <p:nvPr/>
        </p:nvSpPr>
        <p:spPr bwMode="auto">
          <a:xfrm rot="10800000">
            <a:off x="8376507" y="4263688"/>
            <a:ext cx="108000" cy="108000"/>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cxnSp>
        <p:nvCxnSpPr>
          <p:cNvPr id="110" name="Connecteur droit 109">
            <a:extLst>
              <a:ext uri="{FF2B5EF4-FFF2-40B4-BE49-F238E27FC236}">
                <a16:creationId xmlns:a16="http://schemas.microsoft.com/office/drawing/2014/main" id="{A652CA6B-5F57-4DDB-87B1-F281059DAC8E}"/>
              </a:ext>
            </a:extLst>
          </p:cNvPr>
          <p:cNvCxnSpPr/>
          <p:nvPr/>
        </p:nvCxnSpPr>
        <p:spPr bwMode="auto">
          <a:xfrm rot="10800000">
            <a:off x="6633026" y="3619762"/>
            <a:ext cx="0" cy="68400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1" name="Ellipse 110">
            <a:extLst>
              <a:ext uri="{FF2B5EF4-FFF2-40B4-BE49-F238E27FC236}">
                <a16:creationId xmlns:a16="http://schemas.microsoft.com/office/drawing/2014/main" id="{B8C52019-72DB-4AFE-8D9B-12DBE2735998}"/>
              </a:ext>
            </a:extLst>
          </p:cNvPr>
          <p:cNvSpPr/>
          <p:nvPr/>
        </p:nvSpPr>
        <p:spPr bwMode="auto">
          <a:xfrm rot="10800000">
            <a:off x="6579026" y="4263688"/>
            <a:ext cx="108000" cy="108000"/>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cxnSp>
        <p:nvCxnSpPr>
          <p:cNvPr id="112" name="Connecteur droit 111">
            <a:extLst>
              <a:ext uri="{FF2B5EF4-FFF2-40B4-BE49-F238E27FC236}">
                <a16:creationId xmlns:a16="http://schemas.microsoft.com/office/drawing/2014/main" id="{4505100E-5D0F-4296-9B6C-67408A9609D1}"/>
              </a:ext>
            </a:extLst>
          </p:cNvPr>
          <p:cNvCxnSpPr/>
          <p:nvPr/>
        </p:nvCxnSpPr>
        <p:spPr bwMode="auto">
          <a:xfrm rot="10800000">
            <a:off x="4878129" y="3619762"/>
            <a:ext cx="0" cy="68400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3" name="Ellipse 112">
            <a:extLst>
              <a:ext uri="{FF2B5EF4-FFF2-40B4-BE49-F238E27FC236}">
                <a16:creationId xmlns:a16="http://schemas.microsoft.com/office/drawing/2014/main" id="{EF0F1AA2-507F-45B4-8DE7-FB84A84FA615}"/>
              </a:ext>
            </a:extLst>
          </p:cNvPr>
          <p:cNvSpPr/>
          <p:nvPr/>
        </p:nvSpPr>
        <p:spPr bwMode="auto">
          <a:xfrm rot="10800000">
            <a:off x="4824129" y="4263688"/>
            <a:ext cx="108000" cy="108000"/>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cxnSp>
        <p:nvCxnSpPr>
          <p:cNvPr id="114" name="Connecteur droit 113">
            <a:extLst>
              <a:ext uri="{FF2B5EF4-FFF2-40B4-BE49-F238E27FC236}">
                <a16:creationId xmlns:a16="http://schemas.microsoft.com/office/drawing/2014/main" id="{C402CF5B-45DA-4DE1-AECD-6C45A9BDB377}"/>
              </a:ext>
            </a:extLst>
          </p:cNvPr>
          <p:cNvCxnSpPr>
            <a:cxnSpLocks/>
          </p:cNvCxnSpPr>
          <p:nvPr/>
        </p:nvCxnSpPr>
        <p:spPr bwMode="auto">
          <a:xfrm rot="10800000">
            <a:off x="3233789" y="3619762"/>
            <a:ext cx="0" cy="68400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5" name="Ellipse 114">
            <a:extLst>
              <a:ext uri="{FF2B5EF4-FFF2-40B4-BE49-F238E27FC236}">
                <a16:creationId xmlns:a16="http://schemas.microsoft.com/office/drawing/2014/main" id="{41D56E70-6B74-4B6A-97CC-238B30A77403}"/>
              </a:ext>
            </a:extLst>
          </p:cNvPr>
          <p:cNvSpPr/>
          <p:nvPr/>
        </p:nvSpPr>
        <p:spPr bwMode="auto">
          <a:xfrm rot="10800000">
            <a:off x="3188732" y="4263688"/>
            <a:ext cx="108000" cy="108000"/>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cxnSp>
        <p:nvCxnSpPr>
          <p:cNvPr id="118" name="Connecteur droit 117">
            <a:extLst>
              <a:ext uri="{FF2B5EF4-FFF2-40B4-BE49-F238E27FC236}">
                <a16:creationId xmlns:a16="http://schemas.microsoft.com/office/drawing/2014/main" id="{447CEE6A-4CEB-4850-941B-79988BF06726}"/>
              </a:ext>
            </a:extLst>
          </p:cNvPr>
          <p:cNvCxnSpPr/>
          <p:nvPr/>
        </p:nvCxnSpPr>
        <p:spPr bwMode="auto">
          <a:xfrm rot="10800000">
            <a:off x="1450454" y="3619762"/>
            <a:ext cx="0" cy="68400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9" name="Ellipse 118">
            <a:extLst>
              <a:ext uri="{FF2B5EF4-FFF2-40B4-BE49-F238E27FC236}">
                <a16:creationId xmlns:a16="http://schemas.microsoft.com/office/drawing/2014/main" id="{A94CCDBD-47BA-426E-9317-83C127F6C22B}"/>
              </a:ext>
            </a:extLst>
          </p:cNvPr>
          <p:cNvSpPr/>
          <p:nvPr/>
        </p:nvSpPr>
        <p:spPr bwMode="auto">
          <a:xfrm rot="10800000">
            <a:off x="1395872" y="4263688"/>
            <a:ext cx="108000" cy="108000"/>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7" name="Rectangle 16">
            <a:extLst>
              <a:ext uri="{FF2B5EF4-FFF2-40B4-BE49-F238E27FC236}">
                <a16:creationId xmlns:a16="http://schemas.microsoft.com/office/drawing/2014/main" id="{CDD5131E-E82B-418C-9B36-7F2FB1E61716}"/>
              </a:ext>
            </a:extLst>
          </p:cNvPr>
          <p:cNvSpPr/>
          <p:nvPr/>
        </p:nvSpPr>
        <p:spPr>
          <a:xfrm>
            <a:off x="707296" y="2292528"/>
            <a:ext cx="1485152" cy="861774"/>
          </a:xfrm>
          <a:prstGeom prst="rect">
            <a:avLst/>
          </a:prstGeom>
        </p:spPr>
        <p:txBody>
          <a:bodyPr wrap="square">
            <a:spAutoFit/>
          </a:bodyPr>
          <a:lstStyle/>
          <a:p>
            <a:pPr algn="ctr"/>
            <a:r>
              <a:rPr lang="en-US" sz="1000">
                <a:latin typeface="+mj-lt"/>
              </a:rPr>
              <a:t>Produce accountability at a </a:t>
            </a:r>
            <a:r>
              <a:rPr lang="en-US" sz="1000" b="1">
                <a:solidFill>
                  <a:srgbClr val="009DB0"/>
                </a:solidFill>
                <a:latin typeface="+mj-lt"/>
              </a:rPr>
              <a:t>competitive price </a:t>
            </a:r>
            <a:r>
              <a:rPr lang="en-US" sz="1000">
                <a:latin typeface="+mj-lt"/>
              </a:rPr>
              <a:t>thanks to </a:t>
            </a:r>
            <a:r>
              <a:rPr lang="en-US" sz="1000" b="1">
                <a:solidFill>
                  <a:srgbClr val="009DB0"/>
                </a:solidFill>
                <a:latin typeface="+mj-lt"/>
              </a:rPr>
              <a:t>automation</a:t>
            </a:r>
          </a:p>
        </p:txBody>
      </p:sp>
      <p:sp>
        <p:nvSpPr>
          <p:cNvPr id="134" name="Rectangle 133">
            <a:extLst>
              <a:ext uri="{FF2B5EF4-FFF2-40B4-BE49-F238E27FC236}">
                <a16:creationId xmlns:a16="http://schemas.microsoft.com/office/drawing/2014/main" id="{4C72F635-17FE-4ECA-A026-36D4E77270E9}"/>
              </a:ext>
            </a:extLst>
          </p:cNvPr>
          <p:cNvSpPr/>
          <p:nvPr/>
        </p:nvSpPr>
        <p:spPr>
          <a:xfrm>
            <a:off x="2527832" y="2292528"/>
            <a:ext cx="1365066" cy="1015663"/>
          </a:xfrm>
          <a:prstGeom prst="rect">
            <a:avLst/>
          </a:prstGeom>
        </p:spPr>
        <p:txBody>
          <a:bodyPr wrap="square">
            <a:spAutoFit/>
          </a:bodyPr>
          <a:lstStyle/>
          <a:p>
            <a:pPr algn="ctr"/>
            <a:r>
              <a:rPr lang="en-US" sz="1000">
                <a:latin typeface="+mj-lt"/>
              </a:rPr>
              <a:t>Support SMEs in the </a:t>
            </a:r>
            <a:r>
              <a:rPr lang="en-US" sz="1000" b="1">
                <a:solidFill>
                  <a:srgbClr val="009DB0"/>
                </a:solidFill>
                <a:latin typeface="+mj-lt"/>
              </a:rPr>
              <a:t>digitalization of their accounting tasks </a:t>
            </a:r>
            <a:r>
              <a:rPr lang="en-US" sz="1000">
                <a:latin typeface="+mj-lt"/>
              </a:rPr>
              <a:t>(e.g., expenses)</a:t>
            </a:r>
          </a:p>
        </p:txBody>
      </p:sp>
      <p:sp>
        <p:nvSpPr>
          <p:cNvPr id="135" name="Rectangle 134">
            <a:extLst>
              <a:ext uri="{FF2B5EF4-FFF2-40B4-BE49-F238E27FC236}">
                <a16:creationId xmlns:a16="http://schemas.microsoft.com/office/drawing/2014/main" id="{22C92611-F653-41F4-B72D-9A48AAA92E14}"/>
              </a:ext>
            </a:extLst>
          </p:cNvPr>
          <p:cNvSpPr/>
          <p:nvPr/>
        </p:nvSpPr>
        <p:spPr>
          <a:xfrm>
            <a:off x="4240638" y="2292528"/>
            <a:ext cx="1274980" cy="707886"/>
          </a:xfrm>
          <a:prstGeom prst="rect">
            <a:avLst/>
          </a:prstGeom>
        </p:spPr>
        <p:txBody>
          <a:bodyPr wrap="square">
            <a:spAutoFit/>
          </a:bodyPr>
          <a:lstStyle/>
          <a:p>
            <a:pPr algn="ctr"/>
            <a:r>
              <a:rPr lang="en-US" sz="1000" b="1">
                <a:solidFill>
                  <a:srgbClr val="009DB0"/>
                </a:solidFill>
                <a:latin typeface="+mj-lt"/>
              </a:rPr>
              <a:t>Digitalize</a:t>
            </a:r>
            <a:r>
              <a:rPr lang="en-US" sz="1000">
                <a:latin typeface="+mj-lt"/>
              </a:rPr>
              <a:t> the </a:t>
            </a:r>
            <a:r>
              <a:rPr lang="en-US" sz="1000" b="1">
                <a:solidFill>
                  <a:srgbClr val="009DB0"/>
                </a:solidFill>
                <a:latin typeface="+mj-lt"/>
              </a:rPr>
              <a:t>Financial Director function</a:t>
            </a:r>
          </a:p>
        </p:txBody>
      </p:sp>
      <p:sp>
        <p:nvSpPr>
          <p:cNvPr id="136" name="Rectangle 135">
            <a:extLst>
              <a:ext uri="{FF2B5EF4-FFF2-40B4-BE49-F238E27FC236}">
                <a16:creationId xmlns:a16="http://schemas.microsoft.com/office/drawing/2014/main" id="{7BCD58C0-134E-44AB-85A2-3FD7EFD01C62}"/>
              </a:ext>
            </a:extLst>
          </p:cNvPr>
          <p:cNvSpPr/>
          <p:nvPr/>
        </p:nvSpPr>
        <p:spPr>
          <a:xfrm>
            <a:off x="7710513" y="2292528"/>
            <a:ext cx="1287846" cy="861774"/>
          </a:xfrm>
          <a:prstGeom prst="rect">
            <a:avLst/>
          </a:prstGeom>
        </p:spPr>
        <p:txBody>
          <a:bodyPr wrap="square">
            <a:spAutoFit/>
          </a:bodyPr>
          <a:lstStyle/>
          <a:p>
            <a:pPr algn="ctr"/>
            <a:r>
              <a:rPr lang="en-US" sz="1000" b="1">
                <a:solidFill>
                  <a:srgbClr val="009DB0"/>
                </a:solidFill>
                <a:latin typeface="+mj-lt"/>
              </a:rPr>
              <a:t>Diversification to other activities </a:t>
            </a:r>
            <a:r>
              <a:rPr lang="en-US" sz="1000">
                <a:latin typeface="+mj-lt"/>
              </a:rPr>
              <a:t>(e.g., wealth management)</a:t>
            </a:r>
          </a:p>
        </p:txBody>
      </p:sp>
      <p:sp>
        <p:nvSpPr>
          <p:cNvPr id="55" name="Ellipse 54">
            <a:extLst>
              <a:ext uri="{FF2B5EF4-FFF2-40B4-BE49-F238E27FC236}">
                <a16:creationId xmlns:a16="http://schemas.microsoft.com/office/drawing/2014/main" id="{A3B8D9F1-B09C-4A09-8E55-2305391BED76}"/>
              </a:ext>
            </a:extLst>
          </p:cNvPr>
          <p:cNvSpPr/>
          <p:nvPr/>
        </p:nvSpPr>
        <p:spPr bwMode="auto">
          <a:xfrm>
            <a:off x="6503636" y="1811833"/>
            <a:ext cx="239580" cy="239580"/>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b="1">
                <a:solidFill>
                  <a:schemeClr val="bg1"/>
                </a:solidFill>
                <a:latin typeface="+mj-lt"/>
              </a:rPr>
              <a:t>4</a:t>
            </a:r>
            <a:endParaRPr kumimoji="0" lang="en-US" sz="1000" b="1" i="0" u="none" strike="noStrike" cap="none" normalizeH="0" baseline="0">
              <a:ln>
                <a:noFill/>
              </a:ln>
              <a:solidFill>
                <a:schemeClr val="bg1"/>
              </a:solidFill>
              <a:effectLst/>
              <a:latin typeface="+mj-lt"/>
            </a:endParaRPr>
          </a:p>
        </p:txBody>
      </p:sp>
      <p:sp>
        <p:nvSpPr>
          <p:cNvPr id="56" name="Rectangle 55">
            <a:extLst>
              <a:ext uri="{FF2B5EF4-FFF2-40B4-BE49-F238E27FC236}">
                <a16:creationId xmlns:a16="http://schemas.microsoft.com/office/drawing/2014/main" id="{1F4C1B9B-E7A2-4618-A4D2-F3A14D16A6AF}"/>
              </a:ext>
            </a:extLst>
          </p:cNvPr>
          <p:cNvSpPr/>
          <p:nvPr/>
        </p:nvSpPr>
        <p:spPr>
          <a:xfrm>
            <a:off x="5768683" y="2292528"/>
            <a:ext cx="1660815" cy="553998"/>
          </a:xfrm>
          <a:prstGeom prst="rect">
            <a:avLst/>
          </a:prstGeom>
        </p:spPr>
        <p:txBody>
          <a:bodyPr wrap="square">
            <a:spAutoFit/>
          </a:bodyPr>
          <a:lstStyle/>
          <a:p>
            <a:pPr algn="ctr"/>
            <a:r>
              <a:rPr lang="en-US" sz="1000">
                <a:latin typeface="+mj-lt"/>
              </a:rPr>
              <a:t>Provide </a:t>
            </a:r>
            <a:r>
              <a:rPr lang="en-US" sz="1000" b="1">
                <a:solidFill>
                  <a:srgbClr val="009DB0"/>
                </a:solidFill>
                <a:latin typeface="+mj-lt"/>
              </a:rPr>
              <a:t>ultra personalized advises to CEOs</a:t>
            </a:r>
          </a:p>
        </p:txBody>
      </p:sp>
      <p:sp>
        <p:nvSpPr>
          <p:cNvPr id="2" name="Flèche : droite 1">
            <a:extLst>
              <a:ext uri="{FF2B5EF4-FFF2-40B4-BE49-F238E27FC236}">
                <a16:creationId xmlns:a16="http://schemas.microsoft.com/office/drawing/2014/main" id="{6113BDF9-EB8F-4F4B-98B6-0B16AD42675D}"/>
              </a:ext>
            </a:extLst>
          </p:cNvPr>
          <p:cNvSpPr/>
          <p:nvPr/>
        </p:nvSpPr>
        <p:spPr bwMode="auto">
          <a:xfrm>
            <a:off x="779061" y="4443997"/>
            <a:ext cx="8210401" cy="566766"/>
          </a:xfrm>
          <a:prstGeom prst="rightArrow">
            <a:avLst/>
          </a:prstGeom>
          <a:gradFill>
            <a:gsLst>
              <a:gs pos="0">
                <a:schemeClr val="accent5">
                  <a:lumMod val="20000"/>
                  <a:lumOff val="80000"/>
                </a:schemeClr>
              </a:gs>
              <a:gs pos="57000">
                <a:schemeClr val="accent5">
                  <a:lumMod val="60000"/>
                  <a:lumOff val="40000"/>
                </a:schemeClr>
              </a:gs>
              <a:gs pos="100000">
                <a:srgbClr val="009DB0"/>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indent="268288" fontAlgn="base">
              <a:spcBef>
                <a:spcPct val="0"/>
              </a:spcBef>
              <a:spcAft>
                <a:spcPct val="0"/>
              </a:spcAft>
            </a:pPr>
            <a:endParaRPr lang="en-US" sz="800">
              <a:latin typeface="+mj-lt"/>
            </a:endParaRPr>
          </a:p>
        </p:txBody>
      </p:sp>
      <p:sp>
        <p:nvSpPr>
          <p:cNvPr id="6" name="ZoneTexte 5">
            <a:extLst>
              <a:ext uri="{FF2B5EF4-FFF2-40B4-BE49-F238E27FC236}">
                <a16:creationId xmlns:a16="http://schemas.microsoft.com/office/drawing/2014/main" id="{A32066C0-0115-4277-8F4F-42E1232ED71E}"/>
              </a:ext>
            </a:extLst>
          </p:cNvPr>
          <p:cNvSpPr txBox="1"/>
          <p:nvPr/>
        </p:nvSpPr>
        <p:spPr>
          <a:xfrm>
            <a:off x="717676" y="4642996"/>
            <a:ext cx="1573457" cy="230832"/>
          </a:xfrm>
          <a:prstGeom prst="rect">
            <a:avLst/>
          </a:prstGeom>
          <a:noFill/>
        </p:spPr>
        <p:txBody>
          <a:bodyPr wrap="square" rtlCol="0">
            <a:spAutoFit/>
          </a:bodyPr>
          <a:lstStyle/>
          <a:p>
            <a:pPr algn="ctr"/>
            <a:r>
              <a:rPr lang="en-US" sz="900">
                <a:latin typeface="+mj-lt"/>
              </a:rPr>
              <a:t>Production </a:t>
            </a:r>
          </a:p>
        </p:txBody>
      </p:sp>
      <p:sp>
        <p:nvSpPr>
          <p:cNvPr id="7" name="ZoneTexte 6">
            <a:extLst>
              <a:ext uri="{FF2B5EF4-FFF2-40B4-BE49-F238E27FC236}">
                <a16:creationId xmlns:a16="http://schemas.microsoft.com/office/drawing/2014/main" id="{B1CF643F-5FF0-4E19-BA31-81506B7966EC}"/>
              </a:ext>
            </a:extLst>
          </p:cNvPr>
          <p:cNvSpPr txBox="1"/>
          <p:nvPr/>
        </p:nvSpPr>
        <p:spPr>
          <a:xfrm>
            <a:off x="3994459" y="4586487"/>
            <a:ext cx="1573457" cy="230832"/>
          </a:xfrm>
          <a:prstGeom prst="rect">
            <a:avLst/>
          </a:prstGeom>
          <a:noFill/>
        </p:spPr>
        <p:txBody>
          <a:bodyPr wrap="square" rtlCol="0">
            <a:spAutoFit/>
          </a:bodyPr>
          <a:lstStyle/>
          <a:p>
            <a:pPr algn="ctr"/>
            <a:r>
              <a:rPr lang="en-US" sz="900">
                <a:latin typeface="+mj-lt"/>
              </a:rPr>
              <a:t>Support </a:t>
            </a:r>
          </a:p>
        </p:txBody>
      </p:sp>
      <p:sp>
        <p:nvSpPr>
          <p:cNvPr id="8" name="ZoneTexte 7">
            <a:extLst>
              <a:ext uri="{FF2B5EF4-FFF2-40B4-BE49-F238E27FC236}">
                <a16:creationId xmlns:a16="http://schemas.microsoft.com/office/drawing/2014/main" id="{6F63889A-4F13-432B-85EC-C89152BE9F66}"/>
              </a:ext>
            </a:extLst>
          </p:cNvPr>
          <p:cNvSpPr txBox="1"/>
          <p:nvPr/>
        </p:nvSpPr>
        <p:spPr>
          <a:xfrm>
            <a:off x="7416005" y="4603666"/>
            <a:ext cx="1573457" cy="230832"/>
          </a:xfrm>
          <a:prstGeom prst="rect">
            <a:avLst/>
          </a:prstGeom>
          <a:noFill/>
        </p:spPr>
        <p:txBody>
          <a:bodyPr wrap="square" rtlCol="0">
            <a:spAutoFit/>
          </a:bodyPr>
          <a:lstStyle/>
          <a:p>
            <a:pPr algn="ctr"/>
            <a:r>
              <a:rPr lang="en-US" sz="900">
                <a:latin typeface="+mj-lt"/>
              </a:rPr>
              <a:t>Consulting </a:t>
            </a:r>
          </a:p>
        </p:txBody>
      </p:sp>
      <p:sp>
        <p:nvSpPr>
          <p:cNvPr id="10" name="ZoneTexte 9">
            <a:extLst>
              <a:ext uri="{FF2B5EF4-FFF2-40B4-BE49-F238E27FC236}">
                <a16:creationId xmlns:a16="http://schemas.microsoft.com/office/drawing/2014/main" id="{2111C68C-6E48-44B7-B13E-057F64674077}"/>
              </a:ext>
            </a:extLst>
          </p:cNvPr>
          <p:cNvSpPr txBox="1"/>
          <p:nvPr/>
        </p:nvSpPr>
        <p:spPr>
          <a:xfrm>
            <a:off x="7483299" y="5028427"/>
            <a:ext cx="2115025" cy="230832"/>
          </a:xfrm>
          <a:prstGeom prst="rect">
            <a:avLst/>
          </a:prstGeom>
          <a:noFill/>
        </p:spPr>
        <p:txBody>
          <a:bodyPr wrap="square" rtlCol="0">
            <a:spAutoFit/>
          </a:bodyPr>
          <a:lstStyle/>
          <a:p>
            <a:pPr algn="ctr"/>
            <a:r>
              <a:rPr lang="en-US" sz="900">
                <a:latin typeface="+mj-lt"/>
              </a:rPr>
              <a:t>Strong value-added services </a:t>
            </a:r>
          </a:p>
        </p:txBody>
      </p:sp>
      <p:sp>
        <p:nvSpPr>
          <p:cNvPr id="11" name="ZoneTexte 10">
            <a:extLst>
              <a:ext uri="{FF2B5EF4-FFF2-40B4-BE49-F238E27FC236}">
                <a16:creationId xmlns:a16="http://schemas.microsoft.com/office/drawing/2014/main" id="{F55490CE-A155-40FE-B08F-5361B72996D8}"/>
              </a:ext>
            </a:extLst>
          </p:cNvPr>
          <p:cNvSpPr txBox="1"/>
          <p:nvPr/>
        </p:nvSpPr>
        <p:spPr>
          <a:xfrm>
            <a:off x="426461" y="5010763"/>
            <a:ext cx="2261117" cy="230832"/>
          </a:xfrm>
          <a:prstGeom prst="rect">
            <a:avLst/>
          </a:prstGeom>
          <a:noFill/>
        </p:spPr>
        <p:txBody>
          <a:bodyPr wrap="square" rtlCol="0">
            <a:spAutoFit/>
          </a:bodyPr>
          <a:lstStyle/>
          <a:p>
            <a:pPr algn="ctr"/>
            <a:r>
              <a:rPr lang="en-US" sz="900">
                <a:latin typeface="+mj-lt"/>
              </a:rPr>
              <a:t>Low value-added services </a:t>
            </a:r>
          </a:p>
        </p:txBody>
      </p:sp>
      <p:sp>
        <p:nvSpPr>
          <p:cNvPr id="12" name="Rectangle 11">
            <a:extLst>
              <a:ext uri="{FF2B5EF4-FFF2-40B4-BE49-F238E27FC236}">
                <a16:creationId xmlns:a16="http://schemas.microsoft.com/office/drawing/2014/main" id="{4C4468A0-74D3-4434-BA7D-2E24D24729AB}"/>
              </a:ext>
            </a:extLst>
          </p:cNvPr>
          <p:cNvSpPr/>
          <p:nvPr/>
        </p:nvSpPr>
        <p:spPr bwMode="auto">
          <a:xfrm>
            <a:off x="1219200" y="5395581"/>
            <a:ext cx="8486398" cy="9082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latin typeface="+mj-lt"/>
              </a:rPr>
              <a:t>If these offers </a:t>
            </a:r>
            <a:r>
              <a:rPr lang="en-US" sz="900" b="1">
                <a:solidFill>
                  <a:srgbClr val="009DB0"/>
                </a:solidFill>
                <a:latin typeface="+mj-lt"/>
              </a:rPr>
              <a:t>already exist </a:t>
            </a:r>
            <a:r>
              <a:rPr lang="en-US" sz="900">
                <a:latin typeface="+mj-lt"/>
              </a:rPr>
              <a:t>today and are sometimes proposed by CPAs, they </a:t>
            </a:r>
            <a:r>
              <a:rPr lang="en-US" sz="900" b="1">
                <a:solidFill>
                  <a:srgbClr val="009DB0"/>
                </a:solidFill>
                <a:latin typeface="+mj-lt"/>
              </a:rPr>
              <a:t>will be exercised differently tomorrow under the impact of digita</a:t>
            </a:r>
            <a:r>
              <a:rPr lang="en-US" sz="900">
                <a:latin typeface="+mj-lt"/>
              </a:rPr>
              <a:t>l (e.g., new customers, new customer relationships, new business models, new skills, ...)</a:t>
            </a:r>
          </a:p>
          <a:p>
            <a:pPr marR="0" defTabSz="914400" rtl="0" eaLnBrk="1" fontAlgn="base" latinLnBrk="0" hangingPunct="1">
              <a:lnSpc>
                <a:spcPct val="100000"/>
              </a:lnSpc>
              <a:spcBef>
                <a:spcPct val="0"/>
              </a:spcBef>
              <a:spcAft>
                <a:spcPct val="0"/>
              </a:spcAft>
              <a:buClrTx/>
              <a:buSzTx/>
              <a:tabLst/>
            </a:pPr>
            <a:br>
              <a:rPr lang="en-US" sz="900" b="1">
                <a:solidFill>
                  <a:srgbClr val="009DB0"/>
                </a:solidFill>
                <a:latin typeface="+mj-lt"/>
              </a:rPr>
            </a:br>
            <a:r>
              <a:rPr lang="en-US" sz="900">
                <a:latin typeface="+mj-lt"/>
              </a:rPr>
              <a:t>CPAs willing to launch CGP services </a:t>
            </a:r>
            <a:r>
              <a:rPr lang="en-US" sz="900">
                <a:solidFill>
                  <a:srgbClr val="009DB0"/>
                </a:solidFill>
                <a:latin typeface="+mj-lt"/>
              </a:rPr>
              <a:t>do not switch directly to such businesses </a:t>
            </a:r>
            <a:r>
              <a:rPr lang="en-US" sz="900">
                <a:latin typeface="+mj-lt"/>
              </a:rPr>
              <a:t>at it requires heavy expertise and tools. They recruit CGP </a:t>
            </a:r>
            <a:r>
              <a:rPr lang="en-US" sz="900" err="1">
                <a:latin typeface="+mj-lt"/>
              </a:rPr>
              <a:t>adisors</a:t>
            </a:r>
            <a:r>
              <a:rPr lang="en-US" sz="900">
                <a:latin typeface="+mj-lt"/>
              </a:rPr>
              <a:t> and create a </a:t>
            </a:r>
            <a:r>
              <a:rPr lang="en-US" sz="900">
                <a:solidFill>
                  <a:srgbClr val="009DB0"/>
                </a:solidFill>
                <a:latin typeface="+mj-lt"/>
              </a:rPr>
              <a:t>dedicated business unit</a:t>
            </a:r>
          </a:p>
        </p:txBody>
      </p:sp>
      <p:sp>
        <p:nvSpPr>
          <p:cNvPr id="13" name="Rectangle 12">
            <a:extLst>
              <a:ext uri="{FF2B5EF4-FFF2-40B4-BE49-F238E27FC236}">
                <a16:creationId xmlns:a16="http://schemas.microsoft.com/office/drawing/2014/main" id="{3FF45AB8-7F06-4ABE-AE6B-4B447D9429BC}"/>
              </a:ext>
            </a:extLst>
          </p:cNvPr>
          <p:cNvSpPr/>
          <p:nvPr/>
        </p:nvSpPr>
        <p:spPr bwMode="auto">
          <a:xfrm>
            <a:off x="109470" y="5383333"/>
            <a:ext cx="1020326" cy="92178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4" name="Triangle isocèle 13">
            <a:extLst>
              <a:ext uri="{FF2B5EF4-FFF2-40B4-BE49-F238E27FC236}">
                <a16:creationId xmlns:a16="http://schemas.microsoft.com/office/drawing/2014/main" id="{0D6D062D-ADB4-49F8-9253-84AB23DD65ED}"/>
              </a:ext>
            </a:extLst>
          </p:cNvPr>
          <p:cNvSpPr/>
          <p:nvPr/>
        </p:nvSpPr>
        <p:spPr bwMode="auto">
          <a:xfrm rot="5400000">
            <a:off x="-255998" y="5738877"/>
            <a:ext cx="930384"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 name="Espace réservé du texte 2">
            <a:extLst>
              <a:ext uri="{FF2B5EF4-FFF2-40B4-BE49-F238E27FC236}">
                <a16:creationId xmlns:a16="http://schemas.microsoft.com/office/drawing/2014/main" id="{BA166909-538A-4A52-9684-42437DFD2DAB}"/>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8400312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t 23" hidden="1">
            <a:extLst>
              <a:ext uri="{FF2B5EF4-FFF2-40B4-BE49-F238E27FC236}">
                <a16:creationId xmlns:a16="http://schemas.microsoft.com/office/drawing/2014/main" id="{A5FA9417-0699-4F56-995B-A2CF7650FC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24" name="Objet 23" hidden="1">
                        <a:extLst>
                          <a:ext uri="{FF2B5EF4-FFF2-40B4-BE49-F238E27FC236}">
                            <a16:creationId xmlns:a16="http://schemas.microsoft.com/office/drawing/2014/main" id="{A5FA9417-0699-4F56-995B-A2CF7650FC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7" name="Rectangle 146" hidden="1">
            <a:extLst>
              <a:ext uri="{FF2B5EF4-FFF2-40B4-BE49-F238E27FC236}">
                <a16:creationId xmlns:a16="http://schemas.microsoft.com/office/drawing/2014/main" id="{D469607B-FCBE-4FF2-8B94-49FDEDBDFC3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7" name="Rectangle : coins arrondis 6">
            <a:extLst>
              <a:ext uri="{FF2B5EF4-FFF2-40B4-BE49-F238E27FC236}">
                <a16:creationId xmlns:a16="http://schemas.microsoft.com/office/drawing/2014/main" id="{E5233674-1CAB-4BBB-9C94-FF6F39883F68}"/>
              </a:ext>
            </a:extLst>
          </p:cNvPr>
          <p:cNvSpPr/>
          <p:nvPr/>
        </p:nvSpPr>
        <p:spPr bwMode="auto">
          <a:xfrm>
            <a:off x="886236" y="1735711"/>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92075" algn="l"/>
              </a:tabLst>
            </a:pPr>
            <a:r>
              <a:rPr lang="en-US" sz="900">
                <a:latin typeface="+mj-lt"/>
              </a:rPr>
              <a:t>The FONCIA-like (e.g., accounting industry)</a:t>
            </a:r>
          </a:p>
        </p:txBody>
      </p:sp>
      <p:sp>
        <p:nvSpPr>
          <p:cNvPr id="8" name="Rectangle : coins arrondis 7">
            <a:extLst>
              <a:ext uri="{FF2B5EF4-FFF2-40B4-BE49-F238E27FC236}">
                <a16:creationId xmlns:a16="http://schemas.microsoft.com/office/drawing/2014/main" id="{737B955E-2A1B-4B3E-9F62-71A16CBD0A77}"/>
              </a:ext>
            </a:extLst>
          </p:cNvPr>
          <p:cNvSpPr/>
          <p:nvPr/>
        </p:nvSpPr>
        <p:spPr bwMode="auto">
          <a:xfrm>
            <a:off x="886236" y="3885916"/>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Industrial CPA</a:t>
            </a:r>
          </a:p>
        </p:txBody>
      </p:sp>
      <p:sp>
        <p:nvSpPr>
          <p:cNvPr id="10" name="Rectangle : coins arrondis 9">
            <a:extLst>
              <a:ext uri="{FF2B5EF4-FFF2-40B4-BE49-F238E27FC236}">
                <a16:creationId xmlns:a16="http://schemas.microsoft.com/office/drawing/2014/main" id="{B350EE54-F402-457F-8FC1-09D7069ECB41}"/>
              </a:ext>
            </a:extLst>
          </p:cNvPr>
          <p:cNvSpPr/>
          <p:nvPr/>
        </p:nvSpPr>
        <p:spPr bwMode="auto">
          <a:xfrm>
            <a:off x="886236" y="4601780"/>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Full-service Financial Director agency</a:t>
            </a:r>
          </a:p>
        </p:txBody>
      </p:sp>
      <p:cxnSp>
        <p:nvCxnSpPr>
          <p:cNvPr id="20" name="Connecteur droit 19">
            <a:extLst>
              <a:ext uri="{FF2B5EF4-FFF2-40B4-BE49-F238E27FC236}">
                <a16:creationId xmlns:a16="http://schemas.microsoft.com/office/drawing/2014/main" id="{7AB31DAD-F7D9-496C-84F0-C220F5E008CC}"/>
              </a:ext>
            </a:extLst>
          </p:cNvPr>
          <p:cNvCxnSpPr>
            <a:cxnSpLocks/>
          </p:cNvCxnSpPr>
          <p:nvPr/>
        </p:nvCxnSpPr>
        <p:spPr bwMode="auto">
          <a:xfrm>
            <a:off x="886236" y="1615194"/>
            <a:ext cx="1260000"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Titre 18">
            <a:extLst>
              <a:ext uri="{FF2B5EF4-FFF2-40B4-BE49-F238E27FC236}">
                <a16:creationId xmlns:a16="http://schemas.microsoft.com/office/drawing/2014/main" id="{504F5429-F17D-444D-BD61-42C156CA7BEF}"/>
              </a:ext>
            </a:extLst>
          </p:cNvPr>
          <p:cNvSpPr>
            <a:spLocks noGrp="1"/>
          </p:cNvSpPr>
          <p:nvPr>
            <p:ph type="ctrTitle"/>
          </p:nvPr>
        </p:nvSpPr>
        <p:spPr/>
        <p:txBody>
          <a:bodyPr/>
          <a:lstStyle/>
          <a:p>
            <a:r>
              <a:rPr lang="en-US" sz="1300">
                <a:latin typeface="+mj-lt"/>
              </a:rPr>
              <a:t>These new services and missions could lead to the emergence of </a:t>
            </a:r>
            <a:r>
              <a:rPr lang="en-US" sz="1300">
                <a:solidFill>
                  <a:srgbClr val="009DB0"/>
                </a:solidFill>
                <a:latin typeface="+mj-lt"/>
              </a:rPr>
              <a:t>several types of accounting firms</a:t>
            </a:r>
            <a:r>
              <a:rPr lang="en-US" sz="1300">
                <a:latin typeface="+mj-lt"/>
              </a:rPr>
              <a:t>, with </a:t>
            </a:r>
            <a:r>
              <a:rPr lang="en-US" sz="1300">
                <a:solidFill>
                  <a:srgbClr val="009DB0"/>
                </a:solidFill>
                <a:latin typeface="+mj-lt"/>
              </a:rPr>
              <a:t>different levels </a:t>
            </a:r>
            <a:r>
              <a:rPr lang="en-US" sz="1300">
                <a:latin typeface="+mj-lt"/>
              </a:rPr>
              <a:t>of </a:t>
            </a:r>
            <a:r>
              <a:rPr lang="en-US" sz="1300">
                <a:solidFill>
                  <a:srgbClr val="009DB0"/>
                </a:solidFill>
                <a:latin typeface="+mj-lt"/>
              </a:rPr>
              <a:t>specialization</a:t>
            </a:r>
            <a:r>
              <a:rPr lang="en-US" sz="1300">
                <a:latin typeface="+mj-lt"/>
              </a:rPr>
              <a:t> and </a:t>
            </a:r>
            <a:r>
              <a:rPr lang="en-US" sz="1300">
                <a:solidFill>
                  <a:srgbClr val="009DB0"/>
                </a:solidFill>
                <a:latin typeface="+mj-lt"/>
              </a:rPr>
              <a:t>positioning</a:t>
            </a:r>
          </a:p>
        </p:txBody>
      </p:sp>
      <p:sp>
        <p:nvSpPr>
          <p:cNvPr id="74" name="Rectangle : coins arrondis 73">
            <a:extLst>
              <a:ext uri="{FF2B5EF4-FFF2-40B4-BE49-F238E27FC236}">
                <a16:creationId xmlns:a16="http://schemas.microsoft.com/office/drawing/2014/main" id="{B567258C-459D-4868-8D1C-B2E0ED5C313A}"/>
              </a:ext>
            </a:extLst>
          </p:cNvPr>
          <p:cNvSpPr/>
          <p:nvPr/>
        </p:nvSpPr>
        <p:spPr bwMode="auto">
          <a:xfrm>
            <a:off x="886236" y="2454188"/>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“One-stop shop” CPA</a:t>
            </a:r>
          </a:p>
        </p:txBody>
      </p:sp>
      <p:sp>
        <p:nvSpPr>
          <p:cNvPr id="122" name="Rectangle : coins arrondis 121">
            <a:extLst>
              <a:ext uri="{FF2B5EF4-FFF2-40B4-BE49-F238E27FC236}">
                <a16:creationId xmlns:a16="http://schemas.microsoft.com/office/drawing/2014/main" id="{11EB4D64-52F6-4A3B-AD7C-7B00440BF36C}"/>
              </a:ext>
            </a:extLst>
          </p:cNvPr>
          <p:cNvSpPr/>
          <p:nvPr/>
        </p:nvSpPr>
        <p:spPr bwMode="auto">
          <a:xfrm>
            <a:off x="2359127" y="1735711"/>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tab pos="92075" algn="l"/>
              </a:tabLst>
            </a:pPr>
            <a:r>
              <a:rPr lang="en-US" sz="900">
                <a:latin typeface="+mj-lt"/>
              </a:rPr>
              <a:t>Develop through </a:t>
            </a:r>
            <a:r>
              <a:rPr lang="en-US" sz="900" b="1">
                <a:solidFill>
                  <a:srgbClr val="009DB0"/>
                </a:solidFill>
                <a:latin typeface="+mj-lt"/>
              </a:rPr>
              <a:t>external acquisitions</a:t>
            </a:r>
            <a:r>
              <a:rPr lang="en-US" sz="900">
                <a:latin typeface="+mj-lt"/>
              </a:rPr>
              <a:t>, and </a:t>
            </a:r>
            <a:r>
              <a:rPr lang="en-US" sz="900" b="1">
                <a:solidFill>
                  <a:srgbClr val="009DB0"/>
                </a:solidFill>
                <a:latin typeface="+mj-lt"/>
              </a:rPr>
              <a:t>harmonize digital solutions </a:t>
            </a:r>
            <a:r>
              <a:rPr lang="en-US" sz="900">
                <a:latin typeface="+mj-lt"/>
              </a:rPr>
              <a:t>in all acquired firms</a:t>
            </a:r>
          </a:p>
        </p:txBody>
      </p:sp>
      <p:cxnSp>
        <p:nvCxnSpPr>
          <p:cNvPr id="123" name="Connecteur droit 122">
            <a:extLst>
              <a:ext uri="{FF2B5EF4-FFF2-40B4-BE49-F238E27FC236}">
                <a16:creationId xmlns:a16="http://schemas.microsoft.com/office/drawing/2014/main" id="{C3D00916-992F-4972-9C7F-4CFEF06CE583}"/>
              </a:ext>
            </a:extLst>
          </p:cNvPr>
          <p:cNvCxnSpPr>
            <a:cxnSpLocks/>
          </p:cNvCxnSpPr>
          <p:nvPr/>
        </p:nvCxnSpPr>
        <p:spPr bwMode="auto">
          <a:xfrm>
            <a:off x="2359127" y="1615194"/>
            <a:ext cx="349195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4" name="ZoneTexte 123">
            <a:extLst>
              <a:ext uri="{FF2B5EF4-FFF2-40B4-BE49-F238E27FC236}">
                <a16:creationId xmlns:a16="http://schemas.microsoft.com/office/drawing/2014/main" id="{2F371EBC-DF0E-4620-8796-00C80B62C3DC}"/>
              </a:ext>
            </a:extLst>
          </p:cNvPr>
          <p:cNvSpPr txBox="1"/>
          <p:nvPr/>
        </p:nvSpPr>
        <p:spPr>
          <a:xfrm>
            <a:off x="3035946" y="1342980"/>
            <a:ext cx="2278168" cy="230832"/>
          </a:xfrm>
          <a:prstGeom prst="rect">
            <a:avLst/>
          </a:prstGeom>
          <a:noFill/>
        </p:spPr>
        <p:txBody>
          <a:bodyPr wrap="square" rtlCol="0">
            <a:spAutoFit/>
          </a:bodyPr>
          <a:lstStyle>
            <a:defPPr>
              <a:defRPr lang="fr-FR"/>
            </a:defPPr>
            <a:lvl1pPr algn="ctr">
              <a:defRPr sz="900" b="1">
                <a:solidFill>
                  <a:srgbClr val="009DB0"/>
                </a:solidFill>
                <a:latin typeface="+mj-lt"/>
              </a:defRPr>
            </a:lvl1pPr>
          </a:lstStyle>
          <a:p>
            <a:r>
              <a:rPr lang="en-US"/>
              <a:t>Strategic objectives</a:t>
            </a:r>
          </a:p>
        </p:txBody>
      </p:sp>
      <p:sp>
        <p:nvSpPr>
          <p:cNvPr id="127" name="Rectangle : coins arrondis 126">
            <a:extLst>
              <a:ext uri="{FF2B5EF4-FFF2-40B4-BE49-F238E27FC236}">
                <a16:creationId xmlns:a16="http://schemas.microsoft.com/office/drawing/2014/main" id="{9116AAA7-5D86-4311-8A7E-4CC6FF610E3F}"/>
              </a:ext>
            </a:extLst>
          </p:cNvPr>
          <p:cNvSpPr/>
          <p:nvPr/>
        </p:nvSpPr>
        <p:spPr bwMode="auto">
          <a:xfrm>
            <a:off x="2359127" y="2454188"/>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tab pos="92075" algn="l"/>
              </a:tabLst>
            </a:pPr>
            <a:r>
              <a:rPr lang="en-US" sz="900">
                <a:latin typeface="+mj-lt"/>
              </a:rPr>
              <a:t>Bring together within the same firm </a:t>
            </a:r>
            <a:r>
              <a:rPr lang="en-US" sz="900" b="1">
                <a:solidFill>
                  <a:srgbClr val="009DB0"/>
                </a:solidFill>
                <a:latin typeface="+mj-lt"/>
              </a:rPr>
              <a:t>complementary professions</a:t>
            </a:r>
            <a:r>
              <a:rPr lang="en-US" sz="900">
                <a:latin typeface="+mj-lt"/>
              </a:rPr>
              <a:t>: chartered accountant, lawyer, CGP... </a:t>
            </a:r>
          </a:p>
        </p:txBody>
      </p:sp>
      <p:sp>
        <p:nvSpPr>
          <p:cNvPr id="129" name="Rectangle : coins arrondis 128">
            <a:extLst>
              <a:ext uri="{FF2B5EF4-FFF2-40B4-BE49-F238E27FC236}">
                <a16:creationId xmlns:a16="http://schemas.microsoft.com/office/drawing/2014/main" id="{B3A5A1E6-FF42-48C9-AFBC-E65E8A49EC42}"/>
              </a:ext>
            </a:extLst>
          </p:cNvPr>
          <p:cNvSpPr/>
          <p:nvPr/>
        </p:nvSpPr>
        <p:spPr bwMode="auto">
          <a:xfrm>
            <a:off x="2359127" y="3885916"/>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tab pos="92075" algn="l"/>
              </a:tabLst>
            </a:pPr>
            <a:r>
              <a:rPr lang="en-US" sz="900">
                <a:latin typeface="+mj-lt"/>
              </a:rPr>
              <a:t>Make profitable the </a:t>
            </a:r>
            <a:r>
              <a:rPr lang="en-US" sz="900" b="1">
                <a:solidFill>
                  <a:srgbClr val="009DB0"/>
                </a:solidFill>
                <a:latin typeface="+mj-lt"/>
              </a:rPr>
              <a:t>large investments required to automatize accounting </a:t>
            </a:r>
            <a:r>
              <a:rPr lang="en-US" sz="900">
                <a:latin typeface="+mj-lt"/>
              </a:rPr>
              <a:t>and </a:t>
            </a:r>
            <a:r>
              <a:rPr lang="en-US" sz="900" b="1">
                <a:solidFill>
                  <a:srgbClr val="009DB0"/>
                </a:solidFill>
                <a:latin typeface="+mj-lt"/>
              </a:rPr>
              <a:t>social production </a:t>
            </a:r>
            <a:r>
              <a:rPr lang="en-US" sz="900">
                <a:latin typeface="+mj-lt"/>
              </a:rPr>
              <a:t>in</a:t>
            </a:r>
            <a:r>
              <a:rPr lang="en-US" sz="900" b="1">
                <a:solidFill>
                  <a:srgbClr val="009DB0"/>
                </a:solidFill>
                <a:latin typeface="+mj-lt"/>
              </a:rPr>
              <a:t> large volume</a:t>
            </a:r>
          </a:p>
        </p:txBody>
      </p:sp>
      <p:sp>
        <p:nvSpPr>
          <p:cNvPr id="131" name="Rectangle : coins arrondis 130">
            <a:extLst>
              <a:ext uri="{FF2B5EF4-FFF2-40B4-BE49-F238E27FC236}">
                <a16:creationId xmlns:a16="http://schemas.microsoft.com/office/drawing/2014/main" id="{00CC25E4-79B8-41A6-9ED3-16BF7081D26D}"/>
              </a:ext>
            </a:extLst>
          </p:cNvPr>
          <p:cNvSpPr/>
          <p:nvPr/>
        </p:nvSpPr>
        <p:spPr bwMode="auto">
          <a:xfrm>
            <a:off x="2359126" y="4601780"/>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tab pos="92075" algn="l"/>
              </a:tabLst>
            </a:pPr>
            <a:r>
              <a:rPr lang="en-US" sz="900">
                <a:latin typeface="+mj-lt"/>
              </a:rPr>
              <a:t>Become the </a:t>
            </a:r>
            <a:r>
              <a:rPr lang="en-US" sz="900" b="1">
                <a:solidFill>
                  <a:srgbClr val="009DB0"/>
                </a:solidFill>
                <a:latin typeface="+mj-lt"/>
              </a:rPr>
              <a:t>SMEs “partner of choice” </a:t>
            </a:r>
            <a:r>
              <a:rPr lang="en-US" sz="900">
                <a:latin typeface="+mj-lt"/>
              </a:rPr>
              <a:t>regarding all administrative and financial issues</a:t>
            </a:r>
          </a:p>
        </p:txBody>
      </p:sp>
      <p:sp>
        <p:nvSpPr>
          <p:cNvPr id="140" name="Rectangle : coins arrondis 139">
            <a:extLst>
              <a:ext uri="{FF2B5EF4-FFF2-40B4-BE49-F238E27FC236}">
                <a16:creationId xmlns:a16="http://schemas.microsoft.com/office/drawing/2014/main" id="{E2367B7D-E4A6-43E2-B0DF-566A009EC9B5}"/>
              </a:ext>
            </a:extLst>
          </p:cNvPr>
          <p:cNvSpPr/>
          <p:nvPr/>
        </p:nvSpPr>
        <p:spPr bwMode="auto">
          <a:xfrm>
            <a:off x="886236" y="3170052"/>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Agile CPA</a:t>
            </a:r>
          </a:p>
        </p:txBody>
      </p:sp>
      <p:sp>
        <p:nvSpPr>
          <p:cNvPr id="141" name="Rectangle : coins arrondis 140">
            <a:extLst>
              <a:ext uri="{FF2B5EF4-FFF2-40B4-BE49-F238E27FC236}">
                <a16:creationId xmlns:a16="http://schemas.microsoft.com/office/drawing/2014/main" id="{CAB42C38-1C03-4399-9F61-5E2F39404EFC}"/>
              </a:ext>
            </a:extLst>
          </p:cNvPr>
          <p:cNvSpPr/>
          <p:nvPr/>
        </p:nvSpPr>
        <p:spPr bwMode="auto">
          <a:xfrm>
            <a:off x="2359127" y="3170052"/>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tab pos="92075" algn="l"/>
              </a:tabLst>
            </a:pPr>
            <a:r>
              <a:rPr lang="en-US" sz="900">
                <a:latin typeface="+mj-lt"/>
              </a:rPr>
              <a:t>Using accounting and social production as an </a:t>
            </a:r>
            <a:r>
              <a:rPr lang="en-US" sz="900" b="1">
                <a:solidFill>
                  <a:srgbClr val="009DB0"/>
                </a:solidFill>
                <a:latin typeface="+mj-lt"/>
              </a:rPr>
              <a:t>entry door </a:t>
            </a:r>
            <a:r>
              <a:rPr lang="en-US" sz="900">
                <a:latin typeface="+mj-lt"/>
              </a:rPr>
              <a:t>to </a:t>
            </a:r>
            <a:r>
              <a:rPr lang="en-US" sz="900" b="1">
                <a:solidFill>
                  <a:srgbClr val="009DB0"/>
                </a:solidFill>
                <a:latin typeface="+mj-lt"/>
              </a:rPr>
              <a:t>move up to higher value-added offers</a:t>
            </a:r>
          </a:p>
        </p:txBody>
      </p:sp>
      <p:sp>
        <p:nvSpPr>
          <p:cNvPr id="142" name="Rectangle : coins arrondis 141">
            <a:extLst>
              <a:ext uri="{FF2B5EF4-FFF2-40B4-BE49-F238E27FC236}">
                <a16:creationId xmlns:a16="http://schemas.microsoft.com/office/drawing/2014/main" id="{A277B027-CAF8-4F88-825C-E3F4C0B8149D}"/>
              </a:ext>
            </a:extLst>
          </p:cNvPr>
          <p:cNvSpPr/>
          <p:nvPr/>
        </p:nvSpPr>
        <p:spPr bwMode="auto">
          <a:xfrm>
            <a:off x="886236" y="5317404"/>
            <a:ext cx="1293546" cy="621808"/>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CEOs-advisor CPA</a:t>
            </a:r>
          </a:p>
        </p:txBody>
      </p:sp>
      <p:sp>
        <p:nvSpPr>
          <p:cNvPr id="143" name="Rectangle : coins arrondis 142">
            <a:extLst>
              <a:ext uri="{FF2B5EF4-FFF2-40B4-BE49-F238E27FC236}">
                <a16:creationId xmlns:a16="http://schemas.microsoft.com/office/drawing/2014/main" id="{2A3710DE-70DA-438E-A8C1-0BF54E8C713E}"/>
              </a:ext>
            </a:extLst>
          </p:cNvPr>
          <p:cNvSpPr/>
          <p:nvPr/>
        </p:nvSpPr>
        <p:spPr bwMode="auto">
          <a:xfrm>
            <a:off x="2359128" y="5317404"/>
            <a:ext cx="3491952"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tab pos="92075" algn="l"/>
              </a:tabLst>
            </a:pPr>
            <a:r>
              <a:rPr lang="en-US" sz="900" b="1">
                <a:solidFill>
                  <a:srgbClr val="009DB0"/>
                </a:solidFill>
                <a:latin typeface="+mj-lt"/>
              </a:rPr>
              <a:t>Diversify its activity beyond accounting </a:t>
            </a:r>
            <a:r>
              <a:rPr lang="en-US" sz="900">
                <a:latin typeface="+mj-lt"/>
              </a:rPr>
              <a:t>production </a:t>
            </a:r>
            <a:r>
              <a:rPr lang="en-US" sz="900" b="1">
                <a:solidFill>
                  <a:srgbClr val="009DB0"/>
                </a:solidFill>
                <a:latin typeface="+mj-lt"/>
              </a:rPr>
              <a:t>towards high-value added services </a:t>
            </a:r>
            <a:r>
              <a:rPr lang="en-US" sz="900">
                <a:latin typeface="+mj-lt"/>
              </a:rPr>
              <a:t>(e.g., wealth management advisory)</a:t>
            </a:r>
            <a:endParaRPr lang="en-US" sz="900">
              <a:solidFill>
                <a:schemeClr val="tx2"/>
              </a:solidFill>
              <a:latin typeface="+mj-lt"/>
            </a:endParaRPr>
          </a:p>
        </p:txBody>
      </p:sp>
      <p:sp>
        <p:nvSpPr>
          <p:cNvPr id="25" name="Rectangle 24">
            <a:extLst>
              <a:ext uri="{FF2B5EF4-FFF2-40B4-BE49-F238E27FC236}">
                <a16:creationId xmlns:a16="http://schemas.microsoft.com/office/drawing/2014/main" id="{C9C991FE-6820-4937-A18F-813D9AE84562}"/>
              </a:ext>
            </a:extLst>
          </p:cNvPr>
          <p:cNvSpPr/>
          <p:nvPr/>
        </p:nvSpPr>
        <p:spPr bwMode="auto">
          <a:xfrm>
            <a:off x="448066" y="1731535"/>
            <a:ext cx="329196" cy="1705498"/>
          </a:xfrm>
          <a:prstGeom prst="rect">
            <a:avLst/>
          </a:prstGeom>
          <a:solidFill>
            <a:srgbClr val="009DB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bg1"/>
                </a:solidFill>
                <a:effectLst/>
                <a:latin typeface="+mj-lt"/>
              </a:rPr>
              <a:t>Generalists</a:t>
            </a:r>
          </a:p>
        </p:txBody>
      </p:sp>
      <p:sp>
        <p:nvSpPr>
          <p:cNvPr id="26" name="Rectangle 25">
            <a:extLst>
              <a:ext uri="{FF2B5EF4-FFF2-40B4-BE49-F238E27FC236}">
                <a16:creationId xmlns:a16="http://schemas.microsoft.com/office/drawing/2014/main" id="{00029FC0-366D-4DB1-B446-7DFCD97C6C04}"/>
              </a:ext>
            </a:extLst>
          </p:cNvPr>
          <p:cNvSpPr/>
          <p:nvPr/>
        </p:nvSpPr>
        <p:spPr bwMode="auto">
          <a:xfrm>
            <a:off x="448067" y="3473979"/>
            <a:ext cx="329194" cy="2797219"/>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bg1"/>
                </a:solidFill>
                <a:effectLst/>
                <a:latin typeface="+mj-lt"/>
              </a:rPr>
              <a:t>Specialists</a:t>
            </a:r>
          </a:p>
        </p:txBody>
      </p:sp>
      <p:sp>
        <p:nvSpPr>
          <p:cNvPr id="28" name="ZoneTexte 27">
            <a:extLst>
              <a:ext uri="{FF2B5EF4-FFF2-40B4-BE49-F238E27FC236}">
                <a16:creationId xmlns:a16="http://schemas.microsoft.com/office/drawing/2014/main" id="{DEC11D67-2C83-42CA-9E04-503B85EA049C}"/>
              </a:ext>
            </a:extLst>
          </p:cNvPr>
          <p:cNvSpPr txBox="1"/>
          <p:nvPr/>
        </p:nvSpPr>
        <p:spPr>
          <a:xfrm>
            <a:off x="940504" y="1356419"/>
            <a:ext cx="1238493" cy="230832"/>
          </a:xfrm>
          <a:prstGeom prst="rect">
            <a:avLst/>
          </a:prstGeom>
          <a:noFill/>
        </p:spPr>
        <p:txBody>
          <a:bodyPr wrap="square" rtlCol="0">
            <a:spAutoFit/>
          </a:bodyPr>
          <a:lstStyle/>
          <a:p>
            <a:pPr algn="ctr"/>
            <a:r>
              <a:rPr lang="en-US" sz="900" b="1">
                <a:solidFill>
                  <a:srgbClr val="009DB0"/>
                </a:solidFill>
                <a:latin typeface="+mj-lt"/>
              </a:rPr>
              <a:t>Types of firms</a:t>
            </a:r>
          </a:p>
        </p:txBody>
      </p:sp>
      <p:cxnSp>
        <p:nvCxnSpPr>
          <p:cNvPr id="29" name="Connecteur droit 28">
            <a:extLst>
              <a:ext uri="{FF2B5EF4-FFF2-40B4-BE49-F238E27FC236}">
                <a16:creationId xmlns:a16="http://schemas.microsoft.com/office/drawing/2014/main" id="{21E67F2D-3FD9-4E4B-B857-D4FFF627199E}"/>
              </a:ext>
            </a:extLst>
          </p:cNvPr>
          <p:cNvCxnSpPr/>
          <p:nvPr/>
        </p:nvCxnSpPr>
        <p:spPr bwMode="auto">
          <a:xfrm>
            <a:off x="341635" y="1103498"/>
            <a:ext cx="91535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6" name="ZoneTexte 65">
            <a:extLst>
              <a:ext uri="{FF2B5EF4-FFF2-40B4-BE49-F238E27FC236}">
                <a16:creationId xmlns:a16="http://schemas.microsoft.com/office/drawing/2014/main" id="{79C84720-6411-4863-B391-10DB260C9733}"/>
              </a:ext>
            </a:extLst>
          </p:cNvPr>
          <p:cNvSpPr txBox="1"/>
          <p:nvPr/>
        </p:nvSpPr>
        <p:spPr>
          <a:xfrm>
            <a:off x="1067526" y="934796"/>
            <a:ext cx="7848955" cy="246221"/>
          </a:xfrm>
          <a:prstGeom prst="rect">
            <a:avLst/>
          </a:prstGeom>
          <a:solidFill>
            <a:schemeClr val="bg1"/>
          </a:solidFill>
        </p:spPr>
        <p:txBody>
          <a:bodyPr wrap="square" rtlCol="0">
            <a:spAutoFit/>
          </a:bodyPr>
          <a:lstStyle/>
          <a:p>
            <a:pPr algn="ctr"/>
            <a:r>
              <a:rPr lang="en-US" sz="1000" b="1">
                <a:solidFill>
                  <a:srgbClr val="009DB0"/>
                </a:solidFill>
                <a:latin typeface="+mj-lt"/>
              </a:rPr>
              <a:t>Illustration of a possible typology of the accounting firms of the future: strategic objective and positioning</a:t>
            </a:r>
          </a:p>
        </p:txBody>
      </p:sp>
      <p:cxnSp>
        <p:nvCxnSpPr>
          <p:cNvPr id="30" name="Connecteur droit 29">
            <a:extLst>
              <a:ext uri="{FF2B5EF4-FFF2-40B4-BE49-F238E27FC236}">
                <a16:creationId xmlns:a16="http://schemas.microsoft.com/office/drawing/2014/main" id="{48943523-90CD-4E10-A840-13C11BCAA7FE}"/>
              </a:ext>
            </a:extLst>
          </p:cNvPr>
          <p:cNvCxnSpPr>
            <a:cxnSpLocks/>
          </p:cNvCxnSpPr>
          <p:nvPr/>
        </p:nvCxnSpPr>
        <p:spPr bwMode="auto">
          <a:xfrm>
            <a:off x="6028255" y="1615194"/>
            <a:ext cx="346690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1" name="ZoneTexte 30">
            <a:extLst>
              <a:ext uri="{FF2B5EF4-FFF2-40B4-BE49-F238E27FC236}">
                <a16:creationId xmlns:a16="http://schemas.microsoft.com/office/drawing/2014/main" id="{B2745D71-6759-4896-8019-3A46201FAC6F}"/>
              </a:ext>
            </a:extLst>
          </p:cNvPr>
          <p:cNvSpPr txBox="1"/>
          <p:nvPr/>
        </p:nvSpPr>
        <p:spPr>
          <a:xfrm>
            <a:off x="6622623" y="1342980"/>
            <a:ext cx="2278168" cy="230832"/>
          </a:xfrm>
          <a:prstGeom prst="rect">
            <a:avLst/>
          </a:prstGeom>
          <a:noFill/>
        </p:spPr>
        <p:txBody>
          <a:bodyPr wrap="square" rtlCol="0">
            <a:spAutoFit/>
          </a:bodyPr>
          <a:lstStyle>
            <a:defPPr>
              <a:defRPr lang="fr-FR"/>
            </a:defPPr>
            <a:lvl1pPr algn="ctr">
              <a:defRPr sz="900" b="1">
                <a:solidFill>
                  <a:srgbClr val="009DB0"/>
                </a:solidFill>
                <a:latin typeface="+mj-lt"/>
              </a:defRPr>
            </a:lvl1pPr>
          </a:lstStyle>
          <a:p>
            <a:r>
              <a:rPr lang="en-US"/>
              <a:t>Strategic positioning</a:t>
            </a:r>
          </a:p>
        </p:txBody>
      </p:sp>
      <p:sp>
        <p:nvSpPr>
          <p:cNvPr id="33" name="Rectangle : coins arrondis 32">
            <a:extLst>
              <a:ext uri="{FF2B5EF4-FFF2-40B4-BE49-F238E27FC236}">
                <a16:creationId xmlns:a16="http://schemas.microsoft.com/office/drawing/2014/main" id="{A258CBE5-3B06-4D08-9412-1B05C795969C}"/>
              </a:ext>
            </a:extLst>
          </p:cNvPr>
          <p:cNvSpPr/>
          <p:nvPr/>
        </p:nvSpPr>
        <p:spPr bwMode="auto">
          <a:xfrm>
            <a:off x="6028255" y="1735711"/>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Propose a </a:t>
            </a:r>
            <a:r>
              <a:rPr lang="en-US" sz="900" b="1">
                <a:solidFill>
                  <a:srgbClr val="009DB0"/>
                </a:solidFill>
                <a:latin typeface="+mj-lt"/>
              </a:rPr>
              <a:t>wide range of services </a:t>
            </a:r>
            <a:r>
              <a:rPr lang="en-US" sz="900">
                <a:latin typeface="+mj-lt"/>
              </a:rPr>
              <a:t>thanks to a </a:t>
            </a:r>
            <a:r>
              <a:rPr lang="en-US" sz="900" b="1">
                <a:solidFill>
                  <a:srgbClr val="009DB0"/>
                </a:solidFill>
                <a:latin typeface="+mj-lt"/>
              </a:rPr>
              <a:t>critical size</a:t>
            </a:r>
            <a:r>
              <a:rPr lang="en-US" sz="900">
                <a:latin typeface="+mj-lt"/>
              </a:rPr>
              <a:t> that makes possible to have a service-based organization</a:t>
            </a:r>
            <a:endParaRPr lang="en-US" sz="900">
              <a:solidFill>
                <a:schemeClr val="tx2"/>
              </a:solidFill>
              <a:latin typeface="+mj-lt"/>
            </a:endParaRPr>
          </a:p>
        </p:txBody>
      </p:sp>
      <p:sp>
        <p:nvSpPr>
          <p:cNvPr id="34" name="Rectangle : coins arrondis 33">
            <a:extLst>
              <a:ext uri="{FF2B5EF4-FFF2-40B4-BE49-F238E27FC236}">
                <a16:creationId xmlns:a16="http://schemas.microsoft.com/office/drawing/2014/main" id="{FAAC92E2-328D-459C-83F4-56A909A7A9BE}"/>
              </a:ext>
            </a:extLst>
          </p:cNvPr>
          <p:cNvSpPr/>
          <p:nvPr/>
        </p:nvSpPr>
        <p:spPr bwMode="auto">
          <a:xfrm>
            <a:off x="6028255" y="2454188"/>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Propose </a:t>
            </a:r>
            <a:r>
              <a:rPr lang="en-US" sz="900" b="1">
                <a:solidFill>
                  <a:srgbClr val="009DB0"/>
                </a:solidFill>
                <a:latin typeface="+mj-lt"/>
              </a:rPr>
              <a:t>all offers potentially useful along companies’ lifecycle</a:t>
            </a:r>
            <a:r>
              <a:rPr lang="en-US" sz="900">
                <a:latin typeface="+mj-lt"/>
              </a:rPr>
              <a:t>: accounting, payroll and social, HR organization, taxation, </a:t>
            </a:r>
            <a:r>
              <a:rPr lang="en-US" sz="900" b="1">
                <a:solidFill>
                  <a:srgbClr val="009DB0"/>
                </a:solidFill>
                <a:latin typeface="+mj-lt"/>
              </a:rPr>
              <a:t>wealth management... </a:t>
            </a:r>
          </a:p>
        </p:txBody>
      </p:sp>
      <p:sp>
        <p:nvSpPr>
          <p:cNvPr id="36" name="Rectangle : coins arrondis 35">
            <a:extLst>
              <a:ext uri="{FF2B5EF4-FFF2-40B4-BE49-F238E27FC236}">
                <a16:creationId xmlns:a16="http://schemas.microsoft.com/office/drawing/2014/main" id="{1DFDFFA7-10E2-438A-A63C-16C64E806884}"/>
              </a:ext>
            </a:extLst>
          </p:cNvPr>
          <p:cNvSpPr/>
          <p:nvPr/>
        </p:nvSpPr>
        <p:spPr bwMode="auto">
          <a:xfrm>
            <a:off x="6028255" y="3170052"/>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Deliver an </a:t>
            </a:r>
            <a:r>
              <a:rPr lang="en-US" sz="900" b="1">
                <a:solidFill>
                  <a:srgbClr val="009DB0"/>
                </a:solidFill>
                <a:latin typeface="+mj-lt"/>
              </a:rPr>
              <a:t>enhanced customer experience </a:t>
            </a:r>
            <a:r>
              <a:rPr lang="en-US" sz="900">
                <a:latin typeface="+mj-lt"/>
              </a:rPr>
              <a:t>and </a:t>
            </a:r>
            <a:r>
              <a:rPr lang="en-US" sz="900" b="1">
                <a:solidFill>
                  <a:srgbClr val="009DB0"/>
                </a:solidFill>
                <a:latin typeface="+mj-lt"/>
              </a:rPr>
              <a:t>improve margins by leveraging digital tools</a:t>
            </a:r>
          </a:p>
        </p:txBody>
      </p:sp>
      <p:sp>
        <p:nvSpPr>
          <p:cNvPr id="37" name="Rectangle : coins arrondis 36">
            <a:extLst>
              <a:ext uri="{FF2B5EF4-FFF2-40B4-BE49-F238E27FC236}">
                <a16:creationId xmlns:a16="http://schemas.microsoft.com/office/drawing/2014/main" id="{224759DE-B13F-4C15-ADA9-D8BF6C082176}"/>
              </a:ext>
            </a:extLst>
          </p:cNvPr>
          <p:cNvSpPr/>
          <p:nvPr/>
        </p:nvSpPr>
        <p:spPr bwMode="auto">
          <a:xfrm>
            <a:off x="6028255" y="3888387"/>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Propose a </a:t>
            </a:r>
            <a:r>
              <a:rPr lang="en-US" sz="900" b="1">
                <a:solidFill>
                  <a:srgbClr val="009DB0"/>
                </a:solidFill>
                <a:latin typeface="+mj-lt"/>
              </a:rPr>
              <a:t>fully Digitalized basic offer</a:t>
            </a:r>
            <a:r>
              <a:rPr lang="en-US" sz="900">
                <a:latin typeface="+mj-lt"/>
              </a:rPr>
              <a:t>, </a:t>
            </a:r>
            <a:r>
              <a:rPr lang="en-US" sz="900" b="1">
                <a:solidFill>
                  <a:srgbClr val="009DB0"/>
                </a:solidFill>
                <a:latin typeface="+mj-lt"/>
              </a:rPr>
              <a:t>affordable</a:t>
            </a:r>
            <a:r>
              <a:rPr lang="en-US" sz="900">
                <a:latin typeface="+mj-lt"/>
              </a:rPr>
              <a:t> for </a:t>
            </a:r>
            <a:r>
              <a:rPr lang="en-US" sz="900" b="1">
                <a:solidFill>
                  <a:srgbClr val="009DB0"/>
                </a:solidFill>
                <a:latin typeface="+mj-lt"/>
              </a:rPr>
              <a:t>clients with basic needs </a:t>
            </a:r>
            <a:r>
              <a:rPr lang="en-US" sz="900">
                <a:latin typeface="+mj-lt"/>
              </a:rPr>
              <a:t>(no personalization)</a:t>
            </a:r>
            <a:endParaRPr lang="en-US" sz="900">
              <a:solidFill>
                <a:schemeClr val="tx2"/>
              </a:solidFill>
              <a:latin typeface="+mj-lt"/>
            </a:endParaRPr>
          </a:p>
        </p:txBody>
      </p:sp>
      <p:sp>
        <p:nvSpPr>
          <p:cNvPr id="38" name="Rectangle : coins arrondis 37">
            <a:extLst>
              <a:ext uri="{FF2B5EF4-FFF2-40B4-BE49-F238E27FC236}">
                <a16:creationId xmlns:a16="http://schemas.microsoft.com/office/drawing/2014/main" id="{1BE9D030-4D70-4131-861F-035F65AD26F7}"/>
              </a:ext>
            </a:extLst>
          </p:cNvPr>
          <p:cNvSpPr/>
          <p:nvPr/>
        </p:nvSpPr>
        <p:spPr bwMode="auto">
          <a:xfrm>
            <a:off x="6028255" y="4598927"/>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Offer a </a:t>
            </a:r>
            <a:r>
              <a:rPr lang="en-US" sz="900" b="1">
                <a:solidFill>
                  <a:srgbClr val="009DB0"/>
                </a:solidFill>
                <a:latin typeface="+mj-lt"/>
              </a:rPr>
              <a:t>“virtual interim CFO” </a:t>
            </a:r>
            <a:r>
              <a:rPr lang="en-US" sz="900">
                <a:latin typeface="+mj-lt"/>
              </a:rPr>
              <a:t>service to </a:t>
            </a:r>
            <a:r>
              <a:rPr lang="en-US" sz="900" b="1">
                <a:solidFill>
                  <a:srgbClr val="009DB0"/>
                </a:solidFill>
                <a:latin typeface="+mj-lt"/>
              </a:rPr>
              <a:t>several SMEs at the same time</a:t>
            </a:r>
            <a:r>
              <a:rPr lang="en-US" sz="900">
                <a:latin typeface="+mj-lt"/>
              </a:rPr>
              <a:t>, taking advantage of digital tools to offer these </a:t>
            </a:r>
            <a:r>
              <a:rPr lang="en-US" sz="900" b="1">
                <a:solidFill>
                  <a:srgbClr val="009DB0"/>
                </a:solidFill>
                <a:latin typeface="+mj-lt"/>
              </a:rPr>
              <a:t>services remotely</a:t>
            </a:r>
          </a:p>
        </p:txBody>
      </p:sp>
      <p:sp>
        <p:nvSpPr>
          <p:cNvPr id="39" name="Rectangle : coins arrondis 38">
            <a:extLst>
              <a:ext uri="{FF2B5EF4-FFF2-40B4-BE49-F238E27FC236}">
                <a16:creationId xmlns:a16="http://schemas.microsoft.com/office/drawing/2014/main" id="{4A4B636A-8002-4582-AA2E-1EE28BD91163}"/>
              </a:ext>
            </a:extLst>
          </p:cNvPr>
          <p:cNvSpPr/>
          <p:nvPr/>
        </p:nvSpPr>
        <p:spPr bwMode="auto">
          <a:xfrm>
            <a:off x="6028255" y="5317404"/>
            <a:ext cx="3491953" cy="621808"/>
          </a:xfrm>
          <a:prstGeom prst="roundRect">
            <a:avLst>
              <a:gd name="adj" fmla="val 1442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tabLst>
                <a:tab pos="92075" algn="l"/>
              </a:tabLst>
            </a:pPr>
            <a:r>
              <a:rPr lang="en-US" sz="900">
                <a:latin typeface="+mj-lt"/>
              </a:rPr>
              <a:t>Propose </a:t>
            </a:r>
            <a:r>
              <a:rPr lang="en-US" sz="900" b="1">
                <a:solidFill>
                  <a:srgbClr val="009DB0"/>
                </a:solidFill>
                <a:latin typeface="+mj-lt"/>
              </a:rPr>
              <a:t>specialized consulting missions</a:t>
            </a:r>
            <a:r>
              <a:rPr lang="en-US" sz="900">
                <a:latin typeface="+mj-lt"/>
              </a:rPr>
              <a:t>, on specific subjects for which the CPA will be able to </a:t>
            </a:r>
            <a:r>
              <a:rPr lang="en-US" sz="900" b="1">
                <a:solidFill>
                  <a:srgbClr val="009DB0"/>
                </a:solidFill>
                <a:latin typeface="+mj-lt"/>
              </a:rPr>
              <a:t>provide expertise</a:t>
            </a:r>
          </a:p>
        </p:txBody>
      </p:sp>
      <p:sp>
        <p:nvSpPr>
          <p:cNvPr id="40" name="Rectangle : coins arrondis 39">
            <a:extLst>
              <a:ext uri="{FF2B5EF4-FFF2-40B4-BE49-F238E27FC236}">
                <a16:creationId xmlns:a16="http://schemas.microsoft.com/office/drawing/2014/main" id="{3F012516-B325-44AA-94DD-4A3A39175142}"/>
              </a:ext>
            </a:extLst>
          </p:cNvPr>
          <p:cNvSpPr/>
          <p:nvPr/>
        </p:nvSpPr>
        <p:spPr bwMode="auto">
          <a:xfrm>
            <a:off x="885451" y="6025141"/>
            <a:ext cx="1293546" cy="246063"/>
          </a:xfrm>
          <a:prstGeom prst="roundRect">
            <a:avLst>
              <a:gd name="adj" fmla="val 14420"/>
            </a:avLst>
          </a:prstGeom>
          <a:solidFill>
            <a:schemeClr val="bg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a:t>
            </a:r>
          </a:p>
        </p:txBody>
      </p:sp>
      <p:sp>
        <p:nvSpPr>
          <p:cNvPr id="42" name="Rectangle : coins arrondis 41">
            <a:extLst>
              <a:ext uri="{FF2B5EF4-FFF2-40B4-BE49-F238E27FC236}">
                <a16:creationId xmlns:a16="http://schemas.microsoft.com/office/drawing/2014/main" id="{7B272CF1-3974-43B3-BCE1-1906DD61F25D}"/>
              </a:ext>
            </a:extLst>
          </p:cNvPr>
          <p:cNvSpPr/>
          <p:nvPr/>
        </p:nvSpPr>
        <p:spPr bwMode="auto">
          <a:xfrm>
            <a:off x="6028254" y="6025141"/>
            <a:ext cx="3491953" cy="246057"/>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92075" algn="l"/>
              </a:tabLst>
            </a:pPr>
            <a:r>
              <a:rPr lang="en-US" sz="900">
                <a:latin typeface="+mj-lt"/>
              </a:rPr>
              <a:t>?</a:t>
            </a:r>
          </a:p>
        </p:txBody>
      </p:sp>
      <p:sp>
        <p:nvSpPr>
          <p:cNvPr id="43" name="Rectangle : coins arrondis 42">
            <a:extLst>
              <a:ext uri="{FF2B5EF4-FFF2-40B4-BE49-F238E27FC236}">
                <a16:creationId xmlns:a16="http://schemas.microsoft.com/office/drawing/2014/main" id="{7D64949C-F76E-475A-8D4F-34DBDD765E31}"/>
              </a:ext>
            </a:extLst>
          </p:cNvPr>
          <p:cNvSpPr/>
          <p:nvPr/>
        </p:nvSpPr>
        <p:spPr bwMode="auto">
          <a:xfrm>
            <a:off x="2357649" y="6025141"/>
            <a:ext cx="3491953" cy="24606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92075" algn="l"/>
              </a:tabLst>
            </a:pPr>
            <a:r>
              <a:rPr lang="en-US" sz="900">
                <a:latin typeface="+mj-lt"/>
              </a:rPr>
              <a:t>?</a:t>
            </a:r>
          </a:p>
        </p:txBody>
      </p:sp>
      <p:sp>
        <p:nvSpPr>
          <p:cNvPr id="3" name="Espace réservé du texte 2">
            <a:extLst>
              <a:ext uri="{FF2B5EF4-FFF2-40B4-BE49-F238E27FC236}">
                <a16:creationId xmlns:a16="http://schemas.microsoft.com/office/drawing/2014/main" id="{7DBD71A3-D459-4509-BE93-800BEC21D807}"/>
              </a:ext>
            </a:extLst>
          </p:cNvPr>
          <p:cNvSpPr txBox="1">
            <a:spLocks/>
          </p:cNvSpPr>
          <p:nvPr/>
        </p:nvSpPr>
        <p:spPr>
          <a:xfrm>
            <a:off x="2" y="6577200"/>
            <a:ext cx="2688878"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372954550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528498-5F0D-4E9C-A79C-946E6F99D1FD}"/>
              </a:ext>
            </a:extLst>
          </p:cNvPr>
          <p:cNvSpPr/>
          <p:nvPr/>
        </p:nvSpPr>
        <p:spPr>
          <a:xfrm>
            <a:off x="5398633" y="4274539"/>
            <a:ext cx="4371707" cy="2971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Rectangle 13">
            <a:extLst>
              <a:ext uri="{FF2B5EF4-FFF2-40B4-BE49-F238E27FC236}">
                <a16:creationId xmlns:a16="http://schemas.microsoft.com/office/drawing/2014/main" id="{1B340E29-3EE2-4834-B7DD-3DCDF62E00E4}"/>
              </a:ext>
            </a:extLst>
          </p:cNvPr>
          <p:cNvSpPr/>
          <p:nvPr/>
        </p:nvSpPr>
        <p:spPr>
          <a:xfrm>
            <a:off x="118418" y="2826770"/>
            <a:ext cx="4933310" cy="2971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graphicFrame>
        <p:nvGraphicFramePr>
          <p:cNvPr id="68" name="Objet 67" hidden="1">
            <a:extLst>
              <a:ext uri="{FF2B5EF4-FFF2-40B4-BE49-F238E27FC236}">
                <a16:creationId xmlns:a16="http://schemas.microsoft.com/office/drawing/2014/main" id="{49ACDEA6-DA93-4002-A278-0469E223807A}"/>
              </a:ext>
            </a:extLst>
          </p:cNvPr>
          <p:cNvGraphicFramePr>
            <a:graphicFrameLocks noChangeAspect="1"/>
          </p:cNvGraphicFramePr>
          <p:nvPr>
            <p:custDataLst>
              <p:tags r:id="rId1"/>
            </p:custDataLst>
            <p:extLst>
              <p:ext uri="{D42A27DB-BD31-4B8C-83A1-F6EECF244321}">
                <p14:modId xmlns:p14="http://schemas.microsoft.com/office/powerpoint/2010/main" val="3626855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8" name="Objet 67" hidden="1">
                        <a:extLst>
                          <a:ext uri="{FF2B5EF4-FFF2-40B4-BE49-F238E27FC236}">
                            <a16:creationId xmlns:a16="http://schemas.microsoft.com/office/drawing/2014/main" id="{49ACDEA6-DA93-4002-A278-0469E223807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4" name="Rectangle 63" hidden="1">
            <a:extLst>
              <a:ext uri="{FF2B5EF4-FFF2-40B4-BE49-F238E27FC236}">
                <a16:creationId xmlns:a16="http://schemas.microsoft.com/office/drawing/2014/main" id="{3A205905-F3EA-4AD1-BF83-BD4C5BD5576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300" b="1" u="none" strike="noStrike" cap="none" normalizeH="0" dirty="0">
              <a:ln>
                <a:noFill/>
              </a:ln>
              <a:solidFill>
                <a:schemeClr val="tx1"/>
              </a:solidFill>
              <a:effectLst/>
              <a:latin typeface="Verdana" panose="020B0604030504040204" pitchFamily="34" charset="0"/>
              <a:ea typeface="Verdana" panose="020B0604030504040204" pitchFamily="34" charset="0"/>
              <a:sym typeface="Verdana" panose="020B0604030504040204" pitchFamily="34" charset="0"/>
            </a:endParaRPr>
          </a:p>
        </p:txBody>
      </p:sp>
      <p:graphicFrame>
        <p:nvGraphicFramePr>
          <p:cNvPr id="80" name="Chart 3">
            <a:extLst>
              <a:ext uri="{FF2B5EF4-FFF2-40B4-BE49-F238E27FC236}">
                <a16:creationId xmlns:a16="http://schemas.microsoft.com/office/drawing/2014/main" id="{E832D76E-A35B-472C-B230-3901FA5DEA35}"/>
              </a:ext>
            </a:extLst>
          </p:cNvPr>
          <p:cNvGraphicFramePr/>
          <p:nvPr>
            <p:custDataLst>
              <p:tags r:id="rId3"/>
            </p:custDataLst>
          </p:nvPr>
        </p:nvGraphicFramePr>
        <p:xfrm>
          <a:off x="2306679" y="1867768"/>
          <a:ext cx="2479675" cy="3375025"/>
        </p:xfrm>
        <a:graphic>
          <a:graphicData uri="http://schemas.openxmlformats.org/drawingml/2006/chart">
            <c:chart xmlns:c="http://schemas.openxmlformats.org/drawingml/2006/chart" xmlns:r="http://schemas.openxmlformats.org/officeDocument/2006/relationships" r:id="rId7"/>
          </a:graphicData>
        </a:graphic>
      </p:graphicFrame>
      <p:sp>
        <p:nvSpPr>
          <p:cNvPr id="152" name="ZoneTexte 151">
            <a:extLst>
              <a:ext uri="{FF2B5EF4-FFF2-40B4-BE49-F238E27FC236}">
                <a16:creationId xmlns:a16="http://schemas.microsoft.com/office/drawing/2014/main" id="{B5735822-6D96-4FCA-9E71-C43B098D7B1F}"/>
              </a:ext>
            </a:extLst>
          </p:cNvPr>
          <p:cNvSpPr txBox="1"/>
          <p:nvPr/>
        </p:nvSpPr>
        <p:spPr>
          <a:xfrm>
            <a:off x="647123" y="1970634"/>
            <a:ext cx="1728788" cy="246221"/>
          </a:xfrm>
          <a:prstGeom prst="rect">
            <a:avLst/>
          </a:prstGeom>
          <a:noFill/>
        </p:spPr>
        <p:txBody>
          <a:bodyPr wrap="square" rtlCol="0">
            <a:spAutoFit/>
          </a:bodyPr>
          <a:lstStyle/>
          <a:p>
            <a:pPr algn="r"/>
            <a:r>
              <a:rPr lang="en-US" sz="1000">
                <a:latin typeface="+mj-lt"/>
              </a:rPr>
              <a:t>Support in dashboard</a:t>
            </a:r>
          </a:p>
        </p:txBody>
      </p:sp>
      <p:sp>
        <p:nvSpPr>
          <p:cNvPr id="153" name="ZoneTexte 152">
            <a:extLst>
              <a:ext uri="{FF2B5EF4-FFF2-40B4-BE49-F238E27FC236}">
                <a16:creationId xmlns:a16="http://schemas.microsoft.com/office/drawing/2014/main" id="{957E2E1C-EC31-4062-9DBE-6EEAE4463D48}"/>
              </a:ext>
            </a:extLst>
          </p:cNvPr>
          <p:cNvSpPr txBox="1"/>
          <p:nvPr/>
        </p:nvSpPr>
        <p:spPr>
          <a:xfrm>
            <a:off x="118417" y="2270717"/>
            <a:ext cx="2257494" cy="246221"/>
          </a:xfrm>
          <a:prstGeom prst="rect">
            <a:avLst/>
          </a:prstGeom>
          <a:noFill/>
        </p:spPr>
        <p:txBody>
          <a:bodyPr wrap="square" rtlCol="0">
            <a:spAutoFit/>
          </a:bodyPr>
          <a:lstStyle/>
          <a:p>
            <a:pPr algn="r"/>
            <a:r>
              <a:rPr lang="en-US" sz="1000">
                <a:latin typeface="+mj-lt"/>
              </a:rPr>
              <a:t>Business &amp; strategy consulting</a:t>
            </a:r>
          </a:p>
        </p:txBody>
      </p:sp>
      <p:sp>
        <p:nvSpPr>
          <p:cNvPr id="154" name="ZoneTexte 153">
            <a:extLst>
              <a:ext uri="{FF2B5EF4-FFF2-40B4-BE49-F238E27FC236}">
                <a16:creationId xmlns:a16="http://schemas.microsoft.com/office/drawing/2014/main" id="{0645B231-6993-4262-86C4-875D0BA84492}"/>
              </a:ext>
            </a:extLst>
          </p:cNvPr>
          <p:cNvSpPr txBox="1"/>
          <p:nvPr/>
        </p:nvSpPr>
        <p:spPr>
          <a:xfrm>
            <a:off x="647123" y="2492580"/>
            <a:ext cx="1728788" cy="246063"/>
          </a:xfrm>
          <a:prstGeom prst="rect">
            <a:avLst/>
          </a:prstGeom>
          <a:noFill/>
        </p:spPr>
        <p:txBody>
          <a:bodyPr wrap="square" rtlCol="0">
            <a:spAutoFit/>
          </a:bodyPr>
          <a:lstStyle/>
          <a:p>
            <a:pPr algn="r"/>
            <a:r>
              <a:rPr lang="en-US" sz="1000">
                <a:latin typeface="+mj-lt"/>
              </a:rPr>
              <a:t>Social</a:t>
            </a:r>
          </a:p>
        </p:txBody>
      </p:sp>
      <p:sp>
        <p:nvSpPr>
          <p:cNvPr id="155" name="ZoneTexte 154">
            <a:extLst>
              <a:ext uri="{FF2B5EF4-FFF2-40B4-BE49-F238E27FC236}">
                <a16:creationId xmlns:a16="http://schemas.microsoft.com/office/drawing/2014/main" id="{070FF54F-5A91-4543-88EC-47812DDC4F43}"/>
              </a:ext>
            </a:extLst>
          </p:cNvPr>
          <p:cNvSpPr txBox="1"/>
          <p:nvPr/>
        </p:nvSpPr>
        <p:spPr>
          <a:xfrm>
            <a:off x="647123" y="2847194"/>
            <a:ext cx="1728788" cy="246221"/>
          </a:xfrm>
          <a:prstGeom prst="rect">
            <a:avLst/>
          </a:prstGeom>
          <a:noFill/>
        </p:spPr>
        <p:txBody>
          <a:bodyPr wrap="square" rtlCol="0">
            <a:spAutoFit/>
          </a:bodyPr>
          <a:lstStyle/>
          <a:p>
            <a:pPr algn="r"/>
            <a:r>
              <a:rPr lang="en-US" sz="1000">
                <a:latin typeface="+mj-lt"/>
              </a:rPr>
              <a:t>Wealth management </a:t>
            </a:r>
          </a:p>
        </p:txBody>
      </p:sp>
      <p:sp>
        <p:nvSpPr>
          <p:cNvPr id="156" name="ZoneTexte 155">
            <a:extLst>
              <a:ext uri="{FF2B5EF4-FFF2-40B4-BE49-F238E27FC236}">
                <a16:creationId xmlns:a16="http://schemas.microsoft.com/office/drawing/2014/main" id="{E1247698-0A4F-421B-92AF-5C72966B0DE0}"/>
              </a:ext>
            </a:extLst>
          </p:cNvPr>
          <p:cNvSpPr txBox="1"/>
          <p:nvPr/>
        </p:nvSpPr>
        <p:spPr>
          <a:xfrm>
            <a:off x="342323" y="3083341"/>
            <a:ext cx="2033588" cy="400110"/>
          </a:xfrm>
          <a:prstGeom prst="rect">
            <a:avLst/>
          </a:prstGeom>
          <a:noFill/>
        </p:spPr>
        <p:txBody>
          <a:bodyPr wrap="square" rtlCol="0">
            <a:spAutoFit/>
          </a:bodyPr>
          <a:lstStyle/>
          <a:p>
            <a:pPr algn="r"/>
            <a:r>
              <a:rPr lang="en-US" sz="1000">
                <a:latin typeface="+mj-lt"/>
              </a:rPr>
              <a:t>Creation, transmission, sale, acquisition, valuation</a:t>
            </a:r>
          </a:p>
        </p:txBody>
      </p:sp>
      <p:sp>
        <p:nvSpPr>
          <p:cNvPr id="157" name="ZoneTexte 156">
            <a:extLst>
              <a:ext uri="{FF2B5EF4-FFF2-40B4-BE49-F238E27FC236}">
                <a16:creationId xmlns:a16="http://schemas.microsoft.com/office/drawing/2014/main" id="{2240613A-9CBE-405D-B8B1-CA9136052909}"/>
              </a:ext>
            </a:extLst>
          </p:cNvPr>
          <p:cNvSpPr txBox="1"/>
          <p:nvPr/>
        </p:nvSpPr>
        <p:spPr>
          <a:xfrm>
            <a:off x="364887" y="3468666"/>
            <a:ext cx="2033588" cy="246063"/>
          </a:xfrm>
          <a:prstGeom prst="rect">
            <a:avLst/>
          </a:prstGeom>
          <a:noFill/>
        </p:spPr>
        <p:txBody>
          <a:bodyPr wrap="square" rtlCol="0">
            <a:spAutoFit/>
          </a:bodyPr>
          <a:lstStyle/>
          <a:p>
            <a:pPr algn="r"/>
            <a:r>
              <a:rPr lang="en-US" sz="1000">
                <a:latin typeface="+mj-lt"/>
              </a:rPr>
              <a:t>Recruitment</a:t>
            </a:r>
          </a:p>
        </p:txBody>
      </p:sp>
      <p:sp>
        <p:nvSpPr>
          <p:cNvPr id="158" name="ZoneTexte 157">
            <a:extLst>
              <a:ext uri="{FF2B5EF4-FFF2-40B4-BE49-F238E27FC236}">
                <a16:creationId xmlns:a16="http://schemas.microsoft.com/office/drawing/2014/main" id="{AA014BEB-A98A-417B-8D49-7AD7D353B0F5}"/>
              </a:ext>
            </a:extLst>
          </p:cNvPr>
          <p:cNvSpPr txBox="1"/>
          <p:nvPr/>
        </p:nvSpPr>
        <p:spPr>
          <a:xfrm>
            <a:off x="342323" y="3672092"/>
            <a:ext cx="2033588" cy="246063"/>
          </a:xfrm>
          <a:prstGeom prst="rect">
            <a:avLst/>
          </a:prstGeom>
          <a:noFill/>
        </p:spPr>
        <p:txBody>
          <a:bodyPr wrap="square" rtlCol="0">
            <a:spAutoFit/>
          </a:bodyPr>
          <a:lstStyle/>
          <a:p>
            <a:pPr algn="r"/>
            <a:r>
              <a:rPr lang="en-US" sz="1000">
                <a:latin typeface="+mj-lt"/>
              </a:rPr>
              <a:t>Process Consulting</a:t>
            </a:r>
          </a:p>
        </p:txBody>
      </p:sp>
      <p:sp>
        <p:nvSpPr>
          <p:cNvPr id="159" name="ZoneTexte 158">
            <a:extLst>
              <a:ext uri="{FF2B5EF4-FFF2-40B4-BE49-F238E27FC236}">
                <a16:creationId xmlns:a16="http://schemas.microsoft.com/office/drawing/2014/main" id="{BDB4E128-FBE3-44AC-AD15-2664635D70EF}"/>
              </a:ext>
            </a:extLst>
          </p:cNvPr>
          <p:cNvSpPr txBox="1"/>
          <p:nvPr/>
        </p:nvSpPr>
        <p:spPr>
          <a:xfrm>
            <a:off x="342323" y="3913392"/>
            <a:ext cx="2033588" cy="400110"/>
          </a:xfrm>
          <a:prstGeom prst="rect">
            <a:avLst/>
          </a:prstGeom>
          <a:noFill/>
        </p:spPr>
        <p:txBody>
          <a:bodyPr wrap="square" rtlCol="0">
            <a:spAutoFit/>
          </a:bodyPr>
          <a:lstStyle/>
          <a:p>
            <a:pPr algn="r"/>
            <a:r>
              <a:rPr lang="en-US" sz="1000">
                <a:latin typeface="+mj-lt"/>
              </a:rPr>
              <a:t>IT/ digital transformation consulting</a:t>
            </a:r>
          </a:p>
        </p:txBody>
      </p:sp>
      <p:sp>
        <p:nvSpPr>
          <p:cNvPr id="160" name="ZoneTexte 159">
            <a:extLst>
              <a:ext uri="{FF2B5EF4-FFF2-40B4-BE49-F238E27FC236}">
                <a16:creationId xmlns:a16="http://schemas.microsoft.com/office/drawing/2014/main" id="{CBB59EC1-BE22-4703-9952-BAF31EE42F3F}"/>
              </a:ext>
            </a:extLst>
          </p:cNvPr>
          <p:cNvSpPr txBox="1"/>
          <p:nvPr/>
        </p:nvSpPr>
        <p:spPr>
          <a:xfrm>
            <a:off x="342323" y="4205492"/>
            <a:ext cx="2033588" cy="400110"/>
          </a:xfrm>
          <a:prstGeom prst="rect">
            <a:avLst/>
          </a:prstGeom>
          <a:noFill/>
        </p:spPr>
        <p:txBody>
          <a:bodyPr wrap="square" rtlCol="0">
            <a:spAutoFit/>
          </a:bodyPr>
          <a:lstStyle/>
          <a:p>
            <a:pPr algn="r"/>
            <a:r>
              <a:rPr lang="en-US" sz="1000">
                <a:latin typeface="+mj-lt"/>
              </a:rPr>
              <a:t>Management coaching (incl. trading)</a:t>
            </a:r>
          </a:p>
        </p:txBody>
      </p:sp>
      <p:sp>
        <p:nvSpPr>
          <p:cNvPr id="161" name="ZoneTexte 160">
            <a:extLst>
              <a:ext uri="{FF2B5EF4-FFF2-40B4-BE49-F238E27FC236}">
                <a16:creationId xmlns:a16="http://schemas.microsoft.com/office/drawing/2014/main" id="{15396211-DB67-41EF-8851-437C8374B7F1}"/>
              </a:ext>
            </a:extLst>
          </p:cNvPr>
          <p:cNvSpPr txBox="1"/>
          <p:nvPr/>
        </p:nvSpPr>
        <p:spPr>
          <a:xfrm>
            <a:off x="342323" y="4553155"/>
            <a:ext cx="2033588" cy="246063"/>
          </a:xfrm>
          <a:prstGeom prst="rect">
            <a:avLst/>
          </a:prstGeom>
          <a:noFill/>
        </p:spPr>
        <p:txBody>
          <a:bodyPr wrap="square" rtlCol="0">
            <a:spAutoFit/>
          </a:bodyPr>
          <a:lstStyle/>
          <a:p>
            <a:pPr algn="r"/>
            <a:r>
              <a:rPr lang="en-US" sz="1000">
                <a:latin typeface="+mj-lt"/>
              </a:rPr>
              <a:t>Full services</a:t>
            </a:r>
          </a:p>
        </p:txBody>
      </p:sp>
      <p:sp>
        <p:nvSpPr>
          <p:cNvPr id="162" name="ZoneTexte 161">
            <a:extLst>
              <a:ext uri="{FF2B5EF4-FFF2-40B4-BE49-F238E27FC236}">
                <a16:creationId xmlns:a16="http://schemas.microsoft.com/office/drawing/2014/main" id="{474FFAB6-E6A7-4751-93EC-8630BEE130A9}"/>
              </a:ext>
            </a:extLst>
          </p:cNvPr>
          <p:cNvSpPr txBox="1"/>
          <p:nvPr/>
        </p:nvSpPr>
        <p:spPr>
          <a:xfrm>
            <a:off x="342323" y="4823030"/>
            <a:ext cx="2033588" cy="246063"/>
          </a:xfrm>
          <a:prstGeom prst="rect">
            <a:avLst/>
          </a:prstGeom>
          <a:noFill/>
        </p:spPr>
        <p:txBody>
          <a:bodyPr wrap="square" rtlCol="0">
            <a:spAutoFit/>
          </a:bodyPr>
          <a:lstStyle/>
          <a:p>
            <a:pPr algn="r"/>
            <a:r>
              <a:rPr lang="en-US" sz="1000">
                <a:latin typeface="+mj-lt"/>
              </a:rPr>
              <a:t>Funding</a:t>
            </a:r>
          </a:p>
        </p:txBody>
      </p:sp>
      <p:sp>
        <p:nvSpPr>
          <p:cNvPr id="167" name="ZoneTexte 166">
            <a:extLst>
              <a:ext uri="{FF2B5EF4-FFF2-40B4-BE49-F238E27FC236}">
                <a16:creationId xmlns:a16="http://schemas.microsoft.com/office/drawing/2014/main" id="{D6DC823C-4EBE-4C0F-8481-65151B843DB5}"/>
              </a:ext>
            </a:extLst>
          </p:cNvPr>
          <p:cNvSpPr txBox="1"/>
          <p:nvPr/>
        </p:nvSpPr>
        <p:spPr>
          <a:xfrm>
            <a:off x="4127687" y="4267750"/>
            <a:ext cx="1098550" cy="400110"/>
          </a:xfrm>
          <a:prstGeom prst="rect">
            <a:avLst/>
          </a:prstGeom>
          <a:noFill/>
        </p:spPr>
        <p:txBody>
          <a:bodyPr wrap="square" rtlCol="0">
            <a:spAutoFit/>
          </a:bodyPr>
          <a:lstStyle/>
          <a:p>
            <a:r>
              <a:rPr lang="en-US" sz="1000">
                <a:latin typeface="+mj-lt"/>
              </a:rPr>
              <a:t>Ongoing projects</a:t>
            </a:r>
          </a:p>
        </p:txBody>
      </p:sp>
      <p:sp>
        <p:nvSpPr>
          <p:cNvPr id="168" name="ZoneTexte 167">
            <a:extLst>
              <a:ext uri="{FF2B5EF4-FFF2-40B4-BE49-F238E27FC236}">
                <a16:creationId xmlns:a16="http://schemas.microsoft.com/office/drawing/2014/main" id="{37FBD4DB-01DC-4DB1-844A-1D852FFB03E3}"/>
              </a:ext>
            </a:extLst>
          </p:cNvPr>
          <p:cNvSpPr txBox="1"/>
          <p:nvPr/>
        </p:nvSpPr>
        <p:spPr>
          <a:xfrm>
            <a:off x="4147455" y="4700866"/>
            <a:ext cx="1098550" cy="400110"/>
          </a:xfrm>
          <a:prstGeom prst="rect">
            <a:avLst/>
          </a:prstGeom>
          <a:noFill/>
        </p:spPr>
        <p:txBody>
          <a:bodyPr wrap="square" rtlCol="0">
            <a:spAutoFit/>
          </a:bodyPr>
          <a:lstStyle/>
          <a:p>
            <a:r>
              <a:rPr lang="en-US" sz="1000">
                <a:latin typeface="+mj-lt"/>
              </a:rPr>
              <a:t>Completed project</a:t>
            </a:r>
          </a:p>
        </p:txBody>
      </p:sp>
      <p:sp>
        <p:nvSpPr>
          <p:cNvPr id="169" name="Rectangle 168">
            <a:extLst>
              <a:ext uri="{FF2B5EF4-FFF2-40B4-BE49-F238E27FC236}">
                <a16:creationId xmlns:a16="http://schemas.microsoft.com/office/drawing/2014/main" id="{879B491A-BDAB-47CC-9FE5-C284F985BB9B}"/>
              </a:ext>
            </a:extLst>
          </p:cNvPr>
          <p:cNvSpPr/>
          <p:nvPr/>
        </p:nvSpPr>
        <p:spPr bwMode="auto">
          <a:xfrm>
            <a:off x="3849730" y="4361146"/>
            <a:ext cx="284163" cy="2032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9DB0"/>
              </a:solidFill>
              <a:effectLst/>
              <a:latin typeface="Trebuchet MS" pitchFamily="34" charset="0"/>
            </a:endParaRPr>
          </a:p>
        </p:txBody>
      </p:sp>
      <p:sp>
        <p:nvSpPr>
          <p:cNvPr id="170" name="Rectangle 169">
            <a:extLst>
              <a:ext uri="{FF2B5EF4-FFF2-40B4-BE49-F238E27FC236}">
                <a16:creationId xmlns:a16="http://schemas.microsoft.com/office/drawing/2014/main" id="{8C9E96A3-A044-474C-B5A4-111DF4942914}"/>
              </a:ext>
            </a:extLst>
          </p:cNvPr>
          <p:cNvSpPr/>
          <p:nvPr/>
        </p:nvSpPr>
        <p:spPr bwMode="auto">
          <a:xfrm>
            <a:off x="3866672" y="4811626"/>
            <a:ext cx="284163" cy="203200"/>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86" name="ZoneTexte 185">
            <a:extLst>
              <a:ext uri="{FF2B5EF4-FFF2-40B4-BE49-F238E27FC236}">
                <a16:creationId xmlns:a16="http://schemas.microsoft.com/office/drawing/2014/main" id="{B2784B13-DF5A-4796-A686-CBA651479BD2}"/>
              </a:ext>
            </a:extLst>
          </p:cNvPr>
          <p:cNvSpPr txBox="1"/>
          <p:nvPr/>
        </p:nvSpPr>
        <p:spPr>
          <a:xfrm>
            <a:off x="374739" y="1461553"/>
            <a:ext cx="4194175" cy="400050"/>
          </a:xfrm>
          <a:prstGeom prst="rect">
            <a:avLst/>
          </a:prstGeom>
          <a:noFill/>
        </p:spPr>
        <p:txBody>
          <a:bodyPr wrap="square" rtlCol="0">
            <a:spAutoFit/>
          </a:bodyPr>
          <a:lstStyle/>
          <a:p>
            <a:pPr algn="ctr"/>
            <a:r>
              <a:rPr lang="en-US" sz="1000" i="1">
                <a:solidFill>
                  <a:srgbClr val="009DB0"/>
                </a:solidFill>
                <a:latin typeface="+mj-lt"/>
              </a:rPr>
              <a:t>Share of accounting firms that have created or are in the process of developing the following activities:</a:t>
            </a:r>
          </a:p>
        </p:txBody>
      </p:sp>
      <p:grpSp>
        <p:nvGrpSpPr>
          <p:cNvPr id="189" name="Group 11">
            <a:extLst>
              <a:ext uri="{FF2B5EF4-FFF2-40B4-BE49-F238E27FC236}">
                <a16:creationId xmlns:a16="http://schemas.microsoft.com/office/drawing/2014/main" id="{993A1CB3-7678-4904-BB44-39EE416FC85C}"/>
              </a:ext>
            </a:extLst>
          </p:cNvPr>
          <p:cNvGrpSpPr>
            <a:grpSpLocks noChangeAspect="1"/>
          </p:cNvGrpSpPr>
          <p:nvPr/>
        </p:nvGrpSpPr>
        <p:grpSpPr bwMode="auto">
          <a:xfrm>
            <a:off x="-4714663" y="1042194"/>
            <a:ext cx="192088" cy="192088"/>
            <a:chOff x="788" y="800"/>
            <a:chExt cx="742" cy="742"/>
          </a:xfrm>
          <a:solidFill>
            <a:schemeClr val="tx2"/>
          </a:solidFill>
        </p:grpSpPr>
        <p:sp>
          <p:nvSpPr>
            <p:cNvPr id="191" name="Freeform 12">
              <a:extLst>
                <a:ext uri="{FF2B5EF4-FFF2-40B4-BE49-F238E27FC236}">
                  <a16:creationId xmlns:a16="http://schemas.microsoft.com/office/drawing/2014/main" id="{32102276-7D35-47E6-9A31-FE2DBE7EC536}"/>
                </a:ext>
              </a:extLst>
            </p:cNvPr>
            <p:cNvSpPr>
              <a:spLocks/>
            </p:cNvSpPr>
            <p:nvPr/>
          </p:nvSpPr>
          <p:spPr bwMode="auto">
            <a:xfrm>
              <a:off x="788" y="1008"/>
              <a:ext cx="522"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a:extLst>
                <a:ext uri="{FF2B5EF4-FFF2-40B4-BE49-F238E27FC236}">
                  <a16:creationId xmlns:a16="http://schemas.microsoft.com/office/drawing/2014/main" id="{51E94DB4-9782-415B-8612-5E3DC93CE9C5}"/>
                </a:ext>
              </a:extLst>
            </p:cNvPr>
            <p:cNvSpPr>
              <a:spLocks/>
            </p:cNvSpPr>
            <p:nvPr/>
          </p:nvSpPr>
          <p:spPr bwMode="auto">
            <a:xfrm>
              <a:off x="1066" y="800"/>
              <a:ext cx="464" cy="463"/>
            </a:xfrm>
            <a:custGeom>
              <a:avLst/>
              <a:gdLst>
                <a:gd name="T0" fmla="*/ 0 w 464"/>
                <a:gd name="T1" fmla="*/ 0 h 463"/>
                <a:gd name="T2" fmla="*/ 0 w 464"/>
                <a:gd name="T3" fmla="*/ 139 h 463"/>
                <a:gd name="T4" fmla="*/ 47 w 464"/>
                <a:gd name="T5" fmla="*/ 139 h 463"/>
                <a:gd name="T6" fmla="*/ 47 w 464"/>
                <a:gd name="T7" fmla="*/ 46 h 463"/>
                <a:gd name="T8" fmla="*/ 418 w 464"/>
                <a:gd name="T9" fmla="*/ 46 h 463"/>
                <a:gd name="T10" fmla="*/ 418 w 464"/>
                <a:gd name="T11" fmla="*/ 278 h 463"/>
                <a:gd name="T12" fmla="*/ 383 w 464"/>
                <a:gd name="T13" fmla="*/ 278 h 463"/>
                <a:gd name="T14" fmla="*/ 360 w 464"/>
                <a:gd name="T15" fmla="*/ 278 h 463"/>
                <a:gd name="T16" fmla="*/ 348 w 464"/>
                <a:gd name="T17" fmla="*/ 290 h 463"/>
                <a:gd name="T18" fmla="*/ 232 w 464"/>
                <a:gd name="T19" fmla="*/ 371 h 463"/>
                <a:gd name="T20" fmla="*/ 232 w 464"/>
                <a:gd name="T21" fmla="*/ 278 h 463"/>
                <a:gd name="T22" fmla="*/ 186 w 464"/>
                <a:gd name="T23" fmla="*/ 278 h 463"/>
                <a:gd name="T24" fmla="*/ 139 w 464"/>
                <a:gd name="T25" fmla="*/ 278 h 463"/>
                <a:gd name="T26" fmla="*/ 139 w 464"/>
                <a:gd name="T27" fmla="*/ 324 h 463"/>
                <a:gd name="T28" fmla="*/ 186 w 464"/>
                <a:gd name="T29" fmla="*/ 324 h 463"/>
                <a:gd name="T30" fmla="*/ 186 w 464"/>
                <a:gd name="T31" fmla="*/ 463 h 463"/>
                <a:gd name="T32" fmla="*/ 371 w 464"/>
                <a:gd name="T33" fmla="*/ 324 h 463"/>
                <a:gd name="T34" fmla="*/ 464 w 464"/>
                <a:gd name="T35" fmla="*/ 324 h 463"/>
                <a:gd name="T36" fmla="*/ 464 w 464"/>
                <a:gd name="T37" fmla="*/ 0 h 463"/>
                <a:gd name="T38" fmla="*/ 0 w 464"/>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4" h="463">
                  <a:moveTo>
                    <a:pt x="0" y="0"/>
                  </a:moveTo>
                  <a:lnTo>
                    <a:pt x="0" y="139"/>
                  </a:lnTo>
                  <a:lnTo>
                    <a:pt x="47" y="139"/>
                  </a:lnTo>
                  <a:lnTo>
                    <a:pt x="47" y="46"/>
                  </a:lnTo>
                  <a:lnTo>
                    <a:pt x="418" y="46"/>
                  </a:lnTo>
                  <a:lnTo>
                    <a:pt x="418" y="278"/>
                  </a:lnTo>
                  <a:lnTo>
                    <a:pt x="383" y="278"/>
                  </a:lnTo>
                  <a:lnTo>
                    <a:pt x="360" y="278"/>
                  </a:lnTo>
                  <a:lnTo>
                    <a:pt x="348" y="290"/>
                  </a:lnTo>
                  <a:lnTo>
                    <a:pt x="232" y="371"/>
                  </a:lnTo>
                  <a:lnTo>
                    <a:pt x="232" y="278"/>
                  </a:lnTo>
                  <a:lnTo>
                    <a:pt x="186" y="278"/>
                  </a:lnTo>
                  <a:lnTo>
                    <a:pt x="139" y="278"/>
                  </a:lnTo>
                  <a:lnTo>
                    <a:pt x="139" y="324"/>
                  </a:lnTo>
                  <a:lnTo>
                    <a:pt x="186" y="324"/>
                  </a:lnTo>
                  <a:lnTo>
                    <a:pt x="186" y="463"/>
                  </a:lnTo>
                  <a:lnTo>
                    <a:pt x="371" y="324"/>
                  </a:lnTo>
                  <a:lnTo>
                    <a:pt x="464" y="324"/>
                  </a:lnTo>
                  <a:lnTo>
                    <a:pt x="46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riangle isocèle 2">
            <a:extLst>
              <a:ext uri="{FF2B5EF4-FFF2-40B4-BE49-F238E27FC236}">
                <a16:creationId xmlns:a16="http://schemas.microsoft.com/office/drawing/2014/main" id="{763491E9-E79B-415E-9184-280D9B1D0B2F}"/>
              </a:ext>
            </a:extLst>
          </p:cNvPr>
          <p:cNvSpPr/>
          <p:nvPr/>
        </p:nvSpPr>
        <p:spPr bwMode="auto">
          <a:xfrm rot="5400000">
            <a:off x="3313484" y="3358922"/>
            <a:ext cx="3911804" cy="23083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9" name="ZoneTexte 42">
            <a:extLst>
              <a:ext uri="{FF2B5EF4-FFF2-40B4-BE49-F238E27FC236}">
                <a16:creationId xmlns:a16="http://schemas.microsoft.com/office/drawing/2014/main" id="{F3441052-086C-4523-9860-52BE9A60109D}"/>
              </a:ext>
            </a:extLst>
          </p:cNvPr>
          <p:cNvSpPr txBox="1"/>
          <p:nvPr/>
        </p:nvSpPr>
        <p:spPr>
          <a:xfrm>
            <a:off x="-9306726" y="5429819"/>
            <a:ext cx="899714" cy="430887"/>
          </a:xfrm>
          <a:prstGeom prst="rect">
            <a:avLst/>
          </a:prstGeom>
          <a:noFill/>
        </p:spPr>
        <p:txBody>
          <a:bodyPr wrap="square" rtlCol="0">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algn="ctr">
              <a:spcAft>
                <a:spcPts val="300"/>
              </a:spcAft>
            </a:pPr>
            <a:r>
              <a:rPr lang="en-US" sz="1100" b="1">
                <a:solidFill>
                  <a:schemeClr val="tx2"/>
                </a:solidFill>
                <a:latin typeface="Trebuchet MS" panose="020B0603020202020204" pitchFamily="34" charset="0"/>
              </a:rPr>
              <a:t> Message </a:t>
            </a:r>
            <a:r>
              <a:rPr lang="en-US" sz="1100" b="1" err="1">
                <a:solidFill>
                  <a:schemeClr val="tx2"/>
                </a:solidFill>
                <a:latin typeface="Trebuchet MS" panose="020B0603020202020204" pitchFamily="34" charset="0"/>
              </a:rPr>
              <a:t>clé</a:t>
            </a:r>
            <a:endParaRPr lang="en-US" sz="1100" b="1">
              <a:solidFill>
                <a:schemeClr val="tx2"/>
              </a:solidFill>
              <a:latin typeface="Trebuchet MS" panose="020B0603020202020204" pitchFamily="34" charset="0"/>
            </a:endParaRPr>
          </a:p>
        </p:txBody>
      </p:sp>
      <p:grpSp>
        <p:nvGrpSpPr>
          <p:cNvPr id="100" name="Groupe 99">
            <a:extLst>
              <a:ext uri="{FF2B5EF4-FFF2-40B4-BE49-F238E27FC236}">
                <a16:creationId xmlns:a16="http://schemas.microsoft.com/office/drawing/2014/main" id="{34184682-D8C5-47CB-9FB4-570B7338FFB3}"/>
              </a:ext>
            </a:extLst>
          </p:cNvPr>
          <p:cNvGrpSpPr/>
          <p:nvPr/>
        </p:nvGrpSpPr>
        <p:grpSpPr>
          <a:xfrm>
            <a:off x="-9601959" y="5400771"/>
            <a:ext cx="451426" cy="455941"/>
            <a:chOff x="195390" y="5861727"/>
            <a:chExt cx="335805" cy="335805"/>
          </a:xfrm>
        </p:grpSpPr>
        <p:sp>
          <p:nvSpPr>
            <p:cNvPr id="101" name="Ellipse 100">
              <a:extLst>
                <a:ext uri="{FF2B5EF4-FFF2-40B4-BE49-F238E27FC236}">
                  <a16:creationId xmlns:a16="http://schemas.microsoft.com/office/drawing/2014/main" id="{4652F13B-5851-4121-A6C2-FD407BAF2F33}"/>
                </a:ext>
              </a:extLst>
            </p:cNvPr>
            <p:cNvSpPr/>
            <p:nvPr/>
          </p:nvSpPr>
          <p:spPr bwMode="auto">
            <a:xfrm>
              <a:off x="195390" y="5861727"/>
              <a:ext cx="335805" cy="335805"/>
            </a:xfrm>
            <a:prstGeom prst="ellipse">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102" name="Group 5">
              <a:extLst>
                <a:ext uri="{FF2B5EF4-FFF2-40B4-BE49-F238E27FC236}">
                  <a16:creationId xmlns:a16="http://schemas.microsoft.com/office/drawing/2014/main" id="{09579419-3AE0-43C3-A876-A85E8E70D6A2}"/>
                </a:ext>
              </a:extLst>
            </p:cNvPr>
            <p:cNvGrpSpPr>
              <a:grpSpLocks noChangeAspect="1"/>
            </p:cNvGrpSpPr>
            <p:nvPr/>
          </p:nvGrpSpPr>
          <p:grpSpPr bwMode="auto">
            <a:xfrm>
              <a:off x="249663" y="5915997"/>
              <a:ext cx="227258" cy="227255"/>
              <a:chOff x="788" y="800"/>
              <a:chExt cx="742" cy="742"/>
            </a:xfrm>
            <a:solidFill>
              <a:schemeClr val="tx2"/>
            </a:solidFill>
          </p:grpSpPr>
          <p:sp>
            <p:nvSpPr>
              <p:cNvPr id="103" name="Freeform 6">
                <a:extLst>
                  <a:ext uri="{FF2B5EF4-FFF2-40B4-BE49-F238E27FC236}">
                    <a16:creationId xmlns:a16="http://schemas.microsoft.com/office/drawing/2014/main" id="{A8C7BC1F-4669-48CF-AB93-F56EEDD60292}"/>
                  </a:ext>
                </a:extLst>
              </p:cNvPr>
              <p:cNvSpPr>
                <a:spLocks/>
              </p:cNvSpPr>
              <p:nvPr/>
            </p:nvSpPr>
            <p:spPr bwMode="auto">
              <a:xfrm>
                <a:off x="904" y="881"/>
                <a:ext cx="93" cy="81"/>
              </a:xfrm>
              <a:custGeom>
                <a:avLst/>
                <a:gdLst>
                  <a:gd name="T0" fmla="*/ 7 w 8"/>
                  <a:gd name="T1" fmla="*/ 4 h 7"/>
                  <a:gd name="T2" fmla="*/ 4 w 8"/>
                  <a:gd name="T3" fmla="*/ 1 h 7"/>
                  <a:gd name="T4" fmla="*/ 1 w 8"/>
                  <a:gd name="T5" fmla="*/ 1 h 7"/>
                  <a:gd name="T6" fmla="*/ 1 w 8"/>
                  <a:gd name="T7" fmla="*/ 4 h 7"/>
                  <a:gd name="T8" fmla="*/ 4 w 8"/>
                  <a:gd name="T9" fmla="*/ 7 h 7"/>
                  <a:gd name="T10" fmla="*/ 7 w 8"/>
                  <a:gd name="T11" fmla="*/ 7 h 7"/>
                  <a:gd name="T12" fmla="*/ 7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7" y="4"/>
                    </a:moveTo>
                    <a:cubicBezTo>
                      <a:pt x="4" y="1"/>
                      <a:pt x="4" y="1"/>
                      <a:pt x="4" y="1"/>
                    </a:cubicBezTo>
                    <a:cubicBezTo>
                      <a:pt x="3" y="0"/>
                      <a:pt x="2" y="0"/>
                      <a:pt x="1" y="1"/>
                    </a:cubicBezTo>
                    <a:cubicBezTo>
                      <a:pt x="0" y="2"/>
                      <a:pt x="0" y="3"/>
                      <a:pt x="1" y="4"/>
                    </a:cubicBezTo>
                    <a:cubicBezTo>
                      <a:pt x="4" y="7"/>
                      <a:pt x="4" y="7"/>
                      <a:pt x="4" y="7"/>
                    </a:cubicBezTo>
                    <a:cubicBezTo>
                      <a:pt x="5" y="7"/>
                      <a:pt x="6" y="7"/>
                      <a:pt x="7" y="7"/>
                    </a:cubicBezTo>
                    <a:cubicBezTo>
                      <a:pt x="8" y="6"/>
                      <a:pt x="8" y="5"/>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4" name="Freeform 7">
                <a:extLst>
                  <a:ext uri="{FF2B5EF4-FFF2-40B4-BE49-F238E27FC236}">
                    <a16:creationId xmlns:a16="http://schemas.microsoft.com/office/drawing/2014/main" id="{C5A16961-F9EB-4B55-B4BC-11BF416B3AE1}"/>
                  </a:ext>
                </a:extLst>
              </p:cNvPr>
              <p:cNvSpPr>
                <a:spLocks/>
              </p:cNvSpPr>
              <p:nvPr/>
            </p:nvSpPr>
            <p:spPr bwMode="auto">
              <a:xfrm>
                <a:off x="788" y="1124"/>
                <a:ext cx="93" cy="47"/>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5" name="Freeform 8">
                <a:extLst>
                  <a:ext uri="{FF2B5EF4-FFF2-40B4-BE49-F238E27FC236}">
                    <a16:creationId xmlns:a16="http://schemas.microsoft.com/office/drawing/2014/main" id="{B856DD08-6931-44F5-A706-B877A610B147}"/>
                  </a:ext>
                </a:extLst>
              </p:cNvPr>
              <p:cNvSpPr>
                <a:spLocks/>
              </p:cNvSpPr>
              <p:nvPr/>
            </p:nvSpPr>
            <p:spPr bwMode="auto">
              <a:xfrm>
                <a:off x="1437" y="1171"/>
                <a:ext cx="93" cy="46"/>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8" y="4"/>
                      <a:pt x="8" y="3"/>
                      <a:pt x="8"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6" name="Freeform 9">
                <a:extLst>
                  <a:ext uri="{FF2B5EF4-FFF2-40B4-BE49-F238E27FC236}">
                    <a16:creationId xmlns:a16="http://schemas.microsoft.com/office/drawing/2014/main" id="{1D0BCA57-3203-4C66-B54C-C50F29DA8F76}"/>
                  </a:ext>
                </a:extLst>
              </p:cNvPr>
              <p:cNvSpPr>
                <a:spLocks/>
              </p:cNvSpPr>
              <p:nvPr/>
            </p:nvSpPr>
            <p:spPr bwMode="auto">
              <a:xfrm>
                <a:off x="1368" y="916"/>
                <a:ext cx="81" cy="81"/>
              </a:xfrm>
              <a:custGeom>
                <a:avLst/>
                <a:gdLst>
                  <a:gd name="T0" fmla="*/ 6 w 7"/>
                  <a:gd name="T1" fmla="*/ 1 h 7"/>
                  <a:gd name="T2" fmla="*/ 4 w 7"/>
                  <a:gd name="T3" fmla="*/ 1 h 7"/>
                  <a:gd name="T4" fmla="*/ 1 w 7"/>
                  <a:gd name="T5" fmla="*/ 4 h 7"/>
                  <a:gd name="T6" fmla="*/ 1 w 7"/>
                  <a:gd name="T7" fmla="*/ 7 h 7"/>
                  <a:gd name="T8" fmla="*/ 4 w 7"/>
                  <a:gd name="T9" fmla="*/ 7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6" y="0"/>
                      <a:pt x="4" y="0"/>
                      <a:pt x="4" y="1"/>
                    </a:cubicBezTo>
                    <a:cubicBezTo>
                      <a:pt x="1" y="4"/>
                      <a:pt x="1" y="4"/>
                      <a:pt x="1" y="4"/>
                    </a:cubicBezTo>
                    <a:cubicBezTo>
                      <a:pt x="0" y="4"/>
                      <a:pt x="0" y="6"/>
                      <a:pt x="1" y="7"/>
                    </a:cubicBezTo>
                    <a:cubicBezTo>
                      <a:pt x="2" y="7"/>
                      <a:pt x="3" y="7"/>
                      <a:pt x="4" y="7"/>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7" name="Freeform 10">
                <a:extLst>
                  <a:ext uri="{FF2B5EF4-FFF2-40B4-BE49-F238E27FC236}">
                    <a16:creationId xmlns:a16="http://schemas.microsoft.com/office/drawing/2014/main" id="{960FF963-ADBE-4A55-84FC-958A52171446}"/>
                  </a:ext>
                </a:extLst>
              </p:cNvPr>
              <p:cNvSpPr>
                <a:spLocks/>
              </p:cNvSpPr>
              <p:nvPr/>
            </p:nvSpPr>
            <p:spPr bwMode="auto">
              <a:xfrm>
                <a:off x="1159" y="800"/>
                <a:ext cx="46" cy="92"/>
              </a:xfrm>
              <a:custGeom>
                <a:avLst/>
                <a:gdLst>
                  <a:gd name="T0" fmla="*/ 2 w 4"/>
                  <a:gd name="T1" fmla="*/ 8 h 8"/>
                  <a:gd name="T2" fmla="*/ 4 w 4"/>
                  <a:gd name="T3" fmla="*/ 7 h 8"/>
                  <a:gd name="T4" fmla="*/ 4 w 4"/>
                  <a:gd name="T5" fmla="*/ 6 h 8"/>
                  <a:gd name="T6" fmla="*/ 4 w 4"/>
                  <a:gd name="T7" fmla="*/ 2 h 8"/>
                  <a:gd name="T8" fmla="*/ 2 w 4"/>
                  <a:gd name="T9" fmla="*/ 0 h 8"/>
                  <a:gd name="T10" fmla="*/ 1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4" y="7"/>
                    </a:cubicBezTo>
                    <a:cubicBezTo>
                      <a:pt x="4" y="7"/>
                      <a:pt x="4" y="7"/>
                      <a:pt x="4" y="6"/>
                    </a:cubicBezTo>
                    <a:cubicBezTo>
                      <a:pt x="4" y="2"/>
                      <a:pt x="4" y="2"/>
                      <a:pt x="4" y="2"/>
                    </a:cubicBezTo>
                    <a:cubicBezTo>
                      <a:pt x="4" y="1"/>
                      <a:pt x="4" y="0"/>
                      <a:pt x="2" y="0"/>
                    </a:cubicBezTo>
                    <a:cubicBezTo>
                      <a:pt x="2" y="0"/>
                      <a:pt x="1" y="1"/>
                      <a:pt x="1"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8" name="Freeform 11">
                <a:extLst>
                  <a:ext uri="{FF2B5EF4-FFF2-40B4-BE49-F238E27FC236}">
                    <a16:creationId xmlns:a16="http://schemas.microsoft.com/office/drawing/2014/main" id="{FF356EA2-319D-426C-8633-D93BBF8334E4}"/>
                  </a:ext>
                </a:extLst>
              </p:cNvPr>
              <p:cNvSpPr>
                <a:spLocks noEditPoints="1"/>
              </p:cNvSpPr>
              <p:nvPr/>
            </p:nvSpPr>
            <p:spPr bwMode="auto">
              <a:xfrm>
                <a:off x="974" y="985"/>
                <a:ext cx="370" cy="417"/>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8 h 36"/>
                  <a:gd name="T20" fmla="*/ 20 w 32"/>
                  <a:gd name="T21" fmla="*/ 30 h 36"/>
                  <a:gd name="T22" fmla="*/ 20 w 32"/>
                  <a:gd name="T23" fmla="*/ 32 h 36"/>
                  <a:gd name="T24" fmla="*/ 12 w 32"/>
                  <a:gd name="T25" fmla="*/ 32 h 36"/>
                  <a:gd name="T26" fmla="*/ 12 w 32"/>
                  <a:gd name="T27" fmla="*/ 30 h 36"/>
                  <a:gd name="T28" fmla="*/ 12 w 32"/>
                  <a:gd name="T29" fmla="*/ 28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8" y="0"/>
                      <a:pt x="0" y="7"/>
                      <a:pt x="0" y="16"/>
                    </a:cubicBezTo>
                    <a:cubicBezTo>
                      <a:pt x="0" y="22"/>
                      <a:pt x="4"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8"/>
                      <a:pt x="20" y="28"/>
                      <a:pt x="20" y="28"/>
                    </a:cubicBezTo>
                    <a:cubicBezTo>
                      <a:pt x="20" y="30"/>
                      <a:pt x="20" y="30"/>
                      <a:pt x="20" y="30"/>
                    </a:cubicBezTo>
                    <a:cubicBezTo>
                      <a:pt x="20" y="32"/>
                      <a:pt x="20" y="32"/>
                      <a:pt x="20" y="32"/>
                    </a:cubicBezTo>
                    <a:cubicBezTo>
                      <a:pt x="12" y="32"/>
                      <a:pt x="12" y="32"/>
                      <a:pt x="12" y="32"/>
                    </a:cubicBezTo>
                    <a:cubicBezTo>
                      <a:pt x="12" y="30"/>
                      <a:pt x="12" y="30"/>
                      <a:pt x="12" y="30"/>
                    </a:cubicBezTo>
                    <a:cubicBezTo>
                      <a:pt x="12" y="28"/>
                      <a:pt x="12" y="28"/>
                      <a:pt x="12" y="28"/>
                    </a:cubicBezTo>
                    <a:cubicBezTo>
                      <a:pt x="10" y="26"/>
                      <a:pt x="10" y="26"/>
                      <a:pt x="10" y="26"/>
                    </a:cubicBezTo>
                    <a:cubicBezTo>
                      <a:pt x="7" y="24"/>
                      <a:pt x="4" y="20"/>
                      <a:pt x="4" y="16"/>
                    </a:cubicBezTo>
                    <a:cubicBezTo>
                      <a:pt x="4" y="9"/>
                      <a:pt x="10"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sp>
            <p:nvSpPr>
              <p:cNvPr id="109" name="Freeform 12">
                <a:extLst>
                  <a:ext uri="{FF2B5EF4-FFF2-40B4-BE49-F238E27FC236}">
                    <a16:creationId xmlns:a16="http://schemas.microsoft.com/office/drawing/2014/main" id="{94036A03-53E1-4DBB-A615-56F11509A3B1}"/>
                  </a:ext>
                </a:extLst>
              </p:cNvPr>
              <p:cNvSpPr>
                <a:spLocks/>
              </p:cNvSpPr>
              <p:nvPr/>
            </p:nvSpPr>
            <p:spPr bwMode="auto">
              <a:xfrm>
                <a:off x="1066" y="1449"/>
                <a:ext cx="186" cy="93"/>
              </a:xfrm>
              <a:custGeom>
                <a:avLst/>
                <a:gdLst>
                  <a:gd name="T0" fmla="*/ 0 w 16"/>
                  <a:gd name="T1" fmla="*/ 4 h 8"/>
                  <a:gd name="T2" fmla="*/ 5 w 16"/>
                  <a:gd name="T3" fmla="*/ 4 h 8"/>
                  <a:gd name="T4" fmla="*/ 4 w 16"/>
                  <a:gd name="T5" fmla="*/ 5 h 8"/>
                  <a:gd name="T6" fmla="*/ 8 w 16"/>
                  <a:gd name="T7" fmla="*/ 8 h 8"/>
                  <a:gd name="T8" fmla="*/ 12 w 16"/>
                  <a:gd name="T9" fmla="*/ 5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5" y="4"/>
                      <a:pt x="5" y="4"/>
                      <a:pt x="5" y="4"/>
                    </a:cubicBezTo>
                    <a:cubicBezTo>
                      <a:pt x="4" y="5"/>
                      <a:pt x="4" y="5"/>
                      <a:pt x="4" y="5"/>
                    </a:cubicBezTo>
                    <a:cubicBezTo>
                      <a:pt x="4" y="6"/>
                      <a:pt x="6" y="8"/>
                      <a:pt x="8" y="8"/>
                    </a:cubicBezTo>
                    <a:cubicBezTo>
                      <a:pt x="11" y="8"/>
                      <a:pt x="12" y="6"/>
                      <a:pt x="12" y="5"/>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endParaRPr lang="en-US"/>
              </a:p>
            </p:txBody>
          </p:sp>
        </p:grpSp>
      </p:grpSp>
      <p:cxnSp>
        <p:nvCxnSpPr>
          <p:cNvPr id="110" name="Connecteur droit 109">
            <a:extLst>
              <a:ext uri="{FF2B5EF4-FFF2-40B4-BE49-F238E27FC236}">
                <a16:creationId xmlns:a16="http://schemas.microsoft.com/office/drawing/2014/main" id="{DF95E69B-E54F-4183-A171-98FFA072894B}"/>
              </a:ext>
            </a:extLst>
          </p:cNvPr>
          <p:cNvCxnSpPr>
            <a:cxnSpLocks/>
          </p:cNvCxnSpPr>
          <p:nvPr/>
        </p:nvCxnSpPr>
        <p:spPr bwMode="auto">
          <a:xfrm>
            <a:off x="-8444333" y="5242793"/>
            <a:ext cx="0" cy="792000"/>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5" name="Titre 4">
            <a:extLst>
              <a:ext uri="{FF2B5EF4-FFF2-40B4-BE49-F238E27FC236}">
                <a16:creationId xmlns:a16="http://schemas.microsoft.com/office/drawing/2014/main" id="{068ACE50-7148-4A9A-91E9-6595C789E8D2}"/>
              </a:ext>
            </a:extLst>
          </p:cNvPr>
          <p:cNvSpPr>
            <a:spLocks noGrp="1"/>
          </p:cNvSpPr>
          <p:nvPr>
            <p:ph type="ctrTitle"/>
          </p:nvPr>
        </p:nvSpPr>
        <p:spPr/>
        <p:txBody>
          <a:bodyPr vert="horz"/>
          <a:lstStyle/>
          <a:p>
            <a:r>
              <a:rPr lang="en-US" sz="1300" kern="0"/>
              <a:t>Indeed, CPAs are increasingly seeking to address the </a:t>
            </a:r>
            <a:r>
              <a:rPr lang="en-US" sz="1300" kern="0">
                <a:solidFill>
                  <a:srgbClr val="009DB0"/>
                </a:solidFill>
              </a:rPr>
              <a:t>consulting market </a:t>
            </a:r>
            <a:r>
              <a:rPr lang="en-US" sz="1300" kern="0"/>
              <a:t>in addition to their </a:t>
            </a:r>
            <a:r>
              <a:rPr lang="en-US" sz="1300" kern="0">
                <a:solidFill>
                  <a:srgbClr val="009DB0"/>
                </a:solidFill>
              </a:rPr>
              <a:t>traditional activities</a:t>
            </a:r>
            <a:endParaRPr lang="en-US" sz="1300">
              <a:solidFill>
                <a:srgbClr val="009DB0"/>
              </a:solidFill>
            </a:endParaRPr>
          </a:p>
        </p:txBody>
      </p:sp>
      <p:cxnSp>
        <p:nvCxnSpPr>
          <p:cNvPr id="6" name="Connecteur droit 5">
            <a:extLst>
              <a:ext uri="{FF2B5EF4-FFF2-40B4-BE49-F238E27FC236}">
                <a16:creationId xmlns:a16="http://schemas.microsoft.com/office/drawing/2014/main" id="{46AE01EC-A168-41F1-9A3D-B2CAED9C2F3A}"/>
              </a:ext>
            </a:extLst>
          </p:cNvPr>
          <p:cNvCxnSpPr>
            <a:cxnSpLocks/>
          </p:cNvCxnSpPr>
          <p:nvPr/>
        </p:nvCxnSpPr>
        <p:spPr bwMode="auto">
          <a:xfrm>
            <a:off x="333375" y="1151977"/>
            <a:ext cx="4709405" cy="10078"/>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82" name="Connecteur droit 81">
            <a:extLst>
              <a:ext uri="{FF2B5EF4-FFF2-40B4-BE49-F238E27FC236}">
                <a16:creationId xmlns:a16="http://schemas.microsoft.com/office/drawing/2014/main" id="{80A7F1B0-59A8-43FA-998A-F5BB037339EF}"/>
              </a:ext>
            </a:extLst>
          </p:cNvPr>
          <p:cNvCxnSpPr>
            <a:cxnSpLocks/>
          </p:cNvCxnSpPr>
          <p:nvPr/>
        </p:nvCxnSpPr>
        <p:spPr bwMode="auto">
          <a:xfrm>
            <a:off x="5269117" y="1151977"/>
            <a:ext cx="450122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1" name="ZoneTexte 60">
            <a:extLst>
              <a:ext uri="{FF2B5EF4-FFF2-40B4-BE49-F238E27FC236}">
                <a16:creationId xmlns:a16="http://schemas.microsoft.com/office/drawing/2014/main" id="{6E44F45B-8576-4789-BB8D-9072868215BB}"/>
              </a:ext>
            </a:extLst>
          </p:cNvPr>
          <p:cNvSpPr txBox="1"/>
          <p:nvPr/>
        </p:nvSpPr>
        <p:spPr>
          <a:xfrm>
            <a:off x="1061003" y="977423"/>
            <a:ext cx="3333632" cy="430213"/>
          </a:xfrm>
          <a:prstGeom prst="rect">
            <a:avLst/>
          </a:prstGeom>
          <a:solidFill>
            <a:schemeClr val="bg1"/>
          </a:solidFill>
        </p:spPr>
        <p:txBody>
          <a:bodyPr wrap="square" rtlCol="0">
            <a:spAutoFit/>
          </a:bodyPr>
          <a:lstStyle>
            <a:defPPr>
              <a:defRPr lang="fr-FR"/>
            </a:defPPr>
            <a:lvl1pPr algn="ctr">
              <a:defRPr sz="1100" b="1">
                <a:solidFill>
                  <a:srgbClr val="009DB0"/>
                </a:solidFill>
                <a:latin typeface="+mj-lt"/>
              </a:defRPr>
            </a:lvl1pPr>
          </a:lstStyle>
          <a:p>
            <a:r>
              <a:rPr lang="en-US"/>
              <a:t>Accounting firms already have, or plan to develop, consulting activities...</a:t>
            </a:r>
          </a:p>
        </p:txBody>
      </p:sp>
      <p:sp>
        <p:nvSpPr>
          <p:cNvPr id="78" name="ZoneTexte 31">
            <a:extLst>
              <a:ext uri="{FF2B5EF4-FFF2-40B4-BE49-F238E27FC236}">
                <a16:creationId xmlns:a16="http://schemas.microsoft.com/office/drawing/2014/main" id="{F2B9DD81-487D-4CCA-9841-8C6E1ECC434A}"/>
              </a:ext>
            </a:extLst>
          </p:cNvPr>
          <p:cNvSpPr txBox="1"/>
          <p:nvPr/>
        </p:nvSpPr>
        <p:spPr>
          <a:xfrm>
            <a:off x="6058131" y="946611"/>
            <a:ext cx="3303013" cy="430887"/>
          </a:xfrm>
          <a:prstGeom prst="rect">
            <a:avLst/>
          </a:prstGeom>
          <a:solidFill>
            <a:schemeClr val="bg1"/>
          </a:solidFill>
        </p:spPr>
        <p:txBody>
          <a:bodyPr wrap="square" rtlCol="0">
            <a:spAutoFit/>
          </a:bodyPr>
          <a:lstStyle>
            <a:defPPr>
              <a:defRPr lang="fr-FR"/>
            </a:defPPr>
            <a:lvl1pPr algn="ctr">
              <a:defRPr sz="1100" b="1">
                <a:solidFill>
                  <a:srgbClr val="009DB0"/>
                </a:solidFill>
                <a:latin typeface="+mj-lt"/>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r>
              <a:rPr lang="en-US"/>
              <a:t>…which make it possible to aspire to a legitimate and substantial market</a:t>
            </a:r>
          </a:p>
        </p:txBody>
      </p:sp>
      <p:sp>
        <p:nvSpPr>
          <p:cNvPr id="11" name="Rectangle 10">
            <a:extLst>
              <a:ext uri="{FF2B5EF4-FFF2-40B4-BE49-F238E27FC236}">
                <a16:creationId xmlns:a16="http://schemas.microsoft.com/office/drawing/2014/main" id="{CD781D53-68AD-4028-A502-2D1D53EBE38C}"/>
              </a:ext>
            </a:extLst>
          </p:cNvPr>
          <p:cNvSpPr/>
          <p:nvPr/>
        </p:nvSpPr>
        <p:spPr bwMode="auto">
          <a:xfrm>
            <a:off x="1197200" y="5584366"/>
            <a:ext cx="8486398" cy="69323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Diversification towards </a:t>
            </a:r>
            <a:r>
              <a:rPr lang="en-US" sz="900">
                <a:solidFill>
                  <a:srgbClr val="009DB0"/>
                </a:solidFill>
                <a:latin typeface="+mj-lt"/>
              </a:rPr>
              <a:t>higher value-added services</a:t>
            </a:r>
            <a:r>
              <a:rPr lang="en-US" sz="900">
                <a:latin typeface="+mj-lt"/>
              </a:rPr>
              <a:t>, which has already begun within the firms, is a major </a:t>
            </a:r>
            <a:r>
              <a:rPr lang="en-US" sz="900">
                <a:solidFill>
                  <a:srgbClr val="009DB0"/>
                </a:solidFill>
                <a:latin typeface="+mj-lt"/>
              </a:rPr>
              <a:t>contributor to future CPAS industry revenues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900">
              <a:latin typeface="+mj-lt"/>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Firms are conscious of their need to evolve towards these services to fight the </a:t>
            </a:r>
            <a:r>
              <a:rPr lang="en-US" sz="900">
                <a:solidFill>
                  <a:srgbClr val="009DB0"/>
                </a:solidFill>
                <a:latin typeface="+mj-lt"/>
              </a:rPr>
              <a:t>erosion of their traditional activities </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900" b="1">
              <a:solidFill>
                <a:srgbClr val="009DB0"/>
              </a:solidFill>
              <a:latin typeface="+mj-lt"/>
            </a:endParaRPr>
          </a:p>
        </p:txBody>
      </p:sp>
      <p:sp>
        <p:nvSpPr>
          <p:cNvPr id="12" name="Rectangle 11">
            <a:extLst>
              <a:ext uri="{FF2B5EF4-FFF2-40B4-BE49-F238E27FC236}">
                <a16:creationId xmlns:a16="http://schemas.microsoft.com/office/drawing/2014/main" id="{72E4B664-4773-4681-AB2E-F10542BAE8EC}"/>
              </a:ext>
            </a:extLst>
          </p:cNvPr>
          <p:cNvSpPr/>
          <p:nvPr/>
        </p:nvSpPr>
        <p:spPr bwMode="auto">
          <a:xfrm>
            <a:off x="109470" y="5601526"/>
            <a:ext cx="1020326" cy="70359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3" name="Triangle isocèle 12">
            <a:extLst>
              <a:ext uri="{FF2B5EF4-FFF2-40B4-BE49-F238E27FC236}">
                <a16:creationId xmlns:a16="http://schemas.microsoft.com/office/drawing/2014/main" id="{2F5DA0B3-7585-4856-BBC1-27960784514C}"/>
              </a:ext>
            </a:extLst>
          </p:cNvPr>
          <p:cNvSpPr/>
          <p:nvPr/>
        </p:nvSpPr>
        <p:spPr bwMode="auto">
          <a:xfrm rot="5400000">
            <a:off x="-122536" y="5816370"/>
            <a:ext cx="719427" cy="255417"/>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5" name="Triangle isocèle 14">
            <a:extLst>
              <a:ext uri="{FF2B5EF4-FFF2-40B4-BE49-F238E27FC236}">
                <a16:creationId xmlns:a16="http://schemas.microsoft.com/office/drawing/2014/main" id="{79EBC8D3-5316-440F-B56A-F2BFF8A45A03}"/>
              </a:ext>
            </a:extLst>
          </p:cNvPr>
          <p:cNvSpPr/>
          <p:nvPr/>
        </p:nvSpPr>
        <p:spPr bwMode="auto">
          <a:xfrm rot="5400000">
            <a:off x="26287" y="2918904"/>
            <a:ext cx="297195" cy="112934"/>
          </a:xfrm>
          <a:prstGeom prst="triangle">
            <a:avLst>
              <a:gd name="adj" fmla="val 5336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latin typeface="Trebuchet MS" pitchFamily="34" charset="0"/>
            </a:endParaRPr>
          </a:p>
        </p:txBody>
      </p:sp>
      <p:sp>
        <p:nvSpPr>
          <p:cNvPr id="16" name="ZoneTexte 15">
            <a:extLst>
              <a:ext uri="{FF2B5EF4-FFF2-40B4-BE49-F238E27FC236}">
                <a16:creationId xmlns:a16="http://schemas.microsoft.com/office/drawing/2014/main" id="{75437F10-CF75-44F2-9AA0-DB9F8EB2F45C}"/>
              </a:ext>
            </a:extLst>
          </p:cNvPr>
          <p:cNvSpPr txBox="1"/>
          <p:nvPr/>
        </p:nvSpPr>
        <p:spPr>
          <a:xfrm>
            <a:off x="5375371" y="1567920"/>
            <a:ext cx="1644840" cy="400110"/>
          </a:xfrm>
          <a:prstGeom prst="rect">
            <a:avLst/>
          </a:prstGeom>
          <a:noFill/>
        </p:spPr>
        <p:txBody>
          <a:bodyPr wrap="square" rtlCol="0">
            <a:spAutoFit/>
          </a:bodyPr>
          <a:lstStyle/>
          <a:p>
            <a:pPr algn="ctr"/>
            <a:r>
              <a:rPr lang="en-US" sz="1000" i="1">
                <a:solidFill>
                  <a:srgbClr val="009DB0"/>
                </a:solidFill>
                <a:latin typeface="+mj-lt"/>
              </a:rPr>
              <a:t>Selected examples of business services</a:t>
            </a:r>
          </a:p>
        </p:txBody>
      </p:sp>
      <p:sp>
        <p:nvSpPr>
          <p:cNvPr id="17" name="Bulle narrative : rectangle 170">
            <a:extLst>
              <a:ext uri="{FF2B5EF4-FFF2-40B4-BE49-F238E27FC236}">
                <a16:creationId xmlns:a16="http://schemas.microsoft.com/office/drawing/2014/main" id="{8D358942-E1D4-4523-80E4-B27E1BA3D77F}"/>
              </a:ext>
            </a:extLst>
          </p:cNvPr>
          <p:cNvSpPr/>
          <p:nvPr/>
        </p:nvSpPr>
        <p:spPr bwMode="auto">
          <a:xfrm>
            <a:off x="5804847" y="4909174"/>
            <a:ext cx="3642527" cy="572101"/>
          </a:xfrm>
          <a:prstGeom prst="wedgeRectCallout">
            <a:avLst>
              <a:gd name="adj1" fmla="val -24593"/>
              <a:gd name="adj2" fmla="val -69992"/>
            </a:avLst>
          </a:prstGeom>
          <a:solidFill>
            <a:schemeClr val="bg1"/>
          </a:solidFill>
          <a:ln w="9525" cap="flat" cmpd="sng" algn="ctr">
            <a:solidFill>
              <a:srgbClr val="009DB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r>
              <a:rPr lang="en-US" sz="900" i="1">
                <a:solidFill>
                  <a:srgbClr val="009DB0"/>
                </a:solidFill>
              </a:rPr>
              <a:t>There is an undeniable need for accountants to diversify towards consulting services. The good new is that we are probably the most legitimate in the environment to do </a:t>
            </a:r>
            <a:r>
              <a:rPr lang="en-US" sz="900">
                <a:solidFill>
                  <a:srgbClr val="009DB0"/>
                </a:solidFill>
              </a:rPr>
              <a:t>so</a:t>
            </a:r>
            <a:endParaRPr lang="en-US" sz="900"/>
          </a:p>
          <a:p>
            <a:pPr marL="0" marR="0" indent="0" algn="ctr" defTabSz="914400" rtl="0" eaLnBrk="1" fontAlgn="base" latinLnBrk="0" hangingPunct="1">
              <a:lnSpc>
                <a:spcPts val="1000"/>
              </a:lnSpc>
              <a:spcBef>
                <a:spcPct val="0"/>
              </a:spcBef>
              <a:spcAft>
                <a:spcPct val="0"/>
              </a:spcAft>
              <a:buClrTx/>
              <a:buSzTx/>
              <a:buFontTx/>
              <a:buNone/>
              <a:tabLst/>
            </a:pPr>
            <a:r>
              <a:rPr kumimoji="0" lang="en-US" sz="900" i="1" u="none" strike="noStrike" cap="none" normalizeH="0" baseline="0">
                <a:ln>
                  <a:noFill/>
                </a:ln>
                <a:effectLst/>
              </a:rPr>
              <a:t>Director of an accounting firm (France)</a:t>
            </a:r>
          </a:p>
        </p:txBody>
      </p:sp>
      <p:sp>
        <p:nvSpPr>
          <p:cNvPr id="95" name="ZoneTexte 94">
            <a:extLst>
              <a:ext uri="{FF2B5EF4-FFF2-40B4-BE49-F238E27FC236}">
                <a16:creationId xmlns:a16="http://schemas.microsoft.com/office/drawing/2014/main" id="{2A7B8C43-A938-43A0-95C1-532A33C62042}"/>
              </a:ext>
            </a:extLst>
          </p:cNvPr>
          <p:cNvSpPr txBox="1"/>
          <p:nvPr/>
        </p:nvSpPr>
        <p:spPr>
          <a:xfrm>
            <a:off x="7519728" y="1567920"/>
            <a:ext cx="2250612" cy="246221"/>
          </a:xfrm>
          <a:prstGeom prst="rect">
            <a:avLst/>
          </a:prstGeom>
          <a:noFill/>
        </p:spPr>
        <p:txBody>
          <a:bodyPr wrap="square" rtlCol="0">
            <a:spAutoFit/>
          </a:bodyPr>
          <a:lstStyle/>
          <a:p>
            <a:pPr algn="ctr"/>
            <a:r>
              <a:rPr lang="en-US" sz="1000" i="1">
                <a:solidFill>
                  <a:srgbClr val="009DB0"/>
                </a:solidFill>
                <a:latin typeface="+mj-lt"/>
              </a:rPr>
              <a:t>Estimated market size (France)</a:t>
            </a:r>
          </a:p>
        </p:txBody>
      </p:sp>
      <p:sp>
        <p:nvSpPr>
          <p:cNvPr id="18" name="ZoneTexte 17">
            <a:extLst>
              <a:ext uri="{FF2B5EF4-FFF2-40B4-BE49-F238E27FC236}">
                <a16:creationId xmlns:a16="http://schemas.microsoft.com/office/drawing/2014/main" id="{16CCDC9C-8BB6-4A0F-8320-9DB8C245364D}"/>
              </a:ext>
            </a:extLst>
          </p:cNvPr>
          <p:cNvSpPr txBox="1"/>
          <p:nvPr/>
        </p:nvSpPr>
        <p:spPr>
          <a:xfrm>
            <a:off x="5355443" y="1996644"/>
            <a:ext cx="2033588" cy="400110"/>
          </a:xfrm>
          <a:prstGeom prst="rect">
            <a:avLst/>
          </a:prstGeom>
          <a:noFill/>
        </p:spPr>
        <p:txBody>
          <a:bodyPr wrap="square" rtlCol="0">
            <a:spAutoFit/>
          </a:bodyPr>
          <a:lstStyle/>
          <a:p>
            <a:r>
              <a:rPr lang="en-US" sz="1000">
                <a:latin typeface="+mj-lt"/>
              </a:rPr>
              <a:t>Creation, transmission, sale, acquisition, valuation</a:t>
            </a:r>
          </a:p>
        </p:txBody>
      </p:sp>
      <p:sp>
        <p:nvSpPr>
          <p:cNvPr id="97" name="ZoneTexte 96">
            <a:extLst>
              <a:ext uri="{FF2B5EF4-FFF2-40B4-BE49-F238E27FC236}">
                <a16:creationId xmlns:a16="http://schemas.microsoft.com/office/drawing/2014/main" id="{4CC88831-B041-40FF-AA54-8A27A53C49BC}"/>
              </a:ext>
            </a:extLst>
          </p:cNvPr>
          <p:cNvSpPr txBox="1"/>
          <p:nvPr/>
        </p:nvSpPr>
        <p:spPr>
          <a:xfrm>
            <a:off x="5355443" y="2449438"/>
            <a:ext cx="2033588" cy="400110"/>
          </a:xfrm>
          <a:prstGeom prst="rect">
            <a:avLst/>
          </a:prstGeom>
          <a:noFill/>
        </p:spPr>
        <p:txBody>
          <a:bodyPr wrap="square" rtlCol="0">
            <a:spAutoFit/>
          </a:bodyPr>
          <a:lstStyle/>
          <a:p>
            <a:r>
              <a:rPr lang="en-US" sz="1000">
                <a:latin typeface="+mj-lt"/>
              </a:rPr>
              <a:t>Strategy ad business performance consulting</a:t>
            </a:r>
          </a:p>
        </p:txBody>
      </p:sp>
      <p:sp>
        <p:nvSpPr>
          <p:cNvPr id="111" name="ZoneTexte 110">
            <a:extLst>
              <a:ext uri="{FF2B5EF4-FFF2-40B4-BE49-F238E27FC236}">
                <a16:creationId xmlns:a16="http://schemas.microsoft.com/office/drawing/2014/main" id="{ADF5BD3E-D9FA-4719-8EE0-ED1619F3B1F4}"/>
              </a:ext>
            </a:extLst>
          </p:cNvPr>
          <p:cNvSpPr txBox="1"/>
          <p:nvPr/>
        </p:nvSpPr>
        <p:spPr>
          <a:xfrm>
            <a:off x="5355443" y="2902232"/>
            <a:ext cx="2033588" cy="246221"/>
          </a:xfrm>
          <a:prstGeom prst="rect">
            <a:avLst/>
          </a:prstGeom>
          <a:noFill/>
        </p:spPr>
        <p:txBody>
          <a:bodyPr wrap="square" rtlCol="0">
            <a:spAutoFit/>
          </a:bodyPr>
          <a:lstStyle/>
          <a:p>
            <a:r>
              <a:rPr lang="en-US" sz="1000">
                <a:latin typeface="+mj-lt"/>
              </a:rPr>
              <a:t>Wealth management</a:t>
            </a:r>
          </a:p>
        </p:txBody>
      </p:sp>
      <p:sp>
        <p:nvSpPr>
          <p:cNvPr id="112" name="ZoneTexte 111">
            <a:extLst>
              <a:ext uri="{FF2B5EF4-FFF2-40B4-BE49-F238E27FC236}">
                <a16:creationId xmlns:a16="http://schemas.microsoft.com/office/drawing/2014/main" id="{C03EB87F-A0EF-4114-B7C3-2A56CD7E3BFA}"/>
              </a:ext>
            </a:extLst>
          </p:cNvPr>
          <p:cNvSpPr txBox="1"/>
          <p:nvPr/>
        </p:nvSpPr>
        <p:spPr>
          <a:xfrm>
            <a:off x="5370123" y="3380179"/>
            <a:ext cx="2033588" cy="246221"/>
          </a:xfrm>
          <a:prstGeom prst="rect">
            <a:avLst/>
          </a:prstGeom>
          <a:noFill/>
        </p:spPr>
        <p:txBody>
          <a:bodyPr wrap="square" rtlCol="0">
            <a:spAutoFit/>
          </a:bodyPr>
          <a:lstStyle/>
          <a:p>
            <a:r>
              <a:rPr lang="en-US" sz="1000">
                <a:latin typeface="+mj-lt"/>
              </a:rPr>
              <a:t>IT consulting</a:t>
            </a:r>
          </a:p>
        </p:txBody>
      </p:sp>
      <p:sp>
        <p:nvSpPr>
          <p:cNvPr id="113" name="ZoneTexte 112">
            <a:extLst>
              <a:ext uri="{FF2B5EF4-FFF2-40B4-BE49-F238E27FC236}">
                <a16:creationId xmlns:a16="http://schemas.microsoft.com/office/drawing/2014/main" id="{BDDAEA02-DDDA-4FE5-BDC7-3328B872116B}"/>
              </a:ext>
            </a:extLst>
          </p:cNvPr>
          <p:cNvSpPr txBox="1"/>
          <p:nvPr/>
        </p:nvSpPr>
        <p:spPr>
          <a:xfrm>
            <a:off x="5355443" y="3800462"/>
            <a:ext cx="2033588" cy="400110"/>
          </a:xfrm>
          <a:prstGeom prst="rect">
            <a:avLst/>
          </a:prstGeom>
          <a:noFill/>
        </p:spPr>
        <p:txBody>
          <a:bodyPr wrap="square" rtlCol="0">
            <a:spAutoFit/>
          </a:bodyPr>
          <a:lstStyle/>
          <a:p>
            <a:r>
              <a:rPr lang="en-US" sz="1000">
                <a:latin typeface="+mj-lt"/>
              </a:rPr>
              <a:t>Risk management consulting</a:t>
            </a:r>
          </a:p>
        </p:txBody>
      </p:sp>
      <p:sp>
        <p:nvSpPr>
          <p:cNvPr id="115" name="ZoneTexte 114">
            <a:extLst>
              <a:ext uri="{FF2B5EF4-FFF2-40B4-BE49-F238E27FC236}">
                <a16:creationId xmlns:a16="http://schemas.microsoft.com/office/drawing/2014/main" id="{334D5BE2-CBBF-4479-9FD5-0C7709118175}"/>
              </a:ext>
            </a:extLst>
          </p:cNvPr>
          <p:cNvSpPr txBox="1"/>
          <p:nvPr/>
        </p:nvSpPr>
        <p:spPr>
          <a:xfrm>
            <a:off x="5355443" y="4288224"/>
            <a:ext cx="2033588" cy="246221"/>
          </a:xfrm>
          <a:prstGeom prst="rect">
            <a:avLst/>
          </a:prstGeom>
          <a:noFill/>
        </p:spPr>
        <p:txBody>
          <a:bodyPr wrap="square" rtlCol="0">
            <a:spAutoFit/>
          </a:bodyPr>
          <a:lstStyle/>
          <a:p>
            <a:r>
              <a:rPr lang="en-US" sz="1000">
                <a:latin typeface="+mj-lt"/>
              </a:rPr>
              <a:t>Total</a:t>
            </a:r>
          </a:p>
        </p:txBody>
      </p:sp>
      <p:sp>
        <p:nvSpPr>
          <p:cNvPr id="116" name="ZoneTexte 115">
            <a:extLst>
              <a:ext uri="{FF2B5EF4-FFF2-40B4-BE49-F238E27FC236}">
                <a16:creationId xmlns:a16="http://schemas.microsoft.com/office/drawing/2014/main" id="{AEC4C535-2F61-4F4F-95A9-2984FDB8E3C9}"/>
              </a:ext>
            </a:extLst>
          </p:cNvPr>
          <p:cNvSpPr txBox="1"/>
          <p:nvPr/>
        </p:nvSpPr>
        <p:spPr>
          <a:xfrm>
            <a:off x="7590504" y="1996644"/>
            <a:ext cx="2033588" cy="246221"/>
          </a:xfrm>
          <a:prstGeom prst="rect">
            <a:avLst/>
          </a:prstGeom>
          <a:noFill/>
        </p:spPr>
        <p:txBody>
          <a:bodyPr wrap="square" rtlCol="0">
            <a:spAutoFit/>
          </a:bodyPr>
          <a:lstStyle/>
          <a:p>
            <a:pPr algn="ctr"/>
            <a:r>
              <a:rPr lang="en-US" sz="1000">
                <a:latin typeface="+mj-lt"/>
              </a:rPr>
              <a:t>2 €Bn</a:t>
            </a:r>
          </a:p>
        </p:txBody>
      </p:sp>
      <p:sp>
        <p:nvSpPr>
          <p:cNvPr id="117" name="ZoneTexte 116">
            <a:extLst>
              <a:ext uri="{FF2B5EF4-FFF2-40B4-BE49-F238E27FC236}">
                <a16:creationId xmlns:a16="http://schemas.microsoft.com/office/drawing/2014/main" id="{7FEB4769-1316-4130-BC7C-806CFABC7ABE}"/>
              </a:ext>
            </a:extLst>
          </p:cNvPr>
          <p:cNvSpPr txBox="1"/>
          <p:nvPr/>
        </p:nvSpPr>
        <p:spPr>
          <a:xfrm>
            <a:off x="7590504" y="2498101"/>
            <a:ext cx="2033588" cy="246221"/>
          </a:xfrm>
          <a:prstGeom prst="rect">
            <a:avLst/>
          </a:prstGeom>
          <a:noFill/>
        </p:spPr>
        <p:txBody>
          <a:bodyPr wrap="square" rtlCol="0">
            <a:spAutoFit/>
          </a:bodyPr>
          <a:lstStyle/>
          <a:p>
            <a:pPr algn="ctr"/>
            <a:r>
              <a:rPr lang="en-US" sz="1000">
                <a:latin typeface="+mj-lt"/>
              </a:rPr>
              <a:t>1.5 €Bn</a:t>
            </a:r>
          </a:p>
        </p:txBody>
      </p:sp>
      <p:sp>
        <p:nvSpPr>
          <p:cNvPr id="118" name="ZoneTexte 117">
            <a:extLst>
              <a:ext uri="{FF2B5EF4-FFF2-40B4-BE49-F238E27FC236}">
                <a16:creationId xmlns:a16="http://schemas.microsoft.com/office/drawing/2014/main" id="{B5ED9DA4-FF08-4CE1-B874-3369E15AC80F}"/>
              </a:ext>
            </a:extLst>
          </p:cNvPr>
          <p:cNvSpPr txBox="1"/>
          <p:nvPr/>
        </p:nvSpPr>
        <p:spPr>
          <a:xfrm>
            <a:off x="7590504" y="2863797"/>
            <a:ext cx="2033588" cy="246221"/>
          </a:xfrm>
          <a:prstGeom prst="rect">
            <a:avLst/>
          </a:prstGeom>
          <a:noFill/>
        </p:spPr>
        <p:txBody>
          <a:bodyPr wrap="square" rtlCol="0">
            <a:spAutoFit/>
          </a:bodyPr>
          <a:lstStyle/>
          <a:p>
            <a:pPr algn="ctr"/>
            <a:r>
              <a:rPr lang="en-US" sz="1000">
                <a:latin typeface="+mj-lt"/>
              </a:rPr>
              <a:t>1 €Bn</a:t>
            </a:r>
          </a:p>
        </p:txBody>
      </p:sp>
      <p:sp>
        <p:nvSpPr>
          <p:cNvPr id="119" name="ZoneTexte 118">
            <a:extLst>
              <a:ext uri="{FF2B5EF4-FFF2-40B4-BE49-F238E27FC236}">
                <a16:creationId xmlns:a16="http://schemas.microsoft.com/office/drawing/2014/main" id="{3AE7DB67-9D33-45DE-BBA6-A1B611CF5730}"/>
              </a:ext>
            </a:extLst>
          </p:cNvPr>
          <p:cNvSpPr txBox="1"/>
          <p:nvPr/>
        </p:nvSpPr>
        <p:spPr>
          <a:xfrm>
            <a:off x="7590504" y="3377517"/>
            <a:ext cx="2033588" cy="246221"/>
          </a:xfrm>
          <a:prstGeom prst="rect">
            <a:avLst/>
          </a:prstGeom>
          <a:noFill/>
        </p:spPr>
        <p:txBody>
          <a:bodyPr wrap="square" rtlCol="0">
            <a:spAutoFit/>
          </a:bodyPr>
          <a:lstStyle/>
          <a:p>
            <a:pPr algn="ctr"/>
            <a:r>
              <a:rPr lang="en-US" sz="1000">
                <a:latin typeface="+mj-lt"/>
              </a:rPr>
              <a:t>0.6 €Bn</a:t>
            </a:r>
          </a:p>
        </p:txBody>
      </p:sp>
      <p:sp>
        <p:nvSpPr>
          <p:cNvPr id="120" name="ZoneTexte 119">
            <a:extLst>
              <a:ext uri="{FF2B5EF4-FFF2-40B4-BE49-F238E27FC236}">
                <a16:creationId xmlns:a16="http://schemas.microsoft.com/office/drawing/2014/main" id="{C7280918-C613-42C3-8292-8BA9CDD26C2B}"/>
              </a:ext>
            </a:extLst>
          </p:cNvPr>
          <p:cNvSpPr txBox="1"/>
          <p:nvPr/>
        </p:nvSpPr>
        <p:spPr>
          <a:xfrm>
            <a:off x="7590504" y="3878727"/>
            <a:ext cx="2033588" cy="246221"/>
          </a:xfrm>
          <a:prstGeom prst="rect">
            <a:avLst/>
          </a:prstGeom>
          <a:noFill/>
        </p:spPr>
        <p:txBody>
          <a:bodyPr wrap="square" rtlCol="0">
            <a:spAutoFit/>
          </a:bodyPr>
          <a:lstStyle/>
          <a:p>
            <a:pPr algn="ctr"/>
            <a:r>
              <a:rPr lang="en-US" sz="1000">
                <a:latin typeface="+mj-lt"/>
              </a:rPr>
              <a:t>0.4 €Bn</a:t>
            </a:r>
          </a:p>
        </p:txBody>
      </p:sp>
      <p:sp>
        <p:nvSpPr>
          <p:cNvPr id="121" name="ZoneTexte 120">
            <a:extLst>
              <a:ext uri="{FF2B5EF4-FFF2-40B4-BE49-F238E27FC236}">
                <a16:creationId xmlns:a16="http://schemas.microsoft.com/office/drawing/2014/main" id="{82CAC375-5DFF-45B5-8E07-CB93C50143BE}"/>
              </a:ext>
            </a:extLst>
          </p:cNvPr>
          <p:cNvSpPr txBox="1"/>
          <p:nvPr/>
        </p:nvSpPr>
        <p:spPr>
          <a:xfrm>
            <a:off x="7581412" y="4291721"/>
            <a:ext cx="2033588" cy="246221"/>
          </a:xfrm>
          <a:prstGeom prst="rect">
            <a:avLst/>
          </a:prstGeom>
          <a:noFill/>
        </p:spPr>
        <p:txBody>
          <a:bodyPr wrap="square" rtlCol="0">
            <a:spAutoFit/>
          </a:bodyPr>
          <a:lstStyle/>
          <a:p>
            <a:pPr algn="ctr"/>
            <a:r>
              <a:rPr lang="en-US" sz="1000">
                <a:latin typeface="+mj-lt"/>
              </a:rPr>
              <a:t>5.5 €Bn</a:t>
            </a:r>
          </a:p>
        </p:txBody>
      </p:sp>
      <p:cxnSp>
        <p:nvCxnSpPr>
          <p:cNvPr id="21" name="Connecteur droit 20">
            <a:extLst>
              <a:ext uri="{FF2B5EF4-FFF2-40B4-BE49-F238E27FC236}">
                <a16:creationId xmlns:a16="http://schemas.microsoft.com/office/drawing/2014/main" id="{FC59DB17-14A3-43B3-ADC7-FF5ADFAF71E5}"/>
              </a:ext>
            </a:extLst>
          </p:cNvPr>
          <p:cNvCxnSpPr/>
          <p:nvPr/>
        </p:nvCxnSpPr>
        <p:spPr>
          <a:xfrm>
            <a:off x="5398633" y="2449438"/>
            <a:ext cx="422545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538EB9DC-98B8-49A9-9709-27FB4D1C10CE}"/>
              </a:ext>
            </a:extLst>
          </p:cNvPr>
          <p:cNvCxnSpPr/>
          <p:nvPr/>
        </p:nvCxnSpPr>
        <p:spPr>
          <a:xfrm>
            <a:off x="5398633" y="1964200"/>
            <a:ext cx="422545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F7EFBD46-C4EC-460E-845B-C691FCC8A4FB}"/>
              </a:ext>
            </a:extLst>
          </p:cNvPr>
          <p:cNvCxnSpPr/>
          <p:nvPr/>
        </p:nvCxnSpPr>
        <p:spPr>
          <a:xfrm>
            <a:off x="5398633" y="3752563"/>
            <a:ext cx="422545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0566D01-5A65-4018-9E7F-C3C439DA0365}"/>
              </a:ext>
            </a:extLst>
          </p:cNvPr>
          <p:cNvCxnSpPr/>
          <p:nvPr/>
        </p:nvCxnSpPr>
        <p:spPr>
          <a:xfrm>
            <a:off x="5398633" y="2877084"/>
            <a:ext cx="422545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A05145CD-DA42-4805-83DC-2679A3ED5996}"/>
              </a:ext>
            </a:extLst>
          </p:cNvPr>
          <p:cNvCxnSpPr/>
          <p:nvPr/>
        </p:nvCxnSpPr>
        <p:spPr>
          <a:xfrm>
            <a:off x="5398633" y="3279885"/>
            <a:ext cx="422545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Espace réservé du texte 2">
            <a:extLst>
              <a:ext uri="{FF2B5EF4-FFF2-40B4-BE49-F238E27FC236}">
                <a16:creationId xmlns:a16="http://schemas.microsoft.com/office/drawing/2014/main" id="{F961E52D-E0F4-4FE0-9420-E5B97375FE58}"/>
              </a:ext>
            </a:extLst>
          </p:cNvPr>
          <p:cNvSpPr txBox="1">
            <a:spLocks/>
          </p:cNvSpPr>
          <p:nvPr/>
        </p:nvSpPr>
        <p:spPr>
          <a:xfrm>
            <a:off x="1" y="6577200"/>
            <a:ext cx="2860894"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j-lt"/>
              </a:rPr>
              <a:t>Source: </a:t>
            </a:r>
            <a:r>
              <a:rPr lang="en-US" sz="600" i="1">
                <a:latin typeface="+mj-lt"/>
              </a:rPr>
              <a:t>Les Moulins study, eleven research &amp; analysis; Expert calls</a:t>
            </a:r>
            <a:endParaRPr lang="en-US" sz="600" i="1" kern="0">
              <a:latin typeface="+mj-lt"/>
            </a:endParaRPr>
          </a:p>
        </p:txBody>
      </p:sp>
    </p:spTree>
    <p:extLst>
      <p:ext uri="{BB962C8B-B14F-4D97-AF65-F5344CB8AC3E}">
        <p14:creationId xmlns:p14="http://schemas.microsoft.com/office/powerpoint/2010/main" val="119933003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665DE-8DC4-42E4-BE29-FC293E57D067}"/>
              </a:ext>
            </a:extLst>
          </p:cNvPr>
          <p:cNvSpPr>
            <a:spLocks noGrp="1"/>
          </p:cNvSpPr>
          <p:nvPr>
            <p:ph type="ctrTitle"/>
          </p:nvPr>
        </p:nvSpPr>
        <p:spPr/>
        <p:txBody>
          <a:bodyPr/>
          <a:lstStyle/>
          <a:p>
            <a:r>
              <a:rPr lang="en-US" sz="1300" b="1">
                <a:latin typeface="+mj-lt"/>
              </a:rPr>
              <a:t>To further </a:t>
            </a:r>
            <a:r>
              <a:rPr lang="en-US" sz="1300" b="1">
                <a:solidFill>
                  <a:srgbClr val="009DB0"/>
                </a:solidFill>
                <a:latin typeface="+mj-lt"/>
              </a:rPr>
              <a:t>reinforce acquisition channels</a:t>
            </a:r>
            <a:r>
              <a:rPr lang="en-US" sz="1300" b="1">
                <a:latin typeface="+mj-lt"/>
              </a:rPr>
              <a:t>, CG can leverage digital levers aiming at </a:t>
            </a:r>
            <a:r>
              <a:rPr lang="en-US" sz="1300" b="1">
                <a:solidFill>
                  <a:srgbClr val="009DB0"/>
                </a:solidFill>
                <a:latin typeface="+mj-lt"/>
              </a:rPr>
              <a:t>strengthening </a:t>
            </a:r>
            <a:r>
              <a:rPr lang="en-US" sz="1300">
                <a:solidFill>
                  <a:srgbClr val="009DB0"/>
                </a:solidFill>
                <a:latin typeface="+mj-lt"/>
              </a:rPr>
              <a:t>its </a:t>
            </a:r>
            <a:r>
              <a:rPr lang="en-US" sz="1300" b="1">
                <a:solidFill>
                  <a:srgbClr val="009DB0"/>
                </a:solidFill>
                <a:latin typeface="+mj-lt"/>
              </a:rPr>
              <a:t>digital reputation</a:t>
            </a:r>
            <a:r>
              <a:rPr lang="en-US" sz="1300" b="1">
                <a:latin typeface="+mj-lt"/>
              </a:rPr>
              <a:t> and at reinforcing its </a:t>
            </a:r>
            <a:r>
              <a:rPr lang="en-US" sz="1300" b="1">
                <a:solidFill>
                  <a:srgbClr val="009DB0"/>
                </a:solidFill>
                <a:latin typeface="+mj-lt"/>
              </a:rPr>
              <a:t>online communication</a:t>
            </a:r>
            <a:r>
              <a:rPr lang="en-US" sz="1300" b="1">
                <a:latin typeface="+mj-lt"/>
              </a:rPr>
              <a:t> with prescribers</a:t>
            </a:r>
            <a:endParaRPr lang="en-US" sz="1300"/>
          </a:p>
        </p:txBody>
      </p:sp>
      <p:sp>
        <p:nvSpPr>
          <p:cNvPr id="19" name="Rectangle 18">
            <a:extLst>
              <a:ext uri="{FF2B5EF4-FFF2-40B4-BE49-F238E27FC236}">
                <a16:creationId xmlns:a16="http://schemas.microsoft.com/office/drawing/2014/main" id="{7AEE55D7-31D9-4373-9279-383C71C2CDEC}"/>
              </a:ext>
            </a:extLst>
          </p:cNvPr>
          <p:cNvSpPr/>
          <p:nvPr/>
        </p:nvSpPr>
        <p:spPr bwMode="auto">
          <a:xfrm>
            <a:off x="4552951" y="1452985"/>
            <a:ext cx="5048292" cy="2893463"/>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258762" indent="-171450">
              <a:spcAft>
                <a:spcPts val="300"/>
              </a:spcAft>
              <a:buFont typeface="Arial" panose="020B0604020202020204" pitchFamily="34" charset="0"/>
              <a:buChar char="•"/>
            </a:pPr>
            <a:r>
              <a:rPr lang="en-US" sz="900">
                <a:latin typeface="+mj-lt"/>
              </a:rPr>
              <a:t>Leverage digital communication tools:</a:t>
            </a:r>
          </a:p>
          <a:p>
            <a:pPr marL="715962" lvl="1" indent="-171450">
              <a:spcAft>
                <a:spcPts val="300"/>
              </a:spcAft>
              <a:buFont typeface="Wingdings" panose="05000000000000000000" pitchFamily="2" charset="2"/>
              <a:buChar char="Ø"/>
            </a:pPr>
            <a:r>
              <a:rPr lang="en-US" sz="900">
                <a:latin typeface="+mj-lt"/>
              </a:rPr>
              <a:t>Systematize </a:t>
            </a:r>
            <a:r>
              <a:rPr lang="en-US" sz="900">
                <a:solidFill>
                  <a:srgbClr val="009DB0"/>
                </a:solidFill>
                <a:latin typeface="+mj-lt"/>
              </a:rPr>
              <a:t>webinars</a:t>
            </a:r>
            <a:r>
              <a:rPr lang="en-US" sz="900">
                <a:latin typeface="+mj-lt"/>
              </a:rPr>
              <a:t>, </a:t>
            </a:r>
            <a:r>
              <a:rPr lang="en-US" sz="900">
                <a:solidFill>
                  <a:srgbClr val="009DB0"/>
                </a:solidFill>
                <a:latin typeface="+mj-lt"/>
              </a:rPr>
              <a:t>e-trainings</a:t>
            </a:r>
          </a:p>
          <a:p>
            <a:pPr marL="715962" lvl="1" indent="-171450">
              <a:spcAft>
                <a:spcPts val="300"/>
              </a:spcAft>
              <a:buFont typeface="Wingdings" panose="05000000000000000000" pitchFamily="2" charset="2"/>
              <a:buChar char="Ø"/>
            </a:pPr>
            <a:r>
              <a:rPr lang="en-US" sz="900">
                <a:latin typeface="+mj-lt"/>
              </a:rPr>
              <a:t>Develop </a:t>
            </a:r>
            <a:r>
              <a:rPr lang="en-US" sz="900">
                <a:solidFill>
                  <a:srgbClr val="009DB0"/>
                </a:solidFill>
                <a:latin typeface="+mj-lt"/>
              </a:rPr>
              <a:t>specialized podcasts dedicated to the industry </a:t>
            </a:r>
            <a:r>
              <a:rPr lang="en-US" sz="900">
                <a:latin typeface="+mj-lt"/>
              </a:rPr>
              <a:t>(e.g., Webinars </a:t>
            </a:r>
            <a:r>
              <a:rPr lang="en-US" sz="900" err="1">
                <a:latin typeface="+mj-lt"/>
              </a:rPr>
              <a:t>Equance</a:t>
            </a:r>
            <a:r>
              <a:rPr lang="en-US" sz="900">
                <a:latin typeface="+mj-lt"/>
              </a:rPr>
              <a:t>)</a:t>
            </a:r>
          </a:p>
          <a:p>
            <a:pPr marL="715962" lvl="1" indent="-171450">
              <a:spcAft>
                <a:spcPts val="300"/>
              </a:spcAft>
              <a:buFont typeface="Wingdings" panose="05000000000000000000" pitchFamily="2" charset="2"/>
              <a:buChar char="Ø"/>
            </a:pPr>
            <a:r>
              <a:rPr lang="en-US" sz="900">
                <a:latin typeface="+mj-lt"/>
              </a:rPr>
              <a:t>Involve CPAs in major </a:t>
            </a:r>
            <a:r>
              <a:rPr lang="en-US" sz="900">
                <a:solidFill>
                  <a:srgbClr val="009DB0"/>
                </a:solidFill>
                <a:latin typeface="+mj-lt"/>
              </a:rPr>
              <a:t>CGPs professional events </a:t>
            </a:r>
            <a:r>
              <a:rPr lang="en-US" sz="900">
                <a:latin typeface="+mj-lt"/>
              </a:rPr>
              <a:t>(e.g., </a:t>
            </a:r>
            <a:r>
              <a:rPr lang="en-US" sz="900" err="1">
                <a:latin typeface="+mj-lt"/>
              </a:rPr>
              <a:t>Patrimonia</a:t>
            </a:r>
            <a:r>
              <a:rPr lang="en-US" sz="900">
                <a:latin typeface="+mj-lt"/>
              </a:rPr>
              <a:t>)</a:t>
            </a:r>
          </a:p>
          <a:p>
            <a:pPr marL="715962" lvl="1" indent="-171450">
              <a:spcAft>
                <a:spcPts val="300"/>
              </a:spcAft>
              <a:buFont typeface="Wingdings" panose="05000000000000000000" pitchFamily="2" charset="2"/>
              <a:buChar char="Ø"/>
            </a:pPr>
            <a:r>
              <a:rPr lang="en-US" sz="900">
                <a:latin typeface="+mj-lt"/>
              </a:rPr>
              <a:t>Improve </a:t>
            </a:r>
            <a:r>
              <a:rPr lang="en-US" sz="900">
                <a:solidFill>
                  <a:srgbClr val="009DB0"/>
                </a:solidFill>
                <a:latin typeface="+mj-lt"/>
              </a:rPr>
              <a:t>existing dedicated portal </a:t>
            </a:r>
            <a:r>
              <a:rPr lang="en-US" sz="900">
                <a:latin typeface="+mj-lt"/>
              </a:rPr>
              <a:t>to communicate with accountants about CG’s offers and provide hem </a:t>
            </a:r>
            <a:r>
              <a:rPr lang="en-US" sz="900">
                <a:solidFill>
                  <a:srgbClr val="009DB0"/>
                </a:solidFill>
                <a:latin typeface="+mj-lt"/>
              </a:rPr>
              <a:t>high-value services</a:t>
            </a:r>
            <a:r>
              <a:rPr lang="en-US" sz="900">
                <a:latin typeface="+mj-lt"/>
              </a:rPr>
              <a:t> (e.g., aggregated view of their commissions)</a:t>
            </a:r>
          </a:p>
          <a:p>
            <a:pPr marL="715962" lvl="1" indent="-171450">
              <a:spcAft>
                <a:spcPts val="300"/>
              </a:spcAft>
              <a:buFont typeface="Wingdings" panose="05000000000000000000" pitchFamily="2" charset="2"/>
              <a:buChar char="Ø"/>
            </a:pPr>
            <a:endParaRPr lang="en-US" sz="900">
              <a:latin typeface="+mj-lt"/>
            </a:endParaRPr>
          </a:p>
          <a:p>
            <a:pPr marL="87312">
              <a:spcAft>
                <a:spcPts val="300"/>
              </a:spcAft>
            </a:pPr>
            <a:endParaRPr lang="en-US" sz="900">
              <a:latin typeface="+mj-lt"/>
            </a:endParaRPr>
          </a:p>
          <a:p>
            <a:pPr marL="258762" indent="-171450">
              <a:spcAft>
                <a:spcPts val="300"/>
              </a:spcAft>
              <a:buFont typeface="Arial" panose="020B0604020202020204" pitchFamily="34" charset="0"/>
              <a:buChar char="•"/>
            </a:pPr>
            <a:endParaRPr lang="en-US" sz="900">
              <a:latin typeface="+mj-lt"/>
            </a:endParaRPr>
          </a:p>
          <a:p>
            <a:pPr marL="258762" indent="-171450">
              <a:spcAft>
                <a:spcPts val="300"/>
              </a:spcAft>
              <a:buFont typeface="Arial" panose="020B0604020202020204" pitchFamily="34" charset="0"/>
              <a:buChar char="•"/>
            </a:pPr>
            <a:r>
              <a:rPr lang="en-US" sz="900">
                <a:latin typeface="+mj-lt"/>
              </a:rPr>
              <a:t>Support CPAs in the </a:t>
            </a:r>
            <a:r>
              <a:rPr lang="en-US" sz="900">
                <a:solidFill>
                  <a:srgbClr val="009DB0"/>
                </a:solidFill>
                <a:latin typeface="+mj-lt"/>
              </a:rPr>
              <a:t>first steps of a wealth management service</a:t>
            </a:r>
            <a:r>
              <a:rPr lang="en-US" sz="900">
                <a:latin typeface="+mj-lt"/>
              </a:rPr>
              <a:t>:</a:t>
            </a:r>
          </a:p>
          <a:p>
            <a:pPr marL="715962" lvl="1" indent="-171450">
              <a:spcAft>
                <a:spcPts val="300"/>
              </a:spcAft>
              <a:buFont typeface="Wingdings" panose="05000000000000000000" pitchFamily="2" charset="2"/>
              <a:buChar char="Ø"/>
            </a:pPr>
            <a:r>
              <a:rPr lang="en-US" sz="900">
                <a:latin typeface="+mj-lt"/>
              </a:rPr>
              <a:t>Provide CPAs with a cloud software to </a:t>
            </a:r>
            <a:r>
              <a:rPr lang="en-US" sz="900">
                <a:solidFill>
                  <a:srgbClr val="009DB0"/>
                </a:solidFill>
                <a:latin typeface="+mj-lt"/>
              </a:rPr>
              <a:t>carry out the first steps </a:t>
            </a:r>
            <a:r>
              <a:rPr lang="en-US" sz="900">
                <a:latin typeface="+mj-lt"/>
              </a:rPr>
              <a:t>of the wealth management service (e.g., a module to declare his/her patrimonial objectives and a self-care interface to upload key documents) before a </a:t>
            </a:r>
            <a:r>
              <a:rPr lang="en-US" sz="900">
                <a:solidFill>
                  <a:srgbClr val="009DB0"/>
                </a:solidFill>
                <a:latin typeface="+mj-lt"/>
              </a:rPr>
              <a:t>CG’s advisor takes over</a:t>
            </a:r>
          </a:p>
        </p:txBody>
      </p:sp>
      <p:sp>
        <p:nvSpPr>
          <p:cNvPr id="21" name="Rectangle 20">
            <a:extLst>
              <a:ext uri="{FF2B5EF4-FFF2-40B4-BE49-F238E27FC236}">
                <a16:creationId xmlns:a16="http://schemas.microsoft.com/office/drawing/2014/main" id="{84149860-EF7F-466E-A78D-C8A7AAE940E9}"/>
              </a:ext>
            </a:extLst>
          </p:cNvPr>
          <p:cNvSpPr/>
          <p:nvPr/>
        </p:nvSpPr>
        <p:spPr bwMode="auto">
          <a:xfrm>
            <a:off x="4552952" y="5043343"/>
            <a:ext cx="5048292" cy="1124251"/>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36000" tIns="45720" rIns="2412000" bIns="45720" numCol="1" rtlCol="0" anchor="ctr" anchorCtr="0" compatLnSpc="1">
            <a:prstTxWarp prst="textNoShape">
              <a:avLst/>
            </a:prstTxWarp>
          </a:bodyPr>
          <a:lstStyle/>
          <a:p>
            <a:pPr marL="258762" indent="-171450">
              <a:buFont typeface="Arial" panose="020B0604020202020204" pitchFamily="34" charset="0"/>
              <a:buChar char="•"/>
              <a:tabLst>
                <a:tab pos="2149475" algn="l"/>
              </a:tabLst>
            </a:pPr>
            <a:r>
              <a:rPr lang="en-US" sz="900">
                <a:latin typeface="+mj-lt"/>
              </a:rPr>
              <a:t>Leverage </a:t>
            </a:r>
            <a:r>
              <a:rPr lang="en-US" sz="900">
                <a:solidFill>
                  <a:srgbClr val="009DB0"/>
                </a:solidFill>
                <a:latin typeface="+mj-lt"/>
              </a:rPr>
              <a:t>public data on athletes’ agents </a:t>
            </a:r>
            <a:r>
              <a:rPr lang="en-US" sz="900">
                <a:latin typeface="+mj-lt"/>
              </a:rPr>
              <a:t>in order to use them as </a:t>
            </a:r>
            <a:r>
              <a:rPr lang="en-US" sz="900">
                <a:solidFill>
                  <a:srgbClr val="009DB0"/>
                </a:solidFill>
                <a:latin typeface="+mj-lt"/>
              </a:rPr>
              <a:t>prescribers for </a:t>
            </a:r>
            <a:r>
              <a:rPr lang="en-US" sz="900" err="1">
                <a:solidFill>
                  <a:srgbClr val="009DB0"/>
                </a:solidFill>
                <a:latin typeface="+mj-lt"/>
              </a:rPr>
              <a:t>ProtecSport</a:t>
            </a:r>
            <a:r>
              <a:rPr lang="en-US" sz="900">
                <a:solidFill>
                  <a:srgbClr val="009DB0"/>
                </a:solidFill>
                <a:latin typeface="+mj-lt"/>
              </a:rPr>
              <a:t> </a:t>
            </a:r>
          </a:p>
        </p:txBody>
      </p:sp>
      <p:cxnSp>
        <p:nvCxnSpPr>
          <p:cNvPr id="27" name="Straight Connector 30">
            <a:extLst>
              <a:ext uri="{FF2B5EF4-FFF2-40B4-BE49-F238E27FC236}">
                <a16:creationId xmlns:a16="http://schemas.microsoft.com/office/drawing/2014/main" id="{35FEEFA3-DC48-4F5C-BD04-5C32899A2876}"/>
              </a:ext>
            </a:extLst>
          </p:cNvPr>
          <p:cNvCxnSpPr>
            <a:cxnSpLocks/>
          </p:cNvCxnSpPr>
          <p:nvPr/>
        </p:nvCxnSpPr>
        <p:spPr>
          <a:xfrm>
            <a:off x="4552951" y="4800438"/>
            <a:ext cx="5048292"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9" name="ZoneTexte 39">
            <a:extLst>
              <a:ext uri="{FF2B5EF4-FFF2-40B4-BE49-F238E27FC236}">
                <a16:creationId xmlns:a16="http://schemas.microsoft.com/office/drawing/2014/main" id="{509CD8D5-F1AA-40DB-86FD-A2B7FAC673F4}"/>
              </a:ext>
            </a:extLst>
          </p:cNvPr>
          <p:cNvSpPr txBox="1"/>
          <p:nvPr/>
        </p:nvSpPr>
        <p:spPr>
          <a:xfrm>
            <a:off x="5296306" y="4645950"/>
            <a:ext cx="3561581" cy="308976"/>
          </a:xfrm>
          <a:prstGeom prst="rect">
            <a:avLst/>
          </a:prstGeom>
          <a:solidFill>
            <a:schemeClr val="bg1"/>
          </a:solidFill>
        </p:spPr>
        <p:txBody>
          <a:bodyPr wrap="square" lIns="36000" rIns="36000" rtlCol="0" anchor="ctr">
            <a:noAutofit/>
          </a:bodyPr>
          <a:lstStyle/>
          <a:p>
            <a:pPr algn="ctr"/>
            <a:r>
              <a:rPr lang="en-US" sz="1000" b="1">
                <a:solidFill>
                  <a:srgbClr val="009DB0"/>
                </a:solidFill>
                <a:latin typeface="+mj-lt"/>
              </a:rPr>
              <a:t>Further extend CG’s prescriber network to become an “inter-</a:t>
            </a:r>
            <a:r>
              <a:rPr lang="en-US" sz="1000" b="1" err="1">
                <a:solidFill>
                  <a:srgbClr val="009DB0"/>
                </a:solidFill>
                <a:latin typeface="+mj-lt"/>
              </a:rPr>
              <a:t>professionnalité</a:t>
            </a:r>
            <a:r>
              <a:rPr lang="en-US" sz="1000" b="1">
                <a:solidFill>
                  <a:srgbClr val="009DB0"/>
                </a:solidFill>
                <a:latin typeface="+mj-lt"/>
              </a:rPr>
              <a:t>” specialist </a:t>
            </a:r>
          </a:p>
        </p:txBody>
      </p:sp>
      <p:pic>
        <p:nvPicPr>
          <p:cNvPr id="13" name="Picture 2" descr="Patrimonia – Infopro Digital">
            <a:extLst>
              <a:ext uri="{FF2B5EF4-FFF2-40B4-BE49-F238E27FC236}">
                <a16:creationId xmlns:a16="http://schemas.microsoft.com/office/drawing/2014/main" id="{8C88FA48-A230-47D7-B5CE-87E3A1569A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7506" y="2661353"/>
            <a:ext cx="1225252" cy="474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ebinar equine">
            <a:extLst>
              <a:ext uri="{FF2B5EF4-FFF2-40B4-BE49-F238E27FC236}">
                <a16:creationId xmlns:a16="http://schemas.microsoft.com/office/drawing/2014/main" id="{447F9B07-88B6-47BF-AC43-28B73EDBE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338" y="2721351"/>
            <a:ext cx="583168" cy="36408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87DEBD56-009C-4B7B-87F3-74013E1E15B0}"/>
              </a:ext>
            </a:extLst>
          </p:cNvPr>
          <p:cNvPicPr>
            <a:picLocks noChangeAspect="1"/>
          </p:cNvPicPr>
          <p:nvPr/>
        </p:nvPicPr>
        <p:blipFill>
          <a:blip r:embed="rId4"/>
          <a:stretch>
            <a:fillRect/>
          </a:stretch>
        </p:blipFill>
        <p:spPr>
          <a:xfrm>
            <a:off x="7476121" y="5220177"/>
            <a:ext cx="1923373" cy="79072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9" name="Picture 2" descr="bandeau-expert-box">
            <a:extLst>
              <a:ext uri="{FF2B5EF4-FFF2-40B4-BE49-F238E27FC236}">
                <a16:creationId xmlns:a16="http://schemas.microsoft.com/office/drawing/2014/main" id="{CF46AACC-0D56-4117-9728-C877E5F649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3155" y="2733851"/>
            <a:ext cx="827880" cy="35275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FD18F2D0-601C-4CE7-9BCD-C102F5D9675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t>Source: </a:t>
            </a:r>
            <a:r>
              <a:rPr lang="en-US" sz="600" i="1">
                <a:latin typeface="+mj-lt"/>
              </a:rPr>
              <a:t>Crystal group IM, eleven research &amp; analysis; Expert calls</a:t>
            </a:r>
            <a:endParaRPr lang="en-US" sz="600" i="1" kern="0"/>
          </a:p>
        </p:txBody>
      </p:sp>
      <p:cxnSp>
        <p:nvCxnSpPr>
          <p:cNvPr id="28" name="Straight Connector 30">
            <a:extLst>
              <a:ext uri="{FF2B5EF4-FFF2-40B4-BE49-F238E27FC236}">
                <a16:creationId xmlns:a16="http://schemas.microsoft.com/office/drawing/2014/main" id="{76B166D7-D653-463D-B003-F97FFD0FD92D}"/>
              </a:ext>
            </a:extLst>
          </p:cNvPr>
          <p:cNvCxnSpPr>
            <a:cxnSpLocks/>
          </p:cNvCxnSpPr>
          <p:nvPr/>
        </p:nvCxnSpPr>
        <p:spPr>
          <a:xfrm>
            <a:off x="4552951" y="1121824"/>
            <a:ext cx="5048292"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5" name="ZoneTexte 39">
            <a:extLst>
              <a:ext uri="{FF2B5EF4-FFF2-40B4-BE49-F238E27FC236}">
                <a16:creationId xmlns:a16="http://schemas.microsoft.com/office/drawing/2014/main" id="{E37CECD0-C015-4F72-B453-345D141DC060}"/>
              </a:ext>
            </a:extLst>
          </p:cNvPr>
          <p:cNvSpPr txBox="1"/>
          <p:nvPr/>
        </p:nvSpPr>
        <p:spPr>
          <a:xfrm>
            <a:off x="5971365" y="974568"/>
            <a:ext cx="2211461" cy="308976"/>
          </a:xfrm>
          <a:prstGeom prst="rect">
            <a:avLst/>
          </a:prstGeom>
          <a:solidFill>
            <a:schemeClr val="bg1"/>
          </a:solidFill>
        </p:spPr>
        <p:txBody>
          <a:bodyPr wrap="square" lIns="36000" rIns="36000" rtlCol="0" anchor="ctr">
            <a:noAutofit/>
          </a:bodyPr>
          <a:lstStyle/>
          <a:p>
            <a:pPr marL="87312" algn="ctr"/>
            <a:r>
              <a:rPr lang="en-US" sz="1000" b="1">
                <a:solidFill>
                  <a:srgbClr val="009DB0"/>
                </a:solidFill>
                <a:latin typeface="+mj-lt"/>
              </a:rPr>
              <a:t>Enhance existing relationships with CPAs</a:t>
            </a:r>
          </a:p>
        </p:txBody>
      </p:sp>
      <p:cxnSp>
        <p:nvCxnSpPr>
          <p:cNvPr id="30" name="Straight Connector 30">
            <a:extLst>
              <a:ext uri="{FF2B5EF4-FFF2-40B4-BE49-F238E27FC236}">
                <a16:creationId xmlns:a16="http://schemas.microsoft.com/office/drawing/2014/main" id="{BB932D92-58F4-463D-BC94-21BF4FDDC529}"/>
              </a:ext>
            </a:extLst>
          </p:cNvPr>
          <p:cNvCxnSpPr>
            <a:cxnSpLocks/>
          </p:cNvCxnSpPr>
          <p:nvPr/>
        </p:nvCxnSpPr>
        <p:spPr>
          <a:xfrm>
            <a:off x="297098" y="1121824"/>
            <a:ext cx="3835772"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44A81FA-00A6-49AE-9E23-495F12A339BA}"/>
              </a:ext>
            </a:extLst>
          </p:cNvPr>
          <p:cNvSpPr/>
          <p:nvPr/>
        </p:nvSpPr>
        <p:spPr bwMode="auto">
          <a:xfrm>
            <a:off x="297098" y="1452985"/>
            <a:ext cx="3835772" cy="4785890"/>
          </a:xfrm>
          <a:prstGeom prst="rect">
            <a:avLst/>
          </a:prstGeom>
          <a:solidFill>
            <a:schemeClr val="bg1">
              <a:lumMod val="95000"/>
            </a:schemeClr>
          </a:solidFill>
          <a:ln w="3175" cap="flat" cmpd="sng" algn="ctr">
            <a:solidFill>
              <a:srgbClr val="D9D9D9"/>
            </a:solid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258762" indent="-171450">
              <a:buFont typeface="Arial" panose="020B0604020202020204" pitchFamily="34" charset="0"/>
              <a:buChar char="•"/>
            </a:pPr>
            <a:endParaRPr lang="en-US" sz="900">
              <a:latin typeface="+mj-lt"/>
            </a:endParaRPr>
          </a:p>
        </p:txBody>
      </p:sp>
      <p:sp>
        <p:nvSpPr>
          <p:cNvPr id="37" name="Rectangle 36">
            <a:extLst>
              <a:ext uri="{FF2B5EF4-FFF2-40B4-BE49-F238E27FC236}">
                <a16:creationId xmlns:a16="http://schemas.microsoft.com/office/drawing/2014/main" id="{A17FC846-5969-4248-B7B5-4865349753FD}"/>
              </a:ext>
            </a:extLst>
          </p:cNvPr>
          <p:cNvSpPr/>
          <p:nvPr/>
        </p:nvSpPr>
        <p:spPr>
          <a:xfrm>
            <a:off x="496046" y="1626863"/>
            <a:ext cx="3333004" cy="1251786"/>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rgbClr val="009DB0"/>
                </a:solidFill>
              </a:rPr>
              <a:t>CG’s website natural referencing (SEO): </a:t>
            </a:r>
          </a:p>
          <a:p>
            <a:pPr algn="ctr"/>
            <a:endParaRPr lang="en-US" sz="900">
              <a:solidFill>
                <a:srgbClr val="009DB0"/>
              </a:solidFill>
            </a:endParaRPr>
          </a:p>
          <a:p>
            <a:pPr marL="88900" indent="-88900">
              <a:buFont typeface="Arial" panose="020B0604020202020204" pitchFamily="34" charset="0"/>
              <a:buChar char="•"/>
            </a:pPr>
            <a:r>
              <a:rPr lang="en-US" sz="900">
                <a:solidFill>
                  <a:schemeClr val="tx1"/>
                </a:solidFill>
              </a:rPr>
              <a:t>Website and UX performance</a:t>
            </a:r>
          </a:p>
          <a:p>
            <a:pPr marL="88900" indent="-88900">
              <a:buFont typeface="Arial" panose="020B0604020202020204" pitchFamily="34" charset="0"/>
              <a:buChar char="•"/>
            </a:pPr>
            <a:r>
              <a:rPr lang="en-US" sz="900">
                <a:solidFill>
                  <a:schemeClr val="tx1"/>
                </a:solidFill>
              </a:rPr>
              <a:t>Articles and backlinks related to CG’s products and business</a:t>
            </a:r>
          </a:p>
          <a:p>
            <a:pPr marL="88900" indent="-88900">
              <a:buFont typeface="Arial" panose="020B0604020202020204" pitchFamily="34" charset="0"/>
              <a:buChar char="•"/>
            </a:pPr>
            <a:endParaRPr lang="en-US" sz="900">
              <a:solidFill>
                <a:schemeClr val="tx1"/>
              </a:solidFill>
            </a:endParaRPr>
          </a:p>
        </p:txBody>
      </p:sp>
      <p:sp>
        <p:nvSpPr>
          <p:cNvPr id="39" name="Rectangle 38">
            <a:extLst>
              <a:ext uri="{FF2B5EF4-FFF2-40B4-BE49-F238E27FC236}">
                <a16:creationId xmlns:a16="http://schemas.microsoft.com/office/drawing/2014/main" id="{1D84DA53-B9DD-4EA2-945F-1527413BF255}"/>
              </a:ext>
            </a:extLst>
          </p:cNvPr>
          <p:cNvSpPr/>
          <p:nvPr/>
        </p:nvSpPr>
        <p:spPr>
          <a:xfrm>
            <a:off x="496046" y="3057118"/>
            <a:ext cx="3333004" cy="128933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72000" rtlCol="0" anchor="t"/>
          <a:lstStyle/>
          <a:p>
            <a:pPr algn="ctr"/>
            <a:r>
              <a:rPr lang="en-US" sz="900">
                <a:solidFill>
                  <a:srgbClr val="009DB0"/>
                </a:solidFill>
              </a:rPr>
              <a:t>Paid acquisition (SEA):</a:t>
            </a:r>
          </a:p>
          <a:p>
            <a:pPr marL="88900" indent="-88900">
              <a:buFont typeface="Arial" panose="020B0604020202020204" pitchFamily="34" charset="0"/>
              <a:buChar char="•"/>
            </a:pPr>
            <a:endParaRPr lang="en-US" sz="900">
              <a:solidFill>
                <a:schemeClr val="tx1"/>
              </a:solidFill>
            </a:endParaRPr>
          </a:p>
          <a:p>
            <a:pPr marL="88900" indent="-88900">
              <a:buFont typeface="Arial" panose="020B0604020202020204" pitchFamily="34" charset="0"/>
              <a:buChar char="•"/>
            </a:pPr>
            <a:r>
              <a:rPr lang="en-US" sz="900">
                <a:solidFill>
                  <a:schemeClr val="tx1"/>
                </a:solidFill>
              </a:rPr>
              <a:t>Purchased keywords related to CG’s products and business and related to specific customers’ segments</a:t>
            </a:r>
          </a:p>
        </p:txBody>
      </p:sp>
      <p:sp>
        <p:nvSpPr>
          <p:cNvPr id="41" name="Rectangle 40">
            <a:extLst>
              <a:ext uri="{FF2B5EF4-FFF2-40B4-BE49-F238E27FC236}">
                <a16:creationId xmlns:a16="http://schemas.microsoft.com/office/drawing/2014/main" id="{BA4AFD3F-9549-49A2-90EE-B3821E946AC3}"/>
              </a:ext>
            </a:extLst>
          </p:cNvPr>
          <p:cNvSpPr/>
          <p:nvPr/>
        </p:nvSpPr>
        <p:spPr>
          <a:xfrm>
            <a:off x="494703" y="4523673"/>
            <a:ext cx="3333004" cy="148722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solidFill>
                  <a:srgbClr val="009DB0"/>
                </a:solidFill>
              </a:rPr>
              <a:t>Social networks</a:t>
            </a:r>
          </a:p>
          <a:p>
            <a:pPr marL="88900" indent="-88900">
              <a:buFont typeface="Arial" panose="020B0604020202020204" pitchFamily="34" charset="0"/>
              <a:buChar char="•"/>
            </a:pPr>
            <a:endParaRPr lang="en-US" sz="900">
              <a:solidFill>
                <a:schemeClr val="tx1"/>
              </a:solidFill>
            </a:endParaRPr>
          </a:p>
          <a:p>
            <a:pPr marL="88900" indent="-88900">
              <a:buFont typeface="Arial" panose="020B0604020202020204" pitchFamily="34" charset="0"/>
              <a:buChar char="•"/>
            </a:pPr>
            <a:r>
              <a:rPr lang="en-US" sz="900">
                <a:solidFill>
                  <a:schemeClr val="tx1"/>
                </a:solidFill>
              </a:rPr>
              <a:t>Presence on professional (LinkedIn) and vertical networks (expatriates)</a:t>
            </a:r>
          </a:p>
        </p:txBody>
      </p:sp>
      <p:sp>
        <p:nvSpPr>
          <p:cNvPr id="42" name="ZoneTexte 39">
            <a:extLst>
              <a:ext uri="{FF2B5EF4-FFF2-40B4-BE49-F238E27FC236}">
                <a16:creationId xmlns:a16="http://schemas.microsoft.com/office/drawing/2014/main" id="{19353AF9-833E-4CBF-863B-D09A0D562B8C}"/>
              </a:ext>
            </a:extLst>
          </p:cNvPr>
          <p:cNvSpPr txBox="1"/>
          <p:nvPr/>
        </p:nvSpPr>
        <p:spPr>
          <a:xfrm>
            <a:off x="788358" y="974568"/>
            <a:ext cx="2736199" cy="308976"/>
          </a:xfrm>
          <a:prstGeom prst="rect">
            <a:avLst/>
          </a:prstGeom>
          <a:solidFill>
            <a:schemeClr val="bg1"/>
          </a:solidFill>
        </p:spPr>
        <p:txBody>
          <a:bodyPr wrap="square" lIns="36000" rIns="36000" rtlCol="0" anchor="ctr">
            <a:noAutofit/>
          </a:bodyPr>
          <a:lstStyle/>
          <a:p>
            <a:pPr marL="87312" algn="ctr"/>
            <a:r>
              <a:rPr lang="en-US" sz="1000" b="1">
                <a:solidFill>
                  <a:srgbClr val="009DB0"/>
                </a:solidFill>
                <a:latin typeface="+mj-lt"/>
              </a:rPr>
              <a:t>Strengthen CG’s online reputation with SEO, SEA and presence on social networks</a:t>
            </a:r>
            <a:endParaRPr lang="en-US" sz="1000"/>
          </a:p>
        </p:txBody>
      </p:sp>
      <p:grpSp>
        <p:nvGrpSpPr>
          <p:cNvPr id="23" name="Groupe 56">
            <a:extLst>
              <a:ext uri="{FF2B5EF4-FFF2-40B4-BE49-F238E27FC236}">
                <a16:creationId xmlns:a16="http://schemas.microsoft.com/office/drawing/2014/main" id="{3FA5D6A7-3A6E-4E24-828B-B6A7D16EB0CF}"/>
              </a:ext>
            </a:extLst>
          </p:cNvPr>
          <p:cNvGrpSpPr/>
          <p:nvPr/>
        </p:nvGrpSpPr>
        <p:grpSpPr>
          <a:xfrm>
            <a:off x="9076768" y="6415272"/>
            <a:ext cx="772875" cy="192882"/>
            <a:chOff x="10416619" y="1219200"/>
            <a:chExt cx="772875" cy="192882"/>
          </a:xfrm>
        </p:grpSpPr>
        <p:sp>
          <p:nvSpPr>
            <p:cNvPr id="24" name="Rectangle 23">
              <a:extLst>
                <a:ext uri="{FF2B5EF4-FFF2-40B4-BE49-F238E27FC236}">
                  <a16:creationId xmlns:a16="http://schemas.microsoft.com/office/drawing/2014/main" id="{96DAEBD6-7A6D-4E36-B5B4-B348270542A0}"/>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6" name="Freeform 6">
              <a:extLst>
                <a:ext uri="{FF2B5EF4-FFF2-40B4-BE49-F238E27FC236}">
                  <a16:creationId xmlns:a16="http://schemas.microsoft.com/office/drawing/2014/main" id="{FE69FF09-E102-4DC5-80E8-D6695108D158}"/>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Freeform 5">
            <a:extLst>
              <a:ext uri="{FF2B5EF4-FFF2-40B4-BE49-F238E27FC236}">
                <a16:creationId xmlns:a16="http://schemas.microsoft.com/office/drawing/2014/main" id="{F75BDA1C-062D-4290-AB27-2F152B0994C9}"/>
              </a:ext>
            </a:extLst>
          </p:cNvPr>
          <p:cNvSpPr>
            <a:spLocks noEditPoints="1"/>
          </p:cNvSpPr>
          <p:nvPr/>
        </p:nvSpPr>
        <p:spPr bwMode="auto">
          <a:xfrm>
            <a:off x="7664924" y="4018995"/>
            <a:ext cx="209414" cy="22512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ZoneTexte 17">
            <a:extLst>
              <a:ext uri="{FF2B5EF4-FFF2-40B4-BE49-F238E27FC236}">
                <a16:creationId xmlns:a16="http://schemas.microsoft.com/office/drawing/2014/main" id="{9261F461-3B35-4BE7-A49F-D16DE84B8843}"/>
              </a:ext>
            </a:extLst>
          </p:cNvPr>
          <p:cNvSpPr txBox="1"/>
          <p:nvPr/>
        </p:nvSpPr>
        <p:spPr>
          <a:xfrm>
            <a:off x="7874338" y="4023120"/>
            <a:ext cx="1581596" cy="230832"/>
          </a:xfrm>
          <a:prstGeom prst="rect">
            <a:avLst/>
          </a:prstGeom>
          <a:noFill/>
        </p:spPr>
        <p:txBody>
          <a:bodyPr wrap="square" rtlCol="0">
            <a:spAutoFit/>
          </a:bodyPr>
          <a:lstStyle/>
          <a:p>
            <a:r>
              <a:rPr lang="en-US" sz="900">
                <a:solidFill>
                  <a:srgbClr val="009DB0"/>
                </a:solidFill>
              </a:rPr>
              <a:t>More detail next page</a:t>
            </a:r>
          </a:p>
        </p:txBody>
      </p:sp>
    </p:spTree>
    <p:extLst>
      <p:ext uri="{BB962C8B-B14F-4D97-AF65-F5344CB8AC3E}">
        <p14:creationId xmlns:p14="http://schemas.microsoft.com/office/powerpoint/2010/main" val="193973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FCCCA8-D719-44DA-8246-8F6737BCA946}"/>
              </a:ext>
            </a:extLst>
          </p:cNvPr>
          <p:cNvSpPr>
            <a:spLocks noGrp="1"/>
          </p:cNvSpPr>
          <p:nvPr>
            <p:ph type="ctrTitle"/>
          </p:nvPr>
        </p:nvSpPr>
        <p:spPr/>
        <p:txBody>
          <a:bodyPr/>
          <a:lstStyle/>
          <a:p>
            <a:r>
              <a:rPr lang="en-US" sz="1300" i="1" spc="-20">
                <a:solidFill>
                  <a:srgbClr val="FF9966"/>
                </a:solidFill>
                <a:latin typeface="+mj-lt"/>
              </a:rPr>
              <a:t>Illustration: </a:t>
            </a:r>
            <a:r>
              <a:rPr lang="en-US" sz="1300" spc="-20">
                <a:latin typeface="+mj-lt"/>
              </a:rPr>
              <a:t>CG could provide a dedicated </a:t>
            </a:r>
            <a:r>
              <a:rPr lang="en-US" sz="1300" spc="-20">
                <a:solidFill>
                  <a:srgbClr val="009DB0"/>
                </a:solidFill>
                <a:latin typeface="+mj-lt"/>
              </a:rPr>
              <a:t>cloud software for CPAs prescribers</a:t>
            </a:r>
            <a:r>
              <a:rPr lang="en-US" sz="1300" spc="-20">
                <a:latin typeface="+mj-lt"/>
              </a:rPr>
              <a:t> so that they carry out the </a:t>
            </a:r>
            <a:r>
              <a:rPr lang="en-US" sz="1300" spc="-20">
                <a:solidFill>
                  <a:srgbClr val="009DB0"/>
                </a:solidFill>
                <a:latin typeface="+mj-lt"/>
              </a:rPr>
              <a:t>first steps of a wealth management service</a:t>
            </a:r>
            <a:r>
              <a:rPr lang="en-US" sz="1300" spc="-20">
                <a:latin typeface="+mj-lt"/>
              </a:rPr>
              <a:t> before an advisor from CG takes over</a:t>
            </a:r>
            <a:endParaRPr lang="en-US" sz="1300"/>
          </a:p>
        </p:txBody>
      </p:sp>
      <p:grpSp>
        <p:nvGrpSpPr>
          <p:cNvPr id="3" name="Groupe 56">
            <a:extLst>
              <a:ext uri="{FF2B5EF4-FFF2-40B4-BE49-F238E27FC236}">
                <a16:creationId xmlns:a16="http://schemas.microsoft.com/office/drawing/2014/main" id="{8FB36A88-7C0E-48D1-B103-1064E4E8F34E}"/>
              </a:ext>
            </a:extLst>
          </p:cNvPr>
          <p:cNvGrpSpPr/>
          <p:nvPr/>
        </p:nvGrpSpPr>
        <p:grpSpPr>
          <a:xfrm>
            <a:off x="9076768" y="6415272"/>
            <a:ext cx="772875" cy="192882"/>
            <a:chOff x="10416619" y="1219200"/>
            <a:chExt cx="772875" cy="192882"/>
          </a:xfrm>
        </p:grpSpPr>
        <p:sp>
          <p:nvSpPr>
            <p:cNvPr id="4" name="Rectangle 3">
              <a:extLst>
                <a:ext uri="{FF2B5EF4-FFF2-40B4-BE49-F238E27FC236}">
                  <a16:creationId xmlns:a16="http://schemas.microsoft.com/office/drawing/2014/main" id="{127CBFA8-DA5B-44CA-B81C-8D2AAAB805FB}"/>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5" name="Freeform 6">
              <a:extLst>
                <a:ext uri="{FF2B5EF4-FFF2-40B4-BE49-F238E27FC236}">
                  <a16:creationId xmlns:a16="http://schemas.microsoft.com/office/drawing/2014/main" id="{F21AD136-F885-421A-B908-10F76EA4F888}"/>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e 2">
            <a:extLst>
              <a:ext uri="{FF2B5EF4-FFF2-40B4-BE49-F238E27FC236}">
                <a16:creationId xmlns:a16="http://schemas.microsoft.com/office/drawing/2014/main" id="{6DAE2B80-685A-45C1-9383-C1DEE169C2F7}"/>
              </a:ext>
            </a:extLst>
          </p:cNvPr>
          <p:cNvGrpSpPr>
            <a:grpSpLocks noChangeAspect="1"/>
          </p:cNvGrpSpPr>
          <p:nvPr/>
        </p:nvGrpSpPr>
        <p:grpSpPr>
          <a:xfrm flipH="1">
            <a:off x="164125" y="266768"/>
            <a:ext cx="328776" cy="353706"/>
            <a:chOff x="165235" y="232554"/>
            <a:chExt cx="253804" cy="273051"/>
          </a:xfrm>
        </p:grpSpPr>
        <p:sp>
          <p:nvSpPr>
            <p:cNvPr id="9" name="Freeform 6">
              <a:extLst>
                <a:ext uri="{FF2B5EF4-FFF2-40B4-BE49-F238E27FC236}">
                  <a16:creationId xmlns:a16="http://schemas.microsoft.com/office/drawing/2014/main" id="{21294D6D-76A9-4FBC-94AD-0775DA232052}"/>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259251CE-BD47-4A3B-9D44-6D8FCA986597}"/>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30" name="Espace réservé du texte 2">
            <a:extLst>
              <a:ext uri="{FF2B5EF4-FFF2-40B4-BE49-F238E27FC236}">
                <a16:creationId xmlns:a16="http://schemas.microsoft.com/office/drawing/2014/main" id="{205C3E80-6838-4029-8A36-C7C176B4CFF1}"/>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t>Source: </a:t>
            </a:r>
            <a:r>
              <a:rPr lang="en-US" sz="600" i="1" kern="0">
                <a:latin typeface="+mj-lt"/>
              </a:rPr>
              <a:t>Illustration </a:t>
            </a:r>
            <a:r>
              <a:rPr lang="en-US" sz="600" i="1" kern="0" err="1">
                <a:latin typeface="+mj-lt"/>
              </a:rPr>
              <a:t>screeshots</a:t>
            </a:r>
            <a:r>
              <a:rPr lang="en-US" sz="600" i="1" kern="0">
                <a:latin typeface="+mj-lt"/>
              </a:rPr>
              <a:t> from </a:t>
            </a:r>
            <a:r>
              <a:rPr lang="en-US" sz="600" i="1" kern="0" err="1">
                <a:latin typeface="+mj-lt"/>
              </a:rPr>
              <a:t>althos-patrimoine</a:t>
            </a:r>
            <a:r>
              <a:rPr lang="en-US" sz="600" i="1" kern="0">
                <a:latin typeface="+mj-lt"/>
              </a:rPr>
              <a:t> and </a:t>
            </a:r>
            <a:r>
              <a:rPr lang="en-US" sz="600" i="1" kern="0" err="1">
                <a:latin typeface="+mj-lt"/>
              </a:rPr>
              <a:t>Yomoni</a:t>
            </a:r>
            <a:endParaRPr lang="en-US" sz="600" i="1" kern="0"/>
          </a:p>
        </p:txBody>
      </p:sp>
      <p:sp>
        <p:nvSpPr>
          <p:cNvPr id="32" name="Flèche : pentagone 31">
            <a:extLst>
              <a:ext uri="{FF2B5EF4-FFF2-40B4-BE49-F238E27FC236}">
                <a16:creationId xmlns:a16="http://schemas.microsoft.com/office/drawing/2014/main" id="{65AA894A-C770-421C-9782-F193EDCB37C3}"/>
              </a:ext>
            </a:extLst>
          </p:cNvPr>
          <p:cNvSpPr/>
          <p:nvPr/>
        </p:nvSpPr>
        <p:spPr>
          <a:xfrm>
            <a:off x="164125" y="1176456"/>
            <a:ext cx="2188336" cy="548509"/>
          </a:xfrm>
          <a:prstGeom prst="homePlate">
            <a:avLst>
              <a:gd name="adj" fmla="val 24221"/>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Ins="36000" rtlCol="0" anchor="ctr"/>
          <a:lstStyle/>
          <a:p>
            <a:pPr algn="ctr"/>
            <a:r>
              <a:rPr lang="en-US" sz="1100">
                <a:solidFill>
                  <a:srgbClr val="009DB0"/>
                </a:solidFill>
              </a:rPr>
              <a:t>Identification of the prescription opportunity by the CPA</a:t>
            </a:r>
          </a:p>
        </p:txBody>
      </p:sp>
      <p:sp>
        <p:nvSpPr>
          <p:cNvPr id="39" name="Flèche : chevron 38">
            <a:extLst>
              <a:ext uri="{FF2B5EF4-FFF2-40B4-BE49-F238E27FC236}">
                <a16:creationId xmlns:a16="http://schemas.microsoft.com/office/drawing/2014/main" id="{A5291754-F4ED-4601-98C3-DB5F0B850A0A}"/>
              </a:ext>
            </a:extLst>
          </p:cNvPr>
          <p:cNvSpPr/>
          <p:nvPr/>
        </p:nvSpPr>
        <p:spPr>
          <a:xfrm>
            <a:off x="2402473" y="1176456"/>
            <a:ext cx="2430833" cy="548509"/>
          </a:xfrm>
          <a:prstGeom prst="chevron">
            <a:avLst>
              <a:gd name="adj" fmla="val 22502"/>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Ins="36000" rtlCol="0" anchor="ctr"/>
          <a:lstStyle/>
          <a:p>
            <a:pPr algn="ctr"/>
            <a:r>
              <a:rPr lang="en-US" sz="1100">
                <a:solidFill>
                  <a:srgbClr val="009DB0"/>
                </a:solidFill>
              </a:rPr>
              <a:t>Assessment of investment objectives by the CPA</a:t>
            </a:r>
          </a:p>
        </p:txBody>
      </p:sp>
      <p:grpSp>
        <p:nvGrpSpPr>
          <p:cNvPr id="40" name="Group 8">
            <a:extLst>
              <a:ext uri="{FF2B5EF4-FFF2-40B4-BE49-F238E27FC236}">
                <a16:creationId xmlns:a16="http://schemas.microsoft.com/office/drawing/2014/main" id="{585B9656-FD7F-47C1-BDD3-B178DA1776FC}"/>
              </a:ext>
            </a:extLst>
          </p:cNvPr>
          <p:cNvGrpSpPr>
            <a:grpSpLocks noChangeAspect="1"/>
          </p:cNvGrpSpPr>
          <p:nvPr/>
        </p:nvGrpSpPr>
        <p:grpSpPr bwMode="auto">
          <a:xfrm>
            <a:off x="2581202" y="1341300"/>
            <a:ext cx="232599" cy="213495"/>
            <a:chOff x="811" y="858"/>
            <a:chExt cx="694" cy="637"/>
          </a:xfrm>
          <a:solidFill>
            <a:srgbClr val="009DB0"/>
          </a:solidFill>
        </p:grpSpPr>
        <p:sp>
          <p:nvSpPr>
            <p:cNvPr id="41" name="Freeform 9">
              <a:extLst>
                <a:ext uri="{FF2B5EF4-FFF2-40B4-BE49-F238E27FC236}">
                  <a16:creationId xmlns:a16="http://schemas.microsoft.com/office/drawing/2014/main" id="{3300B261-92B8-4837-BAF2-4AAD7177D53A}"/>
                </a:ext>
              </a:extLst>
            </p:cNvPr>
            <p:cNvSpPr>
              <a:spLocks noEditPoints="1"/>
            </p:cNvSpPr>
            <p:nvPr/>
          </p:nvSpPr>
          <p:spPr bwMode="auto">
            <a:xfrm>
              <a:off x="811" y="858"/>
              <a:ext cx="694" cy="637"/>
            </a:xfrm>
            <a:custGeom>
              <a:avLst/>
              <a:gdLst>
                <a:gd name="T0" fmla="*/ 694 w 694"/>
                <a:gd name="T1" fmla="*/ 405 h 637"/>
                <a:gd name="T2" fmla="*/ 694 w 694"/>
                <a:gd name="T3" fmla="*/ 0 h 637"/>
                <a:gd name="T4" fmla="*/ 0 w 694"/>
                <a:gd name="T5" fmla="*/ 0 h 637"/>
                <a:gd name="T6" fmla="*/ 0 w 694"/>
                <a:gd name="T7" fmla="*/ 405 h 637"/>
                <a:gd name="T8" fmla="*/ 324 w 694"/>
                <a:gd name="T9" fmla="*/ 405 h 637"/>
                <a:gd name="T10" fmla="*/ 324 w 694"/>
                <a:gd name="T11" fmla="*/ 486 h 637"/>
                <a:gd name="T12" fmla="*/ 151 w 694"/>
                <a:gd name="T13" fmla="*/ 637 h 637"/>
                <a:gd name="T14" fmla="*/ 197 w 694"/>
                <a:gd name="T15" fmla="*/ 637 h 637"/>
                <a:gd name="T16" fmla="*/ 324 w 694"/>
                <a:gd name="T17" fmla="*/ 533 h 637"/>
                <a:gd name="T18" fmla="*/ 324 w 694"/>
                <a:gd name="T19" fmla="*/ 544 h 637"/>
                <a:gd name="T20" fmla="*/ 417 w 694"/>
                <a:gd name="T21" fmla="*/ 544 h 637"/>
                <a:gd name="T22" fmla="*/ 417 w 694"/>
                <a:gd name="T23" fmla="*/ 533 h 637"/>
                <a:gd name="T24" fmla="*/ 555 w 694"/>
                <a:gd name="T25" fmla="*/ 637 h 637"/>
                <a:gd name="T26" fmla="*/ 602 w 694"/>
                <a:gd name="T27" fmla="*/ 637 h 637"/>
                <a:gd name="T28" fmla="*/ 417 w 694"/>
                <a:gd name="T29" fmla="*/ 486 h 637"/>
                <a:gd name="T30" fmla="*/ 417 w 694"/>
                <a:gd name="T31" fmla="*/ 405 h 637"/>
                <a:gd name="T32" fmla="*/ 694 w 694"/>
                <a:gd name="T33" fmla="*/ 405 h 637"/>
                <a:gd name="T34" fmla="*/ 47 w 694"/>
                <a:gd name="T35" fmla="*/ 359 h 637"/>
                <a:gd name="T36" fmla="*/ 47 w 694"/>
                <a:gd name="T37" fmla="*/ 46 h 637"/>
                <a:gd name="T38" fmla="*/ 648 w 694"/>
                <a:gd name="T39" fmla="*/ 46 h 637"/>
                <a:gd name="T40" fmla="*/ 648 w 694"/>
                <a:gd name="T41" fmla="*/ 359 h 637"/>
                <a:gd name="T42" fmla="*/ 47 w 694"/>
                <a:gd name="T43" fmla="*/ 359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4" h="637">
                  <a:moveTo>
                    <a:pt x="694" y="405"/>
                  </a:moveTo>
                  <a:lnTo>
                    <a:pt x="694" y="0"/>
                  </a:lnTo>
                  <a:lnTo>
                    <a:pt x="0" y="0"/>
                  </a:lnTo>
                  <a:lnTo>
                    <a:pt x="0" y="405"/>
                  </a:lnTo>
                  <a:lnTo>
                    <a:pt x="324" y="405"/>
                  </a:lnTo>
                  <a:lnTo>
                    <a:pt x="324" y="486"/>
                  </a:lnTo>
                  <a:lnTo>
                    <a:pt x="151" y="637"/>
                  </a:lnTo>
                  <a:lnTo>
                    <a:pt x="197" y="637"/>
                  </a:lnTo>
                  <a:lnTo>
                    <a:pt x="324" y="533"/>
                  </a:lnTo>
                  <a:lnTo>
                    <a:pt x="324" y="544"/>
                  </a:lnTo>
                  <a:lnTo>
                    <a:pt x="417" y="544"/>
                  </a:lnTo>
                  <a:lnTo>
                    <a:pt x="417" y="533"/>
                  </a:lnTo>
                  <a:lnTo>
                    <a:pt x="555" y="637"/>
                  </a:lnTo>
                  <a:lnTo>
                    <a:pt x="602" y="637"/>
                  </a:lnTo>
                  <a:lnTo>
                    <a:pt x="417" y="486"/>
                  </a:lnTo>
                  <a:lnTo>
                    <a:pt x="417" y="405"/>
                  </a:lnTo>
                  <a:lnTo>
                    <a:pt x="694" y="405"/>
                  </a:lnTo>
                  <a:close/>
                  <a:moveTo>
                    <a:pt x="47" y="359"/>
                  </a:moveTo>
                  <a:lnTo>
                    <a:pt x="47" y="46"/>
                  </a:lnTo>
                  <a:lnTo>
                    <a:pt x="648" y="46"/>
                  </a:lnTo>
                  <a:lnTo>
                    <a:pt x="648" y="359"/>
                  </a:lnTo>
                  <a:lnTo>
                    <a:pt x="47"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693DDA65-5FAF-4C87-99C9-FB411EC81E96}"/>
                </a:ext>
              </a:extLst>
            </p:cNvPr>
            <p:cNvSpPr>
              <a:spLocks/>
            </p:cNvSpPr>
            <p:nvPr/>
          </p:nvSpPr>
          <p:spPr bwMode="auto">
            <a:xfrm>
              <a:off x="892" y="962"/>
              <a:ext cx="324" cy="220"/>
            </a:xfrm>
            <a:custGeom>
              <a:avLst/>
              <a:gdLst>
                <a:gd name="T0" fmla="*/ 27 w 28"/>
                <a:gd name="T1" fmla="*/ 1 h 19"/>
                <a:gd name="T2" fmla="*/ 26 w 28"/>
                <a:gd name="T3" fmla="*/ 1 h 19"/>
                <a:gd name="T4" fmla="*/ 22 w 28"/>
                <a:gd name="T5" fmla="*/ 14 h 19"/>
                <a:gd name="T6" fmla="*/ 17 w 28"/>
                <a:gd name="T7" fmla="*/ 5 h 19"/>
                <a:gd name="T8" fmla="*/ 11 w 28"/>
                <a:gd name="T9" fmla="*/ 15 h 19"/>
                <a:gd name="T10" fmla="*/ 4 w 28"/>
                <a:gd name="T11" fmla="*/ 5 h 19"/>
                <a:gd name="T12" fmla="*/ 0 w 28"/>
                <a:gd name="T13" fmla="*/ 16 h 19"/>
                <a:gd name="T14" fmla="*/ 1 w 28"/>
                <a:gd name="T15" fmla="*/ 17 h 19"/>
                <a:gd name="T16" fmla="*/ 2 w 28"/>
                <a:gd name="T17" fmla="*/ 17 h 19"/>
                <a:gd name="T18" fmla="*/ 5 w 28"/>
                <a:gd name="T19" fmla="*/ 10 h 19"/>
                <a:gd name="T20" fmla="*/ 11 w 28"/>
                <a:gd name="T21" fmla="*/ 18 h 19"/>
                <a:gd name="T22" fmla="*/ 17 w 28"/>
                <a:gd name="T23" fmla="*/ 9 h 19"/>
                <a:gd name="T24" fmla="*/ 23 w 28"/>
                <a:gd name="T25" fmla="*/ 19 h 19"/>
                <a:gd name="T26" fmla="*/ 28 w 28"/>
                <a:gd name="T27" fmla="*/ 2 h 19"/>
                <a:gd name="T28" fmla="*/ 27 w 28"/>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9">
                  <a:moveTo>
                    <a:pt x="27" y="1"/>
                  </a:moveTo>
                  <a:cubicBezTo>
                    <a:pt x="27" y="0"/>
                    <a:pt x="26" y="1"/>
                    <a:pt x="26" y="1"/>
                  </a:cubicBezTo>
                  <a:cubicBezTo>
                    <a:pt x="22" y="14"/>
                    <a:pt x="22" y="14"/>
                    <a:pt x="22" y="14"/>
                  </a:cubicBezTo>
                  <a:cubicBezTo>
                    <a:pt x="17" y="5"/>
                    <a:pt x="17" y="5"/>
                    <a:pt x="17" y="5"/>
                  </a:cubicBezTo>
                  <a:cubicBezTo>
                    <a:pt x="11" y="15"/>
                    <a:pt x="11" y="15"/>
                    <a:pt x="11" y="15"/>
                  </a:cubicBezTo>
                  <a:cubicBezTo>
                    <a:pt x="4" y="5"/>
                    <a:pt x="4" y="5"/>
                    <a:pt x="4" y="5"/>
                  </a:cubicBezTo>
                  <a:cubicBezTo>
                    <a:pt x="0" y="16"/>
                    <a:pt x="0" y="16"/>
                    <a:pt x="0" y="16"/>
                  </a:cubicBezTo>
                  <a:cubicBezTo>
                    <a:pt x="0" y="17"/>
                    <a:pt x="1" y="17"/>
                    <a:pt x="1" y="17"/>
                  </a:cubicBezTo>
                  <a:cubicBezTo>
                    <a:pt x="2" y="18"/>
                    <a:pt x="2" y="17"/>
                    <a:pt x="2" y="17"/>
                  </a:cubicBezTo>
                  <a:cubicBezTo>
                    <a:pt x="5" y="10"/>
                    <a:pt x="5" y="10"/>
                    <a:pt x="5" y="10"/>
                  </a:cubicBezTo>
                  <a:cubicBezTo>
                    <a:pt x="11" y="18"/>
                    <a:pt x="11" y="18"/>
                    <a:pt x="11" y="18"/>
                  </a:cubicBezTo>
                  <a:cubicBezTo>
                    <a:pt x="17" y="9"/>
                    <a:pt x="17" y="9"/>
                    <a:pt x="17" y="9"/>
                  </a:cubicBezTo>
                  <a:cubicBezTo>
                    <a:pt x="23" y="19"/>
                    <a:pt x="23" y="19"/>
                    <a:pt x="23" y="19"/>
                  </a:cubicBezTo>
                  <a:cubicBezTo>
                    <a:pt x="28" y="2"/>
                    <a:pt x="28" y="2"/>
                    <a:pt x="28" y="2"/>
                  </a:cubicBezTo>
                  <a:cubicBezTo>
                    <a:pt x="28" y="1"/>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1">
              <a:extLst>
                <a:ext uri="{FF2B5EF4-FFF2-40B4-BE49-F238E27FC236}">
                  <a16:creationId xmlns:a16="http://schemas.microsoft.com/office/drawing/2014/main" id="{408F9CCA-6B47-4E08-BCA1-6B4E6C7C4227}"/>
                </a:ext>
              </a:extLst>
            </p:cNvPr>
            <p:cNvSpPr>
              <a:spLocks noChangeArrowheads="1"/>
            </p:cNvSpPr>
            <p:nvPr/>
          </p:nvSpPr>
          <p:spPr bwMode="auto">
            <a:xfrm>
              <a:off x="1274" y="962"/>
              <a:ext cx="127"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2">
              <a:extLst>
                <a:ext uri="{FF2B5EF4-FFF2-40B4-BE49-F238E27FC236}">
                  <a16:creationId xmlns:a16="http://schemas.microsoft.com/office/drawing/2014/main" id="{76006FCE-6664-4102-8322-7D1A52290ACB}"/>
                </a:ext>
              </a:extLst>
            </p:cNvPr>
            <p:cNvSpPr>
              <a:spLocks noChangeArrowheads="1"/>
            </p:cNvSpPr>
            <p:nvPr/>
          </p:nvSpPr>
          <p:spPr bwMode="auto">
            <a:xfrm>
              <a:off x="1274" y="1124"/>
              <a:ext cx="46"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3">
              <a:extLst>
                <a:ext uri="{FF2B5EF4-FFF2-40B4-BE49-F238E27FC236}">
                  <a16:creationId xmlns:a16="http://schemas.microsoft.com/office/drawing/2014/main" id="{EDB38033-B5DF-4518-BDFE-00DADB9FE3C2}"/>
                </a:ext>
              </a:extLst>
            </p:cNvPr>
            <p:cNvSpPr>
              <a:spLocks noChangeArrowheads="1"/>
            </p:cNvSpPr>
            <p:nvPr/>
          </p:nvSpPr>
          <p:spPr bwMode="auto">
            <a:xfrm>
              <a:off x="1366" y="1124"/>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ZoneTexte 46">
            <a:extLst>
              <a:ext uri="{FF2B5EF4-FFF2-40B4-BE49-F238E27FC236}">
                <a16:creationId xmlns:a16="http://schemas.microsoft.com/office/drawing/2014/main" id="{1884239C-6E9A-4DFE-8A71-04647AFC1194}"/>
              </a:ext>
            </a:extLst>
          </p:cNvPr>
          <p:cNvSpPr txBox="1"/>
          <p:nvPr/>
        </p:nvSpPr>
        <p:spPr>
          <a:xfrm>
            <a:off x="150643" y="1776181"/>
            <a:ext cx="2251829" cy="1169551"/>
          </a:xfrm>
          <a:prstGeom prst="rect">
            <a:avLst/>
          </a:prstGeom>
          <a:noFill/>
        </p:spPr>
        <p:txBody>
          <a:bodyPr wrap="square" rtlCol="0">
            <a:spAutoFit/>
          </a:bodyPr>
          <a:lstStyle/>
          <a:p>
            <a:pPr marL="171450" indent="-171450">
              <a:buFont typeface="Arial" panose="020B0604020202020204" pitchFamily="34" charset="0"/>
              <a:buChar char="•"/>
            </a:pPr>
            <a:r>
              <a:rPr lang="en-US" sz="1000"/>
              <a:t>A CPA </a:t>
            </a:r>
            <a:r>
              <a:rPr lang="en-US" sz="1000">
                <a:solidFill>
                  <a:srgbClr val="009DB0"/>
                </a:solidFill>
              </a:rPr>
              <a:t>identifies an opportunity </a:t>
            </a:r>
            <a:r>
              <a:rPr lang="en-US" sz="1000"/>
              <a:t>to provide wealth management services to one of its client</a:t>
            </a:r>
          </a:p>
          <a:p>
            <a:pPr marL="171450" indent="-171450">
              <a:buFont typeface="Arial" panose="020B0604020202020204" pitchFamily="34" charset="0"/>
              <a:buChar char="•"/>
            </a:pPr>
            <a:r>
              <a:rPr lang="en-US" sz="1000"/>
              <a:t>The CPA enters the </a:t>
            </a:r>
            <a:r>
              <a:rPr lang="en-US" sz="1000">
                <a:solidFill>
                  <a:srgbClr val="009DB0"/>
                </a:solidFill>
              </a:rPr>
              <a:t>prospect information </a:t>
            </a:r>
            <a:r>
              <a:rPr lang="en-US" sz="1000"/>
              <a:t>on CG’s tool</a:t>
            </a:r>
          </a:p>
          <a:p>
            <a:pPr marL="171450" indent="-171450">
              <a:buFont typeface="Arial" panose="020B0604020202020204" pitchFamily="34" charset="0"/>
              <a:buChar char="•"/>
            </a:pPr>
            <a:endParaRPr lang="en-US" sz="1000"/>
          </a:p>
        </p:txBody>
      </p:sp>
      <p:sp>
        <p:nvSpPr>
          <p:cNvPr id="48" name="ZoneTexte 47">
            <a:extLst>
              <a:ext uri="{FF2B5EF4-FFF2-40B4-BE49-F238E27FC236}">
                <a16:creationId xmlns:a16="http://schemas.microsoft.com/office/drawing/2014/main" id="{2C4D6878-3180-4114-8825-57D4B2093C63}"/>
              </a:ext>
            </a:extLst>
          </p:cNvPr>
          <p:cNvSpPr txBox="1"/>
          <p:nvPr/>
        </p:nvSpPr>
        <p:spPr>
          <a:xfrm>
            <a:off x="2362358" y="1829831"/>
            <a:ext cx="2484244" cy="707886"/>
          </a:xfrm>
          <a:prstGeom prst="rect">
            <a:avLst/>
          </a:prstGeom>
          <a:noFill/>
        </p:spPr>
        <p:txBody>
          <a:bodyPr wrap="square" rtlCol="0">
            <a:spAutoFit/>
          </a:bodyPr>
          <a:lstStyle/>
          <a:p>
            <a:pPr marL="171450" indent="-171450">
              <a:buFont typeface="Arial" panose="020B0604020202020204" pitchFamily="34" charset="0"/>
              <a:buChar char="•"/>
            </a:pPr>
            <a:r>
              <a:rPr lang="en-US" sz="1000"/>
              <a:t>The CPA, who has built a trust relationship with his client, leverages CG’s tool to </a:t>
            </a:r>
            <a:r>
              <a:rPr lang="en-US" sz="1000">
                <a:solidFill>
                  <a:srgbClr val="009DB0"/>
                </a:solidFill>
              </a:rPr>
              <a:t>assess investment objective</a:t>
            </a:r>
            <a:r>
              <a:rPr lang="en-US" sz="1000"/>
              <a:t>…</a:t>
            </a:r>
          </a:p>
        </p:txBody>
      </p:sp>
      <p:sp>
        <p:nvSpPr>
          <p:cNvPr id="49" name="Flèche : chevron 48">
            <a:extLst>
              <a:ext uri="{FF2B5EF4-FFF2-40B4-BE49-F238E27FC236}">
                <a16:creationId xmlns:a16="http://schemas.microsoft.com/office/drawing/2014/main" id="{C9D4FEDC-8256-4BBA-9918-8D9636D234AA}"/>
              </a:ext>
            </a:extLst>
          </p:cNvPr>
          <p:cNvSpPr/>
          <p:nvPr/>
        </p:nvSpPr>
        <p:spPr>
          <a:xfrm>
            <a:off x="4883318" y="1176456"/>
            <a:ext cx="2430833" cy="548509"/>
          </a:xfrm>
          <a:prstGeom prst="chevron">
            <a:avLst>
              <a:gd name="adj" fmla="val 22502"/>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ctr"/>
          <a:lstStyle/>
          <a:p>
            <a:pPr algn="ctr"/>
            <a:r>
              <a:rPr lang="en-US" sz="1100">
                <a:solidFill>
                  <a:srgbClr val="009DB0"/>
                </a:solidFill>
              </a:rPr>
              <a:t>Collect of key information and documents from the CPA</a:t>
            </a:r>
          </a:p>
        </p:txBody>
      </p:sp>
      <p:sp>
        <p:nvSpPr>
          <p:cNvPr id="50" name="Flèche : chevron 49">
            <a:extLst>
              <a:ext uri="{FF2B5EF4-FFF2-40B4-BE49-F238E27FC236}">
                <a16:creationId xmlns:a16="http://schemas.microsoft.com/office/drawing/2014/main" id="{7EE003B9-7F00-4089-AE6E-4062818E36B2}"/>
              </a:ext>
            </a:extLst>
          </p:cNvPr>
          <p:cNvSpPr/>
          <p:nvPr/>
        </p:nvSpPr>
        <p:spPr>
          <a:xfrm>
            <a:off x="7364163" y="1176456"/>
            <a:ext cx="2430833" cy="548509"/>
          </a:xfrm>
          <a:prstGeom prst="chevron">
            <a:avLst>
              <a:gd name="adj" fmla="val 22502"/>
            </a:avLst>
          </a:prstGeom>
          <a:solidFill>
            <a:schemeClr val="accent5">
              <a:lumMod val="20000"/>
              <a:lumOff val="8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Ins="36000" rtlCol="0" anchor="ctr"/>
          <a:lstStyle/>
          <a:p>
            <a:pPr algn="ctr"/>
            <a:r>
              <a:rPr lang="en-US" sz="1100">
                <a:solidFill>
                  <a:srgbClr val="009DB0"/>
                </a:solidFill>
              </a:rPr>
              <a:t>Wealth management simulation and “call to action”</a:t>
            </a:r>
          </a:p>
        </p:txBody>
      </p:sp>
      <p:grpSp>
        <p:nvGrpSpPr>
          <p:cNvPr id="54" name="Group 4">
            <a:extLst>
              <a:ext uri="{FF2B5EF4-FFF2-40B4-BE49-F238E27FC236}">
                <a16:creationId xmlns:a16="http://schemas.microsoft.com/office/drawing/2014/main" id="{F2DFA4D8-8634-4C77-AA25-8468586F30BA}"/>
              </a:ext>
            </a:extLst>
          </p:cNvPr>
          <p:cNvGrpSpPr>
            <a:grpSpLocks noChangeAspect="1"/>
          </p:cNvGrpSpPr>
          <p:nvPr/>
        </p:nvGrpSpPr>
        <p:grpSpPr bwMode="auto">
          <a:xfrm>
            <a:off x="5109804" y="1278073"/>
            <a:ext cx="300663" cy="301476"/>
            <a:chOff x="788" y="800"/>
            <a:chExt cx="740" cy="742"/>
          </a:xfrm>
          <a:solidFill>
            <a:srgbClr val="009DB0"/>
          </a:solidFill>
        </p:grpSpPr>
        <p:sp>
          <p:nvSpPr>
            <p:cNvPr id="56" name="Freeform 5">
              <a:extLst>
                <a:ext uri="{FF2B5EF4-FFF2-40B4-BE49-F238E27FC236}">
                  <a16:creationId xmlns:a16="http://schemas.microsoft.com/office/drawing/2014/main" id="{92724EB0-19A5-4FF4-B9A5-C38010227CDA}"/>
                </a:ext>
              </a:extLst>
            </p:cNvPr>
            <p:cNvSpPr>
              <a:spLocks/>
            </p:cNvSpPr>
            <p:nvPr/>
          </p:nvSpPr>
          <p:spPr bwMode="auto">
            <a:xfrm>
              <a:off x="788" y="1008"/>
              <a:ext cx="521"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a:extLst>
                <a:ext uri="{FF2B5EF4-FFF2-40B4-BE49-F238E27FC236}">
                  <a16:creationId xmlns:a16="http://schemas.microsoft.com/office/drawing/2014/main" id="{994B0205-820B-4D46-842B-5A96CA6CD9CC}"/>
                </a:ext>
              </a:extLst>
            </p:cNvPr>
            <p:cNvSpPr>
              <a:spLocks/>
            </p:cNvSpPr>
            <p:nvPr/>
          </p:nvSpPr>
          <p:spPr bwMode="auto">
            <a:xfrm>
              <a:off x="1066" y="800"/>
              <a:ext cx="462" cy="463"/>
            </a:xfrm>
            <a:custGeom>
              <a:avLst/>
              <a:gdLst>
                <a:gd name="T0" fmla="*/ 0 w 462"/>
                <a:gd name="T1" fmla="*/ 0 h 463"/>
                <a:gd name="T2" fmla="*/ 0 w 462"/>
                <a:gd name="T3" fmla="*/ 139 h 463"/>
                <a:gd name="T4" fmla="*/ 46 w 462"/>
                <a:gd name="T5" fmla="*/ 139 h 463"/>
                <a:gd name="T6" fmla="*/ 46 w 462"/>
                <a:gd name="T7" fmla="*/ 46 h 463"/>
                <a:gd name="T8" fmla="*/ 416 w 462"/>
                <a:gd name="T9" fmla="*/ 46 h 463"/>
                <a:gd name="T10" fmla="*/ 416 w 462"/>
                <a:gd name="T11" fmla="*/ 278 h 463"/>
                <a:gd name="T12" fmla="*/ 381 w 462"/>
                <a:gd name="T13" fmla="*/ 278 h 463"/>
                <a:gd name="T14" fmla="*/ 358 w 462"/>
                <a:gd name="T15" fmla="*/ 278 h 463"/>
                <a:gd name="T16" fmla="*/ 347 w 462"/>
                <a:gd name="T17" fmla="*/ 290 h 463"/>
                <a:gd name="T18" fmla="*/ 231 w 462"/>
                <a:gd name="T19" fmla="*/ 371 h 463"/>
                <a:gd name="T20" fmla="*/ 231 w 462"/>
                <a:gd name="T21" fmla="*/ 278 h 463"/>
                <a:gd name="T22" fmla="*/ 185 w 462"/>
                <a:gd name="T23" fmla="*/ 278 h 463"/>
                <a:gd name="T24" fmla="*/ 138 w 462"/>
                <a:gd name="T25" fmla="*/ 278 h 463"/>
                <a:gd name="T26" fmla="*/ 138 w 462"/>
                <a:gd name="T27" fmla="*/ 324 h 463"/>
                <a:gd name="T28" fmla="*/ 185 w 462"/>
                <a:gd name="T29" fmla="*/ 324 h 463"/>
                <a:gd name="T30" fmla="*/ 185 w 462"/>
                <a:gd name="T31" fmla="*/ 463 h 463"/>
                <a:gd name="T32" fmla="*/ 370 w 462"/>
                <a:gd name="T33" fmla="*/ 324 h 463"/>
                <a:gd name="T34" fmla="*/ 462 w 462"/>
                <a:gd name="T35" fmla="*/ 324 h 463"/>
                <a:gd name="T36" fmla="*/ 462 w 462"/>
                <a:gd name="T37" fmla="*/ 0 h 463"/>
                <a:gd name="T38" fmla="*/ 0 w 462"/>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2" h="463">
                  <a:moveTo>
                    <a:pt x="0" y="0"/>
                  </a:moveTo>
                  <a:lnTo>
                    <a:pt x="0" y="139"/>
                  </a:lnTo>
                  <a:lnTo>
                    <a:pt x="46" y="139"/>
                  </a:lnTo>
                  <a:lnTo>
                    <a:pt x="46" y="46"/>
                  </a:lnTo>
                  <a:lnTo>
                    <a:pt x="416" y="46"/>
                  </a:lnTo>
                  <a:lnTo>
                    <a:pt x="416" y="278"/>
                  </a:lnTo>
                  <a:lnTo>
                    <a:pt x="381" y="278"/>
                  </a:lnTo>
                  <a:lnTo>
                    <a:pt x="358" y="278"/>
                  </a:lnTo>
                  <a:lnTo>
                    <a:pt x="347" y="290"/>
                  </a:lnTo>
                  <a:lnTo>
                    <a:pt x="231" y="371"/>
                  </a:lnTo>
                  <a:lnTo>
                    <a:pt x="231" y="278"/>
                  </a:lnTo>
                  <a:lnTo>
                    <a:pt x="185" y="278"/>
                  </a:lnTo>
                  <a:lnTo>
                    <a:pt x="138" y="278"/>
                  </a:lnTo>
                  <a:lnTo>
                    <a:pt x="138" y="324"/>
                  </a:lnTo>
                  <a:lnTo>
                    <a:pt x="185" y="324"/>
                  </a:lnTo>
                  <a:lnTo>
                    <a:pt x="185" y="463"/>
                  </a:lnTo>
                  <a:lnTo>
                    <a:pt x="370" y="324"/>
                  </a:lnTo>
                  <a:lnTo>
                    <a:pt x="462" y="324"/>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9">
            <a:extLst>
              <a:ext uri="{FF2B5EF4-FFF2-40B4-BE49-F238E27FC236}">
                <a16:creationId xmlns:a16="http://schemas.microsoft.com/office/drawing/2014/main" id="{3CB6464A-CC6F-45EF-AD89-D0CF9C792725}"/>
              </a:ext>
            </a:extLst>
          </p:cNvPr>
          <p:cNvGrpSpPr>
            <a:grpSpLocks noChangeAspect="1"/>
          </p:cNvGrpSpPr>
          <p:nvPr/>
        </p:nvGrpSpPr>
        <p:grpSpPr bwMode="auto">
          <a:xfrm>
            <a:off x="7610248" y="1315453"/>
            <a:ext cx="301476" cy="301476"/>
            <a:chOff x="788" y="800"/>
            <a:chExt cx="742" cy="742"/>
          </a:xfrm>
          <a:solidFill>
            <a:srgbClr val="009DB0"/>
          </a:solidFill>
        </p:grpSpPr>
        <p:sp>
          <p:nvSpPr>
            <p:cNvPr id="62" name="Freeform 10">
              <a:extLst>
                <a:ext uri="{FF2B5EF4-FFF2-40B4-BE49-F238E27FC236}">
                  <a16:creationId xmlns:a16="http://schemas.microsoft.com/office/drawing/2014/main" id="{B49C66D6-0B24-477B-9EB6-94D9D266AAE4}"/>
                </a:ext>
              </a:extLst>
            </p:cNvPr>
            <p:cNvSpPr>
              <a:spLocks/>
            </p:cNvSpPr>
            <p:nvPr/>
          </p:nvSpPr>
          <p:spPr bwMode="auto">
            <a:xfrm>
              <a:off x="974" y="1032"/>
              <a:ext cx="556" cy="510"/>
            </a:xfrm>
            <a:custGeom>
              <a:avLst/>
              <a:gdLst>
                <a:gd name="T0" fmla="*/ 40 w 48"/>
                <a:gd name="T1" fmla="*/ 0 h 44"/>
                <a:gd name="T2" fmla="*/ 36 w 48"/>
                <a:gd name="T3" fmla="*/ 0 h 44"/>
                <a:gd name="T4" fmla="*/ 36 w 48"/>
                <a:gd name="T5" fmla="*/ 4 h 44"/>
                <a:gd name="T6" fmla="*/ 24 w 48"/>
                <a:gd name="T7" fmla="*/ 16 h 44"/>
                <a:gd name="T8" fmla="*/ 6 w 48"/>
                <a:gd name="T9" fmla="*/ 16 h 44"/>
                <a:gd name="T10" fmla="*/ 0 w 48"/>
                <a:gd name="T11" fmla="*/ 22 h 44"/>
                <a:gd name="T12" fmla="*/ 0 w 48"/>
                <a:gd name="T13" fmla="*/ 24 h 44"/>
                <a:gd name="T14" fmla="*/ 8 w 48"/>
                <a:gd name="T15" fmla="*/ 32 h 44"/>
                <a:gd name="T16" fmla="*/ 28 w 48"/>
                <a:gd name="T17" fmla="*/ 32 h 44"/>
                <a:gd name="T18" fmla="*/ 40 w 48"/>
                <a:gd name="T19" fmla="*/ 44 h 44"/>
                <a:gd name="T20" fmla="*/ 40 w 48"/>
                <a:gd name="T21" fmla="*/ 32 h 44"/>
                <a:gd name="T22" fmla="*/ 48 w 48"/>
                <a:gd name="T23" fmla="*/ 24 h 44"/>
                <a:gd name="T24" fmla="*/ 48 w 48"/>
                <a:gd name="T25" fmla="*/ 8 h 44"/>
                <a:gd name="T26" fmla="*/ 40 w 48"/>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4">
                  <a:moveTo>
                    <a:pt x="40" y="0"/>
                  </a:moveTo>
                  <a:cubicBezTo>
                    <a:pt x="36" y="0"/>
                    <a:pt x="36" y="0"/>
                    <a:pt x="36" y="0"/>
                  </a:cubicBezTo>
                  <a:cubicBezTo>
                    <a:pt x="36" y="4"/>
                    <a:pt x="36" y="4"/>
                    <a:pt x="36" y="4"/>
                  </a:cubicBezTo>
                  <a:cubicBezTo>
                    <a:pt x="36" y="10"/>
                    <a:pt x="31" y="16"/>
                    <a:pt x="24" y="16"/>
                  </a:cubicBezTo>
                  <a:cubicBezTo>
                    <a:pt x="6" y="16"/>
                    <a:pt x="6" y="16"/>
                    <a:pt x="6" y="16"/>
                  </a:cubicBezTo>
                  <a:cubicBezTo>
                    <a:pt x="0" y="22"/>
                    <a:pt x="0" y="22"/>
                    <a:pt x="0" y="22"/>
                  </a:cubicBezTo>
                  <a:cubicBezTo>
                    <a:pt x="0" y="24"/>
                    <a:pt x="0" y="24"/>
                    <a:pt x="0" y="24"/>
                  </a:cubicBezTo>
                  <a:cubicBezTo>
                    <a:pt x="0" y="28"/>
                    <a:pt x="4" y="32"/>
                    <a:pt x="8" y="32"/>
                  </a:cubicBezTo>
                  <a:cubicBezTo>
                    <a:pt x="28" y="32"/>
                    <a:pt x="28" y="32"/>
                    <a:pt x="28" y="32"/>
                  </a:cubicBezTo>
                  <a:cubicBezTo>
                    <a:pt x="40" y="44"/>
                    <a:pt x="40" y="44"/>
                    <a:pt x="40" y="44"/>
                  </a:cubicBezTo>
                  <a:cubicBezTo>
                    <a:pt x="40" y="32"/>
                    <a:pt x="40" y="32"/>
                    <a:pt x="40" y="32"/>
                  </a:cubicBezTo>
                  <a:cubicBezTo>
                    <a:pt x="44" y="32"/>
                    <a:pt x="48" y="28"/>
                    <a:pt x="48" y="24"/>
                  </a:cubicBezTo>
                  <a:cubicBezTo>
                    <a:pt x="48" y="8"/>
                    <a:pt x="48" y="8"/>
                    <a:pt x="48" y="8"/>
                  </a:cubicBezTo>
                  <a:cubicBezTo>
                    <a:pt x="48" y="4"/>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a:extLst>
                <a:ext uri="{FF2B5EF4-FFF2-40B4-BE49-F238E27FC236}">
                  <a16:creationId xmlns:a16="http://schemas.microsoft.com/office/drawing/2014/main" id="{C01863F4-5DEF-4846-BFA6-A22B3F33F9DB}"/>
                </a:ext>
              </a:extLst>
            </p:cNvPr>
            <p:cNvSpPr>
              <a:spLocks/>
            </p:cNvSpPr>
            <p:nvPr/>
          </p:nvSpPr>
          <p:spPr bwMode="auto">
            <a:xfrm>
              <a:off x="788" y="800"/>
              <a:ext cx="556" cy="510"/>
            </a:xfrm>
            <a:custGeom>
              <a:avLst/>
              <a:gdLst>
                <a:gd name="T0" fmla="*/ 20 w 48"/>
                <a:gd name="T1" fmla="*/ 32 h 44"/>
                <a:gd name="T2" fmla="*/ 40 w 48"/>
                <a:gd name="T3" fmla="*/ 32 h 44"/>
                <a:gd name="T4" fmla="*/ 48 w 48"/>
                <a:gd name="T5" fmla="*/ 24 h 44"/>
                <a:gd name="T6" fmla="*/ 48 w 48"/>
                <a:gd name="T7" fmla="*/ 8 h 44"/>
                <a:gd name="T8" fmla="*/ 40 w 48"/>
                <a:gd name="T9" fmla="*/ 0 h 44"/>
                <a:gd name="T10" fmla="*/ 8 w 48"/>
                <a:gd name="T11" fmla="*/ 0 h 44"/>
                <a:gd name="T12" fmla="*/ 0 w 48"/>
                <a:gd name="T13" fmla="*/ 8 h 44"/>
                <a:gd name="T14" fmla="*/ 0 w 48"/>
                <a:gd name="T15" fmla="*/ 24 h 44"/>
                <a:gd name="T16" fmla="*/ 8 w 48"/>
                <a:gd name="T17" fmla="*/ 32 h 44"/>
                <a:gd name="T18" fmla="*/ 8 w 48"/>
                <a:gd name="T19" fmla="*/ 44 h 44"/>
                <a:gd name="T20" fmla="*/ 20 w 48"/>
                <a:gd name="T21"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4">
                  <a:moveTo>
                    <a:pt x="20" y="32"/>
                  </a:moveTo>
                  <a:cubicBezTo>
                    <a:pt x="40" y="32"/>
                    <a:pt x="40" y="32"/>
                    <a:pt x="40" y="32"/>
                  </a:cubicBezTo>
                  <a:cubicBezTo>
                    <a:pt x="44" y="32"/>
                    <a:pt x="48" y="28"/>
                    <a:pt x="48" y="24"/>
                  </a:cubicBezTo>
                  <a:cubicBezTo>
                    <a:pt x="48" y="8"/>
                    <a:pt x="48" y="8"/>
                    <a:pt x="48" y="8"/>
                  </a:cubicBezTo>
                  <a:cubicBezTo>
                    <a:pt x="48" y="4"/>
                    <a:pt x="44" y="0"/>
                    <a:pt x="40" y="0"/>
                  </a:cubicBezTo>
                  <a:cubicBezTo>
                    <a:pt x="8" y="0"/>
                    <a:pt x="8" y="0"/>
                    <a:pt x="8" y="0"/>
                  </a:cubicBezTo>
                  <a:cubicBezTo>
                    <a:pt x="4" y="0"/>
                    <a:pt x="0" y="4"/>
                    <a:pt x="0" y="8"/>
                  </a:cubicBezTo>
                  <a:cubicBezTo>
                    <a:pt x="0" y="24"/>
                    <a:pt x="0" y="24"/>
                    <a:pt x="0" y="24"/>
                  </a:cubicBezTo>
                  <a:cubicBezTo>
                    <a:pt x="0" y="28"/>
                    <a:pt x="4" y="32"/>
                    <a:pt x="8" y="32"/>
                  </a:cubicBezTo>
                  <a:cubicBezTo>
                    <a:pt x="8" y="44"/>
                    <a:pt x="8" y="44"/>
                    <a:pt x="8" y="44"/>
                  </a:cubicBezTo>
                  <a:lnTo>
                    <a:pt x="2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14">
            <a:extLst>
              <a:ext uri="{FF2B5EF4-FFF2-40B4-BE49-F238E27FC236}">
                <a16:creationId xmlns:a16="http://schemas.microsoft.com/office/drawing/2014/main" id="{8AC57BA4-B397-4573-80BF-9260E3891AD9}"/>
              </a:ext>
            </a:extLst>
          </p:cNvPr>
          <p:cNvGrpSpPr>
            <a:grpSpLocks noChangeAspect="1"/>
          </p:cNvGrpSpPr>
          <p:nvPr/>
        </p:nvGrpSpPr>
        <p:grpSpPr bwMode="auto">
          <a:xfrm>
            <a:off x="189511" y="1320297"/>
            <a:ext cx="228993" cy="228993"/>
            <a:chOff x="788" y="800"/>
            <a:chExt cx="742" cy="742"/>
          </a:xfrm>
          <a:solidFill>
            <a:srgbClr val="009DB0"/>
          </a:solidFill>
        </p:grpSpPr>
        <p:sp>
          <p:nvSpPr>
            <p:cNvPr id="68" name="Freeform 15">
              <a:extLst>
                <a:ext uri="{FF2B5EF4-FFF2-40B4-BE49-F238E27FC236}">
                  <a16:creationId xmlns:a16="http://schemas.microsoft.com/office/drawing/2014/main" id="{115483C8-013D-48A3-9C48-FDCD599E7141}"/>
                </a:ext>
              </a:extLst>
            </p:cNvPr>
            <p:cNvSpPr>
              <a:spLocks/>
            </p:cNvSpPr>
            <p:nvPr/>
          </p:nvSpPr>
          <p:spPr bwMode="auto">
            <a:xfrm>
              <a:off x="788" y="1240"/>
              <a:ext cx="313" cy="302"/>
            </a:xfrm>
            <a:custGeom>
              <a:avLst/>
              <a:gdLst>
                <a:gd name="T0" fmla="*/ 209 w 313"/>
                <a:gd name="T1" fmla="*/ 0 h 302"/>
                <a:gd name="T2" fmla="*/ 93 w 313"/>
                <a:gd name="T3" fmla="*/ 116 h 302"/>
                <a:gd name="T4" fmla="*/ 0 w 313"/>
                <a:gd name="T5" fmla="*/ 23 h 302"/>
                <a:gd name="T6" fmla="*/ 0 w 313"/>
                <a:gd name="T7" fmla="*/ 302 h 302"/>
                <a:gd name="T8" fmla="*/ 278 w 313"/>
                <a:gd name="T9" fmla="*/ 302 h 302"/>
                <a:gd name="T10" fmla="*/ 197 w 313"/>
                <a:gd name="T11" fmla="*/ 209 h 302"/>
                <a:gd name="T12" fmla="*/ 313 w 313"/>
                <a:gd name="T13" fmla="*/ 93 h 302"/>
                <a:gd name="T14" fmla="*/ 209 w 313"/>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302">
                  <a:moveTo>
                    <a:pt x="209" y="0"/>
                  </a:moveTo>
                  <a:lnTo>
                    <a:pt x="93" y="116"/>
                  </a:lnTo>
                  <a:lnTo>
                    <a:pt x="0" y="23"/>
                  </a:lnTo>
                  <a:lnTo>
                    <a:pt x="0" y="302"/>
                  </a:lnTo>
                  <a:lnTo>
                    <a:pt x="278" y="302"/>
                  </a:lnTo>
                  <a:lnTo>
                    <a:pt x="197" y="209"/>
                  </a:lnTo>
                  <a:lnTo>
                    <a:pt x="313" y="93"/>
                  </a:ln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8F2F3C9E-0AF1-42B4-8E80-867771D7F4DC}"/>
                </a:ext>
              </a:extLst>
            </p:cNvPr>
            <p:cNvSpPr>
              <a:spLocks/>
            </p:cNvSpPr>
            <p:nvPr/>
          </p:nvSpPr>
          <p:spPr bwMode="auto">
            <a:xfrm>
              <a:off x="974" y="800"/>
              <a:ext cx="394" cy="359"/>
            </a:xfrm>
            <a:custGeom>
              <a:avLst/>
              <a:gdLst>
                <a:gd name="T0" fmla="*/ 266 w 394"/>
                <a:gd name="T1" fmla="*/ 197 h 359"/>
                <a:gd name="T2" fmla="*/ 394 w 394"/>
                <a:gd name="T3" fmla="*/ 197 h 359"/>
                <a:gd name="T4" fmla="*/ 197 w 394"/>
                <a:gd name="T5" fmla="*/ 0 h 359"/>
                <a:gd name="T6" fmla="*/ 0 w 394"/>
                <a:gd name="T7" fmla="*/ 197 h 359"/>
                <a:gd name="T8" fmla="*/ 127 w 394"/>
                <a:gd name="T9" fmla="*/ 197 h 359"/>
                <a:gd name="T10" fmla="*/ 127 w 394"/>
                <a:gd name="T11" fmla="*/ 359 h 359"/>
                <a:gd name="T12" fmla="*/ 266 w 394"/>
                <a:gd name="T13" fmla="*/ 359 h 359"/>
                <a:gd name="T14" fmla="*/ 266 w 394"/>
                <a:gd name="T15" fmla="*/ 197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59">
                  <a:moveTo>
                    <a:pt x="266" y="197"/>
                  </a:moveTo>
                  <a:lnTo>
                    <a:pt x="394" y="197"/>
                  </a:lnTo>
                  <a:lnTo>
                    <a:pt x="197" y="0"/>
                  </a:lnTo>
                  <a:lnTo>
                    <a:pt x="0" y="197"/>
                  </a:lnTo>
                  <a:lnTo>
                    <a:pt x="127" y="197"/>
                  </a:lnTo>
                  <a:lnTo>
                    <a:pt x="127" y="359"/>
                  </a:lnTo>
                  <a:lnTo>
                    <a:pt x="266" y="359"/>
                  </a:lnTo>
                  <a:lnTo>
                    <a:pt x="266"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a:extLst>
                <a:ext uri="{FF2B5EF4-FFF2-40B4-BE49-F238E27FC236}">
                  <a16:creationId xmlns:a16="http://schemas.microsoft.com/office/drawing/2014/main" id="{CDD34010-8C14-4B3B-9AE3-328FE15CAE0F}"/>
                </a:ext>
              </a:extLst>
            </p:cNvPr>
            <p:cNvSpPr>
              <a:spLocks/>
            </p:cNvSpPr>
            <p:nvPr/>
          </p:nvSpPr>
          <p:spPr bwMode="auto">
            <a:xfrm>
              <a:off x="1229" y="1240"/>
              <a:ext cx="301" cy="302"/>
            </a:xfrm>
            <a:custGeom>
              <a:avLst/>
              <a:gdLst>
                <a:gd name="T0" fmla="*/ 220 w 301"/>
                <a:gd name="T1" fmla="*/ 116 h 302"/>
                <a:gd name="T2" fmla="*/ 104 w 301"/>
                <a:gd name="T3" fmla="*/ 0 h 302"/>
                <a:gd name="T4" fmla="*/ 0 w 301"/>
                <a:gd name="T5" fmla="*/ 93 h 302"/>
                <a:gd name="T6" fmla="*/ 115 w 301"/>
                <a:gd name="T7" fmla="*/ 209 h 302"/>
                <a:gd name="T8" fmla="*/ 23 w 301"/>
                <a:gd name="T9" fmla="*/ 302 h 302"/>
                <a:gd name="T10" fmla="*/ 301 w 301"/>
                <a:gd name="T11" fmla="*/ 302 h 302"/>
                <a:gd name="T12" fmla="*/ 301 w 301"/>
                <a:gd name="T13" fmla="*/ 23 h 302"/>
                <a:gd name="T14" fmla="*/ 220 w 301"/>
                <a:gd name="T15" fmla="*/ 116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02">
                  <a:moveTo>
                    <a:pt x="220" y="116"/>
                  </a:moveTo>
                  <a:lnTo>
                    <a:pt x="104" y="0"/>
                  </a:lnTo>
                  <a:lnTo>
                    <a:pt x="0" y="93"/>
                  </a:lnTo>
                  <a:lnTo>
                    <a:pt x="115" y="209"/>
                  </a:lnTo>
                  <a:lnTo>
                    <a:pt x="23" y="302"/>
                  </a:lnTo>
                  <a:lnTo>
                    <a:pt x="301" y="302"/>
                  </a:lnTo>
                  <a:lnTo>
                    <a:pt x="301" y="23"/>
                  </a:lnTo>
                  <a:lnTo>
                    <a:pt x="2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Image 11">
            <a:extLst>
              <a:ext uri="{FF2B5EF4-FFF2-40B4-BE49-F238E27FC236}">
                <a16:creationId xmlns:a16="http://schemas.microsoft.com/office/drawing/2014/main" id="{23A25375-DB6B-4274-9251-53A7D3C9DFAE}"/>
              </a:ext>
            </a:extLst>
          </p:cNvPr>
          <p:cNvPicPr>
            <a:picLocks noChangeAspect="1"/>
          </p:cNvPicPr>
          <p:nvPr/>
        </p:nvPicPr>
        <p:blipFill rotWithShape="1">
          <a:blip r:embed="rId2"/>
          <a:srcRect l="3808" r="2692"/>
          <a:stretch/>
        </p:blipFill>
        <p:spPr>
          <a:xfrm>
            <a:off x="2482081" y="3539264"/>
            <a:ext cx="2223743" cy="1413314"/>
          </a:xfrm>
          <a:prstGeom prst="rect">
            <a:avLst/>
          </a:prstGeom>
          <a:effectLst>
            <a:outerShdw blurRad="50800" dist="38100" dir="2700000" algn="tl" rotWithShape="0">
              <a:prstClr val="black">
                <a:alpha val="40000"/>
              </a:prstClr>
            </a:outerShdw>
          </a:effectLst>
        </p:spPr>
      </p:pic>
      <p:pic>
        <p:nvPicPr>
          <p:cNvPr id="14" name="Image 13">
            <a:extLst>
              <a:ext uri="{FF2B5EF4-FFF2-40B4-BE49-F238E27FC236}">
                <a16:creationId xmlns:a16="http://schemas.microsoft.com/office/drawing/2014/main" id="{2EE03612-7189-47AE-B407-37576505F029}"/>
              </a:ext>
            </a:extLst>
          </p:cNvPr>
          <p:cNvPicPr>
            <a:picLocks noChangeAspect="1"/>
          </p:cNvPicPr>
          <p:nvPr/>
        </p:nvPicPr>
        <p:blipFill>
          <a:blip r:embed="rId3"/>
          <a:stretch>
            <a:fillRect/>
          </a:stretch>
        </p:blipFill>
        <p:spPr>
          <a:xfrm>
            <a:off x="7452806" y="4762520"/>
            <a:ext cx="2320428" cy="1528726"/>
          </a:xfrm>
          <a:prstGeom prst="rect">
            <a:avLst/>
          </a:prstGeom>
          <a:effectLst>
            <a:outerShdw blurRad="50800" dist="38100" dir="2700000" algn="tl" rotWithShape="0">
              <a:prstClr val="black">
                <a:alpha val="40000"/>
              </a:prstClr>
            </a:outerShdw>
          </a:effectLst>
        </p:spPr>
      </p:pic>
      <p:pic>
        <p:nvPicPr>
          <p:cNvPr id="22" name="Image 21">
            <a:extLst>
              <a:ext uri="{FF2B5EF4-FFF2-40B4-BE49-F238E27FC236}">
                <a16:creationId xmlns:a16="http://schemas.microsoft.com/office/drawing/2014/main" id="{5B010B34-3BF9-4ED3-8EFE-31BF8668B001}"/>
              </a:ext>
            </a:extLst>
          </p:cNvPr>
          <p:cNvPicPr>
            <a:picLocks noChangeAspect="1"/>
          </p:cNvPicPr>
          <p:nvPr/>
        </p:nvPicPr>
        <p:blipFill>
          <a:blip r:embed="rId4"/>
          <a:stretch>
            <a:fillRect/>
          </a:stretch>
        </p:blipFill>
        <p:spPr>
          <a:xfrm>
            <a:off x="4837050" y="2438434"/>
            <a:ext cx="2424840" cy="1466089"/>
          </a:xfrm>
          <a:prstGeom prst="rect">
            <a:avLst/>
          </a:prstGeom>
          <a:effectLst>
            <a:outerShdw blurRad="50800" dist="38100" dir="2700000" algn="tl" rotWithShape="0">
              <a:prstClr val="black">
                <a:alpha val="40000"/>
              </a:prstClr>
            </a:outerShdw>
          </a:effectLst>
        </p:spPr>
      </p:pic>
      <p:pic>
        <p:nvPicPr>
          <p:cNvPr id="24" name="Image 23">
            <a:extLst>
              <a:ext uri="{FF2B5EF4-FFF2-40B4-BE49-F238E27FC236}">
                <a16:creationId xmlns:a16="http://schemas.microsoft.com/office/drawing/2014/main" id="{F2D9922D-CBC5-4FDA-B1A2-DC8ED7A0E2C1}"/>
              </a:ext>
            </a:extLst>
          </p:cNvPr>
          <p:cNvPicPr>
            <a:picLocks noChangeAspect="1"/>
          </p:cNvPicPr>
          <p:nvPr/>
        </p:nvPicPr>
        <p:blipFill rotWithShape="1">
          <a:blip r:embed="rId5"/>
          <a:srcRect l="4858" r="5421"/>
          <a:stretch/>
        </p:blipFill>
        <p:spPr>
          <a:xfrm>
            <a:off x="4837051" y="4082820"/>
            <a:ext cx="2397107" cy="1528725"/>
          </a:xfrm>
          <a:prstGeom prst="rect">
            <a:avLst/>
          </a:prstGeom>
          <a:effectLst>
            <a:outerShdw blurRad="50800" dist="38100" dir="2700000" algn="tl" rotWithShape="0">
              <a:prstClr val="black">
                <a:alpha val="40000"/>
              </a:prstClr>
            </a:outerShdw>
          </a:effectLst>
        </p:spPr>
      </p:pic>
      <p:grpSp>
        <p:nvGrpSpPr>
          <p:cNvPr id="51" name="Groupe 50">
            <a:extLst>
              <a:ext uri="{FF2B5EF4-FFF2-40B4-BE49-F238E27FC236}">
                <a16:creationId xmlns:a16="http://schemas.microsoft.com/office/drawing/2014/main" id="{8541CB6D-CB39-4330-8D19-EB0CF37E672A}"/>
              </a:ext>
            </a:extLst>
          </p:cNvPr>
          <p:cNvGrpSpPr/>
          <p:nvPr/>
        </p:nvGrpSpPr>
        <p:grpSpPr>
          <a:xfrm>
            <a:off x="7448660" y="3039391"/>
            <a:ext cx="2257960" cy="1528726"/>
            <a:chOff x="6929208" y="2046094"/>
            <a:chExt cx="2686531" cy="1818885"/>
          </a:xfrm>
          <a:effectLst>
            <a:outerShdw blurRad="50800" dist="38100" dir="2700000" algn="tl" rotWithShape="0">
              <a:prstClr val="black">
                <a:alpha val="40000"/>
              </a:prstClr>
            </a:outerShdw>
          </a:effectLst>
        </p:grpSpPr>
        <p:grpSp>
          <p:nvGrpSpPr>
            <p:cNvPr id="19" name="Groupe 18">
              <a:extLst>
                <a:ext uri="{FF2B5EF4-FFF2-40B4-BE49-F238E27FC236}">
                  <a16:creationId xmlns:a16="http://schemas.microsoft.com/office/drawing/2014/main" id="{E8AC8423-C167-4974-9835-67163C56F9A7}"/>
                </a:ext>
              </a:extLst>
            </p:cNvPr>
            <p:cNvGrpSpPr/>
            <p:nvPr/>
          </p:nvGrpSpPr>
          <p:grpSpPr>
            <a:xfrm>
              <a:off x="6929208" y="2046094"/>
              <a:ext cx="2686531" cy="1818885"/>
              <a:chOff x="6686221" y="3066220"/>
              <a:chExt cx="3022194" cy="2046142"/>
            </a:xfrm>
          </p:grpSpPr>
          <p:pic>
            <p:nvPicPr>
              <p:cNvPr id="16" name="Image 15">
                <a:extLst>
                  <a:ext uri="{FF2B5EF4-FFF2-40B4-BE49-F238E27FC236}">
                    <a16:creationId xmlns:a16="http://schemas.microsoft.com/office/drawing/2014/main" id="{3A9EC76F-127B-4224-ADDB-1739A5BF774D}"/>
                  </a:ext>
                </a:extLst>
              </p:cNvPr>
              <p:cNvPicPr>
                <a:picLocks noChangeAspect="1"/>
              </p:cNvPicPr>
              <p:nvPr/>
            </p:nvPicPr>
            <p:blipFill rotWithShape="1">
              <a:blip r:embed="rId6"/>
              <a:srcRect l="2609" r="7193"/>
              <a:stretch/>
            </p:blipFill>
            <p:spPr>
              <a:xfrm>
                <a:off x="6686221" y="3066220"/>
                <a:ext cx="3022194" cy="2046142"/>
              </a:xfrm>
              <a:prstGeom prst="rect">
                <a:avLst/>
              </a:prstGeom>
            </p:spPr>
          </p:pic>
          <p:pic>
            <p:nvPicPr>
              <p:cNvPr id="18" name="Image 17">
                <a:extLst>
                  <a:ext uri="{FF2B5EF4-FFF2-40B4-BE49-F238E27FC236}">
                    <a16:creationId xmlns:a16="http://schemas.microsoft.com/office/drawing/2014/main" id="{9F27F24B-61B8-4A80-AD2C-7E1CE3F4DFAA}"/>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40302" t="18692" r="46621" b="60515"/>
              <a:stretch/>
            </p:blipFill>
            <p:spPr>
              <a:xfrm>
                <a:off x="7943850" y="3429000"/>
                <a:ext cx="438150" cy="425450"/>
              </a:xfrm>
              <a:prstGeom prst="ellipse">
                <a:avLst/>
              </a:prstGeom>
            </p:spPr>
          </p:pic>
        </p:grpSp>
        <p:pic>
          <p:nvPicPr>
            <p:cNvPr id="26" name="Image 25">
              <a:extLst>
                <a:ext uri="{FF2B5EF4-FFF2-40B4-BE49-F238E27FC236}">
                  <a16:creationId xmlns:a16="http://schemas.microsoft.com/office/drawing/2014/main" id="{9E806802-DDBC-48C7-B328-8953EC545FCC}"/>
                </a:ext>
              </a:extLst>
            </p:cNvPr>
            <p:cNvPicPr>
              <a:picLocks noChangeAspect="1"/>
            </p:cNvPicPr>
            <p:nvPr/>
          </p:nvPicPr>
          <p:blipFill>
            <a:blip r:embed="rId9"/>
            <a:stretch>
              <a:fillRect/>
            </a:stretch>
          </p:blipFill>
          <p:spPr>
            <a:xfrm>
              <a:off x="7328110" y="2321328"/>
              <a:ext cx="1930348" cy="425450"/>
            </a:xfrm>
            <a:prstGeom prst="rect">
              <a:avLst/>
            </a:prstGeom>
          </p:spPr>
        </p:pic>
        <p:pic>
          <p:nvPicPr>
            <p:cNvPr id="28" name="Image 27">
              <a:extLst>
                <a:ext uri="{FF2B5EF4-FFF2-40B4-BE49-F238E27FC236}">
                  <a16:creationId xmlns:a16="http://schemas.microsoft.com/office/drawing/2014/main" id="{96CE1577-2A6F-4352-ADE9-47EE95631774}"/>
                </a:ext>
              </a:extLst>
            </p:cNvPr>
            <p:cNvPicPr>
              <a:picLocks noChangeAspect="1"/>
            </p:cNvPicPr>
            <p:nvPr/>
          </p:nvPicPr>
          <p:blipFill rotWithShape="1">
            <a:blip r:embed="rId10"/>
            <a:srcRect l="3466" t="15884" r="5165" b="28306"/>
            <a:stretch/>
          </p:blipFill>
          <p:spPr>
            <a:xfrm>
              <a:off x="7214702" y="2817304"/>
              <a:ext cx="2157165" cy="892372"/>
            </a:xfrm>
            <a:prstGeom prst="rect">
              <a:avLst/>
            </a:prstGeom>
          </p:spPr>
        </p:pic>
      </p:grpSp>
      <p:pic>
        <p:nvPicPr>
          <p:cNvPr id="72" name="Graphique 71" descr="Flèche : courbe dans le sens des aiguilles d’une montre">
            <a:extLst>
              <a:ext uri="{FF2B5EF4-FFF2-40B4-BE49-F238E27FC236}">
                <a16:creationId xmlns:a16="http://schemas.microsoft.com/office/drawing/2014/main" id="{FD53C801-B2F6-4689-BECA-6A35A7738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4739949">
            <a:off x="4515566" y="3534885"/>
            <a:ext cx="511740" cy="511740"/>
          </a:xfrm>
          <a:prstGeom prst="rect">
            <a:avLst/>
          </a:prstGeom>
        </p:spPr>
      </p:pic>
      <p:pic>
        <p:nvPicPr>
          <p:cNvPr id="73" name="Graphique 72" descr="Flèche : courbe dans le sens des aiguilles d’une montre">
            <a:extLst>
              <a:ext uri="{FF2B5EF4-FFF2-40B4-BE49-F238E27FC236}">
                <a16:creationId xmlns:a16="http://schemas.microsoft.com/office/drawing/2014/main" id="{E63DCE15-7953-46A4-B218-FF40F4E9E3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4171622">
            <a:off x="7058281" y="4207542"/>
            <a:ext cx="511740" cy="511740"/>
          </a:xfrm>
          <a:prstGeom prst="rect">
            <a:avLst/>
          </a:prstGeom>
        </p:spPr>
      </p:pic>
      <p:sp>
        <p:nvSpPr>
          <p:cNvPr id="74" name="Flèche : bas 73">
            <a:extLst>
              <a:ext uri="{FF2B5EF4-FFF2-40B4-BE49-F238E27FC236}">
                <a16:creationId xmlns:a16="http://schemas.microsoft.com/office/drawing/2014/main" id="{75880DE4-D5A5-43C0-8DA6-23AFCB9A46ED}"/>
              </a:ext>
            </a:extLst>
          </p:cNvPr>
          <p:cNvSpPr/>
          <p:nvPr/>
        </p:nvSpPr>
        <p:spPr>
          <a:xfrm>
            <a:off x="5900519" y="3846409"/>
            <a:ext cx="198969" cy="280622"/>
          </a:xfrm>
          <a:prstGeom prst="down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èche : bas 74">
            <a:extLst>
              <a:ext uri="{FF2B5EF4-FFF2-40B4-BE49-F238E27FC236}">
                <a16:creationId xmlns:a16="http://schemas.microsoft.com/office/drawing/2014/main" id="{F226C5C6-A63C-470E-A0D8-C03FBD1F712E}"/>
              </a:ext>
            </a:extLst>
          </p:cNvPr>
          <p:cNvSpPr/>
          <p:nvPr/>
        </p:nvSpPr>
        <p:spPr>
          <a:xfrm>
            <a:off x="8484397" y="4481799"/>
            <a:ext cx="198969" cy="280622"/>
          </a:xfrm>
          <a:prstGeom prst="down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èche : pentagone 76">
            <a:extLst>
              <a:ext uri="{FF2B5EF4-FFF2-40B4-BE49-F238E27FC236}">
                <a16:creationId xmlns:a16="http://schemas.microsoft.com/office/drawing/2014/main" id="{1FE18448-0569-4576-BB90-2B3DBE722A83}"/>
              </a:ext>
            </a:extLst>
          </p:cNvPr>
          <p:cNvSpPr/>
          <p:nvPr/>
        </p:nvSpPr>
        <p:spPr>
          <a:xfrm>
            <a:off x="150644" y="912917"/>
            <a:ext cx="9644352" cy="198796"/>
          </a:xfrm>
          <a:prstGeom prst="homePlate">
            <a:avLst>
              <a:gd name="adj" fmla="val 21252"/>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First steps of a wealth management service for CPAs before CG’s advisor takes over</a:t>
            </a:r>
          </a:p>
        </p:txBody>
      </p:sp>
      <p:sp>
        <p:nvSpPr>
          <p:cNvPr id="78" name="ZoneTexte 77">
            <a:extLst>
              <a:ext uri="{FF2B5EF4-FFF2-40B4-BE49-F238E27FC236}">
                <a16:creationId xmlns:a16="http://schemas.microsoft.com/office/drawing/2014/main" id="{E459547D-F166-46B0-8BF4-2419022ED7FE}"/>
              </a:ext>
            </a:extLst>
          </p:cNvPr>
          <p:cNvSpPr txBox="1"/>
          <p:nvPr/>
        </p:nvSpPr>
        <p:spPr>
          <a:xfrm>
            <a:off x="4793482" y="1829831"/>
            <a:ext cx="2484244" cy="553998"/>
          </a:xfrm>
          <a:prstGeom prst="rect">
            <a:avLst/>
          </a:prstGeom>
          <a:noFill/>
        </p:spPr>
        <p:txBody>
          <a:bodyPr wrap="square" rtlCol="0">
            <a:spAutoFit/>
          </a:bodyPr>
          <a:lstStyle/>
          <a:p>
            <a:pPr marL="171450" indent="-171450">
              <a:buFont typeface="Arial" panose="020B0604020202020204" pitchFamily="34" charset="0"/>
              <a:buChar char="•"/>
            </a:pPr>
            <a:r>
              <a:rPr lang="en-US" sz="1000"/>
              <a:t>… and </a:t>
            </a:r>
            <a:r>
              <a:rPr lang="en-US" sz="1000">
                <a:solidFill>
                  <a:srgbClr val="009DB0"/>
                </a:solidFill>
              </a:rPr>
              <a:t>collects key documents </a:t>
            </a:r>
            <a:r>
              <a:rPr lang="en-US" sz="1000"/>
              <a:t>to help CG’s advisor carry out his wealth management simulation</a:t>
            </a:r>
          </a:p>
        </p:txBody>
      </p:sp>
      <p:sp>
        <p:nvSpPr>
          <p:cNvPr id="79" name="ZoneTexte 78">
            <a:extLst>
              <a:ext uri="{FF2B5EF4-FFF2-40B4-BE49-F238E27FC236}">
                <a16:creationId xmlns:a16="http://schemas.microsoft.com/office/drawing/2014/main" id="{01871934-77BA-4C28-A895-9DC24EF47FF1}"/>
              </a:ext>
            </a:extLst>
          </p:cNvPr>
          <p:cNvSpPr txBox="1"/>
          <p:nvPr/>
        </p:nvSpPr>
        <p:spPr>
          <a:xfrm>
            <a:off x="7365399" y="1829831"/>
            <a:ext cx="2484244" cy="707886"/>
          </a:xfrm>
          <a:prstGeom prst="rect">
            <a:avLst/>
          </a:prstGeom>
          <a:noFill/>
        </p:spPr>
        <p:txBody>
          <a:bodyPr wrap="square" rtlCol="0">
            <a:spAutoFit/>
          </a:bodyPr>
          <a:lstStyle/>
          <a:p>
            <a:pPr marL="171450" indent="-171450">
              <a:buFont typeface="Arial" panose="020B0604020202020204" pitchFamily="34" charset="0"/>
              <a:buChar char="•"/>
            </a:pPr>
            <a:r>
              <a:rPr lang="en-US" sz="1000"/>
              <a:t>A call to action is given to the client so that he asks </a:t>
            </a:r>
            <a:r>
              <a:rPr lang="en-US" sz="1000">
                <a:solidFill>
                  <a:srgbClr val="009DB0"/>
                </a:solidFill>
              </a:rPr>
              <a:t>a meeting with CG’s advisor</a:t>
            </a:r>
            <a:r>
              <a:rPr lang="en-US" sz="1000"/>
              <a:t> (with or without the CPA). </a:t>
            </a:r>
          </a:p>
        </p:txBody>
      </p:sp>
      <p:sp>
        <p:nvSpPr>
          <p:cNvPr id="83" name="ZoneTexte 82">
            <a:extLst>
              <a:ext uri="{FF2B5EF4-FFF2-40B4-BE49-F238E27FC236}">
                <a16:creationId xmlns:a16="http://schemas.microsoft.com/office/drawing/2014/main" id="{27F15B70-D073-46B3-BAF7-C3A64D827D8D}"/>
              </a:ext>
            </a:extLst>
          </p:cNvPr>
          <p:cNvSpPr txBox="1"/>
          <p:nvPr/>
        </p:nvSpPr>
        <p:spPr>
          <a:xfrm>
            <a:off x="2762443" y="5035550"/>
            <a:ext cx="1691474" cy="661720"/>
          </a:xfrm>
          <a:prstGeom prst="rect">
            <a:avLst/>
          </a:prstGeom>
          <a:noFill/>
        </p:spPr>
        <p:txBody>
          <a:bodyPr wrap="square" rtlCol="0">
            <a:spAutoFit/>
          </a:bodyPr>
          <a:lstStyle/>
          <a:p>
            <a:pPr algn="ctr">
              <a:spcAft>
                <a:spcPts val="300"/>
              </a:spcAft>
            </a:pPr>
            <a:r>
              <a:rPr lang="en-US" sz="800" b="1" i="1"/>
              <a:t>Two possibilities: </a:t>
            </a:r>
          </a:p>
          <a:p>
            <a:pPr marL="171450" indent="-171450">
              <a:spcAft>
                <a:spcPts val="300"/>
              </a:spcAft>
              <a:buFont typeface="Arial" panose="020B0604020202020204" pitchFamily="34" charset="0"/>
              <a:buChar char="•"/>
            </a:pPr>
            <a:r>
              <a:rPr lang="en-US" sz="800" i="1"/>
              <a:t>Interfaces directly shared to the end-customer, </a:t>
            </a:r>
          </a:p>
          <a:p>
            <a:pPr marL="171450" indent="-171450">
              <a:spcAft>
                <a:spcPts val="300"/>
              </a:spcAft>
              <a:buFont typeface="Arial" panose="020B0604020202020204" pitchFamily="34" charset="0"/>
              <a:buChar char="•"/>
            </a:pPr>
            <a:r>
              <a:rPr lang="en-US" sz="800" i="1"/>
              <a:t>Or filled by the CPA</a:t>
            </a:r>
          </a:p>
        </p:txBody>
      </p:sp>
      <p:grpSp>
        <p:nvGrpSpPr>
          <p:cNvPr id="88" name="Groupe 87">
            <a:extLst>
              <a:ext uri="{FF2B5EF4-FFF2-40B4-BE49-F238E27FC236}">
                <a16:creationId xmlns:a16="http://schemas.microsoft.com/office/drawing/2014/main" id="{53727151-3E79-4041-951F-74C455AF2412}"/>
              </a:ext>
            </a:extLst>
          </p:cNvPr>
          <p:cNvGrpSpPr/>
          <p:nvPr/>
        </p:nvGrpSpPr>
        <p:grpSpPr>
          <a:xfrm>
            <a:off x="155566" y="3539264"/>
            <a:ext cx="2223743" cy="1413314"/>
            <a:chOff x="155566" y="3539264"/>
            <a:chExt cx="2223743" cy="1413314"/>
          </a:xfrm>
        </p:grpSpPr>
        <p:grpSp>
          <p:nvGrpSpPr>
            <p:cNvPr id="82" name="Groupe 81">
              <a:extLst>
                <a:ext uri="{FF2B5EF4-FFF2-40B4-BE49-F238E27FC236}">
                  <a16:creationId xmlns:a16="http://schemas.microsoft.com/office/drawing/2014/main" id="{2275FD86-7A67-4461-ACAA-6EA083DD0C74}"/>
                </a:ext>
              </a:extLst>
            </p:cNvPr>
            <p:cNvGrpSpPr/>
            <p:nvPr/>
          </p:nvGrpSpPr>
          <p:grpSpPr>
            <a:xfrm>
              <a:off x="155566" y="3539264"/>
              <a:ext cx="2223743" cy="1413314"/>
              <a:chOff x="155566" y="3539264"/>
              <a:chExt cx="2223743" cy="1413314"/>
            </a:xfrm>
          </p:grpSpPr>
          <p:pic>
            <p:nvPicPr>
              <p:cNvPr id="80" name="Image 79">
                <a:extLst>
                  <a:ext uri="{FF2B5EF4-FFF2-40B4-BE49-F238E27FC236}">
                    <a16:creationId xmlns:a16="http://schemas.microsoft.com/office/drawing/2014/main" id="{D3A02D98-D6DF-4BB1-9C5C-4557E4B6C799}"/>
                  </a:ext>
                </a:extLst>
              </p:cNvPr>
              <p:cNvPicPr>
                <a:picLocks noChangeAspect="1"/>
              </p:cNvPicPr>
              <p:nvPr/>
            </p:nvPicPr>
            <p:blipFill rotWithShape="1">
              <a:blip r:embed="rId2"/>
              <a:srcRect l="3808" r="2692"/>
              <a:stretch/>
            </p:blipFill>
            <p:spPr>
              <a:xfrm>
                <a:off x="155566" y="3539264"/>
                <a:ext cx="2223743" cy="1413314"/>
              </a:xfrm>
              <a:prstGeom prst="rect">
                <a:avLst/>
              </a:prstGeom>
              <a:effectLst>
                <a:outerShdw blurRad="50800" dist="38100" dir="2700000" algn="tl" rotWithShape="0">
                  <a:prstClr val="black">
                    <a:alpha val="40000"/>
                  </a:prstClr>
                </a:outerShdw>
              </a:effectLst>
            </p:spPr>
          </p:pic>
          <p:sp>
            <p:nvSpPr>
              <p:cNvPr id="81" name="Rectangle 80">
                <a:extLst>
                  <a:ext uri="{FF2B5EF4-FFF2-40B4-BE49-F238E27FC236}">
                    <a16:creationId xmlns:a16="http://schemas.microsoft.com/office/drawing/2014/main" id="{B27FE4C0-AE70-44A3-8EBF-9C9E47FA326C}"/>
                  </a:ext>
                </a:extLst>
              </p:cNvPr>
              <p:cNvSpPr/>
              <p:nvPr/>
            </p:nvSpPr>
            <p:spPr>
              <a:xfrm>
                <a:off x="246914" y="3790755"/>
                <a:ext cx="2015731" cy="1079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Image 85">
              <a:extLst>
                <a:ext uri="{FF2B5EF4-FFF2-40B4-BE49-F238E27FC236}">
                  <a16:creationId xmlns:a16="http://schemas.microsoft.com/office/drawing/2014/main" id="{C8B4CBFD-0817-4444-B220-3AF699A0603D}"/>
                </a:ext>
              </a:extLst>
            </p:cNvPr>
            <p:cNvPicPr>
              <a:picLocks noChangeAspect="1"/>
            </p:cNvPicPr>
            <p:nvPr/>
          </p:nvPicPr>
          <p:blipFill rotWithShape="1">
            <a:blip r:embed="rId13"/>
            <a:srcRect l="17670" t="36742" r="17407" b="33491"/>
            <a:stretch/>
          </p:blipFill>
          <p:spPr>
            <a:xfrm>
              <a:off x="307711" y="4081634"/>
              <a:ext cx="1954934" cy="624669"/>
            </a:xfrm>
            <a:prstGeom prst="rect">
              <a:avLst/>
            </a:prstGeom>
          </p:spPr>
        </p:pic>
        <p:sp>
          <p:nvSpPr>
            <p:cNvPr id="87" name="ZoneTexte 86">
              <a:extLst>
                <a:ext uri="{FF2B5EF4-FFF2-40B4-BE49-F238E27FC236}">
                  <a16:creationId xmlns:a16="http://schemas.microsoft.com/office/drawing/2014/main" id="{47F73CAB-A3C5-47F5-BB14-7D958440997D}"/>
                </a:ext>
              </a:extLst>
            </p:cNvPr>
            <p:cNvSpPr txBox="1"/>
            <p:nvPr/>
          </p:nvSpPr>
          <p:spPr>
            <a:xfrm>
              <a:off x="335574" y="3840543"/>
              <a:ext cx="1838410" cy="153888"/>
            </a:xfrm>
            <a:prstGeom prst="rect">
              <a:avLst/>
            </a:prstGeom>
            <a:noFill/>
          </p:spPr>
          <p:txBody>
            <a:bodyPr wrap="square" rtlCol="0">
              <a:spAutoFit/>
            </a:bodyPr>
            <a:lstStyle/>
            <a:p>
              <a:pPr algn="ctr">
                <a:spcAft>
                  <a:spcPts val="300"/>
                </a:spcAft>
              </a:pPr>
              <a:r>
                <a:rPr lang="en-US" sz="400" spc="30">
                  <a:solidFill>
                    <a:srgbClr val="003B6E"/>
                  </a:solidFill>
                </a:rPr>
                <a:t>Prospect information</a:t>
              </a:r>
            </a:p>
          </p:txBody>
        </p:sp>
      </p:grpSp>
      <p:sp>
        <p:nvSpPr>
          <p:cNvPr id="89" name="Flèche : bas 88">
            <a:extLst>
              <a:ext uri="{FF2B5EF4-FFF2-40B4-BE49-F238E27FC236}">
                <a16:creationId xmlns:a16="http://schemas.microsoft.com/office/drawing/2014/main" id="{BF2D271C-E52B-4781-8930-7310FB8DCEE7}"/>
              </a:ext>
            </a:extLst>
          </p:cNvPr>
          <p:cNvSpPr/>
          <p:nvPr/>
        </p:nvSpPr>
        <p:spPr>
          <a:xfrm rot="16200000">
            <a:off x="2367759" y="4121512"/>
            <a:ext cx="198969" cy="280622"/>
          </a:xfrm>
          <a:prstGeom prst="down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168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3">
            <a:extLst>
              <a:ext uri="{FF2B5EF4-FFF2-40B4-BE49-F238E27FC236}">
                <a16:creationId xmlns:a16="http://schemas.microsoft.com/office/drawing/2014/main" id="{5F88319A-13AF-4F82-8823-C059099B3F29}"/>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lnSpc>
                <a:spcPts val="1100"/>
              </a:lnSpc>
              <a:spcBef>
                <a:spcPts val="1200"/>
              </a:spcBef>
              <a:buFont typeface="+mj-lt"/>
              <a:buAutoNum type="arabicPeriod"/>
            </a:pPr>
            <a:r>
              <a:rPr lang="en-US" sz="1100">
                <a:latin typeface="+mj-lt"/>
              </a:rPr>
              <a:t>CG’s wealth management ecosystem and macro-digital trends</a:t>
            </a:r>
          </a:p>
          <a:p>
            <a:pPr marL="355600" indent="-228600">
              <a:lnSpc>
                <a:spcPts val="1100"/>
              </a:lnSpc>
              <a:spcBef>
                <a:spcPts val="1200"/>
              </a:spcBef>
              <a:buFont typeface="+mj-lt"/>
              <a:buAutoNum type="arabicPeriod"/>
            </a:pPr>
            <a:r>
              <a:rPr lang="en-US" sz="1100">
                <a:latin typeface="+mj-lt"/>
              </a:rPr>
              <a:t>CG’s ecosystem of prescribers: overview of CG’s prescription models and ongoing trends within those prescribers’ industries</a:t>
            </a:r>
          </a:p>
          <a:p>
            <a:pPr marL="355600" indent="-228600">
              <a:lnSpc>
                <a:spcPts val="1100"/>
              </a:lnSpc>
              <a:spcBef>
                <a:spcPts val="1200"/>
              </a:spcBef>
              <a:buFont typeface="+mj-lt"/>
              <a:buAutoNum type="arabicPeriod"/>
            </a:pPr>
            <a:r>
              <a:rPr lang="en-US" sz="1100" b="1">
                <a:solidFill>
                  <a:srgbClr val="009DB0"/>
                </a:solidFill>
                <a:latin typeface="+mj-lt"/>
              </a:rPr>
              <a:t>Wealth management products: customers’ expectations related to underlying assets and investment vehicle</a:t>
            </a:r>
          </a:p>
        </p:txBody>
      </p:sp>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61850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621063" y="1222473"/>
            <a:ext cx="4212194"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817997" y="901575"/>
            <a:ext cx="4344817" cy="261610"/>
          </a:xfrm>
          <a:prstGeom prst="rect">
            <a:avLst/>
          </a:prstGeom>
          <a:noFill/>
        </p:spPr>
        <p:txBody>
          <a:bodyPr wrap="square" rtlCol="0">
            <a:spAutoFit/>
          </a:bodyPr>
          <a:lstStyle/>
          <a:p>
            <a:pPr lvl="0">
              <a:spcBef>
                <a:spcPts val="600"/>
              </a:spcBef>
              <a:spcAft>
                <a:spcPts val="0"/>
              </a:spcAft>
              <a:defRPr/>
            </a:pPr>
            <a:r>
              <a:rPr lang="en-US" sz="1100" b="1">
                <a:solidFill>
                  <a:srgbClr val="009DB0"/>
                </a:solidFill>
                <a:latin typeface="+mj-lt"/>
              </a:rPr>
              <a:t>Expert interviews conducted by eleven*</a:t>
            </a:r>
          </a:p>
        </p:txBody>
      </p:sp>
      <p:grpSp>
        <p:nvGrpSpPr>
          <p:cNvPr id="22" name="Group 8">
            <a:extLst>
              <a:ext uri="{FF2B5EF4-FFF2-40B4-BE49-F238E27FC236}">
                <a16:creationId xmlns:a16="http://schemas.microsoft.com/office/drawing/2014/main" id="{D805EC59-AB86-472B-BD2C-0393201CE3AB}"/>
              </a:ext>
            </a:extLst>
          </p:cNvPr>
          <p:cNvGrpSpPr>
            <a:grpSpLocks noChangeAspect="1"/>
          </p:cNvGrpSpPr>
          <p:nvPr/>
        </p:nvGrpSpPr>
        <p:grpSpPr bwMode="auto">
          <a:xfrm>
            <a:off x="614879" y="924380"/>
            <a:ext cx="216001" cy="216000"/>
            <a:chOff x="-1" y="0"/>
            <a:chExt cx="77" cy="77"/>
          </a:xfrm>
          <a:solidFill>
            <a:srgbClr val="009DB0"/>
          </a:solidFill>
        </p:grpSpPr>
        <p:sp>
          <p:nvSpPr>
            <p:cNvPr id="24" name="Freeform 9">
              <a:extLst>
                <a:ext uri="{FF2B5EF4-FFF2-40B4-BE49-F238E27FC236}">
                  <a16:creationId xmlns:a16="http://schemas.microsoft.com/office/drawing/2014/main" id="{5D63AE7F-E3F2-4D76-B094-ADCF9F6035DF}"/>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5" name="Freeform 10">
              <a:extLst>
                <a:ext uri="{FF2B5EF4-FFF2-40B4-BE49-F238E27FC236}">
                  <a16:creationId xmlns:a16="http://schemas.microsoft.com/office/drawing/2014/main" id="{AB3C1D1D-B445-41C4-A460-6B7860223F1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588001"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646464"/>
              </a:solidFill>
              <a:effectLst/>
              <a:uLnTx/>
              <a:uFillTx/>
              <a:ea typeface="+mj-ea"/>
              <a:cs typeface="+mj-cs"/>
            </a:endParaRPr>
          </a:p>
        </p:txBody>
      </p:sp>
      <p:cxnSp>
        <p:nvCxnSpPr>
          <p:cNvPr id="61" name="Connecteur droit 60">
            <a:extLst>
              <a:ext uri="{FF2B5EF4-FFF2-40B4-BE49-F238E27FC236}">
                <a16:creationId xmlns:a16="http://schemas.microsoft.com/office/drawing/2014/main" id="{D4F2E86A-C110-4186-961D-87692A4CBAE8}"/>
              </a:ext>
            </a:extLst>
          </p:cNvPr>
          <p:cNvCxnSpPr>
            <a:cxnSpLocks/>
          </p:cNvCxnSpPr>
          <p:nvPr/>
        </p:nvCxnSpPr>
        <p:spPr bwMode="auto">
          <a:xfrm>
            <a:off x="4953000" y="1399386"/>
            <a:ext cx="0" cy="4545008"/>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sp>
        <p:nvSpPr>
          <p:cNvPr id="14" name="ZoneTexte 11">
            <a:extLst>
              <a:ext uri="{FF2B5EF4-FFF2-40B4-BE49-F238E27FC236}">
                <a16:creationId xmlns:a16="http://schemas.microsoft.com/office/drawing/2014/main" id="{A6A43F86-72DB-441A-9F0E-0CBA93B92167}"/>
              </a:ext>
            </a:extLst>
          </p:cNvPr>
          <p:cNvSpPr txBox="1"/>
          <p:nvPr/>
        </p:nvSpPr>
        <p:spPr>
          <a:xfrm>
            <a:off x="5445582" y="886357"/>
            <a:ext cx="4154398" cy="276999"/>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9DB0"/>
                </a:solidFill>
                <a:effectLst/>
                <a:uLnTx/>
                <a:uFillTx/>
                <a:latin typeface="+mj-lt"/>
                <a:ea typeface="+mn-ea"/>
                <a:cs typeface="Arial" pitchFamily="34" charset="0"/>
              </a:rPr>
              <a:t>Industry reports and other data sources</a:t>
            </a:r>
          </a:p>
        </p:txBody>
      </p:sp>
      <p:grpSp>
        <p:nvGrpSpPr>
          <p:cNvPr id="16" name="Group 13">
            <a:extLst>
              <a:ext uri="{FF2B5EF4-FFF2-40B4-BE49-F238E27FC236}">
                <a16:creationId xmlns:a16="http://schemas.microsoft.com/office/drawing/2014/main" id="{3466A66B-3AC2-41C2-A682-095A54A6D82B}"/>
              </a:ext>
            </a:extLst>
          </p:cNvPr>
          <p:cNvGrpSpPr>
            <a:grpSpLocks noChangeAspect="1"/>
          </p:cNvGrpSpPr>
          <p:nvPr/>
        </p:nvGrpSpPr>
        <p:grpSpPr bwMode="auto">
          <a:xfrm>
            <a:off x="5190691" y="922164"/>
            <a:ext cx="254891" cy="208548"/>
            <a:chOff x="-1" y="7"/>
            <a:chExt cx="77" cy="63"/>
          </a:xfrm>
          <a:solidFill>
            <a:srgbClr val="009DB0"/>
          </a:solidFill>
        </p:grpSpPr>
        <p:sp>
          <p:nvSpPr>
            <p:cNvPr id="18" name="Freeform 14">
              <a:extLst>
                <a:ext uri="{FF2B5EF4-FFF2-40B4-BE49-F238E27FC236}">
                  <a16:creationId xmlns:a16="http://schemas.microsoft.com/office/drawing/2014/main" id="{72784226-796B-4A07-A305-A1B9DC6D6C52}"/>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19" name="Rectangle 15">
              <a:extLst>
                <a:ext uri="{FF2B5EF4-FFF2-40B4-BE49-F238E27FC236}">
                  <a16:creationId xmlns:a16="http://schemas.microsoft.com/office/drawing/2014/main" id="{65DB4510-7EFA-41FC-B311-0EB3E6EA1991}"/>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0" name="Rectangle 16">
              <a:extLst>
                <a:ext uri="{FF2B5EF4-FFF2-40B4-BE49-F238E27FC236}">
                  <a16:creationId xmlns:a16="http://schemas.microsoft.com/office/drawing/2014/main" id="{A74A77EF-0450-4287-80EF-3BC31D5343B8}"/>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21" name="Rectangle 17">
              <a:extLst>
                <a:ext uri="{FF2B5EF4-FFF2-40B4-BE49-F238E27FC236}">
                  <a16:creationId xmlns:a16="http://schemas.microsoft.com/office/drawing/2014/main" id="{2A6ED613-7B60-4615-8D4C-485519C2609F}"/>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23" name="Connecteur droit 22">
            <a:extLst>
              <a:ext uri="{FF2B5EF4-FFF2-40B4-BE49-F238E27FC236}">
                <a16:creationId xmlns:a16="http://schemas.microsoft.com/office/drawing/2014/main" id="{FE6007DD-F11D-4577-9884-29EE1AC2BFA1}"/>
              </a:ext>
            </a:extLst>
          </p:cNvPr>
          <p:cNvCxnSpPr>
            <a:cxnSpLocks/>
          </p:cNvCxnSpPr>
          <p:nvPr/>
        </p:nvCxnSpPr>
        <p:spPr bwMode="auto">
          <a:xfrm>
            <a:off x="5090637" y="1217185"/>
            <a:ext cx="4596839"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26" name="ZoneTexte 25">
            <a:extLst>
              <a:ext uri="{FF2B5EF4-FFF2-40B4-BE49-F238E27FC236}">
                <a16:creationId xmlns:a16="http://schemas.microsoft.com/office/drawing/2014/main" id="{0614C3AD-C954-4D83-95AB-C29332F75FE7}"/>
              </a:ext>
            </a:extLst>
          </p:cNvPr>
          <p:cNvSpPr txBox="1"/>
          <p:nvPr/>
        </p:nvSpPr>
        <p:spPr>
          <a:xfrm>
            <a:off x="2443676" y="6594984"/>
            <a:ext cx="962123" cy="215444"/>
          </a:xfrm>
          <a:prstGeom prst="rect">
            <a:avLst/>
          </a:prstGeom>
          <a:noFill/>
        </p:spPr>
        <p:txBody>
          <a:bodyPr wrap="none" rtlCol="0">
            <a:spAutoFit/>
          </a:bodyPr>
          <a:lstStyle/>
          <a:p>
            <a:r>
              <a:rPr lang="en-US" sz="800">
                <a:latin typeface="+mj-lt"/>
              </a:rPr>
              <a:t>Interview done</a:t>
            </a:r>
          </a:p>
        </p:txBody>
      </p:sp>
      <p:sp>
        <p:nvSpPr>
          <p:cNvPr id="29" name="Freeform 5">
            <a:extLst>
              <a:ext uri="{FF2B5EF4-FFF2-40B4-BE49-F238E27FC236}">
                <a16:creationId xmlns:a16="http://schemas.microsoft.com/office/drawing/2014/main" id="{CDC05D8C-D901-4233-8F68-F7A7ABE06031}"/>
              </a:ext>
            </a:extLst>
          </p:cNvPr>
          <p:cNvSpPr>
            <a:spLocks noEditPoints="1"/>
          </p:cNvSpPr>
          <p:nvPr/>
        </p:nvSpPr>
        <p:spPr bwMode="auto">
          <a:xfrm>
            <a:off x="2328476" y="6656400"/>
            <a:ext cx="115200" cy="108000"/>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latin typeface="+mj-lt"/>
            </a:endParaRPr>
          </a:p>
        </p:txBody>
      </p:sp>
      <p:sp>
        <p:nvSpPr>
          <p:cNvPr id="30" name="ZoneTexte 29">
            <a:extLst>
              <a:ext uri="{FF2B5EF4-FFF2-40B4-BE49-F238E27FC236}">
                <a16:creationId xmlns:a16="http://schemas.microsoft.com/office/drawing/2014/main" id="{ACBF13C7-2E3B-4833-93F2-486311645719}"/>
              </a:ext>
            </a:extLst>
          </p:cNvPr>
          <p:cNvSpPr txBox="1"/>
          <p:nvPr/>
        </p:nvSpPr>
        <p:spPr>
          <a:xfrm>
            <a:off x="630632" y="1303824"/>
            <a:ext cx="4014353" cy="5105541"/>
          </a:xfrm>
          <a:prstGeom prst="rect">
            <a:avLst/>
          </a:prstGeom>
          <a:noFill/>
        </p:spPr>
        <p:txBody>
          <a:bodyPr wrap="square" rtlCol="0">
            <a:noAutofit/>
          </a:bodyPr>
          <a:lstStyle/>
          <a:p>
            <a:pPr marL="228600" indent="-228600" defTabSz="1163638">
              <a:spcBef>
                <a:spcPts val="400"/>
              </a:spcBef>
              <a:spcAft>
                <a:spcPts val="300"/>
              </a:spcAft>
              <a:buFont typeface="+mj-lt"/>
              <a:buAutoNum type="arabicPeriod"/>
              <a:defRPr/>
            </a:pPr>
            <a:r>
              <a:rPr lang="en-US" sz="900" b="1" dirty="0" err="1">
                <a:latin typeface="+mj-lt"/>
              </a:rPr>
              <a:t>Président</a:t>
            </a:r>
            <a:r>
              <a:rPr lang="en-US" sz="900" b="1" dirty="0">
                <a:latin typeface="+mj-lt"/>
              </a:rPr>
              <a:t> at CC&amp;A Finance </a:t>
            </a:r>
            <a:r>
              <a:rPr lang="en-US" sz="900" b="1" dirty="0" err="1">
                <a:latin typeface="+mj-lt"/>
              </a:rPr>
              <a:t>Patrimoine</a:t>
            </a:r>
            <a:r>
              <a:rPr lang="en-US" sz="900" b="1" dirty="0">
                <a:latin typeface="+mj-lt"/>
              </a:rPr>
              <a:t> Formation (10/2004-present), President at </a:t>
            </a:r>
            <a:r>
              <a:rPr lang="en-US" sz="900" b="1" dirty="0" err="1">
                <a:latin typeface="+mj-lt"/>
              </a:rPr>
              <a:t>Anacofi</a:t>
            </a:r>
            <a:r>
              <a:rPr lang="en-US" sz="900" b="1" dirty="0">
                <a:latin typeface="+mj-lt"/>
              </a:rPr>
              <a:t> (1/2004-present)”: </a:t>
            </a:r>
            <a:r>
              <a:rPr lang="en-US" sz="800" i="1" dirty="0">
                <a:latin typeface="+mj-lt"/>
              </a:rPr>
              <a:t>Former president of FECIF, former president at CA-FPF and member of CCSF, specialist of the </a:t>
            </a:r>
            <a:r>
              <a:rPr lang="en-US" sz="800" i="1" dirty="0" err="1">
                <a:latin typeface="+mj-lt"/>
              </a:rPr>
              <a:t>CGPi</a:t>
            </a:r>
            <a:r>
              <a:rPr lang="en-US" sz="800" i="1" dirty="0">
                <a:latin typeface="+mj-lt"/>
              </a:rPr>
              <a:t> industry.</a:t>
            </a:r>
            <a:endParaRPr lang="en-US" sz="900" b="1" dirty="0">
              <a:latin typeface="+mj-lt"/>
            </a:endParaRPr>
          </a:p>
          <a:p>
            <a:pPr marL="228600" indent="-228600" defTabSz="1163638">
              <a:spcBef>
                <a:spcPts val="400"/>
              </a:spcBef>
              <a:spcAft>
                <a:spcPts val="300"/>
              </a:spcAft>
              <a:buFont typeface="+mj-lt"/>
              <a:buAutoNum type="arabicPeriod"/>
              <a:defRPr/>
            </a:pPr>
            <a:r>
              <a:rPr lang="en-US" sz="900" b="1" dirty="0">
                <a:latin typeface="+mj-lt"/>
              </a:rPr>
              <a:t>CEO at </a:t>
            </a:r>
            <a:r>
              <a:rPr lang="en-US" sz="900" b="1" dirty="0" err="1">
                <a:latin typeface="+mj-lt"/>
              </a:rPr>
              <a:t>Patrimoffice</a:t>
            </a:r>
            <a:r>
              <a:rPr lang="en-US" sz="900" b="1" dirty="0">
                <a:latin typeface="+mj-lt"/>
              </a:rPr>
              <a:t> (01/2018-present) : </a:t>
            </a:r>
            <a:r>
              <a:rPr lang="en-US" sz="800" i="1" dirty="0">
                <a:latin typeface="+mj-lt"/>
              </a:rPr>
              <a:t>Former CEO at Gresham (10/2010-12/2016), former Directeur du </a:t>
            </a:r>
            <a:r>
              <a:rPr lang="en-US" sz="800" i="1" dirty="0" err="1">
                <a:latin typeface="+mj-lt"/>
              </a:rPr>
              <a:t>marché</a:t>
            </a:r>
            <a:r>
              <a:rPr lang="en-US" sz="800" i="1" dirty="0">
                <a:latin typeface="+mj-lt"/>
              </a:rPr>
              <a:t> de </a:t>
            </a:r>
            <a:r>
              <a:rPr lang="en-US" sz="800" i="1" dirty="0" err="1">
                <a:latin typeface="+mj-lt"/>
              </a:rPr>
              <a:t>l’épargne</a:t>
            </a:r>
            <a:r>
              <a:rPr lang="en-US" sz="800" i="1" dirty="0">
                <a:latin typeface="+mj-lt"/>
              </a:rPr>
              <a:t> et de la distribution at </a:t>
            </a:r>
            <a:r>
              <a:rPr lang="en-US" sz="800" i="1" dirty="0" err="1">
                <a:latin typeface="+mj-lt"/>
              </a:rPr>
              <a:t>Axa</a:t>
            </a:r>
            <a:r>
              <a:rPr lang="en-US" sz="800" i="1" dirty="0">
                <a:latin typeface="+mj-lt"/>
              </a:rPr>
              <a:t> (1/2008-11/2012) he is a specialist of the CGP industry.</a:t>
            </a:r>
            <a:endParaRPr lang="en-US" sz="900" b="1" dirty="0">
              <a:latin typeface="+mj-lt"/>
            </a:endParaRPr>
          </a:p>
          <a:p>
            <a:pPr marL="228600" indent="-228600" defTabSz="1163638">
              <a:spcBef>
                <a:spcPts val="400"/>
              </a:spcBef>
              <a:spcAft>
                <a:spcPts val="300"/>
              </a:spcAft>
              <a:buFont typeface="+mj-lt"/>
              <a:buAutoNum type="arabicPeriod"/>
              <a:defRPr/>
            </a:pPr>
            <a:r>
              <a:rPr lang="en-US" sz="900" b="1" dirty="0">
                <a:latin typeface="+mj-lt"/>
              </a:rPr>
              <a:t>Former </a:t>
            </a:r>
            <a:r>
              <a:rPr lang="en-US" sz="900" b="1" dirty="0" err="1">
                <a:latin typeface="+mj-lt"/>
              </a:rPr>
              <a:t>Associée</a:t>
            </a:r>
            <a:r>
              <a:rPr lang="en-US" sz="900" b="1" dirty="0">
                <a:latin typeface="+mj-lt"/>
              </a:rPr>
              <a:t> – General secretary at Cyrus Conseil </a:t>
            </a:r>
            <a:r>
              <a:rPr lang="en-US" sz="900" b="1" dirty="0" err="1">
                <a:latin typeface="+mj-lt"/>
              </a:rPr>
              <a:t>Sas</a:t>
            </a:r>
            <a:r>
              <a:rPr lang="en-US" sz="900" b="1" dirty="0">
                <a:latin typeface="+mj-lt"/>
              </a:rPr>
              <a:t>: </a:t>
            </a:r>
            <a:r>
              <a:rPr lang="en-US" sz="800" i="1" dirty="0">
                <a:latin typeface="+mj-lt"/>
              </a:rPr>
              <a:t>Former HR, Administrative and Financial Director then Secretary General of Cyrus. Now acting as a consultant specialist of the CGP industry, she has over 25 years of experience.</a:t>
            </a:r>
            <a:endParaRPr lang="en-US" sz="900" b="1" dirty="0">
              <a:latin typeface="+mj-lt"/>
            </a:endParaRPr>
          </a:p>
          <a:p>
            <a:pPr marL="228600" indent="-228600">
              <a:spcAft>
                <a:spcPts val="0"/>
              </a:spcAft>
              <a:buFont typeface="+mj-lt"/>
              <a:buAutoNum type="arabicPeriod"/>
            </a:pPr>
            <a:endParaRPr lang="en-US" sz="900" b="1" dirty="0">
              <a:latin typeface="+mj-lt"/>
            </a:endParaRPr>
          </a:p>
          <a:p>
            <a:pPr marL="228600" indent="-228600">
              <a:spcAft>
                <a:spcPts val="0"/>
              </a:spcAft>
              <a:buFont typeface="+mj-lt"/>
              <a:buAutoNum type="arabicPeriod"/>
            </a:pPr>
            <a:r>
              <a:rPr lang="en-US" sz="900" b="1" dirty="0">
                <a:latin typeface="+mj-lt"/>
              </a:rPr>
              <a:t>Directeur du </a:t>
            </a:r>
            <a:r>
              <a:rPr lang="en-US" sz="900" b="1" dirty="0" err="1">
                <a:latin typeface="+mj-lt"/>
              </a:rPr>
              <a:t>Dévelopement</a:t>
            </a:r>
            <a:r>
              <a:rPr lang="en-US" sz="900" b="1" dirty="0">
                <a:latin typeface="+mj-lt"/>
              </a:rPr>
              <a:t> de la </a:t>
            </a:r>
            <a:r>
              <a:rPr lang="en-US" sz="900" b="1" dirty="0" err="1">
                <a:latin typeface="+mj-lt"/>
              </a:rPr>
              <a:t>clientèle</a:t>
            </a:r>
            <a:r>
              <a:rPr lang="en-US" sz="900" b="1" dirty="0">
                <a:latin typeface="+mj-lt"/>
              </a:rPr>
              <a:t> </a:t>
            </a:r>
            <a:r>
              <a:rPr lang="en-US" sz="900" b="1" dirty="0" err="1">
                <a:latin typeface="+mj-lt"/>
              </a:rPr>
              <a:t>privée</a:t>
            </a:r>
            <a:r>
              <a:rPr lang="en-US" sz="900" b="1" dirty="0">
                <a:latin typeface="+mj-lt"/>
              </a:rPr>
              <a:t> at </a:t>
            </a:r>
            <a:r>
              <a:rPr lang="en-US" sz="900" b="1" dirty="0" err="1">
                <a:latin typeface="+mj-lt"/>
              </a:rPr>
              <a:t>Talence</a:t>
            </a:r>
            <a:r>
              <a:rPr lang="en-US" sz="900" b="1" dirty="0">
                <a:latin typeface="+mj-lt"/>
              </a:rPr>
              <a:t> Gestion (5/2020-present): </a:t>
            </a:r>
            <a:r>
              <a:rPr lang="en-US" sz="800" i="1" dirty="0">
                <a:latin typeface="+mj-lt"/>
              </a:rPr>
              <a:t>Former Private Banking Director at </a:t>
            </a:r>
            <a:r>
              <a:rPr lang="en-US" sz="800" i="1" dirty="0" err="1">
                <a:latin typeface="+mj-lt"/>
              </a:rPr>
              <a:t>Otea</a:t>
            </a:r>
            <a:r>
              <a:rPr lang="en-US" sz="800" i="1" dirty="0">
                <a:latin typeface="+mj-lt"/>
              </a:rPr>
              <a:t> Capital (1/2018-8/2019), Former Directeur de la Gestion </a:t>
            </a:r>
            <a:r>
              <a:rPr lang="en-US" sz="800" i="1" dirty="0" err="1">
                <a:latin typeface="+mj-lt"/>
              </a:rPr>
              <a:t>Privée</a:t>
            </a:r>
            <a:r>
              <a:rPr lang="en-US" sz="800" i="1" dirty="0">
                <a:latin typeface="+mj-lt"/>
              </a:rPr>
              <a:t> at Financière De </a:t>
            </a:r>
            <a:r>
              <a:rPr lang="en-US" sz="800" i="1" dirty="0" err="1">
                <a:latin typeface="+mj-lt"/>
              </a:rPr>
              <a:t>L'echiquier</a:t>
            </a:r>
            <a:r>
              <a:rPr lang="en-US" sz="800" i="1" dirty="0">
                <a:latin typeface="+mj-lt"/>
              </a:rPr>
              <a:t> </a:t>
            </a:r>
            <a:r>
              <a:rPr lang="en-US" sz="800" i="1" dirty="0" err="1">
                <a:latin typeface="+mj-lt"/>
              </a:rPr>
              <a:t>Oberval</a:t>
            </a:r>
            <a:r>
              <a:rPr lang="en-US" sz="800" i="1" dirty="0">
                <a:latin typeface="+mj-lt"/>
              </a:rPr>
              <a:t> </a:t>
            </a:r>
            <a:r>
              <a:rPr lang="en-US" sz="800" i="1" dirty="0" err="1">
                <a:latin typeface="+mj-lt"/>
              </a:rPr>
              <a:t>Fcp</a:t>
            </a:r>
            <a:r>
              <a:rPr lang="en-US" sz="800" i="1" dirty="0">
                <a:latin typeface="+mj-lt"/>
              </a:rPr>
              <a:t> (5/2012-7/2014), </a:t>
            </a:r>
          </a:p>
          <a:p>
            <a:pPr marL="228600" indent="-228600">
              <a:spcAft>
                <a:spcPts val="0"/>
              </a:spcAft>
              <a:buFont typeface="+mj-lt"/>
              <a:buAutoNum type="arabicPeriod"/>
            </a:pPr>
            <a:endParaRPr lang="en-US" sz="800" i="1" dirty="0">
              <a:latin typeface="+mj-lt"/>
            </a:endParaRPr>
          </a:p>
          <a:p>
            <a:pPr marL="228600" indent="-228600">
              <a:spcAft>
                <a:spcPts val="0"/>
              </a:spcAft>
              <a:buFont typeface="+mj-lt"/>
              <a:buAutoNum type="arabicPeriod"/>
            </a:pPr>
            <a:r>
              <a:rPr lang="en-US" sz="900" b="1" dirty="0">
                <a:latin typeface="+mj-lt"/>
              </a:rPr>
              <a:t>Business Development at </a:t>
            </a:r>
            <a:r>
              <a:rPr lang="en-US" sz="900" b="1" dirty="0" err="1">
                <a:latin typeface="+mj-lt"/>
              </a:rPr>
              <a:t>Manymore</a:t>
            </a:r>
            <a:r>
              <a:rPr lang="en-US" sz="900" b="1" dirty="0">
                <a:latin typeface="+mj-lt"/>
              </a:rPr>
              <a:t> (2019-present): </a:t>
            </a:r>
            <a:r>
              <a:rPr lang="en-US" sz="800" i="1" dirty="0">
                <a:latin typeface="+mj-lt"/>
              </a:rPr>
              <a:t>More than 7 years of experience in the CGP industry</a:t>
            </a:r>
          </a:p>
          <a:p>
            <a:pPr marL="228600" indent="-228600">
              <a:spcAft>
                <a:spcPts val="0"/>
              </a:spcAft>
              <a:buFont typeface="+mj-lt"/>
              <a:buAutoNum type="arabicPeriod"/>
            </a:pPr>
            <a:endParaRPr lang="en-US" sz="800" i="1" dirty="0">
              <a:latin typeface="+mj-lt"/>
            </a:endParaRPr>
          </a:p>
          <a:p>
            <a:pPr marL="228600" indent="-228600">
              <a:spcAft>
                <a:spcPts val="0"/>
              </a:spcAft>
              <a:buFont typeface="+mj-lt"/>
              <a:buAutoNum type="arabicPeriod"/>
            </a:pPr>
            <a:r>
              <a:rPr lang="en-US" sz="900" b="1">
                <a:latin typeface="+mj-lt"/>
              </a:rPr>
              <a:t>Pierre-Laurent FLEURY - President at </a:t>
            </a:r>
            <a:r>
              <a:rPr lang="en-US" sz="900" b="1" dirty="0" err="1">
                <a:latin typeface="+mj-lt"/>
              </a:rPr>
              <a:t>Manymore</a:t>
            </a:r>
            <a:r>
              <a:rPr lang="en-US" sz="900" b="1" dirty="0">
                <a:latin typeface="+mj-lt"/>
              </a:rPr>
              <a:t> (1/2006-présent)</a:t>
            </a:r>
            <a:endParaRPr lang="en-US" sz="800" b="1" i="1" dirty="0">
              <a:latin typeface="+mj-lt"/>
            </a:endParaRPr>
          </a:p>
          <a:p>
            <a:pPr marL="228600" indent="-228600">
              <a:spcAft>
                <a:spcPts val="0"/>
              </a:spcAft>
              <a:buFont typeface="+mj-lt"/>
              <a:buAutoNum type="arabicPeriod"/>
            </a:pPr>
            <a:endParaRPr lang="en-US" sz="800" b="1" i="1" dirty="0">
              <a:latin typeface="+mj-lt"/>
            </a:endParaRPr>
          </a:p>
          <a:p>
            <a:pPr marL="228600" indent="-228600">
              <a:spcAft>
                <a:spcPts val="0"/>
              </a:spcAft>
              <a:buFont typeface="+mj-lt"/>
              <a:buAutoNum type="arabicPeriod"/>
            </a:pPr>
            <a:r>
              <a:rPr lang="en-US" sz="900" b="1" dirty="0">
                <a:latin typeface="+mj-lt"/>
              </a:rPr>
              <a:t>Malte </a:t>
            </a:r>
            <a:r>
              <a:rPr lang="en-US" sz="900" b="1" dirty="0" err="1">
                <a:latin typeface="+mj-lt"/>
              </a:rPr>
              <a:t>Berresheim</a:t>
            </a:r>
            <a:r>
              <a:rPr lang="en-US" sz="900" b="1" dirty="0">
                <a:latin typeface="+mj-lt"/>
              </a:rPr>
              <a:t> - Former Founders' Associate at N26 </a:t>
            </a:r>
            <a:r>
              <a:rPr lang="en-US" sz="900" b="1" dirty="0" err="1">
                <a:latin typeface="+mj-lt"/>
              </a:rPr>
              <a:t>Gmbh</a:t>
            </a:r>
            <a:r>
              <a:rPr lang="en-US" sz="900" b="1" dirty="0">
                <a:latin typeface="+mj-lt"/>
              </a:rPr>
              <a:t> (9/2017-9/2018): </a:t>
            </a:r>
            <a:r>
              <a:rPr lang="en-US" sz="800" i="1" dirty="0">
                <a:latin typeface="+mj-lt"/>
              </a:rPr>
              <a:t>Malte </a:t>
            </a:r>
            <a:r>
              <a:rPr lang="en-US" sz="800" i="1" dirty="0" err="1">
                <a:latin typeface="+mj-lt"/>
              </a:rPr>
              <a:t>Berresheim</a:t>
            </a:r>
            <a:r>
              <a:rPr lang="en-US" sz="800" i="1" dirty="0">
                <a:latin typeface="+mj-lt"/>
              </a:rPr>
              <a:t> was one of the early Founders Associate at N26 in 2017, and notably set up operations in the US.</a:t>
            </a:r>
          </a:p>
          <a:p>
            <a:pPr marL="228600" indent="-228600">
              <a:spcAft>
                <a:spcPts val="0"/>
              </a:spcAft>
              <a:buFont typeface="+mj-lt"/>
              <a:buAutoNum type="arabicPeriod"/>
            </a:pPr>
            <a:endParaRPr lang="en-US" sz="800" i="1" dirty="0">
              <a:latin typeface="+mj-lt"/>
            </a:endParaRPr>
          </a:p>
          <a:p>
            <a:pPr marL="228600" indent="-228600">
              <a:buFont typeface="+mj-lt"/>
              <a:buAutoNum type="arabicPeriod"/>
            </a:pPr>
            <a:r>
              <a:rPr lang="en-US" sz="900" b="1" dirty="0">
                <a:latin typeface="+mj-lt"/>
              </a:rPr>
              <a:t>Pierre-Laurent FLEURY - President at </a:t>
            </a:r>
            <a:r>
              <a:rPr lang="en-US" sz="900" b="1" dirty="0" err="1">
                <a:latin typeface="+mj-lt"/>
              </a:rPr>
              <a:t>Manymore</a:t>
            </a:r>
            <a:r>
              <a:rPr lang="en-US" sz="900" b="1" dirty="0">
                <a:latin typeface="+mj-lt"/>
              </a:rPr>
              <a:t> (1/2006-présent) </a:t>
            </a:r>
            <a:r>
              <a:rPr lang="en-US" sz="800" i="1" dirty="0">
                <a:latin typeface="+mj-lt"/>
              </a:rPr>
              <a:t>[second interview]</a:t>
            </a:r>
            <a:endParaRPr lang="en-US" sz="700" i="1" dirty="0">
              <a:latin typeface="+mj-lt"/>
            </a:endParaRPr>
          </a:p>
          <a:p>
            <a:pPr marL="228600" indent="-228600">
              <a:spcAft>
                <a:spcPts val="0"/>
              </a:spcAft>
              <a:buFont typeface="+mj-lt"/>
              <a:buAutoNum type="arabicPeriod"/>
            </a:pPr>
            <a:endParaRPr lang="en-US" sz="900" b="1" dirty="0">
              <a:latin typeface="+mj-lt"/>
            </a:endParaRPr>
          </a:p>
          <a:p>
            <a:pPr marL="228600" indent="-228600">
              <a:spcAft>
                <a:spcPts val="0"/>
              </a:spcAft>
              <a:buFont typeface="+mj-lt"/>
              <a:buAutoNum type="arabicPeriod"/>
            </a:pPr>
            <a:endParaRPr lang="en-US" sz="900" b="1" dirty="0">
              <a:latin typeface="+mj-lt"/>
            </a:endParaRPr>
          </a:p>
          <a:p>
            <a:pPr marL="228600" indent="-228600">
              <a:spcAft>
                <a:spcPts val="0"/>
              </a:spcAft>
              <a:buFont typeface="+mj-lt"/>
              <a:buAutoNum type="arabicPeriod"/>
            </a:pPr>
            <a:endParaRPr lang="en-US" sz="800" i="1" dirty="0">
              <a:latin typeface="+mj-lt"/>
            </a:endParaRPr>
          </a:p>
          <a:p>
            <a:pPr>
              <a:spcAft>
                <a:spcPts val="0"/>
              </a:spcAft>
            </a:pPr>
            <a:endParaRPr lang="en-US" sz="800" i="1" dirty="0">
              <a:latin typeface="+mj-lt"/>
            </a:endParaRPr>
          </a:p>
          <a:p>
            <a:pPr>
              <a:spcAft>
                <a:spcPts val="0"/>
              </a:spcAft>
            </a:pPr>
            <a:endParaRPr lang="en-US" sz="900" b="1" dirty="0">
              <a:latin typeface="+mj-lt"/>
            </a:endParaRPr>
          </a:p>
          <a:p>
            <a:pPr>
              <a:spcAft>
                <a:spcPts val="0"/>
              </a:spcAft>
            </a:pPr>
            <a:endParaRPr lang="en-US" sz="900" b="1" dirty="0">
              <a:latin typeface="+mj-lt"/>
            </a:endParaRPr>
          </a:p>
          <a:p>
            <a:pPr>
              <a:spcAft>
                <a:spcPts val="0"/>
              </a:spcAft>
            </a:pPr>
            <a:endParaRPr lang="en-US" sz="900" b="1" dirty="0">
              <a:latin typeface="+mj-lt"/>
            </a:endParaRPr>
          </a:p>
        </p:txBody>
      </p:sp>
      <p:sp>
        <p:nvSpPr>
          <p:cNvPr id="43" name="ZoneTexte 42">
            <a:extLst>
              <a:ext uri="{FF2B5EF4-FFF2-40B4-BE49-F238E27FC236}">
                <a16:creationId xmlns:a16="http://schemas.microsoft.com/office/drawing/2014/main" id="{C0AF0BD1-EE99-4A93-881A-71BE4821E6F1}"/>
              </a:ext>
            </a:extLst>
          </p:cNvPr>
          <p:cNvSpPr txBox="1"/>
          <p:nvPr/>
        </p:nvSpPr>
        <p:spPr>
          <a:xfrm>
            <a:off x="5162814" y="1319345"/>
            <a:ext cx="4496782" cy="2569934"/>
          </a:xfrm>
          <a:prstGeom prst="rect">
            <a:avLst/>
          </a:prstGeom>
          <a:noFill/>
        </p:spPr>
        <p:txBody>
          <a:bodyPr wrap="square" rtlCol="0">
            <a:spAutoFit/>
          </a:bodyPr>
          <a:lstStyle/>
          <a:p>
            <a:pPr lvl="0">
              <a:spcBef>
                <a:spcPts val="0"/>
              </a:spcBef>
              <a:spcAft>
                <a:spcPts val="600"/>
              </a:spcAft>
              <a:defRPr/>
            </a:pPr>
            <a:r>
              <a:rPr lang="en-US" sz="1000">
                <a:solidFill>
                  <a:srgbClr val="009DB0"/>
                </a:solidFill>
                <a:latin typeface="+mj-lt"/>
              </a:rPr>
              <a:t>Materials provided by APAX as part of process:</a:t>
            </a:r>
          </a:p>
          <a:p>
            <a:pPr marL="171450" lvl="0" indent="-171450">
              <a:spcBef>
                <a:spcPts val="0"/>
              </a:spcBef>
              <a:spcAft>
                <a:spcPts val="600"/>
              </a:spcAft>
              <a:buFont typeface="Arial" panose="020B0604020202020204" pitchFamily="34" charset="0"/>
              <a:buChar char="•"/>
              <a:defRPr/>
            </a:pPr>
            <a:r>
              <a:rPr lang="en-US" sz="900">
                <a:latin typeface="+mj-lt"/>
              </a:rPr>
              <a:t>EY - APAX IM</a:t>
            </a:r>
          </a:p>
          <a:p>
            <a:pPr marL="171450" lvl="0" indent="-171450">
              <a:spcBef>
                <a:spcPts val="0"/>
              </a:spcBef>
              <a:spcAft>
                <a:spcPts val="600"/>
              </a:spcAft>
              <a:buFont typeface="Arial" panose="020B0604020202020204" pitchFamily="34" charset="0"/>
              <a:buChar char="•"/>
              <a:defRPr/>
            </a:pPr>
            <a:r>
              <a:rPr lang="en-US" sz="900">
                <a:latin typeface="+mj-lt"/>
              </a:rPr>
              <a:t>Oliver Wyman – </a:t>
            </a:r>
            <a:r>
              <a:rPr lang="en-US" sz="900" i="1">
                <a:latin typeface="+mj-lt"/>
              </a:rPr>
              <a:t>Market Study on the French IFAs’ industry</a:t>
            </a:r>
          </a:p>
          <a:p>
            <a:pPr marL="171450" lvl="0" indent="-171450">
              <a:spcBef>
                <a:spcPts val="0"/>
              </a:spcBef>
              <a:spcAft>
                <a:spcPts val="600"/>
              </a:spcAft>
              <a:buFont typeface="Arial" panose="020B0604020202020204" pitchFamily="34" charset="0"/>
              <a:buChar char="•"/>
              <a:defRPr/>
            </a:pPr>
            <a:endParaRPr lang="en-US" sz="1000">
              <a:solidFill>
                <a:srgbClr val="009DB0"/>
              </a:solidFill>
              <a:latin typeface="+mj-lt"/>
            </a:endParaRPr>
          </a:p>
          <a:p>
            <a:pPr lvl="0">
              <a:spcBef>
                <a:spcPts val="0"/>
              </a:spcBef>
              <a:spcAft>
                <a:spcPts val="600"/>
              </a:spcAft>
              <a:defRPr/>
            </a:pPr>
            <a:r>
              <a:rPr lang="en-US" sz="1000">
                <a:solidFill>
                  <a:srgbClr val="009DB0"/>
                </a:solidFill>
                <a:latin typeface="+mj-lt"/>
              </a:rPr>
              <a:t>Other reference materials:</a:t>
            </a:r>
          </a:p>
          <a:p>
            <a:pPr marL="171450" indent="-171450">
              <a:spcBef>
                <a:spcPts val="0"/>
              </a:spcBef>
              <a:spcAft>
                <a:spcPts val="600"/>
              </a:spcAft>
              <a:buFont typeface="Arial" panose="020B0604020202020204" pitchFamily="34" charset="0"/>
              <a:buChar char="•"/>
              <a:defRPr/>
            </a:pPr>
            <a:r>
              <a:rPr lang="en-US" sz="900">
                <a:latin typeface="+mj-lt"/>
              </a:rPr>
              <a:t>ANACOFI </a:t>
            </a:r>
            <a:r>
              <a:rPr lang="en-US" sz="900" i="1">
                <a:latin typeface="+mj-lt"/>
              </a:rPr>
              <a:t>– </a:t>
            </a:r>
            <a:r>
              <a:rPr lang="en-US" sz="900" i="1" err="1">
                <a:latin typeface="+mj-lt"/>
              </a:rPr>
              <a:t>Observatoire</a:t>
            </a:r>
            <a:r>
              <a:rPr lang="en-US" sz="900" i="1">
                <a:latin typeface="+mj-lt"/>
              </a:rPr>
              <a:t> du digital 2019</a:t>
            </a:r>
          </a:p>
          <a:p>
            <a:pPr marL="171450" indent="-171450">
              <a:spcAft>
                <a:spcPts val="600"/>
              </a:spcAft>
              <a:buFont typeface="Arial" panose="020B0604020202020204" pitchFamily="34" charset="0"/>
              <a:buChar char="•"/>
              <a:defRPr/>
            </a:pPr>
            <a:r>
              <a:rPr lang="en-US" sz="900" i="1">
                <a:latin typeface="+mj-lt"/>
              </a:rPr>
              <a:t>Argus de </a:t>
            </a:r>
            <a:r>
              <a:rPr lang="en-US" sz="900" i="1" err="1">
                <a:latin typeface="+mj-lt"/>
              </a:rPr>
              <a:t>l’assurance</a:t>
            </a:r>
            <a:r>
              <a:rPr lang="en-US" sz="900" i="1">
                <a:latin typeface="+mj-lt"/>
              </a:rPr>
              <a:t> </a:t>
            </a:r>
            <a:r>
              <a:rPr lang="en-US" sz="900">
                <a:latin typeface="+mj-lt"/>
              </a:rPr>
              <a:t>website</a:t>
            </a:r>
          </a:p>
          <a:p>
            <a:pPr marL="171450" indent="-171450">
              <a:spcAft>
                <a:spcPts val="600"/>
              </a:spcAft>
              <a:buFont typeface="Arial" panose="020B0604020202020204" pitchFamily="34" charset="0"/>
              <a:buChar char="•"/>
              <a:defRPr/>
            </a:pPr>
            <a:r>
              <a:rPr lang="en-US" sz="900">
                <a:latin typeface="+mj-lt"/>
              </a:rPr>
              <a:t>BCG –</a:t>
            </a:r>
            <a:r>
              <a:rPr lang="en-US" sz="900" i="1">
                <a:latin typeface="+mj-lt"/>
              </a:rPr>
              <a:t> Global Digital Wealth Management Report 2019-2020</a:t>
            </a:r>
          </a:p>
          <a:p>
            <a:pPr marL="171450" indent="-171450">
              <a:spcBef>
                <a:spcPts val="0"/>
              </a:spcBef>
              <a:spcAft>
                <a:spcPts val="600"/>
              </a:spcAft>
              <a:buFont typeface="Arial" panose="020B0604020202020204" pitchFamily="34" charset="0"/>
              <a:buChar char="•"/>
              <a:defRPr/>
            </a:pPr>
            <a:r>
              <a:rPr lang="en-US" sz="900">
                <a:latin typeface="+mj-lt"/>
              </a:rPr>
              <a:t>Deloitte </a:t>
            </a:r>
            <a:r>
              <a:rPr lang="en-US" sz="900" i="1">
                <a:latin typeface="+mj-lt"/>
              </a:rPr>
              <a:t>– The digital wealth manager of the Future</a:t>
            </a:r>
          </a:p>
          <a:p>
            <a:pPr marL="171450" indent="-171450">
              <a:spcAft>
                <a:spcPts val="600"/>
              </a:spcAft>
              <a:buFont typeface="Arial" panose="020B0604020202020204" pitchFamily="34" charset="0"/>
              <a:buChar char="•"/>
              <a:defRPr/>
            </a:pPr>
            <a:r>
              <a:rPr lang="en-US" sz="900">
                <a:latin typeface="+mj-lt"/>
              </a:rPr>
              <a:t>KPMG – </a:t>
            </a:r>
            <a:r>
              <a:rPr lang="en-US" sz="900" i="1">
                <a:latin typeface="+mj-lt"/>
              </a:rPr>
              <a:t>Panorama des </a:t>
            </a:r>
            <a:r>
              <a:rPr lang="en-US" sz="900" i="1" err="1">
                <a:latin typeface="+mj-lt"/>
              </a:rPr>
              <a:t>néobanques</a:t>
            </a:r>
            <a:r>
              <a:rPr lang="en-US" sz="900" i="1">
                <a:latin typeface="+mj-lt"/>
              </a:rPr>
              <a:t> </a:t>
            </a:r>
            <a:r>
              <a:rPr lang="en-US" sz="900" i="1" err="1">
                <a:latin typeface="+mj-lt"/>
              </a:rPr>
              <a:t>en</a:t>
            </a:r>
            <a:r>
              <a:rPr lang="en-US" sz="900" i="1">
                <a:latin typeface="+mj-lt"/>
              </a:rPr>
              <a:t> France 2019</a:t>
            </a:r>
          </a:p>
          <a:p>
            <a:pPr marL="171450" indent="-171450">
              <a:spcBef>
                <a:spcPts val="0"/>
              </a:spcBef>
              <a:spcAft>
                <a:spcPts val="600"/>
              </a:spcAft>
              <a:buFont typeface="Arial" panose="020B0604020202020204" pitchFamily="34" charset="0"/>
              <a:buChar char="•"/>
              <a:defRPr/>
            </a:pPr>
            <a:r>
              <a:rPr lang="en-US" sz="900">
                <a:latin typeface="+mj-lt"/>
              </a:rPr>
              <a:t>McKinsey – </a:t>
            </a:r>
            <a:r>
              <a:rPr lang="en-US" sz="900" i="1">
                <a:latin typeface="+mj-lt"/>
              </a:rPr>
              <a:t>Global Wealth &amp; Asset Management 2018 &amp; North American wealth in 2030 (2020)</a:t>
            </a:r>
          </a:p>
        </p:txBody>
      </p:sp>
      <p:sp>
        <p:nvSpPr>
          <p:cNvPr id="2" name="Rectangle 1">
            <a:extLst>
              <a:ext uri="{FF2B5EF4-FFF2-40B4-BE49-F238E27FC236}">
                <a16:creationId xmlns:a16="http://schemas.microsoft.com/office/drawing/2014/main" id="{21A480E3-4FEE-438F-96CF-9DA211B8727A}"/>
              </a:ext>
            </a:extLst>
          </p:cNvPr>
          <p:cNvSpPr/>
          <p:nvPr/>
        </p:nvSpPr>
        <p:spPr bwMode="auto">
          <a:xfrm>
            <a:off x="704529" y="6596160"/>
            <a:ext cx="1532496" cy="2406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chemeClr val="tx1"/>
                </a:solidFill>
                <a:effectLst/>
                <a:latin typeface="+mj-lt"/>
              </a:rPr>
              <a:t>*GLG contacts</a:t>
            </a:r>
          </a:p>
        </p:txBody>
      </p:sp>
      <p:cxnSp>
        <p:nvCxnSpPr>
          <p:cNvPr id="51" name="Connecteur droit 14">
            <a:extLst>
              <a:ext uri="{FF2B5EF4-FFF2-40B4-BE49-F238E27FC236}">
                <a16:creationId xmlns:a16="http://schemas.microsoft.com/office/drawing/2014/main" id="{D36858FA-9223-4EE8-8772-B08A4AD8BA39}"/>
              </a:ext>
            </a:extLst>
          </p:cNvPr>
          <p:cNvCxnSpPr>
            <a:cxnSpLocks/>
          </p:cNvCxnSpPr>
          <p:nvPr/>
        </p:nvCxnSpPr>
        <p:spPr bwMode="auto">
          <a:xfrm>
            <a:off x="5112584" y="4255754"/>
            <a:ext cx="4596839"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52" name="ZoneTexte 16">
            <a:extLst>
              <a:ext uri="{FF2B5EF4-FFF2-40B4-BE49-F238E27FC236}">
                <a16:creationId xmlns:a16="http://schemas.microsoft.com/office/drawing/2014/main" id="{C49AAD3B-B827-4A48-B792-18AAB50FC94A}"/>
              </a:ext>
            </a:extLst>
          </p:cNvPr>
          <p:cNvSpPr txBox="1"/>
          <p:nvPr/>
        </p:nvSpPr>
        <p:spPr>
          <a:xfrm>
            <a:off x="5484346" y="3934856"/>
            <a:ext cx="4344817" cy="261610"/>
          </a:xfrm>
          <a:prstGeom prst="rect">
            <a:avLst/>
          </a:prstGeom>
          <a:noFill/>
        </p:spPr>
        <p:txBody>
          <a:bodyPr wrap="square" rtlCol="0">
            <a:spAutoFit/>
          </a:bodyPr>
          <a:lstStyle/>
          <a:p>
            <a:pPr lvl="0">
              <a:spcBef>
                <a:spcPts val="600"/>
              </a:spcBef>
              <a:spcAft>
                <a:spcPts val="0"/>
              </a:spcAft>
              <a:defRPr/>
            </a:pPr>
            <a:r>
              <a:rPr lang="en-US" sz="1100" b="1">
                <a:solidFill>
                  <a:srgbClr val="009DB0"/>
                </a:solidFill>
                <a:latin typeface="+mj-lt"/>
              </a:rPr>
              <a:t>Expert interviews conducted by eleven</a:t>
            </a:r>
          </a:p>
        </p:txBody>
      </p:sp>
      <p:grpSp>
        <p:nvGrpSpPr>
          <p:cNvPr id="53" name="Group 8">
            <a:extLst>
              <a:ext uri="{FF2B5EF4-FFF2-40B4-BE49-F238E27FC236}">
                <a16:creationId xmlns:a16="http://schemas.microsoft.com/office/drawing/2014/main" id="{4C2B11C1-2881-419D-846E-3CA2F34C08FA}"/>
              </a:ext>
            </a:extLst>
          </p:cNvPr>
          <p:cNvGrpSpPr>
            <a:grpSpLocks noChangeAspect="1"/>
          </p:cNvGrpSpPr>
          <p:nvPr/>
        </p:nvGrpSpPr>
        <p:grpSpPr bwMode="auto">
          <a:xfrm>
            <a:off x="5281228" y="3957661"/>
            <a:ext cx="216001" cy="216000"/>
            <a:chOff x="-1" y="0"/>
            <a:chExt cx="77" cy="77"/>
          </a:xfrm>
          <a:solidFill>
            <a:srgbClr val="009DB0"/>
          </a:solidFill>
        </p:grpSpPr>
        <p:sp>
          <p:nvSpPr>
            <p:cNvPr id="54" name="Freeform 9">
              <a:extLst>
                <a:ext uri="{FF2B5EF4-FFF2-40B4-BE49-F238E27FC236}">
                  <a16:creationId xmlns:a16="http://schemas.microsoft.com/office/drawing/2014/main" id="{8D89C15D-D0F3-4CB6-AAD5-08D2804D54C5}"/>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5" name="Freeform 10">
              <a:extLst>
                <a:ext uri="{FF2B5EF4-FFF2-40B4-BE49-F238E27FC236}">
                  <a16:creationId xmlns:a16="http://schemas.microsoft.com/office/drawing/2014/main" id="{42A6770E-6545-478F-8374-2180E8AF60E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56" name="ZoneTexte 29">
            <a:extLst>
              <a:ext uri="{FF2B5EF4-FFF2-40B4-BE49-F238E27FC236}">
                <a16:creationId xmlns:a16="http://schemas.microsoft.com/office/drawing/2014/main" id="{3F0B14AD-FFF0-49A6-A5B2-1148C84CB7AE}"/>
              </a:ext>
            </a:extLst>
          </p:cNvPr>
          <p:cNvSpPr txBox="1"/>
          <p:nvPr/>
        </p:nvSpPr>
        <p:spPr>
          <a:xfrm>
            <a:off x="5252265" y="4318245"/>
            <a:ext cx="4330223" cy="2044485"/>
          </a:xfrm>
          <a:prstGeom prst="rect">
            <a:avLst/>
          </a:prstGeom>
          <a:noFill/>
        </p:spPr>
        <p:txBody>
          <a:bodyPr wrap="square" rtlCol="0">
            <a:noAutofit/>
          </a:bodyPr>
          <a:lstStyle/>
          <a:p>
            <a:pPr marL="228600" indent="-228600" defTabSz="1163638">
              <a:spcBef>
                <a:spcPts val="400"/>
              </a:spcBef>
              <a:spcAft>
                <a:spcPts val="800"/>
              </a:spcAft>
              <a:buAutoNum type="arabicPeriod"/>
              <a:defRPr/>
            </a:pPr>
            <a:r>
              <a:rPr lang="en-US" sz="900" b="1">
                <a:latin typeface="+mj-lt"/>
              </a:rPr>
              <a:t>Chartered Accountant: </a:t>
            </a:r>
            <a:r>
              <a:rPr lang="en-US" sz="800" i="1">
                <a:latin typeface="+mj-lt"/>
              </a:rPr>
              <a:t>Chartered accountant and external auditor</a:t>
            </a:r>
          </a:p>
          <a:p>
            <a:pPr marL="228600" indent="-228600" defTabSz="1163638">
              <a:spcBef>
                <a:spcPts val="400"/>
              </a:spcBef>
              <a:spcAft>
                <a:spcPts val="800"/>
              </a:spcAft>
              <a:buAutoNum type="arabicPeriod"/>
              <a:defRPr/>
            </a:pPr>
            <a:r>
              <a:rPr lang="en-US" sz="900" b="1">
                <a:latin typeface="+mj-lt"/>
              </a:rPr>
              <a:t>Olivier </a:t>
            </a:r>
            <a:r>
              <a:rPr lang="en-US" sz="900" b="1" err="1">
                <a:latin typeface="+mj-lt"/>
              </a:rPr>
              <a:t>Rabian</a:t>
            </a:r>
            <a:r>
              <a:rPr lang="en-US" sz="800" i="1">
                <a:latin typeface="+mj-lt"/>
              </a:rPr>
              <a:t>: CGP at </a:t>
            </a:r>
            <a:r>
              <a:rPr lang="en-US" sz="800" i="1" err="1">
                <a:latin typeface="+mj-lt"/>
              </a:rPr>
              <a:t>Expertis</a:t>
            </a:r>
            <a:r>
              <a:rPr lang="en-US" sz="800" i="1">
                <a:latin typeface="+mj-lt"/>
              </a:rPr>
              <a:t>  </a:t>
            </a:r>
          </a:p>
          <a:p>
            <a:pPr marL="228600" indent="-228600" defTabSz="1163638">
              <a:spcBef>
                <a:spcPts val="400"/>
              </a:spcBef>
              <a:spcAft>
                <a:spcPts val="800"/>
              </a:spcAft>
              <a:buAutoNum type="arabicPeriod"/>
              <a:defRPr/>
            </a:pPr>
            <a:r>
              <a:rPr lang="en-US" sz="900" b="1">
                <a:latin typeface="+mj-lt"/>
              </a:rPr>
              <a:t>Nicolas Blenny:</a:t>
            </a:r>
            <a:r>
              <a:rPr lang="en-US" sz="800" i="1">
                <a:latin typeface="+mj-lt"/>
              </a:rPr>
              <a:t> </a:t>
            </a:r>
            <a:r>
              <a:rPr lang="en-US" sz="800" i="1" err="1">
                <a:latin typeface="+mj-lt"/>
              </a:rPr>
              <a:t>Conseiller</a:t>
            </a:r>
            <a:r>
              <a:rPr lang="en-US" sz="800" i="1">
                <a:latin typeface="+mj-lt"/>
              </a:rPr>
              <a:t> </a:t>
            </a:r>
            <a:r>
              <a:rPr lang="en-US" sz="800" i="1" err="1">
                <a:latin typeface="+mj-lt"/>
              </a:rPr>
              <a:t>en</a:t>
            </a:r>
            <a:r>
              <a:rPr lang="en-US" sz="800" i="1">
                <a:latin typeface="+mj-lt"/>
              </a:rPr>
              <a:t> </a:t>
            </a:r>
            <a:r>
              <a:rPr lang="en-US" sz="800" i="1" err="1">
                <a:latin typeface="+mj-lt"/>
              </a:rPr>
              <a:t>investissements</a:t>
            </a:r>
            <a:r>
              <a:rPr lang="en-US" sz="800" i="1">
                <a:latin typeface="+mj-lt"/>
              </a:rPr>
              <a:t> financiers</a:t>
            </a:r>
          </a:p>
          <a:p>
            <a:pPr marL="228600" indent="-228600" defTabSz="1163638">
              <a:spcBef>
                <a:spcPts val="400"/>
              </a:spcBef>
              <a:spcAft>
                <a:spcPts val="800"/>
              </a:spcAft>
              <a:buAutoNum type="arabicPeriod"/>
              <a:defRPr/>
            </a:pPr>
            <a:r>
              <a:rPr lang="en-US" sz="900" b="1">
                <a:latin typeface="+mj-lt"/>
              </a:rPr>
              <a:t>Bruno N. et Maxime K.:</a:t>
            </a:r>
            <a:r>
              <a:rPr lang="en-US" sz="900" i="1">
                <a:latin typeface="+mj-lt"/>
              </a:rPr>
              <a:t> CG</a:t>
            </a:r>
          </a:p>
          <a:p>
            <a:pPr marL="228600" indent="-228600" defTabSz="1163638">
              <a:spcBef>
                <a:spcPts val="400"/>
              </a:spcBef>
              <a:spcAft>
                <a:spcPts val="800"/>
              </a:spcAft>
              <a:buAutoNum type="arabicPeriod"/>
              <a:defRPr/>
            </a:pPr>
            <a:r>
              <a:rPr lang="en-US" sz="900" b="1">
                <a:latin typeface="+mj-lt"/>
              </a:rPr>
              <a:t>Nicolas Montes Edwards</a:t>
            </a:r>
            <a:r>
              <a:rPr lang="en-US" sz="900" i="1">
                <a:latin typeface="+mj-lt"/>
              </a:rPr>
              <a:t>: Managing Director France at </a:t>
            </a:r>
            <a:r>
              <a:rPr lang="en-US" sz="900" i="1" err="1">
                <a:latin typeface="+mj-lt"/>
              </a:rPr>
              <a:t>Finleap</a:t>
            </a:r>
            <a:endParaRPr lang="en-US" sz="900" i="1">
              <a:latin typeface="+mj-lt"/>
            </a:endParaRPr>
          </a:p>
          <a:p>
            <a:pPr marL="228600" indent="-228600" defTabSz="1163638">
              <a:spcBef>
                <a:spcPts val="400"/>
              </a:spcBef>
              <a:spcAft>
                <a:spcPts val="800"/>
              </a:spcAft>
              <a:buAutoNum type="arabicPeriod"/>
              <a:defRPr/>
            </a:pPr>
            <a:r>
              <a:rPr lang="en-US" sz="900" b="1">
                <a:latin typeface="+mj-lt"/>
              </a:rPr>
              <a:t>Guillaume </a:t>
            </a:r>
            <a:r>
              <a:rPr lang="en-US" sz="900" b="1" err="1">
                <a:latin typeface="+mj-lt"/>
              </a:rPr>
              <a:t>Piard</a:t>
            </a:r>
            <a:r>
              <a:rPr lang="en-US" sz="900" b="1">
                <a:latin typeface="+mj-lt"/>
              </a:rPr>
              <a:t>:</a:t>
            </a:r>
            <a:r>
              <a:rPr lang="en-US" sz="800" i="1">
                <a:latin typeface="+mj-lt"/>
              </a:rPr>
              <a:t> </a:t>
            </a:r>
            <a:r>
              <a:rPr lang="en-US" sz="800" i="1" err="1">
                <a:latin typeface="+mj-lt"/>
              </a:rPr>
              <a:t>Fondateur</a:t>
            </a:r>
            <a:r>
              <a:rPr lang="en-US" sz="800" i="1">
                <a:latin typeface="+mj-lt"/>
              </a:rPr>
              <a:t> &amp; CRO at Nalo (scheduled on July 21th) </a:t>
            </a:r>
          </a:p>
          <a:p>
            <a:pPr marL="228600" indent="-228600" defTabSz="1163638">
              <a:spcBef>
                <a:spcPts val="400"/>
              </a:spcBef>
              <a:spcAft>
                <a:spcPts val="800"/>
              </a:spcAft>
              <a:buAutoNum type="arabicPeriod"/>
              <a:defRPr/>
            </a:pPr>
            <a:endParaRPr lang="en-US" sz="800" i="1">
              <a:latin typeface="+mj-lt"/>
            </a:endParaRPr>
          </a:p>
        </p:txBody>
      </p:sp>
      <p:sp>
        <p:nvSpPr>
          <p:cNvPr id="58" name="Freeform 5">
            <a:extLst>
              <a:ext uri="{FF2B5EF4-FFF2-40B4-BE49-F238E27FC236}">
                <a16:creationId xmlns:a16="http://schemas.microsoft.com/office/drawing/2014/main" id="{4F1BE529-356D-4892-8B28-CD5041A4FD8D}"/>
              </a:ext>
            </a:extLst>
          </p:cNvPr>
          <p:cNvSpPr>
            <a:spLocks noEditPoints="1"/>
          </p:cNvSpPr>
          <p:nvPr/>
        </p:nvSpPr>
        <p:spPr bwMode="auto">
          <a:xfrm>
            <a:off x="341616" y="1362549"/>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 name="Freeform 5">
            <a:extLst>
              <a:ext uri="{FF2B5EF4-FFF2-40B4-BE49-F238E27FC236}">
                <a16:creationId xmlns:a16="http://schemas.microsoft.com/office/drawing/2014/main" id="{1F5345DF-A3A2-46EB-8A92-02588824AA3B}"/>
              </a:ext>
            </a:extLst>
          </p:cNvPr>
          <p:cNvSpPr>
            <a:spLocks noEditPoints="1"/>
          </p:cNvSpPr>
          <p:nvPr/>
        </p:nvSpPr>
        <p:spPr bwMode="auto">
          <a:xfrm>
            <a:off x="5081961" y="4366023"/>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5">
            <a:extLst>
              <a:ext uri="{FF2B5EF4-FFF2-40B4-BE49-F238E27FC236}">
                <a16:creationId xmlns:a16="http://schemas.microsoft.com/office/drawing/2014/main" id="{7FBD7AE6-F3EE-4231-95E5-896BE0A7DD1C}"/>
              </a:ext>
            </a:extLst>
          </p:cNvPr>
          <p:cNvSpPr>
            <a:spLocks noEditPoints="1"/>
          </p:cNvSpPr>
          <p:nvPr/>
        </p:nvSpPr>
        <p:spPr bwMode="auto">
          <a:xfrm>
            <a:off x="341616" y="1991619"/>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5">
            <a:extLst>
              <a:ext uri="{FF2B5EF4-FFF2-40B4-BE49-F238E27FC236}">
                <a16:creationId xmlns:a16="http://schemas.microsoft.com/office/drawing/2014/main" id="{64F96DAB-F86C-45DF-B202-7AEC00957F39}"/>
              </a:ext>
            </a:extLst>
          </p:cNvPr>
          <p:cNvSpPr>
            <a:spLocks noEditPoints="1"/>
          </p:cNvSpPr>
          <p:nvPr/>
        </p:nvSpPr>
        <p:spPr bwMode="auto">
          <a:xfrm>
            <a:off x="341616" y="2634179"/>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 name="Titre 3">
            <a:extLst>
              <a:ext uri="{FF2B5EF4-FFF2-40B4-BE49-F238E27FC236}">
                <a16:creationId xmlns:a16="http://schemas.microsoft.com/office/drawing/2014/main" id="{321D2B50-493B-4F6B-99A7-5BC785388858}"/>
              </a:ext>
            </a:extLst>
          </p:cNvPr>
          <p:cNvSpPr>
            <a:spLocks noGrp="1"/>
          </p:cNvSpPr>
          <p:nvPr>
            <p:ph type="ctrTitle"/>
          </p:nvPr>
        </p:nvSpPr>
        <p:spPr/>
        <p:txBody>
          <a:bodyPr/>
          <a:lstStyle/>
          <a:p>
            <a:r>
              <a:rPr kumimoji="0" lang="en-US" sz="1300" i="0" u="none" strike="noStrike" kern="0" cap="none" spc="0" normalizeH="0" baseline="0" noProof="0">
                <a:ln>
                  <a:noFill/>
                </a:ln>
                <a:effectLst/>
                <a:uLnTx/>
                <a:uFillTx/>
                <a:latin typeface="+mj-lt"/>
                <a:ea typeface="+mj-ea"/>
                <a:cs typeface="+mj-cs"/>
              </a:rPr>
              <a:t>Both </a:t>
            </a:r>
            <a:r>
              <a:rPr kumimoji="0" lang="en-US" sz="1300" i="0" u="none" strike="noStrike" kern="0" cap="none" spc="0" normalizeH="0" baseline="0" noProof="0">
                <a:ln>
                  <a:noFill/>
                </a:ln>
                <a:solidFill>
                  <a:srgbClr val="009DB0"/>
                </a:solidFill>
                <a:effectLst/>
                <a:uLnTx/>
                <a:uFillTx/>
                <a:latin typeface="+mj-lt"/>
                <a:ea typeface="+mj-ea"/>
                <a:cs typeface="+mj-cs"/>
              </a:rPr>
              <a:t>external expert interviews </a:t>
            </a:r>
            <a:r>
              <a:rPr kumimoji="0" lang="en-US" sz="1300" i="0" u="none" strike="noStrike" kern="0" cap="none" spc="0" normalizeH="0" baseline="0" noProof="0">
                <a:ln>
                  <a:noFill/>
                </a:ln>
                <a:effectLst/>
                <a:uLnTx/>
                <a:uFillTx/>
                <a:latin typeface="+mj-lt"/>
                <a:ea typeface="+mj-ea"/>
                <a:cs typeface="+mj-cs"/>
              </a:rPr>
              <a:t>and </a:t>
            </a:r>
            <a:r>
              <a:rPr kumimoji="0" lang="en-US" sz="1300" i="0" u="none" strike="noStrike" kern="0" cap="none" spc="0" normalizeH="0" baseline="0" noProof="0">
                <a:ln>
                  <a:noFill/>
                </a:ln>
                <a:solidFill>
                  <a:srgbClr val="009DB0"/>
                </a:solidFill>
                <a:effectLst/>
                <a:uLnTx/>
                <a:uFillTx/>
                <a:latin typeface="+mj-lt"/>
                <a:ea typeface="+mj-ea"/>
                <a:cs typeface="+mj-cs"/>
              </a:rPr>
              <a:t>reference materials </a:t>
            </a:r>
            <a:r>
              <a:rPr kumimoji="0" lang="en-US" sz="1300" i="0" u="none" strike="noStrike" kern="0" cap="none" spc="0" normalizeH="0" baseline="0" noProof="0">
                <a:ln>
                  <a:noFill/>
                </a:ln>
                <a:effectLst/>
                <a:uLnTx/>
                <a:uFillTx/>
                <a:latin typeface="+mj-lt"/>
                <a:ea typeface="+mj-ea"/>
                <a:cs typeface="+mj-cs"/>
              </a:rPr>
              <a:t>coming from internal and external sources have been leveraged throughout eleven’s analyses</a:t>
            </a:r>
            <a:endParaRPr lang="en-US" sz="1300">
              <a:latin typeface="+mj-lt"/>
            </a:endParaRPr>
          </a:p>
        </p:txBody>
      </p:sp>
      <p:sp>
        <p:nvSpPr>
          <p:cNvPr id="45" name="ZoneTexte 44">
            <a:extLst>
              <a:ext uri="{FF2B5EF4-FFF2-40B4-BE49-F238E27FC236}">
                <a16:creationId xmlns:a16="http://schemas.microsoft.com/office/drawing/2014/main" id="{0E181582-CE8B-4B25-AC9B-B36E78A26582}"/>
              </a:ext>
            </a:extLst>
          </p:cNvPr>
          <p:cNvSpPr txBox="1"/>
          <p:nvPr/>
        </p:nvSpPr>
        <p:spPr>
          <a:xfrm>
            <a:off x="3520999" y="6594984"/>
            <a:ext cx="1263487" cy="215444"/>
          </a:xfrm>
          <a:prstGeom prst="rect">
            <a:avLst/>
          </a:prstGeom>
          <a:noFill/>
        </p:spPr>
        <p:txBody>
          <a:bodyPr wrap="none" rtlCol="0">
            <a:spAutoFit/>
          </a:bodyPr>
          <a:lstStyle/>
          <a:p>
            <a:r>
              <a:rPr lang="en-US" sz="800">
                <a:latin typeface="+mj-lt"/>
              </a:rPr>
              <a:t>Interview to be done</a:t>
            </a:r>
          </a:p>
        </p:txBody>
      </p:sp>
      <p:sp>
        <p:nvSpPr>
          <p:cNvPr id="6" name="Rectangle 5">
            <a:extLst>
              <a:ext uri="{FF2B5EF4-FFF2-40B4-BE49-F238E27FC236}">
                <a16:creationId xmlns:a16="http://schemas.microsoft.com/office/drawing/2014/main" id="{569BB8E4-BEF9-45C1-BC14-AAB0C1AA60CD}"/>
              </a:ext>
            </a:extLst>
          </p:cNvPr>
          <p:cNvSpPr/>
          <p:nvPr/>
        </p:nvSpPr>
        <p:spPr>
          <a:xfrm>
            <a:off x="3437776" y="6666629"/>
            <a:ext cx="93149" cy="97771"/>
          </a:xfrm>
          <a:prstGeom prst="rect">
            <a:avLst/>
          </a:prstGeom>
          <a:noFill/>
          <a:ln w="1270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5">
            <a:extLst>
              <a:ext uri="{FF2B5EF4-FFF2-40B4-BE49-F238E27FC236}">
                <a16:creationId xmlns:a16="http://schemas.microsoft.com/office/drawing/2014/main" id="{08AB8F43-9C69-4753-A228-7EFB428CB5B0}"/>
              </a:ext>
            </a:extLst>
          </p:cNvPr>
          <p:cNvSpPr>
            <a:spLocks noEditPoints="1"/>
          </p:cNvSpPr>
          <p:nvPr/>
        </p:nvSpPr>
        <p:spPr bwMode="auto">
          <a:xfrm>
            <a:off x="341616" y="3281424"/>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Freeform 5">
            <a:extLst>
              <a:ext uri="{FF2B5EF4-FFF2-40B4-BE49-F238E27FC236}">
                <a16:creationId xmlns:a16="http://schemas.microsoft.com/office/drawing/2014/main" id="{8743F781-0275-41B1-943F-6A8C87212CC1}"/>
              </a:ext>
            </a:extLst>
          </p:cNvPr>
          <p:cNvSpPr>
            <a:spLocks noEditPoints="1"/>
          </p:cNvSpPr>
          <p:nvPr/>
        </p:nvSpPr>
        <p:spPr bwMode="auto">
          <a:xfrm>
            <a:off x="341616" y="3934856"/>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5">
            <a:extLst>
              <a:ext uri="{FF2B5EF4-FFF2-40B4-BE49-F238E27FC236}">
                <a16:creationId xmlns:a16="http://schemas.microsoft.com/office/drawing/2014/main" id="{8EC07D52-9181-4A11-A80E-6E112AF7F507}"/>
              </a:ext>
            </a:extLst>
          </p:cNvPr>
          <p:cNvSpPr>
            <a:spLocks noEditPoints="1"/>
          </p:cNvSpPr>
          <p:nvPr/>
        </p:nvSpPr>
        <p:spPr bwMode="auto">
          <a:xfrm>
            <a:off x="341616" y="4383944"/>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 name="Freeform 5">
            <a:extLst>
              <a:ext uri="{FF2B5EF4-FFF2-40B4-BE49-F238E27FC236}">
                <a16:creationId xmlns:a16="http://schemas.microsoft.com/office/drawing/2014/main" id="{5A26B9AA-9F46-4FAC-A4F8-C26C46F20F00}"/>
              </a:ext>
            </a:extLst>
          </p:cNvPr>
          <p:cNvSpPr>
            <a:spLocks noEditPoints="1"/>
          </p:cNvSpPr>
          <p:nvPr/>
        </p:nvSpPr>
        <p:spPr bwMode="auto">
          <a:xfrm>
            <a:off x="5081961" y="4650265"/>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 name="Freeform 5">
            <a:extLst>
              <a:ext uri="{FF2B5EF4-FFF2-40B4-BE49-F238E27FC236}">
                <a16:creationId xmlns:a16="http://schemas.microsoft.com/office/drawing/2014/main" id="{597B2060-0373-496E-83B3-E8543FD3D3DC}"/>
              </a:ext>
            </a:extLst>
          </p:cNvPr>
          <p:cNvSpPr>
            <a:spLocks noEditPoints="1"/>
          </p:cNvSpPr>
          <p:nvPr/>
        </p:nvSpPr>
        <p:spPr bwMode="auto">
          <a:xfrm>
            <a:off x="341616" y="4833032"/>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 name="Freeform 5">
            <a:extLst>
              <a:ext uri="{FF2B5EF4-FFF2-40B4-BE49-F238E27FC236}">
                <a16:creationId xmlns:a16="http://schemas.microsoft.com/office/drawing/2014/main" id="{1E18C11A-79A4-4888-9084-F6239EDAD8AB}"/>
              </a:ext>
            </a:extLst>
          </p:cNvPr>
          <p:cNvSpPr>
            <a:spLocks noEditPoints="1"/>
          </p:cNvSpPr>
          <p:nvPr/>
        </p:nvSpPr>
        <p:spPr bwMode="auto">
          <a:xfrm>
            <a:off x="5081961" y="4936121"/>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 name="Freeform 5">
            <a:extLst>
              <a:ext uri="{FF2B5EF4-FFF2-40B4-BE49-F238E27FC236}">
                <a16:creationId xmlns:a16="http://schemas.microsoft.com/office/drawing/2014/main" id="{DC157CD7-E241-4D16-AAD6-8132AF1CDC73}"/>
              </a:ext>
            </a:extLst>
          </p:cNvPr>
          <p:cNvSpPr>
            <a:spLocks noEditPoints="1"/>
          </p:cNvSpPr>
          <p:nvPr/>
        </p:nvSpPr>
        <p:spPr bwMode="auto">
          <a:xfrm>
            <a:off x="5081961" y="5238641"/>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 name="Freeform 5">
            <a:extLst>
              <a:ext uri="{FF2B5EF4-FFF2-40B4-BE49-F238E27FC236}">
                <a16:creationId xmlns:a16="http://schemas.microsoft.com/office/drawing/2014/main" id="{E5EEE3CC-DE20-43CB-8C70-8670FAC933D6}"/>
              </a:ext>
            </a:extLst>
          </p:cNvPr>
          <p:cNvSpPr>
            <a:spLocks noEditPoints="1"/>
          </p:cNvSpPr>
          <p:nvPr/>
        </p:nvSpPr>
        <p:spPr bwMode="auto">
          <a:xfrm>
            <a:off x="341616" y="5469423"/>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 name="Rectangle 49">
            <a:extLst>
              <a:ext uri="{FF2B5EF4-FFF2-40B4-BE49-F238E27FC236}">
                <a16:creationId xmlns:a16="http://schemas.microsoft.com/office/drawing/2014/main" id="{24DF882A-DD8D-4344-8F52-73EDCC1A9D1F}"/>
              </a:ext>
            </a:extLst>
          </p:cNvPr>
          <p:cNvSpPr>
            <a:spLocks noChangeAspect="1"/>
          </p:cNvSpPr>
          <p:nvPr/>
        </p:nvSpPr>
        <p:spPr>
          <a:xfrm>
            <a:off x="5098837" y="5813685"/>
            <a:ext cx="127953" cy="130709"/>
          </a:xfrm>
          <a:prstGeom prst="rect">
            <a:avLst/>
          </a:prstGeom>
          <a:noFill/>
          <a:ln w="1270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
            <a:extLst>
              <a:ext uri="{FF2B5EF4-FFF2-40B4-BE49-F238E27FC236}">
                <a16:creationId xmlns:a16="http://schemas.microsoft.com/office/drawing/2014/main" id="{5F71F0DF-BBD8-4399-9C9E-E5E04CC5F6CC}"/>
              </a:ext>
            </a:extLst>
          </p:cNvPr>
          <p:cNvSpPr>
            <a:spLocks noEditPoints="1"/>
          </p:cNvSpPr>
          <p:nvPr/>
        </p:nvSpPr>
        <p:spPr bwMode="auto">
          <a:xfrm>
            <a:off x="5081961" y="5511165"/>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Tree>
    <p:extLst>
      <p:ext uri="{BB962C8B-B14F-4D97-AF65-F5344CB8AC3E}">
        <p14:creationId xmlns:p14="http://schemas.microsoft.com/office/powerpoint/2010/main" val="350207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54DC7F-1445-4139-A27B-628F91DA66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3654DC7F-1445-4139-A27B-628F91DA664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E7DAF10-1622-4113-9EE0-625AA33974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C7AF0181-F4E8-4F79-917C-7C384B741E30}"/>
              </a:ext>
            </a:extLst>
          </p:cNvPr>
          <p:cNvSpPr>
            <a:spLocks noGrp="1"/>
          </p:cNvSpPr>
          <p:nvPr>
            <p:ph type="ctrTitle"/>
          </p:nvPr>
        </p:nvSpPr>
        <p:spPr>
          <a:xfrm>
            <a:off x="612875" y="116469"/>
            <a:ext cx="9202250" cy="576064"/>
          </a:xfrm>
        </p:spPr>
        <p:txBody>
          <a:bodyPr/>
          <a:lstStyle/>
          <a:p>
            <a:r>
              <a:rPr lang="en-US" sz="1300">
                <a:latin typeface="+mn-lt"/>
              </a:rPr>
              <a:t>CGPs’ </a:t>
            </a:r>
            <a:r>
              <a:rPr lang="en-US" sz="1300">
                <a:solidFill>
                  <a:srgbClr val="009DB0"/>
                </a:solidFill>
                <a:latin typeface="+mn-lt"/>
              </a:rPr>
              <a:t>“reason to be” </a:t>
            </a:r>
            <a:r>
              <a:rPr lang="en-US" sz="1300">
                <a:latin typeface="+mn-lt"/>
              </a:rPr>
              <a:t>lies in their capacity to </a:t>
            </a:r>
            <a:r>
              <a:rPr lang="en-US" sz="1300">
                <a:solidFill>
                  <a:srgbClr val="009DB0"/>
                </a:solidFill>
                <a:latin typeface="+mn-lt"/>
              </a:rPr>
              <a:t>address</a:t>
            </a:r>
            <a:r>
              <a:rPr lang="en-US" sz="1300">
                <a:solidFill>
                  <a:schemeClr val="tx2"/>
                </a:solidFill>
                <a:latin typeface="+mn-lt"/>
              </a:rPr>
              <a:t> </a:t>
            </a:r>
            <a:r>
              <a:rPr lang="en-US" sz="1300">
                <a:latin typeface="+mn-lt"/>
              </a:rPr>
              <a:t>the</a:t>
            </a:r>
            <a:r>
              <a:rPr lang="en-US" sz="1300">
                <a:solidFill>
                  <a:schemeClr val="tx2"/>
                </a:solidFill>
                <a:latin typeface="+mn-lt"/>
              </a:rPr>
              <a:t> </a:t>
            </a:r>
            <a:r>
              <a:rPr lang="en-US" sz="1300">
                <a:solidFill>
                  <a:srgbClr val="009DB0"/>
                </a:solidFill>
                <a:latin typeface="+mn-lt"/>
              </a:rPr>
              <a:t>“Mass Affluent” segment </a:t>
            </a:r>
            <a:r>
              <a:rPr lang="en-US" sz="1300">
                <a:latin typeface="+mn-lt"/>
              </a:rPr>
              <a:t>compared to </a:t>
            </a:r>
            <a:r>
              <a:rPr lang="en-US" sz="1300">
                <a:solidFill>
                  <a:srgbClr val="009DB0"/>
                </a:solidFill>
                <a:latin typeface="+mn-lt"/>
              </a:rPr>
              <a:t>traditional players </a:t>
            </a:r>
            <a:r>
              <a:rPr lang="en-US" sz="1300">
                <a:latin typeface="+mn-lt"/>
              </a:rPr>
              <a:t>(e.g., private banks, …) and </a:t>
            </a:r>
            <a:r>
              <a:rPr lang="en-US" sz="1300">
                <a:solidFill>
                  <a:srgbClr val="009DB0"/>
                </a:solidFill>
                <a:latin typeface="+mn-lt"/>
              </a:rPr>
              <a:t>pure digital players</a:t>
            </a:r>
          </a:p>
        </p:txBody>
      </p:sp>
      <p:cxnSp>
        <p:nvCxnSpPr>
          <p:cNvPr id="20" name="Connecteur droit 19">
            <a:extLst>
              <a:ext uri="{FF2B5EF4-FFF2-40B4-BE49-F238E27FC236}">
                <a16:creationId xmlns:a16="http://schemas.microsoft.com/office/drawing/2014/main" id="{705227A5-B8DE-4189-AC13-0FCC684642B8}"/>
              </a:ext>
            </a:extLst>
          </p:cNvPr>
          <p:cNvCxnSpPr>
            <a:cxnSpLocks/>
          </p:cNvCxnSpPr>
          <p:nvPr/>
        </p:nvCxnSpPr>
        <p:spPr bwMode="auto">
          <a:xfrm>
            <a:off x="109668" y="1137079"/>
            <a:ext cx="959593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3" name="ZoneTexte 22">
            <a:extLst>
              <a:ext uri="{FF2B5EF4-FFF2-40B4-BE49-F238E27FC236}">
                <a16:creationId xmlns:a16="http://schemas.microsoft.com/office/drawing/2014/main" id="{99EB3E5D-04EB-430A-B8DC-C056318EF952}"/>
              </a:ext>
            </a:extLst>
          </p:cNvPr>
          <p:cNvSpPr txBox="1"/>
          <p:nvPr/>
        </p:nvSpPr>
        <p:spPr>
          <a:xfrm>
            <a:off x="2865941" y="998673"/>
            <a:ext cx="4515367" cy="251817"/>
          </a:xfrm>
          <a:prstGeom prst="rect">
            <a:avLst/>
          </a:prstGeom>
          <a:solidFill>
            <a:schemeClr val="bg1"/>
          </a:solidFill>
        </p:spPr>
        <p:txBody>
          <a:bodyPr wrap="square" rtlCol="0">
            <a:noAutofit/>
          </a:bodyPr>
          <a:lstStyle/>
          <a:p>
            <a:pPr algn="ctr"/>
            <a:r>
              <a:rPr lang="en-US" sz="1100" b="1">
                <a:solidFill>
                  <a:srgbClr val="009DB0"/>
                </a:solidFill>
              </a:rPr>
              <a:t>Wealth management industry new paradigm</a:t>
            </a:r>
          </a:p>
        </p:txBody>
      </p:sp>
      <p:grpSp>
        <p:nvGrpSpPr>
          <p:cNvPr id="16" name="Groupe 15">
            <a:extLst>
              <a:ext uri="{FF2B5EF4-FFF2-40B4-BE49-F238E27FC236}">
                <a16:creationId xmlns:a16="http://schemas.microsoft.com/office/drawing/2014/main" id="{99BF5BBD-20D7-4A64-AAF5-9189370680A2}"/>
              </a:ext>
            </a:extLst>
          </p:cNvPr>
          <p:cNvGrpSpPr/>
          <p:nvPr/>
        </p:nvGrpSpPr>
        <p:grpSpPr>
          <a:xfrm>
            <a:off x="4749125" y="1761070"/>
            <a:ext cx="3890317" cy="4363600"/>
            <a:chOff x="273469" y="1930887"/>
            <a:chExt cx="3890317" cy="4230224"/>
          </a:xfrm>
        </p:grpSpPr>
        <p:sp>
          <p:nvSpPr>
            <p:cNvPr id="11" name="Trapèze 10">
              <a:extLst>
                <a:ext uri="{FF2B5EF4-FFF2-40B4-BE49-F238E27FC236}">
                  <a16:creationId xmlns:a16="http://schemas.microsoft.com/office/drawing/2014/main" id="{973DD427-39EA-4A92-A684-B827500E77B8}"/>
                </a:ext>
              </a:extLst>
            </p:cNvPr>
            <p:cNvSpPr/>
            <p:nvPr/>
          </p:nvSpPr>
          <p:spPr bwMode="auto">
            <a:xfrm>
              <a:off x="273469" y="5005291"/>
              <a:ext cx="3890317" cy="1155820"/>
            </a:xfrm>
            <a:prstGeom prst="trapezoid">
              <a:avLst>
                <a:gd name="adj" fmla="val 48202"/>
              </a:avLst>
            </a:prstGeom>
            <a:solidFill>
              <a:schemeClr val="tx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8" name="Trapèze 27">
              <a:extLst>
                <a:ext uri="{FF2B5EF4-FFF2-40B4-BE49-F238E27FC236}">
                  <a16:creationId xmlns:a16="http://schemas.microsoft.com/office/drawing/2014/main" id="{41CDF918-0986-40AC-80E3-946033CD008A}"/>
                </a:ext>
              </a:extLst>
            </p:cNvPr>
            <p:cNvSpPr/>
            <p:nvPr/>
          </p:nvSpPr>
          <p:spPr bwMode="auto">
            <a:xfrm>
              <a:off x="867205" y="3294087"/>
              <a:ext cx="2725080" cy="1614791"/>
            </a:xfrm>
            <a:prstGeom prst="trapezoid">
              <a:avLst>
                <a:gd name="adj" fmla="val 48202"/>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5" name="Triangle isocèle 14">
              <a:extLst>
                <a:ext uri="{FF2B5EF4-FFF2-40B4-BE49-F238E27FC236}">
                  <a16:creationId xmlns:a16="http://schemas.microsoft.com/office/drawing/2014/main" id="{E82474D6-D867-43FC-B9CE-1CDBBC702DCA}"/>
                </a:ext>
              </a:extLst>
            </p:cNvPr>
            <p:cNvSpPr/>
            <p:nvPr/>
          </p:nvSpPr>
          <p:spPr bwMode="auto">
            <a:xfrm>
              <a:off x="1669516" y="1930887"/>
              <a:ext cx="1126777" cy="1266786"/>
            </a:xfrm>
            <a:prstGeom prst="triangle">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32" name="Group 4">
            <a:extLst>
              <a:ext uri="{FF2B5EF4-FFF2-40B4-BE49-F238E27FC236}">
                <a16:creationId xmlns:a16="http://schemas.microsoft.com/office/drawing/2014/main" id="{1075463F-2065-44F8-9A7A-38AB30B48D32}"/>
              </a:ext>
            </a:extLst>
          </p:cNvPr>
          <p:cNvGrpSpPr>
            <a:grpSpLocks noChangeAspect="1"/>
          </p:cNvGrpSpPr>
          <p:nvPr/>
        </p:nvGrpSpPr>
        <p:grpSpPr bwMode="auto">
          <a:xfrm>
            <a:off x="2983467" y="1080265"/>
            <a:ext cx="168828" cy="177187"/>
            <a:chOff x="811" y="800"/>
            <a:chExt cx="707" cy="742"/>
          </a:xfrm>
          <a:solidFill>
            <a:srgbClr val="009DB0"/>
          </a:solidFill>
        </p:grpSpPr>
        <p:sp>
          <p:nvSpPr>
            <p:cNvPr id="34" name="Freeform 5">
              <a:extLst>
                <a:ext uri="{FF2B5EF4-FFF2-40B4-BE49-F238E27FC236}">
                  <a16:creationId xmlns:a16="http://schemas.microsoft.com/office/drawing/2014/main" id="{E9660343-824D-4A8F-9562-38F428A52DB9}"/>
                </a:ext>
              </a:extLst>
            </p:cNvPr>
            <p:cNvSpPr>
              <a:spLocks/>
            </p:cNvSpPr>
            <p:nvPr/>
          </p:nvSpPr>
          <p:spPr bwMode="auto">
            <a:xfrm>
              <a:off x="1066" y="1101"/>
              <a:ext cx="452" cy="441"/>
            </a:xfrm>
            <a:custGeom>
              <a:avLst/>
              <a:gdLst>
                <a:gd name="T0" fmla="*/ 452 w 452"/>
                <a:gd name="T1" fmla="*/ 93 h 441"/>
                <a:gd name="T2" fmla="*/ 348 w 452"/>
                <a:gd name="T3" fmla="*/ 0 h 441"/>
                <a:gd name="T4" fmla="*/ 93 w 452"/>
                <a:gd name="T5" fmla="*/ 255 h 441"/>
                <a:gd name="T6" fmla="*/ 0 w 452"/>
                <a:gd name="T7" fmla="*/ 162 h 441"/>
                <a:gd name="T8" fmla="*/ 0 w 452"/>
                <a:gd name="T9" fmla="*/ 441 h 441"/>
                <a:gd name="T10" fmla="*/ 278 w 452"/>
                <a:gd name="T11" fmla="*/ 441 h 441"/>
                <a:gd name="T12" fmla="*/ 197 w 452"/>
                <a:gd name="T13" fmla="*/ 348 h 441"/>
                <a:gd name="T14" fmla="*/ 452 w 452"/>
                <a:gd name="T15" fmla="*/ 93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441">
                  <a:moveTo>
                    <a:pt x="452" y="93"/>
                  </a:moveTo>
                  <a:lnTo>
                    <a:pt x="348" y="0"/>
                  </a:lnTo>
                  <a:lnTo>
                    <a:pt x="93" y="255"/>
                  </a:lnTo>
                  <a:lnTo>
                    <a:pt x="0" y="162"/>
                  </a:lnTo>
                  <a:lnTo>
                    <a:pt x="0" y="441"/>
                  </a:lnTo>
                  <a:lnTo>
                    <a:pt x="278" y="441"/>
                  </a:lnTo>
                  <a:lnTo>
                    <a:pt x="197" y="348"/>
                  </a:lnTo>
                  <a:lnTo>
                    <a:pt x="452"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08689279-936C-410D-9C98-07A4A1B65741}"/>
                </a:ext>
              </a:extLst>
            </p:cNvPr>
            <p:cNvSpPr>
              <a:spLocks/>
            </p:cNvSpPr>
            <p:nvPr/>
          </p:nvSpPr>
          <p:spPr bwMode="auto">
            <a:xfrm>
              <a:off x="811" y="800"/>
              <a:ext cx="441" cy="440"/>
            </a:xfrm>
            <a:custGeom>
              <a:avLst/>
              <a:gdLst>
                <a:gd name="T0" fmla="*/ 441 w 441"/>
                <a:gd name="T1" fmla="*/ 278 h 440"/>
                <a:gd name="T2" fmla="*/ 441 w 441"/>
                <a:gd name="T3" fmla="*/ 0 h 440"/>
                <a:gd name="T4" fmla="*/ 163 w 441"/>
                <a:gd name="T5" fmla="*/ 0 h 440"/>
                <a:gd name="T6" fmla="*/ 255 w 441"/>
                <a:gd name="T7" fmla="*/ 92 h 440"/>
                <a:gd name="T8" fmla="*/ 0 w 441"/>
                <a:gd name="T9" fmla="*/ 347 h 440"/>
                <a:gd name="T10" fmla="*/ 105 w 441"/>
                <a:gd name="T11" fmla="*/ 440 h 440"/>
                <a:gd name="T12" fmla="*/ 360 w 441"/>
                <a:gd name="T13" fmla="*/ 185 h 440"/>
                <a:gd name="T14" fmla="*/ 441 w 441"/>
                <a:gd name="T15" fmla="*/ 278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40">
                  <a:moveTo>
                    <a:pt x="441" y="278"/>
                  </a:moveTo>
                  <a:lnTo>
                    <a:pt x="441" y="0"/>
                  </a:lnTo>
                  <a:lnTo>
                    <a:pt x="163" y="0"/>
                  </a:lnTo>
                  <a:lnTo>
                    <a:pt x="255" y="92"/>
                  </a:lnTo>
                  <a:lnTo>
                    <a:pt x="0" y="347"/>
                  </a:lnTo>
                  <a:lnTo>
                    <a:pt x="105" y="440"/>
                  </a:lnTo>
                  <a:lnTo>
                    <a:pt x="360" y="185"/>
                  </a:lnTo>
                  <a:lnTo>
                    <a:pt x="441"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ZoneTexte 35">
            <a:extLst>
              <a:ext uri="{FF2B5EF4-FFF2-40B4-BE49-F238E27FC236}">
                <a16:creationId xmlns:a16="http://schemas.microsoft.com/office/drawing/2014/main" id="{322468C1-82CC-4FDD-BD70-C49AA6FA0218}"/>
              </a:ext>
            </a:extLst>
          </p:cNvPr>
          <p:cNvSpPr txBox="1"/>
          <p:nvPr/>
        </p:nvSpPr>
        <p:spPr>
          <a:xfrm>
            <a:off x="5704436" y="3810769"/>
            <a:ext cx="1999266" cy="461665"/>
          </a:xfrm>
          <a:prstGeom prst="rect">
            <a:avLst/>
          </a:prstGeom>
          <a:noFill/>
        </p:spPr>
        <p:txBody>
          <a:bodyPr wrap="none" rtlCol="0">
            <a:spAutoFit/>
          </a:bodyPr>
          <a:lstStyle/>
          <a:p>
            <a:pPr algn="ctr"/>
            <a:r>
              <a:rPr lang="en-US" sz="1200" b="1" i="1">
                <a:solidFill>
                  <a:schemeClr val="bg1"/>
                </a:solidFill>
              </a:rPr>
              <a:t>Mass &amp; Core Affluent</a:t>
            </a:r>
          </a:p>
          <a:p>
            <a:pPr algn="ctr"/>
            <a:r>
              <a:rPr lang="en-US" sz="1200" b="1" i="1">
                <a:solidFill>
                  <a:schemeClr val="bg1"/>
                </a:solidFill>
              </a:rPr>
              <a:t>[100k€ - 1m€]</a:t>
            </a:r>
          </a:p>
        </p:txBody>
      </p:sp>
      <p:sp>
        <p:nvSpPr>
          <p:cNvPr id="37" name="ZoneTexte 36">
            <a:extLst>
              <a:ext uri="{FF2B5EF4-FFF2-40B4-BE49-F238E27FC236}">
                <a16:creationId xmlns:a16="http://schemas.microsoft.com/office/drawing/2014/main" id="{7D08313B-CE0A-4941-B6E0-892F1AB2BA19}"/>
              </a:ext>
            </a:extLst>
          </p:cNvPr>
          <p:cNvSpPr txBox="1"/>
          <p:nvPr/>
        </p:nvSpPr>
        <p:spPr>
          <a:xfrm>
            <a:off x="6194310" y="5223594"/>
            <a:ext cx="1638590" cy="461665"/>
          </a:xfrm>
          <a:prstGeom prst="rect">
            <a:avLst/>
          </a:prstGeom>
          <a:noFill/>
        </p:spPr>
        <p:txBody>
          <a:bodyPr wrap="none" rtlCol="0">
            <a:spAutoFit/>
          </a:bodyPr>
          <a:lstStyle/>
          <a:p>
            <a:r>
              <a:rPr lang="en-US" sz="1200" b="1" i="1">
                <a:solidFill>
                  <a:schemeClr val="bg1"/>
                </a:solidFill>
              </a:rPr>
              <a:t>« Mass Market »</a:t>
            </a:r>
          </a:p>
          <a:p>
            <a:pPr algn="ctr"/>
            <a:r>
              <a:rPr lang="en-US" sz="1200" b="1" i="1">
                <a:solidFill>
                  <a:schemeClr val="bg1"/>
                </a:solidFill>
              </a:rPr>
              <a:t>&lt;100k€</a:t>
            </a:r>
          </a:p>
        </p:txBody>
      </p:sp>
      <p:sp>
        <p:nvSpPr>
          <p:cNvPr id="38" name="ZoneTexte 37">
            <a:extLst>
              <a:ext uri="{FF2B5EF4-FFF2-40B4-BE49-F238E27FC236}">
                <a16:creationId xmlns:a16="http://schemas.microsoft.com/office/drawing/2014/main" id="{4011A50D-A38F-4132-BE8C-5858E6249307}"/>
              </a:ext>
            </a:extLst>
          </p:cNvPr>
          <p:cNvSpPr txBox="1"/>
          <p:nvPr/>
        </p:nvSpPr>
        <p:spPr>
          <a:xfrm>
            <a:off x="5877717" y="2316874"/>
            <a:ext cx="1733167" cy="461665"/>
          </a:xfrm>
          <a:prstGeom prst="rect">
            <a:avLst/>
          </a:prstGeom>
          <a:solidFill>
            <a:schemeClr val="tx2">
              <a:lumMod val="20000"/>
              <a:lumOff val="80000"/>
            </a:schemeClr>
          </a:solidFill>
        </p:spPr>
        <p:txBody>
          <a:bodyPr wrap="none" rtlCol="0">
            <a:spAutoFit/>
          </a:bodyPr>
          <a:lstStyle/>
          <a:p>
            <a:pPr algn="ctr"/>
            <a:r>
              <a:rPr lang="en-US" sz="1200" b="1" i="1">
                <a:solidFill>
                  <a:schemeClr val="tx2">
                    <a:lumMod val="50000"/>
                  </a:schemeClr>
                </a:solidFill>
              </a:rPr>
              <a:t>HNW individuals</a:t>
            </a:r>
            <a:r>
              <a:rPr lang="en-US" sz="1200" b="1" i="1" baseline="30000">
                <a:solidFill>
                  <a:srgbClr val="144E1C"/>
                </a:solidFill>
              </a:rPr>
              <a:t>1</a:t>
            </a:r>
            <a:r>
              <a:rPr lang="en-US" sz="1200" b="1" i="1">
                <a:solidFill>
                  <a:schemeClr val="tx2">
                    <a:lumMod val="50000"/>
                  </a:schemeClr>
                </a:solidFill>
              </a:rPr>
              <a:t> </a:t>
            </a:r>
          </a:p>
          <a:p>
            <a:pPr algn="ctr"/>
            <a:r>
              <a:rPr lang="en-US" sz="1200" b="1" i="1">
                <a:solidFill>
                  <a:schemeClr val="tx2">
                    <a:lumMod val="50000"/>
                  </a:schemeClr>
                </a:solidFill>
              </a:rPr>
              <a:t>&gt;1m€</a:t>
            </a:r>
          </a:p>
        </p:txBody>
      </p:sp>
      <p:sp>
        <p:nvSpPr>
          <p:cNvPr id="39" name="Rectangle 38">
            <a:extLst>
              <a:ext uri="{FF2B5EF4-FFF2-40B4-BE49-F238E27FC236}">
                <a16:creationId xmlns:a16="http://schemas.microsoft.com/office/drawing/2014/main" id="{0C8EE066-23B2-49E6-9EAF-3B07BE6E49B8}"/>
              </a:ext>
            </a:extLst>
          </p:cNvPr>
          <p:cNvSpPr/>
          <p:nvPr/>
        </p:nvSpPr>
        <p:spPr bwMode="auto">
          <a:xfrm>
            <a:off x="152820" y="3155856"/>
            <a:ext cx="4483680" cy="16501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just"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US" sz="1100" b="1" u="none" strike="noStrike" cap="none" normalizeH="0" baseline="0">
                <a:ln>
                  <a:noFill/>
                </a:ln>
                <a:solidFill>
                  <a:srgbClr val="009DB0"/>
                </a:solidFill>
                <a:effectLst/>
              </a:rPr>
              <a:t>Traditional Retail banks </a:t>
            </a:r>
            <a:r>
              <a:rPr kumimoji="0" lang="en-US" sz="1100" u="none" strike="noStrike" cap="none" normalizeH="0" baseline="0">
                <a:ln>
                  <a:noFill/>
                </a:ln>
                <a:effectLst/>
              </a:rPr>
              <a:t>can’t address the Mass Affluent segment properly anymore due to:</a:t>
            </a:r>
          </a:p>
          <a:p>
            <a:pPr marL="685800" lvl="1" indent="-228600" algn="just">
              <a:buClr>
                <a:schemeClr val="tx1"/>
              </a:buClr>
              <a:buFont typeface="Arial" panose="020B0604020202020204" pitchFamily="34" charset="0"/>
              <a:buChar char="•"/>
            </a:pPr>
            <a:r>
              <a:rPr lang="en-US" sz="1100"/>
              <a:t>Increasing </a:t>
            </a:r>
            <a:r>
              <a:rPr lang="en-US" sz="1100">
                <a:solidFill>
                  <a:srgbClr val="009DB0"/>
                </a:solidFill>
              </a:rPr>
              <a:t>network size reduction </a:t>
            </a:r>
            <a:r>
              <a:rPr lang="en-US" sz="1100"/>
              <a:t>constraints</a:t>
            </a:r>
          </a:p>
          <a:p>
            <a:pPr marL="685800" lvl="1" indent="-228600" algn="just">
              <a:buClr>
                <a:schemeClr val="tx1"/>
              </a:buClr>
              <a:buFont typeface="Arial" panose="020B0604020202020204" pitchFamily="34" charset="0"/>
              <a:buChar char="•"/>
            </a:pPr>
            <a:r>
              <a:rPr lang="en-US" sz="1100">
                <a:solidFill>
                  <a:srgbClr val="009DB0"/>
                </a:solidFill>
              </a:rPr>
              <a:t>Bad retail banking experience </a:t>
            </a:r>
            <a:r>
              <a:rPr lang="en-US" sz="1100"/>
              <a:t>that</a:t>
            </a:r>
            <a:r>
              <a:rPr lang="en-US" sz="1100">
                <a:solidFill>
                  <a:schemeClr val="tx2"/>
                </a:solidFill>
              </a:rPr>
              <a:t> </a:t>
            </a:r>
            <a:r>
              <a:rPr lang="en-US" sz="1100"/>
              <a:t>has rubbed off on every experience in wealth management banking</a:t>
            </a:r>
          </a:p>
        </p:txBody>
      </p:sp>
      <p:sp>
        <p:nvSpPr>
          <p:cNvPr id="40" name="Rectangle 39">
            <a:extLst>
              <a:ext uri="{FF2B5EF4-FFF2-40B4-BE49-F238E27FC236}">
                <a16:creationId xmlns:a16="http://schemas.microsoft.com/office/drawing/2014/main" id="{EAE1E31F-15B9-4DEE-862F-AED9A4478479}"/>
              </a:ext>
            </a:extLst>
          </p:cNvPr>
          <p:cNvSpPr/>
          <p:nvPr/>
        </p:nvSpPr>
        <p:spPr bwMode="auto">
          <a:xfrm>
            <a:off x="152821" y="4849158"/>
            <a:ext cx="4483680" cy="176770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gn="just">
              <a:buClr>
                <a:schemeClr val="tx1"/>
              </a:buClr>
              <a:buFont typeface="Wingdings" panose="05000000000000000000" pitchFamily="2" charset="2"/>
              <a:buChar char="§"/>
            </a:pPr>
            <a:r>
              <a:rPr lang="en-US" sz="1100" b="1">
                <a:solidFill>
                  <a:srgbClr val="009DB0"/>
                </a:solidFill>
              </a:rPr>
              <a:t>100% digital players </a:t>
            </a:r>
            <a:r>
              <a:rPr lang="en-US" sz="1100"/>
              <a:t>(e.g., </a:t>
            </a:r>
            <a:r>
              <a:rPr lang="en-US" sz="1100" err="1"/>
              <a:t>Yomoni</a:t>
            </a:r>
            <a:r>
              <a:rPr lang="en-US" sz="1100"/>
              <a:t>)</a:t>
            </a:r>
            <a:r>
              <a:rPr lang="en-US" sz="1100" b="1">
                <a:solidFill>
                  <a:schemeClr val="tx2"/>
                </a:solidFill>
              </a:rPr>
              <a:t> </a:t>
            </a:r>
            <a:r>
              <a:rPr lang="en-US" sz="1100"/>
              <a:t>are stuck to the Mass Market segment (&lt;100k€) and hardly manage to address the Mass Affluent segment, mainly due to:</a:t>
            </a:r>
          </a:p>
          <a:p>
            <a:pPr marL="685800" lvl="1" indent="-228600" algn="just">
              <a:buClr>
                <a:schemeClr val="tx1"/>
              </a:buClr>
              <a:buFont typeface="Arial" panose="020B0604020202020204" pitchFamily="34" charset="0"/>
              <a:buChar char="•"/>
            </a:pPr>
            <a:r>
              <a:rPr lang="en-US" sz="1100"/>
              <a:t>High </a:t>
            </a:r>
            <a:r>
              <a:rPr lang="en-US" sz="1100">
                <a:solidFill>
                  <a:srgbClr val="009DB0"/>
                </a:solidFill>
              </a:rPr>
              <a:t>online customer acquisition costs</a:t>
            </a:r>
          </a:p>
          <a:p>
            <a:pPr marL="685800" lvl="1" indent="-228600" algn="just">
              <a:buClr>
                <a:schemeClr val="tx1"/>
              </a:buClr>
              <a:buFont typeface="Arial" panose="020B0604020202020204" pitchFamily="34" charset="0"/>
              <a:buChar char="•"/>
            </a:pPr>
            <a:r>
              <a:rPr lang="en-US" sz="1100">
                <a:solidFill>
                  <a:srgbClr val="009DB0"/>
                </a:solidFill>
              </a:rPr>
              <a:t>Lack of human interaction </a:t>
            </a:r>
            <a:r>
              <a:rPr lang="en-US" sz="1100"/>
              <a:t>when it comes to </a:t>
            </a:r>
            <a:r>
              <a:rPr lang="en-US" sz="1100">
                <a:solidFill>
                  <a:srgbClr val="009DB0"/>
                </a:solidFill>
              </a:rPr>
              <a:t>insurance and reinsurance about long-term projects </a:t>
            </a:r>
            <a:r>
              <a:rPr lang="en-US" sz="1100"/>
              <a:t>(e.g., retirement plans, plans involving customers’ children)</a:t>
            </a:r>
          </a:p>
        </p:txBody>
      </p:sp>
      <p:sp>
        <p:nvSpPr>
          <p:cNvPr id="42" name="Rectangle 41">
            <a:extLst>
              <a:ext uri="{FF2B5EF4-FFF2-40B4-BE49-F238E27FC236}">
                <a16:creationId xmlns:a16="http://schemas.microsoft.com/office/drawing/2014/main" id="{DB97AF80-A89E-4109-89FB-A7EAF7B48A55}"/>
              </a:ext>
            </a:extLst>
          </p:cNvPr>
          <p:cNvSpPr/>
          <p:nvPr/>
        </p:nvSpPr>
        <p:spPr bwMode="auto">
          <a:xfrm>
            <a:off x="152820" y="1880570"/>
            <a:ext cx="4483680" cy="12092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just"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US" sz="1100" b="1" u="none" strike="noStrike" cap="none" normalizeH="0" baseline="0">
                <a:ln>
                  <a:noFill/>
                </a:ln>
                <a:solidFill>
                  <a:srgbClr val="009DB0"/>
                </a:solidFill>
                <a:effectLst/>
              </a:rPr>
              <a:t>Private Banks </a:t>
            </a:r>
            <a:r>
              <a:rPr kumimoji="0" lang="en-US" sz="1100" u="none" strike="noStrike" cap="none" normalizeH="0" baseline="0">
                <a:ln>
                  <a:noFill/>
                </a:ln>
                <a:effectLst/>
              </a:rPr>
              <a:t>are increasingly focusing on </a:t>
            </a:r>
            <a:r>
              <a:rPr kumimoji="0" lang="en-US" sz="1100" u="none" strike="noStrike" cap="none" normalizeH="0" baseline="0">
                <a:ln>
                  <a:noFill/>
                </a:ln>
                <a:solidFill>
                  <a:srgbClr val="009DB0"/>
                </a:solidFill>
                <a:effectLst/>
              </a:rPr>
              <a:t>high-end customers</a:t>
            </a:r>
            <a:r>
              <a:rPr kumimoji="0" lang="en-US" sz="1100" u="none" strike="noStrike" cap="none" normalizeH="0" baseline="0">
                <a:ln>
                  <a:noFill/>
                </a:ln>
                <a:effectLst/>
              </a:rPr>
              <a:t> with very high income and wealth (HNWI &amp; UHNWI</a:t>
            </a:r>
            <a:r>
              <a:rPr lang="en-US" sz="1100" b="1" baseline="30000"/>
              <a:t>1</a:t>
            </a:r>
            <a:r>
              <a:rPr kumimoji="0" lang="en-US" sz="1100" u="none" strike="noStrike" cap="none" normalizeH="0" baseline="0">
                <a:ln>
                  <a:noFill/>
                </a:ln>
                <a:effectLst/>
              </a:rPr>
              <a:t>), due to their </a:t>
            </a:r>
            <a:r>
              <a:rPr lang="en-US" sz="1100">
                <a:solidFill>
                  <a:srgbClr val="009DB0"/>
                </a:solidFill>
              </a:rPr>
              <a:t>high fix costs </a:t>
            </a:r>
            <a:r>
              <a:rPr kumimoji="0" lang="en-US" sz="1100" u="none" strike="noStrike" cap="none" normalizeH="0" baseline="0">
                <a:ln>
                  <a:noFill/>
                </a:ln>
                <a:effectLst/>
              </a:rPr>
              <a:t>and </a:t>
            </a:r>
            <a:r>
              <a:rPr lang="en-US" sz="1100">
                <a:solidFill>
                  <a:srgbClr val="009DB0"/>
                </a:solidFill>
              </a:rPr>
              <a:t>increasing fee transparency constraints</a:t>
            </a:r>
            <a:r>
              <a:rPr kumimoji="0" lang="en-US" sz="1100" u="none" strike="noStrike" cap="none" normalizeH="0" baseline="0">
                <a:ln>
                  <a:noFill/>
                </a:ln>
                <a:effectLst/>
              </a:rPr>
              <a:t> that have weakened their business model</a:t>
            </a:r>
          </a:p>
        </p:txBody>
      </p:sp>
      <p:sp>
        <p:nvSpPr>
          <p:cNvPr id="51" name="Rectangle 50">
            <a:extLst>
              <a:ext uri="{FF2B5EF4-FFF2-40B4-BE49-F238E27FC236}">
                <a16:creationId xmlns:a16="http://schemas.microsoft.com/office/drawing/2014/main" id="{BFA83117-6DAC-4CFE-93F2-35DB0B696BBF}"/>
              </a:ext>
            </a:extLst>
          </p:cNvPr>
          <p:cNvSpPr/>
          <p:nvPr/>
        </p:nvSpPr>
        <p:spPr bwMode="auto">
          <a:xfrm>
            <a:off x="7844526" y="1137078"/>
            <a:ext cx="2157022" cy="3489850"/>
          </a:xfrm>
          <a:prstGeom prst="rect">
            <a:avLst/>
          </a:prstGeom>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1100" i="1" u="none" strike="noStrike" cap="none" normalizeH="0" baseline="0">
              <a:ln>
                <a:noFill/>
              </a:ln>
              <a:effectLst/>
            </a:endParaRPr>
          </a:p>
          <a:p>
            <a:pPr marL="0" marR="0" indent="0" defTabSz="914400" rtl="0" eaLnBrk="1" fontAlgn="base" latinLnBrk="0" hangingPunct="1">
              <a:lnSpc>
                <a:spcPct val="100000"/>
              </a:lnSpc>
              <a:spcBef>
                <a:spcPct val="0"/>
              </a:spcBef>
              <a:spcAft>
                <a:spcPct val="0"/>
              </a:spcAft>
              <a:buClrTx/>
              <a:buSzTx/>
              <a:buFontTx/>
              <a:buNone/>
              <a:tabLst/>
            </a:pPr>
            <a:endParaRPr lang="en-US" sz="1100" i="1"/>
          </a:p>
          <a:p>
            <a:pPr marL="0" marR="0" indent="0" defTabSz="914400" rtl="0" eaLnBrk="1" fontAlgn="base" latinLnBrk="0" hangingPunct="1">
              <a:lnSpc>
                <a:spcPct val="100000"/>
              </a:lnSpc>
              <a:spcBef>
                <a:spcPct val="0"/>
              </a:spcBef>
              <a:spcAft>
                <a:spcPct val="0"/>
              </a:spcAft>
              <a:buClrTx/>
              <a:buSzTx/>
              <a:buFontTx/>
              <a:buNone/>
              <a:tabLst/>
            </a:pPr>
            <a:endParaRPr kumimoji="0" lang="en-US" sz="1100" i="1" u="none" strike="noStrike" cap="none" normalizeH="0" baseline="0">
              <a:ln>
                <a:noFill/>
              </a:ln>
              <a:solidFill>
                <a:schemeClr val="tx2"/>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100" i="1" u="none" strike="noStrike" cap="none" normalizeH="0" baseline="0">
                <a:ln>
                  <a:noFill/>
                </a:ln>
                <a:solidFill>
                  <a:srgbClr val="009DB0"/>
                </a:solidFill>
                <a:effectLst/>
              </a:rPr>
              <a:t>Two areas of opportunity </a:t>
            </a:r>
            <a:r>
              <a:rPr kumimoji="0" lang="en-US" sz="1100" i="1" u="none" strike="noStrike" cap="none" normalizeH="0" baseline="0">
                <a:ln>
                  <a:noFill/>
                </a:ln>
                <a:effectLst/>
              </a:rPr>
              <a:t>for CGPs and CGPIs to addres</a:t>
            </a:r>
            <a:r>
              <a:rPr lang="en-US" sz="1100" i="1"/>
              <a:t>s the </a:t>
            </a:r>
            <a:r>
              <a:rPr lang="en-US" sz="1100" i="1">
                <a:solidFill>
                  <a:srgbClr val="009DB0"/>
                </a:solidFill>
              </a:rPr>
              <a:t>Mass Affluent segment</a:t>
            </a:r>
            <a:r>
              <a:rPr lang="en-US" sz="1100" i="1">
                <a:solidFill>
                  <a:schemeClr val="accent1"/>
                </a:solidFill>
              </a:rPr>
              <a:t> </a:t>
            </a:r>
            <a:r>
              <a:rPr lang="en-US" sz="1100" i="1"/>
              <a:t>with a </a:t>
            </a:r>
            <a:r>
              <a:rPr lang="en-US" sz="1100" i="1">
                <a:solidFill>
                  <a:srgbClr val="009DB0"/>
                </a:solidFill>
              </a:rPr>
              <a:t>real coherence on the market</a:t>
            </a:r>
            <a:r>
              <a:rPr lang="en-US" sz="1100" i="1"/>
              <a:t>, thanks to:</a:t>
            </a:r>
          </a:p>
          <a:p>
            <a:pPr marL="0" marR="0" indent="0" algn="ctr" defTabSz="914400" rtl="0" eaLnBrk="1" fontAlgn="base" latinLnBrk="0" hangingPunct="1">
              <a:lnSpc>
                <a:spcPct val="100000"/>
              </a:lnSpc>
              <a:spcBef>
                <a:spcPct val="0"/>
              </a:spcBef>
              <a:spcAft>
                <a:spcPct val="0"/>
              </a:spcAft>
              <a:buClrTx/>
              <a:buSzTx/>
              <a:buFontTx/>
              <a:buNone/>
              <a:tabLst/>
            </a:pPr>
            <a:endParaRPr lang="en-US" sz="1100" i="1"/>
          </a:p>
          <a:p>
            <a:pPr marL="228600" indent="-228600">
              <a:buClr>
                <a:schemeClr val="tx1"/>
              </a:buClr>
              <a:buFont typeface="+mj-lt"/>
              <a:buAutoNum type="arabicPeriod"/>
            </a:pPr>
            <a:r>
              <a:rPr lang="en-US" sz="1100" i="1"/>
              <a:t>V</a:t>
            </a:r>
            <a:r>
              <a:rPr kumimoji="0" lang="en-US" sz="1100" i="1" u="none" strike="noStrike" cap="none" normalizeH="0" baseline="0">
                <a:ln>
                  <a:noFill/>
                </a:ln>
                <a:effectLst/>
              </a:rPr>
              <a:t>ery </a:t>
            </a:r>
            <a:r>
              <a:rPr kumimoji="0" lang="en-US" sz="1100" i="1" u="none" strike="noStrike" cap="none" normalizeH="0" baseline="0">
                <a:ln>
                  <a:noFill/>
                </a:ln>
                <a:solidFill>
                  <a:srgbClr val="009DB0"/>
                </a:solidFill>
                <a:effectLst/>
              </a:rPr>
              <a:t>light fixed costs </a:t>
            </a:r>
            <a:r>
              <a:rPr kumimoji="0" lang="en-US" sz="1100" i="1" u="none" strike="noStrike" cap="none" normalizeH="0" baseline="0">
                <a:ln>
                  <a:noFill/>
                </a:ln>
                <a:effectLst/>
              </a:rPr>
              <a:t>compared to</a:t>
            </a:r>
            <a:r>
              <a:rPr kumimoji="0" lang="en-US" sz="1100" i="1" u="none" strike="noStrike" cap="none" normalizeH="0" baseline="0">
                <a:ln>
                  <a:noFill/>
                </a:ln>
                <a:solidFill>
                  <a:schemeClr val="accent1"/>
                </a:solidFill>
                <a:effectLst/>
              </a:rPr>
              <a:t> </a:t>
            </a:r>
            <a:r>
              <a:rPr kumimoji="0" lang="en-US" sz="1100" i="1" u="none" strike="noStrike" cap="none" normalizeH="0" baseline="0">
                <a:ln>
                  <a:noFill/>
                </a:ln>
                <a:solidFill>
                  <a:srgbClr val="009DB0"/>
                </a:solidFill>
                <a:effectLst/>
              </a:rPr>
              <a:t>private and retail banks</a:t>
            </a:r>
          </a:p>
          <a:p>
            <a:pPr marL="228600" indent="-228600">
              <a:buClr>
                <a:schemeClr val="tx1"/>
              </a:buClr>
              <a:buFont typeface="+mj-lt"/>
              <a:buAutoNum type="arabicPeriod"/>
            </a:pPr>
            <a:endParaRPr kumimoji="0" lang="en-US" sz="1100" i="1" u="none" strike="noStrike" cap="none" normalizeH="0" baseline="0">
              <a:ln>
                <a:noFill/>
              </a:ln>
              <a:solidFill>
                <a:schemeClr val="accent1"/>
              </a:solidFill>
              <a:effectLst/>
            </a:endParaRPr>
          </a:p>
          <a:p>
            <a:pPr marL="228600" indent="-228600">
              <a:buClr>
                <a:schemeClr val="tx1"/>
              </a:buClr>
              <a:buFont typeface="+mj-lt"/>
              <a:buAutoNum type="arabicPeriod"/>
            </a:pPr>
            <a:endParaRPr lang="en-US" sz="1100" i="1"/>
          </a:p>
          <a:p>
            <a:pPr marL="228600" indent="-228600">
              <a:buClr>
                <a:schemeClr val="tx1"/>
              </a:buClr>
              <a:buFont typeface="+mj-lt"/>
              <a:buAutoNum type="arabicPeriod"/>
            </a:pPr>
            <a:r>
              <a:rPr lang="en-US" sz="1100" i="1"/>
              <a:t>Ability </a:t>
            </a:r>
            <a:r>
              <a:rPr kumimoji="0" lang="en-US" sz="1100" i="1" u="none" strike="noStrike" cap="none" normalizeH="0" baseline="0">
                <a:ln>
                  <a:noFill/>
                </a:ln>
                <a:effectLst/>
              </a:rPr>
              <a:t>to </a:t>
            </a:r>
            <a:r>
              <a:rPr kumimoji="0" lang="en-US" sz="1100" i="1" u="none" strike="noStrike" cap="none" normalizeH="0" baseline="0">
                <a:ln>
                  <a:noFill/>
                </a:ln>
                <a:solidFill>
                  <a:srgbClr val="009DB0"/>
                </a:solidFill>
                <a:effectLst/>
              </a:rPr>
              <a:t>provide </a:t>
            </a:r>
            <a:r>
              <a:rPr lang="en-US" sz="1100" i="1">
                <a:solidFill>
                  <a:srgbClr val="009DB0"/>
                </a:solidFill>
              </a:rPr>
              <a:t>human interactions </a:t>
            </a:r>
            <a:r>
              <a:rPr lang="en-US" sz="1100" i="1"/>
              <a:t>compared to </a:t>
            </a:r>
            <a:r>
              <a:rPr lang="en-US" sz="1100" i="1">
                <a:solidFill>
                  <a:srgbClr val="009DB0"/>
                </a:solidFill>
              </a:rPr>
              <a:t>pure digital players </a:t>
            </a:r>
            <a:endParaRPr kumimoji="0" lang="en-US" sz="1100" i="1" u="none" strike="noStrike" cap="none" normalizeH="0" baseline="0">
              <a:ln>
                <a:noFill/>
              </a:ln>
              <a:solidFill>
                <a:srgbClr val="009DB0"/>
              </a:solidFill>
              <a:effectLst/>
            </a:endParaRP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endParaRPr kumimoji="0" lang="en-US" sz="1100" i="1" u="none" strike="noStrike" cap="none" normalizeH="0" baseline="0">
              <a:ln>
                <a:noFill/>
              </a:ln>
              <a:solidFill>
                <a:schemeClr val="tx2"/>
              </a:solidFill>
              <a:effectLst/>
            </a:endParaRPr>
          </a:p>
        </p:txBody>
      </p:sp>
      <p:sp>
        <p:nvSpPr>
          <p:cNvPr id="69" name="Freeform 22">
            <a:extLst>
              <a:ext uri="{FF2B5EF4-FFF2-40B4-BE49-F238E27FC236}">
                <a16:creationId xmlns:a16="http://schemas.microsoft.com/office/drawing/2014/main" id="{6CB8C602-A2DA-4B2C-8174-DC7F05DD1A11}"/>
              </a:ext>
            </a:extLst>
          </p:cNvPr>
          <p:cNvSpPr>
            <a:spLocks noEditPoints="1"/>
          </p:cNvSpPr>
          <p:nvPr/>
        </p:nvSpPr>
        <p:spPr bwMode="auto">
          <a:xfrm>
            <a:off x="8742289" y="1192983"/>
            <a:ext cx="417306" cy="451249"/>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rgbClr val="009DB0"/>
              </a:solidFill>
            </a:endParaRPr>
          </a:p>
        </p:txBody>
      </p:sp>
      <p:cxnSp>
        <p:nvCxnSpPr>
          <p:cNvPr id="7" name="Straight Connector 6">
            <a:extLst>
              <a:ext uri="{FF2B5EF4-FFF2-40B4-BE49-F238E27FC236}">
                <a16:creationId xmlns:a16="http://schemas.microsoft.com/office/drawing/2014/main" id="{859D6A4F-9045-44AB-B9FE-9C94DAC65D23}"/>
              </a:ext>
            </a:extLst>
          </p:cNvPr>
          <p:cNvCxnSpPr/>
          <p:nvPr/>
        </p:nvCxnSpPr>
        <p:spPr bwMode="auto">
          <a:xfrm flipH="1">
            <a:off x="218209" y="4832955"/>
            <a:ext cx="5060373"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1A16D7F-41E7-4FE3-9ACD-05F604C069D9}"/>
              </a:ext>
            </a:extLst>
          </p:cNvPr>
          <p:cNvCxnSpPr>
            <a:cxnSpLocks/>
          </p:cNvCxnSpPr>
          <p:nvPr/>
        </p:nvCxnSpPr>
        <p:spPr bwMode="auto">
          <a:xfrm flipH="1">
            <a:off x="218210" y="3137264"/>
            <a:ext cx="59761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4" name="Rectangle 73">
            <a:extLst>
              <a:ext uri="{FF2B5EF4-FFF2-40B4-BE49-F238E27FC236}">
                <a16:creationId xmlns:a16="http://schemas.microsoft.com/office/drawing/2014/main" id="{6A0DD379-ED54-4E0D-8E3C-75389AB290E3}"/>
              </a:ext>
            </a:extLst>
          </p:cNvPr>
          <p:cNvSpPr/>
          <p:nvPr/>
        </p:nvSpPr>
        <p:spPr bwMode="auto">
          <a:xfrm>
            <a:off x="5288671" y="4423002"/>
            <a:ext cx="2789084" cy="297647"/>
          </a:xfrm>
          <a:prstGeom prst="rect">
            <a:avLst/>
          </a:prstGeom>
          <a:solidFill>
            <a:schemeClr val="bg1"/>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200" b="1">
                <a:solidFill>
                  <a:schemeClr val="accent1"/>
                </a:solidFill>
              </a:rPr>
              <a:t>2</a:t>
            </a:r>
          </a:p>
        </p:txBody>
      </p:sp>
      <p:sp>
        <p:nvSpPr>
          <p:cNvPr id="80" name="Rectangle 79">
            <a:extLst>
              <a:ext uri="{FF2B5EF4-FFF2-40B4-BE49-F238E27FC236}">
                <a16:creationId xmlns:a16="http://schemas.microsoft.com/office/drawing/2014/main" id="{A504D357-E130-469E-A9FA-2CC744021BC4}"/>
              </a:ext>
            </a:extLst>
          </p:cNvPr>
          <p:cNvSpPr/>
          <p:nvPr/>
        </p:nvSpPr>
        <p:spPr bwMode="auto">
          <a:xfrm>
            <a:off x="5856902" y="3242449"/>
            <a:ext cx="1722722" cy="297647"/>
          </a:xfrm>
          <a:prstGeom prst="rect">
            <a:avLst/>
          </a:prstGeom>
          <a:solidFill>
            <a:schemeClr val="bg1"/>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accent1"/>
                </a:solidFill>
                <a:effectLst/>
              </a:rPr>
              <a:t>1</a:t>
            </a:r>
          </a:p>
        </p:txBody>
      </p:sp>
      <p:sp>
        <p:nvSpPr>
          <p:cNvPr id="43" name="Forme 42">
            <a:extLst>
              <a:ext uri="{FF2B5EF4-FFF2-40B4-BE49-F238E27FC236}">
                <a16:creationId xmlns:a16="http://schemas.microsoft.com/office/drawing/2014/main" id="{3A525AA0-BF91-49C9-8963-1489FF9D7C0A}"/>
              </a:ext>
            </a:extLst>
          </p:cNvPr>
          <p:cNvSpPr/>
          <p:nvPr/>
        </p:nvSpPr>
        <p:spPr>
          <a:xfrm rot="11998621">
            <a:off x="8129249" y="4385279"/>
            <a:ext cx="449319" cy="499240"/>
          </a:xfrm>
          <a:prstGeom prst="swooshArrow">
            <a:avLst>
              <a:gd name="adj1" fmla="val 25000"/>
              <a:gd name="adj2" fmla="val 25000"/>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US" sz="1292">
              <a:solidFill>
                <a:prstClr val="black">
                  <a:hueOff val="0"/>
                  <a:satOff val="0"/>
                  <a:lumOff val="0"/>
                  <a:alphaOff val="0"/>
                </a:prstClr>
              </a:solidFill>
            </a:endParaRPr>
          </a:p>
        </p:txBody>
      </p:sp>
      <p:sp>
        <p:nvSpPr>
          <p:cNvPr id="81" name="Triangle isocèle 80">
            <a:extLst>
              <a:ext uri="{FF2B5EF4-FFF2-40B4-BE49-F238E27FC236}">
                <a16:creationId xmlns:a16="http://schemas.microsoft.com/office/drawing/2014/main" id="{FCA24A79-60AB-4D52-8254-213628A9E990}"/>
              </a:ext>
            </a:extLst>
          </p:cNvPr>
          <p:cNvSpPr/>
          <p:nvPr/>
        </p:nvSpPr>
        <p:spPr bwMode="auto">
          <a:xfrm>
            <a:off x="6610149" y="1763219"/>
            <a:ext cx="202131" cy="237528"/>
          </a:xfrm>
          <a:prstGeom prst="triangl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2" name="ZoneTexte 81">
            <a:extLst>
              <a:ext uri="{FF2B5EF4-FFF2-40B4-BE49-F238E27FC236}">
                <a16:creationId xmlns:a16="http://schemas.microsoft.com/office/drawing/2014/main" id="{7B8C6F20-7816-4486-BF68-4118BCA0CD1E}"/>
              </a:ext>
            </a:extLst>
          </p:cNvPr>
          <p:cNvSpPr txBox="1"/>
          <p:nvPr/>
        </p:nvSpPr>
        <p:spPr>
          <a:xfrm>
            <a:off x="5776301" y="1368608"/>
            <a:ext cx="1858201" cy="461665"/>
          </a:xfrm>
          <a:prstGeom prst="rect">
            <a:avLst/>
          </a:prstGeom>
          <a:solidFill>
            <a:schemeClr val="accent1">
              <a:lumMod val="20000"/>
              <a:lumOff val="80000"/>
            </a:schemeClr>
          </a:solidFill>
        </p:spPr>
        <p:txBody>
          <a:bodyPr wrap="none" rtlCol="0">
            <a:spAutoFit/>
          </a:bodyPr>
          <a:lstStyle/>
          <a:p>
            <a:pPr algn="ctr"/>
            <a:r>
              <a:rPr lang="en-US" sz="1200" b="1" i="1">
                <a:solidFill>
                  <a:schemeClr val="tx2">
                    <a:lumMod val="50000"/>
                  </a:schemeClr>
                </a:solidFill>
              </a:rPr>
              <a:t>UHNW individuals</a:t>
            </a:r>
            <a:r>
              <a:rPr lang="en-US" sz="1200" b="1" i="1" baseline="30000">
                <a:solidFill>
                  <a:schemeClr val="tx2">
                    <a:lumMod val="50000"/>
                  </a:schemeClr>
                </a:solidFill>
              </a:rPr>
              <a:t>1</a:t>
            </a:r>
            <a:r>
              <a:rPr lang="en-US" sz="1200" b="1" i="1">
                <a:solidFill>
                  <a:schemeClr val="tx2">
                    <a:lumMod val="50000"/>
                  </a:schemeClr>
                </a:solidFill>
              </a:rPr>
              <a:t> </a:t>
            </a:r>
          </a:p>
          <a:p>
            <a:pPr algn="ctr"/>
            <a:r>
              <a:rPr lang="en-US" sz="1200" b="1" i="1">
                <a:solidFill>
                  <a:schemeClr val="tx2">
                    <a:lumMod val="50000"/>
                  </a:schemeClr>
                </a:solidFill>
              </a:rPr>
              <a:t>&gt;5m€</a:t>
            </a:r>
          </a:p>
        </p:txBody>
      </p:sp>
      <p:sp>
        <p:nvSpPr>
          <p:cNvPr id="44" name="Forme 42">
            <a:extLst>
              <a:ext uri="{FF2B5EF4-FFF2-40B4-BE49-F238E27FC236}">
                <a16:creationId xmlns:a16="http://schemas.microsoft.com/office/drawing/2014/main" id="{E99129B6-9A8D-4652-9184-BABF961E5F8B}"/>
              </a:ext>
            </a:extLst>
          </p:cNvPr>
          <p:cNvSpPr/>
          <p:nvPr/>
        </p:nvSpPr>
        <p:spPr>
          <a:xfrm rot="6309467" flipV="1">
            <a:off x="7360998" y="2955813"/>
            <a:ext cx="482399" cy="544256"/>
          </a:xfrm>
          <a:prstGeom prst="swooshArrow">
            <a:avLst>
              <a:gd name="adj1" fmla="val 25000"/>
              <a:gd name="adj2" fmla="val 25000"/>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422041" fontAlgn="base">
              <a:spcBef>
                <a:spcPct val="0"/>
              </a:spcBef>
              <a:spcAft>
                <a:spcPct val="0"/>
              </a:spcAft>
            </a:pPr>
            <a:endParaRPr lang="en-US" sz="1292">
              <a:solidFill>
                <a:prstClr val="black">
                  <a:hueOff val="0"/>
                  <a:satOff val="0"/>
                  <a:lumOff val="0"/>
                  <a:alphaOff val="0"/>
                </a:prstClr>
              </a:solidFill>
            </a:endParaRPr>
          </a:p>
        </p:txBody>
      </p:sp>
      <p:sp>
        <p:nvSpPr>
          <p:cNvPr id="6" name="Espace réservé du texte 2">
            <a:extLst>
              <a:ext uri="{FF2B5EF4-FFF2-40B4-BE49-F238E27FC236}">
                <a16:creationId xmlns:a16="http://schemas.microsoft.com/office/drawing/2014/main" id="{B282E72B-D2DA-4D65-8785-193CAA58167E}"/>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r>
              <a:rPr lang="en-US" sz="600"/>
              <a:t> ; 1.  HNWI: High Net Worth individuals, UHNWI Ultra High Net Worth individuals</a:t>
            </a:r>
            <a:endParaRPr lang="en-US" sz="600" i="1"/>
          </a:p>
        </p:txBody>
      </p:sp>
    </p:spTree>
    <p:extLst>
      <p:ext uri="{BB962C8B-B14F-4D97-AF65-F5344CB8AC3E}">
        <p14:creationId xmlns:p14="http://schemas.microsoft.com/office/powerpoint/2010/main" val="724102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latin typeface="+mn-lt"/>
              </a:rPr>
              <a:t>The</a:t>
            </a:r>
            <a:r>
              <a:rPr lang="en-US" sz="1300">
                <a:solidFill>
                  <a:schemeClr val="tx2"/>
                </a:solidFill>
                <a:latin typeface="+mn-lt"/>
              </a:rPr>
              <a:t> </a:t>
            </a:r>
            <a:r>
              <a:rPr lang="en-US" sz="1300">
                <a:solidFill>
                  <a:srgbClr val="009DB0"/>
                </a:solidFill>
                <a:latin typeface="+mn-lt"/>
              </a:rPr>
              <a:t>volume</a:t>
            </a:r>
            <a:r>
              <a:rPr lang="en-US" sz="1300">
                <a:solidFill>
                  <a:schemeClr val="tx2"/>
                </a:solidFill>
                <a:latin typeface="+mn-lt"/>
              </a:rPr>
              <a:t> </a:t>
            </a:r>
            <a:r>
              <a:rPr lang="en-US" sz="1300">
                <a:latin typeface="+mn-lt"/>
              </a:rPr>
              <a:t>and</a:t>
            </a:r>
            <a:r>
              <a:rPr lang="en-US" sz="1300">
                <a:solidFill>
                  <a:schemeClr val="tx2"/>
                </a:solidFill>
                <a:latin typeface="+mn-lt"/>
              </a:rPr>
              <a:t> </a:t>
            </a:r>
            <a:r>
              <a:rPr lang="en-US" sz="1300">
                <a:solidFill>
                  <a:srgbClr val="009DB0"/>
                </a:solidFill>
                <a:latin typeface="+mn-lt"/>
              </a:rPr>
              <a:t>nature</a:t>
            </a:r>
            <a:r>
              <a:rPr lang="en-US" sz="1300">
                <a:solidFill>
                  <a:schemeClr val="tx2"/>
                </a:solidFill>
                <a:latin typeface="+mn-lt"/>
              </a:rPr>
              <a:t> </a:t>
            </a:r>
            <a:r>
              <a:rPr lang="en-US" sz="1300">
                <a:latin typeface="+mn-lt"/>
              </a:rPr>
              <a:t>of </a:t>
            </a:r>
            <a:r>
              <a:rPr lang="en-US" sz="1300">
                <a:solidFill>
                  <a:srgbClr val="009DB0"/>
                </a:solidFill>
                <a:latin typeface="+mn-lt"/>
              </a:rPr>
              <a:t>available</a:t>
            </a:r>
            <a:r>
              <a:rPr lang="en-US" sz="1300">
                <a:solidFill>
                  <a:schemeClr val="tx2"/>
                </a:solidFill>
                <a:latin typeface="+mn-lt"/>
              </a:rPr>
              <a:t> </a:t>
            </a:r>
            <a:r>
              <a:rPr lang="en-US" sz="1300">
                <a:solidFill>
                  <a:srgbClr val="009DB0"/>
                </a:solidFill>
                <a:latin typeface="+mn-lt"/>
              </a:rPr>
              <a:t>investment</a:t>
            </a:r>
            <a:r>
              <a:rPr lang="en-US" sz="1300">
                <a:solidFill>
                  <a:schemeClr val="tx2"/>
                </a:solidFill>
                <a:latin typeface="+mn-lt"/>
              </a:rPr>
              <a:t> </a:t>
            </a:r>
            <a:r>
              <a:rPr lang="en-US" sz="1300">
                <a:solidFill>
                  <a:srgbClr val="009DB0"/>
                </a:solidFill>
                <a:latin typeface="+mn-lt"/>
              </a:rPr>
              <a:t>products</a:t>
            </a:r>
            <a:r>
              <a:rPr lang="en-US" sz="1300">
                <a:solidFill>
                  <a:schemeClr val="tx2"/>
                </a:solidFill>
                <a:latin typeface="+mn-lt"/>
              </a:rPr>
              <a:t> </a:t>
            </a:r>
            <a:r>
              <a:rPr lang="en-US" sz="1300">
                <a:solidFill>
                  <a:srgbClr val="009DB0"/>
                </a:solidFill>
                <a:latin typeface="+mn-lt"/>
              </a:rPr>
              <a:t>(i.e., banking, finance, insurance, real estate)</a:t>
            </a:r>
            <a:r>
              <a:rPr lang="en-US" sz="1300">
                <a:solidFill>
                  <a:schemeClr val="tx2"/>
                </a:solidFill>
                <a:latin typeface="+mn-lt"/>
              </a:rPr>
              <a:t> </a:t>
            </a:r>
            <a:r>
              <a:rPr lang="en-US" sz="1300">
                <a:latin typeface="+mn-lt"/>
              </a:rPr>
              <a:t>depend on the </a:t>
            </a:r>
            <a:r>
              <a:rPr lang="en-US" sz="1300">
                <a:solidFill>
                  <a:srgbClr val="009DB0"/>
                </a:solidFill>
                <a:latin typeface="+mn-lt"/>
              </a:rPr>
              <a:t>level of wealth </a:t>
            </a:r>
            <a:r>
              <a:rPr lang="en-US" sz="1300">
                <a:latin typeface="+mn-lt"/>
              </a:rPr>
              <a:t>of the </a:t>
            </a:r>
            <a:r>
              <a:rPr lang="en-US" sz="1300">
                <a:solidFill>
                  <a:srgbClr val="009DB0"/>
                </a:solidFill>
                <a:latin typeface="+mn-lt"/>
              </a:rPr>
              <a:t>client</a:t>
            </a:r>
            <a:r>
              <a:rPr lang="en-US" sz="1300">
                <a:solidFill>
                  <a:schemeClr val="tx2"/>
                </a:solidFill>
                <a:latin typeface="+mn-lt"/>
              </a:rPr>
              <a:t> </a:t>
            </a:r>
            <a:r>
              <a:rPr lang="en-US" sz="1300">
                <a:latin typeface="+mn-lt"/>
              </a:rPr>
              <a:t>segment</a:t>
            </a:r>
          </a:p>
        </p:txBody>
      </p:sp>
      <p:pic>
        <p:nvPicPr>
          <p:cNvPr id="23" name="Graphic 22">
            <a:extLst>
              <a:ext uri="{FF2B5EF4-FFF2-40B4-BE49-F238E27FC236}">
                <a16:creationId xmlns:a16="http://schemas.microsoft.com/office/drawing/2014/main" id="{A6AC11A8-99E2-47DF-93D4-FCEFF98FC24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2693"/>
          <a:stretch/>
        </p:blipFill>
        <p:spPr>
          <a:xfrm>
            <a:off x="1072196" y="1001748"/>
            <a:ext cx="188925" cy="182565"/>
          </a:xfrm>
          <a:prstGeom prst="rect">
            <a:avLst/>
          </a:prstGeom>
        </p:spPr>
      </p:pic>
      <p:sp>
        <p:nvSpPr>
          <p:cNvPr id="15" name="Rectangle 14">
            <a:extLst>
              <a:ext uri="{FF2B5EF4-FFF2-40B4-BE49-F238E27FC236}">
                <a16:creationId xmlns:a16="http://schemas.microsoft.com/office/drawing/2014/main" id="{4E425EC0-A3DD-4D69-8321-840DE168BB55}"/>
              </a:ext>
            </a:extLst>
          </p:cNvPr>
          <p:cNvSpPr/>
          <p:nvPr/>
        </p:nvSpPr>
        <p:spPr bwMode="auto">
          <a:xfrm>
            <a:off x="2276158" y="4814610"/>
            <a:ext cx="4619778" cy="12455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b="1">
                <a:solidFill>
                  <a:srgbClr val="009DB0"/>
                </a:solidFill>
              </a:rPr>
              <a:t>Standardized</a:t>
            </a:r>
            <a:r>
              <a:rPr lang="en-US" sz="1000" b="1">
                <a:solidFill>
                  <a:schemeClr val="tx2"/>
                </a:solidFill>
              </a:rPr>
              <a:t> </a:t>
            </a:r>
            <a:r>
              <a:rPr lang="en-US" sz="1000" b="1">
                <a:solidFill>
                  <a:srgbClr val="009DB0"/>
                </a:solidFill>
              </a:rPr>
              <a:t>products</a:t>
            </a:r>
            <a:r>
              <a:rPr lang="en-US" sz="1000" b="1">
                <a:solidFill>
                  <a:schemeClr val="tx2"/>
                </a:solidFill>
              </a:rPr>
              <a:t> </a:t>
            </a:r>
            <a:r>
              <a:rPr lang="en-US" sz="1000"/>
              <a:t>with low-cost and accessible passive management offer</a:t>
            </a:r>
          </a:p>
          <a:p>
            <a:pPr marL="171450" indent="-171450">
              <a:lnSpc>
                <a:spcPts val="1000"/>
              </a:lnSpc>
              <a:buClr>
                <a:schemeClr val="tx1"/>
              </a:buClr>
              <a:buFont typeface="Arial" panose="020B0604020202020204" pitchFamily="34" charset="0"/>
              <a:buChar char="•"/>
            </a:pPr>
            <a:r>
              <a:rPr lang="en-US" sz="1000"/>
              <a:t>The </a:t>
            </a:r>
            <a:r>
              <a:rPr lang="en-US" sz="1000" b="1">
                <a:solidFill>
                  <a:srgbClr val="009DB0"/>
                </a:solidFill>
              </a:rPr>
              <a:t>reduce product offering </a:t>
            </a:r>
            <a:r>
              <a:rPr lang="en-US" sz="1000"/>
              <a:t>for this </a:t>
            </a:r>
            <a:r>
              <a:rPr lang="en-US" sz="1000" b="1">
                <a:solidFill>
                  <a:srgbClr val="009DB0"/>
                </a:solidFill>
              </a:rPr>
              <a:t>customer</a:t>
            </a:r>
            <a:r>
              <a:rPr lang="en-US" sz="1000"/>
              <a:t> </a:t>
            </a:r>
            <a:r>
              <a:rPr lang="en-US" sz="1000" b="1">
                <a:solidFill>
                  <a:srgbClr val="009DB0"/>
                </a:solidFill>
              </a:rPr>
              <a:t>segment</a:t>
            </a:r>
            <a:r>
              <a:rPr lang="en-US" sz="1000"/>
              <a:t> makes it possible to </a:t>
            </a:r>
            <a:r>
              <a:rPr lang="en-US" sz="1000" b="1">
                <a:solidFill>
                  <a:srgbClr val="009DB0"/>
                </a:solidFill>
              </a:rPr>
              <a:t>industrialize</a:t>
            </a:r>
            <a:r>
              <a:rPr lang="en-US" sz="1000"/>
              <a:t> the wealth management </a:t>
            </a:r>
            <a:r>
              <a:rPr lang="en-US" sz="1000" b="1">
                <a:solidFill>
                  <a:srgbClr val="009DB0"/>
                </a:solidFill>
              </a:rPr>
              <a:t>processes</a:t>
            </a:r>
            <a:r>
              <a:rPr lang="en-US" sz="1000"/>
              <a:t> </a:t>
            </a:r>
          </a:p>
        </p:txBody>
      </p:sp>
      <p:cxnSp>
        <p:nvCxnSpPr>
          <p:cNvPr id="16" name="Straight Connector 15">
            <a:extLst>
              <a:ext uri="{FF2B5EF4-FFF2-40B4-BE49-F238E27FC236}">
                <a16:creationId xmlns:a16="http://schemas.microsoft.com/office/drawing/2014/main" id="{885E7C8E-3A37-465B-9A31-F4AA1D2AF9B8}"/>
              </a:ext>
            </a:extLst>
          </p:cNvPr>
          <p:cNvCxnSpPr>
            <a:cxnSpLocks/>
          </p:cNvCxnSpPr>
          <p:nvPr/>
        </p:nvCxnSpPr>
        <p:spPr bwMode="auto">
          <a:xfrm flipH="1">
            <a:off x="2288891" y="4716732"/>
            <a:ext cx="374949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C921349-9D3D-4C07-84AF-5D4089E9E3A5}"/>
              </a:ext>
            </a:extLst>
          </p:cNvPr>
          <p:cNvSpPr/>
          <p:nvPr/>
        </p:nvSpPr>
        <p:spPr bwMode="auto">
          <a:xfrm>
            <a:off x="2345441" y="3373915"/>
            <a:ext cx="4044593" cy="12455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chemeClr val="tx1"/>
              </a:buClr>
            </a:pPr>
            <a:r>
              <a:rPr lang="en-US" sz="1000" b="1">
                <a:solidFill>
                  <a:srgbClr val="009DB0"/>
                </a:solidFill>
              </a:rPr>
              <a:t>Hybrid</a:t>
            </a:r>
            <a:r>
              <a:rPr lang="en-US" sz="1000" b="1">
                <a:solidFill>
                  <a:schemeClr val="tx2"/>
                </a:solidFill>
              </a:rPr>
              <a:t> </a:t>
            </a:r>
            <a:r>
              <a:rPr lang="en-US" sz="1000" b="1">
                <a:solidFill>
                  <a:srgbClr val="009DB0"/>
                </a:solidFill>
              </a:rPr>
              <a:t>offer</a:t>
            </a:r>
            <a:r>
              <a:rPr lang="en-US" sz="1000"/>
              <a:t> combining </a:t>
            </a:r>
            <a:r>
              <a:rPr lang="en-US" sz="1000" b="1">
                <a:solidFill>
                  <a:srgbClr val="009DB0"/>
                </a:solidFill>
              </a:rPr>
              <a:t>standardized</a:t>
            </a:r>
            <a:r>
              <a:rPr lang="en-US" sz="1000" b="1">
                <a:solidFill>
                  <a:schemeClr val="tx2"/>
                </a:solidFill>
              </a:rPr>
              <a:t> </a:t>
            </a:r>
            <a:r>
              <a:rPr lang="en-US" sz="1000" b="1">
                <a:solidFill>
                  <a:srgbClr val="009DB0"/>
                </a:solidFill>
              </a:rPr>
              <a:t>products</a:t>
            </a:r>
            <a:r>
              <a:rPr lang="en-US" sz="1000" b="1">
                <a:solidFill>
                  <a:schemeClr val="tx2"/>
                </a:solidFill>
              </a:rPr>
              <a:t> </a:t>
            </a:r>
            <a:r>
              <a:rPr lang="en-US" sz="1000"/>
              <a:t>and </a:t>
            </a:r>
            <a:r>
              <a:rPr lang="en-US" sz="1000" b="1">
                <a:solidFill>
                  <a:srgbClr val="009DB0"/>
                </a:solidFill>
              </a:rPr>
              <a:t>personalized</a:t>
            </a:r>
            <a:r>
              <a:rPr lang="en-US" sz="1000" b="1">
                <a:solidFill>
                  <a:schemeClr val="tx2"/>
                </a:solidFill>
              </a:rPr>
              <a:t> </a:t>
            </a:r>
            <a:r>
              <a:rPr lang="en-US" sz="1000" b="1">
                <a:solidFill>
                  <a:srgbClr val="009DB0"/>
                </a:solidFill>
              </a:rPr>
              <a:t>investment</a:t>
            </a:r>
            <a:r>
              <a:rPr lang="en-US" sz="1000" b="1">
                <a:solidFill>
                  <a:schemeClr val="tx2"/>
                </a:solidFill>
              </a:rPr>
              <a:t> </a:t>
            </a:r>
            <a:r>
              <a:rPr lang="en-US" sz="1000" b="1">
                <a:solidFill>
                  <a:srgbClr val="009DB0"/>
                </a:solidFill>
              </a:rPr>
              <a:t>advice</a:t>
            </a:r>
          </a:p>
        </p:txBody>
      </p:sp>
      <p:cxnSp>
        <p:nvCxnSpPr>
          <p:cNvPr id="58" name="Straight Connector 57">
            <a:extLst>
              <a:ext uri="{FF2B5EF4-FFF2-40B4-BE49-F238E27FC236}">
                <a16:creationId xmlns:a16="http://schemas.microsoft.com/office/drawing/2014/main" id="{E88C3597-C9B5-4A4E-924F-F68230656740}"/>
              </a:ext>
            </a:extLst>
          </p:cNvPr>
          <p:cNvCxnSpPr>
            <a:cxnSpLocks/>
          </p:cNvCxnSpPr>
          <p:nvPr/>
        </p:nvCxnSpPr>
        <p:spPr bwMode="auto">
          <a:xfrm flipH="1">
            <a:off x="2409825" y="3209362"/>
            <a:ext cx="362856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2" name="Rectangle 61">
            <a:extLst>
              <a:ext uri="{FF2B5EF4-FFF2-40B4-BE49-F238E27FC236}">
                <a16:creationId xmlns:a16="http://schemas.microsoft.com/office/drawing/2014/main" id="{62725D15-1609-41F9-BA9A-2AF268356CFB}"/>
              </a:ext>
            </a:extLst>
          </p:cNvPr>
          <p:cNvSpPr/>
          <p:nvPr/>
        </p:nvSpPr>
        <p:spPr bwMode="auto">
          <a:xfrm>
            <a:off x="2314681" y="1843056"/>
            <a:ext cx="3744522" cy="124552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b="1">
                <a:solidFill>
                  <a:srgbClr val="009DB0"/>
                </a:solidFill>
              </a:rPr>
              <a:t>Tailor-made</a:t>
            </a:r>
            <a:r>
              <a:rPr lang="en-US" sz="1000" b="1">
                <a:solidFill>
                  <a:schemeClr val="tx2"/>
                </a:solidFill>
              </a:rPr>
              <a:t> </a:t>
            </a:r>
            <a:r>
              <a:rPr lang="en-US" sz="1000"/>
              <a:t>and</a:t>
            </a:r>
            <a:r>
              <a:rPr lang="en-US" sz="1000" b="1">
                <a:solidFill>
                  <a:schemeClr val="tx2"/>
                </a:solidFill>
              </a:rPr>
              <a:t> </a:t>
            </a:r>
            <a:r>
              <a:rPr lang="en-US" sz="1000" b="1">
                <a:solidFill>
                  <a:srgbClr val="009DB0"/>
                </a:solidFill>
              </a:rPr>
              <a:t>exclusive</a:t>
            </a:r>
            <a:r>
              <a:rPr lang="en-US" sz="1000" b="1">
                <a:solidFill>
                  <a:schemeClr val="tx2"/>
                </a:solidFill>
              </a:rPr>
              <a:t> </a:t>
            </a:r>
            <a:r>
              <a:rPr lang="en-US" sz="1000" b="1">
                <a:solidFill>
                  <a:srgbClr val="009DB0"/>
                </a:solidFill>
              </a:rPr>
              <a:t>products</a:t>
            </a:r>
            <a:r>
              <a:rPr lang="en-US" sz="1000" b="1">
                <a:solidFill>
                  <a:schemeClr val="tx2"/>
                </a:solidFill>
              </a:rPr>
              <a:t> </a:t>
            </a:r>
            <a:r>
              <a:rPr lang="en-US" sz="1000" b="1">
                <a:solidFill>
                  <a:srgbClr val="009DB0"/>
                </a:solidFill>
              </a:rPr>
              <a:t>requiring</a:t>
            </a:r>
            <a:r>
              <a:rPr lang="en-US" sz="1000" b="1">
                <a:solidFill>
                  <a:schemeClr val="tx2"/>
                </a:solidFill>
              </a:rPr>
              <a:t> </a:t>
            </a:r>
            <a:r>
              <a:rPr lang="en-US" sz="1000"/>
              <a:t>a</a:t>
            </a:r>
            <a:r>
              <a:rPr lang="en-US" sz="1000" b="1">
                <a:solidFill>
                  <a:schemeClr val="tx2"/>
                </a:solidFill>
              </a:rPr>
              <a:t> </a:t>
            </a:r>
            <a:r>
              <a:rPr lang="en-US" sz="1000" b="1">
                <a:solidFill>
                  <a:srgbClr val="009DB0"/>
                </a:solidFill>
              </a:rPr>
              <a:t>high</a:t>
            </a:r>
            <a:r>
              <a:rPr lang="en-US" sz="1000" b="1">
                <a:solidFill>
                  <a:schemeClr val="tx2"/>
                </a:solidFill>
              </a:rPr>
              <a:t> </a:t>
            </a:r>
            <a:r>
              <a:rPr lang="en-US" sz="1000" b="1">
                <a:solidFill>
                  <a:srgbClr val="009DB0"/>
                </a:solidFill>
              </a:rPr>
              <a:t>level</a:t>
            </a:r>
            <a:r>
              <a:rPr lang="en-US" sz="1000" b="1">
                <a:solidFill>
                  <a:schemeClr val="tx2"/>
                </a:solidFill>
              </a:rPr>
              <a:t> </a:t>
            </a:r>
            <a:r>
              <a:rPr lang="en-US" sz="1000"/>
              <a:t>of</a:t>
            </a:r>
            <a:r>
              <a:rPr lang="en-US" sz="1000" b="1">
                <a:solidFill>
                  <a:schemeClr val="tx2"/>
                </a:solidFill>
              </a:rPr>
              <a:t> </a:t>
            </a:r>
            <a:r>
              <a:rPr lang="en-US" sz="1000" b="1">
                <a:solidFill>
                  <a:srgbClr val="009DB0"/>
                </a:solidFill>
              </a:rPr>
              <a:t>engineering</a:t>
            </a:r>
          </a:p>
          <a:p>
            <a:pPr marL="171450" indent="-171450">
              <a:buClr>
                <a:schemeClr val="tx1"/>
              </a:buClr>
              <a:buFont typeface="Arial" panose="020B0604020202020204" pitchFamily="34" charset="0"/>
              <a:buChar char="•"/>
            </a:pPr>
            <a:r>
              <a:rPr lang="en-US" sz="1000" b="1">
                <a:solidFill>
                  <a:srgbClr val="009DB0"/>
                </a:solidFill>
              </a:rPr>
              <a:t>Distributors</a:t>
            </a:r>
            <a:r>
              <a:rPr lang="en-US" sz="1000"/>
              <a:t> provide all the </a:t>
            </a:r>
            <a:r>
              <a:rPr lang="en-US" sz="1000" b="1">
                <a:solidFill>
                  <a:srgbClr val="009DB0"/>
                </a:solidFill>
              </a:rPr>
              <a:t>available</a:t>
            </a:r>
            <a:r>
              <a:rPr lang="en-US" sz="1000"/>
              <a:t> </a:t>
            </a:r>
            <a:r>
              <a:rPr lang="en-US" sz="1000" b="1">
                <a:solidFill>
                  <a:srgbClr val="009DB0"/>
                </a:solidFill>
              </a:rPr>
              <a:t>products</a:t>
            </a:r>
            <a:r>
              <a:rPr lang="en-US" sz="1000"/>
              <a:t> of the market and assemble them accordingly to the client’s needs</a:t>
            </a:r>
          </a:p>
        </p:txBody>
      </p:sp>
      <p:sp>
        <p:nvSpPr>
          <p:cNvPr id="48" name="Rectangle 47">
            <a:extLst>
              <a:ext uri="{FF2B5EF4-FFF2-40B4-BE49-F238E27FC236}">
                <a16:creationId xmlns:a16="http://schemas.microsoft.com/office/drawing/2014/main" id="{364EC618-1A42-48F4-9C53-ED788E931ABE}"/>
              </a:ext>
            </a:extLst>
          </p:cNvPr>
          <p:cNvSpPr/>
          <p:nvPr/>
        </p:nvSpPr>
        <p:spPr bwMode="auto">
          <a:xfrm>
            <a:off x="2288891" y="4207651"/>
            <a:ext cx="3744523" cy="39600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rPr>
              <a:t>CGP/</a:t>
            </a:r>
            <a:r>
              <a:rPr kumimoji="0" lang="en-US" sz="900" b="0" i="0" u="none" strike="noStrike" cap="none" normalizeH="0" baseline="0" err="1">
                <a:ln>
                  <a:noFill/>
                </a:ln>
                <a:effectLst/>
              </a:rPr>
              <a:t>CGPi</a:t>
            </a:r>
            <a:endParaRPr kumimoji="0" lang="en-US" sz="900" b="0" i="0" u="none" strike="noStrike" cap="none" normalizeH="0" baseline="0">
              <a:ln>
                <a:noFill/>
              </a:ln>
              <a:effectLst/>
            </a:endParaRPr>
          </a:p>
        </p:txBody>
      </p:sp>
      <p:sp>
        <p:nvSpPr>
          <p:cNvPr id="49" name="Rectangle 48">
            <a:extLst>
              <a:ext uri="{FF2B5EF4-FFF2-40B4-BE49-F238E27FC236}">
                <a16:creationId xmlns:a16="http://schemas.microsoft.com/office/drawing/2014/main" id="{8C85ED33-6065-4A06-A545-879F7AAC3B88}"/>
              </a:ext>
            </a:extLst>
          </p:cNvPr>
          <p:cNvSpPr/>
          <p:nvPr/>
        </p:nvSpPr>
        <p:spPr bwMode="auto">
          <a:xfrm>
            <a:off x="2388568" y="2705795"/>
            <a:ext cx="3649817" cy="39600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rPr>
              <a:t>Fam</a:t>
            </a:r>
            <a:r>
              <a:rPr lang="en-US" sz="900"/>
              <a:t>ily offices </a:t>
            </a:r>
            <a:endParaRPr kumimoji="0" lang="en-US" sz="900" b="0" i="0" u="none" strike="noStrike" cap="none" normalizeH="0" baseline="0">
              <a:ln>
                <a:noFill/>
              </a:ln>
              <a:effectLst/>
            </a:endParaRPr>
          </a:p>
        </p:txBody>
      </p:sp>
      <p:pic>
        <p:nvPicPr>
          <p:cNvPr id="50" name="Picture 6" descr="Résultat de recherche d'images pour &quot;uff&quot;">
            <a:extLst>
              <a:ext uri="{FF2B5EF4-FFF2-40B4-BE49-F238E27FC236}">
                <a16:creationId xmlns:a16="http://schemas.microsoft.com/office/drawing/2014/main" id="{AD0E19E0-D26B-4E22-86BB-E18653B095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7398" y="4438581"/>
            <a:ext cx="313323" cy="145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3" name="Image 120">
            <a:extLst>
              <a:ext uri="{FF2B5EF4-FFF2-40B4-BE49-F238E27FC236}">
                <a16:creationId xmlns:a16="http://schemas.microsoft.com/office/drawing/2014/main" id="{8F2C7E28-AC75-4866-B05F-BCD64D8A78BB}"/>
              </a:ext>
            </a:extLst>
          </p:cNvPr>
          <p:cNvPicPr>
            <a:picLocks noChangeAspect="1"/>
          </p:cNvPicPr>
          <p:nvPr/>
        </p:nvPicPr>
        <p:blipFill rotWithShape="1">
          <a:blip r:embed="rId5"/>
          <a:srcRect b="5918"/>
          <a:stretch/>
        </p:blipFill>
        <p:spPr>
          <a:xfrm>
            <a:off x="5028333" y="4360253"/>
            <a:ext cx="250080" cy="224038"/>
          </a:xfrm>
          <a:prstGeom prst="rect">
            <a:avLst/>
          </a:prstGeom>
        </p:spPr>
      </p:pic>
      <p:pic>
        <p:nvPicPr>
          <p:cNvPr id="55" name="Picture 4" descr="RÃ©sultat de recherche d'images pour &quot;letus private office&quot;">
            <a:extLst>
              <a:ext uri="{FF2B5EF4-FFF2-40B4-BE49-F238E27FC236}">
                <a16:creationId xmlns:a16="http://schemas.microsoft.com/office/drawing/2014/main" id="{CDD27896-CFA7-40D5-8792-C7625A6B016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307" r="25543"/>
          <a:stretch/>
        </p:blipFill>
        <p:spPr bwMode="auto">
          <a:xfrm>
            <a:off x="4087666" y="2866863"/>
            <a:ext cx="273807" cy="191335"/>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1F007CD5-A9E7-4B9C-9323-FBB54579B1AA}"/>
              </a:ext>
            </a:extLst>
          </p:cNvPr>
          <p:cNvSpPr/>
          <p:nvPr/>
        </p:nvSpPr>
        <p:spPr bwMode="auto">
          <a:xfrm>
            <a:off x="2361414" y="5566915"/>
            <a:ext cx="3672000" cy="405888"/>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rPr>
              <a:t>Digital CGPs and Robo advisors</a:t>
            </a:r>
          </a:p>
        </p:txBody>
      </p:sp>
      <p:pic>
        <p:nvPicPr>
          <p:cNvPr id="59" name="Image 539666">
            <a:extLst>
              <a:ext uri="{FF2B5EF4-FFF2-40B4-BE49-F238E27FC236}">
                <a16:creationId xmlns:a16="http://schemas.microsoft.com/office/drawing/2014/main" id="{5A6D51A9-2449-4859-9A71-CBE6FB86DA3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105746" y="5811482"/>
            <a:ext cx="624952" cy="141137"/>
          </a:xfrm>
          <a:prstGeom prst="rect">
            <a:avLst/>
          </a:prstGeom>
        </p:spPr>
      </p:pic>
      <p:pic>
        <p:nvPicPr>
          <p:cNvPr id="60" name="Picture 4" descr="Risultati immagini per nalo assurance">
            <a:extLst>
              <a:ext uri="{FF2B5EF4-FFF2-40B4-BE49-F238E27FC236}">
                <a16:creationId xmlns:a16="http://schemas.microsoft.com/office/drawing/2014/main" id="{EF435FC6-F025-479F-A6DE-20EADEF92B7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9596" y="5781661"/>
            <a:ext cx="794908" cy="18265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4" descr="Cyrus Conseil (@CyrusConseil) | Twitter">
            <a:extLst>
              <a:ext uri="{FF2B5EF4-FFF2-40B4-BE49-F238E27FC236}">
                <a16:creationId xmlns:a16="http://schemas.microsoft.com/office/drawing/2014/main" id="{9127B29F-E1D1-42E2-A736-0212ABE02A13}"/>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25028" b="30699"/>
          <a:stretch/>
        </p:blipFill>
        <p:spPr bwMode="auto">
          <a:xfrm>
            <a:off x="2930246" y="4384266"/>
            <a:ext cx="451793" cy="200025"/>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5">
            <a:extLst>
              <a:ext uri="{FF2B5EF4-FFF2-40B4-BE49-F238E27FC236}">
                <a16:creationId xmlns:a16="http://schemas.microsoft.com/office/drawing/2014/main" id="{941A1BCF-DBD1-4778-9073-96CC1A8365EC}"/>
              </a:ext>
            </a:extLst>
          </p:cNvPr>
          <p:cNvSpPr/>
          <p:nvPr/>
        </p:nvSpPr>
        <p:spPr bwMode="auto">
          <a:xfrm rot="10800000">
            <a:off x="6411003" y="1664227"/>
            <a:ext cx="3222722" cy="4343714"/>
          </a:xfrm>
          <a:prstGeom prst="triangle">
            <a:avLst/>
          </a:prstGeom>
          <a:solidFill>
            <a:schemeClr val="accent5">
              <a:lumMod val="20000"/>
              <a:lumOff val="80000"/>
            </a:schemeClr>
          </a:solidFill>
          <a:ln w="12700" cap="flat" cmpd="sng" algn="ctr">
            <a:noFill/>
            <a:prstDash val="solid"/>
            <a:round/>
            <a:headEnd type="none" w="med" len="med"/>
            <a:tailEnd type="none" w="med" len="med"/>
          </a:ln>
          <a:effectLst/>
        </p:spPr>
        <p:txBody>
          <a:bodyPr vert="vert"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endParaRPr>
          </a:p>
        </p:txBody>
      </p:sp>
      <p:cxnSp>
        <p:nvCxnSpPr>
          <p:cNvPr id="13" name="Straight Arrow Connector 12">
            <a:extLst>
              <a:ext uri="{FF2B5EF4-FFF2-40B4-BE49-F238E27FC236}">
                <a16:creationId xmlns:a16="http://schemas.microsoft.com/office/drawing/2014/main" id="{2A7F1F4E-1EB0-4F7D-82B4-B419ADF6393D}"/>
              </a:ext>
            </a:extLst>
          </p:cNvPr>
          <p:cNvCxnSpPr>
            <a:cxnSpLocks/>
          </p:cNvCxnSpPr>
          <p:nvPr/>
        </p:nvCxnSpPr>
        <p:spPr bwMode="auto">
          <a:xfrm flipV="1">
            <a:off x="8447073" y="2403212"/>
            <a:ext cx="1217288" cy="3264615"/>
          </a:xfrm>
          <a:prstGeom prst="straightConnector1">
            <a:avLst/>
          </a:prstGeom>
          <a:solidFill>
            <a:schemeClr val="accent1"/>
          </a:solidFill>
          <a:ln w="19050" cap="flat" cmpd="sng" algn="ctr">
            <a:solidFill>
              <a:srgbClr val="009DB0"/>
            </a:solidFill>
            <a:prstDash val="solid"/>
            <a:round/>
            <a:headEnd type="none" w="med" len="med"/>
            <a:tailEnd type="triangle"/>
          </a:ln>
          <a:effectLst/>
        </p:spPr>
      </p:cxnSp>
      <p:sp>
        <p:nvSpPr>
          <p:cNvPr id="51" name="Rectangle 50">
            <a:extLst>
              <a:ext uri="{FF2B5EF4-FFF2-40B4-BE49-F238E27FC236}">
                <a16:creationId xmlns:a16="http://schemas.microsoft.com/office/drawing/2014/main" id="{949957BE-89A6-4575-9086-D1D6A735EE53}"/>
              </a:ext>
            </a:extLst>
          </p:cNvPr>
          <p:cNvSpPr/>
          <p:nvPr/>
        </p:nvSpPr>
        <p:spPr>
          <a:xfrm rot="17448167">
            <a:off x="7499237" y="3904306"/>
            <a:ext cx="2912189" cy="184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009DB0"/>
                </a:solidFill>
                <a:ea typeface="Verdana" panose="020B0604030504040204" pitchFamily="34" charset="0"/>
              </a:rPr>
              <a:t>Personalization level of investment products</a:t>
            </a:r>
          </a:p>
        </p:txBody>
      </p:sp>
      <p:sp>
        <p:nvSpPr>
          <p:cNvPr id="63" name="Rectangle 62">
            <a:extLst>
              <a:ext uri="{FF2B5EF4-FFF2-40B4-BE49-F238E27FC236}">
                <a16:creationId xmlns:a16="http://schemas.microsoft.com/office/drawing/2014/main" id="{055F9B95-B86B-4443-88DF-410E4AD2C902}"/>
              </a:ext>
            </a:extLst>
          </p:cNvPr>
          <p:cNvSpPr/>
          <p:nvPr/>
        </p:nvSpPr>
        <p:spPr>
          <a:xfrm>
            <a:off x="7827300" y="5252049"/>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Stocks</a:t>
            </a:r>
          </a:p>
        </p:txBody>
      </p:sp>
      <p:sp>
        <p:nvSpPr>
          <p:cNvPr id="86" name="Rectangle 85">
            <a:extLst>
              <a:ext uri="{FF2B5EF4-FFF2-40B4-BE49-F238E27FC236}">
                <a16:creationId xmlns:a16="http://schemas.microsoft.com/office/drawing/2014/main" id="{00E131E8-0A48-4DDD-9CC5-E3813ABF8B7A}"/>
              </a:ext>
            </a:extLst>
          </p:cNvPr>
          <p:cNvSpPr/>
          <p:nvPr/>
        </p:nvSpPr>
        <p:spPr>
          <a:xfrm>
            <a:off x="7449928" y="3909520"/>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Real estate</a:t>
            </a:r>
          </a:p>
        </p:txBody>
      </p:sp>
      <p:sp>
        <p:nvSpPr>
          <p:cNvPr id="87" name="Rectangle 86">
            <a:extLst>
              <a:ext uri="{FF2B5EF4-FFF2-40B4-BE49-F238E27FC236}">
                <a16:creationId xmlns:a16="http://schemas.microsoft.com/office/drawing/2014/main" id="{A39E8D83-566F-46B2-A0FF-86A7495E39DD}"/>
              </a:ext>
            </a:extLst>
          </p:cNvPr>
          <p:cNvSpPr/>
          <p:nvPr/>
        </p:nvSpPr>
        <p:spPr>
          <a:xfrm>
            <a:off x="7831013" y="1954957"/>
            <a:ext cx="4286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Club deal</a:t>
            </a:r>
          </a:p>
        </p:txBody>
      </p:sp>
      <p:sp>
        <p:nvSpPr>
          <p:cNvPr id="88" name="Rectangle 87">
            <a:extLst>
              <a:ext uri="{FF2B5EF4-FFF2-40B4-BE49-F238E27FC236}">
                <a16:creationId xmlns:a16="http://schemas.microsoft.com/office/drawing/2014/main" id="{AFC308AF-0221-486F-A6A3-EE4F2E5FDA66}"/>
              </a:ext>
            </a:extLst>
          </p:cNvPr>
          <p:cNvSpPr/>
          <p:nvPr/>
        </p:nvSpPr>
        <p:spPr>
          <a:xfrm>
            <a:off x="7308752" y="2860076"/>
            <a:ext cx="518547"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Private equity</a:t>
            </a:r>
          </a:p>
        </p:txBody>
      </p:sp>
      <p:sp>
        <p:nvSpPr>
          <p:cNvPr id="89" name="Rectangle 88">
            <a:extLst>
              <a:ext uri="{FF2B5EF4-FFF2-40B4-BE49-F238E27FC236}">
                <a16:creationId xmlns:a16="http://schemas.microsoft.com/office/drawing/2014/main" id="{883EC130-F70D-4FDF-805F-0F57B65E9B4C}"/>
              </a:ext>
            </a:extLst>
          </p:cNvPr>
          <p:cNvSpPr/>
          <p:nvPr/>
        </p:nvSpPr>
        <p:spPr>
          <a:xfrm>
            <a:off x="8030306" y="3232766"/>
            <a:ext cx="683915"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Structured products</a:t>
            </a:r>
          </a:p>
        </p:txBody>
      </p:sp>
      <p:sp>
        <p:nvSpPr>
          <p:cNvPr id="91" name="Rectangle 90">
            <a:extLst>
              <a:ext uri="{FF2B5EF4-FFF2-40B4-BE49-F238E27FC236}">
                <a16:creationId xmlns:a16="http://schemas.microsoft.com/office/drawing/2014/main" id="{69934EA9-E679-4799-B167-0E4938B29D17}"/>
              </a:ext>
            </a:extLst>
          </p:cNvPr>
          <p:cNvSpPr/>
          <p:nvPr/>
        </p:nvSpPr>
        <p:spPr>
          <a:xfrm>
            <a:off x="8080063" y="4109914"/>
            <a:ext cx="529329"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OPCVM</a:t>
            </a:r>
          </a:p>
        </p:txBody>
      </p:sp>
      <p:sp>
        <p:nvSpPr>
          <p:cNvPr id="92" name="Rectangle 91">
            <a:extLst>
              <a:ext uri="{FF2B5EF4-FFF2-40B4-BE49-F238E27FC236}">
                <a16:creationId xmlns:a16="http://schemas.microsoft.com/office/drawing/2014/main" id="{DA326227-BE7B-4A49-9709-1D8DAE858F80}"/>
              </a:ext>
            </a:extLst>
          </p:cNvPr>
          <p:cNvSpPr/>
          <p:nvPr/>
        </p:nvSpPr>
        <p:spPr>
          <a:xfrm>
            <a:off x="7601638" y="4435548"/>
            <a:ext cx="627052"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Life insurance</a:t>
            </a:r>
          </a:p>
        </p:txBody>
      </p:sp>
      <p:sp>
        <p:nvSpPr>
          <p:cNvPr id="93" name="Rectangle 92">
            <a:extLst>
              <a:ext uri="{FF2B5EF4-FFF2-40B4-BE49-F238E27FC236}">
                <a16:creationId xmlns:a16="http://schemas.microsoft.com/office/drawing/2014/main" id="{F5496639-3E96-47CD-837E-A1E420296160}"/>
              </a:ext>
            </a:extLst>
          </p:cNvPr>
          <p:cNvSpPr/>
          <p:nvPr/>
        </p:nvSpPr>
        <p:spPr>
          <a:xfrm>
            <a:off x="7713324" y="4834817"/>
            <a:ext cx="52933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1"/>
                </a:solidFill>
                <a:ea typeface="Verdana" panose="020B0604030504040204" pitchFamily="34" charset="0"/>
              </a:rPr>
              <a:t>Crowd-lending</a:t>
            </a:r>
          </a:p>
        </p:txBody>
      </p:sp>
      <p:cxnSp>
        <p:nvCxnSpPr>
          <p:cNvPr id="94" name="Straight Connector 57">
            <a:extLst>
              <a:ext uri="{FF2B5EF4-FFF2-40B4-BE49-F238E27FC236}">
                <a16:creationId xmlns:a16="http://schemas.microsoft.com/office/drawing/2014/main" id="{8B403699-361B-4306-9ACD-D870E52B5555}"/>
              </a:ext>
            </a:extLst>
          </p:cNvPr>
          <p:cNvCxnSpPr>
            <a:cxnSpLocks/>
          </p:cNvCxnSpPr>
          <p:nvPr/>
        </p:nvCxnSpPr>
        <p:spPr bwMode="auto">
          <a:xfrm flipH="1">
            <a:off x="2409825" y="1709947"/>
            <a:ext cx="362856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5" name="Triangle isocèle 44">
            <a:extLst>
              <a:ext uri="{FF2B5EF4-FFF2-40B4-BE49-F238E27FC236}">
                <a16:creationId xmlns:a16="http://schemas.microsoft.com/office/drawing/2014/main" id="{F81BBE5C-5B8C-426B-BB75-1577C0D8ECA7}"/>
              </a:ext>
            </a:extLst>
          </p:cNvPr>
          <p:cNvSpPr/>
          <p:nvPr/>
        </p:nvSpPr>
        <p:spPr bwMode="auto">
          <a:xfrm rot="5400000">
            <a:off x="5984146" y="2385876"/>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7" name="Triangle isocèle 96">
            <a:extLst>
              <a:ext uri="{FF2B5EF4-FFF2-40B4-BE49-F238E27FC236}">
                <a16:creationId xmlns:a16="http://schemas.microsoft.com/office/drawing/2014/main" id="{4918BFDE-0CE6-4059-97D8-428676523238}"/>
              </a:ext>
            </a:extLst>
          </p:cNvPr>
          <p:cNvSpPr/>
          <p:nvPr/>
        </p:nvSpPr>
        <p:spPr bwMode="auto">
          <a:xfrm rot="5400000">
            <a:off x="6316742" y="3972310"/>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8" name="Triangle isocèle 97">
            <a:extLst>
              <a:ext uri="{FF2B5EF4-FFF2-40B4-BE49-F238E27FC236}">
                <a16:creationId xmlns:a16="http://schemas.microsoft.com/office/drawing/2014/main" id="{3DD3E517-A718-4524-9D7F-5EAAEB4EB0C0}"/>
              </a:ext>
            </a:extLst>
          </p:cNvPr>
          <p:cNvSpPr/>
          <p:nvPr/>
        </p:nvSpPr>
        <p:spPr bwMode="auto">
          <a:xfrm rot="5400000">
            <a:off x="6803440" y="5374399"/>
            <a:ext cx="769230" cy="12642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6" name="ZoneTexte 45">
            <a:extLst>
              <a:ext uri="{FF2B5EF4-FFF2-40B4-BE49-F238E27FC236}">
                <a16:creationId xmlns:a16="http://schemas.microsoft.com/office/drawing/2014/main" id="{EA1B73D4-C8F6-4DF5-893F-4E7DAF088AA0}"/>
              </a:ext>
            </a:extLst>
          </p:cNvPr>
          <p:cNvSpPr txBox="1"/>
          <p:nvPr/>
        </p:nvSpPr>
        <p:spPr>
          <a:xfrm>
            <a:off x="6411004" y="1263390"/>
            <a:ext cx="3222721" cy="430887"/>
          </a:xfrm>
          <a:prstGeom prst="rect">
            <a:avLst/>
          </a:prstGeom>
          <a:noFill/>
        </p:spPr>
        <p:txBody>
          <a:bodyPr wrap="square" rtlCol="0">
            <a:spAutoFit/>
          </a:bodyPr>
          <a:lstStyle/>
          <a:p>
            <a:pPr algn="ctr"/>
            <a:r>
              <a:rPr lang="en-US" sz="1050" cap="small">
                <a:solidFill>
                  <a:srgbClr val="009DB0"/>
                </a:solidFill>
              </a:rPr>
              <a:t>Available offer that CGPs can provide in products aggregation</a:t>
            </a:r>
          </a:p>
        </p:txBody>
      </p:sp>
      <p:cxnSp>
        <p:nvCxnSpPr>
          <p:cNvPr id="100" name="Straight Arrow Connector 12">
            <a:extLst>
              <a:ext uri="{FF2B5EF4-FFF2-40B4-BE49-F238E27FC236}">
                <a16:creationId xmlns:a16="http://schemas.microsoft.com/office/drawing/2014/main" id="{DB2AB195-62BA-48B2-A5A8-E2DF74BBF7E4}"/>
              </a:ext>
            </a:extLst>
          </p:cNvPr>
          <p:cNvCxnSpPr>
            <a:cxnSpLocks/>
          </p:cNvCxnSpPr>
          <p:nvPr/>
        </p:nvCxnSpPr>
        <p:spPr bwMode="auto">
          <a:xfrm flipH="1">
            <a:off x="8562975" y="2516202"/>
            <a:ext cx="1182059" cy="3214350"/>
          </a:xfrm>
          <a:prstGeom prst="straightConnector1">
            <a:avLst/>
          </a:prstGeom>
          <a:solidFill>
            <a:schemeClr val="accent1"/>
          </a:solidFill>
          <a:ln w="19050" cap="flat" cmpd="sng" algn="ctr">
            <a:solidFill>
              <a:srgbClr val="009DB0"/>
            </a:solidFill>
            <a:prstDash val="solid"/>
            <a:round/>
            <a:headEnd type="none" w="med" len="med"/>
            <a:tailEnd type="triangle"/>
          </a:ln>
          <a:effectLst/>
        </p:spPr>
      </p:cxnSp>
      <p:sp>
        <p:nvSpPr>
          <p:cNvPr id="101" name="Rectangle 100">
            <a:extLst>
              <a:ext uri="{FF2B5EF4-FFF2-40B4-BE49-F238E27FC236}">
                <a16:creationId xmlns:a16="http://schemas.microsoft.com/office/drawing/2014/main" id="{C911370D-44EE-45C3-BE89-8E08EFDE3602}"/>
              </a:ext>
            </a:extLst>
          </p:cNvPr>
          <p:cNvSpPr/>
          <p:nvPr/>
        </p:nvSpPr>
        <p:spPr>
          <a:xfrm rot="17448167">
            <a:off x="7880039" y="4198872"/>
            <a:ext cx="2648219" cy="184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009DB0"/>
                </a:solidFill>
                <a:ea typeface="Verdana" panose="020B0604030504040204" pitchFamily="34" charset="0"/>
              </a:rPr>
              <a:t>Automation potential with digital</a:t>
            </a:r>
          </a:p>
        </p:txBody>
      </p:sp>
      <p:grpSp>
        <p:nvGrpSpPr>
          <p:cNvPr id="68" name="Group 67">
            <a:extLst>
              <a:ext uri="{FF2B5EF4-FFF2-40B4-BE49-F238E27FC236}">
                <a16:creationId xmlns:a16="http://schemas.microsoft.com/office/drawing/2014/main" id="{7B47210E-AA3E-48D9-A45C-F030CB07DA81}"/>
              </a:ext>
            </a:extLst>
          </p:cNvPr>
          <p:cNvGrpSpPr/>
          <p:nvPr/>
        </p:nvGrpSpPr>
        <p:grpSpPr>
          <a:xfrm>
            <a:off x="216357" y="1481274"/>
            <a:ext cx="1956715" cy="4423444"/>
            <a:chOff x="272178" y="1481214"/>
            <a:chExt cx="1956715" cy="4423444"/>
          </a:xfrm>
        </p:grpSpPr>
        <p:cxnSp>
          <p:nvCxnSpPr>
            <p:cNvPr id="69" name="Connecteur droit 13">
              <a:extLst>
                <a:ext uri="{FF2B5EF4-FFF2-40B4-BE49-F238E27FC236}">
                  <a16:creationId xmlns:a16="http://schemas.microsoft.com/office/drawing/2014/main" id="{814BD5E4-11B4-4D59-AC3D-64810BE91A69}"/>
                </a:ext>
              </a:extLst>
            </p:cNvPr>
            <p:cNvCxnSpPr>
              <a:cxnSpLocks/>
              <a:endCxn id="72" idx="2"/>
            </p:cNvCxnSpPr>
            <p:nvPr/>
          </p:nvCxnSpPr>
          <p:spPr bwMode="auto">
            <a:xfrm>
              <a:off x="1236325" y="1688699"/>
              <a:ext cx="14211" cy="421595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0" name="Triangle isocèle 16">
              <a:extLst>
                <a:ext uri="{FF2B5EF4-FFF2-40B4-BE49-F238E27FC236}">
                  <a16:creationId xmlns:a16="http://schemas.microsoft.com/office/drawing/2014/main" id="{0EECE4D2-67D0-4CB6-AD9A-DE46CB4D1C1A}"/>
                </a:ext>
              </a:extLst>
            </p:cNvPr>
            <p:cNvSpPr/>
            <p:nvPr/>
          </p:nvSpPr>
          <p:spPr bwMode="auto">
            <a:xfrm>
              <a:off x="955867" y="1481214"/>
              <a:ext cx="589336" cy="828061"/>
            </a:xfrm>
            <a:prstGeom prst="triangle">
              <a:avLst>
                <a:gd name="adj" fmla="val 45759"/>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p>
          </p:txBody>
        </p:sp>
        <p:sp>
          <p:nvSpPr>
            <p:cNvPr id="71" name="Trapèze 18">
              <a:extLst>
                <a:ext uri="{FF2B5EF4-FFF2-40B4-BE49-F238E27FC236}">
                  <a16:creationId xmlns:a16="http://schemas.microsoft.com/office/drawing/2014/main" id="{11943132-BEBA-4DCC-950E-8E3B20A0EDA2}"/>
                </a:ext>
              </a:extLst>
            </p:cNvPr>
            <p:cNvSpPr/>
            <p:nvPr/>
          </p:nvSpPr>
          <p:spPr bwMode="auto">
            <a:xfrm>
              <a:off x="494223" y="3358706"/>
              <a:ext cx="1512625" cy="1245525"/>
            </a:xfrm>
            <a:prstGeom prst="trapezoid">
              <a:avLst>
                <a:gd name="adj" fmla="val 29161"/>
              </a:avLst>
            </a:prstGeom>
            <a:solidFill>
              <a:schemeClr val="bg1">
                <a:lumMod val="6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solidFill>
                </a:rPr>
                <a:t>Mass &amp; Core affluent</a:t>
              </a:r>
            </a:p>
            <a:p>
              <a:pPr algn="ctr"/>
              <a:r>
                <a:rPr lang="en-US" sz="900">
                  <a:solidFill>
                    <a:schemeClr val="bg1"/>
                  </a:solidFill>
                </a:rPr>
                <a:t>[100k€ - 1m€]</a:t>
              </a:r>
            </a:p>
          </p:txBody>
        </p:sp>
        <p:sp>
          <p:nvSpPr>
            <p:cNvPr id="72" name="Trapèze 19">
              <a:extLst>
                <a:ext uri="{FF2B5EF4-FFF2-40B4-BE49-F238E27FC236}">
                  <a16:creationId xmlns:a16="http://schemas.microsoft.com/office/drawing/2014/main" id="{E1DCFDCE-E634-4564-8AC9-20EAF7253AE3}"/>
                </a:ext>
              </a:extLst>
            </p:cNvPr>
            <p:cNvSpPr/>
            <p:nvPr/>
          </p:nvSpPr>
          <p:spPr bwMode="auto">
            <a:xfrm>
              <a:off x="272178" y="5283454"/>
              <a:ext cx="1956715" cy="621204"/>
            </a:xfrm>
            <a:prstGeom prst="trapezoid">
              <a:avLst/>
            </a:prstGeom>
            <a:solidFill>
              <a:schemeClr val="bg1">
                <a:lumMod val="6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solidFill>
                </a:rPr>
                <a:t>Mass market</a:t>
              </a:r>
            </a:p>
            <a:p>
              <a:pPr algn="ctr"/>
              <a:r>
                <a:rPr lang="en-US" sz="900">
                  <a:solidFill>
                    <a:schemeClr val="bg1"/>
                  </a:solidFill>
                </a:rPr>
                <a:t>&lt;100k€</a:t>
              </a:r>
            </a:p>
            <a:p>
              <a:pPr algn="ctr"/>
              <a:endParaRPr lang="en-US" sz="900">
                <a:solidFill>
                  <a:schemeClr val="bg1"/>
                </a:solidFill>
              </a:endParaRPr>
            </a:p>
          </p:txBody>
        </p:sp>
        <p:sp>
          <p:nvSpPr>
            <p:cNvPr id="73" name="ZoneTexte 20">
              <a:extLst>
                <a:ext uri="{FF2B5EF4-FFF2-40B4-BE49-F238E27FC236}">
                  <a16:creationId xmlns:a16="http://schemas.microsoft.com/office/drawing/2014/main" id="{F1CAF949-123B-4828-8DCA-A54741CE38A6}"/>
                </a:ext>
              </a:extLst>
            </p:cNvPr>
            <p:cNvSpPr txBox="1"/>
            <p:nvPr/>
          </p:nvSpPr>
          <p:spPr>
            <a:xfrm>
              <a:off x="720492" y="1943278"/>
              <a:ext cx="1071554" cy="369332"/>
            </a:xfrm>
            <a:prstGeom prst="rect">
              <a:avLst/>
            </a:prstGeom>
            <a:noFill/>
          </p:spPr>
          <p:txBody>
            <a:bodyPr wrap="square">
              <a:spAutoFit/>
            </a:bodyPr>
            <a:lstStyle/>
            <a:p>
              <a:pPr algn="ctr"/>
              <a:r>
                <a:rPr lang="en-US" sz="900">
                  <a:solidFill>
                    <a:schemeClr val="bg1"/>
                  </a:solidFill>
                </a:rPr>
                <a:t>HNWI</a:t>
              </a:r>
            </a:p>
            <a:p>
              <a:pPr algn="ctr"/>
              <a:r>
                <a:rPr lang="en-US" sz="900">
                  <a:solidFill>
                    <a:schemeClr val="bg1"/>
                  </a:solidFill>
                </a:rPr>
                <a:t>&gt;1m€</a:t>
              </a:r>
            </a:p>
          </p:txBody>
        </p:sp>
      </p:grpSp>
      <p:sp>
        <p:nvSpPr>
          <p:cNvPr id="3" name="Espace réservé du texte 2">
            <a:extLst>
              <a:ext uri="{FF2B5EF4-FFF2-40B4-BE49-F238E27FC236}">
                <a16:creationId xmlns:a16="http://schemas.microsoft.com/office/drawing/2014/main" id="{568D4D75-2918-4E27-8244-4691577A9036}"/>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r>
              <a:rPr lang="en-US" sz="600"/>
              <a:t> ; 1.  HNWI: High Net Worth individuals, UHNWI Ultra High Net Worth individuals</a:t>
            </a:r>
            <a:endParaRPr lang="en-US" sz="600" i="1"/>
          </a:p>
        </p:txBody>
      </p:sp>
      <p:cxnSp>
        <p:nvCxnSpPr>
          <p:cNvPr id="4" name="Straight Connector 5">
            <a:extLst>
              <a:ext uri="{FF2B5EF4-FFF2-40B4-BE49-F238E27FC236}">
                <a16:creationId xmlns:a16="http://schemas.microsoft.com/office/drawing/2014/main" id="{B46CDDE6-9FDC-4D21-ABF2-75DA56D5558D}"/>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48C15C4A-1572-410A-95CF-C17EB935AA8F}"/>
              </a:ext>
            </a:extLst>
          </p:cNvPr>
          <p:cNvSpPr txBox="1"/>
          <p:nvPr/>
        </p:nvSpPr>
        <p:spPr>
          <a:xfrm>
            <a:off x="1534036" y="731453"/>
            <a:ext cx="669465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Inventory of market players according to the client’s level of wealth</a:t>
            </a:r>
          </a:p>
        </p:txBody>
      </p:sp>
    </p:spTree>
    <p:extLst>
      <p:ext uri="{BB962C8B-B14F-4D97-AF65-F5344CB8AC3E}">
        <p14:creationId xmlns:p14="http://schemas.microsoft.com/office/powerpoint/2010/main" val="329303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10C209-759F-42C9-9134-5B623C5F2679}"/>
              </a:ext>
            </a:extLst>
          </p:cNvPr>
          <p:cNvSpPr>
            <a:spLocks noGrp="1"/>
          </p:cNvSpPr>
          <p:nvPr>
            <p:ph type="ctrTitle"/>
          </p:nvPr>
        </p:nvSpPr>
        <p:spPr/>
        <p:txBody>
          <a:bodyPr/>
          <a:lstStyle/>
          <a:p>
            <a:r>
              <a:rPr lang="en-US" sz="1300"/>
              <a:t>However, </a:t>
            </a:r>
            <a:r>
              <a:rPr lang="en-US" sz="1300">
                <a:solidFill>
                  <a:srgbClr val="009DB0"/>
                </a:solidFill>
              </a:rPr>
              <a:t>asset</a:t>
            </a:r>
            <a:r>
              <a:rPr lang="en-US" sz="1300"/>
              <a:t> </a:t>
            </a:r>
            <a:r>
              <a:rPr lang="en-US" sz="1300">
                <a:solidFill>
                  <a:srgbClr val="009DB0"/>
                </a:solidFill>
              </a:rPr>
              <a:t>suppliers</a:t>
            </a:r>
            <a:r>
              <a:rPr lang="en-US" sz="1300"/>
              <a:t> </a:t>
            </a:r>
            <a:r>
              <a:rPr lang="en-US" sz="1300">
                <a:solidFill>
                  <a:srgbClr val="009DB0"/>
                </a:solidFill>
              </a:rPr>
              <a:t>do</a:t>
            </a:r>
            <a:r>
              <a:rPr lang="en-US" sz="1300"/>
              <a:t> </a:t>
            </a:r>
            <a:r>
              <a:rPr lang="en-US" sz="1300">
                <a:solidFill>
                  <a:srgbClr val="009DB0"/>
                </a:solidFill>
              </a:rPr>
              <a:t>not</a:t>
            </a:r>
            <a:r>
              <a:rPr lang="en-US" sz="1300"/>
              <a:t> </a:t>
            </a:r>
            <a:r>
              <a:rPr lang="en-US" sz="1300">
                <a:solidFill>
                  <a:srgbClr val="009DB0"/>
                </a:solidFill>
              </a:rPr>
              <a:t>have</a:t>
            </a:r>
            <a:r>
              <a:rPr lang="en-US" sz="1300"/>
              <a:t> </a:t>
            </a:r>
            <a:r>
              <a:rPr lang="en-US" sz="1300">
                <a:solidFill>
                  <a:srgbClr val="009DB0"/>
                </a:solidFill>
              </a:rPr>
              <a:t>the</a:t>
            </a:r>
            <a:r>
              <a:rPr lang="en-US" sz="1300"/>
              <a:t> </a:t>
            </a:r>
            <a:r>
              <a:rPr lang="en-US" sz="1300">
                <a:solidFill>
                  <a:srgbClr val="009DB0"/>
                </a:solidFill>
              </a:rPr>
              <a:t>same</a:t>
            </a:r>
            <a:r>
              <a:rPr lang="en-US" sz="1300"/>
              <a:t> </a:t>
            </a:r>
            <a:r>
              <a:rPr lang="en-US" sz="1300">
                <a:solidFill>
                  <a:srgbClr val="009DB0"/>
                </a:solidFill>
              </a:rPr>
              <a:t>level</a:t>
            </a:r>
            <a:r>
              <a:rPr lang="en-US" sz="1300"/>
              <a:t> of </a:t>
            </a:r>
            <a:r>
              <a:rPr lang="en-US" sz="1300">
                <a:solidFill>
                  <a:srgbClr val="009DB0"/>
                </a:solidFill>
              </a:rPr>
              <a:t>digital</a:t>
            </a:r>
            <a:r>
              <a:rPr lang="en-US" sz="1300"/>
              <a:t> </a:t>
            </a:r>
            <a:r>
              <a:rPr lang="en-US" sz="1300">
                <a:solidFill>
                  <a:srgbClr val="009DB0"/>
                </a:solidFill>
              </a:rPr>
              <a:t>maturity</a:t>
            </a:r>
            <a:r>
              <a:rPr lang="en-US" sz="1300"/>
              <a:t> which </a:t>
            </a:r>
            <a:r>
              <a:rPr lang="en-US" sz="1300">
                <a:solidFill>
                  <a:srgbClr val="009DB0"/>
                </a:solidFill>
              </a:rPr>
              <a:t>complexifies</a:t>
            </a:r>
            <a:r>
              <a:rPr lang="en-US" sz="1300"/>
              <a:t> </a:t>
            </a:r>
            <a:r>
              <a:rPr lang="en-US" sz="1300">
                <a:solidFill>
                  <a:srgbClr val="009DB0"/>
                </a:solidFill>
              </a:rPr>
              <a:t>operations</a:t>
            </a:r>
            <a:r>
              <a:rPr lang="en-US" sz="1300"/>
              <a:t> when </a:t>
            </a:r>
            <a:r>
              <a:rPr lang="en-US" sz="1300">
                <a:solidFill>
                  <a:srgbClr val="009DB0"/>
                </a:solidFill>
              </a:rPr>
              <a:t>CGPs</a:t>
            </a:r>
            <a:r>
              <a:rPr lang="en-US" sz="1300"/>
              <a:t> </a:t>
            </a:r>
            <a:r>
              <a:rPr lang="en-US" sz="1300">
                <a:solidFill>
                  <a:srgbClr val="009DB0"/>
                </a:solidFill>
              </a:rPr>
              <a:t>expand</a:t>
            </a:r>
            <a:r>
              <a:rPr lang="en-US" sz="1300"/>
              <a:t> </a:t>
            </a:r>
            <a:r>
              <a:rPr lang="en-US" sz="1300">
                <a:solidFill>
                  <a:srgbClr val="009DB0"/>
                </a:solidFill>
              </a:rPr>
              <a:t>their</a:t>
            </a:r>
            <a:r>
              <a:rPr lang="en-US" sz="1300"/>
              <a:t> </a:t>
            </a:r>
            <a:r>
              <a:rPr lang="en-US" sz="1300">
                <a:solidFill>
                  <a:srgbClr val="009DB0"/>
                </a:solidFill>
              </a:rPr>
              <a:t>offers</a:t>
            </a:r>
          </a:p>
        </p:txBody>
      </p:sp>
      <p:graphicFrame>
        <p:nvGraphicFramePr>
          <p:cNvPr id="20" name="Chart 19">
            <a:extLst>
              <a:ext uri="{FF2B5EF4-FFF2-40B4-BE49-F238E27FC236}">
                <a16:creationId xmlns:a16="http://schemas.microsoft.com/office/drawing/2014/main" id="{084FF6E1-A247-4D41-830F-6E8C897D6AC9}"/>
              </a:ext>
            </a:extLst>
          </p:cNvPr>
          <p:cNvGraphicFramePr/>
          <p:nvPr>
            <p:extLst>
              <p:ext uri="{D42A27DB-BD31-4B8C-83A1-F6EECF244321}">
                <p14:modId xmlns:p14="http://schemas.microsoft.com/office/powerpoint/2010/main" val="3478605240"/>
              </p:ext>
            </p:extLst>
          </p:nvPr>
        </p:nvGraphicFramePr>
        <p:xfrm>
          <a:off x="95678" y="1567269"/>
          <a:ext cx="4843332" cy="3866276"/>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a:extLst>
              <a:ext uri="{FF2B5EF4-FFF2-40B4-BE49-F238E27FC236}">
                <a16:creationId xmlns:a16="http://schemas.microsoft.com/office/drawing/2014/main" id="{882D0EEF-8538-4AE9-9B5D-1ECE2682AD9F}"/>
              </a:ext>
            </a:extLst>
          </p:cNvPr>
          <p:cNvSpPr/>
          <p:nvPr/>
        </p:nvSpPr>
        <p:spPr bwMode="auto">
          <a:xfrm>
            <a:off x="1219398" y="5574914"/>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lang="en-US" sz="900" b="1">
                <a:solidFill>
                  <a:srgbClr val="009DB0"/>
                </a:solidFill>
                <a:latin typeface="+mj-lt"/>
              </a:rPr>
              <a:t>The more a CGP works with different suppliers, the more complex and cumbersome the process is</a:t>
            </a:r>
            <a:r>
              <a:rPr lang="en-US" sz="900">
                <a:latin typeface="+mj-lt"/>
              </a:rPr>
              <a:t>, which prevents him from creating added value for the customer and focusing on advisory</a:t>
            </a:r>
          </a:p>
          <a:p>
            <a:pPr marL="171450" indent="-171450" fontAlgn="base">
              <a:spcBef>
                <a:spcPct val="0"/>
              </a:spcBef>
              <a:spcAft>
                <a:spcPct val="0"/>
              </a:spcAft>
              <a:buClr>
                <a:schemeClr val="tx1"/>
              </a:buClr>
              <a:buFont typeface="Arial" panose="020B0604020202020204" pitchFamily="34" charset="0"/>
              <a:buChar char="•"/>
            </a:pPr>
            <a:r>
              <a:rPr lang="en-US" sz="900" b="1">
                <a:solidFill>
                  <a:srgbClr val="009DB0"/>
                </a:solidFill>
                <a:latin typeface="+mj-lt"/>
              </a:rPr>
              <a:t>Ease of connection to suppliers’ offers </a:t>
            </a:r>
            <a:r>
              <a:rPr lang="en-US" sz="900">
                <a:latin typeface="+mj-lt"/>
              </a:rPr>
              <a:t>by simplifying processes (e.g., electronic signature) is </a:t>
            </a:r>
            <a:r>
              <a:rPr lang="en-US" sz="900" b="1">
                <a:solidFill>
                  <a:srgbClr val="009DB0"/>
                </a:solidFill>
                <a:latin typeface="+mj-lt"/>
              </a:rPr>
              <a:t>key for CGP in order to reduce time-consuming administrative constraints</a:t>
            </a:r>
          </a:p>
          <a:p>
            <a:pPr marR="0" defTabSz="914400" rtl="0" eaLnBrk="1" fontAlgn="base" latinLnBrk="0" hangingPunct="1">
              <a:lnSpc>
                <a:spcPct val="100000"/>
              </a:lnSpc>
              <a:spcBef>
                <a:spcPct val="0"/>
              </a:spcBef>
              <a:spcAft>
                <a:spcPct val="0"/>
              </a:spcAft>
              <a:buClr>
                <a:schemeClr val="tx1"/>
              </a:buClr>
              <a:buSzTx/>
              <a:tabLst/>
            </a:pPr>
            <a:endParaRPr lang="en-US" sz="900">
              <a:latin typeface="+mj-lt"/>
            </a:endParaRPr>
          </a:p>
        </p:txBody>
      </p:sp>
      <p:sp>
        <p:nvSpPr>
          <p:cNvPr id="30" name="Rectangle 29">
            <a:extLst>
              <a:ext uri="{FF2B5EF4-FFF2-40B4-BE49-F238E27FC236}">
                <a16:creationId xmlns:a16="http://schemas.microsoft.com/office/drawing/2014/main" id="{8455DFC0-A906-4A34-ACEA-8E4EABF20B13}"/>
              </a:ext>
            </a:extLst>
          </p:cNvPr>
          <p:cNvSpPr/>
          <p:nvPr/>
        </p:nvSpPr>
        <p:spPr bwMode="auto">
          <a:xfrm>
            <a:off x="109668" y="5562667"/>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33" name="Triangle isocèle 32">
            <a:extLst>
              <a:ext uri="{FF2B5EF4-FFF2-40B4-BE49-F238E27FC236}">
                <a16:creationId xmlns:a16="http://schemas.microsoft.com/office/drawing/2014/main" id="{1A6A9A4B-943E-4CDE-A301-95EAAE2AAE3D}"/>
              </a:ext>
            </a:extLst>
          </p:cNvPr>
          <p:cNvSpPr/>
          <p:nvPr/>
        </p:nvSpPr>
        <p:spPr bwMode="auto">
          <a:xfrm rot="5400000">
            <a:off x="-154795" y="5817203"/>
            <a:ext cx="619459" cy="90537"/>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graphicFrame>
        <p:nvGraphicFramePr>
          <p:cNvPr id="7" name="Chart 6">
            <a:extLst>
              <a:ext uri="{FF2B5EF4-FFF2-40B4-BE49-F238E27FC236}">
                <a16:creationId xmlns:a16="http://schemas.microsoft.com/office/drawing/2014/main" id="{BAFEE218-3ED4-4E43-9AF3-2EAD672EB1EE}"/>
              </a:ext>
            </a:extLst>
          </p:cNvPr>
          <p:cNvGraphicFramePr/>
          <p:nvPr>
            <p:extLst>
              <p:ext uri="{D42A27DB-BD31-4B8C-83A1-F6EECF244321}">
                <p14:modId xmlns:p14="http://schemas.microsoft.com/office/powerpoint/2010/main" val="3775374192"/>
              </p:ext>
            </p:extLst>
          </p:nvPr>
        </p:nvGraphicFramePr>
        <p:xfrm>
          <a:off x="5231685" y="1779775"/>
          <a:ext cx="4404283" cy="3478020"/>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u texte 2">
            <a:extLst>
              <a:ext uri="{FF2B5EF4-FFF2-40B4-BE49-F238E27FC236}">
                <a16:creationId xmlns:a16="http://schemas.microsoft.com/office/drawing/2014/main" id="{33E44BD5-E374-40AE-92E0-20C7AD98CF4A}"/>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1. Pericles/</a:t>
            </a:r>
            <a:r>
              <a:rPr lang="en-US" sz="600" i="1" kern="0" err="1">
                <a:latin typeface="+mn-lt"/>
              </a:rPr>
              <a:t>L’argus</a:t>
            </a:r>
            <a:r>
              <a:rPr lang="en-US" sz="600" i="1" kern="0">
                <a:latin typeface="+mn-lt"/>
              </a:rPr>
              <a:t> de </a:t>
            </a:r>
            <a:r>
              <a:rPr lang="en-US" sz="600" i="1" kern="0" err="1">
                <a:latin typeface="+mn-lt"/>
              </a:rPr>
              <a:t>l’assurance</a:t>
            </a:r>
            <a:r>
              <a:rPr lang="en-US" sz="600" i="1" kern="0">
                <a:latin typeface="+mn-lt"/>
              </a:rPr>
              <a:t>, 2019</a:t>
            </a:r>
          </a:p>
        </p:txBody>
      </p:sp>
      <p:cxnSp>
        <p:nvCxnSpPr>
          <p:cNvPr id="5" name="Straight Connector 4">
            <a:extLst>
              <a:ext uri="{FF2B5EF4-FFF2-40B4-BE49-F238E27FC236}">
                <a16:creationId xmlns:a16="http://schemas.microsoft.com/office/drawing/2014/main" id="{48D938EC-8BF4-4F26-8315-DC0F95F0060A}"/>
              </a:ext>
            </a:extLst>
          </p:cNvPr>
          <p:cNvCxnSpPr>
            <a:cxnSpLocks/>
          </p:cNvCxnSpPr>
          <p:nvPr/>
        </p:nvCxnSpPr>
        <p:spPr>
          <a:xfrm>
            <a:off x="322728" y="1435938"/>
            <a:ext cx="4837747"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26F9EBDF-B4AE-4890-AF0C-4504B9977A45}"/>
              </a:ext>
            </a:extLst>
          </p:cNvPr>
          <p:cNvSpPr txBox="1"/>
          <p:nvPr/>
        </p:nvSpPr>
        <p:spPr>
          <a:xfrm>
            <a:off x="476637" y="1248228"/>
            <a:ext cx="4515367" cy="375421"/>
          </a:xfrm>
          <a:prstGeom prst="rect">
            <a:avLst/>
          </a:prstGeom>
          <a:solidFill>
            <a:schemeClr val="bg1"/>
          </a:solidFill>
        </p:spPr>
        <p:txBody>
          <a:bodyPr wrap="square" rtlCol="0">
            <a:noAutofit/>
          </a:bodyPr>
          <a:lstStyle/>
          <a:p>
            <a:pPr algn="ctr"/>
            <a:r>
              <a:rPr lang="en-US" sz="1100" b="1">
                <a:solidFill>
                  <a:srgbClr val="009DB0"/>
                </a:solidFill>
              </a:rPr>
              <a:t>Products aggregators (single and multi suppliers) ranking on customer satisfaction (2019)</a:t>
            </a:r>
            <a:r>
              <a:rPr lang="en-US" sz="1100" b="1" baseline="30000">
                <a:solidFill>
                  <a:srgbClr val="009DB0"/>
                </a:solidFill>
              </a:rPr>
              <a:t>1</a:t>
            </a:r>
          </a:p>
        </p:txBody>
      </p:sp>
      <p:cxnSp>
        <p:nvCxnSpPr>
          <p:cNvPr id="16" name="Straight Connector 15">
            <a:extLst>
              <a:ext uri="{FF2B5EF4-FFF2-40B4-BE49-F238E27FC236}">
                <a16:creationId xmlns:a16="http://schemas.microsoft.com/office/drawing/2014/main" id="{B9C3E5E9-1AC7-4208-B25F-8E566E90FC14}"/>
              </a:ext>
            </a:extLst>
          </p:cNvPr>
          <p:cNvCxnSpPr>
            <a:cxnSpLocks/>
          </p:cNvCxnSpPr>
          <p:nvPr/>
        </p:nvCxnSpPr>
        <p:spPr>
          <a:xfrm>
            <a:off x="5443870" y="1435938"/>
            <a:ext cx="412230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D48B0A70-C7FD-41CB-B6AE-412BF8C9AF16}"/>
              </a:ext>
            </a:extLst>
          </p:cNvPr>
          <p:cNvSpPr txBox="1"/>
          <p:nvPr/>
        </p:nvSpPr>
        <p:spPr>
          <a:xfrm>
            <a:off x="5696030" y="1196620"/>
            <a:ext cx="3596826" cy="478636"/>
          </a:xfrm>
          <a:prstGeom prst="rect">
            <a:avLst/>
          </a:prstGeom>
          <a:solidFill>
            <a:schemeClr val="bg1"/>
          </a:solidFill>
        </p:spPr>
        <p:txBody>
          <a:bodyPr wrap="square" rtlCol="0">
            <a:noAutofit/>
          </a:bodyPr>
          <a:lstStyle/>
          <a:p>
            <a:pPr algn="ctr"/>
            <a:r>
              <a:rPr lang="en-US" sz="1100" b="1">
                <a:solidFill>
                  <a:srgbClr val="009DB0"/>
                </a:solidFill>
              </a:rPr>
              <a:t>Areas of progress expected from the platforms by the CGPs in terms of day-to-day management</a:t>
            </a:r>
            <a:endParaRPr lang="en-US" sz="1100" b="1" baseline="30000">
              <a:solidFill>
                <a:srgbClr val="009DB0"/>
              </a:solidFill>
              <a:highlight>
                <a:srgbClr val="FFFF00"/>
              </a:highlight>
            </a:endParaRPr>
          </a:p>
        </p:txBody>
      </p:sp>
      <p:grpSp>
        <p:nvGrpSpPr>
          <p:cNvPr id="18" name="Groupe 56">
            <a:extLst>
              <a:ext uri="{FF2B5EF4-FFF2-40B4-BE49-F238E27FC236}">
                <a16:creationId xmlns:a16="http://schemas.microsoft.com/office/drawing/2014/main" id="{703F31F2-0E03-48DE-8548-92E332FD5833}"/>
              </a:ext>
            </a:extLst>
          </p:cNvPr>
          <p:cNvGrpSpPr/>
          <p:nvPr/>
        </p:nvGrpSpPr>
        <p:grpSpPr>
          <a:xfrm>
            <a:off x="9076768" y="6415272"/>
            <a:ext cx="772875" cy="192882"/>
            <a:chOff x="10416619" y="1219200"/>
            <a:chExt cx="772875" cy="192882"/>
          </a:xfrm>
        </p:grpSpPr>
        <p:sp>
          <p:nvSpPr>
            <p:cNvPr id="19" name="Rectangle 18">
              <a:extLst>
                <a:ext uri="{FF2B5EF4-FFF2-40B4-BE49-F238E27FC236}">
                  <a16:creationId xmlns:a16="http://schemas.microsoft.com/office/drawing/2014/main" id="{5B9631CE-F37C-4420-A0C0-27FD54860E88}"/>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21" name="Freeform 6">
              <a:extLst>
                <a:ext uri="{FF2B5EF4-FFF2-40B4-BE49-F238E27FC236}">
                  <a16:creationId xmlns:a16="http://schemas.microsoft.com/office/drawing/2014/main" id="{62446690-8246-402A-9E19-5F9E3D16EC2C}"/>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88784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4D94C7-3C30-4762-BCE9-EB0317911DDD}"/>
              </a:ext>
            </a:extLst>
          </p:cNvPr>
          <p:cNvSpPr>
            <a:spLocks noGrp="1"/>
          </p:cNvSpPr>
          <p:nvPr>
            <p:ph type="ctrTitle"/>
          </p:nvPr>
        </p:nvSpPr>
        <p:spPr/>
        <p:txBody>
          <a:bodyPr/>
          <a:lstStyle/>
          <a:p>
            <a:r>
              <a:rPr lang="en-US" sz="1300"/>
              <a:t>With outstanding assets exceeding 1,000bn€ in 2019 in Europe (+30% growth S2 2019), </a:t>
            </a:r>
            <a:r>
              <a:rPr lang="en-US" sz="1300">
                <a:solidFill>
                  <a:srgbClr val="009DB0"/>
                </a:solidFill>
              </a:rPr>
              <a:t>ETFs</a:t>
            </a:r>
            <a:r>
              <a:rPr lang="en-US" sz="1300"/>
              <a:t> have become a </a:t>
            </a:r>
            <a:r>
              <a:rPr lang="en-US" sz="1300">
                <a:solidFill>
                  <a:srgbClr val="009DB0"/>
                </a:solidFill>
              </a:rPr>
              <a:t>product</a:t>
            </a:r>
            <a:r>
              <a:rPr lang="en-US" sz="1300"/>
              <a:t> </a:t>
            </a:r>
            <a:r>
              <a:rPr lang="en-US" sz="1300">
                <a:solidFill>
                  <a:srgbClr val="009DB0"/>
                </a:solidFill>
              </a:rPr>
              <a:t>to</a:t>
            </a:r>
            <a:r>
              <a:rPr lang="en-US" sz="1300"/>
              <a:t> </a:t>
            </a:r>
            <a:r>
              <a:rPr lang="en-US" sz="1300">
                <a:solidFill>
                  <a:srgbClr val="009DB0"/>
                </a:solidFill>
              </a:rPr>
              <a:t>be</a:t>
            </a:r>
            <a:r>
              <a:rPr lang="en-US" sz="1300"/>
              <a:t> considered in </a:t>
            </a:r>
            <a:r>
              <a:rPr lang="en-US" sz="1300">
                <a:solidFill>
                  <a:srgbClr val="009DB0"/>
                </a:solidFill>
              </a:rPr>
              <a:t>CGPs'</a:t>
            </a:r>
            <a:r>
              <a:rPr lang="en-US" sz="1300"/>
              <a:t> </a:t>
            </a:r>
            <a:r>
              <a:rPr lang="en-US" sz="1300">
                <a:solidFill>
                  <a:srgbClr val="009DB0"/>
                </a:solidFill>
              </a:rPr>
              <a:t>offerings</a:t>
            </a:r>
          </a:p>
        </p:txBody>
      </p:sp>
      <p:sp>
        <p:nvSpPr>
          <p:cNvPr id="9" name="Rectangle 8">
            <a:extLst>
              <a:ext uri="{FF2B5EF4-FFF2-40B4-BE49-F238E27FC236}">
                <a16:creationId xmlns:a16="http://schemas.microsoft.com/office/drawing/2014/main" id="{A57C8BC6-B27B-46D4-BD31-11D0FAEE7A41}"/>
              </a:ext>
            </a:extLst>
          </p:cNvPr>
          <p:cNvSpPr/>
          <p:nvPr/>
        </p:nvSpPr>
        <p:spPr bwMode="auto">
          <a:xfrm>
            <a:off x="1219398" y="5574914"/>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An </a:t>
            </a:r>
            <a:r>
              <a:rPr lang="en-US" sz="900" b="1">
                <a:solidFill>
                  <a:srgbClr val="009DB0"/>
                </a:solidFill>
                <a:latin typeface="+mj-lt"/>
              </a:rPr>
              <a:t>ETF</a:t>
            </a:r>
            <a:r>
              <a:rPr lang="en-US" sz="900">
                <a:latin typeface="+mj-lt"/>
              </a:rPr>
              <a:t> is therefore a </a:t>
            </a:r>
            <a:r>
              <a:rPr lang="en-US" sz="900" b="1">
                <a:solidFill>
                  <a:srgbClr val="009DB0"/>
                </a:solidFill>
                <a:latin typeface="+mj-lt"/>
              </a:rPr>
              <a:t>product</a:t>
            </a:r>
            <a:r>
              <a:rPr lang="en-US" sz="900">
                <a:latin typeface="+mj-lt"/>
              </a:rPr>
              <a:t> </a:t>
            </a:r>
            <a:r>
              <a:rPr lang="en-US" sz="900" b="1">
                <a:solidFill>
                  <a:srgbClr val="009DB0"/>
                </a:solidFill>
                <a:latin typeface="+mj-lt"/>
              </a:rPr>
              <a:t>like</a:t>
            </a:r>
            <a:r>
              <a:rPr lang="en-US" sz="900">
                <a:latin typeface="+mj-lt"/>
              </a:rPr>
              <a:t> </a:t>
            </a:r>
            <a:r>
              <a:rPr lang="en-US" sz="900" b="1">
                <a:solidFill>
                  <a:srgbClr val="009DB0"/>
                </a:solidFill>
                <a:latin typeface="+mj-lt"/>
              </a:rPr>
              <a:t>any</a:t>
            </a:r>
            <a:r>
              <a:rPr lang="en-US" sz="900">
                <a:latin typeface="+mj-lt"/>
              </a:rPr>
              <a:t> </a:t>
            </a:r>
            <a:r>
              <a:rPr lang="en-US" sz="900" b="1">
                <a:solidFill>
                  <a:srgbClr val="009DB0"/>
                </a:solidFill>
                <a:latin typeface="+mj-lt"/>
              </a:rPr>
              <a:t>other</a:t>
            </a:r>
            <a:r>
              <a:rPr lang="en-US" sz="900">
                <a:latin typeface="+mj-lt"/>
              </a:rPr>
              <a:t> that has been </a:t>
            </a:r>
            <a:r>
              <a:rPr lang="en-US" sz="900" b="1">
                <a:solidFill>
                  <a:srgbClr val="009DB0"/>
                </a:solidFill>
                <a:latin typeface="+mj-lt"/>
              </a:rPr>
              <a:t>added</a:t>
            </a:r>
            <a:r>
              <a:rPr lang="en-US" sz="900">
                <a:latin typeface="+mj-lt"/>
              </a:rPr>
              <a:t> </a:t>
            </a:r>
            <a:r>
              <a:rPr lang="en-US" sz="900" b="1">
                <a:solidFill>
                  <a:srgbClr val="009DB0"/>
                </a:solidFill>
                <a:latin typeface="+mj-lt"/>
              </a:rPr>
              <a:t>to the range of offers of the CGPs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They </a:t>
            </a:r>
            <a:r>
              <a:rPr lang="en-US" sz="900" b="1">
                <a:solidFill>
                  <a:srgbClr val="009DB0"/>
                </a:solidFill>
                <a:latin typeface="+mj-lt"/>
              </a:rPr>
              <a:t>do</a:t>
            </a:r>
            <a:r>
              <a:rPr lang="en-US" sz="900">
                <a:latin typeface="+mj-lt"/>
              </a:rPr>
              <a:t> </a:t>
            </a:r>
            <a:r>
              <a:rPr lang="en-US" sz="900" b="1">
                <a:solidFill>
                  <a:srgbClr val="009DB0"/>
                </a:solidFill>
                <a:latin typeface="+mj-lt"/>
              </a:rPr>
              <a:t>not</a:t>
            </a:r>
            <a:r>
              <a:rPr lang="en-US" sz="900">
                <a:latin typeface="+mj-lt"/>
              </a:rPr>
              <a:t> </a:t>
            </a:r>
            <a:r>
              <a:rPr lang="en-US" sz="900" b="1">
                <a:solidFill>
                  <a:srgbClr val="009DB0"/>
                </a:solidFill>
                <a:latin typeface="+mj-lt"/>
              </a:rPr>
              <a:t>represent</a:t>
            </a:r>
            <a:r>
              <a:rPr lang="en-US" sz="900">
                <a:latin typeface="+mj-lt"/>
              </a:rPr>
              <a:t> a </a:t>
            </a:r>
            <a:r>
              <a:rPr lang="en-US" sz="900" b="1">
                <a:solidFill>
                  <a:srgbClr val="009DB0"/>
                </a:solidFill>
                <a:latin typeface="+mj-lt"/>
              </a:rPr>
              <a:t>disruption</a:t>
            </a:r>
            <a:r>
              <a:rPr lang="en-US" sz="900">
                <a:latin typeface="+mj-lt"/>
              </a:rPr>
              <a:t> for the </a:t>
            </a:r>
            <a:r>
              <a:rPr lang="en-US" sz="900" b="1">
                <a:solidFill>
                  <a:srgbClr val="009DB0"/>
                </a:solidFill>
                <a:latin typeface="+mj-lt"/>
              </a:rPr>
              <a:t>CGPs</a:t>
            </a:r>
            <a:r>
              <a:rPr lang="en-US" sz="900">
                <a:latin typeface="+mj-lt"/>
              </a:rPr>
              <a:t> </a:t>
            </a:r>
            <a:r>
              <a:rPr lang="en-US" sz="900" b="1">
                <a:solidFill>
                  <a:srgbClr val="009DB0"/>
                </a:solidFill>
                <a:latin typeface="+mj-lt"/>
              </a:rPr>
              <a:t>as they are mainly proposed by digital players with more passive investment and management offers</a:t>
            </a:r>
          </a:p>
        </p:txBody>
      </p:sp>
      <p:sp>
        <p:nvSpPr>
          <p:cNvPr id="11" name="Rectangle 10">
            <a:extLst>
              <a:ext uri="{FF2B5EF4-FFF2-40B4-BE49-F238E27FC236}">
                <a16:creationId xmlns:a16="http://schemas.microsoft.com/office/drawing/2014/main" id="{E61B4EA9-230C-4999-9611-6EEB4EFA200B}"/>
              </a:ext>
            </a:extLst>
          </p:cNvPr>
          <p:cNvSpPr/>
          <p:nvPr/>
        </p:nvSpPr>
        <p:spPr bwMode="auto">
          <a:xfrm>
            <a:off x="109668" y="5562667"/>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3" name="Triangle isocèle 32">
            <a:extLst>
              <a:ext uri="{FF2B5EF4-FFF2-40B4-BE49-F238E27FC236}">
                <a16:creationId xmlns:a16="http://schemas.microsoft.com/office/drawing/2014/main" id="{36C66B0B-4C86-479B-9455-228B0F323807}"/>
              </a:ext>
            </a:extLst>
          </p:cNvPr>
          <p:cNvSpPr/>
          <p:nvPr/>
        </p:nvSpPr>
        <p:spPr bwMode="auto">
          <a:xfrm rot="5400000">
            <a:off x="-93532" y="5755941"/>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15" name="Espace réservé du texte 2">
            <a:extLst>
              <a:ext uri="{FF2B5EF4-FFF2-40B4-BE49-F238E27FC236}">
                <a16:creationId xmlns:a16="http://schemas.microsoft.com/office/drawing/2014/main" id="{B634DE6D-0521-4304-BEA2-1EDF3E7CB0C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Investopedia, </a:t>
            </a:r>
            <a:r>
              <a:rPr lang="en-US" sz="600" i="1" kern="0" err="1">
                <a:latin typeface="+mn-lt"/>
              </a:rPr>
              <a:t>LesEchos</a:t>
            </a:r>
            <a:endParaRPr lang="en-US" sz="600" i="1" kern="0">
              <a:latin typeface="+mn-lt"/>
            </a:endParaRPr>
          </a:p>
        </p:txBody>
      </p:sp>
      <p:grpSp>
        <p:nvGrpSpPr>
          <p:cNvPr id="36" name="Group 35">
            <a:extLst>
              <a:ext uri="{FF2B5EF4-FFF2-40B4-BE49-F238E27FC236}">
                <a16:creationId xmlns:a16="http://schemas.microsoft.com/office/drawing/2014/main" id="{57D8E2A8-8399-411B-B057-659DF17B760E}"/>
              </a:ext>
            </a:extLst>
          </p:cNvPr>
          <p:cNvGrpSpPr/>
          <p:nvPr/>
        </p:nvGrpSpPr>
        <p:grpSpPr>
          <a:xfrm>
            <a:off x="172106" y="1079436"/>
            <a:ext cx="2865475" cy="4089463"/>
            <a:chOff x="172106" y="1079436"/>
            <a:chExt cx="2865475" cy="4089463"/>
          </a:xfrm>
        </p:grpSpPr>
        <p:sp>
          <p:nvSpPr>
            <p:cNvPr id="4" name="Rectangle 3">
              <a:extLst>
                <a:ext uri="{FF2B5EF4-FFF2-40B4-BE49-F238E27FC236}">
                  <a16:creationId xmlns:a16="http://schemas.microsoft.com/office/drawing/2014/main" id="{91AC81C2-DAEE-4F68-9BDA-BD4EDDB573FF}"/>
                </a:ext>
              </a:extLst>
            </p:cNvPr>
            <p:cNvSpPr/>
            <p:nvPr/>
          </p:nvSpPr>
          <p:spPr>
            <a:xfrm>
              <a:off x="172106" y="1456660"/>
              <a:ext cx="2865475" cy="1146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An </a:t>
              </a:r>
              <a:r>
                <a:rPr lang="en-US" sz="900" b="1">
                  <a:solidFill>
                    <a:srgbClr val="009DB0"/>
                  </a:solidFill>
                  <a:latin typeface="+mj-lt"/>
                </a:rPr>
                <a:t>ETF</a:t>
              </a:r>
              <a:r>
                <a:rPr lang="en-US" sz="1000">
                  <a:solidFill>
                    <a:schemeClr val="tx1"/>
                  </a:solidFill>
                </a:rPr>
                <a:t> </a:t>
              </a:r>
              <a:r>
                <a:rPr lang="en-US" sz="900" b="1">
                  <a:solidFill>
                    <a:srgbClr val="009DB0"/>
                  </a:solidFill>
                  <a:latin typeface="+mj-lt"/>
                </a:rPr>
                <a:t>is</a:t>
              </a:r>
              <a:r>
                <a:rPr lang="en-US" sz="1000">
                  <a:solidFill>
                    <a:schemeClr val="tx1"/>
                  </a:solidFill>
                </a:rPr>
                <a:t> a </a:t>
              </a:r>
              <a:r>
                <a:rPr lang="en-US" sz="900" b="1">
                  <a:solidFill>
                    <a:srgbClr val="009DB0"/>
                  </a:solidFill>
                  <a:latin typeface="+mj-lt"/>
                </a:rPr>
                <a:t>basket</a:t>
              </a:r>
              <a:r>
                <a:rPr lang="en-US" sz="1000">
                  <a:solidFill>
                    <a:schemeClr val="tx1"/>
                  </a:solidFill>
                </a:rPr>
                <a:t> of  </a:t>
              </a:r>
              <a:r>
                <a:rPr lang="en-US" sz="900" b="1">
                  <a:solidFill>
                    <a:srgbClr val="009DB0"/>
                  </a:solidFill>
                  <a:latin typeface="+mj-lt"/>
                </a:rPr>
                <a:t>securities</a:t>
              </a:r>
              <a:r>
                <a:rPr lang="en-US" sz="1000">
                  <a:solidFill>
                    <a:schemeClr val="tx1"/>
                  </a:solidFill>
                </a:rPr>
                <a:t> that </a:t>
              </a:r>
              <a:r>
                <a:rPr lang="en-US" sz="900" b="1">
                  <a:solidFill>
                    <a:srgbClr val="009DB0"/>
                  </a:solidFill>
                  <a:latin typeface="+mj-lt"/>
                </a:rPr>
                <a:t>tracks</a:t>
              </a:r>
              <a:r>
                <a:rPr lang="en-US" sz="1000">
                  <a:solidFill>
                    <a:schemeClr val="tx1"/>
                  </a:solidFill>
                </a:rPr>
                <a:t> an </a:t>
              </a:r>
              <a:r>
                <a:rPr lang="en-US" sz="900" b="1">
                  <a:solidFill>
                    <a:srgbClr val="009DB0"/>
                  </a:solidFill>
                  <a:latin typeface="+mj-lt"/>
                </a:rPr>
                <a:t>underlying</a:t>
              </a:r>
              <a:r>
                <a:rPr lang="en-US" sz="1000">
                  <a:solidFill>
                    <a:schemeClr val="tx1"/>
                  </a:solidFill>
                </a:rPr>
                <a:t> </a:t>
              </a:r>
              <a:r>
                <a:rPr lang="en-US" sz="900" b="1">
                  <a:solidFill>
                    <a:srgbClr val="009DB0"/>
                  </a:solidFill>
                  <a:latin typeface="+mj-lt"/>
                </a:rPr>
                <a:t>index</a:t>
              </a:r>
              <a:r>
                <a:rPr lang="en-US" sz="1000">
                  <a:solidFill>
                    <a:schemeClr val="tx1"/>
                  </a:solidFill>
                </a:rPr>
                <a:t> (e.g., the SPY tracks the S&amp;P 500 index,…) and contains many types of investments (e.g., stock, commodity, bond,…)</a:t>
              </a:r>
            </a:p>
          </p:txBody>
        </p:sp>
        <p:sp>
          <p:nvSpPr>
            <p:cNvPr id="6" name="Rectangle 5">
              <a:extLst>
                <a:ext uri="{FF2B5EF4-FFF2-40B4-BE49-F238E27FC236}">
                  <a16:creationId xmlns:a16="http://schemas.microsoft.com/office/drawing/2014/main" id="{486E7B3E-4182-4CC9-A685-158E7CE5EDCE}"/>
                </a:ext>
              </a:extLst>
            </p:cNvPr>
            <p:cNvSpPr/>
            <p:nvPr/>
          </p:nvSpPr>
          <p:spPr>
            <a:xfrm>
              <a:off x="734624"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What is it?</a:t>
              </a:r>
            </a:p>
          </p:txBody>
        </p:sp>
        <p:pic>
          <p:nvPicPr>
            <p:cNvPr id="10" name="Graphic 9">
              <a:extLst>
                <a:ext uri="{FF2B5EF4-FFF2-40B4-BE49-F238E27FC236}">
                  <a16:creationId xmlns:a16="http://schemas.microsoft.com/office/drawing/2014/main" id="{FA245C19-3078-4E0C-BF5A-6F860CF89C8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19648"/>
            <a:stretch/>
          </p:blipFill>
          <p:spPr>
            <a:xfrm>
              <a:off x="658197" y="1082187"/>
              <a:ext cx="218022" cy="302337"/>
            </a:xfrm>
            <a:prstGeom prst="rect">
              <a:avLst/>
            </a:prstGeom>
          </p:spPr>
        </p:pic>
        <p:sp>
          <p:nvSpPr>
            <p:cNvPr id="17" name="Rectangle 16">
              <a:extLst>
                <a:ext uri="{FF2B5EF4-FFF2-40B4-BE49-F238E27FC236}">
                  <a16:creationId xmlns:a16="http://schemas.microsoft.com/office/drawing/2014/main" id="{C693EBB6-B18F-4B86-AC21-314F9ED0D65F}"/>
                </a:ext>
              </a:extLst>
            </p:cNvPr>
            <p:cNvSpPr/>
            <p:nvPr/>
          </p:nvSpPr>
          <p:spPr>
            <a:xfrm>
              <a:off x="172106" y="3107660"/>
              <a:ext cx="2865475" cy="20612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Clr>
                  <a:schemeClr val="tx1"/>
                </a:buClr>
                <a:buFont typeface="+mj-lt"/>
                <a:buAutoNum type="arabicPeriod"/>
              </a:pPr>
              <a:r>
                <a:rPr lang="en-US" sz="1000">
                  <a:solidFill>
                    <a:schemeClr val="tx1"/>
                  </a:solidFill>
                </a:rPr>
                <a:t>An </a:t>
              </a:r>
              <a:r>
                <a:rPr lang="en-US" sz="900" b="1">
                  <a:solidFill>
                    <a:srgbClr val="009DB0"/>
                  </a:solidFill>
                  <a:latin typeface="+mj-lt"/>
                </a:rPr>
                <a:t>ETF</a:t>
              </a:r>
              <a:r>
                <a:rPr lang="en-US" sz="1000">
                  <a:solidFill>
                    <a:schemeClr val="tx1"/>
                  </a:solidFill>
                </a:rPr>
                <a:t> </a:t>
              </a:r>
              <a:r>
                <a:rPr lang="en-US" sz="900" b="1">
                  <a:solidFill>
                    <a:srgbClr val="009DB0"/>
                  </a:solidFill>
                  <a:latin typeface="+mj-lt"/>
                </a:rPr>
                <a:t>provider</a:t>
              </a:r>
              <a:r>
                <a:rPr lang="en-US" sz="1000">
                  <a:solidFill>
                    <a:schemeClr val="tx1"/>
                  </a:solidFill>
                </a:rPr>
                <a:t> considers a </a:t>
              </a:r>
              <a:r>
                <a:rPr lang="en-US" sz="900" b="1">
                  <a:solidFill>
                    <a:srgbClr val="009DB0"/>
                  </a:solidFill>
                  <a:latin typeface="+mj-lt"/>
                </a:rPr>
                <a:t>universe</a:t>
              </a:r>
              <a:r>
                <a:rPr lang="en-US" sz="1000">
                  <a:solidFill>
                    <a:schemeClr val="tx1"/>
                  </a:solidFill>
                </a:rPr>
                <a:t> of </a:t>
              </a:r>
              <a:r>
                <a:rPr lang="en-US" sz="900" b="1">
                  <a:solidFill>
                    <a:srgbClr val="009DB0"/>
                  </a:solidFill>
                  <a:latin typeface="+mj-lt"/>
                </a:rPr>
                <a:t>assets</a:t>
              </a:r>
              <a:r>
                <a:rPr lang="en-US" sz="1000">
                  <a:solidFill>
                    <a:schemeClr val="tx1"/>
                  </a:solidFill>
                </a:rPr>
                <a:t> and create a basket of them with a unique ticker</a:t>
              </a:r>
            </a:p>
            <a:p>
              <a:pPr marL="228600" indent="-228600">
                <a:buClr>
                  <a:schemeClr val="tx1"/>
                </a:buClr>
                <a:buFont typeface="+mj-lt"/>
                <a:buAutoNum type="arabicPeriod"/>
              </a:pPr>
              <a:r>
                <a:rPr lang="en-US" sz="900" b="1">
                  <a:solidFill>
                    <a:srgbClr val="009DB0"/>
                  </a:solidFill>
                  <a:latin typeface="+mj-lt"/>
                </a:rPr>
                <a:t>Investors</a:t>
              </a:r>
              <a:r>
                <a:rPr lang="en-US" sz="1000">
                  <a:solidFill>
                    <a:schemeClr val="tx1"/>
                  </a:solidFill>
                </a:rPr>
                <a:t> </a:t>
              </a:r>
              <a:r>
                <a:rPr lang="en-US" sz="900" b="1">
                  <a:solidFill>
                    <a:srgbClr val="009DB0"/>
                  </a:solidFill>
                  <a:latin typeface="+mj-lt"/>
                </a:rPr>
                <a:t>buy</a:t>
              </a:r>
              <a:r>
                <a:rPr lang="en-US" sz="1000">
                  <a:solidFill>
                    <a:schemeClr val="tx1"/>
                  </a:solidFill>
                </a:rPr>
                <a:t> a </a:t>
              </a:r>
              <a:r>
                <a:rPr lang="en-US" sz="900" b="1">
                  <a:solidFill>
                    <a:srgbClr val="009DB0"/>
                  </a:solidFill>
                  <a:latin typeface="+mj-lt"/>
                </a:rPr>
                <a:t>portion</a:t>
              </a:r>
              <a:r>
                <a:rPr lang="en-US" sz="1000">
                  <a:solidFill>
                    <a:schemeClr val="tx1"/>
                  </a:solidFill>
                </a:rPr>
                <a:t> of the </a:t>
              </a:r>
              <a:r>
                <a:rPr lang="en-US" sz="900" b="1">
                  <a:solidFill>
                    <a:srgbClr val="009DB0"/>
                  </a:solidFill>
                  <a:latin typeface="+mj-lt"/>
                </a:rPr>
                <a:t>basket</a:t>
              </a:r>
              <a:r>
                <a:rPr lang="en-US" sz="1000">
                  <a:solidFill>
                    <a:schemeClr val="tx1"/>
                  </a:solidFill>
                </a:rPr>
                <a:t> instead of buying of the components individually</a:t>
              </a:r>
            </a:p>
            <a:p>
              <a:pPr marL="228600" indent="-228600">
                <a:buClr>
                  <a:schemeClr val="tx1"/>
                </a:buClr>
                <a:buFont typeface="+mj-lt"/>
                <a:buAutoNum type="arabicPeriod"/>
              </a:pPr>
              <a:r>
                <a:rPr lang="en-US" sz="900" b="1">
                  <a:solidFill>
                    <a:srgbClr val="009DB0"/>
                  </a:solidFill>
                  <a:latin typeface="+mj-lt"/>
                </a:rPr>
                <a:t>ETFs</a:t>
              </a:r>
              <a:r>
                <a:rPr lang="en-US" sz="1000">
                  <a:solidFill>
                    <a:schemeClr val="tx1"/>
                  </a:solidFill>
                </a:rPr>
                <a:t> are </a:t>
              </a:r>
              <a:r>
                <a:rPr lang="en-US" sz="900" b="1">
                  <a:solidFill>
                    <a:srgbClr val="009DB0"/>
                  </a:solidFill>
                  <a:latin typeface="+mj-lt"/>
                </a:rPr>
                <a:t>traded</a:t>
              </a:r>
              <a:r>
                <a:rPr lang="en-US" sz="1000">
                  <a:solidFill>
                    <a:schemeClr val="tx1"/>
                  </a:solidFill>
                </a:rPr>
                <a:t> on an </a:t>
              </a:r>
              <a:r>
                <a:rPr lang="en-US" sz="900" b="1">
                  <a:solidFill>
                    <a:srgbClr val="009DB0"/>
                  </a:solidFill>
                  <a:latin typeface="+mj-lt"/>
                </a:rPr>
                <a:t>exchange</a:t>
              </a:r>
              <a:r>
                <a:rPr lang="en-US" sz="1000">
                  <a:solidFill>
                    <a:schemeClr val="tx1"/>
                  </a:solidFill>
                </a:rPr>
                <a:t> just like stocks</a:t>
              </a:r>
            </a:p>
          </p:txBody>
        </p:sp>
        <p:grpSp>
          <p:nvGrpSpPr>
            <p:cNvPr id="18" name="Group 17">
              <a:extLst>
                <a:ext uri="{FF2B5EF4-FFF2-40B4-BE49-F238E27FC236}">
                  <a16:creationId xmlns:a16="http://schemas.microsoft.com/office/drawing/2014/main" id="{0F43208E-F3BB-4B80-9F40-3FEB18E2BFB4}"/>
                </a:ext>
              </a:extLst>
            </p:cNvPr>
            <p:cNvGrpSpPr/>
            <p:nvPr/>
          </p:nvGrpSpPr>
          <p:grpSpPr>
            <a:xfrm>
              <a:off x="649694" y="2730437"/>
              <a:ext cx="1920930" cy="288000"/>
              <a:chOff x="649694" y="1079436"/>
              <a:chExt cx="1920930" cy="288000"/>
            </a:xfrm>
          </p:grpSpPr>
          <p:sp>
            <p:nvSpPr>
              <p:cNvPr id="19" name="Rectangle 18">
                <a:extLst>
                  <a:ext uri="{FF2B5EF4-FFF2-40B4-BE49-F238E27FC236}">
                    <a16:creationId xmlns:a16="http://schemas.microsoft.com/office/drawing/2014/main" id="{CAD1077C-29CF-44C6-A15E-B38050B48C9D}"/>
                  </a:ext>
                </a:extLst>
              </p:cNvPr>
              <p:cNvSpPr/>
              <p:nvPr/>
            </p:nvSpPr>
            <p:spPr>
              <a:xfrm>
                <a:off x="734624"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does it work?</a:t>
                </a:r>
              </a:p>
            </p:txBody>
          </p:sp>
          <p:pic>
            <p:nvPicPr>
              <p:cNvPr id="20" name="Graphic 19">
                <a:extLst>
                  <a:ext uri="{FF2B5EF4-FFF2-40B4-BE49-F238E27FC236}">
                    <a16:creationId xmlns:a16="http://schemas.microsoft.com/office/drawing/2014/main" id="{E8453E92-207B-4351-A082-1DB3DBE15BAE}"/>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6961"/>
              <a:stretch/>
            </p:blipFill>
            <p:spPr>
              <a:xfrm>
                <a:off x="649694" y="1107827"/>
                <a:ext cx="235028" cy="243953"/>
              </a:xfrm>
              <a:prstGeom prst="rect">
                <a:avLst/>
              </a:prstGeom>
            </p:spPr>
          </p:pic>
        </p:grpSp>
      </p:grpSp>
      <p:grpSp>
        <p:nvGrpSpPr>
          <p:cNvPr id="35" name="Group 34">
            <a:extLst>
              <a:ext uri="{FF2B5EF4-FFF2-40B4-BE49-F238E27FC236}">
                <a16:creationId xmlns:a16="http://schemas.microsoft.com/office/drawing/2014/main" id="{8AD3B366-4B2E-4AC4-A338-54A4B0351566}"/>
              </a:ext>
            </a:extLst>
          </p:cNvPr>
          <p:cNvGrpSpPr/>
          <p:nvPr/>
        </p:nvGrpSpPr>
        <p:grpSpPr>
          <a:xfrm>
            <a:off x="3520262" y="1079436"/>
            <a:ext cx="2865475" cy="4089463"/>
            <a:chOff x="3677306" y="1079436"/>
            <a:chExt cx="2865475" cy="4089463"/>
          </a:xfrm>
        </p:grpSpPr>
        <p:sp>
          <p:nvSpPr>
            <p:cNvPr id="16" name="Rectangle 15">
              <a:extLst>
                <a:ext uri="{FF2B5EF4-FFF2-40B4-BE49-F238E27FC236}">
                  <a16:creationId xmlns:a16="http://schemas.microsoft.com/office/drawing/2014/main" id="{CFFE84F3-D274-4536-BA39-0C8590388CF5}"/>
                </a:ext>
              </a:extLst>
            </p:cNvPr>
            <p:cNvSpPr/>
            <p:nvPr/>
          </p:nvSpPr>
          <p:spPr>
            <a:xfrm>
              <a:off x="3677306" y="1456660"/>
              <a:ext cx="2865475" cy="37122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solidFill>
                    <a:srgbClr val="009DB0"/>
                  </a:solidFill>
                </a:rPr>
                <a:t>ONLINE/TRADITIONNAL BROKERS</a:t>
              </a:r>
            </a:p>
            <a:p>
              <a:endParaRPr lang="en-US" sz="1000" b="1">
                <a:solidFill>
                  <a:srgbClr val="009DB0"/>
                </a:solidFill>
              </a:endParaRPr>
            </a:p>
            <a:p>
              <a:endParaRPr lang="en-US" sz="1000" b="1">
                <a:solidFill>
                  <a:srgbClr val="009DB0"/>
                </a:solidFill>
              </a:endParaRPr>
            </a:p>
            <a:p>
              <a:endParaRPr lang="en-US" sz="1000" b="1">
                <a:solidFill>
                  <a:srgbClr val="009DB0"/>
                </a:solidFill>
              </a:endParaRPr>
            </a:p>
            <a:p>
              <a:endParaRPr lang="en-US" sz="1000" b="1">
                <a:solidFill>
                  <a:srgbClr val="009DB0"/>
                </a:solidFill>
              </a:endParaRPr>
            </a:p>
            <a:p>
              <a:r>
                <a:rPr lang="en-US" sz="1000" b="1">
                  <a:solidFill>
                    <a:srgbClr val="009DB0"/>
                  </a:solidFill>
                </a:rPr>
                <a:t>ROBO-ADVISORS</a:t>
              </a:r>
            </a:p>
            <a:p>
              <a:endParaRPr lang="en-US" sz="1000" b="1">
                <a:solidFill>
                  <a:srgbClr val="009DB0"/>
                </a:solidFill>
              </a:endParaRPr>
            </a:p>
            <a:p>
              <a:r>
                <a:rPr lang="en-US" sz="900">
                  <a:solidFill>
                    <a:schemeClr val="tx1"/>
                  </a:solidFill>
                </a:rPr>
                <a:t>Robo-advisors construct their portfolio out of </a:t>
              </a:r>
              <a:r>
                <a:rPr lang="en-US" sz="900" b="1">
                  <a:solidFill>
                    <a:srgbClr val="009DB0"/>
                  </a:solidFill>
                  <a:latin typeface="+mj-lt"/>
                </a:rPr>
                <a:t>low-cost</a:t>
              </a:r>
              <a:r>
                <a:rPr lang="en-US" sz="900">
                  <a:solidFill>
                    <a:schemeClr val="tx1"/>
                  </a:solidFill>
                </a:rPr>
                <a:t> </a:t>
              </a:r>
              <a:r>
                <a:rPr lang="en-US" sz="900" b="1">
                  <a:solidFill>
                    <a:srgbClr val="009DB0"/>
                  </a:solidFill>
                  <a:latin typeface="+mj-lt"/>
                </a:rPr>
                <a:t>ETFs</a:t>
              </a:r>
              <a:r>
                <a:rPr lang="en-US" sz="900">
                  <a:solidFill>
                    <a:schemeClr val="tx1"/>
                  </a:solidFill>
                </a:rPr>
                <a:t>, making these assets </a:t>
              </a:r>
              <a:r>
                <a:rPr lang="en-US" sz="900" b="1">
                  <a:solidFill>
                    <a:srgbClr val="009DB0"/>
                  </a:solidFill>
                  <a:latin typeface="+mj-lt"/>
                </a:rPr>
                <a:t>accessible</a:t>
              </a:r>
              <a:r>
                <a:rPr lang="en-US" sz="900">
                  <a:solidFill>
                    <a:schemeClr val="tx1"/>
                  </a:solidFill>
                </a:rPr>
                <a:t> and </a:t>
              </a:r>
              <a:r>
                <a:rPr lang="en-US" sz="900" b="1">
                  <a:solidFill>
                    <a:srgbClr val="009DB0"/>
                  </a:solidFill>
                  <a:latin typeface="+mj-lt"/>
                </a:rPr>
                <a:t>affordable</a:t>
              </a:r>
              <a:r>
                <a:rPr lang="en-US" sz="900">
                  <a:solidFill>
                    <a:schemeClr val="tx1"/>
                  </a:solidFill>
                </a:rPr>
                <a:t> to </a:t>
              </a:r>
              <a:r>
                <a:rPr lang="en-US" sz="900" b="1">
                  <a:solidFill>
                    <a:srgbClr val="009DB0"/>
                  </a:solidFill>
                  <a:latin typeface="+mj-lt"/>
                </a:rPr>
                <a:t>all</a:t>
              </a:r>
              <a:r>
                <a:rPr lang="en-US" sz="900">
                  <a:solidFill>
                    <a:schemeClr val="tx1"/>
                  </a:solidFill>
                </a:rPr>
                <a:t> </a:t>
              </a:r>
              <a:r>
                <a:rPr lang="en-US" sz="900" b="1">
                  <a:solidFill>
                    <a:srgbClr val="009DB0"/>
                  </a:solidFill>
                  <a:latin typeface="+mj-lt"/>
                </a:rPr>
                <a:t>investors</a:t>
              </a:r>
            </a:p>
            <a:p>
              <a:endParaRPr lang="en-US" sz="900" b="1">
                <a:solidFill>
                  <a:srgbClr val="009DB0"/>
                </a:solidFill>
              </a:endParaRPr>
            </a:p>
            <a:p>
              <a:endParaRPr lang="en-US" sz="1000">
                <a:solidFill>
                  <a:schemeClr val="tx1"/>
                </a:solidFill>
              </a:endParaRPr>
            </a:p>
            <a:p>
              <a:endParaRPr lang="en-US" sz="1000">
                <a:solidFill>
                  <a:schemeClr val="tx1"/>
                </a:solidFill>
              </a:endParaRPr>
            </a:p>
            <a:p>
              <a:endParaRPr lang="en-US" sz="1000">
                <a:solidFill>
                  <a:schemeClr val="tx1"/>
                </a:solidFill>
              </a:endParaRPr>
            </a:p>
            <a:p>
              <a:r>
                <a:rPr lang="en-US" sz="1000" b="1">
                  <a:solidFill>
                    <a:srgbClr val="009DB0"/>
                  </a:solidFill>
                </a:rPr>
                <a:t>CGPs</a:t>
              </a:r>
            </a:p>
            <a:p>
              <a:endParaRPr lang="en-US" sz="1000">
                <a:solidFill>
                  <a:schemeClr val="tx1"/>
                </a:solidFill>
              </a:endParaRPr>
            </a:p>
            <a:p>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p:txBody>
        </p:sp>
        <p:sp>
          <p:nvSpPr>
            <p:cNvPr id="21" name="Rectangle 20">
              <a:extLst>
                <a:ext uri="{FF2B5EF4-FFF2-40B4-BE49-F238E27FC236}">
                  <a16:creationId xmlns:a16="http://schemas.microsoft.com/office/drawing/2014/main" id="{492EA3D7-27B8-4015-B4D8-15F26C0B128B}"/>
                </a:ext>
              </a:extLst>
            </p:cNvPr>
            <p:cNvSpPr/>
            <p:nvPr/>
          </p:nvSpPr>
          <p:spPr>
            <a:xfrm>
              <a:off x="4192043"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an individual can invest in ETFs?</a:t>
              </a:r>
            </a:p>
          </p:txBody>
        </p:sp>
        <p:pic>
          <p:nvPicPr>
            <p:cNvPr id="14" name="Graphic 13">
              <a:extLst>
                <a:ext uri="{FF2B5EF4-FFF2-40B4-BE49-F238E27FC236}">
                  <a16:creationId xmlns:a16="http://schemas.microsoft.com/office/drawing/2014/main" id="{828A4B6C-38EB-4C0E-9552-EC728AC5B139}"/>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146"/>
            <a:stretch/>
          </p:blipFill>
          <p:spPr>
            <a:xfrm>
              <a:off x="3978381" y="1115464"/>
              <a:ext cx="213662" cy="215943"/>
            </a:xfrm>
            <a:prstGeom prst="rect">
              <a:avLst/>
            </a:prstGeom>
          </p:spPr>
        </p:pic>
        <p:pic>
          <p:nvPicPr>
            <p:cNvPr id="22" name="Picture 21">
              <a:extLst>
                <a:ext uri="{FF2B5EF4-FFF2-40B4-BE49-F238E27FC236}">
                  <a16:creationId xmlns:a16="http://schemas.microsoft.com/office/drawing/2014/main" id="{B62CD3C5-94E1-457A-B61E-B7F62BA7B574}"/>
                </a:ext>
              </a:extLst>
            </p:cNvPr>
            <p:cNvPicPr>
              <a:picLocks noChangeAspect="1"/>
            </p:cNvPicPr>
            <p:nvPr/>
          </p:nvPicPr>
          <p:blipFill>
            <a:blip r:embed="rId9">
              <a:clrChange>
                <a:clrFrom>
                  <a:srgbClr val="F5F6F7"/>
                </a:clrFrom>
                <a:clrTo>
                  <a:srgbClr val="F5F6F7">
                    <a:alpha val="0"/>
                  </a:srgbClr>
                </a:clrTo>
              </a:clrChange>
            </a:blip>
            <a:stretch>
              <a:fillRect/>
            </a:stretch>
          </p:blipFill>
          <p:spPr>
            <a:xfrm>
              <a:off x="3738536" y="2250029"/>
              <a:ext cx="1033895" cy="341133"/>
            </a:xfrm>
            <a:prstGeom prst="rect">
              <a:avLst/>
            </a:prstGeom>
          </p:spPr>
        </p:pic>
        <p:pic>
          <p:nvPicPr>
            <p:cNvPr id="24" name="Picture 2">
              <a:extLst>
                <a:ext uri="{FF2B5EF4-FFF2-40B4-BE49-F238E27FC236}">
                  <a16:creationId xmlns:a16="http://schemas.microsoft.com/office/drawing/2014/main" id="{D9CA7349-4344-4194-A472-3BEB824791F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0563" y="3452079"/>
              <a:ext cx="811868" cy="424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7E85236-7CB2-40B7-8454-F454ABF7CA8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374203" y="2294812"/>
              <a:ext cx="806749" cy="251566"/>
            </a:xfrm>
            <a:prstGeom prst="rect">
              <a:avLst/>
            </a:prstGeom>
          </p:spPr>
        </p:pic>
        <p:pic>
          <p:nvPicPr>
            <p:cNvPr id="27" name="Image 539666">
              <a:extLst>
                <a:ext uri="{FF2B5EF4-FFF2-40B4-BE49-F238E27FC236}">
                  <a16:creationId xmlns:a16="http://schemas.microsoft.com/office/drawing/2014/main" id="{BE74B765-2E13-4F5B-A586-0E6FA62B47A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507635" y="3580583"/>
              <a:ext cx="625827" cy="164499"/>
            </a:xfrm>
            <a:prstGeom prst="rect">
              <a:avLst/>
            </a:prstGeom>
          </p:spPr>
        </p:pic>
        <p:pic>
          <p:nvPicPr>
            <p:cNvPr id="29" name="Image 36">
              <a:extLst>
                <a:ext uri="{FF2B5EF4-FFF2-40B4-BE49-F238E27FC236}">
                  <a16:creationId xmlns:a16="http://schemas.microsoft.com/office/drawing/2014/main" id="{EE5524CD-5320-40C2-8AA0-1981C9AFE4D0}"/>
                </a:ext>
              </a:extLst>
            </p:cNvPr>
            <p:cNvPicPr>
              <a:picLocks noChangeAspect="1"/>
            </p:cNvPicPr>
            <p:nvPr/>
          </p:nvPicPr>
          <p:blipFill>
            <a:blip r:embed="rId13"/>
            <a:stretch>
              <a:fillRect/>
            </a:stretch>
          </p:blipFill>
          <p:spPr>
            <a:xfrm>
              <a:off x="4366497" y="4429553"/>
              <a:ext cx="358252" cy="397048"/>
            </a:xfrm>
            <a:prstGeom prst="rect">
              <a:avLst/>
            </a:prstGeom>
          </p:spPr>
        </p:pic>
        <p:pic>
          <p:nvPicPr>
            <p:cNvPr id="31" name="Picture 30" descr="A picture containing table&#10;&#10;Description automatically generated">
              <a:extLst>
                <a:ext uri="{FF2B5EF4-FFF2-40B4-BE49-F238E27FC236}">
                  <a16:creationId xmlns:a16="http://schemas.microsoft.com/office/drawing/2014/main" id="{4AE98B88-520B-4A0C-B7AD-F41D12522C54}"/>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3940" y="4338850"/>
              <a:ext cx="564917" cy="545002"/>
            </a:xfrm>
            <a:prstGeom prst="rect">
              <a:avLst/>
            </a:prstGeom>
          </p:spPr>
        </p:pic>
      </p:grpSp>
      <p:grpSp>
        <p:nvGrpSpPr>
          <p:cNvPr id="34" name="Group 33">
            <a:extLst>
              <a:ext uri="{FF2B5EF4-FFF2-40B4-BE49-F238E27FC236}">
                <a16:creationId xmlns:a16="http://schemas.microsoft.com/office/drawing/2014/main" id="{4C6756AA-09FF-4F94-AECA-4A75158416D4}"/>
              </a:ext>
            </a:extLst>
          </p:cNvPr>
          <p:cNvGrpSpPr/>
          <p:nvPr/>
        </p:nvGrpSpPr>
        <p:grpSpPr>
          <a:xfrm>
            <a:off x="6868419" y="1079436"/>
            <a:ext cx="2865475" cy="4089463"/>
            <a:chOff x="6868419" y="1079436"/>
            <a:chExt cx="2865475" cy="4089463"/>
          </a:xfrm>
        </p:grpSpPr>
        <p:sp>
          <p:nvSpPr>
            <p:cNvPr id="32" name="Rectangle 31">
              <a:extLst>
                <a:ext uri="{FF2B5EF4-FFF2-40B4-BE49-F238E27FC236}">
                  <a16:creationId xmlns:a16="http://schemas.microsoft.com/office/drawing/2014/main" id="{A6E21028-0484-4B59-9090-6B8399E3A724}"/>
                </a:ext>
              </a:extLst>
            </p:cNvPr>
            <p:cNvSpPr/>
            <p:nvPr/>
          </p:nvSpPr>
          <p:spPr>
            <a:xfrm>
              <a:off x="6868419" y="1456660"/>
              <a:ext cx="2865475" cy="37122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a:solidFill>
                    <a:schemeClr val="tx1"/>
                  </a:solidFill>
                  <a:latin typeface="+mj-lt"/>
                </a:rPr>
                <a:t>Some </a:t>
              </a:r>
              <a:r>
                <a:rPr lang="en-US" sz="900" b="1">
                  <a:solidFill>
                    <a:srgbClr val="009DB0"/>
                  </a:solidFill>
                  <a:latin typeface="+mj-lt"/>
                </a:rPr>
                <a:t>CGPs</a:t>
              </a:r>
              <a:r>
                <a:rPr lang="en-US" sz="1000">
                  <a:solidFill>
                    <a:schemeClr val="tx1"/>
                  </a:solidFill>
                </a:rPr>
                <a:t> now </a:t>
              </a:r>
              <a:r>
                <a:rPr lang="en-US" sz="900" b="1">
                  <a:solidFill>
                    <a:srgbClr val="009DB0"/>
                  </a:solidFill>
                  <a:latin typeface="+mj-lt"/>
                </a:rPr>
                <a:t>include</a:t>
              </a:r>
              <a:r>
                <a:rPr lang="en-US" sz="1000">
                  <a:solidFill>
                    <a:schemeClr val="tx1"/>
                  </a:solidFill>
                </a:rPr>
                <a:t> </a:t>
              </a:r>
              <a:r>
                <a:rPr lang="en-US" sz="900" b="1">
                  <a:solidFill>
                    <a:srgbClr val="009DB0"/>
                  </a:solidFill>
                  <a:latin typeface="+mj-lt"/>
                </a:rPr>
                <a:t>ETFs</a:t>
              </a:r>
              <a:r>
                <a:rPr lang="en-US" sz="1000">
                  <a:solidFill>
                    <a:schemeClr val="tx1"/>
                  </a:solidFill>
                </a:rPr>
                <a:t> in their </a:t>
              </a:r>
              <a:r>
                <a:rPr lang="en-US" sz="900" b="1">
                  <a:solidFill>
                    <a:srgbClr val="009DB0"/>
                  </a:solidFill>
                  <a:latin typeface="+mj-lt"/>
                </a:rPr>
                <a:t>offers</a:t>
              </a:r>
              <a:r>
                <a:rPr lang="en-US" sz="1000">
                  <a:solidFill>
                    <a:schemeClr val="tx1"/>
                  </a:solidFill>
                </a:rPr>
                <a:t> to their clients (e.g., Crystal with Primalys7, </a:t>
              </a:r>
              <a:r>
                <a:rPr lang="en-US" sz="1000" err="1">
                  <a:solidFill>
                    <a:schemeClr val="tx1"/>
                  </a:solidFill>
                </a:rPr>
                <a:t>Primonial</a:t>
              </a:r>
              <a:r>
                <a:rPr lang="en-US" sz="1000">
                  <a:solidFill>
                    <a:schemeClr val="tx1"/>
                  </a:solidFill>
                </a:rPr>
                <a:t> with </a:t>
              </a:r>
              <a:r>
                <a:rPr lang="en-US" sz="1000" err="1">
                  <a:solidFill>
                    <a:schemeClr val="tx1"/>
                  </a:solidFill>
                </a:rPr>
                <a:t>LinkVie</a:t>
              </a:r>
              <a:r>
                <a:rPr lang="en-US" sz="1000">
                  <a:solidFill>
                    <a:schemeClr val="tx1"/>
                  </a:solidFill>
                </a:rPr>
                <a:t>,…)</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Some </a:t>
              </a:r>
              <a:r>
                <a:rPr lang="en-US" sz="900" b="1">
                  <a:solidFill>
                    <a:srgbClr val="009DB0"/>
                  </a:solidFill>
                  <a:latin typeface="+mj-lt"/>
                </a:rPr>
                <a:t>CGPs</a:t>
              </a:r>
              <a:r>
                <a:rPr lang="en-US" sz="1000">
                  <a:solidFill>
                    <a:schemeClr val="tx1"/>
                  </a:solidFill>
                </a:rPr>
                <a:t> also </a:t>
              </a:r>
              <a:r>
                <a:rPr lang="en-US" sz="900" b="1">
                  <a:solidFill>
                    <a:srgbClr val="009DB0"/>
                  </a:solidFill>
                  <a:latin typeface="+mj-lt"/>
                </a:rPr>
                <a:t>recommend</a:t>
              </a:r>
              <a:r>
                <a:rPr lang="en-US" sz="1000">
                  <a:solidFill>
                    <a:schemeClr val="tx1"/>
                  </a:solidFill>
                </a:rPr>
                <a:t> to some of their </a:t>
              </a:r>
              <a:r>
                <a:rPr lang="en-US" sz="900" b="1">
                  <a:solidFill>
                    <a:srgbClr val="009DB0"/>
                  </a:solidFill>
                  <a:latin typeface="+mj-lt"/>
                </a:rPr>
                <a:t>clients</a:t>
              </a:r>
              <a:r>
                <a:rPr lang="en-US" sz="1000">
                  <a:solidFill>
                    <a:schemeClr val="tx1"/>
                  </a:solidFill>
                </a:rPr>
                <a:t> who wish to manage part of their assets in a more autonomous way </a:t>
              </a:r>
              <a:r>
                <a:rPr lang="en-US" sz="900" b="1">
                  <a:solidFill>
                    <a:srgbClr val="009DB0"/>
                  </a:solidFill>
                  <a:latin typeface="+mj-lt"/>
                </a:rPr>
                <a:t>to</a:t>
              </a:r>
              <a:r>
                <a:rPr lang="en-US" sz="1000">
                  <a:solidFill>
                    <a:schemeClr val="tx1"/>
                  </a:solidFill>
                </a:rPr>
                <a:t> </a:t>
              </a:r>
              <a:r>
                <a:rPr lang="en-US" sz="900" b="1">
                  <a:solidFill>
                    <a:srgbClr val="009DB0"/>
                  </a:solidFill>
                  <a:latin typeface="+mj-lt"/>
                </a:rPr>
                <a:t>turn</a:t>
              </a:r>
              <a:r>
                <a:rPr lang="en-US" sz="1000">
                  <a:solidFill>
                    <a:schemeClr val="tx1"/>
                  </a:solidFill>
                </a:rPr>
                <a:t> </a:t>
              </a:r>
              <a:r>
                <a:rPr lang="en-US" sz="900" b="1">
                  <a:solidFill>
                    <a:srgbClr val="009DB0"/>
                  </a:solidFill>
                  <a:latin typeface="+mj-lt"/>
                </a:rPr>
                <a:t>to</a:t>
              </a:r>
              <a:r>
                <a:rPr lang="en-US" sz="1000">
                  <a:solidFill>
                    <a:schemeClr val="tx1"/>
                  </a:solidFill>
                </a:rPr>
                <a:t> </a:t>
              </a:r>
              <a:r>
                <a:rPr lang="en-US" sz="900" b="1" err="1">
                  <a:solidFill>
                    <a:srgbClr val="009DB0"/>
                  </a:solidFill>
                  <a:latin typeface="+mj-lt"/>
                </a:rPr>
                <a:t>robo</a:t>
              </a:r>
              <a:r>
                <a:rPr lang="en-US" sz="900" b="1">
                  <a:solidFill>
                    <a:srgbClr val="009DB0"/>
                  </a:solidFill>
                  <a:latin typeface="+mj-lt"/>
                </a:rPr>
                <a:t>-advisors </a:t>
              </a:r>
            </a:p>
            <a:p>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p:txBody>
        </p:sp>
        <p:sp>
          <p:nvSpPr>
            <p:cNvPr id="33" name="Rectangle 32">
              <a:extLst>
                <a:ext uri="{FF2B5EF4-FFF2-40B4-BE49-F238E27FC236}">
                  <a16:creationId xmlns:a16="http://schemas.microsoft.com/office/drawing/2014/main" id="{81901B61-8FBB-4791-9988-170155AAE4E9}"/>
                </a:ext>
              </a:extLst>
            </p:cNvPr>
            <p:cNvSpPr/>
            <p:nvPr/>
          </p:nvSpPr>
          <p:spPr>
            <a:xfrm>
              <a:off x="7383156" y="1079436"/>
              <a:ext cx="1836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9DB0"/>
                  </a:solidFill>
                </a:rPr>
                <a:t>How do CGPs use ETFs?</a:t>
              </a:r>
            </a:p>
          </p:txBody>
        </p:sp>
      </p:grpSp>
      <p:pic>
        <p:nvPicPr>
          <p:cNvPr id="38" name="Graphic 37">
            <a:extLst>
              <a:ext uri="{FF2B5EF4-FFF2-40B4-BE49-F238E27FC236}">
                <a16:creationId xmlns:a16="http://schemas.microsoft.com/office/drawing/2014/main" id="{7FBAB4DF-FEAE-4CD1-8ED8-3607A3C031D9}"/>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0648"/>
          <a:stretch/>
        </p:blipFill>
        <p:spPr>
          <a:xfrm>
            <a:off x="7197421" y="1049037"/>
            <a:ext cx="275905" cy="273672"/>
          </a:xfrm>
          <a:prstGeom prst="rect">
            <a:avLst/>
          </a:prstGeom>
        </p:spPr>
      </p:pic>
    </p:spTree>
    <p:extLst>
      <p:ext uri="{BB962C8B-B14F-4D97-AF65-F5344CB8AC3E}">
        <p14:creationId xmlns:p14="http://schemas.microsoft.com/office/powerpoint/2010/main" val="1222481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4598C87-78D4-449F-8BCD-522FD5E4A6A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3" name="Object 2" hidden="1">
                        <a:extLst>
                          <a:ext uri="{FF2B5EF4-FFF2-40B4-BE49-F238E27FC236}">
                            <a16:creationId xmlns:a16="http://schemas.microsoft.com/office/drawing/2014/main" id="{E4598C87-78D4-449F-8BCD-522FD5E4A6A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09EF37F-40EE-44AB-B912-2D5CE02F171A}"/>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1" name="Titre 100">
            <a:extLst>
              <a:ext uri="{FF2B5EF4-FFF2-40B4-BE49-F238E27FC236}">
                <a16:creationId xmlns:a16="http://schemas.microsoft.com/office/drawing/2014/main" id="{6F4F4C29-4EF1-4005-8900-9F4195113890}"/>
              </a:ext>
            </a:extLst>
          </p:cNvPr>
          <p:cNvSpPr>
            <a:spLocks noGrp="1"/>
          </p:cNvSpPr>
          <p:nvPr>
            <p:ph type="ctrTitle"/>
          </p:nvPr>
        </p:nvSpPr>
        <p:spPr>
          <a:xfrm>
            <a:off x="584516" y="103932"/>
            <a:ext cx="8797610" cy="576064"/>
          </a:xfrm>
          <a:noFill/>
        </p:spPr>
        <p:txBody>
          <a:bodyPr/>
          <a:lstStyle/>
          <a:p>
            <a:r>
              <a:rPr lang="en-US" sz="1300" i="1" spc="-20">
                <a:solidFill>
                  <a:srgbClr val="FF9966"/>
                </a:solidFill>
                <a:latin typeface="+mj-lt"/>
              </a:rPr>
              <a:t>Illustration:</a:t>
            </a:r>
            <a:r>
              <a:rPr lang="en-US" sz="1300" spc="-20">
                <a:solidFill>
                  <a:srgbClr val="FF9966"/>
                </a:solidFill>
                <a:latin typeface="+mj-lt"/>
              </a:rPr>
              <a:t> </a:t>
            </a:r>
            <a:r>
              <a:rPr lang="en-US" sz="1300" spc="-20">
                <a:latin typeface="+mj-lt"/>
              </a:rPr>
              <a:t>The thrive of </a:t>
            </a:r>
            <a:r>
              <a:rPr lang="en-US" sz="1300" spc="-20">
                <a:solidFill>
                  <a:srgbClr val="009DB0"/>
                </a:solidFill>
                <a:latin typeface="+mj-lt"/>
              </a:rPr>
              <a:t>passive</a:t>
            </a:r>
            <a:r>
              <a:rPr lang="en-US" sz="1300" spc="-20">
                <a:latin typeface="+mj-lt"/>
              </a:rPr>
              <a:t> investment solutions such as </a:t>
            </a:r>
            <a:r>
              <a:rPr lang="en-US" sz="1300" spc="-20">
                <a:solidFill>
                  <a:srgbClr val="009DB0"/>
                </a:solidFill>
                <a:latin typeface="+mj-lt"/>
              </a:rPr>
              <a:t>ETFs</a:t>
            </a:r>
            <a:r>
              <a:rPr lang="en-US" sz="1300" spc="-20">
                <a:latin typeface="+mj-lt"/>
              </a:rPr>
              <a:t> is increasing expectations in terms of </a:t>
            </a:r>
            <a:r>
              <a:rPr lang="en-US" sz="1300" spc="-20">
                <a:solidFill>
                  <a:srgbClr val="009DB0"/>
                </a:solidFill>
                <a:latin typeface="+mj-lt"/>
              </a:rPr>
              <a:t>cost/performance ratio</a:t>
            </a:r>
            <a:endParaRPr lang="en-US" sz="1300" spc="-20">
              <a:solidFill>
                <a:srgbClr val="009DB0"/>
              </a:solidFill>
              <a:highlight>
                <a:srgbClr val="FFFF00"/>
              </a:highlight>
              <a:latin typeface="+mj-lt"/>
            </a:endParaRPr>
          </a:p>
        </p:txBody>
      </p:sp>
      <p:sp>
        <p:nvSpPr>
          <p:cNvPr id="102" name="Espace réservé du texte 101">
            <a:extLst>
              <a:ext uri="{FF2B5EF4-FFF2-40B4-BE49-F238E27FC236}">
                <a16:creationId xmlns:a16="http://schemas.microsoft.com/office/drawing/2014/main" id="{7C54482F-8843-4BCC-A956-DC06A912487A}"/>
              </a:ext>
            </a:extLst>
          </p:cNvPr>
          <p:cNvSpPr>
            <a:spLocks noGrp="1"/>
          </p:cNvSpPr>
          <p:nvPr>
            <p:ph type="body" sz="quarter" idx="4294967295"/>
          </p:nvPr>
        </p:nvSpPr>
        <p:spPr>
          <a:xfrm>
            <a:off x="147894" y="6344154"/>
            <a:ext cx="4242229" cy="244475"/>
          </a:xfrm>
        </p:spPr>
        <p:txBody>
          <a:bodyPr/>
          <a:lstStyle/>
          <a:p>
            <a:pPr marL="0" indent="0">
              <a:buNone/>
            </a:pPr>
            <a:r>
              <a:rPr lang="en-US" sz="600">
                <a:latin typeface="+mj-lt"/>
              </a:rPr>
              <a:t>Sources: Statista; epargnant30.fr “ETF vs OPCVM”, </a:t>
            </a:r>
            <a:r>
              <a:rPr lang="en-US" sz="600" b="1">
                <a:latin typeface="+mj-lt"/>
              </a:rPr>
              <a:t>La </a:t>
            </a:r>
            <a:r>
              <a:rPr lang="en-US" sz="600" b="1" err="1">
                <a:latin typeface="+mj-lt"/>
              </a:rPr>
              <a:t>lettre</a:t>
            </a:r>
            <a:r>
              <a:rPr lang="en-US" sz="600" b="1">
                <a:latin typeface="+mj-lt"/>
              </a:rPr>
              <a:t> de </a:t>
            </a:r>
            <a:r>
              <a:rPr lang="en-US" sz="600" b="1" err="1">
                <a:latin typeface="+mj-lt"/>
              </a:rPr>
              <a:t>l’Observatoire</a:t>
            </a:r>
            <a:r>
              <a:rPr lang="en-US" sz="600" b="1">
                <a:latin typeface="+mj-lt"/>
              </a:rPr>
              <a:t> de </a:t>
            </a:r>
            <a:r>
              <a:rPr lang="en-US" sz="600" b="1" err="1">
                <a:latin typeface="+mj-lt"/>
              </a:rPr>
              <a:t>l’épargne</a:t>
            </a:r>
            <a:r>
              <a:rPr lang="en-US" sz="600" b="1">
                <a:latin typeface="+mj-lt"/>
              </a:rPr>
              <a:t> – n°13 – </a:t>
            </a:r>
            <a:r>
              <a:rPr lang="en-US" sz="600" b="1" err="1">
                <a:latin typeface="+mj-lt"/>
              </a:rPr>
              <a:t>Juin</a:t>
            </a:r>
            <a:r>
              <a:rPr lang="en-US" sz="600" b="1">
                <a:latin typeface="+mj-lt"/>
              </a:rPr>
              <a:t> 2015</a:t>
            </a:r>
            <a:endParaRPr lang="en-US" sz="600">
              <a:latin typeface="+mj-lt"/>
            </a:endParaRPr>
          </a:p>
        </p:txBody>
      </p:sp>
      <p:cxnSp>
        <p:nvCxnSpPr>
          <p:cNvPr id="99" name="Connecteur droit 98">
            <a:extLst>
              <a:ext uri="{FF2B5EF4-FFF2-40B4-BE49-F238E27FC236}">
                <a16:creationId xmlns:a16="http://schemas.microsoft.com/office/drawing/2014/main" id="{600CD2A4-CAA9-482D-AC42-117C202B57AD}"/>
              </a:ext>
            </a:extLst>
          </p:cNvPr>
          <p:cNvCxnSpPr>
            <a:cxnSpLocks/>
          </p:cNvCxnSpPr>
          <p:nvPr/>
        </p:nvCxnSpPr>
        <p:spPr bwMode="auto">
          <a:xfrm>
            <a:off x="235131" y="1259925"/>
            <a:ext cx="742715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0" name="Rectangle 99">
            <a:extLst>
              <a:ext uri="{FF2B5EF4-FFF2-40B4-BE49-F238E27FC236}">
                <a16:creationId xmlns:a16="http://schemas.microsoft.com/office/drawing/2014/main" id="{3B851DED-6020-472E-AB78-8AB6BA495954}"/>
              </a:ext>
            </a:extLst>
          </p:cNvPr>
          <p:cNvSpPr/>
          <p:nvPr/>
        </p:nvSpPr>
        <p:spPr>
          <a:xfrm>
            <a:off x="165599" y="978360"/>
            <a:ext cx="7496682" cy="261610"/>
          </a:xfrm>
          <a:prstGeom prst="rect">
            <a:avLst/>
          </a:prstGeom>
          <a:noFill/>
        </p:spPr>
        <p:txBody>
          <a:bodyPr wrap="square" anchor="b">
            <a:spAutoFit/>
          </a:bodyPr>
          <a:lstStyle/>
          <a:p>
            <a:pPr algn="ctr">
              <a:spcAft>
                <a:spcPts val="300"/>
              </a:spcAft>
            </a:pPr>
            <a:r>
              <a:rPr lang="en-US" sz="1050">
                <a:solidFill>
                  <a:srgbClr val="009DB0"/>
                </a:solidFill>
                <a:latin typeface="+mj-lt"/>
              </a:rPr>
              <a:t>The value of worldwide ETF assets under management has increased by a 23% CAGR since 2003…   </a:t>
            </a:r>
          </a:p>
        </p:txBody>
      </p:sp>
      <p:sp>
        <p:nvSpPr>
          <p:cNvPr id="105" name="Rectangle 104">
            <a:extLst>
              <a:ext uri="{FF2B5EF4-FFF2-40B4-BE49-F238E27FC236}">
                <a16:creationId xmlns:a16="http://schemas.microsoft.com/office/drawing/2014/main" id="{CDA84E07-A1E9-4364-951D-C64FAB75BA64}"/>
              </a:ext>
            </a:extLst>
          </p:cNvPr>
          <p:cNvSpPr/>
          <p:nvPr/>
        </p:nvSpPr>
        <p:spPr>
          <a:xfrm>
            <a:off x="7815014" y="824339"/>
            <a:ext cx="1925387" cy="415498"/>
          </a:xfrm>
          <a:prstGeom prst="rect">
            <a:avLst/>
          </a:prstGeom>
        </p:spPr>
        <p:txBody>
          <a:bodyPr wrap="square" anchor="b">
            <a:spAutoFit/>
          </a:bodyPr>
          <a:lstStyle/>
          <a:p>
            <a:pPr>
              <a:spcAft>
                <a:spcPts val="300"/>
              </a:spcAft>
            </a:pPr>
            <a:r>
              <a:rPr lang="en-US" sz="1050">
                <a:solidFill>
                  <a:srgbClr val="009DB0"/>
                </a:solidFill>
                <a:latin typeface="+mj-lt"/>
              </a:rPr>
              <a:t>… raising key strategic questions for incumbents</a:t>
            </a:r>
          </a:p>
        </p:txBody>
      </p:sp>
      <p:cxnSp>
        <p:nvCxnSpPr>
          <p:cNvPr id="106" name="Connecteur droit 105">
            <a:extLst>
              <a:ext uri="{FF2B5EF4-FFF2-40B4-BE49-F238E27FC236}">
                <a16:creationId xmlns:a16="http://schemas.microsoft.com/office/drawing/2014/main" id="{0EDDA3BC-E9D7-4E6D-89C1-39AC7C59342C}"/>
              </a:ext>
            </a:extLst>
          </p:cNvPr>
          <p:cNvCxnSpPr>
            <a:cxnSpLocks/>
          </p:cNvCxnSpPr>
          <p:nvPr/>
        </p:nvCxnSpPr>
        <p:spPr bwMode="auto">
          <a:xfrm>
            <a:off x="7831248" y="1259925"/>
            <a:ext cx="198642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11" name="Triangle isocèle 110">
            <a:extLst>
              <a:ext uri="{FF2B5EF4-FFF2-40B4-BE49-F238E27FC236}">
                <a16:creationId xmlns:a16="http://schemas.microsoft.com/office/drawing/2014/main" id="{E56EEFB9-8558-4218-A264-32018A6CE628}"/>
              </a:ext>
            </a:extLst>
          </p:cNvPr>
          <p:cNvSpPr/>
          <p:nvPr/>
        </p:nvSpPr>
        <p:spPr bwMode="auto">
          <a:xfrm rot="5400000">
            <a:off x="6838759" y="3685322"/>
            <a:ext cx="1884002" cy="140447"/>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118" name="Rectangle 117">
            <a:extLst>
              <a:ext uri="{FF2B5EF4-FFF2-40B4-BE49-F238E27FC236}">
                <a16:creationId xmlns:a16="http://schemas.microsoft.com/office/drawing/2014/main" id="{7C60470E-CB58-49FE-9633-132C002D6550}"/>
              </a:ext>
            </a:extLst>
          </p:cNvPr>
          <p:cNvSpPr/>
          <p:nvPr/>
        </p:nvSpPr>
        <p:spPr bwMode="auto">
          <a:xfrm>
            <a:off x="170945" y="1422366"/>
            <a:ext cx="4826583" cy="2188803"/>
          </a:xfrm>
          <a:prstGeom prst="rect">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119" name="Rectangle 118">
            <a:extLst>
              <a:ext uri="{FF2B5EF4-FFF2-40B4-BE49-F238E27FC236}">
                <a16:creationId xmlns:a16="http://schemas.microsoft.com/office/drawing/2014/main" id="{6187B4C7-2B77-4C16-A2BC-772349DB3B99}"/>
              </a:ext>
            </a:extLst>
          </p:cNvPr>
          <p:cNvSpPr/>
          <p:nvPr/>
        </p:nvSpPr>
        <p:spPr>
          <a:xfrm>
            <a:off x="541800" y="1452348"/>
            <a:ext cx="4093388" cy="5539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a:solidFill>
                  <a:srgbClr val="009DB0"/>
                </a:solidFill>
                <a:latin typeface="+mj-lt"/>
              </a:rPr>
              <a:t>Worldwide ETF assets under management – 2003-2018  </a:t>
            </a:r>
          </a:p>
          <a:p>
            <a:pPr algn="ctr"/>
            <a:r>
              <a:rPr lang="en-US" sz="900" b="1">
                <a:solidFill>
                  <a:srgbClr val="009DB0"/>
                </a:solidFill>
                <a:latin typeface="+mj-lt"/>
              </a:rPr>
              <a:t>$ bn</a:t>
            </a:r>
          </a:p>
        </p:txBody>
      </p:sp>
      <p:sp>
        <p:nvSpPr>
          <p:cNvPr id="122" name="Rectangle 121">
            <a:extLst>
              <a:ext uri="{FF2B5EF4-FFF2-40B4-BE49-F238E27FC236}">
                <a16:creationId xmlns:a16="http://schemas.microsoft.com/office/drawing/2014/main" id="{E90882AA-81C7-4200-8389-DDD21DA09864}"/>
              </a:ext>
            </a:extLst>
          </p:cNvPr>
          <p:cNvSpPr/>
          <p:nvPr/>
        </p:nvSpPr>
        <p:spPr bwMode="auto">
          <a:xfrm>
            <a:off x="5147196" y="1422365"/>
            <a:ext cx="2405738" cy="4789990"/>
          </a:xfrm>
          <a:prstGeom prst="rect">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j-lt"/>
            </a:endParaRPr>
          </a:p>
        </p:txBody>
      </p:sp>
      <p:sp>
        <p:nvSpPr>
          <p:cNvPr id="123" name="Rectangle : coins arrondis 122">
            <a:extLst>
              <a:ext uri="{FF2B5EF4-FFF2-40B4-BE49-F238E27FC236}">
                <a16:creationId xmlns:a16="http://schemas.microsoft.com/office/drawing/2014/main" id="{A70FB07B-335F-498F-9D9B-DC1485E8ADF6}"/>
              </a:ext>
            </a:extLst>
          </p:cNvPr>
          <p:cNvSpPr/>
          <p:nvPr/>
        </p:nvSpPr>
        <p:spPr bwMode="auto">
          <a:xfrm>
            <a:off x="5338261" y="1713676"/>
            <a:ext cx="1973776" cy="11709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534988">
              <a:spcBef>
                <a:spcPts val="600"/>
              </a:spcBef>
              <a:buClr>
                <a:schemeClr val="tx1"/>
              </a:buClr>
            </a:pPr>
            <a:r>
              <a:rPr lang="en-US" sz="900">
                <a:latin typeface="+mj-lt"/>
              </a:rPr>
              <a:t>Less than 10% of traditional “OPCVM” outperform the market (including ETF) every year</a:t>
            </a:r>
          </a:p>
        </p:txBody>
      </p:sp>
      <p:sp>
        <p:nvSpPr>
          <p:cNvPr id="124" name="Rectangle : coins arrondis 123">
            <a:extLst>
              <a:ext uri="{FF2B5EF4-FFF2-40B4-BE49-F238E27FC236}">
                <a16:creationId xmlns:a16="http://schemas.microsoft.com/office/drawing/2014/main" id="{0CEDFD15-3A6E-44E7-BFA7-8243C8D5BCB0}"/>
              </a:ext>
            </a:extLst>
          </p:cNvPr>
          <p:cNvSpPr/>
          <p:nvPr/>
        </p:nvSpPr>
        <p:spPr bwMode="auto">
          <a:xfrm>
            <a:off x="5354514" y="3035729"/>
            <a:ext cx="1973776" cy="1375296"/>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534988">
              <a:spcBef>
                <a:spcPts val="600"/>
              </a:spcBef>
              <a:buClr>
                <a:schemeClr val="tx1"/>
              </a:buClr>
            </a:pPr>
            <a:r>
              <a:rPr lang="en-US" sz="900">
                <a:latin typeface="+mj-lt"/>
              </a:rPr>
              <a:t>Traditional “OPCVM” performance is burdened by very high costs, that often excess 2% per year (versus 0,4% on average for ETFs)</a:t>
            </a:r>
          </a:p>
        </p:txBody>
      </p:sp>
      <p:grpSp>
        <p:nvGrpSpPr>
          <p:cNvPr id="125" name="Group 5">
            <a:extLst>
              <a:ext uri="{FF2B5EF4-FFF2-40B4-BE49-F238E27FC236}">
                <a16:creationId xmlns:a16="http://schemas.microsoft.com/office/drawing/2014/main" id="{76EEF036-87B1-4364-B722-2ED779236D5D}"/>
              </a:ext>
            </a:extLst>
          </p:cNvPr>
          <p:cNvGrpSpPr>
            <a:grpSpLocks noChangeAspect="1"/>
          </p:cNvGrpSpPr>
          <p:nvPr/>
        </p:nvGrpSpPr>
        <p:grpSpPr bwMode="auto">
          <a:xfrm>
            <a:off x="5523558" y="2203197"/>
            <a:ext cx="240621" cy="256524"/>
            <a:chOff x="811" y="800"/>
            <a:chExt cx="696" cy="742"/>
          </a:xfrm>
          <a:solidFill>
            <a:srgbClr val="009DB0"/>
          </a:solidFill>
        </p:grpSpPr>
        <p:sp>
          <p:nvSpPr>
            <p:cNvPr id="126" name="Rectangle 6">
              <a:extLst>
                <a:ext uri="{FF2B5EF4-FFF2-40B4-BE49-F238E27FC236}">
                  <a16:creationId xmlns:a16="http://schemas.microsoft.com/office/drawing/2014/main" id="{40324458-BFA7-43A2-84DC-BFC4B6D9B75D}"/>
                </a:ext>
              </a:extLst>
            </p:cNvPr>
            <p:cNvSpPr>
              <a:spLocks noChangeArrowheads="1"/>
            </p:cNvSpPr>
            <p:nvPr/>
          </p:nvSpPr>
          <p:spPr bwMode="auto">
            <a:xfrm>
              <a:off x="811" y="1402"/>
              <a:ext cx="139"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127" name="Rectangle 7">
              <a:extLst>
                <a:ext uri="{FF2B5EF4-FFF2-40B4-BE49-F238E27FC236}">
                  <a16:creationId xmlns:a16="http://schemas.microsoft.com/office/drawing/2014/main" id="{8F20A0C5-EA88-44C0-8852-EBA1D2A80553}"/>
                </a:ext>
              </a:extLst>
            </p:cNvPr>
            <p:cNvSpPr>
              <a:spLocks noChangeArrowheads="1"/>
            </p:cNvSpPr>
            <p:nvPr/>
          </p:nvSpPr>
          <p:spPr bwMode="auto">
            <a:xfrm>
              <a:off x="997" y="1310"/>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128" name="Rectangle 8">
              <a:extLst>
                <a:ext uri="{FF2B5EF4-FFF2-40B4-BE49-F238E27FC236}">
                  <a16:creationId xmlns:a16="http://schemas.microsoft.com/office/drawing/2014/main" id="{A6726574-A6B0-4627-8987-89A915157063}"/>
                </a:ext>
              </a:extLst>
            </p:cNvPr>
            <p:cNvSpPr>
              <a:spLocks noChangeArrowheads="1"/>
            </p:cNvSpPr>
            <p:nvPr/>
          </p:nvSpPr>
          <p:spPr bwMode="auto">
            <a:xfrm>
              <a:off x="1182" y="1217"/>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129" name="Rectangle 9">
              <a:extLst>
                <a:ext uri="{FF2B5EF4-FFF2-40B4-BE49-F238E27FC236}">
                  <a16:creationId xmlns:a16="http://schemas.microsoft.com/office/drawing/2014/main" id="{ADE5E7AA-A54B-465B-9FF7-712ABCB62C82}"/>
                </a:ext>
              </a:extLst>
            </p:cNvPr>
            <p:cNvSpPr>
              <a:spLocks noChangeArrowheads="1"/>
            </p:cNvSpPr>
            <p:nvPr/>
          </p:nvSpPr>
          <p:spPr bwMode="auto">
            <a:xfrm>
              <a:off x="1368" y="1124"/>
              <a:ext cx="139" cy="4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130" name="Freeform 10">
              <a:extLst>
                <a:ext uri="{FF2B5EF4-FFF2-40B4-BE49-F238E27FC236}">
                  <a16:creationId xmlns:a16="http://schemas.microsoft.com/office/drawing/2014/main" id="{10163625-C11A-4B5C-9401-61D8C16A01A6}"/>
                </a:ext>
              </a:extLst>
            </p:cNvPr>
            <p:cNvSpPr>
              <a:spLocks/>
            </p:cNvSpPr>
            <p:nvPr/>
          </p:nvSpPr>
          <p:spPr bwMode="auto">
            <a:xfrm>
              <a:off x="858" y="800"/>
              <a:ext cx="556" cy="463"/>
            </a:xfrm>
            <a:custGeom>
              <a:avLst/>
              <a:gdLst>
                <a:gd name="T0" fmla="*/ 556 w 556"/>
                <a:gd name="T1" fmla="*/ 0 h 463"/>
                <a:gd name="T2" fmla="*/ 324 w 556"/>
                <a:gd name="T3" fmla="*/ 0 h 463"/>
                <a:gd name="T4" fmla="*/ 394 w 556"/>
                <a:gd name="T5" fmla="*/ 69 h 463"/>
                <a:gd name="T6" fmla="*/ 0 w 556"/>
                <a:gd name="T7" fmla="*/ 463 h 463"/>
                <a:gd name="T8" fmla="*/ 486 w 556"/>
                <a:gd name="T9" fmla="*/ 162 h 463"/>
                <a:gd name="T10" fmla="*/ 556 w 556"/>
                <a:gd name="T11" fmla="*/ 232 h 463"/>
                <a:gd name="T12" fmla="*/ 556 w 556"/>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556" h="463">
                  <a:moveTo>
                    <a:pt x="556" y="0"/>
                  </a:moveTo>
                  <a:lnTo>
                    <a:pt x="324" y="0"/>
                  </a:lnTo>
                  <a:lnTo>
                    <a:pt x="394" y="69"/>
                  </a:lnTo>
                  <a:lnTo>
                    <a:pt x="0" y="463"/>
                  </a:lnTo>
                  <a:lnTo>
                    <a:pt x="486" y="162"/>
                  </a:lnTo>
                  <a:lnTo>
                    <a:pt x="556" y="232"/>
                  </a:lnTo>
                  <a:lnTo>
                    <a:pt x="5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sp>
        <p:nvSpPr>
          <p:cNvPr id="131" name="Freeform 14">
            <a:extLst>
              <a:ext uri="{FF2B5EF4-FFF2-40B4-BE49-F238E27FC236}">
                <a16:creationId xmlns:a16="http://schemas.microsoft.com/office/drawing/2014/main" id="{8C3ABA62-C294-4892-ACDD-E78701AB02CD}"/>
              </a:ext>
            </a:extLst>
          </p:cNvPr>
          <p:cNvSpPr>
            <a:spLocks noEditPoints="1"/>
          </p:cNvSpPr>
          <p:nvPr/>
        </p:nvSpPr>
        <p:spPr bwMode="auto">
          <a:xfrm>
            <a:off x="5550172" y="3611956"/>
            <a:ext cx="242854" cy="240023"/>
          </a:xfrm>
          <a:custGeom>
            <a:avLst/>
            <a:gdLst>
              <a:gd name="T0" fmla="*/ 64 w 64"/>
              <a:gd name="T1" fmla="*/ 30 h 56"/>
              <a:gd name="T2" fmla="*/ 35 w 64"/>
              <a:gd name="T3" fmla="*/ 22 h 56"/>
              <a:gd name="T4" fmla="*/ 36 w 64"/>
              <a:gd name="T5" fmla="*/ 18 h 56"/>
              <a:gd name="T6" fmla="*/ 36 w 64"/>
              <a:gd name="T7" fmla="*/ 10 h 56"/>
              <a:gd name="T8" fmla="*/ 0 w 64"/>
              <a:gd name="T9" fmla="*/ 10 h 56"/>
              <a:gd name="T10" fmla="*/ 0 w 64"/>
              <a:gd name="T11" fmla="*/ 18 h 56"/>
              <a:gd name="T12" fmla="*/ 0 w 64"/>
              <a:gd name="T13" fmla="*/ 26 h 56"/>
              <a:gd name="T14" fmla="*/ 0 w 64"/>
              <a:gd name="T15" fmla="*/ 34 h 56"/>
              <a:gd name="T16" fmla="*/ 0 w 64"/>
              <a:gd name="T17" fmla="*/ 42 h 56"/>
              <a:gd name="T18" fmla="*/ 30 w 64"/>
              <a:gd name="T19" fmla="*/ 50 h 56"/>
              <a:gd name="T20" fmla="*/ 64 w 64"/>
              <a:gd name="T21" fmla="*/ 46 h 56"/>
              <a:gd name="T22" fmla="*/ 64 w 64"/>
              <a:gd name="T23" fmla="*/ 38 h 56"/>
              <a:gd name="T24" fmla="*/ 18 w 64"/>
              <a:gd name="T25" fmla="*/ 4 h 56"/>
              <a:gd name="T26" fmla="*/ 18 w 64"/>
              <a:gd name="T27" fmla="*/ 16 h 56"/>
              <a:gd name="T28" fmla="*/ 18 w 64"/>
              <a:gd name="T29" fmla="*/ 4 h 56"/>
              <a:gd name="T30" fmla="*/ 28 w 64"/>
              <a:gd name="T31" fmla="*/ 46 h 56"/>
              <a:gd name="T32" fmla="*/ 4 w 64"/>
              <a:gd name="T33" fmla="*/ 42 h 56"/>
              <a:gd name="T34" fmla="*/ 18 w 64"/>
              <a:gd name="T35" fmla="*/ 44 h 56"/>
              <a:gd name="T36" fmla="*/ 30 w 64"/>
              <a:gd name="T37" fmla="*/ 42 h 56"/>
              <a:gd name="T38" fmla="*/ 28 w 64"/>
              <a:gd name="T39" fmla="*/ 38 h 56"/>
              <a:gd name="T40" fmla="*/ 18 w 64"/>
              <a:gd name="T41" fmla="*/ 40 h 56"/>
              <a:gd name="T42" fmla="*/ 5 w 64"/>
              <a:gd name="T43" fmla="*/ 33 h 56"/>
              <a:gd name="T44" fmla="*/ 30 w 64"/>
              <a:gd name="T45" fmla="*/ 34 h 56"/>
              <a:gd name="T46" fmla="*/ 28 w 64"/>
              <a:gd name="T47" fmla="*/ 38 h 56"/>
              <a:gd name="T48" fmla="*/ 28 w 64"/>
              <a:gd name="T49" fmla="*/ 30 h 56"/>
              <a:gd name="T50" fmla="*/ 4 w 64"/>
              <a:gd name="T51" fmla="*/ 26 h 56"/>
              <a:gd name="T52" fmla="*/ 18 w 64"/>
              <a:gd name="T53" fmla="*/ 28 h 56"/>
              <a:gd name="T54" fmla="*/ 28 w 64"/>
              <a:gd name="T55" fmla="*/ 30 h 56"/>
              <a:gd name="T56" fmla="*/ 4 w 64"/>
              <a:gd name="T57" fmla="*/ 18 h 56"/>
              <a:gd name="T58" fmla="*/ 18 w 64"/>
              <a:gd name="T59" fmla="*/ 20 h 56"/>
              <a:gd name="T60" fmla="*/ 32 w 64"/>
              <a:gd name="T61" fmla="*/ 18 h 56"/>
              <a:gd name="T62" fmla="*/ 46 w 64"/>
              <a:gd name="T63" fmla="*/ 52 h 56"/>
              <a:gd name="T64" fmla="*/ 33 w 64"/>
              <a:gd name="T65" fmla="*/ 45 h 56"/>
              <a:gd name="T66" fmla="*/ 60 w 64"/>
              <a:gd name="T67" fmla="*/ 45 h 56"/>
              <a:gd name="T68" fmla="*/ 46 w 64"/>
              <a:gd name="T69" fmla="*/ 52 h 56"/>
              <a:gd name="T70" fmla="*/ 32 w 64"/>
              <a:gd name="T71" fmla="*/ 38 h 56"/>
              <a:gd name="T72" fmla="*/ 46 w 64"/>
              <a:gd name="T73" fmla="*/ 40 h 56"/>
              <a:gd name="T74" fmla="*/ 60 w 64"/>
              <a:gd name="T75" fmla="*/ 38 h 56"/>
              <a:gd name="T76" fmla="*/ 46 w 64"/>
              <a:gd name="T77" fmla="*/ 36 h 56"/>
              <a:gd name="T78" fmla="*/ 46 w 64"/>
              <a:gd name="T79" fmla="*/ 24 h 56"/>
              <a:gd name="T80" fmla="*/ 46 w 64"/>
              <a:gd name="T81"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56">
                <a:moveTo>
                  <a:pt x="63" y="34"/>
                </a:moveTo>
                <a:cubicBezTo>
                  <a:pt x="64" y="33"/>
                  <a:pt x="64" y="32"/>
                  <a:pt x="64" y="30"/>
                </a:cubicBezTo>
                <a:cubicBezTo>
                  <a:pt x="64" y="24"/>
                  <a:pt x="57" y="20"/>
                  <a:pt x="46" y="20"/>
                </a:cubicBezTo>
                <a:cubicBezTo>
                  <a:pt x="42" y="20"/>
                  <a:pt x="38" y="21"/>
                  <a:pt x="35" y="22"/>
                </a:cubicBezTo>
                <a:cubicBezTo>
                  <a:pt x="35" y="22"/>
                  <a:pt x="35" y="22"/>
                  <a:pt x="35" y="22"/>
                </a:cubicBezTo>
                <a:cubicBezTo>
                  <a:pt x="36" y="21"/>
                  <a:pt x="36" y="20"/>
                  <a:pt x="36" y="18"/>
                </a:cubicBezTo>
                <a:cubicBezTo>
                  <a:pt x="36" y="17"/>
                  <a:pt x="36" y="15"/>
                  <a:pt x="35" y="14"/>
                </a:cubicBezTo>
                <a:cubicBezTo>
                  <a:pt x="36" y="13"/>
                  <a:pt x="36" y="12"/>
                  <a:pt x="36" y="10"/>
                </a:cubicBezTo>
                <a:cubicBezTo>
                  <a:pt x="36" y="4"/>
                  <a:pt x="29" y="0"/>
                  <a:pt x="18" y="0"/>
                </a:cubicBezTo>
                <a:cubicBezTo>
                  <a:pt x="8" y="0"/>
                  <a:pt x="0" y="4"/>
                  <a:pt x="0" y="10"/>
                </a:cubicBezTo>
                <a:cubicBezTo>
                  <a:pt x="0" y="12"/>
                  <a:pt x="1" y="13"/>
                  <a:pt x="2" y="14"/>
                </a:cubicBezTo>
                <a:cubicBezTo>
                  <a:pt x="1" y="15"/>
                  <a:pt x="0" y="17"/>
                  <a:pt x="0" y="18"/>
                </a:cubicBezTo>
                <a:cubicBezTo>
                  <a:pt x="0" y="20"/>
                  <a:pt x="1" y="21"/>
                  <a:pt x="2" y="22"/>
                </a:cubicBezTo>
                <a:cubicBezTo>
                  <a:pt x="1" y="23"/>
                  <a:pt x="0" y="25"/>
                  <a:pt x="0" y="26"/>
                </a:cubicBezTo>
                <a:cubicBezTo>
                  <a:pt x="0" y="28"/>
                  <a:pt x="1" y="29"/>
                  <a:pt x="2" y="30"/>
                </a:cubicBezTo>
                <a:cubicBezTo>
                  <a:pt x="1" y="31"/>
                  <a:pt x="0" y="33"/>
                  <a:pt x="0" y="34"/>
                </a:cubicBezTo>
                <a:cubicBezTo>
                  <a:pt x="0" y="36"/>
                  <a:pt x="1" y="37"/>
                  <a:pt x="2" y="38"/>
                </a:cubicBezTo>
                <a:cubicBezTo>
                  <a:pt x="1" y="39"/>
                  <a:pt x="0" y="41"/>
                  <a:pt x="0" y="42"/>
                </a:cubicBezTo>
                <a:cubicBezTo>
                  <a:pt x="0" y="48"/>
                  <a:pt x="8" y="52"/>
                  <a:pt x="18" y="52"/>
                </a:cubicBezTo>
                <a:cubicBezTo>
                  <a:pt x="23" y="52"/>
                  <a:pt x="27" y="51"/>
                  <a:pt x="30" y="50"/>
                </a:cubicBezTo>
                <a:cubicBezTo>
                  <a:pt x="32" y="54"/>
                  <a:pt x="39" y="56"/>
                  <a:pt x="46" y="56"/>
                </a:cubicBezTo>
                <a:cubicBezTo>
                  <a:pt x="57" y="56"/>
                  <a:pt x="64" y="52"/>
                  <a:pt x="64" y="46"/>
                </a:cubicBezTo>
                <a:cubicBezTo>
                  <a:pt x="64" y="45"/>
                  <a:pt x="64" y="43"/>
                  <a:pt x="63" y="42"/>
                </a:cubicBezTo>
                <a:cubicBezTo>
                  <a:pt x="64" y="41"/>
                  <a:pt x="64" y="40"/>
                  <a:pt x="64" y="38"/>
                </a:cubicBezTo>
                <a:cubicBezTo>
                  <a:pt x="64" y="37"/>
                  <a:pt x="64" y="35"/>
                  <a:pt x="63" y="34"/>
                </a:cubicBezTo>
                <a:close/>
                <a:moveTo>
                  <a:pt x="18" y="4"/>
                </a:moveTo>
                <a:cubicBezTo>
                  <a:pt x="26" y="4"/>
                  <a:pt x="32" y="7"/>
                  <a:pt x="32" y="10"/>
                </a:cubicBezTo>
                <a:cubicBezTo>
                  <a:pt x="32" y="13"/>
                  <a:pt x="26" y="16"/>
                  <a:pt x="18" y="16"/>
                </a:cubicBezTo>
                <a:cubicBezTo>
                  <a:pt x="10" y="16"/>
                  <a:pt x="4" y="13"/>
                  <a:pt x="4" y="10"/>
                </a:cubicBezTo>
                <a:cubicBezTo>
                  <a:pt x="4" y="7"/>
                  <a:pt x="10" y="4"/>
                  <a:pt x="18" y="4"/>
                </a:cubicBezTo>
                <a:close/>
                <a:moveTo>
                  <a:pt x="28" y="46"/>
                </a:moveTo>
                <a:cubicBezTo>
                  <a:pt x="28" y="46"/>
                  <a:pt x="28" y="46"/>
                  <a:pt x="28" y="46"/>
                </a:cubicBezTo>
                <a:cubicBezTo>
                  <a:pt x="26" y="47"/>
                  <a:pt x="22" y="48"/>
                  <a:pt x="18" y="48"/>
                </a:cubicBezTo>
                <a:cubicBezTo>
                  <a:pt x="10" y="48"/>
                  <a:pt x="4" y="45"/>
                  <a:pt x="4" y="42"/>
                </a:cubicBezTo>
                <a:cubicBezTo>
                  <a:pt x="4" y="42"/>
                  <a:pt x="5" y="41"/>
                  <a:pt x="5" y="41"/>
                </a:cubicBezTo>
                <a:cubicBezTo>
                  <a:pt x="8" y="43"/>
                  <a:pt x="13" y="44"/>
                  <a:pt x="18" y="44"/>
                </a:cubicBezTo>
                <a:cubicBezTo>
                  <a:pt x="23" y="44"/>
                  <a:pt x="27" y="43"/>
                  <a:pt x="30" y="42"/>
                </a:cubicBezTo>
                <a:cubicBezTo>
                  <a:pt x="30" y="42"/>
                  <a:pt x="30" y="42"/>
                  <a:pt x="30" y="42"/>
                </a:cubicBezTo>
                <a:cubicBezTo>
                  <a:pt x="29" y="43"/>
                  <a:pt x="28" y="45"/>
                  <a:pt x="28" y="46"/>
                </a:cubicBezTo>
                <a:close/>
                <a:moveTo>
                  <a:pt x="28" y="38"/>
                </a:moveTo>
                <a:cubicBezTo>
                  <a:pt x="28" y="38"/>
                  <a:pt x="28" y="38"/>
                  <a:pt x="28" y="38"/>
                </a:cubicBezTo>
                <a:cubicBezTo>
                  <a:pt x="26" y="39"/>
                  <a:pt x="22" y="40"/>
                  <a:pt x="18" y="40"/>
                </a:cubicBezTo>
                <a:cubicBezTo>
                  <a:pt x="10" y="40"/>
                  <a:pt x="4" y="37"/>
                  <a:pt x="4" y="34"/>
                </a:cubicBezTo>
                <a:cubicBezTo>
                  <a:pt x="4" y="34"/>
                  <a:pt x="5" y="33"/>
                  <a:pt x="5" y="33"/>
                </a:cubicBezTo>
                <a:cubicBezTo>
                  <a:pt x="8" y="35"/>
                  <a:pt x="13" y="36"/>
                  <a:pt x="18" y="36"/>
                </a:cubicBezTo>
                <a:cubicBezTo>
                  <a:pt x="23" y="36"/>
                  <a:pt x="27" y="35"/>
                  <a:pt x="30" y="34"/>
                </a:cubicBezTo>
                <a:cubicBezTo>
                  <a:pt x="30" y="34"/>
                  <a:pt x="30" y="34"/>
                  <a:pt x="30" y="34"/>
                </a:cubicBezTo>
                <a:cubicBezTo>
                  <a:pt x="29" y="35"/>
                  <a:pt x="28" y="37"/>
                  <a:pt x="28" y="38"/>
                </a:cubicBezTo>
                <a:close/>
                <a:moveTo>
                  <a:pt x="28" y="30"/>
                </a:moveTo>
                <a:cubicBezTo>
                  <a:pt x="28" y="30"/>
                  <a:pt x="28" y="30"/>
                  <a:pt x="28" y="30"/>
                </a:cubicBezTo>
                <a:cubicBezTo>
                  <a:pt x="26" y="31"/>
                  <a:pt x="22" y="32"/>
                  <a:pt x="18" y="32"/>
                </a:cubicBezTo>
                <a:cubicBezTo>
                  <a:pt x="10" y="32"/>
                  <a:pt x="4" y="29"/>
                  <a:pt x="4" y="26"/>
                </a:cubicBezTo>
                <a:cubicBezTo>
                  <a:pt x="4" y="26"/>
                  <a:pt x="5" y="25"/>
                  <a:pt x="5" y="25"/>
                </a:cubicBezTo>
                <a:cubicBezTo>
                  <a:pt x="8" y="27"/>
                  <a:pt x="13" y="28"/>
                  <a:pt x="18" y="28"/>
                </a:cubicBezTo>
                <a:cubicBezTo>
                  <a:pt x="23" y="28"/>
                  <a:pt x="27" y="27"/>
                  <a:pt x="30" y="26"/>
                </a:cubicBezTo>
                <a:cubicBezTo>
                  <a:pt x="29" y="27"/>
                  <a:pt x="28" y="28"/>
                  <a:pt x="28" y="30"/>
                </a:cubicBezTo>
                <a:close/>
                <a:moveTo>
                  <a:pt x="18" y="24"/>
                </a:moveTo>
                <a:cubicBezTo>
                  <a:pt x="10" y="24"/>
                  <a:pt x="4" y="21"/>
                  <a:pt x="4" y="18"/>
                </a:cubicBezTo>
                <a:cubicBezTo>
                  <a:pt x="4" y="18"/>
                  <a:pt x="5" y="17"/>
                  <a:pt x="5" y="17"/>
                </a:cubicBezTo>
                <a:cubicBezTo>
                  <a:pt x="8" y="19"/>
                  <a:pt x="13" y="20"/>
                  <a:pt x="18" y="20"/>
                </a:cubicBezTo>
                <a:cubicBezTo>
                  <a:pt x="24" y="20"/>
                  <a:pt x="29" y="19"/>
                  <a:pt x="32" y="17"/>
                </a:cubicBezTo>
                <a:cubicBezTo>
                  <a:pt x="32" y="17"/>
                  <a:pt x="32" y="18"/>
                  <a:pt x="32" y="18"/>
                </a:cubicBezTo>
                <a:cubicBezTo>
                  <a:pt x="32" y="21"/>
                  <a:pt x="26" y="24"/>
                  <a:pt x="18" y="24"/>
                </a:cubicBezTo>
                <a:close/>
                <a:moveTo>
                  <a:pt x="46" y="52"/>
                </a:moveTo>
                <a:cubicBezTo>
                  <a:pt x="38" y="52"/>
                  <a:pt x="32" y="49"/>
                  <a:pt x="32" y="46"/>
                </a:cubicBezTo>
                <a:cubicBezTo>
                  <a:pt x="32" y="46"/>
                  <a:pt x="33" y="45"/>
                  <a:pt x="33" y="45"/>
                </a:cubicBezTo>
                <a:cubicBezTo>
                  <a:pt x="36" y="47"/>
                  <a:pt x="41" y="48"/>
                  <a:pt x="46" y="48"/>
                </a:cubicBezTo>
                <a:cubicBezTo>
                  <a:pt x="52" y="48"/>
                  <a:pt x="57" y="47"/>
                  <a:pt x="60" y="45"/>
                </a:cubicBezTo>
                <a:cubicBezTo>
                  <a:pt x="60" y="45"/>
                  <a:pt x="60" y="46"/>
                  <a:pt x="60" y="46"/>
                </a:cubicBezTo>
                <a:cubicBezTo>
                  <a:pt x="60" y="49"/>
                  <a:pt x="54" y="52"/>
                  <a:pt x="46" y="52"/>
                </a:cubicBezTo>
                <a:close/>
                <a:moveTo>
                  <a:pt x="46" y="44"/>
                </a:moveTo>
                <a:cubicBezTo>
                  <a:pt x="38" y="44"/>
                  <a:pt x="32" y="41"/>
                  <a:pt x="32" y="38"/>
                </a:cubicBezTo>
                <a:cubicBezTo>
                  <a:pt x="32" y="38"/>
                  <a:pt x="33" y="37"/>
                  <a:pt x="33" y="37"/>
                </a:cubicBezTo>
                <a:cubicBezTo>
                  <a:pt x="36" y="39"/>
                  <a:pt x="41" y="40"/>
                  <a:pt x="46" y="40"/>
                </a:cubicBezTo>
                <a:cubicBezTo>
                  <a:pt x="52" y="40"/>
                  <a:pt x="57" y="39"/>
                  <a:pt x="60" y="37"/>
                </a:cubicBezTo>
                <a:cubicBezTo>
                  <a:pt x="60" y="37"/>
                  <a:pt x="60" y="38"/>
                  <a:pt x="60" y="38"/>
                </a:cubicBezTo>
                <a:cubicBezTo>
                  <a:pt x="60" y="41"/>
                  <a:pt x="54" y="44"/>
                  <a:pt x="46" y="44"/>
                </a:cubicBezTo>
                <a:close/>
                <a:moveTo>
                  <a:pt x="46" y="36"/>
                </a:moveTo>
                <a:cubicBezTo>
                  <a:pt x="38" y="36"/>
                  <a:pt x="32" y="33"/>
                  <a:pt x="32" y="30"/>
                </a:cubicBezTo>
                <a:cubicBezTo>
                  <a:pt x="32" y="27"/>
                  <a:pt x="38" y="24"/>
                  <a:pt x="46" y="24"/>
                </a:cubicBezTo>
                <a:cubicBezTo>
                  <a:pt x="54" y="24"/>
                  <a:pt x="60" y="27"/>
                  <a:pt x="60" y="30"/>
                </a:cubicBezTo>
                <a:cubicBezTo>
                  <a:pt x="60" y="33"/>
                  <a:pt x="54" y="36"/>
                  <a:pt x="46" y="36"/>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132" name="Rectangle : coins arrondis 131">
            <a:extLst>
              <a:ext uri="{FF2B5EF4-FFF2-40B4-BE49-F238E27FC236}">
                <a16:creationId xmlns:a16="http://schemas.microsoft.com/office/drawing/2014/main" id="{32859E67-BBDE-4326-B0E7-A43DAB76B26E}"/>
              </a:ext>
            </a:extLst>
          </p:cNvPr>
          <p:cNvSpPr/>
          <p:nvPr/>
        </p:nvSpPr>
        <p:spPr bwMode="auto">
          <a:xfrm>
            <a:off x="5354514" y="4562104"/>
            <a:ext cx="1973776" cy="1375296"/>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45720" rIns="36000" bIns="45720" numCol="1" rtlCol="0" anchor="ctr" anchorCtr="0" compatLnSpc="1">
            <a:prstTxWarp prst="textNoShape">
              <a:avLst/>
            </a:prstTxWarp>
          </a:bodyPr>
          <a:lstStyle/>
          <a:p>
            <a:pPr marL="534988">
              <a:spcBef>
                <a:spcPts val="600"/>
              </a:spcBef>
              <a:buClr>
                <a:schemeClr val="tx1"/>
              </a:buClr>
            </a:pPr>
            <a:r>
              <a:rPr lang="en-US" sz="900">
                <a:latin typeface="+mj-lt"/>
              </a:rPr>
              <a:t>Traditional banks have not entered the ETF market yet  </a:t>
            </a:r>
          </a:p>
        </p:txBody>
      </p:sp>
      <p:pic>
        <p:nvPicPr>
          <p:cNvPr id="133" name="Image 132">
            <a:extLst>
              <a:ext uri="{FF2B5EF4-FFF2-40B4-BE49-F238E27FC236}">
                <a16:creationId xmlns:a16="http://schemas.microsoft.com/office/drawing/2014/main" id="{671AF445-208F-44E7-84E1-9CE83BC2E62C}"/>
              </a:ext>
            </a:extLst>
          </p:cNvPr>
          <p:cNvPicPr>
            <a:picLocks noChangeAspect="1"/>
          </p:cNvPicPr>
          <p:nvPr/>
        </p:nvPicPr>
        <p:blipFill>
          <a:blip r:embed="rId7"/>
          <a:stretch>
            <a:fillRect/>
          </a:stretch>
        </p:blipFill>
        <p:spPr>
          <a:xfrm>
            <a:off x="1054730" y="1713676"/>
            <a:ext cx="3187499" cy="1899702"/>
          </a:xfrm>
          <a:prstGeom prst="rect">
            <a:avLst/>
          </a:prstGeom>
        </p:spPr>
      </p:pic>
      <p:sp>
        <p:nvSpPr>
          <p:cNvPr id="134" name="Freeform 7">
            <a:extLst>
              <a:ext uri="{FF2B5EF4-FFF2-40B4-BE49-F238E27FC236}">
                <a16:creationId xmlns:a16="http://schemas.microsoft.com/office/drawing/2014/main" id="{496F0950-A0DD-4224-8E21-4894028FBBEE}"/>
              </a:ext>
            </a:extLst>
          </p:cNvPr>
          <p:cNvSpPr>
            <a:spLocks noEditPoints="1"/>
          </p:cNvSpPr>
          <p:nvPr/>
        </p:nvSpPr>
        <p:spPr bwMode="auto">
          <a:xfrm>
            <a:off x="5562278" y="5099655"/>
            <a:ext cx="304265" cy="368104"/>
          </a:xfrm>
          <a:custGeom>
            <a:avLst/>
            <a:gdLst>
              <a:gd name="T0" fmla="*/ 0 w 57"/>
              <a:gd name="T1" fmla="*/ 16 h 64"/>
              <a:gd name="T2" fmla="*/ 0 w 57"/>
              <a:gd name="T3" fmla="*/ 48 h 64"/>
              <a:gd name="T4" fmla="*/ 12 w 57"/>
              <a:gd name="T5" fmla="*/ 64 h 64"/>
              <a:gd name="T6" fmla="*/ 28 w 57"/>
              <a:gd name="T7" fmla="*/ 64 h 64"/>
              <a:gd name="T8" fmla="*/ 40 w 57"/>
              <a:gd name="T9" fmla="*/ 54 h 64"/>
              <a:gd name="T10" fmla="*/ 56 w 57"/>
              <a:gd name="T11" fmla="*/ 35 h 64"/>
              <a:gd name="T12" fmla="*/ 55 w 57"/>
              <a:gd name="T13" fmla="*/ 29 h 64"/>
              <a:gd name="T14" fmla="*/ 48 w 57"/>
              <a:gd name="T15" fmla="*/ 26 h 64"/>
              <a:gd name="T16" fmla="*/ 42 w 57"/>
              <a:gd name="T17" fmla="*/ 29 h 64"/>
              <a:gd name="T18" fmla="*/ 36 w 57"/>
              <a:gd name="T19" fmla="*/ 34 h 64"/>
              <a:gd name="T20" fmla="*/ 36 w 57"/>
              <a:gd name="T21" fmla="*/ 8 h 64"/>
              <a:gd name="T22" fmla="*/ 32 w 57"/>
              <a:gd name="T23" fmla="*/ 4 h 64"/>
              <a:gd name="T24" fmla="*/ 28 w 57"/>
              <a:gd name="T25" fmla="*/ 4 h 64"/>
              <a:gd name="T26" fmla="*/ 24 w 57"/>
              <a:gd name="T27" fmla="*/ 0 h 64"/>
              <a:gd name="T28" fmla="*/ 20 w 57"/>
              <a:gd name="T29" fmla="*/ 0 h 64"/>
              <a:gd name="T30" fmla="*/ 16 w 57"/>
              <a:gd name="T31" fmla="*/ 4 h 64"/>
              <a:gd name="T32" fmla="*/ 12 w 57"/>
              <a:gd name="T33" fmla="*/ 4 h 64"/>
              <a:gd name="T34" fmla="*/ 8 w 57"/>
              <a:gd name="T35" fmla="*/ 8 h 64"/>
              <a:gd name="T36" fmla="*/ 8 w 57"/>
              <a:gd name="T37" fmla="*/ 12 h 64"/>
              <a:gd name="T38" fmla="*/ 4 w 57"/>
              <a:gd name="T39" fmla="*/ 12 h 64"/>
              <a:gd name="T40" fmla="*/ 0 w 57"/>
              <a:gd name="T41" fmla="*/ 16 h 64"/>
              <a:gd name="T42" fmla="*/ 4 w 57"/>
              <a:gd name="T43" fmla="*/ 16 h 64"/>
              <a:gd name="T44" fmla="*/ 8 w 57"/>
              <a:gd name="T45" fmla="*/ 16 h 64"/>
              <a:gd name="T46" fmla="*/ 8 w 57"/>
              <a:gd name="T47" fmla="*/ 20 h 64"/>
              <a:gd name="T48" fmla="*/ 8 w 57"/>
              <a:gd name="T49" fmla="*/ 32 h 64"/>
              <a:gd name="T50" fmla="*/ 12 w 57"/>
              <a:gd name="T51" fmla="*/ 32 h 64"/>
              <a:gd name="T52" fmla="*/ 12 w 57"/>
              <a:gd name="T53" fmla="*/ 12 h 64"/>
              <a:gd name="T54" fmla="*/ 12 w 57"/>
              <a:gd name="T55" fmla="*/ 8 h 64"/>
              <a:gd name="T56" fmla="*/ 16 w 57"/>
              <a:gd name="T57" fmla="*/ 8 h 64"/>
              <a:gd name="T58" fmla="*/ 16 w 57"/>
              <a:gd name="T59" fmla="*/ 12 h 64"/>
              <a:gd name="T60" fmla="*/ 16 w 57"/>
              <a:gd name="T61" fmla="*/ 32 h 64"/>
              <a:gd name="T62" fmla="*/ 20 w 57"/>
              <a:gd name="T63" fmla="*/ 32 h 64"/>
              <a:gd name="T64" fmla="*/ 20 w 57"/>
              <a:gd name="T65" fmla="*/ 8 h 64"/>
              <a:gd name="T66" fmla="*/ 20 w 57"/>
              <a:gd name="T67" fmla="*/ 4 h 64"/>
              <a:gd name="T68" fmla="*/ 24 w 57"/>
              <a:gd name="T69" fmla="*/ 4 h 64"/>
              <a:gd name="T70" fmla="*/ 24 w 57"/>
              <a:gd name="T71" fmla="*/ 8 h 64"/>
              <a:gd name="T72" fmla="*/ 24 w 57"/>
              <a:gd name="T73" fmla="*/ 32 h 64"/>
              <a:gd name="T74" fmla="*/ 28 w 57"/>
              <a:gd name="T75" fmla="*/ 32 h 64"/>
              <a:gd name="T76" fmla="*/ 28 w 57"/>
              <a:gd name="T77" fmla="*/ 16 h 64"/>
              <a:gd name="T78" fmla="*/ 28 w 57"/>
              <a:gd name="T79" fmla="*/ 12 h 64"/>
              <a:gd name="T80" fmla="*/ 28 w 57"/>
              <a:gd name="T81" fmla="*/ 8 h 64"/>
              <a:gd name="T82" fmla="*/ 32 w 57"/>
              <a:gd name="T83" fmla="*/ 8 h 64"/>
              <a:gd name="T84" fmla="*/ 32 w 57"/>
              <a:gd name="T85" fmla="*/ 12 h 64"/>
              <a:gd name="T86" fmla="*/ 32 w 57"/>
              <a:gd name="T87" fmla="*/ 16 h 64"/>
              <a:gd name="T88" fmla="*/ 32 w 57"/>
              <a:gd name="T89" fmla="*/ 40 h 64"/>
              <a:gd name="T90" fmla="*/ 36 w 57"/>
              <a:gd name="T91" fmla="*/ 40 h 64"/>
              <a:gd name="T92" fmla="*/ 36 w 57"/>
              <a:gd name="T93" fmla="*/ 40 h 64"/>
              <a:gd name="T94" fmla="*/ 44 w 57"/>
              <a:gd name="T95" fmla="*/ 32 h 64"/>
              <a:gd name="T96" fmla="*/ 48 w 57"/>
              <a:gd name="T97" fmla="*/ 30 h 64"/>
              <a:gd name="T98" fmla="*/ 52 w 57"/>
              <a:gd name="T99" fmla="*/ 32 h 64"/>
              <a:gd name="T100" fmla="*/ 36 w 57"/>
              <a:gd name="T101" fmla="*/ 52 h 64"/>
              <a:gd name="T102" fmla="*/ 36 w 57"/>
              <a:gd name="T103" fmla="*/ 52 h 64"/>
              <a:gd name="T104" fmla="*/ 36 w 57"/>
              <a:gd name="T105" fmla="*/ 52 h 64"/>
              <a:gd name="T106" fmla="*/ 28 w 57"/>
              <a:gd name="T107" fmla="*/ 60 h 64"/>
              <a:gd name="T108" fmla="*/ 12 w 57"/>
              <a:gd name="T109" fmla="*/ 60 h 64"/>
              <a:gd name="T110" fmla="*/ 4 w 57"/>
              <a:gd name="T111" fmla="*/ 48 h 64"/>
              <a:gd name="T112" fmla="*/ 4 w 57"/>
              <a:gd name="T113" fmla="*/ 20 h 64"/>
              <a:gd name="T114" fmla="*/ 4 w 57"/>
              <a:gd name="T115"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 h="64">
                <a:moveTo>
                  <a:pt x="0" y="16"/>
                </a:moveTo>
                <a:cubicBezTo>
                  <a:pt x="0" y="48"/>
                  <a:pt x="0" y="48"/>
                  <a:pt x="0" y="48"/>
                </a:cubicBezTo>
                <a:cubicBezTo>
                  <a:pt x="0" y="56"/>
                  <a:pt x="0" y="64"/>
                  <a:pt x="12" y="64"/>
                </a:cubicBezTo>
                <a:cubicBezTo>
                  <a:pt x="28" y="64"/>
                  <a:pt x="28" y="64"/>
                  <a:pt x="28" y="64"/>
                </a:cubicBezTo>
                <a:cubicBezTo>
                  <a:pt x="37" y="64"/>
                  <a:pt x="40" y="59"/>
                  <a:pt x="40" y="54"/>
                </a:cubicBezTo>
                <a:cubicBezTo>
                  <a:pt x="56" y="35"/>
                  <a:pt x="56" y="35"/>
                  <a:pt x="56" y="35"/>
                </a:cubicBezTo>
                <a:cubicBezTo>
                  <a:pt x="57" y="33"/>
                  <a:pt x="57" y="31"/>
                  <a:pt x="55" y="29"/>
                </a:cubicBezTo>
                <a:cubicBezTo>
                  <a:pt x="55" y="29"/>
                  <a:pt x="52" y="26"/>
                  <a:pt x="48" y="26"/>
                </a:cubicBezTo>
                <a:cubicBezTo>
                  <a:pt x="47" y="26"/>
                  <a:pt x="44" y="27"/>
                  <a:pt x="42" y="29"/>
                </a:cubicBezTo>
                <a:cubicBezTo>
                  <a:pt x="36" y="34"/>
                  <a:pt x="36" y="34"/>
                  <a:pt x="36" y="34"/>
                </a:cubicBezTo>
                <a:cubicBezTo>
                  <a:pt x="36" y="8"/>
                  <a:pt x="36" y="8"/>
                  <a:pt x="36" y="8"/>
                </a:cubicBezTo>
                <a:cubicBezTo>
                  <a:pt x="36" y="6"/>
                  <a:pt x="35" y="4"/>
                  <a:pt x="32" y="4"/>
                </a:cubicBezTo>
                <a:cubicBezTo>
                  <a:pt x="28" y="4"/>
                  <a:pt x="28" y="4"/>
                  <a:pt x="28" y="4"/>
                </a:cubicBezTo>
                <a:cubicBezTo>
                  <a:pt x="28" y="2"/>
                  <a:pt x="27" y="0"/>
                  <a:pt x="24" y="0"/>
                </a:cubicBezTo>
                <a:cubicBezTo>
                  <a:pt x="20" y="0"/>
                  <a:pt x="20" y="0"/>
                  <a:pt x="20" y="0"/>
                </a:cubicBezTo>
                <a:cubicBezTo>
                  <a:pt x="18" y="0"/>
                  <a:pt x="16" y="2"/>
                  <a:pt x="16" y="4"/>
                </a:cubicBezTo>
                <a:cubicBezTo>
                  <a:pt x="12" y="4"/>
                  <a:pt x="12" y="4"/>
                  <a:pt x="12" y="4"/>
                </a:cubicBezTo>
                <a:cubicBezTo>
                  <a:pt x="10" y="4"/>
                  <a:pt x="8" y="6"/>
                  <a:pt x="8" y="8"/>
                </a:cubicBezTo>
                <a:cubicBezTo>
                  <a:pt x="8" y="12"/>
                  <a:pt x="8" y="12"/>
                  <a:pt x="8" y="12"/>
                </a:cubicBezTo>
                <a:cubicBezTo>
                  <a:pt x="4" y="12"/>
                  <a:pt x="4" y="12"/>
                  <a:pt x="4" y="12"/>
                </a:cubicBezTo>
                <a:cubicBezTo>
                  <a:pt x="2" y="12"/>
                  <a:pt x="0" y="14"/>
                  <a:pt x="0" y="16"/>
                </a:cubicBezTo>
                <a:close/>
                <a:moveTo>
                  <a:pt x="4" y="16"/>
                </a:moveTo>
                <a:cubicBezTo>
                  <a:pt x="8" y="16"/>
                  <a:pt x="8" y="16"/>
                  <a:pt x="8" y="16"/>
                </a:cubicBezTo>
                <a:cubicBezTo>
                  <a:pt x="8" y="20"/>
                  <a:pt x="8" y="20"/>
                  <a:pt x="8" y="20"/>
                </a:cubicBezTo>
                <a:cubicBezTo>
                  <a:pt x="8" y="32"/>
                  <a:pt x="8" y="32"/>
                  <a:pt x="8" y="32"/>
                </a:cubicBezTo>
                <a:cubicBezTo>
                  <a:pt x="12" y="32"/>
                  <a:pt x="12" y="32"/>
                  <a:pt x="12" y="32"/>
                </a:cubicBezTo>
                <a:cubicBezTo>
                  <a:pt x="12" y="12"/>
                  <a:pt x="12" y="12"/>
                  <a:pt x="12" y="12"/>
                </a:cubicBezTo>
                <a:cubicBezTo>
                  <a:pt x="12" y="8"/>
                  <a:pt x="12" y="8"/>
                  <a:pt x="12" y="8"/>
                </a:cubicBezTo>
                <a:cubicBezTo>
                  <a:pt x="16" y="8"/>
                  <a:pt x="16" y="8"/>
                  <a:pt x="16" y="8"/>
                </a:cubicBezTo>
                <a:cubicBezTo>
                  <a:pt x="16" y="12"/>
                  <a:pt x="16" y="12"/>
                  <a:pt x="16" y="12"/>
                </a:cubicBezTo>
                <a:cubicBezTo>
                  <a:pt x="16" y="32"/>
                  <a:pt x="16" y="32"/>
                  <a:pt x="16" y="32"/>
                </a:cubicBezTo>
                <a:cubicBezTo>
                  <a:pt x="20" y="32"/>
                  <a:pt x="20" y="32"/>
                  <a:pt x="20" y="32"/>
                </a:cubicBezTo>
                <a:cubicBezTo>
                  <a:pt x="20" y="8"/>
                  <a:pt x="20" y="8"/>
                  <a:pt x="20" y="8"/>
                </a:cubicBezTo>
                <a:cubicBezTo>
                  <a:pt x="20" y="4"/>
                  <a:pt x="20" y="4"/>
                  <a:pt x="20" y="4"/>
                </a:cubicBezTo>
                <a:cubicBezTo>
                  <a:pt x="24" y="4"/>
                  <a:pt x="24" y="4"/>
                  <a:pt x="24" y="4"/>
                </a:cubicBezTo>
                <a:cubicBezTo>
                  <a:pt x="24" y="8"/>
                  <a:pt x="24" y="8"/>
                  <a:pt x="24" y="8"/>
                </a:cubicBezTo>
                <a:cubicBezTo>
                  <a:pt x="24" y="32"/>
                  <a:pt x="24" y="32"/>
                  <a:pt x="24" y="32"/>
                </a:cubicBezTo>
                <a:cubicBezTo>
                  <a:pt x="28" y="32"/>
                  <a:pt x="28" y="32"/>
                  <a:pt x="28" y="32"/>
                </a:cubicBezTo>
                <a:cubicBezTo>
                  <a:pt x="28" y="16"/>
                  <a:pt x="28" y="16"/>
                  <a:pt x="28" y="16"/>
                </a:cubicBezTo>
                <a:cubicBezTo>
                  <a:pt x="28" y="12"/>
                  <a:pt x="28" y="12"/>
                  <a:pt x="28" y="12"/>
                </a:cubicBezTo>
                <a:cubicBezTo>
                  <a:pt x="28" y="8"/>
                  <a:pt x="28" y="8"/>
                  <a:pt x="28" y="8"/>
                </a:cubicBezTo>
                <a:cubicBezTo>
                  <a:pt x="32" y="8"/>
                  <a:pt x="32" y="8"/>
                  <a:pt x="32" y="8"/>
                </a:cubicBezTo>
                <a:cubicBezTo>
                  <a:pt x="32" y="12"/>
                  <a:pt x="32" y="12"/>
                  <a:pt x="32" y="12"/>
                </a:cubicBezTo>
                <a:cubicBezTo>
                  <a:pt x="32" y="16"/>
                  <a:pt x="32" y="16"/>
                  <a:pt x="32" y="16"/>
                </a:cubicBezTo>
                <a:cubicBezTo>
                  <a:pt x="32" y="40"/>
                  <a:pt x="32" y="40"/>
                  <a:pt x="32" y="40"/>
                </a:cubicBezTo>
                <a:cubicBezTo>
                  <a:pt x="36" y="40"/>
                  <a:pt x="36" y="40"/>
                  <a:pt x="36" y="40"/>
                </a:cubicBezTo>
                <a:cubicBezTo>
                  <a:pt x="36" y="40"/>
                  <a:pt x="36" y="40"/>
                  <a:pt x="36" y="40"/>
                </a:cubicBezTo>
                <a:cubicBezTo>
                  <a:pt x="36" y="40"/>
                  <a:pt x="40" y="36"/>
                  <a:pt x="44" y="32"/>
                </a:cubicBezTo>
                <a:cubicBezTo>
                  <a:pt x="46" y="31"/>
                  <a:pt x="47" y="30"/>
                  <a:pt x="48" y="30"/>
                </a:cubicBezTo>
                <a:cubicBezTo>
                  <a:pt x="51" y="30"/>
                  <a:pt x="52" y="32"/>
                  <a:pt x="52" y="32"/>
                </a:cubicBezTo>
                <a:cubicBezTo>
                  <a:pt x="36" y="52"/>
                  <a:pt x="36" y="52"/>
                  <a:pt x="36" y="52"/>
                </a:cubicBezTo>
                <a:cubicBezTo>
                  <a:pt x="36" y="52"/>
                  <a:pt x="36" y="52"/>
                  <a:pt x="36" y="52"/>
                </a:cubicBezTo>
                <a:cubicBezTo>
                  <a:pt x="36" y="52"/>
                  <a:pt x="36" y="52"/>
                  <a:pt x="36" y="52"/>
                </a:cubicBezTo>
                <a:cubicBezTo>
                  <a:pt x="36" y="57"/>
                  <a:pt x="35" y="60"/>
                  <a:pt x="28" y="60"/>
                </a:cubicBezTo>
                <a:cubicBezTo>
                  <a:pt x="20" y="60"/>
                  <a:pt x="20" y="60"/>
                  <a:pt x="12" y="60"/>
                </a:cubicBezTo>
                <a:cubicBezTo>
                  <a:pt x="4" y="60"/>
                  <a:pt x="4" y="56"/>
                  <a:pt x="4" y="48"/>
                </a:cubicBezTo>
                <a:cubicBezTo>
                  <a:pt x="4" y="42"/>
                  <a:pt x="4" y="27"/>
                  <a:pt x="4" y="20"/>
                </a:cubicBezTo>
                <a:lnTo>
                  <a:pt x="4" y="16"/>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graphicFrame>
        <p:nvGraphicFramePr>
          <p:cNvPr id="135" name="Graphique 134">
            <a:extLst>
              <a:ext uri="{FF2B5EF4-FFF2-40B4-BE49-F238E27FC236}">
                <a16:creationId xmlns:a16="http://schemas.microsoft.com/office/drawing/2014/main" id="{ADBE0344-D415-4E89-8BA5-12C3A3D7FF16}"/>
              </a:ext>
            </a:extLst>
          </p:cNvPr>
          <p:cNvGraphicFramePr/>
          <p:nvPr>
            <p:extLst>
              <p:ext uri="{D42A27DB-BD31-4B8C-83A1-F6EECF244321}">
                <p14:modId xmlns:p14="http://schemas.microsoft.com/office/powerpoint/2010/main" val="378278889"/>
              </p:ext>
            </p:extLst>
          </p:nvPr>
        </p:nvGraphicFramePr>
        <p:xfrm>
          <a:off x="213683" y="4067269"/>
          <a:ext cx="3473711" cy="2083700"/>
        </p:xfrm>
        <a:graphic>
          <a:graphicData uri="http://schemas.openxmlformats.org/drawingml/2006/chart">
            <c:chart xmlns:c="http://schemas.openxmlformats.org/drawingml/2006/chart" xmlns:r="http://schemas.openxmlformats.org/officeDocument/2006/relationships" r:id="rId8"/>
          </a:graphicData>
        </a:graphic>
      </p:graphicFrame>
      <p:sp>
        <p:nvSpPr>
          <p:cNvPr id="136" name="Rectangle 135">
            <a:extLst>
              <a:ext uri="{FF2B5EF4-FFF2-40B4-BE49-F238E27FC236}">
                <a16:creationId xmlns:a16="http://schemas.microsoft.com/office/drawing/2014/main" id="{EB752BE5-F128-4316-8FFF-4B6B3BE917B5}"/>
              </a:ext>
            </a:extLst>
          </p:cNvPr>
          <p:cNvSpPr/>
          <p:nvPr/>
        </p:nvSpPr>
        <p:spPr>
          <a:xfrm>
            <a:off x="541800" y="3754327"/>
            <a:ext cx="4093388" cy="5539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a:solidFill>
                  <a:schemeClr val="tx2"/>
                </a:solidFill>
                <a:latin typeface="+mj-lt"/>
              </a:rPr>
              <a:t>Breakdown of market share of assets of Top 5 ETF Issuers (2017)</a:t>
            </a:r>
          </a:p>
        </p:txBody>
      </p:sp>
      <p:pic>
        <p:nvPicPr>
          <p:cNvPr id="137" name="Image 136">
            <a:extLst>
              <a:ext uri="{FF2B5EF4-FFF2-40B4-BE49-F238E27FC236}">
                <a16:creationId xmlns:a16="http://schemas.microsoft.com/office/drawing/2014/main" id="{3D879E03-48A7-4A0B-B786-DA22E220071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907632" y="4461789"/>
            <a:ext cx="482491" cy="337490"/>
          </a:xfrm>
          <a:prstGeom prst="rect">
            <a:avLst/>
          </a:prstGeom>
        </p:spPr>
      </p:pic>
      <p:pic>
        <p:nvPicPr>
          <p:cNvPr id="138" name="Picture 8" descr="Image result for ishares">
            <a:extLst>
              <a:ext uri="{FF2B5EF4-FFF2-40B4-BE49-F238E27FC236}">
                <a16:creationId xmlns:a16="http://schemas.microsoft.com/office/drawing/2014/main" id="{8995B795-797F-40CE-8290-ED86B6DA94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79287" y="4151732"/>
            <a:ext cx="888924" cy="25252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9" descr="RÃ©sultat de recherche d'images pour &quot;state street global advisors&quot;">
            <a:extLst>
              <a:ext uri="{FF2B5EF4-FFF2-40B4-BE49-F238E27FC236}">
                <a16:creationId xmlns:a16="http://schemas.microsoft.com/office/drawing/2014/main" id="{8CC89DE8-BD70-4DEC-AB28-A822A7CE37C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705734" y="4861451"/>
            <a:ext cx="937694" cy="16116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1" descr="RÃ©sultat de recherche d'images pour &quot;invesco powershares&quot;">
            <a:extLst>
              <a:ext uri="{FF2B5EF4-FFF2-40B4-BE49-F238E27FC236}">
                <a16:creationId xmlns:a16="http://schemas.microsoft.com/office/drawing/2014/main" id="{1348C838-1F22-42E8-A3B0-87CE221E0490}"/>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4794" y="5103840"/>
            <a:ext cx="860111" cy="286014"/>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3" descr="RÃ©sultat de recherche d'images pour &quot;charles schwab logo&quot;">
            <a:extLst>
              <a:ext uri="{FF2B5EF4-FFF2-40B4-BE49-F238E27FC236}">
                <a16:creationId xmlns:a16="http://schemas.microsoft.com/office/drawing/2014/main" id="{EDF480E2-B926-4557-BB96-61DCFF780F48}"/>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413" y="5416477"/>
            <a:ext cx="516872" cy="271632"/>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a:extLst>
              <a:ext uri="{FF2B5EF4-FFF2-40B4-BE49-F238E27FC236}">
                <a16:creationId xmlns:a16="http://schemas.microsoft.com/office/drawing/2014/main" id="{FE319850-B041-4B50-A75B-234EEDCB6F03}"/>
              </a:ext>
            </a:extLst>
          </p:cNvPr>
          <p:cNvSpPr/>
          <p:nvPr/>
        </p:nvSpPr>
        <p:spPr bwMode="auto">
          <a:xfrm>
            <a:off x="3630492" y="5688109"/>
            <a:ext cx="1059858" cy="191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a:latin typeface="+mj-lt"/>
              </a:rPr>
              <a:t>…</a:t>
            </a:r>
            <a:endParaRPr kumimoji="0" lang="en-US" sz="800" b="1" i="0" u="none" strike="noStrike" cap="none" normalizeH="0" baseline="0">
              <a:ln>
                <a:noFill/>
              </a:ln>
              <a:solidFill>
                <a:schemeClr val="tx1"/>
              </a:solidFill>
              <a:effectLst/>
              <a:latin typeface="+mj-lt"/>
            </a:endParaRPr>
          </a:p>
        </p:txBody>
      </p:sp>
      <p:sp>
        <p:nvSpPr>
          <p:cNvPr id="143" name="Rectangle 142">
            <a:extLst>
              <a:ext uri="{FF2B5EF4-FFF2-40B4-BE49-F238E27FC236}">
                <a16:creationId xmlns:a16="http://schemas.microsoft.com/office/drawing/2014/main" id="{F6080793-4E24-4B52-9484-6AA68E18F6C7}"/>
              </a:ext>
            </a:extLst>
          </p:cNvPr>
          <p:cNvSpPr/>
          <p:nvPr/>
        </p:nvSpPr>
        <p:spPr bwMode="auto">
          <a:xfrm>
            <a:off x="170945" y="3714072"/>
            <a:ext cx="4826583" cy="2498283"/>
          </a:xfrm>
          <a:prstGeom prst="rect">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009DB0"/>
              </a:solidFill>
              <a:effectLst/>
              <a:latin typeface="+mj-lt"/>
            </a:endParaRPr>
          </a:p>
        </p:txBody>
      </p:sp>
      <p:sp>
        <p:nvSpPr>
          <p:cNvPr id="62" name="Rectangle : coins arrondis 61">
            <a:extLst>
              <a:ext uri="{FF2B5EF4-FFF2-40B4-BE49-F238E27FC236}">
                <a16:creationId xmlns:a16="http://schemas.microsoft.com/office/drawing/2014/main" id="{6D3608AC-24FC-4AE4-BDF3-09D76DA5FC53}"/>
              </a:ext>
            </a:extLst>
          </p:cNvPr>
          <p:cNvSpPr/>
          <p:nvPr/>
        </p:nvSpPr>
        <p:spPr bwMode="auto">
          <a:xfrm>
            <a:off x="8149035" y="2685374"/>
            <a:ext cx="1543282" cy="1027341"/>
          </a:xfrm>
          <a:prstGeom prst="roundRect">
            <a:avLst/>
          </a:prstGeom>
          <a:solidFill>
            <a:schemeClr val="accent5">
              <a:lumMod val="20000"/>
              <a:lumOff val="80000"/>
              <a:alpha val="5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R="0" lvl="0" algn="ctr" defTabSz="914400" eaLnBrk="1" fontAlgn="auto" latinLnBrk="0" hangingPunct="1">
              <a:lnSpc>
                <a:spcPct val="100000"/>
              </a:lnSpc>
              <a:spcBef>
                <a:spcPts val="0"/>
              </a:spcBef>
              <a:spcAft>
                <a:spcPts val="0"/>
              </a:spcAft>
              <a:buClrTx/>
              <a:buSzTx/>
              <a:buFontTx/>
              <a:buNone/>
              <a:tabLst/>
              <a:defRPr/>
            </a:pPr>
            <a:r>
              <a:rPr lang="en-US" sz="900" kern="0">
                <a:solidFill>
                  <a:srgbClr val="009DB0"/>
                </a:solidFill>
                <a:latin typeface="+mj-lt"/>
              </a:rPr>
              <a:t>How to implement ETFs to reduce costs while maintaining or outperform traditional “OPCVM” performance? </a:t>
            </a:r>
            <a:endParaRPr lang="en-US" sz="800">
              <a:solidFill>
                <a:srgbClr val="009DB0"/>
              </a:solidFill>
              <a:latin typeface="+mj-lt"/>
            </a:endParaRPr>
          </a:p>
        </p:txBody>
      </p:sp>
      <p:sp>
        <p:nvSpPr>
          <p:cNvPr id="63" name="Rectangle : coins arrondis 62">
            <a:extLst>
              <a:ext uri="{FF2B5EF4-FFF2-40B4-BE49-F238E27FC236}">
                <a16:creationId xmlns:a16="http://schemas.microsoft.com/office/drawing/2014/main" id="{1D413B38-FEAF-4447-9F13-D21C92827CAE}"/>
              </a:ext>
            </a:extLst>
          </p:cNvPr>
          <p:cNvSpPr/>
          <p:nvPr/>
        </p:nvSpPr>
        <p:spPr bwMode="auto">
          <a:xfrm>
            <a:off x="8149035" y="3987626"/>
            <a:ext cx="1543282" cy="1027341"/>
          </a:xfrm>
          <a:prstGeom prst="roundRect">
            <a:avLst/>
          </a:prstGeom>
          <a:solidFill>
            <a:schemeClr val="accent5">
              <a:lumMod val="20000"/>
              <a:lumOff val="80000"/>
              <a:alpha val="50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R="0" lvl="0" algn="ctr" defTabSz="914400" eaLnBrk="1" fontAlgn="auto" latinLnBrk="0" hangingPunct="1">
              <a:lnSpc>
                <a:spcPct val="100000"/>
              </a:lnSpc>
              <a:spcBef>
                <a:spcPts val="0"/>
              </a:spcBef>
              <a:spcAft>
                <a:spcPts val="0"/>
              </a:spcAft>
              <a:buClrTx/>
              <a:buSzTx/>
              <a:buFontTx/>
              <a:buNone/>
              <a:tabLst/>
              <a:defRPr/>
            </a:pPr>
            <a:r>
              <a:rPr lang="en-US" sz="900" kern="0">
                <a:solidFill>
                  <a:srgbClr val="009DB0"/>
                </a:solidFill>
                <a:latin typeface="+mj-lt"/>
              </a:rPr>
              <a:t>How to compete with ETFs already established in the market regarding access to information and transparency?</a:t>
            </a:r>
            <a:endParaRPr lang="en-US" sz="800">
              <a:solidFill>
                <a:srgbClr val="009DB0"/>
              </a:solidFill>
              <a:latin typeface="+mj-lt"/>
            </a:endParaRPr>
          </a:p>
        </p:txBody>
      </p:sp>
      <p:grpSp>
        <p:nvGrpSpPr>
          <p:cNvPr id="40" name="Groupe 2">
            <a:extLst>
              <a:ext uri="{FF2B5EF4-FFF2-40B4-BE49-F238E27FC236}">
                <a16:creationId xmlns:a16="http://schemas.microsoft.com/office/drawing/2014/main" id="{6716085C-A8C8-4C77-B094-D19C0A6F4D23}"/>
              </a:ext>
            </a:extLst>
          </p:cNvPr>
          <p:cNvGrpSpPr>
            <a:grpSpLocks noChangeAspect="1"/>
          </p:cNvGrpSpPr>
          <p:nvPr/>
        </p:nvGrpSpPr>
        <p:grpSpPr>
          <a:xfrm flipH="1">
            <a:off x="164125" y="266768"/>
            <a:ext cx="328776" cy="353706"/>
            <a:chOff x="165235" y="232554"/>
            <a:chExt cx="253804" cy="273051"/>
          </a:xfrm>
        </p:grpSpPr>
        <p:sp>
          <p:nvSpPr>
            <p:cNvPr id="41" name="Freeform 6">
              <a:extLst>
                <a:ext uri="{FF2B5EF4-FFF2-40B4-BE49-F238E27FC236}">
                  <a16:creationId xmlns:a16="http://schemas.microsoft.com/office/drawing/2014/main" id="{564BBC03-392E-46AC-A0A4-1A2E221C0CEC}"/>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0685BAC8-3F62-443F-A81F-556274771851}"/>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471893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86CC08-0534-43B1-9F80-77D8C6D7A3CF}"/>
              </a:ext>
            </a:extLst>
          </p:cNvPr>
          <p:cNvSpPr>
            <a:spLocks noGrp="1"/>
          </p:cNvSpPr>
          <p:nvPr>
            <p:ph type="ctrTitle"/>
          </p:nvPr>
        </p:nvSpPr>
        <p:spPr/>
        <p:txBody>
          <a:bodyPr/>
          <a:lstStyle/>
          <a:p>
            <a:r>
              <a:rPr lang="en-US" sz="1300"/>
              <a:t>CG can seize the </a:t>
            </a:r>
            <a:r>
              <a:rPr lang="en-US" sz="1300">
                <a:solidFill>
                  <a:srgbClr val="009DB0"/>
                </a:solidFill>
              </a:rPr>
              <a:t>opportunity</a:t>
            </a:r>
            <a:r>
              <a:rPr lang="en-US" sz="1300"/>
              <a:t> to develop an </a:t>
            </a:r>
            <a:r>
              <a:rPr lang="en-US" sz="1300">
                <a:solidFill>
                  <a:srgbClr val="009DB0"/>
                </a:solidFill>
              </a:rPr>
              <a:t>alternative</a:t>
            </a:r>
            <a:r>
              <a:rPr lang="en-US" sz="1300"/>
              <a:t> </a:t>
            </a:r>
            <a:r>
              <a:rPr lang="en-US" sz="1300">
                <a:solidFill>
                  <a:srgbClr val="009DB0"/>
                </a:solidFill>
              </a:rPr>
              <a:t>digital</a:t>
            </a:r>
            <a:r>
              <a:rPr lang="en-US" sz="1300"/>
              <a:t> </a:t>
            </a:r>
            <a:r>
              <a:rPr lang="en-US" sz="1300">
                <a:solidFill>
                  <a:srgbClr val="009DB0"/>
                </a:solidFill>
              </a:rPr>
              <a:t>journey</a:t>
            </a:r>
            <a:r>
              <a:rPr lang="en-US" sz="1300"/>
              <a:t> by </a:t>
            </a:r>
            <a:r>
              <a:rPr lang="en-US" sz="1300">
                <a:solidFill>
                  <a:srgbClr val="009DB0"/>
                </a:solidFill>
              </a:rPr>
              <a:t>leveraging</a:t>
            </a:r>
            <a:r>
              <a:rPr lang="en-US" sz="1300"/>
              <a:t> </a:t>
            </a:r>
            <a:r>
              <a:rPr lang="en-US" sz="1300">
                <a:solidFill>
                  <a:srgbClr val="009DB0"/>
                </a:solidFill>
              </a:rPr>
              <a:t>ETFs</a:t>
            </a:r>
            <a:r>
              <a:rPr lang="en-US" sz="1300"/>
              <a:t> in self-care solutions and increase its collection of assets</a:t>
            </a:r>
          </a:p>
        </p:txBody>
      </p:sp>
      <p:sp>
        <p:nvSpPr>
          <p:cNvPr id="11" name="Rectangle 10">
            <a:extLst>
              <a:ext uri="{FF2B5EF4-FFF2-40B4-BE49-F238E27FC236}">
                <a16:creationId xmlns:a16="http://schemas.microsoft.com/office/drawing/2014/main" id="{32B5A725-B70F-4698-87DC-75B073262D60}"/>
              </a:ext>
            </a:extLst>
          </p:cNvPr>
          <p:cNvSpPr/>
          <p:nvPr/>
        </p:nvSpPr>
        <p:spPr>
          <a:xfrm>
            <a:off x="3302319" y="4610501"/>
            <a:ext cx="5817567" cy="816313"/>
          </a:xfrm>
          <a:prstGeom prst="rect">
            <a:avLst/>
          </a:prstGeom>
          <a:solidFill>
            <a:schemeClr val="bg1">
              <a:lumMod val="95000"/>
            </a:schemeClr>
          </a:solidFill>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900" b="1">
                <a:solidFill>
                  <a:schemeClr val="accent6"/>
                </a:solidFill>
              </a:rPr>
              <a:t>RELATIVELY HIGH POTENTIAL OF IMPACT (0-80K€)</a:t>
            </a:r>
          </a:p>
          <a:p>
            <a:pPr marL="171450" indent="-171450" fontAlgn="base">
              <a:spcBef>
                <a:spcPct val="0"/>
              </a:spcBef>
              <a:spcAft>
                <a:spcPct val="0"/>
              </a:spcAft>
              <a:buClr>
                <a:schemeClr val="tx1"/>
              </a:buClr>
              <a:buFont typeface="Arial" panose="020B0604020202020204" pitchFamily="34" charset="0"/>
              <a:buChar char="•"/>
            </a:pPr>
            <a:endParaRPr lang="en-US" sz="900" b="1">
              <a:solidFill>
                <a:srgbClr val="009DB0"/>
              </a:solidFill>
            </a:endParaRPr>
          </a:p>
          <a:p>
            <a:pPr marL="171450" indent="-171450" fontAlgn="base">
              <a:lnSpc>
                <a:spcPts val="900"/>
              </a:lnSpc>
              <a:spcBef>
                <a:spcPct val="0"/>
              </a:spcBef>
              <a:spcAft>
                <a:spcPct val="0"/>
              </a:spcAft>
              <a:buClr>
                <a:schemeClr val="tx1"/>
              </a:buClr>
              <a:buFont typeface="Arial" panose="020B0604020202020204" pitchFamily="34" charset="0"/>
              <a:buChar char="•"/>
            </a:pPr>
            <a:r>
              <a:rPr lang="en-US" sz="900" b="1">
                <a:solidFill>
                  <a:srgbClr val="009DB0"/>
                </a:solidFill>
              </a:rPr>
              <a:t>Mass-Market</a:t>
            </a:r>
            <a:r>
              <a:rPr lang="en-US" sz="900"/>
              <a:t> investors have the possibility to </a:t>
            </a:r>
            <a:r>
              <a:rPr lang="en-US" sz="900" b="1">
                <a:solidFill>
                  <a:srgbClr val="009DB0"/>
                </a:solidFill>
              </a:rPr>
              <a:t>access</a:t>
            </a:r>
            <a:r>
              <a:rPr lang="en-US" sz="900"/>
              <a:t> </a:t>
            </a:r>
            <a:r>
              <a:rPr lang="en-US" sz="900" b="1">
                <a:solidFill>
                  <a:srgbClr val="009DB0"/>
                </a:solidFill>
              </a:rPr>
              <a:t>ETFs</a:t>
            </a:r>
            <a:r>
              <a:rPr lang="en-US" sz="900"/>
              <a:t> through </a:t>
            </a:r>
            <a:r>
              <a:rPr lang="en-US" sz="900" b="1">
                <a:solidFill>
                  <a:srgbClr val="009DB0"/>
                </a:solidFill>
              </a:rPr>
              <a:t>online</a:t>
            </a:r>
            <a:r>
              <a:rPr lang="en-US" sz="900"/>
              <a:t> </a:t>
            </a:r>
            <a:r>
              <a:rPr lang="en-US" sz="900" b="1">
                <a:solidFill>
                  <a:srgbClr val="009DB0"/>
                </a:solidFill>
              </a:rPr>
              <a:t>brokers</a:t>
            </a:r>
            <a:r>
              <a:rPr lang="en-US" sz="900"/>
              <a:t> or </a:t>
            </a:r>
            <a:r>
              <a:rPr lang="en-US" sz="900" b="1" err="1">
                <a:solidFill>
                  <a:srgbClr val="009DB0"/>
                </a:solidFill>
              </a:rPr>
              <a:t>robo</a:t>
            </a:r>
            <a:r>
              <a:rPr lang="en-US" sz="900" b="1">
                <a:solidFill>
                  <a:srgbClr val="009DB0"/>
                </a:solidFill>
              </a:rPr>
              <a:t>-advisors</a:t>
            </a:r>
          </a:p>
          <a:p>
            <a:pPr marL="171450" indent="-171450" fontAlgn="base">
              <a:lnSpc>
                <a:spcPts val="900"/>
              </a:lnSpc>
              <a:spcBef>
                <a:spcPct val="0"/>
              </a:spcBef>
              <a:spcAft>
                <a:spcPct val="0"/>
              </a:spcAft>
              <a:buClr>
                <a:schemeClr val="tx1"/>
              </a:buClr>
              <a:buFont typeface="Arial" panose="020B0604020202020204" pitchFamily="34" charset="0"/>
              <a:buChar char="•"/>
            </a:pPr>
            <a:r>
              <a:rPr lang="en-US" sz="900"/>
              <a:t>Passive management solutions using </a:t>
            </a:r>
            <a:r>
              <a:rPr lang="en-US" sz="900" b="1">
                <a:solidFill>
                  <a:srgbClr val="009DB0"/>
                </a:solidFill>
              </a:rPr>
              <a:t>ETFs represent </a:t>
            </a:r>
            <a:r>
              <a:rPr lang="en-US" sz="900"/>
              <a:t>an</a:t>
            </a:r>
            <a:r>
              <a:rPr lang="en-US" sz="900" b="1">
                <a:solidFill>
                  <a:srgbClr val="009DB0"/>
                </a:solidFill>
              </a:rPr>
              <a:t> </a:t>
            </a:r>
            <a:r>
              <a:rPr lang="en-US" sz="900"/>
              <a:t>accessible</a:t>
            </a:r>
            <a:r>
              <a:rPr lang="en-US" sz="900" b="1">
                <a:solidFill>
                  <a:srgbClr val="009DB0"/>
                </a:solidFill>
              </a:rPr>
              <a:t> alternative to CGPs </a:t>
            </a:r>
            <a:r>
              <a:rPr lang="en-US" sz="900"/>
              <a:t>for the mass market</a:t>
            </a:r>
          </a:p>
        </p:txBody>
      </p:sp>
      <p:sp>
        <p:nvSpPr>
          <p:cNvPr id="13" name="Rectangle 12">
            <a:extLst>
              <a:ext uri="{FF2B5EF4-FFF2-40B4-BE49-F238E27FC236}">
                <a16:creationId xmlns:a16="http://schemas.microsoft.com/office/drawing/2014/main" id="{D389E6C2-DFA7-4CA9-B118-EA8C14C7A867}"/>
              </a:ext>
            </a:extLst>
          </p:cNvPr>
          <p:cNvSpPr/>
          <p:nvPr/>
        </p:nvSpPr>
        <p:spPr>
          <a:xfrm>
            <a:off x="3302319" y="3543129"/>
            <a:ext cx="5817567" cy="1038853"/>
          </a:xfrm>
          <a:prstGeom prst="rect">
            <a:avLst/>
          </a:prstGeom>
          <a:solidFill>
            <a:schemeClr val="bg1">
              <a:lumMod val="95000"/>
            </a:schemeClr>
          </a:solidFill>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900" b="1">
                <a:solidFill>
                  <a:srgbClr val="FAC090"/>
                </a:solidFill>
              </a:rPr>
              <a:t>MEDIUM POTENTIAL OF IMPACT (80K-150K€)</a:t>
            </a:r>
          </a:p>
          <a:p>
            <a:pPr fontAlgn="base">
              <a:spcBef>
                <a:spcPct val="0"/>
              </a:spcBef>
              <a:spcAft>
                <a:spcPct val="0"/>
              </a:spcAft>
            </a:pPr>
            <a:endParaRPr lang="en-US" sz="900" b="1">
              <a:solidFill>
                <a:srgbClr val="009DB0"/>
              </a:solidFill>
            </a:endParaRPr>
          </a:p>
          <a:p>
            <a:pPr marL="171450" indent="-171450" fontAlgn="base">
              <a:spcBef>
                <a:spcPct val="0"/>
              </a:spcBef>
              <a:spcAft>
                <a:spcPct val="0"/>
              </a:spcAft>
              <a:buClr>
                <a:schemeClr val="tx1"/>
              </a:buClr>
              <a:buFont typeface="Arial" panose="020B0604020202020204" pitchFamily="34" charset="0"/>
              <a:buChar char="•"/>
            </a:pPr>
            <a:r>
              <a:rPr lang="en-US" sz="900" b="1">
                <a:solidFill>
                  <a:srgbClr val="009DB0"/>
                </a:solidFill>
              </a:rPr>
              <a:t>ETFs</a:t>
            </a:r>
            <a:r>
              <a:rPr lang="en-US" sz="900"/>
              <a:t> can represent an </a:t>
            </a:r>
            <a:r>
              <a:rPr lang="en-US" sz="900" b="1">
                <a:solidFill>
                  <a:srgbClr val="009DB0"/>
                </a:solidFill>
              </a:rPr>
              <a:t>opportunity</a:t>
            </a:r>
            <a:r>
              <a:rPr lang="en-US" sz="900"/>
              <a:t> for </a:t>
            </a:r>
            <a:r>
              <a:rPr lang="en-US" sz="900" b="1">
                <a:solidFill>
                  <a:srgbClr val="009DB0"/>
                </a:solidFill>
              </a:rPr>
              <a:t>CG</a:t>
            </a:r>
            <a:r>
              <a:rPr lang="en-US" sz="900"/>
              <a:t> to design and implement an </a:t>
            </a:r>
            <a:r>
              <a:rPr lang="en-US" sz="900" b="1">
                <a:solidFill>
                  <a:srgbClr val="009DB0"/>
                </a:solidFill>
              </a:rPr>
              <a:t>alternative</a:t>
            </a:r>
            <a:r>
              <a:rPr lang="en-US" sz="900"/>
              <a:t>, </a:t>
            </a:r>
            <a:r>
              <a:rPr lang="en-US" sz="900" b="1">
                <a:solidFill>
                  <a:srgbClr val="009DB0"/>
                </a:solidFill>
              </a:rPr>
              <a:t>fully</a:t>
            </a:r>
            <a:r>
              <a:rPr lang="en-US" sz="900"/>
              <a:t> </a:t>
            </a:r>
            <a:r>
              <a:rPr lang="en-US" sz="900" b="1">
                <a:solidFill>
                  <a:srgbClr val="009DB0"/>
                </a:solidFill>
              </a:rPr>
              <a:t>digitalized</a:t>
            </a:r>
            <a:r>
              <a:rPr lang="en-US" sz="900"/>
              <a:t> </a:t>
            </a:r>
            <a:r>
              <a:rPr lang="en-US" sz="900" b="1">
                <a:solidFill>
                  <a:srgbClr val="009DB0"/>
                </a:solidFill>
              </a:rPr>
              <a:t>customer</a:t>
            </a:r>
            <a:r>
              <a:rPr lang="en-US" sz="900"/>
              <a:t> </a:t>
            </a:r>
            <a:r>
              <a:rPr lang="en-US" sz="900" b="1">
                <a:solidFill>
                  <a:srgbClr val="009DB0"/>
                </a:solidFill>
              </a:rPr>
              <a:t>journey</a:t>
            </a:r>
            <a:r>
              <a:rPr lang="en-US" sz="900"/>
              <a:t> for a customer segment that wants to focus on </a:t>
            </a:r>
            <a:r>
              <a:rPr lang="en-US" sz="900" b="1">
                <a:solidFill>
                  <a:srgbClr val="009DB0"/>
                </a:solidFill>
              </a:rPr>
              <a:t>self-care</a:t>
            </a:r>
            <a:r>
              <a:rPr lang="en-US" sz="900"/>
              <a:t> </a:t>
            </a:r>
            <a:r>
              <a:rPr lang="en-US" sz="900" b="1">
                <a:solidFill>
                  <a:srgbClr val="009DB0"/>
                </a:solidFill>
              </a:rPr>
              <a:t>solutions</a:t>
            </a:r>
          </a:p>
        </p:txBody>
      </p:sp>
      <p:sp>
        <p:nvSpPr>
          <p:cNvPr id="14" name="Rectangle 13">
            <a:extLst>
              <a:ext uri="{FF2B5EF4-FFF2-40B4-BE49-F238E27FC236}">
                <a16:creationId xmlns:a16="http://schemas.microsoft.com/office/drawing/2014/main" id="{DAD92086-0181-4A24-AA9C-CFA427ABBADF}"/>
              </a:ext>
            </a:extLst>
          </p:cNvPr>
          <p:cNvSpPr/>
          <p:nvPr/>
        </p:nvSpPr>
        <p:spPr>
          <a:xfrm>
            <a:off x="3302319" y="1009636"/>
            <a:ext cx="5817567" cy="25049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900" b="1">
                <a:solidFill>
                  <a:schemeClr val="accent3"/>
                </a:solidFill>
              </a:rPr>
              <a:t>LOW POTENTIAL OF IMPACT (&gt;150K€)</a:t>
            </a:r>
          </a:p>
          <a:p>
            <a:pPr fontAlgn="base">
              <a:spcBef>
                <a:spcPct val="0"/>
              </a:spcBef>
              <a:spcAft>
                <a:spcPct val="0"/>
              </a:spcAft>
            </a:pPr>
            <a:endParaRPr lang="en-US" sz="900" b="1">
              <a:solidFill>
                <a:srgbClr val="009DB0"/>
              </a:solidFill>
            </a:endParaRPr>
          </a:p>
          <a:p>
            <a:pPr marL="171450" indent="-171450" fontAlgn="base">
              <a:spcBef>
                <a:spcPct val="0"/>
              </a:spcBef>
              <a:spcAft>
                <a:spcPct val="0"/>
              </a:spcAft>
              <a:buClr>
                <a:schemeClr val="tx1"/>
              </a:buClr>
              <a:buFont typeface="Arial" panose="020B0604020202020204" pitchFamily="34" charset="0"/>
              <a:buChar char="•"/>
            </a:pPr>
            <a:r>
              <a:rPr lang="en-US" sz="900" b="1">
                <a:solidFill>
                  <a:srgbClr val="009DB0"/>
                </a:solidFill>
              </a:rPr>
              <a:t>ETFs </a:t>
            </a:r>
            <a:r>
              <a:rPr lang="en-US" sz="900"/>
              <a:t>are like any other </a:t>
            </a:r>
            <a:r>
              <a:rPr lang="en-US" sz="900" b="1">
                <a:solidFill>
                  <a:srgbClr val="009DB0"/>
                </a:solidFill>
              </a:rPr>
              <a:t>products </a:t>
            </a:r>
            <a:r>
              <a:rPr lang="en-US" sz="900"/>
              <a:t>a</a:t>
            </a:r>
            <a:r>
              <a:rPr lang="en-US" sz="900" b="1">
                <a:solidFill>
                  <a:srgbClr val="009DB0"/>
                </a:solidFill>
              </a:rPr>
              <a:t> CGP </a:t>
            </a:r>
            <a:r>
              <a:rPr lang="en-US" sz="900"/>
              <a:t>can</a:t>
            </a:r>
            <a:r>
              <a:rPr lang="en-US" sz="900" b="1">
                <a:solidFill>
                  <a:srgbClr val="009DB0"/>
                </a:solidFill>
              </a:rPr>
              <a:t> </a:t>
            </a:r>
            <a:r>
              <a:rPr lang="en-US" sz="900"/>
              <a:t>include and value to widen its </a:t>
            </a:r>
            <a:r>
              <a:rPr lang="en-US" sz="900" b="1">
                <a:solidFill>
                  <a:srgbClr val="009DB0"/>
                </a:solidFill>
              </a:rPr>
              <a:t>global offer</a:t>
            </a:r>
          </a:p>
          <a:p>
            <a:pPr marL="171450" indent="-171450" fontAlgn="base">
              <a:spcBef>
                <a:spcPct val="0"/>
              </a:spcBef>
              <a:spcAft>
                <a:spcPct val="0"/>
              </a:spcAft>
              <a:buClr>
                <a:schemeClr val="tx1"/>
              </a:buClr>
              <a:buFont typeface="Arial" panose="020B0604020202020204" pitchFamily="34" charset="0"/>
              <a:buChar char="•"/>
            </a:pPr>
            <a:endParaRPr lang="en-US" sz="900" b="1">
              <a:solidFill>
                <a:srgbClr val="009DB0"/>
              </a:solidFill>
            </a:endParaRPr>
          </a:p>
          <a:p>
            <a:pPr marL="171450" indent="-171450" fontAlgn="base">
              <a:spcBef>
                <a:spcPct val="0"/>
              </a:spcBef>
              <a:spcAft>
                <a:spcPct val="0"/>
              </a:spcAft>
              <a:buClr>
                <a:schemeClr val="tx1"/>
              </a:buClr>
              <a:buFont typeface="Arial" panose="020B0604020202020204" pitchFamily="34" charset="0"/>
              <a:buChar char="•"/>
            </a:pPr>
            <a:r>
              <a:rPr lang="en-US" sz="900" b="1">
                <a:solidFill>
                  <a:srgbClr val="009DB0"/>
                </a:solidFill>
              </a:rPr>
              <a:t>Wealthier</a:t>
            </a:r>
            <a:r>
              <a:rPr lang="en-US" sz="900"/>
              <a:t> </a:t>
            </a:r>
            <a:r>
              <a:rPr lang="en-US" sz="900" b="1">
                <a:solidFill>
                  <a:srgbClr val="009DB0"/>
                </a:solidFill>
              </a:rPr>
              <a:t>clients</a:t>
            </a:r>
            <a:r>
              <a:rPr lang="en-US" sz="900"/>
              <a:t> are </a:t>
            </a:r>
            <a:r>
              <a:rPr lang="en-US" sz="900" b="1">
                <a:solidFill>
                  <a:srgbClr val="009DB0"/>
                </a:solidFill>
              </a:rPr>
              <a:t>less</a:t>
            </a:r>
            <a:r>
              <a:rPr lang="en-US" sz="900"/>
              <a:t> </a:t>
            </a:r>
            <a:r>
              <a:rPr lang="en-US" sz="900" b="1">
                <a:solidFill>
                  <a:srgbClr val="009DB0"/>
                </a:solidFill>
              </a:rPr>
              <a:t>sensitive</a:t>
            </a:r>
            <a:r>
              <a:rPr lang="en-US" sz="900"/>
              <a:t> to the value proposition of </a:t>
            </a:r>
            <a:r>
              <a:rPr lang="en-US" sz="900" b="1">
                <a:solidFill>
                  <a:srgbClr val="009DB0"/>
                </a:solidFill>
              </a:rPr>
              <a:t>ETFs</a:t>
            </a:r>
            <a:r>
              <a:rPr lang="en-US" sz="900"/>
              <a:t>, which is </a:t>
            </a:r>
            <a:r>
              <a:rPr lang="en-US" sz="900" b="1">
                <a:solidFill>
                  <a:srgbClr val="009DB0"/>
                </a:solidFill>
              </a:rPr>
              <a:t>based</a:t>
            </a:r>
            <a:r>
              <a:rPr lang="en-US" sz="900"/>
              <a:t> on </a:t>
            </a:r>
            <a:r>
              <a:rPr lang="en-US" sz="900" b="1" err="1">
                <a:solidFill>
                  <a:srgbClr val="009DB0"/>
                </a:solidFill>
              </a:rPr>
              <a:t>robo</a:t>
            </a:r>
            <a:r>
              <a:rPr lang="en-US" sz="900" b="1">
                <a:solidFill>
                  <a:srgbClr val="009DB0"/>
                </a:solidFill>
              </a:rPr>
              <a:t>-advisor</a:t>
            </a:r>
            <a:r>
              <a:rPr lang="en-US" sz="900"/>
              <a:t> or </a:t>
            </a:r>
            <a:r>
              <a:rPr lang="en-US" sz="900" b="1">
                <a:solidFill>
                  <a:srgbClr val="009DB0"/>
                </a:solidFill>
              </a:rPr>
              <a:t>digitalized</a:t>
            </a:r>
            <a:r>
              <a:rPr lang="en-US" sz="900"/>
              <a:t> </a:t>
            </a:r>
            <a:r>
              <a:rPr lang="en-US" sz="900" b="1">
                <a:solidFill>
                  <a:srgbClr val="009DB0"/>
                </a:solidFill>
              </a:rPr>
              <a:t>brokerage</a:t>
            </a:r>
            <a:r>
              <a:rPr lang="en-US" sz="900"/>
              <a:t> </a:t>
            </a:r>
            <a:r>
              <a:rPr lang="en-US" sz="900" b="1">
                <a:solidFill>
                  <a:srgbClr val="009DB0"/>
                </a:solidFill>
              </a:rPr>
              <a:t>services</a:t>
            </a:r>
            <a:r>
              <a:rPr lang="en-US" sz="900"/>
              <a:t> to the detriment of human interaction</a:t>
            </a:r>
          </a:p>
        </p:txBody>
      </p:sp>
      <p:grpSp>
        <p:nvGrpSpPr>
          <p:cNvPr id="32" name="Group 31">
            <a:extLst>
              <a:ext uri="{FF2B5EF4-FFF2-40B4-BE49-F238E27FC236}">
                <a16:creationId xmlns:a16="http://schemas.microsoft.com/office/drawing/2014/main" id="{A34CD7FC-F34E-4D51-81E7-13B0F6B32E88}"/>
              </a:ext>
            </a:extLst>
          </p:cNvPr>
          <p:cNvGrpSpPr/>
          <p:nvPr/>
        </p:nvGrpSpPr>
        <p:grpSpPr>
          <a:xfrm>
            <a:off x="216357" y="1009636"/>
            <a:ext cx="1956715" cy="4423444"/>
            <a:chOff x="272178" y="1481214"/>
            <a:chExt cx="1956715" cy="4423444"/>
          </a:xfrm>
        </p:grpSpPr>
        <p:cxnSp>
          <p:nvCxnSpPr>
            <p:cNvPr id="33" name="Connecteur droit 13">
              <a:extLst>
                <a:ext uri="{FF2B5EF4-FFF2-40B4-BE49-F238E27FC236}">
                  <a16:creationId xmlns:a16="http://schemas.microsoft.com/office/drawing/2014/main" id="{9D336F3E-26C2-49B3-9558-AAF125D33D4E}"/>
                </a:ext>
              </a:extLst>
            </p:cNvPr>
            <p:cNvCxnSpPr>
              <a:cxnSpLocks/>
              <a:endCxn id="36" idx="2"/>
            </p:cNvCxnSpPr>
            <p:nvPr/>
          </p:nvCxnSpPr>
          <p:spPr bwMode="auto">
            <a:xfrm>
              <a:off x="1236325" y="1688699"/>
              <a:ext cx="14211" cy="421595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4" name="Triangle isocèle 16">
              <a:extLst>
                <a:ext uri="{FF2B5EF4-FFF2-40B4-BE49-F238E27FC236}">
                  <a16:creationId xmlns:a16="http://schemas.microsoft.com/office/drawing/2014/main" id="{EEBD06BB-3E87-4A5D-BC71-1B1A1AEA7E8D}"/>
                </a:ext>
              </a:extLst>
            </p:cNvPr>
            <p:cNvSpPr/>
            <p:nvPr/>
          </p:nvSpPr>
          <p:spPr bwMode="auto">
            <a:xfrm>
              <a:off x="955867" y="1481214"/>
              <a:ext cx="589336" cy="828061"/>
            </a:xfrm>
            <a:prstGeom prst="triangle">
              <a:avLst>
                <a:gd name="adj" fmla="val 45759"/>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p>
          </p:txBody>
        </p:sp>
        <p:sp>
          <p:nvSpPr>
            <p:cNvPr id="35" name="Trapèze 18">
              <a:extLst>
                <a:ext uri="{FF2B5EF4-FFF2-40B4-BE49-F238E27FC236}">
                  <a16:creationId xmlns:a16="http://schemas.microsoft.com/office/drawing/2014/main" id="{AF790970-51D2-4FFB-BD7A-7EFEE71B475C}"/>
                </a:ext>
              </a:extLst>
            </p:cNvPr>
            <p:cNvSpPr/>
            <p:nvPr/>
          </p:nvSpPr>
          <p:spPr bwMode="auto">
            <a:xfrm>
              <a:off x="494223" y="2723143"/>
              <a:ext cx="1512625" cy="1726337"/>
            </a:xfrm>
            <a:prstGeom prst="trapezoid">
              <a:avLst>
                <a:gd name="adj" fmla="val 29161"/>
              </a:avLst>
            </a:prstGeom>
            <a:solidFill>
              <a:schemeClr val="bg1">
                <a:lumMod val="6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solidFill>
                </a:rPr>
                <a:t>Mass &amp; Core affluent</a:t>
              </a:r>
            </a:p>
            <a:p>
              <a:pPr algn="ctr"/>
              <a:r>
                <a:rPr lang="en-US" sz="900">
                  <a:solidFill>
                    <a:schemeClr val="bg1"/>
                  </a:solidFill>
                </a:rPr>
                <a:t>[100k€ - 1m€]</a:t>
              </a:r>
            </a:p>
          </p:txBody>
        </p:sp>
        <p:sp>
          <p:nvSpPr>
            <p:cNvPr id="36" name="Trapèze 19">
              <a:extLst>
                <a:ext uri="{FF2B5EF4-FFF2-40B4-BE49-F238E27FC236}">
                  <a16:creationId xmlns:a16="http://schemas.microsoft.com/office/drawing/2014/main" id="{A28664E7-23A4-4E8A-B8B3-B625D421F98E}"/>
                </a:ext>
              </a:extLst>
            </p:cNvPr>
            <p:cNvSpPr/>
            <p:nvPr/>
          </p:nvSpPr>
          <p:spPr bwMode="auto">
            <a:xfrm>
              <a:off x="272178" y="4863349"/>
              <a:ext cx="1956715" cy="1041309"/>
            </a:xfrm>
            <a:prstGeom prst="trapezoid">
              <a:avLst/>
            </a:prstGeom>
            <a:solidFill>
              <a:schemeClr val="bg1">
                <a:lumMod val="65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solidFill>
                </a:rPr>
                <a:t>Mass market</a:t>
              </a:r>
            </a:p>
            <a:p>
              <a:pPr algn="ctr"/>
              <a:r>
                <a:rPr lang="en-US" sz="900">
                  <a:solidFill>
                    <a:schemeClr val="bg1"/>
                  </a:solidFill>
                </a:rPr>
                <a:t>&lt;100k€</a:t>
              </a:r>
            </a:p>
            <a:p>
              <a:pPr algn="ctr"/>
              <a:endParaRPr lang="en-US" sz="900">
                <a:solidFill>
                  <a:schemeClr val="bg1"/>
                </a:solidFill>
              </a:endParaRPr>
            </a:p>
          </p:txBody>
        </p:sp>
        <p:sp>
          <p:nvSpPr>
            <p:cNvPr id="37" name="ZoneTexte 20">
              <a:extLst>
                <a:ext uri="{FF2B5EF4-FFF2-40B4-BE49-F238E27FC236}">
                  <a16:creationId xmlns:a16="http://schemas.microsoft.com/office/drawing/2014/main" id="{015138EC-1031-4376-94C5-DACC53F5C0B4}"/>
                </a:ext>
              </a:extLst>
            </p:cNvPr>
            <p:cNvSpPr txBox="1"/>
            <p:nvPr/>
          </p:nvSpPr>
          <p:spPr>
            <a:xfrm>
              <a:off x="720492" y="1943278"/>
              <a:ext cx="1071554" cy="369332"/>
            </a:xfrm>
            <a:prstGeom prst="rect">
              <a:avLst/>
            </a:prstGeom>
            <a:noFill/>
          </p:spPr>
          <p:txBody>
            <a:bodyPr wrap="square">
              <a:spAutoFit/>
            </a:bodyPr>
            <a:lstStyle/>
            <a:p>
              <a:pPr algn="ctr"/>
              <a:r>
                <a:rPr lang="en-US" sz="900">
                  <a:solidFill>
                    <a:schemeClr val="bg1"/>
                  </a:solidFill>
                </a:rPr>
                <a:t>HNWI</a:t>
              </a:r>
            </a:p>
            <a:p>
              <a:pPr algn="ctr"/>
              <a:r>
                <a:rPr lang="en-US" sz="900">
                  <a:solidFill>
                    <a:schemeClr val="bg1"/>
                  </a:solidFill>
                </a:rPr>
                <a:t>&gt;1m€</a:t>
              </a:r>
            </a:p>
          </p:txBody>
        </p:sp>
      </p:grpSp>
      <p:sp>
        <p:nvSpPr>
          <p:cNvPr id="41" name="Rectangle 40">
            <a:extLst>
              <a:ext uri="{FF2B5EF4-FFF2-40B4-BE49-F238E27FC236}">
                <a16:creationId xmlns:a16="http://schemas.microsoft.com/office/drawing/2014/main" id="{1D12E34F-175E-43FA-8EEE-AF738BEEDB3C}"/>
              </a:ext>
            </a:extLst>
          </p:cNvPr>
          <p:cNvSpPr/>
          <p:nvPr/>
        </p:nvSpPr>
        <p:spPr>
          <a:xfrm rot="16224672">
            <a:off x="2356956" y="3115852"/>
            <a:ext cx="1036494" cy="184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009DB0"/>
                </a:solidFill>
                <a:ea typeface="Verdana" panose="020B0604030504040204" pitchFamily="34" charset="0"/>
              </a:rPr>
              <a:t>CG positioning</a:t>
            </a:r>
          </a:p>
        </p:txBody>
      </p:sp>
      <p:cxnSp>
        <p:nvCxnSpPr>
          <p:cNvPr id="62" name="Connecteur droit avec flèche 4">
            <a:extLst>
              <a:ext uri="{FF2B5EF4-FFF2-40B4-BE49-F238E27FC236}">
                <a16:creationId xmlns:a16="http://schemas.microsoft.com/office/drawing/2014/main" id="{C1A6A3BC-E224-4FD8-8193-C5CD0CD82B92}"/>
              </a:ext>
            </a:extLst>
          </p:cNvPr>
          <p:cNvCxnSpPr>
            <a:cxnSpLocks/>
          </p:cNvCxnSpPr>
          <p:nvPr/>
        </p:nvCxnSpPr>
        <p:spPr bwMode="auto">
          <a:xfrm>
            <a:off x="3219704" y="4610501"/>
            <a:ext cx="0" cy="816313"/>
          </a:xfrm>
          <a:prstGeom prst="straightConnector1">
            <a:avLst/>
          </a:prstGeom>
          <a:solidFill>
            <a:schemeClr val="accent1"/>
          </a:solidFill>
          <a:ln w="12700" cap="flat" cmpd="sng" algn="ctr">
            <a:solidFill>
              <a:schemeClr val="accent6"/>
            </a:solidFill>
            <a:prstDash val="solid"/>
            <a:round/>
            <a:headEnd type="triangle"/>
            <a:tailEnd type="triangle"/>
          </a:ln>
          <a:effectLst/>
        </p:spPr>
      </p:cxnSp>
      <p:cxnSp>
        <p:nvCxnSpPr>
          <p:cNvPr id="67" name="Connecteur droit avec flèche 4">
            <a:extLst>
              <a:ext uri="{FF2B5EF4-FFF2-40B4-BE49-F238E27FC236}">
                <a16:creationId xmlns:a16="http://schemas.microsoft.com/office/drawing/2014/main" id="{8E0E52C3-9E54-4186-8ACA-8D94AED43A82}"/>
              </a:ext>
            </a:extLst>
          </p:cNvPr>
          <p:cNvCxnSpPr>
            <a:cxnSpLocks/>
          </p:cNvCxnSpPr>
          <p:nvPr/>
        </p:nvCxnSpPr>
        <p:spPr bwMode="auto">
          <a:xfrm>
            <a:off x="3219704" y="3543129"/>
            <a:ext cx="0" cy="1067372"/>
          </a:xfrm>
          <a:prstGeom prst="straightConnector1">
            <a:avLst/>
          </a:prstGeom>
          <a:solidFill>
            <a:schemeClr val="accent1"/>
          </a:solidFill>
          <a:ln w="12700" cap="flat" cmpd="sng" algn="ctr">
            <a:solidFill>
              <a:schemeClr val="accent6">
                <a:lumMod val="60000"/>
                <a:lumOff val="40000"/>
              </a:schemeClr>
            </a:solidFill>
            <a:prstDash val="solid"/>
            <a:round/>
            <a:headEnd type="triangle"/>
            <a:tailEnd type="triangle"/>
          </a:ln>
          <a:effectLst/>
        </p:spPr>
      </p:cxnSp>
      <p:cxnSp>
        <p:nvCxnSpPr>
          <p:cNvPr id="69" name="Connecteur droit avec flèche 4">
            <a:extLst>
              <a:ext uri="{FF2B5EF4-FFF2-40B4-BE49-F238E27FC236}">
                <a16:creationId xmlns:a16="http://schemas.microsoft.com/office/drawing/2014/main" id="{9D12ED9C-E314-486A-ACC1-FCFA6ECCBD6C}"/>
              </a:ext>
            </a:extLst>
          </p:cNvPr>
          <p:cNvCxnSpPr>
            <a:cxnSpLocks/>
          </p:cNvCxnSpPr>
          <p:nvPr/>
        </p:nvCxnSpPr>
        <p:spPr bwMode="auto">
          <a:xfrm>
            <a:off x="3219704" y="1097280"/>
            <a:ext cx="0" cy="2445849"/>
          </a:xfrm>
          <a:prstGeom prst="straightConnector1">
            <a:avLst/>
          </a:prstGeom>
          <a:solidFill>
            <a:schemeClr val="accent1"/>
          </a:solidFill>
          <a:ln w="12700" cap="flat" cmpd="sng" algn="ctr">
            <a:solidFill>
              <a:schemeClr val="accent3"/>
            </a:solidFill>
            <a:prstDash val="solid"/>
            <a:round/>
            <a:headEnd type="triangle"/>
            <a:tailEnd type="triangle"/>
          </a:ln>
          <a:effectLst/>
        </p:spPr>
      </p:cxnSp>
      <p:cxnSp>
        <p:nvCxnSpPr>
          <p:cNvPr id="22" name="Connecteur droit avec flèche 4">
            <a:extLst>
              <a:ext uri="{FF2B5EF4-FFF2-40B4-BE49-F238E27FC236}">
                <a16:creationId xmlns:a16="http://schemas.microsoft.com/office/drawing/2014/main" id="{EAF221A4-D0B8-4FBE-BEDF-98159B4E8238}"/>
              </a:ext>
            </a:extLst>
          </p:cNvPr>
          <p:cNvCxnSpPr>
            <a:cxnSpLocks/>
          </p:cNvCxnSpPr>
          <p:nvPr/>
        </p:nvCxnSpPr>
        <p:spPr bwMode="auto">
          <a:xfrm>
            <a:off x="3056077" y="2444817"/>
            <a:ext cx="0" cy="1526819"/>
          </a:xfrm>
          <a:prstGeom prst="straightConnector1">
            <a:avLst/>
          </a:prstGeom>
          <a:solidFill>
            <a:schemeClr val="accent1"/>
          </a:solidFill>
          <a:ln w="12700" cap="flat" cmpd="sng" algn="ctr">
            <a:solidFill>
              <a:srgbClr val="009DB0"/>
            </a:solidFill>
            <a:prstDash val="solid"/>
            <a:round/>
            <a:headEnd type="triangle"/>
            <a:tailEnd type="triangle"/>
          </a:ln>
          <a:effectLst/>
        </p:spPr>
      </p:cxnSp>
      <p:sp>
        <p:nvSpPr>
          <p:cNvPr id="4" name="Espace réservé du texte 2">
            <a:extLst>
              <a:ext uri="{FF2B5EF4-FFF2-40B4-BE49-F238E27FC236}">
                <a16:creationId xmlns:a16="http://schemas.microsoft.com/office/drawing/2014/main" id="{12ED8C51-02DA-4AB5-AEBE-211756B7610E}"/>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a:t>
            </a:r>
          </a:p>
        </p:txBody>
      </p:sp>
      <p:sp>
        <p:nvSpPr>
          <p:cNvPr id="5" name="Rectangle 4">
            <a:extLst>
              <a:ext uri="{FF2B5EF4-FFF2-40B4-BE49-F238E27FC236}">
                <a16:creationId xmlns:a16="http://schemas.microsoft.com/office/drawing/2014/main" id="{A1FE8A47-BE15-4F5D-A995-606794FA7D75}"/>
              </a:ext>
            </a:extLst>
          </p:cNvPr>
          <p:cNvSpPr/>
          <p:nvPr/>
        </p:nvSpPr>
        <p:spPr bwMode="auto">
          <a:xfrm>
            <a:off x="1219398" y="5574914"/>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900"/>
              <a:t>The </a:t>
            </a:r>
            <a:r>
              <a:rPr lang="en-US" sz="900">
                <a:solidFill>
                  <a:srgbClr val="009DB0"/>
                </a:solidFill>
              </a:rPr>
              <a:t>potential impact</a:t>
            </a:r>
            <a:r>
              <a:rPr lang="en-US" sz="900"/>
              <a:t> of </a:t>
            </a:r>
            <a:r>
              <a:rPr lang="en-US" sz="900">
                <a:solidFill>
                  <a:srgbClr val="009DB0"/>
                </a:solidFill>
              </a:rPr>
              <a:t>ETFs</a:t>
            </a:r>
            <a:r>
              <a:rPr lang="en-US" sz="900"/>
              <a:t> is </a:t>
            </a:r>
            <a:r>
              <a:rPr lang="en-US" sz="900">
                <a:solidFill>
                  <a:srgbClr val="009DB0"/>
                </a:solidFill>
              </a:rPr>
              <a:t>reversely</a:t>
            </a:r>
            <a:r>
              <a:rPr lang="en-US" sz="900"/>
              <a:t> </a:t>
            </a:r>
            <a:r>
              <a:rPr lang="en-US" sz="900">
                <a:solidFill>
                  <a:srgbClr val="009DB0"/>
                </a:solidFill>
              </a:rPr>
              <a:t>proportional</a:t>
            </a:r>
            <a:r>
              <a:rPr lang="en-US" sz="900"/>
              <a:t> to the </a:t>
            </a:r>
            <a:r>
              <a:rPr lang="en-US" sz="900">
                <a:solidFill>
                  <a:srgbClr val="009DB0"/>
                </a:solidFill>
              </a:rPr>
              <a:t>client's level of wealth </a:t>
            </a:r>
            <a:r>
              <a:rPr lang="en-US" sz="900"/>
              <a:t>and therefore applies especially to the mass market</a:t>
            </a:r>
            <a:endParaRPr lang="en-US" sz="900" b="1">
              <a:solidFill>
                <a:srgbClr val="009DB0"/>
              </a:solidFill>
              <a:latin typeface="+mj-lt"/>
            </a:endParaRPr>
          </a:p>
        </p:txBody>
      </p:sp>
      <p:sp>
        <p:nvSpPr>
          <p:cNvPr id="6" name="Rectangle 5">
            <a:extLst>
              <a:ext uri="{FF2B5EF4-FFF2-40B4-BE49-F238E27FC236}">
                <a16:creationId xmlns:a16="http://schemas.microsoft.com/office/drawing/2014/main" id="{8338BACD-7B88-4EFA-8073-D9FAF642150F}"/>
              </a:ext>
            </a:extLst>
          </p:cNvPr>
          <p:cNvSpPr/>
          <p:nvPr/>
        </p:nvSpPr>
        <p:spPr bwMode="auto">
          <a:xfrm>
            <a:off x="109668" y="5562667"/>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7" name="Triangle isocèle 32">
            <a:extLst>
              <a:ext uri="{FF2B5EF4-FFF2-40B4-BE49-F238E27FC236}">
                <a16:creationId xmlns:a16="http://schemas.microsoft.com/office/drawing/2014/main" id="{2F030DFE-F371-450B-BFDD-5977F84626D4}"/>
              </a:ext>
            </a:extLst>
          </p:cNvPr>
          <p:cNvSpPr/>
          <p:nvPr/>
        </p:nvSpPr>
        <p:spPr bwMode="auto">
          <a:xfrm rot="5400000">
            <a:off x="-93532" y="5755941"/>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296236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10C209-759F-42C9-9134-5B623C5F2679}"/>
              </a:ext>
            </a:extLst>
          </p:cNvPr>
          <p:cNvSpPr>
            <a:spLocks noGrp="1"/>
          </p:cNvSpPr>
          <p:nvPr>
            <p:ph type="ctrTitle"/>
          </p:nvPr>
        </p:nvSpPr>
        <p:spPr/>
        <p:txBody>
          <a:bodyPr/>
          <a:lstStyle/>
          <a:p>
            <a:r>
              <a:rPr lang="en-US" sz="1300"/>
              <a:t>By offering a </a:t>
            </a:r>
            <a:r>
              <a:rPr lang="en-US" sz="1300">
                <a:solidFill>
                  <a:srgbClr val="009DB0"/>
                </a:solidFill>
              </a:rPr>
              <a:t>reduced product offering</a:t>
            </a:r>
            <a:r>
              <a:rPr lang="en-US" sz="1300"/>
              <a:t> (i.e., &lt;20 products), traditional </a:t>
            </a:r>
            <a:r>
              <a:rPr lang="en-US" sz="1300">
                <a:solidFill>
                  <a:srgbClr val="009DB0"/>
                </a:solidFill>
              </a:rPr>
              <a:t>CGPs can</a:t>
            </a:r>
            <a:r>
              <a:rPr lang="en-US" sz="1300"/>
              <a:t> </a:t>
            </a:r>
            <a:r>
              <a:rPr lang="en-US" sz="1300">
                <a:solidFill>
                  <a:srgbClr val="009DB0"/>
                </a:solidFill>
              </a:rPr>
              <a:t>guarantee</a:t>
            </a:r>
            <a:r>
              <a:rPr lang="en-US" sz="1300"/>
              <a:t> a relatively </a:t>
            </a:r>
            <a:r>
              <a:rPr lang="en-US" sz="1300">
                <a:solidFill>
                  <a:srgbClr val="009DB0"/>
                </a:solidFill>
              </a:rPr>
              <a:t>smooth</a:t>
            </a:r>
            <a:r>
              <a:rPr lang="en-US" sz="1300"/>
              <a:t> </a:t>
            </a:r>
            <a:r>
              <a:rPr lang="en-US" sz="1300">
                <a:solidFill>
                  <a:srgbClr val="009DB0"/>
                </a:solidFill>
              </a:rPr>
              <a:t>digital</a:t>
            </a:r>
            <a:r>
              <a:rPr lang="en-US" sz="1300"/>
              <a:t> </a:t>
            </a:r>
            <a:r>
              <a:rPr lang="en-US" sz="1300">
                <a:solidFill>
                  <a:srgbClr val="009DB0"/>
                </a:solidFill>
              </a:rPr>
              <a:t>user</a:t>
            </a:r>
            <a:r>
              <a:rPr lang="en-US" sz="1300"/>
              <a:t> </a:t>
            </a:r>
            <a:r>
              <a:rPr lang="en-US" sz="1300">
                <a:solidFill>
                  <a:srgbClr val="009DB0"/>
                </a:solidFill>
              </a:rPr>
              <a:t>experience</a:t>
            </a:r>
          </a:p>
        </p:txBody>
      </p:sp>
      <p:grpSp>
        <p:nvGrpSpPr>
          <p:cNvPr id="74" name="Groupe 73">
            <a:extLst>
              <a:ext uri="{FF2B5EF4-FFF2-40B4-BE49-F238E27FC236}">
                <a16:creationId xmlns:a16="http://schemas.microsoft.com/office/drawing/2014/main" id="{DA853F3D-A8F9-460F-92B8-714C564BBF51}"/>
              </a:ext>
            </a:extLst>
          </p:cNvPr>
          <p:cNvGrpSpPr/>
          <p:nvPr/>
        </p:nvGrpSpPr>
        <p:grpSpPr>
          <a:xfrm>
            <a:off x="361885" y="1834906"/>
            <a:ext cx="5188919" cy="3626211"/>
            <a:chOff x="864440" y="1268760"/>
            <a:chExt cx="3052010" cy="1832514"/>
          </a:xfrm>
        </p:grpSpPr>
        <p:sp>
          <p:nvSpPr>
            <p:cNvPr id="7" name="Rectangle 6">
              <a:extLst>
                <a:ext uri="{FF2B5EF4-FFF2-40B4-BE49-F238E27FC236}">
                  <a16:creationId xmlns:a16="http://schemas.microsoft.com/office/drawing/2014/main" id="{32857FEF-6EAA-4024-810D-0DE07C304A4C}"/>
                </a:ext>
              </a:extLst>
            </p:cNvPr>
            <p:cNvSpPr/>
            <p:nvPr/>
          </p:nvSpPr>
          <p:spPr bwMode="auto">
            <a:xfrm>
              <a:off x="912272" y="1268944"/>
              <a:ext cx="2963056" cy="1832330"/>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marL="171450" indent="-171450">
                <a:spcAft>
                  <a:spcPts val="700"/>
                </a:spcAft>
                <a:buFont typeface="Arial" panose="020B0604020202020204" pitchFamily="34" charset="0"/>
                <a:buChar char="•"/>
              </a:pPr>
              <a:endParaRPr kumimoji="0" lang="en-US" sz="1100" b="0" i="0" u="none" cap="none" normalizeH="0" baseline="0">
                <a:ln>
                  <a:noFill/>
                </a:ln>
                <a:effectLst/>
                <a:latin typeface="+mj-lt"/>
              </a:endParaRPr>
            </a:p>
          </p:txBody>
        </p:sp>
        <p:sp>
          <p:nvSpPr>
            <p:cNvPr id="9" name="Rectangle : coins arrondis 8">
              <a:extLst>
                <a:ext uri="{FF2B5EF4-FFF2-40B4-BE49-F238E27FC236}">
                  <a16:creationId xmlns:a16="http://schemas.microsoft.com/office/drawing/2014/main" id="{7288FC21-65DA-4372-A064-5A237974D156}"/>
                </a:ext>
              </a:extLst>
            </p:cNvPr>
            <p:cNvSpPr/>
            <p:nvPr/>
          </p:nvSpPr>
          <p:spPr>
            <a:xfrm>
              <a:off x="2007065" y="1996510"/>
              <a:ext cx="805534"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 name="Rectangle : coins arrondis 10">
              <a:extLst>
                <a:ext uri="{FF2B5EF4-FFF2-40B4-BE49-F238E27FC236}">
                  <a16:creationId xmlns:a16="http://schemas.microsoft.com/office/drawing/2014/main" id="{17BEB77B-28AC-4A2B-BC9C-C42A1065DA3B}"/>
                </a:ext>
              </a:extLst>
            </p:cNvPr>
            <p:cNvSpPr/>
            <p:nvPr/>
          </p:nvSpPr>
          <p:spPr>
            <a:xfrm>
              <a:off x="1471115" y="1729328"/>
              <a:ext cx="943306"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 name="Rectangle : coins arrondis 12">
              <a:extLst>
                <a:ext uri="{FF2B5EF4-FFF2-40B4-BE49-F238E27FC236}">
                  <a16:creationId xmlns:a16="http://schemas.microsoft.com/office/drawing/2014/main" id="{535E2929-4B5E-416F-8F14-03910783DD90}"/>
                </a:ext>
              </a:extLst>
            </p:cNvPr>
            <p:cNvSpPr/>
            <p:nvPr/>
          </p:nvSpPr>
          <p:spPr>
            <a:xfrm>
              <a:off x="1471114" y="1487146"/>
              <a:ext cx="943307" cy="221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 name="Rectangle : coins arrondis 14">
              <a:extLst>
                <a:ext uri="{FF2B5EF4-FFF2-40B4-BE49-F238E27FC236}">
                  <a16:creationId xmlns:a16="http://schemas.microsoft.com/office/drawing/2014/main" id="{7443447B-E418-41CC-9DB5-7BE5C9C23392}"/>
                </a:ext>
              </a:extLst>
            </p:cNvPr>
            <p:cNvSpPr/>
            <p:nvPr/>
          </p:nvSpPr>
          <p:spPr>
            <a:xfrm>
              <a:off x="2905831" y="2530873"/>
              <a:ext cx="805534" cy="340604"/>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7" name="ZoneTexte 16">
              <a:extLst>
                <a:ext uri="{FF2B5EF4-FFF2-40B4-BE49-F238E27FC236}">
                  <a16:creationId xmlns:a16="http://schemas.microsoft.com/office/drawing/2014/main" id="{977FAFF4-684E-498D-B124-8829663EDBCB}"/>
                </a:ext>
              </a:extLst>
            </p:cNvPr>
            <p:cNvSpPr txBox="1"/>
            <p:nvPr/>
          </p:nvSpPr>
          <p:spPr>
            <a:xfrm>
              <a:off x="3037206" y="2517791"/>
              <a:ext cx="610037" cy="116651"/>
            </a:xfrm>
            <a:prstGeom prst="rect">
              <a:avLst/>
            </a:prstGeom>
            <a:noFill/>
          </p:spPr>
          <p:txBody>
            <a:bodyPr wrap="square" rtlCol="0">
              <a:spAutoFit/>
            </a:bodyPr>
            <a:lstStyle/>
            <a:p>
              <a:pPr fontAlgn="base">
                <a:spcBef>
                  <a:spcPct val="0"/>
                </a:spcBef>
                <a:spcAft>
                  <a:spcPct val="0"/>
                </a:spcAft>
              </a:pPr>
              <a:r>
                <a:rPr lang="en-US" sz="900">
                  <a:latin typeface="+mj-lt"/>
                </a:rPr>
                <a:t>Robo advisors</a:t>
              </a:r>
            </a:p>
          </p:txBody>
        </p:sp>
        <p:sp>
          <p:nvSpPr>
            <p:cNvPr id="19" name="Rectangle : coins arrondis 18">
              <a:extLst>
                <a:ext uri="{FF2B5EF4-FFF2-40B4-BE49-F238E27FC236}">
                  <a16:creationId xmlns:a16="http://schemas.microsoft.com/office/drawing/2014/main" id="{5522DCB7-C073-4A9C-AE6A-084B8203E354}"/>
                </a:ext>
              </a:extLst>
            </p:cNvPr>
            <p:cNvSpPr/>
            <p:nvPr/>
          </p:nvSpPr>
          <p:spPr>
            <a:xfrm>
              <a:off x="2557133" y="2263692"/>
              <a:ext cx="805534" cy="246530"/>
            </a:xfrm>
            <a:prstGeom prst="roundRect">
              <a:avLst/>
            </a:prstGeom>
            <a:solidFill>
              <a:schemeClr val="bg1">
                <a:lumMod val="8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1" name="ZoneTexte 20">
              <a:extLst>
                <a:ext uri="{FF2B5EF4-FFF2-40B4-BE49-F238E27FC236}">
                  <a16:creationId xmlns:a16="http://schemas.microsoft.com/office/drawing/2014/main" id="{D74AE0FE-61D6-4237-9624-BCF39BCB15B8}"/>
                </a:ext>
              </a:extLst>
            </p:cNvPr>
            <p:cNvSpPr txBox="1"/>
            <p:nvPr/>
          </p:nvSpPr>
          <p:spPr>
            <a:xfrm>
              <a:off x="2749622" y="2256714"/>
              <a:ext cx="513349" cy="11665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Digital CGP</a:t>
              </a:r>
            </a:p>
          </p:txBody>
        </p:sp>
        <p:cxnSp>
          <p:nvCxnSpPr>
            <p:cNvPr id="23" name="Straight Arrow Connector 7">
              <a:extLst>
                <a:ext uri="{FF2B5EF4-FFF2-40B4-BE49-F238E27FC236}">
                  <a16:creationId xmlns:a16="http://schemas.microsoft.com/office/drawing/2014/main" id="{C19A8C39-1FC6-44E4-9216-999090D96793}"/>
                </a:ext>
              </a:extLst>
            </p:cNvPr>
            <p:cNvCxnSpPr>
              <a:cxnSpLocks/>
            </p:cNvCxnSpPr>
            <p:nvPr/>
          </p:nvCxnSpPr>
          <p:spPr bwMode="auto">
            <a:xfrm flipV="1">
              <a:off x="1404441" y="1470097"/>
              <a:ext cx="0" cy="1430944"/>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cxnSp>
          <p:nvCxnSpPr>
            <p:cNvPr id="25" name="Straight Arrow Connector 10">
              <a:extLst>
                <a:ext uri="{FF2B5EF4-FFF2-40B4-BE49-F238E27FC236}">
                  <a16:creationId xmlns:a16="http://schemas.microsoft.com/office/drawing/2014/main" id="{9986FF3E-4C0E-4066-AAD0-4064991CFB25}"/>
                </a:ext>
              </a:extLst>
            </p:cNvPr>
            <p:cNvCxnSpPr>
              <a:cxnSpLocks/>
            </p:cNvCxnSpPr>
            <p:nvPr/>
          </p:nvCxnSpPr>
          <p:spPr bwMode="auto">
            <a:xfrm flipV="1">
              <a:off x="1404169" y="2895977"/>
              <a:ext cx="2405189" cy="1"/>
            </a:xfrm>
            <a:prstGeom prst="straightConnector1">
              <a:avLst/>
            </a:prstGeom>
            <a:solidFill>
              <a:schemeClr val="accent1"/>
            </a:solidFill>
            <a:ln w="6350" cap="flat" cmpd="sng" algn="ctr">
              <a:solidFill>
                <a:srgbClr val="009DB0"/>
              </a:solidFill>
              <a:prstDash val="solid"/>
              <a:round/>
              <a:headEnd type="none" w="med" len="med"/>
              <a:tailEnd type="triangle"/>
            </a:ln>
            <a:effectLst/>
          </p:spPr>
        </p:cxnSp>
        <p:sp>
          <p:nvSpPr>
            <p:cNvPr id="27" name="TextBox 14">
              <a:extLst>
                <a:ext uri="{FF2B5EF4-FFF2-40B4-BE49-F238E27FC236}">
                  <a16:creationId xmlns:a16="http://schemas.microsoft.com/office/drawing/2014/main" id="{0A7FD334-8B25-4852-946E-8681E512B2E3}"/>
                </a:ext>
              </a:extLst>
            </p:cNvPr>
            <p:cNvSpPr txBox="1"/>
            <p:nvPr/>
          </p:nvSpPr>
          <p:spPr>
            <a:xfrm>
              <a:off x="871150" y="2591769"/>
              <a:ext cx="586151" cy="116651"/>
            </a:xfrm>
            <a:prstGeom prst="rect">
              <a:avLst/>
            </a:prstGeom>
            <a:noFill/>
          </p:spPr>
          <p:txBody>
            <a:bodyPr wrap="square" rtlCol="0">
              <a:spAutoFit/>
            </a:bodyPr>
            <a:lstStyle/>
            <a:p>
              <a:pPr algn="ctr"/>
              <a:r>
                <a:rPr lang="en-US" sz="900">
                  <a:latin typeface="+mj-lt"/>
                </a:rPr>
                <a:t>&lt;5 products</a:t>
              </a:r>
            </a:p>
          </p:txBody>
        </p:sp>
        <p:sp>
          <p:nvSpPr>
            <p:cNvPr id="29" name="TextBox 16">
              <a:extLst>
                <a:ext uri="{FF2B5EF4-FFF2-40B4-BE49-F238E27FC236}">
                  <a16:creationId xmlns:a16="http://schemas.microsoft.com/office/drawing/2014/main" id="{F9621FED-6432-48F3-A5D5-A8D55ACA02E3}"/>
                </a:ext>
              </a:extLst>
            </p:cNvPr>
            <p:cNvSpPr txBox="1"/>
            <p:nvPr/>
          </p:nvSpPr>
          <p:spPr>
            <a:xfrm>
              <a:off x="864440" y="1973323"/>
              <a:ext cx="599570" cy="116651"/>
            </a:xfrm>
            <a:prstGeom prst="rect">
              <a:avLst/>
            </a:prstGeom>
            <a:noFill/>
          </p:spPr>
          <p:txBody>
            <a:bodyPr wrap="square" rtlCol="0">
              <a:spAutoFit/>
            </a:bodyPr>
            <a:lstStyle/>
            <a:p>
              <a:pPr algn="ctr"/>
              <a:r>
                <a:rPr lang="en-US" sz="900">
                  <a:latin typeface="+mj-lt"/>
                </a:rPr>
                <a:t>&lt;20 products</a:t>
              </a:r>
            </a:p>
          </p:txBody>
        </p:sp>
        <p:sp>
          <p:nvSpPr>
            <p:cNvPr id="31" name="TextBox 18">
              <a:extLst>
                <a:ext uri="{FF2B5EF4-FFF2-40B4-BE49-F238E27FC236}">
                  <a16:creationId xmlns:a16="http://schemas.microsoft.com/office/drawing/2014/main" id="{77593DF0-C304-40F1-BA48-BA6A85C564B4}"/>
                </a:ext>
              </a:extLst>
            </p:cNvPr>
            <p:cNvSpPr txBox="1"/>
            <p:nvPr/>
          </p:nvSpPr>
          <p:spPr>
            <a:xfrm>
              <a:off x="925259" y="1485406"/>
              <a:ext cx="477933" cy="186643"/>
            </a:xfrm>
            <a:prstGeom prst="rect">
              <a:avLst/>
            </a:prstGeom>
            <a:noFill/>
          </p:spPr>
          <p:txBody>
            <a:bodyPr wrap="square" rtlCol="0">
              <a:spAutoFit/>
            </a:bodyPr>
            <a:lstStyle/>
            <a:p>
              <a:pPr algn="ctr"/>
              <a:r>
                <a:rPr lang="en-US" sz="900">
                  <a:latin typeface="+mj-lt"/>
                </a:rPr>
                <a:t>Large range</a:t>
              </a:r>
            </a:p>
          </p:txBody>
        </p:sp>
        <p:sp>
          <p:nvSpPr>
            <p:cNvPr id="33" name="ZoneTexte 32">
              <a:extLst>
                <a:ext uri="{FF2B5EF4-FFF2-40B4-BE49-F238E27FC236}">
                  <a16:creationId xmlns:a16="http://schemas.microsoft.com/office/drawing/2014/main" id="{6918BD29-6DBB-4F0D-99D5-30BB444EAFB1}"/>
                </a:ext>
              </a:extLst>
            </p:cNvPr>
            <p:cNvSpPr txBox="1"/>
            <p:nvPr/>
          </p:nvSpPr>
          <p:spPr>
            <a:xfrm>
              <a:off x="2183192" y="2875171"/>
              <a:ext cx="702078" cy="124428"/>
            </a:xfrm>
            <a:prstGeom prst="rect">
              <a:avLst/>
            </a:prstGeom>
            <a:noFill/>
          </p:spPr>
          <p:txBody>
            <a:bodyPr wrap="square" rtlCol="0">
              <a:spAutoFit/>
            </a:bodyPr>
            <a:lstStyle/>
            <a:p>
              <a:r>
                <a:rPr lang="en-US" sz="1000">
                  <a:solidFill>
                    <a:srgbClr val="009DB0"/>
                  </a:solidFill>
                </a:rPr>
                <a:t>Digital UX</a:t>
              </a:r>
            </a:p>
          </p:txBody>
        </p:sp>
        <p:sp>
          <p:nvSpPr>
            <p:cNvPr id="35" name="ZoneTexte 34">
              <a:extLst>
                <a:ext uri="{FF2B5EF4-FFF2-40B4-BE49-F238E27FC236}">
                  <a16:creationId xmlns:a16="http://schemas.microsoft.com/office/drawing/2014/main" id="{212F126F-B3C6-4716-8891-EE2ACCF550EA}"/>
                </a:ext>
              </a:extLst>
            </p:cNvPr>
            <p:cNvSpPr txBox="1"/>
            <p:nvPr/>
          </p:nvSpPr>
          <p:spPr>
            <a:xfrm>
              <a:off x="920552" y="1268760"/>
              <a:ext cx="1393547" cy="124428"/>
            </a:xfrm>
            <a:prstGeom prst="rect">
              <a:avLst/>
            </a:prstGeom>
            <a:noFill/>
          </p:spPr>
          <p:txBody>
            <a:bodyPr wrap="square" rtlCol="0">
              <a:spAutoFit/>
            </a:bodyPr>
            <a:lstStyle/>
            <a:p>
              <a:r>
                <a:rPr lang="en-US" sz="1000">
                  <a:solidFill>
                    <a:srgbClr val="009DB0"/>
                  </a:solidFill>
                </a:rPr>
                <a:t>Product sophistication</a:t>
              </a:r>
            </a:p>
          </p:txBody>
        </p:sp>
        <p:pic>
          <p:nvPicPr>
            <p:cNvPr id="37" name="Image 36">
              <a:extLst>
                <a:ext uri="{FF2B5EF4-FFF2-40B4-BE49-F238E27FC236}">
                  <a16:creationId xmlns:a16="http://schemas.microsoft.com/office/drawing/2014/main" id="{F24EA120-FB38-4E1D-9385-78DB6FBB155F}"/>
                </a:ext>
              </a:extLst>
            </p:cNvPr>
            <p:cNvPicPr>
              <a:picLocks noChangeAspect="1"/>
            </p:cNvPicPr>
            <p:nvPr/>
          </p:nvPicPr>
          <p:blipFill>
            <a:blip r:embed="rId2"/>
            <a:stretch>
              <a:fillRect/>
            </a:stretch>
          </p:blipFill>
          <p:spPr>
            <a:xfrm>
              <a:off x="2561046" y="2025532"/>
              <a:ext cx="210716" cy="200649"/>
            </a:xfrm>
            <a:prstGeom prst="rect">
              <a:avLst/>
            </a:prstGeom>
          </p:spPr>
        </p:pic>
        <p:pic>
          <p:nvPicPr>
            <p:cNvPr id="39" name="Picture 2" descr="My Job Glasses | Jeremy Contrôleur de Gestion chez ODDO BHF">
              <a:extLst>
                <a:ext uri="{FF2B5EF4-FFF2-40B4-BE49-F238E27FC236}">
                  <a16:creationId xmlns:a16="http://schemas.microsoft.com/office/drawing/2014/main" id="{12B1F546-3DE5-4659-8FE5-C9437F8FB3B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8655" y="1843046"/>
              <a:ext cx="240031" cy="1119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SG PRIVATE BANKING - Marque - Cours - Action - Bourse">
              <a:extLst>
                <a:ext uri="{FF2B5EF4-FFF2-40B4-BE49-F238E27FC236}">
                  <a16:creationId xmlns:a16="http://schemas.microsoft.com/office/drawing/2014/main" id="{A7960B4C-6287-4CBB-B577-84F3F1E38F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8188" y="1792859"/>
              <a:ext cx="453880" cy="146399"/>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 539666">
              <a:extLst>
                <a:ext uri="{FF2B5EF4-FFF2-40B4-BE49-F238E27FC236}">
                  <a16:creationId xmlns:a16="http://schemas.microsoft.com/office/drawing/2014/main" id="{E73E4676-9254-4A7E-BB36-FE66A489FAF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037206" y="2669391"/>
              <a:ext cx="368098" cy="83130"/>
            </a:xfrm>
            <a:prstGeom prst="rect">
              <a:avLst/>
            </a:prstGeom>
          </p:spPr>
        </p:pic>
        <p:pic>
          <p:nvPicPr>
            <p:cNvPr id="45" name="Picture 4" descr="Risultati immagini per nalo assurance">
              <a:extLst>
                <a:ext uri="{FF2B5EF4-FFF2-40B4-BE49-F238E27FC236}">
                  <a16:creationId xmlns:a16="http://schemas.microsoft.com/office/drawing/2014/main" id="{06C6AF2E-7F53-4CA6-82D2-79A4660A006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62971" y="2774908"/>
              <a:ext cx="384272" cy="8829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Cyrus Conseil (@CyrusConseil) | Twitter">
              <a:extLst>
                <a:ext uri="{FF2B5EF4-FFF2-40B4-BE49-F238E27FC236}">
                  <a16:creationId xmlns:a16="http://schemas.microsoft.com/office/drawing/2014/main" id="{07932063-0C7A-4EC2-A361-9E428EA72A16}"/>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3048" y="1988266"/>
              <a:ext cx="377760" cy="3777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Patrimoffice - Nouvelles terres de conseils">
              <a:extLst>
                <a:ext uri="{FF2B5EF4-FFF2-40B4-BE49-F238E27FC236}">
                  <a16:creationId xmlns:a16="http://schemas.microsoft.com/office/drawing/2014/main" id="{FB835234-CEA2-43F4-A499-B893E00245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0257" y="2389319"/>
              <a:ext cx="531998" cy="10344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RÃ©sultat de recherche d'images pour &quot;letus private office&quot;">
              <a:extLst>
                <a:ext uri="{FF2B5EF4-FFF2-40B4-BE49-F238E27FC236}">
                  <a16:creationId xmlns:a16="http://schemas.microsoft.com/office/drawing/2014/main" id="{A5514F0D-26DE-401F-AEC2-5C9FBA25132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307" r="25543"/>
            <a:stretch/>
          </p:blipFill>
          <p:spPr bwMode="auto">
            <a:xfrm>
              <a:off x="1984022" y="1604755"/>
              <a:ext cx="135742" cy="948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a:extLst>
                <a:ext uri="{FF2B5EF4-FFF2-40B4-BE49-F238E27FC236}">
                  <a16:creationId xmlns:a16="http://schemas.microsoft.com/office/drawing/2014/main" id="{194D88F3-6020-43D5-9342-2106FB1190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177" y="1607519"/>
              <a:ext cx="99839" cy="106970"/>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15471054-0B32-46EF-98F9-9C87BD083442}"/>
                </a:ext>
              </a:extLst>
            </p:cNvPr>
            <p:cNvSpPr txBox="1"/>
            <p:nvPr/>
          </p:nvSpPr>
          <p:spPr>
            <a:xfrm>
              <a:off x="2300236" y="1985067"/>
              <a:ext cx="273956" cy="116651"/>
            </a:xfrm>
            <a:prstGeom prst="rect">
              <a:avLst/>
            </a:prstGeom>
            <a:noFill/>
          </p:spPr>
          <p:txBody>
            <a:bodyPr wrap="square" rtlCol="0">
              <a:spAutoFit/>
            </a:bodyPr>
            <a:lstStyle/>
            <a:p>
              <a:pPr fontAlgn="base">
                <a:spcBef>
                  <a:spcPct val="0"/>
                </a:spcBef>
                <a:spcAft>
                  <a:spcPct val="0"/>
                </a:spcAft>
              </a:pPr>
              <a:r>
                <a:rPr lang="en-US" sz="900">
                  <a:latin typeface="+mj-lt"/>
                </a:rPr>
                <a:t>CGP</a:t>
              </a:r>
            </a:p>
          </p:txBody>
        </p:sp>
        <p:sp>
          <p:nvSpPr>
            <p:cNvPr id="57" name="ZoneTexte 56">
              <a:extLst>
                <a:ext uri="{FF2B5EF4-FFF2-40B4-BE49-F238E27FC236}">
                  <a16:creationId xmlns:a16="http://schemas.microsoft.com/office/drawing/2014/main" id="{B0861B7C-8446-436D-A454-84E690141EE5}"/>
                </a:ext>
              </a:extLst>
            </p:cNvPr>
            <p:cNvSpPr txBox="1"/>
            <p:nvPr/>
          </p:nvSpPr>
          <p:spPr>
            <a:xfrm>
              <a:off x="1759735" y="1712100"/>
              <a:ext cx="540500" cy="116651"/>
            </a:xfrm>
            <a:prstGeom prst="rect">
              <a:avLst/>
            </a:prstGeom>
            <a:noFill/>
          </p:spPr>
          <p:txBody>
            <a:bodyPr wrap="square" rtlCol="0">
              <a:spAutoFit/>
            </a:bodyPr>
            <a:lstStyle/>
            <a:p>
              <a:pPr fontAlgn="base">
                <a:spcBef>
                  <a:spcPct val="0"/>
                </a:spcBef>
                <a:spcAft>
                  <a:spcPct val="0"/>
                </a:spcAft>
              </a:pPr>
              <a:r>
                <a:rPr lang="en-US" sz="900">
                  <a:latin typeface="+mj-lt"/>
                </a:rPr>
                <a:t>Retail bank</a:t>
              </a:r>
            </a:p>
          </p:txBody>
        </p:sp>
        <p:sp>
          <p:nvSpPr>
            <p:cNvPr id="59" name="ZoneTexte 58">
              <a:extLst>
                <a:ext uri="{FF2B5EF4-FFF2-40B4-BE49-F238E27FC236}">
                  <a16:creationId xmlns:a16="http://schemas.microsoft.com/office/drawing/2014/main" id="{4E637B33-EF63-4EA9-A579-C66F2F2EDE45}"/>
                </a:ext>
              </a:extLst>
            </p:cNvPr>
            <p:cNvSpPr txBox="1"/>
            <p:nvPr/>
          </p:nvSpPr>
          <p:spPr>
            <a:xfrm>
              <a:off x="1696884" y="1476832"/>
              <a:ext cx="603349" cy="116651"/>
            </a:xfrm>
            <a:prstGeom prst="rect">
              <a:avLst/>
            </a:prstGeom>
            <a:noFill/>
          </p:spPr>
          <p:txBody>
            <a:bodyPr wrap="square" rtlCol="0">
              <a:spAutoFit/>
            </a:bodyPr>
            <a:lstStyle/>
            <a:p>
              <a:pPr fontAlgn="base">
                <a:spcBef>
                  <a:spcPct val="0"/>
                </a:spcBef>
                <a:spcAft>
                  <a:spcPct val="0"/>
                </a:spcAft>
              </a:pPr>
              <a:r>
                <a:rPr lang="en-US" sz="900">
                  <a:latin typeface="+mj-lt"/>
                </a:rPr>
                <a:t>Family office</a:t>
              </a:r>
            </a:p>
          </p:txBody>
        </p:sp>
        <p:sp>
          <p:nvSpPr>
            <p:cNvPr id="61" name="Bulle narrative : rectangle 60">
              <a:extLst>
                <a:ext uri="{FF2B5EF4-FFF2-40B4-BE49-F238E27FC236}">
                  <a16:creationId xmlns:a16="http://schemas.microsoft.com/office/drawing/2014/main" id="{21E730D4-E222-4ADD-9E75-F92DB244E928}"/>
                </a:ext>
              </a:extLst>
            </p:cNvPr>
            <p:cNvSpPr/>
            <p:nvPr/>
          </p:nvSpPr>
          <p:spPr>
            <a:xfrm>
              <a:off x="2753308" y="1600707"/>
              <a:ext cx="977185" cy="242351"/>
            </a:xfrm>
            <a:prstGeom prst="wedgeRectCallout">
              <a:avLst>
                <a:gd name="adj1" fmla="val -58202"/>
                <a:gd name="adj2" fmla="val 39870"/>
              </a:avLst>
            </a:prstGeom>
            <a:solidFill>
              <a:schemeClr val="bg1"/>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800"/>
                </a:lnSpc>
              </a:pPr>
              <a:r>
                <a:rPr lang="en-US" sz="900">
                  <a:solidFill>
                    <a:srgbClr val="009DB0"/>
                  </a:solidFill>
                </a:rPr>
                <a:t>Improving the value of the offer with more products, but risks on UX</a:t>
              </a:r>
            </a:p>
          </p:txBody>
        </p:sp>
        <p:sp>
          <p:nvSpPr>
            <p:cNvPr id="63" name="Bulle narrative : rectangle 62">
              <a:extLst>
                <a:ext uri="{FF2B5EF4-FFF2-40B4-BE49-F238E27FC236}">
                  <a16:creationId xmlns:a16="http://schemas.microsoft.com/office/drawing/2014/main" id="{3EF6007A-EE65-439C-9F90-FA146E514229}"/>
                </a:ext>
              </a:extLst>
            </p:cNvPr>
            <p:cNvSpPr/>
            <p:nvPr/>
          </p:nvSpPr>
          <p:spPr>
            <a:xfrm>
              <a:off x="1475154" y="2376200"/>
              <a:ext cx="802035" cy="371798"/>
            </a:xfrm>
            <a:prstGeom prst="wedgeRectCallout">
              <a:avLst>
                <a:gd name="adj1" fmla="val 55521"/>
                <a:gd name="adj2" fmla="val -32397"/>
              </a:avLst>
            </a:prstGeom>
            <a:solidFill>
              <a:schemeClr val="bg1"/>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800"/>
                </a:lnSpc>
              </a:pPr>
              <a:r>
                <a:rPr lang="en-US" sz="900">
                  <a:solidFill>
                    <a:srgbClr val="009DB0"/>
                  </a:solidFill>
                </a:rPr>
                <a:t>Need to simplify the product offer in order to digitalize the UX through simplified operations</a:t>
              </a:r>
            </a:p>
          </p:txBody>
        </p:sp>
        <p:pic>
          <p:nvPicPr>
            <p:cNvPr id="65" name="Graphique 64" descr="Flèche : courbe légère">
              <a:extLst>
                <a:ext uri="{FF2B5EF4-FFF2-40B4-BE49-F238E27FC236}">
                  <a16:creationId xmlns:a16="http://schemas.microsoft.com/office/drawing/2014/main" id="{2BB8709A-6D86-4374-B3DD-E343BD30F8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84461">
              <a:off x="2254178" y="2229609"/>
              <a:ext cx="273647" cy="273647"/>
            </a:xfrm>
            <a:prstGeom prst="rect">
              <a:avLst/>
            </a:prstGeom>
          </p:spPr>
        </p:pic>
        <p:pic>
          <p:nvPicPr>
            <p:cNvPr id="67" name="Graphique 66" descr="Flèche : courbe légère">
              <a:extLst>
                <a:ext uri="{FF2B5EF4-FFF2-40B4-BE49-F238E27FC236}">
                  <a16:creationId xmlns:a16="http://schemas.microsoft.com/office/drawing/2014/main" id="{D7A75635-67B3-45B1-811C-2FAA8DBD08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3670599">
              <a:off x="2422443" y="1715768"/>
              <a:ext cx="273647" cy="273647"/>
            </a:xfrm>
            <a:prstGeom prst="rect">
              <a:avLst/>
            </a:prstGeom>
          </p:spPr>
        </p:pic>
        <p:sp>
          <p:nvSpPr>
            <p:cNvPr id="69" name="ZoneTexte 68">
              <a:extLst>
                <a:ext uri="{FF2B5EF4-FFF2-40B4-BE49-F238E27FC236}">
                  <a16:creationId xmlns:a16="http://schemas.microsoft.com/office/drawing/2014/main" id="{3F80D1A6-E342-40C9-B223-9FDCD797B46F}"/>
                </a:ext>
              </a:extLst>
            </p:cNvPr>
            <p:cNvSpPr txBox="1"/>
            <p:nvPr/>
          </p:nvSpPr>
          <p:spPr>
            <a:xfrm>
              <a:off x="1349575" y="2875171"/>
              <a:ext cx="290759" cy="139982"/>
            </a:xfrm>
            <a:prstGeom prst="rect">
              <a:avLst/>
            </a:prstGeom>
            <a:noFill/>
          </p:spPr>
          <p:txBody>
            <a:bodyPr wrap="square" rtlCol="0">
              <a:spAutoFit/>
            </a:bodyPr>
            <a:lstStyle/>
            <a:p>
              <a:r>
                <a:rPr lang="en-US" sz="1200">
                  <a:solidFill>
                    <a:srgbClr val="009DB0"/>
                  </a:solidFill>
                </a:rPr>
                <a:t>+</a:t>
              </a:r>
            </a:p>
          </p:txBody>
        </p:sp>
        <p:sp>
          <p:nvSpPr>
            <p:cNvPr id="71" name="ZoneTexte 70">
              <a:extLst>
                <a:ext uri="{FF2B5EF4-FFF2-40B4-BE49-F238E27FC236}">
                  <a16:creationId xmlns:a16="http://schemas.microsoft.com/office/drawing/2014/main" id="{1971E30A-D0D5-4D16-B700-849EA4B19FD5}"/>
                </a:ext>
              </a:extLst>
            </p:cNvPr>
            <p:cNvSpPr txBox="1"/>
            <p:nvPr/>
          </p:nvSpPr>
          <p:spPr>
            <a:xfrm>
              <a:off x="3455403" y="2875171"/>
              <a:ext cx="461047" cy="139982"/>
            </a:xfrm>
            <a:prstGeom prst="rect">
              <a:avLst/>
            </a:prstGeom>
            <a:noFill/>
          </p:spPr>
          <p:txBody>
            <a:bodyPr wrap="square" rtlCol="0">
              <a:spAutoFit/>
            </a:bodyPr>
            <a:lstStyle/>
            <a:p>
              <a:r>
                <a:rPr lang="en-US" sz="1200">
                  <a:solidFill>
                    <a:srgbClr val="009DB0"/>
                  </a:solidFill>
                </a:rPr>
                <a:t>+++</a:t>
              </a:r>
            </a:p>
          </p:txBody>
        </p:sp>
      </p:grpSp>
      <p:sp>
        <p:nvSpPr>
          <p:cNvPr id="84" name="Rectangle 83">
            <a:extLst>
              <a:ext uri="{FF2B5EF4-FFF2-40B4-BE49-F238E27FC236}">
                <a16:creationId xmlns:a16="http://schemas.microsoft.com/office/drawing/2014/main" id="{659E1AD8-F97B-42DC-A7A6-31FBD7C74221}"/>
              </a:ext>
            </a:extLst>
          </p:cNvPr>
          <p:cNvSpPr/>
          <p:nvPr/>
        </p:nvSpPr>
        <p:spPr bwMode="auto">
          <a:xfrm>
            <a:off x="1219398" y="5574914"/>
            <a:ext cx="8486398" cy="60055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b="1">
                <a:solidFill>
                  <a:srgbClr val="009DB0"/>
                </a:solidFill>
                <a:latin typeface="+mj-lt"/>
              </a:rPr>
              <a:t>CGPs</a:t>
            </a:r>
            <a:r>
              <a:rPr lang="en-US" sz="900">
                <a:latin typeface="+mj-lt"/>
              </a:rPr>
              <a:t> are on the </a:t>
            </a:r>
            <a:r>
              <a:rPr lang="en-US" sz="900" b="1">
                <a:solidFill>
                  <a:srgbClr val="009DB0"/>
                </a:solidFill>
                <a:latin typeface="+mj-lt"/>
              </a:rPr>
              <a:t>borderline</a:t>
            </a:r>
            <a:r>
              <a:rPr lang="en-US" sz="900">
                <a:latin typeface="+mj-lt"/>
              </a:rPr>
              <a:t> between a </a:t>
            </a:r>
            <a:r>
              <a:rPr lang="en-US" sz="900" b="1">
                <a:solidFill>
                  <a:srgbClr val="009DB0"/>
                </a:solidFill>
                <a:latin typeface="+mj-lt"/>
              </a:rPr>
              <a:t>diversified</a:t>
            </a:r>
            <a:r>
              <a:rPr lang="en-US" sz="900">
                <a:latin typeface="+mj-lt"/>
              </a:rPr>
              <a:t> </a:t>
            </a:r>
            <a:r>
              <a:rPr lang="en-US" sz="900" b="1">
                <a:solidFill>
                  <a:srgbClr val="009DB0"/>
                </a:solidFill>
                <a:latin typeface="+mj-lt"/>
              </a:rPr>
              <a:t>offer</a:t>
            </a:r>
            <a:r>
              <a:rPr lang="en-US" sz="900">
                <a:latin typeface="+mj-lt"/>
              </a:rPr>
              <a:t> and a fully </a:t>
            </a:r>
            <a:r>
              <a:rPr lang="en-US" sz="900" b="1">
                <a:solidFill>
                  <a:srgbClr val="009DB0"/>
                </a:solidFill>
                <a:latin typeface="+mj-lt"/>
              </a:rPr>
              <a:t>optimized</a:t>
            </a:r>
            <a:r>
              <a:rPr lang="en-US" sz="900">
                <a:latin typeface="+mj-lt"/>
              </a:rPr>
              <a:t> </a:t>
            </a:r>
            <a:r>
              <a:rPr lang="en-US" sz="900" b="1">
                <a:solidFill>
                  <a:srgbClr val="009DB0"/>
                </a:solidFill>
                <a:latin typeface="+mj-lt"/>
              </a:rPr>
              <a:t>digital</a:t>
            </a:r>
            <a:r>
              <a:rPr lang="en-US" sz="900">
                <a:latin typeface="+mj-lt"/>
              </a:rPr>
              <a:t> </a:t>
            </a:r>
            <a:r>
              <a:rPr lang="en-US" sz="900" b="1">
                <a:solidFill>
                  <a:srgbClr val="009DB0"/>
                </a:solidFill>
                <a:latin typeface="+mj-lt"/>
              </a:rPr>
              <a:t>UX</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900">
              <a:latin typeface="+mj-lt"/>
            </a:endParaRP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latin typeface="+mj-lt"/>
              </a:rPr>
              <a:t>The </a:t>
            </a:r>
            <a:r>
              <a:rPr lang="en-US" sz="900" b="1">
                <a:solidFill>
                  <a:srgbClr val="009DB0"/>
                </a:solidFill>
                <a:latin typeface="+mj-lt"/>
              </a:rPr>
              <a:t>improvement</a:t>
            </a:r>
            <a:r>
              <a:rPr lang="en-US" sz="900">
                <a:latin typeface="+mj-lt"/>
              </a:rPr>
              <a:t> of the online user experience coupled with a richer product offering will </a:t>
            </a:r>
            <a:r>
              <a:rPr lang="en-US" sz="900" b="1">
                <a:solidFill>
                  <a:srgbClr val="009DB0"/>
                </a:solidFill>
                <a:latin typeface="+mj-lt"/>
              </a:rPr>
              <a:t>mainly involve the ability of suppliers to simplify their management procedures</a:t>
            </a:r>
            <a:r>
              <a:rPr lang="en-US" sz="900">
                <a:latin typeface="+mj-lt"/>
              </a:rPr>
              <a:t>, improve </a:t>
            </a:r>
            <a:r>
              <a:rPr lang="en-US" sz="900" b="1">
                <a:solidFill>
                  <a:srgbClr val="009DB0"/>
                </a:solidFill>
                <a:latin typeface="+mj-lt"/>
              </a:rPr>
              <a:t>back-office</a:t>
            </a:r>
            <a:r>
              <a:rPr lang="en-US" sz="900">
                <a:latin typeface="+mj-lt"/>
              </a:rPr>
              <a:t> </a:t>
            </a:r>
            <a:r>
              <a:rPr lang="en-US" sz="900" b="1">
                <a:solidFill>
                  <a:srgbClr val="009DB0"/>
                </a:solidFill>
                <a:latin typeface="+mj-lt"/>
              </a:rPr>
              <a:t>responsiveness</a:t>
            </a:r>
            <a:r>
              <a:rPr lang="en-US" sz="900">
                <a:latin typeface="+mj-lt"/>
              </a:rPr>
              <a:t> and the </a:t>
            </a:r>
            <a:r>
              <a:rPr lang="en-US" sz="900" b="1">
                <a:solidFill>
                  <a:srgbClr val="009DB0"/>
                </a:solidFill>
                <a:latin typeface="+mj-lt"/>
              </a:rPr>
              <a:t>ability</a:t>
            </a:r>
            <a:r>
              <a:rPr lang="en-US" sz="900">
                <a:latin typeface="+mj-lt"/>
              </a:rPr>
              <a:t> to </a:t>
            </a:r>
            <a:r>
              <a:rPr lang="en-US" sz="900" b="1">
                <a:solidFill>
                  <a:srgbClr val="009DB0"/>
                </a:solidFill>
                <a:latin typeface="+mj-lt"/>
              </a:rPr>
              <a:t>adapt</a:t>
            </a:r>
            <a:r>
              <a:rPr lang="en-US" sz="900">
                <a:latin typeface="+mj-lt"/>
              </a:rPr>
              <a:t> to </a:t>
            </a:r>
            <a:r>
              <a:rPr lang="en-US" sz="900" b="1">
                <a:solidFill>
                  <a:srgbClr val="009DB0"/>
                </a:solidFill>
                <a:latin typeface="+mj-lt"/>
              </a:rPr>
              <a:t>complex</a:t>
            </a:r>
            <a:r>
              <a:rPr lang="en-US" sz="900">
                <a:latin typeface="+mj-lt"/>
              </a:rPr>
              <a:t> </a:t>
            </a:r>
            <a:r>
              <a:rPr lang="en-US" sz="900" b="1">
                <a:solidFill>
                  <a:srgbClr val="009DB0"/>
                </a:solidFill>
                <a:latin typeface="+mj-lt"/>
              </a:rPr>
              <a:t>situations</a:t>
            </a:r>
            <a:endParaRPr lang="en-US" sz="900">
              <a:latin typeface="+mj-lt"/>
            </a:endParaRPr>
          </a:p>
        </p:txBody>
      </p:sp>
      <p:sp>
        <p:nvSpPr>
          <p:cNvPr id="86" name="Rectangle 85">
            <a:extLst>
              <a:ext uri="{FF2B5EF4-FFF2-40B4-BE49-F238E27FC236}">
                <a16:creationId xmlns:a16="http://schemas.microsoft.com/office/drawing/2014/main" id="{1F0E9949-35BC-4171-9B54-44E19A50C0F9}"/>
              </a:ext>
            </a:extLst>
          </p:cNvPr>
          <p:cNvSpPr/>
          <p:nvPr/>
        </p:nvSpPr>
        <p:spPr bwMode="auto">
          <a:xfrm>
            <a:off x="109668" y="5562667"/>
            <a:ext cx="1020326" cy="6095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85725" algn="ctr" defTabSz="914400" rtl="0" eaLnBrk="1" fontAlgn="base" latinLnBrk="0" hangingPunct="1">
              <a:lnSpc>
                <a:spcPct val="100000"/>
              </a:lnSpc>
              <a:spcBef>
                <a:spcPct val="0"/>
              </a:spcBef>
              <a:spcAft>
                <a:spcPct val="0"/>
              </a:spcAft>
              <a:buClrTx/>
              <a:buSzTx/>
              <a:buFontTx/>
              <a:buNone/>
              <a:tabLst>
                <a:tab pos="0"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88" name="Triangle isocèle 32">
            <a:extLst>
              <a:ext uri="{FF2B5EF4-FFF2-40B4-BE49-F238E27FC236}">
                <a16:creationId xmlns:a16="http://schemas.microsoft.com/office/drawing/2014/main" id="{8CB68F82-8B90-4097-8313-EEE5947B934B}"/>
              </a:ext>
            </a:extLst>
          </p:cNvPr>
          <p:cNvSpPr/>
          <p:nvPr/>
        </p:nvSpPr>
        <p:spPr bwMode="auto">
          <a:xfrm rot="5400000">
            <a:off x="-93532" y="5755941"/>
            <a:ext cx="619459" cy="21306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graphicFrame>
        <p:nvGraphicFramePr>
          <p:cNvPr id="91" name="Chart 90">
            <a:extLst>
              <a:ext uri="{FF2B5EF4-FFF2-40B4-BE49-F238E27FC236}">
                <a16:creationId xmlns:a16="http://schemas.microsoft.com/office/drawing/2014/main" id="{BD4FBA19-C59B-4A63-B109-9C1471B64927}"/>
              </a:ext>
            </a:extLst>
          </p:cNvPr>
          <p:cNvGraphicFramePr/>
          <p:nvPr/>
        </p:nvGraphicFramePr>
        <p:xfrm>
          <a:off x="5502970" y="1844314"/>
          <a:ext cx="4669512" cy="3604749"/>
        </p:xfrm>
        <a:graphic>
          <a:graphicData uri="http://schemas.openxmlformats.org/drawingml/2006/chart">
            <c:chart xmlns:c="http://schemas.openxmlformats.org/drawingml/2006/chart" xmlns:r="http://schemas.openxmlformats.org/officeDocument/2006/relationships" r:id="rId13"/>
          </a:graphicData>
        </a:graphic>
      </p:graphicFrame>
      <p:cxnSp>
        <p:nvCxnSpPr>
          <p:cNvPr id="2" name="Straight Connector 1">
            <a:extLst>
              <a:ext uri="{FF2B5EF4-FFF2-40B4-BE49-F238E27FC236}">
                <a16:creationId xmlns:a16="http://schemas.microsoft.com/office/drawing/2014/main" id="{83D680E8-B9E8-49C0-895D-ECDD8ABAD251}"/>
              </a:ext>
            </a:extLst>
          </p:cNvPr>
          <p:cNvCxnSpPr>
            <a:cxnSpLocks/>
          </p:cNvCxnSpPr>
          <p:nvPr/>
        </p:nvCxnSpPr>
        <p:spPr>
          <a:xfrm>
            <a:off x="322728" y="1435938"/>
            <a:ext cx="4837747"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717CE9-A2B7-44DC-9D73-711320C56C31}"/>
              </a:ext>
            </a:extLst>
          </p:cNvPr>
          <p:cNvCxnSpPr>
            <a:cxnSpLocks/>
          </p:cNvCxnSpPr>
          <p:nvPr/>
        </p:nvCxnSpPr>
        <p:spPr>
          <a:xfrm>
            <a:off x="5568033" y="1435938"/>
            <a:ext cx="3998138"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68" name="ZoneTexte 25">
            <a:extLst>
              <a:ext uri="{FF2B5EF4-FFF2-40B4-BE49-F238E27FC236}">
                <a16:creationId xmlns:a16="http://schemas.microsoft.com/office/drawing/2014/main" id="{66761CFB-870F-4005-BF6F-B39FD60AACF9}"/>
              </a:ext>
            </a:extLst>
          </p:cNvPr>
          <p:cNvSpPr txBox="1"/>
          <p:nvPr/>
        </p:nvSpPr>
        <p:spPr>
          <a:xfrm>
            <a:off x="742532" y="1243060"/>
            <a:ext cx="3998138" cy="375421"/>
          </a:xfrm>
          <a:prstGeom prst="rect">
            <a:avLst/>
          </a:prstGeom>
          <a:solidFill>
            <a:schemeClr val="bg1"/>
          </a:solidFill>
        </p:spPr>
        <p:txBody>
          <a:bodyPr wrap="square" rtlCol="0">
            <a:noAutofit/>
          </a:bodyPr>
          <a:lstStyle/>
          <a:p>
            <a:pPr algn="ctr"/>
            <a:r>
              <a:rPr lang="en-US" sz="1100" b="1">
                <a:solidFill>
                  <a:srgbClr val="009DB0"/>
                </a:solidFill>
              </a:rPr>
              <a:t>Trade-off between product sophistication and digital user experience</a:t>
            </a:r>
            <a:endParaRPr lang="en-US" sz="1100" b="1" baseline="30000">
              <a:solidFill>
                <a:srgbClr val="009DB0"/>
              </a:solidFill>
            </a:endParaRPr>
          </a:p>
        </p:txBody>
      </p:sp>
      <p:sp>
        <p:nvSpPr>
          <p:cNvPr id="81" name="ZoneTexte 25">
            <a:extLst>
              <a:ext uri="{FF2B5EF4-FFF2-40B4-BE49-F238E27FC236}">
                <a16:creationId xmlns:a16="http://schemas.microsoft.com/office/drawing/2014/main" id="{0DF65B22-9563-4F4B-84A2-C49C583A5C46}"/>
              </a:ext>
            </a:extLst>
          </p:cNvPr>
          <p:cNvSpPr txBox="1"/>
          <p:nvPr/>
        </p:nvSpPr>
        <p:spPr>
          <a:xfrm>
            <a:off x="5841419" y="1137213"/>
            <a:ext cx="3451367" cy="576062"/>
          </a:xfrm>
          <a:prstGeom prst="rect">
            <a:avLst/>
          </a:prstGeom>
          <a:solidFill>
            <a:schemeClr val="bg1"/>
          </a:solidFill>
        </p:spPr>
        <p:txBody>
          <a:bodyPr wrap="square" rtlCol="0">
            <a:noAutofit/>
          </a:bodyPr>
          <a:lstStyle/>
          <a:p>
            <a:pPr algn="ctr"/>
            <a:r>
              <a:rPr lang="en-US" sz="1100" b="1">
                <a:solidFill>
                  <a:srgbClr val="009DB0"/>
                </a:solidFill>
              </a:rPr>
              <a:t>Main areas for digital UX improvement according to CGPs in their relationship with asset providers (2017)</a:t>
            </a:r>
            <a:r>
              <a:rPr lang="en-US" sz="1100" b="1" baseline="30000">
                <a:solidFill>
                  <a:srgbClr val="009DB0"/>
                </a:solidFill>
              </a:rPr>
              <a:t>1</a:t>
            </a:r>
          </a:p>
        </p:txBody>
      </p:sp>
      <p:sp>
        <p:nvSpPr>
          <p:cNvPr id="8" name="Espace réservé du texte 2">
            <a:extLst>
              <a:ext uri="{FF2B5EF4-FFF2-40B4-BE49-F238E27FC236}">
                <a16:creationId xmlns:a16="http://schemas.microsoft.com/office/drawing/2014/main" id="{1F4D23A3-8F63-4FC0-9AEE-734A0F8BBF46}"/>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1. Pericles/</a:t>
            </a:r>
            <a:r>
              <a:rPr lang="en-US" sz="600" i="1" kern="0" err="1">
                <a:latin typeface="+mn-lt"/>
              </a:rPr>
              <a:t>L’argus</a:t>
            </a:r>
            <a:r>
              <a:rPr lang="en-US" sz="600" i="1" kern="0">
                <a:latin typeface="+mn-lt"/>
              </a:rPr>
              <a:t> de </a:t>
            </a:r>
            <a:r>
              <a:rPr lang="en-US" sz="600" i="1" kern="0" err="1">
                <a:latin typeface="+mn-lt"/>
              </a:rPr>
              <a:t>l’assurance</a:t>
            </a:r>
            <a:endParaRPr lang="en-US" sz="600" i="1" kern="0">
              <a:latin typeface="+mn-lt"/>
            </a:endParaRPr>
          </a:p>
        </p:txBody>
      </p:sp>
    </p:spTree>
    <p:extLst>
      <p:ext uri="{BB962C8B-B14F-4D97-AF65-F5344CB8AC3E}">
        <p14:creationId xmlns:p14="http://schemas.microsoft.com/office/powerpoint/2010/main" val="1738490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b="1">
                <a:solidFill>
                  <a:srgbClr val="009DB0"/>
                </a:solidFill>
                <a:latin typeface="+mj-lt"/>
              </a:rPr>
              <a:t>Customers’ expectations regarding wealth management services</a:t>
            </a:r>
          </a:p>
          <a:p>
            <a:pPr marL="355600" indent="-228600">
              <a:spcBef>
                <a:spcPts val="1200"/>
              </a:spcBef>
              <a:buFont typeface="+mj-lt"/>
              <a:buAutoNum type="arabicPeriod"/>
            </a:pPr>
            <a:r>
              <a:rPr lang="en-US" sz="1100">
                <a:latin typeface="+mj-lt"/>
              </a:rPr>
              <a:t>Overview of customers’ journeys for mass market, mass and core affluent</a:t>
            </a:r>
          </a:p>
          <a:p>
            <a:pPr marL="355600" indent="-228600">
              <a:spcBef>
                <a:spcPts val="1200"/>
              </a:spcBef>
              <a:buFont typeface="+mj-lt"/>
              <a:buAutoNum type="arabicPeriod"/>
            </a:pPr>
            <a:r>
              <a:rPr lang="en-US" sz="1100">
                <a:latin typeface="+mj-lt"/>
              </a:rPr>
              <a:t>Focus on CG’s performance in terms of customer acquisition and online visibility</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4119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4319993"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6271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C2A2B2-A533-40F2-A2DB-5040CD0B6C18}"/>
              </a:ext>
            </a:extLst>
          </p:cNvPr>
          <p:cNvSpPr/>
          <p:nvPr/>
        </p:nvSpPr>
        <p:spPr>
          <a:xfrm>
            <a:off x="1552353" y="1573619"/>
            <a:ext cx="6912960" cy="30480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hart 20">
            <a:extLst>
              <a:ext uri="{FF2B5EF4-FFF2-40B4-BE49-F238E27FC236}">
                <a16:creationId xmlns:a16="http://schemas.microsoft.com/office/drawing/2014/main" id="{2408F1BD-A1C0-4DEE-94E4-D25B03F886C2}"/>
              </a:ext>
            </a:extLst>
          </p:cNvPr>
          <p:cNvGraphicFramePr/>
          <p:nvPr>
            <p:extLst>
              <p:ext uri="{D42A27DB-BD31-4B8C-83A1-F6EECF244321}">
                <p14:modId xmlns:p14="http://schemas.microsoft.com/office/powerpoint/2010/main" val="2473019243"/>
              </p:ext>
            </p:extLst>
          </p:nvPr>
        </p:nvGraphicFramePr>
        <p:xfrm>
          <a:off x="1440686" y="1441839"/>
          <a:ext cx="7024627" cy="324273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re 1">
            <a:extLst>
              <a:ext uri="{FF2B5EF4-FFF2-40B4-BE49-F238E27FC236}">
                <a16:creationId xmlns:a16="http://schemas.microsoft.com/office/drawing/2014/main" id="{FB8E4CB3-F3AC-44B0-A090-C4689BC19263}"/>
              </a:ext>
            </a:extLst>
          </p:cNvPr>
          <p:cNvSpPr>
            <a:spLocks noGrp="1"/>
          </p:cNvSpPr>
          <p:nvPr>
            <p:ph type="ctrTitle"/>
          </p:nvPr>
        </p:nvSpPr>
        <p:spPr/>
        <p:txBody>
          <a:bodyPr/>
          <a:lstStyle/>
          <a:p>
            <a:r>
              <a:rPr lang="en-US" sz="1300">
                <a:latin typeface="+mn-lt"/>
              </a:rPr>
              <a:t>Offering</a:t>
            </a:r>
            <a:r>
              <a:rPr lang="en-US" sz="1300">
                <a:solidFill>
                  <a:srgbClr val="00ABB9"/>
                </a:solidFill>
                <a:latin typeface="+mn-lt"/>
              </a:rPr>
              <a:t> </a:t>
            </a:r>
            <a:r>
              <a:rPr lang="en-US" sz="1300">
                <a:latin typeface="+mn-lt"/>
              </a:rPr>
              <a:t>a</a:t>
            </a:r>
            <a:r>
              <a:rPr lang="en-US" sz="1300">
                <a:solidFill>
                  <a:srgbClr val="00ABB9"/>
                </a:solidFill>
                <a:latin typeface="+mn-lt"/>
              </a:rPr>
              <a:t> state-of-the-art digital UX </a:t>
            </a:r>
            <a:r>
              <a:rPr lang="en-US" sz="1300">
                <a:latin typeface="+mn-lt"/>
              </a:rPr>
              <a:t>today is key to </a:t>
            </a:r>
            <a:r>
              <a:rPr lang="en-US" sz="1300">
                <a:solidFill>
                  <a:srgbClr val="00ABB9"/>
                </a:solidFill>
                <a:latin typeface="+mn-lt"/>
              </a:rPr>
              <a:t>secure CG’s long-term growth </a:t>
            </a:r>
            <a:r>
              <a:rPr lang="en-US" sz="1300">
                <a:latin typeface="+mn-lt"/>
              </a:rPr>
              <a:t>as customer’s expectations are evolving rapidly</a:t>
            </a:r>
            <a:endParaRPr lang="en-US" sz="1300"/>
          </a:p>
        </p:txBody>
      </p:sp>
      <p:sp>
        <p:nvSpPr>
          <p:cNvPr id="11" name="Espace réservé du texte 2">
            <a:extLst>
              <a:ext uri="{FF2B5EF4-FFF2-40B4-BE49-F238E27FC236}">
                <a16:creationId xmlns:a16="http://schemas.microsoft.com/office/drawing/2014/main" id="{56387906-4463-4312-8ADA-8D5C1E841D93}"/>
              </a:ext>
            </a:extLst>
          </p:cNvPr>
          <p:cNvSpPr txBox="1">
            <a:spLocks/>
          </p:cNvSpPr>
          <p:nvPr/>
        </p:nvSpPr>
        <p:spPr>
          <a:xfrm>
            <a:off x="0" y="6577200"/>
            <a:ext cx="517858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Kantar TNS 2017, Nalo website, Statista</a:t>
            </a:r>
          </a:p>
        </p:txBody>
      </p:sp>
      <p:cxnSp>
        <p:nvCxnSpPr>
          <p:cNvPr id="23" name="Straight Connector 5">
            <a:extLst>
              <a:ext uri="{FF2B5EF4-FFF2-40B4-BE49-F238E27FC236}">
                <a16:creationId xmlns:a16="http://schemas.microsoft.com/office/drawing/2014/main" id="{A158794F-1DC7-4DE7-9EA7-6245A351AD6B}"/>
              </a:ext>
            </a:extLst>
          </p:cNvPr>
          <p:cNvCxnSpPr>
            <a:cxnSpLocks/>
          </p:cNvCxnSpPr>
          <p:nvPr/>
        </p:nvCxnSpPr>
        <p:spPr bwMode="auto">
          <a:xfrm>
            <a:off x="208593" y="1030228"/>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 name="TextBox 10">
            <a:extLst>
              <a:ext uri="{FF2B5EF4-FFF2-40B4-BE49-F238E27FC236}">
                <a16:creationId xmlns:a16="http://schemas.microsoft.com/office/drawing/2014/main" id="{30E9CF81-CA6B-4167-B8DC-A5C293B8D624}"/>
              </a:ext>
            </a:extLst>
          </p:cNvPr>
          <p:cNvSpPr txBox="1"/>
          <p:nvPr/>
        </p:nvSpPr>
        <p:spPr>
          <a:xfrm>
            <a:off x="2500689" y="873499"/>
            <a:ext cx="4619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Indicative proportion of clients by age in France, 2020</a:t>
            </a:r>
          </a:p>
        </p:txBody>
      </p:sp>
      <p:sp>
        <p:nvSpPr>
          <p:cNvPr id="27" name="Rectangle 26">
            <a:extLst>
              <a:ext uri="{FF2B5EF4-FFF2-40B4-BE49-F238E27FC236}">
                <a16:creationId xmlns:a16="http://schemas.microsoft.com/office/drawing/2014/main" id="{B1FE912C-8961-4714-97CE-989DFE1FF033}"/>
              </a:ext>
            </a:extLst>
          </p:cNvPr>
          <p:cNvSpPr/>
          <p:nvPr/>
        </p:nvSpPr>
        <p:spPr bwMode="auto">
          <a:xfrm>
            <a:off x="109470" y="5580688"/>
            <a:ext cx="1020326" cy="709741"/>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29" name="Rectangle 28">
            <a:extLst>
              <a:ext uri="{FF2B5EF4-FFF2-40B4-BE49-F238E27FC236}">
                <a16:creationId xmlns:a16="http://schemas.microsoft.com/office/drawing/2014/main" id="{3C906B12-EBA1-495D-990F-B6E29E5CBED8}"/>
              </a:ext>
            </a:extLst>
          </p:cNvPr>
          <p:cNvSpPr/>
          <p:nvPr/>
        </p:nvSpPr>
        <p:spPr bwMode="auto">
          <a:xfrm>
            <a:off x="1219003" y="5577423"/>
            <a:ext cx="8486398" cy="71636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a:t>By</a:t>
            </a:r>
            <a:r>
              <a:rPr lang="en-US" sz="900" b="1">
                <a:solidFill>
                  <a:srgbClr val="009DB0"/>
                </a:solidFill>
              </a:rPr>
              <a:t> targeting </a:t>
            </a:r>
            <a:r>
              <a:rPr lang="en-US" sz="1000"/>
              <a:t>a</a:t>
            </a:r>
            <a:r>
              <a:rPr lang="en-US" sz="900" b="1">
                <a:solidFill>
                  <a:srgbClr val="009DB0"/>
                </a:solidFill>
              </a:rPr>
              <a:t> younger customer base, the </a:t>
            </a:r>
            <a:r>
              <a:rPr lang="en-US" sz="900" b="1" err="1">
                <a:solidFill>
                  <a:srgbClr val="009DB0"/>
                </a:solidFill>
              </a:rPr>
              <a:t>robo</a:t>
            </a:r>
            <a:r>
              <a:rPr lang="en-US" sz="900" b="1">
                <a:solidFill>
                  <a:srgbClr val="009DB0"/>
                </a:solidFill>
              </a:rPr>
              <a:t>-advisors capture </a:t>
            </a:r>
            <a:r>
              <a:rPr lang="en-US" sz="1000"/>
              <a:t>the</a:t>
            </a:r>
            <a:r>
              <a:rPr lang="en-US" sz="900" b="1">
                <a:solidFill>
                  <a:srgbClr val="009DB0"/>
                </a:solidFill>
              </a:rPr>
              <a:t> future customers </a:t>
            </a:r>
            <a:r>
              <a:rPr lang="en-US" sz="1000"/>
              <a:t>of</a:t>
            </a:r>
            <a:r>
              <a:rPr lang="en-US" sz="900" b="1">
                <a:solidFill>
                  <a:srgbClr val="009DB0"/>
                </a:solidFill>
              </a:rPr>
              <a:t> </a:t>
            </a:r>
            <a:r>
              <a:rPr lang="en-US" sz="1000"/>
              <a:t>the</a:t>
            </a:r>
            <a:r>
              <a:rPr lang="en-US" sz="900" b="1">
                <a:solidFill>
                  <a:srgbClr val="009DB0"/>
                </a:solidFill>
              </a:rPr>
              <a:t> CGPs </a:t>
            </a:r>
            <a:r>
              <a:rPr lang="en-US" sz="1000"/>
              <a:t>with</a:t>
            </a:r>
            <a:r>
              <a:rPr lang="en-US" sz="900" b="1">
                <a:solidFill>
                  <a:srgbClr val="009DB0"/>
                </a:solidFill>
              </a:rPr>
              <a:t> </a:t>
            </a:r>
            <a:r>
              <a:rPr lang="en-US" sz="1000"/>
              <a:t>a digitalized offer on which the CGPs are not yet mature</a:t>
            </a:r>
          </a:p>
          <a:p>
            <a:pPr marL="171450" indent="-171450">
              <a:buClr>
                <a:schemeClr val="tx1"/>
              </a:buClr>
              <a:buFont typeface="Arial" panose="020B0604020202020204" pitchFamily="34" charset="0"/>
              <a:buChar char="•"/>
            </a:pPr>
            <a:r>
              <a:rPr lang="en-US" sz="1000"/>
              <a:t>The challenge for the </a:t>
            </a:r>
            <a:r>
              <a:rPr lang="en-US" sz="900" b="1">
                <a:solidFill>
                  <a:srgbClr val="009DB0"/>
                </a:solidFill>
              </a:rPr>
              <a:t>CGPs</a:t>
            </a:r>
            <a:r>
              <a:rPr lang="en-US" sz="1000"/>
              <a:t> is to </a:t>
            </a:r>
            <a:r>
              <a:rPr lang="en-US" sz="900" b="1">
                <a:solidFill>
                  <a:srgbClr val="009DB0"/>
                </a:solidFill>
              </a:rPr>
              <a:t>develop</a:t>
            </a:r>
            <a:r>
              <a:rPr lang="en-US" sz="1000"/>
              <a:t> their </a:t>
            </a:r>
            <a:r>
              <a:rPr lang="en-US" sz="900" b="1">
                <a:solidFill>
                  <a:srgbClr val="009DB0"/>
                </a:solidFill>
              </a:rPr>
              <a:t>customer</a:t>
            </a:r>
            <a:r>
              <a:rPr lang="en-US" sz="1000"/>
              <a:t> </a:t>
            </a:r>
            <a:r>
              <a:rPr lang="en-US" sz="900" b="1">
                <a:solidFill>
                  <a:srgbClr val="009DB0"/>
                </a:solidFill>
              </a:rPr>
              <a:t>journey</a:t>
            </a:r>
            <a:r>
              <a:rPr lang="en-US" sz="1000"/>
              <a:t> with a </a:t>
            </a:r>
            <a:r>
              <a:rPr lang="en-US" sz="900" b="1">
                <a:solidFill>
                  <a:srgbClr val="009DB0"/>
                </a:solidFill>
              </a:rPr>
              <a:t>more</a:t>
            </a:r>
            <a:r>
              <a:rPr lang="en-US" sz="1000"/>
              <a:t> </a:t>
            </a:r>
            <a:r>
              <a:rPr lang="en-US" sz="900" b="1">
                <a:solidFill>
                  <a:srgbClr val="009DB0"/>
                </a:solidFill>
              </a:rPr>
              <a:t>digital</a:t>
            </a:r>
            <a:r>
              <a:rPr lang="en-US" sz="1000"/>
              <a:t> </a:t>
            </a:r>
            <a:r>
              <a:rPr lang="en-US" sz="900" b="1">
                <a:solidFill>
                  <a:srgbClr val="009DB0"/>
                </a:solidFill>
              </a:rPr>
              <a:t>offer</a:t>
            </a:r>
            <a:r>
              <a:rPr lang="en-US" sz="1000"/>
              <a:t> in order to </a:t>
            </a:r>
            <a:r>
              <a:rPr lang="en-US" sz="900" b="1">
                <a:solidFill>
                  <a:srgbClr val="009DB0"/>
                </a:solidFill>
              </a:rPr>
              <a:t>meet</a:t>
            </a:r>
            <a:r>
              <a:rPr lang="en-US" sz="1000"/>
              <a:t> </a:t>
            </a:r>
            <a:r>
              <a:rPr lang="en-US" sz="900" b="1">
                <a:solidFill>
                  <a:srgbClr val="009DB0"/>
                </a:solidFill>
              </a:rPr>
              <a:t>the</a:t>
            </a:r>
            <a:r>
              <a:rPr lang="en-US" sz="1000"/>
              <a:t> </a:t>
            </a:r>
            <a:r>
              <a:rPr lang="en-US" sz="900" b="1">
                <a:solidFill>
                  <a:srgbClr val="009DB0"/>
                </a:solidFill>
              </a:rPr>
              <a:t>changing</a:t>
            </a:r>
            <a:r>
              <a:rPr lang="en-US" sz="1000"/>
              <a:t> </a:t>
            </a:r>
            <a:r>
              <a:rPr lang="en-US" sz="900" b="1">
                <a:solidFill>
                  <a:srgbClr val="009DB0"/>
                </a:solidFill>
              </a:rPr>
              <a:t>needs</a:t>
            </a:r>
            <a:r>
              <a:rPr lang="en-US" sz="1000"/>
              <a:t> of their </a:t>
            </a:r>
            <a:r>
              <a:rPr lang="en-US" sz="900" b="1">
                <a:solidFill>
                  <a:srgbClr val="009DB0"/>
                </a:solidFill>
              </a:rPr>
              <a:t>future</a:t>
            </a:r>
            <a:r>
              <a:rPr lang="en-US" sz="1000"/>
              <a:t> </a:t>
            </a:r>
            <a:r>
              <a:rPr lang="en-US" sz="900" b="1">
                <a:solidFill>
                  <a:srgbClr val="009DB0"/>
                </a:solidFill>
              </a:rPr>
              <a:t>customers </a:t>
            </a:r>
            <a:r>
              <a:rPr lang="en-US" sz="1000"/>
              <a:t>and capture the </a:t>
            </a:r>
            <a:r>
              <a:rPr lang="en-US" sz="1000" err="1"/>
              <a:t>robo</a:t>
            </a:r>
            <a:r>
              <a:rPr lang="en-US" sz="1000"/>
              <a:t>-advisor's clients when they become wealthier</a:t>
            </a:r>
          </a:p>
        </p:txBody>
      </p:sp>
      <p:sp>
        <p:nvSpPr>
          <p:cNvPr id="31" name="Triangle isocèle 30">
            <a:extLst>
              <a:ext uri="{FF2B5EF4-FFF2-40B4-BE49-F238E27FC236}">
                <a16:creationId xmlns:a16="http://schemas.microsoft.com/office/drawing/2014/main" id="{882312D9-1613-45A6-83A2-F59C7BE4CA92}"/>
              </a:ext>
            </a:extLst>
          </p:cNvPr>
          <p:cNvSpPr/>
          <p:nvPr/>
        </p:nvSpPr>
        <p:spPr bwMode="auto">
          <a:xfrm rot="5400000">
            <a:off x="-145677" y="5835834"/>
            <a:ext cx="709742"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5" name="Bulle narrative : rectangle 34">
            <a:extLst>
              <a:ext uri="{FF2B5EF4-FFF2-40B4-BE49-F238E27FC236}">
                <a16:creationId xmlns:a16="http://schemas.microsoft.com/office/drawing/2014/main" id="{E0331690-9076-48BE-B796-FF9E1DC861E0}"/>
              </a:ext>
            </a:extLst>
          </p:cNvPr>
          <p:cNvSpPr/>
          <p:nvPr/>
        </p:nvSpPr>
        <p:spPr bwMode="auto">
          <a:xfrm>
            <a:off x="2087919" y="4621666"/>
            <a:ext cx="1442525" cy="790260"/>
          </a:xfrm>
          <a:prstGeom prst="wedgeRectCallout">
            <a:avLst>
              <a:gd name="adj1" fmla="val 38448"/>
              <a:gd name="adj2" fmla="val -85100"/>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u="none" strike="noStrike" cap="none" normalizeH="0" baseline="0">
                <a:ln>
                  <a:noFill/>
                </a:ln>
                <a:solidFill>
                  <a:schemeClr val="tx1"/>
                </a:solidFill>
                <a:effectLst/>
              </a:rPr>
              <a:t>The average age of </a:t>
            </a:r>
            <a:r>
              <a:rPr lang="en-US" sz="900" b="1" err="1">
                <a:solidFill>
                  <a:srgbClr val="009DB0"/>
                </a:solidFill>
              </a:rPr>
              <a:t>robo</a:t>
            </a:r>
            <a:r>
              <a:rPr lang="en-US" sz="900" b="1">
                <a:solidFill>
                  <a:srgbClr val="009DB0"/>
                </a:solidFill>
              </a:rPr>
              <a:t>-advisors</a:t>
            </a:r>
            <a:r>
              <a:rPr kumimoji="0" lang="en-US" sz="1000" b="0" u="none" strike="noStrike" cap="none" normalizeH="0" baseline="0">
                <a:ln>
                  <a:noFill/>
                </a:ln>
                <a:solidFill>
                  <a:schemeClr val="tx1"/>
                </a:solidFill>
                <a:effectLst/>
              </a:rPr>
              <a:t> </a:t>
            </a:r>
            <a:r>
              <a:rPr lang="en-US" sz="900" b="1">
                <a:solidFill>
                  <a:srgbClr val="009DB0"/>
                </a:solidFill>
              </a:rPr>
              <a:t>customers</a:t>
            </a:r>
            <a:r>
              <a:rPr kumimoji="0" lang="en-US" sz="1000" b="0" u="none" strike="noStrike" cap="none" normalizeH="0" baseline="0">
                <a:ln>
                  <a:noFill/>
                </a:ln>
                <a:solidFill>
                  <a:schemeClr val="tx1"/>
                </a:solidFill>
                <a:effectLst/>
              </a:rPr>
              <a:t> is </a:t>
            </a:r>
            <a:r>
              <a:rPr lang="en-US" sz="900" b="1">
                <a:solidFill>
                  <a:srgbClr val="009DB0"/>
                </a:solidFill>
              </a:rPr>
              <a:t>40</a:t>
            </a:r>
            <a:r>
              <a:rPr kumimoji="0" lang="en-US" sz="1000" b="0" u="none" strike="noStrike" cap="none" normalizeH="0" baseline="0">
                <a:ln>
                  <a:noFill/>
                </a:ln>
                <a:solidFill>
                  <a:schemeClr val="tx1"/>
                </a:solidFill>
                <a:effectLst/>
              </a:rPr>
              <a:t> </a:t>
            </a:r>
            <a:r>
              <a:rPr lang="en-US" sz="900" b="1">
                <a:solidFill>
                  <a:srgbClr val="009DB0"/>
                </a:solidFill>
              </a:rPr>
              <a:t>years</a:t>
            </a:r>
            <a:r>
              <a:rPr kumimoji="0" lang="en-US" sz="1000" b="0" u="none" strike="noStrike" cap="none" normalizeH="0" baseline="0">
                <a:ln>
                  <a:noFill/>
                </a:ln>
                <a:solidFill>
                  <a:schemeClr val="tx1"/>
                </a:solidFill>
                <a:effectLst/>
              </a:rPr>
              <a:t> </a:t>
            </a:r>
            <a:r>
              <a:rPr lang="en-US" sz="900" b="1">
                <a:solidFill>
                  <a:srgbClr val="009DB0"/>
                </a:solidFill>
              </a:rPr>
              <a:t>old</a:t>
            </a:r>
            <a:r>
              <a:rPr kumimoji="0" lang="en-US" sz="1000" b="0" u="none" strike="noStrike" cap="none" normalizeH="0" baseline="0">
                <a:ln>
                  <a:noFill/>
                </a:ln>
                <a:solidFill>
                  <a:schemeClr val="tx1"/>
                </a:solidFill>
                <a:effectLst/>
              </a:rPr>
              <a:t> (60% executives)</a:t>
            </a:r>
          </a:p>
        </p:txBody>
      </p:sp>
      <p:sp>
        <p:nvSpPr>
          <p:cNvPr id="20" name="Bulle narrative : rectangle 34">
            <a:extLst>
              <a:ext uri="{FF2B5EF4-FFF2-40B4-BE49-F238E27FC236}">
                <a16:creationId xmlns:a16="http://schemas.microsoft.com/office/drawing/2014/main" id="{23144733-C490-4629-AFBE-328AC5EE79E1}"/>
              </a:ext>
            </a:extLst>
          </p:cNvPr>
          <p:cNvSpPr/>
          <p:nvPr/>
        </p:nvSpPr>
        <p:spPr bwMode="auto">
          <a:xfrm>
            <a:off x="6101119" y="4621666"/>
            <a:ext cx="1442525" cy="790260"/>
          </a:xfrm>
          <a:prstGeom prst="wedgeRectCallout">
            <a:avLst>
              <a:gd name="adj1" fmla="val -39027"/>
              <a:gd name="adj2" fmla="val -92600"/>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u="none" strike="noStrike" cap="none" normalizeH="0" baseline="0">
                <a:ln>
                  <a:noFill/>
                </a:ln>
                <a:solidFill>
                  <a:schemeClr val="tx1"/>
                </a:solidFill>
                <a:effectLst/>
              </a:rPr>
              <a:t>the average age of the </a:t>
            </a:r>
            <a:r>
              <a:rPr lang="en-US" sz="900" b="1">
                <a:solidFill>
                  <a:srgbClr val="009DB0"/>
                </a:solidFill>
              </a:rPr>
              <a:t>CGPs</a:t>
            </a:r>
            <a:r>
              <a:rPr kumimoji="0" lang="en-US" sz="1000" b="0" u="none" strike="noStrike" cap="none" normalizeH="0" baseline="0">
                <a:ln>
                  <a:noFill/>
                </a:ln>
                <a:solidFill>
                  <a:schemeClr val="tx1"/>
                </a:solidFill>
                <a:effectLst/>
              </a:rPr>
              <a:t>' </a:t>
            </a:r>
            <a:r>
              <a:rPr lang="en-US" sz="900" b="1">
                <a:solidFill>
                  <a:srgbClr val="009DB0"/>
                </a:solidFill>
              </a:rPr>
              <a:t>customers</a:t>
            </a:r>
            <a:r>
              <a:rPr kumimoji="0" lang="en-US" sz="1000" b="0" u="none" strike="noStrike" cap="none" normalizeH="0" baseline="0">
                <a:ln>
                  <a:noFill/>
                </a:ln>
                <a:solidFill>
                  <a:schemeClr val="tx1"/>
                </a:solidFill>
                <a:effectLst/>
              </a:rPr>
              <a:t> is </a:t>
            </a:r>
            <a:r>
              <a:rPr lang="en-US" sz="900" b="1">
                <a:solidFill>
                  <a:srgbClr val="009DB0"/>
                </a:solidFill>
              </a:rPr>
              <a:t>60</a:t>
            </a:r>
            <a:r>
              <a:rPr kumimoji="0" lang="en-US" sz="1000" b="0" u="none" strike="noStrike" cap="none" normalizeH="0" baseline="0">
                <a:ln>
                  <a:noFill/>
                </a:ln>
                <a:solidFill>
                  <a:schemeClr val="tx1"/>
                </a:solidFill>
                <a:effectLst/>
              </a:rPr>
              <a:t> </a:t>
            </a:r>
            <a:r>
              <a:rPr lang="en-US" sz="900" b="1">
                <a:solidFill>
                  <a:srgbClr val="009DB0"/>
                </a:solidFill>
              </a:rPr>
              <a:t>years</a:t>
            </a:r>
            <a:r>
              <a:rPr kumimoji="0" lang="en-US" sz="1000" b="0" u="none" strike="noStrike" cap="none" normalizeH="0" baseline="0">
                <a:ln>
                  <a:noFill/>
                </a:ln>
                <a:solidFill>
                  <a:schemeClr val="tx1"/>
                </a:solidFill>
                <a:effectLst/>
              </a:rPr>
              <a:t> </a:t>
            </a:r>
            <a:r>
              <a:rPr lang="en-US" sz="900" b="1">
                <a:solidFill>
                  <a:srgbClr val="009DB0"/>
                </a:solidFill>
              </a:rPr>
              <a:t>old</a:t>
            </a:r>
            <a:r>
              <a:rPr kumimoji="0" lang="en-US" sz="1000" b="0" u="none" strike="noStrike" cap="none" normalizeH="0" baseline="0">
                <a:ln>
                  <a:noFill/>
                </a:ln>
                <a:solidFill>
                  <a:schemeClr val="tx1"/>
                </a:solidFill>
                <a:effectLst/>
              </a:rPr>
              <a:t> (48% of executives)</a:t>
            </a:r>
          </a:p>
        </p:txBody>
      </p:sp>
      <p:sp>
        <p:nvSpPr>
          <p:cNvPr id="8" name="Freeform: Shape 7">
            <a:extLst>
              <a:ext uri="{FF2B5EF4-FFF2-40B4-BE49-F238E27FC236}">
                <a16:creationId xmlns:a16="http://schemas.microsoft.com/office/drawing/2014/main" id="{C37BAAB1-4FDD-41AB-8EC0-6B56DE08248C}"/>
              </a:ext>
            </a:extLst>
          </p:cNvPr>
          <p:cNvSpPr/>
          <p:nvPr/>
        </p:nvSpPr>
        <p:spPr>
          <a:xfrm>
            <a:off x="3039533" y="1771907"/>
            <a:ext cx="5300134" cy="2165093"/>
          </a:xfrm>
          <a:custGeom>
            <a:avLst/>
            <a:gdLst>
              <a:gd name="connsiteX0" fmla="*/ 0 w 5300134"/>
              <a:gd name="connsiteY0" fmla="*/ 1944960 h 2165093"/>
              <a:gd name="connsiteX1" fmla="*/ 999067 w 5300134"/>
              <a:gd name="connsiteY1" fmla="*/ 1665560 h 2165093"/>
              <a:gd name="connsiteX2" fmla="*/ 1938867 w 5300134"/>
              <a:gd name="connsiteY2" fmla="*/ 353226 h 2165093"/>
              <a:gd name="connsiteX3" fmla="*/ 3124200 w 5300134"/>
              <a:gd name="connsiteY3" fmla="*/ 56893 h 2165093"/>
              <a:gd name="connsiteX4" fmla="*/ 4097867 w 5300134"/>
              <a:gd name="connsiteY4" fmla="*/ 1284560 h 2165093"/>
              <a:gd name="connsiteX5" fmla="*/ 5300134 w 5300134"/>
              <a:gd name="connsiteY5" fmla="*/ 2165093 h 216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0134" h="2165093">
                <a:moveTo>
                  <a:pt x="0" y="1944960"/>
                </a:moveTo>
                <a:cubicBezTo>
                  <a:pt x="337961" y="1937904"/>
                  <a:pt x="675923" y="1930849"/>
                  <a:pt x="999067" y="1665560"/>
                </a:cubicBezTo>
                <a:cubicBezTo>
                  <a:pt x="1322211" y="1400271"/>
                  <a:pt x="1584678" y="621337"/>
                  <a:pt x="1938867" y="353226"/>
                </a:cubicBezTo>
                <a:cubicBezTo>
                  <a:pt x="2293056" y="85115"/>
                  <a:pt x="2764367" y="-98329"/>
                  <a:pt x="3124200" y="56893"/>
                </a:cubicBezTo>
                <a:cubicBezTo>
                  <a:pt x="3484033" y="212115"/>
                  <a:pt x="3735211" y="933193"/>
                  <a:pt x="4097867" y="1284560"/>
                </a:cubicBezTo>
                <a:cubicBezTo>
                  <a:pt x="4460523" y="1635927"/>
                  <a:pt x="4880328" y="1900510"/>
                  <a:pt x="5300134" y="2165093"/>
                </a:cubicBezTo>
              </a:path>
            </a:pathLst>
          </a:cu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DF809B0-2219-4F1F-889D-EF2670DA17D4}"/>
              </a:ext>
            </a:extLst>
          </p:cNvPr>
          <p:cNvSpPr/>
          <p:nvPr/>
        </p:nvSpPr>
        <p:spPr>
          <a:xfrm>
            <a:off x="1794933" y="2042244"/>
            <a:ext cx="6087534" cy="1852423"/>
          </a:xfrm>
          <a:custGeom>
            <a:avLst/>
            <a:gdLst>
              <a:gd name="connsiteX0" fmla="*/ 0 w 6087534"/>
              <a:gd name="connsiteY0" fmla="*/ 328423 h 1852423"/>
              <a:gd name="connsiteX1" fmla="*/ 1024467 w 6087534"/>
              <a:gd name="connsiteY1" fmla="*/ 23623 h 1852423"/>
              <a:gd name="connsiteX2" fmla="*/ 2192867 w 6087534"/>
              <a:gd name="connsiteY2" fmla="*/ 887223 h 1852423"/>
              <a:gd name="connsiteX3" fmla="*/ 3132667 w 6087534"/>
              <a:gd name="connsiteY3" fmla="*/ 1700023 h 1852423"/>
              <a:gd name="connsiteX4" fmla="*/ 4258734 w 6087534"/>
              <a:gd name="connsiteY4" fmla="*/ 1742356 h 1852423"/>
              <a:gd name="connsiteX5" fmla="*/ 5003800 w 6087534"/>
              <a:gd name="connsiteY5" fmla="*/ 1640756 h 1852423"/>
              <a:gd name="connsiteX6" fmla="*/ 6087534 w 6087534"/>
              <a:gd name="connsiteY6" fmla="*/ 1852423 h 185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534" h="1852423">
                <a:moveTo>
                  <a:pt x="0" y="328423"/>
                </a:moveTo>
                <a:cubicBezTo>
                  <a:pt x="329494" y="129456"/>
                  <a:pt x="658989" y="-69510"/>
                  <a:pt x="1024467" y="23623"/>
                </a:cubicBezTo>
                <a:cubicBezTo>
                  <a:pt x="1389945" y="116756"/>
                  <a:pt x="1841500" y="607823"/>
                  <a:pt x="2192867" y="887223"/>
                </a:cubicBezTo>
                <a:cubicBezTo>
                  <a:pt x="2544234" y="1166623"/>
                  <a:pt x="2788356" y="1557501"/>
                  <a:pt x="3132667" y="1700023"/>
                </a:cubicBezTo>
                <a:cubicBezTo>
                  <a:pt x="3476978" y="1842545"/>
                  <a:pt x="3946879" y="1752234"/>
                  <a:pt x="4258734" y="1742356"/>
                </a:cubicBezTo>
                <a:cubicBezTo>
                  <a:pt x="4570589" y="1732478"/>
                  <a:pt x="4699000" y="1622412"/>
                  <a:pt x="5003800" y="1640756"/>
                </a:cubicBezTo>
                <a:cubicBezTo>
                  <a:pt x="5308600" y="1659101"/>
                  <a:pt x="5698067" y="1755762"/>
                  <a:pt x="6087534" y="18524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2BA8AE-9C5D-4C5D-9D80-03B684B6BDD6}"/>
              </a:ext>
            </a:extLst>
          </p:cNvPr>
          <p:cNvSpPr txBox="1"/>
          <p:nvPr/>
        </p:nvSpPr>
        <p:spPr>
          <a:xfrm>
            <a:off x="3638349" y="2054330"/>
            <a:ext cx="878996" cy="230832"/>
          </a:xfrm>
          <a:prstGeom prst="rect">
            <a:avLst/>
          </a:prstGeom>
          <a:noFill/>
        </p:spPr>
        <p:txBody>
          <a:bodyPr wrap="square" rtlCol="0">
            <a:spAutoFit/>
          </a:bodyPr>
          <a:lstStyle/>
          <a:p>
            <a:r>
              <a:rPr lang="en-US" sz="900">
                <a:solidFill>
                  <a:srgbClr val="009DB0"/>
                </a:solidFill>
              </a:rPr>
              <a:t>5 + 5 years</a:t>
            </a:r>
          </a:p>
        </p:txBody>
      </p:sp>
      <p:sp>
        <p:nvSpPr>
          <p:cNvPr id="6" name="Arrow: Right 5">
            <a:extLst>
              <a:ext uri="{FF2B5EF4-FFF2-40B4-BE49-F238E27FC236}">
                <a16:creationId xmlns:a16="http://schemas.microsoft.com/office/drawing/2014/main" id="{6C1DC483-0A63-4375-86F4-FB09E4457430}"/>
              </a:ext>
            </a:extLst>
          </p:cNvPr>
          <p:cNvSpPr/>
          <p:nvPr/>
        </p:nvSpPr>
        <p:spPr>
          <a:xfrm>
            <a:off x="3638349" y="2232653"/>
            <a:ext cx="981777" cy="366168"/>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115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a:xfrm>
            <a:off x="584516" y="116632"/>
            <a:ext cx="8704340" cy="576064"/>
          </a:xfrm>
        </p:spPr>
        <p:txBody>
          <a:bodyPr/>
          <a:lstStyle/>
          <a:p>
            <a:r>
              <a:rPr lang="en-US" sz="1300">
                <a:latin typeface="+mn-lt"/>
              </a:rPr>
              <a:t>CGP’s </a:t>
            </a:r>
            <a:r>
              <a:rPr lang="en-US" sz="1300">
                <a:solidFill>
                  <a:srgbClr val="009DB0"/>
                </a:solidFill>
                <a:latin typeface="+mn-lt"/>
              </a:rPr>
              <a:t>customer</a:t>
            </a:r>
            <a:r>
              <a:rPr lang="en-US" sz="1300">
                <a:solidFill>
                  <a:schemeClr val="tx2"/>
                </a:solidFill>
                <a:latin typeface="+mn-lt"/>
              </a:rPr>
              <a:t> </a:t>
            </a:r>
            <a:r>
              <a:rPr lang="en-US" sz="1300">
                <a:solidFill>
                  <a:srgbClr val="009DB0"/>
                </a:solidFill>
                <a:latin typeface="+mn-lt"/>
              </a:rPr>
              <a:t>journey</a:t>
            </a:r>
            <a:r>
              <a:rPr lang="en-US" sz="1300">
                <a:solidFill>
                  <a:schemeClr val="tx2"/>
                </a:solidFill>
                <a:latin typeface="+mn-lt"/>
              </a:rPr>
              <a:t> </a:t>
            </a:r>
            <a:r>
              <a:rPr lang="en-US" sz="1300">
                <a:latin typeface="+mn-lt"/>
              </a:rPr>
              <a:t>is made up of a direct or indirect </a:t>
            </a:r>
            <a:r>
              <a:rPr lang="en-US" sz="1300">
                <a:solidFill>
                  <a:srgbClr val="009DB0"/>
                </a:solidFill>
                <a:latin typeface="+mn-lt"/>
              </a:rPr>
              <a:t>contact</a:t>
            </a:r>
            <a:r>
              <a:rPr lang="en-US" sz="1300">
                <a:solidFill>
                  <a:schemeClr val="tx2"/>
                </a:solidFill>
                <a:latin typeface="+mn-lt"/>
              </a:rPr>
              <a:t> </a:t>
            </a:r>
            <a:r>
              <a:rPr lang="en-US" sz="1300">
                <a:solidFill>
                  <a:srgbClr val="009DB0"/>
                </a:solidFill>
                <a:latin typeface="+mn-lt"/>
              </a:rPr>
              <a:t>phase</a:t>
            </a:r>
            <a:r>
              <a:rPr lang="en-US" sz="1300">
                <a:latin typeface="+mn-lt"/>
              </a:rPr>
              <a:t>, a </a:t>
            </a:r>
            <a:r>
              <a:rPr lang="en-US" sz="1300">
                <a:solidFill>
                  <a:srgbClr val="009DB0"/>
                </a:solidFill>
                <a:latin typeface="+mn-lt"/>
              </a:rPr>
              <a:t>conversion</a:t>
            </a:r>
            <a:r>
              <a:rPr lang="en-US" sz="1300">
                <a:solidFill>
                  <a:schemeClr val="tx2"/>
                </a:solidFill>
                <a:latin typeface="+mn-lt"/>
              </a:rPr>
              <a:t> </a:t>
            </a:r>
            <a:r>
              <a:rPr lang="en-US" sz="1300">
                <a:solidFill>
                  <a:srgbClr val="009DB0"/>
                </a:solidFill>
                <a:latin typeface="+mn-lt"/>
              </a:rPr>
              <a:t>phase</a:t>
            </a:r>
            <a:r>
              <a:rPr lang="en-US" sz="1300">
                <a:solidFill>
                  <a:schemeClr val="tx2"/>
                </a:solidFill>
                <a:latin typeface="+mn-lt"/>
              </a:rPr>
              <a:t> </a:t>
            </a:r>
            <a:r>
              <a:rPr lang="en-US" sz="1300">
                <a:latin typeface="+mn-lt"/>
              </a:rPr>
              <a:t>and a </a:t>
            </a:r>
            <a:r>
              <a:rPr lang="en-US" sz="1300">
                <a:solidFill>
                  <a:srgbClr val="009DB0"/>
                </a:solidFill>
                <a:latin typeface="+mn-lt"/>
              </a:rPr>
              <a:t>management</a:t>
            </a:r>
            <a:r>
              <a:rPr lang="en-US" sz="1300">
                <a:solidFill>
                  <a:schemeClr val="tx2"/>
                </a:solidFill>
                <a:latin typeface="+mn-lt"/>
              </a:rPr>
              <a:t> </a:t>
            </a:r>
            <a:r>
              <a:rPr lang="en-US" sz="1300">
                <a:solidFill>
                  <a:srgbClr val="009DB0"/>
                </a:solidFill>
                <a:latin typeface="+mn-lt"/>
              </a:rPr>
              <a:t>phase</a:t>
            </a:r>
            <a:r>
              <a:rPr lang="en-US" sz="1300">
                <a:solidFill>
                  <a:schemeClr val="tx2"/>
                </a:solidFill>
                <a:latin typeface="+mn-lt"/>
              </a:rPr>
              <a:t> </a:t>
            </a:r>
            <a:r>
              <a:rPr lang="en-US" sz="1300">
                <a:latin typeface="+mn-lt"/>
              </a:rPr>
              <a:t>in which the client </a:t>
            </a:r>
            <a:r>
              <a:rPr lang="en-US" sz="1300">
                <a:solidFill>
                  <a:srgbClr val="009DB0"/>
                </a:solidFill>
                <a:latin typeface="+mn-lt"/>
              </a:rPr>
              <a:t>follows-up</a:t>
            </a:r>
            <a:r>
              <a:rPr lang="en-US" sz="1300">
                <a:latin typeface="+mn-lt"/>
              </a:rPr>
              <a:t> and makes patrimonial strategic </a:t>
            </a:r>
            <a:r>
              <a:rPr lang="en-US" sz="1300">
                <a:solidFill>
                  <a:srgbClr val="009DB0"/>
                </a:solidFill>
                <a:latin typeface="+mn-lt"/>
              </a:rPr>
              <a:t>arbitrations</a:t>
            </a:r>
          </a:p>
        </p:txBody>
      </p:sp>
      <p:cxnSp>
        <p:nvCxnSpPr>
          <p:cNvPr id="154" name="Straight Connector 5">
            <a:extLst>
              <a:ext uri="{FF2B5EF4-FFF2-40B4-BE49-F238E27FC236}">
                <a16:creationId xmlns:a16="http://schemas.microsoft.com/office/drawing/2014/main" id="{10554822-16F3-4E5B-99CB-BCBFC1094080}"/>
              </a:ext>
            </a:extLst>
          </p:cNvPr>
          <p:cNvCxnSpPr>
            <a:cxnSpLocks/>
          </p:cNvCxnSpPr>
          <p:nvPr/>
        </p:nvCxnSpPr>
        <p:spPr bwMode="auto">
          <a:xfrm>
            <a:off x="584516" y="934934"/>
            <a:ext cx="879475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0" name="TextBox 10">
            <a:extLst>
              <a:ext uri="{FF2B5EF4-FFF2-40B4-BE49-F238E27FC236}">
                <a16:creationId xmlns:a16="http://schemas.microsoft.com/office/drawing/2014/main" id="{86A6A74D-2A2B-485E-AC3F-F5C51A7D69BB}"/>
              </a:ext>
            </a:extLst>
          </p:cNvPr>
          <p:cNvSpPr txBox="1"/>
          <p:nvPr/>
        </p:nvSpPr>
        <p:spPr>
          <a:xfrm>
            <a:off x="2500689" y="778205"/>
            <a:ext cx="4619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CGP’s customer journey</a:t>
            </a:r>
          </a:p>
        </p:txBody>
      </p:sp>
      <p:sp>
        <p:nvSpPr>
          <p:cNvPr id="3" name="Flèche : pentagone 154">
            <a:extLst>
              <a:ext uri="{FF2B5EF4-FFF2-40B4-BE49-F238E27FC236}">
                <a16:creationId xmlns:a16="http://schemas.microsoft.com/office/drawing/2014/main" id="{71D67CA7-836B-49CB-92B4-118A227BA6E4}"/>
              </a:ext>
            </a:extLst>
          </p:cNvPr>
          <p:cNvSpPr/>
          <p:nvPr/>
        </p:nvSpPr>
        <p:spPr>
          <a:xfrm>
            <a:off x="934439" y="1571041"/>
            <a:ext cx="2772000" cy="180723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First contact with mass and core affluent and (U)HNWI </a:t>
            </a:r>
            <a:r>
              <a:rPr lang="en-US" sz="900">
                <a:solidFill>
                  <a:schemeClr val="tx1"/>
                </a:solidFill>
                <a:ea typeface="Verdana" panose="020B0604030504040204" pitchFamily="34" charset="0"/>
              </a:rPr>
              <a:t>is mainly </a:t>
            </a:r>
            <a:r>
              <a:rPr lang="en-US" sz="900" b="1">
                <a:solidFill>
                  <a:srgbClr val="009DB0"/>
                </a:solidFill>
                <a:cs typeface="Arial" pitchFamily="34" charset="0"/>
              </a:rPr>
              <a:t>indirect</a:t>
            </a:r>
            <a:r>
              <a:rPr lang="en-US" sz="900">
                <a:solidFill>
                  <a:schemeClr val="tx1"/>
                </a:solidFill>
                <a:ea typeface="Verdana" panose="020B0604030504040204" pitchFamily="34" charset="0"/>
              </a:rPr>
              <a:t> and made through </a:t>
            </a:r>
            <a:r>
              <a:rPr lang="en-US" sz="900" b="1">
                <a:solidFill>
                  <a:srgbClr val="009DB0"/>
                </a:solidFill>
                <a:cs typeface="Arial" pitchFamily="34" charset="0"/>
              </a:rPr>
              <a:t>recommendations</a:t>
            </a:r>
            <a:r>
              <a:rPr lang="en-US" sz="900">
                <a:solidFill>
                  <a:schemeClr val="tx1"/>
                </a:solidFill>
                <a:ea typeface="Verdana" panose="020B0604030504040204" pitchFamily="34" charset="0"/>
              </a:rPr>
              <a:t> from the personal network and </a:t>
            </a:r>
            <a:r>
              <a:rPr lang="en-US" sz="900" b="1">
                <a:solidFill>
                  <a:srgbClr val="009DB0"/>
                </a:solidFill>
                <a:cs typeface="Arial" pitchFamily="34" charset="0"/>
              </a:rPr>
              <a:t>prescriptions</a:t>
            </a:r>
            <a:r>
              <a:rPr lang="en-US" sz="900" b="1">
                <a:solidFill>
                  <a:schemeClr val="tx2"/>
                </a:solidFill>
                <a:cs typeface="Arial" pitchFamily="34" charset="0"/>
              </a:rPr>
              <a:t> </a:t>
            </a:r>
            <a:r>
              <a:rPr lang="en-US" sz="900">
                <a:solidFill>
                  <a:schemeClr val="tx1"/>
                </a:solidFill>
                <a:ea typeface="Verdana" panose="020B0604030504040204" pitchFamily="34" charset="0"/>
              </a:rPr>
              <a:t>(e.g., lawyer, accountants,…)</a:t>
            </a:r>
          </a:p>
          <a:p>
            <a:pPr marL="171450" indent="-171450" defTabSz="990546" fontAlgn="auto">
              <a:lnSpc>
                <a:spcPts val="1000"/>
              </a:lnSpc>
              <a:spcBef>
                <a:spcPts val="0"/>
              </a:spcBef>
              <a:spcAft>
                <a:spcPts val="0"/>
              </a:spcAft>
              <a:buClr>
                <a:srgbClr val="6C6C6C"/>
              </a:buClr>
              <a:buFont typeface="Arial" panose="020B0604020202020204" pitchFamily="34" charset="0"/>
              <a:buChar char="•"/>
            </a:pPr>
            <a:endParaRPr lang="en-US" sz="900" b="1">
              <a:solidFill>
                <a:schemeClr val="tx2"/>
              </a:solidFill>
              <a:cs typeface="Arial" pitchFamily="34" charset="0"/>
            </a:endParaRPr>
          </a:p>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First</a:t>
            </a:r>
            <a:r>
              <a:rPr lang="en-US" sz="900" b="1">
                <a:solidFill>
                  <a:schemeClr val="tx2"/>
                </a:solidFill>
                <a:cs typeface="Arial" pitchFamily="34" charset="0"/>
              </a:rPr>
              <a:t> </a:t>
            </a:r>
            <a:r>
              <a:rPr lang="en-US" sz="900" b="1">
                <a:solidFill>
                  <a:srgbClr val="009DB0"/>
                </a:solidFill>
                <a:cs typeface="Arial" pitchFamily="34" charset="0"/>
              </a:rPr>
              <a:t>contact</a:t>
            </a:r>
            <a:r>
              <a:rPr lang="en-US" sz="900" b="1">
                <a:solidFill>
                  <a:schemeClr val="tx2"/>
                </a:solidFill>
                <a:cs typeface="Arial" pitchFamily="34" charset="0"/>
              </a:rPr>
              <a:t> </a:t>
            </a:r>
            <a:r>
              <a:rPr lang="en-US" sz="900" b="1">
                <a:solidFill>
                  <a:srgbClr val="009DB0"/>
                </a:solidFill>
                <a:cs typeface="Arial" pitchFamily="34" charset="0"/>
              </a:rPr>
              <a:t>with</a:t>
            </a:r>
            <a:r>
              <a:rPr lang="en-US" sz="900" b="1">
                <a:solidFill>
                  <a:schemeClr val="tx2"/>
                </a:solidFill>
                <a:cs typeface="Arial" pitchFamily="34" charset="0"/>
              </a:rPr>
              <a:t> </a:t>
            </a:r>
            <a:r>
              <a:rPr lang="en-US" sz="900" b="1">
                <a:solidFill>
                  <a:srgbClr val="009DB0"/>
                </a:solidFill>
                <a:cs typeface="Arial" pitchFamily="34" charset="0"/>
              </a:rPr>
              <a:t>mass</a:t>
            </a:r>
            <a:r>
              <a:rPr lang="en-US" sz="900" b="1">
                <a:solidFill>
                  <a:schemeClr val="tx2"/>
                </a:solidFill>
                <a:cs typeface="Arial" pitchFamily="34" charset="0"/>
              </a:rPr>
              <a:t> </a:t>
            </a:r>
            <a:r>
              <a:rPr lang="en-US" sz="900">
                <a:solidFill>
                  <a:schemeClr val="tx1"/>
                </a:solidFill>
                <a:ea typeface="Verdana" panose="020B0604030504040204" pitchFamily="34" charset="0"/>
              </a:rPr>
              <a:t>market is mainly </a:t>
            </a:r>
            <a:r>
              <a:rPr lang="en-US" sz="900" b="1">
                <a:solidFill>
                  <a:srgbClr val="009DB0"/>
                </a:solidFill>
                <a:cs typeface="Arial" pitchFamily="34" charset="0"/>
              </a:rPr>
              <a:t>initiated</a:t>
            </a:r>
            <a:r>
              <a:rPr lang="en-US" sz="900" b="1">
                <a:solidFill>
                  <a:schemeClr val="tx2"/>
                </a:solidFill>
                <a:cs typeface="Arial" pitchFamily="34" charset="0"/>
              </a:rPr>
              <a:t> </a:t>
            </a:r>
            <a:r>
              <a:rPr lang="en-US" sz="900" b="1">
                <a:solidFill>
                  <a:srgbClr val="009DB0"/>
                </a:solidFill>
                <a:cs typeface="Arial" pitchFamily="34" charset="0"/>
              </a:rPr>
              <a:t>by</a:t>
            </a:r>
            <a:r>
              <a:rPr lang="en-US" sz="900" b="1">
                <a:solidFill>
                  <a:schemeClr val="tx2"/>
                </a:solidFill>
                <a:cs typeface="Arial" pitchFamily="34" charset="0"/>
              </a:rPr>
              <a:t> </a:t>
            </a:r>
            <a:r>
              <a:rPr lang="en-US" sz="900" b="1">
                <a:solidFill>
                  <a:srgbClr val="009DB0"/>
                </a:solidFill>
                <a:cs typeface="Arial" pitchFamily="34" charset="0"/>
              </a:rPr>
              <a:t>the</a:t>
            </a:r>
            <a:r>
              <a:rPr lang="en-US" sz="900" b="1">
                <a:solidFill>
                  <a:schemeClr val="tx2"/>
                </a:solidFill>
                <a:cs typeface="Arial" pitchFamily="34" charset="0"/>
              </a:rPr>
              <a:t> </a:t>
            </a:r>
            <a:r>
              <a:rPr lang="en-US" sz="900" b="1">
                <a:solidFill>
                  <a:srgbClr val="009DB0"/>
                </a:solidFill>
                <a:cs typeface="Arial" pitchFamily="34" charset="0"/>
              </a:rPr>
              <a:t>prospect</a:t>
            </a:r>
            <a:r>
              <a:rPr lang="en-US" sz="900" b="1">
                <a:solidFill>
                  <a:schemeClr val="tx2"/>
                </a:solidFill>
                <a:cs typeface="Arial" pitchFamily="34" charset="0"/>
              </a:rPr>
              <a:t> </a:t>
            </a:r>
            <a:r>
              <a:rPr lang="en-US" sz="900">
                <a:solidFill>
                  <a:schemeClr val="tx1"/>
                </a:solidFill>
                <a:ea typeface="Verdana" panose="020B0604030504040204" pitchFamily="34" charset="0"/>
              </a:rPr>
              <a:t>through</a:t>
            </a:r>
            <a:r>
              <a:rPr lang="en-US" sz="900" b="1">
                <a:solidFill>
                  <a:schemeClr val="tx2"/>
                </a:solidFill>
                <a:cs typeface="Arial" pitchFamily="34" charset="0"/>
              </a:rPr>
              <a:t> </a:t>
            </a:r>
            <a:r>
              <a:rPr lang="en-US" sz="900" b="1">
                <a:solidFill>
                  <a:srgbClr val="009DB0"/>
                </a:solidFill>
                <a:cs typeface="Arial" pitchFamily="34" charset="0"/>
              </a:rPr>
              <a:t>direct</a:t>
            </a:r>
            <a:r>
              <a:rPr lang="en-US" sz="900" b="1">
                <a:solidFill>
                  <a:schemeClr val="tx2"/>
                </a:solidFill>
                <a:cs typeface="Arial" pitchFamily="34" charset="0"/>
              </a:rPr>
              <a:t> </a:t>
            </a:r>
            <a:r>
              <a:rPr lang="en-US" sz="900" b="1">
                <a:solidFill>
                  <a:srgbClr val="009DB0"/>
                </a:solidFill>
                <a:cs typeface="Arial" pitchFamily="34" charset="0"/>
              </a:rPr>
              <a:t>digital</a:t>
            </a:r>
            <a:r>
              <a:rPr lang="en-US" sz="900" b="1">
                <a:solidFill>
                  <a:schemeClr val="tx2"/>
                </a:solidFill>
                <a:cs typeface="Arial" pitchFamily="34" charset="0"/>
              </a:rPr>
              <a:t> </a:t>
            </a:r>
            <a:r>
              <a:rPr lang="en-US" sz="900" b="1">
                <a:solidFill>
                  <a:srgbClr val="009DB0"/>
                </a:solidFill>
                <a:cs typeface="Arial" pitchFamily="34" charset="0"/>
              </a:rPr>
              <a:t>channels</a:t>
            </a:r>
            <a:r>
              <a:rPr lang="en-US" sz="900" b="1">
                <a:solidFill>
                  <a:schemeClr val="tx2"/>
                </a:solidFill>
                <a:cs typeface="Arial" pitchFamily="34" charset="0"/>
              </a:rPr>
              <a:t> </a:t>
            </a:r>
            <a:r>
              <a:rPr lang="en-US" sz="900">
                <a:solidFill>
                  <a:schemeClr val="tx1"/>
                </a:solidFill>
                <a:ea typeface="Verdana" panose="020B0604030504040204" pitchFamily="34" charset="0"/>
              </a:rPr>
              <a:t>(e.g., website, mobile app,…) or by </a:t>
            </a:r>
            <a:r>
              <a:rPr lang="en-US" sz="900" b="1">
                <a:solidFill>
                  <a:srgbClr val="009DB0"/>
                </a:solidFill>
                <a:cs typeface="Arial" pitchFamily="34" charset="0"/>
              </a:rPr>
              <a:t>solicitation</a:t>
            </a:r>
            <a:r>
              <a:rPr lang="en-US" sz="900" b="1">
                <a:solidFill>
                  <a:schemeClr val="tx2"/>
                </a:solidFill>
                <a:cs typeface="Arial" pitchFamily="34" charset="0"/>
              </a:rPr>
              <a:t> </a:t>
            </a:r>
            <a:r>
              <a:rPr lang="en-US" sz="900" b="1">
                <a:solidFill>
                  <a:srgbClr val="009DB0"/>
                </a:solidFill>
                <a:cs typeface="Arial" pitchFamily="34" charset="0"/>
              </a:rPr>
              <a:t>from</a:t>
            </a:r>
            <a:r>
              <a:rPr lang="en-US" sz="900" b="1">
                <a:solidFill>
                  <a:schemeClr val="tx2"/>
                </a:solidFill>
                <a:cs typeface="Arial" pitchFamily="34" charset="0"/>
              </a:rPr>
              <a:t> </a:t>
            </a:r>
            <a:r>
              <a:rPr lang="en-US" sz="900" b="1">
                <a:solidFill>
                  <a:srgbClr val="009DB0"/>
                </a:solidFill>
                <a:cs typeface="Arial" pitchFamily="34" charset="0"/>
              </a:rPr>
              <a:t>a</a:t>
            </a:r>
            <a:r>
              <a:rPr lang="en-US" sz="900" b="1">
                <a:solidFill>
                  <a:schemeClr val="tx2"/>
                </a:solidFill>
                <a:cs typeface="Arial" pitchFamily="34" charset="0"/>
              </a:rPr>
              <a:t> </a:t>
            </a:r>
            <a:r>
              <a:rPr lang="en-US" sz="900" b="1">
                <a:solidFill>
                  <a:srgbClr val="009DB0"/>
                </a:solidFill>
                <a:cs typeface="Arial" pitchFamily="34" charset="0"/>
              </a:rPr>
              <a:t>CGP</a:t>
            </a:r>
            <a:r>
              <a:rPr lang="en-US" sz="900" b="1">
                <a:solidFill>
                  <a:schemeClr val="tx2"/>
                </a:solidFill>
                <a:cs typeface="Arial" pitchFamily="34" charset="0"/>
              </a:rPr>
              <a:t> </a:t>
            </a:r>
            <a:r>
              <a:rPr lang="en-US" sz="900">
                <a:solidFill>
                  <a:schemeClr val="tx1"/>
                </a:solidFill>
                <a:ea typeface="Verdana" panose="020B0604030504040204" pitchFamily="34" charset="0"/>
              </a:rPr>
              <a:t>(e.g., sponsored advertising, email,…)</a:t>
            </a:r>
          </a:p>
        </p:txBody>
      </p:sp>
      <p:sp>
        <p:nvSpPr>
          <p:cNvPr id="85" name="Flèche : pentagone 154">
            <a:extLst>
              <a:ext uri="{FF2B5EF4-FFF2-40B4-BE49-F238E27FC236}">
                <a16:creationId xmlns:a16="http://schemas.microsoft.com/office/drawing/2014/main" id="{2A08ABA0-35FA-4D8E-A7A4-8F41824976EA}"/>
              </a:ext>
            </a:extLst>
          </p:cNvPr>
          <p:cNvSpPr/>
          <p:nvPr/>
        </p:nvSpPr>
        <p:spPr>
          <a:xfrm>
            <a:off x="3781869" y="1571041"/>
            <a:ext cx="2771999" cy="180723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Definition of the asset management strategy </a:t>
            </a:r>
            <a:r>
              <a:rPr lang="en-US" sz="900">
                <a:solidFill>
                  <a:schemeClr val="tx1"/>
                </a:solidFill>
                <a:ea typeface="Verdana" panose="020B0604030504040204" pitchFamily="34" charset="0"/>
              </a:rPr>
              <a:t>after an in-depth </a:t>
            </a:r>
            <a:r>
              <a:rPr lang="en-US" sz="900">
                <a:solidFill>
                  <a:schemeClr val="tx1"/>
                </a:solidFill>
                <a:cs typeface="Arial" pitchFamily="34" charset="0"/>
              </a:rPr>
              <a:t>a</a:t>
            </a:r>
            <a:r>
              <a:rPr lang="en-US" sz="900">
                <a:solidFill>
                  <a:schemeClr val="tx1"/>
                </a:solidFill>
                <a:ea typeface="Verdana" panose="020B0604030504040204" pitchFamily="34" charset="0"/>
              </a:rPr>
              <a:t>nalysis of the</a:t>
            </a:r>
            <a:r>
              <a:rPr lang="en-US" sz="900" b="1">
                <a:solidFill>
                  <a:schemeClr val="tx2"/>
                </a:solidFill>
                <a:cs typeface="Arial" pitchFamily="34" charset="0"/>
              </a:rPr>
              <a:t> </a:t>
            </a:r>
            <a:r>
              <a:rPr lang="en-US" sz="900" b="1">
                <a:solidFill>
                  <a:srgbClr val="009DB0"/>
                </a:solidFill>
                <a:cs typeface="Arial" pitchFamily="34" charset="0"/>
              </a:rPr>
              <a:t>client’s</a:t>
            </a:r>
            <a:r>
              <a:rPr lang="en-US" sz="900" b="1">
                <a:solidFill>
                  <a:schemeClr val="tx2"/>
                </a:solidFill>
                <a:cs typeface="Arial" pitchFamily="34" charset="0"/>
              </a:rPr>
              <a:t> </a:t>
            </a:r>
            <a:r>
              <a:rPr lang="en-US" sz="900" b="1">
                <a:solidFill>
                  <a:srgbClr val="009DB0"/>
                </a:solidFill>
                <a:cs typeface="Arial" pitchFamily="34" charset="0"/>
              </a:rPr>
              <a:t>needs</a:t>
            </a:r>
            <a:endParaRPr lang="en-US" sz="900">
              <a:solidFill>
                <a:srgbClr val="009DB0"/>
              </a:solidFill>
              <a:ea typeface="Verdana" panose="020B0604030504040204" pitchFamily="34" charset="0"/>
            </a:endParaRPr>
          </a:p>
          <a:p>
            <a:pPr marL="171450" indent="-171450" defTabSz="990546" fontAlgn="auto">
              <a:spcBef>
                <a:spcPts val="0"/>
              </a:spcBef>
              <a:spcAft>
                <a:spcPts val="0"/>
              </a:spcAft>
              <a:buClr>
                <a:srgbClr val="6C6C6C"/>
              </a:buClr>
              <a:buFont typeface="Arial" panose="020B0604020202020204" pitchFamily="34" charset="0"/>
              <a:buChar char="•"/>
            </a:pPr>
            <a:endParaRPr lang="en-US" sz="900" b="1">
              <a:solidFill>
                <a:schemeClr val="tx2"/>
              </a:solidFill>
              <a:cs typeface="Arial" pitchFamily="34" charset="0"/>
            </a:endParaRPr>
          </a:p>
          <a:p>
            <a:pPr marL="171450" indent="-171450" defTabSz="990546" fontAlgn="auto">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Sharing</a:t>
            </a:r>
            <a:r>
              <a:rPr lang="en-US" sz="900" b="1">
                <a:solidFill>
                  <a:schemeClr val="tx2"/>
                </a:solidFill>
                <a:cs typeface="Arial" pitchFamily="34" charset="0"/>
              </a:rPr>
              <a:t> </a:t>
            </a:r>
            <a:r>
              <a:rPr lang="en-US" sz="900">
                <a:solidFill>
                  <a:schemeClr val="tx1"/>
                </a:solidFill>
                <a:ea typeface="Verdana" panose="020B0604030504040204" pitchFamily="34" charset="0"/>
              </a:rPr>
              <a:t>and</a:t>
            </a:r>
            <a:r>
              <a:rPr lang="en-US" sz="900" b="1">
                <a:solidFill>
                  <a:schemeClr val="tx2"/>
                </a:solidFill>
                <a:cs typeface="Arial" pitchFamily="34" charset="0"/>
              </a:rPr>
              <a:t> </a:t>
            </a:r>
            <a:r>
              <a:rPr lang="en-US" sz="900" b="1">
                <a:solidFill>
                  <a:srgbClr val="009DB0"/>
                </a:solidFill>
                <a:cs typeface="Arial" pitchFamily="34" charset="0"/>
              </a:rPr>
              <a:t>verification</a:t>
            </a:r>
            <a:r>
              <a:rPr lang="en-US" sz="900" b="1">
                <a:solidFill>
                  <a:schemeClr val="tx2"/>
                </a:solidFill>
                <a:cs typeface="Arial" pitchFamily="34" charset="0"/>
              </a:rPr>
              <a:t> </a:t>
            </a:r>
            <a:r>
              <a:rPr lang="en-US" sz="900">
                <a:solidFill>
                  <a:schemeClr val="tx1"/>
                </a:solidFill>
                <a:ea typeface="Verdana" panose="020B0604030504040204" pitchFamily="34" charset="0"/>
              </a:rPr>
              <a:t>of all the </a:t>
            </a:r>
            <a:r>
              <a:rPr lang="en-US" sz="900" b="1">
                <a:solidFill>
                  <a:srgbClr val="009DB0"/>
                </a:solidFill>
                <a:cs typeface="Arial" pitchFamily="34" charset="0"/>
              </a:rPr>
              <a:t>legal</a:t>
            </a:r>
            <a:r>
              <a:rPr lang="en-US" sz="900" b="1">
                <a:solidFill>
                  <a:schemeClr val="tx2"/>
                </a:solidFill>
                <a:cs typeface="Arial" pitchFamily="34" charset="0"/>
              </a:rPr>
              <a:t> </a:t>
            </a:r>
            <a:r>
              <a:rPr lang="en-US" sz="900" b="1">
                <a:solidFill>
                  <a:srgbClr val="009DB0"/>
                </a:solidFill>
                <a:cs typeface="Arial" pitchFamily="34" charset="0"/>
              </a:rPr>
              <a:t>documents</a:t>
            </a:r>
            <a:r>
              <a:rPr lang="en-US" sz="900" b="1">
                <a:solidFill>
                  <a:schemeClr val="tx2"/>
                </a:solidFill>
                <a:cs typeface="Arial" pitchFamily="34" charset="0"/>
              </a:rPr>
              <a:t> </a:t>
            </a:r>
            <a:r>
              <a:rPr lang="en-US" sz="900">
                <a:solidFill>
                  <a:schemeClr val="tx1"/>
                </a:solidFill>
                <a:ea typeface="Verdana" panose="020B0604030504040204" pitchFamily="34" charset="0"/>
              </a:rPr>
              <a:t>(e.g., account balance sheet, identity papers,…) </a:t>
            </a:r>
            <a:r>
              <a:rPr lang="en-US" sz="900" b="1">
                <a:solidFill>
                  <a:srgbClr val="009DB0"/>
                </a:solidFill>
                <a:cs typeface="Arial" pitchFamily="34" charset="0"/>
              </a:rPr>
              <a:t>required</a:t>
            </a:r>
            <a:r>
              <a:rPr lang="en-US" sz="900" b="1">
                <a:solidFill>
                  <a:schemeClr val="tx2"/>
                </a:solidFill>
                <a:cs typeface="Arial" pitchFamily="34" charset="0"/>
              </a:rPr>
              <a:t> </a:t>
            </a:r>
            <a:r>
              <a:rPr lang="en-US" sz="900">
                <a:solidFill>
                  <a:schemeClr val="tx1"/>
                </a:solidFill>
                <a:ea typeface="Verdana" panose="020B0604030504040204" pitchFamily="34" charset="0"/>
              </a:rPr>
              <a:t>for the signature of the </a:t>
            </a:r>
            <a:r>
              <a:rPr lang="en-US" sz="900" b="1">
                <a:solidFill>
                  <a:srgbClr val="009DB0"/>
                </a:solidFill>
                <a:cs typeface="Arial" pitchFamily="34" charset="0"/>
              </a:rPr>
              <a:t>contract</a:t>
            </a:r>
          </a:p>
          <a:p>
            <a:pPr marL="171450" indent="-171450" defTabSz="990546" fontAlgn="auto">
              <a:spcBef>
                <a:spcPts val="0"/>
              </a:spcBef>
              <a:spcAft>
                <a:spcPts val="0"/>
              </a:spcAft>
              <a:buClr>
                <a:srgbClr val="6C6C6C"/>
              </a:buClr>
              <a:buFont typeface="Arial" panose="020B0604020202020204" pitchFamily="34" charset="0"/>
              <a:buChar char="•"/>
            </a:pPr>
            <a:endParaRPr lang="en-US" sz="900" b="1">
              <a:solidFill>
                <a:srgbClr val="009DB0"/>
              </a:solidFill>
              <a:ea typeface="Verdana" panose="020B0604030504040204" pitchFamily="34" charset="0"/>
              <a:cs typeface="Arial" pitchFamily="34" charset="0"/>
            </a:endParaRPr>
          </a:p>
          <a:p>
            <a:pPr marL="171450" indent="-171450" defTabSz="990546" fontAlgn="auto">
              <a:spcBef>
                <a:spcPts val="0"/>
              </a:spcBef>
              <a:spcAft>
                <a:spcPts val="0"/>
              </a:spcAft>
              <a:buClr>
                <a:srgbClr val="6C6C6C"/>
              </a:buClr>
              <a:buFont typeface="Arial" panose="020B0604020202020204" pitchFamily="34" charset="0"/>
              <a:buChar char="•"/>
            </a:pPr>
            <a:r>
              <a:rPr lang="en-US" sz="900" b="1">
                <a:solidFill>
                  <a:srgbClr val="009DB0"/>
                </a:solidFill>
                <a:ea typeface="Verdana" panose="020B0604030504040204" pitchFamily="34" charset="0"/>
                <a:cs typeface="Arial" pitchFamily="34" charset="0"/>
              </a:rPr>
              <a:t>Compliance checking</a:t>
            </a:r>
            <a:endParaRPr lang="en-US" sz="900">
              <a:solidFill>
                <a:srgbClr val="009DB0"/>
              </a:solidFill>
              <a:ea typeface="Verdana" panose="020B0604030504040204" pitchFamily="34" charset="0"/>
            </a:endParaRPr>
          </a:p>
        </p:txBody>
      </p:sp>
      <p:sp>
        <p:nvSpPr>
          <p:cNvPr id="86" name="Flèche : pentagone 154">
            <a:extLst>
              <a:ext uri="{FF2B5EF4-FFF2-40B4-BE49-F238E27FC236}">
                <a16:creationId xmlns:a16="http://schemas.microsoft.com/office/drawing/2014/main" id="{E913DE3B-632A-43FC-A0BA-2CF497744E25}"/>
              </a:ext>
            </a:extLst>
          </p:cNvPr>
          <p:cNvSpPr/>
          <p:nvPr/>
        </p:nvSpPr>
        <p:spPr>
          <a:xfrm>
            <a:off x="6629298" y="1571041"/>
            <a:ext cx="2749976" cy="1807239"/>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Follow-up</a:t>
            </a:r>
            <a:r>
              <a:rPr lang="en-US" sz="900">
                <a:solidFill>
                  <a:schemeClr val="tx1"/>
                </a:solidFill>
                <a:ea typeface="Verdana" panose="020B0604030504040204" pitchFamily="34" charset="0"/>
              </a:rPr>
              <a:t> of the wealth management </a:t>
            </a:r>
            <a:r>
              <a:rPr lang="en-US" sz="900" b="1">
                <a:solidFill>
                  <a:srgbClr val="009DB0"/>
                </a:solidFill>
                <a:cs typeface="Arial" pitchFamily="34" charset="0"/>
              </a:rPr>
              <a:t>strategy</a:t>
            </a:r>
            <a:r>
              <a:rPr lang="en-US" sz="900">
                <a:solidFill>
                  <a:schemeClr val="tx1"/>
                </a:solidFill>
                <a:ea typeface="Verdana" panose="020B0604030504040204" pitchFamily="34" charset="0"/>
              </a:rPr>
              <a:t> </a:t>
            </a:r>
          </a:p>
          <a:p>
            <a:pPr marL="171450" indent="-171450" defTabSz="990546" fontAlgn="auto">
              <a:spcBef>
                <a:spcPts val="0"/>
              </a:spcBef>
              <a:spcAft>
                <a:spcPts val="0"/>
              </a:spcAft>
              <a:buClr>
                <a:srgbClr val="6C6C6C"/>
              </a:buClr>
              <a:buFont typeface="Arial" panose="020B0604020202020204" pitchFamily="34" charset="0"/>
              <a:buChar char="•"/>
            </a:pPr>
            <a:endParaRPr lang="en-US" sz="900">
              <a:solidFill>
                <a:schemeClr val="tx1"/>
              </a:solidFill>
              <a:ea typeface="Verdana" panose="020B0604030504040204" pitchFamily="34" charset="0"/>
            </a:endParaRPr>
          </a:p>
          <a:p>
            <a:pPr defTabSz="990546" fontAlgn="auto">
              <a:spcBef>
                <a:spcPts val="0"/>
              </a:spcBef>
              <a:spcAft>
                <a:spcPts val="0"/>
              </a:spcAft>
              <a:buClr>
                <a:srgbClr val="6C6C6C"/>
              </a:buClr>
            </a:pPr>
            <a:endParaRPr lang="en-US" sz="900">
              <a:solidFill>
                <a:schemeClr val="tx1"/>
              </a:solidFill>
              <a:ea typeface="Verdana" panose="020B0604030504040204" pitchFamily="34" charset="0"/>
            </a:endParaRPr>
          </a:p>
          <a:p>
            <a:pPr marL="171450" indent="-171450" defTabSz="990546" fontAlgn="auto">
              <a:spcBef>
                <a:spcPts val="0"/>
              </a:spcBef>
              <a:spcAft>
                <a:spcPts val="0"/>
              </a:spcAft>
              <a:buClr>
                <a:srgbClr val="6C6C6C"/>
              </a:buClr>
              <a:buFont typeface="Arial" panose="020B0604020202020204" pitchFamily="34" charset="0"/>
              <a:buChar char="•"/>
            </a:pPr>
            <a:r>
              <a:rPr lang="en-US" sz="900" b="1">
                <a:solidFill>
                  <a:srgbClr val="009DB0"/>
                </a:solidFill>
                <a:cs typeface="Arial" pitchFamily="34" charset="0"/>
              </a:rPr>
              <a:t>Centralization</a:t>
            </a:r>
            <a:r>
              <a:rPr lang="en-US" sz="900" b="1">
                <a:solidFill>
                  <a:schemeClr val="tx2"/>
                </a:solidFill>
                <a:cs typeface="Arial" pitchFamily="34" charset="0"/>
              </a:rPr>
              <a:t> </a:t>
            </a:r>
            <a:r>
              <a:rPr lang="en-US" sz="900">
                <a:solidFill>
                  <a:schemeClr val="tx1"/>
                </a:solidFill>
                <a:ea typeface="Verdana" panose="020B0604030504040204" pitchFamily="34" charset="0"/>
              </a:rPr>
              <a:t>and</a:t>
            </a:r>
            <a:r>
              <a:rPr lang="en-US" sz="900" b="1">
                <a:solidFill>
                  <a:schemeClr val="tx2"/>
                </a:solidFill>
                <a:cs typeface="Arial" pitchFamily="34" charset="0"/>
              </a:rPr>
              <a:t> </a:t>
            </a:r>
            <a:r>
              <a:rPr lang="en-US" sz="900" b="1">
                <a:solidFill>
                  <a:srgbClr val="009DB0"/>
                </a:solidFill>
                <a:cs typeface="Arial" pitchFamily="34" charset="0"/>
              </a:rPr>
              <a:t>reporting</a:t>
            </a:r>
            <a:r>
              <a:rPr lang="en-US" sz="900">
                <a:solidFill>
                  <a:schemeClr val="tx1"/>
                </a:solidFill>
                <a:ea typeface="Verdana" panose="020B0604030504040204" pitchFamily="34" charset="0"/>
              </a:rPr>
              <a:t> of all of the </a:t>
            </a:r>
            <a:r>
              <a:rPr lang="en-US" sz="900" b="1">
                <a:solidFill>
                  <a:srgbClr val="009DB0"/>
                </a:solidFill>
                <a:cs typeface="Arial" pitchFamily="34" charset="0"/>
              </a:rPr>
              <a:t>investments</a:t>
            </a:r>
            <a:r>
              <a:rPr lang="en-US" sz="900">
                <a:solidFill>
                  <a:schemeClr val="tx1"/>
                </a:solidFill>
                <a:ea typeface="Verdana" panose="020B0604030504040204" pitchFamily="34" charset="0"/>
              </a:rPr>
              <a:t> from different angles (e.g., risk level, sectors, geographical area,…) with complete consolidations of the assets</a:t>
            </a:r>
          </a:p>
        </p:txBody>
      </p:sp>
      <p:sp>
        <p:nvSpPr>
          <p:cNvPr id="87" name="Flèche : pentagone 154">
            <a:extLst>
              <a:ext uri="{FF2B5EF4-FFF2-40B4-BE49-F238E27FC236}">
                <a16:creationId xmlns:a16="http://schemas.microsoft.com/office/drawing/2014/main" id="{94233C16-E3C3-4B23-992B-5E42B8D01153}"/>
              </a:ext>
            </a:extLst>
          </p:cNvPr>
          <p:cNvSpPr/>
          <p:nvPr/>
        </p:nvSpPr>
        <p:spPr>
          <a:xfrm>
            <a:off x="1440108" y="3538564"/>
            <a:ext cx="1613618" cy="23083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buClr>
                <a:srgbClr val="6C6C6C"/>
              </a:buClr>
            </a:pPr>
            <a:endParaRPr lang="en-US" sz="758">
              <a:solidFill>
                <a:schemeClr val="tx1"/>
              </a:solidFill>
              <a:ea typeface="Verdana" panose="020B0604030504040204" pitchFamily="34" charset="0"/>
            </a:endParaRPr>
          </a:p>
        </p:txBody>
      </p:sp>
      <p:sp>
        <p:nvSpPr>
          <p:cNvPr id="4" name="ZoneTexte 3">
            <a:extLst>
              <a:ext uri="{FF2B5EF4-FFF2-40B4-BE49-F238E27FC236}">
                <a16:creationId xmlns:a16="http://schemas.microsoft.com/office/drawing/2014/main" id="{FAEC093B-EEA3-49D2-B5C8-94082093ABEB}"/>
              </a:ext>
            </a:extLst>
          </p:cNvPr>
          <p:cNvSpPr txBox="1"/>
          <p:nvPr/>
        </p:nvSpPr>
        <p:spPr>
          <a:xfrm>
            <a:off x="1397464" y="4727046"/>
            <a:ext cx="1845951" cy="230832"/>
          </a:xfrm>
          <a:prstGeom prst="rect">
            <a:avLst/>
          </a:prstGeom>
          <a:noFill/>
        </p:spPr>
        <p:txBody>
          <a:bodyPr wrap="square" rtlCol="0">
            <a:spAutoFit/>
          </a:bodyPr>
          <a:lstStyle/>
          <a:p>
            <a:pPr algn="ctr"/>
            <a:r>
              <a:rPr lang="en-US" sz="900" i="1">
                <a:solidFill>
                  <a:srgbClr val="009DB0"/>
                </a:solidFill>
              </a:rPr>
              <a:t>Direct acquisition with SEA</a:t>
            </a:r>
          </a:p>
        </p:txBody>
      </p:sp>
      <p:sp>
        <p:nvSpPr>
          <p:cNvPr id="5" name="Flèche : pentagone 154">
            <a:extLst>
              <a:ext uri="{FF2B5EF4-FFF2-40B4-BE49-F238E27FC236}">
                <a16:creationId xmlns:a16="http://schemas.microsoft.com/office/drawing/2014/main" id="{947EA766-D5BF-4C9C-9784-297ADC654BA7}"/>
              </a:ext>
            </a:extLst>
          </p:cNvPr>
          <p:cNvSpPr/>
          <p:nvPr/>
        </p:nvSpPr>
        <p:spPr>
          <a:xfrm>
            <a:off x="934439" y="1315906"/>
            <a:ext cx="2772000"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Contact phase</a:t>
            </a:r>
          </a:p>
        </p:txBody>
      </p:sp>
      <p:sp>
        <p:nvSpPr>
          <p:cNvPr id="6" name="Flèche : chevron 155">
            <a:extLst>
              <a:ext uri="{FF2B5EF4-FFF2-40B4-BE49-F238E27FC236}">
                <a16:creationId xmlns:a16="http://schemas.microsoft.com/office/drawing/2014/main" id="{A3594F38-C636-4F67-BEE4-52CA5A75DEE1}"/>
              </a:ext>
            </a:extLst>
          </p:cNvPr>
          <p:cNvSpPr/>
          <p:nvPr/>
        </p:nvSpPr>
        <p:spPr>
          <a:xfrm>
            <a:off x="3781870" y="1315906"/>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Conversion phase</a:t>
            </a:r>
          </a:p>
        </p:txBody>
      </p:sp>
      <p:sp>
        <p:nvSpPr>
          <p:cNvPr id="7" name="Flèche : chevron 155">
            <a:extLst>
              <a:ext uri="{FF2B5EF4-FFF2-40B4-BE49-F238E27FC236}">
                <a16:creationId xmlns:a16="http://schemas.microsoft.com/office/drawing/2014/main" id="{121C93B1-0A91-4B33-8EB2-2C8209EBA623}"/>
              </a:ext>
            </a:extLst>
          </p:cNvPr>
          <p:cNvSpPr/>
          <p:nvPr/>
        </p:nvSpPr>
        <p:spPr>
          <a:xfrm>
            <a:off x="6607274" y="1315906"/>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Management phase</a:t>
            </a:r>
          </a:p>
        </p:txBody>
      </p:sp>
      <p:pic>
        <p:nvPicPr>
          <p:cNvPr id="8" name="Graphic 7">
            <a:extLst>
              <a:ext uri="{FF2B5EF4-FFF2-40B4-BE49-F238E27FC236}">
                <a16:creationId xmlns:a16="http://schemas.microsoft.com/office/drawing/2014/main" id="{78C496A1-DDEE-4AFB-AFE1-5621033C706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756322" y="1306442"/>
            <a:ext cx="173536" cy="179913"/>
          </a:xfrm>
          <a:prstGeom prst="rect">
            <a:avLst/>
          </a:prstGeom>
        </p:spPr>
      </p:pic>
      <p:pic>
        <p:nvPicPr>
          <p:cNvPr id="9" name="Graphic 8">
            <a:extLst>
              <a:ext uri="{FF2B5EF4-FFF2-40B4-BE49-F238E27FC236}">
                <a16:creationId xmlns:a16="http://schemas.microsoft.com/office/drawing/2014/main" id="{35121B62-22D7-4D5D-8FAB-A792B85BE8D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917673" y="1322699"/>
            <a:ext cx="164753" cy="166414"/>
          </a:xfrm>
          <a:prstGeom prst="rect">
            <a:avLst/>
          </a:prstGeom>
        </p:spPr>
      </p:pic>
      <p:pic>
        <p:nvPicPr>
          <p:cNvPr id="10" name="Graphic 9">
            <a:extLst>
              <a:ext uri="{FF2B5EF4-FFF2-40B4-BE49-F238E27FC236}">
                <a16:creationId xmlns:a16="http://schemas.microsoft.com/office/drawing/2014/main" id="{F694AA60-B96B-4569-92CF-F79CA863A4C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1007460" y="1314529"/>
            <a:ext cx="188925" cy="182565"/>
          </a:xfrm>
          <a:prstGeom prst="rect">
            <a:avLst/>
          </a:prstGeom>
        </p:spPr>
      </p:pic>
      <p:sp>
        <p:nvSpPr>
          <p:cNvPr id="41" name="ZoneTexte 3">
            <a:extLst>
              <a:ext uri="{FF2B5EF4-FFF2-40B4-BE49-F238E27FC236}">
                <a16:creationId xmlns:a16="http://schemas.microsoft.com/office/drawing/2014/main" id="{DD15C219-70F9-4932-9652-864B3839FC4D}"/>
              </a:ext>
            </a:extLst>
          </p:cNvPr>
          <p:cNvSpPr txBox="1"/>
          <p:nvPr/>
        </p:nvSpPr>
        <p:spPr>
          <a:xfrm>
            <a:off x="1527385" y="3479719"/>
            <a:ext cx="1586109" cy="369332"/>
          </a:xfrm>
          <a:prstGeom prst="rect">
            <a:avLst/>
          </a:prstGeom>
          <a:noFill/>
        </p:spPr>
        <p:txBody>
          <a:bodyPr wrap="square" rtlCol="0">
            <a:spAutoFit/>
          </a:bodyPr>
          <a:lstStyle/>
          <a:p>
            <a:pPr algn="ctr"/>
            <a:r>
              <a:rPr lang="en-US" sz="900" i="1">
                <a:solidFill>
                  <a:srgbClr val="009DB0"/>
                </a:solidFill>
              </a:rPr>
              <a:t>Personal recommendation</a:t>
            </a:r>
          </a:p>
        </p:txBody>
      </p:sp>
      <p:pic>
        <p:nvPicPr>
          <p:cNvPr id="11" name="Picture 10">
            <a:extLst>
              <a:ext uri="{FF2B5EF4-FFF2-40B4-BE49-F238E27FC236}">
                <a16:creationId xmlns:a16="http://schemas.microsoft.com/office/drawing/2014/main" id="{4F3F59A9-23FB-4305-A515-BD062A8496F2}"/>
              </a:ext>
            </a:extLst>
          </p:cNvPr>
          <p:cNvPicPr>
            <a:picLocks noChangeAspect="1"/>
          </p:cNvPicPr>
          <p:nvPr/>
        </p:nvPicPr>
        <p:blipFill>
          <a:blip r:embed="rId9"/>
          <a:stretch>
            <a:fillRect/>
          </a:stretch>
        </p:blipFill>
        <p:spPr>
          <a:xfrm>
            <a:off x="1065509" y="4972726"/>
            <a:ext cx="2509860" cy="1336077"/>
          </a:xfrm>
          <a:prstGeom prst="rect">
            <a:avLst/>
          </a:prstGeom>
          <a:effectLst>
            <a:outerShdw blurRad="50800" dist="38100" dir="2700000" algn="tl" rotWithShape="0">
              <a:prstClr val="black">
                <a:alpha val="40000"/>
              </a:prstClr>
            </a:outerShdw>
          </a:effectLst>
        </p:spPr>
      </p:pic>
      <p:sp>
        <p:nvSpPr>
          <p:cNvPr id="44" name="ZoneTexte 3">
            <a:extLst>
              <a:ext uri="{FF2B5EF4-FFF2-40B4-BE49-F238E27FC236}">
                <a16:creationId xmlns:a16="http://schemas.microsoft.com/office/drawing/2014/main" id="{1D1FBB26-0B4B-4F2F-83EE-972BEBFFD3AF}"/>
              </a:ext>
            </a:extLst>
          </p:cNvPr>
          <p:cNvSpPr txBox="1"/>
          <p:nvPr/>
        </p:nvSpPr>
        <p:spPr>
          <a:xfrm>
            <a:off x="3968367" y="3479719"/>
            <a:ext cx="2399001" cy="230832"/>
          </a:xfrm>
          <a:prstGeom prst="rect">
            <a:avLst/>
          </a:prstGeom>
          <a:noFill/>
        </p:spPr>
        <p:txBody>
          <a:bodyPr wrap="square" rtlCol="0">
            <a:spAutoFit/>
          </a:bodyPr>
          <a:lstStyle/>
          <a:p>
            <a:pPr algn="ctr"/>
            <a:r>
              <a:rPr lang="en-US" sz="900" i="1" err="1">
                <a:solidFill>
                  <a:srgbClr val="009DB0"/>
                </a:solidFill>
              </a:rPr>
              <a:t>Yomoni</a:t>
            </a:r>
            <a:r>
              <a:rPr lang="en-US" sz="900" i="1">
                <a:solidFill>
                  <a:srgbClr val="009DB0"/>
                </a:solidFill>
              </a:rPr>
              <a:t> online wealth assessment</a:t>
            </a:r>
          </a:p>
        </p:txBody>
      </p:sp>
      <p:pic>
        <p:nvPicPr>
          <p:cNvPr id="13" name="Picture 12" descr="A screenshot of a cell phone&#10;&#10;Description automatically generated">
            <a:extLst>
              <a:ext uri="{FF2B5EF4-FFF2-40B4-BE49-F238E27FC236}">
                <a16:creationId xmlns:a16="http://schemas.microsoft.com/office/drawing/2014/main" id="{8B023982-6178-4FC8-A37F-17C2D3A90E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5331" y="3832274"/>
            <a:ext cx="2685078" cy="2276740"/>
          </a:xfrm>
          <a:prstGeom prst="rect">
            <a:avLst/>
          </a:prstGeom>
          <a:effectLst>
            <a:outerShdw blurRad="50800" dist="38100" dir="2700000" algn="tl" rotWithShape="0">
              <a:prstClr val="black">
                <a:alpha val="40000"/>
              </a:prstClr>
            </a:outerShdw>
          </a:effectLst>
        </p:spPr>
      </p:pic>
      <p:pic>
        <p:nvPicPr>
          <p:cNvPr id="16" name="Picture 15" descr="A screenshot of a cell phone&#10;&#10;Description automatically generated">
            <a:extLst>
              <a:ext uri="{FF2B5EF4-FFF2-40B4-BE49-F238E27FC236}">
                <a16:creationId xmlns:a16="http://schemas.microsoft.com/office/drawing/2014/main" id="{08838E4B-B2AC-4B7F-9755-C925386E32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6099" y="3725399"/>
            <a:ext cx="1295512" cy="2583404"/>
          </a:xfrm>
          <a:prstGeom prst="rect">
            <a:avLst/>
          </a:prstGeom>
          <a:effectLst>
            <a:outerShdw blurRad="50800" dist="38100" dir="2700000" algn="tl" rotWithShape="0">
              <a:prstClr val="black">
                <a:alpha val="40000"/>
              </a:prstClr>
            </a:outerShdw>
          </a:effectLst>
        </p:spPr>
      </p:pic>
      <p:sp>
        <p:nvSpPr>
          <p:cNvPr id="52" name="ZoneTexte 3">
            <a:extLst>
              <a:ext uri="{FF2B5EF4-FFF2-40B4-BE49-F238E27FC236}">
                <a16:creationId xmlns:a16="http://schemas.microsoft.com/office/drawing/2014/main" id="{7FFED3F4-3DE2-4F2E-85EA-AFFD595E1051}"/>
              </a:ext>
            </a:extLst>
          </p:cNvPr>
          <p:cNvSpPr txBox="1"/>
          <p:nvPr/>
        </p:nvSpPr>
        <p:spPr>
          <a:xfrm>
            <a:off x="7152095" y="3479719"/>
            <a:ext cx="1818597" cy="230832"/>
          </a:xfrm>
          <a:prstGeom prst="rect">
            <a:avLst/>
          </a:prstGeom>
          <a:noFill/>
        </p:spPr>
        <p:txBody>
          <a:bodyPr wrap="square" rtlCol="0">
            <a:spAutoFit/>
          </a:bodyPr>
          <a:lstStyle/>
          <a:p>
            <a:pPr algn="ctr"/>
            <a:r>
              <a:rPr lang="en-US" sz="900" i="1" err="1">
                <a:solidFill>
                  <a:srgbClr val="009DB0"/>
                </a:solidFill>
              </a:rPr>
              <a:t>Primonial</a:t>
            </a:r>
            <a:r>
              <a:rPr lang="en-US" sz="900" i="1">
                <a:solidFill>
                  <a:srgbClr val="009DB0"/>
                </a:solidFill>
              </a:rPr>
              <a:t> mobile dashboard</a:t>
            </a:r>
          </a:p>
        </p:txBody>
      </p:sp>
      <p:pic>
        <p:nvPicPr>
          <p:cNvPr id="18" name="Graphic 17">
            <a:extLst>
              <a:ext uri="{FF2B5EF4-FFF2-40B4-BE49-F238E27FC236}">
                <a16:creationId xmlns:a16="http://schemas.microsoft.com/office/drawing/2014/main" id="{EC745AAC-E1F8-47D9-B006-4EFF7BBAD614}"/>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7767"/>
          <a:stretch/>
        </p:blipFill>
        <p:spPr>
          <a:xfrm>
            <a:off x="1985159" y="3943166"/>
            <a:ext cx="670560" cy="689277"/>
          </a:xfrm>
          <a:prstGeom prst="rect">
            <a:avLst/>
          </a:prstGeom>
        </p:spPr>
      </p:pic>
      <p:sp>
        <p:nvSpPr>
          <p:cNvPr id="12" name="Espace réservé du texte 2">
            <a:extLst>
              <a:ext uri="{FF2B5EF4-FFF2-40B4-BE49-F238E27FC236}">
                <a16:creationId xmlns:a16="http://schemas.microsoft.com/office/drawing/2014/main" id="{AAAB0985-F6C0-4789-8E47-70630D215306}"/>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a:t>
            </a:r>
          </a:p>
        </p:txBody>
      </p:sp>
    </p:spTree>
    <p:extLst>
      <p:ext uri="{BB962C8B-B14F-4D97-AF65-F5344CB8AC3E}">
        <p14:creationId xmlns:p14="http://schemas.microsoft.com/office/powerpoint/2010/main" val="24750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498F5-877C-446A-880E-E1B210E69525}"/>
              </a:ext>
            </a:extLst>
          </p:cNvPr>
          <p:cNvSpPr>
            <a:spLocks noGrp="1"/>
          </p:cNvSpPr>
          <p:nvPr>
            <p:ph type="ctrTitle"/>
          </p:nvPr>
        </p:nvSpPr>
        <p:spPr/>
        <p:txBody>
          <a:bodyPr/>
          <a:lstStyle/>
          <a:p>
            <a:r>
              <a:rPr lang="en-US" sz="1300">
                <a:latin typeface="+mj-lt"/>
              </a:rPr>
              <a:t>Glossary of key terms</a:t>
            </a:r>
            <a:endParaRPr lang="en-US" sz="1300">
              <a:solidFill>
                <a:srgbClr val="FF0000"/>
              </a:solidFill>
              <a:latin typeface="+mj-lt"/>
            </a:endParaRPr>
          </a:p>
        </p:txBody>
      </p:sp>
      <p:sp>
        <p:nvSpPr>
          <p:cNvPr id="4" name="Rectangle 3">
            <a:extLst>
              <a:ext uri="{FF2B5EF4-FFF2-40B4-BE49-F238E27FC236}">
                <a16:creationId xmlns:a16="http://schemas.microsoft.com/office/drawing/2014/main" id="{CB718DB5-5559-467F-A0DA-2CF7DE37F0D1}"/>
              </a:ext>
            </a:extLst>
          </p:cNvPr>
          <p:cNvSpPr/>
          <p:nvPr/>
        </p:nvSpPr>
        <p:spPr bwMode="auto">
          <a:xfrm>
            <a:off x="584515" y="1006724"/>
            <a:ext cx="1105851"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b="1">
                <a:solidFill>
                  <a:schemeClr val="bg1"/>
                </a:solidFill>
                <a:latin typeface="+mj-lt"/>
              </a:rPr>
              <a:t>ACRONYM</a:t>
            </a:r>
          </a:p>
        </p:txBody>
      </p:sp>
      <p:sp>
        <p:nvSpPr>
          <p:cNvPr id="5" name="Rectangle 4">
            <a:extLst>
              <a:ext uri="{FF2B5EF4-FFF2-40B4-BE49-F238E27FC236}">
                <a16:creationId xmlns:a16="http://schemas.microsoft.com/office/drawing/2014/main" id="{66D7E5E2-F6D8-4CD1-9E4C-BA6E4832ECB1}"/>
              </a:ext>
            </a:extLst>
          </p:cNvPr>
          <p:cNvSpPr/>
          <p:nvPr/>
        </p:nvSpPr>
        <p:spPr bwMode="auto">
          <a:xfrm>
            <a:off x="1996883" y="1006724"/>
            <a:ext cx="2342822"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TERM</a:t>
            </a:r>
          </a:p>
        </p:txBody>
      </p:sp>
      <p:sp>
        <p:nvSpPr>
          <p:cNvPr id="6" name="Rectangle 5">
            <a:extLst>
              <a:ext uri="{FF2B5EF4-FFF2-40B4-BE49-F238E27FC236}">
                <a16:creationId xmlns:a16="http://schemas.microsoft.com/office/drawing/2014/main" id="{8409BC71-E09A-476D-8F8B-B9C1E7F3B761}"/>
              </a:ext>
            </a:extLst>
          </p:cNvPr>
          <p:cNvSpPr/>
          <p:nvPr/>
        </p:nvSpPr>
        <p:spPr bwMode="auto">
          <a:xfrm>
            <a:off x="4568152" y="1006724"/>
            <a:ext cx="4863474"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mj-lt"/>
              </a:rPr>
              <a:t>DESCRIPTION</a:t>
            </a:r>
          </a:p>
        </p:txBody>
      </p:sp>
      <p:sp>
        <p:nvSpPr>
          <p:cNvPr id="8" name="Rectangle 7">
            <a:extLst>
              <a:ext uri="{FF2B5EF4-FFF2-40B4-BE49-F238E27FC236}">
                <a16:creationId xmlns:a16="http://schemas.microsoft.com/office/drawing/2014/main" id="{D66A6AF9-248B-41D6-940F-289AF3A39824}"/>
              </a:ext>
            </a:extLst>
          </p:cNvPr>
          <p:cNvSpPr/>
          <p:nvPr/>
        </p:nvSpPr>
        <p:spPr bwMode="auto">
          <a:xfrm>
            <a:off x="584515" y="2897371"/>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HNWI</a:t>
            </a:r>
            <a:endParaRPr lang="en-US" sz="900">
              <a:latin typeface="+mj-lt"/>
            </a:endParaRPr>
          </a:p>
        </p:txBody>
      </p:sp>
      <p:sp>
        <p:nvSpPr>
          <p:cNvPr id="9" name="Rectangle 8">
            <a:extLst>
              <a:ext uri="{FF2B5EF4-FFF2-40B4-BE49-F238E27FC236}">
                <a16:creationId xmlns:a16="http://schemas.microsoft.com/office/drawing/2014/main" id="{E538F6C0-C1A1-4303-86AF-B22F07447549}"/>
              </a:ext>
            </a:extLst>
          </p:cNvPr>
          <p:cNvSpPr/>
          <p:nvPr/>
        </p:nvSpPr>
        <p:spPr bwMode="auto">
          <a:xfrm>
            <a:off x="1996883" y="2897371"/>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High Net Worth Individuals</a:t>
            </a:r>
          </a:p>
        </p:txBody>
      </p:sp>
      <p:sp>
        <p:nvSpPr>
          <p:cNvPr id="10" name="Rectangle 9">
            <a:extLst>
              <a:ext uri="{FF2B5EF4-FFF2-40B4-BE49-F238E27FC236}">
                <a16:creationId xmlns:a16="http://schemas.microsoft.com/office/drawing/2014/main" id="{81259CFA-79AD-4D12-96A5-F00740341C71}"/>
              </a:ext>
            </a:extLst>
          </p:cNvPr>
          <p:cNvSpPr/>
          <p:nvPr/>
        </p:nvSpPr>
        <p:spPr bwMode="auto">
          <a:xfrm>
            <a:off x="4568152" y="2897371"/>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Individuals with patrimony &gt;1M€</a:t>
            </a:r>
          </a:p>
        </p:txBody>
      </p:sp>
      <p:sp>
        <p:nvSpPr>
          <p:cNvPr id="12" name="Rectangle 11">
            <a:extLst>
              <a:ext uri="{FF2B5EF4-FFF2-40B4-BE49-F238E27FC236}">
                <a16:creationId xmlns:a16="http://schemas.microsoft.com/office/drawing/2014/main" id="{D6BDBE5F-2EC1-438A-8AD8-41BC8BD99AE0}"/>
              </a:ext>
            </a:extLst>
          </p:cNvPr>
          <p:cNvSpPr/>
          <p:nvPr/>
        </p:nvSpPr>
        <p:spPr bwMode="auto">
          <a:xfrm>
            <a:off x="584515" y="5184583"/>
            <a:ext cx="1105851"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UHNWI</a:t>
            </a:r>
            <a:endParaRPr lang="en-US" sz="900">
              <a:latin typeface="+mj-lt"/>
            </a:endParaRPr>
          </a:p>
        </p:txBody>
      </p:sp>
      <p:sp>
        <p:nvSpPr>
          <p:cNvPr id="13" name="Rectangle 12">
            <a:extLst>
              <a:ext uri="{FF2B5EF4-FFF2-40B4-BE49-F238E27FC236}">
                <a16:creationId xmlns:a16="http://schemas.microsoft.com/office/drawing/2014/main" id="{FAE7D437-ACE1-4F18-B3AA-A6793B00B916}"/>
              </a:ext>
            </a:extLst>
          </p:cNvPr>
          <p:cNvSpPr/>
          <p:nvPr/>
        </p:nvSpPr>
        <p:spPr bwMode="auto">
          <a:xfrm>
            <a:off x="1996883" y="5184583"/>
            <a:ext cx="2342822"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Ultra High Net Worth Individuals</a:t>
            </a:r>
          </a:p>
        </p:txBody>
      </p:sp>
      <p:sp>
        <p:nvSpPr>
          <p:cNvPr id="14" name="Rectangle 13">
            <a:extLst>
              <a:ext uri="{FF2B5EF4-FFF2-40B4-BE49-F238E27FC236}">
                <a16:creationId xmlns:a16="http://schemas.microsoft.com/office/drawing/2014/main" id="{EBDE63C7-25C0-47F8-8B57-3804ED8C50AC}"/>
              </a:ext>
            </a:extLst>
          </p:cNvPr>
          <p:cNvSpPr/>
          <p:nvPr/>
        </p:nvSpPr>
        <p:spPr bwMode="auto">
          <a:xfrm>
            <a:off x="4568152" y="5184583"/>
            <a:ext cx="4863474"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Individuals with patrimony &gt;5M€</a:t>
            </a:r>
          </a:p>
        </p:txBody>
      </p:sp>
      <p:sp>
        <p:nvSpPr>
          <p:cNvPr id="56" name="Rectangle 55">
            <a:extLst>
              <a:ext uri="{FF2B5EF4-FFF2-40B4-BE49-F238E27FC236}">
                <a16:creationId xmlns:a16="http://schemas.microsoft.com/office/drawing/2014/main" id="{27893590-1F59-43C2-9C0C-0120C309BA8A}"/>
              </a:ext>
            </a:extLst>
          </p:cNvPr>
          <p:cNvSpPr/>
          <p:nvPr/>
        </p:nvSpPr>
        <p:spPr bwMode="auto">
          <a:xfrm>
            <a:off x="584515" y="3278573"/>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KYC</a:t>
            </a:r>
            <a:endParaRPr lang="en-US" sz="900">
              <a:latin typeface="+mj-lt"/>
            </a:endParaRPr>
          </a:p>
        </p:txBody>
      </p:sp>
      <p:sp>
        <p:nvSpPr>
          <p:cNvPr id="57" name="Rectangle 56">
            <a:extLst>
              <a:ext uri="{FF2B5EF4-FFF2-40B4-BE49-F238E27FC236}">
                <a16:creationId xmlns:a16="http://schemas.microsoft.com/office/drawing/2014/main" id="{CE631BE4-AB26-45EF-8883-741069A2DDB6}"/>
              </a:ext>
            </a:extLst>
          </p:cNvPr>
          <p:cNvSpPr/>
          <p:nvPr/>
        </p:nvSpPr>
        <p:spPr bwMode="auto">
          <a:xfrm>
            <a:off x="1996883" y="3278573"/>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Know Your Customer</a:t>
            </a:r>
          </a:p>
        </p:txBody>
      </p:sp>
      <p:sp>
        <p:nvSpPr>
          <p:cNvPr id="58" name="Rectangle 57">
            <a:extLst>
              <a:ext uri="{FF2B5EF4-FFF2-40B4-BE49-F238E27FC236}">
                <a16:creationId xmlns:a16="http://schemas.microsoft.com/office/drawing/2014/main" id="{DDA40389-1778-47B0-A0F2-FC90D736D7D2}"/>
              </a:ext>
            </a:extLst>
          </p:cNvPr>
          <p:cNvSpPr/>
          <p:nvPr/>
        </p:nvSpPr>
        <p:spPr bwMode="auto">
          <a:xfrm>
            <a:off x="4568152" y="3278573"/>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Requiring to verify identity, suitability and risks involved in maintaining a relationship</a:t>
            </a:r>
          </a:p>
        </p:txBody>
      </p:sp>
      <p:sp>
        <p:nvSpPr>
          <p:cNvPr id="16" name="Rectangle 15">
            <a:extLst>
              <a:ext uri="{FF2B5EF4-FFF2-40B4-BE49-F238E27FC236}">
                <a16:creationId xmlns:a16="http://schemas.microsoft.com/office/drawing/2014/main" id="{1C6F5482-DF56-46D0-AA0E-474856878530}"/>
              </a:ext>
            </a:extLst>
          </p:cNvPr>
          <p:cNvSpPr/>
          <p:nvPr/>
        </p:nvSpPr>
        <p:spPr bwMode="auto">
          <a:xfrm>
            <a:off x="584515" y="3659775"/>
            <a:ext cx="1105851"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KYP</a:t>
            </a:r>
          </a:p>
        </p:txBody>
      </p:sp>
      <p:sp>
        <p:nvSpPr>
          <p:cNvPr id="17" name="Rectangle 16">
            <a:extLst>
              <a:ext uri="{FF2B5EF4-FFF2-40B4-BE49-F238E27FC236}">
                <a16:creationId xmlns:a16="http://schemas.microsoft.com/office/drawing/2014/main" id="{36D1D236-A137-49FF-A356-C435525D13CC}"/>
              </a:ext>
            </a:extLst>
          </p:cNvPr>
          <p:cNvSpPr/>
          <p:nvPr/>
        </p:nvSpPr>
        <p:spPr bwMode="auto">
          <a:xfrm>
            <a:off x="1996883" y="3659775"/>
            <a:ext cx="2342822"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Know Your Product</a:t>
            </a:r>
          </a:p>
        </p:txBody>
      </p:sp>
      <p:sp>
        <p:nvSpPr>
          <p:cNvPr id="18" name="Rectangle 17">
            <a:extLst>
              <a:ext uri="{FF2B5EF4-FFF2-40B4-BE49-F238E27FC236}">
                <a16:creationId xmlns:a16="http://schemas.microsoft.com/office/drawing/2014/main" id="{17C88137-282A-4DFC-8B2B-DF27D493C328}"/>
              </a:ext>
            </a:extLst>
          </p:cNvPr>
          <p:cNvSpPr/>
          <p:nvPr/>
        </p:nvSpPr>
        <p:spPr bwMode="auto">
          <a:xfrm>
            <a:off x="4568152" y="3659775"/>
            <a:ext cx="4863474"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Legal obligation to understand products before recommending it to clients</a:t>
            </a:r>
          </a:p>
        </p:txBody>
      </p:sp>
      <p:sp>
        <p:nvSpPr>
          <p:cNvPr id="19" name="Rectangle 18">
            <a:extLst>
              <a:ext uri="{FF2B5EF4-FFF2-40B4-BE49-F238E27FC236}">
                <a16:creationId xmlns:a16="http://schemas.microsoft.com/office/drawing/2014/main" id="{98FF1E5F-A1E2-4934-A499-CD7FB757624E}"/>
              </a:ext>
            </a:extLst>
          </p:cNvPr>
          <p:cNvSpPr/>
          <p:nvPr/>
        </p:nvSpPr>
        <p:spPr bwMode="auto">
          <a:xfrm>
            <a:off x="584515" y="4040977"/>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NLP</a:t>
            </a:r>
            <a:endParaRPr lang="en-US" sz="900">
              <a:latin typeface="+mj-lt"/>
            </a:endParaRPr>
          </a:p>
        </p:txBody>
      </p:sp>
      <p:sp>
        <p:nvSpPr>
          <p:cNvPr id="20" name="Rectangle 19">
            <a:extLst>
              <a:ext uri="{FF2B5EF4-FFF2-40B4-BE49-F238E27FC236}">
                <a16:creationId xmlns:a16="http://schemas.microsoft.com/office/drawing/2014/main" id="{DB0BC351-9347-44E5-9432-2FB5074E986C}"/>
              </a:ext>
            </a:extLst>
          </p:cNvPr>
          <p:cNvSpPr/>
          <p:nvPr/>
        </p:nvSpPr>
        <p:spPr bwMode="auto">
          <a:xfrm>
            <a:off x="1996883" y="4040977"/>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Natural Language Processing</a:t>
            </a:r>
          </a:p>
        </p:txBody>
      </p:sp>
      <p:sp>
        <p:nvSpPr>
          <p:cNvPr id="21" name="Rectangle 20">
            <a:extLst>
              <a:ext uri="{FF2B5EF4-FFF2-40B4-BE49-F238E27FC236}">
                <a16:creationId xmlns:a16="http://schemas.microsoft.com/office/drawing/2014/main" id="{92B84980-DB97-4945-85A0-65635E87CD41}"/>
              </a:ext>
            </a:extLst>
          </p:cNvPr>
          <p:cNvSpPr/>
          <p:nvPr/>
        </p:nvSpPr>
        <p:spPr bwMode="auto">
          <a:xfrm>
            <a:off x="4568152" y="4040977"/>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Analysis through machine learning large amounts of natural language data</a:t>
            </a:r>
          </a:p>
        </p:txBody>
      </p:sp>
      <p:sp>
        <p:nvSpPr>
          <p:cNvPr id="22" name="Rectangle 21">
            <a:extLst>
              <a:ext uri="{FF2B5EF4-FFF2-40B4-BE49-F238E27FC236}">
                <a16:creationId xmlns:a16="http://schemas.microsoft.com/office/drawing/2014/main" id="{44538800-24DF-49CC-847D-A27CAC648DBD}"/>
              </a:ext>
            </a:extLst>
          </p:cNvPr>
          <p:cNvSpPr/>
          <p:nvPr/>
        </p:nvSpPr>
        <p:spPr bwMode="auto">
          <a:xfrm>
            <a:off x="584515" y="5565785"/>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WM</a:t>
            </a:r>
          </a:p>
        </p:txBody>
      </p:sp>
      <p:sp>
        <p:nvSpPr>
          <p:cNvPr id="23" name="Rectangle 22">
            <a:extLst>
              <a:ext uri="{FF2B5EF4-FFF2-40B4-BE49-F238E27FC236}">
                <a16:creationId xmlns:a16="http://schemas.microsoft.com/office/drawing/2014/main" id="{AFF0084B-6935-45D8-B140-9BFFC66DB89B}"/>
              </a:ext>
            </a:extLst>
          </p:cNvPr>
          <p:cNvSpPr/>
          <p:nvPr/>
        </p:nvSpPr>
        <p:spPr bwMode="auto">
          <a:xfrm>
            <a:off x="1996883" y="5565785"/>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Wealth Management</a:t>
            </a:r>
          </a:p>
        </p:txBody>
      </p:sp>
      <p:sp>
        <p:nvSpPr>
          <p:cNvPr id="24" name="Rectangle 23">
            <a:extLst>
              <a:ext uri="{FF2B5EF4-FFF2-40B4-BE49-F238E27FC236}">
                <a16:creationId xmlns:a16="http://schemas.microsoft.com/office/drawing/2014/main" id="{88F0C464-178D-4917-88A6-45107610822D}"/>
              </a:ext>
            </a:extLst>
          </p:cNvPr>
          <p:cNvSpPr/>
          <p:nvPr/>
        </p:nvSpPr>
        <p:spPr bwMode="auto">
          <a:xfrm>
            <a:off x="4568152" y="5565785"/>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Management of wealthy clients’ patrimony</a:t>
            </a:r>
          </a:p>
        </p:txBody>
      </p:sp>
      <p:sp>
        <p:nvSpPr>
          <p:cNvPr id="28" name="Rectangle 27">
            <a:extLst>
              <a:ext uri="{FF2B5EF4-FFF2-40B4-BE49-F238E27FC236}">
                <a16:creationId xmlns:a16="http://schemas.microsoft.com/office/drawing/2014/main" id="{7777DC2C-56F7-4A75-B50C-72EFED78B76E}"/>
              </a:ext>
            </a:extLst>
          </p:cNvPr>
          <p:cNvSpPr/>
          <p:nvPr/>
        </p:nvSpPr>
        <p:spPr bwMode="auto">
          <a:xfrm>
            <a:off x="584515" y="137256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CPA</a:t>
            </a:r>
            <a:endParaRPr lang="en-US" sz="900">
              <a:latin typeface="+mj-lt"/>
            </a:endParaRPr>
          </a:p>
        </p:txBody>
      </p:sp>
      <p:sp>
        <p:nvSpPr>
          <p:cNvPr id="29" name="Rectangle 28">
            <a:extLst>
              <a:ext uri="{FF2B5EF4-FFF2-40B4-BE49-F238E27FC236}">
                <a16:creationId xmlns:a16="http://schemas.microsoft.com/office/drawing/2014/main" id="{15863018-612D-48F3-8E22-BBA8251E97A9}"/>
              </a:ext>
            </a:extLst>
          </p:cNvPr>
          <p:cNvSpPr/>
          <p:nvPr/>
        </p:nvSpPr>
        <p:spPr bwMode="auto">
          <a:xfrm>
            <a:off x="1996883" y="137256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Certified Public Accountant</a:t>
            </a:r>
          </a:p>
        </p:txBody>
      </p:sp>
      <p:sp>
        <p:nvSpPr>
          <p:cNvPr id="30" name="Rectangle 29">
            <a:extLst>
              <a:ext uri="{FF2B5EF4-FFF2-40B4-BE49-F238E27FC236}">
                <a16:creationId xmlns:a16="http://schemas.microsoft.com/office/drawing/2014/main" id="{F8930804-5FDC-4893-8E81-C3B6EC3A8C43}"/>
              </a:ext>
            </a:extLst>
          </p:cNvPr>
          <p:cNvSpPr/>
          <p:nvPr/>
        </p:nvSpPr>
        <p:spPr bwMode="auto">
          <a:xfrm>
            <a:off x="4568152" y="137256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Certified profession consisting in performing accounting</a:t>
            </a:r>
          </a:p>
        </p:txBody>
      </p:sp>
      <p:sp>
        <p:nvSpPr>
          <p:cNvPr id="27" name="Rectangle 26">
            <a:extLst>
              <a:ext uri="{FF2B5EF4-FFF2-40B4-BE49-F238E27FC236}">
                <a16:creationId xmlns:a16="http://schemas.microsoft.com/office/drawing/2014/main" id="{E67DBC14-C7B9-4BF4-895F-E9D69589A550}"/>
              </a:ext>
            </a:extLst>
          </p:cNvPr>
          <p:cNvSpPr/>
          <p:nvPr/>
        </p:nvSpPr>
        <p:spPr bwMode="auto">
          <a:xfrm>
            <a:off x="584515" y="4746536"/>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SEO</a:t>
            </a:r>
          </a:p>
        </p:txBody>
      </p:sp>
      <p:sp>
        <p:nvSpPr>
          <p:cNvPr id="31" name="Rectangle 30">
            <a:extLst>
              <a:ext uri="{FF2B5EF4-FFF2-40B4-BE49-F238E27FC236}">
                <a16:creationId xmlns:a16="http://schemas.microsoft.com/office/drawing/2014/main" id="{6E9285BE-D9AF-4D22-AD9B-01A739ED5A9E}"/>
              </a:ext>
            </a:extLst>
          </p:cNvPr>
          <p:cNvSpPr/>
          <p:nvPr/>
        </p:nvSpPr>
        <p:spPr bwMode="auto">
          <a:xfrm>
            <a:off x="1996883" y="4746536"/>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Search Engine Optimization</a:t>
            </a:r>
          </a:p>
        </p:txBody>
      </p:sp>
      <p:sp>
        <p:nvSpPr>
          <p:cNvPr id="32" name="Rectangle 31">
            <a:extLst>
              <a:ext uri="{FF2B5EF4-FFF2-40B4-BE49-F238E27FC236}">
                <a16:creationId xmlns:a16="http://schemas.microsoft.com/office/drawing/2014/main" id="{B7DC5ECE-15BF-4B04-9297-1F8E623AAA71}"/>
              </a:ext>
            </a:extLst>
          </p:cNvPr>
          <p:cNvSpPr/>
          <p:nvPr/>
        </p:nvSpPr>
        <p:spPr bwMode="auto">
          <a:xfrm>
            <a:off x="4568152" y="4746536"/>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Process of increasing the visibility of a website</a:t>
            </a:r>
          </a:p>
        </p:txBody>
      </p:sp>
      <p:sp>
        <p:nvSpPr>
          <p:cNvPr id="33" name="Rectangle 32">
            <a:extLst>
              <a:ext uri="{FF2B5EF4-FFF2-40B4-BE49-F238E27FC236}">
                <a16:creationId xmlns:a16="http://schemas.microsoft.com/office/drawing/2014/main" id="{E5332B13-9C76-4384-A3DC-23954B1FC898}"/>
              </a:ext>
            </a:extLst>
          </p:cNvPr>
          <p:cNvSpPr/>
          <p:nvPr/>
        </p:nvSpPr>
        <p:spPr bwMode="auto">
          <a:xfrm>
            <a:off x="584515" y="4422179"/>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SEA</a:t>
            </a:r>
            <a:endParaRPr lang="en-US" sz="900">
              <a:latin typeface="+mj-lt"/>
            </a:endParaRPr>
          </a:p>
        </p:txBody>
      </p:sp>
      <p:sp>
        <p:nvSpPr>
          <p:cNvPr id="34" name="Rectangle 33">
            <a:extLst>
              <a:ext uri="{FF2B5EF4-FFF2-40B4-BE49-F238E27FC236}">
                <a16:creationId xmlns:a16="http://schemas.microsoft.com/office/drawing/2014/main" id="{301C649F-C3F2-4E28-A98F-2040D2ED0BAB}"/>
              </a:ext>
            </a:extLst>
          </p:cNvPr>
          <p:cNvSpPr/>
          <p:nvPr/>
        </p:nvSpPr>
        <p:spPr bwMode="auto">
          <a:xfrm>
            <a:off x="1996883" y="4422179"/>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Search Engine Advertising</a:t>
            </a:r>
          </a:p>
        </p:txBody>
      </p:sp>
      <p:sp>
        <p:nvSpPr>
          <p:cNvPr id="35" name="Rectangle 34">
            <a:extLst>
              <a:ext uri="{FF2B5EF4-FFF2-40B4-BE49-F238E27FC236}">
                <a16:creationId xmlns:a16="http://schemas.microsoft.com/office/drawing/2014/main" id="{210E43A0-6F12-46D6-9BFB-69657B83383B}"/>
              </a:ext>
            </a:extLst>
          </p:cNvPr>
          <p:cNvSpPr/>
          <p:nvPr/>
        </p:nvSpPr>
        <p:spPr bwMode="auto">
          <a:xfrm>
            <a:off x="4568152" y="4422179"/>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Method of placing online advertising on web pages that show results from search engine queries</a:t>
            </a:r>
          </a:p>
        </p:txBody>
      </p:sp>
      <p:sp>
        <p:nvSpPr>
          <p:cNvPr id="36" name="Rectangle 35">
            <a:extLst>
              <a:ext uri="{FF2B5EF4-FFF2-40B4-BE49-F238E27FC236}">
                <a16:creationId xmlns:a16="http://schemas.microsoft.com/office/drawing/2014/main" id="{8CB92FE7-E5D8-41A4-B988-EF32549C8205}"/>
              </a:ext>
            </a:extLst>
          </p:cNvPr>
          <p:cNvSpPr/>
          <p:nvPr/>
        </p:nvSpPr>
        <p:spPr bwMode="auto">
          <a:xfrm>
            <a:off x="584515" y="1753765"/>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CGP</a:t>
            </a:r>
          </a:p>
        </p:txBody>
      </p:sp>
      <p:sp>
        <p:nvSpPr>
          <p:cNvPr id="37" name="Rectangle 36">
            <a:extLst>
              <a:ext uri="{FF2B5EF4-FFF2-40B4-BE49-F238E27FC236}">
                <a16:creationId xmlns:a16="http://schemas.microsoft.com/office/drawing/2014/main" id="{C6AEEC41-30BE-4E36-A252-6237D6B480CD}"/>
              </a:ext>
            </a:extLst>
          </p:cNvPr>
          <p:cNvSpPr/>
          <p:nvPr/>
        </p:nvSpPr>
        <p:spPr bwMode="auto">
          <a:xfrm>
            <a:off x="1996883" y="1753765"/>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Cost Per Click</a:t>
            </a:r>
          </a:p>
        </p:txBody>
      </p:sp>
      <p:sp>
        <p:nvSpPr>
          <p:cNvPr id="38" name="Rectangle 37">
            <a:extLst>
              <a:ext uri="{FF2B5EF4-FFF2-40B4-BE49-F238E27FC236}">
                <a16:creationId xmlns:a16="http://schemas.microsoft.com/office/drawing/2014/main" id="{DEC90A7F-F3A2-47A7-97E7-3E3DC1DD4FCF}"/>
              </a:ext>
            </a:extLst>
          </p:cNvPr>
          <p:cNvSpPr/>
          <p:nvPr/>
        </p:nvSpPr>
        <p:spPr bwMode="auto">
          <a:xfrm>
            <a:off x="4568152" y="1753765"/>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Price to pay for each click on an ad</a:t>
            </a:r>
          </a:p>
        </p:txBody>
      </p:sp>
      <p:sp>
        <p:nvSpPr>
          <p:cNvPr id="42" name="Rectangle 41">
            <a:extLst>
              <a:ext uri="{FF2B5EF4-FFF2-40B4-BE49-F238E27FC236}">
                <a16:creationId xmlns:a16="http://schemas.microsoft.com/office/drawing/2014/main" id="{21A10AF6-89F4-4DA8-AC44-170C6C9E5856}"/>
              </a:ext>
            </a:extLst>
          </p:cNvPr>
          <p:cNvSpPr/>
          <p:nvPr/>
        </p:nvSpPr>
        <p:spPr bwMode="auto">
          <a:xfrm>
            <a:off x="584515" y="2516169"/>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E&amp;F	</a:t>
            </a:r>
          </a:p>
        </p:txBody>
      </p:sp>
      <p:sp>
        <p:nvSpPr>
          <p:cNvPr id="43" name="Rectangle 42">
            <a:extLst>
              <a:ext uri="{FF2B5EF4-FFF2-40B4-BE49-F238E27FC236}">
                <a16:creationId xmlns:a16="http://schemas.microsoft.com/office/drawing/2014/main" id="{17EDA2E0-110B-442F-911F-B8D10AB63B2E}"/>
              </a:ext>
            </a:extLst>
          </p:cNvPr>
          <p:cNvSpPr/>
          <p:nvPr/>
        </p:nvSpPr>
        <p:spPr bwMode="auto">
          <a:xfrm>
            <a:off x="1996883" y="2516169"/>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Expert &amp; Finance</a:t>
            </a:r>
          </a:p>
        </p:txBody>
      </p:sp>
      <p:sp>
        <p:nvSpPr>
          <p:cNvPr id="44" name="Rectangle 43">
            <a:extLst>
              <a:ext uri="{FF2B5EF4-FFF2-40B4-BE49-F238E27FC236}">
                <a16:creationId xmlns:a16="http://schemas.microsoft.com/office/drawing/2014/main" id="{10A4AF48-EF50-4F85-AE20-C3B66CF088C4}"/>
              </a:ext>
            </a:extLst>
          </p:cNvPr>
          <p:cNvSpPr/>
          <p:nvPr/>
        </p:nvSpPr>
        <p:spPr bwMode="auto">
          <a:xfrm>
            <a:off x="4568152" y="2516169"/>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a:latin typeface="+mj-lt"/>
            </a:endParaRPr>
          </a:p>
        </p:txBody>
      </p:sp>
      <p:sp>
        <p:nvSpPr>
          <p:cNvPr id="45" name="Rectangle 44">
            <a:extLst>
              <a:ext uri="{FF2B5EF4-FFF2-40B4-BE49-F238E27FC236}">
                <a16:creationId xmlns:a16="http://schemas.microsoft.com/office/drawing/2014/main" id="{C1D8EA0F-A684-445D-852B-345CD83FAF4A}"/>
              </a:ext>
            </a:extLst>
          </p:cNvPr>
          <p:cNvSpPr/>
          <p:nvPr/>
        </p:nvSpPr>
        <p:spPr bwMode="auto">
          <a:xfrm>
            <a:off x="584515" y="2134967"/>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a:latin typeface="+mj-lt"/>
              </a:rPr>
              <a:t>ETF</a:t>
            </a:r>
            <a:endParaRPr lang="en-US" sz="900">
              <a:latin typeface="+mj-lt"/>
            </a:endParaRPr>
          </a:p>
        </p:txBody>
      </p:sp>
      <p:sp>
        <p:nvSpPr>
          <p:cNvPr id="46" name="Rectangle 45">
            <a:extLst>
              <a:ext uri="{FF2B5EF4-FFF2-40B4-BE49-F238E27FC236}">
                <a16:creationId xmlns:a16="http://schemas.microsoft.com/office/drawing/2014/main" id="{CABC735E-A0E5-44B7-81CA-4F351EF9F050}"/>
              </a:ext>
            </a:extLst>
          </p:cNvPr>
          <p:cNvSpPr/>
          <p:nvPr/>
        </p:nvSpPr>
        <p:spPr bwMode="auto">
          <a:xfrm>
            <a:off x="1996883" y="2134967"/>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Exchange Traded Fund</a:t>
            </a:r>
          </a:p>
        </p:txBody>
      </p:sp>
      <p:sp>
        <p:nvSpPr>
          <p:cNvPr id="47" name="Rectangle 46">
            <a:extLst>
              <a:ext uri="{FF2B5EF4-FFF2-40B4-BE49-F238E27FC236}">
                <a16:creationId xmlns:a16="http://schemas.microsoft.com/office/drawing/2014/main" id="{803EE2E9-E271-4CD9-A494-FACE270F179E}"/>
              </a:ext>
            </a:extLst>
          </p:cNvPr>
          <p:cNvSpPr/>
          <p:nvPr/>
        </p:nvSpPr>
        <p:spPr bwMode="auto">
          <a:xfrm>
            <a:off x="4568152" y="2134967"/>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a:latin typeface="+mj-lt"/>
              </a:rPr>
              <a:t>Investment fund traded on stocks exchanges</a:t>
            </a:r>
          </a:p>
        </p:txBody>
      </p:sp>
    </p:spTree>
    <p:extLst>
      <p:ext uri="{BB962C8B-B14F-4D97-AF65-F5344CB8AC3E}">
        <p14:creationId xmlns:p14="http://schemas.microsoft.com/office/powerpoint/2010/main" val="990182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solidFill>
                  <a:srgbClr val="009DB0"/>
                </a:solidFill>
                <a:latin typeface="+mn-lt"/>
              </a:rPr>
              <a:t>Clients expect a fully-personalized offer </a:t>
            </a:r>
            <a:r>
              <a:rPr lang="en-US" sz="1300">
                <a:latin typeface="+mn-lt"/>
              </a:rPr>
              <a:t>combined with a </a:t>
            </a:r>
            <a:r>
              <a:rPr lang="en-US" sz="1300">
                <a:solidFill>
                  <a:srgbClr val="009DB0"/>
                </a:solidFill>
                <a:latin typeface="+mn-lt"/>
              </a:rPr>
              <a:t>simple</a:t>
            </a:r>
            <a:r>
              <a:rPr lang="en-US" sz="1300">
                <a:solidFill>
                  <a:schemeClr val="tx2"/>
                </a:solidFill>
                <a:latin typeface="+mn-lt"/>
              </a:rPr>
              <a:t> </a:t>
            </a:r>
            <a:r>
              <a:rPr lang="en-US" sz="1300">
                <a:latin typeface="+mn-lt"/>
              </a:rPr>
              <a:t>yet</a:t>
            </a:r>
            <a:r>
              <a:rPr lang="en-US" sz="1300">
                <a:solidFill>
                  <a:schemeClr val="tx2"/>
                </a:solidFill>
                <a:latin typeface="+mn-lt"/>
              </a:rPr>
              <a:t> </a:t>
            </a:r>
            <a:r>
              <a:rPr lang="en-US" sz="1300">
                <a:solidFill>
                  <a:srgbClr val="009DB0"/>
                </a:solidFill>
                <a:latin typeface="+mn-lt"/>
              </a:rPr>
              <a:t>high-end</a:t>
            </a:r>
            <a:r>
              <a:rPr lang="en-US" sz="1300">
                <a:solidFill>
                  <a:schemeClr val="tx2"/>
                </a:solidFill>
                <a:latin typeface="+mn-lt"/>
              </a:rPr>
              <a:t> </a:t>
            </a:r>
            <a:r>
              <a:rPr lang="en-US" sz="1300">
                <a:solidFill>
                  <a:srgbClr val="009DB0"/>
                </a:solidFill>
                <a:latin typeface="+mn-lt"/>
              </a:rPr>
              <a:t>service</a:t>
            </a:r>
            <a:r>
              <a:rPr lang="en-US" sz="1300">
                <a:solidFill>
                  <a:schemeClr val="tx2"/>
                </a:solidFill>
                <a:latin typeface="+mn-lt"/>
              </a:rPr>
              <a:t> </a:t>
            </a:r>
            <a:r>
              <a:rPr lang="en-US" sz="1300">
                <a:latin typeface="+mn-lt"/>
              </a:rPr>
              <a:t>provided by the CGP</a:t>
            </a:r>
            <a:r>
              <a:rPr lang="en-US" sz="1300">
                <a:solidFill>
                  <a:schemeClr val="tx2"/>
                </a:solidFill>
                <a:latin typeface="+mn-lt"/>
              </a:rPr>
              <a:t> </a:t>
            </a:r>
            <a:r>
              <a:rPr lang="en-US" sz="1300">
                <a:solidFill>
                  <a:srgbClr val="009DB0"/>
                </a:solidFill>
                <a:latin typeface="+mn-lt"/>
              </a:rPr>
              <a:t>throughout</a:t>
            </a:r>
            <a:r>
              <a:rPr lang="en-US" sz="1300">
                <a:solidFill>
                  <a:schemeClr val="tx2"/>
                </a:solidFill>
                <a:latin typeface="+mn-lt"/>
              </a:rPr>
              <a:t> </a:t>
            </a:r>
            <a:r>
              <a:rPr lang="en-US" sz="1300">
                <a:solidFill>
                  <a:srgbClr val="009DB0"/>
                </a:solidFill>
                <a:latin typeface="+mn-lt"/>
              </a:rPr>
              <a:t>the</a:t>
            </a:r>
            <a:r>
              <a:rPr lang="en-US" sz="1300">
                <a:solidFill>
                  <a:schemeClr val="tx2"/>
                </a:solidFill>
                <a:latin typeface="+mn-lt"/>
              </a:rPr>
              <a:t> </a:t>
            </a:r>
            <a:r>
              <a:rPr lang="en-US" sz="1300">
                <a:solidFill>
                  <a:srgbClr val="009DB0"/>
                </a:solidFill>
                <a:latin typeface="+mn-lt"/>
              </a:rPr>
              <a:t>customer</a:t>
            </a:r>
            <a:r>
              <a:rPr lang="en-US" sz="1300">
                <a:solidFill>
                  <a:schemeClr val="tx2"/>
                </a:solidFill>
                <a:latin typeface="+mn-lt"/>
              </a:rPr>
              <a:t> </a:t>
            </a:r>
            <a:r>
              <a:rPr lang="en-US" sz="1300">
                <a:solidFill>
                  <a:srgbClr val="009DB0"/>
                </a:solidFill>
                <a:latin typeface="+mn-lt"/>
              </a:rPr>
              <a:t>journey</a:t>
            </a:r>
            <a:endParaRPr lang="en-US" sz="1300">
              <a:solidFill>
                <a:srgbClr val="009DB0"/>
              </a:solidFill>
              <a:highlight>
                <a:srgbClr val="FFFF00"/>
              </a:highlight>
              <a:latin typeface="+mn-lt"/>
            </a:endParaRPr>
          </a:p>
        </p:txBody>
      </p:sp>
      <p:cxnSp>
        <p:nvCxnSpPr>
          <p:cNvPr id="154" name="Straight Connector 5">
            <a:extLst>
              <a:ext uri="{FF2B5EF4-FFF2-40B4-BE49-F238E27FC236}">
                <a16:creationId xmlns:a16="http://schemas.microsoft.com/office/drawing/2014/main" id="{10554822-16F3-4E5B-99CB-BCBFC1094080}"/>
              </a:ext>
            </a:extLst>
          </p:cNvPr>
          <p:cNvCxnSpPr/>
          <p:nvPr/>
        </p:nvCxnSpPr>
        <p:spPr bwMode="auto">
          <a:xfrm>
            <a:off x="208593" y="1030228"/>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0" name="TextBox 10">
            <a:extLst>
              <a:ext uri="{FF2B5EF4-FFF2-40B4-BE49-F238E27FC236}">
                <a16:creationId xmlns:a16="http://schemas.microsoft.com/office/drawing/2014/main" id="{86A6A74D-2A2B-485E-AC3F-F5C51A7D69BB}"/>
              </a:ext>
            </a:extLst>
          </p:cNvPr>
          <p:cNvSpPr txBox="1"/>
          <p:nvPr/>
        </p:nvSpPr>
        <p:spPr>
          <a:xfrm>
            <a:off x="2275103" y="873499"/>
            <a:ext cx="5168216"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Clients’ expectations throughout the customer journey</a:t>
            </a:r>
          </a:p>
        </p:txBody>
      </p:sp>
      <p:sp>
        <p:nvSpPr>
          <p:cNvPr id="18" name="Flèche : pentagone 154">
            <a:extLst>
              <a:ext uri="{FF2B5EF4-FFF2-40B4-BE49-F238E27FC236}">
                <a16:creationId xmlns:a16="http://schemas.microsoft.com/office/drawing/2014/main" id="{15708F0A-C38E-43F9-A3BC-FBA577150132}"/>
              </a:ext>
            </a:extLst>
          </p:cNvPr>
          <p:cNvSpPr/>
          <p:nvPr/>
        </p:nvSpPr>
        <p:spPr>
          <a:xfrm>
            <a:off x="934439" y="1213239"/>
            <a:ext cx="2772000"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Contact phase</a:t>
            </a:r>
          </a:p>
        </p:txBody>
      </p:sp>
      <p:sp>
        <p:nvSpPr>
          <p:cNvPr id="19" name="Flèche : chevron 155">
            <a:extLst>
              <a:ext uri="{FF2B5EF4-FFF2-40B4-BE49-F238E27FC236}">
                <a16:creationId xmlns:a16="http://schemas.microsoft.com/office/drawing/2014/main" id="{64C1CBCA-3B17-42EB-A293-4CA5CD4BA6D5}"/>
              </a:ext>
            </a:extLst>
          </p:cNvPr>
          <p:cNvSpPr/>
          <p:nvPr/>
        </p:nvSpPr>
        <p:spPr>
          <a:xfrm>
            <a:off x="3781870" y="1213239"/>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Conversion phase</a:t>
            </a:r>
          </a:p>
        </p:txBody>
      </p:sp>
      <p:sp>
        <p:nvSpPr>
          <p:cNvPr id="20" name="Flèche : chevron 155">
            <a:extLst>
              <a:ext uri="{FF2B5EF4-FFF2-40B4-BE49-F238E27FC236}">
                <a16:creationId xmlns:a16="http://schemas.microsoft.com/office/drawing/2014/main" id="{87256BD6-6D15-44C9-811C-9F2D242FF591}"/>
              </a:ext>
            </a:extLst>
          </p:cNvPr>
          <p:cNvSpPr/>
          <p:nvPr/>
        </p:nvSpPr>
        <p:spPr>
          <a:xfrm>
            <a:off x="6607274" y="1213239"/>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Management phase</a:t>
            </a:r>
          </a:p>
        </p:txBody>
      </p:sp>
      <p:pic>
        <p:nvPicPr>
          <p:cNvPr id="21" name="Graphic 20">
            <a:extLst>
              <a:ext uri="{FF2B5EF4-FFF2-40B4-BE49-F238E27FC236}">
                <a16:creationId xmlns:a16="http://schemas.microsoft.com/office/drawing/2014/main" id="{B18CD033-9357-470D-A252-EA10495C081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0" t="-3436" r="-780" b="20497"/>
          <a:stretch/>
        </p:blipFill>
        <p:spPr>
          <a:xfrm>
            <a:off x="6756322" y="1203775"/>
            <a:ext cx="173536" cy="179913"/>
          </a:xfrm>
          <a:prstGeom prst="rect">
            <a:avLst/>
          </a:prstGeom>
        </p:spPr>
      </p:pic>
      <p:pic>
        <p:nvPicPr>
          <p:cNvPr id="22" name="Graphic 21">
            <a:extLst>
              <a:ext uri="{FF2B5EF4-FFF2-40B4-BE49-F238E27FC236}">
                <a16:creationId xmlns:a16="http://schemas.microsoft.com/office/drawing/2014/main" id="{9E3C74E2-2B7A-4087-927A-DCED5450814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9192"/>
          <a:stretch/>
        </p:blipFill>
        <p:spPr>
          <a:xfrm>
            <a:off x="3917673" y="1220032"/>
            <a:ext cx="164753" cy="166414"/>
          </a:xfrm>
          <a:prstGeom prst="rect">
            <a:avLst/>
          </a:prstGeom>
        </p:spPr>
      </p:pic>
      <p:pic>
        <p:nvPicPr>
          <p:cNvPr id="23" name="Graphic 22">
            <a:extLst>
              <a:ext uri="{FF2B5EF4-FFF2-40B4-BE49-F238E27FC236}">
                <a16:creationId xmlns:a16="http://schemas.microsoft.com/office/drawing/2014/main" id="{A6AC11A8-99E2-47DF-93D4-FCEFF98FC24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693"/>
          <a:stretch/>
        </p:blipFill>
        <p:spPr>
          <a:xfrm>
            <a:off x="1007460" y="1211862"/>
            <a:ext cx="188925" cy="182565"/>
          </a:xfrm>
          <a:prstGeom prst="rect">
            <a:avLst/>
          </a:prstGeom>
        </p:spPr>
      </p:pic>
      <p:grpSp>
        <p:nvGrpSpPr>
          <p:cNvPr id="12" name="Group 11">
            <a:extLst>
              <a:ext uri="{FF2B5EF4-FFF2-40B4-BE49-F238E27FC236}">
                <a16:creationId xmlns:a16="http://schemas.microsoft.com/office/drawing/2014/main" id="{245DFB0D-AF07-4EC8-B519-00544AB8510C}"/>
              </a:ext>
            </a:extLst>
          </p:cNvPr>
          <p:cNvGrpSpPr/>
          <p:nvPr/>
        </p:nvGrpSpPr>
        <p:grpSpPr>
          <a:xfrm>
            <a:off x="58702" y="2230027"/>
            <a:ext cx="875737" cy="797744"/>
            <a:chOff x="58702" y="1642329"/>
            <a:chExt cx="875737" cy="797744"/>
          </a:xfrm>
        </p:grpSpPr>
        <p:sp>
          <p:nvSpPr>
            <p:cNvPr id="4" name="Rectangle : coins arrondis 336">
              <a:extLst>
                <a:ext uri="{FF2B5EF4-FFF2-40B4-BE49-F238E27FC236}">
                  <a16:creationId xmlns:a16="http://schemas.microsoft.com/office/drawing/2014/main" id="{0EF7463E-01D1-4AD5-9BC1-A09D801F4C6D}"/>
                </a:ext>
              </a:extLst>
            </p:cNvPr>
            <p:cNvSpPr/>
            <p:nvPr/>
          </p:nvSpPr>
          <p:spPr>
            <a:xfrm>
              <a:off x="58702" y="2012564"/>
              <a:ext cx="875737" cy="427509"/>
            </a:xfrm>
            <a:prstGeom prst="roundRect">
              <a:avLst/>
            </a:prstGeom>
            <a:solidFill>
              <a:schemeClr val="bg1">
                <a:lumMod val="95000"/>
              </a:schemeClr>
            </a:solidFill>
            <a:ln w="6350" cap="flat" cmpd="sng" algn="ctr">
              <a:solidFill>
                <a:srgbClr val="009DB0"/>
              </a:solidFill>
              <a:prstDash val="dash"/>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fontAlgn="base">
                <a:spcBef>
                  <a:spcPct val="0"/>
                </a:spcBef>
                <a:spcAft>
                  <a:spcPct val="0"/>
                </a:spcAft>
              </a:pPr>
              <a:r>
                <a:rPr lang="en-US" sz="1000" kern="0">
                  <a:solidFill>
                    <a:srgbClr val="009DB0"/>
                  </a:solidFill>
                </a:rPr>
                <a:t>Clients expectations</a:t>
              </a:r>
              <a:endParaRPr lang="en-US" sz="1000" kern="0">
                <a:solidFill>
                  <a:srgbClr val="009DB0"/>
                </a:solidFill>
                <a:cs typeface="Arial" pitchFamily="34" charset="0"/>
              </a:endParaRPr>
            </a:p>
          </p:txBody>
        </p:sp>
        <p:pic>
          <p:nvPicPr>
            <p:cNvPr id="6" name="Graphic 5" descr="User">
              <a:extLst>
                <a:ext uri="{FF2B5EF4-FFF2-40B4-BE49-F238E27FC236}">
                  <a16:creationId xmlns:a16="http://schemas.microsoft.com/office/drawing/2014/main" id="{F6B9EB2A-7683-4F2F-A0E7-CC2CF84AB0D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300" y="1642329"/>
              <a:ext cx="352541" cy="352541"/>
            </a:xfrm>
            <a:prstGeom prst="rect">
              <a:avLst/>
            </a:prstGeom>
          </p:spPr>
        </p:pic>
      </p:grpSp>
      <p:sp>
        <p:nvSpPr>
          <p:cNvPr id="11" name="Bulle narrative : rectangle 170">
            <a:extLst>
              <a:ext uri="{FF2B5EF4-FFF2-40B4-BE49-F238E27FC236}">
                <a16:creationId xmlns:a16="http://schemas.microsoft.com/office/drawing/2014/main" id="{D4845823-67EB-40AF-ABF9-A45AA93DD229}"/>
              </a:ext>
            </a:extLst>
          </p:cNvPr>
          <p:cNvSpPr/>
          <p:nvPr/>
        </p:nvSpPr>
        <p:spPr bwMode="auto">
          <a:xfrm>
            <a:off x="958247" y="1434326"/>
            <a:ext cx="2724385" cy="31757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just" defTabSz="914400" rtl="0" eaLnBrk="1" fontAlgn="base" latinLnBrk="0" hangingPunct="1">
              <a:lnSpc>
                <a:spcPct val="100000"/>
              </a:lnSpc>
              <a:spcBef>
                <a:spcPct val="0"/>
              </a:spcBef>
              <a:spcAft>
                <a:spcPct val="0"/>
              </a:spcAft>
              <a:buClrTx/>
              <a:buSzTx/>
              <a:tabLst/>
            </a:pPr>
            <a:r>
              <a:rPr kumimoji="0" lang="en-US" sz="900" b="1" u="none" strike="noStrike" cap="none" normalizeH="0" baseline="0">
                <a:ln>
                  <a:noFill/>
                </a:ln>
                <a:solidFill>
                  <a:srgbClr val="009DB0"/>
                </a:solidFill>
                <a:effectLst/>
              </a:rPr>
              <a:t>TRANSPARENCY AND CLARITY</a:t>
            </a:r>
          </a:p>
          <a:p>
            <a:pPr marL="171450" marR="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900" u="none" strike="noStrike" cap="none" normalizeH="0" baseline="0">
                <a:ln>
                  <a:noFill/>
                </a:ln>
                <a:solidFill>
                  <a:schemeClr val="tx1"/>
                </a:solidFill>
                <a:effectLst/>
              </a:rPr>
              <a:t>Both in terms of </a:t>
            </a:r>
            <a:r>
              <a:rPr lang="en-US" sz="900" b="1">
                <a:solidFill>
                  <a:srgbClr val="009DB0"/>
                </a:solidFill>
              </a:rPr>
              <a:t>provided</a:t>
            </a:r>
            <a:r>
              <a:rPr lang="en-US" sz="900" b="1">
                <a:solidFill>
                  <a:schemeClr val="tx2"/>
                </a:solidFill>
              </a:rPr>
              <a:t> </a:t>
            </a:r>
            <a:r>
              <a:rPr lang="en-US" sz="900" b="1">
                <a:solidFill>
                  <a:srgbClr val="009DB0"/>
                </a:solidFill>
              </a:rPr>
              <a:t>services</a:t>
            </a:r>
            <a:r>
              <a:rPr lang="en-US" sz="900" b="1">
                <a:solidFill>
                  <a:schemeClr val="tx2"/>
                </a:solidFill>
              </a:rPr>
              <a:t> </a:t>
            </a:r>
            <a:r>
              <a:rPr kumimoji="0" lang="en-US" sz="900" u="none" strike="noStrike" cap="none" normalizeH="0" baseline="0">
                <a:ln>
                  <a:noFill/>
                </a:ln>
                <a:solidFill>
                  <a:schemeClr val="tx1"/>
                </a:solidFill>
                <a:effectLst/>
              </a:rPr>
              <a:t>(e.</a:t>
            </a:r>
            <a:r>
              <a:rPr lang="en-US" sz="900"/>
              <a:t>g</a:t>
            </a:r>
            <a:r>
              <a:rPr kumimoji="0" lang="en-US" sz="900" u="none" strike="noStrike" cap="none" normalizeH="0" baseline="0">
                <a:ln>
                  <a:noFill/>
                </a:ln>
                <a:solidFill>
                  <a:schemeClr val="tx1"/>
                </a:solidFill>
                <a:effectLst/>
              </a:rPr>
              <a:t>., advise support, reporting and fees,…) and </a:t>
            </a:r>
            <a:r>
              <a:rPr lang="en-US" sz="900" b="1">
                <a:solidFill>
                  <a:srgbClr val="009DB0"/>
                </a:solidFill>
              </a:rPr>
              <a:t>underlying</a:t>
            </a:r>
            <a:r>
              <a:rPr lang="en-US" sz="900" b="1">
                <a:solidFill>
                  <a:schemeClr val="tx2"/>
                </a:solidFill>
              </a:rPr>
              <a:t> </a:t>
            </a:r>
            <a:r>
              <a:rPr lang="en-US" sz="900" b="1">
                <a:solidFill>
                  <a:srgbClr val="009DB0"/>
                </a:solidFill>
              </a:rPr>
              <a:t>assets</a:t>
            </a:r>
            <a:r>
              <a:rPr lang="en-US" sz="900" b="1">
                <a:solidFill>
                  <a:schemeClr val="tx2"/>
                </a:solidFill>
              </a:rPr>
              <a:t> </a:t>
            </a:r>
            <a:r>
              <a:rPr kumimoji="0" lang="en-US" sz="900" u="none" strike="noStrike" cap="none" normalizeH="0" baseline="0">
                <a:ln>
                  <a:noFill/>
                </a:ln>
                <a:solidFill>
                  <a:schemeClr val="tx1"/>
                </a:solidFill>
                <a:effectLst/>
              </a:rPr>
              <a:t>(i.e., ETFs, diversified funds, thematic investments,…)</a:t>
            </a:r>
          </a:p>
          <a:p>
            <a:pPr marR="0" algn="just" defTabSz="914400" rtl="0" eaLnBrk="1" fontAlgn="base" latinLnBrk="0" hangingPunct="1">
              <a:lnSpc>
                <a:spcPct val="100000"/>
              </a:lnSpc>
              <a:spcBef>
                <a:spcPct val="0"/>
              </a:spcBef>
              <a:spcAft>
                <a:spcPct val="0"/>
              </a:spcAft>
              <a:buClrTx/>
              <a:buSzTx/>
              <a:tabLst/>
            </a:pPr>
            <a:endParaRPr kumimoji="0" lang="en-US" sz="900" u="none" strike="noStrike" cap="none" normalizeH="0" baseline="0">
              <a:ln>
                <a:noFill/>
              </a:ln>
              <a:solidFill>
                <a:schemeClr val="tx1"/>
              </a:solidFill>
              <a:effectLst/>
            </a:endParaRPr>
          </a:p>
          <a:p>
            <a:pPr marR="0" algn="just" defTabSz="914400" rtl="0" eaLnBrk="1" fontAlgn="base" latinLnBrk="0" hangingPunct="1">
              <a:lnSpc>
                <a:spcPct val="100000"/>
              </a:lnSpc>
              <a:spcBef>
                <a:spcPct val="0"/>
              </a:spcBef>
              <a:spcAft>
                <a:spcPct val="0"/>
              </a:spcAft>
              <a:buClrTx/>
              <a:buSzTx/>
              <a:tabLst/>
            </a:pPr>
            <a:r>
              <a:rPr lang="en-US" sz="900" b="1">
                <a:solidFill>
                  <a:srgbClr val="009DB0"/>
                </a:solidFill>
              </a:rPr>
              <a:t>TRUSTWORTHINESS AND</a:t>
            </a:r>
            <a:r>
              <a:rPr lang="en-US" sz="900">
                <a:solidFill>
                  <a:srgbClr val="009DB0"/>
                </a:solidFill>
              </a:rPr>
              <a:t> </a:t>
            </a:r>
            <a:r>
              <a:rPr lang="en-US" sz="900" b="1">
                <a:solidFill>
                  <a:srgbClr val="009DB0"/>
                </a:solidFill>
              </a:rPr>
              <a:t>EXPERIENCE </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t>Coupled with </a:t>
            </a:r>
            <a:r>
              <a:rPr lang="en-US" sz="900" b="1">
                <a:solidFill>
                  <a:srgbClr val="009DB0"/>
                </a:solidFill>
              </a:rPr>
              <a:t>established</a:t>
            </a:r>
            <a:r>
              <a:rPr lang="en-US" sz="900" b="1">
                <a:solidFill>
                  <a:schemeClr val="tx2"/>
                </a:solidFill>
              </a:rPr>
              <a:t> </a:t>
            </a:r>
            <a:r>
              <a:rPr lang="en-US" sz="900" b="1">
                <a:solidFill>
                  <a:srgbClr val="009DB0"/>
                </a:solidFill>
              </a:rPr>
              <a:t>partnerships</a:t>
            </a:r>
            <a:r>
              <a:rPr lang="en-US" sz="900" b="1">
                <a:solidFill>
                  <a:schemeClr val="tx2"/>
                </a:solidFill>
              </a:rPr>
              <a:t> </a:t>
            </a:r>
            <a:r>
              <a:rPr lang="en-US" sz="900"/>
              <a:t>with </a:t>
            </a:r>
            <a:r>
              <a:rPr lang="en-US" sz="900" b="1">
                <a:solidFill>
                  <a:srgbClr val="009DB0"/>
                </a:solidFill>
              </a:rPr>
              <a:t>renowned</a:t>
            </a:r>
            <a:r>
              <a:rPr lang="en-US" sz="900"/>
              <a:t> &amp; </a:t>
            </a:r>
            <a:r>
              <a:rPr lang="en-US" sz="900" b="1">
                <a:solidFill>
                  <a:srgbClr val="009DB0"/>
                </a:solidFill>
              </a:rPr>
              <a:t>secured</a:t>
            </a:r>
            <a:r>
              <a:rPr lang="en-US" sz="900" b="1">
                <a:solidFill>
                  <a:schemeClr val="tx2"/>
                </a:solidFill>
              </a:rPr>
              <a:t> </a:t>
            </a:r>
            <a:r>
              <a:rPr lang="en-US" sz="900" b="1">
                <a:solidFill>
                  <a:srgbClr val="009DB0"/>
                </a:solidFill>
              </a:rPr>
              <a:t>assets</a:t>
            </a:r>
            <a:r>
              <a:rPr lang="en-US" sz="900" b="1">
                <a:solidFill>
                  <a:schemeClr val="tx2"/>
                </a:solidFill>
              </a:rPr>
              <a:t> </a:t>
            </a:r>
            <a:r>
              <a:rPr lang="en-US" sz="900" b="1">
                <a:solidFill>
                  <a:srgbClr val="009DB0"/>
                </a:solidFill>
              </a:rPr>
              <a:t>suppliers</a:t>
            </a:r>
            <a:r>
              <a:rPr lang="en-US" sz="900" b="1">
                <a:solidFill>
                  <a:schemeClr val="tx2"/>
                </a:solidFill>
              </a:rPr>
              <a:t> </a:t>
            </a:r>
            <a:r>
              <a:rPr lang="en-US" sz="900"/>
              <a:t>(e.g., BNP, </a:t>
            </a:r>
            <a:r>
              <a:rPr lang="en-US" sz="900" err="1"/>
              <a:t>Axa</a:t>
            </a:r>
            <a:r>
              <a:rPr lang="en-US" sz="900"/>
              <a:t>,…)</a:t>
            </a:r>
          </a:p>
          <a:p>
            <a:pPr marR="0" algn="just" defTabSz="914400" rtl="0" eaLnBrk="1" fontAlgn="base" latinLnBrk="0" hangingPunct="1">
              <a:lnSpc>
                <a:spcPct val="100000"/>
              </a:lnSpc>
              <a:spcBef>
                <a:spcPct val="0"/>
              </a:spcBef>
              <a:spcAft>
                <a:spcPct val="0"/>
              </a:spcAft>
              <a:buClrTx/>
              <a:buSzTx/>
              <a:tabLst/>
            </a:pPr>
            <a:endParaRPr lang="en-US" sz="900" b="1">
              <a:solidFill>
                <a:schemeClr val="tx2"/>
              </a:solidFill>
            </a:endParaRPr>
          </a:p>
          <a:p>
            <a:pPr marR="0" algn="just" defTabSz="914400" rtl="0" eaLnBrk="1" fontAlgn="base" latinLnBrk="0" hangingPunct="1">
              <a:lnSpc>
                <a:spcPct val="100000"/>
              </a:lnSpc>
              <a:spcBef>
                <a:spcPct val="0"/>
              </a:spcBef>
              <a:spcAft>
                <a:spcPct val="0"/>
              </a:spcAft>
              <a:buClrTx/>
              <a:buSzTx/>
              <a:tabLst/>
            </a:pPr>
            <a:r>
              <a:rPr lang="en-US" sz="900" b="1">
                <a:solidFill>
                  <a:srgbClr val="009DB0"/>
                </a:solidFill>
              </a:rPr>
              <a:t>ACCESSIBILITY AND REACTIVITY</a:t>
            </a:r>
            <a:r>
              <a:rPr lang="en-US" sz="900">
                <a:solidFill>
                  <a:srgbClr val="009DB0"/>
                </a:solidFill>
              </a:rPr>
              <a:t> </a:t>
            </a:r>
          </a:p>
          <a:p>
            <a:pPr marL="171450" marR="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t>Particularly regarding the ability to </a:t>
            </a:r>
            <a:r>
              <a:rPr lang="en-US" sz="900" b="1">
                <a:solidFill>
                  <a:srgbClr val="009DB0"/>
                </a:solidFill>
              </a:rPr>
              <a:t>quickly</a:t>
            </a:r>
            <a:r>
              <a:rPr lang="en-US" sz="900" b="1">
                <a:solidFill>
                  <a:schemeClr val="tx2"/>
                </a:solidFill>
              </a:rPr>
              <a:t> </a:t>
            </a:r>
            <a:r>
              <a:rPr lang="en-US" sz="900" b="1">
                <a:solidFill>
                  <a:srgbClr val="009DB0"/>
                </a:solidFill>
              </a:rPr>
              <a:t>provide</a:t>
            </a:r>
            <a:r>
              <a:rPr lang="en-US" sz="900" b="1">
                <a:solidFill>
                  <a:schemeClr val="tx2"/>
                </a:solidFill>
              </a:rPr>
              <a:t> </a:t>
            </a:r>
            <a:r>
              <a:rPr lang="en-US" sz="900" b="1">
                <a:solidFill>
                  <a:srgbClr val="009DB0"/>
                </a:solidFill>
              </a:rPr>
              <a:t>quotations</a:t>
            </a:r>
            <a:r>
              <a:rPr lang="en-US" sz="900"/>
              <a:t> and to </a:t>
            </a:r>
            <a:r>
              <a:rPr lang="en-US" sz="900" b="1">
                <a:solidFill>
                  <a:srgbClr val="009DB0"/>
                </a:solidFill>
              </a:rPr>
              <a:t>schedule</a:t>
            </a:r>
            <a:r>
              <a:rPr lang="en-US" sz="900" b="1">
                <a:solidFill>
                  <a:schemeClr val="tx2"/>
                </a:solidFill>
              </a:rPr>
              <a:t> </a:t>
            </a:r>
            <a:r>
              <a:rPr lang="en-US" sz="900" b="1">
                <a:solidFill>
                  <a:srgbClr val="009DB0"/>
                </a:solidFill>
              </a:rPr>
              <a:t>a</a:t>
            </a:r>
            <a:r>
              <a:rPr lang="en-US" sz="900" b="1">
                <a:solidFill>
                  <a:schemeClr val="tx2"/>
                </a:solidFill>
              </a:rPr>
              <a:t> </a:t>
            </a:r>
            <a:r>
              <a:rPr lang="en-US" sz="900" b="1">
                <a:solidFill>
                  <a:srgbClr val="009DB0"/>
                </a:solidFill>
              </a:rPr>
              <a:t>first</a:t>
            </a:r>
            <a:r>
              <a:rPr lang="en-US" sz="900" b="1">
                <a:solidFill>
                  <a:schemeClr val="tx2"/>
                </a:solidFill>
              </a:rPr>
              <a:t> </a:t>
            </a:r>
            <a:r>
              <a:rPr lang="en-US" sz="900" b="1">
                <a:solidFill>
                  <a:srgbClr val="009DB0"/>
                </a:solidFill>
              </a:rPr>
              <a:t>meeting</a:t>
            </a:r>
            <a:r>
              <a:rPr lang="en-US" sz="900"/>
              <a:t> to establish a wealth assessment</a:t>
            </a:r>
            <a:endParaRPr kumimoji="0" lang="en-US" sz="900" u="none" strike="noStrike" cap="none" normalizeH="0" baseline="0">
              <a:ln>
                <a:noFill/>
              </a:ln>
              <a:solidFill>
                <a:schemeClr val="tx1"/>
              </a:solidFill>
              <a:effectLst/>
            </a:endParaRPr>
          </a:p>
        </p:txBody>
      </p:sp>
      <p:sp>
        <p:nvSpPr>
          <p:cNvPr id="92" name="Bulle narrative : rectangle 170">
            <a:extLst>
              <a:ext uri="{FF2B5EF4-FFF2-40B4-BE49-F238E27FC236}">
                <a16:creationId xmlns:a16="http://schemas.microsoft.com/office/drawing/2014/main" id="{F8F42371-0885-40BE-BD6C-F6DF7AA8F5D5}"/>
              </a:ext>
            </a:extLst>
          </p:cNvPr>
          <p:cNvSpPr/>
          <p:nvPr/>
        </p:nvSpPr>
        <p:spPr bwMode="auto">
          <a:xfrm>
            <a:off x="3805678" y="1434326"/>
            <a:ext cx="2724385" cy="31757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900" b="1" u="none" strike="noStrike" cap="none" normalizeH="0" baseline="0">
                <a:ln>
                  <a:noFill/>
                </a:ln>
                <a:solidFill>
                  <a:srgbClr val="009DB0"/>
                </a:solidFill>
                <a:effectLst/>
              </a:rPr>
              <a:t>SAFETY, SIMPLICITY</a:t>
            </a:r>
            <a:r>
              <a:rPr kumimoji="0" lang="en-US" sz="900" b="1" u="none" strike="noStrike" cap="none" normalizeH="0" baseline="0">
                <a:ln>
                  <a:noFill/>
                </a:ln>
                <a:solidFill>
                  <a:schemeClr val="tx2"/>
                </a:solidFill>
                <a:effectLst/>
              </a:rPr>
              <a:t> </a:t>
            </a:r>
            <a:r>
              <a:rPr lang="en-US" sz="900" b="1">
                <a:solidFill>
                  <a:srgbClr val="009DB0"/>
                </a:solidFill>
              </a:rPr>
              <a:t>AND</a:t>
            </a:r>
            <a:r>
              <a:rPr kumimoji="0" lang="en-US" sz="900" b="1" u="none" strike="noStrike" cap="none" normalizeH="0" baseline="0">
                <a:ln>
                  <a:noFill/>
                </a:ln>
                <a:solidFill>
                  <a:srgbClr val="009DB0"/>
                </a:solidFill>
                <a:effectLst/>
              </a:rPr>
              <a:t> CONVENIENCE</a:t>
            </a:r>
          </a:p>
          <a:p>
            <a:pPr marL="171450" marR="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sz="900"/>
              <a:t>F</a:t>
            </a:r>
            <a:r>
              <a:rPr kumimoji="0" lang="en-US" sz="900" u="none" strike="noStrike" cap="none" normalizeH="0" baseline="0">
                <a:ln>
                  <a:noFill/>
                </a:ln>
                <a:effectLst/>
              </a:rPr>
              <a:t>or all the compulsory </a:t>
            </a:r>
            <a:r>
              <a:rPr lang="en-US" sz="900" b="1">
                <a:solidFill>
                  <a:srgbClr val="009DB0"/>
                </a:solidFill>
              </a:rPr>
              <a:t>paperwork</a:t>
            </a:r>
            <a:r>
              <a:rPr kumimoji="0" lang="en-US" sz="900" u="none" strike="noStrike" cap="none" normalizeH="0" baseline="0">
                <a:ln>
                  <a:noFill/>
                </a:ln>
                <a:effectLst/>
              </a:rPr>
              <a:t> related to administrative part of the opening of the account</a:t>
            </a:r>
          </a:p>
          <a:p>
            <a:pPr marL="171450" marR="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en-US" sz="900" u="none" strike="noStrike" cap="none" normalizeH="0" baseline="0">
              <a:ln>
                <a:noFill/>
              </a:ln>
              <a:solidFill>
                <a:schemeClr val="tx1"/>
              </a:solidFill>
              <a:effectLst/>
            </a:endParaRPr>
          </a:p>
          <a:p>
            <a:pPr algn="just"/>
            <a:r>
              <a:rPr lang="en-US" sz="900" b="1">
                <a:solidFill>
                  <a:srgbClr val="009DB0"/>
                </a:solidFill>
              </a:rPr>
              <a:t>FINE UNDERSTANDING</a:t>
            </a:r>
            <a:endParaRPr kumimoji="0" lang="en-US" sz="900" u="none" strike="noStrike" cap="none" normalizeH="0" baseline="0">
              <a:ln>
                <a:noFill/>
              </a:ln>
              <a:solidFill>
                <a:srgbClr val="009DB0"/>
              </a:solidFill>
              <a:effectLst/>
            </a:endParaRPr>
          </a:p>
          <a:p>
            <a:pPr marL="171450" marR="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sz="900"/>
              <a:t>Both in terms of the </a:t>
            </a:r>
            <a:r>
              <a:rPr lang="en-US" sz="900" b="1">
                <a:solidFill>
                  <a:srgbClr val="009DB0"/>
                </a:solidFill>
              </a:rPr>
              <a:t>patrimonial</a:t>
            </a:r>
            <a:r>
              <a:rPr lang="en-US" sz="900" b="1">
                <a:solidFill>
                  <a:schemeClr val="tx2"/>
                </a:solidFill>
              </a:rPr>
              <a:t> </a:t>
            </a:r>
            <a:r>
              <a:rPr lang="en-US" sz="900" b="1">
                <a:solidFill>
                  <a:srgbClr val="009DB0"/>
                </a:solidFill>
              </a:rPr>
              <a:t>situation</a:t>
            </a:r>
            <a:r>
              <a:rPr lang="en-US" sz="900" b="1">
                <a:solidFill>
                  <a:schemeClr val="tx2"/>
                </a:solidFill>
              </a:rPr>
              <a:t> </a:t>
            </a:r>
            <a:r>
              <a:rPr lang="en-US" sz="900"/>
              <a:t>(e.g., fiscal complexity,…) and its </a:t>
            </a:r>
            <a:r>
              <a:rPr lang="en-US" sz="900" b="1">
                <a:solidFill>
                  <a:srgbClr val="009DB0"/>
                </a:solidFill>
              </a:rPr>
              <a:t>particular</a:t>
            </a:r>
            <a:r>
              <a:rPr lang="en-US" sz="900" b="1">
                <a:solidFill>
                  <a:schemeClr val="tx2"/>
                </a:solidFill>
              </a:rPr>
              <a:t> </a:t>
            </a:r>
            <a:r>
              <a:rPr lang="en-US" sz="900" b="1">
                <a:solidFill>
                  <a:srgbClr val="009DB0"/>
                </a:solidFill>
              </a:rPr>
              <a:t>needs</a:t>
            </a:r>
            <a:r>
              <a:rPr lang="en-US" sz="900" b="1">
                <a:solidFill>
                  <a:schemeClr val="tx2"/>
                </a:solidFill>
              </a:rPr>
              <a:t> </a:t>
            </a:r>
            <a:r>
              <a:rPr lang="en-US" sz="900"/>
              <a:t>(e.g., legal, banking, financial) and </a:t>
            </a:r>
            <a:r>
              <a:rPr lang="en-US" sz="900" b="1">
                <a:solidFill>
                  <a:srgbClr val="009DB0"/>
                </a:solidFill>
              </a:rPr>
              <a:t>objectives</a:t>
            </a:r>
            <a:r>
              <a:rPr lang="en-US" sz="900"/>
              <a:t> (e.g., nature of investment, level of risk, maturity, fiscality,…) that lead to an </a:t>
            </a:r>
            <a:r>
              <a:rPr lang="en-US" sz="900" b="1">
                <a:solidFill>
                  <a:srgbClr val="009DB0"/>
                </a:solidFill>
              </a:rPr>
              <a:t>ultra-personalized</a:t>
            </a:r>
            <a:r>
              <a:rPr lang="en-US" sz="900" b="1">
                <a:solidFill>
                  <a:schemeClr val="tx2"/>
                </a:solidFill>
              </a:rPr>
              <a:t> </a:t>
            </a:r>
            <a:r>
              <a:rPr lang="en-US" sz="900" b="1">
                <a:solidFill>
                  <a:srgbClr val="009DB0"/>
                </a:solidFill>
              </a:rPr>
              <a:t>offer</a:t>
            </a:r>
          </a:p>
          <a:p>
            <a:pPr marL="171450" marR="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lang="en-US" sz="900"/>
          </a:p>
          <a:p>
            <a:pPr algn="just"/>
            <a:r>
              <a:rPr lang="en-US" sz="900" b="1">
                <a:solidFill>
                  <a:srgbClr val="009DB0"/>
                </a:solidFill>
              </a:rPr>
              <a:t>QUALITY OF THE ADVICE</a:t>
            </a:r>
            <a:endParaRPr lang="en-US" sz="900">
              <a:solidFill>
                <a:srgbClr val="009DB0"/>
              </a:solidFill>
            </a:endParaRPr>
          </a:p>
          <a:p>
            <a:pPr marL="171450" marR="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900" u="none" strike="noStrike" cap="none" normalizeH="0" baseline="0">
                <a:ln>
                  <a:noFill/>
                </a:ln>
                <a:solidFill>
                  <a:schemeClr val="tx1"/>
                </a:solidFill>
                <a:effectLst/>
              </a:rPr>
              <a:t>With regards all the proposed </a:t>
            </a:r>
            <a:r>
              <a:rPr lang="en-US" sz="900" b="1">
                <a:solidFill>
                  <a:srgbClr val="009DB0"/>
                </a:solidFill>
              </a:rPr>
              <a:t>services</a:t>
            </a:r>
            <a:r>
              <a:rPr lang="en-US" sz="900" b="1">
                <a:solidFill>
                  <a:schemeClr val="tx2"/>
                </a:solidFill>
              </a:rPr>
              <a:t> </a:t>
            </a:r>
            <a:r>
              <a:rPr lang="en-US" sz="900" b="1">
                <a:solidFill>
                  <a:srgbClr val="009DB0"/>
                </a:solidFill>
              </a:rPr>
              <a:t>directly</a:t>
            </a:r>
            <a:r>
              <a:rPr kumimoji="0" lang="en-US" sz="900" u="none" strike="noStrike" cap="none" normalizeH="0" baseline="0">
                <a:ln>
                  <a:noFill/>
                </a:ln>
                <a:solidFill>
                  <a:schemeClr val="tx1"/>
                </a:solidFill>
                <a:effectLst/>
              </a:rPr>
              <a:t> (e.g., quarterly reviews, alert system,…) and </a:t>
            </a:r>
            <a:r>
              <a:rPr lang="en-US" sz="900" b="1">
                <a:solidFill>
                  <a:srgbClr val="009DB0"/>
                </a:solidFill>
              </a:rPr>
              <a:t>indirectly</a:t>
            </a:r>
            <a:r>
              <a:rPr kumimoji="0" lang="en-US" sz="900" u="none" strike="noStrike" cap="none" normalizeH="0" baseline="0">
                <a:ln>
                  <a:noFill/>
                </a:ln>
                <a:solidFill>
                  <a:schemeClr val="tx1"/>
                </a:solidFill>
                <a:effectLst/>
              </a:rPr>
              <a:t> (e.g., </a:t>
            </a:r>
            <a:r>
              <a:rPr kumimoji="0" lang="en-US" sz="900" u="none" strike="noStrike" cap="none" normalizeH="0" baseline="0" err="1">
                <a:ln>
                  <a:noFill/>
                </a:ln>
                <a:solidFill>
                  <a:schemeClr val="tx1"/>
                </a:solidFill>
                <a:effectLst/>
              </a:rPr>
              <a:t>conciergerie</a:t>
            </a:r>
            <a:r>
              <a:rPr kumimoji="0" lang="en-US" sz="900" u="none" strike="noStrike" cap="none" normalizeH="0" baseline="0">
                <a:ln>
                  <a:noFill/>
                </a:ln>
                <a:solidFill>
                  <a:schemeClr val="tx1"/>
                </a:solidFill>
                <a:effectLst/>
              </a:rPr>
              <a:t>, integration into a networks of peers,…) </a:t>
            </a:r>
            <a:r>
              <a:rPr lang="en-US" sz="900" b="1">
                <a:solidFill>
                  <a:srgbClr val="009DB0"/>
                </a:solidFill>
              </a:rPr>
              <a:t>related</a:t>
            </a:r>
            <a:r>
              <a:rPr lang="en-US" sz="900" b="1">
                <a:solidFill>
                  <a:schemeClr val="tx2"/>
                </a:solidFill>
              </a:rPr>
              <a:t> </a:t>
            </a:r>
            <a:r>
              <a:rPr lang="en-US" sz="900" b="1">
                <a:solidFill>
                  <a:srgbClr val="009DB0"/>
                </a:solidFill>
              </a:rPr>
              <a:t>to</a:t>
            </a:r>
            <a:r>
              <a:rPr lang="en-US" sz="900" b="1">
                <a:solidFill>
                  <a:schemeClr val="tx2"/>
                </a:solidFill>
              </a:rPr>
              <a:t> </a:t>
            </a:r>
            <a:r>
              <a:rPr lang="en-US" sz="900" b="1">
                <a:solidFill>
                  <a:srgbClr val="009DB0"/>
                </a:solidFill>
              </a:rPr>
              <a:t>wealth</a:t>
            </a:r>
            <a:r>
              <a:rPr lang="en-US" sz="900" b="1">
                <a:solidFill>
                  <a:schemeClr val="tx2"/>
                </a:solidFill>
              </a:rPr>
              <a:t> </a:t>
            </a:r>
            <a:r>
              <a:rPr lang="en-US" sz="900" b="1">
                <a:solidFill>
                  <a:srgbClr val="009DB0"/>
                </a:solidFill>
              </a:rPr>
              <a:t>management</a:t>
            </a:r>
          </a:p>
        </p:txBody>
      </p:sp>
      <p:sp>
        <p:nvSpPr>
          <p:cNvPr id="93" name="Bulle narrative : rectangle 170">
            <a:extLst>
              <a:ext uri="{FF2B5EF4-FFF2-40B4-BE49-F238E27FC236}">
                <a16:creationId xmlns:a16="http://schemas.microsoft.com/office/drawing/2014/main" id="{2D004516-96A3-482B-8CE6-DBC5ADF12375}"/>
              </a:ext>
            </a:extLst>
          </p:cNvPr>
          <p:cNvSpPr/>
          <p:nvPr/>
        </p:nvSpPr>
        <p:spPr bwMode="auto">
          <a:xfrm>
            <a:off x="6631082" y="1434326"/>
            <a:ext cx="2724385" cy="31757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lnSpc>
                <a:spcPts val="1000"/>
              </a:lnSpc>
            </a:pPr>
            <a:r>
              <a:rPr kumimoji="0" lang="en-US" sz="900" b="1" u="none" strike="noStrike" cap="none" normalizeH="0" baseline="0">
                <a:ln>
                  <a:noFill/>
                </a:ln>
                <a:solidFill>
                  <a:srgbClr val="009DB0"/>
                </a:solidFill>
                <a:effectLst/>
              </a:rPr>
              <a:t>RESPONSIVENESS</a:t>
            </a:r>
            <a:endParaRPr kumimoji="0" lang="en-US" sz="900" u="none" strike="noStrike" cap="none" normalizeH="0" baseline="0">
              <a:ln>
                <a:noFill/>
              </a:ln>
              <a:solidFill>
                <a:srgbClr val="009DB0"/>
              </a:solidFill>
              <a:effectLst/>
            </a:endParaRPr>
          </a:p>
          <a:p>
            <a:pPr marL="171450" indent="-171450" algn="just">
              <a:lnSpc>
                <a:spcPts val="1000"/>
              </a:lnSpc>
              <a:buFont typeface="Wingdings" panose="05000000000000000000" pitchFamily="2" charset="2"/>
              <a:buChar char="§"/>
            </a:pPr>
            <a:r>
              <a:rPr kumimoji="0" lang="en-US" sz="900" u="none" strike="noStrike" cap="none" normalizeH="0" baseline="0">
                <a:ln>
                  <a:noFill/>
                </a:ln>
                <a:solidFill>
                  <a:schemeClr val="tx1"/>
                </a:solidFill>
                <a:effectLst/>
              </a:rPr>
              <a:t>For both</a:t>
            </a:r>
            <a:r>
              <a:rPr kumimoji="0" lang="en-US" sz="900" b="1" u="none" strike="noStrike" cap="none" normalizeH="0" baseline="0">
                <a:ln>
                  <a:noFill/>
                </a:ln>
                <a:solidFill>
                  <a:schemeClr val="tx2"/>
                </a:solidFill>
                <a:effectLst/>
              </a:rPr>
              <a:t> </a:t>
            </a:r>
            <a:r>
              <a:rPr lang="en-US" sz="900"/>
              <a:t>changes</a:t>
            </a:r>
            <a:r>
              <a:rPr kumimoji="0" lang="en-US" sz="900" b="1" u="none" strike="noStrike" cap="none" normalizeH="0" baseline="0">
                <a:ln>
                  <a:noFill/>
                </a:ln>
                <a:solidFill>
                  <a:srgbClr val="009DB0"/>
                </a:solidFill>
                <a:effectLst/>
              </a:rPr>
              <a:t> </a:t>
            </a:r>
            <a:r>
              <a:rPr lang="en-US" sz="900"/>
              <a:t>in</a:t>
            </a:r>
            <a:r>
              <a:rPr kumimoji="0" lang="en-US" sz="900" b="1" u="none" strike="noStrike" cap="none" normalizeH="0" baseline="0">
                <a:ln>
                  <a:noFill/>
                </a:ln>
                <a:solidFill>
                  <a:srgbClr val="009DB0"/>
                </a:solidFill>
                <a:effectLst/>
              </a:rPr>
              <a:t> </a:t>
            </a:r>
            <a:r>
              <a:rPr lang="en-US" sz="900"/>
              <a:t>the</a:t>
            </a:r>
            <a:r>
              <a:rPr kumimoji="0" lang="en-US" sz="900" b="1" u="none" strike="noStrike" cap="none" normalizeH="0" baseline="0">
                <a:ln>
                  <a:noFill/>
                </a:ln>
                <a:solidFill>
                  <a:srgbClr val="009DB0"/>
                </a:solidFill>
                <a:effectLst/>
              </a:rPr>
              <a:t> wealth management strategy</a:t>
            </a:r>
            <a:r>
              <a:rPr kumimoji="0" lang="en-US" sz="900" b="1" u="none" strike="noStrike" cap="none" normalizeH="0" baseline="0">
                <a:ln>
                  <a:noFill/>
                </a:ln>
                <a:solidFill>
                  <a:schemeClr val="tx2"/>
                </a:solidFill>
                <a:effectLst/>
              </a:rPr>
              <a:t> </a:t>
            </a:r>
            <a:r>
              <a:rPr kumimoji="0" lang="en-US" sz="900" u="none" strike="noStrike" cap="none" normalizeH="0" baseline="0">
                <a:ln>
                  <a:noFill/>
                </a:ln>
                <a:effectLst/>
              </a:rPr>
              <a:t>and </a:t>
            </a:r>
            <a:r>
              <a:rPr lang="en-US" sz="900"/>
              <a:t>for</a:t>
            </a:r>
            <a:r>
              <a:rPr kumimoji="0" lang="en-US" sz="900" u="none" strike="noStrike" cap="none" normalizeH="0" baseline="0">
                <a:ln>
                  <a:noFill/>
                </a:ln>
                <a:effectLst/>
              </a:rPr>
              <a:t> </a:t>
            </a:r>
            <a:r>
              <a:rPr kumimoji="0" lang="en-US" sz="900" b="1" u="none" strike="noStrike" cap="none" normalizeH="0" baseline="0">
                <a:ln>
                  <a:noFill/>
                </a:ln>
                <a:solidFill>
                  <a:srgbClr val="009DB0"/>
                </a:solidFill>
                <a:effectLst/>
              </a:rPr>
              <a:t>q</a:t>
            </a:r>
            <a:r>
              <a:rPr lang="en-US" sz="900" b="1">
                <a:solidFill>
                  <a:srgbClr val="009DB0"/>
                </a:solidFill>
              </a:rPr>
              <a:t>uick minimum viable answers</a:t>
            </a:r>
            <a:r>
              <a:rPr lang="en-US" sz="900" b="1">
                <a:solidFill>
                  <a:schemeClr val="tx2"/>
                </a:solidFill>
              </a:rPr>
              <a:t> </a:t>
            </a:r>
            <a:r>
              <a:rPr lang="en-US" sz="900"/>
              <a:t>for ad-hoc questions in timeframe not always corresponding to the usual business hours</a:t>
            </a:r>
          </a:p>
          <a:p>
            <a:pPr marR="0" algn="just" defTabSz="914400" rtl="0" eaLnBrk="1" fontAlgn="base" latinLnBrk="0" hangingPunct="1">
              <a:lnSpc>
                <a:spcPts val="1000"/>
              </a:lnSpc>
              <a:spcBef>
                <a:spcPct val="0"/>
              </a:spcBef>
              <a:spcAft>
                <a:spcPct val="0"/>
              </a:spcAft>
              <a:buClrTx/>
              <a:buSzTx/>
              <a:tabLst/>
            </a:pPr>
            <a:endParaRPr kumimoji="0" lang="en-US" sz="900" u="none" strike="noStrike" cap="none" normalizeH="0" baseline="0">
              <a:ln>
                <a:noFill/>
              </a:ln>
              <a:solidFill>
                <a:schemeClr val="tx1"/>
              </a:solidFill>
              <a:effectLst/>
            </a:endParaRPr>
          </a:p>
          <a:p>
            <a:pPr algn="just">
              <a:lnSpc>
                <a:spcPts val="1000"/>
              </a:lnSpc>
            </a:pPr>
            <a:r>
              <a:rPr kumimoji="0" lang="en-US" sz="900" b="1" u="none" strike="noStrike" cap="none" normalizeH="0" baseline="0">
                <a:ln>
                  <a:noFill/>
                </a:ln>
                <a:solidFill>
                  <a:srgbClr val="009DB0"/>
                </a:solidFill>
                <a:effectLst/>
              </a:rPr>
              <a:t>SIMPLICITY</a:t>
            </a:r>
            <a:endParaRPr kumimoji="0" lang="en-US" sz="900" u="none" strike="noStrike" cap="none" normalizeH="0" baseline="0">
              <a:ln>
                <a:noFill/>
              </a:ln>
              <a:solidFill>
                <a:srgbClr val="009DB0"/>
              </a:solidFill>
              <a:effectLst/>
            </a:endParaRPr>
          </a:p>
          <a:p>
            <a:pPr marL="171450" indent="-171450" algn="just">
              <a:lnSpc>
                <a:spcPts val="1000"/>
              </a:lnSpc>
              <a:buClr>
                <a:srgbClr val="6C6C6C"/>
              </a:buClr>
              <a:buFont typeface="Arial" panose="020B0604020202020204" pitchFamily="34" charset="0"/>
              <a:buChar char="•"/>
            </a:pPr>
            <a:r>
              <a:rPr lang="en-US" sz="900"/>
              <a:t>To access </a:t>
            </a:r>
            <a:r>
              <a:rPr lang="en-US" sz="900" b="1">
                <a:solidFill>
                  <a:srgbClr val="009DB0"/>
                </a:solidFill>
              </a:rPr>
              <a:t>relevant and time-saving tools </a:t>
            </a:r>
            <a:r>
              <a:rPr lang="en-US" sz="900"/>
              <a:t>(e.g., reporting, alerting system, accounts aggregation</a:t>
            </a:r>
            <a:r>
              <a:rPr lang="en-US" sz="900">
                <a:solidFill>
                  <a:srgbClr val="009DB0"/>
                </a:solidFill>
              </a:rPr>
              <a:t>) </a:t>
            </a:r>
            <a:r>
              <a:rPr lang="en-US" sz="900" b="1">
                <a:solidFill>
                  <a:srgbClr val="009DB0"/>
                </a:solidFill>
              </a:rPr>
              <a:t>with notifications at the right moment</a:t>
            </a:r>
            <a:r>
              <a:rPr lang="en-US" sz="900"/>
              <a:t> and </a:t>
            </a:r>
            <a:r>
              <a:rPr lang="en-US" sz="900" b="1">
                <a:solidFill>
                  <a:srgbClr val="009DB0"/>
                </a:solidFill>
              </a:rPr>
              <a:t>excellent</a:t>
            </a:r>
            <a:r>
              <a:rPr lang="en-US" sz="900" b="1">
                <a:solidFill>
                  <a:schemeClr val="tx2"/>
                </a:solidFill>
              </a:rPr>
              <a:t> </a:t>
            </a:r>
            <a:r>
              <a:rPr lang="en-US" sz="900" b="1">
                <a:solidFill>
                  <a:srgbClr val="009DB0"/>
                </a:solidFill>
              </a:rPr>
              <a:t>omnichannel</a:t>
            </a:r>
            <a:r>
              <a:rPr lang="en-US" sz="900" b="1">
                <a:solidFill>
                  <a:schemeClr val="tx2"/>
                </a:solidFill>
              </a:rPr>
              <a:t> </a:t>
            </a:r>
            <a:r>
              <a:rPr lang="en-US" sz="900" b="1">
                <a:solidFill>
                  <a:srgbClr val="009DB0"/>
                </a:solidFill>
              </a:rPr>
              <a:t>user</a:t>
            </a:r>
            <a:r>
              <a:rPr lang="en-US" sz="900" b="1">
                <a:solidFill>
                  <a:schemeClr val="tx2"/>
                </a:solidFill>
              </a:rPr>
              <a:t> </a:t>
            </a:r>
            <a:r>
              <a:rPr lang="en-US" sz="900" b="1">
                <a:solidFill>
                  <a:srgbClr val="009DB0"/>
                </a:solidFill>
              </a:rPr>
              <a:t>experience</a:t>
            </a:r>
            <a:r>
              <a:rPr lang="en-US" sz="900"/>
              <a:t> (e.g., physical meeting, mobile app, phone call) to have a </a:t>
            </a:r>
            <a:r>
              <a:rPr lang="en-US" sz="900" b="1">
                <a:solidFill>
                  <a:srgbClr val="009DB0"/>
                </a:solidFill>
              </a:rPr>
              <a:t>complementary</a:t>
            </a:r>
            <a:r>
              <a:rPr lang="en-US" sz="900" b="1">
                <a:solidFill>
                  <a:schemeClr val="tx2"/>
                </a:solidFill>
              </a:rPr>
              <a:t> </a:t>
            </a:r>
            <a:r>
              <a:rPr lang="en-US" sz="900" b="1">
                <a:solidFill>
                  <a:srgbClr val="009DB0"/>
                </a:solidFill>
              </a:rPr>
              <a:t>approach</a:t>
            </a:r>
            <a:r>
              <a:rPr lang="en-US" sz="900" b="1">
                <a:solidFill>
                  <a:schemeClr val="tx2"/>
                </a:solidFill>
              </a:rPr>
              <a:t> </a:t>
            </a:r>
            <a:r>
              <a:rPr lang="en-US" sz="900"/>
              <a:t>between automated and personal advisory </a:t>
            </a:r>
          </a:p>
          <a:p>
            <a:pPr marL="171450" indent="-171450" algn="just">
              <a:lnSpc>
                <a:spcPts val="1000"/>
              </a:lnSpc>
              <a:buClr>
                <a:srgbClr val="6C6C6C"/>
              </a:buClr>
              <a:buFont typeface="Arial" panose="020B0604020202020204" pitchFamily="34" charset="0"/>
              <a:buChar char="•"/>
            </a:pPr>
            <a:endParaRPr lang="en-US" sz="900"/>
          </a:p>
          <a:p>
            <a:pPr algn="just">
              <a:lnSpc>
                <a:spcPts val="1000"/>
              </a:lnSpc>
              <a:buClr>
                <a:srgbClr val="6C6C6C"/>
              </a:buClr>
            </a:pPr>
            <a:r>
              <a:rPr lang="en-US" sz="900" b="1">
                <a:solidFill>
                  <a:srgbClr val="009DB0"/>
                </a:solidFill>
              </a:rPr>
              <a:t>PERFORMANCE</a:t>
            </a:r>
            <a:endParaRPr lang="en-US" sz="900">
              <a:solidFill>
                <a:srgbClr val="009DB0"/>
              </a:solidFill>
            </a:endParaRPr>
          </a:p>
          <a:p>
            <a:pPr marL="171450" marR="0" indent="-171450" algn="just" defTabSz="914400" rtl="0" eaLnBrk="1" fontAlgn="base" latinLnBrk="0" hangingPunct="1">
              <a:lnSpc>
                <a:spcPts val="1000"/>
              </a:lnSpc>
              <a:spcBef>
                <a:spcPct val="0"/>
              </a:spcBef>
              <a:spcAft>
                <a:spcPct val="0"/>
              </a:spcAft>
              <a:buClrTx/>
              <a:buSzTx/>
              <a:buFont typeface="Wingdings" panose="05000000000000000000" pitchFamily="2" charset="2"/>
              <a:buChar char="§"/>
              <a:tabLst/>
            </a:pPr>
            <a:r>
              <a:rPr lang="en-US" sz="900"/>
              <a:t>In the investments (e.g., profitability, risk management) and advice (e.g., evolution of the strategy, tax optimization) and </a:t>
            </a:r>
            <a:r>
              <a:rPr lang="en-US" sz="900" b="1">
                <a:solidFill>
                  <a:srgbClr val="009DB0"/>
                </a:solidFill>
              </a:rPr>
              <a:t>easy</a:t>
            </a:r>
            <a:r>
              <a:rPr lang="en-US" sz="900" b="1">
                <a:solidFill>
                  <a:schemeClr val="tx2"/>
                </a:solidFill>
              </a:rPr>
              <a:t> </a:t>
            </a:r>
            <a:r>
              <a:rPr lang="en-US" sz="900" b="1">
                <a:solidFill>
                  <a:srgbClr val="009DB0"/>
                </a:solidFill>
              </a:rPr>
              <a:t>access</a:t>
            </a:r>
            <a:r>
              <a:rPr lang="en-US" sz="900" b="1">
                <a:solidFill>
                  <a:schemeClr val="tx2"/>
                </a:solidFill>
              </a:rPr>
              <a:t> to </a:t>
            </a:r>
            <a:r>
              <a:rPr lang="en-US" sz="900" b="1">
                <a:solidFill>
                  <a:srgbClr val="009DB0"/>
                </a:solidFill>
              </a:rPr>
              <a:t>expert</a:t>
            </a:r>
            <a:r>
              <a:rPr lang="en-US" sz="900" b="1">
                <a:solidFill>
                  <a:schemeClr val="tx2"/>
                </a:solidFill>
              </a:rPr>
              <a:t> </a:t>
            </a:r>
            <a:r>
              <a:rPr lang="en-US" sz="900" b="1">
                <a:solidFill>
                  <a:srgbClr val="009DB0"/>
                </a:solidFill>
              </a:rPr>
              <a:t>advice</a:t>
            </a:r>
            <a:r>
              <a:rPr lang="en-US" sz="900" b="1">
                <a:solidFill>
                  <a:schemeClr val="tx2"/>
                </a:solidFill>
              </a:rPr>
              <a:t> </a:t>
            </a:r>
            <a:r>
              <a:rPr lang="en-US" sz="900"/>
              <a:t>(e.g., accountant, legal)</a:t>
            </a:r>
            <a:endParaRPr kumimoji="0" lang="en-US" sz="900" u="none" strike="noStrike" cap="none" normalizeH="0" baseline="0">
              <a:ln>
                <a:noFill/>
              </a:ln>
              <a:solidFill>
                <a:schemeClr val="tx1"/>
              </a:solidFill>
              <a:effectLst/>
            </a:endParaRPr>
          </a:p>
        </p:txBody>
      </p:sp>
      <p:sp>
        <p:nvSpPr>
          <p:cNvPr id="35" name="Bulle narrative : rectangle 34">
            <a:extLst>
              <a:ext uri="{FF2B5EF4-FFF2-40B4-BE49-F238E27FC236}">
                <a16:creationId xmlns:a16="http://schemas.microsoft.com/office/drawing/2014/main" id="{63E6B9FB-95EF-48D4-AFA2-6517061CE5B2}"/>
              </a:ext>
            </a:extLst>
          </p:cNvPr>
          <p:cNvSpPr/>
          <p:nvPr/>
        </p:nvSpPr>
        <p:spPr bwMode="auto">
          <a:xfrm>
            <a:off x="1413465" y="4883638"/>
            <a:ext cx="1920000" cy="1272723"/>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solidFill>
                  <a:schemeClr val="tx1"/>
                </a:solidFill>
                <a:effectLst/>
              </a:rPr>
              <a:t>«Trust is one of the main KPCs in the contact phase»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1000" i="1"/>
              <a:t>Expert, CC&amp;A Finance </a:t>
            </a:r>
            <a:r>
              <a:rPr lang="en-US" sz="1000" i="1" err="1"/>
              <a:t>Patrimoine</a:t>
            </a:r>
            <a:endParaRPr kumimoji="0" lang="en-US" sz="1000" b="0" i="1" u="none" strike="noStrike" cap="none" normalizeH="0" baseline="0">
              <a:ln>
                <a:noFill/>
              </a:ln>
              <a:solidFill>
                <a:schemeClr val="tx1"/>
              </a:solidFill>
              <a:effectLst/>
            </a:endParaRPr>
          </a:p>
        </p:txBody>
      </p:sp>
      <p:sp>
        <p:nvSpPr>
          <p:cNvPr id="37" name="Bulle narrative : rectangle 36">
            <a:extLst>
              <a:ext uri="{FF2B5EF4-FFF2-40B4-BE49-F238E27FC236}">
                <a16:creationId xmlns:a16="http://schemas.microsoft.com/office/drawing/2014/main" id="{2B4BD449-1F64-46FD-9770-A42B09482833}"/>
              </a:ext>
            </a:extLst>
          </p:cNvPr>
          <p:cNvSpPr/>
          <p:nvPr/>
        </p:nvSpPr>
        <p:spPr bwMode="auto">
          <a:xfrm>
            <a:off x="4306232" y="4883638"/>
            <a:ext cx="1920000" cy="1272723"/>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1000" i="1"/>
              <a:t>«Administrative burdens should not weigh on human interactions during physical meetings »</a:t>
            </a:r>
          </a:p>
          <a:p>
            <a:pPr algn="ctr"/>
            <a:endParaRPr lang="en-US" sz="1000" i="1"/>
          </a:p>
          <a:p>
            <a:pPr algn="ctr"/>
            <a:r>
              <a:rPr lang="en-US" sz="1000"/>
              <a:t>Expert, former associate at Cyrus Conseil</a:t>
            </a:r>
          </a:p>
        </p:txBody>
      </p:sp>
      <p:sp>
        <p:nvSpPr>
          <p:cNvPr id="39" name="Bulle narrative : rectangle 38">
            <a:extLst>
              <a:ext uri="{FF2B5EF4-FFF2-40B4-BE49-F238E27FC236}">
                <a16:creationId xmlns:a16="http://schemas.microsoft.com/office/drawing/2014/main" id="{D9F99220-9EBF-44D9-8165-08378CE223F7}"/>
              </a:ext>
            </a:extLst>
          </p:cNvPr>
          <p:cNvSpPr/>
          <p:nvPr/>
        </p:nvSpPr>
        <p:spPr bwMode="auto">
          <a:xfrm>
            <a:off x="7131636" y="4883638"/>
            <a:ext cx="1920000" cy="1272723"/>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1000" i="1"/>
              <a:t>«The reporting and the alert system are a must-have and must be adapted to the client’s needs (e.g., periodicity, format)»</a:t>
            </a:r>
          </a:p>
          <a:p>
            <a:pPr algn="ctr"/>
            <a:endParaRPr lang="en-US" sz="1000" i="1"/>
          </a:p>
          <a:p>
            <a:pPr algn="ctr"/>
            <a:r>
              <a:rPr lang="en-US" sz="1000"/>
              <a:t>Expert, CC&amp;A Finance </a:t>
            </a:r>
            <a:r>
              <a:rPr lang="en-US" sz="1000" err="1"/>
              <a:t>Patrimoine</a:t>
            </a:r>
            <a:endParaRPr lang="en-US" sz="1000"/>
          </a:p>
        </p:txBody>
      </p:sp>
      <p:sp>
        <p:nvSpPr>
          <p:cNvPr id="3" name="Espace réservé du texte 2">
            <a:extLst>
              <a:ext uri="{FF2B5EF4-FFF2-40B4-BE49-F238E27FC236}">
                <a16:creationId xmlns:a16="http://schemas.microsoft.com/office/drawing/2014/main" id="{BF8590D9-C4FC-4B3D-9B80-A5674EF1AAB6}"/>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a:t>
            </a:r>
          </a:p>
        </p:txBody>
      </p:sp>
    </p:spTree>
    <p:extLst>
      <p:ext uri="{BB962C8B-B14F-4D97-AF65-F5344CB8AC3E}">
        <p14:creationId xmlns:p14="http://schemas.microsoft.com/office/powerpoint/2010/main" val="3249489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latin typeface="+mn-lt"/>
              </a:rPr>
              <a:t>Unlike the </a:t>
            </a:r>
            <a:r>
              <a:rPr lang="en-US" sz="1300">
                <a:solidFill>
                  <a:srgbClr val="00ABB9"/>
                </a:solidFill>
                <a:latin typeface="+mn-lt"/>
              </a:rPr>
              <a:t>Mass Market segment sensitive</a:t>
            </a:r>
            <a:r>
              <a:rPr lang="en-US" sz="1300">
                <a:latin typeface="+mn-lt"/>
              </a:rPr>
              <a:t> to a </a:t>
            </a:r>
            <a:r>
              <a:rPr lang="en-US" sz="1300">
                <a:solidFill>
                  <a:srgbClr val="00ABB9"/>
                </a:solidFill>
                <a:latin typeface="+mn-lt"/>
              </a:rPr>
              <a:t>unified digital UX </a:t>
            </a:r>
            <a:r>
              <a:rPr lang="en-US" sz="1300">
                <a:latin typeface="+mn-lt"/>
              </a:rPr>
              <a:t>with mature self-care solutions, the </a:t>
            </a:r>
            <a:r>
              <a:rPr lang="en-US" sz="1300">
                <a:solidFill>
                  <a:srgbClr val="00ABB9"/>
                </a:solidFill>
                <a:latin typeface="+mn-lt"/>
              </a:rPr>
              <a:t>top-rich segment demands </a:t>
            </a:r>
            <a:r>
              <a:rPr lang="en-US" sz="1300">
                <a:latin typeface="+mn-lt"/>
              </a:rPr>
              <a:t>a </a:t>
            </a:r>
            <a:r>
              <a:rPr lang="en-US" sz="1300">
                <a:solidFill>
                  <a:srgbClr val="00ABB9"/>
                </a:solidFill>
                <a:latin typeface="+mn-lt"/>
              </a:rPr>
              <a:t>high-end and fully-personalized offer </a:t>
            </a:r>
            <a:r>
              <a:rPr lang="en-US" sz="1300">
                <a:latin typeface="+mn-lt"/>
              </a:rPr>
              <a:t>requiring human interactions</a:t>
            </a:r>
            <a:endParaRPr lang="en-US" sz="1300">
              <a:highlight>
                <a:srgbClr val="FFFF00"/>
              </a:highlight>
              <a:latin typeface="+mn-lt"/>
            </a:endParaRPr>
          </a:p>
        </p:txBody>
      </p:sp>
      <p:cxnSp>
        <p:nvCxnSpPr>
          <p:cNvPr id="154" name="Straight Connector 5">
            <a:extLst>
              <a:ext uri="{FF2B5EF4-FFF2-40B4-BE49-F238E27FC236}">
                <a16:creationId xmlns:a16="http://schemas.microsoft.com/office/drawing/2014/main" id="{10554822-16F3-4E5B-99CB-BCBFC1094080}"/>
              </a:ext>
            </a:extLst>
          </p:cNvPr>
          <p:cNvCxnSpPr/>
          <p:nvPr/>
        </p:nvCxnSpPr>
        <p:spPr bwMode="auto">
          <a:xfrm>
            <a:off x="208593" y="1030228"/>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0" name="TextBox 10">
            <a:extLst>
              <a:ext uri="{FF2B5EF4-FFF2-40B4-BE49-F238E27FC236}">
                <a16:creationId xmlns:a16="http://schemas.microsoft.com/office/drawing/2014/main" id="{86A6A74D-2A2B-485E-AC3F-F5C51A7D69BB}"/>
              </a:ext>
            </a:extLst>
          </p:cNvPr>
          <p:cNvSpPr txBox="1"/>
          <p:nvPr/>
        </p:nvSpPr>
        <p:spPr>
          <a:xfrm>
            <a:off x="2500689" y="873499"/>
            <a:ext cx="4619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Client’s expectations throughout the customer journey</a:t>
            </a:r>
          </a:p>
        </p:txBody>
      </p:sp>
      <p:sp>
        <p:nvSpPr>
          <p:cNvPr id="18" name="Flèche : pentagone 154">
            <a:extLst>
              <a:ext uri="{FF2B5EF4-FFF2-40B4-BE49-F238E27FC236}">
                <a16:creationId xmlns:a16="http://schemas.microsoft.com/office/drawing/2014/main" id="{15708F0A-C38E-43F9-A3BC-FBA577150132}"/>
              </a:ext>
            </a:extLst>
          </p:cNvPr>
          <p:cNvSpPr/>
          <p:nvPr/>
        </p:nvSpPr>
        <p:spPr>
          <a:xfrm>
            <a:off x="1052786" y="1204230"/>
            <a:ext cx="2739385"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Prospection phase</a:t>
            </a:r>
          </a:p>
        </p:txBody>
      </p:sp>
      <p:sp>
        <p:nvSpPr>
          <p:cNvPr id="19" name="Flèche : chevron 155">
            <a:extLst>
              <a:ext uri="{FF2B5EF4-FFF2-40B4-BE49-F238E27FC236}">
                <a16:creationId xmlns:a16="http://schemas.microsoft.com/office/drawing/2014/main" id="{64C1CBCA-3B17-42EB-A293-4CA5CD4BA6D5}"/>
              </a:ext>
            </a:extLst>
          </p:cNvPr>
          <p:cNvSpPr/>
          <p:nvPr/>
        </p:nvSpPr>
        <p:spPr>
          <a:xfrm>
            <a:off x="3792174" y="1207657"/>
            <a:ext cx="213872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Conversion phase</a:t>
            </a:r>
          </a:p>
        </p:txBody>
      </p:sp>
      <p:sp>
        <p:nvSpPr>
          <p:cNvPr id="20" name="Flèche : chevron 155">
            <a:extLst>
              <a:ext uri="{FF2B5EF4-FFF2-40B4-BE49-F238E27FC236}">
                <a16:creationId xmlns:a16="http://schemas.microsoft.com/office/drawing/2014/main" id="{87256BD6-6D15-44C9-811C-9F2D242FF591}"/>
              </a:ext>
            </a:extLst>
          </p:cNvPr>
          <p:cNvSpPr/>
          <p:nvPr/>
        </p:nvSpPr>
        <p:spPr>
          <a:xfrm>
            <a:off x="5930900" y="1207657"/>
            <a:ext cx="3944509"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Management phase</a:t>
            </a:r>
          </a:p>
        </p:txBody>
      </p:sp>
      <p:pic>
        <p:nvPicPr>
          <p:cNvPr id="21" name="Graphic 20">
            <a:extLst>
              <a:ext uri="{FF2B5EF4-FFF2-40B4-BE49-F238E27FC236}">
                <a16:creationId xmlns:a16="http://schemas.microsoft.com/office/drawing/2014/main" id="{B18CD033-9357-470D-A252-EA10495C081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0" t="-3436" r="-780" b="20497"/>
          <a:stretch/>
        </p:blipFill>
        <p:spPr>
          <a:xfrm>
            <a:off x="6040292" y="1205096"/>
            <a:ext cx="173536" cy="179913"/>
          </a:xfrm>
          <a:prstGeom prst="rect">
            <a:avLst/>
          </a:prstGeom>
        </p:spPr>
      </p:pic>
      <p:pic>
        <p:nvPicPr>
          <p:cNvPr id="22" name="Graphic 21">
            <a:extLst>
              <a:ext uri="{FF2B5EF4-FFF2-40B4-BE49-F238E27FC236}">
                <a16:creationId xmlns:a16="http://schemas.microsoft.com/office/drawing/2014/main" id="{9E3C74E2-2B7A-4087-927A-DCED5450814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9192"/>
          <a:stretch/>
        </p:blipFill>
        <p:spPr>
          <a:xfrm>
            <a:off x="3901735" y="1211845"/>
            <a:ext cx="164753" cy="166414"/>
          </a:xfrm>
          <a:prstGeom prst="rect">
            <a:avLst/>
          </a:prstGeom>
        </p:spPr>
      </p:pic>
      <p:pic>
        <p:nvPicPr>
          <p:cNvPr id="23" name="Graphic 22">
            <a:extLst>
              <a:ext uri="{FF2B5EF4-FFF2-40B4-BE49-F238E27FC236}">
                <a16:creationId xmlns:a16="http://schemas.microsoft.com/office/drawing/2014/main" id="{A6AC11A8-99E2-47DF-93D4-FCEFF98FC24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693"/>
          <a:stretch/>
        </p:blipFill>
        <p:spPr>
          <a:xfrm>
            <a:off x="1072196" y="1203770"/>
            <a:ext cx="188925" cy="182565"/>
          </a:xfrm>
          <a:prstGeom prst="rect">
            <a:avLst/>
          </a:prstGeom>
        </p:spPr>
      </p:pic>
      <p:sp>
        <p:nvSpPr>
          <p:cNvPr id="24" name="Rectangle 23">
            <a:extLst>
              <a:ext uri="{FF2B5EF4-FFF2-40B4-BE49-F238E27FC236}">
                <a16:creationId xmlns:a16="http://schemas.microsoft.com/office/drawing/2014/main" id="{9532D601-FE3F-4F3B-8336-48F5EA07BC4F}"/>
              </a:ext>
            </a:extLst>
          </p:cNvPr>
          <p:cNvSpPr/>
          <p:nvPr/>
        </p:nvSpPr>
        <p:spPr>
          <a:xfrm>
            <a:off x="254282" y="1069480"/>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phases of the customer journey</a:t>
            </a:r>
          </a:p>
        </p:txBody>
      </p:sp>
      <p:cxnSp>
        <p:nvCxnSpPr>
          <p:cNvPr id="30" name="Straight Connector 29">
            <a:extLst>
              <a:ext uri="{FF2B5EF4-FFF2-40B4-BE49-F238E27FC236}">
                <a16:creationId xmlns:a16="http://schemas.microsoft.com/office/drawing/2014/main" id="{F3D0927F-4932-443E-8009-90AD38151E0A}"/>
              </a:ext>
            </a:extLst>
          </p:cNvPr>
          <p:cNvCxnSpPr>
            <a:cxnSpLocks/>
          </p:cNvCxnSpPr>
          <p:nvPr/>
        </p:nvCxnSpPr>
        <p:spPr bwMode="auto">
          <a:xfrm flipH="1">
            <a:off x="200735" y="3247739"/>
            <a:ext cx="96229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C51F2E4D-E1AA-46A2-BDBE-D8213913A8B8}"/>
              </a:ext>
            </a:extLst>
          </p:cNvPr>
          <p:cNvCxnSpPr>
            <a:cxnSpLocks/>
          </p:cNvCxnSpPr>
          <p:nvPr/>
        </p:nvCxnSpPr>
        <p:spPr bwMode="auto">
          <a:xfrm flipH="1">
            <a:off x="200735" y="5131935"/>
            <a:ext cx="96229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 name="Speech Bubble: Rectangle with Corners Rounded 97">
            <a:extLst>
              <a:ext uri="{FF2B5EF4-FFF2-40B4-BE49-F238E27FC236}">
                <a16:creationId xmlns:a16="http://schemas.microsoft.com/office/drawing/2014/main" id="{73DB80DB-F356-4E70-9BCC-5B54DF16F050}"/>
              </a:ext>
            </a:extLst>
          </p:cNvPr>
          <p:cNvSpPr/>
          <p:nvPr/>
        </p:nvSpPr>
        <p:spPr bwMode="auto">
          <a:xfrm>
            <a:off x="2453235" y="2122023"/>
            <a:ext cx="1247485" cy="411928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171450" indent="-171450">
              <a:lnSpc>
                <a:spcPts val="1000"/>
              </a:lnSpc>
              <a:buClr>
                <a:srgbClr val="6C6C6C"/>
              </a:buClr>
              <a:buFont typeface="Arial" panose="020B0604020202020204" pitchFamily="34" charset="0"/>
              <a:buChar char="•"/>
            </a:pPr>
            <a:r>
              <a:rPr lang="en-US" sz="900" b="1">
                <a:solidFill>
                  <a:srgbClr val="009DB0"/>
                </a:solidFill>
              </a:rPr>
              <a:t>Ease</a:t>
            </a:r>
            <a:r>
              <a:rPr lang="en-US" sz="900">
                <a:solidFill>
                  <a:srgbClr val="00ABB9"/>
                </a:solidFill>
              </a:rPr>
              <a:t> </a:t>
            </a:r>
            <a:r>
              <a:rPr lang="en-US" sz="900" b="1">
                <a:solidFill>
                  <a:srgbClr val="009DB0"/>
                </a:solidFill>
              </a:rPr>
              <a:t>of</a:t>
            </a:r>
            <a:r>
              <a:rPr lang="en-US" sz="900">
                <a:solidFill>
                  <a:srgbClr val="00ABB9"/>
                </a:solidFill>
              </a:rPr>
              <a:t> </a:t>
            </a:r>
            <a:r>
              <a:rPr lang="en-US" sz="900" b="1">
                <a:solidFill>
                  <a:srgbClr val="009DB0"/>
                </a:solidFill>
              </a:rPr>
              <a:t>sharing</a:t>
            </a:r>
            <a:r>
              <a:rPr lang="en-US" sz="900">
                <a:solidFill>
                  <a:srgbClr val="00ABB9"/>
                </a:solidFill>
              </a:rPr>
              <a:t> </a:t>
            </a:r>
            <a:r>
              <a:rPr lang="en-US" sz="900"/>
              <a:t>information about the wealth situation accordingly to one’s specific needs and constraints</a:t>
            </a:r>
          </a:p>
          <a:p>
            <a:pPr marL="171450" indent="-171450">
              <a:lnSpc>
                <a:spcPts val="1000"/>
              </a:lnSpc>
              <a:buClr>
                <a:srgbClr val="6C6C6C"/>
              </a:buClr>
              <a:buFont typeface="Arial" panose="020B0604020202020204" pitchFamily="34" charset="0"/>
              <a:buChar char="•"/>
            </a:pPr>
            <a:endParaRPr lang="en-US" sz="900">
              <a:solidFill>
                <a:schemeClr val="tx2"/>
              </a:solidFill>
            </a:endParaRPr>
          </a:p>
          <a:p>
            <a:pPr marL="171450" indent="-171450">
              <a:lnSpc>
                <a:spcPts val="1000"/>
              </a:lnSpc>
              <a:buClr>
                <a:srgbClr val="6C6C6C"/>
              </a:buClr>
              <a:buFont typeface="Arial" panose="020B0604020202020204" pitchFamily="34" charset="0"/>
              <a:buChar char="•"/>
            </a:pPr>
            <a:r>
              <a:rPr lang="en-US" sz="900" b="1">
                <a:solidFill>
                  <a:srgbClr val="009DB0"/>
                </a:solidFill>
              </a:rPr>
              <a:t>Feeling</a:t>
            </a:r>
            <a:r>
              <a:rPr lang="en-US" sz="900">
                <a:solidFill>
                  <a:srgbClr val="00ABB9"/>
                </a:solidFill>
              </a:rPr>
              <a:t> </a:t>
            </a:r>
            <a:r>
              <a:rPr lang="en-US" sz="900" b="1">
                <a:solidFill>
                  <a:srgbClr val="009DB0"/>
                </a:solidFill>
              </a:rPr>
              <a:t>of</a:t>
            </a:r>
            <a:r>
              <a:rPr lang="en-US" sz="900">
                <a:solidFill>
                  <a:srgbClr val="00ABB9"/>
                </a:solidFill>
              </a:rPr>
              <a:t> </a:t>
            </a:r>
            <a:r>
              <a:rPr lang="en-US" sz="900" b="1">
                <a:solidFill>
                  <a:srgbClr val="009DB0"/>
                </a:solidFill>
              </a:rPr>
              <a:t>trust</a:t>
            </a:r>
          </a:p>
          <a:p>
            <a:pPr marL="171450" indent="-171450">
              <a:lnSpc>
                <a:spcPts val="1000"/>
              </a:lnSpc>
              <a:buClr>
                <a:srgbClr val="6C6C6C"/>
              </a:buClr>
              <a:buFont typeface="Arial" panose="020B0604020202020204" pitchFamily="34" charset="0"/>
              <a:buChar char="•"/>
            </a:pPr>
            <a:endParaRPr lang="en-US" sz="900">
              <a:solidFill>
                <a:schemeClr val="tx2"/>
              </a:solidFill>
            </a:endParaRPr>
          </a:p>
          <a:p>
            <a:pPr marL="171450" indent="-171450">
              <a:lnSpc>
                <a:spcPts val="1000"/>
              </a:lnSpc>
              <a:buClr>
                <a:srgbClr val="6C6C6C"/>
              </a:buClr>
              <a:buFont typeface="Arial" panose="020B0604020202020204" pitchFamily="34" charset="0"/>
              <a:buChar char="•"/>
            </a:pPr>
            <a:r>
              <a:rPr lang="en-US" sz="900" b="1">
                <a:solidFill>
                  <a:srgbClr val="009DB0"/>
                </a:solidFill>
              </a:rPr>
              <a:t>Easy-to-find information</a:t>
            </a:r>
          </a:p>
          <a:p>
            <a:pPr marL="171450" indent="-171450">
              <a:lnSpc>
                <a:spcPts val="1000"/>
              </a:lnSpc>
              <a:buClr>
                <a:srgbClr val="6C6C6C"/>
              </a:buClr>
              <a:buFont typeface="Arial" panose="020B0604020202020204" pitchFamily="34" charset="0"/>
              <a:buChar char="•"/>
            </a:pPr>
            <a:endParaRPr lang="en-US" sz="900" b="1">
              <a:solidFill>
                <a:srgbClr val="009DB0"/>
              </a:solidFill>
            </a:endParaRPr>
          </a:p>
          <a:p>
            <a:pPr marL="171450" indent="-171450">
              <a:lnSpc>
                <a:spcPts val="1000"/>
              </a:lnSpc>
              <a:buClr>
                <a:srgbClr val="6C6C6C"/>
              </a:buClr>
              <a:buFont typeface="Arial" panose="020B0604020202020204" pitchFamily="34" charset="0"/>
              <a:buChar char="•"/>
            </a:pPr>
            <a:r>
              <a:rPr lang="en-US" sz="900" b="1">
                <a:solidFill>
                  <a:srgbClr val="009DB0"/>
                </a:solidFill>
              </a:rPr>
              <a:t>Clarity</a:t>
            </a:r>
            <a:r>
              <a:rPr lang="en-US" sz="900"/>
              <a:t> of the offers</a:t>
            </a:r>
          </a:p>
          <a:p>
            <a:pPr marL="171450" indent="-171450">
              <a:lnSpc>
                <a:spcPts val="1000"/>
              </a:lnSpc>
              <a:buClr>
                <a:srgbClr val="6C6C6C"/>
              </a:buClr>
              <a:buFont typeface="Arial" panose="020B0604020202020204" pitchFamily="34" charset="0"/>
              <a:buChar char="•"/>
            </a:pPr>
            <a:endParaRPr lang="en-US" sz="900"/>
          </a:p>
          <a:p>
            <a:pPr marL="171450" indent="-171450">
              <a:lnSpc>
                <a:spcPts val="1000"/>
              </a:lnSpc>
              <a:buClr>
                <a:srgbClr val="6C6C6C"/>
              </a:buClr>
              <a:buFont typeface="Arial" panose="020B0604020202020204" pitchFamily="34" charset="0"/>
              <a:buChar char="•"/>
            </a:pPr>
            <a:r>
              <a:rPr lang="en-US" sz="900"/>
              <a:t>Transparent pricing</a:t>
            </a:r>
          </a:p>
          <a:p>
            <a:pPr marL="171450" indent="-171450">
              <a:lnSpc>
                <a:spcPts val="1000"/>
              </a:lnSpc>
              <a:buClr>
                <a:srgbClr val="6C6C6C"/>
              </a:buClr>
              <a:buFont typeface="Arial" panose="020B0604020202020204" pitchFamily="34" charset="0"/>
              <a:buChar char="•"/>
            </a:pPr>
            <a:endParaRPr lang="en-US" sz="900"/>
          </a:p>
          <a:p>
            <a:pPr marL="171450" indent="-171450">
              <a:lnSpc>
                <a:spcPts val="1000"/>
              </a:lnSpc>
              <a:buClr>
                <a:srgbClr val="6C6C6C"/>
              </a:buClr>
              <a:buFont typeface="Arial" panose="020B0604020202020204" pitchFamily="34" charset="0"/>
              <a:buChar char="•"/>
            </a:pPr>
            <a:r>
              <a:rPr lang="en-US" sz="900"/>
              <a:t>Easy-to-use and responsive website</a:t>
            </a:r>
          </a:p>
          <a:p>
            <a:pPr marL="171450" indent="-171450">
              <a:lnSpc>
                <a:spcPts val="1000"/>
              </a:lnSpc>
              <a:buClr>
                <a:srgbClr val="6C6C6C"/>
              </a:buClr>
              <a:buFont typeface="Arial" panose="020B0604020202020204" pitchFamily="34" charset="0"/>
              <a:buChar char="•"/>
            </a:pPr>
            <a:endParaRPr lang="en-US" sz="900"/>
          </a:p>
          <a:p>
            <a:pPr marL="171450" indent="-171450">
              <a:lnSpc>
                <a:spcPts val="1000"/>
              </a:lnSpc>
              <a:buClr>
                <a:srgbClr val="6C6C6C"/>
              </a:buClr>
              <a:buFont typeface="Arial" panose="020B0604020202020204" pitchFamily="34" charset="0"/>
              <a:buChar char="•"/>
            </a:pPr>
            <a:r>
              <a:rPr lang="en-US" sz="900"/>
              <a:t>Guarantee of the </a:t>
            </a:r>
            <a:r>
              <a:rPr lang="en-US" sz="900" b="1">
                <a:solidFill>
                  <a:srgbClr val="009DB0"/>
                </a:solidFill>
              </a:rPr>
              <a:t>confidentiality</a:t>
            </a:r>
            <a:r>
              <a:rPr lang="en-US" sz="900">
                <a:solidFill>
                  <a:srgbClr val="00ABB9"/>
                </a:solidFill>
              </a:rPr>
              <a:t> </a:t>
            </a:r>
            <a:endParaRPr lang="en-US" sz="900"/>
          </a:p>
          <a:p>
            <a:pPr>
              <a:lnSpc>
                <a:spcPts val="1000"/>
              </a:lnSpc>
              <a:buClr>
                <a:srgbClr val="6C6C6C"/>
              </a:buClr>
            </a:pPr>
            <a:endParaRPr lang="en-US" sz="900"/>
          </a:p>
        </p:txBody>
      </p:sp>
      <p:sp>
        <p:nvSpPr>
          <p:cNvPr id="355" name="Speech Bubble: Rectangle with Corners Rounded 97">
            <a:extLst>
              <a:ext uri="{FF2B5EF4-FFF2-40B4-BE49-F238E27FC236}">
                <a16:creationId xmlns:a16="http://schemas.microsoft.com/office/drawing/2014/main" id="{82608E5A-C8ED-4360-B0E4-E40D4828F0CF}"/>
              </a:ext>
            </a:extLst>
          </p:cNvPr>
          <p:cNvSpPr/>
          <p:nvPr/>
        </p:nvSpPr>
        <p:spPr bwMode="auto">
          <a:xfrm>
            <a:off x="6127059" y="1510192"/>
            <a:ext cx="3696633" cy="92708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0" rIns="0" bIns="0" numCol="1" rtlCol="0" anchor="ctr" anchorCtr="0" compatLnSpc="1">
            <a:prstTxWarp prst="textNoShape">
              <a:avLst/>
            </a:prstTxWarp>
          </a:bodyPr>
          <a:lstStyle/>
          <a:p>
            <a:pPr marL="171450" indent="-171450">
              <a:lnSpc>
                <a:spcPts val="1000"/>
              </a:lnSpc>
              <a:buClr>
                <a:srgbClr val="6C6C6C"/>
              </a:buClr>
              <a:buFont typeface="Arial" panose="020B0604020202020204" pitchFamily="34" charset="0"/>
              <a:buChar char="•"/>
            </a:pPr>
            <a:r>
              <a:rPr lang="en-US" sz="900"/>
              <a:t>Precise customer knowledge and recognition leading to</a:t>
            </a:r>
            <a:r>
              <a:rPr lang="en-US" sz="900">
                <a:solidFill>
                  <a:schemeClr val="tx2"/>
                </a:solidFill>
              </a:rPr>
              <a:t> </a:t>
            </a:r>
            <a:r>
              <a:rPr lang="en-US" sz="900" b="1">
                <a:solidFill>
                  <a:srgbClr val="009DB0"/>
                </a:solidFill>
              </a:rPr>
              <a:t>ultra-customized </a:t>
            </a:r>
            <a:r>
              <a:rPr lang="en-US" sz="900"/>
              <a:t>and</a:t>
            </a:r>
            <a:r>
              <a:rPr lang="en-US" sz="900" b="1">
                <a:solidFill>
                  <a:srgbClr val="009DB0"/>
                </a:solidFill>
              </a:rPr>
              <a:t> premium services</a:t>
            </a:r>
          </a:p>
          <a:p>
            <a:pPr>
              <a:lnSpc>
                <a:spcPts val="900"/>
              </a:lnSpc>
            </a:pPr>
            <a:endParaRPr lang="en-US" sz="900">
              <a:solidFill>
                <a:srgbClr val="00ABB9"/>
              </a:solidFill>
            </a:endParaRPr>
          </a:p>
          <a:p>
            <a:pPr marL="171450" indent="-171450">
              <a:lnSpc>
                <a:spcPts val="900"/>
              </a:lnSpc>
              <a:buFont typeface="Arial" panose="020B0604020202020204" pitchFamily="34" charset="0"/>
              <a:buChar char="•"/>
            </a:pPr>
            <a:r>
              <a:rPr lang="en-US" sz="900"/>
              <a:t>Creation and development of a </a:t>
            </a:r>
            <a:r>
              <a:rPr lang="en-US" sz="900" b="1">
                <a:solidFill>
                  <a:srgbClr val="009DB0"/>
                </a:solidFill>
              </a:rPr>
              <a:t>network with trusted </a:t>
            </a:r>
            <a:r>
              <a:rPr lang="en-US" sz="900"/>
              <a:t>and</a:t>
            </a:r>
            <a:r>
              <a:rPr lang="en-US" sz="900" b="1">
                <a:solidFill>
                  <a:srgbClr val="009DB0"/>
                </a:solidFill>
              </a:rPr>
              <a:t> qualified connections </a:t>
            </a:r>
            <a:r>
              <a:rPr lang="en-US" sz="900"/>
              <a:t>(e.g.; experts, peers)</a:t>
            </a:r>
          </a:p>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Form of the follow-up perfectly tailored to the customer’s needs</a:t>
            </a:r>
          </a:p>
        </p:txBody>
      </p:sp>
      <p:sp>
        <p:nvSpPr>
          <p:cNvPr id="357" name="Speech Bubble: Rectangle with Corners Rounded 97">
            <a:extLst>
              <a:ext uri="{FF2B5EF4-FFF2-40B4-BE49-F238E27FC236}">
                <a16:creationId xmlns:a16="http://schemas.microsoft.com/office/drawing/2014/main" id="{C1B1DCC7-ECB5-43F3-88C9-BD8966B8079B}"/>
              </a:ext>
            </a:extLst>
          </p:cNvPr>
          <p:cNvSpPr/>
          <p:nvPr/>
        </p:nvSpPr>
        <p:spPr bwMode="auto">
          <a:xfrm>
            <a:off x="6145202" y="2590893"/>
            <a:ext cx="1438509" cy="2460447"/>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0" rIns="0" bIns="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b="1">
                <a:solidFill>
                  <a:srgbClr val="009DB0"/>
                </a:solidFill>
              </a:rPr>
              <a:t>Empowerment</a:t>
            </a:r>
            <a:r>
              <a:rPr lang="en-US" sz="900"/>
              <a:t> of the clients thanks to insights and an </a:t>
            </a:r>
            <a:r>
              <a:rPr lang="en-US" sz="900" b="1">
                <a:solidFill>
                  <a:srgbClr val="009DB0"/>
                </a:solidFill>
              </a:rPr>
              <a:t>open knowledge base</a:t>
            </a:r>
          </a:p>
          <a:p>
            <a:pPr marL="171450" indent="-171450">
              <a:lnSpc>
                <a:spcPts val="900"/>
              </a:lnSpc>
              <a:buClr>
                <a:schemeClr val="tx1"/>
              </a:buClr>
              <a:buFont typeface="Arial" panose="020B0604020202020204" pitchFamily="34" charset="0"/>
              <a:buChar char="•"/>
            </a:pPr>
            <a:endParaRPr lang="en-US" sz="900">
              <a:solidFill>
                <a:schemeClr val="tx2"/>
              </a:solidFill>
            </a:endParaRPr>
          </a:p>
          <a:p>
            <a:pPr marL="171450" indent="-171450">
              <a:lnSpc>
                <a:spcPts val="900"/>
              </a:lnSpc>
              <a:buClr>
                <a:schemeClr val="tx1"/>
              </a:buClr>
              <a:buFont typeface="Arial" panose="020B0604020202020204" pitchFamily="34" charset="0"/>
              <a:buChar char="•"/>
            </a:pPr>
            <a:r>
              <a:rPr lang="en-US" sz="900" b="1">
                <a:solidFill>
                  <a:srgbClr val="009DB0"/>
                </a:solidFill>
              </a:rPr>
              <a:t>Virtual interactions </a:t>
            </a:r>
            <a:r>
              <a:rPr lang="en-US" sz="900"/>
              <a:t>when physical ones are not essential</a:t>
            </a:r>
          </a:p>
          <a:p>
            <a:pPr marL="171450" indent="-171450">
              <a:lnSpc>
                <a:spcPts val="900"/>
              </a:lnSpc>
              <a:buClr>
                <a:schemeClr val="tx1"/>
              </a:buClr>
              <a:buFont typeface="Arial" panose="020B0604020202020204" pitchFamily="34" charset="0"/>
              <a:buChar char="•"/>
            </a:pPr>
            <a:endParaRPr lang="en-US" sz="900"/>
          </a:p>
          <a:p>
            <a:pPr marL="171450" indent="-171450">
              <a:lnSpc>
                <a:spcPts val="900"/>
              </a:lnSpc>
              <a:buClr>
                <a:srgbClr val="6C6C6C"/>
              </a:buClr>
              <a:buFont typeface="Arial" panose="020B0604020202020204" pitchFamily="34" charset="0"/>
              <a:buChar char="•"/>
            </a:pPr>
            <a:r>
              <a:rPr lang="en-US" sz="900" b="1">
                <a:solidFill>
                  <a:srgbClr val="009DB0"/>
                </a:solidFill>
              </a:rPr>
              <a:t>Improved availability </a:t>
            </a:r>
            <a:r>
              <a:rPr lang="en-US" sz="900"/>
              <a:t>of the</a:t>
            </a:r>
            <a:endParaRPr lang="en-US" sz="900">
              <a:solidFill>
                <a:srgbClr val="00ABB9"/>
              </a:solidFill>
            </a:endParaRPr>
          </a:p>
          <a:p>
            <a:pPr marL="171450" indent="-171450">
              <a:lnSpc>
                <a:spcPts val="900"/>
              </a:lnSpc>
              <a:buClr>
                <a:srgbClr val="6C6C6C"/>
              </a:buClr>
              <a:buFont typeface="Arial" panose="020B0604020202020204" pitchFamily="34" charset="0"/>
              <a:buChar char="•"/>
            </a:pPr>
            <a:endParaRPr lang="en-US" sz="900"/>
          </a:p>
          <a:p>
            <a:pPr marL="171450" indent="-171450">
              <a:lnSpc>
                <a:spcPts val="900"/>
              </a:lnSpc>
              <a:buClr>
                <a:srgbClr val="6C6C6C"/>
              </a:buClr>
              <a:buFont typeface="Arial" panose="020B0604020202020204" pitchFamily="34" charset="0"/>
              <a:buChar char="•"/>
            </a:pPr>
            <a:r>
              <a:rPr lang="en-US" sz="900" b="1">
                <a:solidFill>
                  <a:srgbClr val="009DB0"/>
                </a:solidFill>
              </a:rPr>
              <a:t>Convenience</a:t>
            </a:r>
            <a:r>
              <a:rPr lang="en-US" sz="900"/>
              <a:t> at every step of the processes</a:t>
            </a:r>
          </a:p>
          <a:p>
            <a:pPr marL="171450" indent="-171450">
              <a:lnSpc>
                <a:spcPts val="900"/>
              </a:lnSpc>
              <a:buClr>
                <a:schemeClr val="tx1"/>
              </a:buClr>
              <a:buFont typeface="Arial" panose="020B0604020202020204" pitchFamily="34" charset="0"/>
              <a:buChar char="•"/>
            </a:pPr>
            <a:endParaRPr lang="en-US" sz="900">
              <a:solidFill>
                <a:schemeClr val="tx2"/>
              </a:solidFill>
            </a:endParaRPr>
          </a:p>
          <a:p>
            <a:pPr marL="171450" indent="-171450">
              <a:lnSpc>
                <a:spcPts val="900"/>
              </a:lnSpc>
              <a:buClr>
                <a:srgbClr val="6C6C6C"/>
              </a:buClr>
              <a:buFont typeface="Arial" panose="020B0604020202020204" pitchFamily="34" charset="0"/>
              <a:buChar char="•"/>
            </a:pPr>
            <a:r>
              <a:rPr lang="en-US" sz="900" b="1">
                <a:solidFill>
                  <a:srgbClr val="009DB0"/>
                </a:solidFill>
              </a:rPr>
              <a:t>Human presence for valued life moment</a:t>
            </a:r>
          </a:p>
        </p:txBody>
      </p:sp>
      <p:sp>
        <p:nvSpPr>
          <p:cNvPr id="359" name="Speech Bubble: Rectangle with Corners Rounded 97">
            <a:extLst>
              <a:ext uri="{FF2B5EF4-FFF2-40B4-BE49-F238E27FC236}">
                <a16:creationId xmlns:a16="http://schemas.microsoft.com/office/drawing/2014/main" id="{393DD6DB-65C9-4E7B-BF98-364A42B4645C}"/>
              </a:ext>
            </a:extLst>
          </p:cNvPr>
          <p:cNvSpPr/>
          <p:nvPr/>
        </p:nvSpPr>
        <p:spPr bwMode="auto">
          <a:xfrm>
            <a:off x="7844589" y="2590894"/>
            <a:ext cx="1979107" cy="365041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171450" indent="-171450">
              <a:lnSpc>
                <a:spcPts val="900"/>
              </a:lnSpc>
              <a:buClr>
                <a:srgbClr val="6C6C6C"/>
              </a:buClr>
              <a:buFont typeface="Arial" panose="020B0604020202020204" pitchFamily="34" charset="0"/>
              <a:buChar char="•"/>
            </a:pPr>
            <a:r>
              <a:rPr lang="en-US" sz="900" b="1">
                <a:solidFill>
                  <a:srgbClr val="009DB0"/>
                </a:solidFill>
              </a:rPr>
              <a:t>Quick minimum viable answer </a:t>
            </a:r>
            <a:r>
              <a:rPr lang="en-US" sz="900"/>
              <a:t>for questions in timeframe not always corresponding to the business hours</a:t>
            </a:r>
          </a:p>
          <a:p>
            <a:pPr marL="171450" indent="-171450">
              <a:lnSpc>
                <a:spcPts val="900"/>
              </a:lnSpc>
              <a:buClr>
                <a:srgbClr val="6C6C6C"/>
              </a:buClr>
              <a:buFont typeface="Arial" panose="020B0604020202020204" pitchFamily="34" charset="0"/>
              <a:buChar char="•"/>
            </a:pPr>
            <a:endParaRPr lang="en-US" sz="900"/>
          </a:p>
          <a:p>
            <a:pPr marL="171450" indent="-171450">
              <a:lnSpc>
                <a:spcPts val="900"/>
              </a:lnSpc>
              <a:buClr>
                <a:srgbClr val="6C6C6C"/>
              </a:buClr>
              <a:buFont typeface="Arial" panose="020B0604020202020204" pitchFamily="34" charset="0"/>
              <a:buChar char="•"/>
            </a:pPr>
            <a:r>
              <a:rPr lang="en-US" sz="900"/>
              <a:t>All </a:t>
            </a:r>
            <a:r>
              <a:rPr lang="en-US" sz="900" b="1">
                <a:solidFill>
                  <a:srgbClr val="009DB0"/>
                </a:solidFill>
              </a:rPr>
              <a:t>accounts aggregation</a:t>
            </a:r>
          </a:p>
          <a:p>
            <a:pPr marL="171450" indent="-171450">
              <a:lnSpc>
                <a:spcPts val="900"/>
              </a:lnSpc>
              <a:buClr>
                <a:srgbClr val="6C6C6C"/>
              </a:buClr>
              <a:buFont typeface="Arial" panose="020B0604020202020204" pitchFamily="34" charset="0"/>
              <a:buChar char="•"/>
            </a:pPr>
            <a:endParaRPr lang="en-US" sz="900"/>
          </a:p>
          <a:p>
            <a:pPr marL="171450" indent="-171450">
              <a:lnSpc>
                <a:spcPts val="900"/>
              </a:lnSpc>
              <a:buClr>
                <a:srgbClr val="6C6C6C"/>
              </a:buClr>
              <a:buFont typeface="Arial" panose="020B0604020202020204" pitchFamily="34" charset="0"/>
              <a:buChar char="•"/>
            </a:pPr>
            <a:r>
              <a:rPr lang="en-US" sz="900"/>
              <a:t>Good to </a:t>
            </a:r>
            <a:r>
              <a:rPr lang="en-US" sz="900" b="1">
                <a:solidFill>
                  <a:srgbClr val="009DB0"/>
                </a:solidFill>
              </a:rPr>
              <a:t>excellent user-experience no matter the channel</a:t>
            </a:r>
          </a:p>
          <a:p>
            <a:pPr marL="171450" indent="-171450">
              <a:lnSpc>
                <a:spcPts val="900"/>
              </a:lnSpc>
              <a:buClr>
                <a:srgbClr val="6C6C6C"/>
              </a:buClr>
              <a:buFont typeface="Arial" panose="020B0604020202020204" pitchFamily="34" charset="0"/>
              <a:buChar char="•"/>
            </a:pPr>
            <a:endParaRPr lang="en-US" sz="900">
              <a:solidFill>
                <a:srgbClr val="00ABB9"/>
              </a:solidFill>
            </a:endParaRPr>
          </a:p>
          <a:p>
            <a:pPr marL="171450" indent="-171450">
              <a:lnSpc>
                <a:spcPts val="900"/>
              </a:lnSpc>
              <a:buClr>
                <a:srgbClr val="6C6C6C"/>
              </a:buClr>
              <a:buFont typeface="Arial" panose="020B0604020202020204" pitchFamily="34" charset="0"/>
              <a:buChar char="•"/>
            </a:pPr>
            <a:r>
              <a:rPr lang="en-US" sz="900" b="1">
                <a:solidFill>
                  <a:srgbClr val="009DB0"/>
                </a:solidFill>
              </a:rPr>
              <a:t>Complementary approach </a:t>
            </a:r>
            <a:r>
              <a:rPr lang="en-US" sz="900"/>
              <a:t>between automated and personal advisory accordingly to the complexity of the client requirements</a:t>
            </a:r>
          </a:p>
          <a:p>
            <a:pPr>
              <a:lnSpc>
                <a:spcPts val="900"/>
              </a:lnSpc>
              <a:buClr>
                <a:schemeClr val="tx1"/>
              </a:buClr>
            </a:pPr>
            <a:endParaRPr lang="en-US" sz="900">
              <a:solidFill>
                <a:schemeClr val="tx2"/>
              </a:solidFill>
            </a:endParaRPr>
          </a:p>
          <a:p>
            <a:pPr marL="171450" indent="-171450">
              <a:lnSpc>
                <a:spcPts val="900"/>
              </a:lnSpc>
              <a:buClr>
                <a:schemeClr val="tx1"/>
              </a:buClr>
              <a:buFont typeface="Arial" panose="020B0604020202020204" pitchFamily="34" charset="0"/>
              <a:buChar char="•"/>
            </a:pPr>
            <a:r>
              <a:rPr lang="en-US" sz="900" b="1">
                <a:solidFill>
                  <a:srgbClr val="009DB0"/>
                </a:solidFill>
              </a:rPr>
              <a:t>Transparency</a:t>
            </a:r>
            <a:r>
              <a:rPr lang="en-US" sz="900">
                <a:solidFill>
                  <a:schemeClr val="tx2"/>
                </a:solidFill>
              </a:rPr>
              <a:t> </a:t>
            </a:r>
            <a:r>
              <a:rPr lang="en-US" sz="900"/>
              <a:t>on the operations</a:t>
            </a:r>
          </a:p>
          <a:p>
            <a:pPr marL="171450" indent="-171450">
              <a:lnSpc>
                <a:spcPts val="900"/>
              </a:lnSpc>
              <a:buClr>
                <a:schemeClr val="tx1"/>
              </a:buClr>
              <a:buFont typeface="Arial" panose="020B0604020202020204" pitchFamily="34" charset="0"/>
              <a:buChar char="•"/>
            </a:pPr>
            <a:endParaRPr lang="en-US" sz="900"/>
          </a:p>
          <a:p>
            <a:pPr marL="171450" indent="-171450">
              <a:lnSpc>
                <a:spcPts val="900"/>
              </a:lnSpc>
              <a:buClr>
                <a:schemeClr val="tx1"/>
              </a:buClr>
              <a:buFont typeface="Arial" panose="020B0604020202020204" pitchFamily="34" charset="0"/>
              <a:buChar char="•"/>
            </a:pPr>
            <a:r>
              <a:rPr lang="en-US" sz="900"/>
              <a:t>Sustainable and impact investing offers</a:t>
            </a:r>
            <a:endParaRPr lang="en-US" sz="900" baseline="30000"/>
          </a:p>
          <a:p>
            <a:pPr marL="171450" indent="-171450">
              <a:lnSpc>
                <a:spcPts val="900"/>
              </a:lnSpc>
              <a:buClr>
                <a:schemeClr val="tx1"/>
              </a:buClr>
              <a:buFont typeface="Arial" panose="020B0604020202020204" pitchFamily="34" charset="0"/>
              <a:buChar char="•"/>
            </a:pPr>
            <a:endParaRPr lang="en-US" sz="900" baseline="30000"/>
          </a:p>
          <a:p>
            <a:pPr marL="171450" indent="-171450">
              <a:lnSpc>
                <a:spcPts val="900"/>
              </a:lnSpc>
              <a:buClr>
                <a:schemeClr val="tx1"/>
              </a:buClr>
              <a:buFont typeface="Arial" panose="020B0604020202020204" pitchFamily="34" charset="0"/>
              <a:buChar char="•"/>
            </a:pPr>
            <a:r>
              <a:rPr lang="en-US" sz="900" b="1">
                <a:solidFill>
                  <a:srgbClr val="009DB0"/>
                </a:solidFill>
              </a:rPr>
              <a:t>Automated tools and cured database access </a:t>
            </a:r>
            <a:r>
              <a:rPr lang="en-US" sz="900"/>
              <a:t>for the new generation of tech-savvy clients</a:t>
            </a:r>
          </a:p>
          <a:p>
            <a:pPr marL="171450" indent="-171450">
              <a:lnSpc>
                <a:spcPts val="900"/>
              </a:lnSpc>
              <a:buClr>
                <a:schemeClr val="tx1"/>
              </a:buClr>
              <a:buFont typeface="Arial" panose="020B0604020202020204" pitchFamily="34" charset="0"/>
              <a:buChar char="•"/>
            </a:pPr>
            <a:endParaRPr lang="en-US" sz="900" b="1">
              <a:solidFill>
                <a:srgbClr val="009DB0"/>
              </a:solidFill>
            </a:endParaRPr>
          </a:p>
          <a:p>
            <a:pPr marL="171450" indent="-171450">
              <a:lnSpc>
                <a:spcPts val="900"/>
              </a:lnSpc>
              <a:buClr>
                <a:schemeClr val="tx1"/>
              </a:buClr>
              <a:buFont typeface="Arial" panose="020B0604020202020204" pitchFamily="34" charset="0"/>
              <a:buChar char="•"/>
            </a:pPr>
            <a:r>
              <a:rPr lang="en-US" sz="900" b="1">
                <a:solidFill>
                  <a:srgbClr val="009DB0"/>
                </a:solidFill>
              </a:rPr>
              <a:t>Ability to change </a:t>
            </a:r>
            <a:r>
              <a:rPr lang="en-US" sz="900"/>
              <a:t>strategy or offer or </a:t>
            </a:r>
            <a:r>
              <a:rPr lang="en-US" sz="900" b="1">
                <a:solidFill>
                  <a:srgbClr val="009DB0"/>
                </a:solidFill>
              </a:rPr>
              <a:t>exit</a:t>
            </a:r>
            <a:r>
              <a:rPr lang="en-US" sz="900"/>
              <a:t> the contract </a:t>
            </a:r>
            <a:r>
              <a:rPr lang="en-US" sz="900" b="1">
                <a:solidFill>
                  <a:srgbClr val="009DB0"/>
                </a:solidFill>
              </a:rPr>
              <a:t>easily</a:t>
            </a:r>
          </a:p>
        </p:txBody>
      </p:sp>
      <p:sp>
        <p:nvSpPr>
          <p:cNvPr id="360" name="Speech Bubble: Rectangle with Corners Rounded 97">
            <a:extLst>
              <a:ext uri="{FF2B5EF4-FFF2-40B4-BE49-F238E27FC236}">
                <a16:creationId xmlns:a16="http://schemas.microsoft.com/office/drawing/2014/main" id="{F98B6BF1-39C4-4490-9339-087A799B0DF0}"/>
              </a:ext>
            </a:extLst>
          </p:cNvPr>
          <p:cNvSpPr/>
          <p:nvPr/>
        </p:nvSpPr>
        <p:spPr bwMode="auto">
          <a:xfrm>
            <a:off x="4182109" y="2122023"/>
            <a:ext cx="1358857" cy="238616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171450" indent="-171450">
              <a:lnSpc>
                <a:spcPts val="1000"/>
              </a:lnSpc>
              <a:buClr>
                <a:srgbClr val="6C6C6C"/>
              </a:buClr>
              <a:buFont typeface="Arial" panose="020B0604020202020204" pitchFamily="34" charset="0"/>
              <a:buChar char="•"/>
            </a:pPr>
            <a:r>
              <a:rPr lang="en-US" sz="900" b="1">
                <a:solidFill>
                  <a:srgbClr val="009DB0"/>
                </a:solidFill>
              </a:rPr>
              <a:t>Fine</a:t>
            </a:r>
            <a:r>
              <a:rPr lang="en-US" sz="900">
                <a:solidFill>
                  <a:schemeClr val="tx2"/>
                </a:solidFill>
              </a:rPr>
              <a:t> </a:t>
            </a:r>
            <a:r>
              <a:rPr lang="en-US" sz="900" b="1">
                <a:solidFill>
                  <a:srgbClr val="009DB0"/>
                </a:solidFill>
              </a:rPr>
              <a:t>understanding</a:t>
            </a:r>
            <a:r>
              <a:rPr lang="en-US" sz="900">
                <a:solidFill>
                  <a:schemeClr val="tx2"/>
                </a:solidFill>
              </a:rPr>
              <a:t> </a:t>
            </a:r>
            <a:r>
              <a:rPr lang="en-US" sz="900"/>
              <a:t>of the </a:t>
            </a:r>
            <a:r>
              <a:rPr lang="en-US" sz="900" b="1">
                <a:solidFill>
                  <a:srgbClr val="009DB0"/>
                </a:solidFill>
              </a:rPr>
              <a:t>patrimonial</a:t>
            </a:r>
            <a:r>
              <a:rPr lang="en-US" sz="900">
                <a:solidFill>
                  <a:schemeClr val="tx2"/>
                </a:solidFill>
              </a:rPr>
              <a:t> </a:t>
            </a:r>
            <a:r>
              <a:rPr lang="en-US" sz="900" b="1">
                <a:solidFill>
                  <a:srgbClr val="009DB0"/>
                </a:solidFill>
              </a:rPr>
              <a:t>situation</a:t>
            </a:r>
            <a:r>
              <a:rPr lang="en-US" sz="900">
                <a:solidFill>
                  <a:schemeClr val="tx2"/>
                </a:solidFill>
              </a:rPr>
              <a:t> </a:t>
            </a:r>
            <a:r>
              <a:rPr lang="en-US" sz="900"/>
              <a:t>and needs</a:t>
            </a:r>
          </a:p>
          <a:p>
            <a:pPr marL="171450" indent="-171450">
              <a:lnSpc>
                <a:spcPts val="1000"/>
              </a:lnSpc>
              <a:buClr>
                <a:srgbClr val="6C6C6C"/>
              </a:buClr>
              <a:buFont typeface="Arial" panose="020B0604020202020204" pitchFamily="34" charset="0"/>
              <a:buChar char="•"/>
            </a:pPr>
            <a:endParaRPr lang="en-US" sz="900"/>
          </a:p>
          <a:p>
            <a:pPr marL="171450" indent="-171450">
              <a:lnSpc>
                <a:spcPts val="1000"/>
              </a:lnSpc>
              <a:buClr>
                <a:srgbClr val="6C6C6C"/>
              </a:buClr>
              <a:buFont typeface="Arial" panose="020B0604020202020204" pitchFamily="34" charset="0"/>
              <a:buChar char="•"/>
            </a:pPr>
            <a:r>
              <a:rPr lang="en-US" sz="900" b="1">
                <a:solidFill>
                  <a:srgbClr val="009DB0"/>
                </a:solidFill>
              </a:rPr>
              <a:t>Secure</a:t>
            </a:r>
            <a:r>
              <a:rPr lang="en-US" sz="900">
                <a:solidFill>
                  <a:srgbClr val="00ABB9"/>
                </a:solidFill>
              </a:rPr>
              <a:t> </a:t>
            </a:r>
            <a:r>
              <a:rPr lang="en-US" sz="900" b="1">
                <a:solidFill>
                  <a:srgbClr val="009DB0"/>
                </a:solidFill>
              </a:rPr>
              <a:t>online</a:t>
            </a:r>
            <a:r>
              <a:rPr lang="en-US" sz="900">
                <a:solidFill>
                  <a:srgbClr val="00ABB9"/>
                </a:solidFill>
              </a:rPr>
              <a:t> </a:t>
            </a:r>
            <a:r>
              <a:rPr lang="en-US" sz="900" b="1">
                <a:solidFill>
                  <a:srgbClr val="009DB0"/>
                </a:solidFill>
              </a:rPr>
              <a:t>area</a:t>
            </a:r>
            <a:r>
              <a:rPr lang="en-US" sz="900">
                <a:solidFill>
                  <a:srgbClr val="00ABB9"/>
                </a:solidFill>
              </a:rPr>
              <a:t> </a:t>
            </a:r>
            <a:r>
              <a:rPr lang="en-US" sz="900"/>
              <a:t>to share all the requested documents</a:t>
            </a:r>
          </a:p>
          <a:p>
            <a:pPr marL="171450" indent="-171450">
              <a:lnSpc>
                <a:spcPts val="1000"/>
              </a:lnSpc>
              <a:buClr>
                <a:srgbClr val="6C6C6C"/>
              </a:buClr>
              <a:buFont typeface="Arial" panose="020B0604020202020204" pitchFamily="34" charset="0"/>
              <a:buChar char="•"/>
            </a:pPr>
            <a:endParaRPr lang="en-US" sz="900"/>
          </a:p>
          <a:p>
            <a:pPr marL="171450" indent="-171450">
              <a:lnSpc>
                <a:spcPts val="1000"/>
              </a:lnSpc>
              <a:buClr>
                <a:srgbClr val="6C6C6C"/>
              </a:buClr>
              <a:buFont typeface="Arial" panose="020B0604020202020204" pitchFamily="34" charset="0"/>
              <a:buChar char="•"/>
            </a:pPr>
            <a:r>
              <a:rPr lang="en-US" sz="900" b="1">
                <a:solidFill>
                  <a:srgbClr val="009DB0"/>
                </a:solidFill>
              </a:rPr>
              <a:t>Electronic</a:t>
            </a:r>
            <a:r>
              <a:rPr lang="en-US" sz="900"/>
              <a:t> </a:t>
            </a:r>
            <a:r>
              <a:rPr lang="en-US" sz="900" b="1">
                <a:solidFill>
                  <a:srgbClr val="009DB0"/>
                </a:solidFill>
              </a:rPr>
              <a:t>signature</a:t>
            </a:r>
            <a:r>
              <a:rPr lang="en-US" sz="900"/>
              <a:t> for smoothing the process</a:t>
            </a:r>
            <a:endParaRPr lang="en-US" sz="900">
              <a:solidFill>
                <a:schemeClr val="tx2"/>
              </a:solidFill>
            </a:endParaRPr>
          </a:p>
          <a:p>
            <a:pPr marL="171450" indent="-171450">
              <a:lnSpc>
                <a:spcPts val="1000"/>
              </a:lnSpc>
              <a:buClr>
                <a:srgbClr val="6C6C6C"/>
              </a:buClr>
              <a:buFont typeface="Arial" panose="020B0604020202020204" pitchFamily="34" charset="0"/>
              <a:buChar char="•"/>
            </a:pPr>
            <a:endParaRPr lang="en-US" sz="900">
              <a:solidFill>
                <a:schemeClr val="tx2"/>
              </a:solidFill>
            </a:endParaRPr>
          </a:p>
          <a:p>
            <a:pPr marL="171450" indent="-171450">
              <a:lnSpc>
                <a:spcPts val="1000"/>
              </a:lnSpc>
              <a:buClr>
                <a:srgbClr val="6C6C6C"/>
              </a:buClr>
              <a:buFont typeface="Arial" panose="020B0604020202020204" pitchFamily="34" charset="0"/>
              <a:buChar char="•"/>
            </a:pPr>
            <a:endParaRPr lang="en-US" sz="900">
              <a:solidFill>
                <a:schemeClr val="tx2"/>
              </a:solidFill>
            </a:endParaRPr>
          </a:p>
        </p:txBody>
      </p:sp>
      <p:sp>
        <p:nvSpPr>
          <p:cNvPr id="361" name="Speech Bubble: Rectangle with Corners Rounded 97">
            <a:extLst>
              <a:ext uri="{FF2B5EF4-FFF2-40B4-BE49-F238E27FC236}">
                <a16:creationId xmlns:a16="http://schemas.microsoft.com/office/drawing/2014/main" id="{1F19A825-53D9-4B28-BAAC-6D0787CAAD7E}"/>
              </a:ext>
            </a:extLst>
          </p:cNvPr>
          <p:cNvSpPr/>
          <p:nvPr/>
        </p:nvSpPr>
        <p:spPr bwMode="auto">
          <a:xfrm>
            <a:off x="4182109" y="4625269"/>
            <a:ext cx="1358857" cy="1616043"/>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171450" indent="-171450">
              <a:lnSpc>
                <a:spcPts val="900"/>
              </a:lnSpc>
              <a:buClr>
                <a:srgbClr val="6C6C6C"/>
              </a:buClr>
              <a:buFont typeface="Arial" panose="020B0604020202020204" pitchFamily="34" charset="0"/>
              <a:buChar char="•"/>
            </a:pPr>
            <a:r>
              <a:rPr lang="en-US" sz="900" b="1">
                <a:solidFill>
                  <a:srgbClr val="009DB0"/>
                </a:solidFill>
              </a:rPr>
              <a:t>Fair</a:t>
            </a:r>
            <a:r>
              <a:rPr lang="en-US" sz="900">
                <a:solidFill>
                  <a:schemeClr val="tx2"/>
                </a:solidFill>
              </a:rPr>
              <a:t> </a:t>
            </a:r>
            <a:r>
              <a:rPr lang="en-US" sz="900" b="1">
                <a:solidFill>
                  <a:srgbClr val="009DB0"/>
                </a:solidFill>
              </a:rPr>
              <a:t>price</a:t>
            </a:r>
            <a:r>
              <a:rPr lang="en-US" sz="900">
                <a:solidFill>
                  <a:schemeClr val="tx2"/>
                </a:solidFill>
              </a:rPr>
              <a:t> </a:t>
            </a:r>
            <a:r>
              <a:rPr lang="en-US" sz="900"/>
              <a:t>with good value-for-money perception</a:t>
            </a:r>
          </a:p>
          <a:p>
            <a:pPr marL="171450" indent="-171450">
              <a:lnSpc>
                <a:spcPts val="900"/>
              </a:lnSpc>
              <a:buClr>
                <a:srgbClr val="6C6C6C"/>
              </a:buClr>
              <a:buFont typeface="Arial" panose="020B0604020202020204" pitchFamily="34" charset="0"/>
              <a:buChar char="•"/>
            </a:pPr>
            <a:endParaRPr lang="en-US" sz="900"/>
          </a:p>
          <a:p>
            <a:pPr marL="171450" indent="-171450">
              <a:lnSpc>
                <a:spcPts val="900"/>
              </a:lnSpc>
              <a:buClr>
                <a:srgbClr val="6C6C6C"/>
              </a:buClr>
              <a:buFont typeface="Arial" panose="020B0604020202020204" pitchFamily="34" charset="0"/>
              <a:buChar char="•"/>
            </a:pPr>
            <a:r>
              <a:rPr lang="en-US" sz="900" b="1">
                <a:solidFill>
                  <a:srgbClr val="009DB0"/>
                </a:solidFill>
              </a:rPr>
              <a:t>Quick return from the commercial</a:t>
            </a:r>
            <a:endParaRPr lang="en-US" sz="900"/>
          </a:p>
          <a:p>
            <a:pPr marL="171450" indent="-171450">
              <a:lnSpc>
                <a:spcPts val="900"/>
              </a:lnSpc>
              <a:buClr>
                <a:srgbClr val="6C6C6C"/>
              </a:buClr>
              <a:buFont typeface="Arial" panose="020B0604020202020204" pitchFamily="34" charset="0"/>
              <a:buChar char="•"/>
            </a:pPr>
            <a:r>
              <a:rPr lang="en-US" sz="900" b="1">
                <a:solidFill>
                  <a:srgbClr val="009DB0"/>
                </a:solidFill>
              </a:rPr>
              <a:t>Quick account opening</a:t>
            </a:r>
          </a:p>
          <a:p>
            <a:pPr marL="171450" indent="-171450">
              <a:lnSpc>
                <a:spcPts val="900"/>
              </a:lnSpc>
              <a:buClr>
                <a:srgbClr val="6C6C6C"/>
              </a:buClr>
              <a:buFont typeface="Arial" panose="020B0604020202020204" pitchFamily="34" charset="0"/>
              <a:buChar char="•"/>
            </a:pPr>
            <a:endParaRPr lang="en-US" sz="900">
              <a:solidFill>
                <a:schemeClr val="tx2"/>
              </a:solidFill>
            </a:endParaRPr>
          </a:p>
          <a:p>
            <a:pPr marL="171450" indent="-171450">
              <a:lnSpc>
                <a:spcPts val="900"/>
              </a:lnSpc>
              <a:buClr>
                <a:srgbClr val="6C6C6C"/>
              </a:buClr>
              <a:buFont typeface="Arial" panose="020B0604020202020204" pitchFamily="34" charset="0"/>
              <a:buChar char="•"/>
            </a:pPr>
            <a:r>
              <a:rPr lang="en-US" sz="900" b="1">
                <a:solidFill>
                  <a:srgbClr val="009DB0"/>
                </a:solidFill>
              </a:rPr>
              <a:t>Mature self-care solution</a:t>
            </a:r>
          </a:p>
        </p:txBody>
      </p:sp>
      <p:sp>
        <p:nvSpPr>
          <p:cNvPr id="29" name="Speech Bubble: Rectangle with Corners Rounded 97">
            <a:extLst>
              <a:ext uri="{FF2B5EF4-FFF2-40B4-BE49-F238E27FC236}">
                <a16:creationId xmlns:a16="http://schemas.microsoft.com/office/drawing/2014/main" id="{F7E7A2C0-4EC7-4F7F-8EBB-426574C90C04}"/>
              </a:ext>
            </a:extLst>
          </p:cNvPr>
          <p:cNvSpPr/>
          <p:nvPr/>
        </p:nvSpPr>
        <p:spPr bwMode="auto">
          <a:xfrm>
            <a:off x="1383425" y="3672161"/>
            <a:ext cx="886640" cy="95310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ctr" anchorCtr="0" compatLnSpc="1">
            <a:prstTxWarp prst="textNoShape">
              <a:avLst/>
            </a:prstTxWarp>
          </a:bodyPr>
          <a:lstStyle/>
          <a:p>
            <a:pPr marL="171450" indent="-171450">
              <a:lnSpc>
                <a:spcPts val="1000"/>
              </a:lnSpc>
              <a:buClr>
                <a:srgbClr val="6C6C6C"/>
              </a:buClr>
              <a:buFont typeface="Arial" panose="020B0604020202020204" pitchFamily="34" charset="0"/>
              <a:buChar char="•"/>
            </a:pPr>
            <a:r>
              <a:rPr lang="en-US" sz="900" b="1">
                <a:solidFill>
                  <a:srgbClr val="009DB0"/>
                </a:solidFill>
              </a:rPr>
              <a:t>Easy access to the advisor’s agenda </a:t>
            </a:r>
            <a:r>
              <a:rPr lang="en-US" sz="900"/>
              <a:t>to schedule a first contact</a:t>
            </a:r>
          </a:p>
        </p:txBody>
      </p:sp>
      <p:grpSp>
        <p:nvGrpSpPr>
          <p:cNvPr id="41" name="Group 40">
            <a:extLst>
              <a:ext uri="{FF2B5EF4-FFF2-40B4-BE49-F238E27FC236}">
                <a16:creationId xmlns:a16="http://schemas.microsoft.com/office/drawing/2014/main" id="{06B2A24A-AF79-43DB-A1F7-99ED15805377}"/>
              </a:ext>
            </a:extLst>
          </p:cNvPr>
          <p:cNvGrpSpPr/>
          <p:nvPr/>
        </p:nvGrpSpPr>
        <p:grpSpPr>
          <a:xfrm>
            <a:off x="0" y="1897673"/>
            <a:ext cx="1652548" cy="4423444"/>
            <a:chOff x="424262" y="1481214"/>
            <a:chExt cx="1652548" cy="4423444"/>
          </a:xfrm>
        </p:grpSpPr>
        <p:cxnSp>
          <p:nvCxnSpPr>
            <p:cNvPr id="42" name="Connecteur droit 13">
              <a:extLst>
                <a:ext uri="{FF2B5EF4-FFF2-40B4-BE49-F238E27FC236}">
                  <a16:creationId xmlns:a16="http://schemas.microsoft.com/office/drawing/2014/main" id="{01C6E7A2-8BA3-4240-B636-DC113F27670E}"/>
                </a:ext>
              </a:extLst>
            </p:cNvPr>
            <p:cNvCxnSpPr>
              <a:cxnSpLocks/>
              <a:endCxn id="45" idx="2"/>
            </p:cNvCxnSpPr>
            <p:nvPr/>
          </p:nvCxnSpPr>
          <p:spPr bwMode="auto">
            <a:xfrm>
              <a:off x="1236325" y="1688699"/>
              <a:ext cx="14211" cy="421595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3" name="Triangle isocèle 16">
              <a:extLst>
                <a:ext uri="{FF2B5EF4-FFF2-40B4-BE49-F238E27FC236}">
                  <a16:creationId xmlns:a16="http://schemas.microsoft.com/office/drawing/2014/main" id="{D5F2C625-8224-47B3-9DCD-639C705171CE}"/>
                </a:ext>
              </a:extLst>
            </p:cNvPr>
            <p:cNvSpPr/>
            <p:nvPr/>
          </p:nvSpPr>
          <p:spPr bwMode="auto">
            <a:xfrm>
              <a:off x="955867" y="1481214"/>
              <a:ext cx="589336" cy="828061"/>
            </a:xfrm>
            <a:prstGeom prst="triangle">
              <a:avLst>
                <a:gd name="adj" fmla="val 45759"/>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p>
          </p:txBody>
        </p:sp>
        <p:sp>
          <p:nvSpPr>
            <p:cNvPr id="44" name="Trapèze 18">
              <a:extLst>
                <a:ext uri="{FF2B5EF4-FFF2-40B4-BE49-F238E27FC236}">
                  <a16:creationId xmlns:a16="http://schemas.microsoft.com/office/drawing/2014/main" id="{586F0A22-2AB5-4822-89C9-4B205FAF7699}"/>
                </a:ext>
              </a:extLst>
            </p:cNvPr>
            <p:cNvSpPr/>
            <p:nvPr/>
          </p:nvSpPr>
          <p:spPr bwMode="auto">
            <a:xfrm>
              <a:off x="709025" y="3077067"/>
              <a:ext cx="1083022" cy="1296000"/>
            </a:xfrm>
            <a:prstGeom prst="trapezoid">
              <a:avLst>
                <a:gd name="adj" fmla="val 29161"/>
              </a:avLst>
            </a:prstGeom>
            <a:solidFill>
              <a:schemeClr val="tx2">
                <a:lumMod val="40000"/>
                <a:lumOff val="6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solidFill>
                </a:rPr>
                <a:t>Mass &amp; Core affluent</a:t>
              </a:r>
            </a:p>
            <a:p>
              <a:pPr algn="ctr"/>
              <a:r>
                <a:rPr lang="en-US" sz="900">
                  <a:solidFill>
                    <a:schemeClr val="bg1"/>
                  </a:solidFill>
                </a:rPr>
                <a:t>[100k€ - 1m€]</a:t>
              </a:r>
            </a:p>
          </p:txBody>
        </p:sp>
        <p:sp>
          <p:nvSpPr>
            <p:cNvPr id="45" name="Trapèze 19">
              <a:extLst>
                <a:ext uri="{FF2B5EF4-FFF2-40B4-BE49-F238E27FC236}">
                  <a16:creationId xmlns:a16="http://schemas.microsoft.com/office/drawing/2014/main" id="{91899A11-8EEF-4DBA-8FF7-95A888F2583C}"/>
                </a:ext>
              </a:extLst>
            </p:cNvPr>
            <p:cNvSpPr/>
            <p:nvPr/>
          </p:nvSpPr>
          <p:spPr bwMode="auto">
            <a:xfrm>
              <a:off x="424262" y="5283454"/>
              <a:ext cx="1652548" cy="621204"/>
            </a:xfrm>
            <a:prstGeom prst="trapezoid">
              <a:avLst/>
            </a:prstGeom>
            <a:solidFill>
              <a:schemeClr val="tx2">
                <a:lumMod val="5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solidFill>
                </a:rPr>
                <a:t>Mass market</a:t>
              </a:r>
            </a:p>
            <a:p>
              <a:pPr algn="ctr"/>
              <a:r>
                <a:rPr lang="en-US" sz="900">
                  <a:solidFill>
                    <a:schemeClr val="bg1"/>
                  </a:solidFill>
                </a:rPr>
                <a:t>&lt;100k€</a:t>
              </a:r>
            </a:p>
            <a:p>
              <a:pPr algn="ctr"/>
              <a:endParaRPr lang="en-US" sz="900">
                <a:solidFill>
                  <a:schemeClr val="bg1"/>
                </a:solidFill>
              </a:endParaRPr>
            </a:p>
          </p:txBody>
        </p:sp>
        <p:sp>
          <p:nvSpPr>
            <p:cNvPr id="46" name="ZoneTexte 20">
              <a:extLst>
                <a:ext uri="{FF2B5EF4-FFF2-40B4-BE49-F238E27FC236}">
                  <a16:creationId xmlns:a16="http://schemas.microsoft.com/office/drawing/2014/main" id="{C1EEB0C6-50AD-47DA-80EE-F6DE6D872115}"/>
                </a:ext>
              </a:extLst>
            </p:cNvPr>
            <p:cNvSpPr txBox="1"/>
            <p:nvPr/>
          </p:nvSpPr>
          <p:spPr>
            <a:xfrm>
              <a:off x="720492" y="1943278"/>
              <a:ext cx="1071554" cy="369332"/>
            </a:xfrm>
            <a:prstGeom prst="rect">
              <a:avLst/>
            </a:prstGeom>
            <a:noFill/>
          </p:spPr>
          <p:txBody>
            <a:bodyPr wrap="square">
              <a:spAutoFit/>
            </a:bodyPr>
            <a:lstStyle/>
            <a:p>
              <a:pPr algn="ctr"/>
              <a:r>
                <a:rPr lang="en-US" sz="900"/>
                <a:t>HNWI</a:t>
              </a:r>
            </a:p>
            <a:p>
              <a:pPr algn="ctr"/>
              <a:r>
                <a:rPr lang="en-US" sz="900"/>
                <a:t>&gt;1m€</a:t>
              </a:r>
            </a:p>
          </p:txBody>
        </p:sp>
      </p:grpSp>
      <p:sp>
        <p:nvSpPr>
          <p:cNvPr id="6" name="Espace réservé du texte 2">
            <a:extLst>
              <a:ext uri="{FF2B5EF4-FFF2-40B4-BE49-F238E27FC236}">
                <a16:creationId xmlns:a16="http://schemas.microsoft.com/office/drawing/2014/main" id="{46D71A3E-BAC6-42E7-9408-60A384880602}"/>
              </a:ext>
            </a:extLst>
          </p:cNvPr>
          <p:cNvSpPr txBox="1">
            <a:spLocks/>
          </p:cNvSpPr>
          <p:nvPr/>
        </p:nvSpPr>
        <p:spPr>
          <a:xfrm>
            <a:off x="0" y="6577200"/>
            <a:ext cx="517858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 BNP Paribas wealth management market study</a:t>
            </a:r>
          </a:p>
        </p:txBody>
      </p:sp>
      <p:cxnSp>
        <p:nvCxnSpPr>
          <p:cNvPr id="8" name="Straight Arrow Connector 7">
            <a:extLst>
              <a:ext uri="{FF2B5EF4-FFF2-40B4-BE49-F238E27FC236}">
                <a16:creationId xmlns:a16="http://schemas.microsoft.com/office/drawing/2014/main" id="{E71EDC20-5A6D-4980-B142-A9EDF996BC10}"/>
              </a:ext>
            </a:extLst>
          </p:cNvPr>
          <p:cNvCxnSpPr/>
          <p:nvPr/>
        </p:nvCxnSpPr>
        <p:spPr>
          <a:xfrm>
            <a:off x="2358189" y="2122023"/>
            <a:ext cx="0" cy="4119289"/>
          </a:xfrm>
          <a:prstGeom prst="straightConnector1">
            <a:avLst/>
          </a:prstGeom>
          <a:ln w="127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197FC20-47AB-4ACE-9352-DB05769E1A31}"/>
              </a:ext>
            </a:extLst>
          </p:cNvPr>
          <p:cNvCxnSpPr>
            <a:cxnSpLocks/>
          </p:cNvCxnSpPr>
          <p:nvPr/>
        </p:nvCxnSpPr>
        <p:spPr>
          <a:xfrm>
            <a:off x="6035294" y="2590893"/>
            <a:ext cx="0" cy="2460447"/>
          </a:xfrm>
          <a:prstGeom prst="straightConnector1">
            <a:avLst/>
          </a:prstGeom>
          <a:ln w="127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AAEE098-AB31-4EB7-9087-8424DECE212E}"/>
              </a:ext>
            </a:extLst>
          </p:cNvPr>
          <p:cNvCxnSpPr>
            <a:cxnSpLocks/>
          </p:cNvCxnSpPr>
          <p:nvPr/>
        </p:nvCxnSpPr>
        <p:spPr>
          <a:xfrm>
            <a:off x="4066488" y="4625269"/>
            <a:ext cx="0" cy="1619155"/>
          </a:xfrm>
          <a:prstGeom prst="straightConnector1">
            <a:avLst/>
          </a:prstGeom>
          <a:ln w="127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0C16BF-E239-44C4-A495-8E569D81A751}"/>
              </a:ext>
            </a:extLst>
          </p:cNvPr>
          <p:cNvCxnSpPr>
            <a:cxnSpLocks/>
          </p:cNvCxnSpPr>
          <p:nvPr/>
        </p:nvCxnSpPr>
        <p:spPr>
          <a:xfrm>
            <a:off x="7748591" y="2590893"/>
            <a:ext cx="0" cy="3650419"/>
          </a:xfrm>
          <a:prstGeom prst="straightConnector1">
            <a:avLst/>
          </a:prstGeom>
          <a:ln w="127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19CF383-BC57-4847-9E61-F3BB9FCCFCAE}"/>
              </a:ext>
            </a:extLst>
          </p:cNvPr>
          <p:cNvCxnSpPr>
            <a:cxnSpLocks/>
          </p:cNvCxnSpPr>
          <p:nvPr/>
        </p:nvCxnSpPr>
        <p:spPr>
          <a:xfrm>
            <a:off x="4066488" y="2122023"/>
            <a:ext cx="0" cy="2386169"/>
          </a:xfrm>
          <a:prstGeom prst="straightConnector1">
            <a:avLst/>
          </a:prstGeom>
          <a:ln w="12700">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989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Customers’ expectations regarding wealth management services</a:t>
            </a:r>
          </a:p>
          <a:p>
            <a:pPr marL="355600" indent="-228600">
              <a:spcBef>
                <a:spcPts val="1200"/>
              </a:spcBef>
              <a:buFont typeface="+mj-lt"/>
              <a:buAutoNum type="arabicPeriod"/>
            </a:pPr>
            <a:r>
              <a:rPr lang="en-US" sz="1100" b="1">
                <a:solidFill>
                  <a:srgbClr val="009DB0"/>
                </a:solidFill>
                <a:latin typeface="+mj-lt"/>
              </a:rPr>
              <a:t>Overview of customers’ journeys for mass market, mass and core affluent</a:t>
            </a:r>
          </a:p>
          <a:p>
            <a:pPr marL="355600" indent="-228600">
              <a:spcBef>
                <a:spcPts val="1200"/>
              </a:spcBef>
              <a:buFont typeface="+mj-lt"/>
              <a:buAutoNum type="arabicPeriod"/>
            </a:pPr>
            <a:r>
              <a:rPr lang="en-US" sz="1100">
                <a:latin typeface="+mj-lt"/>
              </a:rPr>
              <a:t>Focus on CG’s performance in terms of customer acquisition and online visibility</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4119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4319993"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480612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solidFill>
                  <a:srgbClr val="009DB0"/>
                </a:solidFill>
                <a:latin typeface="+mn-lt"/>
              </a:rPr>
              <a:t>The reputation </a:t>
            </a:r>
            <a:r>
              <a:rPr lang="en-US" sz="1300">
                <a:latin typeface="+mn-lt"/>
              </a:rPr>
              <a:t>of the</a:t>
            </a:r>
            <a:r>
              <a:rPr lang="en-US" sz="1300">
                <a:solidFill>
                  <a:srgbClr val="009DB0"/>
                </a:solidFill>
                <a:latin typeface="+mn-lt"/>
              </a:rPr>
              <a:t> advisor</a:t>
            </a:r>
            <a:r>
              <a:rPr lang="en-US" sz="1300">
                <a:solidFill>
                  <a:schemeClr val="tx2"/>
                </a:solidFill>
                <a:latin typeface="+mn-lt"/>
              </a:rPr>
              <a:t> </a:t>
            </a:r>
            <a:r>
              <a:rPr lang="en-US" sz="1300">
                <a:latin typeface="+mn-lt"/>
              </a:rPr>
              <a:t>along the</a:t>
            </a:r>
            <a:r>
              <a:rPr lang="en-US" sz="1300">
                <a:solidFill>
                  <a:schemeClr val="tx2"/>
                </a:solidFill>
                <a:latin typeface="+mn-lt"/>
              </a:rPr>
              <a:t> </a:t>
            </a:r>
            <a:r>
              <a:rPr lang="en-US" sz="1300">
                <a:solidFill>
                  <a:srgbClr val="009DB0"/>
                </a:solidFill>
                <a:latin typeface="+mn-lt"/>
              </a:rPr>
              <a:t>brand</a:t>
            </a:r>
            <a:r>
              <a:rPr lang="en-US" sz="1300">
                <a:solidFill>
                  <a:schemeClr val="tx2"/>
                </a:solidFill>
                <a:latin typeface="+mn-lt"/>
              </a:rPr>
              <a:t> </a:t>
            </a:r>
            <a:r>
              <a:rPr lang="en-US" sz="1300">
                <a:latin typeface="+mn-lt"/>
              </a:rPr>
              <a:t>and</a:t>
            </a:r>
            <a:r>
              <a:rPr lang="en-US" sz="1300">
                <a:solidFill>
                  <a:schemeClr val="tx2"/>
                </a:solidFill>
                <a:latin typeface="+mn-lt"/>
              </a:rPr>
              <a:t> </a:t>
            </a:r>
            <a:r>
              <a:rPr lang="en-US" sz="1300">
                <a:solidFill>
                  <a:srgbClr val="009DB0"/>
                </a:solidFill>
                <a:latin typeface="+mn-lt"/>
              </a:rPr>
              <a:t>quality</a:t>
            </a:r>
            <a:r>
              <a:rPr lang="en-US" sz="1300">
                <a:solidFill>
                  <a:schemeClr val="tx2"/>
                </a:solidFill>
                <a:latin typeface="+mn-lt"/>
              </a:rPr>
              <a:t> </a:t>
            </a:r>
            <a:r>
              <a:rPr lang="en-US" sz="1300">
                <a:solidFill>
                  <a:srgbClr val="009DB0"/>
                </a:solidFill>
                <a:latin typeface="+mn-lt"/>
              </a:rPr>
              <a:t>image</a:t>
            </a:r>
            <a:r>
              <a:rPr lang="en-US" sz="1300">
                <a:solidFill>
                  <a:schemeClr val="tx2"/>
                </a:solidFill>
                <a:latin typeface="+mn-lt"/>
              </a:rPr>
              <a:t> </a:t>
            </a:r>
            <a:r>
              <a:rPr lang="en-US" sz="1300">
                <a:latin typeface="+mn-lt"/>
              </a:rPr>
              <a:t>of the CGP are</a:t>
            </a:r>
            <a:r>
              <a:rPr lang="en-US" sz="1300">
                <a:solidFill>
                  <a:schemeClr val="tx2"/>
                </a:solidFill>
                <a:latin typeface="+mn-lt"/>
              </a:rPr>
              <a:t> </a:t>
            </a:r>
            <a:r>
              <a:rPr lang="en-US" sz="1300">
                <a:solidFill>
                  <a:srgbClr val="009DB0"/>
                </a:solidFill>
                <a:latin typeface="+mn-lt"/>
              </a:rPr>
              <a:t>essential</a:t>
            </a:r>
            <a:r>
              <a:rPr lang="en-US" sz="1300">
                <a:solidFill>
                  <a:schemeClr val="tx2"/>
                </a:solidFill>
                <a:latin typeface="+mn-lt"/>
              </a:rPr>
              <a:t> </a:t>
            </a:r>
            <a:r>
              <a:rPr lang="en-US" sz="1300">
                <a:solidFill>
                  <a:srgbClr val="009DB0"/>
                </a:solidFill>
                <a:latin typeface="+mn-lt"/>
              </a:rPr>
              <a:t>to</a:t>
            </a:r>
            <a:r>
              <a:rPr lang="en-US" sz="1300">
                <a:solidFill>
                  <a:schemeClr val="tx2"/>
                </a:solidFill>
                <a:latin typeface="+mn-lt"/>
              </a:rPr>
              <a:t> </a:t>
            </a:r>
            <a:r>
              <a:rPr lang="en-US" sz="1300">
                <a:solidFill>
                  <a:srgbClr val="009DB0"/>
                </a:solidFill>
                <a:latin typeface="+mn-lt"/>
              </a:rPr>
              <a:t>attract</a:t>
            </a:r>
            <a:r>
              <a:rPr lang="en-US" sz="1300">
                <a:solidFill>
                  <a:schemeClr val="tx2"/>
                </a:solidFill>
                <a:latin typeface="+mn-lt"/>
              </a:rPr>
              <a:t>, </a:t>
            </a:r>
            <a:r>
              <a:rPr lang="en-US" sz="1300">
                <a:solidFill>
                  <a:srgbClr val="009DB0"/>
                </a:solidFill>
                <a:latin typeface="+mn-lt"/>
              </a:rPr>
              <a:t>convert</a:t>
            </a:r>
            <a:r>
              <a:rPr lang="en-US" sz="1300">
                <a:solidFill>
                  <a:schemeClr val="tx2"/>
                </a:solidFill>
                <a:latin typeface="+mn-lt"/>
              </a:rPr>
              <a:t> </a:t>
            </a:r>
            <a:r>
              <a:rPr lang="en-US" sz="1300">
                <a:latin typeface="+mn-lt"/>
              </a:rPr>
              <a:t>and</a:t>
            </a:r>
            <a:r>
              <a:rPr lang="en-US" sz="1300">
                <a:solidFill>
                  <a:schemeClr val="tx2"/>
                </a:solidFill>
                <a:latin typeface="+mn-lt"/>
              </a:rPr>
              <a:t> </a:t>
            </a:r>
            <a:r>
              <a:rPr lang="en-US" sz="1300">
                <a:latin typeface="+mn-lt"/>
              </a:rPr>
              <a:t>ensure the </a:t>
            </a:r>
            <a:r>
              <a:rPr lang="en-US" sz="1300">
                <a:solidFill>
                  <a:srgbClr val="009DB0"/>
                </a:solidFill>
                <a:latin typeface="+mn-lt"/>
              </a:rPr>
              <a:t>satisfaction</a:t>
            </a:r>
            <a:r>
              <a:rPr lang="en-US" sz="1300">
                <a:solidFill>
                  <a:schemeClr val="tx2"/>
                </a:solidFill>
                <a:latin typeface="+mn-lt"/>
              </a:rPr>
              <a:t> </a:t>
            </a:r>
            <a:r>
              <a:rPr lang="en-US" sz="1300">
                <a:solidFill>
                  <a:srgbClr val="009DB0"/>
                </a:solidFill>
                <a:latin typeface="+mn-lt"/>
              </a:rPr>
              <a:t>of</a:t>
            </a:r>
            <a:r>
              <a:rPr lang="en-US" sz="1300">
                <a:solidFill>
                  <a:schemeClr val="tx2"/>
                </a:solidFill>
                <a:latin typeface="+mn-lt"/>
              </a:rPr>
              <a:t> </a:t>
            </a:r>
            <a:r>
              <a:rPr lang="en-US" sz="1300">
                <a:solidFill>
                  <a:srgbClr val="009DB0"/>
                </a:solidFill>
                <a:latin typeface="+mn-lt"/>
              </a:rPr>
              <a:t>the</a:t>
            </a:r>
            <a:r>
              <a:rPr lang="en-US" sz="1300">
                <a:solidFill>
                  <a:schemeClr val="tx2"/>
                </a:solidFill>
                <a:latin typeface="+mn-lt"/>
              </a:rPr>
              <a:t> </a:t>
            </a:r>
            <a:r>
              <a:rPr lang="en-US" sz="1300">
                <a:solidFill>
                  <a:srgbClr val="009DB0"/>
                </a:solidFill>
                <a:latin typeface="+mn-lt"/>
              </a:rPr>
              <a:t>client</a:t>
            </a:r>
            <a:r>
              <a:rPr lang="en-US" sz="1300">
                <a:solidFill>
                  <a:schemeClr val="tx2"/>
                </a:solidFill>
                <a:latin typeface="+mn-lt"/>
              </a:rPr>
              <a:t> </a:t>
            </a:r>
            <a:endParaRPr lang="en-US" sz="1300">
              <a:highlight>
                <a:srgbClr val="FFFF00"/>
              </a:highlight>
              <a:latin typeface="+mn-lt"/>
            </a:endParaRPr>
          </a:p>
        </p:txBody>
      </p:sp>
      <p:cxnSp>
        <p:nvCxnSpPr>
          <p:cNvPr id="154" name="Straight Connector 5">
            <a:extLst>
              <a:ext uri="{FF2B5EF4-FFF2-40B4-BE49-F238E27FC236}">
                <a16:creationId xmlns:a16="http://schemas.microsoft.com/office/drawing/2014/main" id="{10554822-16F3-4E5B-99CB-BCBFC1094080}"/>
              </a:ext>
            </a:extLst>
          </p:cNvPr>
          <p:cNvCxnSpPr/>
          <p:nvPr/>
        </p:nvCxnSpPr>
        <p:spPr bwMode="auto">
          <a:xfrm>
            <a:off x="208593" y="1030228"/>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0" name="TextBox 10">
            <a:extLst>
              <a:ext uri="{FF2B5EF4-FFF2-40B4-BE49-F238E27FC236}">
                <a16:creationId xmlns:a16="http://schemas.microsoft.com/office/drawing/2014/main" id="{86A6A74D-2A2B-485E-AC3F-F5C51A7D69BB}"/>
              </a:ext>
            </a:extLst>
          </p:cNvPr>
          <p:cNvSpPr txBox="1"/>
          <p:nvPr/>
        </p:nvSpPr>
        <p:spPr>
          <a:xfrm>
            <a:off x="2275103" y="873499"/>
            <a:ext cx="5168216"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CGPs objectives throughout the customer journey</a:t>
            </a:r>
          </a:p>
        </p:txBody>
      </p:sp>
      <p:sp>
        <p:nvSpPr>
          <p:cNvPr id="18" name="Flèche : pentagone 154">
            <a:extLst>
              <a:ext uri="{FF2B5EF4-FFF2-40B4-BE49-F238E27FC236}">
                <a16:creationId xmlns:a16="http://schemas.microsoft.com/office/drawing/2014/main" id="{15708F0A-C38E-43F9-A3BC-FBA577150132}"/>
              </a:ext>
            </a:extLst>
          </p:cNvPr>
          <p:cNvSpPr/>
          <p:nvPr/>
        </p:nvSpPr>
        <p:spPr>
          <a:xfrm>
            <a:off x="934439" y="1213239"/>
            <a:ext cx="2772000"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Contact phase</a:t>
            </a:r>
          </a:p>
        </p:txBody>
      </p:sp>
      <p:sp>
        <p:nvSpPr>
          <p:cNvPr id="19" name="Flèche : chevron 155">
            <a:extLst>
              <a:ext uri="{FF2B5EF4-FFF2-40B4-BE49-F238E27FC236}">
                <a16:creationId xmlns:a16="http://schemas.microsoft.com/office/drawing/2014/main" id="{64C1CBCA-3B17-42EB-A293-4CA5CD4BA6D5}"/>
              </a:ext>
            </a:extLst>
          </p:cNvPr>
          <p:cNvSpPr/>
          <p:nvPr/>
        </p:nvSpPr>
        <p:spPr>
          <a:xfrm>
            <a:off x="3781870" y="1213239"/>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Conversion phase</a:t>
            </a:r>
          </a:p>
        </p:txBody>
      </p:sp>
      <p:sp>
        <p:nvSpPr>
          <p:cNvPr id="20" name="Flèche : chevron 155">
            <a:extLst>
              <a:ext uri="{FF2B5EF4-FFF2-40B4-BE49-F238E27FC236}">
                <a16:creationId xmlns:a16="http://schemas.microsoft.com/office/drawing/2014/main" id="{87256BD6-6D15-44C9-811C-9F2D242FF591}"/>
              </a:ext>
            </a:extLst>
          </p:cNvPr>
          <p:cNvSpPr/>
          <p:nvPr/>
        </p:nvSpPr>
        <p:spPr>
          <a:xfrm>
            <a:off x="6607274" y="1213239"/>
            <a:ext cx="2772000"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chemeClr val="bg1"/>
                </a:solidFill>
                <a:ea typeface="Verdana" panose="020B0604030504040204" pitchFamily="34" charset="0"/>
              </a:rPr>
              <a:t>Management phase</a:t>
            </a:r>
          </a:p>
        </p:txBody>
      </p:sp>
      <p:pic>
        <p:nvPicPr>
          <p:cNvPr id="21" name="Graphic 20">
            <a:extLst>
              <a:ext uri="{FF2B5EF4-FFF2-40B4-BE49-F238E27FC236}">
                <a16:creationId xmlns:a16="http://schemas.microsoft.com/office/drawing/2014/main" id="{B18CD033-9357-470D-A252-EA10495C081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0" t="-3436" r="-780" b="20497"/>
          <a:stretch/>
        </p:blipFill>
        <p:spPr>
          <a:xfrm>
            <a:off x="6756322" y="1203775"/>
            <a:ext cx="173536" cy="179913"/>
          </a:xfrm>
          <a:prstGeom prst="rect">
            <a:avLst/>
          </a:prstGeom>
        </p:spPr>
      </p:pic>
      <p:pic>
        <p:nvPicPr>
          <p:cNvPr id="22" name="Graphic 21">
            <a:extLst>
              <a:ext uri="{FF2B5EF4-FFF2-40B4-BE49-F238E27FC236}">
                <a16:creationId xmlns:a16="http://schemas.microsoft.com/office/drawing/2014/main" id="{9E3C74E2-2B7A-4087-927A-DCED5450814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9192"/>
          <a:stretch/>
        </p:blipFill>
        <p:spPr>
          <a:xfrm>
            <a:off x="3917673" y="1220032"/>
            <a:ext cx="164753" cy="166414"/>
          </a:xfrm>
          <a:prstGeom prst="rect">
            <a:avLst/>
          </a:prstGeom>
        </p:spPr>
      </p:pic>
      <p:pic>
        <p:nvPicPr>
          <p:cNvPr id="23" name="Graphic 22">
            <a:extLst>
              <a:ext uri="{FF2B5EF4-FFF2-40B4-BE49-F238E27FC236}">
                <a16:creationId xmlns:a16="http://schemas.microsoft.com/office/drawing/2014/main" id="{A6AC11A8-99E2-47DF-93D4-FCEFF98FC24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693"/>
          <a:stretch/>
        </p:blipFill>
        <p:spPr>
          <a:xfrm>
            <a:off x="1007460" y="1211862"/>
            <a:ext cx="188925" cy="182565"/>
          </a:xfrm>
          <a:prstGeom prst="rect">
            <a:avLst/>
          </a:prstGeom>
        </p:spPr>
      </p:pic>
      <p:grpSp>
        <p:nvGrpSpPr>
          <p:cNvPr id="13" name="Group 12">
            <a:extLst>
              <a:ext uri="{FF2B5EF4-FFF2-40B4-BE49-F238E27FC236}">
                <a16:creationId xmlns:a16="http://schemas.microsoft.com/office/drawing/2014/main" id="{B5CBACF6-15D5-4F3B-8BCD-18D133559468}"/>
              </a:ext>
            </a:extLst>
          </p:cNvPr>
          <p:cNvGrpSpPr/>
          <p:nvPr/>
        </p:nvGrpSpPr>
        <p:grpSpPr>
          <a:xfrm>
            <a:off x="58702" y="2000140"/>
            <a:ext cx="844279" cy="823382"/>
            <a:chOff x="58702" y="4133044"/>
            <a:chExt cx="844279" cy="823382"/>
          </a:xfrm>
        </p:grpSpPr>
        <p:sp>
          <p:nvSpPr>
            <p:cNvPr id="5" name="Rectangle : coins arrondis 336">
              <a:extLst>
                <a:ext uri="{FF2B5EF4-FFF2-40B4-BE49-F238E27FC236}">
                  <a16:creationId xmlns:a16="http://schemas.microsoft.com/office/drawing/2014/main" id="{809AD47D-968A-4115-B6CC-E904A60E7EA7}"/>
                </a:ext>
              </a:extLst>
            </p:cNvPr>
            <p:cNvSpPr/>
            <p:nvPr/>
          </p:nvSpPr>
          <p:spPr>
            <a:xfrm>
              <a:off x="58702" y="4528917"/>
              <a:ext cx="844279" cy="427509"/>
            </a:xfrm>
            <a:prstGeom prst="roundRect">
              <a:avLst/>
            </a:prstGeom>
            <a:solidFill>
              <a:schemeClr val="bg2">
                <a:lumMod val="20000"/>
                <a:lumOff val="80000"/>
              </a:schemeClr>
            </a:solidFill>
            <a:ln w="6350" cap="flat" cmpd="sng" algn="ctr">
              <a:solidFill>
                <a:srgbClr val="00B050"/>
              </a:solidFill>
              <a:prstDash val="dash"/>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1000" kern="0">
                  <a:solidFill>
                    <a:srgbClr val="00B050"/>
                  </a:solidFill>
                </a:rPr>
                <a:t>Advisors objectives</a:t>
              </a:r>
              <a:endParaRPr lang="en-US" sz="1000" kern="0">
                <a:solidFill>
                  <a:srgbClr val="00B050"/>
                </a:solidFill>
                <a:cs typeface="Arial" pitchFamily="34" charset="0"/>
              </a:endParaRPr>
            </a:p>
          </p:txBody>
        </p:sp>
        <p:pic>
          <p:nvPicPr>
            <p:cNvPr id="7" name="Graphic 6">
              <a:extLst>
                <a:ext uri="{FF2B5EF4-FFF2-40B4-BE49-F238E27FC236}">
                  <a16:creationId xmlns:a16="http://schemas.microsoft.com/office/drawing/2014/main" id="{FA82831F-0770-44D6-91D2-12FF0F63A761}"/>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22977"/>
            <a:stretch/>
          </p:blipFill>
          <p:spPr>
            <a:xfrm>
              <a:off x="340260" y="4133044"/>
              <a:ext cx="367230" cy="353564"/>
            </a:xfrm>
            <a:prstGeom prst="rect">
              <a:avLst/>
            </a:prstGeom>
          </p:spPr>
        </p:pic>
      </p:grpSp>
      <p:sp>
        <p:nvSpPr>
          <p:cNvPr id="89" name="Bulle narrative : rectangle 170">
            <a:extLst>
              <a:ext uri="{FF2B5EF4-FFF2-40B4-BE49-F238E27FC236}">
                <a16:creationId xmlns:a16="http://schemas.microsoft.com/office/drawing/2014/main" id="{E3237D3D-A3DE-4E1B-BD46-756B0EDB669F}"/>
              </a:ext>
            </a:extLst>
          </p:cNvPr>
          <p:cNvSpPr/>
          <p:nvPr/>
        </p:nvSpPr>
        <p:spPr bwMode="auto">
          <a:xfrm>
            <a:off x="958248" y="1486967"/>
            <a:ext cx="2724384" cy="311360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72000" tIns="45720" rIns="0" bIns="45720" numCol="1" rtlCol="0" anchor="t" anchorCtr="0" compatLnSpc="1">
            <a:prstTxWarp prst="textNoShape">
              <a:avLst/>
            </a:prstTxWarp>
          </a:bodyPr>
          <a:lstStyle/>
          <a:p>
            <a:pPr>
              <a:buClr>
                <a:srgbClr val="6C6C6C"/>
              </a:buClr>
            </a:pPr>
            <a:r>
              <a:rPr kumimoji="0" lang="en-US" sz="900" b="1" u="none" strike="noStrike" cap="none" normalizeH="0" baseline="0">
                <a:ln>
                  <a:noFill/>
                </a:ln>
                <a:solidFill>
                  <a:srgbClr val="00B050"/>
                </a:solidFill>
                <a:effectLst/>
              </a:rPr>
              <a:t>DEEP UNDERSTANDING</a:t>
            </a: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kumimoji="0" lang="en-US" sz="900" u="none" strike="noStrike" cap="none" normalizeH="0" baseline="0">
                <a:ln>
                  <a:noFill/>
                </a:ln>
                <a:effectLst/>
              </a:rPr>
              <a:t>Of the </a:t>
            </a:r>
            <a:r>
              <a:rPr kumimoji="0" lang="en-US" sz="900" b="1" u="none" strike="noStrike" cap="none" normalizeH="0" baseline="0">
                <a:ln>
                  <a:noFill/>
                </a:ln>
                <a:solidFill>
                  <a:srgbClr val="00B050"/>
                </a:solidFill>
                <a:effectLst/>
              </a:rPr>
              <a:t>client’s psychology </a:t>
            </a:r>
            <a:r>
              <a:rPr kumimoji="0" lang="en-US" sz="900" u="none" strike="noStrike" cap="none" normalizeH="0" baseline="0">
                <a:ln>
                  <a:noFill/>
                </a:ln>
                <a:solidFill>
                  <a:schemeClr val="tx1"/>
                </a:solidFill>
                <a:effectLst/>
              </a:rPr>
              <a:t>to identify his/her needs, even those that are not clearly expressed, </a:t>
            </a:r>
            <a:r>
              <a:rPr kumimoji="0" lang="en-US" sz="900" u="none" strike="noStrike" cap="none" normalizeH="0" baseline="0">
                <a:ln>
                  <a:noFill/>
                </a:ln>
                <a:effectLst/>
              </a:rPr>
              <a:t>to</a:t>
            </a:r>
            <a:r>
              <a:rPr kumimoji="0" lang="en-US" sz="900" u="none" strike="noStrike" cap="none" normalizeH="0" baseline="0">
                <a:ln>
                  <a:noFill/>
                </a:ln>
                <a:solidFill>
                  <a:srgbClr val="00B050"/>
                </a:solidFill>
                <a:effectLst/>
              </a:rPr>
              <a:t> </a:t>
            </a:r>
            <a:r>
              <a:rPr kumimoji="0" lang="en-US" sz="900" b="1" u="none" strike="noStrike" cap="none" normalizeH="0" baseline="0">
                <a:ln>
                  <a:noFill/>
                </a:ln>
                <a:solidFill>
                  <a:srgbClr val="00B050"/>
                </a:solidFill>
                <a:effectLst/>
              </a:rPr>
              <a:t>determine </a:t>
            </a:r>
            <a:r>
              <a:rPr lang="en-US" sz="900" b="1">
                <a:solidFill>
                  <a:srgbClr val="00B050"/>
                </a:solidFill>
              </a:rPr>
              <a:t>his/her profile</a:t>
            </a:r>
            <a:r>
              <a:rPr lang="en-US" sz="900" b="1">
                <a:solidFill>
                  <a:srgbClr val="009DB0"/>
                </a:solidFill>
              </a:rPr>
              <a:t> </a:t>
            </a:r>
            <a:r>
              <a:rPr lang="en-US" sz="900"/>
              <a:t>(e.g., emotional, relationship to money,…)</a:t>
            </a:r>
            <a:endParaRPr kumimoji="0" lang="en-US" sz="90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700"/>
          </a:p>
          <a:p>
            <a:pPr>
              <a:buClr>
                <a:schemeClr val="tx1"/>
              </a:buClr>
            </a:pPr>
            <a:r>
              <a:rPr kumimoji="0" lang="en-US" sz="900" b="1" u="none" strike="noStrike" cap="none" normalizeH="0" baseline="0">
                <a:ln>
                  <a:noFill/>
                </a:ln>
                <a:solidFill>
                  <a:srgbClr val="00B050"/>
                </a:solidFill>
                <a:effectLst/>
              </a:rPr>
              <a:t>ADAPTABILITY, FLEXIBILITY AND RAPIDITY</a:t>
            </a:r>
            <a:endParaRPr lang="en-US" sz="700">
              <a:solidFill>
                <a:srgbClr val="00B050"/>
              </a:solidFill>
            </a:endParaRPr>
          </a:p>
          <a:p>
            <a:pPr marL="171450" indent="-171450">
              <a:buClr>
                <a:schemeClr val="tx1"/>
              </a:buClr>
              <a:buFont typeface="Wingdings" panose="05000000000000000000" pitchFamily="2" charset="2"/>
              <a:buChar char="ü"/>
            </a:pPr>
            <a:r>
              <a:rPr lang="en-US" sz="900"/>
              <a:t>To the prospect’s contact and for </a:t>
            </a:r>
            <a:r>
              <a:rPr lang="en-US" sz="900" b="1">
                <a:solidFill>
                  <a:srgbClr val="00B050"/>
                </a:solidFill>
              </a:rPr>
              <a:t>the first meeting</a:t>
            </a:r>
            <a:r>
              <a:rPr lang="en-US" sz="900" b="1">
                <a:solidFill>
                  <a:schemeClr val="tx2"/>
                </a:solidFill>
              </a:rPr>
              <a:t> </a:t>
            </a:r>
            <a:r>
              <a:rPr lang="en-US" sz="900"/>
              <a:t>(i.e., give access to the agenda,…) and in the </a:t>
            </a:r>
            <a:r>
              <a:rPr lang="en-US" sz="900" b="1">
                <a:solidFill>
                  <a:srgbClr val="00B050"/>
                </a:solidFill>
              </a:rPr>
              <a:t>contact medium </a:t>
            </a:r>
            <a:r>
              <a:rPr lang="en-US" sz="900"/>
              <a:t>(i.e., phone, </a:t>
            </a:r>
            <a:r>
              <a:rPr lang="en-US" sz="900" err="1"/>
              <a:t>visio</a:t>
            </a:r>
            <a:r>
              <a:rPr lang="en-US" sz="900"/>
              <a:t>, physical,…) </a:t>
            </a:r>
          </a:p>
          <a:p>
            <a:pPr marL="171450" indent="-171450">
              <a:buClr>
                <a:schemeClr val="tx1"/>
              </a:buClr>
              <a:buFont typeface="Wingdings" panose="05000000000000000000" pitchFamily="2" charset="2"/>
              <a:buChar char="ü"/>
            </a:pPr>
            <a:endParaRPr lang="en-US" sz="900"/>
          </a:p>
          <a:p>
            <a:pPr>
              <a:buClr>
                <a:schemeClr val="tx1"/>
              </a:buClr>
            </a:pPr>
            <a:r>
              <a:rPr kumimoji="0" lang="en-US" sz="900" b="1" u="none" strike="noStrike" cap="none" normalizeH="0" baseline="0">
                <a:ln>
                  <a:noFill/>
                </a:ln>
                <a:solidFill>
                  <a:srgbClr val="00B050"/>
                </a:solidFill>
                <a:effectLst/>
              </a:rPr>
              <a:t>TRUST</a:t>
            </a:r>
            <a:endParaRPr lang="en-US" sz="900">
              <a:solidFill>
                <a:srgbClr val="00B05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900"/>
              <a:t>By leveraging </a:t>
            </a:r>
            <a:r>
              <a:rPr lang="en-US" sz="900" b="1">
                <a:solidFill>
                  <a:srgbClr val="00B050"/>
                </a:solidFill>
              </a:rPr>
              <a:t>word of mouth </a:t>
            </a:r>
            <a:r>
              <a:rPr lang="en-US" sz="900"/>
              <a:t>and the</a:t>
            </a:r>
            <a:r>
              <a:rPr lang="en-US" sz="900" b="1">
                <a:solidFill>
                  <a:schemeClr val="tx2"/>
                </a:solidFill>
              </a:rPr>
              <a:t> </a:t>
            </a:r>
            <a:r>
              <a:rPr lang="en-US" sz="900" b="1">
                <a:solidFill>
                  <a:srgbClr val="00B050"/>
                </a:solidFill>
              </a:rPr>
              <a:t>network of existing customers </a:t>
            </a:r>
            <a:r>
              <a:rPr lang="en-US" sz="900"/>
              <a:t>and</a:t>
            </a:r>
            <a:r>
              <a:rPr lang="en-US" sz="900" b="1"/>
              <a:t> </a:t>
            </a:r>
            <a:r>
              <a:rPr lang="en-US" sz="900" b="1">
                <a:solidFill>
                  <a:srgbClr val="00B050"/>
                </a:solidFill>
              </a:rPr>
              <a:t>promoting partnerships </a:t>
            </a:r>
            <a:r>
              <a:rPr lang="en-US" sz="900"/>
              <a:t>with trustworthy actors</a:t>
            </a:r>
            <a:endParaRPr kumimoji="0" lang="en-US" sz="900" u="none" strike="noStrike" cap="none" normalizeH="0" baseline="0">
              <a:ln>
                <a:noFill/>
              </a:ln>
              <a:solidFill>
                <a:schemeClr val="tx1"/>
              </a:solidFill>
              <a:effectLst/>
            </a:endParaRPr>
          </a:p>
        </p:txBody>
      </p:sp>
      <p:sp>
        <p:nvSpPr>
          <p:cNvPr id="94" name="Bulle narrative : rectangle 170">
            <a:extLst>
              <a:ext uri="{FF2B5EF4-FFF2-40B4-BE49-F238E27FC236}">
                <a16:creationId xmlns:a16="http://schemas.microsoft.com/office/drawing/2014/main" id="{DDD46351-85DC-44B8-8C32-3624CFE90D9B}"/>
              </a:ext>
            </a:extLst>
          </p:cNvPr>
          <p:cNvSpPr/>
          <p:nvPr/>
        </p:nvSpPr>
        <p:spPr bwMode="auto">
          <a:xfrm>
            <a:off x="3805678" y="1486967"/>
            <a:ext cx="2724383" cy="311360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6C6C6C"/>
              </a:buClr>
            </a:pPr>
            <a:r>
              <a:rPr lang="en-US" sz="900" b="1">
                <a:solidFill>
                  <a:srgbClr val="00B050"/>
                </a:solidFill>
              </a:rPr>
              <a:t>SMOOTHNESS AND LIGHTNESS</a:t>
            </a:r>
          </a:p>
          <a:p>
            <a:pPr marL="171450" indent="-171450">
              <a:buClr>
                <a:srgbClr val="6C6C6C"/>
              </a:buClr>
              <a:buFont typeface="Wingdings" panose="05000000000000000000" pitchFamily="2" charset="2"/>
              <a:buChar char="ü"/>
            </a:pPr>
            <a:r>
              <a:rPr lang="en-US" sz="900"/>
              <a:t>Of the </a:t>
            </a:r>
            <a:r>
              <a:rPr lang="en-US" sz="900" b="1">
                <a:solidFill>
                  <a:srgbClr val="00B050"/>
                </a:solidFill>
              </a:rPr>
              <a:t>process</a:t>
            </a:r>
            <a:r>
              <a:rPr lang="en-US" sz="900" b="1">
                <a:solidFill>
                  <a:schemeClr val="tx2"/>
                </a:solidFill>
              </a:rPr>
              <a:t> </a:t>
            </a:r>
            <a:r>
              <a:rPr lang="en-US" sz="900"/>
              <a:t>(e.g., documents collection, compliance, mission report)</a:t>
            </a:r>
            <a:r>
              <a:rPr lang="en-US" sz="900" b="1">
                <a:solidFill>
                  <a:schemeClr val="tx2"/>
                </a:solidFill>
              </a:rPr>
              <a:t> </a:t>
            </a:r>
            <a:r>
              <a:rPr lang="en-US" sz="900" b="1">
                <a:solidFill>
                  <a:srgbClr val="00B050"/>
                </a:solidFill>
              </a:rPr>
              <a:t>by leveraging digital tools </a:t>
            </a:r>
            <a:r>
              <a:rPr lang="en-US" sz="900"/>
              <a:t>(</a:t>
            </a:r>
            <a:r>
              <a:rPr lang="en-US" sz="900" err="1"/>
              <a:t>e.g</a:t>
            </a:r>
            <a:r>
              <a:rPr lang="en-US" sz="900"/>
              <a:t>, online dashboard, electronic signature,..) in order </a:t>
            </a:r>
            <a:r>
              <a:rPr lang="en-US" sz="900" b="1">
                <a:solidFill>
                  <a:srgbClr val="00B050"/>
                </a:solidFill>
              </a:rPr>
              <a:t>to focus on advisory </a:t>
            </a:r>
            <a:r>
              <a:rPr lang="en-US" sz="900"/>
              <a:t>and </a:t>
            </a:r>
            <a:r>
              <a:rPr lang="en-US" sz="900" b="1">
                <a:solidFill>
                  <a:srgbClr val="00B050"/>
                </a:solidFill>
              </a:rPr>
              <a:t>wealth management</a:t>
            </a:r>
            <a:r>
              <a:rPr lang="en-US" sz="900">
                <a:solidFill>
                  <a:srgbClr val="00B050"/>
                </a:solidFill>
              </a:rPr>
              <a:t> </a:t>
            </a:r>
            <a:r>
              <a:rPr lang="en-US" sz="900"/>
              <a:t>only</a:t>
            </a: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endParaRPr lang="en-US" sz="900"/>
          </a:p>
          <a:p>
            <a:pPr>
              <a:buClr>
                <a:srgbClr val="6C6C6C"/>
              </a:buClr>
            </a:pPr>
            <a:r>
              <a:rPr lang="en-US" sz="900" b="1">
                <a:solidFill>
                  <a:srgbClr val="00B050"/>
                </a:solidFill>
              </a:rPr>
              <a:t>PERSONALIZATION AND MODULARITY</a:t>
            </a:r>
            <a:endParaRPr lang="en-US" sz="900">
              <a:solidFill>
                <a:srgbClr val="00B050"/>
              </a:solidFill>
            </a:endParaRP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lang="en-US" sz="900"/>
              <a:t>Of the </a:t>
            </a:r>
            <a:r>
              <a:rPr lang="en-US" sz="900" b="1">
                <a:solidFill>
                  <a:srgbClr val="00B050"/>
                </a:solidFill>
              </a:rPr>
              <a:t>offer</a:t>
            </a:r>
            <a:r>
              <a:rPr lang="en-US" sz="900"/>
              <a:t> made to the client accordingly to the </a:t>
            </a:r>
            <a:r>
              <a:rPr lang="en-US" sz="900" b="1">
                <a:solidFill>
                  <a:srgbClr val="00B050"/>
                </a:solidFill>
              </a:rPr>
              <a:t>evolutions of its patrimony </a:t>
            </a:r>
            <a:r>
              <a:rPr lang="en-US" sz="900"/>
              <a:t>and the </a:t>
            </a:r>
            <a:r>
              <a:rPr lang="en-US" sz="900" b="1">
                <a:solidFill>
                  <a:srgbClr val="00B050"/>
                </a:solidFill>
              </a:rPr>
              <a:t>great moments </a:t>
            </a:r>
            <a:r>
              <a:rPr lang="en-US" sz="900"/>
              <a:t>of his/her</a:t>
            </a:r>
            <a:r>
              <a:rPr lang="en-US" sz="900" b="1"/>
              <a:t> </a:t>
            </a:r>
            <a:r>
              <a:rPr lang="en-US" sz="900"/>
              <a:t>life</a:t>
            </a:r>
            <a:r>
              <a:rPr lang="en-US" sz="900" b="1"/>
              <a:t> </a:t>
            </a:r>
            <a:r>
              <a:rPr lang="en-US" sz="900"/>
              <a:t>(e.g., wedding, birth, home purchase,…)</a:t>
            </a: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endParaRPr kumimoji="0" lang="en-US" sz="900" b="1" u="none" strike="noStrike" cap="none" normalizeH="0" baseline="0">
              <a:ln>
                <a:noFill/>
              </a:ln>
              <a:solidFill>
                <a:srgbClr val="009DB0"/>
              </a:solidFill>
              <a:effectLst/>
            </a:endParaRPr>
          </a:p>
          <a:p>
            <a:pPr marR="0" defTabSz="914400" rtl="0" eaLnBrk="1" fontAlgn="base" latinLnBrk="0" hangingPunct="1">
              <a:lnSpc>
                <a:spcPct val="100000"/>
              </a:lnSpc>
              <a:spcBef>
                <a:spcPct val="0"/>
              </a:spcBef>
              <a:spcAft>
                <a:spcPct val="0"/>
              </a:spcAft>
              <a:buClr>
                <a:srgbClr val="6C6C6C"/>
              </a:buClr>
              <a:buSzTx/>
              <a:tabLst/>
            </a:pPr>
            <a:r>
              <a:rPr kumimoji="0" lang="en-US" sz="900" b="1" u="none" strike="noStrike" cap="none" normalizeH="0" baseline="0">
                <a:ln>
                  <a:noFill/>
                </a:ln>
                <a:solidFill>
                  <a:srgbClr val="00B050"/>
                </a:solidFill>
                <a:effectLst/>
              </a:rPr>
              <a:t>FLEXIBILITY</a:t>
            </a: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lang="en-US" sz="900"/>
              <a:t>Of the certain stages of the </a:t>
            </a:r>
            <a:r>
              <a:rPr lang="en-US" sz="900" b="1">
                <a:solidFill>
                  <a:srgbClr val="00B050"/>
                </a:solidFill>
              </a:rPr>
              <a:t>process whether the clients want to be autonomous</a:t>
            </a:r>
            <a:r>
              <a:rPr lang="en-US" sz="900" b="1">
                <a:solidFill>
                  <a:schemeClr val="tx2"/>
                </a:solidFill>
              </a:rPr>
              <a:t> </a:t>
            </a:r>
            <a:r>
              <a:rPr lang="en-US" sz="900"/>
              <a:t>(e.g., self-care solutions,…)</a:t>
            </a:r>
            <a:r>
              <a:rPr lang="en-US" sz="900" b="1">
                <a:solidFill>
                  <a:schemeClr val="tx2"/>
                </a:solidFill>
              </a:rPr>
              <a:t> </a:t>
            </a:r>
            <a:r>
              <a:rPr lang="en-US" sz="900" b="1">
                <a:solidFill>
                  <a:srgbClr val="00B050"/>
                </a:solidFill>
              </a:rPr>
              <a:t>or supported </a:t>
            </a:r>
            <a:r>
              <a:rPr lang="en-US" sz="900"/>
              <a:t>(e.g., phone call, email,…)</a:t>
            </a:r>
          </a:p>
        </p:txBody>
      </p:sp>
      <p:sp>
        <p:nvSpPr>
          <p:cNvPr id="95" name="Bulle narrative : rectangle 170">
            <a:extLst>
              <a:ext uri="{FF2B5EF4-FFF2-40B4-BE49-F238E27FC236}">
                <a16:creationId xmlns:a16="http://schemas.microsoft.com/office/drawing/2014/main" id="{8E6F3F61-C29F-4545-B617-699760E6B636}"/>
              </a:ext>
            </a:extLst>
          </p:cNvPr>
          <p:cNvSpPr/>
          <p:nvPr/>
        </p:nvSpPr>
        <p:spPr bwMode="auto">
          <a:xfrm>
            <a:off x="6631083" y="1486967"/>
            <a:ext cx="2724382" cy="311360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6C6C6C"/>
              </a:buClr>
            </a:pPr>
            <a:r>
              <a:rPr kumimoji="0" lang="en-US" sz="900" b="1" u="none" strike="noStrike" cap="none" normalizeH="0" baseline="0">
                <a:ln>
                  <a:noFill/>
                </a:ln>
                <a:solidFill>
                  <a:srgbClr val="00B050"/>
                </a:solidFill>
                <a:effectLst/>
              </a:rPr>
              <a:t>VALUABLE</a:t>
            </a:r>
            <a:endParaRPr lang="en-US" sz="900" b="1">
              <a:solidFill>
                <a:srgbClr val="00B050"/>
              </a:solidFill>
            </a:endParaRP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lang="en-US" sz="900" b="1">
                <a:solidFill>
                  <a:srgbClr val="00B050"/>
                </a:solidFill>
              </a:rPr>
              <a:t>Perception of the clients </a:t>
            </a:r>
            <a:r>
              <a:rPr kumimoji="0" lang="en-US" sz="900" u="none" strike="noStrike" cap="none" normalizeH="0" baseline="0">
                <a:ln>
                  <a:noFill/>
                </a:ln>
                <a:solidFill>
                  <a:schemeClr val="tx1"/>
                </a:solidFill>
                <a:effectLst/>
              </a:rPr>
              <a:t>of all the services and </a:t>
            </a:r>
            <a:r>
              <a:rPr lang="en-US" sz="900" b="1">
                <a:solidFill>
                  <a:srgbClr val="00B050"/>
                </a:solidFill>
              </a:rPr>
              <a:t>offers throughout maintained throughout their life-cycle</a:t>
            </a: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endParaRPr lang="en-US" sz="900" b="1">
              <a:solidFill>
                <a:schemeClr val="tx2"/>
              </a:solidFill>
            </a:endParaRPr>
          </a:p>
          <a:p>
            <a:pPr>
              <a:buClr>
                <a:srgbClr val="6C6C6C"/>
              </a:buClr>
            </a:pPr>
            <a:r>
              <a:rPr lang="en-US" sz="900" b="1">
                <a:solidFill>
                  <a:srgbClr val="00B050"/>
                </a:solidFill>
              </a:rPr>
              <a:t>AVAILABILITY AND FLEXBILITY </a:t>
            </a:r>
            <a:endParaRPr lang="en-US" sz="900">
              <a:solidFill>
                <a:srgbClr val="00B050"/>
              </a:solidFill>
            </a:endParaRP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lang="en-US" sz="900" b="1">
                <a:solidFill>
                  <a:srgbClr val="00B050"/>
                </a:solidFill>
              </a:rPr>
              <a:t>Of the advisor </a:t>
            </a:r>
            <a:r>
              <a:rPr lang="en-US" sz="900"/>
              <a:t>and his/her</a:t>
            </a:r>
            <a:r>
              <a:rPr lang="en-US" sz="900">
                <a:solidFill>
                  <a:srgbClr val="009DB0"/>
                </a:solidFill>
              </a:rPr>
              <a:t> </a:t>
            </a:r>
            <a:r>
              <a:rPr lang="en-US" sz="900" b="1">
                <a:solidFill>
                  <a:srgbClr val="00B050"/>
                </a:solidFill>
              </a:rPr>
              <a:t>offers to match customer’s expectations and constraints</a:t>
            </a:r>
            <a:r>
              <a:rPr lang="en-US" sz="900" b="1">
                <a:solidFill>
                  <a:srgbClr val="009DB0"/>
                </a:solidFill>
              </a:rPr>
              <a:t> </a:t>
            </a:r>
            <a:r>
              <a:rPr lang="en-US" sz="900"/>
              <a:t>(e.g., choice of the cannel, quick update, in-depth analysis,…)</a:t>
            </a:r>
          </a:p>
          <a:p>
            <a:pPr marR="0" defTabSz="914400" rtl="0" eaLnBrk="1" fontAlgn="base" latinLnBrk="0" hangingPunct="1">
              <a:lnSpc>
                <a:spcPct val="100000"/>
              </a:lnSpc>
              <a:spcBef>
                <a:spcPct val="0"/>
              </a:spcBef>
              <a:spcAft>
                <a:spcPct val="0"/>
              </a:spcAft>
              <a:buClr>
                <a:srgbClr val="6C6C6C"/>
              </a:buClr>
              <a:buSzTx/>
              <a:tabLst/>
            </a:pPr>
            <a:endParaRPr lang="en-US" sz="900"/>
          </a:p>
          <a:p>
            <a:pPr>
              <a:buClr>
                <a:srgbClr val="6C6C6C"/>
              </a:buClr>
            </a:pPr>
            <a:r>
              <a:rPr lang="en-US" sz="900" b="1">
                <a:solidFill>
                  <a:srgbClr val="00B050"/>
                </a:solidFill>
              </a:rPr>
              <a:t>CLOSE AND PRECISE</a:t>
            </a:r>
            <a:endParaRPr lang="en-US" sz="900">
              <a:solidFill>
                <a:srgbClr val="00B050"/>
              </a:solidFill>
            </a:endParaRPr>
          </a:p>
          <a:p>
            <a:pPr marL="171450" marR="0" indent="-171450" defTabSz="914400" rtl="0" eaLnBrk="1" fontAlgn="base" latinLnBrk="0" hangingPunct="1">
              <a:lnSpc>
                <a:spcPct val="100000"/>
              </a:lnSpc>
              <a:spcBef>
                <a:spcPct val="0"/>
              </a:spcBef>
              <a:spcAft>
                <a:spcPct val="0"/>
              </a:spcAft>
              <a:buClr>
                <a:srgbClr val="6C6C6C"/>
              </a:buClr>
              <a:buSzTx/>
              <a:buFont typeface="Wingdings" panose="05000000000000000000" pitchFamily="2" charset="2"/>
              <a:buChar char="ü"/>
              <a:tabLst/>
            </a:pPr>
            <a:r>
              <a:rPr kumimoji="0" lang="en-US" sz="900" b="1" u="none" strike="noStrike" cap="none" normalizeH="0" baseline="0">
                <a:ln>
                  <a:noFill/>
                </a:ln>
                <a:solidFill>
                  <a:srgbClr val="00B050"/>
                </a:solidFill>
                <a:effectLst/>
              </a:rPr>
              <a:t>Monitoring of asset </a:t>
            </a:r>
            <a:r>
              <a:rPr lang="en-US" sz="900"/>
              <a:t>allocations to remain in line with clients’ objectives and </a:t>
            </a:r>
            <a:r>
              <a:rPr kumimoji="0" lang="en-US" sz="900" b="1" u="none" strike="noStrike" cap="none" normalizeH="0" baseline="0">
                <a:ln>
                  <a:noFill/>
                </a:ln>
                <a:solidFill>
                  <a:srgbClr val="00B050"/>
                </a:solidFill>
                <a:effectLst/>
              </a:rPr>
              <a:t>relevant offer of specific product opportunities </a:t>
            </a:r>
            <a:r>
              <a:rPr lang="en-US" sz="900"/>
              <a:t>(e.g., structured product,…)</a:t>
            </a:r>
          </a:p>
        </p:txBody>
      </p:sp>
      <p:sp>
        <p:nvSpPr>
          <p:cNvPr id="24" name="Bulle narrative : rectangle 34">
            <a:extLst>
              <a:ext uri="{FF2B5EF4-FFF2-40B4-BE49-F238E27FC236}">
                <a16:creationId xmlns:a16="http://schemas.microsoft.com/office/drawing/2014/main" id="{D46E6E3F-0F4B-4D20-819D-F5308FA117BC}"/>
              </a:ext>
            </a:extLst>
          </p:cNvPr>
          <p:cNvSpPr/>
          <p:nvPr/>
        </p:nvSpPr>
        <p:spPr bwMode="auto">
          <a:xfrm>
            <a:off x="1413465" y="4787506"/>
            <a:ext cx="1993314" cy="1495821"/>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a:ln>
                  <a:noFill/>
                </a:ln>
                <a:solidFill>
                  <a:schemeClr val="tx1"/>
                </a:solidFill>
                <a:effectLst/>
              </a:rPr>
              <a:t>«The human and experienced dimension of the advisor during the first contact remains key to push to prospect forward in the conversion phase»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1000"/>
              <a:t>Expert, CC&amp;A Finance </a:t>
            </a:r>
            <a:r>
              <a:rPr lang="en-US" sz="1000" err="1"/>
              <a:t>Patrimoine</a:t>
            </a:r>
            <a:endParaRPr kumimoji="0" lang="en-US" sz="1000" b="0" u="none" strike="noStrike" cap="none" normalizeH="0" baseline="0">
              <a:ln>
                <a:noFill/>
              </a:ln>
              <a:solidFill>
                <a:schemeClr val="tx1"/>
              </a:solidFill>
              <a:effectLst/>
            </a:endParaRPr>
          </a:p>
        </p:txBody>
      </p:sp>
      <p:sp>
        <p:nvSpPr>
          <p:cNvPr id="25" name="Bulle narrative : rectangle 36">
            <a:extLst>
              <a:ext uri="{FF2B5EF4-FFF2-40B4-BE49-F238E27FC236}">
                <a16:creationId xmlns:a16="http://schemas.microsoft.com/office/drawing/2014/main" id="{887BEA4E-4109-4845-8F57-0885CEE4B48D}"/>
              </a:ext>
            </a:extLst>
          </p:cNvPr>
          <p:cNvSpPr/>
          <p:nvPr/>
        </p:nvSpPr>
        <p:spPr bwMode="auto">
          <a:xfrm>
            <a:off x="4306232" y="4787506"/>
            <a:ext cx="1993314" cy="1495821"/>
          </a:xfrm>
          <a:prstGeom prst="wedgeRectCallout">
            <a:avLst>
              <a:gd name="adj1" fmla="val -20297"/>
              <a:gd name="adj2" fmla="val -61805"/>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1000" i="1"/>
              <a:t>«The difficulty is to digitize the entire conversion phase to focus on the core consulting business»</a:t>
            </a:r>
          </a:p>
          <a:p>
            <a:pPr algn="ctr"/>
            <a:endParaRPr lang="en-US" sz="1000"/>
          </a:p>
          <a:p>
            <a:pPr algn="ctr"/>
            <a:r>
              <a:rPr lang="en-US" sz="1000"/>
              <a:t>Expert, former associate at Cyrus Conseil</a:t>
            </a:r>
          </a:p>
        </p:txBody>
      </p:sp>
      <p:sp>
        <p:nvSpPr>
          <p:cNvPr id="26" name="Bulle narrative : rectangle 38">
            <a:extLst>
              <a:ext uri="{FF2B5EF4-FFF2-40B4-BE49-F238E27FC236}">
                <a16:creationId xmlns:a16="http://schemas.microsoft.com/office/drawing/2014/main" id="{05834507-C376-470C-A77D-CC8F221E88ED}"/>
              </a:ext>
            </a:extLst>
          </p:cNvPr>
          <p:cNvSpPr/>
          <p:nvPr/>
        </p:nvSpPr>
        <p:spPr bwMode="auto">
          <a:xfrm>
            <a:off x="7131636" y="4787506"/>
            <a:ext cx="1993314" cy="1495821"/>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1000" i="1"/>
              <a:t>«Making the client focus on the organization rather than of the advisor him/herself highly reduces the risk of churn »</a:t>
            </a:r>
          </a:p>
          <a:p>
            <a:pPr algn="ctr"/>
            <a:endParaRPr lang="en-US" sz="1000"/>
          </a:p>
          <a:p>
            <a:pPr algn="ctr"/>
            <a:r>
              <a:rPr lang="en-US" sz="1000"/>
              <a:t>Expert, CC&amp;A Finance </a:t>
            </a:r>
            <a:r>
              <a:rPr lang="en-US" sz="1000" err="1"/>
              <a:t>Patrimoine</a:t>
            </a:r>
            <a:endParaRPr lang="en-US" sz="1000"/>
          </a:p>
        </p:txBody>
      </p:sp>
      <p:sp>
        <p:nvSpPr>
          <p:cNvPr id="3" name="Espace réservé du texte 2">
            <a:extLst>
              <a:ext uri="{FF2B5EF4-FFF2-40B4-BE49-F238E27FC236}">
                <a16:creationId xmlns:a16="http://schemas.microsoft.com/office/drawing/2014/main" id="{A8A372F1-B377-42A7-B443-B65F3DDD685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eleven research &amp; analysis</a:t>
            </a:r>
          </a:p>
        </p:txBody>
      </p:sp>
    </p:spTree>
    <p:extLst>
      <p:ext uri="{BB962C8B-B14F-4D97-AF65-F5344CB8AC3E}">
        <p14:creationId xmlns:p14="http://schemas.microsoft.com/office/powerpoint/2010/main" val="4200624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D31C6C0-E684-413A-89F5-318D1D2EE4EF}"/>
              </a:ext>
            </a:extLst>
          </p:cNvPr>
          <p:cNvSpPr/>
          <p:nvPr/>
        </p:nvSpPr>
        <p:spPr bwMode="auto">
          <a:xfrm>
            <a:off x="259577" y="1439195"/>
            <a:ext cx="1981917" cy="4455339"/>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000">
              <a:solidFill>
                <a:schemeClr val="tx2"/>
              </a:solidFill>
              <a:latin typeface="Trebuchet MS" pitchFamily="34" charset="0"/>
            </a:endParaRPr>
          </a:p>
        </p:txBody>
      </p:sp>
      <p:grpSp>
        <p:nvGrpSpPr>
          <p:cNvPr id="12" name="Group 11">
            <a:extLst>
              <a:ext uri="{FF2B5EF4-FFF2-40B4-BE49-F238E27FC236}">
                <a16:creationId xmlns:a16="http://schemas.microsoft.com/office/drawing/2014/main" id="{5AA4ADF1-E089-4F7A-98C4-F8FA58BE398B}"/>
              </a:ext>
            </a:extLst>
          </p:cNvPr>
          <p:cNvGrpSpPr/>
          <p:nvPr/>
        </p:nvGrpSpPr>
        <p:grpSpPr>
          <a:xfrm>
            <a:off x="272178" y="1481214"/>
            <a:ext cx="1956715" cy="4423444"/>
            <a:chOff x="272178" y="1481214"/>
            <a:chExt cx="1956715" cy="4423444"/>
          </a:xfrm>
        </p:grpSpPr>
        <p:cxnSp>
          <p:nvCxnSpPr>
            <p:cNvPr id="49" name="Connecteur droit 13">
              <a:extLst>
                <a:ext uri="{FF2B5EF4-FFF2-40B4-BE49-F238E27FC236}">
                  <a16:creationId xmlns:a16="http://schemas.microsoft.com/office/drawing/2014/main" id="{9A94B536-E505-4708-98FA-E1B0F290F8FF}"/>
                </a:ext>
              </a:extLst>
            </p:cNvPr>
            <p:cNvCxnSpPr>
              <a:cxnSpLocks/>
              <a:endCxn id="57" idx="2"/>
            </p:cNvCxnSpPr>
            <p:nvPr/>
          </p:nvCxnSpPr>
          <p:spPr bwMode="auto">
            <a:xfrm>
              <a:off x="1236325" y="1688699"/>
              <a:ext cx="14211" cy="421595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1" name="Triangle isocèle 16">
              <a:extLst>
                <a:ext uri="{FF2B5EF4-FFF2-40B4-BE49-F238E27FC236}">
                  <a16:creationId xmlns:a16="http://schemas.microsoft.com/office/drawing/2014/main" id="{38A928BF-D547-485E-8E21-6CB6C6C290BA}"/>
                </a:ext>
              </a:extLst>
            </p:cNvPr>
            <p:cNvSpPr/>
            <p:nvPr/>
          </p:nvSpPr>
          <p:spPr bwMode="auto">
            <a:xfrm>
              <a:off x="955867" y="1481214"/>
              <a:ext cx="589336" cy="828061"/>
            </a:xfrm>
            <a:prstGeom prst="triangle">
              <a:avLst>
                <a:gd name="adj" fmla="val 45759"/>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sp>
          <p:nvSpPr>
            <p:cNvPr id="57" name="Trapèze 19">
              <a:extLst>
                <a:ext uri="{FF2B5EF4-FFF2-40B4-BE49-F238E27FC236}">
                  <a16:creationId xmlns:a16="http://schemas.microsoft.com/office/drawing/2014/main" id="{D41B839C-EFD2-4749-B554-AE16F0B05C61}"/>
                </a:ext>
              </a:extLst>
            </p:cNvPr>
            <p:cNvSpPr/>
            <p:nvPr/>
          </p:nvSpPr>
          <p:spPr bwMode="auto">
            <a:xfrm>
              <a:off x="272178" y="5283454"/>
              <a:ext cx="1956715" cy="621204"/>
            </a:xfrm>
            <a:prstGeom prst="trapezoid">
              <a:avLst/>
            </a:prstGeom>
            <a:solidFill>
              <a:schemeClr val="tx2">
                <a:lumMod val="5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a:solidFill>
                    <a:schemeClr val="bg1"/>
                  </a:solidFill>
                  <a:latin typeface="Trebuchet MS" pitchFamily="34" charset="0"/>
                </a:rPr>
                <a:t>Mass market</a:t>
              </a:r>
            </a:p>
            <a:p>
              <a:pPr algn="ctr"/>
              <a:r>
                <a:rPr lang="en-US" sz="900">
                  <a:solidFill>
                    <a:schemeClr val="bg1"/>
                  </a:solidFill>
                  <a:latin typeface="Trebuchet MS" pitchFamily="34" charset="0"/>
                </a:rPr>
                <a:t>&lt;100k€</a:t>
              </a:r>
            </a:p>
            <a:p>
              <a:pPr algn="ctr"/>
              <a:endParaRPr lang="en-US" sz="900">
                <a:solidFill>
                  <a:schemeClr val="bg1"/>
                </a:solidFill>
                <a:latin typeface="Trebuchet MS" pitchFamily="34" charset="0"/>
              </a:endParaRPr>
            </a:p>
          </p:txBody>
        </p:sp>
        <p:sp>
          <p:nvSpPr>
            <p:cNvPr id="60" name="ZoneTexte 20">
              <a:extLst>
                <a:ext uri="{FF2B5EF4-FFF2-40B4-BE49-F238E27FC236}">
                  <a16:creationId xmlns:a16="http://schemas.microsoft.com/office/drawing/2014/main" id="{E2D37A19-5C84-46BE-8043-BDC826B85619}"/>
                </a:ext>
              </a:extLst>
            </p:cNvPr>
            <p:cNvSpPr txBox="1"/>
            <p:nvPr/>
          </p:nvSpPr>
          <p:spPr>
            <a:xfrm>
              <a:off x="720492" y="1943278"/>
              <a:ext cx="1071554" cy="369332"/>
            </a:xfrm>
            <a:prstGeom prst="rect">
              <a:avLst/>
            </a:prstGeom>
            <a:noFill/>
          </p:spPr>
          <p:txBody>
            <a:bodyPr wrap="square">
              <a:spAutoFit/>
            </a:bodyPr>
            <a:lstStyle/>
            <a:p>
              <a:pPr algn="ctr"/>
              <a:r>
                <a:rPr lang="en-US" sz="900">
                  <a:latin typeface="Trebuchet MS" pitchFamily="34" charset="0"/>
                </a:rPr>
                <a:t>HNWI</a:t>
              </a:r>
            </a:p>
            <a:p>
              <a:pPr algn="ctr"/>
              <a:r>
                <a:rPr lang="en-US" sz="900">
                  <a:latin typeface="Trebuchet MS" pitchFamily="34" charset="0"/>
                </a:rPr>
                <a:t>&gt;1m€</a:t>
              </a:r>
            </a:p>
          </p:txBody>
        </p:sp>
        <p:sp>
          <p:nvSpPr>
            <p:cNvPr id="62" name="Trapèze 18">
              <a:extLst>
                <a:ext uri="{FF2B5EF4-FFF2-40B4-BE49-F238E27FC236}">
                  <a16:creationId xmlns:a16="http://schemas.microsoft.com/office/drawing/2014/main" id="{021197F1-FB3E-4566-84AC-C113216F7A62}"/>
                </a:ext>
              </a:extLst>
            </p:cNvPr>
            <p:cNvSpPr/>
            <p:nvPr/>
          </p:nvSpPr>
          <p:spPr bwMode="auto">
            <a:xfrm>
              <a:off x="494222" y="3211564"/>
              <a:ext cx="1512625" cy="1296000"/>
            </a:xfrm>
            <a:prstGeom prst="trapezoid">
              <a:avLst>
                <a:gd name="adj" fmla="val 29161"/>
              </a:avLst>
            </a:prstGeom>
            <a:solidFill>
              <a:schemeClr val="tx2">
                <a:lumMod val="40000"/>
                <a:lumOff val="6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solidFill>
                    <a:schemeClr val="bg1"/>
                  </a:solidFill>
                  <a:latin typeface="Trebuchet MS" pitchFamily="34" charset="0"/>
                </a:rPr>
                <a:t>Mass &amp; Core affluent</a:t>
              </a:r>
            </a:p>
            <a:p>
              <a:pPr algn="ctr"/>
              <a:r>
                <a:rPr lang="en-US" sz="900">
                  <a:solidFill>
                    <a:schemeClr val="bg1"/>
                  </a:solidFill>
                  <a:latin typeface="Trebuchet MS" pitchFamily="34" charset="0"/>
                </a:rPr>
                <a:t>[100k€ - 1m€]</a:t>
              </a:r>
            </a:p>
          </p:txBody>
        </p:sp>
      </p:grpSp>
      <p:sp>
        <p:nvSpPr>
          <p:cNvPr id="68" name="Bulle narrative : rectangle 67">
            <a:extLst>
              <a:ext uri="{FF2B5EF4-FFF2-40B4-BE49-F238E27FC236}">
                <a16:creationId xmlns:a16="http://schemas.microsoft.com/office/drawing/2014/main" id="{F3598412-1B74-4E18-A266-26E3644F10AC}"/>
              </a:ext>
            </a:extLst>
          </p:cNvPr>
          <p:cNvSpPr/>
          <p:nvPr/>
        </p:nvSpPr>
        <p:spPr bwMode="auto">
          <a:xfrm>
            <a:off x="7122047" y="3101092"/>
            <a:ext cx="2425990" cy="1247836"/>
          </a:xfrm>
          <a:prstGeom prst="wedgeRectCallout">
            <a:avLst>
              <a:gd name="adj1" fmla="val -20833"/>
              <a:gd name="adj2" fmla="val 62500"/>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accent1"/>
              </a:solidFill>
              <a:effectLst/>
              <a:latin typeface="Trebuchet MS" pitchFamily="34" charset="0"/>
            </a:endParaRPr>
          </a:p>
        </p:txBody>
      </p:sp>
      <p:graphicFrame>
        <p:nvGraphicFramePr>
          <p:cNvPr id="5" name="Object 4" hidden="1">
            <a:extLst>
              <a:ext uri="{FF2B5EF4-FFF2-40B4-BE49-F238E27FC236}">
                <a16:creationId xmlns:a16="http://schemas.microsoft.com/office/drawing/2014/main" id="{3654DC7F-1445-4139-A27B-628F91DA66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18" imgH="520" progId="TCLayout.ActiveDocument.1">
                  <p:embed/>
                </p:oleObj>
              </mc:Choice>
              <mc:Fallback>
                <p:oleObj name="think-cell Slide" r:id="rId4" imgW="518" imgH="520" progId="TCLayout.ActiveDocument.1">
                  <p:embed/>
                  <p:pic>
                    <p:nvPicPr>
                      <p:cNvPr id="5" name="Object 4" hidden="1">
                        <a:extLst>
                          <a:ext uri="{FF2B5EF4-FFF2-40B4-BE49-F238E27FC236}">
                            <a16:creationId xmlns:a16="http://schemas.microsoft.com/office/drawing/2014/main" id="{3654DC7F-1445-4139-A27B-628F91DA664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E7DAF10-1622-4113-9EE0-625AA339742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US"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C7AF0181-F4E8-4F79-917C-7C384B741E30}"/>
              </a:ext>
            </a:extLst>
          </p:cNvPr>
          <p:cNvSpPr>
            <a:spLocks noGrp="1"/>
          </p:cNvSpPr>
          <p:nvPr>
            <p:ph type="ctrTitle"/>
          </p:nvPr>
        </p:nvSpPr>
        <p:spPr/>
        <p:txBody>
          <a:bodyPr/>
          <a:lstStyle/>
          <a:p>
            <a:r>
              <a:rPr lang="en-US" sz="1300"/>
              <a:t>Depending on their level of wealth, customers have heterogeneous expectations regarding CGP, therefore </a:t>
            </a:r>
            <a:r>
              <a:rPr lang="en-US" sz="1300">
                <a:solidFill>
                  <a:srgbClr val="009DB0"/>
                </a:solidFill>
              </a:rPr>
              <a:t>different customers’ journeys can be highlighted</a:t>
            </a:r>
            <a:r>
              <a:rPr lang="en-US" sz="1300"/>
              <a:t> according to the client segmentation</a:t>
            </a:r>
          </a:p>
        </p:txBody>
      </p:sp>
      <p:sp>
        <p:nvSpPr>
          <p:cNvPr id="3" name="Espace réservé du texte 2">
            <a:extLst>
              <a:ext uri="{FF2B5EF4-FFF2-40B4-BE49-F238E27FC236}">
                <a16:creationId xmlns:a16="http://schemas.microsoft.com/office/drawing/2014/main" id="{74ADBB06-6828-4150-912B-D7CF5DB990CF}"/>
              </a:ext>
            </a:extLst>
          </p:cNvPr>
          <p:cNvSpPr>
            <a:spLocks noGrp="1"/>
          </p:cNvSpPr>
          <p:nvPr>
            <p:ph type="body" sz="quarter" idx="4294967295"/>
          </p:nvPr>
        </p:nvSpPr>
        <p:spPr>
          <a:xfrm>
            <a:off x="1" y="6577200"/>
            <a:ext cx="4552950" cy="244475"/>
          </a:xfrm>
        </p:spPr>
        <p:txBody>
          <a:bodyPr/>
          <a:lstStyle/>
          <a:p>
            <a:pPr marL="0" indent="0">
              <a:buNone/>
            </a:pPr>
            <a:r>
              <a:rPr lang="en-US" sz="600" i="1"/>
              <a:t>Source: eleven research &amp; analysis; 1. HNWI: High Net Worth individuals, UNWI Ultra High Net Worth individuals</a:t>
            </a:r>
          </a:p>
          <a:p>
            <a:endParaRPr lang="en-US" sz="600"/>
          </a:p>
        </p:txBody>
      </p:sp>
      <p:cxnSp>
        <p:nvCxnSpPr>
          <p:cNvPr id="20" name="Connecteur droit 19">
            <a:extLst>
              <a:ext uri="{FF2B5EF4-FFF2-40B4-BE49-F238E27FC236}">
                <a16:creationId xmlns:a16="http://schemas.microsoft.com/office/drawing/2014/main" id="{705227A5-B8DE-4189-AC13-0FCC684642B8}"/>
              </a:ext>
            </a:extLst>
          </p:cNvPr>
          <p:cNvCxnSpPr>
            <a:cxnSpLocks/>
          </p:cNvCxnSpPr>
          <p:nvPr/>
        </p:nvCxnSpPr>
        <p:spPr bwMode="auto">
          <a:xfrm>
            <a:off x="200735" y="1137079"/>
            <a:ext cx="229308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1A16D7F-41E7-4FE3-9ACD-05F604C069D9}"/>
              </a:ext>
            </a:extLst>
          </p:cNvPr>
          <p:cNvCxnSpPr>
            <a:cxnSpLocks/>
          </p:cNvCxnSpPr>
          <p:nvPr/>
        </p:nvCxnSpPr>
        <p:spPr bwMode="auto">
          <a:xfrm flipH="1">
            <a:off x="200735" y="2954774"/>
            <a:ext cx="9072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
            <a:extLst>
              <a:ext uri="{FF2B5EF4-FFF2-40B4-BE49-F238E27FC236}">
                <a16:creationId xmlns:a16="http://schemas.microsoft.com/office/drawing/2014/main" id="{726F7E80-3BC6-4A11-87A1-9D1D20BD63EB}"/>
              </a:ext>
            </a:extLst>
          </p:cNvPr>
          <p:cNvSpPr/>
          <p:nvPr/>
        </p:nvSpPr>
        <p:spPr bwMode="auto">
          <a:xfrm>
            <a:off x="2920557" y="5065299"/>
            <a:ext cx="3711152" cy="903716"/>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171450" indent="-171450" defTabSz="990546" fontAlgn="auto">
              <a:spcBef>
                <a:spcPts val="0"/>
              </a:spcBef>
              <a:spcAft>
                <a:spcPts val="600"/>
              </a:spcAft>
              <a:buClr>
                <a:schemeClr val="tx1"/>
              </a:buClr>
              <a:buFont typeface="Arial" panose="020B0604020202020204" pitchFamily="34" charset="0"/>
              <a:buChar char="•"/>
            </a:pPr>
            <a:r>
              <a:rPr lang="en-US" sz="1000">
                <a:latin typeface="+mj-lt"/>
                <a:ea typeface="Verdana" panose="020B0604030504040204" pitchFamily="34" charset="0"/>
                <a:cs typeface="+mn-cs"/>
              </a:rPr>
              <a:t>Customers journeys are based on </a:t>
            </a:r>
            <a:r>
              <a:rPr lang="en-US" sz="1000" b="1">
                <a:solidFill>
                  <a:srgbClr val="009DB0"/>
                </a:solidFill>
                <a:latin typeface="+mj-lt"/>
                <a:ea typeface="Verdana" panose="020B0604030504040204" pitchFamily="34" charset="0"/>
                <a:cs typeface="+mn-cs"/>
              </a:rPr>
              <a:t>digitalized models with limited human interaction</a:t>
            </a:r>
            <a:r>
              <a:rPr lang="en-US" sz="1000">
                <a:solidFill>
                  <a:schemeClr val="tx2"/>
                </a:solidFill>
                <a:latin typeface="+mj-lt"/>
                <a:ea typeface="Verdana" panose="020B0604030504040204" pitchFamily="34" charset="0"/>
                <a:cs typeface="+mn-cs"/>
              </a:rPr>
              <a:t> </a:t>
            </a:r>
            <a:r>
              <a:rPr lang="en-US" sz="1000">
                <a:latin typeface="+mj-lt"/>
                <a:ea typeface="Verdana" panose="020B0604030504040204" pitchFamily="34" charset="0"/>
                <a:cs typeface="+mn-cs"/>
              </a:rPr>
              <a:t>to reduce costs (e.g., number of customers per advisor,…) and offer </a:t>
            </a:r>
            <a:r>
              <a:rPr lang="en-US" sz="1000" b="1">
                <a:solidFill>
                  <a:srgbClr val="009DB0"/>
                </a:solidFill>
                <a:latin typeface="+mj-lt"/>
                <a:ea typeface="Verdana" panose="020B0604030504040204" pitchFamily="34" charset="0"/>
                <a:cs typeface="+mn-cs"/>
              </a:rPr>
              <a:t>competitive</a:t>
            </a:r>
            <a:r>
              <a:rPr lang="en-US" sz="1000" b="1">
                <a:solidFill>
                  <a:schemeClr val="tx2"/>
                </a:solidFill>
                <a:latin typeface="+mj-lt"/>
                <a:ea typeface="Verdana" panose="020B0604030504040204" pitchFamily="34" charset="0"/>
                <a:cs typeface="+mn-cs"/>
              </a:rPr>
              <a:t> </a:t>
            </a:r>
            <a:r>
              <a:rPr lang="en-US" sz="1000" b="1">
                <a:solidFill>
                  <a:srgbClr val="009DB0"/>
                </a:solidFill>
                <a:latin typeface="+mj-lt"/>
                <a:ea typeface="Verdana" panose="020B0604030504040204" pitchFamily="34" charset="0"/>
                <a:cs typeface="+mn-cs"/>
              </a:rPr>
              <a:t>services</a:t>
            </a:r>
            <a:r>
              <a:rPr lang="en-US" sz="1000" b="1">
                <a:solidFill>
                  <a:schemeClr val="tx2"/>
                </a:solidFill>
                <a:latin typeface="+mj-lt"/>
                <a:ea typeface="Verdana" panose="020B0604030504040204" pitchFamily="34" charset="0"/>
                <a:cs typeface="+mn-cs"/>
              </a:rPr>
              <a:t> </a:t>
            </a:r>
          </a:p>
          <a:p>
            <a:pPr marL="171450" indent="-171450" defTabSz="990546" fontAlgn="auto">
              <a:spcBef>
                <a:spcPts val="0"/>
              </a:spcBef>
              <a:spcAft>
                <a:spcPts val="600"/>
              </a:spcAft>
              <a:buClr>
                <a:schemeClr val="tx1"/>
              </a:buClr>
              <a:buFont typeface="Arial" panose="020B0604020202020204" pitchFamily="34" charset="0"/>
              <a:buChar char="•"/>
            </a:pPr>
            <a:r>
              <a:rPr lang="en-US" sz="1000" b="1">
                <a:solidFill>
                  <a:srgbClr val="009DB0"/>
                </a:solidFill>
                <a:latin typeface="+mj-lt"/>
                <a:ea typeface="Verdana" panose="020B0604030504040204" pitchFamily="34" charset="0"/>
                <a:cs typeface="+mn-cs"/>
              </a:rPr>
              <a:t>Journeys</a:t>
            </a:r>
            <a:r>
              <a:rPr lang="en-US" sz="1000">
                <a:latin typeface="+mj-lt"/>
                <a:ea typeface="Verdana" panose="020B0604030504040204" pitchFamily="34" charset="0"/>
                <a:cs typeface="+mn-cs"/>
              </a:rPr>
              <a:t> are </a:t>
            </a:r>
            <a:r>
              <a:rPr lang="en-US" sz="1000" b="1">
                <a:solidFill>
                  <a:srgbClr val="009DB0"/>
                </a:solidFill>
                <a:latin typeface="+mj-lt"/>
                <a:ea typeface="Verdana" panose="020B0604030504040204" pitchFamily="34" charset="0"/>
                <a:cs typeface="+mn-cs"/>
              </a:rPr>
              <a:t>not</a:t>
            </a:r>
            <a:r>
              <a:rPr lang="en-US" sz="1000">
                <a:solidFill>
                  <a:schemeClr val="tx2"/>
                </a:solidFill>
                <a:latin typeface="+mj-lt"/>
                <a:ea typeface="Verdana" panose="020B0604030504040204" pitchFamily="34" charset="0"/>
                <a:cs typeface="+mn-cs"/>
              </a:rPr>
              <a:t> </a:t>
            </a:r>
            <a:r>
              <a:rPr lang="en-US" sz="1000" b="1">
                <a:solidFill>
                  <a:srgbClr val="009DB0"/>
                </a:solidFill>
                <a:latin typeface="+mj-lt"/>
                <a:ea typeface="Verdana" panose="020B0604030504040204" pitchFamily="34" charset="0"/>
                <a:cs typeface="+mn-cs"/>
              </a:rPr>
              <a:t>personalized</a:t>
            </a:r>
            <a:r>
              <a:rPr lang="en-US" sz="1000">
                <a:solidFill>
                  <a:schemeClr val="tx2"/>
                </a:solidFill>
                <a:latin typeface="+mj-lt"/>
                <a:ea typeface="Verdana" panose="020B0604030504040204" pitchFamily="34" charset="0"/>
                <a:cs typeface="+mn-cs"/>
              </a:rPr>
              <a:t>, </a:t>
            </a:r>
            <a:r>
              <a:rPr lang="en-US" sz="1000">
                <a:latin typeface="+mj-lt"/>
                <a:ea typeface="Verdana" panose="020B0604030504040204" pitchFamily="34" charset="0"/>
                <a:cs typeface="+mn-cs"/>
              </a:rPr>
              <a:t>but data analytics and software settings enable to tailor the wealth management service</a:t>
            </a:r>
          </a:p>
        </p:txBody>
      </p:sp>
      <p:sp>
        <p:nvSpPr>
          <p:cNvPr id="46" name="Rectangle 45">
            <a:extLst>
              <a:ext uri="{FF2B5EF4-FFF2-40B4-BE49-F238E27FC236}">
                <a16:creationId xmlns:a16="http://schemas.microsoft.com/office/drawing/2014/main" id="{FDBB7C7E-7444-4BC4-9B76-B7810816C1AC}"/>
              </a:ext>
            </a:extLst>
          </p:cNvPr>
          <p:cNvSpPr/>
          <p:nvPr/>
        </p:nvSpPr>
        <p:spPr bwMode="auto">
          <a:xfrm>
            <a:off x="2920557" y="3451368"/>
            <a:ext cx="3711152" cy="903716"/>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171450" indent="-171450" defTabSz="990546" fontAlgn="auto">
              <a:spcBef>
                <a:spcPts val="0"/>
              </a:spcBef>
              <a:spcAft>
                <a:spcPts val="600"/>
              </a:spcAft>
              <a:buFont typeface="Arial" panose="020B0604020202020204" pitchFamily="34" charset="0"/>
              <a:buChar char="•"/>
            </a:pPr>
            <a:r>
              <a:rPr lang="en-US" sz="1000">
                <a:latin typeface="+mj-lt"/>
                <a:ea typeface="Verdana" panose="020B0604030504040204" pitchFamily="34" charset="0"/>
                <a:cs typeface="+mn-cs"/>
              </a:rPr>
              <a:t>Customers </a:t>
            </a:r>
            <a:r>
              <a:rPr lang="en-US" sz="1000" b="1">
                <a:solidFill>
                  <a:srgbClr val="009DB0"/>
                </a:solidFill>
                <a:latin typeface="+mj-lt"/>
                <a:ea typeface="Verdana" panose="020B0604030504040204" pitchFamily="34" charset="0"/>
                <a:cs typeface="+mn-cs"/>
              </a:rPr>
              <a:t>operations are fully digitalized </a:t>
            </a:r>
            <a:r>
              <a:rPr lang="en-US" sz="1000">
                <a:latin typeface="+mj-lt"/>
                <a:ea typeface="Verdana" panose="020B0604030504040204" pitchFamily="34" charset="0"/>
                <a:cs typeface="+mn-cs"/>
              </a:rPr>
              <a:t>to simplify all customers’ administrative tasks related to wealth management (e.g., portfolio management, electronic signature, …) </a:t>
            </a:r>
          </a:p>
          <a:p>
            <a:pPr marL="171450" indent="-171450" defTabSz="990546" fontAlgn="auto">
              <a:spcBef>
                <a:spcPts val="0"/>
              </a:spcBef>
              <a:spcAft>
                <a:spcPts val="600"/>
              </a:spcAft>
              <a:buFont typeface="Arial" panose="020B0604020202020204" pitchFamily="34" charset="0"/>
              <a:buChar char="•"/>
            </a:pPr>
            <a:r>
              <a:rPr lang="en-US" sz="1000">
                <a:latin typeface="+mj-lt"/>
                <a:ea typeface="Verdana" panose="020B0604030504040204" pitchFamily="34" charset="0"/>
                <a:cs typeface="+mn-cs"/>
              </a:rPr>
              <a:t>Still, customers’ journeys include </a:t>
            </a:r>
            <a:r>
              <a:rPr lang="en-US" sz="1000" b="1">
                <a:solidFill>
                  <a:srgbClr val="009DB0"/>
                </a:solidFill>
                <a:latin typeface="+mj-lt"/>
                <a:ea typeface="Verdana" panose="020B0604030504040204" pitchFamily="34" charset="0"/>
                <a:cs typeface="+mn-cs"/>
              </a:rPr>
              <a:t>human interactions</a:t>
            </a:r>
            <a:r>
              <a:rPr lang="en-US" sz="1000">
                <a:latin typeface="+mj-lt"/>
                <a:ea typeface="Verdana" panose="020B0604030504040204" pitchFamily="34" charset="0"/>
                <a:cs typeface="+mn-cs"/>
              </a:rPr>
              <a:t>, as personalization is requested by some customers. Such interactions are valued, especially when it comes to </a:t>
            </a:r>
            <a:r>
              <a:rPr lang="en-US" sz="1000" b="1">
                <a:solidFill>
                  <a:srgbClr val="009DB0"/>
                </a:solidFill>
                <a:latin typeface="+mj-lt"/>
                <a:ea typeface="Verdana" panose="020B0604030504040204" pitchFamily="34" charset="0"/>
                <a:cs typeface="+mn-cs"/>
              </a:rPr>
              <a:t>very specific and complex situation or advice</a:t>
            </a:r>
            <a:r>
              <a:rPr lang="en-US" sz="1000">
                <a:solidFill>
                  <a:srgbClr val="009DB0"/>
                </a:solidFill>
                <a:latin typeface="+mj-lt"/>
                <a:ea typeface="Verdana" panose="020B0604030504040204" pitchFamily="34" charset="0"/>
                <a:cs typeface="+mn-cs"/>
              </a:rPr>
              <a:t> </a:t>
            </a:r>
            <a:r>
              <a:rPr lang="en-US" sz="1000">
                <a:latin typeface="+mj-lt"/>
                <a:ea typeface="Verdana" panose="020B0604030504040204" pitchFamily="34" charset="0"/>
                <a:cs typeface="+mn-cs"/>
              </a:rPr>
              <a:t>(e.g., legal, fiscal,…)</a:t>
            </a:r>
          </a:p>
        </p:txBody>
      </p:sp>
      <p:sp>
        <p:nvSpPr>
          <p:cNvPr id="48" name="Rectangle 47">
            <a:extLst>
              <a:ext uri="{FF2B5EF4-FFF2-40B4-BE49-F238E27FC236}">
                <a16:creationId xmlns:a16="http://schemas.microsoft.com/office/drawing/2014/main" id="{D32A5AA7-E0CC-4CA7-AA36-1A72345833A0}"/>
              </a:ext>
            </a:extLst>
          </p:cNvPr>
          <p:cNvSpPr/>
          <p:nvPr/>
        </p:nvSpPr>
        <p:spPr bwMode="auto">
          <a:xfrm>
            <a:off x="2920557" y="1688699"/>
            <a:ext cx="3711152" cy="903716"/>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171450" indent="-171450" defTabSz="990546" fontAlgn="auto">
              <a:spcBef>
                <a:spcPts val="0"/>
              </a:spcBef>
              <a:spcAft>
                <a:spcPts val="600"/>
              </a:spcAft>
              <a:buFont typeface="Arial" panose="020B0604020202020204" pitchFamily="34" charset="0"/>
              <a:buChar char="•"/>
            </a:pPr>
            <a:r>
              <a:rPr lang="en-US" sz="1000">
                <a:latin typeface="+mj-lt"/>
                <a:ea typeface="Verdana" panose="020B0604030504040204" pitchFamily="34" charset="0"/>
                <a:cs typeface="+mn-cs"/>
              </a:rPr>
              <a:t>Customers’ journeys include </a:t>
            </a:r>
            <a:r>
              <a:rPr lang="en-US" sz="1000" b="1">
                <a:solidFill>
                  <a:srgbClr val="009DB0"/>
                </a:solidFill>
                <a:latin typeface="+mj-lt"/>
                <a:ea typeface="Verdana" panose="020B0604030504040204" pitchFamily="34" charset="0"/>
                <a:cs typeface="+mn-cs"/>
              </a:rPr>
              <a:t>other premium services than wealth management</a:t>
            </a:r>
            <a:r>
              <a:rPr lang="en-US" sz="1000">
                <a:solidFill>
                  <a:srgbClr val="009DB0"/>
                </a:solidFill>
                <a:latin typeface="+mj-lt"/>
                <a:ea typeface="Verdana" panose="020B0604030504040204" pitchFamily="34" charset="0"/>
                <a:cs typeface="+mn-cs"/>
              </a:rPr>
              <a:t> </a:t>
            </a:r>
            <a:r>
              <a:rPr lang="en-US" sz="1000">
                <a:latin typeface="+mj-lt"/>
                <a:ea typeface="Verdana" panose="020B0604030504040204" pitchFamily="34" charset="0"/>
                <a:cs typeface="+mn-cs"/>
              </a:rPr>
              <a:t>(e.g., </a:t>
            </a:r>
            <a:r>
              <a:rPr lang="en-US" sz="1000" err="1">
                <a:latin typeface="+mj-lt"/>
                <a:ea typeface="Verdana" panose="020B0604030504040204" pitchFamily="34" charset="0"/>
                <a:cs typeface="+mn-cs"/>
              </a:rPr>
              <a:t>conciergerie</a:t>
            </a:r>
            <a:r>
              <a:rPr lang="en-US" sz="1000">
                <a:latin typeface="+mj-lt"/>
                <a:ea typeface="Verdana" panose="020B0604030504040204" pitchFamily="34" charset="0"/>
                <a:cs typeface="+mn-cs"/>
              </a:rPr>
              <a:t>,…)</a:t>
            </a:r>
          </a:p>
          <a:p>
            <a:pPr marL="171450" indent="-171450" defTabSz="990546" fontAlgn="auto">
              <a:spcBef>
                <a:spcPts val="0"/>
              </a:spcBef>
              <a:spcAft>
                <a:spcPts val="600"/>
              </a:spcAft>
              <a:buFont typeface="Arial" panose="020B0604020202020204" pitchFamily="34" charset="0"/>
              <a:buChar char="•"/>
            </a:pPr>
            <a:r>
              <a:rPr lang="en-US" sz="1000">
                <a:latin typeface="+mj-lt"/>
                <a:ea typeface="Verdana" panose="020B0604030504040204" pitchFamily="34" charset="0"/>
                <a:cs typeface="+mn-cs"/>
              </a:rPr>
              <a:t>The need for </a:t>
            </a:r>
            <a:r>
              <a:rPr lang="en-US" sz="1000" b="1">
                <a:solidFill>
                  <a:srgbClr val="009DB0"/>
                </a:solidFill>
                <a:latin typeface="+mj-lt"/>
                <a:ea typeface="Verdana" panose="020B0604030504040204" pitchFamily="34" charset="0"/>
                <a:cs typeface="+mn-cs"/>
              </a:rPr>
              <a:t>ultra-customization</a:t>
            </a:r>
            <a:r>
              <a:rPr lang="en-US" sz="1000">
                <a:latin typeface="+mj-lt"/>
                <a:ea typeface="Verdana" panose="020B0604030504040204" pitchFamily="34" charset="0"/>
                <a:cs typeface="+mn-cs"/>
              </a:rPr>
              <a:t> and for a </a:t>
            </a:r>
            <a:r>
              <a:rPr lang="en-US" sz="1000" b="1">
                <a:solidFill>
                  <a:srgbClr val="009DB0"/>
                </a:solidFill>
                <a:latin typeface="+mj-lt"/>
                <a:ea typeface="Verdana" panose="020B0604030504040204" pitchFamily="34" charset="0"/>
                <a:cs typeface="+mn-cs"/>
              </a:rPr>
              <a:t>single</a:t>
            </a:r>
            <a:r>
              <a:rPr lang="en-US" sz="1000" b="1">
                <a:solidFill>
                  <a:schemeClr val="tx2"/>
                </a:solidFill>
                <a:latin typeface="+mj-lt"/>
                <a:ea typeface="Verdana" panose="020B0604030504040204" pitchFamily="34" charset="0"/>
                <a:cs typeface="+mn-cs"/>
              </a:rPr>
              <a:t> </a:t>
            </a:r>
            <a:r>
              <a:rPr lang="en-US" sz="1000" b="1">
                <a:solidFill>
                  <a:srgbClr val="009DB0"/>
                </a:solidFill>
                <a:latin typeface="+mj-lt"/>
                <a:ea typeface="Verdana" panose="020B0604030504040204" pitchFamily="34" charset="0"/>
                <a:cs typeface="+mn-cs"/>
              </a:rPr>
              <a:t>stop</a:t>
            </a:r>
            <a:r>
              <a:rPr lang="en-US" sz="1000" b="1">
                <a:solidFill>
                  <a:schemeClr val="tx2"/>
                </a:solidFill>
                <a:latin typeface="+mj-lt"/>
                <a:ea typeface="Verdana" panose="020B0604030504040204" pitchFamily="34" charset="0"/>
                <a:cs typeface="+mn-cs"/>
              </a:rPr>
              <a:t> </a:t>
            </a:r>
            <a:r>
              <a:rPr lang="en-US" sz="1000">
                <a:latin typeface="+mj-lt"/>
                <a:ea typeface="Verdana" panose="020B0604030504040204" pitchFamily="34" charset="0"/>
                <a:cs typeface="+mn-cs"/>
              </a:rPr>
              <a:t>for all services is a key for these type of customers</a:t>
            </a:r>
          </a:p>
          <a:p>
            <a:pPr marL="171450" indent="-171450" defTabSz="990546" fontAlgn="auto">
              <a:spcBef>
                <a:spcPts val="0"/>
              </a:spcBef>
              <a:spcAft>
                <a:spcPts val="600"/>
              </a:spcAft>
              <a:buFont typeface="Arial" panose="020B0604020202020204" pitchFamily="34" charset="0"/>
              <a:buChar char="•"/>
            </a:pPr>
            <a:r>
              <a:rPr lang="en-US" sz="1000">
                <a:latin typeface="+mj-lt"/>
                <a:ea typeface="Verdana" panose="020B0604030504040204" pitchFamily="34" charset="0"/>
              </a:rPr>
              <a:t>This segment has a </a:t>
            </a:r>
            <a:r>
              <a:rPr lang="en-US" sz="1000" b="1">
                <a:solidFill>
                  <a:srgbClr val="009DB0"/>
                </a:solidFill>
                <a:latin typeface="+mj-lt"/>
                <a:ea typeface="Verdana" panose="020B0604030504040204" pitchFamily="34" charset="0"/>
              </a:rPr>
              <a:t>strong</a:t>
            </a:r>
            <a:r>
              <a:rPr lang="en-US" sz="1000" b="1">
                <a:latin typeface="+mj-lt"/>
                <a:ea typeface="Verdana" panose="020B0604030504040204" pitchFamily="34" charset="0"/>
              </a:rPr>
              <a:t> </a:t>
            </a:r>
            <a:r>
              <a:rPr lang="en-US" sz="1000" b="1">
                <a:solidFill>
                  <a:srgbClr val="009DB0"/>
                </a:solidFill>
                <a:latin typeface="+mj-lt"/>
                <a:ea typeface="Verdana" panose="020B0604030504040204" pitchFamily="34" charset="0"/>
              </a:rPr>
              <a:t>need</a:t>
            </a:r>
            <a:r>
              <a:rPr lang="en-US" sz="1000">
                <a:latin typeface="+mj-lt"/>
                <a:ea typeface="Verdana" panose="020B0604030504040204" pitchFamily="34" charset="0"/>
              </a:rPr>
              <a:t> for </a:t>
            </a:r>
            <a:r>
              <a:rPr lang="en-US" sz="1000" b="1">
                <a:solidFill>
                  <a:srgbClr val="009DB0"/>
                </a:solidFill>
                <a:latin typeface="+mj-lt"/>
                <a:ea typeface="Verdana" panose="020B0604030504040204" pitchFamily="34" charset="0"/>
              </a:rPr>
              <a:t>recognition</a:t>
            </a:r>
            <a:r>
              <a:rPr lang="en-US" sz="1000">
                <a:latin typeface="+mj-lt"/>
                <a:ea typeface="Verdana" panose="020B0604030504040204" pitchFamily="34" charset="0"/>
              </a:rPr>
              <a:t> and </a:t>
            </a:r>
            <a:r>
              <a:rPr lang="en-US" sz="1000" b="1">
                <a:solidFill>
                  <a:srgbClr val="009DB0"/>
                </a:solidFill>
                <a:latin typeface="+mj-lt"/>
                <a:ea typeface="Verdana" panose="020B0604030504040204" pitchFamily="34" charset="0"/>
              </a:rPr>
              <a:t>exclusivity</a:t>
            </a:r>
            <a:r>
              <a:rPr lang="en-US" sz="1000">
                <a:latin typeface="+mj-lt"/>
                <a:ea typeface="Verdana" panose="020B0604030504040204" pitchFamily="34" charset="0"/>
              </a:rPr>
              <a:t> as well as </a:t>
            </a:r>
            <a:r>
              <a:rPr lang="en-US" sz="1000" b="1">
                <a:solidFill>
                  <a:srgbClr val="009DB0"/>
                </a:solidFill>
                <a:latin typeface="+mj-lt"/>
                <a:ea typeface="Verdana" panose="020B0604030504040204" pitchFamily="34" charset="0"/>
              </a:rPr>
              <a:t>comfort</a:t>
            </a:r>
            <a:r>
              <a:rPr lang="en-US" sz="1000">
                <a:latin typeface="+mj-lt"/>
                <a:ea typeface="Verdana" panose="020B0604030504040204" pitchFamily="34" charset="0"/>
              </a:rPr>
              <a:t> throughout its customer journey</a:t>
            </a:r>
          </a:p>
        </p:txBody>
      </p:sp>
      <p:cxnSp>
        <p:nvCxnSpPr>
          <p:cNvPr id="39" name="Straight Connector 30">
            <a:extLst>
              <a:ext uri="{FF2B5EF4-FFF2-40B4-BE49-F238E27FC236}">
                <a16:creationId xmlns:a16="http://schemas.microsoft.com/office/drawing/2014/main" id="{CA72D23A-2AD7-4ACE-8D23-022ACA3194E2}"/>
              </a:ext>
            </a:extLst>
          </p:cNvPr>
          <p:cNvCxnSpPr>
            <a:cxnSpLocks/>
          </p:cNvCxnSpPr>
          <p:nvPr/>
        </p:nvCxnSpPr>
        <p:spPr bwMode="auto">
          <a:xfrm flipH="1">
            <a:off x="200735" y="4838970"/>
            <a:ext cx="9072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0" name="ZoneTexte 39">
            <a:extLst>
              <a:ext uri="{FF2B5EF4-FFF2-40B4-BE49-F238E27FC236}">
                <a16:creationId xmlns:a16="http://schemas.microsoft.com/office/drawing/2014/main" id="{6BAE90F3-6BEC-4B61-A7D9-360F5F407C0B}"/>
              </a:ext>
            </a:extLst>
          </p:cNvPr>
          <p:cNvSpPr txBox="1"/>
          <p:nvPr/>
        </p:nvSpPr>
        <p:spPr>
          <a:xfrm>
            <a:off x="462276" y="979893"/>
            <a:ext cx="1705994"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Wealth segmentation</a:t>
            </a:r>
          </a:p>
        </p:txBody>
      </p:sp>
      <p:cxnSp>
        <p:nvCxnSpPr>
          <p:cNvPr id="42" name="Connecteur droit 41">
            <a:extLst>
              <a:ext uri="{FF2B5EF4-FFF2-40B4-BE49-F238E27FC236}">
                <a16:creationId xmlns:a16="http://schemas.microsoft.com/office/drawing/2014/main" id="{BDAF623F-296F-4656-BFC8-105FC7B374F7}"/>
              </a:ext>
            </a:extLst>
          </p:cNvPr>
          <p:cNvCxnSpPr>
            <a:cxnSpLocks/>
          </p:cNvCxnSpPr>
          <p:nvPr/>
        </p:nvCxnSpPr>
        <p:spPr bwMode="auto">
          <a:xfrm>
            <a:off x="2840874" y="1137079"/>
            <a:ext cx="379083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1" name="ZoneTexte 40">
            <a:extLst>
              <a:ext uri="{FF2B5EF4-FFF2-40B4-BE49-F238E27FC236}">
                <a16:creationId xmlns:a16="http://schemas.microsoft.com/office/drawing/2014/main" id="{535E888D-73BF-403A-9341-3E370C6563B5}"/>
              </a:ext>
            </a:extLst>
          </p:cNvPr>
          <p:cNvSpPr txBox="1"/>
          <p:nvPr/>
        </p:nvSpPr>
        <p:spPr>
          <a:xfrm>
            <a:off x="3429981" y="979893"/>
            <a:ext cx="2612619"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Highlight on customers’ journeys</a:t>
            </a:r>
          </a:p>
        </p:txBody>
      </p:sp>
      <p:cxnSp>
        <p:nvCxnSpPr>
          <p:cNvPr id="45" name="Connecteur droit 44">
            <a:extLst>
              <a:ext uri="{FF2B5EF4-FFF2-40B4-BE49-F238E27FC236}">
                <a16:creationId xmlns:a16="http://schemas.microsoft.com/office/drawing/2014/main" id="{96E1C642-DBB0-49CF-B3B8-C245D776C83E}"/>
              </a:ext>
            </a:extLst>
          </p:cNvPr>
          <p:cNvCxnSpPr>
            <a:cxnSpLocks/>
          </p:cNvCxnSpPr>
          <p:nvPr/>
        </p:nvCxnSpPr>
        <p:spPr bwMode="auto">
          <a:xfrm>
            <a:off x="7093527" y="1137079"/>
            <a:ext cx="219498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0" name="ZoneTexte 49">
            <a:extLst>
              <a:ext uri="{FF2B5EF4-FFF2-40B4-BE49-F238E27FC236}">
                <a16:creationId xmlns:a16="http://schemas.microsoft.com/office/drawing/2014/main" id="{890D2112-349C-4058-8C69-81C29F741F93}"/>
              </a:ext>
            </a:extLst>
          </p:cNvPr>
          <p:cNvSpPr txBox="1"/>
          <p:nvPr/>
        </p:nvSpPr>
        <p:spPr>
          <a:xfrm>
            <a:off x="7666182" y="979893"/>
            <a:ext cx="989037"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Illustration</a:t>
            </a:r>
          </a:p>
        </p:txBody>
      </p:sp>
      <p:sp>
        <p:nvSpPr>
          <p:cNvPr id="27" name="Triangle isocèle 26">
            <a:extLst>
              <a:ext uri="{FF2B5EF4-FFF2-40B4-BE49-F238E27FC236}">
                <a16:creationId xmlns:a16="http://schemas.microsoft.com/office/drawing/2014/main" id="{45E93BB8-F615-402E-A461-45AC2C087837}"/>
              </a:ext>
            </a:extLst>
          </p:cNvPr>
          <p:cNvSpPr/>
          <p:nvPr/>
        </p:nvSpPr>
        <p:spPr bwMode="auto">
          <a:xfrm rot="5400000">
            <a:off x="2308941" y="2169115"/>
            <a:ext cx="736376" cy="70705"/>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53" name="Triangle isocèle 52">
            <a:extLst>
              <a:ext uri="{FF2B5EF4-FFF2-40B4-BE49-F238E27FC236}">
                <a16:creationId xmlns:a16="http://schemas.microsoft.com/office/drawing/2014/main" id="{4F177E57-EFC8-4172-84B6-A6A2D8612365}"/>
              </a:ext>
            </a:extLst>
          </p:cNvPr>
          <p:cNvSpPr/>
          <p:nvPr/>
        </p:nvSpPr>
        <p:spPr bwMode="auto">
          <a:xfrm rot="5400000">
            <a:off x="2308941" y="3945387"/>
            <a:ext cx="736376" cy="70705"/>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54" name="Triangle isocèle 53">
            <a:extLst>
              <a:ext uri="{FF2B5EF4-FFF2-40B4-BE49-F238E27FC236}">
                <a16:creationId xmlns:a16="http://schemas.microsoft.com/office/drawing/2014/main" id="{2183272E-74DE-469B-B4F9-D316E39037F0}"/>
              </a:ext>
            </a:extLst>
          </p:cNvPr>
          <p:cNvSpPr/>
          <p:nvPr/>
        </p:nvSpPr>
        <p:spPr bwMode="auto">
          <a:xfrm rot="5400000">
            <a:off x="2308941" y="5513835"/>
            <a:ext cx="736376" cy="70705"/>
          </a:xfrm>
          <a:prstGeom prst="triangl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55" name="Bulle narrative : rectangle 54">
            <a:extLst>
              <a:ext uri="{FF2B5EF4-FFF2-40B4-BE49-F238E27FC236}">
                <a16:creationId xmlns:a16="http://schemas.microsoft.com/office/drawing/2014/main" id="{18A5BDD2-E138-409B-8C76-C6A1E8D146E3}"/>
              </a:ext>
            </a:extLst>
          </p:cNvPr>
          <p:cNvSpPr/>
          <p:nvPr/>
        </p:nvSpPr>
        <p:spPr bwMode="auto">
          <a:xfrm>
            <a:off x="7122046" y="4925269"/>
            <a:ext cx="2425989" cy="1247836"/>
          </a:xfrm>
          <a:prstGeom prst="wedgeRectCallout">
            <a:avLst>
              <a:gd name="adj1" fmla="val -20386"/>
              <a:gd name="adj2" fmla="val 55098"/>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accent1"/>
              </a:solidFill>
              <a:effectLst/>
              <a:latin typeface="Trebuchet MS" pitchFamily="34" charset="0"/>
            </a:endParaRPr>
          </a:p>
        </p:txBody>
      </p:sp>
      <p:sp>
        <p:nvSpPr>
          <p:cNvPr id="58" name="Rectangle 57">
            <a:extLst>
              <a:ext uri="{FF2B5EF4-FFF2-40B4-BE49-F238E27FC236}">
                <a16:creationId xmlns:a16="http://schemas.microsoft.com/office/drawing/2014/main" id="{6A21BD7B-4B17-4E63-899E-7617285B2642}"/>
              </a:ext>
            </a:extLst>
          </p:cNvPr>
          <p:cNvSpPr/>
          <p:nvPr/>
        </p:nvSpPr>
        <p:spPr bwMode="auto">
          <a:xfrm>
            <a:off x="7149133" y="4544584"/>
            <a:ext cx="1466361" cy="178783"/>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chemeClr val="accent1"/>
                </a:solidFill>
                <a:latin typeface="+mj-lt"/>
                <a:ea typeface="Verdana" panose="020B0604030504040204" pitchFamily="34" charset="0"/>
                <a:cs typeface="+mn-cs"/>
              </a:rPr>
              <a:t>Focus 2</a:t>
            </a:r>
          </a:p>
        </p:txBody>
      </p:sp>
      <p:sp>
        <p:nvSpPr>
          <p:cNvPr id="59" name="Rectangle 58">
            <a:extLst>
              <a:ext uri="{FF2B5EF4-FFF2-40B4-BE49-F238E27FC236}">
                <a16:creationId xmlns:a16="http://schemas.microsoft.com/office/drawing/2014/main" id="{3B9AD6C7-4EC1-4316-B78D-4BAA19A29F39}"/>
              </a:ext>
            </a:extLst>
          </p:cNvPr>
          <p:cNvSpPr/>
          <p:nvPr/>
        </p:nvSpPr>
        <p:spPr bwMode="auto">
          <a:xfrm>
            <a:off x="7358917" y="6181729"/>
            <a:ext cx="1113981" cy="252692"/>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chemeClr val="accent1"/>
                </a:solidFill>
                <a:latin typeface="+mj-lt"/>
                <a:ea typeface="Verdana" panose="020B0604030504040204" pitchFamily="34" charset="0"/>
                <a:cs typeface="+mn-cs"/>
              </a:rPr>
              <a:t>Focus 1</a:t>
            </a:r>
          </a:p>
        </p:txBody>
      </p:sp>
      <p:pic>
        <p:nvPicPr>
          <p:cNvPr id="33" name="Picture 43">
            <a:extLst>
              <a:ext uri="{FF2B5EF4-FFF2-40B4-BE49-F238E27FC236}">
                <a16:creationId xmlns:a16="http://schemas.microsoft.com/office/drawing/2014/main" id="{D26AA6BC-A1A2-45FD-9961-985C3E97E814}"/>
              </a:ext>
            </a:extLst>
          </p:cNvPr>
          <p:cNvPicPr>
            <a:picLocks noChangeAspect="1"/>
          </p:cNvPicPr>
          <p:nvPr/>
        </p:nvPicPr>
        <p:blipFill>
          <a:blip r:embed="rId6"/>
          <a:stretch>
            <a:fillRect/>
          </a:stretch>
        </p:blipFill>
        <p:spPr>
          <a:xfrm>
            <a:off x="7163336" y="5123770"/>
            <a:ext cx="566272" cy="252692"/>
          </a:xfrm>
          <a:prstGeom prst="rect">
            <a:avLst/>
          </a:prstGeom>
        </p:spPr>
      </p:pic>
      <p:pic>
        <p:nvPicPr>
          <p:cNvPr id="44" name="Picture 44">
            <a:extLst>
              <a:ext uri="{FF2B5EF4-FFF2-40B4-BE49-F238E27FC236}">
                <a16:creationId xmlns:a16="http://schemas.microsoft.com/office/drawing/2014/main" id="{53CEEB53-E12A-423E-AAF4-66059A1CF2EA}"/>
              </a:ext>
            </a:extLst>
          </p:cNvPr>
          <p:cNvPicPr>
            <a:picLocks noChangeAspect="1"/>
          </p:cNvPicPr>
          <p:nvPr/>
        </p:nvPicPr>
        <p:blipFill>
          <a:blip r:embed="rId7"/>
          <a:stretch>
            <a:fillRect/>
          </a:stretch>
        </p:blipFill>
        <p:spPr>
          <a:xfrm>
            <a:off x="7163335" y="5620695"/>
            <a:ext cx="566271" cy="243691"/>
          </a:xfrm>
          <a:prstGeom prst="rect">
            <a:avLst/>
          </a:prstGeom>
        </p:spPr>
      </p:pic>
      <p:pic>
        <p:nvPicPr>
          <p:cNvPr id="56" name="Picture 133" descr="A close up of a logo&#10;&#10;Description automatically generated">
            <a:extLst>
              <a:ext uri="{FF2B5EF4-FFF2-40B4-BE49-F238E27FC236}">
                <a16:creationId xmlns:a16="http://schemas.microsoft.com/office/drawing/2014/main" id="{22BD8CEA-917F-40EE-B98C-1F621C883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77614" y="3892323"/>
            <a:ext cx="603806" cy="156990"/>
          </a:xfrm>
          <a:prstGeom prst="rect">
            <a:avLst/>
          </a:prstGeom>
        </p:spPr>
      </p:pic>
      <p:pic>
        <p:nvPicPr>
          <p:cNvPr id="61" name="Picture 136" descr="A picture containing fan, device&#10;&#10;Description automatically generated">
            <a:extLst>
              <a:ext uri="{FF2B5EF4-FFF2-40B4-BE49-F238E27FC236}">
                <a16:creationId xmlns:a16="http://schemas.microsoft.com/office/drawing/2014/main" id="{3DD5A194-7790-4DED-AE99-335347B9DC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9141" y="3247020"/>
            <a:ext cx="307520" cy="320333"/>
          </a:xfrm>
          <a:prstGeom prst="rect">
            <a:avLst/>
          </a:prstGeom>
        </p:spPr>
      </p:pic>
      <p:sp>
        <p:nvSpPr>
          <p:cNvPr id="76" name="ZoneTexte 75">
            <a:extLst>
              <a:ext uri="{FF2B5EF4-FFF2-40B4-BE49-F238E27FC236}">
                <a16:creationId xmlns:a16="http://schemas.microsoft.com/office/drawing/2014/main" id="{724484EF-64B9-4C68-B83E-BB3F7506DDD8}"/>
              </a:ext>
            </a:extLst>
          </p:cNvPr>
          <p:cNvSpPr txBox="1"/>
          <p:nvPr/>
        </p:nvSpPr>
        <p:spPr>
          <a:xfrm>
            <a:off x="7723287" y="3170540"/>
            <a:ext cx="1678953" cy="553998"/>
          </a:xfrm>
          <a:prstGeom prst="rect">
            <a:avLst/>
          </a:prstGeom>
          <a:noFill/>
        </p:spPr>
        <p:txBody>
          <a:bodyPr wrap="square" rtlCol="0">
            <a:spAutoFit/>
          </a:bodyPr>
          <a:lstStyle/>
          <a:p>
            <a:r>
              <a:rPr lang="en-US" sz="1000">
                <a:latin typeface="+mj-lt"/>
              </a:rPr>
              <a:t>CGP offering wealth management, health and life insurance </a:t>
            </a:r>
          </a:p>
        </p:txBody>
      </p:sp>
      <p:sp>
        <p:nvSpPr>
          <p:cNvPr id="83" name="Rectangle 82">
            <a:extLst>
              <a:ext uri="{FF2B5EF4-FFF2-40B4-BE49-F238E27FC236}">
                <a16:creationId xmlns:a16="http://schemas.microsoft.com/office/drawing/2014/main" id="{61608547-CDCA-40C1-9B34-B595A8FB35E0}"/>
              </a:ext>
            </a:extLst>
          </p:cNvPr>
          <p:cNvSpPr/>
          <p:nvPr/>
        </p:nvSpPr>
        <p:spPr bwMode="auto">
          <a:xfrm>
            <a:off x="7770897" y="4898475"/>
            <a:ext cx="1875526" cy="655622"/>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defTabSz="990546" fontAlgn="auto">
              <a:spcBef>
                <a:spcPts val="0"/>
              </a:spcBef>
              <a:spcAft>
                <a:spcPts val="0"/>
              </a:spcAft>
            </a:pPr>
            <a:r>
              <a:rPr lang="en-US" sz="1000">
                <a:latin typeface="+mj-lt"/>
                <a:ea typeface="Verdana" panose="020B0604030504040204" pitchFamily="34" charset="0"/>
                <a:cs typeface="+mn-cs"/>
              </a:rPr>
              <a:t>B2C mass market platform (robot advisor), created in 2014</a:t>
            </a:r>
          </a:p>
        </p:txBody>
      </p:sp>
      <p:sp>
        <p:nvSpPr>
          <p:cNvPr id="84" name="Rectangle 83">
            <a:extLst>
              <a:ext uri="{FF2B5EF4-FFF2-40B4-BE49-F238E27FC236}">
                <a16:creationId xmlns:a16="http://schemas.microsoft.com/office/drawing/2014/main" id="{4D6E857E-3E65-40AA-8EC2-D074B2D34CC7}"/>
              </a:ext>
            </a:extLst>
          </p:cNvPr>
          <p:cNvSpPr/>
          <p:nvPr/>
        </p:nvSpPr>
        <p:spPr bwMode="auto">
          <a:xfrm>
            <a:off x="7770894" y="5498094"/>
            <a:ext cx="1818430" cy="655622"/>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defTabSz="990546" fontAlgn="auto">
              <a:spcBef>
                <a:spcPts val="0"/>
              </a:spcBef>
              <a:spcAft>
                <a:spcPts val="0"/>
              </a:spcAft>
            </a:pPr>
            <a:r>
              <a:rPr lang="en-US" sz="1000">
                <a:latin typeface="+mj-lt"/>
                <a:ea typeface="Verdana" panose="020B0604030504040204" pitchFamily="34" charset="0"/>
                <a:cs typeface="+mn-cs"/>
              </a:rPr>
              <a:t>App for small investments (directly taken from day to day expenses), launched in 2019</a:t>
            </a:r>
          </a:p>
        </p:txBody>
      </p:sp>
      <p:sp>
        <p:nvSpPr>
          <p:cNvPr id="85" name="ZoneTexte 84">
            <a:extLst>
              <a:ext uri="{FF2B5EF4-FFF2-40B4-BE49-F238E27FC236}">
                <a16:creationId xmlns:a16="http://schemas.microsoft.com/office/drawing/2014/main" id="{B05CA333-ADFF-49F9-AD3F-B71B9D0EDA34}"/>
              </a:ext>
            </a:extLst>
          </p:cNvPr>
          <p:cNvSpPr txBox="1"/>
          <p:nvPr/>
        </p:nvSpPr>
        <p:spPr>
          <a:xfrm>
            <a:off x="7723287" y="3813068"/>
            <a:ext cx="1499222" cy="400110"/>
          </a:xfrm>
          <a:prstGeom prst="rect">
            <a:avLst/>
          </a:prstGeom>
          <a:noFill/>
        </p:spPr>
        <p:txBody>
          <a:bodyPr wrap="square" rtlCol="0">
            <a:spAutoFit/>
          </a:bodyPr>
          <a:lstStyle/>
          <a:p>
            <a:r>
              <a:rPr lang="en-US" sz="1000">
                <a:latin typeface="+mj-lt"/>
              </a:rPr>
              <a:t>Retail bank offering wealth management</a:t>
            </a:r>
          </a:p>
        </p:txBody>
      </p:sp>
    </p:spTree>
    <p:extLst>
      <p:ext uri="{BB962C8B-B14F-4D97-AF65-F5344CB8AC3E}">
        <p14:creationId xmlns:p14="http://schemas.microsoft.com/office/powerpoint/2010/main" val="600925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a:latin typeface="+mn-lt"/>
              </a:rPr>
              <a:t>The</a:t>
            </a:r>
            <a:r>
              <a:rPr lang="en-US" sz="1300">
                <a:solidFill>
                  <a:srgbClr val="009DB0"/>
                </a:solidFill>
                <a:latin typeface="+mn-lt"/>
              </a:rPr>
              <a:t> conversion phase of the customer journey </a:t>
            </a:r>
            <a:r>
              <a:rPr lang="en-US" sz="1300">
                <a:latin typeface="+mn-lt"/>
              </a:rPr>
              <a:t>requires</a:t>
            </a:r>
            <a:r>
              <a:rPr lang="en-US" sz="1300">
                <a:solidFill>
                  <a:srgbClr val="009DB0"/>
                </a:solidFill>
                <a:latin typeface="+mn-lt"/>
              </a:rPr>
              <a:t> </a:t>
            </a:r>
            <a:r>
              <a:rPr lang="en-US" sz="1300">
                <a:latin typeface="+mn-lt"/>
              </a:rPr>
              <a:t>the</a:t>
            </a:r>
            <a:r>
              <a:rPr lang="en-US" sz="1300">
                <a:solidFill>
                  <a:srgbClr val="009DB0"/>
                </a:solidFill>
                <a:latin typeface="+mn-lt"/>
              </a:rPr>
              <a:t> collection </a:t>
            </a:r>
            <a:r>
              <a:rPr lang="en-US" sz="1300">
                <a:latin typeface="+mn-lt"/>
              </a:rPr>
              <a:t>and</a:t>
            </a:r>
            <a:r>
              <a:rPr lang="en-US" sz="1300">
                <a:solidFill>
                  <a:srgbClr val="009DB0"/>
                </a:solidFill>
                <a:latin typeface="+mn-lt"/>
              </a:rPr>
              <a:t> processing </a:t>
            </a:r>
            <a:r>
              <a:rPr lang="en-US" sz="1300">
                <a:latin typeface="+mn-lt"/>
              </a:rPr>
              <a:t>of</a:t>
            </a:r>
            <a:r>
              <a:rPr lang="en-US" sz="1300">
                <a:solidFill>
                  <a:srgbClr val="009DB0"/>
                </a:solidFill>
                <a:latin typeface="+mn-lt"/>
              </a:rPr>
              <a:t> </a:t>
            </a:r>
            <a:r>
              <a:rPr lang="en-US" sz="1300">
                <a:latin typeface="+mn-lt"/>
              </a:rPr>
              <a:t>numerous</a:t>
            </a:r>
            <a:r>
              <a:rPr lang="en-US" sz="1300">
                <a:solidFill>
                  <a:srgbClr val="009DB0"/>
                </a:solidFill>
                <a:latin typeface="+mn-lt"/>
              </a:rPr>
              <a:t> administrative documents </a:t>
            </a:r>
            <a:r>
              <a:rPr lang="en-US" sz="1300">
                <a:latin typeface="+mn-lt"/>
              </a:rPr>
              <a:t>necessary</a:t>
            </a:r>
            <a:r>
              <a:rPr lang="en-US" sz="1300">
                <a:solidFill>
                  <a:srgbClr val="009DB0"/>
                </a:solidFill>
                <a:latin typeface="+mn-lt"/>
              </a:rPr>
              <a:t> </a:t>
            </a:r>
            <a:r>
              <a:rPr lang="en-US" sz="1300">
                <a:latin typeface="+mn-lt"/>
              </a:rPr>
              <a:t>for</a:t>
            </a:r>
            <a:r>
              <a:rPr lang="en-US" sz="1300">
                <a:solidFill>
                  <a:srgbClr val="009DB0"/>
                </a:solidFill>
                <a:latin typeface="+mn-lt"/>
              </a:rPr>
              <a:t> compliance</a:t>
            </a:r>
          </a:p>
        </p:txBody>
      </p:sp>
      <p:cxnSp>
        <p:nvCxnSpPr>
          <p:cNvPr id="132" name="Straight Connector 5">
            <a:extLst>
              <a:ext uri="{FF2B5EF4-FFF2-40B4-BE49-F238E27FC236}">
                <a16:creationId xmlns:a16="http://schemas.microsoft.com/office/drawing/2014/main" id="{C9DA2EE1-2382-486D-AEA7-1BED2FCA34D5}"/>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84" name="TextBox 10">
            <a:extLst>
              <a:ext uri="{FF2B5EF4-FFF2-40B4-BE49-F238E27FC236}">
                <a16:creationId xmlns:a16="http://schemas.microsoft.com/office/drawing/2014/main" id="{39ED6A47-38E8-441F-BF3D-7F9BED49F243}"/>
              </a:ext>
            </a:extLst>
          </p:cNvPr>
          <p:cNvSpPr txBox="1"/>
          <p:nvPr/>
        </p:nvSpPr>
        <p:spPr>
          <a:xfrm>
            <a:off x="2500689" y="731453"/>
            <a:ext cx="4619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Main steps in the customers’ journey</a:t>
            </a:r>
          </a:p>
        </p:txBody>
      </p:sp>
      <p:sp>
        <p:nvSpPr>
          <p:cNvPr id="451" name="Espace réservé du texte 2">
            <a:extLst>
              <a:ext uri="{FF2B5EF4-FFF2-40B4-BE49-F238E27FC236}">
                <a16:creationId xmlns:a16="http://schemas.microsoft.com/office/drawing/2014/main" id="{6F909A8D-CC24-405A-84BF-C99AC018281D}"/>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
        <p:nvSpPr>
          <p:cNvPr id="156" name="Flèche : chevron 155">
            <a:extLst>
              <a:ext uri="{FF2B5EF4-FFF2-40B4-BE49-F238E27FC236}">
                <a16:creationId xmlns:a16="http://schemas.microsoft.com/office/drawing/2014/main" id="{39785ADD-3770-4184-8FE8-4C42174D775B}"/>
              </a:ext>
            </a:extLst>
          </p:cNvPr>
          <p:cNvSpPr/>
          <p:nvPr/>
        </p:nvSpPr>
        <p:spPr>
          <a:xfrm>
            <a:off x="2177948"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exchanges with the CGP</a:t>
            </a:r>
          </a:p>
        </p:txBody>
      </p:sp>
      <p:sp>
        <p:nvSpPr>
          <p:cNvPr id="159" name="Flèche : chevron 158">
            <a:extLst>
              <a:ext uri="{FF2B5EF4-FFF2-40B4-BE49-F238E27FC236}">
                <a16:creationId xmlns:a16="http://schemas.microsoft.com/office/drawing/2014/main" id="{007AFA8B-CD9A-4517-826A-FDA989F56A4E}"/>
              </a:ext>
            </a:extLst>
          </p:cNvPr>
          <p:cNvSpPr/>
          <p:nvPr/>
        </p:nvSpPr>
        <p:spPr>
          <a:xfrm>
            <a:off x="4650252"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Contract signature and first operations</a:t>
            </a:r>
          </a:p>
        </p:txBody>
      </p:sp>
      <p:sp>
        <p:nvSpPr>
          <p:cNvPr id="160" name="Flèche : chevron 159">
            <a:extLst>
              <a:ext uri="{FF2B5EF4-FFF2-40B4-BE49-F238E27FC236}">
                <a16:creationId xmlns:a16="http://schemas.microsoft.com/office/drawing/2014/main" id="{4D8193D0-2894-4473-80E1-08F95C13F116}"/>
              </a:ext>
            </a:extLst>
          </p:cNvPr>
          <p:cNvSpPr/>
          <p:nvPr/>
        </p:nvSpPr>
        <p:spPr>
          <a:xfrm>
            <a:off x="5887260"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Asset management follow-up</a:t>
            </a:r>
          </a:p>
        </p:txBody>
      </p:sp>
      <p:sp>
        <p:nvSpPr>
          <p:cNvPr id="155" name="Flèche : pentagone 154">
            <a:extLst>
              <a:ext uri="{FF2B5EF4-FFF2-40B4-BE49-F238E27FC236}">
                <a16:creationId xmlns:a16="http://schemas.microsoft.com/office/drawing/2014/main" id="{9603A7CD-974B-4956-B538-A9D18F28199B}"/>
              </a:ext>
            </a:extLst>
          </p:cNvPr>
          <p:cNvSpPr/>
          <p:nvPr/>
        </p:nvSpPr>
        <p:spPr>
          <a:xfrm>
            <a:off x="940942" y="1320248"/>
            <a:ext cx="1404000" cy="424224"/>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Information query</a:t>
            </a:r>
          </a:p>
        </p:txBody>
      </p:sp>
      <p:sp>
        <p:nvSpPr>
          <p:cNvPr id="161" name="Flèche : chevron 160">
            <a:extLst>
              <a:ext uri="{FF2B5EF4-FFF2-40B4-BE49-F238E27FC236}">
                <a16:creationId xmlns:a16="http://schemas.microsoft.com/office/drawing/2014/main" id="{32A170AF-FAEA-47A9-9915-278A4C4EB78C}"/>
              </a:ext>
            </a:extLst>
          </p:cNvPr>
          <p:cNvSpPr/>
          <p:nvPr/>
        </p:nvSpPr>
        <p:spPr>
          <a:xfrm>
            <a:off x="7123412"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Arbitration of the patrimonial strategy</a:t>
            </a:r>
          </a:p>
        </p:txBody>
      </p:sp>
      <p:sp>
        <p:nvSpPr>
          <p:cNvPr id="162" name="Flèche : chevron 161">
            <a:extLst>
              <a:ext uri="{FF2B5EF4-FFF2-40B4-BE49-F238E27FC236}">
                <a16:creationId xmlns:a16="http://schemas.microsoft.com/office/drawing/2014/main" id="{168EC3D9-3DAF-4BBA-BDA7-5C06A647CE92}"/>
              </a:ext>
            </a:extLst>
          </p:cNvPr>
          <p:cNvSpPr/>
          <p:nvPr/>
        </p:nvSpPr>
        <p:spPr>
          <a:xfrm>
            <a:off x="8359564"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End of the relationship with the CGP</a:t>
            </a:r>
          </a:p>
        </p:txBody>
      </p:sp>
      <p:sp>
        <p:nvSpPr>
          <p:cNvPr id="157" name="Flèche : chevron 156">
            <a:extLst>
              <a:ext uri="{FF2B5EF4-FFF2-40B4-BE49-F238E27FC236}">
                <a16:creationId xmlns:a16="http://schemas.microsoft.com/office/drawing/2014/main" id="{7F6B48F6-ECAE-4587-A3CC-EAA8AEE224C0}"/>
              </a:ext>
            </a:extLst>
          </p:cNvPr>
          <p:cNvSpPr/>
          <p:nvPr/>
        </p:nvSpPr>
        <p:spPr>
          <a:xfrm>
            <a:off x="3414100"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appointment</a:t>
            </a:r>
          </a:p>
        </p:txBody>
      </p:sp>
      <p:sp>
        <p:nvSpPr>
          <p:cNvPr id="492" name="Flèche : pentagone 154">
            <a:extLst>
              <a:ext uri="{FF2B5EF4-FFF2-40B4-BE49-F238E27FC236}">
                <a16:creationId xmlns:a16="http://schemas.microsoft.com/office/drawing/2014/main" id="{70BDE817-23C3-4A1B-8315-735E553ECAE6}"/>
              </a:ext>
            </a:extLst>
          </p:cNvPr>
          <p:cNvSpPr/>
          <p:nvPr/>
        </p:nvSpPr>
        <p:spPr>
          <a:xfrm>
            <a:off x="940942" y="1091532"/>
            <a:ext cx="2473158"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494" name="Flèche : chevron 155">
            <a:extLst>
              <a:ext uri="{FF2B5EF4-FFF2-40B4-BE49-F238E27FC236}">
                <a16:creationId xmlns:a16="http://schemas.microsoft.com/office/drawing/2014/main" id="{9FD98854-802E-416C-82EE-00679429717F}"/>
              </a:ext>
            </a:extLst>
          </p:cNvPr>
          <p:cNvSpPr/>
          <p:nvPr/>
        </p:nvSpPr>
        <p:spPr>
          <a:xfrm>
            <a:off x="3414100" y="1094959"/>
            <a:ext cx="2473158"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496" name="Flèche : chevron 155">
            <a:extLst>
              <a:ext uri="{FF2B5EF4-FFF2-40B4-BE49-F238E27FC236}">
                <a16:creationId xmlns:a16="http://schemas.microsoft.com/office/drawing/2014/main" id="{F5424B28-7DCF-428A-9A82-F57FBCAC5FD7}"/>
              </a:ext>
            </a:extLst>
          </p:cNvPr>
          <p:cNvSpPr/>
          <p:nvPr/>
        </p:nvSpPr>
        <p:spPr>
          <a:xfrm>
            <a:off x="5887258" y="1094959"/>
            <a:ext cx="387630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pic>
        <p:nvPicPr>
          <p:cNvPr id="498" name="Graphic 497">
            <a:extLst>
              <a:ext uri="{FF2B5EF4-FFF2-40B4-BE49-F238E27FC236}">
                <a16:creationId xmlns:a16="http://schemas.microsoft.com/office/drawing/2014/main" id="{339CBCA7-2FE2-4088-9A1F-D62DA091ABD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021484" y="1092398"/>
            <a:ext cx="173536" cy="179913"/>
          </a:xfrm>
          <a:prstGeom prst="rect">
            <a:avLst/>
          </a:prstGeom>
        </p:spPr>
      </p:pic>
      <p:pic>
        <p:nvPicPr>
          <p:cNvPr id="500" name="Graphic 499">
            <a:extLst>
              <a:ext uri="{FF2B5EF4-FFF2-40B4-BE49-F238E27FC236}">
                <a16:creationId xmlns:a16="http://schemas.microsoft.com/office/drawing/2014/main" id="{F41A6305-4100-4757-8D10-5D357EFF79F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536362" y="1099147"/>
            <a:ext cx="164753" cy="166414"/>
          </a:xfrm>
          <a:prstGeom prst="rect">
            <a:avLst/>
          </a:prstGeom>
        </p:spPr>
      </p:pic>
      <p:pic>
        <p:nvPicPr>
          <p:cNvPr id="502" name="Graphic 501">
            <a:extLst>
              <a:ext uri="{FF2B5EF4-FFF2-40B4-BE49-F238E27FC236}">
                <a16:creationId xmlns:a16="http://schemas.microsoft.com/office/drawing/2014/main" id="{E9F1704E-7790-4E78-8A3C-826D43BB9E3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960351" y="1091072"/>
            <a:ext cx="188925" cy="182565"/>
          </a:xfrm>
          <a:prstGeom prst="rect">
            <a:avLst/>
          </a:prstGeom>
        </p:spPr>
      </p:pic>
      <p:sp>
        <p:nvSpPr>
          <p:cNvPr id="509" name="Rectangle 508">
            <a:extLst>
              <a:ext uri="{FF2B5EF4-FFF2-40B4-BE49-F238E27FC236}">
                <a16:creationId xmlns:a16="http://schemas.microsoft.com/office/drawing/2014/main" id="{F15F96D3-1977-45A0-81A5-29223A61C076}"/>
              </a:ext>
            </a:extLst>
          </p:cNvPr>
          <p:cNvSpPr/>
          <p:nvPr/>
        </p:nvSpPr>
        <p:spPr>
          <a:xfrm>
            <a:off x="142437" y="1249262"/>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8" name="Rectangle 7">
            <a:extLst>
              <a:ext uri="{FF2B5EF4-FFF2-40B4-BE49-F238E27FC236}">
                <a16:creationId xmlns:a16="http://schemas.microsoft.com/office/drawing/2014/main" id="{842FB927-20B3-4347-8753-1C3183331004}"/>
              </a:ext>
            </a:extLst>
          </p:cNvPr>
          <p:cNvSpPr/>
          <p:nvPr/>
        </p:nvSpPr>
        <p:spPr>
          <a:xfrm>
            <a:off x="918268"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The prospect contacts the CGP via a form </a:t>
            </a:r>
          </a:p>
        </p:txBody>
      </p:sp>
      <p:sp>
        <p:nvSpPr>
          <p:cNvPr id="233" name="Rectangle 232">
            <a:extLst>
              <a:ext uri="{FF2B5EF4-FFF2-40B4-BE49-F238E27FC236}">
                <a16:creationId xmlns:a16="http://schemas.microsoft.com/office/drawing/2014/main" id="{8AC4EB5E-4DD6-4F0B-AD5D-1F8E9DEAA7D2}"/>
              </a:ext>
            </a:extLst>
          </p:cNvPr>
          <p:cNvSpPr/>
          <p:nvPr/>
        </p:nvSpPr>
        <p:spPr>
          <a:xfrm>
            <a:off x="3436774"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Contact document</a:t>
            </a:r>
          </a:p>
        </p:txBody>
      </p:sp>
      <p:sp>
        <p:nvSpPr>
          <p:cNvPr id="234" name="Rectangle 233">
            <a:extLst>
              <a:ext uri="{FF2B5EF4-FFF2-40B4-BE49-F238E27FC236}">
                <a16:creationId xmlns:a16="http://schemas.microsoft.com/office/drawing/2014/main" id="{E6BF9031-37A5-42E5-9AA3-9CA7E0431CB2}"/>
              </a:ext>
            </a:extLst>
          </p:cNvPr>
          <p:cNvSpPr/>
          <p:nvPr/>
        </p:nvSpPr>
        <p:spPr>
          <a:xfrm>
            <a:off x="3436774" y="259974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Mission statement</a:t>
            </a:r>
          </a:p>
        </p:txBody>
      </p:sp>
      <p:sp>
        <p:nvSpPr>
          <p:cNvPr id="235" name="Rectangle 234">
            <a:extLst>
              <a:ext uri="{FF2B5EF4-FFF2-40B4-BE49-F238E27FC236}">
                <a16:creationId xmlns:a16="http://schemas.microsoft.com/office/drawing/2014/main" id="{13D8CE98-8F6B-445B-96D6-852EA159003A}"/>
              </a:ext>
            </a:extLst>
          </p:cNvPr>
          <p:cNvSpPr/>
          <p:nvPr/>
        </p:nvSpPr>
        <p:spPr>
          <a:xfrm>
            <a:off x="3436774" y="3317813"/>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GDPR consent letter</a:t>
            </a:r>
          </a:p>
        </p:txBody>
      </p:sp>
      <p:sp>
        <p:nvSpPr>
          <p:cNvPr id="236" name="Rectangle 235">
            <a:extLst>
              <a:ext uri="{FF2B5EF4-FFF2-40B4-BE49-F238E27FC236}">
                <a16:creationId xmlns:a16="http://schemas.microsoft.com/office/drawing/2014/main" id="{BDC2FE54-D6DB-472A-AC29-CCBFE3A47CEF}"/>
              </a:ext>
            </a:extLst>
          </p:cNvPr>
          <p:cNvSpPr/>
          <p:nvPr/>
        </p:nvSpPr>
        <p:spPr>
          <a:xfrm>
            <a:off x="3436774" y="4753951"/>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Presentation of the patrimonial assessment</a:t>
            </a:r>
          </a:p>
        </p:txBody>
      </p:sp>
      <p:sp>
        <p:nvSpPr>
          <p:cNvPr id="237" name="Rectangle 236">
            <a:extLst>
              <a:ext uri="{FF2B5EF4-FFF2-40B4-BE49-F238E27FC236}">
                <a16:creationId xmlns:a16="http://schemas.microsoft.com/office/drawing/2014/main" id="{4D7437AD-FC6B-4525-A2BA-66A3042E67E8}"/>
              </a:ext>
            </a:extLst>
          </p:cNvPr>
          <p:cNvSpPr/>
          <p:nvPr/>
        </p:nvSpPr>
        <p:spPr>
          <a:xfrm>
            <a:off x="4056252" y="5472020"/>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Creation of an </a:t>
            </a:r>
            <a:r>
              <a:rPr lang="en-US" sz="900" err="1">
                <a:solidFill>
                  <a:schemeClr val="tx1"/>
                </a:solidFill>
              </a:rPr>
              <a:t>intuitu</a:t>
            </a:r>
            <a:r>
              <a:rPr lang="en-US" sz="900">
                <a:solidFill>
                  <a:schemeClr val="tx1"/>
                </a:solidFill>
              </a:rPr>
              <a:t> personae</a:t>
            </a:r>
          </a:p>
        </p:txBody>
      </p:sp>
      <p:sp>
        <p:nvSpPr>
          <p:cNvPr id="238" name="Rectangle 237">
            <a:extLst>
              <a:ext uri="{FF2B5EF4-FFF2-40B4-BE49-F238E27FC236}">
                <a16:creationId xmlns:a16="http://schemas.microsoft.com/office/drawing/2014/main" id="{B548EAAF-E8AE-432D-8DF9-2B704DBD675E}"/>
              </a:ext>
            </a:extLst>
          </p:cNvPr>
          <p:cNvSpPr/>
          <p:nvPr/>
        </p:nvSpPr>
        <p:spPr>
          <a:xfrm>
            <a:off x="4699258" y="3317813"/>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Offer acceptance and signature</a:t>
            </a:r>
          </a:p>
        </p:txBody>
      </p:sp>
      <p:sp>
        <p:nvSpPr>
          <p:cNvPr id="239" name="Rectangle 238">
            <a:extLst>
              <a:ext uri="{FF2B5EF4-FFF2-40B4-BE49-F238E27FC236}">
                <a16:creationId xmlns:a16="http://schemas.microsoft.com/office/drawing/2014/main" id="{C4B93170-4C3A-4253-B97C-8ED015D8BE7D}"/>
              </a:ext>
            </a:extLst>
          </p:cNvPr>
          <p:cNvSpPr/>
          <p:nvPr/>
        </p:nvSpPr>
        <p:spPr>
          <a:xfrm>
            <a:off x="4699258" y="4035882"/>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Recovery of contracts at Harvest /</a:t>
            </a:r>
            <a:r>
              <a:rPr lang="en-US" sz="900" err="1">
                <a:solidFill>
                  <a:schemeClr val="tx1"/>
                </a:solidFill>
              </a:rPr>
              <a:t>Manymore</a:t>
            </a:r>
            <a:endParaRPr lang="en-US" sz="900">
              <a:solidFill>
                <a:schemeClr val="tx1"/>
              </a:solidFill>
            </a:endParaRPr>
          </a:p>
        </p:txBody>
      </p:sp>
      <p:sp>
        <p:nvSpPr>
          <p:cNvPr id="240" name="Rectangle 239">
            <a:extLst>
              <a:ext uri="{FF2B5EF4-FFF2-40B4-BE49-F238E27FC236}">
                <a16:creationId xmlns:a16="http://schemas.microsoft.com/office/drawing/2014/main" id="{63C9FE00-3A75-4B7C-8D3B-8A8D70AC703C}"/>
              </a:ext>
            </a:extLst>
          </p:cNvPr>
          <p:cNvSpPr/>
          <p:nvPr/>
        </p:nvSpPr>
        <p:spPr>
          <a:xfrm>
            <a:off x="4699258" y="4753951"/>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a:solidFill>
                  <a:schemeClr val="tx1"/>
                </a:solidFill>
              </a:rPr>
              <a:t>Registration of the CGP on supplier platforms or extranets</a:t>
            </a:r>
          </a:p>
        </p:txBody>
      </p:sp>
      <p:sp>
        <p:nvSpPr>
          <p:cNvPr id="241" name="Rectangle 240">
            <a:extLst>
              <a:ext uri="{FF2B5EF4-FFF2-40B4-BE49-F238E27FC236}">
                <a16:creationId xmlns:a16="http://schemas.microsoft.com/office/drawing/2014/main" id="{297CD4DB-3A33-46C3-B964-8E7BF2B96D70}"/>
              </a:ext>
            </a:extLst>
          </p:cNvPr>
          <p:cNvSpPr/>
          <p:nvPr/>
        </p:nvSpPr>
        <p:spPr>
          <a:xfrm>
            <a:off x="5961742" y="259974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Concierge service</a:t>
            </a:r>
          </a:p>
        </p:txBody>
      </p:sp>
      <p:sp>
        <p:nvSpPr>
          <p:cNvPr id="242" name="Rectangle 241">
            <a:extLst>
              <a:ext uri="{FF2B5EF4-FFF2-40B4-BE49-F238E27FC236}">
                <a16:creationId xmlns:a16="http://schemas.microsoft.com/office/drawing/2014/main" id="{F606476D-DB66-424C-BBCE-996A5B629B4B}"/>
              </a:ext>
            </a:extLst>
          </p:cNvPr>
          <p:cNvSpPr/>
          <p:nvPr/>
        </p:nvSpPr>
        <p:spPr>
          <a:xfrm>
            <a:off x="5961742"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lnSpc>
                <a:spcPts val="900"/>
              </a:lnSpc>
            </a:pPr>
            <a:r>
              <a:rPr lang="en-US" sz="900">
                <a:solidFill>
                  <a:schemeClr val="tx1"/>
                </a:solidFill>
              </a:rPr>
              <a:t>Aggregation under Harvest/</a:t>
            </a:r>
            <a:r>
              <a:rPr lang="en-US" sz="900" err="1">
                <a:solidFill>
                  <a:schemeClr val="tx1"/>
                </a:solidFill>
              </a:rPr>
              <a:t>Manymore</a:t>
            </a:r>
            <a:r>
              <a:rPr lang="en-US" sz="900">
                <a:solidFill>
                  <a:schemeClr val="tx1"/>
                </a:solidFill>
              </a:rPr>
              <a:t> then presentation of a synthesis to the client</a:t>
            </a:r>
          </a:p>
        </p:txBody>
      </p:sp>
      <p:sp>
        <p:nvSpPr>
          <p:cNvPr id="244" name="Rectangle 243">
            <a:extLst>
              <a:ext uri="{FF2B5EF4-FFF2-40B4-BE49-F238E27FC236}">
                <a16:creationId xmlns:a16="http://schemas.microsoft.com/office/drawing/2014/main" id="{4259AA0E-E2AF-4887-A8BA-832720454588}"/>
              </a:ext>
            </a:extLst>
          </p:cNvPr>
          <p:cNvSpPr/>
          <p:nvPr/>
        </p:nvSpPr>
        <p:spPr>
          <a:xfrm>
            <a:off x="7224226"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Carrying out arbitration</a:t>
            </a:r>
          </a:p>
        </p:txBody>
      </p:sp>
      <p:sp>
        <p:nvSpPr>
          <p:cNvPr id="246" name="Rectangle 245">
            <a:extLst>
              <a:ext uri="{FF2B5EF4-FFF2-40B4-BE49-F238E27FC236}">
                <a16:creationId xmlns:a16="http://schemas.microsoft.com/office/drawing/2014/main" id="{422A356B-FCEB-4813-A1D8-8D149782903E}"/>
              </a:ext>
            </a:extLst>
          </p:cNvPr>
          <p:cNvSpPr/>
          <p:nvPr/>
        </p:nvSpPr>
        <p:spPr>
          <a:xfrm>
            <a:off x="8486710"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Migration of contracts to another CGP</a:t>
            </a:r>
          </a:p>
        </p:txBody>
      </p:sp>
      <p:sp>
        <p:nvSpPr>
          <p:cNvPr id="231" name="Rectangle 230">
            <a:extLst>
              <a:ext uri="{FF2B5EF4-FFF2-40B4-BE49-F238E27FC236}">
                <a16:creationId xmlns:a16="http://schemas.microsoft.com/office/drawing/2014/main" id="{AC05EC82-802E-42E6-A6B9-5A21C2B963D9}"/>
              </a:ext>
            </a:extLst>
          </p:cNvPr>
          <p:cNvSpPr/>
          <p:nvPr/>
        </p:nvSpPr>
        <p:spPr>
          <a:xfrm>
            <a:off x="2177521"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Information Request Document</a:t>
            </a:r>
          </a:p>
        </p:txBody>
      </p:sp>
      <p:sp>
        <p:nvSpPr>
          <p:cNvPr id="232" name="Rectangle 231">
            <a:extLst>
              <a:ext uri="{FF2B5EF4-FFF2-40B4-BE49-F238E27FC236}">
                <a16:creationId xmlns:a16="http://schemas.microsoft.com/office/drawing/2014/main" id="{3622F0B4-38B1-454F-8DC4-FDE9F0DB49D9}"/>
              </a:ext>
            </a:extLst>
          </p:cNvPr>
          <p:cNvSpPr/>
          <p:nvPr/>
        </p:nvSpPr>
        <p:spPr>
          <a:xfrm>
            <a:off x="2177521" y="259974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Commercial brochure</a:t>
            </a:r>
          </a:p>
        </p:txBody>
      </p:sp>
      <p:sp>
        <p:nvSpPr>
          <p:cNvPr id="247" name="Rectangle 246">
            <a:extLst>
              <a:ext uri="{FF2B5EF4-FFF2-40B4-BE49-F238E27FC236}">
                <a16:creationId xmlns:a16="http://schemas.microsoft.com/office/drawing/2014/main" id="{96E1973D-45FD-4A5E-8BA3-B7FE51101875}"/>
              </a:ext>
            </a:extLst>
          </p:cNvPr>
          <p:cNvSpPr/>
          <p:nvPr/>
        </p:nvSpPr>
        <p:spPr>
          <a:xfrm>
            <a:off x="3436774" y="4035882"/>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ts val="900"/>
              </a:lnSpc>
            </a:pPr>
            <a:r>
              <a:rPr lang="en-US" sz="900">
                <a:solidFill>
                  <a:schemeClr val="tx1"/>
                </a:solidFill>
              </a:rPr>
              <a:t>Sharing of all the documents required for the patrimonial assessment</a:t>
            </a:r>
          </a:p>
        </p:txBody>
      </p:sp>
      <p:sp>
        <p:nvSpPr>
          <p:cNvPr id="248" name="Rectangle 247">
            <a:extLst>
              <a:ext uri="{FF2B5EF4-FFF2-40B4-BE49-F238E27FC236}">
                <a16:creationId xmlns:a16="http://schemas.microsoft.com/office/drawing/2014/main" id="{755E5687-BA61-4B85-98B3-DBA4CE59469D}"/>
              </a:ext>
            </a:extLst>
          </p:cNvPr>
          <p:cNvSpPr/>
          <p:nvPr/>
        </p:nvSpPr>
        <p:spPr>
          <a:xfrm>
            <a:off x="4699258" y="259974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Information on the product's functioning</a:t>
            </a:r>
          </a:p>
        </p:txBody>
      </p:sp>
      <p:sp>
        <p:nvSpPr>
          <p:cNvPr id="254" name="Rectangle 253">
            <a:extLst>
              <a:ext uri="{FF2B5EF4-FFF2-40B4-BE49-F238E27FC236}">
                <a16:creationId xmlns:a16="http://schemas.microsoft.com/office/drawing/2014/main" id="{C12D8978-5488-45D7-86F2-1A9A5457828C}"/>
              </a:ext>
            </a:extLst>
          </p:cNvPr>
          <p:cNvSpPr/>
          <p:nvPr/>
        </p:nvSpPr>
        <p:spPr>
          <a:xfrm>
            <a:off x="4699258" y="188167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Portfolio simulation</a:t>
            </a:r>
          </a:p>
        </p:txBody>
      </p:sp>
      <p:sp>
        <p:nvSpPr>
          <p:cNvPr id="256" name="Rectangle 255">
            <a:extLst>
              <a:ext uri="{FF2B5EF4-FFF2-40B4-BE49-F238E27FC236}">
                <a16:creationId xmlns:a16="http://schemas.microsoft.com/office/drawing/2014/main" id="{E4E63578-CA60-4DE7-BA42-92AAD1C04D31}"/>
              </a:ext>
            </a:extLst>
          </p:cNvPr>
          <p:cNvSpPr/>
          <p:nvPr/>
        </p:nvSpPr>
        <p:spPr>
          <a:xfrm>
            <a:off x="7224226" y="259974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Subscription to new products</a:t>
            </a:r>
          </a:p>
        </p:txBody>
      </p:sp>
      <p:sp>
        <p:nvSpPr>
          <p:cNvPr id="257" name="Rectangle 256">
            <a:extLst>
              <a:ext uri="{FF2B5EF4-FFF2-40B4-BE49-F238E27FC236}">
                <a16:creationId xmlns:a16="http://schemas.microsoft.com/office/drawing/2014/main" id="{3F10F62E-B089-4368-A88B-6DE6F438203C}"/>
              </a:ext>
            </a:extLst>
          </p:cNvPr>
          <p:cNvSpPr/>
          <p:nvPr/>
        </p:nvSpPr>
        <p:spPr>
          <a:xfrm>
            <a:off x="2177521" y="3317813"/>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Appointment proposition</a:t>
            </a:r>
          </a:p>
        </p:txBody>
      </p:sp>
      <p:sp>
        <p:nvSpPr>
          <p:cNvPr id="258" name="Rectangle 257">
            <a:extLst>
              <a:ext uri="{FF2B5EF4-FFF2-40B4-BE49-F238E27FC236}">
                <a16:creationId xmlns:a16="http://schemas.microsoft.com/office/drawing/2014/main" id="{22650A4F-D0EE-4E5F-8CD3-8FC3B9BFC863}"/>
              </a:ext>
            </a:extLst>
          </p:cNvPr>
          <p:cNvSpPr/>
          <p:nvPr/>
        </p:nvSpPr>
        <p:spPr>
          <a:xfrm>
            <a:off x="6526467" y="3318524"/>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a:solidFill>
                  <a:schemeClr val="tx1"/>
                </a:solidFill>
              </a:rPr>
              <a:t>Definition of a reporting and alert system according to the client's needs</a:t>
            </a:r>
          </a:p>
        </p:txBody>
      </p:sp>
      <p:sp>
        <p:nvSpPr>
          <p:cNvPr id="43" name="Rectangle 42">
            <a:extLst>
              <a:ext uri="{FF2B5EF4-FFF2-40B4-BE49-F238E27FC236}">
                <a16:creationId xmlns:a16="http://schemas.microsoft.com/office/drawing/2014/main" id="{E101646B-D08E-42E0-AE63-E4CC59863B9F}"/>
              </a:ext>
            </a:extLst>
          </p:cNvPr>
          <p:cNvSpPr/>
          <p:nvPr/>
        </p:nvSpPr>
        <p:spPr>
          <a:xfrm>
            <a:off x="918268" y="2595801"/>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Personal recommendation (e.g., friends, family,…)</a:t>
            </a:r>
          </a:p>
        </p:txBody>
      </p:sp>
      <p:sp>
        <p:nvSpPr>
          <p:cNvPr id="44" name="Rectangle 43">
            <a:extLst>
              <a:ext uri="{FF2B5EF4-FFF2-40B4-BE49-F238E27FC236}">
                <a16:creationId xmlns:a16="http://schemas.microsoft.com/office/drawing/2014/main" id="{276BEE1C-1267-4FED-8CAF-CDA05B3027D6}"/>
              </a:ext>
            </a:extLst>
          </p:cNvPr>
          <p:cNvSpPr/>
          <p:nvPr/>
        </p:nvSpPr>
        <p:spPr>
          <a:xfrm>
            <a:off x="918268" y="3317813"/>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Prospection by the CGP</a:t>
            </a:r>
          </a:p>
        </p:txBody>
      </p:sp>
      <p:sp>
        <p:nvSpPr>
          <p:cNvPr id="45" name="Rectangle 44">
            <a:extLst>
              <a:ext uri="{FF2B5EF4-FFF2-40B4-BE49-F238E27FC236}">
                <a16:creationId xmlns:a16="http://schemas.microsoft.com/office/drawing/2014/main" id="{ECED76EE-9F53-452B-BC0D-865FA178B27D}"/>
              </a:ext>
            </a:extLst>
          </p:cNvPr>
          <p:cNvSpPr/>
          <p:nvPr/>
        </p:nvSpPr>
        <p:spPr>
          <a:xfrm>
            <a:off x="918268" y="4035882"/>
            <a:ext cx="1188000" cy="612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Prescription (e.g., lawyer, accountant,…)</a:t>
            </a:r>
          </a:p>
        </p:txBody>
      </p:sp>
    </p:spTree>
    <p:extLst>
      <p:ext uri="{BB962C8B-B14F-4D97-AF65-F5344CB8AC3E}">
        <p14:creationId xmlns:p14="http://schemas.microsoft.com/office/powerpoint/2010/main" val="391795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482B300-F786-40C9-A9BE-888719BD1CB6}"/>
              </a:ext>
            </a:extLst>
          </p:cNvPr>
          <p:cNvSpPr/>
          <p:nvPr/>
        </p:nvSpPr>
        <p:spPr bwMode="auto">
          <a:xfrm>
            <a:off x="5499100" y="4343433"/>
            <a:ext cx="1289050" cy="1295732"/>
          </a:xfrm>
          <a:custGeom>
            <a:avLst/>
            <a:gdLst>
              <a:gd name="connsiteX0" fmla="*/ 0 w 1289050"/>
              <a:gd name="connsiteY0" fmla="*/ 332 h 1295732"/>
              <a:gd name="connsiteX1" fmla="*/ 476250 w 1289050"/>
              <a:gd name="connsiteY1" fmla="*/ 140032 h 1295732"/>
              <a:gd name="connsiteX2" fmla="*/ 488950 w 1289050"/>
              <a:gd name="connsiteY2" fmla="*/ 857582 h 1295732"/>
              <a:gd name="connsiteX3" fmla="*/ 1289050 w 1289050"/>
              <a:gd name="connsiteY3" fmla="*/ 1295732 h 1295732"/>
            </a:gdLst>
            <a:ahLst/>
            <a:cxnLst>
              <a:cxn ang="0">
                <a:pos x="connsiteX0" y="connsiteY0"/>
              </a:cxn>
              <a:cxn ang="0">
                <a:pos x="connsiteX1" y="connsiteY1"/>
              </a:cxn>
              <a:cxn ang="0">
                <a:pos x="connsiteX2" y="connsiteY2"/>
              </a:cxn>
              <a:cxn ang="0">
                <a:pos x="connsiteX3" y="connsiteY3"/>
              </a:cxn>
            </a:cxnLst>
            <a:rect l="l" t="t" r="r" b="b"/>
            <a:pathLst>
              <a:path w="1289050" h="1295732">
                <a:moveTo>
                  <a:pt x="0" y="332"/>
                </a:moveTo>
                <a:cubicBezTo>
                  <a:pt x="197379" y="-1256"/>
                  <a:pt x="394758" y="-2843"/>
                  <a:pt x="476250" y="140032"/>
                </a:cubicBezTo>
                <a:cubicBezTo>
                  <a:pt x="557742" y="282907"/>
                  <a:pt x="353483" y="664965"/>
                  <a:pt x="488950" y="857582"/>
                </a:cubicBezTo>
                <a:cubicBezTo>
                  <a:pt x="624417" y="1050199"/>
                  <a:pt x="956733" y="1172965"/>
                  <a:pt x="1289050" y="1295732"/>
                </a:cubicBezTo>
              </a:path>
            </a:pathLst>
          </a:custGeom>
          <a:noFill/>
          <a:ln w="190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sp>
        <p:nvSpPr>
          <p:cNvPr id="11" name="Freeform: Shape 10">
            <a:extLst>
              <a:ext uri="{FF2B5EF4-FFF2-40B4-BE49-F238E27FC236}">
                <a16:creationId xmlns:a16="http://schemas.microsoft.com/office/drawing/2014/main" id="{069E6AB6-781D-4AA1-9333-F6B5788A1D8A}"/>
              </a:ext>
            </a:extLst>
          </p:cNvPr>
          <p:cNvSpPr/>
          <p:nvPr/>
        </p:nvSpPr>
        <p:spPr bwMode="auto">
          <a:xfrm>
            <a:off x="7048500" y="4394565"/>
            <a:ext cx="876300" cy="1250950"/>
          </a:xfrm>
          <a:custGeom>
            <a:avLst/>
            <a:gdLst>
              <a:gd name="connsiteX0" fmla="*/ 0 w 876300"/>
              <a:gd name="connsiteY0" fmla="*/ 0 h 1250950"/>
              <a:gd name="connsiteX1" fmla="*/ 209550 w 876300"/>
              <a:gd name="connsiteY1" fmla="*/ 838200 h 1250950"/>
              <a:gd name="connsiteX2" fmla="*/ 876300 w 876300"/>
              <a:gd name="connsiteY2" fmla="*/ 1250950 h 1250950"/>
            </a:gdLst>
            <a:ahLst/>
            <a:cxnLst>
              <a:cxn ang="0">
                <a:pos x="connsiteX0" y="connsiteY0"/>
              </a:cxn>
              <a:cxn ang="0">
                <a:pos x="connsiteX1" y="connsiteY1"/>
              </a:cxn>
              <a:cxn ang="0">
                <a:pos x="connsiteX2" y="connsiteY2"/>
              </a:cxn>
            </a:cxnLst>
            <a:rect l="l" t="t" r="r" b="b"/>
            <a:pathLst>
              <a:path w="876300" h="1250950">
                <a:moveTo>
                  <a:pt x="0" y="0"/>
                </a:moveTo>
                <a:cubicBezTo>
                  <a:pt x="31750" y="314854"/>
                  <a:pt x="63500" y="629708"/>
                  <a:pt x="209550" y="838200"/>
                </a:cubicBezTo>
                <a:cubicBezTo>
                  <a:pt x="355600" y="1046692"/>
                  <a:pt x="615950" y="1148821"/>
                  <a:pt x="876300" y="1250950"/>
                </a:cubicBezTo>
              </a:path>
            </a:pathLst>
          </a:custGeom>
          <a:noFill/>
          <a:ln w="190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p:txBody>
          <a:bodyPr/>
          <a:lstStyle/>
          <a:p>
            <a:r>
              <a:rPr lang="en-US" sz="1300" i="1">
                <a:solidFill>
                  <a:schemeClr val="accent6"/>
                </a:solidFill>
                <a:latin typeface="+mj-lt"/>
              </a:rPr>
              <a:t>Mass market (1/3) - </a:t>
            </a:r>
            <a:r>
              <a:rPr lang="en-US" sz="1300">
                <a:latin typeface="+mn-lt"/>
              </a:rPr>
              <a:t>The </a:t>
            </a:r>
            <a:r>
              <a:rPr lang="en-US" sz="1300">
                <a:solidFill>
                  <a:srgbClr val="009DB0"/>
                </a:solidFill>
                <a:latin typeface="+mn-lt"/>
              </a:rPr>
              <a:t>customer</a:t>
            </a:r>
            <a:r>
              <a:rPr lang="en-US" sz="1300">
                <a:latin typeface="+mn-lt"/>
              </a:rPr>
              <a:t> </a:t>
            </a:r>
            <a:r>
              <a:rPr lang="en-US" sz="1300">
                <a:solidFill>
                  <a:srgbClr val="009DB0"/>
                </a:solidFill>
                <a:latin typeface="+mn-lt"/>
              </a:rPr>
              <a:t>journey</a:t>
            </a:r>
            <a:r>
              <a:rPr lang="en-US" sz="1300">
                <a:latin typeface="+mn-lt"/>
              </a:rPr>
              <a:t> is mostly </a:t>
            </a:r>
            <a:r>
              <a:rPr lang="en-US" sz="1300">
                <a:solidFill>
                  <a:srgbClr val="009DB0"/>
                </a:solidFill>
                <a:latin typeface="+mn-lt"/>
              </a:rPr>
              <a:t>digital</a:t>
            </a:r>
            <a:r>
              <a:rPr lang="en-US" sz="1300">
                <a:latin typeface="+mn-lt"/>
              </a:rPr>
              <a:t> when it comes to </a:t>
            </a:r>
            <a:r>
              <a:rPr lang="en-US" sz="1300">
                <a:solidFill>
                  <a:srgbClr val="009DB0"/>
                </a:solidFill>
                <a:latin typeface="+mn-lt"/>
              </a:rPr>
              <a:t>&lt; 100K€ investors</a:t>
            </a:r>
          </a:p>
        </p:txBody>
      </p:sp>
      <p:cxnSp>
        <p:nvCxnSpPr>
          <p:cNvPr id="154" name="Straight Connector 5">
            <a:extLst>
              <a:ext uri="{FF2B5EF4-FFF2-40B4-BE49-F238E27FC236}">
                <a16:creationId xmlns:a16="http://schemas.microsoft.com/office/drawing/2014/main" id="{10554822-16F3-4E5B-99CB-BCBFC1094080}"/>
              </a:ext>
            </a:extLst>
          </p:cNvPr>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50" name="TextBox 10">
            <a:extLst>
              <a:ext uri="{FF2B5EF4-FFF2-40B4-BE49-F238E27FC236}">
                <a16:creationId xmlns:a16="http://schemas.microsoft.com/office/drawing/2014/main" id="{86A6A74D-2A2B-485E-AC3F-F5C51A7D69BB}"/>
              </a:ext>
            </a:extLst>
          </p:cNvPr>
          <p:cNvSpPr txBox="1"/>
          <p:nvPr/>
        </p:nvSpPr>
        <p:spPr>
          <a:xfrm>
            <a:off x="3237579" y="731453"/>
            <a:ext cx="2632204"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Mass Market customer journey</a:t>
            </a:r>
          </a:p>
        </p:txBody>
      </p:sp>
      <p:sp>
        <p:nvSpPr>
          <p:cNvPr id="158" name="Freeform: Shape 35">
            <a:extLst>
              <a:ext uri="{FF2B5EF4-FFF2-40B4-BE49-F238E27FC236}">
                <a16:creationId xmlns:a16="http://schemas.microsoft.com/office/drawing/2014/main" id="{A58E68BD-0DC3-428A-BC7B-7C4D6F8BCF71}"/>
              </a:ext>
            </a:extLst>
          </p:cNvPr>
          <p:cNvSpPr/>
          <p:nvPr/>
        </p:nvSpPr>
        <p:spPr bwMode="auto">
          <a:xfrm>
            <a:off x="1501139" y="4675488"/>
            <a:ext cx="1465943" cy="483246"/>
          </a:xfrm>
          <a:custGeom>
            <a:avLst/>
            <a:gdLst>
              <a:gd name="connsiteX0" fmla="*/ 0 w 1356360"/>
              <a:gd name="connsiteY0" fmla="*/ 464820 h 492698"/>
              <a:gd name="connsiteX1" fmla="*/ 373380 w 1356360"/>
              <a:gd name="connsiteY1" fmla="*/ 441960 h 492698"/>
              <a:gd name="connsiteX2" fmla="*/ 1356360 w 1356360"/>
              <a:gd name="connsiteY2" fmla="*/ 0 h 492698"/>
            </a:gdLst>
            <a:ahLst/>
            <a:cxnLst>
              <a:cxn ang="0">
                <a:pos x="connsiteX0" y="connsiteY0"/>
              </a:cxn>
              <a:cxn ang="0">
                <a:pos x="connsiteX1" y="connsiteY1"/>
              </a:cxn>
              <a:cxn ang="0">
                <a:pos x="connsiteX2" y="connsiteY2"/>
              </a:cxn>
            </a:cxnLst>
            <a:rect l="l" t="t" r="r" b="b"/>
            <a:pathLst>
              <a:path w="1356360" h="492698">
                <a:moveTo>
                  <a:pt x="0" y="464820"/>
                </a:moveTo>
                <a:cubicBezTo>
                  <a:pt x="73660" y="492125"/>
                  <a:pt x="147320" y="519430"/>
                  <a:pt x="373380" y="441960"/>
                </a:cubicBezTo>
                <a:cubicBezTo>
                  <a:pt x="599440" y="364490"/>
                  <a:pt x="977900" y="182245"/>
                  <a:pt x="1356360" y="0"/>
                </a:cubicBezTo>
              </a:path>
            </a:pathLst>
          </a:cu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endParaRPr>
          </a:p>
        </p:txBody>
      </p:sp>
      <p:sp>
        <p:nvSpPr>
          <p:cNvPr id="163" name="Rectangle 162">
            <a:extLst>
              <a:ext uri="{FF2B5EF4-FFF2-40B4-BE49-F238E27FC236}">
                <a16:creationId xmlns:a16="http://schemas.microsoft.com/office/drawing/2014/main" id="{9FC57D09-A550-481C-AA90-D6CD6C0819D8}"/>
              </a:ext>
            </a:extLst>
          </p:cNvPr>
          <p:cNvSpPr/>
          <p:nvPr/>
        </p:nvSpPr>
        <p:spPr>
          <a:xfrm>
            <a:off x="3248109" y="1721673"/>
            <a:ext cx="687401" cy="577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758">
              <a:solidFill>
                <a:schemeClr val="bg1"/>
              </a:solidFill>
              <a:ea typeface="Verdana" panose="020B0604030504040204" pitchFamily="34" charset="0"/>
            </a:endParaRPr>
          </a:p>
        </p:txBody>
      </p:sp>
      <p:sp>
        <p:nvSpPr>
          <p:cNvPr id="164" name="Flèche : chevron 163">
            <a:extLst>
              <a:ext uri="{FF2B5EF4-FFF2-40B4-BE49-F238E27FC236}">
                <a16:creationId xmlns:a16="http://schemas.microsoft.com/office/drawing/2014/main" id="{5254EA43-8608-4735-86DE-A7366BE1F5BF}"/>
              </a:ext>
            </a:extLst>
          </p:cNvPr>
          <p:cNvSpPr/>
          <p:nvPr/>
        </p:nvSpPr>
        <p:spPr>
          <a:xfrm>
            <a:off x="2289793"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900">
                <a:solidFill>
                  <a:srgbClr val="009DB0"/>
                </a:solidFill>
                <a:ea typeface="Verdana" panose="020B0604030504040204" pitchFamily="34" charset="0"/>
              </a:rPr>
              <a:t>First contact and sharing of financial project</a:t>
            </a:r>
          </a:p>
        </p:txBody>
      </p:sp>
      <p:sp>
        <p:nvSpPr>
          <p:cNvPr id="165" name="Flèche : chevron 164">
            <a:extLst>
              <a:ext uri="{FF2B5EF4-FFF2-40B4-BE49-F238E27FC236}">
                <a16:creationId xmlns:a16="http://schemas.microsoft.com/office/drawing/2014/main" id="{09505F4C-B550-4C57-B803-BE6571980D50}"/>
              </a:ext>
            </a:extLst>
          </p:cNvPr>
          <p:cNvSpPr/>
          <p:nvPr/>
        </p:nvSpPr>
        <p:spPr>
          <a:xfrm>
            <a:off x="4762097"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a:solidFill>
                  <a:srgbClr val="009DB0"/>
                </a:solidFill>
                <a:ea typeface="Verdana" panose="020B0604030504040204" pitchFamily="34" charset="0"/>
              </a:rPr>
              <a:t>Contract signature and investments</a:t>
            </a:r>
          </a:p>
        </p:txBody>
      </p:sp>
      <p:sp>
        <p:nvSpPr>
          <p:cNvPr id="166" name="Flèche : chevron 165">
            <a:extLst>
              <a:ext uri="{FF2B5EF4-FFF2-40B4-BE49-F238E27FC236}">
                <a16:creationId xmlns:a16="http://schemas.microsoft.com/office/drawing/2014/main" id="{664E1EFA-64DF-4483-BD5A-A328B502AFDE}"/>
              </a:ext>
            </a:extLst>
          </p:cNvPr>
          <p:cNvSpPr/>
          <p:nvPr/>
        </p:nvSpPr>
        <p:spPr>
          <a:xfrm>
            <a:off x="5999105"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a:solidFill>
                  <a:srgbClr val="009DB0"/>
                </a:solidFill>
                <a:ea typeface="Verdana" panose="020B0604030504040204" pitchFamily="34" charset="0"/>
              </a:rPr>
              <a:t>Asset management follow-up</a:t>
            </a:r>
          </a:p>
        </p:txBody>
      </p:sp>
      <p:sp>
        <p:nvSpPr>
          <p:cNvPr id="167" name="Flèche : pentagone 166">
            <a:extLst>
              <a:ext uri="{FF2B5EF4-FFF2-40B4-BE49-F238E27FC236}">
                <a16:creationId xmlns:a16="http://schemas.microsoft.com/office/drawing/2014/main" id="{917D1BEB-6F7C-4903-A60E-B06A81738416}"/>
              </a:ext>
            </a:extLst>
          </p:cNvPr>
          <p:cNvSpPr/>
          <p:nvPr/>
        </p:nvSpPr>
        <p:spPr>
          <a:xfrm>
            <a:off x="1052787" y="1316361"/>
            <a:ext cx="1404000" cy="424224"/>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a:solidFill>
                  <a:srgbClr val="009DB0"/>
                </a:solidFill>
                <a:ea typeface="Verdana" panose="020B0604030504040204" pitchFamily="34" charset="0"/>
              </a:rPr>
              <a:t>Information query</a:t>
            </a:r>
          </a:p>
        </p:txBody>
      </p:sp>
      <p:sp>
        <p:nvSpPr>
          <p:cNvPr id="168" name="Flèche : chevron 167">
            <a:extLst>
              <a:ext uri="{FF2B5EF4-FFF2-40B4-BE49-F238E27FC236}">
                <a16:creationId xmlns:a16="http://schemas.microsoft.com/office/drawing/2014/main" id="{BA8B221C-E226-4681-AED9-04552CA74A03}"/>
              </a:ext>
            </a:extLst>
          </p:cNvPr>
          <p:cNvSpPr/>
          <p:nvPr/>
        </p:nvSpPr>
        <p:spPr>
          <a:xfrm>
            <a:off x="7235257"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a:solidFill>
                  <a:srgbClr val="009DB0"/>
                </a:solidFill>
                <a:ea typeface="Verdana" panose="020B0604030504040204" pitchFamily="34" charset="0"/>
              </a:rPr>
              <a:t>Arbitration of the patrimonial strategy</a:t>
            </a:r>
          </a:p>
        </p:txBody>
      </p:sp>
      <p:sp>
        <p:nvSpPr>
          <p:cNvPr id="169" name="Flèche : chevron 168">
            <a:extLst>
              <a:ext uri="{FF2B5EF4-FFF2-40B4-BE49-F238E27FC236}">
                <a16:creationId xmlns:a16="http://schemas.microsoft.com/office/drawing/2014/main" id="{E7B9FE89-CA95-4C7F-A826-92D776317A93}"/>
              </a:ext>
            </a:extLst>
          </p:cNvPr>
          <p:cNvSpPr/>
          <p:nvPr/>
        </p:nvSpPr>
        <p:spPr>
          <a:xfrm>
            <a:off x="8471409"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900">
                <a:solidFill>
                  <a:srgbClr val="009DB0"/>
                </a:solidFill>
                <a:ea typeface="Verdana" panose="020B0604030504040204" pitchFamily="34" charset="0"/>
              </a:rPr>
              <a:t>End of the relationship with the digital</a:t>
            </a:r>
          </a:p>
          <a:p>
            <a:pPr algn="ctr" defTabSz="990546" fontAlgn="auto">
              <a:lnSpc>
                <a:spcPts val="800"/>
              </a:lnSpc>
              <a:spcBef>
                <a:spcPts val="0"/>
              </a:spcBef>
              <a:spcAft>
                <a:spcPts val="0"/>
              </a:spcAft>
            </a:pPr>
            <a:r>
              <a:rPr lang="en-US" sz="900">
                <a:solidFill>
                  <a:srgbClr val="009DB0"/>
                </a:solidFill>
                <a:ea typeface="Verdana" panose="020B0604030504040204" pitchFamily="34" charset="0"/>
              </a:rPr>
              <a:t> CGP</a:t>
            </a:r>
          </a:p>
        </p:txBody>
      </p:sp>
      <p:sp>
        <p:nvSpPr>
          <p:cNvPr id="170" name="Flèche : chevron 169">
            <a:extLst>
              <a:ext uri="{FF2B5EF4-FFF2-40B4-BE49-F238E27FC236}">
                <a16:creationId xmlns:a16="http://schemas.microsoft.com/office/drawing/2014/main" id="{8B79E768-137D-42AA-9BCA-6B102F54C5E8}"/>
              </a:ext>
            </a:extLst>
          </p:cNvPr>
          <p:cNvSpPr/>
          <p:nvPr/>
        </p:nvSpPr>
        <p:spPr>
          <a:xfrm>
            <a:off x="3525945" y="1316361"/>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900">
                <a:solidFill>
                  <a:srgbClr val="009DB0"/>
                </a:solidFill>
                <a:ea typeface="Verdana" panose="020B0604030504040204" pitchFamily="34" charset="0"/>
              </a:rPr>
              <a:t>Commercial relaunch</a:t>
            </a:r>
          </a:p>
        </p:txBody>
      </p:sp>
      <p:sp>
        <p:nvSpPr>
          <p:cNvPr id="171" name="Flèche : chevron 155">
            <a:extLst>
              <a:ext uri="{FF2B5EF4-FFF2-40B4-BE49-F238E27FC236}">
                <a16:creationId xmlns:a16="http://schemas.microsoft.com/office/drawing/2014/main" id="{05A2D0AA-809D-4388-A70C-C19EC7F3908C}"/>
              </a:ext>
            </a:extLst>
          </p:cNvPr>
          <p:cNvSpPr/>
          <p:nvPr/>
        </p:nvSpPr>
        <p:spPr>
          <a:xfrm>
            <a:off x="2356112" y="1789301"/>
            <a:ext cx="1195915"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a:t>
            </a:r>
            <a:r>
              <a:rPr lang="en-US" sz="800">
                <a:solidFill>
                  <a:srgbClr val="009DB0"/>
                </a:solidFill>
                <a:ea typeface="Verdana" panose="020B0604030504040204" pitchFamily="34" charset="0"/>
              </a:rPr>
              <a:t>prospect shares key information </a:t>
            </a:r>
            <a:r>
              <a:rPr lang="en-US" sz="800">
                <a:solidFill>
                  <a:schemeClr val="tx1"/>
                </a:solidFill>
                <a:ea typeface="Verdana" panose="020B0604030504040204" pitchFamily="34" charset="0"/>
              </a:rPr>
              <a:t>about his/her wealth.</a:t>
            </a:r>
          </a:p>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company </a:t>
            </a:r>
            <a:r>
              <a:rPr lang="en-US" sz="800">
                <a:solidFill>
                  <a:srgbClr val="009DB0"/>
                </a:solidFill>
                <a:ea typeface="Verdana" panose="020B0604030504040204" pitchFamily="34" charset="0"/>
              </a:rPr>
              <a:t>defines a specific investment profile</a:t>
            </a:r>
          </a:p>
        </p:txBody>
      </p:sp>
      <p:sp>
        <p:nvSpPr>
          <p:cNvPr id="172" name="Flèche : chevron 158">
            <a:extLst>
              <a:ext uri="{FF2B5EF4-FFF2-40B4-BE49-F238E27FC236}">
                <a16:creationId xmlns:a16="http://schemas.microsoft.com/office/drawing/2014/main" id="{D0379AD3-C642-4F73-B770-F00B81303B97}"/>
              </a:ext>
            </a:extLst>
          </p:cNvPr>
          <p:cNvSpPr/>
          <p:nvPr/>
        </p:nvSpPr>
        <p:spPr>
          <a:xfrm>
            <a:off x="4880578" y="1789301"/>
            <a:ext cx="1212404"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client receives a welcome pack</a:t>
            </a:r>
          </a:p>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prospect does his/her </a:t>
            </a:r>
            <a:r>
              <a:rPr lang="en-US" sz="800">
                <a:solidFill>
                  <a:srgbClr val="009DB0"/>
                </a:solidFill>
                <a:ea typeface="Verdana" panose="020B0604030504040204" pitchFamily="34" charset="0"/>
              </a:rPr>
              <a:t>first financial investment</a:t>
            </a:r>
          </a:p>
        </p:txBody>
      </p:sp>
      <p:sp>
        <p:nvSpPr>
          <p:cNvPr id="174" name="Flèche : chevron 159">
            <a:extLst>
              <a:ext uri="{FF2B5EF4-FFF2-40B4-BE49-F238E27FC236}">
                <a16:creationId xmlns:a16="http://schemas.microsoft.com/office/drawing/2014/main" id="{772FF13C-4B54-4ADA-84D5-5B0BC6AB364B}"/>
              </a:ext>
            </a:extLst>
          </p:cNvPr>
          <p:cNvSpPr/>
          <p:nvPr/>
        </p:nvSpPr>
        <p:spPr>
          <a:xfrm>
            <a:off x="6159300" y="1789301"/>
            <a:ext cx="1180282"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client regularly </a:t>
            </a:r>
            <a:r>
              <a:rPr lang="en-US" sz="800">
                <a:solidFill>
                  <a:srgbClr val="009DB0"/>
                </a:solidFill>
                <a:ea typeface="Verdana" panose="020B0604030504040204" pitchFamily="34" charset="0"/>
              </a:rPr>
              <a:t>reviews</a:t>
            </a:r>
            <a:r>
              <a:rPr lang="en-US" sz="800">
                <a:solidFill>
                  <a:schemeClr val="tx1"/>
                </a:solidFill>
                <a:ea typeface="Verdana" panose="020B0604030504040204" pitchFamily="34" charset="0"/>
              </a:rPr>
              <a:t> his/her </a:t>
            </a:r>
            <a:r>
              <a:rPr lang="en-US" sz="800">
                <a:solidFill>
                  <a:srgbClr val="009DB0"/>
                </a:solidFill>
                <a:ea typeface="Verdana" panose="020B0604030504040204" pitchFamily="34" charset="0"/>
              </a:rPr>
              <a:t>investments</a:t>
            </a:r>
            <a:r>
              <a:rPr lang="en-US" sz="800">
                <a:solidFill>
                  <a:schemeClr val="tx1"/>
                </a:solidFill>
                <a:ea typeface="Verdana" panose="020B0604030504040204" pitchFamily="34" charset="0"/>
              </a:rPr>
              <a:t> and decides to make new investments or not</a:t>
            </a:r>
          </a:p>
        </p:txBody>
      </p:sp>
      <p:sp>
        <p:nvSpPr>
          <p:cNvPr id="175" name="Flèche : pentagone 154">
            <a:extLst>
              <a:ext uri="{FF2B5EF4-FFF2-40B4-BE49-F238E27FC236}">
                <a16:creationId xmlns:a16="http://schemas.microsoft.com/office/drawing/2014/main" id="{BDD19598-AE9E-4E8B-B646-DD7F13A8C017}"/>
              </a:ext>
            </a:extLst>
          </p:cNvPr>
          <p:cNvSpPr/>
          <p:nvPr/>
        </p:nvSpPr>
        <p:spPr>
          <a:xfrm>
            <a:off x="1052787" y="1789301"/>
            <a:ext cx="1237007"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prospect looks on search engine for wealth management information</a:t>
            </a:r>
          </a:p>
        </p:txBody>
      </p:sp>
      <p:sp>
        <p:nvSpPr>
          <p:cNvPr id="176" name="Flèche : chevron 160">
            <a:extLst>
              <a:ext uri="{FF2B5EF4-FFF2-40B4-BE49-F238E27FC236}">
                <a16:creationId xmlns:a16="http://schemas.microsoft.com/office/drawing/2014/main" id="{24F2C9AD-A7D8-439A-88D0-22BC91E2A210}"/>
              </a:ext>
            </a:extLst>
          </p:cNvPr>
          <p:cNvSpPr/>
          <p:nvPr/>
        </p:nvSpPr>
        <p:spPr>
          <a:xfrm>
            <a:off x="7405900" y="1789301"/>
            <a:ext cx="1195915"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client </a:t>
            </a:r>
            <a:r>
              <a:rPr lang="en-US" sz="800">
                <a:solidFill>
                  <a:srgbClr val="009DB0"/>
                </a:solidFill>
                <a:ea typeface="Verdana" panose="020B0604030504040204" pitchFamily="34" charset="0"/>
              </a:rPr>
              <a:t>arbitrates</a:t>
            </a:r>
            <a:r>
              <a:rPr lang="en-US" sz="800">
                <a:solidFill>
                  <a:schemeClr val="tx1"/>
                </a:solidFill>
                <a:ea typeface="Verdana" panose="020B0604030504040204" pitchFamily="34" charset="0"/>
              </a:rPr>
              <a:t> between different patrimonial strategies</a:t>
            </a:r>
          </a:p>
        </p:txBody>
      </p:sp>
      <p:sp>
        <p:nvSpPr>
          <p:cNvPr id="177" name="Flèche : chevron 161">
            <a:extLst>
              <a:ext uri="{FF2B5EF4-FFF2-40B4-BE49-F238E27FC236}">
                <a16:creationId xmlns:a16="http://schemas.microsoft.com/office/drawing/2014/main" id="{B88A2F88-F891-465D-9627-15C8BE2E38E3}"/>
              </a:ext>
            </a:extLst>
          </p:cNvPr>
          <p:cNvSpPr/>
          <p:nvPr/>
        </p:nvSpPr>
        <p:spPr>
          <a:xfrm>
            <a:off x="8668132" y="1789301"/>
            <a:ext cx="1207277"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client may end his/her investments or look for another service provider</a:t>
            </a:r>
          </a:p>
        </p:txBody>
      </p:sp>
      <p:sp>
        <p:nvSpPr>
          <p:cNvPr id="178" name="Flèche : chevron 156">
            <a:extLst>
              <a:ext uri="{FF2B5EF4-FFF2-40B4-BE49-F238E27FC236}">
                <a16:creationId xmlns:a16="http://schemas.microsoft.com/office/drawing/2014/main" id="{ECCC051D-5C8D-4B97-B5AD-5107EB899A17}"/>
              </a:ext>
            </a:extLst>
          </p:cNvPr>
          <p:cNvSpPr/>
          <p:nvPr/>
        </p:nvSpPr>
        <p:spPr>
          <a:xfrm>
            <a:off x="3618345" y="1789301"/>
            <a:ext cx="1195915" cy="577520"/>
          </a:xfrm>
          <a:prstGeom prst="flowChartProcess">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800">
                <a:solidFill>
                  <a:schemeClr val="tx1"/>
                </a:solidFill>
                <a:ea typeface="Verdana" panose="020B0604030504040204" pitchFamily="34" charset="0"/>
              </a:rPr>
              <a:t>The prospect receives a commercial email and a phone call may be arranged if not converted</a:t>
            </a:r>
          </a:p>
        </p:txBody>
      </p:sp>
      <p:sp>
        <p:nvSpPr>
          <p:cNvPr id="179" name="Freeform: Shape 28">
            <a:extLst>
              <a:ext uri="{FF2B5EF4-FFF2-40B4-BE49-F238E27FC236}">
                <a16:creationId xmlns:a16="http://schemas.microsoft.com/office/drawing/2014/main" id="{566415A1-13E9-40DA-BC18-6C50F35D228C}"/>
              </a:ext>
            </a:extLst>
          </p:cNvPr>
          <p:cNvSpPr/>
          <p:nvPr/>
        </p:nvSpPr>
        <p:spPr bwMode="auto">
          <a:xfrm>
            <a:off x="1310640" y="3966856"/>
            <a:ext cx="8309990" cy="538732"/>
          </a:xfrm>
          <a:custGeom>
            <a:avLst/>
            <a:gdLst>
              <a:gd name="connsiteX0" fmla="*/ 0 w 8183880"/>
              <a:gd name="connsiteY0" fmla="*/ 549630 h 620515"/>
              <a:gd name="connsiteX1" fmla="*/ 1569720 w 8183880"/>
              <a:gd name="connsiteY1" fmla="*/ 572490 h 620515"/>
              <a:gd name="connsiteX2" fmla="*/ 2811780 w 8183880"/>
              <a:gd name="connsiteY2" fmla="*/ 990 h 620515"/>
              <a:gd name="connsiteX3" fmla="*/ 4175760 w 8183880"/>
              <a:gd name="connsiteY3" fmla="*/ 435330 h 620515"/>
              <a:gd name="connsiteX4" fmla="*/ 8183880 w 8183880"/>
              <a:gd name="connsiteY4" fmla="*/ 465810 h 62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880" h="620515">
                <a:moveTo>
                  <a:pt x="0" y="549630"/>
                </a:moveTo>
                <a:cubicBezTo>
                  <a:pt x="550545" y="606780"/>
                  <a:pt x="1101090" y="663930"/>
                  <a:pt x="1569720" y="572490"/>
                </a:cubicBezTo>
                <a:cubicBezTo>
                  <a:pt x="2038350" y="481050"/>
                  <a:pt x="2377440" y="23850"/>
                  <a:pt x="2811780" y="990"/>
                </a:cubicBezTo>
                <a:cubicBezTo>
                  <a:pt x="3246120" y="-21870"/>
                  <a:pt x="3280410" y="357860"/>
                  <a:pt x="4175760" y="435330"/>
                </a:cubicBezTo>
                <a:cubicBezTo>
                  <a:pt x="5071110" y="512800"/>
                  <a:pt x="6627495" y="489305"/>
                  <a:pt x="8183880" y="465810"/>
                </a:cubicBezTo>
              </a:path>
            </a:pathLst>
          </a:custGeom>
          <a:noFill/>
          <a:ln w="190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sp>
        <p:nvSpPr>
          <p:cNvPr id="180" name="Freeform: Shape 30">
            <a:extLst>
              <a:ext uri="{FF2B5EF4-FFF2-40B4-BE49-F238E27FC236}">
                <a16:creationId xmlns:a16="http://schemas.microsoft.com/office/drawing/2014/main" id="{5E54895F-8B3D-47FC-B77E-6D1C08EE58F4}"/>
              </a:ext>
            </a:extLst>
          </p:cNvPr>
          <p:cNvSpPr/>
          <p:nvPr/>
        </p:nvSpPr>
        <p:spPr bwMode="auto">
          <a:xfrm>
            <a:off x="2979420" y="3411116"/>
            <a:ext cx="1973580" cy="1075483"/>
          </a:xfrm>
          <a:custGeom>
            <a:avLst/>
            <a:gdLst>
              <a:gd name="connsiteX0" fmla="*/ 0 w 1874520"/>
              <a:gd name="connsiteY0" fmla="*/ 1097748 h 1097748"/>
              <a:gd name="connsiteX1" fmla="*/ 434340 w 1874520"/>
              <a:gd name="connsiteY1" fmla="*/ 731988 h 1097748"/>
              <a:gd name="connsiteX2" fmla="*/ 1196340 w 1874520"/>
              <a:gd name="connsiteY2" fmla="*/ 468 h 1097748"/>
              <a:gd name="connsiteX3" fmla="*/ 1874520 w 1874520"/>
              <a:gd name="connsiteY3" fmla="*/ 846288 h 1097748"/>
            </a:gdLst>
            <a:ahLst/>
            <a:cxnLst>
              <a:cxn ang="0">
                <a:pos x="connsiteX0" y="connsiteY0"/>
              </a:cxn>
              <a:cxn ang="0">
                <a:pos x="connsiteX1" y="connsiteY1"/>
              </a:cxn>
              <a:cxn ang="0">
                <a:pos x="connsiteX2" y="connsiteY2"/>
              </a:cxn>
              <a:cxn ang="0">
                <a:pos x="connsiteX3" y="connsiteY3"/>
              </a:cxn>
            </a:cxnLst>
            <a:rect l="l" t="t" r="r" b="b"/>
            <a:pathLst>
              <a:path w="1874520" h="1097748">
                <a:moveTo>
                  <a:pt x="0" y="1097748"/>
                </a:moveTo>
                <a:cubicBezTo>
                  <a:pt x="117475" y="1006308"/>
                  <a:pt x="234950" y="914868"/>
                  <a:pt x="434340" y="731988"/>
                </a:cubicBezTo>
                <a:cubicBezTo>
                  <a:pt x="633730" y="549108"/>
                  <a:pt x="956310" y="-18582"/>
                  <a:pt x="1196340" y="468"/>
                </a:cubicBezTo>
                <a:cubicBezTo>
                  <a:pt x="1436370" y="19518"/>
                  <a:pt x="1655445" y="432903"/>
                  <a:pt x="1874520" y="846288"/>
                </a:cubicBezTo>
              </a:path>
            </a:pathLst>
          </a:custGeom>
          <a:noFill/>
          <a:ln w="190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sp>
        <p:nvSpPr>
          <p:cNvPr id="181" name="Freeform: Shape 31">
            <a:extLst>
              <a:ext uri="{FF2B5EF4-FFF2-40B4-BE49-F238E27FC236}">
                <a16:creationId xmlns:a16="http://schemas.microsoft.com/office/drawing/2014/main" id="{780F23BC-6E08-4CA9-B8FE-4DEC7DAFD6FD}"/>
              </a:ext>
            </a:extLst>
          </p:cNvPr>
          <p:cNvSpPr/>
          <p:nvPr/>
        </p:nvSpPr>
        <p:spPr bwMode="auto">
          <a:xfrm>
            <a:off x="1305306" y="4514940"/>
            <a:ext cx="8315324" cy="268090"/>
          </a:xfrm>
          <a:custGeom>
            <a:avLst/>
            <a:gdLst>
              <a:gd name="connsiteX0" fmla="*/ 0 w 8267700"/>
              <a:gd name="connsiteY0" fmla="*/ 99060 h 222821"/>
              <a:gd name="connsiteX1" fmla="*/ 990600 w 8267700"/>
              <a:gd name="connsiteY1" fmla="*/ 220980 h 222821"/>
              <a:gd name="connsiteX2" fmla="*/ 2758440 w 8267700"/>
              <a:gd name="connsiteY2" fmla="*/ 15240 h 222821"/>
              <a:gd name="connsiteX3" fmla="*/ 4076700 w 8267700"/>
              <a:gd name="connsiteY3" fmla="*/ 15240 h 222821"/>
              <a:gd name="connsiteX4" fmla="*/ 8267700 w 8267700"/>
              <a:gd name="connsiteY4" fmla="*/ 7620 h 222821"/>
              <a:gd name="connsiteX0" fmla="*/ 0 w 8310562"/>
              <a:gd name="connsiteY0" fmla="*/ 148881 h 228708"/>
              <a:gd name="connsiteX1" fmla="*/ 1033462 w 8310562"/>
              <a:gd name="connsiteY1" fmla="*/ 220980 h 228708"/>
              <a:gd name="connsiteX2" fmla="*/ 2801302 w 8310562"/>
              <a:gd name="connsiteY2" fmla="*/ 15240 h 228708"/>
              <a:gd name="connsiteX3" fmla="*/ 4119562 w 8310562"/>
              <a:gd name="connsiteY3" fmla="*/ 15240 h 228708"/>
              <a:gd name="connsiteX4" fmla="*/ 8310562 w 8310562"/>
              <a:gd name="connsiteY4" fmla="*/ 7620 h 228708"/>
              <a:gd name="connsiteX0" fmla="*/ 0 w 8310562"/>
              <a:gd name="connsiteY0" fmla="*/ 148881 h 225796"/>
              <a:gd name="connsiteX1" fmla="*/ 1033462 w 8310562"/>
              <a:gd name="connsiteY1" fmla="*/ 220980 h 225796"/>
              <a:gd name="connsiteX2" fmla="*/ 2801302 w 8310562"/>
              <a:gd name="connsiteY2" fmla="*/ 15240 h 225796"/>
              <a:gd name="connsiteX3" fmla="*/ 4119562 w 8310562"/>
              <a:gd name="connsiteY3" fmla="*/ 15240 h 225796"/>
              <a:gd name="connsiteX4" fmla="*/ 8310562 w 8310562"/>
              <a:gd name="connsiteY4" fmla="*/ 7620 h 225796"/>
              <a:gd name="connsiteX0" fmla="*/ 0 w 8310562"/>
              <a:gd name="connsiteY0" fmla="*/ 147701 h 209865"/>
              <a:gd name="connsiteX1" fmla="*/ 1042987 w 8310562"/>
              <a:gd name="connsiteY1" fmla="*/ 203857 h 209865"/>
              <a:gd name="connsiteX2" fmla="*/ 2801302 w 8310562"/>
              <a:gd name="connsiteY2" fmla="*/ 14060 h 209865"/>
              <a:gd name="connsiteX3" fmla="*/ 4119562 w 8310562"/>
              <a:gd name="connsiteY3" fmla="*/ 14060 h 209865"/>
              <a:gd name="connsiteX4" fmla="*/ 8310562 w 8310562"/>
              <a:gd name="connsiteY4" fmla="*/ 6440 h 209865"/>
              <a:gd name="connsiteX0" fmla="*/ 0 w 8315324"/>
              <a:gd name="connsiteY0" fmla="*/ 157666 h 211607"/>
              <a:gd name="connsiteX1" fmla="*/ 1047749 w 8315324"/>
              <a:gd name="connsiteY1" fmla="*/ 203857 h 211607"/>
              <a:gd name="connsiteX2" fmla="*/ 2806064 w 8315324"/>
              <a:gd name="connsiteY2" fmla="*/ 14060 h 211607"/>
              <a:gd name="connsiteX3" fmla="*/ 4124324 w 8315324"/>
              <a:gd name="connsiteY3" fmla="*/ 14060 h 211607"/>
              <a:gd name="connsiteX4" fmla="*/ 8315324 w 8315324"/>
              <a:gd name="connsiteY4" fmla="*/ 6440 h 211607"/>
              <a:gd name="connsiteX0" fmla="*/ 0 w 8315324"/>
              <a:gd name="connsiteY0" fmla="*/ 157666 h 211607"/>
              <a:gd name="connsiteX1" fmla="*/ 1047749 w 8315324"/>
              <a:gd name="connsiteY1" fmla="*/ 203857 h 211607"/>
              <a:gd name="connsiteX2" fmla="*/ 2806064 w 8315324"/>
              <a:gd name="connsiteY2" fmla="*/ 14060 h 211607"/>
              <a:gd name="connsiteX3" fmla="*/ 4124324 w 8315324"/>
              <a:gd name="connsiteY3" fmla="*/ 14060 h 211607"/>
              <a:gd name="connsiteX4" fmla="*/ 8315324 w 8315324"/>
              <a:gd name="connsiteY4" fmla="*/ 6440 h 21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5324" h="211607">
                <a:moveTo>
                  <a:pt x="0" y="157666"/>
                </a:moveTo>
                <a:cubicBezTo>
                  <a:pt x="370204" y="191733"/>
                  <a:pt x="580072" y="227791"/>
                  <a:pt x="1047749" y="203857"/>
                </a:cubicBezTo>
                <a:cubicBezTo>
                  <a:pt x="1515426" y="179923"/>
                  <a:pt x="2293302" y="45693"/>
                  <a:pt x="2806064" y="14060"/>
                </a:cubicBezTo>
                <a:cubicBezTo>
                  <a:pt x="3318827" y="-17573"/>
                  <a:pt x="4124324" y="14060"/>
                  <a:pt x="4124324" y="14060"/>
                </a:cubicBezTo>
                <a:lnTo>
                  <a:pt x="8315324" y="6440"/>
                </a:lnTo>
              </a:path>
            </a:pathLst>
          </a:cu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sp>
        <p:nvSpPr>
          <p:cNvPr id="182" name="Ellipse 236">
            <a:extLst>
              <a:ext uri="{FF2B5EF4-FFF2-40B4-BE49-F238E27FC236}">
                <a16:creationId xmlns:a16="http://schemas.microsoft.com/office/drawing/2014/main" id="{29CBC299-3352-4D96-B2F5-8949AA4E997B}"/>
              </a:ext>
            </a:extLst>
          </p:cNvPr>
          <p:cNvSpPr/>
          <p:nvPr/>
        </p:nvSpPr>
        <p:spPr>
          <a:xfrm>
            <a:off x="4040776" y="3290638"/>
            <a:ext cx="264272" cy="253637"/>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3" name="Ellipse 236">
            <a:extLst>
              <a:ext uri="{FF2B5EF4-FFF2-40B4-BE49-F238E27FC236}">
                <a16:creationId xmlns:a16="http://schemas.microsoft.com/office/drawing/2014/main" id="{D91AB237-0695-4581-81C6-96F602E9BDE2}"/>
              </a:ext>
            </a:extLst>
          </p:cNvPr>
          <p:cNvSpPr/>
          <p:nvPr/>
        </p:nvSpPr>
        <p:spPr>
          <a:xfrm>
            <a:off x="2823501" y="4289847"/>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4" name="Ellipse 236">
            <a:extLst>
              <a:ext uri="{FF2B5EF4-FFF2-40B4-BE49-F238E27FC236}">
                <a16:creationId xmlns:a16="http://schemas.microsoft.com/office/drawing/2014/main" id="{2165F2BF-389F-4D3F-8647-EADC09E85CF1}"/>
              </a:ext>
            </a:extLst>
          </p:cNvPr>
          <p:cNvSpPr/>
          <p:nvPr/>
        </p:nvSpPr>
        <p:spPr>
          <a:xfrm>
            <a:off x="1504234" y="4366617"/>
            <a:ext cx="269581" cy="256173"/>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5" name="Ellipse 236">
            <a:extLst>
              <a:ext uri="{FF2B5EF4-FFF2-40B4-BE49-F238E27FC236}">
                <a16:creationId xmlns:a16="http://schemas.microsoft.com/office/drawing/2014/main" id="{22B5510D-8B55-4E18-9D0B-7748CCFFB0EB}"/>
              </a:ext>
            </a:extLst>
          </p:cNvPr>
          <p:cNvSpPr/>
          <p:nvPr/>
        </p:nvSpPr>
        <p:spPr>
          <a:xfrm>
            <a:off x="1506690" y="5031291"/>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6" name="Ellipse 236">
            <a:extLst>
              <a:ext uri="{FF2B5EF4-FFF2-40B4-BE49-F238E27FC236}">
                <a16:creationId xmlns:a16="http://schemas.microsoft.com/office/drawing/2014/main" id="{2CE01813-60CE-42BC-A343-3D996DA4BD06}"/>
              </a:ext>
            </a:extLst>
          </p:cNvPr>
          <p:cNvSpPr/>
          <p:nvPr/>
        </p:nvSpPr>
        <p:spPr>
          <a:xfrm>
            <a:off x="4040776" y="3839724"/>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7" name="Ellipse 236">
            <a:extLst>
              <a:ext uri="{FF2B5EF4-FFF2-40B4-BE49-F238E27FC236}">
                <a16:creationId xmlns:a16="http://schemas.microsoft.com/office/drawing/2014/main" id="{31007711-A832-48EC-8DA9-0448CFAE7CA5}"/>
              </a:ext>
            </a:extLst>
          </p:cNvPr>
          <p:cNvSpPr/>
          <p:nvPr/>
        </p:nvSpPr>
        <p:spPr>
          <a:xfrm>
            <a:off x="5237931" y="4176688"/>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8" name="Ellipse 236">
            <a:extLst>
              <a:ext uri="{FF2B5EF4-FFF2-40B4-BE49-F238E27FC236}">
                <a16:creationId xmlns:a16="http://schemas.microsoft.com/office/drawing/2014/main" id="{D19EA4AF-0627-4264-B1C8-67202366C5DF}"/>
              </a:ext>
            </a:extLst>
          </p:cNvPr>
          <p:cNvSpPr/>
          <p:nvPr/>
        </p:nvSpPr>
        <p:spPr>
          <a:xfrm>
            <a:off x="6775232" y="4239671"/>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189" name="Rectangle 188">
            <a:extLst>
              <a:ext uri="{FF2B5EF4-FFF2-40B4-BE49-F238E27FC236}">
                <a16:creationId xmlns:a16="http://schemas.microsoft.com/office/drawing/2014/main" id="{AEB2F49E-0EBE-4739-A9A1-EFDB7361B01B}"/>
              </a:ext>
            </a:extLst>
          </p:cNvPr>
          <p:cNvSpPr/>
          <p:nvPr/>
        </p:nvSpPr>
        <p:spPr>
          <a:xfrm>
            <a:off x="273653" y="3417176"/>
            <a:ext cx="582358"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Phone call</a:t>
            </a:r>
          </a:p>
        </p:txBody>
      </p:sp>
      <p:sp>
        <p:nvSpPr>
          <p:cNvPr id="192" name="Rectangle 191">
            <a:extLst>
              <a:ext uri="{FF2B5EF4-FFF2-40B4-BE49-F238E27FC236}">
                <a16:creationId xmlns:a16="http://schemas.microsoft.com/office/drawing/2014/main" id="{9DBBDD1C-8B20-40F0-8E69-4B68BAF4613F}"/>
              </a:ext>
            </a:extLst>
          </p:cNvPr>
          <p:cNvSpPr/>
          <p:nvPr/>
        </p:nvSpPr>
        <p:spPr>
          <a:xfrm>
            <a:off x="273653" y="3932139"/>
            <a:ext cx="582358"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Email</a:t>
            </a:r>
          </a:p>
        </p:txBody>
      </p:sp>
      <p:sp>
        <p:nvSpPr>
          <p:cNvPr id="201" name="Rectangle 200">
            <a:extLst>
              <a:ext uri="{FF2B5EF4-FFF2-40B4-BE49-F238E27FC236}">
                <a16:creationId xmlns:a16="http://schemas.microsoft.com/office/drawing/2014/main" id="{90E0F928-E2CF-48EB-8A96-7CE6D96F3CDE}"/>
              </a:ext>
            </a:extLst>
          </p:cNvPr>
          <p:cNvSpPr/>
          <p:nvPr/>
        </p:nvSpPr>
        <p:spPr>
          <a:xfrm>
            <a:off x="273650" y="2387250"/>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Physical meeting</a:t>
            </a:r>
          </a:p>
        </p:txBody>
      </p:sp>
      <p:sp>
        <p:nvSpPr>
          <p:cNvPr id="205" name="Rectangle 204">
            <a:extLst>
              <a:ext uri="{FF2B5EF4-FFF2-40B4-BE49-F238E27FC236}">
                <a16:creationId xmlns:a16="http://schemas.microsoft.com/office/drawing/2014/main" id="{B7D46BD2-726F-4DBC-ABA1-586926C08393}"/>
              </a:ext>
            </a:extLst>
          </p:cNvPr>
          <p:cNvSpPr/>
          <p:nvPr/>
        </p:nvSpPr>
        <p:spPr>
          <a:xfrm>
            <a:off x="274513" y="4447102"/>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Website</a:t>
            </a:r>
          </a:p>
          <a:p>
            <a:pPr algn="ctr" defTabSz="990546" fontAlgn="auto">
              <a:spcBef>
                <a:spcPts val="0"/>
              </a:spcBef>
              <a:spcAft>
                <a:spcPts val="0"/>
              </a:spcAft>
            </a:pPr>
            <a:r>
              <a:rPr lang="en-US" sz="800" i="1">
                <a:solidFill>
                  <a:schemeClr val="bg1"/>
                </a:solidFill>
                <a:ea typeface="Verdana" panose="020B0604030504040204" pitchFamily="34" charset="0"/>
              </a:rPr>
              <a:t>or app</a:t>
            </a:r>
          </a:p>
        </p:txBody>
      </p:sp>
      <p:sp>
        <p:nvSpPr>
          <p:cNvPr id="207" name="Rectangle 206">
            <a:extLst>
              <a:ext uri="{FF2B5EF4-FFF2-40B4-BE49-F238E27FC236}">
                <a16:creationId xmlns:a16="http://schemas.microsoft.com/office/drawing/2014/main" id="{4DD4E7CD-F3DD-472D-B300-8980AA2CB1CF}"/>
              </a:ext>
            </a:extLst>
          </p:cNvPr>
          <p:cNvSpPr/>
          <p:nvPr/>
        </p:nvSpPr>
        <p:spPr>
          <a:xfrm>
            <a:off x="274513" y="4962065"/>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Social network</a:t>
            </a:r>
          </a:p>
        </p:txBody>
      </p:sp>
      <p:sp>
        <p:nvSpPr>
          <p:cNvPr id="208" name="Rectangle 207">
            <a:extLst>
              <a:ext uri="{FF2B5EF4-FFF2-40B4-BE49-F238E27FC236}">
                <a16:creationId xmlns:a16="http://schemas.microsoft.com/office/drawing/2014/main" id="{EE05C043-75EC-4A86-A113-BC7FA141552A}"/>
              </a:ext>
            </a:extLst>
          </p:cNvPr>
          <p:cNvSpPr/>
          <p:nvPr/>
        </p:nvSpPr>
        <p:spPr>
          <a:xfrm>
            <a:off x="274513" y="5477030"/>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Chat/</a:t>
            </a:r>
          </a:p>
          <a:p>
            <a:pPr algn="ctr" defTabSz="990546" fontAlgn="auto">
              <a:spcBef>
                <a:spcPts val="0"/>
              </a:spcBef>
              <a:spcAft>
                <a:spcPts val="0"/>
              </a:spcAft>
            </a:pPr>
            <a:r>
              <a:rPr lang="en-US" sz="800" i="1">
                <a:solidFill>
                  <a:schemeClr val="bg1"/>
                </a:solidFill>
                <a:ea typeface="Verdana" panose="020B0604030504040204" pitchFamily="34" charset="0"/>
              </a:rPr>
              <a:t>chatbot</a:t>
            </a:r>
          </a:p>
        </p:txBody>
      </p:sp>
      <p:sp>
        <p:nvSpPr>
          <p:cNvPr id="212" name="Rectangle 211">
            <a:extLst>
              <a:ext uri="{FF2B5EF4-FFF2-40B4-BE49-F238E27FC236}">
                <a16:creationId xmlns:a16="http://schemas.microsoft.com/office/drawing/2014/main" id="{4F27BD74-A814-4141-AC6B-E6EFE6D334A6}"/>
              </a:ext>
            </a:extLst>
          </p:cNvPr>
          <p:cNvSpPr/>
          <p:nvPr/>
        </p:nvSpPr>
        <p:spPr>
          <a:xfrm>
            <a:off x="273650" y="2902213"/>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Visio meeting</a:t>
            </a:r>
          </a:p>
        </p:txBody>
      </p:sp>
      <p:sp>
        <p:nvSpPr>
          <p:cNvPr id="213" name="Arrow: Up-Down 128">
            <a:extLst>
              <a:ext uri="{FF2B5EF4-FFF2-40B4-BE49-F238E27FC236}">
                <a16:creationId xmlns:a16="http://schemas.microsoft.com/office/drawing/2014/main" id="{4C30C398-BA89-4636-88B4-B05DA0B451E9}"/>
              </a:ext>
            </a:extLst>
          </p:cNvPr>
          <p:cNvSpPr/>
          <p:nvPr/>
        </p:nvSpPr>
        <p:spPr bwMode="auto">
          <a:xfrm rot="16200000">
            <a:off x="-1591275" y="4031557"/>
            <a:ext cx="3457806" cy="151823"/>
          </a:xfrm>
          <a:prstGeom prst="homePlate">
            <a:avLst/>
          </a:prstGeom>
          <a:gradFill flip="none" rotWithShape="1">
            <a:gsLst>
              <a:gs pos="65700">
                <a:srgbClr val="6C6C6C"/>
              </a:gs>
              <a:gs pos="100000">
                <a:srgbClr val="6C6C6C"/>
              </a:gs>
              <a:gs pos="0">
                <a:srgbClr val="0977D1"/>
              </a:gs>
            </a:gsLst>
            <a:lin ang="10800000" scaled="0"/>
            <a:tileRect/>
          </a:gra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14" name="Rectangle 213">
            <a:extLst>
              <a:ext uri="{FF2B5EF4-FFF2-40B4-BE49-F238E27FC236}">
                <a16:creationId xmlns:a16="http://schemas.microsoft.com/office/drawing/2014/main" id="{000E7148-C773-45DB-A4AA-A90761221E60}"/>
              </a:ext>
            </a:extLst>
          </p:cNvPr>
          <p:cNvSpPr/>
          <p:nvPr/>
        </p:nvSpPr>
        <p:spPr>
          <a:xfrm rot="16200000">
            <a:off x="-494349" y="5129869"/>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Digital, standardized</a:t>
            </a:r>
          </a:p>
        </p:txBody>
      </p:sp>
      <p:sp>
        <p:nvSpPr>
          <p:cNvPr id="215" name="Triangle isocèle 97">
            <a:extLst>
              <a:ext uri="{FF2B5EF4-FFF2-40B4-BE49-F238E27FC236}">
                <a16:creationId xmlns:a16="http://schemas.microsoft.com/office/drawing/2014/main" id="{464BFE66-70B9-4F7F-849A-160D027FAC26}"/>
              </a:ext>
            </a:extLst>
          </p:cNvPr>
          <p:cNvSpPr/>
          <p:nvPr/>
        </p:nvSpPr>
        <p:spPr bwMode="auto">
          <a:xfrm rot="10800000">
            <a:off x="61716" y="5836371"/>
            <a:ext cx="151824" cy="4571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18" name="Rectangle 217">
            <a:extLst>
              <a:ext uri="{FF2B5EF4-FFF2-40B4-BE49-F238E27FC236}">
                <a16:creationId xmlns:a16="http://schemas.microsoft.com/office/drawing/2014/main" id="{8C3E4FC3-0A78-450E-A833-FB42930A77BA}"/>
              </a:ext>
            </a:extLst>
          </p:cNvPr>
          <p:cNvSpPr/>
          <p:nvPr/>
        </p:nvSpPr>
        <p:spPr>
          <a:xfrm rot="16200000">
            <a:off x="-494348" y="2871153"/>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Human personalized</a:t>
            </a:r>
          </a:p>
        </p:txBody>
      </p:sp>
      <p:sp>
        <p:nvSpPr>
          <p:cNvPr id="221" name="Flèche : pentagone 154">
            <a:extLst>
              <a:ext uri="{FF2B5EF4-FFF2-40B4-BE49-F238E27FC236}">
                <a16:creationId xmlns:a16="http://schemas.microsoft.com/office/drawing/2014/main" id="{1A4001B6-CFF6-416C-9D23-86BB17342316}"/>
              </a:ext>
            </a:extLst>
          </p:cNvPr>
          <p:cNvSpPr/>
          <p:nvPr/>
        </p:nvSpPr>
        <p:spPr>
          <a:xfrm>
            <a:off x="1052787" y="1087645"/>
            <a:ext cx="2473158"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222" name="Flèche : chevron 155">
            <a:extLst>
              <a:ext uri="{FF2B5EF4-FFF2-40B4-BE49-F238E27FC236}">
                <a16:creationId xmlns:a16="http://schemas.microsoft.com/office/drawing/2014/main" id="{C7491DCD-AACB-424E-8A9E-3ABFF6C73A9B}"/>
              </a:ext>
            </a:extLst>
          </p:cNvPr>
          <p:cNvSpPr/>
          <p:nvPr/>
        </p:nvSpPr>
        <p:spPr>
          <a:xfrm>
            <a:off x="3525945" y="1091072"/>
            <a:ext cx="2473159"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223" name="Flèche : chevron 155">
            <a:extLst>
              <a:ext uri="{FF2B5EF4-FFF2-40B4-BE49-F238E27FC236}">
                <a16:creationId xmlns:a16="http://schemas.microsoft.com/office/drawing/2014/main" id="{CFB06656-F74F-4188-9624-308A85DA08F6}"/>
              </a:ext>
            </a:extLst>
          </p:cNvPr>
          <p:cNvSpPr/>
          <p:nvPr/>
        </p:nvSpPr>
        <p:spPr>
          <a:xfrm>
            <a:off x="5999103" y="1091072"/>
            <a:ext cx="387630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sp>
        <p:nvSpPr>
          <p:cNvPr id="224" name="Bulle narrative : rectangle 170">
            <a:extLst>
              <a:ext uri="{FF2B5EF4-FFF2-40B4-BE49-F238E27FC236}">
                <a16:creationId xmlns:a16="http://schemas.microsoft.com/office/drawing/2014/main" id="{64FDAF9C-4AD3-4CD3-9FE0-DE42772836A4}"/>
              </a:ext>
            </a:extLst>
          </p:cNvPr>
          <p:cNvSpPr/>
          <p:nvPr/>
        </p:nvSpPr>
        <p:spPr bwMode="auto">
          <a:xfrm>
            <a:off x="5547673" y="3004680"/>
            <a:ext cx="1855431" cy="1022114"/>
          </a:xfrm>
          <a:prstGeom prst="wedgeRectCallout">
            <a:avLst>
              <a:gd name="adj1" fmla="val 36026"/>
              <a:gd name="adj2" fmla="val 65854"/>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t>« </a:t>
            </a:r>
            <a:r>
              <a:rPr kumimoji="0" lang="en-US" sz="900" b="0" i="1" u="none" strike="noStrike" cap="none" normalizeH="0" baseline="0">
                <a:ln>
                  <a:noFill/>
                </a:ln>
                <a:solidFill>
                  <a:schemeClr val="tx1"/>
                </a:solidFill>
                <a:effectLst/>
              </a:rPr>
              <a:t>Digital investment platforms are genuine </a:t>
            </a:r>
            <a:r>
              <a:rPr lang="en-US" sz="900" b="1" i="1">
                <a:solidFill>
                  <a:srgbClr val="009DB0"/>
                </a:solidFill>
              </a:rPr>
              <a:t>digital</a:t>
            </a:r>
            <a:r>
              <a:rPr lang="en-US" sz="900" b="1" i="1">
                <a:solidFill>
                  <a:schemeClr val="tx2"/>
                </a:solidFill>
              </a:rPr>
              <a:t> </a:t>
            </a:r>
            <a:r>
              <a:rPr lang="en-US" sz="900" b="1" i="1">
                <a:solidFill>
                  <a:srgbClr val="009DB0"/>
                </a:solidFill>
              </a:rPr>
              <a:t>CGP</a:t>
            </a:r>
            <a:r>
              <a:rPr lang="en-US" sz="900" b="1" i="1">
                <a:solidFill>
                  <a:schemeClr val="tx2"/>
                </a:solidFill>
              </a:rPr>
              <a:t> </a:t>
            </a:r>
            <a:r>
              <a:rPr kumimoji="0" lang="en-US" sz="900" b="0" i="1" u="none" strike="noStrike" cap="none" normalizeH="0" baseline="0">
                <a:ln>
                  <a:noFill/>
                </a:ln>
                <a:solidFill>
                  <a:schemeClr val="tx1"/>
                </a:solidFill>
                <a:effectLst/>
              </a:rPr>
              <a:t>that </a:t>
            </a:r>
            <a:r>
              <a:rPr lang="en-US" sz="900" b="1" i="1">
                <a:solidFill>
                  <a:srgbClr val="009DB0"/>
                </a:solidFill>
              </a:rPr>
              <a:t>target clients that don’t need human interactions </a:t>
            </a:r>
            <a:r>
              <a:rPr kumimoji="0" lang="en-US" sz="900" b="0" i="1" u="none" strike="noStrike" cap="none" normalizeH="0" baseline="0">
                <a:ln>
                  <a:noFill/>
                </a:ln>
                <a:solidFill>
                  <a:schemeClr val="tx1"/>
                </a:solidFill>
                <a:effectLst/>
              </a:rPr>
              <a:t>»</a:t>
            </a:r>
          </a:p>
          <a:p>
            <a:pPr algn="ctr"/>
            <a:r>
              <a:rPr lang="en-US" sz="900"/>
              <a:t>Expert, CC&amp;A Finance </a:t>
            </a:r>
            <a:r>
              <a:rPr lang="en-US" sz="900" err="1"/>
              <a:t>Patrimoine</a:t>
            </a:r>
            <a:endParaRPr kumimoji="0" lang="en-US" sz="900" u="none" strike="noStrike" cap="none" normalizeH="0" baseline="0">
              <a:ln>
                <a:noFill/>
              </a:ln>
              <a:solidFill>
                <a:schemeClr val="tx1"/>
              </a:solidFill>
              <a:effectLst/>
            </a:endParaRPr>
          </a:p>
        </p:txBody>
      </p:sp>
      <p:pic>
        <p:nvPicPr>
          <p:cNvPr id="225" name="Graphic 91">
            <a:extLst>
              <a:ext uri="{FF2B5EF4-FFF2-40B4-BE49-F238E27FC236}">
                <a16:creationId xmlns:a16="http://schemas.microsoft.com/office/drawing/2014/main" id="{B8A5CE60-C3C1-456A-9BA6-A8A225A51C7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115075" y="1088511"/>
            <a:ext cx="173536" cy="179913"/>
          </a:xfrm>
          <a:prstGeom prst="rect">
            <a:avLst/>
          </a:prstGeom>
        </p:spPr>
      </p:pic>
      <p:pic>
        <p:nvPicPr>
          <p:cNvPr id="226" name="Graphic 95">
            <a:extLst>
              <a:ext uri="{FF2B5EF4-FFF2-40B4-BE49-F238E27FC236}">
                <a16:creationId xmlns:a16="http://schemas.microsoft.com/office/drawing/2014/main" id="{FAA32121-65FA-4B68-A30D-7119AE20F2F6}"/>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635507" y="1095260"/>
            <a:ext cx="164753" cy="166414"/>
          </a:xfrm>
          <a:prstGeom prst="rect">
            <a:avLst/>
          </a:prstGeom>
        </p:spPr>
      </p:pic>
      <p:pic>
        <p:nvPicPr>
          <p:cNvPr id="227" name="Graphic 101">
            <a:extLst>
              <a:ext uri="{FF2B5EF4-FFF2-40B4-BE49-F238E27FC236}">
                <a16:creationId xmlns:a16="http://schemas.microsoft.com/office/drawing/2014/main" id="{6F52A3B8-16F8-466A-8458-8DAD64F37D7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1072196" y="1087185"/>
            <a:ext cx="188925" cy="182565"/>
          </a:xfrm>
          <a:prstGeom prst="rect">
            <a:avLst/>
          </a:prstGeom>
        </p:spPr>
      </p:pic>
      <p:pic>
        <p:nvPicPr>
          <p:cNvPr id="228" name="Graphic 104" descr="Boardroom">
            <a:extLst>
              <a:ext uri="{FF2B5EF4-FFF2-40B4-BE49-F238E27FC236}">
                <a16:creationId xmlns:a16="http://schemas.microsoft.com/office/drawing/2014/main" id="{0E760A6C-AEF7-451D-9669-AC9AB50BEA8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3216" y="2367447"/>
            <a:ext cx="218900" cy="218900"/>
          </a:xfrm>
          <a:prstGeom prst="rect">
            <a:avLst/>
          </a:prstGeom>
        </p:spPr>
      </p:pic>
      <p:pic>
        <p:nvPicPr>
          <p:cNvPr id="229" name="Graphic 108" descr="Laptop">
            <a:extLst>
              <a:ext uri="{FF2B5EF4-FFF2-40B4-BE49-F238E27FC236}">
                <a16:creationId xmlns:a16="http://schemas.microsoft.com/office/drawing/2014/main" id="{8173A264-3855-402F-9119-9A72BBB9DD7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3166" y="4453488"/>
            <a:ext cx="199000" cy="199000"/>
          </a:xfrm>
          <a:prstGeom prst="rect">
            <a:avLst/>
          </a:prstGeom>
        </p:spPr>
      </p:pic>
      <p:pic>
        <p:nvPicPr>
          <p:cNvPr id="231" name="Graphic 120" descr="Receiver">
            <a:extLst>
              <a:ext uri="{FF2B5EF4-FFF2-40B4-BE49-F238E27FC236}">
                <a16:creationId xmlns:a16="http://schemas.microsoft.com/office/drawing/2014/main" id="{2A39F65B-5290-4AE0-97FE-5C2B6110AE6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89079" y="3344011"/>
            <a:ext cx="164463" cy="164463"/>
          </a:xfrm>
          <a:prstGeom prst="rect">
            <a:avLst/>
          </a:prstGeom>
        </p:spPr>
      </p:pic>
      <p:pic>
        <p:nvPicPr>
          <p:cNvPr id="232" name="Graphic 124" descr="Envelope">
            <a:extLst>
              <a:ext uri="{FF2B5EF4-FFF2-40B4-BE49-F238E27FC236}">
                <a16:creationId xmlns:a16="http://schemas.microsoft.com/office/drawing/2014/main" id="{6B9A8B47-1463-4EFF-A756-4D97CCCEB67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3166" y="3939731"/>
            <a:ext cx="199000" cy="199000"/>
          </a:xfrm>
          <a:prstGeom prst="rect">
            <a:avLst/>
          </a:prstGeom>
        </p:spPr>
      </p:pic>
      <p:pic>
        <p:nvPicPr>
          <p:cNvPr id="233" name="Graphic 132" descr="Web cam">
            <a:extLst>
              <a:ext uri="{FF2B5EF4-FFF2-40B4-BE49-F238E27FC236}">
                <a16:creationId xmlns:a16="http://schemas.microsoft.com/office/drawing/2014/main" id="{D3ABE492-5698-412B-B5DA-1FDEBF46EB1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216" y="2883479"/>
            <a:ext cx="218900" cy="218900"/>
          </a:xfrm>
          <a:prstGeom prst="rect">
            <a:avLst/>
          </a:prstGeom>
        </p:spPr>
      </p:pic>
      <p:sp>
        <p:nvSpPr>
          <p:cNvPr id="234" name="Freeform 5">
            <a:extLst>
              <a:ext uri="{FF2B5EF4-FFF2-40B4-BE49-F238E27FC236}">
                <a16:creationId xmlns:a16="http://schemas.microsoft.com/office/drawing/2014/main" id="{D6D8009C-86D3-47ED-AD0B-41EA1096C2DE}"/>
              </a:ext>
            </a:extLst>
          </p:cNvPr>
          <p:cNvSpPr>
            <a:spLocks/>
          </p:cNvSpPr>
          <p:nvPr/>
        </p:nvSpPr>
        <p:spPr bwMode="auto">
          <a:xfrm>
            <a:off x="527395" y="4994442"/>
            <a:ext cx="74224" cy="143272"/>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235" name="Graphic 138" descr="Chat bubble">
            <a:extLst>
              <a:ext uri="{FF2B5EF4-FFF2-40B4-BE49-F238E27FC236}">
                <a16:creationId xmlns:a16="http://schemas.microsoft.com/office/drawing/2014/main" id="{E69A7F86-9C85-4A2F-B7AE-A926B05D6A7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3216" y="5493581"/>
            <a:ext cx="218900" cy="218900"/>
          </a:xfrm>
          <a:prstGeom prst="rect">
            <a:avLst/>
          </a:prstGeom>
        </p:spPr>
      </p:pic>
      <p:pic>
        <p:nvPicPr>
          <p:cNvPr id="236" name="Graphic 189" descr="Envelope">
            <a:extLst>
              <a:ext uri="{FF2B5EF4-FFF2-40B4-BE49-F238E27FC236}">
                <a16:creationId xmlns:a16="http://schemas.microsoft.com/office/drawing/2014/main" id="{19A17039-D1FE-4406-B5E0-7F780F57E49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9603" y="3872942"/>
            <a:ext cx="199000" cy="199000"/>
          </a:xfrm>
          <a:prstGeom prst="rect">
            <a:avLst/>
          </a:prstGeom>
        </p:spPr>
      </p:pic>
      <p:sp>
        <p:nvSpPr>
          <p:cNvPr id="237" name="Freeform 5">
            <a:extLst>
              <a:ext uri="{FF2B5EF4-FFF2-40B4-BE49-F238E27FC236}">
                <a16:creationId xmlns:a16="http://schemas.microsoft.com/office/drawing/2014/main" id="{CBD1A4A1-70B6-43AC-9071-17721032201F}"/>
              </a:ext>
            </a:extLst>
          </p:cNvPr>
          <p:cNvSpPr>
            <a:spLocks/>
          </p:cNvSpPr>
          <p:nvPr/>
        </p:nvSpPr>
        <p:spPr bwMode="auto">
          <a:xfrm>
            <a:off x="1601714" y="5081388"/>
            <a:ext cx="74224" cy="143272"/>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238" name="Graphic 192" descr="Laptop">
            <a:extLst>
              <a:ext uri="{FF2B5EF4-FFF2-40B4-BE49-F238E27FC236}">
                <a16:creationId xmlns:a16="http://schemas.microsoft.com/office/drawing/2014/main" id="{69193BD8-BB2B-4FE4-892D-7B0A30B2A42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8245" y="4385363"/>
            <a:ext cx="199000" cy="199000"/>
          </a:xfrm>
          <a:prstGeom prst="rect">
            <a:avLst/>
          </a:prstGeom>
        </p:spPr>
      </p:pic>
      <p:pic>
        <p:nvPicPr>
          <p:cNvPr id="239" name="Graphic 193" descr="Laptop">
            <a:extLst>
              <a:ext uri="{FF2B5EF4-FFF2-40B4-BE49-F238E27FC236}">
                <a16:creationId xmlns:a16="http://schemas.microsoft.com/office/drawing/2014/main" id="{99AAF42F-CF78-4096-8C80-DD255532467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56722" y="4314740"/>
            <a:ext cx="199000" cy="199000"/>
          </a:xfrm>
          <a:prstGeom prst="rect">
            <a:avLst/>
          </a:prstGeom>
        </p:spPr>
      </p:pic>
      <p:pic>
        <p:nvPicPr>
          <p:cNvPr id="240" name="Graphic 195" descr="Laptop">
            <a:extLst>
              <a:ext uri="{FF2B5EF4-FFF2-40B4-BE49-F238E27FC236}">
                <a16:creationId xmlns:a16="http://schemas.microsoft.com/office/drawing/2014/main" id="{69393549-9C74-433F-A050-C42432B102E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73975" y="4195679"/>
            <a:ext cx="199000" cy="199000"/>
          </a:xfrm>
          <a:prstGeom prst="rect">
            <a:avLst/>
          </a:prstGeom>
        </p:spPr>
      </p:pic>
      <p:pic>
        <p:nvPicPr>
          <p:cNvPr id="241" name="Graphic 196" descr="Laptop">
            <a:extLst>
              <a:ext uri="{FF2B5EF4-FFF2-40B4-BE49-F238E27FC236}">
                <a16:creationId xmlns:a16="http://schemas.microsoft.com/office/drawing/2014/main" id="{A0F26F29-ECC8-4ED0-8AD4-DD0B7D1DF7D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07868" y="4258662"/>
            <a:ext cx="199000" cy="199000"/>
          </a:xfrm>
          <a:prstGeom prst="rect">
            <a:avLst/>
          </a:prstGeom>
        </p:spPr>
      </p:pic>
      <p:pic>
        <p:nvPicPr>
          <p:cNvPr id="242" name="Graphic 199" descr="Receiver">
            <a:extLst>
              <a:ext uri="{FF2B5EF4-FFF2-40B4-BE49-F238E27FC236}">
                <a16:creationId xmlns:a16="http://schemas.microsoft.com/office/drawing/2014/main" id="{9B4F4FE9-442C-4456-85F4-EEF52199EFD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0434" y="3453782"/>
            <a:ext cx="164463" cy="164463"/>
          </a:xfrm>
          <a:prstGeom prst="rect">
            <a:avLst/>
          </a:prstGeom>
        </p:spPr>
      </p:pic>
      <p:sp>
        <p:nvSpPr>
          <p:cNvPr id="244" name="Speech Bubble: Rectangle with Corners Rounded 101">
            <a:extLst>
              <a:ext uri="{FF2B5EF4-FFF2-40B4-BE49-F238E27FC236}">
                <a16:creationId xmlns:a16="http://schemas.microsoft.com/office/drawing/2014/main" id="{DED00375-4B03-48B7-A415-468DE4B7E790}"/>
              </a:ext>
            </a:extLst>
          </p:cNvPr>
          <p:cNvSpPr/>
          <p:nvPr/>
        </p:nvSpPr>
        <p:spPr bwMode="auto">
          <a:xfrm>
            <a:off x="4155335" y="4761121"/>
            <a:ext cx="1595332" cy="608413"/>
          </a:xfrm>
          <a:prstGeom prst="wedgeRectCallout">
            <a:avLst>
              <a:gd name="adj1" fmla="val 16527"/>
              <a:gd name="adj2" fmla="val -64461"/>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en-US" sz="900"/>
              <a:t>The </a:t>
            </a:r>
            <a:r>
              <a:rPr lang="en-US" sz="900" b="1">
                <a:solidFill>
                  <a:srgbClr val="009DB0"/>
                </a:solidFill>
              </a:rPr>
              <a:t>opening</a:t>
            </a:r>
            <a:r>
              <a:rPr lang="en-US" sz="900"/>
              <a:t> of an </a:t>
            </a:r>
            <a:r>
              <a:rPr lang="en-US" sz="900" b="1">
                <a:solidFill>
                  <a:srgbClr val="009DB0"/>
                </a:solidFill>
              </a:rPr>
              <a:t>account</a:t>
            </a:r>
            <a:r>
              <a:rPr lang="en-US" sz="900"/>
              <a:t> can be done in </a:t>
            </a:r>
            <a:r>
              <a:rPr lang="en-US" sz="900" b="1">
                <a:solidFill>
                  <a:srgbClr val="009DB0"/>
                </a:solidFill>
              </a:rPr>
              <a:t>less</a:t>
            </a:r>
            <a:r>
              <a:rPr lang="en-US" sz="900" b="1">
                <a:solidFill>
                  <a:schemeClr val="tx2"/>
                </a:solidFill>
              </a:rPr>
              <a:t> </a:t>
            </a:r>
            <a:r>
              <a:rPr lang="en-US" sz="900" b="1">
                <a:solidFill>
                  <a:srgbClr val="009DB0"/>
                </a:solidFill>
              </a:rPr>
              <a:t>than</a:t>
            </a:r>
            <a:r>
              <a:rPr lang="en-US" sz="900" b="1">
                <a:solidFill>
                  <a:schemeClr val="tx2"/>
                </a:solidFill>
              </a:rPr>
              <a:t> </a:t>
            </a:r>
            <a:r>
              <a:rPr lang="en-US" sz="900" b="1">
                <a:solidFill>
                  <a:srgbClr val="009DB0"/>
                </a:solidFill>
              </a:rPr>
              <a:t>30</a:t>
            </a:r>
            <a:r>
              <a:rPr lang="en-US" sz="900" b="1">
                <a:solidFill>
                  <a:schemeClr val="tx2"/>
                </a:solidFill>
              </a:rPr>
              <a:t> </a:t>
            </a:r>
            <a:r>
              <a:rPr lang="en-US" sz="900" b="1">
                <a:solidFill>
                  <a:srgbClr val="009DB0"/>
                </a:solidFill>
              </a:rPr>
              <a:t>minutes</a:t>
            </a:r>
            <a:r>
              <a:rPr lang="en-US" sz="900" b="1">
                <a:solidFill>
                  <a:schemeClr val="tx2"/>
                </a:solidFill>
              </a:rPr>
              <a:t> </a:t>
            </a:r>
            <a:r>
              <a:rPr lang="en-US" sz="900"/>
              <a:t>for digital CGPs</a:t>
            </a:r>
          </a:p>
        </p:txBody>
      </p:sp>
      <p:sp>
        <p:nvSpPr>
          <p:cNvPr id="246" name="Rectangle 245">
            <a:extLst>
              <a:ext uri="{FF2B5EF4-FFF2-40B4-BE49-F238E27FC236}">
                <a16:creationId xmlns:a16="http://schemas.microsoft.com/office/drawing/2014/main" id="{FBC3984D-4B12-40FB-9DD4-758E09ACC3F0}"/>
              </a:ext>
            </a:extLst>
          </p:cNvPr>
          <p:cNvSpPr/>
          <p:nvPr/>
        </p:nvSpPr>
        <p:spPr>
          <a:xfrm>
            <a:off x="254282" y="1245375"/>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247" name="Rectangle 246">
            <a:extLst>
              <a:ext uri="{FF2B5EF4-FFF2-40B4-BE49-F238E27FC236}">
                <a16:creationId xmlns:a16="http://schemas.microsoft.com/office/drawing/2014/main" id="{4EE67D8F-81E7-4D0D-A372-9DD8101E1DAD}"/>
              </a:ext>
            </a:extLst>
          </p:cNvPr>
          <p:cNvSpPr/>
          <p:nvPr/>
        </p:nvSpPr>
        <p:spPr>
          <a:xfrm>
            <a:off x="312678" y="1843354"/>
            <a:ext cx="499974" cy="244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a:solidFill>
                  <a:srgbClr val="009DB0"/>
                </a:solidFill>
                <a:ea typeface="Verdana" panose="020B0604030504040204" pitchFamily="34" charset="0"/>
              </a:rPr>
              <a:t>Examples</a:t>
            </a:r>
          </a:p>
        </p:txBody>
      </p:sp>
      <p:sp>
        <p:nvSpPr>
          <p:cNvPr id="248" name="Ellipse 236">
            <a:extLst>
              <a:ext uri="{FF2B5EF4-FFF2-40B4-BE49-F238E27FC236}">
                <a16:creationId xmlns:a16="http://schemas.microsoft.com/office/drawing/2014/main" id="{D21EE0C6-B5E5-4C50-A47C-B6ACC7A9437A}"/>
              </a:ext>
            </a:extLst>
          </p:cNvPr>
          <p:cNvSpPr/>
          <p:nvPr/>
        </p:nvSpPr>
        <p:spPr>
          <a:xfrm>
            <a:off x="2823501" y="4566796"/>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49" name="Group 10">
            <a:extLst>
              <a:ext uri="{FF2B5EF4-FFF2-40B4-BE49-F238E27FC236}">
                <a16:creationId xmlns:a16="http://schemas.microsoft.com/office/drawing/2014/main" id="{3B391ABE-8594-4516-A788-2605D9E217A6}"/>
              </a:ext>
            </a:extLst>
          </p:cNvPr>
          <p:cNvGrpSpPr>
            <a:grpSpLocks noChangeAspect="1"/>
          </p:cNvGrpSpPr>
          <p:nvPr/>
        </p:nvGrpSpPr>
        <p:grpSpPr bwMode="auto">
          <a:xfrm>
            <a:off x="2892176" y="4605934"/>
            <a:ext cx="123786" cy="180096"/>
            <a:chOff x="904" y="800"/>
            <a:chExt cx="510" cy="742"/>
          </a:xfrm>
          <a:solidFill>
            <a:schemeClr val="bg1"/>
          </a:solidFill>
        </p:grpSpPr>
        <p:sp>
          <p:nvSpPr>
            <p:cNvPr id="251" name="Freeform 11">
              <a:extLst>
                <a:ext uri="{FF2B5EF4-FFF2-40B4-BE49-F238E27FC236}">
                  <a16:creationId xmlns:a16="http://schemas.microsoft.com/office/drawing/2014/main" id="{86A40A39-9AA9-4DDD-9424-D870363DD994}"/>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12">
              <a:extLst>
                <a:ext uri="{FF2B5EF4-FFF2-40B4-BE49-F238E27FC236}">
                  <a16:creationId xmlns:a16="http://schemas.microsoft.com/office/drawing/2014/main" id="{5DC6AB4F-F729-401C-90FF-0CC76ADACC2E}"/>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13">
              <a:extLst>
                <a:ext uri="{FF2B5EF4-FFF2-40B4-BE49-F238E27FC236}">
                  <a16:creationId xmlns:a16="http://schemas.microsoft.com/office/drawing/2014/main" id="{F9EF37B8-A1AF-42E3-9BDA-000CE51CA325}"/>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Ellipse 236">
            <a:extLst>
              <a:ext uri="{FF2B5EF4-FFF2-40B4-BE49-F238E27FC236}">
                <a16:creationId xmlns:a16="http://schemas.microsoft.com/office/drawing/2014/main" id="{86BEA29B-8833-4C77-A02D-C58B1EC473D7}"/>
              </a:ext>
            </a:extLst>
          </p:cNvPr>
          <p:cNvSpPr/>
          <p:nvPr/>
        </p:nvSpPr>
        <p:spPr>
          <a:xfrm>
            <a:off x="5237931" y="4439802"/>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56" name="Group 10">
            <a:extLst>
              <a:ext uri="{FF2B5EF4-FFF2-40B4-BE49-F238E27FC236}">
                <a16:creationId xmlns:a16="http://schemas.microsoft.com/office/drawing/2014/main" id="{A5C3F7A4-8A19-4819-BDB1-72F8110E1A3F}"/>
              </a:ext>
            </a:extLst>
          </p:cNvPr>
          <p:cNvGrpSpPr>
            <a:grpSpLocks noChangeAspect="1"/>
          </p:cNvGrpSpPr>
          <p:nvPr/>
        </p:nvGrpSpPr>
        <p:grpSpPr bwMode="auto">
          <a:xfrm>
            <a:off x="5308174" y="4473872"/>
            <a:ext cx="123786" cy="180096"/>
            <a:chOff x="904" y="800"/>
            <a:chExt cx="510" cy="742"/>
          </a:xfrm>
          <a:solidFill>
            <a:schemeClr val="bg1"/>
          </a:solidFill>
        </p:grpSpPr>
        <p:sp>
          <p:nvSpPr>
            <p:cNvPr id="257" name="Freeform 11">
              <a:extLst>
                <a:ext uri="{FF2B5EF4-FFF2-40B4-BE49-F238E27FC236}">
                  <a16:creationId xmlns:a16="http://schemas.microsoft.com/office/drawing/2014/main" id="{54A46909-DF22-4B73-880C-AEBA78A30BDE}"/>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12">
              <a:extLst>
                <a:ext uri="{FF2B5EF4-FFF2-40B4-BE49-F238E27FC236}">
                  <a16:creationId xmlns:a16="http://schemas.microsoft.com/office/drawing/2014/main" id="{0AE9495B-9404-4261-867F-78E8D5D1122B}"/>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13">
              <a:extLst>
                <a:ext uri="{FF2B5EF4-FFF2-40B4-BE49-F238E27FC236}">
                  <a16:creationId xmlns:a16="http://schemas.microsoft.com/office/drawing/2014/main" id="{420FEE6D-C14B-4D61-A96B-59EABBA78CA9}"/>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0" name="Ellipse 236">
            <a:extLst>
              <a:ext uri="{FF2B5EF4-FFF2-40B4-BE49-F238E27FC236}">
                <a16:creationId xmlns:a16="http://schemas.microsoft.com/office/drawing/2014/main" id="{874E8050-91EC-462E-8D26-32804EF621B3}"/>
              </a:ext>
            </a:extLst>
          </p:cNvPr>
          <p:cNvSpPr/>
          <p:nvPr/>
        </p:nvSpPr>
        <p:spPr>
          <a:xfrm>
            <a:off x="6775232" y="4441216"/>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61" name="Group 10">
            <a:extLst>
              <a:ext uri="{FF2B5EF4-FFF2-40B4-BE49-F238E27FC236}">
                <a16:creationId xmlns:a16="http://schemas.microsoft.com/office/drawing/2014/main" id="{0195C1FA-476F-4DA8-A29C-7CF04F665160}"/>
              </a:ext>
            </a:extLst>
          </p:cNvPr>
          <p:cNvGrpSpPr>
            <a:grpSpLocks noChangeAspect="1"/>
          </p:cNvGrpSpPr>
          <p:nvPr/>
        </p:nvGrpSpPr>
        <p:grpSpPr bwMode="auto">
          <a:xfrm>
            <a:off x="6845781" y="4486600"/>
            <a:ext cx="123786" cy="180096"/>
            <a:chOff x="904" y="800"/>
            <a:chExt cx="510" cy="742"/>
          </a:xfrm>
          <a:solidFill>
            <a:schemeClr val="bg1"/>
          </a:solidFill>
        </p:grpSpPr>
        <p:sp>
          <p:nvSpPr>
            <p:cNvPr id="262" name="Freeform 11">
              <a:extLst>
                <a:ext uri="{FF2B5EF4-FFF2-40B4-BE49-F238E27FC236}">
                  <a16:creationId xmlns:a16="http://schemas.microsoft.com/office/drawing/2014/main" id="{5A67D438-8C26-4353-817E-A2CD37E20DAE}"/>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12">
              <a:extLst>
                <a:ext uri="{FF2B5EF4-FFF2-40B4-BE49-F238E27FC236}">
                  <a16:creationId xmlns:a16="http://schemas.microsoft.com/office/drawing/2014/main" id="{FA32610C-E27E-4ABF-853A-BCC2B48DCE5E}"/>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13">
              <a:extLst>
                <a:ext uri="{FF2B5EF4-FFF2-40B4-BE49-F238E27FC236}">
                  <a16:creationId xmlns:a16="http://schemas.microsoft.com/office/drawing/2014/main" id="{28C207C3-A236-4258-8F87-5680600006E2}"/>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5" name="Ellipse 236">
            <a:extLst>
              <a:ext uri="{FF2B5EF4-FFF2-40B4-BE49-F238E27FC236}">
                <a16:creationId xmlns:a16="http://schemas.microsoft.com/office/drawing/2014/main" id="{EE8BDA16-8DA2-48B6-94D7-79C72E330C32}"/>
              </a:ext>
            </a:extLst>
          </p:cNvPr>
          <p:cNvSpPr/>
          <p:nvPr/>
        </p:nvSpPr>
        <p:spPr>
          <a:xfrm>
            <a:off x="7913191" y="4239671"/>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66" name="Graphic 196" descr="Laptop">
            <a:extLst>
              <a:ext uri="{FF2B5EF4-FFF2-40B4-BE49-F238E27FC236}">
                <a16:creationId xmlns:a16="http://schemas.microsoft.com/office/drawing/2014/main" id="{E24171A0-981B-4AC6-A529-443EF6C5E98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45827" y="4258662"/>
            <a:ext cx="199000" cy="199000"/>
          </a:xfrm>
          <a:prstGeom prst="rect">
            <a:avLst/>
          </a:prstGeom>
        </p:spPr>
      </p:pic>
      <p:sp>
        <p:nvSpPr>
          <p:cNvPr id="267" name="Ellipse 236">
            <a:extLst>
              <a:ext uri="{FF2B5EF4-FFF2-40B4-BE49-F238E27FC236}">
                <a16:creationId xmlns:a16="http://schemas.microsoft.com/office/drawing/2014/main" id="{E6B1D2F4-F21D-40AF-A194-E7912073323D}"/>
              </a:ext>
            </a:extLst>
          </p:cNvPr>
          <p:cNvSpPr/>
          <p:nvPr/>
        </p:nvSpPr>
        <p:spPr>
          <a:xfrm>
            <a:off x="7913191" y="4441216"/>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68" name="Group 10">
            <a:extLst>
              <a:ext uri="{FF2B5EF4-FFF2-40B4-BE49-F238E27FC236}">
                <a16:creationId xmlns:a16="http://schemas.microsoft.com/office/drawing/2014/main" id="{A22C0EB3-C43E-40B0-B01F-D867DBB343C7}"/>
              </a:ext>
            </a:extLst>
          </p:cNvPr>
          <p:cNvGrpSpPr>
            <a:grpSpLocks noChangeAspect="1"/>
          </p:cNvGrpSpPr>
          <p:nvPr/>
        </p:nvGrpSpPr>
        <p:grpSpPr bwMode="auto">
          <a:xfrm>
            <a:off x="7983740" y="4486600"/>
            <a:ext cx="123786" cy="180096"/>
            <a:chOff x="904" y="800"/>
            <a:chExt cx="510" cy="742"/>
          </a:xfrm>
          <a:solidFill>
            <a:schemeClr val="bg1"/>
          </a:solidFill>
        </p:grpSpPr>
        <p:sp>
          <p:nvSpPr>
            <p:cNvPr id="269" name="Freeform 11">
              <a:extLst>
                <a:ext uri="{FF2B5EF4-FFF2-40B4-BE49-F238E27FC236}">
                  <a16:creationId xmlns:a16="http://schemas.microsoft.com/office/drawing/2014/main" id="{D3E000CC-0EE6-425D-8E42-0A48A413165E}"/>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12">
              <a:extLst>
                <a:ext uri="{FF2B5EF4-FFF2-40B4-BE49-F238E27FC236}">
                  <a16:creationId xmlns:a16="http://schemas.microsoft.com/office/drawing/2014/main" id="{ADC79951-8DB7-4CB7-B33C-DC28BD6BDEB9}"/>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13">
              <a:extLst>
                <a:ext uri="{FF2B5EF4-FFF2-40B4-BE49-F238E27FC236}">
                  <a16:creationId xmlns:a16="http://schemas.microsoft.com/office/drawing/2014/main" id="{CF93A7F6-590E-4ADB-AAF7-F549673D4953}"/>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2" name="Bulle narrative : rectangle 95">
            <a:extLst>
              <a:ext uri="{FF2B5EF4-FFF2-40B4-BE49-F238E27FC236}">
                <a16:creationId xmlns:a16="http://schemas.microsoft.com/office/drawing/2014/main" id="{EC9B820D-8CE4-4F42-A0E4-2AA68B7021F5}"/>
              </a:ext>
            </a:extLst>
          </p:cNvPr>
          <p:cNvSpPr/>
          <p:nvPr/>
        </p:nvSpPr>
        <p:spPr bwMode="auto">
          <a:xfrm>
            <a:off x="7620347" y="2780928"/>
            <a:ext cx="1855431" cy="1242184"/>
          </a:xfrm>
          <a:prstGeom prst="wedgeRectCallout">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t>« </a:t>
            </a:r>
            <a:r>
              <a:rPr kumimoji="0" lang="en-US" sz="900" b="0" i="1" u="none" strike="noStrike" cap="none" normalizeH="0" baseline="0">
                <a:ln>
                  <a:noFill/>
                </a:ln>
                <a:solidFill>
                  <a:schemeClr val="tx1"/>
                </a:solidFill>
                <a:effectLst/>
              </a:rPr>
              <a:t>Some </a:t>
            </a:r>
            <a:r>
              <a:rPr lang="en-US" sz="900" b="1" i="1">
                <a:solidFill>
                  <a:srgbClr val="009DB0"/>
                </a:solidFill>
              </a:rPr>
              <a:t>clients with technical expertise </a:t>
            </a:r>
            <a:r>
              <a:rPr kumimoji="0" lang="en-US" sz="900" b="0" i="1" u="none" strike="noStrike" cap="none" normalizeH="0" baseline="0">
                <a:ln>
                  <a:noFill/>
                </a:ln>
                <a:solidFill>
                  <a:schemeClr val="tx1"/>
                </a:solidFill>
                <a:effectLst/>
              </a:rPr>
              <a:t>wish to have independence in the management of their investments and </a:t>
            </a:r>
            <a:r>
              <a:rPr lang="en-US" sz="900" b="1" i="1">
                <a:solidFill>
                  <a:srgbClr val="009DB0"/>
                </a:solidFill>
              </a:rPr>
              <a:t>no longer need a traditional CGP </a:t>
            </a:r>
            <a:r>
              <a:rPr kumimoji="0" lang="en-US" sz="900" b="0" i="1"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900"/>
              <a:t>Expert, CC&amp;A Finance </a:t>
            </a:r>
            <a:r>
              <a:rPr lang="en-US" sz="900" err="1"/>
              <a:t>Patrimoine</a:t>
            </a:r>
            <a:endParaRPr kumimoji="0" lang="en-US" sz="900" u="none" strike="noStrike" cap="none" normalizeH="0" baseline="0">
              <a:ln>
                <a:noFill/>
              </a:ln>
              <a:solidFill>
                <a:schemeClr val="tx1"/>
              </a:solidFill>
              <a:effectLst/>
            </a:endParaRPr>
          </a:p>
        </p:txBody>
      </p:sp>
      <p:sp>
        <p:nvSpPr>
          <p:cNvPr id="273" name="Ellipse 236">
            <a:extLst>
              <a:ext uri="{FF2B5EF4-FFF2-40B4-BE49-F238E27FC236}">
                <a16:creationId xmlns:a16="http://schemas.microsoft.com/office/drawing/2014/main" id="{399621B1-66EB-4142-BE17-6AD764C6D07A}"/>
              </a:ext>
            </a:extLst>
          </p:cNvPr>
          <p:cNvSpPr/>
          <p:nvPr/>
        </p:nvSpPr>
        <p:spPr>
          <a:xfrm>
            <a:off x="9012458" y="4239671"/>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74" name="Graphic 196" descr="Laptop">
            <a:extLst>
              <a:ext uri="{FF2B5EF4-FFF2-40B4-BE49-F238E27FC236}">
                <a16:creationId xmlns:a16="http://schemas.microsoft.com/office/drawing/2014/main" id="{A20C11E6-6BD0-4693-B067-6CDEB00D589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5094" y="4258662"/>
            <a:ext cx="199000" cy="199000"/>
          </a:xfrm>
          <a:prstGeom prst="rect">
            <a:avLst/>
          </a:prstGeom>
        </p:spPr>
      </p:pic>
      <p:sp>
        <p:nvSpPr>
          <p:cNvPr id="275" name="Ellipse 236">
            <a:extLst>
              <a:ext uri="{FF2B5EF4-FFF2-40B4-BE49-F238E27FC236}">
                <a16:creationId xmlns:a16="http://schemas.microsoft.com/office/drawing/2014/main" id="{6220058F-B27D-4E53-8934-1F55BE186BF0}"/>
              </a:ext>
            </a:extLst>
          </p:cNvPr>
          <p:cNvSpPr/>
          <p:nvPr/>
        </p:nvSpPr>
        <p:spPr>
          <a:xfrm>
            <a:off x="9012458" y="4441216"/>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76" name="Group 10">
            <a:extLst>
              <a:ext uri="{FF2B5EF4-FFF2-40B4-BE49-F238E27FC236}">
                <a16:creationId xmlns:a16="http://schemas.microsoft.com/office/drawing/2014/main" id="{B8B519BC-BD6F-460E-BF07-F773B0D9AAAD}"/>
              </a:ext>
            </a:extLst>
          </p:cNvPr>
          <p:cNvGrpSpPr>
            <a:grpSpLocks noChangeAspect="1"/>
          </p:cNvGrpSpPr>
          <p:nvPr/>
        </p:nvGrpSpPr>
        <p:grpSpPr bwMode="auto">
          <a:xfrm>
            <a:off x="9083007" y="4486600"/>
            <a:ext cx="123786" cy="180096"/>
            <a:chOff x="904" y="800"/>
            <a:chExt cx="510" cy="742"/>
          </a:xfrm>
          <a:solidFill>
            <a:schemeClr val="bg1"/>
          </a:solidFill>
        </p:grpSpPr>
        <p:sp>
          <p:nvSpPr>
            <p:cNvPr id="277" name="Freeform 11">
              <a:extLst>
                <a:ext uri="{FF2B5EF4-FFF2-40B4-BE49-F238E27FC236}">
                  <a16:creationId xmlns:a16="http://schemas.microsoft.com/office/drawing/2014/main" id="{EE407199-4736-4498-9626-FCEA03384264}"/>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2">
              <a:extLst>
                <a:ext uri="{FF2B5EF4-FFF2-40B4-BE49-F238E27FC236}">
                  <a16:creationId xmlns:a16="http://schemas.microsoft.com/office/drawing/2014/main" id="{5A61C943-729F-4FC2-A773-E14559075234}"/>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13">
              <a:extLst>
                <a:ext uri="{FF2B5EF4-FFF2-40B4-BE49-F238E27FC236}">
                  <a16:creationId xmlns:a16="http://schemas.microsoft.com/office/drawing/2014/main" id="{DE8A8C7E-A036-44F1-818C-722068F23C97}"/>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Ellipse 236">
            <a:extLst>
              <a:ext uri="{FF2B5EF4-FFF2-40B4-BE49-F238E27FC236}">
                <a16:creationId xmlns:a16="http://schemas.microsoft.com/office/drawing/2014/main" id="{7C050D6B-9BFC-460F-A523-4848434A9AAF}"/>
              </a:ext>
            </a:extLst>
          </p:cNvPr>
          <p:cNvSpPr/>
          <p:nvPr/>
        </p:nvSpPr>
        <p:spPr>
          <a:xfrm>
            <a:off x="1507186" y="4596309"/>
            <a:ext cx="264272" cy="253637"/>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grpSp>
        <p:nvGrpSpPr>
          <p:cNvPr id="281" name="Group 10">
            <a:extLst>
              <a:ext uri="{FF2B5EF4-FFF2-40B4-BE49-F238E27FC236}">
                <a16:creationId xmlns:a16="http://schemas.microsoft.com/office/drawing/2014/main" id="{DD50EA34-18D3-47D9-93D5-CA8F60BC52B8}"/>
              </a:ext>
            </a:extLst>
          </p:cNvPr>
          <p:cNvGrpSpPr>
            <a:grpSpLocks noChangeAspect="1"/>
          </p:cNvGrpSpPr>
          <p:nvPr/>
        </p:nvGrpSpPr>
        <p:grpSpPr bwMode="auto">
          <a:xfrm>
            <a:off x="1575861" y="4635447"/>
            <a:ext cx="123786" cy="180096"/>
            <a:chOff x="904" y="800"/>
            <a:chExt cx="510" cy="742"/>
          </a:xfrm>
          <a:solidFill>
            <a:schemeClr val="bg1"/>
          </a:solidFill>
        </p:grpSpPr>
        <p:sp>
          <p:nvSpPr>
            <p:cNvPr id="282" name="Freeform 11">
              <a:extLst>
                <a:ext uri="{FF2B5EF4-FFF2-40B4-BE49-F238E27FC236}">
                  <a16:creationId xmlns:a16="http://schemas.microsoft.com/office/drawing/2014/main" id="{FB15A30C-06A2-450D-8505-896F23809E38}"/>
                </a:ext>
              </a:extLst>
            </p:cNvPr>
            <p:cNvSpPr>
              <a:spLocks noEditPoints="1"/>
            </p:cNvSpPr>
            <p:nvPr/>
          </p:nvSpPr>
          <p:spPr bwMode="auto">
            <a:xfrm>
              <a:off x="904" y="800"/>
              <a:ext cx="510" cy="742"/>
            </a:xfrm>
            <a:custGeom>
              <a:avLst/>
              <a:gdLst>
                <a:gd name="T0" fmla="*/ 38 w 44"/>
                <a:gd name="T1" fmla="*/ 0 h 64"/>
                <a:gd name="T2" fmla="*/ 6 w 44"/>
                <a:gd name="T3" fmla="*/ 0 h 64"/>
                <a:gd name="T4" fmla="*/ 0 w 44"/>
                <a:gd name="T5" fmla="*/ 6 h 64"/>
                <a:gd name="T6" fmla="*/ 0 w 44"/>
                <a:gd name="T7" fmla="*/ 58 h 64"/>
                <a:gd name="T8" fmla="*/ 6 w 44"/>
                <a:gd name="T9" fmla="*/ 64 h 64"/>
                <a:gd name="T10" fmla="*/ 38 w 44"/>
                <a:gd name="T11" fmla="*/ 64 h 64"/>
                <a:gd name="T12" fmla="*/ 44 w 44"/>
                <a:gd name="T13" fmla="*/ 58 h 64"/>
                <a:gd name="T14" fmla="*/ 44 w 44"/>
                <a:gd name="T15" fmla="*/ 6 h 64"/>
                <a:gd name="T16" fmla="*/ 38 w 44"/>
                <a:gd name="T17" fmla="*/ 0 h 64"/>
                <a:gd name="T18" fmla="*/ 40 w 44"/>
                <a:gd name="T19" fmla="*/ 58 h 64"/>
                <a:gd name="T20" fmla="*/ 38 w 44"/>
                <a:gd name="T21" fmla="*/ 60 h 64"/>
                <a:gd name="T22" fmla="*/ 6 w 44"/>
                <a:gd name="T23" fmla="*/ 60 h 64"/>
                <a:gd name="T24" fmla="*/ 4 w 44"/>
                <a:gd name="T25" fmla="*/ 58 h 64"/>
                <a:gd name="T26" fmla="*/ 4 w 44"/>
                <a:gd name="T27" fmla="*/ 6 h 64"/>
                <a:gd name="T28" fmla="*/ 6 w 44"/>
                <a:gd name="T29" fmla="*/ 4 h 64"/>
                <a:gd name="T30" fmla="*/ 38 w 44"/>
                <a:gd name="T31" fmla="*/ 4 h 64"/>
                <a:gd name="T32" fmla="*/ 40 w 44"/>
                <a:gd name="T33" fmla="*/ 6 h 64"/>
                <a:gd name="T34" fmla="*/ 40 w 4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8" y="0"/>
                  </a:moveTo>
                  <a:cubicBezTo>
                    <a:pt x="6" y="0"/>
                    <a:pt x="6" y="0"/>
                    <a:pt x="6" y="0"/>
                  </a:cubicBezTo>
                  <a:cubicBezTo>
                    <a:pt x="3" y="0"/>
                    <a:pt x="0" y="3"/>
                    <a:pt x="0" y="6"/>
                  </a:cubicBezTo>
                  <a:cubicBezTo>
                    <a:pt x="0" y="58"/>
                    <a:pt x="0" y="58"/>
                    <a:pt x="0" y="58"/>
                  </a:cubicBezTo>
                  <a:cubicBezTo>
                    <a:pt x="0" y="61"/>
                    <a:pt x="3" y="64"/>
                    <a:pt x="6" y="64"/>
                  </a:cubicBezTo>
                  <a:cubicBezTo>
                    <a:pt x="38" y="64"/>
                    <a:pt x="38" y="64"/>
                    <a:pt x="38" y="64"/>
                  </a:cubicBezTo>
                  <a:cubicBezTo>
                    <a:pt x="42" y="64"/>
                    <a:pt x="44" y="61"/>
                    <a:pt x="44" y="58"/>
                  </a:cubicBezTo>
                  <a:cubicBezTo>
                    <a:pt x="44" y="6"/>
                    <a:pt x="44" y="6"/>
                    <a:pt x="44" y="6"/>
                  </a:cubicBezTo>
                  <a:cubicBezTo>
                    <a:pt x="44" y="3"/>
                    <a:pt x="42" y="0"/>
                    <a:pt x="38" y="0"/>
                  </a:cubicBezTo>
                  <a:close/>
                  <a:moveTo>
                    <a:pt x="40" y="58"/>
                  </a:moveTo>
                  <a:cubicBezTo>
                    <a:pt x="40" y="59"/>
                    <a:pt x="40" y="60"/>
                    <a:pt x="38" y="60"/>
                  </a:cubicBezTo>
                  <a:cubicBezTo>
                    <a:pt x="6" y="60"/>
                    <a:pt x="6" y="60"/>
                    <a:pt x="6" y="60"/>
                  </a:cubicBezTo>
                  <a:cubicBezTo>
                    <a:pt x="5" y="60"/>
                    <a:pt x="4" y="59"/>
                    <a:pt x="4" y="58"/>
                  </a:cubicBezTo>
                  <a:cubicBezTo>
                    <a:pt x="4" y="6"/>
                    <a:pt x="4" y="6"/>
                    <a:pt x="4" y="6"/>
                  </a:cubicBezTo>
                  <a:cubicBezTo>
                    <a:pt x="4" y="5"/>
                    <a:pt x="5" y="4"/>
                    <a:pt x="6" y="4"/>
                  </a:cubicBezTo>
                  <a:cubicBezTo>
                    <a:pt x="38" y="4"/>
                    <a:pt x="38" y="4"/>
                    <a:pt x="38" y="4"/>
                  </a:cubicBezTo>
                  <a:cubicBezTo>
                    <a:pt x="40" y="4"/>
                    <a:pt x="40" y="5"/>
                    <a:pt x="40" y="6"/>
                  </a:cubicBezTo>
                  <a:lnTo>
                    <a:pt x="4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2">
              <a:extLst>
                <a:ext uri="{FF2B5EF4-FFF2-40B4-BE49-F238E27FC236}">
                  <a16:creationId xmlns:a16="http://schemas.microsoft.com/office/drawing/2014/main" id="{13171DFA-0189-4E7D-A646-747697AA1DE5}"/>
                </a:ext>
              </a:extLst>
            </p:cNvPr>
            <p:cNvSpPr>
              <a:spLocks noChangeArrowheads="1"/>
            </p:cNvSpPr>
            <p:nvPr/>
          </p:nvSpPr>
          <p:spPr bwMode="auto">
            <a:xfrm>
              <a:off x="997" y="892"/>
              <a:ext cx="324" cy="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13">
              <a:extLst>
                <a:ext uri="{FF2B5EF4-FFF2-40B4-BE49-F238E27FC236}">
                  <a16:creationId xmlns:a16="http://schemas.microsoft.com/office/drawing/2014/main" id="{309A951B-DF8E-4BFF-81DF-6A9FF1811AD4}"/>
                </a:ext>
              </a:extLst>
            </p:cNvPr>
            <p:cNvSpPr>
              <a:spLocks noChangeArrowheads="1"/>
            </p:cNvSpPr>
            <p:nvPr/>
          </p:nvSpPr>
          <p:spPr bwMode="auto">
            <a:xfrm>
              <a:off x="1136" y="1426"/>
              <a:ext cx="46" cy="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ZoneTexte 3">
            <a:extLst>
              <a:ext uri="{FF2B5EF4-FFF2-40B4-BE49-F238E27FC236}">
                <a16:creationId xmlns:a16="http://schemas.microsoft.com/office/drawing/2014/main" id="{E918B5F7-CED0-4C5C-AA3D-FE6C8A698C29}"/>
              </a:ext>
            </a:extLst>
          </p:cNvPr>
          <p:cNvSpPr txBox="1"/>
          <p:nvPr/>
        </p:nvSpPr>
        <p:spPr>
          <a:xfrm>
            <a:off x="3409799" y="5756418"/>
            <a:ext cx="3082682" cy="230832"/>
          </a:xfrm>
          <a:prstGeom prst="rect">
            <a:avLst/>
          </a:prstGeom>
          <a:noFill/>
        </p:spPr>
        <p:txBody>
          <a:bodyPr wrap="square" rtlCol="0">
            <a:spAutoFit/>
          </a:bodyPr>
          <a:lstStyle/>
          <a:p>
            <a:pPr algn="ctr" defTabSz="990546" fontAlgn="auto">
              <a:spcBef>
                <a:spcPts val="0"/>
              </a:spcBef>
              <a:spcAft>
                <a:spcPts val="0"/>
              </a:spcAft>
            </a:pPr>
            <a:r>
              <a:rPr lang="en-US" sz="900">
                <a:solidFill>
                  <a:srgbClr val="009DB0"/>
                </a:solidFill>
                <a:ea typeface="Verdana" panose="020B0604030504040204" pitchFamily="34" charset="0"/>
                <a:cs typeface="+mn-cs"/>
              </a:rPr>
              <a:t>Adequation of journeys to expectations</a:t>
            </a:r>
          </a:p>
        </p:txBody>
      </p:sp>
      <p:grpSp>
        <p:nvGrpSpPr>
          <p:cNvPr id="6" name="Group 5">
            <a:extLst>
              <a:ext uri="{FF2B5EF4-FFF2-40B4-BE49-F238E27FC236}">
                <a16:creationId xmlns:a16="http://schemas.microsoft.com/office/drawing/2014/main" id="{F24E898E-978A-4FC4-BA8E-C90A2B9D89B7}"/>
              </a:ext>
            </a:extLst>
          </p:cNvPr>
          <p:cNvGrpSpPr/>
          <p:nvPr/>
        </p:nvGrpSpPr>
        <p:grpSpPr>
          <a:xfrm>
            <a:off x="1506690" y="5521005"/>
            <a:ext cx="264272" cy="253637"/>
            <a:chOff x="1506690" y="5927040"/>
            <a:chExt cx="264272" cy="253637"/>
          </a:xfrm>
          <a:solidFill>
            <a:srgbClr val="6C6C6C"/>
          </a:solidFill>
        </p:grpSpPr>
        <p:sp>
          <p:nvSpPr>
            <p:cNvPr id="149" name="Ellipse 236">
              <a:extLst>
                <a:ext uri="{FF2B5EF4-FFF2-40B4-BE49-F238E27FC236}">
                  <a16:creationId xmlns:a16="http://schemas.microsoft.com/office/drawing/2014/main" id="{4769AE76-5778-4F98-A289-FB6A078E8736}"/>
                </a:ext>
              </a:extLst>
            </p:cNvPr>
            <p:cNvSpPr/>
            <p:nvPr/>
          </p:nvSpPr>
          <p:spPr>
            <a:xfrm>
              <a:off x="1506690" y="5927040"/>
              <a:ext cx="264272" cy="253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50" name="Graphic 138" descr="Chat bubble">
              <a:extLst>
                <a:ext uri="{FF2B5EF4-FFF2-40B4-BE49-F238E27FC236}">
                  <a16:creationId xmlns:a16="http://schemas.microsoft.com/office/drawing/2014/main" id="{35597D36-DFE1-4322-95DA-239EF864E0A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26233" y="5956768"/>
              <a:ext cx="218900" cy="218900"/>
            </a:xfrm>
            <a:prstGeom prst="rect">
              <a:avLst/>
            </a:prstGeom>
          </p:spPr>
        </p:pic>
      </p:grpSp>
      <p:grpSp>
        <p:nvGrpSpPr>
          <p:cNvPr id="151" name="Group 150">
            <a:extLst>
              <a:ext uri="{FF2B5EF4-FFF2-40B4-BE49-F238E27FC236}">
                <a16:creationId xmlns:a16="http://schemas.microsoft.com/office/drawing/2014/main" id="{83334223-C173-4777-91D1-5D70CDDA18F7}"/>
              </a:ext>
            </a:extLst>
          </p:cNvPr>
          <p:cNvGrpSpPr/>
          <p:nvPr/>
        </p:nvGrpSpPr>
        <p:grpSpPr>
          <a:xfrm>
            <a:off x="6769955" y="5521005"/>
            <a:ext cx="264272" cy="253637"/>
            <a:chOff x="1506690" y="5927040"/>
            <a:chExt cx="264272" cy="253637"/>
          </a:xfrm>
          <a:solidFill>
            <a:srgbClr val="6C6C6C"/>
          </a:solidFill>
        </p:grpSpPr>
        <p:sp>
          <p:nvSpPr>
            <p:cNvPr id="152" name="Ellipse 236">
              <a:extLst>
                <a:ext uri="{FF2B5EF4-FFF2-40B4-BE49-F238E27FC236}">
                  <a16:creationId xmlns:a16="http://schemas.microsoft.com/office/drawing/2014/main" id="{3F105A96-3AF1-411D-84B5-C1A6F5857090}"/>
                </a:ext>
              </a:extLst>
            </p:cNvPr>
            <p:cNvSpPr/>
            <p:nvPr/>
          </p:nvSpPr>
          <p:spPr>
            <a:xfrm>
              <a:off x="1506690" y="5927040"/>
              <a:ext cx="264272" cy="253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53" name="Graphic 138" descr="Chat bubble">
              <a:extLst>
                <a:ext uri="{FF2B5EF4-FFF2-40B4-BE49-F238E27FC236}">
                  <a16:creationId xmlns:a16="http://schemas.microsoft.com/office/drawing/2014/main" id="{D77D1213-F173-431D-9F3A-8086F7DF452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26233" y="5956768"/>
              <a:ext cx="218900" cy="218900"/>
            </a:xfrm>
            <a:prstGeom prst="rect">
              <a:avLst/>
            </a:prstGeom>
          </p:spPr>
        </p:pic>
      </p:grpSp>
      <p:grpSp>
        <p:nvGrpSpPr>
          <p:cNvPr id="155" name="Group 154">
            <a:extLst>
              <a:ext uri="{FF2B5EF4-FFF2-40B4-BE49-F238E27FC236}">
                <a16:creationId xmlns:a16="http://schemas.microsoft.com/office/drawing/2014/main" id="{6FB3040E-6815-41F6-992A-112B2DFD1161}"/>
              </a:ext>
            </a:extLst>
          </p:cNvPr>
          <p:cNvGrpSpPr/>
          <p:nvPr/>
        </p:nvGrpSpPr>
        <p:grpSpPr>
          <a:xfrm>
            <a:off x="7919079" y="5521005"/>
            <a:ext cx="264272" cy="253637"/>
            <a:chOff x="1506690" y="5927040"/>
            <a:chExt cx="264272" cy="253637"/>
          </a:xfrm>
          <a:solidFill>
            <a:srgbClr val="6C6C6C"/>
          </a:solidFill>
        </p:grpSpPr>
        <p:sp>
          <p:nvSpPr>
            <p:cNvPr id="156" name="Ellipse 236">
              <a:extLst>
                <a:ext uri="{FF2B5EF4-FFF2-40B4-BE49-F238E27FC236}">
                  <a16:creationId xmlns:a16="http://schemas.microsoft.com/office/drawing/2014/main" id="{A47EFDD3-1C6E-446C-99A5-C082D598C2E5}"/>
                </a:ext>
              </a:extLst>
            </p:cNvPr>
            <p:cNvSpPr/>
            <p:nvPr/>
          </p:nvSpPr>
          <p:spPr>
            <a:xfrm>
              <a:off x="1506690" y="5927040"/>
              <a:ext cx="264272" cy="253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57" name="Graphic 138" descr="Chat bubble">
              <a:extLst>
                <a:ext uri="{FF2B5EF4-FFF2-40B4-BE49-F238E27FC236}">
                  <a16:creationId xmlns:a16="http://schemas.microsoft.com/office/drawing/2014/main" id="{57DFC1F9-26B6-4513-BA2C-D2848AB4097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26233" y="5956768"/>
              <a:ext cx="218900" cy="218900"/>
            </a:xfrm>
            <a:prstGeom prst="rect">
              <a:avLst/>
            </a:prstGeom>
          </p:spPr>
        </p:pic>
      </p:grpSp>
      <p:sp>
        <p:nvSpPr>
          <p:cNvPr id="8" name="Freeform: Shape 7">
            <a:extLst>
              <a:ext uri="{FF2B5EF4-FFF2-40B4-BE49-F238E27FC236}">
                <a16:creationId xmlns:a16="http://schemas.microsoft.com/office/drawing/2014/main" id="{0AAE59DA-EC5D-4661-91AB-163493F4F645}"/>
              </a:ext>
            </a:extLst>
          </p:cNvPr>
          <p:cNvSpPr/>
          <p:nvPr/>
        </p:nvSpPr>
        <p:spPr bwMode="auto">
          <a:xfrm>
            <a:off x="1771650" y="4477115"/>
            <a:ext cx="1066800" cy="1266351"/>
          </a:xfrm>
          <a:custGeom>
            <a:avLst/>
            <a:gdLst>
              <a:gd name="connsiteX0" fmla="*/ 0 w 1066800"/>
              <a:gd name="connsiteY0" fmla="*/ 1168400 h 1266351"/>
              <a:gd name="connsiteX1" fmla="*/ 374650 w 1066800"/>
              <a:gd name="connsiteY1" fmla="*/ 1149350 h 1266351"/>
              <a:gd name="connsiteX2" fmla="*/ 1066800 w 1066800"/>
              <a:gd name="connsiteY2" fmla="*/ 0 h 1266351"/>
            </a:gdLst>
            <a:ahLst/>
            <a:cxnLst>
              <a:cxn ang="0">
                <a:pos x="connsiteX0" y="connsiteY0"/>
              </a:cxn>
              <a:cxn ang="0">
                <a:pos x="connsiteX1" y="connsiteY1"/>
              </a:cxn>
              <a:cxn ang="0">
                <a:pos x="connsiteX2" y="connsiteY2"/>
              </a:cxn>
            </a:cxnLst>
            <a:rect l="l" t="t" r="r" b="b"/>
            <a:pathLst>
              <a:path w="1066800" h="1266351">
                <a:moveTo>
                  <a:pt x="0" y="1168400"/>
                </a:moveTo>
                <a:cubicBezTo>
                  <a:pt x="98425" y="1256241"/>
                  <a:pt x="196850" y="1344083"/>
                  <a:pt x="374650" y="1149350"/>
                </a:cubicBezTo>
                <a:cubicBezTo>
                  <a:pt x="552450" y="954617"/>
                  <a:pt x="809625" y="477308"/>
                  <a:pt x="1066800" y="0"/>
                </a:cubicBezTo>
              </a:path>
            </a:pathLst>
          </a:custGeom>
          <a:noFill/>
          <a:ln w="190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800"/>
          </a:p>
        </p:txBody>
      </p:sp>
      <p:cxnSp>
        <p:nvCxnSpPr>
          <p:cNvPr id="13" name="Straight Connector 12">
            <a:extLst>
              <a:ext uri="{FF2B5EF4-FFF2-40B4-BE49-F238E27FC236}">
                <a16:creationId xmlns:a16="http://schemas.microsoft.com/office/drawing/2014/main" id="{7B36347F-FA79-43E4-94AE-E11CFA8BD8CD}"/>
              </a:ext>
            </a:extLst>
          </p:cNvPr>
          <p:cNvCxnSpPr>
            <a:cxnSpLocks/>
          </p:cNvCxnSpPr>
          <p:nvPr/>
        </p:nvCxnSpPr>
        <p:spPr bwMode="auto">
          <a:xfrm>
            <a:off x="8060349" y="4681577"/>
            <a:ext cx="3511" cy="840190"/>
          </a:xfrm>
          <a:prstGeom prst="line">
            <a:avLst/>
          </a:prstGeom>
          <a:noFill/>
          <a:ln w="19050" cap="flat" cmpd="sng" algn="ctr">
            <a:solidFill>
              <a:schemeClr val="accent6">
                <a:lumMod val="60000"/>
                <a:lumOff val="40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2EEBAD46-445E-4F1C-96A6-F28116A5373F}"/>
              </a:ext>
            </a:extLst>
          </p:cNvPr>
          <p:cNvCxnSpPr>
            <a:cxnSpLocks/>
          </p:cNvCxnSpPr>
          <p:nvPr/>
        </p:nvCxnSpPr>
        <p:spPr bwMode="auto">
          <a:xfrm>
            <a:off x="6911182" y="4681577"/>
            <a:ext cx="3511" cy="840190"/>
          </a:xfrm>
          <a:prstGeom prst="line">
            <a:avLst/>
          </a:prstGeom>
          <a:noFill/>
          <a:ln w="19050" cap="flat" cmpd="sng" algn="ctr">
            <a:solidFill>
              <a:schemeClr val="accent6">
                <a:lumMod val="60000"/>
                <a:lumOff val="40000"/>
              </a:schemeClr>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B7969263-D4FE-4E9F-B77B-1F1AB38F77E0}"/>
              </a:ext>
            </a:extLst>
          </p:cNvPr>
          <p:cNvSpPr/>
          <p:nvPr/>
        </p:nvSpPr>
        <p:spPr>
          <a:xfrm>
            <a:off x="4929944" y="5947586"/>
            <a:ext cx="4976055" cy="392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a:extLst>
              <a:ext uri="{FF2B5EF4-FFF2-40B4-BE49-F238E27FC236}">
                <a16:creationId xmlns:a16="http://schemas.microsoft.com/office/drawing/2014/main" id="{8DEADB8E-9AC3-40EB-BE9C-30EBA96CF3CB}"/>
              </a:ext>
            </a:extLst>
          </p:cNvPr>
          <p:cNvSpPr/>
          <p:nvPr/>
        </p:nvSpPr>
        <p:spPr bwMode="auto">
          <a:xfrm>
            <a:off x="893479" y="5968162"/>
            <a:ext cx="8914979" cy="244801"/>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nvGrpSpPr>
          <p:cNvPr id="118" name="Groupe 117">
            <a:extLst>
              <a:ext uri="{FF2B5EF4-FFF2-40B4-BE49-F238E27FC236}">
                <a16:creationId xmlns:a16="http://schemas.microsoft.com/office/drawing/2014/main" id="{EAF160CA-22D1-468E-A6C5-8281D0CFE608}"/>
              </a:ext>
            </a:extLst>
          </p:cNvPr>
          <p:cNvGrpSpPr/>
          <p:nvPr/>
        </p:nvGrpSpPr>
        <p:grpSpPr>
          <a:xfrm>
            <a:off x="1502223" y="5994734"/>
            <a:ext cx="195013" cy="199243"/>
            <a:chOff x="7152543" y="1112020"/>
            <a:chExt cx="275056" cy="281022"/>
          </a:xfrm>
        </p:grpSpPr>
        <p:sp>
          <p:nvSpPr>
            <p:cNvPr id="119" name="Ellipse 118">
              <a:extLst>
                <a:ext uri="{FF2B5EF4-FFF2-40B4-BE49-F238E27FC236}">
                  <a16:creationId xmlns:a16="http://schemas.microsoft.com/office/drawing/2014/main" id="{69708BB4-0784-4855-8D2C-5A5C963A5693}"/>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0" name="Arc partiel 119">
              <a:extLst>
                <a:ext uri="{FF2B5EF4-FFF2-40B4-BE49-F238E27FC236}">
                  <a16:creationId xmlns:a16="http://schemas.microsoft.com/office/drawing/2014/main" id="{3F0109AD-C753-43C8-8ECB-1BB8BA3042F1}"/>
                </a:ext>
              </a:extLst>
            </p:cNvPr>
            <p:cNvSpPr/>
            <p:nvPr/>
          </p:nvSpPr>
          <p:spPr bwMode="auto">
            <a:xfrm>
              <a:off x="7152543" y="1117986"/>
              <a:ext cx="275056" cy="275056"/>
            </a:xfrm>
            <a:prstGeom prst="pie">
              <a:avLst>
                <a:gd name="adj1" fmla="val 16225019"/>
                <a:gd name="adj2" fmla="val 10147121"/>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21" name="Groupe 120">
            <a:extLst>
              <a:ext uri="{FF2B5EF4-FFF2-40B4-BE49-F238E27FC236}">
                <a16:creationId xmlns:a16="http://schemas.microsoft.com/office/drawing/2014/main" id="{E9E57C0A-85E9-47B2-A3A8-E444014B5336}"/>
              </a:ext>
            </a:extLst>
          </p:cNvPr>
          <p:cNvGrpSpPr/>
          <p:nvPr/>
        </p:nvGrpSpPr>
        <p:grpSpPr>
          <a:xfrm>
            <a:off x="2864308" y="5994734"/>
            <a:ext cx="195013" cy="199243"/>
            <a:chOff x="7152543" y="1112020"/>
            <a:chExt cx="275056" cy="281022"/>
          </a:xfrm>
        </p:grpSpPr>
        <p:sp>
          <p:nvSpPr>
            <p:cNvPr id="122" name="Ellipse 121">
              <a:extLst>
                <a:ext uri="{FF2B5EF4-FFF2-40B4-BE49-F238E27FC236}">
                  <a16:creationId xmlns:a16="http://schemas.microsoft.com/office/drawing/2014/main" id="{D4692919-8528-4FB2-A868-6F322EA090CE}"/>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3" name="Arc partiel 122">
              <a:extLst>
                <a:ext uri="{FF2B5EF4-FFF2-40B4-BE49-F238E27FC236}">
                  <a16:creationId xmlns:a16="http://schemas.microsoft.com/office/drawing/2014/main" id="{0FEB9CE6-9BEA-4655-9639-B12835A63471}"/>
                </a:ext>
              </a:extLst>
            </p:cNvPr>
            <p:cNvSpPr/>
            <p:nvPr/>
          </p:nvSpPr>
          <p:spPr bwMode="auto">
            <a:xfrm>
              <a:off x="7152543" y="1117986"/>
              <a:ext cx="275056" cy="275056"/>
            </a:xfrm>
            <a:prstGeom prst="pie">
              <a:avLst>
                <a:gd name="adj1" fmla="val 16484827"/>
                <a:gd name="adj2" fmla="val 12571479"/>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27" name="Groupe 126">
            <a:extLst>
              <a:ext uri="{FF2B5EF4-FFF2-40B4-BE49-F238E27FC236}">
                <a16:creationId xmlns:a16="http://schemas.microsoft.com/office/drawing/2014/main" id="{BD6717C9-5286-43C9-88D3-BB50E779AF98}"/>
              </a:ext>
            </a:extLst>
          </p:cNvPr>
          <p:cNvGrpSpPr/>
          <p:nvPr/>
        </p:nvGrpSpPr>
        <p:grpSpPr>
          <a:xfrm>
            <a:off x="3985662" y="5994734"/>
            <a:ext cx="195013" cy="199243"/>
            <a:chOff x="7152543" y="1112020"/>
            <a:chExt cx="275056" cy="281022"/>
          </a:xfrm>
        </p:grpSpPr>
        <p:sp>
          <p:nvSpPr>
            <p:cNvPr id="128" name="Ellipse 127">
              <a:extLst>
                <a:ext uri="{FF2B5EF4-FFF2-40B4-BE49-F238E27FC236}">
                  <a16:creationId xmlns:a16="http://schemas.microsoft.com/office/drawing/2014/main" id="{2871F1C8-78A0-4D12-B91E-980EB6CDED8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9" name="Arc partiel 128">
              <a:extLst>
                <a:ext uri="{FF2B5EF4-FFF2-40B4-BE49-F238E27FC236}">
                  <a16:creationId xmlns:a16="http://schemas.microsoft.com/office/drawing/2014/main" id="{FCFDFF5B-8A97-4525-BA1C-D8A3113F150C}"/>
                </a:ext>
              </a:extLst>
            </p:cNvPr>
            <p:cNvSpPr/>
            <p:nvPr/>
          </p:nvSpPr>
          <p:spPr bwMode="auto">
            <a:xfrm>
              <a:off x="7152543" y="1117986"/>
              <a:ext cx="275056" cy="275056"/>
            </a:xfrm>
            <a:prstGeom prst="pie">
              <a:avLst>
                <a:gd name="adj1" fmla="val 16385770"/>
                <a:gd name="adj2" fmla="val 5226592"/>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30" name="Groupe 129">
            <a:extLst>
              <a:ext uri="{FF2B5EF4-FFF2-40B4-BE49-F238E27FC236}">
                <a16:creationId xmlns:a16="http://schemas.microsoft.com/office/drawing/2014/main" id="{478D59AE-E01C-42F8-925F-ED809D739228}"/>
              </a:ext>
            </a:extLst>
          </p:cNvPr>
          <p:cNvGrpSpPr/>
          <p:nvPr/>
        </p:nvGrpSpPr>
        <p:grpSpPr>
          <a:xfrm>
            <a:off x="5184980" y="5994734"/>
            <a:ext cx="195013" cy="199243"/>
            <a:chOff x="7152543" y="1112020"/>
            <a:chExt cx="275056" cy="281022"/>
          </a:xfrm>
        </p:grpSpPr>
        <p:sp>
          <p:nvSpPr>
            <p:cNvPr id="131" name="Ellipse 130">
              <a:extLst>
                <a:ext uri="{FF2B5EF4-FFF2-40B4-BE49-F238E27FC236}">
                  <a16:creationId xmlns:a16="http://schemas.microsoft.com/office/drawing/2014/main" id="{3A4C75A2-39AE-4D54-BF5C-2B61B7477EAA}"/>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32" name="Arc partiel 131">
              <a:extLst>
                <a:ext uri="{FF2B5EF4-FFF2-40B4-BE49-F238E27FC236}">
                  <a16:creationId xmlns:a16="http://schemas.microsoft.com/office/drawing/2014/main" id="{7A922D3A-1B36-4951-85D9-2AA994CFB6F4}"/>
                </a:ext>
              </a:extLst>
            </p:cNvPr>
            <p:cNvSpPr/>
            <p:nvPr/>
          </p:nvSpPr>
          <p:spPr bwMode="auto">
            <a:xfrm>
              <a:off x="7152543" y="1117986"/>
              <a:ext cx="275056" cy="275056"/>
            </a:xfrm>
            <a:prstGeom prst="pie">
              <a:avLst>
                <a:gd name="adj1" fmla="val 16293385"/>
                <a:gd name="adj2" fmla="val 12706477"/>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39" name="Groupe 129">
            <a:extLst>
              <a:ext uri="{FF2B5EF4-FFF2-40B4-BE49-F238E27FC236}">
                <a16:creationId xmlns:a16="http://schemas.microsoft.com/office/drawing/2014/main" id="{13839F88-D645-44BB-939A-FACFF11F4E68}"/>
              </a:ext>
            </a:extLst>
          </p:cNvPr>
          <p:cNvGrpSpPr/>
          <p:nvPr/>
        </p:nvGrpSpPr>
        <p:grpSpPr>
          <a:xfrm>
            <a:off x="6772241" y="5994734"/>
            <a:ext cx="195013" cy="199243"/>
            <a:chOff x="7152543" y="1112020"/>
            <a:chExt cx="275056" cy="281022"/>
          </a:xfrm>
        </p:grpSpPr>
        <p:sp>
          <p:nvSpPr>
            <p:cNvPr id="140" name="Ellipse 130">
              <a:extLst>
                <a:ext uri="{FF2B5EF4-FFF2-40B4-BE49-F238E27FC236}">
                  <a16:creationId xmlns:a16="http://schemas.microsoft.com/office/drawing/2014/main" id="{D33D67F5-79C9-4766-9C9F-F1089DF9D299}"/>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41" name="Arc partiel 131">
              <a:extLst>
                <a:ext uri="{FF2B5EF4-FFF2-40B4-BE49-F238E27FC236}">
                  <a16:creationId xmlns:a16="http://schemas.microsoft.com/office/drawing/2014/main" id="{EF758DB6-47A2-404D-97F8-0023DE29D2DC}"/>
                </a:ext>
              </a:extLst>
            </p:cNvPr>
            <p:cNvSpPr/>
            <p:nvPr/>
          </p:nvSpPr>
          <p:spPr bwMode="auto">
            <a:xfrm>
              <a:off x="7152543" y="1117986"/>
              <a:ext cx="275056" cy="275056"/>
            </a:xfrm>
            <a:prstGeom prst="pie">
              <a:avLst>
                <a:gd name="adj1" fmla="val 16071357"/>
                <a:gd name="adj2" fmla="val 12328592"/>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42" name="Groupe 129">
            <a:extLst>
              <a:ext uri="{FF2B5EF4-FFF2-40B4-BE49-F238E27FC236}">
                <a16:creationId xmlns:a16="http://schemas.microsoft.com/office/drawing/2014/main" id="{91DA0B8C-9BDA-423C-8564-EE9F1073C119}"/>
              </a:ext>
            </a:extLst>
          </p:cNvPr>
          <p:cNvGrpSpPr/>
          <p:nvPr/>
        </p:nvGrpSpPr>
        <p:grpSpPr>
          <a:xfrm>
            <a:off x="7910200" y="5994734"/>
            <a:ext cx="195013" cy="199243"/>
            <a:chOff x="7152543" y="1112020"/>
            <a:chExt cx="275056" cy="281022"/>
          </a:xfrm>
        </p:grpSpPr>
        <p:sp>
          <p:nvSpPr>
            <p:cNvPr id="143" name="Ellipse 130">
              <a:extLst>
                <a:ext uri="{FF2B5EF4-FFF2-40B4-BE49-F238E27FC236}">
                  <a16:creationId xmlns:a16="http://schemas.microsoft.com/office/drawing/2014/main" id="{0C69424B-04AF-47C7-9854-02AD3C09E06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44" name="Arc partiel 131">
              <a:extLst>
                <a:ext uri="{FF2B5EF4-FFF2-40B4-BE49-F238E27FC236}">
                  <a16:creationId xmlns:a16="http://schemas.microsoft.com/office/drawing/2014/main" id="{ED4FDA6B-0256-4D47-9977-10B4010000E3}"/>
                </a:ext>
              </a:extLst>
            </p:cNvPr>
            <p:cNvSpPr/>
            <p:nvPr/>
          </p:nvSpPr>
          <p:spPr bwMode="auto">
            <a:xfrm>
              <a:off x="7152543" y="1117986"/>
              <a:ext cx="275056" cy="275056"/>
            </a:xfrm>
            <a:prstGeom prst="pie">
              <a:avLst>
                <a:gd name="adj1" fmla="val 16337599"/>
                <a:gd name="adj2" fmla="val 8253062"/>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45" name="Groupe 129">
            <a:extLst>
              <a:ext uri="{FF2B5EF4-FFF2-40B4-BE49-F238E27FC236}">
                <a16:creationId xmlns:a16="http://schemas.microsoft.com/office/drawing/2014/main" id="{A990BBAA-6DEB-4C7C-8192-02F4A4D85A3F}"/>
              </a:ext>
            </a:extLst>
          </p:cNvPr>
          <p:cNvGrpSpPr/>
          <p:nvPr/>
        </p:nvGrpSpPr>
        <p:grpSpPr>
          <a:xfrm>
            <a:off x="9110960" y="5994734"/>
            <a:ext cx="195013" cy="199243"/>
            <a:chOff x="7152543" y="1112020"/>
            <a:chExt cx="275056" cy="281022"/>
          </a:xfrm>
        </p:grpSpPr>
        <p:sp>
          <p:nvSpPr>
            <p:cNvPr id="146" name="Ellipse 130">
              <a:extLst>
                <a:ext uri="{FF2B5EF4-FFF2-40B4-BE49-F238E27FC236}">
                  <a16:creationId xmlns:a16="http://schemas.microsoft.com/office/drawing/2014/main" id="{1166D427-CB3C-4CDA-A49B-F177DAA8CE36}"/>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47" name="Arc partiel 131">
              <a:extLst>
                <a:ext uri="{FF2B5EF4-FFF2-40B4-BE49-F238E27FC236}">
                  <a16:creationId xmlns:a16="http://schemas.microsoft.com/office/drawing/2014/main" id="{74DEBE58-0424-4445-9C0F-6C1680D574C3}"/>
                </a:ext>
              </a:extLst>
            </p:cNvPr>
            <p:cNvSpPr/>
            <p:nvPr/>
          </p:nvSpPr>
          <p:spPr bwMode="auto">
            <a:xfrm>
              <a:off x="7152543" y="1117986"/>
              <a:ext cx="275056" cy="275056"/>
            </a:xfrm>
            <a:prstGeom prst="pie">
              <a:avLst>
                <a:gd name="adj1" fmla="val 16384603"/>
                <a:gd name="adj2" fmla="val 8521522"/>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pic>
        <p:nvPicPr>
          <p:cNvPr id="44" name="Picture 43">
            <a:extLst>
              <a:ext uri="{FF2B5EF4-FFF2-40B4-BE49-F238E27FC236}">
                <a16:creationId xmlns:a16="http://schemas.microsoft.com/office/drawing/2014/main" id="{B69AA976-3BB4-4B73-ACD6-796BC068B392}"/>
              </a:ext>
            </a:extLst>
          </p:cNvPr>
          <p:cNvPicPr>
            <a:picLocks noChangeAspect="1"/>
          </p:cNvPicPr>
          <p:nvPr/>
        </p:nvPicPr>
        <p:blipFill>
          <a:blip r:embed="rId23"/>
          <a:stretch>
            <a:fillRect/>
          </a:stretch>
        </p:blipFill>
        <p:spPr>
          <a:xfrm>
            <a:off x="2324898" y="6345290"/>
            <a:ext cx="413990" cy="184738"/>
          </a:xfrm>
          <a:prstGeom prst="rect">
            <a:avLst/>
          </a:prstGeom>
        </p:spPr>
      </p:pic>
      <p:pic>
        <p:nvPicPr>
          <p:cNvPr id="45" name="Picture 44">
            <a:extLst>
              <a:ext uri="{FF2B5EF4-FFF2-40B4-BE49-F238E27FC236}">
                <a16:creationId xmlns:a16="http://schemas.microsoft.com/office/drawing/2014/main" id="{FF81D557-529B-4E11-AAF7-34E57CF65B9E}"/>
              </a:ext>
            </a:extLst>
          </p:cNvPr>
          <p:cNvPicPr>
            <a:picLocks noChangeAspect="1"/>
          </p:cNvPicPr>
          <p:nvPr/>
        </p:nvPicPr>
        <p:blipFill>
          <a:blip r:embed="rId24"/>
          <a:stretch>
            <a:fillRect/>
          </a:stretch>
        </p:blipFill>
        <p:spPr>
          <a:xfrm>
            <a:off x="2324898" y="6594314"/>
            <a:ext cx="405809" cy="174637"/>
          </a:xfrm>
          <a:prstGeom prst="rect">
            <a:avLst/>
          </a:prstGeom>
        </p:spPr>
      </p:pic>
      <p:cxnSp>
        <p:nvCxnSpPr>
          <p:cNvPr id="51" name="Straight Connector 50">
            <a:extLst>
              <a:ext uri="{FF2B5EF4-FFF2-40B4-BE49-F238E27FC236}">
                <a16:creationId xmlns:a16="http://schemas.microsoft.com/office/drawing/2014/main" id="{716E77C0-47AE-4D42-9E1E-521A78DA1ECD}"/>
              </a:ext>
            </a:extLst>
          </p:cNvPr>
          <p:cNvCxnSpPr>
            <a:cxnSpLocks/>
          </p:cNvCxnSpPr>
          <p:nvPr/>
        </p:nvCxnSpPr>
        <p:spPr bwMode="auto">
          <a:xfrm>
            <a:off x="1826679" y="6681633"/>
            <a:ext cx="405809" cy="0"/>
          </a:xfrm>
          <a:prstGeom prst="line">
            <a:avLst/>
          </a:prstGeom>
          <a:ln w="19050">
            <a:solidFill>
              <a:srgbClr val="C0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9" name="Straight Connector 378">
            <a:extLst>
              <a:ext uri="{FF2B5EF4-FFF2-40B4-BE49-F238E27FC236}">
                <a16:creationId xmlns:a16="http://schemas.microsoft.com/office/drawing/2014/main" id="{DDFD1292-D50B-4D75-9A54-0253451ABF94}"/>
              </a:ext>
            </a:extLst>
          </p:cNvPr>
          <p:cNvCxnSpPr>
            <a:cxnSpLocks/>
          </p:cNvCxnSpPr>
          <p:nvPr/>
        </p:nvCxnSpPr>
        <p:spPr bwMode="auto">
          <a:xfrm>
            <a:off x="1826679" y="6448883"/>
            <a:ext cx="405809" cy="0"/>
          </a:xfrm>
          <a:prstGeom prst="line">
            <a:avLst/>
          </a:prstGeom>
          <a:ln w="19050">
            <a:solidFill>
              <a:srgbClr val="FFC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nvGrpSpPr>
          <p:cNvPr id="193" name="Groupe 192">
            <a:extLst>
              <a:ext uri="{FF2B5EF4-FFF2-40B4-BE49-F238E27FC236}">
                <a16:creationId xmlns:a16="http://schemas.microsoft.com/office/drawing/2014/main" id="{90377ED5-8CF7-4DEF-AC66-6FA9882CEAF5}"/>
              </a:ext>
            </a:extLst>
          </p:cNvPr>
          <p:cNvGrpSpPr/>
          <p:nvPr/>
        </p:nvGrpSpPr>
        <p:grpSpPr>
          <a:xfrm>
            <a:off x="3024691" y="6494776"/>
            <a:ext cx="195013" cy="199243"/>
            <a:chOff x="7152543" y="1112020"/>
            <a:chExt cx="275056" cy="281022"/>
          </a:xfrm>
        </p:grpSpPr>
        <p:sp>
          <p:nvSpPr>
            <p:cNvPr id="195" name="Ellipse 194">
              <a:extLst>
                <a:ext uri="{FF2B5EF4-FFF2-40B4-BE49-F238E27FC236}">
                  <a16:creationId xmlns:a16="http://schemas.microsoft.com/office/drawing/2014/main" id="{08E73CCE-7104-44C9-A66B-ACD5DFC50D31}"/>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6" name="Arc partiel 195">
              <a:extLst>
                <a:ext uri="{FF2B5EF4-FFF2-40B4-BE49-F238E27FC236}">
                  <a16:creationId xmlns:a16="http://schemas.microsoft.com/office/drawing/2014/main" id="{15FBD05D-3C4C-4E99-8559-D5B78D7F3DE5}"/>
                </a:ext>
              </a:extLst>
            </p:cNvPr>
            <p:cNvSpPr/>
            <p:nvPr/>
          </p:nvSpPr>
          <p:spPr bwMode="auto">
            <a:xfrm>
              <a:off x="7152543" y="1117986"/>
              <a:ext cx="275056" cy="275056"/>
            </a:xfrm>
            <a:prstGeom prst="pie">
              <a:avLst>
                <a:gd name="adj1" fmla="val 16228844"/>
                <a:gd name="adj2" fmla="val 6910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97" name="Groupe 196">
            <a:extLst>
              <a:ext uri="{FF2B5EF4-FFF2-40B4-BE49-F238E27FC236}">
                <a16:creationId xmlns:a16="http://schemas.microsoft.com/office/drawing/2014/main" id="{12B8385A-3923-4E0D-9DD9-CDDB95FB41DB}"/>
              </a:ext>
            </a:extLst>
          </p:cNvPr>
          <p:cNvGrpSpPr/>
          <p:nvPr/>
        </p:nvGrpSpPr>
        <p:grpSpPr>
          <a:xfrm>
            <a:off x="3570775" y="6494776"/>
            <a:ext cx="195013" cy="199243"/>
            <a:chOff x="7152543" y="1112020"/>
            <a:chExt cx="275056" cy="281022"/>
          </a:xfrm>
        </p:grpSpPr>
        <p:sp>
          <p:nvSpPr>
            <p:cNvPr id="198" name="Ellipse 197">
              <a:extLst>
                <a:ext uri="{FF2B5EF4-FFF2-40B4-BE49-F238E27FC236}">
                  <a16:creationId xmlns:a16="http://schemas.microsoft.com/office/drawing/2014/main" id="{8CE7A74F-E4A4-43CD-84A4-D85897828635}"/>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9" name="Arc partiel 198">
              <a:extLst>
                <a:ext uri="{FF2B5EF4-FFF2-40B4-BE49-F238E27FC236}">
                  <a16:creationId xmlns:a16="http://schemas.microsoft.com/office/drawing/2014/main" id="{AD4DA57E-5F9A-450A-93AB-56472DF9FFAC}"/>
                </a:ext>
              </a:extLst>
            </p:cNvPr>
            <p:cNvSpPr/>
            <p:nvPr/>
          </p:nvSpPr>
          <p:spPr bwMode="auto">
            <a:xfrm>
              <a:off x="7152543" y="1117986"/>
              <a:ext cx="275056" cy="275056"/>
            </a:xfrm>
            <a:prstGeom prst="pie">
              <a:avLst>
                <a:gd name="adj1" fmla="val 16228844"/>
                <a:gd name="adj2" fmla="val 5338882"/>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00" name="Groupe 199">
            <a:extLst>
              <a:ext uri="{FF2B5EF4-FFF2-40B4-BE49-F238E27FC236}">
                <a16:creationId xmlns:a16="http://schemas.microsoft.com/office/drawing/2014/main" id="{E0AAD5F5-FF87-473D-BCBB-ADAEA5F3AFE6}"/>
              </a:ext>
            </a:extLst>
          </p:cNvPr>
          <p:cNvGrpSpPr/>
          <p:nvPr/>
        </p:nvGrpSpPr>
        <p:grpSpPr>
          <a:xfrm>
            <a:off x="4032932" y="6494776"/>
            <a:ext cx="195013" cy="199243"/>
            <a:chOff x="7152543" y="1112020"/>
            <a:chExt cx="275056" cy="281022"/>
          </a:xfrm>
        </p:grpSpPr>
        <p:sp>
          <p:nvSpPr>
            <p:cNvPr id="202" name="Ellipse 201">
              <a:extLst>
                <a:ext uri="{FF2B5EF4-FFF2-40B4-BE49-F238E27FC236}">
                  <a16:creationId xmlns:a16="http://schemas.microsoft.com/office/drawing/2014/main" id="{CD1ED53D-A5DC-424C-8E3D-35024428336A}"/>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03" name="Arc partiel 202">
              <a:extLst>
                <a:ext uri="{FF2B5EF4-FFF2-40B4-BE49-F238E27FC236}">
                  <a16:creationId xmlns:a16="http://schemas.microsoft.com/office/drawing/2014/main" id="{5BC37D1B-7614-4F7C-87FF-24422692BBC5}"/>
                </a:ext>
              </a:extLst>
            </p:cNvPr>
            <p:cNvSpPr/>
            <p:nvPr/>
          </p:nvSpPr>
          <p:spPr bwMode="auto">
            <a:xfrm>
              <a:off x="7152543" y="1117986"/>
              <a:ext cx="275056" cy="275056"/>
            </a:xfrm>
            <a:prstGeom prst="pie">
              <a:avLst>
                <a:gd name="adj1" fmla="val 16228844"/>
                <a:gd name="adj2" fmla="val 10679313"/>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38" name="Connecteur droit avec flèche 37">
            <a:extLst>
              <a:ext uri="{FF2B5EF4-FFF2-40B4-BE49-F238E27FC236}">
                <a16:creationId xmlns:a16="http://schemas.microsoft.com/office/drawing/2014/main" id="{17313CCC-04B3-4869-BBB0-881D3E207013}"/>
              </a:ext>
            </a:extLst>
          </p:cNvPr>
          <p:cNvCxnSpPr>
            <a:cxnSpLocks/>
          </p:cNvCxnSpPr>
          <p:nvPr/>
        </p:nvCxnSpPr>
        <p:spPr>
          <a:xfrm>
            <a:off x="2967082" y="6453336"/>
            <a:ext cx="1368152" cy="0"/>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823CF186-830C-4FF4-868E-8D2E40A49539}"/>
              </a:ext>
            </a:extLst>
          </p:cNvPr>
          <p:cNvSpPr txBox="1"/>
          <p:nvPr/>
        </p:nvSpPr>
        <p:spPr>
          <a:xfrm>
            <a:off x="3237579" y="6266412"/>
            <a:ext cx="884718" cy="215444"/>
          </a:xfrm>
          <a:prstGeom prst="rect">
            <a:avLst/>
          </a:prstGeom>
          <a:noFill/>
        </p:spPr>
        <p:txBody>
          <a:bodyPr wrap="square" rtlCol="0">
            <a:spAutoFit/>
          </a:bodyPr>
          <a:lstStyle/>
          <a:p>
            <a:r>
              <a:rPr lang="en-US" sz="800"/>
              <a:t>Adequation</a:t>
            </a:r>
          </a:p>
        </p:txBody>
      </p:sp>
      <p:sp>
        <p:nvSpPr>
          <p:cNvPr id="204" name="Espace réservé du texte 2">
            <a:extLst>
              <a:ext uri="{FF2B5EF4-FFF2-40B4-BE49-F238E27FC236}">
                <a16:creationId xmlns:a16="http://schemas.microsoft.com/office/drawing/2014/main" id="{AEDF6D59-BD4C-4CCB-837D-31D124910F23}"/>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
        <p:nvSpPr>
          <p:cNvPr id="7" name="Rectangle 6">
            <a:extLst>
              <a:ext uri="{FF2B5EF4-FFF2-40B4-BE49-F238E27FC236}">
                <a16:creationId xmlns:a16="http://schemas.microsoft.com/office/drawing/2014/main" id="{CE33FD60-3CE4-4C34-BA60-9A3CC859DACD}"/>
              </a:ext>
            </a:extLst>
          </p:cNvPr>
          <p:cNvSpPr/>
          <p:nvPr/>
        </p:nvSpPr>
        <p:spPr>
          <a:xfrm>
            <a:off x="58351" y="2222893"/>
            <a:ext cx="811959" cy="153161"/>
          </a:xfrm>
          <a:prstGeom prst="rect">
            <a:avLst/>
          </a:prstGeom>
          <a:noFill/>
          <a:ln w="12700">
            <a:solidFill>
              <a:srgbClr val="009D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Touch points</a:t>
            </a:r>
          </a:p>
        </p:txBody>
      </p:sp>
    </p:spTree>
    <p:extLst>
      <p:ext uri="{BB962C8B-B14F-4D97-AF65-F5344CB8AC3E}">
        <p14:creationId xmlns:p14="http://schemas.microsoft.com/office/powerpoint/2010/main" val="107483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2C6F6766-7C51-4994-80B3-794EACE45C11}"/>
              </a:ext>
            </a:extLst>
          </p:cNvPr>
          <p:cNvSpPr>
            <a:spLocks noGrp="1"/>
          </p:cNvSpPr>
          <p:nvPr>
            <p:ph type="ctrTitle"/>
          </p:nvPr>
        </p:nvSpPr>
        <p:spPr/>
        <p:txBody>
          <a:bodyPr/>
          <a:lstStyle/>
          <a:p>
            <a:r>
              <a:rPr lang="en-US" sz="1300" i="1">
                <a:solidFill>
                  <a:schemeClr val="accent6"/>
                </a:solidFill>
                <a:latin typeface="+mj-lt"/>
              </a:rPr>
              <a:t>Mass market (2/3) - </a:t>
            </a:r>
            <a:r>
              <a:rPr lang="en-US" sz="1300">
                <a:latin typeface="+mn-lt"/>
              </a:rPr>
              <a:t>Focus on </a:t>
            </a:r>
            <a:r>
              <a:rPr lang="en-US" sz="1300" err="1">
                <a:latin typeface="+mn-lt"/>
              </a:rPr>
              <a:t>Yomoni</a:t>
            </a:r>
            <a:r>
              <a:rPr lang="en-US" sz="1300">
                <a:latin typeface="+mn-lt"/>
              </a:rPr>
              <a:t> contact and conversion phase</a:t>
            </a:r>
          </a:p>
        </p:txBody>
      </p:sp>
      <p:sp>
        <p:nvSpPr>
          <p:cNvPr id="36" name="Flèche : chevron 164">
            <a:extLst>
              <a:ext uri="{FF2B5EF4-FFF2-40B4-BE49-F238E27FC236}">
                <a16:creationId xmlns:a16="http://schemas.microsoft.com/office/drawing/2014/main" id="{D08C7BA1-4446-4421-BAB8-27DF2A0663C1}"/>
              </a:ext>
            </a:extLst>
          </p:cNvPr>
          <p:cNvSpPr/>
          <p:nvPr/>
        </p:nvSpPr>
        <p:spPr>
          <a:xfrm>
            <a:off x="7290313" y="1386783"/>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Contract signature and investments</a:t>
            </a:r>
          </a:p>
        </p:txBody>
      </p:sp>
      <p:sp>
        <p:nvSpPr>
          <p:cNvPr id="40" name="Flèche : chevron 169">
            <a:extLst>
              <a:ext uri="{FF2B5EF4-FFF2-40B4-BE49-F238E27FC236}">
                <a16:creationId xmlns:a16="http://schemas.microsoft.com/office/drawing/2014/main" id="{249B7204-179C-4A4B-8D72-0BA6FDA438AE}"/>
              </a:ext>
            </a:extLst>
          </p:cNvPr>
          <p:cNvSpPr/>
          <p:nvPr/>
        </p:nvSpPr>
        <p:spPr>
          <a:xfrm>
            <a:off x="4923308" y="1386783"/>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Commercial relaunch</a:t>
            </a:r>
          </a:p>
        </p:txBody>
      </p:sp>
      <p:grpSp>
        <p:nvGrpSpPr>
          <p:cNvPr id="49" name="Group 48">
            <a:extLst>
              <a:ext uri="{FF2B5EF4-FFF2-40B4-BE49-F238E27FC236}">
                <a16:creationId xmlns:a16="http://schemas.microsoft.com/office/drawing/2014/main" id="{407EF87C-96EB-4618-B8F5-E1BDE7702505}"/>
              </a:ext>
            </a:extLst>
          </p:cNvPr>
          <p:cNvGrpSpPr/>
          <p:nvPr/>
        </p:nvGrpSpPr>
        <p:grpSpPr>
          <a:xfrm>
            <a:off x="4854290" y="927509"/>
            <a:ext cx="4920023" cy="391515"/>
            <a:chOff x="3525945" y="1261134"/>
            <a:chExt cx="2473159" cy="126523"/>
          </a:xfrm>
          <a:solidFill>
            <a:srgbClr val="009DB0"/>
          </a:solidFill>
        </p:grpSpPr>
        <p:sp>
          <p:nvSpPr>
            <p:cNvPr id="44" name="Flèche : chevron 155">
              <a:extLst>
                <a:ext uri="{FF2B5EF4-FFF2-40B4-BE49-F238E27FC236}">
                  <a16:creationId xmlns:a16="http://schemas.microsoft.com/office/drawing/2014/main" id="{99E8A6E6-A557-4E99-A127-53014D626582}"/>
                </a:ext>
              </a:extLst>
            </p:cNvPr>
            <p:cNvSpPr/>
            <p:nvPr/>
          </p:nvSpPr>
          <p:spPr>
            <a:xfrm>
              <a:off x="3525945" y="1261134"/>
              <a:ext cx="2473159" cy="126523"/>
            </a:xfrm>
            <a:prstGeom prst="chevron">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100">
                  <a:solidFill>
                    <a:schemeClr val="bg1"/>
                  </a:solidFill>
                  <a:ea typeface="Verdana" panose="020B0604030504040204" pitchFamily="34" charset="0"/>
                </a:rPr>
                <a:t>Conversion phase</a:t>
              </a:r>
            </a:p>
          </p:txBody>
        </p:sp>
        <p:pic>
          <p:nvPicPr>
            <p:cNvPr id="46" name="Graphic 95">
              <a:extLst>
                <a:ext uri="{FF2B5EF4-FFF2-40B4-BE49-F238E27FC236}">
                  <a16:creationId xmlns:a16="http://schemas.microsoft.com/office/drawing/2014/main" id="{94D1C43C-8CBC-4EBB-AE67-45550FD42443}"/>
                </a:ext>
              </a:extLst>
            </p:cNvPr>
            <p:cNvPicPr>
              <a:picLocks/>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19192"/>
            <a:stretch/>
          </p:blipFill>
          <p:spPr>
            <a:xfrm>
              <a:off x="3657758" y="1271053"/>
              <a:ext cx="162866" cy="104705"/>
            </a:xfrm>
            <a:prstGeom prst="rect">
              <a:avLst/>
            </a:prstGeom>
          </p:spPr>
        </p:pic>
      </p:grpSp>
      <p:sp>
        <p:nvSpPr>
          <p:cNvPr id="34" name="Flèche : chevron 163">
            <a:extLst>
              <a:ext uri="{FF2B5EF4-FFF2-40B4-BE49-F238E27FC236}">
                <a16:creationId xmlns:a16="http://schemas.microsoft.com/office/drawing/2014/main" id="{C241D602-6414-4E1D-805E-2FD118A78097}"/>
              </a:ext>
            </a:extLst>
          </p:cNvPr>
          <p:cNvSpPr/>
          <p:nvPr/>
        </p:nvSpPr>
        <p:spPr>
          <a:xfrm>
            <a:off x="2556303" y="1387686"/>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First contact and sharing of financial project</a:t>
            </a:r>
          </a:p>
        </p:txBody>
      </p:sp>
      <p:sp>
        <p:nvSpPr>
          <p:cNvPr id="38" name="Flèche : pentagone 166">
            <a:extLst>
              <a:ext uri="{FF2B5EF4-FFF2-40B4-BE49-F238E27FC236}">
                <a16:creationId xmlns:a16="http://schemas.microsoft.com/office/drawing/2014/main" id="{6D09CDF9-7011-49CC-A73B-8444FC1CEA39}"/>
              </a:ext>
            </a:extLst>
          </p:cNvPr>
          <p:cNvSpPr/>
          <p:nvPr/>
        </p:nvSpPr>
        <p:spPr>
          <a:xfrm>
            <a:off x="189298" y="1387686"/>
            <a:ext cx="2484000" cy="621106"/>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Information query</a:t>
            </a:r>
          </a:p>
        </p:txBody>
      </p:sp>
      <p:sp>
        <p:nvSpPr>
          <p:cNvPr id="42" name="Flèche : pentagone 154">
            <a:extLst>
              <a:ext uri="{FF2B5EF4-FFF2-40B4-BE49-F238E27FC236}">
                <a16:creationId xmlns:a16="http://schemas.microsoft.com/office/drawing/2014/main" id="{2F2D410A-CDF7-47E9-853F-2FAC95B346D3}"/>
              </a:ext>
            </a:extLst>
          </p:cNvPr>
          <p:cNvSpPr/>
          <p:nvPr/>
        </p:nvSpPr>
        <p:spPr>
          <a:xfrm>
            <a:off x="189299" y="899715"/>
            <a:ext cx="4634678" cy="391515"/>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100">
                <a:solidFill>
                  <a:schemeClr val="bg1"/>
                </a:solidFill>
                <a:ea typeface="Verdana" panose="020B0604030504040204" pitchFamily="34" charset="0"/>
              </a:rPr>
              <a:t>Contact phase</a:t>
            </a:r>
          </a:p>
        </p:txBody>
      </p:sp>
      <p:sp>
        <p:nvSpPr>
          <p:cNvPr id="70" name="Rectangle 69">
            <a:extLst>
              <a:ext uri="{FF2B5EF4-FFF2-40B4-BE49-F238E27FC236}">
                <a16:creationId xmlns:a16="http://schemas.microsoft.com/office/drawing/2014/main" id="{8037A653-A47E-474F-9DEC-476E2E2799EB}"/>
              </a:ext>
            </a:extLst>
          </p:cNvPr>
          <p:cNvSpPr/>
          <p:nvPr/>
        </p:nvSpPr>
        <p:spPr bwMode="auto">
          <a:xfrm>
            <a:off x="189297" y="2002592"/>
            <a:ext cx="2150325"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b="1">
              <a:solidFill>
                <a:srgbClr val="009DB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b="1">
              <a:solidFill>
                <a:srgbClr val="009DB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b="1">
                <a:solidFill>
                  <a:srgbClr val="009DB0"/>
                </a:solidFill>
              </a:rPr>
              <a:t>Strong presence on digital channels</a:t>
            </a:r>
            <a:r>
              <a:rPr lang="en-US" sz="1000">
                <a:solidFill>
                  <a:srgbClr val="009DB0"/>
                </a:solidFill>
              </a:rPr>
              <a:t> </a:t>
            </a:r>
            <a:r>
              <a:rPr lang="en-US" sz="1000"/>
              <a:t>(e.g., SEO, SEA, social network)</a:t>
            </a: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b="1">
                <a:solidFill>
                  <a:srgbClr val="009DB0"/>
                </a:solidFill>
              </a:rPr>
              <a:t>Rich</a:t>
            </a:r>
            <a:r>
              <a:rPr lang="en-US" sz="1000"/>
              <a:t> and varied </a:t>
            </a:r>
            <a:r>
              <a:rPr lang="en-US" sz="1000" b="1">
                <a:solidFill>
                  <a:srgbClr val="009DB0"/>
                </a:solidFill>
              </a:rPr>
              <a:t>content</a:t>
            </a:r>
            <a:r>
              <a:rPr lang="en-US" sz="1000"/>
              <a:t> (e.g., blog) with clear and easy-to-access information</a:t>
            </a:r>
          </a:p>
          <a:p>
            <a:pPr marL="628650" lvl="1" indent="-171450">
              <a:buClr>
                <a:schemeClr val="tx1"/>
              </a:buClr>
              <a:buFont typeface="Wingdings" panose="05000000000000000000" pitchFamily="2" charset="2"/>
              <a:buChar char="ü"/>
            </a:pPr>
            <a:endParaRPr lang="en-US" sz="1000"/>
          </a:p>
        </p:txBody>
      </p:sp>
      <p:sp>
        <p:nvSpPr>
          <p:cNvPr id="71" name="Rectangle 70">
            <a:extLst>
              <a:ext uri="{FF2B5EF4-FFF2-40B4-BE49-F238E27FC236}">
                <a16:creationId xmlns:a16="http://schemas.microsoft.com/office/drawing/2014/main" id="{EFABA0D0-9F83-4CCF-AE14-DB765D21DC63}"/>
              </a:ext>
            </a:extLst>
          </p:cNvPr>
          <p:cNvSpPr/>
          <p:nvPr/>
        </p:nvSpPr>
        <p:spPr bwMode="auto">
          <a:xfrm>
            <a:off x="2567569" y="2002592"/>
            <a:ext cx="2174968"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0" lang="en-US" sz="1000" b="0" i="0" u="none" strike="noStrike" cap="none" normalizeH="0" baseline="0">
                <a:ln>
                  <a:noFill/>
                </a:ln>
                <a:solidFill>
                  <a:schemeClr val="tx1"/>
                </a:solidFill>
                <a:effectLst/>
              </a:rPr>
              <a:t>Quick and </a:t>
            </a:r>
            <a:r>
              <a:rPr lang="en-US" sz="1000" b="1">
                <a:solidFill>
                  <a:srgbClr val="009DB0"/>
                </a:solidFill>
              </a:rPr>
              <a:t>easy</a:t>
            </a:r>
            <a:r>
              <a:rPr kumimoji="0" lang="en-US" sz="1000" b="0" i="0" u="none" strike="noStrike" cap="none" normalizeH="0" baseline="0">
                <a:ln>
                  <a:noFill/>
                </a:ln>
                <a:solidFill>
                  <a:schemeClr val="tx1"/>
                </a:solidFill>
                <a:effectLst/>
              </a:rPr>
              <a:t> </a:t>
            </a:r>
            <a:r>
              <a:rPr lang="en-US" sz="1000" b="1">
                <a:solidFill>
                  <a:srgbClr val="009DB0"/>
                </a:solidFill>
              </a:rPr>
              <a:t>questionnaire</a:t>
            </a:r>
            <a:r>
              <a:rPr kumimoji="0" lang="en-US" sz="1000" b="0" i="0" u="none" strike="noStrike" cap="none" normalizeH="0" baseline="0">
                <a:ln>
                  <a:noFill/>
                </a:ln>
                <a:solidFill>
                  <a:schemeClr val="tx1"/>
                </a:solidFill>
                <a:effectLst/>
              </a:rPr>
              <a:t> leading to the creation of a standardized profile (e.g., low</a:t>
            </a:r>
            <a:r>
              <a:rPr lang="en-US" sz="1000"/>
              <a:t>/medium/high-risk)</a:t>
            </a:r>
            <a:endParaRPr kumimoji="0" lang="en-US" sz="1000" b="0" i="0" u="none" strike="noStrike" cap="none" normalizeH="0" baseline="0">
              <a:ln>
                <a:noFill/>
              </a:ln>
              <a:solidFill>
                <a:schemeClr val="tx1"/>
              </a:solidFill>
              <a:effectLst/>
            </a:endParaRPr>
          </a:p>
        </p:txBody>
      </p:sp>
      <p:sp>
        <p:nvSpPr>
          <p:cNvPr id="72" name="Rectangle 71">
            <a:extLst>
              <a:ext uri="{FF2B5EF4-FFF2-40B4-BE49-F238E27FC236}">
                <a16:creationId xmlns:a16="http://schemas.microsoft.com/office/drawing/2014/main" id="{CFF4E420-5B79-4F7F-AD5E-CFDEB6E50EC3}"/>
              </a:ext>
            </a:extLst>
          </p:cNvPr>
          <p:cNvSpPr/>
          <p:nvPr/>
        </p:nvSpPr>
        <p:spPr bwMode="auto">
          <a:xfrm>
            <a:off x="4934574" y="2002592"/>
            <a:ext cx="2174968"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b="1">
              <a:solidFill>
                <a:srgbClr val="009DB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b="1">
              <a:solidFill>
                <a:srgbClr val="009DB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b="1">
                <a:solidFill>
                  <a:srgbClr val="009DB0"/>
                </a:solidFill>
              </a:rPr>
              <a:t>Quick</a:t>
            </a:r>
            <a:r>
              <a:rPr lang="en-US" sz="1000" b="1">
                <a:solidFill>
                  <a:schemeClr val="tx2"/>
                </a:solidFill>
              </a:rPr>
              <a:t> </a:t>
            </a:r>
            <a:r>
              <a:rPr lang="en-US" sz="1000" b="1">
                <a:solidFill>
                  <a:srgbClr val="009DB0"/>
                </a:solidFill>
              </a:rPr>
              <a:t>follow-up</a:t>
            </a:r>
            <a:r>
              <a:rPr lang="en-US" sz="1000" b="1">
                <a:solidFill>
                  <a:schemeClr val="tx2"/>
                </a:solidFill>
              </a:rPr>
              <a:t> </a:t>
            </a:r>
            <a:r>
              <a:rPr lang="en-US" sz="1000" b="1">
                <a:solidFill>
                  <a:srgbClr val="009DB0"/>
                </a:solidFill>
              </a:rPr>
              <a:t>email </a:t>
            </a:r>
            <a:r>
              <a:rPr lang="en-US" sz="1000"/>
              <a:t>(less than 24hours)</a:t>
            </a:r>
            <a:endParaRPr lang="en-US" sz="1000" b="1">
              <a:solidFill>
                <a:srgbClr val="009DB0"/>
              </a:solidFill>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a:t>Phone-call proposition to exchange with a commercial about the offers with an agenda to book a preferred time-slot</a:t>
            </a:r>
            <a:endParaRPr kumimoji="0" lang="en-US" sz="1000" b="0" i="0" u="none" strike="noStrike" cap="none" normalizeH="0" baseline="0">
              <a:ln>
                <a:noFill/>
              </a:ln>
              <a:solidFill>
                <a:schemeClr val="tx1"/>
              </a:solidFill>
              <a:effectLst/>
            </a:endParaRPr>
          </a:p>
        </p:txBody>
      </p:sp>
      <p:sp>
        <p:nvSpPr>
          <p:cNvPr id="73" name="Rectangle 72">
            <a:extLst>
              <a:ext uri="{FF2B5EF4-FFF2-40B4-BE49-F238E27FC236}">
                <a16:creationId xmlns:a16="http://schemas.microsoft.com/office/drawing/2014/main" id="{FF0B1DE1-6C30-40E6-8B26-F0C55B47B1C4}"/>
              </a:ext>
            </a:extLst>
          </p:cNvPr>
          <p:cNvSpPr/>
          <p:nvPr/>
        </p:nvSpPr>
        <p:spPr bwMode="auto">
          <a:xfrm>
            <a:off x="7314956" y="2002592"/>
            <a:ext cx="2141170"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a:t>Quick and easy legal documents sharing</a:t>
            </a: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b="1">
                <a:solidFill>
                  <a:srgbClr val="009DB0"/>
                </a:solidFill>
              </a:rPr>
              <a:t>Online</a:t>
            </a:r>
            <a:r>
              <a:rPr lang="en-US" sz="1000"/>
              <a:t> </a:t>
            </a:r>
            <a:r>
              <a:rPr lang="en-US" sz="1000" b="1">
                <a:solidFill>
                  <a:srgbClr val="009DB0"/>
                </a:solidFill>
              </a:rPr>
              <a:t>signature</a:t>
            </a: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p:txBody>
      </p:sp>
      <p:pic>
        <p:nvPicPr>
          <p:cNvPr id="59" name="Picture 58" descr="A screenshot of a cell phone&#10;&#10;Description automatically generated">
            <a:extLst>
              <a:ext uri="{FF2B5EF4-FFF2-40B4-BE49-F238E27FC236}">
                <a16:creationId xmlns:a16="http://schemas.microsoft.com/office/drawing/2014/main" id="{3AE18A0F-556D-4A33-B070-BC1BBA049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955" y="2534656"/>
            <a:ext cx="2107605" cy="1332355"/>
          </a:xfrm>
          <a:prstGeom prst="rect">
            <a:avLst/>
          </a:prstGeom>
          <a:effectLst>
            <a:outerShdw blurRad="50800" dist="38100" dir="2700000" algn="tl" rotWithShape="0">
              <a:prstClr val="black">
                <a:alpha val="40000"/>
              </a:prstClr>
            </a:outerShdw>
          </a:effectLst>
        </p:spPr>
      </p:pic>
      <p:pic>
        <p:nvPicPr>
          <p:cNvPr id="67" name="Picture 66" descr="A screenshot of a cell phone&#10;&#10;Description automatically generated">
            <a:extLst>
              <a:ext uri="{FF2B5EF4-FFF2-40B4-BE49-F238E27FC236}">
                <a16:creationId xmlns:a16="http://schemas.microsoft.com/office/drawing/2014/main" id="{F31460F1-837E-4147-946C-80E2A059C5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3298" y="3973640"/>
            <a:ext cx="2095021" cy="1421160"/>
          </a:xfrm>
          <a:prstGeom prst="rect">
            <a:avLst/>
          </a:prstGeom>
          <a:effectLst>
            <a:outerShdw blurRad="50800" dist="38100" dir="2700000" algn="tl" rotWithShape="0">
              <a:prstClr val="black">
                <a:alpha val="40000"/>
              </a:prstClr>
            </a:outerShdw>
          </a:effectLst>
        </p:spPr>
      </p:pic>
      <p:pic>
        <p:nvPicPr>
          <p:cNvPr id="69" name="Picture 68" descr="A screenshot of a cell phone&#10;&#10;Description automatically generated">
            <a:extLst>
              <a:ext uri="{FF2B5EF4-FFF2-40B4-BE49-F238E27FC236}">
                <a16:creationId xmlns:a16="http://schemas.microsoft.com/office/drawing/2014/main" id="{BC16DC02-1D2F-4950-B725-656248303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761" y="2478101"/>
            <a:ext cx="2248772" cy="601330"/>
          </a:xfrm>
          <a:prstGeom prst="rect">
            <a:avLst/>
          </a:prstGeom>
          <a:effectLst>
            <a:outerShdw blurRad="50800" dist="38100" dir="2700000" algn="tl" rotWithShape="0">
              <a:prstClr val="black">
                <a:alpha val="40000"/>
              </a:prstClr>
            </a:outerShdw>
          </a:effectLst>
        </p:spPr>
      </p:pic>
      <p:pic>
        <p:nvPicPr>
          <p:cNvPr id="48" name="Graphic 101">
            <a:extLst>
              <a:ext uri="{FF2B5EF4-FFF2-40B4-BE49-F238E27FC236}">
                <a16:creationId xmlns:a16="http://schemas.microsoft.com/office/drawing/2014/main" id="{77AEADBF-491E-42D2-B7A1-C8288683B9F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288742" y="918080"/>
            <a:ext cx="404978" cy="355766"/>
          </a:xfrm>
          <a:prstGeom prst="rect">
            <a:avLst/>
          </a:prstGeom>
        </p:spPr>
      </p:pic>
      <p:pic>
        <p:nvPicPr>
          <p:cNvPr id="79" name="Picture 78">
            <a:extLst>
              <a:ext uri="{FF2B5EF4-FFF2-40B4-BE49-F238E27FC236}">
                <a16:creationId xmlns:a16="http://schemas.microsoft.com/office/drawing/2014/main" id="{53085CFD-5D2F-43ED-9E1B-6DA3CA52A1BA}"/>
              </a:ext>
            </a:extLst>
          </p:cNvPr>
          <p:cNvPicPr>
            <a:picLocks noChangeAspect="1"/>
          </p:cNvPicPr>
          <p:nvPr/>
        </p:nvPicPr>
        <p:blipFill>
          <a:blip r:embed="rId9"/>
          <a:stretch>
            <a:fillRect/>
          </a:stretch>
        </p:blipFill>
        <p:spPr>
          <a:xfrm>
            <a:off x="4941620" y="2478101"/>
            <a:ext cx="2327496" cy="1465590"/>
          </a:xfrm>
          <a:prstGeom prst="rect">
            <a:avLst/>
          </a:prstGeom>
          <a:effectLst>
            <a:outerShdw blurRad="50800" dist="38100" dir="2700000" algn="tl" rotWithShape="0">
              <a:prstClr val="black">
                <a:alpha val="40000"/>
              </a:prstClr>
            </a:outerShdw>
          </a:effectLst>
        </p:spPr>
      </p:pic>
      <p:sp>
        <p:nvSpPr>
          <p:cNvPr id="80" name="Rectangle 79">
            <a:extLst>
              <a:ext uri="{FF2B5EF4-FFF2-40B4-BE49-F238E27FC236}">
                <a16:creationId xmlns:a16="http://schemas.microsoft.com/office/drawing/2014/main" id="{AE3D2AA1-D5A1-4BCF-9A0E-3E3ADF0DF099}"/>
              </a:ext>
            </a:extLst>
          </p:cNvPr>
          <p:cNvSpPr/>
          <p:nvPr/>
        </p:nvSpPr>
        <p:spPr bwMode="auto">
          <a:xfrm>
            <a:off x="5156846" y="2478100"/>
            <a:ext cx="217128" cy="7665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1"/>
              </a:solidFill>
              <a:effectLst/>
            </a:endParaRPr>
          </a:p>
        </p:txBody>
      </p:sp>
      <p:sp>
        <p:nvSpPr>
          <p:cNvPr id="2" name="Rectangle 1">
            <a:extLst>
              <a:ext uri="{FF2B5EF4-FFF2-40B4-BE49-F238E27FC236}">
                <a16:creationId xmlns:a16="http://schemas.microsoft.com/office/drawing/2014/main" id="{50E358A3-76AA-4C63-B0D7-7E6551BB8655}"/>
              </a:ext>
            </a:extLst>
          </p:cNvPr>
          <p:cNvSpPr/>
          <p:nvPr/>
        </p:nvSpPr>
        <p:spPr>
          <a:xfrm>
            <a:off x="381945" y="2181806"/>
            <a:ext cx="1755875" cy="246221"/>
          </a:xfrm>
          <a:prstGeom prst="rect">
            <a:avLst/>
          </a:prstGeom>
          <a:noFill/>
        </p:spPr>
        <p:txBody>
          <a:bodyPr wrap="square">
            <a:spAutoFit/>
          </a:bodyPr>
          <a:lstStyle/>
          <a:p>
            <a:pPr algn="ctr"/>
            <a:r>
              <a:rPr lang="en-US" sz="1000" i="1" err="1">
                <a:solidFill>
                  <a:srgbClr val="009DB0"/>
                </a:solidFill>
              </a:rPr>
              <a:t>Yomoni</a:t>
            </a:r>
            <a:r>
              <a:rPr lang="en-US" sz="1000" i="1">
                <a:solidFill>
                  <a:srgbClr val="009DB0"/>
                </a:solidFill>
              </a:rPr>
              <a:t> sponsored ads</a:t>
            </a:r>
          </a:p>
        </p:txBody>
      </p:sp>
      <p:sp>
        <p:nvSpPr>
          <p:cNvPr id="30" name="Rectangle 29">
            <a:extLst>
              <a:ext uri="{FF2B5EF4-FFF2-40B4-BE49-F238E27FC236}">
                <a16:creationId xmlns:a16="http://schemas.microsoft.com/office/drawing/2014/main" id="{4460C7E9-998F-42A0-9472-548ED7FDC46E}"/>
              </a:ext>
            </a:extLst>
          </p:cNvPr>
          <p:cNvSpPr/>
          <p:nvPr/>
        </p:nvSpPr>
        <p:spPr>
          <a:xfrm>
            <a:off x="2556303" y="2181806"/>
            <a:ext cx="2163702" cy="246221"/>
          </a:xfrm>
          <a:prstGeom prst="rect">
            <a:avLst/>
          </a:prstGeom>
          <a:noFill/>
        </p:spPr>
        <p:txBody>
          <a:bodyPr wrap="square">
            <a:spAutoFit/>
          </a:bodyPr>
          <a:lstStyle/>
          <a:p>
            <a:pPr algn="ctr"/>
            <a:r>
              <a:rPr lang="en-US" sz="1000" i="1" err="1">
                <a:solidFill>
                  <a:srgbClr val="009DB0"/>
                </a:solidFill>
              </a:rPr>
              <a:t>Yomoni</a:t>
            </a:r>
            <a:r>
              <a:rPr lang="en-US" sz="1000" i="1">
                <a:solidFill>
                  <a:srgbClr val="009DB0"/>
                </a:solidFill>
              </a:rPr>
              <a:t> profile questionnaire</a:t>
            </a:r>
          </a:p>
        </p:txBody>
      </p:sp>
      <p:sp>
        <p:nvSpPr>
          <p:cNvPr id="31" name="Rectangle 30">
            <a:extLst>
              <a:ext uri="{FF2B5EF4-FFF2-40B4-BE49-F238E27FC236}">
                <a16:creationId xmlns:a16="http://schemas.microsoft.com/office/drawing/2014/main" id="{209FAE72-5781-4DFB-BB84-EA03D675CC2D}"/>
              </a:ext>
            </a:extLst>
          </p:cNvPr>
          <p:cNvSpPr/>
          <p:nvPr/>
        </p:nvSpPr>
        <p:spPr>
          <a:xfrm>
            <a:off x="4923308" y="2181806"/>
            <a:ext cx="2163702" cy="246221"/>
          </a:xfrm>
          <a:prstGeom prst="rect">
            <a:avLst/>
          </a:prstGeom>
          <a:noFill/>
        </p:spPr>
        <p:txBody>
          <a:bodyPr wrap="square">
            <a:spAutoFit/>
          </a:bodyPr>
          <a:lstStyle/>
          <a:p>
            <a:pPr algn="ctr"/>
            <a:r>
              <a:rPr lang="en-US" sz="1000" i="1" err="1">
                <a:solidFill>
                  <a:srgbClr val="009DB0"/>
                </a:solidFill>
              </a:rPr>
              <a:t>Yomoni</a:t>
            </a:r>
            <a:r>
              <a:rPr lang="en-US" sz="1000" i="1">
                <a:solidFill>
                  <a:srgbClr val="009DB0"/>
                </a:solidFill>
              </a:rPr>
              <a:t> follow-up email</a:t>
            </a:r>
          </a:p>
        </p:txBody>
      </p:sp>
      <p:pic>
        <p:nvPicPr>
          <p:cNvPr id="3" name="Picture 2">
            <a:extLst>
              <a:ext uri="{FF2B5EF4-FFF2-40B4-BE49-F238E27FC236}">
                <a16:creationId xmlns:a16="http://schemas.microsoft.com/office/drawing/2014/main" id="{CD3EC4C6-F922-4204-9C2B-4F8FB67FC55C}"/>
              </a:ext>
            </a:extLst>
          </p:cNvPr>
          <p:cNvPicPr>
            <a:picLocks noChangeAspect="1"/>
          </p:cNvPicPr>
          <p:nvPr/>
        </p:nvPicPr>
        <p:blipFill>
          <a:blip r:embed="rId10"/>
          <a:stretch>
            <a:fillRect/>
          </a:stretch>
        </p:blipFill>
        <p:spPr>
          <a:xfrm>
            <a:off x="213188" y="3255943"/>
            <a:ext cx="2268295" cy="109873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7FBC6CC1-6B08-48C7-993B-DD512F01C16B}"/>
              </a:ext>
            </a:extLst>
          </p:cNvPr>
          <p:cNvPicPr>
            <a:picLocks noChangeAspect="1"/>
          </p:cNvPicPr>
          <p:nvPr/>
        </p:nvPicPr>
        <p:blipFill>
          <a:blip r:embed="rId11"/>
          <a:stretch>
            <a:fillRect/>
          </a:stretch>
        </p:blipFill>
        <p:spPr>
          <a:xfrm>
            <a:off x="7343432" y="2478101"/>
            <a:ext cx="2277011" cy="110699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BEFDE6B-1687-4B1D-84FB-D6B12EC0B93A}"/>
              </a:ext>
            </a:extLst>
          </p:cNvPr>
          <p:cNvPicPr>
            <a:picLocks noChangeAspect="1"/>
          </p:cNvPicPr>
          <p:nvPr/>
        </p:nvPicPr>
        <p:blipFill>
          <a:blip r:embed="rId12"/>
          <a:stretch>
            <a:fillRect/>
          </a:stretch>
        </p:blipFill>
        <p:spPr>
          <a:xfrm>
            <a:off x="7343431" y="3686762"/>
            <a:ext cx="2277009" cy="1335836"/>
          </a:xfrm>
          <a:prstGeom prst="rect">
            <a:avLst/>
          </a:prstGeom>
          <a:effectLst>
            <a:outerShdw blurRad="50800" dist="38100" dir="2700000" algn="tl" rotWithShape="0">
              <a:prstClr val="black">
                <a:alpha val="40000"/>
              </a:prstClr>
            </a:outerShdw>
          </a:effectLst>
        </p:spPr>
      </p:pic>
      <p:sp>
        <p:nvSpPr>
          <p:cNvPr id="35" name="Rectangle 34">
            <a:extLst>
              <a:ext uri="{FF2B5EF4-FFF2-40B4-BE49-F238E27FC236}">
                <a16:creationId xmlns:a16="http://schemas.microsoft.com/office/drawing/2014/main" id="{9E157C5B-DA36-43D8-A3B7-A1507C7AD253}"/>
              </a:ext>
            </a:extLst>
          </p:cNvPr>
          <p:cNvSpPr/>
          <p:nvPr/>
        </p:nvSpPr>
        <p:spPr>
          <a:xfrm>
            <a:off x="7292424" y="2181806"/>
            <a:ext cx="2163702" cy="246221"/>
          </a:xfrm>
          <a:prstGeom prst="rect">
            <a:avLst/>
          </a:prstGeom>
          <a:noFill/>
        </p:spPr>
        <p:txBody>
          <a:bodyPr wrap="square">
            <a:spAutoFit/>
          </a:bodyPr>
          <a:lstStyle/>
          <a:p>
            <a:pPr algn="ctr"/>
            <a:r>
              <a:rPr lang="en-US" sz="1000" i="1" err="1">
                <a:solidFill>
                  <a:srgbClr val="009DB0"/>
                </a:solidFill>
              </a:rPr>
              <a:t>Yomoni</a:t>
            </a:r>
            <a:r>
              <a:rPr lang="en-US" sz="1000" i="1">
                <a:solidFill>
                  <a:srgbClr val="009DB0"/>
                </a:solidFill>
              </a:rPr>
              <a:t> contract</a:t>
            </a:r>
          </a:p>
        </p:txBody>
      </p:sp>
      <p:sp>
        <p:nvSpPr>
          <p:cNvPr id="41" name="Espace réservé du texte 2">
            <a:extLst>
              <a:ext uri="{FF2B5EF4-FFF2-40B4-BE49-F238E27FC236}">
                <a16:creationId xmlns:a16="http://schemas.microsoft.com/office/drawing/2014/main" id="{69305CB3-D81B-4665-BEFC-C663F779466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Tree>
    <p:extLst>
      <p:ext uri="{BB962C8B-B14F-4D97-AF65-F5344CB8AC3E}">
        <p14:creationId xmlns:p14="http://schemas.microsoft.com/office/powerpoint/2010/main" val="3810180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2C6F6766-7C51-4994-80B3-794EACE45C11}"/>
              </a:ext>
            </a:extLst>
          </p:cNvPr>
          <p:cNvSpPr>
            <a:spLocks noGrp="1"/>
          </p:cNvSpPr>
          <p:nvPr>
            <p:ph type="ctrTitle"/>
          </p:nvPr>
        </p:nvSpPr>
        <p:spPr/>
        <p:txBody>
          <a:bodyPr/>
          <a:lstStyle/>
          <a:p>
            <a:r>
              <a:rPr lang="en-US" sz="1300" i="1">
                <a:solidFill>
                  <a:schemeClr val="accent6"/>
                </a:solidFill>
                <a:latin typeface="+mj-lt"/>
              </a:rPr>
              <a:t>Mass market (3/3) - </a:t>
            </a:r>
            <a:r>
              <a:rPr lang="en-US" sz="1300">
                <a:latin typeface="+mn-lt"/>
              </a:rPr>
              <a:t>Focus on </a:t>
            </a:r>
            <a:r>
              <a:rPr lang="en-US" sz="1300" dirty="0" err="1">
                <a:latin typeface="+mn-lt"/>
              </a:rPr>
              <a:t>Yomoni</a:t>
            </a:r>
            <a:r>
              <a:rPr lang="en-US" sz="1300" dirty="0">
                <a:latin typeface="+mn-lt"/>
              </a:rPr>
              <a:t> management phase</a:t>
            </a:r>
          </a:p>
        </p:txBody>
      </p:sp>
      <p:sp>
        <p:nvSpPr>
          <p:cNvPr id="41" name="Espace réservé du texte 2">
            <a:extLst>
              <a:ext uri="{FF2B5EF4-FFF2-40B4-BE49-F238E27FC236}">
                <a16:creationId xmlns:a16="http://schemas.microsoft.com/office/drawing/2014/main" id="{69305CB3-D81B-4665-BEFC-C663F779466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cxnSp>
        <p:nvCxnSpPr>
          <p:cNvPr id="2" name="Straight Connector 5">
            <a:extLst>
              <a:ext uri="{FF2B5EF4-FFF2-40B4-BE49-F238E27FC236}">
                <a16:creationId xmlns:a16="http://schemas.microsoft.com/office/drawing/2014/main" id="{801B31D7-5D21-40A3-850F-89A0408C0A3C}"/>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 name="TextBox 10">
            <a:extLst>
              <a:ext uri="{FF2B5EF4-FFF2-40B4-BE49-F238E27FC236}">
                <a16:creationId xmlns:a16="http://schemas.microsoft.com/office/drawing/2014/main" id="{5359C99C-E456-47BB-86A5-26CC49E83450}"/>
              </a:ext>
            </a:extLst>
          </p:cNvPr>
          <p:cNvSpPr txBox="1"/>
          <p:nvPr/>
        </p:nvSpPr>
        <p:spPr>
          <a:xfrm>
            <a:off x="2629560" y="731453"/>
            <a:ext cx="3848242"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Glimpse of </a:t>
            </a:r>
            <a:r>
              <a:rPr lang="en-US" sz="1100" b="1" cap="small" err="1">
                <a:solidFill>
                  <a:srgbClr val="009DB0"/>
                </a:solidFill>
              </a:rPr>
              <a:t>Yomoni</a:t>
            </a:r>
            <a:r>
              <a:rPr lang="en-US" sz="1100" b="1" cap="small">
                <a:solidFill>
                  <a:srgbClr val="009DB0"/>
                </a:solidFill>
              </a:rPr>
              <a:t> asset management dashboard</a:t>
            </a:r>
          </a:p>
        </p:txBody>
      </p:sp>
      <p:pic>
        <p:nvPicPr>
          <p:cNvPr id="9" name="Picture 8">
            <a:extLst>
              <a:ext uri="{FF2B5EF4-FFF2-40B4-BE49-F238E27FC236}">
                <a16:creationId xmlns:a16="http://schemas.microsoft.com/office/drawing/2014/main" id="{00EFF3CF-E6FC-4DA3-BDBB-650E85B94DD3}"/>
              </a:ext>
            </a:extLst>
          </p:cNvPr>
          <p:cNvPicPr>
            <a:picLocks noChangeAspect="1"/>
          </p:cNvPicPr>
          <p:nvPr/>
        </p:nvPicPr>
        <p:blipFill>
          <a:blip r:embed="rId2"/>
          <a:stretch>
            <a:fillRect/>
          </a:stretch>
        </p:blipFill>
        <p:spPr>
          <a:xfrm>
            <a:off x="469796" y="1981058"/>
            <a:ext cx="5152781" cy="2447572"/>
          </a:xfrm>
          <a:prstGeom prst="rect">
            <a:avLst/>
          </a:prstGeom>
          <a:ln>
            <a:no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C4530E25-8ED2-43D6-89C4-C810CCF4366A}"/>
              </a:ext>
            </a:extLst>
          </p:cNvPr>
          <p:cNvSpPr/>
          <p:nvPr/>
        </p:nvSpPr>
        <p:spPr>
          <a:xfrm>
            <a:off x="630767" y="3352800"/>
            <a:ext cx="347133" cy="76165"/>
          </a:xfrm>
          <a:prstGeom prst="rect">
            <a:avLst/>
          </a:prstGeom>
          <a:solidFill>
            <a:srgbClr val="FFFFFF"/>
          </a:solidFill>
          <a:ln>
            <a:solidFill>
              <a:srgbClr val="ED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3">
            <a:extLst>
              <a:ext uri="{FF2B5EF4-FFF2-40B4-BE49-F238E27FC236}">
                <a16:creationId xmlns:a16="http://schemas.microsoft.com/office/drawing/2014/main" id="{38483F1D-6563-43DF-8281-B38730E016CD}"/>
              </a:ext>
            </a:extLst>
          </p:cNvPr>
          <p:cNvSpPr txBox="1"/>
          <p:nvPr/>
        </p:nvSpPr>
        <p:spPr>
          <a:xfrm>
            <a:off x="2253131" y="1582315"/>
            <a:ext cx="1586109" cy="230832"/>
          </a:xfrm>
          <a:prstGeom prst="rect">
            <a:avLst/>
          </a:prstGeom>
          <a:noFill/>
        </p:spPr>
        <p:txBody>
          <a:bodyPr wrap="square" rtlCol="0">
            <a:spAutoFit/>
          </a:bodyPr>
          <a:lstStyle/>
          <a:p>
            <a:pPr algn="ctr"/>
            <a:r>
              <a:rPr lang="en-US" sz="900" i="1" err="1">
                <a:solidFill>
                  <a:srgbClr val="009DB0"/>
                </a:solidFill>
              </a:rPr>
              <a:t>Yomoni</a:t>
            </a:r>
            <a:r>
              <a:rPr lang="en-US" sz="900" i="1">
                <a:solidFill>
                  <a:srgbClr val="009DB0"/>
                </a:solidFill>
              </a:rPr>
              <a:t> Client Portal</a:t>
            </a:r>
          </a:p>
        </p:txBody>
      </p:sp>
      <p:sp>
        <p:nvSpPr>
          <p:cNvPr id="13" name="TextBox 12">
            <a:extLst>
              <a:ext uri="{FF2B5EF4-FFF2-40B4-BE49-F238E27FC236}">
                <a16:creationId xmlns:a16="http://schemas.microsoft.com/office/drawing/2014/main" id="{D92ABCE9-79F3-4FA9-ADEF-D156068B16A8}"/>
              </a:ext>
            </a:extLst>
          </p:cNvPr>
          <p:cNvSpPr txBox="1"/>
          <p:nvPr/>
        </p:nvSpPr>
        <p:spPr>
          <a:xfrm>
            <a:off x="462013" y="4591251"/>
            <a:ext cx="5188016" cy="784830"/>
          </a:xfrm>
          <a:prstGeom prst="rect">
            <a:avLst/>
          </a:prstGeom>
          <a:noFill/>
        </p:spPr>
        <p:txBody>
          <a:bodyPr wrap="square" rtlCol="0">
            <a:spAutoFit/>
          </a:bodyPr>
          <a:lstStyle/>
          <a:p>
            <a:r>
              <a:rPr lang="en-US" sz="900"/>
              <a:t>The home page of </a:t>
            </a:r>
            <a:r>
              <a:rPr lang="en-US" sz="900" err="1"/>
              <a:t>Yomoni's</a:t>
            </a:r>
            <a:r>
              <a:rPr lang="en-US" sz="900"/>
              <a:t> personal section allows the client to</a:t>
            </a:r>
          </a:p>
          <a:p>
            <a:pPr marL="171450" indent="-171450">
              <a:buFont typeface="Arial" panose="020B0604020202020204" pitchFamily="34" charset="0"/>
              <a:buChar char="•"/>
            </a:pPr>
            <a:r>
              <a:rPr lang="en-US" sz="900"/>
              <a:t> Access immediately to all of his investments with the associated performances</a:t>
            </a:r>
          </a:p>
          <a:p>
            <a:pPr marL="171450" indent="-171450">
              <a:buFont typeface="Arial" panose="020B0604020202020204" pitchFamily="34" charset="0"/>
              <a:buChar char="•"/>
            </a:pPr>
            <a:r>
              <a:rPr lang="en-US" sz="900"/>
              <a:t>To have access to dedicated articles on the </a:t>
            </a:r>
            <a:r>
              <a:rPr lang="en-US" sz="900" err="1"/>
              <a:t>Yomoni</a:t>
            </a:r>
            <a:r>
              <a:rPr lang="en-US" sz="900"/>
              <a:t> blog</a:t>
            </a:r>
          </a:p>
          <a:p>
            <a:pPr marL="171450" indent="-171450">
              <a:buFont typeface="Arial" panose="020B0604020202020204" pitchFamily="34" charset="0"/>
              <a:buChar char="•"/>
            </a:pPr>
            <a:r>
              <a:rPr lang="en-US" sz="900"/>
              <a:t>To update personal documents</a:t>
            </a:r>
          </a:p>
          <a:p>
            <a:pPr marL="171450" indent="-171450">
              <a:buFont typeface="Arial" panose="020B0604020202020204" pitchFamily="34" charset="0"/>
              <a:buChar char="•"/>
            </a:pPr>
            <a:r>
              <a:rPr lang="en-US" sz="900"/>
              <a:t>…</a:t>
            </a:r>
          </a:p>
        </p:txBody>
      </p:sp>
      <p:pic>
        <p:nvPicPr>
          <p:cNvPr id="17" name="Picture 16">
            <a:extLst>
              <a:ext uri="{FF2B5EF4-FFF2-40B4-BE49-F238E27FC236}">
                <a16:creationId xmlns:a16="http://schemas.microsoft.com/office/drawing/2014/main" id="{D9595348-F54C-4018-98BD-1D3F10723191}"/>
              </a:ext>
            </a:extLst>
          </p:cNvPr>
          <p:cNvPicPr>
            <a:picLocks noChangeAspect="1"/>
          </p:cNvPicPr>
          <p:nvPr/>
        </p:nvPicPr>
        <p:blipFill>
          <a:blip r:embed="rId3"/>
          <a:stretch>
            <a:fillRect/>
          </a:stretch>
        </p:blipFill>
        <p:spPr>
          <a:xfrm>
            <a:off x="5890509" y="2238361"/>
            <a:ext cx="3384724" cy="2933851"/>
          </a:xfrm>
          <a:prstGeom prst="rect">
            <a:avLst/>
          </a:prstGeom>
          <a:ln>
            <a:noFill/>
          </a:ln>
          <a:effectLst>
            <a:outerShdw blurRad="50800" dist="38100" dir="2700000" algn="tl" rotWithShape="0">
              <a:prstClr val="black">
                <a:alpha val="40000"/>
              </a:prstClr>
            </a:outerShdw>
          </a:effectLst>
        </p:spPr>
      </p:pic>
      <p:sp>
        <p:nvSpPr>
          <p:cNvPr id="19" name="ZoneTexte 3">
            <a:extLst>
              <a:ext uri="{FF2B5EF4-FFF2-40B4-BE49-F238E27FC236}">
                <a16:creationId xmlns:a16="http://schemas.microsoft.com/office/drawing/2014/main" id="{62641129-63F0-4327-9DD2-A0C9368B1A86}"/>
              </a:ext>
            </a:extLst>
          </p:cNvPr>
          <p:cNvSpPr txBox="1"/>
          <p:nvPr/>
        </p:nvSpPr>
        <p:spPr>
          <a:xfrm>
            <a:off x="6231291" y="1981058"/>
            <a:ext cx="2703160" cy="230832"/>
          </a:xfrm>
          <a:prstGeom prst="rect">
            <a:avLst/>
          </a:prstGeom>
          <a:noFill/>
        </p:spPr>
        <p:txBody>
          <a:bodyPr wrap="square" rtlCol="0">
            <a:spAutoFit/>
          </a:bodyPr>
          <a:lstStyle/>
          <a:p>
            <a:pPr algn="ctr"/>
            <a:r>
              <a:rPr lang="en-US" sz="900" i="1" err="1">
                <a:solidFill>
                  <a:srgbClr val="009DB0"/>
                </a:solidFill>
              </a:rPr>
              <a:t>Yomoni</a:t>
            </a:r>
            <a:r>
              <a:rPr lang="en-US" sz="900" i="1">
                <a:solidFill>
                  <a:srgbClr val="009DB0"/>
                </a:solidFill>
              </a:rPr>
              <a:t> Performance Report</a:t>
            </a:r>
          </a:p>
        </p:txBody>
      </p:sp>
      <p:sp>
        <p:nvSpPr>
          <p:cNvPr id="20" name="TextBox 19">
            <a:extLst>
              <a:ext uri="{FF2B5EF4-FFF2-40B4-BE49-F238E27FC236}">
                <a16:creationId xmlns:a16="http://schemas.microsoft.com/office/drawing/2014/main" id="{35AC05F3-0689-4EF3-8E08-524D34A7F9B6}"/>
              </a:ext>
            </a:extLst>
          </p:cNvPr>
          <p:cNvSpPr txBox="1"/>
          <p:nvPr/>
        </p:nvSpPr>
        <p:spPr>
          <a:xfrm>
            <a:off x="5869783" y="5355253"/>
            <a:ext cx="3405450" cy="923330"/>
          </a:xfrm>
          <a:prstGeom prst="rect">
            <a:avLst/>
          </a:prstGeom>
          <a:noFill/>
        </p:spPr>
        <p:txBody>
          <a:bodyPr wrap="square" rtlCol="0">
            <a:spAutoFit/>
          </a:bodyPr>
          <a:lstStyle/>
          <a:p>
            <a:r>
              <a:rPr lang="en-US" sz="900"/>
              <a:t>The performance report centralizes all the information related to the investment:</a:t>
            </a:r>
          </a:p>
          <a:p>
            <a:pPr marL="171450" indent="-171450">
              <a:buFont typeface="Arial" panose="020B0604020202020204" pitchFamily="34" charset="0"/>
              <a:buChar char="•"/>
            </a:pPr>
            <a:r>
              <a:rPr lang="en-US" sz="900"/>
              <a:t>Variations of performance over a specific period of time</a:t>
            </a:r>
          </a:p>
          <a:p>
            <a:pPr marL="171450" indent="-171450">
              <a:buFont typeface="Arial" panose="020B0604020202020204" pitchFamily="34" charset="0"/>
              <a:buChar char="•"/>
            </a:pPr>
            <a:r>
              <a:rPr lang="en-US" sz="900"/>
              <a:t>The balance</a:t>
            </a:r>
          </a:p>
          <a:p>
            <a:pPr marL="171450" indent="-171450">
              <a:buFont typeface="Arial" panose="020B0604020202020204" pitchFamily="34" charset="0"/>
              <a:buChar char="•"/>
            </a:pPr>
            <a:r>
              <a:rPr lang="en-US" sz="900"/>
              <a:t>Deposits and withdrawals</a:t>
            </a:r>
          </a:p>
        </p:txBody>
      </p:sp>
    </p:spTree>
    <p:extLst>
      <p:ext uri="{BB962C8B-B14F-4D97-AF65-F5344CB8AC3E}">
        <p14:creationId xmlns:p14="http://schemas.microsoft.com/office/powerpoint/2010/main" val="2299167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EB91C-0A62-4C4D-8E8C-D0060EC43CC7}"/>
              </a:ext>
            </a:extLst>
          </p:cNvPr>
          <p:cNvSpPr>
            <a:spLocks noGrp="1"/>
          </p:cNvSpPr>
          <p:nvPr>
            <p:ph type="ctrTitle"/>
          </p:nvPr>
        </p:nvSpPr>
        <p:spPr>
          <a:xfrm>
            <a:off x="584515" y="116632"/>
            <a:ext cx="8950010" cy="576064"/>
          </a:xfrm>
        </p:spPr>
        <p:txBody>
          <a:bodyPr/>
          <a:lstStyle/>
          <a:p>
            <a:r>
              <a:rPr lang="en-US" sz="1300" i="1">
                <a:solidFill>
                  <a:schemeClr val="accent6"/>
                </a:solidFill>
                <a:latin typeface="+mj-lt"/>
              </a:rPr>
              <a:t>Mass &amp; Core affluent (1/3) - </a:t>
            </a:r>
            <a:r>
              <a:rPr lang="en-US" sz="1300">
                <a:latin typeface="+mn-lt"/>
              </a:rPr>
              <a:t>The </a:t>
            </a:r>
            <a:r>
              <a:rPr lang="en-US" sz="1300">
                <a:solidFill>
                  <a:srgbClr val="009DB0"/>
                </a:solidFill>
                <a:latin typeface="+mn-lt"/>
              </a:rPr>
              <a:t>customer</a:t>
            </a:r>
            <a:r>
              <a:rPr lang="en-US" sz="1300">
                <a:latin typeface="+mn-lt"/>
              </a:rPr>
              <a:t> </a:t>
            </a:r>
            <a:r>
              <a:rPr lang="en-US" sz="1300">
                <a:solidFill>
                  <a:srgbClr val="009DB0"/>
                </a:solidFill>
                <a:latin typeface="+mn-lt"/>
              </a:rPr>
              <a:t>journey</a:t>
            </a:r>
            <a:r>
              <a:rPr lang="en-US" sz="1300">
                <a:latin typeface="+mn-lt"/>
              </a:rPr>
              <a:t> becomes </a:t>
            </a:r>
            <a:r>
              <a:rPr lang="en-US" sz="1300">
                <a:solidFill>
                  <a:srgbClr val="009DB0"/>
                </a:solidFill>
                <a:latin typeface="+mn-lt"/>
              </a:rPr>
              <a:t>less</a:t>
            </a:r>
            <a:r>
              <a:rPr lang="en-US" sz="1300">
                <a:latin typeface="+mn-lt"/>
              </a:rPr>
              <a:t> </a:t>
            </a:r>
            <a:r>
              <a:rPr lang="en-US" sz="1300">
                <a:solidFill>
                  <a:srgbClr val="009DB0"/>
                </a:solidFill>
                <a:latin typeface="+mn-lt"/>
              </a:rPr>
              <a:t>digital</a:t>
            </a:r>
            <a:r>
              <a:rPr lang="en-US" sz="1300">
                <a:latin typeface="+mn-lt"/>
              </a:rPr>
              <a:t> to get a </a:t>
            </a:r>
            <a:r>
              <a:rPr lang="en-US" sz="1300">
                <a:solidFill>
                  <a:srgbClr val="009DB0"/>
                </a:solidFill>
                <a:latin typeface="+mn-lt"/>
              </a:rPr>
              <a:t>more</a:t>
            </a:r>
            <a:r>
              <a:rPr lang="en-US" sz="1300">
                <a:latin typeface="+mn-lt"/>
              </a:rPr>
              <a:t> </a:t>
            </a:r>
            <a:r>
              <a:rPr lang="en-US" sz="1300">
                <a:solidFill>
                  <a:srgbClr val="009DB0"/>
                </a:solidFill>
                <a:latin typeface="+mn-lt"/>
              </a:rPr>
              <a:t>human</a:t>
            </a:r>
            <a:r>
              <a:rPr lang="en-US" sz="1300">
                <a:latin typeface="+mn-lt"/>
              </a:rPr>
              <a:t> </a:t>
            </a:r>
            <a:r>
              <a:rPr lang="en-US" sz="1300">
                <a:solidFill>
                  <a:srgbClr val="009DB0"/>
                </a:solidFill>
                <a:latin typeface="+mn-lt"/>
              </a:rPr>
              <a:t>interactive</a:t>
            </a:r>
            <a:r>
              <a:rPr lang="en-US" sz="1300">
                <a:latin typeface="+mn-lt"/>
              </a:rPr>
              <a:t> and tailor-made experience when the </a:t>
            </a:r>
            <a:r>
              <a:rPr lang="en-US" sz="1300">
                <a:solidFill>
                  <a:srgbClr val="009DB0"/>
                </a:solidFill>
                <a:latin typeface="+mn-lt"/>
              </a:rPr>
              <a:t>customer is wealthier</a:t>
            </a:r>
          </a:p>
        </p:txBody>
      </p:sp>
      <p:cxnSp>
        <p:nvCxnSpPr>
          <p:cNvPr id="132" name="Straight Connector 5">
            <a:extLst>
              <a:ext uri="{FF2B5EF4-FFF2-40B4-BE49-F238E27FC236}">
                <a16:creationId xmlns:a16="http://schemas.microsoft.com/office/drawing/2014/main" id="{C9DA2EE1-2382-486D-AEA7-1BED2FCA34D5}"/>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84" name="TextBox 10">
            <a:extLst>
              <a:ext uri="{FF2B5EF4-FFF2-40B4-BE49-F238E27FC236}">
                <a16:creationId xmlns:a16="http://schemas.microsoft.com/office/drawing/2014/main" id="{39ED6A47-38E8-441F-BF3D-7F9BED49F243}"/>
              </a:ext>
            </a:extLst>
          </p:cNvPr>
          <p:cNvSpPr txBox="1"/>
          <p:nvPr/>
        </p:nvSpPr>
        <p:spPr>
          <a:xfrm>
            <a:off x="2500689" y="731453"/>
            <a:ext cx="4619778" cy="261610"/>
          </a:xfrm>
          <a:prstGeom prst="rect">
            <a:avLst/>
          </a:prstGeom>
          <a:solidFill>
            <a:schemeClr val="bg1"/>
          </a:solidFill>
        </p:spPr>
        <p:txBody>
          <a:bodyPr wrap="square" rtlCol="0" anchor="ctr" anchorCtr="0">
            <a:spAutoFit/>
          </a:bodyPr>
          <a:lstStyle/>
          <a:p>
            <a:pPr algn="ctr"/>
            <a:r>
              <a:rPr lang="en-US" sz="1100" b="1" cap="small">
                <a:solidFill>
                  <a:srgbClr val="009DB0"/>
                </a:solidFill>
              </a:rPr>
              <a:t>Mass &amp; core affluent customer journey</a:t>
            </a:r>
          </a:p>
        </p:txBody>
      </p:sp>
      <p:sp>
        <p:nvSpPr>
          <p:cNvPr id="456" name="Freeform: Shape 455">
            <a:extLst>
              <a:ext uri="{FF2B5EF4-FFF2-40B4-BE49-F238E27FC236}">
                <a16:creationId xmlns:a16="http://schemas.microsoft.com/office/drawing/2014/main" id="{744B2670-0F9E-4B19-8F51-4EE3F0D6E2C3}"/>
              </a:ext>
            </a:extLst>
          </p:cNvPr>
          <p:cNvSpPr/>
          <p:nvPr/>
        </p:nvSpPr>
        <p:spPr bwMode="auto">
          <a:xfrm>
            <a:off x="3014663" y="3115386"/>
            <a:ext cx="1157287" cy="479584"/>
          </a:xfrm>
          <a:custGeom>
            <a:avLst/>
            <a:gdLst>
              <a:gd name="connsiteX0" fmla="*/ 0 w 1157287"/>
              <a:gd name="connsiteY0" fmla="*/ 478729 h 479584"/>
              <a:gd name="connsiteX1" fmla="*/ 300037 w 1157287"/>
              <a:gd name="connsiteY1" fmla="*/ 412054 h 479584"/>
              <a:gd name="connsiteX2" fmla="*/ 333375 w 1157287"/>
              <a:gd name="connsiteY2" fmla="*/ 50104 h 479584"/>
              <a:gd name="connsiteX3" fmla="*/ 1157287 w 1157287"/>
              <a:gd name="connsiteY3" fmla="*/ 12004 h 479584"/>
            </a:gdLst>
            <a:ahLst/>
            <a:cxnLst>
              <a:cxn ang="0">
                <a:pos x="connsiteX0" y="connsiteY0"/>
              </a:cxn>
              <a:cxn ang="0">
                <a:pos x="connsiteX1" y="connsiteY1"/>
              </a:cxn>
              <a:cxn ang="0">
                <a:pos x="connsiteX2" y="connsiteY2"/>
              </a:cxn>
              <a:cxn ang="0">
                <a:pos x="connsiteX3" y="connsiteY3"/>
              </a:cxn>
            </a:cxnLst>
            <a:rect l="l" t="t" r="r" b="b"/>
            <a:pathLst>
              <a:path w="1157287" h="479584">
                <a:moveTo>
                  <a:pt x="0" y="478729"/>
                </a:moveTo>
                <a:cubicBezTo>
                  <a:pt x="122237" y="481110"/>
                  <a:pt x="244475" y="483491"/>
                  <a:pt x="300037" y="412054"/>
                </a:cubicBezTo>
                <a:cubicBezTo>
                  <a:pt x="355599" y="340617"/>
                  <a:pt x="190500" y="116779"/>
                  <a:pt x="333375" y="50104"/>
                </a:cubicBezTo>
                <a:cubicBezTo>
                  <a:pt x="476250" y="-16571"/>
                  <a:pt x="816768" y="-2284"/>
                  <a:pt x="1157287" y="12004"/>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cxnSp>
        <p:nvCxnSpPr>
          <p:cNvPr id="453" name="Straight Connector 452">
            <a:extLst>
              <a:ext uri="{FF2B5EF4-FFF2-40B4-BE49-F238E27FC236}">
                <a16:creationId xmlns:a16="http://schemas.microsoft.com/office/drawing/2014/main" id="{F9DB82F0-F0F5-4023-AA75-A1B0F38501C3}"/>
              </a:ext>
            </a:extLst>
          </p:cNvPr>
          <p:cNvCxnSpPr>
            <a:cxnSpLocks/>
          </p:cNvCxnSpPr>
          <p:nvPr/>
        </p:nvCxnSpPr>
        <p:spPr bwMode="auto">
          <a:xfrm>
            <a:off x="2892950" y="3191613"/>
            <a:ext cx="3511" cy="840190"/>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8" name="Straight Connector 207">
            <a:extLst>
              <a:ext uri="{FF2B5EF4-FFF2-40B4-BE49-F238E27FC236}">
                <a16:creationId xmlns:a16="http://schemas.microsoft.com/office/drawing/2014/main" id="{AE9A7705-DAAD-4FC8-B49B-49E4D885D097}"/>
              </a:ext>
            </a:extLst>
          </p:cNvPr>
          <p:cNvCxnSpPr>
            <a:cxnSpLocks/>
          </p:cNvCxnSpPr>
          <p:nvPr/>
        </p:nvCxnSpPr>
        <p:spPr bwMode="auto">
          <a:xfrm>
            <a:off x="9328753" y="2677798"/>
            <a:ext cx="0" cy="348792"/>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5" name="Straight Connector 204">
            <a:extLst>
              <a:ext uri="{FF2B5EF4-FFF2-40B4-BE49-F238E27FC236}">
                <a16:creationId xmlns:a16="http://schemas.microsoft.com/office/drawing/2014/main" id="{5AAC338C-6BDC-4D20-AD9D-2056F326B6C9}"/>
              </a:ext>
            </a:extLst>
          </p:cNvPr>
          <p:cNvCxnSpPr>
            <a:cxnSpLocks/>
          </p:cNvCxnSpPr>
          <p:nvPr/>
        </p:nvCxnSpPr>
        <p:spPr bwMode="auto">
          <a:xfrm>
            <a:off x="8060349" y="2677798"/>
            <a:ext cx="3511" cy="840190"/>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6" name="Freeform: Shape 55">
            <a:extLst>
              <a:ext uri="{FF2B5EF4-FFF2-40B4-BE49-F238E27FC236}">
                <a16:creationId xmlns:a16="http://schemas.microsoft.com/office/drawing/2014/main" id="{F84EEA37-22D1-47C9-BFFE-0A052D0A1C01}"/>
              </a:ext>
            </a:extLst>
          </p:cNvPr>
          <p:cNvSpPr/>
          <p:nvPr/>
        </p:nvSpPr>
        <p:spPr bwMode="auto">
          <a:xfrm>
            <a:off x="5585460" y="2808302"/>
            <a:ext cx="1074420" cy="1907438"/>
          </a:xfrm>
          <a:custGeom>
            <a:avLst/>
            <a:gdLst>
              <a:gd name="connsiteX0" fmla="*/ 0 w 1074420"/>
              <a:gd name="connsiteY0" fmla="*/ 0 h 1907438"/>
              <a:gd name="connsiteX1" fmla="*/ 289560 w 1074420"/>
              <a:gd name="connsiteY1" fmla="*/ 350520 h 1907438"/>
              <a:gd name="connsiteX2" fmla="*/ 541020 w 1074420"/>
              <a:gd name="connsiteY2" fmla="*/ 1706880 h 1907438"/>
              <a:gd name="connsiteX3" fmla="*/ 1074420 w 1074420"/>
              <a:gd name="connsiteY3" fmla="*/ 1874520 h 1907438"/>
            </a:gdLst>
            <a:ahLst/>
            <a:cxnLst>
              <a:cxn ang="0">
                <a:pos x="connsiteX0" y="connsiteY0"/>
              </a:cxn>
              <a:cxn ang="0">
                <a:pos x="connsiteX1" y="connsiteY1"/>
              </a:cxn>
              <a:cxn ang="0">
                <a:pos x="connsiteX2" y="connsiteY2"/>
              </a:cxn>
              <a:cxn ang="0">
                <a:pos x="connsiteX3" y="connsiteY3"/>
              </a:cxn>
            </a:cxnLst>
            <a:rect l="l" t="t" r="r" b="b"/>
            <a:pathLst>
              <a:path w="1074420" h="1907438">
                <a:moveTo>
                  <a:pt x="0" y="0"/>
                </a:moveTo>
                <a:cubicBezTo>
                  <a:pt x="99695" y="33020"/>
                  <a:pt x="199390" y="66040"/>
                  <a:pt x="289560" y="350520"/>
                </a:cubicBezTo>
                <a:cubicBezTo>
                  <a:pt x="379730" y="635000"/>
                  <a:pt x="410210" y="1452880"/>
                  <a:pt x="541020" y="1706880"/>
                </a:cubicBezTo>
                <a:cubicBezTo>
                  <a:pt x="671830" y="1960880"/>
                  <a:pt x="873125" y="1917700"/>
                  <a:pt x="1074420" y="187452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55" name="Freeform: Shape 54">
            <a:extLst>
              <a:ext uri="{FF2B5EF4-FFF2-40B4-BE49-F238E27FC236}">
                <a16:creationId xmlns:a16="http://schemas.microsoft.com/office/drawing/2014/main" id="{713A0FAE-B9E9-42B0-A990-0C636DB3E79F}"/>
              </a:ext>
            </a:extLst>
          </p:cNvPr>
          <p:cNvSpPr/>
          <p:nvPr/>
        </p:nvSpPr>
        <p:spPr bwMode="auto">
          <a:xfrm>
            <a:off x="5585460" y="2790196"/>
            <a:ext cx="1051560" cy="356252"/>
          </a:xfrm>
          <a:custGeom>
            <a:avLst/>
            <a:gdLst>
              <a:gd name="connsiteX0" fmla="*/ 0 w 1051560"/>
              <a:gd name="connsiteY0" fmla="*/ 18106 h 356252"/>
              <a:gd name="connsiteX1" fmla="*/ 449580 w 1051560"/>
              <a:gd name="connsiteY1" fmla="*/ 33346 h 356252"/>
              <a:gd name="connsiteX2" fmla="*/ 830580 w 1051560"/>
              <a:gd name="connsiteY2" fmla="*/ 322906 h 356252"/>
              <a:gd name="connsiteX3" fmla="*/ 1051560 w 1051560"/>
              <a:gd name="connsiteY3" fmla="*/ 338146 h 356252"/>
            </a:gdLst>
            <a:ahLst/>
            <a:cxnLst>
              <a:cxn ang="0">
                <a:pos x="connsiteX0" y="connsiteY0"/>
              </a:cxn>
              <a:cxn ang="0">
                <a:pos x="connsiteX1" y="connsiteY1"/>
              </a:cxn>
              <a:cxn ang="0">
                <a:pos x="connsiteX2" y="connsiteY2"/>
              </a:cxn>
              <a:cxn ang="0">
                <a:pos x="connsiteX3" y="connsiteY3"/>
              </a:cxn>
            </a:cxnLst>
            <a:rect l="l" t="t" r="r" b="b"/>
            <a:pathLst>
              <a:path w="1051560" h="356252">
                <a:moveTo>
                  <a:pt x="0" y="18106"/>
                </a:moveTo>
                <a:cubicBezTo>
                  <a:pt x="155575" y="326"/>
                  <a:pt x="311150" y="-17454"/>
                  <a:pt x="449580" y="33346"/>
                </a:cubicBezTo>
                <a:cubicBezTo>
                  <a:pt x="588010" y="84146"/>
                  <a:pt x="730250" y="272106"/>
                  <a:pt x="830580" y="322906"/>
                </a:cubicBezTo>
                <a:cubicBezTo>
                  <a:pt x="930910" y="373706"/>
                  <a:pt x="991235" y="355926"/>
                  <a:pt x="1051560" y="338146"/>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cxnSp>
        <p:nvCxnSpPr>
          <p:cNvPr id="200" name="Straight Connector 199">
            <a:extLst>
              <a:ext uri="{FF2B5EF4-FFF2-40B4-BE49-F238E27FC236}">
                <a16:creationId xmlns:a16="http://schemas.microsoft.com/office/drawing/2014/main" id="{D52F2FE0-A76E-434A-8759-7B4153F10A07}"/>
              </a:ext>
            </a:extLst>
          </p:cNvPr>
          <p:cNvCxnSpPr>
            <a:cxnSpLocks/>
          </p:cNvCxnSpPr>
          <p:nvPr/>
        </p:nvCxnSpPr>
        <p:spPr bwMode="auto">
          <a:xfrm>
            <a:off x="6749441" y="2677798"/>
            <a:ext cx="3511" cy="840190"/>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75F83D85-3D4E-4D76-B78A-4313858E7DAF}"/>
              </a:ext>
            </a:extLst>
          </p:cNvPr>
          <p:cNvCxnSpPr>
            <a:cxnSpLocks/>
            <a:stCxn id="565" idx="2"/>
          </p:cNvCxnSpPr>
          <p:nvPr/>
        </p:nvCxnSpPr>
        <p:spPr bwMode="auto">
          <a:xfrm>
            <a:off x="5588210" y="2677798"/>
            <a:ext cx="0" cy="348792"/>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58" name="Straight Connector 157">
            <a:extLst>
              <a:ext uri="{FF2B5EF4-FFF2-40B4-BE49-F238E27FC236}">
                <a16:creationId xmlns:a16="http://schemas.microsoft.com/office/drawing/2014/main" id="{440F5149-06C9-44C7-B43C-8F1ACCB6D8AB}"/>
              </a:ext>
            </a:extLst>
          </p:cNvPr>
          <p:cNvCxnSpPr>
            <a:cxnSpLocks/>
          </p:cNvCxnSpPr>
          <p:nvPr/>
        </p:nvCxnSpPr>
        <p:spPr bwMode="auto">
          <a:xfrm flipH="1">
            <a:off x="4276773" y="2674846"/>
            <a:ext cx="1886" cy="373196"/>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Connector 36">
            <a:extLst>
              <a:ext uri="{FF2B5EF4-FFF2-40B4-BE49-F238E27FC236}">
                <a16:creationId xmlns:a16="http://schemas.microsoft.com/office/drawing/2014/main" id="{C82A5E1D-EB92-4409-9B5A-D19122320713}"/>
              </a:ext>
            </a:extLst>
          </p:cNvPr>
          <p:cNvCxnSpPr>
            <a:cxnSpLocks/>
          </p:cNvCxnSpPr>
          <p:nvPr/>
        </p:nvCxnSpPr>
        <p:spPr bwMode="auto">
          <a:xfrm>
            <a:off x="4276772" y="3260135"/>
            <a:ext cx="0" cy="258562"/>
          </a:xfrm>
          <a:prstGeom prst="line">
            <a:avLst/>
          </a:prstGeom>
          <a:ln w="19050">
            <a:solidFill>
              <a:srgbClr val="273073"/>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3" name="Rectangle 172">
            <a:extLst>
              <a:ext uri="{FF2B5EF4-FFF2-40B4-BE49-F238E27FC236}">
                <a16:creationId xmlns:a16="http://schemas.microsoft.com/office/drawing/2014/main" id="{1DDC8130-C852-4A95-9903-15664124F060}"/>
              </a:ext>
            </a:extLst>
          </p:cNvPr>
          <p:cNvSpPr/>
          <p:nvPr/>
        </p:nvSpPr>
        <p:spPr>
          <a:xfrm>
            <a:off x="3248109" y="1725560"/>
            <a:ext cx="687401" cy="577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750">
              <a:solidFill>
                <a:schemeClr val="bg1"/>
              </a:solidFill>
              <a:ea typeface="Verdana" panose="020B0604030504040204" pitchFamily="34" charset="0"/>
            </a:endParaRPr>
          </a:p>
        </p:txBody>
      </p:sp>
      <p:sp>
        <p:nvSpPr>
          <p:cNvPr id="156" name="Flèche : chevron 155">
            <a:extLst>
              <a:ext uri="{FF2B5EF4-FFF2-40B4-BE49-F238E27FC236}">
                <a16:creationId xmlns:a16="http://schemas.microsoft.com/office/drawing/2014/main" id="{39785ADD-3770-4184-8FE8-4C42174D775B}"/>
              </a:ext>
            </a:extLst>
          </p:cNvPr>
          <p:cNvSpPr/>
          <p:nvPr/>
        </p:nvSpPr>
        <p:spPr>
          <a:xfrm>
            <a:off x="2289793"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exchanges with the CGP</a:t>
            </a:r>
          </a:p>
        </p:txBody>
      </p:sp>
      <p:sp>
        <p:nvSpPr>
          <p:cNvPr id="159" name="Flèche : chevron 158">
            <a:extLst>
              <a:ext uri="{FF2B5EF4-FFF2-40B4-BE49-F238E27FC236}">
                <a16:creationId xmlns:a16="http://schemas.microsoft.com/office/drawing/2014/main" id="{007AFA8B-CD9A-4517-826A-FDA989F56A4E}"/>
              </a:ext>
            </a:extLst>
          </p:cNvPr>
          <p:cNvSpPr/>
          <p:nvPr/>
        </p:nvSpPr>
        <p:spPr>
          <a:xfrm>
            <a:off x="4762097"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Contract signature and first operations</a:t>
            </a:r>
          </a:p>
        </p:txBody>
      </p:sp>
      <p:sp>
        <p:nvSpPr>
          <p:cNvPr id="160" name="Flèche : chevron 159">
            <a:extLst>
              <a:ext uri="{FF2B5EF4-FFF2-40B4-BE49-F238E27FC236}">
                <a16:creationId xmlns:a16="http://schemas.microsoft.com/office/drawing/2014/main" id="{4D8193D0-2894-4473-80E1-08F95C13F116}"/>
              </a:ext>
            </a:extLst>
          </p:cNvPr>
          <p:cNvSpPr/>
          <p:nvPr/>
        </p:nvSpPr>
        <p:spPr>
          <a:xfrm>
            <a:off x="5999105"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Asset management follow-up</a:t>
            </a:r>
          </a:p>
        </p:txBody>
      </p:sp>
      <p:sp>
        <p:nvSpPr>
          <p:cNvPr id="155" name="Flèche : pentagone 154">
            <a:extLst>
              <a:ext uri="{FF2B5EF4-FFF2-40B4-BE49-F238E27FC236}">
                <a16:creationId xmlns:a16="http://schemas.microsoft.com/office/drawing/2014/main" id="{9603A7CD-974B-4956-B538-A9D18F28199B}"/>
              </a:ext>
            </a:extLst>
          </p:cNvPr>
          <p:cNvSpPr/>
          <p:nvPr/>
        </p:nvSpPr>
        <p:spPr>
          <a:xfrm>
            <a:off x="1052787" y="1320248"/>
            <a:ext cx="1404000" cy="424224"/>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Information query</a:t>
            </a:r>
          </a:p>
        </p:txBody>
      </p:sp>
      <p:sp>
        <p:nvSpPr>
          <p:cNvPr id="161" name="Flèche : chevron 160">
            <a:extLst>
              <a:ext uri="{FF2B5EF4-FFF2-40B4-BE49-F238E27FC236}">
                <a16:creationId xmlns:a16="http://schemas.microsoft.com/office/drawing/2014/main" id="{32A170AF-FAEA-47A9-9915-278A4C4EB78C}"/>
              </a:ext>
            </a:extLst>
          </p:cNvPr>
          <p:cNvSpPr/>
          <p:nvPr/>
        </p:nvSpPr>
        <p:spPr>
          <a:xfrm>
            <a:off x="7235257"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Arbitration of the patrimonial strategy</a:t>
            </a:r>
          </a:p>
        </p:txBody>
      </p:sp>
      <p:sp>
        <p:nvSpPr>
          <p:cNvPr id="162" name="Flèche : chevron 161">
            <a:extLst>
              <a:ext uri="{FF2B5EF4-FFF2-40B4-BE49-F238E27FC236}">
                <a16:creationId xmlns:a16="http://schemas.microsoft.com/office/drawing/2014/main" id="{168EC3D9-3DAF-4BBA-BDA7-5C06A647CE92}"/>
              </a:ext>
            </a:extLst>
          </p:cNvPr>
          <p:cNvSpPr/>
          <p:nvPr/>
        </p:nvSpPr>
        <p:spPr>
          <a:xfrm>
            <a:off x="8471409"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End of the relationship with the CGP</a:t>
            </a:r>
          </a:p>
        </p:txBody>
      </p:sp>
      <p:sp>
        <p:nvSpPr>
          <p:cNvPr id="157" name="Flèche : chevron 156">
            <a:extLst>
              <a:ext uri="{FF2B5EF4-FFF2-40B4-BE49-F238E27FC236}">
                <a16:creationId xmlns:a16="http://schemas.microsoft.com/office/drawing/2014/main" id="{7F6B48F6-ECAE-4587-A3CC-EAA8AEE224C0}"/>
              </a:ext>
            </a:extLst>
          </p:cNvPr>
          <p:cNvSpPr/>
          <p:nvPr/>
        </p:nvSpPr>
        <p:spPr>
          <a:xfrm>
            <a:off x="3525945" y="1320248"/>
            <a:ext cx="1404000" cy="424224"/>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appointment</a:t>
            </a:r>
          </a:p>
        </p:txBody>
      </p:sp>
      <p:sp>
        <p:nvSpPr>
          <p:cNvPr id="202" name="Flèche : chevron 155">
            <a:extLst>
              <a:ext uri="{FF2B5EF4-FFF2-40B4-BE49-F238E27FC236}">
                <a16:creationId xmlns:a16="http://schemas.microsoft.com/office/drawing/2014/main" id="{5DCF75E8-0E78-4FB4-A530-97F3617E9559}"/>
              </a:ext>
            </a:extLst>
          </p:cNvPr>
          <p:cNvSpPr/>
          <p:nvPr/>
        </p:nvSpPr>
        <p:spPr>
          <a:xfrm>
            <a:off x="2356112" y="1793188"/>
            <a:ext cx="1195915"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50">
                <a:solidFill>
                  <a:schemeClr val="tx1"/>
                </a:solidFill>
                <a:ea typeface="Verdana" panose="020B0604030504040204" pitchFamily="34" charset="0"/>
              </a:rPr>
              <a:t>The </a:t>
            </a:r>
            <a:r>
              <a:rPr lang="en-US" sz="750">
                <a:solidFill>
                  <a:srgbClr val="009DB0"/>
                </a:solidFill>
                <a:ea typeface="Verdana" panose="020B0604030504040204" pitchFamily="34" charset="0"/>
              </a:rPr>
              <a:t>prospect shares key personal information</a:t>
            </a:r>
            <a:r>
              <a:rPr lang="en-US" sz="750">
                <a:solidFill>
                  <a:schemeClr val="tx1"/>
                </a:solidFill>
                <a:ea typeface="Verdana" panose="020B0604030504040204" pitchFamily="34" charset="0"/>
              </a:rPr>
              <a:t>.</a:t>
            </a:r>
            <a:r>
              <a:rPr lang="en-US" sz="750">
                <a:solidFill>
                  <a:schemeClr val="tx2"/>
                </a:solidFill>
                <a:ea typeface="Verdana" panose="020B0604030504040204" pitchFamily="34" charset="0"/>
              </a:rPr>
              <a:t> </a:t>
            </a:r>
          </a:p>
          <a:p>
            <a:pPr algn="ctr" defTabSz="990546" fontAlgn="auto">
              <a:spcBef>
                <a:spcPts val="0"/>
              </a:spcBef>
              <a:spcAft>
                <a:spcPts val="0"/>
              </a:spcAft>
            </a:pPr>
            <a:r>
              <a:rPr lang="en-US" sz="750">
                <a:solidFill>
                  <a:schemeClr val="tx1"/>
                </a:solidFill>
                <a:ea typeface="Verdana" panose="020B0604030504040204" pitchFamily="34" charset="0"/>
              </a:rPr>
              <a:t>The CGP proposes an appointment</a:t>
            </a:r>
          </a:p>
        </p:txBody>
      </p:sp>
      <p:sp>
        <p:nvSpPr>
          <p:cNvPr id="203" name="Flèche : chevron 158">
            <a:extLst>
              <a:ext uri="{FF2B5EF4-FFF2-40B4-BE49-F238E27FC236}">
                <a16:creationId xmlns:a16="http://schemas.microsoft.com/office/drawing/2014/main" id="{FF881E0A-13D4-49D6-8F7F-184BA86B5C62}"/>
              </a:ext>
            </a:extLst>
          </p:cNvPr>
          <p:cNvSpPr/>
          <p:nvPr/>
        </p:nvSpPr>
        <p:spPr>
          <a:xfrm>
            <a:off x="4880578" y="1793188"/>
            <a:ext cx="1212404"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50">
                <a:solidFill>
                  <a:schemeClr val="tx1"/>
                </a:solidFill>
                <a:ea typeface="Verdana" panose="020B0604030504040204" pitchFamily="34" charset="0"/>
              </a:rPr>
              <a:t>The client and the CGP both </a:t>
            </a:r>
            <a:r>
              <a:rPr lang="en-US" sz="750">
                <a:solidFill>
                  <a:srgbClr val="009DB0"/>
                </a:solidFill>
                <a:ea typeface="Verdana" panose="020B0604030504040204" pitchFamily="34" charset="0"/>
              </a:rPr>
              <a:t>agree on the patrimonial </a:t>
            </a:r>
            <a:r>
              <a:rPr lang="en-US" sz="750">
                <a:solidFill>
                  <a:schemeClr val="tx1"/>
                </a:solidFill>
                <a:ea typeface="Verdana" panose="020B0604030504040204" pitchFamily="34" charset="0"/>
              </a:rPr>
              <a:t>strategy and the </a:t>
            </a:r>
            <a:r>
              <a:rPr lang="en-US" sz="750">
                <a:solidFill>
                  <a:srgbClr val="009DB0"/>
                </a:solidFill>
                <a:ea typeface="Verdana" panose="020B0604030504040204" pitchFamily="34" charset="0"/>
              </a:rPr>
              <a:t>first operations are initiated</a:t>
            </a:r>
          </a:p>
        </p:txBody>
      </p:sp>
      <p:sp>
        <p:nvSpPr>
          <p:cNvPr id="204" name="Flèche : chevron 159">
            <a:extLst>
              <a:ext uri="{FF2B5EF4-FFF2-40B4-BE49-F238E27FC236}">
                <a16:creationId xmlns:a16="http://schemas.microsoft.com/office/drawing/2014/main" id="{5E53AFBE-6E72-45CC-97C4-1796D75C087D}"/>
              </a:ext>
            </a:extLst>
          </p:cNvPr>
          <p:cNvSpPr/>
          <p:nvPr/>
        </p:nvSpPr>
        <p:spPr>
          <a:xfrm>
            <a:off x="6159300" y="1793188"/>
            <a:ext cx="1180282"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50">
                <a:solidFill>
                  <a:schemeClr val="tx1"/>
                </a:solidFill>
                <a:ea typeface="Verdana" panose="020B0604030504040204" pitchFamily="34" charset="0"/>
              </a:rPr>
              <a:t>The client </a:t>
            </a:r>
            <a:r>
              <a:rPr lang="en-US" sz="750">
                <a:solidFill>
                  <a:srgbClr val="009DB0"/>
                </a:solidFill>
                <a:ea typeface="Verdana" panose="020B0604030504040204" pitchFamily="34" charset="0"/>
              </a:rPr>
              <a:t>assesses the results of the strategy </a:t>
            </a:r>
            <a:r>
              <a:rPr lang="en-US" sz="750">
                <a:solidFill>
                  <a:schemeClr val="tx1"/>
                </a:solidFill>
                <a:ea typeface="Verdana" panose="020B0604030504040204" pitchFamily="34" charset="0"/>
              </a:rPr>
              <a:t>with or with the CGP and has access to some insights to guide his/her choices</a:t>
            </a:r>
          </a:p>
        </p:txBody>
      </p:sp>
      <p:sp>
        <p:nvSpPr>
          <p:cNvPr id="206" name="Flèche : pentagone 154">
            <a:extLst>
              <a:ext uri="{FF2B5EF4-FFF2-40B4-BE49-F238E27FC236}">
                <a16:creationId xmlns:a16="http://schemas.microsoft.com/office/drawing/2014/main" id="{D1EF3C78-1F92-47F7-A1FF-9AFE0A3D604D}"/>
              </a:ext>
            </a:extLst>
          </p:cNvPr>
          <p:cNvSpPr/>
          <p:nvPr/>
        </p:nvSpPr>
        <p:spPr>
          <a:xfrm>
            <a:off x="1052787" y="1793188"/>
            <a:ext cx="1237007"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lnSpc>
                <a:spcPts val="800"/>
              </a:lnSpc>
              <a:spcBef>
                <a:spcPts val="0"/>
              </a:spcBef>
              <a:spcAft>
                <a:spcPts val="0"/>
              </a:spcAft>
            </a:pPr>
            <a:r>
              <a:rPr lang="en-US" sz="750">
                <a:solidFill>
                  <a:schemeClr val="tx1"/>
                </a:solidFill>
                <a:ea typeface="Verdana" panose="020B0604030504040204" pitchFamily="34" charset="0"/>
              </a:rPr>
              <a:t>The prospect looks on multiple sources to find information about wealth management (i.e.; accountant, blogs)</a:t>
            </a:r>
          </a:p>
        </p:txBody>
      </p:sp>
      <p:sp>
        <p:nvSpPr>
          <p:cNvPr id="210" name="Flèche : chevron 160">
            <a:extLst>
              <a:ext uri="{FF2B5EF4-FFF2-40B4-BE49-F238E27FC236}">
                <a16:creationId xmlns:a16="http://schemas.microsoft.com/office/drawing/2014/main" id="{D3B3F6BE-BF42-410D-917C-9AF8A356EA59}"/>
              </a:ext>
            </a:extLst>
          </p:cNvPr>
          <p:cNvSpPr/>
          <p:nvPr/>
        </p:nvSpPr>
        <p:spPr>
          <a:xfrm>
            <a:off x="7405900" y="1793188"/>
            <a:ext cx="1195915"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50">
                <a:solidFill>
                  <a:schemeClr val="tx1"/>
                </a:solidFill>
                <a:ea typeface="Verdana" panose="020B0604030504040204" pitchFamily="34" charset="0"/>
              </a:rPr>
              <a:t>The CGP and the client </a:t>
            </a:r>
            <a:r>
              <a:rPr lang="en-US" sz="750">
                <a:solidFill>
                  <a:srgbClr val="009DB0"/>
                </a:solidFill>
                <a:ea typeface="Verdana" panose="020B0604030504040204" pitchFamily="34" charset="0"/>
              </a:rPr>
              <a:t>regularly review the strategy</a:t>
            </a:r>
            <a:r>
              <a:rPr lang="en-US" sz="750">
                <a:solidFill>
                  <a:schemeClr val="tx1"/>
                </a:solidFill>
                <a:ea typeface="Verdana" panose="020B0604030504040204" pitchFamily="34" charset="0"/>
              </a:rPr>
              <a:t>. New investments might be implemented</a:t>
            </a:r>
          </a:p>
        </p:txBody>
      </p:sp>
      <p:sp>
        <p:nvSpPr>
          <p:cNvPr id="217" name="Flèche : chevron 161">
            <a:extLst>
              <a:ext uri="{FF2B5EF4-FFF2-40B4-BE49-F238E27FC236}">
                <a16:creationId xmlns:a16="http://schemas.microsoft.com/office/drawing/2014/main" id="{CC6AC568-3F6F-405B-B55D-B082A15095DC}"/>
              </a:ext>
            </a:extLst>
          </p:cNvPr>
          <p:cNvSpPr/>
          <p:nvPr/>
        </p:nvSpPr>
        <p:spPr>
          <a:xfrm>
            <a:off x="8668132" y="1793188"/>
            <a:ext cx="1207277"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50">
                <a:solidFill>
                  <a:schemeClr val="tx1"/>
                </a:solidFill>
                <a:ea typeface="Verdana" panose="020B0604030504040204" pitchFamily="34" charset="0"/>
              </a:rPr>
              <a:t>The </a:t>
            </a:r>
            <a:r>
              <a:rPr lang="en-US" sz="750">
                <a:solidFill>
                  <a:srgbClr val="009DB0"/>
                </a:solidFill>
                <a:ea typeface="Verdana" panose="020B0604030504040204" pitchFamily="34" charset="0"/>
              </a:rPr>
              <a:t>investments reach maturity</a:t>
            </a:r>
            <a:r>
              <a:rPr lang="en-US" sz="750">
                <a:solidFill>
                  <a:schemeClr val="tx1"/>
                </a:solidFill>
                <a:ea typeface="Verdana" panose="020B0604030504040204" pitchFamily="34" charset="0"/>
              </a:rPr>
              <a:t>, or the client may decide to end the collaboration</a:t>
            </a:r>
          </a:p>
        </p:txBody>
      </p:sp>
      <p:sp>
        <p:nvSpPr>
          <p:cNvPr id="230" name="Flèche : chevron 156">
            <a:extLst>
              <a:ext uri="{FF2B5EF4-FFF2-40B4-BE49-F238E27FC236}">
                <a16:creationId xmlns:a16="http://schemas.microsoft.com/office/drawing/2014/main" id="{F83BD61E-1020-47FE-B0D9-37824B662B42}"/>
              </a:ext>
            </a:extLst>
          </p:cNvPr>
          <p:cNvSpPr/>
          <p:nvPr/>
        </p:nvSpPr>
        <p:spPr>
          <a:xfrm>
            <a:off x="3618345" y="1793188"/>
            <a:ext cx="1195915" cy="576000"/>
          </a:xfrm>
          <a:prstGeom prst="flowChartProcess">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50">
                <a:solidFill>
                  <a:schemeClr val="tx1"/>
                </a:solidFill>
                <a:ea typeface="Verdana" panose="020B0604030504040204" pitchFamily="34" charset="0"/>
              </a:rPr>
              <a:t>The </a:t>
            </a:r>
            <a:r>
              <a:rPr lang="en-US" sz="750">
                <a:solidFill>
                  <a:srgbClr val="009DB0"/>
                </a:solidFill>
                <a:ea typeface="Verdana" panose="020B0604030504040204" pitchFamily="34" charset="0"/>
              </a:rPr>
              <a:t>CGP</a:t>
            </a:r>
            <a:r>
              <a:rPr lang="en-US" sz="750">
                <a:solidFill>
                  <a:schemeClr val="tx1"/>
                </a:solidFill>
                <a:ea typeface="Verdana" panose="020B0604030504040204" pitchFamily="34" charset="0"/>
              </a:rPr>
              <a:t> </a:t>
            </a:r>
            <a:r>
              <a:rPr lang="en-US" sz="750">
                <a:solidFill>
                  <a:srgbClr val="009DB0"/>
                </a:solidFill>
                <a:ea typeface="Verdana" panose="020B0604030504040204" pitchFamily="34" charset="0"/>
              </a:rPr>
              <a:t>assesses the prospect’s needs </a:t>
            </a:r>
            <a:r>
              <a:rPr lang="en-US" sz="750">
                <a:solidFill>
                  <a:schemeClr val="tx1"/>
                </a:solidFill>
                <a:ea typeface="Verdana" panose="020B0604030504040204" pitchFamily="34" charset="0"/>
              </a:rPr>
              <a:t>which potentially leads to a </a:t>
            </a:r>
            <a:r>
              <a:rPr lang="en-US" sz="750">
                <a:solidFill>
                  <a:srgbClr val="009DB0"/>
                </a:solidFill>
                <a:ea typeface="Verdana" panose="020B0604030504040204" pitchFamily="34" charset="0"/>
              </a:rPr>
              <a:t>quotation</a:t>
            </a:r>
            <a:r>
              <a:rPr lang="en-US" sz="750">
                <a:solidFill>
                  <a:schemeClr val="tx2"/>
                </a:solidFill>
                <a:ea typeface="Verdana" panose="020B0604030504040204" pitchFamily="34" charset="0"/>
              </a:rPr>
              <a:t> </a:t>
            </a:r>
            <a:r>
              <a:rPr lang="en-US" sz="750">
                <a:solidFill>
                  <a:srgbClr val="009DB0"/>
                </a:solidFill>
                <a:ea typeface="Verdana" panose="020B0604030504040204" pitchFamily="34" charset="0"/>
              </a:rPr>
              <a:t>proposal</a:t>
            </a:r>
          </a:p>
        </p:txBody>
      </p:sp>
      <p:sp>
        <p:nvSpPr>
          <p:cNvPr id="449" name="Ellipse 236">
            <a:extLst>
              <a:ext uri="{FF2B5EF4-FFF2-40B4-BE49-F238E27FC236}">
                <a16:creationId xmlns:a16="http://schemas.microsoft.com/office/drawing/2014/main" id="{9523A6BF-2896-4F9A-A4F2-C7481A9FD3E5}"/>
              </a:ext>
            </a:extLst>
          </p:cNvPr>
          <p:cNvSpPr/>
          <p:nvPr/>
        </p:nvSpPr>
        <p:spPr>
          <a:xfrm>
            <a:off x="1535248" y="3997058"/>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459" name="Ellipse 236">
            <a:extLst>
              <a:ext uri="{FF2B5EF4-FFF2-40B4-BE49-F238E27FC236}">
                <a16:creationId xmlns:a16="http://schemas.microsoft.com/office/drawing/2014/main" id="{72E7A5F4-9E29-459D-8A72-70CF33F64769}"/>
              </a:ext>
            </a:extLst>
          </p:cNvPr>
          <p:cNvSpPr/>
          <p:nvPr/>
        </p:nvSpPr>
        <p:spPr>
          <a:xfrm>
            <a:off x="2766669" y="397930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441" name="Ellipse 236">
            <a:extLst>
              <a:ext uri="{FF2B5EF4-FFF2-40B4-BE49-F238E27FC236}">
                <a16:creationId xmlns:a16="http://schemas.microsoft.com/office/drawing/2014/main" id="{C1C2C719-4E7A-40FE-B8D6-65BD52E166CE}"/>
              </a:ext>
            </a:extLst>
          </p:cNvPr>
          <p:cNvSpPr/>
          <p:nvPr/>
        </p:nvSpPr>
        <p:spPr>
          <a:xfrm>
            <a:off x="5464097" y="24406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492" name="Flèche : pentagone 154">
            <a:extLst>
              <a:ext uri="{FF2B5EF4-FFF2-40B4-BE49-F238E27FC236}">
                <a16:creationId xmlns:a16="http://schemas.microsoft.com/office/drawing/2014/main" id="{70BDE817-23C3-4A1B-8315-735E553ECAE6}"/>
              </a:ext>
            </a:extLst>
          </p:cNvPr>
          <p:cNvSpPr/>
          <p:nvPr/>
        </p:nvSpPr>
        <p:spPr>
          <a:xfrm>
            <a:off x="1052787" y="1091532"/>
            <a:ext cx="2473158" cy="180000"/>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494" name="Flèche : chevron 155">
            <a:extLst>
              <a:ext uri="{FF2B5EF4-FFF2-40B4-BE49-F238E27FC236}">
                <a16:creationId xmlns:a16="http://schemas.microsoft.com/office/drawing/2014/main" id="{9FD98854-802E-416C-82EE-00679429717F}"/>
              </a:ext>
            </a:extLst>
          </p:cNvPr>
          <p:cNvSpPr/>
          <p:nvPr/>
        </p:nvSpPr>
        <p:spPr>
          <a:xfrm>
            <a:off x="3525945" y="1094959"/>
            <a:ext cx="2473158"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496" name="Flèche : chevron 155">
            <a:extLst>
              <a:ext uri="{FF2B5EF4-FFF2-40B4-BE49-F238E27FC236}">
                <a16:creationId xmlns:a16="http://schemas.microsoft.com/office/drawing/2014/main" id="{F5424B28-7DCF-428A-9A82-F57FBCAC5FD7}"/>
              </a:ext>
            </a:extLst>
          </p:cNvPr>
          <p:cNvSpPr/>
          <p:nvPr/>
        </p:nvSpPr>
        <p:spPr>
          <a:xfrm>
            <a:off x="5999103" y="1094959"/>
            <a:ext cx="3876306" cy="180000"/>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pic>
        <p:nvPicPr>
          <p:cNvPr id="498" name="Graphic 497">
            <a:extLst>
              <a:ext uri="{FF2B5EF4-FFF2-40B4-BE49-F238E27FC236}">
                <a16:creationId xmlns:a16="http://schemas.microsoft.com/office/drawing/2014/main" id="{339CBCA7-2FE2-4088-9A1F-D62DA091ABD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80" t="-3436" r="-780" b="20497"/>
          <a:stretch/>
        </p:blipFill>
        <p:spPr>
          <a:xfrm>
            <a:off x="6133329" y="1092398"/>
            <a:ext cx="173536" cy="179913"/>
          </a:xfrm>
          <a:prstGeom prst="rect">
            <a:avLst/>
          </a:prstGeom>
        </p:spPr>
      </p:pic>
      <p:pic>
        <p:nvPicPr>
          <p:cNvPr id="500" name="Graphic 499">
            <a:extLst>
              <a:ext uri="{FF2B5EF4-FFF2-40B4-BE49-F238E27FC236}">
                <a16:creationId xmlns:a16="http://schemas.microsoft.com/office/drawing/2014/main" id="{F41A6305-4100-4757-8D10-5D357EFF79F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9192"/>
          <a:stretch/>
        </p:blipFill>
        <p:spPr>
          <a:xfrm>
            <a:off x="3648207" y="1099147"/>
            <a:ext cx="164753" cy="166414"/>
          </a:xfrm>
          <a:prstGeom prst="rect">
            <a:avLst/>
          </a:prstGeom>
        </p:spPr>
      </p:pic>
      <p:pic>
        <p:nvPicPr>
          <p:cNvPr id="502" name="Graphic 501">
            <a:extLst>
              <a:ext uri="{FF2B5EF4-FFF2-40B4-BE49-F238E27FC236}">
                <a16:creationId xmlns:a16="http://schemas.microsoft.com/office/drawing/2014/main" id="{E9F1704E-7790-4E78-8A3C-826D43BB9E3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22693"/>
          <a:stretch/>
        </p:blipFill>
        <p:spPr>
          <a:xfrm>
            <a:off x="1072196" y="1091072"/>
            <a:ext cx="188925" cy="182565"/>
          </a:xfrm>
          <a:prstGeom prst="rect">
            <a:avLst/>
          </a:prstGeom>
        </p:spPr>
      </p:pic>
      <p:sp>
        <p:nvSpPr>
          <p:cNvPr id="509" name="Rectangle 508">
            <a:extLst>
              <a:ext uri="{FF2B5EF4-FFF2-40B4-BE49-F238E27FC236}">
                <a16:creationId xmlns:a16="http://schemas.microsoft.com/office/drawing/2014/main" id="{F15F96D3-1977-45A0-81A5-29223A61C076}"/>
              </a:ext>
            </a:extLst>
          </p:cNvPr>
          <p:cNvSpPr/>
          <p:nvPr/>
        </p:nvSpPr>
        <p:spPr>
          <a:xfrm>
            <a:off x="254282" y="1249262"/>
            <a:ext cx="639197" cy="52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511" name="Rectangle 510">
            <a:extLst>
              <a:ext uri="{FF2B5EF4-FFF2-40B4-BE49-F238E27FC236}">
                <a16:creationId xmlns:a16="http://schemas.microsoft.com/office/drawing/2014/main" id="{A4589EB5-6940-442D-8644-A49F6274AEA0}"/>
              </a:ext>
            </a:extLst>
          </p:cNvPr>
          <p:cNvSpPr/>
          <p:nvPr/>
        </p:nvSpPr>
        <p:spPr>
          <a:xfrm>
            <a:off x="312678" y="1938361"/>
            <a:ext cx="499974" cy="244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a:solidFill>
                  <a:srgbClr val="009DB0"/>
                </a:solidFill>
                <a:ea typeface="Verdana" panose="020B0604030504040204" pitchFamily="34" charset="0"/>
              </a:rPr>
              <a:t>Examples</a:t>
            </a:r>
          </a:p>
        </p:txBody>
      </p:sp>
      <p:grpSp>
        <p:nvGrpSpPr>
          <p:cNvPr id="47" name="Group 46">
            <a:extLst>
              <a:ext uri="{FF2B5EF4-FFF2-40B4-BE49-F238E27FC236}">
                <a16:creationId xmlns:a16="http://schemas.microsoft.com/office/drawing/2014/main" id="{728EF8E6-894A-467D-B6D4-EFF64978E7AD}"/>
              </a:ext>
            </a:extLst>
          </p:cNvPr>
          <p:cNvGrpSpPr/>
          <p:nvPr/>
        </p:nvGrpSpPr>
        <p:grpSpPr>
          <a:xfrm>
            <a:off x="1535248" y="4558074"/>
            <a:ext cx="252000" cy="252000"/>
            <a:chOff x="1535248" y="4873972"/>
            <a:chExt cx="252000" cy="252000"/>
          </a:xfrm>
        </p:grpSpPr>
        <p:sp>
          <p:nvSpPr>
            <p:cNvPr id="437" name="Ellipse 236">
              <a:extLst>
                <a:ext uri="{FF2B5EF4-FFF2-40B4-BE49-F238E27FC236}">
                  <a16:creationId xmlns:a16="http://schemas.microsoft.com/office/drawing/2014/main" id="{95809CFA-478B-426E-8A8C-138D532E8B30}"/>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54" name="Graphic 553" descr="Laptop">
              <a:extLst>
                <a:ext uri="{FF2B5EF4-FFF2-40B4-BE49-F238E27FC236}">
                  <a16:creationId xmlns:a16="http://schemas.microsoft.com/office/drawing/2014/main" id="{3ACFC826-5972-438B-BA5B-29CE6AB747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420" y="4900176"/>
              <a:ext cx="199000" cy="199000"/>
            </a:xfrm>
            <a:prstGeom prst="rect">
              <a:avLst/>
            </a:prstGeom>
          </p:spPr>
        </p:pic>
      </p:grpSp>
      <p:pic>
        <p:nvPicPr>
          <p:cNvPr id="556" name="Graphic 555" descr="Envelope">
            <a:extLst>
              <a:ext uri="{FF2B5EF4-FFF2-40B4-BE49-F238E27FC236}">
                <a16:creationId xmlns:a16="http://schemas.microsoft.com/office/drawing/2014/main" id="{C55AF248-C4F3-46C0-8AE9-D4D85E09321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3773" y="4017254"/>
            <a:ext cx="199000" cy="199000"/>
          </a:xfrm>
          <a:prstGeom prst="rect">
            <a:avLst/>
          </a:prstGeom>
        </p:spPr>
      </p:pic>
      <p:pic>
        <p:nvPicPr>
          <p:cNvPr id="558" name="Graphic 557" descr="Envelope">
            <a:extLst>
              <a:ext uri="{FF2B5EF4-FFF2-40B4-BE49-F238E27FC236}">
                <a16:creationId xmlns:a16="http://schemas.microsoft.com/office/drawing/2014/main" id="{CACA736F-AD28-4BA0-84A0-3A6C9AF4DCE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098" y="4008376"/>
            <a:ext cx="199000" cy="199000"/>
          </a:xfrm>
          <a:prstGeom prst="rect">
            <a:avLst/>
          </a:prstGeom>
        </p:spPr>
      </p:pic>
      <p:grpSp>
        <p:nvGrpSpPr>
          <p:cNvPr id="50" name="Group 49">
            <a:extLst>
              <a:ext uri="{FF2B5EF4-FFF2-40B4-BE49-F238E27FC236}">
                <a16:creationId xmlns:a16="http://schemas.microsoft.com/office/drawing/2014/main" id="{BB642808-0856-4809-A29A-644DDF043FA1}"/>
              </a:ext>
            </a:extLst>
          </p:cNvPr>
          <p:cNvGrpSpPr/>
          <p:nvPr/>
        </p:nvGrpSpPr>
        <p:grpSpPr>
          <a:xfrm>
            <a:off x="1535248" y="3482057"/>
            <a:ext cx="252000" cy="252000"/>
            <a:chOff x="1535248" y="3784638"/>
            <a:chExt cx="252000" cy="252000"/>
          </a:xfrm>
        </p:grpSpPr>
        <p:sp>
          <p:nvSpPr>
            <p:cNvPr id="450" name="Ellipse 236">
              <a:extLst>
                <a:ext uri="{FF2B5EF4-FFF2-40B4-BE49-F238E27FC236}">
                  <a16:creationId xmlns:a16="http://schemas.microsoft.com/office/drawing/2014/main" id="{7A713830-1048-4B37-A9BC-E9F175167DBA}"/>
                </a:ext>
              </a:extLst>
            </p:cNvPr>
            <p:cNvSpPr/>
            <p:nvPr/>
          </p:nvSpPr>
          <p:spPr>
            <a:xfrm>
              <a:off x="1535248" y="378463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59" name="Graphic 558" descr="Receiver">
              <a:extLst>
                <a:ext uri="{FF2B5EF4-FFF2-40B4-BE49-F238E27FC236}">
                  <a16:creationId xmlns:a16="http://schemas.microsoft.com/office/drawing/2014/main" id="{AE0C6CE6-A26F-45C3-9E2A-6706A9F74A1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73862" y="3820569"/>
              <a:ext cx="164463" cy="164463"/>
            </a:xfrm>
            <a:prstGeom prst="rect">
              <a:avLst/>
            </a:prstGeom>
          </p:spPr>
        </p:pic>
      </p:grpSp>
      <p:grpSp>
        <p:nvGrpSpPr>
          <p:cNvPr id="52" name="Group 51">
            <a:extLst>
              <a:ext uri="{FF2B5EF4-FFF2-40B4-BE49-F238E27FC236}">
                <a16:creationId xmlns:a16="http://schemas.microsoft.com/office/drawing/2014/main" id="{13D083ED-22F3-44DC-964C-67577F0A7C99}"/>
              </a:ext>
            </a:extLst>
          </p:cNvPr>
          <p:cNvGrpSpPr/>
          <p:nvPr/>
        </p:nvGrpSpPr>
        <p:grpSpPr>
          <a:xfrm>
            <a:off x="2766669" y="3482057"/>
            <a:ext cx="252000" cy="252000"/>
            <a:chOff x="2766669" y="3784638"/>
            <a:chExt cx="252000" cy="252000"/>
          </a:xfrm>
        </p:grpSpPr>
        <p:sp>
          <p:nvSpPr>
            <p:cNvPr id="460" name="Ellipse 236">
              <a:extLst>
                <a:ext uri="{FF2B5EF4-FFF2-40B4-BE49-F238E27FC236}">
                  <a16:creationId xmlns:a16="http://schemas.microsoft.com/office/drawing/2014/main" id="{F62A0CC2-47CA-4E31-98AF-A97DA9841248}"/>
                </a:ext>
              </a:extLst>
            </p:cNvPr>
            <p:cNvSpPr/>
            <p:nvPr/>
          </p:nvSpPr>
          <p:spPr>
            <a:xfrm>
              <a:off x="2766669" y="378463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0" name="Graphic 559" descr="Receiver">
              <a:extLst>
                <a:ext uri="{FF2B5EF4-FFF2-40B4-BE49-F238E27FC236}">
                  <a16:creationId xmlns:a16="http://schemas.microsoft.com/office/drawing/2014/main" id="{A8CABFB0-1E8E-4228-8405-C6F03285405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07597" y="3820569"/>
              <a:ext cx="164463" cy="164463"/>
            </a:xfrm>
            <a:prstGeom prst="rect">
              <a:avLst/>
            </a:prstGeom>
          </p:spPr>
        </p:pic>
      </p:grpSp>
      <p:grpSp>
        <p:nvGrpSpPr>
          <p:cNvPr id="5" name="Group 4">
            <a:extLst>
              <a:ext uri="{FF2B5EF4-FFF2-40B4-BE49-F238E27FC236}">
                <a16:creationId xmlns:a16="http://schemas.microsoft.com/office/drawing/2014/main" id="{339C0BBB-B042-4927-BE93-D28167057492}"/>
              </a:ext>
            </a:extLst>
          </p:cNvPr>
          <p:cNvGrpSpPr/>
          <p:nvPr/>
        </p:nvGrpSpPr>
        <p:grpSpPr>
          <a:xfrm>
            <a:off x="4152659" y="3482057"/>
            <a:ext cx="252000" cy="252000"/>
            <a:chOff x="5464097" y="3784638"/>
            <a:chExt cx="252000" cy="252000"/>
          </a:xfrm>
        </p:grpSpPr>
        <p:sp>
          <p:nvSpPr>
            <p:cNvPr id="442" name="Ellipse 236">
              <a:extLst>
                <a:ext uri="{FF2B5EF4-FFF2-40B4-BE49-F238E27FC236}">
                  <a16:creationId xmlns:a16="http://schemas.microsoft.com/office/drawing/2014/main" id="{408BFB56-B271-4FA8-8D2E-4BBCF6ECCB3D}"/>
                </a:ext>
              </a:extLst>
            </p:cNvPr>
            <p:cNvSpPr/>
            <p:nvPr/>
          </p:nvSpPr>
          <p:spPr>
            <a:xfrm>
              <a:off x="5464097" y="378463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1" name="Graphic 560" descr="Receiver">
              <a:extLst>
                <a:ext uri="{FF2B5EF4-FFF2-40B4-BE49-F238E27FC236}">
                  <a16:creationId xmlns:a16="http://schemas.microsoft.com/office/drawing/2014/main" id="{605331BB-5E38-4548-A66E-FD800B30B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05979" y="3820569"/>
              <a:ext cx="164463" cy="164463"/>
            </a:xfrm>
            <a:prstGeom prst="rect">
              <a:avLst/>
            </a:prstGeom>
          </p:spPr>
        </p:pic>
      </p:grpSp>
      <p:grpSp>
        <p:nvGrpSpPr>
          <p:cNvPr id="6" name="Group 5">
            <a:extLst>
              <a:ext uri="{FF2B5EF4-FFF2-40B4-BE49-F238E27FC236}">
                <a16:creationId xmlns:a16="http://schemas.microsoft.com/office/drawing/2014/main" id="{2AF2BC9C-6248-4B46-8980-D6185027B476}"/>
              </a:ext>
            </a:extLst>
          </p:cNvPr>
          <p:cNvGrpSpPr/>
          <p:nvPr/>
        </p:nvGrpSpPr>
        <p:grpSpPr>
          <a:xfrm>
            <a:off x="4152659" y="3008327"/>
            <a:ext cx="252000" cy="252000"/>
            <a:chOff x="5464097" y="3342488"/>
            <a:chExt cx="252000" cy="252000"/>
          </a:xfrm>
        </p:grpSpPr>
        <p:sp>
          <p:nvSpPr>
            <p:cNvPr id="439" name="Ellipse 236">
              <a:extLst>
                <a:ext uri="{FF2B5EF4-FFF2-40B4-BE49-F238E27FC236}">
                  <a16:creationId xmlns:a16="http://schemas.microsoft.com/office/drawing/2014/main" id="{4FBD55AB-F0F2-49DC-B812-BA5E516E98C7}"/>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3" name="Graphic 562" descr="Web cam">
              <a:extLst>
                <a:ext uri="{FF2B5EF4-FFF2-40B4-BE49-F238E27FC236}">
                  <a16:creationId xmlns:a16="http://schemas.microsoft.com/office/drawing/2014/main" id="{763B8FC1-CE6E-4C0D-9290-0C1352515B0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grpSp>
        <p:nvGrpSpPr>
          <p:cNvPr id="45" name="Group 44">
            <a:extLst>
              <a:ext uri="{FF2B5EF4-FFF2-40B4-BE49-F238E27FC236}">
                <a16:creationId xmlns:a16="http://schemas.microsoft.com/office/drawing/2014/main" id="{28C30330-9E0F-4115-BF2B-9627F7FC3896}"/>
              </a:ext>
            </a:extLst>
          </p:cNvPr>
          <p:cNvGrpSpPr/>
          <p:nvPr/>
        </p:nvGrpSpPr>
        <p:grpSpPr>
          <a:xfrm>
            <a:off x="7937257" y="3008327"/>
            <a:ext cx="252000" cy="252000"/>
            <a:chOff x="7937257" y="3305962"/>
            <a:chExt cx="252000" cy="252000"/>
          </a:xfrm>
        </p:grpSpPr>
        <p:sp>
          <p:nvSpPr>
            <p:cNvPr id="446" name="Ellipse 236">
              <a:extLst>
                <a:ext uri="{FF2B5EF4-FFF2-40B4-BE49-F238E27FC236}">
                  <a16:creationId xmlns:a16="http://schemas.microsoft.com/office/drawing/2014/main" id="{564E5EE9-2136-4780-8EFA-B76AB168EF5F}"/>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4" name="Graphic 563" descr="Web cam">
              <a:extLst>
                <a:ext uri="{FF2B5EF4-FFF2-40B4-BE49-F238E27FC236}">
                  <a16:creationId xmlns:a16="http://schemas.microsoft.com/office/drawing/2014/main" id="{9963B95B-07F3-4EBB-A1C2-C2CEB4A6C83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pic>
        <p:nvPicPr>
          <p:cNvPr id="565" name="Graphic 564" descr="Boardroom">
            <a:extLst>
              <a:ext uri="{FF2B5EF4-FFF2-40B4-BE49-F238E27FC236}">
                <a16:creationId xmlns:a16="http://schemas.microsoft.com/office/drawing/2014/main" id="{954C2184-EF26-493F-AB5C-EFBBDC5BAC5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78760" y="2458898"/>
            <a:ext cx="218900" cy="218900"/>
          </a:xfrm>
          <a:prstGeom prst="rect">
            <a:avLst/>
          </a:prstGeom>
        </p:spPr>
      </p:pic>
      <p:grpSp>
        <p:nvGrpSpPr>
          <p:cNvPr id="49" name="Group 48">
            <a:extLst>
              <a:ext uri="{FF2B5EF4-FFF2-40B4-BE49-F238E27FC236}">
                <a16:creationId xmlns:a16="http://schemas.microsoft.com/office/drawing/2014/main" id="{79D035FE-17C6-42FA-A730-C609F6C83860}"/>
              </a:ext>
            </a:extLst>
          </p:cNvPr>
          <p:cNvGrpSpPr/>
          <p:nvPr/>
        </p:nvGrpSpPr>
        <p:grpSpPr>
          <a:xfrm>
            <a:off x="6629342" y="2442348"/>
            <a:ext cx="252000" cy="252000"/>
            <a:chOff x="6618346" y="2654303"/>
            <a:chExt cx="252000" cy="252000"/>
          </a:xfrm>
        </p:grpSpPr>
        <p:sp>
          <p:nvSpPr>
            <p:cNvPr id="444" name="Ellipse 236">
              <a:extLst>
                <a:ext uri="{FF2B5EF4-FFF2-40B4-BE49-F238E27FC236}">
                  <a16:creationId xmlns:a16="http://schemas.microsoft.com/office/drawing/2014/main" id="{A16A1A1C-1498-4A57-A06F-610A79772438}"/>
                </a:ext>
              </a:extLst>
            </p:cNvPr>
            <p:cNvSpPr/>
            <p:nvPr/>
          </p:nvSpPr>
          <p:spPr>
            <a:xfrm>
              <a:off x="6618346" y="2654303"/>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6" name="Graphic 565" descr="Boardroom">
              <a:extLst>
                <a:ext uri="{FF2B5EF4-FFF2-40B4-BE49-F238E27FC236}">
                  <a16:creationId xmlns:a16="http://schemas.microsoft.com/office/drawing/2014/main" id="{CAD7272E-F77E-44C1-A32C-6B8DF171405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40338" y="2672088"/>
              <a:ext cx="218900" cy="218900"/>
            </a:xfrm>
            <a:prstGeom prst="rect">
              <a:avLst/>
            </a:prstGeom>
          </p:spPr>
        </p:pic>
      </p:grpSp>
      <p:grpSp>
        <p:nvGrpSpPr>
          <p:cNvPr id="46" name="Group 45">
            <a:extLst>
              <a:ext uri="{FF2B5EF4-FFF2-40B4-BE49-F238E27FC236}">
                <a16:creationId xmlns:a16="http://schemas.microsoft.com/office/drawing/2014/main" id="{1A887079-752C-4AB8-BB06-106B46858CD9}"/>
              </a:ext>
            </a:extLst>
          </p:cNvPr>
          <p:cNvGrpSpPr/>
          <p:nvPr/>
        </p:nvGrpSpPr>
        <p:grpSpPr>
          <a:xfrm>
            <a:off x="7937257" y="2442348"/>
            <a:ext cx="252000" cy="252000"/>
            <a:chOff x="7937257" y="2695626"/>
            <a:chExt cx="252000" cy="252000"/>
          </a:xfrm>
        </p:grpSpPr>
        <p:sp>
          <p:nvSpPr>
            <p:cNvPr id="443" name="Ellipse 236">
              <a:extLst>
                <a:ext uri="{FF2B5EF4-FFF2-40B4-BE49-F238E27FC236}">
                  <a16:creationId xmlns:a16="http://schemas.microsoft.com/office/drawing/2014/main" id="{A189407F-7A39-449C-A407-E69472E7760F}"/>
                </a:ext>
              </a:extLst>
            </p:cNvPr>
            <p:cNvSpPr/>
            <p:nvPr/>
          </p:nvSpPr>
          <p:spPr>
            <a:xfrm>
              <a:off x="7937257" y="2695626"/>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7" name="Graphic 566" descr="Boardroom">
              <a:extLst>
                <a:ext uri="{FF2B5EF4-FFF2-40B4-BE49-F238E27FC236}">
                  <a16:creationId xmlns:a16="http://schemas.microsoft.com/office/drawing/2014/main" id="{270399C5-E36B-4010-B388-C79C265ACF2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54232" y="2707600"/>
              <a:ext cx="218900" cy="218900"/>
            </a:xfrm>
            <a:prstGeom prst="rect">
              <a:avLst/>
            </a:prstGeom>
          </p:spPr>
        </p:pic>
      </p:grpSp>
      <p:grpSp>
        <p:nvGrpSpPr>
          <p:cNvPr id="48" name="Group 47">
            <a:extLst>
              <a:ext uri="{FF2B5EF4-FFF2-40B4-BE49-F238E27FC236}">
                <a16:creationId xmlns:a16="http://schemas.microsoft.com/office/drawing/2014/main" id="{26F08D4B-C401-490B-8378-6034247D6888}"/>
              </a:ext>
            </a:extLst>
          </p:cNvPr>
          <p:cNvGrpSpPr/>
          <p:nvPr/>
        </p:nvGrpSpPr>
        <p:grpSpPr>
          <a:xfrm>
            <a:off x="9200003" y="2442348"/>
            <a:ext cx="252000" cy="252000"/>
            <a:chOff x="9200003" y="2695626"/>
            <a:chExt cx="252000" cy="252000"/>
          </a:xfrm>
        </p:grpSpPr>
        <p:sp>
          <p:nvSpPr>
            <p:cNvPr id="445" name="Ellipse 236">
              <a:extLst>
                <a:ext uri="{FF2B5EF4-FFF2-40B4-BE49-F238E27FC236}">
                  <a16:creationId xmlns:a16="http://schemas.microsoft.com/office/drawing/2014/main" id="{855DE798-4C81-4725-AADB-227AD1EB11C1}"/>
                </a:ext>
              </a:extLst>
            </p:cNvPr>
            <p:cNvSpPr/>
            <p:nvPr/>
          </p:nvSpPr>
          <p:spPr>
            <a:xfrm>
              <a:off x="9200003" y="2695626"/>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8" name="Graphic 567" descr="Boardroom">
              <a:extLst>
                <a:ext uri="{FF2B5EF4-FFF2-40B4-BE49-F238E27FC236}">
                  <a16:creationId xmlns:a16="http://schemas.microsoft.com/office/drawing/2014/main" id="{DE4F87B0-507D-40A5-8CCE-9E90D5BCBF5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20981" y="2707600"/>
              <a:ext cx="218900" cy="218900"/>
            </a:xfrm>
            <a:prstGeom prst="rect">
              <a:avLst/>
            </a:prstGeom>
          </p:spPr>
        </p:pic>
      </p:grpSp>
      <p:sp>
        <p:nvSpPr>
          <p:cNvPr id="571" name="Bulle narrative : rectangle 170">
            <a:extLst>
              <a:ext uri="{FF2B5EF4-FFF2-40B4-BE49-F238E27FC236}">
                <a16:creationId xmlns:a16="http://schemas.microsoft.com/office/drawing/2014/main" id="{460FB523-EC26-4874-B613-8957BB5C021A}"/>
              </a:ext>
            </a:extLst>
          </p:cNvPr>
          <p:cNvSpPr/>
          <p:nvPr/>
        </p:nvSpPr>
        <p:spPr bwMode="auto">
          <a:xfrm>
            <a:off x="2139636" y="2422097"/>
            <a:ext cx="1807572" cy="528623"/>
          </a:xfrm>
          <a:prstGeom prst="wedgeRectCallout">
            <a:avLst>
              <a:gd name="adj1" fmla="val -10274"/>
              <a:gd name="adj2" fmla="val 62022"/>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ABB9"/>
                </a:solidFill>
                <a:effectLst/>
              </a:rPr>
              <a:t>Quick response </a:t>
            </a:r>
            <a:r>
              <a:rPr kumimoji="0" lang="en-US" sz="900" i="0" u="none" strike="noStrike" cap="none" normalizeH="0" baseline="0">
                <a:ln>
                  <a:noFill/>
                </a:ln>
                <a:solidFill>
                  <a:schemeClr val="tx1"/>
                </a:solidFill>
                <a:effectLst/>
              </a:rPr>
              <a:t>from Crystal in less than 12hours</a:t>
            </a:r>
          </a:p>
          <a:p>
            <a:pPr marL="0" marR="0" indent="0" algn="ctr" defTabSz="914400" rtl="0" eaLnBrk="1" fontAlgn="base" latinLnBrk="0" hangingPunct="1">
              <a:lnSpc>
                <a:spcPct val="100000"/>
              </a:lnSpc>
              <a:spcBef>
                <a:spcPct val="0"/>
              </a:spcBef>
              <a:spcAft>
                <a:spcPct val="0"/>
              </a:spcAft>
              <a:buClrTx/>
              <a:buSzTx/>
              <a:buFontTx/>
              <a:buNone/>
              <a:tabLst/>
            </a:pPr>
            <a:r>
              <a:rPr lang="en-US" sz="900" i="1"/>
              <a:t>Anonymous test</a:t>
            </a:r>
            <a:endParaRPr kumimoji="0" lang="en-US" sz="900" i="1" u="none" strike="noStrike" cap="none" normalizeH="0" baseline="0">
              <a:ln>
                <a:noFill/>
              </a:ln>
              <a:solidFill>
                <a:schemeClr val="tx1"/>
              </a:solidFill>
              <a:effectLst/>
            </a:endParaRPr>
          </a:p>
        </p:txBody>
      </p:sp>
      <p:sp>
        <p:nvSpPr>
          <p:cNvPr id="572" name="Bulle narrative : rectangle 170">
            <a:extLst>
              <a:ext uri="{FF2B5EF4-FFF2-40B4-BE49-F238E27FC236}">
                <a16:creationId xmlns:a16="http://schemas.microsoft.com/office/drawing/2014/main" id="{0AD4E1D6-9C60-49FB-8310-02FDA34B189F}"/>
              </a:ext>
            </a:extLst>
          </p:cNvPr>
          <p:cNvSpPr/>
          <p:nvPr/>
        </p:nvSpPr>
        <p:spPr bwMode="auto">
          <a:xfrm>
            <a:off x="7932420" y="4820073"/>
            <a:ext cx="1857531" cy="1008484"/>
          </a:xfrm>
          <a:prstGeom prst="wedgeRectCallout">
            <a:avLst>
              <a:gd name="adj1" fmla="val -59377"/>
              <a:gd name="adj2" fmla="val -38614"/>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tx1"/>
                </a:solidFill>
                <a:effectLst/>
              </a:rPr>
              <a:t>« Customers are expecting their </a:t>
            </a:r>
            <a:r>
              <a:rPr lang="en-US" sz="900" b="1">
                <a:solidFill>
                  <a:srgbClr val="009DB0"/>
                </a:solidFill>
              </a:rPr>
              <a:t>CGP to master digital tools </a:t>
            </a:r>
            <a:r>
              <a:rPr kumimoji="0" lang="en-US" sz="900" i="0" u="none" strike="noStrike" cap="none" normalizeH="0" baseline="0">
                <a:ln>
                  <a:noFill/>
                </a:ln>
                <a:solidFill>
                  <a:schemeClr val="tx1"/>
                </a:solidFill>
                <a:effectLst/>
              </a:rPr>
              <a:t>in order to </a:t>
            </a:r>
            <a:r>
              <a:rPr lang="en-US" sz="900" b="1">
                <a:solidFill>
                  <a:srgbClr val="009DB0"/>
                </a:solidFill>
              </a:rPr>
              <a:t>increase speed and convenience </a:t>
            </a:r>
            <a:r>
              <a:rPr kumimoji="0" lang="en-US" sz="900" i="0" u="none" strike="noStrike" cap="none" normalizeH="0" baseline="0">
                <a:ln>
                  <a:noFill/>
                </a:ln>
                <a:solidFill>
                  <a:schemeClr val="tx1"/>
                </a:solidFill>
                <a:effectLst/>
              </a:rPr>
              <a:t>of the services”</a:t>
            </a:r>
          </a:p>
          <a:p>
            <a:pPr algn="ctr"/>
            <a:r>
              <a:rPr lang="en-US" sz="900" i="1"/>
              <a:t>Expert, CC&amp;A Finance </a:t>
            </a:r>
            <a:r>
              <a:rPr lang="en-US" sz="900" i="1" err="1"/>
              <a:t>Patrimoine</a:t>
            </a:r>
            <a:endParaRPr kumimoji="0" lang="en-US" sz="90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i="1" u="none" strike="noStrike" cap="none" normalizeH="0" baseline="0">
              <a:ln>
                <a:noFill/>
              </a:ln>
              <a:solidFill>
                <a:schemeClr val="tx1"/>
              </a:solidFill>
              <a:effectLst/>
            </a:endParaRPr>
          </a:p>
        </p:txBody>
      </p:sp>
      <p:sp>
        <p:nvSpPr>
          <p:cNvPr id="575" name="Bulle narrative : rectangle 170">
            <a:extLst>
              <a:ext uri="{FF2B5EF4-FFF2-40B4-BE49-F238E27FC236}">
                <a16:creationId xmlns:a16="http://schemas.microsoft.com/office/drawing/2014/main" id="{7ABD1CC2-A8BC-4F85-BB14-306A5A054C8E}"/>
              </a:ext>
            </a:extLst>
          </p:cNvPr>
          <p:cNvSpPr/>
          <p:nvPr/>
        </p:nvSpPr>
        <p:spPr bwMode="auto">
          <a:xfrm>
            <a:off x="5161320" y="4740374"/>
            <a:ext cx="1509400" cy="963134"/>
          </a:xfrm>
          <a:prstGeom prst="wedgeRectCallout">
            <a:avLst>
              <a:gd name="adj1" fmla="val 64647"/>
              <a:gd name="adj2" fmla="val -33948"/>
            </a:avLst>
          </a:prstGeom>
          <a:solidFill>
            <a:schemeClr val="bg1"/>
          </a:solidFill>
          <a:ln w="9525" cap="flat" cmpd="sng" algn="ctr">
            <a:solidFill>
              <a:srgbClr val="009DB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r>
              <a:rPr lang="en-US" sz="900" b="1">
                <a:solidFill>
                  <a:srgbClr val="009DB0"/>
                </a:solidFill>
              </a:rPr>
              <a:t>Visibility, transparency </a:t>
            </a:r>
            <a:r>
              <a:rPr kumimoji="0" lang="en-US" sz="900" i="0" u="none" strike="noStrike" cap="none" normalizeH="0" baseline="0">
                <a:ln>
                  <a:noFill/>
                </a:ln>
                <a:solidFill>
                  <a:schemeClr val="tx1"/>
                </a:solidFill>
                <a:effectLst/>
              </a:rPr>
              <a:t>and </a:t>
            </a:r>
            <a:r>
              <a:rPr lang="en-US" sz="900" b="1">
                <a:solidFill>
                  <a:srgbClr val="009DB0"/>
                </a:solidFill>
              </a:rPr>
              <a:t>responsibility of the investments</a:t>
            </a:r>
            <a:r>
              <a:rPr kumimoji="0" lang="en-US" sz="900" i="0" u="none" strike="noStrike" cap="none" normalizeH="0" baseline="0">
                <a:ln>
                  <a:noFill/>
                </a:ln>
                <a:solidFill>
                  <a:srgbClr val="009DB0"/>
                </a:solidFill>
                <a:effectLst/>
              </a:rPr>
              <a:t> </a:t>
            </a:r>
            <a:r>
              <a:rPr kumimoji="0" lang="en-US" sz="900" i="0" u="none" strike="noStrike" cap="none" normalizeH="0" baseline="0">
                <a:ln>
                  <a:noFill/>
                </a:ln>
                <a:solidFill>
                  <a:schemeClr val="tx1"/>
                </a:solidFill>
                <a:effectLst/>
              </a:rPr>
              <a:t>become </a:t>
            </a:r>
            <a:r>
              <a:rPr lang="en-US" sz="900" b="1">
                <a:solidFill>
                  <a:srgbClr val="009DB0"/>
                </a:solidFill>
              </a:rPr>
              <a:t>key criteria </a:t>
            </a:r>
            <a:r>
              <a:rPr kumimoji="0" lang="en-US" sz="900" i="0" u="none" strike="noStrike" cap="none" normalizeH="0" baseline="0">
                <a:ln>
                  <a:noFill/>
                </a:ln>
                <a:solidFill>
                  <a:schemeClr val="tx1"/>
                </a:solidFill>
                <a:effectLst/>
              </a:rPr>
              <a:t>for investors in their strategy</a:t>
            </a:r>
            <a:endParaRPr kumimoji="0" lang="en-US" sz="900" i="1" u="none" strike="noStrike" cap="none" normalizeH="0" baseline="0">
              <a:ln>
                <a:noFill/>
              </a:ln>
              <a:solidFill>
                <a:schemeClr val="tx1"/>
              </a:solidFill>
              <a:effectLst/>
            </a:endParaRPr>
          </a:p>
        </p:txBody>
      </p:sp>
      <p:grpSp>
        <p:nvGrpSpPr>
          <p:cNvPr id="4" name="Group 3">
            <a:extLst>
              <a:ext uri="{FF2B5EF4-FFF2-40B4-BE49-F238E27FC236}">
                <a16:creationId xmlns:a16="http://schemas.microsoft.com/office/drawing/2014/main" id="{41E384F9-0778-4B8F-BC4A-B9CDC2DB34A7}"/>
              </a:ext>
            </a:extLst>
          </p:cNvPr>
          <p:cNvGrpSpPr/>
          <p:nvPr/>
        </p:nvGrpSpPr>
        <p:grpSpPr>
          <a:xfrm>
            <a:off x="1510773" y="2442348"/>
            <a:ext cx="252000" cy="252000"/>
            <a:chOff x="1510773" y="2862189"/>
            <a:chExt cx="252000" cy="252000"/>
          </a:xfrm>
        </p:grpSpPr>
        <p:sp>
          <p:nvSpPr>
            <p:cNvPr id="109" name="Ellipse 236">
              <a:extLst>
                <a:ext uri="{FF2B5EF4-FFF2-40B4-BE49-F238E27FC236}">
                  <a16:creationId xmlns:a16="http://schemas.microsoft.com/office/drawing/2014/main" id="{C307E489-F4EF-4C65-B290-BE8A9C1AD311}"/>
                </a:ext>
              </a:extLst>
            </p:cNvPr>
            <p:cNvSpPr/>
            <p:nvPr/>
          </p:nvSpPr>
          <p:spPr>
            <a:xfrm>
              <a:off x="1510773" y="2862189"/>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12" name="Graphic 111" descr="Boardroom">
              <a:extLst>
                <a:ext uri="{FF2B5EF4-FFF2-40B4-BE49-F238E27FC236}">
                  <a16:creationId xmlns:a16="http://schemas.microsoft.com/office/drawing/2014/main" id="{54D185B1-4B8D-49A1-8796-4B31D30D8FB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7323" y="2875787"/>
              <a:ext cx="218900" cy="218900"/>
            </a:xfrm>
            <a:prstGeom prst="rect">
              <a:avLst/>
            </a:prstGeom>
          </p:spPr>
        </p:pic>
      </p:grpSp>
      <p:grpSp>
        <p:nvGrpSpPr>
          <p:cNvPr id="113" name="Group 112">
            <a:extLst>
              <a:ext uri="{FF2B5EF4-FFF2-40B4-BE49-F238E27FC236}">
                <a16:creationId xmlns:a16="http://schemas.microsoft.com/office/drawing/2014/main" id="{9500EBFC-7FFD-49BE-8CE9-0F41C8E2C2B6}"/>
              </a:ext>
            </a:extLst>
          </p:cNvPr>
          <p:cNvGrpSpPr/>
          <p:nvPr/>
        </p:nvGrpSpPr>
        <p:grpSpPr>
          <a:xfrm>
            <a:off x="4152659" y="2442348"/>
            <a:ext cx="252000" cy="252000"/>
            <a:chOff x="1510773" y="2862189"/>
            <a:chExt cx="252000" cy="252000"/>
          </a:xfrm>
        </p:grpSpPr>
        <p:sp>
          <p:nvSpPr>
            <p:cNvPr id="114" name="Ellipse 236">
              <a:extLst>
                <a:ext uri="{FF2B5EF4-FFF2-40B4-BE49-F238E27FC236}">
                  <a16:creationId xmlns:a16="http://schemas.microsoft.com/office/drawing/2014/main" id="{952AC9AF-C76D-4E8D-953D-FDB9EDAFF8CF}"/>
                </a:ext>
              </a:extLst>
            </p:cNvPr>
            <p:cNvSpPr/>
            <p:nvPr/>
          </p:nvSpPr>
          <p:spPr>
            <a:xfrm>
              <a:off x="1510773" y="2862189"/>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15" name="Graphic 114" descr="Boardroom">
              <a:extLst>
                <a:ext uri="{FF2B5EF4-FFF2-40B4-BE49-F238E27FC236}">
                  <a16:creationId xmlns:a16="http://schemas.microsoft.com/office/drawing/2014/main" id="{0BD5FCDB-75F8-47D6-BA0F-727C0A055AF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7323" y="2875787"/>
              <a:ext cx="218900" cy="218900"/>
            </a:xfrm>
            <a:prstGeom prst="rect">
              <a:avLst/>
            </a:prstGeom>
          </p:spPr>
        </p:pic>
      </p:grpSp>
      <p:grpSp>
        <p:nvGrpSpPr>
          <p:cNvPr id="131" name="Group 130">
            <a:extLst>
              <a:ext uri="{FF2B5EF4-FFF2-40B4-BE49-F238E27FC236}">
                <a16:creationId xmlns:a16="http://schemas.microsoft.com/office/drawing/2014/main" id="{8D66049E-0D93-4B70-AB7D-C0E3BF4665FF}"/>
              </a:ext>
            </a:extLst>
          </p:cNvPr>
          <p:cNvGrpSpPr/>
          <p:nvPr/>
        </p:nvGrpSpPr>
        <p:grpSpPr>
          <a:xfrm>
            <a:off x="5466031" y="3008327"/>
            <a:ext cx="252000" cy="252000"/>
            <a:chOff x="5464097" y="3342488"/>
            <a:chExt cx="252000" cy="252000"/>
          </a:xfrm>
        </p:grpSpPr>
        <p:sp>
          <p:nvSpPr>
            <p:cNvPr id="133" name="Ellipse 236">
              <a:extLst>
                <a:ext uri="{FF2B5EF4-FFF2-40B4-BE49-F238E27FC236}">
                  <a16:creationId xmlns:a16="http://schemas.microsoft.com/office/drawing/2014/main" id="{C32C9F71-7A17-481D-B332-0068A19E4519}"/>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35" name="Graphic 134" descr="Web cam">
              <a:extLst>
                <a:ext uri="{FF2B5EF4-FFF2-40B4-BE49-F238E27FC236}">
                  <a16:creationId xmlns:a16="http://schemas.microsoft.com/office/drawing/2014/main" id="{B2967F90-98EB-4724-831F-089A3432138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sp>
        <p:nvSpPr>
          <p:cNvPr id="138" name="Bulle narrative : rectangle 170">
            <a:extLst>
              <a:ext uri="{FF2B5EF4-FFF2-40B4-BE49-F238E27FC236}">
                <a16:creationId xmlns:a16="http://schemas.microsoft.com/office/drawing/2014/main" id="{306FFDA5-6AA6-4327-B216-44B1D8CC514F}"/>
              </a:ext>
            </a:extLst>
          </p:cNvPr>
          <p:cNvSpPr/>
          <p:nvPr/>
        </p:nvSpPr>
        <p:spPr bwMode="auto">
          <a:xfrm>
            <a:off x="4301834" y="3666984"/>
            <a:ext cx="1395826" cy="906933"/>
          </a:xfrm>
          <a:prstGeom prst="wedgeRectCallout">
            <a:avLst>
              <a:gd name="adj1" fmla="val 27625"/>
              <a:gd name="adj2" fmla="val -94943"/>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rgbClr val="009DB0"/>
                </a:solidFill>
              </a:rPr>
              <a:t>Sharing</a:t>
            </a:r>
            <a:r>
              <a:rPr lang="en-US" sz="900">
                <a:solidFill>
                  <a:srgbClr val="009DB0"/>
                </a:solidFill>
              </a:rPr>
              <a:t> </a:t>
            </a:r>
            <a:r>
              <a:rPr lang="en-US" sz="900" b="1">
                <a:solidFill>
                  <a:srgbClr val="009DB0"/>
                </a:solidFill>
              </a:rPr>
              <a:t>and verification</a:t>
            </a:r>
            <a:r>
              <a:rPr lang="en-US" sz="900">
                <a:solidFill>
                  <a:srgbClr val="009DB0"/>
                </a:solidFill>
              </a:rPr>
              <a:t> </a:t>
            </a:r>
            <a:r>
              <a:rPr lang="en-US" sz="900"/>
              <a:t>of all the necessary </a:t>
            </a:r>
            <a:r>
              <a:rPr lang="en-US" sz="900" b="1">
                <a:solidFill>
                  <a:srgbClr val="009DB0"/>
                </a:solidFill>
              </a:rPr>
              <a:t>documents</a:t>
            </a:r>
            <a:r>
              <a:rPr lang="en-US" sz="900"/>
              <a:t> can be burdensome and </a:t>
            </a:r>
            <a:r>
              <a:rPr lang="en-US" sz="900" b="1">
                <a:solidFill>
                  <a:srgbClr val="009DB0"/>
                </a:solidFill>
              </a:rPr>
              <a:t>time-consuming</a:t>
            </a:r>
          </a:p>
        </p:txBody>
      </p:sp>
      <p:sp>
        <p:nvSpPr>
          <p:cNvPr id="42" name="Freeform: Shape 41">
            <a:extLst>
              <a:ext uri="{FF2B5EF4-FFF2-40B4-BE49-F238E27FC236}">
                <a16:creationId xmlns:a16="http://schemas.microsoft.com/office/drawing/2014/main" id="{7E08DBC4-424B-492F-B40E-D12EBFF2FE9C}"/>
              </a:ext>
            </a:extLst>
          </p:cNvPr>
          <p:cNvSpPr/>
          <p:nvPr/>
        </p:nvSpPr>
        <p:spPr bwMode="auto">
          <a:xfrm>
            <a:off x="4406900" y="2801952"/>
            <a:ext cx="1187450" cy="391093"/>
          </a:xfrm>
          <a:custGeom>
            <a:avLst/>
            <a:gdLst>
              <a:gd name="connsiteX0" fmla="*/ 0 w 1187450"/>
              <a:gd name="connsiteY0" fmla="*/ 342900 h 391093"/>
              <a:gd name="connsiteX1" fmla="*/ 412750 w 1187450"/>
              <a:gd name="connsiteY1" fmla="*/ 361950 h 391093"/>
              <a:gd name="connsiteX2" fmla="*/ 1187450 w 1187450"/>
              <a:gd name="connsiteY2" fmla="*/ 0 h 391093"/>
            </a:gdLst>
            <a:ahLst/>
            <a:cxnLst>
              <a:cxn ang="0">
                <a:pos x="connsiteX0" y="connsiteY0"/>
              </a:cxn>
              <a:cxn ang="0">
                <a:pos x="connsiteX1" y="connsiteY1"/>
              </a:cxn>
              <a:cxn ang="0">
                <a:pos x="connsiteX2" y="connsiteY2"/>
              </a:cxn>
            </a:cxnLst>
            <a:rect l="l" t="t" r="r" b="b"/>
            <a:pathLst>
              <a:path w="1187450" h="391093">
                <a:moveTo>
                  <a:pt x="0" y="342900"/>
                </a:moveTo>
                <a:cubicBezTo>
                  <a:pt x="107421" y="381000"/>
                  <a:pt x="214842" y="419100"/>
                  <a:pt x="412750" y="361950"/>
                </a:cubicBezTo>
                <a:cubicBezTo>
                  <a:pt x="610658" y="304800"/>
                  <a:pt x="899054" y="152400"/>
                  <a:pt x="1187450"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grpSp>
        <p:nvGrpSpPr>
          <p:cNvPr id="44" name="Group 43">
            <a:extLst>
              <a:ext uri="{FF2B5EF4-FFF2-40B4-BE49-F238E27FC236}">
                <a16:creationId xmlns:a16="http://schemas.microsoft.com/office/drawing/2014/main" id="{447B224A-CEED-489C-9806-C94D1DF0B128}"/>
              </a:ext>
            </a:extLst>
          </p:cNvPr>
          <p:cNvGrpSpPr/>
          <p:nvPr/>
        </p:nvGrpSpPr>
        <p:grpSpPr>
          <a:xfrm>
            <a:off x="7937257" y="3482057"/>
            <a:ext cx="252000" cy="252000"/>
            <a:chOff x="7937257" y="3811272"/>
            <a:chExt cx="252000" cy="252000"/>
          </a:xfrm>
        </p:grpSpPr>
        <p:sp>
          <p:nvSpPr>
            <p:cNvPr id="447" name="Ellipse 236">
              <a:extLst>
                <a:ext uri="{FF2B5EF4-FFF2-40B4-BE49-F238E27FC236}">
                  <a16:creationId xmlns:a16="http://schemas.microsoft.com/office/drawing/2014/main" id="{BAD14BF5-AE85-4C60-A198-B3DBB0B65C5F}"/>
                </a:ext>
              </a:extLst>
            </p:cNvPr>
            <p:cNvSpPr/>
            <p:nvPr/>
          </p:nvSpPr>
          <p:spPr>
            <a:xfrm>
              <a:off x="7937257" y="381127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562" name="Graphic 561" descr="Receiver">
              <a:extLst>
                <a:ext uri="{FF2B5EF4-FFF2-40B4-BE49-F238E27FC236}">
                  <a16:creationId xmlns:a16="http://schemas.microsoft.com/office/drawing/2014/main" id="{E47DAE77-9726-4759-A00F-48604DDC93C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78635" y="3847203"/>
              <a:ext cx="164463" cy="164463"/>
            </a:xfrm>
            <a:prstGeom prst="rect">
              <a:avLst/>
            </a:prstGeom>
          </p:spPr>
        </p:pic>
      </p:grpSp>
      <p:grpSp>
        <p:nvGrpSpPr>
          <p:cNvPr id="169" name="Group 168">
            <a:extLst>
              <a:ext uri="{FF2B5EF4-FFF2-40B4-BE49-F238E27FC236}">
                <a16:creationId xmlns:a16="http://schemas.microsoft.com/office/drawing/2014/main" id="{992B6F81-8C07-4D67-9060-A75611E14EC8}"/>
              </a:ext>
            </a:extLst>
          </p:cNvPr>
          <p:cNvGrpSpPr/>
          <p:nvPr/>
        </p:nvGrpSpPr>
        <p:grpSpPr>
          <a:xfrm>
            <a:off x="6629342" y="3008327"/>
            <a:ext cx="252000" cy="252000"/>
            <a:chOff x="7937257" y="3305962"/>
            <a:chExt cx="252000" cy="252000"/>
          </a:xfrm>
        </p:grpSpPr>
        <p:sp>
          <p:nvSpPr>
            <p:cNvPr id="170" name="Ellipse 236">
              <a:extLst>
                <a:ext uri="{FF2B5EF4-FFF2-40B4-BE49-F238E27FC236}">
                  <a16:creationId xmlns:a16="http://schemas.microsoft.com/office/drawing/2014/main" id="{F53C06CB-0EB6-4A87-9116-02D5023E6D00}"/>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71" name="Graphic 170" descr="Web cam">
              <a:extLst>
                <a:ext uri="{FF2B5EF4-FFF2-40B4-BE49-F238E27FC236}">
                  <a16:creationId xmlns:a16="http://schemas.microsoft.com/office/drawing/2014/main" id="{42A116B8-1D6D-4118-AE59-F00850416AC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grpSp>
        <p:nvGrpSpPr>
          <p:cNvPr id="172" name="Group 171">
            <a:extLst>
              <a:ext uri="{FF2B5EF4-FFF2-40B4-BE49-F238E27FC236}">
                <a16:creationId xmlns:a16="http://schemas.microsoft.com/office/drawing/2014/main" id="{63A04F04-8C39-4446-BF0A-CB1FA3214B9E}"/>
              </a:ext>
            </a:extLst>
          </p:cNvPr>
          <p:cNvGrpSpPr/>
          <p:nvPr/>
        </p:nvGrpSpPr>
        <p:grpSpPr>
          <a:xfrm>
            <a:off x="6629342" y="3482057"/>
            <a:ext cx="252000" cy="252000"/>
            <a:chOff x="7937257" y="3811272"/>
            <a:chExt cx="252000" cy="252000"/>
          </a:xfrm>
        </p:grpSpPr>
        <p:sp>
          <p:nvSpPr>
            <p:cNvPr id="174" name="Ellipse 236">
              <a:extLst>
                <a:ext uri="{FF2B5EF4-FFF2-40B4-BE49-F238E27FC236}">
                  <a16:creationId xmlns:a16="http://schemas.microsoft.com/office/drawing/2014/main" id="{570D95A3-E4D5-467A-A8DF-D79412DCA871}"/>
                </a:ext>
              </a:extLst>
            </p:cNvPr>
            <p:cNvSpPr/>
            <p:nvPr/>
          </p:nvSpPr>
          <p:spPr>
            <a:xfrm>
              <a:off x="7937257" y="381127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75" name="Graphic 174" descr="Receiver">
              <a:extLst>
                <a:ext uri="{FF2B5EF4-FFF2-40B4-BE49-F238E27FC236}">
                  <a16:creationId xmlns:a16="http://schemas.microsoft.com/office/drawing/2014/main" id="{D753EE95-5831-4C14-98A3-C1D0DA3E4A5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78635" y="3847203"/>
              <a:ext cx="164463" cy="164463"/>
            </a:xfrm>
            <a:prstGeom prst="rect">
              <a:avLst/>
            </a:prstGeom>
          </p:spPr>
        </p:pic>
      </p:grpSp>
      <p:grpSp>
        <p:nvGrpSpPr>
          <p:cNvPr id="179" name="Group 178">
            <a:extLst>
              <a:ext uri="{FF2B5EF4-FFF2-40B4-BE49-F238E27FC236}">
                <a16:creationId xmlns:a16="http://schemas.microsoft.com/office/drawing/2014/main" id="{965B89D4-4935-4626-80FD-BCFC997411DA}"/>
              </a:ext>
            </a:extLst>
          </p:cNvPr>
          <p:cNvGrpSpPr/>
          <p:nvPr/>
        </p:nvGrpSpPr>
        <p:grpSpPr>
          <a:xfrm>
            <a:off x="9195334" y="3008327"/>
            <a:ext cx="252000" cy="252000"/>
            <a:chOff x="7937257" y="3305962"/>
            <a:chExt cx="252000" cy="252000"/>
          </a:xfrm>
        </p:grpSpPr>
        <p:sp>
          <p:nvSpPr>
            <p:cNvPr id="180" name="Ellipse 236">
              <a:extLst>
                <a:ext uri="{FF2B5EF4-FFF2-40B4-BE49-F238E27FC236}">
                  <a16:creationId xmlns:a16="http://schemas.microsoft.com/office/drawing/2014/main" id="{F50DBDA4-870C-46AF-9409-7FEDBE80A81D}"/>
                </a:ext>
              </a:extLst>
            </p:cNvPr>
            <p:cNvSpPr/>
            <p:nvPr/>
          </p:nvSpPr>
          <p:spPr>
            <a:xfrm>
              <a:off x="7937257" y="3305962"/>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81" name="Graphic 180" descr="Web cam">
              <a:extLst>
                <a:ext uri="{FF2B5EF4-FFF2-40B4-BE49-F238E27FC236}">
                  <a16:creationId xmlns:a16="http://schemas.microsoft.com/office/drawing/2014/main" id="{497F6FDD-63FF-4CD2-9171-666914FF678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1473" y="3321621"/>
              <a:ext cx="218900" cy="218900"/>
            </a:xfrm>
            <a:prstGeom prst="rect">
              <a:avLst/>
            </a:prstGeom>
          </p:spPr>
        </p:pic>
      </p:grpSp>
      <p:grpSp>
        <p:nvGrpSpPr>
          <p:cNvPr id="186" name="Group 185">
            <a:extLst>
              <a:ext uri="{FF2B5EF4-FFF2-40B4-BE49-F238E27FC236}">
                <a16:creationId xmlns:a16="http://schemas.microsoft.com/office/drawing/2014/main" id="{F88EDB4B-C844-4478-999A-3C3C209EDB34}"/>
              </a:ext>
            </a:extLst>
          </p:cNvPr>
          <p:cNvGrpSpPr/>
          <p:nvPr/>
        </p:nvGrpSpPr>
        <p:grpSpPr>
          <a:xfrm>
            <a:off x="7933433" y="4558074"/>
            <a:ext cx="252000" cy="252000"/>
            <a:chOff x="1535248" y="4873972"/>
            <a:chExt cx="252000" cy="252000"/>
          </a:xfrm>
        </p:grpSpPr>
        <p:sp>
          <p:nvSpPr>
            <p:cNvPr id="187" name="Ellipse 236">
              <a:extLst>
                <a:ext uri="{FF2B5EF4-FFF2-40B4-BE49-F238E27FC236}">
                  <a16:creationId xmlns:a16="http://schemas.microsoft.com/office/drawing/2014/main" id="{A7A7622A-221E-4F02-8E91-00022C06397A}"/>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88" name="Graphic 187" descr="Laptop">
              <a:extLst>
                <a:ext uri="{FF2B5EF4-FFF2-40B4-BE49-F238E27FC236}">
                  <a16:creationId xmlns:a16="http://schemas.microsoft.com/office/drawing/2014/main" id="{D5829020-5AC8-428C-AB4E-1E4A1B602A8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420" y="4900176"/>
              <a:ext cx="199000" cy="199000"/>
            </a:xfrm>
            <a:prstGeom prst="rect">
              <a:avLst/>
            </a:prstGeom>
          </p:spPr>
        </p:pic>
      </p:grpSp>
      <p:grpSp>
        <p:nvGrpSpPr>
          <p:cNvPr id="189" name="Group 188">
            <a:extLst>
              <a:ext uri="{FF2B5EF4-FFF2-40B4-BE49-F238E27FC236}">
                <a16:creationId xmlns:a16="http://schemas.microsoft.com/office/drawing/2014/main" id="{7DCDCC59-B3A7-4A00-A21F-59C7E16341C7}"/>
              </a:ext>
            </a:extLst>
          </p:cNvPr>
          <p:cNvGrpSpPr/>
          <p:nvPr/>
        </p:nvGrpSpPr>
        <p:grpSpPr>
          <a:xfrm>
            <a:off x="6647233" y="4558074"/>
            <a:ext cx="252000" cy="252000"/>
            <a:chOff x="1535248" y="4873972"/>
            <a:chExt cx="252000" cy="252000"/>
          </a:xfrm>
        </p:grpSpPr>
        <p:sp>
          <p:nvSpPr>
            <p:cNvPr id="190" name="Ellipse 236">
              <a:extLst>
                <a:ext uri="{FF2B5EF4-FFF2-40B4-BE49-F238E27FC236}">
                  <a16:creationId xmlns:a16="http://schemas.microsoft.com/office/drawing/2014/main" id="{EE938B6B-91AE-4B8A-842D-B97DBC90F80F}"/>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191" name="Graphic 190" descr="Laptop">
              <a:extLst>
                <a:ext uri="{FF2B5EF4-FFF2-40B4-BE49-F238E27FC236}">
                  <a16:creationId xmlns:a16="http://schemas.microsoft.com/office/drawing/2014/main" id="{F4EFF5DA-1DFB-4B82-9C4C-47B09C762A0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420" y="4900176"/>
              <a:ext cx="199000" cy="199000"/>
            </a:xfrm>
            <a:prstGeom prst="rect">
              <a:avLst/>
            </a:prstGeom>
          </p:spPr>
        </p:pic>
      </p:grpSp>
      <p:sp>
        <p:nvSpPr>
          <p:cNvPr id="57" name="Freeform: Shape 56">
            <a:extLst>
              <a:ext uri="{FF2B5EF4-FFF2-40B4-BE49-F238E27FC236}">
                <a16:creationId xmlns:a16="http://schemas.microsoft.com/office/drawing/2014/main" id="{F89839ED-11C2-4A08-9BED-4066C4FD7E05}"/>
              </a:ext>
            </a:extLst>
          </p:cNvPr>
          <p:cNvSpPr/>
          <p:nvPr/>
        </p:nvSpPr>
        <p:spPr bwMode="auto">
          <a:xfrm>
            <a:off x="6873240" y="3105482"/>
            <a:ext cx="1059180" cy="15240"/>
          </a:xfrm>
          <a:custGeom>
            <a:avLst/>
            <a:gdLst>
              <a:gd name="connsiteX0" fmla="*/ 0 w 1059180"/>
              <a:gd name="connsiteY0" fmla="*/ 0 h 15240"/>
              <a:gd name="connsiteX1" fmla="*/ 1059180 w 1059180"/>
              <a:gd name="connsiteY1" fmla="*/ 15240 h 15240"/>
            </a:gdLst>
            <a:ahLst/>
            <a:cxnLst>
              <a:cxn ang="0">
                <a:pos x="connsiteX0" y="connsiteY0"/>
              </a:cxn>
              <a:cxn ang="0">
                <a:pos x="connsiteX1" y="connsiteY1"/>
              </a:cxn>
            </a:cxnLst>
            <a:rect l="l" t="t" r="r" b="b"/>
            <a:pathLst>
              <a:path w="1059180" h="15240">
                <a:moveTo>
                  <a:pt x="0" y="0"/>
                </a:moveTo>
                <a:lnTo>
                  <a:pt x="1059180" y="15240"/>
                </a:ln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58" name="Freeform: Shape 57">
            <a:extLst>
              <a:ext uri="{FF2B5EF4-FFF2-40B4-BE49-F238E27FC236}">
                <a16:creationId xmlns:a16="http://schemas.microsoft.com/office/drawing/2014/main" id="{B0167CBF-B899-4039-9718-8C88FCCF36AE}"/>
              </a:ext>
            </a:extLst>
          </p:cNvPr>
          <p:cNvSpPr/>
          <p:nvPr/>
        </p:nvSpPr>
        <p:spPr bwMode="auto">
          <a:xfrm>
            <a:off x="6896100" y="3113102"/>
            <a:ext cx="1036320" cy="1539240"/>
          </a:xfrm>
          <a:custGeom>
            <a:avLst/>
            <a:gdLst>
              <a:gd name="connsiteX0" fmla="*/ 0 w 1036320"/>
              <a:gd name="connsiteY0" fmla="*/ 1539240 h 1539240"/>
              <a:gd name="connsiteX1" fmla="*/ 533400 w 1036320"/>
              <a:gd name="connsiteY1" fmla="*/ 937260 h 1539240"/>
              <a:gd name="connsiteX2" fmla="*/ 1036320 w 1036320"/>
              <a:gd name="connsiteY2" fmla="*/ 0 h 1539240"/>
            </a:gdLst>
            <a:ahLst/>
            <a:cxnLst>
              <a:cxn ang="0">
                <a:pos x="connsiteX0" y="connsiteY0"/>
              </a:cxn>
              <a:cxn ang="0">
                <a:pos x="connsiteX1" y="connsiteY1"/>
              </a:cxn>
              <a:cxn ang="0">
                <a:pos x="connsiteX2" y="connsiteY2"/>
              </a:cxn>
            </a:cxnLst>
            <a:rect l="l" t="t" r="r" b="b"/>
            <a:pathLst>
              <a:path w="1036320" h="1539240">
                <a:moveTo>
                  <a:pt x="0" y="1539240"/>
                </a:moveTo>
                <a:cubicBezTo>
                  <a:pt x="180340" y="1366520"/>
                  <a:pt x="360680" y="1193800"/>
                  <a:pt x="533400" y="937260"/>
                </a:cubicBezTo>
                <a:cubicBezTo>
                  <a:pt x="706120" y="680720"/>
                  <a:pt x="871220" y="340360"/>
                  <a:pt x="1036320"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59" name="Freeform: Shape 58">
            <a:extLst>
              <a:ext uri="{FF2B5EF4-FFF2-40B4-BE49-F238E27FC236}">
                <a16:creationId xmlns:a16="http://schemas.microsoft.com/office/drawing/2014/main" id="{1FB75AB5-6A93-4873-8E05-E42C8D51D880}"/>
              </a:ext>
            </a:extLst>
          </p:cNvPr>
          <p:cNvSpPr/>
          <p:nvPr/>
        </p:nvSpPr>
        <p:spPr bwMode="auto">
          <a:xfrm>
            <a:off x="6896100" y="4652342"/>
            <a:ext cx="1043940" cy="114949"/>
          </a:xfrm>
          <a:custGeom>
            <a:avLst/>
            <a:gdLst>
              <a:gd name="connsiteX0" fmla="*/ 0 w 1043940"/>
              <a:gd name="connsiteY0" fmla="*/ 0 h 114949"/>
              <a:gd name="connsiteX1" fmla="*/ 236220 w 1043940"/>
              <a:gd name="connsiteY1" fmla="*/ 114300 h 114949"/>
              <a:gd name="connsiteX2" fmla="*/ 1043940 w 1043940"/>
              <a:gd name="connsiteY2" fmla="*/ 38100 h 114949"/>
            </a:gdLst>
            <a:ahLst/>
            <a:cxnLst>
              <a:cxn ang="0">
                <a:pos x="connsiteX0" y="connsiteY0"/>
              </a:cxn>
              <a:cxn ang="0">
                <a:pos x="connsiteX1" y="connsiteY1"/>
              </a:cxn>
              <a:cxn ang="0">
                <a:pos x="connsiteX2" y="connsiteY2"/>
              </a:cxn>
            </a:cxnLst>
            <a:rect l="l" t="t" r="r" b="b"/>
            <a:pathLst>
              <a:path w="1043940" h="114949">
                <a:moveTo>
                  <a:pt x="0" y="0"/>
                </a:moveTo>
                <a:cubicBezTo>
                  <a:pt x="31115" y="53975"/>
                  <a:pt x="62230" y="107950"/>
                  <a:pt x="236220" y="114300"/>
                </a:cubicBezTo>
                <a:cubicBezTo>
                  <a:pt x="410210" y="120650"/>
                  <a:pt x="727075" y="79375"/>
                  <a:pt x="1043940" y="3810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60" name="Freeform: Shape 59">
            <a:extLst>
              <a:ext uri="{FF2B5EF4-FFF2-40B4-BE49-F238E27FC236}">
                <a16:creationId xmlns:a16="http://schemas.microsoft.com/office/drawing/2014/main" id="{6B63AA2B-ABC7-45CA-BC5E-4F888CD83F8B}"/>
              </a:ext>
            </a:extLst>
          </p:cNvPr>
          <p:cNvSpPr/>
          <p:nvPr/>
        </p:nvSpPr>
        <p:spPr bwMode="auto">
          <a:xfrm>
            <a:off x="6865330" y="3105482"/>
            <a:ext cx="1067090" cy="1584960"/>
          </a:xfrm>
          <a:custGeom>
            <a:avLst/>
            <a:gdLst>
              <a:gd name="connsiteX0" fmla="*/ 15530 w 1067090"/>
              <a:gd name="connsiteY0" fmla="*/ 0 h 1584960"/>
              <a:gd name="connsiteX1" fmla="*/ 145070 w 1067090"/>
              <a:gd name="connsiteY1" fmla="*/ 609600 h 1584960"/>
              <a:gd name="connsiteX2" fmla="*/ 1067090 w 1067090"/>
              <a:gd name="connsiteY2" fmla="*/ 1584960 h 1584960"/>
            </a:gdLst>
            <a:ahLst/>
            <a:cxnLst>
              <a:cxn ang="0">
                <a:pos x="connsiteX0" y="connsiteY0"/>
              </a:cxn>
              <a:cxn ang="0">
                <a:pos x="connsiteX1" y="connsiteY1"/>
              </a:cxn>
              <a:cxn ang="0">
                <a:pos x="connsiteX2" y="connsiteY2"/>
              </a:cxn>
            </a:cxnLst>
            <a:rect l="l" t="t" r="r" b="b"/>
            <a:pathLst>
              <a:path w="1067090" h="1584960">
                <a:moveTo>
                  <a:pt x="15530" y="0"/>
                </a:moveTo>
                <a:cubicBezTo>
                  <a:pt x="-7330" y="172720"/>
                  <a:pt x="-30190" y="345440"/>
                  <a:pt x="145070" y="609600"/>
                </a:cubicBezTo>
                <a:cubicBezTo>
                  <a:pt x="320330" y="873760"/>
                  <a:pt x="693710" y="1229360"/>
                  <a:pt x="1067090" y="158496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61" name="Freeform: Shape 60">
            <a:extLst>
              <a:ext uri="{FF2B5EF4-FFF2-40B4-BE49-F238E27FC236}">
                <a16:creationId xmlns:a16="http://schemas.microsoft.com/office/drawing/2014/main" id="{15C18AA3-C758-4178-B930-C8E249B7C9EE}"/>
              </a:ext>
            </a:extLst>
          </p:cNvPr>
          <p:cNvSpPr/>
          <p:nvPr/>
        </p:nvSpPr>
        <p:spPr bwMode="auto">
          <a:xfrm>
            <a:off x="8176260" y="2861642"/>
            <a:ext cx="1150620" cy="1918737"/>
          </a:xfrm>
          <a:custGeom>
            <a:avLst/>
            <a:gdLst>
              <a:gd name="connsiteX0" fmla="*/ 0 w 1150620"/>
              <a:gd name="connsiteY0" fmla="*/ 1805940 h 1918737"/>
              <a:gd name="connsiteX1" fmla="*/ 464820 w 1150620"/>
              <a:gd name="connsiteY1" fmla="*/ 1767840 h 1918737"/>
              <a:gd name="connsiteX2" fmla="*/ 754380 w 1150620"/>
              <a:gd name="connsiteY2" fmla="*/ 335280 h 1918737"/>
              <a:gd name="connsiteX3" fmla="*/ 1150620 w 1150620"/>
              <a:gd name="connsiteY3" fmla="*/ 0 h 1918737"/>
            </a:gdLst>
            <a:ahLst/>
            <a:cxnLst>
              <a:cxn ang="0">
                <a:pos x="connsiteX0" y="connsiteY0"/>
              </a:cxn>
              <a:cxn ang="0">
                <a:pos x="connsiteX1" y="connsiteY1"/>
              </a:cxn>
              <a:cxn ang="0">
                <a:pos x="connsiteX2" y="connsiteY2"/>
              </a:cxn>
              <a:cxn ang="0">
                <a:pos x="connsiteX3" y="connsiteY3"/>
              </a:cxn>
            </a:cxnLst>
            <a:rect l="l" t="t" r="r" b="b"/>
            <a:pathLst>
              <a:path w="1150620" h="1918737">
                <a:moveTo>
                  <a:pt x="0" y="1805940"/>
                </a:moveTo>
                <a:cubicBezTo>
                  <a:pt x="169545" y="1909445"/>
                  <a:pt x="339090" y="2012950"/>
                  <a:pt x="464820" y="1767840"/>
                </a:cubicBezTo>
                <a:cubicBezTo>
                  <a:pt x="590550" y="1522730"/>
                  <a:pt x="640080" y="629920"/>
                  <a:pt x="754380" y="335280"/>
                </a:cubicBezTo>
                <a:cubicBezTo>
                  <a:pt x="868680" y="40640"/>
                  <a:pt x="1009650" y="20320"/>
                  <a:pt x="1150620"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62" name="Freeform: Shape 61">
            <a:extLst>
              <a:ext uri="{FF2B5EF4-FFF2-40B4-BE49-F238E27FC236}">
                <a16:creationId xmlns:a16="http://schemas.microsoft.com/office/drawing/2014/main" id="{49EF2534-F4E1-4FB1-BAA1-B4D9FD220DDB}"/>
              </a:ext>
            </a:extLst>
          </p:cNvPr>
          <p:cNvSpPr/>
          <p:nvPr/>
        </p:nvSpPr>
        <p:spPr bwMode="auto">
          <a:xfrm>
            <a:off x="8183880" y="2833492"/>
            <a:ext cx="1143000" cy="279610"/>
          </a:xfrm>
          <a:custGeom>
            <a:avLst/>
            <a:gdLst>
              <a:gd name="connsiteX0" fmla="*/ 0 w 1143000"/>
              <a:gd name="connsiteY0" fmla="*/ 279610 h 279610"/>
              <a:gd name="connsiteX1" fmla="*/ 449580 w 1143000"/>
              <a:gd name="connsiteY1" fmla="*/ 233890 h 279610"/>
              <a:gd name="connsiteX2" fmla="*/ 868680 w 1143000"/>
              <a:gd name="connsiteY2" fmla="*/ 20530 h 279610"/>
              <a:gd name="connsiteX3" fmla="*/ 1143000 w 1143000"/>
              <a:gd name="connsiteY3" fmla="*/ 20530 h 279610"/>
            </a:gdLst>
            <a:ahLst/>
            <a:cxnLst>
              <a:cxn ang="0">
                <a:pos x="connsiteX0" y="connsiteY0"/>
              </a:cxn>
              <a:cxn ang="0">
                <a:pos x="connsiteX1" y="connsiteY1"/>
              </a:cxn>
              <a:cxn ang="0">
                <a:pos x="connsiteX2" y="connsiteY2"/>
              </a:cxn>
              <a:cxn ang="0">
                <a:pos x="connsiteX3" y="connsiteY3"/>
              </a:cxn>
            </a:cxnLst>
            <a:rect l="l" t="t" r="r" b="b"/>
            <a:pathLst>
              <a:path w="1143000" h="279610">
                <a:moveTo>
                  <a:pt x="0" y="279610"/>
                </a:moveTo>
                <a:cubicBezTo>
                  <a:pt x="152400" y="278340"/>
                  <a:pt x="304800" y="277070"/>
                  <a:pt x="449580" y="233890"/>
                </a:cubicBezTo>
                <a:cubicBezTo>
                  <a:pt x="594360" y="190710"/>
                  <a:pt x="753110" y="56090"/>
                  <a:pt x="868680" y="20530"/>
                </a:cubicBezTo>
                <a:cubicBezTo>
                  <a:pt x="984250" y="-15030"/>
                  <a:pt x="1063625" y="2750"/>
                  <a:pt x="1143000" y="2053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grpSp>
        <p:nvGrpSpPr>
          <p:cNvPr id="218" name="Group 217">
            <a:extLst>
              <a:ext uri="{FF2B5EF4-FFF2-40B4-BE49-F238E27FC236}">
                <a16:creationId xmlns:a16="http://schemas.microsoft.com/office/drawing/2014/main" id="{AEDCABA3-9625-4316-AA76-83E5039FA2FC}"/>
              </a:ext>
            </a:extLst>
          </p:cNvPr>
          <p:cNvGrpSpPr/>
          <p:nvPr/>
        </p:nvGrpSpPr>
        <p:grpSpPr>
          <a:xfrm>
            <a:off x="2777369" y="3008327"/>
            <a:ext cx="252000" cy="252000"/>
            <a:chOff x="5464097" y="3342488"/>
            <a:chExt cx="252000" cy="252000"/>
          </a:xfrm>
        </p:grpSpPr>
        <p:sp>
          <p:nvSpPr>
            <p:cNvPr id="219" name="Ellipse 236">
              <a:extLst>
                <a:ext uri="{FF2B5EF4-FFF2-40B4-BE49-F238E27FC236}">
                  <a16:creationId xmlns:a16="http://schemas.microsoft.com/office/drawing/2014/main" id="{E2037C4D-ED60-42A0-8C1D-5E0B86A1C7FE}"/>
                </a:ext>
              </a:extLst>
            </p:cNvPr>
            <p:cNvSpPr/>
            <p:nvPr/>
          </p:nvSpPr>
          <p:spPr>
            <a:xfrm>
              <a:off x="5464097" y="3342488"/>
              <a:ext cx="252000" cy="252000"/>
            </a:xfrm>
            <a:prstGeom prst="ellipse">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20" name="Graphic 219" descr="Web cam">
              <a:extLst>
                <a:ext uri="{FF2B5EF4-FFF2-40B4-BE49-F238E27FC236}">
                  <a16:creationId xmlns:a16="http://schemas.microsoft.com/office/drawing/2014/main" id="{DEA30D29-610E-4CA9-87E2-595D7DDC3B7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0080" y="3357133"/>
              <a:ext cx="218900" cy="218900"/>
            </a:xfrm>
            <a:prstGeom prst="rect">
              <a:avLst/>
            </a:prstGeom>
          </p:spPr>
        </p:pic>
      </p:grpSp>
      <p:grpSp>
        <p:nvGrpSpPr>
          <p:cNvPr id="221" name="Group 220">
            <a:extLst>
              <a:ext uri="{FF2B5EF4-FFF2-40B4-BE49-F238E27FC236}">
                <a16:creationId xmlns:a16="http://schemas.microsoft.com/office/drawing/2014/main" id="{EE2AC284-7426-4E51-8B7D-45CA01B0245C}"/>
              </a:ext>
            </a:extLst>
          </p:cNvPr>
          <p:cNvGrpSpPr/>
          <p:nvPr/>
        </p:nvGrpSpPr>
        <p:grpSpPr>
          <a:xfrm>
            <a:off x="4152659" y="4558074"/>
            <a:ext cx="252000" cy="252000"/>
            <a:chOff x="1535248" y="4873972"/>
            <a:chExt cx="252000" cy="252000"/>
          </a:xfrm>
        </p:grpSpPr>
        <p:sp>
          <p:nvSpPr>
            <p:cNvPr id="222" name="Ellipse 236">
              <a:extLst>
                <a:ext uri="{FF2B5EF4-FFF2-40B4-BE49-F238E27FC236}">
                  <a16:creationId xmlns:a16="http://schemas.microsoft.com/office/drawing/2014/main" id="{FE272289-82D1-4666-8C95-E734181539F8}"/>
                </a:ext>
              </a:extLst>
            </p:cNvPr>
            <p:cNvSpPr/>
            <p:nvPr/>
          </p:nvSpPr>
          <p:spPr>
            <a:xfrm>
              <a:off x="1535248" y="4873972"/>
              <a:ext cx="252000" cy="252000"/>
            </a:xfrm>
            <a:prstGeom prst="ellipse">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pic>
          <p:nvPicPr>
            <p:cNvPr id="223" name="Graphic 222" descr="Laptop">
              <a:extLst>
                <a:ext uri="{FF2B5EF4-FFF2-40B4-BE49-F238E27FC236}">
                  <a16:creationId xmlns:a16="http://schemas.microsoft.com/office/drawing/2014/main" id="{C012542B-8485-4C6B-B985-80B1126C549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420" y="4900176"/>
              <a:ext cx="199000" cy="199000"/>
            </a:xfrm>
            <a:prstGeom prst="rect">
              <a:avLst/>
            </a:prstGeom>
          </p:spPr>
        </p:pic>
      </p:grpSp>
      <p:pic>
        <p:nvPicPr>
          <p:cNvPr id="454" name="Graphic 453" descr="Receiver">
            <a:extLst>
              <a:ext uri="{FF2B5EF4-FFF2-40B4-BE49-F238E27FC236}">
                <a16:creationId xmlns:a16="http://schemas.microsoft.com/office/drawing/2014/main" id="{EB568188-495E-4D7B-B9A2-C3B610F72A6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81041" y="3533459"/>
            <a:ext cx="164463" cy="164463"/>
          </a:xfrm>
          <a:prstGeom prst="rect">
            <a:avLst/>
          </a:prstGeom>
        </p:spPr>
      </p:pic>
      <p:sp>
        <p:nvSpPr>
          <p:cNvPr id="455" name="Freeform: Shape 454">
            <a:extLst>
              <a:ext uri="{FF2B5EF4-FFF2-40B4-BE49-F238E27FC236}">
                <a16:creationId xmlns:a16="http://schemas.microsoft.com/office/drawing/2014/main" id="{5238D637-F0D3-42BE-BF90-1DF588492D8C}"/>
              </a:ext>
            </a:extLst>
          </p:cNvPr>
          <p:cNvSpPr/>
          <p:nvPr/>
        </p:nvSpPr>
        <p:spPr bwMode="auto">
          <a:xfrm>
            <a:off x="3019425" y="3603640"/>
            <a:ext cx="1143000" cy="1116230"/>
          </a:xfrm>
          <a:custGeom>
            <a:avLst/>
            <a:gdLst>
              <a:gd name="connsiteX0" fmla="*/ 0 w 1143000"/>
              <a:gd name="connsiteY0" fmla="*/ 0 h 1116230"/>
              <a:gd name="connsiteX1" fmla="*/ 219075 w 1143000"/>
              <a:gd name="connsiteY1" fmla="*/ 304800 h 1116230"/>
              <a:gd name="connsiteX2" fmla="*/ 247650 w 1143000"/>
              <a:gd name="connsiteY2" fmla="*/ 1019175 h 1116230"/>
              <a:gd name="connsiteX3" fmla="*/ 1143000 w 1143000"/>
              <a:gd name="connsiteY3" fmla="*/ 1090612 h 1116230"/>
            </a:gdLst>
            <a:ahLst/>
            <a:cxnLst>
              <a:cxn ang="0">
                <a:pos x="connsiteX0" y="connsiteY0"/>
              </a:cxn>
              <a:cxn ang="0">
                <a:pos x="connsiteX1" y="connsiteY1"/>
              </a:cxn>
              <a:cxn ang="0">
                <a:pos x="connsiteX2" y="connsiteY2"/>
              </a:cxn>
              <a:cxn ang="0">
                <a:pos x="connsiteX3" y="connsiteY3"/>
              </a:cxn>
            </a:cxnLst>
            <a:rect l="l" t="t" r="r" b="b"/>
            <a:pathLst>
              <a:path w="1143000" h="1116230">
                <a:moveTo>
                  <a:pt x="0" y="0"/>
                </a:moveTo>
                <a:cubicBezTo>
                  <a:pt x="88900" y="67469"/>
                  <a:pt x="177800" y="134938"/>
                  <a:pt x="219075" y="304800"/>
                </a:cubicBezTo>
                <a:cubicBezTo>
                  <a:pt x="260350" y="474662"/>
                  <a:pt x="93663" y="888206"/>
                  <a:pt x="247650" y="1019175"/>
                </a:cubicBezTo>
                <a:cubicBezTo>
                  <a:pt x="401637" y="1150144"/>
                  <a:pt x="772318" y="1120378"/>
                  <a:pt x="1143000" y="1090612"/>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457" name="Freeform: Shape 456">
            <a:extLst>
              <a:ext uri="{FF2B5EF4-FFF2-40B4-BE49-F238E27FC236}">
                <a16:creationId xmlns:a16="http://schemas.microsoft.com/office/drawing/2014/main" id="{32C9C79E-55D3-41A5-AB59-E99EFD8957AA}"/>
              </a:ext>
            </a:extLst>
          </p:cNvPr>
          <p:cNvSpPr/>
          <p:nvPr/>
        </p:nvSpPr>
        <p:spPr bwMode="auto">
          <a:xfrm>
            <a:off x="1762125" y="2488410"/>
            <a:ext cx="1009650" cy="1105705"/>
          </a:xfrm>
          <a:custGeom>
            <a:avLst/>
            <a:gdLst>
              <a:gd name="connsiteX0" fmla="*/ 0 w 1009650"/>
              <a:gd name="connsiteY0" fmla="*/ 77005 h 1105705"/>
              <a:gd name="connsiteX1" fmla="*/ 204788 w 1009650"/>
              <a:gd name="connsiteY1" fmla="*/ 81767 h 1105705"/>
              <a:gd name="connsiteX2" fmla="*/ 314325 w 1009650"/>
              <a:gd name="connsiteY2" fmla="*/ 915205 h 1105705"/>
              <a:gd name="connsiteX3" fmla="*/ 1009650 w 1009650"/>
              <a:gd name="connsiteY3" fmla="*/ 1105705 h 1105705"/>
            </a:gdLst>
            <a:ahLst/>
            <a:cxnLst>
              <a:cxn ang="0">
                <a:pos x="connsiteX0" y="connsiteY0"/>
              </a:cxn>
              <a:cxn ang="0">
                <a:pos x="connsiteX1" y="connsiteY1"/>
              </a:cxn>
              <a:cxn ang="0">
                <a:pos x="connsiteX2" y="connsiteY2"/>
              </a:cxn>
              <a:cxn ang="0">
                <a:pos x="connsiteX3" y="connsiteY3"/>
              </a:cxn>
            </a:cxnLst>
            <a:rect l="l" t="t" r="r" b="b"/>
            <a:pathLst>
              <a:path w="1009650" h="1105705">
                <a:moveTo>
                  <a:pt x="0" y="77005"/>
                </a:moveTo>
                <a:cubicBezTo>
                  <a:pt x="76200" y="9536"/>
                  <a:pt x="152400" y="-57933"/>
                  <a:pt x="204788" y="81767"/>
                </a:cubicBezTo>
                <a:cubicBezTo>
                  <a:pt x="257176" y="221467"/>
                  <a:pt x="180181" y="744549"/>
                  <a:pt x="314325" y="915205"/>
                </a:cubicBezTo>
                <a:cubicBezTo>
                  <a:pt x="448469" y="1085861"/>
                  <a:pt x="729059" y="1095783"/>
                  <a:pt x="1009650" y="1105705"/>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458" name="Freeform: Shape 457">
            <a:extLst>
              <a:ext uri="{FF2B5EF4-FFF2-40B4-BE49-F238E27FC236}">
                <a16:creationId xmlns:a16="http://schemas.microsoft.com/office/drawing/2014/main" id="{D3010A53-D7D0-499B-B2B3-D327204CCD48}"/>
              </a:ext>
            </a:extLst>
          </p:cNvPr>
          <p:cNvSpPr/>
          <p:nvPr/>
        </p:nvSpPr>
        <p:spPr bwMode="auto">
          <a:xfrm>
            <a:off x="1785938" y="3584590"/>
            <a:ext cx="747712" cy="14287"/>
          </a:xfrm>
          <a:custGeom>
            <a:avLst/>
            <a:gdLst>
              <a:gd name="connsiteX0" fmla="*/ 0 w 747712"/>
              <a:gd name="connsiteY0" fmla="*/ 14287 h 14287"/>
              <a:gd name="connsiteX1" fmla="*/ 747712 w 747712"/>
              <a:gd name="connsiteY1" fmla="*/ 0 h 14287"/>
            </a:gdLst>
            <a:ahLst/>
            <a:cxnLst>
              <a:cxn ang="0">
                <a:pos x="connsiteX0" y="connsiteY0"/>
              </a:cxn>
              <a:cxn ang="0">
                <a:pos x="connsiteX1" y="connsiteY1"/>
              </a:cxn>
            </a:cxnLst>
            <a:rect l="l" t="t" r="r" b="b"/>
            <a:pathLst>
              <a:path w="747712" h="14287">
                <a:moveTo>
                  <a:pt x="0" y="14287"/>
                </a:moveTo>
                <a:lnTo>
                  <a:pt x="747712" y="0"/>
                </a:ln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467" name="Freeform: Shape 466">
            <a:extLst>
              <a:ext uri="{FF2B5EF4-FFF2-40B4-BE49-F238E27FC236}">
                <a16:creationId xmlns:a16="http://schemas.microsoft.com/office/drawing/2014/main" id="{B760F1E8-85EC-4228-BE50-335FA8473D87}"/>
              </a:ext>
            </a:extLst>
          </p:cNvPr>
          <p:cNvSpPr/>
          <p:nvPr/>
        </p:nvSpPr>
        <p:spPr bwMode="auto">
          <a:xfrm>
            <a:off x="1790700" y="3595702"/>
            <a:ext cx="974725" cy="553578"/>
          </a:xfrm>
          <a:custGeom>
            <a:avLst/>
            <a:gdLst>
              <a:gd name="connsiteX0" fmla="*/ 0 w 974725"/>
              <a:gd name="connsiteY0" fmla="*/ 523875 h 553578"/>
              <a:gd name="connsiteX1" fmla="*/ 514350 w 974725"/>
              <a:gd name="connsiteY1" fmla="*/ 517525 h 553578"/>
              <a:gd name="connsiteX2" fmla="*/ 606425 w 974725"/>
              <a:gd name="connsiteY2" fmla="*/ 165100 h 553578"/>
              <a:gd name="connsiteX3" fmla="*/ 974725 w 974725"/>
              <a:gd name="connsiteY3" fmla="*/ 0 h 553578"/>
            </a:gdLst>
            <a:ahLst/>
            <a:cxnLst>
              <a:cxn ang="0">
                <a:pos x="connsiteX0" y="connsiteY0"/>
              </a:cxn>
              <a:cxn ang="0">
                <a:pos x="connsiteX1" y="connsiteY1"/>
              </a:cxn>
              <a:cxn ang="0">
                <a:pos x="connsiteX2" y="connsiteY2"/>
              </a:cxn>
              <a:cxn ang="0">
                <a:pos x="connsiteX3" y="connsiteY3"/>
              </a:cxn>
            </a:cxnLst>
            <a:rect l="l" t="t" r="r" b="b"/>
            <a:pathLst>
              <a:path w="974725" h="553578">
                <a:moveTo>
                  <a:pt x="0" y="523875"/>
                </a:moveTo>
                <a:cubicBezTo>
                  <a:pt x="206639" y="550598"/>
                  <a:pt x="413279" y="577321"/>
                  <a:pt x="514350" y="517525"/>
                </a:cubicBezTo>
                <a:cubicBezTo>
                  <a:pt x="615421" y="457729"/>
                  <a:pt x="529696" y="251354"/>
                  <a:pt x="606425" y="165100"/>
                </a:cubicBezTo>
                <a:cubicBezTo>
                  <a:pt x="683154" y="78846"/>
                  <a:pt x="828939" y="39423"/>
                  <a:pt x="974725"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p>
        </p:txBody>
      </p:sp>
      <p:sp>
        <p:nvSpPr>
          <p:cNvPr id="468" name="Freeform: Shape 467">
            <a:extLst>
              <a:ext uri="{FF2B5EF4-FFF2-40B4-BE49-F238E27FC236}">
                <a16:creationId xmlns:a16="http://schemas.microsoft.com/office/drawing/2014/main" id="{E426245A-38FE-4D3B-9FE8-A449E01E3620}"/>
              </a:ext>
            </a:extLst>
          </p:cNvPr>
          <p:cNvSpPr/>
          <p:nvPr/>
        </p:nvSpPr>
        <p:spPr bwMode="auto">
          <a:xfrm>
            <a:off x="1787525" y="3598877"/>
            <a:ext cx="968375" cy="1124430"/>
          </a:xfrm>
          <a:custGeom>
            <a:avLst/>
            <a:gdLst>
              <a:gd name="connsiteX0" fmla="*/ 0 w 968375"/>
              <a:gd name="connsiteY0" fmla="*/ 1082675 h 1124430"/>
              <a:gd name="connsiteX1" fmla="*/ 514350 w 968375"/>
              <a:gd name="connsiteY1" fmla="*/ 1054100 h 1124430"/>
              <a:gd name="connsiteX2" fmla="*/ 765175 w 968375"/>
              <a:gd name="connsiteY2" fmla="*/ 428625 h 1124430"/>
              <a:gd name="connsiteX3" fmla="*/ 968375 w 968375"/>
              <a:gd name="connsiteY3" fmla="*/ 0 h 1124430"/>
            </a:gdLst>
            <a:ahLst/>
            <a:cxnLst>
              <a:cxn ang="0">
                <a:pos x="connsiteX0" y="connsiteY0"/>
              </a:cxn>
              <a:cxn ang="0">
                <a:pos x="connsiteX1" y="connsiteY1"/>
              </a:cxn>
              <a:cxn ang="0">
                <a:pos x="connsiteX2" y="connsiteY2"/>
              </a:cxn>
              <a:cxn ang="0">
                <a:pos x="connsiteX3" y="connsiteY3"/>
              </a:cxn>
            </a:cxnLst>
            <a:rect l="l" t="t" r="r" b="b"/>
            <a:pathLst>
              <a:path w="968375" h="1124430">
                <a:moveTo>
                  <a:pt x="0" y="1082675"/>
                </a:moveTo>
                <a:cubicBezTo>
                  <a:pt x="193410" y="1122891"/>
                  <a:pt x="386821" y="1163108"/>
                  <a:pt x="514350" y="1054100"/>
                </a:cubicBezTo>
                <a:cubicBezTo>
                  <a:pt x="641879" y="945092"/>
                  <a:pt x="689504" y="604308"/>
                  <a:pt x="765175" y="428625"/>
                </a:cubicBezTo>
                <a:cubicBezTo>
                  <a:pt x="840846" y="252942"/>
                  <a:pt x="904610" y="126471"/>
                  <a:pt x="968375" y="0"/>
                </a:cubicBezTo>
              </a:path>
            </a:pathLst>
          </a:cu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endParaRPr>
          </a:p>
        </p:txBody>
      </p:sp>
      <p:sp>
        <p:nvSpPr>
          <p:cNvPr id="163" name="Bulle narrative : rectangle 170">
            <a:extLst>
              <a:ext uri="{FF2B5EF4-FFF2-40B4-BE49-F238E27FC236}">
                <a16:creationId xmlns:a16="http://schemas.microsoft.com/office/drawing/2014/main" id="{CC82A21D-1C11-4817-B488-BCAF85B2616E}"/>
              </a:ext>
            </a:extLst>
          </p:cNvPr>
          <p:cNvSpPr/>
          <p:nvPr/>
        </p:nvSpPr>
        <p:spPr bwMode="auto">
          <a:xfrm>
            <a:off x="6651334" y="3769755"/>
            <a:ext cx="2251120" cy="765564"/>
          </a:xfrm>
          <a:prstGeom prst="wedgeRectCallout">
            <a:avLst>
              <a:gd name="adj1" fmla="val -25512"/>
              <a:gd name="adj2" fmla="val -82512"/>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t>“</a:t>
            </a:r>
            <a:r>
              <a:rPr lang="en-US" sz="900" b="1">
                <a:solidFill>
                  <a:srgbClr val="009DB0"/>
                </a:solidFill>
              </a:rPr>
              <a:t>Reporting</a:t>
            </a:r>
            <a:r>
              <a:rPr lang="en-US" sz="900"/>
              <a:t> and </a:t>
            </a:r>
            <a:r>
              <a:rPr lang="en-US" sz="900" b="1">
                <a:solidFill>
                  <a:srgbClr val="009DB0"/>
                </a:solidFill>
              </a:rPr>
              <a:t>alerting</a:t>
            </a:r>
            <a:r>
              <a:rPr lang="en-US" sz="900" b="1">
                <a:solidFill>
                  <a:schemeClr val="tx2"/>
                </a:solidFill>
              </a:rPr>
              <a:t> </a:t>
            </a:r>
            <a:r>
              <a:rPr lang="en-US" sz="900" b="1">
                <a:solidFill>
                  <a:srgbClr val="009DB0"/>
                </a:solidFill>
              </a:rPr>
              <a:t>systems</a:t>
            </a:r>
            <a:r>
              <a:rPr lang="en-US" sz="900" b="1">
                <a:solidFill>
                  <a:schemeClr val="tx2"/>
                </a:solidFill>
              </a:rPr>
              <a:t> </a:t>
            </a:r>
            <a:r>
              <a:rPr lang="en-US" sz="900"/>
              <a:t>on major </a:t>
            </a:r>
            <a:r>
              <a:rPr lang="en-US" sz="900" err="1"/>
              <a:t>mouvements</a:t>
            </a:r>
            <a:r>
              <a:rPr lang="en-US" sz="900"/>
              <a:t> related to changes in assets are two </a:t>
            </a:r>
            <a:r>
              <a:rPr lang="en-US" sz="900" b="1">
                <a:solidFill>
                  <a:srgbClr val="009DB0"/>
                </a:solidFill>
              </a:rPr>
              <a:t>key</a:t>
            </a:r>
            <a:r>
              <a:rPr lang="en-US" sz="900" b="1">
                <a:solidFill>
                  <a:schemeClr val="tx2"/>
                </a:solidFill>
              </a:rPr>
              <a:t> </a:t>
            </a:r>
            <a:r>
              <a:rPr lang="en-US" sz="900" b="1">
                <a:solidFill>
                  <a:srgbClr val="009DB0"/>
                </a:solidFill>
              </a:rPr>
              <a:t>client's</a:t>
            </a:r>
            <a:r>
              <a:rPr lang="en-US" sz="900" b="1">
                <a:solidFill>
                  <a:schemeClr val="tx2"/>
                </a:solidFill>
              </a:rPr>
              <a:t> </a:t>
            </a:r>
            <a:r>
              <a:rPr lang="en-US" sz="900" b="1">
                <a:solidFill>
                  <a:srgbClr val="009DB0"/>
                </a:solidFill>
              </a:rPr>
              <a:t>expectations</a:t>
            </a:r>
            <a:r>
              <a:rPr lang="en-US" sz="900"/>
              <a:t>”</a:t>
            </a:r>
          </a:p>
          <a:p>
            <a:pPr marL="0" marR="0" indent="0" algn="ctr" defTabSz="914400" eaLnBrk="1" latinLnBrk="0" hangingPunct="1">
              <a:lnSpc>
                <a:spcPct val="100000"/>
              </a:lnSpc>
              <a:buClrTx/>
              <a:buSzTx/>
              <a:buFontTx/>
              <a:buNone/>
              <a:tabLst/>
            </a:pPr>
            <a:r>
              <a:rPr lang="en-US" sz="900" i="1"/>
              <a:t>Expert, </a:t>
            </a:r>
            <a:r>
              <a:rPr lang="en-US" sz="900" i="1" err="1"/>
              <a:t>Patrimoffice</a:t>
            </a:r>
            <a:r>
              <a:rPr lang="en-US" sz="900" i="1"/>
              <a:t> </a:t>
            </a:r>
          </a:p>
        </p:txBody>
      </p:sp>
      <p:sp>
        <p:nvSpPr>
          <p:cNvPr id="164" name="Bulle narrative : rectangle 170">
            <a:extLst>
              <a:ext uri="{FF2B5EF4-FFF2-40B4-BE49-F238E27FC236}">
                <a16:creationId xmlns:a16="http://schemas.microsoft.com/office/drawing/2014/main" id="{D629374F-AF72-45A4-A94B-F30515FE007F}"/>
              </a:ext>
            </a:extLst>
          </p:cNvPr>
          <p:cNvSpPr/>
          <p:nvPr/>
        </p:nvSpPr>
        <p:spPr bwMode="auto">
          <a:xfrm>
            <a:off x="1084031" y="4930014"/>
            <a:ext cx="1928739" cy="677722"/>
          </a:xfrm>
          <a:prstGeom prst="wedgeRectCallout">
            <a:avLst>
              <a:gd name="adj1" fmla="val -18997"/>
              <a:gd name="adj2" fmla="val -58332"/>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t>“ </a:t>
            </a:r>
            <a:r>
              <a:rPr lang="en-US" sz="900" b="1">
                <a:solidFill>
                  <a:srgbClr val="009DB0"/>
                </a:solidFill>
              </a:rPr>
              <a:t>Online</a:t>
            </a:r>
            <a:r>
              <a:rPr lang="en-US" sz="900" b="1">
                <a:solidFill>
                  <a:schemeClr val="tx2"/>
                </a:solidFill>
              </a:rPr>
              <a:t> </a:t>
            </a:r>
            <a:r>
              <a:rPr lang="en-US" sz="900" b="1">
                <a:solidFill>
                  <a:srgbClr val="009DB0"/>
                </a:solidFill>
              </a:rPr>
              <a:t>leads</a:t>
            </a:r>
            <a:r>
              <a:rPr lang="en-US" sz="900" b="1">
                <a:solidFill>
                  <a:schemeClr val="tx2"/>
                </a:solidFill>
              </a:rPr>
              <a:t> </a:t>
            </a:r>
            <a:r>
              <a:rPr lang="en-US" sz="900"/>
              <a:t>represent a very </a:t>
            </a:r>
            <a:r>
              <a:rPr lang="en-US" sz="900" b="1">
                <a:solidFill>
                  <a:srgbClr val="009DB0"/>
                </a:solidFill>
              </a:rPr>
              <a:t>small</a:t>
            </a:r>
            <a:r>
              <a:rPr lang="en-US" sz="900" b="1">
                <a:solidFill>
                  <a:schemeClr val="tx2"/>
                </a:solidFill>
              </a:rPr>
              <a:t> </a:t>
            </a:r>
            <a:r>
              <a:rPr lang="en-US" sz="900" b="1">
                <a:solidFill>
                  <a:srgbClr val="009DB0"/>
                </a:solidFill>
              </a:rPr>
              <a:t>minority</a:t>
            </a:r>
            <a:r>
              <a:rPr lang="en-US" sz="900" b="1">
                <a:solidFill>
                  <a:schemeClr val="tx2"/>
                </a:solidFill>
              </a:rPr>
              <a:t> </a:t>
            </a:r>
            <a:r>
              <a:rPr lang="en-US" sz="900"/>
              <a:t>of </a:t>
            </a:r>
            <a:r>
              <a:rPr lang="en-US" sz="900" b="1">
                <a:solidFill>
                  <a:srgbClr val="009DB0"/>
                </a:solidFill>
              </a:rPr>
              <a:t>CGPs</a:t>
            </a:r>
            <a:r>
              <a:rPr lang="en-US" sz="900" b="1">
                <a:solidFill>
                  <a:schemeClr val="tx2"/>
                </a:solidFill>
              </a:rPr>
              <a:t> </a:t>
            </a:r>
            <a:r>
              <a:rPr lang="en-US" sz="900" b="1">
                <a:solidFill>
                  <a:srgbClr val="009DB0"/>
                </a:solidFill>
              </a:rPr>
              <a:t>acquisitions</a:t>
            </a:r>
            <a:r>
              <a:rPr lang="en-US" sz="900"/>
              <a:t>”</a:t>
            </a:r>
            <a:endParaRPr kumimoji="0" lang="en-US" sz="900" i="0" u="none" strike="noStrike" cap="none" normalizeH="0" baseline="0">
              <a:ln>
                <a:noFill/>
              </a:ln>
              <a:solidFill>
                <a:schemeClr val="tx1"/>
              </a:solidFill>
              <a:effectLst/>
            </a:endParaRPr>
          </a:p>
          <a:p>
            <a:pPr marL="0" marR="0" indent="0" algn="ctr" defTabSz="914400" eaLnBrk="1" latinLnBrk="0" hangingPunct="1">
              <a:lnSpc>
                <a:spcPct val="100000"/>
              </a:lnSpc>
              <a:buClrTx/>
              <a:buSzTx/>
              <a:buFontTx/>
              <a:buNone/>
              <a:tabLst/>
            </a:pPr>
            <a:r>
              <a:rPr lang="en-US" sz="900" i="1"/>
              <a:t>Expert, </a:t>
            </a:r>
            <a:r>
              <a:rPr lang="en-US" sz="900" i="1" err="1"/>
              <a:t>Patrimoffice</a:t>
            </a:r>
            <a:r>
              <a:rPr lang="en-US" sz="900" i="1"/>
              <a:t> </a:t>
            </a:r>
          </a:p>
        </p:txBody>
      </p:sp>
      <p:grpSp>
        <p:nvGrpSpPr>
          <p:cNvPr id="528" name="Group 527">
            <a:extLst>
              <a:ext uri="{FF2B5EF4-FFF2-40B4-BE49-F238E27FC236}">
                <a16:creationId xmlns:a16="http://schemas.microsoft.com/office/drawing/2014/main" id="{B48EA1C7-BC00-4142-9131-1D41A640CF49}"/>
              </a:ext>
            </a:extLst>
          </p:cNvPr>
          <p:cNvGrpSpPr/>
          <p:nvPr/>
        </p:nvGrpSpPr>
        <p:grpSpPr>
          <a:xfrm>
            <a:off x="893479" y="5978744"/>
            <a:ext cx="8914979" cy="244801"/>
            <a:chOff x="931703" y="6065180"/>
            <a:chExt cx="8914979" cy="244801"/>
          </a:xfrm>
        </p:grpSpPr>
        <p:sp>
          <p:nvSpPr>
            <p:cNvPr id="182" name="Rectangle 181">
              <a:extLst>
                <a:ext uri="{FF2B5EF4-FFF2-40B4-BE49-F238E27FC236}">
                  <a16:creationId xmlns:a16="http://schemas.microsoft.com/office/drawing/2014/main" id="{E4C15EC4-131E-4E35-839F-6AAA43D7280C}"/>
                </a:ext>
              </a:extLst>
            </p:cNvPr>
            <p:cNvSpPr/>
            <p:nvPr/>
          </p:nvSpPr>
          <p:spPr bwMode="auto">
            <a:xfrm>
              <a:off x="931703" y="6065180"/>
              <a:ext cx="8914979" cy="244801"/>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nvGrpSpPr>
            <p:cNvPr id="184" name="Groupe 117">
              <a:extLst>
                <a:ext uri="{FF2B5EF4-FFF2-40B4-BE49-F238E27FC236}">
                  <a16:creationId xmlns:a16="http://schemas.microsoft.com/office/drawing/2014/main" id="{921E9F4C-A17A-4174-BFA7-3F04DC63D356}"/>
                </a:ext>
              </a:extLst>
            </p:cNvPr>
            <p:cNvGrpSpPr/>
            <p:nvPr/>
          </p:nvGrpSpPr>
          <p:grpSpPr>
            <a:xfrm>
              <a:off x="1540447" y="6091752"/>
              <a:ext cx="195013" cy="199243"/>
              <a:chOff x="7152543" y="1112020"/>
              <a:chExt cx="275056" cy="281022"/>
            </a:xfrm>
          </p:grpSpPr>
          <p:sp>
            <p:nvSpPr>
              <p:cNvPr id="185" name="Ellipse 118">
                <a:extLst>
                  <a:ext uri="{FF2B5EF4-FFF2-40B4-BE49-F238E27FC236}">
                    <a16:creationId xmlns:a16="http://schemas.microsoft.com/office/drawing/2014/main" id="{1D8365DB-144B-42F5-B026-12507B5D229F}"/>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2" name="Arc partiel 119">
                <a:extLst>
                  <a:ext uri="{FF2B5EF4-FFF2-40B4-BE49-F238E27FC236}">
                    <a16:creationId xmlns:a16="http://schemas.microsoft.com/office/drawing/2014/main" id="{2CF57C5E-FDAB-4CF7-A89D-45F866CFF4F3}"/>
                  </a:ext>
                </a:extLst>
              </p:cNvPr>
              <p:cNvSpPr/>
              <p:nvPr/>
            </p:nvSpPr>
            <p:spPr bwMode="auto">
              <a:xfrm>
                <a:off x="7152543" y="1117986"/>
                <a:ext cx="275056" cy="275056"/>
              </a:xfrm>
              <a:prstGeom prst="pie">
                <a:avLst>
                  <a:gd name="adj1" fmla="val 16304922"/>
                  <a:gd name="adj2" fmla="val 8540261"/>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93" name="Groupe 120">
              <a:extLst>
                <a:ext uri="{FF2B5EF4-FFF2-40B4-BE49-F238E27FC236}">
                  <a16:creationId xmlns:a16="http://schemas.microsoft.com/office/drawing/2014/main" id="{E62D7D53-83F5-4626-8BF3-2BF833F771D4}"/>
                </a:ext>
              </a:extLst>
            </p:cNvPr>
            <p:cNvGrpSpPr/>
            <p:nvPr/>
          </p:nvGrpSpPr>
          <p:grpSpPr>
            <a:xfrm>
              <a:off x="2902532" y="6091752"/>
              <a:ext cx="195013" cy="199243"/>
              <a:chOff x="7152543" y="1112020"/>
              <a:chExt cx="275056" cy="281022"/>
            </a:xfrm>
          </p:grpSpPr>
          <p:sp>
            <p:nvSpPr>
              <p:cNvPr id="194" name="Ellipse 121">
                <a:extLst>
                  <a:ext uri="{FF2B5EF4-FFF2-40B4-BE49-F238E27FC236}">
                    <a16:creationId xmlns:a16="http://schemas.microsoft.com/office/drawing/2014/main" id="{FAC34DD6-9F80-4787-8919-CDDEA5827E4F}"/>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5" name="Arc partiel 122">
                <a:extLst>
                  <a:ext uri="{FF2B5EF4-FFF2-40B4-BE49-F238E27FC236}">
                    <a16:creationId xmlns:a16="http://schemas.microsoft.com/office/drawing/2014/main" id="{50B79FCE-8388-4CF0-8F74-EBDA142DDCA2}"/>
                  </a:ext>
                </a:extLst>
              </p:cNvPr>
              <p:cNvSpPr/>
              <p:nvPr/>
            </p:nvSpPr>
            <p:spPr bwMode="auto">
              <a:xfrm>
                <a:off x="7152543" y="1117986"/>
                <a:ext cx="275056" cy="275056"/>
              </a:xfrm>
              <a:prstGeom prst="pie">
                <a:avLst>
                  <a:gd name="adj1" fmla="val 16199618"/>
                  <a:gd name="adj2" fmla="val 8444774"/>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96" name="Groupe 126">
              <a:extLst>
                <a:ext uri="{FF2B5EF4-FFF2-40B4-BE49-F238E27FC236}">
                  <a16:creationId xmlns:a16="http://schemas.microsoft.com/office/drawing/2014/main" id="{0469084E-4B3E-47D7-921F-4AA53C989132}"/>
                </a:ext>
              </a:extLst>
            </p:cNvPr>
            <p:cNvGrpSpPr/>
            <p:nvPr/>
          </p:nvGrpSpPr>
          <p:grpSpPr>
            <a:xfrm>
              <a:off x="4166588" y="6091752"/>
              <a:ext cx="195013" cy="199243"/>
              <a:chOff x="7152543" y="1112020"/>
              <a:chExt cx="275056" cy="281022"/>
            </a:xfrm>
          </p:grpSpPr>
          <p:sp>
            <p:nvSpPr>
              <p:cNvPr id="197" name="Ellipse 127">
                <a:extLst>
                  <a:ext uri="{FF2B5EF4-FFF2-40B4-BE49-F238E27FC236}">
                    <a16:creationId xmlns:a16="http://schemas.microsoft.com/office/drawing/2014/main" id="{A06C1D55-9213-4CE2-A928-873928260DB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8" name="Arc partiel 128">
                <a:extLst>
                  <a:ext uri="{FF2B5EF4-FFF2-40B4-BE49-F238E27FC236}">
                    <a16:creationId xmlns:a16="http://schemas.microsoft.com/office/drawing/2014/main" id="{80F37FDB-2F18-43AF-8B7C-A1D324769B62}"/>
                  </a:ext>
                </a:extLst>
              </p:cNvPr>
              <p:cNvSpPr/>
              <p:nvPr/>
            </p:nvSpPr>
            <p:spPr bwMode="auto">
              <a:xfrm>
                <a:off x="7152543" y="1117986"/>
                <a:ext cx="275056" cy="275056"/>
              </a:xfrm>
              <a:prstGeom prst="pie">
                <a:avLst>
                  <a:gd name="adj1" fmla="val 16106425"/>
                  <a:gd name="adj2" fmla="val 12427111"/>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99" name="Groupe 129">
              <a:extLst>
                <a:ext uri="{FF2B5EF4-FFF2-40B4-BE49-F238E27FC236}">
                  <a16:creationId xmlns:a16="http://schemas.microsoft.com/office/drawing/2014/main" id="{32F3DFF9-FF72-424F-BBE1-E600EA6F8871}"/>
                </a:ext>
              </a:extLst>
            </p:cNvPr>
            <p:cNvGrpSpPr/>
            <p:nvPr/>
          </p:nvGrpSpPr>
          <p:grpSpPr>
            <a:xfrm>
              <a:off x="5240528" y="6091752"/>
              <a:ext cx="195013" cy="199243"/>
              <a:chOff x="7152543" y="1112020"/>
              <a:chExt cx="275056" cy="281022"/>
            </a:xfrm>
          </p:grpSpPr>
          <p:sp>
            <p:nvSpPr>
              <p:cNvPr id="201" name="Ellipse 130">
                <a:extLst>
                  <a:ext uri="{FF2B5EF4-FFF2-40B4-BE49-F238E27FC236}">
                    <a16:creationId xmlns:a16="http://schemas.microsoft.com/office/drawing/2014/main" id="{AF2601FC-7B5F-4FCB-A8F1-EFC5391CE350}"/>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07" name="Arc partiel 131">
                <a:extLst>
                  <a:ext uri="{FF2B5EF4-FFF2-40B4-BE49-F238E27FC236}">
                    <a16:creationId xmlns:a16="http://schemas.microsoft.com/office/drawing/2014/main" id="{96FE228D-4FE0-4C6D-B9CD-A7AECA5BCA47}"/>
                  </a:ext>
                </a:extLst>
              </p:cNvPr>
              <p:cNvSpPr/>
              <p:nvPr/>
            </p:nvSpPr>
            <p:spPr bwMode="auto">
              <a:xfrm>
                <a:off x="7152543" y="1117986"/>
                <a:ext cx="275056" cy="275056"/>
              </a:xfrm>
              <a:prstGeom prst="pie">
                <a:avLst>
                  <a:gd name="adj1" fmla="val 16276519"/>
                  <a:gd name="adj2" fmla="val 5226587"/>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09" name="Groupe 129">
              <a:extLst>
                <a:ext uri="{FF2B5EF4-FFF2-40B4-BE49-F238E27FC236}">
                  <a16:creationId xmlns:a16="http://schemas.microsoft.com/office/drawing/2014/main" id="{32DAAC8C-CA4E-4FD9-B84B-9414FC3A4AAE}"/>
                </a:ext>
              </a:extLst>
            </p:cNvPr>
            <p:cNvGrpSpPr/>
            <p:nvPr/>
          </p:nvGrpSpPr>
          <p:grpSpPr>
            <a:xfrm>
              <a:off x="6767548" y="6091752"/>
              <a:ext cx="195013" cy="199243"/>
              <a:chOff x="7152543" y="1112020"/>
              <a:chExt cx="275056" cy="281022"/>
            </a:xfrm>
          </p:grpSpPr>
          <p:sp>
            <p:nvSpPr>
              <p:cNvPr id="211" name="Ellipse 130">
                <a:extLst>
                  <a:ext uri="{FF2B5EF4-FFF2-40B4-BE49-F238E27FC236}">
                    <a16:creationId xmlns:a16="http://schemas.microsoft.com/office/drawing/2014/main" id="{FE58389A-AD29-42DB-81CC-8D86A7022B3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12" name="Arc partiel 131">
                <a:extLst>
                  <a:ext uri="{FF2B5EF4-FFF2-40B4-BE49-F238E27FC236}">
                    <a16:creationId xmlns:a16="http://schemas.microsoft.com/office/drawing/2014/main" id="{D9B4120B-C931-4C62-B355-D347D59A501C}"/>
                  </a:ext>
                </a:extLst>
              </p:cNvPr>
              <p:cNvSpPr/>
              <p:nvPr/>
            </p:nvSpPr>
            <p:spPr bwMode="auto">
              <a:xfrm>
                <a:off x="7152543" y="1117986"/>
                <a:ext cx="275056" cy="275056"/>
              </a:xfrm>
              <a:prstGeom prst="pie">
                <a:avLst>
                  <a:gd name="adj1" fmla="val 16129470"/>
                  <a:gd name="adj2" fmla="val 1187911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13" name="Groupe 129">
              <a:extLst>
                <a:ext uri="{FF2B5EF4-FFF2-40B4-BE49-F238E27FC236}">
                  <a16:creationId xmlns:a16="http://schemas.microsoft.com/office/drawing/2014/main" id="{EFB2D326-C915-43E1-B3CF-F97A8E1DA071}"/>
                </a:ext>
              </a:extLst>
            </p:cNvPr>
            <p:cNvGrpSpPr/>
            <p:nvPr/>
          </p:nvGrpSpPr>
          <p:grpSpPr>
            <a:xfrm>
              <a:off x="8006454" y="6091752"/>
              <a:ext cx="195013" cy="199243"/>
              <a:chOff x="7152543" y="1112020"/>
              <a:chExt cx="275056" cy="281022"/>
            </a:xfrm>
          </p:grpSpPr>
          <p:sp>
            <p:nvSpPr>
              <p:cNvPr id="214" name="Ellipse 130">
                <a:extLst>
                  <a:ext uri="{FF2B5EF4-FFF2-40B4-BE49-F238E27FC236}">
                    <a16:creationId xmlns:a16="http://schemas.microsoft.com/office/drawing/2014/main" id="{654CC03C-EF59-4EEA-B916-5711B8AB418A}"/>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15" name="Arc partiel 131">
                <a:extLst>
                  <a:ext uri="{FF2B5EF4-FFF2-40B4-BE49-F238E27FC236}">
                    <a16:creationId xmlns:a16="http://schemas.microsoft.com/office/drawing/2014/main" id="{0D1E8202-266A-476D-A293-C94B879BB295}"/>
                  </a:ext>
                </a:extLst>
              </p:cNvPr>
              <p:cNvSpPr/>
              <p:nvPr/>
            </p:nvSpPr>
            <p:spPr bwMode="auto">
              <a:xfrm>
                <a:off x="7152543" y="1117986"/>
                <a:ext cx="275056" cy="275056"/>
              </a:xfrm>
              <a:prstGeom prst="pie">
                <a:avLst>
                  <a:gd name="adj1" fmla="val 16242667"/>
                  <a:gd name="adj2" fmla="val 1220431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16" name="Groupe 129">
              <a:extLst>
                <a:ext uri="{FF2B5EF4-FFF2-40B4-BE49-F238E27FC236}">
                  <a16:creationId xmlns:a16="http://schemas.microsoft.com/office/drawing/2014/main" id="{DB2D166D-16A2-4AD8-B86D-CFCFE148A05F}"/>
                </a:ext>
              </a:extLst>
            </p:cNvPr>
            <p:cNvGrpSpPr/>
            <p:nvPr/>
          </p:nvGrpSpPr>
          <p:grpSpPr>
            <a:xfrm>
              <a:off x="9236034" y="6091752"/>
              <a:ext cx="195013" cy="199243"/>
              <a:chOff x="7152543" y="1112020"/>
              <a:chExt cx="275056" cy="281022"/>
            </a:xfrm>
            <a:noFill/>
          </p:grpSpPr>
          <p:sp>
            <p:nvSpPr>
              <p:cNvPr id="224" name="Ellipse 130">
                <a:extLst>
                  <a:ext uri="{FF2B5EF4-FFF2-40B4-BE49-F238E27FC236}">
                    <a16:creationId xmlns:a16="http://schemas.microsoft.com/office/drawing/2014/main" id="{59CDD506-4C2C-41C4-9FAB-8DE67E129AB7}"/>
                  </a:ext>
                </a:extLst>
              </p:cNvPr>
              <p:cNvSpPr/>
              <p:nvPr/>
            </p:nvSpPr>
            <p:spPr bwMode="auto">
              <a:xfrm>
                <a:off x="7152543" y="1112020"/>
                <a:ext cx="275056" cy="275056"/>
              </a:xfrm>
              <a:prstGeom prst="ellipse">
                <a:avLst/>
              </a:prstGeom>
              <a:grp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25" name="Arc partiel 131">
                <a:extLst>
                  <a:ext uri="{FF2B5EF4-FFF2-40B4-BE49-F238E27FC236}">
                    <a16:creationId xmlns:a16="http://schemas.microsoft.com/office/drawing/2014/main" id="{C90D2D03-E591-4EA0-B5C3-E4F8C3E0149E}"/>
                  </a:ext>
                </a:extLst>
              </p:cNvPr>
              <p:cNvSpPr/>
              <p:nvPr/>
            </p:nvSpPr>
            <p:spPr bwMode="auto">
              <a:xfrm>
                <a:off x="7152543" y="1117986"/>
                <a:ext cx="275056" cy="275056"/>
              </a:xfrm>
              <a:prstGeom prst="pie">
                <a:avLst>
                  <a:gd name="adj1" fmla="val 15979779"/>
                  <a:gd name="adj2" fmla="val 278443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cxnSp>
        <p:nvCxnSpPr>
          <p:cNvPr id="280" name="Straight Connector 279">
            <a:extLst>
              <a:ext uri="{FF2B5EF4-FFF2-40B4-BE49-F238E27FC236}">
                <a16:creationId xmlns:a16="http://schemas.microsoft.com/office/drawing/2014/main" id="{7860CBAA-8842-4339-83B1-5F0B8E9F27D0}"/>
              </a:ext>
            </a:extLst>
          </p:cNvPr>
          <p:cNvCxnSpPr>
            <a:cxnSpLocks/>
          </p:cNvCxnSpPr>
          <p:nvPr/>
        </p:nvCxnSpPr>
        <p:spPr bwMode="auto">
          <a:xfrm>
            <a:off x="1635530" y="6613928"/>
            <a:ext cx="405809" cy="0"/>
          </a:xfrm>
          <a:prstGeom prst="line">
            <a:avLst/>
          </a:prstGeom>
          <a:ln w="19050">
            <a:solidFill>
              <a:srgbClr val="00B05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nvGrpSpPr>
          <p:cNvPr id="281" name="Groupe 192">
            <a:extLst>
              <a:ext uri="{FF2B5EF4-FFF2-40B4-BE49-F238E27FC236}">
                <a16:creationId xmlns:a16="http://schemas.microsoft.com/office/drawing/2014/main" id="{4DB901CB-2890-47AE-B5EE-805C0DDB8533}"/>
              </a:ext>
            </a:extLst>
          </p:cNvPr>
          <p:cNvGrpSpPr/>
          <p:nvPr/>
        </p:nvGrpSpPr>
        <p:grpSpPr>
          <a:xfrm>
            <a:off x="3024691" y="6494776"/>
            <a:ext cx="195013" cy="199243"/>
            <a:chOff x="7152543" y="1112020"/>
            <a:chExt cx="275056" cy="281022"/>
          </a:xfrm>
        </p:grpSpPr>
        <p:sp>
          <p:nvSpPr>
            <p:cNvPr id="282" name="Ellipse 194">
              <a:extLst>
                <a:ext uri="{FF2B5EF4-FFF2-40B4-BE49-F238E27FC236}">
                  <a16:creationId xmlns:a16="http://schemas.microsoft.com/office/drawing/2014/main" id="{5A3BFBBD-B447-4D6A-85F7-E4BCDC015FF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83" name="Arc partiel 195">
              <a:extLst>
                <a:ext uri="{FF2B5EF4-FFF2-40B4-BE49-F238E27FC236}">
                  <a16:creationId xmlns:a16="http://schemas.microsoft.com/office/drawing/2014/main" id="{39611E3B-7DA4-4DF2-916B-6A5ADF81A1B3}"/>
                </a:ext>
              </a:extLst>
            </p:cNvPr>
            <p:cNvSpPr/>
            <p:nvPr/>
          </p:nvSpPr>
          <p:spPr bwMode="auto">
            <a:xfrm>
              <a:off x="7152543" y="1117986"/>
              <a:ext cx="275056" cy="275056"/>
            </a:xfrm>
            <a:prstGeom prst="pie">
              <a:avLst>
                <a:gd name="adj1" fmla="val 16228844"/>
                <a:gd name="adj2" fmla="val 6910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84" name="Groupe 196">
            <a:extLst>
              <a:ext uri="{FF2B5EF4-FFF2-40B4-BE49-F238E27FC236}">
                <a16:creationId xmlns:a16="http://schemas.microsoft.com/office/drawing/2014/main" id="{5CD5B573-2B39-4BFC-805E-195F5FF97E5F}"/>
              </a:ext>
            </a:extLst>
          </p:cNvPr>
          <p:cNvGrpSpPr/>
          <p:nvPr/>
        </p:nvGrpSpPr>
        <p:grpSpPr>
          <a:xfrm>
            <a:off x="3570775" y="6494776"/>
            <a:ext cx="195013" cy="199243"/>
            <a:chOff x="7152543" y="1112020"/>
            <a:chExt cx="275056" cy="281022"/>
          </a:xfrm>
        </p:grpSpPr>
        <p:sp>
          <p:nvSpPr>
            <p:cNvPr id="285" name="Ellipse 197">
              <a:extLst>
                <a:ext uri="{FF2B5EF4-FFF2-40B4-BE49-F238E27FC236}">
                  <a16:creationId xmlns:a16="http://schemas.microsoft.com/office/drawing/2014/main" id="{1F65E7A1-F4F5-46E4-8948-78558854554A}"/>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86" name="Arc partiel 198">
              <a:extLst>
                <a:ext uri="{FF2B5EF4-FFF2-40B4-BE49-F238E27FC236}">
                  <a16:creationId xmlns:a16="http://schemas.microsoft.com/office/drawing/2014/main" id="{4782711F-DF9C-47F7-89D3-1B33CEEAB2C7}"/>
                </a:ext>
              </a:extLst>
            </p:cNvPr>
            <p:cNvSpPr/>
            <p:nvPr/>
          </p:nvSpPr>
          <p:spPr bwMode="auto">
            <a:xfrm>
              <a:off x="7152543" y="1117986"/>
              <a:ext cx="275056" cy="275056"/>
            </a:xfrm>
            <a:prstGeom prst="pie">
              <a:avLst>
                <a:gd name="adj1" fmla="val 16228844"/>
                <a:gd name="adj2" fmla="val 5338882"/>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287" name="Groupe 199">
            <a:extLst>
              <a:ext uri="{FF2B5EF4-FFF2-40B4-BE49-F238E27FC236}">
                <a16:creationId xmlns:a16="http://schemas.microsoft.com/office/drawing/2014/main" id="{EE61D8BF-4CB2-4800-9D84-7A0B63DB4EE8}"/>
              </a:ext>
            </a:extLst>
          </p:cNvPr>
          <p:cNvGrpSpPr/>
          <p:nvPr/>
        </p:nvGrpSpPr>
        <p:grpSpPr>
          <a:xfrm>
            <a:off x="4032932" y="6494776"/>
            <a:ext cx="195013" cy="199243"/>
            <a:chOff x="7152543" y="1112020"/>
            <a:chExt cx="275056" cy="281022"/>
          </a:xfrm>
        </p:grpSpPr>
        <p:sp>
          <p:nvSpPr>
            <p:cNvPr id="288" name="Ellipse 201">
              <a:extLst>
                <a:ext uri="{FF2B5EF4-FFF2-40B4-BE49-F238E27FC236}">
                  <a16:creationId xmlns:a16="http://schemas.microsoft.com/office/drawing/2014/main" id="{2EDD776F-EEF4-4257-9002-3C2B405307ED}"/>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89" name="Arc partiel 202">
              <a:extLst>
                <a:ext uri="{FF2B5EF4-FFF2-40B4-BE49-F238E27FC236}">
                  <a16:creationId xmlns:a16="http://schemas.microsoft.com/office/drawing/2014/main" id="{A0731A32-8920-41C6-B415-5D4C6B62C09F}"/>
                </a:ext>
              </a:extLst>
            </p:cNvPr>
            <p:cNvSpPr/>
            <p:nvPr/>
          </p:nvSpPr>
          <p:spPr bwMode="auto">
            <a:xfrm>
              <a:off x="7152543" y="1117986"/>
              <a:ext cx="275056" cy="275056"/>
            </a:xfrm>
            <a:prstGeom prst="pie">
              <a:avLst>
                <a:gd name="adj1" fmla="val 16228844"/>
                <a:gd name="adj2" fmla="val 10679313"/>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290" name="Connecteur droit avec flèche 37">
            <a:extLst>
              <a:ext uri="{FF2B5EF4-FFF2-40B4-BE49-F238E27FC236}">
                <a16:creationId xmlns:a16="http://schemas.microsoft.com/office/drawing/2014/main" id="{297CE327-68AD-4CF8-B631-BE72ADCE9B9B}"/>
              </a:ext>
            </a:extLst>
          </p:cNvPr>
          <p:cNvCxnSpPr>
            <a:cxnSpLocks/>
          </p:cNvCxnSpPr>
          <p:nvPr/>
        </p:nvCxnSpPr>
        <p:spPr>
          <a:xfrm>
            <a:off x="2967082" y="6453336"/>
            <a:ext cx="1368152" cy="0"/>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291" name="ZoneTexte 39">
            <a:extLst>
              <a:ext uri="{FF2B5EF4-FFF2-40B4-BE49-F238E27FC236}">
                <a16:creationId xmlns:a16="http://schemas.microsoft.com/office/drawing/2014/main" id="{D1E0B643-661B-46FC-A045-9DE27F7F2295}"/>
              </a:ext>
            </a:extLst>
          </p:cNvPr>
          <p:cNvSpPr txBox="1"/>
          <p:nvPr/>
        </p:nvSpPr>
        <p:spPr>
          <a:xfrm>
            <a:off x="3237579" y="6266412"/>
            <a:ext cx="884718" cy="215444"/>
          </a:xfrm>
          <a:prstGeom prst="rect">
            <a:avLst/>
          </a:prstGeom>
          <a:noFill/>
        </p:spPr>
        <p:txBody>
          <a:bodyPr wrap="square" rtlCol="0">
            <a:spAutoFit/>
          </a:bodyPr>
          <a:lstStyle/>
          <a:p>
            <a:r>
              <a:rPr lang="en-US" sz="800"/>
              <a:t>Adequation</a:t>
            </a:r>
          </a:p>
        </p:txBody>
      </p:sp>
      <p:sp>
        <p:nvSpPr>
          <p:cNvPr id="483" name="Rectangle 482">
            <a:extLst>
              <a:ext uri="{FF2B5EF4-FFF2-40B4-BE49-F238E27FC236}">
                <a16:creationId xmlns:a16="http://schemas.microsoft.com/office/drawing/2014/main" id="{D9028887-27B3-4895-8BEF-27718A59666C}"/>
              </a:ext>
            </a:extLst>
          </p:cNvPr>
          <p:cNvSpPr/>
          <p:nvPr/>
        </p:nvSpPr>
        <p:spPr>
          <a:xfrm>
            <a:off x="273653" y="3417176"/>
            <a:ext cx="582358"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Phone call</a:t>
            </a:r>
          </a:p>
        </p:txBody>
      </p:sp>
      <p:sp>
        <p:nvSpPr>
          <p:cNvPr id="484" name="Rectangle 483">
            <a:extLst>
              <a:ext uri="{FF2B5EF4-FFF2-40B4-BE49-F238E27FC236}">
                <a16:creationId xmlns:a16="http://schemas.microsoft.com/office/drawing/2014/main" id="{183D724C-76D9-49C8-94E0-BD16770829FA}"/>
              </a:ext>
            </a:extLst>
          </p:cNvPr>
          <p:cNvSpPr/>
          <p:nvPr/>
        </p:nvSpPr>
        <p:spPr>
          <a:xfrm>
            <a:off x="273653" y="3932139"/>
            <a:ext cx="582358"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Email</a:t>
            </a:r>
          </a:p>
        </p:txBody>
      </p:sp>
      <p:sp>
        <p:nvSpPr>
          <p:cNvPr id="485" name="Rectangle 484">
            <a:extLst>
              <a:ext uri="{FF2B5EF4-FFF2-40B4-BE49-F238E27FC236}">
                <a16:creationId xmlns:a16="http://schemas.microsoft.com/office/drawing/2014/main" id="{71223A09-35F1-41EE-8133-55B1F0933B22}"/>
              </a:ext>
            </a:extLst>
          </p:cNvPr>
          <p:cNvSpPr/>
          <p:nvPr/>
        </p:nvSpPr>
        <p:spPr>
          <a:xfrm>
            <a:off x="273650" y="2387250"/>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Physical meeting</a:t>
            </a:r>
          </a:p>
        </p:txBody>
      </p:sp>
      <p:sp>
        <p:nvSpPr>
          <p:cNvPr id="486" name="Rectangle 485">
            <a:extLst>
              <a:ext uri="{FF2B5EF4-FFF2-40B4-BE49-F238E27FC236}">
                <a16:creationId xmlns:a16="http://schemas.microsoft.com/office/drawing/2014/main" id="{74E2E517-F3E7-49CF-8123-587A00C46719}"/>
              </a:ext>
            </a:extLst>
          </p:cNvPr>
          <p:cNvSpPr/>
          <p:nvPr/>
        </p:nvSpPr>
        <p:spPr>
          <a:xfrm>
            <a:off x="274513" y="4447102"/>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Website</a:t>
            </a:r>
          </a:p>
          <a:p>
            <a:pPr algn="ctr" defTabSz="990546" fontAlgn="auto">
              <a:spcBef>
                <a:spcPts val="0"/>
              </a:spcBef>
              <a:spcAft>
                <a:spcPts val="0"/>
              </a:spcAft>
            </a:pPr>
            <a:r>
              <a:rPr lang="en-US" sz="800" i="1">
                <a:solidFill>
                  <a:schemeClr val="bg1"/>
                </a:solidFill>
                <a:ea typeface="Verdana" panose="020B0604030504040204" pitchFamily="34" charset="0"/>
              </a:rPr>
              <a:t>or app</a:t>
            </a:r>
          </a:p>
        </p:txBody>
      </p:sp>
      <p:sp>
        <p:nvSpPr>
          <p:cNvPr id="487" name="Rectangle 486">
            <a:extLst>
              <a:ext uri="{FF2B5EF4-FFF2-40B4-BE49-F238E27FC236}">
                <a16:creationId xmlns:a16="http://schemas.microsoft.com/office/drawing/2014/main" id="{95E20414-C8BD-45EB-B695-2B0D5F3D783E}"/>
              </a:ext>
            </a:extLst>
          </p:cNvPr>
          <p:cNvSpPr/>
          <p:nvPr/>
        </p:nvSpPr>
        <p:spPr>
          <a:xfrm>
            <a:off x="274513" y="4962065"/>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Social network</a:t>
            </a:r>
          </a:p>
        </p:txBody>
      </p:sp>
      <p:sp>
        <p:nvSpPr>
          <p:cNvPr id="488" name="Rectangle 487">
            <a:extLst>
              <a:ext uri="{FF2B5EF4-FFF2-40B4-BE49-F238E27FC236}">
                <a16:creationId xmlns:a16="http://schemas.microsoft.com/office/drawing/2014/main" id="{4DF5380E-BDF6-4D5A-98F9-545B0E597AAE}"/>
              </a:ext>
            </a:extLst>
          </p:cNvPr>
          <p:cNvSpPr/>
          <p:nvPr/>
        </p:nvSpPr>
        <p:spPr>
          <a:xfrm>
            <a:off x="274513" y="5477030"/>
            <a:ext cx="581051" cy="427673"/>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Chat/</a:t>
            </a:r>
          </a:p>
          <a:p>
            <a:pPr algn="ctr" defTabSz="990546" fontAlgn="auto">
              <a:spcBef>
                <a:spcPts val="0"/>
              </a:spcBef>
              <a:spcAft>
                <a:spcPts val="0"/>
              </a:spcAft>
            </a:pPr>
            <a:r>
              <a:rPr lang="en-US" sz="800" i="1">
                <a:solidFill>
                  <a:schemeClr val="bg1"/>
                </a:solidFill>
                <a:ea typeface="Verdana" panose="020B0604030504040204" pitchFamily="34" charset="0"/>
              </a:rPr>
              <a:t>chatbot</a:t>
            </a:r>
          </a:p>
        </p:txBody>
      </p:sp>
      <p:sp>
        <p:nvSpPr>
          <p:cNvPr id="489" name="Rectangle 488">
            <a:extLst>
              <a:ext uri="{FF2B5EF4-FFF2-40B4-BE49-F238E27FC236}">
                <a16:creationId xmlns:a16="http://schemas.microsoft.com/office/drawing/2014/main" id="{FB199BD4-FC6B-47D9-961C-85ED11432E09}"/>
              </a:ext>
            </a:extLst>
          </p:cNvPr>
          <p:cNvSpPr/>
          <p:nvPr/>
        </p:nvSpPr>
        <p:spPr>
          <a:xfrm>
            <a:off x="58351" y="2222893"/>
            <a:ext cx="811959" cy="153161"/>
          </a:xfrm>
          <a:prstGeom prst="rect">
            <a:avLst/>
          </a:prstGeom>
          <a:noFill/>
          <a:ln w="12700">
            <a:solidFill>
              <a:srgbClr val="009D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Touch points</a:t>
            </a:r>
          </a:p>
        </p:txBody>
      </p:sp>
      <p:sp>
        <p:nvSpPr>
          <p:cNvPr id="490" name="Rectangle 489">
            <a:extLst>
              <a:ext uri="{FF2B5EF4-FFF2-40B4-BE49-F238E27FC236}">
                <a16:creationId xmlns:a16="http://schemas.microsoft.com/office/drawing/2014/main" id="{75B7E416-BBB3-4A88-B527-90D85F650895}"/>
              </a:ext>
            </a:extLst>
          </p:cNvPr>
          <p:cNvSpPr/>
          <p:nvPr/>
        </p:nvSpPr>
        <p:spPr>
          <a:xfrm>
            <a:off x="273650" y="2902213"/>
            <a:ext cx="582360" cy="427673"/>
          </a:xfrm>
          <a:prstGeom prst="rect">
            <a:avLst/>
          </a:prstGeom>
          <a:solidFill>
            <a:srgbClr val="0575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0" numCol="1" spcCol="0" rtlCol="0" fromWordArt="0" anchor="ctr" anchorCtr="0" forceAA="0" compatLnSpc="1">
            <a:prstTxWarp prst="textNoShape">
              <a:avLst/>
            </a:prstTxWarp>
            <a:noAutofit/>
          </a:bodyPr>
          <a:lstStyle/>
          <a:p>
            <a:pPr algn="ctr" defTabSz="990546" fontAlgn="auto">
              <a:spcBef>
                <a:spcPts val="0"/>
              </a:spcBef>
              <a:spcAft>
                <a:spcPts val="0"/>
              </a:spcAft>
            </a:pPr>
            <a:endParaRPr lang="en-US" sz="800" i="1">
              <a:solidFill>
                <a:schemeClr val="bg1"/>
              </a:solidFill>
              <a:ea typeface="Verdana" panose="020B0604030504040204" pitchFamily="34" charset="0"/>
            </a:endParaRPr>
          </a:p>
          <a:p>
            <a:pPr algn="ctr" defTabSz="990546" fontAlgn="auto">
              <a:spcBef>
                <a:spcPts val="0"/>
              </a:spcBef>
              <a:spcAft>
                <a:spcPts val="0"/>
              </a:spcAft>
            </a:pPr>
            <a:r>
              <a:rPr lang="en-US" sz="800" i="1">
                <a:solidFill>
                  <a:schemeClr val="bg1"/>
                </a:solidFill>
                <a:ea typeface="Verdana" panose="020B0604030504040204" pitchFamily="34" charset="0"/>
              </a:rPr>
              <a:t>Visio meeting</a:t>
            </a:r>
          </a:p>
        </p:txBody>
      </p:sp>
      <p:sp>
        <p:nvSpPr>
          <p:cNvPr id="491" name="Arrow: Up-Down 128">
            <a:extLst>
              <a:ext uri="{FF2B5EF4-FFF2-40B4-BE49-F238E27FC236}">
                <a16:creationId xmlns:a16="http://schemas.microsoft.com/office/drawing/2014/main" id="{76FFA454-5306-4D3E-9917-BF45E3B788F0}"/>
              </a:ext>
            </a:extLst>
          </p:cNvPr>
          <p:cNvSpPr/>
          <p:nvPr/>
        </p:nvSpPr>
        <p:spPr bwMode="auto">
          <a:xfrm rot="16200000">
            <a:off x="-1591275" y="4031557"/>
            <a:ext cx="3457806" cy="151823"/>
          </a:xfrm>
          <a:prstGeom prst="homePlate">
            <a:avLst/>
          </a:prstGeom>
          <a:gradFill flip="none" rotWithShape="1">
            <a:gsLst>
              <a:gs pos="65700">
                <a:srgbClr val="6C6C6C"/>
              </a:gs>
              <a:gs pos="100000">
                <a:srgbClr val="6C6C6C"/>
              </a:gs>
              <a:gs pos="0">
                <a:srgbClr val="0977D1"/>
              </a:gs>
            </a:gsLst>
            <a:lin ang="10800000" scaled="0"/>
            <a:tileRect/>
          </a:gra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93" name="Rectangle 492">
            <a:extLst>
              <a:ext uri="{FF2B5EF4-FFF2-40B4-BE49-F238E27FC236}">
                <a16:creationId xmlns:a16="http://schemas.microsoft.com/office/drawing/2014/main" id="{6F4DC74D-443F-47FF-B296-CC5A40484872}"/>
              </a:ext>
            </a:extLst>
          </p:cNvPr>
          <p:cNvSpPr/>
          <p:nvPr/>
        </p:nvSpPr>
        <p:spPr>
          <a:xfrm rot="16200000">
            <a:off x="-494349" y="5129869"/>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Digital, standardized</a:t>
            </a:r>
          </a:p>
        </p:txBody>
      </p:sp>
      <p:sp>
        <p:nvSpPr>
          <p:cNvPr id="495" name="Triangle isocèle 97">
            <a:extLst>
              <a:ext uri="{FF2B5EF4-FFF2-40B4-BE49-F238E27FC236}">
                <a16:creationId xmlns:a16="http://schemas.microsoft.com/office/drawing/2014/main" id="{EA297723-6557-484C-A9D2-39016DB963A3}"/>
              </a:ext>
            </a:extLst>
          </p:cNvPr>
          <p:cNvSpPr/>
          <p:nvPr/>
        </p:nvSpPr>
        <p:spPr bwMode="auto">
          <a:xfrm rot="10800000">
            <a:off x="61716" y="5836371"/>
            <a:ext cx="151824" cy="4571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97" name="Rectangle 496">
            <a:extLst>
              <a:ext uri="{FF2B5EF4-FFF2-40B4-BE49-F238E27FC236}">
                <a16:creationId xmlns:a16="http://schemas.microsoft.com/office/drawing/2014/main" id="{1D2741E0-A068-44A7-BEEB-65197B6AE495}"/>
              </a:ext>
            </a:extLst>
          </p:cNvPr>
          <p:cNvSpPr/>
          <p:nvPr/>
        </p:nvSpPr>
        <p:spPr>
          <a:xfrm rot="16200000">
            <a:off x="-494348" y="2871153"/>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chemeClr val="bg1"/>
                </a:solidFill>
                <a:ea typeface="Verdana" panose="020B0604030504040204" pitchFamily="34" charset="0"/>
              </a:rPr>
              <a:t>Human personalized</a:t>
            </a:r>
          </a:p>
        </p:txBody>
      </p:sp>
      <p:pic>
        <p:nvPicPr>
          <p:cNvPr id="499" name="Graphic 104" descr="Boardroom">
            <a:extLst>
              <a:ext uri="{FF2B5EF4-FFF2-40B4-BE49-F238E27FC236}">
                <a16:creationId xmlns:a16="http://schemas.microsoft.com/office/drawing/2014/main" id="{F6538427-08FC-4D11-9FE9-3F6D9257729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216" y="2367447"/>
            <a:ext cx="218900" cy="218900"/>
          </a:xfrm>
          <a:prstGeom prst="rect">
            <a:avLst/>
          </a:prstGeom>
        </p:spPr>
      </p:pic>
      <p:pic>
        <p:nvPicPr>
          <p:cNvPr id="501" name="Graphic 108" descr="Laptop">
            <a:extLst>
              <a:ext uri="{FF2B5EF4-FFF2-40B4-BE49-F238E27FC236}">
                <a16:creationId xmlns:a16="http://schemas.microsoft.com/office/drawing/2014/main" id="{913FCBBD-D293-493D-8EC7-BE9525DF3FF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166" y="4453488"/>
            <a:ext cx="199000" cy="199000"/>
          </a:xfrm>
          <a:prstGeom prst="rect">
            <a:avLst/>
          </a:prstGeom>
        </p:spPr>
      </p:pic>
      <p:pic>
        <p:nvPicPr>
          <p:cNvPr id="503" name="Graphic 124" descr="Envelope">
            <a:extLst>
              <a:ext uri="{FF2B5EF4-FFF2-40B4-BE49-F238E27FC236}">
                <a16:creationId xmlns:a16="http://schemas.microsoft.com/office/drawing/2014/main" id="{8FB5E956-8BEE-44BE-9897-DDB23D79529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3166" y="3939731"/>
            <a:ext cx="199000" cy="199000"/>
          </a:xfrm>
          <a:prstGeom prst="rect">
            <a:avLst/>
          </a:prstGeom>
        </p:spPr>
      </p:pic>
      <p:pic>
        <p:nvPicPr>
          <p:cNvPr id="504" name="Graphic 132" descr="Web cam">
            <a:extLst>
              <a:ext uri="{FF2B5EF4-FFF2-40B4-BE49-F238E27FC236}">
                <a16:creationId xmlns:a16="http://schemas.microsoft.com/office/drawing/2014/main" id="{10BB95A8-FD96-4870-9C7B-EF93A22FD83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216" y="2883479"/>
            <a:ext cx="218900" cy="218900"/>
          </a:xfrm>
          <a:prstGeom prst="rect">
            <a:avLst/>
          </a:prstGeom>
        </p:spPr>
      </p:pic>
      <p:sp>
        <p:nvSpPr>
          <p:cNvPr id="505" name="Freeform 5">
            <a:extLst>
              <a:ext uri="{FF2B5EF4-FFF2-40B4-BE49-F238E27FC236}">
                <a16:creationId xmlns:a16="http://schemas.microsoft.com/office/drawing/2014/main" id="{679D19F7-790D-40C6-BABA-868BDB7166B7}"/>
              </a:ext>
            </a:extLst>
          </p:cNvPr>
          <p:cNvSpPr>
            <a:spLocks/>
          </p:cNvSpPr>
          <p:nvPr/>
        </p:nvSpPr>
        <p:spPr bwMode="auto">
          <a:xfrm>
            <a:off x="527395" y="4994442"/>
            <a:ext cx="74224" cy="143272"/>
          </a:xfrm>
          <a:custGeom>
            <a:avLst/>
            <a:gdLst>
              <a:gd name="T0" fmla="*/ 7 w 30"/>
              <a:gd name="T1" fmla="*/ 12 h 64"/>
              <a:gd name="T2" fmla="*/ 7 w 30"/>
              <a:gd name="T3" fmla="*/ 21 h 64"/>
              <a:gd name="T4" fmla="*/ 0 w 30"/>
              <a:gd name="T5" fmla="*/ 21 h 64"/>
              <a:gd name="T6" fmla="*/ 0 w 30"/>
              <a:gd name="T7" fmla="*/ 32 h 64"/>
              <a:gd name="T8" fmla="*/ 7 w 30"/>
              <a:gd name="T9" fmla="*/ 32 h 64"/>
              <a:gd name="T10" fmla="*/ 7 w 30"/>
              <a:gd name="T11" fmla="*/ 64 h 64"/>
              <a:gd name="T12" fmla="*/ 20 w 30"/>
              <a:gd name="T13" fmla="*/ 64 h 64"/>
              <a:gd name="T14" fmla="*/ 20 w 30"/>
              <a:gd name="T15" fmla="*/ 32 h 64"/>
              <a:gd name="T16" fmla="*/ 29 w 30"/>
              <a:gd name="T17" fmla="*/ 32 h 64"/>
              <a:gd name="T18" fmla="*/ 30 w 30"/>
              <a:gd name="T19" fmla="*/ 21 h 64"/>
              <a:gd name="T20" fmla="*/ 20 w 30"/>
              <a:gd name="T21" fmla="*/ 21 h 64"/>
              <a:gd name="T22" fmla="*/ 20 w 30"/>
              <a:gd name="T23" fmla="*/ 14 h 64"/>
              <a:gd name="T24" fmla="*/ 23 w 30"/>
              <a:gd name="T25" fmla="*/ 11 h 64"/>
              <a:gd name="T26" fmla="*/ 30 w 30"/>
              <a:gd name="T27" fmla="*/ 11 h 64"/>
              <a:gd name="T28" fmla="*/ 30 w 30"/>
              <a:gd name="T29" fmla="*/ 0 h 64"/>
              <a:gd name="T30" fmla="*/ 20 w 30"/>
              <a:gd name="T31" fmla="*/ 0 h 64"/>
              <a:gd name="T32" fmla="*/ 7 w 30"/>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7" y="12"/>
                </a:moveTo>
                <a:cubicBezTo>
                  <a:pt x="7" y="14"/>
                  <a:pt x="7" y="21"/>
                  <a:pt x="7" y="21"/>
                </a:cubicBezTo>
                <a:cubicBezTo>
                  <a:pt x="0" y="21"/>
                  <a:pt x="0" y="21"/>
                  <a:pt x="0" y="21"/>
                </a:cubicBezTo>
                <a:cubicBezTo>
                  <a:pt x="0" y="32"/>
                  <a:pt x="0" y="32"/>
                  <a:pt x="0" y="32"/>
                </a:cubicBezTo>
                <a:cubicBezTo>
                  <a:pt x="7" y="32"/>
                  <a:pt x="7" y="32"/>
                  <a:pt x="7" y="32"/>
                </a:cubicBezTo>
                <a:cubicBezTo>
                  <a:pt x="7" y="64"/>
                  <a:pt x="7" y="64"/>
                  <a:pt x="7" y="64"/>
                </a:cubicBezTo>
                <a:cubicBezTo>
                  <a:pt x="20" y="64"/>
                  <a:pt x="20" y="64"/>
                  <a:pt x="20" y="64"/>
                </a:cubicBezTo>
                <a:cubicBezTo>
                  <a:pt x="20" y="32"/>
                  <a:pt x="20" y="32"/>
                  <a:pt x="20" y="32"/>
                </a:cubicBezTo>
                <a:cubicBezTo>
                  <a:pt x="29" y="32"/>
                  <a:pt x="29" y="32"/>
                  <a:pt x="29" y="32"/>
                </a:cubicBezTo>
                <a:cubicBezTo>
                  <a:pt x="29" y="32"/>
                  <a:pt x="30" y="27"/>
                  <a:pt x="30" y="21"/>
                </a:cubicBezTo>
                <a:cubicBezTo>
                  <a:pt x="29" y="21"/>
                  <a:pt x="20" y="21"/>
                  <a:pt x="20" y="21"/>
                </a:cubicBezTo>
                <a:cubicBezTo>
                  <a:pt x="20" y="21"/>
                  <a:pt x="20" y="15"/>
                  <a:pt x="20" y="14"/>
                </a:cubicBezTo>
                <a:cubicBezTo>
                  <a:pt x="20" y="13"/>
                  <a:pt x="21" y="11"/>
                  <a:pt x="23" y="11"/>
                </a:cubicBezTo>
                <a:cubicBezTo>
                  <a:pt x="24" y="11"/>
                  <a:pt x="27" y="11"/>
                  <a:pt x="30" y="11"/>
                </a:cubicBezTo>
                <a:cubicBezTo>
                  <a:pt x="30" y="10"/>
                  <a:pt x="30" y="5"/>
                  <a:pt x="30" y="0"/>
                </a:cubicBezTo>
                <a:cubicBezTo>
                  <a:pt x="26" y="0"/>
                  <a:pt x="22" y="0"/>
                  <a:pt x="20" y="0"/>
                </a:cubicBezTo>
                <a:cubicBezTo>
                  <a:pt x="6" y="0"/>
                  <a:pt x="7" y="11"/>
                  <a:pt x="7"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506" name="Graphic 138" descr="Chat bubble">
            <a:extLst>
              <a:ext uri="{FF2B5EF4-FFF2-40B4-BE49-F238E27FC236}">
                <a16:creationId xmlns:a16="http://schemas.microsoft.com/office/drawing/2014/main" id="{D9EC76D9-8F0E-4A82-9C0D-4886292D39D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3216" y="5493581"/>
            <a:ext cx="218900" cy="218900"/>
          </a:xfrm>
          <a:prstGeom prst="rect">
            <a:avLst/>
          </a:prstGeom>
        </p:spPr>
      </p:pic>
      <p:pic>
        <p:nvPicPr>
          <p:cNvPr id="507" name="Graphic 199" descr="Receiver">
            <a:extLst>
              <a:ext uri="{FF2B5EF4-FFF2-40B4-BE49-F238E27FC236}">
                <a16:creationId xmlns:a16="http://schemas.microsoft.com/office/drawing/2014/main" id="{D73BB7E1-614D-442B-8507-79C87CE58E1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0434" y="3453782"/>
            <a:ext cx="164463" cy="164463"/>
          </a:xfrm>
          <a:prstGeom prst="rect">
            <a:avLst/>
          </a:prstGeom>
        </p:spPr>
      </p:pic>
      <p:sp>
        <p:nvSpPr>
          <p:cNvPr id="530" name="ZoneTexte 3">
            <a:extLst>
              <a:ext uri="{FF2B5EF4-FFF2-40B4-BE49-F238E27FC236}">
                <a16:creationId xmlns:a16="http://schemas.microsoft.com/office/drawing/2014/main" id="{55604E49-4FEF-464E-AC90-DCA95379D3DA}"/>
              </a:ext>
            </a:extLst>
          </p:cNvPr>
          <p:cNvSpPr txBox="1"/>
          <p:nvPr/>
        </p:nvSpPr>
        <p:spPr>
          <a:xfrm>
            <a:off x="3409799" y="5756418"/>
            <a:ext cx="3082682" cy="230832"/>
          </a:xfrm>
          <a:prstGeom prst="rect">
            <a:avLst/>
          </a:prstGeom>
          <a:noFill/>
        </p:spPr>
        <p:txBody>
          <a:bodyPr wrap="square" rtlCol="0">
            <a:spAutoFit/>
          </a:bodyPr>
          <a:lstStyle/>
          <a:p>
            <a:pPr algn="ctr" defTabSz="990546" fontAlgn="auto">
              <a:spcBef>
                <a:spcPts val="0"/>
              </a:spcBef>
              <a:spcAft>
                <a:spcPts val="0"/>
              </a:spcAft>
            </a:pPr>
            <a:r>
              <a:rPr lang="en-US" sz="900">
                <a:solidFill>
                  <a:srgbClr val="009DB0"/>
                </a:solidFill>
                <a:ea typeface="Verdana" panose="020B0604030504040204" pitchFamily="34" charset="0"/>
                <a:cs typeface="+mn-cs"/>
              </a:rPr>
              <a:t>Adequation of journeys to expectations</a:t>
            </a:r>
          </a:p>
        </p:txBody>
      </p:sp>
      <p:pic>
        <p:nvPicPr>
          <p:cNvPr id="534" name="Picture 533" descr="A close up of a logo&#10;&#10;Description automatically generated">
            <a:extLst>
              <a:ext uri="{FF2B5EF4-FFF2-40B4-BE49-F238E27FC236}">
                <a16:creationId xmlns:a16="http://schemas.microsoft.com/office/drawing/2014/main" id="{3515FADD-DF06-47AB-B7B6-CADA94C676D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20536" y="6406505"/>
            <a:ext cx="567698" cy="147602"/>
          </a:xfrm>
          <a:prstGeom prst="rect">
            <a:avLst/>
          </a:prstGeom>
        </p:spPr>
      </p:pic>
      <p:pic>
        <p:nvPicPr>
          <p:cNvPr id="536" name="Picture 535" descr="A picture containing fan, device&#10;&#10;Description automatically generated">
            <a:extLst>
              <a:ext uri="{FF2B5EF4-FFF2-40B4-BE49-F238E27FC236}">
                <a16:creationId xmlns:a16="http://schemas.microsoft.com/office/drawing/2014/main" id="{A0079CA2-B35D-4D4B-A278-846FCFA367B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093732" y="6573652"/>
            <a:ext cx="214751" cy="223699"/>
          </a:xfrm>
          <a:prstGeom prst="rect">
            <a:avLst/>
          </a:prstGeom>
        </p:spPr>
      </p:pic>
      <p:sp>
        <p:nvSpPr>
          <p:cNvPr id="451" name="Espace réservé du texte 2">
            <a:extLst>
              <a:ext uri="{FF2B5EF4-FFF2-40B4-BE49-F238E27FC236}">
                <a16:creationId xmlns:a16="http://schemas.microsoft.com/office/drawing/2014/main" id="{6F909A8D-CC24-405A-84BF-C99AC018281D}"/>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expert calls</a:t>
            </a:r>
            <a:endParaRPr lang="en-US" sz="600"/>
          </a:p>
        </p:txBody>
      </p:sp>
    </p:spTree>
    <p:extLst>
      <p:ext uri="{BB962C8B-B14F-4D97-AF65-F5344CB8AC3E}">
        <p14:creationId xmlns:p14="http://schemas.microsoft.com/office/powerpoint/2010/main" val="98836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a:extLst>
              <a:ext uri="{FF2B5EF4-FFF2-40B4-BE49-F238E27FC236}">
                <a16:creationId xmlns:a16="http://schemas.microsoft.com/office/drawing/2014/main" id="{DC0B6CE0-071E-44A6-82A3-BC4FF5D83B27}"/>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Flèche Partie 1">
            <a:extLst>
              <a:ext uri="{FF2B5EF4-FFF2-40B4-BE49-F238E27FC236}">
                <a16:creationId xmlns:a16="http://schemas.microsoft.com/office/drawing/2014/main" id="{2DE3B9FB-389E-44C4-A5C5-F3E880E483DD}"/>
              </a:ext>
            </a:extLst>
          </p:cNvPr>
          <p:cNvSpPr/>
          <p:nvPr/>
        </p:nvSpPr>
        <p:spPr bwMode="auto">
          <a:xfrm>
            <a:off x="1641599" y="1485900"/>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Executive summary</a:t>
            </a:r>
          </a:p>
        </p:txBody>
      </p:sp>
      <p:sp>
        <p:nvSpPr>
          <p:cNvPr id="5" name="Oval Partie">
            <a:extLst>
              <a:ext uri="{FF2B5EF4-FFF2-40B4-BE49-F238E27FC236}">
                <a16:creationId xmlns:a16="http://schemas.microsoft.com/office/drawing/2014/main" id="{69738651-3BD3-4216-A121-92EE72F9C26E}"/>
              </a:ext>
            </a:extLst>
          </p:cNvPr>
          <p:cNvSpPr/>
          <p:nvPr/>
        </p:nvSpPr>
        <p:spPr bwMode="auto">
          <a:xfrm>
            <a:off x="1717200" y="1656766"/>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1</a:t>
            </a:r>
          </a:p>
        </p:txBody>
      </p:sp>
      <p:sp>
        <p:nvSpPr>
          <p:cNvPr id="6" name="Numero slide Partie">
            <a:extLst>
              <a:ext uri="{FF2B5EF4-FFF2-40B4-BE49-F238E27FC236}">
                <a16:creationId xmlns:a16="http://schemas.microsoft.com/office/drawing/2014/main" id="{242A9D11-D3DE-4F7E-826C-227A04F22B12}"/>
              </a:ext>
            </a:extLst>
          </p:cNvPr>
          <p:cNvSpPr/>
          <p:nvPr/>
        </p:nvSpPr>
        <p:spPr bwMode="auto">
          <a:xfrm>
            <a:off x="8197351" y="1620537"/>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 action="ppaction://noaction">
                  <a:extLst>
                    <a:ext uri="{A12FA001-AC4F-418D-AE19-62706E023703}">
                      <ahyp:hlinkClr xmlns:ahyp="http://schemas.microsoft.com/office/drawing/2018/hyperlinkcolor" val="tx"/>
                    </a:ext>
                  </a:extLst>
                </a:hlinkClick>
              </a:rPr>
              <a:t>Page </a:t>
            </a:r>
            <a:r>
              <a:rPr kumimoji="0" lang="en-US" sz="1200" b="0" i="1" u="sng" strike="noStrike" cap="none" normalizeH="0" baseline="0">
                <a:ln>
                  <a:noFill/>
                </a:ln>
                <a:solidFill>
                  <a:srgbClr val="009DB0"/>
                </a:solidFill>
                <a:effectLst/>
                <a:latin typeface="+mj-lt"/>
              </a:rPr>
              <a:t>7</a:t>
            </a:r>
          </a:p>
        </p:txBody>
      </p:sp>
      <p:sp>
        <p:nvSpPr>
          <p:cNvPr id="7" name="Flèche Partie 2">
            <a:extLst>
              <a:ext uri="{FF2B5EF4-FFF2-40B4-BE49-F238E27FC236}">
                <a16:creationId xmlns:a16="http://schemas.microsoft.com/office/drawing/2014/main" id="{ED3DDDA4-13C0-4B5E-BF69-1052ACC41BFF}"/>
              </a:ext>
            </a:extLst>
          </p:cNvPr>
          <p:cNvSpPr/>
          <p:nvPr/>
        </p:nvSpPr>
        <p:spPr bwMode="auto">
          <a:xfrm>
            <a:off x="1641599" y="220204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Wealth management ecosystem</a:t>
            </a:r>
          </a:p>
          <a:p>
            <a:pPr marL="118800" marR="0" indent="0" defTabSz="914400" rtl="0" eaLnBrk="1" fontAlgn="base" latinLnBrk="0" hangingPunct="1">
              <a:lnSpc>
                <a:spcPct val="100000"/>
              </a:lnSpc>
              <a:spcBef>
                <a:spcPct val="0"/>
              </a:spcBef>
              <a:spcAft>
                <a:spcPct val="0"/>
              </a:spcAft>
              <a:buClrTx/>
              <a:buSzTx/>
              <a:buFontTx/>
              <a:buNone/>
              <a:tabLst/>
            </a:pPr>
            <a:r>
              <a:rPr kumimoji="0" lang="en-US" sz="1100" i="1" u="none" strike="noStrike" cap="none" normalizeH="0" baseline="0">
                <a:ln>
                  <a:noFill/>
                </a:ln>
                <a:effectLst/>
                <a:latin typeface="+mj-lt"/>
              </a:rPr>
              <a:t>Key digital moves and impact for CG</a:t>
            </a:r>
          </a:p>
        </p:txBody>
      </p:sp>
      <p:sp>
        <p:nvSpPr>
          <p:cNvPr id="8" name="Oval Partie">
            <a:extLst>
              <a:ext uri="{FF2B5EF4-FFF2-40B4-BE49-F238E27FC236}">
                <a16:creationId xmlns:a16="http://schemas.microsoft.com/office/drawing/2014/main" id="{8BBC4B01-AC6E-4A2C-94BE-4671AA78B713}"/>
              </a:ext>
            </a:extLst>
          </p:cNvPr>
          <p:cNvSpPr/>
          <p:nvPr/>
        </p:nvSpPr>
        <p:spPr bwMode="auto">
          <a:xfrm>
            <a:off x="1717200" y="237290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2</a:t>
            </a:r>
          </a:p>
        </p:txBody>
      </p:sp>
      <p:sp>
        <p:nvSpPr>
          <p:cNvPr id="9" name="Numero slide Partie">
            <a:extLst>
              <a:ext uri="{FF2B5EF4-FFF2-40B4-BE49-F238E27FC236}">
                <a16:creationId xmlns:a16="http://schemas.microsoft.com/office/drawing/2014/main" id="{0F4EEDA1-A552-47C1-9DED-CAE86E2B5460}"/>
              </a:ext>
            </a:extLst>
          </p:cNvPr>
          <p:cNvSpPr/>
          <p:nvPr/>
        </p:nvSpPr>
        <p:spPr bwMode="auto">
          <a:xfrm>
            <a:off x="8197351" y="233667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rPr>
              <a:t>Page </a:t>
            </a:r>
            <a:r>
              <a:rPr lang="en-US" sz="1200" i="1" u="sng">
                <a:solidFill>
                  <a:srgbClr val="009DB0"/>
                </a:solidFill>
                <a:latin typeface="+mj-lt"/>
              </a:rPr>
              <a:t>20</a:t>
            </a:r>
            <a:endParaRPr kumimoji="0" lang="en-US" sz="1200" b="0" i="1" u="sng" strike="noStrike" cap="none" normalizeH="0" baseline="0">
              <a:ln>
                <a:noFill/>
              </a:ln>
              <a:solidFill>
                <a:srgbClr val="009DB0"/>
              </a:solidFill>
              <a:effectLst/>
              <a:latin typeface="+mj-lt"/>
            </a:endParaRPr>
          </a:p>
        </p:txBody>
      </p:sp>
      <p:sp>
        <p:nvSpPr>
          <p:cNvPr id="10" name="Flèche Partie 3">
            <a:extLst>
              <a:ext uri="{FF2B5EF4-FFF2-40B4-BE49-F238E27FC236}">
                <a16:creationId xmlns:a16="http://schemas.microsoft.com/office/drawing/2014/main" id="{328795D2-AFF5-4F4F-9344-3A21EF52748D}"/>
              </a:ext>
            </a:extLst>
          </p:cNvPr>
          <p:cNvSpPr/>
          <p:nvPr/>
        </p:nvSpPr>
        <p:spPr bwMode="auto">
          <a:xfrm>
            <a:off x="1641599" y="2918183"/>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Wealth management B2C customers’ experience</a:t>
            </a:r>
          </a:p>
          <a:p>
            <a:pPr marL="118800" marR="0" indent="0" defTabSz="914400" rtl="0" eaLnBrk="1" fontAlgn="base" latinLnBrk="0" hangingPunct="1">
              <a:lnSpc>
                <a:spcPct val="100000"/>
              </a:lnSpc>
              <a:spcBef>
                <a:spcPct val="0"/>
              </a:spcBef>
              <a:spcAft>
                <a:spcPct val="0"/>
              </a:spcAft>
              <a:buClrTx/>
              <a:buSzTx/>
              <a:buFontTx/>
              <a:buNone/>
              <a:tabLst/>
            </a:pPr>
            <a:r>
              <a:rPr kumimoji="0" lang="en-US" sz="1100" i="1" u="none" strike="noStrike" cap="none" normalizeH="0" baseline="0">
                <a:ln>
                  <a:noFill/>
                </a:ln>
                <a:effectLst/>
                <a:latin typeface="+mj-lt"/>
              </a:rPr>
              <a:t>Assessment of CG’s customer experience</a:t>
            </a:r>
          </a:p>
        </p:txBody>
      </p:sp>
      <p:sp>
        <p:nvSpPr>
          <p:cNvPr id="11" name="Oval Partie">
            <a:extLst>
              <a:ext uri="{FF2B5EF4-FFF2-40B4-BE49-F238E27FC236}">
                <a16:creationId xmlns:a16="http://schemas.microsoft.com/office/drawing/2014/main" id="{DC3C128E-702D-44CF-BD63-D83AD61F6D2E}"/>
              </a:ext>
            </a:extLst>
          </p:cNvPr>
          <p:cNvSpPr/>
          <p:nvPr/>
        </p:nvSpPr>
        <p:spPr bwMode="auto">
          <a:xfrm>
            <a:off x="1717200" y="308904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3</a:t>
            </a:r>
          </a:p>
        </p:txBody>
      </p:sp>
      <p:sp>
        <p:nvSpPr>
          <p:cNvPr id="12" name="Numero slide Partie">
            <a:extLst>
              <a:ext uri="{FF2B5EF4-FFF2-40B4-BE49-F238E27FC236}">
                <a16:creationId xmlns:a16="http://schemas.microsoft.com/office/drawing/2014/main" id="{D1BEF124-19EB-4DF0-A302-0EE9F25EB84B}"/>
              </a:ext>
            </a:extLst>
          </p:cNvPr>
          <p:cNvSpPr/>
          <p:nvPr/>
        </p:nvSpPr>
        <p:spPr bwMode="auto">
          <a:xfrm>
            <a:off x="8197351" y="305281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rId2" action="ppaction://hlinksldjump">
                  <a:extLst>
                    <a:ext uri="{A12FA001-AC4F-418D-AE19-62706E023703}">
                      <ahyp:hlinkClr xmlns:ahyp="http://schemas.microsoft.com/office/drawing/2018/hyperlinkcolor" val="tx"/>
                    </a:ext>
                  </a:extLst>
                </a:hlinkClick>
              </a:rPr>
              <a:t>Page </a:t>
            </a:r>
            <a:r>
              <a:rPr lang="en-US" sz="1200" i="1" u="sng">
                <a:solidFill>
                  <a:srgbClr val="009DB0"/>
                </a:solidFill>
                <a:latin typeface="+mj-lt"/>
              </a:rPr>
              <a:t>47</a:t>
            </a:r>
            <a:endParaRPr kumimoji="0" lang="en-US" sz="1200" b="0" i="1" u="sng" strike="noStrike" cap="none" normalizeH="0" baseline="0">
              <a:ln>
                <a:noFill/>
              </a:ln>
              <a:solidFill>
                <a:srgbClr val="009DB0"/>
              </a:solidFill>
              <a:effectLst/>
              <a:latin typeface="+mj-lt"/>
            </a:endParaRPr>
          </a:p>
        </p:txBody>
      </p:sp>
      <p:sp>
        <p:nvSpPr>
          <p:cNvPr id="13" name="Flèche Partie 4">
            <a:extLst>
              <a:ext uri="{FF2B5EF4-FFF2-40B4-BE49-F238E27FC236}">
                <a16:creationId xmlns:a16="http://schemas.microsoft.com/office/drawing/2014/main" id="{B1098745-8BF6-4065-AFBD-2424FEF2474A}"/>
              </a:ext>
            </a:extLst>
          </p:cNvPr>
          <p:cNvSpPr/>
          <p:nvPr/>
        </p:nvSpPr>
        <p:spPr bwMode="auto">
          <a:xfrm>
            <a:off x="1641599" y="3634324"/>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Digitalizing financial advisors’ day to day operations</a:t>
            </a:r>
          </a:p>
          <a:p>
            <a:pPr marL="118800" marR="0" indent="0" defTabSz="914400" rtl="0" eaLnBrk="1" fontAlgn="base" latinLnBrk="0" hangingPunct="1">
              <a:lnSpc>
                <a:spcPct val="100000"/>
              </a:lnSpc>
              <a:spcBef>
                <a:spcPct val="0"/>
              </a:spcBef>
              <a:spcAft>
                <a:spcPct val="0"/>
              </a:spcAft>
              <a:buClrTx/>
              <a:buSzTx/>
              <a:buFontTx/>
              <a:buNone/>
              <a:tabLst/>
            </a:pPr>
            <a:r>
              <a:rPr kumimoji="0" lang="en-US" sz="1100" i="1" u="none" strike="noStrike" cap="none" normalizeH="0" baseline="0">
                <a:ln>
                  <a:noFill/>
                </a:ln>
                <a:effectLst/>
                <a:latin typeface="+mj-lt"/>
              </a:rPr>
              <a:t>Assessment of CG’s operations digitalization level and underlying opportunities</a:t>
            </a:r>
          </a:p>
        </p:txBody>
      </p:sp>
      <p:sp>
        <p:nvSpPr>
          <p:cNvPr id="14" name="Oval Partie">
            <a:extLst>
              <a:ext uri="{FF2B5EF4-FFF2-40B4-BE49-F238E27FC236}">
                <a16:creationId xmlns:a16="http://schemas.microsoft.com/office/drawing/2014/main" id="{3481A5C8-DC25-4E6B-B743-77F4865585BE}"/>
              </a:ext>
            </a:extLst>
          </p:cNvPr>
          <p:cNvSpPr/>
          <p:nvPr/>
        </p:nvSpPr>
        <p:spPr bwMode="auto">
          <a:xfrm>
            <a:off x="1717200" y="380519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4</a:t>
            </a:r>
          </a:p>
        </p:txBody>
      </p:sp>
      <p:sp>
        <p:nvSpPr>
          <p:cNvPr id="15" name="Numero slide Partie">
            <a:extLst>
              <a:ext uri="{FF2B5EF4-FFF2-40B4-BE49-F238E27FC236}">
                <a16:creationId xmlns:a16="http://schemas.microsoft.com/office/drawing/2014/main" id="{37F79159-1614-406A-B438-7BE1E6E3101D}"/>
              </a:ext>
            </a:extLst>
          </p:cNvPr>
          <p:cNvSpPr/>
          <p:nvPr/>
        </p:nvSpPr>
        <p:spPr bwMode="auto">
          <a:xfrm>
            <a:off x="8197351" y="3768961"/>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dirty="0">
                <a:ln>
                  <a:noFill/>
                </a:ln>
                <a:solidFill>
                  <a:srgbClr val="009DB0"/>
                </a:solidFill>
                <a:effectLst/>
                <a:latin typeface="+mj-lt"/>
                <a:hlinkClick r:id="rId3" action="ppaction://hlinksldjump">
                  <a:extLst>
                    <a:ext uri="{A12FA001-AC4F-418D-AE19-62706E023703}">
                      <ahyp:hlinkClr xmlns:ahyp="http://schemas.microsoft.com/office/drawing/2018/hyperlinkcolor" val="tx"/>
                    </a:ext>
                  </a:extLst>
                </a:hlinkClick>
              </a:rPr>
              <a:t>Page </a:t>
            </a:r>
            <a:r>
              <a:rPr lang="en-US" sz="1200" i="1" u="sng" dirty="0">
                <a:solidFill>
                  <a:srgbClr val="009DB0"/>
                </a:solidFill>
                <a:latin typeface="+mj-lt"/>
              </a:rPr>
              <a:t>71</a:t>
            </a:r>
            <a:endParaRPr kumimoji="0" lang="en-US" sz="1200" b="0" i="1" u="sng" strike="noStrike" cap="none" normalizeH="0" baseline="0" dirty="0">
              <a:ln>
                <a:noFill/>
              </a:ln>
              <a:solidFill>
                <a:srgbClr val="009DB0"/>
              </a:solidFill>
              <a:effectLst/>
              <a:latin typeface="+mj-lt"/>
            </a:endParaRPr>
          </a:p>
        </p:txBody>
      </p:sp>
      <p:sp>
        <p:nvSpPr>
          <p:cNvPr id="16" name="Flèche Partie 5">
            <a:extLst>
              <a:ext uri="{FF2B5EF4-FFF2-40B4-BE49-F238E27FC236}">
                <a16:creationId xmlns:a16="http://schemas.microsoft.com/office/drawing/2014/main" id="{FFF23C2F-78E0-477D-90B5-6C5DA8402A80}"/>
              </a:ext>
            </a:extLst>
          </p:cNvPr>
          <p:cNvSpPr/>
          <p:nvPr/>
        </p:nvSpPr>
        <p:spPr bwMode="auto">
          <a:xfrm>
            <a:off x="1641599" y="4350464"/>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Digitalizing CGP’s back and middle offices </a:t>
            </a:r>
          </a:p>
          <a:p>
            <a:pPr marL="118800" marR="0" indent="0" defTabSz="914400" rtl="0" eaLnBrk="1" fontAlgn="base" latinLnBrk="0" hangingPunct="1">
              <a:lnSpc>
                <a:spcPts val="1300"/>
              </a:lnSpc>
              <a:spcBef>
                <a:spcPct val="0"/>
              </a:spcBef>
              <a:spcAft>
                <a:spcPct val="0"/>
              </a:spcAft>
              <a:buClrTx/>
              <a:buSzTx/>
              <a:buFontTx/>
              <a:buNone/>
              <a:tabLst/>
            </a:pPr>
            <a:r>
              <a:rPr kumimoji="0" lang="en-US" sz="1100" i="1" u="none" strike="noStrike" cap="none" normalizeH="0" baseline="0">
                <a:ln>
                  <a:noFill/>
                </a:ln>
                <a:effectLst/>
                <a:latin typeface="+mj-lt"/>
              </a:rPr>
              <a:t>CGP’s back and middle offices: comparison of CGP’s tools, </a:t>
            </a:r>
            <a:br>
              <a:rPr kumimoji="0" lang="en-US" sz="1100" i="1" u="none" strike="noStrike" cap="none" normalizeH="0" baseline="0">
                <a:ln>
                  <a:noFill/>
                </a:ln>
                <a:effectLst/>
                <a:latin typeface="+mj-lt"/>
              </a:rPr>
            </a:br>
            <a:r>
              <a:rPr kumimoji="0" lang="en-US" sz="1100" i="1" u="none" strike="noStrike" cap="none" normalizeH="0" baseline="0">
                <a:ln>
                  <a:noFill/>
                </a:ln>
                <a:effectLst/>
                <a:latin typeface="+mj-lt"/>
              </a:rPr>
              <a:t>organizations and models</a:t>
            </a:r>
          </a:p>
        </p:txBody>
      </p:sp>
      <p:sp>
        <p:nvSpPr>
          <p:cNvPr id="17" name="Oval Partie">
            <a:extLst>
              <a:ext uri="{FF2B5EF4-FFF2-40B4-BE49-F238E27FC236}">
                <a16:creationId xmlns:a16="http://schemas.microsoft.com/office/drawing/2014/main" id="{27A6989C-0669-4382-98AF-96ECB8BF9B36}"/>
              </a:ext>
            </a:extLst>
          </p:cNvPr>
          <p:cNvSpPr/>
          <p:nvPr/>
        </p:nvSpPr>
        <p:spPr bwMode="auto">
          <a:xfrm>
            <a:off x="1717200" y="452133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5</a:t>
            </a:r>
          </a:p>
        </p:txBody>
      </p:sp>
      <p:sp>
        <p:nvSpPr>
          <p:cNvPr id="18" name="Numero slide Partie">
            <a:extLst>
              <a:ext uri="{FF2B5EF4-FFF2-40B4-BE49-F238E27FC236}">
                <a16:creationId xmlns:a16="http://schemas.microsoft.com/office/drawing/2014/main" id="{9C7BC9B1-6A93-47CF-9A30-660E932A58B7}"/>
              </a:ext>
            </a:extLst>
          </p:cNvPr>
          <p:cNvSpPr/>
          <p:nvPr/>
        </p:nvSpPr>
        <p:spPr bwMode="auto">
          <a:xfrm>
            <a:off x="8197351" y="4485101"/>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 action="ppaction://noaction">
                  <a:extLst>
                    <a:ext uri="{A12FA001-AC4F-418D-AE19-62706E023703}">
                      <ahyp:hlinkClr xmlns:ahyp="http://schemas.microsoft.com/office/drawing/2018/hyperlinkcolor" val="tx"/>
                    </a:ext>
                  </a:extLst>
                </a:hlinkClick>
              </a:rPr>
              <a:t>Page </a:t>
            </a:r>
            <a:r>
              <a:rPr lang="en-US" sz="1200" i="1" u="sng">
                <a:solidFill>
                  <a:srgbClr val="009DB0"/>
                </a:solidFill>
                <a:latin typeface="+mj-lt"/>
              </a:rPr>
              <a:t>84</a:t>
            </a:r>
            <a:endParaRPr kumimoji="0" lang="en-US" sz="1200" b="0" i="1" u="sng" strike="noStrike" cap="none" normalizeH="0" baseline="0">
              <a:ln>
                <a:noFill/>
              </a:ln>
              <a:solidFill>
                <a:srgbClr val="009DB0"/>
              </a:solidFill>
              <a:effectLst/>
              <a:latin typeface="+mj-lt"/>
            </a:endParaRPr>
          </a:p>
        </p:txBody>
      </p:sp>
      <p:sp>
        <p:nvSpPr>
          <p:cNvPr id="21" name="Flèche Partie 5">
            <a:extLst>
              <a:ext uri="{FF2B5EF4-FFF2-40B4-BE49-F238E27FC236}">
                <a16:creationId xmlns:a16="http://schemas.microsoft.com/office/drawing/2014/main" id="{E1FCF58F-8F8B-4409-A35F-4B708538FC4B}"/>
              </a:ext>
            </a:extLst>
          </p:cNvPr>
          <p:cNvSpPr/>
          <p:nvPr/>
        </p:nvSpPr>
        <p:spPr bwMode="auto">
          <a:xfrm>
            <a:off x="1641599" y="5071175"/>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Highlights on key digital growth opportunities for CG</a:t>
            </a:r>
          </a:p>
          <a:p>
            <a:pPr marL="118800" marR="0" indent="0" defTabSz="914400" rtl="0" eaLnBrk="1" fontAlgn="base" latinLnBrk="0" hangingPunct="1">
              <a:lnSpc>
                <a:spcPct val="100000"/>
              </a:lnSpc>
              <a:spcBef>
                <a:spcPct val="0"/>
              </a:spcBef>
              <a:spcAft>
                <a:spcPct val="0"/>
              </a:spcAft>
              <a:buClrTx/>
              <a:buSzTx/>
              <a:buFontTx/>
              <a:buNone/>
              <a:tabLst/>
            </a:pPr>
            <a:r>
              <a:rPr kumimoji="0" lang="en-US" sz="1100" i="1" u="none" strike="noStrike" cap="none" spc="-20" normalizeH="0">
                <a:ln>
                  <a:noFill/>
                </a:ln>
                <a:effectLst/>
                <a:latin typeface="+mj-lt"/>
              </a:rPr>
              <a:t>Digital moves and customer acquisition opportunities for CG</a:t>
            </a:r>
          </a:p>
        </p:txBody>
      </p:sp>
      <p:sp>
        <p:nvSpPr>
          <p:cNvPr id="22" name="Oval Partie">
            <a:extLst>
              <a:ext uri="{FF2B5EF4-FFF2-40B4-BE49-F238E27FC236}">
                <a16:creationId xmlns:a16="http://schemas.microsoft.com/office/drawing/2014/main" id="{B4833688-10A5-4E55-A10C-E2A7CC849F91}"/>
              </a:ext>
            </a:extLst>
          </p:cNvPr>
          <p:cNvSpPr/>
          <p:nvPr/>
        </p:nvSpPr>
        <p:spPr bwMode="auto">
          <a:xfrm>
            <a:off x="1717200" y="524204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009DB0"/>
                </a:solidFill>
                <a:effectLst/>
                <a:latin typeface="+mj-lt"/>
              </a:rPr>
              <a:t>6</a:t>
            </a:r>
          </a:p>
        </p:txBody>
      </p:sp>
      <p:sp>
        <p:nvSpPr>
          <p:cNvPr id="23" name="Numero slide Partie">
            <a:extLst>
              <a:ext uri="{FF2B5EF4-FFF2-40B4-BE49-F238E27FC236}">
                <a16:creationId xmlns:a16="http://schemas.microsoft.com/office/drawing/2014/main" id="{1908270E-6E86-4E02-9BB3-17CEA0B49820}"/>
              </a:ext>
            </a:extLst>
          </p:cNvPr>
          <p:cNvSpPr/>
          <p:nvPr/>
        </p:nvSpPr>
        <p:spPr bwMode="auto">
          <a:xfrm>
            <a:off x="8197350" y="5205811"/>
            <a:ext cx="979049"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a:ln>
                  <a:noFill/>
                </a:ln>
                <a:solidFill>
                  <a:srgbClr val="009DB0"/>
                </a:solidFill>
                <a:effectLst/>
                <a:latin typeface="+mj-lt"/>
                <a:hlinkClick r:id="" action="ppaction://noaction">
                  <a:extLst>
                    <a:ext uri="{A12FA001-AC4F-418D-AE19-62706E023703}">
                      <ahyp:hlinkClr xmlns:ahyp="http://schemas.microsoft.com/office/drawing/2018/hyperlinkcolor" val="tx"/>
                    </a:ext>
                  </a:extLst>
                </a:hlinkClick>
              </a:rPr>
              <a:t>Page </a:t>
            </a:r>
            <a:r>
              <a:rPr kumimoji="0" lang="en-US" sz="1200" b="0" i="1" u="sng" strike="noStrike" cap="none" normalizeH="0" baseline="0">
                <a:ln>
                  <a:noFill/>
                </a:ln>
                <a:solidFill>
                  <a:srgbClr val="009DB0"/>
                </a:solidFill>
                <a:effectLst/>
                <a:latin typeface="+mj-lt"/>
              </a:rPr>
              <a:t>110</a:t>
            </a:r>
          </a:p>
        </p:txBody>
      </p:sp>
      <p:sp>
        <p:nvSpPr>
          <p:cNvPr id="19" name="Titre 18">
            <a:extLst>
              <a:ext uri="{FF2B5EF4-FFF2-40B4-BE49-F238E27FC236}">
                <a16:creationId xmlns:a16="http://schemas.microsoft.com/office/drawing/2014/main" id="{BC48846A-ECA8-4A6F-8CFC-15261D21AF27}"/>
              </a:ext>
            </a:extLst>
          </p:cNvPr>
          <p:cNvSpPr>
            <a:spLocks noGrp="1"/>
          </p:cNvSpPr>
          <p:nvPr>
            <p:ph type="ctrTitle"/>
          </p:nvPr>
        </p:nvSpPr>
        <p:spPr/>
        <p:txBody>
          <a:bodyPr/>
          <a:lstStyle/>
          <a:p>
            <a:endParaRPr lang="en-US"/>
          </a:p>
        </p:txBody>
      </p:sp>
      <p:sp>
        <p:nvSpPr>
          <p:cNvPr id="49" name="Isosceles Triangle">
            <a:extLst>
              <a:ext uri="{FF2B5EF4-FFF2-40B4-BE49-F238E27FC236}">
                <a16:creationId xmlns:a16="http://schemas.microsoft.com/office/drawing/2014/main" id="{A3F60C92-0806-4D19-A6D3-C8DBC7DA29F2}"/>
              </a:ext>
            </a:extLst>
          </p:cNvPr>
          <p:cNvSpPr/>
          <p:nvPr/>
        </p:nvSpPr>
        <p:spPr bwMode="auto">
          <a:xfrm rot="5400000">
            <a:off x="1124464" y="203355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884321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2C6F6766-7C51-4994-80B3-794EACE45C11}"/>
              </a:ext>
            </a:extLst>
          </p:cNvPr>
          <p:cNvSpPr>
            <a:spLocks noGrp="1"/>
          </p:cNvSpPr>
          <p:nvPr>
            <p:ph type="ctrTitle"/>
          </p:nvPr>
        </p:nvSpPr>
        <p:spPr/>
        <p:txBody>
          <a:bodyPr/>
          <a:lstStyle/>
          <a:p>
            <a:r>
              <a:rPr lang="en-US" sz="1300" i="1">
                <a:solidFill>
                  <a:schemeClr val="accent6"/>
                </a:solidFill>
                <a:latin typeface="+mn-lt"/>
              </a:rPr>
              <a:t>Mass and core affluent (2/3) </a:t>
            </a:r>
            <a:r>
              <a:rPr lang="en-US" sz="1300">
                <a:solidFill>
                  <a:schemeClr val="accent6"/>
                </a:solidFill>
                <a:latin typeface="+mn-lt"/>
              </a:rPr>
              <a:t>- </a:t>
            </a:r>
            <a:r>
              <a:rPr lang="en-US" sz="1300">
                <a:latin typeface="+mn-lt"/>
              </a:rPr>
              <a:t>Focus on CG contact and conversion phase </a:t>
            </a:r>
          </a:p>
        </p:txBody>
      </p:sp>
      <p:sp>
        <p:nvSpPr>
          <p:cNvPr id="44" name="Flèche : chevron 155">
            <a:extLst>
              <a:ext uri="{FF2B5EF4-FFF2-40B4-BE49-F238E27FC236}">
                <a16:creationId xmlns:a16="http://schemas.microsoft.com/office/drawing/2014/main" id="{99E8A6E6-A557-4E99-A127-53014D626582}"/>
              </a:ext>
            </a:extLst>
          </p:cNvPr>
          <p:cNvSpPr/>
          <p:nvPr/>
        </p:nvSpPr>
        <p:spPr>
          <a:xfrm>
            <a:off x="4854290" y="927509"/>
            <a:ext cx="4920023" cy="391515"/>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100">
                <a:solidFill>
                  <a:schemeClr val="bg1"/>
                </a:solidFill>
                <a:ea typeface="Verdana" panose="020B0604030504040204" pitchFamily="34" charset="0"/>
              </a:rPr>
              <a:t>Conversion phase</a:t>
            </a:r>
          </a:p>
        </p:txBody>
      </p:sp>
      <p:pic>
        <p:nvPicPr>
          <p:cNvPr id="46" name="Graphic 95">
            <a:extLst>
              <a:ext uri="{FF2B5EF4-FFF2-40B4-BE49-F238E27FC236}">
                <a16:creationId xmlns:a16="http://schemas.microsoft.com/office/drawing/2014/main" id="{94D1C43C-8CBC-4EBB-AE67-45550FD42443}"/>
              </a:ext>
            </a:extLst>
          </p:cNvPr>
          <p:cNvPicPr>
            <a:picLocks/>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19192"/>
          <a:stretch/>
        </p:blipFill>
        <p:spPr>
          <a:xfrm>
            <a:off x="5116514" y="958203"/>
            <a:ext cx="352800" cy="351721"/>
          </a:xfrm>
          <a:prstGeom prst="rect">
            <a:avLst/>
          </a:prstGeom>
        </p:spPr>
      </p:pic>
      <p:sp>
        <p:nvSpPr>
          <p:cNvPr id="42" name="Flèche : pentagone 154">
            <a:extLst>
              <a:ext uri="{FF2B5EF4-FFF2-40B4-BE49-F238E27FC236}">
                <a16:creationId xmlns:a16="http://schemas.microsoft.com/office/drawing/2014/main" id="{2F2D410A-CDF7-47E9-853F-2FAC95B346D3}"/>
              </a:ext>
            </a:extLst>
          </p:cNvPr>
          <p:cNvSpPr/>
          <p:nvPr/>
        </p:nvSpPr>
        <p:spPr>
          <a:xfrm>
            <a:off x="189299" y="899715"/>
            <a:ext cx="4634678" cy="391515"/>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100">
                <a:solidFill>
                  <a:schemeClr val="bg1"/>
                </a:solidFill>
                <a:ea typeface="Verdana" panose="020B0604030504040204" pitchFamily="34" charset="0"/>
              </a:rPr>
              <a:t>Contact phase</a:t>
            </a:r>
          </a:p>
        </p:txBody>
      </p:sp>
      <p:sp>
        <p:nvSpPr>
          <p:cNvPr id="70" name="Rectangle 69">
            <a:extLst>
              <a:ext uri="{FF2B5EF4-FFF2-40B4-BE49-F238E27FC236}">
                <a16:creationId xmlns:a16="http://schemas.microsoft.com/office/drawing/2014/main" id="{8037A653-A47E-474F-9DEC-476E2E2799EB}"/>
              </a:ext>
            </a:extLst>
          </p:cNvPr>
          <p:cNvSpPr/>
          <p:nvPr/>
        </p:nvSpPr>
        <p:spPr bwMode="auto">
          <a:xfrm>
            <a:off x="189298" y="2002592"/>
            <a:ext cx="2141170"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i="0" u="none" strike="noStrike" cap="none" normalizeH="0" baseline="0">
              <a:ln>
                <a:noFill/>
              </a:ln>
              <a:solidFill>
                <a:schemeClr val="tx1"/>
              </a:solidFill>
              <a:effectLst/>
            </a:endParaRPr>
          </a:p>
          <a:p>
            <a:pPr marR="0" defTabSz="914400" rtl="0" eaLnBrk="1" fontAlgn="base" latinLnBrk="0" hangingPunct="1">
              <a:lnSpc>
                <a:spcPct val="100000"/>
              </a:lnSpc>
              <a:spcBef>
                <a:spcPct val="0"/>
              </a:spcBef>
              <a:spcAft>
                <a:spcPct val="0"/>
              </a:spcAft>
              <a:buClr>
                <a:schemeClr val="tx1"/>
              </a:buClr>
              <a:buSzTx/>
              <a:tabLst/>
            </a:pPr>
            <a:endParaRPr lang="en-US" sz="1000"/>
          </a:p>
          <a:p>
            <a:pPr marL="171450" marR="0" indent="-171450" defTabSz="914400" rtl="0" eaLnBrk="1" fontAlgn="base" latinLnBrk="0" hangingPunct="1">
              <a:lnSpc>
                <a:spcPct val="100000"/>
              </a:lnSpc>
              <a:spcBef>
                <a:spcPct val="0"/>
              </a:spcBef>
              <a:spcAft>
                <a:spcPct val="0"/>
              </a:spcAft>
              <a:buClr>
                <a:srgbClr val="C00000"/>
              </a:buClr>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
                <a:srgbClr val="C00000"/>
              </a:buClr>
              <a:buSzTx/>
              <a:buFont typeface="Trebuchet MS" panose="020B0603020202020204" pitchFamily="34" charset="0"/>
              <a:buChar char="×"/>
              <a:tabLst/>
            </a:pPr>
            <a:r>
              <a:rPr lang="en-US" sz="1000" b="1">
                <a:solidFill>
                  <a:srgbClr val="009DB0"/>
                </a:solidFill>
              </a:rPr>
              <a:t>Absence</a:t>
            </a:r>
            <a:r>
              <a:rPr lang="en-US" sz="1000" b="1">
                <a:solidFill>
                  <a:schemeClr val="tx2"/>
                </a:solidFill>
              </a:rPr>
              <a:t> </a:t>
            </a:r>
            <a:r>
              <a:rPr lang="en-US" sz="1000"/>
              <a:t>of</a:t>
            </a:r>
            <a:r>
              <a:rPr lang="en-US" sz="1000" b="1">
                <a:solidFill>
                  <a:schemeClr val="tx2"/>
                </a:solidFill>
              </a:rPr>
              <a:t> </a:t>
            </a:r>
            <a:r>
              <a:rPr lang="en-US" sz="1000" b="1">
                <a:solidFill>
                  <a:srgbClr val="009DB0"/>
                </a:solidFill>
              </a:rPr>
              <a:t>CG</a:t>
            </a:r>
            <a:r>
              <a:rPr lang="en-US" sz="1000" b="1">
                <a:solidFill>
                  <a:schemeClr val="tx2"/>
                </a:solidFill>
              </a:rPr>
              <a:t> </a:t>
            </a:r>
            <a:r>
              <a:rPr lang="en-US" sz="1000"/>
              <a:t>in</a:t>
            </a:r>
            <a:r>
              <a:rPr lang="en-US" sz="1000" b="1">
                <a:solidFill>
                  <a:schemeClr val="tx2"/>
                </a:solidFill>
              </a:rPr>
              <a:t> </a:t>
            </a:r>
            <a:r>
              <a:rPr lang="en-US" sz="1000" b="1">
                <a:solidFill>
                  <a:srgbClr val="009DB0"/>
                </a:solidFill>
              </a:rPr>
              <a:t>organic</a:t>
            </a:r>
            <a:r>
              <a:rPr lang="en-US" sz="1000" b="1">
                <a:solidFill>
                  <a:schemeClr val="tx2"/>
                </a:solidFill>
              </a:rPr>
              <a:t> </a:t>
            </a:r>
            <a:r>
              <a:rPr lang="en-US" sz="1000"/>
              <a:t>or</a:t>
            </a:r>
            <a:r>
              <a:rPr lang="en-US" sz="1000" b="1">
                <a:solidFill>
                  <a:schemeClr val="tx2"/>
                </a:solidFill>
              </a:rPr>
              <a:t> </a:t>
            </a:r>
            <a:r>
              <a:rPr lang="en-US" sz="1000" b="1">
                <a:solidFill>
                  <a:srgbClr val="009DB0"/>
                </a:solidFill>
              </a:rPr>
              <a:t>sponsored research results for wealth management related keywords</a:t>
            </a:r>
            <a:endParaRPr lang="en-US" sz="1000">
              <a:solidFill>
                <a:srgbClr val="009DB0"/>
              </a:solidFill>
            </a:endParaRPr>
          </a:p>
          <a:p>
            <a:pPr marL="628650" lvl="1" indent="-171450">
              <a:buClr>
                <a:schemeClr val="tx1"/>
              </a:buClr>
              <a:buFont typeface="Wingdings" panose="05000000000000000000" pitchFamily="2" charset="2"/>
              <a:buChar char="ü"/>
            </a:pPr>
            <a:endParaRPr lang="en-US" sz="1000"/>
          </a:p>
        </p:txBody>
      </p:sp>
      <p:sp>
        <p:nvSpPr>
          <p:cNvPr id="71" name="Rectangle 70">
            <a:extLst>
              <a:ext uri="{FF2B5EF4-FFF2-40B4-BE49-F238E27FC236}">
                <a16:creationId xmlns:a16="http://schemas.microsoft.com/office/drawing/2014/main" id="{EFABA0D0-9F83-4CCF-AE14-DB765D21DC63}"/>
              </a:ext>
            </a:extLst>
          </p:cNvPr>
          <p:cNvSpPr/>
          <p:nvPr/>
        </p:nvSpPr>
        <p:spPr bwMode="auto">
          <a:xfrm>
            <a:off x="2567569" y="2002592"/>
            <a:ext cx="2141170"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rgbClr val="C00000"/>
              </a:buClr>
              <a:buSzTx/>
              <a:buFont typeface="Trebuchet MS" panose="020B0603020202020204" pitchFamily="34" charset="0"/>
              <a:buChar char="×"/>
              <a:tabLst/>
            </a:pPr>
            <a:r>
              <a:rPr kumimoji="0" lang="en-US" sz="1000" b="0" i="0" u="none" strike="noStrike" cap="none" normalizeH="0" baseline="0">
                <a:ln>
                  <a:noFill/>
                </a:ln>
                <a:solidFill>
                  <a:schemeClr val="tx1"/>
                </a:solidFill>
                <a:effectLst/>
              </a:rPr>
              <a:t>Less precise and granular contact form than other actors (e.g.; Nalo, </a:t>
            </a:r>
            <a:r>
              <a:rPr kumimoji="0" lang="en-US" sz="1000" b="0" i="0" u="none" strike="noStrike" cap="none" normalizeH="0" baseline="0" err="1">
                <a:ln>
                  <a:noFill/>
                </a:ln>
                <a:solidFill>
                  <a:schemeClr val="tx1"/>
                </a:solidFill>
                <a:effectLst/>
              </a:rPr>
              <a:t>Yomoni</a:t>
            </a:r>
            <a:r>
              <a:rPr kumimoji="0" lang="en-US" sz="1000" b="0" i="0" u="none" strike="noStrike" cap="none" normalizeH="0" baseline="0">
                <a:ln>
                  <a:noFill/>
                </a:ln>
                <a:solidFill>
                  <a:schemeClr val="tx1"/>
                </a:solidFill>
                <a:effectLst/>
              </a:rPr>
              <a:t>,…) when gathering first contact information</a:t>
            </a:r>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lang="en-US" sz="1000"/>
          </a:p>
          <a:p>
            <a:pPr marL="171450" marR="0" indent="-171450" defTabSz="914400" rtl="0" eaLnBrk="1" fontAlgn="base" latinLnBrk="0" hangingPunct="1">
              <a:lnSpc>
                <a:spcPct val="100000"/>
              </a:lnSpc>
              <a:spcBef>
                <a:spcPct val="0"/>
              </a:spcBef>
              <a:spcAft>
                <a:spcPct val="0"/>
              </a:spcAft>
              <a:buClrTx/>
              <a:buSzTx/>
              <a:buFont typeface="Trebuchet MS" panose="020B0603020202020204" pitchFamily="34" charset="0"/>
              <a:buChar char="×"/>
              <a:tabLst/>
            </a:pPr>
            <a:endParaRPr kumimoji="0" lang="en-US" sz="1000" b="0" i="0" u="none" strike="noStrike" cap="none" normalizeH="0" baseline="0">
              <a:ln>
                <a:noFill/>
              </a:ln>
              <a:solidFill>
                <a:schemeClr val="tx1"/>
              </a:solidFill>
              <a:effectLst/>
            </a:endParaRPr>
          </a:p>
        </p:txBody>
      </p:sp>
      <p:sp>
        <p:nvSpPr>
          <p:cNvPr id="72" name="Rectangle 71">
            <a:extLst>
              <a:ext uri="{FF2B5EF4-FFF2-40B4-BE49-F238E27FC236}">
                <a16:creationId xmlns:a16="http://schemas.microsoft.com/office/drawing/2014/main" id="{CFF4E420-5B79-4F7F-AD5E-CFDEB6E50EC3}"/>
              </a:ext>
            </a:extLst>
          </p:cNvPr>
          <p:cNvSpPr/>
          <p:nvPr/>
        </p:nvSpPr>
        <p:spPr bwMode="auto">
          <a:xfrm>
            <a:off x="4934574" y="2002592"/>
            <a:ext cx="2141170"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200" b="0" i="0" u="none" strike="noStrike" cap="none" normalizeH="0" baseline="0">
              <a:ln>
                <a:noFill/>
              </a:ln>
              <a:solidFill>
                <a:schemeClr val="tx1"/>
              </a:solidFill>
              <a:effectLst/>
            </a:endParaRPr>
          </a:p>
          <a:p>
            <a:pPr marR="0" algn="ctr" defTabSz="914400" rtl="0" eaLnBrk="1" fontAlgn="base" latinLnBrk="0" hangingPunct="1">
              <a:lnSpc>
                <a:spcPct val="100000"/>
              </a:lnSpc>
              <a:spcBef>
                <a:spcPct val="0"/>
              </a:spcBef>
              <a:spcAft>
                <a:spcPct val="0"/>
              </a:spcAft>
              <a:buClr>
                <a:schemeClr val="tx1"/>
              </a:buClr>
              <a:buSzTx/>
              <a:tabLst/>
            </a:pPr>
            <a:endParaRPr kumimoji="0" lang="en-US" sz="1200" b="0" i="0" u="none" strike="noStrike" cap="none" normalizeH="0" baseline="0">
              <a:ln>
                <a:noFill/>
              </a:ln>
              <a:solidFill>
                <a:schemeClr val="tx1"/>
              </a:solidFill>
              <a:effectLst/>
            </a:endParaRPr>
          </a:p>
          <a:p>
            <a:pPr marL="171450" marR="0" indent="-17145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200"/>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b="1">
                <a:solidFill>
                  <a:srgbClr val="009DB0"/>
                </a:solidFill>
              </a:rPr>
              <a:t>Quick follow-up email </a:t>
            </a:r>
            <a:r>
              <a:rPr lang="en-US" sz="1000"/>
              <a:t>(e.g.; less than 12hrs)</a:t>
            </a: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171450" marR="0" indent="-17145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a:t>Phone-call proposition to exchange with a commercial about the offers with an agenda to book a preferred time-slot</a:t>
            </a:r>
            <a:endParaRPr kumimoji="0" lang="en-US" sz="1000" b="0" i="0" u="none" strike="noStrike" cap="none" normalizeH="0" baseline="0">
              <a:ln>
                <a:noFill/>
              </a:ln>
              <a:solidFill>
                <a:schemeClr val="tx1"/>
              </a:solidFill>
              <a:effectLst/>
            </a:endParaRPr>
          </a:p>
        </p:txBody>
      </p:sp>
      <p:sp>
        <p:nvSpPr>
          <p:cNvPr id="73" name="Rectangle 72">
            <a:extLst>
              <a:ext uri="{FF2B5EF4-FFF2-40B4-BE49-F238E27FC236}">
                <a16:creationId xmlns:a16="http://schemas.microsoft.com/office/drawing/2014/main" id="{FF0B1DE1-6C30-40E6-8B26-F0C55B47B1C4}"/>
              </a:ext>
            </a:extLst>
          </p:cNvPr>
          <p:cNvSpPr/>
          <p:nvPr/>
        </p:nvSpPr>
        <p:spPr bwMode="auto">
          <a:xfrm>
            <a:off x="7314956" y="2002592"/>
            <a:ext cx="2141170" cy="40934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
                <a:schemeClr val="tx1"/>
              </a:buClr>
              <a:buSzTx/>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r>
              <a:rPr lang="en-US" sz="1000"/>
              <a:t>Face-to-face meeting</a:t>
            </a: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rgbClr val="C00000"/>
              </a:buClr>
              <a:buSzTx/>
              <a:buFont typeface="Trebuchet MS" panose="020B0603020202020204" pitchFamily="34" charset="0"/>
              <a:buChar char="×"/>
              <a:tabLst/>
            </a:pPr>
            <a:r>
              <a:rPr lang="en-US" sz="1000" b="1">
                <a:solidFill>
                  <a:srgbClr val="009DB0"/>
                </a:solidFill>
              </a:rPr>
              <a:t>More</a:t>
            </a:r>
            <a:r>
              <a:rPr lang="en-US" sz="1000" b="1">
                <a:solidFill>
                  <a:schemeClr val="accent6"/>
                </a:solidFill>
              </a:rPr>
              <a:t> </a:t>
            </a:r>
            <a:r>
              <a:rPr lang="en-US" sz="1000" b="1">
                <a:solidFill>
                  <a:srgbClr val="009DB0"/>
                </a:solidFill>
              </a:rPr>
              <a:t>complicated</a:t>
            </a:r>
            <a:r>
              <a:rPr lang="en-US" sz="1000" b="1">
                <a:solidFill>
                  <a:schemeClr val="accent6"/>
                </a:solidFill>
              </a:rPr>
              <a:t> </a:t>
            </a:r>
            <a:r>
              <a:rPr lang="en-US" sz="1000"/>
              <a:t>and</a:t>
            </a:r>
            <a:r>
              <a:rPr lang="en-US" sz="1000" b="1">
                <a:solidFill>
                  <a:schemeClr val="tx2"/>
                </a:solidFill>
              </a:rPr>
              <a:t> </a:t>
            </a:r>
            <a:r>
              <a:rPr lang="en-US" sz="1000" b="1">
                <a:solidFill>
                  <a:srgbClr val="009DB0"/>
                </a:solidFill>
              </a:rPr>
              <a:t>burdensome</a:t>
            </a:r>
            <a:r>
              <a:rPr lang="en-US" sz="1000" b="1">
                <a:solidFill>
                  <a:schemeClr val="accent6"/>
                </a:solidFill>
              </a:rPr>
              <a:t> </a:t>
            </a:r>
            <a:r>
              <a:rPr lang="en-US" sz="1000" b="1">
                <a:solidFill>
                  <a:srgbClr val="009DB0"/>
                </a:solidFill>
              </a:rPr>
              <a:t>collection</a:t>
            </a:r>
            <a:r>
              <a:rPr lang="en-US" sz="1000" b="1">
                <a:solidFill>
                  <a:schemeClr val="accent6"/>
                </a:solidFill>
              </a:rPr>
              <a:t> </a:t>
            </a:r>
            <a:r>
              <a:rPr lang="en-US" sz="1000"/>
              <a:t>of</a:t>
            </a:r>
            <a:r>
              <a:rPr lang="en-US" sz="1000" b="1">
                <a:solidFill>
                  <a:schemeClr val="accent6"/>
                </a:solidFill>
              </a:rPr>
              <a:t> </a:t>
            </a:r>
            <a:r>
              <a:rPr lang="en-US" sz="1000" b="1">
                <a:solidFill>
                  <a:srgbClr val="009DB0"/>
                </a:solidFill>
              </a:rPr>
              <a:t>legal</a:t>
            </a:r>
            <a:r>
              <a:rPr lang="en-US" sz="1000" b="1">
                <a:solidFill>
                  <a:schemeClr val="accent6"/>
                </a:solidFill>
              </a:rPr>
              <a:t> </a:t>
            </a:r>
            <a:r>
              <a:rPr lang="en-US" sz="1000" b="1">
                <a:solidFill>
                  <a:srgbClr val="009DB0"/>
                </a:solidFill>
              </a:rPr>
              <a:t>document</a:t>
            </a: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lang="en-US" sz="1000"/>
          </a:p>
          <a:p>
            <a:pPr marL="228600" marR="0" indent="-22860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a:p>
            <a:pPr marL="228600" marR="0" indent="-228600" defTabSz="914400" rtl="0" eaLnBrk="1" fontAlgn="base" latinLnBrk="0" hangingPunct="1">
              <a:lnSpc>
                <a:spcPct val="100000"/>
              </a:lnSpc>
              <a:spcBef>
                <a:spcPct val="0"/>
              </a:spcBef>
              <a:spcAft>
                <a:spcPct val="0"/>
              </a:spcAft>
              <a:buClr>
                <a:schemeClr val="tx1"/>
              </a:buClr>
              <a:buSzTx/>
              <a:buFont typeface="Wingdings" panose="05000000000000000000" pitchFamily="2" charset="2"/>
              <a:buChar char="ü"/>
              <a:tabLst/>
            </a:pPr>
            <a:endParaRPr kumimoji="0" lang="en-US" sz="1000" b="0" i="0" u="none" strike="noStrike" cap="none" normalizeH="0" baseline="0">
              <a:ln>
                <a:noFill/>
              </a:ln>
              <a:solidFill>
                <a:schemeClr val="tx1"/>
              </a:solidFill>
              <a:effectLst/>
            </a:endParaRPr>
          </a:p>
        </p:txBody>
      </p:sp>
      <p:pic>
        <p:nvPicPr>
          <p:cNvPr id="48" name="Graphic 101">
            <a:extLst>
              <a:ext uri="{FF2B5EF4-FFF2-40B4-BE49-F238E27FC236}">
                <a16:creationId xmlns:a16="http://schemas.microsoft.com/office/drawing/2014/main" id="{77AEADBF-491E-42D2-B7A1-C8288683B9F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2693"/>
          <a:stretch/>
        </p:blipFill>
        <p:spPr>
          <a:xfrm>
            <a:off x="288742" y="918080"/>
            <a:ext cx="404978" cy="355766"/>
          </a:xfrm>
          <a:prstGeom prst="rect">
            <a:avLst/>
          </a:prstGeom>
        </p:spPr>
      </p:pic>
      <p:sp>
        <p:nvSpPr>
          <p:cNvPr id="2" name="Rectangle 1">
            <a:extLst>
              <a:ext uri="{FF2B5EF4-FFF2-40B4-BE49-F238E27FC236}">
                <a16:creationId xmlns:a16="http://schemas.microsoft.com/office/drawing/2014/main" id="{50E358A3-76AA-4C63-B0D7-7E6551BB8655}"/>
              </a:ext>
            </a:extLst>
          </p:cNvPr>
          <p:cNvSpPr/>
          <p:nvPr/>
        </p:nvSpPr>
        <p:spPr>
          <a:xfrm>
            <a:off x="137628" y="2093829"/>
            <a:ext cx="2215372" cy="400110"/>
          </a:xfrm>
          <a:prstGeom prst="rect">
            <a:avLst/>
          </a:prstGeom>
          <a:noFill/>
        </p:spPr>
        <p:txBody>
          <a:bodyPr wrap="square">
            <a:spAutoFit/>
          </a:bodyPr>
          <a:lstStyle/>
          <a:p>
            <a:pPr algn="ctr"/>
            <a:r>
              <a:rPr lang="en-US" sz="1000" i="1">
                <a:solidFill>
                  <a:srgbClr val="009DB0"/>
                </a:solidFill>
              </a:rPr>
              <a:t>Search results for “</a:t>
            </a:r>
            <a:r>
              <a:rPr lang="en-US" sz="1000" i="1" err="1">
                <a:solidFill>
                  <a:srgbClr val="009DB0"/>
                </a:solidFill>
              </a:rPr>
              <a:t>Conseiller</a:t>
            </a:r>
            <a:r>
              <a:rPr lang="en-US" sz="1000" i="1">
                <a:solidFill>
                  <a:srgbClr val="009DB0"/>
                </a:solidFill>
              </a:rPr>
              <a:t> gestion </a:t>
            </a:r>
            <a:r>
              <a:rPr lang="en-US" sz="1000" i="1" err="1">
                <a:solidFill>
                  <a:srgbClr val="009DB0"/>
                </a:solidFill>
              </a:rPr>
              <a:t>patrimoine</a:t>
            </a:r>
            <a:r>
              <a:rPr lang="en-US" sz="1000" i="1">
                <a:solidFill>
                  <a:srgbClr val="009DB0"/>
                </a:solidFill>
              </a:rPr>
              <a:t>”</a:t>
            </a:r>
          </a:p>
        </p:txBody>
      </p:sp>
      <p:sp>
        <p:nvSpPr>
          <p:cNvPr id="30" name="Rectangle 29">
            <a:extLst>
              <a:ext uri="{FF2B5EF4-FFF2-40B4-BE49-F238E27FC236}">
                <a16:creationId xmlns:a16="http://schemas.microsoft.com/office/drawing/2014/main" id="{4460C7E9-998F-42A0-9472-548ED7FDC46E}"/>
              </a:ext>
            </a:extLst>
          </p:cNvPr>
          <p:cNvSpPr/>
          <p:nvPr/>
        </p:nvSpPr>
        <p:spPr>
          <a:xfrm>
            <a:off x="2720243" y="2181806"/>
            <a:ext cx="2163702" cy="246221"/>
          </a:xfrm>
          <a:prstGeom prst="rect">
            <a:avLst/>
          </a:prstGeom>
          <a:noFill/>
        </p:spPr>
        <p:txBody>
          <a:bodyPr wrap="square">
            <a:spAutoFit/>
          </a:bodyPr>
          <a:lstStyle/>
          <a:p>
            <a:pPr algn="ctr"/>
            <a:r>
              <a:rPr lang="en-US" sz="1000" i="1">
                <a:solidFill>
                  <a:srgbClr val="009DB0"/>
                </a:solidFill>
              </a:rPr>
              <a:t>CG contact form</a:t>
            </a:r>
          </a:p>
        </p:txBody>
      </p:sp>
      <p:sp>
        <p:nvSpPr>
          <p:cNvPr id="31" name="Rectangle 30">
            <a:extLst>
              <a:ext uri="{FF2B5EF4-FFF2-40B4-BE49-F238E27FC236}">
                <a16:creationId xmlns:a16="http://schemas.microsoft.com/office/drawing/2014/main" id="{209FAE72-5781-4DFB-BB84-EA03D675CC2D}"/>
              </a:ext>
            </a:extLst>
          </p:cNvPr>
          <p:cNvSpPr/>
          <p:nvPr/>
        </p:nvSpPr>
        <p:spPr>
          <a:xfrm>
            <a:off x="5049996" y="2181806"/>
            <a:ext cx="2163702" cy="400110"/>
          </a:xfrm>
          <a:prstGeom prst="rect">
            <a:avLst/>
          </a:prstGeom>
          <a:noFill/>
        </p:spPr>
        <p:txBody>
          <a:bodyPr wrap="square">
            <a:spAutoFit/>
          </a:bodyPr>
          <a:lstStyle/>
          <a:p>
            <a:pPr algn="ctr"/>
            <a:r>
              <a:rPr lang="en-US" sz="1000" i="1">
                <a:solidFill>
                  <a:srgbClr val="009DB0"/>
                </a:solidFill>
              </a:rPr>
              <a:t>CG commercial follow-up email</a:t>
            </a:r>
          </a:p>
        </p:txBody>
      </p:sp>
      <p:pic>
        <p:nvPicPr>
          <p:cNvPr id="6" name="Picture 5">
            <a:extLst>
              <a:ext uri="{FF2B5EF4-FFF2-40B4-BE49-F238E27FC236}">
                <a16:creationId xmlns:a16="http://schemas.microsoft.com/office/drawing/2014/main" id="{C75FDD9E-95EC-46CB-BC03-E32B843C40CE}"/>
              </a:ext>
            </a:extLst>
          </p:cNvPr>
          <p:cNvPicPr>
            <a:picLocks noChangeAspect="1"/>
          </p:cNvPicPr>
          <p:nvPr/>
        </p:nvPicPr>
        <p:blipFill>
          <a:blip r:embed="rId6"/>
          <a:stretch>
            <a:fillRect/>
          </a:stretch>
        </p:blipFill>
        <p:spPr>
          <a:xfrm>
            <a:off x="174693" y="2463067"/>
            <a:ext cx="2183343" cy="1919682"/>
          </a:xfrm>
          <a:prstGeom prst="rect">
            <a:avLst/>
          </a:prstGeom>
          <a:effectLst>
            <a:outerShdw blurRad="50800" dist="38100" dir="2700000" algn="tl" rotWithShape="0">
              <a:prstClr val="black">
                <a:alpha val="40000"/>
              </a:prstClr>
            </a:outerShdw>
          </a:effectLst>
        </p:spPr>
      </p:pic>
      <p:pic>
        <p:nvPicPr>
          <p:cNvPr id="13" name="Picture 12" descr="A screenshot of a social media post&#10;&#10;Description automatically generated">
            <a:extLst>
              <a:ext uri="{FF2B5EF4-FFF2-40B4-BE49-F238E27FC236}">
                <a16:creationId xmlns:a16="http://schemas.microsoft.com/office/drawing/2014/main" id="{96A0FE44-5E91-4993-BAA7-7D5EE4F8F9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2366" y="2440080"/>
            <a:ext cx="2371419" cy="1270455"/>
          </a:xfrm>
          <a:prstGeom prst="rect">
            <a:avLst/>
          </a:prstGeom>
          <a:effectLst>
            <a:outerShdw blurRad="50800" dist="38100" dir="2700000" algn="tl" rotWithShape="0">
              <a:prstClr val="black">
                <a:alpha val="40000"/>
              </a:prstClr>
            </a:outerShdw>
          </a:effectLst>
        </p:spPr>
      </p:pic>
      <p:pic>
        <p:nvPicPr>
          <p:cNvPr id="15" name="Picture 14" descr="A screenshot of a social media post&#10;&#10;Description automatically generated">
            <a:extLst>
              <a:ext uri="{FF2B5EF4-FFF2-40B4-BE49-F238E27FC236}">
                <a16:creationId xmlns:a16="http://schemas.microsoft.com/office/drawing/2014/main" id="{E0A7B3E7-9A67-4636-9208-FF693B80E4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2115" y="2450925"/>
            <a:ext cx="2339464" cy="1145485"/>
          </a:xfrm>
          <a:prstGeom prst="rect">
            <a:avLst/>
          </a:prstGeom>
          <a:effectLst>
            <a:outerShdw blurRad="50800" dist="38100" dir="2700000" algn="tl" rotWithShape="0">
              <a:prstClr val="black">
                <a:alpha val="40000"/>
              </a:prstClr>
            </a:outerShdw>
          </a:effectLst>
        </p:spPr>
      </p:pic>
      <p:sp>
        <p:nvSpPr>
          <p:cNvPr id="80" name="Rectangle 79">
            <a:extLst>
              <a:ext uri="{FF2B5EF4-FFF2-40B4-BE49-F238E27FC236}">
                <a16:creationId xmlns:a16="http://schemas.microsoft.com/office/drawing/2014/main" id="{AE3D2AA1-D5A1-4BCF-9A0E-3E3ADF0DF099}"/>
              </a:ext>
            </a:extLst>
          </p:cNvPr>
          <p:cNvSpPr/>
          <p:nvPr/>
        </p:nvSpPr>
        <p:spPr bwMode="auto">
          <a:xfrm>
            <a:off x="5266624" y="2660010"/>
            <a:ext cx="184334" cy="650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1"/>
              </a:solidFill>
              <a:effectLst/>
            </a:endParaRPr>
          </a:p>
        </p:txBody>
      </p:sp>
      <p:sp>
        <p:nvSpPr>
          <p:cNvPr id="37" name="Rectangle 36">
            <a:extLst>
              <a:ext uri="{FF2B5EF4-FFF2-40B4-BE49-F238E27FC236}">
                <a16:creationId xmlns:a16="http://schemas.microsoft.com/office/drawing/2014/main" id="{77D39270-FAB6-44BD-85B0-2145897B26E8}"/>
              </a:ext>
            </a:extLst>
          </p:cNvPr>
          <p:cNvSpPr/>
          <p:nvPr/>
        </p:nvSpPr>
        <p:spPr bwMode="auto">
          <a:xfrm>
            <a:off x="5116515" y="3385363"/>
            <a:ext cx="334443" cy="650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1"/>
              </a:solidFill>
              <a:effectLst/>
            </a:endParaRPr>
          </a:p>
        </p:txBody>
      </p:sp>
      <p:sp>
        <p:nvSpPr>
          <p:cNvPr id="36" name="Flèche : chevron 164">
            <a:extLst>
              <a:ext uri="{FF2B5EF4-FFF2-40B4-BE49-F238E27FC236}">
                <a16:creationId xmlns:a16="http://schemas.microsoft.com/office/drawing/2014/main" id="{D08C7BA1-4446-4421-BAB8-27DF2A0663C1}"/>
              </a:ext>
            </a:extLst>
          </p:cNvPr>
          <p:cNvSpPr/>
          <p:nvPr/>
        </p:nvSpPr>
        <p:spPr>
          <a:xfrm>
            <a:off x="7290313" y="1386783"/>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Contract signature and investments</a:t>
            </a:r>
          </a:p>
        </p:txBody>
      </p:sp>
      <p:sp>
        <p:nvSpPr>
          <p:cNvPr id="40" name="Flèche : chevron 169">
            <a:extLst>
              <a:ext uri="{FF2B5EF4-FFF2-40B4-BE49-F238E27FC236}">
                <a16:creationId xmlns:a16="http://schemas.microsoft.com/office/drawing/2014/main" id="{249B7204-179C-4A4B-8D72-0BA6FDA438AE}"/>
              </a:ext>
            </a:extLst>
          </p:cNvPr>
          <p:cNvSpPr/>
          <p:nvPr/>
        </p:nvSpPr>
        <p:spPr>
          <a:xfrm>
            <a:off x="4923308" y="1386783"/>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Commercial relaunch</a:t>
            </a:r>
          </a:p>
        </p:txBody>
      </p:sp>
      <p:sp>
        <p:nvSpPr>
          <p:cNvPr id="34" name="Flèche : chevron 163">
            <a:extLst>
              <a:ext uri="{FF2B5EF4-FFF2-40B4-BE49-F238E27FC236}">
                <a16:creationId xmlns:a16="http://schemas.microsoft.com/office/drawing/2014/main" id="{C241D602-6414-4E1D-805E-2FD118A78097}"/>
              </a:ext>
            </a:extLst>
          </p:cNvPr>
          <p:cNvSpPr/>
          <p:nvPr/>
        </p:nvSpPr>
        <p:spPr>
          <a:xfrm>
            <a:off x="2556303" y="1387686"/>
            <a:ext cx="2484000" cy="62110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First contact and sharing of financial project</a:t>
            </a:r>
          </a:p>
        </p:txBody>
      </p:sp>
      <p:sp>
        <p:nvSpPr>
          <p:cNvPr id="38" name="Flèche : pentagone 166">
            <a:extLst>
              <a:ext uri="{FF2B5EF4-FFF2-40B4-BE49-F238E27FC236}">
                <a16:creationId xmlns:a16="http://schemas.microsoft.com/office/drawing/2014/main" id="{6D09CDF9-7011-49CC-A73B-8444FC1CEA39}"/>
              </a:ext>
            </a:extLst>
          </p:cNvPr>
          <p:cNvSpPr/>
          <p:nvPr/>
        </p:nvSpPr>
        <p:spPr>
          <a:xfrm>
            <a:off x="189298" y="1387686"/>
            <a:ext cx="2484000" cy="621106"/>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a:r>
              <a:rPr lang="en-US" sz="1000">
                <a:solidFill>
                  <a:srgbClr val="009DB0"/>
                </a:solidFill>
                <a:ea typeface="Verdana" panose="020B0604030504040204" pitchFamily="34" charset="0"/>
              </a:rPr>
              <a:t>Information query</a:t>
            </a:r>
          </a:p>
        </p:txBody>
      </p:sp>
      <p:sp>
        <p:nvSpPr>
          <p:cNvPr id="4" name="Espace réservé du texte 2">
            <a:extLst>
              <a:ext uri="{FF2B5EF4-FFF2-40B4-BE49-F238E27FC236}">
                <a16:creationId xmlns:a16="http://schemas.microsoft.com/office/drawing/2014/main" id="{FAB5423A-E007-4218-86B9-402A26134EE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Tree>
    <p:extLst>
      <p:ext uri="{BB962C8B-B14F-4D97-AF65-F5344CB8AC3E}">
        <p14:creationId xmlns:p14="http://schemas.microsoft.com/office/powerpoint/2010/main" val="302404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FAB5423A-E007-4218-86B9-402A26134EE5}"/>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endParaRPr lang="en-US" sz="600"/>
          </a:p>
        </p:txBody>
      </p:sp>
      <p:sp>
        <p:nvSpPr>
          <p:cNvPr id="41" name="ZoneTexte 40">
            <a:extLst>
              <a:ext uri="{FF2B5EF4-FFF2-40B4-BE49-F238E27FC236}">
                <a16:creationId xmlns:a16="http://schemas.microsoft.com/office/drawing/2014/main" id="{B130FCFF-8351-41C2-9B68-FF6B74D0ACDE}"/>
              </a:ext>
            </a:extLst>
          </p:cNvPr>
          <p:cNvSpPr txBox="1"/>
          <p:nvPr/>
        </p:nvSpPr>
        <p:spPr>
          <a:xfrm>
            <a:off x="520515" y="3523449"/>
            <a:ext cx="1234853" cy="400110"/>
          </a:xfrm>
          <a:prstGeom prst="rect">
            <a:avLst/>
          </a:prstGeom>
          <a:solidFill>
            <a:schemeClr val="bg1">
              <a:alpha val="52000"/>
            </a:schemeClr>
          </a:solidFill>
        </p:spPr>
        <p:txBody>
          <a:bodyPr wrap="square" rtlCol="0">
            <a:spAutoFit/>
          </a:bodyPr>
          <a:lstStyle/>
          <a:p>
            <a:pPr algn="ctr"/>
            <a:r>
              <a:rPr lang="en-US" sz="1000"/>
              <a:t>Detail per contract</a:t>
            </a:r>
          </a:p>
        </p:txBody>
      </p:sp>
      <p:sp>
        <p:nvSpPr>
          <p:cNvPr id="43" name="Titre 1">
            <a:extLst>
              <a:ext uri="{FF2B5EF4-FFF2-40B4-BE49-F238E27FC236}">
                <a16:creationId xmlns:a16="http://schemas.microsoft.com/office/drawing/2014/main" id="{F1A4BD6F-9B70-4E8B-8782-3730510CAFDD}"/>
              </a:ext>
            </a:extLst>
          </p:cNvPr>
          <p:cNvSpPr txBox="1">
            <a:spLocks/>
          </p:cNvSpPr>
          <p:nvPr/>
        </p:nvSpPr>
        <p:spPr>
          <a:xfrm>
            <a:off x="584515" y="116632"/>
            <a:ext cx="881497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r>
              <a:rPr lang="en-US" sz="1300" i="1">
                <a:solidFill>
                  <a:schemeClr val="accent6"/>
                </a:solidFill>
                <a:latin typeface="+mn-lt"/>
              </a:rPr>
              <a:t>Mass and core affluent (2/3) </a:t>
            </a:r>
            <a:r>
              <a:rPr lang="en-US" sz="1300">
                <a:solidFill>
                  <a:schemeClr val="accent6"/>
                </a:solidFill>
                <a:latin typeface="+mn-lt"/>
              </a:rPr>
              <a:t>- </a:t>
            </a:r>
            <a:r>
              <a:rPr lang="en-US" sz="1300">
                <a:latin typeface="+mn-lt"/>
              </a:rPr>
              <a:t>Focus on CG management phase: CG leverages Nexus solution from </a:t>
            </a:r>
            <a:r>
              <a:rPr lang="en-US" sz="1300" err="1">
                <a:latin typeface="+mn-lt"/>
              </a:rPr>
              <a:t>Manymore</a:t>
            </a:r>
            <a:r>
              <a:rPr lang="en-US" sz="1300">
                <a:latin typeface="+mn-lt"/>
              </a:rPr>
              <a:t>, </a:t>
            </a:r>
            <a:r>
              <a:rPr lang="en-US" sz="1300">
                <a:latin typeface="+mj-lt"/>
              </a:rPr>
              <a:t>a mobile and desktop </a:t>
            </a:r>
            <a:r>
              <a:rPr lang="en-US" sz="1300">
                <a:solidFill>
                  <a:srgbClr val="009DB0"/>
                </a:solidFill>
                <a:latin typeface="+mj-lt"/>
              </a:rPr>
              <a:t>customer interface </a:t>
            </a:r>
            <a:r>
              <a:rPr lang="en-US" sz="1300">
                <a:latin typeface="+mj-lt"/>
              </a:rPr>
              <a:t>to provide wealth </a:t>
            </a:r>
            <a:r>
              <a:rPr lang="en-US" sz="1300">
                <a:solidFill>
                  <a:srgbClr val="009DB0"/>
                </a:solidFill>
                <a:latin typeface="+mj-lt"/>
              </a:rPr>
              <a:t>management reporting </a:t>
            </a:r>
            <a:r>
              <a:rPr lang="en-US" sz="1300">
                <a:latin typeface="+mj-lt"/>
              </a:rPr>
              <a:t>to the end-customer</a:t>
            </a:r>
          </a:p>
        </p:txBody>
      </p:sp>
      <p:cxnSp>
        <p:nvCxnSpPr>
          <p:cNvPr id="50" name="Connecteur droit 11">
            <a:extLst>
              <a:ext uri="{FF2B5EF4-FFF2-40B4-BE49-F238E27FC236}">
                <a16:creationId xmlns:a16="http://schemas.microsoft.com/office/drawing/2014/main" id="{7E881ADE-A571-4AA6-95FC-F21A1ABFB6F8}"/>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1" name="ZoneTexte 12">
            <a:extLst>
              <a:ext uri="{FF2B5EF4-FFF2-40B4-BE49-F238E27FC236}">
                <a16:creationId xmlns:a16="http://schemas.microsoft.com/office/drawing/2014/main" id="{6DA1D807-6564-42AF-BADF-4F55038BF0E8}"/>
              </a:ext>
            </a:extLst>
          </p:cNvPr>
          <p:cNvSpPr txBox="1"/>
          <p:nvPr/>
        </p:nvSpPr>
        <p:spPr>
          <a:xfrm>
            <a:off x="2686639" y="719831"/>
            <a:ext cx="417712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Key features of Nexus solution from </a:t>
            </a:r>
            <a:r>
              <a:rPr lang="en-US" sz="1100" b="1" err="1">
                <a:solidFill>
                  <a:srgbClr val="009DB0"/>
                </a:solidFill>
                <a:latin typeface="+mj-lt"/>
              </a:rPr>
              <a:t>Manymore</a:t>
            </a:r>
            <a:endParaRPr lang="en-US" sz="1100" b="1">
              <a:solidFill>
                <a:srgbClr val="009DB0"/>
              </a:solidFill>
              <a:latin typeface="+mj-lt"/>
            </a:endParaRPr>
          </a:p>
        </p:txBody>
      </p:sp>
      <p:sp>
        <p:nvSpPr>
          <p:cNvPr id="52" name="Espace réservé du texte 2">
            <a:extLst>
              <a:ext uri="{FF2B5EF4-FFF2-40B4-BE49-F238E27FC236}">
                <a16:creationId xmlns:a16="http://schemas.microsoft.com/office/drawing/2014/main" id="{63B20386-29C0-4387-9399-D6102AE8ACA8}"/>
              </a:ext>
            </a:extLst>
          </p:cNvPr>
          <p:cNvSpPr txBox="1">
            <a:spLocks/>
          </p:cNvSpPr>
          <p:nvPr/>
        </p:nvSpPr>
        <p:spPr>
          <a:xfrm>
            <a:off x="492901" y="6496893"/>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t>Source: </a:t>
            </a:r>
            <a:r>
              <a:rPr lang="en-US" sz="600" i="1">
                <a:latin typeface="+mj-lt"/>
              </a:rPr>
              <a:t>eleven research &amp; analysis, Expert calls</a:t>
            </a:r>
            <a:endParaRPr lang="en-US" sz="600" i="1" kern="0"/>
          </a:p>
        </p:txBody>
      </p:sp>
      <p:pic>
        <p:nvPicPr>
          <p:cNvPr id="53" name="Image 52">
            <a:extLst>
              <a:ext uri="{FF2B5EF4-FFF2-40B4-BE49-F238E27FC236}">
                <a16:creationId xmlns:a16="http://schemas.microsoft.com/office/drawing/2014/main" id="{21EF0111-9802-49E6-8A56-BB120E63C65A}"/>
              </a:ext>
            </a:extLst>
          </p:cNvPr>
          <p:cNvPicPr>
            <a:picLocks noChangeAspect="1"/>
          </p:cNvPicPr>
          <p:nvPr/>
        </p:nvPicPr>
        <p:blipFill>
          <a:blip r:embed="rId2"/>
          <a:stretch>
            <a:fillRect/>
          </a:stretch>
        </p:blipFill>
        <p:spPr>
          <a:xfrm>
            <a:off x="1731806" y="1783412"/>
            <a:ext cx="6477916" cy="3912661"/>
          </a:xfrm>
          <a:prstGeom prst="rect">
            <a:avLst/>
          </a:prstGeom>
        </p:spPr>
      </p:pic>
      <p:grpSp>
        <p:nvGrpSpPr>
          <p:cNvPr id="54" name="Groupe 56">
            <a:extLst>
              <a:ext uri="{FF2B5EF4-FFF2-40B4-BE49-F238E27FC236}">
                <a16:creationId xmlns:a16="http://schemas.microsoft.com/office/drawing/2014/main" id="{C898BD57-7DC4-467D-90E6-0B66332F370D}"/>
              </a:ext>
            </a:extLst>
          </p:cNvPr>
          <p:cNvGrpSpPr/>
          <p:nvPr/>
        </p:nvGrpSpPr>
        <p:grpSpPr>
          <a:xfrm>
            <a:off x="9076768" y="6415272"/>
            <a:ext cx="772875" cy="192882"/>
            <a:chOff x="10416619" y="1219200"/>
            <a:chExt cx="772875" cy="192882"/>
          </a:xfrm>
        </p:grpSpPr>
        <p:sp>
          <p:nvSpPr>
            <p:cNvPr id="55" name="Rectangle 54">
              <a:extLst>
                <a:ext uri="{FF2B5EF4-FFF2-40B4-BE49-F238E27FC236}">
                  <a16:creationId xmlns:a16="http://schemas.microsoft.com/office/drawing/2014/main" id="{2B146D71-C933-4C4B-9284-205419EAADB8}"/>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56" name="Freeform 6">
              <a:extLst>
                <a:ext uri="{FF2B5EF4-FFF2-40B4-BE49-F238E27FC236}">
                  <a16:creationId xmlns:a16="http://schemas.microsoft.com/office/drawing/2014/main" id="{154D2210-0DDC-4DA6-AC9E-E0919C2F2525}"/>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1" name="Picture 2" descr="Index of /wp-content/uploads/image/png/2019/02">
            <a:extLst>
              <a:ext uri="{FF2B5EF4-FFF2-40B4-BE49-F238E27FC236}">
                <a16:creationId xmlns:a16="http://schemas.microsoft.com/office/drawing/2014/main" id="{0821930B-CBCC-4B67-B4C0-FD7EC0E62A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5819" y="1300822"/>
            <a:ext cx="1327608" cy="191907"/>
          </a:xfrm>
          <a:prstGeom prst="rect">
            <a:avLst/>
          </a:prstGeom>
          <a:noFill/>
          <a:extLst>
            <a:ext uri="{909E8E84-426E-40DD-AFC4-6F175D3DCCD1}">
              <a14:hiddenFill xmlns:a14="http://schemas.microsoft.com/office/drawing/2010/main">
                <a:solidFill>
                  <a:srgbClr val="FFFFFF"/>
                </a:solidFill>
              </a14:hiddenFill>
            </a:ext>
          </a:extLst>
        </p:spPr>
      </p:pic>
      <p:sp>
        <p:nvSpPr>
          <p:cNvPr id="62" name="Bulle narrative : rectangle 61">
            <a:extLst>
              <a:ext uri="{FF2B5EF4-FFF2-40B4-BE49-F238E27FC236}">
                <a16:creationId xmlns:a16="http://schemas.microsoft.com/office/drawing/2014/main" id="{8EB170E6-ABF7-4477-AE75-9AEBD40CD23B}"/>
              </a:ext>
            </a:extLst>
          </p:cNvPr>
          <p:cNvSpPr/>
          <p:nvPr/>
        </p:nvSpPr>
        <p:spPr>
          <a:xfrm>
            <a:off x="492901" y="1161927"/>
            <a:ext cx="8990464" cy="4781668"/>
          </a:xfrm>
          <a:prstGeom prst="wedgeRectCallout">
            <a:avLst>
              <a:gd name="adj1" fmla="val 23982"/>
              <a:gd name="adj2" fmla="val -46058"/>
            </a:avLst>
          </a:prstGeom>
          <a:no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ZoneTexte 76">
            <a:extLst>
              <a:ext uri="{FF2B5EF4-FFF2-40B4-BE49-F238E27FC236}">
                <a16:creationId xmlns:a16="http://schemas.microsoft.com/office/drawing/2014/main" id="{8C0D99C9-4922-432A-8A58-6738A22D5A19}"/>
              </a:ext>
            </a:extLst>
          </p:cNvPr>
          <p:cNvSpPr txBox="1"/>
          <p:nvPr/>
        </p:nvSpPr>
        <p:spPr>
          <a:xfrm>
            <a:off x="7994149" y="3863174"/>
            <a:ext cx="1234853" cy="400110"/>
          </a:xfrm>
          <a:prstGeom prst="rect">
            <a:avLst/>
          </a:prstGeom>
          <a:solidFill>
            <a:schemeClr val="bg1">
              <a:alpha val="52000"/>
            </a:schemeClr>
          </a:solidFill>
        </p:spPr>
        <p:txBody>
          <a:bodyPr wrap="square" rtlCol="0">
            <a:spAutoFit/>
          </a:bodyPr>
          <a:lstStyle/>
          <a:p>
            <a:pPr algn="ctr"/>
            <a:r>
              <a:rPr lang="en-US" sz="1000"/>
              <a:t>Investment breakdown</a:t>
            </a:r>
          </a:p>
        </p:txBody>
      </p:sp>
      <p:cxnSp>
        <p:nvCxnSpPr>
          <p:cNvPr id="78" name="Connecteur droit 77">
            <a:extLst>
              <a:ext uri="{FF2B5EF4-FFF2-40B4-BE49-F238E27FC236}">
                <a16:creationId xmlns:a16="http://schemas.microsoft.com/office/drawing/2014/main" id="{B2A9552F-7F40-416F-9829-6976C6C9E457}"/>
              </a:ext>
            </a:extLst>
          </p:cNvPr>
          <p:cNvCxnSpPr/>
          <p:nvPr/>
        </p:nvCxnSpPr>
        <p:spPr>
          <a:xfrm>
            <a:off x="8129258" y="392670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9FA0FD9D-33BB-4181-9506-895D972E63AF}"/>
              </a:ext>
            </a:extLst>
          </p:cNvPr>
          <p:cNvCxnSpPr>
            <a:cxnSpLocks/>
          </p:cNvCxnSpPr>
          <p:nvPr/>
        </p:nvCxnSpPr>
        <p:spPr>
          <a:xfrm flipH="1">
            <a:off x="7792708" y="4060054"/>
            <a:ext cx="330201" cy="12700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81" name="ZoneTexte 80">
            <a:extLst>
              <a:ext uri="{FF2B5EF4-FFF2-40B4-BE49-F238E27FC236}">
                <a16:creationId xmlns:a16="http://schemas.microsoft.com/office/drawing/2014/main" id="{5DD432E1-CEE1-45EA-AC95-C7160AB29670}"/>
              </a:ext>
            </a:extLst>
          </p:cNvPr>
          <p:cNvSpPr txBox="1"/>
          <p:nvPr/>
        </p:nvSpPr>
        <p:spPr>
          <a:xfrm>
            <a:off x="7994149" y="3067853"/>
            <a:ext cx="1234853" cy="400110"/>
          </a:xfrm>
          <a:prstGeom prst="rect">
            <a:avLst/>
          </a:prstGeom>
          <a:solidFill>
            <a:schemeClr val="bg1">
              <a:alpha val="52000"/>
            </a:schemeClr>
          </a:solidFill>
        </p:spPr>
        <p:txBody>
          <a:bodyPr wrap="square" rtlCol="0">
            <a:spAutoFit/>
          </a:bodyPr>
          <a:lstStyle/>
          <a:p>
            <a:pPr algn="ctr"/>
            <a:r>
              <a:rPr lang="en-US" sz="1000"/>
              <a:t>Amount invested </a:t>
            </a:r>
          </a:p>
        </p:txBody>
      </p:sp>
      <p:cxnSp>
        <p:nvCxnSpPr>
          <p:cNvPr id="82" name="Connecteur droit 81">
            <a:extLst>
              <a:ext uri="{FF2B5EF4-FFF2-40B4-BE49-F238E27FC236}">
                <a16:creationId xmlns:a16="http://schemas.microsoft.com/office/drawing/2014/main" id="{07AD188E-D825-455D-96F1-4D662E14765A}"/>
              </a:ext>
            </a:extLst>
          </p:cNvPr>
          <p:cNvCxnSpPr/>
          <p:nvPr/>
        </p:nvCxnSpPr>
        <p:spPr>
          <a:xfrm>
            <a:off x="8129258" y="3101728"/>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CE121D-E083-4A89-840C-38A652BFD62C}"/>
              </a:ext>
            </a:extLst>
          </p:cNvPr>
          <p:cNvCxnSpPr>
            <a:cxnSpLocks/>
          </p:cNvCxnSpPr>
          <p:nvPr/>
        </p:nvCxnSpPr>
        <p:spPr>
          <a:xfrm flipH="1">
            <a:off x="7213100" y="3235078"/>
            <a:ext cx="909811" cy="64246"/>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84" name="ZoneTexte 83">
            <a:extLst>
              <a:ext uri="{FF2B5EF4-FFF2-40B4-BE49-F238E27FC236}">
                <a16:creationId xmlns:a16="http://schemas.microsoft.com/office/drawing/2014/main" id="{735707CD-FAD6-453B-8180-DE7DA50853EA}"/>
              </a:ext>
            </a:extLst>
          </p:cNvPr>
          <p:cNvSpPr txBox="1"/>
          <p:nvPr/>
        </p:nvSpPr>
        <p:spPr>
          <a:xfrm>
            <a:off x="8071754" y="4820683"/>
            <a:ext cx="1341345" cy="400110"/>
          </a:xfrm>
          <a:prstGeom prst="rect">
            <a:avLst/>
          </a:prstGeom>
          <a:solidFill>
            <a:schemeClr val="bg1">
              <a:alpha val="52000"/>
            </a:schemeClr>
          </a:solidFill>
        </p:spPr>
        <p:txBody>
          <a:bodyPr wrap="square" rtlCol="0">
            <a:spAutoFit/>
          </a:bodyPr>
          <a:lstStyle/>
          <a:p>
            <a:pPr algn="ctr"/>
            <a:r>
              <a:rPr lang="en-US" sz="1000"/>
              <a:t>Demands to advisor follow-up</a:t>
            </a:r>
          </a:p>
        </p:txBody>
      </p:sp>
      <p:cxnSp>
        <p:nvCxnSpPr>
          <p:cNvPr id="85" name="Connecteur droit 84">
            <a:extLst>
              <a:ext uri="{FF2B5EF4-FFF2-40B4-BE49-F238E27FC236}">
                <a16:creationId xmlns:a16="http://schemas.microsoft.com/office/drawing/2014/main" id="{3A310341-3220-4533-A9E0-A7FBD67ECD64}"/>
              </a:ext>
            </a:extLst>
          </p:cNvPr>
          <p:cNvCxnSpPr/>
          <p:nvPr/>
        </p:nvCxnSpPr>
        <p:spPr>
          <a:xfrm>
            <a:off x="8129258" y="4901789"/>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7BB665E4-CEDA-46A3-9646-76A1207C201B}"/>
              </a:ext>
            </a:extLst>
          </p:cNvPr>
          <p:cNvCxnSpPr>
            <a:cxnSpLocks/>
          </p:cNvCxnSpPr>
          <p:nvPr/>
        </p:nvCxnSpPr>
        <p:spPr>
          <a:xfrm flipH="1" flipV="1">
            <a:off x="7297408" y="4847454"/>
            <a:ext cx="825502" cy="18768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967361BF-7A9D-41DC-8C65-6404AD2246A9}"/>
              </a:ext>
            </a:extLst>
          </p:cNvPr>
          <p:cNvCxnSpPr/>
          <p:nvPr/>
        </p:nvCxnSpPr>
        <p:spPr>
          <a:xfrm>
            <a:off x="1574626" y="359015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8FE12C5B-C479-4038-84F0-903CCE2A8092}"/>
              </a:ext>
            </a:extLst>
          </p:cNvPr>
          <p:cNvCxnSpPr>
            <a:cxnSpLocks/>
          </p:cNvCxnSpPr>
          <p:nvPr/>
        </p:nvCxnSpPr>
        <p:spPr>
          <a:xfrm flipV="1">
            <a:off x="1568278" y="3723504"/>
            <a:ext cx="302180" cy="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89" name="ZoneTexte 88">
            <a:extLst>
              <a:ext uri="{FF2B5EF4-FFF2-40B4-BE49-F238E27FC236}">
                <a16:creationId xmlns:a16="http://schemas.microsoft.com/office/drawing/2014/main" id="{49860DDC-4D9E-412D-AAE8-3885BB26D625}"/>
              </a:ext>
            </a:extLst>
          </p:cNvPr>
          <p:cNvSpPr txBox="1"/>
          <p:nvPr/>
        </p:nvSpPr>
        <p:spPr>
          <a:xfrm>
            <a:off x="623123" y="2874805"/>
            <a:ext cx="1077990" cy="400110"/>
          </a:xfrm>
          <a:prstGeom prst="rect">
            <a:avLst/>
          </a:prstGeom>
          <a:solidFill>
            <a:schemeClr val="bg1">
              <a:alpha val="52000"/>
            </a:schemeClr>
          </a:solidFill>
        </p:spPr>
        <p:txBody>
          <a:bodyPr wrap="square" rtlCol="0">
            <a:spAutoFit/>
          </a:bodyPr>
          <a:lstStyle/>
          <a:p>
            <a:pPr algn="ctr"/>
            <a:r>
              <a:rPr lang="en-US" sz="1000"/>
              <a:t>Advisor contact</a:t>
            </a:r>
          </a:p>
        </p:txBody>
      </p:sp>
      <p:cxnSp>
        <p:nvCxnSpPr>
          <p:cNvPr id="90" name="Connecteur droit 89">
            <a:extLst>
              <a:ext uri="{FF2B5EF4-FFF2-40B4-BE49-F238E27FC236}">
                <a16:creationId xmlns:a16="http://schemas.microsoft.com/office/drawing/2014/main" id="{9614EFB9-155A-4E1C-9AD3-45E4138CBB4B}"/>
              </a:ext>
            </a:extLst>
          </p:cNvPr>
          <p:cNvCxnSpPr/>
          <p:nvPr/>
        </p:nvCxnSpPr>
        <p:spPr>
          <a:xfrm>
            <a:off x="1574626" y="2941510"/>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77AB8BED-C2CA-4456-9A77-2BEBBC6D4E35}"/>
              </a:ext>
            </a:extLst>
          </p:cNvPr>
          <p:cNvCxnSpPr>
            <a:cxnSpLocks/>
          </p:cNvCxnSpPr>
          <p:nvPr/>
        </p:nvCxnSpPr>
        <p:spPr>
          <a:xfrm flipV="1">
            <a:off x="1568278" y="3074860"/>
            <a:ext cx="302180" cy="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92" name="ZoneTexte 91">
            <a:extLst>
              <a:ext uri="{FF2B5EF4-FFF2-40B4-BE49-F238E27FC236}">
                <a16:creationId xmlns:a16="http://schemas.microsoft.com/office/drawing/2014/main" id="{5B9509AB-9119-4118-B5BF-5FCB7B3AF738}"/>
              </a:ext>
            </a:extLst>
          </p:cNvPr>
          <p:cNvSpPr txBox="1"/>
          <p:nvPr/>
        </p:nvSpPr>
        <p:spPr>
          <a:xfrm>
            <a:off x="520514" y="4290178"/>
            <a:ext cx="1143241" cy="553998"/>
          </a:xfrm>
          <a:prstGeom prst="rect">
            <a:avLst/>
          </a:prstGeom>
          <a:solidFill>
            <a:schemeClr val="bg1">
              <a:alpha val="52000"/>
            </a:schemeClr>
          </a:solidFill>
        </p:spPr>
        <p:txBody>
          <a:bodyPr wrap="square" rtlCol="0">
            <a:spAutoFit/>
          </a:bodyPr>
          <a:lstStyle/>
          <a:p>
            <a:pPr algn="ctr"/>
            <a:r>
              <a:rPr lang="en-US" sz="1000"/>
              <a:t>History of shared documents</a:t>
            </a:r>
          </a:p>
        </p:txBody>
      </p:sp>
      <p:cxnSp>
        <p:nvCxnSpPr>
          <p:cNvPr id="93" name="Connecteur droit 92">
            <a:extLst>
              <a:ext uri="{FF2B5EF4-FFF2-40B4-BE49-F238E27FC236}">
                <a16:creationId xmlns:a16="http://schemas.microsoft.com/office/drawing/2014/main" id="{B7B09EFB-2658-436D-9FC6-9FE16081F5CE}"/>
              </a:ext>
            </a:extLst>
          </p:cNvPr>
          <p:cNvCxnSpPr/>
          <p:nvPr/>
        </p:nvCxnSpPr>
        <p:spPr>
          <a:xfrm>
            <a:off x="1574626" y="444485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63C5CE3A-DA70-4707-8390-E40D60DD0C59}"/>
              </a:ext>
            </a:extLst>
          </p:cNvPr>
          <p:cNvCxnSpPr>
            <a:cxnSpLocks/>
          </p:cNvCxnSpPr>
          <p:nvPr/>
        </p:nvCxnSpPr>
        <p:spPr>
          <a:xfrm>
            <a:off x="1568278" y="4578206"/>
            <a:ext cx="361622" cy="167648"/>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95" name="ZoneTexte 94">
            <a:extLst>
              <a:ext uri="{FF2B5EF4-FFF2-40B4-BE49-F238E27FC236}">
                <a16:creationId xmlns:a16="http://schemas.microsoft.com/office/drawing/2014/main" id="{006F11E3-8C21-4A43-BA4B-2A66377261AF}"/>
              </a:ext>
            </a:extLst>
          </p:cNvPr>
          <p:cNvSpPr txBox="1"/>
          <p:nvPr/>
        </p:nvSpPr>
        <p:spPr>
          <a:xfrm>
            <a:off x="520514" y="5110512"/>
            <a:ext cx="1143241" cy="553998"/>
          </a:xfrm>
          <a:prstGeom prst="rect">
            <a:avLst/>
          </a:prstGeom>
          <a:solidFill>
            <a:schemeClr val="bg1">
              <a:alpha val="52000"/>
            </a:schemeClr>
          </a:solidFill>
        </p:spPr>
        <p:txBody>
          <a:bodyPr wrap="square" rtlCol="0">
            <a:spAutoFit/>
          </a:bodyPr>
          <a:lstStyle/>
          <a:p>
            <a:pPr algn="ctr"/>
            <a:r>
              <a:rPr lang="en-US" sz="1000"/>
              <a:t>Planned meeting with advisor</a:t>
            </a:r>
          </a:p>
        </p:txBody>
      </p:sp>
      <p:cxnSp>
        <p:nvCxnSpPr>
          <p:cNvPr id="96" name="Connecteur droit 95">
            <a:extLst>
              <a:ext uri="{FF2B5EF4-FFF2-40B4-BE49-F238E27FC236}">
                <a16:creationId xmlns:a16="http://schemas.microsoft.com/office/drawing/2014/main" id="{2D3EFF1A-F989-45E5-B32D-7CB8570883AE}"/>
              </a:ext>
            </a:extLst>
          </p:cNvPr>
          <p:cNvCxnSpPr/>
          <p:nvPr/>
        </p:nvCxnSpPr>
        <p:spPr>
          <a:xfrm>
            <a:off x="1574626" y="5265188"/>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39FF8E12-E644-4C8F-A6BD-AFB80E0C758E}"/>
              </a:ext>
            </a:extLst>
          </p:cNvPr>
          <p:cNvCxnSpPr>
            <a:cxnSpLocks/>
          </p:cNvCxnSpPr>
          <p:nvPr/>
        </p:nvCxnSpPr>
        <p:spPr>
          <a:xfrm flipV="1">
            <a:off x="1568278" y="4974454"/>
            <a:ext cx="2050722" cy="424086"/>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C4C04200-3BA0-4938-8F8D-609D5F8DB782}"/>
              </a:ext>
            </a:extLst>
          </p:cNvPr>
          <p:cNvSpPr txBox="1"/>
          <p:nvPr/>
        </p:nvSpPr>
        <p:spPr>
          <a:xfrm>
            <a:off x="623123" y="2188271"/>
            <a:ext cx="1077990" cy="400110"/>
          </a:xfrm>
          <a:prstGeom prst="rect">
            <a:avLst/>
          </a:prstGeom>
          <a:solidFill>
            <a:schemeClr val="bg1">
              <a:alpha val="52000"/>
            </a:schemeClr>
          </a:solidFill>
        </p:spPr>
        <p:txBody>
          <a:bodyPr wrap="square" rtlCol="0">
            <a:spAutoFit/>
          </a:bodyPr>
          <a:lstStyle/>
          <a:p>
            <a:pPr algn="ctr"/>
            <a:r>
              <a:rPr lang="en-US" sz="1000"/>
              <a:t>Client’s relatives</a:t>
            </a:r>
          </a:p>
        </p:txBody>
      </p:sp>
      <p:cxnSp>
        <p:nvCxnSpPr>
          <p:cNvPr id="99" name="Connecteur droit 98">
            <a:extLst>
              <a:ext uri="{FF2B5EF4-FFF2-40B4-BE49-F238E27FC236}">
                <a16:creationId xmlns:a16="http://schemas.microsoft.com/office/drawing/2014/main" id="{268D9240-FAD2-442C-B67C-60B71BCA8121}"/>
              </a:ext>
            </a:extLst>
          </p:cNvPr>
          <p:cNvCxnSpPr/>
          <p:nvPr/>
        </p:nvCxnSpPr>
        <p:spPr>
          <a:xfrm>
            <a:off x="1574626" y="2254976"/>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E34D9DD1-2472-4AF2-B803-D49C26689244}"/>
              </a:ext>
            </a:extLst>
          </p:cNvPr>
          <p:cNvCxnSpPr>
            <a:cxnSpLocks/>
          </p:cNvCxnSpPr>
          <p:nvPr/>
        </p:nvCxnSpPr>
        <p:spPr>
          <a:xfrm flipV="1">
            <a:off x="1568278" y="2269354"/>
            <a:ext cx="2958772" cy="118974"/>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90496F4E-F5C2-4FDB-902D-C99EE6CBBB4E}"/>
              </a:ext>
            </a:extLst>
          </p:cNvPr>
          <p:cNvSpPr txBox="1"/>
          <p:nvPr/>
        </p:nvSpPr>
        <p:spPr>
          <a:xfrm>
            <a:off x="8401978" y="2320719"/>
            <a:ext cx="827024" cy="400110"/>
          </a:xfrm>
          <a:prstGeom prst="rect">
            <a:avLst/>
          </a:prstGeom>
          <a:solidFill>
            <a:schemeClr val="bg1">
              <a:alpha val="52000"/>
            </a:schemeClr>
          </a:solidFill>
        </p:spPr>
        <p:txBody>
          <a:bodyPr wrap="square" rtlCol="0">
            <a:spAutoFit/>
          </a:bodyPr>
          <a:lstStyle/>
          <a:p>
            <a:pPr algn="ctr"/>
            <a:r>
              <a:rPr lang="en-US" sz="1000"/>
              <a:t>Wealth situation</a:t>
            </a:r>
          </a:p>
        </p:txBody>
      </p:sp>
      <p:cxnSp>
        <p:nvCxnSpPr>
          <p:cNvPr id="102" name="Connecteur droit 101">
            <a:extLst>
              <a:ext uri="{FF2B5EF4-FFF2-40B4-BE49-F238E27FC236}">
                <a16:creationId xmlns:a16="http://schemas.microsoft.com/office/drawing/2014/main" id="{0D2DF175-8241-4574-8133-55A132257486}"/>
              </a:ext>
            </a:extLst>
          </p:cNvPr>
          <p:cNvCxnSpPr/>
          <p:nvPr/>
        </p:nvCxnSpPr>
        <p:spPr>
          <a:xfrm>
            <a:off x="8129258" y="235459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03" name="Connecteur droit 102">
            <a:extLst>
              <a:ext uri="{FF2B5EF4-FFF2-40B4-BE49-F238E27FC236}">
                <a16:creationId xmlns:a16="http://schemas.microsoft.com/office/drawing/2014/main" id="{2F577ABC-DBFF-482E-B1FB-EE5B16FD20C3}"/>
              </a:ext>
            </a:extLst>
          </p:cNvPr>
          <p:cNvCxnSpPr>
            <a:cxnSpLocks/>
          </p:cNvCxnSpPr>
          <p:nvPr/>
        </p:nvCxnSpPr>
        <p:spPr>
          <a:xfrm flipH="1" flipV="1">
            <a:off x="5452880" y="2278244"/>
            <a:ext cx="2670031" cy="20970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F0E668-0713-4B1B-8436-5A7DF60552C4}"/>
              </a:ext>
            </a:extLst>
          </p:cNvPr>
          <p:cNvSpPr/>
          <p:nvPr/>
        </p:nvSpPr>
        <p:spPr>
          <a:xfrm>
            <a:off x="3025962" y="6012374"/>
            <a:ext cx="3837799" cy="221175"/>
          </a:xfrm>
          <a:prstGeom prst="rect">
            <a:avLst/>
          </a:prstGeom>
          <a:solidFill>
            <a:srgbClr val="FDEADA"/>
          </a:solidFill>
          <a:ln w="31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accent6">
                    <a:lumMod val="75000"/>
                  </a:schemeClr>
                </a:solidFill>
              </a:rPr>
              <a:t>More details in part 5 when describing </a:t>
            </a:r>
            <a:r>
              <a:rPr lang="en-US" sz="900" err="1">
                <a:solidFill>
                  <a:schemeClr val="accent6">
                    <a:lumMod val="75000"/>
                  </a:schemeClr>
                </a:solidFill>
              </a:rPr>
              <a:t>Manymore’s</a:t>
            </a:r>
            <a:r>
              <a:rPr lang="en-US" sz="900">
                <a:solidFill>
                  <a:schemeClr val="accent6">
                    <a:lumMod val="75000"/>
                  </a:schemeClr>
                </a:solidFill>
              </a:rPr>
              <a:t> software</a:t>
            </a:r>
          </a:p>
        </p:txBody>
      </p:sp>
    </p:spTree>
    <p:extLst>
      <p:ext uri="{BB962C8B-B14F-4D97-AF65-F5344CB8AC3E}">
        <p14:creationId xmlns:p14="http://schemas.microsoft.com/office/powerpoint/2010/main" val="173781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Customers’ expectations regarding wealth management services</a:t>
            </a:r>
          </a:p>
          <a:p>
            <a:pPr marL="355600" indent="-228600">
              <a:spcBef>
                <a:spcPts val="1200"/>
              </a:spcBef>
              <a:buFont typeface="+mj-lt"/>
              <a:buAutoNum type="arabicPeriod"/>
            </a:pPr>
            <a:r>
              <a:rPr lang="en-US" sz="1100">
                <a:latin typeface="+mj-lt"/>
              </a:rPr>
              <a:t>Overview of customers’ journeys for mass market, mass and core affluent</a:t>
            </a:r>
          </a:p>
          <a:p>
            <a:pPr marL="355600" indent="-228600">
              <a:spcBef>
                <a:spcPts val="1200"/>
              </a:spcBef>
              <a:buFont typeface="+mj-lt"/>
              <a:buAutoNum type="arabicPeriod"/>
            </a:pPr>
            <a:r>
              <a:rPr lang="en-US" sz="1100" b="1">
                <a:solidFill>
                  <a:srgbClr val="009DB0"/>
                </a:solidFill>
                <a:latin typeface="+mj-lt"/>
              </a:rPr>
              <a:t>Focus on CG’s performance in terms of customer acquisition and online visibility</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4119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4319993"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Tree>
    <p:extLst>
      <p:ext uri="{BB962C8B-B14F-4D97-AF65-F5344CB8AC3E}">
        <p14:creationId xmlns:p14="http://schemas.microsoft.com/office/powerpoint/2010/main" val="4200359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D336C64-A2E7-477A-BDF3-D734EBFCB8D3}"/>
              </a:ext>
            </a:extLst>
          </p:cNvPr>
          <p:cNvSpPr>
            <a:spLocks noGrp="1"/>
          </p:cNvSpPr>
          <p:nvPr>
            <p:ph type="ctrTitle"/>
          </p:nvPr>
        </p:nvSpPr>
        <p:spPr/>
        <p:txBody>
          <a:bodyPr/>
          <a:lstStyle/>
          <a:p>
            <a:r>
              <a:rPr kumimoji="0" lang="en-US" sz="1300" i="0" u="none" strike="noStrike" cap="none" normalizeH="0" baseline="0">
                <a:ln>
                  <a:noFill/>
                </a:ln>
                <a:solidFill>
                  <a:srgbClr val="009DB0"/>
                </a:solidFill>
                <a:effectLst/>
                <a:latin typeface="+mn-lt"/>
              </a:rPr>
              <a:t>Acquisition channels </a:t>
            </a:r>
            <a:r>
              <a:rPr kumimoji="0" lang="en-US" sz="1300" i="0" u="none" strike="noStrike" cap="none" normalizeH="0" baseline="0">
                <a:ln>
                  <a:noFill/>
                </a:ln>
                <a:solidFill>
                  <a:schemeClr val="tx1"/>
                </a:solidFill>
                <a:effectLst/>
                <a:latin typeface="+mn-lt"/>
              </a:rPr>
              <a:t>based on the </a:t>
            </a:r>
            <a:r>
              <a:rPr kumimoji="0" lang="en-US" sz="1300" i="0" u="none" strike="noStrike" cap="none" normalizeH="0" baseline="0">
                <a:ln>
                  <a:noFill/>
                </a:ln>
                <a:solidFill>
                  <a:srgbClr val="009DB0"/>
                </a:solidFill>
                <a:effectLst/>
                <a:latin typeface="+mn-lt"/>
              </a:rPr>
              <a:t>recommendation</a:t>
            </a:r>
            <a:r>
              <a:rPr kumimoji="0" lang="en-US" sz="1300" i="0" u="none" strike="noStrike" cap="none" normalizeH="0" baseline="0">
                <a:ln>
                  <a:noFill/>
                </a:ln>
                <a:solidFill>
                  <a:schemeClr val="tx1"/>
                </a:solidFill>
                <a:effectLst/>
                <a:latin typeface="+mn-lt"/>
              </a:rPr>
              <a:t> of trusted individuals (</a:t>
            </a:r>
            <a:r>
              <a:rPr kumimoji="0" lang="en-US" sz="1300" i="0" u="none" strike="noStrike" cap="none" normalizeH="0" baseline="0" err="1">
                <a:ln>
                  <a:noFill/>
                </a:ln>
                <a:solidFill>
                  <a:schemeClr val="tx1"/>
                </a:solidFill>
                <a:effectLst/>
                <a:latin typeface="+mn-lt"/>
              </a:rPr>
              <a:t>e.g</a:t>
            </a:r>
            <a:r>
              <a:rPr kumimoji="0" lang="en-US" sz="1300" i="0" u="none" strike="noStrike" cap="none" normalizeH="0" baseline="0">
                <a:ln>
                  <a:noFill/>
                </a:ln>
                <a:solidFill>
                  <a:schemeClr val="tx1"/>
                </a:solidFill>
                <a:effectLst/>
                <a:latin typeface="+mn-lt"/>
              </a:rPr>
              <a:t>, personal or professional network) are the </a:t>
            </a:r>
            <a:r>
              <a:rPr kumimoji="0" lang="en-US" sz="1300" i="0" u="none" strike="noStrike" cap="none" normalizeH="0" baseline="0">
                <a:ln>
                  <a:noFill/>
                </a:ln>
                <a:solidFill>
                  <a:srgbClr val="009DB0"/>
                </a:solidFill>
                <a:effectLst/>
                <a:latin typeface="+mn-lt"/>
              </a:rPr>
              <a:t>most</a:t>
            </a:r>
            <a:r>
              <a:rPr kumimoji="0" lang="en-US" sz="1300" i="0" u="none" strike="noStrike" cap="none" normalizeH="0" baseline="0">
                <a:ln>
                  <a:noFill/>
                </a:ln>
                <a:solidFill>
                  <a:schemeClr val="tx2"/>
                </a:solidFill>
                <a:effectLst/>
                <a:latin typeface="+mn-lt"/>
              </a:rPr>
              <a:t> </a:t>
            </a:r>
            <a:r>
              <a:rPr kumimoji="0" lang="en-US" sz="1300" i="0" u="none" strike="noStrike" cap="none" normalizeH="0" baseline="0">
                <a:ln>
                  <a:noFill/>
                </a:ln>
                <a:solidFill>
                  <a:srgbClr val="009DB0"/>
                </a:solidFill>
                <a:effectLst/>
                <a:latin typeface="+mn-lt"/>
              </a:rPr>
              <a:t>effective </a:t>
            </a:r>
            <a:r>
              <a:rPr lang="en-US" sz="1300">
                <a:latin typeface="+mn-lt"/>
              </a:rPr>
              <a:t>and</a:t>
            </a:r>
            <a:r>
              <a:rPr kumimoji="0" lang="en-US" sz="1300" i="0" u="none" strike="noStrike" cap="none" normalizeH="0" baseline="0">
                <a:ln>
                  <a:noFill/>
                </a:ln>
                <a:solidFill>
                  <a:srgbClr val="009DB0"/>
                </a:solidFill>
                <a:effectLst/>
                <a:latin typeface="+mn-lt"/>
              </a:rPr>
              <a:t> </a:t>
            </a:r>
            <a:r>
              <a:rPr lang="en-US" sz="1300">
                <a:latin typeface="+mn-lt"/>
              </a:rPr>
              <a:t>are</a:t>
            </a:r>
            <a:r>
              <a:rPr kumimoji="0" lang="en-US" sz="1300" i="0" u="none" strike="noStrike" cap="none" normalizeH="0" baseline="0">
                <a:ln>
                  <a:noFill/>
                </a:ln>
                <a:solidFill>
                  <a:srgbClr val="009DB0"/>
                </a:solidFill>
                <a:effectLst/>
                <a:latin typeface="+mn-lt"/>
              </a:rPr>
              <a:t> </a:t>
            </a:r>
            <a:r>
              <a:rPr lang="en-US" sz="1300">
                <a:latin typeface="+mn-lt"/>
              </a:rPr>
              <a:t>those</a:t>
            </a:r>
            <a:r>
              <a:rPr kumimoji="0" lang="en-US" sz="1300" i="0" u="none" strike="noStrike" cap="none" normalizeH="0" baseline="0">
                <a:ln>
                  <a:noFill/>
                </a:ln>
                <a:solidFill>
                  <a:srgbClr val="009DB0"/>
                </a:solidFill>
                <a:effectLst/>
                <a:latin typeface="+mn-lt"/>
              </a:rPr>
              <a:t> </a:t>
            </a:r>
            <a:r>
              <a:rPr lang="en-US" sz="1300">
                <a:latin typeface="+mn-lt"/>
              </a:rPr>
              <a:t>on</a:t>
            </a:r>
            <a:r>
              <a:rPr kumimoji="0" lang="en-US" sz="1300" i="0" u="none" strike="noStrike" cap="none" normalizeH="0" baseline="0">
                <a:ln>
                  <a:noFill/>
                </a:ln>
                <a:solidFill>
                  <a:srgbClr val="009DB0"/>
                </a:solidFill>
                <a:effectLst/>
                <a:latin typeface="+mn-lt"/>
              </a:rPr>
              <a:t> which CG could further capitalize</a:t>
            </a:r>
            <a:endParaRPr lang="en-US" sz="1300">
              <a:solidFill>
                <a:srgbClr val="009DB0"/>
              </a:solidFill>
              <a:latin typeface="+mn-lt"/>
            </a:endParaRPr>
          </a:p>
        </p:txBody>
      </p:sp>
      <p:sp>
        <p:nvSpPr>
          <p:cNvPr id="5" name="Arrow: Up-Down 128">
            <a:extLst>
              <a:ext uri="{FF2B5EF4-FFF2-40B4-BE49-F238E27FC236}">
                <a16:creationId xmlns:a16="http://schemas.microsoft.com/office/drawing/2014/main" id="{3654D2C7-15C8-4EB3-89B8-C093666C310F}"/>
              </a:ext>
            </a:extLst>
          </p:cNvPr>
          <p:cNvSpPr/>
          <p:nvPr/>
        </p:nvSpPr>
        <p:spPr bwMode="auto">
          <a:xfrm>
            <a:off x="876336" y="1506935"/>
            <a:ext cx="8153329" cy="222285"/>
          </a:xfrm>
          <a:prstGeom prst="homePlate">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0" name="Rectangle 9">
            <a:extLst>
              <a:ext uri="{FF2B5EF4-FFF2-40B4-BE49-F238E27FC236}">
                <a16:creationId xmlns:a16="http://schemas.microsoft.com/office/drawing/2014/main" id="{6E91414C-CDF1-4FA4-82A1-75F3F8272259}"/>
              </a:ext>
            </a:extLst>
          </p:cNvPr>
          <p:cNvSpPr/>
          <p:nvPr/>
        </p:nvSpPr>
        <p:spPr>
          <a:xfrm>
            <a:off x="2469778" y="6375062"/>
            <a:ext cx="407684" cy="2333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b="1" i="1">
                <a:solidFill>
                  <a:schemeClr val="bg1"/>
                </a:solidFill>
                <a:ea typeface="Verdana" panose="020B0604030504040204" pitchFamily="34" charset="0"/>
              </a:rPr>
              <a:t>Indirect</a:t>
            </a:r>
          </a:p>
        </p:txBody>
      </p:sp>
      <p:sp>
        <p:nvSpPr>
          <p:cNvPr id="11" name="Rectangle 10">
            <a:extLst>
              <a:ext uri="{FF2B5EF4-FFF2-40B4-BE49-F238E27FC236}">
                <a16:creationId xmlns:a16="http://schemas.microsoft.com/office/drawing/2014/main" id="{56424910-A36E-40D9-95E5-52070B917AE4}"/>
              </a:ext>
            </a:extLst>
          </p:cNvPr>
          <p:cNvSpPr/>
          <p:nvPr/>
        </p:nvSpPr>
        <p:spPr>
          <a:xfrm>
            <a:off x="1937496" y="6375062"/>
            <a:ext cx="407684" cy="233399"/>
          </a:xfrm>
          <a:prstGeom prst="rect">
            <a:avLst/>
          </a:prstGeom>
          <a:solidFill>
            <a:srgbClr val="15AB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700" b="1" i="1">
                <a:solidFill>
                  <a:schemeClr val="bg1"/>
                </a:solidFill>
                <a:ea typeface="Verdana" panose="020B0604030504040204" pitchFamily="34" charset="0"/>
              </a:rPr>
              <a:t>Direct</a:t>
            </a:r>
          </a:p>
        </p:txBody>
      </p:sp>
      <p:sp>
        <p:nvSpPr>
          <p:cNvPr id="17" name="Ellipse 236">
            <a:extLst>
              <a:ext uri="{FF2B5EF4-FFF2-40B4-BE49-F238E27FC236}">
                <a16:creationId xmlns:a16="http://schemas.microsoft.com/office/drawing/2014/main" id="{4C3DB848-6B65-4500-AF1C-19D983044964}"/>
              </a:ext>
            </a:extLst>
          </p:cNvPr>
          <p:cNvSpPr/>
          <p:nvPr/>
        </p:nvSpPr>
        <p:spPr>
          <a:xfrm>
            <a:off x="1431152" y="1394861"/>
            <a:ext cx="446433" cy="446433"/>
          </a:xfrm>
          <a:prstGeom prst="ellipse">
            <a:avLst/>
          </a:prstGeom>
          <a:solidFill>
            <a:srgbClr val="15ABE4"/>
          </a:solidFill>
          <a:ln>
            <a:solidFill>
              <a:srgbClr val="15A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20" name="Ellipse 236">
            <a:extLst>
              <a:ext uri="{FF2B5EF4-FFF2-40B4-BE49-F238E27FC236}">
                <a16:creationId xmlns:a16="http://schemas.microsoft.com/office/drawing/2014/main" id="{B2279DB2-1B6F-4498-91F0-7B62C2F7A6CA}"/>
              </a:ext>
            </a:extLst>
          </p:cNvPr>
          <p:cNvSpPr/>
          <p:nvPr/>
        </p:nvSpPr>
        <p:spPr>
          <a:xfrm>
            <a:off x="3630240" y="1394861"/>
            <a:ext cx="446433" cy="446433"/>
          </a:xfrm>
          <a:prstGeom prst="ellipse">
            <a:avLst/>
          </a:prstGeom>
          <a:solidFill>
            <a:srgbClr val="15ABE4"/>
          </a:solidFill>
          <a:ln>
            <a:solidFill>
              <a:srgbClr val="15A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23" name="Ellipse 236">
            <a:extLst>
              <a:ext uri="{FF2B5EF4-FFF2-40B4-BE49-F238E27FC236}">
                <a16:creationId xmlns:a16="http://schemas.microsoft.com/office/drawing/2014/main" id="{64C4DACC-BC59-4250-A3F9-B075CFD393C9}"/>
              </a:ext>
            </a:extLst>
          </p:cNvPr>
          <p:cNvSpPr/>
          <p:nvPr/>
        </p:nvSpPr>
        <p:spPr>
          <a:xfrm>
            <a:off x="5829328" y="1394861"/>
            <a:ext cx="446433" cy="446433"/>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26" name="Ellipse 236">
            <a:extLst>
              <a:ext uri="{FF2B5EF4-FFF2-40B4-BE49-F238E27FC236}">
                <a16:creationId xmlns:a16="http://schemas.microsoft.com/office/drawing/2014/main" id="{8DF25CDB-70E0-4251-BA19-308848DC18C3}"/>
              </a:ext>
            </a:extLst>
          </p:cNvPr>
          <p:cNvSpPr/>
          <p:nvPr/>
        </p:nvSpPr>
        <p:spPr>
          <a:xfrm>
            <a:off x="8028415" y="1394861"/>
            <a:ext cx="446433" cy="446433"/>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46" fontAlgn="auto">
              <a:spcBef>
                <a:spcPts val="0"/>
              </a:spcBef>
              <a:spcAft>
                <a:spcPts val="0"/>
              </a:spcAft>
            </a:pPr>
            <a:endParaRPr lang="en-US" sz="108">
              <a:solidFill>
                <a:srgbClr val="AE9A64"/>
              </a:solidFill>
            </a:endParaRPr>
          </a:p>
        </p:txBody>
      </p:sp>
      <p:sp>
        <p:nvSpPr>
          <p:cNvPr id="29" name="Rectangle 28">
            <a:extLst>
              <a:ext uri="{FF2B5EF4-FFF2-40B4-BE49-F238E27FC236}">
                <a16:creationId xmlns:a16="http://schemas.microsoft.com/office/drawing/2014/main" id="{878C1678-9B17-4F2E-AA57-2F7A766C639B}"/>
              </a:ext>
            </a:extLst>
          </p:cNvPr>
          <p:cNvSpPr/>
          <p:nvPr/>
        </p:nvSpPr>
        <p:spPr>
          <a:xfrm>
            <a:off x="8028415" y="1106825"/>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009DB0"/>
                </a:solidFill>
                <a:ea typeface="Verdana" panose="020B0604030504040204" pitchFamily="34" charset="0"/>
              </a:rPr>
              <a:t>+ Acquisition efficient</a:t>
            </a:r>
          </a:p>
        </p:txBody>
      </p:sp>
      <p:sp>
        <p:nvSpPr>
          <p:cNvPr id="30" name="Rectangle 29">
            <a:extLst>
              <a:ext uri="{FF2B5EF4-FFF2-40B4-BE49-F238E27FC236}">
                <a16:creationId xmlns:a16="http://schemas.microsoft.com/office/drawing/2014/main" id="{50319515-1F86-4974-ABD0-B794639955F4}"/>
              </a:ext>
            </a:extLst>
          </p:cNvPr>
          <p:cNvSpPr/>
          <p:nvPr/>
        </p:nvSpPr>
        <p:spPr>
          <a:xfrm>
            <a:off x="335950" y="1106825"/>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009DB0"/>
                </a:solidFill>
                <a:ea typeface="Verdana" panose="020B0604030504040204" pitchFamily="34" charset="0"/>
              </a:rPr>
              <a:t>- Acquisition efficiency</a:t>
            </a:r>
          </a:p>
        </p:txBody>
      </p:sp>
      <p:sp>
        <p:nvSpPr>
          <p:cNvPr id="32" name="Flèche : pentagone 154">
            <a:extLst>
              <a:ext uri="{FF2B5EF4-FFF2-40B4-BE49-F238E27FC236}">
                <a16:creationId xmlns:a16="http://schemas.microsoft.com/office/drawing/2014/main" id="{9401C01B-DC4B-4F5E-A15A-15E8F6C339A3}"/>
              </a:ext>
            </a:extLst>
          </p:cNvPr>
          <p:cNvSpPr/>
          <p:nvPr/>
        </p:nvSpPr>
        <p:spPr>
          <a:xfrm>
            <a:off x="834987" y="2320697"/>
            <a:ext cx="1660029" cy="1877184"/>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Social network</a:t>
            </a:r>
          </a:p>
          <a:p>
            <a:pPr marL="171450" indent="-171450" defTabSz="990546" fontAlgn="auto">
              <a:lnSpc>
                <a:spcPts val="1000"/>
              </a:lnSpc>
              <a:spcBef>
                <a:spcPts val="0"/>
              </a:spcBef>
              <a:spcAft>
                <a:spcPts val="0"/>
              </a:spcAft>
              <a:buClr>
                <a:srgbClr val="6C6C6C"/>
              </a:buClr>
              <a:buFont typeface="Arial" panose="020B0604020202020204" pitchFamily="34" charset="0"/>
              <a:buChar char="•"/>
            </a:pPr>
            <a:endParaRPr lang="en-US" sz="1000">
              <a:solidFill>
                <a:schemeClr val="tx1"/>
              </a:solidFill>
              <a:cs typeface="Arial" pitchFamily="34" charset="0"/>
            </a:endParaRPr>
          </a:p>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Search engine optimization (SEO)</a:t>
            </a:r>
          </a:p>
          <a:p>
            <a:pPr marL="171450" indent="-171450" defTabSz="990546" fontAlgn="auto">
              <a:lnSpc>
                <a:spcPts val="1000"/>
              </a:lnSpc>
              <a:spcBef>
                <a:spcPts val="0"/>
              </a:spcBef>
              <a:spcAft>
                <a:spcPts val="0"/>
              </a:spcAft>
              <a:buClr>
                <a:srgbClr val="6C6C6C"/>
              </a:buClr>
              <a:buFont typeface="Arial" panose="020B0604020202020204" pitchFamily="34" charset="0"/>
              <a:buChar char="•"/>
            </a:pPr>
            <a:endParaRPr lang="en-US" sz="1000">
              <a:solidFill>
                <a:schemeClr val="tx1"/>
              </a:solidFill>
              <a:cs typeface="Arial" pitchFamily="34" charset="0"/>
            </a:endParaRPr>
          </a:p>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Search engine advertising (SEA)</a:t>
            </a:r>
          </a:p>
        </p:txBody>
      </p:sp>
      <p:sp>
        <p:nvSpPr>
          <p:cNvPr id="33" name="Flèche : pentagone 154">
            <a:extLst>
              <a:ext uri="{FF2B5EF4-FFF2-40B4-BE49-F238E27FC236}">
                <a16:creationId xmlns:a16="http://schemas.microsoft.com/office/drawing/2014/main" id="{0C19562F-B9D4-4A19-B759-131F293874BA}"/>
              </a:ext>
            </a:extLst>
          </p:cNvPr>
          <p:cNvSpPr/>
          <p:nvPr/>
        </p:nvSpPr>
        <p:spPr>
          <a:xfrm>
            <a:off x="3034074" y="2320697"/>
            <a:ext cx="1660029" cy="1877184"/>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0" bIns="49530" numCol="1" spcCol="0" rtlCol="0" fromWordArt="0" anchor="ctr" anchorCtr="0" forceAA="0" compatLnSpc="1">
            <a:prstTxWarp prst="textNoShape">
              <a:avLst/>
            </a:prstTxWarp>
            <a:noAutofit/>
          </a:bodyPr>
          <a:lstStyle/>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Mainly by phone calls (e.g., alumni directories)</a:t>
            </a:r>
          </a:p>
        </p:txBody>
      </p:sp>
      <p:sp>
        <p:nvSpPr>
          <p:cNvPr id="34" name="Flèche : pentagone 154">
            <a:extLst>
              <a:ext uri="{FF2B5EF4-FFF2-40B4-BE49-F238E27FC236}">
                <a16:creationId xmlns:a16="http://schemas.microsoft.com/office/drawing/2014/main" id="{C509A907-FFAE-46FD-B6EC-1C8A91526A02}"/>
              </a:ext>
            </a:extLst>
          </p:cNvPr>
          <p:cNvSpPr/>
          <p:nvPr/>
        </p:nvSpPr>
        <p:spPr>
          <a:xfrm>
            <a:off x="5233161" y="2320697"/>
            <a:ext cx="1660029" cy="1877184"/>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Depends on the ability to satisfy existing customers (e.g., quality of the service, follow-up)</a:t>
            </a:r>
          </a:p>
          <a:p>
            <a:pPr marL="171450" indent="-171450" defTabSz="990546" fontAlgn="auto">
              <a:lnSpc>
                <a:spcPts val="1000"/>
              </a:lnSpc>
              <a:spcBef>
                <a:spcPts val="0"/>
              </a:spcBef>
              <a:spcAft>
                <a:spcPts val="0"/>
              </a:spcAft>
              <a:buClr>
                <a:srgbClr val="6C6C6C"/>
              </a:buClr>
              <a:buFont typeface="Arial" panose="020B0604020202020204" pitchFamily="34" charset="0"/>
              <a:buChar char="•"/>
            </a:pPr>
            <a:endParaRPr lang="en-US" sz="1000">
              <a:solidFill>
                <a:schemeClr val="tx1"/>
              </a:solidFill>
              <a:cs typeface="Arial" pitchFamily="34" charset="0"/>
            </a:endParaRPr>
          </a:p>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Cheapest acquisition channel</a:t>
            </a:r>
            <a:r>
              <a:rPr lang="en-US" sz="1000" baseline="30000">
                <a:solidFill>
                  <a:schemeClr val="tx1"/>
                </a:solidFill>
                <a:cs typeface="Arial" pitchFamily="34" charset="0"/>
              </a:rPr>
              <a:t>1</a:t>
            </a:r>
            <a:endParaRPr lang="en-US" sz="1000">
              <a:solidFill>
                <a:schemeClr val="tx1"/>
              </a:solidFill>
              <a:cs typeface="Arial" pitchFamily="34" charset="0"/>
            </a:endParaRPr>
          </a:p>
        </p:txBody>
      </p:sp>
      <p:sp>
        <p:nvSpPr>
          <p:cNvPr id="35" name="Flèche : pentagone 154">
            <a:extLst>
              <a:ext uri="{FF2B5EF4-FFF2-40B4-BE49-F238E27FC236}">
                <a16:creationId xmlns:a16="http://schemas.microsoft.com/office/drawing/2014/main" id="{A1B320FB-E5E6-482D-A098-A83D4112AB0E}"/>
              </a:ext>
            </a:extLst>
          </p:cNvPr>
          <p:cNvSpPr/>
          <p:nvPr/>
        </p:nvSpPr>
        <p:spPr>
          <a:xfrm>
            <a:off x="7428810" y="2320697"/>
            <a:ext cx="1660029" cy="1877184"/>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9530" rIns="36000" bIns="49530" numCol="1" spcCol="0" rtlCol="0" fromWordArt="0" anchor="ctr" anchorCtr="0" forceAA="0" compatLnSpc="1">
            <a:prstTxWarp prst="textNoShape">
              <a:avLst/>
            </a:prstTxWarp>
            <a:noAutofit/>
          </a:bodyPr>
          <a:lstStyle/>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Requires experience and recognition as a CGP</a:t>
            </a:r>
          </a:p>
          <a:p>
            <a:pPr marL="171450" indent="-171450" defTabSz="990546" fontAlgn="auto">
              <a:lnSpc>
                <a:spcPts val="1000"/>
              </a:lnSpc>
              <a:spcBef>
                <a:spcPts val="0"/>
              </a:spcBef>
              <a:spcAft>
                <a:spcPts val="0"/>
              </a:spcAft>
              <a:buClr>
                <a:srgbClr val="6C6C6C"/>
              </a:buClr>
              <a:buFont typeface="Arial" panose="020B0604020202020204" pitchFamily="34" charset="0"/>
              <a:buChar char="•"/>
            </a:pPr>
            <a:endParaRPr lang="en-US" sz="1000">
              <a:solidFill>
                <a:schemeClr val="tx1"/>
              </a:solidFill>
              <a:cs typeface="Arial" pitchFamily="34" charset="0"/>
            </a:endParaRPr>
          </a:p>
          <a:p>
            <a:pPr marL="171450" indent="-171450" defTabSz="990546" fontAlgn="auto">
              <a:lnSpc>
                <a:spcPts val="1000"/>
              </a:lnSpc>
              <a:spcBef>
                <a:spcPts val="0"/>
              </a:spcBef>
              <a:spcAft>
                <a:spcPts val="0"/>
              </a:spcAft>
              <a:buClr>
                <a:srgbClr val="6C6C6C"/>
              </a:buClr>
              <a:buFont typeface="Arial" panose="020B0604020202020204" pitchFamily="34" charset="0"/>
              <a:buChar char="•"/>
            </a:pPr>
            <a:r>
              <a:rPr lang="en-US" sz="1000">
                <a:solidFill>
                  <a:schemeClr val="tx1"/>
                </a:solidFill>
                <a:cs typeface="Arial" pitchFamily="34" charset="0"/>
              </a:rPr>
              <a:t>Relies on a strong network of prescribers (i.e., lawyers, notaries, chartered accountants) met in in professional clubs and associations (e.g., club of entrepreneurs) </a:t>
            </a:r>
          </a:p>
        </p:txBody>
      </p:sp>
      <p:sp>
        <p:nvSpPr>
          <p:cNvPr id="37" name="Rectangle 36">
            <a:extLst>
              <a:ext uri="{FF2B5EF4-FFF2-40B4-BE49-F238E27FC236}">
                <a16:creationId xmlns:a16="http://schemas.microsoft.com/office/drawing/2014/main" id="{B8038E67-C7B7-4A29-B396-2FFA9113FBD5}"/>
              </a:ext>
            </a:extLst>
          </p:cNvPr>
          <p:cNvSpPr/>
          <p:nvPr/>
        </p:nvSpPr>
        <p:spPr bwMode="auto">
          <a:xfrm>
            <a:off x="6113919" y="3824344"/>
            <a:ext cx="857341" cy="320334"/>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chemeClr val="accent1"/>
                </a:solidFill>
                <a:ea typeface="Verdana" panose="020B0604030504040204" pitchFamily="34" charset="0"/>
                <a:cs typeface="+mn-cs"/>
              </a:rPr>
              <a:t>Illustration page </a:t>
            </a:r>
            <a:r>
              <a:rPr lang="en-US" sz="1000">
                <a:solidFill>
                  <a:schemeClr val="accent1"/>
                </a:solidFill>
                <a:ea typeface="Verdana" panose="020B0604030504040204" pitchFamily="34" charset="0"/>
              </a:rPr>
              <a:t>70</a:t>
            </a:r>
            <a:endParaRPr lang="en-US" sz="1000">
              <a:solidFill>
                <a:schemeClr val="accent1"/>
              </a:solidFill>
              <a:ea typeface="Verdana" panose="020B0604030504040204" pitchFamily="34" charset="0"/>
              <a:cs typeface="+mn-cs"/>
            </a:endParaRPr>
          </a:p>
        </p:txBody>
      </p:sp>
      <p:grpSp>
        <p:nvGrpSpPr>
          <p:cNvPr id="38" name="Groupe 2">
            <a:extLst>
              <a:ext uri="{FF2B5EF4-FFF2-40B4-BE49-F238E27FC236}">
                <a16:creationId xmlns:a16="http://schemas.microsoft.com/office/drawing/2014/main" id="{938A4536-8C6C-46AC-A8F3-BA0E299CF6ED}"/>
              </a:ext>
            </a:extLst>
          </p:cNvPr>
          <p:cNvGrpSpPr>
            <a:grpSpLocks noChangeAspect="1"/>
          </p:cNvGrpSpPr>
          <p:nvPr/>
        </p:nvGrpSpPr>
        <p:grpSpPr>
          <a:xfrm flipH="1">
            <a:off x="5940404" y="3943436"/>
            <a:ext cx="234360" cy="261610"/>
            <a:chOff x="127668" y="232554"/>
            <a:chExt cx="291371" cy="325251"/>
          </a:xfrm>
        </p:grpSpPr>
        <p:sp>
          <p:nvSpPr>
            <p:cNvPr id="39" name="Freeform 6">
              <a:extLst>
                <a:ext uri="{FF2B5EF4-FFF2-40B4-BE49-F238E27FC236}">
                  <a16:creationId xmlns:a16="http://schemas.microsoft.com/office/drawing/2014/main" id="{A36A1A2E-688D-4065-8C5A-3DF9CBA3C43A}"/>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0CF7C920-F4AD-4BC5-AE87-4EFB022914D5}"/>
                </a:ext>
              </a:extLst>
            </p:cNvPr>
            <p:cNvSpPr/>
            <p:nvPr/>
          </p:nvSpPr>
          <p:spPr>
            <a:xfrm>
              <a:off x="127668" y="232554"/>
              <a:ext cx="291371" cy="325251"/>
            </a:xfrm>
            <a:prstGeom prst="rect">
              <a:avLst/>
            </a:prstGeom>
          </p:spPr>
          <p:txBody>
            <a:bodyPr wrap="none">
              <a:spAutoFit/>
            </a:bodyPr>
            <a:lstStyle/>
            <a:p>
              <a:r>
                <a:rPr lang="en-US" sz="1100">
                  <a:solidFill>
                    <a:schemeClr val="accent1"/>
                  </a:solidFill>
                </a:rPr>
                <a:t> </a:t>
              </a:r>
              <a:endParaRPr lang="en-US" sz="1100"/>
            </a:p>
          </p:txBody>
        </p:sp>
      </p:grpSp>
      <p:pic>
        <p:nvPicPr>
          <p:cNvPr id="42" name="Graphic 41" descr="Receiver">
            <a:extLst>
              <a:ext uri="{FF2B5EF4-FFF2-40B4-BE49-F238E27FC236}">
                <a16:creationId xmlns:a16="http://schemas.microsoft.com/office/drawing/2014/main" id="{A0D4B3A2-364C-477A-815F-7E2BB0E48A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4876" y="1446167"/>
            <a:ext cx="352541" cy="352541"/>
          </a:xfrm>
          <a:prstGeom prst="rect">
            <a:avLst/>
          </a:prstGeom>
        </p:spPr>
      </p:pic>
      <p:sp>
        <p:nvSpPr>
          <p:cNvPr id="43" name="Rectangle 42">
            <a:extLst>
              <a:ext uri="{FF2B5EF4-FFF2-40B4-BE49-F238E27FC236}">
                <a16:creationId xmlns:a16="http://schemas.microsoft.com/office/drawing/2014/main" id="{5D5FBBCC-9721-4867-9D96-25624B4D407C}"/>
              </a:ext>
            </a:extLst>
          </p:cNvPr>
          <p:cNvSpPr/>
          <p:nvPr/>
        </p:nvSpPr>
        <p:spPr>
          <a:xfrm>
            <a:off x="5431450" y="2029739"/>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2"/>
                </a:solidFill>
                <a:ea typeface="Verdana" panose="020B0604030504040204" pitchFamily="34" charset="0"/>
              </a:rPr>
              <a:t>Recommendation</a:t>
            </a:r>
          </a:p>
        </p:txBody>
      </p:sp>
      <p:sp>
        <p:nvSpPr>
          <p:cNvPr id="44" name="Rectangle 43">
            <a:extLst>
              <a:ext uri="{FF2B5EF4-FFF2-40B4-BE49-F238E27FC236}">
                <a16:creationId xmlns:a16="http://schemas.microsoft.com/office/drawing/2014/main" id="{A311D943-6008-4AC0-BFE9-7616CDB6C95E}"/>
              </a:ext>
            </a:extLst>
          </p:cNvPr>
          <p:cNvSpPr/>
          <p:nvPr/>
        </p:nvSpPr>
        <p:spPr>
          <a:xfrm>
            <a:off x="7627099" y="2029739"/>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chemeClr val="tx2"/>
                </a:solidFill>
                <a:ea typeface="Verdana" panose="020B0604030504040204" pitchFamily="34" charset="0"/>
              </a:rPr>
              <a:t>Prescription</a:t>
            </a:r>
          </a:p>
        </p:txBody>
      </p:sp>
      <p:sp>
        <p:nvSpPr>
          <p:cNvPr id="45" name="Rectangle 44">
            <a:extLst>
              <a:ext uri="{FF2B5EF4-FFF2-40B4-BE49-F238E27FC236}">
                <a16:creationId xmlns:a16="http://schemas.microsoft.com/office/drawing/2014/main" id="{CE7331F8-70A9-4A11-902E-0995D586561B}"/>
              </a:ext>
            </a:extLst>
          </p:cNvPr>
          <p:cNvSpPr/>
          <p:nvPr/>
        </p:nvSpPr>
        <p:spPr>
          <a:xfrm>
            <a:off x="3125595" y="2029739"/>
            <a:ext cx="1451102"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15ABE4"/>
                </a:solidFill>
                <a:ea typeface="Verdana" panose="020B0604030504040204" pitchFamily="34" charset="0"/>
              </a:rPr>
              <a:t>Prospection (phone call)</a:t>
            </a:r>
          </a:p>
        </p:txBody>
      </p:sp>
      <p:sp>
        <p:nvSpPr>
          <p:cNvPr id="46" name="Rectangle 45">
            <a:extLst>
              <a:ext uri="{FF2B5EF4-FFF2-40B4-BE49-F238E27FC236}">
                <a16:creationId xmlns:a16="http://schemas.microsoft.com/office/drawing/2014/main" id="{31B77023-6C68-4DBE-B69F-AC328B92CD15}"/>
              </a:ext>
            </a:extLst>
          </p:cNvPr>
          <p:cNvSpPr/>
          <p:nvPr/>
        </p:nvSpPr>
        <p:spPr>
          <a:xfrm>
            <a:off x="1033276" y="2029739"/>
            <a:ext cx="1242183"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i="1">
                <a:solidFill>
                  <a:srgbClr val="15ABE4"/>
                </a:solidFill>
                <a:ea typeface="Verdana" panose="020B0604030504040204" pitchFamily="34" charset="0"/>
              </a:rPr>
              <a:t>Digital marketing</a:t>
            </a:r>
          </a:p>
        </p:txBody>
      </p:sp>
      <p:pic>
        <p:nvPicPr>
          <p:cNvPr id="48" name="Graphic 47">
            <a:extLst>
              <a:ext uri="{FF2B5EF4-FFF2-40B4-BE49-F238E27FC236}">
                <a16:creationId xmlns:a16="http://schemas.microsoft.com/office/drawing/2014/main" id="{7E241D21-A62A-4277-BA2F-9E161D3A0B2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7228"/>
          <a:stretch/>
        </p:blipFill>
        <p:spPr>
          <a:xfrm>
            <a:off x="1507732" y="1488253"/>
            <a:ext cx="293269" cy="305268"/>
          </a:xfrm>
          <a:prstGeom prst="rect">
            <a:avLst/>
          </a:prstGeom>
        </p:spPr>
      </p:pic>
      <p:pic>
        <p:nvPicPr>
          <p:cNvPr id="50" name="Graphic 49">
            <a:extLst>
              <a:ext uri="{FF2B5EF4-FFF2-40B4-BE49-F238E27FC236}">
                <a16:creationId xmlns:a16="http://schemas.microsoft.com/office/drawing/2014/main" id="{B21D360F-272B-4A4F-BD97-637FE76F23E9}"/>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6080"/>
          <a:stretch/>
        </p:blipFill>
        <p:spPr>
          <a:xfrm>
            <a:off x="5916033" y="1471751"/>
            <a:ext cx="303495" cy="318368"/>
          </a:xfrm>
          <a:prstGeom prst="rect">
            <a:avLst/>
          </a:prstGeom>
        </p:spPr>
      </p:pic>
      <p:pic>
        <p:nvPicPr>
          <p:cNvPr id="52" name="Graphic 51">
            <a:extLst>
              <a:ext uri="{FF2B5EF4-FFF2-40B4-BE49-F238E27FC236}">
                <a16:creationId xmlns:a16="http://schemas.microsoft.com/office/drawing/2014/main" id="{9A42C621-6110-461D-BB41-3055188963A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2000"/>
          <a:stretch/>
        </p:blipFill>
        <p:spPr>
          <a:xfrm>
            <a:off x="8107363" y="1456812"/>
            <a:ext cx="312822" cy="344104"/>
          </a:xfrm>
          <a:prstGeom prst="rect">
            <a:avLst/>
          </a:prstGeom>
        </p:spPr>
      </p:pic>
      <p:sp>
        <p:nvSpPr>
          <p:cNvPr id="55" name="Bulle narrative : rectangle 9">
            <a:extLst>
              <a:ext uri="{FF2B5EF4-FFF2-40B4-BE49-F238E27FC236}">
                <a16:creationId xmlns:a16="http://schemas.microsoft.com/office/drawing/2014/main" id="{0EE8E792-9AE3-4C17-8FA9-289AFECB663F}"/>
              </a:ext>
            </a:extLst>
          </p:cNvPr>
          <p:cNvSpPr/>
          <p:nvPr/>
        </p:nvSpPr>
        <p:spPr bwMode="auto">
          <a:xfrm>
            <a:off x="2945373" y="4468389"/>
            <a:ext cx="1820865" cy="1051268"/>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 The </a:t>
            </a:r>
            <a:r>
              <a:rPr kumimoji="0" lang="en-US" sz="1000" b="0" i="0" u="none" strike="noStrike" cap="none" normalizeH="0" baseline="0">
                <a:ln>
                  <a:noFill/>
                </a:ln>
                <a:solidFill>
                  <a:srgbClr val="009DB0"/>
                </a:solidFill>
                <a:effectLst/>
              </a:rPr>
              <a:t>more</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senior</a:t>
            </a:r>
            <a:r>
              <a:rPr kumimoji="0" lang="en-US" sz="1000" b="0" i="0" u="none" strike="noStrike" cap="none" normalizeH="0" baseline="0">
                <a:ln>
                  <a:noFill/>
                </a:ln>
                <a:solidFill>
                  <a:schemeClr val="tx1"/>
                </a:solidFill>
                <a:effectLst/>
              </a:rPr>
              <a:t> the CGP is, the </a:t>
            </a:r>
            <a:r>
              <a:rPr kumimoji="0" lang="en-US" sz="1000" b="0" i="0" u="none" strike="noStrike" cap="none" normalizeH="0" baseline="0">
                <a:ln>
                  <a:noFill/>
                </a:ln>
                <a:solidFill>
                  <a:srgbClr val="009DB0"/>
                </a:solidFill>
                <a:effectLst/>
              </a:rPr>
              <a:t>less</a:t>
            </a:r>
            <a:r>
              <a:rPr kumimoji="0" lang="en-US" sz="1000" b="0" i="0" u="none" strike="noStrike" cap="none" normalizeH="0" baseline="0">
                <a:ln>
                  <a:noFill/>
                </a:ln>
                <a:solidFill>
                  <a:schemeClr val="tx1"/>
                </a:solidFill>
                <a:effectLst/>
              </a:rPr>
              <a:t> he is </a:t>
            </a:r>
            <a:r>
              <a:rPr kumimoji="0" lang="en-US" sz="1000" b="0" i="0" u="none" strike="noStrike" cap="none" normalizeH="0" baseline="0">
                <a:ln>
                  <a:noFill/>
                </a:ln>
                <a:solidFill>
                  <a:srgbClr val="009DB0"/>
                </a:solidFill>
                <a:effectLst/>
              </a:rPr>
              <a:t>prospecting</a:t>
            </a:r>
            <a:r>
              <a:rPr kumimoji="0" lang="en-US" sz="1000" b="0" i="0" u="none" strike="noStrike" cap="none" normalizeH="0" baseline="0">
                <a:ln>
                  <a:noFill/>
                </a:ln>
                <a:solidFill>
                  <a:schemeClr val="tx1"/>
                </a:solidFill>
                <a:effectLst/>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000" i="1"/>
              <a:t>Expert, former associate at Cyrus Conseil</a:t>
            </a:r>
            <a:endParaRPr kumimoji="0" lang="en-US" sz="1000" b="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1" u="none" strike="noStrike" cap="none" normalizeH="0" baseline="0">
              <a:ln>
                <a:noFill/>
              </a:ln>
              <a:solidFill>
                <a:schemeClr val="tx1"/>
              </a:solidFill>
              <a:effectLst/>
            </a:endParaRPr>
          </a:p>
        </p:txBody>
      </p:sp>
      <p:sp>
        <p:nvSpPr>
          <p:cNvPr id="56" name="Bulle narrative : rectangle 9">
            <a:extLst>
              <a:ext uri="{FF2B5EF4-FFF2-40B4-BE49-F238E27FC236}">
                <a16:creationId xmlns:a16="http://schemas.microsoft.com/office/drawing/2014/main" id="{BE15A765-80BF-4266-BB86-63B82A496DCD}"/>
              </a:ext>
            </a:extLst>
          </p:cNvPr>
          <p:cNvSpPr/>
          <p:nvPr/>
        </p:nvSpPr>
        <p:spPr bwMode="auto">
          <a:xfrm>
            <a:off x="735567" y="4468389"/>
            <a:ext cx="1826033" cy="1051268"/>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Digital</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marketing</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initiatives</a:t>
            </a:r>
            <a:r>
              <a:rPr kumimoji="0" lang="en-US" sz="1000" b="0" i="0" u="none" strike="noStrike" cap="none" normalizeH="0" baseline="0">
                <a:ln>
                  <a:noFill/>
                </a:ln>
                <a:solidFill>
                  <a:schemeClr val="tx1"/>
                </a:solidFill>
                <a:effectLst/>
              </a:rPr>
              <a:t> are </a:t>
            </a:r>
            <a:r>
              <a:rPr kumimoji="0" lang="en-US" sz="1000" b="0" i="0" u="none" strike="noStrike" cap="none" normalizeH="0" baseline="0">
                <a:ln>
                  <a:noFill/>
                </a:ln>
                <a:solidFill>
                  <a:srgbClr val="009DB0"/>
                </a:solidFill>
                <a:effectLst/>
              </a:rPr>
              <a:t>not</a:t>
            </a:r>
            <a:r>
              <a:rPr kumimoji="0" lang="en-US" sz="1000" b="0" i="0" u="none" strike="noStrike" cap="none" normalizeH="0" baseline="0">
                <a:ln>
                  <a:noFill/>
                </a:ln>
                <a:solidFill>
                  <a:schemeClr val="tx1"/>
                </a:solidFill>
                <a:effectLst/>
              </a:rPr>
              <a:t> very </a:t>
            </a:r>
            <a:r>
              <a:rPr kumimoji="0" lang="en-US" sz="1000" b="0" i="0" u="none" strike="noStrike" cap="none" normalizeH="0" baseline="0">
                <a:ln>
                  <a:noFill/>
                </a:ln>
                <a:solidFill>
                  <a:srgbClr val="009DB0"/>
                </a:solidFill>
                <a:effectLst/>
              </a:rPr>
              <a:t>effective</a:t>
            </a:r>
            <a:r>
              <a:rPr kumimoji="0" lang="en-US" sz="1000" b="0" i="0" u="none" strike="noStrike" cap="none" normalizeH="0" baseline="0">
                <a:ln>
                  <a:noFill/>
                </a:ln>
                <a:solidFill>
                  <a:schemeClr val="tx1"/>
                </a:solidFill>
                <a:effectLst/>
              </a:rPr>
              <a:t> in capturing a </a:t>
            </a:r>
            <a:r>
              <a:rPr kumimoji="0" lang="en-US" sz="1000" b="0" i="0" u="none" strike="noStrike" cap="none" normalizeH="0" baseline="0">
                <a:ln>
                  <a:noFill/>
                </a:ln>
                <a:solidFill>
                  <a:srgbClr val="009DB0"/>
                </a:solidFill>
                <a:effectLst/>
              </a:rPr>
              <a:t>wealthy</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clientele</a:t>
            </a:r>
            <a:r>
              <a:rPr kumimoji="0" lang="en-US" sz="1000" b="0" i="0"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 i="1"/>
              <a:t>Expert, former associate at Cyrus Conseil</a:t>
            </a:r>
            <a:endParaRPr kumimoji="0" lang="en-US" sz="1000" b="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1" u="none" strike="noStrike" cap="none" normalizeH="0" baseline="0">
              <a:ln>
                <a:noFill/>
              </a:ln>
              <a:solidFill>
                <a:schemeClr val="tx1"/>
              </a:solidFill>
              <a:effectLst/>
            </a:endParaRPr>
          </a:p>
        </p:txBody>
      </p:sp>
      <p:sp>
        <p:nvSpPr>
          <p:cNvPr id="57" name="Bulle narrative : rectangle 9">
            <a:extLst>
              <a:ext uri="{FF2B5EF4-FFF2-40B4-BE49-F238E27FC236}">
                <a16:creationId xmlns:a16="http://schemas.microsoft.com/office/drawing/2014/main" id="{DA43ACFA-DCBF-4BB6-AB3F-C6799A0838FE}"/>
              </a:ext>
            </a:extLst>
          </p:cNvPr>
          <p:cNvSpPr/>
          <p:nvPr/>
        </p:nvSpPr>
        <p:spPr bwMode="auto">
          <a:xfrm>
            <a:off x="5139762" y="4468389"/>
            <a:ext cx="1820865" cy="1051268"/>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Recommendations</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supply</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50%</a:t>
            </a:r>
            <a:r>
              <a:rPr kumimoji="0" lang="en-US" sz="1000" b="0" i="0" u="none" strike="noStrike" cap="none" normalizeH="0" baseline="0">
                <a:ln>
                  <a:noFill/>
                </a:ln>
                <a:solidFill>
                  <a:schemeClr val="tx1"/>
                </a:solidFill>
                <a:effectLst/>
              </a:rPr>
              <a:t> of </a:t>
            </a:r>
            <a:r>
              <a:rPr kumimoji="0" lang="en-US" sz="1000" b="0" i="0" u="none" strike="noStrike" cap="none" normalizeH="0" baseline="0">
                <a:ln>
                  <a:noFill/>
                </a:ln>
                <a:solidFill>
                  <a:srgbClr val="009DB0"/>
                </a:solidFill>
                <a:effectLst/>
              </a:rPr>
              <a:t>new</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customers</a:t>
            </a:r>
            <a:r>
              <a:rPr kumimoji="0" lang="en-US" sz="1000" b="0" i="0" u="none" strike="noStrike" cap="none" normalizeH="0" baseline="0">
                <a:ln>
                  <a:noFill/>
                </a:ln>
                <a:solidFill>
                  <a:schemeClr val="tx1"/>
                </a:solidFill>
                <a:effectLst/>
              </a:rPr>
              <a:t> in </a:t>
            </a:r>
            <a:r>
              <a:rPr kumimoji="0" lang="en-US" sz="1000" b="0" i="0" u="none" strike="noStrike" cap="none" normalizeH="0" baseline="0">
                <a:ln>
                  <a:noFill/>
                </a:ln>
                <a:solidFill>
                  <a:srgbClr val="009DB0"/>
                </a:solidFill>
                <a:effectLst/>
              </a:rPr>
              <a:t>volume</a:t>
            </a:r>
            <a:r>
              <a:rPr kumimoji="0" lang="en-US" sz="1000" b="0" i="0"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 i="1"/>
              <a:t>Expert, former associate at Cyrus Conseil</a:t>
            </a:r>
            <a:endParaRPr kumimoji="0" lang="en-US" sz="1000" b="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1" u="none" strike="noStrike" cap="none" normalizeH="0" baseline="0">
              <a:ln>
                <a:noFill/>
              </a:ln>
              <a:solidFill>
                <a:schemeClr val="tx1"/>
              </a:solidFill>
              <a:effectLst/>
            </a:endParaRPr>
          </a:p>
        </p:txBody>
      </p:sp>
      <p:sp>
        <p:nvSpPr>
          <p:cNvPr id="58" name="Bulle narrative : rectangle 9">
            <a:extLst>
              <a:ext uri="{FF2B5EF4-FFF2-40B4-BE49-F238E27FC236}">
                <a16:creationId xmlns:a16="http://schemas.microsoft.com/office/drawing/2014/main" id="{F8ED902B-B0BB-4987-B5AA-DCA2B4E7A451}"/>
              </a:ext>
            </a:extLst>
          </p:cNvPr>
          <p:cNvSpPr/>
          <p:nvPr/>
        </p:nvSpPr>
        <p:spPr bwMode="auto">
          <a:xfrm>
            <a:off x="7334151" y="4468389"/>
            <a:ext cx="1820865" cy="1051268"/>
          </a:xfrm>
          <a:prstGeom prst="wedgeRectCallout">
            <a:avLst>
              <a:gd name="adj1" fmla="val -20833"/>
              <a:gd name="adj2" fmla="val -66886"/>
            </a:avLst>
          </a:prstGeom>
          <a:solidFill>
            <a:schemeClr val="bg1"/>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This</a:t>
            </a:r>
            <a:r>
              <a:rPr kumimoji="0" lang="en-US" sz="1000" b="0" i="0" u="none" strike="noStrike" cap="none" normalizeH="0" baseline="0">
                <a:ln>
                  <a:noFill/>
                </a:ln>
                <a:solidFill>
                  <a:schemeClr val="tx1"/>
                </a:solidFill>
                <a:effectLst/>
              </a:rPr>
              <a:t> is the acquisition </a:t>
            </a:r>
            <a:r>
              <a:rPr kumimoji="0" lang="en-US" sz="1000" b="0" i="0" u="none" strike="noStrike" cap="none" normalizeH="0" baseline="0">
                <a:ln>
                  <a:noFill/>
                </a:ln>
                <a:solidFill>
                  <a:srgbClr val="009DB0"/>
                </a:solidFill>
                <a:effectLst/>
              </a:rPr>
              <a:t>channel</a:t>
            </a:r>
            <a:r>
              <a:rPr kumimoji="0" lang="en-US" sz="1000" b="0" i="0" u="none" strike="noStrike" cap="none" normalizeH="0" baseline="0">
                <a:ln>
                  <a:noFill/>
                </a:ln>
                <a:solidFill>
                  <a:schemeClr val="tx1"/>
                </a:solidFill>
                <a:effectLst/>
              </a:rPr>
              <a:t> that </a:t>
            </a:r>
            <a:r>
              <a:rPr kumimoji="0" lang="en-US" sz="1000" b="0" i="0" u="none" strike="noStrike" cap="none" normalizeH="0" baseline="0">
                <a:ln>
                  <a:noFill/>
                </a:ln>
                <a:solidFill>
                  <a:srgbClr val="009DB0"/>
                </a:solidFill>
                <a:effectLst/>
              </a:rPr>
              <a:t>brings</a:t>
            </a:r>
            <a:r>
              <a:rPr kumimoji="0" lang="en-US" sz="1000" b="0" i="0" u="none" strike="noStrike" cap="none" normalizeH="0" baseline="0">
                <a:ln>
                  <a:noFill/>
                </a:ln>
                <a:solidFill>
                  <a:schemeClr val="tx1"/>
                </a:solidFill>
                <a:effectLst/>
              </a:rPr>
              <a:t> in the </a:t>
            </a:r>
            <a:r>
              <a:rPr kumimoji="0" lang="en-US" sz="1000" b="0" i="0" u="none" strike="noStrike" cap="none" normalizeH="0" baseline="0">
                <a:ln>
                  <a:noFill/>
                </a:ln>
                <a:solidFill>
                  <a:srgbClr val="009DB0"/>
                </a:solidFill>
                <a:effectLst/>
              </a:rPr>
              <a:t>most</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assets</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under</a:t>
            </a:r>
            <a:r>
              <a:rPr kumimoji="0" lang="en-US" sz="1000" b="0" i="0" u="none" strike="noStrike" cap="none" normalizeH="0" baseline="0">
                <a:ln>
                  <a:noFill/>
                </a:ln>
                <a:solidFill>
                  <a:schemeClr val="tx1"/>
                </a:solidFill>
                <a:effectLst/>
              </a:rPr>
              <a:t> </a:t>
            </a:r>
            <a:r>
              <a:rPr kumimoji="0" lang="en-US" sz="1000" b="0" i="0" u="none" strike="noStrike" cap="none" normalizeH="0" baseline="0">
                <a:ln>
                  <a:noFill/>
                </a:ln>
                <a:solidFill>
                  <a:srgbClr val="009DB0"/>
                </a:solidFill>
                <a:effectLst/>
              </a:rPr>
              <a:t>management</a:t>
            </a:r>
            <a:r>
              <a:rPr kumimoji="0" lang="en-US" sz="1000" b="0" i="0" u="none" strike="noStrike" cap="none" normalizeH="0" baseline="0">
                <a:ln>
                  <a:noFill/>
                </a:ln>
                <a:solidFill>
                  <a:schemeClr val="tx1"/>
                </a:solidFill>
                <a:effectLst/>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 i="1"/>
              <a:t>Expert, former associate at Cyrus Conseil</a:t>
            </a:r>
            <a:endParaRPr kumimoji="0" lang="en-US" sz="1000" b="0" i="1" u="none" strike="noStrike" cap="none" normalizeH="0" baseline="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1" u="none" strike="noStrike" cap="none" normalizeH="0" baseline="0">
              <a:ln>
                <a:noFill/>
              </a:ln>
              <a:solidFill>
                <a:schemeClr val="tx1"/>
              </a:solidFill>
              <a:effectLst/>
            </a:endParaRPr>
          </a:p>
        </p:txBody>
      </p:sp>
      <p:sp>
        <p:nvSpPr>
          <p:cNvPr id="8" name="Rectangle 7">
            <a:extLst>
              <a:ext uri="{FF2B5EF4-FFF2-40B4-BE49-F238E27FC236}">
                <a16:creationId xmlns:a16="http://schemas.microsoft.com/office/drawing/2014/main" id="{95AEA668-2259-4FE8-B633-05745E56EC49}"/>
              </a:ext>
            </a:extLst>
          </p:cNvPr>
          <p:cNvSpPr/>
          <p:nvPr/>
        </p:nvSpPr>
        <p:spPr bwMode="auto">
          <a:xfrm>
            <a:off x="876336" y="5629856"/>
            <a:ext cx="8153329" cy="28676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 name="Rectangle 8">
            <a:extLst>
              <a:ext uri="{FF2B5EF4-FFF2-40B4-BE49-F238E27FC236}">
                <a16:creationId xmlns:a16="http://schemas.microsoft.com/office/drawing/2014/main" id="{6E8F82A6-A9BF-417A-8F67-02E8EF82BD1F}"/>
              </a:ext>
            </a:extLst>
          </p:cNvPr>
          <p:cNvSpPr/>
          <p:nvPr/>
        </p:nvSpPr>
        <p:spPr bwMode="auto">
          <a:xfrm>
            <a:off x="876336" y="5988656"/>
            <a:ext cx="8153329" cy="28676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2" name="Rectangle 11">
            <a:extLst>
              <a:ext uri="{FF2B5EF4-FFF2-40B4-BE49-F238E27FC236}">
                <a16:creationId xmlns:a16="http://schemas.microsoft.com/office/drawing/2014/main" id="{6D9B00DA-2C47-4ECD-965E-DF415FFA68AF}"/>
              </a:ext>
            </a:extLst>
          </p:cNvPr>
          <p:cNvSpPr/>
          <p:nvPr/>
        </p:nvSpPr>
        <p:spPr bwMode="auto">
          <a:xfrm>
            <a:off x="42070" y="5629856"/>
            <a:ext cx="857341" cy="286769"/>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rgbClr val="009DB0"/>
                </a:solidFill>
                <a:ea typeface="Verdana" panose="020B0604030504040204" pitchFamily="34" charset="0"/>
                <a:cs typeface="+mn-cs"/>
              </a:rPr>
              <a:t>CG’s today</a:t>
            </a:r>
          </a:p>
        </p:txBody>
      </p:sp>
      <p:sp>
        <p:nvSpPr>
          <p:cNvPr id="14" name="Rectangle 13">
            <a:extLst>
              <a:ext uri="{FF2B5EF4-FFF2-40B4-BE49-F238E27FC236}">
                <a16:creationId xmlns:a16="http://schemas.microsoft.com/office/drawing/2014/main" id="{02794FBB-3BB3-4EF8-AC02-0D6ABEE9C8DF}"/>
              </a:ext>
            </a:extLst>
          </p:cNvPr>
          <p:cNvSpPr/>
          <p:nvPr/>
        </p:nvSpPr>
        <p:spPr bwMode="auto">
          <a:xfrm>
            <a:off x="42070" y="5988656"/>
            <a:ext cx="857341" cy="286769"/>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rgbClr val="009DB0"/>
                </a:solidFill>
                <a:ea typeface="Verdana" panose="020B0604030504040204" pitchFamily="34" charset="0"/>
                <a:cs typeface="+mn-cs"/>
              </a:rPr>
              <a:t>Potential of growth</a:t>
            </a:r>
          </a:p>
        </p:txBody>
      </p:sp>
      <p:grpSp>
        <p:nvGrpSpPr>
          <p:cNvPr id="49" name="Groupe 192">
            <a:extLst>
              <a:ext uri="{FF2B5EF4-FFF2-40B4-BE49-F238E27FC236}">
                <a16:creationId xmlns:a16="http://schemas.microsoft.com/office/drawing/2014/main" id="{083A98A7-49A9-4263-A478-7CB6118024CA}"/>
              </a:ext>
            </a:extLst>
          </p:cNvPr>
          <p:cNvGrpSpPr/>
          <p:nvPr/>
        </p:nvGrpSpPr>
        <p:grpSpPr>
          <a:xfrm>
            <a:off x="3024691" y="6494776"/>
            <a:ext cx="195013" cy="199243"/>
            <a:chOff x="7152543" y="1112020"/>
            <a:chExt cx="275056" cy="281022"/>
          </a:xfrm>
        </p:grpSpPr>
        <p:sp>
          <p:nvSpPr>
            <p:cNvPr id="51" name="Ellipse 194">
              <a:extLst>
                <a:ext uri="{FF2B5EF4-FFF2-40B4-BE49-F238E27FC236}">
                  <a16:creationId xmlns:a16="http://schemas.microsoft.com/office/drawing/2014/main" id="{3CBABC7D-3F34-4B8F-84BD-D46103FB3B70}"/>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3" name="Arc partiel 195">
              <a:extLst>
                <a:ext uri="{FF2B5EF4-FFF2-40B4-BE49-F238E27FC236}">
                  <a16:creationId xmlns:a16="http://schemas.microsoft.com/office/drawing/2014/main" id="{ACCB68F9-95FD-4283-959E-411D1C3058CE}"/>
                </a:ext>
              </a:extLst>
            </p:cNvPr>
            <p:cNvSpPr/>
            <p:nvPr/>
          </p:nvSpPr>
          <p:spPr bwMode="auto">
            <a:xfrm>
              <a:off x="7152543" y="1117986"/>
              <a:ext cx="275056" cy="275056"/>
            </a:xfrm>
            <a:prstGeom prst="pie">
              <a:avLst>
                <a:gd name="adj1" fmla="val 16228844"/>
                <a:gd name="adj2" fmla="val 6910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54" name="Groupe 196">
            <a:extLst>
              <a:ext uri="{FF2B5EF4-FFF2-40B4-BE49-F238E27FC236}">
                <a16:creationId xmlns:a16="http://schemas.microsoft.com/office/drawing/2014/main" id="{0CF8700B-97B8-4BC0-B9A6-AA9E455A77AE}"/>
              </a:ext>
            </a:extLst>
          </p:cNvPr>
          <p:cNvGrpSpPr/>
          <p:nvPr/>
        </p:nvGrpSpPr>
        <p:grpSpPr>
          <a:xfrm>
            <a:off x="3570775" y="6494776"/>
            <a:ext cx="195013" cy="199243"/>
            <a:chOff x="7152543" y="1112020"/>
            <a:chExt cx="275056" cy="281022"/>
          </a:xfrm>
        </p:grpSpPr>
        <p:sp>
          <p:nvSpPr>
            <p:cNvPr id="59" name="Ellipse 197">
              <a:extLst>
                <a:ext uri="{FF2B5EF4-FFF2-40B4-BE49-F238E27FC236}">
                  <a16:creationId xmlns:a16="http://schemas.microsoft.com/office/drawing/2014/main" id="{CBA1FD3F-719B-4F44-B4F5-974763071510}"/>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61" name="Arc partiel 198">
              <a:extLst>
                <a:ext uri="{FF2B5EF4-FFF2-40B4-BE49-F238E27FC236}">
                  <a16:creationId xmlns:a16="http://schemas.microsoft.com/office/drawing/2014/main" id="{43F29582-6BF6-4384-AE05-C80E550E95AA}"/>
                </a:ext>
              </a:extLst>
            </p:cNvPr>
            <p:cNvSpPr/>
            <p:nvPr/>
          </p:nvSpPr>
          <p:spPr bwMode="auto">
            <a:xfrm>
              <a:off x="7152543" y="1117986"/>
              <a:ext cx="275056" cy="275056"/>
            </a:xfrm>
            <a:prstGeom prst="pie">
              <a:avLst>
                <a:gd name="adj1" fmla="val 16228844"/>
                <a:gd name="adj2" fmla="val 5338882"/>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62" name="Groupe 199">
            <a:extLst>
              <a:ext uri="{FF2B5EF4-FFF2-40B4-BE49-F238E27FC236}">
                <a16:creationId xmlns:a16="http://schemas.microsoft.com/office/drawing/2014/main" id="{517EDEAF-5E8C-47B3-8F48-8E7210952771}"/>
              </a:ext>
            </a:extLst>
          </p:cNvPr>
          <p:cNvGrpSpPr/>
          <p:nvPr/>
        </p:nvGrpSpPr>
        <p:grpSpPr>
          <a:xfrm>
            <a:off x="4032932" y="6494776"/>
            <a:ext cx="195013" cy="199243"/>
            <a:chOff x="7152543" y="1112020"/>
            <a:chExt cx="275056" cy="281022"/>
          </a:xfrm>
        </p:grpSpPr>
        <p:sp>
          <p:nvSpPr>
            <p:cNvPr id="63" name="Ellipse 201">
              <a:extLst>
                <a:ext uri="{FF2B5EF4-FFF2-40B4-BE49-F238E27FC236}">
                  <a16:creationId xmlns:a16="http://schemas.microsoft.com/office/drawing/2014/main" id="{7E9EB836-6819-4B01-B03E-DDDF7BF39DC9}"/>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64" name="Arc partiel 202">
              <a:extLst>
                <a:ext uri="{FF2B5EF4-FFF2-40B4-BE49-F238E27FC236}">
                  <a16:creationId xmlns:a16="http://schemas.microsoft.com/office/drawing/2014/main" id="{43F5F62C-A7A5-4A52-A6E5-9593072ACA80}"/>
                </a:ext>
              </a:extLst>
            </p:cNvPr>
            <p:cNvSpPr/>
            <p:nvPr/>
          </p:nvSpPr>
          <p:spPr bwMode="auto">
            <a:xfrm>
              <a:off x="7152543" y="1117986"/>
              <a:ext cx="275056" cy="275056"/>
            </a:xfrm>
            <a:prstGeom prst="pie">
              <a:avLst>
                <a:gd name="adj1" fmla="val 16228844"/>
                <a:gd name="adj2" fmla="val 10679313"/>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65" name="Connecteur droit avec flèche 37">
            <a:extLst>
              <a:ext uri="{FF2B5EF4-FFF2-40B4-BE49-F238E27FC236}">
                <a16:creationId xmlns:a16="http://schemas.microsoft.com/office/drawing/2014/main" id="{31F21C52-762A-421F-B511-A5D1EC3F0AEB}"/>
              </a:ext>
            </a:extLst>
          </p:cNvPr>
          <p:cNvCxnSpPr>
            <a:cxnSpLocks/>
          </p:cNvCxnSpPr>
          <p:nvPr/>
        </p:nvCxnSpPr>
        <p:spPr>
          <a:xfrm>
            <a:off x="2967082" y="6453336"/>
            <a:ext cx="1368152" cy="0"/>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66" name="ZoneTexte 39">
            <a:extLst>
              <a:ext uri="{FF2B5EF4-FFF2-40B4-BE49-F238E27FC236}">
                <a16:creationId xmlns:a16="http://schemas.microsoft.com/office/drawing/2014/main" id="{CDB3CC8C-FEEB-47DB-8F5D-F7252472C51D}"/>
              </a:ext>
            </a:extLst>
          </p:cNvPr>
          <p:cNvSpPr txBox="1"/>
          <p:nvPr/>
        </p:nvSpPr>
        <p:spPr>
          <a:xfrm>
            <a:off x="2967082" y="6266412"/>
            <a:ext cx="1368152" cy="215444"/>
          </a:xfrm>
          <a:prstGeom prst="rect">
            <a:avLst/>
          </a:prstGeom>
          <a:noFill/>
        </p:spPr>
        <p:txBody>
          <a:bodyPr wrap="square" rtlCol="0">
            <a:spAutoFit/>
          </a:bodyPr>
          <a:lstStyle/>
          <a:p>
            <a:r>
              <a:rPr lang="en-US" sz="800"/>
              <a:t>-        Complete       +</a:t>
            </a:r>
          </a:p>
        </p:txBody>
      </p:sp>
      <p:sp>
        <p:nvSpPr>
          <p:cNvPr id="67" name="Rectangle 66">
            <a:extLst>
              <a:ext uri="{FF2B5EF4-FFF2-40B4-BE49-F238E27FC236}">
                <a16:creationId xmlns:a16="http://schemas.microsoft.com/office/drawing/2014/main" id="{5CFF309F-55BA-47CB-A8BE-8DD5478FEB55}"/>
              </a:ext>
            </a:extLst>
          </p:cNvPr>
          <p:cNvSpPr/>
          <p:nvPr/>
        </p:nvSpPr>
        <p:spPr bwMode="auto">
          <a:xfrm>
            <a:off x="1670614" y="3824344"/>
            <a:ext cx="952236" cy="320334"/>
          </a:xfrm>
          <a:prstGeom prst="rect">
            <a:avLst/>
          </a:prstGeom>
          <a:noFill/>
          <a:ln w="9525" cap="flat" cmpd="sng" algn="ctr">
            <a:noFill/>
            <a:prstDash val="dash"/>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defTabSz="990546" fontAlgn="auto">
              <a:spcBef>
                <a:spcPts val="0"/>
              </a:spcBef>
              <a:spcAft>
                <a:spcPts val="0"/>
              </a:spcAft>
            </a:pPr>
            <a:r>
              <a:rPr lang="en-US" sz="1000">
                <a:solidFill>
                  <a:schemeClr val="accent1"/>
                </a:solidFill>
                <a:ea typeface="Verdana" panose="020B0604030504040204" pitchFamily="34" charset="0"/>
                <a:cs typeface="+mn-cs"/>
              </a:rPr>
              <a:t>Illustrations pages </a:t>
            </a:r>
            <a:r>
              <a:rPr lang="en-US" sz="1000">
                <a:solidFill>
                  <a:schemeClr val="accent1"/>
                </a:solidFill>
                <a:ea typeface="Verdana" panose="020B0604030504040204" pitchFamily="34" charset="0"/>
              </a:rPr>
              <a:t>64-68</a:t>
            </a:r>
            <a:r>
              <a:rPr lang="en-US" sz="1000">
                <a:solidFill>
                  <a:schemeClr val="accent1"/>
                </a:solidFill>
                <a:ea typeface="Verdana" panose="020B0604030504040204" pitchFamily="34" charset="0"/>
                <a:cs typeface="+mn-cs"/>
              </a:rPr>
              <a:t> </a:t>
            </a:r>
          </a:p>
        </p:txBody>
      </p:sp>
      <p:grpSp>
        <p:nvGrpSpPr>
          <p:cNvPr id="68" name="Groupe 2">
            <a:extLst>
              <a:ext uri="{FF2B5EF4-FFF2-40B4-BE49-F238E27FC236}">
                <a16:creationId xmlns:a16="http://schemas.microsoft.com/office/drawing/2014/main" id="{36087A00-B180-4386-8898-AA944F41B40A}"/>
              </a:ext>
            </a:extLst>
          </p:cNvPr>
          <p:cNvGrpSpPr>
            <a:grpSpLocks noChangeAspect="1"/>
          </p:cNvGrpSpPr>
          <p:nvPr/>
        </p:nvGrpSpPr>
        <p:grpSpPr>
          <a:xfrm flipH="1">
            <a:off x="1507732" y="3943436"/>
            <a:ext cx="234360" cy="261610"/>
            <a:chOff x="127668" y="232554"/>
            <a:chExt cx="291371" cy="325251"/>
          </a:xfrm>
        </p:grpSpPr>
        <p:sp>
          <p:nvSpPr>
            <p:cNvPr id="69" name="Freeform 6">
              <a:extLst>
                <a:ext uri="{FF2B5EF4-FFF2-40B4-BE49-F238E27FC236}">
                  <a16:creationId xmlns:a16="http://schemas.microsoft.com/office/drawing/2014/main" id="{A5AD4F72-8D3D-482C-8149-A9E27A382196}"/>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4AC8142A-F02C-4202-9FE1-B9E93F598C6B}"/>
                </a:ext>
              </a:extLst>
            </p:cNvPr>
            <p:cNvSpPr/>
            <p:nvPr/>
          </p:nvSpPr>
          <p:spPr>
            <a:xfrm>
              <a:off x="127668" y="232554"/>
              <a:ext cx="291371" cy="325251"/>
            </a:xfrm>
            <a:prstGeom prst="rect">
              <a:avLst/>
            </a:prstGeom>
          </p:spPr>
          <p:txBody>
            <a:bodyPr wrap="none">
              <a:spAutoFit/>
            </a:bodyPr>
            <a:lstStyle/>
            <a:p>
              <a:r>
                <a:rPr lang="en-US" sz="1100">
                  <a:solidFill>
                    <a:schemeClr val="accent1"/>
                  </a:solidFill>
                </a:rPr>
                <a:t> </a:t>
              </a:r>
              <a:endParaRPr lang="en-US" sz="1100"/>
            </a:p>
          </p:txBody>
        </p:sp>
      </p:grpSp>
      <p:grpSp>
        <p:nvGrpSpPr>
          <p:cNvPr id="71" name="Groupe 192">
            <a:extLst>
              <a:ext uri="{FF2B5EF4-FFF2-40B4-BE49-F238E27FC236}">
                <a16:creationId xmlns:a16="http://schemas.microsoft.com/office/drawing/2014/main" id="{09FE6D32-00B4-42D0-B1BD-B90C0B6CE32B}"/>
              </a:ext>
            </a:extLst>
          </p:cNvPr>
          <p:cNvGrpSpPr/>
          <p:nvPr/>
        </p:nvGrpSpPr>
        <p:grpSpPr>
          <a:xfrm>
            <a:off x="1567494" y="5673618"/>
            <a:ext cx="195013" cy="199243"/>
            <a:chOff x="7152543" y="1112020"/>
            <a:chExt cx="275056" cy="281022"/>
          </a:xfrm>
        </p:grpSpPr>
        <p:sp>
          <p:nvSpPr>
            <p:cNvPr id="72" name="Ellipse 194">
              <a:extLst>
                <a:ext uri="{FF2B5EF4-FFF2-40B4-BE49-F238E27FC236}">
                  <a16:creationId xmlns:a16="http://schemas.microsoft.com/office/drawing/2014/main" id="{E23914C4-D907-4586-B986-EC8453381F02}"/>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3" name="Arc partiel 195">
              <a:extLst>
                <a:ext uri="{FF2B5EF4-FFF2-40B4-BE49-F238E27FC236}">
                  <a16:creationId xmlns:a16="http://schemas.microsoft.com/office/drawing/2014/main" id="{19FA51F4-789C-4B65-86DE-ADB6F3C887F1}"/>
                </a:ext>
              </a:extLst>
            </p:cNvPr>
            <p:cNvSpPr/>
            <p:nvPr/>
          </p:nvSpPr>
          <p:spPr bwMode="auto">
            <a:xfrm>
              <a:off x="7152543" y="1117986"/>
              <a:ext cx="275056" cy="275056"/>
            </a:xfrm>
            <a:prstGeom prst="pie">
              <a:avLst>
                <a:gd name="adj1" fmla="val 16228844"/>
                <a:gd name="adj2" fmla="val 18118047"/>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4" name="Groupe 192">
            <a:extLst>
              <a:ext uri="{FF2B5EF4-FFF2-40B4-BE49-F238E27FC236}">
                <a16:creationId xmlns:a16="http://schemas.microsoft.com/office/drawing/2014/main" id="{D52E3CCA-5FAB-4040-8378-A38F74A4D94E}"/>
              </a:ext>
            </a:extLst>
          </p:cNvPr>
          <p:cNvGrpSpPr/>
          <p:nvPr/>
        </p:nvGrpSpPr>
        <p:grpSpPr>
          <a:xfrm>
            <a:off x="3753640" y="5673618"/>
            <a:ext cx="192080" cy="199243"/>
            <a:chOff x="7152543" y="1112020"/>
            <a:chExt cx="275056" cy="281022"/>
          </a:xfrm>
        </p:grpSpPr>
        <p:sp>
          <p:nvSpPr>
            <p:cNvPr id="75" name="Ellipse 194">
              <a:extLst>
                <a:ext uri="{FF2B5EF4-FFF2-40B4-BE49-F238E27FC236}">
                  <a16:creationId xmlns:a16="http://schemas.microsoft.com/office/drawing/2014/main" id="{6A224619-9FAE-4C4D-87ED-8C54A2F28737}"/>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6" name="Arc partiel 195">
              <a:extLst>
                <a:ext uri="{FF2B5EF4-FFF2-40B4-BE49-F238E27FC236}">
                  <a16:creationId xmlns:a16="http://schemas.microsoft.com/office/drawing/2014/main" id="{740949A1-B494-4407-B969-EFE7FD4029C7}"/>
                </a:ext>
              </a:extLst>
            </p:cNvPr>
            <p:cNvSpPr/>
            <p:nvPr/>
          </p:nvSpPr>
          <p:spPr bwMode="auto">
            <a:xfrm>
              <a:off x="7152543" y="1117986"/>
              <a:ext cx="275056" cy="275056"/>
            </a:xfrm>
            <a:prstGeom prst="pie">
              <a:avLst>
                <a:gd name="adj1" fmla="val 16228844"/>
                <a:gd name="adj2" fmla="val 19568809"/>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7" name="Groupe 192">
            <a:extLst>
              <a:ext uri="{FF2B5EF4-FFF2-40B4-BE49-F238E27FC236}">
                <a16:creationId xmlns:a16="http://schemas.microsoft.com/office/drawing/2014/main" id="{7D4D48E2-8114-42FB-8964-8E2A4B3DC176}"/>
              </a:ext>
            </a:extLst>
          </p:cNvPr>
          <p:cNvGrpSpPr/>
          <p:nvPr/>
        </p:nvGrpSpPr>
        <p:grpSpPr>
          <a:xfrm>
            <a:off x="6005779" y="5673618"/>
            <a:ext cx="195013" cy="199243"/>
            <a:chOff x="7152543" y="1112020"/>
            <a:chExt cx="275056" cy="281022"/>
          </a:xfrm>
        </p:grpSpPr>
        <p:sp>
          <p:nvSpPr>
            <p:cNvPr id="78" name="Ellipse 194">
              <a:extLst>
                <a:ext uri="{FF2B5EF4-FFF2-40B4-BE49-F238E27FC236}">
                  <a16:creationId xmlns:a16="http://schemas.microsoft.com/office/drawing/2014/main" id="{76907FE4-A405-400E-8D63-21C625735267}"/>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9" name="Arc partiel 195">
              <a:extLst>
                <a:ext uri="{FF2B5EF4-FFF2-40B4-BE49-F238E27FC236}">
                  <a16:creationId xmlns:a16="http://schemas.microsoft.com/office/drawing/2014/main" id="{55CA9353-6BB0-4558-92B0-A9E423D828BC}"/>
                </a:ext>
              </a:extLst>
            </p:cNvPr>
            <p:cNvSpPr/>
            <p:nvPr/>
          </p:nvSpPr>
          <p:spPr bwMode="auto">
            <a:xfrm>
              <a:off x="7152543" y="1117986"/>
              <a:ext cx="275056" cy="275056"/>
            </a:xfrm>
            <a:prstGeom prst="pie">
              <a:avLst>
                <a:gd name="adj1" fmla="val 16228844"/>
                <a:gd name="adj2" fmla="val 676113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80" name="Groupe 192">
            <a:extLst>
              <a:ext uri="{FF2B5EF4-FFF2-40B4-BE49-F238E27FC236}">
                <a16:creationId xmlns:a16="http://schemas.microsoft.com/office/drawing/2014/main" id="{DAAF21E3-1F96-4AD5-A034-84FF3644F0E8}"/>
              </a:ext>
            </a:extLst>
          </p:cNvPr>
          <p:cNvGrpSpPr/>
          <p:nvPr/>
        </p:nvGrpSpPr>
        <p:grpSpPr>
          <a:xfrm>
            <a:off x="8161317" y="5673618"/>
            <a:ext cx="195013" cy="199243"/>
            <a:chOff x="7152543" y="1112020"/>
            <a:chExt cx="275056" cy="281022"/>
          </a:xfrm>
        </p:grpSpPr>
        <p:sp>
          <p:nvSpPr>
            <p:cNvPr id="81" name="Ellipse 194">
              <a:extLst>
                <a:ext uri="{FF2B5EF4-FFF2-40B4-BE49-F238E27FC236}">
                  <a16:creationId xmlns:a16="http://schemas.microsoft.com/office/drawing/2014/main" id="{ADF94F85-83D4-4CBE-BEBB-948C0C8D355F}"/>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2" name="Arc partiel 195">
              <a:extLst>
                <a:ext uri="{FF2B5EF4-FFF2-40B4-BE49-F238E27FC236}">
                  <a16:creationId xmlns:a16="http://schemas.microsoft.com/office/drawing/2014/main" id="{912BC35C-88E9-4EC6-9614-901CDCE52B7C}"/>
                </a:ext>
              </a:extLst>
            </p:cNvPr>
            <p:cNvSpPr/>
            <p:nvPr/>
          </p:nvSpPr>
          <p:spPr bwMode="auto">
            <a:xfrm>
              <a:off x="7152543" y="1117986"/>
              <a:ext cx="275056" cy="275056"/>
            </a:xfrm>
            <a:prstGeom prst="pie">
              <a:avLst>
                <a:gd name="adj1" fmla="val 16228844"/>
                <a:gd name="adj2" fmla="val 7493874"/>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2" name="Straight Connector 5">
            <a:extLst>
              <a:ext uri="{FF2B5EF4-FFF2-40B4-BE49-F238E27FC236}">
                <a16:creationId xmlns:a16="http://schemas.microsoft.com/office/drawing/2014/main" id="{EDBBF36A-F060-40B5-85E4-CD4EBC248178}"/>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 name="TextBox 10">
            <a:extLst>
              <a:ext uri="{FF2B5EF4-FFF2-40B4-BE49-F238E27FC236}">
                <a16:creationId xmlns:a16="http://schemas.microsoft.com/office/drawing/2014/main" id="{B2995E8A-BC58-4B29-AC1E-AC94925984BD}"/>
              </a:ext>
            </a:extLst>
          </p:cNvPr>
          <p:cNvSpPr txBox="1"/>
          <p:nvPr/>
        </p:nvSpPr>
        <p:spPr>
          <a:xfrm>
            <a:off x="2500689" y="731453"/>
            <a:ext cx="4619778" cy="261610"/>
          </a:xfrm>
          <a:prstGeom prst="rect">
            <a:avLst/>
          </a:prstGeom>
          <a:solidFill>
            <a:schemeClr val="bg1"/>
          </a:solidFill>
        </p:spPr>
        <p:txBody>
          <a:bodyPr wrap="square" rtlCol="0" anchor="ctr" anchorCtr="0">
            <a:spAutoFit/>
          </a:bodyPr>
          <a:lstStyle/>
          <a:p>
            <a:pPr algn="ctr"/>
            <a:r>
              <a:rPr lang="en-US" sz="1100" b="1">
                <a:solidFill>
                  <a:srgbClr val="009DB0"/>
                </a:solidFill>
              </a:rPr>
              <a:t>Acquisition channels ranked by efficiency</a:t>
            </a:r>
          </a:p>
        </p:txBody>
      </p:sp>
      <p:sp>
        <p:nvSpPr>
          <p:cNvPr id="7" name="Espace réservé du texte 2">
            <a:extLst>
              <a:ext uri="{FF2B5EF4-FFF2-40B4-BE49-F238E27FC236}">
                <a16:creationId xmlns:a16="http://schemas.microsoft.com/office/drawing/2014/main" id="{C30DE4AB-840C-4209-BD2B-4EFF1C1C7AAB}"/>
              </a:ext>
            </a:extLst>
          </p:cNvPr>
          <p:cNvSpPr txBox="1">
            <a:spLocks/>
          </p:cNvSpPr>
          <p:nvPr/>
        </p:nvSpPr>
        <p:spPr>
          <a:xfrm>
            <a:off x="1" y="6577200"/>
            <a:ext cx="174513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1expert calls</a:t>
            </a:r>
            <a:endParaRPr lang="en-US" sz="600"/>
          </a:p>
        </p:txBody>
      </p:sp>
      <p:sp>
        <p:nvSpPr>
          <p:cNvPr id="15" name="Étoile : 5 branches 302">
            <a:extLst>
              <a:ext uri="{FF2B5EF4-FFF2-40B4-BE49-F238E27FC236}">
                <a16:creationId xmlns:a16="http://schemas.microsoft.com/office/drawing/2014/main" id="{7734EA6F-6EE2-4311-9820-593831916E41}"/>
              </a:ext>
            </a:extLst>
          </p:cNvPr>
          <p:cNvSpPr/>
          <p:nvPr/>
        </p:nvSpPr>
        <p:spPr bwMode="auto">
          <a:xfrm>
            <a:off x="1402923"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6" name="Étoile : 5 branches 303">
            <a:extLst>
              <a:ext uri="{FF2B5EF4-FFF2-40B4-BE49-F238E27FC236}">
                <a16:creationId xmlns:a16="http://schemas.microsoft.com/office/drawing/2014/main" id="{95101F51-9EAB-41E6-BBD7-1A5A0F1E7861}"/>
              </a:ext>
            </a:extLst>
          </p:cNvPr>
          <p:cNvSpPr/>
          <p:nvPr/>
        </p:nvSpPr>
        <p:spPr bwMode="auto">
          <a:xfrm>
            <a:off x="1582715"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8" name="Étoile : 5 branches 304">
            <a:extLst>
              <a:ext uri="{FF2B5EF4-FFF2-40B4-BE49-F238E27FC236}">
                <a16:creationId xmlns:a16="http://schemas.microsoft.com/office/drawing/2014/main" id="{8A07F56D-EBE7-4C04-8500-C9734C03AF2A}"/>
              </a:ext>
            </a:extLst>
          </p:cNvPr>
          <p:cNvSpPr/>
          <p:nvPr/>
        </p:nvSpPr>
        <p:spPr bwMode="auto">
          <a:xfrm>
            <a:off x="1762507"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8" name="Étoile : 5 branches 302">
            <a:extLst>
              <a:ext uri="{FF2B5EF4-FFF2-40B4-BE49-F238E27FC236}">
                <a16:creationId xmlns:a16="http://schemas.microsoft.com/office/drawing/2014/main" id="{8589DDAF-F90C-442A-8DE9-E31EAAC294F8}"/>
              </a:ext>
            </a:extLst>
          </p:cNvPr>
          <p:cNvSpPr/>
          <p:nvPr/>
        </p:nvSpPr>
        <p:spPr bwMode="auto">
          <a:xfrm>
            <a:off x="3586136"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99" name="Étoile : 5 branches 303">
            <a:extLst>
              <a:ext uri="{FF2B5EF4-FFF2-40B4-BE49-F238E27FC236}">
                <a16:creationId xmlns:a16="http://schemas.microsoft.com/office/drawing/2014/main" id="{58230F20-FB9C-4F7B-9A9B-E7046C97C481}"/>
              </a:ext>
            </a:extLst>
          </p:cNvPr>
          <p:cNvSpPr/>
          <p:nvPr/>
        </p:nvSpPr>
        <p:spPr bwMode="auto">
          <a:xfrm>
            <a:off x="3765928" y="6058765"/>
            <a:ext cx="131662" cy="121467"/>
          </a:xfrm>
          <a:prstGeom prst="star5">
            <a:avLst/>
          </a:prstGeom>
          <a:gradFill>
            <a:gsLst>
              <a:gs pos="48000">
                <a:srgbClr val="009DB0"/>
              </a:gs>
              <a:gs pos="0">
                <a:schemeClr val="tx2"/>
              </a:gs>
              <a:gs pos="51000">
                <a:schemeClr val="bg1"/>
              </a:gs>
              <a:gs pos="100000">
                <a:schemeClr val="bg1"/>
              </a:gs>
            </a:gsLst>
            <a:lin ang="0" scaled="1"/>
          </a:gra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1" name="Étoile : 5 branches 302">
            <a:extLst>
              <a:ext uri="{FF2B5EF4-FFF2-40B4-BE49-F238E27FC236}">
                <a16:creationId xmlns:a16="http://schemas.microsoft.com/office/drawing/2014/main" id="{CACBF117-083F-4E99-B406-C46D46EC20F9}"/>
              </a:ext>
            </a:extLst>
          </p:cNvPr>
          <p:cNvSpPr/>
          <p:nvPr/>
        </p:nvSpPr>
        <p:spPr bwMode="auto">
          <a:xfrm>
            <a:off x="5841208"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2" name="Étoile : 5 branches 303">
            <a:extLst>
              <a:ext uri="{FF2B5EF4-FFF2-40B4-BE49-F238E27FC236}">
                <a16:creationId xmlns:a16="http://schemas.microsoft.com/office/drawing/2014/main" id="{2D7593B8-D6B5-4B6F-955F-B4D5BCF4B42F}"/>
              </a:ext>
            </a:extLst>
          </p:cNvPr>
          <p:cNvSpPr/>
          <p:nvPr/>
        </p:nvSpPr>
        <p:spPr bwMode="auto">
          <a:xfrm>
            <a:off x="6021000"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3" name="Étoile : 5 branches 304">
            <a:extLst>
              <a:ext uri="{FF2B5EF4-FFF2-40B4-BE49-F238E27FC236}">
                <a16:creationId xmlns:a16="http://schemas.microsoft.com/office/drawing/2014/main" id="{950E3AC0-8BEE-4019-8161-5C5782C1524D}"/>
              </a:ext>
            </a:extLst>
          </p:cNvPr>
          <p:cNvSpPr/>
          <p:nvPr/>
        </p:nvSpPr>
        <p:spPr bwMode="auto">
          <a:xfrm>
            <a:off x="6200792"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4" name="Étoile : 5 branches 302">
            <a:extLst>
              <a:ext uri="{FF2B5EF4-FFF2-40B4-BE49-F238E27FC236}">
                <a16:creationId xmlns:a16="http://schemas.microsoft.com/office/drawing/2014/main" id="{17879C6E-5943-44DE-890C-587C31393BA0}"/>
              </a:ext>
            </a:extLst>
          </p:cNvPr>
          <p:cNvSpPr/>
          <p:nvPr/>
        </p:nvSpPr>
        <p:spPr bwMode="auto">
          <a:xfrm>
            <a:off x="7956300"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5" name="Étoile : 5 branches 303">
            <a:extLst>
              <a:ext uri="{FF2B5EF4-FFF2-40B4-BE49-F238E27FC236}">
                <a16:creationId xmlns:a16="http://schemas.microsoft.com/office/drawing/2014/main" id="{1A844A06-184D-4D48-A1E9-0F5EB88790A0}"/>
              </a:ext>
            </a:extLst>
          </p:cNvPr>
          <p:cNvSpPr/>
          <p:nvPr/>
        </p:nvSpPr>
        <p:spPr bwMode="auto">
          <a:xfrm>
            <a:off x="8136092"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06" name="Étoile : 5 branches 304">
            <a:extLst>
              <a:ext uri="{FF2B5EF4-FFF2-40B4-BE49-F238E27FC236}">
                <a16:creationId xmlns:a16="http://schemas.microsoft.com/office/drawing/2014/main" id="{E3121CA1-5658-4FA8-9D7D-55C737485E88}"/>
              </a:ext>
            </a:extLst>
          </p:cNvPr>
          <p:cNvSpPr/>
          <p:nvPr/>
        </p:nvSpPr>
        <p:spPr bwMode="auto">
          <a:xfrm>
            <a:off x="8315884" y="6058765"/>
            <a:ext cx="131662" cy="121467"/>
          </a:xfrm>
          <a:prstGeom prst="star5">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Tree>
    <p:extLst>
      <p:ext uri="{BB962C8B-B14F-4D97-AF65-F5344CB8AC3E}">
        <p14:creationId xmlns:p14="http://schemas.microsoft.com/office/powerpoint/2010/main" val="1996509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628A6E3-13D9-4EEB-9B9A-2679800D797B}"/>
              </a:ext>
            </a:extLst>
          </p:cNvPr>
          <p:cNvSpPr>
            <a:spLocks noGrp="1"/>
          </p:cNvSpPr>
          <p:nvPr>
            <p:ph type="ctrTitle"/>
          </p:nvPr>
        </p:nvSpPr>
        <p:spPr/>
        <p:txBody>
          <a:bodyPr/>
          <a:lstStyle/>
          <a:p>
            <a:r>
              <a:rPr lang="en-US" sz="1300">
                <a:solidFill>
                  <a:srgbClr val="009DB0"/>
                </a:solidFill>
                <a:latin typeface="+mn-lt"/>
              </a:rPr>
              <a:t>SEO</a:t>
            </a:r>
            <a:r>
              <a:rPr lang="en-US" sz="1300">
                <a:latin typeface="+mn-lt"/>
              </a:rPr>
              <a:t> </a:t>
            </a:r>
            <a:r>
              <a:rPr lang="en-US" sz="1300">
                <a:solidFill>
                  <a:srgbClr val="009DB0"/>
                </a:solidFill>
                <a:latin typeface="+mn-lt"/>
              </a:rPr>
              <a:t>performances</a:t>
            </a:r>
            <a:r>
              <a:rPr lang="en-US" sz="1300">
                <a:latin typeface="+mn-lt"/>
              </a:rPr>
              <a:t> of a website depend on </a:t>
            </a:r>
            <a:r>
              <a:rPr lang="en-US" sz="1300">
                <a:solidFill>
                  <a:srgbClr val="009DB0"/>
                </a:solidFill>
                <a:latin typeface="+mn-lt"/>
              </a:rPr>
              <a:t>several</a:t>
            </a:r>
            <a:r>
              <a:rPr lang="en-US" sz="1300">
                <a:latin typeface="+mn-lt"/>
              </a:rPr>
              <a:t> </a:t>
            </a:r>
            <a:r>
              <a:rPr lang="en-US" sz="1300">
                <a:solidFill>
                  <a:srgbClr val="009DB0"/>
                </a:solidFill>
                <a:latin typeface="+mn-lt"/>
              </a:rPr>
              <a:t>criteria</a:t>
            </a:r>
            <a:r>
              <a:rPr lang="en-US" sz="1300">
                <a:latin typeface="+mn-lt"/>
              </a:rPr>
              <a:t> </a:t>
            </a:r>
            <a:r>
              <a:rPr lang="en-US" sz="1300">
                <a:solidFill>
                  <a:srgbClr val="009DB0"/>
                </a:solidFill>
                <a:latin typeface="+mn-lt"/>
              </a:rPr>
              <a:t>specific</a:t>
            </a:r>
            <a:r>
              <a:rPr lang="en-US" sz="1300">
                <a:latin typeface="+mn-lt"/>
              </a:rPr>
              <a:t> to the algorithm of each </a:t>
            </a:r>
            <a:r>
              <a:rPr lang="en-US" sz="1300">
                <a:solidFill>
                  <a:srgbClr val="009DB0"/>
                </a:solidFill>
                <a:latin typeface="+mn-lt"/>
              </a:rPr>
              <a:t>search</a:t>
            </a:r>
            <a:r>
              <a:rPr lang="en-US" sz="1300">
                <a:latin typeface="+mn-lt"/>
              </a:rPr>
              <a:t> </a:t>
            </a:r>
            <a:r>
              <a:rPr lang="en-US" sz="1300">
                <a:solidFill>
                  <a:srgbClr val="009DB0"/>
                </a:solidFill>
                <a:latin typeface="+mn-lt"/>
              </a:rPr>
              <a:t>engine</a:t>
            </a:r>
            <a:r>
              <a:rPr lang="en-US" sz="1300">
                <a:latin typeface="+mn-lt"/>
              </a:rPr>
              <a:t> (e.g., Google, Bing, Yahoo,…)</a:t>
            </a:r>
          </a:p>
        </p:txBody>
      </p:sp>
      <p:sp>
        <p:nvSpPr>
          <p:cNvPr id="11" name="Speech Bubble: Rectangle with Corners Rounded 101">
            <a:extLst>
              <a:ext uri="{FF2B5EF4-FFF2-40B4-BE49-F238E27FC236}">
                <a16:creationId xmlns:a16="http://schemas.microsoft.com/office/drawing/2014/main" id="{94435C17-5F8A-4FAF-8753-E32B83E29011}"/>
              </a:ext>
            </a:extLst>
          </p:cNvPr>
          <p:cNvSpPr/>
          <p:nvPr/>
        </p:nvSpPr>
        <p:spPr bwMode="auto">
          <a:xfrm>
            <a:off x="1056283" y="5587803"/>
            <a:ext cx="7722313" cy="633216"/>
          </a:xfrm>
          <a:prstGeom prst="wedgeRectCallout">
            <a:avLst>
              <a:gd name="adj1" fmla="val -17266"/>
              <a:gd name="adj2" fmla="val -33487"/>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lnSpc>
                <a:spcPts val="1000"/>
              </a:lnSpc>
            </a:pPr>
            <a:r>
              <a:rPr lang="en-US" sz="1100" b="1">
                <a:solidFill>
                  <a:srgbClr val="009DB0"/>
                </a:solidFill>
              </a:rPr>
              <a:t>SEO strategies </a:t>
            </a:r>
            <a:r>
              <a:rPr lang="en-US" sz="1100"/>
              <a:t>rely on the ability to</a:t>
            </a:r>
            <a:r>
              <a:rPr lang="en-US" sz="1100" b="1">
                <a:solidFill>
                  <a:schemeClr val="tx2"/>
                </a:solidFill>
              </a:rPr>
              <a:t> </a:t>
            </a:r>
            <a:r>
              <a:rPr lang="en-US" sz="1100" b="1">
                <a:solidFill>
                  <a:srgbClr val="009DB0"/>
                </a:solidFill>
              </a:rPr>
              <a:t>make the website readable to search engine</a:t>
            </a:r>
            <a:r>
              <a:rPr lang="en-US" sz="1100" b="1">
                <a:solidFill>
                  <a:schemeClr val="tx2"/>
                </a:solidFill>
              </a:rPr>
              <a:t> </a:t>
            </a:r>
            <a:r>
              <a:rPr lang="en-US" sz="1100"/>
              <a:t>crawlers</a:t>
            </a:r>
            <a:r>
              <a:rPr lang="en-US" sz="1100" b="1">
                <a:solidFill>
                  <a:schemeClr val="tx2"/>
                </a:solidFill>
              </a:rPr>
              <a:t> </a:t>
            </a:r>
            <a:r>
              <a:rPr lang="en-US" sz="1100"/>
              <a:t>so they can understand its content and </a:t>
            </a:r>
            <a:r>
              <a:rPr lang="en-US" sz="1100" b="1">
                <a:solidFill>
                  <a:srgbClr val="009DB0"/>
                </a:solidFill>
              </a:rPr>
              <a:t>index it in the search results</a:t>
            </a:r>
            <a:endParaRPr lang="en-US" sz="1100">
              <a:solidFill>
                <a:srgbClr val="009DB0"/>
              </a:solidFill>
            </a:endParaRPr>
          </a:p>
        </p:txBody>
      </p:sp>
      <p:sp>
        <p:nvSpPr>
          <p:cNvPr id="12" name="Freeform 22">
            <a:extLst>
              <a:ext uri="{FF2B5EF4-FFF2-40B4-BE49-F238E27FC236}">
                <a16:creationId xmlns:a16="http://schemas.microsoft.com/office/drawing/2014/main" id="{A153CFD2-350C-473F-BD9E-E7FC06580CA7}"/>
              </a:ext>
            </a:extLst>
          </p:cNvPr>
          <p:cNvSpPr>
            <a:spLocks noEditPoints="1"/>
          </p:cNvSpPr>
          <p:nvPr/>
        </p:nvSpPr>
        <p:spPr bwMode="auto">
          <a:xfrm>
            <a:off x="4810489" y="5294181"/>
            <a:ext cx="285025" cy="308209"/>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Rectangle: Rounded Corners 60">
            <a:extLst>
              <a:ext uri="{FF2B5EF4-FFF2-40B4-BE49-F238E27FC236}">
                <a16:creationId xmlns:a16="http://schemas.microsoft.com/office/drawing/2014/main" id="{67A1D8D4-C46D-4C7E-B9DD-93C320095689}"/>
              </a:ext>
            </a:extLst>
          </p:cNvPr>
          <p:cNvSpPr/>
          <p:nvPr/>
        </p:nvSpPr>
        <p:spPr bwMode="auto">
          <a:xfrm>
            <a:off x="729349" y="3842435"/>
            <a:ext cx="2383376" cy="1386127"/>
          </a:xfrm>
          <a:prstGeom prst="roundRect">
            <a:avLst/>
          </a:prstGeom>
          <a:solidFill>
            <a:schemeClr val="accent1">
              <a:lumMod val="40000"/>
              <a:lumOff val="60000"/>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4" name="Rectangle: Rounded Corners 23">
            <a:extLst>
              <a:ext uri="{FF2B5EF4-FFF2-40B4-BE49-F238E27FC236}">
                <a16:creationId xmlns:a16="http://schemas.microsoft.com/office/drawing/2014/main" id="{43ACAE2A-FA87-47BF-8FF1-F3581BE3F169}"/>
              </a:ext>
            </a:extLst>
          </p:cNvPr>
          <p:cNvSpPr/>
          <p:nvPr/>
        </p:nvSpPr>
        <p:spPr bwMode="auto">
          <a:xfrm>
            <a:off x="6554410" y="3842435"/>
            <a:ext cx="2383376" cy="1386127"/>
          </a:xfrm>
          <a:prstGeom prst="roundRect">
            <a:avLst/>
          </a:prstGeom>
          <a:solidFill>
            <a:schemeClr val="accent1">
              <a:lumMod val="40000"/>
              <a:lumOff val="60000"/>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7" name="Rectangle: Rounded Corners 26">
            <a:extLst>
              <a:ext uri="{FF2B5EF4-FFF2-40B4-BE49-F238E27FC236}">
                <a16:creationId xmlns:a16="http://schemas.microsoft.com/office/drawing/2014/main" id="{5BFB59B7-46AD-4C5F-86F2-910A5150834D}"/>
              </a:ext>
            </a:extLst>
          </p:cNvPr>
          <p:cNvSpPr/>
          <p:nvPr/>
        </p:nvSpPr>
        <p:spPr bwMode="auto">
          <a:xfrm>
            <a:off x="729349" y="1339412"/>
            <a:ext cx="2383376" cy="1386127"/>
          </a:xfrm>
          <a:prstGeom prst="roundRect">
            <a:avLst/>
          </a:prstGeom>
          <a:solidFill>
            <a:schemeClr val="accent1">
              <a:lumMod val="40000"/>
              <a:lumOff val="60000"/>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3" name="TextBox 2">
            <a:extLst>
              <a:ext uri="{FF2B5EF4-FFF2-40B4-BE49-F238E27FC236}">
                <a16:creationId xmlns:a16="http://schemas.microsoft.com/office/drawing/2014/main" id="{1A369055-C843-4948-AD69-98C7423363C5}"/>
              </a:ext>
            </a:extLst>
          </p:cNvPr>
          <p:cNvSpPr txBox="1"/>
          <p:nvPr/>
        </p:nvSpPr>
        <p:spPr>
          <a:xfrm>
            <a:off x="4578875" y="3572784"/>
            <a:ext cx="1208367" cy="1015663"/>
          </a:xfrm>
          <a:prstGeom prst="rect">
            <a:avLst/>
          </a:prstGeom>
          <a:noFill/>
        </p:spPr>
        <p:txBody>
          <a:bodyPr wrap="square" rtlCol="0">
            <a:spAutoFit/>
          </a:bodyPr>
          <a:lstStyle/>
          <a:p>
            <a:r>
              <a:rPr lang="en-US" sz="1200" b="1">
                <a:solidFill>
                  <a:schemeClr val="bg1"/>
                </a:solidFill>
              </a:rPr>
              <a:t>Social media presence and backlinks</a:t>
            </a:r>
          </a:p>
        </p:txBody>
      </p:sp>
      <p:sp>
        <p:nvSpPr>
          <p:cNvPr id="10" name="Oval 9">
            <a:extLst>
              <a:ext uri="{FF2B5EF4-FFF2-40B4-BE49-F238E27FC236}">
                <a16:creationId xmlns:a16="http://schemas.microsoft.com/office/drawing/2014/main" id="{E555E00F-7187-4C38-B90F-1A01A77F8413}"/>
              </a:ext>
            </a:extLst>
          </p:cNvPr>
          <p:cNvSpPr/>
          <p:nvPr/>
        </p:nvSpPr>
        <p:spPr bwMode="auto">
          <a:xfrm>
            <a:off x="3081421" y="1492670"/>
            <a:ext cx="3532714" cy="3533124"/>
          </a:xfrm>
          <a:prstGeom prst="ellips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0" name="Oval 39">
            <a:extLst>
              <a:ext uri="{FF2B5EF4-FFF2-40B4-BE49-F238E27FC236}">
                <a16:creationId xmlns:a16="http://schemas.microsoft.com/office/drawing/2014/main" id="{3EE51542-0823-44C9-BD68-DB4F5939ADC4}"/>
              </a:ext>
            </a:extLst>
          </p:cNvPr>
          <p:cNvSpPr/>
          <p:nvPr/>
        </p:nvSpPr>
        <p:spPr bwMode="auto">
          <a:xfrm>
            <a:off x="3960590" y="2377995"/>
            <a:ext cx="1774376" cy="1774582"/>
          </a:xfrm>
          <a:prstGeom prst="ellipse">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2" name="Isosceles Triangle 41">
            <a:extLst>
              <a:ext uri="{FF2B5EF4-FFF2-40B4-BE49-F238E27FC236}">
                <a16:creationId xmlns:a16="http://schemas.microsoft.com/office/drawing/2014/main" id="{17E6A063-3908-46FF-9FB9-1CD3CEBB1E2E}"/>
              </a:ext>
            </a:extLst>
          </p:cNvPr>
          <p:cNvSpPr/>
          <p:nvPr/>
        </p:nvSpPr>
        <p:spPr bwMode="auto">
          <a:xfrm rot="15978185">
            <a:off x="4857700" y="2334944"/>
            <a:ext cx="94913" cy="98942"/>
          </a:xfrm>
          <a:prstGeom prst="triangl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5" name="Isosceles Triangle 54">
            <a:extLst>
              <a:ext uri="{FF2B5EF4-FFF2-40B4-BE49-F238E27FC236}">
                <a16:creationId xmlns:a16="http://schemas.microsoft.com/office/drawing/2014/main" id="{0E2EBAE5-44A8-438C-8A46-BDC0F35690F1}"/>
              </a:ext>
            </a:extLst>
          </p:cNvPr>
          <p:cNvSpPr/>
          <p:nvPr/>
        </p:nvSpPr>
        <p:spPr bwMode="auto">
          <a:xfrm rot="8051912">
            <a:off x="4107486" y="3766510"/>
            <a:ext cx="94913" cy="98942"/>
          </a:xfrm>
          <a:prstGeom prst="triangl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6" name="Isosceles Triangle 55">
            <a:extLst>
              <a:ext uri="{FF2B5EF4-FFF2-40B4-BE49-F238E27FC236}">
                <a16:creationId xmlns:a16="http://schemas.microsoft.com/office/drawing/2014/main" id="{2083BFB2-6791-472D-956A-97757D03957B}"/>
              </a:ext>
            </a:extLst>
          </p:cNvPr>
          <p:cNvSpPr/>
          <p:nvPr/>
        </p:nvSpPr>
        <p:spPr bwMode="auto">
          <a:xfrm rot="3077583">
            <a:off x="5352077" y="3888292"/>
            <a:ext cx="94913" cy="98942"/>
          </a:xfrm>
          <a:prstGeom prst="triangl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9" name="TextBox 58">
            <a:extLst>
              <a:ext uri="{FF2B5EF4-FFF2-40B4-BE49-F238E27FC236}">
                <a16:creationId xmlns:a16="http://schemas.microsoft.com/office/drawing/2014/main" id="{4D2089FE-744D-4B56-95AD-18A2A1FA45BA}"/>
              </a:ext>
            </a:extLst>
          </p:cNvPr>
          <p:cNvSpPr txBox="1"/>
          <p:nvPr/>
        </p:nvSpPr>
        <p:spPr>
          <a:xfrm>
            <a:off x="4067665" y="2820445"/>
            <a:ext cx="1560226" cy="461665"/>
          </a:xfrm>
          <a:prstGeom prst="rect">
            <a:avLst/>
          </a:prstGeom>
          <a:noFill/>
        </p:spPr>
        <p:txBody>
          <a:bodyPr wrap="square" rtlCol="0">
            <a:spAutoFit/>
          </a:bodyPr>
          <a:lstStyle/>
          <a:p>
            <a:pPr algn="ctr"/>
            <a:r>
              <a:rPr lang="en-US" sz="1200">
                <a:solidFill>
                  <a:schemeClr val="bg1"/>
                </a:solidFill>
              </a:rPr>
              <a:t>Google search engine</a:t>
            </a:r>
          </a:p>
        </p:txBody>
      </p:sp>
      <p:pic>
        <p:nvPicPr>
          <p:cNvPr id="29" name="Graphic 28">
            <a:extLst>
              <a:ext uri="{FF2B5EF4-FFF2-40B4-BE49-F238E27FC236}">
                <a16:creationId xmlns:a16="http://schemas.microsoft.com/office/drawing/2014/main" id="{632B1BFC-B8B9-4546-8FC8-B4F46434753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3576"/>
          <a:stretch/>
        </p:blipFill>
        <p:spPr>
          <a:xfrm>
            <a:off x="4620807" y="3311019"/>
            <a:ext cx="451660" cy="431472"/>
          </a:xfrm>
          <a:prstGeom prst="rect">
            <a:avLst/>
          </a:prstGeom>
        </p:spPr>
      </p:pic>
      <p:pic>
        <p:nvPicPr>
          <p:cNvPr id="33" name="Graphic 23">
            <a:extLst>
              <a:ext uri="{FF2B5EF4-FFF2-40B4-BE49-F238E27FC236}">
                <a16:creationId xmlns:a16="http://schemas.microsoft.com/office/drawing/2014/main" id="{1A272429-D4E7-4D40-B631-AE65C97C37E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0692"/>
          <a:stretch/>
        </p:blipFill>
        <p:spPr>
          <a:xfrm>
            <a:off x="5693152" y="2283471"/>
            <a:ext cx="524116" cy="487438"/>
          </a:xfrm>
          <a:prstGeom prst="rect">
            <a:avLst/>
          </a:prstGeom>
        </p:spPr>
      </p:pic>
      <p:pic>
        <p:nvPicPr>
          <p:cNvPr id="35" name="Graphic 13">
            <a:extLst>
              <a:ext uri="{FF2B5EF4-FFF2-40B4-BE49-F238E27FC236}">
                <a16:creationId xmlns:a16="http://schemas.microsoft.com/office/drawing/2014/main" id="{7A1224A1-13C8-4E6C-B041-79C61932408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6271"/>
          <a:stretch/>
        </p:blipFill>
        <p:spPr>
          <a:xfrm>
            <a:off x="3589656" y="3886547"/>
            <a:ext cx="513164" cy="503858"/>
          </a:xfrm>
          <a:prstGeom prst="rect">
            <a:avLst/>
          </a:prstGeom>
        </p:spPr>
      </p:pic>
      <p:pic>
        <p:nvPicPr>
          <p:cNvPr id="37" name="Graphic 8">
            <a:extLst>
              <a:ext uri="{FF2B5EF4-FFF2-40B4-BE49-F238E27FC236}">
                <a16:creationId xmlns:a16="http://schemas.microsoft.com/office/drawing/2014/main" id="{7C4CC712-6717-406F-8F97-BB65ABE226B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34"/>
          <a:stretch/>
        </p:blipFill>
        <p:spPr>
          <a:xfrm>
            <a:off x="5670106" y="3862322"/>
            <a:ext cx="579277" cy="450128"/>
          </a:xfrm>
          <a:prstGeom prst="rect">
            <a:avLst/>
          </a:prstGeom>
        </p:spPr>
      </p:pic>
      <p:sp>
        <p:nvSpPr>
          <p:cNvPr id="51" name="TextBox 50">
            <a:extLst>
              <a:ext uri="{FF2B5EF4-FFF2-40B4-BE49-F238E27FC236}">
                <a16:creationId xmlns:a16="http://schemas.microsoft.com/office/drawing/2014/main" id="{93396E77-1223-4926-9802-FE8D95F61099}"/>
              </a:ext>
            </a:extLst>
          </p:cNvPr>
          <p:cNvSpPr txBox="1"/>
          <p:nvPr/>
        </p:nvSpPr>
        <p:spPr>
          <a:xfrm>
            <a:off x="6697902" y="4304644"/>
            <a:ext cx="2156117" cy="682238"/>
          </a:xfrm>
          <a:prstGeom prst="rect">
            <a:avLst/>
          </a:prstGeom>
          <a:noFill/>
        </p:spPr>
        <p:txBody>
          <a:bodyPr wrap="square" lIns="0" rtlCol="0">
            <a:spAutoFit/>
          </a:bodyPr>
          <a:lstStyle/>
          <a:p>
            <a:pPr marL="171450" indent="-171450">
              <a:buFont typeface="Arial" panose="020B0604020202020204" pitchFamily="34" charset="0"/>
              <a:buChar char="•"/>
            </a:pPr>
            <a:r>
              <a:rPr lang="en-US" sz="1000"/>
              <a:t>Social media content that refers to the website</a:t>
            </a:r>
          </a:p>
          <a:p>
            <a:pPr marL="171450" indent="-171450">
              <a:lnSpc>
                <a:spcPts val="1000"/>
              </a:lnSpc>
              <a:buFont typeface="Arial" panose="020B0604020202020204" pitchFamily="34" charset="0"/>
              <a:buChar char="•"/>
            </a:pPr>
            <a:r>
              <a:rPr lang="en-US" sz="1000"/>
              <a:t>Number of relevant backlinks</a:t>
            </a:r>
          </a:p>
          <a:p>
            <a:pPr marL="171450" indent="-171450">
              <a:buFont typeface="Arial" panose="020B0604020202020204" pitchFamily="34" charset="0"/>
              <a:buChar char="•"/>
            </a:pPr>
            <a:r>
              <a:rPr lang="en-US" sz="1000"/>
              <a:t>…</a:t>
            </a:r>
          </a:p>
        </p:txBody>
      </p:sp>
      <p:sp>
        <p:nvSpPr>
          <p:cNvPr id="53" name="TextBox 52">
            <a:extLst>
              <a:ext uri="{FF2B5EF4-FFF2-40B4-BE49-F238E27FC236}">
                <a16:creationId xmlns:a16="http://schemas.microsoft.com/office/drawing/2014/main" id="{E1796BCD-3C60-4EB2-AB72-5D0020B60B77}"/>
              </a:ext>
            </a:extLst>
          </p:cNvPr>
          <p:cNvSpPr txBox="1"/>
          <p:nvPr/>
        </p:nvSpPr>
        <p:spPr>
          <a:xfrm>
            <a:off x="1133743" y="4270146"/>
            <a:ext cx="1638983" cy="605294"/>
          </a:xfrm>
          <a:prstGeom prst="rect">
            <a:avLst/>
          </a:prstGeom>
          <a:noFill/>
        </p:spPr>
        <p:txBody>
          <a:bodyPr wrap="square" rtlCol="0">
            <a:spAutoFit/>
          </a:bodyPr>
          <a:lstStyle>
            <a:defPPr>
              <a:defRPr lang="fr-FR"/>
            </a:defPPr>
            <a:lvl1pPr marL="171450" marR="0" indent="-171450" fontAlgn="base">
              <a:lnSpc>
                <a:spcPct val="100000"/>
              </a:lnSpc>
              <a:spcBef>
                <a:spcPct val="0"/>
              </a:spcBef>
              <a:spcAft>
                <a:spcPct val="0"/>
              </a:spcAft>
              <a:buClrTx/>
              <a:buSzTx/>
              <a:buFont typeface="Arial" panose="020B0604020202020204" pitchFamily="34" charset="0"/>
              <a:buChar char="•"/>
              <a:tabLst/>
              <a:defRPr kumimoji="0" sz="1000" b="0" i="0" u="none" strike="noStrike" cap="none" normalizeH="0" baseline="0">
                <a:ln>
                  <a:noFill/>
                </a:ln>
                <a:effectLst/>
              </a:defRPr>
            </a:lvl1pPr>
          </a:lstStyle>
          <a:p>
            <a:pPr>
              <a:lnSpc>
                <a:spcPts val="1000"/>
              </a:lnSpc>
            </a:pPr>
            <a:r>
              <a:rPr lang="en-US"/>
              <a:t>Number of unique visitors</a:t>
            </a:r>
          </a:p>
          <a:p>
            <a:pPr>
              <a:lnSpc>
                <a:spcPts val="1000"/>
              </a:lnSpc>
            </a:pPr>
            <a:r>
              <a:rPr lang="en-US"/>
              <a:t>Website seniority</a:t>
            </a:r>
          </a:p>
          <a:p>
            <a:pPr>
              <a:lnSpc>
                <a:spcPts val="1000"/>
              </a:lnSpc>
            </a:pPr>
            <a:r>
              <a:rPr lang="en-US"/>
              <a:t>…</a:t>
            </a:r>
          </a:p>
        </p:txBody>
      </p:sp>
      <p:sp>
        <p:nvSpPr>
          <p:cNvPr id="62" name="TextBox 61">
            <a:extLst>
              <a:ext uri="{FF2B5EF4-FFF2-40B4-BE49-F238E27FC236}">
                <a16:creationId xmlns:a16="http://schemas.microsoft.com/office/drawing/2014/main" id="{49DF52E0-4123-4104-B8D7-6DBD38E7C671}"/>
              </a:ext>
            </a:extLst>
          </p:cNvPr>
          <p:cNvSpPr txBox="1"/>
          <p:nvPr/>
        </p:nvSpPr>
        <p:spPr>
          <a:xfrm>
            <a:off x="1120594" y="1761917"/>
            <a:ext cx="1742389" cy="784830"/>
          </a:xfrm>
          <a:prstGeom prst="rect">
            <a:avLst/>
          </a:prstGeom>
          <a:noFill/>
        </p:spPr>
        <p:txBody>
          <a:bodyPr wrap="square" rtlCol="0">
            <a:spAutoFit/>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a:ln>
                  <a:noFill/>
                </a:ln>
                <a:effectLst/>
              </a:rPr>
              <a:t>Loading time </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000"/>
              <a:t>Source code quality </a:t>
            </a:r>
          </a:p>
          <a:p>
            <a:pPr marL="171450" marR="0" indent="-171450" defTabSz="914400" rtl="0" eaLnBrk="1" fontAlgn="base" latinLnBrk="0" hangingPunct="1">
              <a:lnSpc>
                <a:spcPts val="1000"/>
              </a:lnSpc>
              <a:spcBef>
                <a:spcPct val="0"/>
              </a:spcBef>
              <a:spcAft>
                <a:spcPct val="0"/>
              </a:spcAft>
              <a:buClrTx/>
              <a:buSzTx/>
              <a:buFont typeface="Arial" panose="020B0604020202020204" pitchFamily="34" charset="0"/>
              <a:buChar char="•"/>
              <a:tabLst/>
            </a:pPr>
            <a:r>
              <a:rPr lang="en-US" sz="1000"/>
              <a:t>Multi-device responsiveness</a:t>
            </a:r>
          </a:p>
          <a:p>
            <a:pPr marL="171450" marR="0" indent="-171450" defTabSz="914400" rtl="0" eaLnBrk="1" fontAlgn="base" latinLnBrk="0" hangingPunct="1">
              <a:lnSpc>
                <a:spcPts val="1000"/>
              </a:lnSpc>
              <a:spcBef>
                <a:spcPct val="0"/>
              </a:spcBef>
              <a:spcAft>
                <a:spcPct val="0"/>
              </a:spcAft>
              <a:buClrTx/>
              <a:buSzTx/>
              <a:buFont typeface="Arial" panose="020B0604020202020204" pitchFamily="34" charset="0"/>
              <a:buChar char="•"/>
              <a:tabLst/>
            </a:pPr>
            <a:r>
              <a:rPr lang="en-US" sz="1000"/>
              <a:t>…</a:t>
            </a:r>
          </a:p>
        </p:txBody>
      </p:sp>
      <p:sp>
        <p:nvSpPr>
          <p:cNvPr id="63" name="TextBox 62">
            <a:extLst>
              <a:ext uri="{FF2B5EF4-FFF2-40B4-BE49-F238E27FC236}">
                <a16:creationId xmlns:a16="http://schemas.microsoft.com/office/drawing/2014/main" id="{271CADAF-6083-4D36-A865-393266470999}"/>
              </a:ext>
            </a:extLst>
          </p:cNvPr>
          <p:cNvSpPr txBox="1"/>
          <p:nvPr/>
        </p:nvSpPr>
        <p:spPr>
          <a:xfrm>
            <a:off x="1183799" y="3856554"/>
            <a:ext cx="1480260" cy="230832"/>
          </a:xfrm>
          <a:prstGeom prst="rect">
            <a:avLst/>
          </a:prstGeom>
          <a:noFill/>
        </p:spPr>
        <p:txBody>
          <a:bodyPr wrap="square" rtlCol="0">
            <a:spAutoFit/>
          </a:bodyPr>
          <a:lstStyle/>
          <a:p>
            <a:pPr marL="180975" defTabSz="492382">
              <a:lnSpc>
                <a:spcPct val="90000"/>
              </a:lnSpc>
              <a:spcBef>
                <a:spcPct val="0"/>
              </a:spcBef>
              <a:spcAft>
                <a:spcPct val="35000"/>
              </a:spcAft>
            </a:pPr>
            <a:r>
              <a:rPr lang="en-US" sz="1000" b="1">
                <a:solidFill>
                  <a:srgbClr val="009DB0"/>
                </a:solidFill>
              </a:rPr>
              <a:t>Traffic history</a:t>
            </a:r>
          </a:p>
        </p:txBody>
      </p:sp>
      <p:sp>
        <p:nvSpPr>
          <p:cNvPr id="64" name="TextBox 63">
            <a:extLst>
              <a:ext uri="{FF2B5EF4-FFF2-40B4-BE49-F238E27FC236}">
                <a16:creationId xmlns:a16="http://schemas.microsoft.com/office/drawing/2014/main" id="{47E18303-0D3B-4F89-B500-82B89EB03C62}"/>
              </a:ext>
            </a:extLst>
          </p:cNvPr>
          <p:cNvSpPr txBox="1"/>
          <p:nvPr/>
        </p:nvSpPr>
        <p:spPr>
          <a:xfrm>
            <a:off x="6528748" y="3878139"/>
            <a:ext cx="2647904" cy="369332"/>
          </a:xfrm>
          <a:prstGeom prst="rect">
            <a:avLst/>
          </a:prstGeom>
          <a:noFill/>
        </p:spPr>
        <p:txBody>
          <a:bodyPr wrap="square" rtlCol="0">
            <a:spAutoFit/>
          </a:bodyPr>
          <a:lstStyle/>
          <a:p>
            <a:pPr algn="ctr" defTabSz="492382">
              <a:lnSpc>
                <a:spcPct val="90000"/>
              </a:lnSpc>
              <a:spcBef>
                <a:spcPct val="0"/>
              </a:spcBef>
              <a:spcAft>
                <a:spcPct val="35000"/>
              </a:spcAft>
            </a:pPr>
            <a:r>
              <a:rPr lang="en-US" sz="1000" b="1">
                <a:solidFill>
                  <a:srgbClr val="009DB0"/>
                </a:solidFill>
              </a:rPr>
              <a:t>Social media presence and backlinks</a:t>
            </a:r>
          </a:p>
        </p:txBody>
      </p:sp>
      <p:sp>
        <p:nvSpPr>
          <p:cNvPr id="65" name="TextBox 64">
            <a:extLst>
              <a:ext uri="{FF2B5EF4-FFF2-40B4-BE49-F238E27FC236}">
                <a16:creationId xmlns:a16="http://schemas.microsoft.com/office/drawing/2014/main" id="{0C7274A9-CDF6-4E75-B903-D12B83C80BC5}"/>
              </a:ext>
            </a:extLst>
          </p:cNvPr>
          <p:cNvSpPr txBox="1"/>
          <p:nvPr/>
        </p:nvSpPr>
        <p:spPr>
          <a:xfrm>
            <a:off x="918181" y="1357911"/>
            <a:ext cx="2070105" cy="230832"/>
          </a:xfrm>
          <a:prstGeom prst="rect">
            <a:avLst/>
          </a:prstGeom>
          <a:noFill/>
        </p:spPr>
        <p:txBody>
          <a:bodyPr wrap="square" rtlCol="0">
            <a:spAutoFit/>
          </a:bodyPr>
          <a:lstStyle/>
          <a:p>
            <a:pPr marL="180975" defTabSz="492382">
              <a:lnSpc>
                <a:spcPct val="90000"/>
              </a:lnSpc>
              <a:spcBef>
                <a:spcPct val="0"/>
              </a:spcBef>
              <a:spcAft>
                <a:spcPct val="35000"/>
              </a:spcAft>
            </a:pPr>
            <a:r>
              <a:rPr lang="en-US" sz="1000" b="1">
                <a:solidFill>
                  <a:srgbClr val="009DB0"/>
                </a:solidFill>
              </a:rPr>
              <a:t>Website performances</a:t>
            </a:r>
          </a:p>
        </p:txBody>
      </p:sp>
      <p:sp>
        <p:nvSpPr>
          <p:cNvPr id="23" name="Rectangle: Rounded Corners 22">
            <a:extLst>
              <a:ext uri="{FF2B5EF4-FFF2-40B4-BE49-F238E27FC236}">
                <a16:creationId xmlns:a16="http://schemas.microsoft.com/office/drawing/2014/main" id="{A6B26EEA-4152-42BB-87BF-776D083158DF}"/>
              </a:ext>
            </a:extLst>
          </p:cNvPr>
          <p:cNvSpPr/>
          <p:nvPr/>
        </p:nvSpPr>
        <p:spPr bwMode="auto">
          <a:xfrm>
            <a:off x="6554410" y="1339412"/>
            <a:ext cx="2383376" cy="1386127"/>
          </a:xfrm>
          <a:prstGeom prst="roundRect">
            <a:avLst/>
          </a:prstGeom>
          <a:solidFill>
            <a:schemeClr val="accent1">
              <a:lumMod val="40000"/>
              <a:lumOff val="60000"/>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39" name="TextBox 38">
            <a:extLst>
              <a:ext uri="{FF2B5EF4-FFF2-40B4-BE49-F238E27FC236}">
                <a16:creationId xmlns:a16="http://schemas.microsoft.com/office/drawing/2014/main" id="{48F1A958-9F40-4E32-BF88-4C29C682AFC1}"/>
              </a:ext>
            </a:extLst>
          </p:cNvPr>
          <p:cNvSpPr txBox="1"/>
          <p:nvPr/>
        </p:nvSpPr>
        <p:spPr>
          <a:xfrm>
            <a:off x="6994948" y="1823646"/>
            <a:ext cx="1423010" cy="605294"/>
          </a:xfrm>
          <a:prstGeom prst="rect">
            <a:avLst/>
          </a:prstGeom>
          <a:noFill/>
        </p:spPr>
        <p:txBody>
          <a:bodyPr wrap="square" lIns="0" rtlCol="0">
            <a:spAutoFit/>
          </a:bodyPr>
          <a:lstStyle/>
          <a:p>
            <a:pPr marL="171450" indent="-171450">
              <a:lnSpc>
                <a:spcPts val="1000"/>
              </a:lnSpc>
              <a:buFont typeface="Arial" panose="020B0604020202020204" pitchFamily="34" charset="0"/>
              <a:buChar char="•"/>
            </a:pPr>
            <a:r>
              <a:rPr lang="en-US" sz="1000"/>
              <a:t>Quality of content</a:t>
            </a:r>
          </a:p>
          <a:p>
            <a:pPr marL="171450" indent="-171450">
              <a:lnSpc>
                <a:spcPts val="1000"/>
              </a:lnSpc>
              <a:buFont typeface="Arial" panose="020B0604020202020204" pitchFamily="34" charset="0"/>
              <a:buChar char="•"/>
            </a:pPr>
            <a:r>
              <a:rPr lang="en-US" sz="1000"/>
              <a:t>Keyword quality and number</a:t>
            </a:r>
          </a:p>
          <a:p>
            <a:pPr marL="171450" indent="-171450">
              <a:lnSpc>
                <a:spcPts val="1000"/>
              </a:lnSpc>
              <a:buFont typeface="Arial" panose="020B0604020202020204" pitchFamily="34" charset="0"/>
              <a:buChar char="•"/>
            </a:pPr>
            <a:r>
              <a:rPr lang="en-US" sz="1000"/>
              <a:t>…</a:t>
            </a:r>
          </a:p>
        </p:txBody>
      </p:sp>
      <p:sp>
        <p:nvSpPr>
          <p:cNvPr id="66" name="TextBox 65">
            <a:extLst>
              <a:ext uri="{FF2B5EF4-FFF2-40B4-BE49-F238E27FC236}">
                <a16:creationId xmlns:a16="http://schemas.microsoft.com/office/drawing/2014/main" id="{1930726D-CAC0-4C9F-9B4C-6529BB011ED2}"/>
              </a:ext>
            </a:extLst>
          </p:cNvPr>
          <p:cNvSpPr txBox="1"/>
          <p:nvPr/>
        </p:nvSpPr>
        <p:spPr>
          <a:xfrm>
            <a:off x="6318303" y="1352304"/>
            <a:ext cx="2647904" cy="369332"/>
          </a:xfrm>
          <a:prstGeom prst="rect">
            <a:avLst/>
          </a:prstGeom>
          <a:noFill/>
        </p:spPr>
        <p:txBody>
          <a:bodyPr wrap="square" rtlCol="0">
            <a:spAutoFit/>
          </a:bodyPr>
          <a:lstStyle/>
          <a:p>
            <a:pPr marL="180975" algn="ctr" defTabSz="492382">
              <a:lnSpc>
                <a:spcPct val="90000"/>
              </a:lnSpc>
              <a:spcBef>
                <a:spcPct val="0"/>
              </a:spcBef>
              <a:spcAft>
                <a:spcPct val="35000"/>
              </a:spcAft>
            </a:pPr>
            <a:r>
              <a:rPr lang="en-US" sz="1000" b="1">
                <a:solidFill>
                  <a:srgbClr val="009DB0"/>
                </a:solidFill>
              </a:rPr>
              <a:t>Content / Semantics / Keywords</a:t>
            </a:r>
          </a:p>
        </p:txBody>
      </p:sp>
      <p:pic>
        <p:nvPicPr>
          <p:cNvPr id="88" name="Graphic 87" descr="Web design">
            <a:extLst>
              <a:ext uri="{FF2B5EF4-FFF2-40B4-BE49-F238E27FC236}">
                <a16:creationId xmlns:a16="http://schemas.microsoft.com/office/drawing/2014/main" id="{D7D085A1-EFBD-4118-9D3D-77D736A4E8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78764" y="2182810"/>
            <a:ext cx="624548" cy="624548"/>
          </a:xfrm>
          <a:prstGeom prst="rect">
            <a:avLst/>
          </a:prstGeom>
        </p:spPr>
      </p:pic>
      <p:sp>
        <p:nvSpPr>
          <p:cNvPr id="2" name="Espace réservé du texte 2">
            <a:extLst>
              <a:ext uri="{FF2B5EF4-FFF2-40B4-BE49-F238E27FC236}">
                <a16:creationId xmlns:a16="http://schemas.microsoft.com/office/drawing/2014/main" id="{B21879E7-109A-411B-A43B-D36464611DB8}"/>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cxnSp>
        <p:nvCxnSpPr>
          <p:cNvPr id="4" name="Straight Connector 5">
            <a:extLst>
              <a:ext uri="{FF2B5EF4-FFF2-40B4-BE49-F238E27FC236}">
                <a16:creationId xmlns:a16="http://schemas.microsoft.com/office/drawing/2014/main" id="{4570B984-9DE8-4D7F-A3FA-19B292D94F51}"/>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E22CE2B1-A9C2-471F-9CDE-2B5674C825EF}"/>
              </a:ext>
            </a:extLst>
          </p:cNvPr>
          <p:cNvSpPr txBox="1"/>
          <p:nvPr/>
        </p:nvSpPr>
        <p:spPr>
          <a:xfrm>
            <a:off x="2149814" y="731453"/>
            <a:ext cx="5463098" cy="261610"/>
          </a:xfrm>
          <a:prstGeom prst="rect">
            <a:avLst/>
          </a:prstGeom>
          <a:solidFill>
            <a:schemeClr val="bg1"/>
          </a:solidFill>
        </p:spPr>
        <p:txBody>
          <a:bodyPr wrap="square" rtlCol="0" anchor="ctr" anchorCtr="0">
            <a:spAutoFit/>
          </a:bodyPr>
          <a:lstStyle/>
          <a:p>
            <a:pPr algn="ctr"/>
            <a:r>
              <a:rPr lang="en-US" sz="1100" b="1">
                <a:solidFill>
                  <a:srgbClr val="009DB0"/>
                </a:solidFill>
              </a:rPr>
              <a:t>4 main ranking algorithm criteria for Google search engine </a:t>
            </a:r>
          </a:p>
        </p:txBody>
      </p:sp>
    </p:spTree>
    <p:extLst>
      <p:ext uri="{BB962C8B-B14F-4D97-AF65-F5344CB8AC3E}">
        <p14:creationId xmlns:p14="http://schemas.microsoft.com/office/powerpoint/2010/main" val="1204453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369">
            <a:extLst>
              <a:ext uri="{FF2B5EF4-FFF2-40B4-BE49-F238E27FC236}">
                <a16:creationId xmlns:a16="http://schemas.microsoft.com/office/drawing/2014/main" id="{53C89A7A-B604-4298-AB73-53629DDD3A2F}"/>
              </a:ext>
            </a:extLst>
          </p:cNvPr>
          <p:cNvSpPr/>
          <p:nvPr/>
        </p:nvSpPr>
        <p:spPr bwMode="auto">
          <a:xfrm>
            <a:off x="177056" y="5028201"/>
            <a:ext cx="620221" cy="60889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solidFill>
                <a:schemeClr val="bg1">
                  <a:lumMod val="65000"/>
                </a:schemeClr>
              </a:solidFill>
            </a:endParaRPr>
          </a:p>
        </p:txBody>
      </p:sp>
      <p:sp>
        <p:nvSpPr>
          <p:cNvPr id="371" name="Rectangle 370">
            <a:extLst>
              <a:ext uri="{FF2B5EF4-FFF2-40B4-BE49-F238E27FC236}">
                <a16:creationId xmlns:a16="http://schemas.microsoft.com/office/drawing/2014/main" id="{691725F9-6402-4C9B-AF72-F44E6347F79D}"/>
              </a:ext>
            </a:extLst>
          </p:cNvPr>
          <p:cNvSpPr/>
          <p:nvPr/>
        </p:nvSpPr>
        <p:spPr bwMode="auto">
          <a:xfrm>
            <a:off x="992901" y="503652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 Needs improvement</a:t>
            </a:r>
          </a:p>
          <a:p>
            <a:pPr marL="171450" marR="0" indent="-171450" defTabSz="914400" eaLnBrk="1" latinLnBrk="0" hangingPunct="1">
              <a:lnSpc>
                <a:spcPct val="100000"/>
              </a:lnSpc>
              <a:buClrTx/>
              <a:buSzTx/>
              <a:buFont typeface="Arial" panose="020B0604020202020204" pitchFamily="34" charset="0"/>
              <a:buChar char="•"/>
              <a:tabLst/>
            </a:pPr>
            <a:r>
              <a:rPr lang="en-US" sz="900"/>
              <a:t>Fully load time: 3,9s</a:t>
            </a:r>
          </a:p>
        </p:txBody>
      </p:sp>
      <p:sp>
        <p:nvSpPr>
          <p:cNvPr id="372" name="Rectangle 371">
            <a:extLst>
              <a:ext uri="{FF2B5EF4-FFF2-40B4-BE49-F238E27FC236}">
                <a16:creationId xmlns:a16="http://schemas.microsoft.com/office/drawing/2014/main" id="{268C9438-2F0E-494D-A991-DF4F9F7E4D4F}"/>
              </a:ext>
            </a:extLst>
          </p:cNvPr>
          <p:cNvSpPr/>
          <p:nvPr/>
        </p:nvSpPr>
        <p:spPr bwMode="auto">
          <a:xfrm>
            <a:off x="9168485" y="5088064"/>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373" name="Groupe 135">
            <a:extLst>
              <a:ext uri="{FF2B5EF4-FFF2-40B4-BE49-F238E27FC236}">
                <a16:creationId xmlns:a16="http://schemas.microsoft.com/office/drawing/2014/main" id="{46BB8034-FE52-45B5-95CE-196CDCC7AD7C}"/>
              </a:ext>
            </a:extLst>
          </p:cNvPr>
          <p:cNvGrpSpPr/>
          <p:nvPr/>
        </p:nvGrpSpPr>
        <p:grpSpPr>
          <a:xfrm>
            <a:off x="9185779" y="5255540"/>
            <a:ext cx="577812" cy="161672"/>
            <a:chOff x="1492224" y="2255349"/>
            <a:chExt cx="476417" cy="144657"/>
          </a:xfrm>
        </p:grpSpPr>
        <p:sp>
          <p:nvSpPr>
            <p:cNvPr id="404" name="Rectangle 403">
              <a:extLst>
                <a:ext uri="{FF2B5EF4-FFF2-40B4-BE49-F238E27FC236}">
                  <a16:creationId xmlns:a16="http://schemas.microsoft.com/office/drawing/2014/main" id="{AC522C99-AA25-4CF3-A39A-375DD734218F}"/>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405" name="Groupe 137">
              <a:extLst>
                <a:ext uri="{FF2B5EF4-FFF2-40B4-BE49-F238E27FC236}">
                  <a16:creationId xmlns:a16="http://schemas.microsoft.com/office/drawing/2014/main" id="{0F14D7B4-7B4E-4051-A217-4AFAD067F5C0}"/>
                </a:ext>
              </a:extLst>
            </p:cNvPr>
            <p:cNvGrpSpPr/>
            <p:nvPr/>
          </p:nvGrpSpPr>
          <p:grpSpPr>
            <a:xfrm>
              <a:off x="1523824" y="2271073"/>
              <a:ext cx="405042" cy="108683"/>
              <a:chOff x="1523824" y="2271073"/>
              <a:chExt cx="405042" cy="108683"/>
            </a:xfrm>
          </p:grpSpPr>
          <p:sp>
            <p:nvSpPr>
              <p:cNvPr id="406" name="Étoile : 5 branches 138">
                <a:extLst>
                  <a:ext uri="{FF2B5EF4-FFF2-40B4-BE49-F238E27FC236}">
                    <a16:creationId xmlns:a16="http://schemas.microsoft.com/office/drawing/2014/main" id="{1C6CFFF5-6FCB-4FAB-A2EA-0560E3622561}"/>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407" name="Étoile : 5 branches 139">
                <a:extLst>
                  <a:ext uri="{FF2B5EF4-FFF2-40B4-BE49-F238E27FC236}">
                    <a16:creationId xmlns:a16="http://schemas.microsoft.com/office/drawing/2014/main" id="{C2C2A4F7-AE55-42F3-9DC7-04946D6414F9}"/>
                  </a:ext>
                </a:extLst>
              </p:cNvPr>
              <p:cNvSpPr/>
              <p:nvPr/>
            </p:nvSpPr>
            <p:spPr bwMode="auto">
              <a:xfrm>
                <a:off x="1672066" y="2271073"/>
                <a:ext cx="108558" cy="108683"/>
              </a:xfrm>
              <a:prstGeom prst="star5">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408" name="Étoile : 5 branches 140">
                <a:extLst>
                  <a:ext uri="{FF2B5EF4-FFF2-40B4-BE49-F238E27FC236}">
                    <a16:creationId xmlns:a16="http://schemas.microsoft.com/office/drawing/2014/main" id="{11BE0AE1-CA33-4F43-9217-93B0EA0DB0F1}"/>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409" name="Étoile : 5 branches 138">
                <a:extLst>
                  <a:ext uri="{FF2B5EF4-FFF2-40B4-BE49-F238E27FC236}">
                    <a16:creationId xmlns:a16="http://schemas.microsoft.com/office/drawing/2014/main" id="{5D79C572-104E-483D-8B10-097786579922}"/>
                  </a:ext>
                </a:extLst>
              </p:cNvPr>
              <p:cNvSpPr/>
              <p:nvPr/>
            </p:nvSpPr>
            <p:spPr bwMode="auto">
              <a:xfrm>
                <a:off x="1686325"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grpSp>
      <p:sp>
        <p:nvSpPr>
          <p:cNvPr id="374" name="Rectangle 373">
            <a:extLst>
              <a:ext uri="{FF2B5EF4-FFF2-40B4-BE49-F238E27FC236}">
                <a16:creationId xmlns:a16="http://schemas.microsoft.com/office/drawing/2014/main" id="{EF9E24FE-9632-4608-9D8F-EAC119EE77D0}"/>
              </a:ext>
            </a:extLst>
          </p:cNvPr>
          <p:cNvSpPr/>
          <p:nvPr/>
        </p:nvSpPr>
        <p:spPr bwMode="auto">
          <a:xfrm>
            <a:off x="3024583" y="503652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Unique content: 57%</a:t>
            </a:r>
          </a:p>
          <a:p>
            <a:pPr marL="171450" indent="-171450">
              <a:lnSpc>
                <a:spcPts val="900"/>
              </a:lnSpc>
              <a:buFont typeface="Arial" panose="020B0604020202020204" pitchFamily="34" charset="0"/>
              <a:buChar char="•"/>
            </a:pPr>
            <a:r>
              <a:rPr lang="en-US" sz="900"/>
              <a:t>Common content: 33%</a:t>
            </a:r>
          </a:p>
          <a:p>
            <a:pPr marL="171450" indent="-171450">
              <a:lnSpc>
                <a:spcPts val="900"/>
              </a:lnSpc>
              <a:buFont typeface="Arial" panose="020B0604020202020204" pitchFamily="34" charset="0"/>
              <a:buChar char="•"/>
            </a:pPr>
            <a:r>
              <a:rPr lang="en-US" sz="900"/>
              <a:t>Duplicated content: 10%</a:t>
            </a:r>
          </a:p>
        </p:txBody>
      </p:sp>
      <p:sp>
        <p:nvSpPr>
          <p:cNvPr id="375" name="Rectangle 374">
            <a:extLst>
              <a:ext uri="{FF2B5EF4-FFF2-40B4-BE49-F238E27FC236}">
                <a16:creationId xmlns:a16="http://schemas.microsoft.com/office/drawing/2014/main" id="{A70F29DF-7C3E-498E-BDA1-61360CDB9484}"/>
              </a:ext>
            </a:extLst>
          </p:cNvPr>
          <p:cNvSpPr/>
          <p:nvPr/>
        </p:nvSpPr>
        <p:spPr bwMode="auto">
          <a:xfrm>
            <a:off x="7086885" y="503652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err="1"/>
              <a:t>Linkedin</a:t>
            </a:r>
            <a:r>
              <a:rPr lang="en-US" sz="900"/>
              <a:t> subscribers: 981</a:t>
            </a:r>
          </a:p>
          <a:p>
            <a:pPr marL="171450" indent="-171450">
              <a:buFont typeface="Arial" panose="020B0604020202020204" pitchFamily="34" charset="0"/>
              <a:buChar char="•"/>
            </a:pPr>
            <a:r>
              <a:rPr lang="en-US" sz="900"/>
              <a:t>Facebook fans: 0</a:t>
            </a:r>
          </a:p>
          <a:p>
            <a:pPr marL="171450" indent="-171450">
              <a:buFont typeface="Arial" panose="020B0604020202020204" pitchFamily="34" charset="0"/>
              <a:buChar char="•"/>
            </a:pPr>
            <a:r>
              <a:rPr lang="en-US" sz="900"/>
              <a:t>Backlinks: 390</a:t>
            </a:r>
          </a:p>
        </p:txBody>
      </p:sp>
      <p:grpSp>
        <p:nvGrpSpPr>
          <p:cNvPr id="376" name="Groupe 178">
            <a:extLst>
              <a:ext uri="{FF2B5EF4-FFF2-40B4-BE49-F238E27FC236}">
                <a16:creationId xmlns:a16="http://schemas.microsoft.com/office/drawing/2014/main" id="{C08841DC-BB81-495D-94BC-1FDD6DD42145}"/>
              </a:ext>
            </a:extLst>
          </p:cNvPr>
          <p:cNvGrpSpPr/>
          <p:nvPr/>
        </p:nvGrpSpPr>
        <p:grpSpPr>
          <a:xfrm>
            <a:off x="3714685" y="5042814"/>
            <a:ext cx="577812" cy="161672"/>
            <a:chOff x="1492224" y="2255349"/>
            <a:chExt cx="476417" cy="144657"/>
          </a:xfrm>
        </p:grpSpPr>
        <p:sp>
          <p:nvSpPr>
            <p:cNvPr id="399" name="Rectangle 398">
              <a:extLst>
                <a:ext uri="{FF2B5EF4-FFF2-40B4-BE49-F238E27FC236}">
                  <a16:creationId xmlns:a16="http://schemas.microsoft.com/office/drawing/2014/main" id="{2FFF80CA-3E76-49CD-927E-27E4CC51D709}"/>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400" name="Groupe 180">
              <a:extLst>
                <a:ext uri="{FF2B5EF4-FFF2-40B4-BE49-F238E27FC236}">
                  <a16:creationId xmlns:a16="http://schemas.microsoft.com/office/drawing/2014/main" id="{BA594770-5377-4D9F-86C0-D68DA7D2023F}"/>
                </a:ext>
              </a:extLst>
            </p:cNvPr>
            <p:cNvGrpSpPr/>
            <p:nvPr/>
          </p:nvGrpSpPr>
          <p:grpSpPr>
            <a:xfrm>
              <a:off x="1523824" y="2271073"/>
              <a:ext cx="405042" cy="108683"/>
              <a:chOff x="1523824" y="2271073"/>
              <a:chExt cx="405042" cy="108683"/>
            </a:xfrm>
          </p:grpSpPr>
          <p:sp>
            <p:nvSpPr>
              <p:cNvPr id="401" name="Étoile : 5 branches 181">
                <a:extLst>
                  <a:ext uri="{FF2B5EF4-FFF2-40B4-BE49-F238E27FC236}">
                    <a16:creationId xmlns:a16="http://schemas.microsoft.com/office/drawing/2014/main" id="{943DE0F9-1FB4-4BCD-9D57-6ED7947A6056}"/>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02" name="Étoile : 5 branches 182">
                <a:extLst>
                  <a:ext uri="{FF2B5EF4-FFF2-40B4-BE49-F238E27FC236}">
                    <a16:creationId xmlns:a16="http://schemas.microsoft.com/office/drawing/2014/main" id="{2AACAD29-2EF1-46D0-A4FF-FF5EB1406E95}"/>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03" name="Étoile : 5 branches 183">
                <a:extLst>
                  <a:ext uri="{FF2B5EF4-FFF2-40B4-BE49-F238E27FC236}">
                    <a16:creationId xmlns:a16="http://schemas.microsoft.com/office/drawing/2014/main" id="{E08EABC5-8DE7-4DAD-B019-3399AC7BF3DD}"/>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377" name="Groupe 238">
            <a:extLst>
              <a:ext uri="{FF2B5EF4-FFF2-40B4-BE49-F238E27FC236}">
                <a16:creationId xmlns:a16="http://schemas.microsoft.com/office/drawing/2014/main" id="{989483C8-19A7-417F-9C86-FB1579A33802}"/>
              </a:ext>
            </a:extLst>
          </p:cNvPr>
          <p:cNvGrpSpPr/>
          <p:nvPr/>
        </p:nvGrpSpPr>
        <p:grpSpPr>
          <a:xfrm>
            <a:off x="7861939" y="5049965"/>
            <a:ext cx="577812" cy="161672"/>
            <a:chOff x="1492224" y="2255349"/>
            <a:chExt cx="476417" cy="144657"/>
          </a:xfrm>
        </p:grpSpPr>
        <p:sp>
          <p:nvSpPr>
            <p:cNvPr id="394" name="Rectangle 393">
              <a:extLst>
                <a:ext uri="{FF2B5EF4-FFF2-40B4-BE49-F238E27FC236}">
                  <a16:creationId xmlns:a16="http://schemas.microsoft.com/office/drawing/2014/main" id="{8A0D0298-AA0B-4EC9-ABF2-8E7EAC18FAE4}"/>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395" name="Groupe 240">
              <a:extLst>
                <a:ext uri="{FF2B5EF4-FFF2-40B4-BE49-F238E27FC236}">
                  <a16:creationId xmlns:a16="http://schemas.microsoft.com/office/drawing/2014/main" id="{80ABC7F8-475A-4070-8054-B4F46A89B529}"/>
                </a:ext>
              </a:extLst>
            </p:cNvPr>
            <p:cNvGrpSpPr/>
            <p:nvPr/>
          </p:nvGrpSpPr>
          <p:grpSpPr>
            <a:xfrm>
              <a:off x="1523824" y="2271073"/>
              <a:ext cx="405042" cy="108683"/>
              <a:chOff x="1523824" y="2271073"/>
              <a:chExt cx="405042" cy="108683"/>
            </a:xfrm>
          </p:grpSpPr>
          <p:sp>
            <p:nvSpPr>
              <p:cNvPr id="396" name="Étoile : 5 branches 241">
                <a:extLst>
                  <a:ext uri="{FF2B5EF4-FFF2-40B4-BE49-F238E27FC236}">
                    <a16:creationId xmlns:a16="http://schemas.microsoft.com/office/drawing/2014/main" id="{0F56F486-6ABA-4509-AA77-DB2130B271F8}"/>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397" name="Étoile : 5 branches 242">
                <a:extLst>
                  <a:ext uri="{FF2B5EF4-FFF2-40B4-BE49-F238E27FC236}">
                    <a16:creationId xmlns:a16="http://schemas.microsoft.com/office/drawing/2014/main" id="{119CD7AD-A384-4BC3-AEEA-1515C6035422}"/>
                  </a:ext>
                </a:extLst>
              </p:cNvPr>
              <p:cNvSpPr/>
              <p:nvPr/>
            </p:nvSpPr>
            <p:spPr bwMode="auto">
              <a:xfrm>
                <a:off x="1672066"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398" name="Étoile : 5 branches 243">
                <a:extLst>
                  <a:ext uri="{FF2B5EF4-FFF2-40B4-BE49-F238E27FC236}">
                    <a16:creationId xmlns:a16="http://schemas.microsoft.com/office/drawing/2014/main" id="{092A8D21-8D96-410B-AECE-DF03A33D2222}"/>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378" name="Groupe 268">
            <a:extLst>
              <a:ext uri="{FF2B5EF4-FFF2-40B4-BE49-F238E27FC236}">
                <a16:creationId xmlns:a16="http://schemas.microsoft.com/office/drawing/2014/main" id="{06765876-B7E0-4725-A064-47123BF0C667}"/>
              </a:ext>
            </a:extLst>
          </p:cNvPr>
          <p:cNvGrpSpPr/>
          <p:nvPr/>
        </p:nvGrpSpPr>
        <p:grpSpPr>
          <a:xfrm>
            <a:off x="1676553" y="5049965"/>
            <a:ext cx="577812" cy="161672"/>
            <a:chOff x="1492224" y="2255349"/>
            <a:chExt cx="476417" cy="144657"/>
          </a:xfrm>
        </p:grpSpPr>
        <p:sp>
          <p:nvSpPr>
            <p:cNvPr id="389" name="Rectangle 388">
              <a:extLst>
                <a:ext uri="{FF2B5EF4-FFF2-40B4-BE49-F238E27FC236}">
                  <a16:creationId xmlns:a16="http://schemas.microsoft.com/office/drawing/2014/main" id="{122648CD-13F8-474C-A6B5-CD6E92FEF39A}"/>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390" name="Groupe 270">
              <a:extLst>
                <a:ext uri="{FF2B5EF4-FFF2-40B4-BE49-F238E27FC236}">
                  <a16:creationId xmlns:a16="http://schemas.microsoft.com/office/drawing/2014/main" id="{3DA093B2-4326-488B-96AE-270A1DA314F9}"/>
                </a:ext>
              </a:extLst>
            </p:cNvPr>
            <p:cNvGrpSpPr/>
            <p:nvPr/>
          </p:nvGrpSpPr>
          <p:grpSpPr>
            <a:xfrm>
              <a:off x="1523824" y="2271073"/>
              <a:ext cx="405042" cy="108683"/>
              <a:chOff x="1523824" y="2271073"/>
              <a:chExt cx="405042" cy="108683"/>
            </a:xfrm>
          </p:grpSpPr>
          <p:sp>
            <p:nvSpPr>
              <p:cNvPr id="391" name="Étoile : 5 branches 271">
                <a:extLst>
                  <a:ext uri="{FF2B5EF4-FFF2-40B4-BE49-F238E27FC236}">
                    <a16:creationId xmlns:a16="http://schemas.microsoft.com/office/drawing/2014/main" id="{8FC8A839-4AD1-40D6-B829-921402D335F0}"/>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392" name="Étoile : 5 branches 272">
                <a:extLst>
                  <a:ext uri="{FF2B5EF4-FFF2-40B4-BE49-F238E27FC236}">
                    <a16:creationId xmlns:a16="http://schemas.microsoft.com/office/drawing/2014/main" id="{AFD113A8-916E-4133-A7A3-E712261E72C7}"/>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393" name="Étoile : 5 branches 273">
                <a:extLst>
                  <a:ext uri="{FF2B5EF4-FFF2-40B4-BE49-F238E27FC236}">
                    <a16:creationId xmlns:a16="http://schemas.microsoft.com/office/drawing/2014/main" id="{6FA11B50-5DFE-499E-A85F-B83F476B378E}"/>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379" name="Groupe 305">
            <a:extLst>
              <a:ext uri="{FF2B5EF4-FFF2-40B4-BE49-F238E27FC236}">
                <a16:creationId xmlns:a16="http://schemas.microsoft.com/office/drawing/2014/main" id="{698C322B-BD61-4049-A800-FE592D6ECE46}"/>
              </a:ext>
            </a:extLst>
          </p:cNvPr>
          <p:cNvGrpSpPr/>
          <p:nvPr/>
        </p:nvGrpSpPr>
        <p:grpSpPr>
          <a:xfrm>
            <a:off x="5719322" y="5038682"/>
            <a:ext cx="577812" cy="161672"/>
            <a:chOff x="1492224" y="2255349"/>
            <a:chExt cx="476417" cy="144657"/>
          </a:xfrm>
        </p:grpSpPr>
        <p:sp>
          <p:nvSpPr>
            <p:cNvPr id="384" name="Rectangle 383">
              <a:extLst>
                <a:ext uri="{FF2B5EF4-FFF2-40B4-BE49-F238E27FC236}">
                  <a16:creationId xmlns:a16="http://schemas.microsoft.com/office/drawing/2014/main" id="{8AD40E0B-E701-42B9-9DBC-BC9F4043ADDC}"/>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385" name="Groupe 307">
              <a:extLst>
                <a:ext uri="{FF2B5EF4-FFF2-40B4-BE49-F238E27FC236}">
                  <a16:creationId xmlns:a16="http://schemas.microsoft.com/office/drawing/2014/main" id="{1861ED34-DCF4-4476-BEA7-0176AB033922}"/>
                </a:ext>
              </a:extLst>
            </p:cNvPr>
            <p:cNvGrpSpPr/>
            <p:nvPr/>
          </p:nvGrpSpPr>
          <p:grpSpPr>
            <a:xfrm>
              <a:off x="1523824" y="2271073"/>
              <a:ext cx="405042" cy="108683"/>
              <a:chOff x="1523824" y="2271073"/>
              <a:chExt cx="405042" cy="108683"/>
            </a:xfrm>
          </p:grpSpPr>
          <p:sp>
            <p:nvSpPr>
              <p:cNvPr id="386" name="Étoile : 5 branches 308">
                <a:extLst>
                  <a:ext uri="{FF2B5EF4-FFF2-40B4-BE49-F238E27FC236}">
                    <a16:creationId xmlns:a16="http://schemas.microsoft.com/office/drawing/2014/main" id="{75057011-C234-4266-AAC4-E498466DD0C6}"/>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387" name="Étoile : 5 branches 309">
                <a:extLst>
                  <a:ext uri="{FF2B5EF4-FFF2-40B4-BE49-F238E27FC236}">
                    <a16:creationId xmlns:a16="http://schemas.microsoft.com/office/drawing/2014/main" id="{CE5789B5-7657-4CE3-AC58-A763D39FC47E}"/>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388" name="Étoile : 5 branches 310">
                <a:extLst>
                  <a:ext uri="{FF2B5EF4-FFF2-40B4-BE49-F238E27FC236}">
                    <a16:creationId xmlns:a16="http://schemas.microsoft.com/office/drawing/2014/main" id="{663686A0-9807-4D69-8E69-4D25E624A0C2}"/>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380" name="Rectangle 379">
            <a:extLst>
              <a:ext uri="{FF2B5EF4-FFF2-40B4-BE49-F238E27FC236}">
                <a16:creationId xmlns:a16="http://schemas.microsoft.com/office/drawing/2014/main" id="{1856A0B2-60ED-405B-A34E-EE6F883BA429}"/>
              </a:ext>
            </a:extLst>
          </p:cNvPr>
          <p:cNvSpPr/>
          <p:nvPr/>
        </p:nvSpPr>
        <p:spPr bwMode="auto">
          <a:xfrm>
            <a:off x="5057004" y="503652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solidFill>
                  <a:schemeClr val="tx1">
                    <a:lumMod val="60000"/>
                    <a:lumOff val="40000"/>
                  </a:schemeClr>
                </a:solidFill>
              </a:rPr>
              <a:t>Estimation based on Google trends analysis</a:t>
            </a:r>
          </a:p>
        </p:txBody>
      </p:sp>
      <p:cxnSp>
        <p:nvCxnSpPr>
          <p:cNvPr id="382" name="Straight Connector 381">
            <a:extLst>
              <a:ext uri="{FF2B5EF4-FFF2-40B4-BE49-F238E27FC236}">
                <a16:creationId xmlns:a16="http://schemas.microsoft.com/office/drawing/2014/main" id="{ED186491-93FD-470F-9512-CAF1169938E1}"/>
              </a:ext>
            </a:extLst>
          </p:cNvPr>
          <p:cNvCxnSpPr>
            <a:cxnSpLocks/>
          </p:cNvCxnSpPr>
          <p:nvPr/>
        </p:nvCxnSpPr>
        <p:spPr bwMode="auto">
          <a:xfrm>
            <a:off x="866371" y="5028201"/>
            <a:ext cx="0" cy="59995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83" name="Isosceles Triangle 382">
            <a:extLst>
              <a:ext uri="{FF2B5EF4-FFF2-40B4-BE49-F238E27FC236}">
                <a16:creationId xmlns:a16="http://schemas.microsoft.com/office/drawing/2014/main" id="{F92763A3-4478-4C41-855B-CFC5C83C844B}"/>
              </a:ext>
            </a:extLst>
          </p:cNvPr>
          <p:cNvSpPr/>
          <p:nvPr/>
        </p:nvSpPr>
        <p:spPr bwMode="auto">
          <a:xfrm rot="5400000">
            <a:off x="776085" y="5287166"/>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sp>
        <p:nvSpPr>
          <p:cNvPr id="9" name="Titre 1">
            <a:extLst>
              <a:ext uri="{FF2B5EF4-FFF2-40B4-BE49-F238E27FC236}">
                <a16:creationId xmlns:a16="http://schemas.microsoft.com/office/drawing/2014/main" id="{2628A6E3-13D9-4EEB-9B9A-2679800D797B}"/>
              </a:ext>
            </a:extLst>
          </p:cNvPr>
          <p:cNvSpPr>
            <a:spLocks noGrp="1"/>
          </p:cNvSpPr>
          <p:nvPr>
            <p:ph type="ctrTitle"/>
          </p:nvPr>
        </p:nvSpPr>
        <p:spPr/>
        <p:txBody>
          <a:bodyPr/>
          <a:lstStyle/>
          <a:p>
            <a:r>
              <a:rPr lang="en-US" sz="1300">
                <a:solidFill>
                  <a:srgbClr val="009DB0"/>
                </a:solidFill>
                <a:latin typeface="+mn-lt"/>
              </a:rPr>
              <a:t>Fintech</a:t>
            </a:r>
            <a:r>
              <a:rPr lang="en-US" sz="1300">
                <a:solidFill>
                  <a:schemeClr val="tx2"/>
                </a:solidFill>
                <a:latin typeface="+mn-lt"/>
              </a:rPr>
              <a:t> </a:t>
            </a:r>
            <a:r>
              <a:rPr lang="en-US" sz="1300">
                <a:solidFill>
                  <a:srgbClr val="009DB0"/>
                </a:solidFill>
                <a:latin typeface="+mn-lt"/>
              </a:rPr>
              <a:t>players are well-mastering SEO </a:t>
            </a:r>
            <a:r>
              <a:rPr lang="en-US" sz="1300">
                <a:latin typeface="+mn-lt"/>
              </a:rPr>
              <a:t>while CG and similar-sized peers are average-performers with room for further potential enhancement</a:t>
            </a:r>
          </a:p>
        </p:txBody>
      </p:sp>
      <p:sp>
        <p:nvSpPr>
          <p:cNvPr id="19" name="Rectangle 18">
            <a:extLst>
              <a:ext uri="{FF2B5EF4-FFF2-40B4-BE49-F238E27FC236}">
                <a16:creationId xmlns:a16="http://schemas.microsoft.com/office/drawing/2014/main" id="{609F2785-9DB9-44DA-B26D-7259629FC827}"/>
              </a:ext>
            </a:extLst>
          </p:cNvPr>
          <p:cNvSpPr/>
          <p:nvPr/>
        </p:nvSpPr>
        <p:spPr bwMode="auto">
          <a:xfrm>
            <a:off x="9108667" y="1878271"/>
            <a:ext cx="757685" cy="39431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1" u="none" strike="noStrike" cap="none" normalizeH="0" baseline="0">
                <a:ln>
                  <a:noFill/>
                </a:ln>
                <a:solidFill>
                  <a:srgbClr val="009DB0"/>
                </a:solidFill>
                <a:effectLst/>
              </a:rPr>
              <a:t>Overall SEO Maturity</a:t>
            </a:r>
          </a:p>
        </p:txBody>
      </p:sp>
      <p:sp>
        <p:nvSpPr>
          <p:cNvPr id="20" name="Rectangle 19">
            <a:extLst>
              <a:ext uri="{FF2B5EF4-FFF2-40B4-BE49-F238E27FC236}">
                <a16:creationId xmlns:a16="http://schemas.microsoft.com/office/drawing/2014/main" id="{2DD0001B-4781-4173-AC3D-51CAA9785DC5}"/>
              </a:ext>
            </a:extLst>
          </p:cNvPr>
          <p:cNvSpPr/>
          <p:nvPr/>
        </p:nvSpPr>
        <p:spPr bwMode="auto">
          <a:xfrm>
            <a:off x="1000158" y="1238559"/>
            <a:ext cx="1944000" cy="329109"/>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rPr>
              <a:t>Website performance</a:t>
            </a:r>
          </a:p>
        </p:txBody>
      </p:sp>
      <p:sp>
        <p:nvSpPr>
          <p:cNvPr id="21" name="Rectangle 20">
            <a:extLst>
              <a:ext uri="{FF2B5EF4-FFF2-40B4-BE49-F238E27FC236}">
                <a16:creationId xmlns:a16="http://schemas.microsoft.com/office/drawing/2014/main" id="{641FA6C2-D54B-4756-8B7E-B7DFED29A755}"/>
              </a:ext>
            </a:extLst>
          </p:cNvPr>
          <p:cNvSpPr/>
          <p:nvPr/>
        </p:nvSpPr>
        <p:spPr bwMode="auto">
          <a:xfrm>
            <a:off x="3030346" y="1238559"/>
            <a:ext cx="1944000" cy="329109"/>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rPr>
              <a:t>Content / Semantics </a:t>
            </a:r>
            <a:r>
              <a:rPr lang="en-US" sz="900" b="1">
                <a:solidFill>
                  <a:schemeClr val="bg1"/>
                </a:solidFill>
              </a:rPr>
              <a:t>/ K</a:t>
            </a:r>
            <a:r>
              <a:rPr kumimoji="0" lang="en-US" sz="900" b="1" i="0" u="none" strike="noStrike" cap="none" normalizeH="0" baseline="0">
                <a:ln>
                  <a:noFill/>
                </a:ln>
                <a:solidFill>
                  <a:schemeClr val="bg1"/>
                </a:solidFill>
                <a:effectLst/>
              </a:rPr>
              <a:t>eywords</a:t>
            </a:r>
          </a:p>
        </p:txBody>
      </p:sp>
      <p:sp>
        <p:nvSpPr>
          <p:cNvPr id="22" name="Rectangle 21">
            <a:extLst>
              <a:ext uri="{FF2B5EF4-FFF2-40B4-BE49-F238E27FC236}">
                <a16:creationId xmlns:a16="http://schemas.microsoft.com/office/drawing/2014/main" id="{AD56ECBF-F45F-4DAB-A873-DAA7CB320FE9}"/>
              </a:ext>
            </a:extLst>
          </p:cNvPr>
          <p:cNvSpPr/>
          <p:nvPr/>
        </p:nvSpPr>
        <p:spPr bwMode="auto">
          <a:xfrm>
            <a:off x="5058120" y="1238559"/>
            <a:ext cx="1944000" cy="329109"/>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rPr>
              <a:t>Traffic History </a:t>
            </a:r>
          </a:p>
        </p:txBody>
      </p:sp>
      <p:sp>
        <p:nvSpPr>
          <p:cNvPr id="23" name="Rectangle 22">
            <a:extLst>
              <a:ext uri="{FF2B5EF4-FFF2-40B4-BE49-F238E27FC236}">
                <a16:creationId xmlns:a16="http://schemas.microsoft.com/office/drawing/2014/main" id="{27CEA3EA-C4D8-4F13-B414-520658CD15A6}"/>
              </a:ext>
            </a:extLst>
          </p:cNvPr>
          <p:cNvSpPr/>
          <p:nvPr/>
        </p:nvSpPr>
        <p:spPr bwMode="auto">
          <a:xfrm>
            <a:off x="7078635" y="1238559"/>
            <a:ext cx="1944000" cy="329109"/>
          </a:xfrm>
          <a:prstGeom prst="rect">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rPr>
              <a:t>Social media presence / Backlinks</a:t>
            </a:r>
          </a:p>
        </p:txBody>
      </p:sp>
      <p:grpSp>
        <p:nvGrpSpPr>
          <p:cNvPr id="24" name="Group 6">
            <a:extLst>
              <a:ext uri="{FF2B5EF4-FFF2-40B4-BE49-F238E27FC236}">
                <a16:creationId xmlns:a16="http://schemas.microsoft.com/office/drawing/2014/main" id="{80CC24C0-7BFA-4152-932A-3A398AB86CC2}"/>
              </a:ext>
            </a:extLst>
          </p:cNvPr>
          <p:cNvGrpSpPr/>
          <p:nvPr/>
        </p:nvGrpSpPr>
        <p:grpSpPr>
          <a:xfrm>
            <a:off x="7106982" y="1256431"/>
            <a:ext cx="293230" cy="275090"/>
            <a:chOff x="632460" y="4335328"/>
            <a:chExt cx="288000" cy="288000"/>
          </a:xfrm>
        </p:grpSpPr>
        <p:sp>
          <p:nvSpPr>
            <p:cNvPr id="25" name="Ellipse 52">
              <a:extLst>
                <a:ext uri="{FF2B5EF4-FFF2-40B4-BE49-F238E27FC236}">
                  <a16:creationId xmlns:a16="http://schemas.microsoft.com/office/drawing/2014/main" id="{7F003D59-673E-4E9E-8017-EB238D5D2D3D}"/>
                </a:ext>
              </a:extLst>
            </p:cNvPr>
            <p:cNvSpPr/>
            <p:nvPr/>
          </p:nvSpPr>
          <p:spPr bwMode="auto">
            <a:xfrm>
              <a:off x="632460" y="4335328"/>
              <a:ext cx="288000" cy="288000"/>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n-lt"/>
              </a:endParaRPr>
            </a:p>
          </p:txBody>
        </p:sp>
        <p:pic>
          <p:nvPicPr>
            <p:cNvPr id="26" name="Graphic 8">
              <a:extLst>
                <a:ext uri="{FF2B5EF4-FFF2-40B4-BE49-F238E27FC236}">
                  <a16:creationId xmlns:a16="http://schemas.microsoft.com/office/drawing/2014/main" id="{76D3C84C-89EE-4C65-B652-E68F0765FA4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17634"/>
            <a:stretch/>
          </p:blipFill>
          <p:spPr>
            <a:xfrm>
              <a:off x="689045" y="4389328"/>
              <a:ext cx="174830" cy="180000"/>
            </a:xfrm>
            <a:prstGeom prst="rect">
              <a:avLst/>
            </a:prstGeom>
          </p:spPr>
        </p:pic>
      </p:grpSp>
      <p:grpSp>
        <p:nvGrpSpPr>
          <p:cNvPr id="27" name="Group 11">
            <a:extLst>
              <a:ext uri="{FF2B5EF4-FFF2-40B4-BE49-F238E27FC236}">
                <a16:creationId xmlns:a16="http://schemas.microsoft.com/office/drawing/2014/main" id="{CDBDC70E-C0AF-42D1-88E2-38BE106945E4}"/>
              </a:ext>
            </a:extLst>
          </p:cNvPr>
          <p:cNvGrpSpPr/>
          <p:nvPr/>
        </p:nvGrpSpPr>
        <p:grpSpPr>
          <a:xfrm>
            <a:off x="5120533" y="1256431"/>
            <a:ext cx="293230" cy="275090"/>
            <a:chOff x="632460" y="3652325"/>
            <a:chExt cx="288000" cy="288000"/>
          </a:xfrm>
        </p:grpSpPr>
        <p:sp>
          <p:nvSpPr>
            <p:cNvPr id="28" name="Ellipse 52">
              <a:extLst>
                <a:ext uri="{FF2B5EF4-FFF2-40B4-BE49-F238E27FC236}">
                  <a16:creationId xmlns:a16="http://schemas.microsoft.com/office/drawing/2014/main" id="{C46C14F8-8C32-42B9-9925-2DA13C231F75}"/>
                </a:ext>
              </a:extLst>
            </p:cNvPr>
            <p:cNvSpPr/>
            <p:nvPr/>
          </p:nvSpPr>
          <p:spPr bwMode="auto">
            <a:xfrm>
              <a:off x="632460" y="3652325"/>
              <a:ext cx="288000" cy="288000"/>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n-lt"/>
              </a:endParaRPr>
            </a:p>
          </p:txBody>
        </p:sp>
        <p:pic>
          <p:nvPicPr>
            <p:cNvPr id="29" name="Graphic 13">
              <a:extLst>
                <a:ext uri="{FF2B5EF4-FFF2-40B4-BE49-F238E27FC236}">
                  <a16:creationId xmlns:a16="http://schemas.microsoft.com/office/drawing/2014/main" id="{40BFECB8-1CEA-4B46-BF1F-2A433C4D547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271"/>
            <a:stretch/>
          </p:blipFill>
          <p:spPr>
            <a:xfrm>
              <a:off x="674254" y="3688943"/>
              <a:ext cx="205200" cy="214764"/>
            </a:xfrm>
            <a:prstGeom prst="rect">
              <a:avLst/>
            </a:prstGeom>
          </p:spPr>
        </p:pic>
      </p:grpSp>
      <p:sp>
        <p:nvSpPr>
          <p:cNvPr id="31" name="Ellipse 52">
            <a:extLst>
              <a:ext uri="{FF2B5EF4-FFF2-40B4-BE49-F238E27FC236}">
                <a16:creationId xmlns:a16="http://schemas.microsoft.com/office/drawing/2014/main" id="{3F4F4457-0BD7-4C80-882C-854B474FA5BB}"/>
              </a:ext>
            </a:extLst>
          </p:cNvPr>
          <p:cNvSpPr/>
          <p:nvPr/>
        </p:nvSpPr>
        <p:spPr bwMode="auto">
          <a:xfrm>
            <a:off x="1078443" y="1256432"/>
            <a:ext cx="293230" cy="275090"/>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n-lt"/>
            </a:endParaRPr>
          </a:p>
        </p:txBody>
      </p:sp>
      <p:grpSp>
        <p:nvGrpSpPr>
          <p:cNvPr id="33" name="Group 21">
            <a:extLst>
              <a:ext uri="{FF2B5EF4-FFF2-40B4-BE49-F238E27FC236}">
                <a16:creationId xmlns:a16="http://schemas.microsoft.com/office/drawing/2014/main" id="{6E675F41-3641-416D-AF1F-457BEE864419}"/>
              </a:ext>
            </a:extLst>
          </p:cNvPr>
          <p:cNvGrpSpPr/>
          <p:nvPr/>
        </p:nvGrpSpPr>
        <p:grpSpPr>
          <a:xfrm>
            <a:off x="3048378" y="1256432"/>
            <a:ext cx="293230" cy="275090"/>
            <a:chOff x="632460" y="2979042"/>
            <a:chExt cx="288000" cy="288000"/>
          </a:xfrm>
        </p:grpSpPr>
        <p:sp>
          <p:nvSpPr>
            <p:cNvPr id="34" name="Ellipse 52">
              <a:extLst>
                <a:ext uri="{FF2B5EF4-FFF2-40B4-BE49-F238E27FC236}">
                  <a16:creationId xmlns:a16="http://schemas.microsoft.com/office/drawing/2014/main" id="{990F9DB2-72D6-4F13-8D49-7C2184FD818B}"/>
                </a:ext>
              </a:extLst>
            </p:cNvPr>
            <p:cNvSpPr/>
            <p:nvPr/>
          </p:nvSpPr>
          <p:spPr bwMode="auto">
            <a:xfrm>
              <a:off x="632460" y="2979042"/>
              <a:ext cx="288000" cy="288000"/>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n-lt"/>
              </a:endParaRPr>
            </a:p>
          </p:txBody>
        </p:sp>
        <p:pic>
          <p:nvPicPr>
            <p:cNvPr id="35" name="Graphic 23">
              <a:extLst>
                <a:ext uri="{FF2B5EF4-FFF2-40B4-BE49-F238E27FC236}">
                  <a16:creationId xmlns:a16="http://schemas.microsoft.com/office/drawing/2014/main" id="{87219899-16ED-4889-96E7-96F8EB586AF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692"/>
            <a:stretch/>
          </p:blipFill>
          <p:spPr>
            <a:xfrm>
              <a:off x="684621" y="3031997"/>
              <a:ext cx="183678" cy="182088"/>
            </a:xfrm>
            <a:prstGeom prst="rect">
              <a:avLst/>
            </a:prstGeom>
          </p:spPr>
        </p:pic>
      </p:grpSp>
      <p:sp>
        <p:nvSpPr>
          <p:cNvPr id="75" name="Rectangle 74">
            <a:extLst>
              <a:ext uri="{FF2B5EF4-FFF2-40B4-BE49-F238E27FC236}">
                <a16:creationId xmlns:a16="http://schemas.microsoft.com/office/drawing/2014/main" id="{7952CF3B-F272-43F1-945B-B62A382B64AE}"/>
              </a:ext>
            </a:extLst>
          </p:cNvPr>
          <p:cNvSpPr/>
          <p:nvPr/>
        </p:nvSpPr>
        <p:spPr bwMode="auto">
          <a:xfrm>
            <a:off x="1000157" y="1570742"/>
            <a:ext cx="1944000" cy="724207"/>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900" b="0" i="0" u="none" strike="noStrike" cap="none" normalizeH="0" baseline="0">
                <a:ln>
                  <a:noFill/>
                </a:ln>
                <a:effectLst/>
              </a:rPr>
              <a:t>Loading time </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t>Source code quality </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900"/>
              <a:t>Multi-device responsiveness</a:t>
            </a:r>
          </a:p>
          <a:p>
            <a:pPr marL="171450" marR="0" indent="-1714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900" b="0" i="0" u="none" strike="noStrike" cap="none" normalizeH="0" baseline="0">
                <a:ln>
                  <a:noFill/>
                </a:ln>
                <a:effectLst/>
              </a:rPr>
              <a:t>…</a:t>
            </a:r>
          </a:p>
        </p:txBody>
      </p:sp>
      <p:sp>
        <p:nvSpPr>
          <p:cNvPr id="76" name="Rectangle 75">
            <a:extLst>
              <a:ext uri="{FF2B5EF4-FFF2-40B4-BE49-F238E27FC236}">
                <a16:creationId xmlns:a16="http://schemas.microsoft.com/office/drawing/2014/main" id="{ED988A3E-8CB2-429C-8FC1-17C1186A5CCD}"/>
              </a:ext>
            </a:extLst>
          </p:cNvPr>
          <p:cNvSpPr/>
          <p:nvPr/>
        </p:nvSpPr>
        <p:spPr bwMode="auto">
          <a:xfrm>
            <a:off x="3030346" y="1570742"/>
            <a:ext cx="1944000" cy="724207"/>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0" bIns="45720" numCol="1" rtlCol="0" anchor="t" anchorCtr="0" compatLnSpc="1">
            <a:prstTxWarp prst="textNoShape">
              <a:avLst/>
            </a:prstTxWarp>
          </a:bodyPr>
          <a:lstStyle/>
          <a:p>
            <a:pPr marL="171450" indent="-171450">
              <a:buFont typeface="Arial" panose="020B0604020202020204" pitchFamily="34" charset="0"/>
              <a:buChar char="•"/>
            </a:pPr>
            <a:r>
              <a:rPr lang="en-US" sz="900"/>
              <a:t>Percentage of unique/ common/ duplicated content</a:t>
            </a:r>
          </a:p>
          <a:p>
            <a:pPr marL="171450" indent="-171450">
              <a:buFont typeface="Arial" panose="020B0604020202020204" pitchFamily="34" charset="0"/>
              <a:buChar char="•"/>
            </a:pPr>
            <a:r>
              <a:rPr lang="en-US" sz="900"/>
              <a:t>Keyword quality and number</a:t>
            </a:r>
          </a:p>
          <a:p>
            <a:pPr marL="171450" indent="-171450">
              <a:buFont typeface="Arial" panose="020B0604020202020204" pitchFamily="34" charset="0"/>
              <a:buChar char="•"/>
            </a:pPr>
            <a:r>
              <a:rPr lang="en-US" sz="900"/>
              <a:t>…</a:t>
            </a:r>
          </a:p>
        </p:txBody>
      </p:sp>
      <p:sp>
        <p:nvSpPr>
          <p:cNvPr id="77" name="Rectangle 76">
            <a:extLst>
              <a:ext uri="{FF2B5EF4-FFF2-40B4-BE49-F238E27FC236}">
                <a16:creationId xmlns:a16="http://schemas.microsoft.com/office/drawing/2014/main" id="{D6D7EBD8-26D8-4CEE-AE3B-725C8221DB34}"/>
              </a:ext>
            </a:extLst>
          </p:cNvPr>
          <p:cNvSpPr/>
          <p:nvPr/>
        </p:nvSpPr>
        <p:spPr bwMode="auto">
          <a:xfrm>
            <a:off x="5058120" y="1570742"/>
            <a:ext cx="1944000" cy="724207"/>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0" bIns="45720" numCol="1" rtlCol="0" anchor="t" anchorCtr="0" compatLnSpc="1">
            <a:prstTxWarp prst="textNoShape">
              <a:avLst/>
            </a:prstTxWarp>
          </a:bodyPr>
          <a:lstStyle/>
          <a:p>
            <a:pPr marL="171450" indent="-171450">
              <a:buFont typeface="Arial" panose="020B0604020202020204" pitchFamily="34" charset="0"/>
              <a:buChar char="•"/>
            </a:pPr>
            <a:r>
              <a:rPr lang="en-US" sz="900"/>
              <a:t>Number of unique visitors</a:t>
            </a:r>
          </a:p>
          <a:p>
            <a:pPr marL="171450" indent="-171450">
              <a:buFont typeface="Arial" panose="020B0604020202020204" pitchFamily="34" charset="0"/>
              <a:buChar char="•"/>
            </a:pPr>
            <a:r>
              <a:rPr lang="en-US" sz="900"/>
              <a:t>Website seniority</a:t>
            </a:r>
          </a:p>
          <a:p>
            <a:pPr marL="171450" indent="-171450">
              <a:buFont typeface="Arial" panose="020B0604020202020204" pitchFamily="34" charset="0"/>
              <a:buChar char="•"/>
            </a:pPr>
            <a:r>
              <a:rPr lang="en-US" sz="900"/>
              <a:t>…</a:t>
            </a:r>
          </a:p>
        </p:txBody>
      </p:sp>
      <p:sp>
        <p:nvSpPr>
          <p:cNvPr id="78" name="Rectangle 77">
            <a:extLst>
              <a:ext uri="{FF2B5EF4-FFF2-40B4-BE49-F238E27FC236}">
                <a16:creationId xmlns:a16="http://schemas.microsoft.com/office/drawing/2014/main" id="{EF5D9C82-99CD-4AE5-A7A2-C53F932CA9C3}"/>
              </a:ext>
            </a:extLst>
          </p:cNvPr>
          <p:cNvSpPr/>
          <p:nvPr/>
        </p:nvSpPr>
        <p:spPr bwMode="auto">
          <a:xfrm>
            <a:off x="7078635" y="1570742"/>
            <a:ext cx="1944000" cy="724207"/>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0" bIns="45720" numCol="1" rtlCol="0" anchor="t" anchorCtr="0" compatLnSpc="1">
            <a:prstTxWarp prst="textNoShape">
              <a:avLst/>
            </a:prstTxWarp>
          </a:bodyPr>
          <a:lstStyle/>
          <a:p>
            <a:pPr marL="171450" indent="-171450">
              <a:buFont typeface="Arial" panose="020B0604020202020204" pitchFamily="34" charset="0"/>
              <a:buChar char="•"/>
            </a:pPr>
            <a:r>
              <a:rPr lang="en-US" sz="900"/>
              <a:t>Social media content that refers to the website</a:t>
            </a:r>
          </a:p>
          <a:p>
            <a:pPr marL="171450" indent="-171450">
              <a:buFont typeface="Arial" panose="020B0604020202020204" pitchFamily="34" charset="0"/>
              <a:buChar char="•"/>
            </a:pPr>
            <a:r>
              <a:rPr lang="en-US" sz="900"/>
              <a:t>Number of relevant backlinks</a:t>
            </a:r>
          </a:p>
          <a:p>
            <a:pPr marL="171450" indent="-171450">
              <a:buFont typeface="Arial" panose="020B0604020202020204" pitchFamily="34" charset="0"/>
              <a:buChar char="•"/>
            </a:pPr>
            <a:r>
              <a:rPr lang="en-US" sz="900"/>
              <a:t>…</a:t>
            </a:r>
          </a:p>
        </p:txBody>
      </p:sp>
      <p:sp>
        <p:nvSpPr>
          <p:cNvPr id="185" name="Rectangle 184">
            <a:extLst>
              <a:ext uri="{FF2B5EF4-FFF2-40B4-BE49-F238E27FC236}">
                <a16:creationId xmlns:a16="http://schemas.microsoft.com/office/drawing/2014/main" id="{0C2FD9D2-A477-4247-99A1-3CCD59FD8F78}"/>
              </a:ext>
            </a:extLst>
          </p:cNvPr>
          <p:cNvSpPr/>
          <p:nvPr/>
        </p:nvSpPr>
        <p:spPr bwMode="auto">
          <a:xfrm>
            <a:off x="-49254" y="1266997"/>
            <a:ext cx="1056353" cy="5268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i="1">
                <a:solidFill>
                  <a:srgbClr val="009DB0"/>
                </a:solidFill>
              </a:rPr>
              <a:t>SEO performance assessment levers</a:t>
            </a:r>
            <a:endParaRPr kumimoji="0" lang="en-US" sz="900" b="1" i="1" u="none" strike="noStrike" cap="none" normalizeH="0" baseline="0">
              <a:ln>
                <a:noFill/>
              </a:ln>
              <a:solidFill>
                <a:srgbClr val="009DB0"/>
              </a:solidFill>
              <a:effectLst/>
            </a:endParaRPr>
          </a:p>
        </p:txBody>
      </p:sp>
      <p:sp>
        <p:nvSpPr>
          <p:cNvPr id="186" name="Rectangle 185">
            <a:extLst>
              <a:ext uri="{FF2B5EF4-FFF2-40B4-BE49-F238E27FC236}">
                <a16:creationId xmlns:a16="http://schemas.microsoft.com/office/drawing/2014/main" id="{C5B37A09-A54C-4451-9D48-37062E2370C7}"/>
              </a:ext>
            </a:extLst>
          </p:cNvPr>
          <p:cNvSpPr/>
          <p:nvPr/>
        </p:nvSpPr>
        <p:spPr bwMode="auto">
          <a:xfrm>
            <a:off x="44018" y="2021393"/>
            <a:ext cx="868692" cy="3291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1" u="none" strike="noStrike" cap="none" normalizeH="0" baseline="0">
                <a:ln>
                  <a:noFill/>
                </a:ln>
                <a:solidFill>
                  <a:srgbClr val="009DB0"/>
                </a:solidFill>
                <a:effectLst/>
              </a:rPr>
              <a:t>Players</a:t>
            </a:r>
          </a:p>
        </p:txBody>
      </p:sp>
      <p:grpSp>
        <p:nvGrpSpPr>
          <p:cNvPr id="191" name="Group 190">
            <a:extLst>
              <a:ext uri="{FF2B5EF4-FFF2-40B4-BE49-F238E27FC236}">
                <a16:creationId xmlns:a16="http://schemas.microsoft.com/office/drawing/2014/main" id="{8B977CE0-F09D-4766-94E3-CE7866BFF320}"/>
              </a:ext>
            </a:extLst>
          </p:cNvPr>
          <p:cNvGrpSpPr/>
          <p:nvPr/>
        </p:nvGrpSpPr>
        <p:grpSpPr>
          <a:xfrm>
            <a:off x="170686" y="3113320"/>
            <a:ext cx="9610199" cy="626490"/>
            <a:chOff x="170686" y="3074080"/>
            <a:chExt cx="9610199" cy="626490"/>
          </a:xfrm>
        </p:grpSpPr>
        <p:sp>
          <p:nvSpPr>
            <p:cNvPr id="38" name="Rectangle 37">
              <a:extLst>
                <a:ext uri="{FF2B5EF4-FFF2-40B4-BE49-F238E27FC236}">
                  <a16:creationId xmlns:a16="http://schemas.microsoft.com/office/drawing/2014/main" id="{E6FDD8AC-398A-456D-9E85-D63220E21BB5}"/>
                </a:ext>
              </a:extLst>
            </p:cNvPr>
            <p:cNvSpPr/>
            <p:nvPr/>
          </p:nvSpPr>
          <p:spPr bwMode="auto">
            <a:xfrm>
              <a:off x="992901" y="3091677"/>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t>S</a:t>
              </a:r>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 Poor</a:t>
              </a:r>
            </a:p>
            <a:p>
              <a:pPr marL="171450" marR="0" indent="-171450" defTabSz="914400" eaLnBrk="1" latinLnBrk="0" hangingPunct="1">
                <a:lnSpc>
                  <a:spcPct val="100000"/>
                </a:lnSpc>
                <a:buClrTx/>
                <a:buSzTx/>
                <a:buFont typeface="Arial" panose="020B0604020202020204" pitchFamily="34" charset="0"/>
                <a:buChar char="•"/>
                <a:tabLst/>
              </a:pPr>
              <a:r>
                <a:rPr lang="en-US" sz="900"/>
                <a:t>Fully load time: 10,6s </a:t>
              </a:r>
            </a:p>
          </p:txBody>
        </p:sp>
        <p:sp>
          <p:nvSpPr>
            <p:cNvPr id="54" name="Rectangle 53">
              <a:extLst>
                <a:ext uri="{FF2B5EF4-FFF2-40B4-BE49-F238E27FC236}">
                  <a16:creationId xmlns:a16="http://schemas.microsoft.com/office/drawing/2014/main" id="{F96180D3-13FC-4FE9-9FB2-D971F4A961AC}"/>
                </a:ext>
              </a:extLst>
            </p:cNvPr>
            <p:cNvSpPr/>
            <p:nvPr/>
          </p:nvSpPr>
          <p:spPr bwMode="auto">
            <a:xfrm>
              <a:off x="9168485" y="3114043"/>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55" name="Groupe 128">
              <a:extLst>
                <a:ext uri="{FF2B5EF4-FFF2-40B4-BE49-F238E27FC236}">
                  <a16:creationId xmlns:a16="http://schemas.microsoft.com/office/drawing/2014/main" id="{1F45B4E1-B8D0-4076-AF01-DBD690D5FF73}"/>
                </a:ext>
              </a:extLst>
            </p:cNvPr>
            <p:cNvGrpSpPr/>
            <p:nvPr/>
          </p:nvGrpSpPr>
          <p:grpSpPr>
            <a:xfrm>
              <a:off x="9185779" y="3281519"/>
              <a:ext cx="577812" cy="161672"/>
              <a:chOff x="1492224" y="2255349"/>
              <a:chExt cx="476417" cy="144657"/>
            </a:xfrm>
          </p:grpSpPr>
          <p:sp>
            <p:nvSpPr>
              <p:cNvPr id="56" name="Rectangle 55">
                <a:extLst>
                  <a:ext uri="{FF2B5EF4-FFF2-40B4-BE49-F238E27FC236}">
                    <a16:creationId xmlns:a16="http://schemas.microsoft.com/office/drawing/2014/main" id="{8F3F60BC-3DDC-4A06-8450-EF6D27F741D6}"/>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57" name="Groupe 130">
                <a:extLst>
                  <a:ext uri="{FF2B5EF4-FFF2-40B4-BE49-F238E27FC236}">
                    <a16:creationId xmlns:a16="http://schemas.microsoft.com/office/drawing/2014/main" id="{FE72EACC-D20B-474C-AC76-8C258943F9F5}"/>
                  </a:ext>
                </a:extLst>
              </p:cNvPr>
              <p:cNvGrpSpPr/>
              <p:nvPr/>
            </p:nvGrpSpPr>
            <p:grpSpPr>
              <a:xfrm>
                <a:off x="1523824" y="2271073"/>
                <a:ext cx="405042" cy="108683"/>
                <a:chOff x="1523824" y="2271073"/>
                <a:chExt cx="405042" cy="108683"/>
              </a:xfrm>
            </p:grpSpPr>
            <p:sp>
              <p:nvSpPr>
                <p:cNvPr id="58" name="Étoile : 5 branches 131">
                  <a:extLst>
                    <a:ext uri="{FF2B5EF4-FFF2-40B4-BE49-F238E27FC236}">
                      <a16:creationId xmlns:a16="http://schemas.microsoft.com/office/drawing/2014/main" id="{6D19F436-0A3A-4167-B7F6-29F9F21A947E}"/>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59" name="Étoile : 5 branches 132">
                  <a:extLst>
                    <a:ext uri="{FF2B5EF4-FFF2-40B4-BE49-F238E27FC236}">
                      <a16:creationId xmlns:a16="http://schemas.microsoft.com/office/drawing/2014/main" id="{D3DE9D19-21C2-4CD7-A2E6-2B91C072D533}"/>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60" name="Étoile : 5 branches 133">
                  <a:extLst>
                    <a:ext uri="{FF2B5EF4-FFF2-40B4-BE49-F238E27FC236}">
                      <a16:creationId xmlns:a16="http://schemas.microsoft.com/office/drawing/2014/main" id="{CB6350CC-1F28-4A7C-8313-5305A67FD7B9}"/>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grpSp>
        <p:sp>
          <p:nvSpPr>
            <p:cNvPr id="92" name="Rectangle 91">
              <a:extLst>
                <a:ext uri="{FF2B5EF4-FFF2-40B4-BE49-F238E27FC236}">
                  <a16:creationId xmlns:a16="http://schemas.microsoft.com/office/drawing/2014/main" id="{9D07E065-6EA6-4A74-A767-A35EC5317D09}"/>
                </a:ext>
              </a:extLst>
            </p:cNvPr>
            <p:cNvSpPr/>
            <p:nvPr/>
          </p:nvSpPr>
          <p:spPr bwMode="auto">
            <a:xfrm>
              <a:off x="3024583" y="3091677"/>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Unique content: 46%</a:t>
              </a:r>
            </a:p>
            <a:p>
              <a:pPr marL="171450" indent="-171450">
                <a:lnSpc>
                  <a:spcPts val="900"/>
                </a:lnSpc>
                <a:buFont typeface="Arial" panose="020B0604020202020204" pitchFamily="34" charset="0"/>
                <a:buChar char="•"/>
              </a:pPr>
              <a:r>
                <a:rPr lang="en-US" sz="900"/>
                <a:t>Common content: 22%</a:t>
              </a:r>
            </a:p>
            <a:p>
              <a:pPr marL="171450" indent="-171450">
                <a:lnSpc>
                  <a:spcPts val="900"/>
                </a:lnSpc>
                <a:buFont typeface="Arial" panose="020B0604020202020204" pitchFamily="34" charset="0"/>
                <a:buChar char="•"/>
              </a:pPr>
              <a:r>
                <a:rPr lang="en-US" sz="900"/>
                <a:t>Duplicated content: 32%</a:t>
              </a:r>
            </a:p>
          </p:txBody>
        </p:sp>
        <p:grpSp>
          <p:nvGrpSpPr>
            <p:cNvPr id="79" name="Groupe 172">
              <a:extLst>
                <a:ext uri="{FF2B5EF4-FFF2-40B4-BE49-F238E27FC236}">
                  <a16:creationId xmlns:a16="http://schemas.microsoft.com/office/drawing/2014/main" id="{D32726D8-2ABC-4A24-B7D5-73C80C1668B2}"/>
                </a:ext>
              </a:extLst>
            </p:cNvPr>
            <p:cNvGrpSpPr/>
            <p:nvPr/>
          </p:nvGrpSpPr>
          <p:grpSpPr>
            <a:xfrm>
              <a:off x="3714685" y="3105541"/>
              <a:ext cx="577812" cy="161672"/>
              <a:chOff x="1492224" y="2255349"/>
              <a:chExt cx="476417" cy="144657"/>
            </a:xfrm>
          </p:grpSpPr>
          <p:sp>
            <p:nvSpPr>
              <p:cNvPr id="80" name="Rectangle 79">
                <a:extLst>
                  <a:ext uri="{FF2B5EF4-FFF2-40B4-BE49-F238E27FC236}">
                    <a16:creationId xmlns:a16="http://schemas.microsoft.com/office/drawing/2014/main" id="{44E99A67-B7E8-4A89-8C51-EAA16734134B}"/>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81" name="Groupe 174">
                <a:extLst>
                  <a:ext uri="{FF2B5EF4-FFF2-40B4-BE49-F238E27FC236}">
                    <a16:creationId xmlns:a16="http://schemas.microsoft.com/office/drawing/2014/main" id="{B7206577-6794-4AE7-8040-B49069F3CA42}"/>
                  </a:ext>
                </a:extLst>
              </p:cNvPr>
              <p:cNvGrpSpPr/>
              <p:nvPr/>
            </p:nvGrpSpPr>
            <p:grpSpPr>
              <a:xfrm>
                <a:off x="1523824" y="2271073"/>
                <a:ext cx="405042" cy="108683"/>
                <a:chOff x="1523824" y="2271073"/>
                <a:chExt cx="405042" cy="108683"/>
              </a:xfrm>
            </p:grpSpPr>
            <p:sp>
              <p:nvSpPr>
                <p:cNvPr id="82" name="Étoile : 5 branches 175">
                  <a:extLst>
                    <a:ext uri="{FF2B5EF4-FFF2-40B4-BE49-F238E27FC236}">
                      <a16:creationId xmlns:a16="http://schemas.microsoft.com/office/drawing/2014/main" id="{081DA418-4A1F-4A69-B602-44BDE1CCE6AA}"/>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83" name="Étoile : 5 branches 176">
                  <a:extLst>
                    <a:ext uri="{FF2B5EF4-FFF2-40B4-BE49-F238E27FC236}">
                      <a16:creationId xmlns:a16="http://schemas.microsoft.com/office/drawing/2014/main" id="{741CE102-1FD3-46AA-BED3-EF6F4BCCFFDA}"/>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84" name="Étoile : 5 branches 177">
                  <a:extLst>
                    <a:ext uri="{FF2B5EF4-FFF2-40B4-BE49-F238E27FC236}">
                      <a16:creationId xmlns:a16="http://schemas.microsoft.com/office/drawing/2014/main" id="{DF109E17-4ABA-4751-9B8D-1699B65600C9}"/>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sp>
          <p:nvSpPr>
            <p:cNvPr id="108" name="Rectangle 107">
              <a:extLst>
                <a:ext uri="{FF2B5EF4-FFF2-40B4-BE49-F238E27FC236}">
                  <a16:creationId xmlns:a16="http://schemas.microsoft.com/office/drawing/2014/main" id="{963C5E28-D6C4-4DF5-ABE1-E8CAE8D67B92}"/>
                </a:ext>
              </a:extLst>
            </p:cNvPr>
            <p:cNvSpPr/>
            <p:nvPr/>
          </p:nvSpPr>
          <p:spPr bwMode="auto">
            <a:xfrm>
              <a:off x="7086885" y="3091677"/>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err="1"/>
                <a:t>Linkedin</a:t>
              </a:r>
              <a:r>
                <a:rPr lang="en-US" sz="900"/>
                <a:t> subscribers: 6,7K</a:t>
              </a:r>
            </a:p>
            <a:p>
              <a:pPr marL="171450" indent="-171450">
                <a:buFont typeface="Arial" panose="020B0604020202020204" pitchFamily="34" charset="0"/>
                <a:buChar char="•"/>
              </a:pPr>
              <a:r>
                <a:rPr lang="en-US" sz="900"/>
                <a:t>Facebook fans: 3,7K</a:t>
              </a:r>
            </a:p>
            <a:p>
              <a:pPr marL="171450" indent="-171450">
                <a:buFont typeface="Arial" panose="020B0604020202020204" pitchFamily="34" charset="0"/>
                <a:buChar char="•"/>
              </a:pPr>
              <a:r>
                <a:rPr lang="en-US" sz="900"/>
                <a:t>Backlinks: 5K</a:t>
              </a:r>
            </a:p>
          </p:txBody>
        </p:sp>
        <p:grpSp>
          <p:nvGrpSpPr>
            <p:cNvPr id="123" name="Groupe 244">
              <a:extLst>
                <a:ext uri="{FF2B5EF4-FFF2-40B4-BE49-F238E27FC236}">
                  <a16:creationId xmlns:a16="http://schemas.microsoft.com/office/drawing/2014/main" id="{BAC43989-A9BE-42A0-8B22-F13D5B9804B8}"/>
                </a:ext>
              </a:extLst>
            </p:cNvPr>
            <p:cNvGrpSpPr/>
            <p:nvPr/>
          </p:nvGrpSpPr>
          <p:grpSpPr>
            <a:xfrm>
              <a:off x="7861939" y="3095828"/>
              <a:ext cx="577812" cy="161672"/>
              <a:chOff x="1492224" y="2255349"/>
              <a:chExt cx="476417" cy="144657"/>
            </a:xfrm>
          </p:grpSpPr>
          <p:sp>
            <p:nvSpPr>
              <p:cNvPr id="124" name="Rectangle 123">
                <a:extLst>
                  <a:ext uri="{FF2B5EF4-FFF2-40B4-BE49-F238E27FC236}">
                    <a16:creationId xmlns:a16="http://schemas.microsoft.com/office/drawing/2014/main" id="{A3D96D82-822A-4778-B7FF-C98CE43DAE40}"/>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25" name="Groupe 246">
                <a:extLst>
                  <a:ext uri="{FF2B5EF4-FFF2-40B4-BE49-F238E27FC236}">
                    <a16:creationId xmlns:a16="http://schemas.microsoft.com/office/drawing/2014/main" id="{2D4D3A67-F12F-48D9-92AA-B4E983FECBDC}"/>
                  </a:ext>
                </a:extLst>
              </p:cNvPr>
              <p:cNvGrpSpPr/>
              <p:nvPr/>
            </p:nvGrpSpPr>
            <p:grpSpPr>
              <a:xfrm>
                <a:off x="1523824" y="2271073"/>
                <a:ext cx="405042" cy="108683"/>
                <a:chOff x="1523824" y="2271073"/>
                <a:chExt cx="405042" cy="108683"/>
              </a:xfrm>
            </p:grpSpPr>
            <p:sp>
              <p:nvSpPr>
                <p:cNvPr id="126" name="Étoile : 5 branches 247">
                  <a:extLst>
                    <a:ext uri="{FF2B5EF4-FFF2-40B4-BE49-F238E27FC236}">
                      <a16:creationId xmlns:a16="http://schemas.microsoft.com/office/drawing/2014/main" id="{758F955D-A692-4E43-93C6-C40F76DCF268}"/>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27" name="Étoile : 5 branches 248">
                  <a:extLst>
                    <a:ext uri="{FF2B5EF4-FFF2-40B4-BE49-F238E27FC236}">
                      <a16:creationId xmlns:a16="http://schemas.microsoft.com/office/drawing/2014/main" id="{A5B02D1D-7FDA-4484-A558-A38E4594F9AD}"/>
                    </a:ext>
                  </a:extLst>
                </p:cNvPr>
                <p:cNvSpPr/>
                <p:nvPr/>
              </p:nvSpPr>
              <p:spPr bwMode="auto">
                <a:xfrm>
                  <a:off x="1672066" y="2271073"/>
                  <a:ext cx="108558" cy="108683"/>
                </a:xfrm>
                <a:prstGeom prst="star5">
                  <a:avLst/>
                </a:prstGeom>
                <a:solidFill>
                  <a:srgbClr val="1F49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sp>
              <p:nvSpPr>
                <p:cNvPr id="128" name="Étoile : 5 branches 249">
                  <a:extLst>
                    <a:ext uri="{FF2B5EF4-FFF2-40B4-BE49-F238E27FC236}">
                      <a16:creationId xmlns:a16="http://schemas.microsoft.com/office/drawing/2014/main" id="{5129AAD2-AEA6-4337-A09D-BF405F244268}"/>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41" name="Groupe 274">
              <a:extLst>
                <a:ext uri="{FF2B5EF4-FFF2-40B4-BE49-F238E27FC236}">
                  <a16:creationId xmlns:a16="http://schemas.microsoft.com/office/drawing/2014/main" id="{903AB578-C410-4DA1-9503-BA51A24990D3}"/>
                </a:ext>
              </a:extLst>
            </p:cNvPr>
            <p:cNvGrpSpPr/>
            <p:nvPr/>
          </p:nvGrpSpPr>
          <p:grpSpPr>
            <a:xfrm>
              <a:off x="1676553" y="3106777"/>
              <a:ext cx="577812" cy="161672"/>
              <a:chOff x="1492224" y="2255349"/>
              <a:chExt cx="476417" cy="144657"/>
            </a:xfrm>
          </p:grpSpPr>
          <p:sp>
            <p:nvSpPr>
              <p:cNvPr id="142" name="Rectangle 141">
                <a:extLst>
                  <a:ext uri="{FF2B5EF4-FFF2-40B4-BE49-F238E27FC236}">
                    <a16:creationId xmlns:a16="http://schemas.microsoft.com/office/drawing/2014/main" id="{884F0655-7582-4EF8-B0D5-BDA91D86ED4F}"/>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43" name="Groupe 276">
                <a:extLst>
                  <a:ext uri="{FF2B5EF4-FFF2-40B4-BE49-F238E27FC236}">
                    <a16:creationId xmlns:a16="http://schemas.microsoft.com/office/drawing/2014/main" id="{80CD4C13-1EDB-41AC-8446-D553DE8994C0}"/>
                  </a:ext>
                </a:extLst>
              </p:cNvPr>
              <p:cNvGrpSpPr/>
              <p:nvPr/>
            </p:nvGrpSpPr>
            <p:grpSpPr>
              <a:xfrm>
                <a:off x="1523824" y="2271073"/>
                <a:ext cx="405042" cy="108683"/>
                <a:chOff x="1523824" y="2271073"/>
                <a:chExt cx="405042" cy="108683"/>
              </a:xfrm>
            </p:grpSpPr>
            <p:sp>
              <p:nvSpPr>
                <p:cNvPr id="144" name="Étoile : 5 branches 277">
                  <a:extLst>
                    <a:ext uri="{FF2B5EF4-FFF2-40B4-BE49-F238E27FC236}">
                      <a16:creationId xmlns:a16="http://schemas.microsoft.com/office/drawing/2014/main" id="{BE539CFF-1733-4EF8-9454-FF5EDC46008A}"/>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45" name="Étoile : 5 branches 278">
                  <a:extLst>
                    <a:ext uri="{FF2B5EF4-FFF2-40B4-BE49-F238E27FC236}">
                      <a16:creationId xmlns:a16="http://schemas.microsoft.com/office/drawing/2014/main" id="{5AA3DC80-5B44-45AE-A7D1-C94747567DAE}"/>
                    </a:ext>
                  </a:extLst>
                </p:cNvPr>
                <p:cNvSpPr/>
                <p:nvPr/>
              </p:nvSpPr>
              <p:spPr bwMode="auto">
                <a:xfrm>
                  <a:off x="1672066"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46" name="Étoile : 5 branches 279">
                  <a:extLst>
                    <a:ext uri="{FF2B5EF4-FFF2-40B4-BE49-F238E27FC236}">
                      <a16:creationId xmlns:a16="http://schemas.microsoft.com/office/drawing/2014/main" id="{2FABAE53-3C85-43AF-A7AB-FADE066A602F}"/>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59" name="Groupe 299">
              <a:extLst>
                <a:ext uri="{FF2B5EF4-FFF2-40B4-BE49-F238E27FC236}">
                  <a16:creationId xmlns:a16="http://schemas.microsoft.com/office/drawing/2014/main" id="{E512ACD8-BB10-4A19-88A2-1E3D0C1C92C7}"/>
                </a:ext>
              </a:extLst>
            </p:cNvPr>
            <p:cNvGrpSpPr/>
            <p:nvPr/>
          </p:nvGrpSpPr>
          <p:grpSpPr>
            <a:xfrm>
              <a:off x="5719322" y="3106777"/>
              <a:ext cx="577812" cy="161672"/>
              <a:chOff x="1492224" y="2255349"/>
              <a:chExt cx="476417" cy="144657"/>
            </a:xfrm>
          </p:grpSpPr>
          <p:sp>
            <p:nvSpPr>
              <p:cNvPr id="160" name="Rectangle 159">
                <a:extLst>
                  <a:ext uri="{FF2B5EF4-FFF2-40B4-BE49-F238E27FC236}">
                    <a16:creationId xmlns:a16="http://schemas.microsoft.com/office/drawing/2014/main" id="{F0AB85A1-B3C5-4970-91FC-8A423C6FF00E}"/>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161" name="Groupe 301">
                <a:extLst>
                  <a:ext uri="{FF2B5EF4-FFF2-40B4-BE49-F238E27FC236}">
                    <a16:creationId xmlns:a16="http://schemas.microsoft.com/office/drawing/2014/main" id="{089138C2-A562-49C2-9E7D-B687C937801F}"/>
                  </a:ext>
                </a:extLst>
              </p:cNvPr>
              <p:cNvGrpSpPr/>
              <p:nvPr/>
            </p:nvGrpSpPr>
            <p:grpSpPr>
              <a:xfrm>
                <a:off x="1523824" y="2271073"/>
                <a:ext cx="405042" cy="108683"/>
                <a:chOff x="1523824" y="2271073"/>
                <a:chExt cx="405042" cy="108683"/>
              </a:xfrm>
            </p:grpSpPr>
            <p:sp>
              <p:nvSpPr>
                <p:cNvPr id="162" name="Étoile : 5 branches 302">
                  <a:extLst>
                    <a:ext uri="{FF2B5EF4-FFF2-40B4-BE49-F238E27FC236}">
                      <a16:creationId xmlns:a16="http://schemas.microsoft.com/office/drawing/2014/main" id="{8ABBBC75-A297-400C-B29F-8CE30081DA70}"/>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63" name="Étoile : 5 branches 303">
                  <a:extLst>
                    <a:ext uri="{FF2B5EF4-FFF2-40B4-BE49-F238E27FC236}">
                      <a16:creationId xmlns:a16="http://schemas.microsoft.com/office/drawing/2014/main" id="{81308704-BABA-453D-8474-A46309B25DB4}"/>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64" name="Étoile : 5 branches 304">
                  <a:extLst>
                    <a:ext uri="{FF2B5EF4-FFF2-40B4-BE49-F238E27FC236}">
                      <a16:creationId xmlns:a16="http://schemas.microsoft.com/office/drawing/2014/main" id="{5424C94D-F06A-4084-90C0-FDD70845A866}"/>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178" name="Rectangle 177">
              <a:extLst>
                <a:ext uri="{FF2B5EF4-FFF2-40B4-BE49-F238E27FC236}">
                  <a16:creationId xmlns:a16="http://schemas.microsoft.com/office/drawing/2014/main" id="{797B6953-E75F-4E46-90D2-41981C386551}"/>
                </a:ext>
              </a:extLst>
            </p:cNvPr>
            <p:cNvSpPr/>
            <p:nvPr/>
          </p:nvSpPr>
          <p:spPr bwMode="auto">
            <a:xfrm>
              <a:off x="5057004" y="3091677"/>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solidFill>
                    <a:schemeClr val="tx1">
                      <a:lumMod val="60000"/>
                      <a:lumOff val="40000"/>
                    </a:schemeClr>
                  </a:solidFill>
                </a:rPr>
                <a:t>Estimation based on Google trends analysis</a:t>
              </a:r>
            </a:p>
          </p:txBody>
        </p:sp>
        <p:sp>
          <p:nvSpPr>
            <p:cNvPr id="183" name="Rectangle 182">
              <a:extLst>
                <a:ext uri="{FF2B5EF4-FFF2-40B4-BE49-F238E27FC236}">
                  <a16:creationId xmlns:a16="http://schemas.microsoft.com/office/drawing/2014/main" id="{242AF9AA-5F39-4C63-84EF-2AA9F9F32642}"/>
                </a:ext>
              </a:extLst>
            </p:cNvPr>
            <p:cNvSpPr/>
            <p:nvPr/>
          </p:nvSpPr>
          <p:spPr bwMode="auto">
            <a:xfrm>
              <a:off x="177056" y="3083349"/>
              <a:ext cx="620221"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solidFill>
                  <a:schemeClr val="bg1">
                    <a:lumMod val="65000"/>
                  </a:schemeClr>
                </a:solidFill>
              </a:endParaRPr>
            </a:p>
          </p:txBody>
        </p:sp>
        <p:sp>
          <p:nvSpPr>
            <p:cNvPr id="195" name="Rectangle 194">
              <a:extLst>
                <a:ext uri="{FF2B5EF4-FFF2-40B4-BE49-F238E27FC236}">
                  <a16:creationId xmlns:a16="http://schemas.microsoft.com/office/drawing/2014/main" id="{F8482A33-C411-4D87-8D24-BE0D33738B8F}"/>
                </a:ext>
              </a:extLst>
            </p:cNvPr>
            <p:cNvSpPr/>
            <p:nvPr/>
          </p:nvSpPr>
          <p:spPr bwMode="auto">
            <a:xfrm>
              <a:off x="170686" y="3074080"/>
              <a:ext cx="620221"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a:t>CG</a:t>
              </a:r>
            </a:p>
          </p:txBody>
        </p:sp>
        <p:cxnSp>
          <p:nvCxnSpPr>
            <p:cNvPr id="197" name="Straight Connector 196">
              <a:extLst>
                <a:ext uri="{FF2B5EF4-FFF2-40B4-BE49-F238E27FC236}">
                  <a16:creationId xmlns:a16="http://schemas.microsoft.com/office/drawing/2014/main" id="{949D750E-122E-4580-863B-F1AFAD19B249}"/>
                </a:ext>
              </a:extLst>
            </p:cNvPr>
            <p:cNvCxnSpPr>
              <a:cxnSpLocks/>
            </p:cNvCxnSpPr>
            <p:nvPr/>
          </p:nvCxnSpPr>
          <p:spPr bwMode="auto">
            <a:xfrm>
              <a:off x="866371" y="3083349"/>
              <a:ext cx="0" cy="58595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0" name="Isosceles Triangle 199">
              <a:extLst>
                <a:ext uri="{FF2B5EF4-FFF2-40B4-BE49-F238E27FC236}">
                  <a16:creationId xmlns:a16="http://schemas.microsoft.com/office/drawing/2014/main" id="{4D9DC595-3D69-4AAF-B2E1-D72D2271269E}"/>
                </a:ext>
              </a:extLst>
            </p:cNvPr>
            <p:cNvSpPr/>
            <p:nvPr/>
          </p:nvSpPr>
          <p:spPr bwMode="auto">
            <a:xfrm rot="5400000">
              <a:off x="776085" y="3338330"/>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grpSp>
      <p:grpSp>
        <p:nvGrpSpPr>
          <p:cNvPr id="189" name="Group 188">
            <a:extLst>
              <a:ext uri="{FF2B5EF4-FFF2-40B4-BE49-F238E27FC236}">
                <a16:creationId xmlns:a16="http://schemas.microsoft.com/office/drawing/2014/main" id="{E3A7ABBC-9C65-4CC6-9E7B-B56DFF5BACCE}"/>
              </a:ext>
            </a:extLst>
          </p:cNvPr>
          <p:cNvGrpSpPr/>
          <p:nvPr/>
        </p:nvGrpSpPr>
        <p:grpSpPr>
          <a:xfrm>
            <a:off x="177056" y="3757793"/>
            <a:ext cx="9603829" cy="617221"/>
            <a:chOff x="177056" y="3766691"/>
            <a:chExt cx="9603829" cy="617221"/>
          </a:xfrm>
        </p:grpSpPr>
        <p:sp>
          <p:nvSpPr>
            <p:cNvPr id="14" name="Rectangle 13">
              <a:extLst>
                <a:ext uri="{FF2B5EF4-FFF2-40B4-BE49-F238E27FC236}">
                  <a16:creationId xmlns:a16="http://schemas.microsoft.com/office/drawing/2014/main" id="{EB1CDF1B-AB2E-4352-AB2F-EF3D8ACD41CD}"/>
                </a:ext>
              </a:extLst>
            </p:cNvPr>
            <p:cNvSpPr/>
            <p:nvPr/>
          </p:nvSpPr>
          <p:spPr bwMode="auto">
            <a:xfrm>
              <a:off x="177056" y="3766691"/>
              <a:ext cx="620221" cy="60889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solidFill>
                  <a:schemeClr val="bg1">
                    <a:lumMod val="65000"/>
                  </a:schemeClr>
                </a:solidFill>
              </a:endParaRPr>
            </a:p>
          </p:txBody>
        </p:sp>
        <p:sp>
          <p:nvSpPr>
            <p:cNvPr id="39" name="Rectangle 38">
              <a:extLst>
                <a:ext uri="{FF2B5EF4-FFF2-40B4-BE49-F238E27FC236}">
                  <a16:creationId xmlns:a16="http://schemas.microsoft.com/office/drawing/2014/main" id="{05FBBBAE-C45E-452B-9C75-CFC9587DE7EA}"/>
                </a:ext>
              </a:extLst>
            </p:cNvPr>
            <p:cNvSpPr/>
            <p:nvPr/>
          </p:nvSpPr>
          <p:spPr bwMode="auto">
            <a:xfrm>
              <a:off x="992901" y="377501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 Needs improvement</a:t>
              </a:r>
            </a:p>
            <a:p>
              <a:pPr marL="171450" marR="0" indent="-171450" defTabSz="914400" eaLnBrk="1" latinLnBrk="0" hangingPunct="1">
                <a:lnSpc>
                  <a:spcPct val="100000"/>
                </a:lnSpc>
                <a:buClrTx/>
                <a:buSzTx/>
                <a:buFont typeface="Arial" panose="020B0604020202020204" pitchFamily="34" charset="0"/>
                <a:buChar char="•"/>
                <a:tabLst/>
              </a:pPr>
              <a:r>
                <a:rPr lang="en-US" sz="900"/>
                <a:t>Fully load time: 3,7s</a:t>
              </a:r>
            </a:p>
          </p:txBody>
        </p:sp>
        <p:sp>
          <p:nvSpPr>
            <p:cNvPr id="61" name="Rectangle 60">
              <a:extLst>
                <a:ext uri="{FF2B5EF4-FFF2-40B4-BE49-F238E27FC236}">
                  <a16:creationId xmlns:a16="http://schemas.microsoft.com/office/drawing/2014/main" id="{36720FBF-64A0-496B-A326-FB8510488C0C}"/>
                </a:ext>
              </a:extLst>
            </p:cNvPr>
            <p:cNvSpPr/>
            <p:nvPr/>
          </p:nvSpPr>
          <p:spPr bwMode="auto">
            <a:xfrm>
              <a:off x="9168485" y="3826554"/>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62" name="Groupe 135">
              <a:extLst>
                <a:ext uri="{FF2B5EF4-FFF2-40B4-BE49-F238E27FC236}">
                  <a16:creationId xmlns:a16="http://schemas.microsoft.com/office/drawing/2014/main" id="{71D5C9AA-98DE-46F2-9F7B-6720273870B3}"/>
                </a:ext>
              </a:extLst>
            </p:cNvPr>
            <p:cNvGrpSpPr/>
            <p:nvPr/>
          </p:nvGrpSpPr>
          <p:grpSpPr>
            <a:xfrm>
              <a:off x="9185779" y="3994030"/>
              <a:ext cx="577812" cy="161672"/>
              <a:chOff x="1492224" y="2255349"/>
              <a:chExt cx="476417" cy="144657"/>
            </a:xfrm>
          </p:grpSpPr>
          <p:sp>
            <p:nvSpPr>
              <p:cNvPr id="63" name="Rectangle 62">
                <a:extLst>
                  <a:ext uri="{FF2B5EF4-FFF2-40B4-BE49-F238E27FC236}">
                    <a16:creationId xmlns:a16="http://schemas.microsoft.com/office/drawing/2014/main" id="{1710DBBB-6CB1-4E39-A374-CF9D05E46B0B}"/>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64" name="Groupe 137">
                <a:extLst>
                  <a:ext uri="{FF2B5EF4-FFF2-40B4-BE49-F238E27FC236}">
                    <a16:creationId xmlns:a16="http://schemas.microsoft.com/office/drawing/2014/main" id="{C9AC7AA7-9F91-4D17-9D52-924466D405AF}"/>
                  </a:ext>
                </a:extLst>
              </p:cNvPr>
              <p:cNvGrpSpPr/>
              <p:nvPr/>
            </p:nvGrpSpPr>
            <p:grpSpPr>
              <a:xfrm>
                <a:off x="1523824" y="2271073"/>
                <a:ext cx="405042" cy="108683"/>
                <a:chOff x="1523824" y="2271073"/>
                <a:chExt cx="405042" cy="108683"/>
              </a:xfrm>
            </p:grpSpPr>
            <p:sp>
              <p:nvSpPr>
                <p:cNvPr id="65" name="Étoile : 5 branches 138">
                  <a:extLst>
                    <a:ext uri="{FF2B5EF4-FFF2-40B4-BE49-F238E27FC236}">
                      <a16:creationId xmlns:a16="http://schemas.microsoft.com/office/drawing/2014/main" id="{F6B2BB88-6AE1-4C38-A9AA-C7F279C1765D}"/>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66" name="Étoile : 5 branches 139">
                  <a:extLst>
                    <a:ext uri="{FF2B5EF4-FFF2-40B4-BE49-F238E27FC236}">
                      <a16:creationId xmlns:a16="http://schemas.microsoft.com/office/drawing/2014/main" id="{A34C0A7A-C914-4C21-B0A1-5B3E1393BEFA}"/>
                    </a:ext>
                  </a:extLst>
                </p:cNvPr>
                <p:cNvSpPr/>
                <p:nvPr/>
              </p:nvSpPr>
              <p:spPr bwMode="auto">
                <a:xfrm>
                  <a:off x="1672066" y="2271073"/>
                  <a:ext cx="108558" cy="108683"/>
                </a:xfrm>
                <a:prstGeom prst="star5">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67" name="Étoile : 5 branches 140">
                  <a:extLst>
                    <a:ext uri="{FF2B5EF4-FFF2-40B4-BE49-F238E27FC236}">
                      <a16:creationId xmlns:a16="http://schemas.microsoft.com/office/drawing/2014/main" id="{BEF304AA-9D05-4EE0-A1B7-5FAD3A949CA5}"/>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198" name="Étoile : 5 branches 138">
                  <a:extLst>
                    <a:ext uri="{FF2B5EF4-FFF2-40B4-BE49-F238E27FC236}">
                      <a16:creationId xmlns:a16="http://schemas.microsoft.com/office/drawing/2014/main" id="{6A068775-7D90-4ADA-A265-CC4399797D4A}"/>
                    </a:ext>
                  </a:extLst>
                </p:cNvPr>
                <p:cNvSpPr/>
                <p:nvPr/>
              </p:nvSpPr>
              <p:spPr bwMode="auto">
                <a:xfrm>
                  <a:off x="1686325" y="2271073"/>
                  <a:ext cx="108558" cy="108683"/>
                </a:xfrm>
                <a:prstGeom prst="star5">
                  <a:avLst/>
                </a:prstGeom>
                <a:solidFill>
                  <a:srgbClr val="1F49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grpSp>
        </p:grpSp>
        <p:sp>
          <p:nvSpPr>
            <p:cNvPr id="93" name="Rectangle 92">
              <a:extLst>
                <a:ext uri="{FF2B5EF4-FFF2-40B4-BE49-F238E27FC236}">
                  <a16:creationId xmlns:a16="http://schemas.microsoft.com/office/drawing/2014/main" id="{497C1DA1-D201-4F55-A506-F2D2B33589F9}"/>
                </a:ext>
              </a:extLst>
            </p:cNvPr>
            <p:cNvSpPr/>
            <p:nvPr/>
          </p:nvSpPr>
          <p:spPr bwMode="auto">
            <a:xfrm>
              <a:off x="3024583" y="377501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Unique content: 56%</a:t>
              </a:r>
            </a:p>
            <a:p>
              <a:pPr marL="171450" indent="-171450">
                <a:lnSpc>
                  <a:spcPts val="900"/>
                </a:lnSpc>
                <a:buFont typeface="Arial" panose="020B0604020202020204" pitchFamily="34" charset="0"/>
                <a:buChar char="•"/>
              </a:pPr>
              <a:r>
                <a:rPr lang="en-US" sz="900"/>
                <a:t>Common content: 25%</a:t>
              </a:r>
            </a:p>
            <a:p>
              <a:pPr marL="171450" indent="-171450">
                <a:lnSpc>
                  <a:spcPts val="900"/>
                </a:lnSpc>
                <a:buFont typeface="Arial" panose="020B0604020202020204" pitchFamily="34" charset="0"/>
                <a:buChar char="•"/>
              </a:pPr>
              <a:r>
                <a:rPr lang="en-US" sz="900"/>
                <a:t>Duplicated content: 18%</a:t>
              </a:r>
            </a:p>
          </p:txBody>
        </p:sp>
        <p:sp>
          <p:nvSpPr>
            <p:cNvPr id="109" name="Rectangle 108">
              <a:extLst>
                <a:ext uri="{FF2B5EF4-FFF2-40B4-BE49-F238E27FC236}">
                  <a16:creationId xmlns:a16="http://schemas.microsoft.com/office/drawing/2014/main" id="{3B5D4B90-9B0F-4674-B6DA-7B5FAEC07E4C}"/>
                </a:ext>
              </a:extLst>
            </p:cNvPr>
            <p:cNvSpPr/>
            <p:nvPr/>
          </p:nvSpPr>
          <p:spPr bwMode="auto">
            <a:xfrm>
              <a:off x="7086885" y="377501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err="1"/>
                <a:t>Linkedin</a:t>
              </a:r>
              <a:r>
                <a:rPr lang="en-US" sz="900"/>
                <a:t> subscribers: 7,3K</a:t>
              </a:r>
            </a:p>
            <a:p>
              <a:pPr marL="171450" indent="-171450">
                <a:buFont typeface="Arial" panose="020B0604020202020204" pitchFamily="34" charset="0"/>
                <a:buChar char="•"/>
              </a:pPr>
              <a:r>
                <a:rPr lang="en-US" sz="900"/>
                <a:t>Facebook fans: 8,4K</a:t>
              </a:r>
            </a:p>
            <a:p>
              <a:pPr marL="171450" indent="-171450">
                <a:buFont typeface="Arial" panose="020B0604020202020204" pitchFamily="34" charset="0"/>
                <a:buChar char="•"/>
              </a:pPr>
              <a:r>
                <a:rPr lang="en-US" sz="900"/>
                <a:t>Backlinks: 1,7K</a:t>
              </a:r>
            </a:p>
          </p:txBody>
        </p:sp>
        <p:grpSp>
          <p:nvGrpSpPr>
            <p:cNvPr id="85" name="Groupe 178">
              <a:extLst>
                <a:ext uri="{FF2B5EF4-FFF2-40B4-BE49-F238E27FC236}">
                  <a16:creationId xmlns:a16="http://schemas.microsoft.com/office/drawing/2014/main" id="{85D733D4-7DFF-4F35-A857-0457BDD8186C}"/>
                </a:ext>
              </a:extLst>
            </p:cNvPr>
            <p:cNvGrpSpPr/>
            <p:nvPr/>
          </p:nvGrpSpPr>
          <p:grpSpPr>
            <a:xfrm>
              <a:off x="3714685" y="3781304"/>
              <a:ext cx="577812" cy="161672"/>
              <a:chOff x="1492224" y="2255349"/>
              <a:chExt cx="476417" cy="144657"/>
            </a:xfrm>
          </p:grpSpPr>
          <p:sp>
            <p:nvSpPr>
              <p:cNvPr id="86" name="Rectangle 85">
                <a:extLst>
                  <a:ext uri="{FF2B5EF4-FFF2-40B4-BE49-F238E27FC236}">
                    <a16:creationId xmlns:a16="http://schemas.microsoft.com/office/drawing/2014/main" id="{5646776A-259E-474F-8605-0BE21C11222E}"/>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87" name="Groupe 180">
                <a:extLst>
                  <a:ext uri="{FF2B5EF4-FFF2-40B4-BE49-F238E27FC236}">
                    <a16:creationId xmlns:a16="http://schemas.microsoft.com/office/drawing/2014/main" id="{C5F03B38-A40F-468B-BF55-80F32A4013A2}"/>
                  </a:ext>
                </a:extLst>
              </p:cNvPr>
              <p:cNvGrpSpPr/>
              <p:nvPr/>
            </p:nvGrpSpPr>
            <p:grpSpPr>
              <a:xfrm>
                <a:off x="1523824" y="2271073"/>
                <a:ext cx="405042" cy="108683"/>
                <a:chOff x="1523824" y="2271073"/>
                <a:chExt cx="405042" cy="108683"/>
              </a:xfrm>
            </p:grpSpPr>
            <p:sp>
              <p:nvSpPr>
                <p:cNvPr id="88" name="Étoile : 5 branches 181">
                  <a:extLst>
                    <a:ext uri="{FF2B5EF4-FFF2-40B4-BE49-F238E27FC236}">
                      <a16:creationId xmlns:a16="http://schemas.microsoft.com/office/drawing/2014/main" id="{DD1C74B2-5D08-41E8-B14A-F8FA368D89D8}"/>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89" name="Étoile : 5 branches 182">
                  <a:extLst>
                    <a:ext uri="{FF2B5EF4-FFF2-40B4-BE49-F238E27FC236}">
                      <a16:creationId xmlns:a16="http://schemas.microsoft.com/office/drawing/2014/main" id="{5797519D-BC4A-434C-A9C2-309E1B8C0CF2}"/>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90" name="Étoile : 5 branches 183">
                  <a:extLst>
                    <a:ext uri="{FF2B5EF4-FFF2-40B4-BE49-F238E27FC236}">
                      <a16:creationId xmlns:a16="http://schemas.microsoft.com/office/drawing/2014/main" id="{A1C737B6-0FDF-4B03-97E7-FE939A9908F7}"/>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17" name="Groupe 238">
              <a:extLst>
                <a:ext uri="{FF2B5EF4-FFF2-40B4-BE49-F238E27FC236}">
                  <a16:creationId xmlns:a16="http://schemas.microsoft.com/office/drawing/2014/main" id="{CFA022B8-DD2A-47C9-97D3-A4DC866F2028}"/>
                </a:ext>
              </a:extLst>
            </p:cNvPr>
            <p:cNvGrpSpPr/>
            <p:nvPr/>
          </p:nvGrpSpPr>
          <p:grpSpPr>
            <a:xfrm>
              <a:off x="7861939" y="3788455"/>
              <a:ext cx="577812" cy="161672"/>
              <a:chOff x="1492224" y="2255349"/>
              <a:chExt cx="476417" cy="144657"/>
            </a:xfrm>
          </p:grpSpPr>
          <p:sp>
            <p:nvSpPr>
              <p:cNvPr id="118" name="Rectangle 117">
                <a:extLst>
                  <a:ext uri="{FF2B5EF4-FFF2-40B4-BE49-F238E27FC236}">
                    <a16:creationId xmlns:a16="http://schemas.microsoft.com/office/drawing/2014/main" id="{3B4ABDB5-5707-4AAD-BDDE-66C20AD8D880}"/>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19" name="Groupe 240">
                <a:extLst>
                  <a:ext uri="{FF2B5EF4-FFF2-40B4-BE49-F238E27FC236}">
                    <a16:creationId xmlns:a16="http://schemas.microsoft.com/office/drawing/2014/main" id="{03BABD73-8DE1-4E7B-98AE-028498DC668C}"/>
                  </a:ext>
                </a:extLst>
              </p:cNvPr>
              <p:cNvGrpSpPr/>
              <p:nvPr/>
            </p:nvGrpSpPr>
            <p:grpSpPr>
              <a:xfrm>
                <a:off x="1523824" y="2271073"/>
                <a:ext cx="405042" cy="108683"/>
                <a:chOff x="1523824" y="2271073"/>
                <a:chExt cx="405042" cy="108683"/>
              </a:xfrm>
            </p:grpSpPr>
            <p:sp>
              <p:nvSpPr>
                <p:cNvPr id="120" name="Étoile : 5 branches 241">
                  <a:extLst>
                    <a:ext uri="{FF2B5EF4-FFF2-40B4-BE49-F238E27FC236}">
                      <a16:creationId xmlns:a16="http://schemas.microsoft.com/office/drawing/2014/main" id="{B3AB53F2-6986-4A17-95F6-0A1B0A62B314}"/>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21" name="Étoile : 5 branches 242">
                  <a:extLst>
                    <a:ext uri="{FF2B5EF4-FFF2-40B4-BE49-F238E27FC236}">
                      <a16:creationId xmlns:a16="http://schemas.microsoft.com/office/drawing/2014/main" id="{19959874-8C86-4A52-9415-92CF15452038}"/>
                    </a:ext>
                  </a:extLst>
                </p:cNvPr>
                <p:cNvSpPr/>
                <p:nvPr/>
              </p:nvSpPr>
              <p:spPr bwMode="auto">
                <a:xfrm>
                  <a:off x="1672066" y="2271073"/>
                  <a:ext cx="108558" cy="108683"/>
                </a:xfrm>
                <a:prstGeom prst="star5">
                  <a:avLst/>
                </a:prstGeom>
                <a:solidFill>
                  <a:srgbClr val="1F49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sp>
              <p:nvSpPr>
                <p:cNvPr id="122" name="Étoile : 5 branches 243">
                  <a:extLst>
                    <a:ext uri="{FF2B5EF4-FFF2-40B4-BE49-F238E27FC236}">
                      <a16:creationId xmlns:a16="http://schemas.microsoft.com/office/drawing/2014/main" id="{9807721B-F0FC-4D93-A0F0-71B2FCD51FF0}"/>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35" name="Groupe 268">
              <a:extLst>
                <a:ext uri="{FF2B5EF4-FFF2-40B4-BE49-F238E27FC236}">
                  <a16:creationId xmlns:a16="http://schemas.microsoft.com/office/drawing/2014/main" id="{9802B732-3E1B-40CC-AA5A-9103E28A307B}"/>
                </a:ext>
              </a:extLst>
            </p:cNvPr>
            <p:cNvGrpSpPr/>
            <p:nvPr/>
          </p:nvGrpSpPr>
          <p:grpSpPr>
            <a:xfrm>
              <a:off x="1676553" y="3788455"/>
              <a:ext cx="577812" cy="161672"/>
              <a:chOff x="1492224" y="2255349"/>
              <a:chExt cx="476417" cy="144657"/>
            </a:xfrm>
          </p:grpSpPr>
          <p:sp>
            <p:nvSpPr>
              <p:cNvPr id="136" name="Rectangle 135">
                <a:extLst>
                  <a:ext uri="{FF2B5EF4-FFF2-40B4-BE49-F238E27FC236}">
                    <a16:creationId xmlns:a16="http://schemas.microsoft.com/office/drawing/2014/main" id="{061DFFEF-2FA4-4235-8411-2810FCF68016}"/>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37" name="Groupe 270">
                <a:extLst>
                  <a:ext uri="{FF2B5EF4-FFF2-40B4-BE49-F238E27FC236}">
                    <a16:creationId xmlns:a16="http://schemas.microsoft.com/office/drawing/2014/main" id="{30D6C64D-C4FC-4AB5-874E-D1042A6B5C05}"/>
                  </a:ext>
                </a:extLst>
              </p:cNvPr>
              <p:cNvGrpSpPr/>
              <p:nvPr/>
            </p:nvGrpSpPr>
            <p:grpSpPr>
              <a:xfrm>
                <a:off x="1523824" y="2271073"/>
                <a:ext cx="405042" cy="108683"/>
                <a:chOff x="1523824" y="2271073"/>
                <a:chExt cx="405042" cy="108683"/>
              </a:xfrm>
            </p:grpSpPr>
            <p:sp>
              <p:nvSpPr>
                <p:cNvPr id="138" name="Étoile : 5 branches 271">
                  <a:extLst>
                    <a:ext uri="{FF2B5EF4-FFF2-40B4-BE49-F238E27FC236}">
                      <a16:creationId xmlns:a16="http://schemas.microsoft.com/office/drawing/2014/main" id="{FBFD334B-1E2A-4E75-82B8-814898B19D25}"/>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39" name="Étoile : 5 branches 272">
                  <a:extLst>
                    <a:ext uri="{FF2B5EF4-FFF2-40B4-BE49-F238E27FC236}">
                      <a16:creationId xmlns:a16="http://schemas.microsoft.com/office/drawing/2014/main" id="{50855225-39B7-4282-A884-E81717D4BAEE}"/>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40" name="Étoile : 5 branches 273">
                  <a:extLst>
                    <a:ext uri="{FF2B5EF4-FFF2-40B4-BE49-F238E27FC236}">
                      <a16:creationId xmlns:a16="http://schemas.microsoft.com/office/drawing/2014/main" id="{C0F772B9-187F-4C79-9B40-4AADAA390778}"/>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65" name="Groupe 305">
              <a:extLst>
                <a:ext uri="{FF2B5EF4-FFF2-40B4-BE49-F238E27FC236}">
                  <a16:creationId xmlns:a16="http://schemas.microsoft.com/office/drawing/2014/main" id="{0C936313-56F1-47DE-AFFC-466FE50AA330}"/>
                </a:ext>
              </a:extLst>
            </p:cNvPr>
            <p:cNvGrpSpPr/>
            <p:nvPr/>
          </p:nvGrpSpPr>
          <p:grpSpPr>
            <a:xfrm>
              <a:off x="5719322" y="3777172"/>
              <a:ext cx="577812" cy="161672"/>
              <a:chOff x="1492224" y="2255349"/>
              <a:chExt cx="476417" cy="144657"/>
            </a:xfrm>
          </p:grpSpPr>
          <p:sp>
            <p:nvSpPr>
              <p:cNvPr id="166" name="Rectangle 165">
                <a:extLst>
                  <a:ext uri="{FF2B5EF4-FFF2-40B4-BE49-F238E27FC236}">
                    <a16:creationId xmlns:a16="http://schemas.microsoft.com/office/drawing/2014/main" id="{5B2DBBFF-6515-42B6-B038-2468D00CB923}"/>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167" name="Groupe 307">
                <a:extLst>
                  <a:ext uri="{FF2B5EF4-FFF2-40B4-BE49-F238E27FC236}">
                    <a16:creationId xmlns:a16="http://schemas.microsoft.com/office/drawing/2014/main" id="{D383B599-99C0-405B-8C79-940E135D7341}"/>
                  </a:ext>
                </a:extLst>
              </p:cNvPr>
              <p:cNvGrpSpPr/>
              <p:nvPr/>
            </p:nvGrpSpPr>
            <p:grpSpPr>
              <a:xfrm>
                <a:off x="1523824" y="2271073"/>
                <a:ext cx="405042" cy="108683"/>
                <a:chOff x="1523824" y="2271073"/>
                <a:chExt cx="405042" cy="108683"/>
              </a:xfrm>
            </p:grpSpPr>
            <p:sp>
              <p:nvSpPr>
                <p:cNvPr id="168" name="Étoile : 5 branches 308">
                  <a:extLst>
                    <a:ext uri="{FF2B5EF4-FFF2-40B4-BE49-F238E27FC236}">
                      <a16:creationId xmlns:a16="http://schemas.microsoft.com/office/drawing/2014/main" id="{26FDC621-D0A5-4960-8FF3-1F88AF7DDA80}"/>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69" name="Étoile : 5 branches 309">
                  <a:extLst>
                    <a:ext uri="{FF2B5EF4-FFF2-40B4-BE49-F238E27FC236}">
                      <a16:creationId xmlns:a16="http://schemas.microsoft.com/office/drawing/2014/main" id="{737D845E-B759-4D8B-AA17-4ADD02819DF0}"/>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70" name="Étoile : 5 branches 310">
                  <a:extLst>
                    <a:ext uri="{FF2B5EF4-FFF2-40B4-BE49-F238E27FC236}">
                      <a16:creationId xmlns:a16="http://schemas.microsoft.com/office/drawing/2014/main" id="{33FAA009-9960-42DC-9E0B-FB4C2B6344F6}"/>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179" name="Rectangle 178">
              <a:extLst>
                <a:ext uri="{FF2B5EF4-FFF2-40B4-BE49-F238E27FC236}">
                  <a16:creationId xmlns:a16="http://schemas.microsoft.com/office/drawing/2014/main" id="{BCA8D752-F7A7-4EA0-83ED-8B9635CFFF1C}"/>
                </a:ext>
              </a:extLst>
            </p:cNvPr>
            <p:cNvSpPr/>
            <p:nvPr/>
          </p:nvSpPr>
          <p:spPr bwMode="auto">
            <a:xfrm>
              <a:off x="5057004" y="3775019"/>
              <a:ext cx="1945116"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solidFill>
                    <a:schemeClr val="tx1">
                      <a:lumMod val="60000"/>
                      <a:lumOff val="40000"/>
                    </a:schemeClr>
                  </a:solidFill>
                </a:rPr>
                <a:t>Estimation based on Google trends analysis</a:t>
              </a:r>
            </a:p>
          </p:txBody>
        </p:sp>
        <p:pic>
          <p:nvPicPr>
            <p:cNvPr id="192" name="Picture 191" descr="A picture containing knife, table&#10;&#10;Description automatically generated">
              <a:extLst>
                <a:ext uri="{FF2B5EF4-FFF2-40B4-BE49-F238E27FC236}">
                  <a16:creationId xmlns:a16="http://schemas.microsoft.com/office/drawing/2014/main" id="{99A7702A-0E94-4A56-9870-15702A806083}"/>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1925" y="3766692"/>
              <a:ext cx="621875" cy="599952"/>
            </a:xfrm>
            <a:prstGeom prst="rect">
              <a:avLst/>
            </a:prstGeom>
          </p:spPr>
        </p:pic>
        <p:cxnSp>
          <p:nvCxnSpPr>
            <p:cNvPr id="201" name="Straight Connector 200">
              <a:extLst>
                <a:ext uri="{FF2B5EF4-FFF2-40B4-BE49-F238E27FC236}">
                  <a16:creationId xmlns:a16="http://schemas.microsoft.com/office/drawing/2014/main" id="{43562C59-63FD-452F-9A38-BD9DA3144BFB}"/>
                </a:ext>
              </a:extLst>
            </p:cNvPr>
            <p:cNvCxnSpPr>
              <a:cxnSpLocks/>
            </p:cNvCxnSpPr>
            <p:nvPr/>
          </p:nvCxnSpPr>
          <p:spPr bwMode="auto">
            <a:xfrm>
              <a:off x="866371" y="3766691"/>
              <a:ext cx="0" cy="599952"/>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2" name="Isosceles Triangle 201">
              <a:extLst>
                <a:ext uri="{FF2B5EF4-FFF2-40B4-BE49-F238E27FC236}">
                  <a16:creationId xmlns:a16="http://schemas.microsoft.com/office/drawing/2014/main" id="{5DD3EE75-25CC-4456-B237-C3049095D745}"/>
                </a:ext>
              </a:extLst>
            </p:cNvPr>
            <p:cNvSpPr/>
            <p:nvPr/>
          </p:nvSpPr>
          <p:spPr bwMode="auto">
            <a:xfrm rot="5400000">
              <a:off x="776085" y="4025656"/>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grpSp>
      <p:grpSp>
        <p:nvGrpSpPr>
          <p:cNvPr id="181" name="Group 180">
            <a:extLst>
              <a:ext uri="{FF2B5EF4-FFF2-40B4-BE49-F238E27FC236}">
                <a16:creationId xmlns:a16="http://schemas.microsoft.com/office/drawing/2014/main" id="{B1DF8171-9903-41A9-989B-7E1BAA58AA4B}"/>
              </a:ext>
            </a:extLst>
          </p:cNvPr>
          <p:cNvGrpSpPr/>
          <p:nvPr/>
        </p:nvGrpSpPr>
        <p:grpSpPr>
          <a:xfrm>
            <a:off x="177056" y="4392997"/>
            <a:ext cx="9603829" cy="617221"/>
            <a:chOff x="177056" y="4450034"/>
            <a:chExt cx="9603829" cy="617221"/>
          </a:xfrm>
        </p:grpSpPr>
        <p:sp>
          <p:nvSpPr>
            <p:cNvPr id="40" name="Rectangle 39">
              <a:extLst>
                <a:ext uri="{FF2B5EF4-FFF2-40B4-BE49-F238E27FC236}">
                  <a16:creationId xmlns:a16="http://schemas.microsoft.com/office/drawing/2014/main" id="{9D7E032F-FC7D-4FCF-8FD4-F966B0CD909C}"/>
                </a:ext>
              </a:extLst>
            </p:cNvPr>
            <p:cNvSpPr/>
            <p:nvPr/>
          </p:nvSpPr>
          <p:spPr bwMode="auto">
            <a:xfrm>
              <a:off x="992901" y="4458362"/>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eaLnBrk="1" latinLnBrk="0" hangingPunct="1">
                <a:lnSpc>
                  <a:spcPct val="100000"/>
                </a:lnSpc>
                <a:buClrTx/>
                <a:buSzTx/>
                <a:buFont typeface="Arial" panose="020B0604020202020204" pitchFamily="34" charset="0"/>
                <a:buChar char="•"/>
                <a:tabLst/>
              </a:pPr>
              <a:endParaRPr lang="en-US" sz="900"/>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 Good</a:t>
              </a:r>
            </a:p>
            <a:p>
              <a:pPr marL="171450" marR="0" indent="-171450" defTabSz="914400" eaLnBrk="1" latinLnBrk="0" hangingPunct="1">
                <a:lnSpc>
                  <a:spcPct val="100000"/>
                </a:lnSpc>
                <a:buClrTx/>
                <a:buSzTx/>
                <a:buFont typeface="Arial" panose="020B0604020202020204" pitchFamily="34" charset="0"/>
                <a:buChar char="•"/>
                <a:tabLst/>
              </a:pPr>
              <a:r>
                <a:rPr lang="en-US" sz="900"/>
                <a:t>Fully load time: 1,5s</a:t>
              </a:r>
            </a:p>
          </p:txBody>
        </p:sp>
        <p:grpSp>
          <p:nvGrpSpPr>
            <p:cNvPr id="42" name="Groupe 102">
              <a:extLst>
                <a:ext uri="{FF2B5EF4-FFF2-40B4-BE49-F238E27FC236}">
                  <a16:creationId xmlns:a16="http://schemas.microsoft.com/office/drawing/2014/main" id="{19A89DA1-7E54-4890-8941-16C82683E44A}"/>
                </a:ext>
              </a:extLst>
            </p:cNvPr>
            <p:cNvGrpSpPr/>
            <p:nvPr/>
          </p:nvGrpSpPr>
          <p:grpSpPr>
            <a:xfrm>
              <a:off x="1676553" y="4462088"/>
              <a:ext cx="577812" cy="161672"/>
              <a:chOff x="1492224" y="2255349"/>
              <a:chExt cx="476417" cy="144657"/>
            </a:xfrm>
          </p:grpSpPr>
          <p:sp>
            <p:nvSpPr>
              <p:cNvPr id="43" name="Rectangle 42">
                <a:extLst>
                  <a:ext uri="{FF2B5EF4-FFF2-40B4-BE49-F238E27FC236}">
                    <a16:creationId xmlns:a16="http://schemas.microsoft.com/office/drawing/2014/main" id="{CE3F4062-A54B-4C15-982D-B558FB279D4F}"/>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44" name="Groupe 104">
                <a:extLst>
                  <a:ext uri="{FF2B5EF4-FFF2-40B4-BE49-F238E27FC236}">
                    <a16:creationId xmlns:a16="http://schemas.microsoft.com/office/drawing/2014/main" id="{D1948BFD-6CD3-464D-95DF-01045AF1D3A2}"/>
                  </a:ext>
                </a:extLst>
              </p:cNvPr>
              <p:cNvGrpSpPr/>
              <p:nvPr/>
            </p:nvGrpSpPr>
            <p:grpSpPr>
              <a:xfrm>
                <a:off x="1523824" y="2271073"/>
                <a:ext cx="405042" cy="108683"/>
                <a:chOff x="1523824" y="2271073"/>
                <a:chExt cx="405042" cy="108683"/>
              </a:xfrm>
            </p:grpSpPr>
            <p:sp>
              <p:nvSpPr>
                <p:cNvPr id="45" name="Étoile : 5 branches 105">
                  <a:extLst>
                    <a:ext uri="{FF2B5EF4-FFF2-40B4-BE49-F238E27FC236}">
                      <a16:creationId xmlns:a16="http://schemas.microsoft.com/office/drawing/2014/main" id="{1CA7E46F-2376-4CC3-97F8-C2D71EFF4FAC}"/>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6" name="Étoile : 5 branches 106">
                  <a:extLst>
                    <a:ext uri="{FF2B5EF4-FFF2-40B4-BE49-F238E27FC236}">
                      <a16:creationId xmlns:a16="http://schemas.microsoft.com/office/drawing/2014/main" id="{6D5791FD-6836-44CE-9C3E-F1B5267CBF8F}"/>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7" name="Étoile : 5 branches 107">
                  <a:extLst>
                    <a:ext uri="{FF2B5EF4-FFF2-40B4-BE49-F238E27FC236}">
                      <a16:creationId xmlns:a16="http://schemas.microsoft.com/office/drawing/2014/main" id="{5ACC346B-FC13-4E9A-B9C9-CD17000AC097}"/>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sp>
          <p:nvSpPr>
            <p:cNvPr id="68" name="Rectangle 67">
              <a:extLst>
                <a:ext uri="{FF2B5EF4-FFF2-40B4-BE49-F238E27FC236}">
                  <a16:creationId xmlns:a16="http://schemas.microsoft.com/office/drawing/2014/main" id="{2E4F265E-C9FC-4218-813E-78F1E6D38C07}"/>
                </a:ext>
              </a:extLst>
            </p:cNvPr>
            <p:cNvSpPr/>
            <p:nvPr/>
          </p:nvSpPr>
          <p:spPr bwMode="auto">
            <a:xfrm>
              <a:off x="9168485" y="4534880"/>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69" name="Groupe 142">
              <a:extLst>
                <a:ext uri="{FF2B5EF4-FFF2-40B4-BE49-F238E27FC236}">
                  <a16:creationId xmlns:a16="http://schemas.microsoft.com/office/drawing/2014/main" id="{8A69C515-D5DD-49DD-A107-1BC314CEFC61}"/>
                </a:ext>
              </a:extLst>
            </p:cNvPr>
            <p:cNvGrpSpPr/>
            <p:nvPr/>
          </p:nvGrpSpPr>
          <p:grpSpPr>
            <a:xfrm>
              <a:off x="9185779" y="4702356"/>
              <a:ext cx="577812" cy="161672"/>
              <a:chOff x="1492224" y="2255349"/>
              <a:chExt cx="476417" cy="144657"/>
            </a:xfrm>
          </p:grpSpPr>
          <p:sp>
            <p:nvSpPr>
              <p:cNvPr id="70" name="Rectangle 69">
                <a:extLst>
                  <a:ext uri="{FF2B5EF4-FFF2-40B4-BE49-F238E27FC236}">
                    <a16:creationId xmlns:a16="http://schemas.microsoft.com/office/drawing/2014/main" id="{6F2BE76F-54DF-4AE0-AE30-E3540C7151B3}"/>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71" name="Groupe 144">
                <a:extLst>
                  <a:ext uri="{FF2B5EF4-FFF2-40B4-BE49-F238E27FC236}">
                    <a16:creationId xmlns:a16="http://schemas.microsoft.com/office/drawing/2014/main" id="{58CE76FC-DB8B-4C1D-A3A7-E1EE666BB63C}"/>
                  </a:ext>
                </a:extLst>
              </p:cNvPr>
              <p:cNvGrpSpPr/>
              <p:nvPr/>
            </p:nvGrpSpPr>
            <p:grpSpPr>
              <a:xfrm>
                <a:off x="1523824" y="2271073"/>
                <a:ext cx="405042" cy="108683"/>
                <a:chOff x="1523824" y="2271073"/>
                <a:chExt cx="405042" cy="108683"/>
              </a:xfrm>
            </p:grpSpPr>
            <p:sp>
              <p:nvSpPr>
                <p:cNvPr id="72" name="Étoile : 5 branches 145">
                  <a:extLst>
                    <a:ext uri="{FF2B5EF4-FFF2-40B4-BE49-F238E27FC236}">
                      <a16:creationId xmlns:a16="http://schemas.microsoft.com/office/drawing/2014/main" id="{6745BD21-0BA1-45B0-BF9F-B17423AF9B6A}"/>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73" name="Étoile : 5 branches 146">
                  <a:extLst>
                    <a:ext uri="{FF2B5EF4-FFF2-40B4-BE49-F238E27FC236}">
                      <a16:creationId xmlns:a16="http://schemas.microsoft.com/office/drawing/2014/main" id="{FCB1E34F-3F89-426A-90C4-521E8F9A1AC1}"/>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74" name="Étoile : 5 branches 147">
                  <a:extLst>
                    <a:ext uri="{FF2B5EF4-FFF2-40B4-BE49-F238E27FC236}">
                      <a16:creationId xmlns:a16="http://schemas.microsoft.com/office/drawing/2014/main" id="{E1306242-ACE3-4457-847C-19A59C035181}"/>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grpSp>
        <p:sp>
          <p:nvSpPr>
            <p:cNvPr id="94" name="Rectangle 93">
              <a:extLst>
                <a:ext uri="{FF2B5EF4-FFF2-40B4-BE49-F238E27FC236}">
                  <a16:creationId xmlns:a16="http://schemas.microsoft.com/office/drawing/2014/main" id="{EF346992-6DED-4D7E-9970-EAB996736DAE}"/>
                </a:ext>
              </a:extLst>
            </p:cNvPr>
            <p:cNvSpPr/>
            <p:nvPr/>
          </p:nvSpPr>
          <p:spPr bwMode="auto">
            <a:xfrm>
              <a:off x="3024583" y="4458362"/>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Unique content: 63%</a:t>
              </a:r>
            </a:p>
            <a:p>
              <a:pPr marL="171450" indent="-171450">
                <a:lnSpc>
                  <a:spcPts val="900"/>
                </a:lnSpc>
                <a:buFont typeface="Arial" panose="020B0604020202020204" pitchFamily="34" charset="0"/>
                <a:buChar char="•"/>
              </a:pPr>
              <a:r>
                <a:rPr lang="en-US" sz="900"/>
                <a:t>Common content: 22%</a:t>
              </a:r>
            </a:p>
            <a:p>
              <a:pPr marL="171450" indent="-171450">
                <a:lnSpc>
                  <a:spcPts val="900"/>
                </a:lnSpc>
                <a:buFont typeface="Arial" panose="020B0604020202020204" pitchFamily="34" charset="0"/>
                <a:buChar char="•"/>
              </a:pPr>
              <a:r>
                <a:rPr lang="en-US" sz="900"/>
                <a:t>Duplicated content: 15%</a:t>
              </a:r>
            </a:p>
          </p:txBody>
        </p:sp>
        <p:grpSp>
          <p:nvGrpSpPr>
            <p:cNvPr id="101" name="Groupe 196">
              <a:extLst>
                <a:ext uri="{FF2B5EF4-FFF2-40B4-BE49-F238E27FC236}">
                  <a16:creationId xmlns:a16="http://schemas.microsoft.com/office/drawing/2014/main" id="{408183D7-17C5-4594-BB4D-F390ED2BF8EC}"/>
                </a:ext>
              </a:extLst>
            </p:cNvPr>
            <p:cNvGrpSpPr/>
            <p:nvPr/>
          </p:nvGrpSpPr>
          <p:grpSpPr>
            <a:xfrm>
              <a:off x="3714685" y="4461436"/>
              <a:ext cx="577812" cy="161672"/>
              <a:chOff x="1492224" y="2255349"/>
              <a:chExt cx="476417" cy="144657"/>
            </a:xfrm>
          </p:grpSpPr>
          <p:sp>
            <p:nvSpPr>
              <p:cNvPr id="102" name="Rectangle 101">
                <a:extLst>
                  <a:ext uri="{FF2B5EF4-FFF2-40B4-BE49-F238E27FC236}">
                    <a16:creationId xmlns:a16="http://schemas.microsoft.com/office/drawing/2014/main" id="{91E7A06B-A3F6-4DAC-BF68-93C5AD3F77D5}"/>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03" name="Groupe 198">
                <a:extLst>
                  <a:ext uri="{FF2B5EF4-FFF2-40B4-BE49-F238E27FC236}">
                    <a16:creationId xmlns:a16="http://schemas.microsoft.com/office/drawing/2014/main" id="{764D6502-7814-4B50-9569-D1427CF1F9E2}"/>
                  </a:ext>
                </a:extLst>
              </p:cNvPr>
              <p:cNvGrpSpPr/>
              <p:nvPr/>
            </p:nvGrpSpPr>
            <p:grpSpPr>
              <a:xfrm>
                <a:off x="1523824" y="2271073"/>
                <a:ext cx="405042" cy="108683"/>
                <a:chOff x="1523824" y="2271073"/>
                <a:chExt cx="405042" cy="108683"/>
              </a:xfrm>
            </p:grpSpPr>
            <p:sp>
              <p:nvSpPr>
                <p:cNvPr id="104" name="Étoile : 5 branches 199">
                  <a:extLst>
                    <a:ext uri="{FF2B5EF4-FFF2-40B4-BE49-F238E27FC236}">
                      <a16:creationId xmlns:a16="http://schemas.microsoft.com/office/drawing/2014/main" id="{D94CD602-047E-4E07-B687-6952782E0A8E}"/>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05" name="Étoile : 5 branches 200">
                  <a:extLst>
                    <a:ext uri="{FF2B5EF4-FFF2-40B4-BE49-F238E27FC236}">
                      <a16:creationId xmlns:a16="http://schemas.microsoft.com/office/drawing/2014/main" id="{5C64806E-8855-4ABA-8890-47ED0765410F}"/>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06" name="Étoile : 5 branches 201">
                  <a:extLst>
                    <a:ext uri="{FF2B5EF4-FFF2-40B4-BE49-F238E27FC236}">
                      <a16:creationId xmlns:a16="http://schemas.microsoft.com/office/drawing/2014/main" id="{D869080D-BBB6-498A-964E-DC0B8CD70808}"/>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sp>
          <p:nvSpPr>
            <p:cNvPr id="110" name="Rectangle 109">
              <a:extLst>
                <a:ext uri="{FF2B5EF4-FFF2-40B4-BE49-F238E27FC236}">
                  <a16:creationId xmlns:a16="http://schemas.microsoft.com/office/drawing/2014/main" id="{43D4A0B1-B17B-4C63-86DA-D7B06E8A68F5}"/>
                </a:ext>
              </a:extLst>
            </p:cNvPr>
            <p:cNvSpPr/>
            <p:nvPr/>
          </p:nvSpPr>
          <p:spPr bwMode="auto">
            <a:xfrm>
              <a:off x="7086885" y="4458362"/>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err="1"/>
                <a:t>Linkedin</a:t>
              </a:r>
              <a:r>
                <a:rPr lang="en-US" sz="900"/>
                <a:t> subscribers: 3,9K</a:t>
              </a:r>
            </a:p>
            <a:p>
              <a:pPr marL="171450" indent="-171450">
                <a:buFont typeface="Arial" panose="020B0604020202020204" pitchFamily="34" charset="0"/>
                <a:buChar char="•"/>
              </a:pPr>
              <a:r>
                <a:rPr lang="en-US" sz="900"/>
                <a:t>Facebook fans: 6,4K</a:t>
              </a:r>
            </a:p>
            <a:p>
              <a:pPr marL="171450" indent="-171450">
                <a:buFont typeface="Arial" panose="020B0604020202020204" pitchFamily="34" charset="0"/>
                <a:buChar char="•"/>
              </a:pPr>
              <a:r>
                <a:rPr lang="en-US" sz="900"/>
                <a:t>Backlinks: 7,7K</a:t>
              </a:r>
            </a:p>
          </p:txBody>
        </p:sp>
        <p:grpSp>
          <p:nvGrpSpPr>
            <p:cNvPr id="129" name="Groupe 250">
              <a:extLst>
                <a:ext uri="{FF2B5EF4-FFF2-40B4-BE49-F238E27FC236}">
                  <a16:creationId xmlns:a16="http://schemas.microsoft.com/office/drawing/2014/main" id="{8AD6838C-49D9-49DC-8A41-82E316AC101B}"/>
                </a:ext>
              </a:extLst>
            </p:cNvPr>
            <p:cNvGrpSpPr/>
            <p:nvPr/>
          </p:nvGrpSpPr>
          <p:grpSpPr>
            <a:xfrm>
              <a:off x="7861939" y="4471945"/>
              <a:ext cx="577812" cy="161672"/>
              <a:chOff x="1492224" y="2255349"/>
              <a:chExt cx="476417" cy="144657"/>
            </a:xfrm>
          </p:grpSpPr>
          <p:sp>
            <p:nvSpPr>
              <p:cNvPr id="130" name="Rectangle 129">
                <a:extLst>
                  <a:ext uri="{FF2B5EF4-FFF2-40B4-BE49-F238E27FC236}">
                    <a16:creationId xmlns:a16="http://schemas.microsoft.com/office/drawing/2014/main" id="{241124AC-33DB-4847-BDBB-A82BB433F58C}"/>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31" name="Groupe 252">
                <a:extLst>
                  <a:ext uri="{FF2B5EF4-FFF2-40B4-BE49-F238E27FC236}">
                    <a16:creationId xmlns:a16="http://schemas.microsoft.com/office/drawing/2014/main" id="{BC558F69-243F-49E7-A604-47869B0DA32E}"/>
                  </a:ext>
                </a:extLst>
              </p:cNvPr>
              <p:cNvGrpSpPr/>
              <p:nvPr/>
            </p:nvGrpSpPr>
            <p:grpSpPr>
              <a:xfrm>
                <a:off x="1523824" y="2271073"/>
                <a:ext cx="405042" cy="108683"/>
                <a:chOff x="1523824" y="2271073"/>
                <a:chExt cx="405042" cy="108683"/>
              </a:xfrm>
            </p:grpSpPr>
            <p:sp>
              <p:nvSpPr>
                <p:cNvPr id="132" name="Étoile : 5 branches 253">
                  <a:extLst>
                    <a:ext uri="{FF2B5EF4-FFF2-40B4-BE49-F238E27FC236}">
                      <a16:creationId xmlns:a16="http://schemas.microsoft.com/office/drawing/2014/main" id="{0D109E30-DF09-423B-891F-6D8D7657B161}"/>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33" name="Étoile : 5 branches 254">
                  <a:extLst>
                    <a:ext uri="{FF2B5EF4-FFF2-40B4-BE49-F238E27FC236}">
                      <a16:creationId xmlns:a16="http://schemas.microsoft.com/office/drawing/2014/main" id="{C83109DA-4353-490A-8B43-0DFCFD29C33C}"/>
                    </a:ext>
                  </a:extLst>
                </p:cNvPr>
                <p:cNvSpPr/>
                <p:nvPr/>
              </p:nvSpPr>
              <p:spPr bwMode="auto">
                <a:xfrm>
                  <a:off x="1672066" y="2271073"/>
                  <a:ext cx="108558" cy="108683"/>
                </a:xfrm>
                <a:prstGeom prst="star5">
                  <a:avLst/>
                </a:prstGeom>
                <a:solidFill>
                  <a:srgbClr val="1F49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34" name="Étoile : 5 branches 255">
                  <a:extLst>
                    <a:ext uri="{FF2B5EF4-FFF2-40B4-BE49-F238E27FC236}">
                      <a16:creationId xmlns:a16="http://schemas.microsoft.com/office/drawing/2014/main" id="{E755BB9F-C86A-4A40-9D92-1D494AE0EAB6}"/>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71" name="Groupe 311">
              <a:extLst>
                <a:ext uri="{FF2B5EF4-FFF2-40B4-BE49-F238E27FC236}">
                  <a16:creationId xmlns:a16="http://schemas.microsoft.com/office/drawing/2014/main" id="{85F87470-7E2A-4B5B-AD1A-B659250B70A7}"/>
                </a:ext>
              </a:extLst>
            </p:cNvPr>
            <p:cNvGrpSpPr/>
            <p:nvPr/>
          </p:nvGrpSpPr>
          <p:grpSpPr>
            <a:xfrm>
              <a:off x="5719322" y="4453244"/>
              <a:ext cx="577812" cy="161672"/>
              <a:chOff x="1492224" y="2255349"/>
              <a:chExt cx="476417" cy="144657"/>
            </a:xfrm>
          </p:grpSpPr>
          <p:sp>
            <p:nvSpPr>
              <p:cNvPr id="172" name="Rectangle 171">
                <a:extLst>
                  <a:ext uri="{FF2B5EF4-FFF2-40B4-BE49-F238E27FC236}">
                    <a16:creationId xmlns:a16="http://schemas.microsoft.com/office/drawing/2014/main" id="{A32B510C-6378-4DA6-85E1-A5FAA7FED113}"/>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173" name="Groupe 313">
                <a:extLst>
                  <a:ext uri="{FF2B5EF4-FFF2-40B4-BE49-F238E27FC236}">
                    <a16:creationId xmlns:a16="http://schemas.microsoft.com/office/drawing/2014/main" id="{27313F82-9C53-422C-A1B3-C517446D37E7}"/>
                  </a:ext>
                </a:extLst>
              </p:cNvPr>
              <p:cNvGrpSpPr/>
              <p:nvPr/>
            </p:nvGrpSpPr>
            <p:grpSpPr>
              <a:xfrm>
                <a:off x="1523824" y="2271073"/>
                <a:ext cx="405042" cy="108683"/>
                <a:chOff x="1523824" y="2271073"/>
                <a:chExt cx="405042" cy="108683"/>
              </a:xfrm>
            </p:grpSpPr>
            <p:sp>
              <p:nvSpPr>
                <p:cNvPr id="174" name="Étoile : 5 branches 314">
                  <a:extLst>
                    <a:ext uri="{FF2B5EF4-FFF2-40B4-BE49-F238E27FC236}">
                      <a16:creationId xmlns:a16="http://schemas.microsoft.com/office/drawing/2014/main" id="{61C2D268-4C10-4021-B9D4-4BC0461C82A2}"/>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75" name="Étoile : 5 branches 315">
                  <a:extLst>
                    <a:ext uri="{FF2B5EF4-FFF2-40B4-BE49-F238E27FC236}">
                      <a16:creationId xmlns:a16="http://schemas.microsoft.com/office/drawing/2014/main" id="{B46C1FB5-26F4-46D1-850B-4C4886B6C5CB}"/>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76" name="Étoile : 5 branches 316">
                  <a:extLst>
                    <a:ext uri="{FF2B5EF4-FFF2-40B4-BE49-F238E27FC236}">
                      <a16:creationId xmlns:a16="http://schemas.microsoft.com/office/drawing/2014/main" id="{4720D7ED-8865-4B8A-9404-4D8EBE4F91FD}"/>
                    </a:ext>
                  </a:extLst>
                </p:cNvPr>
                <p:cNvSpPr/>
                <p:nvPr/>
              </p:nvSpPr>
              <p:spPr bwMode="auto">
                <a:xfrm>
                  <a:off x="1820308"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180" name="Rectangle 179">
              <a:extLst>
                <a:ext uri="{FF2B5EF4-FFF2-40B4-BE49-F238E27FC236}">
                  <a16:creationId xmlns:a16="http://schemas.microsoft.com/office/drawing/2014/main" id="{6B2C46FD-DD05-4DA3-94F9-CA6688784D9E}"/>
                </a:ext>
              </a:extLst>
            </p:cNvPr>
            <p:cNvSpPr/>
            <p:nvPr/>
          </p:nvSpPr>
          <p:spPr bwMode="auto">
            <a:xfrm>
              <a:off x="5057004" y="4458362"/>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solidFill>
                    <a:schemeClr val="tx1">
                      <a:lumMod val="60000"/>
                      <a:lumOff val="40000"/>
                    </a:schemeClr>
                  </a:solidFill>
                </a:rPr>
                <a:t>Estimation based on Google trends analysis</a:t>
              </a:r>
            </a:p>
          </p:txBody>
        </p:sp>
        <p:sp>
          <p:nvSpPr>
            <p:cNvPr id="184" name="Rectangle 183">
              <a:extLst>
                <a:ext uri="{FF2B5EF4-FFF2-40B4-BE49-F238E27FC236}">
                  <a16:creationId xmlns:a16="http://schemas.microsoft.com/office/drawing/2014/main" id="{2C25EA12-04E6-4E1E-9CF0-427E6C5B69D2}"/>
                </a:ext>
              </a:extLst>
            </p:cNvPr>
            <p:cNvSpPr/>
            <p:nvPr/>
          </p:nvSpPr>
          <p:spPr bwMode="auto">
            <a:xfrm>
              <a:off x="177056" y="4450034"/>
              <a:ext cx="620221"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eaLnBrk="1" latinLnBrk="0" hangingPunct="1">
                <a:lnSpc>
                  <a:spcPct val="100000"/>
                </a:lnSpc>
                <a:buClrTx/>
                <a:buSzTx/>
                <a:buFont typeface="Arial" panose="020B0604020202020204" pitchFamily="34" charset="0"/>
                <a:buChar char="•"/>
                <a:tabLst/>
              </a:pPr>
              <a:endParaRPr lang="en-US" sz="900">
                <a:solidFill>
                  <a:schemeClr val="bg1">
                    <a:lumMod val="65000"/>
                  </a:schemeClr>
                </a:solidFill>
              </a:endParaRPr>
            </a:p>
          </p:txBody>
        </p:sp>
        <p:pic>
          <p:nvPicPr>
            <p:cNvPr id="19458" name="Picture 2" descr="Le blog de Yomoni">
              <a:extLst>
                <a:ext uri="{FF2B5EF4-FFF2-40B4-BE49-F238E27FC236}">
                  <a16:creationId xmlns:a16="http://schemas.microsoft.com/office/drawing/2014/main" id="{DA2C7C7A-CDDB-4AFB-AC90-7A8CB24A33A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144" y="4681056"/>
              <a:ext cx="554440" cy="211853"/>
            </a:xfrm>
            <a:prstGeom prst="rect">
              <a:avLst/>
            </a:prstGeom>
            <a:noFill/>
            <a:extLst>
              <a:ext uri="{909E8E84-426E-40DD-AFC4-6F175D3DCCD1}">
                <a14:hiddenFill xmlns:a14="http://schemas.microsoft.com/office/drawing/2010/main">
                  <a:solidFill>
                    <a:srgbClr val="FFFFFF"/>
                  </a:solidFill>
                </a14:hiddenFill>
              </a:ext>
            </a:extLst>
          </p:spPr>
        </p:pic>
        <p:cxnSp>
          <p:nvCxnSpPr>
            <p:cNvPr id="203" name="Straight Connector 202">
              <a:extLst>
                <a:ext uri="{FF2B5EF4-FFF2-40B4-BE49-F238E27FC236}">
                  <a16:creationId xmlns:a16="http://schemas.microsoft.com/office/drawing/2014/main" id="{D4038025-5341-4353-84FE-42637DE2144F}"/>
                </a:ext>
              </a:extLst>
            </p:cNvPr>
            <p:cNvCxnSpPr>
              <a:cxnSpLocks/>
            </p:cNvCxnSpPr>
            <p:nvPr/>
          </p:nvCxnSpPr>
          <p:spPr bwMode="auto">
            <a:xfrm>
              <a:off x="866371" y="4458362"/>
              <a:ext cx="0" cy="594646"/>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4" name="Isosceles Triangle 203">
              <a:extLst>
                <a:ext uri="{FF2B5EF4-FFF2-40B4-BE49-F238E27FC236}">
                  <a16:creationId xmlns:a16="http://schemas.microsoft.com/office/drawing/2014/main" id="{D5F0006F-8D86-43BD-9B0E-97FF5A5C1AA8}"/>
                </a:ext>
              </a:extLst>
            </p:cNvPr>
            <p:cNvSpPr/>
            <p:nvPr/>
          </p:nvSpPr>
          <p:spPr bwMode="auto">
            <a:xfrm rot="5400000">
              <a:off x="776085" y="4711828"/>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grpSp>
      <p:pic>
        <p:nvPicPr>
          <p:cNvPr id="190" name="Graphic 189" descr="Web design">
            <a:extLst>
              <a:ext uri="{FF2B5EF4-FFF2-40B4-BE49-F238E27FC236}">
                <a16:creationId xmlns:a16="http://schemas.microsoft.com/office/drawing/2014/main" id="{8173101D-1681-4915-934D-55D0271E0D2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5608" y="1284525"/>
            <a:ext cx="218900" cy="218900"/>
          </a:xfrm>
          <a:prstGeom prst="rect">
            <a:avLst/>
          </a:prstGeom>
        </p:spPr>
      </p:pic>
      <p:sp>
        <p:nvSpPr>
          <p:cNvPr id="2" name="Espace réservé du texte 2">
            <a:extLst>
              <a:ext uri="{FF2B5EF4-FFF2-40B4-BE49-F238E27FC236}">
                <a16:creationId xmlns:a16="http://schemas.microsoft.com/office/drawing/2014/main" id="{3DBF9756-01C7-4791-81B1-8FEA2C3F1790}"/>
              </a:ext>
            </a:extLst>
          </p:cNvPr>
          <p:cNvSpPr txBox="1">
            <a:spLocks/>
          </p:cNvSpPr>
          <p:nvPr/>
        </p:nvSpPr>
        <p:spPr>
          <a:xfrm>
            <a:off x="0" y="6577200"/>
            <a:ext cx="61831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a:t>
            </a:r>
            <a:r>
              <a:rPr lang="en-US" sz="600" i="1" err="1"/>
              <a:t>siteliner</a:t>
            </a:r>
            <a:r>
              <a:rPr lang="en-US" sz="600" i="1"/>
              <a:t>, </a:t>
            </a:r>
            <a:r>
              <a:rPr lang="en-US" sz="600" i="1" err="1"/>
              <a:t>googletestmysite</a:t>
            </a:r>
            <a:r>
              <a:rPr lang="en-US" sz="600" i="1"/>
              <a:t>, </a:t>
            </a:r>
            <a:r>
              <a:rPr lang="en-US" sz="600" i="1" err="1"/>
              <a:t>similarweb</a:t>
            </a:r>
            <a:r>
              <a:rPr lang="en-US" sz="600" i="1"/>
              <a:t>, google trends</a:t>
            </a:r>
          </a:p>
          <a:p>
            <a:pPr marL="0" indent="0">
              <a:buFont typeface="Arial" pitchFamily="34" charset="0"/>
              <a:buNone/>
            </a:pPr>
            <a:r>
              <a:rPr lang="en-US" sz="600" i="1"/>
              <a:t>1. Only for Google search engine, 2. 4G in France - Av. : 2,5s (bounce rate raises above this time)</a:t>
            </a:r>
          </a:p>
          <a:p>
            <a:pPr marL="0" indent="0">
              <a:buFont typeface="Arial" pitchFamily="34" charset="0"/>
              <a:buNone/>
            </a:pPr>
            <a:endParaRPr lang="en-US" sz="600"/>
          </a:p>
        </p:txBody>
      </p:sp>
      <p:cxnSp>
        <p:nvCxnSpPr>
          <p:cNvPr id="3" name="Straight Connector 5">
            <a:extLst>
              <a:ext uri="{FF2B5EF4-FFF2-40B4-BE49-F238E27FC236}">
                <a16:creationId xmlns:a16="http://schemas.microsoft.com/office/drawing/2014/main" id="{FB2F16B6-25A8-485E-8C80-522F85155B1F}"/>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826AB8F3-31EA-46C7-A2B2-57CB2A0C33EA}"/>
              </a:ext>
            </a:extLst>
          </p:cNvPr>
          <p:cNvSpPr txBox="1"/>
          <p:nvPr/>
        </p:nvSpPr>
        <p:spPr>
          <a:xfrm>
            <a:off x="2149814" y="731453"/>
            <a:ext cx="5463098" cy="261610"/>
          </a:xfrm>
          <a:prstGeom prst="rect">
            <a:avLst/>
          </a:prstGeom>
          <a:solidFill>
            <a:schemeClr val="bg1"/>
          </a:solidFill>
        </p:spPr>
        <p:txBody>
          <a:bodyPr wrap="square" rtlCol="0" anchor="ctr" anchorCtr="0">
            <a:spAutoFit/>
          </a:bodyPr>
          <a:lstStyle/>
          <a:p>
            <a:pPr algn="ctr">
              <a:defRPr/>
            </a:pPr>
            <a:r>
              <a:rPr lang="en-US" sz="1100" b="1">
                <a:solidFill>
                  <a:srgbClr val="009DB0"/>
                </a:solidFill>
                <a:latin typeface="+mn-lt"/>
                <a:cs typeface="Arial" pitchFamily="34" charset="0"/>
              </a:rPr>
              <a:t>Competitors SEO capability assessment </a:t>
            </a:r>
            <a:endParaRPr lang="en-US" sz="1100" b="1" kern="1200">
              <a:solidFill>
                <a:srgbClr val="009DB0"/>
              </a:solidFill>
              <a:latin typeface="+mn-lt"/>
              <a:cs typeface="Arial" pitchFamily="34" charset="0"/>
            </a:endParaRPr>
          </a:p>
        </p:txBody>
      </p:sp>
      <p:grpSp>
        <p:nvGrpSpPr>
          <p:cNvPr id="19456" name="Group 19455">
            <a:extLst>
              <a:ext uri="{FF2B5EF4-FFF2-40B4-BE49-F238E27FC236}">
                <a16:creationId xmlns:a16="http://schemas.microsoft.com/office/drawing/2014/main" id="{928CAD28-EBD4-4271-AC96-81E7EE0B28A4}"/>
              </a:ext>
            </a:extLst>
          </p:cNvPr>
          <p:cNvGrpSpPr/>
          <p:nvPr/>
        </p:nvGrpSpPr>
        <p:grpSpPr>
          <a:xfrm>
            <a:off x="177056" y="2399589"/>
            <a:ext cx="9689296" cy="699506"/>
            <a:chOff x="177056" y="2320214"/>
            <a:chExt cx="9689296" cy="699506"/>
          </a:xfrm>
        </p:grpSpPr>
        <p:cxnSp>
          <p:nvCxnSpPr>
            <p:cNvPr id="36" name="Connecteur droit 21">
              <a:extLst>
                <a:ext uri="{FF2B5EF4-FFF2-40B4-BE49-F238E27FC236}">
                  <a16:creationId xmlns:a16="http://schemas.microsoft.com/office/drawing/2014/main" id="{2F16B722-BDB5-494E-BB02-0E0E775D031C}"/>
                </a:ext>
              </a:extLst>
            </p:cNvPr>
            <p:cNvCxnSpPr>
              <a:cxnSpLocks/>
            </p:cNvCxnSpPr>
            <p:nvPr/>
          </p:nvCxnSpPr>
          <p:spPr bwMode="auto">
            <a:xfrm>
              <a:off x="9116171" y="2328072"/>
              <a:ext cx="750181"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7" name="Rectangle 36">
              <a:extLst>
                <a:ext uri="{FF2B5EF4-FFF2-40B4-BE49-F238E27FC236}">
                  <a16:creationId xmlns:a16="http://schemas.microsoft.com/office/drawing/2014/main" id="{F08C4A42-FF6E-4157-B4BA-CF498967D319}"/>
                </a:ext>
              </a:extLst>
            </p:cNvPr>
            <p:cNvSpPr/>
            <p:nvPr/>
          </p:nvSpPr>
          <p:spPr bwMode="auto">
            <a:xfrm>
              <a:off x="992901" y="2408334"/>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900" b="0" i="0" u="none" strike="noStrike" cap="none" normalizeH="0" baseline="0">
                <a:ln>
                  <a:noFill/>
                </a:ln>
                <a:effectLst/>
              </a:endParaRPr>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a:t>
              </a:r>
              <a:r>
                <a:rPr lang="en-US" sz="900" baseline="30000"/>
                <a:t>1</a:t>
              </a:r>
              <a:r>
                <a:rPr lang="en-US" sz="900"/>
                <a:t>: Needs improvement</a:t>
              </a:r>
            </a:p>
            <a:p>
              <a:pPr marL="171450" marR="0" indent="-171450" defTabSz="914400" eaLnBrk="1" latinLnBrk="0" hangingPunct="1">
                <a:lnSpc>
                  <a:spcPts val="900"/>
                </a:lnSpc>
                <a:buClrTx/>
                <a:buSzTx/>
                <a:buFont typeface="Arial" panose="020B0604020202020204" pitchFamily="34" charset="0"/>
                <a:buChar char="•"/>
                <a:tabLst/>
              </a:pPr>
              <a:r>
                <a:rPr lang="en-US" sz="900"/>
                <a:t>Fully load time</a:t>
              </a:r>
              <a:r>
                <a:rPr lang="en-US" sz="900" baseline="30000"/>
                <a:t>2</a:t>
              </a:r>
              <a:r>
                <a:rPr lang="en-US" sz="900"/>
                <a:t>: 3,3s</a:t>
              </a:r>
            </a:p>
            <a:p>
              <a:pPr marL="171450" marR="0" indent="-171450" defTabSz="914400" eaLnBrk="1" latinLnBrk="0" hangingPunct="1">
                <a:lnSpc>
                  <a:spcPct val="100000"/>
                </a:lnSpc>
                <a:buClrTx/>
                <a:buSzTx/>
                <a:buFont typeface="Arial" panose="020B0604020202020204" pitchFamily="34" charset="0"/>
                <a:buChar char="•"/>
                <a:tabLst/>
              </a:pPr>
              <a:endParaRPr lang="en-US" sz="900"/>
            </a:p>
          </p:txBody>
        </p:sp>
        <p:sp>
          <p:nvSpPr>
            <p:cNvPr id="41" name="Rectangle 40">
              <a:extLst>
                <a:ext uri="{FF2B5EF4-FFF2-40B4-BE49-F238E27FC236}">
                  <a16:creationId xmlns:a16="http://schemas.microsoft.com/office/drawing/2014/main" id="{67BE5DBB-CDDC-44C4-BE94-794293E76C81}"/>
                </a:ext>
              </a:extLst>
            </p:cNvPr>
            <p:cNvSpPr/>
            <p:nvPr/>
          </p:nvSpPr>
          <p:spPr bwMode="auto">
            <a:xfrm>
              <a:off x="9168485" y="2457182"/>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48" name="Groupe 121">
              <a:extLst>
                <a:ext uri="{FF2B5EF4-FFF2-40B4-BE49-F238E27FC236}">
                  <a16:creationId xmlns:a16="http://schemas.microsoft.com/office/drawing/2014/main" id="{F42A6C2D-4C5F-43B5-B727-49B8A3C572C1}"/>
                </a:ext>
              </a:extLst>
            </p:cNvPr>
            <p:cNvGrpSpPr/>
            <p:nvPr/>
          </p:nvGrpSpPr>
          <p:grpSpPr>
            <a:xfrm>
              <a:off x="9185779" y="2624658"/>
              <a:ext cx="577812" cy="161672"/>
              <a:chOff x="1492224" y="2255349"/>
              <a:chExt cx="476417" cy="144657"/>
            </a:xfrm>
          </p:grpSpPr>
          <p:sp>
            <p:nvSpPr>
              <p:cNvPr id="49" name="Rectangle 48">
                <a:extLst>
                  <a:ext uri="{FF2B5EF4-FFF2-40B4-BE49-F238E27FC236}">
                    <a16:creationId xmlns:a16="http://schemas.microsoft.com/office/drawing/2014/main" id="{1188C5B7-952A-4B48-9EE1-326B796A91DE}"/>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50" name="Groupe 123">
                <a:extLst>
                  <a:ext uri="{FF2B5EF4-FFF2-40B4-BE49-F238E27FC236}">
                    <a16:creationId xmlns:a16="http://schemas.microsoft.com/office/drawing/2014/main" id="{A522FE91-329C-45FA-89EC-1D99AD9E0C47}"/>
                  </a:ext>
                </a:extLst>
              </p:cNvPr>
              <p:cNvGrpSpPr/>
              <p:nvPr/>
            </p:nvGrpSpPr>
            <p:grpSpPr>
              <a:xfrm>
                <a:off x="1523824" y="2271073"/>
                <a:ext cx="405042" cy="108683"/>
                <a:chOff x="1523824" y="2271073"/>
                <a:chExt cx="405042" cy="108683"/>
              </a:xfrm>
            </p:grpSpPr>
            <p:sp>
              <p:nvSpPr>
                <p:cNvPr id="51" name="Étoile : 5 branches 124">
                  <a:extLst>
                    <a:ext uri="{FF2B5EF4-FFF2-40B4-BE49-F238E27FC236}">
                      <a16:creationId xmlns:a16="http://schemas.microsoft.com/office/drawing/2014/main" id="{44C129B0-4125-4A9E-8B32-37957C647B1E}"/>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52" name="Étoile : 5 branches 125">
                  <a:extLst>
                    <a:ext uri="{FF2B5EF4-FFF2-40B4-BE49-F238E27FC236}">
                      <a16:creationId xmlns:a16="http://schemas.microsoft.com/office/drawing/2014/main" id="{60599088-6504-4566-B276-7CA514B829CF}"/>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53" name="Étoile : 5 branches 126">
                  <a:extLst>
                    <a:ext uri="{FF2B5EF4-FFF2-40B4-BE49-F238E27FC236}">
                      <a16:creationId xmlns:a16="http://schemas.microsoft.com/office/drawing/2014/main" id="{2FEE29A0-6D90-485E-BBB1-446DBBD1E905}"/>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grpSp>
        <p:sp>
          <p:nvSpPr>
            <p:cNvPr id="91" name="Rectangle 90">
              <a:extLst>
                <a:ext uri="{FF2B5EF4-FFF2-40B4-BE49-F238E27FC236}">
                  <a16:creationId xmlns:a16="http://schemas.microsoft.com/office/drawing/2014/main" id="{5B8ED710-BBFC-45DA-A0AD-3F191818AC31}"/>
                </a:ext>
              </a:extLst>
            </p:cNvPr>
            <p:cNvSpPr/>
            <p:nvPr/>
          </p:nvSpPr>
          <p:spPr bwMode="auto">
            <a:xfrm>
              <a:off x="3024583" y="2408334"/>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ts val="900"/>
                </a:lnSpc>
                <a:spcBef>
                  <a:spcPct val="0"/>
                </a:spcBef>
                <a:spcAft>
                  <a:spcPct val="0"/>
                </a:spcAft>
                <a:buClrTx/>
                <a:buSzTx/>
                <a:buFont typeface="Arial" panose="020B0604020202020204" pitchFamily="34" charset="0"/>
                <a:buChar char="•"/>
                <a:tabLst/>
              </a:pPr>
              <a:endParaRPr lang="en-US" sz="900"/>
            </a:p>
            <a:p>
              <a:pPr marL="171450" indent="-171450">
                <a:lnSpc>
                  <a:spcPts val="900"/>
                </a:lnSpc>
                <a:buFont typeface="Arial" panose="020B0604020202020204" pitchFamily="34" charset="0"/>
                <a:buChar char="•"/>
              </a:pPr>
              <a:r>
                <a:rPr lang="en-US" sz="900"/>
                <a:t>Unique content: 32%</a:t>
              </a:r>
            </a:p>
            <a:p>
              <a:pPr marL="171450" indent="-171450">
                <a:lnSpc>
                  <a:spcPts val="900"/>
                </a:lnSpc>
                <a:buFont typeface="Arial" panose="020B0604020202020204" pitchFamily="34" charset="0"/>
                <a:buChar char="•"/>
              </a:pPr>
              <a:r>
                <a:rPr lang="en-US" sz="900"/>
                <a:t>Common content: 52%</a:t>
              </a:r>
            </a:p>
            <a:p>
              <a:pPr marL="171450" indent="-171450">
                <a:lnSpc>
                  <a:spcPts val="900"/>
                </a:lnSpc>
                <a:buFont typeface="Arial" panose="020B0604020202020204" pitchFamily="34" charset="0"/>
                <a:buChar char="•"/>
              </a:pPr>
              <a:r>
                <a:rPr lang="en-US" sz="900"/>
                <a:t>Duplicated content: 16%</a:t>
              </a:r>
            </a:p>
            <a:p>
              <a:pPr marL="171450" marR="0" indent="-171450" defTabSz="914400" rtl="0" eaLnBrk="1" fontAlgn="base" latinLnBrk="0" hangingPunct="1">
                <a:lnSpc>
                  <a:spcPts val="900"/>
                </a:lnSpc>
                <a:spcBef>
                  <a:spcPct val="0"/>
                </a:spcBef>
                <a:spcAft>
                  <a:spcPct val="0"/>
                </a:spcAft>
                <a:buClrTx/>
                <a:buSzTx/>
                <a:buFont typeface="Arial" panose="020B0604020202020204" pitchFamily="34" charset="0"/>
                <a:buChar char="•"/>
                <a:tabLst/>
              </a:pPr>
              <a:endParaRPr lang="en-US" sz="900"/>
            </a:p>
          </p:txBody>
        </p:sp>
        <p:grpSp>
          <p:nvGrpSpPr>
            <p:cNvPr id="95" name="Groupe 190">
              <a:extLst>
                <a:ext uri="{FF2B5EF4-FFF2-40B4-BE49-F238E27FC236}">
                  <a16:creationId xmlns:a16="http://schemas.microsoft.com/office/drawing/2014/main" id="{F42A620A-0A05-4BC2-9DF2-AA7CC85C4A0C}"/>
                </a:ext>
              </a:extLst>
            </p:cNvPr>
            <p:cNvGrpSpPr/>
            <p:nvPr/>
          </p:nvGrpSpPr>
          <p:grpSpPr>
            <a:xfrm>
              <a:off x="3714685" y="2414157"/>
              <a:ext cx="577812" cy="161672"/>
              <a:chOff x="1492224" y="2255349"/>
              <a:chExt cx="476417" cy="144657"/>
            </a:xfrm>
          </p:grpSpPr>
          <p:sp>
            <p:nvSpPr>
              <p:cNvPr id="96" name="Rectangle 95">
                <a:extLst>
                  <a:ext uri="{FF2B5EF4-FFF2-40B4-BE49-F238E27FC236}">
                    <a16:creationId xmlns:a16="http://schemas.microsoft.com/office/drawing/2014/main" id="{C08C7640-AF11-491A-BFB2-43C95672FC53}"/>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97" name="Groupe 192">
                <a:extLst>
                  <a:ext uri="{FF2B5EF4-FFF2-40B4-BE49-F238E27FC236}">
                    <a16:creationId xmlns:a16="http://schemas.microsoft.com/office/drawing/2014/main" id="{3249297E-493E-40C8-B4D5-7F08F656AFED}"/>
                  </a:ext>
                </a:extLst>
              </p:cNvPr>
              <p:cNvGrpSpPr/>
              <p:nvPr/>
            </p:nvGrpSpPr>
            <p:grpSpPr>
              <a:xfrm>
                <a:off x="1523824" y="2271073"/>
                <a:ext cx="405042" cy="108683"/>
                <a:chOff x="1523824" y="2271073"/>
                <a:chExt cx="405042" cy="108683"/>
              </a:xfrm>
            </p:grpSpPr>
            <p:sp>
              <p:nvSpPr>
                <p:cNvPr id="98" name="Étoile : 5 branches 193">
                  <a:extLst>
                    <a:ext uri="{FF2B5EF4-FFF2-40B4-BE49-F238E27FC236}">
                      <a16:creationId xmlns:a16="http://schemas.microsoft.com/office/drawing/2014/main" id="{0307574B-0F9D-4E22-94E4-A81656724954}"/>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99" name="Étoile : 5 branches 194">
                  <a:extLst>
                    <a:ext uri="{FF2B5EF4-FFF2-40B4-BE49-F238E27FC236}">
                      <a16:creationId xmlns:a16="http://schemas.microsoft.com/office/drawing/2014/main" id="{C4BA1DD5-940F-4900-994A-792B5B101F9F}"/>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00" name="Étoile : 5 branches 195">
                  <a:extLst>
                    <a:ext uri="{FF2B5EF4-FFF2-40B4-BE49-F238E27FC236}">
                      <a16:creationId xmlns:a16="http://schemas.microsoft.com/office/drawing/2014/main" id="{CDCF9F48-32FE-4095-B5BA-93851A11471F}"/>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sp>
          <p:nvSpPr>
            <p:cNvPr id="107" name="Rectangle 106">
              <a:extLst>
                <a:ext uri="{FF2B5EF4-FFF2-40B4-BE49-F238E27FC236}">
                  <a16:creationId xmlns:a16="http://schemas.microsoft.com/office/drawing/2014/main" id="{3AA1CC4D-014C-419A-814A-FFBD8F3C9F9D}"/>
                </a:ext>
              </a:extLst>
            </p:cNvPr>
            <p:cNvSpPr/>
            <p:nvPr/>
          </p:nvSpPr>
          <p:spPr bwMode="auto">
            <a:xfrm>
              <a:off x="7086885" y="2408334"/>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7200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900"/>
            </a:p>
            <a:p>
              <a:pPr marL="171450" marR="0" indent="-171450" defTabSz="914400" eaLnBrk="1" latinLnBrk="0" hangingPunct="1">
                <a:lnSpc>
                  <a:spcPct val="100000"/>
                </a:lnSpc>
                <a:buClrTx/>
                <a:buSzTx/>
                <a:buFont typeface="Arial" panose="020B0604020202020204" pitchFamily="34" charset="0"/>
                <a:buChar char="•"/>
                <a:tabLst/>
              </a:pPr>
              <a:r>
                <a:rPr lang="en-US" sz="900" err="1"/>
                <a:t>Linkedin</a:t>
              </a:r>
              <a:r>
                <a:rPr lang="en-US" sz="900"/>
                <a:t> subscribers: 16,7K</a:t>
              </a:r>
            </a:p>
            <a:p>
              <a:pPr marL="171450" marR="0" indent="-171450" defTabSz="914400" eaLnBrk="1" latinLnBrk="0" hangingPunct="1">
                <a:lnSpc>
                  <a:spcPct val="100000"/>
                </a:lnSpc>
                <a:buClrTx/>
                <a:buSzTx/>
                <a:buFont typeface="Arial" panose="020B0604020202020204" pitchFamily="34" charset="0"/>
                <a:buChar char="•"/>
                <a:tabLst/>
              </a:pPr>
              <a:r>
                <a:rPr lang="en-US" sz="900"/>
                <a:t>Facebook fans: 574</a:t>
              </a:r>
            </a:p>
            <a:p>
              <a:pPr marL="171450" marR="0" indent="-171450" defTabSz="914400" eaLnBrk="1" latinLnBrk="0" hangingPunct="1">
                <a:lnSpc>
                  <a:spcPct val="100000"/>
                </a:lnSpc>
                <a:buClrTx/>
                <a:buSzTx/>
                <a:buFont typeface="Arial" panose="020B0604020202020204" pitchFamily="34" charset="0"/>
                <a:buChar char="•"/>
                <a:tabLst/>
              </a:pPr>
              <a:r>
                <a:rPr lang="en-US" sz="900"/>
                <a:t>Backlinks: 19k</a:t>
              </a:r>
            </a:p>
          </p:txBody>
        </p:sp>
        <p:grpSp>
          <p:nvGrpSpPr>
            <p:cNvPr id="111" name="Groupe 220">
              <a:extLst>
                <a:ext uri="{FF2B5EF4-FFF2-40B4-BE49-F238E27FC236}">
                  <a16:creationId xmlns:a16="http://schemas.microsoft.com/office/drawing/2014/main" id="{646F9E7E-608D-4305-81F1-1A455608A460}"/>
                </a:ext>
              </a:extLst>
            </p:cNvPr>
            <p:cNvGrpSpPr/>
            <p:nvPr/>
          </p:nvGrpSpPr>
          <p:grpSpPr>
            <a:xfrm>
              <a:off x="7861939" y="2414157"/>
              <a:ext cx="577812" cy="161672"/>
              <a:chOff x="1492224" y="2255349"/>
              <a:chExt cx="476417" cy="144657"/>
            </a:xfrm>
          </p:grpSpPr>
          <p:sp>
            <p:nvSpPr>
              <p:cNvPr id="112" name="Rectangle 111">
                <a:extLst>
                  <a:ext uri="{FF2B5EF4-FFF2-40B4-BE49-F238E27FC236}">
                    <a16:creationId xmlns:a16="http://schemas.microsoft.com/office/drawing/2014/main" id="{20A810B3-A421-4BC1-9E61-C0DF49A3F9FF}"/>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13" name="Groupe 222">
                <a:extLst>
                  <a:ext uri="{FF2B5EF4-FFF2-40B4-BE49-F238E27FC236}">
                    <a16:creationId xmlns:a16="http://schemas.microsoft.com/office/drawing/2014/main" id="{C11E4BFF-DF1E-4849-8635-98C616DAC6DF}"/>
                  </a:ext>
                </a:extLst>
              </p:cNvPr>
              <p:cNvGrpSpPr/>
              <p:nvPr/>
            </p:nvGrpSpPr>
            <p:grpSpPr>
              <a:xfrm>
                <a:off x="1523824" y="2271073"/>
                <a:ext cx="405042" cy="108683"/>
                <a:chOff x="1523824" y="2271073"/>
                <a:chExt cx="405042" cy="108683"/>
              </a:xfrm>
            </p:grpSpPr>
            <p:sp>
              <p:nvSpPr>
                <p:cNvPr id="114" name="Étoile : 5 branches 223">
                  <a:extLst>
                    <a:ext uri="{FF2B5EF4-FFF2-40B4-BE49-F238E27FC236}">
                      <a16:creationId xmlns:a16="http://schemas.microsoft.com/office/drawing/2014/main" id="{C0C252DC-8EB5-40B4-B163-0B8B75498106}"/>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15" name="Étoile : 5 branches 224">
                  <a:extLst>
                    <a:ext uri="{FF2B5EF4-FFF2-40B4-BE49-F238E27FC236}">
                      <a16:creationId xmlns:a16="http://schemas.microsoft.com/office/drawing/2014/main" id="{DBCBDBE8-CA02-46EC-B931-96F5BD083FCC}"/>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16" name="Étoile : 5 branches 225">
                  <a:extLst>
                    <a:ext uri="{FF2B5EF4-FFF2-40B4-BE49-F238E27FC236}">
                      <a16:creationId xmlns:a16="http://schemas.microsoft.com/office/drawing/2014/main" id="{014DA9DC-79FF-4376-82CD-D4773AFDCCBF}"/>
                    </a:ext>
                  </a:extLst>
                </p:cNvPr>
                <p:cNvSpPr/>
                <p:nvPr/>
              </p:nvSpPr>
              <p:spPr bwMode="auto">
                <a:xfrm>
                  <a:off x="1820308"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47" name="Groupe 280">
              <a:extLst>
                <a:ext uri="{FF2B5EF4-FFF2-40B4-BE49-F238E27FC236}">
                  <a16:creationId xmlns:a16="http://schemas.microsoft.com/office/drawing/2014/main" id="{A798F5C4-7846-4C0D-AE17-62116F856090}"/>
                </a:ext>
              </a:extLst>
            </p:cNvPr>
            <p:cNvGrpSpPr/>
            <p:nvPr/>
          </p:nvGrpSpPr>
          <p:grpSpPr>
            <a:xfrm>
              <a:off x="1676553" y="2414232"/>
              <a:ext cx="577812" cy="161672"/>
              <a:chOff x="1492224" y="2255349"/>
              <a:chExt cx="476417" cy="144657"/>
            </a:xfrm>
          </p:grpSpPr>
          <p:sp>
            <p:nvSpPr>
              <p:cNvPr id="148" name="Rectangle 147">
                <a:extLst>
                  <a:ext uri="{FF2B5EF4-FFF2-40B4-BE49-F238E27FC236}">
                    <a16:creationId xmlns:a16="http://schemas.microsoft.com/office/drawing/2014/main" id="{AE62CCB9-653E-4964-93B2-23571A8F6ACA}"/>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149" name="Groupe 282">
                <a:extLst>
                  <a:ext uri="{FF2B5EF4-FFF2-40B4-BE49-F238E27FC236}">
                    <a16:creationId xmlns:a16="http://schemas.microsoft.com/office/drawing/2014/main" id="{9DB8F3A8-367B-4875-B3AD-6DF198435926}"/>
                  </a:ext>
                </a:extLst>
              </p:cNvPr>
              <p:cNvGrpSpPr/>
              <p:nvPr/>
            </p:nvGrpSpPr>
            <p:grpSpPr>
              <a:xfrm>
                <a:off x="1523824" y="2271073"/>
                <a:ext cx="405042" cy="108683"/>
                <a:chOff x="1523824" y="2271073"/>
                <a:chExt cx="405042" cy="108683"/>
              </a:xfrm>
            </p:grpSpPr>
            <p:sp>
              <p:nvSpPr>
                <p:cNvPr id="150" name="Étoile : 5 branches 283">
                  <a:extLst>
                    <a:ext uri="{FF2B5EF4-FFF2-40B4-BE49-F238E27FC236}">
                      <a16:creationId xmlns:a16="http://schemas.microsoft.com/office/drawing/2014/main" id="{71D91491-641A-41BB-AFA1-9C4E97A31879}"/>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51" name="Étoile : 5 branches 284">
                  <a:extLst>
                    <a:ext uri="{FF2B5EF4-FFF2-40B4-BE49-F238E27FC236}">
                      <a16:creationId xmlns:a16="http://schemas.microsoft.com/office/drawing/2014/main" id="{D74D3224-00A6-4811-BDB0-30CE1A2A44CC}"/>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152" name="Étoile : 5 branches 285">
                  <a:extLst>
                    <a:ext uri="{FF2B5EF4-FFF2-40B4-BE49-F238E27FC236}">
                      <a16:creationId xmlns:a16="http://schemas.microsoft.com/office/drawing/2014/main" id="{B050FFD6-2539-465C-B046-66A3EDFEAB90}"/>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153" name="Groupe 287">
              <a:extLst>
                <a:ext uri="{FF2B5EF4-FFF2-40B4-BE49-F238E27FC236}">
                  <a16:creationId xmlns:a16="http://schemas.microsoft.com/office/drawing/2014/main" id="{5258D77B-1D90-41D3-8C9C-650CE581BF90}"/>
                </a:ext>
              </a:extLst>
            </p:cNvPr>
            <p:cNvGrpSpPr/>
            <p:nvPr/>
          </p:nvGrpSpPr>
          <p:grpSpPr>
            <a:xfrm>
              <a:off x="5719322" y="2414157"/>
              <a:ext cx="577812" cy="161672"/>
              <a:chOff x="1492224" y="2255349"/>
              <a:chExt cx="476417" cy="144657"/>
            </a:xfrm>
          </p:grpSpPr>
          <p:sp>
            <p:nvSpPr>
              <p:cNvPr id="154" name="Rectangle 153">
                <a:extLst>
                  <a:ext uri="{FF2B5EF4-FFF2-40B4-BE49-F238E27FC236}">
                    <a16:creationId xmlns:a16="http://schemas.microsoft.com/office/drawing/2014/main" id="{D2B5DAB2-B456-4209-BFDD-55826A418977}"/>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155" name="Groupe 289">
                <a:extLst>
                  <a:ext uri="{FF2B5EF4-FFF2-40B4-BE49-F238E27FC236}">
                    <a16:creationId xmlns:a16="http://schemas.microsoft.com/office/drawing/2014/main" id="{168F8BDA-2B3B-44E2-B819-16D4B5F3A7F3}"/>
                  </a:ext>
                </a:extLst>
              </p:cNvPr>
              <p:cNvGrpSpPr/>
              <p:nvPr/>
            </p:nvGrpSpPr>
            <p:grpSpPr>
              <a:xfrm>
                <a:off x="1523824" y="2271073"/>
                <a:ext cx="405042" cy="108683"/>
                <a:chOff x="1523824" y="2271073"/>
                <a:chExt cx="405042" cy="108683"/>
              </a:xfrm>
            </p:grpSpPr>
            <p:sp>
              <p:nvSpPr>
                <p:cNvPr id="156" name="Étoile : 5 branches 290">
                  <a:extLst>
                    <a:ext uri="{FF2B5EF4-FFF2-40B4-BE49-F238E27FC236}">
                      <a16:creationId xmlns:a16="http://schemas.microsoft.com/office/drawing/2014/main" id="{5F884DF2-95E2-4083-94E2-55FBF6AB2EFB}"/>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7" name="Étoile : 5 branches 291">
                  <a:extLst>
                    <a:ext uri="{FF2B5EF4-FFF2-40B4-BE49-F238E27FC236}">
                      <a16:creationId xmlns:a16="http://schemas.microsoft.com/office/drawing/2014/main" id="{4565D336-5028-4272-9857-87E54E8746B4}"/>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158" name="Étoile : 5 branches 292">
                  <a:extLst>
                    <a:ext uri="{FF2B5EF4-FFF2-40B4-BE49-F238E27FC236}">
                      <a16:creationId xmlns:a16="http://schemas.microsoft.com/office/drawing/2014/main" id="{51A79F71-F1BB-4818-A15E-504592611DF9}"/>
                    </a:ext>
                  </a:extLst>
                </p:cNvPr>
                <p:cNvSpPr/>
                <p:nvPr/>
              </p:nvSpPr>
              <p:spPr bwMode="auto">
                <a:xfrm>
                  <a:off x="1820308"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177" name="Rectangle 176">
              <a:extLst>
                <a:ext uri="{FF2B5EF4-FFF2-40B4-BE49-F238E27FC236}">
                  <a16:creationId xmlns:a16="http://schemas.microsoft.com/office/drawing/2014/main" id="{71026276-29C4-41EF-B885-CDAF72981004}"/>
                </a:ext>
              </a:extLst>
            </p:cNvPr>
            <p:cNvSpPr/>
            <p:nvPr/>
          </p:nvSpPr>
          <p:spPr bwMode="auto">
            <a:xfrm>
              <a:off x="5057004" y="2408334"/>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US" sz="900" i="1">
                <a:solidFill>
                  <a:schemeClr val="tx1">
                    <a:lumMod val="60000"/>
                    <a:lumOff val="40000"/>
                  </a:schemeClr>
                </a:solidFill>
              </a:endParaRPr>
            </a:p>
            <a:p>
              <a:pPr marR="0" algn="ctr" defTabSz="914400" rtl="0" eaLnBrk="1" fontAlgn="base" latinLnBrk="0" hangingPunct="1">
                <a:lnSpc>
                  <a:spcPct val="100000"/>
                </a:lnSpc>
                <a:spcBef>
                  <a:spcPct val="0"/>
                </a:spcBef>
                <a:spcAft>
                  <a:spcPct val="0"/>
                </a:spcAft>
                <a:buClrTx/>
                <a:buSzTx/>
                <a:tabLst/>
              </a:pPr>
              <a:r>
                <a:rPr lang="en-US" sz="900" i="1">
                  <a:solidFill>
                    <a:schemeClr val="tx1">
                      <a:lumMod val="60000"/>
                      <a:lumOff val="40000"/>
                    </a:schemeClr>
                  </a:solidFill>
                </a:rPr>
                <a:t>Estimation based on Google trends analysis</a:t>
              </a:r>
            </a:p>
          </p:txBody>
        </p:sp>
        <p:sp>
          <p:nvSpPr>
            <p:cNvPr id="182" name="Rectangle 181">
              <a:extLst>
                <a:ext uri="{FF2B5EF4-FFF2-40B4-BE49-F238E27FC236}">
                  <a16:creationId xmlns:a16="http://schemas.microsoft.com/office/drawing/2014/main" id="{2675442B-BF30-4949-AFD4-0C9070618F2E}"/>
                </a:ext>
              </a:extLst>
            </p:cNvPr>
            <p:cNvSpPr/>
            <p:nvPr/>
          </p:nvSpPr>
          <p:spPr bwMode="auto">
            <a:xfrm>
              <a:off x="177056" y="2400006"/>
              <a:ext cx="620221"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900" b="0" i="0" u="none" strike="noStrike" cap="none" normalizeH="0" baseline="0">
                <a:ln>
                  <a:noFill/>
                </a:ln>
                <a:solidFill>
                  <a:schemeClr val="tx1"/>
                </a:solidFill>
                <a:effectLst/>
              </a:endParaRPr>
            </a:p>
            <a:p>
              <a:pPr marL="171450" marR="0" indent="-171450" defTabSz="914400" eaLnBrk="1" latinLnBrk="0" hangingPunct="1">
                <a:lnSpc>
                  <a:spcPct val="100000"/>
                </a:lnSpc>
                <a:buClrTx/>
                <a:buSzTx/>
                <a:buFont typeface="Arial" panose="020B0604020202020204" pitchFamily="34" charset="0"/>
                <a:buChar char="•"/>
                <a:tabLst/>
              </a:pPr>
              <a:endParaRPr lang="en-US" sz="900">
                <a:solidFill>
                  <a:schemeClr val="bg1">
                    <a:lumMod val="65000"/>
                  </a:schemeClr>
                </a:solidFill>
              </a:endParaRPr>
            </a:p>
          </p:txBody>
        </p:sp>
        <p:cxnSp>
          <p:nvCxnSpPr>
            <p:cNvPr id="187" name="Connecteur droit 331">
              <a:extLst>
                <a:ext uri="{FF2B5EF4-FFF2-40B4-BE49-F238E27FC236}">
                  <a16:creationId xmlns:a16="http://schemas.microsoft.com/office/drawing/2014/main" id="{4E24AA41-B381-4F21-B6EF-CF7E8E863036}"/>
                </a:ext>
              </a:extLst>
            </p:cNvPr>
            <p:cNvCxnSpPr>
              <a:cxnSpLocks/>
            </p:cNvCxnSpPr>
            <p:nvPr/>
          </p:nvCxnSpPr>
          <p:spPr bwMode="auto">
            <a:xfrm>
              <a:off x="201144" y="2320214"/>
              <a:ext cx="59216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pic>
          <p:nvPicPr>
            <p:cNvPr id="194" name="Picture 193" descr="A picture containing table&#10;&#10;Description automatically generated">
              <a:extLst>
                <a:ext uri="{FF2B5EF4-FFF2-40B4-BE49-F238E27FC236}">
                  <a16:creationId xmlns:a16="http://schemas.microsoft.com/office/drawing/2014/main" id="{079D587E-ADA8-4BCE-B49E-0FD7C8CDFB23}"/>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703" y="2447811"/>
              <a:ext cx="564917" cy="545002"/>
            </a:xfrm>
            <a:prstGeom prst="rect">
              <a:avLst/>
            </a:prstGeom>
          </p:spPr>
        </p:pic>
        <p:cxnSp>
          <p:nvCxnSpPr>
            <p:cNvPr id="4" name="Straight Connector 3">
              <a:extLst>
                <a:ext uri="{FF2B5EF4-FFF2-40B4-BE49-F238E27FC236}">
                  <a16:creationId xmlns:a16="http://schemas.microsoft.com/office/drawing/2014/main" id="{197D3EA3-0BFB-4A77-B472-DE02337EBE09}"/>
                </a:ext>
              </a:extLst>
            </p:cNvPr>
            <p:cNvCxnSpPr>
              <a:cxnSpLocks/>
            </p:cNvCxnSpPr>
            <p:nvPr/>
          </p:nvCxnSpPr>
          <p:spPr bwMode="auto">
            <a:xfrm flipH="1">
              <a:off x="857576" y="2408334"/>
              <a:ext cx="15831" cy="600859"/>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2" name="Isosceles Triangle 11">
              <a:extLst>
                <a:ext uri="{FF2B5EF4-FFF2-40B4-BE49-F238E27FC236}">
                  <a16:creationId xmlns:a16="http://schemas.microsoft.com/office/drawing/2014/main" id="{A920E779-B014-4442-8DF7-D24BDB670AF8}"/>
                </a:ext>
              </a:extLst>
            </p:cNvPr>
            <p:cNvSpPr/>
            <p:nvPr/>
          </p:nvSpPr>
          <p:spPr bwMode="auto">
            <a:xfrm rot="5566187">
              <a:off x="774045" y="2709820"/>
              <a:ext cx="187606" cy="45719"/>
            </a:xfrm>
            <a:prstGeom prst="triangle">
              <a:avLst/>
            </a:prstGeom>
            <a:solidFill>
              <a:srgbClr val="289B38"/>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cxnSp>
          <p:nvCxnSpPr>
            <p:cNvPr id="193" name="Straight Connector 192">
              <a:extLst>
                <a:ext uri="{FF2B5EF4-FFF2-40B4-BE49-F238E27FC236}">
                  <a16:creationId xmlns:a16="http://schemas.microsoft.com/office/drawing/2014/main" id="{2DAF6F19-E0D7-460C-884B-DB9611EE7440}"/>
                </a:ext>
              </a:extLst>
            </p:cNvPr>
            <p:cNvCxnSpPr>
              <a:cxnSpLocks/>
            </p:cNvCxnSpPr>
            <p:nvPr/>
          </p:nvCxnSpPr>
          <p:spPr bwMode="auto">
            <a:xfrm flipH="1">
              <a:off x="857576" y="2418861"/>
              <a:ext cx="15831" cy="600859"/>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96" name="Isosceles Triangle 195">
              <a:extLst>
                <a:ext uri="{FF2B5EF4-FFF2-40B4-BE49-F238E27FC236}">
                  <a16:creationId xmlns:a16="http://schemas.microsoft.com/office/drawing/2014/main" id="{45DEAEA8-BC51-40F2-8CA1-C760A513780D}"/>
                </a:ext>
              </a:extLst>
            </p:cNvPr>
            <p:cNvSpPr/>
            <p:nvPr/>
          </p:nvSpPr>
          <p:spPr bwMode="auto">
            <a:xfrm rot="5400000">
              <a:off x="776085" y="2678766"/>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grpSp>
      <p:sp>
        <p:nvSpPr>
          <p:cNvPr id="411" name="Rectangle 410">
            <a:extLst>
              <a:ext uri="{FF2B5EF4-FFF2-40B4-BE49-F238E27FC236}">
                <a16:creationId xmlns:a16="http://schemas.microsoft.com/office/drawing/2014/main" id="{B4E10DB9-F363-4B50-A07A-F8708E9E15FA}"/>
              </a:ext>
            </a:extLst>
          </p:cNvPr>
          <p:cNvSpPr/>
          <p:nvPr/>
        </p:nvSpPr>
        <p:spPr bwMode="auto">
          <a:xfrm>
            <a:off x="992901" y="5671733"/>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eaLnBrk="1" latinLnBrk="0" hangingPunct="1">
              <a:lnSpc>
                <a:spcPct val="100000"/>
              </a:lnSpc>
              <a:buClrTx/>
              <a:buSzTx/>
              <a:buFont typeface="Arial" panose="020B0604020202020204" pitchFamily="34" charset="0"/>
              <a:buChar char="•"/>
              <a:tabLst/>
            </a:pPr>
            <a:endParaRPr lang="en-US" sz="900"/>
          </a:p>
          <a:p>
            <a:pPr marL="171450" marR="0" indent="-171450" defTabSz="914400" eaLnBrk="1" latinLnBrk="0" hangingPunct="1">
              <a:lnSpc>
                <a:spcPct val="100000"/>
              </a:lnSpc>
              <a:buClrTx/>
              <a:buSzTx/>
              <a:buFont typeface="Arial" panose="020B0604020202020204" pitchFamily="34" charset="0"/>
              <a:buChar char="•"/>
              <a:tabLst/>
            </a:pPr>
            <a:r>
              <a:rPr lang="en-US" sz="900"/>
              <a:t>Speed page grade: Needs improvement</a:t>
            </a:r>
          </a:p>
          <a:p>
            <a:pPr marL="171450" marR="0" indent="-171450" defTabSz="914400" eaLnBrk="1" latinLnBrk="0" hangingPunct="1">
              <a:lnSpc>
                <a:spcPct val="100000"/>
              </a:lnSpc>
              <a:buClrTx/>
              <a:buSzTx/>
              <a:buFont typeface="Arial" panose="020B0604020202020204" pitchFamily="34" charset="0"/>
              <a:buChar char="•"/>
              <a:tabLst/>
            </a:pPr>
            <a:r>
              <a:rPr lang="en-US" sz="900"/>
              <a:t>Fully load time: 3s</a:t>
            </a:r>
          </a:p>
        </p:txBody>
      </p:sp>
      <p:grpSp>
        <p:nvGrpSpPr>
          <p:cNvPr id="412" name="Groupe 102">
            <a:extLst>
              <a:ext uri="{FF2B5EF4-FFF2-40B4-BE49-F238E27FC236}">
                <a16:creationId xmlns:a16="http://schemas.microsoft.com/office/drawing/2014/main" id="{26437CE3-976B-4BC3-98AB-FD0AFD0F9BF5}"/>
              </a:ext>
            </a:extLst>
          </p:cNvPr>
          <p:cNvGrpSpPr/>
          <p:nvPr/>
        </p:nvGrpSpPr>
        <p:grpSpPr>
          <a:xfrm>
            <a:off x="1676553" y="5675459"/>
            <a:ext cx="577812" cy="161672"/>
            <a:chOff x="1492224" y="2255349"/>
            <a:chExt cx="476417" cy="144657"/>
          </a:xfrm>
        </p:grpSpPr>
        <p:sp>
          <p:nvSpPr>
            <p:cNvPr id="445" name="Rectangle 444">
              <a:extLst>
                <a:ext uri="{FF2B5EF4-FFF2-40B4-BE49-F238E27FC236}">
                  <a16:creationId xmlns:a16="http://schemas.microsoft.com/office/drawing/2014/main" id="{295A1256-61D3-44B4-9123-DCABBEE1F33B}"/>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446" name="Groupe 104">
              <a:extLst>
                <a:ext uri="{FF2B5EF4-FFF2-40B4-BE49-F238E27FC236}">
                  <a16:creationId xmlns:a16="http://schemas.microsoft.com/office/drawing/2014/main" id="{C9B4754E-C25B-4948-8236-666A0FE279E2}"/>
                </a:ext>
              </a:extLst>
            </p:cNvPr>
            <p:cNvGrpSpPr/>
            <p:nvPr/>
          </p:nvGrpSpPr>
          <p:grpSpPr>
            <a:xfrm>
              <a:off x="1523824" y="2271073"/>
              <a:ext cx="405042" cy="108683"/>
              <a:chOff x="1523824" y="2271073"/>
              <a:chExt cx="405042" cy="108683"/>
            </a:xfrm>
          </p:grpSpPr>
          <p:sp>
            <p:nvSpPr>
              <p:cNvPr id="447" name="Étoile : 5 branches 105">
                <a:extLst>
                  <a:ext uri="{FF2B5EF4-FFF2-40B4-BE49-F238E27FC236}">
                    <a16:creationId xmlns:a16="http://schemas.microsoft.com/office/drawing/2014/main" id="{6E3DFFA9-E5B4-42E3-8EBF-45A2EEECBD8E}"/>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48" name="Étoile : 5 branches 106">
                <a:extLst>
                  <a:ext uri="{FF2B5EF4-FFF2-40B4-BE49-F238E27FC236}">
                    <a16:creationId xmlns:a16="http://schemas.microsoft.com/office/drawing/2014/main" id="{BBB800B8-BD34-47C7-A160-BE32EA491EF7}"/>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sp>
            <p:nvSpPr>
              <p:cNvPr id="449" name="Étoile : 5 branches 107">
                <a:extLst>
                  <a:ext uri="{FF2B5EF4-FFF2-40B4-BE49-F238E27FC236}">
                    <a16:creationId xmlns:a16="http://schemas.microsoft.com/office/drawing/2014/main" id="{ED9415F0-D9CF-4603-9365-74E9A6CE3DE6}"/>
                  </a:ext>
                </a:extLst>
              </p:cNvPr>
              <p:cNvSpPr/>
              <p:nvPr/>
            </p:nvSpPr>
            <p:spPr bwMode="auto">
              <a:xfrm>
                <a:off x="1820308" y="2271073"/>
                <a:ext cx="108558" cy="108683"/>
              </a:xfrm>
              <a:prstGeom prst="star5">
                <a:avLst/>
              </a:prstGeom>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a:p>
            </p:txBody>
          </p:sp>
        </p:grpSp>
      </p:grpSp>
      <p:sp>
        <p:nvSpPr>
          <p:cNvPr id="413" name="Rectangle 412">
            <a:extLst>
              <a:ext uri="{FF2B5EF4-FFF2-40B4-BE49-F238E27FC236}">
                <a16:creationId xmlns:a16="http://schemas.microsoft.com/office/drawing/2014/main" id="{0FCA052D-91DC-4E79-B563-20F4E6DB3499}"/>
              </a:ext>
            </a:extLst>
          </p:cNvPr>
          <p:cNvSpPr/>
          <p:nvPr/>
        </p:nvSpPr>
        <p:spPr bwMode="auto">
          <a:xfrm>
            <a:off x="9168485" y="5748251"/>
            <a:ext cx="612400" cy="496625"/>
          </a:xfrm>
          <a:prstGeom prst="rect">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414" name="Groupe 142">
            <a:extLst>
              <a:ext uri="{FF2B5EF4-FFF2-40B4-BE49-F238E27FC236}">
                <a16:creationId xmlns:a16="http://schemas.microsoft.com/office/drawing/2014/main" id="{3008ED46-1E9E-46B4-8A76-A1A6658B1E1E}"/>
              </a:ext>
            </a:extLst>
          </p:cNvPr>
          <p:cNvGrpSpPr/>
          <p:nvPr/>
        </p:nvGrpSpPr>
        <p:grpSpPr>
          <a:xfrm>
            <a:off x="9185779" y="5915727"/>
            <a:ext cx="577812" cy="161672"/>
            <a:chOff x="1492224" y="2255349"/>
            <a:chExt cx="476417" cy="144657"/>
          </a:xfrm>
        </p:grpSpPr>
        <p:sp>
          <p:nvSpPr>
            <p:cNvPr id="440" name="Rectangle 439">
              <a:extLst>
                <a:ext uri="{FF2B5EF4-FFF2-40B4-BE49-F238E27FC236}">
                  <a16:creationId xmlns:a16="http://schemas.microsoft.com/office/drawing/2014/main" id="{0D4178F5-424D-4BFF-BF44-04C7A413BD93}"/>
                </a:ext>
              </a:extLst>
            </p:cNvPr>
            <p:cNvSpPr/>
            <p:nvPr/>
          </p:nvSpPr>
          <p:spPr bwMode="auto">
            <a:xfrm>
              <a:off x="1492224" y="2255349"/>
              <a:ext cx="476417" cy="1446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grpSp>
          <p:nvGrpSpPr>
            <p:cNvPr id="441" name="Groupe 144">
              <a:extLst>
                <a:ext uri="{FF2B5EF4-FFF2-40B4-BE49-F238E27FC236}">
                  <a16:creationId xmlns:a16="http://schemas.microsoft.com/office/drawing/2014/main" id="{66D924AC-0F98-42EE-9FEC-E5CC956FC17B}"/>
                </a:ext>
              </a:extLst>
            </p:cNvPr>
            <p:cNvGrpSpPr/>
            <p:nvPr/>
          </p:nvGrpSpPr>
          <p:grpSpPr>
            <a:xfrm>
              <a:off x="1523824" y="2271073"/>
              <a:ext cx="405042" cy="108683"/>
              <a:chOff x="1523824" y="2271073"/>
              <a:chExt cx="405042" cy="108683"/>
            </a:xfrm>
          </p:grpSpPr>
          <p:sp>
            <p:nvSpPr>
              <p:cNvPr id="442" name="Étoile : 5 branches 145">
                <a:extLst>
                  <a:ext uri="{FF2B5EF4-FFF2-40B4-BE49-F238E27FC236}">
                    <a16:creationId xmlns:a16="http://schemas.microsoft.com/office/drawing/2014/main" id="{074D4F4A-8973-4503-AC29-CCB3903E0332}"/>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endParaRPr>
              </a:p>
            </p:txBody>
          </p:sp>
          <p:sp>
            <p:nvSpPr>
              <p:cNvPr id="443" name="Étoile : 5 branches 146">
                <a:extLst>
                  <a:ext uri="{FF2B5EF4-FFF2-40B4-BE49-F238E27FC236}">
                    <a16:creationId xmlns:a16="http://schemas.microsoft.com/office/drawing/2014/main" id="{DF72920F-A975-4E6A-A5A5-6A782F1AE134}"/>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sp>
            <p:nvSpPr>
              <p:cNvPr id="444" name="Étoile : 5 branches 147">
                <a:extLst>
                  <a:ext uri="{FF2B5EF4-FFF2-40B4-BE49-F238E27FC236}">
                    <a16:creationId xmlns:a16="http://schemas.microsoft.com/office/drawing/2014/main" id="{54B033F5-3C8E-469F-A5FC-3FA007E8998B}"/>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900"/>
              </a:p>
            </p:txBody>
          </p:sp>
        </p:grpSp>
      </p:grpSp>
      <p:sp>
        <p:nvSpPr>
          <p:cNvPr id="415" name="Rectangle 414">
            <a:extLst>
              <a:ext uri="{FF2B5EF4-FFF2-40B4-BE49-F238E27FC236}">
                <a16:creationId xmlns:a16="http://schemas.microsoft.com/office/drawing/2014/main" id="{768898B4-E109-45B2-B5B6-0068279D211C}"/>
              </a:ext>
            </a:extLst>
          </p:cNvPr>
          <p:cNvSpPr/>
          <p:nvPr/>
        </p:nvSpPr>
        <p:spPr bwMode="auto">
          <a:xfrm>
            <a:off x="3024583" y="5671733"/>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lnSpc>
                <a:spcPts val="900"/>
              </a:lnSpc>
              <a:buFont typeface="Arial" panose="020B0604020202020204" pitchFamily="34" charset="0"/>
              <a:buChar char="•"/>
            </a:pPr>
            <a:endParaRPr lang="en-US" sz="900"/>
          </a:p>
          <a:p>
            <a:pPr marL="171450" indent="-171450">
              <a:lnSpc>
                <a:spcPts val="900"/>
              </a:lnSpc>
              <a:buFont typeface="Arial" panose="020B0604020202020204" pitchFamily="34" charset="0"/>
              <a:buChar char="•"/>
            </a:pPr>
            <a:r>
              <a:rPr lang="en-US" sz="900"/>
              <a:t>Unique content: 41%</a:t>
            </a:r>
          </a:p>
          <a:p>
            <a:pPr marL="171450" indent="-171450">
              <a:lnSpc>
                <a:spcPts val="900"/>
              </a:lnSpc>
              <a:buFont typeface="Arial" panose="020B0604020202020204" pitchFamily="34" charset="0"/>
              <a:buChar char="•"/>
            </a:pPr>
            <a:r>
              <a:rPr lang="en-US" sz="900"/>
              <a:t>Common content: 44%</a:t>
            </a:r>
          </a:p>
          <a:p>
            <a:pPr marL="171450" indent="-171450">
              <a:lnSpc>
                <a:spcPts val="900"/>
              </a:lnSpc>
              <a:buFont typeface="Arial" panose="020B0604020202020204" pitchFamily="34" charset="0"/>
              <a:buChar char="•"/>
            </a:pPr>
            <a:r>
              <a:rPr lang="en-US" sz="900"/>
              <a:t>Duplicated content: 16%</a:t>
            </a:r>
          </a:p>
        </p:txBody>
      </p:sp>
      <p:grpSp>
        <p:nvGrpSpPr>
          <p:cNvPr id="416" name="Groupe 196">
            <a:extLst>
              <a:ext uri="{FF2B5EF4-FFF2-40B4-BE49-F238E27FC236}">
                <a16:creationId xmlns:a16="http://schemas.microsoft.com/office/drawing/2014/main" id="{D831BC24-FFA6-4FB7-9D46-8D2BD19BD8B7}"/>
              </a:ext>
            </a:extLst>
          </p:cNvPr>
          <p:cNvGrpSpPr/>
          <p:nvPr/>
        </p:nvGrpSpPr>
        <p:grpSpPr>
          <a:xfrm>
            <a:off x="3714685" y="5674807"/>
            <a:ext cx="577812" cy="161672"/>
            <a:chOff x="1492224" y="2255349"/>
            <a:chExt cx="476417" cy="144657"/>
          </a:xfrm>
        </p:grpSpPr>
        <p:sp>
          <p:nvSpPr>
            <p:cNvPr id="435" name="Rectangle 434">
              <a:extLst>
                <a:ext uri="{FF2B5EF4-FFF2-40B4-BE49-F238E27FC236}">
                  <a16:creationId xmlns:a16="http://schemas.microsoft.com/office/drawing/2014/main" id="{469063DA-9B4D-4B4F-955F-7D3BB1C4C87B}"/>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436" name="Groupe 198">
              <a:extLst>
                <a:ext uri="{FF2B5EF4-FFF2-40B4-BE49-F238E27FC236}">
                  <a16:creationId xmlns:a16="http://schemas.microsoft.com/office/drawing/2014/main" id="{E9631DBB-D7F9-42A9-A44A-D0C04B82A732}"/>
                </a:ext>
              </a:extLst>
            </p:cNvPr>
            <p:cNvGrpSpPr/>
            <p:nvPr/>
          </p:nvGrpSpPr>
          <p:grpSpPr>
            <a:xfrm>
              <a:off x="1523824" y="2271073"/>
              <a:ext cx="405042" cy="108683"/>
              <a:chOff x="1523824" y="2271073"/>
              <a:chExt cx="405042" cy="108683"/>
            </a:xfrm>
          </p:grpSpPr>
          <p:sp>
            <p:nvSpPr>
              <p:cNvPr id="437" name="Étoile : 5 branches 199">
                <a:extLst>
                  <a:ext uri="{FF2B5EF4-FFF2-40B4-BE49-F238E27FC236}">
                    <a16:creationId xmlns:a16="http://schemas.microsoft.com/office/drawing/2014/main" id="{6FF59B61-4BEF-42BB-9C9B-31E2BB9D7FCB}"/>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38" name="Étoile : 5 branches 200">
                <a:extLst>
                  <a:ext uri="{FF2B5EF4-FFF2-40B4-BE49-F238E27FC236}">
                    <a16:creationId xmlns:a16="http://schemas.microsoft.com/office/drawing/2014/main" id="{F5D325F7-F665-4A7F-8EC1-A168C914CAC3}"/>
                  </a:ext>
                </a:extLst>
              </p:cNvPr>
              <p:cNvSpPr/>
              <p:nvPr/>
            </p:nvSpPr>
            <p:spPr bwMode="auto">
              <a:xfrm>
                <a:off x="1672066"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39" name="Étoile : 5 branches 201">
                <a:extLst>
                  <a:ext uri="{FF2B5EF4-FFF2-40B4-BE49-F238E27FC236}">
                    <a16:creationId xmlns:a16="http://schemas.microsoft.com/office/drawing/2014/main" id="{6D10925C-7A9B-4D72-8C60-1F24681D4F5E}"/>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sp>
        <p:nvSpPr>
          <p:cNvPr id="417" name="Rectangle 416">
            <a:extLst>
              <a:ext uri="{FF2B5EF4-FFF2-40B4-BE49-F238E27FC236}">
                <a16:creationId xmlns:a16="http://schemas.microsoft.com/office/drawing/2014/main" id="{F0BDA076-670A-42F8-8171-ECB96AF16B8F}"/>
              </a:ext>
            </a:extLst>
          </p:cNvPr>
          <p:cNvSpPr/>
          <p:nvPr/>
        </p:nvSpPr>
        <p:spPr bwMode="auto">
          <a:xfrm>
            <a:off x="7086885" y="5671733"/>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900" err="1"/>
              <a:t>Linkedin</a:t>
            </a:r>
            <a:r>
              <a:rPr lang="en-US" sz="900"/>
              <a:t> subscribers: 3,9K</a:t>
            </a:r>
          </a:p>
          <a:p>
            <a:pPr marL="171450" indent="-171450">
              <a:buFont typeface="Arial" panose="020B0604020202020204" pitchFamily="34" charset="0"/>
              <a:buChar char="•"/>
            </a:pPr>
            <a:r>
              <a:rPr lang="en-US" sz="900"/>
              <a:t>Facebook fans: 0</a:t>
            </a:r>
          </a:p>
          <a:p>
            <a:pPr marL="171450" indent="-171450">
              <a:buFont typeface="Arial" panose="020B0604020202020204" pitchFamily="34" charset="0"/>
              <a:buChar char="•"/>
            </a:pPr>
            <a:r>
              <a:rPr lang="en-US" sz="900"/>
              <a:t>Backlinks: 2,3K</a:t>
            </a:r>
          </a:p>
        </p:txBody>
      </p:sp>
      <p:grpSp>
        <p:nvGrpSpPr>
          <p:cNvPr id="418" name="Groupe 250">
            <a:extLst>
              <a:ext uri="{FF2B5EF4-FFF2-40B4-BE49-F238E27FC236}">
                <a16:creationId xmlns:a16="http://schemas.microsoft.com/office/drawing/2014/main" id="{37CEF402-8F6A-4192-854C-BDB952D6F952}"/>
              </a:ext>
            </a:extLst>
          </p:cNvPr>
          <p:cNvGrpSpPr/>
          <p:nvPr/>
        </p:nvGrpSpPr>
        <p:grpSpPr>
          <a:xfrm>
            <a:off x="7861939" y="5685316"/>
            <a:ext cx="577812" cy="161672"/>
            <a:chOff x="1492224" y="2255349"/>
            <a:chExt cx="476417" cy="144657"/>
          </a:xfrm>
        </p:grpSpPr>
        <p:sp>
          <p:nvSpPr>
            <p:cNvPr id="430" name="Rectangle 429">
              <a:extLst>
                <a:ext uri="{FF2B5EF4-FFF2-40B4-BE49-F238E27FC236}">
                  <a16:creationId xmlns:a16="http://schemas.microsoft.com/office/drawing/2014/main" id="{6EFFBAEA-6EC3-4E7C-9B1F-DA708B651B9F}"/>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nvGrpSpPr>
            <p:cNvPr id="431" name="Groupe 252">
              <a:extLst>
                <a:ext uri="{FF2B5EF4-FFF2-40B4-BE49-F238E27FC236}">
                  <a16:creationId xmlns:a16="http://schemas.microsoft.com/office/drawing/2014/main" id="{A4A04D5D-4FE2-4620-9E6B-24492E0715B7}"/>
                </a:ext>
              </a:extLst>
            </p:cNvPr>
            <p:cNvGrpSpPr/>
            <p:nvPr/>
          </p:nvGrpSpPr>
          <p:grpSpPr>
            <a:xfrm>
              <a:off x="1523824" y="2271073"/>
              <a:ext cx="405042" cy="108683"/>
              <a:chOff x="1523824" y="2271073"/>
              <a:chExt cx="405042" cy="108683"/>
            </a:xfrm>
          </p:grpSpPr>
          <p:sp>
            <p:nvSpPr>
              <p:cNvPr id="432" name="Étoile : 5 branches 253">
                <a:extLst>
                  <a:ext uri="{FF2B5EF4-FFF2-40B4-BE49-F238E27FC236}">
                    <a16:creationId xmlns:a16="http://schemas.microsoft.com/office/drawing/2014/main" id="{A3F3F1EC-2054-4525-9897-2410C9632BD9}"/>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33" name="Étoile : 5 branches 254">
                <a:extLst>
                  <a:ext uri="{FF2B5EF4-FFF2-40B4-BE49-F238E27FC236}">
                    <a16:creationId xmlns:a16="http://schemas.microsoft.com/office/drawing/2014/main" id="{42134620-67DB-4E65-8C16-EC8CE713AE1B}"/>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sp>
            <p:nvSpPr>
              <p:cNvPr id="434" name="Étoile : 5 branches 255">
                <a:extLst>
                  <a:ext uri="{FF2B5EF4-FFF2-40B4-BE49-F238E27FC236}">
                    <a16:creationId xmlns:a16="http://schemas.microsoft.com/office/drawing/2014/main" id="{66D63F09-8387-430E-9297-3A299DFB9F4F}"/>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effectLst/>
                </a:endParaRPr>
              </a:p>
            </p:txBody>
          </p:sp>
        </p:grpSp>
      </p:grpSp>
      <p:grpSp>
        <p:nvGrpSpPr>
          <p:cNvPr id="419" name="Groupe 311">
            <a:extLst>
              <a:ext uri="{FF2B5EF4-FFF2-40B4-BE49-F238E27FC236}">
                <a16:creationId xmlns:a16="http://schemas.microsoft.com/office/drawing/2014/main" id="{AD9B6B76-C25C-488A-A935-DBAE77939443}"/>
              </a:ext>
            </a:extLst>
          </p:cNvPr>
          <p:cNvGrpSpPr/>
          <p:nvPr/>
        </p:nvGrpSpPr>
        <p:grpSpPr>
          <a:xfrm>
            <a:off x="5719322" y="5666615"/>
            <a:ext cx="577812" cy="161672"/>
            <a:chOff x="1492224" y="2255349"/>
            <a:chExt cx="476417" cy="144657"/>
          </a:xfrm>
        </p:grpSpPr>
        <p:sp>
          <p:nvSpPr>
            <p:cNvPr id="425" name="Rectangle 424">
              <a:extLst>
                <a:ext uri="{FF2B5EF4-FFF2-40B4-BE49-F238E27FC236}">
                  <a16:creationId xmlns:a16="http://schemas.microsoft.com/office/drawing/2014/main" id="{074626DA-5981-47E0-8611-A156D493A3D4}"/>
                </a:ext>
              </a:extLst>
            </p:cNvPr>
            <p:cNvSpPr/>
            <p:nvPr/>
          </p:nvSpPr>
          <p:spPr bwMode="auto">
            <a:xfrm>
              <a:off x="1492224" y="2255349"/>
              <a:ext cx="476417" cy="144657"/>
            </a:xfrm>
            <a:prstGeom prst="rect">
              <a:avLst/>
            </a:prstGeom>
            <a:solidFill>
              <a:srgbClr val="E2E2E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nvGrpSpPr>
            <p:cNvPr id="426" name="Groupe 313">
              <a:extLst>
                <a:ext uri="{FF2B5EF4-FFF2-40B4-BE49-F238E27FC236}">
                  <a16:creationId xmlns:a16="http://schemas.microsoft.com/office/drawing/2014/main" id="{224C5891-638E-4922-9BF8-CF1EB5AE20B4}"/>
                </a:ext>
              </a:extLst>
            </p:cNvPr>
            <p:cNvGrpSpPr/>
            <p:nvPr/>
          </p:nvGrpSpPr>
          <p:grpSpPr>
            <a:xfrm>
              <a:off x="1523824" y="2271073"/>
              <a:ext cx="405042" cy="108683"/>
              <a:chOff x="1523824" y="2271073"/>
              <a:chExt cx="405042" cy="108683"/>
            </a:xfrm>
          </p:grpSpPr>
          <p:sp>
            <p:nvSpPr>
              <p:cNvPr id="427" name="Étoile : 5 branches 314">
                <a:extLst>
                  <a:ext uri="{FF2B5EF4-FFF2-40B4-BE49-F238E27FC236}">
                    <a16:creationId xmlns:a16="http://schemas.microsoft.com/office/drawing/2014/main" id="{649A86BD-026B-4815-9A8C-60952561AF07}"/>
                  </a:ext>
                </a:extLst>
              </p:cNvPr>
              <p:cNvSpPr/>
              <p:nvPr/>
            </p:nvSpPr>
            <p:spPr bwMode="auto">
              <a:xfrm>
                <a:off x="1523824" y="2271073"/>
                <a:ext cx="108558" cy="108683"/>
              </a:xfrm>
              <a:prstGeom prst="star5">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428" name="Étoile : 5 branches 315">
                <a:extLst>
                  <a:ext uri="{FF2B5EF4-FFF2-40B4-BE49-F238E27FC236}">
                    <a16:creationId xmlns:a16="http://schemas.microsoft.com/office/drawing/2014/main" id="{B29A3AC3-5CC9-4343-94CE-1F9BC3DF0567}"/>
                  </a:ext>
                </a:extLst>
              </p:cNvPr>
              <p:cNvSpPr/>
              <p:nvPr/>
            </p:nvSpPr>
            <p:spPr bwMode="auto">
              <a:xfrm>
                <a:off x="1672066" y="2271073"/>
                <a:ext cx="108558" cy="108683"/>
              </a:xfrm>
              <a:prstGeom prst="star5">
                <a:avLst/>
              </a:prstGeom>
              <a:gradFill>
                <a:gsLst>
                  <a:gs pos="48000">
                    <a:schemeClr val="tx2"/>
                  </a:gs>
                  <a:gs pos="0">
                    <a:schemeClr val="tx2"/>
                  </a:gs>
                  <a:gs pos="51000">
                    <a:schemeClr val="bg1"/>
                  </a:gs>
                  <a:gs pos="100000">
                    <a:schemeClr val="bg1"/>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sp>
            <p:nvSpPr>
              <p:cNvPr id="429" name="Étoile : 5 branches 316">
                <a:extLst>
                  <a:ext uri="{FF2B5EF4-FFF2-40B4-BE49-F238E27FC236}">
                    <a16:creationId xmlns:a16="http://schemas.microsoft.com/office/drawing/2014/main" id="{580AD14F-31C4-4B7A-AED4-826CA41F5A67}"/>
                  </a:ext>
                </a:extLst>
              </p:cNvPr>
              <p:cNvSpPr/>
              <p:nvPr/>
            </p:nvSpPr>
            <p:spPr bwMode="auto">
              <a:xfrm>
                <a:off x="1820308" y="2271073"/>
                <a:ext cx="108558" cy="108683"/>
              </a:xfrm>
              <a:prstGeom prst="star5">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1" u="none" strike="noStrike" cap="none" normalizeH="0" baseline="0">
                  <a:ln>
                    <a:noFill/>
                  </a:ln>
                  <a:solidFill>
                    <a:schemeClr val="tx1">
                      <a:lumMod val="60000"/>
                      <a:lumOff val="40000"/>
                    </a:schemeClr>
                  </a:solidFill>
                  <a:effectLst/>
                </a:endParaRPr>
              </a:p>
            </p:txBody>
          </p:sp>
        </p:grpSp>
      </p:grpSp>
      <p:sp>
        <p:nvSpPr>
          <p:cNvPr id="420" name="Rectangle 419">
            <a:extLst>
              <a:ext uri="{FF2B5EF4-FFF2-40B4-BE49-F238E27FC236}">
                <a16:creationId xmlns:a16="http://schemas.microsoft.com/office/drawing/2014/main" id="{80A57586-3234-4F17-A493-DDFD2A4F0E6E}"/>
              </a:ext>
            </a:extLst>
          </p:cNvPr>
          <p:cNvSpPr/>
          <p:nvPr/>
        </p:nvSpPr>
        <p:spPr bwMode="auto">
          <a:xfrm>
            <a:off x="5057004" y="5671733"/>
            <a:ext cx="1945116" cy="6088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solidFill>
                  <a:schemeClr val="tx1">
                    <a:lumMod val="60000"/>
                    <a:lumOff val="40000"/>
                  </a:schemeClr>
                </a:solidFill>
              </a:rPr>
              <a:t>Estimation based on Google trends analysis</a:t>
            </a:r>
          </a:p>
        </p:txBody>
      </p:sp>
      <p:sp>
        <p:nvSpPr>
          <p:cNvPr id="421" name="Rectangle 420">
            <a:extLst>
              <a:ext uri="{FF2B5EF4-FFF2-40B4-BE49-F238E27FC236}">
                <a16:creationId xmlns:a16="http://schemas.microsoft.com/office/drawing/2014/main" id="{7993A4D6-53E9-4904-B1CC-A78497812175}"/>
              </a:ext>
            </a:extLst>
          </p:cNvPr>
          <p:cNvSpPr/>
          <p:nvPr/>
        </p:nvSpPr>
        <p:spPr bwMode="auto">
          <a:xfrm>
            <a:off x="177056" y="5663405"/>
            <a:ext cx="620221" cy="60889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indent="-171450" defTabSz="914400" eaLnBrk="1" latinLnBrk="0" hangingPunct="1">
              <a:lnSpc>
                <a:spcPct val="100000"/>
              </a:lnSpc>
              <a:buClrTx/>
              <a:buSzTx/>
              <a:buFont typeface="Arial" panose="020B0604020202020204" pitchFamily="34" charset="0"/>
              <a:buChar char="•"/>
              <a:tabLst/>
            </a:pPr>
            <a:endParaRPr lang="en-US" sz="900">
              <a:solidFill>
                <a:schemeClr val="bg1">
                  <a:lumMod val="65000"/>
                </a:schemeClr>
              </a:solidFill>
            </a:endParaRPr>
          </a:p>
        </p:txBody>
      </p:sp>
      <p:cxnSp>
        <p:nvCxnSpPr>
          <p:cNvPr id="423" name="Straight Connector 422">
            <a:extLst>
              <a:ext uri="{FF2B5EF4-FFF2-40B4-BE49-F238E27FC236}">
                <a16:creationId xmlns:a16="http://schemas.microsoft.com/office/drawing/2014/main" id="{523D9FAA-A3C6-4E86-A914-608CD7D42C8C}"/>
              </a:ext>
            </a:extLst>
          </p:cNvPr>
          <p:cNvCxnSpPr>
            <a:cxnSpLocks/>
          </p:cNvCxnSpPr>
          <p:nvPr/>
        </p:nvCxnSpPr>
        <p:spPr bwMode="auto">
          <a:xfrm>
            <a:off x="866371" y="5671733"/>
            <a:ext cx="0" cy="594646"/>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424" name="Isosceles Triangle 423">
            <a:extLst>
              <a:ext uri="{FF2B5EF4-FFF2-40B4-BE49-F238E27FC236}">
                <a16:creationId xmlns:a16="http://schemas.microsoft.com/office/drawing/2014/main" id="{7DA5DC6A-7610-4B45-8E66-803ED0B0689F}"/>
              </a:ext>
            </a:extLst>
          </p:cNvPr>
          <p:cNvSpPr/>
          <p:nvPr/>
        </p:nvSpPr>
        <p:spPr bwMode="auto">
          <a:xfrm rot="5400000">
            <a:off x="776085" y="5925199"/>
            <a:ext cx="187610" cy="65726"/>
          </a:xfrm>
          <a:prstGeom prst="triangle">
            <a:avLst/>
          </a:prstGeom>
          <a:solidFill>
            <a:srgbClr val="009DB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9DB0"/>
              </a:solidFill>
              <a:effectLst/>
            </a:endParaRPr>
          </a:p>
        </p:txBody>
      </p:sp>
      <p:pic>
        <p:nvPicPr>
          <p:cNvPr id="19463" name="Picture 19462" descr="A picture containing knife&#10;&#10;Description automatically generated">
            <a:extLst>
              <a:ext uri="{FF2B5EF4-FFF2-40B4-BE49-F238E27FC236}">
                <a16:creationId xmlns:a16="http://schemas.microsoft.com/office/drawing/2014/main" id="{4A88AE14-F11D-493D-BAE7-403B0AF373F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576" r="16609" b="22074"/>
          <a:stretch/>
        </p:blipFill>
        <p:spPr>
          <a:xfrm>
            <a:off x="199972" y="5850804"/>
            <a:ext cx="585495" cy="250750"/>
          </a:xfrm>
          <a:prstGeom prst="rect">
            <a:avLst/>
          </a:prstGeom>
        </p:spPr>
      </p:pic>
      <p:pic>
        <p:nvPicPr>
          <p:cNvPr id="5122" name="Picture 2" descr="Good Founders | Astoria">
            <a:extLst>
              <a:ext uri="{FF2B5EF4-FFF2-40B4-BE49-F238E27FC236}">
                <a16:creationId xmlns:a16="http://schemas.microsoft.com/office/drawing/2014/main" id="{A4D79E2E-1ACE-4734-BB7E-C1CFCCB06CA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264" y="5119930"/>
            <a:ext cx="621875" cy="41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15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628A6E3-13D9-4EEB-9B9A-2679800D797B}"/>
              </a:ext>
            </a:extLst>
          </p:cNvPr>
          <p:cNvSpPr>
            <a:spLocks noGrp="1"/>
          </p:cNvSpPr>
          <p:nvPr>
            <p:ph type="ctrTitle"/>
          </p:nvPr>
        </p:nvSpPr>
        <p:spPr/>
        <p:txBody>
          <a:bodyPr/>
          <a:lstStyle/>
          <a:p>
            <a:r>
              <a:rPr lang="en-US" sz="1300">
                <a:latin typeface="+mn-lt"/>
              </a:rPr>
              <a:t>As searches</a:t>
            </a:r>
            <a:r>
              <a:rPr lang="en-US" sz="1300">
                <a:solidFill>
                  <a:srgbClr val="009DB0"/>
                </a:solidFill>
                <a:latin typeface="+mn-lt"/>
              </a:rPr>
              <a:t> </a:t>
            </a:r>
            <a:r>
              <a:rPr lang="en-US" sz="1300">
                <a:latin typeface="+mn-lt"/>
              </a:rPr>
              <a:t>for</a:t>
            </a:r>
            <a:r>
              <a:rPr lang="en-US" sz="1300">
                <a:solidFill>
                  <a:srgbClr val="009DB0"/>
                </a:solidFill>
                <a:latin typeface="+mn-lt"/>
              </a:rPr>
              <a:t> investment products </a:t>
            </a:r>
            <a:r>
              <a:rPr lang="en-US" sz="1300">
                <a:latin typeface="+mn-lt"/>
              </a:rPr>
              <a:t>account</a:t>
            </a:r>
            <a:r>
              <a:rPr lang="en-US" sz="1300">
                <a:solidFill>
                  <a:srgbClr val="009DB0"/>
                </a:solidFill>
                <a:latin typeface="+mn-lt"/>
              </a:rPr>
              <a:t> </a:t>
            </a:r>
            <a:r>
              <a:rPr lang="en-US" sz="1300">
                <a:latin typeface="+mn-lt"/>
              </a:rPr>
              <a:t>for</a:t>
            </a:r>
            <a:r>
              <a:rPr lang="en-US" sz="1300">
                <a:solidFill>
                  <a:srgbClr val="009DB0"/>
                </a:solidFill>
                <a:latin typeface="+mn-lt"/>
              </a:rPr>
              <a:t> most </a:t>
            </a:r>
            <a:r>
              <a:rPr lang="en-US" sz="1300">
                <a:latin typeface="+mn-lt"/>
              </a:rPr>
              <a:t>of</a:t>
            </a:r>
            <a:r>
              <a:rPr lang="en-US" sz="1300">
                <a:solidFill>
                  <a:srgbClr val="009DB0"/>
                </a:solidFill>
                <a:latin typeface="+mn-lt"/>
              </a:rPr>
              <a:t> </a:t>
            </a:r>
            <a:r>
              <a:rPr lang="en-US" sz="1300">
                <a:latin typeface="+mn-lt"/>
              </a:rPr>
              <a:t>all</a:t>
            </a:r>
            <a:r>
              <a:rPr lang="en-US" sz="1300">
                <a:solidFill>
                  <a:srgbClr val="009DB0"/>
                </a:solidFill>
                <a:latin typeface="+mn-lt"/>
              </a:rPr>
              <a:t> queries in CG’s semantic universe, </a:t>
            </a:r>
            <a:r>
              <a:rPr lang="en-US" sz="1300">
                <a:latin typeface="+mn-lt"/>
              </a:rPr>
              <a:t>compared to business and company names keywords…</a:t>
            </a:r>
          </a:p>
        </p:txBody>
      </p:sp>
      <p:sp>
        <p:nvSpPr>
          <p:cNvPr id="2" name="Espace réservé du texte 2">
            <a:extLst>
              <a:ext uri="{FF2B5EF4-FFF2-40B4-BE49-F238E27FC236}">
                <a16:creationId xmlns:a16="http://schemas.microsoft.com/office/drawing/2014/main" id="{B21879E7-109A-411B-A43B-D36464611DB8}"/>
              </a:ext>
            </a:extLst>
          </p:cNvPr>
          <p:cNvSpPr txBox="1">
            <a:spLocks/>
          </p:cNvSpPr>
          <p:nvPr/>
        </p:nvSpPr>
        <p:spPr>
          <a:xfrm>
            <a:off x="0" y="6577200"/>
            <a:ext cx="1904999"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Google trends search France between 2015-20</a:t>
            </a:r>
            <a:endParaRPr lang="en-US" sz="600"/>
          </a:p>
        </p:txBody>
      </p:sp>
      <p:cxnSp>
        <p:nvCxnSpPr>
          <p:cNvPr id="4" name="Straight Connector 5">
            <a:extLst>
              <a:ext uri="{FF2B5EF4-FFF2-40B4-BE49-F238E27FC236}">
                <a16:creationId xmlns:a16="http://schemas.microsoft.com/office/drawing/2014/main" id="{4570B984-9DE8-4D7F-A3FA-19B292D94F51}"/>
              </a:ext>
            </a:extLst>
          </p:cNvPr>
          <p:cNvCxnSpPr>
            <a:cxnSpLocks/>
          </p:cNvCxnSpPr>
          <p:nvPr/>
        </p:nvCxnSpPr>
        <p:spPr bwMode="auto">
          <a:xfrm>
            <a:off x="208593" y="941351"/>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E22CE2B1-A9C2-471F-9CDE-2B5674C825EF}"/>
              </a:ext>
            </a:extLst>
          </p:cNvPr>
          <p:cNvSpPr txBox="1"/>
          <p:nvPr/>
        </p:nvSpPr>
        <p:spPr>
          <a:xfrm>
            <a:off x="1394969" y="808189"/>
            <a:ext cx="6555637" cy="261610"/>
          </a:xfrm>
          <a:prstGeom prst="rect">
            <a:avLst/>
          </a:prstGeom>
          <a:solidFill>
            <a:schemeClr val="bg1"/>
          </a:solidFill>
        </p:spPr>
        <p:txBody>
          <a:bodyPr wrap="square" rtlCol="0" anchor="ctr" anchorCtr="0">
            <a:spAutoFit/>
          </a:bodyPr>
          <a:lstStyle/>
          <a:p>
            <a:pPr algn="ctr"/>
            <a:r>
              <a:rPr lang="en-US" sz="1100" b="1">
                <a:solidFill>
                  <a:srgbClr val="009DB0"/>
                </a:solidFill>
              </a:rPr>
              <a:t>Google trends of CG-related keywords in France, 2015-2020, index base 100</a:t>
            </a:r>
          </a:p>
        </p:txBody>
      </p:sp>
      <p:sp>
        <p:nvSpPr>
          <p:cNvPr id="16" name="Rectangle 15">
            <a:extLst>
              <a:ext uri="{FF2B5EF4-FFF2-40B4-BE49-F238E27FC236}">
                <a16:creationId xmlns:a16="http://schemas.microsoft.com/office/drawing/2014/main" id="{888DBEF5-217D-45FC-AA33-17FBAB449D92}"/>
              </a:ext>
            </a:extLst>
          </p:cNvPr>
          <p:cNvSpPr/>
          <p:nvPr/>
        </p:nvSpPr>
        <p:spPr bwMode="auto">
          <a:xfrm>
            <a:off x="109470" y="5383333"/>
            <a:ext cx="1020326" cy="92178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7" name="Rectangle 16">
            <a:extLst>
              <a:ext uri="{FF2B5EF4-FFF2-40B4-BE49-F238E27FC236}">
                <a16:creationId xmlns:a16="http://schemas.microsoft.com/office/drawing/2014/main" id="{CA78AAC1-5D91-44F1-8865-6BD7C5E82264}"/>
              </a:ext>
            </a:extLst>
          </p:cNvPr>
          <p:cNvSpPr/>
          <p:nvPr/>
        </p:nvSpPr>
        <p:spPr bwMode="auto">
          <a:xfrm>
            <a:off x="1219003" y="5376688"/>
            <a:ext cx="8486398" cy="93038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900" b="1">
                <a:solidFill>
                  <a:srgbClr val="009DB0"/>
                </a:solidFill>
                <a:latin typeface="+mj-lt"/>
              </a:rPr>
              <a:t>Query</a:t>
            </a:r>
            <a:r>
              <a:rPr lang="en-US" sz="900">
                <a:latin typeface="+mj-lt"/>
                <a:ea typeface="DengXian" panose="02010600030101010101" pitchFamily="2" charset="-122"/>
              </a:rPr>
              <a:t> </a:t>
            </a:r>
            <a:r>
              <a:rPr lang="en-US" sz="900" b="1">
                <a:solidFill>
                  <a:srgbClr val="009DB0"/>
                </a:solidFill>
                <a:latin typeface="+mj-lt"/>
              </a:rPr>
              <a:t>volume</a:t>
            </a:r>
            <a:r>
              <a:rPr lang="en-US" sz="900">
                <a:latin typeface="+mj-lt"/>
                <a:ea typeface="DengXian" panose="02010600030101010101" pitchFamily="2" charset="-122"/>
              </a:rPr>
              <a:t> for the three semantic sub-universes has remained stable over the last five years with </a:t>
            </a:r>
            <a:r>
              <a:rPr lang="en-US" sz="900" b="1">
                <a:solidFill>
                  <a:srgbClr val="009DB0"/>
                </a:solidFill>
                <a:latin typeface="+mj-lt"/>
              </a:rPr>
              <a:t>1. Product, 2. Business</a:t>
            </a:r>
            <a:r>
              <a:rPr lang="en-US" sz="900">
                <a:latin typeface="+mj-lt"/>
                <a:ea typeface="DengXian" panose="02010600030101010101" pitchFamily="2" charset="-122"/>
              </a:rPr>
              <a:t> and </a:t>
            </a:r>
            <a:r>
              <a:rPr lang="en-US" sz="900" b="1">
                <a:solidFill>
                  <a:srgbClr val="009DB0"/>
                </a:solidFill>
                <a:latin typeface="+mj-lt"/>
              </a:rPr>
              <a:t>3.</a:t>
            </a:r>
            <a:r>
              <a:rPr lang="en-US" sz="900">
                <a:latin typeface="+mj-lt"/>
                <a:ea typeface="DengXian" panose="02010600030101010101" pitchFamily="2" charset="-122"/>
              </a:rPr>
              <a:t> </a:t>
            </a:r>
            <a:r>
              <a:rPr lang="en-US" sz="900" b="1">
                <a:solidFill>
                  <a:srgbClr val="009DB0"/>
                </a:solidFill>
                <a:latin typeface="+mj-lt"/>
              </a:rPr>
              <a:t>Company</a:t>
            </a:r>
          </a:p>
          <a:p>
            <a:pPr marL="590550" lvl="1" indent="-228600">
              <a:buClr>
                <a:schemeClr val="tx1"/>
              </a:buClr>
              <a:buFont typeface="+mj-lt"/>
              <a:buAutoNum type="arabicPeriod"/>
            </a:pPr>
            <a:r>
              <a:rPr lang="en-US" sz="900">
                <a:latin typeface="+mj-lt"/>
                <a:ea typeface="DengXian" panose="02010600030101010101" pitchFamily="2" charset="-122"/>
              </a:rPr>
              <a:t>All of </a:t>
            </a:r>
            <a:r>
              <a:rPr lang="en-US" sz="900" b="1">
                <a:solidFill>
                  <a:srgbClr val="009DB0"/>
                </a:solidFill>
                <a:latin typeface="+mj-lt"/>
              </a:rPr>
              <a:t>CG’s</a:t>
            </a:r>
            <a:r>
              <a:rPr lang="en-US" sz="900">
                <a:latin typeface="+mj-lt"/>
                <a:ea typeface="DengXian" panose="02010600030101010101" pitchFamily="2" charset="-122"/>
              </a:rPr>
              <a:t> </a:t>
            </a:r>
            <a:r>
              <a:rPr lang="en-US" sz="900" b="1">
                <a:solidFill>
                  <a:srgbClr val="009DB0"/>
                </a:solidFill>
                <a:latin typeface="+mj-lt"/>
              </a:rPr>
              <a:t>brand</a:t>
            </a:r>
            <a:r>
              <a:rPr lang="en-US" sz="900">
                <a:latin typeface="+mj-lt"/>
                <a:ea typeface="DengXian" panose="02010600030101010101" pitchFamily="2" charset="-122"/>
              </a:rPr>
              <a:t> </a:t>
            </a:r>
            <a:r>
              <a:rPr lang="en-US" sz="900" b="1">
                <a:solidFill>
                  <a:srgbClr val="009DB0"/>
                </a:solidFill>
                <a:latin typeface="+mj-lt"/>
              </a:rPr>
              <a:t>websites</a:t>
            </a:r>
            <a:r>
              <a:rPr lang="en-US" sz="900">
                <a:latin typeface="+mj-lt"/>
                <a:ea typeface="DengXian" panose="02010600030101010101" pitchFamily="2" charset="-122"/>
              </a:rPr>
              <a:t> have a </a:t>
            </a:r>
            <a:r>
              <a:rPr lang="en-US" sz="900" b="1">
                <a:solidFill>
                  <a:srgbClr val="009DB0"/>
                </a:solidFill>
                <a:latin typeface="+mj-lt"/>
              </a:rPr>
              <a:t>volume</a:t>
            </a:r>
            <a:r>
              <a:rPr lang="en-US" sz="900">
                <a:latin typeface="+mj-lt"/>
                <a:ea typeface="DengXian" panose="02010600030101010101" pitchFamily="2" charset="-122"/>
              </a:rPr>
              <a:t> of </a:t>
            </a:r>
            <a:r>
              <a:rPr lang="en-US" sz="900" b="1">
                <a:solidFill>
                  <a:srgbClr val="009DB0"/>
                </a:solidFill>
                <a:latin typeface="+mj-lt"/>
              </a:rPr>
              <a:t>requests</a:t>
            </a:r>
            <a:r>
              <a:rPr lang="en-US" sz="900">
                <a:latin typeface="+mj-lt"/>
                <a:ea typeface="DengXian" panose="02010600030101010101" pitchFamily="2" charset="-122"/>
              </a:rPr>
              <a:t> </a:t>
            </a:r>
            <a:r>
              <a:rPr lang="en-US" sz="900" b="1">
                <a:solidFill>
                  <a:srgbClr val="009DB0"/>
                </a:solidFill>
                <a:latin typeface="+mj-lt"/>
              </a:rPr>
              <a:t>similar</a:t>
            </a:r>
            <a:r>
              <a:rPr lang="en-US" sz="900">
                <a:latin typeface="+mj-lt"/>
                <a:ea typeface="DengXian" panose="02010600030101010101" pitchFamily="2" charset="-122"/>
              </a:rPr>
              <a:t> to its </a:t>
            </a:r>
            <a:r>
              <a:rPr lang="en-US" sz="900" b="1">
                <a:solidFill>
                  <a:srgbClr val="009DB0"/>
                </a:solidFill>
                <a:latin typeface="+mj-lt"/>
              </a:rPr>
              <a:t>competitors</a:t>
            </a:r>
          </a:p>
          <a:p>
            <a:pPr marL="590550" lvl="1" indent="-228600">
              <a:buClr>
                <a:schemeClr val="tx1"/>
              </a:buClr>
              <a:buFont typeface="+mj-lt"/>
              <a:buAutoNum type="arabicPeriod"/>
            </a:pPr>
            <a:r>
              <a:rPr lang="en-US" sz="900">
                <a:latin typeface="+mj-lt"/>
              </a:rPr>
              <a:t>CG</a:t>
            </a:r>
            <a:r>
              <a:rPr kumimoji="0" lang="en-US" sz="900" i="0" u="none" strike="noStrike" cap="none" normalizeH="0" baseline="0">
                <a:ln>
                  <a:noFill/>
                </a:ln>
                <a:effectLst/>
                <a:latin typeface="+mj-lt"/>
                <a:ea typeface="DengXian" panose="02010600030101010101" pitchFamily="2" charset="-122"/>
              </a:rPr>
              <a:t> could focus its </a:t>
            </a:r>
            <a:r>
              <a:rPr lang="en-US" sz="900" b="1">
                <a:solidFill>
                  <a:srgbClr val="009DB0"/>
                </a:solidFill>
                <a:latin typeface="+mj-lt"/>
              </a:rPr>
              <a:t>SEO</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latin typeface="+mj-lt"/>
              </a:rPr>
              <a:t>strategy</a:t>
            </a:r>
            <a:r>
              <a:rPr kumimoji="0" lang="en-US" sz="900" i="0" u="none" strike="noStrike" cap="none" normalizeH="0" baseline="0">
                <a:ln>
                  <a:noFill/>
                </a:ln>
                <a:effectLst/>
                <a:latin typeface="+mj-lt"/>
                <a:ea typeface="DengXian" panose="02010600030101010101" pitchFamily="2" charset="-122"/>
              </a:rPr>
              <a:t> on the semantic universe </a:t>
            </a:r>
            <a:r>
              <a:rPr lang="en-US" sz="900" b="1">
                <a:solidFill>
                  <a:srgbClr val="009DB0"/>
                </a:solidFill>
                <a:latin typeface="+mj-lt"/>
              </a:rPr>
              <a:t>Product</a:t>
            </a:r>
            <a:r>
              <a:rPr kumimoji="0" lang="en-US" sz="900" i="0" u="none" strike="noStrike" cap="none" normalizeH="0" baseline="0">
                <a:ln>
                  <a:noFill/>
                </a:ln>
                <a:effectLst/>
                <a:latin typeface="+mj-lt"/>
                <a:ea typeface="DengXian" panose="02010600030101010101" pitchFamily="2" charset="-122"/>
              </a:rPr>
              <a:t> in order to make all of its website easily accessible through organic path to potentially </a:t>
            </a:r>
            <a:r>
              <a:rPr lang="en-US" sz="900" b="1">
                <a:solidFill>
                  <a:srgbClr val="009DB0"/>
                </a:solidFill>
                <a:latin typeface="+mj-lt"/>
              </a:rPr>
              <a:t>qualified</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latin typeface="+mj-lt"/>
              </a:rPr>
              <a:t>leads</a:t>
            </a:r>
          </a:p>
        </p:txBody>
      </p:sp>
      <p:sp>
        <p:nvSpPr>
          <p:cNvPr id="18" name="Triangle isocèle 30">
            <a:extLst>
              <a:ext uri="{FF2B5EF4-FFF2-40B4-BE49-F238E27FC236}">
                <a16:creationId xmlns:a16="http://schemas.microsoft.com/office/drawing/2014/main" id="{8AB79590-659C-4C57-A9FF-3A1A7CAADB06}"/>
              </a:ext>
            </a:extLst>
          </p:cNvPr>
          <p:cNvSpPr/>
          <p:nvPr/>
        </p:nvSpPr>
        <p:spPr bwMode="auto">
          <a:xfrm rot="5400000">
            <a:off x="-255998" y="5738877"/>
            <a:ext cx="930384"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graphicFrame>
        <p:nvGraphicFramePr>
          <p:cNvPr id="40" name="Chart 39">
            <a:extLst>
              <a:ext uri="{FF2B5EF4-FFF2-40B4-BE49-F238E27FC236}">
                <a16:creationId xmlns:a16="http://schemas.microsoft.com/office/drawing/2014/main" id="{484DEE62-735A-4E00-9F69-C887B3FEDB21}"/>
              </a:ext>
            </a:extLst>
          </p:cNvPr>
          <p:cNvGraphicFramePr/>
          <p:nvPr>
            <p:extLst>
              <p:ext uri="{D42A27DB-BD31-4B8C-83A1-F6EECF244321}">
                <p14:modId xmlns:p14="http://schemas.microsoft.com/office/powerpoint/2010/main" val="3289941940"/>
              </p:ext>
            </p:extLst>
          </p:nvPr>
        </p:nvGraphicFramePr>
        <p:xfrm>
          <a:off x="453581" y="1225687"/>
          <a:ext cx="8522588" cy="3914199"/>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e 6">
            <a:extLst>
              <a:ext uri="{FF2B5EF4-FFF2-40B4-BE49-F238E27FC236}">
                <a16:creationId xmlns:a16="http://schemas.microsoft.com/office/drawing/2014/main" id="{C032DB5D-759B-4CC1-B12D-1C9D29C91CE3}"/>
              </a:ext>
            </a:extLst>
          </p:cNvPr>
          <p:cNvGrpSpPr/>
          <p:nvPr/>
        </p:nvGrpSpPr>
        <p:grpSpPr>
          <a:xfrm>
            <a:off x="453581" y="4908550"/>
            <a:ext cx="4563946" cy="138589"/>
            <a:chOff x="691706" y="4908550"/>
            <a:chExt cx="4563946" cy="138589"/>
          </a:xfrm>
        </p:grpSpPr>
        <p:sp>
          <p:nvSpPr>
            <p:cNvPr id="6" name="Rectangle 5">
              <a:extLst>
                <a:ext uri="{FF2B5EF4-FFF2-40B4-BE49-F238E27FC236}">
                  <a16:creationId xmlns:a16="http://schemas.microsoft.com/office/drawing/2014/main" id="{1611B5B9-B8E8-4A22-9F05-25DB984D2D18}"/>
                </a:ext>
              </a:extLst>
            </p:cNvPr>
            <p:cNvSpPr/>
            <p:nvPr/>
          </p:nvSpPr>
          <p:spPr>
            <a:xfrm>
              <a:off x="691706" y="4908550"/>
              <a:ext cx="527297" cy="138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C393EC-597D-438E-A564-B4D057708F1F}"/>
                </a:ext>
              </a:extLst>
            </p:cNvPr>
            <p:cNvSpPr/>
            <p:nvPr/>
          </p:nvSpPr>
          <p:spPr>
            <a:xfrm>
              <a:off x="1689610" y="4908550"/>
              <a:ext cx="527297" cy="138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A6750-C04A-4ECF-9CEA-7E7BF6A03E42}"/>
                </a:ext>
              </a:extLst>
            </p:cNvPr>
            <p:cNvSpPr/>
            <p:nvPr/>
          </p:nvSpPr>
          <p:spPr>
            <a:xfrm>
              <a:off x="2696209" y="4908550"/>
              <a:ext cx="527297" cy="138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2BEFDC2-3764-4305-80C2-392277087273}"/>
                </a:ext>
              </a:extLst>
            </p:cNvPr>
            <p:cNvSpPr/>
            <p:nvPr/>
          </p:nvSpPr>
          <p:spPr>
            <a:xfrm>
              <a:off x="3706149" y="4908550"/>
              <a:ext cx="527297" cy="138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1F861C-11E1-4470-8F81-6D52F8467F28}"/>
                </a:ext>
              </a:extLst>
            </p:cNvPr>
            <p:cNvSpPr/>
            <p:nvPr/>
          </p:nvSpPr>
          <p:spPr>
            <a:xfrm>
              <a:off x="4728355" y="4908550"/>
              <a:ext cx="527297" cy="138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0EE6A021-DFBC-4CB1-ABC3-055E63D5FF10}"/>
              </a:ext>
            </a:extLst>
          </p:cNvPr>
          <p:cNvSpPr/>
          <p:nvPr/>
        </p:nvSpPr>
        <p:spPr>
          <a:xfrm>
            <a:off x="5546303" y="4873601"/>
            <a:ext cx="595301" cy="21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595959"/>
                </a:solidFill>
              </a:rPr>
              <a:t>2020</a:t>
            </a:r>
          </a:p>
        </p:txBody>
      </p:sp>
      <p:sp>
        <p:nvSpPr>
          <p:cNvPr id="54" name="Speech Bubble: Rectangle 53">
            <a:extLst>
              <a:ext uri="{FF2B5EF4-FFF2-40B4-BE49-F238E27FC236}">
                <a16:creationId xmlns:a16="http://schemas.microsoft.com/office/drawing/2014/main" id="{34E4D97B-5B26-4F57-AC9A-D07CA26F52AB}"/>
              </a:ext>
            </a:extLst>
          </p:cNvPr>
          <p:cNvSpPr/>
          <p:nvPr/>
        </p:nvSpPr>
        <p:spPr>
          <a:xfrm>
            <a:off x="3468024" y="1584251"/>
            <a:ext cx="1705823" cy="946298"/>
          </a:xfrm>
          <a:prstGeom prst="wedgeRectCallout">
            <a:avLst>
              <a:gd name="adj1" fmla="val 56129"/>
              <a:gd name="adj2" fmla="val -40823"/>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The results reflect the proportion of searches for a given keyword and not the volume of queries</a:t>
            </a:r>
          </a:p>
        </p:txBody>
      </p:sp>
      <p:grpSp>
        <p:nvGrpSpPr>
          <p:cNvPr id="11" name="Group 10">
            <a:extLst>
              <a:ext uri="{FF2B5EF4-FFF2-40B4-BE49-F238E27FC236}">
                <a16:creationId xmlns:a16="http://schemas.microsoft.com/office/drawing/2014/main" id="{594121E6-D769-4DDB-909E-557296390C16}"/>
              </a:ext>
            </a:extLst>
          </p:cNvPr>
          <p:cNvGrpSpPr/>
          <p:nvPr/>
        </p:nvGrpSpPr>
        <p:grpSpPr>
          <a:xfrm>
            <a:off x="6109704" y="1360967"/>
            <a:ext cx="3395241" cy="3512634"/>
            <a:chOff x="10598888" y="1360967"/>
            <a:chExt cx="3395241" cy="3512634"/>
          </a:xfrm>
        </p:grpSpPr>
        <p:sp>
          <p:nvSpPr>
            <p:cNvPr id="3" name="Rectangle 2">
              <a:extLst>
                <a:ext uri="{FF2B5EF4-FFF2-40B4-BE49-F238E27FC236}">
                  <a16:creationId xmlns:a16="http://schemas.microsoft.com/office/drawing/2014/main" id="{9C6E9A2E-04D5-4EC5-A71C-85909181054A}"/>
                </a:ext>
              </a:extLst>
            </p:cNvPr>
            <p:cNvSpPr/>
            <p:nvPr/>
          </p:nvSpPr>
          <p:spPr>
            <a:xfrm>
              <a:off x="10598888" y="1360967"/>
              <a:ext cx="3395241" cy="3512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b="1">
                  <a:solidFill>
                    <a:srgbClr val="00B050"/>
                  </a:solidFill>
                </a:rPr>
                <a:t>Keywords related to CG’s products</a:t>
              </a:r>
            </a:p>
            <a:p>
              <a:r>
                <a:rPr lang="en-US" b="1">
                  <a:solidFill>
                    <a:srgbClr val="00B050"/>
                  </a:solidFill>
                </a:rPr>
                <a:t>	</a:t>
              </a:r>
              <a:r>
                <a:rPr lang="en-US">
                  <a:solidFill>
                    <a:schemeClr val="tx1"/>
                  </a:solidFill>
                </a:rPr>
                <a:t>PEA</a:t>
              </a:r>
            </a:p>
            <a:p>
              <a:r>
                <a:rPr lang="en-US">
                  <a:solidFill>
                    <a:schemeClr val="tx1"/>
                  </a:solidFill>
                </a:rPr>
                <a:t>	SCPI</a:t>
              </a:r>
            </a:p>
            <a:p>
              <a:r>
                <a:rPr lang="en-US">
                  <a:solidFill>
                    <a:schemeClr val="tx1"/>
                  </a:solidFill>
                </a:rPr>
                <a:t>	ETF</a:t>
              </a:r>
            </a:p>
            <a:p>
              <a:r>
                <a:rPr lang="en-US">
                  <a:solidFill>
                    <a:schemeClr val="tx1"/>
                  </a:solidFill>
                </a:rPr>
                <a:t>	</a:t>
              </a:r>
              <a:r>
                <a:rPr lang="en-US" err="1">
                  <a:solidFill>
                    <a:schemeClr val="tx1"/>
                  </a:solidFill>
                </a:rPr>
                <a:t>Produit</a:t>
              </a:r>
              <a:r>
                <a:rPr lang="en-US">
                  <a:solidFill>
                    <a:schemeClr val="tx1"/>
                  </a:solidFill>
                </a:rPr>
                <a:t> </a:t>
              </a:r>
              <a:r>
                <a:rPr lang="en-US" err="1">
                  <a:solidFill>
                    <a:schemeClr val="tx1"/>
                  </a:solidFill>
                </a:rPr>
                <a:t>structuré</a:t>
              </a:r>
              <a:endParaRPr lang="en-US">
                <a:solidFill>
                  <a:schemeClr val="tx1"/>
                </a:solidFill>
              </a:endParaRPr>
            </a:p>
            <a:p>
              <a:endParaRPr lang="en-US" b="1">
                <a:solidFill>
                  <a:srgbClr val="00B050"/>
                </a:solidFill>
              </a:endParaRPr>
            </a:p>
            <a:p>
              <a:endParaRPr lang="en-US" b="1">
                <a:solidFill>
                  <a:srgbClr val="00B050"/>
                </a:solidFill>
              </a:endParaRPr>
            </a:p>
            <a:p>
              <a:r>
                <a:rPr lang="en-US" b="1">
                  <a:solidFill>
                    <a:schemeClr val="accent6">
                      <a:lumMod val="75000"/>
                    </a:schemeClr>
                  </a:solidFill>
                </a:rPr>
                <a:t>Keywords related to CG’s business </a:t>
              </a:r>
              <a:r>
                <a:rPr lang="en-US" b="1">
                  <a:solidFill>
                    <a:srgbClr val="00B050"/>
                  </a:solidFill>
                </a:rPr>
                <a:t>	</a:t>
              </a:r>
              <a:r>
                <a:rPr lang="en-US">
                  <a:solidFill>
                    <a:schemeClr val="tx1"/>
                  </a:solidFill>
                </a:rPr>
                <a:t>Gestion de </a:t>
              </a:r>
              <a:r>
                <a:rPr lang="en-US" err="1">
                  <a:solidFill>
                    <a:schemeClr val="tx1"/>
                  </a:solidFill>
                </a:rPr>
                <a:t>patrimoine</a:t>
              </a:r>
              <a:endParaRPr lang="en-US">
                <a:solidFill>
                  <a:schemeClr val="tx1"/>
                </a:solidFill>
              </a:endParaRPr>
            </a:p>
            <a:p>
              <a:r>
                <a:rPr lang="en-US">
                  <a:solidFill>
                    <a:schemeClr val="tx1"/>
                  </a:solidFill>
                </a:rPr>
                <a:t>	</a:t>
              </a:r>
              <a:r>
                <a:rPr lang="en-US" err="1">
                  <a:solidFill>
                    <a:schemeClr val="tx1"/>
                  </a:solidFill>
                </a:rPr>
                <a:t>Optimisation</a:t>
              </a:r>
              <a:r>
                <a:rPr lang="en-US">
                  <a:solidFill>
                    <a:schemeClr val="tx1"/>
                  </a:solidFill>
                </a:rPr>
                <a:t> </a:t>
              </a:r>
              <a:r>
                <a:rPr lang="en-US" err="1">
                  <a:solidFill>
                    <a:schemeClr val="tx1"/>
                  </a:solidFill>
                </a:rPr>
                <a:t>fiscale</a:t>
              </a:r>
              <a:endParaRPr lang="en-US">
                <a:solidFill>
                  <a:schemeClr val="tx1"/>
                </a:solidFill>
              </a:endParaRPr>
            </a:p>
            <a:p>
              <a:r>
                <a:rPr lang="en-US">
                  <a:solidFill>
                    <a:schemeClr val="tx1"/>
                  </a:solidFill>
                </a:rPr>
                <a:t>	Plan </a:t>
              </a:r>
              <a:r>
                <a:rPr lang="en-US" err="1">
                  <a:solidFill>
                    <a:schemeClr val="tx1"/>
                  </a:solidFill>
                </a:rPr>
                <a:t>retraite</a:t>
              </a:r>
              <a:endParaRPr lang="en-US">
                <a:solidFill>
                  <a:schemeClr val="tx1"/>
                </a:solidFill>
              </a:endParaRPr>
            </a:p>
            <a:p>
              <a:r>
                <a:rPr lang="en-US">
                  <a:solidFill>
                    <a:schemeClr val="tx1"/>
                  </a:solidFill>
                </a:rPr>
                <a:t>	Conseil </a:t>
              </a:r>
              <a:r>
                <a:rPr lang="en-US" err="1">
                  <a:solidFill>
                    <a:schemeClr val="tx1"/>
                  </a:solidFill>
                </a:rPr>
                <a:t>patrimoine</a:t>
              </a:r>
              <a:endParaRPr lang="en-US">
                <a:solidFill>
                  <a:schemeClr val="tx1"/>
                </a:solidFill>
              </a:endParaRPr>
            </a:p>
            <a:p>
              <a:endParaRPr lang="en-US" b="1">
                <a:solidFill>
                  <a:schemeClr val="tx1"/>
                </a:solidFill>
              </a:endParaRPr>
            </a:p>
            <a:p>
              <a:endParaRPr lang="en-US" b="1">
                <a:solidFill>
                  <a:schemeClr val="tx1"/>
                </a:solidFill>
              </a:endParaRPr>
            </a:p>
            <a:p>
              <a:r>
                <a:rPr lang="en-US" b="1">
                  <a:solidFill>
                    <a:schemeClr val="tx1"/>
                  </a:solidFill>
                </a:rPr>
                <a:t>Keywords related to CG’s peers' companies</a:t>
              </a:r>
            </a:p>
            <a:p>
              <a:r>
                <a:rPr lang="en-US" b="1">
                  <a:solidFill>
                    <a:schemeClr val="tx1"/>
                  </a:solidFill>
                </a:rPr>
                <a:t>	</a:t>
              </a:r>
              <a:r>
                <a:rPr lang="en-US">
                  <a:solidFill>
                    <a:schemeClr val="tx1"/>
                  </a:solidFill>
                </a:rPr>
                <a:t>Cyrus </a:t>
              </a:r>
              <a:r>
                <a:rPr lang="en-US" err="1">
                  <a:solidFill>
                    <a:schemeClr val="tx1"/>
                  </a:solidFill>
                </a:rPr>
                <a:t>conseil</a:t>
              </a:r>
              <a:endParaRPr lang="en-US">
                <a:solidFill>
                  <a:schemeClr val="tx1"/>
                </a:solidFill>
              </a:endParaRPr>
            </a:p>
            <a:p>
              <a:r>
                <a:rPr lang="en-US">
                  <a:solidFill>
                    <a:schemeClr val="tx1"/>
                  </a:solidFill>
                </a:rPr>
                <a:t>	Expert &amp; Finance</a:t>
              </a:r>
            </a:p>
            <a:p>
              <a:r>
                <a:rPr lang="en-US">
                  <a:solidFill>
                    <a:schemeClr val="tx1"/>
                  </a:solidFill>
                </a:rPr>
                <a:t>	</a:t>
              </a:r>
              <a:r>
                <a:rPr lang="en-US" err="1">
                  <a:solidFill>
                    <a:schemeClr val="tx1"/>
                  </a:solidFill>
                </a:rPr>
                <a:t>Yomoni</a:t>
              </a:r>
              <a:endParaRPr lang="en-US">
                <a:solidFill>
                  <a:schemeClr val="tx1"/>
                </a:solidFill>
              </a:endParaRPr>
            </a:p>
          </p:txBody>
        </p:sp>
        <p:cxnSp>
          <p:nvCxnSpPr>
            <p:cNvPr id="10" name="Straight Connector 9">
              <a:extLst>
                <a:ext uri="{FF2B5EF4-FFF2-40B4-BE49-F238E27FC236}">
                  <a16:creationId xmlns:a16="http://schemas.microsoft.com/office/drawing/2014/main" id="{02FC32AE-64C8-46DA-9D0C-0F6AD1A32477}"/>
                </a:ext>
              </a:extLst>
            </p:cNvPr>
            <p:cNvCxnSpPr/>
            <p:nvPr/>
          </p:nvCxnSpPr>
          <p:spPr>
            <a:xfrm>
              <a:off x="10728251" y="1658679"/>
              <a:ext cx="54226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57ACF3-4670-4221-AF1F-BF8F7086790D}"/>
                </a:ext>
              </a:extLst>
            </p:cNvPr>
            <p:cNvCxnSpPr/>
            <p:nvPr/>
          </p:nvCxnSpPr>
          <p:spPr>
            <a:xfrm>
              <a:off x="10728251" y="1828800"/>
              <a:ext cx="542261" cy="0"/>
            </a:xfrm>
            <a:prstGeom prst="line">
              <a:avLst/>
            </a:prstGeom>
            <a:ln w="28575">
              <a:solidFill>
                <a:srgbClr val="00CC6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87BEEB-4DA6-40D5-8401-B84ADB4558FA}"/>
                </a:ext>
              </a:extLst>
            </p:cNvPr>
            <p:cNvCxnSpPr/>
            <p:nvPr/>
          </p:nvCxnSpPr>
          <p:spPr>
            <a:xfrm>
              <a:off x="10728251" y="2004236"/>
              <a:ext cx="542261" cy="0"/>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E844D21-9AF3-437D-9BE7-05BDC90AF71C}"/>
                </a:ext>
              </a:extLst>
            </p:cNvPr>
            <p:cNvCxnSpPr/>
            <p:nvPr/>
          </p:nvCxnSpPr>
          <p:spPr>
            <a:xfrm>
              <a:off x="10728251" y="2184990"/>
              <a:ext cx="542261" cy="0"/>
            </a:xfrm>
            <a:prstGeom prst="line">
              <a:avLst/>
            </a:prstGeom>
            <a:ln w="28575">
              <a:solidFill>
                <a:srgbClr val="C3D69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D1031B-1202-45DC-B03E-4664CD3DA653}"/>
                </a:ext>
              </a:extLst>
            </p:cNvPr>
            <p:cNvCxnSpPr/>
            <p:nvPr/>
          </p:nvCxnSpPr>
          <p:spPr>
            <a:xfrm>
              <a:off x="10728251" y="2828257"/>
              <a:ext cx="542261"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3B9E6AA-94B6-4315-BBE3-2882E5F3B4F5}"/>
                </a:ext>
              </a:extLst>
            </p:cNvPr>
            <p:cNvCxnSpPr/>
            <p:nvPr/>
          </p:nvCxnSpPr>
          <p:spPr>
            <a:xfrm>
              <a:off x="10728251" y="2998378"/>
              <a:ext cx="542261" cy="0"/>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95F01F-3254-442A-A6BD-D9F1CBD9A2E0}"/>
                </a:ext>
              </a:extLst>
            </p:cNvPr>
            <p:cNvCxnSpPr/>
            <p:nvPr/>
          </p:nvCxnSpPr>
          <p:spPr>
            <a:xfrm>
              <a:off x="10728251" y="3173814"/>
              <a:ext cx="542261" cy="0"/>
            </a:xfrm>
            <a:prstGeom prst="line">
              <a:avLst/>
            </a:prstGeom>
            <a:ln w="2857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3FC902-D1B7-4CEA-B234-7F0629BA06B5}"/>
                </a:ext>
              </a:extLst>
            </p:cNvPr>
            <p:cNvCxnSpPr/>
            <p:nvPr/>
          </p:nvCxnSpPr>
          <p:spPr>
            <a:xfrm>
              <a:off x="10728251" y="3354568"/>
              <a:ext cx="542261" cy="0"/>
            </a:xfrm>
            <a:prstGeom prst="line">
              <a:avLst/>
            </a:prstGeom>
            <a:ln w="28575">
              <a:solidFill>
                <a:srgbClr val="FF996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F097D4-DA02-46CE-A6C5-7D3E36E18238}"/>
                </a:ext>
              </a:extLst>
            </p:cNvPr>
            <p:cNvCxnSpPr/>
            <p:nvPr/>
          </p:nvCxnSpPr>
          <p:spPr>
            <a:xfrm>
              <a:off x="10728251" y="4029737"/>
              <a:ext cx="542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36E37BE-4B70-49E2-ACF3-C1B07C09CAB4}"/>
                </a:ext>
              </a:extLst>
            </p:cNvPr>
            <p:cNvCxnSpPr/>
            <p:nvPr/>
          </p:nvCxnSpPr>
          <p:spPr>
            <a:xfrm>
              <a:off x="10728251" y="4205173"/>
              <a:ext cx="542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1E3A7A-0479-459A-A654-69BB754D630B}"/>
                </a:ext>
              </a:extLst>
            </p:cNvPr>
            <p:cNvCxnSpPr/>
            <p:nvPr/>
          </p:nvCxnSpPr>
          <p:spPr>
            <a:xfrm>
              <a:off x="10728251" y="4385927"/>
              <a:ext cx="542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4694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628A6E3-13D9-4EEB-9B9A-2679800D797B}"/>
              </a:ext>
            </a:extLst>
          </p:cNvPr>
          <p:cNvSpPr>
            <a:spLocks noGrp="1"/>
          </p:cNvSpPr>
          <p:nvPr>
            <p:ph type="ctrTitle"/>
          </p:nvPr>
        </p:nvSpPr>
        <p:spPr/>
        <p:txBody>
          <a:bodyPr/>
          <a:lstStyle/>
          <a:p>
            <a:r>
              <a:rPr lang="en-US" sz="1300">
                <a:latin typeface="+mn-lt"/>
              </a:rPr>
              <a:t>… CG can </a:t>
            </a:r>
            <a:r>
              <a:rPr lang="en-US" sz="1300">
                <a:solidFill>
                  <a:srgbClr val="009DB0"/>
                </a:solidFill>
                <a:latin typeface="+mn-lt"/>
              </a:rPr>
              <a:t>capitalize</a:t>
            </a:r>
            <a:r>
              <a:rPr lang="en-US" sz="1300">
                <a:latin typeface="+mn-lt"/>
              </a:rPr>
              <a:t> on </a:t>
            </a:r>
            <a:r>
              <a:rPr lang="en-US" sz="1300">
                <a:solidFill>
                  <a:srgbClr val="009DB0"/>
                </a:solidFill>
                <a:latin typeface="+mn-lt"/>
              </a:rPr>
              <a:t>product-related</a:t>
            </a:r>
            <a:r>
              <a:rPr lang="en-US" sz="1300">
                <a:latin typeface="+mn-lt"/>
              </a:rPr>
              <a:t> </a:t>
            </a:r>
            <a:r>
              <a:rPr lang="en-US" sz="1300">
                <a:solidFill>
                  <a:srgbClr val="009DB0"/>
                </a:solidFill>
                <a:latin typeface="+mn-lt"/>
              </a:rPr>
              <a:t>semantic</a:t>
            </a:r>
            <a:r>
              <a:rPr lang="en-US" sz="1300">
                <a:latin typeface="+mn-lt"/>
              </a:rPr>
              <a:t> universe to </a:t>
            </a:r>
            <a:r>
              <a:rPr lang="en-US" sz="1300">
                <a:solidFill>
                  <a:srgbClr val="009DB0"/>
                </a:solidFill>
                <a:latin typeface="+mn-lt"/>
              </a:rPr>
              <a:t>improve</a:t>
            </a:r>
            <a:r>
              <a:rPr lang="en-US" sz="1300">
                <a:latin typeface="+mn-lt"/>
              </a:rPr>
              <a:t> its </a:t>
            </a:r>
            <a:r>
              <a:rPr lang="en-US" sz="1300">
                <a:solidFill>
                  <a:srgbClr val="009DB0"/>
                </a:solidFill>
                <a:latin typeface="+mn-lt"/>
              </a:rPr>
              <a:t>SEO</a:t>
            </a:r>
            <a:r>
              <a:rPr lang="en-US" sz="1300">
                <a:latin typeface="+mn-lt"/>
              </a:rPr>
              <a:t> maturity</a:t>
            </a:r>
          </a:p>
        </p:txBody>
      </p:sp>
      <p:sp>
        <p:nvSpPr>
          <p:cNvPr id="2" name="Espace réservé du texte 2">
            <a:extLst>
              <a:ext uri="{FF2B5EF4-FFF2-40B4-BE49-F238E27FC236}">
                <a16:creationId xmlns:a16="http://schemas.microsoft.com/office/drawing/2014/main" id="{B21879E7-109A-411B-A43B-D36464611DB8}"/>
              </a:ext>
            </a:extLst>
          </p:cNvPr>
          <p:cNvSpPr txBox="1">
            <a:spLocks/>
          </p:cNvSpPr>
          <p:nvPr/>
        </p:nvSpPr>
        <p:spPr>
          <a:xfrm>
            <a:off x="1" y="6577200"/>
            <a:ext cx="262779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Google trends search France between 2015-2020, * French keywords</a:t>
            </a:r>
          </a:p>
        </p:txBody>
      </p:sp>
      <p:cxnSp>
        <p:nvCxnSpPr>
          <p:cNvPr id="4" name="Straight Connector 5">
            <a:extLst>
              <a:ext uri="{FF2B5EF4-FFF2-40B4-BE49-F238E27FC236}">
                <a16:creationId xmlns:a16="http://schemas.microsoft.com/office/drawing/2014/main" id="{4570B984-9DE8-4D7F-A3FA-19B292D94F51}"/>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E22CE2B1-A9C2-471F-9CDE-2B5674C825EF}"/>
              </a:ext>
            </a:extLst>
          </p:cNvPr>
          <p:cNvSpPr txBox="1"/>
          <p:nvPr/>
        </p:nvSpPr>
        <p:spPr>
          <a:xfrm>
            <a:off x="2149814" y="731453"/>
            <a:ext cx="5463098" cy="261610"/>
          </a:xfrm>
          <a:prstGeom prst="rect">
            <a:avLst/>
          </a:prstGeom>
          <a:solidFill>
            <a:schemeClr val="bg1"/>
          </a:solidFill>
        </p:spPr>
        <p:txBody>
          <a:bodyPr wrap="square" rtlCol="0" anchor="ctr" anchorCtr="0">
            <a:spAutoFit/>
          </a:bodyPr>
          <a:lstStyle/>
          <a:p>
            <a:pPr algn="ctr"/>
            <a:r>
              <a:rPr lang="en-US" sz="1100" b="1">
                <a:solidFill>
                  <a:srgbClr val="009DB0"/>
                </a:solidFill>
              </a:rPr>
              <a:t>CG SEO maturity assessment in its semantic universe</a:t>
            </a:r>
          </a:p>
        </p:txBody>
      </p:sp>
      <p:sp>
        <p:nvSpPr>
          <p:cNvPr id="16" name="Rectangle 15">
            <a:extLst>
              <a:ext uri="{FF2B5EF4-FFF2-40B4-BE49-F238E27FC236}">
                <a16:creationId xmlns:a16="http://schemas.microsoft.com/office/drawing/2014/main" id="{888DBEF5-217D-45FC-AA33-17FBAB449D92}"/>
              </a:ext>
            </a:extLst>
          </p:cNvPr>
          <p:cNvSpPr/>
          <p:nvPr/>
        </p:nvSpPr>
        <p:spPr bwMode="auto">
          <a:xfrm>
            <a:off x="223769" y="5313476"/>
            <a:ext cx="871605" cy="92178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7" name="Rectangle 16">
            <a:extLst>
              <a:ext uri="{FF2B5EF4-FFF2-40B4-BE49-F238E27FC236}">
                <a16:creationId xmlns:a16="http://schemas.microsoft.com/office/drawing/2014/main" id="{CA78AAC1-5D91-44F1-8865-6BD7C5E82264}"/>
              </a:ext>
            </a:extLst>
          </p:cNvPr>
          <p:cNvSpPr/>
          <p:nvPr/>
        </p:nvSpPr>
        <p:spPr bwMode="auto">
          <a:xfrm>
            <a:off x="1180901" y="5306831"/>
            <a:ext cx="8262101" cy="93038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indent="-228600">
              <a:buClr>
                <a:schemeClr val="tx1"/>
              </a:buClr>
              <a:buFont typeface="+mj-lt"/>
              <a:buAutoNum type="arabicPeriod"/>
            </a:pPr>
            <a:r>
              <a:rPr lang="en-US" sz="900">
                <a:latin typeface="+mj-lt"/>
              </a:rPr>
              <a:t>CG’s</a:t>
            </a:r>
            <a:r>
              <a:rPr lang="en-US" sz="900">
                <a:latin typeface="+mj-lt"/>
                <a:ea typeface="DengXian" panose="02010600030101010101" pitchFamily="2" charset="-122"/>
              </a:rPr>
              <a:t> </a:t>
            </a:r>
            <a:r>
              <a:rPr lang="en-US" sz="900" b="1">
                <a:solidFill>
                  <a:srgbClr val="009DB0"/>
                </a:solidFill>
                <a:latin typeface="+mj-lt"/>
              </a:rPr>
              <a:t>websites</a:t>
            </a:r>
            <a:r>
              <a:rPr lang="en-US" sz="900">
                <a:latin typeface="+mj-lt"/>
                <a:ea typeface="DengXian" panose="02010600030101010101" pitchFamily="2" charset="-122"/>
              </a:rPr>
              <a:t> </a:t>
            </a:r>
            <a:r>
              <a:rPr lang="en-US" sz="900" b="1">
                <a:solidFill>
                  <a:srgbClr val="009DB0"/>
                </a:solidFill>
                <a:latin typeface="+mj-lt"/>
              </a:rPr>
              <a:t>appear</a:t>
            </a:r>
            <a:r>
              <a:rPr lang="en-US" sz="900">
                <a:latin typeface="+mj-lt"/>
                <a:ea typeface="DengXian" panose="02010600030101010101" pitchFamily="2" charset="-122"/>
              </a:rPr>
              <a:t> </a:t>
            </a:r>
            <a:r>
              <a:rPr lang="en-US" sz="900" b="1">
                <a:solidFill>
                  <a:srgbClr val="009DB0"/>
                </a:solidFill>
                <a:latin typeface="+mj-lt"/>
              </a:rPr>
              <a:t>organically</a:t>
            </a:r>
            <a:r>
              <a:rPr lang="en-US" sz="900">
                <a:latin typeface="+mj-lt"/>
                <a:ea typeface="DengXian" panose="02010600030101010101" pitchFamily="2" charset="-122"/>
              </a:rPr>
              <a:t> in the search results on the 1st page essentially when the user types the </a:t>
            </a:r>
            <a:r>
              <a:rPr lang="en-US" sz="900" b="1">
                <a:solidFill>
                  <a:srgbClr val="009DB0"/>
                </a:solidFill>
                <a:latin typeface="+mj-lt"/>
              </a:rPr>
              <a:t>exact</a:t>
            </a:r>
            <a:r>
              <a:rPr lang="en-US" sz="900">
                <a:latin typeface="+mj-lt"/>
                <a:ea typeface="DengXian" panose="02010600030101010101" pitchFamily="2" charset="-122"/>
              </a:rPr>
              <a:t> </a:t>
            </a:r>
            <a:r>
              <a:rPr lang="en-US" sz="900" b="1">
                <a:solidFill>
                  <a:srgbClr val="009DB0"/>
                </a:solidFill>
                <a:latin typeface="+mj-lt"/>
              </a:rPr>
              <a:t>name</a:t>
            </a:r>
            <a:r>
              <a:rPr lang="en-US" sz="900">
                <a:latin typeface="+mj-lt"/>
                <a:ea typeface="DengXian" panose="02010600030101010101" pitchFamily="2" charset="-122"/>
              </a:rPr>
              <a:t> </a:t>
            </a:r>
            <a:r>
              <a:rPr lang="en-US" sz="900" b="1">
                <a:solidFill>
                  <a:srgbClr val="009DB0"/>
                </a:solidFill>
                <a:latin typeface="+mj-lt"/>
              </a:rPr>
              <a:t>of</a:t>
            </a:r>
            <a:r>
              <a:rPr lang="en-US" sz="900">
                <a:latin typeface="+mj-lt"/>
                <a:ea typeface="DengXian" panose="02010600030101010101" pitchFamily="2" charset="-122"/>
              </a:rPr>
              <a:t> </a:t>
            </a:r>
            <a:r>
              <a:rPr lang="en-US" sz="900" b="1">
                <a:solidFill>
                  <a:srgbClr val="009DB0"/>
                </a:solidFill>
                <a:latin typeface="+mj-lt"/>
              </a:rPr>
              <a:t>the</a:t>
            </a:r>
            <a:r>
              <a:rPr lang="en-US" sz="900">
                <a:latin typeface="+mj-lt"/>
                <a:ea typeface="DengXian" panose="02010600030101010101" pitchFamily="2" charset="-122"/>
              </a:rPr>
              <a:t> </a:t>
            </a:r>
            <a:r>
              <a:rPr lang="en-US" sz="900" b="1">
                <a:solidFill>
                  <a:srgbClr val="009DB0"/>
                </a:solidFill>
                <a:latin typeface="+mj-lt"/>
              </a:rPr>
              <a:t>company</a:t>
            </a:r>
          </a:p>
          <a:p>
            <a:pPr marL="228600" indent="-228600">
              <a:buClr>
                <a:schemeClr val="tx1"/>
              </a:buClr>
              <a:buFont typeface="+mj-lt"/>
              <a:buAutoNum type="arabicPeriod"/>
            </a:pPr>
            <a:r>
              <a:rPr lang="en-US" sz="900">
                <a:latin typeface="+mj-lt"/>
                <a:ea typeface="DengXian" panose="02010600030101010101" pitchFamily="2" charset="-122"/>
              </a:rPr>
              <a:t>It becomes more </a:t>
            </a:r>
            <a:r>
              <a:rPr lang="en-US" sz="900" b="1">
                <a:solidFill>
                  <a:srgbClr val="009DB0"/>
                </a:solidFill>
                <a:latin typeface="+mj-lt"/>
              </a:rPr>
              <a:t>difficult</a:t>
            </a:r>
            <a:r>
              <a:rPr lang="en-US" sz="900">
                <a:latin typeface="+mj-lt"/>
                <a:ea typeface="DengXian" panose="02010600030101010101" pitchFamily="2" charset="-122"/>
              </a:rPr>
              <a:t> to </a:t>
            </a:r>
            <a:r>
              <a:rPr lang="en-US" sz="900" b="1">
                <a:solidFill>
                  <a:srgbClr val="009DB0"/>
                </a:solidFill>
                <a:latin typeface="+mj-lt"/>
              </a:rPr>
              <a:t>find</a:t>
            </a:r>
            <a:r>
              <a:rPr lang="en-US" sz="900">
                <a:latin typeface="+mj-lt"/>
                <a:ea typeface="DengXian" panose="02010600030101010101" pitchFamily="2" charset="-122"/>
              </a:rPr>
              <a:t> </a:t>
            </a:r>
            <a:r>
              <a:rPr lang="en-US" sz="900" b="1">
                <a:solidFill>
                  <a:srgbClr val="009DB0"/>
                </a:solidFill>
                <a:latin typeface="+mj-lt"/>
              </a:rPr>
              <a:t>CG</a:t>
            </a:r>
            <a:r>
              <a:rPr lang="en-US" sz="900">
                <a:latin typeface="+mj-lt"/>
                <a:ea typeface="DengXian" panose="02010600030101010101" pitchFamily="2" charset="-122"/>
              </a:rPr>
              <a:t> </a:t>
            </a:r>
            <a:r>
              <a:rPr lang="en-US" sz="900" b="1">
                <a:solidFill>
                  <a:srgbClr val="009DB0"/>
                </a:solidFill>
                <a:latin typeface="+mj-lt"/>
              </a:rPr>
              <a:t>websites</a:t>
            </a:r>
            <a:r>
              <a:rPr lang="en-US" sz="900">
                <a:latin typeface="+mj-lt"/>
                <a:ea typeface="DengXian" panose="02010600030101010101" pitchFamily="2" charset="-122"/>
              </a:rPr>
              <a:t> when </a:t>
            </a:r>
            <a:r>
              <a:rPr lang="en-US" sz="900" b="1">
                <a:solidFill>
                  <a:srgbClr val="009DB0"/>
                </a:solidFill>
                <a:latin typeface="+mj-lt"/>
              </a:rPr>
              <a:t>queries</a:t>
            </a:r>
            <a:r>
              <a:rPr lang="en-US" sz="900">
                <a:latin typeface="+mj-lt"/>
                <a:ea typeface="DengXian" panose="02010600030101010101" pitchFamily="2" charset="-122"/>
              </a:rPr>
              <a:t> are made on </a:t>
            </a:r>
            <a:r>
              <a:rPr lang="en-US" sz="900" b="1">
                <a:solidFill>
                  <a:srgbClr val="009DB0"/>
                </a:solidFill>
                <a:latin typeface="+mj-lt"/>
              </a:rPr>
              <a:t>other</a:t>
            </a:r>
            <a:r>
              <a:rPr lang="en-US" sz="900">
                <a:latin typeface="+mj-lt"/>
                <a:ea typeface="DengXian" panose="02010600030101010101" pitchFamily="2" charset="-122"/>
              </a:rPr>
              <a:t> </a:t>
            </a:r>
            <a:r>
              <a:rPr lang="en-US" sz="900" b="1">
                <a:solidFill>
                  <a:srgbClr val="009DB0"/>
                </a:solidFill>
                <a:latin typeface="+mj-lt"/>
              </a:rPr>
              <a:t>semantic</a:t>
            </a:r>
            <a:r>
              <a:rPr lang="en-US" sz="900">
                <a:latin typeface="+mj-lt"/>
                <a:ea typeface="DengXian" panose="02010600030101010101" pitchFamily="2" charset="-122"/>
              </a:rPr>
              <a:t> </a:t>
            </a:r>
            <a:r>
              <a:rPr lang="en-US" sz="900" b="1">
                <a:solidFill>
                  <a:srgbClr val="009DB0"/>
                </a:solidFill>
                <a:latin typeface="+mj-lt"/>
              </a:rPr>
              <a:t>universes</a:t>
            </a:r>
          </a:p>
        </p:txBody>
      </p:sp>
      <p:sp>
        <p:nvSpPr>
          <p:cNvPr id="18" name="Triangle isocèle 30">
            <a:extLst>
              <a:ext uri="{FF2B5EF4-FFF2-40B4-BE49-F238E27FC236}">
                <a16:creationId xmlns:a16="http://schemas.microsoft.com/office/drawing/2014/main" id="{8AB79590-659C-4C57-A9FF-3A1A7CAADB06}"/>
              </a:ext>
            </a:extLst>
          </p:cNvPr>
          <p:cNvSpPr/>
          <p:nvPr/>
        </p:nvSpPr>
        <p:spPr bwMode="auto">
          <a:xfrm rot="5400000">
            <a:off x="-141699" y="5669020"/>
            <a:ext cx="930384"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23" name="Rectangle 22">
            <a:extLst>
              <a:ext uri="{FF2B5EF4-FFF2-40B4-BE49-F238E27FC236}">
                <a16:creationId xmlns:a16="http://schemas.microsoft.com/office/drawing/2014/main" id="{56FD0B04-B261-4916-9A93-00F9688C0DDB}"/>
              </a:ext>
            </a:extLst>
          </p:cNvPr>
          <p:cNvSpPr/>
          <p:nvPr/>
        </p:nvSpPr>
        <p:spPr>
          <a:xfrm>
            <a:off x="584515" y="4539217"/>
            <a:ext cx="2735963" cy="512834"/>
          </a:xfrm>
          <a:prstGeom prst="rect">
            <a:avLst/>
          </a:prstGeom>
          <a:noFill/>
          <a:ln w="635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rgbClr val="009DB0"/>
                </a:solidFill>
              </a:rPr>
              <a:t>How often are these keywords searched</a:t>
            </a:r>
          </a:p>
          <a:p>
            <a:endParaRPr lang="en-US" sz="900">
              <a:solidFill>
                <a:srgbClr val="009DB0"/>
              </a:solidFill>
            </a:endParaRPr>
          </a:p>
          <a:p>
            <a:r>
              <a:rPr lang="en-US" sz="900" spc="-30">
                <a:solidFill>
                  <a:srgbClr val="009DB0"/>
                </a:solidFill>
              </a:rPr>
              <a:t>How easy is CG to find with these keywords</a:t>
            </a:r>
          </a:p>
        </p:txBody>
      </p:sp>
      <p:sp>
        <p:nvSpPr>
          <p:cNvPr id="22" name="Rectangle 21">
            <a:extLst>
              <a:ext uri="{FF2B5EF4-FFF2-40B4-BE49-F238E27FC236}">
                <a16:creationId xmlns:a16="http://schemas.microsoft.com/office/drawing/2014/main" id="{619712DA-EDF0-4396-8D1D-DDBC853A7D52}"/>
              </a:ext>
            </a:extLst>
          </p:cNvPr>
          <p:cNvSpPr/>
          <p:nvPr/>
        </p:nvSpPr>
        <p:spPr>
          <a:xfrm>
            <a:off x="577294" y="1171575"/>
            <a:ext cx="2743185" cy="31710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Keywords related to CG’s products</a:t>
            </a:r>
          </a:p>
        </p:txBody>
      </p:sp>
      <p:sp>
        <p:nvSpPr>
          <p:cNvPr id="30" name="Rectangle 29">
            <a:extLst>
              <a:ext uri="{FF2B5EF4-FFF2-40B4-BE49-F238E27FC236}">
                <a16:creationId xmlns:a16="http://schemas.microsoft.com/office/drawing/2014/main" id="{CF0A34CA-C40F-4278-9155-6B0B9E2DA0EA}"/>
              </a:ext>
            </a:extLst>
          </p:cNvPr>
          <p:cNvSpPr/>
          <p:nvPr/>
        </p:nvSpPr>
        <p:spPr>
          <a:xfrm>
            <a:off x="3581408" y="1171575"/>
            <a:ext cx="2743185" cy="31710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Keywords related to CG’s Business</a:t>
            </a:r>
          </a:p>
        </p:txBody>
      </p:sp>
      <p:sp>
        <p:nvSpPr>
          <p:cNvPr id="31" name="Rectangle 30">
            <a:extLst>
              <a:ext uri="{FF2B5EF4-FFF2-40B4-BE49-F238E27FC236}">
                <a16:creationId xmlns:a16="http://schemas.microsoft.com/office/drawing/2014/main" id="{B8490971-914E-4BAC-BE62-D8E31D72AD21}"/>
              </a:ext>
            </a:extLst>
          </p:cNvPr>
          <p:cNvSpPr/>
          <p:nvPr/>
        </p:nvSpPr>
        <p:spPr>
          <a:xfrm>
            <a:off x="6585521" y="1171575"/>
            <a:ext cx="2743185" cy="317105"/>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Keywords related to CG’s Company</a:t>
            </a:r>
          </a:p>
        </p:txBody>
      </p:sp>
      <p:sp>
        <p:nvSpPr>
          <p:cNvPr id="36" name="Rectangle 35">
            <a:extLst>
              <a:ext uri="{FF2B5EF4-FFF2-40B4-BE49-F238E27FC236}">
                <a16:creationId xmlns:a16="http://schemas.microsoft.com/office/drawing/2014/main" id="{586D18A4-4D59-4F2C-B0D2-F24554A1367F}"/>
              </a:ext>
            </a:extLst>
          </p:cNvPr>
          <p:cNvSpPr/>
          <p:nvPr/>
        </p:nvSpPr>
        <p:spPr>
          <a:xfrm>
            <a:off x="577294" y="1614920"/>
            <a:ext cx="2743183" cy="27780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100"/>
              </a:lnSpc>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PEA</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OVPCM</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SCPI</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Structured product</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Stocks</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Life insurance</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ETFs</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PER</a:t>
            </a:r>
          </a:p>
          <a:p>
            <a:pPr marL="171450" indent="-171450">
              <a:lnSpc>
                <a:spcPts val="1100"/>
              </a:lnSpc>
              <a:buFont typeface="Arial" panose="020B0604020202020204" pitchFamily="34" charset="0"/>
              <a:buChar char="•"/>
            </a:pPr>
            <a:endParaRPr lang="en-US" sz="1000">
              <a:solidFill>
                <a:schemeClr val="tx1"/>
              </a:solidFill>
            </a:endParaRPr>
          </a:p>
          <a:p>
            <a:pPr marL="171450" indent="-171450">
              <a:lnSpc>
                <a:spcPts val="1100"/>
              </a:lnSpc>
              <a:buFont typeface="Arial" panose="020B0604020202020204" pitchFamily="34" charset="0"/>
              <a:buChar char="•"/>
            </a:pPr>
            <a:r>
              <a:rPr lang="en-US" sz="1000">
                <a:solidFill>
                  <a:schemeClr val="tx1"/>
                </a:solidFill>
              </a:rPr>
              <a:t>…</a:t>
            </a:r>
          </a:p>
        </p:txBody>
      </p:sp>
      <p:sp>
        <p:nvSpPr>
          <p:cNvPr id="37" name="Rectangle 36">
            <a:extLst>
              <a:ext uri="{FF2B5EF4-FFF2-40B4-BE49-F238E27FC236}">
                <a16:creationId xmlns:a16="http://schemas.microsoft.com/office/drawing/2014/main" id="{DE0BC8EE-735F-4F0B-B7FC-A93EE3371089}"/>
              </a:ext>
            </a:extLst>
          </p:cNvPr>
          <p:cNvSpPr/>
          <p:nvPr/>
        </p:nvSpPr>
        <p:spPr>
          <a:xfrm>
            <a:off x="3581410" y="1610999"/>
            <a:ext cx="2743183" cy="27819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CGP</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Wealth management</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Investments</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Patrimonial strategy</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Tax optimization</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Pension plan</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a:t>
            </a:r>
          </a:p>
        </p:txBody>
      </p:sp>
      <p:sp>
        <p:nvSpPr>
          <p:cNvPr id="38" name="Rectangle 37">
            <a:extLst>
              <a:ext uri="{FF2B5EF4-FFF2-40B4-BE49-F238E27FC236}">
                <a16:creationId xmlns:a16="http://schemas.microsoft.com/office/drawing/2014/main" id="{F89DF099-8E9E-49FA-9CB6-2E948C6BC0F2}"/>
              </a:ext>
            </a:extLst>
          </p:cNvPr>
          <p:cNvSpPr/>
          <p:nvPr/>
        </p:nvSpPr>
        <p:spPr>
          <a:xfrm>
            <a:off x="6585521" y="1610998"/>
            <a:ext cx="2743183" cy="27819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solidFill>
                  <a:schemeClr val="tx1"/>
                </a:solidFill>
              </a:rPr>
              <a:t>Crystal Finance</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Expert &amp; Finance</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Cyrus Groupe</a:t>
            </a:r>
          </a:p>
          <a:p>
            <a:endParaRPr lang="en-US" sz="1000">
              <a:solidFill>
                <a:schemeClr val="tx1"/>
              </a:solidFill>
            </a:endParaRPr>
          </a:p>
          <a:p>
            <a:pPr marL="171450" indent="-171450">
              <a:buFont typeface="Arial" panose="020B0604020202020204" pitchFamily="34" charset="0"/>
              <a:buChar char="•"/>
            </a:pPr>
            <a:r>
              <a:rPr lang="en-US" sz="1000" err="1">
                <a:solidFill>
                  <a:schemeClr val="tx1"/>
                </a:solidFill>
              </a:rPr>
              <a:t>Primonial</a:t>
            </a: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err="1">
                <a:solidFill>
                  <a:schemeClr val="tx1"/>
                </a:solidFill>
              </a:rPr>
              <a:t>Yomoni</a:t>
            </a:r>
            <a:endParaRPr lang="en-US" sz="1000">
              <a:solidFill>
                <a:schemeClr val="tx1"/>
              </a:solidFill>
            </a:endParaRP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a:t>
            </a:r>
          </a:p>
        </p:txBody>
      </p:sp>
      <p:sp>
        <p:nvSpPr>
          <p:cNvPr id="32" name="TextBox 18">
            <a:extLst>
              <a:ext uri="{FF2B5EF4-FFF2-40B4-BE49-F238E27FC236}">
                <a16:creationId xmlns:a16="http://schemas.microsoft.com/office/drawing/2014/main" id="{520027FF-1B34-4DBC-BE4B-A02CADBF3D41}"/>
              </a:ext>
            </a:extLst>
          </p:cNvPr>
          <p:cNvSpPr txBox="1"/>
          <p:nvPr/>
        </p:nvSpPr>
        <p:spPr>
          <a:xfrm rot="16200000">
            <a:off x="-1254357" y="2962447"/>
            <a:ext cx="3156736" cy="230832"/>
          </a:xfrm>
          <a:prstGeom prst="rect">
            <a:avLst/>
          </a:prstGeom>
          <a:noFill/>
        </p:spPr>
        <p:txBody>
          <a:bodyPr wrap="square" rtlCol="0">
            <a:spAutoFit/>
          </a:bodyPr>
          <a:lstStyle/>
          <a:p>
            <a:pPr algn="ctr"/>
            <a:r>
              <a:rPr lang="en-US" sz="900">
                <a:solidFill>
                  <a:srgbClr val="009DB0"/>
                </a:solidFill>
                <a:latin typeface="+mj-lt"/>
              </a:rPr>
              <a:t>Example of keywords of CG universe*</a:t>
            </a:r>
          </a:p>
        </p:txBody>
      </p:sp>
      <p:grpSp>
        <p:nvGrpSpPr>
          <p:cNvPr id="70" name="Groupe 192">
            <a:extLst>
              <a:ext uri="{FF2B5EF4-FFF2-40B4-BE49-F238E27FC236}">
                <a16:creationId xmlns:a16="http://schemas.microsoft.com/office/drawing/2014/main" id="{D7B103AC-7D7E-427C-8C08-1B8E0EE8D9E3}"/>
              </a:ext>
            </a:extLst>
          </p:cNvPr>
          <p:cNvGrpSpPr/>
          <p:nvPr/>
        </p:nvGrpSpPr>
        <p:grpSpPr>
          <a:xfrm>
            <a:off x="3024691" y="6494776"/>
            <a:ext cx="195013" cy="199243"/>
            <a:chOff x="7152543" y="1112020"/>
            <a:chExt cx="275056" cy="281022"/>
          </a:xfrm>
        </p:grpSpPr>
        <p:sp>
          <p:nvSpPr>
            <p:cNvPr id="71" name="Ellipse 194">
              <a:extLst>
                <a:ext uri="{FF2B5EF4-FFF2-40B4-BE49-F238E27FC236}">
                  <a16:creationId xmlns:a16="http://schemas.microsoft.com/office/drawing/2014/main" id="{1EE5081D-CDF5-404B-A8AB-7DF70DEFDB2B}"/>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2" name="Arc partiel 195">
              <a:extLst>
                <a:ext uri="{FF2B5EF4-FFF2-40B4-BE49-F238E27FC236}">
                  <a16:creationId xmlns:a16="http://schemas.microsoft.com/office/drawing/2014/main" id="{B97E2C72-81A2-46BF-AA0E-4821C495C957}"/>
                </a:ext>
              </a:extLst>
            </p:cNvPr>
            <p:cNvSpPr/>
            <p:nvPr/>
          </p:nvSpPr>
          <p:spPr bwMode="auto">
            <a:xfrm>
              <a:off x="7152543" y="1117986"/>
              <a:ext cx="275056" cy="275056"/>
            </a:xfrm>
            <a:prstGeom prst="pie">
              <a:avLst>
                <a:gd name="adj1" fmla="val 16228844"/>
                <a:gd name="adj2" fmla="val 6910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3" name="Groupe 196">
            <a:extLst>
              <a:ext uri="{FF2B5EF4-FFF2-40B4-BE49-F238E27FC236}">
                <a16:creationId xmlns:a16="http://schemas.microsoft.com/office/drawing/2014/main" id="{223B9F9C-573A-4838-9649-7858BD7675FF}"/>
              </a:ext>
            </a:extLst>
          </p:cNvPr>
          <p:cNvGrpSpPr/>
          <p:nvPr/>
        </p:nvGrpSpPr>
        <p:grpSpPr>
          <a:xfrm>
            <a:off x="3570775" y="6494776"/>
            <a:ext cx="195013" cy="199243"/>
            <a:chOff x="7152543" y="1112020"/>
            <a:chExt cx="275056" cy="281022"/>
          </a:xfrm>
        </p:grpSpPr>
        <p:sp>
          <p:nvSpPr>
            <p:cNvPr id="74" name="Ellipse 197">
              <a:extLst>
                <a:ext uri="{FF2B5EF4-FFF2-40B4-BE49-F238E27FC236}">
                  <a16:creationId xmlns:a16="http://schemas.microsoft.com/office/drawing/2014/main" id="{CE419B6D-0ED3-48FB-AF49-3BD4D8AA928C}"/>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5" name="Arc partiel 198">
              <a:extLst>
                <a:ext uri="{FF2B5EF4-FFF2-40B4-BE49-F238E27FC236}">
                  <a16:creationId xmlns:a16="http://schemas.microsoft.com/office/drawing/2014/main" id="{6F892010-5B1D-441E-BF57-DD09EA5C4CBC}"/>
                </a:ext>
              </a:extLst>
            </p:cNvPr>
            <p:cNvSpPr/>
            <p:nvPr/>
          </p:nvSpPr>
          <p:spPr bwMode="auto">
            <a:xfrm>
              <a:off x="7152543" y="1117986"/>
              <a:ext cx="275056" cy="275056"/>
            </a:xfrm>
            <a:prstGeom prst="pie">
              <a:avLst>
                <a:gd name="adj1" fmla="val 16228844"/>
                <a:gd name="adj2" fmla="val 5338882"/>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6" name="Groupe 199">
            <a:extLst>
              <a:ext uri="{FF2B5EF4-FFF2-40B4-BE49-F238E27FC236}">
                <a16:creationId xmlns:a16="http://schemas.microsoft.com/office/drawing/2014/main" id="{9EC5CBD1-D51A-4F8D-814E-0F1F181B6A9B}"/>
              </a:ext>
            </a:extLst>
          </p:cNvPr>
          <p:cNvGrpSpPr/>
          <p:nvPr/>
        </p:nvGrpSpPr>
        <p:grpSpPr>
          <a:xfrm>
            <a:off x="4032932" y="6494776"/>
            <a:ext cx="195013" cy="199243"/>
            <a:chOff x="7152543" y="1112020"/>
            <a:chExt cx="275056" cy="281022"/>
          </a:xfrm>
        </p:grpSpPr>
        <p:sp>
          <p:nvSpPr>
            <p:cNvPr id="77" name="Ellipse 201">
              <a:extLst>
                <a:ext uri="{FF2B5EF4-FFF2-40B4-BE49-F238E27FC236}">
                  <a16:creationId xmlns:a16="http://schemas.microsoft.com/office/drawing/2014/main" id="{86E674D7-0BC8-4077-9E2E-893570F29850}"/>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8" name="Arc partiel 202">
              <a:extLst>
                <a:ext uri="{FF2B5EF4-FFF2-40B4-BE49-F238E27FC236}">
                  <a16:creationId xmlns:a16="http://schemas.microsoft.com/office/drawing/2014/main" id="{455D6777-AEF7-43FF-9845-666C7AF2EEAA}"/>
                </a:ext>
              </a:extLst>
            </p:cNvPr>
            <p:cNvSpPr/>
            <p:nvPr/>
          </p:nvSpPr>
          <p:spPr bwMode="auto">
            <a:xfrm>
              <a:off x="7152543" y="1117986"/>
              <a:ext cx="275056" cy="275056"/>
            </a:xfrm>
            <a:prstGeom prst="pie">
              <a:avLst>
                <a:gd name="adj1" fmla="val 16228844"/>
                <a:gd name="adj2" fmla="val 10679313"/>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sp>
        <p:nvSpPr>
          <p:cNvPr id="79" name="ZoneTexte 39">
            <a:extLst>
              <a:ext uri="{FF2B5EF4-FFF2-40B4-BE49-F238E27FC236}">
                <a16:creationId xmlns:a16="http://schemas.microsoft.com/office/drawing/2014/main" id="{63531CC5-9121-473B-A88C-9FDABCB0D5EE}"/>
              </a:ext>
            </a:extLst>
          </p:cNvPr>
          <p:cNvSpPr txBox="1"/>
          <p:nvPr/>
        </p:nvSpPr>
        <p:spPr>
          <a:xfrm>
            <a:off x="2967082" y="6266412"/>
            <a:ext cx="1368152" cy="215444"/>
          </a:xfrm>
          <a:prstGeom prst="rect">
            <a:avLst/>
          </a:prstGeom>
          <a:noFill/>
        </p:spPr>
        <p:txBody>
          <a:bodyPr wrap="square" rtlCol="0">
            <a:spAutoFit/>
          </a:bodyPr>
          <a:lstStyle/>
          <a:p>
            <a:r>
              <a:rPr lang="en-US" sz="800"/>
              <a:t>-        Complete       +</a:t>
            </a:r>
          </a:p>
        </p:txBody>
      </p:sp>
      <p:cxnSp>
        <p:nvCxnSpPr>
          <p:cNvPr id="57" name="Connecteur droit avec flèche 37">
            <a:extLst>
              <a:ext uri="{FF2B5EF4-FFF2-40B4-BE49-F238E27FC236}">
                <a16:creationId xmlns:a16="http://schemas.microsoft.com/office/drawing/2014/main" id="{45E62F92-DE9C-4768-A9F7-4593C147B339}"/>
              </a:ext>
            </a:extLst>
          </p:cNvPr>
          <p:cNvCxnSpPr>
            <a:cxnSpLocks/>
          </p:cNvCxnSpPr>
          <p:nvPr/>
        </p:nvCxnSpPr>
        <p:spPr>
          <a:xfrm>
            <a:off x="2967082" y="6453336"/>
            <a:ext cx="1368152" cy="0"/>
          </a:xfrm>
          <a:prstGeom prst="straightConnector1">
            <a:avLst/>
          </a:prstGeom>
          <a:ln>
            <a:solidFill>
              <a:srgbClr val="009DB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e 192">
            <a:extLst>
              <a:ext uri="{FF2B5EF4-FFF2-40B4-BE49-F238E27FC236}">
                <a16:creationId xmlns:a16="http://schemas.microsoft.com/office/drawing/2014/main" id="{05777D09-A4F7-424A-BFF2-2E60CA77CFA5}"/>
              </a:ext>
            </a:extLst>
          </p:cNvPr>
          <p:cNvGrpSpPr/>
          <p:nvPr/>
        </p:nvGrpSpPr>
        <p:grpSpPr>
          <a:xfrm>
            <a:off x="3072444" y="4573773"/>
            <a:ext cx="195013" cy="199243"/>
            <a:chOff x="7152543" y="1112020"/>
            <a:chExt cx="275056" cy="281022"/>
          </a:xfrm>
        </p:grpSpPr>
        <p:sp>
          <p:nvSpPr>
            <p:cNvPr id="82" name="Ellipse 194">
              <a:extLst>
                <a:ext uri="{FF2B5EF4-FFF2-40B4-BE49-F238E27FC236}">
                  <a16:creationId xmlns:a16="http://schemas.microsoft.com/office/drawing/2014/main" id="{44D1F32F-17C9-47D6-BD94-FC42771738AF}"/>
                </a:ext>
              </a:extLst>
            </p:cNvPr>
            <p:cNvSpPr/>
            <p:nvPr/>
          </p:nvSpPr>
          <p:spPr bwMode="auto">
            <a:xfrm>
              <a:off x="7152543" y="1112020"/>
              <a:ext cx="275056" cy="275056"/>
            </a:xfrm>
            <a:prstGeom prst="ellipse">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3" name="Arc partiel 195">
              <a:extLst>
                <a:ext uri="{FF2B5EF4-FFF2-40B4-BE49-F238E27FC236}">
                  <a16:creationId xmlns:a16="http://schemas.microsoft.com/office/drawing/2014/main" id="{4F69EE10-92A1-48D1-8CEB-40E88F016F8F}"/>
                </a:ext>
              </a:extLst>
            </p:cNvPr>
            <p:cNvSpPr/>
            <p:nvPr/>
          </p:nvSpPr>
          <p:spPr bwMode="auto">
            <a:xfrm>
              <a:off x="7152543" y="1117986"/>
              <a:ext cx="275056" cy="275056"/>
            </a:xfrm>
            <a:prstGeom prst="pie">
              <a:avLst>
                <a:gd name="adj1" fmla="val 16228844"/>
                <a:gd name="adj2" fmla="val 10734973"/>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84" name="Groupe 192">
            <a:extLst>
              <a:ext uri="{FF2B5EF4-FFF2-40B4-BE49-F238E27FC236}">
                <a16:creationId xmlns:a16="http://schemas.microsoft.com/office/drawing/2014/main" id="{8A5BF594-3C96-48ED-A672-7E682B3AA84E}"/>
              </a:ext>
            </a:extLst>
          </p:cNvPr>
          <p:cNvGrpSpPr/>
          <p:nvPr/>
        </p:nvGrpSpPr>
        <p:grpSpPr>
          <a:xfrm>
            <a:off x="3072444" y="4826320"/>
            <a:ext cx="195013" cy="199243"/>
            <a:chOff x="7152543" y="1112020"/>
            <a:chExt cx="275056" cy="281022"/>
          </a:xfrm>
        </p:grpSpPr>
        <p:sp>
          <p:nvSpPr>
            <p:cNvPr id="85" name="Ellipse 194">
              <a:extLst>
                <a:ext uri="{FF2B5EF4-FFF2-40B4-BE49-F238E27FC236}">
                  <a16:creationId xmlns:a16="http://schemas.microsoft.com/office/drawing/2014/main" id="{50498ED9-FC7F-466E-9253-41245FD349F5}"/>
                </a:ext>
              </a:extLst>
            </p:cNvPr>
            <p:cNvSpPr/>
            <p:nvPr/>
          </p:nvSpPr>
          <p:spPr bwMode="auto">
            <a:xfrm>
              <a:off x="7152543" y="1112020"/>
              <a:ext cx="275056" cy="275056"/>
            </a:xfrm>
            <a:prstGeom prst="ellipse">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6" name="Arc partiel 195">
              <a:extLst>
                <a:ext uri="{FF2B5EF4-FFF2-40B4-BE49-F238E27FC236}">
                  <a16:creationId xmlns:a16="http://schemas.microsoft.com/office/drawing/2014/main" id="{F0BBD6BE-6743-4A8F-BB1D-84D7D8C559E9}"/>
                </a:ext>
              </a:extLst>
            </p:cNvPr>
            <p:cNvSpPr/>
            <p:nvPr/>
          </p:nvSpPr>
          <p:spPr bwMode="auto">
            <a:xfrm>
              <a:off x="7152543" y="1117986"/>
              <a:ext cx="275056" cy="275056"/>
            </a:xfrm>
            <a:prstGeom prst="pie">
              <a:avLst>
                <a:gd name="adj1" fmla="val 16228844"/>
                <a:gd name="adj2" fmla="val 16802510"/>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sp>
        <p:nvSpPr>
          <p:cNvPr id="87" name="Rectangle 86">
            <a:extLst>
              <a:ext uri="{FF2B5EF4-FFF2-40B4-BE49-F238E27FC236}">
                <a16:creationId xmlns:a16="http://schemas.microsoft.com/office/drawing/2014/main" id="{2A6ED267-7008-423F-A3E0-21F1CED52048}"/>
              </a:ext>
            </a:extLst>
          </p:cNvPr>
          <p:cNvSpPr/>
          <p:nvPr/>
        </p:nvSpPr>
        <p:spPr>
          <a:xfrm>
            <a:off x="3570775" y="4539217"/>
            <a:ext cx="2735963" cy="512834"/>
          </a:xfrm>
          <a:prstGeom prst="rect">
            <a:avLst/>
          </a:prstGeom>
          <a:noFill/>
          <a:ln w="635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rgbClr val="009DB0"/>
                </a:solidFill>
              </a:rPr>
              <a:t>How often are these keywords searched</a:t>
            </a:r>
          </a:p>
          <a:p>
            <a:endParaRPr lang="en-US" sz="900">
              <a:solidFill>
                <a:srgbClr val="009DB0"/>
              </a:solidFill>
            </a:endParaRPr>
          </a:p>
          <a:p>
            <a:r>
              <a:rPr lang="en-US" sz="900" spc="-30">
                <a:solidFill>
                  <a:srgbClr val="009DB0"/>
                </a:solidFill>
              </a:rPr>
              <a:t>How easy is CG to find with these keywords</a:t>
            </a:r>
          </a:p>
        </p:txBody>
      </p:sp>
      <p:grpSp>
        <p:nvGrpSpPr>
          <p:cNvPr id="89" name="Groupe 192">
            <a:extLst>
              <a:ext uri="{FF2B5EF4-FFF2-40B4-BE49-F238E27FC236}">
                <a16:creationId xmlns:a16="http://schemas.microsoft.com/office/drawing/2014/main" id="{2E3D4DAF-EFA4-408C-9865-3578C3A66411}"/>
              </a:ext>
            </a:extLst>
          </p:cNvPr>
          <p:cNvGrpSpPr/>
          <p:nvPr/>
        </p:nvGrpSpPr>
        <p:grpSpPr>
          <a:xfrm>
            <a:off x="6058704" y="4573773"/>
            <a:ext cx="195013" cy="199243"/>
            <a:chOff x="7152543" y="1112020"/>
            <a:chExt cx="275056" cy="281022"/>
          </a:xfrm>
        </p:grpSpPr>
        <p:sp>
          <p:nvSpPr>
            <p:cNvPr id="90" name="Ellipse 194">
              <a:extLst>
                <a:ext uri="{FF2B5EF4-FFF2-40B4-BE49-F238E27FC236}">
                  <a16:creationId xmlns:a16="http://schemas.microsoft.com/office/drawing/2014/main" id="{8AE0DA67-5CAB-4C97-8B52-38E31B57B23A}"/>
                </a:ext>
              </a:extLst>
            </p:cNvPr>
            <p:cNvSpPr/>
            <p:nvPr/>
          </p:nvSpPr>
          <p:spPr bwMode="auto">
            <a:xfrm>
              <a:off x="7152543" y="1112020"/>
              <a:ext cx="275056" cy="275056"/>
            </a:xfrm>
            <a:prstGeom prst="ellipse">
              <a:avLst/>
            </a:prstGeom>
            <a:solidFill>
              <a:schemeClr val="bg1"/>
            </a:solidFill>
            <a:ln w="9525" cap="flat" cmpd="sng" algn="ctr">
              <a:solidFill>
                <a:srgbClr val="E46C0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1" name="Arc partiel 195">
              <a:extLst>
                <a:ext uri="{FF2B5EF4-FFF2-40B4-BE49-F238E27FC236}">
                  <a16:creationId xmlns:a16="http://schemas.microsoft.com/office/drawing/2014/main" id="{E995DE20-F67C-4D44-AE29-0704ACA7ED28}"/>
                </a:ext>
              </a:extLst>
            </p:cNvPr>
            <p:cNvSpPr/>
            <p:nvPr/>
          </p:nvSpPr>
          <p:spPr bwMode="auto">
            <a:xfrm>
              <a:off x="7152543" y="1117986"/>
              <a:ext cx="275056" cy="275056"/>
            </a:xfrm>
            <a:prstGeom prst="pie">
              <a:avLst>
                <a:gd name="adj1" fmla="val 16228844"/>
                <a:gd name="adj2" fmla="val 6874201"/>
              </a:avLst>
            </a:prstGeom>
            <a:solidFill>
              <a:srgbClr val="E46C0A"/>
            </a:solidFill>
            <a:ln w="9525" cap="flat" cmpd="sng" algn="ctr">
              <a:solidFill>
                <a:srgbClr val="E46C0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92" name="Groupe 192">
            <a:extLst>
              <a:ext uri="{FF2B5EF4-FFF2-40B4-BE49-F238E27FC236}">
                <a16:creationId xmlns:a16="http://schemas.microsoft.com/office/drawing/2014/main" id="{7416900F-6688-4908-BFF1-1FA5BD93FA41}"/>
              </a:ext>
            </a:extLst>
          </p:cNvPr>
          <p:cNvGrpSpPr/>
          <p:nvPr/>
        </p:nvGrpSpPr>
        <p:grpSpPr>
          <a:xfrm>
            <a:off x="6058704" y="4826320"/>
            <a:ext cx="195013" cy="199243"/>
            <a:chOff x="7152543" y="1112020"/>
            <a:chExt cx="275056" cy="281022"/>
          </a:xfrm>
        </p:grpSpPr>
        <p:sp>
          <p:nvSpPr>
            <p:cNvPr id="93" name="Ellipse 194">
              <a:extLst>
                <a:ext uri="{FF2B5EF4-FFF2-40B4-BE49-F238E27FC236}">
                  <a16:creationId xmlns:a16="http://schemas.microsoft.com/office/drawing/2014/main" id="{B9578814-FF2F-40FF-AAB4-FF5FA780731A}"/>
                </a:ext>
              </a:extLst>
            </p:cNvPr>
            <p:cNvSpPr/>
            <p:nvPr/>
          </p:nvSpPr>
          <p:spPr bwMode="auto">
            <a:xfrm>
              <a:off x="7152543" y="1112020"/>
              <a:ext cx="275056" cy="275056"/>
            </a:xfrm>
            <a:prstGeom prst="ellipse">
              <a:avLst/>
            </a:prstGeom>
            <a:solidFill>
              <a:schemeClr val="bg1"/>
            </a:solidFill>
            <a:ln w="9525" cap="flat" cmpd="sng" algn="ctr">
              <a:solidFill>
                <a:srgbClr val="E46C0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4" name="Arc partiel 195">
              <a:extLst>
                <a:ext uri="{FF2B5EF4-FFF2-40B4-BE49-F238E27FC236}">
                  <a16:creationId xmlns:a16="http://schemas.microsoft.com/office/drawing/2014/main" id="{3CDF4F77-D5E5-4B3F-9737-10EEA9A9095A}"/>
                </a:ext>
              </a:extLst>
            </p:cNvPr>
            <p:cNvSpPr/>
            <p:nvPr/>
          </p:nvSpPr>
          <p:spPr bwMode="auto">
            <a:xfrm>
              <a:off x="7152543" y="1117986"/>
              <a:ext cx="275056" cy="275056"/>
            </a:xfrm>
            <a:prstGeom prst="pie">
              <a:avLst>
                <a:gd name="adj1" fmla="val 16228844"/>
                <a:gd name="adj2" fmla="val 19628617"/>
              </a:avLst>
            </a:prstGeom>
            <a:solidFill>
              <a:srgbClr val="E46C0A"/>
            </a:solidFill>
            <a:ln w="9525" cap="flat" cmpd="sng" algn="ctr">
              <a:solidFill>
                <a:srgbClr val="E46C0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sp>
        <p:nvSpPr>
          <p:cNvPr id="95" name="Rectangle 94">
            <a:extLst>
              <a:ext uri="{FF2B5EF4-FFF2-40B4-BE49-F238E27FC236}">
                <a16:creationId xmlns:a16="http://schemas.microsoft.com/office/drawing/2014/main" id="{F6049C7E-9DDA-48D6-A6A5-B5D3E1DF9758}"/>
              </a:ext>
            </a:extLst>
          </p:cNvPr>
          <p:cNvSpPr/>
          <p:nvPr/>
        </p:nvSpPr>
        <p:spPr>
          <a:xfrm>
            <a:off x="6585522" y="4539217"/>
            <a:ext cx="2735963" cy="512834"/>
          </a:xfrm>
          <a:prstGeom prst="rect">
            <a:avLst/>
          </a:prstGeom>
          <a:noFill/>
          <a:ln w="6350">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rgbClr val="009DB0"/>
                </a:solidFill>
              </a:rPr>
              <a:t>How often are these keywords searched</a:t>
            </a:r>
          </a:p>
          <a:p>
            <a:endParaRPr lang="en-US" sz="900">
              <a:solidFill>
                <a:srgbClr val="009DB0"/>
              </a:solidFill>
            </a:endParaRPr>
          </a:p>
          <a:p>
            <a:r>
              <a:rPr lang="en-US" sz="900" spc="-30">
                <a:solidFill>
                  <a:srgbClr val="009DB0"/>
                </a:solidFill>
              </a:rPr>
              <a:t>How easy is CG to find with these keywords</a:t>
            </a:r>
          </a:p>
        </p:txBody>
      </p:sp>
      <p:grpSp>
        <p:nvGrpSpPr>
          <p:cNvPr id="96" name="Groupe 192">
            <a:extLst>
              <a:ext uri="{FF2B5EF4-FFF2-40B4-BE49-F238E27FC236}">
                <a16:creationId xmlns:a16="http://schemas.microsoft.com/office/drawing/2014/main" id="{68E50F0B-63E7-423E-A435-03AFD0B48706}"/>
              </a:ext>
            </a:extLst>
          </p:cNvPr>
          <p:cNvGrpSpPr/>
          <p:nvPr/>
        </p:nvGrpSpPr>
        <p:grpSpPr>
          <a:xfrm>
            <a:off x="9073451" y="4573773"/>
            <a:ext cx="195013" cy="199243"/>
            <a:chOff x="7152543" y="1112020"/>
            <a:chExt cx="275056" cy="281022"/>
          </a:xfrm>
        </p:grpSpPr>
        <p:sp>
          <p:nvSpPr>
            <p:cNvPr id="97" name="Ellipse 194">
              <a:extLst>
                <a:ext uri="{FF2B5EF4-FFF2-40B4-BE49-F238E27FC236}">
                  <a16:creationId xmlns:a16="http://schemas.microsoft.com/office/drawing/2014/main" id="{813C9CAD-5C24-4CA8-B47E-6CE843FB90CB}"/>
                </a:ext>
              </a:extLst>
            </p:cNvPr>
            <p:cNvSpPr/>
            <p:nvPr/>
          </p:nvSpPr>
          <p:spPr bwMode="auto">
            <a:xfrm>
              <a:off x="7152543" y="1112020"/>
              <a:ext cx="275056" cy="2750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8" name="Arc partiel 195">
              <a:extLst>
                <a:ext uri="{FF2B5EF4-FFF2-40B4-BE49-F238E27FC236}">
                  <a16:creationId xmlns:a16="http://schemas.microsoft.com/office/drawing/2014/main" id="{F2244435-E0DE-4D33-8A07-5C7AD1FBFB92}"/>
                </a:ext>
              </a:extLst>
            </p:cNvPr>
            <p:cNvSpPr/>
            <p:nvPr/>
          </p:nvSpPr>
          <p:spPr bwMode="auto">
            <a:xfrm>
              <a:off x="7152543" y="1117986"/>
              <a:ext cx="275056" cy="275056"/>
            </a:xfrm>
            <a:prstGeom prst="pie">
              <a:avLst>
                <a:gd name="adj1" fmla="val 16228844"/>
                <a:gd name="adj2" fmla="val 1973800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99" name="Groupe 192">
            <a:extLst>
              <a:ext uri="{FF2B5EF4-FFF2-40B4-BE49-F238E27FC236}">
                <a16:creationId xmlns:a16="http://schemas.microsoft.com/office/drawing/2014/main" id="{BBA59CBA-39C3-47E8-9390-CAA16212C6AC}"/>
              </a:ext>
            </a:extLst>
          </p:cNvPr>
          <p:cNvGrpSpPr/>
          <p:nvPr/>
        </p:nvGrpSpPr>
        <p:grpSpPr>
          <a:xfrm>
            <a:off x="9073451" y="4826320"/>
            <a:ext cx="195013" cy="199243"/>
            <a:chOff x="7152543" y="1112020"/>
            <a:chExt cx="275056" cy="281022"/>
          </a:xfrm>
        </p:grpSpPr>
        <p:sp>
          <p:nvSpPr>
            <p:cNvPr id="100" name="Ellipse 194">
              <a:extLst>
                <a:ext uri="{FF2B5EF4-FFF2-40B4-BE49-F238E27FC236}">
                  <a16:creationId xmlns:a16="http://schemas.microsoft.com/office/drawing/2014/main" id="{F38DAFBA-771A-464D-8D2A-60B7EBFD2056}"/>
                </a:ext>
              </a:extLst>
            </p:cNvPr>
            <p:cNvSpPr/>
            <p:nvPr/>
          </p:nvSpPr>
          <p:spPr bwMode="auto">
            <a:xfrm>
              <a:off x="7152543" y="1112020"/>
              <a:ext cx="275056" cy="2750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01" name="Arc partiel 195">
              <a:extLst>
                <a:ext uri="{FF2B5EF4-FFF2-40B4-BE49-F238E27FC236}">
                  <a16:creationId xmlns:a16="http://schemas.microsoft.com/office/drawing/2014/main" id="{D4321B16-6B7B-471A-8172-78729F24BC83}"/>
                </a:ext>
              </a:extLst>
            </p:cNvPr>
            <p:cNvSpPr/>
            <p:nvPr/>
          </p:nvSpPr>
          <p:spPr bwMode="auto">
            <a:xfrm>
              <a:off x="7152543" y="1117986"/>
              <a:ext cx="275056" cy="275056"/>
            </a:xfrm>
            <a:prstGeom prst="pie">
              <a:avLst>
                <a:gd name="adj1" fmla="val 16228844"/>
                <a:gd name="adj2" fmla="val 2011058"/>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pic>
        <p:nvPicPr>
          <p:cNvPr id="102" name="Graphic 101">
            <a:extLst>
              <a:ext uri="{FF2B5EF4-FFF2-40B4-BE49-F238E27FC236}">
                <a16:creationId xmlns:a16="http://schemas.microsoft.com/office/drawing/2014/main" id="{F7ED73A1-EEFA-4B86-9250-1DC2983FDB7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 b="14035"/>
          <a:stretch/>
        </p:blipFill>
        <p:spPr>
          <a:xfrm>
            <a:off x="6664981" y="1229628"/>
            <a:ext cx="182096" cy="196861"/>
          </a:xfrm>
          <a:prstGeom prst="rect">
            <a:avLst/>
          </a:prstGeom>
        </p:spPr>
      </p:pic>
      <p:pic>
        <p:nvPicPr>
          <p:cNvPr id="104" name="Graphic 103">
            <a:extLst>
              <a:ext uri="{FF2B5EF4-FFF2-40B4-BE49-F238E27FC236}">
                <a16:creationId xmlns:a16="http://schemas.microsoft.com/office/drawing/2014/main" id="{309B0D29-E1C9-4590-888F-C4E47E78F41D}"/>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111"/>
          <a:stretch/>
        </p:blipFill>
        <p:spPr>
          <a:xfrm>
            <a:off x="3651158" y="1231763"/>
            <a:ext cx="176580" cy="185163"/>
          </a:xfrm>
          <a:prstGeom prst="rect">
            <a:avLst/>
          </a:prstGeom>
        </p:spPr>
      </p:pic>
      <p:pic>
        <p:nvPicPr>
          <p:cNvPr id="106" name="Graphic 105">
            <a:extLst>
              <a:ext uri="{FF2B5EF4-FFF2-40B4-BE49-F238E27FC236}">
                <a16:creationId xmlns:a16="http://schemas.microsoft.com/office/drawing/2014/main" id="{12C58B6E-5976-4B59-AD9C-B7369962A5D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6296"/>
          <a:stretch/>
        </p:blipFill>
        <p:spPr>
          <a:xfrm>
            <a:off x="664545" y="1206744"/>
            <a:ext cx="213286" cy="196501"/>
          </a:xfrm>
          <a:prstGeom prst="rect">
            <a:avLst/>
          </a:prstGeom>
        </p:spPr>
      </p:pic>
      <p:sp>
        <p:nvSpPr>
          <p:cNvPr id="3" name="Rectangle 2">
            <a:extLst>
              <a:ext uri="{FF2B5EF4-FFF2-40B4-BE49-F238E27FC236}">
                <a16:creationId xmlns:a16="http://schemas.microsoft.com/office/drawing/2014/main" id="{4CEC8C02-9452-4972-AF94-B84D8E63241C}"/>
              </a:ext>
            </a:extLst>
          </p:cNvPr>
          <p:cNvSpPr/>
          <p:nvPr/>
        </p:nvSpPr>
        <p:spPr>
          <a:xfrm>
            <a:off x="508677" y="1142376"/>
            <a:ext cx="2910798" cy="3946412"/>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928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2628A6E3-13D9-4EEB-9B9A-2679800D797B}"/>
              </a:ext>
            </a:extLst>
          </p:cNvPr>
          <p:cNvSpPr>
            <a:spLocks noGrp="1"/>
          </p:cNvSpPr>
          <p:nvPr>
            <p:ph type="ctrTitle"/>
          </p:nvPr>
        </p:nvSpPr>
        <p:spPr/>
        <p:txBody>
          <a:bodyPr/>
          <a:lstStyle/>
          <a:p>
            <a:r>
              <a:rPr lang="en-US" sz="1300">
                <a:latin typeface="+mn-lt"/>
              </a:rPr>
              <a:t>Therefore, CG has the</a:t>
            </a:r>
            <a:r>
              <a:rPr lang="en-US" sz="1300">
                <a:solidFill>
                  <a:srgbClr val="009DB0"/>
                </a:solidFill>
                <a:latin typeface="+mn-lt"/>
              </a:rPr>
              <a:t> opportunity </a:t>
            </a:r>
            <a:r>
              <a:rPr lang="en-US" sz="1300">
                <a:latin typeface="+mn-lt"/>
              </a:rPr>
              <a:t>to</a:t>
            </a:r>
            <a:r>
              <a:rPr lang="en-US" sz="1300">
                <a:solidFill>
                  <a:srgbClr val="009DB0"/>
                </a:solidFill>
                <a:latin typeface="+mn-lt"/>
              </a:rPr>
              <a:t> reinforce </a:t>
            </a:r>
            <a:r>
              <a:rPr lang="en-US" sz="1300">
                <a:latin typeface="+mn-lt"/>
              </a:rPr>
              <a:t>its</a:t>
            </a:r>
            <a:r>
              <a:rPr lang="en-US" sz="1300">
                <a:solidFill>
                  <a:srgbClr val="009DB0"/>
                </a:solidFill>
                <a:latin typeface="+mn-lt"/>
              </a:rPr>
              <a:t> visibility </a:t>
            </a:r>
            <a:r>
              <a:rPr lang="en-US" sz="1300">
                <a:latin typeface="+mn-lt"/>
              </a:rPr>
              <a:t>in</a:t>
            </a:r>
            <a:r>
              <a:rPr lang="en-US" sz="1300">
                <a:solidFill>
                  <a:srgbClr val="009DB0"/>
                </a:solidFill>
                <a:latin typeface="+mn-lt"/>
              </a:rPr>
              <a:t> organic search results </a:t>
            </a:r>
            <a:r>
              <a:rPr lang="en-US" sz="1300">
                <a:latin typeface="+mn-lt"/>
              </a:rPr>
              <a:t>thanks</a:t>
            </a:r>
            <a:r>
              <a:rPr lang="en-US" sz="1300">
                <a:solidFill>
                  <a:srgbClr val="009DB0"/>
                </a:solidFill>
                <a:latin typeface="+mn-lt"/>
              </a:rPr>
              <a:t> </a:t>
            </a:r>
            <a:r>
              <a:rPr lang="en-US" sz="1300">
                <a:latin typeface="+mn-lt"/>
              </a:rPr>
              <a:t>to</a:t>
            </a:r>
            <a:r>
              <a:rPr lang="en-US" sz="1300">
                <a:solidFill>
                  <a:srgbClr val="009DB0"/>
                </a:solidFill>
                <a:latin typeface="+mn-lt"/>
              </a:rPr>
              <a:t> </a:t>
            </a:r>
            <a:r>
              <a:rPr lang="en-US" sz="1300">
                <a:latin typeface="+mn-lt"/>
              </a:rPr>
              <a:t>a better positioning on its product/business-semantic universe</a:t>
            </a:r>
          </a:p>
        </p:txBody>
      </p:sp>
      <p:sp>
        <p:nvSpPr>
          <p:cNvPr id="2" name="Espace réservé du texte 2">
            <a:extLst>
              <a:ext uri="{FF2B5EF4-FFF2-40B4-BE49-F238E27FC236}">
                <a16:creationId xmlns:a16="http://schemas.microsoft.com/office/drawing/2014/main" id="{B21879E7-109A-411B-A43B-D36464611DB8}"/>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Google trends search France between 2015-20</a:t>
            </a:r>
          </a:p>
          <a:p>
            <a:pPr marL="0" indent="0">
              <a:buFont typeface="Arial" pitchFamily="34" charset="0"/>
              <a:buNone/>
            </a:pPr>
            <a:r>
              <a:rPr lang="en-US" sz="600" i="1"/>
              <a:t>*KW are selected upon Google’s Keyword planner tools that recommends associated pertinent KW</a:t>
            </a:r>
            <a:endParaRPr lang="en-US" sz="600"/>
          </a:p>
        </p:txBody>
      </p:sp>
      <p:cxnSp>
        <p:nvCxnSpPr>
          <p:cNvPr id="4" name="Straight Connector 5">
            <a:extLst>
              <a:ext uri="{FF2B5EF4-FFF2-40B4-BE49-F238E27FC236}">
                <a16:creationId xmlns:a16="http://schemas.microsoft.com/office/drawing/2014/main" id="{4570B984-9DE8-4D7F-A3FA-19B292D94F51}"/>
              </a:ext>
            </a:extLst>
          </p:cNvPr>
          <p:cNvCxnSpPr>
            <a:cxnSpLocks/>
          </p:cNvCxnSpPr>
          <p:nvPr/>
        </p:nvCxnSpPr>
        <p:spPr bwMode="auto">
          <a:xfrm>
            <a:off x="208593" y="888182"/>
            <a:ext cx="949700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 name="TextBox 10">
            <a:extLst>
              <a:ext uri="{FF2B5EF4-FFF2-40B4-BE49-F238E27FC236}">
                <a16:creationId xmlns:a16="http://schemas.microsoft.com/office/drawing/2014/main" id="{E22CE2B1-A9C2-471F-9CDE-2B5674C825EF}"/>
              </a:ext>
            </a:extLst>
          </p:cNvPr>
          <p:cNvSpPr txBox="1"/>
          <p:nvPr/>
        </p:nvSpPr>
        <p:spPr>
          <a:xfrm>
            <a:off x="2025977" y="740978"/>
            <a:ext cx="5977460" cy="261610"/>
          </a:xfrm>
          <a:prstGeom prst="rect">
            <a:avLst/>
          </a:prstGeom>
          <a:solidFill>
            <a:schemeClr val="bg1"/>
          </a:solidFill>
        </p:spPr>
        <p:txBody>
          <a:bodyPr wrap="square" rtlCol="0" anchor="ctr" anchorCtr="0">
            <a:spAutoFit/>
          </a:bodyPr>
          <a:lstStyle/>
          <a:p>
            <a:pPr algn="ctr"/>
            <a:r>
              <a:rPr lang="en-US" sz="1100" b="1">
                <a:solidFill>
                  <a:srgbClr val="009DB0"/>
                </a:solidFill>
              </a:rPr>
              <a:t>Comparison of the occurrence of CG and peers in Google search results</a:t>
            </a:r>
          </a:p>
        </p:txBody>
      </p:sp>
      <p:sp>
        <p:nvSpPr>
          <p:cNvPr id="16" name="Rectangle 15">
            <a:extLst>
              <a:ext uri="{FF2B5EF4-FFF2-40B4-BE49-F238E27FC236}">
                <a16:creationId xmlns:a16="http://schemas.microsoft.com/office/drawing/2014/main" id="{888DBEF5-217D-45FC-AA33-17FBAB449D92}"/>
              </a:ext>
            </a:extLst>
          </p:cNvPr>
          <p:cNvSpPr/>
          <p:nvPr/>
        </p:nvSpPr>
        <p:spPr bwMode="auto">
          <a:xfrm>
            <a:off x="109470" y="5539652"/>
            <a:ext cx="1020326" cy="808075"/>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7" name="Rectangle 16">
            <a:extLst>
              <a:ext uri="{FF2B5EF4-FFF2-40B4-BE49-F238E27FC236}">
                <a16:creationId xmlns:a16="http://schemas.microsoft.com/office/drawing/2014/main" id="{CA78AAC1-5D91-44F1-8865-6BD7C5E82264}"/>
              </a:ext>
            </a:extLst>
          </p:cNvPr>
          <p:cNvSpPr/>
          <p:nvPr/>
        </p:nvSpPr>
        <p:spPr bwMode="auto">
          <a:xfrm>
            <a:off x="1219003" y="5535472"/>
            <a:ext cx="8486398" cy="8156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b="1">
                <a:solidFill>
                  <a:srgbClr val="009DB0"/>
                </a:solidFill>
              </a:rPr>
              <a:t>Very</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rPr>
              <a:t>few</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rPr>
              <a:t>actors</a:t>
            </a:r>
            <a:r>
              <a:rPr kumimoji="0" lang="en-US" sz="900" i="0" u="none" strike="noStrike" cap="none" normalizeH="0" baseline="0">
                <a:ln>
                  <a:noFill/>
                </a:ln>
                <a:effectLst/>
                <a:latin typeface="+mj-lt"/>
                <a:ea typeface="DengXian" panose="02010600030101010101" pitchFamily="2" charset="-122"/>
              </a:rPr>
              <a:t> of CG ecosystem </a:t>
            </a:r>
            <a:r>
              <a:rPr lang="en-US" sz="900" b="1">
                <a:solidFill>
                  <a:srgbClr val="009DB0"/>
                </a:solidFill>
              </a:rPr>
              <a:t>appear</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rPr>
              <a:t>organically</a:t>
            </a:r>
            <a:r>
              <a:rPr kumimoji="0" lang="en-US" sz="900" i="0" u="none" strike="noStrike" cap="none" normalizeH="0" baseline="0">
                <a:ln>
                  <a:noFill/>
                </a:ln>
                <a:effectLst/>
                <a:latin typeface="+mj-lt"/>
                <a:ea typeface="DengXian" panose="02010600030101010101" pitchFamily="2" charset="-122"/>
              </a:rPr>
              <a:t> at the top of the </a:t>
            </a:r>
            <a:r>
              <a:rPr lang="en-US" sz="900" b="1">
                <a:solidFill>
                  <a:srgbClr val="009DB0"/>
                </a:solidFill>
              </a:rPr>
              <a:t>first</a:t>
            </a:r>
            <a:r>
              <a:rPr kumimoji="0" lang="en-US" sz="900" i="0" u="none" strike="noStrike" cap="none" normalizeH="0" baseline="0">
                <a:ln>
                  <a:noFill/>
                </a:ln>
                <a:effectLst/>
                <a:latin typeface="+mj-lt"/>
                <a:ea typeface="DengXian" panose="02010600030101010101" pitchFamily="2" charset="-122"/>
              </a:rPr>
              <a:t> </a:t>
            </a:r>
            <a:r>
              <a:rPr lang="en-US" sz="900" b="1">
                <a:solidFill>
                  <a:srgbClr val="009DB0"/>
                </a:solidFill>
              </a:rPr>
              <a:t>page</a:t>
            </a:r>
            <a:r>
              <a:rPr kumimoji="0" lang="en-US" sz="900" i="0" u="none" strike="noStrike" cap="none" normalizeH="0" baseline="0">
                <a:ln>
                  <a:noFill/>
                </a:ln>
                <a:effectLst/>
                <a:latin typeface="+mj-lt"/>
                <a:ea typeface="DengXian" panose="02010600030101010101" pitchFamily="2" charset="-122"/>
              </a:rPr>
              <a:t> for the selected keywords: CG is the best performer with 2 </a:t>
            </a:r>
            <a:r>
              <a:rPr lang="en-US" sz="900">
                <a:latin typeface="+mj-lt"/>
                <a:ea typeface="DengXian" panose="02010600030101010101" pitchFamily="2" charset="-122"/>
              </a:rPr>
              <a:t>times out of 10 in the top results</a:t>
            </a:r>
          </a:p>
          <a:p>
            <a:pPr marL="171450" indent="-171450">
              <a:lnSpc>
                <a:spcPts val="900"/>
              </a:lnSpc>
              <a:buClr>
                <a:schemeClr val="tx1"/>
              </a:buClr>
              <a:buFont typeface="Arial" panose="020B0604020202020204" pitchFamily="34" charset="0"/>
              <a:buChar char="•"/>
            </a:pPr>
            <a:r>
              <a:rPr lang="en-US" sz="900" b="1">
                <a:solidFill>
                  <a:srgbClr val="009DB0"/>
                </a:solidFill>
              </a:rPr>
              <a:t>CG </a:t>
            </a:r>
            <a:r>
              <a:rPr lang="en-US" sz="900">
                <a:latin typeface="+mj-lt"/>
                <a:ea typeface="DengXian" panose="02010600030101010101" pitchFamily="2" charset="-122"/>
              </a:rPr>
              <a:t>has</a:t>
            </a:r>
            <a:r>
              <a:rPr lang="en-US" sz="900" b="1">
                <a:solidFill>
                  <a:srgbClr val="009DB0"/>
                </a:solidFill>
              </a:rPr>
              <a:t> </a:t>
            </a:r>
            <a:r>
              <a:rPr lang="en-US" sz="900">
                <a:latin typeface="+mj-lt"/>
                <a:ea typeface="DengXian" panose="02010600030101010101" pitchFamily="2" charset="-122"/>
              </a:rPr>
              <a:t>the</a:t>
            </a:r>
            <a:r>
              <a:rPr lang="en-US" sz="900" b="1">
                <a:solidFill>
                  <a:srgbClr val="009DB0"/>
                </a:solidFill>
              </a:rPr>
              <a:t> opportunity </a:t>
            </a:r>
            <a:r>
              <a:rPr lang="en-US" sz="900">
                <a:latin typeface="+mj-lt"/>
                <a:ea typeface="DengXian" panose="02010600030101010101" pitchFamily="2" charset="-122"/>
              </a:rPr>
              <a:t>to</a:t>
            </a:r>
            <a:r>
              <a:rPr lang="en-US" sz="900" b="1">
                <a:solidFill>
                  <a:srgbClr val="009DB0"/>
                </a:solidFill>
              </a:rPr>
              <a:t> improve </a:t>
            </a:r>
            <a:r>
              <a:rPr lang="en-US" sz="900">
                <a:latin typeface="+mj-lt"/>
                <a:ea typeface="DengXian" panose="02010600030101010101" pitchFamily="2" charset="-122"/>
              </a:rPr>
              <a:t>its</a:t>
            </a:r>
            <a:r>
              <a:rPr lang="en-US" sz="900" b="1">
                <a:solidFill>
                  <a:srgbClr val="009DB0"/>
                </a:solidFill>
              </a:rPr>
              <a:t> direct digital acquisition </a:t>
            </a:r>
            <a:r>
              <a:rPr lang="en-US" sz="900">
                <a:latin typeface="+mj-lt"/>
                <a:ea typeface="DengXian" panose="02010600030101010101" pitchFamily="2" charset="-122"/>
              </a:rPr>
              <a:t>channel</a:t>
            </a:r>
            <a:r>
              <a:rPr lang="en-US" sz="900" b="1">
                <a:solidFill>
                  <a:srgbClr val="009DB0"/>
                </a:solidFill>
              </a:rPr>
              <a:t> </a:t>
            </a:r>
            <a:r>
              <a:rPr lang="en-US" sz="900">
                <a:latin typeface="+mj-lt"/>
                <a:ea typeface="DengXian" panose="02010600030101010101" pitchFamily="2" charset="-122"/>
              </a:rPr>
              <a:t>by</a:t>
            </a:r>
            <a:r>
              <a:rPr lang="en-US" sz="900" b="1">
                <a:solidFill>
                  <a:srgbClr val="009DB0"/>
                </a:solidFill>
              </a:rPr>
              <a:t> leveraging </a:t>
            </a:r>
            <a:r>
              <a:rPr lang="en-US" sz="900">
                <a:latin typeface="+mj-lt"/>
                <a:ea typeface="DengXian" panose="02010600030101010101" pitchFamily="2" charset="-122"/>
              </a:rPr>
              <a:t>a</a:t>
            </a:r>
            <a:r>
              <a:rPr lang="en-US" sz="900" b="1">
                <a:solidFill>
                  <a:srgbClr val="009DB0"/>
                </a:solidFill>
              </a:rPr>
              <a:t> content creation strategy</a:t>
            </a:r>
            <a:r>
              <a:rPr lang="en-US" sz="900">
                <a:latin typeface="+mj-lt"/>
                <a:ea typeface="DengXian" panose="02010600030101010101" pitchFamily="2" charset="-122"/>
              </a:rPr>
              <a:t> (e.g., writing articles on specific themes, blogs, etc.)</a:t>
            </a:r>
          </a:p>
          <a:p>
            <a:pPr marL="171450" indent="-171450">
              <a:lnSpc>
                <a:spcPts val="900"/>
              </a:lnSpc>
              <a:buClr>
                <a:schemeClr val="tx1"/>
              </a:buClr>
              <a:buFont typeface="Arial" panose="020B0604020202020204" pitchFamily="34" charset="0"/>
              <a:buChar char="•"/>
            </a:pPr>
            <a:r>
              <a:rPr kumimoji="0" lang="en-US" sz="900" i="0" u="none" strike="noStrike" cap="none" normalizeH="0" baseline="0">
                <a:ln>
                  <a:noFill/>
                </a:ln>
                <a:effectLst/>
                <a:latin typeface="+mj-lt"/>
                <a:ea typeface="DengXian" panose="02010600030101010101" pitchFamily="2" charset="-122"/>
              </a:rPr>
              <a:t>Som</a:t>
            </a:r>
            <a:r>
              <a:rPr lang="en-US" sz="900">
                <a:latin typeface="+mj-lt"/>
                <a:ea typeface="DengXian" panose="02010600030101010101" pitchFamily="2" charset="-122"/>
              </a:rPr>
              <a:t>e </a:t>
            </a:r>
            <a:r>
              <a:rPr lang="en-US" sz="900" b="1">
                <a:solidFill>
                  <a:srgbClr val="009DB0"/>
                </a:solidFill>
              </a:rPr>
              <a:t>players</a:t>
            </a:r>
            <a:r>
              <a:rPr lang="en-US" sz="900">
                <a:latin typeface="+mj-lt"/>
                <a:ea typeface="DengXian" panose="02010600030101010101" pitchFamily="2" charset="-122"/>
              </a:rPr>
              <a:t> (e.g., </a:t>
            </a:r>
            <a:r>
              <a:rPr lang="en-US" sz="900" err="1">
                <a:latin typeface="+mj-lt"/>
                <a:ea typeface="DengXian" panose="02010600030101010101" pitchFamily="2" charset="-122"/>
              </a:rPr>
              <a:t>Primonial</a:t>
            </a:r>
            <a:r>
              <a:rPr lang="en-US" sz="900">
                <a:latin typeface="+mj-lt"/>
                <a:ea typeface="DengXian" panose="02010600030101010101" pitchFamily="2" charset="-122"/>
              </a:rPr>
              <a:t>, </a:t>
            </a:r>
            <a:r>
              <a:rPr lang="en-US" sz="900" err="1">
                <a:latin typeface="+mj-lt"/>
                <a:ea typeface="DengXian" panose="02010600030101010101" pitchFamily="2" charset="-122"/>
              </a:rPr>
              <a:t>Yomoni</a:t>
            </a:r>
            <a:r>
              <a:rPr lang="en-US" sz="900">
                <a:latin typeface="+mj-lt"/>
                <a:ea typeface="DengXian" panose="02010600030101010101" pitchFamily="2" charset="-122"/>
              </a:rPr>
              <a:t>) </a:t>
            </a:r>
            <a:r>
              <a:rPr lang="en-US" sz="900" b="1">
                <a:solidFill>
                  <a:srgbClr val="009DB0"/>
                </a:solidFill>
              </a:rPr>
              <a:t>bid</a:t>
            </a:r>
            <a:r>
              <a:rPr lang="en-US" sz="900">
                <a:latin typeface="+mj-lt"/>
                <a:ea typeface="DengXian" panose="02010600030101010101" pitchFamily="2" charset="-122"/>
              </a:rPr>
              <a:t> on specific </a:t>
            </a:r>
            <a:r>
              <a:rPr lang="en-US" sz="900" b="1">
                <a:solidFill>
                  <a:srgbClr val="009DB0"/>
                </a:solidFill>
              </a:rPr>
              <a:t>keywords</a:t>
            </a:r>
            <a:r>
              <a:rPr lang="en-US" sz="900">
                <a:latin typeface="+mj-lt"/>
                <a:ea typeface="DengXian" panose="02010600030101010101" pitchFamily="2" charset="-122"/>
              </a:rPr>
              <a:t> to appear in the </a:t>
            </a:r>
            <a:r>
              <a:rPr lang="en-US" sz="900" b="1">
                <a:solidFill>
                  <a:srgbClr val="009DB0"/>
                </a:solidFill>
              </a:rPr>
              <a:t>sponsored</a:t>
            </a:r>
            <a:r>
              <a:rPr lang="en-US" sz="900">
                <a:latin typeface="+mj-lt"/>
                <a:ea typeface="DengXian" panose="02010600030101010101" pitchFamily="2" charset="-122"/>
              </a:rPr>
              <a:t> </a:t>
            </a:r>
            <a:r>
              <a:rPr lang="en-US" sz="900" b="1">
                <a:solidFill>
                  <a:srgbClr val="009DB0"/>
                </a:solidFill>
              </a:rPr>
              <a:t>results</a:t>
            </a:r>
            <a:r>
              <a:rPr lang="en-US" sz="900">
                <a:latin typeface="+mj-lt"/>
                <a:ea typeface="DengXian" panose="02010600030101010101" pitchFamily="2" charset="-122"/>
              </a:rPr>
              <a:t> in order to </a:t>
            </a:r>
            <a:r>
              <a:rPr lang="en-US" sz="900" b="1">
                <a:solidFill>
                  <a:srgbClr val="009DB0"/>
                </a:solidFill>
              </a:rPr>
              <a:t>capture</a:t>
            </a:r>
            <a:r>
              <a:rPr lang="en-US" sz="900">
                <a:latin typeface="+mj-lt"/>
                <a:ea typeface="DengXian" panose="02010600030101010101" pitchFamily="2" charset="-122"/>
              </a:rPr>
              <a:t> part of the </a:t>
            </a:r>
            <a:r>
              <a:rPr lang="en-US" sz="900" b="1">
                <a:solidFill>
                  <a:srgbClr val="009DB0"/>
                </a:solidFill>
              </a:rPr>
              <a:t>traffic</a:t>
            </a:r>
          </a:p>
        </p:txBody>
      </p:sp>
      <p:sp>
        <p:nvSpPr>
          <p:cNvPr id="18" name="Triangle isocèle 30">
            <a:extLst>
              <a:ext uri="{FF2B5EF4-FFF2-40B4-BE49-F238E27FC236}">
                <a16:creationId xmlns:a16="http://schemas.microsoft.com/office/drawing/2014/main" id="{8AB79590-659C-4C57-A9FF-3A1A7CAADB06}"/>
              </a:ext>
            </a:extLst>
          </p:cNvPr>
          <p:cNvSpPr/>
          <p:nvPr/>
        </p:nvSpPr>
        <p:spPr bwMode="auto">
          <a:xfrm rot="5400000">
            <a:off x="-198616" y="5840277"/>
            <a:ext cx="815619"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sp>
        <p:nvSpPr>
          <p:cNvPr id="49" name="Ellipse 75">
            <a:extLst>
              <a:ext uri="{FF2B5EF4-FFF2-40B4-BE49-F238E27FC236}">
                <a16:creationId xmlns:a16="http://schemas.microsoft.com/office/drawing/2014/main" id="{DFF50F9D-410F-4048-874E-BF165DD94888}"/>
              </a:ext>
            </a:extLst>
          </p:cNvPr>
          <p:cNvSpPr>
            <a:spLocks noChangeAspect="1"/>
          </p:cNvSpPr>
          <p:nvPr/>
        </p:nvSpPr>
        <p:spPr bwMode="auto">
          <a:xfrm>
            <a:off x="3160786" y="6367065"/>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3</a:t>
            </a:r>
          </a:p>
        </p:txBody>
      </p:sp>
      <p:sp>
        <p:nvSpPr>
          <p:cNvPr id="50" name="Ellipse 76">
            <a:extLst>
              <a:ext uri="{FF2B5EF4-FFF2-40B4-BE49-F238E27FC236}">
                <a16:creationId xmlns:a16="http://schemas.microsoft.com/office/drawing/2014/main" id="{4D25D371-B293-42B0-A46F-A59DCB070126}"/>
              </a:ext>
            </a:extLst>
          </p:cNvPr>
          <p:cNvSpPr>
            <a:spLocks noChangeAspect="1"/>
          </p:cNvSpPr>
          <p:nvPr/>
        </p:nvSpPr>
        <p:spPr bwMode="auto">
          <a:xfrm>
            <a:off x="2627753" y="6367065"/>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2</a:t>
            </a:r>
          </a:p>
        </p:txBody>
      </p:sp>
      <p:sp>
        <p:nvSpPr>
          <p:cNvPr id="51" name="Ellipse 77">
            <a:extLst>
              <a:ext uri="{FF2B5EF4-FFF2-40B4-BE49-F238E27FC236}">
                <a16:creationId xmlns:a16="http://schemas.microsoft.com/office/drawing/2014/main" id="{30E453E7-2E10-4C32-A5F9-EA639321C726}"/>
              </a:ext>
            </a:extLst>
          </p:cNvPr>
          <p:cNvSpPr>
            <a:spLocks noChangeAspect="1"/>
          </p:cNvSpPr>
          <p:nvPr/>
        </p:nvSpPr>
        <p:spPr bwMode="auto">
          <a:xfrm>
            <a:off x="2094720" y="6367065"/>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1</a:t>
            </a:r>
          </a:p>
        </p:txBody>
      </p:sp>
      <p:sp>
        <p:nvSpPr>
          <p:cNvPr id="53" name="Ellipse 177">
            <a:extLst>
              <a:ext uri="{FF2B5EF4-FFF2-40B4-BE49-F238E27FC236}">
                <a16:creationId xmlns:a16="http://schemas.microsoft.com/office/drawing/2014/main" id="{169F317A-4FC2-4205-A6B3-27C3BBA0AE3E}"/>
              </a:ext>
            </a:extLst>
          </p:cNvPr>
          <p:cNvSpPr>
            <a:spLocks noChangeAspect="1"/>
          </p:cNvSpPr>
          <p:nvPr/>
        </p:nvSpPr>
        <p:spPr bwMode="auto">
          <a:xfrm>
            <a:off x="1561687" y="6367065"/>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0</a:t>
            </a:r>
          </a:p>
        </p:txBody>
      </p:sp>
      <p:sp>
        <p:nvSpPr>
          <p:cNvPr id="55" name="Ellipse 75 - 1">
            <a:extLst>
              <a:ext uri="{FF2B5EF4-FFF2-40B4-BE49-F238E27FC236}">
                <a16:creationId xmlns:a16="http://schemas.microsoft.com/office/drawing/2014/main" id="{1DDB6C1E-3F6E-4FA3-B40A-89CE0B530BFF}"/>
              </a:ext>
            </a:extLst>
          </p:cNvPr>
          <p:cNvSpPr>
            <a:spLocks noChangeAspect="1"/>
          </p:cNvSpPr>
          <p:nvPr/>
        </p:nvSpPr>
        <p:spPr bwMode="auto">
          <a:xfrm>
            <a:off x="3693819" y="6367065"/>
            <a:ext cx="73765" cy="73765"/>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mj-lt"/>
                <a:ea typeface="+mn-ea"/>
                <a:cs typeface="Arial" pitchFamily="34" charset="0"/>
              </a:rPr>
              <a:t>4</a:t>
            </a:r>
          </a:p>
        </p:txBody>
      </p:sp>
      <p:sp>
        <p:nvSpPr>
          <p:cNvPr id="59" name="Rectangle 58">
            <a:extLst>
              <a:ext uri="{FF2B5EF4-FFF2-40B4-BE49-F238E27FC236}">
                <a16:creationId xmlns:a16="http://schemas.microsoft.com/office/drawing/2014/main" id="{AE0191B2-4540-44E6-8D92-B8A84A70FE51}"/>
              </a:ext>
            </a:extLst>
          </p:cNvPr>
          <p:cNvSpPr/>
          <p:nvPr/>
        </p:nvSpPr>
        <p:spPr>
          <a:xfrm>
            <a:off x="1363802" y="6411713"/>
            <a:ext cx="478750" cy="147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600">
                <a:solidFill>
                  <a:schemeClr val="tx1"/>
                </a:solidFill>
              </a:rPr>
              <a:t>Does not appear</a:t>
            </a:r>
          </a:p>
        </p:txBody>
      </p:sp>
      <p:sp>
        <p:nvSpPr>
          <p:cNvPr id="179" name="Rectangle 178">
            <a:extLst>
              <a:ext uri="{FF2B5EF4-FFF2-40B4-BE49-F238E27FC236}">
                <a16:creationId xmlns:a16="http://schemas.microsoft.com/office/drawing/2014/main" id="{CF29B9B9-07EC-4F43-A084-D71B38D0A36B}"/>
              </a:ext>
            </a:extLst>
          </p:cNvPr>
          <p:cNvSpPr/>
          <p:nvPr/>
        </p:nvSpPr>
        <p:spPr>
          <a:xfrm>
            <a:off x="1892227" y="6414853"/>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end of 2</a:t>
            </a:r>
            <a:r>
              <a:rPr lang="en-US" sz="600" baseline="30000">
                <a:solidFill>
                  <a:schemeClr val="tx1"/>
                </a:solidFill>
              </a:rPr>
              <a:t>nd</a:t>
            </a:r>
            <a:r>
              <a:rPr lang="en-US" sz="600">
                <a:solidFill>
                  <a:schemeClr val="tx1"/>
                </a:solidFill>
              </a:rPr>
              <a:t> page</a:t>
            </a:r>
          </a:p>
        </p:txBody>
      </p:sp>
      <p:sp>
        <p:nvSpPr>
          <p:cNvPr id="181" name="Rectangle 180">
            <a:extLst>
              <a:ext uri="{FF2B5EF4-FFF2-40B4-BE49-F238E27FC236}">
                <a16:creationId xmlns:a16="http://schemas.microsoft.com/office/drawing/2014/main" id="{DA79B245-E7FD-4A3C-8688-8AA8A736610A}"/>
              </a:ext>
            </a:extLst>
          </p:cNvPr>
          <p:cNvSpPr/>
          <p:nvPr/>
        </p:nvSpPr>
        <p:spPr>
          <a:xfrm>
            <a:off x="2431334" y="6414853"/>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top of 2</a:t>
            </a:r>
            <a:r>
              <a:rPr lang="en-US" sz="600" baseline="30000">
                <a:solidFill>
                  <a:schemeClr val="tx1"/>
                </a:solidFill>
              </a:rPr>
              <a:t>nd</a:t>
            </a:r>
            <a:r>
              <a:rPr lang="en-US" sz="600">
                <a:solidFill>
                  <a:schemeClr val="tx1"/>
                </a:solidFill>
              </a:rPr>
              <a:t> page</a:t>
            </a:r>
          </a:p>
        </p:txBody>
      </p:sp>
      <p:sp>
        <p:nvSpPr>
          <p:cNvPr id="183" name="Rectangle 182">
            <a:extLst>
              <a:ext uri="{FF2B5EF4-FFF2-40B4-BE49-F238E27FC236}">
                <a16:creationId xmlns:a16="http://schemas.microsoft.com/office/drawing/2014/main" id="{EDBD5E8F-1BF9-419F-BBCF-BC08F1C9C418}"/>
              </a:ext>
            </a:extLst>
          </p:cNvPr>
          <p:cNvSpPr/>
          <p:nvPr/>
        </p:nvSpPr>
        <p:spPr>
          <a:xfrm>
            <a:off x="2953851" y="6414853"/>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end of 1</a:t>
            </a:r>
            <a:r>
              <a:rPr lang="en-US" sz="600" baseline="30000">
                <a:solidFill>
                  <a:schemeClr val="tx1"/>
                </a:solidFill>
              </a:rPr>
              <a:t>st</a:t>
            </a:r>
            <a:r>
              <a:rPr lang="en-US" sz="600">
                <a:solidFill>
                  <a:schemeClr val="tx1"/>
                </a:solidFill>
              </a:rPr>
              <a:t> page</a:t>
            </a:r>
          </a:p>
        </p:txBody>
      </p:sp>
      <p:sp>
        <p:nvSpPr>
          <p:cNvPr id="185" name="Rectangle 184">
            <a:extLst>
              <a:ext uri="{FF2B5EF4-FFF2-40B4-BE49-F238E27FC236}">
                <a16:creationId xmlns:a16="http://schemas.microsoft.com/office/drawing/2014/main" id="{74531639-2897-4E46-8733-BA86A1C7A3FE}"/>
              </a:ext>
            </a:extLst>
          </p:cNvPr>
          <p:cNvSpPr/>
          <p:nvPr/>
        </p:nvSpPr>
        <p:spPr>
          <a:xfrm>
            <a:off x="3490298" y="6414853"/>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Appear top of 1</a:t>
            </a:r>
            <a:r>
              <a:rPr lang="en-US" sz="600" baseline="30000">
                <a:solidFill>
                  <a:schemeClr val="tx1"/>
                </a:solidFill>
              </a:rPr>
              <a:t>st</a:t>
            </a:r>
            <a:r>
              <a:rPr lang="en-US" sz="600">
                <a:solidFill>
                  <a:schemeClr val="tx1"/>
                </a:solidFill>
              </a:rPr>
              <a:t> page</a:t>
            </a:r>
          </a:p>
        </p:txBody>
      </p:sp>
      <p:sp>
        <p:nvSpPr>
          <p:cNvPr id="83" name="Ellipse 281">
            <a:extLst>
              <a:ext uri="{FF2B5EF4-FFF2-40B4-BE49-F238E27FC236}">
                <a16:creationId xmlns:a16="http://schemas.microsoft.com/office/drawing/2014/main" id="{E8A41BD4-F974-4DE4-A77B-6690555AD41F}"/>
              </a:ext>
            </a:extLst>
          </p:cNvPr>
          <p:cNvSpPr/>
          <p:nvPr/>
        </p:nvSpPr>
        <p:spPr bwMode="auto">
          <a:xfrm>
            <a:off x="4203365" y="663911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5" name="Ellipse 281">
            <a:extLst>
              <a:ext uri="{FF2B5EF4-FFF2-40B4-BE49-F238E27FC236}">
                <a16:creationId xmlns:a16="http://schemas.microsoft.com/office/drawing/2014/main" id="{632E5DFE-79BE-41FF-863B-FDD6C0279A4D}"/>
              </a:ext>
            </a:extLst>
          </p:cNvPr>
          <p:cNvSpPr/>
          <p:nvPr/>
        </p:nvSpPr>
        <p:spPr bwMode="auto">
          <a:xfrm>
            <a:off x="4786409" y="6639110"/>
            <a:ext cx="73440" cy="65455"/>
          </a:xfrm>
          <a:prstGeom prst="ellipse">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87" name="Rectangle 86">
            <a:extLst>
              <a:ext uri="{FF2B5EF4-FFF2-40B4-BE49-F238E27FC236}">
                <a16:creationId xmlns:a16="http://schemas.microsoft.com/office/drawing/2014/main" id="{E6D62711-8004-41E8-BE12-B1AFC2BDBAF8}"/>
              </a:ext>
            </a:extLst>
          </p:cNvPr>
          <p:cNvSpPr/>
          <p:nvPr/>
        </p:nvSpPr>
        <p:spPr>
          <a:xfrm>
            <a:off x="3992560" y="6682271"/>
            <a:ext cx="478750" cy="17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Organic</a:t>
            </a:r>
          </a:p>
        </p:txBody>
      </p:sp>
      <p:sp>
        <p:nvSpPr>
          <p:cNvPr id="372" name="Rectangle 371">
            <a:extLst>
              <a:ext uri="{FF2B5EF4-FFF2-40B4-BE49-F238E27FC236}">
                <a16:creationId xmlns:a16="http://schemas.microsoft.com/office/drawing/2014/main" id="{9E10217F-5164-49CE-99E2-DDA1AACF6FF9}"/>
              </a:ext>
            </a:extLst>
          </p:cNvPr>
          <p:cNvSpPr/>
          <p:nvPr/>
        </p:nvSpPr>
        <p:spPr>
          <a:xfrm>
            <a:off x="4589671" y="6761833"/>
            <a:ext cx="466916" cy="5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a:solidFill>
                  <a:schemeClr val="tx1"/>
                </a:solidFill>
              </a:rPr>
              <a:t>Sponsored</a:t>
            </a:r>
          </a:p>
        </p:txBody>
      </p:sp>
      <p:pic>
        <p:nvPicPr>
          <p:cNvPr id="113" name="Picture 14" descr="Cyrus Conseil (@CyrusConseil) | Twitter">
            <a:extLst>
              <a:ext uri="{FF2B5EF4-FFF2-40B4-BE49-F238E27FC236}">
                <a16:creationId xmlns:a16="http://schemas.microsoft.com/office/drawing/2014/main" id="{CA68CCF3-4E7A-4F1B-8A87-6A5EF34A5C90}"/>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2150" b="22150"/>
          <a:stretch/>
        </p:blipFill>
        <p:spPr bwMode="auto">
          <a:xfrm>
            <a:off x="5056587" y="1048407"/>
            <a:ext cx="642254" cy="41636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49">
            <a:extLst>
              <a:ext uri="{FF2B5EF4-FFF2-40B4-BE49-F238E27FC236}">
                <a16:creationId xmlns:a16="http://schemas.microsoft.com/office/drawing/2014/main" id="{E7D280D8-4704-4A31-9516-D4BF80DA46BC}"/>
              </a:ext>
            </a:extLst>
          </p:cNvPr>
          <p:cNvCxnSpPr>
            <a:cxnSpLocks/>
          </p:cNvCxnSpPr>
          <p:nvPr/>
        </p:nvCxnSpPr>
        <p:spPr bwMode="auto">
          <a:xfrm>
            <a:off x="4399581"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2" name="Ellipse 75">
            <a:extLst>
              <a:ext uri="{FF2B5EF4-FFF2-40B4-BE49-F238E27FC236}">
                <a16:creationId xmlns:a16="http://schemas.microsoft.com/office/drawing/2014/main" id="{E72A5DDD-2598-45E9-A3F7-D467CA1F2517}"/>
              </a:ext>
            </a:extLst>
          </p:cNvPr>
          <p:cNvSpPr>
            <a:spLocks noChangeAspect="1"/>
          </p:cNvSpPr>
          <p:nvPr/>
        </p:nvSpPr>
        <p:spPr bwMode="auto">
          <a:xfrm>
            <a:off x="4355876"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13" name="Connecteur droit 50">
            <a:extLst>
              <a:ext uri="{FF2B5EF4-FFF2-40B4-BE49-F238E27FC236}">
                <a16:creationId xmlns:a16="http://schemas.microsoft.com/office/drawing/2014/main" id="{1A9375B4-098A-4F82-977F-2F860CBF3BF7}"/>
              </a:ext>
            </a:extLst>
          </p:cNvPr>
          <p:cNvCxnSpPr>
            <a:cxnSpLocks/>
          </p:cNvCxnSpPr>
          <p:nvPr/>
        </p:nvCxnSpPr>
        <p:spPr bwMode="auto">
          <a:xfrm>
            <a:off x="4253808"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4" name="Ellipse 76">
            <a:extLst>
              <a:ext uri="{FF2B5EF4-FFF2-40B4-BE49-F238E27FC236}">
                <a16:creationId xmlns:a16="http://schemas.microsoft.com/office/drawing/2014/main" id="{D4AC1FF8-7568-4D43-BE33-47F7201948DE}"/>
              </a:ext>
            </a:extLst>
          </p:cNvPr>
          <p:cNvSpPr>
            <a:spLocks noChangeAspect="1"/>
          </p:cNvSpPr>
          <p:nvPr/>
        </p:nvSpPr>
        <p:spPr bwMode="auto">
          <a:xfrm>
            <a:off x="4203843"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22" name="Connecteur droit 51">
            <a:extLst>
              <a:ext uri="{FF2B5EF4-FFF2-40B4-BE49-F238E27FC236}">
                <a16:creationId xmlns:a16="http://schemas.microsoft.com/office/drawing/2014/main" id="{ADFAE547-9B9D-48A0-BE66-E5D9A5427309}"/>
              </a:ext>
            </a:extLst>
          </p:cNvPr>
          <p:cNvCxnSpPr>
            <a:cxnSpLocks/>
          </p:cNvCxnSpPr>
          <p:nvPr/>
        </p:nvCxnSpPr>
        <p:spPr bwMode="auto">
          <a:xfrm>
            <a:off x="4105810" y="1555308"/>
            <a:ext cx="2225"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4" name="Ellipse 77">
            <a:extLst>
              <a:ext uri="{FF2B5EF4-FFF2-40B4-BE49-F238E27FC236}">
                <a16:creationId xmlns:a16="http://schemas.microsoft.com/office/drawing/2014/main" id="{75D6A1B8-6D1C-4855-BA95-DC0A0F8867D1}"/>
              </a:ext>
            </a:extLst>
          </p:cNvPr>
          <p:cNvSpPr>
            <a:spLocks noChangeAspect="1"/>
          </p:cNvSpPr>
          <p:nvPr/>
        </p:nvSpPr>
        <p:spPr bwMode="auto">
          <a:xfrm>
            <a:off x="4051810"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26" name="Connecteur droit 176">
            <a:extLst>
              <a:ext uri="{FF2B5EF4-FFF2-40B4-BE49-F238E27FC236}">
                <a16:creationId xmlns:a16="http://schemas.microsoft.com/office/drawing/2014/main" id="{0B61B89A-7A0B-42A0-9DB6-84E979D83C46}"/>
              </a:ext>
            </a:extLst>
          </p:cNvPr>
          <p:cNvCxnSpPr>
            <a:cxnSpLocks/>
          </p:cNvCxnSpPr>
          <p:nvPr/>
        </p:nvCxnSpPr>
        <p:spPr bwMode="auto">
          <a:xfrm flipH="1">
            <a:off x="3930475" y="1555308"/>
            <a:ext cx="23302"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8" name="Ellipse 177">
            <a:extLst>
              <a:ext uri="{FF2B5EF4-FFF2-40B4-BE49-F238E27FC236}">
                <a16:creationId xmlns:a16="http://schemas.microsoft.com/office/drawing/2014/main" id="{8B5B85CA-9D7F-46F0-BEFD-100679E3258B}"/>
              </a:ext>
            </a:extLst>
          </p:cNvPr>
          <p:cNvSpPr>
            <a:spLocks noChangeAspect="1"/>
          </p:cNvSpPr>
          <p:nvPr/>
        </p:nvSpPr>
        <p:spPr bwMode="auto">
          <a:xfrm>
            <a:off x="3899777"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30" name="Connecteur droit 49">
            <a:extLst>
              <a:ext uri="{FF2B5EF4-FFF2-40B4-BE49-F238E27FC236}">
                <a16:creationId xmlns:a16="http://schemas.microsoft.com/office/drawing/2014/main" id="{C3A15FDB-95FB-45FA-A31D-6081CF1268D1}"/>
              </a:ext>
            </a:extLst>
          </p:cNvPr>
          <p:cNvCxnSpPr>
            <a:cxnSpLocks/>
          </p:cNvCxnSpPr>
          <p:nvPr/>
        </p:nvCxnSpPr>
        <p:spPr bwMode="auto">
          <a:xfrm>
            <a:off x="4545354"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2" name="Ellipse 75">
            <a:extLst>
              <a:ext uri="{FF2B5EF4-FFF2-40B4-BE49-F238E27FC236}">
                <a16:creationId xmlns:a16="http://schemas.microsoft.com/office/drawing/2014/main" id="{7B700C68-7DD8-4E84-88AF-026D38C0BC58}"/>
              </a:ext>
            </a:extLst>
          </p:cNvPr>
          <p:cNvSpPr>
            <a:spLocks noChangeAspect="1"/>
          </p:cNvSpPr>
          <p:nvPr/>
        </p:nvSpPr>
        <p:spPr bwMode="auto">
          <a:xfrm>
            <a:off x="4507909"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84" name="Connecteur droit 58">
            <a:extLst>
              <a:ext uri="{FF2B5EF4-FFF2-40B4-BE49-F238E27FC236}">
                <a16:creationId xmlns:a16="http://schemas.microsoft.com/office/drawing/2014/main" id="{3B754B3E-2946-4068-9C77-387896836AE1}"/>
              </a:ext>
            </a:extLst>
          </p:cNvPr>
          <p:cNvCxnSpPr>
            <a:cxnSpLocks/>
          </p:cNvCxnSpPr>
          <p:nvPr/>
        </p:nvCxnSpPr>
        <p:spPr bwMode="auto">
          <a:xfrm>
            <a:off x="4691127"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110" name="Ellipse 270">
            <a:extLst>
              <a:ext uri="{FF2B5EF4-FFF2-40B4-BE49-F238E27FC236}">
                <a16:creationId xmlns:a16="http://schemas.microsoft.com/office/drawing/2014/main" id="{8818FEB8-0635-42F6-B8E5-EFD1F0CB36D5}"/>
              </a:ext>
            </a:extLst>
          </p:cNvPr>
          <p:cNvSpPr/>
          <p:nvPr/>
        </p:nvSpPr>
        <p:spPr bwMode="auto">
          <a:xfrm>
            <a:off x="4516231" y="180366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278" name="Connecteur droit 58">
            <a:extLst>
              <a:ext uri="{FF2B5EF4-FFF2-40B4-BE49-F238E27FC236}">
                <a16:creationId xmlns:a16="http://schemas.microsoft.com/office/drawing/2014/main" id="{BDD9ECCC-61C9-47A2-94C8-75E4F9B4519B}"/>
              </a:ext>
            </a:extLst>
          </p:cNvPr>
          <p:cNvCxnSpPr>
            <a:cxnSpLocks/>
          </p:cNvCxnSpPr>
          <p:nvPr/>
        </p:nvCxnSpPr>
        <p:spPr bwMode="auto">
          <a:xfrm>
            <a:off x="3784701"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15" name="Connecteur droit 75">
            <a:extLst>
              <a:ext uri="{FF2B5EF4-FFF2-40B4-BE49-F238E27FC236}">
                <a16:creationId xmlns:a16="http://schemas.microsoft.com/office/drawing/2014/main" id="{77AC9EA7-4DE3-4425-8AA7-6815561CDC84}"/>
              </a:ext>
            </a:extLst>
          </p:cNvPr>
          <p:cNvCxnSpPr>
            <a:cxnSpLocks/>
          </p:cNvCxnSpPr>
          <p:nvPr/>
        </p:nvCxnSpPr>
        <p:spPr bwMode="auto">
          <a:xfrm>
            <a:off x="357733" y="1306326"/>
            <a:ext cx="2892195" cy="6579"/>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Rectangle 18">
            <a:extLst>
              <a:ext uri="{FF2B5EF4-FFF2-40B4-BE49-F238E27FC236}">
                <a16:creationId xmlns:a16="http://schemas.microsoft.com/office/drawing/2014/main" id="{21C1467A-AF8A-4830-BD04-48D8145771E8}"/>
              </a:ext>
            </a:extLst>
          </p:cNvPr>
          <p:cNvSpPr/>
          <p:nvPr/>
        </p:nvSpPr>
        <p:spPr>
          <a:xfrm>
            <a:off x="880902" y="1161294"/>
            <a:ext cx="1845856" cy="261610"/>
          </a:xfrm>
          <a:prstGeom prst="rect">
            <a:avLst/>
          </a:prstGeom>
          <a:solidFill>
            <a:schemeClr val="bg1"/>
          </a:solidFill>
        </p:spPr>
        <p:txBody>
          <a:bodyPr wrap="square">
            <a:spAutoFit/>
          </a:bodyPr>
          <a:lstStyle/>
          <a:p>
            <a:pPr algn="ctr"/>
            <a:r>
              <a:rPr lang="en-US" sz="1100" b="1">
                <a:solidFill>
                  <a:srgbClr val="009DB0"/>
                </a:solidFill>
              </a:rPr>
              <a:t>Selected keywords*</a:t>
            </a:r>
          </a:p>
        </p:txBody>
      </p:sp>
      <p:cxnSp>
        <p:nvCxnSpPr>
          <p:cNvPr id="189" name="Connecteur droit 49">
            <a:extLst>
              <a:ext uri="{FF2B5EF4-FFF2-40B4-BE49-F238E27FC236}">
                <a16:creationId xmlns:a16="http://schemas.microsoft.com/office/drawing/2014/main" id="{D3EAF957-6736-41AC-BAB5-786129540DB6}"/>
              </a:ext>
            </a:extLst>
          </p:cNvPr>
          <p:cNvCxnSpPr>
            <a:cxnSpLocks/>
          </p:cNvCxnSpPr>
          <p:nvPr/>
        </p:nvCxnSpPr>
        <p:spPr bwMode="auto">
          <a:xfrm>
            <a:off x="5573452"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91" name="Ellipse 75">
            <a:extLst>
              <a:ext uri="{FF2B5EF4-FFF2-40B4-BE49-F238E27FC236}">
                <a16:creationId xmlns:a16="http://schemas.microsoft.com/office/drawing/2014/main" id="{5430B9B9-3DB4-411D-AFBD-CC3CE5FD581F}"/>
              </a:ext>
            </a:extLst>
          </p:cNvPr>
          <p:cNvSpPr>
            <a:spLocks noChangeAspect="1"/>
          </p:cNvSpPr>
          <p:nvPr/>
        </p:nvSpPr>
        <p:spPr bwMode="auto">
          <a:xfrm>
            <a:off x="5529747"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193" name="Connecteur droit 50">
            <a:extLst>
              <a:ext uri="{FF2B5EF4-FFF2-40B4-BE49-F238E27FC236}">
                <a16:creationId xmlns:a16="http://schemas.microsoft.com/office/drawing/2014/main" id="{78BD9BAF-A87F-4934-AE66-C769CC735EF8}"/>
              </a:ext>
            </a:extLst>
          </p:cNvPr>
          <p:cNvCxnSpPr>
            <a:cxnSpLocks/>
          </p:cNvCxnSpPr>
          <p:nvPr/>
        </p:nvCxnSpPr>
        <p:spPr bwMode="auto">
          <a:xfrm>
            <a:off x="5427679"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95" name="Ellipse 76">
            <a:extLst>
              <a:ext uri="{FF2B5EF4-FFF2-40B4-BE49-F238E27FC236}">
                <a16:creationId xmlns:a16="http://schemas.microsoft.com/office/drawing/2014/main" id="{D2D24ACD-E7B8-4298-97E2-147F5A42B5D3}"/>
              </a:ext>
            </a:extLst>
          </p:cNvPr>
          <p:cNvSpPr>
            <a:spLocks noChangeAspect="1"/>
          </p:cNvSpPr>
          <p:nvPr/>
        </p:nvSpPr>
        <p:spPr bwMode="auto">
          <a:xfrm>
            <a:off x="5377714"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197" name="Connecteur droit 51">
            <a:extLst>
              <a:ext uri="{FF2B5EF4-FFF2-40B4-BE49-F238E27FC236}">
                <a16:creationId xmlns:a16="http://schemas.microsoft.com/office/drawing/2014/main" id="{5963010C-CBAB-400C-B00B-45AC827A8154}"/>
              </a:ext>
            </a:extLst>
          </p:cNvPr>
          <p:cNvCxnSpPr>
            <a:cxnSpLocks/>
          </p:cNvCxnSpPr>
          <p:nvPr/>
        </p:nvCxnSpPr>
        <p:spPr bwMode="auto">
          <a:xfrm>
            <a:off x="5279681" y="1555308"/>
            <a:ext cx="2225"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99" name="Ellipse 77">
            <a:extLst>
              <a:ext uri="{FF2B5EF4-FFF2-40B4-BE49-F238E27FC236}">
                <a16:creationId xmlns:a16="http://schemas.microsoft.com/office/drawing/2014/main" id="{9060FBCA-D946-4992-B1E2-DED1C684B2A7}"/>
              </a:ext>
            </a:extLst>
          </p:cNvPr>
          <p:cNvSpPr>
            <a:spLocks noChangeAspect="1"/>
          </p:cNvSpPr>
          <p:nvPr/>
        </p:nvSpPr>
        <p:spPr bwMode="auto">
          <a:xfrm>
            <a:off x="5225681"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201" name="Connecteur droit 176">
            <a:extLst>
              <a:ext uri="{FF2B5EF4-FFF2-40B4-BE49-F238E27FC236}">
                <a16:creationId xmlns:a16="http://schemas.microsoft.com/office/drawing/2014/main" id="{EE0BC598-EFF8-4466-9224-B81C8DC09AD4}"/>
              </a:ext>
            </a:extLst>
          </p:cNvPr>
          <p:cNvCxnSpPr>
            <a:cxnSpLocks/>
          </p:cNvCxnSpPr>
          <p:nvPr/>
        </p:nvCxnSpPr>
        <p:spPr bwMode="auto">
          <a:xfrm flipH="1">
            <a:off x="5104346" y="1555308"/>
            <a:ext cx="23302"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03" name="Ellipse 177">
            <a:extLst>
              <a:ext uri="{FF2B5EF4-FFF2-40B4-BE49-F238E27FC236}">
                <a16:creationId xmlns:a16="http://schemas.microsoft.com/office/drawing/2014/main" id="{CB86E583-B6CA-4376-862F-34A77D80F027}"/>
              </a:ext>
            </a:extLst>
          </p:cNvPr>
          <p:cNvSpPr>
            <a:spLocks noChangeAspect="1"/>
          </p:cNvSpPr>
          <p:nvPr/>
        </p:nvSpPr>
        <p:spPr bwMode="auto">
          <a:xfrm>
            <a:off x="5073648"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205" name="Connecteur droit 49">
            <a:extLst>
              <a:ext uri="{FF2B5EF4-FFF2-40B4-BE49-F238E27FC236}">
                <a16:creationId xmlns:a16="http://schemas.microsoft.com/office/drawing/2014/main" id="{5A340630-B9E3-40CD-AC64-525DE9EE4F79}"/>
              </a:ext>
            </a:extLst>
          </p:cNvPr>
          <p:cNvCxnSpPr>
            <a:cxnSpLocks/>
          </p:cNvCxnSpPr>
          <p:nvPr/>
        </p:nvCxnSpPr>
        <p:spPr bwMode="auto">
          <a:xfrm>
            <a:off x="5719225"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07" name="Ellipse 75">
            <a:extLst>
              <a:ext uri="{FF2B5EF4-FFF2-40B4-BE49-F238E27FC236}">
                <a16:creationId xmlns:a16="http://schemas.microsoft.com/office/drawing/2014/main" id="{01089C24-6D8E-424D-92EF-4DAF662C66EF}"/>
              </a:ext>
            </a:extLst>
          </p:cNvPr>
          <p:cNvSpPr>
            <a:spLocks noChangeAspect="1"/>
          </p:cNvSpPr>
          <p:nvPr/>
        </p:nvSpPr>
        <p:spPr bwMode="auto">
          <a:xfrm>
            <a:off x="5681780"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209" name="Connecteur droit 58">
            <a:extLst>
              <a:ext uri="{FF2B5EF4-FFF2-40B4-BE49-F238E27FC236}">
                <a16:creationId xmlns:a16="http://schemas.microsoft.com/office/drawing/2014/main" id="{562357D2-D035-4655-B1B6-9C0FA84FEEBF}"/>
              </a:ext>
            </a:extLst>
          </p:cNvPr>
          <p:cNvCxnSpPr>
            <a:cxnSpLocks/>
          </p:cNvCxnSpPr>
          <p:nvPr/>
        </p:nvCxnSpPr>
        <p:spPr bwMode="auto">
          <a:xfrm>
            <a:off x="5864998"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27" name="Ellipse 270">
            <a:extLst>
              <a:ext uri="{FF2B5EF4-FFF2-40B4-BE49-F238E27FC236}">
                <a16:creationId xmlns:a16="http://schemas.microsoft.com/office/drawing/2014/main" id="{97DCDDB9-DA96-44B6-8A8D-11A8B0EFD98D}"/>
              </a:ext>
            </a:extLst>
          </p:cNvPr>
          <p:cNvSpPr/>
          <p:nvPr/>
        </p:nvSpPr>
        <p:spPr bwMode="auto">
          <a:xfrm>
            <a:off x="5085164" y="180366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245" name="Connecteur droit 58">
            <a:extLst>
              <a:ext uri="{FF2B5EF4-FFF2-40B4-BE49-F238E27FC236}">
                <a16:creationId xmlns:a16="http://schemas.microsoft.com/office/drawing/2014/main" id="{58C63577-90C6-4E35-B03E-E4EDDDE1C438}"/>
              </a:ext>
            </a:extLst>
          </p:cNvPr>
          <p:cNvCxnSpPr>
            <a:cxnSpLocks/>
          </p:cNvCxnSpPr>
          <p:nvPr/>
        </p:nvCxnSpPr>
        <p:spPr bwMode="auto">
          <a:xfrm>
            <a:off x="4958572"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49" name="Connecteur droit 49">
            <a:extLst>
              <a:ext uri="{FF2B5EF4-FFF2-40B4-BE49-F238E27FC236}">
                <a16:creationId xmlns:a16="http://schemas.microsoft.com/office/drawing/2014/main" id="{FB4031AD-F9BC-4E16-A015-A91CF7589D60}"/>
              </a:ext>
            </a:extLst>
          </p:cNvPr>
          <p:cNvCxnSpPr>
            <a:cxnSpLocks/>
          </p:cNvCxnSpPr>
          <p:nvPr/>
        </p:nvCxnSpPr>
        <p:spPr bwMode="auto">
          <a:xfrm>
            <a:off x="6747323"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51" name="Ellipse 75">
            <a:extLst>
              <a:ext uri="{FF2B5EF4-FFF2-40B4-BE49-F238E27FC236}">
                <a16:creationId xmlns:a16="http://schemas.microsoft.com/office/drawing/2014/main" id="{DB2983B0-72FB-42CD-831F-E808C57B5C32}"/>
              </a:ext>
            </a:extLst>
          </p:cNvPr>
          <p:cNvSpPr>
            <a:spLocks noChangeAspect="1"/>
          </p:cNvSpPr>
          <p:nvPr/>
        </p:nvSpPr>
        <p:spPr bwMode="auto">
          <a:xfrm>
            <a:off x="6703618"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253" name="Connecteur droit 50">
            <a:extLst>
              <a:ext uri="{FF2B5EF4-FFF2-40B4-BE49-F238E27FC236}">
                <a16:creationId xmlns:a16="http://schemas.microsoft.com/office/drawing/2014/main" id="{612EA9E8-EE05-4E33-8592-98F0DD77FA10}"/>
              </a:ext>
            </a:extLst>
          </p:cNvPr>
          <p:cNvCxnSpPr>
            <a:cxnSpLocks/>
          </p:cNvCxnSpPr>
          <p:nvPr/>
        </p:nvCxnSpPr>
        <p:spPr bwMode="auto">
          <a:xfrm>
            <a:off x="6601550"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55" name="Ellipse 76">
            <a:extLst>
              <a:ext uri="{FF2B5EF4-FFF2-40B4-BE49-F238E27FC236}">
                <a16:creationId xmlns:a16="http://schemas.microsoft.com/office/drawing/2014/main" id="{DA1498E8-5564-4EC3-BC9D-DE3B1F5D7803}"/>
              </a:ext>
            </a:extLst>
          </p:cNvPr>
          <p:cNvSpPr>
            <a:spLocks noChangeAspect="1"/>
          </p:cNvSpPr>
          <p:nvPr/>
        </p:nvSpPr>
        <p:spPr bwMode="auto">
          <a:xfrm>
            <a:off x="6551585"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257" name="Connecteur droit 51">
            <a:extLst>
              <a:ext uri="{FF2B5EF4-FFF2-40B4-BE49-F238E27FC236}">
                <a16:creationId xmlns:a16="http://schemas.microsoft.com/office/drawing/2014/main" id="{E5B9521F-9360-4EA8-89BD-30D897FF4BB5}"/>
              </a:ext>
            </a:extLst>
          </p:cNvPr>
          <p:cNvCxnSpPr>
            <a:cxnSpLocks/>
          </p:cNvCxnSpPr>
          <p:nvPr/>
        </p:nvCxnSpPr>
        <p:spPr bwMode="auto">
          <a:xfrm>
            <a:off x="6453552" y="1555308"/>
            <a:ext cx="2225"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59" name="Ellipse 77">
            <a:extLst>
              <a:ext uri="{FF2B5EF4-FFF2-40B4-BE49-F238E27FC236}">
                <a16:creationId xmlns:a16="http://schemas.microsoft.com/office/drawing/2014/main" id="{30F99063-D8CD-4558-A80B-810D80B49F7C}"/>
              </a:ext>
            </a:extLst>
          </p:cNvPr>
          <p:cNvSpPr>
            <a:spLocks noChangeAspect="1"/>
          </p:cNvSpPr>
          <p:nvPr/>
        </p:nvSpPr>
        <p:spPr bwMode="auto">
          <a:xfrm>
            <a:off x="6399552"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261" name="Connecteur droit 176">
            <a:extLst>
              <a:ext uri="{FF2B5EF4-FFF2-40B4-BE49-F238E27FC236}">
                <a16:creationId xmlns:a16="http://schemas.microsoft.com/office/drawing/2014/main" id="{E6ABA23B-E0A4-4BE7-8B02-BFD0CC04AA5B}"/>
              </a:ext>
            </a:extLst>
          </p:cNvPr>
          <p:cNvCxnSpPr>
            <a:cxnSpLocks/>
          </p:cNvCxnSpPr>
          <p:nvPr/>
        </p:nvCxnSpPr>
        <p:spPr bwMode="auto">
          <a:xfrm flipH="1">
            <a:off x="6278217" y="1555308"/>
            <a:ext cx="23302"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63" name="Ellipse 177">
            <a:extLst>
              <a:ext uri="{FF2B5EF4-FFF2-40B4-BE49-F238E27FC236}">
                <a16:creationId xmlns:a16="http://schemas.microsoft.com/office/drawing/2014/main" id="{19697BC1-80A1-44CD-A829-685F78CC3C21}"/>
              </a:ext>
            </a:extLst>
          </p:cNvPr>
          <p:cNvSpPr>
            <a:spLocks noChangeAspect="1"/>
          </p:cNvSpPr>
          <p:nvPr/>
        </p:nvSpPr>
        <p:spPr bwMode="auto">
          <a:xfrm>
            <a:off x="6247519"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265" name="Connecteur droit 49">
            <a:extLst>
              <a:ext uri="{FF2B5EF4-FFF2-40B4-BE49-F238E27FC236}">
                <a16:creationId xmlns:a16="http://schemas.microsoft.com/office/drawing/2014/main" id="{0D93E5DB-9A0D-4746-8994-E37511F68D07}"/>
              </a:ext>
            </a:extLst>
          </p:cNvPr>
          <p:cNvCxnSpPr>
            <a:cxnSpLocks/>
          </p:cNvCxnSpPr>
          <p:nvPr/>
        </p:nvCxnSpPr>
        <p:spPr bwMode="auto">
          <a:xfrm>
            <a:off x="6893096"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67" name="Ellipse 75">
            <a:extLst>
              <a:ext uri="{FF2B5EF4-FFF2-40B4-BE49-F238E27FC236}">
                <a16:creationId xmlns:a16="http://schemas.microsoft.com/office/drawing/2014/main" id="{226469B8-24C6-4170-820F-BF51998B98C1}"/>
              </a:ext>
            </a:extLst>
          </p:cNvPr>
          <p:cNvSpPr>
            <a:spLocks noChangeAspect="1"/>
          </p:cNvSpPr>
          <p:nvPr/>
        </p:nvSpPr>
        <p:spPr bwMode="auto">
          <a:xfrm>
            <a:off x="6855651"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269" name="Connecteur droit 58">
            <a:extLst>
              <a:ext uri="{FF2B5EF4-FFF2-40B4-BE49-F238E27FC236}">
                <a16:creationId xmlns:a16="http://schemas.microsoft.com/office/drawing/2014/main" id="{EEBC1301-262D-40C6-A34E-7015BDCF5B6B}"/>
              </a:ext>
            </a:extLst>
          </p:cNvPr>
          <p:cNvCxnSpPr>
            <a:cxnSpLocks/>
          </p:cNvCxnSpPr>
          <p:nvPr/>
        </p:nvCxnSpPr>
        <p:spPr bwMode="auto">
          <a:xfrm>
            <a:off x="7038869"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283" name="Ellipse 270">
            <a:extLst>
              <a:ext uri="{FF2B5EF4-FFF2-40B4-BE49-F238E27FC236}">
                <a16:creationId xmlns:a16="http://schemas.microsoft.com/office/drawing/2014/main" id="{F4C07B87-1F45-4327-83B6-A8AE1528F670}"/>
              </a:ext>
            </a:extLst>
          </p:cNvPr>
          <p:cNvSpPr/>
          <p:nvPr/>
        </p:nvSpPr>
        <p:spPr bwMode="auto">
          <a:xfrm>
            <a:off x="6266378" y="180366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292" name="Connecteur droit 58">
            <a:extLst>
              <a:ext uri="{FF2B5EF4-FFF2-40B4-BE49-F238E27FC236}">
                <a16:creationId xmlns:a16="http://schemas.microsoft.com/office/drawing/2014/main" id="{9BFF4388-286A-44E4-AC8D-CD18AD1EF482}"/>
              </a:ext>
            </a:extLst>
          </p:cNvPr>
          <p:cNvCxnSpPr>
            <a:cxnSpLocks/>
          </p:cNvCxnSpPr>
          <p:nvPr/>
        </p:nvCxnSpPr>
        <p:spPr bwMode="auto">
          <a:xfrm>
            <a:off x="6132443"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94" name="Connecteur droit 49">
            <a:extLst>
              <a:ext uri="{FF2B5EF4-FFF2-40B4-BE49-F238E27FC236}">
                <a16:creationId xmlns:a16="http://schemas.microsoft.com/office/drawing/2014/main" id="{3DA33D84-8F14-476C-A3D1-353CD92BEC59}"/>
              </a:ext>
            </a:extLst>
          </p:cNvPr>
          <p:cNvCxnSpPr>
            <a:cxnSpLocks/>
          </p:cNvCxnSpPr>
          <p:nvPr/>
        </p:nvCxnSpPr>
        <p:spPr bwMode="auto">
          <a:xfrm>
            <a:off x="7921194"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95" name="Ellipse 75">
            <a:extLst>
              <a:ext uri="{FF2B5EF4-FFF2-40B4-BE49-F238E27FC236}">
                <a16:creationId xmlns:a16="http://schemas.microsoft.com/office/drawing/2014/main" id="{B2323662-85E1-4E86-8459-FA87E6328B86}"/>
              </a:ext>
            </a:extLst>
          </p:cNvPr>
          <p:cNvSpPr>
            <a:spLocks noChangeAspect="1"/>
          </p:cNvSpPr>
          <p:nvPr/>
        </p:nvSpPr>
        <p:spPr bwMode="auto">
          <a:xfrm>
            <a:off x="7877489"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296" name="Connecteur droit 50">
            <a:extLst>
              <a:ext uri="{FF2B5EF4-FFF2-40B4-BE49-F238E27FC236}">
                <a16:creationId xmlns:a16="http://schemas.microsoft.com/office/drawing/2014/main" id="{730AD398-21CF-4BC8-993C-4266513D03F4}"/>
              </a:ext>
            </a:extLst>
          </p:cNvPr>
          <p:cNvCxnSpPr>
            <a:cxnSpLocks/>
          </p:cNvCxnSpPr>
          <p:nvPr/>
        </p:nvCxnSpPr>
        <p:spPr bwMode="auto">
          <a:xfrm>
            <a:off x="7775421"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97" name="Ellipse 76">
            <a:extLst>
              <a:ext uri="{FF2B5EF4-FFF2-40B4-BE49-F238E27FC236}">
                <a16:creationId xmlns:a16="http://schemas.microsoft.com/office/drawing/2014/main" id="{C9545E75-CB5E-45F0-8467-6BA4936887A1}"/>
              </a:ext>
            </a:extLst>
          </p:cNvPr>
          <p:cNvSpPr>
            <a:spLocks noChangeAspect="1"/>
          </p:cNvSpPr>
          <p:nvPr/>
        </p:nvSpPr>
        <p:spPr bwMode="auto">
          <a:xfrm>
            <a:off x="7725456"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298" name="Connecteur droit 51">
            <a:extLst>
              <a:ext uri="{FF2B5EF4-FFF2-40B4-BE49-F238E27FC236}">
                <a16:creationId xmlns:a16="http://schemas.microsoft.com/office/drawing/2014/main" id="{CA263E32-F5B6-405E-A5F2-89BCCF01B44F}"/>
              </a:ext>
            </a:extLst>
          </p:cNvPr>
          <p:cNvCxnSpPr>
            <a:cxnSpLocks/>
          </p:cNvCxnSpPr>
          <p:nvPr/>
        </p:nvCxnSpPr>
        <p:spPr bwMode="auto">
          <a:xfrm>
            <a:off x="7627423" y="1555308"/>
            <a:ext cx="2225"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99" name="Ellipse 77">
            <a:extLst>
              <a:ext uri="{FF2B5EF4-FFF2-40B4-BE49-F238E27FC236}">
                <a16:creationId xmlns:a16="http://schemas.microsoft.com/office/drawing/2014/main" id="{947ADD0C-8CFF-4C1B-A5AA-ADB86DF80FD4}"/>
              </a:ext>
            </a:extLst>
          </p:cNvPr>
          <p:cNvSpPr>
            <a:spLocks noChangeAspect="1"/>
          </p:cNvSpPr>
          <p:nvPr/>
        </p:nvSpPr>
        <p:spPr bwMode="auto">
          <a:xfrm>
            <a:off x="7573423"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300" name="Connecteur droit 176">
            <a:extLst>
              <a:ext uri="{FF2B5EF4-FFF2-40B4-BE49-F238E27FC236}">
                <a16:creationId xmlns:a16="http://schemas.microsoft.com/office/drawing/2014/main" id="{65DE63B8-3521-4E78-AE52-89CB7628B350}"/>
              </a:ext>
            </a:extLst>
          </p:cNvPr>
          <p:cNvCxnSpPr>
            <a:cxnSpLocks/>
          </p:cNvCxnSpPr>
          <p:nvPr/>
        </p:nvCxnSpPr>
        <p:spPr bwMode="auto">
          <a:xfrm flipH="1">
            <a:off x="7452088" y="1555308"/>
            <a:ext cx="23302"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01" name="Ellipse 177">
            <a:extLst>
              <a:ext uri="{FF2B5EF4-FFF2-40B4-BE49-F238E27FC236}">
                <a16:creationId xmlns:a16="http://schemas.microsoft.com/office/drawing/2014/main" id="{EEC1A757-962F-4B3E-A802-B767FA451817}"/>
              </a:ext>
            </a:extLst>
          </p:cNvPr>
          <p:cNvSpPr>
            <a:spLocks noChangeAspect="1"/>
          </p:cNvSpPr>
          <p:nvPr/>
        </p:nvSpPr>
        <p:spPr bwMode="auto">
          <a:xfrm>
            <a:off x="7421390"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302" name="Connecteur droit 49">
            <a:extLst>
              <a:ext uri="{FF2B5EF4-FFF2-40B4-BE49-F238E27FC236}">
                <a16:creationId xmlns:a16="http://schemas.microsoft.com/office/drawing/2014/main" id="{219124E1-C512-4D15-BF89-47DE1CBDF63B}"/>
              </a:ext>
            </a:extLst>
          </p:cNvPr>
          <p:cNvCxnSpPr>
            <a:cxnSpLocks/>
          </p:cNvCxnSpPr>
          <p:nvPr/>
        </p:nvCxnSpPr>
        <p:spPr bwMode="auto">
          <a:xfrm>
            <a:off x="8066967"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03" name="Ellipse 75">
            <a:extLst>
              <a:ext uri="{FF2B5EF4-FFF2-40B4-BE49-F238E27FC236}">
                <a16:creationId xmlns:a16="http://schemas.microsoft.com/office/drawing/2014/main" id="{7AC24C4F-29E6-4B4C-957D-F6AFF05A8AC8}"/>
              </a:ext>
            </a:extLst>
          </p:cNvPr>
          <p:cNvSpPr>
            <a:spLocks noChangeAspect="1"/>
          </p:cNvSpPr>
          <p:nvPr/>
        </p:nvSpPr>
        <p:spPr bwMode="auto">
          <a:xfrm>
            <a:off x="8029522"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304" name="Connecteur droit 58">
            <a:extLst>
              <a:ext uri="{FF2B5EF4-FFF2-40B4-BE49-F238E27FC236}">
                <a16:creationId xmlns:a16="http://schemas.microsoft.com/office/drawing/2014/main" id="{30BABFAC-F29C-4311-82E0-5B80B317385B}"/>
              </a:ext>
            </a:extLst>
          </p:cNvPr>
          <p:cNvCxnSpPr>
            <a:cxnSpLocks/>
          </p:cNvCxnSpPr>
          <p:nvPr/>
        </p:nvCxnSpPr>
        <p:spPr bwMode="auto">
          <a:xfrm>
            <a:off x="8212740"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2" name="Connecteur droit 58">
            <a:extLst>
              <a:ext uri="{FF2B5EF4-FFF2-40B4-BE49-F238E27FC236}">
                <a16:creationId xmlns:a16="http://schemas.microsoft.com/office/drawing/2014/main" id="{232618D3-8B13-4C48-860C-B7D75528826A}"/>
              </a:ext>
            </a:extLst>
          </p:cNvPr>
          <p:cNvCxnSpPr>
            <a:cxnSpLocks/>
          </p:cNvCxnSpPr>
          <p:nvPr/>
        </p:nvCxnSpPr>
        <p:spPr bwMode="auto">
          <a:xfrm>
            <a:off x="7306314"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24" name="Connecteur droit 49">
            <a:extLst>
              <a:ext uri="{FF2B5EF4-FFF2-40B4-BE49-F238E27FC236}">
                <a16:creationId xmlns:a16="http://schemas.microsoft.com/office/drawing/2014/main" id="{0C244478-31D4-4AA9-89E7-8A416BA21BFB}"/>
              </a:ext>
            </a:extLst>
          </p:cNvPr>
          <p:cNvCxnSpPr>
            <a:cxnSpLocks/>
          </p:cNvCxnSpPr>
          <p:nvPr/>
        </p:nvCxnSpPr>
        <p:spPr bwMode="auto">
          <a:xfrm>
            <a:off x="9095066"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25" name="Ellipse 75">
            <a:extLst>
              <a:ext uri="{FF2B5EF4-FFF2-40B4-BE49-F238E27FC236}">
                <a16:creationId xmlns:a16="http://schemas.microsoft.com/office/drawing/2014/main" id="{19C6490E-5187-43D1-959E-C7D87BEF605C}"/>
              </a:ext>
            </a:extLst>
          </p:cNvPr>
          <p:cNvSpPr>
            <a:spLocks noChangeAspect="1"/>
          </p:cNvSpPr>
          <p:nvPr/>
        </p:nvSpPr>
        <p:spPr bwMode="auto">
          <a:xfrm>
            <a:off x="9051361"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326" name="Connecteur droit 50">
            <a:extLst>
              <a:ext uri="{FF2B5EF4-FFF2-40B4-BE49-F238E27FC236}">
                <a16:creationId xmlns:a16="http://schemas.microsoft.com/office/drawing/2014/main" id="{00FDEE41-D9E3-4D86-925A-4D71AEA70045}"/>
              </a:ext>
            </a:extLst>
          </p:cNvPr>
          <p:cNvCxnSpPr>
            <a:cxnSpLocks/>
          </p:cNvCxnSpPr>
          <p:nvPr/>
        </p:nvCxnSpPr>
        <p:spPr bwMode="auto">
          <a:xfrm>
            <a:off x="8949293"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27" name="Ellipse 76">
            <a:extLst>
              <a:ext uri="{FF2B5EF4-FFF2-40B4-BE49-F238E27FC236}">
                <a16:creationId xmlns:a16="http://schemas.microsoft.com/office/drawing/2014/main" id="{3CD1B189-489D-445A-85D8-6F925C5C48C8}"/>
              </a:ext>
            </a:extLst>
          </p:cNvPr>
          <p:cNvSpPr>
            <a:spLocks noChangeAspect="1"/>
          </p:cNvSpPr>
          <p:nvPr/>
        </p:nvSpPr>
        <p:spPr bwMode="auto">
          <a:xfrm>
            <a:off x="8899328"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328" name="Connecteur droit 51">
            <a:extLst>
              <a:ext uri="{FF2B5EF4-FFF2-40B4-BE49-F238E27FC236}">
                <a16:creationId xmlns:a16="http://schemas.microsoft.com/office/drawing/2014/main" id="{C94BA9C5-871D-42C6-8A8A-1D85B58605BE}"/>
              </a:ext>
            </a:extLst>
          </p:cNvPr>
          <p:cNvCxnSpPr>
            <a:cxnSpLocks/>
          </p:cNvCxnSpPr>
          <p:nvPr/>
        </p:nvCxnSpPr>
        <p:spPr bwMode="auto">
          <a:xfrm>
            <a:off x="8801295" y="1555308"/>
            <a:ext cx="2225"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29" name="Ellipse 77">
            <a:extLst>
              <a:ext uri="{FF2B5EF4-FFF2-40B4-BE49-F238E27FC236}">
                <a16:creationId xmlns:a16="http://schemas.microsoft.com/office/drawing/2014/main" id="{623CA334-8658-4CF0-8ACD-7992825D5D96}"/>
              </a:ext>
            </a:extLst>
          </p:cNvPr>
          <p:cNvSpPr>
            <a:spLocks noChangeAspect="1"/>
          </p:cNvSpPr>
          <p:nvPr/>
        </p:nvSpPr>
        <p:spPr bwMode="auto">
          <a:xfrm>
            <a:off x="8747295"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330" name="Connecteur droit 176">
            <a:extLst>
              <a:ext uri="{FF2B5EF4-FFF2-40B4-BE49-F238E27FC236}">
                <a16:creationId xmlns:a16="http://schemas.microsoft.com/office/drawing/2014/main" id="{739B0C84-A2CD-4A2C-9CC4-8FD2720EA5A7}"/>
              </a:ext>
            </a:extLst>
          </p:cNvPr>
          <p:cNvCxnSpPr>
            <a:cxnSpLocks/>
          </p:cNvCxnSpPr>
          <p:nvPr/>
        </p:nvCxnSpPr>
        <p:spPr bwMode="auto">
          <a:xfrm flipH="1">
            <a:off x="8625960" y="1555308"/>
            <a:ext cx="23302"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31" name="Ellipse 177">
            <a:extLst>
              <a:ext uri="{FF2B5EF4-FFF2-40B4-BE49-F238E27FC236}">
                <a16:creationId xmlns:a16="http://schemas.microsoft.com/office/drawing/2014/main" id="{38C87BD4-4091-4373-8165-0B894F06377F}"/>
              </a:ext>
            </a:extLst>
          </p:cNvPr>
          <p:cNvSpPr>
            <a:spLocks noChangeAspect="1"/>
          </p:cNvSpPr>
          <p:nvPr/>
        </p:nvSpPr>
        <p:spPr bwMode="auto">
          <a:xfrm>
            <a:off x="8595262"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332" name="Connecteur droit 49">
            <a:extLst>
              <a:ext uri="{FF2B5EF4-FFF2-40B4-BE49-F238E27FC236}">
                <a16:creationId xmlns:a16="http://schemas.microsoft.com/office/drawing/2014/main" id="{544BC5AF-96DF-4CF2-AB2E-673702D768E2}"/>
              </a:ext>
            </a:extLst>
          </p:cNvPr>
          <p:cNvCxnSpPr>
            <a:cxnSpLocks/>
          </p:cNvCxnSpPr>
          <p:nvPr/>
        </p:nvCxnSpPr>
        <p:spPr bwMode="auto">
          <a:xfrm>
            <a:off x="9240839" y="1555308"/>
            <a:ext cx="0" cy="3852000"/>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33" name="Ellipse 75">
            <a:extLst>
              <a:ext uri="{FF2B5EF4-FFF2-40B4-BE49-F238E27FC236}">
                <a16:creationId xmlns:a16="http://schemas.microsoft.com/office/drawing/2014/main" id="{93F90DE1-A0C7-4C63-A7B9-2406E528DAF7}"/>
              </a:ext>
            </a:extLst>
          </p:cNvPr>
          <p:cNvSpPr>
            <a:spLocks noChangeAspect="1"/>
          </p:cNvSpPr>
          <p:nvPr/>
        </p:nvSpPr>
        <p:spPr bwMode="auto">
          <a:xfrm>
            <a:off x="9203394" y="1447308"/>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334" name="Connecteur droit 58">
            <a:extLst>
              <a:ext uri="{FF2B5EF4-FFF2-40B4-BE49-F238E27FC236}">
                <a16:creationId xmlns:a16="http://schemas.microsoft.com/office/drawing/2014/main" id="{75B12B71-EB07-46DA-AA40-89D1DCF7B358}"/>
              </a:ext>
            </a:extLst>
          </p:cNvPr>
          <p:cNvCxnSpPr>
            <a:cxnSpLocks/>
          </p:cNvCxnSpPr>
          <p:nvPr/>
        </p:nvCxnSpPr>
        <p:spPr bwMode="auto">
          <a:xfrm>
            <a:off x="9386612"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352" name="Connecteur droit 58">
            <a:extLst>
              <a:ext uri="{FF2B5EF4-FFF2-40B4-BE49-F238E27FC236}">
                <a16:creationId xmlns:a16="http://schemas.microsoft.com/office/drawing/2014/main" id="{91296BD1-FDE3-459F-8D33-E6AB199B8311}"/>
              </a:ext>
            </a:extLst>
          </p:cNvPr>
          <p:cNvCxnSpPr>
            <a:cxnSpLocks/>
          </p:cNvCxnSpPr>
          <p:nvPr/>
        </p:nvCxnSpPr>
        <p:spPr bwMode="auto">
          <a:xfrm>
            <a:off x="8480186" y="1544436"/>
            <a:ext cx="0" cy="3924000"/>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77" name="Rectangle 76">
            <a:extLst>
              <a:ext uri="{FF2B5EF4-FFF2-40B4-BE49-F238E27FC236}">
                <a16:creationId xmlns:a16="http://schemas.microsoft.com/office/drawing/2014/main" id="{0C9214FE-AD3D-4174-B7D6-6B009351C922}"/>
              </a:ext>
            </a:extLst>
          </p:cNvPr>
          <p:cNvSpPr/>
          <p:nvPr/>
        </p:nvSpPr>
        <p:spPr bwMode="auto">
          <a:xfrm>
            <a:off x="697829" y="169254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Gestion </a:t>
            </a:r>
            <a:r>
              <a:rPr lang="en-US" sz="900" err="1"/>
              <a:t>patrimoine</a:t>
            </a:r>
            <a:r>
              <a:rPr lang="en-US" sz="900"/>
              <a:t> </a:t>
            </a:r>
            <a:r>
              <a:rPr lang="en-US" sz="900" err="1"/>
              <a:t>expatrié</a:t>
            </a:r>
            <a:endParaRPr lang="en-US" sz="900"/>
          </a:p>
        </p:txBody>
      </p:sp>
      <p:sp>
        <p:nvSpPr>
          <p:cNvPr id="356" name="Rectangle 355">
            <a:extLst>
              <a:ext uri="{FF2B5EF4-FFF2-40B4-BE49-F238E27FC236}">
                <a16:creationId xmlns:a16="http://schemas.microsoft.com/office/drawing/2014/main" id="{486386F9-45B4-40DA-BA16-B61490BA9C3A}"/>
              </a:ext>
            </a:extLst>
          </p:cNvPr>
          <p:cNvSpPr/>
          <p:nvPr/>
        </p:nvSpPr>
        <p:spPr bwMode="auto">
          <a:xfrm>
            <a:off x="697829" y="207225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Gestion </a:t>
            </a:r>
            <a:r>
              <a:rPr lang="en-US" sz="900" err="1"/>
              <a:t>patrimoine</a:t>
            </a:r>
            <a:endParaRPr lang="en-US" sz="900"/>
          </a:p>
        </p:txBody>
      </p:sp>
      <p:sp>
        <p:nvSpPr>
          <p:cNvPr id="357" name="Rectangle 356">
            <a:extLst>
              <a:ext uri="{FF2B5EF4-FFF2-40B4-BE49-F238E27FC236}">
                <a16:creationId xmlns:a16="http://schemas.microsoft.com/office/drawing/2014/main" id="{057B0E72-D3FE-49F5-A51D-4EA160665499}"/>
              </a:ext>
            </a:extLst>
          </p:cNvPr>
          <p:cNvSpPr/>
          <p:nvPr/>
        </p:nvSpPr>
        <p:spPr bwMode="auto">
          <a:xfrm>
            <a:off x="697829" y="245196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CGP</a:t>
            </a:r>
          </a:p>
        </p:txBody>
      </p:sp>
      <p:sp>
        <p:nvSpPr>
          <p:cNvPr id="358" name="Rectangle 357">
            <a:extLst>
              <a:ext uri="{FF2B5EF4-FFF2-40B4-BE49-F238E27FC236}">
                <a16:creationId xmlns:a16="http://schemas.microsoft.com/office/drawing/2014/main" id="{180CA3F8-167E-44EC-AB81-5E03B08DE014}"/>
              </a:ext>
            </a:extLst>
          </p:cNvPr>
          <p:cNvSpPr/>
          <p:nvPr/>
        </p:nvSpPr>
        <p:spPr bwMode="auto">
          <a:xfrm>
            <a:off x="697829" y="283167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PEA</a:t>
            </a:r>
          </a:p>
        </p:txBody>
      </p:sp>
      <p:sp>
        <p:nvSpPr>
          <p:cNvPr id="359" name="Rectangle 358">
            <a:extLst>
              <a:ext uri="{FF2B5EF4-FFF2-40B4-BE49-F238E27FC236}">
                <a16:creationId xmlns:a16="http://schemas.microsoft.com/office/drawing/2014/main" id="{CDAC96E9-3373-4D3F-B935-1809B895F8C0}"/>
              </a:ext>
            </a:extLst>
          </p:cNvPr>
          <p:cNvSpPr/>
          <p:nvPr/>
        </p:nvSpPr>
        <p:spPr bwMode="auto">
          <a:xfrm>
            <a:off x="697829" y="321138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Assurance vie</a:t>
            </a:r>
          </a:p>
        </p:txBody>
      </p:sp>
      <p:sp>
        <p:nvSpPr>
          <p:cNvPr id="360" name="Rectangle 359">
            <a:extLst>
              <a:ext uri="{FF2B5EF4-FFF2-40B4-BE49-F238E27FC236}">
                <a16:creationId xmlns:a16="http://schemas.microsoft.com/office/drawing/2014/main" id="{4C0E4256-D48C-46FA-A7C8-E4DD7FFC038C}"/>
              </a:ext>
            </a:extLst>
          </p:cNvPr>
          <p:cNvSpPr/>
          <p:nvPr/>
        </p:nvSpPr>
        <p:spPr bwMode="auto">
          <a:xfrm>
            <a:off x="697829" y="359109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err="1"/>
              <a:t>Optimisation</a:t>
            </a:r>
            <a:r>
              <a:rPr lang="en-US" sz="900"/>
              <a:t> </a:t>
            </a:r>
            <a:r>
              <a:rPr lang="en-US" sz="900" err="1"/>
              <a:t>fiscale</a:t>
            </a:r>
            <a:endParaRPr lang="en-US" sz="900"/>
          </a:p>
        </p:txBody>
      </p:sp>
      <p:sp>
        <p:nvSpPr>
          <p:cNvPr id="361" name="Rectangle 360">
            <a:extLst>
              <a:ext uri="{FF2B5EF4-FFF2-40B4-BE49-F238E27FC236}">
                <a16:creationId xmlns:a16="http://schemas.microsoft.com/office/drawing/2014/main" id="{E0A5A1CD-48DB-40EB-A5A0-A71F86479E1E}"/>
              </a:ext>
            </a:extLst>
          </p:cNvPr>
          <p:cNvSpPr/>
          <p:nvPr/>
        </p:nvSpPr>
        <p:spPr bwMode="auto">
          <a:xfrm>
            <a:off x="697829" y="397080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err="1"/>
              <a:t>Stratégie</a:t>
            </a:r>
            <a:r>
              <a:rPr lang="en-US" sz="900"/>
              <a:t> </a:t>
            </a:r>
            <a:r>
              <a:rPr lang="en-US" sz="900" err="1"/>
              <a:t>patrimoniale</a:t>
            </a:r>
            <a:endParaRPr lang="en-US" sz="900"/>
          </a:p>
        </p:txBody>
      </p:sp>
      <p:sp>
        <p:nvSpPr>
          <p:cNvPr id="362" name="Rectangle 361">
            <a:extLst>
              <a:ext uri="{FF2B5EF4-FFF2-40B4-BE49-F238E27FC236}">
                <a16:creationId xmlns:a16="http://schemas.microsoft.com/office/drawing/2014/main" id="{CBD5C658-B9CA-4B93-A638-D3D0CD655D05}"/>
              </a:ext>
            </a:extLst>
          </p:cNvPr>
          <p:cNvSpPr/>
          <p:nvPr/>
        </p:nvSpPr>
        <p:spPr bwMode="auto">
          <a:xfrm>
            <a:off x="697829" y="435051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Conseil </a:t>
            </a:r>
            <a:r>
              <a:rPr lang="en-US" sz="900" err="1"/>
              <a:t>en</a:t>
            </a:r>
            <a:r>
              <a:rPr lang="en-US" sz="900"/>
              <a:t> gestion de </a:t>
            </a:r>
            <a:r>
              <a:rPr lang="en-US" sz="900" err="1"/>
              <a:t>patrimoine</a:t>
            </a:r>
            <a:endParaRPr lang="en-US" sz="900"/>
          </a:p>
        </p:txBody>
      </p:sp>
      <p:sp>
        <p:nvSpPr>
          <p:cNvPr id="363" name="Rectangle 362">
            <a:extLst>
              <a:ext uri="{FF2B5EF4-FFF2-40B4-BE49-F238E27FC236}">
                <a16:creationId xmlns:a16="http://schemas.microsoft.com/office/drawing/2014/main" id="{734BE59D-E67F-4663-BEE2-43BC51201BCD}"/>
              </a:ext>
            </a:extLst>
          </p:cNvPr>
          <p:cNvSpPr/>
          <p:nvPr/>
        </p:nvSpPr>
        <p:spPr bwMode="auto">
          <a:xfrm>
            <a:off x="697829" y="4730228"/>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Gestion </a:t>
            </a:r>
            <a:r>
              <a:rPr lang="en-US" sz="900" err="1"/>
              <a:t>privée</a:t>
            </a:r>
            <a:endParaRPr lang="en-US" sz="900"/>
          </a:p>
        </p:txBody>
      </p:sp>
      <p:sp>
        <p:nvSpPr>
          <p:cNvPr id="364" name="Rectangle 363">
            <a:extLst>
              <a:ext uri="{FF2B5EF4-FFF2-40B4-BE49-F238E27FC236}">
                <a16:creationId xmlns:a16="http://schemas.microsoft.com/office/drawing/2014/main" id="{3B0D9D0B-1333-48A1-B4EC-A4535ECD627B}"/>
              </a:ext>
            </a:extLst>
          </p:cNvPr>
          <p:cNvSpPr/>
          <p:nvPr/>
        </p:nvSpPr>
        <p:spPr bwMode="auto">
          <a:xfrm>
            <a:off x="697829" y="5109942"/>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a:t>Transmission </a:t>
            </a:r>
            <a:r>
              <a:rPr lang="en-US" sz="900" err="1"/>
              <a:t>patrimoine</a:t>
            </a:r>
            <a:endParaRPr lang="en-US" sz="900"/>
          </a:p>
        </p:txBody>
      </p:sp>
      <p:sp>
        <p:nvSpPr>
          <p:cNvPr id="375" name="Ellipse 270">
            <a:extLst>
              <a:ext uri="{FF2B5EF4-FFF2-40B4-BE49-F238E27FC236}">
                <a16:creationId xmlns:a16="http://schemas.microsoft.com/office/drawing/2014/main" id="{8AAD1F9B-D84E-459C-ABF1-FD67138A9D3F}"/>
              </a:ext>
            </a:extLst>
          </p:cNvPr>
          <p:cNvSpPr/>
          <p:nvPr/>
        </p:nvSpPr>
        <p:spPr bwMode="auto">
          <a:xfrm>
            <a:off x="7432862" y="180366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76" name="Ellipse 270">
            <a:extLst>
              <a:ext uri="{FF2B5EF4-FFF2-40B4-BE49-F238E27FC236}">
                <a16:creationId xmlns:a16="http://schemas.microsoft.com/office/drawing/2014/main" id="{22834B69-10E1-4A65-BA90-44F2344381CF}"/>
              </a:ext>
            </a:extLst>
          </p:cNvPr>
          <p:cNvSpPr/>
          <p:nvPr/>
        </p:nvSpPr>
        <p:spPr bwMode="auto">
          <a:xfrm>
            <a:off x="8614076" y="180366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77" name="Ellipse 270">
            <a:extLst>
              <a:ext uri="{FF2B5EF4-FFF2-40B4-BE49-F238E27FC236}">
                <a16:creationId xmlns:a16="http://schemas.microsoft.com/office/drawing/2014/main" id="{30B58DB3-EF40-4E91-AEC8-2C40EE25046E}"/>
              </a:ext>
            </a:extLst>
          </p:cNvPr>
          <p:cNvSpPr/>
          <p:nvPr/>
        </p:nvSpPr>
        <p:spPr bwMode="auto">
          <a:xfrm>
            <a:off x="5083047" y="221156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78" name="Ellipse 270">
            <a:extLst>
              <a:ext uri="{FF2B5EF4-FFF2-40B4-BE49-F238E27FC236}">
                <a16:creationId xmlns:a16="http://schemas.microsoft.com/office/drawing/2014/main" id="{F3AE8384-6473-4150-99C7-6EBAE5D97C99}"/>
              </a:ext>
            </a:extLst>
          </p:cNvPr>
          <p:cNvSpPr/>
          <p:nvPr/>
        </p:nvSpPr>
        <p:spPr bwMode="auto">
          <a:xfrm>
            <a:off x="6260027" y="221156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79" name="Ellipse 270">
            <a:extLst>
              <a:ext uri="{FF2B5EF4-FFF2-40B4-BE49-F238E27FC236}">
                <a16:creationId xmlns:a16="http://schemas.microsoft.com/office/drawing/2014/main" id="{641C2C20-6126-4869-8244-DDC82CD6D8E1}"/>
              </a:ext>
            </a:extLst>
          </p:cNvPr>
          <p:cNvSpPr/>
          <p:nvPr/>
        </p:nvSpPr>
        <p:spPr bwMode="auto">
          <a:xfrm>
            <a:off x="7432862" y="221156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0" name="Ellipse 270">
            <a:extLst>
              <a:ext uri="{FF2B5EF4-FFF2-40B4-BE49-F238E27FC236}">
                <a16:creationId xmlns:a16="http://schemas.microsoft.com/office/drawing/2014/main" id="{397BDF17-269F-4E72-A605-FF5BFA90A683}"/>
              </a:ext>
            </a:extLst>
          </p:cNvPr>
          <p:cNvSpPr/>
          <p:nvPr/>
        </p:nvSpPr>
        <p:spPr bwMode="auto">
          <a:xfrm>
            <a:off x="8605610" y="221156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1" name="Ellipse 270">
            <a:extLst>
              <a:ext uri="{FF2B5EF4-FFF2-40B4-BE49-F238E27FC236}">
                <a16:creationId xmlns:a16="http://schemas.microsoft.com/office/drawing/2014/main" id="{E802BD37-CC43-4517-94EA-4D4C52D224BB}"/>
              </a:ext>
            </a:extLst>
          </p:cNvPr>
          <p:cNvSpPr/>
          <p:nvPr/>
        </p:nvSpPr>
        <p:spPr bwMode="auto">
          <a:xfrm>
            <a:off x="3903788" y="221156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2" name="Ellipse 270">
            <a:extLst>
              <a:ext uri="{FF2B5EF4-FFF2-40B4-BE49-F238E27FC236}">
                <a16:creationId xmlns:a16="http://schemas.microsoft.com/office/drawing/2014/main" id="{42932C08-8412-40BE-A049-4FCE94A44ECD}"/>
              </a:ext>
            </a:extLst>
          </p:cNvPr>
          <p:cNvSpPr/>
          <p:nvPr/>
        </p:nvSpPr>
        <p:spPr bwMode="auto">
          <a:xfrm>
            <a:off x="5080932" y="259837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3" name="Ellipse 270">
            <a:extLst>
              <a:ext uri="{FF2B5EF4-FFF2-40B4-BE49-F238E27FC236}">
                <a16:creationId xmlns:a16="http://schemas.microsoft.com/office/drawing/2014/main" id="{C39E31AA-2D00-46B0-9C74-8DBB67E0B36F}"/>
              </a:ext>
            </a:extLst>
          </p:cNvPr>
          <p:cNvSpPr/>
          <p:nvPr/>
        </p:nvSpPr>
        <p:spPr bwMode="auto">
          <a:xfrm>
            <a:off x="6253678" y="259837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4" name="Ellipse 270">
            <a:extLst>
              <a:ext uri="{FF2B5EF4-FFF2-40B4-BE49-F238E27FC236}">
                <a16:creationId xmlns:a16="http://schemas.microsoft.com/office/drawing/2014/main" id="{30187FDC-3E8E-4D51-9D40-9665FE1F82D0}"/>
              </a:ext>
            </a:extLst>
          </p:cNvPr>
          <p:cNvSpPr/>
          <p:nvPr/>
        </p:nvSpPr>
        <p:spPr bwMode="auto">
          <a:xfrm>
            <a:off x="7430747" y="259837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5" name="Ellipse 270">
            <a:extLst>
              <a:ext uri="{FF2B5EF4-FFF2-40B4-BE49-F238E27FC236}">
                <a16:creationId xmlns:a16="http://schemas.microsoft.com/office/drawing/2014/main" id="{87CFB282-5405-4597-8F11-A08C21E4EC16}"/>
              </a:ext>
            </a:extLst>
          </p:cNvPr>
          <p:cNvSpPr/>
          <p:nvPr/>
        </p:nvSpPr>
        <p:spPr bwMode="auto">
          <a:xfrm>
            <a:off x="8601376" y="259837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6" name="Ellipse 270">
            <a:extLst>
              <a:ext uri="{FF2B5EF4-FFF2-40B4-BE49-F238E27FC236}">
                <a16:creationId xmlns:a16="http://schemas.microsoft.com/office/drawing/2014/main" id="{C70F3020-3AF1-4F50-9F86-415492009C91}"/>
              </a:ext>
            </a:extLst>
          </p:cNvPr>
          <p:cNvSpPr/>
          <p:nvPr/>
        </p:nvSpPr>
        <p:spPr bwMode="auto">
          <a:xfrm>
            <a:off x="3903788" y="259837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7" name="Ellipse 270">
            <a:extLst>
              <a:ext uri="{FF2B5EF4-FFF2-40B4-BE49-F238E27FC236}">
                <a16:creationId xmlns:a16="http://schemas.microsoft.com/office/drawing/2014/main" id="{A0EE687B-4B09-4C01-9845-907A872EF61C}"/>
              </a:ext>
            </a:extLst>
          </p:cNvPr>
          <p:cNvSpPr/>
          <p:nvPr/>
        </p:nvSpPr>
        <p:spPr bwMode="auto">
          <a:xfrm>
            <a:off x="5078814" y="296976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8" name="Ellipse 270">
            <a:extLst>
              <a:ext uri="{FF2B5EF4-FFF2-40B4-BE49-F238E27FC236}">
                <a16:creationId xmlns:a16="http://schemas.microsoft.com/office/drawing/2014/main" id="{F8A773F6-9E42-4814-9A1E-9C2A1849FE89}"/>
              </a:ext>
            </a:extLst>
          </p:cNvPr>
          <p:cNvSpPr/>
          <p:nvPr/>
        </p:nvSpPr>
        <p:spPr bwMode="auto">
          <a:xfrm>
            <a:off x="6253678" y="296976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89" name="Ellipse 270">
            <a:extLst>
              <a:ext uri="{FF2B5EF4-FFF2-40B4-BE49-F238E27FC236}">
                <a16:creationId xmlns:a16="http://schemas.microsoft.com/office/drawing/2014/main" id="{484BDCD6-1D42-4334-8728-9AB8B78F7A92}"/>
              </a:ext>
            </a:extLst>
          </p:cNvPr>
          <p:cNvSpPr/>
          <p:nvPr/>
        </p:nvSpPr>
        <p:spPr bwMode="auto">
          <a:xfrm>
            <a:off x="7426512" y="296976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0" name="Ellipse 270">
            <a:extLst>
              <a:ext uri="{FF2B5EF4-FFF2-40B4-BE49-F238E27FC236}">
                <a16:creationId xmlns:a16="http://schemas.microsoft.com/office/drawing/2014/main" id="{3D9976E8-CCAD-4387-8DEC-2B450817198E}"/>
              </a:ext>
            </a:extLst>
          </p:cNvPr>
          <p:cNvSpPr/>
          <p:nvPr/>
        </p:nvSpPr>
        <p:spPr bwMode="auto">
          <a:xfrm>
            <a:off x="8601376" y="296976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1" name="Ellipse 270">
            <a:extLst>
              <a:ext uri="{FF2B5EF4-FFF2-40B4-BE49-F238E27FC236}">
                <a16:creationId xmlns:a16="http://schemas.microsoft.com/office/drawing/2014/main" id="{90C816B1-7EDD-4CAD-A6F0-2A40CB3551AE}"/>
              </a:ext>
            </a:extLst>
          </p:cNvPr>
          <p:cNvSpPr/>
          <p:nvPr/>
        </p:nvSpPr>
        <p:spPr bwMode="auto">
          <a:xfrm>
            <a:off x="3903788" y="296976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2" name="Ellipse 270">
            <a:extLst>
              <a:ext uri="{FF2B5EF4-FFF2-40B4-BE49-F238E27FC236}">
                <a16:creationId xmlns:a16="http://schemas.microsoft.com/office/drawing/2014/main" id="{08CF4BC5-2FC5-4F72-BC50-4AA9B8759099}"/>
              </a:ext>
            </a:extLst>
          </p:cNvPr>
          <p:cNvSpPr/>
          <p:nvPr/>
        </p:nvSpPr>
        <p:spPr bwMode="auto">
          <a:xfrm>
            <a:off x="9203394" y="2969768"/>
            <a:ext cx="73440" cy="65455"/>
          </a:xfrm>
          <a:prstGeom prst="ellipse">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3" name="Ellipse 270">
            <a:extLst>
              <a:ext uri="{FF2B5EF4-FFF2-40B4-BE49-F238E27FC236}">
                <a16:creationId xmlns:a16="http://schemas.microsoft.com/office/drawing/2014/main" id="{DE116B90-A7A9-4C45-A76B-D71BD6222D9A}"/>
              </a:ext>
            </a:extLst>
          </p:cNvPr>
          <p:cNvSpPr/>
          <p:nvPr/>
        </p:nvSpPr>
        <p:spPr bwMode="auto">
          <a:xfrm>
            <a:off x="5076698" y="337572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4" name="Ellipse 270">
            <a:extLst>
              <a:ext uri="{FF2B5EF4-FFF2-40B4-BE49-F238E27FC236}">
                <a16:creationId xmlns:a16="http://schemas.microsoft.com/office/drawing/2014/main" id="{295D00A4-8A04-4AD9-9169-53F8080FEDD7}"/>
              </a:ext>
            </a:extLst>
          </p:cNvPr>
          <p:cNvSpPr/>
          <p:nvPr/>
        </p:nvSpPr>
        <p:spPr bwMode="auto">
          <a:xfrm>
            <a:off x="6253678" y="337572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5" name="Ellipse 270">
            <a:extLst>
              <a:ext uri="{FF2B5EF4-FFF2-40B4-BE49-F238E27FC236}">
                <a16:creationId xmlns:a16="http://schemas.microsoft.com/office/drawing/2014/main" id="{CB821991-85E6-48BC-8449-0D55CF59F853}"/>
              </a:ext>
            </a:extLst>
          </p:cNvPr>
          <p:cNvSpPr/>
          <p:nvPr/>
        </p:nvSpPr>
        <p:spPr bwMode="auto">
          <a:xfrm>
            <a:off x="7426513" y="337572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6" name="Ellipse 270">
            <a:extLst>
              <a:ext uri="{FF2B5EF4-FFF2-40B4-BE49-F238E27FC236}">
                <a16:creationId xmlns:a16="http://schemas.microsoft.com/office/drawing/2014/main" id="{EB8EF025-226F-4FCD-BF52-3A9B33FFF7CC}"/>
              </a:ext>
            </a:extLst>
          </p:cNvPr>
          <p:cNvSpPr/>
          <p:nvPr/>
        </p:nvSpPr>
        <p:spPr bwMode="auto">
          <a:xfrm>
            <a:off x="8601376" y="337572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7" name="Ellipse 270">
            <a:extLst>
              <a:ext uri="{FF2B5EF4-FFF2-40B4-BE49-F238E27FC236}">
                <a16:creationId xmlns:a16="http://schemas.microsoft.com/office/drawing/2014/main" id="{A63403CF-CB71-4FF2-B2F4-1BB5EB5CF55F}"/>
              </a:ext>
            </a:extLst>
          </p:cNvPr>
          <p:cNvSpPr/>
          <p:nvPr/>
        </p:nvSpPr>
        <p:spPr bwMode="auto">
          <a:xfrm>
            <a:off x="3903788" y="337572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8" name="Ellipse 270">
            <a:extLst>
              <a:ext uri="{FF2B5EF4-FFF2-40B4-BE49-F238E27FC236}">
                <a16:creationId xmlns:a16="http://schemas.microsoft.com/office/drawing/2014/main" id="{70F198EE-B0DF-44E7-BEF4-D55561D030ED}"/>
              </a:ext>
            </a:extLst>
          </p:cNvPr>
          <p:cNvSpPr/>
          <p:nvPr/>
        </p:nvSpPr>
        <p:spPr bwMode="auto">
          <a:xfrm>
            <a:off x="9203394" y="3375729"/>
            <a:ext cx="73440" cy="65455"/>
          </a:xfrm>
          <a:prstGeom prst="ellipse">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399" name="Ellipse 270">
            <a:extLst>
              <a:ext uri="{FF2B5EF4-FFF2-40B4-BE49-F238E27FC236}">
                <a16:creationId xmlns:a16="http://schemas.microsoft.com/office/drawing/2014/main" id="{15C248CD-3099-4194-8F8C-ADEBBD6F60A0}"/>
              </a:ext>
            </a:extLst>
          </p:cNvPr>
          <p:cNvSpPr/>
          <p:nvPr/>
        </p:nvSpPr>
        <p:spPr bwMode="auto">
          <a:xfrm>
            <a:off x="8034899" y="3375729"/>
            <a:ext cx="73440" cy="65455"/>
          </a:xfrm>
          <a:prstGeom prst="ellipse">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0" name="Ellipse 270">
            <a:extLst>
              <a:ext uri="{FF2B5EF4-FFF2-40B4-BE49-F238E27FC236}">
                <a16:creationId xmlns:a16="http://schemas.microsoft.com/office/drawing/2014/main" id="{6818ABFD-B2CE-4E9F-ACB4-B222E2668F80}"/>
              </a:ext>
            </a:extLst>
          </p:cNvPr>
          <p:cNvSpPr/>
          <p:nvPr/>
        </p:nvSpPr>
        <p:spPr bwMode="auto">
          <a:xfrm>
            <a:off x="4516231" y="370221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1" name="Ellipse 270">
            <a:extLst>
              <a:ext uri="{FF2B5EF4-FFF2-40B4-BE49-F238E27FC236}">
                <a16:creationId xmlns:a16="http://schemas.microsoft.com/office/drawing/2014/main" id="{D4814D69-3E2A-4B13-8042-1C0BA1A46AF4}"/>
              </a:ext>
            </a:extLst>
          </p:cNvPr>
          <p:cNvSpPr/>
          <p:nvPr/>
        </p:nvSpPr>
        <p:spPr bwMode="auto">
          <a:xfrm>
            <a:off x="5080931" y="370221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2" name="Ellipse 270">
            <a:extLst>
              <a:ext uri="{FF2B5EF4-FFF2-40B4-BE49-F238E27FC236}">
                <a16:creationId xmlns:a16="http://schemas.microsoft.com/office/drawing/2014/main" id="{EC328A80-C453-4622-A3B2-29140466E786}"/>
              </a:ext>
            </a:extLst>
          </p:cNvPr>
          <p:cNvSpPr/>
          <p:nvPr/>
        </p:nvSpPr>
        <p:spPr bwMode="auto">
          <a:xfrm>
            <a:off x="6253678" y="370221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3" name="Ellipse 270">
            <a:extLst>
              <a:ext uri="{FF2B5EF4-FFF2-40B4-BE49-F238E27FC236}">
                <a16:creationId xmlns:a16="http://schemas.microsoft.com/office/drawing/2014/main" id="{40364D4D-0116-40B2-8C16-F25F6E7DFBBD}"/>
              </a:ext>
            </a:extLst>
          </p:cNvPr>
          <p:cNvSpPr/>
          <p:nvPr/>
        </p:nvSpPr>
        <p:spPr bwMode="auto">
          <a:xfrm>
            <a:off x="7424396" y="370221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4" name="Ellipse 270">
            <a:extLst>
              <a:ext uri="{FF2B5EF4-FFF2-40B4-BE49-F238E27FC236}">
                <a16:creationId xmlns:a16="http://schemas.microsoft.com/office/drawing/2014/main" id="{CDA14454-097E-4B98-9C84-CF647C4BB60A}"/>
              </a:ext>
            </a:extLst>
          </p:cNvPr>
          <p:cNvSpPr/>
          <p:nvPr/>
        </p:nvSpPr>
        <p:spPr bwMode="auto">
          <a:xfrm>
            <a:off x="8601376" y="370221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5" name="Ellipse 270">
            <a:extLst>
              <a:ext uri="{FF2B5EF4-FFF2-40B4-BE49-F238E27FC236}">
                <a16:creationId xmlns:a16="http://schemas.microsoft.com/office/drawing/2014/main" id="{AF56436D-9EB4-4025-9041-966798FB5A25}"/>
              </a:ext>
            </a:extLst>
          </p:cNvPr>
          <p:cNvSpPr/>
          <p:nvPr/>
        </p:nvSpPr>
        <p:spPr bwMode="auto">
          <a:xfrm>
            <a:off x="5682505" y="410569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6" name="Ellipse 270">
            <a:extLst>
              <a:ext uri="{FF2B5EF4-FFF2-40B4-BE49-F238E27FC236}">
                <a16:creationId xmlns:a16="http://schemas.microsoft.com/office/drawing/2014/main" id="{C0967548-0BCE-4330-8822-4D04666629CF}"/>
              </a:ext>
            </a:extLst>
          </p:cNvPr>
          <p:cNvSpPr/>
          <p:nvPr/>
        </p:nvSpPr>
        <p:spPr bwMode="auto">
          <a:xfrm>
            <a:off x="6253678" y="411185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7" name="Ellipse 270">
            <a:extLst>
              <a:ext uri="{FF2B5EF4-FFF2-40B4-BE49-F238E27FC236}">
                <a16:creationId xmlns:a16="http://schemas.microsoft.com/office/drawing/2014/main" id="{89047394-FE9F-4E4D-BC05-F86243C1C44E}"/>
              </a:ext>
            </a:extLst>
          </p:cNvPr>
          <p:cNvSpPr/>
          <p:nvPr/>
        </p:nvSpPr>
        <p:spPr bwMode="auto">
          <a:xfrm>
            <a:off x="8601376" y="411185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8" name="Ellipse 270">
            <a:extLst>
              <a:ext uri="{FF2B5EF4-FFF2-40B4-BE49-F238E27FC236}">
                <a16:creationId xmlns:a16="http://schemas.microsoft.com/office/drawing/2014/main" id="{8FA42F74-1133-462B-B02E-B7E047102BC6}"/>
              </a:ext>
            </a:extLst>
          </p:cNvPr>
          <p:cNvSpPr/>
          <p:nvPr/>
        </p:nvSpPr>
        <p:spPr bwMode="auto">
          <a:xfrm>
            <a:off x="3903788" y="4105698"/>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09" name="Ellipse 270">
            <a:extLst>
              <a:ext uri="{FF2B5EF4-FFF2-40B4-BE49-F238E27FC236}">
                <a16:creationId xmlns:a16="http://schemas.microsoft.com/office/drawing/2014/main" id="{F40D1198-1E7E-4D3E-9BFE-EC6585BB8C91}"/>
              </a:ext>
            </a:extLst>
          </p:cNvPr>
          <p:cNvSpPr/>
          <p:nvPr/>
        </p:nvSpPr>
        <p:spPr bwMode="auto">
          <a:xfrm>
            <a:off x="7738700" y="4111856"/>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0" name="Ellipse 270">
            <a:extLst>
              <a:ext uri="{FF2B5EF4-FFF2-40B4-BE49-F238E27FC236}">
                <a16:creationId xmlns:a16="http://schemas.microsoft.com/office/drawing/2014/main" id="{B1250498-5686-4AE4-B2E8-C81FBF8E490B}"/>
              </a:ext>
            </a:extLst>
          </p:cNvPr>
          <p:cNvSpPr/>
          <p:nvPr/>
        </p:nvSpPr>
        <p:spPr bwMode="auto">
          <a:xfrm>
            <a:off x="5072464" y="449351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1" name="Ellipse 270">
            <a:extLst>
              <a:ext uri="{FF2B5EF4-FFF2-40B4-BE49-F238E27FC236}">
                <a16:creationId xmlns:a16="http://schemas.microsoft.com/office/drawing/2014/main" id="{ABE3D078-F5DB-48B7-B682-7095AAF9519A}"/>
              </a:ext>
            </a:extLst>
          </p:cNvPr>
          <p:cNvSpPr/>
          <p:nvPr/>
        </p:nvSpPr>
        <p:spPr bwMode="auto">
          <a:xfrm>
            <a:off x="6249444" y="449351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2" name="Ellipse 270">
            <a:extLst>
              <a:ext uri="{FF2B5EF4-FFF2-40B4-BE49-F238E27FC236}">
                <a16:creationId xmlns:a16="http://schemas.microsoft.com/office/drawing/2014/main" id="{45015EFF-BDDC-471E-9B41-59B535142E12}"/>
              </a:ext>
            </a:extLst>
          </p:cNvPr>
          <p:cNvSpPr/>
          <p:nvPr/>
        </p:nvSpPr>
        <p:spPr bwMode="auto">
          <a:xfrm>
            <a:off x="8597142" y="449351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3" name="Ellipse 270">
            <a:extLst>
              <a:ext uri="{FF2B5EF4-FFF2-40B4-BE49-F238E27FC236}">
                <a16:creationId xmlns:a16="http://schemas.microsoft.com/office/drawing/2014/main" id="{D99DF19E-2532-4052-8CB9-200712F9B6F5}"/>
              </a:ext>
            </a:extLst>
          </p:cNvPr>
          <p:cNvSpPr/>
          <p:nvPr/>
        </p:nvSpPr>
        <p:spPr bwMode="auto">
          <a:xfrm>
            <a:off x="4065293" y="449785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4" name="Ellipse 270">
            <a:extLst>
              <a:ext uri="{FF2B5EF4-FFF2-40B4-BE49-F238E27FC236}">
                <a16:creationId xmlns:a16="http://schemas.microsoft.com/office/drawing/2014/main" id="{53EABA68-1325-46F7-8C70-A479A2C649AC}"/>
              </a:ext>
            </a:extLst>
          </p:cNvPr>
          <p:cNvSpPr/>
          <p:nvPr/>
        </p:nvSpPr>
        <p:spPr bwMode="auto">
          <a:xfrm>
            <a:off x="7426512" y="449351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5" name="Ellipse 270">
            <a:extLst>
              <a:ext uri="{FF2B5EF4-FFF2-40B4-BE49-F238E27FC236}">
                <a16:creationId xmlns:a16="http://schemas.microsoft.com/office/drawing/2014/main" id="{BFB0D97D-DCEB-4057-BA92-7A94664D24B1}"/>
              </a:ext>
            </a:extLst>
          </p:cNvPr>
          <p:cNvSpPr/>
          <p:nvPr/>
        </p:nvSpPr>
        <p:spPr bwMode="auto">
          <a:xfrm>
            <a:off x="7738700" y="4874074"/>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6" name="Ellipse 270">
            <a:extLst>
              <a:ext uri="{FF2B5EF4-FFF2-40B4-BE49-F238E27FC236}">
                <a16:creationId xmlns:a16="http://schemas.microsoft.com/office/drawing/2014/main" id="{65642350-8FBD-49F3-ADD5-4EAB56F8C4B8}"/>
              </a:ext>
            </a:extLst>
          </p:cNvPr>
          <p:cNvSpPr/>
          <p:nvPr/>
        </p:nvSpPr>
        <p:spPr bwMode="auto">
          <a:xfrm>
            <a:off x="7738700" y="5256300"/>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7" name="Ellipse 270">
            <a:extLst>
              <a:ext uri="{FF2B5EF4-FFF2-40B4-BE49-F238E27FC236}">
                <a16:creationId xmlns:a16="http://schemas.microsoft.com/office/drawing/2014/main" id="{1E59E98A-2BBA-436C-869A-2515A313496E}"/>
              </a:ext>
            </a:extLst>
          </p:cNvPr>
          <p:cNvSpPr/>
          <p:nvPr/>
        </p:nvSpPr>
        <p:spPr bwMode="auto">
          <a:xfrm>
            <a:off x="5072464" y="487479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8" name="Ellipse 270">
            <a:extLst>
              <a:ext uri="{FF2B5EF4-FFF2-40B4-BE49-F238E27FC236}">
                <a16:creationId xmlns:a16="http://schemas.microsoft.com/office/drawing/2014/main" id="{911100E3-D309-444C-AA00-AB0CC43208F2}"/>
              </a:ext>
            </a:extLst>
          </p:cNvPr>
          <p:cNvSpPr/>
          <p:nvPr/>
        </p:nvSpPr>
        <p:spPr bwMode="auto">
          <a:xfrm>
            <a:off x="6247327" y="487479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19" name="Ellipse 270">
            <a:extLst>
              <a:ext uri="{FF2B5EF4-FFF2-40B4-BE49-F238E27FC236}">
                <a16:creationId xmlns:a16="http://schemas.microsoft.com/office/drawing/2014/main" id="{8A7C2849-4DA1-412D-8F93-43AA8A753FF5}"/>
              </a:ext>
            </a:extLst>
          </p:cNvPr>
          <p:cNvSpPr/>
          <p:nvPr/>
        </p:nvSpPr>
        <p:spPr bwMode="auto">
          <a:xfrm>
            <a:off x="8595025" y="487479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20" name="Ellipse 270">
            <a:extLst>
              <a:ext uri="{FF2B5EF4-FFF2-40B4-BE49-F238E27FC236}">
                <a16:creationId xmlns:a16="http://schemas.microsoft.com/office/drawing/2014/main" id="{7C851C98-22D6-4677-AE53-8360EE07272A}"/>
              </a:ext>
            </a:extLst>
          </p:cNvPr>
          <p:cNvSpPr/>
          <p:nvPr/>
        </p:nvSpPr>
        <p:spPr bwMode="auto">
          <a:xfrm>
            <a:off x="5072464" y="526160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21" name="Ellipse 270">
            <a:extLst>
              <a:ext uri="{FF2B5EF4-FFF2-40B4-BE49-F238E27FC236}">
                <a16:creationId xmlns:a16="http://schemas.microsoft.com/office/drawing/2014/main" id="{A3CAE7FA-241D-4B1B-94B8-994C67991D0D}"/>
              </a:ext>
            </a:extLst>
          </p:cNvPr>
          <p:cNvSpPr/>
          <p:nvPr/>
        </p:nvSpPr>
        <p:spPr bwMode="auto">
          <a:xfrm>
            <a:off x="6247327" y="526160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22" name="Ellipse 270">
            <a:extLst>
              <a:ext uri="{FF2B5EF4-FFF2-40B4-BE49-F238E27FC236}">
                <a16:creationId xmlns:a16="http://schemas.microsoft.com/office/drawing/2014/main" id="{6561DCCF-1F16-4BFE-A69B-F6A1DD3C6C53}"/>
              </a:ext>
            </a:extLst>
          </p:cNvPr>
          <p:cNvSpPr/>
          <p:nvPr/>
        </p:nvSpPr>
        <p:spPr bwMode="auto">
          <a:xfrm>
            <a:off x="8595025" y="526160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23" name="Ellipse 270">
            <a:extLst>
              <a:ext uri="{FF2B5EF4-FFF2-40B4-BE49-F238E27FC236}">
                <a16:creationId xmlns:a16="http://schemas.microsoft.com/office/drawing/2014/main" id="{F4741D40-7E87-4EA8-9646-6A9F25FD7554}"/>
              </a:ext>
            </a:extLst>
          </p:cNvPr>
          <p:cNvSpPr/>
          <p:nvPr/>
        </p:nvSpPr>
        <p:spPr bwMode="auto">
          <a:xfrm>
            <a:off x="3903788" y="4880963"/>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424" name="Ellipse 270">
            <a:extLst>
              <a:ext uri="{FF2B5EF4-FFF2-40B4-BE49-F238E27FC236}">
                <a16:creationId xmlns:a16="http://schemas.microsoft.com/office/drawing/2014/main" id="{FFAF37CA-91CB-4DB6-BD62-D08C210CA255}"/>
              </a:ext>
            </a:extLst>
          </p:cNvPr>
          <p:cNvSpPr/>
          <p:nvPr/>
        </p:nvSpPr>
        <p:spPr bwMode="auto">
          <a:xfrm>
            <a:off x="3903788" y="526160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pic>
        <p:nvPicPr>
          <p:cNvPr id="111" name="Image 539666">
            <a:extLst>
              <a:ext uri="{FF2B5EF4-FFF2-40B4-BE49-F238E27FC236}">
                <a16:creationId xmlns:a16="http://schemas.microsoft.com/office/drawing/2014/main" id="{340AC34A-61A6-4576-8092-EF52804B403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05087" y="1166113"/>
            <a:ext cx="688410" cy="180949"/>
          </a:xfrm>
          <a:prstGeom prst="rect">
            <a:avLst/>
          </a:prstGeom>
        </p:spPr>
      </p:pic>
      <p:pic>
        <p:nvPicPr>
          <p:cNvPr id="115" name="Picture 2" descr="Résultat de recherche d'images pour &quot;primonial&quot;">
            <a:extLst>
              <a:ext uri="{FF2B5EF4-FFF2-40B4-BE49-F238E27FC236}">
                <a16:creationId xmlns:a16="http://schemas.microsoft.com/office/drawing/2014/main" id="{62A4301E-5F99-49B2-8D05-E0BDAA0F70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7199" y="1191239"/>
            <a:ext cx="796442" cy="13069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Résultat de recherche d'images pour &quot;uff&quot;">
            <a:extLst>
              <a:ext uri="{FF2B5EF4-FFF2-40B4-BE49-F238E27FC236}">
                <a16:creationId xmlns:a16="http://schemas.microsoft.com/office/drawing/2014/main" id="{AF198BDB-FCF2-4AF1-A157-E56534B893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7118" y="1149920"/>
            <a:ext cx="458736" cy="21333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cxnSp>
        <p:nvCxnSpPr>
          <p:cNvPr id="121" name="Straight Connector 120">
            <a:extLst>
              <a:ext uri="{FF2B5EF4-FFF2-40B4-BE49-F238E27FC236}">
                <a16:creationId xmlns:a16="http://schemas.microsoft.com/office/drawing/2014/main" id="{8937A0E1-F97B-4910-948D-F3889C039A16}"/>
              </a:ext>
            </a:extLst>
          </p:cNvPr>
          <p:cNvCxnSpPr>
            <a:cxnSpLocks/>
            <a:stCxn id="110" idx="3"/>
            <a:endCxn id="381" idx="7"/>
          </p:cNvCxnSpPr>
          <p:nvPr/>
        </p:nvCxnSpPr>
        <p:spPr>
          <a:xfrm flipH="1">
            <a:off x="3966473" y="1859535"/>
            <a:ext cx="560513" cy="361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D073C2-4BF5-4076-8A07-43DE4697798D}"/>
              </a:ext>
            </a:extLst>
          </p:cNvPr>
          <p:cNvCxnSpPr>
            <a:cxnSpLocks/>
            <a:stCxn id="381" idx="4"/>
            <a:endCxn id="386" idx="0"/>
          </p:cNvCxnSpPr>
          <p:nvPr/>
        </p:nvCxnSpPr>
        <p:spPr>
          <a:xfrm>
            <a:off x="3940508" y="2277016"/>
            <a:ext cx="0" cy="321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D6DC699D-741B-4081-8B52-C911AF9F86A3}"/>
              </a:ext>
            </a:extLst>
          </p:cNvPr>
          <p:cNvCxnSpPr>
            <a:cxnSpLocks/>
            <a:stCxn id="386" idx="4"/>
            <a:endCxn id="391" idx="0"/>
          </p:cNvCxnSpPr>
          <p:nvPr/>
        </p:nvCxnSpPr>
        <p:spPr>
          <a:xfrm>
            <a:off x="3940508" y="2663830"/>
            <a:ext cx="0" cy="305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56C26F5-124B-4745-A974-BB7F165A5A70}"/>
              </a:ext>
            </a:extLst>
          </p:cNvPr>
          <p:cNvCxnSpPr>
            <a:cxnSpLocks/>
            <a:endCxn id="397" idx="0"/>
          </p:cNvCxnSpPr>
          <p:nvPr/>
        </p:nvCxnSpPr>
        <p:spPr>
          <a:xfrm flipH="1">
            <a:off x="3940508" y="3035223"/>
            <a:ext cx="902" cy="340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5F797EC-921D-42A6-AE3F-AFCB378BACC8}"/>
              </a:ext>
            </a:extLst>
          </p:cNvPr>
          <p:cNvCxnSpPr>
            <a:cxnSpLocks/>
            <a:stCxn id="397" idx="4"/>
            <a:endCxn id="400" idx="2"/>
          </p:cNvCxnSpPr>
          <p:nvPr/>
        </p:nvCxnSpPr>
        <p:spPr>
          <a:xfrm>
            <a:off x="3940508" y="3441184"/>
            <a:ext cx="575723" cy="293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56C554A-9897-4088-8F39-EAF5002D9FAC}"/>
              </a:ext>
            </a:extLst>
          </p:cNvPr>
          <p:cNvCxnSpPr>
            <a:cxnSpLocks/>
            <a:stCxn id="408" idx="7"/>
            <a:endCxn id="400" idx="2"/>
          </p:cNvCxnSpPr>
          <p:nvPr/>
        </p:nvCxnSpPr>
        <p:spPr>
          <a:xfrm flipV="1">
            <a:off x="3966473" y="3734945"/>
            <a:ext cx="549758" cy="380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C2AB8F4-66FF-44EE-B0BF-584932658482}"/>
              </a:ext>
            </a:extLst>
          </p:cNvPr>
          <p:cNvCxnSpPr>
            <a:cxnSpLocks/>
            <a:stCxn id="408" idx="4"/>
            <a:endCxn id="413" idx="0"/>
          </p:cNvCxnSpPr>
          <p:nvPr/>
        </p:nvCxnSpPr>
        <p:spPr>
          <a:xfrm>
            <a:off x="3940508" y="4171153"/>
            <a:ext cx="161505" cy="3267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CDE5552-DCB8-43DA-9EFF-47539CDC5792}"/>
              </a:ext>
            </a:extLst>
          </p:cNvPr>
          <p:cNvCxnSpPr>
            <a:cxnSpLocks/>
            <a:stCxn id="413" idx="4"/>
            <a:endCxn id="423" idx="0"/>
          </p:cNvCxnSpPr>
          <p:nvPr/>
        </p:nvCxnSpPr>
        <p:spPr>
          <a:xfrm flipH="1">
            <a:off x="3940508" y="4563314"/>
            <a:ext cx="161505" cy="317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3FAF8736-C08F-4B76-BE03-08C8DDC513CA}"/>
              </a:ext>
            </a:extLst>
          </p:cNvPr>
          <p:cNvCxnSpPr>
            <a:cxnSpLocks/>
            <a:stCxn id="423" idx="4"/>
            <a:endCxn id="424" idx="0"/>
          </p:cNvCxnSpPr>
          <p:nvPr/>
        </p:nvCxnSpPr>
        <p:spPr>
          <a:xfrm>
            <a:off x="3940508" y="4946418"/>
            <a:ext cx="0" cy="315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C0F31E1B-B7A9-4C58-A694-F7A92FFC6A25}"/>
              </a:ext>
            </a:extLst>
          </p:cNvPr>
          <p:cNvCxnSpPr>
            <a:cxnSpLocks/>
            <a:stCxn id="227" idx="4"/>
            <a:endCxn id="377" idx="0"/>
          </p:cNvCxnSpPr>
          <p:nvPr/>
        </p:nvCxnSpPr>
        <p:spPr>
          <a:xfrm flipH="1">
            <a:off x="5119767" y="1869121"/>
            <a:ext cx="2117" cy="342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EE193613-C9DE-4A40-9B46-1D7FFC7E3FC0}"/>
              </a:ext>
            </a:extLst>
          </p:cNvPr>
          <p:cNvCxnSpPr>
            <a:cxnSpLocks/>
            <a:stCxn id="377" idx="4"/>
            <a:endCxn id="382" idx="0"/>
          </p:cNvCxnSpPr>
          <p:nvPr/>
        </p:nvCxnSpPr>
        <p:spPr>
          <a:xfrm flipH="1">
            <a:off x="5117652" y="2277016"/>
            <a:ext cx="2115" cy="321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C07BA03E-42D9-4864-AA0A-1C384355CF3A}"/>
              </a:ext>
            </a:extLst>
          </p:cNvPr>
          <p:cNvCxnSpPr>
            <a:cxnSpLocks/>
            <a:stCxn id="382" idx="4"/>
            <a:endCxn id="387" idx="0"/>
          </p:cNvCxnSpPr>
          <p:nvPr/>
        </p:nvCxnSpPr>
        <p:spPr>
          <a:xfrm flipH="1">
            <a:off x="5115534" y="2663830"/>
            <a:ext cx="2118" cy="305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A2119F2-AA09-410F-8A5E-96925B898E41}"/>
              </a:ext>
            </a:extLst>
          </p:cNvPr>
          <p:cNvCxnSpPr>
            <a:cxnSpLocks/>
            <a:stCxn id="387" idx="4"/>
            <a:endCxn id="393" idx="0"/>
          </p:cNvCxnSpPr>
          <p:nvPr/>
        </p:nvCxnSpPr>
        <p:spPr>
          <a:xfrm flipH="1">
            <a:off x="5113418" y="3035223"/>
            <a:ext cx="2116" cy="340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28A6DA96-5D8B-4E6F-A088-05629A50C7F4}"/>
              </a:ext>
            </a:extLst>
          </p:cNvPr>
          <p:cNvCxnSpPr>
            <a:cxnSpLocks/>
            <a:stCxn id="393" idx="4"/>
            <a:endCxn id="401" idx="0"/>
          </p:cNvCxnSpPr>
          <p:nvPr/>
        </p:nvCxnSpPr>
        <p:spPr>
          <a:xfrm>
            <a:off x="5113418" y="3441184"/>
            <a:ext cx="4233" cy="26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E7A93333-FE66-49AF-8D12-766A82A7B472}"/>
              </a:ext>
            </a:extLst>
          </p:cNvPr>
          <p:cNvCxnSpPr>
            <a:cxnSpLocks/>
            <a:stCxn id="401" idx="5"/>
            <a:endCxn id="405" idx="2"/>
          </p:cNvCxnSpPr>
          <p:nvPr/>
        </p:nvCxnSpPr>
        <p:spPr>
          <a:xfrm>
            <a:off x="5143616" y="3758086"/>
            <a:ext cx="538889" cy="380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E7FD530B-1CCD-40D8-B364-5A2D4D92B9AE}"/>
              </a:ext>
            </a:extLst>
          </p:cNvPr>
          <p:cNvCxnSpPr>
            <a:cxnSpLocks/>
            <a:stCxn id="410" idx="7"/>
            <a:endCxn id="405" idx="2"/>
          </p:cNvCxnSpPr>
          <p:nvPr/>
        </p:nvCxnSpPr>
        <p:spPr>
          <a:xfrm flipV="1">
            <a:off x="5135149" y="4138426"/>
            <a:ext cx="547356" cy="364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9FE06D8-4D24-4120-A691-0775239C2111}"/>
              </a:ext>
            </a:extLst>
          </p:cNvPr>
          <p:cNvCxnSpPr>
            <a:cxnSpLocks/>
            <a:stCxn id="417" idx="0"/>
            <a:endCxn id="410" idx="4"/>
          </p:cNvCxnSpPr>
          <p:nvPr/>
        </p:nvCxnSpPr>
        <p:spPr>
          <a:xfrm flipV="1">
            <a:off x="5109184" y="4558965"/>
            <a:ext cx="0" cy="31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1AD4A055-A6A5-4001-8FC5-943030E90612}"/>
              </a:ext>
            </a:extLst>
          </p:cNvPr>
          <p:cNvCxnSpPr>
            <a:cxnSpLocks/>
            <a:stCxn id="420" idx="0"/>
            <a:endCxn id="417" idx="4"/>
          </p:cNvCxnSpPr>
          <p:nvPr/>
        </p:nvCxnSpPr>
        <p:spPr>
          <a:xfrm flipV="1">
            <a:off x="5109184" y="4940254"/>
            <a:ext cx="0" cy="321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210F0F5-B660-4D43-A11A-DAEE06104B52}"/>
              </a:ext>
            </a:extLst>
          </p:cNvPr>
          <p:cNvCxnSpPr>
            <a:cxnSpLocks/>
            <a:stCxn id="421" idx="0"/>
            <a:endCxn id="418" idx="4"/>
          </p:cNvCxnSpPr>
          <p:nvPr/>
        </p:nvCxnSpPr>
        <p:spPr>
          <a:xfrm flipV="1">
            <a:off x="6284047" y="4940254"/>
            <a:ext cx="0" cy="321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27211830-8D5A-4221-B82A-DD7F8E01F745}"/>
              </a:ext>
            </a:extLst>
          </p:cNvPr>
          <p:cNvCxnSpPr>
            <a:cxnSpLocks/>
            <a:stCxn id="418" idx="0"/>
            <a:endCxn id="411" idx="4"/>
          </p:cNvCxnSpPr>
          <p:nvPr/>
        </p:nvCxnSpPr>
        <p:spPr>
          <a:xfrm flipV="1">
            <a:off x="6284047" y="4558965"/>
            <a:ext cx="2117" cy="31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159677D2-D27B-4A0F-B442-CA5AB742BF37}"/>
              </a:ext>
            </a:extLst>
          </p:cNvPr>
          <p:cNvCxnSpPr>
            <a:cxnSpLocks/>
            <a:stCxn id="411" idx="0"/>
            <a:endCxn id="406" idx="4"/>
          </p:cNvCxnSpPr>
          <p:nvPr/>
        </p:nvCxnSpPr>
        <p:spPr>
          <a:xfrm flipV="1">
            <a:off x="6286164" y="4177311"/>
            <a:ext cx="4234" cy="316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4D2F40FF-7972-43C0-8471-9154E7FEAC73}"/>
              </a:ext>
            </a:extLst>
          </p:cNvPr>
          <p:cNvCxnSpPr>
            <a:cxnSpLocks/>
            <a:stCxn id="406" idx="0"/>
            <a:endCxn id="402" idx="4"/>
          </p:cNvCxnSpPr>
          <p:nvPr/>
        </p:nvCxnSpPr>
        <p:spPr>
          <a:xfrm flipV="1">
            <a:off x="6290398" y="3767672"/>
            <a:ext cx="0" cy="34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F455FA2E-823F-48BC-B52A-9B0A5CAF6E71}"/>
              </a:ext>
            </a:extLst>
          </p:cNvPr>
          <p:cNvCxnSpPr>
            <a:cxnSpLocks/>
            <a:stCxn id="402" idx="0"/>
            <a:endCxn id="394" idx="4"/>
          </p:cNvCxnSpPr>
          <p:nvPr/>
        </p:nvCxnSpPr>
        <p:spPr>
          <a:xfrm flipV="1">
            <a:off x="6290398" y="3441184"/>
            <a:ext cx="0" cy="26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1B68D51A-3B6C-4916-8132-6586B6E60E4E}"/>
              </a:ext>
            </a:extLst>
          </p:cNvPr>
          <p:cNvCxnSpPr>
            <a:cxnSpLocks/>
            <a:stCxn id="394" idx="0"/>
            <a:endCxn id="388" idx="4"/>
          </p:cNvCxnSpPr>
          <p:nvPr/>
        </p:nvCxnSpPr>
        <p:spPr>
          <a:xfrm flipV="1">
            <a:off x="6290398" y="3035223"/>
            <a:ext cx="0" cy="340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2F382459-F51A-4552-A978-DDB02D85052D}"/>
              </a:ext>
            </a:extLst>
          </p:cNvPr>
          <p:cNvCxnSpPr>
            <a:cxnSpLocks/>
            <a:stCxn id="388" idx="0"/>
            <a:endCxn id="383" idx="4"/>
          </p:cNvCxnSpPr>
          <p:nvPr/>
        </p:nvCxnSpPr>
        <p:spPr>
          <a:xfrm flipV="1">
            <a:off x="6290398" y="2663830"/>
            <a:ext cx="0" cy="305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E70592DC-74AB-43D0-AB49-C810E2D2BE89}"/>
              </a:ext>
            </a:extLst>
          </p:cNvPr>
          <p:cNvCxnSpPr>
            <a:cxnSpLocks/>
            <a:stCxn id="383" idx="0"/>
            <a:endCxn id="378" idx="4"/>
          </p:cNvCxnSpPr>
          <p:nvPr/>
        </p:nvCxnSpPr>
        <p:spPr>
          <a:xfrm flipV="1">
            <a:off x="6290398" y="2277016"/>
            <a:ext cx="6349" cy="321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41D5066C-35D9-4BEF-8F02-9A1D24F902D8}"/>
              </a:ext>
            </a:extLst>
          </p:cNvPr>
          <p:cNvCxnSpPr>
            <a:cxnSpLocks/>
            <a:stCxn id="378" idx="0"/>
            <a:endCxn id="283" idx="4"/>
          </p:cNvCxnSpPr>
          <p:nvPr/>
        </p:nvCxnSpPr>
        <p:spPr>
          <a:xfrm flipV="1">
            <a:off x="6296747" y="1869121"/>
            <a:ext cx="6351" cy="342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2876BB4A-97D6-4DD4-840C-424425BB0405}"/>
              </a:ext>
            </a:extLst>
          </p:cNvPr>
          <p:cNvCxnSpPr>
            <a:cxnSpLocks/>
            <a:stCxn id="379" idx="0"/>
            <a:endCxn id="375" idx="4"/>
          </p:cNvCxnSpPr>
          <p:nvPr/>
        </p:nvCxnSpPr>
        <p:spPr>
          <a:xfrm flipV="1">
            <a:off x="7469582" y="1869121"/>
            <a:ext cx="0" cy="342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29C41113-0532-4126-8B1D-D58006625DF7}"/>
              </a:ext>
            </a:extLst>
          </p:cNvPr>
          <p:cNvCxnSpPr>
            <a:cxnSpLocks/>
            <a:stCxn id="384" idx="0"/>
            <a:endCxn id="379" idx="4"/>
          </p:cNvCxnSpPr>
          <p:nvPr/>
        </p:nvCxnSpPr>
        <p:spPr>
          <a:xfrm flipV="1">
            <a:off x="7467467" y="2277016"/>
            <a:ext cx="2115" cy="321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02EABF8E-A39C-46FF-931B-3B3047281A00}"/>
              </a:ext>
            </a:extLst>
          </p:cNvPr>
          <p:cNvCxnSpPr>
            <a:cxnSpLocks/>
            <a:stCxn id="389" idx="0"/>
            <a:endCxn id="384" idx="4"/>
          </p:cNvCxnSpPr>
          <p:nvPr/>
        </p:nvCxnSpPr>
        <p:spPr>
          <a:xfrm flipV="1">
            <a:off x="7463232" y="2663830"/>
            <a:ext cx="4235" cy="305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EC237F5F-5594-444E-B838-F1B34C4B8EAE}"/>
              </a:ext>
            </a:extLst>
          </p:cNvPr>
          <p:cNvCxnSpPr>
            <a:cxnSpLocks/>
            <a:stCxn id="395" idx="0"/>
            <a:endCxn id="389" idx="4"/>
          </p:cNvCxnSpPr>
          <p:nvPr/>
        </p:nvCxnSpPr>
        <p:spPr>
          <a:xfrm flipH="1" flipV="1">
            <a:off x="7463232" y="3035223"/>
            <a:ext cx="1" cy="340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B42E282B-7C29-43B4-8309-F3D6AD01909E}"/>
              </a:ext>
            </a:extLst>
          </p:cNvPr>
          <p:cNvCxnSpPr>
            <a:cxnSpLocks/>
            <a:stCxn id="403" idx="0"/>
            <a:endCxn id="395" idx="4"/>
          </p:cNvCxnSpPr>
          <p:nvPr/>
        </p:nvCxnSpPr>
        <p:spPr>
          <a:xfrm flipV="1">
            <a:off x="7461116" y="3441184"/>
            <a:ext cx="2117" cy="26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B29E05E2-7C16-49FE-86B9-0F2FF95BDD77}"/>
              </a:ext>
            </a:extLst>
          </p:cNvPr>
          <p:cNvCxnSpPr>
            <a:cxnSpLocks/>
            <a:stCxn id="399" idx="2"/>
            <a:endCxn id="389" idx="6"/>
          </p:cNvCxnSpPr>
          <p:nvPr/>
        </p:nvCxnSpPr>
        <p:spPr>
          <a:xfrm flipH="1" flipV="1">
            <a:off x="7499952" y="3002496"/>
            <a:ext cx="534947" cy="40596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0768660-0BB1-4550-B61E-36B14F8C42E9}"/>
              </a:ext>
            </a:extLst>
          </p:cNvPr>
          <p:cNvCxnSpPr>
            <a:cxnSpLocks/>
            <a:stCxn id="399" idx="2"/>
            <a:endCxn id="403" idx="6"/>
          </p:cNvCxnSpPr>
          <p:nvPr/>
        </p:nvCxnSpPr>
        <p:spPr>
          <a:xfrm flipH="1">
            <a:off x="7497836" y="3408457"/>
            <a:ext cx="537063" cy="32648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C036971B-1C9F-49A3-8EB8-8A18A4332B81}"/>
              </a:ext>
            </a:extLst>
          </p:cNvPr>
          <p:cNvCxnSpPr>
            <a:cxnSpLocks/>
            <a:stCxn id="409" idx="2"/>
            <a:endCxn id="403" idx="4"/>
          </p:cNvCxnSpPr>
          <p:nvPr/>
        </p:nvCxnSpPr>
        <p:spPr>
          <a:xfrm flipH="1" flipV="1">
            <a:off x="7461116" y="3767672"/>
            <a:ext cx="277584" cy="37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81D2BF4A-A008-4049-BA40-DA6C44D3C8A1}"/>
              </a:ext>
            </a:extLst>
          </p:cNvPr>
          <p:cNvCxnSpPr>
            <a:cxnSpLocks/>
            <a:stCxn id="414" idx="0"/>
            <a:endCxn id="409" idx="2"/>
          </p:cNvCxnSpPr>
          <p:nvPr/>
        </p:nvCxnSpPr>
        <p:spPr>
          <a:xfrm flipV="1">
            <a:off x="7463232" y="4144584"/>
            <a:ext cx="275468" cy="348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14893B38-37AF-48CB-BA7F-0D2040EB39AE}"/>
              </a:ext>
            </a:extLst>
          </p:cNvPr>
          <p:cNvCxnSpPr>
            <a:cxnSpLocks/>
            <a:stCxn id="415" idx="1"/>
            <a:endCxn id="414" idx="4"/>
          </p:cNvCxnSpPr>
          <p:nvPr/>
        </p:nvCxnSpPr>
        <p:spPr>
          <a:xfrm flipH="1" flipV="1">
            <a:off x="7463232" y="4558965"/>
            <a:ext cx="286223" cy="324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27E6B58-98E7-489C-B987-03A1055756D2}"/>
              </a:ext>
            </a:extLst>
          </p:cNvPr>
          <p:cNvCxnSpPr>
            <a:cxnSpLocks/>
            <a:stCxn id="416" idx="0"/>
            <a:endCxn id="415" idx="4"/>
          </p:cNvCxnSpPr>
          <p:nvPr/>
        </p:nvCxnSpPr>
        <p:spPr>
          <a:xfrm flipV="1">
            <a:off x="7775420" y="4939529"/>
            <a:ext cx="0" cy="316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4868B5D-0EBE-46B1-98D0-F1C254C7E661}"/>
              </a:ext>
            </a:extLst>
          </p:cNvPr>
          <p:cNvCxnSpPr>
            <a:cxnSpLocks/>
            <a:stCxn id="422" idx="0"/>
            <a:endCxn id="419" idx="4"/>
          </p:cNvCxnSpPr>
          <p:nvPr/>
        </p:nvCxnSpPr>
        <p:spPr>
          <a:xfrm flipV="1">
            <a:off x="8631745" y="4940254"/>
            <a:ext cx="0" cy="321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93060DD-4C07-43DE-9811-A7CD9267688E}"/>
              </a:ext>
            </a:extLst>
          </p:cNvPr>
          <p:cNvCxnSpPr>
            <a:cxnSpLocks/>
            <a:stCxn id="419" idx="0"/>
            <a:endCxn id="412" idx="4"/>
          </p:cNvCxnSpPr>
          <p:nvPr/>
        </p:nvCxnSpPr>
        <p:spPr>
          <a:xfrm flipV="1">
            <a:off x="8631745" y="4558965"/>
            <a:ext cx="2117" cy="315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2FE89F8B-ECB3-4D62-9601-C4A8284D7118}"/>
              </a:ext>
            </a:extLst>
          </p:cNvPr>
          <p:cNvCxnSpPr>
            <a:cxnSpLocks/>
            <a:stCxn id="412" idx="0"/>
            <a:endCxn id="407" idx="4"/>
          </p:cNvCxnSpPr>
          <p:nvPr/>
        </p:nvCxnSpPr>
        <p:spPr>
          <a:xfrm flipV="1">
            <a:off x="8633862" y="4177311"/>
            <a:ext cx="4234" cy="316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FB32E997-339C-4315-8669-C1FFA104992A}"/>
              </a:ext>
            </a:extLst>
          </p:cNvPr>
          <p:cNvCxnSpPr>
            <a:cxnSpLocks/>
            <a:stCxn id="407" idx="0"/>
            <a:endCxn id="404" idx="4"/>
          </p:cNvCxnSpPr>
          <p:nvPr/>
        </p:nvCxnSpPr>
        <p:spPr>
          <a:xfrm flipV="1">
            <a:off x="8638096" y="3767672"/>
            <a:ext cx="0" cy="34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A7ED1BE7-AA2E-40D0-90AE-2611D7BF6522}"/>
              </a:ext>
            </a:extLst>
          </p:cNvPr>
          <p:cNvCxnSpPr>
            <a:cxnSpLocks/>
            <a:stCxn id="404" idx="0"/>
            <a:endCxn id="396" idx="4"/>
          </p:cNvCxnSpPr>
          <p:nvPr/>
        </p:nvCxnSpPr>
        <p:spPr>
          <a:xfrm flipV="1">
            <a:off x="8638096" y="3441184"/>
            <a:ext cx="0" cy="261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723C34DB-8AF2-4F77-91EC-000B14B690A5}"/>
              </a:ext>
            </a:extLst>
          </p:cNvPr>
          <p:cNvCxnSpPr>
            <a:cxnSpLocks/>
            <a:stCxn id="396" idx="0"/>
            <a:endCxn id="390" idx="4"/>
          </p:cNvCxnSpPr>
          <p:nvPr/>
        </p:nvCxnSpPr>
        <p:spPr>
          <a:xfrm flipV="1">
            <a:off x="8638096" y="3035223"/>
            <a:ext cx="0" cy="340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8BD856-C547-4374-83A9-EAB129E33EEB}"/>
              </a:ext>
            </a:extLst>
          </p:cNvPr>
          <p:cNvCxnSpPr>
            <a:cxnSpLocks/>
            <a:stCxn id="390" idx="0"/>
            <a:endCxn id="385" idx="4"/>
          </p:cNvCxnSpPr>
          <p:nvPr/>
        </p:nvCxnSpPr>
        <p:spPr>
          <a:xfrm flipV="1">
            <a:off x="8638096" y="2663830"/>
            <a:ext cx="0" cy="305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8089CC17-1B41-4604-994D-686251628D28}"/>
              </a:ext>
            </a:extLst>
          </p:cNvPr>
          <p:cNvCxnSpPr>
            <a:cxnSpLocks/>
            <a:stCxn id="385" idx="0"/>
            <a:endCxn id="380" idx="4"/>
          </p:cNvCxnSpPr>
          <p:nvPr/>
        </p:nvCxnSpPr>
        <p:spPr>
          <a:xfrm flipV="1">
            <a:off x="8638096" y="2277016"/>
            <a:ext cx="4234" cy="321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26EC314B-8092-4326-95AB-C2619117DD22}"/>
              </a:ext>
            </a:extLst>
          </p:cNvPr>
          <p:cNvCxnSpPr>
            <a:cxnSpLocks/>
            <a:stCxn id="380" idx="0"/>
            <a:endCxn id="376" idx="4"/>
          </p:cNvCxnSpPr>
          <p:nvPr/>
        </p:nvCxnSpPr>
        <p:spPr>
          <a:xfrm flipV="1">
            <a:off x="8642330" y="1869121"/>
            <a:ext cx="8466" cy="342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14539B4-896A-4880-B3E9-F162EA2FFE73}"/>
              </a:ext>
            </a:extLst>
          </p:cNvPr>
          <p:cNvCxnSpPr>
            <a:cxnSpLocks/>
            <a:stCxn id="392" idx="2"/>
            <a:endCxn id="385" idx="6"/>
          </p:cNvCxnSpPr>
          <p:nvPr/>
        </p:nvCxnSpPr>
        <p:spPr>
          <a:xfrm flipH="1" flipV="1">
            <a:off x="8674816" y="2631103"/>
            <a:ext cx="528578" cy="37139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277B9404-91C6-41EC-B20D-73E969F15B2D}"/>
              </a:ext>
            </a:extLst>
          </p:cNvPr>
          <p:cNvCxnSpPr>
            <a:cxnSpLocks/>
            <a:stCxn id="398" idx="0"/>
            <a:endCxn id="392" idx="4"/>
          </p:cNvCxnSpPr>
          <p:nvPr/>
        </p:nvCxnSpPr>
        <p:spPr>
          <a:xfrm flipV="1">
            <a:off x="9240114" y="3035223"/>
            <a:ext cx="0" cy="34050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1C454460-BC74-4BA9-8C65-CEBFABA52A5F}"/>
              </a:ext>
            </a:extLst>
          </p:cNvPr>
          <p:cNvCxnSpPr>
            <a:cxnSpLocks/>
            <a:stCxn id="398" idx="2"/>
            <a:endCxn id="404" idx="6"/>
          </p:cNvCxnSpPr>
          <p:nvPr/>
        </p:nvCxnSpPr>
        <p:spPr>
          <a:xfrm flipH="1">
            <a:off x="8674816" y="3408457"/>
            <a:ext cx="528578" cy="32648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80E5D854-087A-40C3-94CF-00215D12262A}"/>
              </a:ext>
            </a:extLst>
          </p:cNvPr>
          <p:cNvSpPr txBox="1"/>
          <p:nvPr/>
        </p:nvSpPr>
        <p:spPr>
          <a:xfrm>
            <a:off x="3997611" y="1106698"/>
            <a:ext cx="573421" cy="276999"/>
          </a:xfrm>
          <a:prstGeom prst="rect">
            <a:avLst/>
          </a:prstGeom>
          <a:noFill/>
        </p:spPr>
        <p:txBody>
          <a:bodyPr wrap="square" rtlCol="0">
            <a:spAutoFit/>
          </a:bodyPr>
          <a:lstStyle/>
          <a:p>
            <a:pPr algn="ctr"/>
            <a:r>
              <a:rPr lang="en-US" sz="1200"/>
              <a:t>CG</a:t>
            </a:r>
          </a:p>
        </p:txBody>
      </p:sp>
    </p:spTree>
    <p:extLst>
      <p:ext uri="{BB962C8B-B14F-4D97-AF65-F5344CB8AC3E}">
        <p14:creationId xmlns:p14="http://schemas.microsoft.com/office/powerpoint/2010/main" val="811779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6ED93A-BF5E-47D6-9CC5-B27E56513D44}"/>
              </a:ext>
            </a:extLst>
          </p:cNvPr>
          <p:cNvSpPr/>
          <p:nvPr/>
        </p:nvSpPr>
        <p:spPr bwMode="auto">
          <a:xfrm>
            <a:off x="165601" y="1494808"/>
            <a:ext cx="4678540" cy="483734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1"/>
            <a:endParaRPr lang="en-US" sz="1000">
              <a:latin typeface="Trebuchet MS" pitchFamily="34" charset="0"/>
            </a:endParaRPr>
          </a:p>
          <a:p>
            <a:pPr marL="628650" lvl="1" indent="-171450">
              <a:buFont typeface="Arial" panose="020B0604020202020204" pitchFamily="34" charset="0"/>
              <a:buChar char="•"/>
            </a:pPr>
            <a:endParaRPr kumimoji="0" lang="en-US" sz="1000" b="0" i="0" u="none" strike="noStrike" cap="none" normalizeH="0" baseline="0">
              <a:ln>
                <a:noFill/>
              </a:ln>
              <a:solidFill>
                <a:schemeClr val="tx1"/>
              </a:solidFill>
              <a:effectLst/>
              <a:latin typeface="Trebuchet MS" pitchFamily="34" charset="0"/>
            </a:endParaRPr>
          </a:p>
        </p:txBody>
      </p:sp>
      <p:sp>
        <p:nvSpPr>
          <p:cNvPr id="94" name="Titre 1">
            <a:extLst>
              <a:ext uri="{FF2B5EF4-FFF2-40B4-BE49-F238E27FC236}">
                <a16:creationId xmlns:a16="http://schemas.microsoft.com/office/drawing/2014/main" id="{F9A4F207-5A5D-4484-837B-50ABE16DFA78}"/>
              </a:ext>
            </a:extLst>
          </p:cNvPr>
          <p:cNvSpPr>
            <a:spLocks noGrp="1"/>
          </p:cNvSpPr>
          <p:nvPr>
            <p:ph type="ctrTitle"/>
          </p:nvPr>
        </p:nvSpPr>
        <p:spPr>
          <a:xfrm>
            <a:off x="584515" y="116632"/>
            <a:ext cx="8997635" cy="576064"/>
          </a:xfrm>
        </p:spPr>
        <p:txBody>
          <a:bodyPr/>
          <a:lstStyle/>
          <a:p>
            <a:r>
              <a:rPr lang="en-US" sz="1300"/>
              <a:t>CG could also enhance its</a:t>
            </a:r>
            <a:r>
              <a:rPr lang="en-US" sz="1300">
                <a:solidFill>
                  <a:srgbClr val="009DB0"/>
                </a:solidFill>
              </a:rPr>
              <a:t> digital brand equity </a:t>
            </a:r>
            <a:r>
              <a:rPr lang="en-US" sz="1300"/>
              <a:t>and</a:t>
            </a:r>
            <a:r>
              <a:rPr lang="en-US" sz="1300">
                <a:solidFill>
                  <a:srgbClr val="009DB0"/>
                </a:solidFill>
              </a:rPr>
              <a:t> attract more qualified leads </a:t>
            </a:r>
            <a:r>
              <a:rPr lang="en-US" sz="1300"/>
              <a:t>into</a:t>
            </a:r>
            <a:r>
              <a:rPr lang="en-US" sz="1300">
                <a:solidFill>
                  <a:srgbClr val="009DB0"/>
                </a:solidFill>
              </a:rPr>
              <a:t> </a:t>
            </a:r>
            <a:r>
              <a:rPr lang="en-US" sz="1300"/>
              <a:t>its ecosystem by</a:t>
            </a:r>
            <a:r>
              <a:rPr lang="en-US" sz="1300">
                <a:solidFill>
                  <a:srgbClr val="009DB0"/>
                </a:solidFill>
              </a:rPr>
              <a:t> leveraging SEA </a:t>
            </a:r>
            <a:r>
              <a:rPr lang="en-US" sz="1300"/>
              <a:t>–</a:t>
            </a:r>
            <a:r>
              <a:rPr lang="en-US" sz="1300">
                <a:solidFill>
                  <a:srgbClr val="009DB0"/>
                </a:solidFill>
              </a:rPr>
              <a:t> </a:t>
            </a:r>
            <a:r>
              <a:rPr lang="en-US" sz="1300"/>
              <a:t>Search Engine Advertising</a:t>
            </a:r>
          </a:p>
        </p:txBody>
      </p:sp>
      <p:cxnSp>
        <p:nvCxnSpPr>
          <p:cNvPr id="9" name="Connecteur droit 75">
            <a:extLst>
              <a:ext uri="{FF2B5EF4-FFF2-40B4-BE49-F238E27FC236}">
                <a16:creationId xmlns:a16="http://schemas.microsoft.com/office/drawing/2014/main" id="{0480FF3C-0FB0-4E6F-B3C5-5FD4EF85E7E2}"/>
              </a:ext>
            </a:extLst>
          </p:cNvPr>
          <p:cNvCxnSpPr>
            <a:cxnSpLocks/>
          </p:cNvCxnSpPr>
          <p:nvPr/>
        </p:nvCxnSpPr>
        <p:spPr bwMode="auto">
          <a:xfrm>
            <a:off x="175852" y="1349774"/>
            <a:ext cx="4496816"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04F021FC-DB2C-4562-86AF-5F3E46B846D3}"/>
              </a:ext>
            </a:extLst>
          </p:cNvPr>
          <p:cNvSpPr/>
          <p:nvPr/>
        </p:nvSpPr>
        <p:spPr>
          <a:xfrm>
            <a:off x="669980" y="1204742"/>
            <a:ext cx="3508560" cy="261610"/>
          </a:xfrm>
          <a:prstGeom prst="rect">
            <a:avLst/>
          </a:prstGeom>
          <a:solidFill>
            <a:schemeClr val="bg1"/>
          </a:solidFill>
        </p:spPr>
        <p:txBody>
          <a:bodyPr wrap="square">
            <a:spAutoFit/>
          </a:bodyPr>
          <a:lstStyle/>
          <a:p>
            <a:pPr algn="ctr"/>
            <a:r>
              <a:rPr lang="en-US" sz="1100" b="1">
                <a:solidFill>
                  <a:srgbClr val="009DB0"/>
                </a:solidFill>
              </a:rPr>
              <a:t>How does SEA work?</a:t>
            </a:r>
          </a:p>
        </p:txBody>
      </p:sp>
      <p:cxnSp>
        <p:nvCxnSpPr>
          <p:cNvPr id="11" name="Connecteur droit 85">
            <a:extLst>
              <a:ext uri="{FF2B5EF4-FFF2-40B4-BE49-F238E27FC236}">
                <a16:creationId xmlns:a16="http://schemas.microsoft.com/office/drawing/2014/main" id="{399ED8C8-E83E-43AA-A1A0-EA9AF0B547CB}"/>
              </a:ext>
            </a:extLst>
          </p:cNvPr>
          <p:cNvCxnSpPr>
            <a:cxnSpLocks/>
          </p:cNvCxnSpPr>
          <p:nvPr/>
        </p:nvCxnSpPr>
        <p:spPr bwMode="auto">
          <a:xfrm>
            <a:off x="5072430" y="1349774"/>
            <a:ext cx="46679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 name="Rectangle 11">
            <a:extLst>
              <a:ext uri="{FF2B5EF4-FFF2-40B4-BE49-F238E27FC236}">
                <a16:creationId xmlns:a16="http://schemas.microsoft.com/office/drawing/2014/main" id="{4503D2A4-A054-41B9-A714-D4F6C7F8C9A6}"/>
              </a:ext>
            </a:extLst>
          </p:cNvPr>
          <p:cNvSpPr/>
          <p:nvPr/>
        </p:nvSpPr>
        <p:spPr>
          <a:xfrm>
            <a:off x="5536615" y="1112980"/>
            <a:ext cx="3731812" cy="430887"/>
          </a:xfrm>
          <a:prstGeom prst="rect">
            <a:avLst/>
          </a:prstGeom>
          <a:solidFill>
            <a:schemeClr val="bg1"/>
          </a:solidFill>
        </p:spPr>
        <p:txBody>
          <a:bodyPr wrap="square">
            <a:spAutoFit/>
          </a:bodyPr>
          <a:lstStyle/>
          <a:p>
            <a:pPr algn="ctr"/>
            <a:r>
              <a:rPr lang="en-US" sz="1100" b="1">
                <a:solidFill>
                  <a:srgbClr val="009DB0"/>
                </a:solidFill>
              </a:rPr>
              <a:t>One-month simulation of SEA campaign (1,40€ CPC max)</a:t>
            </a:r>
          </a:p>
        </p:txBody>
      </p:sp>
      <p:sp>
        <p:nvSpPr>
          <p:cNvPr id="31" name="Rectangle 30">
            <a:extLst>
              <a:ext uri="{FF2B5EF4-FFF2-40B4-BE49-F238E27FC236}">
                <a16:creationId xmlns:a16="http://schemas.microsoft.com/office/drawing/2014/main" id="{C3152839-E9C2-4D5C-8397-D119233C1A8C}"/>
              </a:ext>
            </a:extLst>
          </p:cNvPr>
          <p:cNvSpPr/>
          <p:nvPr/>
        </p:nvSpPr>
        <p:spPr bwMode="auto">
          <a:xfrm>
            <a:off x="5190519" y="1852121"/>
            <a:ext cx="2212003" cy="519813"/>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a:t>SEA keywords: example of “gestion de </a:t>
            </a:r>
            <a:r>
              <a:rPr lang="en-US" sz="1000" err="1"/>
              <a:t>patrimoine</a:t>
            </a:r>
            <a:r>
              <a:rPr lang="en-US" sz="1000"/>
              <a:t>” keywords</a:t>
            </a:r>
            <a:endParaRPr kumimoji="0" lang="en-US" sz="1000" b="0" i="0" u="none" strike="noStrike" cap="none" normalizeH="0" baseline="0">
              <a:ln>
                <a:noFill/>
              </a:ln>
              <a:effectLst/>
            </a:endParaRPr>
          </a:p>
        </p:txBody>
      </p:sp>
      <p:sp>
        <p:nvSpPr>
          <p:cNvPr id="32" name="Rectangle 31">
            <a:extLst>
              <a:ext uri="{FF2B5EF4-FFF2-40B4-BE49-F238E27FC236}">
                <a16:creationId xmlns:a16="http://schemas.microsoft.com/office/drawing/2014/main" id="{9076E917-535E-4B43-BE78-E8D0E5ECD83D}"/>
              </a:ext>
            </a:extLst>
          </p:cNvPr>
          <p:cNvSpPr/>
          <p:nvPr/>
        </p:nvSpPr>
        <p:spPr bwMode="auto">
          <a:xfrm>
            <a:off x="5190520" y="4567811"/>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PEA</a:t>
            </a:r>
          </a:p>
        </p:txBody>
      </p:sp>
      <p:sp>
        <p:nvSpPr>
          <p:cNvPr id="33" name="Rectangle 32">
            <a:extLst>
              <a:ext uri="{FF2B5EF4-FFF2-40B4-BE49-F238E27FC236}">
                <a16:creationId xmlns:a16="http://schemas.microsoft.com/office/drawing/2014/main" id="{9707D44E-D93E-42BF-8807-097A8180929F}"/>
              </a:ext>
            </a:extLst>
          </p:cNvPr>
          <p:cNvSpPr/>
          <p:nvPr/>
        </p:nvSpPr>
        <p:spPr bwMode="auto">
          <a:xfrm>
            <a:off x="5190520" y="3864793"/>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Gestion de </a:t>
            </a:r>
            <a:r>
              <a:rPr lang="en-US" sz="1000" i="1" err="1"/>
              <a:t>patrimoine</a:t>
            </a:r>
            <a:endParaRPr lang="en-US" sz="1000" i="1"/>
          </a:p>
        </p:txBody>
      </p:sp>
      <p:sp>
        <p:nvSpPr>
          <p:cNvPr id="34" name="Rectangle 33">
            <a:extLst>
              <a:ext uri="{FF2B5EF4-FFF2-40B4-BE49-F238E27FC236}">
                <a16:creationId xmlns:a16="http://schemas.microsoft.com/office/drawing/2014/main" id="{89F8351E-D6D5-4073-BF83-7682DEABED22}"/>
              </a:ext>
            </a:extLst>
          </p:cNvPr>
          <p:cNvSpPr/>
          <p:nvPr/>
        </p:nvSpPr>
        <p:spPr bwMode="auto">
          <a:xfrm>
            <a:off x="5190520" y="3156817"/>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Conseil </a:t>
            </a:r>
            <a:r>
              <a:rPr lang="en-US" sz="1000" i="1" err="1"/>
              <a:t>investissement</a:t>
            </a:r>
            <a:endParaRPr lang="en-US" sz="1000" i="1"/>
          </a:p>
        </p:txBody>
      </p:sp>
      <p:sp>
        <p:nvSpPr>
          <p:cNvPr id="35" name="Rectangle 34">
            <a:extLst>
              <a:ext uri="{FF2B5EF4-FFF2-40B4-BE49-F238E27FC236}">
                <a16:creationId xmlns:a16="http://schemas.microsoft.com/office/drawing/2014/main" id="{672E61D9-D6B5-4A01-ABB2-F417432FF697}"/>
              </a:ext>
            </a:extLst>
          </p:cNvPr>
          <p:cNvSpPr/>
          <p:nvPr/>
        </p:nvSpPr>
        <p:spPr bwMode="auto">
          <a:xfrm>
            <a:off x="5186053" y="5445921"/>
            <a:ext cx="4554345" cy="886232"/>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US" sz="1000"/>
              <a:t>Total cost of </a:t>
            </a:r>
            <a:r>
              <a:rPr lang="en-US" sz="1000" b="1">
                <a:solidFill>
                  <a:srgbClr val="009DB0"/>
                </a:solidFill>
              </a:rPr>
              <a:t>7,6K€</a:t>
            </a:r>
            <a:r>
              <a:rPr lang="en-US" sz="1000"/>
              <a:t>, with </a:t>
            </a:r>
            <a:r>
              <a:rPr lang="en-US" sz="1000" b="1">
                <a:solidFill>
                  <a:srgbClr val="009DB0"/>
                </a:solidFill>
              </a:rPr>
              <a:t>8k estimated clicks</a:t>
            </a:r>
            <a:r>
              <a:rPr lang="en-US" sz="1000"/>
              <a:t>, </a:t>
            </a:r>
            <a:r>
              <a:rPr lang="en-US" sz="1000" b="1">
                <a:solidFill>
                  <a:srgbClr val="009DB0"/>
                </a:solidFill>
              </a:rPr>
              <a:t>180k impressions</a:t>
            </a:r>
            <a:r>
              <a:rPr lang="en-US" sz="1000" b="1">
                <a:solidFill>
                  <a:schemeClr val="tx2"/>
                </a:solidFill>
              </a:rPr>
              <a:t> </a:t>
            </a:r>
            <a:r>
              <a:rPr lang="en-US" sz="1000"/>
              <a:t>and an average </a:t>
            </a:r>
            <a:r>
              <a:rPr lang="en-US" sz="1000" b="1">
                <a:solidFill>
                  <a:srgbClr val="009DB0"/>
                </a:solidFill>
              </a:rPr>
              <a:t>position of 2</a:t>
            </a:r>
            <a:r>
              <a:rPr lang="en-US" sz="1000" baseline="30000">
                <a:solidFill>
                  <a:srgbClr val="009DB0"/>
                </a:solidFill>
              </a:rPr>
              <a:t>1 </a:t>
            </a:r>
            <a:r>
              <a:rPr lang="en-US" sz="1000"/>
              <a:t>for the 8 selected keywords</a:t>
            </a:r>
          </a:p>
          <a:p>
            <a:pPr marL="171450" indent="-171450">
              <a:spcAft>
                <a:spcPts val="600"/>
              </a:spcAft>
              <a:buFont typeface="Arial" panose="020B0604020202020204" pitchFamily="34" charset="0"/>
              <a:buChar char="•"/>
            </a:pPr>
            <a:r>
              <a:rPr lang="en-US" sz="1000"/>
              <a:t>Relatively </a:t>
            </a:r>
            <a:r>
              <a:rPr lang="en-US" sz="1000" b="1">
                <a:solidFill>
                  <a:srgbClr val="009DB0"/>
                </a:solidFill>
              </a:rPr>
              <a:t>high</a:t>
            </a:r>
            <a:r>
              <a:rPr lang="en-US" sz="1000" b="1">
                <a:solidFill>
                  <a:schemeClr val="tx2"/>
                </a:solidFill>
              </a:rPr>
              <a:t> </a:t>
            </a:r>
            <a:r>
              <a:rPr lang="en-US" sz="1000" b="1">
                <a:solidFill>
                  <a:srgbClr val="009DB0"/>
                </a:solidFill>
              </a:rPr>
              <a:t>ratio</a:t>
            </a:r>
            <a:r>
              <a:rPr lang="en-US" sz="1000" b="1">
                <a:solidFill>
                  <a:schemeClr val="tx2"/>
                </a:solidFill>
              </a:rPr>
              <a:t> </a:t>
            </a:r>
            <a:r>
              <a:rPr lang="en-US" sz="1000" b="1">
                <a:solidFill>
                  <a:srgbClr val="009DB0"/>
                </a:solidFill>
              </a:rPr>
              <a:t>click</a:t>
            </a:r>
            <a:r>
              <a:rPr lang="en-US" sz="1000" b="1">
                <a:solidFill>
                  <a:schemeClr val="tx2"/>
                </a:solidFill>
              </a:rPr>
              <a:t>/ </a:t>
            </a:r>
            <a:r>
              <a:rPr lang="en-US" sz="1000" b="1">
                <a:solidFill>
                  <a:srgbClr val="009DB0"/>
                </a:solidFill>
              </a:rPr>
              <a:t>impression</a:t>
            </a:r>
            <a:r>
              <a:rPr lang="en-US" sz="1000" b="1">
                <a:solidFill>
                  <a:schemeClr val="tx2"/>
                </a:solidFill>
              </a:rPr>
              <a:t> </a:t>
            </a:r>
            <a:r>
              <a:rPr lang="en-US" sz="1000"/>
              <a:t>of 4,4%</a:t>
            </a:r>
            <a:r>
              <a:rPr lang="en-US" sz="1000" baseline="30000"/>
              <a:t>2</a:t>
            </a:r>
          </a:p>
        </p:txBody>
      </p:sp>
      <p:sp>
        <p:nvSpPr>
          <p:cNvPr id="42" name="Rectangle 41">
            <a:extLst>
              <a:ext uri="{FF2B5EF4-FFF2-40B4-BE49-F238E27FC236}">
                <a16:creationId xmlns:a16="http://schemas.microsoft.com/office/drawing/2014/main" id="{26C50BE4-5EDA-4080-9ACB-87992360AF8B}"/>
              </a:ext>
            </a:extLst>
          </p:cNvPr>
          <p:cNvSpPr/>
          <p:nvPr/>
        </p:nvSpPr>
        <p:spPr bwMode="auto">
          <a:xfrm>
            <a:off x="7451067" y="1852121"/>
            <a:ext cx="684000" cy="519813"/>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effectLst/>
              </a:rPr>
              <a:t>Cost per click </a:t>
            </a:r>
          </a:p>
        </p:txBody>
      </p:sp>
      <p:sp>
        <p:nvSpPr>
          <p:cNvPr id="43" name="Rectangle 42">
            <a:extLst>
              <a:ext uri="{FF2B5EF4-FFF2-40B4-BE49-F238E27FC236}">
                <a16:creationId xmlns:a16="http://schemas.microsoft.com/office/drawing/2014/main" id="{7DE07166-3BED-44AD-94CD-8137DA215D4F}"/>
              </a:ext>
            </a:extLst>
          </p:cNvPr>
          <p:cNvSpPr/>
          <p:nvPr/>
        </p:nvSpPr>
        <p:spPr bwMode="auto">
          <a:xfrm>
            <a:off x="8167149" y="1852121"/>
            <a:ext cx="684000" cy="519813"/>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effectLst/>
              </a:rPr>
              <a:t># of clicks</a:t>
            </a:r>
          </a:p>
        </p:txBody>
      </p:sp>
      <p:sp>
        <p:nvSpPr>
          <p:cNvPr id="44" name="Rectangle 43">
            <a:extLst>
              <a:ext uri="{FF2B5EF4-FFF2-40B4-BE49-F238E27FC236}">
                <a16:creationId xmlns:a16="http://schemas.microsoft.com/office/drawing/2014/main" id="{C44984A2-15D9-4965-BF16-B06B1A477368}"/>
              </a:ext>
            </a:extLst>
          </p:cNvPr>
          <p:cNvSpPr/>
          <p:nvPr/>
        </p:nvSpPr>
        <p:spPr bwMode="auto">
          <a:xfrm>
            <a:off x="8885537" y="1852121"/>
            <a:ext cx="827546" cy="519813"/>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72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effectLst/>
              </a:rPr>
              <a:t># of impressions</a:t>
            </a:r>
          </a:p>
        </p:txBody>
      </p:sp>
      <p:sp>
        <p:nvSpPr>
          <p:cNvPr id="53" name="Rectangle 52">
            <a:extLst>
              <a:ext uri="{FF2B5EF4-FFF2-40B4-BE49-F238E27FC236}">
                <a16:creationId xmlns:a16="http://schemas.microsoft.com/office/drawing/2014/main" id="{C25A6D15-7F29-4049-A86D-2F61CD408CC1}"/>
              </a:ext>
            </a:extLst>
          </p:cNvPr>
          <p:cNvSpPr/>
          <p:nvPr/>
        </p:nvSpPr>
        <p:spPr bwMode="auto">
          <a:xfrm>
            <a:off x="5190520" y="4218781"/>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err="1"/>
              <a:t>Investissement</a:t>
            </a:r>
            <a:endParaRPr lang="en-US" sz="1000" i="1"/>
          </a:p>
        </p:txBody>
      </p:sp>
      <p:sp>
        <p:nvSpPr>
          <p:cNvPr id="54" name="Rectangle 53">
            <a:extLst>
              <a:ext uri="{FF2B5EF4-FFF2-40B4-BE49-F238E27FC236}">
                <a16:creationId xmlns:a16="http://schemas.microsoft.com/office/drawing/2014/main" id="{C429029E-B83E-4CB3-B826-615D56EAB682}"/>
              </a:ext>
            </a:extLst>
          </p:cNvPr>
          <p:cNvSpPr/>
          <p:nvPr/>
        </p:nvSpPr>
        <p:spPr bwMode="auto">
          <a:xfrm>
            <a:off x="7451067" y="421878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55" name="Rectangle 54">
            <a:extLst>
              <a:ext uri="{FF2B5EF4-FFF2-40B4-BE49-F238E27FC236}">
                <a16:creationId xmlns:a16="http://schemas.microsoft.com/office/drawing/2014/main" id="{FA2AE8CC-9B69-4600-93A0-CCCF0CAEC6A4}"/>
              </a:ext>
            </a:extLst>
          </p:cNvPr>
          <p:cNvSpPr/>
          <p:nvPr/>
        </p:nvSpPr>
        <p:spPr bwMode="auto">
          <a:xfrm>
            <a:off x="8167149" y="421878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1,7K</a:t>
            </a:r>
          </a:p>
        </p:txBody>
      </p:sp>
      <p:sp>
        <p:nvSpPr>
          <p:cNvPr id="56" name="Rectangle 55">
            <a:extLst>
              <a:ext uri="{FF2B5EF4-FFF2-40B4-BE49-F238E27FC236}">
                <a16:creationId xmlns:a16="http://schemas.microsoft.com/office/drawing/2014/main" id="{2927034A-E494-4FEA-9693-DF7853CB9E02}"/>
              </a:ext>
            </a:extLst>
          </p:cNvPr>
          <p:cNvSpPr/>
          <p:nvPr/>
        </p:nvSpPr>
        <p:spPr bwMode="auto">
          <a:xfrm>
            <a:off x="8885537" y="4218781"/>
            <a:ext cx="848521"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43K</a:t>
            </a:r>
          </a:p>
        </p:txBody>
      </p:sp>
      <p:sp>
        <p:nvSpPr>
          <p:cNvPr id="57" name="Rectangle 56">
            <a:extLst>
              <a:ext uri="{FF2B5EF4-FFF2-40B4-BE49-F238E27FC236}">
                <a16:creationId xmlns:a16="http://schemas.microsoft.com/office/drawing/2014/main" id="{417453E0-B45C-4421-A5D8-22DE5D79490B}"/>
              </a:ext>
            </a:extLst>
          </p:cNvPr>
          <p:cNvSpPr/>
          <p:nvPr/>
        </p:nvSpPr>
        <p:spPr bwMode="auto">
          <a:xfrm>
            <a:off x="7451067" y="3864793"/>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58" name="Rectangle 57">
            <a:extLst>
              <a:ext uri="{FF2B5EF4-FFF2-40B4-BE49-F238E27FC236}">
                <a16:creationId xmlns:a16="http://schemas.microsoft.com/office/drawing/2014/main" id="{11308EF7-255F-4EFF-B698-5F82E5FD1897}"/>
              </a:ext>
            </a:extLst>
          </p:cNvPr>
          <p:cNvSpPr/>
          <p:nvPr/>
        </p:nvSpPr>
        <p:spPr bwMode="auto">
          <a:xfrm>
            <a:off x="8167149" y="3864793"/>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148</a:t>
            </a:r>
          </a:p>
        </p:txBody>
      </p:sp>
      <p:sp>
        <p:nvSpPr>
          <p:cNvPr id="59" name="Rectangle 58">
            <a:extLst>
              <a:ext uri="{FF2B5EF4-FFF2-40B4-BE49-F238E27FC236}">
                <a16:creationId xmlns:a16="http://schemas.microsoft.com/office/drawing/2014/main" id="{688FA2BA-527F-4C46-AE75-66225F2E68C1}"/>
              </a:ext>
            </a:extLst>
          </p:cNvPr>
          <p:cNvSpPr/>
          <p:nvPr/>
        </p:nvSpPr>
        <p:spPr bwMode="auto">
          <a:xfrm>
            <a:off x="8885537" y="3864793"/>
            <a:ext cx="835428"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4,1K</a:t>
            </a:r>
          </a:p>
        </p:txBody>
      </p:sp>
      <p:sp>
        <p:nvSpPr>
          <p:cNvPr id="60" name="Rectangle 59">
            <a:extLst>
              <a:ext uri="{FF2B5EF4-FFF2-40B4-BE49-F238E27FC236}">
                <a16:creationId xmlns:a16="http://schemas.microsoft.com/office/drawing/2014/main" id="{FF337D1B-03C6-4D0C-A9D9-23F14D76FD9C}"/>
              </a:ext>
            </a:extLst>
          </p:cNvPr>
          <p:cNvSpPr/>
          <p:nvPr/>
        </p:nvSpPr>
        <p:spPr bwMode="auto">
          <a:xfrm>
            <a:off x="7451067" y="3158469"/>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61" name="Rectangle 60">
            <a:extLst>
              <a:ext uri="{FF2B5EF4-FFF2-40B4-BE49-F238E27FC236}">
                <a16:creationId xmlns:a16="http://schemas.microsoft.com/office/drawing/2014/main" id="{1305B0B9-2122-4467-A0D9-BDA489F72390}"/>
              </a:ext>
            </a:extLst>
          </p:cNvPr>
          <p:cNvSpPr/>
          <p:nvPr/>
        </p:nvSpPr>
        <p:spPr bwMode="auto">
          <a:xfrm>
            <a:off x="8167149" y="3158469"/>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68</a:t>
            </a:r>
          </a:p>
        </p:txBody>
      </p:sp>
      <p:sp>
        <p:nvSpPr>
          <p:cNvPr id="62" name="Rectangle 61">
            <a:extLst>
              <a:ext uri="{FF2B5EF4-FFF2-40B4-BE49-F238E27FC236}">
                <a16:creationId xmlns:a16="http://schemas.microsoft.com/office/drawing/2014/main" id="{0BEE6141-3164-4E21-8A26-BD5418869B7F}"/>
              </a:ext>
            </a:extLst>
          </p:cNvPr>
          <p:cNvSpPr/>
          <p:nvPr/>
        </p:nvSpPr>
        <p:spPr bwMode="auto">
          <a:xfrm>
            <a:off x="8885537" y="3158469"/>
            <a:ext cx="835428"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546</a:t>
            </a:r>
          </a:p>
        </p:txBody>
      </p:sp>
      <p:sp>
        <p:nvSpPr>
          <p:cNvPr id="63" name="Rectangle 62">
            <a:extLst>
              <a:ext uri="{FF2B5EF4-FFF2-40B4-BE49-F238E27FC236}">
                <a16:creationId xmlns:a16="http://schemas.microsoft.com/office/drawing/2014/main" id="{412DAF28-1540-4331-BCB7-5E91ECBD834E}"/>
              </a:ext>
            </a:extLst>
          </p:cNvPr>
          <p:cNvSpPr/>
          <p:nvPr/>
        </p:nvSpPr>
        <p:spPr bwMode="auto">
          <a:xfrm>
            <a:off x="7451067" y="456781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64" name="Rectangle 63">
            <a:extLst>
              <a:ext uri="{FF2B5EF4-FFF2-40B4-BE49-F238E27FC236}">
                <a16:creationId xmlns:a16="http://schemas.microsoft.com/office/drawing/2014/main" id="{690F9AD7-A2C5-4CD3-A6A2-B1244F8B6C67}"/>
              </a:ext>
            </a:extLst>
          </p:cNvPr>
          <p:cNvSpPr/>
          <p:nvPr/>
        </p:nvSpPr>
        <p:spPr bwMode="auto">
          <a:xfrm>
            <a:off x="8167149" y="456781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800</a:t>
            </a:r>
          </a:p>
        </p:txBody>
      </p:sp>
      <p:sp>
        <p:nvSpPr>
          <p:cNvPr id="65" name="Rectangle 64">
            <a:extLst>
              <a:ext uri="{FF2B5EF4-FFF2-40B4-BE49-F238E27FC236}">
                <a16:creationId xmlns:a16="http://schemas.microsoft.com/office/drawing/2014/main" id="{E61F3C16-F849-4DC2-8325-424FF62ACCB2}"/>
              </a:ext>
            </a:extLst>
          </p:cNvPr>
          <p:cNvSpPr/>
          <p:nvPr/>
        </p:nvSpPr>
        <p:spPr bwMode="auto">
          <a:xfrm>
            <a:off x="8885537" y="4567811"/>
            <a:ext cx="848521"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20,5K</a:t>
            </a:r>
          </a:p>
        </p:txBody>
      </p:sp>
      <p:sp>
        <p:nvSpPr>
          <p:cNvPr id="66" name="Rectangle 65">
            <a:extLst>
              <a:ext uri="{FF2B5EF4-FFF2-40B4-BE49-F238E27FC236}">
                <a16:creationId xmlns:a16="http://schemas.microsoft.com/office/drawing/2014/main" id="{E2E9CC9F-8AFC-40A6-86AE-607689607957}"/>
              </a:ext>
            </a:extLst>
          </p:cNvPr>
          <p:cNvSpPr/>
          <p:nvPr/>
        </p:nvSpPr>
        <p:spPr bwMode="auto">
          <a:xfrm>
            <a:off x="5190520" y="2802829"/>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Conseil gestion </a:t>
            </a:r>
            <a:r>
              <a:rPr lang="en-US" sz="1000" i="1" err="1"/>
              <a:t>patrimoine</a:t>
            </a:r>
            <a:r>
              <a:rPr lang="en-US" sz="1000" i="1"/>
              <a:t> </a:t>
            </a:r>
          </a:p>
        </p:txBody>
      </p:sp>
      <p:sp>
        <p:nvSpPr>
          <p:cNvPr id="67" name="Rectangle 66">
            <a:extLst>
              <a:ext uri="{FF2B5EF4-FFF2-40B4-BE49-F238E27FC236}">
                <a16:creationId xmlns:a16="http://schemas.microsoft.com/office/drawing/2014/main" id="{DEE8B2F4-B735-4252-B3A9-E35F7947570F}"/>
              </a:ext>
            </a:extLst>
          </p:cNvPr>
          <p:cNvSpPr/>
          <p:nvPr/>
        </p:nvSpPr>
        <p:spPr bwMode="auto">
          <a:xfrm>
            <a:off x="7451067" y="2803655"/>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68" name="Rectangle 67">
            <a:extLst>
              <a:ext uri="{FF2B5EF4-FFF2-40B4-BE49-F238E27FC236}">
                <a16:creationId xmlns:a16="http://schemas.microsoft.com/office/drawing/2014/main" id="{294A11C5-AC1F-40DD-A551-B5B4DF7FD7D3}"/>
              </a:ext>
            </a:extLst>
          </p:cNvPr>
          <p:cNvSpPr/>
          <p:nvPr/>
        </p:nvSpPr>
        <p:spPr bwMode="auto">
          <a:xfrm>
            <a:off x="8167149" y="2803655"/>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27</a:t>
            </a:r>
          </a:p>
        </p:txBody>
      </p:sp>
      <p:sp>
        <p:nvSpPr>
          <p:cNvPr id="69" name="Rectangle 68">
            <a:extLst>
              <a:ext uri="{FF2B5EF4-FFF2-40B4-BE49-F238E27FC236}">
                <a16:creationId xmlns:a16="http://schemas.microsoft.com/office/drawing/2014/main" id="{8CF6E002-5D91-4373-9B5E-E1EC3A0E8B91}"/>
              </a:ext>
            </a:extLst>
          </p:cNvPr>
          <p:cNvSpPr/>
          <p:nvPr/>
        </p:nvSpPr>
        <p:spPr bwMode="auto">
          <a:xfrm>
            <a:off x="8885537" y="2803655"/>
            <a:ext cx="848521"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782</a:t>
            </a:r>
          </a:p>
        </p:txBody>
      </p:sp>
      <p:sp>
        <p:nvSpPr>
          <p:cNvPr id="70" name="Rectangle 69">
            <a:extLst>
              <a:ext uri="{FF2B5EF4-FFF2-40B4-BE49-F238E27FC236}">
                <a16:creationId xmlns:a16="http://schemas.microsoft.com/office/drawing/2014/main" id="{A46CFFF3-DFA6-422A-8B62-123458A79C77}"/>
              </a:ext>
            </a:extLst>
          </p:cNvPr>
          <p:cNvSpPr/>
          <p:nvPr/>
        </p:nvSpPr>
        <p:spPr bwMode="auto">
          <a:xfrm>
            <a:off x="5190520" y="3510805"/>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FCPI</a:t>
            </a:r>
          </a:p>
        </p:txBody>
      </p:sp>
      <p:sp>
        <p:nvSpPr>
          <p:cNvPr id="71" name="Rectangle 70">
            <a:extLst>
              <a:ext uri="{FF2B5EF4-FFF2-40B4-BE49-F238E27FC236}">
                <a16:creationId xmlns:a16="http://schemas.microsoft.com/office/drawing/2014/main" id="{B5A37ED9-724D-4DEE-9D6B-0AC724B74D70}"/>
              </a:ext>
            </a:extLst>
          </p:cNvPr>
          <p:cNvSpPr/>
          <p:nvPr/>
        </p:nvSpPr>
        <p:spPr bwMode="auto">
          <a:xfrm>
            <a:off x="7451067" y="3510805"/>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72" name="Rectangle 71">
            <a:extLst>
              <a:ext uri="{FF2B5EF4-FFF2-40B4-BE49-F238E27FC236}">
                <a16:creationId xmlns:a16="http://schemas.microsoft.com/office/drawing/2014/main" id="{5AC73622-DEED-46F8-8265-9F251C996889}"/>
              </a:ext>
            </a:extLst>
          </p:cNvPr>
          <p:cNvSpPr/>
          <p:nvPr/>
        </p:nvSpPr>
        <p:spPr bwMode="auto">
          <a:xfrm>
            <a:off x="8167149" y="3510805"/>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17</a:t>
            </a:r>
          </a:p>
        </p:txBody>
      </p:sp>
      <p:sp>
        <p:nvSpPr>
          <p:cNvPr id="73" name="Rectangle 72">
            <a:extLst>
              <a:ext uri="{FF2B5EF4-FFF2-40B4-BE49-F238E27FC236}">
                <a16:creationId xmlns:a16="http://schemas.microsoft.com/office/drawing/2014/main" id="{68924E74-C5CB-4F23-8C50-D06B3069945F}"/>
              </a:ext>
            </a:extLst>
          </p:cNvPr>
          <p:cNvSpPr/>
          <p:nvPr/>
        </p:nvSpPr>
        <p:spPr bwMode="auto">
          <a:xfrm>
            <a:off x="8885537" y="3510805"/>
            <a:ext cx="835428"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148</a:t>
            </a:r>
          </a:p>
        </p:txBody>
      </p:sp>
      <p:sp>
        <p:nvSpPr>
          <p:cNvPr id="74" name="Rectangle 73">
            <a:extLst>
              <a:ext uri="{FF2B5EF4-FFF2-40B4-BE49-F238E27FC236}">
                <a16:creationId xmlns:a16="http://schemas.microsoft.com/office/drawing/2014/main" id="{D8B0F7EB-3055-4675-A5F5-7486EEE02160}"/>
              </a:ext>
            </a:extLst>
          </p:cNvPr>
          <p:cNvSpPr/>
          <p:nvPr/>
        </p:nvSpPr>
        <p:spPr bwMode="auto">
          <a:xfrm>
            <a:off x="5190520" y="2448841"/>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Assurance vie</a:t>
            </a:r>
          </a:p>
        </p:txBody>
      </p:sp>
      <p:sp>
        <p:nvSpPr>
          <p:cNvPr id="75" name="Rectangle 74">
            <a:extLst>
              <a:ext uri="{FF2B5EF4-FFF2-40B4-BE49-F238E27FC236}">
                <a16:creationId xmlns:a16="http://schemas.microsoft.com/office/drawing/2014/main" id="{0CAA3FCA-846E-46B2-AE75-2ADC919C7A1F}"/>
              </a:ext>
            </a:extLst>
          </p:cNvPr>
          <p:cNvSpPr/>
          <p:nvPr/>
        </p:nvSpPr>
        <p:spPr bwMode="auto">
          <a:xfrm>
            <a:off x="7451067" y="244884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76" name="Rectangle 75">
            <a:extLst>
              <a:ext uri="{FF2B5EF4-FFF2-40B4-BE49-F238E27FC236}">
                <a16:creationId xmlns:a16="http://schemas.microsoft.com/office/drawing/2014/main" id="{33B8DDCD-F49F-4FEB-B211-4C9848DAB06A}"/>
              </a:ext>
            </a:extLst>
          </p:cNvPr>
          <p:cNvSpPr/>
          <p:nvPr/>
        </p:nvSpPr>
        <p:spPr bwMode="auto">
          <a:xfrm>
            <a:off x="8167149" y="2448841"/>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3,6K</a:t>
            </a:r>
          </a:p>
        </p:txBody>
      </p:sp>
      <p:sp>
        <p:nvSpPr>
          <p:cNvPr id="77" name="Rectangle 76">
            <a:extLst>
              <a:ext uri="{FF2B5EF4-FFF2-40B4-BE49-F238E27FC236}">
                <a16:creationId xmlns:a16="http://schemas.microsoft.com/office/drawing/2014/main" id="{4BA1A8E0-7BDD-4CF8-B03C-FAC73372EF0E}"/>
              </a:ext>
            </a:extLst>
          </p:cNvPr>
          <p:cNvSpPr/>
          <p:nvPr/>
        </p:nvSpPr>
        <p:spPr bwMode="auto">
          <a:xfrm>
            <a:off x="8885537" y="2448841"/>
            <a:ext cx="835428"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70K</a:t>
            </a:r>
          </a:p>
        </p:txBody>
      </p:sp>
      <p:sp>
        <p:nvSpPr>
          <p:cNvPr id="78" name="Rectangle 77">
            <a:extLst>
              <a:ext uri="{FF2B5EF4-FFF2-40B4-BE49-F238E27FC236}">
                <a16:creationId xmlns:a16="http://schemas.microsoft.com/office/drawing/2014/main" id="{21938983-65FA-4BB3-9DFD-C3BAD68B6387}"/>
              </a:ext>
            </a:extLst>
          </p:cNvPr>
          <p:cNvSpPr/>
          <p:nvPr/>
        </p:nvSpPr>
        <p:spPr bwMode="auto">
          <a:xfrm>
            <a:off x="5190520" y="4932437"/>
            <a:ext cx="2212003"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i="1"/>
              <a:t>SCPI</a:t>
            </a:r>
          </a:p>
        </p:txBody>
      </p:sp>
      <p:sp>
        <p:nvSpPr>
          <p:cNvPr id="79" name="Rectangle 78">
            <a:extLst>
              <a:ext uri="{FF2B5EF4-FFF2-40B4-BE49-F238E27FC236}">
                <a16:creationId xmlns:a16="http://schemas.microsoft.com/office/drawing/2014/main" id="{316C63EA-1830-461D-A69D-C6917ECA4A6E}"/>
              </a:ext>
            </a:extLst>
          </p:cNvPr>
          <p:cNvSpPr/>
          <p:nvPr/>
        </p:nvSpPr>
        <p:spPr bwMode="auto">
          <a:xfrm>
            <a:off x="7451067" y="4932437"/>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1.4€</a:t>
            </a:r>
          </a:p>
        </p:txBody>
      </p:sp>
      <p:sp>
        <p:nvSpPr>
          <p:cNvPr id="80" name="Rectangle 79">
            <a:extLst>
              <a:ext uri="{FF2B5EF4-FFF2-40B4-BE49-F238E27FC236}">
                <a16:creationId xmlns:a16="http://schemas.microsoft.com/office/drawing/2014/main" id="{2011A552-3F2A-4B04-9BC1-E485F4000792}"/>
              </a:ext>
            </a:extLst>
          </p:cNvPr>
          <p:cNvSpPr/>
          <p:nvPr/>
        </p:nvSpPr>
        <p:spPr bwMode="auto">
          <a:xfrm>
            <a:off x="8167149" y="4932437"/>
            <a:ext cx="684000"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361</a:t>
            </a:r>
          </a:p>
        </p:txBody>
      </p:sp>
      <p:sp>
        <p:nvSpPr>
          <p:cNvPr id="81" name="Rectangle 80">
            <a:extLst>
              <a:ext uri="{FF2B5EF4-FFF2-40B4-BE49-F238E27FC236}">
                <a16:creationId xmlns:a16="http://schemas.microsoft.com/office/drawing/2014/main" id="{C23AC87A-197A-403E-9574-28CDA7750961}"/>
              </a:ext>
            </a:extLst>
          </p:cNvPr>
          <p:cNvSpPr/>
          <p:nvPr/>
        </p:nvSpPr>
        <p:spPr bwMode="auto">
          <a:xfrm>
            <a:off x="8885537" y="4932437"/>
            <a:ext cx="835428" cy="287692"/>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a:t>8,5K</a:t>
            </a:r>
          </a:p>
        </p:txBody>
      </p:sp>
      <p:sp>
        <p:nvSpPr>
          <p:cNvPr id="82" name="Rectangle 81">
            <a:extLst>
              <a:ext uri="{FF2B5EF4-FFF2-40B4-BE49-F238E27FC236}">
                <a16:creationId xmlns:a16="http://schemas.microsoft.com/office/drawing/2014/main" id="{27E82528-8DB6-4DD9-9D18-1C88F3E3EA58}"/>
              </a:ext>
            </a:extLst>
          </p:cNvPr>
          <p:cNvSpPr/>
          <p:nvPr/>
        </p:nvSpPr>
        <p:spPr bwMode="auto">
          <a:xfrm>
            <a:off x="227699" y="5057092"/>
            <a:ext cx="4554345" cy="1214693"/>
          </a:xfrm>
          <a:prstGeom prst="rect">
            <a:avLst/>
          </a:prstGeom>
          <a:solidFill>
            <a:schemeClr val="bg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Clr>
                <a:schemeClr val="tx1"/>
              </a:buClr>
              <a:buFont typeface="Arial" panose="020B0604020202020204" pitchFamily="34" charset="0"/>
              <a:buChar char="•"/>
            </a:pPr>
            <a:r>
              <a:rPr lang="en-US" sz="1000" b="1">
                <a:solidFill>
                  <a:srgbClr val="009DB0"/>
                </a:solidFill>
              </a:rPr>
              <a:t>SEA</a:t>
            </a:r>
            <a:r>
              <a:rPr lang="en-US" sz="1000"/>
              <a:t> aims to reach the </a:t>
            </a:r>
            <a:r>
              <a:rPr lang="en-US" sz="1000" b="1">
                <a:solidFill>
                  <a:srgbClr val="009DB0"/>
                </a:solidFill>
              </a:rPr>
              <a:t>targeted audience with sponsored content</a:t>
            </a:r>
            <a:r>
              <a:rPr lang="en-US" sz="1000" b="1"/>
              <a:t> </a:t>
            </a:r>
            <a:r>
              <a:rPr lang="en-US" sz="1000"/>
              <a:t>at </a:t>
            </a:r>
            <a:r>
              <a:rPr lang="en-US" sz="1000" b="1">
                <a:solidFill>
                  <a:srgbClr val="009DB0"/>
                </a:solidFill>
              </a:rPr>
              <a:t>key moments </a:t>
            </a:r>
            <a:r>
              <a:rPr lang="en-US" sz="1000"/>
              <a:t>of the customer journey (e.g., active search) according to the specific objectives of the advertiser (e.g., website visits, calls, online sales)</a:t>
            </a:r>
          </a:p>
          <a:p>
            <a:pPr marL="171450" indent="-171450">
              <a:spcAft>
                <a:spcPts val="600"/>
              </a:spcAft>
              <a:buClr>
                <a:schemeClr val="tx1"/>
              </a:buClr>
              <a:buFont typeface="Arial" panose="020B0604020202020204" pitchFamily="34" charset="0"/>
              <a:buChar char="•"/>
            </a:pPr>
            <a:r>
              <a:rPr lang="en-US" sz="1000" b="1">
                <a:solidFill>
                  <a:srgbClr val="009DB0"/>
                </a:solidFill>
              </a:rPr>
              <a:t>The ranking</a:t>
            </a:r>
            <a:r>
              <a:rPr lang="en-US" sz="1000">
                <a:solidFill>
                  <a:srgbClr val="009DB0"/>
                </a:solidFill>
              </a:rPr>
              <a:t> </a:t>
            </a:r>
            <a:r>
              <a:rPr lang="en-US" sz="1000"/>
              <a:t>of the ad depends of the</a:t>
            </a:r>
            <a:r>
              <a:rPr lang="en-US" sz="1000">
                <a:solidFill>
                  <a:srgbClr val="009DB0"/>
                </a:solidFill>
              </a:rPr>
              <a:t> </a:t>
            </a:r>
            <a:r>
              <a:rPr lang="en-US" sz="1000" b="1">
                <a:solidFill>
                  <a:srgbClr val="009DB0"/>
                </a:solidFill>
              </a:rPr>
              <a:t>quality score from 1 to 10</a:t>
            </a:r>
          </a:p>
        </p:txBody>
      </p:sp>
      <p:grpSp>
        <p:nvGrpSpPr>
          <p:cNvPr id="3" name="Group 2">
            <a:extLst>
              <a:ext uri="{FF2B5EF4-FFF2-40B4-BE49-F238E27FC236}">
                <a16:creationId xmlns:a16="http://schemas.microsoft.com/office/drawing/2014/main" id="{F91D9DCF-EB0C-40ED-BC9F-766B1D3DFC44}"/>
              </a:ext>
            </a:extLst>
          </p:cNvPr>
          <p:cNvGrpSpPr/>
          <p:nvPr/>
        </p:nvGrpSpPr>
        <p:grpSpPr>
          <a:xfrm>
            <a:off x="2368556" y="4905591"/>
            <a:ext cx="272631" cy="272631"/>
            <a:chOff x="2347510" y="5180864"/>
            <a:chExt cx="272631" cy="272631"/>
          </a:xfrm>
        </p:grpSpPr>
        <p:sp>
          <p:nvSpPr>
            <p:cNvPr id="84" name="Ellipse 116">
              <a:extLst>
                <a:ext uri="{FF2B5EF4-FFF2-40B4-BE49-F238E27FC236}">
                  <a16:creationId xmlns:a16="http://schemas.microsoft.com/office/drawing/2014/main" id="{0BB32E63-E47E-4EFB-AFD1-D050D1D1213D}"/>
                </a:ext>
              </a:extLst>
            </p:cNvPr>
            <p:cNvSpPr/>
            <p:nvPr/>
          </p:nvSpPr>
          <p:spPr bwMode="auto">
            <a:xfrm>
              <a:off x="2347510" y="5180864"/>
              <a:ext cx="272631" cy="272631"/>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sp>
          <p:nvSpPr>
            <p:cNvPr id="85" name="Freeform 10">
              <a:extLst>
                <a:ext uri="{FF2B5EF4-FFF2-40B4-BE49-F238E27FC236}">
                  <a16:creationId xmlns:a16="http://schemas.microsoft.com/office/drawing/2014/main" id="{BD0C1983-F28F-4137-B0D5-3D709FEB8FF6}"/>
                </a:ext>
              </a:extLst>
            </p:cNvPr>
            <p:cNvSpPr>
              <a:spLocks noEditPoints="1"/>
            </p:cNvSpPr>
            <p:nvPr/>
          </p:nvSpPr>
          <p:spPr bwMode="auto">
            <a:xfrm>
              <a:off x="2396082" y="5217430"/>
              <a:ext cx="175486" cy="189003"/>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000"/>
            </a:p>
          </p:txBody>
        </p:sp>
      </p:grpSp>
      <p:grpSp>
        <p:nvGrpSpPr>
          <p:cNvPr id="4" name="Group 3">
            <a:extLst>
              <a:ext uri="{FF2B5EF4-FFF2-40B4-BE49-F238E27FC236}">
                <a16:creationId xmlns:a16="http://schemas.microsoft.com/office/drawing/2014/main" id="{F8ADB7D5-FCDA-4545-BD83-18A64977D8F1}"/>
              </a:ext>
            </a:extLst>
          </p:cNvPr>
          <p:cNvGrpSpPr/>
          <p:nvPr/>
        </p:nvGrpSpPr>
        <p:grpSpPr>
          <a:xfrm>
            <a:off x="7326910" y="5264510"/>
            <a:ext cx="272631" cy="272631"/>
            <a:chOff x="7245162" y="5180864"/>
            <a:chExt cx="272631" cy="272631"/>
          </a:xfrm>
        </p:grpSpPr>
        <p:sp>
          <p:nvSpPr>
            <p:cNvPr id="96" name="Ellipse 116">
              <a:extLst>
                <a:ext uri="{FF2B5EF4-FFF2-40B4-BE49-F238E27FC236}">
                  <a16:creationId xmlns:a16="http://schemas.microsoft.com/office/drawing/2014/main" id="{F7D5ED02-BB01-4E7D-9AA0-C096CFCE0521}"/>
                </a:ext>
              </a:extLst>
            </p:cNvPr>
            <p:cNvSpPr/>
            <p:nvPr/>
          </p:nvSpPr>
          <p:spPr bwMode="auto">
            <a:xfrm>
              <a:off x="7245162" y="5180864"/>
              <a:ext cx="272631" cy="272631"/>
            </a:xfrm>
            <a:prstGeom prst="ellips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rebuchet MS" pitchFamily="34" charset="0"/>
              </a:endParaRPr>
            </a:p>
          </p:txBody>
        </p:sp>
        <p:sp>
          <p:nvSpPr>
            <p:cNvPr id="97" name="Freeform 10">
              <a:extLst>
                <a:ext uri="{FF2B5EF4-FFF2-40B4-BE49-F238E27FC236}">
                  <a16:creationId xmlns:a16="http://schemas.microsoft.com/office/drawing/2014/main" id="{F59DA898-5DD8-4415-B85F-5981D22C32A8}"/>
                </a:ext>
              </a:extLst>
            </p:cNvPr>
            <p:cNvSpPr>
              <a:spLocks noEditPoints="1"/>
            </p:cNvSpPr>
            <p:nvPr/>
          </p:nvSpPr>
          <p:spPr bwMode="auto">
            <a:xfrm>
              <a:off x="7293734" y="5217430"/>
              <a:ext cx="175486" cy="189003"/>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000"/>
            </a:p>
          </p:txBody>
        </p:sp>
      </p:grpSp>
      <p:sp>
        <p:nvSpPr>
          <p:cNvPr id="86" name="Rectangle 85">
            <a:extLst>
              <a:ext uri="{FF2B5EF4-FFF2-40B4-BE49-F238E27FC236}">
                <a16:creationId xmlns:a16="http://schemas.microsoft.com/office/drawing/2014/main" id="{C7861DE7-D9B5-40CD-A88B-8608CEFBFDE7}"/>
              </a:ext>
            </a:extLst>
          </p:cNvPr>
          <p:cNvSpPr/>
          <p:nvPr/>
        </p:nvSpPr>
        <p:spPr>
          <a:xfrm>
            <a:off x="669980" y="1546417"/>
            <a:ext cx="3508560" cy="246221"/>
          </a:xfrm>
          <a:prstGeom prst="rect">
            <a:avLst/>
          </a:prstGeom>
          <a:noFill/>
          <a:ln>
            <a:noFill/>
          </a:ln>
        </p:spPr>
        <p:txBody>
          <a:bodyPr wrap="square">
            <a:spAutoFit/>
          </a:bodyPr>
          <a:lstStyle/>
          <a:p>
            <a:pPr algn="ctr"/>
            <a:r>
              <a:rPr lang="en-US" sz="1000" b="1" i="1"/>
              <a:t>Quality score ranking criteria </a:t>
            </a:r>
          </a:p>
        </p:txBody>
      </p:sp>
      <p:sp>
        <p:nvSpPr>
          <p:cNvPr id="6" name="Oval 5">
            <a:extLst>
              <a:ext uri="{FF2B5EF4-FFF2-40B4-BE49-F238E27FC236}">
                <a16:creationId xmlns:a16="http://schemas.microsoft.com/office/drawing/2014/main" id="{5F2C58D2-9F98-4D67-8312-B93892A0D63F}"/>
              </a:ext>
            </a:extLst>
          </p:cNvPr>
          <p:cNvSpPr/>
          <p:nvPr/>
        </p:nvSpPr>
        <p:spPr bwMode="auto">
          <a:xfrm>
            <a:off x="1537072" y="2502913"/>
            <a:ext cx="1774376" cy="1774582"/>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cxnSp>
        <p:nvCxnSpPr>
          <p:cNvPr id="7" name="Straight Connector 6">
            <a:extLst>
              <a:ext uri="{FF2B5EF4-FFF2-40B4-BE49-F238E27FC236}">
                <a16:creationId xmlns:a16="http://schemas.microsoft.com/office/drawing/2014/main" id="{D3DBC2BA-8AAA-4551-B4C8-9F137D38A11C}"/>
              </a:ext>
            </a:extLst>
          </p:cNvPr>
          <p:cNvCxnSpPr>
            <a:cxnSpLocks/>
          </p:cNvCxnSpPr>
          <p:nvPr/>
        </p:nvCxnSpPr>
        <p:spPr bwMode="auto">
          <a:xfrm flipH="1">
            <a:off x="1770933" y="3897288"/>
            <a:ext cx="190380" cy="195690"/>
          </a:xfrm>
          <a:prstGeom prst="line">
            <a:avLst/>
          </a:prstGeom>
          <a:solidFill>
            <a:schemeClr val="accent1"/>
          </a:solidFill>
          <a:ln w="127000" cap="flat" cmpd="sng" algn="ctr">
            <a:solidFill>
              <a:srgbClr val="F2F2F2"/>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ADA593EF-514D-494D-8DF0-08696F063873}"/>
              </a:ext>
            </a:extLst>
          </p:cNvPr>
          <p:cNvCxnSpPr>
            <a:cxnSpLocks/>
          </p:cNvCxnSpPr>
          <p:nvPr/>
        </p:nvCxnSpPr>
        <p:spPr bwMode="auto">
          <a:xfrm flipV="1">
            <a:off x="2494280" y="2324534"/>
            <a:ext cx="0" cy="411999"/>
          </a:xfrm>
          <a:prstGeom prst="line">
            <a:avLst/>
          </a:prstGeom>
          <a:solidFill>
            <a:schemeClr val="accent1"/>
          </a:solidFill>
          <a:ln w="127000" cap="flat" cmpd="sng" algn="ctr">
            <a:solidFill>
              <a:srgbClr val="F2F2F2"/>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64F60F7-C094-4FD3-B21B-485FB76CDDB9}"/>
              </a:ext>
            </a:extLst>
          </p:cNvPr>
          <p:cNvCxnSpPr>
            <a:cxnSpLocks/>
          </p:cNvCxnSpPr>
          <p:nvPr/>
        </p:nvCxnSpPr>
        <p:spPr bwMode="auto">
          <a:xfrm flipH="1" flipV="1">
            <a:off x="3004415" y="3929968"/>
            <a:ext cx="227735" cy="232402"/>
          </a:xfrm>
          <a:prstGeom prst="line">
            <a:avLst/>
          </a:prstGeom>
          <a:solidFill>
            <a:schemeClr val="accent1"/>
          </a:solidFill>
          <a:ln w="127000" cap="flat" cmpd="sng" algn="ctr">
            <a:solidFill>
              <a:srgbClr val="F2F2F2"/>
            </a:solidFill>
            <a:prstDash val="solid"/>
            <a:round/>
            <a:headEnd type="none" w="med" len="med"/>
            <a:tailEnd type="none" w="med" len="med"/>
          </a:ln>
          <a:effectLst/>
        </p:spPr>
      </p:cxnSp>
      <p:sp>
        <p:nvSpPr>
          <p:cNvPr id="14" name="Isosceles Triangle 13">
            <a:extLst>
              <a:ext uri="{FF2B5EF4-FFF2-40B4-BE49-F238E27FC236}">
                <a16:creationId xmlns:a16="http://schemas.microsoft.com/office/drawing/2014/main" id="{0A8285BE-2BE6-4924-AD34-4EF0FF1B8CAA}"/>
              </a:ext>
            </a:extLst>
          </p:cNvPr>
          <p:cNvSpPr/>
          <p:nvPr/>
        </p:nvSpPr>
        <p:spPr bwMode="auto">
          <a:xfrm rot="15978185">
            <a:off x="2504202" y="2459862"/>
            <a:ext cx="94913" cy="9894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 name="Isosceles Triangle 14">
            <a:extLst>
              <a:ext uri="{FF2B5EF4-FFF2-40B4-BE49-F238E27FC236}">
                <a16:creationId xmlns:a16="http://schemas.microsoft.com/office/drawing/2014/main" id="{FA4672AF-1518-41FA-A7E1-B031DE19D23B}"/>
              </a:ext>
            </a:extLst>
          </p:cNvPr>
          <p:cNvSpPr/>
          <p:nvPr/>
        </p:nvSpPr>
        <p:spPr bwMode="auto">
          <a:xfrm rot="8051912">
            <a:off x="1706916" y="3926939"/>
            <a:ext cx="94913" cy="9894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 name="Isosceles Triangle 15">
            <a:extLst>
              <a:ext uri="{FF2B5EF4-FFF2-40B4-BE49-F238E27FC236}">
                <a16:creationId xmlns:a16="http://schemas.microsoft.com/office/drawing/2014/main" id="{B18A7271-808C-4349-862A-3431203DD2FE}"/>
              </a:ext>
            </a:extLst>
          </p:cNvPr>
          <p:cNvSpPr/>
          <p:nvPr/>
        </p:nvSpPr>
        <p:spPr bwMode="auto">
          <a:xfrm rot="3077583">
            <a:off x="2998579" y="4013210"/>
            <a:ext cx="94913" cy="9894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2" name="Rectangle 101">
            <a:extLst>
              <a:ext uri="{FF2B5EF4-FFF2-40B4-BE49-F238E27FC236}">
                <a16:creationId xmlns:a16="http://schemas.microsoft.com/office/drawing/2014/main" id="{501D81CA-9C28-4D39-BF75-112C26AF5A09}"/>
              </a:ext>
            </a:extLst>
          </p:cNvPr>
          <p:cNvSpPr/>
          <p:nvPr/>
        </p:nvSpPr>
        <p:spPr>
          <a:xfrm>
            <a:off x="1497958" y="1935445"/>
            <a:ext cx="1852604" cy="507831"/>
          </a:xfrm>
          <a:prstGeom prst="rect">
            <a:avLst/>
          </a:prstGeom>
          <a:noFill/>
          <a:ln>
            <a:noFill/>
          </a:ln>
        </p:spPr>
        <p:txBody>
          <a:bodyPr wrap="square">
            <a:spAutoFit/>
          </a:bodyPr>
          <a:lstStyle/>
          <a:p>
            <a:pPr algn="ctr"/>
            <a:r>
              <a:rPr lang="en-US" sz="900" b="1"/>
              <a:t>Keyword</a:t>
            </a:r>
            <a:endParaRPr lang="en-US" sz="900" b="1" i="1"/>
          </a:p>
          <a:p>
            <a:pPr algn="ctr"/>
            <a:r>
              <a:rPr lang="en-US" sz="900" i="1"/>
              <a:t>How much I am willing to pay (e.g., CPC max)?</a:t>
            </a:r>
          </a:p>
        </p:txBody>
      </p:sp>
      <p:sp>
        <p:nvSpPr>
          <p:cNvPr id="107" name="Rectangle 106">
            <a:extLst>
              <a:ext uri="{FF2B5EF4-FFF2-40B4-BE49-F238E27FC236}">
                <a16:creationId xmlns:a16="http://schemas.microsoft.com/office/drawing/2014/main" id="{C1B58867-64D9-4D1D-A26C-4A006B6A5C88}"/>
              </a:ext>
            </a:extLst>
          </p:cNvPr>
          <p:cNvSpPr/>
          <p:nvPr/>
        </p:nvSpPr>
        <p:spPr>
          <a:xfrm>
            <a:off x="1012827" y="4224876"/>
            <a:ext cx="1652056" cy="646331"/>
          </a:xfrm>
          <a:prstGeom prst="rect">
            <a:avLst/>
          </a:prstGeom>
          <a:noFill/>
          <a:ln>
            <a:noFill/>
          </a:ln>
        </p:spPr>
        <p:txBody>
          <a:bodyPr wrap="square">
            <a:spAutoFit/>
          </a:bodyPr>
          <a:lstStyle/>
          <a:p>
            <a:pPr algn="ctr"/>
            <a:r>
              <a:rPr lang="en-US" sz="900" b="1"/>
              <a:t>Landing page</a:t>
            </a:r>
          </a:p>
          <a:p>
            <a:pPr algn="ctr"/>
            <a:r>
              <a:rPr lang="en-US" sz="900" i="1"/>
              <a:t>How performant and pertinent is my redirection link?</a:t>
            </a:r>
          </a:p>
        </p:txBody>
      </p:sp>
      <p:sp>
        <p:nvSpPr>
          <p:cNvPr id="108" name="Rectangle 107">
            <a:extLst>
              <a:ext uri="{FF2B5EF4-FFF2-40B4-BE49-F238E27FC236}">
                <a16:creationId xmlns:a16="http://schemas.microsoft.com/office/drawing/2014/main" id="{3B068102-DCAA-41EF-8387-5B1FE3E59636}"/>
              </a:ext>
            </a:extLst>
          </p:cNvPr>
          <p:cNvSpPr/>
          <p:nvPr/>
        </p:nvSpPr>
        <p:spPr>
          <a:xfrm>
            <a:off x="2570191" y="4231362"/>
            <a:ext cx="1323918" cy="507831"/>
          </a:xfrm>
          <a:prstGeom prst="rect">
            <a:avLst/>
          </a:prstGeom>
          <a:noFill/>
          <a:ln>
            <a:noFill/>
          </a:ln>
        </p:spPr>
        <p:txBody>
          <a:bodyPr wrap="square">
            <a:spAutoFit/>
          </a:bodyPr>
          <a:lstStyle/>
          <a:p>
            <a:pPr algn="ctr"/>
            <a:r>
              <a:rPr lang="en-US" sz="900" b="1"/>
              <a:t>Advertising</a:t>
            </a:r>
            <a:endParaRPr lang="en-US" sz="900" b="1" i="1"/>
          </a:p>
          <a:p>
            <a:pPr algn="ctr"/>
            <a:r>
              <a:rPr lang="en-US" sz="900" i="1"/>
              <a:t>How appealing is my ad?</a:t>
            </a:r>
          </a:p>
        </p:txBody>
      </p:sp>
      <p:pic>
        <p:nvPicPr>
          <p:cNvPr id="27" name="Graphic 26">
            <a:extLst>
              <a:ext uri="{FF2B5EF4-FFF2-40B4-BE49-F238E27FC236}">
                <a16:creationId xmlns:a16="http://schemas.microsoft.com/office/drawing/2014/main" id="{4B78EFA9-F19B-4028-ADEC-CC1DDFB8BE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2441"/>
          <a:stretch/>
        </p:blipFill>
        <p:spPr>
          <a:xfrm>
            <a:off x="2716877" y="3622911"/>
            <a:ext cx="378514" cy="366964"/>
          </a:xfrm>
          <a:prstGeom prst="rect">
            <a:avLst/>
          </a:prstGeom>
        </p:spPr>
      </p:pic>
      <p:pic>
        <p:nvPicPr>
          <p:cNvPr id="29" name="Graphic 28">
            <a:extLst>
              <a:ext uri="{FF2B5EF4-FFF2-40B4-BE49-F238E27FC236}">
                <a16:creationId xmlns:a16="http://schemas.microsoft.com/office/drawing/2014/main" id="{AEAD8A45-ACC7-41CA-9421-9DEA390C8C6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362"/>
          <a:stretch/>
        </p:blipFill>
        <p:spPr>
          <a:xfrm>
            <a:off x="1756083" y="3527296"/>
            <a:ext cx="591427" cy="500037"/>
          </a:xfrm>
          <a:prstGeom prst="rect">
            <a:avLst/>
          </a:prstGeom>
        </p:spPr>
      </p:pic>
      <p:pic>
        <p:nvPicPr>
          <p:cNvPr id="36" name="Graphic 35">
            <a:extLst>
              <a:ext uri="{FF2B5EF4-FFF2-40B4-BE49-F238E27FC236}">
                <a16:creationId xmlns:a16="http://schemas.microsoft.com/office/drawing/2014/main" id="{307F0C85-4302-4762-A3F5-E07349C1CDC6}"/>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9859"/>
          <a:stretch/>
        </p:blipFill>
        <p:spPr>
          <a:xfrm>
            <a:off x="2303021" y="2589434"/>
            <a:ext cx="333845" cy="334432"/>
          </a:xfrm>
          <a:prstGeom prst="rect">
            <a:avLst/>
          </a:prstGeom>
        </p:spPr>
      </p:pic>
      <p:sp>
        <p:nvSpPr>
          <p:cNvPr id="2" name="Espace réservé du texte 2">
            <a:extLst>
              <a:ext uri="{FF2B5EF4-FFF2-40B4-BE49-F238E27FC236}">
                <a16:creationId xmlns:a16="http://schemas.microsoft.com/office/drawing/2014/main" id="{2AF2EB33-82C9-4C14-8135-DC80BB7FFCF3}"/>
              </a:ext>
            </a:extLst>
          </p:cNvPr>
          <p:cNvSpPr txBox="1">
            <a:spLocks/>
          </p:cNvSpPr>
          <p:nvPr/>
        </p:nvSpPr>
        <p:spPr>
          <a:xfrm>
            <a:off x="1" y="6577200"/>
            <a:ext cx="5186052"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p>
          <a:p>
            <a:pPr marL="0" indent="0">
              <a:buNone/>
            </a:pPr>
            <a:r>
              <a:rPr lang="en-US" sz="600" i="1"/>
              <a:t>Google keyword planner, 1 CPC max was selected to have an estimated # of clicks superior than the investment 2 </a:t>
            </a:r>
            <a:r>
              <a:rPr lang="en-US" sz="600" i="1" err="1"/>
              <a:t>hubspot</a:t>
            </a:r>
            <a:endParaRPr lang="en-US" sz="600" i="1"/>
          </a:p>
          <a:p>
            <a:pPr marL="0" indent="0">
              <a:buFont typeface="Arial" pitchFamily="34" charset="0"/>
              <a:buNone/>
            </a:pPr>
            <a:endParaRPr lang="en-US" sz="600" i="1"/>
          </a:p>
        </p:txBody>
      </p:sp>
    </p:spTree>
    <p:extLst>
      <p:ext uri="{BB962C8B-B14F-4D97-AF65-F5344CB8AC3E}">
        <p14:creationId xmlns:p14="http://schemas.microsoft.com/office/powerpoint/2010/main" val="53126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b="1">
                <a:solidFill>
                  <a:srgbClr val="009DB0"/>
                </a:solidFill>
                <a:latin typeface="+mj-lt"/>
              </a:rPr>
              <a:t>One-pager red flag synthesis</a:t>
            </a:r>
          </a:p>
          <a:p>
            <a:pPr marL="355600" indent="-228600">
              <a:spcBef>
                <a:spcPts val="1200"/>
              </a:spcBef>
              <a:buFont typeface="+mj-lt"/>
              <a:buAutoNum type="arabicPeriod"/>
            </a:pPr>
            <a:r>
              <a:rPr lang="en-US" sz="1100">
                <a:latin typeface="+mj-lt"/>
              </a:rPr>
              <a:t>Executive summary</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189238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03355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FFFFFF"/>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1875842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389C21D-88A8-4A46-805E-4B9A1AC36475}"/>
              </a:ext>
            </a:extLst>
          </p:cNvPr>
          <p:cNvSpPr/>
          <p:nvPr/>
        </p:nvSpPr>
        <p:spPr bwMode="auto">
          <a:xfrm>
            <a:off x="3008784" y="878556"/>
            <a:ext cx="6437176" cy="14970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1"/>
            <a:endParaRPr lang="en-US" sz="900"/>
          </a:p>
          <a:p>
            <a:pPr marL="628650" lvl="1" indent="-171450">
              <a:buFont typeface="Arial" panose="020B0604020202020204" pitchFamily="34" charset="0"/>
              <a:buChar char="•"/>
            </a:pPr>
            <a:endParaRPr kumimoji="0" lang="en-US" sz="900" b="0" i="0" u="none" strike="noStrike" cap="none" normalizeH="0" baseline="0">
              <a:ln>
                <a:noFill/>
              </a:ln>
              <a:effectLst/>
            </a:endParaRPr>
          </a:p>
        </p:txBody>
      </p:sp>
      <p:sp>
        <p:nvSpPr>
          <p:cNvPr id="25" name="Rectangle 24">
            <a:extLst>
              <a:ext uri="{FF2B5EF4-FFF2-40B4-BE49-F238E27FC236}">
                <a16:creationId xmlns:a16="http://schemas.microsoft.com/office/drawing/2014/main" id="{B3789572-969D-4CAA-9768-55339C394D48}"/>
              </a:ext>
            </a:extLst>
          </p:cNvPr>
          <p:cNvSpPr/>
          <p:nvPr/>
        </p:nvSpPr>
        <p:spPr bwMode="auto">
          <a:xfrm>
            <a:off x="3008784" y="2631755"/>
            <a:ext cx="6437176" cy="14970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1"/>
            <a:endParaRPr lang="en-US" sz="1000"/>
          </a:p>
          <a:p>
            <a:pPr marL="628650" lvl="1" indent="-171450">
              <a:buFont typeface="Arial" panose="020B0604020202020204" pitchFamily="34" charset="0"/>
              <a:buChar char="•"/>
            </a:pPr>
            <a:endParaRPr kumimoji="0" lang="en-US" sz="1000" b="0" i="0" u="none" strike="noStrike" cap="none" normalizeH="0" baseline="0">
              <a:ln>
                <a:noFill/>
              </a:ln>
              <a:solidFill>
                <a:schemeClr val="tx1"/>
              </a:solidFill>
              <a:effectLst/>
            </a:endParaRPr>
          </a:p>
        </p:txBody>
      </p:sp>
      <p:sp>
        <p:nvSpPr>
          <p:cNvPr id="4" name="Rectangle 3">
            <a:extLst>
              <a:ext uri="{FF2B5EF4-FFF2-40B4-BE49-F238E27FC236}">
                <a16:creationId xmlns:a16="http://schemas.microsoft.com/office/drawing/2014/main" id="{142E6A2D-D65A-4A11-BBAD-7D3227D29596}"/>
              </a:ext>
            </a:extLst>
          </p:cNvPr>
          <p:cNvSpPr/>
          <p:nvPr/>
        </p:nvSpPr>
        <p:spPr bwMode="auto">
          <a:xfrm>
            <a:off x="3008784" y="4303206"/>
            <a:ext cx="6437176" cy="14970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1"/>
            <a:endParaRPr lang="en-US" sz="1000"/>
          </a:p>
          <a:p>
            <a:pPr marL="628650" lvl="1" indent="-171450">
              <a:buFont typeface="Arial" panose="020B0604020202020204" pitchFamily="34" charset="0"/>
              <a:buChar char="•"/>
            </a:pPr>
            <a:endParaRPr kumimoji="0" lang="en-US" sz="1000" b="0" i="0" u="none" strike="noStrike" cap="none" normalizeH="0" baseline="0">
              <a:ln>
                <a:noFill/>
              </a:ln>
              <a:solidFill>
                <a:schemeClr val="tx1"/>
              </a:solidFill>
              <a:effectLst/>
            </a:endParaRPr>
          </a:p>
        </p:txBody>
      </p:sp>
      <p:sp>
        <p:nvSpPr>
          <p:cNvPr id="3" name="Titre 2">
            <a:extLst>
              <a:ext uri="{FF2B5EF4-FFF2-40B4-BE49-F238E27FC236}">
                <a16:creationId xmlns:a16="http://schemas.microsoft.com/office/drawing/2014/main" id="{BD336C64-A2E7-477A-BDF3-D734EBFCB8D3}"/>
              </a:ext>
            </a:extLst>
          </p:cNvPr>
          <p:cNvSpPr>
            <a:spLocks noGrp="1"/>
          </p:cNvSpPr>
          <p:nvPr>
            <p:ph type="ctrTitle"/>
          </p:nvPr>
        </p:nvSpPr>
        <p:spPr>
          <a:xfrm>
            <a:off x="584515" y="116632"/>
            <a:ext cx="8950010" cy="576064"/>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300">
                <a:latin typeface="+mn-lt"/>
              </a:rPr>
              <a:t>In terms of marketing claim,</a:t>
            </a:r>
            <a:r>
              <a:rPr lang="en-US" sz="1300">
                <a:solidFill>
                  <a:srgbClr val="009DB0"/>
                </a:solidFill>
                <a:latin typeface="+mn-lt"/>
              </a:rPr>
              <a:t> Family Offices </a:t>
            </a:r>
            <a:r>
              <a:rPr lang="en-US" sz="1300">
                <a:latin typeface="+mn-lt"/>
              </a:rPr>
              <a:t>and</a:t>
            </a:r>
            <a:r>
              <a:rPr lang="en-US" sz="1300">
                <a:solidFill>
                  <a:srgbClr val="009DB0"/>
                </a:solidFill>
                <a:latin typeface="+mn-lt"/>
              </a:rPr>
              <a:t> </a:t>
            </a:r>
            <a:r>
              <a:rPr lang="en-US" sz="1300" err="1">
                <a:solidFill>
                  <a:srgbClr val="009DB0"/>
                </a:solidFill>
                <a:latin typeface="+mn-lt"/>
              </a:rPr>
              <a:t>robo</a:t>
            </a:r>
            <a:r>
              <a:rPr lang="en-US" sz="1300">
                <a:solidFill>
                  <a:srgbClr val="009DB0"/>
                </a:solidFill>
                <a:latin typeface="+mn-lt"/>
              </a:rPr>
              <a:t>-advisor promote </a:t>
            </a:r>
            <a:r>
              <a:rPr lang="en-US" sz="1300">
                <a:latin typeface="+mn-lt"/>
              </a:rPr>
              <a:t>an</a:t>
            </a:r>
            <a:r>
              <a:rPr lang="en-US" sz="1300">
                <a:solidFill>
                  <a:srgbClr val="009DB0"/>
                </a:solidFill>
                <a:latin typeface="+mn-lt"/>
              </a:rPr>
              <a:t> avant-garde </a:t>
            </a:r>
            <a:r>
              <a:rPr lang="en-US" sz="1300">
                <a:latin typeface="+mn-lt"/>
              </a:rPr>
              <a:t>and</a:t>
            </a:r>
            <a:r>
              <a:rPr lang="en-US" sz="1300">
                <a:solidFill>
                  <a:srgbClr val="009DB0"/>
                </a:solidFill>
                <a:latin typeface="+mn-lt"/>
              </a:rPr>
              <a:t> exclusive identity </a:t>
            </a:r>
            <a:r>
              <a:rPr lang="en-US" sz="1300">
                <a:latin typeface="+mn-lt"/>
              </a:rPr>
              <a:t>while</a:t>
            </a:r>
            <a:r>
              <a:rPr lang="en-US" sz="1300">
                <a:solidFill>
                  <a:srgbClr val="009DB0"/>
                </a:solidFill>
                <a:latin typeface="+mn-lt"/>
              </a:rPr>
              <a:t> traditional CGPs capitalized </a:t>
            </a:r>
            <a:r>
              <a:rPr lang="en-US" sz="1300">
                <a:latin typeface="+mn-lt"/>
              </a:rPr>
              <a:t>on</a:t>
            </a:r>
            <a:r>
              <a:rPr lang="en-US" sz="1300">
                <a:solidFill>
                  <a:srgbClr val="009DB0"/>
                </a:solidFill>
                <a:latin typeface="+mn-lt"/>
              </a:rPr>
              <a:t> </a:t>
            </a:r>
            <a:r>
              <a:rPr lang="en-US" sz="1300">
                <a:latin typeface="+mn-lt"/>
              </a:rPr>
              <a:t>their</a:t>
            </a:r>
            <a:r>
              <a:rPr lang="en-US" sz="1300">
                <a:solidFill>
                  <a:srgbClr val="009DB0"/>
                </a:solidFill>
                <a:latin typeface="+mn-lt"/>
              </a:rPr>
              <a:t> history </a:t>
            </a:r>
            <a:r>
              <a:rPr lang="en-US" sz="1300">
                <a:latin typeface="+mn-lt"/>
              </a:rPr>
              <a:t>and</a:t>
            </a:r>
            <a:r>
              <a:rPr lang="en-US" sz="1300">
                <a:solidFill>
                  <a:srgbClr val="009DB0"/>
                </a:solidFill>
                <a:latin typeface="+mn-lt"/>
              </a:rPr>
              <a:t> reputation</a:t>
            </a:r>
          </a:p>
        </p:txBody>
      </p:sp>
      <p:sp>
        <p:nvSpPr>
          <p:cNvPr id="2" name="Rectangle 1">
            <a:extLst>
              <a:ext uri="{FF2B5EF4-FFF2-40B4-BE49-F238E27FC236}">
                <a16:creationId xmlns:a16="http://schemas.microsoft.com/office/drawing/2014/main" id="{F65D5FFC-21B5-42C7-BBA6-AE24428B3D14}"/>
              </a:ext>
            </a:extLst>
          </p:cNvPr>
          <p:cNvSpPr/>
          <p:nvPr/>
        </p:nvSpPr>
        <p:spPr bwMode="auto">
          <a:xfrm>
            <a:off x="540217" y="913180"/>
            <a:ext cx="668367" cy="1459107"/>
          </a:xfrm>
          <a:prstGeom prst="rect">
            <a:avLst/>
          </a:prstGeom>
          <a:solidFill>
            <a:srgbClr val="009DB0"/>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US" sz="1200">
                <a:solidFill>
                  <a:schemeClr val="bg1"/>
                </a:solidFill>
              </a:rPr>
              <a:t>Family office</a:t>
            </a:r>
          </a:p>
        </p:txBody>
      </p:sp>
      <p:sp>
        <p:nvSpPr>
          <p:cNvPr id="23" name="Rectangle 22">
            <a:extLst>
              <a:ext uri="{FF2B5EF4-FFF2-40B4-BE49-F238E27FC236}">
                <a16:creationId xmlns:a16="http://schemas.microsoft.com/office/drawing/2014/main" id="{335E6A64-3089-4026-94BD-DD7317A523FE}"/>
              </a:ext>
            </a:extLst>
          </p:cNvPr>
          <p:cNvSpPr/>
          <p:nvPr/>
        </p:nvSpPr>
        <p:spPr bwMode="auto">
          <a:xfrm>
            <a:off x="3113319" y="1367545"/>
            <a:ext cx="1477662"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t>“</a:t>
            </a:r>
            <a:r>
              <a:rPr lang="en-US" sz="900" i="1" err="1"/>
              <a:t>Letus</a:t>
            </a:r>
            <a:r>
              <a:rPr lang="en-US" sz="900" i="1"/>
              <a:t> Private Office, le Family Office des entrepreneurs”</a:t>
            </a:r>
            <a:endParaRPr kumimoji="0" lang="en-US" sz="900" b="0" i="1" u="none" strike="noStrike" cap="none" normalizeH="0" baseline="0">
              <a:ln>
                <a:noFill/>
              </a:ln>
              <a:effectLst/>
            </a:endParaRPr>
          </a:p>
        </p:txBody>
      </p:sp>
      <p:sp>
        <p:nvSpPr>
          <p:cNvPr id="31" name="Rectangle 30">
            <a:extLst>
              <a:ext uri="{FF2B5EF4-FFF2-40B4-BE49-F238E27FC236}">
                <a16:creationId xmlns:a16="http://schemas.microsoft.com/office/drawing/2014/main" id="{1191EE1B-8B80-4C2A-9553-6A81078DB639}"/>
              </a:ext>
            </a:extLst>
          </p:cNvPr>
          <p:cNvSpPr/>
          <p:nvPr/>
        </p:nvSpPr>
        <p:spPr bwMode="auto">
          <a:xfrm>
            <a:off x="540217" y="2608193"/>
            <a:ext cx="668367" cy="1459107"/>
          </a:xfrm>
          <a:prstGeom prst="rect">
            <a:avLst/>
          </a:prstGeom>
          <a:solidFill>
            <a:srgbClr val="009DB0"/>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US" sz="1200">
                <a:solidFill>
                  <a:schemeClr val="bg1"/>
                </a:solidFill>
              </a:rPr>
              <a:t>CGP /</a:t>
            </a:r>
            <a:r>
              <a:rPr lang="en-US" sz="1200" err="1">
                <a:solidFill>
                  <a:schemeClr val="bg1"/>
                </a:solidFill>
              </a:rPr>
              <a:t>CGPi</a:t>
            </a:r>
            <a:endParaRPr lang="en-US" sz="1200">
              <a:solidFill>
                <a:schemeClr val="bg1"/>
              </a:solidFill>
            </a:endParaRPr>
          </a:p>
        </p:txBody>
      </p:sp>
      <p:sp>
        <p:nvSpPr>
          <p:cNvPr id="35" name="Rectangle 34">
            <a:extLst>
              <a:ext uri="{FF2B5EF4-FFF2-40B4-BE49-F238E27FC236}">
                <a16:creationId xmlns:a16="http://schemas.microsoft.com/office/drawing/2014/main" id="{802A7B79-6FEE-480B-AB20-8B9428E2345E}"/>
              </a:ext>
            </a:extLst>
          </p:cNvPr>
          <p:cNvSpPr/>
          <p:nvPr/>
        </p:nvSpPr>
        <p:spPr bwMode="auto">
          <a:xfrm>
            <a:off x="7763546" y="1434286"/>
            <a:ext cx="1666846"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i="1"/>
              <a:t>“Le monde change… Le family office </a:t>
            </a:r>
            <a:r>
              <a:rPr lang="en-US" sz="900" i="1" err="1"/>
              <a:t>aussi</a:t>
            </a:r>
            <a:r>
              <a:rPr lang="en-US" sz="900" i="1"/>
              <a:t>. </a:t>
            </a:r>
            <a:r>
              <a:rPr lang="en-US" sz="900" i="1" err="1"/>
              <a:t>Ivesta</a:t>
            </a:r>
            <a:r>
              <a:rPr lang="en-US" sz="900" i="1"/>
              <a:t>, le family office qui </a:t>
            </a:r>
            <a:r>
              <a:rPr lang="en-US" sz="900" i="1" err="1"/>
              <a:t>réunit</a:t>
            </a:r>
            <a:r>
              <a:rPr lang="en-US" sz="900" i="1"/>
              <a:t> les entrepreneurs”</a:t>
            </a:r>
          </a:p>
        </p:txBody>
      </p:sp>
      <p:pic>
        <p:nvPicPr>
          <p:cNvPr id="5" name="Picture 4" descr="RÃ©sultat de recherche d'images pour &quot;letus private office&quot;">
            <a:extLst>
              <a:ext uri="{FF2B5EF4-FFF2-40B4-BE49-F238E27FC236}">
                <a16:creationId xmlns:a16="http://schemas.microsoft.com/office/drawing/2014/main" id="{C5E33875-0C9B-4E77-852A-8F617DC29F1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307" r="25543"/>
          <a:stretch/>
        </p:blipFill>
        <p:spPr bwMode="auto">
          <a:xfrm>
            <a:off x="3561664" y="991573"/>
            <a:ext cx="533573" cy="372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3D827F55-BDE2-46FF-AE6D-389DA74C8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802" y="967766"/>
            <a:ext cx="392446" cy="4204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ésultat de recherche d'images pour &quot;primonial&quot;">
            <a:extLst>
              <a:ext uri="{FF2B5EF4-FFF2-40B4-BE49-F238E27FC236}">
                <a16:creationId xmlns:a16="http://schemas.microsoft.com/office/drawing/2014/main" id="{9D11B999-4052-4372-B41F-AC41E0CAB5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8052" y="2840894"/>
            <a:ext cx="1166072" cy="19135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20">
            <a:extLst>
              <a:ext uri="{FF2B5EF4-FFF2-40B4-BE49-F238E27FC236}">
                <a16:creationId xmlns:a16="http://schemas.microsoft.com/office/drawing/2014/main" id="{EBD9309A-D45F-493D-837A-6000D897A097}"/>
              </a:ext>
            </a:extLst>
          </p:cNvPr>
          <p:cNvPicPr>
            <a:picLocks noChangeAspect="1"/>
          </p:cNvPicPr>
          <p:nvPr/>
        </p:nvPicPr>
        <p:blipFill>
          <a:blip r:embed="rId5"/>
          <a:stretch>
            <a:fillRect/>
          </a:stretch>
        </p:blipFill>
        <p:spPr>
          <a:xfrm>
            <a:off x="5013407" y="2669153"/>
            <a:ext cx="561671" cy="534837"/>
          </a:xfrm>
          <a:prstGeom prst="rect">
            <a:avLst/>
          </a:prstGeom>
        </p:spPr>
      </p:pic>
      <p:pic>
        <p:nvPicPr>
          <p:cNvPr id="13" name="Picture 14" descr="Cyrus Conseil (@CyrusConseil) | Twitter">
            <a:extLst>
              <a:ext uri="{FF2B5EF4-FFF2-40B4-BE49-F238E27FC236}">
                <a16:creationId xmlns:a16="http://schemas.microsoft.com/office/drawing/2014/main" id="{F4038469-83C6-46CD-A8B9-97C4A7E5D2B2}"/>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5549" y="2605836"/>
            <a:ext cx="661470" cy="66147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56AD5A18-1F89-4BC7-92ED-20B900D6D58C}"/>
              </a:ext>
            </a:extLst>
          </p:cNvPr>
          <p:cNvSpPr/>
          <p:nvPr/>
        </p:nvSpPr>
        <p:spPr bwMode="auto">
          <a:xfrm>
            <a:off x="3065917" y="3093410"/>
            <a:ext cx="1433184"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“Ensemble, </a:t>
            </a:r>
            <a:r>
              <a:rPr lang="en-US" sz="900" i="1" err="1"/>
              <a:t>donnons</a:t>
            </a:r>
            <a:r>
              <a:rPr lang="en-US" sz="900" i="1"/>
              <a:t> du </a:t>
            </a:r>
            <a:r>
              <a:rPr lang="en-US" sz="900" i="1" err="1"/>
              <a:t>sens</a:t>
            </a:r>
            <a:r>
              <a:rPr lang="en-US" sz="900" i="1"/>
              <a:t> à </a:t>
            </a:r>
            <a:r>
              <a:rPr lang="en-US" sz="900" i="1" err="1"/>
              <a:t>votre</a:t>
            </a:r>
            <a:r>
              <a:rPr lang="en-US" sz="900" i="1"/>
              <a:t> </a:t>
            </a:r>
            <a:r>
              <a:rPr lang="en-US" sz="900" i="1" err="1"/>
              <a:t>patrimoine</a:t>
            </a:r>
            <a:r>
              <a:rPr lang="en-US" sz="900" i="1"/>
              <a:t>”</a:t>
            </a:r>
          </a:p>
        </p:txBody>
      </p:sp>
      <p:sp>
        <p:nvSpPr>
          <p:cNvPr id="45" name="Rectangle 44">
            <a:extLst>
              <a:ext uri="{FF2B5EF4-FFF2-40B4-BE49-F238E27FC236}">
                <a16:creationId xmlns:a16="http://schemas.microsoft.com/office/drawing/2014/main" id="{7D8E8351-1B26-4D54-A440-9A3B36246465}"/>
              </a:ext>
            </a:extLst>
          </p:cNvPr>
          <p:cNvSpPr/>
          <p:nvPr/>
        </p:nvSpPr>
        <p:spPr bwMode="auto">
          <a:xfrm>
            <a:off x="4646328" y="3216993"/>
            <a:ext cx="1279129"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“30ans de </a:t>
            </a:r>
            <a:r>
              <a:rPr lang="en-US" sz="900" i="1" err="1"/>
              <a:t>conseil</a:t>
            </a:r>
            <a:r>
              <a:rPr lang="en-US" sz="900" i="1"/>
              <a:t> </a:t>
            </a:r>
            <a:r>
              <a:rPr lang="en-US" sz="900" i="1" err="1"/>
              <a:t>en</a:t>
            </a:r>
            <a:r>
              <a:rPr lang="en-US" sz="900" i="1"/>
              <a:t> gestion de </a:t>
            </a:r>
            <a:r>
              <a:rPr lang="en-US" sz="900" i="1" err="1"/>
              <a:t>patrimoine</a:t>
            </a:r>
            <a:r>
              <a:rPr lang="en-US" sz="900" i="1"/>
              <a:t> pour </a:t>
            </a:r>
            <a:r>
              <a:rPr lang="en-US" sz="900" i="1" err="1"/>
              <a:t>nos</a:t>
            </a:r>
            <a:r>
              <a:rPr lang="en-US" sz="900" i="1"/>
              <a:t> 20 000 clients”</a:t>
            </a:r>
          </a:p>
        </p:txBody>
      </p:sp>
      <p:sp>
        <p:nvSpPr>
          <p:cNvPr id="46" name="Rectangle 45">
            <a:extLst>
              <a:ext uri="{FF2B5EF4-FFF2-40B4-BE49-F238E27FC236}">
                <a16:creationId xmlns:a16="http://schemas.microsoft.com/office/drawing/2014/main" id="{62DE7910-F996-49BD-8EEC-07283C95845D}"/>
              </a:ext>
            </a:extLst>
          </p:cNvPr>
          <p:cNvSpPr/>
          <p:nvPr/>
        </p:nvSpPr>
        <p:spPr bwMode="auto">
          <a:xfrm>
            <a:off x="7633574" y="3093410"/>
            <a:ext cx="1555029"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“1er </a:t>
            </a:r>
            <a:r>
              <a:rPr lang="en-US" sz="900" i="1" err="1"/>
              <a:t>groupe</a:t>
            </a:r>
            <a:r>
              <a:rPr lang="en-US" sz="900" i="1"/>
              <a:t> </a:t>
            </a:r>
            <a:r>
              <a:rPr lang="en-US" sz="900" i="1" err="1"/>
              <a:t>independant</a:t>
            </a:r>
            <a:r>
              <a:rPr lang="en-US" sz="900" i="1"/>
              <a:t> de gestion </a:t>
            </a:r>
            <a:r>
              <a:rPr lang="en-US" sz="900" i="1" err="1"/>
              <a:t>en</a:t>
            </a:r>
            <a:r>
              <a:rPr lang="en-US" sz="900" i="1"/>
              <a:t> </a:t>
            </a:r>
            <a:r>
              <a:rPr lang="en-US" sz="900" i="1" err="1"/>
              <a:t>patrimoine</a:t>
            </a:r>
            <a:r>
              <a:rPr lang="en-US" sz="900" i="1"/>
              <a:t>”</a:t>
            </a:r>
          </a:p>
        </p:txBody>
      </p:sp>
      <p:pic>
        <p:nvPicPr>
          <p:cNvPr id="14" name="Image 539666">
            <a:extLst>
              <a:ext uri="{FF2B5EF4-FFF2-40B4-BE49-F238E27FC236}">
                <a16:creationId xmlns:a16="http://schemas.microsoft.com/office/drawing/2014/main" id="{72080683-D06C-455F-B804-FD176A8F956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622011" y="4413442"/>
            <a:ext cx="831811" cy="181517"/>
          </a:xfrm>
          <a:prstGeom prst="rect">
            <a:avLst/>
          </a:prstGeom>
        </p:spPr>
      </p:pic>
      <p:pic>
        <p:nvPicPr>
          <p:cNvPr id="15" name="Picture 4" descr="Risultati immagini per nalo assurance">
            <a:extLst>
              <a:ext uri="{FF2B5EF4-FFF2-40B4-BE49-F238E27FC236}">
                <a16:creationId xmlns:a16="http://schemas.microsoft.com/office/drawing/2014/main" id="{251E2876-1D06-44A5-9E2D-A49DD89776F1}"/>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72851" y="4393696"/>
            <a:ext cx="660903" cy="22100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8EBEF791-95F2-4387-9DD5-BC19A666BF57}"/>
              </a:ext>
            </a:extLst>
          </p:cNvPr>
          <p:cNvSpPr/>
          <p:nvPr/>
        </p:nvSpPr>
        <p:spPr bwMode="auto">
          <a:xfrm>
            <a:off x="2988123" y="4696371"/>
            <a:ext cx="2099585" cy="92910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a:t>
            </a:r>
            <a:r>
              <a:rPr lang="en-US" sz="900" i="1" err="1"/>
              <a:t>Faîtes</a:t>
            </a:r>
            <a:r>
              <a:rPr lang="en-US" sz="900" i="1"/>
              <a:t> le </a:t>
            </a:r>
            <a:r>
              <a:rPr lang="en-US" sz="900" i="1" err="1"/>
              <a:t>choix</a:t>
            </a:r>
            <a:r>
              <a:rPr lang="en-US" sz="900" i="1"/>
              <a:t> d’un </a:t>
            </a:r>
            <a:r>
              <a:rPr lang="en-US" sz="900" i="1" err="1"/>
              <a:t>investissement</a:t>
            </a:r>
            <a:r>
              <a:rPr lang="en-US" sz="900" i="1"/>
              <a:t> </a:t>
            </a:r>
            <a:r>
              <a:rPr lang="en-US" sz="900" i="1" err="1"/>
              <a:t>éclairé</a:t>
            </a:r>
            <a:r>
              <a:rPr lang="en-US" sz="900" i="1"/>
              <a:t>: Le service </a:t>
            </a:r>
            <a:r>
              <a:rPr lang="en-US" sz="900" i="1" err="1"/>
              <a:t>d'une</a:t>
            </a:r>
            <a:r>
              <a:rPr lang="en-US" sz="900" i="1"/>
              <a:t> </a:t>
            </a:r>
            <a:r>
              <a:rPr lang="en-US" sz="900" i="1" err="1"/>
              <a:t>banque</a:t>
            </a:r>
            <a:r>
              <a:rPr lang="en-US" sz="900" i="1"/>
              <a:t> </a:t>
            </a:r>
            <a:r>
              <a:rPr lang="en-US" sz="900" i="1" err="1"/>
              <a:t>privée</a:t>
            </a:r>
            <a:r>
              <a:rPr lang="en-US" sz="900" i="1"/>
              <a:t> et </a:t>
            </a:r>
            <a:r>
              <a:rPr lang="en-US" sz="900" i="1" err="1"/>
              <a:t>d'une</a:t>
            </a:r>
            <a:r>
              <a:rPr lang="en-US" sz="900" i="1"/>
              <a:t> </a:t>
            </a:r>
            <a:r>
              <a:rPr lang="en-US" sz="900" i="1" err="1"/>
              <a:t>plateforme</a:t>
            </a:r>
            <a:r>
              <a:rPr lang="en-US" sz="900" i="1"/>
              <a:t> </a:t>
            </a:r>
            <a:r>
              <a:rPr lang="en-US" sz="900" i="1" err="1"/>
              <a:t>digitale</a:t>
            </a:r>
            <a:r>
              <a:rPr lang="en-US" sz="900" i="1"/>
              <a:t> pour </a:t>
            </a:r>
            <a:r>
              <a:rPr lang="en-US" sz="900" i="1" err="1"/>
              <a:t>vous</a:t>
            </a:r>
            <a:r>
              <a:rPr lang="en-US" sz="900" i="1"/>
              <a:t> </a:t>
            </a:r>
            <a:r>
              <a:rPr lang="en-US" sz="900" i="1" err="1"/>
              <a:t>offrir</a:t>
            </a:r>
            <a:r>
              <a:rPr lang="en-US" sz="900" i="1"/>
              <a:t> </a:t>
            </a:r>
            <a:r>
              <a:rPr lang="en-US" sz="900" i="1" err="1"/>
              <a:t>une</a:t>
            </a:r>
            <a:r>
              <a:rPr lang="en-US" sz="900" i="1"/>
              <a:t> gestion </a:t>
            </a:r>
            <a:r>
              <a:rPr lang="en-US" sz="900" i="1" err="1"/>
              <a:t>optimisée</a:t>
            </a:r>
            <a:r>
              <a:rPr lang="en-US" sz="900" i="1"/>
              <a:t>, </a:t>
            </a:r>
            <a:r>
              <a:rPr lang="en-US" sz="900" i="1" err="1"/>
              <a:t>maîtrisée</a:t>
            </a:r>
            <a:r>
              <a:rPr lang="en-US" sz="900" i="1"/>
              <a:t> et </a:t>
            </a:r>
            <a:r>
              <a:rPr lang="en-US" sz="900" i="1" err="1"/>
              <a:t>personnalisée</a:t>
            </a:r>
            <a:r>
              <a:rPr lang="en-US" sz="900" i="1"/>
              <a:t> ”</a:t>
            </a:r>
          </a:p>
        </p:txBody>
      </p:sp>
      <p:sp>
        <p:nvSpPr>
          <p:cNvPr id="52" name="Rectangle 51">
            <a:extLst>
              <a:ext uri="{FF2B5EF4-FFF2-40B4-BE49-F238E27FC236}">
                <a16:creationId xmlns:a16="http://schemas.microsoft.com/office/drawing/2014/main" id="{65DB3A61-41C1-4CDF-8706-B0A3C8C28671}"/>
              </a:ext>
            </a:extLst>
          </p:cNvPr>
          <p:cNvSpPr/>
          <p:nvPr/>
        </p:nvSpPr>
        <p:spPr bwMode="auto">
          <a:xfrm>
            <a:off x="7376215" y="4794253"/>
            <a:ext cx="2054177" cy="84095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a:t>
            </a:r>
            <a:r>
              <a:rPr lang="en-US" sz="900" i="1" err="1"/>
              <a:t>L’investissement</a:t>
            </a:r>
            <a:r>
              <a:rPr lang="en-US" sz="900" i="1"/>
              <a:t> </a:t>
            </a:r>
            <a:r>
              <a:rPr lang="en-US" sz="900" i="1" err="1"/>
              <a:t>enfin</a:t>
            </a:r>
            <a:r>
              <a:rPr lang="en-US" sz="900" i="1"/>
              <a:t> intelligent:</a:t>
            </a:r>
          </a:p>
          <a:p>
            <a:pPr algn="ctr"/>
            <a:r>
              <a:rPr lang="en-US" sz="900" i="1"/>
              <a:t>Conseil </a:t>
            </a:r>
            <a:r>
              <a:rPr lang="en-US" sz="900" i="1" err="1"/>
              <a:t>en</a:t>
            </a:r>
            <a:r>
              <a:rPr lang="en-US" sz="900" i="1"/>
              <a:t> </a:t>
            </a:r>
            <a:r>
              <a:rPr lang="en-US" sz="900" i="1" err="1"/>
              <a:t>investissements</a:t>
            </a:r>
            <a:r>
              <a:rPr lang="en-US" sz="900" i="1"/>
              <a:t> financiers, et assurance-vie </a:t>
            </a:r>
            <a:r>
              <a:rPr lang="en-US" sz="900" i="1" err="1"/>
              <a:t>pilotée</a:t>
            </a:r>
            <a:r>
              <a:rPr lang="en-US" sz="900" i="1"/>
              <a:t> sur </a:t>
            </a:r>
            <a:r>
              <a:rPr lang="en-US" sz="900" i="1" err="1"/>
              <a:t>mesure</a:t>
            </a:r>
            <a:r>
              <a:rPr lang="en-US" sz="900" i="1"/>
              <a:t>. Nous </a:t>
            </a:r>
            <a:r>
              <a:rPr lang="en-US" sz="900" i="1" err="1"/>
              <a:t>investissons</a:t>
            </a:r>
            <a:r>
              <a:rPr lang="en-US" sz="900" i="1"/>
              <a:t>, </a:t>
            </a:r>
            <a:r>
              <a:rPr lang="en-US" sz="900" i="1" err="1"/>
              <a:t>vous</a:t>
            </a:r>
            <a:r>
              <a:rPr lang="en-US" sz="900" i="1"/>
              <a:t> </a:t>
            </a:r>
            <a:r>
              <a:rPr lang="en-US" sz="900" i="1" err="1"/>
              <a:t>faites</a:t>
            </a:r>
            <a:r>
              <a:rPr lang="en-US" sz="900" i="1"/>
              <a:t> </a:t>
            </a:r>
            <a:r>
              <a:rPr lang="en-US" sz="900" i="1" err="1"/>
              <a:t>fructifier</a:t>
            </a:r>
            <a:r>
              <a:rPr lang="en-US" sz="900" i="1"/>
              <a:t> </a:t>
            </a:r>
            <a:r>
              <a:rPr lang="en-US" sz="900" i="1" err="1"/>
              <a:t>votre</a:t>
            </a:r>
            <a:r>
              <a:rPr lang="en-US" sz="900" i="1"/>
              <a:t> </a:t>
            </a:r>
            <a:r>
              <a:rPr lang="en-US" sz="900" i="1" err="1"/>
              <a:t>épargne</a:t>
            </a:r>
            <a:r>
              <a:rPr lang="en-US" sz="900" i="1"/>
              <a:t>”</a:t>
            </a:r>
          </a:p>
          <a:p>
            <a:pPr algn="ctr"/>
            <a:endParaRPr lang="en-US" sz="900" i="1"/>
          </a:p>
        </p:txBody>
      </p:sp>
      <p:sp>
        <p:nvSpPr>
          <p:cNvPr id="54" name="Rectangle 53">
            <a:extLst>
              <a:ext uri="{FF2B5EF4-FFF2-40B4-BE49-F238E27FC236}">
                <a16:creationId xmlns:a16="http://schemas.microsoft.com/office/drawing/2014/main" id="{947D6968-513E-4451-BF2E-7C8C21A1BBC8}"/>
              </a:ext>
            </a:extLst>
          </p:cNvPr>
          <p:cNvSpPr/>
          <p:nvPr/>
        </p:nvSpPr>
        <p:spPr bwMode="auto">
          <a:xfrm>
            <a:off x="540217" y="4303206"/>
            <a:ext cx="668367" cy="1459107"/>
          </a:xfrm>
          <a:prstGeom prst="rect">
            <a:avLst/>
          </a:prstGeom>
          <a:solidFill>
            <a:srgbClr val="009DB0"/>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r>
              <a:rPr lang="en-US" sz="1200">
                <a:solidFill>
                  <a:schemeClr val="bg1"/>
                </a:solidFill>
              </a:rPr>
              <a:t>Robo-advisor</a:t>
            </a:r>
          </a:p>
        </p:txBody>
      </p:sp>
      <p:sp>
        <p:nvSpPr>
          <p:cNvPr id="27" name="Rectangle 26">
            <a:extLst>
              <a:ext uri="{FF2B5EF4-FFF2-40B4-BE49-F238E27FC236}">
                <a16:creationId xmlns:a16="http://schemas.microsoft.com/office/drawing/2014/main" id="{52F6FF28-61FF-49C8-9D39-66024A1B72EC}"/>
              </a:ext>
            </a:extLst>
          </p:cNvPr>
          <p:cNvSpPr/>
          <p:nvPr/>
        </p:nvSpPr>
        <p:spPr bwMode="auto">
          <a:xfrm>
            <a:off x="1350556" y="913180"/>
            <a:ext cx="1518951" cy="1459107"/>
          </a:xfrm>
          <a:prstGeom prst="rect">
            <a:avLst/>
          </a:prstGeom>
          <a:solidFill>
            <a:srgbClr val="CDE8EF"/>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t>Genuine identity</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High-end positioning</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Well-designed website and UI</a:t>
            </a:r>
            <a:endParaRPr lang="en-US" sz="1200"/>
          </a:p>
        </p:txBody>
      </p:sp>
      <p:sp>
        <p:nvSpPr>
          <p:cNvPr id="28" name="Rectangle 27">
            <a:extLst>
              <a:ext uri="{FF2B5EF4-FFF2-40B4-BE49-F238E27FC236}">
                <a16:creationId xmlns:a16="http://schemas.microsoft.com/office/drawing/2014/main" id="{6E09116E-C275-4313-A914-D24CAF042436}"/>
              </a:ext>
            </a:extLst>
          </p:cNvPr>
          <p:cNvSpPr/>
          <p:nvPr/>
        </p:nvSpPr>
        <p:spPr bwMode="auto">
          <a:xfrm>
            <a:off x="1350556" y="2608193"/>
            <a:ext cx="1518951" cy="1459107"/>
          </a:xfrm>
          <a:prstGeom prst="rect">
            <a:avLst/>
          </a:prstGeom>
          <a:solidFill>
            <a:srgbClr val="CDE8EF"/>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1100"/>
              </a:lnSpc>
              <a:buFont typeface="Arial" panose="020B0604020202020204" pitchFamily="34" charset="0"/>
              <a:buChar char="•"/>
            </a:pPr>
            <a:r>
              <a:rPr lang="en-US" sz="1000"/>
              <a:t>Factual positioning (e.g., highlighting figures,…) that do not capitalize on emotion</a:t>
            </a:r>
          </a:p>
          <a:p>
            <a:pPr>
              <a:lnSpc>
                <a:spcPts val="1100"/>
              </a:lnSpc>
            </a:pPr>
            <a:endParaRPr lang="en-US" sz="1000"/>
          </a:p>
          <a:p>
            <a:pPr marL="171450" indent="-171450">
              <a:lnSpc>
                <a:spcPts val="1100"/>
              </a:lnSpc>
              <a:buFont typeface="Arial" panose="020B0604020202020204" pitchFamily="34" charset="0"/>
              <a:buChar char="•"/>
            </a:pPr>
            <a:r>
              <a:rPr lang="en-US" sz="1000"/>
              <a:t>Capitalize on their history and reputation</a:t>
            </a:r>
          </a:p>
        </p:txBody>
      </p:sp>
      <p:sp>
        <p:nvSpPr>
          <p:cNvPr id="29" name="Rectangle 28">
            <a:extLst>
              <a:ext uri="{FF2B5EF4-FFF2-40B4-BE49-F238E27FC236}">
                <a16:creationId xmlns:a16="http://schemas.microsoft.com/office/drawing/2014/main" id="{B851F40B-6C2B-47D3-ADD6-DFF6E593FB3F}"/>
              </a:ext>
            </a:extLst>
          </p:cNvPr>
          <p:cNvSpPr/>
          <p:nvPr/>
        </p:nvSpPr>
        <p:spPr bwMode="auto">
          <a:xfrm>
            <a:off x="1350556" y="4303206"/>
            <a:ext cx="1518951" cy="1459107"/>
          </a:xfrm>
          <a:prstGeom prst="rect">
            <a:avLst/>
          </a:prstGeom>
          <a:solidFill>
            <a:srgbClr val="CDE8EF"/>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US" sz="1000"/>
              <a:t>Positioning as simple, accessible and efficient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Well-designed website and UI</a:t>
            </a:r>
          </a:p>
        </p:txBody>
      </p:sp>
      <p:sp>
        <p:nvSpPr>
          <p:cNvPr id="6" name="Espace réservé du texte 2">
            <a:extLst>
              <a:ext uri="{FF2B5EF4-FFF2-40B4-BE49-F238E27FC236}">
                <a16:creationId xmlns:a16="http://schemas.microsoft.com/office/drawing/2014/main" id="{2DF61685-9340-4DAE-9EFB-749724071E9D}"/>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 </a:t>
            </a:r>
            <a:r>
              <a:rPr lang="en-US" sz="600" i="1">
                <a:latin typeface="+mj-lt"/>
              </a:rPr>
              <a:t>company websites</a:t>
            </a:r>
            <a:endParaRPr lang="en-US" sz="600" i="1"/>
          </a:p>
        </p:txBody>
      </p:sp>
      <p:pic>
        <p:nvPicPr>
          <p:cNvPr id="39938" name="Picture 2">
            <a:extLst>
              <a:ext uri="{FF2B5EF4-FFF2-40B4-BE49-F238E27FC236}">
                <a16:creationId xmlns:a16="http://schemas.microsoft.com/office/drawing/2014/main" id="{66929602-2D64-4FF4-B1B5-A0A54BD8B715}"/>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2156" y="4247225"/>
            <a:ext cx="982361" cy="51395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80771DAF-0241-4CF1-A9A4-4E3B628F94B5}"/>
              </a:ext>
            </a:extLst>
          </p:cNvPr>
          <p:cNvSpPr/>
          <p:nvPr/>
        </p:nvSpPr>
        <p:spPr bwMode="auto">
          <a:xfrm>
            <a:off x="5544594" y="4761175"/>
            <a:ext cx="1433184"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“The Smart Money Manager – Save, Invest, Retire”</a:t>
            </a:r>
          </a:p>
        </p:txBody>
      </p:sp>
      <p:pic>
        <p:nvPicPr>
          <p:cNvPr id="7" name="Picture 6" descr="Résultat de recherche d'images pour &quot;uff&quot;">
            <a:extLst>
              <a:ext uri="{FF2B5EF4-FFF2-40B4-BE49-F238E27FC236}">
                <a16:creationId xmlns:a16="http://schemas.microsoft.com/office/drawing/2014/main" id="{ED023572-E64B-4408-874A-CBB03ECFFB61}"/>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4174" y="2829904"/>
            <a:ext cx="458736" cy="21333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3EE0285-F16C-4E04-BB9E-465C22E1592F}"/>
              </a:ext>
            </a:extLst>
          </p:cNvPr>
          <p:cNvSpPr/>
          <p:nvPr/>
        </p:nvSpPr>
        <p:spPr bwMode="auto">
          <a:xfrm>
            <a:off x="6072684" y="3093410"/>
            <a:ext cx="1413663"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900" i="1"/>
              <a:t>“Banque </a:t>
            </a:r>
            <a:r>
              <a:rPr lang="en-US" sz="900" i="1" err="1"/>
              <a:t>conseil</a:t>
            </a:r>
            <a:r>
              <a:rPr lang="en-US" sz="900" i="1"/>
              <a:t> gestion de </a:t>
            </a:r>
            <a:r>
              <a:rPr lang="en-US" sz="900" i="1" err="1"/>
              <a:t>patrimoine</a:t>
            </a:r>
            <a:r>
              <a:rPr lang="en-US" sz="900" i="1"/>
              <a:t>”</a:t>
            </a:r>
          </a:p>
        </p:txBody>
      </p:sp>
      <p:sp>
        <p:nvSpPr>
          <p:cNvPr id="48" name="Rectangle 47">
            <a:extLst>
              <a:ext uri="{FF2B5EF4-FFF2-40B4-BE49-F238E27FC236}">
                <a16:creationId xmlns:a16="http://schemas.microsoft.com/office/drawing/2014/main" id="{657D6B51-92D1-4CCF-B1D1-58ED4FD01CDB}"/>
              </a:ext>
            </a:extLst>
          </p:cNvPr>
          <p:cNvSpPr/>
          <p:nvPr/>
        </p:nvSpPr>
        <p:spPr bwMode="auto">
          <a:xfrm>
            <a:off x="5488541" y="1367545"/>
            <a:ext cx="1477662" cy="831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a:ln>
                  <a:noFill/>
                </a:ln>
                <a:effectLst/>
              </a:rPr>
              <a:t>“Dans le </a:t>
            </a:r>
            <a:r>
              <a:rPr kumimoji="0" lang="en-US" sz="900" b="0" i="1" u="none" strike="noStrike" cap="none" normalizeH="0" baseline="0" err="1">
                <a:ln>
                  <a:noFill/>
                </a:ln>
                <a:effectLst/>
              </a:rPr>
              <a:t>seul</a:t>
            </a:r>
            <a:r>
              <a:rPr kumimoji="0" lang="en-US" sz="900" b="0" i="1" u="none" strike="noStrike" cap="none" normalizeH="0" baseline="0">
                <a:ln>
                  <a:noFill/>
                </a:ln>
                <a:effectLst/>
              </a:rPr>
              <a:t> </a:t>
            </a:r>
            <a:r>
              <a:rPr kumimoji="0" lang="en-US" sz="900" b="0" i="1" u="none" strike="noStrike" cap="none" normalizeH="0" baseline="0" err="1">
                <a:ln>
                  <a:noFill/>
                </a:ln>
                <a:effectLst/>
              </a:rPr>
              <a:t>intérêt</a:t>
            </a:r>
            <a:r>
              <a:rPr kumimoji="0" lang="en-US" sz="900" b="0" i="1" u="none" strike="noStrike" cap="none" normalizeH="0" baseline="0">
                <a:ln>
                  <a:noFill/>
                </a:ln>
                <a:effectLst/>
              </a:rPr>
              <a:t> des </a:t>
            </a:r>
            <a:r>
              <a:rPr kumimoji="0" lang="en-US" sz="900" b="0" i="1" u="none" strike="noStrike" cap="none" normalizeH="0" baseline="0" err="1">
                <a:ln>
                  <a:noFill/>
                </a:ln>
                <a:effectLst/>
              </a:rPr>
              <a:t>familles</a:t>
            </a:r>
            <a:r>
              <a:rPr kumimoji="0" lang="en-US" sz="900" b="0" i="1" u="none" strike="noStrike" cap="none" normalizeH="0" baseline="0">
                <a:ln>
                  <a:noFill/>
                </a:ln>
                <a:effectLst/>
              </a:rPr>
              <a:t> – Le multi-family Office par </a:t>
            </a:r>
            <a:r>
              <a:rPr kumimoji="0" lang="en-US" sz="900" b="0" i="1" u="none" strike="noStrike" cap="none" normalizeH="0" baseline="0" err="1">
                <a:ln>
                  <a:noFill/>
                </a:ln>
                <a:effectLst/>
              </a:rPr>
              <a:t>intutae</a:t>
            </a:r>
            <a:r>
              <a:rPr kumimoji="0" lang="en-US" sz="900" b="0" i="1" u="none" strike="noStrike" cap="none" normalizeH="0" baseline="0">
                <a:ln>
                  <a:noFill/>
                </a:ln>
                <a:effectLst/>
              </a:rPr>
              <a:t>”</a:t>
            </a:r>
          </a:p>
        </p:txBody>
      </p:sp>
      <p:pic>
        <p:nvPicPr>
          <p:cNvPr id="16" name="Picture 15" descr="A close up of a device&#10;&#10;Description automatically generated">
            <a:extLst>
              <a:ext uri="{FF2B5EF4-FFF2-40B4-BE49-F238E27FC236}">
                <a16:creationId xmlns:a16="http://schemas.microsoft.com/office/drawing/2014/main" id="{FF1E5E0D-CE1E-4C28-B34E-3E5356B512C0}"/>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0143" y="792991"/>
            <a:ext cx="734459" cy="734459"/>
          </a:xfrm>
          <a:prstGeom prst="rect">
            <a:avLst/>
          </a:prstGeom>
        </p:spPr>
      </p:pic>
      <p:sp>
        <p:nvSpPr>
          <p:cNvPr id="11" name="Rectangle 10">
            <a:extLst>
              <a:ext uri="{FF2B5EF4-FFF2-40B4-BE49-F238E27FC236}">
                <a16:creationId xmlns:a16="http://schemas.microsoft.com/office/drawing/2014/main" id="{6A908ADC-4148-498C-92AF-24D91DD35FDF}"/>
              </a:ext>
            </a:extLst>
          </p:cNvPr>
          <p:cNvSpPr/>
          <p:nvPr/>
        </p:nvSpPr>
        <p:spPr bwMode="auto">
          <a:xfrm>
            <a:off x="109470" y="5859239"/>
            <a:ext cx="1020326" cy="456590"/>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a:solidFill>
                  <a:srgbClr val="009DB0"/>
                </a:solidFill>
                <a:latin typeface="+mj-lt"/>
              </a:rPr>
              <a:t>Key Take-aways</a:t>
            </a:r>
            <a:endParaRPr kumimoji="0" lang="en-US" sz="1050" b="1" i="0" u="none" strike="noStrike" cap="none" normalizeH="0" baseline="0">
              <a:ln>
                <a:noFill/>
              </a:ln>
              <a:solidFill>
                <a:srgbClr val="009DB0"/>
              </a:solidFill>
              <a:effectLst/>
              <a:latin typeface="+mj-lt"/>
            </a:endParaRPr>
          </a:p>
        </p:txBody>
      </p:sp>
      <p:sp>
        <p:nvSpPr>
          <p:cNvPr id="17" name="Rectangle 16">
            <a:extLst>
              <a:ext uri="{FF2B5EF4-FFF2-40B4-BE49-F238E27FC236}">
                <a16:creationId xmlns:a16="http://schemas.microsoft.com/office/drawing/2014/main" id="{EFA7933B-7781-4768-A2B1-B7889D49C3CA}"/>
              </a:ext>
            </a:extLst>
          </p:cNvPr>
          <p:cNvSpPr/>
          <p:nvPr/>
        </p:nvSpPr>
        <p:spPr bwMode="auto">
          <a:xfrm>
            <a:off x="1219003" y="5858335"/>
            <a:ext cx="8486398" cy="460849"/>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b="1" spc="-20">
                <a:solidFill>
                  <a:srgbClr val="009DB0"/>
                </a:solidFill>
              </a:rPr>
              <a:t>CG </a:t>
            </a:r>
            <a:r>
              <a:rPr lang="en-US" sz="900" spc="-20"/>
              <a:t>can</a:t>
            </a:r>
            <a:r>
              <a:rPr lang="en-US" sz="900" b="1" spc="-20">
                <a:solidFill>
                  <a:srgbClr val="009DB0"/>
                </a:solidFill>
              </a:rPr>
              <a:t> </a:t>
            </a:r>
            <a:r>
              <a:rPr lang="en-US" sz="900" spc="-20"/>
              <a:t>further</a:t>
            </a:r>
            <a:r>
              <a:rPr lang="en-US" sz="900" b="1" spc="-20">
                <a:solidFill>
                  <a:srgbClr val="009DB0"/>
                </a:solidFill>
              </a:rPr>
              <a:t> stand out </a:t>
            </a:r>
            <a:r>
              <a:rPr lang="en-US" sz="900" spc="-20"/>
              <a:t>from other traditional CGPs by </a:t>
            </a:r>
            <a:r>
              <a:rPr lang="en-US" sz="900" b="1" spc="-20">
                <a:solidFill>
                  <a:srgbClr val="009DB0"/>
                </a:solidFill>
              </a:rPr>
              <a:t>combining its current trusted positioning </a:t>
            </a:r>
            <a:r>
              <a:rPr lang="en-US" sz="900" spc="-20"/>
              <a:t>with</a:t>
            </a:r>
            <a:r>
              <a:rPr lang="en-US" sz="900" b="1" spc="-20">
                <a:solidFill>
                  <a:srgbClr val="009DB0"/>
                </a:solidFill>
              </a:rPr>
              <a:t> </a:t>
            </a:r>
            <a:r>
              <a:rPr lang="en-US" sz="900" spc="-20"/>
              <a:t>a</a:t>
            </a:r>
            <a:r>
              <a:rPr lang="en-US" sz="900" b="1" spc="-20">
                <a:solidFill>
                  <a:srgbClr val="009DB0"/>
                </a:solidFill>
              </a:rPr>
              <a:t> </a:t>
            </a:r>
            <a:r>
              <a:rPr lang="en-US" sz="900" spc="-20"/>
              <a:t>more</a:t>
            </a:r>
            <a:r>
              <a:rPr lang="en-US" sz="900" b="1" spc="-20">
                <a:solidFill>
                  <a:srgbClr val="009DB0"/>
                </a:solidFill>
              </a:rPr>
              <a:t> cutting-edge branding</a:t>
            </a:r>
          </a:p>
          <a:p>
            <a:pPr marL="171450" indent="-171450">
              <a:lnSpc>
                <a:spcPts val="900"/>
              </a:lnSpc>
              <a:buClr>
                <a:schemeClr val="tx1"/>
              </a:buClr>
              <a:buFont typeface="Arial" panose="020B0604020202020204" pitchFamily="34" charset="0"/>
              <a:buChar char="•"/>
            </a:pPr>
            <a:r>
              <a:rPr lang="en-US" sz="900" b="1">
                <a:solidFill>
                  <a:srgbClr val="009DB0"/>
                </a:solidFill>
              </a:rPr>
              <a:t>CG</a:t>
            </a:r>
            <a:r>
              <a:rPr lang="en-US" sz="900"/>
              <a:t> could also seize the opportunity to improve its image in certain customer segments (e.g., young entrepreneurs, sports, ...) by </a:t>
            </a:r>
            <a:r>
              <a:rPr lang="en-US" sz="900" b="1">
                <a:solidFill>
                  <a:srgbClr val="009DB0"/>
                </a:solidFill>
              </a:rPr>
              <a:t>modernizing</a:t>
            </a:r>
            <a:r>
              <a:rPr lang="en-US" sz="900"/>
              <a:t> its CGP appellation to a more contemporary </a:t>
            </a:r>
            <a:r>
              <a:rPr lang="en-US" sz="900" b="1">
                <a:solidFill>
                  <a:srgbClr val="009DB0"/>
                </a:solidFill>
              </a:rPr>
              <a:t>naming</a:t>
            </a:r>
            <a:r>
              <a:rPr lang="en-US" sz="900"/>
              <a:t> (e.g., wealth manager, …)</a:t>
            </a:r>
          </a:p>
        </p:txBody>
      </p:sp>
      <p:sp>
        <p:nvSpPr>
          <p:cNvPr id="18" name="Triangle isocèle 30">
            <a:extLst>
              <a:ext uri="{FF2B5EF4-FFF2-40B4-BE49-F238E27FC236}">
                <a16:creationId xmlns:a16="http://schemas.microsoft.com/office/drawing/2014/main" id="{28F4F0C0-A1DA-4F9C-9AF9-B93369102E10}"/>
              </a:ext>
            </a:extLst>
          </p:cNvPr>
          <p:cNvSpPr/>
          <p:nvPr/>
        </p:nvSpPr>
        <p:spPr bwMode="auto">
          <a:xfrm rot="5400000">
            <a:off x="-21231" y="6017662"/>
            <a:ext cx="460850"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j-lt"/>
            </a:endParaRPr>
          </a:p>
        </p:txBody>
      </p:sp>
      <p:grpSp>
        <p:nvGrpSpPr>
          <p:cNvPr id="36" name="Groupe 56">
            <a:extLst>
              <a:ext uri="{FF2B5EF4-FFF2-40B4-BE49-F238E27FC236}">
                <a16:creationId xmlns:a16="http://schemas.microsoft.com/office/drawing/2014/main" id="{1177905D-7DB2-4631-90F3-F01A9370F4A8}"/>
              </a:ext>
            </a:extLst>
          </p:cNvPr>
          <p:cNvGrpSpPr/>
          <p:nvPr/>
        </p:nvGrpSpPr>
        <p:grpSpPr>
          <a:xfrm>
            <a:off x="9076768" y="6415272"/>
            <a:ext cx="772875" cy="192882"/>
            <a:chOff x="10416619" y="1219200"/>
            <a:chExt cx="772875" cy="192882"/>
          </a:xfrm>
        </p:grpSpPr>
        <p:sp>
          <p:nvSpPr>
            <p:cNvPr id="37" name="Rectangle 36">
              <a:extLst>
                <a:ext uri="{FF2B5EF4-FFF2-40B4-BE49-F238E27FC236}">
                  <a16:creationId xmlns:a16="http://schemas.microsoft.com/office/drawing/2014/main" id="{C669B2BA-1B09-46CE-BB6F-2629692DDFA1}"/>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39" name="Freeform 6">
              <a:extLst>
                <a:ext uri="{FF2B5EF4-FFF2-40B4-BE49-F238E27FC236}">
                  <a16:creationId xmlns:a16="http://schemas.microsoft.com/office/drawing/2014/main" id="{B5A58747-D18E-4859-8B65-F11850023C62}"/>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8532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b="1">
                <a:solidFill>
                  <a:srgbClr val="009DB0"/>
                </a:solidFill>
                <a:latin typeface="+mj-lt"/>
              </a:rPr>
              <a:t>Stakes and ongoing digitalization related to CGP’s day to day operations</a:t>
            </a:r>
          </a:p>
          <a:p>
            <a:pPr marL="355600" indent="-228600">
              <a:spcBef>
                <a:spcPts val="1200"/>
              </a:spcBef>
              <a:buFont typeface="+mj-lt"/>
              <a:buAutoNum type="arabicPeriod"/>
            </a:pPr>
            <a:r>
              <a:rPr lang="en-US" sz="1100">
                <a:latin typeface="+mj-lt"/>
              </a:rPr>
              <a:t>CGP’s positioning compared to peers in terms of operations digitalization</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6827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851320"/>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4319992"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Tree>
    <p:extLst>
      <p:ext uri="{BB962C8B-B14F-4D97-AF65-F5344CB8AC3E}">
        <p14:creationId xmlns:p14="http://schemas.microsoft.com/office/powerpoint/2010/main" val="1871019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necteur droit 10">
            <a:extLst>
              <a:ext uri="{FF2B5EF4-FFF2-40B4-BE49-F238E27FC236}">
                <a16:creationId xmlns:a16="http://schemas.microsoft.com/office/drawing/2014/main" id="{506C9FA3-3BBB-4E86-99A0-4E3660C1385E}"/>
              </a:ext>
            </a:extLst>
          </p:cNvPr>
          <p:cNvCxnSpPr>
            <a:cxnSpLocks/>
          </p:cNvCxnSpPr>
          <p:nvPr/>
        </p:nvCxnSpPr>
        <p:spPr>
          <a:xfrm flipH="1" flipV="1">
            <a:off x="5850660" y="1676011"/>
            <a:ext cx="15510" cy="367633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F202CE9-A087-4B9B-A050-93209F2CF73E}"/>
              </a:ext>
            </a:extLst>
          </p:cNvPr>
          <p:cNvCxnSpPr>
            <a:cxnSpLocks/>
          </p:cNvCxnSpPr>
          <p:nvPr/>
        </p:nvCxnSpPr>
        <p:spPr>
          <a:xfrm flipH="1" flipV="1">
            <a:off x="3343920" y="1676011"/>
            <a:ext cx="26724" cy="367633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0C51EC-9564-4B11-BA1D-6A62876822F6}"/>
              </a:ext>
            </a:extLst>
          </p:cNvPr>
          <p:cNvCxnSpPr>
            <a:cxnSpLocks/>
          </p:cNvCxnSpPr>
          <p:nvPr/>
        </p:nvCxnSpPr>
        <p:spPr>
          <a:xfrm>
            <a:off x="363846" y="4468830"/>
            <a:ext cx="9359163" cy="1089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DFA91B7-34AC-4FB5-BE18-CCFD7CCBF635}"/>
              </a:ext>
            </a:extLst>
          </p:cNvPr>
          <p:cNvCxnSpPr>
            <a:cxnSpLocks/>
          </p:cNvCxnSpPr>
          <p:nvPr/>
        </p:nvCxnSpPr>
        <p:spPr>
          <a:xfrm>
            <a:off x="359679" y="3409557"/>
            <a:ext cx="9363330" cy="3041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27CE9C6-B281-4131-A1B3-0B7A24F374B6}"/>
              </a:ext>
            </a:extLst>
          </p:cNvPr>
          <p:cNvSpPr>
            <a:spLocks noGrp="1"/>
          </p:cNvSpPr>
          <p:nvPr>
            <p:ph type="ctrTitle"/>
          </p:nvPr>
        </p:nvSpPr>
        <p:spPr/>
        <p:txBody>
          <a:bodyPr/>
          <a:lstStyle/>
          <a:p>
            <a:r>
              <a:rPr lang="en-US" sz="1300"/>
              <a:t>The main steps of </a:t>
            </a:r>
            <a:r>
              <a:rPr lang="en-US" sz="1300">
                <a:solidFill>
                  <a:srgbClr val="009DB0"/>
                </a:solidFill>
              </a:rPr>
              <a:t>customers’ journey </a:t>
            </a:r>
            <a:r>
              <a:rPr lang="en-US" sz="1300"/>
              <a:t>of a wealth manager can be </a:t>
            </a:r>
            <a:r>
              <a:rPr lang="en-US" sz="1300">
                <a:solidFill>
                  <a:srgbClr val="009DB0"/>
                </a:solidFill>
              </a:rPr>
              <a:t>mapped</a:t>
            </a:r>
            <a:r>
              <a:rPr lang="en-US" sz="1300"/>
              <a:t> to the corresponding </a:t>
            </a:r>
            <a:r>
              <a:rPr lang="en-US" sz="1300">
                <a:solidFill>
                  <a:srgbClr val="009DB0"/>
                </a:solidFill>
              </a:rPr>
              <a:t>operations</a:t>
            </a:r>
            <a:endParaRPr lang="en-US" sz="1300"/>
          </a:p>
        </p:txBody>
      </p:sp>
      <p:cxnSp>
        <p:nvCxnSpPr>
          <p:cNvPr id="54" name="Connecteur droit avec flèche 4">
            <a:extLst>
              <a:ext uri="{FF2B5EF4-FFF2-40B4-BE49-F238E27FC236}">
                <a16:creationId xmlns:a16="http://schemas.microsoft.com/office/drawing/2014/main" id="{C5F959BB-2A83-4F21-AB39-8D3650A3C442}"/>
              </a:ext>
            </a:extLst>
          </p:cNvPr>
          <p:cNvCxnSpPr>
            <a:cxnSpLocks/>
          </p:cNvCxnSpPr>
          <p:nvPr/>
        </p:nvCxnSpPr>
        <p:spPr bwMode="auto">
          <a:xfrm>
            <a:off x="355144" y="4468830"/>
            <a:ext cx="5802" cy="810724"/>
          </a:xfrm>
          <a:prstGeom prst="straightConnector1">
            <a:avLst/>
          </a:prstGeom>
          <a:solidFill>
            <a:schemeClr val="accent1"/>
          </a:solidFill>
          <a:ln w="38100" cap="flat" cmpd="sng" algn="ctr">
            <a:solidFill>
              <a:srgbClr val="8064A2"/>
            </a:solidFill>
            <a:prstDash val="solid"/>
            <a:round/>
            <a:headEnd type="triangle"/>
            <a:tailEnd type="triangle"/>
          </a:ln>
          <a:effectLst/>
        </p:spPr>
      </p:cxnSp>
      <p:cxnSp>
        <p:nvCxnSpPr>
          <p:cNvPr id="12" name="Connecteur droit avec flèche 4">
            <a:extLst>
              <a:ext uri="{FF2B5EF4-FFF2-40B4-BE49-F238E27FC236}">
                <a16:creationId xmlns:a16="http://schemas.microsoft.com/office/drawing/2014/main" id="{869ED6CE-B07A-47CA-8534-EA64B5E12C3C}"/>
              </a:ext>
            </a:extLst>
          </p:cNvPr>
          <p:cNvCxnSpPr>
            <a:cxnSpLocks/>
          </p:cNvCxnSpPr>
          <p:nvPr/>
        </p:nvCxnSpPr>
        <p:spPr bwMode="auto">
          <a:xfrm flipV="1">
            <a:off x="363846" y="1763711"/>
            <a:ext cx="0" cy="1630566"/>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14" name="Connecteur droit avec flèche 4">
            <a:extLst>
              <a:ext uri="{FF2B5EF4-FFF2-40B4-BE49-F238E27FC236}">
                <a16:creationId xmlns:a16="http://schemas.microsoft.com/office/drawing/2014/main" id="{3365EAF0-2F97-4A93-87C8-8C62BB65BD17}"/>
              </a:ext>
            </a:extLst>
          </p:cNvPr>
          <p:cNvCxnSpPr>
            <a:cxnSpLocks/>
          </p:cNvCxnSpPr>
          <p:nvPr/>
        </p:nvCxnSpPr>
        <p:spPr bwMode="auto">
          <a:xfrm flipH="1">
            <a:off x="359679" y="3416154"/>
            <a:ext cx="1267" cy="1021886"/>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16" name="TextBox 23">
            <a:extLst>
              <a:ext uri="{FF2B5EF4-FFF2-40B4-BE49-F238E27FC236}">
                <a16:creationId xmlns:a16="http://schemas.microsoft.com/office/drawing/2014/main" id="{A62ABFC2-27F8-4CD9-836F-940029F33AFB}"/>
              </a:ext>
            </a:extLst>
          </p:cNvPr>
          <p:cNvSpPr txBox="1"/>
          <p:nvPr/>
        </p:nvSpPr>
        <p:spPr>
          <a:xfrm>
            <a:off x="110156" y="2425106"/>
            <a:ext cx="495778" cy="307777"/>
          </a:xfrm>
          <a:prstGeom prst="rect">
            <a:avLst/>
          </a:prstGeom>
          <a:solidFill>
            <a:schemeClr val="bg1"/>
          </a:solidFill>
        </p:spPr>
        <p:txBody>
          <a:bodyPr wrap="square" lIns="0" tIns="0" rIns="0" bIns="0" rtlCol="0">
            <a:spAutoFit/>
          </a:bodyPr>
          <a:lstStyle/>
          <a:p>
            <a:pPr algn="ctr"/>
            <a:r>
              <a:rPr lang="en-US" sz="1000" b="1" i="1">
                <a:solidFill>
                  <a:schemeClr val="tx2"/>
                </a:solidFill>
                <a:latin typeface="+mj-lt"/>
              </a:rPr>
              <a:t>Front office</a:t>
            </a:r>
          </a:p>
        </p:txBody>
      </p:sp>
      <p:sp>
        <p:nvSpPr>
          <p:cNvPr id="18" name="TextBox 24">
            <a:extLst>
              <a:ext uri="{FF2B5EF4-FFF2-40B4-BE49-F238E27FC236}">
                <a16:creationId xmlns:a16="http://schemas.microsoft.com/office/drawing/2014/main" id="{453B96D1-8E77-42E8-8441-F2DAE5B71071}"/>
              </a:ext>
            </a:extLst>
          </p:cNvPr>
          <p:cNvSpPr txBox="1"/>
          <p:nvPr/>
        </p:nvSpPr>
        <p:spPr>
          <a:xfrm>
            <a:off x="94026" y="3773209"/>
            <a:ext cx="528039" cy="307777"/>
          </a:xfrm>
          <a:prstGeom prst="rect">
            <a:avLst/>
          </a:prstGeom>
          <a:solidFill>
            <a:schemeClr val="bg1"/>
          </a:solidFill>
          <a:ln>
            <a:noFill/>
          </a:ln>
        </p:spPr>
        <p:txBody>
          <a:bodyPr wrap="square" lIns="0" tIns="0" rIns="0" bIns="0" rtlCol="0">
            <a:spAutoFit/>
          </a:bodyPr>
          <a:lstStyle/>
          <a:p>
            <a:pPr algn="ctr"/>
            <a:r>
              <a:rPr lang="en-US" sz="1000" b="1" i="1">
                <a:solidFill>
                  <a:schemeClr val="bg1">
                    <a:lumMod val="50000"/>
                  </a:schemeClr>
                </a:solidFill>
                <a:latin typeface="+mj-lt"/>
              </a:rPr>
              <a:t>Middle office</a:t>
            </a:r>
          </a:p>
        </p:txBody>
      </p:sp>
      <p:sp>
        <p:nvSpPr>
          <p:cNvPr id="22" name="TextBox 95">
            <a:extLst>
              <a:ext uri="{FF2B5EF4-FFF2-40B4-BE49-F238E27FC236}">
                <a16:creationId xmlns:a16="http://schemas.microsoft.com/office/drawing/2014/main" id="{25032073-519A-4E72-AB10-A168F8293830}"/>
              </a:ext>
            </a:extLst>
          </p:cNvPr>
          <p:cNvSpPr txBox="1"/>
          <p:nvPr/>
        </p:nvSpPr>
        <p:spPr>
          <a:xfrm>
            <a:off x="115824" y="4720304"/>
            <a:ext cx="484443" cy="307777"/>
          </a:xfrm>
          <a:prstGeom prst="rect">
            <a:avLst/>
          </a:prstGeom>
          <a:solidFill>
            <a:schemeClr val="bg1"/>
          </a:solidFill>
          <a:ln>
            <a:noFill/>
          </a:ln>
        </p:spPr>
        <p:txBody>
          <a:bodyPr wrap="square" lIns="0" tIns="0" rIns="0" bIns="0" rtlCol="0">
            <a:spAutoFit/>
          </a:bodyPr>
          <a:lstStyle/>
          <a:p>
            <a:pPr algn="ctr"/>
            <a:r>
              <a:rPr lang="en-US" sz="1000" b="1" i="1">
                <a:solidFill>
                  <a:schemeClr val="accent4"/>
                </a:solidFill>
                <a:latin typeface="+mj-lt"/>
              </a:rPr>
              <a:t>Back office</a:t>
            </a:r>
          </a:p>
        </p:txBody>
      </p:sp>
      <p:sp>
        <p:nvSpPr>
          <p:cNvPr id="24" name="Flèche : chevron 23">
            <a:extLst>
              <a:ext uri="{FF2B5EF4-FFF2-40B4-BE49-F238E27FC236}">
                <a16:creationId xmlns:a16="http://schemas.microsoft.com/office/drawing/2014/main" id="{C67A39C4-EAA1-43F4-967B-FB8D5FF7ABD5}"/>
              </a:ext>
            </a:extLst>
          </p:cNvPr>
          <p:cNvSpPr/>
          <p:nvPr/>
        </p:nvSpPr>
        <p:spPr>
          <a:xfrm>
            <a:off x="2125751"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exchanges with the CGP</a:t>
            </a:r>
          </a:p>
        </p:txBody>
      </p:sp>
      <p:sp>
        <p:nvSpPr>
          <p:cNvPr id="26" name="Flèche : chevron 25">
            <a:extLst>
              <a:ext uri="{FF2B5EF4-FFF2-40B4-BE49-F238E27FC236}">
                <a16:creationId xmlns:a16="http://schemas.microsoft.com/office/drawing/2014/main" id="{1AD40A9E-A7BB-4A42-8AA1-5E60274895BA}"/>
              </a:ext>
            </a:extLst>
          </p:cNvPr>
          <p:cNvSpPr/>
          <p:nvPr/>
        </p:nvSpPr>
        <p:spPr>
          <a:xfrm>
            <a:off x="4617454"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Contract signature and first operations</a:t>
            </a:r>
          </a:p>
        </p:txBody>
      </p:sp>
      <p:sp>
        <p:nvSpPr>
          <p:cNvPr id="28" name="Flèche : chevron 27">
            <a:extLst>
              <a:ext uri="{FF2B5EF4-FFF2-40B4-BE49-F238E27FC236}">
                <a16:creationId xmlns:a16="http://schemas.microsoft.com/office/drawing/2014/main" id="{5D2DE9EA-0C4C-47E3-8BF0-E73921DCBF22}"/>
              </a:ext>
            </a:extLst>
          </p:cNvPr>
          <p:cNvSpPr/>
          <p:nvPr/>
        </p:nvSpPr>
        <p:spPr>
          <a:xfrm>
            <a:off x="5863306"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Asset management follow-up</a:t>
            </a:r>
          </a:p>
        </p:txBody>
      </p:sp>
      <p:sp>
        <p:nvSpPr>
          <p:cNvPr id="30" name="Flèche : pentagone 29">
            <a:extLst>
              <a:ext uri="{FF2B5EF4-FFF2-40B4-BE49-F238E27FC236}">
                <a16:creationId xmlns:a16="http://schemas.microsoft.com/office/drawing/2014/main" id="{0663669B-B72F-4B83-8FD6-E841900F0E98}"/>
              </a:ext>
            </a:extLst>
          </p:cNvPr>
          <p:cNvSpPr/>
          <p:nvPr/>
        </p:nvSpPr>
        <p:spPr>
          <a:xfrm>
            <a:off x="900387" y="1253185"/>
            <a:ext cx="1347513" cy="422826"/>
          </a:xfrm>
          <a:prstGeom prst="homePlate">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Information query</a:t>
            </a:r>
          </a:p>
        </p:txBody>
      </p:sp>
      <p:sp>
        <p:nvSpPr>
          <p:cNvPr id="32" name="Flèche : chevron 31">
            <a:extLst>
              <a:ext uri="{FF2B5EF4-FFF2-40B4-BE49-F238E27FC236}">
                <a16:creationId xmlns:a16="http://schemas.microsoft.com/office/drawing/2014/main" id="{AAA4876B-A7E8-4AD9-9A45-76E39C238027}"/>
              </a:ext>
            </a:extLst>
          </p:cNvPr>
          <p:cNvSpPr/>
          <p:nvPr/>
        </p:nvSpPr>
        <p:spPr>
          <a:xfrm>
            <a:off x="7109158"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Arbitration of the patrimonial strategy</a:t>
            </a:r>
          </a:p>
        </p:txBody>
      </p:sp>
      <p:sp>
        <p:nvSpPr>
          <p:cNvPr id="34" name="Flèche : chevron 33">
            <a:extLst>
              <a:ext uri="{FF2B5EF4-FFF2-40B4-BE49-F238E27FC236}">
                <a16:creationId xmlns:a16="http://schemas.microsoft.com/office/drawing/2014/main" id="{BF55F5F0-B777-4196-A8E9-CAC392C91C1A}"/>
              </a:ext>
            </a:extLst>
          </p:cNvPr>
          <p:cNvSpPr/>
          <p:nvPr/>
        </p:nvSpPr>
        <p:spPr>
          <a:xfrm>
            <a:off x="8355009"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End of the relationship with the CGP</a:t>
            </a:r>
          </a:p>
        </p:txBody>
      </p:sp>
      <p:sp>
        <p:nvSpPr>
          <p:cNvPr id="36" name="Flèche : chevron 35">
            <a:extLst>
              <a:ext uri="{FF2B5EF4-FFF2-40B4-BE49-F238E27FC236}">
                <a16:creationId xmlns:a16="http://schemas.microsoft.com/office/drawing/2014/main" id="{543BA67D-10A8-47B3-868A-BAD3272C5DF9}"/>
              </a:ext>
            </a:extLst>
          </p:cNvPr>
          <p:cNvSpPr/>
          <p:nvPr/>
        </p:nvSpPr>
        <p:spPr>
          <a:xfrm>
            <a:off x="3371602" y="1253185"/>
            <a:ext cx="1368000" cy="422826"/>
          </a:xfrm>
          <a:prstGeom prst="chevron">
            <a:avLst/>
          </a:prstGeom>
          <a:solidFill>
            <a:srgbClr val="CDE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90546">
              <a:lnSpc>
                <a:spcPts val="800"/>
              </a:lnSpc>
            </a:pPr>
            <a:r>
              <a:rPr lang="en-US" sz="900">
                <a:solidFill>
                  <a:srgbClr val="009DB0"/>
                </a:solidFill>
                <a:ea typeface="Verdana" panose="020B0604030504040204" pitchFamily="34" charset="0"/>
              </a:rPr>
              <a:t>First appointment</a:t>
            </a:r>
          </a:p>
        </p:txBody>
      </p:sp>
      <p:sp>
        <p:nvSpPr>
          <p:cNvPr id="38" name="Flèche : pentagone 154">
            <a:extLst>
              <a:ext uri="{FF2B5EF4-FFF2-40B4-BE49-F238E27FC236}">
                <a16:creationId xmlns:a16="http://schemas.microsoft.com/office/drawing/2014/main" id="{6D5B98F3-81DE-4942-AE88-AEF43EC799DF}"/>
              </a:ext>
            </a:extLst>
          </p:cNvPr>
          <p:cNvSpPr/>
          <p:nvPr/>
        </p:nvSpPr>
        <p:spPr>
          <a:xfrm>
            <a:off x="900387" y="1068987"/>
            <a:ext cx="2473158" cy="144964"/>
          </a:xfrm>
          <a:prstGeom prst="homePlate">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Contact phase</a:t>
            </a:r>
          </a:p>
        </p:txBody>
      </p:sp>
      <p:sp>
        <p:nvSpPr>
          <p:cNvPr id="40" name="Flèche : chevron 155">
            <a:extLst>
              <a:ext uri="{FF2B5EF4-FFF2-40B4-BE49-F238E27FC236}">
                <a16:creationId xmlns:a16="http://schemas.microsoft.com/office/drawing/2014/main" id="{7BC9C74A-0A3A-4826-BF23-B383A06687A1}"/>
              </a:ext>
            </a:extLst>
          </p:cNvPr>
          <p:cNvSpPr/>
          <p:nvPr/>
        </p:nvSpPr>
        <p:spPr>
          <a:xfrm>
            <a:off x="3373545" y="1071747"/>
            <a:ext cx="2473158" cy="144964"/>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Conversion phase</a:t>
            </a:r>
          </a:p>
        </p:txBody>
      </p:sp>
      <p:sp>
        <p:nvSpPr>
          <p:cNvPr id="42" name="Flèche : chevron 155">
            <a:extLst>
              <a:ext uri="{FF2B5EF4-FFF2-40B4-BE49-F238E27FC236}">
                <a16:creationId xmlns:a16="http://schemas.microsoft.com/office/drawing/2014/main" id="{641CEB95-560F-448F-814C-0553EF3FF8F9}"/>
              </a:ext>
            </a:extLst>
          </p:cNvPr>
          <p:cNvSpPr/>
          <p:nvPr/>
        </p:nvSpPr>
        <p:spPr>
          <a:xfrm>
            <a:off x="5846703" y="1071747"/>
            <a:ext cx="3876306" cy="144964"/>
          </a:xfrm>
          <a:prstGeom prst="chevron">
            <a:avLst/>
          </a:prstGeom>
          <a:solidFill>
            <a:srgbClr val="009D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1000">
                <a:solidFill>
                  <a:schemeClr val="bg1"/>
                </a:solidFill>
                <a:ea typeface="Verdana" panose="020B0604030504040204" pitchFamily="34" charset="0"/>
              </a:rPr>
              <a:t>Management phase</a:t>
            </a:r>
          </a:p>
        </p:txBody>
      </p:sp>
      <p:pic>
        <p:nvPicPr>
          <p:cNvPr id="44" name="Graphic 497">
            <a:extLst>
              <a:ext uri="{FF2B5EF4-FFF2-40B4-BE49-F238E27FC236}">
                <a16:creationId xmlns:a16="http://schemas.microsoft.com/office/drawing/2014/main" id="{EA4BE49B-1FDD-405E-A7F7-2BEE0DD83F2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0" t="-3436" r="-780" b="20497"/>
          <a:stretch/>
        </p:blipFill>
        <p:spPr>
          <a:xfrm>
            <a:off x="5980929" y="1069685"/>
            <a:ext cx="173536" cy="144894"/>
          </a:xfrm>
          <a:prstGeom prst="rect">
            <a:avLst/>
          </a:prstGeom>
        </p:spPr>
      </p:pic>
      <p:pic>
        <p:nvPicPr>
          <p:cNvPr id="46" name="Graphic 499">
            <a:extLst>
              <a:ext uri="{FF2B5EF4-FFF2-40B4-BE49-F238E27FC236}">
                <a16:creationId xmlns:a16="http://schemas.microsoft.com/office/drawing/2014/main" id="{93486399-E1AA-403C-ABB5-9C7957CC2B3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b="19192"/>
          <a:stretch/>
        </p:blipFill>
        <p:spPr>
          <a:xfrm>
            <a:off x="3495807" y="1075120"/>
            <a:ext cx="164753" cy="134022"/>
          </a:xfrm>
          <a:prstGeom prst="rect">
            <a:avLst/>
          </a:prstGeom>
        </p:spPr>
      </p:pic>
      <p:pic>
        <p:nvPicPr>
          <p:cNvPr id="48" name="Graphic 501">
            <a:extLst>
              <a:ext uri="{FF2B5EF4-FFF2-40B4-BE49-F238E27FC236}">
                <a16:creationId xmlns:a16="http://schemas.microsoft.com/office/drawing/2014/main" id="{57D8E3A2-A672-42EA-8FF0-FBCB1A9B200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693"/>
          <a:stretch/>
        </p:blipFill>
        <p:spPr>
          <a:xfrm>
            <a:off x="919796" y="1068617"/>
            <a:ext cx="188925" cy="147030"/>
          </a:xfrm>
          <a:prstGeom prst="rect">
            <a:avLst/>
          </a:prstGeom>
        </p:spPr>
      </p:pic>
      <p:sp>
        <p:nvSpPr>
          <p:cNvPr id="50" name="Rectangle 49">
            <a:extLst>
              <a:ext uri="{FF2B5EF4-FFF2-40B4-BE49-F238E27FC236}">
                <a16:creationId xmlns:a16="http://schemas.microsoft.com/office/drawing/2014/main" id="{CEDDACF0-FAFA-4DF0-9E93-CA781B983A59}"/>
              </a:ext>
            </a:extLst>
          </p:cNvPr>
          <p:cNvSpPr/>
          <p:nvPr/>
        </p:nvSpPr>
        <p:spPr>
          <a:xfrm>
            <a:off x="101882" y="1196016"/>
            <a:ext cx="639197" cy="42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prstTxWarp prst="textNoShape">
              <a:avLst/>
            </a:prstTxWarp>
            <a:noAutofit/>
          </a:bodyPr>
          <a:lstStyle/>
          <a:p>
            <a:pPr algn="ctr" defTabSz="990546" fontAlgn="auto">
              <a:spcBef>
                <a:spcPts val="0"/>
              </a:spcBef>
              <a:spcAft>
                <a:spcPts val="0"/>
              </a:spcAft>
            </a:pPr>
            <a:r>
              <a:rPr lang="en-US" sz="800" i="1">
                <a:solidFill>
                  <a:srgbClr val="009DB0"/>
                </a:solidFill>
                <a:ea typeface="Verdana" panose="020B0604030504040204" pitchFamily="34" charset="0"/>
              </a:rPr>
              <a:t>Main steps of the CGP customer journey</a:t>
            </a:r>
          </a:p>
        </p:txBody>
      </p:sp>
      <p:sp>
        <p:nvSpPr>
          <p:cNvPr id="13" name="Espace réservé du texte 2">
            <a:extLst>
              <a:ext uri="{FF2B5EF4-FFF2-40B4-BE49-F238E27FC236}">
                <a16:creationId xmlns:a16="http://schemas.microsoft.com/office/drawing/2014/main" id="{ABD1AB44-80D4-442A-9BDA-CD44D855FBB3}"/>
              </a:ext>
            </a:extLst>
          </p:cNvPr>
          <p:cNvSpPr txBox="1">
            <a:spLocks/>
          </p:cNvSpPr>
          <p:nvPr/>
        </p:nvSpPr>
        <p:spPr>
          <a:xfrm>
            <a:off x="1" y="6577200"/>
            <a:ext cx="2915215"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
        <p:nvSpPr>
          <p:cNvPr id="19" name="Rectangle 18">
            <a:extLst>
              <a:ext uri="{FF2B5EF4-FFF2-40B4-BE49-F238E27FC236}">
                <a16:creationId xmlns:a16="http://schemas.microsoft.com/office/drawing/2014/main" id="{6FD5499B-10A3-466F-BA9C-130D63708545}"/>
              </a:ext>
            </a:extLst>
          </p:cNvPr>
          <p:cNvSpPr/>
          <p:nvPr/>
        </p:nvSpPr>
        <p:spPr bwMode="auto">
          <a:xfrm>
            <a:off x="126492" y="5357719"/>
            <a:ext cx="1020326" cy="87702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21" name="Rectangle 20">
            <a:extLst>
              <a:ext uri="{FF2B5EF4-FFF2-40B4-BE49-F238E27FC236}">
                <a16:creationId xmlns:a16="http://schemas.microsoft.com/office/drawing/2014/main" id="{8F3ACCF8-0802-4F14-8B89-E35306B6EBB1}"/>
              </a:ext>
            </a:extLst>
          </p:cNvPr>
          <p:cNvSpPr/>
          <p:nvPr/>
        </p:nvSpPr>
        <p:spPr bwMode="auto">
          <a:xfrm>
            <a:off x="1236024" y="5355627"/>
            <a:ext cx="8486985" cy="87972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sz="1000">
                <a:latin typeface="+mj-lt"/>
              </a:rPr>
              <a:t>The</a:t>
            </a:r>
            <a:r>
              <a:rPr lang="en-US" sz="1000">
                <a:solidFill>
                  <a:srgbClr val="009DB0"/>
                </a:solidFill>
                <a:latin typeface="+mj-lt"/>
              </a:rPr>
              <a:t> more complex </a:t>
            </a:r>
            <a:r>
              <a:rPr lang="en-US" sz="1000">
                <a:latin typeface="+mj-lt"/>
              </a:rPr>
              <a:t>the customer path, the </a:t>
            </a:r>
            <a:r>
              <a:rPr lang="en-US" sz="1000">
                <a:solidFill>
                  <a:srgbClr val="009DB0"/>
                </a:solidFill>
                <a:latin typeface="+mj-lt"/>
              </a:rPr>
              <a:t>more time consuming</a:t>
            </a:r>
            <a:r>
              <a:rPr lang="en-US" sz="1000">
                <a:latin typeface="+mj-lt"/>
              </a:rPr>
              <a:t> the operational chain that will face the CGP. We can then explain the standardization of mass market in order to maintain proper margin levels.</a:t>
            </a:r>
          </a:p>
        </p:txBody>
      </p:sp>
      <p:sp>
        <p:nvSpPr>
          <p:cNvPr id="23" name="Triangle isocèle 22">
            <a:extLst>
              <a:ext uri="{FF2B5EF4-FFF2-40B4-BE49-F238E27FC236}">
                <a16:creationId xmlns:a16="http://schemas.microsoft.com/office/drawing/2014/main" id="{3290F2F3-9639-451E-81B9-910F1871FD4E}"/>
              </a:ext>
            </a:extLst>
          </p:cNvPr>
          <p:cNvSpPr/>
          <p:nvPr/>
        </p:nvSpPr>
        <p:spPr bwMode="auto">
          <a:xfrm rot="5400000">
            <a:off x="-218822" y="5697663"/>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nvGrpSpPr>
          <p:cNvPr id="25" name="Group 24">
            <a:extLst>
              <a:ext uri="{FF2B5EF4-FFF2-40B4-BE49-F238E27FC236}">
                <a16:creationId xmlns:a16="http://schemas.microsoft.com/office/drawing/2014/main" id="{A74C48F9-CC0E-4511-B057-0ED31144D581}"/>
              </a:ext>
            </a:extLst>
          </p:cNvPr>
          <p:cNvGrpSpPr/>
          <p:nvPr/>
        </p:nvGrpSpPr>
        <p:grpSpPr>
          <a:xfrm>
            <a:off x="900387" y="1770063"/>
            <a:ext cx="3717064" cy="678811"/>
            <a:chOff x="900387" y="1770063"/>
            <a:chExt cx="3717064" cy="678811"/>
          </a:xfrm>
        </p:grpSpPr>
        <p:sp>
          <p:nvSpPr>
            <p:cNvPr id="4" name="Arrow: Pentagon 1">
              <a:extLst>
                <a:ext uri="{FF2B5EF4-FFF2-40B4-BE49-F238E27FC236}">
                  <a16:creationId xmlns:a16="http://schemas.microsoft.com/office/drawing/2014/main" id="{E355C6B3-A30F-4E43-881B-211736C2223A}"/>
                </a:ext>
              </a:extLst>
            </p:cNvPr>
            <p:cNvSpPr/>
            <p:nvPr/>
          </p:nvSpPr>
          <p:spPr bwMode="auto">
            <a:xfrm>
              <a:off x="900387" y="1773342"/>
              <a:ext cx="3709310" cy="6755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i="1">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Generate leads, attract and convince them</a:t>
              </a:r>
            </a:p>
          </p:txBody>
        </p:sp>
        <p:sp>
          <p:nvSpPr>
            <p:cNvPr id="3" name="Rectangle 2">
              <a:extLst>
                <a:ext uri="{FF2B5EF4-FFF2-40B4-BE49-F238E27FC236}">
                  <a16:creationId xmlns:a16="http://schemas.microsoft.com/office/drawing/2014/main" id="{860C47B1-00C0-432A-902B-B5354ED57B33}"/>
                </a:ext>
              </a:extLst>
            </p:cNvPr>
            <p:cNvSpPr/>
            <p:nvPr/>
          </p:nvSpPr>
          <p:spPr>
            <a:xfrm>
              <a:off x="919796" y="1770063"/>
              <a:ext cx="3697655" cy="19800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latin typeface="+mj-lt"/>
                </a:rPr>
                <a:t>Prospecting &amp; Marketing</a:t>
              </a:r>
            </a:p>
          </p:txBody>
        </p:sp>
      </p:grpSp>
      <p:grpSp>
        <p:nvGrpSpPr>
          <p:cNvPr id="20" name="Group 19">
            <a:extLst>
              <a:ext uri="{FF2B5EF4-FFF2-40B4-BE49-F238E27FC236}">
                <a16:creationId xmlns:a16="http://schemas.microsoft.com/office/drawing/2014/main" id="{21348ED3-873C-48D2-B911-80AF6B1A4A7C}"/>
              </a:ext>
            </a:extLst>
          </p:cNvPr>
          <p:cNvGrpSpPr/>
          <p:nvPr/>
        </p:nvGrpSpPr>
        <p:grpSpPr>
          <a:xfrm>
            <a:off x="3373545" y="2496213"/>
            <a:ext cx="2193237" cy="674704"/>
            <a:chOff x="3373545" y="2496213"/>
            <a:chExt cx="2193237" cy="674704"/>
          </a:xfrm>
        </p:grpSpPr>
        <p:sp>
          <p:nvSpPr>
            <p:cNvPr id="6" name="Arrow: Chevron 5">
              <a:extLst>
                <a:ext uri="{FF2B5EF4-FFF2-40B4-BE49-F238E27FC236}">
                  <a16:creationId xmlns:a16="http://schemas.microsoft.com/office/drawing/2014/main" id="{891B56C9-4B79-4E63-9EF6-D7840D403052}"/>
                </a:ext>
              </a:extLst>
            </p:cNvPr>
            <p:cNvSpPr/>
            <p:nvPr/>
          </p:nvSpPr>
          <p:spPr bwMode="auto">
            <a:xfrm>
              <a:off x="3373545" y="2496213"/>
              <a:ext cx="2188794" cy="67470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i="1">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sz="900" i="1">
                  <a:latin typeface="+mj-lt"/>
                </a:rPr>
                <a:t>Choose the product CGPs are going to sell to clients according their risk profile and willingness</a:t>
              </a:r>
              <a:endParaRPr lang="en-US" sz="900" b="1" i="1">
                <a:latin typeface="+mj-lt"/>
              </a:endParaRPr>
            </a:p>
          </p:txBody>
        </p:sp>
        <p:sp>
          <p:nvSpPr>
            <p:cNvPr id="5" name="Rectangle 4">
              <a:extLst>
                <a:ext uri="{FF2B5EF4-FFF2-40B4-BE49-F238E27FC236}">
                  <a16:creationId xmlns:a16="http://schemas.microsoft.com/office/drawing/2014/main" id="{22920F37-D088-45E4-8367-CD3187F5CC6D}"/>
                </a:ext>
              </a:extLst>
            </p:cNvPr>
            <p:cNvSpPr/>
            <p:nvPr/>
          </p:nvSpPr>
          <p:spPr>
            <a:xfrm>
              <a:off x="3377989" y="2496356"/>
              <a:ext cx="2188793" cy="196068"/>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base" latinLnBrk="0" hangingPunct="1">
                <a:lnSpc>
                  <a:spcPct val="100000"/>
                </a:lnSpc>
                <a:spcBef>
                  <a:spcPct val="0"/>
                </a:spcBef>
                <a:spcAft>
                  <a:spcPct val="0"/>
                </a:spcAft>
                <a:buClrTx/>
                <a:buSzTx/>
                <a:buFontTx/>
                <a:buNone/>
                <a:tabLst/>
              </a:pPr>
              <a:r>
                <a:rPr lang="en-US" sz="1050" b="1" i="1">
                  <a:latin typeface="+mj-lt"/>
                </a:rPr>
                <a:t>Strategic  Advisory</a:t>
              </a:r>
            </a:p>
          </p:txBody>
        </p:sp>
      </p:grpSp>
      <p:grpSp>
        <p:nvGrpSpPr>
          <p:cNvPr id="17" name="Group 16">
            <a:extLst>
              <a:ext uri="{FF2B5EF4-FFF2-40B4-BE49-F238E27FC236}">
                <a16:creationId xmlns:a16="http://schemas.microsoft.com/office/drawing/2014/main" id="{530E4469-9EFA-48D4-851A-02A9CA58E4FF}"/>
              </a:ext>
            </a:extLst>
          </p:cNvPr>
          <p:cNvGrpSpPr/>
          <p:nvPr/>
        </p:nvGrpSpPr>
        <p:grpSpPr>
          <a:xfrm>
            <a:off x="5863306" y="3053233"/>
            <a:ext cx="3859703" cy="678811"/>
            <a:chOff x="5863306" y="3053233"/>
            <a:chExt cx="3859703" cy="678811"/>
          </a:xfrm>
        </p:grpSpPr>
        <p:sp>
          <p:nvSpPr>
            <p:cNvPr id="10" name="Arrow: Chevron 9">
              <a:extLst>
                <a:ext uri="{FF2B5EF4-FFF2-40B4-BE49-F238E27FC236}">
                  <a16:creationId xmlns:a16="http://schemas.microsoft.com/office/drawing/2014/main" id="{EE950567-FD41-4F2D-A0C1-6AD0627F21F5}"/>
                </a:ext>
              </a:extLst>
            </p:cNvPr>
            <p:cNvSpPr/>
            <p:nvPr/>
          </p:nvSpPr>
          <p:spPr bwMode="auto">
            <a:xfrm>
              <a:off x="5863306" y="3056512"/>
              <a:ext cx="3859703" cy="6755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endParaRPr lang="en-US" sz="1050" b="1" i="1">
                <a:latin typeface="+mj-lt"/>
              </a:endParaRPr>
            </a:p>
            <a:p>
              <a:pPr algn="ctr"/>
              <a:r>
                <a:rPr lang="en-US" sz="900" i="1">
                  <a:latin typeface="+mj-lt"/>
                </a:rPr>
                <a:t>Follow clients’ portfolio performances, perform arbitrage when needed and help clients with their request</a:t>
              </a:r>
            </a:p>
          </p:txBody>
        </p:sp>
        <p:sp>
          <p:nvSpPr>
            <p:cNvPr id="41" name="Rectangle 40">
              <a:extLst>
                <a:ext uri="{FF2B5EF4-FFF2-40B4-BE49-F238E27FC236}">
                  <a16:creationId xmlns:a16="http://schemas.microsoft.com/office/drawing/2014/main" id="{814F65AC-E773-4D4D-BD3A-43933D356CAC}"/>
                </a:ext>
              </a:extLst>
            </p:cNvPr>
            <p:cNvSpPr/>
            <p:nvPr/>
          </p:nvSpPr>
          <p:spPr>
            <a:xfrm>
              <a:off x="5866170" y="3053233"/>
              <a:ext cx="3856839" cy="196068"/>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a:latin typeface="+mj-lt"/>
                </a:rPr>
                <a:t>Managing contracts</a:t>
              </a:r>
            </a:p>
          </p:txBody>
        </p:sp>
      </p:grpSp>
      <p:grpSp>
        <p:nvGrpSpPr>
          <p:cNvPr id="15" name="Group 14">
            <a:extLst>
              <a:ext uri="{FF2B5EF4-FFF2-40B4-BE49-F238E27FC236}">
                <a16:creationId xmlns:a16="http://schemas.microsoft.com/office/drawing/2014/main" id="{026757C4-5B7B-436D-9947-74CDC2FB8F41}"/>
              </a:ext>
            </a:extLst>
          </p:cNvPr>
          <p:cNvGrpSpPr/>
          <p:nvPr/>
        </p:nvGrpSpPr>
        <p:grpSpPr>
          <a:xfrm>
            <a:off x="4466664" y="4135906"/>
            <a:ext cx="1606675" cy="682953"/>
            <a:chOff x="4466664" y="4135906"/>
            <a:chExt cx="1606675" cy="682953"/>
          </a:xfrm>
        </p:grpSpPr>
        <p:sp>
          <p:nvSpPr>
            <p:cNvPr id="8" name="Arrow: Chevron 8">
              <a:extLst>
                <a:ext uri="{FF2B5EF4-FFF2-40B4-BE49-F238E27FC236}">
                  <a16:creationId xmlns:a16="http://schemas.microsoft.com/office/drawing/2014/main" id="{5876AC84-FC63-42BB-A4BF-1F8AAFC32CC2}"/>
                </a:ext>
              </a:extLst>
            </p:cNvPr>
            <p:cNvSpPr/>
            <p:nvPr/>
          </p:nvSpPr>
          <p:spPr bwMode="auto">
            <a:xfrm>
              <a:off x="4466664" y="4140593"/>
              <a:ext cx="1606675" cy="6782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900" i="1">
                  <a:latin typeface="+mj-lt"/>
                </a:rPr>
                <a:t>Perform regulatory and administrative duties</a:t>
              </a:r>
            </a:p>
          </p:txBody>
        </p:sp>
        <p:sp>
          <p:nvSpPr>
            <p:cNvPr id="7" name="Rectangle 6">
              <a:extLst>
                <a:ext uri="{FF2B5EF4-FFF2-40B4-BE49-F238E27FC236}">
                  <a16:creationId xmlns:a16="http://schemas.microsoft.com/office/drawing/2014/main" id="{2FFAB919-364F-4E78-BA16-111C38DC19F0}"/>
                </a:ext>
              </a:extLst>
            </p:cNvPr>
            <p:cNvSpPr/>
            <p:nvPr/>
          </p:nvSpPr>
          <p:spPr>
            <a:xfrm>
              <a:off x="4468609" y="4135906"/>
              <a:ext cx="1602784" cy="198000"/>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i="1">
                  <a:latin typeface="+mj-lt"/>
                </a:rPr>
                <a:t>Contract Settlement</a:t>
              </a:r>
            </a:p>
          </p:txBody>
        </p:sp>
      </p:grpSp>
    </p:spTree>
    <p:extLst>
      <p:ext uri="{BB962C8B-B14F-4D97-AF65-F5344CB8AC3E}">
        <p14:creationId xmlns:p14="http://schemas.microsoft.com/office/powerpoint/2010/main" val="3006214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ct 92" hidden="1">
            <a:extLst>
              <a:ext uri="{FF2B5EF4-FFF2-40B4-BE49-F238E27FC236}">
                <a16:creationId xmlns:a16="http://schemas.microsoft.com/office/drawing/2014/main" id="{28E956CD-36D6-41F0-856F-0B9C66C6AA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93" name="Object 92" hidden="1">
                        <a:extLst>
                          <a:ext uri="{FF2B5EF4-FFF2-40B4-BE49-F238E27FC236}">
                            <a16:creationId xmlns:a16="http://schemas.microsoft.com/office/drawing/2014/main" id="{28E956CD-36D6-41F0-856F-0B9C66C6AA7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8" name="ZoneTexte 123">
            <a:extLst>
              <a:ext uri="{FF2B5EF4-FFF2-40B4-BE49-F238E27FC236}">
                <a16:creationId xmlns:a16="http://schemas.microsoft.com/office/drawing/2014/main" id="{9ED9A496-2A14-4011-A2BB-9E388AB8E91D}"/>
              </a:ext>
            </a:extLst>
          </p:cNvPr>
          <p:cNvSpPr txBox="1"/>
          <p:nvPr/>
        </p:nvSpPr>
        <p:spPr>
          <a:xfrm>
            <a:off x="594478" y="6468507"/>
            <a:ext cx="1382887" cy="33855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Specific to indirect distribution channel</a:t>
            </a:r>
          </a:p>
        </p:txBody>
      </p:sp>
      <p:sp>
        <p:nvSpPr>
          <p:cNvPr id="59" name="Rectangle 58">
            <a:extLst>
              <a:ext uri="{FF2B5EF4-FFF2-40B4-BE49-F238E27FC236}">
                <a16:creationId xmlns:a16="http://schemas.microsoft.com/office/drawing/2014/main" id="{002273BB-3683-486C-9C9F-3EC4B64631FC}"/>
              </a:ext>
            </a:extLst>
          </p:cNvPr>
          <p:cNvSpPr/>
          <p:nvPr/>
        </p:nvSpPr>
        <p:spPr bwMode="auto">
          <a:xfrm>
            <a:off x="174963" y="6499285"/>
            <a:ext cx="405786" cy="276999"/>
          </a:xfrm>
          <a:prstGeom prst="rect">
            <a:avLst/>
          </a:prstGeom>
          <a:solidFill>
            <a:schemeClr val="bg1">
              <a:lumMod val="95000"/>
            </a:schemeClr>
          </a:solid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1200" b="1">
              <a:latin typeface="Trebuchet MS" pitchFamily="34" charset="0"/>
            </a:endParaRPr>
          </a:p>
        </p:txBody>
      </p:sp>
      <p:sp>
        <p:nvSpPr>
          <p:cNvPr id="4" name="Titre 3">
            <a:extLst>
              <a:ext uri="{FF2B5EF4-FFF2-40B4-BE49-F238E27FC236}">
                <a16:creationId xmlns:a16="http://schemas.microsoft.com/office/drawing/2014/main" id="{85BEC979-848D-4E68-8D5D-4828327A82BB}"/>
              </a:ext>
            </a:extLst>
          </p:cNvPr>
          <p:cNvSpPr>
            <a:spLocks noGrp="1"/>
          </p:cNvSpPr>
          <p:nvPr>
            <p:ph type="ctrTitle"/>
          </p:nvPr>
        </p:nvSpPr>
        <p:spPr/>
        <p:txBody>
          <a:bodyPr/>
          <a:lstStyle/>
          <a:p>
            <a:r>
              <a:rPr lang="en-US" sz="1300"/>
              <a:t>CGPs work along a complex operational chain where </a:t>
            </a:r>
            <a:r>
              <a:rPr lang="en-US" sz="1300">
                <a:solidFill>
                  <a:srgbClr val="009DB0"/>
                </a:solidFill>
              </a:rPr>
              <a:t>back and middle office tasks </a:t>
            </a:r>
            <a:r>
              <a:rPr lang="en-US" sz="1300"/>
              <a:t>have a </a:t>
            </a:r>
            <a:r>
              <a:rPr lang="en-US" sz="1300">
                <a:solidFill>
                  <a:srgbClr val="009DB0"/>
                </a:solidFill>
              </a:rPr>
              <a:t>poor balance </a:t>
            </a:r>
            <a:r>
              <a:rPr lang="en-US" sz="1300"/>
              <a:t>between </a:t>
            </a:r>
            <a:r>
              <a:rPr lang="en-US" sz="1300">
                <a:solidFill>
                  <a:srgbClr val="009DB0"/>
                </a:solidFill>
              </a:rPr>
              <a:t>time invested </a:t>
            </a:r>
            <a:r>
              <a:rPr lang="en-US" sz="1300"/>
              <a:t>and </a:t>
            </a:r>
            <a:r>
              <a:rPr lang="en-US" sz="1300">
                <a:solidFill>
                  <a:srgbClr val="009DB0"/>
                </a:solidFill>
              </a:rPr>
              <a:t>value perceived </a:t>
            </a:r>
            <a:r>
              <a:rPr lang="en-US" sz="1300"/>
              <a:t>by the end-customer</a:t>
            </a:r>
          </a:p>
        </p:txBody>
      </p:sp>
      <p:sp>
        <p:nvSpPr>
          <p:cNvPr id="39" name="Espace réservé du texte 2">
            <a:extLst>
              <a:ext uri="{FF2B5EF4-FFF2-40B4-BE49-F238E27FC236}">
                <a16:creationId xmlns:a16="http://schemas.microsoft.com/office/drawing/2014/main" id="{572C3A2B-EA9F-4052-9CA5-820DCF341C1A}"/>
              </a:ext>
            </a:extLst>
          </p:cNvPr>
          <p:cNvSpPr txBox="1">
            <a:spLocks/>
          </p:cNvSpPr>
          <p:nvPr/>
        </p:nvSpPr>
        <p:spPr>
          <a:xfrm>
            <a:off x="5234135" y="6655963"/>
            <a:ext cx="2641548" cy="163354"/>
          </a:xfrm>
          <a:prstGeom prst="rect">
            <a:avLst/>
          </a:prstGeom>
        </p:spPr>
        <p:txBody>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US" sz="600" i="1" kern="0"/>
              <a:t>Sources: Crystal group IM, eleven research &amp; analysis</a:t>
            </a:r>
          </a:p>
          <a:p>
            <a:endParaRPr lang="en-US" sz="800" i="1" kern="0"/>
          </a:p>
        </p:txBody>
      </p:sp>
      <p:grpSp>
        <p:nvGrpSpPr>
          <p:cNvPr id="20" name="Group 19">
            <a:extLst>
              <a:ext uri="{FF2B5EF4-FFF2-40B4-BE49-F238E27FC236}">
                <a16:creationId xmlns:a16="http://schemas.microsoft.com/office/drawing/2014/main" id="{A2DA68C5-6ECF-4169-B328-DF7421B8AEBA}"/>
              </a:ext>
            </a:extLst>
          </p:cNvPr>
          <p:cNvGrpSpPr/>
          <p:nvPr/>
        </p:nvGrpSpPr>
        <p:grpSpPr>
          <a:xfrm>
            <a:off x="771569" y="1214956"/>
            <a:ext cx="2202254" cy="3067883"/>
            <a:chOff x="3032798" y="1215030"/>
            <a:chExt cx="2202254" cy="3067883"/>
          </a:xfrm>
        </p:grpSpPr>
        <p:grpSp>
          <p:nvGrpSpPr>
            <p:cNvPr id="13" name="Group 12">
              <a:extLst>
                <a:ext uri="{FF2B5EF4-FFF2-40B4-BE49-F238E27FC236}">
                  <a16:creationId xmlns:a16="http://schemas.microsoft.com/office/drawing/2014/main" id="{B4DEA10D-6088-4DE4-9F96-EF215BB4080B}"/>
                </a:ext>
              </a:extLst>
            </p:cNvPr>
            <p:cNvGrpSpPr/>
            <p:nvPr/>
          </p:nvGrpSpPr>
          <p:grpSpPr>
            <a:xfrm>
              <a:off x="3165052" y="1215030"/>
              <a:ext cx="2070000" cy="3067883"/>
              <a:chOff x="3165052" y="1215030"/>
              <a:chExt cx="2070000" cy="3067883"/>
            </a:xfrm>
          </p:grpSpPr>
          <p:sp>
            <p:nvSpPr>
              <p:cNvPr id="2" name="Arrow: Pentagon 1">
                <a:extLst>
                  <a:ext uri="{FF2B5EF4-FFF2-40B4-BE49-F238E27FC236}">
                    <a16:creationId xmlns:a16="http://schemas.microsoft.com/office/drawing/2014/main" id="{C9148A37-F851-4DEB-9C2B-1534249F1A08}"/>
                  </a:ext>
                </a:extLst>
              </p:cNvPr>
              <p:cNvSpPr/>
              <p:nvPr/>
            </p:nvSpPr>
            <p:spPr bwMode="auto">
              <a:xfrm>
                <a:off x="3165052"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sp>
            <p:nvSpPr>
              <p:cNvPr id="11" name="Rectangle 10">
                <a:extLst>
                  <a:ext uri="{FF2B5EF4-FFF2-40B4-BE49-F238E27FC236}">
                    <a16:creationId xmlns:a16="http://schemas.microsoft.com/office/drawing/2014/main" id="{3536257A-F4EE-4FFF-8957-AC292C40ABF2}"/>
                  </a:ext>
                </a:extLst>
              </p:cNvPr>
              <p:cNvSpPr/>
              <p:nvPr/>
            </p:nvSpPr>
            <p:spPr bwMode="auto">
              <a:xfrm>
                <a:off x="3165052" y="1589725"/>
                <a:ext cx="2070000" cy="7848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Marketing</a:t>
                </a:r>
              </a:p>
              <a:p>
                <a:pPr marL="171450" indent="-171450">
                  <a:buFontTx/>
                  <a:buChar char="-"/>
                </a:pPr>
                <a:r>
                  <a:rPr lang="en-US" sz="900">
                    <a:latin typeface="+mj-lt"/>
                  </a:rPr>
                  <a:t>Client targeting </a:t>
                </a:r>
              </a:p>
              <a:p>
                <a:pPr marL="171450" marR="0" indent="-171450" defTabSz="914400" rtl="0" eaLnBrk="1" fontAlgn="base" latinLnBrk="0" hangingPunct="1">
                  <a:lnSpc>
                    <a:spcPct val="100000"/>
                  </a:lnSpc>
                  <a:spcBef>
                    <a:spcPct val="0"/>
                  </a:spcBef>
                  <a:spcAft>
                    <a:spcPct val="0"/>
                  </a:spcAft>
                  <a:buClrTx/>
                  <a:buSzTx/>
                  <a:buFontTx/>
                  <a:buChar char="-"/>
                  <a:tabLst/>
                </a:pPr>
                <a:r>
                  <a:rPr lang="en-US" sz="900">
                    <a:latin typeface="+mj-lt"/>
                  </a:rPr>
                  <a:t>Creation of commercial operations</a:t>
                </a:r>
              </a:p>
              <a:p>
                <a:pPr marL="171450" marR="0" indent="-171450" defTabSz="914400" rtl="0" eaLnBrk="1" fontAlgn="base" latinLnBrk="0" hangingPunct="1">
                  <a:lnSpc>
                    <a:spcPct val="100000"/>
                  </a:lnSpc>
                  <a:spcBef>
                    <a:spcPct val="0"/>
                  </a:spcBef>
                  <a:spcAft>
                    <a:spcPct val="0"/>
                  </a:spcAft>
                  <a:buClrTx/>
                  <a:buSzTx/>
                  <a:buFontTx/>
                  <a:buChar char="-"/>
                  <a:tabLst/>
                </a:pPr>
                <a:r>
                  <a:rPr kumimoji="0" lang="en-US" sz="900" i="0" u="none" strike="noStrike" cap="none" normalizeH="0" baseline="0">
                    <a:ln>
                      <a:noFill/>
                    </a:ln>
                    <a:solidFill>
                      <a:schemeClr val="tx1"/>
                    </a:solidFill>
                    <a:effectLst/>
                    <a:latin typeface="+mj-lt"/>
                  </a:rPr>
                  <a:t>Events organization  </a:t>
                </a:r>
              </a:p>
            </p:txBody>
          </p:sp>
          <p:sp>
            <p:nvSpPr>
              <p:cNvPr id="14" name="Rectangle 13">
                <a:extLst>
                  <a:ext uri="{FF2B5EF4-FFF2-40B4-BE49-F238E27FC236}">
                    <a16:creationId xmlns:a16="http://schemas.microsoft.com/office/drawing/2014/main" id="{7FE41D06-408C-4CFA-9381-1765FE9C113D}"/>
                  </a:ext>
                </a:extLst>
              </p:cNvPr>
              <p:cNvSpPr/>
              <p:nvPr/>
            </p:nvSpPr>
            <p:spPr bwMode="auto">
              <a:xfrm>
                <a:off x="3165052" y="2470392"/>
                <a:ext cx="2070000" cy="1061829"/>
              </a:xfrm>
              <a:prstGeom prst="rect">
                <a:avLst/>
              </a:prstGeom>
              <a:solidFill>
                <a:schemeClr val="bg1">
                  <a:lumMod val="95000"/>
                </a:schemeClr>
              </a:solidFill>
              <a:ln w="1270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Prescribers management </a:t>
                </a:r>
              </a:p>
              <a:p>
                <a:pPr marL="171450" indent="-171450">
                  <a:buFontTx/>
                  <a:buChar char="-"/>
                </a:pPr>
                <a:r>
                  <a:rPr lang="en-US" sz="900">
                    <a:latin typeface="+mj-lt"/>
                  </a:rPr>
                  <a:t>« Intermediate » prospection</a:t>
                </a:r>
              </a:p>
              <a:p>
                <a:pPr marL="171450" indent="-171450">
                  <a:buFontTx/>
                  <a:buChar char="-"/>
                </a:pPr>
                <a:r>
                  <a:rPr lang="en-US" sz="900">
                    <a:latin typeface="+mj-lt"/>
                  </a:rPr>
                  <a:t>Provision of tools: Expert &amp; Fees</a:t>
                </a:r>
              </a:p>
              <a:p>
                <a:pPr marL="171450" indent="-171450">
                  <a:buFontTx/>
                  <a:buChar char="-"/>
                </a:pPr>
                <a:r>
                  <a:rPr lang="en-US" sz="900">
                    <a:latin typeface="+mj-lt"/>
                  </a:rPr>
                  <a:t>Formations organization</a:t>
                </a:r>
              </a:p>
              <a:p>
                <a:pPr marL="171450" indent="-171450">
                  <a:buFontTx/>
                  <a:buChar char="-"/>
                </a:pPr>
                <a:r>
                  <a:rPr lang="en-US" sz="900">
                    <a:latin typeface="+mj-lt"/>
                  </a:rPr>
                  <a:t>« Community » animation (blog, newsletter ..)</a:t>
                </a:r>
              </a:p>
            </p:txBody>
          </p:sp>
          <p:sp>
            <p:nvSpPr>
              <p:cNvPr id="15" name="Rectangle 14">
                <a:extLst>
                  <a:ext uri="{FF2B5EF4-FFF2-40B4-BE49-F238E27FC236}">
                    <a16:creationId xmlns:a16="http://schemas.microsoft.com/office/drawing/2014/main" id="{C3543EFE-6A11-4972-AB71-7B8672D69E83}"/>
                  </a:ext>
                </a:extLst>
              </p:cNvPr>
              <p:cNvSpPr/>
              <p:nvPr/>
            </p:nvSpPr>
            <p:spPr bwMode="auto">
              <a:xfrm>
                <a:off x="3165052" y="3636582"/>
                <a:ext cx="2070000" cy="6463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Leads management</a:t>
                </a:r>
                <a:r>
                  <a:rPr kumimoji="0" lang="en-US" sz="900" b="1" i="0" u="none" strike="noStrike" cap="none" normalizeH="0" baseline="0">
                    <a:ln>
                      <a:noFill/>
                    </a:ln>
                    <a:solidFill>
                      <a:schemeClr val="tx1"/>
                    </a:solidFill>
                    <a:effectLst/>
                    <a:latin typeface="+mj-lt"/>
                  </a:rPr>
                  <a:t> </a:t>
                </a:r>
              </a:p>
              <a:p>
                <a:pPr marL="171450" indent="-171450">
                  <a:buFontTx/>
                  <a:buChar char="-"/>
                </a:pPr>
                <a:r>
                  <a:rPr lang="en-US" sz="900">
                    <a:latin typeface="+mj-lt"/>
                  </a:rPr>
                  <a:t>Exchanges recording</a:t>
                </a:r>
              </a:p>
              <a:p>
                <a:pPr marL="171450" indent="-171450">
                  <a:buFontTx/>
                  <a:buChar char="-"/>
                </a:pPr>
                <a:r>
                  <a:rPr lang="en-US" sz="900">
                    <a:latin typeface="+mj-lt"/>
                  </a:rPr>
                  <a:t>Commercial relaunching </a:t>
                </a:r>
              </a:p>
              <a:p>
                <a:pPr marL="171450" indent="-171450">
                  <a:buFontTx/>
                  <a:buChar char="-"/>
                </a:pPr>
                <a:r>
                  <a:rPr lang="en-US" sz="900">
                    <a:latin typeface="+mj-lt"/>
                  </a:rPr>
                  <a:t>KYC: client scoring</a:t>
                </a:r>
              </a:p>
            </p:txBody>
          </p:sp>
        </p:grpSp>
        <p:sp>
          <p:nvSpPr>
            <p:cNvPr id="26" name="Ellipse 222">
              <a:extLst>
                <a:ext uri="{FF2B5EF4-FFF2-40B4-BE49-F238E27FC236}">
                  <a16:creationId xmlns:a16="http://schemas.microsoft.com/office/drawing/2014/main" id="{2CC79333-7F61-484E-9D33-B4317CFFDA23}"/>
                </a:ext>
              </a:extLst>
            </p:cNvPr>
            <p:cNvSpPr/>
            <p:nvPr/>
          </p:nvSpPr>
          <p:spPr bwMode="auto">
            <a:xfrm>
              <a:off x="3032798" y="1497703"/>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1</a:t>
              </a:r>
              <a:endParaRPr kumimoji="0" lang="en-US" sz="1050" b="1" i="0" u="none" strike="noStrike" cap="none" normalizeH="0" baseline="0">
                <a:ln>
                  <a:noFill/>
                </a:ln>
                <a:solidFill>
                  <a:schemeClr val="bg1"/>
                </a:solidFill>
                <a:effectLst/>
              </a:endParaRPr>
            </a:p>
          </p:txBody>
        </p:sp>
        <p:sp>
          <p:nvSpPr>
            <p:cNvPr id="27" name="Ellipse 222">
              <a:extLst>
                <a:ext uri="{FF2B5EF4-FFF2-40B4-BE49-F238E27FC236}">
                  <a16:creationId xmlns:a16="http://schemas.microsoft.com/office/drawing/2014/main" id="{C3FDAF2E-97C8-4542-9592-E14EA1499DEA}"/>
                </a:ext>
              </a:extLst>
            </p:cNvPr>
            <p:cNvSpPr/>
            <p:nvPr/>
          </p:nvSpPr>
          <p:spPr bwMode="auto">
            <a:xfrm>
              <a:off x="3032798" y="2372584"/>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2</a:t>
              </a:r>
              <a:endParaRPr kumimoji="0" lang="en-US" sz="1050" b="1" i="0" u="none" strike="noStrike" cap="none" normalizeH="0" baseline="0">
                <a:ln>
                  <a:noFill/>
                </a:ln>
                <a:solidFill>
                  <a:schemeClr val="bg1"/>
                </a:solidFill>
                <a:effectLst/>
              </a:endParaRPr>
            </a:p>
          </p:txBody>
        </p:sp>
        <p:sp>
          <p:nvSpPr>
            <p:cNvPr id="28" name="Ellipse 222">
              <a:extLst>
                <a:ext uri="{FF2B5EF4-FFF2-40B4-BE49-F238E27FC236}">
                  <a16:creationId xmlns:a16="http://schemas.microsoft.com/office/drawing/2014/main" id="{E24A37E1-BB2D-42B9-B7DF-D0689211895F}"/>
                </a:ext>
              </a:extLst>
            </p:cNvPr>
            <p:cNvSpPr/>
            <p:nvPr/>
          </p:nvSpPr>
          <p:spPr bwMode="auto">
            <a:xfrm>
              <a:off x="3032798" y="3531377"/>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3</a:t>
              </a:r>
              <a:endParaRPr kumimoji="0" lang="en-US" sz="1050" b="1" i="0" u="none" strike="noStrike" cap="none" normalizeH="0" baseline="0">
                <a:ln>
                  <a:noFill/>
                </a:ln>
                <a:solidFill>
                  <a:schemeClr val="bg1"/>
                </a:solidFill>
                <a:effectLst/>
              </a:endParaRPr>
            </a:p>
          </p:txBody>
        </p:sp>
      </p:grpSp>
      <p:grpSp>
        <p:nvGrpSpPr>
          <p:cNvPr id="8" name="Group 7">
            <a:extLst>
              <a:ext uri="{FF2B5EF4-FFF2-40B4-BE49-F238E27FC236}">
                <a16:creationId xmlns:a16="http://schemas.microsoft.com/office/drawing/2014/main" id="{5E73FAE5-03D2-49E1-9482-10ED04AF9A97}"/>
              </a:ext>
            </a:extLst>
          </p:cNvPr>
          <p:cNvGrpSpPr/>
          <p:nvPr/>
        </p:nvGrpSpPr>
        <p:grpSpPr>
          <a:xfrm>
            <a:off x="3032798" y="1215030"/>
            <a:ext cx="2181516" cy="3934451"/>
            <a:chOff x="771569" y="1214956"/>
            <a:chExt cx="2181516" cy="3934451"/>
          </a:xfrm>
        </p:grpSpPr>
        <p:sp>
          <p:nvSpPr>
            <p:cNvPr id="6" name="Arrow: Chevron 5">
              <a:extLst>
                <a:ext uri="{FF2B5EF4-FFF2-40B4-BE49-F238E27FC236}">
                  <a16:creationId xmlns:a16="http://schemas.microsoft.com/office/drawing/2014/main" id="{5FD81D17-60D8-4CFA-9EDF-EC4AFF079163}"/>
                </a:ext>
              </a:extLst>
            </p:cNvPr>
            <p:cNvSpPr/>
            <p:nvPr/>
          </p:nvSpPr>
          <p:spPr bwMode="auto">
            <a:xfrm>
              <a:off x="883085"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16" name="Rectangle 15">
              <a:extLst>
                <a:ext uri="{FF2B5EF4-FFF2-40B4-BE49-F238E27FC236}">
                  <a16:creationId xmlns:a16="http://schemas.microsoft.com/office/drawing/2014/main" id="{D38AD46B-B9CE-4397-9688-A7AEEF284175}"/>
                </a:ext>
              </a:extLst>
            </p:cNvPr>
            <p:cNvSpPr/>
            <p:nvPr/>
          </p:nvSpPr>
          <p:spPr bwMode="auto">
            <a:xfrm>
              <a:off x="883085" y="1589725"/>
              <a:ext cx="2070000" cy="7848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Products administration </a:t>
              </a:r>
              <a:endParaRPr kumimoji="0" lang="en-US" sz="900" b="1" i="0" u="none" strike="noStrike" cap="none" normalizeH="0" baseline="0">
                <a:ln>
                  <a:noFill/>
                </a:ln>
                <a:solidFill>
                  <a:schemeClr val="tx1"/>
                </a:solidFill>
                <a:effectLst/>
                <a:latin typeface="+mj-lt"/>
              </a:endParaRPr>
            </a:p>
            <a:p>
              <a:pPr marL="171450" indent="-171450">
                <a:buFontTx/>
                <a:buChar char="-"/>
              </a:pPr>
              <a:r>
                <a:rPr kumimoji="0" lang="en-US" sz="900" i="0" u="none" strike="noStrike" cap="none" normalizeH="0" baseline="0">
                  <a:ln>
                    <a:noFill/>
                  </a:ln>
                  <a:solidFill>
                    <a:schemeClr val="tx1"/>
                  </a:solidFill>
                  <a:effectLst/>
                  <a:latin typeface="+mj-lt"/>
                </a:rPr>
                <a:t>Market </a:t>
              </a:r>
              <a:r>
                <a:rPr lang="en-US" sz="900">
                  <a:latin typeface="+mj-lt"/>
                </a:rPr>
                <a:t>insight gathering</a:t>
              </a:r>
              <a:endParaRPr kumimoji="0" lang="en-US" sz="900" i="0" u="none" strike="noStrike" cap="none" normalizeH="0" baseline="0">
                <a:ln>
                  <a:noFill/>
                </a:ln>
                <a:solidFill>
                  <a:schemeClr val="tx1"/>
                </a:solidFill>
                <a:effectLst/>
                <a:latin typeface="+mj-lt"/>
              </a:endParaRPr>
            </a:p>
            <a:p>
              <a:pPr marL="171450" indent="-171450">
                <a:buFontTx/>
                <a:buChar char="-"/>
              </a:pPr>
              <a:r>
                <a:rPr lang="en-US" sz="900">
                  <a:latin typeface="+mj-lt"/>
                </a:rPr>
                <a:t>Suppliers management</a:t>
              </a:r>
              <a:endParaRPr kumimoji="0" lang="en-US" sz="900" i="0" u="none" strike="noStrike" cap="none" normalizeH="0" baseline="0">
                <a:ln>
                  <a:noFill/>
                </a:ln>
                <a:solidFill>
                  <a:schemeClr val="tx1"/>
                </a:solidFill>
                <a:effectLst/>
                <a:latin typeface="+mj-lt"/>
              </a:endParaRPr>
            </a:p>
            <a:p>
              <a:pPr marL="171450" indent="-171450">
                <a:buFontTx/>
                <a:buChar char="-"/>
              </a:pPr>
              <a:r>
                <a:rPr lang="en-US" sz="900">
                  <a:latin typeface="+mj-lt"/>
                </a:rPr>
                <a:t>Selection of saving solutions</a:t>
              </a:r>
            </a:p>
            <a:p>
              <a:pPr marL="171450" indent="-171450">
                <a:buFontTx/>
                <a:buChar char="-"/>
              </a:pPr>
              <a:r>
                <a:rPr lang="en-US" sz="900">
                  <a:latin typeface="+mj-lt"/>
                </a:rPr>
                <a:t>Financial engineering</a:t>
              </a:r>
            </a:p>
          </p:txBody>
        </p:sp>
        <p:sp>
          <p:nvSpPr>
            <p:cNvPr id="29" name="Ellipse 222">
              <a:extLst>
                <a:ext uri="{FF2B5EF4-FFF2-40B4-BE49-F238E27FC236}">
                  <a16:creationId xmlns:a16="http://schemas.microsoft.com/office/drawing/2014/main" id="{0D545FE9-E150-47E5-B5F5-5D72FA1BFB80}"/>
                </a:ext>
              </a:extLst>
            </p:cNvPr>
            <p:cNvSpPr/>
            <p:nvPr/>
          </p:nvSpPr>
          <p:spPr bwMode="auto">
            <a:xfrm>
              <a:off x="771569" y="1497703"/>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1</a:t>
              </a:r>
              <a:endParaRPr kumimoji="0" lang="en-US" sz="1050" b="1" i="0" u="none" strike="noStrike" cap="none" normalizeH="0" baseline="0">
                <a:ln>
                  <a:noFill/>
                </a:ln>
                <a:solidFill>
                  <a:schemeClr val="bg1"/>
                </a:solidFill>
                <a:effectLst/>
              </a:endParaRPr>
            </a:p>
          </p:txBody>
        </p:sp>
        <p:sp>
          <p:nvSpPr>
            <p:cNvPr id="17" name="Rectangle 16">
              <a:extLst>
                <a:ext uri="{FF2B5EF4-FFF2-40B4-BE49-F238E27FC236}">
                  <a16:creationId xmlns:a16="http://schemas.microsoft.com/office/drawing/2014/main" id="{D4EB43A2-D53C-4A69-A1C7-9DC3B537835C}"/>
                </a:ext>
              </a:extLst>
            </p:cNvPr>
            <p:cNvSpPr/>
            <p:nvPr/>
          </p:nvSpPr>
          <p:spPr bwMode="auto">
            <a:xfrm>
              <a:off x="883085" y="2469908"/>
              <a:ext cx="2070000" cy="10618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Client discovering</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Connection document creation</a:t>
              </a:r>
            </a:p>
            <a:p>
              <a:pPr marL="171450" indent="-171450">
                <a:buFontTx/>
                <a:buChar char="-"/>
              </a:pPr>
              <a:r>
                <a:rPr lang="en-US" sz="900">
                  <a:latin typeface="+mj-lt"/>
                </a:rPr>
                <a:t>Understanding of client’s needs</a:t>
              </a:r>
            </a:p>
            <a:p>
              <a:pPr marL="171450" indent="-171450">
                <a:buFontTx/>
                <a:buChar char="-"/>
              </a:pPr>
              <a:r>
                <a:rPr kumimoji="0" lang="en-US" sz="900" i="0" u="none" strike="noStrike" cap="none" normalizeH="0" baseline="0">
                  <a:ln>
                    <a:noFill/>
                  </a:ln>
                  <a:solidFill>
                    <a:schemeClr val="tx1"/>
                  </a:solidFill>
                  <a:effectLst/>
                  <a:latin typeface="+mj-lt"/>
                </a:rPr>
                <a:t>Definition client</a:t>
              </a:r>
              <a:r>
                <a:rPr lang="en-US" sz="900">
                  <a:latin typeface="+mj-lt"/>
                </a:rPr>
                <a:t>’s goal &amp; risk aversion</a:t>
              </a:r>
            </a:p>
          </p:txBody>
        </p:sp>
        <p:sp>
          <p:nvSpPr>
            <p:cNvPr id="30" name="Ellipse 222">
              <a:extLst>
                <a:ext uri="{FF2B5EF4-FFF2-40B4-BE49-F238E27FC236}">
                  <a16:creationId xmlns:a16="http://schemas.microsoft.com/office/drawing/2014/main" id="{C001AA5E-64FC-4D9D-A800-55529DF747F2}"/>
                </a:ext>
              </a:extLst>
            </p:cNvPr>
            <p:cNvSpPr/>
            <p:nvPr/>
          </p:nvSpPr>
          <p:spPr bwMode="auto">
            <a:xfrm>
              <a:off x="771569" y="2385130"/>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2</a:t>
              </a:r>
              <a:endParaRPr kumimoji="0" lang="en-US" sz="1050" b="1" i="0" u="none" strike="noStrike" cap="none" normalizeH="0" baseline="0">
                <a:ln>
                  <a:noFill/>
                </a:ln>
                <a:solidFill>
                  <a:schemeClr val="bg1"/>
                </a:solidFill>
                <a:effectLst/>
              </a:endParaRPr>
            </a:p>
          </p:txBody>
        </p:sp>
        <p:sp>
          <p:nvSpPr>
            <p:cNvPr id="18" name="Rectangle 17">
              <a:extLst>
                <a:ext uri="{FF2B5EF4-FFF2-40B4-BE49-F238E27FC236}">
                  <a16:creationId xmlns:a16="http://schemas.microsoft.com/office/drawing/2014/main" id="{324F2BBD-5C6A-41A6-BB43-1F304FC54A20}"/>
                </a:ext>
              </a:extLst>
            </p:cNvPr>
            <p:cNvSpPr/>
            <p:nvPr/>
          </p:nvSpPr>
          <p:spPr bwMode="auto">
            <a:xfrm>
              <a:off x="884492" y="3627090"/>
              <a:ext cx="2067186" cy="6463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900" b="1">
                  <a:latin typeface="+mj-lt"/>
                </a:rPr>
                <a:t>Wealth diagnostic</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Client’s wealth situation analysis</a:t>
              </a:r>
            </a:p>
            <a:p>
              <a:pPr marL="171450" indent="-171450">
                <a:buFontTx/>
                <a:buChar char="-"/>
              </a:pPr>
              <a:r>
                <a:rPr kumimoji="0" lang="en-US" sz="900" i="0" u="none" strike="noStrike" cap="none" normalizeH="0" baseline="0">
                  <a:ln>
                    <a:noFill/>
                  </a:ln>
                  <a:solidFill>
                    <a:schemeClr val="tx1"/>
                  </a:solidFill>
                  <a:effectLst/>
                  <a:latin typeface="+mj-lt"/>
                </a:rPr>
                <a:t>Miss</a:t>
              </a:r>
              <a:r>
                <a:rPr lang="en-US" sz="900">
                  <a:latin typeface="+mj-lt"/>
                </a:rPr>
                <a:t>ion report creation </a:t>
              </a:r>
              <a:endParaRPr kumimoji="0" lang="en-US" sz="900" i="0" u="none" strike="noStrike" cap="none" normalizeH="0" baseline="0">
                <a:ln>
                  <a:noFill/>
                </a:ln>
                <a:solidFill>
                  <a:schemeClr val="tx1"/>
                </a:solidFill>
                <a:effectLst/>
                <a:latin typeface="+mj-lt"/>
              </a:endParaRPr>
            </a:p>
          </p:txBody>
        </p:sp>
        <p:sp>
          <p:nvSpPr>
            <p:cNvPr id="31" name="Ellipse 222">
              <a:extLst>
                <a:ext uri="{FF2B5EF4-FFF2-40B4-BE49-F238E27FC236}">
                  <a16:creationId xmlns:a16="http://schemas.microsoft.com/office/drawing/2014/main" id="{54FF49FF-10E3-4447-9959-D60E8C15EAA3}"/>
                </a:ext>
              </a:extLst>
            </p:cNvPr>
            <p:cNvSpPr/>
            <p:nvPr/>
          </p:nvSpPr>
          <p:spPr bwMode="auto">
            <a:xfrm>
              <a:off x="771569" y="3535433"/>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3</a:t>
              </a:r>
              <a:endParaRPr kumimoji="0" lang="en-US" sz="1050" b="1" i="0" u="none" strike="noStrike" cap="none" normalizeH="0" baseline="0">
                <a:ln>
                  <a:noFill/>
                </a:ln>
                <a:solidFill>
                  <a:schemeClr val="bg1"/>
                </a:solidFill>
                <a:effectLst/>
              </a:endParaRPr>
            </a:p>
          </p:txBody>
        </p:sp>
        <p:sp>
          <p:nvSpPr>
            <p:cNvPr id="19" name="Rectangle 18">
              <a:extLst>
                <a:ext uri="{FF2B5EF4-FFF2-40B4-BE49-F238E27FC236}">
                  <a16:creationId xmlns:a16="http://schemas.microsoft.com/office/drawing/2014/main" id="{7C243C5D-FE3B-4DB6-BCB5-9C0C3C497305}"/>
                </a:ext>
              </a:extLst>
            </p:cNvPr>
            <p:cNvSpPr/>
            <p:nvPr/>
          </p:nvSpPr>
          <p:spPr bwMode="auto">
            <a:xfrm>
              <a:off x="883085" y="4364577"/>
              <a:ext cx="2070000" cy="7848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900" b="1">
                  <a:latin typeface="+mj-lt"/>
                </a:rPr>
                <a:t>Recommendation</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Optimization recommendation</a:t>
              </a:r>
            </a:p>
            <a:p>
              <a:pPr marL="171450" indent="-171450">
                <a:buFontTx/>
                <a:buChar char="-"/>
              </a:pPr>
              <a:r>
                <a:rPr kumimoji="0" lang="en-US" sz="900" i="0" u="none" strike="noStrike" cap="none" normalizeH="0" baseline="0">
                  <a:ln>
                    <a:noFill/>
                  </a:ln>
                  <a:solidFill>
                    <a:schemeClr val="tx1"/>
                  </a:solidFill>
                  <a:effectLst/>
                  <a:latin typeface="+mj-lt"/>
                </a:rPr>
                <a:t>Provision of portfolio simulation</a:t>
              </a:r>
            </a:p>
          </p:txBody>
        </p:sp>
        <p:sp>
          <p:nvSpPr>
            <p:cNvPr id="32" name="Ellipse 222">
              <a:extLst>
                <a:ext uri="{FF2B5EF4-FFF2-40B4-BE49-F238E27FC236}">
                  <a16:creationId xmlns:a16="http://schemas.microsoft.com/office/drawing/2014/main" id="{8785BC60-1528-461B-A16E-FCA8D73B2792}"/>
                </a:ext>
              </a:extLst>
            </p:cNvPr>
            <p:cNvSpPr/>
            <p:nvPr/>
          </p:nvSpPr>
          <p:spPr bwMode="auto">
            <a:xfrm>
              <a:off x="771569" y="4279264"/>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4</a:t>
              </a:r>
              <a:endParaRPr kumimoji="0" lang="en-US" sz="1050" b="1" i="0" u="none" strike="noStrike" cap="none" normalizeH="0" baseline="0">
                <a:ln>
                  <a:noFill/>
                </a:ln>
                <a:solidFill>
                  <a:schemeClr val="bg1"/>
                </a:solidFill>
                <a:effectLst/>
              </a:endParaRPr>
            </a:p>
          </p:txBody>
        </p:sp>
      </p:grpSp>
      <p:sp>
        <p:nvSpPr>
          <p:cNvPr id="9" name="Arrow: Chevron 8">
            <a:extLst>
              <a:ext uri="{FF2B5EF4-FFF2-40B4-BE49-F238E27FC236}">
                <a16:creationId xmlns:a16="http://schemas.microsoft.com/office/drawing/2014/main" id="{1A9B697B-BA03-4E3F-8904-F49A362A1CD7}"/>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24" name="Rectangle 23">
            <a:extLst>
              <a:ext uri="{FF2B5EF4-FFF2-40B4-BE49-F238E27FC236}">
                <a16:creationId xmlns:a16="http://schemas.microsoft.com/office/drawing/2014/main" id="{70DD8805-6BA7-41EC-A3DE-FB8694D866A6}"/>
              </a:ext>
            </a:extLst>
          </p:cNvPr>
          <p:cNvSpPr/>
          <p:nvPr/>
        </p:nvSpPr>
        <p:spPr bwMode="auto">
          <a:xfrm>
            <a:off x="7654389" y="1589725"/>
            <a:ext cx="2070000" cy="9233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Administrative settlement</a:t>
            </a:r>
          </a:p>
          <a:p>
            <a:pPr marL="171450" indent="-171450">
              <a:buFontTx/>
              <a:buChar char="-"/>
            </a:pPr>
            <a:r>
              <a:rPr kumimoji="0" lang="en-US" sz="900" i="0" u="none" strike="noStrike" cap="none" normalizeH="0" baseline="0">
                <a:ln>
                  <a:noFill/>
                </a:ln>
                <a:solidFill>
                  <a:schemeClr val="tx1"/>
                </a:solidFill>
                <a:effectLst/>
                <a:latin typeface="+mj-lt"/>
              </a:rPr>
              <a:t>Anti Money Laundering analysis</a:t>
            </a:r>
            <a:endParaRPr lang="en-US" sz="900">
              <a:latin typeface="+mj-lt"/>
            </a:endParaRPr>
          </a:p>
          <a:p>
            <a:pPr marL="171450" indent="-171450">
              <a:buFontTx/>
              <a:buChar char="-"/>
            </a:pPr>
            <a:r>
              <a:rPr kumimoji="0" lang="en-US" sz="900" i="0" u="none" strike="noStrike" cap="none" normalizeH="0" baseline="0">
                <a:ln>
                  <a:noFill/>
                </a:ln>
                <a:solidFill>
                  <a:schemeClr val="tx1"/>
                </a:solidFill>
                <a:effectLst/>
                <a:latin typeface="+mj-lt"/>
              </a:rPr>
              <a:t>Legal and regulation d</a:t>
            </a:r>
            <a:r>
              <a:rPr lang="en-US" sz="900">
                <a:latin typeface="+mj-lt"/>
              </a:rPr>
              <a:t>uties completion</a:t>
            </a:r>
          </a:p>
          <a:p>
            <a:pPr marL="171450" indent="-171450">
              <a:buFontTx/>
              <a:buChar char="-"/>
            </a:pPr>
            <a:r>
              <a:rPr lang="en-US" sz="900">
                <a:latin typeface="+mj-lt"/>
              </a:rPr>
              <a:t>Contract ratification</a:t>
            </a:r>
          </a:p>
        </p:txBody>
      </p:sp>
      <p:sp>
        <p:nvSpPr>
          <p:cNvPr id="25" name="Rectangle 24">
            <a:extLst>
              <a:ext uri="{FF2B5EF4-FFF2-40B4-BE49-F238E27FC236}">
                <a16:creationId xmlns:a16="http://schemas.microsoft.com/office/drawing/2014/main" id="{066D4234-AF93-415C-9CB0-735D2C65E398}"/>
              </a:ext>
            </a:extLst>
          </p:cNvPr>
          <p:cNvSpPr/>
          <p:nvPr/>
        </p:nvSpPr>
        <p:spPr bwMode="auto">
          <a:xfrm>
            <a:off x="7654389" y="2620341"/>
            <a:ext cx="2070000" cy="6463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Fees management</a:t>
            </a:r>
            <a:endParaRPr kumimoji="0" lang="en-US" sz="900" b="1" i="0" u="none" strike="noStrike" cap="none" normalizeH="0" baseline="0">
              <a:ln>
                <a:noFill/>
              </a:ln>
              <a:solidFill>
                <a:schemeClr val="tx1"/>
              </a:solidFill>
              <a:effectLst/>
              <a:latin typeface="+mj-lt"/>
            </a:endParaRPr>
          </a:p>
          <a:p>
            <a:pPr marL="171450" indent="-171450">
              <a:buFontTx/>
              <a:buChar char="-"/>
            </a:pPr>
            <a:r>
              <a:rPr kumimoji="0" lang="en-US" sz="900" i="0" u="none" strike="noStrike" cap="none" normalizeH="0" baseline="0">
                <a:ln>
                  <a:noFill/>
                </a:ln>
                <a:solidFill>
                  <a:schemeClr val="tx1"/>
                </a:solidFill>
                <a:effectLst/>
                <a:latin typeface="+mj-lt"/>
              </a:rPr>
              <a:t>Fees collection from the client</a:t>
            </a:r>
            <a:endParaRPr lang="en-US" sz="900">
              <a:latin typeface="+mj-lt"/>
            </a:endParaRPr>
          </a:p>
          <a:p>
            <a:pPr marL="171450" indent="-171450">
              <a:buFontTx/>
              <a:buChar char="-"/>
            </a:pPr>
            <a:r>
              <a:rPr lang="en-US" sz="900">
                <a:latin typeface="+mj-lt"/>
              </a:rPr>
              <a:t>Sharing with intermediates</a:t>
            </a:r>
          </a:p>
        </p:txBody>
      </p:sp>
      <p:sp>
        <p:nvSpPr>
          <p:cNvPr id="33" name="Ellipse 222">
            <a:extLst>
              <a:ext uri="{FF2B5EF4-FFF2-40B4-BE49-F238E27FC236}">
                <a16:creationId xmlns:a16="http://schemas.microsoft.com/office/drawing/2014/main" id="{4E0F3F39-3886-430B-AA90-DDD06EB677E9}"/>
              </a:ext>
            </a:extLst>
          </p:cNvPr>
          <p:cNvSpPr/>
          <p:nvPr/>
        </p:nvSpPr>
        <p:spPr bwMode="auto">
          <a:xfrm>
            <a:off x="7569163" y="1497703"/>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1</a:t>
            </a:r>
            <a:endParaRPr kumimoji="0" lang="en-US" sz="1050" b="1" i="0" u="none" strike="noStrike" cap="none" normalizeH="0" baseline="0">
              <a:ln>
                <a:noFill/>
              </a:ln>
              <a:solidFill>
                <a:schemeClr val="bg1"/>
              </a:solidFill>
              <a:effectLst/>
            </a:endParaRPr>
          </a:p>
        </p:txBody>
      </p:sp>
      <p:sp>
        <p:nvSpPr>
          <p:cNvPr id="34" name="Ellipse 222">
            <a:extLst>
              <a:ext uri="{FF2B5EF4-FFF2-40B4-BE49-F238E27FC236}">
                <a16:creationId xmlns:a16="http://schemas.microsoft.com/office/drawing/2014/main" id="{F55D28E4-FDF3-4507-91A0-430BE75AA4EF}"/>
              </a:ext>
            </a:extLst>
          </p:cNvPr>
          <p:cNvSpPr/>
          <p:nvPr/>
        </p:nvSpPr>
        <p:spPr bwMode="auto">
          <a:xfrm>
            <a:off x="7569163" y="2512341"/>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2</a:t>
            </a:r>
            <a:endParaRPr kumimoji="0" lang="en-US" sz="1050" b="1" i="0" u="none" strike="noStrike" cap="none" normalizeH="0" baseline="0">
              <a:ln>
                <a:noFill/>
              </a:ln>
              <a:solidFill>
                <a:schemeClr val="bg1"/>
              </a:solidFill>
              <a:effectLst/>
            </a:endParaRPr>
          </a:p>
        </p:txBody>
      </p:sp>
      <p:cxnSp>
        <p:nvCxnSpPr>
          <p:cNvPr id="52" name="Connecteur droit 11">
            <a:extLst>
              <a:ext uri="{FF2B5EF4-FFF2-40B4-BE49-F238E27FC236}">
                <a16:creationId xmlns:a16="http://schemas.microsoft.com/office/drawing/2014/main" id="{74542AFF-D432-4A52-BE1B-990DF374EFA0}"/>
              </a:ext>
            </a:extLst>
          </p:cNvPr>
          <p:cNvCxnSpPr>
            <a:cxnSpLocks/>
          </p:cNvCxnSpPr>
          <p:nvPr/>
        </p:nvCxnSpPr>
        <p:spPr bwMode="auto">
          <a:xfrm>
            <a:off x="136534" y="847907"/>
            <a:ext cx="959634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4" name="ZoneTexte 12">
            <a:extLst>
              <a:ext uri="{FF2B5EF4-FFF2-40B4-BE49-F238E27FC236}">
                <a16:creationId xmlns:a16="http://schemas.microsoft.com/office/drawing/2014/main" id="{C94F8667-F09F-4C12-917A-A011CE205210}"/>
              </a:ext>
            </a:extLst>
          </p:cNvPr>
          <p:cNvSpPr txBox="1"/>
          <p:nvPr/>
        </p:nvSpPr>
        <p:spPr>
          <a:xfrm>
            <a:off x="1851305" y="728884"/>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regarding ratio time invested and value perceived </a:t>
            </a:r>
          </a:p>
        </p:txBody>
      </p:sp>
      <p:pic>
        <p:nvPicPr>
          <p:cNvPr id="99" name="Graphic 98" descr="Hourglass Full">
            <a:extLst>
              <a:ext uri="{FF2B5EF4-FFF2-40B4-BE49-F238E27FC236}">
                <a16:creationId xmlns:a16="http://schemas.microsoft.com/office/drawing/2014/main" id="{0B1C29C9-BAFF-415D-AEF0-3D2562503B4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2707" y="6537137"/>
            <a:ext cx="201295" cy="201295"/>
          </a:xfrm>
          <a:prstGeom prst="rect">
            <a:avLst/>
          </a:prstGeom>
        </p:spPr>
      </p:pic>
      <p:sp>
        <p:nvSpPr>
          <p:cNvPr id="116" name="ZoneTexte 123">
            <a:extLst>
              <a:ext uri="{FF2B5EF4-FFF2-40B4-BE49-F238E27FC236}">
                <a16:creationId xmlns:a16="http://schemas.microsoft.com/office/drawing/2014/main" id="{DCE309C1-8D39-4674-A756-96E8ADE41E7D}"/>
              </a:ext>
            </a:extLst>
          </p:cNvPr>
          <p:cNvSpPr txBox="1"/>
          <p:nvPr/>
        </p:nvSpPr>
        <p:spPr>
          <a:xfrm>
            <a:off x="2117315" y="6530062"/>
            <a:ext cx="882797" cy="21544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Time invested</a:t>
            </a:r>
          </a:p>
        </p:txBody>
      </p:sp>
      <p:pic>
        <p:nvPicPr>
          <p:cNvPr id="111" name="Graphic 110" descr="Trophy">
            <a:extLst>
              <a:ext uri="{FF2B5EF4-FFF2-40B4-BE49-F238E27FC236}">
                <a16:creationId xmlns:a16="http://schemas.microsoft.com/office/drawing/2014/main" id="{64AF55D3-D1B0-46EF-A89A-EBB8B84E64B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04586" y="6537137"/>
            <a:ext cx="201295" cy="201295"/>
          </a:xfrm>
          <a:prstGeom prst="rect">
            <a:avLst/>
          </a:prstGeom>
        </p:spPr>
      </p:pic>
      <p:sp>
        <p:nvSpPr>
          <p:cNvPr id="118" name="ZoneTexte 123">
            <a:extLst>
              <a:ext uri="{FF2B5EF4-FFF2-40B4-BE49-F238E27FC236}">
                <a16:creationId xmlns:a16="http://schemas.microsoft.com/office/drawing/2014/main" id="{DF02EA5B-A604-4528-89DE-9604C85869DE}"/>
              </a:ext>
            </a:extLst>
          </p:cNvPr>
          <p:cNvSpPr txBox="1"/>
          <p:nvPr/>
        </p:nvSpPr>
        <p:spPr>
          <a:xfrm>
            <a:off x="3339195" y="6468507"/>
            <a:ext cx="1128856" cy="33855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Value perceived by the end-customer</a:t>
            </a:r>
          </a:p>
        </p:txBody>
      </p:sp>
      <p:sp>
        <p:nvSpPr>
          <p:cNvPr id="131" name="Trapèze 92">
            <a:extLst>
              <a:ext uri="{FF2B5EF4-FFF2-40B4-BE49-F238E27FC236}">
                <a16:creationId xmlns:a16="http://schemas.microsoft.com/office/drawing/2014/main" id="{22BEAE16-5557-4267-9202-63B19899FEC7}"/>
              </a:ext>
            </a:extLst>
          </p:cNvPr>
          <p:cNvSpPr/>
          <p:nvPr/>
        </p:nvSpPr>
        <p:spPr bwMode="auto">
          <a:xfrm>
            <a:off x="27372" y="6008450"/>
            <a:ext cx="777420" cy="238255"/>
          </a:xfrm>
          <a:prstGeom prst="trapezoid">
            <a:avLst>
              <a:gd name="adj" fmla="val 48202"/>
            </a:avLst>
          </a:prstGeom>
          <a:solidFill>
            <a:schemeClr val="tx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i="0" u="none" strike="noStrike" cap="none" normalizeH="0" baseline="0">
              <a:ln>
                <a:noFill/>
              </a:ln>
              <a:solidFill>
                <a:schemeClr val="tx1"/>
              </a:solidFill>
              <a:effectLst/>
              <a:latin typeface="+mj-lt"/>
            </a:endParaRPr>
          </a:p>
        </p:txBody>
      </p:sp>
      <p:sp>
        <p:nvSpPr>
          <p:cNvPr id="132" name="Trapèze 93">
            <a:extLst>
              <a:ext uri="{FF2B5EF4-FFF2-40B4-BE49-F238E27FC236}">
                <a16:creationId xmlns:a16="http://schemas.microsoft.com/office/drawing/2014/main" id="{C1D89942-A394-4F49-ABE8-C1AA9F13C851}"/>
              </a:ext>
            </a:extLst>
          </p:cNvPr>
          <p:cNvSpPr/>
          <p:nvPr/>
        </p:nvSpPr>
        <p:spPr bwMode="auto">
          <a:xfrm>
            <a:off x="143800" y="5655711"/>
            <a:ext cx="544565" cy="332865"/>
          </a:xfrm>
          <a:prstGeom prst="trapezoid">
            <a:avLst>
              <a:gd name="adj" fmla="val 48202"/>
            </a:avLst>
          </a:prstGeom>
          <a:solidFill>
            <a:srgbClr val="8EB4E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i="0" u="none" strike="noStrike" cap="none" normalizeH="0" baseline="0">
              <a:ln>
                <a:noFill/>
              </a:ln>
              <a:solidFill>
                <a:schemeClr val="tx1"/>
              </a:solidFill>
              <a:effectLst/>
              <a:latin typeface="+mj-lt"/>
            </a:endParaRPr>
          </a:p>
        </p:txBody>
      </p:sp>
      <p:sp>
        <p:nvSpPr>
          <p:cNvPr id="133" name="Triangle isocèle 94">
            <a:extLst>
              <a:ext uri="{FF2B5EF4-FFF2-40B4-BE49-F238E27FC236}">
                <a16:creationId xmlns:a16="http://schemas.microsoft.com/office/drawing/2014/main" id="{68B47EE9-6B1B-4070-A416-0C71A167502D}"/>
              </a:ext>
            </a:extLst>
          </p:cNvPr>
          <p:cNvSpPr/>
          <p:nvPr/>
        </p:nvSpPr>
        <p:spPr bwMode="auto">
          <a:xfrm>
            <a:off x="303497" y="5374708"/>
            <a:ext cx="225169" cy="261129"/>
          </a:xfrm>
          <a:prstGeom prst="triangle">
            <a:avLst/>
          </a:prstGeom>
          <a:solidFill>
            <a:srgbClr val="C6D9F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700" i="0" u="none" strike="noStrike" cap="none" normalizeH="0" baseline="0">
              <a:ln>
                <a:noFill/>
              </a:ln>
              <a:solidFill>
                <a:schemeClr val="tx1"/>
              </a:solidFill>
              <a:effectLst/>
              <a:latin typeface="+mj-lt"/>
            </a:endParaRPr>
          </a:p>
        </p:txBody>
      </p:sp>
      <p:grpSp>
        <p:nvGrpSpPr>
          <p:cNvPr id="35" name="Group 34">
            <a:extLst>
              <a:ext uri="{FF2B5EF4-FFF2-40B4-BE49-F238E27FC236}">
                <a16:creationId xmlns:a16="http://schemas.microsoft.com/office/drawing/2014/main" id="{6794045B-74A8-4020-91E1-18FC598E373F}"/>
              </a:ext>
            </a:extLst>
          </p:cNvPr>
          <p:cNvGrpSpPr/>
          <p:nvPr/>
        </p:nvGrpSpPr>
        <p:grpSpPr>
          <a:xfrm>
            <a:off x="3388311" y="5471994"/>
            <a:ext cx="1477360" cy="699774"/>
            <a:chOff x="1109628" y="5471994"/>
            <a:chExt cx="1477360" cy="699774"/>
          </a:xfrm>
        </p:grpSpPr>
        <p:sp>
          <p:nvSpPr>
            <p:cNvPr id="124" name="TextBox 123">
              <a:extLst>
                <a:ext uri="{FF2B5EF4-FFF2-40B4-BE49-F238E27FC236}">
                  <a16:creationId xmlns:a16="http://schemas.microsoft.com/office/drawing/2014/main" id="{2A0ECF53-FE0E-4298-BFCE-7E3928BC6623}"/>
                </a:ext>
              </a:extLst>
            </p:cNvPr>
            <p:cNvSpPr txBox="1"/>
            <p:nvPr/>
          </p:nvSpPr>
          <p:spPr>
            <a:xfrm rot="16200000">
              <a:off x="1024287" y="5709963"/>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144" name="TextBox 143">
              <a:extLst>
                <a:ext uri="{FF2B5EF4-FFF2-40B4-BE49-F238E27FC236}">
                  <a16:creationId xmlns:a16="http://schemas.microsoft.com/office/drawing/2014/main" id="{C51CA352-DB01-4FC3-8494-43B4E1284FE3}"/>
                </a:ext>
              </a:extLst>
            </p:cNvPr>
            <p:cNvSpPr txBox="1"/>
            <p:nvPr/>
          </p:nvSpPr>
          <p:spPr>
            <a:xfrm rot="5400000">
              <a:off x="2251018" y="5709963"/>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123" name="Connecteur droit 46">
              <a:extLst>
                <a:ext uri="{FF2B5EF4-FFF2-40B4-BE49-F238E27FC236}">
                  <a16:creationId xmlns:a16="http://schemas.microsoft.com/office/drawing/2014/main" id="{C9FD48FE-E58F-405E-86DA-A8DA94915E44}"/>
                </a:ext>
              </a:extLst>
            </p:cNvPr>
            <p:cNvCxnSpPr>
              <a:cxnSpLocks/>
            </p:cNvCxnSpPr>
            <p:nvPr/>
          </p:nvCxnSpPr>
          <p:spPr bwMode="auto">
            <a:xfrm>
              <a:off x="1415604" y="5524462"/>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16" name="Straight Connector 215">
              <a:extLst>
                <a:ext uri="{FF2B5EF4-FFF2-40B4-BE49-F238E27FC236}">
                  <a16:creationId xmlns:a16="http://schemas.microsoft.com/office/drawing/2014/main" id="{A110E4C1-73BA-4397-AAE1-4A91F45964F1}"/>
                </a:ext>
              </a:extLst>
            </p:cNvPr>
            <p:cNvCxnSpPr>
              <a:cxnSpLocks/>
            </p:cNvCxnSpPr>
            <p:nvPr/>
          </p:nvCxnSpPr>
          <p:spPr bwMode="auto">
            <a:xfrm>
              <a:off x="2212756" y="5471994"/>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D304D0D4-BB9A-4300-9656-DDCE12ED7C06}"/>
                </a:ext>
              </a:extLst>
            </p:cNvPr>
            <p:cNvCxnSpPr>
              <a:cxnSpLocks/>
            </p:cNvCxnSpPr>
            <p:nvPr/>
          </p:nvCxnSpPr>
          <p:spPr bwMode="auto">
            <a:xfrm>
              <a:off x="2126166" y="5471994"/>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152" name="Connecteur droit 46">
              <a:extLst>
                <a:ext uri="{FF2B5EF4-FFF2-40B4-BE49-F238E27FC236}">
                  <a16:creationId xmlns:a16="http://schemas.microsoft.com/office/drawing/2014/main" id="{ED476313-939E-410F-8151-B1851CD577CE}"/>
                </a:ext>
              </a:extLst>
            </p:cNvPr>
            <p:cNvCxnSpPr>
              <a:cxnSpLocks/>
            </p:cNvCxnSpPr>
            <p:nvPr/>
          </p:nvCxnSpPr>
          <p:spPr bwMode="auto">
            <a:xfrm>
              <a:off x="1415604" y="5817684"/>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29" name="Straight Connector 228">
              <a:extLst>
                <a:ext uri="{FF2B5EF4-FFF2-40B4-BE49-F238E27FC236}">
                  <a16:creationId xmlns:a16="http://schemas.microsoft.com/office/drawing/2014/main" id="{B0D4A9FB-3C11-47F1-9FC4-01030CCE08EC}"/>
                </a:ext>
              </a:extLst>
            </p:cNvPr>
            <p:cNvCxnSpPr>
              <a:cxnSpLocks/>
            </p:cNvCxnSpPr>
            <p:nvPr/>
          </p:nvCxnSpPr>
          <p:spPr bwMode="auto">
            <a:xfrm>
              <a:off x="2092774" y="5755767"/>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231" name="Straight Connector 230">
              <a:extLst>
                <a:ext uri="{FF2B5EF4-FFF2-40B4-BE49-F238E27FC236}">
                  <a16:creationId xmlns:a16="http://schemas.microsoft.com/office/drawing/2014/main" id="{F440A4CE-37D4-499D-808A-20EAB80E4A6B}"/>
                </a:ext>
              </a:extLst>
            </p:cNvPr>
            <p:cNvCxnSpPr>
              <a:cxnSpLocks/>
            </p:cNvCxnSpPr>
            <p:nvPr/>
          </p:nvCxnSpPr>
          <p:spPr bwMode="auto">
            <a:xfrm>
              <a:off x="1820781" y="5755767"/>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155" name="Connecteur droit 46">
              <a:extLst>
                <a:ext uri="{FF2B5EF4-FFF2-40B4-BE49-F238E27FC236}">
                  <a16:creationId xmlns:a16="http://schemas.microsoft.com/office/drawing/2014/main" id="{9C1FB03A-DFDC-4793-A5FC-A0F2A00F803E}"/>
                </a:ext>
              </a:extLst>
            </p:cNvPr>
            <p:cNvCxnSpPr>
              <a:cxnSpLocks/>
            </p:cNvCxnSpPr>
            <p:nvPr/>
          </p:nvCxnSpPr>
          <p:spPr bwMode="auto">
            <a:xfrm>
              <a:off x="1415604" y="6107381"/>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30" name="Straight Connector 229">
              <a:extLst>
                <a:ext uri="{FF2B5EF4-FFF2-40B4-BE49-F238E27FC236}">
                  <a16:creationId xmlns:a16="http://schemas.microsoft.com/office/drawing/2014/main" id="{F271135F-D5E7-4094-9200-5C3A0D0B35B7}"/>
                </a:ext>
              </a:extLst>
            </p:cNvPr>
            <p:cNvCxnSpPr>
              <a:cxnSpLocks/>
            </p:cNvCxnSpPr>
            <p:nvPr/>
          </p:nvCxnSpPr>
          <p:spPr bwMode="auto">
            <a:xfrm>
              <a:off x="1698201" y="6039540"/>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6AD1A20C-D3D5-4561-B4BC-DE5583C1432A}"/>
                </a:ext>
              </a:extLst>
            </p:cNvPr>
            <p:cNvCxnSpPr>
              <a:cxnSpLocks/>
            </p:cNvCxnSpPr>
            <p:nvPr/>
          </p:nvCxnSpPr>
          <p:spPr bwMode="auto">
            <a:xfrm>
              <a:off x="1924721" y="6039540"/>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grpSp>
      <p:sp>
        <p:nvSpPr>
          <p:cNvPr id="251" name="TextBox 250">
            <a:extLst>
              <a:ext uri="{FF2B5EF4-FFF2-40B4-BE49-F238E27FC236}">
                <a16:creationId xmlns:a16="http://schemas.microsoft.com/office/drawing/2014/main" id="{64D0D912-E04C-42EE-875E-F7525FEEFDD2}"/>
              </a:ext>
            </a:extLst>
          </p:cNvPr>
          <p:cNvSpPr txBox="1"/>
          <p:nvPr/>
        </p:nvSpPr>
        <p:spPr>
          <a:xfrm>
            <a:off x="167089" y="5451203"/>
            <a:ext cx="497987" cy="200055"/>
          </a:xfrm>
          <a:prstGeom prst="rect">
            <a:avLst/>
          </a:prstGeom>
          <a:noFill/>
        </p:spPr>
        <p:txBody>
          <a:bodyPr wrap="square" rtlCol="0">
            <a:spAutoFit/>
          </a:bodyPr>
          <a:lstStyle/>
          <a:p>
            <a:pPr algn="ctr"/>
            <a:r>
              <a:rPr lang="en-US" sz="700" b="1">
                <a:latin typeface="+mj-lt"/>
              </a:rPr>
              <a:t>HNWI</a:t>
            </a:r>
          </a:p>
        </p:txBody>
      </p:sp>
      <p:sp>
        <p:nvSpPr>
          <p:cNvPr id="252" name="TextBox 251">
            <a:extLst>
              <a:ext uri="{FF2B5EF4-FFF2-40B4-BE49-F238E27FC236}">
                <a16:creationId xmlns:a16="http://schemas.microsoft.com/office/drawing/2014/main" id="{292B4008-DBA5-44F9-A4E4-488A297C3AA2}"/>
              </a:ext>
            </a:extLst>
          </p:cNvPr>
          <p:cNvSpPr txBox="1"/>
          <p:nvPr/>
        </p:nvSpPr>
        <p:spPr>
          <a:xfrm>
            <a:off x="78478" y="5648043"/>
            <a:ext cx="675208" cy="307777"/>
          </a:xfrm>
          <a:prstGeom prst="rect">
            <a:avLst/>
          </a:prstGeom>
          <a:noFill/>
        </p:spPr>
        <p:txBody>
          <a:bodyPr wrap="square" rtlCol="0">
            <a:spAutoFit/>
          </a:bodyPr>
          <a:lstStyle/>
          <a:p>
            <a:pPr algn="ctr"/>
            <a:r>
              <a:rPr lang="en-US" sz="700" b="1">
                <a:solidFill>
                  <a:schemeClr val="bg1"/>
                </a:solidFill>
                <a:latin typeface="+mj-lt"/>
              </a:rPr>
              <a:t>Core affluent</a:t>
            </a:r>
          </a:p>
        </p:txBody>
      </p:sp>
      <p:sp>
        <p:nvSpPr>
          <p:cNvPr id="253" name="TextBox 252">
            <a:extLst>
              <a:ext uri="{FF2B5EF4-FFF2-40B4-BE49-F238E27FC236}">
                <a16:creationId xmlns:a16="http://schemas.microsoft.com/office/drawing/2014/main" id="{84D8B572-5533-471D-819B-C2B96DAF40FC}"/>
              </a:ext>
            </a:extLst>
          </p:cNvPr>
          <p:cNvSpPr txBox="1"/>
          <p:nvPr/>
        </p:nvSpPr>
        <p:spPr>
          <a:xfrm>
            <a:off x="49166" y="5961822"/>
            <a:ext cx="733833" cy="307777"/>
          </a:xfrm>
          <a:prstGeom prst="rect">
            <a:avLst/>
          </a:prstGeom>
          <a:noFill/>
        </p:spPr>
        <p:txBody>
          <a:bodyPr wrap="square" rtlCol="0">
            <a:spAutoFit/>
          </a:bodyPr>
          <a:lstStyle/>
          <a:p>
            <a:pPr algn="ctr"/>
            <a:r>
              <a:rPr lang="en-US" sz="700" b="1">
                <a:solidFill>
                  <a:schemeClr val="bg1"/>
                </a:solidFill>
                <a:latin typeface="+mj-lt"/>
              </a:rPr>
              <a:t>Mass Market</a:t>
            </a:r>
          </a:p>
        </p:txBody>
      </p:sp>
      <p:grpSp>
        <p:nvGrpSpPr>
          <p:cNvPr id="21" name="Group 20">
            <a:extLst>
              <a:ext uri="{FF2B5EF4-FFF2-40B4-BE49-F238E27FC236}">
                <a16:creationId xmlns:a16="http://schemas.microsoft.com/office/drawing/2014/main" id="{BBF7C1F4-0EC5-4E8B-A6D5-66A34969D86D}"/>
              </a:ext>
            </a:extLst>
          </p:cNvPr>
          <p:cNvGrpSpPr/>
          <p:nvPr/>
        </p:nvGrpSpPr>
        <p:grpSpPr>
          <a:xfrm>
            <a:off x="1109628" y="5471994"/>
            <a:ext cx="1477360" cy="699774"/>
            <a:chOff x="3388311" y="5471994"/>
            <a:chExt cx="1477360" cy="699774"/>
          </a:xfrm>
        </p:grpSpPr>
        <p:sp>
          <p:nvSpPr>
            <p:cNvPr id="262" name="TextBox 261">
              <a:extLst>
                <a:ext uri="{FF2B5EF4-FFF2-40B4-BE49-F238E27FC236}">
                  <a16:creationId xmlns:a16="http://schemas.microsoft.com/office/drawing/2014/main" id="{345488A6-4A46-41D9-9000-398168B21A96}"/>
                </a:ext>
              </a:extLst>
            </p:cNvPr>
            <p:cNvSpPr txBox="1"/>
            <p:nvPr/>
          </p:nvSpPr>
          <p:spPr>
            <a:xfrm rot="16200000">
              <a:off x="3302970" y="5709963"/>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263" name="TextBox 262">
              <a:extLst>
                <a:ext uri="{FF2B5EF4-FFF2-40B4-BE49-F238E27FC236}">
                  <a16:creationId xmlns:a16="http://schemas.microsoft.com/office/drawing/2014/main" id="{A7387A00-CBBA-4CDB-A042-C1349138FD8B}"/>
                </a:ext>
              </a:extLst>
            </p:cNvPr>
            <p:cNvSpPr txBox="1"/>
            <p:nvPr/>
          </p:nvSpPr>
          <p:spPr>
            <a:xfrm rot="5400000">
              <a:off x="4529701" y="5709963"/>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274" name="Connecteur droit 46">
              <a:extLst>
                <a:ext uri="{FF2B5EF4-FFF2-40B4-BE49-F238E27FC236}">
                  <a16:creationId xmlns:a16="http://schemas.microsoft.com/office/drawing/2014/main" id="{992BB20E-4442-4373-95D6-97056AA8F017}"/>
                </a:ext>
              </a:extLst>
            </p:cNvPr>
            <p:cNvCxnSpPr>
              <a:cxnSpLocks/>
            </p:cNvCxnSpPr>
            <p:nvPr/>
          </p:nvCxnSpPr>
          <p:spPr bwMode="auto">
            <a:xfrm>
              <a:off x="3694287" y="5524462"/>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75" name="Straight Connector 274">
              <a:extLst>
                <a:ext uri="{FF2B5EF4-FFF2-40B4-BE49-F238E27FC236}">
                  <a16:creationId xmlns:a16="http://schemas.microsoft.com/office/drawing/2014/main" id="{EF881AB5-32D1-4848-B7DD-10A38C263083}"/>
                </a:ext>
              </a:extLst>
            </p:cNvPr>
            <p:cNvCxnSpPr>
              <a:cxnSpLocks/>
            </p:cNvCxnSpPr>
            <p:nvPr/>
          </p:nvCxnSpPr>
          <p:spPr bwMode="auto">
            <a:xfrm>
              <a:off x="3903623" y="5471994"/>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659B3F61-DF06-4F31-AF25-9F5EF9E353E0}"/>
                </a:ext>
              </a:extLst>
            </p:cNvPr>
            <p:cNvCxnSpPr>
              <a:cxnSpLocks/>
            </p:cNvCxnSpPr>
            <p:nvPr/>
          </p:nvCxnSpPr>
          <p:spPr bwMode="auto">
            <a:xfrm>
              <a:off x="3968055" y="5471994"/>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271" name="Connecteur droit 46">
              <a:extLst>
                <a:ext uri="{FF2B5EF4-FFF2-40B4-BE49-F238E27FC236}">
                  <a16:creationId xmlns:a16="http://schemas.microsoft.com/office/drawing/2014/main" id="{D3FF56E5-CA8E-42BF-91A5-2F493C85C123}"/>
                </a:ext>
              </a:extLst>
            </p:cNvPr>
            <p:cNvCxnSpPr>
              <a:cxnSpLocks/>
            </p:cNvCxnSpPr>
            <p:nvPr/>
          </p:nvCxnSpPr>
          <p:spPr bwMode="auto">
            <a:xfrm>
              <a:off x="3694287" y="5817684"/>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72" name="Straight Connector 271">
              <a:extLst>
                <a:ext uri="{FF2B5EF4-FFF2-40B4-BE49-F238E27FC236}">
                  <a16:creationId xmlns:a16="http://schemas.microsoft.com/office/drawing/2014/main" id="{1045890A-DE2F-44AB-A936-2E0907C6EDD4}"/>
                </a:ext>
              </a:extLst>
            </p:cNvPr>
            <p:cNvCxnSpPr>
              <a:cxnSpLocks/>
            </p:cNvCxnSpPr>
            <p:nvPr/>
          </p:nvCxnSpPr>
          <p:spPr bwMode="auto">
            <a:xfrm>
              <a:off x="4171432" y="5755767"/>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4DBAADDC-24A2-41C8-BD4C-FB87FCC4F5DD}"/>
                </a:ext>
              </a:extLst>
            </p:cNvPr>
            <p:cNvCxnSpPr>
              <a:cxnSpLocks/>
            </p:cNvCxnSpPr>
            <p:nvPr/>
          </p:nvCxnSpPr>
          <p:spPr bwMode="auto">
            <a:xfrm>
              <a:off x="4099464" y="5755767"/>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268" name="Connecteur droit 46">
              <a:extLst>
                <a:ext uri="{FF2B5EF4-FFF2-40B4-BE49-F238E27FC236}">
                  <a16:creationId xmlns:a16="http://schemas.microsoft.com/office/drawing/2014/main" id="{16F0C437-41BE-4F13-8330-BA6E009D7B29}"/>
                </a:ext>
              </a:extLst>
            </p:cNvPr>
            <p:cNvCxnSpPr>
              <a:cxnSpLocks/>
            </p:cNvCxnSpPr>
            <p:nvPr/>
          </p:nvCxnSpPr>
          <p:spPr bwMode="auto">
            <a:xfrm>
              <a:off x="3694287" y="6107381"/>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269" name="Straight Connector 268">
              <a:extLst>
                <a:ext uri="{FF2B5EF4-FFF2-40B4-BE49-F238E27FC236}">
                  <a16:creationId xmlns:a16="http://schemas.microsoft.com/office/drawing/2014/main" id="{1B886308-D649-436D-8A84-761B8C5AA4FB}"/>
                </a:ext>
              </a:extLst>
            </p:cNvPr>
            <p:cNvCxnSpPr>
              <a:cxnSpLocks/>
            </p:cNvCxnSpPr>
            <p:nvPr/>
          </p:nvCxnSpPr>
          <p:spPr bwMode="auto">
            <a:xfrm>
              <a:off x="4199730" y="6039540"/>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4B18F3E6-F830-4FA2-A54B-3636D60764AE}"/>
                </a:ext>
              </a:extLst>
            </p:cNvPr>
            <p:cNvCxnSpPr>
              <a:cxnSpLocks/>
            </p:cNvCxnSpPr>
            <p:nvPr/>
          </p:nvCxnSpPr>
          <p:spPr bwMode="auto">
            <a:xfrm>
              <a:off x="4308737" y="6039540"/>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grpSp>
      <p:sp>
        <p:nvSpPr>
          <p:cNvPr id="295" name="TextBox 294">
            <a:extLst>
              <a:ext uri="{FF2B5EF4-FFF2-40B4-BE49-F238E27FC236}">
                <a16:creationId xmlns:a16="http://schemas.microsoft.com/office/drawing/2014/main" id="{C6081ECF-821F-468C-A434-8BC74B6F798C}"/>
              </a:ext>
            </a:extLst>
          </p:cNvPr>
          <p:cNvSpPr txBox="1"/>
          <p:nvPr/>
        </p:nvSpPr>
        <p:spPr>
          <a:xfrm rot="16200000">
            <a:off x="5581653" y="5709963"/>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296" name="TextBox 295">
            <a:extLst>
              <a:ext uri="{FF2B5EF4-FFF2-40B4-BE49-F238E27FC236}">
                <a16:creationId xmlns:a16="http://schemas.microsoft.com/office/drawing/2014/main" id="{4E05D71C-C350-44AC-9A29-7844AE4A377C}"/>
              </a:ext>
            </a:extLst>
          </p:cNvPr>
          <p:cNvSpPr txBox="1"/>
          <p:nvPr/>
        </p:nvSpPr>
        <p:spPr>
          <a:xfrm rot="5400000">
            <a:off x="6808384" y="5709963"/>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307" name="Connecteur droit 46">
            <a:extLst>
              <a:ext uri="{FF2B5EF4-FFF2-40B4-BE49-F238E27FC236}">
                <a16:creationId xmlns:a16="http://schemas.microsoft.com/office/drawing/2014/main" id="{493E277A-5EB2-47B6-B7EC-3A0757C6429D}"/>
              </a:ext>
            </a:extLst>
          </p:cNvPr>
          <p:cNvCxnSpPr>
            <a:cxnSpLocks/>
          </p:cNvCxnSpPr>
          <p:nvPr/>
        </p:nvCxnSpPr>
        <p:spPr bwMode="auto">
          <a:xfrm>
            <a:off x="5972970" y="5524462"/>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08" name="Straight Connector 307">
            <a:extLst>
              <a:ext uri="{FF2B5EF4-FFF2-40B4-BE49-F238E27FC236}">
                <a16:creationId xmlns:a16="http://schemas.microsoft.com/office/drawing/2014/main" id="{6B0055AA-5E18-4692-B7F9-AE65146C3020}"/>
              </a:ext>
            </a:extLst>
          </p:cNvPr>
          <p:cNvCxnSpPr>
            <a:cxnSpLocks/>
          </p:cNvCxnSpPr>
          <p:nvPr/>
        </p:nvCxnSpPr>
        <p:spPr bwMode="auto">
          <a:xfrm>
            <a:off x="6706181" y="5471994"/>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96AFEA6F-38EA-462F-92AD-2A8D1E2BA80A}"/>
              </a:ext>
            </a:extLst>
          </p:cNvPr>
          <p:cNvCxnSpPr>
            <a:cxnSpLocks/>
          </p:cNvCxnSpPr>
          <p:nvPr/>
        </p:nvCxnSpPr>
        <p:spPr bwMode="auto">
          <a:xfrm>
            <a:off x="6608688" y="5471994"/>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04" name="Connecteur droit 46">
            <a:extLst>
              <a:ext uri="{FF2B5EF4-FFF2-40B4-BE49-F238E27FC236}">
                <a16:creationId xmlns:a16="http://schemas.microsoft.com/office/drawing/2014/main" id="{136B2266-83FC-4023-A3B5-3CB4EEF94ADF}"/>
              </a:ext>
            </a:extLst>
          </p:cNvPr>
          <p:cNvCxnSpPr>
            <a:cxnSpLocks/>
          </p:cNvCxnSpPr>
          <p:nvPr/>
        </p:nvCxnSpPr>
        <p:spPr bwMode="auto">
          <a:xfrm>
            <a:off x="5972970" y="5817684"/>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05" name="Straight Connector 304">
            <a:extLst>
              <a:ext uri="{FF2B5EF4-FFF2-40B4-BE49-F238E27FC236}">
                <a16:creationId xmlns:a16="http://schemas.microsoft.com/office/drawing/2014/main" id="{B187544A-69D6-4D95-BF9D-048DE18486C9}"/>
              </a:ext>
            </a:extLst>
          </p:cNvPr>
          <p:cNvCxnSpPr>
            <a:cxnSpLocks/>
          </p:cNvCxnSpPr>
          <p:nvPr/>
        </p:nvCxnSpPr>
        <p:spPr bwMode="auto">
          <a:xfrm>
            <a:off x="6655892" y="5755767"/>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306" name="Straight Connector 305">
            <a:extLst>
              <a:ext uri="{FF2B5EF4-FFF2-40B4-BE49-F238E27FC236}">
                <a16:creationId xmlns:a16="http://schemas.microsoft.com/office/drawing/2014/main" id="{481A2A13-1EDA-41BF-81DC-A05D613FD5E0}"/>
              </a:ext>
            </a:extLst>
          </p:cNvPr>
          <p:cNvCxnSpPr>
            <a:cxnSpLocks/>
          </p:cNvCxnSpPr>
          <p:nvPr/>
        </p:nvCxnSpPr>
        <p:spPr bwMode="auto">
          <a:xfrm>
            <a:off x="6575726" y="5755767"/>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01" name="Connecteur droit 46">
            <a:extLst>
              <a:ext uri="{FF2B5EF4-FFF2-40B4-BE49-F238E27FC236}">
                <a16:creationId xmlns:a16="http://schemas.microsoft.com/office/drawing/2014/main" id="{BC0161CF-ECE0-4711-852D-282AFD2645A2}"/>
              </a:ext>
            </a:extLst>
          </p:cNvPr>
          <p:cNvCxnSpPr>
            <a:cxnSpLocks/>
          </p:cNvCxnSpPr>
          <p:nvPr/>
        </p:nvCxnSpPr>
        <p:spPr bwMode="auto">
          <a:xfrm>
            <a:off x="5972970" y="6107381"/>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02" name="Straight Connector 301">
            <a:extLst>
              <a:ext uri="{FF2B5EF4-FFF2-40B4-BE49-F238E27FC236}">
                <a16:creationId xmlns:a16="http://schemas.microsoft.com/office/drawing/2014/main" id="{9101561F-7290-4C96-9CF7-DE99487F6DBE}"/>
              </a:ext>
            </a:extLst>
          </p:cNvPr>
          <p:cNvCxnSpPr>
            <a:cxnSpLocks/>
          </p:cNvCxnSpPr>
          <p:nvPr/>
        </p:nvCxnSpPr>
        <p:spPr bwMode="auto">
          <a:xfrm>
            <a:off x="6561692" y="6039540"/>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850CA7CA-A0F5-4A0B-82D1-B8367978DE4B}"/>
              </a:ext>
            </a:extLst>
          </p:cNvPr>
          <p:cNvCxnSpPr>
            <a:cxnSpLocks/>
          </p:cNvCxnSpPr>
          <p:nvPr/>
        </p:nvCxnSpPr>
        <p:spPr bwMode="auto">
          <a:xfrm>
            <a:off x="6371176" y="6039540"/>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311" name="TextBox 310">
            <a:extLst>
              <a:ext uri="{FF2B5EF4-FFF2-40B4-BE49-F238E27FC236}">
                <a16:creationId xmlns:a16="http://schemas.microsoft.com/office/drawing/2014/main" id="{98565D80-5837-4911-9E2A-C56FEA931CE8}"/>
              </a:ext>
            </a:extLst>
          </p:cNvPr>
          <p:cNvSpPr txBox="1"/>
          <p:nvPr/>
        </p:nvSpPr>
        <p:spPr>
          <a:xfrm rot="16200000">
            <a:off x="7860337" y="5709963"/>
            <a:ext cx="394519" cy="223837"/>
          </a:xfrm>
          <a:prstGeom prst="rect">
            <a:avLst/>
          </a:prstGeom>
          <a:noFill/>
        </p:spPr>
        <p:txBody>
          <a:bodyPr wrap="square" rtlCol="0">
            <a:noAutofit/>
          </a:bodyPr>
          <a:lstStyle/>
          <a:p>
            <a:pPr algn="ctr"/>
            <a:r>
              <a:rPr lang="en-US" sz="800">
                <a:solidFill>
                  <a:schemeClr val="bg1">
                    <a:lumMod val="50000"/>
                  </a:schemeClr>
                </a:solidFill>
              </a:rPr>
              <a:t>low</a:t>
            </a:r>
          </a:p>
        </p:txBody>
      </p:sp>
      <p:sp>
        <p:nvSpPr>
          <p:cNvPr id="312" name="TextBox 311">
            <a:extLst>
              <a:ext uri="{FF2B5EF4-FFF2-40B4-BE49-F238E27FC236}">
                <a16:creationId xmlns:a16="http://schemas.microsoft.com/office/drawing/2014/main" id="{17EE4D9A-DF69-428F-842A-6300E5DFB9D9}"/>
              </a:ext>
            </a:extLst>
          </p:cNvPr>
          <p:cNvSpPr txBox="1"/>
          <p:nvPr/>
        </p:nvSpPr>
        <p:spPr>
          <a:xfrm rot="5400000">
            <a:off x="9087068" y="5709963"/>
            <a:ext cx="448103" cy="223837"/>
          </a:xfrm>
          <a:prstGeom prst="rect">
            <a:avLst/>
          </a:prstGeom>
          <a:noFill/>
        </p:spPr>
        <p:txBody>
          <a:bodyPr wrap="square" rtlCol="0">
            <a:noAutofit/>
          </a:bodyPr>
          <a:lstStyle/>
          <a:p>
            <a:pPr algn="ctr"/>
            <a:r>
              <a:rPr lang="en-US" sz="800">
                <a:solidFill>
                  <a:schemeClr val="bg1">
                    <a:lumMod val="50000"/>
                  </a:schemeClr>
                </a:solidFill>
              </a:rPr>
              <a:t>high</a:t>
            </a:r>
          </a:p>
        </p:txBody>
      </p:sp>
      <p:cxnSp>
        <p:nvCxnSpPr>
          <p:cNvPr id="323" name="Connecteur droit 46">
            <a:extLst>
              <a:ext uri="{FF2B5EF4-FFF2-40B4-BE49-F238E27FC236}">
                <a16:creationId xmlns:a16="http://schemas.microsoft.com/office/drawing/2014/main" id="{F3F14569-C672-4FE0-9FEA-14FF84D4DE86}"/>
              </a:ext>
            </a:extLst>
          </p:cNvPr>
          <p:cNvCxnSpPr>
            <a:cxnSpLocks/>
          </p:cNvCxnSpPr>
          <p:nvPr/>
        </p:nvCxnSpPr>
        <p:spPr bwMode="auto">
          <a:xfrm>
            <a:off x="8251654" y="5524462"/>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24" name="Straight Connector 323">
            <a:extLst>
              <a:ext uri="{FF2B5EF4-FFF2-40B4-BE49-F238E27FC236}">
                <a16:creationId xmlns:a16="http://schemas.microsoft.com/office/drawing/2014/main" id="{35E84019-E3B7-4445-BB80-67DED596ACEF}"/>
              </a:ext>
            </a:extLst>
          </p:cNvPr>
          <p:cNvCxnSpPr>
            <a:cxnSpLocks/>
          </p:cNvCxnSpPr>
          <p:nvPr/>
        </p:nvCxnSpPr>
        <p:spPr bwMode="auto">
          <a:xfrm>
            <a:off x="8435501" y="5471994"/>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6BCE4F6-0B56-469E-9492-276ED2651E7D}"/>
              </a:ext>
            </a:extLst>
          </p:cNvPr>
          <p:cNvCxnSpPr>
            <a:cxnSpLocks/>
          </p:cNvCxnSpPr>
          <p:nvPr/>
        </p:nvCxnSpPr>
        <p:spPr bwMode="auto">
          <a:xfrm>
            <a:off x="8960347" y="5471994"/>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20" name="Connecteur droit 46">
            <a:extLst>
              <a:ext uri="{FF2B5EF4-FFF2-40B4-BE49-F238E27FC236}">
                <a16:creationId xmlns:a16="http://schemas.microsoft.com/office/drawing/2014/main" id="{3E911D38-5B2F-46B2-8873-EF7B6D4E278E}"/>
              </a:ext>
            </a:extLst>
          </p:cNvPr>
          <p:cNvCxnSpPr>
            <a:cxnSpLocks/>
          </p:cNvCxnSpPr>
          <p:nvPr/>
        </p:nvCxnSpPr>
        <p:spPr bwMode="auto">
          <a:xfrm>
            <a:off x="8251654" y="5817684"/>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21" name="Straight Connector 320">
            <a:extLst>
              <a:ext uri="{FF2B5EF4-FFF2-40B4-BE49-F238E27FC236}">
                <a16:creationId xmlns:a16="http://schemas.microsoft.com/office/drawing/2014/main" id="{AC90424C-FF88-456B-A49F-2627FEB63F0C}"/>
              </a:ext>
            </a:extLst>
          </p:cNvPr>
          <p:cNvCxnSpPr>
            <a:cxnSpLocks/>
          </p:cNvCxnSpPr>
          <p:nvPr/>
        </p:nvCxnSpPr>
        <p:spPr bwMode="auto">
          <a:xfrm>
            <a:off x="8435501" y="5755767"/>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9D7C2103-3157-40C1-AF06-BC0435374F5B}"/>
              </a:ext>
            </a:extLst>
          </p:cNvPr>
          <p:cNvCxnSpPr>
            <a:cxnSpLocks/>
          </p:cNvCxnSpPr>
          <p:nvPr/>
        </p:nvCxnSpPr>
        <p:spPr bwMode="auto">
          <a:xfrm>
            <a:off x="8961631" y="5755767"/>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17" name="Connecteur droit 46">
            <a:extLst>
              <a:ext uri="{FF2B5EF4-FFF2-40B4-BE49-F238E27FC236}">
                <a16:creationId xmlns:a16="http://schemas.microsoft.com/office/drawing/2014/main" id="{2377B7EE-507F-40F7-A8E6-37267F36D416}"/>
              </a:ext>
            </a:extLst>
          </p:cNvPr>
          <p:cNvCxnSpPr>
            <a:cxnSpLocks/>
          </p:cNvCxnSpPr>
          <p:nvPr/>
        </p:nvCxnSpPr>
        <p:spPr bwMode="auto">
          <a:xfrm>
            <a:off x="8251654" y="6107381"/>
            <a:ext cx="882814" cy="0"/>
          </a:xfrm>
          <a:prstGeom prst="line">
            <a:avLst/>
          </a:prstGeom>
          <a:solidFill>
            <a:schemeClr val="accent1"/>
          </a:solidFill>
          <a:ln w="12700" cap="flat" cmpd="sng" algn="ctr">
            <a:solidFill>
              <a:schemeClr val="bg1">
                <a:lumMod val="65000"/>
              </a:schemeClr>
            </a:solidFill>
            <a:prstDash val="solid"/>
            <a:round/>
            <a:headEnd type="oval" w="med" len="med"/>
            <a:tailEnd type="oval" w="med" len="med"/>
          </a:ln>
          <a:effectLst/>
        </p:spPr>
      </p:cxnSp>
      <p:cxnSp>
        <p:nvCxnSpPr>
          <p:cNvPr id="318" name="Straight Connector 317">
            <a:extLst>
              <a:ext uri="{FF2B5EF4-FFF2-40B4-BE49-F238E27FC236}">
                <a16:creationId xmlns:a16="http://schemas.microsoft.com/office/drawing/2014/main" id="{09E70E86-D2A5-466C-B904-2E5A4DEDCE6F}"/>
              </a:ext>
            </a:extLst>
          </p:cNvPr>
          <p:cNvCxnSpPr>
            <a:cxnSpLocks/>
          </p:cNvCxnSpPr>
          <p:nvPr/>
        </p:nvCxnSpPr>
        <p:spPr bwMode="auto">
          <a:xfrm>
            <a:off x="8960347" y="6039540"/>
            <a:ext cx="0" cy="132228"/>
          </a:xfrm>
          <a:prstGeom prst="line">
            <a:avLst/>
          </a:prstGeom>
          <a:solidFill>
            <a:schemeClr val="accent1"/>
          </a:solidFill>
          <a:ln w="38100" cap="flat" cmpd="sng" algn="ctr">
            <a:solidFill>
              <a:srgbClr val="E46C0A"/>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08D837D8-9869-40EC-9B43-23E12675DB41}"/>
              </a:ext>
            </a:extLst>
          </p:cNvPr>
          <p:cNvCxnSpPr>
            <a:cxnSpLocks/>
          </p:cNvCxnSpPr>
          <p:nvPr/>
        </p:nvCxnSpPr>
        <p:spPr bwMode="auto">
          <a:xfrm>
            <a:off x="8435501" y="6039540"/>
            <a:ext cx="0" cy="132228"/>
          </a:xfrm>
          <a:prstGeom prst="line">
            <a:avLst/>
          </a:prstGeom>
          <a:solidFill>
            <a:schemeClr val="accent1"/>
          </a:solidFill>
          <a:ln w="38100" cap="flat" cmpd="sng" algn="ctr">
            <a:solidFill>
              <a:srgbClr val="009DB0"/>
            </a:solidFill>
            <a:prstDash val="solid"/>
            <a:round/>
            <a:headEnd type="none" w="med" len="med"/>
            <a:tailEnd type="none" w="med" len="med"/>
          </a:ln>
          <a:effectLst/>
        </p:spPr>
      </p:cxnSp>
      <p:sp>
        <p:nvSpPr>
          <p:cNvPr id="10" name="Arrow: Chevron 9">
            <a:extLst>
              <a:ext uri="{FF2B5EF4-FFF2-40B4-BE49-F238E27FC236}">
                <a16:creationId xmlns:a16="http://schemas.microsoft.com/office/drawing/2014/main" id="{439A4629-75E9-4636-90AE-96D61B807CE4}"/>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sp>
        <p:nvSpPr>
          <p:cNvPr id="22" name="Rectangle 21">
            <a:extLst>
              <a:ext uri="{FF2B5EF4-FFF2-40B4-BE49-F238E27FC236}">
                <a16:creationId xmlns:a16="http://schemas.microsoft.com/office/drawing/2014/main" id="{074D65E2-ABAE-4C7A-BF26-B3D9F98C37C8}"/>
              </a:ext>
            </a:extLst>
          </p:cNvPr>
          <p:cNvSpPr/>
          <p:nvPr/>
        </p:nvSpPr>
        <p:spPr bwMode="auto">
          <a:xfrm>
            <a:off x="5419449" y="1589725"/>
            <a:ext cx="2070000" cy="7848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Portfolio management</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Portfolio performance monitoring</a:t>
            </a:r>
          </a:p>
          <a:p>
            <a:pPr marL="171450" indent="-171450">
              <a:buFontTx/>
              <a:buChar char="-"/>
            </a:pPr>
            <a:r>
              <a:rPr lang="en-US" sz="900">
                <a:latin typeface="+mj-lt"/>
              </a:rPr>
              <a:t>Risk management</a:t>
            </a:r>
          </a:p>
          <a:p>
            <a:pPr marL="171450" indent="-171450">
              <a:buFontTx/>
              <a:buChar char="-"/>
            </a:pPr>
            <a:r>
              <a:rPr lang="en-US" sz="900">
                <a:latin typeface="+mj-lt"/>
              </a:rPr>
              <a:t>Regulatory follow-up</a:t>
            </a:r>
          </a:p>
        </p:txBody>
      </p:sp>
      <p:sp>
        <p:nvSpPr>
          <p:cNvPr id="23" name="Rectangle 22">
            <a:extLst>
              <a:ext uri="{FF2B5EF4-FFF2-40B4-BE49-F238E27FC236}">
                <a16:creationId xmlns:a16="http://schemas.microsoft.com/office/drawing/2014/main" id="{C5DB01D4-A312-4590-88BC-C2808C2C2028}"/>
              </a:ext>
            </a:extLst>
          </p:cNvPr>
          <p:cNvSpPr/>
          <p:nvPr/>
        </p:nvSpPr>
        <p:spPr bwMode="auto">
          <a:xfrm>
            <a:off x="5419449" y="2474129"/>
            <a:ext cx="2070000" cy="10618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Reporting and arbitrage</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Aggregation of the whole client’s patrimony</a:t>
            </a:r>
          </a:p>
          <a:p>
            <a:pPr marL="171450" indent="-171450">
              <a:buFontTx/>
              <a:buChar char="-"/>
            </a:pPr>
            <a:r>
              <a:rPr lang="en-US" sz="900">
                <a:latin typeface="+mj-lt"/>
              </a:rPr>
              <a:t>Creation of portfolio reporting for the client</a:t>
            </a:r>
          </a:p>
          <a:p>
            <a:pPr marL="171450" indent="-171450">
              <a:buFontTx/>
              <a:buChar char="-"/>
            </a:pPr>
            <a:r>
              <a:rPr lang="en-US" sz="900">
                <a:latin typeface="+mj-lt"/>
              </a:rPr>
              <a:t>Providing of arbitration options  </a:t>
            </a:r>
          </a:p>
        </p:txBody>
      </p:sp>
      <p:sp>
        <p:nvSpPr>
          <p:cNvPr id="130" name="Rectangle 129">
            <a:extLst>
              <a:ext uri="{FF2B5EF4-FFF2-40B4-BE49-F238E27FC236}">
                <a16:creationId xmlns:a16="http://schemas.microsoft.com/office/drawing/2014/main" id="{313F004B-3B6F-47F1-992E-D6FCEF1A9ACD}"/>
              </a:ext>
            </a:extLst>
          </p:cNvPr>
          <p:cNvSpPr/>
          <p:nvPr/>
        </p:nvSpPr>
        <p:spPr bwMode="auto">
          <a:xfrm>
            <a:off x="5419449" y="3626285"/>
            <a:ext cx="2070000" cy="64633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Customer service</a:t>
            </a:r>
            <a:endParaRPr kumimoji="0" lang="en-US" sz="900" b="1" i="0" u="none" strike="noStrike" cap="none" normalizeH="0" baseline="0">
              <a:ln>
                <a:noFill/>
              </a:ln>
              <a:solidFill>
                <a:schemeClr val="tx1"/>
              </a:solidFill>
              <a:effectLst/>
              <a:latin typeface="+mj-lt"/>
            </a:endParaRPr>
          </a:p>
          <a:p>
            <a:pPr marL="171450" indent="-171450">
              <a:buFontTx/>
              <a:buChar char="-"/>
            </a:pPr>
            <a:r>
              <a:rPr lang="en-US" sz="900">
                <a:latin typeface="+mj-lt"/>
              </a:rPr>
              <a:t>Answering clients’ questions</a:t>
            </a:r>
          </a:p>
          <a:p>
            <a:pPr marL="171450" indent="-171450">
              <a:buFontTx/>
              <a:buChar char="-"/>
            </a:pPr>
            <a:r>
              <a:rPr lang="en-US" sz="900">
                <a:latin typeface="+mj-lt"/>
              </a:rPr>
              <a:t>Providing of historical documents</a:t>
            </a:r>
          </a:p>
        </p:txBody>
      </p:sp>
      <p:sp>
        <p:nvSpPr>
          <p:cNvPr id="37" name="Ellipse 222">
            <a:extLst>
              <a:ext uri="{FF2B5EF4-FFF2-40B4-BE49-F238E27FC236}">
                <a16:creationId xmlns:a16="http://schemas.microsoft.com/office/drawing/2014/main" id="{8D217A30-FD01-468F-B6EF-F2E22E13799E}"/>
              </a:ext>
            </a:extLst>
          </p:cNvPr>
          <p:cNvSpPr/>
          <p:nvPr/>
        </p:nvSpPr>
        <p:spPr bwMode="auto">
          <a:xfrm>
            <a:off x="5314765" y="1497703"/>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1</a:t>
            </a:r>
            <a:endParaRPr kumimoji="0" lang="en-US" sz="1050" b="1" i="0" u="none" strike="noStrike" cap="none" normalizeH="0" baseline="0">
              <a:ln>
                <a:noFill/>
              </a:ln>
              <a:solidFill>
                <a:schemeClr val="bg1"/>
              </a:solidFill>
              <a:effectLst/>
            </a:endParaRPr>
          </a:p>
        </p:txBody>
      </p:sp>
      <p:sp>
        <p:nvSpPr>
          <p:cNvPr id="42" name="Ellipse 222">
            <a:extLst>
              <a:ext uri="{FF2B5EF4-FFF2-40B4-BE49-F238E27FC236}">
                <a16:creationId xmlns:a16="http://schemas.microsoft.com/office/drawing/2014/main" id="{9571C055-6CBC-46E4-AFBB-176B4E6EA0B8}"/>
              </a:ext>
            </a:extLst>
          </p:cNvPr>
          <p:cNvSpPr/>
          <p:nvPr/>
        </p:nvSpPr>
        <p:spPr bwMode="auto">
          <a:xfrm>
            <a:off x="5314765" y="2379021"/>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2</a:t>
            </a:r>
            <a:endParaRPr kumimoji="0" lang="en-US" sz="1050" b="1" i="0" u="none" strike="noStrike" cap="none" normalizeH="0" baseline="0">
              <a:ln>
                <a:noFill/>
              </a:ln>
              <a:solidFill>
                <a:schemeClr val="bg1"/>
              </a:solidFill>
              <a:effectLst/>
            </a:endParaRPr>
          </a:p>
        </p:txBody>
      </p:sp>
      <p:sp>
        <p:nvSpPr>
          <p:cNvPr id="134" name="Ellipse 222">
            <a:extLst>
              <a:ext uri="{FF2B5EF4-FFF2-40B4-BE49-F238E27FC236}">
                <a16:creationId xmlns:a16="http://schemas.microsoft.com/office/drawing/2014/main" id="{F991EB90-4913-4CA4-8391-A4AABB6E19C1}"/>
              </a:ext>
            </a:extLst>
          </p:cNvPr>
          <p:cNvSpPr/>
          <p:nvPr/>
        </p:nvSpPr>
        <p:spPr bwMode="auto">
          <a:xfrm>
            <a:off x="5314765" y="3531177"/>
            <a:ext cx="216000" cy="216000"/>
          </a:xfrm>
          <a:prstGeom prst="ellipse">
            <a:avLst/>
          </a:prstGeom>
          <a:solidFill>
            <a:srgbClr val="009DB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rPr>
              <a:t>3</a:t>
            </a:r>
            <a:endParaRPr kumimoji="0" lang="en-US" sz="1050" b="1" i="0" u="none" strike="noStrike" cap="none" normalizeH="0" baseline="0">
              <a:ln>
                <a:noFill/>
              </a:ln>
              <a:solidFill>
                <a:schemeClr val="bg1"/>
              </a:solidFill>
              <a:effectLst/>
            </a:endParaRPr>
          </a:p>
        </p:txBody>
      </p:sp>
      <p:cxnSp>
        <p:nvCxnSpPr>
          <p:cNvPr id="5" name="Connecteur droit avec flèche 4">
            <a:extLst>
              <a:ext uri="{FF2B5EF4-FFF2-40B4-BE49-F238E27FC236}">
                <a16:creationId xmlns:a16="http://schemas.microsoft.com/office/drawing/2014/main" id="{CD96BD24-920F-4562-BB80-099170726A8D}"/>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141" name="Connecteur droit avec flèche 4">
            <a:extLst>
              <a:ext uri="{FF2B5EF4-FFF2-40B4-BE49-F238E27FC236}">
                <a16:creationId xmlns:a16="http://schemas.microsoft.com/office/drawing/2014/main" id="{D6B4AF52-E737-4E7A-AA1A-02E5CBB7A76F}"/>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cxnSp>
        <p:nvCxnSpPr>
          <p:cNvPr id="147" name="Connecteur droit avec flèche 4">
            <a:extLst>
              <a:ext uri="{FF2B5EF4-FFF2-40B4-BE49-F238E27FC236}">
                <a16:creationId xmlns:a16="http://schemas.microsoft.com/office/drawing/2014/main" id="{2B7BEEEA-9C0D-4CEF-93A9-823E66868C10}"/>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61" name="TextBox 60">
            <a:extLst>
              <a:ext uri="{FF2B5EF4-FFF2-40B4-BE49-F238E27FC236}">
                <a16:creationId xmlns:a16="http://schemas.microsoft.com/office/drawing/2014/main" id="{6EC050EA-EEEE-4915-A875-4899C533DA0C}"/>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150" name="TextBox 149">
            <a:extLst>
              <a:ext uri="{FF2B5EF4-FFF2-40B4-BE49-F238E27FC236}">
                <a16:creationId xmlns:a16="http://schemas.microsoft.com/office/drawing/2014/main" id="{1FEE34A3-5BCB-4065-A049-C492C4D88F82}"/>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sp>
        <p:nvSpPr>
          <p:cNvPr id="151" name="TextBox 150">
            <a:extLst>
              <a:ext uri="{FF2B5EF4-FFF2-40B4-BE49-F238E27FC236}">
                <a16:creationId xmlns:a16="http://schemas.microsoft.com/office/drawing/2014/main" id="{09CAF830-4137-43BE-B49C-34B1EA56DD7A}"/>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12" name="Rectangle 11">
            <a:extLst>
              <a:ext uri="{FF2B5EF4-FFF2-40B4-BE49-F238E27FC236}">
                <a16:creationId xmlns:a16="http://schemas.microsoft.com/office/drawing/2014/main" id="{EEEF41D1-5C18-49D5-A8A8-3D13055CB9A5}"/>
              </a:ext>
            </a:extLst>
          </p:cNvPr>
          <p:cNvSpPr/>
          <p:nvPr/>
        </p:nvSpPr>
        <p:spPr bwMode="auto">
          <a:xfrm>
            <a:off x="3016375" y="1150175"/>
            <a:ext cx="2278651" cy="4157959"/>
          </a:xfrm>
          <a:prstGeom prst="rect">
            <a:avLst/>
          </a:prstGeom>
          <a:noFill/>
          <a:ln w="19050" cap="flat" cmpd="sng" algn="ctr">
            <a:solidFill>
              <a:srgbClr val="E46C0A"/>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7" name="Bulle narrative : rectangle 6">
            <a:extLst>
              <a:ext uri="{FF2B5EF4-FFF2-40B4-BE49-F238E27FC236}">
                <a16:creationId xmlns:a16="http://schemas.microsoft.com/office/drawing/2014/main" id="{0B5EF5AC-DCF7-4D07-9332-0AE4E9BF6672}"/>
              </a:ext>
            </a:extLst>
          </p:cNvPr>
          <p:cNvSpPr/>
          <p:nvPr/>
        </p:nvSpPr>
        <p:spPr bwMode="auto">
          <a:xfrm>
            <a:off x="5503196" y="4500711"/>
            <a:ext cx="2173967" cy="786152"/>
          </a:xfrm>
          <a:prstGeom prst="wedgeRectCallout">
            <a:avLst>
              <a:gd name="adj1" fmla="val -56194"/>
              <a:gd name="adj2" fmla="val -42348"/>
            </a:avLst>
          </a:prstGeom>
          <a:solidFill>
            <a:schemeClr val="bg1"/>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a:effectLst/>
                <a:latin typeface="+mj-lt"/>
                <a:ea typeface="DengXian" panose="020B0503020204020204" pitchFamily="2" charset="-122"/>
                <a:cs typeface="Calibri" panose="020F0502020204030204" pitchFamily="34" charset="0"/>
              </a:rPr>
              <a:t>« [Other tasks] take time and prevent from focusing on the core job which is advising »</a:t>
            </a:r>
          </a:p>
          <a:p>
            <a:pPr marL="0" marR="0" indent="0" algn="ctr" defTabSz="914400" rtl="0" eaLnBrk="1" fontAlgn="base" latinLnBrk="0" hangingPunct="1">
              <a:lnSpc>
                <a:spcPct val="100000"/>
              </a:lnSpc>
              <a:spcBef>
                <a:spcPct val="0"/>
              </a:spcBef>
              <a:spcAft>
                <a:spcPct val="0"/>
              </a:spcAft>
              <a:buClrTx/>
              <a:buSzTx/>
              <a:buFontTx/>
              <a:buNone/>
              <a:tabLst/>
            </a:pPr>
            <a:r>
              <a:rPr lang="en-US" sz="900">
                <a:effectLst/>
                <a:latin typeface="+mj-lt"/>
                <a:ea typeface="DengXian" panose="020B0503020204020204" pitchFamily="2" charset="-122"/>
                <a:cs typeface="Calibri" panose="020F0502020204030204" pitchFamily="34" charset="0"/>
              </a:rPr>
              <a:t>Expert call, Gresham &amp; </a:t>
            </a:r>
            <a:r>
              <a:rPr lang="en-US" sz="900" err="1">
                <a:latin typeface="+mj-lt"/>
                <a:ea typeface="DengXian" panose="020B0503020204020204" pitchFamily="2" charset="-122"/>
                <a:cs typeface="Calibri" panose="020F0502020204030204" pitchFamily="34" charset="0"/>
              </a:rPr>
              <a:t>Patrimoffice</a:t>
            </a:r>
            <a:endParaRPr kumimoji="0" lang="en-US" sz="900" b="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142257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5EDA-41B0-45D1-BA84-8D08D7DD20A9}"/>
              </a:ext>
            </a:extLst>
          </p:cNvPr>
          <p:cNvSpPr>
            <a:spLocks noGrp="1"/>
          </p:cNvSpPr>
          <p:nvPr>
            <p:ph type="ctrTitle"/>
          </p:nvPr>
        </p:nvSpPr>
        <p:spPr/>
        <p:txBody>
          <a:bodyPr/>
          <a:lstStyle/>
          <a:p>
            <a:r>
              <a:rPr lang="en-US" sz="1300" kern="0"/>
              <a:t>Despite an ongoing digitalization, there is </a:t>
            </a:r>
            <a:r>
              <a:rPr lang="en-US" sz="1300" kern="0">
                <a:solidFill>
                  <a:srgbClr val="009DB0"/>
                </a:solidFill>
              </a:rPr>
              <a:t>still improvement opportunity </a:t>
            </a:r>
            <a:r>
              <a:rPr lang="en-US" sz="1300" kern="0"/>
              <a:t>to address CGPs’ pain points especially on </a:t>
            </a:r>
            <a:r>
              <a:rPr lang="en-US" sz="1300" kern="0">
                <a:solidFill>
                  <a:srgbClr val="009DB0"/>
                </a:solidFill>
              </a:rPr>
              <a:t>regulatory and time-consuming tasks</a:t>
            </a:r>
            <a:r>
              <a:rPr lang="en-US" sz="1300" kern="0">
                <a:solidFill>
                  <a:schemeClr val="tx2"/>
                </a:solidFill>
              </a:rPr>
              <a:t> </a:t>
            </a:r>
            <a:r>
              <a:rPr lang="en-US" sz="1300" kern="0"/>
              <a:t>that are decreasing their profitability</a:t>
            </a:r>
            <a:endParaRPr lang="en-US" sz="1300"/>
          </a:p>
        </p:txBody>
      </p:sp>
      <p:grpSp>
        <p:nvGrpSpPr>
          <p:cNvPr id="28" name="Group 27">
            <a:extLst>
              <a:ext uri="{FF2B5EF4-FFF2-40B4-BE49-F238E27FC236}">
                <a16:creationId xmlns:a16="http://schemas.microsoft.com/office/drawing/2014/main" id="{7DB863DD-0A57-4774-9661-7AB127A6CB91}"/>
              </a:ext>
            </a:extLst>
          </p:cNvPr>
          <p:cNvGrpSpPr/>
          <p:nvPr/>
        </p:nvGrpSpPr>
        <p:grpSpPr>
          <a:xfrm>
            <a:off x="1940402" y="6090871"/>
            <a:ext cx="264174" cy="264174"/>
            <a:chOff x="1540188" y="6136876"/>
            <a:chExt cx="264174" cy="264174"/>
          </a:xfrm>
        </p:grpSpPr>
        <p:sp>
          <p:nvSpPr>
            <p:cNvPr id="29" name="Oval 28">
              <a:extLst>
                <a:ext uri="{FF2B5EF4-FFF2-40B4-BE49-F238E27FC236}">
                  <a16:creationId xmlns:a16="http://schemas.microsoft.com/office/drawing/2014/main" id="{E1C0CB95-E4F0-4D7A-B44D-74779E67BCAE}"/>
                </a:ext>
              </a:extLst>
            </p:cNvPr>
            <p:cNvSpPr/>
            <p:nvPr/>
          </p:nvSpPr>
          <p:spPr bwMode="auto">
            <a:xfrm>
              <a:off x="1540188" y="6136876"/>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30" name="Graphic 29" descr="Monitor">
              <a:extLst>
                <a:ext uri="{FF2B5EF4-FFF2-40B4-BE49-F238E27FC236}">
                  <a16:creationId xmlns:a16="http://schemas.microsoft.com/office/drawing/2014/main" id="{B97D8A27-6631-4818-B521-017D8D6953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827" y="6179515"/>
              <a:ext cx="178897" cy="178897"/>
            </a:xfrm>
            <a:prstGeom prst="rect">
              <a:avLst/>
            </a:prstGeom>
          </p:spPr>
        </p:pic>
      </p:grpSp>
      <p:sp>
        <p:nvSpPr>
          <p:cNvPr id="31" name="TextBox 30">
            <a:extLst>
              <a:ext uri="{FF2B5EF4-FFF2-40B4-BE49-F238E27FC236}">
                <a16:creationId xmlns:a16="http://schemas.microsoft.com/office/drawing/2014/main" id="{0C4625E0-0175-4ECC-B860-1EE4AEE3AD71}"/>
              </a:ext>
            </a:extLst>
          </p:cNvPr>
          <p:cNvSpPr txBox="1"/>
          <p:nvPr/>
        </p:nvSpPr>
        <p:spPr>
          <a:xfrm>
            <a:off x="2204576" y="6053681"/>
            <a:ext cx="778975" cy="338554"/>
          </a:xfrm>
          <a:prstGeom prst="rect">
            <a:avLst/>
          </a:prstGeom>
          <a:noFill/>
        </p:spPr>
        <p:txBody>
          <a:bodyPr wrap="square" rtlCol="0">
            <a:spAutoFit/>
          </a:bodyPr>
          <a:lstStyle/>
          <a:p>
            <a:r>
              <a:rPr lang="en-US" sz="800">
                <a:solidFill>
                  <a:srgbClr val="C00000"/>
                </a:solidFill>
                <a:latin typeface="+mj-lt"/>
              </a:rPr>
              <a:t>Handling IT tools</a:t>
            </a:r>
          </a:p>
        </p:txBody>
      </p:sp>
      <p:sp>
        <p:nvSpPr>
          <p:cNvPr id="32" name="TextBox 31">
            <a:extLst>
              <a:ext uri="{FF2B5EF4-FFF2-40B4-BE49-F238E27FC236}">
                <a16:creationId xmlns:a16="http://schemas.microsoft.com/office/drawing/2014/main" id="{173E6106-F7E1-4301-B886-C310A93E4FDC}"/>
              </a:ext>
            </a:extLst>
          </p:cNvPr>
          <p:cNvSpPr txBox="1"/>
          <p:nvPr/>
        </p:nvSpPr>
        <p:spPr>
          <a:xfrm>
            <a:off x="822325" y="5992126"/>
            <a:ext cx="1077129" cy="461665"/>
          </a:xfrm>
          <a:prstGeom prst="rect">
            <a:avLst/>
          </a:prstGeom>
          <a:noFill/>
        </p:spPr>
        <p:txBody>
          <a:bodyPr wrap="square" rtlCol="0">
            <a:spAutoFit/>
          </a:bodyPr>
          <a:lstStyle/>
          <a:p>
            <a:r>
              <a:rPr lang="en-US" sz="800">
                <a:solidFill>
                  <a:srgbClr val="C00000"/>
                </a:solidFill>
                <a:latin typeface="+mj-lt"/>
              </a:rPr>
              <a:t>Maintaining relationship with customer</a:t>
            </a:r>
          </a:p>
        </p:txBody>
      </p:sp>
      <p:grpSp>
        <p:nvGrpSpPr>
          <p:cNvPr id="33" name="Group 32">
            <a:extLst>
              <a:ext uri="{FF2B5EF4-FFF2-40B4-BE49-F238E27FC236}">
                <a16:creationId xmlns:a16="http://schemas.microsoft.com/office/drawing/2014/main" id="{C6345076-CCFB-4769-BA2A-BC5D6020BB76}"/>
              </a:ext>
            </a:extLst>
          </p:cNvPr>
          <p:cNvGrpSpPr/>
          <p:nvPr/>
        </p:nvGrpSpPr>
        <p:grpSpPr>
          <a:xfrm>
            <a:off x="558151" y="6090871"/>
            <a:ext cx="264174" cy="264174"/>
            <a:chOff x="2455303" y="6139553"/>
            <a:chExt cx="264174" cy="264174"/>
          </a:xfrm>
        </p:grpSpPr>
        <p:sp>
          <p:nvSpPr>
            <p:cNvPr id="34" name="Oval 33">
              <a:extLst>
                <a:ext uri="{FF2B5EF4-FFF2-40B4-BE49-F238E27FC236}">
                  <a16:creationId xmlns:a16="http://schemas.microsoft.com/office/drawing/2014/main" id="{5336E5C7-101A-4C7B-9F30-C89FD6F51530}"/>
                </a:ext>
              </a:extLst>
            </p:cNvPr>
            <p:cNvSpPr/>
            <p:nvPr/>
          </p:nvSpPr>
          <p:spPr bwMode="auto">
            <a:xfrm>
              <a:off x="2455303"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35" name="Graphic 34" descr="Group of men">
              <a:extLst>
                <a:ext uri="{FF2B5EF4-FFF2-40B4-BE49-F238E27FC236}">
                  <a16:creationId xmlns:a16="http://schemas.microsoft.com/office/drawing/2014/main" id="{3D20AD1F-CBA3-449C-A721-F59D8F8A59E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7942" y="6182192"/>
              <a:ext cx="178897" cy="178897"/>
            </a:xfrm>
            <a:prstGeom prst="rect">
              <a:avLst/>
            </a:prstGeom>
          </p:spPr>
        </p:pic>
      </p:grpSp>
      <p:sp>
        <p:nvSpPr>
          <p:cNvPr id="36" name="TextBox 35">
            <a:extLst>
              <a:ext uri="{FF2B5EF4-FFF2-40B4-BE49-F238E27FC236}">
                <a16:creationId xmlns:a16="http://schemas.microsoft.com/office/drawing/2014/main" id="{D883A53D-DE61-4255-945B-AA3C0055F58F}"/>
              </a:ext>
            </a:extLst>
          </p:cNvPr>
          <p:cNvSpPr txBox="1"/>
          <p:nvPr/>
        </p:nvSpPr>
        <p:spPr>
          <a:xfrm>
            <a:off x="3414560" y="6053681"/>
            <a:ext cx="952539" cy="338554"/>
          </a:xfrm>
          <a:prstGeom prst="rect">
            <a:avLst/>
          </a:prstGeom>
          <a:noFill/>
        </p:spPr>
        <p:txBody>
          <a:bodyPr wrap="square" rtlCol="0">
            <a:spAutoFit/>
          </a:bodyPr>
          <a:lstStyle/>
          <a:p>
            <a:r>
              <a:rPr lang="en-US" sz="800">
                <a:solidFill>
                  <a:srgbClr val="C00000"/>
                </a:solidFill>
                <a:latin typeface="+mj-lt"/>
              </a:rPr>
              <a:t>Complying with regulation</a:t>
            </a:r>
          </a:p>
        </p:txBody>
      </p:sp>
      <p:grpSp>
        <p:nvGrpSpPr>
          <p:cNvPr id="37" name="Group 36">
            <a:extLst>
              <a:ext uri="{FF2B5EF4-FFF2-40B4-BE49-F238E27FC236}">
                <a16:creationId xmlns:a16="http://schemas.microsoft.com/office/drawing/2014/main" id="{0020836E-7D08-486B-9156-63CB44ACBCD3}"/>
              </a:ext>
            </a:extLst>
          </p:cNvPr>
          <p:cNvGrpSpPr/>
          <p:nvPr/>
        </p:nvGrpSpPr>
        <p:grpSpPr>
          <a:xfrm>
            <a:off x="3163526" y="6090871"/>
            <a:ext cx="264174" cy="264174"/>
            <a:chOff x="4628470" y="6139553"/>
            <a:chExt cx="264174" cy="264174"/>
          </a:xfrm>
        </p:grpSpPr>
        <p:sp>
          <p:nvSpPr>
            <p:cNvPr id="38" name="Oval 37">
              <a:extLst>
                <a:ext uri="{FF2B5EF4-FFF2-40B4-BE49-F238E27FC236}">
                  <a16:creationId xmlns:a16="http://schemas.microsoft.com/office/drawing/2014/main" id="{7D2CC2A2-38CE-4F8E-90CC-DC77FDDB1274}"/>
                </a:ext>
              </a:extLst>
            </p:cNvPr>
            <p:cNvSpPr/>
            <p:nvPr/>
          </p:nvSpPr>
          <p:spPr bwMode="auto">
            <a:xfrm>
              <a:off x="4628470"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C00000"/>
                </a:solidFill>
                <a:effectLst/>
                <a:latin typeface="Trebuchet MS" pitchFamily="34" charset="0"/>
              </a:endParaRPr>
            </a:p>
          </p:txBody>
        </p:sp>
        <p:pic>
          <p:nvPicPr>
            <p:cNvPr id="39" name="Graphic 38" descr="Scales of justice">
              <a:extLst>
                <a:ext uri="{FF2B5EF4-FFF2-40B4-BE49-F238E27FC236}">
                  <a16:creationId xmlns:a16="http://schemas.microsoft.com/office/drawing/2014/main" id="{4484277D-EA43-47D9-8CEA-7A197CF642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1109" y="6182192"/>
              <a:ext cx="178897" cy="178897"/>
            </a:xfrm>
            <a:prstGeom prst="rect">
              <a:avLst/>
            </a:prstGeom>
          </p:spPr>
        </p:pic>
      </p:grpSp>
      <p:sp>
        <p:nvSpPr>
          <p:cNvPr id="40" name="TextBox 39">
            <a:extLst>
              <a:ext uri="{FF2B5EF4-FFF2-40B4-BE49-F238E27FC236}">
                <a16:creationId xmlns:a16="http://schemas.microsoft.com/office/drawing/2014/main" id="{1C14E8AA-0E2C-41A1-8E09-4B130305A1B7}"/>
              </a:ext>
            </a:extLst>
          </p:cNvPr>
          <p:cNvSpPr txBox="1"/>
          <p:nvPr/>
        </p:nvSpPr>
        <p:spPr>
          <a:xfrm>
            <a:off x="815389" y="6479706"/>
            <a:ext cx="805900" cy="338554"/>
          </a:xfrm>
          <a:prstGeom prst="rect">
            <a:avLst/>
          </a:prstGeom>
          <a:noFill/>
        </p:spPr>
        <p:txBody>
          <a:bodyPr wrap="square" rtlCol="0">
            <a:spAutoFit/>
          </a:bodyPr>
          <a:lstStyle/>
          <a:p>
            <a:r>
              <a:rPr lang="en-US" sz="800">
                <a:solidFill>
                  <a:srgbClr val="C00000"/>
                </a:solidFill>
                <a:latin typeface="+mj-lt"/>
              </a:rPr>
              <a:t>Allocating time</a:t>
            </a:r>
          </a:p>
        </p:txBody>
      </p:sp>
      <p:grpSp>
        <p:nvGrpSpPr>
          <p:cNvPr id="41" name="Group 40">
            <a:extLst>
              <a:ext uri="{FF2B5EF4-FFF2-40B4-BE49-F238E27FC236}">
                <a16:creationId xmlns:a16="http://schemas.microsoft.com/office/drawing/2014/main" id="{83153852-7D72-4190-A5F8-244B5E9F493A}"/>
              </a:ext>
            </a:extLst>
          </p:cNvPr>
          <p:cNvGrpSpPr/>
          <p:nvPr/>
        </p:nvGrpSpPr>
        <p:grpSpPr>
          <a:xfrm>
            <a:off x="551215" y="6516896"/>
            <a:ext cx="264174" cy="264174"/>
            <a:chOff x="5922643" y="6139553"/>
            <a:chExt cx="264174" cy="264174"/>
          </a:xfrm>
        </p:grpSpPr>
        <p:sp>
          <p:nvSpPr>
            <p:cNvPr id="42" name="Oval 41">
              <a:extLst>
                <a:ext uri="{FF2B5EF4-FFF2-40B4-BE49-F238E27FC236}">
                  <a16:creationId xmlns:a16="http://schemas.microsoft.com/office/drawing/2014/main" id="{0D1DA9D7-5376-438E-A012-E990EED1CDC4}"/>
                </a:ext>
              </a:extLst>
            </p:cNvPr>
            <p:cNvSpPr/>
            <p:nvPr/>
          </p:nvSpPr>
          <p:spPr bwMode="auto">
            <a:xfrm>
              <a:off x="5922643"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C00000"/>
                </a:solidFill>
                <a:effectLst/>
                <a:latin typeface="Trebuchet MS" pitchFamily="34" charset="0"/>
              </a:endParaRPr>
            </a:p>
          </p:txBody>
        </p:sp>
        <p:pic>
          <p:nvPicPr>
            <p:cNvPr id="43" name="Graphic 42" descr="Hourglass 30%">
              <a:extLst>
                <a:ext uri="{FF2B5EF4-FFF2-40B4-BE49-F238E27FC236}">
                  <a16:creationId xmlns:a16="http://schemas.microsoft.com/office/drawing/2014/main" id="{192EC1A2-77A1-45E6-A7A8-C5F9B1097D5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65282" y="6182192"/>
              <a:ext cx="178897" cy="178897"/>
            </a:xfrm>
            <a:prstGeom prst="rect">
              <a:avLst/>
            </a:prstGeom>
          </p:spPr>
        </p:pic>
      </p:grpSp>
      <p:sp>
        <p:nvSpPr>
          <p:cNvPr id="44" name="TextBox 43">
            <a:extLst>
              <a:ext uri="{FF2B5EF4-FFF2-40B4-BE49-F238E27FC236}">
                <a16:creationId xmlns:a16="http://schemas.microsoft.com/office/drawing/2014/main" id="{66BBC28E-FCAF-475B-BBA3-B507893B00E5}"/>
              </a:ext>
            </a:extLst>
          </p:cNvPr>
          <p:cNvSpPr txBox="1"/>
          <p:nvPr/>
        </p:nvSpPr>
        <p:spPr>
          <a:xfrm>
            <a:off x="2200282" y="6479706"/>
            <a:ext cx="1014502" cy="338554"/>
          </a:xfrm>
          <a:prstGeom prst="rect">
            <a:avLst/>
          </a:prstGeom>
          <a:noFill/>
        </p:spPr>
        <p:txBody>
          <a:bodyPr wrap="square" rtlCol="0">
            <a:spAutoFit/>
          </a:bodyPr>
          <a:lstStyle/>
          <a:p>
            <a:r>
              <a:rPr lang="en-US" sz="800">
                <a:solidFill>
                  <a:srgbClr val="C00000"/>
                </a:solidFill>
                <a:latin typeface="+mj-lt"/>
              </a:rPr>
              <a:t>Being efficient in core</a:t>
            </a:r>
            <a:r>
              <a:rPr lang="en-US" sz="800">
                <a:solidFill>
                  <a:srgbClr val="7030A0"/>
                </a:solidFill>
                <a:latin typeface="+mj-lt"/>
              </a:rPr>
              <a:t> </a:t>
            </a:r>
            <a:r>
              <a:rPr lang="en-US" sz="800">
                <a:solidFill>
                  <a:srgbClr val="C00000"/>
                </a:solidFill>
                <a:latin typeface="+mj-lt"/>
              </a:rPr>
              <a:t>business</a:t>
            </a:r>
          </a:p>
        </p:txBody>
      </p:sp>
      <p:grpSp>
        <p:nvGrpSpPr>
          <p:cNvPr id="45" name="Group 44">
            <a:extLst>
              <a:ext uri="{FF2B5EF4-FFF2-40B4-BE49-F238E27FC236}">
                <a16:creationId xmlns:a16="http://schemas.microsoft.com/office/drawing/2014/main" id="{77E8F63B-59BA-4E52-BCFD-EDB065FFBE87}"/>
              </a:ext>
            </a:extLst>
          </p:cNvPr>
          <p:cNvGrpSpPr/>
          <p:nvPr/>
        </p:nvGrpSpPr>
        <p:grpSpPr>
          <a:xfrm>
            <a:off x="1936107" y="6516896"/>
            <a:ext cx="264174" cy="264174"/>
            <a:chOff x="6889803" y="6139553"/>
            <a:chExt cx="264174" cy="264174"/>
          </a:xfrm>
        </p:grpSpPr>
        <p:sp>
          <p:nvSpPr>
            <p:cNvPr id="46" name="Oval 45">
              <a:extLst>
                <a:ext uri="{FF2B5EF4-FFF2-40B4-BE49-F238E27FC236}">
                  <a16:creationId xmlns:a16="http://schemas.microsoft.com/office/drawing/2014/main" id="{66DD2427-D8F5-4106-81B6-C6161617F175}"/>
                </a:ext>
              </a:extLst>
            </p:cNvPr>
            <p:cNvSpPr/>
            <p:nvPr/>
          </p:nvSpPr>
          <p:spPr bwMode="auto">
            <a:xfrm>
              <a:off x="6889803"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47" name="Graphic 46" descr="Euro">
              <a:extLst>
                <a:ext uri="{FF2B5EF4-FFF2-40B4-BE49-F238E27FC236}">
                  <a16:creationId xmlns:a16="http://schemas.microsoft.com/office/drawing/2014/main" id="{7575F3C3-64D4-45D2-A349-9139E9CC93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32442" y="6182192"/>
              <a:ext cx="178897" cy="178897"/>
            </a:xfrm>
            <a:prstGeom prst="rect">
              <a:avLst/>
            </a:prstGeom>
          </p:spPr>
        </p:pic>
      </p:grpSp>
      <p:sp>
        <p:nvSpPr>
          <p:cNvPr id="49" name="Rectangle: Rounded Corners 48">
            <a:extLst>
              <a:ext uri="{FF2B5EF4-FFF2-40B4-BE49-F238E27FC236}">
                <a16:creationId xmlns:a16="http://schemas.microsoft.com/office/drawing/2014/main" id="{6CC78096-B0DD-4A0F-88A2-D5E16219E2CA}"/>
              </a:ext>
            </a:extLst>
          </p:cNvPr>
          <p:cNvSpPr/>
          <p:nvPr/>
        </p:nvSpPr>
        <p:spPr bwMode="auto">
          <a:xfrm>
            <a:off x="5419448" y="2591203"/>
            <a:ext cx="4313427"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Complexity in the </a:t>
            </a:r>
            <a:r>
              <a:rPr lang="en-US" sz="900">
                <a:solidFill>
                  <a:srgbClr val="009DB0"/>
                </a:solidFill>
                <a:latin typeface="+mj-lt"/>
              </a:rPr>
              <a:t>integration</a:t>
            </a:r>
            <a:r>
              <a:rPr lang="en-US" sz="900">
                <a:latin typeface="+mj-lt"/>
              </a:rPr>
              <a:t> of all the</a:t>
            </a:r>
            <a:r>
              <a:rPr lang="en-US" sz="900">
                <a:solidFill>
                  <a:srgbClr val="009DB0"/>
                </a:solidFill>
                <a:latin typeface="+mj-lt"/>
              </a:rPr>
              <a:t> tools </a:t>
            </a:r>
            <a:r>
              <a:rPr lang="en-US" sz="900">
                <a:latin typeface="+mj-lt"/>
              </a:rPr>
              <a:t>available to facilitate transactions and their management</a:t>
            </a:r>
            <a:endParaRPr kumimoji="0" lang="en-US" sz="900" b="0" i="0" u="none" strike="noStrike" cap="none" normalizeH="0" baseline="0">
              <a:ln>
                <a:noFill/>
              </a:ln>
              <a:solidFill>
                <a:schemeClr val="tx1"/>
              </a:solidFill>
              <a:effectLst/>
              <a:latin typeface="+mj-lt"/>
            </a:endParaRPr>
          </a:p>
        </p:txBody>
      </p:sp>
      <p:grpSp>
        <p:nvGrpSpPr>
          <p:cNvPr id="50" name="Group 49">
            <a:extLst>
              <a:ext uri="{FF2B5EF4-FFF2-40B4-BE49-F238E27FC236}">
                <a16:creationId xmlns:a16="http://schemas.microsoft.com/office/drawing/2014/main" id="{000E2A02-4EE7-4BD5-9820-1EB4A14BD5BE}"/>
              </a:ext>
            </a:extLst>
          </p:cNvPr>
          <p:cNvGrpSpPr/>
          <p:nvPr/>
        </p:nvGrpSpPr>
        <p:grpSpPr>
          <a:xfrm>
            <a:off x="5287362" y="2680453"/>
            <a:ext cx="264174" cy="264174"/>
            <a:chOff x="1432328" y="4839143"/>
            <a:chExt cx="264174" cy="264174"/>
          </a:xfrm>
        </p:grpSpPr>
        <p:sp>
          <p:nvSpPr>
            <p:cNvPr id="51" name="Oval 50">
              <a:extLst>
                <a:ext uri="{FF2B5EF4-FFF2-40B4-BE49-F238E27FC236}">
                  <a16:creationId xmlns:a16="http://schemas.microsoft.com/office/drawing/2014/main" id="{1CE485BA-4DFB-4E2F-993A-FF235FDFF0E8}"/>
                </a:ext>
              </a:extLst>
            </p:cNvPr>
            <p:cNvSpPr/>
            <p:nvPr/>
          </p:nvSpPr>
          <p:spPr bwMode="auto">
            <a:xfrm>
              <a:off x="1432328" y="483914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52" name="Graphic 51" descr="Monitor">
              <a:extLst>
                <a:ext uri="{FF2B5EF4-FFF2-40B4-BE49-F238E27FC236}">
                  <a16:creationId xmlns:a16="http://schemas.microsoft.com/office/drawing/2014/main" id="{04D1FDBF-A08E-4D8E-B520-387DDD372F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4967" y="4881782"/>
              <a:ext cx="178897" cy="178897"/>
            </a:xfrm>
            <a:prstGeom prst="rect">
              <a:avLst/>
            </a:prstGeom>
          </p:spPr>
        </p:pic>
      </p:grpSp>
      <p:sp>
        <p:nvSpPr>
          <p:cNvPr id="48" name="Rectangle: Rounded Corners 47">
            <a:extLst>
              <a:ext uri="{FF2B5EF4-FFF2-40B4-BE49-F238E27FC236}">
                <a16:creationId xmlns:a16="http://schemas.microsoft.com/office/drawing/2014/main" id="{484959FA-16BB-41D8-B039-D07848DD54CA}"/>
              </a:ext>
            </a:extLst>
          </p:cNvPr>
          <p:cNvSpPr/>
          <p:nvPr/>
        </p:nvSpPr>
        <p:spPr bwMode="auto">
          <a:xfrm>
            <a:off x="5419449" y="1547409"/>
            <a:ext cx="4313426"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Time-consuming standard </a:t>
            </a:r>
            <a:r>
              <a:rPr kumimoji="0" lang="en-US" sz="900" b="0" i="0" u="none" strike="noStrike" cap="none" normalizeH="0" baseline="0">
                <a:ln>
                  <a:noFill/>
                </a:ln>
                <a:solidFill>
                  <a:srgbClr val="009DB0"/>
                </a:solidFill>
                <a:effectLst/>
                <a:latin typeface="+mj-lt"/>
              </a:rPr>
              <a:t>“paper” tasks </a:t>
            </a:r>
            <a:r>
              <a:rPr kumimoji="0" lang="en-US" sz="900" b="0" i="0" u="none" strike="noStrike" cap="none" normalizeH="0" baseline="0">
                <a:ln>
                  <a:noFill/>
                </a:ln>
                <a:solidFill>
                  <a:schemeClr val="tx1"/>
                </a:solidFill>
                <a:effectLst/>
                <a:latin typeface="+mj-lt"/>
              </a:rPr>
              <a:t>make hard the focus on the advisory aspect</a:t>
            </a:r>
          </a:p>
        </p:txBody>
      </p:sp>
      <p:sp>
        <p:nvSpPr>
          <p:cNvPr id="60" name="Rectangle: Rounded Corners 59">
            <a:extLst>
              <a:ext uri="{FF2B5EF4-FFF2-40B4-BE49-F238E27FC236}">
                <a16:creationId xmlns:a16="http://schemas.microsoft.com/office/drawing/2014/main" id="{AD92BE5E-32F9-4E68-B221-2ED1D706B966}"/>
              </a:ext>
            </a:extLst>
          </p:cNvPr>
          <p:cNvSpPr/>
          <p:nvPr/>
        </p:nvSpPr>
        <p:spPr bwMode="auto">
          <a:xfrm>
            <a:off x="5416039" y="3107641"/>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Difficulty to aggregate </a:t>
            </a:r>
            <a:r>
              <a:rPr lang="en-US" sz="900">
                <a:solidFill>
                  <a:srgbClr val="009DB0"/>
                </a:solidFill>
                <a:latin typeface="+mj-lt"/>
              </a:rPr>
              <a:t>clients’ whole</a:t>
            </a:r>
            <a:r>
              <a:rPr kumimoji="0" lang="en-US" sz="900" b="0" i="0" u="none" strike="noStrike" cap="none" normalizeH="0" baseline="0">
                <a:ln>
                  <a:noFill/>
                </a:ln>
                <a:solidFill>
                  <a:srgbClr val="009DB0"/>
                </a:solidFill>
                <a:effectLst/>
                <a:latin typeface="+mj-lt"/>
              </a:rPr>
              <a:t> patrimony</a:t>
            </a:r>
          </a:p>
        </p:txBody>
      </p:sp>
      <p:grpSp>
        <p:nvGrpSpPr>
          <p:cNvPr id="73" name="Group 72">
            <a:extLst>
              <a:ext uri="{FF2B5EF4-FFF2-40B4-BE49-F238E27FC236}">
                <a16:creationId xmlns:a16="http://schemas.microsoft.com/office/drawing/2014/main" id="{3CA3DE02-B3C9-4BD4-B0BF-B8E7D397D7A7}"/>
              </a:ext>
            </a:extLst>
          </p:cNvPr>
          <p:cNvGrpSpPr/>
          <p:nvPr/>
        </p:nvGrpSpPr>
        <p:grpSpPr>
          <a:xfrm>
            <a:off x="5283953" y="3193083"/>
            <a:ext cx="264174" cy="264174"/>
            <a:chOff x="6310221" y="5372923"/>
            <a:chExt cx="264174" cy="264174"/>
          </a:xfrm>
        </p:grpSpPr>
        <p:sp>
          <p:nvSpPr>
            <p:cNvPr id="74" name="Oval 73">
              <a:extLst>
                <a:ext uri="{FF2B5EF4-FFF2-40B4-BE49-F238E27FC236}">
                  <a16:creationId xmlns:a16="http://schemas.microsoft.com/office/drawing/2014/main" id="{91CA2C4B-A5F4-4389-B575-48038D403890}"/>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75" name="Graphic 74" descr="Euro">
              <a:extLst>
                <a:ext uri="{FF2B5EF4-FFF2-40B4-BE49-F238E27FC236}">
                  <a16:creationId xmlns:a16="http://schemas.microsoft.com/office/drawing/2014/main" id="{8326AEA8-59F6-429F-B462-90E92FB004D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sp>
        <p:nvSpPr>
          <p:cNvPr id="104" name="Rectangle: Rounded Corners 103">
            <a:extLst>
              <a:ext uri="{FF2B5EF4-FFF2-40B4-BE49-F238E27FC236}">
                <a16:creationId xmlns:a16="http://schemas.microsoft.com/office/drawing/2014/main" id="{6B46E13F-3FBA-4847-BE0D-2E566A4799E7}"/>
              </a:ext>
            </a:extLst>
          </p:cNvPr>
          <p:cNvSpPr/>
          <p:nvPr/>
        </p:nvSpPr>
        <p:spPr bwMode="auto">
          <a:xfrm>
            <a:off x="7654389" y="4962253"/>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Difficulty to </a:t>
            </a:r>
            <a:r>
              <a:rPr kumimoji="0" lang="en-US" sz="900" b="0" i="0" u="none" strike="noStrike" cap="none" normalizeH="0" baseline="0">
                <a:ln>
                  <a:noFill/>
                </a:ln>
                <a:solidFill>
                  <a:srgbClr val="009DB0"/>
                </a:solidFill>
                <a:effectLst/>
                <a:latin typeface="+mj-lt"/>
              </a:rPr>
              <a:t>justify recurring fees </a:t>
            </a:r>
            <a:r>
              <a:rPr kumimoji="0" lang="en-US" sz="900" b="0" i="0" u="none" strike="noStrike" cap="none" normalizeH="0" baseline="0">
                <a:ln>
                  <a:noFill/>
                </a:ln>
                <a:solidFill>
                  <a:schemeClr val="tx1"/>
                </a:solidFill>
                <a:effectLst/>
                <a:latin typeface="+mj-lt"/>
              </a:rPr>
              <a:t>once the product sold</a:t>
            </a:r>
          </a:p>
        </p:txBody>
      </p:sp>
      <p:sp>
        <p:nvSpPr>
          <p:cNvPr id="107" name="Rectangle: Rounded Corners 106">
            <a:extLst>
              <a:ext uri="{FF2B5EF4-FFF2-40B4-BE49-F238E27FC236}">
                <a16:creationId xmlns:a16="http://schemas.microsoft.com/office/drawing/2014/main" id="{8E70D57F-DF2D-49D1-914F-AB2CB2759F42}"/>
              </a:ext>
            </a:extLst>
          </p:cNvPr>
          <p:cNvSpPr/>
          <p:nvPr/>
        </p:nvSpPr>
        <p:spPr bwMode="auto">
          <a:xfrm>
            <a:off x="5416778" y="4144517"/>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Delicate </a:t>
            </a:r>
            <a:r>
              <a:rPr lang="en-US" sz="900">
                <a:solidFill>
                  <a:srgbClr val="009DB0"/>
                </a:solidFill>
                <a:latin typeface="+mj-lt"/>
              </a:rPr>
              <a:t>fees sharing </a:t>
            </a:r>
            <a:r>
              <a:rPr lang="en-US" sz="900">
                <a:latin typeface="+mj-lt"/>
              </a:rPr>
              <a:t>between counterparty </a:t>
            </a:r>
            <a:endParaRPr kumimoji="0" lang="en-US" sz="900" b="0" i="0" u="none" strike="noStrike" cap="none" normalizeH="0" baseline="0">
              <a:ln>
                <a:noFill/>
              </a:ln>
              <a:solidFill>
                <a:schemeClr val="tx1"/>
              </a:solidFill>
              <a:effectLst/>
              <a:latin typeface="+mj-lt"/>
            </a:endParaRPr>
          </a:p>
        </p:txBody>
      </p:sp>
      <p:sp>
        <p:nvSpPr>
          <p:cNvPr id="108" name="Rectangle: Rounded Corners 107">
            <a:extLst>
              <a:ext uri="{FF2B5EF4-FFF2-40B4-BE49-F238E27FC236}">
                <a16:creationId xmlns:a16="http://schemas.microsoft.com/office/drawing/2014/main" id="{B9A2261B-51CE-4800-A381-AA567C9DFB62}"/>
              </a:ext>
            </a:extLst>
          </p:cNvPr>
          <p:cNvSpPr/>
          <p:nvPr/>
        </p:nvSpPr>
        <p:spPr bwMode="auto">
          <a:xfrm>
            <a:off x="7654389" y="5467221"/>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Complexity </a:t>
            </a:r>
            <a:r>
              <a:rPr lang="en-US" sz="900">
                <a:solidFill>
                  <a:srgbClr val="009DB0"/>
                </a:solidFill>
                <a:latin typeface="+mj-lt"/>
              </a:rPr>
              <a:t>to handle “gambler” customer</a:t>
            </a:r>
            <a:endParaRPr kumimoji="0" lang="en-US" sz="900" b="0" i="0" u="none" strike="noStrike" cap="none" normalizeH="0" baseline="0">
              <a:ln>
                <a:noFill/>
              </a:ln>
              <a:solidFill>
                <a:srgbClr val="009DB0"/>
              </a:solidFill>
              <a:effectLst/>
              <a:latin typeface="+mj-lt"/>
            </a:endParaRPr>
          </a:p>
        </p:txBody>
      </p:sp>
      <p:sp>
        <p:nvSpPr>
          <p:cNvPr id="109" name="Rectangle: Rounded Corners 108">
            <a:extLst>
              <a:ext uri="{FF2B5EF4-FFF2-40B4-BE49-F238E27FC236}">
                <a16:creationId xmlns:a16="http://schemas.microsoft.com/office/drawing/2014/main" id="{ED722E1F-FF4F-4DC7-AD69-A42A2C715630}"/>
              </a:ext>
            </a:extLst>
          </p:cNvPr>
          <p:cNvSpPr/>
          <p:nvPr/>
        </p:nvSpPr>
        <p:spPr bwMode="auto">
          <a:xfrm>
            <a:off x="7654389" y="4287026"/>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Difficulty to give the customer a clear overview of his </a:t>
            </a:r>
            <a:r>
              <a:rPr kumimoji="0" lang="en-US" sz="900" b="0" i="0" u="none" strike="noStrike" cap="none" normalizeH="0" baseline="0">
                <a:ln>
                  <a:noFill/>
                </a:ln>
                <a:solidFill>
                  <a:srgbClr val="009DB0"/>
                </a:solidFill>
                <a:effectLst/>
                <a:latin typeface="+mj-lt"/>
              </a:rPr>
              <a:t>portfolio constitution </a:t>
            </a:r>
          </a:p>
        </p:txBody>
      </p:sp>
      <p:sp>
        <p:nvSpPr>
          <p:cNvPr id="110" name="Rectangle: Rounded Corners 109">
            <a:extLst>
              <a:ext uri="{FF2B5EF4-FFF2-40B4-BE49-F238E27FC236}">
                <a16:creationId xmlns:a16="http://schemas.microsoft.com/office/drawing/2014/main" id="{518A1986-4976-4254-9489-9B3C6C48B6CC}"/>
              </a:ext>
            </a:extLst>
          </p:cNvPr>
          <p:cNvSpPr/>
          <p:nvPr/>
        </p:nvSpPr>
        <p:spPr bwMode="auto">
          <a:xfrm>
            <a:off x="7654389" y="3093948"/>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Hard </a:t>
            </a:r>
            <a:r>
              <a:rPr kumimoji="0" lang="en-US" sz="900" b="0" i="0" u="none" strike="noStrike" cap="none" normalizeH="0" baseline="0">
                <a:ln>
                  <a:noFill/>
                </a:ln>
                <a:solidFill>
                  <a:srgbClr val="009DB0"/>
                </a:solidFill>
                <a:effectLst/>
                <a:latin typeface="+mj-lt"/>
              </a:rPr>
              <a:t>consolidation of clients’ patrimony </a:t>
            </a:r>
            <a:r>
              <a:rPr kumimoji="0" lang="en-US" sz="900" b="0" i="0" u="none" strike="noStrike" cap="none" normalizeH="0" baseline="0">
                <a:ln>
                  <a:noFill/>
                </a:ln>
                <a:solidFill>
                  <a:schemeClr val="tx1"/>
                </a:solidFill>
                <a:effectLst/>
                <a:latin typeface="+mj-lt"/>
              </a:rPr>
              <a:t>due to multiple data source</a:t>
            </a:r>
          </a:p>
        </p:txBody>
      </p:sp>
      <p:sp>
        <p:nvSpPr>
          <p:cNvPr id="111" name="Rectangle: Rounded Corners 110">
            <a:extLst>
              <a:ext uri="{FF2B5EF4-FFF2-40B4-BE49-F238E27FC236}">
                <a16:creationId xmlns:a16="http://schemas.microsoft.com/office/drawing/2014/main" id="{A35C3624-9944-4EA6-811A-B32CD4ED45D9}"/>
              </a:ext>
            </a:extLst>
          </p:cNvPr>
          <p:cNvSpPr/>
          <p:nvPr/>
        </p:nvSpPr>
        <p:spPr bwMode="auto">
          <a:xfrm>
            <a:off x="5416040" y="3633875"/>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Time-consuming </a:t>
            </a:r>
            <a:r>
              <a:rPr lang="en-US" sz="900">
                <a:solidFill>
                  <a:srgbClr val="009DB0"/>
                </a:solidFill>
                <a:latin typeface="+mj-lt"/>
              </a:rPr>
              <a:t>billing</a:t>
            </a:r>
            <a:r>
              <a:rPr lang="en-US" sz="900">
                <a:latin typeface="+mj-lt"/>
              </a:rPr>
              <a:t> and </a:t>
            </a:r>
            <a:r>
              <a:rPr lang="en-US" sz="900">
                <a:solidFill>
                  <a:srgbClr val="009DB0"/>
                </a:solidFill>
                <a:latin typeface="+mj-lt"/>
              </a:rPr>
              <a:t>payment process</a:t>
            </a:r>
            <a:r>
              <a:rPr lang="en-US" sz="900">
                <a:latin typeface="+mj-lt"/>
              </a:rPr>
              <a:t>.</a:t>
            </a:r>
            <a:endParaRPr kumimoji="0" lang="en-US" sz="900" b="0" i="0" u="none" strike="noStrike" cap="none" normalizeH="0" baseline="0">
              <a:ln>
                <a:noFill/>
              </a:ln>
              <a:effectLst/>
              <a:latin typeface="+mj-lt"/>
            </a:endParaRPr>
          </a:p>
        </p:txBody>
      </p:sp>
      <p:sp>
        <p:nvSpPr>
          <p:cNvPr id="112" name="Rectangle: Rounded Corners 111">
            <a:extLst>
              <a:ext uri="{FF2B5EF4-FFF2-40B4-BE49-F238E27FC236}">
                <a16:creationId xmlns:a16="http://schemas.microsoft.com/office/drawing/2014/main" id="{ED409EC3-72F3-4016-8D4C-A913E0E53F88}"/>
              </a:ext>
            </a:extLst>
          </p:cNvPr>
          <p:cNvSpPr/>
          <p:nvPr/>
        </p:nvSpPr>
        <p:spPr bwMode="auto">
          <a:xfrm>
            <a:off x="7654389" y="3778640"/>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Difficulty to handle </a:t>
            </a:r>
            <a:r>
              <a:rPr kumimoji="0" lang="en-US" sz="900" b="0" i="0" u="none" strike="noStrike" cap="none" normalizeH="0" baseline="0">
                <a:ln>
                  <a:noFill/>
                </a:ln>
                <a:solidFill>
                  <a:srgbClr val="009DB0"/>
                </a:solidFill>
                <a:effectLst/>
                <a:latin typeface="+mj-lt"/>
              </a:rPr>
              <a:t>multi-canal clients’ request</a:t>
            </a:r>
          </a:p>
        </p:txBody>
      </p:sp>
      <p:grpSp>
        <p:nvGrpSpPr>
          <p:cNvPr id="113" name="Group 112">
            <a:extLst>
              <a:ext uri="{FF2B5EF4-FFF2-40B4-BE49-F238E27FC236}">
                <a16:creationId xmlns:a16="http://schemas.microsoft.com/office/drawing/2014/main" id="{29DDB5F9-3A19-4DF5-A296-20493308ACD0}"/>
              </a:ext>
            </a:extLst>
          </p:cNvPr>
          <p:cNvGrpSpPr/>
          <p:nvPr/>
        </p:nvGrpSpPr>
        <p:grpSpPr>
          <a:xfrm>
            <a:off x="7503513" y="5051503"/>
            <a:ext cx="264174" cy="264174"/>
            <a:chOff x="1525749" y="5084961"/>
            <a:chExt cx="264174" cy="264174"/>
          </a:xfrm>
        </p:grpSpPr>
        <p:sp>
          <p:nvSpPr>
            <p:cNvPr id="114" name="Oval 113">
              <a:extLst>
                <a:ext uri="{FF2B5EF4-FFF2-40B4-BE49-F238E27FC236}">
                  <a16:creationId xmlns:a16="http://schemas.microsoft.com/office/drawing/2014/main" id="{B7644B56-C084-4DFD-8EFD-99BEB68CABBB}"/>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15" name="Graphic 114" descr="Group of men">
              <a:extLst>
                <a:ext uri="{FF2B5EF4-FFF2-40B4-BE49-F238E27FC236}">
                  <a16:creationId xmlns:a16="http://schemas.microsoft.com/office/drawing/2014/main" id="{9A31573F-8B7F-4B9D-B73D-F1724BB90B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116" name="Group 115">
            <a:extLst>
              <a:ext uri="{FF2B5EF4-FFF2-40B4-BE49-F238E27FC236}">
                <a16:creationId xmlns:a16="http://schemas.microsoft.com/office/drawing/2014/main" id="{C3A46A8F-D6D3-4C90-8EBF-434C3F38AB89}"/>
              </a:ext>
            </a:extLst>
          </p:cNvPr>
          <p:cNvGrpSpPr/>
          <p:nvPr/>
        </p:nvGrpSpPr>
        <p:grpSpPr>
          <a:xfrm>
            <a:off x="7522302" y="4461406"/>
            <a:ext cx="264174" cy="264174"/>
            <a:chOff x="1525749" y="5084961"/>
            <a:chExt cx="264174" cy="264174"/>
          </a:xfrm>
        </p:grpSpPr>
        <p:sp>
          <p:nvSpPr>
            <p:cNvPr id="117" name="Oval 116">
              <a:extLst>
                <a:ext uri="{FF2B5EF4-FFF2-40B4-BE49-F238E27FC236}">
                  <a16:creationId xmlns:a16="http://schemas.microsoft.com/office/drawing/2014/main" id="{1C5D190F-D979-43CC-AA41-CCD1D9D2341F}"/>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18" name="Graphic 117" descr="Group of men">
              <a:extLst>
                <a:ext uri="{FF2B5EF4-FFF2-40B4-BE49-F238E27FC236}">
                  <a16:creationId xmlns:a16="http://schemas.microsoft.com/office/drawing/2014/main" id="{F32638E0-B4C5-4001-A659-F8363AEE292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119" name="Group 118">
            <a:extLst>
              <a:ext uri="{FF2B5EF4-FFF2-40B4-BE49-F238E27FC236}">
                <a16:creationId xmlns:a16="http://schemas.microsoft.com/office/drawing/2014/main" id="{8A575199-009E-4E74-8F9A-8AD1CEDA2493}"/>
              </a:ext>
            </a:extLst>
          </p:cNvPr>
          <p:cNvGrpSpPr/>
          <p:nvPr/>
        </p:nvGrpSpPr>
        <p:grpSpPr>
          <a:xfrm>
            <a:off x="7522302" y="3867890"/>
            <a:ext cx="264174" cy="264174"/>
            <a:chOff x="1432328" y="4839143"/>
            <a:chExt cx="264174" cy="264174"/>
          </a:xfrm>
        </p:grpSpPr>
        <p:sp>
          <p:nvSpPr>
            <p:cNvPr id="120" name="Oval 119">
              <a:extLst>
                <a:ext uri="{FF2B5EF4-FFF2-40B4-BE49-F238E27FC236}">
                  <a16:creationId xmlns:a16="http://schemas.microsoft.com/office/drawing/2014/main" id="{424A0F48-90DF-4D6E-AE23-A56DEFD6F0E2}"/>
                </a:ext>
              </a:extLst>
            </p:cNvPr>
            <p:cNvSpPr/>
            <p:nvPr/>
          </p:nvSpPr>
          <p:spPr bwMode="auto">
            <a:xfrm>
              <a:off x="1432328" y="483914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21" name="Graphic 120" descr="Monitor">
              <a:extLst>
                <a:ext uri="{FF2B5EF4-FFF2-40B4-BE49-F238E27FC236}">
                  <a16:creationId xmlns:a16="http://schemas.microsoft.com/office/drawing/2014/main" id="{F6DFBDAF-B684-40FF-B2A4-D690EEF5BD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4967" y="4881782"/>
              <a:ext cx="178897" cy="178897"/>
            </a:xfrm>
            <a:prstGeom prst="rect">
              <a:avLst/>
            </a:prstGeom>
          </p:spPr>
        </p:pic>
      </p:grpSp>
      <p:sp>
        <p:nvSpPr>
          <p:cNvPr id="105" name="Rectangle: Rounded Corners 104">
            <a:extLst>
              <a:ext uri="{FF2B5EF4-FFF2-40B4-BE49-F238E27FC236}">
                <a16:creationId xmlns:a16="http://schemas.microsoft.com/office/drawing/2014/main" id="{62B5CD4B-EB3E-461A-97E6-69049A17F612}"/>
              </a:ext>
            </a:extLst>
          </p:cNvPr>
          <p:cNvSpPr/>
          <p:nvPr/>
        </p:nvSpPr>
        <p:spPr bwMode="auto">
          <a:xfrm>
            <a:off x="7654389" y="2061419"/>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Hard to have a </a:t>
            </a:r>
            <a:r>
              <a:rPr kumimoji="0" lang="en-US" sz="900" b="0" i="0" u="none" strike="noStrike" cap="none" normalizeH="0" baseline="0">
                <a:ln>
                  <a:noFill/>
                </a:ln>
                <a:solidFill>
                  <a:srgbClr val="009DB0"/>
                </a:solidFill>
                <a:effectLst/>
                <a:latin typeface="+mj-lt"/>
              </a:rPr>
              <a:t>transparent asset traceability</a:t>
            </a:r>
          </a:p>
        </p:txBody>
      </p:sp>
      <p:sp>
        <p:nvSpPr>
          <p:cNvPr id="106" name="Rectangle: Rounded Corners 105">
            <a:extLst>
              <a:ext uri="{FF2B5EF4-FFF2-40B4-BE49-F238E27FC236}">
                <a16:creationId xmlns:a16="http://schemas.microsoft.com/office/drawing/2014/main" id="{B0BFBE13-6842-4FE5-8C38-BC1560AD189D}"/>
              </a:ext>
            </a:extLst>
          </p:cNvPr>
          <p:cNvSpPr/>
          <p:nvPr/>
        </p:nvSpPr>
        <p:spPr bwMode="auto">
          <a:xfrm>
            <a:off x="5419449" y="2061419"/>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9DB0"/>
                </a:solidFill>
                <a:effectLst/>
                <a:latin typeface="+mj-lt"/>
              </a:rPr>
              <a:t>Constraining regulations </a:t>
            </a:r>
            <a:r>
              <a:rPr kumimoji="0" lang="en-US" sz="900" b="0" i="0" u="none" strike="noStrike" cap="none" normalizeH="0" baseline="0">
                <a:ln>
                  <a:noFill/>
                </a:ln>
                <a:solidFill>
                  <a:schemeClr val="tx1"/>
                </a:solidFill>
                <a:effectLst/>
                <a:latin typeface="+mj-lt"/>
              </a:rPr>
              <a:t>that keep changing.</a:t>
            </a:r>
          </a:p>
        </p:txBody>
      </p:sp>
      <p:grpSp>
        <p:nvGrpSpPr>
          <p:cNvPr id="122" name="Group 121">
            <a:extLst>
              <a:ext uri="{FF2B5EF4-FFF2-40B4-BE49-F238E27FC236}">
                <a16:creationId xmlns:a16="http://schemas.microsoft.com/office/drawing/2014/main" id="{94716557-3D0F-4B7C-9652-9FD0DF8F54E8}"/>
              </a:ext>
            </a:extLst>
          </p:cNvPr>
          <p:cNvGrpSpPr/>
          <p:nvPr/>
        </p:nvGrpSpPr>
        <p:grpSpPr>
          <a:xfrm>
            <a:off x="7522302" y="2150669"/>
            <a:ext cx="264174" cy="264174"/>
            <a:chOff x="5420101" y="4696682"/>
            <a:chExt cx="264174" cy="264174"/>
          </a:xfrm>
        </p:grpSpPr>
        <p:sp>
          <p:nvSpPr>
            <p:cNvPr id="123" name="Oval 122">
              <a:extLst>
                <a:ext uri="{FF2B5EF4-FFF2-40B4-BE49-F238E27FC236}">
                  <a16:creationId xmlns:a16="http://schemas.microsoft.com/office/drawing/2014/main" id="{D282C5AA-2334-4C5E-A273-393F45ED4D1E}"/>
                </a:ext>
              </a:extLst>
            </p:cNvPr>
            <p:cNvSpPr/>
            <p:nvPr/>
          </p:nvSpPr>
          <p:spPr bwMode="auto">
            <a:xfrm>
              <a:off x="5420101" y="4696682"/>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124" name="Graphic 123" descr="Scales of justice">
              <a:extLst>
                <a:ext uri="{FF2B5EF4-FFF2-40B4-BE49-F238E27FC236}">
                  <a16:creationId xmlns:a16="http://schemas.microsoft.com/office/drawing/2014/main" id="{2513805E-9055-41FF-90F8-C0E8B4D4219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740" y="4739321"/>
              <a:ext cx="178897" cy="178897"/>
            </a:xfrm>
            <a:prstGeom prst="rect">
              <a:avLst/>
            </a:prstGeom>
          </p:spPr>
        </p:pic>
      </p:grpSp>
      <p:grpSp>
        <p:nvGrpSpPr>
          <p:cNvPr id="125" name="Group 124">
            <a:extLst>
              <a:ext uri="{FF2B5EF4-FFF2-40B4-BE49-F238E27FC236}">
                <a16:creationId xmlns:a16="http://schemas.microsoft.com/office/drawing/2014/main" id="{39903B4B-ACA7-4891-8688-AB8D120ED073}"/>
              </a:ext>
            </a:extLst>
          </p:cNvPr>
          <p:cNvGrpSpPr/>
          <p:nvPr/>
        </p:nvGrpSpPr>
        <p:grpSpPr>
          <a:xfrm>
            <a:off x="5287362" y="2150669"/>
            <a:ext cx="264174" cy="264174"/>
            <a:chOff x="5420101" y="4696682"/>
            <a:chExt cx="264174" cy="264174"/>
          </a:xfrm>
        </p:grpSpPr>
        <p:sp>
          <p:nvSpPr>
            <p:cNvPr id="126" name="Oval 125">
              <a:extLst>
                <a:ext uri="{FF2B5EF4-FFF2-40B4-BE49-F238E27FC236}">
                  <a16:creationId xmlns:a16="http://schemas.microsoft.com/office/drawing/2014/main" id="{A9D1A178-1032-4D02-9AA6-F0535A3EE982}"/>
                </a:ext>
              </a:extLst>
            </p:cNvPr>
            <p:cNvSpPr/>
            <p:nvPr/>
          </p:nvSpPr>
          <p:spPr bwMode="auto">
            <a:xfrm>
              <a:off x="5420101" y="4696682"/>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127" name="Graphic 126" descr="Scales of justice">
              <a:extLst>
                <a:ext uri="{FF2B5EF4-FFF2-40B4-BE49-F238E27FC236}">
                  <a16:creationId xmlns:a16="http://schemas.microsoft.com/office/drawing/2014/main" id="{853C7224-B953-457C-BC9A-0E3981904A7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740" y="4739321"/>
              <a:ext cx="178897" cy="178897"/>
            </a:xfrm>
            <a:prstGeom prst="rect">
              <a:avLst/>
            </a:prstGeom>
          </p:spPr>
        </p:pic>
      </p:grpSp>
      <p:grpSp>
        <p:nvGrpSpPr>
          <p:cNvPr id="128" name="Group 127">
            <a:extLst>
              <a:ext uri="{FF2B5EF4-FFF2-40B4-BE49-F238E27FC236}">
                <a16:creationId xmlns:a16="http://schemas.microsoft.com/office/drawing/2014/main" id="{2258070D-8CC8-4E14-B63A-B207414FFE7B}"/>
              </a:ext>
            </a:extLst>
          </p:cNvPr>
          <p:cNvGrpSpPr/>
          <p:nvPr/>
        </p:nvGrpSpPr>
        <p:grpSpPr>
          <a:xfrm>
            <a:off x="5283953" y="3723125"/>
            <a:ext cx="264174" cy="264174"/>
            <a:chOff x="6592548" y="5222428"/>
            <a:chExt cx="264174" cy="264174"/>
          </a:xfrm>
        </p:grpSpPr>
        <p:sp>
          <p:nvSpPr>
            <p:cNvPr id="129" name="Oval 128">
              <a:extLst>
                <a:ext uri="{FF2B5EF4-FFF2-40B4-BE49-F238E27FC236}">
                  <a16:creationId xmlns:a16="http://schemas.microsoft.com/office/drawing/2014/main" id="{D69B0280-AD06-4E32-956E-029F6FA304C8}"/>
                </a:ext>
              </a:extLst>
            </p:cNvPr>
            <p:cNvSpPr/>
            <p:nvPr/>
          </p:nvSpPr>
          <p:spPr bwMode="auto">
            <a:xfrm>
              <a:off x="6592548" y="5222428"/>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130" name="Graphic 129" descr="Hourglass 30%">
              <a:extLst>
                <a:ext uri="{FF2B5EF4-FFF2-40B4-BE49-F238E27FC236}">
                  <a16:creationId xmlns:a16="http://schemas.microsoft.com/office/drawing/2014/main" id="{A5ACF90D-1420-400A-BA7B-B624EAD3FBB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5187" y="5265067"/>
              <a:ext cx="178897" cy="178897"/>
            </a:xfrm>
            <a:prstGeom prst="rect">
              <a:avLst/>
            </a:prstGeom>
          </p:spPr>
        </p:pic>
      </p:grpSp>
      <p:grpSp>
        <p:nvGrpSpPr>
          <p:cNvPr id="131" name="Group 130">
            <a:extLst>
              <a:ext uri="{FF2B5EF4-FFF2-40B4-BE49-F238E27FC236}">
                <a16:creationId xmlns:a16="http://schemas.microsoft.com/office/drawing/2014/main" id="{AFF74A91-8427-4CBB-B868-8E682169A071}"/>
              </a:ext>
            </a:extLst>
          </p:cNvPr>
          <p:cNvGrpSpPr/>
          <p:nvPr/>
        </p:nvGrpSpPr>
        <p:grpSpPr>
          <a:xfrm>
            <a:off x="7522302" y="3268328"/>
            <a:ext cx="264174" cy="264174"/>
            <a:chOff x="6310221" y="5372923"/>
            <a:chExt cx="264174" cy="264174"/>
          </a:xfrm>
        </p:grpSpPr>
        <p:sp>
          <p:nvSpPr>
            <p:cNvPr id="132" name="Oval 131">
              <a:extLst>
                <a:ext uri="{FF2B5EF4-FFF2-40B4-BE49-F238E27FC236}">
                  <a16:creationId xmlns:a16="http://schemas.microsoft.com/office/drawing/2014/main" id="{948327B2-7D82-4027-95BC-B0299C313D55}"/>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33" name="Graphic 132" descr="Euro">
              <a:extLst>
                <a:ext uri="{FF2B5EF4-FFF2-40B4-BE49-F238E27FC236}">
                  <a16:creationId xmlns:a16="http://schemas.microsoft.com/office/drawing/2014/main" id="{7DECE768-587D-4F05-9DDF-9141777913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grpSp>
        <p:nvGrpSpPr>
          <p:cNvPr id="134" name="Group 133">
            <a:extLst>
              <a:ext uri="{FF2B5EF4-FFF2-40B4-BE49-F238E27FC236}">
                <a16:creationId xmlns:a16="http://schemas.microsoft.com/office/drawing/2014/main" id="{480776F4-8C13-4680-9AE2-B3618A703705}"/>
              </a:ext>
            </a:extLst>
          </p:cNvPr>
          <p:cNvGrpSpPr/>
          <p:nvPr/>
        </p:nvGrpSpPr>
        <p:grpSpPr>
          <a:xfrm>
            <a:off x="5283329" y="4233767"/>
            <a:ext cx="264174" cy="264174"/>
            <a:chOff x="6310221" y="5372923"/>
            <a:chExt cx="264174" cy="264174"/>
          </a:xfrm>
        </p:grpSpPr>
        <p:sp>
          <p:nvSpPr>
            <p:cNvPr id="135" name="Oval 134">
              <a:extLst>
                <a:ext uri="{FF2B5EF4-FFF2-40B4-BE49-F238E27FC236}">
                  <a16:creationId xmlns:a16="http://schemas.microsoft.com/office/drawing/2014/main" id="{3DE3CEC4-95C0-4699-9BD5-06FA0305F0D9}"/>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36" name="Graphic 135" descr="Euro">
              <a:extLst>
                <a:ext uri="{FF2B5EF4-FFF2-40B4-BE49-F238E27FC236}">
                  <a16:creationId xmlns:a16="http://schemas.microsoft.com/office/drawing/2014/main" id="{359D1C8E-AB7B-447E-A8BC-0542BB660BC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grpSp>
        <p:nvGrpSpPr>
          <p:cNvPr id="137" name="Group 136">
            <a:extLst>
              <a:ext uri="{FF2B5EF4-FFF2-40B4-BE49-F238E27FC236}">
                <a16:creationId xmlns:a16="http://schemas.microsoft.com/office/drawing/2014/main" id="{10CB1809-4CE3-4BE9-A452-82EF6AA664E5}"/>
              </a:ext>
            </a:extLst>
          </p:cNvPr>
          <p:cNvGrpSpPr/>
          <p:nvPr/>
        </p:nvGrpSpPr>
        <p:grpSpPr>
          <a:xfrm>
            <a:off x="7522302" y="5556471"/>
            <a:ext cx="264174" cy="264174"/>
            <a:chOff x="6310221" y="5372923"/>
            <a:chExt cx="264174" cy="264174"/>
          </a:xfrm>
        </p:grpSpPr>
        <p:sp>
          <p:nvSpPr>
            <p:cNvPr id="138" name="Oval 137">
              <a:extLst>
                <a:ext uri="{FF2B5EF4-FFF2-40B4-BE49-F238E27FC236}">
                  <a16:creationId xmlns:a16="http://schemas.microsoft.com/office/drawing/2014/main" id="{0FFD62FF-C984-413B-9345-F5062054B2EF}"/>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39" name="Graphic 138" descr="Euro">
              <a:extLst>
                <a:ext uri="{FF2B5EF4-FFF2-40B4-BE49-F238E27FC236}">
                  <a16:creationId xmlns:a16="http://schemas.microsoft.com/office/drawing/2014/main" id="{44FF72CB-724C-41F6-8822-878E6E28AF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cxnSp>
        <p:nvCxnSpPr>
          <p:cNvPr id="141" name="Straight Arrow Connector 140">
            <a:extLst>
              <a:ext uri="{FF2B5EF4-FFF2-40B4-BE49-F238E27FC236}">
                <a16:creationId xmlns:a16="http://schemas.microsoft.com/office/drawing/2014/main" id="{A8F617C2-61ED-41E5-B8D5-34E63F277F92}"/>
              </a:ext>
            </a:extLst>
          </p:cNvPr>
          <p:cNvCxnSpPr>
            <a:cxnSpLocks/>
          </p:cNvCxnSpPr>
          <p:nvPr/>
        </p:nvCxnSpPr>
        <p:spPr bwMode="auto">
          <a:xfrm>
            <a:off x="495300" y="1214956"/>
            <a:ext cx="0" cy="4543333"/>
          </a:xfrm>
          <a:prstGeom prst="straightConnector1">
            <a:avLst/>
          </a:prstGeom>
          <a:solidFill>
            <a:schemeClr val="accent1"/>
          </a:solidFill>
          <a:ln w="28575" cap="flat" cmpd="sng" algn="ctr">
            <a:solidFill>
              <a:srgbClr val="C00000"/>
            </a:solidFill>
            <a:prstDash val="solid"/>
            <a:round/>
            <a:headEnd type="none" w="med" len="med"/>
            <a:tailEnd type="triangle"/>
          </a:ln>
          <a:effectLst/>
        </p:spPr>
      </p:cxnSp>
      <p:sp>
        <p:nvSpPr>
          <p:cNvPr id="143" name="TextBox 142">
            <a:extLst>
              <a:ext uri="{FF2B5EF4-FFF2-40B4-BE49-F238E27FC236}">
                <a16:creationId xmlns:a16="http://schemas.microsoft.com/office/drawing/2014/main" id="{81307D44-9826-4C42-B5F0-79206569E9F0}"/>
              </a:ext>
            </a:extLst>
          </p:cNvPr>
          <p:cNvSpPr txBox="1"/>
          <p:nvPr/>
        </p:nvSpPr>
        <p:spPr>
          <a:xfrm rot="16200000">
            <a:off x="-138613" y="3363512"/>
            <a:ext cx="873957" cy="246221"/>
          </a:xfrm>
          <a:prstGeom prst="rect">
            <a:avLst/>
          </a:prstGeom>
          <a:noFill/>
        </p:spPr>
        <p:txBody>
          <a:bodyPr wrap="none" rtlCol="0">
            <a:spAutoFit/>
          </a:bodyPr>
          <a:lstStyle/>
          <a:p>
            <a:r>
              <a:rPr lang="en-US" sz="1000" b="1" i="1">
                <a:solidFill>
                  <a:srgbClr val="C00000"/>
                </a:solidFill>
                <a:latin typeface="+mj-lt"/>
              </a:rPr>
              <a:t>Criticality</a:t>
            </a:r>
            <a:endParaRPr lang="en-US" sz="1100" b="1" i="1">
              <a:solidFill>
                <a:srgbClr val="C00000"/>
              </a:solidFill>
              <a:latin typeface="+mj-lt"/>
            </a:endParaRPr>
          </a:p>
        </p:txBody>
      </p:sp>
      <p:grpSp>
        <p:nvGrpSpPr>
          <p:cNvPr id="148" name="Group 147">
            <a:extLst>
              <a:ext uri="{FF2B5EF4-FFF2-40B4-BE49-F238E27FC236}">
                <a16:creationId xmlns:a16="http://schemas.microsoft.com/office/drawing/2014/main" id="{98BB8E69-3B9C-4658-AC07-D15E92C4E3CA}"/>
              </a:ext>
            </a:extLst>
          </p:cNvPr>
          <p:cNvGrpSpPr/>
          <p:nvPr/>
        </p:nvGrpSpPr>
        <p:grpSpPr>
          <a:xfrm>
            <a:off x="5287362" y="1635681"/>
            <a:ext cx="264174" cy="264174"/>
            <a:chOff x="4628470" y="6139553"/>
            <a:chExt cx="264174" cy="264174"/>
          </a:xfrm>
        </p:grpSpPr>
        <p:sp>
          <p:nvSpPr>
            <p:cNvPr id="149" name="Oval 148">
              <a:extLst>
                <a:ext uri="{FF2B5EF4-FFF2-40B4-BE49-F238E27FC236}">
                  <a16:creationId xmlns:a16="http://schemas.microsoft.com/office/drawing/2014/main" id="{B3CDA8CD-61F3-4253-A15A-AF940D26492F}"/>
                </a:ext>
              </a:extLst>
            </p:cNvPr>
            <p:cNvSpPr/>
            <p:nvPr/>
          </p:nvSpPr>
          <p:spPr bwMode="auto">
            <a:xfrm>
              <a:off x="4628470"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150" name="Graphic 149" descr="Scales of justice">
              <a:extLst>
                <a:ext uri="{FF2B5EF4-FFF2-40B4-BE49-F238E27FC236}">
                  <a16:creationId xmlns:a16="http://schemas.microsoft.com/office/drawing/2014/main" id="{2F2B6447-9371-4255-81B9-1E390EB8C82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1109" y="6182192"/>
              <a:ext cx="178897" cy="178897"/>
            </a:xfrm>
            <a:prstGeom prst="rect">
              <a:avLst/>
            </a:prstGeom>
          </p:spPr>
        </p:pic>
      </p:grpSp>
      <p:cxnSp>
        <p:nvCxnSpPr>
          <p:cNvPr id="6" name="Connecteur droit 11">
            <a:extLst>
              <a:ext uri="{FF2B5EF4-FFF2-40B4-BE49-F238E27FC236}">
                <a16:creationId xmlns:a16="http://schemas.microsoft.com/office/drawing/2014/main" id="{CA8C91F4-30EF-40D6-893F-1D2671330977}"/>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ZoneTexte 12">
            <a:extLst>
              <a:ext uri="{FF2B5EF4-FFF2-40B4-BE49-F238E27FC236}">
                <a16:creationId xmlns:a16="http://schemas.microsoft.com/office/drawing/2014/main" id="{1B67F9F1-436F-458A-999A-27ADB630F351}"/>
              </a:ext>
            </a:extLst>
          </p:cNvPr>
          <p:cNvSpPr txBox="1"/>
          <p:nvPr/>
        </p:nvSpPr>
        <p:spPr>
          <a:xfrm>
            <a:off x="1851305" y="721719"/>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and associated pain points</a:t>
            </a:r>
          </a:p>
        </p:txBody>
      </p:sp>
      <p:grpSp>
        <p:nvGrpSpPr>
          <p:cNvPr id="7" name="Group 6">
            <a:extLst>
              <a:ext uri="{FF2B5EF4-FFF2-40B4-BE49-F238E27FC236}">
                <a16:creationId xmlns:a16="http://schemas.microsoft.com/office/drawing/2014/main" id="{0A34E48B-90A0-49AA-8833-C4346ECC7C63}"/>
              </a:ext>
            </a:extLst>
          </p:cNvPr>
          <p:cNvGrpSpPr/>
          <p:nvPr/>
        </p:nvGrpSpPr>
        <p:grpSpPr>
          <a:xfrm>
            <a:off x="750999" y="1214956"/>
            <a:ext cx="2215168" cy="3353618"/>
            <a:chOff x="3019884" y="1215030"/>
            <a:chExt cx="2215168" cy="3353618"/>
          </a:xfrm>
        </p:grpSpPr>
        <p:sp>
          <p:nvSpPr>
            <p:cNvPr id="80" name="Rectangle: Rounded Corners 79">
              <a:extLst>
                <a:ext uri="{FF2B5EF4-FFF2-40B4-BE49-F238E27FC236}">
                  <a16:creationId xmlns:a16="http://schemas.microsoft.com/office/drawing/2014/main" id="{E3A62D59-4C1D-4AB4-9D4D-050CA2D59BBC}"/>
                </a:ext>
              </a:extLst>
            </p:cNvPr>
            <p:cNvSpPr/>
            <p:nvPr/>
          </p:nvSpPr>
          <p:spPr bwMode="auto">
            <a:xfrm>
              <a:off x="3165052" y="2754762"/>
              <a:ext cx="2070000" cy="612934"/>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a:latin typeface="+mj-lt"/>
                </a:rPr>
                <a:t>Complexity to satisfy </a:t>
              </a:r>
              <a:r>
                <a:rPr lang="en-US" sz="900">
                  <a:solidFill>
                    <a:srgbClr val="009DB0"/>
                  </a:solidFill>
                  <a:latin typeface="+mj-lt"/>
                </a:rPr>
                <a:t>compliance duties </a:t>
              </a:r>
              <a:r>
                <a:rPr lang="en-US" sz="900">
                  <a:latin typeface="+mj-lt"/>
                </a:rPr>
                <a:t>especially KYC aspects</a:t>
              </a:r>
            </a:p>
          </p:txBody>
        </p:sp>
        <p:sp>
          <p:nvSpPr>
            <p:cNvPr id="81" name="Rectangle: Rounded Corners 80">
              <a:extLst>
                <a:ext uri="{FF2B5EF4-FFF2-40B4-BE49-F238E27FC236}">
                  <a16:creationId xmlns:a16="http://schemas.microsoft.com/office/drawing/2014/main" id="{022E8D9C-62C4-48DB-9276-24C6B2A46612}"/>
                </a:ext>
              </a:extLst>
            </p:cNvPr>
            <p:cNvSpPr/>
            <p:nvPr/>
          </p:nvSpPr>
          <p:spPr bwMode="auto">
            <a:xfrm>
              <a:off x="3165052" y="3955714"/>
              <a:ext cx="2070000" cy="612934"/>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a:latin typeface="+mj-lt"/>
                </a:rPr>
                <a:t>Complexity </a:t>
              </a:r>
              <a:r>
                <a:rPr lang="en-US" sz="900">
                  <a:solidFill>
                    <a:srgbClr val="009DB0"/>
                  </a:solidFill>
                  <a:latin typeface="+mj-lt"/>
                </a:rPr>
                <a:t>to engage new generations</a:t>
              </a:r>
              <a:r>
                <a:rPr lang="en-US" sz="900">
                  <a:latin typeface="+mj-lt"/>
                </a:rPr>
                <a:t> on a face-to-face relation</a:t>
              </a:r>
            </a:p>
          </p:txBody>
        </p:sp>
        <p:sp>
          <p:nvSpPr>
            <p:cNvPr id="82" name="Rectangle: Rounded Corners 81">
              <a:extLst>
                <a:ext uri="{FF2B5EF4-FFF2-40B4-BE49-F238E27FC236}">
                  <a16:creationId xmlns:a16="http://schemas.microsoft.com/office/drawing/2014/main" id="{6DFD07FE-9A49-41DA-ACC7-7D14E6168762}"/>
                </a:ext>
              </a:extLst>
            </p:cNvPr>
            <p:cNvSpPr/>
            <p:nvPr/>
          </p:nvSpPr>
          <p:spPr bwMode="auto">
            <a:xfrm>
              <a:off x="3165052" y="3443941"/>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Difficulty to</a:t>
              </a:r>
              <a:r>
                <a:rPr lang="en-US" sz="900">
                  <a:solidFill>
                    <a:schemeClr val="tx2"/>
                  </a:solidFill>
                  <a:latin typeface="+mj-lt"/>
                </a:rPr>
                <a:t> </a:t>
              </a:r>
              <a:r>
                <a:rPr lang="en-US" sz="900">
                  <a:solidFill>
                    <a:srgbClr val="009DB0"/>
                  </a:solidFill>
                  <a:latin typeface="+mj-lt"/>
                </a:rPr>
                <a:t>target relevant customer</a:t>
              </a:r>
              <a:endParaRPr kumimoji="0" lang="en-US" sz="900" i="0" u="none" strike="noStrike" cap="none" normalizeH="0" baseline="0">
                <a:ln>
                  <a:noFill/>
                </a:ln>
                <a:solidFill>
                  <a:srgbClr val="009DB0"/>
                </a:solidFill>
                <a:effectLst/>
                <a:latin typeface="+mj-lt"/>
              </a:endParaRPr>
            </a:p>
          </p:txBody>
        </p:sp>
        <p:sp>
          <p:nvSpPr>
            <p:cNvPr id="83" name="Rectangle: Rounded Corners 82">
              <a:extLst>
                <a:ext uri="{FF2B5EF4-FFF2-40B4-BE49-F238E27FC236}">
                  <a16:creationId xmlns:a16="http://schemas.microsoft.com/office/drawing/2014/main" id="{8CD6CFF8-2542-48A1-8BD6-BE9C2DD0C7F0}"/>
                </a:ext>
              </a:extLst>
            </p:cNvPr>
            <p:cNvSpPr/>
            <p:nvPr/>
          </p:nvSpPr>
          <p:spPr bwMode="auto">
            <a:xfrm>
              <a:off x="3165052" y="1545991"/>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Time-consuming </a:t>
              </a:r>
              <a:r>
                <a:rPr kumimoji="0" lang="en-US" sz="900" i="0" u="none" strike="noStrike" cap="none" normalizeH="0" baseline="0">
                  <a:ln>
                    <a:noFill/>
                  </a:ln>
                  <a:solidFill>
                    <a:srgbClr val="009DB0"/>
                  </a:solidFill>
                  <a:effectLst/>
                  <a:latin typeface="+mj-lt"/>
                </a:rPr>
                <a:t>appointment booking</a:t>
              </a:r>
              <a:r>
                <a:rPr kumimoji="0" lang="en-US" sz="900" b="0" i="0" u="none" strike="noStrike" cap="none" normalizeH="0" baseline="0">
                  <a:ln>
                    <a:noFill/>
                  </a:ln>
                  <a:solidFill>
                    <a:srgbClr val="009DB0"/>
                  </a:solidFill>
                  <a:effectLst/>
                  <a:latin typeface="+mj-lt"/>
                </a:rPr>
                <a:t> </a:t>
              </a:r>
              <a:r>
                <a:rPr kumimoji="0" lang="en-US" sz="900" b="0" i="0" u="none" strike="noStrike" cap="none" normalizeH="0" baseline="0">
                  <a:ln>
                    <a:noFill/>
                  </a:ln>
                  <a:solidFill>
                    <a:schemeClr val="tx1"/>
                  </a:solidFill>
                  <a:effectLst/>
                  <a:latin typeface="+mj-lt"/>
                </a:rPr>
                <a:t>and </a:t>
              </a:r>
              <a:r>
                <a:rPr kumimoji="0" lang="en-US" sz="900" b="0" i="0" u="none" strike="noStrike" cap="none" normalizeH="0" baseline="0">
                  <a:ln>
                    <a:noFill/>
                  </a:ln>
                  <a:solidFill>
                    <a:srgbClr val="009DB0"/>
                  </a:solidFill>
                  <a:effectLst/>
                  <a:latin typeface="+mj-lt"/>
                </a:rPr>
                <a:t>commercial relaunching</a:t>
              </a:r>
            </a:p>
          </p:txBody>
        </p:sp>
        <p:grpSp>
          <p:nvGrpSpPr>
            <p:cNvPr id="84" name="Group 83">
              <a:extLst>
                <a:ext uri="{FF2B5EF4-FFF2-40B4-BE49-F238E27FC236}">
                  <a16:creationId xmlns:a16="http://schemas.microsoft.com/office/drawing/2014/main" id="{F3370202-B470-4E68-822D-6F5EEC75A846}"/>
                </a:ext>
              </a:extLst>
            </p:cNvPr>
            <p:cNvGrpSpPr/>
            <p:nvPr/>
          </p:nvGrpSpPr>
          <p:grpSpPr>
            <a:xfrm>
              <a:off x="3019884" y="4130094"/>
              <a:ext cx="264174" cy="264174"/>
              <a:chOff x="1525749" y="5084961"/>
              <a:chExt cx="264174" cy="264174"/>
            </a:xfrm>
          </p:grpSpPr>
          <p:sp>
            <p:nvSpPr>
              <p:cNvPr id="85" name="Oval 84">
                <a:extLst>
                  <a:ext uri="{FF2B5EF4-FFF2-40B4-BE49-F238E27FC236}">
                    <a16:creationId xmlns:a16="http://schemas.microsoft.com/office/drawing/2014/main" id="{F682F861-1F8D-4E14-92F7-81AA156B2887}"/>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86" name="Graphic 85" descr="Group of men">
                <a:extLst>
                  <a:ext uri="{FF2B5EF4-FFF2-40B4-BE49-F238E27FC236}">
                    <a16:creationId xmlns:a16="http://schemas.microsoft.com/office/drawing/2014/main" id="{63345C9E-FFB9-475E-BFA8-1DCB6E9E8B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87" name="Group 86">
              <a:extLst>
                <a:ext uri="{FF2B5EF4-FFF2-40B4-BE49-F238E27FC236}">
                  <a16:creationId xmlns:a16="http://schemas.microsoft.com/office/drawing/2014/main" id="{9D2E5D71-0176-4A53-BC44-E64DB22D8770}"/>
                </a:ext>
              </a:extLst>
            </p:cNvPr>
            <p:cNvGrpSpPr/>
            <p:nvPr/>
          </p:nvGrpSpPr>
          <p:grpSpPr>
            <a:xfrm>
              <a:off x="3019884" y="3531591"/>
              <a:ext cx="264174" cy="264174"/>
              <a:chOff x="1525749" y="5084961"/>
              <a:chExt cx="264174" cy="264174"/>
            </a:xfrm>
          </p:grpSpPr>
          <p:sp>
            <p:nvSpPr>
              <p:cNvPr id="88" name="Oval 87">
                <a:extLst>
                  <a:ext uri="{FF2B5EF4-FFF2-40B4-BE49-F238E27FC236}">
                    <a16:creationId xmlns:a16="http://schemas.microsoft.com/office/drawing/2014/main" id="{EFDBBAC8-D1CB-49A5-8F76-7A25B4283BE5}"/>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89" name="Graphic 88" descr="Group of men">
                <a:extLst>
                  <a:ext uri="{FF2B5EF4-FFF2-40B4-BE49-F238E27FC236}">
                    <a16:creationId xmlns:a16="http://schemas.microsoft.com/office/drawing/2014/main" id="{5B977CC1-68D0-4843-A5CC-4E1C589D32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90" name="Group 89">
              <a:extLst>
                <a:ext uri="{FF2B5EF4-FFF2-40B4-BE49-F238E27FC236}">
                  <a16:creationId xmlns:a16="http://schemas.microsoft.com/office/drawing/2014/main" id="{32FB7520-08B3-4065-8789-D7B467E4F1B0}"/>
                </a:ext>
              </a:extLst>
            </p:cNvPr>
            <p:cNvGrpSpPr/>
            <p:nvPr/>
          </p:nvGrpSpPr>
          <p:grpSpPr>
            <a:xfrm>
              <a:off x="3032965" y="2929142"/>
              <a:ext cx="264174" cy="264174"/>
              <a:chOff x="5420101" y="4696682"/>
              <a:chExt cx="264174" cy="264174"/>
            </a:xfrm>
          </p:grpSpPr>
          <p:sp>
            <p:nvSpPr>
              <p:cNvPr id="91" name="Oval 90">
                <a:extLst>
                  <a:ext uri="{FF2B5EF4-FFF2-40B4-BE49-F238E27FC236}">
                    <a16:creationId xmlns:a16="http://schemas.microsoft.com/office/drawing/2014/main" id="{DDEC9177-0B05-4A50-BE86-6680DE03B35A}"/>
                  </a:ext>
                </a:extLst>
              </p:cNvPr>
              <p:cNvSpPr/>
              <p:nvPr/>
            </p:nvSpPr>
            <p:spPr bwMode="auto">
              <a:xfrm>
                <a:off x="5420101" y="4696682"/>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92" name="Graphic 91" descr="Scales of justice">
                <a:extLst>
                  <a:ext uri="{FF2B5EF4-FFF2-40B4-BE49-F238E27FC236}">
                    <a16:creationId xmlns:a16="http://schemas.microsoft.com/office/drawing/2014/main" id="{597175BD-BE6D-4BE1-A818-84A25A9A67F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740" y="4739321"/>
                <a:ext cx="178897" cy="178897"/>
              </a:xfrm>
              <a:prstGeom prst="rect">
                <a:avLst/>
              </a:prstGeom>
            </p:spPr>
          </p:pic>
        </p:grpSp>
        <p:grpSp>
          <p:nvGrpSpPr>
            <p:cNvPr id="93" name="Group 92">
              <a:extLst>
                <a:ext uri="{FF2B5EF4-FFF2-40B4-BE49-F238E27FC236}">
                  <a16:creationId xmlns:a16="http://schemas.microsoft.com/office/drawing/2014/main" id="{1BF9EEC2-353E-49B5-A0CA-A576195B0304}"/>
                </a:ext>
              </a:extLst>
            </p:cNvPr>
            <p:cNvGrpSpPr/>
            <p:nvPr/>
          </p:nvGrpSpPr>
          <p:grpSpPr>
            <a:xfrm>
              <a:off x="3032965" y="1720371"/>
              <a:ext cx="264174" cy="264174"/>
              <a:chOff x="6592548" y="5222428"/>
              <a:chExt cx="264174" cy="264174"/>
            </a:xfrm>
          </p:grpSpPr>
          <p:sp>
            <p:nvSpPr>
              <p:cNvPr id="94" name="Oval 93">
                <a:extLst>
                  <a:ext uri="{FF2B5EF4-FFF2-40B4-BE49-F238E27FC236}">
                    <a16:creationId xmlns:a16="http://schemas.microsoft.com/office/drawing/2014/main" id="{C1FF6560-AF48-4B86-B259-C86C818AD16B}"/>
                  </a:ext>
                </a:extLst>
              </p:cNvPr>
              <p:cNvSpPr/>
              <p:nvPr/>
            </p:nvSpPr>
            <p:spPr bwMode="auto">
              <a:xfrm>
                <a:off x="6592548" y="5222428"/>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rgbClr val="C00000"/>
                  </a:solidFill>
                  <a:effectLst/>
                  <a:latin typeface="+mj-lt"/>
                </a:endParaRPr>
              </a:p>
            </p:txBody>
          </p:sp>
          <p:pic>
            <p:nvPicPr>
              <p:cNvPr id="95" name="Graphic 94" descr="Hourglass 30%">
                <a:extLst>
                  <a:ext uri="{FF2B5EF4-FFF2-40B4-BE49-F238E27FC236}">
                    <a16:creationId xmlns:a16="http://schemas.microsoft.com/office/drawing/2014/main" id="{81B0B70F-9C47-4048-9AF4-4EBBCA422DA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5187" y="5265067"/>
                <a:ext cx="178897" cy="178897"/>
              </a:xfrm>
              <a:prstGeom prst="rect">
                <a:avLst/>
              </a:prstGeom>
            </p:spPr>
          </p:pic>
        </p:grpSp>
        <p:sp>
          <p:nvSpPr>
            <p:cNvPr id="4" name="Rectangle: Rounded Corners 3">
              <a:extLst>
                <a:ext uri="{FF2B5EF4-FFF2-40B4-BE49-F238E27FC236}">
                  <a16:creationId xmlns:a16="http://schemas.microsoft.com/office/drawing/2014/main" id="{BDF51266-379F-4754-AAAD-BA15223580C5}"/>
                </a:ext>
              </a:extLst>
            </p:cNvPr>
            <p:cNvSpPr/>
            <p:nvPr/>
          </p:nvSpPr>
          <p:spPr bwMode="auto">
            <a:xfrm>
              <a:off x="3164135" y="2246035"/>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900">
                  <a:latin typeface="+mj-lt"/>
                </a:rPr>
                <a:t>Risk to loose a lead due to </a:t>
              </a:r>
              <a:r>
                <a:rPr lang="en-US" sz="900">
                  <a:solidFill>
                    <a:srgbClr val="009DB0"/>
                  </a:solidFill>
                  <a:latin typeface="+mj-lt"/>
                </a:rPr>
                <a:t>long document check</a:t>
              </a:r>
            </a:p>
          </p:txBody>
        </p:sp>
        <p:grpSp>
          <p:nvGrpSpPr>
            <p:cNvPr id="140" name="Group 139">
              <a:extLst>
                <a:ext uri="{FF2B5EF4-FFF2-40B4-BE49-F238E27FC236}">
                  <a16:creationId xmlns:a16="http://schemas.microsoft.com/office/drawing/2014/main" id="{6CDE5745-49BA-4B94-82CE-0E03158C4EE6}"/>
                </a:ext>
              </a:extLst>
            </p:cNvPr>
            <p:cNvGrpSpPr/>
            <p:nvPr/>
          </p:nvGrpSpPr>
          <p:grpSpPr>
            <a:xfrm>
              <a:off x="3032050" y="2325081"/>
              <a:ext cx="264174" cy="264174"/>
              <a:chOff x="2455303" y="6139553"/>
              <a:chExt cx="264174" cy="264174"/>
            </a:xfrm>
          </p:grpSpPr>
          <p:sp>
            <p:nvSpPr>
              <p:cNvPr id="142" name="Oval 141">
                <a:extLst>
                  <a:ext uri="{FF2B5EF4-FFF2-40B4-BE49-F238E27FC236}">
                    <a16:creationId xmlns:a16="http://schemas.microsoft.com/office/drawing/2014/main" id="{F84831D9-0962-40EB-B027-572DC5136ABC}"/>
                  </a:ext>
                </a:extLst>
              </p:cNvPr>
              <p:cNvSpPr/>
              <p:nvPr/>
            </p:nvSpPr>
            <p:spPr bwMode="auto">
              <a:xfrm>
                <a:off x="2455303" y="613955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44" name="Graphic 143" descr="Group of men">
                <a:extLst>
                  <a:ext uri="{FF2B5EF4-FFF2-40B4-BE49-F238E27FC236}">
                    <a16:creationId xmlns:a16="http://schemas.microsoft.com/office/drawing/2014/main" id="{55570D58-FB74-4227-9D2D-82CF348C2D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7942" y="6182192"/>
                <a:ext cx="178897" cy="178897"/>
              </a:xfrm>
              <a:prstGeom prst="rect">
                <a:avLst/>
              </a:prstGeom>
            </p:spPr>
          </p:pic>
        </p:grpSp>
        <p:sp>
          <p:nvSpPr>
            <p:cNvPr id="13" name="Arrow: Pentagon 1">
              <a:extLst>
                <a:ext uri="{FF2B5EF4-FFF2-40B4-BE49-F238E27FC236}">
                  <a16:creationId xmlns:a16="http://schemas.microsoft.com/office/drawing/2014/main" id="{5B879892-F0A9-43D7-B523-6DC3029EA95E}"/>
                </a:ext>
              </a:extLst>
            </p:cNvPr>
            <p:cNvSpPr/>
            <p:nvPr/>
          </p:nvSpPr>
          <p:spPr bwMode="auto">
            <a:xfrm>
              <a:off x="3165052"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grpSp>
      <p:sp>
        <p:nvSpPr>
          <p:cNvPr id="56" name="Rectangle: Rounded Corners 55">
            <a:extLst>
              <a:ext uri="{FF2B5EF4-FFF2-40B4-BE49-F238E27FC236}">
                <a16:creationId xmlns:a16="http://schemas.microsoft.com/office/drawing/2014/main" id="{1BD81630-A603-4BFF-B520-3917ED445A59}"/>
              </a:ext>
            </a:extLst>
          </p:cNvPr>
          <p:cNvSpPr/>
          <p:nvPr/>
        </p:nvSpPr>
        <p:spPr bwMode="auto">
          <a:xfrm>
            <a:off x="3151970" y="3225173"/>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latin typeface="+mj-lt"/>
              </a:rPr>
              <a:t>Difficulty to </a:t>
            </a:r>
            <a:r>
              <a:rPr lang="en-US" sz="900" dirty="0">
                <a:solidFill>
                  <a:srgbClr val="009DB0"/>
                </a:solidFill>
                <a:latin typeface="+mj-lt"/>
              </a:rPr>
              <a:t>project the customer</a:t>
            </a:r>
            <a:r>
              <a:rPr lang="en-US" sz="900" dirty="0">
                <a:latin typeface="+mj-lt"/>
              </a:rPr>
              <a:t> in investment proposition</a:t>
            </a:r>
            <a:endParaRPr kumimoji="0" lang="en-US" sz="900" b="0" i="0" u="none" strike="noStrike" cap="none" normalizeH="0" baseline="0" dirty="0">
              <a:ln>
                <a:noFill/>
              </a:ln>
              <a:solidFill>
                <a:schemeClr val="tx1"/>
              </a:solidFill>
              <a:effectLst/>
              <a:latin typeface="+mj-lt"/>
            </a:endParaRPr>
          </a:p>
        </p:txBody>
      </p:sp>
      <p:sp>
        <p:nvSpPr>
          <p:cNvPr id="57" name="Rectangle: Rounded Corners 56">
            <a:extLst>
              <a:ext uri="{FF2B5EF4-FFF2-40B4-BE49-F238E27FC236}">
                <a16:creationId xmlns:a16="http://schemas.microsoft.com/office/drawing/2014/main" id="{59DF58C3-B5D3-40C0-B931-300341BF9E2D}"/>
              </a:ext>
            </a:extLst>
          </p:cNvPr>
          <p:cNvSpPr/>
          <p:nvPr/>
        </p:nvSpPr>
        <p:spPr bwMode="auto">
          <a:xfrm>
            <a:off x="3151970" y="4874213"/>
            <a:ext cx="2070000" cy="40862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latin typeface="+mj-lt"/>
              </a:rPr>
              <a:t>Complex integration of   </a:t>
            </a:r>
            <a:r>
              <a:rPr lang="en-US" sz="900" dirty="0">
                <a:solidFill>
                  <a:srgbClr val="009DB0"/>
                </a:solidFill>
                <a:latin typeface="+mj-lt"/>
              </a:rPr>
              <a:t>additional services</a:t>
            </a:r>
            <a:r>
              <a:rPr lang="en-US" sz="900" dirty="0">
                <a:latin typeface="+mj-lt"/>
              </a:rPr>
              <a:t>: concierge …</a:t>
            </a:r>
            <a:endParaRPr kumimoji="0" lang="en-US" sz="900" b="0" i="0" u="none" strike="noStrike" cap="none" normalizeH="0" baseline="0" dirty="0">
              <a:ln>
                <a:noFill/>
              </a:ln>
              <a:solidFill>
                <a:schemeClr val="tx1"/>
              </a:solidFill>
              <a:effectLst/>
              <a:latin typeface="+mj-lt"/>
            </a:endParaRPr>
          </a:p>
        </p:txBody>
      </p:sp>
      <p:sp>
        <p:nvSpPr>
          <p:cNvPr id="58" name="Rectangle: Rounded Corners 57">
            <a:extLst>
              <a:ext uri="{FF2B5EF4-FFF2-40B4-BE49-F238E27FC236}">
                <a16:creationId xmlns:a16="http://schemas.microsoft.com/office/drawing/2014/main" id="{A24EDEDD-E759-4D07-A124-B0A9A2393780}"/>
              </a:ext>
            </a:extLst>
          </p:cNvPr>
          <p:cNvSpPr/>
          <p:nvPr/>
        </p:nvSpPr>
        <p:spPr bwMode="auto">
          <a:xfrm>
            <a:off x="3151970" y="1552379"/>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Hard KYP</a:t>
            </a:r>
            <a:r>
              <a:rPr lang="en-US" sz="900" baseline="30000">
                <a:latin typeface="+mj-lt"/>
              </a:rPr>
              <a:t>1</a:t>
            </a:r>
            <a:r>
              <a:rPr lang="en-US" sz="900">
                <a:latin typeface="+mj-lt"/>
              </a:rPr>
              <a:t> and </a:t>
            </a:r>
            <a:r>
              <a:rPr lang="en-US" sz="900">
                <a:solidFill>
                  <a:srgbClr val="009DB0"/>
                </a:solidFill>
                <a:latin typeface="+mj-lt"/>
              </a:rPr>
              <a:t>financial engineering </a:t>
            </a:r>
            <a:r>
              <a:rPr lang="en-US" sz="900">
                <a:latin typeface="+mj-lt"/>
              </a:rPr>
              <a:t>to be able to defend margins</a:t>
            </a:r>
            <a:endParaRPr kumimoji="0" lang="en-US" sz="900" b="0" i="0" u="none" strike="noStrike" cap="none" normalizeH="0" baseline="0">
              <a:ln>
                <a:noFill/>
              </a:ln>
              <a:solidFill>
                <a:schemeClr val="tx1"/>
              </a:solidFill>
              <a:effectLst/>
              <a:latin typeface="+mj-lt"/>
            </a:endParaRPr>
          </a:p>
        </p:txBody>
      </p:sp>
      <p:sp>
        <p:nvSpPr>
          <p:cNvPr id="59" name="Rectangle: Rounded Corners 58">
            <a:extLst>
              <a:ext uri="{FF2B5EF4-FFF2-40B4-BE49-F238E27FC236}">
                <a16:creationId xmlns:a16="http://schemas.microsoft.com/office/drawing/2014/main" id="{F5E05FDC-52CD-4B4B-928B-CEDBFF8E3065}"/>
              </a:ext>
            </a:extLst>
          </p:cNvPr>
          <p:cNvSpPr/>
          <p:nvPr/>
        </p:nvSpPr>
        <p:spPr bwMode="auto">
          <a:xfrm>
            <a:off x="3151970" y="3915174"/>
            <a:ext cx="2070000" cy="78319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j-lt"/>
              </a:rPr>
              <a:t>Hard balance between satisfying returns and </a:t>
            </a:r>
            <a:r>
              <a:rPr kumimoji="0" lang="en-US" sz="900" b="0" i="0" u="none" strike="noStrike" cap="none" normalizeH="0" baseline="0" dirty="0">
                <a:ln>
                  <a:noFill/>
                </a:ln>
                <a:solidFill>
                  <a:srgbClr val="009DB0"/>
                </a:solidFill>
                <a:effectLst/>
                <a:latin typeface="+mj-lt"/>
              </a:rPr>
              <a:t>responsible investment </a:t>
            </a:r>
            <a:r>
              <a:rPr kumimoji="0" lang="en-US" sz="900" b="0" i="0" u="none" strike="noStrike" cap="none" normalizeH="0" baseline="0" dirty="0">
                <a:ln>
                  <a:noFill/>
                </a:ln>
                <a:solidFill>
                  <a:schemeClr val="tx1"/>
                </a:solidFill>
                <a:effectLst/>
                <a:latin typeface="+mj-lt"/>
              </a:rPr>
              <a:t>(e.g., green investments …)</a:t>
            </a:r>
          </a:p>
        </p:txBody>
      </p:sp>
      <p:grpSp>
        <p:nvGrpSpPr>
          <p:cNvPr id="61" name="Group 60">
            <a:extLst>
              <a:ext uri="{FF2B5EF4-FFF2-40B4-BE49-F238E27FC236}">
                <a16:creationId xmlns:a16="http://schemas.microsoft.com/office/drawing/2014/main" id="{547587F7-DF2E-47C4-BD08-57777C91BBD6}"/>
              </a:ext>
            </a:extLst>
          </p:cNvPr>
          <p:cNvGrpSpPr/>
          <p:nvPr/>
        </p:nvGrpSpPr>
        <p:grpSpPr>
          <a:xfrm>
            <a:off x="3019884" y="3514038"/>
            <a:ext cx="264174" cy="264174"/>
            <a:chOff x="1525749" y="5084961"/>
            <a:chExt cx="264174" cy="264174"/>
          </a:xfrm>
        </p:grpSpPr>
        <p:sp>
          <p:nvSpPr>
            <p:cNvPr id="62" name="Oval 61">
              <a:extLst>
                <a:ext uri="{FF2B5EF4-FFF2-40B4-BE49-F238E27FC236}">
                  <a16:creationId xmlns:a16="http://schemas.microsoft.com/office/drawing/2014/main" id="{68243CE8-479F-4B45-AF57-A3549B658C7F}"/>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63" name="Graphic 62" descr="Group of men">
              <a:extLst>
                <a:ext uri="{FF2B5EF4-FFF2-40B4-BE49-F238E27FC236}">
                  <a16:creationId xmlns:a16="http://schemas.microsoft.com/office/drawing/2014/main" id="{5D927413-8A32-4B8B-8AB0-92912E7D79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64" name="Group 63">
            <a:extLst>
              <a:ext uri="{FF2B5EF4-FFF2-40B4-BE49-F238E27FC236}">
                <a16:creationId xmlns:a16="http://schemas.microsoft.com/office/drawing/2014/main" id="{A80DDB51-B4FF-4FD9-A494-8EC355267C3E}"/>
              </a:ext>
            </a:extLst>
          </p:cNvPr>
          <p:cNvGrpSpPr/>
          <p:nvPr/>
        </p:nvGrpSpPr>
        <p:grpSpPr>
          <a:xfrm>
            <a:off x="3019884" y="4174683"/>
            <a:ext cx="264174" cy="264174"/>
            <a:chOff x="1525749" y="5084961"/>
            <a:chExt cx="264174" cy="264174"/>
          </a:xfrm>
        </p:grpSpPr>
        <p:sp>
          <p:nvSpPr>
            <p:cNvPr id="65" name="Oval 64">
              <a:extLst>
                <a:ext uri="{FF2B5EF4-FFF2-40B4-BE49-F238E27FC236}">
                  <a16:creationId xmlns:a16="http://schemas.microsoft.com/office/drawing/2014/main" id="{C86EF6A2-3286-4081-BFEF-0EF6D187BCFE}"/>
                </a:ext>
              </a:extLst>
            </p:cNvPr>
            <p:cNvSpPr/>
            <p:nvPr/>
          </p:nvSpPr>
          <p:spPr bwMode="auto">
            <a:xfrm>
              <a:off x="1525749" y="5084961"/>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66" name="Graphic 65" descr="Group of men">
              <a:extLst>
                <a:ext uri="{FF2B5EF4-FFF2-40B4-BE49-F238E27FC236}">
                  <a16:creationId xmlns:a16="http://schemas.microsoft.com/office/drawing/2014/main" id="{902ADC40-9FFC-4927-A0A9-CF4CC3A204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8388" y="5127600"/>
              <a:ext cx="178897" cy="178897"/>
            </a:xfrm>
            <a:prstGeom prst="rect">
              <a:avLst/>
            </a:prstGeom>
          </p:spPr>
        </p:pic>
      </p:grpSp>
      <p:grpSp>
        <p:nvGrpSpPr>
          <p:cNvPr id="67" name="Group 66">
            <a:extLst>
              <a:ext uri="{FF2B5EF4-FFF2-40B4-BE49-F238E27FC236}">
                <a16:creationId xmlns:a16="http://schemas.microsoft.com/office/drawing/2014/main" id="{7F66655A-CD01-4489-AE22-AD86B67095AF}"/>
              </a:ext>
            </a:extLst>
          </p:cNvPr>
          <p:cNvGrpSpPr/>
          <p:nvPr/>
        </p:nvGrpSpPr>
        <p:grpSpPr>
          <a:xfrm>
            <a:off x="3019884" y="4946437"/>
            <a:ext cx="264174" cy="264174"/>
            <a:chOff x="1432328" y="4839143"/>
            <a:chExt cx="264174" cy="264174"/>
          </a:xfrm>
        </p:grpSpPr>
        <p:sp>
          <p:nvSpPr>
            <p:cNvPr id="68" name="Oval 67">
              <a:extLst>
                <a:ext uri="{FF2B5EF4-FFF2-40B4-BE49-F238E27FC236}">
                  <a16:creationId xmlns:a16="http://schemas.microsoft.com/office/drawing/2014/main" id="{11B64243-C5A5-4A69-8B88-82437E7401E2}"/>
                </a:ext>
              </a:extLst>
            </p:cNvPr>
            <p:cNvSpPr/>
            <p:nvPr/>
          </p:nvSpPr>
          <p:spPr bwMode="auto">
            <a:xfrm>
              <a:off x="1432328" y="483914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69" name="Graphic 68" descr="Monitor">
              <a:extLst>
                <a:ext uri="{FF2B5EF4-FFF2-40B4-BE49-F238E27FC236}">
                  <a16:creationId xmlns:a16="http://schemas.microsoft.com/office/drawing/2014/main" id="{7336D71D-A230-4BC0-8765-8393B965CA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4967" y="4881782"/>
              <a:ext cx="178897" cy="178897"/>
            </a:xfrm>
            <a:prstGeom prst="rect">
              <a:avLst/>
            </a:prstGeom>
          </p:spPr>
        </p:pic>
      </p:grpSp>
      <p:grpSp>
        <p:nvGrpSpPr>
          <p:cNvPr id="70" name="Group 69">
            <a:extLst>
              <a:ext uri="{FF2B5EF4-FFF2-40B4-BE49-F238E27FC236}">
                <a16:creationId xmlns:a16="http://schemas.microsoft.com/office/drawing/2014/main" id="{E549C16F-D4AF-4128-92E6-A34C4EBD6C2F}"/>
              </a:ext>
            </a:extLst>
          </p:cNvPr>
          <p:cNvGrpSpPr/>
          <p:nvPr/>
        </p:nvGrpSpPr>
        <p:grpSpPr>
          <a:xfrm>
            <a:off x="3019884" y="1729207"/>
            <a:ext cx="264174" cy="264174"/>
            <a:chOff x="6310221" y="5372923"/>
            <a:chExt cx="264174" cy="264174"/>
          </a:xfrm>
        </p:grpSpPr>
        <p:sp>
          <p:nvSpPr>
            <p:cNvPr id="71" name="Oval 70">
              <a:extLst>
                <a:ext uri="{FF2B5EF4-FFF2-40B4-BE49-F238E27FC236}">
                  <a16:creationId xmlns:a16="http://schemas.microsoft.com/office/drawing/2014/main" id="{EBDA0C3B-3889-4DDB-8C01-539AA979B760}"/>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72" name="Graphic 71" descr="Euro">
              <a:extLst>
                <a:ext uri="{FF2B5EF4-FFF2-40B4-BE49-F238E27FC236}">
                  <a16:creationId xmlns:a16="http://schemas.microsoft.com/office/drawing/2014/main" id="{57BA0127-6342-4F5F-93F0-81735F5A13D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sp>
        <p:nvSpPr>
          <p:cNvPr id="76" name="Rectangle: Rounded Corners 75">
            <a:extLst>
              <a:ext uri="{FF2B5EF4-FFF2-40B4-BE49-F238E27FC236}">
                <a16:creationId xmlns:a16="http://schemas.microsoft.com/office/drawing/2014/main" id="{A2E8C6E3-C5F4-487D-B3D2-56170DF797B3}"/>
              </a:ext>
            </a:extLst>
          </p:cNvPr>
          <p:cNvSpPr/>
          <p:nvPr/>
        </p:nvSpPr>
        <p:spPr bwMode="auto">
          <a:xfrm>
            <a:off x="3151970" y="2711552"/>
            <a:ext cx="2070000" cy="44267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Difficulty to keep client </a:t>
            </a:r>
            <a:r>
              <a:rPr lang="en-US" sz="900" err="1">
                <a:latin typeface="+mj-lt"/>
              </a:rPr>
              <a:t>informations</a:t>
            </a:r>
            <a:endParaRPr kumimoji="0" lang="en-US" sz="900" b="0" i="0" u="none" strike="noStrike" cap="none" normalizeH="0" baseline="0">
              <a:ln>
                <a:noFill/>
              </a:ln>
              <a:solidFill>
                <a:schemeClr val="tx1"/>
              </a:solidFill>
              <a:effectLst/>
              <a:latin typeface="+mj-lt"/>
            </a:endParaRPr>
          </a:p>
        </p:txBody>
      </p:sp>
      <p:grpSp>
        <p:nvGrpSpPr>
          <p:cNvPr id="77" name="Group 76">
            <a:extLst>
              <a:ext uri="{FF2B5EF4-FFF2-40B4-BE49-F238E27FC236}">
                <a16:creationId xmlns:a16="http://schemas.microsoft.com/office/drawing/2014/main" id="{E0E8054D-53BC-430A-8503-0855F38F2747}"/>
              </a:ext>
            </a:extLst>
          </p:cNvPr>
          <p:cNvGrpSpPr/>
          <p:nvPr/>
        </p:nvGrpSpPr>
        <p:grpSpPr>
          <a:xfrm>
            <a:off x="3019884" y="2804478"/>
            <a:ext cx="264174" cy="264174"/>
            <a:chOff x="1432328" y="4839143"/>
            <a:chExt cx="264174" cy="264174"/>
          </a:xfrm>
        </p:grpSpPr>
        <p:sp>
          <p:nvSpPr>
            <p:cNvPr id="78" name="Oval 77">
              <a:extLst>
                <a:ext uri="{FF2B5EF4-FFF2-40B4-BE49-F238E27FC236}">
                  <a16:creationId xmlns:a16="http://schemas.microsoft.com/office/drawing/2014/main" id="{91801FDB-B180-4746-ACFA-FC910F8B79BA}"/>
                </a:ext>
              </a:extLst>
            </p:cNvPr>
            <p:cNvSpPr/>
            <p:nvPr/>
          </p:nvSpPr>
          <p:spPr bwMode="auto">
            <a:xfrm>
              <a:off x="1432328" y="483914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79" name="Graphic 78" descr="Monitor">
              <a:extLst>
                <a:ext uri="{FF2B5EF4-FFF2-40B4-BE49-F238E27FC236}">
                  <a16:creationId xmlns:a16="http://schemas.microsoft.com/office/drawing/2014/main" id="{07989DC1-3EC5-4BB5-8AFC-49074173A9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4967" y="4881782"/>
              <a:ext cx="178897" cy="178897"/>
            </a:xfrm>
            <a:prstGeom prst="rect">
              <a:avLst/>
            </a:prstGeom>
          </p:spPr>
        </p:pic>
      </p:grpSp>
      <p:sp>
        <p:nvSpPr>
          <p:cNvPr id="15" name="Arrow: Chevron 5">
            <a:extLst>
              <a:ext uri="{FF2B5EF4-FFF2-40B4-BE49-F238E27FC236}">
                <a16:creationId xmlns:a16="http://schemas.microsoft.com/office/drawing/2014/main" id="{2B97FFA7-37B8-4DD2-A90F-238C7746FEFB}"/>
              </a:ext>
            </a:extLst>
          </p:cNvPr>
          <p:cNvSpPr/>
          <p:nvPr/>
        </p:nvSpPr>
        <p:spPr bwMode="auto">
          <a:xfrm>
            <a:off x="3151970"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17" name="Arrow: Chevron 8">
            <a:extLst>
              <a:ext uri="{FF2B5EF4-FFF2-40B4-BE49-F238E27FC236}">
                <a16:creationId xmlns:a16="http://schemas.microsoft.com/office/drawing/2014/main" id="{9B2E27ED-4A2B-45CC-9E94-2A39BBBBAC6A}"/>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19" name="Arrow: Chevron 9">
            <a:extLst>
              <a:ext uri="{FF2B5EF4-FFF2-40B4-BE49-F238E27FC236}">
                <a16:creationId xmlns:a16="http://schemas.microsoft.com/office/drawing/2014/main" id="{579F9138-AB35-41E8-868E-6F60E820D3DA}"/>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21" name="Connecteur droit avec flèche 4">
            <a:extLst>
              <a:ext uri="{FF2B5EF4-FFF2-40B4-BE49-F238E27FC236}">
                <a16:creationId xmlns:a16="http://schemas.microsoft.com/office/drawing/2014/main" id="{EF0114B0-CC1D-4B93-BEB6-C5D8BE051F9D}"/>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22" name="Connecteur droit avec flèche 4">
            <a:extLst>
              <a:ext uri="{FF2B5EF4-FFF2-40B4-BE49-F238E27FC236}">
                <a16:creationId xmlns:a16="http://schemas.microsoft.com/office/drawing/2014/main" id="{4F2314C1-2CC0-4579-85D2-DE6A638713EC}"/>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24" name="TextBox 23">
            <a:extLst>
              <a:ext uri="{FF2B5EF4-FFF2-40B4-BE49-F238E27FC236}">
                <a16:creationId xmlns:a16="http://schemas.microsoft.com/office/drawing/2014/main" id="{6C33AA6D-64BB-42F4-B13A-BE947A735B2F}"/>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25" name="TextBox 24">
            <a:extLst>
              <a:ext uri="{FF2B5EF4-FFF2-40B4-BE49-F238E27FC236}">
                <a16:creationId xmlns:a16="http://schemas.microsoft.com/office/drawing/2014/main" id="{8F078003-BAF9-44C0-98A1-01B191C3BE6E}"/>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cxnSp>
        <p:nvCxnSpPr>
          <p:cNvPr id="55" name="Connecteur droit avec flèche 4">
            <a:extLst>
              <a:ext uri="{FF2B5EF4-FFF2-40B4-BE49-F238E27FC236}">
                <a16:creationId xmlns:a16="http://schemas.microsoft.com/office/drawing/2014/main" id="{965CC2FC-9315-456F-A4F5-4A6BF0346A2B}"/>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96" name="TextBox 95">
            <a:extLst>
              <a:ext uri="{FF2B5EF4-FFF2-40B4-BE49-F238E27FC236}">
                <a16:creationId xmlns:a16="http://schemas.microsoft.com/office/drawing/2014/main" id="{C0E7FB78-5156-4223-A85C-76B8E2544BDF}"/>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98" name="TextBox 97">
            <a:extLst>
              <a:ext uri="{FF2B5EF4-FFF2-40B4-BE49-F238E27FC236}">
                <a16:creationId xmlns:a16="http://schemas.microsoft.com/office/drawing/2014/main" id="{80A1F7D7-6F85-49FE-9E04-7D46117E74F2}"/>
              </a:ext>
            </a:extLst>
          </p:cNvPr>
          <p:cNvSpPr txBox="1"/>
          <p:nvPr/>
        </p:nvSpPr>
        <p:spPr>
          <a:xfrm rot="16200000">
            <a:off x="-277102" y="6183843"/>
            <a:ext cx="955245" cy="393069"/>
          </a:xfrm>
          <a:prstGeom prst="rect">
            <a:avLst/>
          </a:prstGeom>
          <a:solidFill>
            <a:schemeClr val="bg1">
              <a:lumMod val="95000"/>
            </a:schemeClr>
          </a:solidFill>
        </p:spPr>
        <p:txBody>
          <a:bodyPr wrap="square" lIns="0" tIns="0" rIns="0" bIns="0" rtlCol="0" anchor="ctr">
            <a:noAutofit/>
          </a:bodyPr>
          <a:lstStyle/>
          <a:p>
            <a:pPr algn="ctr"/>
            <a:r>
              <a:rPr lang="en-US" sz="900" b="1" i="1"/>
              <a:t>Pain points segmentation</a:t>
            </a:r>
          </a:p>
        </p:txBody>
      </p:sp>
      <p:sp>
        <p:nvSpPr>
          <p:cNvPr id="5" name="Espace réservé du texte 2">
            <a:extLst>
              <a:ext uri="{FF2B5EF4-FFF2-40B4-BE49-F238E27FC236}">
                <a16:creationId xmlns:a16="http://schemas.microsoft.com/office/drawing/2014/main" id="{489791C3-B204-4B9E-8155-227B981CBFF2}"/>
              </a:ext>
            </a:extLst>
          </p:cNvPr>
          <p:cNvSpPr txBox="1">
            <a:spLocks/>
          </p:cNvSpPr>
          <p:nvPr/>
        </p:nvSpPr>
        <p:spPr>
          <a:xfrm>
            <a:off x="5234135" y="6655963"/>
            <a:ext cx="3633640" cy="162292"/>
          </a:xfrm>
          <a:prstGeom prst="rect">
            <a:avLst/>
          </a:prstGeom>
        </p:spPr>
        <p:txBody>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US" sz="600" i="1" kern="0"/>
              <a:t>Sources: Crystal group IM, eleven research &amp; analysis</a:t>
            </a:r>
            <a:r>
              <a:rPr lang="en-US" sz="600"/>
              <a:t> ; 1.  KYP: Know Your Products</a:t>
            </a:r>
            <a:endParaRPr lang="en-US" sz="600" i="1" kern="0"/>
          </a:p>
          <a:p>
            <a:endParaRPr lang="en-US" sz="800" i="1" kern="0"/>
          </a:p>
        </p:txBody>
      </p:sp>
      <p:sp>
        <p:nvSpPr>
          <p:cNvPr id="164" name="Rectangle: Rounded Corners 163">
            <a:extLst>
              <a:ext uri="{FF2B5EF4-FFF2-40B4-BE49-F238E27FC236}">
                <a16:creationId xmlns:a16="http://schemas.microsoft.com/office/drawing/2014/main" id="{AA11C3E4-7F4E-403F-B114-89D7A3C62CBD}"/>
              </a:ext>
            </a:extLst>
          </p:cNvPr>
          <p:cNvSpPr/>
          <p:nvPr/>
        </p:nvSpPr>
        <p:spPr bwMode="auto">
          <a:xfrm>
            <a:off x="3151970" y="2248530"/>
            <a:ext cx="2070000" cy="408623"/>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Hard understanding of </a:t>
            </a:r>
            <a:r>
              <a:rPr lang="en-US" sz="900" err="1">
                <a:latin typeface="+mj-lt"/>
              </a:rPr>
              <a:t>clients’need</a:t>
            </a:r>
            <a:endParaRPr kumimoji="0" lang="en-US" sz="900" b="0" i="0" u="none" strike="noStrike" cap="none" normalizeH="0" baseline="0">
              <a:ln>
                <a:noFill/>
              </a:ln>
              <a:solidFill>
                <a:schemeClr val="tx1"/>
              </a:solidFill>
              <a:effectLst/>
              <a:latin typeface="+mj-lt"/>
            </a:endParaRPr>
          </a:p>
        </p:txBody>
      </p:sp>
      <p:grpSp>
        <p:nvGrpSpPr>
          <p:cNvPr id="165" name="Group 164">
            <a:extLst>
              <a:ext uri="{FF2B5EF4-FFF2-40B4-BE49-F238E27FC236}">
                <a16:creationId xmlns:a16="http://schemas.microsoft.com/office/drawing/2014/main" id="{15F13AF4-5BCD-4750-B1F2-0A0643340290}"/>
              </a:ext>
            </a:extLst>
          </p:cNvPr>
          <p:cNvGrpSpPr/>
          <p:nvPr/>
        </p:nvGrpSpPr>
        <p:grpSpPr>
          <a:xfrm>
            <a:off x="3019884" y="2323202"/>
            <a:ext cx="264174" cy="264174"/>
            <a:chOff x="6310221" y="5372923"/>
            <a:chExt cx="264174" cy="264174"/>
          </a:xfrm>
        </p:grpSpPr>
        <p:sp>
          <p:nvSpPr>
            <p:cNvPr id="166" name="Oval 165">
              <a:extLst>
                <a:ext uri="{FF2B5EF4-FFF2-40B4-BE49-F238E27FC236}">
                  <a16:creationId xmlns:a16="http://schemas.microsoft.com/office/drawing/2014/main" id="{C7537ABA-6268-4A85-9B0E-750DD9931F2A}"/>
                </a:ext>
              </a:extLst>
            </p:cNvPr>
            <p:cNvSpPr/>
            <p:nvPr/>
          </p:nvSpPr>
          <p:spPr bwMode="auto">
            <a:xfrm>
              <a:off x="6310221" y="5372923"/>
              <a:ext cx="264174" cy="264174"/>
            </a:xfrm>
            <a:prstGeom prst="ellipse">
              <a:avLst/>
            </a:prstGeom>
            <a:solidFill>
              <a:schemeClr val="bg1"/>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67" name="Graphic 166" descr="Euro">
              <a:extLst>
                <a:ext uri="{FF2B5EF4-FFF2-40B4-BE49-F238E27FC236}">
                  <a16:creationId xmlns:a16="http://schemas.microsoft.com/office/drawing/2014/main" id="{A2DE1DA6-E89A-417E-A4A0-E9CD1A9FCDB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2860" y="5415562"/>
              <a:ext cx="178897" cy="178897"/>
            </a:xfrm>
            <a:prstGeom prst="rect">
              <a:avLst/>
            </a:prstGeom>
          </p:spPr>
        </p:pic>
      </p:grpSp>
    </p:spTree>
    <p:extLst>
      <p:ext uri="{BB962C8B-B14F-4D97-AF65-F5344CB8AC3E}">
        <p14:creationId xmlns:p14="http://schemas.microsoft.com/office/powerpoint/2010/main" val="3687868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tangle: Rounded Corners 251">
            <a:extLst>
              <a:ext uri="{FF2B5EF4-FFF2-40B4-BE49-F238E27FC236}">
                <a16:creationId xmlns:a16="http://schemas.microsoft.com/office/drawing/2014/main" id="{D773E094-87E5-40C5-B713-21BBE821CD0F}"/>
              </a:ext>
            </a:extLst>
          </p:cNvPr>
          <p:cNvSpPr/>
          <p:nvPr/>
        </p:nvSpPr>
        <p:spPr bwMode="auto">
          <a:xfrm>
            <a:off x="3148980" y="2985106"/>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solidFill>
                  <a:srgbClr val="009DB0"/>
                </a:solidFill>
                <a:latin typeface="+mj-lt"/>
              </a:rPr>
              <a:t>Automatization </a:t>
            </a:r>
            <a:r>
              <a:rPr lang="en-US" sz="900">
                <a:latin typeface="+mj-lt"/>
              </a:rPr>
              <a:t>of customers’ </a:t>
            </a:r>
            <a:r>
              <a:rPr lang="en-US" sz="900">
                <a:solidFill>
                  <a:srgbClr val="009DB0"/>
                </a:solidFill>
                <a:latin typeface="+mj-lt"/>
              </a:rPr>
              <a:t>wealth audit</a:t>
            </a:r>
            <a:endParaRPr kumimoji="0" lang="en-US" sz="900" b="0" i="0" u="none" strike="noStrike" cap="none" normalizeH="0" baseline="0">
              <a:ln>
                <a:noFill/>
              </a:ln>
              <a:solidFill>
                <a:srgbClr val="009DB0"/>
              </a:solidFill>
              <a:effectLst/>
              <a:latin typeface="+mj-lt"/>
            </a:endParaRPr>
          </a:p>
        </p:txBody>
      </p:sp>
      <p:graphicFrame>
        <p:nvGraphicFramePr>
          <p:cNvPr id="93" name="Object 92" hidden="1">
            <a:extLst>
              <a:ext uri="{FF2B5EF4-FFF2-40B4-BE49-F238E27FC236}">
                <a16:creationId xmlns:a16="http://schemas.microsoft.com/office/drawing/2014/main" id="{28E956CD-36D6-41F0-856F-0B9C66C6AA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93" name="Object 92" hidden="1">
                        <a:extLst>
                          <a:ext uri="{FF2B5EF4-FFF2-40B4-BE49-F238E27FC236}">
                            <a16:creationId xmlns:a16="http://schemas.microsoft.com/office/drawing/2014/main" id="{28E956CD-36D6-41F0-856F-0B9C66C6AA7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re 3">
            <a:extLst>
              <a:ext uri="{FF2B5EF4-FFF2-40B4-BE49-F238E27FC236}">
                <a16:creationId xmlns:a16="http://schemas.microsoft.com/office/drawing/2014/main" id="{85BEC979-848D-4E68-8D5D-4828327A82BB}"/>
              </a:ext>
            </a:extLst>
          </p:cNvPr>
          <p:cNvSpPr>
            <a:spLocks noGrp="1"/>
          </p:cNvSpPr>
          <p:nvPr>
            <p:ph type="ctrTitle"/>
          </p:nvPr>
        </p:nvSpPr>
        <p:spPr/>
        <p:txBody>
          <a:bodyPr/>
          <a:lstStyle/>
          <a:p>
            <a:r>
              <a:rPr lang="en-US" sz="1300"/>
              <a:t>There is yet some solutions that </a:t>
            </a:r>
            <a:r>
              <a:rPr lang="en-US" sz="1300">
                <a:solidFill>
                  <a:srgbClr val="009DB0"/>
                </a:solidFill>
              </a:rPr>
              <a:t>progressively digitalize</a:t>
            </a:r>
            <a:r>
              <a:rPr lang="en-US" sz="1300"/>
              <a:t> CGPs’ operational chain especially for the </a:t>
            </a:r>
            <a:r>
              <a:rPr lang="en-US" sz="1300">
                <a:solidFill>
                  <a:srgbClr val="009DB0"/>
                </a:solidFill>
              </a:rPr>
              <a:t>back and middle office</a:t>
            </a:r>
          </a:p>
        </p:txBody>
      </p:sp>
      <p:sp>
        <p:nvSpPr>
          <p:cNvPr id="39" name="Espace réservé du texte 2">
            <a:extLst>
              <a:ext uri="{FF2B5EF4-FFF2-40B4-BE49-F238E27FC236}">
                <a16:creationId xmlns:a16="http://schemas.microsoft.com/office/drawing/2014/main" id="{572C3A2B-EA9F-4052-9CA5-820DCF341C1A}"/>
              </a:ext>
            </a:extLst>
          </p:cNvPr>
          <p:cNvSpPr txBox="1">
            <a:spLocks/>
          </p:cNvSpPr>
          <p:nvPr/>
        </p:nvSpPr>
        <p:spPr>
          <a:xfrm>
            <a:off x="5234135" y="6655963"/>
            <a:ext cx="2641548" cy="163354"/>
          </a:xfrm>
          <a:prstGeom prst="rect">
            <a:avLst/>
          </a:prstGeom>
        </p:spPr>
        <p:txBody>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US" sz="600" i="1" kern="0"/>
              <a:t>Sources: Crystal group IM, eleven research &amp; analysis</a:t>
            </a:r>
          </a:p>
          <a:p>
            <a:endParaRPr lang="en-US" sz="800" i="1" kern="0"/>
          </a:p>
        </p:txBody>
      </p:sp>
      <p:sp>
        <p:nvSpPr>
          <p:cNvPr id="9" name="Arrow: Chevron 8">
            <a:extLst>
              <a:ext uri="{FF2B5EF4-FFF2-40B4-BE49-F238E27FC236}">
                <a16:creationId xmlns:a16="http://schemas.microsoft.com/office/drawing/2014/main" id="{1A9B697B-BA03-4E3F-8904-F49A362A1CD7}"/>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cxnSp>
        <p:nvCxnSpPr>
          <p:cNvPr id="52" name="Connecteur droit 11">
            <a:extLst>
              <a:ext uri="{FF2B5EF4-FFF2-40B4-BE49-F238E27FC236}">
                <a16:creationId xmlns:a16="http://schemas.microsoft.com/office/drawing/2014/main" id="{74542AFF-D432-4A52-BE1B-990DF374EFA0}"/>
              </a:ext>
            </a:extLst>
          </p:cNvPr>
          <p:cNvCxnSpPr>
            <a:cxnSpLocks/>
          </p:cNvCxnSpPr>
          <p:nvPr/>
        </p:nvCxnSpPr>
        <p:spPr bwMode="auto">
          <a:xfrm>
            <a:off x="136534" y="847907"/>
            <a:ext cx="9596342"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4" name="ZoneTexte 12">
            <a:extLst>
              <a:ext uri="{FF2B5EF4-FFF2-40B4-BE49-F238E27FC236}">
                <a16:creationId xmlns:a16="http://schemas.microsoft.com/office/drawing/2014/main" id="{C94F8667-F09F-4C12-917A-A011CE205210}"/>
              </a:ext>
            </a:extLst>
          </p:cNvPr>
          <p:cNvSpPr txBox="1"/>
          <p:nvPr/>
        </p:nvSpPr>
        <p:spPr>
          <a:xfrm>
            <a:off x="1851305" y="728884"/>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and existing tech enablers </a:t>
            </a:r>
          </a:p>
        </p:txBody>
      </p:sp>
      <p:sp>
        <p:nvSpPr>
          <p:cNvPr id="10" name="Arrow: Chevron 9">
            <a:extLst>
              <a:ext uri="{FF2B5EF4-FFF2-40B4-BE49-F238E27FC236}">
                <a16:creationId xmlns:a16="http://schemas.microsoft.com/office/drawing/2014/main" id="{439A4629-75E9-4636-90AE-96D61B807CE4}"/>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5" name="Connecteur droit avec flèche 4">
            <a:extLst>
              <a:ext uri="{FF2B5EF4-FFF2-40B4-BE49-F238E27FC236}">
                <a16:creationId xmlns:a16="http://schemas.microsoft.com/office/drawing/2014/main" id="{CD96BD24-920F-4562-BB80-099170726A8D}"/>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141" name="Connecteur droit avec flèche 4">
            <a:extLst>
              <a:ext uri="{FF2B5EF4-FFF2-40B4-BE49-F238E27FC236}">
                <a16:creationId xmlns:a16="http://schemas.microsoft.com/office/drawing/2014/main" id="{D6B4AF52-E737-4E7A-AA1A-02E5CBB7A76F}"/>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cxnSp>
        <p:nvCxnSpPr>
          <p:cNvPr id="147" name="Connecteur droit avec flèche 4">
            <a:extLst>
              <a:ext uri="{FF2B5EF4-FFF2-40B4-BE49-F238E27FC236}">
                <a16:creationId xmlns:a16="http://schemas.microsoft.com/office/drawing/2014/main" id="{2B7BEEEA-9C0D-4CEF-93A9-823E66868C10}"/>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61" name="TextBox 60">
            <a:extLst>
              <a:ext uri="{FF2B5EF4-FFF2-40B4-BE49-F238E27FC236}">
                <a16:creationId xmlns:a16="http://schemas.microsoft.com/office/drawing/2014/main" id="{6EC050EA-EEEE-4915-A875-4899C533DA0C}"/>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150" name="TextBox 149">
            <a:extLst>
              <a:ext uri="{FF2B5EF4-FFF2-40B4-BE49-F238E27FC236}">
                <a16:creationId xmlns:a16="http://schemas.microsoft.com/office/drawing/2014/main" id="{1FEE34A3-5BCB-4065-A049-C492C4D88F82}"/>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sp>
        <p:nvSpPr>
          <p:cNvPr id="151" name="TextBox 150">
            <a:extLst>
              <a:ext uri="{FF2B5EF4-FFF2-40B4-BE49-F238E27FC236}">
                <a16:creationId xmlns:a16="http://schemas.microsoft.com/office/drawing/2014/main" id="{09CAF830-4137-43BE-B49C-34B1EA56DD7A}"/>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grpSp>
        <p:nvGrpSpPr>
          <p:cNvPr id="89" name="Group 88">
            <a:extLst>
              <a:ext uri="{FF2B5EF4-FFF2-40B4-BE49-F238E27FC236}">
                <a16:creationId xmlns:a16="http://schemas.microsoft.com/office/drawing/2014/main" id="{BEA4C1FF-4367-47D0-B07E-C02532FF29E2}"/>
              </a:ext>
            </a:extLst>
          </p:cNvPr>
          <p:cNvGrpSpPr/>
          <p:nvPr/>
        </p:nvGrpSpPr>
        <p:grpSpPr>
          <a:xfrm>
            <a:off x="1846040" y="5844228"/>
            <a:ext cx="360000" cy="360000"/>
            <a:chOff x="4026820" y="3969733"/>
            <a:chExt cx="360000" cy="360000"/>
          </a:xfrm>
        </p:grpSpPr>
        <p:sp>
          <p:nvSpPr>
            <p:cNvPr id="158" name="Oval 157">
              <a:extLst>
                <a:ext uri="{FF2B5EF4-FFF2-40B4-BE49-F238E27FC236}">
                  <a16:creationId xmlns:a16="http://schemas.microsoft.com/office/drawing/2014/main" id="{A59AAAB0-59DB-4FA5-ABC0-2A4E98912DEB}"/>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48" name="Graphic 40">
              <a:extLst>
                <a:ext uri="{FF2B5EF4-FFF2-40B4-BE49-F238E27FC236}">
                  <a16:creationId xmlns:a16="http://schemas.microsoft.com/office/drawing/2014/main" id="{BFC3F998-F75C-4621-9F0E-DB94C73B8094}"/>
                </a:ext>
              </a:extLst>
            </p:cNvPr>
            <p:cNvGrpSpPr>
              <a:grpSpLocks noChangeAspect="1"/>
            </p:cNvGrpSpPr>
            <p:nvPr/>
          </p:nvGrpSpPr>
          <p:grpSpPr>
            <a:xfrm>
              <a:off x="4098587" y="4064506"/>
              <a:ext cx="216466" cy="170454"/>
              <a:chOff x="2580551" y="2064721"/>
              <a:chExt cx="864870" cy="681037"/>
            </a:xfrm>
            <a:solidFill>
              <a:srgbClr val="009DB0"/>
            </a:solidFill>
          </p:grpSpPr>
          <p:sp>
            <p:nvSpPr>
              <p:cNvPr id="49" name="Freeform: Shape 48">
                <a:extLst>
                  <a:ext uri="{FF2B5EF4-FFF2-40B4-BE49-F238E27FC236}">
                    <a16:creationId xmlns:a16="http://schemas.microsoft.com/office/drawing/2014/main" id="{7865BE95-20BE-4264-8F52-A56CC59E1E2A}"/>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0A7FA7A-B655-4FE7-8E2E-E6323E18965F}"/>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DB8F0F9-D514-40F1-ABC8-D0958A8F042B}"/>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A6B0544-ED18-4796-A626-1D51D2CAD961}"/>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9E4A85B-D0CD-436F-B1D4-3EADA9F3C80C}"/>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E206B2D-FB2B-48FD-8907-DB560645AA09}"/>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grpSp>
        <p:nvGrpSpPr>
          <p:cNvPr id="94" name="Group 93">
            <a:extLst>
              <a:ext uri="{FF2B5EF4-FFF2-40B4-BE49-F238E27FC236}">
                <a16:creationId xmlns:a16="http://schemas.microsoft.com/office/drawing/2014/main" id="{3B384BA9-3689-419B-AD86-AE528FDC7DAD}"/>
              </a:ext>
            </a:extLst>
          </p:cNvPr>
          <p:cNvGrpSpPr/>
          <p:nvPr/>
        </p:nvGrpSpPr>
        <p:grpSpPr>
          <a:xfrm>
            <a:off x="550611" y="6380756"/>
            <a:ext cx="360000" cy="360000"/>
            <a:chOff x="224515" y="6343477"/>
            <a:chExt cx="360000" cy="360000"/>
          </a:xfrm>
        </p:grpSpPr>
        <p:sp>
          <p:nvSpPr>
            <p:cNvPr id="157" name="Oval 156">
              <a:extLst>
                <a:ext uri="{FF2B5EF4-FFF2-40B4-BE49-F238E27FC236}">
                  <a16:creationId xmlns:a16="http://schemas.microsoft.com/office/drawing/2014/main" id="{09B6F8EF-63EA-452C-806B-D3D263B20317}"/>
                </a:ext>
              </a:extLst>
            </p:cNvPr>
            <p:cNvSpPr/>
            <p:nvPr/>
          </p:nvSpPr>
          <p:spPr bwMode="auto">
            <a:xfrm>
              <a:off x="224515" y="6343477"/>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63" name="Graphic 43">
              <a:extLst>
                <a:ext uri="{FF2B5EF4-FFF2-40B4-BE49-F238E27FC236}">
                  <a16:creationId xmlns:a16="http://schemas.microsoft.com/office/drawing/2014/main" id="{A45BA2BE-A462-4915-AB1E-EFBD70A4AAE3}"/>
                </a:ext>
              </a:extLst>
            </p:cNvPr>
            <p:cNvGrpSpPr>
              <a:grpSpLocks noChangeAspect="1"/>
            </p:cNvGrpSpPr>
            <p:nvPr/>
          </p:nvGrpSpPr>
          <p:grpSpPr>
            <a:xfrm>
              <a:off x="296260" y="6404408"/>
              <a:ext cx="238111" cy="238111"/>
              <a:chOff x="1927610" y="3431607"/>
              <a:chExt cx="590550" cy="590550"/>
            </a:xfrm>
            <a:solidFill>
              <a:srgbClr val="009DB0"/>
            </a:solidFill>
          </p:grpSpPr>
          <p:sp>
            <p:nvSpPr>
              <p:cNvPr id="64" name="Freeform: Shape 63">
                <a:extLst>
                  <a:ext uri="{FF2B5EF4-FFF2-40B4-BE49-F238E27FC236}">
                    <a16:creationId xmlns:a16="http://schemas.microsoft.com/office/drawing/2014/main" id="{7CF76E75-FCB8-40DB-B1E2-31967E891077}"/>
                  </a:ext>
                </a:extLst>
              </p:cNvPr>
              <p:cNvSpPr/>
              <p:nvPr/>
            </p:nvSpPr>
            <p:spPr>
              <a:xfrm>
                <a:off x="19657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1933A50-649F-479B-B787-99798CE575E6}"/>
                  </a:ext>
                </a:extLst>
              </p:cNvPr>
              <p:cNvSpPr/>
              <p:nvPr/>
            </p:nvSpPr>
            <p:spPr>
              <a:xfrm>
                <a:off x="20038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5BCFEE7-7B41-4263-AD1B-77B24FAE7FFC}"/>
                  </a:ext>
                </a:extLst>
              </p:cNvPr>
              <p:cNvSpPr/>
              <p:nvPr/>
            </p:nvSpPr>
            <p:spPr>
              <a:xfrm>
                <a:off x="20419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BD135D2-E8BE-4B27-BAC9-4F7DAD522DD0}"/>
                  </a:ext>
                </a:extLst>
              </p:cNvPr>
              <p:cNvSpPr/>
              <p:nvPr/>
            </p:nvSpPr>
            <p:spPr>
              <a:xfrm>
                <a:off x="1927610" y="3431607"/>
                <a:ext cx="590550" cy="590550"/>
              </a:xfrm>
              <a:custGeom>
                <a:avLst/>
                <a:gdLst>
                  <a:gd name="connsiteX0" fmla="*/ 590550 w 590550"/>
                  <a:gd name="connsiteY0" fmla="*/ 114300 h 590550"/>
                  <a:gd name="connsiteX1" fmla="*/ 361417 w 590550"/>
                  <a:gd name="connsiteY1" fmla="*/ 114300 h 590550"/>
                  <a:gd name="connsiteX2" fmla="*/ 361950 w 590550"/>
                  <a:gd name="connsiteY2" fmla="*/ 104775 h 590550"/>
                  <a:gd name="connsiteX3" fmla="*/ 257175 w 590550"/>
                  <a:gd name="connsiteY3" fmla="*/ 0 h 590550"/>
                  <a:gd name="connsiteX4" fmla="*/ 169726 w 590550"/>
                  <a:gd name="connsiteY4" fmla="*/ 47396 h 590550"/>
                  <a:gd name="connsiteX5" fmla="*/ 133350 w 590550"/>
                  <a:gd name="connsiteY5" fmla="*/ 38100 h 590550"/>
                  <a:gd name="connsiteX6" fmla="*/ 57150 w 590550"/>
                  <a:gd name="connsiteY6" fmla="*/ 114300 h 590550"/>
                  <a:gd name="connsiteX7" fmla="*/ 57150 w 590550"/>
                  <a:gd name="connsiteY7" fmla="*/ 114976 h 590550"/>
                  <a:gd name="connsiteX8" fmla="*/ 0 w 590550"/>
                  <a:gd name="connsiteY8" fmla="*/ 180975 h 590550"/>
                  <a:gd name="connsiteX9" fmla="*/ 66675 w 590550"/>
                  <a:gd name="connsiteY9" fmla="*/ 247650 h 590550"/>
                  <a:gd name="connsiteX10" fmla="*/ 209550 w 590550"/>
                  <a:gd name="connsiteY10" fmla="*/ 247650 h 590550"/>
                  <a:gd name="connsiteX11" fmla="*/ 209550 w 590550"/>
                  <a:gd name="connsiteY11" fmla="*/ 285750 h 590550"/>
                  <a:gd name="connsiteX12" fmla="*/ 0 w 590550"/>
                  <a:gd name="connsiteY12" fmla="*/ 285750 h 590550"/>
                  <a:gd name="connsiteX13" fmla="*/ 0 w 590550"/>
                  <a:gd name="connsiteY13" fmla="*/ 590550 h 590550"/>
                  <a:gd name="connsiteX14" fmla="*/ 381000 w 590550"/>
                  <a:gd name="connsiteY14" fmla="*/ 590550 h 590550"/>
                  <a:gd name="connsiteX15" fmla="*/ 381000 w 590550"/>
                  <a:gd name="connsiteY15" fmla="*/ 419100 h 590550"/>
                  <a:gd name="connsiteX16" fmla="*/ 590550 w 590550"/>
                  <a:gd name="connsiteY16" fmla="*/ 419100 h 590550"/>
                  <a:gd name="connsiteX17" fmla="*/ 590550 w 590550"/>
                  <a:gd name="connsiteY17" fmla="*/ 114300 h 590550"/>
                  <a:gd name="connsiteX18" fmla="*/ 571500 w 590550"/>
                  <a:gd name="connsiteY18" fmla="*/ 190500 h 590550"/>
                  <a:gd name="connsiteX19" fmla="*/ 228600 w 590550"/>
                  <a:gd name="connsiteY19" fmla="*/ 190500 h 590550"/>
                  <a:gd name="connsiteX20" fmla="*/ 228600 w 590550"/>
                  <a:gd name="connsiteY20" fmla="*/ 133350 h 590550"/>
                  <a:gd name="connsiteX21" fmla="*/ 571500 w 590550"/>
                  <a:gd name="connsiteY21" fmla="*/ 133350 h 590550"/>
                  <a:gd name="connsiteX22" fmla="*/ 571500 w 590550"/>
                  <a:gd name="connsiteY22" fmla="*/ 190500 h 590550"/>
                  <a:gd name="connsiteX23" fmla="*/ 66675 w 590550"/>
                  <a:gd name="connsiteY23" fmla="*/ 228600 h 590550"/>
                  <a:gd name="connsiteX24" fmla="*/ 19050 w 590550"/>
                  <a:gd name="connsiteY24" fmla="*/ 180975 h 590550"/>
                  <a:gd name="connsiteX25" fmla="*/ 66351 w 590550"/>
                  <a:gd name="connsiteY25" fmla="*/ 133340 h 590550"/>
                  <a:gd name="connsiteX26" fmla="*/ 78419 w 590550"/>
                  <a:gd name="connsiteY26" fmla="*/ 133388 h 590550"/>
                  <a:gd name="connsiteX27" fmla="*/ 76867 w 590550"/>
                  <a:gd name="connsiteY27" fmla="*/ 122520 h 590550"/>
                  <a:gd name="connsiteX28" fmla="*/ 76200 w 590550"/>
                  <a:gd name="connsiteY28" fmla="*/ 114300 h 590550"/>
                  <a:gd name="connsiteX29" fmla="*/ 133350 w 590550"/>
                  <a:gd name="connsiteY29" fmla="*/ 57150 h 590550"/>
                  <a:gd name="connsiteX30" fmla="*/ 187833 w 590550"/>
                  <a:gd name="connsiteY30" fmla="*/ 96974 h 590550"/>
                  <a:gd name="connsiteX31" fmla="*/ 205988 w 590550"/>
                  <a:gd name="connsiteY31" fmla="*/ 91211 h 590550"/>
                  <a:gd name="connsiteX32" fmla="*/ 185176 w 590550"/>
                  <a:gd name="connsiteY32" fmla="*/ 58569 h 590550"/>
                  <a:gd name="connsiteX33" fmla="*/ 257175 w 590550"/>
                  <a:gd name="connsiteY33" fmla="*/ 19050 h 590550"/>
                  <a:gd name="connsiteX34" fmla="*/ 342900 w 590550"/>
                  <a:gd name="connsiteY34" fmla="*/ 104775 h 590550"/>
                  <a:gd name="connsiteX35" fmla="*/ 342367 w 590550"/>
                  <a:gd name="connsiteY35" fmla="*/ 114300 h 590550"/>
                  <a:gd name="connsiteX36" fmla="*/ 209550 w 590550"/>
                  <a:gd name="connsiteY36" fmla="*/ 114300 h 590550"/>
                  <a:gd name="connsiteX37" fmla="*/ 209550 w 590550"/>
                  <a:gd name="connsiteY37" fmla="*/ 228600 h 590550"/>
                  <a:gd name="connsiteX38" fmla="*/ 66675 w 590550"/>
                  <a:gd name="connsiteY38" fmla="*/ 228600 h 590550"/>
                  <a:gd name="connsiteX39" fmla="*/ 361950 w 590550"/>
                  <a:gd name="connsiteY39" fmla="*/ 304800 h 590550"/>
                  <a:gd name="connsiteX40" fmla="*/ 361950 w 590550"/>
                  <a:gd name="connsiteY40" fmla="*/ 361950 h 590550"/>
                  <a:gd name="connsiteX41" fmla="*/ 19050 w 590550"/>
                  <a:gd name="connsiteY41" fmla="*/ 361950 h 590550"/>
                  <a:gd name="connsiteX42" fmla="*/ 19050 w 590550"/>
                  <a:gd name="connsiteY42" fmla="*/ 304800 h 590550"/>
                  <a:gd name="connsiteX43" fmla="*/ 361950 w 590550"/>
                  <a:gd name="connsiteY43" fmla="*/ 304800 h 590550"/>
                  <a:gd name="connsiteX44" fmla="*/ 19050 w 590550"/>
                  <a:gd name="connsiteY44" fmla="*/ 571500 h 590550"/>
                  <a:gd name="connsiteX45" fmla="*/ 19050 w 590550"/>
                  <a:gd name="connsiteY45" fmla="*/ 381000 h 590550"/>
                  <a:gd name="connsiteX46" fmla="*/ 361950 w 590550"/>
                  <a:gd name="connsiteY46" fmla="*/ 381000 h 590550"/>
                  <a:gd name="connsiteX47" fmla="*/ 361950 w 590550"/>
                  <a:gd name="connsiteY47" fmla="*/ 571500 h 590550"/>
                  <a:gd name="connsiteX48" fmla="*/ 19050 w 590550"/>
                  <a:gd name="connsiteY48" fmla="*/ 571500 h 590550"/>
                  <a:gd name="connsiteX49" fmla="*/ 381000 w 590550"/>
                  <a:gd name="connsiteY49" fmla="*/ 400050 h 590550"/>
                  <a:gd name="connsiteX50" fmla="*/ 381000 w 590550"/>
                  <a:gd name="connsiteY50" fmla="*/ 285750 h 590550"/>
                  <a:gd name="connsiteX51" fmla="*/ 228600 w 590550"/>
                  <a:gd name="connsiteY51" fmla="*/ 285750 h 590550"/>
                  <a:gd name="connsiteX52" fmla="*/ 228600 w 590550"/>
                  <a:gd name="connsiteY52" fmla="*/ 209550 h 590550"/>
                  <a:gd name="connsiteX53" fmla="*/ 571500 w 590550"/>
                  <a:gd name="connsiteY53" fmla="*/ 209550 h 590550"/>
                  <a:gd name="connsiteX54" fmla="*/ 571500 w 590550"/>
                  <a:gd name="connsiteY54" fmla="*/ 400050 h 590550"/>
                  <a:gd name="connsiteX55" fmla="*/ 381000 w 590550"/>
                  <a:gd name="connsiteY55" fmla="*/ 4000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550" h="590550">
                    <a:moveTo>
                      <a:pt x="590550" y="114300"/>
                    </a:moveTo>
                    <a:lnTo>
                      <a:pt x="361417" y="114300"/>
                    </a:lnTo>
                    <a:cubicBezTo>
                      <a:pt x="361702" y="111138"/>
                      <a:pt x="361950" y="107956"/>
                      <a:pt x="361950" y="104775"/>
                    </a:cubicBezTo>
                    <a:cubicBezTo>
                      <a:pt x="361950" y="47006"/>
                      <a:pt x="314944" y="0"/>
                      <a:pt x="257175" y="0"/>
                    </a:cubicBezTo>
                    <a:cubicBezTo>
                      <a:pt x="221561" y="0"/>
                      <a:pt x="189005" y="18012"/>
                      <a:pt x="169726" y="47396"/>
                    </a:cubicBezTo>
                    <a:cubicBezTo>
                      <a:pt x="158820" y="41481"/>
                      <a:pt x="146437" y="38100"/>
                      <a:pt x="133350" y="38100"/>
                    </a:cubicBezTo>
                    <a:cubicBezTo>
                      <a:pt x="91335" y="38100"/>
                      <a:pt x="57150" y="72285"/>
                      <a:pt x="57150" y="114300"/>
                    </a:cubicBezTo>
                    <a:cubicBezTo>
                      <a:pt x="57150" y="114519"/>
                      <a:pt x="57150" y="114757"/>
                      <a:pt x="57150" y="114976"/>
                    </a:cubicBezTo>
                    <a:cubicBezTo>
                      <a:pt x="24879" y="119615"/>
                      <a:pt x="0" y="147437"/>
                      <a:pt x="0" y="180975"/>
                    </a:cubicBezTo>
                    <a:cubicBezTo>
                      <a:pt x="0" y="217732"/>
                      <a:pt x="29918" y="247650"/>
                      <a:pt x="66675" y="247650"/>
                    </a:cubicBezTo>
                    <a:lnTo>
                      <a:pt x="209550" y="247650"/>
                    </a:lnTo>
                    <a:lnTo>
                      <a:pt x="209550" y="285750"/>
                    </a:lnTo>
                    <a:lnTo>
                      <a:pt x="0" y="285750"/>
                    </a:lnTo>
                    <a:lnTo>
                      <a:pt x="0" y="590550"/>
                    </a:lnTo>
                    <a:lnTo>
                      <a:pt x="381000" y="590550"/>
                    </a:lnTo>
                    <a:lnTo>
                      <a:pt x="381000" y="419100"/>
                    </a:lnTo>
                    <a:lnTo>
                      <a:pt x="590550" y="419100"/>
                    </a:lnTo>
                    <a:lnTo>
                      <a:pt x="590550" y="114300"/>
                    </a:lnTo>
                    <a:close/>
                    <a:moveTo>
                      <a:pt x="571500" y="190500"/>
                    </a:moveTo>
                    <a:lnTo>
                      <a:pt x="228600" y="190500"/>
                    </a:lnTo>
                    <a:lnTo>
                      <a:pt x="228600" y="133350"/>
                    </a:lnTo>
                    <a:lnTo>
                      <a:pt x="571500" y="133350"/>
                    </a:lnTo>
                    <a:lnTo>
                      <a:pt x="571500" y="190500"/>
                    </a:lnTo>
                    <a:close/>
                    <a:moveTo>
                      <a:pt x="66675" y="228600"/>
                    </a:moveTo>
                    <a:cubicBezTo>
                      <a:pt x="40415" y="228600"/>
                      <a:pt x="19050" y="207235"/>
                      <a:pt x="19050" y="180975"/>
                    </a:cubicBezTo>
                    <a:cubicBezTo>
                      <a:pt x="19050" y="154715"/>
                      <a:pt x="40415" y="133350"/>
                      <a:pt x="66351" y="133340"/>
                    </a:cubicBezTo>
                    <a:lnTo>
                      <a:pt x="78419" y="133388"/>
                    </a:lnTo>
                    <a:lnTo>
                      <a:pt x="76867" y="122520"/>
                    </a:lnTo>
                    <a:cubicBezTo>
                      <a:pt x="76410" y="119320"/>
                      <a:pt x="76200" y="116710"/>
                      <a:pt x="76200" y="114300"/>
                    </a:cubicBezTo>
                    <a:cubicBezTo>
                      <a:pt x="76200" y="82782"/>
                      <a:pt x="101832" y="57150"/>
                      <a:pt x="133350" y="57150"/>
                    </a:cubicBezTo>
                    <a:cubicBezTo>
                      <a:pt x="158363" y="57150"/>
                      <a:pt x="180261" y="73162"/>
                      <a:pt x="187833" y="96974"/>
                    </a:cubicBezTo>
                    <a:lnTo>
                      <a:pt x="205988" y="91211"/>
                    </a:lnTo>
                    <a:cubicBezTo>
                      <a:pt x="201892" y="78334"/>
                      <a:pt x="194548" y="67294"/>
                      <a:pt x="185176" y="58569"/>
                    </a:cubicBezTo>
                    <a:cubicBezTo>
                      <a:pt x="200873" y="34090"/>
                      <a:pt x="227743" y="19050"/>
                      <a:pt x="257175" y="19050"/>
                    </a:cubicBezTo>
                    <a:cubicBezTo>
                      <a:pt x="304448" y="19050"/>
                      <a:pt x="342900" y="57502"/>
                      <a:pt x="342900" y="104775"/>
                    </a:cubicBezTo>
                    <a:cubicBezTo>
                      <a:pt x="342900" y="107956"/>
                      <a:pt x="342719" y="111147"/>
                      <a:pt x="342367" y="114300"/>
                    </a:cubicBezTo>
                    <a:lnTo>
                      <a:pt x="209550" y="114300"/>
                    </a:lnTo>
                    <a:lnTo>
                      <a:pt x="209550" y="228600"/>
                    </a:lnTo>
                    <a:lnTo>
                      <a:pt x="66675" y="228600"/>
                    </a:lnTo>
                    <a:close/>
                    <a:moveTo>
                      <a:pt x="361950" y="304800"/>
                    </a:moveTo>
                    <a:lnTo>
                      <a:pt x="361950" y="361950"/>
                    </a:lnTo>
                    <a:lnTo>
                      <a:pt x="19050" y="361950"/>
                    </a:lnTo>
                    <a:lnTo>
                      <a:pt x="19050" y="304800"/>
                    </a:lnTo>
                    <a:lnTo>
                      <a:pt x="361950" y="304800"/>
                    </a:lnTo>
                    <a:close/>
                    <a:moveTo>
                      <a:pt x="19050" y="571500"/>
                    </a:moveTo>
                    <a:lnTo>
                      <a:pt x="19050" y="381000"/>
                    </a:lnTo>
                    <a:lnTo>
                      <a:pt x="361950" y="381000"/>
                    </a:lnTo>
                    <a:lnTo>
                      <a:pt x="361950" y="571500"/>
                    </a:lnTo>
                    <a:lnTo>
                      <a:pt x="19050" y="571500"/>
                    </a:lnTo>
                    <a:close/>
                    <a:moveTo>
                      <a:pt x="381000" y="400050"/>
                    </a:moveTo>
                    <a:lnTo>
                      <a:pt x="381000" y="285750"/>
                    </a:lnTo>
                    <a:lnTo>
                      <a:pt x="228600" y="285750"/>
                    </a:lnTo>
                    <a:lnTo>
                      <a:pt x="228600" y="209550"/>
                    </a:lnTo>
                    <a:lnTo>
                      <a:pt x="571500" y="209550"/>
                    </a:lnTo>
                    <a:lnTo>
                      <a:pt x="571500" y="400050"/>
                    </a:lnTo>
                    <a:lnTo>
                      <a:pt x="381000" y="40005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254F4BB-5126-4AA2-9D9F-FDA00C202448}"/>
                  </a:ext>
                </a:extLst>
              </p:cNvPr>
              <p:cNvSpPr/>
              <p:nvPr/>
            </p:nvSpPr>
            <p:spPr>
              <a:xfrm>
                <a:off x="21752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6A9115C-77A7-4B4F-A06A-06D6D25A0B00}"/>
                  </a:ext>
                </a:extLst>
              </p:cNvPr>
              <p:cNvSpPr/>
              <p:nvPr/>
            </p:nvSpPr>
            <p:spPr>
              <a:xfrm>
                <a:off x="22133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8453E0C-14E0-4879-88E4-17A70BC4FAEC}"/>
                  </a:ext>
                </a:extLst>
              </p:cNvPr>
              <p:cNvSpPr/>
              <p:nvPr/>
            </p:nvSpPr>
            <p:spPr>
              <a:xfrm>
                <a:off x="22514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D0C7325-CA01-4E1D-A6BA-A93B6AFE0072}"/>
                  </a:ext>
                </a:extLst>
              </p:cNvPr>
              <p:cNvSpPr/>
              <p:nvPr/>
            </p:nvSpPr>
            <p:spPr>
              <a:xfrm>
                <a:off x="1965710" y="383165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CA817A-C577-4A9B-9362-F929AAFACC7D}"/>
                  </a:ext>
                </a:extLst>
              </p:cNvPr>
              <p:cNvSpPr/>
              <p:nvPr/>
            </p:nvSpPr>
            <p:spPr>
              <a:xfrm>
                <a:off x="2327660" y="366020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E901EDF-09F7-45B6-AC84-2881DD2D8C2C}"/>
                  </a:ext>
                </a:extLst>
              </p:cNvPr>
              <p:cNvSpPr/>
              <p:nvPr/>
            </p:nvSpPr>
            <p:spPr>
              <a:xfrm>
                <a:off x="2175260" y="3660207"/>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874969-048A-4AE1-BCE1-C46BB0E6036D}"/>
                  </a:ext>
                </a:extLst>
              </p:cNvPr>
              <p:cNvSpPr/>
              <p:nvPr/>
            </p:nvSpPr>
            <p:spPr>
              <a:xfrm>
                <a:off x="2137160" y="38316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4C854BC-4888-42DA-AFE8-FB2752AE5DB7}"/>
                  </a:ext>
                </a:extLst>
              </p:cNvPr>
              <p:cNvSpPr/>
              <p:nvPr/>
            </p:nvSpPr>
            <p:spPr>
              <a:xfrm>
                <a:off x="2137160" y="38697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BCB4657-68BA-4227-A6E1-AD154F63275D}"/>
                  </a:ext>
                </a:extLst>
              </p:cNvPr>
              <p:cNvSpPr/>
              <p:nvPr/>
            </p:nvSpPr>
            <p:spPr>
              <a:xfrm>
                <a:off x="2137160" y="39078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5D3046A-B00C-47E1-BE8B-B118643DD33B}"/>
                  </a:ext>
                </a:extLst>
              </p:cNvPr>
              <p:cNvSpPr/>
              <p:nvPr/>
            </p:nvSpPr>
            <p:spPr>
              <a:xfrm>
                <a:off x="22514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FDD45A-79E4-4C7D-98BD-99D317115312}"/>
                  </a:ext>
                </a:extLst>
              </p:cNvPr>
              <p:cNvSpPr/>
              <p:nvPr/>
            </p:nvSpPr>
            <p:spPr>
              <a:xfrm>
                <a:off x="22133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CAD3BC7-6423-448D-B5B4-684D8EB853CE}"/>
                  </a:ext>
                </a:extLst>
              </p:cNvPr>
              <p:cNvSpPr/>
              <p:nvPr/>
            </p:nvSpPr>
            <p:spPr>
              <a:xfrm>
                <a:off x="21752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grpSp>
      </p:grpSp>
      <p:grpSp>
        <p:nvGrpSpPr>
          <p:cNvPr id="91" name="Group 90">
            <a:extLst>
              <a:ext uri="{FF2B5EF4-FFF2-40B4-BE49-F238E27FC236}">
                <a16:creationId xmlns:a16="http://schemas.microsoft.com/office/drawing/2014/main" id="{0D0443C9-FDBD-455C-951B-F32EFFA5FF6B}"/>
              </a:ext>
            </a:extLst>
          </p:cNvPr>
          <p:cNvGrpSpPr/>
          <p:nvPr/>
        </p:nvGrpSpPr>
        <p:grpSpPr>
          <a:xfrm>
            <a:off x="550611" y="5844228"/>
            <a:ext cx="360000" cy="360000"/>
            <a:chOff x="2397596" y="3969733"/>
            <a:chExt cx="360000" cy="360000"/>
          </a:xfrm>
        </p:grpSpPr>
        <p:sp>
          <p:nvSpPr>
            <p:cNvPr id="154" name="Oval 153">
              <a:extLst>
                <a:ext uri="{FF2B5EF4-FFF2-40B4-BE49-F238E27FC236}">
                  <a16:creationId xmlns:a16="http://schemas.microsoft.com/office/drawing/2014/main" id="{50CA0989-D956-4195-87F3-8526309255B5}"/>
                </a:ext>
              </a:extLst>
            </p:cNvPr>
            <p:cNvSpPr/>
            <p:nvPr/>
          </p:nvSpPr>
          <p:spPr bwMode="auto">
            <a:xfrm>
              <a:off x="2397596"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5" name="Freeform: Shape 84">
              <a:extLst>
                <a:ext uri="{FF2B5EF4-FFF2-40B4-BE49-F238E27FC236}">
                  <a16:creationId xmlns:a16="http://schemas.microsoft.com/office/drawing/2014/main" id="{C3F5BE70-02C6-4279-934A-BF6BABFA3F83}"/>
                </a:ext>
              </a:extLst>
            </p:cNvPr>
            <p:cNvSpPr>
              <a:spLocks noChangeAspect="1"/>
            </p:cNvSpPr>
            <p:nvPr/>
          </p:nvSpPr>
          <p:spPr>
            <a:xfrm>
              <a:off x="2488147" y="4003968"/>
              <a:ext cx="178897" cy="291530"/>
            </a:xfrm>
            <a:custGeom>
              <a:avLst/>
              <a:gdLst>
                <a:gd name="connsiteX0" fmla="*/ 57150 w 514350"/>
                <a:gd name="connsiteY0" fmla="*/ -952 h 838180"/>
                <a:gd name="connsiteX1" fmla="*/ 0 w 514350"/>
                <a:gd name="connsiteY1" fmla="*/ 56198 h 838180"/>
                <a:gd name="connsiteX2" fmla="*/ 0 w 514350"/>
                <a:gd name="connsiteY2" fmla="*/ 780078 h 838180"/>
                <a:gd name="connsiteX3" fmla="*/ 57150 w 514350"/>
                <a:gd name="connsiteY3" fmla="*/ 837228 h 838180"/>
                <a:gd name="connsiteX4" fmla="*/ 457200 w 514350"/>
                <a:gd name="connsiteY4" fmla="*/ 837228 h 838180"/>
                <a:gd name="connsiteX5" fmla="*/ 514350 w 514350"/>
                <a:gd name="connsiteY5" fmla="*/ 780078 h 838180"/>
                <a:gd name="connsiteX6" fmla="*/ 514350 w 514350"/>
                <a:gd name="connsiteY6" fmla="*/ 56198 h 838180"/>
                <a:gd name="connsiteX7" fmla="*/ 457200 w 514350"/>
                <a:gd name="connsiteY7" fmla="*/ -952 h 838180"/>
                <a:gd name="connsiteX8" fmla="*/ 57150 w 514350"/>
                <a:gd name="connsiteY8" fmla="*/ -952 h 838180"/>
                <a:gd name="connsiteX9" fmla="*/ 57150 w 514350"/>
                <a:gd name="connsiteY9" fmla="*/ 37148 h 838180"/>
                <a:gd name="connsiteX10" fmla="*/ 457200 w 514350"/>
                <a:gd name="connsiteY10" fmla="*/ 37148 h 838180"/>
                <a:gd name="connsiteX11" fmla="*/ 476250 w 514350"/>
                <a:gd name="connsiteY11" fmla="*/ 56198 h 838180"/>
                <a:gd name="connsiteX12" fmla="*/ 476250 w 514350"/>
                <a:gd name="connsiteY12" fmla="*/ 94298 h 838180"/>
                <a:gd name="connsiteX13" fmla="*/ 38100 w 514350"/>
                <a:gd name="connsiteY13" fmla="*/ 94298 h 838180"/>
                <a:gd name="connsiteX14" fmla="*/ 38100 w 514350"/>
                <a:gd name="connsiteY14" fmla="*/ 56198 h 838180"/>
                <a:gd name="connsiteX15" fmla="*/ 57150 w 514350"/>
                <a:gd name="connsiteY15" fmla="*/ 37148 h 838180"/>
                <a:gd name="connsiteX16" fmla="*/ 38100 w 514350"/>
                <a:gd name="connsiteY16" fmla="*/ 132398 h 838180"/>
                <a:gd name="connsiteX17" fmla="*/ 476250 w 514350"/>
                <a:gd name="connsiteY17" fmla="*/ 132398 h 838180"/>
                <a:gd name="connsiteX18" fmla="*/ 476250 w 514350"/>
                <a:gd name="connsiteY18" fmla="*/ 665778 h 838180"/>
                <a:gd name="connsiteX19" fmla="*/ 38100 w 514350"/>
                <a:gd name="connsiteY19" fmla="*/ 665778 h 838180"/>
                <a:gd name="connsiteX20" fmla="*/ 38100 w 514350"/>
                <a:gd name="connsiteY20" fmla="*/ 132398 h 838180"/>
                <a:gd name="connsiteX21" fmla="*/ 256580 w 514350"/>
                <a:gd name="connsiteY21" fmla="*/ 218123 h 838180"/>
                <a:gd name="connsiteX22" fmla="*/ 247650 w 514350"/>
                <a:gd name="connsiteY22" fmla="*/ 220799 h 838180"/>
                <a:gd name="connsiteX23" fmla="*/ 114300 w 514350"/>
                <a:gd name="connsiteY23" fmla="*/ 296999 h 838180"/>
                <a:gd name="connsiteX24" fmla="*/ 104775 w 514350"/>
                <a:gd name="connsiteY24" fmla="*/ 313373 h 838180"/>
                <a:gd name="connsiteX25" fmla="*/ 104775 w 514350"/>
                <a:gd name="connsiteY25" fmla="*/ 465753 h 838180"/>
                <a:gd name="connsiteX26" fmla="*/ 114300 w 514350"/>
                <a:gd name="connsiteY26" fmla="*/ 482137 h 838180"/>
                <a:gd name="connsiteX27" fmla="*/ 247650 w 514350"/>
                <a:gd name="connsiteY27" fmla="*/ 558337 h 838180"/>
                <a:gd name="connsiteX28" fmla="*/ 257770 w 514350"/>
                <a:gd name="connsiteY28" fmla="*/ 561003 h 838180"/>
                <a:gd name="connsiteX29" fmla="*/ 266700 w 514350"/>
                <a:gd name="connsiteY29" fmla="*/ 558337 h 838180"/>
                <a:gd name="connsiteX30" fmla="*/ 400050 w 514350"/>
                <a:gd name="connsiteY30" fmla="*/ 482137 h 838180"/>
                <a:gd name="connsiteX31" fmla="*/ 409575 w 514350"/>
                <a:gd name="connsiteY31" fmla="*/ 465753 h 838180"/>
                <a:gd name="connsiteX32" fmla="*/ 409575 w 514350"/>
                <a:gd name="connsiteY32" fmla="*/ 313373 h 838180"/>
                <a:gd name="connsiteX33" fmla="*/ 400050 w 514350"/>
                <a:gd name="connsiteY33" fmla="*/ 296999 h 838180"/>
                <a:gd name="connsiteX34" fmla="*/ 266700 w 514350"/>
                <a:gd name="connsiteY34" fmla="*/ 220799 h 838180"/>
                <a:gd name="connsiteX35" fmla="*/ 256580 w 514350"/>
                <a:gd name="connsiteY35" fmla="*/ 218123 h 838180"/>
                <a:gd name="connsiteX36" fmla="*/ 257175 w 514350"/>
                <a:gd name="connsiteY36" fmla="*/ 259204 h 838180"/>
                <a:gd name="connsiteX37" fmla="*/ 352128 w 514350"/>
                <a:gd name="connsiteY37" fmla="*/ 313373 h 838180"/>
                <a:gd name="connsiteX38" fmla="*/ 257175 w 514350"/>
                <a:gd name="connsiteY38" fmla="*/ 367551 h 838180"/>
                <a:gd name="connsiteX39" fmla="*/ 162223 w 514350"/>
                <a:gd name="connsiteY39" fmla="*/ 313373 h 838180"/>
                <a:gd name="connsiteX40" fmla="*/ 257175 w 514350"/>
                <a:gd name="connsiteY40" fmla="*/ 259204 h 838180"/>
                <a:gd name="connsiteX41" fmla="*/ 142875 w 514350"/>
                <a:gd name="connsiteY41" fmla="*/ 346119 h 838180"/>
                <a:gd name="connsiteX42" fmla="*/ 238125 w 514350"/>
                <a:gd name="connsiteY42" fmla="*/ 400603 h 838180"/>
                <a:gd name="connsiteX43" fmla="*/ 238125 w 514350"/>
                <a:gd name="connsiteY43" fmla="*/ 509187 h 838180"/>
                <a:gd name="connsiteX44" fmla="*/ 142875 w 514350"/>
                <a:gd name="connsiteY44" fmla="*/ 454800 h 838180"/>
                <a:gd name="connsiteX45" fmla="*/ 142875 w 514350"/>
                <a:gd name="connsiteY45" fmla="*/ 346119 h 838180"/>
                <a:gd name="connsiteX46" fmla="*/ 371475 w 514350"/>
                <a:gd name="connsiteY46" fmla="*/ 346119 h 838180"/>
                <a:gd name="connsiteX47" fmla="*/ 371475 w 514350"/>
                <a:gd name="connsiteY47" fmla="*/ 454800 h 838180"/>
                <a:gd name="connsiteX48" fmla="*/ 276225 w 514350"/>
                <a:gd name="connsiteY48" fmla="*/ 509187 h 838180"/>
                <a:gd name="connsiteX49" fmla="*/ 276225 w 514350"/>
                <a:gd name="connsiteY49" fmla="*/ 400603 h 838180"/>
                <a:gd name="connsiteX50" fmla="*/ 371475 w 514350"/>
                <a:gd name="connsiteY50" fmla="*/ 346119 h 838180"/>
                <a:gd name="connsiteX51" fmla="*/ 38100 w 514350"/>
                <a:gd name="connsiteY51" fmla="*/ 703878 h 838180"/>
                <a:gd name="connsiteX52" fmla="*/ 476250 w 514350"/>
                <a:gd name="connsiteY52" fmla="*/ 703878 h 838180"/>
                <a:gd name="connsiteX53" fmla="*/ 476250 w 514350"/>
                <a:gd name="connsiteY53" fmla="*/ 780078 h 838180"/>
                <a:gd name="connsiteX54" fmla="*/ 457200 w 514350"/>
                <a:gd name="connsiteY54" fmla="*/ 799128 h 838180"/>
                <a:gd name="connsiteX55" fmla="*/ 57150 w 514350"/>
                <a:gd name="connsiteY55" fmla="*/ 799128 h 838180"/>
                <a:gd name="connsiteX56" fmla="*/ 38100 w 514350"/>
                <a:gd name="connsiteY56" fmla="*/ 780078 h 838180"/>
                <a:gd name="connsiteX57" fmla="*/ 38100 w 514350"/>
                <a:gd name="connsiteY57" fmla="*/ 703878 h 838180"/>
                <a:gd name="connsiteX58" fmla="*/ 257175 w 514350"/>
                <a:gd name="connsiteY58" fmla="*/ 722928 h 838180"/>
                <a:gd name="connsiteX59" fmla="*/ 228600 w 514350"/>
                <a:gd name="connsiteY59" fmla="*/ 751503 h 838180"/>
                <a:gd name="connsiteX60" fmla="*/ 257175 w 514350"/>
                <a:gd name="connsiteY60" fmla="*/ 780078 h 838180"/>
                <a:gd name="connsiteX61" fmla="*/ 285750 w 514350"/>
                <a:gd name="connsiteY61" fmla="*/ 751503 h 838180"/>
                <a:gd name="connsiteX62" fmla="*/ 257175 w 514350"/>
                <a:gd name="connsiteY62" fmla="*/ 722928 h 83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14350" h="838180">
                  <a:moveTo>
                    <a:pt x="57150" y="-952"/>
                  </a:moveTo>
                  <a:cubicBezTo>
                    <a:pt x="25818" y="-952"/>
                    <a:pt x="0" y="24870"/>
                    <a:pt x="0" y="56198"/>
                  </a:cubicBezTo>
                  <a:lnTo>
                    <a:pt x="0" y="780078"/>
                  </a:lnTo>
                  <a:cubicBezTo>
                    <a:pt x="0" y="811416"/>
                    <a:pt x="25818" y="837228"/>
                    <a:pt x="57150" y="837228"/>
                  </a:cubicBezTo>
                  <a:lnTo>
                    <a:pt x="457200" y="837228"/>
                  </a:lnTo>
                  <a:cubicBezTo>
                    <a:pt x="488532" y="837228"/>
                    <a:pt x="514350" y="811416"/>
                    <a:pt x="514350" y="780078"/>
                  </a:cubicBezTo>
                  <a:lnTo>
                    <a:pt x="514350" y="56198"/>
                  </a:lnTo>
                  <a:cubicBezTo>
                    <a:pt x="514350" y="24870"/>
                    <a:pt x="488532" y="-952"/>
                    <a:pt x="457200" y="-952"/>
                  </a:cubicBezTo>
                  <a:lnTo>
                    <a:pt x="57150" y="-952"/>
                  </a:lnTo>
                  <a:close/>
                  <a:moveTo>
                    <a:pt x="57150" y="37148"/>
                  </a:moveTo>
                  <a:lnTo>
                    <a:pt x="457200" y="37148"/>
                  </a:lnTo>
                  <a:cubicBezTo>
                    <a:pt x="468083" y="37148"/>
                    <a:pt x="476250" y="45320"/>
                    <a:pt x="476250" y="56198"/>
                  </a:cubicBezTo>
                  <a:lnTo>
                    <a:pt x="476250" y="94298"/>
                  </a:lnTo>
                  <a:lnTo>
                    <a:pt x="38100" y="94298"/>
                  </a:lnTo>
                  <a:lnTo>
                    <a:pt x="38100" y="56198"/>
                  </a:lnTo>
                  <a:cubicBezTo>
                    <a:pt x="38100" y="45320"/>
                    <a:pt x="46267" y="37148"/>
                    <a:pt x="57150" y="37148"/>
                  </a:cubicBezTo>
                  <a:close/>
                  <a:moveTo>
                    <a:pt x="38100" y="132398"/>
                  </a:moveTo>
                  <a:lnTo>
                    <a:pt x="476250" y="132398"/>
                  </a:lnTo>
                  <a:lnTo>
                    <a:pt x="476250" y="665778"/>
                  </a:lnTo>
                  <a:lnTo>
                    <a:pt x="38100" y="665778"/>
                  </a:lnTo>
                  <a:lnTo>
                    <a:pt x="38100" y="132398"/>
                  </a:lnTo>
                  <a:close/>
                  <a:moveTo>
                    <a:pt x="256580" y="218123"/>
                  </a:moveTo>
                  <a:cubicBezTo>
                    <a:pt x="253426" y="218275"/>
                    <a:pt x="250358" y="219199"/>
                    <a:pt x="247650" y="220799"/>
                  </a:cubicBezTo>
                  <a:lnTo>
                    <a:pt x="114300" y="296999"/>
                  </a:lnTo>
                  <a:cubicBezTo>
                    <a:pt x="108408" y="300390"/>
                    <a:pt x="104780" y="306629"/>
                    <a:pt x="104775" y="313373"/>
                  </a:cubicBezTo>
                  <a:lnTo>
                    <a:pt x="104775" y="465753"/>
                  </a:lnTo>
                  <a:cubicBezTo>
                    <a:pt x="104780" y="472516"/>
                    <a:pt x="108408" y="478707"/>
                    <a:pt x="114300" y="482137"/>
                  </a:cubicBezTo>
                  <a:lnTo>
                    <a:pt x="247650" y="558337"/>
                  </a:lnTo>
                  <a:cubicBezTo>
                    <a:pt x="250707" y="560147"/>
                    <a:pt x="254211" y="561099"/>
                    <a:pt x="257770" y="561003"/>
                  </a:cubicBezTo>
                  <a:cubicBezTo>
                    <a:pt x="260924" y="560908"/>
                    <a:pt x="263992" y="559956"/>
                    <a:pt x="266700" y="558337"/>
                  </a:cubicBezTo>
                  <a:lnTo>
                    <a:pt x="400050" y="482137"/>
                  </a:lnTo>
                  <a:cubicBezTo>
                    <a:pt x="405942" y="478803"/>
                    <a:pt x="409570" y="472516"/>
                    <a:pt x="409575" y="465753"/>
                  </a:cubicBezTo>
                  <a:lnTo>
                    <a:pt x="409575" y="313373"/>
                  </a:lnTo>
                  <a:cubicBezTo>
                    <a:pt x="409570" y="306629"/>
                    <a:pt x="405942" y="300390"/>
                    <a:pt x="400050" y="296999"/>
                  </a:cubicBezTo>
                  <a:lnTo>
                    <a:pt x="266700" y="220799"/>
                  </a:lnTo>
                  <a:cubicBezTo>
                    <a:pt x="263643" y="218999"/>
                    <a:pt x="260139" y="218066"/>
                    <a:pt x="256580" y="218123"/>
                  </a:cubicBezTo>
                  <a:close/>
                  <a:moveTo>
                    <a:pt x="257175" y="259204"/>
                  </a:moveTo>
                  <a:lnTo>
                    <a:pt x="352128" y="313373"/>
                  </a:lnTo>
                  <a:lnTo>
                    <a:pt x="257175" y="367551"/>
                  </a:lnTo>
                  <a:lnTo>
                    <a:pt x="162223" y="313373"/>
                  </a:lnTo>
                  <a:lnTo>
                    <a:pt x="257175" y="259204"/>
                  </a:lnTo>
                  <a:close/>
                  <a:moveTo>
                    <a:pt x="142875" y="346119"/>
                  </a:moveTo>
                  <a:lnTo>
                    <a:pt x="238125" y="400603"/>
                  </a:lnTo>
                  <a:lnTo>
                    <a:pt x="238125" y="509187"/>
                  </a:lnTo>
                  <a:lnTo>
                    <a:pt x="142875" y="454800"/>
                  </a:lnTo>
                  <a:lnTo>
                    <a:pt x="142875" y="346119"/>
                  </a:lnTo>
                  <a:close/>
                  <a:moveTo>
                    <a:pt x="371475" y="346119"/>
                  </a:moveTo>
                  <a:lnTo>
                    <a:pt x="371475" y="454800"/>
                  </a:lnTo>
                  <a:lnTo>
                    <a:pt x="276225" y="509187"/>
                  </a:lnTo>
                  <a:lnTo>
                    <a:pt x="276225" y="400603"/>
                  </a:lnTo>
                  <a:lnTo>
                    <a:pt x="371475" y="346119"/>
                  </a:lnTo>
                  <a:close/>
                  <a:moveTo>
                    <a:pt x="38100" y="703878"/>
                  </a:moveTo>
                  <a:lnTo>
                    <a:pt x="476250" y="703878"/>
                  </a:lnTo>
                  <a:lnTo>
                    <a:pt x="476250" y="780078"/>
                  </a:lnTo>
                  <a:cubicBezTo>
                    <a:pt x="476250" y="790937"/>
                    <a:pt x="468083" y="799128"/>
                    <a:pt x="457200" y="799128"/>
                  </a:cubicBezTo>
                  <a:lnTo>
                    <a:pt x="57150" y="799128"/>
                  </a:lnTo>
                  <a:cubicBezTo>
                    <a:pt x="46267" y="799128"/>
                    <a:pt x="38100" y="790937"/>
                    <a:pt x="38100" y="780078"/>
                  </a:cubicBezTo>
                  <a:lnTo>
                    <a:pt x="38100" y="703878"/>
                  </a:lnTo>
                  <a:close/>
                  <a:moveTo>
                    <a:pt x="257175" y="722928"/>
                  </a:moveTo>
                  <a:cubicBezTo>
                    <a:pt x="241394" y="722928"/>
                    <a:pt x="228600" y="735787"/>
                    <a:pt x="228600" y="751503"/>
                  </a:cubicBezTo>
                  <a:cubicBezTo>
                    <a:pt x="228600" y="767315"/>
                    <a:pt x="241394" y="780078"/>
                    <a:pt x="257175" y="780078"/>
                  </a:cubicBezTo>
                  <a:cubicBezTo>
                    <a:pt x="272957" y="780078"/>
                    <a:pt x="285750" y="767315"/>
                    <a:pt x="285750" y="751503"/>
                  </a:cubicBezTo>
                  <a:cubicBezTo>
                    <a:pt x="285750" y="735787"/>
                    <a:pt x="272957" y="722928"/>
                    <a:pt x="257175" y="722928"/>
                  </a:cubicBezTo>
                  <a:close/>
                </a:path>
              </a:pathLst>
            </a:custGeom>
            <a:solidFill>
              <a:srgbClr val="009DB0"/>
            </a:solidFill>
            <a:ln w="9525" cap="flat">
              <a:noFill/>
              <a:prstDash val="solid"/>
              <a:miter/>
            </a:ln>
          </p:spPr>
          <p:txBody>
            <a:bodyPr rtlCol="0" anchor="ctr"/>
            <a:lstStyle/>
            <a:p>
              <a:endParaRPr lang="en-US"/>
            </a:p>
          </p:txBody>
        </p:sp>
      </p:grpSp>
      <p:sp>
        <p:nvSpPr>
          <p:cNvPr id="92" name="TextBox 91">
            <a:extLst>
              <a:ext uri="{FF2B5EF4-FFF2-40B4-BE49-F238E27FC236}">
                <a16:creationId xmlns:a16="http://schemas.microsoft.com/office/drawing/2014/main" id="{DEA32509-3F8E-4DF6-BB14-7096ACAD3BE2}"/>
              </a:ext>
            </a:extLst>
          </p:cNvPr>
          <p:cNvSpPr txBox="1"/>
          <p:nvPr/>
        </p:nvSpPr>
        <p:spPr>
          <a:xfrm>
            <a:off x="946729" y="5916506"/>
            <a:ext cx="825569" cy="230832"/>
          </a:xfrm>
          <a:prstGeom prst="rect">
            <a:avLst/>
          </a:prstGeom>
          <a:noFill/>
        </p:spPr>
        <p:txBody>
          <a:bodyPr wrap="square" rtlCol="0">
            <a:spAutoFit/>
          </a:bodyPr>
          <a:lstStyle/>
          <a:p>
            <a:r>
              <a:rPr lang="en-US" sz="900">
                <a:solidFill>
                  <a:srgbClr val="009DB0"/>
                </a:solidFill>
                <a:latin typeface="+mj-lt"/>
              </a:rPr>
              <a:t>Mobile</a:t>
            </a:r>
            <a:r>
              <a:rPr lang="en-US" sz="800">
                <a:solidFill>
                  <a:srgbClr val="009DB0"/>
                </a:solidFill>
                <a:latin typeface="+mj-lt"/>
              </a:rPr>
              <a:t> app</a:t>
            </a:r>
          </a:p>
        </p:txBody>
      </p:sp>
      <p:sp>
        <p:nvSpPr>
          <p:cNvPr id="163" name="TextBox 162">
            <a:extLst>
              <a:ext uri="{FF2B5EF4-FFF2-40B4-BE49-F238E27FC236}">
                <a16:creationId xmlns:a16="http://schemas.microsoft.com/office/drawing/2014/main" id="{71075266-A642-457F-A373-FCE9CC3EF124}"/>
              </a:ext>
            </a:extLst>
          </p:cNvPr>
          <p:cNvSpPr txBox="1"/>
          <p:nvPr/>
        </p:nvSpPr>
        <p:spPr>
          <a:xfrm>
            <a:off x="946729" y="6453034"/>
            <a:ext cx="756295" cy="230832"/>
          </a:xfrm>
          <a:prstGeom prst="rect">
            <a:avLst/>
          </a:prstGeom>
          <a:noFill/>
        </p:spPr>
        <p:txBody>
          <a:bodyPr wrap="square" rtlCol="0">
            <a:spAutoFit/>
          </a:bodyPr>
          <a:lstStyle/>
          <a:p>
            <a:r>
              <a:rPr lang="en-US" sz="900">
                <a:solidFill>
                  <a:srgbClr val="009DB0"/>
                </a:solidFill>
                <a:latin typeface="+mj-lt"/>
              </a:rPr>
              <a:t>Platform</a:t>
            </a:r>
          </a:p>
        </p:txBody>
      </p:sp>
      <p:sp>
        <p:nvSpPr>
          <p:cNvPr id="164" name="TextBox 163">
            <a:extLst>
              <a:ext uri="{FF2B5EF4-FFF2-40B4-BE49-F238E27FC236}">
                <a16:creationId xmlns:a16="http://schemas.microsoft.com/office/drawing/2014/main" id="{CD07C796-6978-48A5-85BB-E97AEBBF1F4E}"/>
              </a:ext>
            </a:extLst>
          </p:cNvPr>
          <p:cNvSpPr txBox="1"/>
          <p:nvPr/>
        </p:nvSpPr>
        <p:spPr>
          <a:xfrm>
            <a:off x="2248188" y="6453034"/>
            <a:ext cx="756295" cy="230832"/>
          </a:xfrm>
          <a:prstGeom prst="rect">
            <a:avLst/>
          </a:prstGeom>
          <a:noFill/>
        </p:spPr>
        <p:txBody>
          <a:bodyPr wrap="square" rtlCol="0">
            <a:spAutoFit/>
          </a:bodyPr>
          <a:lstStyle/>
          <a:p>
            <a:r>
              <a:rPr lang="en-US" sz="900">
                <a:solidFill>
                  <a:srgbClr val="009DB0"/>
                </a:solidFill>
                <a:latin typeface="+mj-lt"/>
              </a:rPr>
              <a:t>SEO/SEA</a:t>
            </a:r>
          </a:p>
        </p:txBody>
      </p:sp>
      <p:sp>
        <p:nvSpPr>
          <p:cNvPr id="165" name="TextBox 164">
            <a:extLst>
              <a:ext uri="{FF2B5EF4-FFF2-40B4-BE49-F238E27FC236}">
                <a16:creationId xmlns:a16="http://schemas.microsoft.com/office/drawing/2014/main" id="{972B25F0-2C61-421E-91F5-8A1AEAC311E8}"/>
              </a:ext>
            </a:extLst>
          </p:cNvPr>
          <p:cNvSpPr txBox="1"/>
          <p:nvPr/>
        </p:nvSpPr>
        <p:spPr>
          <a:xfrm>
            <a:off x="2248187" y="5916506"/>
            <a:ext cx="756295" cy="230832"/>
          </a:xfrm>
          <a:prstGeom prst="rect">
            <a:avLst/>
          </a:prstGeom>
          <a:noFill/>
        </p:spPr>
        <p:txBody>
          <a:bodyPr wrap="square" rtlCol="0">
            <a:spAutoFit/>
          </a:bodyPr>
          <a:lstStyle/>
          <a:p>
            <a:r>
              <a:rPr lang="en-US" sz="900">
                <a:solidFill>
                  <a:srgbClr val="009DB0"/>
                </a:solidFill>
                <a:latin typeface="+mj-lt"/>
              </a:rPr>
              <a:t>API</a:t>
            </a:r>
          </a:p>
        </p:txBody>
      </p:sp>
      <p:grpSp>
        <p:nvGrpSpPr>
          <p:cNvPr id="98" name="Group 97">
            <a:extLst>
              <a:ext uri="{FF2B5EF4-FFF2-40B4-BE49-F238E27FC236}">
                <a16:creationId xmlns:a16="http://schemas.microsoft.com/office/drawing/2014/main" id="{3489D598-5569-4341-92D8-62190989E1C4}"/>
              </a:ext>
            </a:extLst>
          </p:cNvPr>
          <p:cNvGrpSpPr/>
          <p:nvPr/>
        </p:nvGrpSpPr>
        <p:grpSpPr>
          <a:xfrm>
            <a:off x="1846040" y="6359933"/>
            <a:ext cx="360000" cy="360000"/>
            <a:chOff x="2928080" y="6359933"/>
            <a:chExt cx="360000" cy="360000"/>
          </a:xfrm>
        </p:grpSpPr>
        <p:sp>
          <p:nvSpPr>
            <p:cNvPr id="159" name="Oval 158">
              <a:extLst>
                <a:ext uri="{FF2B5EF4-FFF2-40B4-BE49-F238E27FC236}">
                  <a16:creationId xmlns:a16="http://schemas.microsoft.com/office/drawing/2014/main" id="{D7F05737-44D2-4488-B43E-CFD16EF9E4E6}"/>
                </a:ext>
              </a:extLst>
            </p:cNvPr>
            <p:cNvSpPr/>
            <p:nvPr/>
          </p:nvSpPr>
          <p:spPr bwMode="auto">
            <a:xfrm>
              <a:off x="2928080" y="63599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97" name="Graphic 96" descr="Target Audience">
              <a:extLst>
                <a:ext uri="{FF2B5EF4-FFF2-40B4-BE49-F238E27FC236}">
                  <a16:creationId xmlns:a16="http://schemas.microsoft.com/office/drawing/2014/main" id="{992F42BE-DD85-4B89-AC0E-7CADF930396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64022" y="6395875"/>
              <a:ext cx="288116" cy="288116"/>
            </a:xfrm>
            <a:prstGeom prst="rect">
              <a:avLst/>
            </a:prstGeom>
          </p:spPr>
        </p:pic>
      </p:grpSp>
      <p:sp>
        <p:nvSpPr>
          <p:cNvPr id="100" name="TextBox 99">
            <a:extLst>
              <a:ext uri="{FF2B5EF4-FFF2-40B4-BE49-F238E27FC236}">
                <a16:creationId xmlns:a16="http://schemas.microsoft.com/office/drawing/2014/main" id="{9BC65158-3C66-4621-A8D5-B0DD9875F926}"/>
              </a:ext>
            </a:extLst>
          </p:cNvPr>
          <p:cNvSpPr txBox="1"/>
          <p:nvPr/>
        </p:nvSpPr>
        <p:spPr>
          <a:xfrm rot="16200000">
            <a:off x="-361454" y="6099489"/>
            <a:ext cx="1123949" cy="393069"/>
          </a:xfrm>
          <a:prstGeom prst="rect">
            <a:avLst/>
          </a:prstGeom>
          <a:solidFill>
            <a:schemeClr val="bg1">
              <a:lumMod val="95000"/>
            </a:schemeClr>
          </a:solidFill>
        </p:spPr>
        <p:txBody>
          <a:bodyPr wrap="square" lIns="0" tIns="0" rIns="0" bIns="0" rtlCol="0" anchor="ctr">
            <a:noAutofit/>
          </a:bodyPr>
          <a:lstStyle/>
          <a:p>
            <a:pPr algn="ctr"/>
            <a:r>
              <a:rPr lang="en-US" sz="900" b="1" i="1"/>
              <a:t>Existing tech enablers</a:t>
            </a:r>
          </a:p>
        </p:txBody>
      </p:sp>
      <p:sp>
        <p:nvSpPr>
          <p:cNvPr id="217" name="Rectangle: Rounded Corners 216">
            <a:extLst>
              <a:ext uri="{FF2B5EF4-FFF2-40B4-BE49-F238E27FC236}">
                <a16:creationId xmlns:a16="http://schemas.microsoft.com/office/drawing/2014/main" id="{85935935-1D31-4612-A738-2795848966FF}"/>
              </a:ext>
            </a:extLst>
          </p:cNvPr>
          <p:cNvSpPr/>
          <p:nvPr/>
        </p:nvSpPr>
        <p:spPr bwMode="auto">
          <a:xfrm>
            <a:off x="7654389" y="1573439"/>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Reminder of all the regulatory step and creation of official documents</a:t>
            </a:r>
          </a:p>
        </p:txBody>
      </p:sp>
      <p:sp>
        <p:nvSpPr>
          <p:cNvPr id="227" name="Rectangle: Rounded Corners 226">
            <a:extLst>
              <a:ext uri="{FF2B5EF4-FFF2-40B4-BE49-F238E27FC236}">
                <a16:creationId xmlns:a16="http://schemas.microsoft.com/office/drawing/2014/main" id="{9EFF756F-53F6-4A15-A93A-B84AFEDD0CAF}"/>
              </a:ext>
            </a:extLst>
          </p:cNvPr>
          <p:cNvSpPr/>
          <p:nvPr/>
        </p:nvSpPr>
        <p:spPr bwMode="auto">
          <a:xfrm>
            <a:off x="7654389" y="3691273"/>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Electronic signature of contract </a:t>
            </a:r>
          </a:p>
        </p:txBody>
      </p:sp>
      <p:sp>
        <p:nvSpPr>
          <p:cNvPr id="279" name="TextBox 278">
            <a:extLst>
              <a:ext uri="{FF2B5EF4-FFF2-40B4-BE49-F238E27FC236}">
                <a16:creationId xmlns:a16="http://schemas.microsoft.com/office/drawing/2014/main" id="{9D389AF3-D3F9-442C-B381-A412B3018F5D}"/>
              </a:ext>
            </a:extLst>
          </p:cNvPr>
          <p:cNvSpPr txBox="1"/>
          <p:nvPr/>
        </p:nvSpPr>
        <p:spPr>
          <a:xfrm>
            <a:off x="3542360" y="5844228"/>
            <a:ext cx="756295" cy="369332"/>
          </a:xfrm>
          <a:prstGeom prst="rect">
            <a:avLst/>
          </a:prstGeom>
          <a:noFill/>
        </p:spPr>
        <p:txBody>
          <a:bodyPr wrap="square" rtlCol="0">
            <a:spAutoFit/>
          </a:bodyPr>
          <a:lstStyle/>
          <a:p>
            <a:r>
              <a:rPr lang="en-US" sz="900">
                <a:solidFill>
                  <a:srgbClr val="009DB0"/>
                </a:solidFill>
                <a:latin typeface="+mj-lt"/>
              </a:rPr>
              <a:t>Electronic signature</a:t>
            </a:r>
          </a:p>
        </p:txBody>
      </p:sp>
      <p:grpSp>
        <p:nvGrpSpPr>
          <p:cNvPr id="139" name="Group 138">
            <a:extLst>
              <a:ext uri="{FF2B5EF4-FFF2-40B4-BE49-F238E27FC236}">
                <a16:creationId xmlns:a16="http://schemas.microsoft.com/office/drawing/2014/main" id="{763757E9-BB71-47D1-83F8-F9B290EBF42A}"/>
              </a:ext>
            </a:extLst>
          </p:cNvPr>
          <p:cNvGrpSpPr/>
          <p:nvPr/>
        </p:nvGrpSpPr>
        <p:grpSpPr>
          <a:xfrm>
            <a:off x="3144249" y="5850052"/>
            <a:ext cx="360000" cy="360000"/>
            <a:chOff x="3718304" y="5844228"/>
            <a:chExt cx="360000" cy="360000"/>
          </a:xfrm>
        </p:grpSpPr>
        <p:sp>
          <p:nvSpPr>
            <p:cNvPr id="260" name="Oval 259">
              <a:extLst>
                <a:ext uri="{FF2B5EF4-FFF2-40B4-BE49-F238E27FC236}">
                  <a16:creationId xmlns:a16="http://schemas.microsoft.com/office/drawing/2014/main" id="{A4AFE0D6-4BF7-4970-B509-5C38D78250C5}"/>
                </a:ext>
              </a:extLst>
            </p:cNvPr>
            <p:cNvSpPr/>
            <p:nvPr/>
          </p:nvSpPr>
          <p:spPr bwMode="auto">
            <a:xfrm>
              <a:off x="3718304" y="5844228"/>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109" name="Graphic 106">
              <a:extLst>
                <a:ext uri="{FF2B5EF4-FFF2-40B4-BE49-F238E27FC236}">
                  <a16:creationId xmlns:a16="http://schemas.microsoft.com/office/drawing/2014/main" id="{8583E557-9DF8-4AB1-8297-A6C45F7EF000}"/>
                </a:ext>
              </a:extLst>
            </p:cNvPr>
            <p:cNvGrpSpPr>
              <a:grpSpLocks noChangeAspect="1"/>
            </p:cNvGrpSpPr>
            <p:nvPr/>
          </p:nvGrpSpPr>
          <p:grpSpPr>
            <a:xfrm>
              <a:off x="3779245" y="5921104"/>
              <a:ext cx="238112" cy="206249"/>
              <a:chOff x="4476750" y="2970846"/>
              <a:chExt cx="952499" cy="678179"/>
            </a:xfrm>
            <a:solidFill>
              <a:srgbClr val="009DB0"/>
            </a:solidFill>
          </p:grpSpPr>
          <p:grpSp>
            <p:nvGrpSpPr>
              <p:cNvPr id="110" name="Graphic 106">
                <a:extLst>
                  <a:ext uri="{FF2B5EF4-FFF2-40B4-BE49-F238E27FC236}">
                    <a16:creationId xmlns:a16="http://schemas.microsoft.com/office/drawing/2014/main" id="{8583E557-9DF8-4AB1-8297-A6C45F7EF000}"/>
                  </a:ext>
                </a:extLst>
              </p:cNvPr>
              <p:cNvGrpSpPr/>
              <p:nvPr/>
            </p:nvGrpSpPr>
            <p:grpSpPr>
              <a:xfrm>
                <a:off x="4707711" y="2971799"/>
                <a:ext cx="721538" cy="540067"/>
                <a:chOff x="4707711" y="2971799"/>
                <a:chExt cx="721538" cy="540067"/>
              </a:xfrm>
              <a:grpFill/>
            </p:grpSpPr>
            <p:grpSp>
              <p:nvGrpSpPr>
                <p:cNvPr id="112" name="Graphic 106">
                  <a:extLst>
                    <a:ext uri="{FF2B5EF4-FFF2-40B4-BE49-F238E27FC236}">
                      <a16:creationId xmlns:a16="http://schemas.microsoft.com/office/drawing/2014/main" id="{8583E557-9DF8-4AB1-8297-A6C45F7EF000}"/>
                    </a:ext>
                  </a:extLst>
                </p:cNvPr>
                <p:cNvGrpSpPr/>
                <p:nvPr/>
              </p:nvGrpSpPr>
              <p:grpSpPr>
                <a:xfrm>
                  <a:off x="4932045" y="2971799"/>
                  <a:ext cx="497204" cy="497204"/>
                  <a:chOff x="4932045" y="2971799"/>
                  <a:chExt cx="497204" cy="497204"/>
                </a:xfrm>
                <a:grpFill/>
              </p:grpSpPr>
              <p:sp>
                <p:nvSpPr>
                  <p:cNvPr id="113" name="Freeform: Shape 112">
                    <a:extLst>
                      <a:ext uri="{FF2B5EF4-FFF2-40B4-BE49-F238E27FC236}">
                        <a16:creationId xmlns:a16="http://schemas.microsoft.com/office/drawing/2014/main" id="{140C9019-40BE-4C3A-855E-5EB83CE29D20}"/>
                      </a:ext>
                    </a:extLst>
                  </p:cNvPr>
                  <p:cNvSpPr/>
                  <p:nvPr/>
                </p:nvSpPr>
                <p:spPr>
                  <a:xfrm>
                    <a:off x="5002530" y="2971799"/>
                    <a:ext cx="426719" cy="426719"/>
                  </a:xfrm>
                  <a:custGeom>
                    <a:avLst/>
                    <a:gdLst>
                      <a:gd name="connsiteX0" fmla="*/ 80963 w 426719"/>
                      <a:gd name="connsiteY0" fmla="*/ 426720 h 426719"/>
                      <a:gd name="connsiteX1" fmla="*/ 73343 w 426719"/>
                      <a:gd name="connsiteY1" fmla="*/ 423863 h 426719"/>
                      <a:gd name="connsiteX2" fmla="*/ 2857 w 426719"/>
                      <a:gd name="connsiteY2" fmla="*/ 353378 h 426719"/>
                      <a:gd name="connsiteX3" fmla="*/ 0 w 426719"/>
                      <a:gd name="connsiteY3" fmla="*/ 345758 h 426719"/>
                      <a:gd name="connsiteX4" fmla="*/ 2857 w 426719"/>
                      <a:gd name="connsiteY4" fmla="*/ 338138 h 426719"/>
                      <a:gd name="connsiteX5" fmla="*/ 327660 w 426719"/>
                      <a:gd name="connsiteY5" fmla="*/ 13335 h 426719"/>
                      <a:gd name="connsiteX6" fmla="*/ 360045 w 426719"/>
                      <a:gd name="connsiteY6" fmla="*/ 0 h 426719"/>
                      <a:gd name="connsiteX7" fmla="*/ 392430 w 426719"/>
                      <a:gd name="connsiteY7" fmla="*/ 13335 h 426719"/>
                      <a:gd name="connsiteX8" fmla="*/ 413385 w 426719"/>
                      <a:gd name="connsiteY8" fmla="*/ 34290 h 426719"/>
                      <a:gd name="connsiteX9" fmla="*/ 426720 w 426719"/>
                      <a:gd name="connsiteY9" fmla="*/ 66675 h 426719"/>
                      <a:gd name="connsiteX10" fmla="*/ 413385 w 426719"/>
                      <a:gd name="connsiteY10" fmla="*/ 99060 h 426719"/>
                      <a:gd name="connsiteX11" fmla="*/ 88582 w 426719"/>
                      <a:gd name="connsiteY11" fmla="*/ 423863 h 426719"/>
                      <a:gd name="connsiteX12" fmla="*/ 80963 w 426719"/>
                      <a:gd name="connsiteY12" fmla="*/ 426720 h 426719"/>
                      <a:gd name="connsiteX13" fmla="*/ 24765 w 426719"/>
                      <a:gd name="connsiteY13" fmla="*/ 344805 h 426719"/>
                      <a:gd name="connsiteX14" fmla="*/ 80010 w 426719"/>
                      <a:gd name="connsiteY14" fmla="*/ 400050 h 426719"/>
                      <a:gd name="connsiteX15" fmla="*/ 398145 w 426719"/>
                      <a:gd name="connsiteY15" fmla="*/ 83820 h 426719"/>
                      <a:gd name="connsiteX16" fmla="*/ 405765 w 426719"/>
                      <a:gd name="connsiteY16" fmla="*/ 66675 h 426719"/>
                      <a:gd name="connsiteX17" fmla="*/ 398145 w 426719"/>
                      <a:gd name="connsiteY17" fmla="*/ 49530 h 426719"/>
                      <a:gd name="connsiteX18" fmla="*/ 377190 w 426719"/>
                      <a:gd name="connsiteY18" fmla="*/ 28575 h 426719"/>
                      <a:gd name="connsiteX19" fmla="*/ 360045 w 426719"/>
                      <a:gd name="connsiteY19" fmla="*/ 20955 h 426719"/>
                      <a:gd name="connsiteX20" fmla="*/ 342900 w 426719"/>
                      <a:gd name="connsiteY20" fmla="*/ 27622 h 426719"/>
                      <a:gd name="connsiteX21" fmla="*/ 24765 w 426719"/>
                      <a:gd name="connsiteY21" fmla="*/ 344805 h 4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6719" h="426719">
                        <a:moveTo>
                          <a:pt x="80963" y="426720"/>
                        </a:moveTo>
                        <a:cubicBezTo>
                          <a:pt x="78105" y="426720"/>
                          <a:pt x="75247" y="425768"/>
                          <a:pt x="73343" y="423863"/>
                        </a:cubicBezTo>
                        <a:lnTo>
                          <a:pt x="2857" y="353378"/>
                        </a:lnTo>
                        <a:cubicBezTo>
                          <a:pt x="952" y="351473"/>
                          <a:pt x="0" y="348615"/>
                          <a:pt x="0" y="345758"/>
                        </a:cubicBezTo>
                        <a:cubicBezTo>
                          <a:pt x="0" y="342900"/>
                          <a:pt x="952" y="340043"/>
                          <a:pt x="2857" y="338138"/>
                        </a:cubicBezTo>
                        <a:lnTo>
                          <a:pt x="327660" y="13335"/>
                        </a:lnTo>
                        <a:cubicBezTo>
                          <a:pt x="336233" y="4763"/>
                          <a:pt x="347662" y="0"/>
                          <a:pt x="360045" y="0"/>
                        </a:cubicBezTo>
                        <a:cubicBezTo>
                          <a:pt x="372428" y="0"/>
                          <a:pt x="383858" y="4763"/>
                          <a:pt x="392430" y="13335"/>
                        </a:cubicBezTo>
                        <a:lnTo>
                          <a:pt x="413385" y="34290"/>
                        </a:lnTo>
                        <a:cubicBezTo>
                          <a:pt x="421958" y="42863"/>
                          <a:pt x="426720" y="54293"/>
                          <a:pt x="426720" y="66675"/>
                        </a:cubicBezTo>
                        <a:cubicBezTo>
                          <a:pt x="426720" y="79057"/>
                          <a:pt x="421958" y="90488"/>
                          <a:pt x="413385" y="99060"/>
                        </a:cubicBezTo>
                        <a:lnTo>
                          <a:pt x="88582" y="423863"/>
                        </a:lnTo>
                        <a:cubicBezTo>
                          <a:pt x="86678" y="425768"/>
                          <a:pt x="83820" y="426720"/>
                          <a:pt x="80963" y="426720"/>
                        </a:cubicBezTo>
                        <a:close/>
                        <a:moveTo>
                          <a:pt x="24765" y="344805"/>
                        </a:moveTo>
                        <a:lnTo>
                          <a:pt x="80010" y="400050"/>
                        </a:lnTo>
                        <a:lnTo>
                          <a:pt x="398145" y="83820"/>
                        </a:lnTo>
                        <a:cubicBezTo>
                          <a:pt x="402908" y="79057"/>
                          <a:pt x="405765" y="73343"/>
                          <a:pt x="405765" y="66675"/>
                        </a:cubicBezTo>
                        <a:cubicBezTo>
                          <a:pt x="405765" y="60007"/>
                          <a:pt x="402908" y="54293"/>
                          <a:pt x="398145" y="49530"/>
                        </a:cubicBezTo>
                        <a:lnTo>
                          <a:pt x="377190" y="28575"/>
                        </a:lnTo>
                        <a:cubicBezTo>
                          <a:pt x="372428" y="23813"/>
                          <a:pt x="366712" y="20955"/>
                          <a:pt x="360045" y="20955"/>
                        </a:cubicBezTo>
                        <a:cubicBezTo>
                          <a:pt x="353378" y="20955"/>
                          <a:pt x="347662" y="23813"/>
                          <a:pt x="342900" y="27622"/>
                        </a:cubicBezTo>
                        <a:lnTo>
                          <a:pt x="24765" y="344805"/>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8155574-4924-425E-B08D-294E3AF37A05}"/>
                      </a:ext>
                    </a:extLst>
                  </p:cNvPr>
                  <p:cNvSpPr/>
                  <p:nvPr/>
                </p:nvSpPr>
                <p:spPr>
                  <a:xfrm>
                    <a:off x="4949151" y="3306127"/>
                    <a:ext cx="144818" cy="144780"/>
                  </a:xfrm>
                  <a:custGeom>
                    <a:avLst/>
                    <a:gdLst>
                      <a:gd name="connsiteX0" fmla="*/ 42901 w 144818"/>
                      <a:gd name="connsiteY0" fmla="*/ 144780 h 144780"/>
                      <a:gd name="connsiteX1" fmla="*/ 35281 w 144818"/>
                      <a:gd name="connsiteY1" fmla="*/ 141923 h 144780"/>
                      <a:gd name="connsiteX2" fmla="*/ 2896 w 144818"/>
                      <a:gd name="connsiteY2" fmla="*/ 109537 h 144780"/>
                      <a:gd name="connsiteX3" fmla="*/ 991 w 144818"/>
                      <a:gd name="connsiteY3" fmla="*/ 98108 h 144780"/>
                      <a:gd name="connsiteX4" fmla="*/ 27661 w 144818"/>
                      <a:gd name="connsiteY4" fmla="*/ 32385 h 144780"/>
                      <a:gd name="connsiteX5" fmla="*/ 29566 w 144818"/>
                      <a:gd name="connsiteY5" fmla="*/ 28575 h 144780"/>
                      <a:gd name="connsiteX6" fmla="*/ 55284 w 144818"/>
                      <a:gd name="connsiteY6" fmla="*/ 2858 h 144780"/>
                      <a:gd name="connsiteX7" fmla="*/ 70524 w 144818"/>
                      <a:gd name="connsiteY7" fmla="*/ 2858 h 144780"/>
                      <a:gd name="connsiteX8" fmla="*/ 70524 w 144818"/>
                      <a:gd name="connsiteY8" fmla="*/ 18097 h 144780"/>
                      <a:gd name="connsiteX9" fmla="*/ 46711 w 144818"/>
                      <a:gd name="connsiteY9" fmla="*/ 41910 h 144780"/>
                      <a:gd name="connsiteX10" fmla="*/ 23851 w 144818"/>
                      <a:gd name="connsiteY10" fmla="*/ 99060 h 144780"/>
                      <a:gd name="connsiteX11" fmla="*/ 45759 w 144818"/>
                      <a:gd name="connsiteY11" fmla="*/ 120967 h 144780"/>
                      <a:gd name="connsiteX12" fmla="*/ 102909 w 144818"/>
                      <a:gd name="connsiteY12" fmla="*/ 98108 h 144780"/>
                      <a:gd name="connsiteX13" fmla="*/ 126721 w 144818"/>
                      <a:gd name="connsiteY13" fmla="*/ 74295 h 144780"/>
                      <a:gd name="connsiteX14" fmla="*/ 141961 w 144818"/>
                      <a:gd name="connsiteY14" fmla="*/ 74295 h 144780"/>
                      <a:gd name="connsiteX15" fmla="*/ 141961 w 144818"/>
                      <a:gd name="connsiteY15" fmla="*/ 89535 h 144780"/>
                      <a:gd name="connsiteX16" fmla="*/ 116244 w 144818"/>
                      <a:gd name="connsiteY16" fmla="*/ 115253 h 144780"/>
                      <a:gd name="connsiteX17" fmla="*/ 112434 w 144818"/>
                      <a:gd name="connsiteY17" fmla="*/ 117158 h 144780"/>
                      <a:gd name="connsiteX18" fmla="*/ 46711 w 144818"/>
                      <a:gd name="connsiteY18" fmla="*/ 143827 h 144780"/>
                      <a:gd name="connsiteX19" fmla="*/ 42901 w 144818"/>
                      <a:gd name="connsiteY19" fmla="*/ 144780 h 14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818" h="144780">
                        <a:moveTo>
                          <a:pt x="42901" y="144780"/>
                        </a:moveTo>
                        <a:cubicBezTo>
                          <a:pt x="40044" y="144780"/>
                          <a:pt x="37186" y="143827"/>
                          <a:pt x="35281" y="141923"/>
                        </a:cubicBezTo>
                        <a:lnTo>
                          <a:pt x="2896" y="109537"/>
                        </a:lnTo>
                        <a:cubicBezTo>
                          <a:pt x="39" y="106680"/>
                          <a:pt x="-914" y="101917"/>
                          <a:pt x="991" y="98108"/>
                        </a:cubicBezTo>
                        <a:lnTo>
                          <a:pt x="27661" y="32385"/>
                        </a:lnTo>
                        <a:cubicBezTo>
                          <a:pt x="28614" y="31433"/>
                          <a:pt x="28614" y="29528"/>
                          <a:pt x="29566" y="28575"/>
                        </a:cubicBezTo>
                        <a:lnTo>
                          <a:pt x="55284" y="2858"/>
                        </a:lnTo>
                        <a:cubicBezTo>
                          <a:pt x="59094" y="-953"/>
                          <a:pt x="66714" y="-953"/>
                          <a:pt x="70524" y="2858"/>
                        </a:cubicBezTo>
                        <a:cubicBezTo>
                          <a:pt x="74334" y="6667"/>
                          <a:pt x="74334" y="14287"/>
                          <a:pt x="70524" y="18097"/>
                        </a:cubicBezTo>
                        <a:lnTo>
                          <a:pt x="46711" y="41910"/>
                        </a:lnTo>
                        <a:lnTo>
                          <a:pt x="23851" y="99060"/>
                        </a:lnTo>
                        <a:lnTo>
                          <a:pt x="45759" y="120967"/>
                        </a:lnTo>
                        <a:lnTo>
                          <a:pt x="102909" y="98108"/>
                        </a:lnTo>
                        <a:lnTo>
                          <a:pt x="126721" y="74295"/>
                        </a:lnTo>
                        <a:cubicBezTo>
                          <a:pt x="130531" y="70485"/>
                          <a:pt x="138151" y="70485"/>
                          <a:pt x="141961" y="74295"/>
                        </a:cubicBezTo>
                        <a:cubicBezTo>
                          <a:pt x="145771" y="78105"/>
                          <a:pt x="145771" y="85725"/>
                          <a:pt x="141961" y="89535"/>
                        </a:cubicBezTo>
                        <a:lnTo>
                          <a:pt x="116244" y="115253"/>
                        </a:lnTo>
                        <a:cubicBezTo>
                          <a:pt x="115291" y="116205"/>
                          <a:pt x="114339" y="117158"/>
                          <a:pt x="112434" y="117158"/>
                        </a:cubicBezTo>
                        <a:lnTo>
                          <a:pt x="46711" y="143827"/>
                        </a:lnTo>
                        <a:cubicBezTo>
                          <a:pt x="45759" y="144780"/>
                          <a:pt x="44806" y="144780"/>
                          <a:pt x="42901" y="144780"/>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62A9C9F-BD85-4CAF-913B-0A0B7853A2C3}"/>
                      </a:ext>
                    </a:extLst>
                  </p:cNvPr>
                  <p:cNvSpPr/>
                  <p:nvPr/>
                </p:nvSpPr>
                <p:spPr>
                  <a:xfrm>
                    <a:off x="4932045" y="3413759"/>
                    <a:ext cx="55245" cy="55244"/>
                  </a:xfrm>
                  <a:custGeom>
                    <a:avLst/>
                    <a:gdLst>
                      <a:gd name="connsiteX0" fmla="*/ 10478 w 55245"/>
                      <a:gd name="connsiteY0" fmla="*/ 55245 h 55244"/>
                      <a:gd name="connsiteX1" fmla="*/ 2857 w 55245"/>
                      <a:gd name="connsiteY1" fmla="*/ 52388 h 55244"/>
                      <a:gd name="connsiteX2" fmla="*/ 2857 w 55245"/>
                      <a:gd name="connsiteY2" fmla="*/ 37148 h 55244"/>
                      <a:gd name="connsiteX3" fmla="*/ 37148 w 55245"/>
                      <a:gd name="connsiteY3" fmla="*/ 2858 h 55244"/>
                      <a:gd name="connsiteX4" fmla="*/ 52387 w 55245"/>
                      <a:gd name="connsiteY4" fmla="*/ 2858 h 55244"/>
                      <a:gd name="connsiteX5" fmla="*/ 52387 w 55245"/>
                      <a:gd name="connsiteY5" fmla="*/ 18097 h 55244"/>
                      <a:gd name="connsiteX6" fmla="*/ 18098 w 55245"/>
                      <a:gd name="connsiteY6" fmla="*/ 52388 h 55244"/>
                      <a:gd name="connsiteX7" fmla="*/ 10478 w 55245"/>
                      <a:gd name="connsiteY7"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 h="55244">
                        <a:moveTo>
                          <a:pt x="10478" y="55245"/>
                        </a:moveTo>
                        <a:cubicBezTo>
                          <a:pt x="7620" y="55245"/>
                          <a:pt x="4762" y="54292"/>
                          <a:pt x="2857" y="52388"/>
                        </a:cubicBezTo>
                        <a:cubicBezTo>
                          <a:pt x="-952" y="48578"/>
                          <a:pt x="-952" y="40957"/>
                          <a:pt x="2857" y="37148"/>
                        </a:cubicBezTo>
                        <a:lnTo>
                          <a:pt x="37148" y="2858"/>
                        </a:lnTo>
                        <a:cubicBezTo>
                          <a:pt x="40957" y="-953"/>
                          <a:pt x="48578" y="-953"/>
                          <a:pt x="52387" y="2858"/>
                        </a:cubicBezTo>
                        <a:cubicBezTo>
                          <a:pt x="56198" y="6667"/>
                          <a:pt x="56198" y="14288"/>
                          <a:pt x="52387" y="18097"/>
                        </a:cubicBezTo>
                        <a:lnTo>
                          <a:pt x="18098" y="52388"/>
                        </a:lnTo>
                        <a:cubicBezTo>
                          <a:pt x="15240" y="54292"/>
                          <a:pt x="13335" y="55245"/>
                          <a:pt x="10478" y="55245"/>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07DE677-AF1D-44FB-ABA5-D0D0B05595DC}"/>
                      </a:ext>
                    </a:extLst>
                  </p:cNvPr>
                  <p:cNvSpPr/>
                  <p:nvPr/>
                </p:nvSpPr>
                <p:spPr>
                  <a:xfrm>
                    <a:off x="5324475" y="3086099"/>
                    <a:ext cx="89534" cy="153352"/>
                  </a:xfrm>
                  <a:custGeom>
                    <a:avLst/>
                    <a:gdLst>
                      <a:gd name="connsiteX0" fmla="*/ 10477 w 89534"/>
                      <a:gd name="connsiteY0" fmla="*/ 153352 h 153352"/>
                      <a:gd name="connsiteX1" fmla="*/ 2858 w 89534"/>
                      <a:gd name="connsiteY1" fmla="*/ 150495 h 153352"/>
                      <a:gd name="connsiteX2" fmla="*/ 2858 w 89534"/>
                      <a:gd name="connsiteY2" fmla="*/ 135255 h 153352"/>
                      <a:gd name="connsiteX3" fmla="*/ 59055 w 89534"/>
                      <a:gd name="connsiteY3" fmla="*/ 79058 h 153352"/>
                      <a:gd name="connsiteX4" fmla="*/ 67627 w 89534"/>
                      <a:gd name="connsiteY4" fmla="*/ 57150 h 153352"/>
                      <a:gd name="connsiteX5" fmla="*/ 59055 w 89534"/>
                      <a:gd name="connsiteY5" fmla="*/ 35243 h 153352"/>
                      <a:gd name="connsiteX6" fmla="*/ 41910 w 89534"/>
                      <a:gd name="connsiteY6" fmla="*/ 18098 h 153352"/>
                      <a:gd name="connsiteX7" fmla="*/ 41910 w 89534"/>
                      <a:gd name="connsiteY7" fmla="*/ 2857 h 153352"/>
                      <a:gd name="connsiteX8" fmla="*/ 57150 w 89534"/>
                      <a:gd name="connsiteY8" fmla="*/ 2857 h 153352"/>
                      <a:gd name="connsiteX9" fmla="*/ 74295 w 89534"/>
                      <a:gd name="connsiteY9" fmla="*/ 20003 h 153352"/>
                      <a:gd name="connsiteX10" fmla="*/ 89535 w 89534"/>
                      <a:gd name="connsiteY10" fmla="*/ 57150 h 153352"/>
                      <a:gd name="connsiteX11" fmla="*/ 74295 w 89534"/>
                      <a:gd name="connsiteY11" fmla="*/ 94298 h 153352"/>
                      <a:gd name="connsiteX12" fmla="*/ 18097 w 89534"/>
                      <a:gd name="connsiteY12" fmla="*/ 150495 h 153352"/>
                      <a:gd name="connsiteX13" fmla="*/ 10477 w 89534"/>
                      <a:gd name="connsiteY13" fmla="*/ 153352 h 15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4" h="153352">
                        <a:moveTo>
                          <a:pt x="10477" y="153352"/>
                        </a:moveTo>
                        <a:cubicBezTo>
                          <a:pt x="7620" y="153352"/>
                          <a:pt x="4762" y="152400"/>
                          <a:pt x="2858" y="150495"/>
                        </a:cubicBezTo>
                        <a:cubicBezTo>
                          <a:pt x="-953" y="146685"/>
                          <a:pt x="-953" y="139065"/>
                          <a:pt x="2858" y="135255"/>
                        </a:cubicBezTo>
                        <a:lnTo>
                          <a:pt x="59055" y="79058"/>
                        </a:lnTo>
                        <a:cubicBezTo>
                          <a:pt x="64770" y="73343"/>
                          <a:pt x="67627" y="65723"/>
                          <a:pt x="67627" y="57150"/>
                        </a:cubicBezTo>
                        <a:cubicBezTo>
                          <a:pt x="67627" y="48578"/>
                          <a:pt x="64770" y="40957"/>
                          <a:pt x="59055" y="35243"/>
                        </a:cubicBezTo>
                        <a:lnTo>
                          <a:pt x="41910" y="18098"/>
                        </a:lnTo>
                        <a:cubicBezTo>
                          <a:pt x="38100" y="14288"/>
                          <a:pt x="38100" y="6668"/>
                          <a:pt x="41910" y="2857"/>
                        </a:cubicBezTo>
                        <a:cubicBezTo>
                          <a:pt x="45720" y="-952"/>
                          <a:pt x="53340" y="-952"/>
                          <a:pt x="57150" y="2857"/>
                        </a:cubicBezTo>
                        <a:lnTo>
                          <a:pt x="74295" y="20003"/>
                        </a:lnTo>
                        <a:cubicBezTo>
                          <a:pt x="83820" y="29528"/>
                          <a:pt x="89535" y="42863"/>
                          <a:pt x="89535" y="57150"/>
                        </a:cubicBezTo>
                        <a:cubicBezTo>
                          <a:pt x="89535" y="71438"/>
                          <a:pt x="83820" y="84773"/>
                          <a:pt x="74295" y="94298"/>
                        </a:cubicBezTo>
                        <a:lnTo>
                          <a:pt x="18097" y="150495"/>
                        </a:lnTo>
                        <a:cubicBezTo>
                          <a:pt x="16192" y="152400"/>
                          <a:pt x="13335" y="153352"/>
                          <a:pt x="10477" y="153352"/>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7FBD77F-1E2E-4969-99E5-0ED13CD9FC1B}"/>
                      </a:ext>
                    </a:extLst>
                  </p:cNvPr>
                  <p:cNvSpPr/>
                  <p:nvPr/>
                </p:nvSpPr>
                <p:spPr>
                  <a:xfrm>
                    <a:off x="5232082" y="3077526"/>
                    <a:ext cx="91440" cy="91440"/>
                  </a:xfrm>
                  <a:custGeom>
                    <a:avLst/>
                    <a:gdLst>
                      <a:gd name="connsiteX0" fmla="*/ 80963 w 91440"/>
                      <a:gd name="connsiteY0" fmla="*/ 91440 h 91440"/>
                      <a:gd name="connsiteX1" fmla="*/ 73343 w 91440"/>
                      <a:gd name="connsiteY1" fmla="*/ 88583 h 91440"/>
                      <a:gd name="connsiteX2" fmla="*/ 2858 w 91440"/>
                      <a:gd name="connsiteY2" fmla="*/ 18098 h 91440"/>
                      <a:gd name="connsiteX3" fmla="*/ 2858 w 91440"/>
                      <a:gd name="connsiteY3" fmla="*/ 2857 h 91440"/>
                      <a:gd name="connsiteX4" fmla="*/ 18097 w 91440"/>
                      <a:gd name="connsiteY4" fmla="*/ 2857 h 91440"/>
                      <a:gd name="connsiteX5" fmla="*/ 88583 w 91440"/>
                      <a:gd name="connsiteY5" fmla="*/ 73342 h 91440"/>
                      <a:gd name="connsiteX6" fmla="*/ 88583 w 91440"/>
                      <a:gd name="connsiteY6" fmla="*/ 88583 h 91440"/>
                      <a:gd name="connsiteX7" fmla="*/ 80963 w 9144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 h="91440">
                        <a:moveTo>
                          <a:pt x="80963" y="91440"/>
                        </a:moveTo>
                        <a:cubicBezTo>
                          <a:pt x="78105" y="91440"/>
                          <a:pt x="75248" y="90487"/>
                          <a:pt x="73343" y="88583"/>
                        </a:cubicBezTo>
                        <a:lnTo>
                          <a:pt x="2858" y="18098"/>
                        </a:lnTo>
                        <a:cubicBezTo>
                          <a:pt x="-953" y="14288"/>
                          <a:pt x="-953" y="6667"/>
                          <a:pt x="2858" y="2857"/>
                        </a:cubicBezTo>
                        <a:cubicBezTo>
                          <a:pt x="6668" y="-952"/>
                          <a:pt x="14288" y="-952"/>
                          <a:pt x="18097" y="2857"/>
                        </a:cubicBezTo>
                        <a:lnTo>
                          <a:pt x="88583" y="73342"/>
                        </a:lnTo>
                        <a:cubicBezTo>
                          <a:pt x="92393" y="77153"/>
                          <a:pt x="92393" y="84773"/>
                          <a:pt x="88583" y="88583"/>
                        </a:cubicBezTo>
                        <a:cubicBezTo>
                          <a:pt x="86678" y="90487"/>
                          <a:pt x="83820" y="91440"/>
                          <a:pt x="80963" y="91440"/>
                        </a:cubicBezTo>
                        <a:close/>
                      </a:path>
                    </a:pathLst>
                  </a:custGeom>
                  <a:grpFill/>
                  <a:ln w="9525" cap="flat">
                    <a:noFill/>
                    <a:prstDash val="solid"/>
                    <a:miter/>
                  </a:ln>
                </p:spPr>
                <p:txBody>
                  <a:bodyPr rtlCol="0" anchor="ctr"/>
                  <a:lstStyle/>
                  <a:p>
                    <a:endParaRPr lang="en-US"/>
                  </a:p>
                </p:txBody>
              </p:sp>
            </p:grpSp>
            <p:sp>
              <p:nvSpPr>
                <p:cNvPr id="120" name="Freeform: Shape 119">
                  <a:extLst>
                    <a:ext uri="{FF2B5EF4-FFF2-40B4-BE49-F238E27FC236}">
                      <a16:creationId xmlns:a16="http://schemas.microsoft.com/office/drawing/2014/main" id="{A6BDF958-C720-48BF-AD06-7FCF1B33D079}"/>
                    </a:ext>
                  </a:extLst>
                </p:cNvPr>
                <p:cNvSpPr/>
                <p:nvPr/>
              </p:nvSpPr>
              <p:spPr>
                <a:xfrm>
                  <a:off x="4758568" y="3421257"/>
                  <a:ext cx="157872" cy="90609"/>
                </a:xfrm>
                <a:custGeom>
                  <a:avLst/>
                  <a:gdLst>
                    <a:gd name="connsiteX0" fmla="*/ 90609 w 157872"/>
                    <a:gd name="connsiteY0" fmla="*/ 90609 h 90609"/>
                    <a:gd name="connsiteX1" fmla="*/ 41079 w 157872"/>
                    <a:gd name="connsiteY1" fmla="*/ 78227 h 90609"/>
                    <a:gd name="connsiteX2" fmla="*/ 122 w 157872"/>
                    <a:gd name="connsiteY2" fmla="*/ 12504 h 90609"/>
                    <a:gd name="connsiteX3" fmla="*/ 9647 w 157872"/>
                    <a:gd name="connsiteY3" fmla="*/ 122 h 90609"/>
                    <a:gd name="connsiteX4" fmla="*/ 22029 w 157872"/>
                    <a:gd name="connsiteY4" fmla="*/ 9647 h 90609"/>
                    <a:gd name="connsiteX5" fmla="*/ 52509 w 157872"/>
                    <a:gd name="connsiteY5" fmla="*/ 60129 h 90609"/>
                    <a:gd name="connsiteX6" fmla="*/ 142997 w 157872"/>
                    <a:gd name="connsiteY6" fmla="*/ 59177 h 90609"/>
                    <a:gd name="connsiteX7" fmla="*/ 157284 w 157872"/>
                    <a:gd name="connsiteY7" fmla="*/ 65844 h 90609"/>
                    <a:gd name="connsiteX8" fmla="*/ 150617 w 157872"/>
                    <a:gd name="connsiteY8" fmla="*/ 80132 h 90609"/>
                    <a:gd name="connsiteX9" fmla="*/ 90609 w 157872"/>
                    <a:gd name="connsiteY9" fmla="*/ 90609 h 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872" h="90609">
                      <a:moveTo>
                        <a:pt x="90609" y="90609"/>
                      </a:moveTo>
                      <a:cubicBezTo>
                        <a:pt x="67749" y="90609"/>
                        <a:pt x="51557" y="84894"/>
                        <a:pt x="41079" y="78227"/>
                      </a:cubicBezTo>
                      <a:cubicBezTo>
                        <a:pt x="18219" y="64892"/>
                        <a:pt x="3932" y="41079"/>
                        <a:pt x="122" y="12504"/>
                      </a:cubicBezTo>
                      <a:cubicBezTo>
                        <a:pt x="-831" y="6789"/>
                        <a:pt x="3932" y="1074"/>
                        <a:pt x="9647" y="122"/>
                      </a:cubicBezTo>
                      <a:cubicBezTo>
                        <a:pt x="15362" y="-831"/>
                        <a:pt x="21077" y="3932"/>
                        <a:pt x="22029" y="9647"/>
                      </a:cubicBezTo>
                      <a:cubicBezTo>
                        <a:pt x="24887" y="32507"/>
                        <a:pt x="36317" y="49652"/>
                        <a:pt x="52509" y="60129"/>
                      </a:cubicBezTo>
                      <a:cubicBezTo>
                        <a:pt x="74417" y="73464"/>
                        <a:pt x="104897" y="72512"/>
                        <a:pt x="142997" y="59177"/>
                      </a:cubicBezTo>
                      <a:cubicBezTo>
                        <a:pt x="148712" y="57272"/>
                        <a:pt x="154427" y="60129"/>
                        <a:pt x="157284" y="65844"/>
                      </a:cubicBezTo>
                      <a:cubicBezTo>
                        <a:pt x="159189" y="71559"/>
                        <a:pt x="156332" y="77275"/>
                        <a:pt x="150617" y="80132"/>
                      </a:cubicBezTo>
                      <a:cubicBezTo>
                        <a:pt x="126804" y="87752"/>
                        <a:pt x="106802" y="90609"/>
                        <a:pt x="90609" y="9060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578EA1-BE6C-41DE-A48C-639B09262EE3}"/>
                    </a:ext>
                  </a:extLst>
                </p:cNvPr>
                <p:cNvSpPr/>
                <p:nvPr/>
              </p:nvSpPr>
              <p:spPr>
                <a:xfrm>
                  <a:off x="4707711" y="3334664"/>
                  <a:ext cx="154136" cy="108622"/>
                </a:xfrm>
                <a:custGeom>
                  <a:avLst/>
                  <a:gdLst>
                    <a:gd name="connsiteX0" fmla="*/ 48121 w 154136"/>
                    <a:gd name="connsiteY0" fmla="*/ 108623 h 108622"/>
                    <a:gd name="connsiteX1" fmla="*/ 8116 w 154136"/>
                    <a:gd name="connsiteY1" fmla="*/ 102908 h 108622"/>
                    <a:gd name="connsiteX2" fmla="*/ 496 w 154136"/>
                    <a:gd name="connsiteY2" fmla="*/ 89573 h 108622"/>
                    <a:gd name="connsiteX3" fmla="*/ 13831 w 154136"/>
                    <a:gd name="connsiteY3" fmla="*/ 81953 h 108622"/>
                    <a:gd name="connsiteX4" fmla="*/ 119558 w 154136"/>
                    <a:gd name="connsiteY4" fmla="*/ 63855 h 108622"/>
                    <a:gd name="connsiteX5" fmla="*/ 131941 w 154136"/>
                    <a:gd name="connsiteY5" fmla="*/ 40043 h 108622"/>
                    <a:gd name="connsiteX6" fmla="*/ 108128 w 154136"/>
                    <a:gd name="connsiteY6" fmla="*/ 21945 h 108622"/>
                    <a:gd name="connsiteX7" fmla="*/ 72886 w 154136"/>
                    <a:gd name="connsiteY7" fmla="*/ 64808 h 108622"/>
                    <a:gd name="connsiteX8" fmla="*/ 60503 w 154136"/>
                    <a:gd name="connsiteY8" fmla="*/ 73380 h 108622"/>
                    <a:gd name="connsiteX9" fmla="*/ 51931 w 154136"/>
                    <a:gd name="connsiteY9" fmla="*/ 60998 h 108622"/>
                    <a:gd name="connsiteX10" fmla="*/ 107176 w 154136"/>
                    <a:gd name="connsiteY10" fmla="*/ 38 h 108622"/>
                    <a:gd name="connsiteX11" fmla="*/ 153848 w 154136"/>
                    <a:gd name="connsiteY11" fmla="*/ 37185 h 108622"/>
                    <a:gd name="connsiteX12" fmla="*/ 133846 w 154136"/>
                    <a:gd name="connsiteY12" fmla="*/ 80048 h 108622"/>
                    <a:gd name="connsiteX13" fmla="*/ 48121 w 154136"/>
                    <a:gd name="connsiteY13" fmla="*/ 108623 h 1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6" h="108622">
                      <a:moveTo>
                        <a:pt x="48121" y="108623"/>
                      </a:moveTo>
                      <a:cubicBezTo>
                        <a:pt x="34786" y="108623"/>
                        <a:pt x="21451" y="106718"/>
                        <a:pt x="8116" y="102908"/>
                      </a:cubicBezTo>
                      <a:cubicBezTo>
                        <a:pt x="2401" y="101003"/>
                        <a:pt x="-1409" y="95288"/>
                        <a:pt x="496" y="89573"/>
                      </a:cubicBezTo>
                      <a:cubicBezTo>
                        <a:pt x="2401" y="83858"/>
                        <a:pt x="8116" y="80048"/>
                        <a:pt x="13831" y="81953"/>
                      </a:cubicBezTo>
                      <a:cubicBezTo>
                        <a:pt x="54788" y="93383"/>
                        <a:pt x="98603" y="81000"/>
                        <a:pt x="119558" y="63855"/>
                      </a:cubicBezTo>
                      <a:cubicBezTo>
                        <a:pt x="126226" y="58140"/>
                        <a:pt x="132893" y="50520"/>
                        <a:pt x="131941" y="40043"/>
                      </a:cubicBezTo>
                      <a:cubicBezTo>
                        <a:pt x="130988" y="29565"/>
                        <a:pt x="119558" y="20993"/>
                        <a:pt x="108128" y="21945"/>
                      </a:cubicBezTo>
                      <a:cubicBezTo>
                        <a:pt x="87173" y="22898"/>
                        <a:pt x="76696" y="45758"/>
                        <a:pt x="72886" y="64808"/>
                      </a:cubicBezTo>
                      <a:cubicBezTo>
                        <a:pt x="71933" y="70523"/>
                        <a:pt x="66218" y="74333"/>
                        <a:pt x="60503" y="73380"/>
                      </a:cubicBezTo>
                      <a:cubicBezTo>
                        <a:pt x="54788" y="72428"/>
                        <a:pt x="50978" y="66713"/>
                        <a:pt x="51931" y="60998"/>
                      </a:cubicBezTo>
                      <a:cubicBezTo>
                        <a:pt x="58598" y="25755"/>
                        <a:pt x="80506" y="1943"/>
                        <a:pt x="107176" y="38"/>
                      </a:cubicBezTo>
                      <a:cubicBezTo>
                        <a:pt x="130036" y="-915"/>
                        <a:pt x="151943" y="16230"/>
                        <a:pt x="153848" y="37185"/>
                      </a:cubicBezTo>
                      <a:cubicBezTo>
                        <a:pt x="155753" y="52425"/>
                        <a:pt x="148133" y="67665"/>
                        <a:pt x="133846" y="80048"/>
                      </a:cubicBezTo>
                      <a:cubicBezTo>
                        <a:pt x="112891" y="98145"/>
                        <a:pt x="80506" y="108623"/>
                        <a:pt x="48121" y="108623"/>
                      </a:cubicBezTo>
                      <a:close/>
                    </a:path>
                  </a:pathLst>
                </a:custGeom>
                <a:grpFill/>
                <a:ln w="9525" cap="flat">
                  <a:noFill/>
                  <a:prstDash val="solid"/>
                  <a:miter/>
                </a:ln>
              </p:spPr>
              <p:txBody>
                <a:bodyPr rtlCol="0" anchor="ctr"/>
                <a:lstStyle/>
                <a:p>
                  <a:endParaRPr lang="en-US"/>
                </a:p>
              </p:txBody>
            </p:sp>
          </p:grpSp>
          <p:grpSp>
            <p:nvGrpSpPr>
              <p:cNvPr id="122" name="Graphic 106">
                <a:extLst>
                  <a:ext uri="{FF2B5EF4-FFF2-40B4-BE49-F238E27FC236}">
                    <a16:creationId xmlns:a16="http://schemas.microsoft.com/office/drawing/2014/main" id="{8583E557-9DF8-4AB1-8297-A6C45F7EF000}"/>
                  </a:ext>
                </a:extLst>
              </p:cNvPr>
              <p:cNvGrpSpPr/>
              <p:nvPr/>
            </p:nvGrpSpPr>
            <p:grpSpPr>
              <a:xfrm>
                <a:off x="4476750" y="2970846"/>
                <a:ext cx="823912" cy="678179"/>
                <a:chOff x="4476750" y="2970846"/>
                <a:chExt cx="823912" cy="678179"/>
              </a:xfrm>
              <a:grpFill/>
            </p:grpSpPr>
            <p:grpSp>
              <p:nvGrpSpPr>
                <p:cNvPr id="125" name="Graphic 106">
                  <a:extLst>
                    <a:ext uri="{FF2B5EF4-FFF2-40B4-BE49-F238E27FC236}">
                      <a16:creationId xmlns:a16="http://schemas.microsoft.com/office/drawing/2014/main" id="{8583E557-9DF8-4AB1-8297-A6C45F7EF000}"/>
                    </a:ext>
                  </a:extLst>
                </p:cNvPr>
                <p:cNvGrpSpPr/>
                <p:nvPr/>
              </p:nvGrpSpPr>
              <p:grpSpPr>
                <a:xfrm>
                  <a:off x="4476750" y="2970846"/>
                  <a:ext cx="823912" cy="678179"/>
                  <a:chOff x="4476750" y="2970846"/>
                  <a:chExt cx="823912" cy="678179"/>
                </a:xfrm>
                <a:grpFill/>
              </p:grpSpPr>
              <p:sp>
                <p:nvSpPr>
                  <p:cNvPr id="126" name="Freeform: Shape 125">
                    <a:extLst>
                      <a:ext uri="{FF2B5EF4-FFF2-40B4-BE49-F238E27FC236}">
                        <a16:creationId xmlns:a16="http://schemas.microsoft.com/office/drawing/2014/main" id="{C4C52120-AC45-4743-9EE6-F63E399031A1}"/>
                      </a:ext>
                    </a:extLst>
                  </p:cNvPr>
                  <p:cNvSpPr/>
                  <p:nvPr/>
                </p:nvSpPr>
                <p:spPr>
                  <a:xfrm>
                    <a:off x="4476750" y="2970846"/>
                    <a:ext cx="823912" cy="678179"/>
                  </a:xfrm>
                  <a:custGeom>
                    <a:avLst/>
                    <a:gdLst>
                      <a:gd name="connsiteX0" fmla="*/ 776288 w 823912"/>
                      <a:gd name="connsiteY0" fmla="*/ 678180 h 678179"/>
                      <a:gd name="connsiteX1" fmla="*/ 48578 w 823912"/>
                      <a:gd name="connsiteY1" fmla="*/ 678180 h 678179"/>
                      <a:gd name="connsiteX2" fmla="*/ 0 w 823912"/>
                      <a:gd name="connsiteY2" fmla="*/ 629603 h 678179"/>
                      <a:gd name="connsiteX3" fmla="*/ 0 w 823912"/>
                      <a:gd name="connsiteY3" fmla="*/ 54293 h 678179"/>
                      <a:gd name="connsiteX4" fmla="*/ 54293 w 823912"/>
                      <a:gd name="connsiteY4" fmla="*/ 0 h 678179"/>
                      <a:gd name="connsiteX5" fmla="*/ 770573 w 823912"/>
                      <a:gd name="connsiteY5" fmla="*/ 0 h 678179"/>
                      <a:gd name="connsiteX6" fmla="*/ 781050 w 823912"/>
                      <a:gd name="connsiteY6" fmla="*/ 10478 h 678179"/>
                      <a:gd name="connsiteX7" fmla="*/ 770573 w 823912"/>
                      <a:gd name="connsiteY7" fmla="*/ 20955 h 678179"/>
                      <a:gd name="connsiteX8" fmla="*/ 54293 w 823912"/>
                      <a:gd name="connsiteY8" fmla="*/ 20955 h 678179"/>
                      <a:gd name="connsiteX9" fmla="*/ 21908 w 823912"/>
                      <a:gd name="connsiteY9" fmla="*/ 53340 h 678179"/>
                      <a:gd name="connsiteX10" fmla="*/ 21908 w 823912"/>
                      <a:gd name="connsiteY10" fmla="*/ 628650 h 678179"/>
                      <a:gd name="connsiteX11" fmla="*/ 48578 w 823912"/>
                      <a:gd name="connsiteY11" fmla="*/ 655320 h 678179"/>
                      <a:gd name="connsiteX12" fmla="*/ 776288 w 823912"/>
                      <a:gd name="connsiteY12" fmla="*/ 655320 h 678179"/>
                      <a:gd name="connsiteX13" fmla="*/ 802958 w 823912"/>
                      <a:gd name="connsiteY13" fmla="*/ 628650 h 678179"/>
                      <a:gd name="connsiteX14" fmla="*/ 802958 w 823912"/>
                      <a:gd name="connsiteY14" fmla="*/ 320993 h 678179"/>
                      <a:gd name="connsiteX15" fmla="*/ 813435 w 823912"/>
                      <a:gd name="connsiteY15" fmla="*/ 310515 h 678179"/>
                      <a:gd name="connsiteX16" fmla="*/ 823913 w 823912"/>
                      <a:gd name="connsiteY16" fmla="*/ 320993 h 678179"/>
                      <a:gd name="connsiteX17" fmla="*/ 823913 w 823912"/>
                      <a:gd name="connsiteY17" fmla="*/ 630555 h 678179"/>
                      <a:gd name="connsiteX18" fmla="*/ 776288 w 823912"/>
                      <a:gd name="connsiteY18" fmla="*/ 678180 h 67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3912" h="678179">
                        <a:moveTo>
                          <a:pt x="776288" y="678180"/>
                        </a:moveTo>
                        <a:lnTo>
                          <a:pt x="48578" y="678180"/>
                        </a:lnTo>
                        <a:cubicBezTo>
                          <a:pt x="21908" y="678180"/>
                          <a:pt x="0" y="656273"/>
                          <a:pt x="0" y="629603"/>
                        </a:cubicBezTo>
                        <a:lnTo>
                          <a:pt x="0" y="54293"/>
                        </a:lnTo>
                        <a:cubicBezTo>
                          <a:pt x="0" y="24765"/>
                          <a:pt x="23813" y="0"/>
                          <a:pt x="54293" y="0"/>
                        </a:cubicBezTo>
                        <a:lnTo>
                          <a:pt x="770573" y="0"/>
                        </a:lnTo>
                        <a:cubicBezTo>
                          <a:pt x="776288" y="0"/>
                          <a:pt x="781050" y="4763"/>
                          <a:pt x="781050" y="10478"/>
                        </a:cubicBezTo>
                        <a:cubicBezTo>
                          <a:pt x="781050" y="16193"/>
                          <a:pt x="776288" y="20955"/>
                          <a:pt x="770573" y="20955"/>
                        </a:cubicBezTo>
                        <a:lnTo>
                          <a:pt x="54293" y="20955"/>
                        </a:lnTo>
                        <a:cubicBezTo>
                          <a:pt x="36195" y="20955"/>
                          <a:pt x="21908" y="35243"/>
                          <a:pt x="21908" y="53340"/>
                        </a:cubicBezTo>
                        <a:lnTo>
                          <a:pt x="21908" y="628650"/>
                        </a:lnTo>
                        <a:cubicBezTo>
                          <a:pt x="21908" y="642938"/>
                          <a:pt x="33338" y="655320"/>
                          <a:pt x="48578" y="655320"/>
                        </a:cubicBezTo>
                        <a:lnTo>
                          <a:pt x="776288" y="655320"/>
                        </a:lnTo>
                        <a:cubicBezTo>
                          <a:pt x="790575" y="655320"/>
                          <a:pt x="802958" y="643890"/>
                          <a:pt x="802958" y="628650"/>
                        </a:cubicBezTo>
                        <a:lnTo>
                          <a:pt x="802958" y="320993"/>
                        </a:lnTo>
                        <a:cubicBezTo>
                          <a:pt x="802958" y="315278"/>
                          <a:pt x="807720" y="310515"/>
                          <a:pt x="813435" y="310515"/>
                        </a:cubicBezTo>
                        <a:cubicBezTo>
                          <a:pt x="819150" y="310515"/>
                          <a:pt x="823913" y="315278"/>
                          <a:pt x="823913" y="320993"/>
                        </a:cubicBezTo>
                        <a:lnTo>
                          <a:pt x="823913" y="630555"/>
                        </a:lnTo>
                        <a:cubicBezTo>
                          <a:pt x="823913" y="656273"/>
                          <a:pt x="802958" y="678180"/>
                          <a:pt x="776288" y="678180"/>
                        </a:cubicBezTo>
                        <a:close/>
                      </a:path>
                    </a:pathLst>
                  </a:custGeom>
                  <a:grpFill/>
                  <a:ln w="9525" cap="flat">
                    <a:noFill/>
                    <a:prstDash val="solid"/>
                    <a:miter/>
                  </a:ln>
                </p:spPr>
                <p:txBody>
                  <a:bodyPr rtlCol="0" anchor="ctr"/>
                  <a:lstStyle/>
                  <a:p>
                    <a:endParaRPr lang="en-US"/>
                  </a:p>
                </p:txBody>
              </p:sp>
              <p:grpSp>
                <p:nvGrpSpPr>
                  <p:cNvPr id="127" name="Graphic 106">
                    <a:extLst>
                      <a:ext uri="{FF2B5EF4-FFF2-40B4-BE49-F238E27FC236}">
                        <a16:creationId xmlns:a16="http://schemas.microsoft.com/office/drawing/2014/main" id="{8583E557-9DF8-4AB1-8297-A6C45F7EF000}"/>
                      </a:ext>
                    </a:extLst>
                  </p:cNvPr>
                  <p:cNvGrpSpPr/>
                  <p:nvPr/>
                </p:nvGrpSpPr>
                <p:grpSpPr>
                  <a:xfrm>
                    <a:off x="4570095" y="3050857"/>
                    <a:ext cx="207644" cy="36194"/>
                    <a:chOff x="4570095" y="3050857"/>
                    <a:chExt cx="207644" cy="36194"/>
                  </a:xfrm>
                  <a:grpFill/>
                </p:grpSpPr>
                <p:sp>
                  <p:nvSpPr>
                    <p:cNvPr id="128" name="Freeform: Shape 127">
                      <a:extLst>
                        <a:ext uri="{FF2B5EF4-FFF2-40B4-BE49-F238E27FC236}">
                          <a16:creationId xmlns:a16="http://schemas.microsoft.com/office/drawing/2014/main" id="{60A8595B-4CAA-432E-9684-62A61D205C95}"/>
                        </a:ext>
                      </a:extLst>
                    </p:cNvPr>
                    <p:cNvSpPr/>
                    <p:nvPr/>
                  </p:nvSpPr>
                  <p:spPr>
                    <a:xfrm>
                      <a:off x="4570095" y="3050857"/>
                      <a:ext cx="36195" cy="36194"/>
                    </a:xfrm>
                    <a:custGeom>
                      <a:avLst/>
                      <a:gdLst>
                        <a:gd name="connsiteX0" fmla="*/ 36195 w 36195"/>
                        <a:gd name="connsiteY0" fmla="*/ 18098 h 36194"/>
                        <a:gd name="connsiteX1" fmla="*/ 18098 w 36195"/>
                        <a:gd name="connsiteY1" fmla="*/ 36195 h 36194"/>
                        <a:gd name="connsiteX2" fmla="*/ 0 w 36195"/>
                        <a:gd name="connsiteY2" fmla="*/ 18098 h 36194"/>
                        <a:gd name="connsiteX3" fmla="*/ 18098 w 36195"/>
                        <a:gd name="connsiteY3" fmla="*/ 0 h 36194"/>
                        <a:gd name="connsiteX4" fmla="*/ 36195 w 36195"/>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E482C8F-63C8-4920-B415-EA9BA77739A2}"/>
                        </a:ext>
                      </a:extLst>
                    </p:cNvPr>
                    <p:cNvSpPr/>
                    <p:nvPr/>
                  </p:nvSpPr>
                  <p:spPr>
                    <a:xfrm>
                      <a:off x="4655820" y="3050857"/>
                      <a:ext cx="36194" cy="36194"/>
                    </a:xfrm>
                    <a:custGeom>
                      <a:avLst/>
                      <a:gdLst>
                        <a:gd name="connsiteX0" fmla="*/ 36195 w 36194"/>
                        <a:gd name="connsiteY0" fmla="*/ 18098 h 36194"/>
                        <a:gd name="connsiteX1" fmla="*/ 18098 w 36194"/>
                        <a:gd name="connsiteY1" fmla="*/ 36195 h 36194"/>
                        <a:gd name="connsiteX2" fmla="*/ 0 w 36194"/>
                        <a:gd name="connsiteY2" fmla="*/ 18098 h 36194"/>
                        <a:gd name="connsiteX3" fmla="*/ 18098 w 36194"/>
                        <a:gd name="connsiteY3" fmla="*/ 0 h 36194"/>
                        <a:gd name="connsiteX4" fmla="*/ 36195 w 36194"/>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4"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607A80C-844D-4F63-B60D-9C74A70B648F}"/>
                        </a:ext>
                      </a:extLst>
                    </p:cNvPr>
                    <p:cNvSpPr/>
                    <p:nvPr/>
                  </p:nvSpPr>
                  <p:spPr>
                    <a:xfrm>
                      <a:off x="4741545" y="3050857"/>
                      <a:ext cx="36194" cy="36194"/>
                    </a:xfrm>
                    <a:custGeom>
                      <a:avLst/>
                      <a:gdLst>
                        <a:gd name="connsiteX0" fmla="*/ 36195 w 36194"/>
                        <a:gd name="connsiteY0" fmla="*/ 18098 h 36194"/>
                        <a:gd name="connsiteX1" fmla="*/ 18098 w 36194"/>
                        <a:gd name="connsiteY1" fmla="*/ 36195 h 36194"/>
                        <a:gd name="connsiteX2" fmla="*/ 0 w 36194"/>
                        <a:gd name="connsiteY2" fmla="*/ 18098 h 36194"/>
                        <a:gd name="connsiteX3" fmla="*/ 18098 w 36194"/>
                        <a:gd name="connsiteY3" fmla="*/ 0 h 36194"/>
                        <a:gd name="connsiteX4" fmla="*/ 36195 w 36194"/>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4"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grpSp>
            </p:grpSp>
            <p:sp>
              <p:nvSpPr>
                <p:cNvPr id="136" name="Freeform: Shape 135">
                  <a:extLst>
                    <a:ext uri="{FF2B5EF4-FFF2-40B4-BE49-F238E27FC236}">
                      <a16:creationId xmlns:a16="http://schemas.microsoft.com/office/drawing/2014/main" id="{D4B7D315-2A54-4E43-896E-300D3CF0FB4A}"/>
                    </a:ext>
                  </a:extLst>
                </p:cNvPr>
                <p:cNvSpPr/>
                <p:nvPr/>
              </p:nvSpPr>
              <p:spPr>
                <a:xfrm>
                  <a:off x="4532947" y="3143249"/>
                  <a:ext cx="573526" cy="20955"/>
                </a:xfrm>
                <a:custGeom>
                  <a:avLst/>
                  <a:gdLst>
                    <a:gd name="connsiteX0" fmla="*/ 562928 w 573526"/>
                    <a:gd name="connsiteY0" fmla="*/ 20955 h 20955"/>
                    <a:gd name="connsiteX1" fmla="*/ 10477 w 573526"/>
                    <a:gd name="connsiteY1" fmla="*/ 20955 h 20955"/>
                    <a:gd name="connsiteX2" fmla="*/ 0 w 573526"/>
                    <a:gd name="connsiteY2" fmla="*/ 10477 h 20955"/>
                    <a:gd name="connsiteX3" fmla="*/ 10477 w 573526"/>
                    <a:gd name="connsiteY3" fmla="*/ 0 h 20955"/>
                    <a:gd name="connsiteX4" fmla="*/ 562928 w 573526"/>
                    <a:gd name="connsiteY4" fmla="*/ 0 h 20955"/>
                    <a:gd name="connsiteX5" fmla="*/ 573405 w 573526"/>
                    <a:gd name="connsiteY5" fmla="*/ 10477 h 20955"/>
                    <a:gd name="connsiteX6" fmla="*/ 562928 w 573526"/>
                    <a:gd name="connsiteY6" fmla="*/ 20955 h 2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526" h="20955">
                      <a:moveTo>
                        <a:pt x="562928" y="20955"/>
                      </a:moveTo>
                      <a:lnTo>
                        <a:pt x="10477" y="20955"/>
                      </a:lnTo>
                      <a:cubicBezTo>
                        <a:pt x="4763" y="20955"/>
                        <a:pt x="0" y="16193"/>
                        <a:pt x="0" y="10477"/>
                      </a:cubicBezTo>
                      <a:cubicBezTo>
                        <a:pt x="0" y="4763"/>
                        <a:pt x="4763" y="0"/>
                        <a:pt x="10477" y="0"/>
                      </a:cubicBezTo>
                      <a:lnTo>
                        <a:pt x="562928" y="0"/>
                      </a:lnTo>
                      <a:cubicBezTo>
                        <a:pt x="568643" y="0"/>
                        <a:pt x="573405" y="4763"/>
                        <a:pt x="573405" y="10477"/>
                      </a:cubicBezTo>
                      <a:cubicBezTo>
                        <a:pt x="574358" y="16193"/>
                        <a:pt x="569595" y="20955"/>
                        <a:pt x="562928" y="20955"/>
                      </a:cubicBezTo>
                      <a:close/>
                    </a:path>
                  </a:pathLst>
                </a:custGeom>
                <a:grpFill/>
                <a:ln w="9525" cap="flat">
                  <a:noFill/>
                  <a:prstDash val="solid"/>
                  <a:miter/>
                </a:ln>
              </p:spPr>
              <p:txBody>
                <a:bodyPr rtlCol="0" anchor="ctr"/>
                <a:lstStyle/>
                <a:p>
                  <a:endParaRPr lang="en-US"/>
                </a:p>
              </p:txBody>
            </p:sp>
          </p:grpSp>
        </p:grpSp>
      </p:grpSp>
      <p:grpSp>
        <p:nvGrpSpPr>
          <p:cNvPr id="15" name="Group 14">
            <a:extLst>
              <a:ext uri="{FF2B5EF4-FFF2-40B4-BE49-F238E27FC236}">
                <a16:creationId xmlns:a16="http://schemas.microsoft.com/office/drawing/2014/main" id="{DDA97339-C2B5-4429-B0A9-559D68D98D7F}"/>
              </a:ext>
            </a:extLst>
          </p:cNvPr>
          <p:cNvGrpSpPr/>
          <p:nvPr/>
        </p:nvGrpSpPr>
        <p:grpSpPr>
          <a:xfrm>
            <a:off x="703085" y="1214956"/>
            <a:ext cx="2266072" cy="1663324"/>
            <a:chOff x="2968980" y="1215030"/>
            <a:chExt cx="2266072" cy="1663324"/>
          </a:xfrm>
        </p:grpSpPr>
        <p:sp>
          <p:nvSpPr>
            <p:cNvPr id="2" name="Arrow: Pentagon 1">
              <a:extLst>
                <a:ext uri="{FF2B5EF4-FFF2-40B4-BE49-F238E27FC236}">
                  <a16:creationId xmlns:a16="http://schemas.microsoft.com/office/drawing/2014/main" id="{C9148A37-F851-4DEB-9C2B-1534249F1A08}"/>
                </a:ext>
              </a:extLst>
            </p:cNvPr>
            <p:cNvSpPr/>
            <p:nvPr/>
          </p:nvSpPr>
          <p:spPr bwMode="auto">
            <a:xfrm>
              <a:off x="3165052"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sp>
          <p:nvSpPr>
            <p:cNvPr id="187" name="Rectangle: Rounded Corners 186">
              <a:extLst>
                <a:ext uri="{FF2B5EF4-FFF2-40B4-BE49-F238E27FC236}">
                  <a16:creationId xmlns:a16="http://schemas.microsoft.com/office/drawing/2014/main" id="{0C0BE64D-25A4-43FD-BBF6-3E31A1732C8C}"/>
                </a:ext>
              </a:extLst>
            </p:cNvPr>
            <p:cNvSpPr/>
            <p:nvPr/>
          </p:nvSpPr>
          <p:spPr bwMode="auto">
            <a:xfrm>
              <a:off x="3164135" y="1573439"/>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9DB0"/>
                  </a:solidFill>
                  <a:effectLst/>
                  <a:latin typeface="+mj-lt"/>
                </a:rPr>
                <a:t>CRM </a:t>
              </a:r>
              <a:r>
                <a:rPr kumimoji="0" lang="en-US" sz="900" b="0" i="0" u="none" strike="noStrike" cap="none" normalizeH="0" baseline="0">
                  <a:ln>
                    <a:noFill/>
                  </a:ln>
                  <a:effectLst/>
                  <a:latin typeface="+mj-lt"/>
                </a:rPr>
                <a:t>that </a:t>
              </a:r>
              <a:r>
                <a:rPr kumimoji="0" lang="en-US" sz="900" b="0" i="0" u="none" strike="noStrike" cap="none" normalizeH="0" baseline="0">
                  <a:ln>
                    <a:noFill/>
                  </a:ln>
                  <a:solidFill>
                    <a:srgbClr val="009DB0"/>
                  </a:solidFill>
                  <a:effectLst/>
                  <a:latin typeface="+mj-lt"/>
                </a:rPr>
                <a:t>saves clients’ information</a:t>
              </a:r>
              <a:r>
                <a:rPr kumimoji="0" lang="en-US" sz="900" b="0" i="0" u="none" strike="noStrike" cap="none" normalizeH="0" baseline="0">
                  <a:ln>
                    <a:noFill/>
                  </a:ln>
                  <a:effectLst/>
                  <a:latin typeface="+mj-lt"/>
                </a:rPr>
                <a:t> through the process</a:t>
              </a:r>
            </a:p>
          </p:txBody>
        </p:sp>
        <p:grpSp>
          <p:nvGrpSpPr>
            <p:cNvPr id="188" name="Group 187">
              <a:extLst>
                <a:ext uri="{FF2B5EF4-FFF2-40B4-BE49-F238E27FC236}">
                  <a16:creationId xmlns:a16="http://schemas.microsoft.com/office/drawing/2014/main" id="{9C536646-AD97-4949-A534-A8A07B89498F}"/>
                </a:ext>
              </a:extLst>
            </p:cNvPr>
            <p:cNvGrpSpPr/>
            <p:nvPr/>
          </p:nvGrpSpPr>
          <p:grpSpPr>
            <a:xfrm>
              <a:off x="2968980" y="1705548"/>
              <a:ext cx="360000" cy="360000"/>
              <a:chOff x="4026820" y="3969733"/>
              <a:chExt cx="360000" cy="360000"/>
            </a:xfrm>
          </p:grpSpPr>
          <p:sp>
            <p:nvSpPr>
              <p:cNvPr id="189" name="Oval 188">
                <a:extLst>
                  <a:ext uri="{FF2B5EF4-FFF2-40B4-BE49-F238E27FC236}">
                    <a16:creationId xmlns:a16="http://schemas.microsoft.com/office/drawing/2014/main" id="{0A642D7F-2D6A-415F-ADB7-62EE6E520AEB}"/>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190" name="Graphic 40">
                <a:extLst>
                  <a:ext uri="{FF2B5EF4-FFF2-40B4-BE49-F238E27FC236}">
                    <a16:creationId xmlns:a16="http://schemas.microsoft.com/office/drawing/2014/main" id="{FA4097A4-8842-4B49-BD74-A7898C2E72E5}"/>
                  </a:ext>
                </a:extLst>
              </p:cNvPr>
              <p:cNvGrpSpPr>
                <a:grpSpLocks noChangeAspect="1"/>
              </p:cNvGrpSpPr>
              <p:nvPr/>
            </p:nvGrpSpPr>
            <p:grpSpPr>
              <a:xfrm>
                <a:off x="4098587" y="4064506"/>
                <a:ext cx="216466" cy="170454"/>
                <a:chOff x="2580551" y="2064721"/>
                <a:chExt cx="864870" cy="681037"/>
              </a:xfrm>
              <a:solidFill>
                <a:srgbClr val="009DB0"/>
              </a:solidFill>
            </p:grpSpPr>
            <p:sp>
              <p:nvSpPr>
                <p:cNvPr id="191" name="Freeform: Shape 190">
                  <a:extLst>
                    <a:ext uri="{FF2B5EF4-FFF2-40B4-BE49-F238E27FC236}">
                      <a16:creationId xmlns:a16="http://schemas.microsoft.com/office/drawing/2014/main" id="{6368FCC7-3D4A-4221-9AE9-A8EFDEAC1C0A}"/>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3ED051C-BF6F-4B7F-B153-6C73326A7456}"/>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D7D0CBB-A0E3-4544-8F42-8F6CE86DD00E}"/>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C765942-D031-4014-BF16-C35F1C0BA54C}"/>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3709DA0-CB2E-4C84-B10B-791E804DD531}"/>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C50A8EE-24CD-4770-9548-F610EFB28914}"/>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sp>
          <p:nvSpPr>
            <p:cNvPr id="313" name="Rectangle: Rounded Corners 312">
              <a:extLst>
                <a:ext uri="{FF2B5EF4-FFF2-40B4-BE49-F238E27FC236}">
                  <a16:creationId xmlns:a16="http://schemas.microsoft.com/office/drawing/2014/main" id="{5B076EC3-5159-44F4-A566-3FFBCA225D17}"/>
                </a:ext>
              </a:extLst>
            </p:cNvPr>
            <p:cNvSpPr/>
            <p:nvPr/>
          </p:nvSpPr>
          <p:spPr bwMode="auto">
            <a:xfrm>
              <a:off x="3136091" y="2265420"/>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9DB0"/>
                  </a:solidFill>
                  <a:effectLst/>
                  <a:latin typeface="+mj-lt"/>
                </a:rPr>
                <a:t>Online marketing </a:t>
              </a:r>
              <a:r>
                <a:rPr kumimoji="0" lang="en-US" sz="900" b="0" i="0" u="none" strike="noStrike" cap="none" normalizeH="0" baseline="0">
                  <a:ln>
                    <a:noFill/>
                  </a:ln>
                  <a:effectLst/>
                  <a:latin typeface="+mj-lt"/>
                </a:rPr>
                <a:t>to onboard new customers</a:t>
              </a:r>
              <a:r>
                <a:rPr kumimoji="0" lang="en-US" sz="900" b="0" i="0" u="none" strike="noStrike" cap="none" normalizeH="0" baseline="0">
                  <a:ln>
                    <a:noFill/>
                  </a:ln>
                  <a:solidFill>
                    <a:srgbClr val="009DB0"/>
                  </a:solidFill>
                  <a:effectLst/>
                  <a:latin typeface="+mj-lt"/>
                </a:rPr>
                <a:t> </a:t>
              </a:r>
              <a:endParaRPr kumimoji="0" lang="en-US" sz="900" b="0" i="0" u="none" strike="noStrike" cap="none" normalizeH="0" baseline="0">
                <a:ln>
                  <a:noFill/>
                </a:ln>
                <a:effectLst/>
                <a:latin typeface="+mj-lt"/>
              </a:endParaRPr>
            </a:p>
          </p:txBody>
        </p:sp>
        <p:grpSp>
          <p:nvGrpSpPr>
            <p:cNvPr id="332" name="Group 331">
              <a:extLst>
                <a:ext uri="{FF2B5EF4-FFF2-40B4-BE49-F238E27FC236}">
                  <a16:creationId xmlns:a16="http://schemas.microsoft.com/office/drawing/2014/main" id="{577F2E8C-E29D-42F8-9D07-48F23F930F30}"/>
                </a:ext>
              </a:extLst>
            </p:cNvPr>
            <p:cNvGrpSpPr/>
            <p:nvPr/>
          </p:nvGrpSpPr>
          <p:grpSpPr>
            <a:xfrm>
              <a:off x="2968980" y="2397529"/>
              <a:ext cx="360000" cy="360000"/>
              <a:chOff x="2928080" y="6359933"/>
              <a:chExt cx="360000" cy="360000"/>
            </a:xfrm>
          </p:grpSpPr>
          <p:sp>
            <p:nvSpPr>
              <p:cNvPr id="333" name="Oval 332">
                <a:extLst>
                  <a:ext uri="{FF2B5EF4-FFF2-40B4-BE49-F238E27FC236}">
                    <a16:creationId xmlns:a16="http://schemas.microsoft.com/office/drawing/2014/main" id="{EA0E9B7C-D94D-4D45-BCBC-C445B7D699D3}"/>
                  </a:ext>
                </a:extLst>
              </p:cNvPr>
              <p:cNvSpPr/>
              <p:nvPr/>
            </p:nvSpPr>
            <p:spPr bwMode="auto">
              <a:xfrm>
                <a:off x="2928080" y="63599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334" name="Graphic 333" descr="Target Audience">
                <a:extLst>
                  <a:ext uri="{FF2B5EF4-FFF2-40B4-BE49-F238E27FC236}">
                    <a16:creationId xmlns:a16="http://schemas.microsoft.com/office/drawing/2014/main" id="{1AD3539C-E8F5-4EEB-97B4-E615B4BB46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64022" y="6395875"/>
                <a:ext cx="288116" cy="288116"/>
              </a:xfrm>
              <a:prstGeom prst="rect">
                <a:avLst/>
              </a:prstGeom>
            </p:spPr>
          </p:pic>
        </p:grpSp>
      </p:grpSp>
      <p:sp>
        <p:nvSpPr>
          <p:cNvPr id="339" name="Rectangle: Rounded Corners 338">
            <a:extLst>
              <a:ext uri="{FF2B5EF4-FFF2-40B4-BE49-F238E27FC236}">
                <a16:creationId xmlns:a16="http://schemas.microsoft.com/office/drawing/2014/main" id="{A2E2A273-8BD2-464E-A330-BC05A612E128}"/>
              </a:ext>
            </a:extLst>
          </p:cNvPr>
          <p:cNvSpPr/>
          <p:nvPr/>
        </p:nvSpPr>
        <p:spPr bwMode="auto">
          <a:xfrm>
            <a:off x="5400606" y="1576151"/>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Customer’</a:t>
            </a:r>
            <a:r>
              <a:rPr lang="en-US" sz="900">
                <a:latin typeface="+mj-lt"/>
              </a:rPr>
              <a:t>s whole patrimony </a:t>
            </a:r>
            <a:r>
              <a:rPr lang="en-US" sz="900">
                <a:solidFill>
                  <a:srgbClr val="009DB0"/>
                </a:solidFill>
                <a:latin typeface="+mj-lt"/>
              </a:rPr>
              <a:t>aggregation</a:t>
            </a:r>
            <a:r>
              <a:rPr lang="en-US" sz="900">
                <a:latin typeface="+mj-lt"/>
              </a:rPr>
              <a:t> </a:t>
            </a:r>
            <a:endParaRPr kumimoji="0" lang="en-US" sz="900" b="0" i="0" u="none" strike="noStrike" cap="none" normalizeH="0" baseline="0">
              <a:ln>
                <a:noFill/>
              </a:ln>
              <a:effectLst/>
              <a:latin typeface="+mj-lt"/>
            </a:endParaRPr>
          </a:p>
        </p:txBody>
      </p:sp>
      <p:grpSp>
        <p:nvGrpSpPr>
          <p:cNvPr id="218" name="Group 217">
            <a:extLst>
              <a:ext uri="{FF2B5EF4-FFF2-40B4-BE49-F238E27FC236}">
                <a16:creationId xmlns:a16="http://schemas.microsoft.com/office/drawing/2014/main" id="{54119738-BD9B-4F75-A3EA-7B9566E38502}"/>
              </a:ext>
            </a:extLst>
          </p:cNvPr>
          <p:cNvGrpSpPr/>
          <p:nvPr/>
        </p:nvGrpSpPr>
        <p:grpSpPr>
          <a:xfrm>
            <a:off x="7459234" y="1705548"/>
            <a:ext cx="360000" cy="360000"/>
            <a:chOff x="4026820" y="3969733"/>
            <a:chExt cx="360000" cy="360000"/>
          </a:xfrm>
        </p:grpSpPr>
        <p:sp>
          <p:nvSpPr>
            <p:cNvPr id="219" name="Oval 218">
              <a:extLst>
                <a:ext uri="{FF2B5EF4-FFF2-40B4-BE49-F238E27FC236}">
                  <a16:creationId xmlns:a16="http://schemas.microsoft.com/office/drawing/2014/main" id="{6E36CA5F-2A85-4B43-89E8-35C776F2CC6D}"/>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220" name="Graphic 40">
              <a:extLst>
                <a:ext uri="{FF2B5EF4-FFF2-40B4-BE49-F238E27FC236}">
                  <a16:creationId xmlns:a16="http://schemas.microsoft.com/office/drawing/2014/main" id="{658E685D-9C08-48AC-B4F2-220837739CDB}"/>
                </a:ext>
              </a:extLst>
            </p:cNvPr>
            <p:cNvGrpSpPr>
              <a:grpSpLocks noChangeAspect="1"/>
            </p:cNvGrpSpPr>
            <p:nvPr/>
          </p:nvGrpSpPr>
          <p:grpSpPr>
            <a:xfrm>
              <a:off x="4098587" y="4064506"/>
              <a:ext cx="216466" cy="170454"/>
              <a:chOff x="2580551" y="2064721"/>
              <a:chExt cx="864870" cy="681037"/>
            </a:xfrm>
            <a:solidFill>
              <a:srgbClr val="009DB0"/>
            </a:solidFill>
          </p:grpSpPr>
          <p:sp>
            <p:nvSpPr>
              <p:cNvPr id="221" name="Freeform: Shape 220">
                <a:extLst>
                  <a:ext uri="{FF2B5EF4-FFF2-40B4-BE49-F238E27FC236}">
                    <a16:creationId xmlns:a16="http://schemas.microsoft.com/office/drawing/2014/main" id="{CD883534-5D86-4018-8258-E3BCCE5D8483}"/>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E21F69D-DB2A-43EA-82E5-F7FB4EE8706A}"/>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422691D-65F7-420E-854A-18A40B7CF15B}"/>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08BE4D79-7667-48D0-A793-8B5575F9ECA0}"/>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18A0228-79E8-4BC3-8ED0-AB6879EE2186}"/>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96F150D-1015-4BC0-855B-714652307F56}"/>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grpSp>
        <p:nvGrpSpPr>
          <p:cNvPr id="343" name="Group 342">
            <a:extLst>
              <a:ext uri="{FF2B5EF4-FFF2-40B4-BE49-F238E27FC236}">
                <a16:creationId xmlns:a16="http://schemas.microsoft.com/office/drawing/2014/main" id="{9855DD1E-2A2C-4579-8309-6C4AB873D8FE}"/>
              </a:ext>
            </a:extLst>
          </p:cNvPr>
          <p:cNvGrpSpPr/>
          <p:nvPr/>
        </p:nvGrpSpPr>
        <p:grpSpPr>
          <a:xfrm>
            <a:off x="5232610" y="1708260"/>
            <a:ext cx="360000" cy="360000"/>
            <a:chOff x="4026820" y="3969733"/>
            <a:chExt cx="360000" cy="360000"/>
          </a:xfrm>
        </p:grpSpPr>
        <p:sp>
          <p:nvSpPr>
            <p:cNvPr id="344" name="Oval 343">
              <a:extLst>
                <a:ext uri="{FF2B5EF4-FFF2-40B4-BE49-F238E27FC236}">
                  <a16:creationId xmlns:a16="http://schemas.microsoft.com/office/drawing/2014/main" id="{ADCE83F6-F3A6-44C9-BDA4-1FB9E8BDB451}"/>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345" name="Graphic 40">
              <a:extLst>
                <a:ext uri="{FF2B5EF4-FFF2-40B4-BE49-F238E27FC236}">
                  <a16:creationId xmlns:a16="http://schemas.microsoft.com/office/drawing/2014/main" id="{22B0AC29-663C-43D9-A11F-19A378B20937}"/>
                </a:ext>
              </a:extLst>
            </p:cNvPr>
            <p:cNvGrpSpPr>
              <a:grpSpLocks noChangeAspect="1"/>
            </p:cNvGrpSpPr>
            <p:nvPr/>
          </p:nvGrpSpPr>
          <p:grpSpPr>
            <a:xfrm>
              <a:off x="4098587" y="4064506"/>
              <a:ext cx="216466" cy="170454"/>
              <a:chOff x="2580551" y="2064721"/>
              <a:chExt cx="864870" cy="681037"/>
            </a:xfrm>
            <a:solidFill>
              <a:srgbClr val="009DB0"/>
            </a:solidFill>
          </p:grpSpPr>
          <p:sp>
            <p:nvSpPr>
              <p:cNvPr id="346" name="Freeform: Shape 345">
                <a:extLst>
                  <a:ext uri="{FF2B5EF4-FFF2-40B4-BE49-F238E27FC236}">
                    <a16:creationId xmlns:a16="http://schemas.microsoft.com/office/drawing/2014/main" id="{2F84B04E-823A-46D3-A3DB-F6A9AD4B13D0}"/>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E4BF148-50EF-4CCC-84BB-69B914E411D2}"/>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9E191C0E-D072-4F37-84DD-3ECB4CFA6A3A}"/>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151F096C-044D-4094-A3B5-CE46A6DAAEB2}"/>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C57F24B-9581-4807-8E55-D1F28C612314}"/>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2E9C1CF-A3FC-4C53-A648-02A7770F7B8F}"/>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sp>
        <p:nvSpPr>
          <p:cNvPr id="360" name="Rectangle: Rounded Corners 359">
            <a:extLst>
              <a:ext uri="{FF2B5EF4-FFF2-40B4-BE49-F238E27FC236}">
                <a16:creationId xmlns:a16="http://schemas.microsoft.com/office/drawing/2014/main" id="{E9968311-5F27-496E-A82A-45113ADB543A}"/>
              </a:ext>
            </a:extLst>
          </p:cNvPr>
          <p:cNvSpPr/>
          <p:nvPr/>
        </p:nvSpPr>
        <p:spPr bwMode="auto">
          <a:xfrm>
            <a:off x="5409272" y="2982421"/>
            <a:ext cx="2059233"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9DB0"/>
                </a:solidFill>
                <a:effectLst/>
                <a:latin typeface="+mj-lt"/>
              </a:rPr>
              <a:t>Visualization of </a:t>
            </a:r>
            <a:r>
              <a:rPr lang="en-US" sz="900">
                <a:solidFill>
                  <a:srgbClr val="009DB0"/>
                </a:solidFill>
                <a:latin typeface="+mj-lt"/>
              </a:rPr>
              <a:t>portfolio </a:t>
            </a:r>
            <a:r>
              <a:rPr lang="en-US" sz="900">
                <a:latin typeface="+mj-lt"/>
              </a:rPr>
              <a:t>for end customers</a:t>
            </a:r>
            <a:endParaRPr kumimoji="0" lang="en-US" sz="900" b="0" i="0" u="none" strike="noStrike" cap="none" normalizeH="0" baseline="0">
              <a:ln>
                <a:noFill/>
              </a:ln>
              <a:effectLst/>
              <a:latin typeface="+mj-lt"/>
            </a:endParaRPr>
          </a:p>
        </p:txBody>
      </p:sp>
      <p:grpSp>
        <p:nvGrpSpPr>
          <p:cNvPr id="364" name="Group 363">
            <a:extLst>
              <a:ext uri="{FF2B5EF4-FFF2-40B4-BE49-F238E27FC236}">
                <a16:creationId xmlns:a16="http://schemas.microsoft.com/office/drawing/2014/main" id="{00942CFF-5519-4ED0-8167-1B59DACBA5BB}"/>
              </a:ext>
            </a:extLst>
          </p:cNvPr>
          <p:cNvGrpSpPr/>
          <p:nvPr/>
        </p:nvGrpSpPr>
        <p:grpSpPr>
          <a:xfrm>
            <a:off x="5225735" y="2965503"/>
            <a:ext cx="360000" cy="360000"/>
            <a:chOff x="224515" y="6343477"/>
            <a:chExt cx="360000" cy="360000"/>
          </a:xfrm>
        </p:grpSpPr>
        <p:sp>
          <p:nvSpPr>
            <p:cNvPr id="365" name="Oval 364">
              <a:extLst>
                <a:ext uri="{FF2B5EF4-FFF2-40B4-BE49-F238E27FC236}">
                  <a16:creationId xmlns:a16="http://schemas.microsoft.com/office/drawing/2014/main" id="{304CA3EC-326E-4808-A5EA-E94F95A9F264}"/>
                </a:ext>
              </a:extLst>
            </p:cNvPr>
            <p:cNvSpPr/>
            <p:nvPr/>
          </p:nvSpPr>
          <p:spPr bwMode="auto">
            <a:xfrm>
              <a:off x="224515" y="6343477"/>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366" name="Graphic 43">
              <a:extLst>
                <a:ext uri="{FF2B5EF4-FFF2-40B4-BE49-F238E27FC236}">
                  <a16:creationId xmlns:a16="http://schemas.microsoft.com/office/drawing/2014/main" id="{BD543933-A5E2-42AF-A18C-BE816082EB3F}"/>
                </a:ext>
              </a:extLst>
            </p:cNvPr>
            <p:cNvGrpSpPr>
              <a:grpSpLocks noChangeAspect="1"/>
            </p:cNvGrpSpPr>
            <p:nvPr/>
          </p:nvGrpSpPr>
          <p:grpSpPr>
            <a:xfrm>
              <a:off x="296260" y="6404408"/>
              <a:ext cx="238111" cy="238111"/>
              <a:chOff x="1927610" y="3431607"/>
              <a:chExt cx="590550" cy="590550"/>
            </a:xfrm>
            <a:solidFill>
              <a:srgbClr val="009DB0"/>
            </a:solidFill>
          </p:grpSpPr>
          <p:sp>
            <p:nvSpPr>
              <p:cNvPr id="367" name="Freeform: Shape 366">
                <a:extLst>
                  <a:ext uri="{FF2B5EF4-FFF2-40B4-BE49-F238E27FC236}">
                    <a16:creationId xmlns:a16="http://schemas.microsoft.com/office/drawing/2014/main" id="{0872EA7A-418D-46D3-8463-D6BBDA5CD811}"/>
                  </a:ext>
                </a:extLst>
              </p:cNvPr>
              <p:cNvSpPr/>
              <p:nvPr/>
            </p:nvSpPr>
            <p:spPr>
              <a:xfrm>
                <a:off x="19657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820369A2-9232-456F-86FD-D5B93803DAE3}"/>
                  </a:ext>
                </a:extLst>
              </p:cNvPr>
              <p:cNvSpPr/>
              <p:nvPr/>
            </p:nvSpPr>
            <p:spPr>
              <a:xfrm>
                <a:off x="20038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EBDC121-5DE4-43E7-AF00-1A98DFA9098E}"/>
                  </a:ext>
                </a:extLst>
              </p:cNvPr>
              <p:cNvSpPr/>
              <p:nvPr/>
            </p:nvSpPr>
            <p:spPr>
              <a:xfrm>
                <a:off x="20419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71DE8DD-A0ED-41FF-AB51-3ED32B2B604C}"/>
                  </a:ext>
                </a:extLst>
              </p:cNvPr>
              <p:cNvSpPr/>
              <p:nvPr/>
            </p:nvSpPr>
            <p:spPr>
              <a:xfrm>
                <a:off x="1927610" y="3431607"/>
                <a:ext cx="590550" cy="590550"/>
              </a:xfrm>
              <a:custGeom>
                <a:avLst/>
                <a:gdLst>
                  <a:gd name="connsiteX0" fmla="*/ 590550 w 590550"/>
                  <a:gd name="connsiteY0" fmla="*/ 114300 h 590550"/>
                  <a:gd name="connsiteX1" fmla="*/ 361417 w 590550"/>
                  <a:gd name="connsiteY1" fmla="*/ 114300 h 590550"/>
                  <a:gd name="connsiteX2" fmla="*/ 361950 w 590550"/>
                  <a:gd name="connsiteY2" fmla="*/ 104775 h 590550"/>
                  <a:gd name="connsiteX3" fmla="*/ 257175 w 590550"/>
                  <a:gd name="connsiteY3" fmla="*/ 0 h 590550"/>
                  <a:gd name="connsiteX4" fmla="*/ 169726 w 590550"/>
                  <a:gd name="connsiteY4" fmla="*/ 47396 h 590550"/>
                  <a:gd name="connsiteX5" fmla="*/ 133350 w 590550"/>
                  <a:gd name="connsiteY5" fmla="*/ 38100 h 590550"/>
                  <a:gd name="connsiteX6" fmla="*/ 57150 w 590550"/>
                  <a:gd name="connsiteY6" fmla="*/ 114300 h 590550"/>
                  <a:gd name="connsiteX7" fmla="*/ 57150 w 590550"/>
                  <a:gd name="connsiteY7" fmla="*/ 114976 h 590550"/>
                  <a:gd name="connsiteX8" fmla="*/ 0 w 590550"/>
                  <a:gd name="connsiteY8" fmla="*/ 180975 h 590550"/>
                  <a:gd name="connsiteX9" fmla="*/ 66675 w 590550"/>
                  <a:gd name="connsiteY9" fmla="*/ 247650 h 590550"/>
                  <a:gd name="connsiteX10" fmla="*/ 209550 w 590550"/>
                  <a:gd name="connsiteY10" fmla="*/ 247650 h 590550"/>
                  <a:gd name="connsiteX11" fmla="*/ 209550 w 590550"/>
                  <a:gd name="connsiteY11" fmla="*/ 285750 h 590550"/>
                  <a:gd name="connsiteX12" fmla="*/ 0 w 590550"/>
                  <a:gd name="connsiteY12" fmla="*/ 285750 h 590550"/>
                  <a:gd name="connsiteX13" fmla="*/ 0 w 590550"/>
                  <a:gd name="connsiteY13" fmla="*/ 590550 h 590550"/>
                  <a:gd name="connsiteX14" fmla="*/ 381000 w 590550"/>
                  <a:gd name="connsiteY14" fmla="*/ 590550 h 590550"/>
                  <a:gd name="connsiteX15" fmla="*/ 381000 w 590550"/>
                  <a:gd name="connsiteY15" fmla="*/ 419100 h 590550"/>
                  <a:gd name="connsiteX16" fmla="*/ 590550 w 590550"/>
                  <a:gd name="connsiteY16" fmla="*/ 419100 h 590550"/>
                  <a:gd name="connsiteX17" fmla="*/ 590550 w 590550"/>
                  <a:gd name="connsiteY17" fmla="*/ 114300 h 590550"/>
                  <a:gd name="connsiteX18" fmla="*/ 571500 w 590550"/>
                  <a:gd name="connsiteY18" fmla="*/ 190500 h 590550"/>
                  <a:gd name="connsiteX19" fmla="*/ 228600 w 590550"/>
                  <a:gd name="connsiteY19" fmla="*/ 190500 h 590550"/>
                  <a:gd name="connsiteX20" fmla="*/ 228600 w 590550"/>
                  <a:gd name="connsiteY20" fmla="*/ 133350 h 590550"/>
                  <a:gd name="connsiteX21" fmla="*/ 571500 w 590550"/>
                  <a:gd name="connsiteY21" fmla="*/ 133350 h 590550"/>
                  <a:gd name="connsiteX22" fmla="*/ 571500 w 590550"/>
                  <a:gd name="connsiteY22" fmla="*/ 190500 h 590550"/>
                  <a:gd name="connsiteX23" fmla="*/ 66675 w 590550"/>
                  <a:gd name="connsiteY23" fmla="*/ 228600 h 590550"/>
                  <a:gd name="connsiteX24" fmla="*/ 19050 w 590550"/>
                  <a:gd name="connsiteY24" fmla="*/ 180975 h 590550"/>
                  <a:gd name="connsiteX25" fmla="*/ 66351 w 590550"/>
                  <a:gd name="connsiteY25" fmla="*/ 133340 h 590550"/>
                  <a:gd name="connsiteX26" fmla="*/ 78419 w 590550"/>
                  <a:gd name="connsiteY26" fmla="*/ 133388 h 590550"/>
                  <a:gd name="connsiteX27" fmla="*/ 76867 w 590550"/>
                  <a:gd name="connsiteY27" fmla="*/ 122520 h 590550"/>
                  <a:gd name="connsiteX28" fmla="*/ 76200 w 590550"/>
                  <a:gd name="connsiteY28" fmla="*/ 114300 h 590550"/>
                  <a:gd name="connsiteX29" fmla="*/ 133350 w 590550"/>
                  <a:gd name="connsiteY29" fmla="*/ 57150 h 590550"/>
                  <a:gd name="connsiteX30" fmla="*/ 187833 w 590550"/>
                  <a:gd name="connsiteY30" fmla="*/ 96974 h 590550"/>
                  <a:gd name="connsiteX31" fmla="*/ 205988 w 590550"/>
                  <a:gd name="connsiteY31" fmla="*/ 91211 h 590550"/>
                  <a:gd name="connsiteX32" fmla="*/ 185176 w 590550"/>
                  <a:gd name="connsiteY32" fmla="*/ 58569 h 590550"/>
                  <a:gd name="connsiteX33" fmla="*/ 257175 w 590550"/>
                  <a:gd name="connsiteY33" fmla="*/ 19050 h 590550"/>
                  <a:gd name="connsiteX34" fmla="*/ 342900 w 590550"/>
                  <a:gd name="connsiteY34" fmla="*/ 104775 h 590550"/>
                  <a:gd name="connsiteX35" fmla="*/ 342367 w 590550"/>
                  <a:gd name="connsiteY35" fmla="*/ 114300 h 590550"/>
                  <a:gd name="connsiteX36" fmla="*/ 209550 w 590550"/>
                  <a:gd name="connsiteY36" fmla="*/ 114300 h 590550"/>
                  <a:gd name="connsiteX37" fmla="*/ 209550 w 590550"/>
                  <a:gd name="connsiteY37" fmla="*/ 228600 h 590550"/>
                  <a:gd name="connsiteX38" fmla="*/ 66675 w 590550"/>
                  <a:gd name="connsiteY38" fmla="*/ 228600 h 590550"/>
                  <a:gd name="connsiteX39" fmla="*/ 361950 w 590550"/>
                  <a:gd name="connsiteY39" fmla="*/ 304800 h 590550"/>
                  <a:gd name="connsiteX40" fmla="*/ 361950 w 590550"/>
                  <a:gd name="connsiteY40" fmla="*/ 361950 h 590550"/>
                  <a:gd name="connsiteX41" fmla="*/ 19050 w 590550"/>
                  <a:gd name="connsiteY41" fmla="*/ 361950 h 590550"/>
                  <a:gd name="connsiteX42" fmla="*/ 19050 w 590550"/>
                  <a:gd name="connsiteY42" fmla="*/ 304800 h 590550"/>
                  <a:gd name="connsiteX43" fmla="*/ 361950 w 590550"/>
                  <a:gd name="connsiteY43" fmla="*/ 304800 h 590550"/>
                  <a:gd name="connsiteX44" fmla="*/ 19050 w 590550"/>
                  <a:gd name="connsiteY44" fmla="*/ 571500 h 590550"/>
                  <a:gd name="connsiteX45" fmla="*/ 19050 w 590550"/>
                  <a:gd name="connsiteY45" fmla="*/ 381000 h 590550"/>
                  <a:gd name="connsiteX46" fmla="*/ 361950 w 590550"/>
                  <a:gd name="connsiteY46" fmla="*/ 381000 h 590550"/>
                  <a:gd name="connsiteX47" fmla="*/ 361950 w 590550"/>
                  <a:gd name="connsiteY47" fmla="*/ 571500 h 590550"/>
                  <a:gd name="connsiteX48" fmla="*/ 19050 w 590550"/>
                  <a:gd name="connsiteY48" fmla="*/ 571500 h 590550"/>
                  <a:gd name="connsiteX49" fmla="*/ 381000 w 590550"/>
                  <a:gd name="connsiteY49" fmla="*/ 400050 h 590550"/>
                  <a:gd name="connsiteX50" fmla="*/ 381000 w 590550"/>
                  <a:gd name="connsiteY50" fmla="*/ 285750 h 590550"/>
                  <a:gd name="connsiteX51" fmla="*/ 228600 w 590550"/>
                  <a:gd name="connsiteY51" fmla="*/ 285750 h 590550"/>
                  <a:gd name="connsiteX52" fmla="*/ 228600 w 590550"/>
                  <a:gd name="connsiteY52" fmla="*/ 209550 h 590550"/>
                  <a:gd name="connsiteX53" fmla="*/ 571500 w 590550"/>
                  <a:gd name="connsiteY53" fmla="*/ 209550 h 590550"/>
                  <a:gd name="connsiteX54" fmla="*/ 571500 w 590550"/>
                  <a:gd name="connsiteY54" fmla="*/ 400050 h 590550"/>
                  <a:gd name="connsiteX55" fmla="*/ 381000 w 590550"/>
                  <a:gd name="connsiteY55" fmla="*/ 4000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550" h="590550">
                    <a:moveTo>
                      <a:pt x="590550" y="114300"/>
                    </a:moveTo>
                    <a:lnTo>
                      <a:pt x="361417" y="114300"/>
                    </a:lnTo>
                    <a:cubicBezTo>
                      <a:pt x="361702" y="111138"/>
                      <a:pt x="361950" y="107956"/>
                      <a:pt x="361950" y="104775"/>
                    </a:cubicBezTo>
                    <a:cubicBezTo>
                      <a:pt x="361950" y="47006"/>
                      <a:pt x="314944" y="0"/>
                      <a:pt x="257175" y="0"/>
                    </a:cubicBezTo>
                    <a:cubicBezTo>
                      <a:pt x="221561" y="0"/>
                      <a:pt x="189005" y="18012"/>
                      <a:pt x="169726" y="47396"/>
                    </a:cubicBezTo>
                    <a:cubicBezTo>
                      <a:pt x="158820" y="41481"/>
                      <a:pt x="146437" y="38100"/>
                      <a:pt x="133350" y="38100"/>
                    </a:cubicBezTo>
                    <a:cubicBezTo>
                      <a:pt x="91335" y="38100"/>
                      <a:pt x="57150" y="72285"/>
                      <a:pt x="57150" y="114300"/>
                    </a:cubicBezTo>
                    <a:cubicBezTo>
                      <a:pt x="57150" y="114519"/>
                      <a:pt x="57150" y="114757"/>
                      <a:pt x="57150" y="114976"/>
                    </a:cubicBezTo>
                    <a:cubicBezTo>
                      <a:pt x="24879" y="119615"/>
                      <a:pt x="0" y="147437"/>
                      <a:pt x="0" y="180975"/>
                    </a:cubicBezTo>
                    <a:cubicBezTo>
                      <a:pt x="0" y="217732"/>
                      <a:pt x="29918" y="247650"/>
                      <a:pt x="66675" y="247650"/>
                    </a:cubicBezTo>
                    <a:lnTo>
                      <a:pt x="209550" y="247650"/>
                    </a:lnTo>
                    <a:lnTo>
                      <a:pt x="209550" y="285750"/>
                    </a:lnTo>
                    <a:lnTo>
                      <a:pt x="0" y="285750"/>
                    </a:lnTo>
                    <a:lnTo>
                      <a:pt x="0" y="590550"/>
                    </a:lnTo>
                    <a:lnTo>
                      <a:pt x="381000" y="590550"/>
                    </a:lnTo>
                    <a:lnTo>
                      <a:pt x="381000" y="419100"/>
                    </a:lnTo>
                    <a:lnTo>
                      <a:pt x="590550" y="419100"/>
                    </a:lnTo>
                    <a:lnTo>
                      <a:pt x="590550" y="114300"/>
                    </a:lnTo>
                    <a:close/>
                    <a:moveTo>
                      <a:pt x="571500" y="190500"/>
                    </a:moveTo>
                    <a:lnTo>
                      <a:pt x="228600" y="190500"/>
                    </a:lnTo>
                    <a:lnTo>
                      <a:pt x="228600" y="133350"/>
                    </a:lnTo>
                    <a:lnTo>
                      <a:pt x="571500" y="133350"/>
                    </a:lnTo>
                    <a:lnTo>
                      <a:pt x="571500" y="190500"/>
                    </a:lnTo>
                    <a:close/>
                    <a:moveTo>
                      <a:pt x="66675" y="228600"/>
                    </a:moveTo>
                    <a:cubicBezTo>
                      <a:pt x="40415" y="228600"/>
                      <a:pt x="19050" y="207235"/>
                      <a:pt x="19050" y="180975"/>
                    </a:cubicBezTo>
                    <a:cubicBezTo>
                      <a:pt x="19050" y="154715"/>
                      <a:pt x="40415" y="133350"/>
                      <a:pt x="66351" y="133340"/>
                    </a:cubicBezTo>
                    <a:lnTo>
                      <a:pt x="78419" y="133388"/>
                    </a:lnTo>
                    <a:lnTo>
                      <a:pt x="76867" y="122520"/>
                    </a:lnTo>
                    <a:cubicBezTo>
                      <a:pt x="76410" y="119320"/>
                      <a:pt x="76200" y="116710"/>
                      <a:pt x="76200" y="114300"/>
                    </a:cubicBezTo>
                    <a:cubicBezTo>
                      <a:pt x="76200" y="82782"/>
                      <a:pt x="101832" y="57150"/>
                      <a:pt x="133350" y="57150"/>
                    </a:cubicBezTo>
                    <a:cubicBezTo>
                      <a:pt x="158363" y="57150"/>
                      <a:pt x="180261" y="73162"/>
                      <a:pt x="187833" y="96974"/>
                    </a:cubicBezTo>
                    <a:lnTo>
                      <a:pt x="205988" y="91211"/>
                    </a:lnTo>
                    <a:cubicBezTo>
                      <a:pt x="201892" y="78334"/>
                      <a:pt x="194548" y="67294"/>
                      <a:pt x="185176" y="58569"/>
                    </a:cubicBezTo>
                    <a:cubicBezTo>
                      <a:pt x="200873" y="34090"/>
                      <a:pt x="227743" y="19050"/>
                      <a:pt x="257175" y="19050"/>
                    </a:cubicBezTo>
                    <a:cubicBezTo>
                      <a:pt x="304448" y="19050"/>
                      <a:pt x="342900" y="57502"/>
                      <a:pt x="342900" y="104775"/>
                    </a:cubicBezTo>
                    <a:cubicBezTo>
                      <a:pt x="342900" y="107956"/>
                      <a:pt x="342719" y="111147"/>
                      <a:pt x="342367" y="114300"/>
                    </a:cubicBezTo>
                    <a:lnTo>
                      <a:pt x="209550" y="114300"/>
                    </a:lnTo>
                    <a:lnTo>
                      <a:pt x="209550" y="228600"/>
                    </a:lnTo>
                    <a:lnTo>
                      <a:pt x="66675" y="228600"/>
                    </a:lnTo>
                    <a:close/>
                    <a:moveTo>
                      <a:pt x="361950" y="304800"/>
                    </a:moveTo>
                    <a:lnTo>
                      <a:pt x="361950" y="361950"/>
                    </a:lnTo>
                    <a:lnTo>
                      <a:pt x="19050" y="361950"/>
                    </a:lnTo>
                    <a:lnTo>
                      <a:pt x="19050" y="304800"/>
                    </a:lnTo>
                    <a:lnTo>
                      <a:pt x="361950" y="304800"/>
                    </a:lnTo>
                    <a:close/>
                    <a:moveTo>
                      <a:pt x="19050" y="571500"/>
                    </a:moveTo>
                    <a:lnTo>
                      <a:pt x="19050" y="381000"/>
                    </a:lnTo>
                    <a:lnTo>
                      <a:pt x="361950" y="381000"/>
                    </a:lnTo>
                    <a:lnTo>
                      <a:pt x="361950" y="571500"/>
                    </a:lnTo>
                    <a:lnTo>
                      <a:pt x="19050" y="571500"/>
                    </a:lnTo>
                    <a:close/>
                    <a:moveTo>
                      <a:pt x="381000" y="400050"/>
                    </a:moveTo>
                    <a:lnTo>
                      <a:pt x="381000" y="285750"/>
                    </a:lnTo>
                    <a:lnTo>
                      <a:pt x="228600" y="285750"/>
                    </a:lnTo>
                    <a:lnTo>
                      <a:pt x="228600" y="209550"/>
                    </a:lnTo>
                    <a:lnTo>
                      <a:pt x="571500" y="209550"/>
                    </a:lnTo>
                    <a:lnTo>
                      <a:pt x="571500" y="400050"/>
                    </a:lnTo>
                    <a:lnTo>
                      <a:pt x="381000" y="400050"/>
                    </a:ln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D01CC254-CE94-403E-B4D0-DC21AD5AC1B5}"/>
                  </a:ext>
                </a:extLst>
              </p:cNvPr>
              <p:cNvSpPr/>
              <p:nvPr/>
            </p:nvSpPr>
            <p:spPr>
              <a:xfrm>
                <a:off x="21752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B6C05A29-6901-440B-A788-738F2CC61E73}"/>
                  </a:ext>
                </a:extLst>
              </p:cNvPr>
              <p:cNvSpPr/>
              <p:nvPr/>
            </p:nvSpPr>
            <p:spPr>
              <a:xfrm>
                <a:off x="22133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1F5FA6B7-CFAD-4BC6-B1FD-C71B924B5AD1}"/>
                  </a:ext>
                </a:extLst>
              </p:cNvPr>
              <p:cNvSpPr/>
              <p:nvPr/>
            </p:nvSpPr>
            <p:spPr>
              <a:xfrm>
                <a:off x="22514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11CABFD-15C0-465D-BC0D-2411C8B4718C}"/>
                  </a:ext>
                </a:extLst>
              </p:cNvPr>
              <p:cNvSpPr/>
              <p:nvPr/>
            </p:nvSpPr>
            <p:spPr>
              <a:xfrm>
                <a:off x="1965710" y="383165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8C3A5D91-6F31-472F-BC78-82862C71CAFB}"/>
                  </a:ext>
                </a:extLst>
              </p:cNvPr>
              <p:cNvSpPr/>
              <p:nvPr/>
            </p:nvSpPr>
            <p:spPr>
              <a:xfrm>
                <a:off x="2327660" y="366020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3C00FB2E-09BC-4D2A-8B59-5C452DC034C3}"/>
                  </a:ext>
                </a:extLst>
              </p:cNvPr>
              <p:cNvSpPr/>
              <p:nvPr/>
            </p:nvSpPr>
            <p:spPr>
              <a:xfrm>
                <a:off x="2175260" y="3660207"/>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525765A-EB6C-4900-B9D5-4619391A3C8C}"/>
                  </a:ext>
                </a:extLst>
              </p:cNvPr>
              <p:cNvSpPr/>
              <p:nvPr/>
            </p:nvSpPr>
            <p:spPr>
              <a:xfrm>
                <a:off x="2137160" y="38316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1675EE52-F109-4C00-AD61-D2F152A8E8F1}"/>
                  </a:ext>
                </a:extLst>
              </p:cNvPr>
              <p:cNvSpPr/>
              <p:nvPr/>
            </p:nvSpPr>
            <p:spPr>
              <a:xfrm>
                <a:off x="2137160" y="38697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14DA24F-D3DC-47B1-A674-7A64E29CEFFC}"/>
                  </a:ext>
                </a:extLst>
              </p:cNvPr>
              <p:cNvSpPr/>
              <p:nvPr/>
            </p:nvSpPr>
            <p:spPr>
              <a:xfrm>
                <a:off x="2137160" y="39078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C1DBDE5B-699A-474C-A3E8-5AFF5417164D}"/>
                  </a:ext>
                </a:extLst>
              </p:cNvPr>
              <p:cNvSpPr/>
              <p:nvPr/>
            </p:nvSpPr>
            <p:spPr>
              <a:xfrm>
                <a:off x="22514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ED0E2AA-E5F1-495C-9E05-73EA026F6987}"/>
                  </a:ext>
                </a:extLst>
              </p:cNvPr>
              <p:cNvSpPr/>
              <p:nvPr/>
            </p:nvSpPr>
            <p:spPr>
              <a:xfrm>
                <a:off x="22133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05631BF-2C73-4466-8015-58A07B04D02F}"/>
                  </a:ext>
                </a:extLst>
              </p:cNvPr>
              <p:cNvSpPr/>
              <p:nvPr/>
            </p:nvSpPr>
            <p:spPr>
              <a:xfrm>
                <a:off x="21752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grpSp>
      </p:grpSp>
      <p:sp>
        <p:nvSpPr>
          <p:cNvPr id="175" name="Rectangle: Rounded Corners 174">
            <a:extLst>
              <a:ext uri="{FF2B5EF4-FFF2-40B4-BE49-F238E27FC236}">
                <a16:creationId xmlns:a16="http://schemas.microsoft.com/office/drawing/2014/main" id="{12341DC1-42F1-4F1B-9E9F-907B02156242}"/>
              </a:ext>
            </a:extLst>
          </p:cNvPr>
          <p:cNvSpPr/>
          <p:nvPr/>
        </p:nvSpPr>
        <p:spPr bwMode="auto">
          <a:xfrm>
            <a:off x="5400606" y="2265420"/>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Following </a:t>
            </a:r>
            <a:r>
              <a:rPr lang="en-US" sz="900">
                <a:solidFill>
                  <a:srgbClr val="009DB0"/>
                </a:solidFill>
                <a:latin typeface="+mj-lt"/>
              </a:rPr>
              <a:t>regulatory change </a:t>
            </a:r>
            <a:r>
              <a:rPr lang="en-US" sz="900">
                <a:latin typeface="+mj-lt"/>
              </a:rPr>
              <a:t>through an </a:t>
            </a:r>
            <a:r>
              <a:rPr lang="en-US" sz="900">
                <a:solidFill>
                  <a:srgbClr val="009DB0"/>
                </a:solidFill>
                <a:latin typeface="+mj-lt"/>
              </a:rPr>
              <a:t>information tools</a:t>
            </a:r>
            <a:endParaRPr kumimoji="0" lang="en-US" sz="900" b="0" i="0" u="none" strike="noStrike" cap="none" normalizeH="0" baseline="0">
              <a:ln>
                <a:noFill/>
              </a:ln>
              <a:solidFill>
                <a:srgbClr val="009DB0"/>
              </a:solidFill>
              <a:effectLst/>
              <a:latin typeface="+mj-lt"/>
            </a:endParaRPr>
          </a:p>
        </p:txBody>
      </p:sp>
      <p:grpSp>
        <p:nvGrpSpPr>
          <p:cNvPr id="180" name="Group 179">
            <a:extLst>
              <a:ext uri="{FF2B5EF4-FFF2-40B4-BE49-F238E27FC236}">
                <a16:creationId xmlns:a16="http://schemas.microsoft.com/office/drawing/2014/main" id="{6BBAD455-89C5-49C9-9234-CCA8A53A3167}"/>
              </a:ext>
            </a:extLst>
          </p:cNvPr>
          <p:cNvGrpSpPr/>
          <p:nvPr/>
        </p:nvGrpSpPr>
        <p:grpSpPr>
          <a:xfrm>
            <a:off x="5232610" y="2397529"/>
            <a:ext cx="360000" cy="360000"/>
            <a:chOff x="224515" y="6343477"/>
            <a:chExt cx="360000" cy="360000"/>
          </a:xfrm>
        </p:grpSpPr>
        <p:sp>
          <p:nvSpPr>
            <p:cNvPr id="181" name="Oval 180">
              <a:extLst>
                <a:ext uri="{FF2B5EF4-FFF2-40B4-BE49-F238E27FC236}">
                  <a16:creationId xmlns:a16="http://schemas.microsoft.com/office/drawing/2014/main" id="{BEF0D391-2FE5-439F-A9C2-43D4AF480AEF}"/>
                </a:ext>
              </a:extLst>
            </p:cNvPr>
            <p:cNvSpPr/>
            <p:nvPr/>
          </p:nvSpPr>
          <p:spPr bwMode="auto">
            <a:xfrm>
              <a:off x="224515" y="6343477"/>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182" name="Graphic 43">
              <a:extLst>
                <a:ext uri="{FF2B5EF4-FFF2-40B4-BE49-F238E27FC236}">
                  <a16:creationId xmlns:a16="http://schemas.microsoft.com/office/drawing/2014/main" id="{75CFE8CC-CEEE-4D40-8A55-825ADCFF58B7}"/>
                </a:ext>
              </a:extLst>
            </p:cNvPr>
            <p:cNvGrpSpPr>
              <a:grpSpLocks noChangeAspect="1"/>
            </p:cNvGrpSpPr>
            <p:nvPr/>
          </p:nvGrpSpPr>
          <p:grpSpPr>
            <a:xfrm>
              <a:off x="296260" y="6404408"/>
              <a:ext cx="238111" cy="238111"/>
              <a:chOff x="1927610" y="3431607"/>
              <a:chExt cx="590550" cy="590550"/>
            </a:xfrm>
            <a:solidFill>
              <a:srgbClr val="009DB0"/>
            </a:solidFill>
          </p:grpSpPr>
          <p:sp>
            <p:nvSpPr>
              <p:cNvPr id="183" name="Freeform: Shape 182">
                <a:extLst>
                  <a:ext uri="{FF2B5EF4-FFF2-40B4-BE49-F238E27FC236}">
                    <a16:creationId xmlns:a16="http://schemas.microsoft.com/office/drawing/2014/main" id="{CA6E1BD6-8A0C-461F-A256-2D167F1A3554}"/>
                  </a:ext>
                </a:extLst>
              </p:cNvPr>
              <p:cNvSpPr/>
              <p:nvPr/>
            </p:nvSpPr>
            <p:spPr>
              <a:xfrm>
                <a:off x="19657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4E6620E-DBFA-4139-8BA2-BCED24D6D990}"/>
                  </a:ext>
                </a:extLst>
              </p:cNvPr>
              <p:cNvSpPr/>
              <p:nvPr/>
            </p:nvSpPr>
            <p:spPr>
              <a:xfrm>
                <a:off x="20038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4618A04-55AC-4903-92ED-C7C39EC76BFF}"/>
                  </a:ext>
                </a:extLst>
              </p:cNvPr>
              <p:cNvSpPr/>
              <p:nvPr/>
            </p:nvSpPr>
            <p:spPr>
              <a:xfrm>
                <a:off x="20419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2114F22-5B04-49C9-9F48-F87E2ADF66F0}"/>
                  </a:ext>
                </a:extLst>
              </p:cNvPr>
              <p:cNvSpPr/>
              <p:nvPr/>
            </p:nvSpPr>
            <p:spPr>
              <a:xfrm>
                <a:off x="1927610" y="3431607"/>
                <a:ext cx="590550" cy="590550"/>
              </a:xfrm>
              <a:custGeom>
                <a:avLst/>
                <a:gdLst>
                  <a:gd name="connsiteX0" fmla="*/ 590550 w 590550"/>
                  <a:gd name="connsiteY0" fmla="*/ 114300 h 590550"/>
                  <a:gd name="connsiteX1" fmla="*/ 361417 w 590550"/>
                  <a:gd name="connsiteY1" fmla="*/ 114300 h 590550"/>
                  <a:gd name="connsiteX2" fmla="*/ 361950 w 590550"/>
                  <a:gd name="connsiteY2" fmla="*/ 104775 h 590550"/>
                  <a:gd name="connsiteX3" fmla="*/ 257175 w 590550"/>
                  <a:gd name="connsiteY3" fmla="*/ 0 h 590550"/>
                  <a:gd name="connsiteX4" fmla="*/ 169726 w 590550"/>
                  <a:gd name="connsiteY4" fmla="*/ 47396 h 590550"/>
                  <a:gd name="connsiteX5" fmla="*/ 133350 w 590550"/>
                  <a:gd name="connsiteY5" fmla="*/ 38100 h 590550"/>
                  <a:gd name="connsiteX6" fmla="*/ 57150 w 590550"/>
                  <a:gd name="connsiteY6" fmla="*/ 114300 h 590550"/>
                  <a:gd name="connsiteX7" fmla="*/ 57150 w 590550"/>
                  <a:gd name="connsiteY7" fmla="*/ 114976 h 590550"/>
                  <a:gd name="connsiteX8" fmla="*/ 0 w 590550"/>
                  <a:gd name="connsiteY8" fmla="*/ 180975 h 590550"/>
                  <a:gd name="connsiteX9" fmla="*/ 66675 w 590550"/>
                  <a:gd name="connsiteY9" fmla="*/ 247650 h 590550"/>
                  <a:gd name="connsiteX10" fmla="*/ 209550 w 590550"/>
                  <a:gd name="connsiteY10" fmla="*/ 247650 h 590550"/>
                  <a:gd name="connsiteX11" fmla="*/ 209550 w 590550"/>
                  <a:gd name="connsiteY11" fmla="*/ 285750 h 590550"/>
                  <a:gd name="connsiteX12" fmla="*/ 0 w 590550"/>
                  <a:gd name="connsiteY12" fmla="*/ 285750 h 590550"/>
                  <a:gd name="connsiteX13" fmla="*/ 0 w 590550"/>
                  <a:gd name="connsiteY13" fmla="*/ 590550 h 590550"/>
                  <a:gd name="connsiteX14" fmla="*/ 381000 w 590550"/>
                  <a:gd name="connsiteY14" fmla="*/ 590550 h 590550"/>
                  <a:gd name="connsiteX15" fmla="*/ 381000 w 590550"/>
                  <a:gd name="connsiteY15" fmla="*/ 419100 h 590550"/>
                  <a:gd name="connsiteX16" fmla="*/ 590550 w 590550"/>
                  <a:gd name="connsiteY16" fmla="*/ 419100 h 590550"/>
                  <a:gd name="connsiteX17" fmla="*/ 590550 w 590550"/>
                  <a:gd name="connsiteY17" fmla="*/ 114300 h 590550"/>
                  <a:gd name="connsiteX18" fmla="*/ 571500 w 590550"/>
                  <a:gd name="connsiteY18" fmla="*/ 190500 h 590550"/>
                  <a:gd name="connsiteX19" fmla="*/ 228600 w 590550"/>
                  <a:gd name="connsiteY19" fmla="*/ 190500 h 590550"/>
                  <a:gd name="connsiteX20" fmla="*/ 228600 w 590550"/>
                  <a:gd name="connsiteY20" fmla="*/ 133350 h 590550"/>
                  <a:gd name="connsiteX21" fmla="*/ 571500 w 590550"/>
                  <a:gd name="connsiteY21" fmla="*/ 133350 h 590550"/>
                  <a:gd name="connsiteX22" fmla="*/ 571500 w 590550"/>
                  <a:gd name="connsiteY22" fmla="*/ 190500 h 590550"/>
                  <a:gd name="connsiteX23" fmla="*/ 66675 w 590550"/>
                  <a:gd name="connsiteY23" fmla="*/ 228600 h 590550"/>
                  <a:gd name="connsiteX24" fmla="*/ 19050 w 590550"/>
                  <a:gd name="connsiteY24" fmla="*/ 180975 h 590550"/>
                  <a:gd name="connsiteX25" fmla="*/ 66351 w 590550"/>
                  <a:gd name="connsiteY25" fmla="*/ 133340 h 590550"/>
                  <a:gd name="connsiteX26" fmla="*/ 78419 w 590550"/>
                  <a:gd name="connsiteY26" fmla="*/ 133388 h 590550"/>
                  <a:gd name="connsiteX27" fmla="*/ 76867 w 590550"/>
                  <a:gd name="connsiteY27" fmla="*/ 122520 h 590550"/>
                  <a:gd name="connsiteX28" fmla="*/ 76200 w 590550"/>
                  <a:gd name="connsiteY28" fmla="*/ 114300 h 590550"/>
                  <a:gd name="connsiteX29" fmla="*/ 133350 w 590550"/>
                  <a:gd name="connsiteY29" fmla="*/ 57150 h 590550"/>
                  <a:gd name="connsiteX30" fmla="*/ 187833 w 590550"/>
                  <a:gd name="connsiteY30" fmla="*/ 96974 h 590550"/>
                  <a:gd name="connsiteX31" fmla="*/ 205988 w 590550"/>
                  <a:gd name="connsiteY31" fmla="*/ 91211 h 590550"/>
                  <a:gd name="connsiteX32" fmla="*/ 185176 w 590550"/>
                  <a:gd name="connsiteY32" fmla="*/ 58569 h 590550"/>
                  <a:gd name="connsiteX33" fmla="*/ 257175 w 590550"/>
                  <a:gd name="connsiteY33" fmla="*/ 19050 h 590550"/>
                  <a:gd name="connsiteX34" fmla="*/ 342900 w 590550"/>
                  <a:gd name="connsiteY34" fmla="*/ 104775 h 590550"/>
                  <a:gd name="connsiteX35" fmla="*/ 342367 w 590550"/>
                  <a:gd name="connsiteY35" fmla="*/ 114300 h 590550"/>
                  <a:gd name="connsiteX36" fmla="*/ 209550 w 590550"/>
                  <a:gd name="connsiteY36" fmla="*/ 114300 h 590550"/>
                  <a:gd name="connsiteX37" fmla="*/ 209550 w 590550"/>
                  <a:gd name="connsiteY37" fmla="*/ 228600 h 590550"/>
                  <a:gd name="connsiteX38" fmla="*/ 66675 w 590550"/>
                  <a:gd name="connsiteY38" fmla="*/ 228600 h 590550"/>
                  <a:gd name="connsiteX39" fmla="*/ 361950 w 590550"/>
                  <a:gd name="connsiteY39" fmla="*/ 304800 h 590550"/>
                  <a:gd name="connsiteX40" fmla="*/ 361950 w 590550"/>
                  <a:gd name="connsiteY40" fmla="*/ 361950 h 590550"/>
                  <a:gd name="connsiteX41" fmla="*/ 19050 w 590550"/>
                  <a:gd name="connsiteY41" fmla="*/ 361950 h 590550"/>
                  <a:gd name="connsiteX42" fmla="*/ 19050 w 590550"/>
                  <a:gd name="connsiteY42" fmla="*/ 304800 h 590550"/>
                  <a:gd name="connsiteX43" fmla="*/ 361950 w 590550"/>
                  <a:gd name="connsiteY43" fmla="*/ 304800 h 590550"/>
                  <a:gd name="connsiteX44" fmla="*/ 19050 w 590550"/>
                  <a:gd name="connsiteY44" fmla="*/ 571500 h 590550"/>
                  <a:gd name="connsiteX45" fmla="*/ 19050 w 590550"/>
                  <a:gd name="connsiteY45" fmla="*/ 381000 h 590550"/>
                  <a:gd name="connsiteX46" fmla="*/ 361950 w 590550"/>
                  <a:gd name="connsiteY46" fmla="*/ 381000 h 590550"/>
                  <a:gd name="connsiteX47" fmla="*/ 361950 w 590550"/>
                  <a:gd name="connsiteY47" fmla="*/ 571500 h 590550"/>
                  <a:gd name="connsiteX48" fmla="*/ 19050 w 590550"/>
                  <a:gd name="connsiteY48" fmla="*/ 571500 h 590550"/>
                  <a:gd name="connsiteX49" fmla="*/ 381000 w 590550"/>
                  <a:gd name="connsiteY49" fmla="*/ 400050 h 590550"/>
                  <a:gd name="connsiteX50" fmla="*/ 381000 w 590550"/>
                  <a:gd name="connsiteY50" fmla="*/ 285750 h 590550"/>
                  <a:gd name="connsiteX51" fmla="*/ 228600 w 590550"/>
                  <a:gd name="connsiteY51" fmla="*/ 285750 h 590550"/>
                  <a:gd name="connsiteX52" fmla="*/ 228600 w 590550"/>
                  <a:gd name="connsiteY52" fmla="*/ 209550 h 590550"/>
                  <a:gd name="connsiteX53" fmla="*/ 571500 w 590550"/>
                  <a:gd name="connsiteY53" fmla="*/ 209550 h 590550"/>
                  <a:gd name="connsiteX54" fmla="*/ 571500 w 590550"/>
                  <a:gd name="connsiteY54" fmla="*/ 400050 h 590550"/>
                  <a:gd name="connsiteX55" fmla="*/ 381000 w 590550"/>
                  <a:gd name="connsiteY55" fmla="*/ 4000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550" h="590550">
                    <a:moveTo>
                      <a:pt x="590550" y="114300"/>
                    </a:moveTo>
                    <a:lnTo>
                      <a:pt x="361417" y="114300"/>
                    </a:lnTo>
                    <a:cubicBezTo>
                      <a:pt x="361702" y="111138"/>
                      <a:pt x="361950" y="107956"/>
                      <a:pt x="361950" y="104775"/>
                    </a:cubicBezTo>
                    <a:cubicBezTo>
                      <a:pt x="361950" y="47006"/>
                      <a:pt x="314944" y="0"/>
                      <a:pt x="257175" y="0"/>
                    </a:cubicBezTo>
                    <a:cubicBezTo>
                      <a:pt x="221561" y="0"/>
                      <a:pt x="189005" y="18012"/>
                      <a:pt x="169726" y="47396"/>
                    </a:cubicBezTo>
                    <a:cubicBezTo>
                      <a:pt x="158820" y="41481"/>
                      <a:pt x="146437" y="38100"/>
                      <a:pt x="133350" y="38100"/>
                    </a:cubicBezTo>
                    <a:cubicBezTo>
                      <a:pt x="91335" y="38100"/>
                      <a:pt x="57150" y="72285"/>
                      <a:pt x="57150" y="114300"/>
                    </a:cubicBezTo>
                    <a:cubicBezTo>
                      <a:pt x="57150" y="114519"/>
                      <a:pt x="57150" y="114757"/>
                      <a:pt x="57150" y="114976"/>
                    </a:cubicBezTo>
                    <a:cubicBezTo>
                      <a:pt x="24879" y="119615"/>
                      <a:pt x="0" y="147437"/>
                      <a:pt x="0" y="180975"/>
                    </a:cubicBezTo>
                    <a:cubicBezTo>
                      <a:pt x="0" y="217732"/>
                      <a:pt x="29918" y="247650"/>
                      <a:pt x="66675" y="247650"/>
                    </a:cubicBezTo>
                    <a:lnTo>
                      <a:pt x="209550" y="247650"/>
                    </a:lnTo>
                    <a:lnTo>
                      <a:pt x="209550" y="285750"/>
                    </a:lnTo>
                    <a:lnTo>
                      <a:pt x="0" y="285750"/>
                    </a:lnTo>
                    <a:lnTo>
                      <a:pt x="0" y="590550"/>
                    </a:lnTo>
                    <a:lnTo>
                      <a:pt x="381000" y="590550"/>
                    </a:lnTo>
                    <a:lnTo>
                      <a:pt x="381000" y="419100"/>
                    </a:lnTo>
                    <a:lnTo>
                      <a:pt x="590550" y="419100"/>
                    </a:lnTo>
                    <a:lnTo>
                      <a:pt x="590550" y="114300"/>
                    </a:lnTo>
                    <a:close/>
                    <a:moveTo>
                      <a:pt x="571500" y="190500"/>
                    </a:moveTo>
                    <a:lnTo>
                      <a:pt x="228600" y="190500"/>
                    </a:lnTo>
                    <a:lnTo>
                      <a:pt x="228600" y="133350"/>
                    </a:lnTo>
                    <a:lnTo>
                      <a:pt x="571500" y="133350"/>
                    </a:lnTo>
                    <a:lnTo>
                      <a:pt x="571500" y="190500"/>
                    </a:lnTo>
                    <a:close/>
                    <a:moveTo>
                      <a:pt x="66675" y="228600"/>
                    </a:moveTo>
                    <a:cubicBezTo>
                      <a:pt x="40415" y="228600"/>
                      <a:pt x="19050" y="207235"/>
                      <a:pt x="19050" y="180975"/>
                    </a:cubicBezTo>
                    <a:cubicBezTo>
                      <a:pt x="19050" y="154715"/>
                      <a:pt x="40415" y="133350"/>
                      <a:pt x="66351" y="133340"/>
                    </a:cubicBezTo>
                    <a:lnTo>
                      <a:pt x="78419" y="133388"/>
                    </a:lnTo>
                    <a:lnTo>
                      <a:pt x="76867" y="122520"/>
                    </a:lnTo>
                    <a:cubicBezTo>
                      <a:pt x="76410" y="119320"/>
                      <a:pt x="76200" y="116710"/>
                      <a:pt x="76200" y="114300"/>
                    </a:cubicBezTo>
                    <a:cubicBezTo>
                      <a:pt x="76200" y="82782"/>
                      <a:pt x="101832" y="57150"/>
                      <a:pt x="133350" y="57150"/>
                    </a:cubicBezTo>
                    <a:cubicBezTo>
                      <a:pt x="158363" y="57150"/>
                      <a:pt x="180261" y="73162"/>
                      <a:pt x="187833" y="96974"/>
                    </a:cubicBezTo>
                    <a:lnTo>
                      <a:pt x="205988" y="91211"/>
                    </a:lnTo>
                    <a:cubicBezTo>
                      <a:pt x="201892" y="78334"/>
                      <a:pt x="194548" y="67294"/>
                      <a:pt x="185176" y="58569"/>
                    </a:cubicBezTo>
                    <a:cubicBezTo>
                      <a:pt x="200873" y="34090"/>
                      <a:pt x="227743" y="19050"/>
                      <a:pt x="257175" y="19050"/>
                    </a:cubicBezTo>
                    <a:cubicBezTo>
                      <a:pt x="304448" y="19050"/>
                      <a:pt x="342900" y="57502"/>
                      <a:pt x="342900" y="104775"/>
                    </a:cubicBezTo>
                    <a:cubicBezTo>
                      <a:pt x="342900" y="107956"/>
                      <a:pt x="342719" y="111147"/>
                      <a:pt x="342367" y="114300"/>
                    </a:cubicBezTo>
                    <a:lnTo>
                      <a:pt x="209550" y="114300"/>
                    </a:lnTo>
                    <a:lnTo>
                      <a:pt x="209550" y="228600"/>
                    </a:lnTo>
                    <a:lnTo>
                      <a:pt x="66675" y="228600"/>
                    </a:lnTo>
                    <a:close/>
                    <a:moveTo>
                      <a:pt x="361950" y="304800"/>
                    </a:moveTo>
                    <a:lnTo>
                      <a:pt x="361950" y="361950"/>
                    </a:lnTo>
                    <a:lnTo>
                      <a:pt x="19050" y="361950"/>
                    </a:lnTo>
                    <a:lnTo>
                      <a:pt x="19050" y="304800"/>
                    </a:lnTo>
                    <a:lnTo>
                      <a:pt x="361950" y="304800"/>
                    </a:lnTo>
                    <a:close/>
                    <a:moveTo>
                      <a:pt x="19050" y="571500"/>
                    </a:moveTo>
                    <a:lnTo>
                      <a:pt x="19050" y="381000"/>
                    </a:lnTo>
                    <a:lnTo>
                      <a:pt x="361950" y="381000"/>
                    </a:lnTo>
                    <a:lnTo>
                      <a:pt x="361950" y="571500"/>
                    </a:lnTo>
                    <a:lnTo>
                      <a:pt x="19050" y="571500"/>
                    </a:lnTo>
                    <a:close/>
                    <a:moveTo>
                      <a:pt x="381000" y="400050"/>
                    </a:moveTo>
                    <a:lnTo>
                      <a:pt x="381000" y="285750"/>
                    </a:lnTo>
                    <a:lnTo>
                      <a:pt x="228600" y="285750"/>
                    </a:lnTo>
                    <a:lnTo>
                      <a:pt x="228600" y="209550"/>
                    </a:lnTo>
                    <a:lnTo>
                      <a:pt x="571500" y="209550"/>
                    </a:lnTo>
                    <a:lnTo>
                      <a:pt x="571500" y="400050"/>
                    </a:lnTo>
                    <a:lnTo>
                      <a:pt x="381000" y="400050"/>
                    </a:ln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75BB9C3-B95F-44E5-A092-5AFAA9C01A19}"/>
                  </a:ext>
                </a:extLst>
              </p:cNvPr>
              <p:cNvSpPr/>
              <p:nvPr/>
            </p:nvSpPr>
            <p:spPr>
              <a:xfrm>
                <a:off x="21752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9B29113-2E6D-47A9-8AAA-C953966A347F}"/>
                  </a:ext>
                </a:extLst>
              </p:cNvPr>
              <p:cNvSpPr/>
              <p:nvPr/>
            </p:nvSpPr>
            <p:spPr>
              <a:xfrm>
                <a:off x="22133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3CC7CBD-9121-41C0-8609-38FE1D1CD8A5}"/>
                  </a:ext>
                </a:extLst>
              </p:cNvPr>
              <p:cNvSpPr/>
              <p:nvPr/>
            </p:nvSpPr>
            <p:spPr>
              <a:xfrm>
                <a:off x="22514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CF3E55C-7E08-41D2-AF53-2CBFB7B1A4B7}"/>
                  </a:ext>
                </a:extLst>
              </p:cNvPr>
              <p:cNvSpPr/>
              <p:nvPr/>
            </p:nvSpPr>
            <p:spPr>
              <a:xfrm>
                <a:off x="1965710" y="383165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68D8182-5A6B-4C36-862C-1A348DC6C044}"/>
                  </a:ext>
                </a:extLst>
              </p:cNvPr>
              <p:cNvSpPr/>
              <p:nvPr/>
            </p:nvSpPr>
            <p:spPr>
              <a:xfrm>
                <a:off x="2327660" y="366020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658FF47-6FAB-4C4C-8588-D5728BAF4BAA}"/>
                  </a:ext>
                </a:extLst>
              </p:cNvPr>
              <p:cNvSpPr/>
              <p:nvPr/>
            </p:nvSpPr>
            <p:spPr>
              <a:xfrm>
                <a:off x="2175260" y="3660207"/>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3B4BBFE-80F6-4244-A092-DD02660BE4E3}"/>
                  </a:ext>
                </a:extLst>
              </p:cNvPr>
              <p:cNvSpPr/>
              <p:nvPr/>
            </p:nvSpPr>
            <p:spPr>
              <a:xfrm>
                <a:off x="2137160" y="38316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99F9D94-5761-497C-9D06-36C6E64A4AD0}"/>
                  </a:ext>
                </a:extLst>
              </p:cNvPr>
              <p:cNvSpPr/>
              <p:nvPr/>
            </p:nvSpPr>
            <p:spPr>
              <a:xfrm>
                <a:off x="2137160" y="38697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BADCCA5-8464-44D4-8A2D-D1AA54630341}"/>
                  </a:ext>
                </a:extLst>
              </p:cNvPr>
              <p:cNvSpPr/>
              <p:nvPr/>
            </p:nvSpPr>
            <p:spPr>
              <a:xfrm>
                <a:off x="2137160" y="39078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3FD33F63-6DD0-4091-960C-93CA8915D433}"/>
                  </a:ext>
                </a:extLst>
              </p:cNvPr>
              <p:cNvSpPr/>
              <p:nvPr/>
            </p:nvSpPr>
            <p:spPr>
              <a:xfrm>
                <a:off x="22514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5BEE560-B9D4-4C7B-BE9C-61CF07002254}"/>
                  </a:ext>
                </a:extLst>
              </p:cNvPr>
              <p:cNvSpPr/>
              <p:nvPr/>
            </p:nvSpPr>
            <p:spPr>
              <a:xfrm>
                <a:off x="22133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77515F7-B6A6-4098-B5EE-7D493F8E05F4}"/>
                  </a:ext>
                </a:extLst>
              </p:cNvPr>
              <p:cNvSpPr/>
              <p:nvPr/>
            </p:nvSpPr>
            <p:spPr>
              <a:xfrm>
                <a:off x="21752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grpSp>
      </p:grpSp>
      <p:sp>
        <p:nvSpPr>
          <p:cNvPr id="3" name="Rectangle 2">
            <a:extLst>
              <a:ext uri="{FF2B5EF4-FFF2-40B4-BE49-F238E27FC236}">
                <a16:creationId xmlns:a16="http://schemas.microsoft.com/office/drawing/2014/main" id="{6D81B122-1706-4BB8-99EE-CDC3F2E1FD43}"/>
              </a:ext>
            </a:extLst>
          </p:cNvPr>
          <p:cNvSpPr/>
          <p:nvPr/>
        </p:nvSpPr>
        <p:spPr bwMode="auto">
          <a:xfrm>
            <a:off x="89054" y="1050343"/>
            <a:ext cx="506506" cy="436389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1000" b="1">
                <a:solidFill>
                  <a:srgbClr val="009DB0"/>
                </a:solidFill>
                <a:latin typeface="+mj-lt"/>
              </a:rPr>
              <a:t>Existing solutions to digitalize operational chain</a:t>
            </a:r>
          </a:p>
        </p:txBody>
      </p:sp>
      <p:sp>
        <p:nvSpPr>
          <p:cNvPr id="179" name="Rectangle: Rounded Corners 178">
            <a:extLst>
              <a:ext uri="{FF2B5EF4-FFF2-40B4-BE49-F238E27FC236}">
                <a16:creationId xmlns:a16="http://schemas.microsoft.com/office/drawing/2014/main" id="{8EDE9949-2880-414D-9B32-BD3F91F8F27C}"/>
              </a:ext>
            </a:extLst>
          </p:cNvPr>
          <p:cNvSpPr/>
          <p:nvPr/>
        </p:nvSpPr>
        <p:spPr bwMode="auto">
          <a:xfrm>
            <a:off x="3148980" y="2276013"/>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Simulation of different </a:t>
            </a:r>
            <a:r>
              <a:rPr lang="en-US" sz="900">
                <a:solidFill>
                  <a:srgbClr val="009DB0"/>
                </a:solidFill>
                <a:latin typeface="+mj-lt"/>
              </a:rPr>
              <a:t>investment</a:t>
            </a:r>
            <a:r>
              <a:rPr lang="en-US" sz="900">
                <a:latin typeface="+mj-lt"/>
              </a:rPr>
              <a:t> solutions</a:t>
            </a:r>
            <a:endParaRPr kumimoji="0" lang="en-US" sz="900" b="0" i="0" u="none" strike="noStrike" cap="none" normalizeH="0" baseline="0">
              <a:ln>
                <a:noFill/>
              </a:ln>
              <a:solidFill>
                <a:srgbClr val="009DB0"/>
              </a:solidFill>
              <a:effectLst/>
              <a:latin typeface="+mj-lt"/>
            </a:endParaRPr>
          </a:p>
        </p:txBody>
      </p:sp>
      <p:sp>
        <p:nvSpPr>
          <p:cNvPr id="105" name="Rectangle: Rounded Corners 104">
            <a:extLst>
              <a:ext uri="{FF2B5EF4-FFF2-40B4-BE49-F238E27FC236}">
                <a16:creationId xmlns:a16="http://schemas.microsoft.com/office/drawing/2014/main" id="{29583C6C-6326-4767-8A6F-F37090A28CC8}"/>
              </a:ext>
            </a:extLst>
          </p:cNvPr>
          <p:cNvSpPr/>
          <p:nvPr/>
        </p:nvSpPr>
        <p:spPr bwMode="auto">
          <a:xfrm>
            <a:off x="3148980" y="1573513"/>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Connection to </a:t>
            </a:r>
            <a:r>
              <a:rPr lang="en-US" sz="900">
                <a:solidFill>
                  <a:srgbClr val="009DB0"/>
                </a:solidFill>
                <a:latin typeface="+mj-lt"/>
              </a:rPr>
              <a:t>many asset suppliers</a:t>
            </a:r>
            <a:r>
              <a:rPr lang="en-US" sz="900">
                <a:latin typeface="+mj-lt"/>
              </a:rPr>
              <a:t> through a </a:t>
            </a:r>
            <a:r>
              <a:rPr lang="en-US" sz="900">
                <a:solidFill>
                  <a:srgbClr val="009DB0"/>
                </a:solidFill>
                <a:latin typeface="+mj-lt"/>
              </a:rPr>
              <a:t>unique platform</a:t>
            </a:r>
            <a:endParaRPr kumimoji="0" lang="en-US" sz="900" b="0" i="0" u="none" strike="noStrike" cap="none" normalizeH="0" baseline="0">
              <a:ln>
                <a:noFill/>
              </a:ln>
              <a:solidFill>
                <a:srgbClr val="009DB0"/>
              </a:solidFill>
              <a:effectLst/>
              <a:latin typeface="+mj-lt"/>
            </a:endParaRPr>
          </a:p>
        </p:txBody>
      </p:sp>
      <p:sp>
        <p:nvSpPr>
          <p:cNvPr id="6" name="Arrow: Chevron 5">
            <a:extLst>
              <a:ext uri="{FF2B5EF4-FFF2-40B4-BE49-F238E27FC236}">
                <a16:creationId xmlns:a16="http://schemas.microsoft.com/office/drawing/2014/main" id="{5FD81D17-60D8-4CFA-9EDF-EC4AFF079163}"/>
              </a:ext>
            </a:extLst>
          </p:cNvPr>
          <p:cNvSpPr/>
          <p:nvPr/>
        </p:nvSpPr>
        <p:spPr bwMode="auto">
          <a:xfrm>
            <a:off x="3148980"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grpSp>
        <p:nvGrpSpPr>
          <p:cNvPr id="197" name="Group 196">
            <a:extLst>
              <a:ext uri="{FF2B5EF4-FFF2-40B4-BE49-F238E27FC236}">
                <a16:creationId xmlns:a16="http://schemas.microsoft.com/office/drawing/2014/main" id="{683B4E0C-C0E4-4E63-BA79-493F7B4C434C}"/>
              </a:ext>
            </a:extLst>
          </p:cNvPr>
          <p:cNvGrpSpPr/>
          <p:nvPr/>
        </p:nvGrpSpPr>
        <p:grpSpPr>
          <a:xfrm>
            <a:off x="2968980" y="1705622"/>
            <a:ext cx="360000" cy="360000"/>
            <a:chOff x="224515" y="6343477"/>
            <a:chExt cx="360000" cy="360000"/>
          </a:xfrm>
        </p:grpSpPr>
        <p:sp>
          <p:nvSpPr>
            <p:cNvPr id="198" name="Oval 197">
              <a:extLst>
                <a:ext uri="{FF2B5EF4-FFF2-40B4-BE49-F238E27FC236}">
                  <a16:creationId xmlns:a16="http://schemas.microsoft.com/office/drawing/2014/main" id="{39EFA51A-857A-4BA0-9EB3-80B5B690DCD5}"/>
                </a:ext>
              </a:extLst>
            </p:cNvPr>
            <p:cNvSpPr/>
            <p:nvPr/>
          </p:nvSpPr>
          <p:spPr bwMode="auto">
            <a:xfrm>
              <a:off x="224515" y="6343477"/>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199" name="Graphic 43">
              <a:extLst>
                <a:ext uri="{FF2B5EF4-FFF2-40B4-BE49-F238E27FC236}">
                  <a16:creationId xmlns:a16="http://schemas.microsoft.com/office/drawing/2014/main" id="{8843CB02-95D9-41C4-B92C-56C8E685B4A6}"/>
                </a:ext>
              </a:extLst>
            </p:cNvPr>
            <p:cNvGrpSpPr>
              <a:grpSpLocks noChangeAspect="1"/>
            </p:cNvGrpSpPr>
            <p:nvPr/>
          </p:nvGrpSpPr>
          <p:grpSpPr>
            <a:xfrm>
              <a:off x="296260" y="6404408"/>
              <a:ext cx="238111" cy="238111"/>
              <a:chOff x="1927610" y="3431607"/>
              <a:chExt cx="590550" cy="590550"/>
            </a:xfrm>
            <a:solidFill>
              <a:srgbClr val="009DB0"/>
            </a:solidFill>
          </p:grpSpPr>
          <p:sp>
            <p:nvSpPr>
              <p:cNvPr id="200" name="Freeform: Shape 199">
                <a:extLst>
                  <a:ext uri="{FF2B5EF4-FFF2-40B4-BE49-F238E27FC236}">
                    <a16:creationId xmlns:a16="http://schemas.microsoft.com/office/drawing/2014/main" id="{6158A4D8-0CCA-4944-8E21-7AA9840C72CC}"/>
                  </a:ext>
                </a:extLst>
              </p:cNvPr>
              <p:cNvSpPr/>
              <p:nvPr/>
            </p:nvSpPr>
            <p:spPr>
              <a:xfrm>
                <a:off x="19657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7E2B3D3-CD42-4F3F-8DEA-FEE85D157E8F}"/>
                  </a:ext>
                </a:extLst>
              </p:cNvPr>
              <p:cNvSpPr/>
              <p:nvPr/>
            </p:nvSpPr>
            <p:spPr>
              <a:xfrm>
                <a:off x="20038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992C76A-20B9-42A1-9490-964BA8766AAE}"/>
                  </a:ext>
                </a:extLst>
              </p:cNvPr>
              <p:cNvSpPr/>
              <p:nvPr/>
            </p:nvSpPr>
            <p:spPr>
              <a:xfrm>
                <a:off x="20419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CA96C46-C35B-4C27-9D1B-9E9B37AC6CCA}"/>
                  </a:ext>
                </a:extLst>
              </p:cNvPr>
              <p:cNvSpPr/>
              <p:nvPr/>
            </p:nvSpPr>
            <p:spPr>
              <a:xfrm>
                <a:off x="1927610" y="3431607"/>
                <a:ext cx="590550" cy="590550"/>
              </a:xfrm>
              <a:custGeom>
                <a:avLst/>
                <a:gdLst>
                  <a:gd name="connsiteX0" fmla="*/ 590550 w 590550"/>
                  <a:gd name="connsiteY0" fmla="*/ 114300 h 590550"/>
                  <a:gd name="connsiteX1" fmla="*/ 361417 w 590550"/>
                  <a:gd name="connsiteY1" fmla="*/ 114300 h 590550"/>
                  <a:gd name="connsiteX2" fmla="*/ 361950 w 590550"/>
                  <a:gd name="connsiteY2" fmla="*/ 104775 h 590550"/>
                  <a:gd name="connsiteX3" fmla="*/ 257175 w 590550"/>
                  <a:gd name="connsiteY3" fmla="*/ 0 h 590550"/>
                  <a:gd name="connsiteX4" fmla="*/ 169726 w 590550"/>
                  <a:gd name="connsiteY4" fmla="*/ 47396 h 590550"/>
                  <a:gd name="connsiteX5" fmla="*/ 133350 w 590550"/>
                  <a:gd name="connsiteY5" fmla="*/ 38100 h 590550"/>
                  <a:gd name="connsiteX6" fmla="*/ 57150 w 590550"/>
                  <a:gd name="connsiteY6" fmla="*/ 114300 h 590550"/>
                  <a:gd name="connsiteX7" fmla="*/ 57150 w 590550"/>
                  <a:gd name="connsiteY7" fmla="*/ 114976 h 590550"/>
                  <a:gd name="connsiteX8" fmla="*/ 0 w 590550"/>
                  <a:gd name="connsiteY8" fmla="*/ 180975 h 590550"/>
                  <a:gd name="connsiteX9" fmla="*/ 66675 w 590550"/>
                  <a:gd name="connsiteY9" fmla="*/ 247650 h 590550"/>
                  <a:gd name="connsiteX10" fmla="*/ 209550 w 590550"/>
                  <a:gd name="connsiteY10" fmla="*/ 247650 h 590550"/>
                  <a:gd name="connsiteX11" fmla="*/ 209550 w 590550"/>
                  <a:gd name="connsiteY11" fmla="*/ 285750 h 590550"/>
                  <a:gd name="connsiteX12" fmla="*/ 0 w 590550"/>
                  <a:gd name="connsiteY12" fmla="*/ 285750 h 590550"/>
                  <a:gd name="connsiteX13" fmla="*/ 0 w 590550"/>
                  <a:gd name="connsiteY13" fmla="*/ 590550 h 590550"/>
                  <a:gd name="connsiteX14" fmla="*/ 381000 w 590550"/>
                  <a:gd name="connsiteY14" fmla="*/ 590550 h 590550"/>
                  <a:gd name="connsiteX15" fmla="*/ 381000 w 590550"/>
                  <a:gd name="connsiteY15" fmla="*/ 419100 h 590550"/>
                  <a:gd name="connsiteX16" fmla="*/ 590550 w 590550"/>
                  <a:gd name="connsiteY16" fmla="*/ 419100 h 590550"/>
                  <a:gd name="connsiteX17" fmla="*/ 590550 w 590550"/>
                  <a:gd name="connsiteY17" fmla="*/ 114300 h 590550"/>
                  <a:gd name="connsiteX18" fmla="*/ 571500 w 590550"/>
                  <a:gd name="connsiteY18" fmla="*/ 190500 h 590550"/>
                  <a:gd name="connsiteX19" fmla="*/ 228600 w 590550"/>
                  <a:gd name="connsiteY19" fmla="*/ 190500 h 590550"/>
                  <a:gd name="connsiteX20" fmla="*/ 228600 w 590550"/>
                  <a:gd name="connsiteY20" fmla="*/ 133350 h 590550"/>
                  <a:gd name="connsiteX21" fmla="*/ 571500 w 590550"/>
                  <a:gd name="connsiteY21" fmla="*/ 133350 h 590550"/>
                  <a:gd name="connsiteX22" fmla="*/ 571500 w 590550"/>
                  <a:gd name="connsiteY22" fmla="*/ 190500 h 590550"/>
                  <a:gd name="connsiteX23" fmla="*/ 66675 w 590550"/>
                  <a:gd name="connsiteY23" fmla="*/ 228600 h 590550"/>
                  <a:gd name="connsiteX24" fmla="*/ 19050 w 590550"/>
                  <a:gd name="connsiteY24" fmla="*/ 180975 h 590550"/>
                  <a:gd name="connsiteX25" fmla="*/ 66351 w 590550"/>
                  <a:gd name="connsiteY25" fmla="*/ 133340 h 590550"/>
                  <a:gd name="connsiteX26" fmla="*/ 78419 w 590550"/>
                  <a:gd name="connsiteY26" fmla="*/ 133388 h 590550"/>
                  <a:gd name="connsiteX27" fmla="*/ 76867 w 590550"/>
                  <a:gd name="connsiteY27" fmla="*/ 122520 h 590550"/>
                  <a:gd name="connsiteX28" fmla="*/ 76200 w 590550"/>
                  <a:gd name="connsiteY28" fmla="*/ 114300 h 590550"/>
                  <a:gd name="connsiteX29" fmla="*/ 133350 w 590550"/>
                  <a:gd name="connsiteY29" fmla="*/ 57150 h 590550"/>
                  <a:gd name="connsiteX30" fmla="*/ 187833 w 590550"/>
                  <a:gd name="connsiteY30" fmla="*/ 96974 h 590550"/>
                  <a:gd name="connsiteX31" fmla="*/ 205988 w 590550"/>
                  <a:gd name="connsiteY31" fmla="*/ 91211 h 590550"/>
                  <a:gd name="connsiteX32" fmla="*/ 185176 w 590550"/>
                  <a:gd name="connsiteY32" fmla="*/ 58569 h 590550"/>
                  <a:gd name="connsiteX33" fmla="*/ 257175 w 590550"/>
                  <a:gd name="connsiteY33" fmla="*/ 19050 h 590550"/>
                  <a:gd name="connsiteX34" fmla="*/ 342900 w 590550"/>
                  <a:gd name="connsiteY34" fmla="*/ 104775 h 590550"/>
                  <a:gd name="connsiteX35" fmla="*/ 342367 w 590550"/>
                  <a:gd name="connsiteY35" fmla="*/ 114300 h 590550"/>
                  <a:gd name="connsiteX36" fmla="*/ 209550 w 590550"/>
                  <a:gd name="connsiteY36" fmla="*/ 114300 h 590550"/>
                  <a:gd name="connsiteX37" fmla="*/ 209550 w 590550"/>
                  <a:gd name="connsiteY37" fmla="*/ 228600 h 590550"/>
                  <a:gd name="connsiteX38" fmla="*/ 66675 w 590550"/>
                  <a:gd name="connsiteY38" fmla="*/ 228600 h 590550"/>
                  <a:gd name="connsiteX39" fmla="*/ 361950 w 590550"/>
                  <a:gd name="connsiteY39" fmla="*/ 304800 h 590550"/>
                  <a:gd name="connsiteX40" fmla="*/ 361950 w 590550"/>
                  <a:gd name="connsiteY40" fmla="*/ 361950 h 590550"/>
                  <a:gd name="connsiteX41" fmla="*/ 19050 w 590550"/>
                  <a:gd name="connsiteY41" fmla="*/ 361950 h 590550"/>
                  <a:gd name="connsiteX42" fmla="*/ 19050 w 590550"/>
                  <a:gd name="connsiteY42" fmla="*/ 304800 h 590550"/>
                  <a:gd name="connsiteX43" fmla="*/ 361950 w 590550"/>
                  <a:gd name="connsiteY43" fmla="*/ 304800 h 590550"/>
                  <a:gd name="connsiteX44" fmla="*/ 19050 w 590550"/>
                  <a:gd name="connsiteY44" fmla="*/ 571500 h 590550"/>
                  <a:gd name="connsiteX45" fmla="*/ 19050 w 590550"/>
                  <a:gd name="connsiteY45" fmla="*/ 381000 h 590550"/>
                  <a:gd name="connsiteX46" fmla="*/ 361950 w 590550"/>
                  <a:gd name="connsiteY46" fmla="*/ 381000 h 590550"/>
                  <a:gd name="connsiteX47" fmla="*/ 361950 w 590550"/>
                  <a:gd name="connsiteY47" fmla="*/ 571500 h 590550"/>
                  <a:gd name="connsiteX48" fmla="*/ 19050 w 590550"/>
                  <a:gd name="connsiteY48" fmla="*/ 571500 h 590550"/>
                  <a:gd name="connsiteX49" fmla="*/ 381000 w 590550"/>
                  <a:gd name="connsiteY49" fmla="*/ 400050 h 590550"/>
                  <a:gd name="connsiteX50" fmla="*/ 381000 w 590550"/>
                  <a:gd name="connsiteY50" fmla="*/ 285750 h 590550"/>
                  <a:gd name="connsiteX51" fmla="*/ 228600 w 590550"/>
                  <a:gd name="connsiteY51" fmla="*/ 285750 h 590550"/>
                  <a:gd name="connsiteX52" fmla="*/ 228600 w 590550"/>
                  <a:gd name="connsiteY52" fmla="*/ 209550 h 590550"/>
                  <a:gd name="connsiteX53" fmla="*/ 571500 w 590550"/>
                  <a:gd name="connsiteY53" fmla="*/ 209550 h 590550"/>
                  <a:gd name="connsiteX54" fmla="*/ 571500 w 590550"/>
                  <a:gd name="connsiteY54" fmla="*/ 400050 h 590550"/>
                  <a:gd name="connsiteX55" fmla="*/ 381000 w 590550"/>
                  <a:gd name="connsiteY55" fmla="*/ 4000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550" h="590550">
                    <a:moveTo>
                      <a:pt x="590550" y="114300"/>
                    </a:moveTo>
                    <a:lnTo>
                      <a:pt x="361417" y="114300"/>
                    </a:lnTo>
                    <a:cubicBezTo>
                      <a:pt x="361702" y="111138"/>
                      <a:pt x="361950" y="107956"/>
                      <a:pt x="361950" y="104775"/>
                    </a:cubicBezTo>
                    <a:cubicBezTo>
                      <a:pt x="361950" y="47006"/>
                      <a:pt x="314944" y="0"/>
                      <a:pt x="257175" y="0"/>
                    </a:cubicBezTo>
                    <a:cubicBezTo>
                      <a:pt x="221561" y="0"/>
                      <a:pt x="189005" y="18012"/>
                      <a:pt x="169726" y="47396"/>
                    </a:cubicBezTo>
                    <a:cubicBezTo>
                      <a:pt x="158820" y="41481"/>
                      <a:pt x="146437" y="38100"/>
                      <a:pt x="133350" y="38100"/>
                    </a:cubicBezTo>
                    <a:cubicBezTo>
                      <a:pt x="91335" y="38100"/>
                      <a:pt x="57150" y="72285"/>
                      <a:pt x="57150" y="114300"/>
                    </a:cubicBezTo>
                    <a:cubicBezTo>
                      <a:pt x="57150" y="114519"/>
                      <a:pt x="57150" y="114757"/>
                      <a:pt x="57150" y="114976"/>
                    </a:cubicBezTo>
                    <a:cubicBezTo>
                      <a:pt x="24879" y="119615"/>
                      <a:pt x="0" y="147437"/>
                      <a:pt x="0" y="180975"/>
                    </a:cubicBezTo>
                    <a:cubicBezTo>
                      <a:pt x="0" y="217732"/>
                      <a:pt x="29918" y="247650"/>
                      <a:pt x="66675" y="247650"/>
                    </a:cubicBezTo>
                    <a:lnTo>
                      <a:pt x="209550" y="247650"/>
                    </a:lnTo>
                    <a:lnTo>
                      <a:pt x="209550" y="285750"/>
                    </a:lnTo>
                    <a:lnTo>
                      <a:pt x="0" y="285750"/>
                    </a:lnTo>
                    <a:lnTo>
                      <a:pt x="0" y="590550"/>
                    </a:lnTo>
                    <a:lnTo>
                      <a:pt x="381000" y="590550"/>
                    </a:lnTo>
                    <a:lnTo>
                      <a:pt x="381000" y="419100"/>
                    </a:lnTo>
                    <a:lnTo>
                      <a:pt x="590550" y="419100"/>
                    </a:lnTo>
                    <a:lnTo>
                      <a:pt x="590550" y="114300"/>
                    </a:lnTo>
                    <a:close/>
                    <a:moveTo>
                      <a:pt x="571500" y="190500"/>
                    </a:moveTo>
                    <a:lnTo>
                      <a:pt x="228600" y="190500"/>
                    </a:lnTo>
                    <a:lnTo>
                      <a:pt x="228600" y="133350"/>
                    </a:lnTo>
                    <a:lnTo>
                      <a:pt x="571500" y="133350"/>
                    </a:lnTo>
                    <a:lnTo>
                      <a:pt x="571500" y="190500"/>
                    </a:lnTo>
                    <a:close/>
                    <a:moveTo>
                      <a:pt x="66675" y="228600"/>
                    </a:moveTo>
                    <a:cubicBezTo>
                      <a:pt x="40415" y="228600"/>
                      <a:pt x="19050" y="207235"/>
                      <a:pt x="19050" y="180975"/>
                    </a:cubicBezTo>
                    <a:cubicBezTo>
                      <a:pt x="19050" y="154715"/>
                      <a:pt x="40415" y="133350"/>
                      <a:pt x="66351" y="133340"/>
                    </a:cubicBezTo>
                    <a:lnTo>
                      <a:pt x="78419" y="133388"/>
                    </a:lnTo>
                    <a:lnTo>
                      <a:pt x="76867" y="122520"/>
                    </a:lnTo>
                    <a:cubicBezTo>
                      <a:pt x="76410" y="119320"/>
                      <a:pt x="76200" y="116710"/>
                      <a:pt x="76200" y="114300"/>
                    </a:cubicBezTo>
                    <a:cubicBezTo>
                      <a:pt x="76200" y="82782"/>
                      <a:pt x="101832" y="57150"/>
                      <a:pt x="133350" y="57150"/>
                    </a:cubicBezTo>
                    <a:cubicBezTo>
                      <a:pt x="158363" y="57150"/>
                      <a:pt x="180261" y="73162"/>
                      <a:pt x="187833" y="96974"/>
                    </a:cubicBezTo>
                    <a:lnTo>
                      <a:pt x="205988" y="91211"/>
                    </a:lnTo>
                    <a:cubicBezTo>
                      <a:pt x="201892" y="78334"/>
                      <a:pt x="194548" y="67294"/>
                      <a:pt x="185176" y="58569"/>
                    </a:cubicBezTo>
                    <a:cubicBezTo>
                      <a:pt x="200873" y="34090"/>
                      <a:pt x="227743" y="19050"/>
                      <a:pt x="257175" y="19050"/>
                    </a:cubicBezTo>
                    <a:cubicBezTo>
                      <a:pt x="304448" y="19050"/>
                      <a:pt x="342900" y="57502"/>
                      <a:pt x="342900" y="104775"/>
                    </a:cubicBezTo>
                    <a:cubicBezTo>
                      <a:pt x="342900" y="107956"/>
                      <a:pt x="342719" y="111147"/>
                      <a:pt x="342367" y="114300"/>
                    </a:cubicBezTo>
                    <a:lnTo>
                      <a:pt x="209550" y="114300"/>
                    </a:lnTo>
                    <a:lnTo>
                      <a:pt x="209550" y="228600"/>
                    </a:lnTo>
                    <a:lnTo>
                      <a:pt x="66675" y="228600"/>
                    </a:lnTo>
                    <a:close/>
                    <a:moveTo>
                      <a:pt x="361950" y="304800"/>
                    </a:moveTo>
                    <a:lnTo>
                      <a:pt x="361950" y="361950"/>
                    </a:lnTo>
                    <a:lnTo>
                      <a:pt x="19050" y="361950"/>
                    </a:lnTo>
                    <a:lnTo>
                      <a:pt x="19050" y="304800"/>
                    </a:lnTo>
                    <a:lnTo>
                      <a:pt x="361950" y="304800"/>
                    </a:lnTo>
                    <a:close/>
                    <a:moveTo>
                      <a:pt x="19050" y="571500"/>
                    </a:moveTo>
                    <a:lnTo>
                      <a:pt x="19050" y="381000"/>
                    </a:lnTo>
                    <a:lnTo>
                      <a:pt x="361950" y="381000"/>
                    </a:lnTo>
                    <a:lnTo>
                      <a:pt x="361950" y="571500"/>
                    </a:lnTo>
                    <a:lnTo>
                      <a:pt x="19050" y="571500"/>
                    </a:lnTo>
                    <a:close/>
                    <a:moveTo>
                      <a:pt x="381000" y="400050"/>
                    </a:moveTo>
                    <a:lnTo>
                      <a:pt x="381000" y="285750"/>
                    </a:lnTo>
                    <a:lnTo>
                      <a:pt x="228600" y="285750"/>
                    </a:lnTo>
                    <a:lnTo>
                      <a:pt x="228600" y="209550"/>
                    </a:lnTo>
                    <a:lnTo>
                      <a:pt x="571500" y="209550"/>
                    </a:lnTo>
                    <a:lnTo>
                      <a:pt x="571500" y="400050"/>
                    </a:lnTo>
                    <a:lnTo>
                      <a:pt x="381000" y="400050"/>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5761319-D1C4-4885-986B-D5347B6CD7A6}"/>
                  </a:ext>
                </a:extLst>
              </p:cNvPr>
              <p:cNvSpPr/>
              <p:nvPr/>
            </p:nvSpPr>
            <p:spPr>
              <a:xfrm>
                <a:off x="21752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7F5415D-C47F-4BDA-B8F3-8C2E03032EC6}"/>
                  </a:ext>
                </a:extLst>
              </p:cNvPr>
              <p:cNvSpPr/>
              <p:nvPr/>
            </p:nvSpPr>
            <p:spPr>
              <a:xfrm>
                <a:off x="22133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8550D4-27C8-4C9A-9B85-DCF9B295C57C}"/>
                  </a:ext>
                </a:extLst>
              </p:cNvPr>
              <p:cNvSpPr/>
              <p:nvPr/>
            </p:nvSpPr>
            <p:spPr>
              <a:xfrm>
                <a:off x="22514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F07333E-07C0-44DC-8D59-925609718BF8}"/>
                  </a:ext>
                </a:extLst>
              </p:cNvPr>
              <p:cNvSpPr/>
              <p:nvPr/>
            </p:nvSpPr>
            <p:spPr>
              <a:xfrm>
                <a:off x="1965710" y="383165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499E636-F616-4AD1-9611-DF15D9F50081}"/>
                  </a:ext>
                </a:extLst>
              </p:cNvPr>
              <p:cNvSpPr/>
              <p:nvPr/>
            </p:nvSpPr>
            <p:spPr>
              <a:xfrm>
                <a:off x="2327660" y="366020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59C177D-A470-44B4-86BC-7E792A133EB9}"/>
                  </a:ext>
                </a:extLst>
              </p:cNvPr>
              <p:cNvSpPr/>
              <p:nvPr/>
            </p:nvSpPr>
            <p:spPr>
              <a:xfrm>
                <a:off x="2175260" y="3660207"/>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2DD47E3-A8D5-499B-B7C2-5FB0B07C85F3}"/>
                  </a:ext>
                </a:extLst>
              </p:cNvPr>
              <p:cNvSpPr/>
              <p:nvPr/>
            </p:nvSpPr>
            <p:spPr>
              <a:xfrm>
                <a:off x="2137160" y="38316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CD5E953B-3656-43DD-AE52-4E5041381056}"/>
                  </a:ext>
                </a:extLst>
              </p:cNvPr>
              <p:cNvSpPr/>
              <p:nvPr/>
            </p:nvSpPr>
            <p:spPr>
              <a:xfrm>
                <a:off x="2137160" y="38697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5999E8C6-1111-4EE3-BD3F-2987F658F7EA}"/>
                  </a:ext>
                </a:extLst>
              </p:cNvPr>
              <p:cNvSpPr/>
              <p:nvPr/>
            </p:nvSpPr>
            <p:spPr>
              <a:xfrm>
                <a:off x="2137160" y="39078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4234816-4F1B-41AB-AE9A-A1CC0D38C476}"/>
                  </a:ext>
                </a:extLst>
              </p:cNvPr>
              <p:cNvSpPr/>
              <p:nvPr/>
            </p:nvSpPr>
            <p:spPr>
              <a:xfrm>
                <a:off x="22514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01F5C9C0-4C46-4FF1-A423-469B719F7CA0}"/>
                  </a:ext>
                </a:extLst>
              </p:cNvPr>
              <p:cNvSpPr/>
              <p:nvPr/>
            </p:nvSpPr>
            <p:spPr>
              <a:xfrm>
                <a:off x="22133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29A2BA3-A70E-4DC4-B7E8-D9E0A71ED73B}"/>
                  </a:ext>
                </a:extLst>
              </p:cNvPr>
              <p:cNvSpPr/>
              <p:nvPr/>
            </p:nvSpPr>
            <p:spPr>
              <a:xfrm>
                <a:off x="21752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grpSp>
      </p:grpSp>
      <p:grpSp>
        <p:nvGrpSpPr>
          <p:cNvPr id="239" name="Group 238">
            <a:extLst>
              <a:ext uri="{FF2B5EF4-FFF2-40B4-BE49-F238E27FC236}">
                <a16:creationId xmlns:a16="http://schemas.microsoft.com/office/drawing/2014/main" id="{CC3FFD6F-644C-4F52-B506-8F42729F9600}"/>
              </a:ext>
            </a:extLst>
          </p:cNvPr>
          <p:cNvGrpSpPr/>
          <p:nvPr/>
        </p:nvGrpSpPr>
        <p:grpSpPr>
          <a:xfrm>
            <a:off x="2968980" y="2408122"/>
            <a:ext cx="360000" cy="360000"/>
            <a:chOff x="4026820" y="3969733"/>
            <a:chExt cx="360000" cy="360000"/>
          </a:xfrm>
        </p:grpSpPr>
        <p:sp>
          <p:nvSpPr>
            <p:cNvPr id="240" name="Oval 239">
              <a:extLst>
                <a:ext uri="{FF2B5EF4-FFF2-40B4-BE49-F238E27FC236}">
                  <a16:creationId xmlns:a16="http://schemas.microsoft.com/office/drawing/2014/main" id="{A9BA9F84-6BA8-4A96-82BE-82465AAACDA1}"/>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241" name="Graphic 40">
              <a:extLst>
                <a:ext uri="{FF2B5EF4-FFF2-40B4-BE49-F238E27FC236}">
                  <a16:creationId xmlns:a16="http://schemas.microsoft.com/office/drawing/2014/main" id="{7EEBAEE6-9028-4E30-A352-7A26A1DED86E}"/>
                </a:ext>
              </a:extLst>
            </p:cNvPr>
            <p:cNvGrpSpPr>
              <a:grpSpLocks noChangeAspect="1"/>
            </p:cNvGrpSpPr>
            <p:nvPr/>
          </p:nvGrpSpPr>
          <p:grpSpPr>
            <a:xfrm>
              <a:off x="4098587" y="4064506"/>
              <a:ext cx="216466" cy="170454"/>
              <a:chOff x="2580551" y="2064721"/>
              <a:chExt cx="864870" cy="681037"/>
            </a:xfrm>
            <a:solidFill>
              <a:srgbClr val="009DB0"/>
            </a:solidFill>
          </p:grpSpPr>
          <p:sp>
            <p:nvSpPr>
              <p:cNvPr id="242" name="Freeform: Shape 241">
                <a:extLst>
                  <a:ext uri="{FF2B5EF4-FFF2-40B4-BE49-F238E27FC236}">
                    <a16:creationId xmlns:a16="http://schemas.microsoft.com/office/drawing/2014/main" id="{68D512D6-871A-4843-8E95-6A6109C8D87C}"/>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70D8E49-3A17-4A88-9945-5D562C5F2E69}"/>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E662D02-BD91-4613-B49A-A3905D098AB5}"/>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811E737-C9D6-4105-B17E-6C9497990807}"/>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A0FC199-5AA3-43D4-AB19-E97C5F0B3B03}"/>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C66FAE8-4FE5-406E-A72A-E85F1835260F}"/>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grpSp>
        <p:nvGrpSpPr>
          <p:cNvPr id="253" name="Group 252">
            <a:extLst>
              <a:ext uri="{FF2B5EF4-FFF2-40B4-BE49-F238E27FC236}">
                <a16:creationId xmlns:a16="http://schemas.microsoft.com/office/drawing/2014/main" id="{8A5220A6-AF23-4F5D-A8BE-D5C892A7A29C}"/>
              </a:ext>
            </a:extLst>
          </p:cNvPr>
          <p:cNvGrpSpPr/>
          <p:nvPr/>
        </p:nvGrpSpPr>
        <p:grpSpPr>
          <a:xfrm>
            <a:off x="2968980" y="3117215"/>
            <a:ext cx="360000" cy="360000"/>
            <a:chOff x="4026820" y="3969733"/>
            <a:chExt cx="360000" cy="360000"/>
          </a:xfrm>
        </p:grpSpPr>
        <p:sp>
          <p:nvSpPr>
            <p:cNvPr id="254" name="Oval 253">
              <a:extLst>
                <a:ext uri="{FF2B5EF4-FFF2-40B4-BE49-F238E27FC236}">
                  <a16:creationId xmlns:a16="http://schemas.microsoft.com/office/drawing/2014/main" id="{FF5FB71B-0E43-4268-9167-41EA74A8B6B4}"/>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255" name="Graphic 40">
              <a:extLst>
                <a:ext uri="{FF2B5EF4-FFF2-40B4-BE49-F238E27FC236}">
                  <a16:creationId xmlns:a16="http://schemas.microsoft.com/office/drawing/2014/main" id="{2BBB45B9-4312-4917-A74D-5404961FEEF6}"/>
                </a:ext>
              </a:extLst>
            </p:cNvPr>
            <p:cNvGrpSpPr>
              <a:grpSpLocks noChangeAspect="1"/>
            </p:cNvGrpSpPr>
            <p:nvPr/>
          </p:nvGrpSpPr>
          <p:grpSpPr>
            <a:xfrm>
              <a:off x="4098587" y="4064506"/>
              <a:ext cx="216466" cy="170454"/>
              <a:chOff x="2580551" y="2064721"/>
              <a:chExt cx="864870" cy="681037"/>
            </a:xfrm>
            <a:solidFill>
              <a:srgbClr val="009DB0"/>
            </a:solidFill>
          </p:grpSpPr>
          <p:sp>
            <p:nvSpPr>
              <p:cNvPr id="256" name="Freeform: Shape 255">
                <a:extLst>
                  <a:ext uri="{FF2B5EF4-FFF2-40B4-BE49-F238E27FC236}">
                    <a16:creationId xmlns:a16="http://schemas.microsoft.com/office/drawing/2014/main" id="{EBF97592-EFD7-42F8-A9EF-4B4651712040}"/>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9A001E2-50E6-4E12-B869-E6C7FE66ADEA}"/>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4474E61-DFE3-4235-B06B-7E4D9CFDBA1A}"/>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DE9894F-2B47-4B23-AD90-A61B26B9B3C1}"/>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FDE7F7B-6776-4734-960E-B99AB6A962EF}"/>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ABE93D6-A7F0-4FD2-82BD-82F65956E4F3}"/>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AB651896-2D4D-40A3-929A-3787832DA806}"/>
              </a:ext>
            </a:extLst>
          </p:cNvPr>
          <p:cNvGrpSpPr/>
          <p:nvPr/>
        </p:nvGrpSpPr>
        <p:grpSpPr>
          <a:xfrm>
            <a:off x="3168829" y="3975881"/>
            <a:ext cx="1946788" cy="1346854"/>
            <a:chOff x="10891255" y="1538019"/>
            <a:chExt cx="1946788" cy="1346854"/>
          </a:xfrm>
        </p:grpSpPr>
        <p:sp>
          <p:nvSpPr>
            <p:cNvPr id="267" name="Bulle narrative : rectangle 32">
              <a:extLst>
                <a:ext uri="{FF2B5EF4-FFF2-40B4-BE49-F238E27FC236}">
                  <a16:creationId xmlns:a16="http://schemas.microsoft.com/office/drawing/2014/main" id="{79EFB6B4-170B-4698-9645-B82FDE0C7689}"/>
                </a:ext>
              </a:extLst>
            </p:cNvPr>
            <p:cNvSpPr/>
            <p:nvPr/>
          </p:nvSpPr>
          <p:spPr>
            <a:xfrm>
              <a:off x="10891255" y="1538019"/>
              <a:ext cx="1946788" cy="1346854"/>
            </a:xfrm>
            <a:prstGeom prst="wedgeRectCallout">
              <a:avLst>
                <a:gd name="adj1" fmla="val 11989"/>
                <a:gd name="adj2" fmla="val -7560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i="1">
                  <a:solidFill>
                    <a:srgbClr val="009DB0"/>
                  </a:solidFill>
                </a:rPr>
                <a:t>Big Expert </a:t>
              </a:r>
              <a:r>
                <a:rPr lang="en-US" sz="900" i="1">
                  <a:solidFill>
                    <a:schemeClr val="bg1">
                      <a:lumMod val="65000"/>
                    </a:schemeClr>
                  </a:solidFill>
                </a:rPr>
                <a:t>from Harvest allows both simulation and audit</a:t>
              </a:r>
            </a:p>
          </p:txBody>
        </p:sp>
        <p:pic>
          <p:nvPicPr>
            <p:cNvPr id="34818" name="Picture 2">
              <a:extLst>
                <a:ext uri="{FF2B5EF4-FFF2-40B4-BE49-F238E27FC236}">
                  <a16:creationId xmlns:a16="http://schemas.microsoft.com/office/drawing/2014/main" id="{BF51A3FE-149C-42D1-BEBC-99B9275E2B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979" t="5723" r="15010" b="21056"/>
            <a:stretch/>
          </p:blipFill>
          <p:spPr bwMode="auto">
            <a:xfrm>
              <a:off x="11107771" y="1591163"/>
              <a:ext cx="1513756" cy="821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B8164C8-5FE8-4683-8F92-0658323CBEE0}"/>
              </a:ext>
            </a:extLst>
          </p:cNvPr>
          <p:cNvGrpSpPr/>
          <p:nvPr/>
        </p:nvGrpSpPr>
        <p:grpSpPr>
          <a:xfrm>
            <a:off x="7701986" y="4676286"/>
            <a:ext cx="1946788" cy="1346854"/>
            <a:chOff x="11372907" y="3544202"/>
            <a:chExt cx="1946788" cy="1346854"/>
          </a:xfrm>
        </p:grpSpPr>
        <p:sp>
          <p:nvSpPr>
            <p:cNvPr id="270" name="Bulle narrative : rectangle 32">
              <a:extLst>
                <a:ext uri="{FF2B5EF4-FFF2-40B4-BE49-F238E27FC236}">
                  <a16:creationId xmlns:a16="http://schemas.microsoft.com/office/drawing/2014/main" id="{2393692F-39DB-4568-A750-5DB87EE69DEB}"/>
                </a:ext>
              </a:extLst>
            </p:cNvPr>
            <p:cNvSpPr/>
            <p:nvPr/>
          </p:nvSpPr>
          <p:spPr>
            <a:xfrm>
              <a:off x="11372907" y="3544202"/>
              <a:ext cx="1946788" cy="1346854"/>
            </a:xfrm>
            <a:prstGeom prst="wedgeRectCallout">
              <a:avLst>
                <a:gd name="adj1" fmla="val 11989"/>
                <a:gd name="adj2" fmla="val -7560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i="1">
                  <a:solidFill>
                    <a:schemeClr val="bg1">
                      <a:lumMod val="65000"/>
                    </a:schemeClr>
                  </a:solidFill>
                </a:rPr>
                <a:t>Electronic signature (e.g. </a:t>
              </a:r>
              <a:r>
                <a:rPr lang="en-US" sz="900" i="1">
                  <a:solidFill>
                    <a:srgbClr val="009DB0"/>
                  </a:solidFill>
                </a:rPr>
                <a:t>DocuSign</a:t>
              </a:r>
              <a:r>
                <a:rPr lang="en-US" sz="900" i="1">
                  <a:solidFill>
                    <a:srgbClr val="A6A6A6"/>
                  </a:solidFill>
                </a:rPr>
                <a:t>,</a:t>
              </a:r>
              <a:r>
                <a:rPr lang="en-US" sz="900" i="1">
                  <a:solidFill>
                    <a:srgbClr val="009DB0"/>
                  </a:solidFill>
                </a:rPr>
                <a:t> </a:t>
              </a:r>
              <a:r>
                <a:rPr lang="en-US" sz="900" i="1" err="1">
                  <a:solidFill>
                    <a:srgbClr val="009DB0"/>
                  </a:solidFill>
                </a:rPr>
                <a:t>Yousign</a:t>
              </a:r>
              <a:r>
                <a:rPr lang="en-US" sz="900" i="1">
                  <a:solidFill>
                    <a:srgbClr val="009DB0"/>
                  </a:solidFill>
                </a:rPr>
                <a:t> </a:t>
              </a:r>
              <a:r>
                <a:rPr lang="en-US" sz="900" i="1">
                  <a:solidFill>
                    <a:srgbClr val="A6A6A6"/>
                  </a:solidFill>
                </a:rPr>
                <a:t>…)</a:t>
              </a:r>
            </a:p>
          </p:txBody>
        </p:sp>
        <p:pic>
          <p:nvPicPr>
            <p:cNvPr id="35842" name="Picture 2" descr="Comment DocuSign veut imposer la signature électronique en France">
              <a:extLst>
                <a:ext uri="{FF2B5EF4-FFF2-40B4-BE49-F238E27FC236}">
                  <a16:creationId xmlns:a16="http://schemas.microsoft.com/office/drawing/2014/main" id="{DE5F0AF4-784E-499F-8386-AFCD423C52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723636" y="3597346"/>
              <a:ext cx="1316234" cy="921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A41CA6D-B161-4DC6-9724-F95A2524F76E}"/>
              </a:ext>
            </a:extLst>
          </p:cNvPr>
          <p:cNvGrpSpPr/>
          <p:nvPr/>
        </p:nvGrpSpPr>
        <p:grpSpPr>
          <a:xfrm>
            <a:off x="5481055" y="3962877"/>
            <a:ext cx="1946788" cy="1346854"/>
            <a:chOff x="5341824" y="3962877"/>
            <a:chExt cx="1946788" cy="1346854"/>
          </a:xfrm>
        </p:grpSpPr>
        <p:sp>
          <p:nvSpPr>
            <p:cNvPr id="264" name="Bulle narrative : rectangle 32">
              <a:extLst>
                <a:ext uri="{FF2B5EF4-FFF2-40B4-BE49-F238E27FC236}">
                  <a16:creationId xmlns:a16="http://schemas.microsoft.com/office/drawing/2014/main" id="{A1A3354B-CB9A-4860-A08C-620E7739AAC3}"/>
                </a:ext>
              </a:extLst>
            </p:cNvPr>
            <p:cNvSpPr/>
            <p:nvPr/>
          </p:nvSpPr>
          <p:spPr>
            <a:xfrm>
              <a:off x="5341824" y="3962877"/>
              <a:ext cx="1946788" cy="1346854"/>
            </a:xfrm>
            <a:prstGeom prst="wedgeRectCallout">
              <a:avLst>
                <a:gd name="adj1" fmla="val 11989"/>
                <a:gd name="adj2" fmla="val -7560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i="1">
                  <a:solidFill>
                    <a:schemeClr val="bg1">
                      <a:lumMod val="65000"/>
                    </a:schemeClr>
                  </a:solidFill>
                </a:rPr>
                <a:t>Portfolio visualization in </a:t>
              </a:r>
              <a:r>
                <a:rPr lang="en-US" sz="900" i="1" err="1">
                  <a:solidFill>
                    <a:srgbClr val="009DB0"/>
                  </a:solidFill>
                </a:rPr>
                <a:t>LaFinBox</a:t>
              </a:r>
              <a:r>
                <a:rPr lang="en-US" sz="900" i="1">
                  <a:solidFill>
                    <a:schemeClr val="bg1">
                      <a:lumMod val="65000"/>
                    </a:schemeClr>
                  </a:solidFill>
                </a:rPr>
                <a:t> application</a:t>
              </a:r>
            </a:p>
          </p:txBody>
        </p:sp>
        <p:pic>
          <p:nvPicPr>
            <p:cNvPr id="36866" name="Picture 2" descr="Gestion de patrimoine : LaFinBox, une application bancaire pour ...">
              <a:extLst>
                <a:ext uri="{FF2B5EF4-FFF2-40B4-BE49-F238E27FC236}">
                  <a16:creationId xmlns:a16="http://schemas.microsoft.com/office/drawing/2014/main" id="{3F641B84-3265-4EAF-8F91-C1786559F3D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92553" y="4016021"/>
              <a:ext cx="1252580" cy="942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 name="Group 360">
            <a:extLst>
              <a:ext uri="{FF2B5EF4-FFF2-40B4-BE49-F238E27FC236}">
                <a16:creationId xmlns:a16="http://schemas.microsoft.com/office/drawing/2014/main" id="{C6884085-D49E-4E59-BCE2-5F8CFC6E89F1}"/>
              </a:ext>
            </a:extLst>
          </p:cNvPr>
          <p:cNvGrpSpPr/>
          <p:nvPr/>
        </p:nvGrpSpPr>
        <p:grpSpPr>
          <a:xfrm>
            <a:off x="5225735" y="3218437"/>
            <a:ext cx="360000" cy="360000"/>
            <a:chOff x="2397596" y="3969733"/>
            <a:chExt cx="360000" cy="360000"/>
          </a:xfrm>
        </p:grpSpPr>
        <p:sp>
          <p:nvSpPr>
            <p:cNvPr id="362" name="Oval 361">
              <a:extLst>
                <a:ext uri="{FF2B5EF4-FFF2-40B4-BE49-F238E27FC236}">
                  <a16:creationId xmlns:a16="http://schemas.microsoft.com/office/drawing/2014/main" id="{83AC87F2-BB36-4CD5-8225-6E47330A2850}"/>
                </a:ext>
              </a:extLst>
            </p:cNvPr>
            <p:cNvSpPr/>
            <p:nvPr/>
          </p:nvSpPr>
          <p:spPr bwMode="auto">
            <a:xfrm>
              <a:off x="2397596"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363" name="Freeform: Shape 362">
              <a:extLst>
                <a:ext uri="{FF2B5EF4-FFF2-40B4-BE49-F238E27FC236}">
                  <a16:creationId xmlns:a16="http://schemas.microsoft.com/office/drawing/2014/main" id="{1B7E6964-D164-4BE0-A67E-26A2AD2AC8CD}"/>
                </a:ext>
              </a:extLst>
            </p:cNvPr>
            <p:cNvSpPr>
              <a:spLocks noChangeAspect="1"/>
            </p:cNvSpPr>
            <p:nvPr/>
          </p:nvSpPr>
          <p:spPr>
            <a:xfrm>
              <a:off x="2488147" y="4003968"/>
              <a:ext cx="178897" cy="291530"/>
            </a:xfrm>
            <a:custGeom>
              <a:avLst/>
              <a:gdLst>
                <a:gd name="connsiteX0" fmla="*/ 57150 w 514350"/>
                <a:gd name="connsiteY0" fmla="*/ -952 h 838180"/>
                <a:gd name="connsiteX1" fmla="*/ 0 w 514350"/>
                <a:gd name="connsiteY1" fmla="*/ 56198 h 838180"/>
                <a:gd name="connsiteX2" fmla="*/ 0 w 514350"/>
                <a:gd name="connsiteY2" fmla="*/ 780078 h 838180"/>
                <a:gd name="connsiteX3" fmla="*/ 57150 w 514350"/>
                <a:gd name="connsiteY3" fmla="*/ 837228 h 838180"/>
                <a:gd name="connsiteX4" fmla="*/ 457200 w 514350"/>
                <a:gd name="connsiteY4" fmla="*/ 837228 h 838180"/>
                <a:gd name="connsiteX5" fmla="*/ 514350 w 514350"/>
                <a:gd name="connsiteY5" fmla="*/ 780078 h 838180"/>
                <a:gd name="connsiteX6" fmla="*/ 514350 w 514350"/>
                <a:gd name="connsiteY6" fmla="*/ 56198 h 838180"/>
                <a:gd name="connsiteX7" fmla="*/ 457200 w 514350"/>
                <a:gd name="connsiteY7" fmla="*/ -952 h 838180"/>
                <a:gd name="connsiteX8" fmla="*/ 57150 w 514350"/>
                <a:gd name="connsiteY8" fmla="*/ -952 h 838180"/>
                <a:gd name="connsiteX9" fmla="*/ 57150 w 514350"/>
                <a:gd name="connsiteY9" fmla="*/ 37148 h 838180"/>
                <a:gd name="connsiteX10" fmla="*/ 457200 w 514350"/>
                <a:gd name="connsiteY10" fmla="*/ 37148 h 838180"/>
                <a:gd name="connsiteX11" fmla="*/ 476250 w 514350"/>
                <a:gd name="connsiteY11" fmla="*/ 56198 h 838180"/>
                <a:gd name="connsiteX12" fmla="*/ 476250 w 514350"/>
                <a:gd name="connsiteY12" fmla="*/ 94298 h 838180"/>
                <a:gd name="connsiteX13" fmla="*/ 38100 w 514350"/>
                <a:gd name="connsiteY13" fmla="*/ 94298 h 838180"/>
                <a:gd name="connsiteX14" fmla="*/ 38100 w 514350"/>
                <a:gd name="connsiteY14" fmla="*/ 56198 h 838180"/>
                <a:gd name="connsiteX15" fmla="*/ 57150 w 514350"/>
                <a:gd name="connsiteY15" fmla="*/ 37148 h 838180"/>
                <a:gd name="connsiteX16" fmla="*/ 38100 w 514350"/>
                <a:gd name="connsiteY16" fmla="*/ 132398 h 838180"/>
                <a:gd name="connsiteX17" fmla="*/ 476250 w 514350"/>
                <a:gd name="connsiteY17" fmla="*/ 132398 h 838180"/>
                <a:gd name="connsiteX18" fmla="*/ 476250 w 514350"/>
                <a:gd name="connsiteY18" fmla="*/ 665778 h 838180"/>
                <a:gd name="connsiteX19" fmla="*/ 38100 w 514350"/>
                <a:gd name="connsiteY19" fmla="*/ 665778 h 838180"/>
                <a:gd name="connsiteX20" fmla="*/ 38100 w 514350"/>
                <a:gd name="connsiteY20" fmla="*/ 132398 h 838180"/>
                <a:gd name="connsiteX21" fmla="*/ 256580 w 514350"/>
                <a:gd name="connsiteY21" fmla="*/ 218123 h 838180"/>
                <a:gd name="connsiteX22" fmla="*/ 247650 w 514350"/>
                <a:gd name="connsiteY22" fmla="*/ 220799 h 838180"/>
                <a:gd name="connsiteX23" fmla="*/ 114300 w 514350"/>
                <a:gd name="connsiteY23" fmla="*/ 296999 h 838180"/>
                <a:gd name="connsiteX24" fmla="*/ 104775 w 514350"/>
                <a:gd name="connsiteY24" fmla="*/ 313373 h 838180"/>
                <a:gd name="connsiteX25" fmla="*/ 104775 w 514350"/>
                <a:gd name="connsiteY25" fmla="*/ 465753 h 838180"/>
                <a:gd name="connsiteX26" fmla="*/ 114300 w 514350"/>
                <a:gd name="connsiteY26" fmla="*/ 482137 h 838180"/>
                <a:gd name="connsiteX27" fmla="*/ 247650 w 514350"/>
                <a:gd name="connsiteY27" fmla="*/ 558337 h 838180"/>
                <a:gd name="connsiteX28" fmla="*/ 257770 w 514350"/>
                <a:gd name="connsiteY28" fmla="*/ 561003 h 838180"/>
                <a:gd name="connsiteX29" fmla="*/ 266700 w 514350"/>
                <a:gd name="connsiteY29" fmla="*/ 558337 h 838180"/>
                <a:gd name="connsiteX30" fmla="*/ 400050 w 514350"/>
                <a:gd name="connsiteY30" fmla="*/ 482137 h 838180"/>
                <a:gd name="connsiteX31" fmla="*/ 409575 w 514350"/>
                <a:gd name="connsiteY31" fmla="*/ 465753 h 838180"/>
                <a:gd name="connsiteX32" fmla="*/ 409575 w 514350"/>
                <a:gd name="connsiteY32" fmla="*/ 313373 h 838180"/>
                <a:gd name="connsiteX33" fmla="*/ 400050 w 514350"/>
                <a:gd name="connsiteY33" fmla="*/ 296999 h 838180"/>
                <a:gd name="connsiteX34" fmla="*/ 266700 w 514350"/>
                <a:gd name="connsiteY34" fmla="*/ 220799 h 838180"/>
                <a:gd name="connsiteX35" fmla="*/ 256580 w 514350"/>
                <a:gd name="connsiteY35" fmla="*/ 218123 h 838180"/>
                <a:gd name="connsiteX36" fmla="*/ 257175 w 514350"/>
                <a:gd name="connsiteY36" fmla="*/ 259204 h 838180"/>
                <a:gd name="connsiteX37" fmla="*/ 352128 w 514350"/>
                <a:gd name="connsiteY37" fmla="*/ 313373 h 838180"/>
                <a:gd name="connsiteX38" fmla="*/ 257175 w 514350"/>
                <a:gd name="connsiteY38" fmla="*/ 367551 h 838180"/>
                <a:gd name="connsiteX39" fmla="*/ 162223 w 514350"/>
                <a:gd name="connsiteY39" fmla="*/ 313373 h 838180"/>
                <a:gd name="connsiteX40" fmla="*/ 257175 w 514350"/>
                <a:gd name="connsiteY40" fmla="*/ 259204 h 838180"/>
                <a:gd name="connsiteX41" fmla="*/ 142875 w 514350"/>
                <a:gd name="connsiteY41" fmla="*/ 346119 h 838180"/>
                <a:gd name="connsiteX42" fmla="*/ 238125 w 514350"/>
                <a:gd name="connsiteY42" fmla="*/ 400603 h 838180"/>
                <a:gd name="connsiteX43" fmla="*/ 238125 w 514350"/>
                <a:gd name="connsiteY43" fmla="*/ 509187 h 838180"/>
                <a:gd name="connsiteX44" fmla="*/ 142875 w 514350"/>
                <a:gd name="connsiteY44" fmla="*/ 454800 h 838180"/>
                <a:gd name="connsiteX45" fmla="*/ 142875 w 514350"/>
                <a:gd name="connsiteY45" fmla="*/ 346119 h 838180"/>
                <a:gd name="connsiteX46" fmla="*/ 371475 w 514350"/>
                <a:gd name="connsiteY46" fmla="*/ 346119 h 838180"/>
                <a:gd name="connsiteX47" fmla="*/ 371475 w 514350"/>
                <a:gd name="connsiteY47" fmla="*/ 454800 h 838180"/>
                <a:gd name="connsiteX48" fmla="*/ 276225 w 514350"/>
                <a:gd name="connsiteY48" fmla="*/ 509187 h 838180"/>
                <a:gd name="connsiteX49" fmla="*/ 276225 w 514350"/>
                <a:gd name="connsiteY49" fmla="*/ 400603 h 838180"/>
                <a:gd name="connsiteX50" fmla="*/ 371475 w 514350"/>
                <a:gd name="connsiteY50" fmla="*/ 346119 h 838180"/>
                <a:gd name="connsiteX51" fmla="*/ 38100 w 514350"/>
                <a:gd name="connsiteY51" fmla="*/ 703878 h 838180"/>
                <a:gd name="connsiteX52" fmla="*/ 476250 w 514350"/>
                <a:gd name="connsiteY52" fmla="*/ 703878 h 838180"/>
                <a:gd name="connsiteX53" fmla="*/ 476250 w 514350"/>
                <a:gd name="connsiteY53" fmla="*/ 780078 h 838180"/>
                <a:gd name="connsiteX54" fmla="*/ 457200 w 514350"/>
                <a:gd name="connsiteY54" fmla="*/ 799128 h 838180"/>
                <a:gd name="connsiteX55" fmla="*/ 57150 w 514350"/>
                <a:gd name="connsiteY55" fmla="*/ 799128 h 838180"/>
                <a:gd name="connsiteX56" fmla="*/ 38100 w 514350"/>
                <a:gd name="connsiteY56" fmla="*/ 780078 h 838180"/>
                <a:gd name="connsiteX57" fmla="*/ 38100 w 514350"/>
                <a:gd name="connsiteY57" fmla="*/ 703878 h 838180"/>
                <a:gd name="connsiteX58" fmla="*/ 257175 w 514350"/>
                <a:gd name="connsiteY58" fmla="*/ 722928 h 838180"/>
                <a:gd name="connsiteX59" fmla="*/ 228600 w 514350"/>
                <a:gd name="connsiteY59" fmla="*/ 751503 h 838180"/>
                <a:gd name="connsiteX60" fmla="*/ 257175 w 514350"/>
                <a:gd name="connsiteY60" fmla="*/ 780078 h 838180"/>
                <a:gd name="connsiteX61" fmla="*/ 285750 w 514350"/>
                <a:gd name="connsiteY61" fmla="*/ 751503 h 838180"/>
                <a:gd name="connsiteX62" fmla="*/ 257175 w 514350"/>
                <a:gd name="connsiteY62" fmla="*/ 722928 h 83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14350" h="838180">
                  <a:moveTo>
                    <a:pt x="57150" y="-952"/>
                  </a:moveTo>
                  <a:cubicBezTo>
                    <a:pt x="25818" y="-952"/>
                    <a:pt x="0" y="24870"/>
                    <a:pt x="0" y="56198"/>
                  </a:cubicBezTo>
                  <a:lnTo>
                    <a:pt x="0" y="780078"/>
                  </a:lnTo>
                  <a:cubicBezTo>
                    <a:pt x="0" y="811416"/>
                    <a:pt x="25818" y="837228"/>
                    <a:pt x="57150" y="837228"/>
                  </a:cubicBezTo>
                  <a:lnTo>
                    <a:pt x="457200" y="837228"/>
                  </a:lnTo>
                  <a:cubicBezTo>
                    <a:pt x="488532" y="837228"/>
                    <a:pt x="514350" y="811416"/>
                    <a:pt x="514350" y="780078"/>
                  </a:cubicBezTo>
                  <a:lnTo>
                    <a:pt x="514350" y="56198"/>
                  </a:lnTo>
                  <a:cubicBezTo>
                    <a:pt x="514350" y="24870"/>
                    <a:pt x="488532" y="-952"/>
                    <a:pt x="457200" y="-952"/>
                  </a:cubicBezTo>
                  <a:lnTo>
                    <a:pt x="57150" y="-952"/>
                  </a:lnTo>
                  <a:close/>
                  <a:moveTo>
                    <a:pt x="57150" y="37148"/>
                  </a:moveTo>
                  <a:lnTo>
                    <a:pt x="457200" y="37148"/>
                  </a:lnTo>
                  <a:cubicBezTo>
                    <a:pt x="468083" y="37148"/>
                    <a:pt x="476250" y="45320"/>
                    <a:pt x="476250" y="56198"/>
                  </a:cubicBezTo>
                  <a:lnTo>
                    <a:pt x="476250" y="94298"/>
                  </a:lnTo>
                  <a:lnTo>
                    <a:pt x="38100" y="94298"/>
                  </a:lnTo>
                  <a:lnTo>
                    <a:pt x="38100" y="56198"/>
                  </a:lnTo>
                  <a:cubicBezTo>
                    <a:pt x="38100" y="45320"/>
                    <a:pt x="46267" y="37148"/>
                    <a:pt x="57150" y="37148"/>
                  </a:cubicBezTo>
                  <a:close/>
                  <a:moveTo>
                    <a:pt x="38100" y="132398"/>
                  </a:moveTo>
                  <a:lnTo>
                    <a:pt x="476250" y="132398"/>
                  </a:lnTo>
                  <a:lnTo>
                    <a:pt x="476250" y="665778"/>
                  </a:lnTo>
                  <a:lnTo>
                    <a:pt x="38100" y="665778"/>
                  </a:lnTo>
                  <a:lnTo>
                    <a:pt x="38100" y="132398"/>
                  </a:lnTo>
                  <a:close/>
                  <a:moveTo>
                    <a:pt x="256580" y="218123"/>
                  </a:moveTo>
                  <a:cubicBezTo>
                    <a:pt x="253426" y="218275"/>
                    <a:pt x="250358" y="219199"/>
                    <a:pt x="247650" y="220799"/>
                  </a:cubicBezTo>
                  <a:lnTo>
                    <a:pt x="114300" y="296999"/>
                  </a:lnTo>
                  <a:cubicBezTo>
                    <a:pt x="108408" y="300390"/>
                    <a:pt x="104780" y="306629"/>
                    <a:pt x="104775" y="313373"/>
                  </a:cubicBezTo>
                  <a:lnTo>
                    <a:pt x="104775" y="465753"/>
                  </a:lnTo>
                  <a:cubicBezTo>
                    <a:pt x="104780" y="472516"/>
                    <a:pt x="108408" y="478707"/>
                    <a:pt x="114300" y="482137"/>
                  </a:cubicBezTo>
                  <a:lnTo>
                    <a:pt x="247650" y="558337"/>
                  </a:lnTo>
                  <a:cubicBezTo>
                    <a:pt x="250707" y="560147"/>
                    <a:pt x="254211" y="561099"/>
                    <a:pt x="257770" y="561003"/>
                  </a:cubicBezTo>
                  <a:cubicBezTo>
                    <a:pt x="260924" y="560908"/>
                    <a:pt x="263992" y="559956"/>
                    <a:pt x="266700" y="558337"/>
                  </a:cubicBezTo>
                  <a:lnTo>
                    <a:pt x="400050" y="482137"/>
                  </a:lnTo>
                  <a:cubicBezTo>
                    <a:pt x="405942" y="478803"/>
                    <a:pt x="409570" y="472516"/>
                    <a:pt x="409575" y="465753"/>
                  </a:cubicBezTo>
                  <a:lnTo>
                    <a:pt x="409575" y="313373"/>
                  </a:lnTo>
                  <a:cubicBezTo>
                    <a:pt x="409570" y="306629"/>
                    <a:pt x="405942" y="300390"/>
                    <a:pt x="400050" y="296999"/>
                  </a:cubicBezTo>
                  <a:lnTo>
                    <a:pt x="266700" y="220799"/>
                  </a:lnTo>
                  <a:cubicBezTo>
                    <a:pt x="263643" y="218999"/>
                    <a:pt x="260139" y="218066"/>
                    <a:pt x="256580" y="218123"/>
                  </a:cubicBezTo>
                  <a:close/>
                  <a:moveTo>
                    <a:pt x="257175" y="259204"/>
                  </a:moveTo>
                  <a:lnTo>
                    <a:pt x="352128" y="313373"/>
                  </a:lnTo>
                  <a:lnTo>
                    <a:pt x="257175" y="367551"/>
                  </a:lnTo>
                  <a:lnTo>
                    <a:pt x="162223" y="313373"/>
                  </a:lnTo>
                  <a:lnTo>
                    <a:pt x="257175" y="259204"/>
                  </a:lnTo>
                  <a:close/>
                  <a:moveTo>
                    <a:pt x="142875" y="346119"/>
                  </a:moveTo>
                  <a:lnTo>
                    <a:pt x="238125" y="400603"/>
                  </a:lnTo>
                  <a:lnTo>
                    <a:pt x="238125" y="509187"/>
                  </a:lnTo>
                  <a:lnTo>
                    <a:pt x="142875" y="454800"/>
                  </a:lnTo>
                  <a:lnTo>
                    <a:pt x="142875" y="346119"/>
                  </a:lnTo>
                  <a:close/>
                  <a:moveTo>
                    <a:pt x="371475" y="346119"/>
                  </a:moveTo>
                  <a:lnTo>
                    <a:pt x="371475" y="454800"/>
                  </a:lnTo>
                  <a:lnTo>
                    <a:pt x="276225" y="509187"/>
                  </a:lnTo>
                  <a:lnTo>
                    <a:pt x="276225" y="400603"/>
                  </a:lnTo>
                  <a:lnTo>
                    <a:pt x="371475" y="346119"/>
                  </a:lnTo>
                  <a:close/>
                  <a:moveTo>
                    <a:pt x="38100" y="703878"/>
                  </a:moveTo>
                  <a:lnTo>
                    <a:pt x="476250" y="703878"/>
                  </a:lnTo>
                  <a:lnTo>
                    <a:pt x="476250" y="780078"/>
                  </a:lnTo>
                  <a:cubicBezTo>
                    <a:pt x="476250" y="790937"/>
                    <a:pt x="468083" y="799128"/>
                    <a:pt x="457200" y="799128"/>
                  </a:cubicBezTo>
                  <a:lnTo>
                    <a:pt x="57150" y="799128"/>
                  </a:lnTo>
                  <a:cubicBezTo>
                    <a:pt x="46267" y="799128"/>
                    <a:pt x="38100" y="790937"/>
                    <a:pt x="38100" y="780078"/>
                  </a:cubicBezTo>
                  <a:lnTo>
                    <a:pt x="38100" y="703878"/>
                  </a:lnTo>
                  <a:close/>
                  <a:moveTo>
                    <a:pt x="257175" y="722928"/>
                  </a:moveTo>
                  <a:cubicBezTo>
                    <a:pt x="241394" y="722928"/>
                    <a:pt x="228600" y="735787"/>
                    <a:pt x="228600" y="751503"/>
                  </a:cubicBezTo>
                  <a:cubicBezTo>
                    <a:pt x="228600" y="767315"/>
                    <a:pt x="241394" y="780078"/>
                    <a:pt x="257175" y="780078"/>
                  </a:cubicBezTo>
                  <a:cubicBezTo>
                    <a:pt x="272957" y="780078"/>
                    <a:pt x="285750" y="767315"/>
                    <a:pt x="285750" y="751503"/>
                  </a:cubicBezTo>
                  <a:cubicBezTo>
                    <a:pt x="285750" y="735787"/>
                    <a:pt x="272957" y="722928"/>
                    <a:pt x="257175" y="722928"/>
                  </a:cubicBezTo>
                  <a:close/>
                </a:path>
              </a:pathLst>
            </a:custGeom>
            <a:solidFill>
              <a:srgbClr val="009DB0"/>
            </a:solidFill>
            <a:ln w="9525" cap="flat">
              <a:noFill/>
              <a:prstDash val="solid"/>
              <a:miter/>
            </a:ln>
          </p:spPr>
          <p:txBody>
            <a:bodyPr rtlCol="0" anchor="ctr"/>
            <a:lstStyle/>
            <a:p>
              <a:endParaRPr lang="en-US"/>
            </a:p>
          </p:txBody>
        </p:sp>
      </p:grpSp>
      <p:grpSp>
        <p:nvGrpSpPr>
          <p:cNvPr id="280" name="Group 279">
            <a:extLst>
              <a:ext uri="{FF2B5EF4-FFF2-40B4-BE49-F238E27FC236}">
                <a16:creationId xmlns:a16="http://schemas.microsoft.com/office/drawing/2014/main" id="{76628E3A-A23F-45AF-86D1-C81DC31F02CD}"/>
              </a:ext>
            </a:extLst>
          </p:cNvPr>
          <p:cNvGrpSpPr/>
          <p:nvPr/>
        </p:nvGrpSpPr>
        <p:grpSpPr>
          <a:xfrm>
            <a:off x="7459234" y="3823382"/>
            <a:ext cx="360000" cy="360000"/>
            <a:chOff x="3718304" y="5844228"/>
            <a:chExt cx="360000" cy="360000"/>
          </a:xfrm>
        </p:grpSpPr>
        <p:sp>
          <p:nvSpPr>
            <p:cNvPr id="281" name="Oval 280">
              <a:extLst>
                <a:ext uri="{FF2B5EF4-FFF2-40B4-BE49-F238E27FC236}">
                  <a16:creationId xmlns:a16="http://schemas.microsoft.com/office/drawing/2014/main" id="{333E26E0-CB3E-4F44-805C-E7C70EF46A35}"/>
                </a:ext>
              </a:extLst>
            </p:cNvPr>
            <p:cNvSpPr/>
            <p:nvPr/>
          </p:nvSpPr>
          <p:spPr bwMode="auto">
            <a:xfrm>
              <a:off x="3718304" y="5844228"/>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282" name="Graphic 106">
              <a:extLst>
                <a:ext uri="{FF2B5EF4-FFF2-40B4-BE49-F238E27FC236}">
                  <a16:creationId xmlns:a16="http://schemas.microsoft.com/office/drawing/2014/main" id="{56244C8E-E25B-424B-B39D-7AD944F787AF}"/>
                </a:ext>
              </a:extLst>
            </p:cNvPr>
            <p:cNvGrpSpPr>
              <a:grpSpLocks noChangeAspect="1"/>
            </p:cNvGrpSpPr>
            <p:nvPr/>
          </p:nvGrpSpPr>
          <p:grpSpPr>
            <a:xfrm>
              <a:off x="3779245" y="5921104"/>
              <a:ext cx="238112" cy="206249"/>
              <a:chOff x="4476750" y="2970846"/>
              <a:chExt cx="952499" cy="678179"/>
            </a:xfrm>
            <a:solidFill>
              <a:srgbClr val="009DB0"/>
            </a:solidFill>
          </p:grpSpPr>
          <p:grpSp>
            <p:nvGrpSpPr>
              <p:cNvPr id="283" name="Graphic 106">
                <a:extLst>
                  <a:ext uri="{FF2B5EF4-FFF2-40B4-BE49-F238E27FC236}">
                    <a16:creationId xmlns:a16="http://schemas.microsoft.com/office/drawing/2014/main" id="{212457F4-14D0-4578-AFC4-D2A414C15CCE}"/>
                  </a:ext>
                </a:extLst>
              </p:cNvPr>
              <p:cNvGrpSpPr/>
              <p:nvPr/>
            </p:nvGrpSpPr>
            <p:grpSpPr>
              <a:xfrm>
                <a:off x="4707711" y="2971799"/>
                <a:ext cx="721538" cy="540067"/>
                <a:chOff x="4707711" y="2971799"/>
                <a:chExt cx="721538" cy="540067"/>
              </a:xfrm>
              <a:grpFill/>
            </p:grpSpPr>
            <p:grpSp>
              <p:nvGrpSpPr>
                <p:cNvPr id="292" name="Graphic 106">
                  <a:extLst>
                    <a:ext uri="{FF2B5EF4-FFF2-40B4-BE49-F238E27FC236}">
                      <a16:creationId xmlns:a16="http://schemas.microsoft.com/office/drawing/2014/main" id="{A8D41BA0-8A58-46CB-B0E2-31EAE2F0F48B}"/>
                    </a:ext>
                  </a:extLst>
                </p:cNvPr>
                <p:cNvGrpSpPr/>
                <p:nvPr/>
              </p:nvGrpSpPr>
              <p:grpSpPr>
                <a:xfrm>
                  <a:off x="4932045" y="2971799"/>
                  <a:ext cx="497204" cy="497204"/>
                  <a:chOff x="4932045" y="2971799"/>
                  <a:chExt cx="497204" cy="497204"/>
                </a:xfrm>
                <a:grpFill/>
              </p:grpSpPr>
              <p:sp>
                <p:nvSpPr>
                  <p:cNvPr id="297" name="Freeform: Shape 296">
                    <a:extLst>
                      <a:ext uri="{FF2B5EF4-FFF2-40B4-BE49-F238E27FC236}">
                        <a16:creationId xmlns:a16="http://schemas.microsoft.com/office/drawing/2014/main" id="{E2D26390-D852-4F6F-A484-844B9E7EBA0A}"/>
                      </a:ext>
                    </a:extLst>
                  </p:cNvPr>
                  <p:cNvSpPr/>
                  <p:nvPr/>
                </p:nvSpPr>
                <p:spPr>
                  <a:xfrm>
                    <a:off x="5002530" y="2971799"/>
                    <a:ext cx="426719" cy="426719"/>
                  </a:xfrm>
                  <a:custGeom>
                    <a:avLst/>
                    <a:gdLst>
                      <a:gd name="connsiteX0" fmla="*/ 80963 w 426719"/>
                      <a:gd name="connsiteY0" fmla="*/ 426720 h 426719"/>
                      <a:gd name="connsiteX1" fmla="*/ 73343 w 426719"/>
                      <a:gd name="connsiteY1" fmla="*/ 423863 h 426719"/>
                      <a:gd name="connsiteX2" fmla="*/ 2857 w 426719"/>
                      <a:gd name="connsiteY2" fmla="*/ 353378 h 426719"/>
                      <a:gd name="connsiteX3" fmla="*/ 0 w 426719"/>
                      <a:gd name="connsiteY3" fmla="*/ 345758 h 426719"/>
                      <a:gd name="connsiteX4" fmla="*/ 2857 w 426719"/>
                      <a:gd name="connsiteY4" fmla="*/ 338138 h 426719"/>
                      <a:gd name="connsiteX5" fmla="*/ 327660 w 426719"/>
                      <a:gd name="connsiteY5" fmla="*/ 13335 h 426719"/>
                      <a:gd name="connsiteX6" fmla="*/ 360045 w 426719"/>
                      <a:gd name="connsiteY6" fmla="*/ 0 h 426719"/>
                      <a:gd name="connsiteX7" fmla="*/ 392430 w 426719"/>
                      <a:gd name="connsiteY7" fmla="*/ 13335 h 426719"/>
                      <a:gd name="connsiteX8" fmla="*/ 413385 w 426719"/>
                      <a:gd name="connsiteY8" fmla="*/ 34290 h 426719"/>
                      <a:gd name="connsiteX9" fmla="*/ 426720 w 426719"/>
                      <a:gd name="connsiteY9" fmla="*/ 66675 h 426719"/>
                      <a:gd name="connsiteX10" fmla="*/ 413385 w 426719"/>
                      <a:gd name="connsiteY10" fmla="*/ 99060 h 426719"/>
                      <a:gd name="connsiteX11" fmla="*/ 88582 w 426719"/>
                      <a:gd name="connsiteY11" fmla="*/ 423863 h 426719"/>
                      <a:gd name="connsiteX12" fmla="*/ 80963 w 426719"/>
                      <a:gd name="connsiteY12" fmla="*/ 426720 h 426719"/>
                      <a:gd name="connsiteX13" fmla="*/ 24765 w 426719"/>
                      <a:gd name="connsiteY13" fmla="*/ 344805 h 426719"/>
                      <a:gd name="connsiteX14" fmla="*/ 80010 w 426719"/>
                      <a:gd name="connsiteY14" fmla="*/ 400050 h 426719"/>
                      <a:gd name="connsiteX15" fmla="*/ 398145 w 426719"/>
                      <a:gd name="connsiteY15" fmla="*/ 83820 h 426719"/>
                      <a:gd name="connsiteX16" fmla="*/ 405765 w 426719"/>
                      <a:gd name="connsiteY16" fmla="*/ 66675 h 426719"/>
                      <a:gd name="connsiteX17" fmla="*/ 398145 w 426719"/>
                      <a:gd name="connsiteY17" fmla="*/ 49530 h 426719"/>
                      <a:gd name="connsiteX18" fmla="*/ 377190 w 426719"/>
                      <a:gd name="connsiteY18" fmla="*/ 28575 h 426719"/>
                      <a:gd name="connsiteX19" fmla="*/ 360045 w 426719"/>
                      <a:gd name="connsiteY19" fmla="*/ 20955 h 426719"/>
                      <a:gd name="connsiteX20" fmla="*/ 342900 w 426719"/>
                      <a:gd name="connsiteY20" fmla="*/ 27622 h 426719"/>
                      <a:gd name="connsiteX21" fmla="*/ 24765 w 426719"/>
                      <a:gd name="connsiteY21" fmla="*/ 344805 h 4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6719" h="426719">
                        <a:moveTo>
                          <a:pt x="80963" y="426720"/>
                        </a:moveTo>
                        <a:cubicBezTo>
                          <a:pt x="78105" y="426720"/>
                          <a:pt x="75247" y="425768"/>
                          <a:pt x="73343" y="423863"/>
                        </a:cubicBezTo>
                        <a:lnTo>
                          <a:pt x="2857" y="353378"/>
                        </a:lnTo>
                        <a:cubicBezTo>
                          <a:pt x="952" y="351473"/>
                          <a:pt x="0" y="348615"/>
                          <a:pt x="0" y="345758"/>
                        </a:cubicBezTo>
                        <a:cubicBezTo>
                          <a:pt x="0" y="342900"/>
                          <a:pt x="952" y="340043"/>
                          <a:pt x="2857" y="338138"/>
                        </a:cubicBezTo>
                        <a:lnTo>
                          <a:pt x="327660" y="13335"/>
                        </a:lnTo>
                        <a:cubicBezTo>
                          <a:pt x="336233" y="4763"/>
                          <a:pt x="347662" y="0"/>
                          <a:pt x="360045" y="0"/>
                        </a:cubicBezTo>
                        <a:cubicBezTo>
                          <a:pt x="372428" y="0"/>
                          <a:pt x="383858" y="4763"/>
                          <a:pt x="392430" y="13335"/>
                        </a:cubicBezTo>
                        <a:lnTo>
                          <a:pt x="413385" y="34290"/>
                        </a:lnTo>
                        <a:cubicBezTo>
                          <a:pt x="421958" y="42863"/>
                          <a:pt x="426720" y="54293"/>
                          <a:pt x="426720" y="66675"/>
                        </a:cubicBezTo>
                        <a:cubicBezTo>
                          <a:pt x="426720" y="79057"/>
                          <a:pt x="421958" y="90488"/>
                          <a:pt x="413385" y="99060"/>
                        </a:cubicBezTo>
                        <a:lnTo>
                          <a:pt x="88582" y="423863"/>
                        </a:lnTo>
                        <a:cubicBezTo>
                          <a:pt x="86678" y="425768"/>
                          <a:pt x="83820" y="426720"/>
                          <a:pt x="80963" y="426720"/>
                        </a:cubicBezTo>
                        <a:close/>
                        <a:moveTo>
                          <a:pt x="24765" y="344805"/>
                        </a:moveTo>
                        <a:lnTo>
                          <a:pt x="80010" y="400050"/>
                        </a:lnTo>
                        <a:lnTo>
                          <a:pt x="398145" y="83820"/>
                        </a:lnTo>
                        <a:cubicBezTo>
                          <a:pt x="402908" y="79057"/>
                          <a:pt x="405765" y="73343"/>
                          <a:pt x="405765" y="66675"/>
                        </a:cubicBezTo>
                        <a:cubicBezTo>
                          <a:pt x="405765" y="60007"/>
                          <a:pt x="402908" y="54293"/>
                          <a:pt x="398145" y="49530"/>
                        </a:cubicBezTo>
                        <a:lnTo>
                          <a:pt x="377190" y="28575"/>
                        </a:lnTo>
                        <a:cubicBezTo>
                          <a:pt x="372428" y="23813"/>
                          <a:pt x="366712" y="20955"/>
                          <a:pt x="360045" y="20955"/>
                        </a:cubicBezTo>
                        <a:cubicBezTo>
                          <a:pt x="353378" y="20955"/>
                          <a:pt x="347662" y="23813"/>
                          <a:pt x="342900" y="27622"/>
                        </a:cubicBezTo>
                        <a:lnTo>
                          <a:pt x="24765" y="344805"/>
                        </a:ln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D023392-9901-46B2-ADDC-4482B820ABF8}"/>
                      </a:ext>
                    </a:extLst>
                  </p:cNvPr>
                  <p:cNvSpPr/>
                  <p:nvPr/>
                </p:nvSpPr>
                <p:spPr>
                  <a:xfrm>
                    <a:off x="4949151" y="3306127"/>
                    <a:ext cx="144818" cy="144780"/>
                  </a:xfrm>
                  <a:custGeom>
                    <a:avLst/>
                    <a:gdLst>
                      <a:gd name="connsiteX0" fmla="*/ 42901 w 144818"/>
                      <a:gd name="connsiteY0" fmla="*/ 144780 h 144780"/>
                      <a:gd name="connsiteX1" fmla="*/ 35281 w 144818"/>
                      <a:gd name="connsiteY1" fmla="*/ 141923 h 144780"/>
                      <a:gd name="connsiteX2" fmla="*/ 2896 w 144818"/>
                      <a:gd name="connsiteY2" fmla="*/ 109537 h 144780"/>
                      <a:gd name="connsiteX3" fmla="*/ 991 w 144818"/>
                      <a:gd name="connsiteY3" fmla="*/ 98108 h 144780"/>
                      <a:gd name="connsiteX4" fmla="*/ 27661 w 144818"/>
                      <a:gd name="connsiteY4" fmla="*/ 32385 h 144780"/>
                      <a:gd name="connsiteX5" fmla="*/ 29566 w 144818"/>
                      <a:gd name="connsiteY5" fmla="*/ 28575 h 144780"/>
                      <a:gd name="connsiteX6" fmla="*/ 55284 w 144818"/>
                      <a:gd name="connsiteY6" fmla="*/ 2858 h 144780"/>
                      <a:gd name="connsiteX7" fmla="*/ 70524 w 144818"/>
                      <a:gd name="connsiteY7" fmla="*/ 2858 h 144780"/>
                      <a:gd name="connsiteX8" fmla="*/ 70524 w 144818"/>
                      <a:gd name="connsiteY8" fmla="*/ 18097 h 144780"/>
                      <a:gd name="connsiteX9" fmla="*/ 46711 w 144818"/>
                      <a:gd name="connsiteY9" fmla="*/ 41910 h 144780"/>
                      <a:gd name="connsiteX10" fmla="*/ 23851 w 144818"/>
                      <a:gd name="connsiteY10" fmla="*/ 99060 h 144780"/>
                      <a:gd name="connsiteX11" fmla="*/ 45759 w 144818"/>
                      <a:gd name="connsiteY11" fmla="*/ 120967 h 144780"/>
                      <a:gd name="connsiteX12" fmla="*/ 102909 w 144818"/>
                      <a:gd name="connsiteY12" fmla="*/ 98108 h 144780"/>
                      <a:gd name="connsiteX13" fmla="*/ 126721 w 144818"/>
                      <a:gd name="connsiteY13" fmla="*/ 74295 h 144780"/>
                      <a:gd name="connsiteX14" fmla="*/ 141961 w 144818"/>
                      <a:gd name="connsiteY14" fmla="*/ 74295 h 144780"/>
                      <a:gd name="connsiteX15" fmla="*/ 141961 w 144818"/>
                      <a:gd name="connsiteY15" fmla="*/ 89535 h 144780"/>
                      <a:gd name="connsiteX16" fmla="*/ 116244 w 144818"/>
                      <a:gd name="connsiteY16" fmla="*/ 115253 h 144780"/>
                      <a:gd name="connsiteX17" fmla="*/ 112434 w 144818"/>
                      <a:gd name="connsiteY17" fmla="*/ 117158 h 144780"/>
                      <a:gd name="connsiteX18" fmla="*/ 46711 w 144818"/>
                      <a:gd name="connsiteY18" fmla="*/ 143827 h 144780"/>
                      <a:gd name="connsiteX19" fmla="*/ 42901 w 144818"/>
                      <a:gd name="connsiteY19" fmla="*/ 144780 h 14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818" h="144780">
                        <a:moveTo>
                          <a:pt x="42901" y="144780"/>
                        </a:moveTo>
                        <a:cubicBezTo>
                          <a:pt x="40044" y="144780"/>
                          <a:pt x="37186" y="143827"/>
                          <a:pt x="35281" y="141923"/>
                        </a:cubicBezTo>
                        <a:lnTo>
                          <a:pt x="2896" y="109537"/>
                        </a:lnTo>
                        <a:cubicBezTo>
                          <a:pt x="39" y="106680"/>
                          <a:pt x="-914" y="101917"/>
                          <a:pt x="991" y="98108"/>
                        </a:cubicBezTo>
                        <a:lnTo>
                          <a:pt x="27661" y="32385"/>
                        </a:lnTo>
                        <a:cubicBezTo>
                          <a:pt x="28614" y="31433"/>
                          <a:pt x="28614" y="29528"/>
                          <a:pt x="29566" y="28575"/>
                        </a:cubicBezTo>
                        <a:lnTo>
                          <a:pt x="55284" y="2858"/>
                        </a:lnTo>
                        <a:cubicBezTo>
                          <a:pt x="59094" y="-953"/>
                          <a:pt x="66714" y="-953"/>
                          <a:pt x="70524" y="2858"/>
                        </a:cubicBezTo>
                        <a:cubicBezTo>
                          <a:pt x="74334" y="6667"/>
                          <a:pt x="74334" y="14287"/>
                          <a:pt x="70524" y="18097"/>
                        </a:cubicBezTo>
                        <a:lnTo>
                          <a:pt x="46711" y="41910"/>
                        </a:lnTo>
                        <a:lnTo>
                          <a:pt x="23851" y="99060"/>
                        </a:lnTo>
                        <a:lnTo>
                          <a:pt x="45759" y="120967"/>
                        </a:lnTo>
                        <a:lnTo>
                          <a:pt x="102909" y="98108"/>
                        </a:lnTo>
                        <a:lnTo>
                          <a:pt x="126721" y="74295"/>
                        </a:lnTo>
                        <a:cubicBezTo>
                          <a:pt x="130531" y="70485"/>
                          <a:pt x="138151" y="70485"/>
                          <a:pt x="141961" y="74295"/>
                        </a:cubicBezTo>
                        <a:cubicBezTo>
                          <a:pt x="145771" y="78105"/>
                          <a:pt x="145771" y="85725"/>
                          <a:pt x="141961" y="89535"/>
                        </a:cubicBezTo>
                        <a:lnTo>
                          <a:pt x="116244" y="115253"/>
                        </a:lnTo>
                        <a:cubicBezTo>
                          <a:pt x="115291" y="116205"/>
                          <a:pt x="114339" y="117158"/>
                          <a:pt x="112434" y="117158"/>
                        </a:cubicBezTo>
                        <a:lnTo>
                          <a:pt x="46711" y="143827"/>
                        </a:lnTo>
                        <a:cubicBezTo>
                          <a:pt x="45759" y="144780"/>
                          <a:pt x="44806" y="144780"/>
                          <a:pt x="42901" y="144780"/>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8EA7D05-7228-4768-B569-B90B69FC3608}"/>
                      </a:ext>
                    </a:extLst>
                  </p:cNvPr>
                  <p:cNvSpPr/>
                  <p:nvPr/>
                </p:nvSpPr>
                <p:spPr>
                  <a:xfrm>
                    <a:off x="4932045" y="3413759"/>
                    <a:ext cx="55245" cy="55244"/>
                  </a:xfrm>
                  <a:custGeom>
                    <a:avLst/>
                    <a:gdLst>
                      <a:gd name="connsiteX0" fmla="*/ 10478 w 55245"/>
                      <a:gd name="connsiteY0" fmla="*/ 55245 h 55244"/>
                      <a:gd name="connsiteX1" fmla="*/ 2857 w 55245"/>
                      <a:gd name="connsiteY1" fmla="*/ 52388 h 55244"/>
                      <a:gd name="connsiteX2" fmla="*/ 2857 w 55245"/>
                      <a:gd name="connsiteY2" fmla="*/ 37148 h 55244"/>
                      <a:gd name="connsiteX3" fmla="*/ 37148 w 55245"/>
                      <a:gd name="connsiteY3" fmla="*/ 2858 h 55244"/>
                      <a:gd name="connsiteX4" fmla="*/ 52387 w 55245"/>
                      <a:gd name="connsiteY4" fmla="*/ 2858 h 55244"/>
                      <a:gd name="connsiteX5" fmla="*/ 52387 w 55245"/>
                      <a:gd name="connsiteY5" fmla="*/ 18097 h 55244"/>
                      <a:gd name="connsiteX6" fmla="*/ 18098 w 55245"/>
                      <a:gd name="connsiteY6" fmla="*/ 52388 h 55244"/>
                      <a:gd name="connsiteX7" fmla="*/ 10478 w 55245"/>
                      <a:gd name="connsiteY7" fmla="*/ 55245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 h="55244">
                        <a:moveTo>
                          <a:pt x="10478" y="55245"/>
                        </a:moveTo>
                        <a:cubicBezTo>
                          <a:pt x="7620" y="55245"/>
                          <a:pt x="4762" y="54292"/>
                          <a:pt x="2857" y="52388"/>
                        </a:cubicBezTo>
                        <a:cubicBezTo>
                          <a:pt x="-952" y="48578"/>
                          <a:pt x="-952" y="40957"/>
                          <a:pt x="2857" y="37148"/>
                        </a:cubicBezTo>
                        <a:lnTo>
                          <a:pt x="37148" y="2858"/>
                        </a:lnTo>
                        <a:cubicBezTo>
                          <a:pt x="40957" y="-953"/>
                          <a:pt x="48578" y="-953"/>
                          <a:pt x="52387" y="2858"/>
                        </a:cubicBezTo>
                        <a:cubicBezTo>
                          <a:pt x="56198" y="6667"/>
                          <a:pt x="56198" y="14288"/>
                          <a:pt x="52387" y="18097"/>
                        </a:cubicBezTo>
                        <a:lnTo>
                          <a:pt x="18098" y="52388"/>
                        </a:lnTo>
                        <a:cubicBezTo>
                          <a:pt x="15240" y="54292"/>
                          <a:pt x="13335" y="55245"/>
                          <a:pt x="10478" y="55245"/>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EF461D92-9379-4385-ACF2-740E0CC8E3FC}"/>
                      </a:ext>
                    </a:extLst>
                  </p:cNvPr>
                  <p:cNvSpPr/>
                  <p:nvPr/>
                </p:nvSpPr>
                <p:spPr>
                  <a:xfrm>
                    <a:off x="5324475" y="3086099"/>
                    <a:ext cx="89534" cy="153352"/>
                  </a:xfrm>
                  <a:custGeom>
                    <a:avLst/>
                    <a:gdLst>
                      <a:gd name="connsiteX0" fmla="*/ 10477 w 89534"/>
                      <a:gd name="connsiteY0" fmla="*/ 153352 h 153352"/>
                      <a:gd name="connsiteX1" fmla="*/ 2858 w 89534"/>
                      <a:gd name="connsiteY1" fmla="*/ 150495 h 153352"/>
                      <a:gd name="connsiteX2" fmla="*/ 2858 w 89534"/>
                      <a:gd name="connsiteY2" fmla="*/ 135255 h 153352"/>
                      <a:gd name="connsiteX3" fmla="*/ 59055 w 89534"/>
                      <a:gd name="connsiteY3" fmla="*/ 79058 h 153352"/>
                      <a:gd name="connsiteX4" fmla="*/ 67627 w 89534"/>
                      <a:gd name="connsiteY4" fmla="*/ 57150 h 153352"/>
                      <a:gd name="connsiteX5" fmla="*/ 59055 w 89534"/>
                      <a:gd name="connsiteY5" fmla="*/ 35243 h 153352"/>
                      <a:gd name="connsiteX6" fmla="*/ 41910 w 89534"/>
                      <a:gd name="connsiteY6" fmla="*/ 18098 h 153352"/>
                      <a:gd name="connsiteX7" fmla="*/ 41910 w 89534"/>
                      <a:gd name="connsiteY7" fmla="*/ 2857 h 153352"/>
                      <a:gd name="connsiteX8" fmla="*/ 57150 w 89534"/>
                      <a:gd name="connsiteY8" fmla="*/ 2857 h 153352"/>
                      <a:gd name="connsiteX9" fmla="*/ 74295 w 89534"/>
                      <a:gd name="connsiteY9" fmla="*/ 20003 h 153352"/>
                      <a:gd name="connsiteX10" fmla="*/ 89535 w 89534"/>
                      <a:gd name="connsiteY10" fmla="*/ 57150 h 153352"/>
                      <a:gd name="connsiteX11" fmla="*/ 74295 w 89534"/>
                      <a:gd name="connsiteY11" fmla="*/ 94298 h 153352"/>
                      <a:gd name="connsiteX12" fmla="*/ 18097 w 89534"/>
                      <a:gd name="connsiteY12" fmla="*/ 150495 h 153352"/>
                      <a:gd name="connsiteX13" fmla="*/ 10477 w 89534"/>
                      <a:gd name="connsiteY13" fmla="*/ 153352 h 15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34" h="153352">
                        <a:moveTo>
                          <a:pt x="10477" y="153352"/>
                        </a:moveTo>
                        <a:cubicBezTo>
                          <a:pt x="7620" y="153352"/>
                          <a:pt x="4762" y="152400"/>
                          <a:pt x="2858" y="150495"/>
                        </a:cubicBezTo>
                        <a:cubicBezTo>
                          <a:pt x="-953" y="146685"/>
                          <a:pt x="-953" y="139065"/>
                          <a:pt x="2858" y="135255"/>
                        </a:cubicBezTo>
                        <a:lnTo>
                          <a:pt x="59055" y="79058"/>
                        </a:lnTo>
                        <a:cubicBezTo>
                          <a:pt x="64770" y="73343"/>
                          <a:pt x="67627" y="65723"/>
                          <a:pt x="67627" y="57150"/>
                        </a:cubicBezTo>
                        <a:cubicBezTo>
                          <a:pt x="67627" y="48578"/>
                          <a:pt x="64770" y="40957"/>
                          <a:pt x="59055" y="35243"/>
                        </a:cubicBezTo>
                        <a:lnTo>
                          <a:pt x="41910" y="18098"/>
                        </a:lnTo>
                        <a:cubicBezTo>
                          <a:pt x="38100" y="14288"/>
                          <a:pt x="38100" y="6668"/>
                          <a:pt x="41910" y="2857"/>
                        </a:cubicBezTo>
                        <a:cubicBezTo>
                          <a:pt x="45720" y="-952"/>
                          <a:pt x="53340" y="-952"/>
                          <a:pt x="57150" y="2857"/>
                        </a:cubicBezTo>
                        <a:lnTo>
                          <a:pt x="74295" y="20003"/>
                        </a:lnTo>
                        <a:cubicBezTo>
                          <a:pt x="83820" y="29528"/>
                          <a:pt x="89535" y="42863"/>
                          <a:pt x="89535" y="57150"/>
                        </a:cubicBezTo>
                        <a:cubicBezTo>
                          <a:pt x="89535" y="71438"/>
                          <a:pt x="83820" y="84773"/>
                          <a:pt x="74295" y="94298"/>
                        </a:cubicBezTo>
                        <a:lnTo>
                          <a:pt x="18097" y="150495"/>
                        </a:lnTo>
                        <a:cubicBezTo>
                          <a:pt x="16192" y="152400"/>
                          <a:pt x="13335" y="153352"/>
                          <a:pt x="10477" y="153352"/>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0DE45E6-8F71-481C-9DF7-F7B5E0D3A76C}"/>
                      </a:ext>
                    </a:extLst>
                  </p:cNvPr>
                  <p:cNvSpPr/>
                  <p:nvPr/>
                </p:nvSpPr>
                <p:spPr>
                  <a:xfrm>
                    <a:off x="5232082" y="3077526"/>
                    <a:ext cx="91440" cy="91440"/>
                  </a:xfrm>
                  <a:custGeom>
                    <a:avLst/>
                    <a:gdLst>
                      <a:gd name="connsiteX0" fmla="*/ 80963 w 91440"/>
                      <a:gd name="connsiteY0" fmla="*/ 91440 h 91440"/>
                      <a:gd name="connsiteX1" fmla="*/ 73343 w 91440"/>
                      <a:gd name="connsiteY1" fmla="*/ 88583 h 91440"/>
                      <a:gd name="connsiteX2" fmla="*/ 2858 w 91440"/>
                      <a:gd name="connsiteY2" fmla="*/ 18098 h 91440"/>
                      <a:gd name="connsiteX3" fmla="*/ 2858 w 91440"/>
                      <a:gd name="connsiteY3" fmla="*/ 2857 h 91440"/>
                      <a:gd name="connsiteX4" fmla="*/ 18097 w 91440"/>
                      <a:gd name="connsiteY4" fmla="*/ 2857 h 91440"/>
                      <a:gd name="connsiteX5" fmla="*/ 88583 w 91440"/>
                      <a:gd name="connsiteY5" fmla="*/ 73342 h 91440"/>
                      <a:gd name="connsiteX6" fmla="*/ 88583 w 91440"/>
                      <a:gd name="connsiteY6" fmla="*/ 88583 h 91440"/>
                      <a:gd name="connsiteX7" fmla="*/ 80963 w 9144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 h="91440">
                        <a:moveTo>
                          <a:pt x="80963" y="91440"/>
                        </a:moveTo>
                        <a:cubicBezTo>
                          <a:pt x="78105" y="91440"/>
                          <a:pt x="75248" y="90487"/>
                          <a:pt x="73343" y="88583"/>
                        </a:cubicBezTo>
                        <a:lnTo>
                          <a:pt x="2858" y="18098"/>
                        </a:lnTo>
                        <a:cubicBezTo>
                          <a:pt x="-953" y="14288"/>
                          <a:pt x="-953" y="6667"/>
                          <a:pt x="2858" y="2857"/>
                        </a:cubicBezTo>
                        <a:cubicBezTo>
                          <a:pt x="6668" y="-952"/>
                          <a:pt x="14288" y="-952"/>
                          <a:pt x="18097" y="2857"/>
                        </a:cubicBezTo>
                        <a:lnTo>
                          <a:pt x="88583" y="73342"/>
                        </a:lnTo>
                        <a:cubicBezTo>
                          <a:pt x="92393" y="77153"/>
                          <a:pt x="92393" y="84773"/>
                          <a:pt x="88583" y="88583"/>
                        </a:cubicBezTo>
                        <a:cubicBezTo>
                          <a:pt x="86678" y="90487"/>
                          <a:pt x="83820" y="91440"/>
                          <a:pt x="80963" y="91440"/>
                        </a:cubicBezTo>
                        <a:close/>
                      </a:path>
                    </a:pathLst>
                  </a:custGeom>
                  <a:grpFill/>
                  <a:ln w="9525" cap="flat">
                    <a:noFill/>
                    <a:prstDash val="solid"/>
                    <a:miter/>
                  </a:ln>
                </p:spPr>
                <p:txBody>
                  <a:bodyPr rtlCol="0" anchor="ctr"/>
                  <a:lstStyle/>
                  <a:p>
                    <a:endParaRPr lang="en-US"/>
                  </a:p>
                </p:txBody>
              </p:sp>
            </p:grpSp>
            <p:sp>
              <p:nvSpPr>
                <p:cNvPr id="293" name="Freeform: Shape 292">
                  <a:extLst>
                    <a:ext uri="{FF2B5EF4-FFF2-40B4-BE49-F238E27FC236}">
                      <a16:creationId xmlns:a16="http://schemas.microsoft.com/office/drawing/2014/main" id="{0CC0C39C-2FA3-411E-8232-FC256BBA6105}"/>
                    </a:ext>
                  </a:extLst>
                </p:cNvPr>
                <p:cNvSpPr/>
                <p:nvPr/>
              </p:nvSpPr>
              <p:spPr>
                <a:xfrm>
                  <a:off x="4758568" y="3421257"/>
                  <a:ext cx="157872" cy="90609"/>
                </a:xfrm>
                <a:custGeom>
                  <a:avLst/>
                  <a:gdLst>
                    <a:gd name="connsiteX0" fmla="*/ 90609 w 157872"/>
                    <a:gd name="connsiteY0" fmla="*/ 90609 h 90609"/>
                    <a:gd name="connsiteX1" fmla="*/ 41079 w 157872"/>
                    <a:gd name="connsiteY1" fmla="*/ 78227 h 90609"/>
                    <a:gd name="connsiteX2" fmla="*/ 122 w 157872"/>
                    <a:gd name="connsiteY2" fmla="*/ 12504 h 90609"/>
                    <a:gd name="connsiteX3" fmla="*/ 9647 w 157872"/>
                    <a:gd name="connsiteY3" fmla="*/ 122 h 90609"/>
                    <a:gd name="connsiteX4" fmla="*/ 22029 w 157872"/>
                    <a:gd name="connsiteY4" fmla="*/ 9647 h 90609"/>
                    <a:gd name="connsiteX5" fmla="*/ 52509 w 157872"/>
                    <a:gd name="connsiteY5" fmla="*/ 60129 h 90609"/>
                    <a:gd name="connsiteX6" fmla="*/ 142997 w 157872"/>
                    <a:gd name="connsiteY6" fmla="*/ 59177 h 90609"/>
                    <a:gd name="connsiteX7" fmla="*/ 157284 w 157872"/>
                    <a:gd name="connsiteY7" fmla="*/ 65844 h 90609"/>
                    <a:gd name="connsiteX8" fmla="*/ 150617 w 157872"/>
                    <a:gd name="connsiteY8" fmla="*/ 80132 h 90609"/>
                    <a:gd name="connsiteX9" fmla="*/ 90609 w 157872"/>
                    <a:gd name="connsiteY9" fmla="*/ 90609 h 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872" h="90609">
                      <a:moveTo>
                        <a:pt x="90609" y="90609"/>
                      </a:moveTo>
                      <a:cubicBezTo>
                        <a:pt x="67749" y="90609"/>
                        <a:pt x="51557" y="84894"/>
                        <a:pt x="41079" y="78227"/>
                      </a:cubicBezTo>
                      <a:cubicBezTo>
                        <a:pt x="18219" y="64892"/>
                        <a:pt x="3932" y="41079"/>
                        <a:pt x="122" y="12504"/>
                      </a:cubicBezTo>
                      <a:cubicBezTo>
                        <a:pt x="-831" y="6789"/>
                        <a:pt x="3932" y="1074"/>
                        <a:pt x="9647" y="122"/>
                      </a:cubicBezTo>
                      <a:cubicBezTo>
                        <a:pt x="15362" y="-831"/>
                        <a:pt x="21077" y="3932"/>
                        <a:pt x="22029" y="9647"/>
                      </a:cubicBezTo>
                      <a:cubicBezTo>
                        <a:pt x="24887" y="32507"/>
                        <a:pt x="36317" y="49652"/>
                        <a:pt x="52509" y="60129"/>
                      </a:cubicBezTo>
                      <a:cubicBezTo>
                        <a:pt x="74417" y="73464"/>
                        <a:pt x="104897" y="72512"/>
                        <a:pt x="142997" y="59177"/>
                      </a:cubicBezTo>
                      <a:cubicBezTo>
                        <a:pt x="148712" y="57272"/>
                        <a:pt x="154427" y="60129"/>
                        <a:pt x="157284" y="65844"/>
                      </a:cubicBezTo>
                      <a:cubicBezTo>
                        <a:pt x="159189" y="71559"/>
                        <a:pt x="156332" y="77275"/>
                        <a:pt x="150617" y="80132"/>
                      </a:cubicBezTo>
                      <a:cubicBezTo>
                        <a:pt x="126804" y="87752"/>
                        <a:pt x="106802" y="90609"/>
                        <a:pt x="90609" y="9060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B1E4F166-8948-4C91-A32E-5D46E5F38CC7}"/>
                    </a:ext>
                  </a:extLst>
                </p:cNvPr>
                <p:cNvSpPr/>
                <p:nvPr/>
              </p:nvSpPr>
              <p:spPr>
                <a:xfrm>
                  <a:off x="4707711" y="3334664"/>
                  <a:ext cx="154136" cy="108622"/>
                </a:xfrm>
                <a:custGeom>
                  <a:avLst/>
                  <a:gdLst>
                    <a:gd name="connsiteX0" fmla="*/ 48121 w 154136"/>
                    <a:gd name="connsiteY0" fmla="*/ 108623 h 108622"/>
                    <a:gd name="connsiteX1" fmla="*/ 8116 w 154136"/>
                    <a:gd name="connsiteY1" fmla="*/ 102908 h 108622"/>
                    <a:gd name="connsiteX2" fmla="*/ 496 w 154136"/>
                    <a:gd name="connsiteY2" fmla="*/ 89573 h 108622"/>
                    <a:gd name="connsiteX3" fmla="*/ 13831 w 154136"/>
                    <a:gd name="connsiteY3" fmla="*/ 81953 h 108622"/>
                    <a:gd name="connsiteX4" fmla="*/ 119558 w 154136"/>
                    <a:gd name="connsiteY4" fmla="*/ 63855 h 108622"/>
                    <a:gd name="connsiteX5" fmla="*/ 131941 w 154136"/>
                    <a:gd name="connsiteY5" fmla="*/ 40043 h 108622"/>
                    <a:gd name="connsiteX6" fmla="*/ 108128 w 154136"/>
                    <a:gd name="connsiteY6" fmla="*/ 21945 h 108622"/>
                    <a:gd name="connsiteX7" fmla="*/ 72886 w 154136"/>
                    <a:gd name="connsiteY7" fmla="*/ 64808 h 108622"/>
                    <a:gd name="connsiteX8" fmla="*/ 60503 w 154136"/>
                    <a:gd name="connsiteY8" fmla="*/ 73380 h 108622"/>
                    <a:gd name="connsiteX9" fmla="*/ 51931 w 154136"/>
                    <a:gd name="connsiteY9" fmla="*/ 60998 h 108622"/>
                    <a:gd name="connsiteX10" fmla="*/ 107176 w 154136"/>
                    <a:gd name="connsiteY10" fmla="*/ 38 h 108622"/>
                    <a:gd name="connsiteX11" fmla="*/ 153848 w 154136"/>
                    <a:gd name="connsiteY11" fmla="*/ 37185 h 108622"/>
                    <a:gd name="connsiteX12" fmla="*/ 133846 w 154136"/>
                    <a:gd name="connsiteY12" fmla="*/ 80048 h 108622"/>
                    <a:gd name="connsiteX13" fmla="*/ 48121 w 154136"/>
                    <a:gd name="connsiteY13" fmla="*/ 108623 h 1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6" h="108622">
                      <a:moveTo>
                        <a:pt x="48121" y="108623"/>
                      </a:moveTo>
                      <a:cubicBezTo>
                        <a:pt x="34786" y="108623"/>
                        <a:pt x="21451" y="106718"/>
                        <a:pt x="8116" y="102908"/>
                      </a:cubicBezTo>
                      <a:cubicBezTo>
                        <a:pt x="2401" y="101003"/>
                        <a:pt x="-1409" y="95288"/>
                        <a:pt x="496" y="89573"/>
                      </a:cubicBezTo>
                      <a:cubicBezTo>
                        <a:pt x="2401" y="83858"/>
                        <a:pt x="8116" y="80048"/>
                        <a:pt x="13831" y="81953"/>
                      </a:cubicBezTo>
                      <a:cubicBezTo>
                        <a:pt x="54788" y="93383"/>
                        <a:pt x="98603" y="81000"/>
                        <a:pt x="119558" y="63855"/>
                      </a:cubicBezTo>
                      <a:cubicBezTo>
                        <a:pt x="126226" y="58140"/>
                        <a:pt x="132893" y="50520"/>
                        <a:pt x="131941" y="40043"/>
                      </a:cubicBezTo>
                      <a:cubicBezTo>
                        <a:pt x="130988" y="29565"/>
                        <a:pt x="119558" y="20993"/>
                        <a:pt x="108128" y="21945"/>
                      </a:cubicBezTo>
                      <a:cubicBezTo>
                        <a:pt x="87173" y="22898"/>
                        <a:pt x="76696" y="45758"/>
                        <a:pt x="72886" y="64808"/>
                      </a:cubicBezTo>
                      <a:cubicBezTo>
                        <a:pt x="71933" y="70523"/>
                        <a:pt x="66218" y="74333"/>
                        <a:pt x="60503" y="73380"/>
                      </a:cubicBezTo>
                      <a:cubicBezTo>
                        <a:pt x="54788" y="72428"/>
                        <a:pt x="50978" y="66713"/>
                        <a:pt x="51931" y="60998"/>
                      </a:cubicBezTo>
                      <a:cubicBezTo>
                        <a:pt x="58598" y="25755"/>
                        <a:pt x="80506" y="1943"/>
                        <a:pt x="107176" y="38"/>
                      </a:cubicBezTo>
                      <a:cubicBezTo>
                        <a:pt x="130036" y="-915"/>
                        <a:pt x="151943" y="16230"/>
                        <a:pt x="153848" y="37185"/>
                      </a:cubicBezTo>
                      <a:cubicBezTo>
                        <a:pt x="155753" y="52425"/>
                        <a:pt x="148133" y="67665"/>
                        <a:pt x="133846" y="80048"/>
                      </a:cubicBezTo>
                      <a:cubicBezTo>
                        <a:pt x="112891" y="98145"/>
                        <a:pt x="80506" y="108623"/>
                        <a:pt x="48121" y="108623"/>
                      </a:cubicBezTo>
                      <a:close/>
                    </a:path>
                  </a:pathLst>
                </a:custGeom>
                <a:grpFill/>
                <a:ln w="9525" cap="flat">
                  <a:noFill/>
                  <a:prstDash val="solid"/>
                  <a:miter/>
                </a:ln>
              </p:spPr>
              <p:txBody>
                <a:bodyPr rtlCol="0" anchor="ctr"/>
                <a:lstStyle/>
                <a:p>
                  <a:endParaRPr lang="en-US"/>
                </a:p>
              </p:txBody>
            </p:sp>
          </p:grpSp>
          <p:grpSp>
            <p:nvGrpSpPr>
              <p:cNvPr id="284" name="Graphic 106">
                <a:extLst>
                  <a:ext uri="{FF2B5EF4-FFF2-40B4-BE49-F238E27FC236}">
                    <a16:creationId xmlns:a16="http://schemas.microsoft.com/office/drawing/2014/main" id="{F831F1EF-F114-4008-BA1C-3221CFC0AF1B}"/>
                  </a:ext>
                </a:extLst>
              </p:cNvPr>
              <p:cNvGrpSpPr/>
              <p:nvPr/>
            </p:nvGrpSpPr>
            <p:grpSpPr>
              <a:xfrm>
                <a:off x="4476750" y="2970846"/>
                <a:ext cx="823912" cy="678179"/>
                <a:chOff x="4476750" y="2970846"/>
                <a:chExt cx="823912" cy="678179"/>
              </a:xfrm>
              <a:grpFill/>
            </p:grpSpPr>
            <p:grpSp>
              <p:nvGrpSpPr>
                <p:cNvPr id="285" name="Graphic 106">
                  <a:extLst>
                    <a:ext uri="{FF2B5EF4-FFF2-40B4-BE49-F238E27FC236}">
                      <a16:creationId xmlns:a16="http://schemas.microsoft.com/office/drawing/2014/main" id="{B7D4048B-5149-4EF2-B9D1-2CB6E9CE4AA1}"/>
                    </a:ext>
                  </a:extLst>
                </p:cNvPr>
                <p:cNvGrpSpPr/>
                <p:nvPr/>
              </p:nvGrpSpPr>
              <p:grpSpPr>
                <a:xfrm>
                  <a:off x="4476750" y="2970846"/>
                  <a:ext cx="823912" cy="678179"/>
                  <a:chOff x="4476750" y="2970846"/>
                  <a:chExt cx="823912" cy="678179"/>
                </a:xfrm>
                <a:grpFill/>
              </p:grpSpPr>
              <p:sp>
                <p:nvSpPr>
                  <p:cNvPr id="287" name="Freeform: Shape 286">
                    <a:extLst>
                      <a:ext uri="{FF2B5EF4-FFF2-40B4-BE49-F238E27FC236}">
                        <a16:creationId xmlns:a16="http://schemas.microsoft.com/office/drawing/2014/main" id="{04C2F884-745B-47AF-8DB5-A1BA126ECF2E}"/>
                      </a:ext>
                    </a:extLst>
                  </p:cNvPr>
                  <p:cNvSpPr/>
                  <p:nvPr/>
                </p:nvSpPr>
                <p:spPr>
                  <a:xfrm>
                    <a:off x="4476750" y="2970846"/>
                    <a:ext cx="823912" cy="678179"/>
                  </a:xfrm>
                  <a:custGeom>
                    <a:avLst/>
                    <a:gdLst>
                      <a:gd name="connsiteX0" fmla="*/ 776288 w 823912"/>
                      <a:gd name="connsiteY0" fmla="*/ 678180 h 678179"/>
                      <a:gd name="connsiteX1" fmla="*/ 48578 w 823912"/>
                      <a:gd name="connsiteY1" fmla="*/ 678180 h 678179"/>
                      <a:gd name="connsiteX2" fmla="*/ 0 w 823912"/>
                      <a:gd name="connsiteY2" fmla="*/ 629603 h 678179"/>
                      <a:gd name="connsiteX3" fmla="*/ 0 w 823912"/>
                      <a:gd name="connsiteY3" fmla="*/ 54293 h 678179"/>
                      <a:gd name="connsiteX4" fmla="*/ 54293 w 823912"/>
                      <a:gd name="connsiteY4" fmla="*/ 0 h 678179"/>
                      <a:gd name="connsiteX5" fmla="*/ 770573 w 823912"/>
                      <a:gd name="connsiteY5" fmla="*/ 0 h 678179"/>
                      <a:gd name="connsiteX6" fmla="*/ 781050 w 823912"/>
                      <a:gd name="connsiteY6" fmla="*/ 10478 h 678179"/>
                      <a:gd name="connsiteX7" fmla="*/ 770573 w 823912"/>
                      <a:gd name="connsiteY7" fmla="*/ 20955 h 678179"/>
                      <a:gd name="connsiteX8" fmla="*/ 54293 w 823912"/>
                      <a:gd name="connsiteY8" fmla="*/ 20955 h 678179"/>
                      <a:gd name="connsiteX9" fmla="*/ 21908 w 823912"/>
                      <a:gd name="connsiteY9" fmla="*/ 53340 h 678179"/>
                      <a:gd name="connsiteX10" fmla="*/ 21908 w 823912"/>
                      <a:gd name="connsiteY10" fmla="*/ 628650 h 678179"/>
                      <a:gd name="connsiteX11" fmla="*/ 48578 w 823912"/>
                      <a:gd name="connsiteY11" fmla="*/ 655320 h 678179"/>
                      <a:gd name="connsiteX12" fmla="*/ 776288 w 823912"/>
                      <a:gd name="connsiteY12" fmla="*/ 655320 h 678179"/>
                      <a:gd name="connsiteX13" fmla="*/ 802958 w 823912"/>
                      <a:gd name="connsiteY13" fmla="*/ 628650 h 678179"/>
                      <a:gd name="connsiteX14" fmla="*/ 802958 w 823912"/>
                      <a:gd name="connsiteY14" fmla="*/ 320993 h 678179"/>
                      <a:gd name="connsiteX15" fmla="*/ 813435 w 823912"/>
                      <a:gd name="connsiteY15" fmla="*/ 310515 h 678179"/>
                      <a:gd name="connsiteX16" fmla="*/ 823913 w 823912"/>
                      <a:gd name="connsiteY16" fmla="*/ 320993 h 678179"/>
                      <a:gd name="connsiteX17" fmla="*/ 823913 w 823912"/>
                      <a:gd name="connsiteY17" fmla="*/ 630555 h 678179"/>
                      <a:gd name="connsiteX18" fmla="*/ 776288 w 823912"/>
                      <a:gd name="connsiteY18" fmla="*/ 678180 h 67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3912" h="678179">
                        <a:moveTo>
                          <a:pt x="776288" y="678180"/>
                        </a:moveTo>
                        <a:lnTo>
                          <a:pt x="48578" y="678180"/>
                        </a:lnTo>
                        <a:cubicBezTo>
                          <a:pt x="21908" y="678180"/>
                          <a:pt x="0" y="656273"/>
                          <a:pt x="0" y="629603"/>
                        </a:cubicBezTo>
                        <a:lnTo>
                          <a:pt x="0" y="54293"/>
                        </a:lnTo>
                        <a:cubicBezTo>
                          <a:pt x="0" y="24765"/>
                          <a:pt x="23813" y="0"/>
                          <a:pt x="54293" y="0"/>
                        </a:cubicBezTo>
                        <a:lnTo>
                          <a:pt x="770573" y="0"/>
                        </a:lnTo>
                        <a:cubicBezTo>
                          <a:pt x="776288" y="0"/>
                          <a:pt x="781050" y="4763"/>
                          <a:pt x="781050" y="10478"/>
                        </a:cubicBezTo>
                        <a:cubicBezTo>
                          <a:pt x="781050" y="16193"/>
                          <a:pt x="776288" y="20955"/>
                          <a:pt x="770573" y="20955"/>
                        </a:cubicBezTo>
                        <a:lnTo>
                          <a:pt x="54293" y="20955"/>
                        </a:lnTo>
                        <a:cubicBezTo>
                          <a:pt x="36195" y="20955"/>
                          <a:pt x="21908" y="35243"/>
                          <a:pt x="21908" y="53340"/>
                        </a:cubicBezTo>
                        <a:lnTo>
                          <a:pt x="21908" y="628650"/>
                        </a:lnTo>
                        <a:cubicBezTo>
                          <a:pt x="21908" y="642938"/>
                          <a:pt x="33338" y="655320"/>
                          <a:pt x="48578" y="655320"/>
                        </a:cubicBezTo>
                        <a:lnTo>
                          <a:pt x="776288" y="655320"/>
                        </a:lnTo>
                        <a:cubicBezTo>
                          <a:pt x="790575" y="655320"/>
                          <a:pt x="802958" y="643890"/>
                          <a:pt x="802958" y="628650"/>
                        </a:cubicBezTo>
                        <a:lnTo>
                          <a:pt x="802958" y="320993"/>
                        </a:lnTo>
                        <a:cubicBezTo>
                          <a:pt x="802958" y="315278"/>
                          <a:pt x="807720" y="310515"/>
                          <a:pt x="813435" y="310515"/>
                        </a:cubicBezTo>
                        <a:cubicBezTo>
                          <a:pt x="819150" y="310515"/>
                          <a:pt x="823913" y="315278"/>
                          <a:pt x="823913" y="320993"/>
                        </a:cubicBezTo>
                        <a:lnTo>
                          <a:pt x="823913" y="630555"/>
                        </a:lnTo>
                        <a:cubicBezTo>
                          <a:pt x="823913" y="656273"/>
                          <a:pt x="802958" y="678180"/>
                          <a:pt x="776288" y="678180"/>
                        </a:cubicBezTo>
                        <a:close/>
                      </a:path>
                    </a:pathLst>
                  </a:custGeom>
                  <a:grpFill/>
                  <a:ln w="9525" cap="flat">
                    <a:noFill/>
                    <a:prstDash val="solid"/>
                    <a:miter/>
                  </a:ln>
                </p:spPr>
                <p:txBody>
                  <a:bodyPr rtlCol="0" anchor="ctr"/>
                  <a:lstStyle/>
                  <a:p>
                    <a:endParaRPr lang="en-US"/>
                  </a:p>
                </p:txBody>
              </p:sp>
              <p:grpSp>
                <p:nvGrpSpPr>
                  <p:cNvPr id="288" name="Graphic 106">
                    <a:extLst>
                      <a:ext uri="{FF2B5EF4-FFF2-40B4-BE49-F238E27FC236}">
                        <a16:creationId xmlns:a16="http://schemas.microsoft.com/office/drawing/2014/main" id="{0653F57C-4918-48E7-A53E-1D5B29594DA9}"/>
                      </a:ext>
                    </a:extLst>
                  </p:cNvPr>
                  <p:cNvGrpSpPr/>
                  <p:nvPr/>
                </p:nvGrpSpPr>
                <p:grpSpPr>
                  <a:xfrm>
                    <a:off x="4570095" y="3050857"/>
                    <a:ext cx="207644" cy="36194"/>
                    <a:chOff x="4570095" y="3050857"/>
                    <a:chExt cx="207644" cy="36194"/>
                  </a:xfrm>
                  <a:grpFill/>
                </p:grpSpPr>
                <p:sp>
                  <p:nvSpPr>
                    <p:cNvPr id="289" name="Freeform: Shape 288">
                      <a:extLst>
                        <a:ext uri="{FF2B5EF4-FFF2-40B4-BE49-F238E27FC236}">
                          <a16:creationId xmlns:a16="http://schemas.microsoft.com/office/drawing/2014/main" id="{DB85DE5C-B556-409A-BC37-9BAA6826CF16}"/>
                        </a:ext>
                      </a:extLst>
                    </p:cNvPr>
                    <p:cNvSpPr/>
                    <p:nvPr/>
                  </p:nvSpPr>
                  <p:spPr>
                    <a:xfrm>
                      <a:off x="4570095" y="3050857"/>
                      <a:ext cx="36195" cy="36194"/>
                    </a:xfrm>
                    <a:custGeom>
                      <a:avLst/>
                      <a:gdLst>
                        <a:gd name="connsiteX0" fmla="*/ 36195 w 36195"/>
                        <a:gd name="connsiteY0" fmla="*/ 18098 h 36194"/>
                        <a:gd name="connsiteX1" fmla="*/ 18098 w 36195"/>
                        <a:gd name="connsiteY1" fmla="*/ 36195 h 36194"/>
                        <a:gd name="connsiteX2" fmla="*/ 0 w 36195"/>
                        <a:gd name="connsiteY2" fmla="*/ 18098 h 36194"/>
                        <a:gd name="connsiteX3" fmla="*/ 18098 w 36195"/>
                        <a:gd name="connsiteY3" fmla="*/ 0 h 36194"/>
                        <a:gd name="connsiteX4" fmla="*/ 36195 w 36195"/>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97836C1-EC33-4AD0-B339-8004EC306F59}"/>
                        </a:ext>
                      </a:extLst>
                    </p:cNvPr>
                    <p:cNvSpPr/>
                    <p:nvPr/>
                  </p:nvSpPr>
                  <p:spPr>
                    <a:xfrm>
                      <a:off x="4655820" y="3050857"/>
                      <a:ext cx="36194" cy="36194"/>
                    </a:xfrm>
                    <a:custGeom>
                      <a:avLst/>
                      <a:gdLst>
                        <a:gd name="connsiteX0" fmla="*/ 36195 w 36194"/>
                        <a:gd name="connsiteY0" fmla="*/ 18098 h 36194"/>
                        <a:gd name="connsiteX1" fmla="*/ 18098 w 36194"/>
                        <a:gd name="connsiteY1" fmla="*/ 36195 h 36194"/>
                        <a:gd name="connsiteX2" fmla="*/ 0 w 36194"/>
                        <a:gd name="connsiteY2" fmla="*/ 18098 h 36194"/>
                        <a:gd name="connsiteX3" fmla="*/ 18098 w 36194"/>
                        <a:gd name="connsiteY3" fmla="*/ 0 h 36194"/>
                        <a:gd name="connsiteX4" fmla="*/ 36195 w 36194"/>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4"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937A95C-EF20-485D-903D-7CCAEDA7A31D}"/>
                        </a:ext>
                      </a:extLst>
                    </p:cNvPr>
                    <p:cNvSpPr/>
                    <p:nvPr/>
                  </p:nvSpPr>
                  <p:spPr>
                    <a:xfrm>
                      <a:off x="4741545" y="3050857"/>
                      <a:ext cx="36194" cy="36194"/>
                    </a:xfrm>
                    <a:custGeom>
                      <a:avLst/>
                      <a:gdLst>
                        <a:gd name="connsiteX0" fmla="*/ 36195 w 36194"/>
                        <a:gd name="connsiteY0" fmla="*/ 18098 h 36194"/>
                        <a:gd name="connsiteX1" fmla="*/ 18098 w 36194"/>
                        <a:gd name="connsiteY1" fmla="*/ 36195 h 36194"/>
                        <a:gd name="connsiteX2" fmla="*/ 0 w 36194"/>
                        <a:gd name="connsiteY2" fmla="*/ 18098 h 36194"/>
                        <a:gd name="connsiteX3" fmla="*/ 18098 w 36194"/>
                        <a:gd name="connsiteY3" fmla="*/ 0 h 36194"/>
                        <a:gd name="connsiteX4" fmla="*/ 36195 w 36194"/>
                        <a:gd name="connsiteY4" fmla="*/ 18098 h 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4" h="36194">
                          <a:moveTo>
                            <a:pt x="36195" y="18098"/>
                          </a:moveTo>
                          <a:cubicBezTo>
                            <a:pt x="36195" y="28092"/>
                            <a:pt x="28092" y="36195"/>
                            <a:pt x="18098" y="36195"/>
                          </a:cubicBezTo>
                          <a:cubicBezTo>
                            <a:pt x="8103" y="36195"/>
                            <a:pt x="0" y="28092"/>
                            <a:pt x="0" y="18098"/>
                          </a:cubicBezTo>
                          <a:cubicBezTo>
                            <a:pt x="0" y="8103"/>
                            <a:pt x="8103" y="0"/>
                            <a:pt x="18098" y="0"/>
                          </a:cubicBezTo>
                          <a:cubicBezTo>
                            <a:pt x="28092" y="0"/>
                            <a:pt x="36195" y="8103"/>
                            <a:pt x="36195" y="18098"/>
                          </a:cubicBezTo>
                          <a:close/>
                        </a:path>
                      </a:pathLst>
                    </a:custGeom>
                    <a:grpFill/>
                    <a:ln w="9525" cap="flat">
                      <a:noFill/>
                      <a:prstDash val="solid"/>
                      <a:miter/>
                    </a:ln>
                  </p:spPr>
                  <p:txBody>
                    <a:bodyPr rtlCol="0" anchor="ctr"/>
                    <a:lstStyle/>
                    <a:p>
                      <a:endParaRPr lang="en-US"/>
                    </a:p>
                  </p:txBody>
                </p:sp>
              </p:grpSp>
            </p:grpSp>
            <p:sp>
              <p:nvSpPr>
                <p:cNvPr id="286" name="Freeform: Shape 285">
                  <a:extLst>
                    <a:ext uri="{FF2B5EF4-FFF2-40B4-BE49-F238E27FC236}">
                      <a16:creationId xmlns:a16="http://schemas.microsoft.com/office/drawing/2014/main" id="{BB678D27-FB27-4A97-9766-DAF6ECFA0E92}"/>
                    </a:ext>
                  </a:extLst>
                </p:cNvPr>
                <p:cNvSpPr/>
                <p:nvPr/>
              </p:nvSpPr>
              <p:spPr>
                <a:xfrm>
                  <a:off x="4532947" y="3143249"/>
                  <a:ext cx="573526" cy="20955"/>
                </a:xfrm>
                <a:custGeom>
                  <a:avLst/>
                  <a:gdLst>
                    <a:gd name="connsiteX0" fmla="*/ 562928 w 573526"/>
                    <a:gd name="connsiteY0" fmla="*/ 20955 h 20955"/>
                    <a:gd name="connsiteX1" fmla="*/ 10477 w 573526"/>
                    <a:gd name="connsiteY1" fmla="*/ 20955 h 20955"/>
                    <a:gd name="connsiteX2" fmla="*/ 0 w 573526"/>
                    <a:gd name="connsiteY2" fmla="*/ 10477 h 20955"/>
                    <a:gd name="connsiteX3" fmla="*/ 10477 w 573526"/>
                    <a:gd name="connsiteY3" fmla="*/ 0 h 20955"/>
                    <a:gd name="connsiteX4" fmla="*/ 562928 w 573526"/>
                    <a:gd name="connsiteY4" fmla="*/ 0 h 20955"/>
                    <a:gd name="connsiteX5" fmla="*/ 573405 w 573526"/>
                    <a:gd name="connsiteY5" fmla="*/ 10477 h 20955"/>
                    <a:gd name="connsiteX6" fmla="*/ 562928 w 573526"/>
                    <a:gd name="connsiteY6" fmla="*/ 20955 h 2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526" h="20955">
                      <a:moveTo>
                        <a:pt x="562928" y="20955"/>
                      </a:moveTo>
                      <a:lnTo>
                        <a:pt x="10477" y="20955"/>
                      </a:lnTo>
                      <a:cubicBezTo>
                        <a:pt x="4763" y="20955"/>
                        <a:pt x="0" y="16193"/>
                        <a:pt x="0" y="10477"/>
                      </a:cubicBezTo>
                      <a:cubicBezTo>
                        <a:pt x="0" y="4763"/>
                        <a:pt x="4763" y="0"/>
                        <a:pt x="10477" y="0"/>
                      </a:cubicBezTo>
                      <a:lnTo>
                        <a:pt x="562928" y="0"/>
                      </a:lnTo>
                      <a:cubicBezTo>
                        <a:pt x="568643" y="0"/>
                        <a:pt x="573405" y="4763"/>
                        <a:pt x="573405" y="10477"/>
                      </a:cubicBezTo>
                      <a:cubicBezTo>
                        <a:pt x="574358" y="16193"/>
                        <a:pt x="569595" y="20955"/>
                        <a:pt x="562928" y="20955"/>
                      </a:cubicBezTo>
                      <a:close/>
                    </a:path>
                  </a:pathLst>
                </a:custGeom>
                <a:grpFill/>
                <a:ln w="9525" cap="flat">
                  <a:noFill/>
                  <a:prstDash val="solid"/>
                  <a:miter/>
                </a:ln>
              </p:spPr>
              <p:txBody>
                <a:bodyPr rtlCol="0" anchor="ctr"/>
                <a:lstStyle/>
                <a:p>
                  <a:endParaRPr lang="en-US"/>
                </a:p>
              </p:txBody>
            </p:sp>
          </p:grpSp>
        </p:grpSp>
      </p:grpSp>
      <p:sp>
        <p:nvSpPr>
          <p:cNvPr id="328" name="Rectangle: Rounded Corners 327">
            <a:extLst>
              <a:ext uri="{FF2B5EF4-FFF2-40B4-BE49-F238E27FC236}">
                <a16:creationId xmlns:a16="http://schemas.microsoft.com/office/drawing/2014/main" id="{8C24C103-A61D-4EAA-91AD-A040730E2879}"/>
              </a:ext>
            </a:extLst>
          </p:cNvPr>
          <p:cNvSpPr/>
          <p:nvPr/>
        </p:nvSpPr>
        <p:spPr bwMode="auto">
          <a:xfrm>
            <a:off x="7654389" y="2271939"/>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Keeping clients’ information in a secure platform </a:t>
            </a:r>
            <a:endParaRPr kumimoji="0" lang="en-US" sz="900" b="0" i="0" u="none" strike="noStrike" cap="none" normalizeH="0" baseline="0">
              <a:ln>
                <a:noFill/>
              </a:ln>
              <a:solidFill>
                <a:schemeClr val="tx1"/>
              </a:solidFill>
              <a:effectLst/>
              <a:latin typeface="+mj-lt"/>
            </a:endParaRPr>
          </a:p>
        </p:txBody>
      </p:sp>
      <p:grpSp>
        <p:nvGrpSpPr>
          <p:cNvPr id="385" name="Group 384">
            <a:extLst>
              <a:ext uri="{FF2B5EF4-FFF2-40B4-BE49-F238E27FC236}">
                <a16:creationId xmlns:a16="http://schemas.microsoft.com/office/drawing/2014/main" id="{61C4DA2E-26CA-4139-A78A-BB9E687783BA}"/>
              </a:ext>
            </a:extLst>
          </p:cNvPr>
          <p:cNvGrpSpPr/>
          <p:nvPr/>
        </p:nvGrpSpPr>
        <p:grpSpPr>
          <a:xfrm>
            <a:off x="7459234" y="2404048"/>
            <a:ext cx="360000" cy="360000"/>
            <a:chOff x="224515" y="6343477"/>
            <a:chExt cx="360000" cy="360000"/>
          </a:xfrm>
        </p:grpSpPr>
        <p:sp>
          <p:nvSpPr>
            <p:cNvPr id="386" name="Oval 385">
              <a:extLst>
                <a:ext uri="{FF2B5EF4-FFF2-40B4-BE49-F238E27FC236}">
                  <a16:creationId xmlns:a16="http://schemas.microsoft.com/office/drawing/2014/main" id="{4412E966-4673-46A8-A32A-92BD3613CF45}"/>
                </a:ext>
              </a:extLst>
            </p:cNvPr>
            <p:cNvSpPr/>
            <p:nvPr/>
          </p:nvSpPr>
          <p:spPr bwMode="auto">
            <a:xfrm>
              <a:off x="224515" y="6343477"/>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387" name="Graphic 43">
              <a:extLst>
                <a:ext uri="{FF2B5EF4-FFF2-40B4-BE49-F238E27FC236}">
                  <a16:creationId xmlns:a16="http://schemas.microsoft.com/office/drawing/2014/main" id="{0C654F2B-0CDF-482E-8EEA-7A67538EC5FA}"/>
                </a:ext>
              </a:extLst>
            </p:cNvPr>
            <p:cNvGrpSpPr>
              <a:grpSpLocks noChangeAspect="1"/>
            </p:cNvGrpSpPr>
            <p:nvPr/>
          </p:nvGrpSpPr>
          <p:grpSpPr>
            <a:xfrm>
              <a:off x="296260" y="6404408"/>
              <a:ext cx="238111" cy="238111"/>
              <a:chOff x="1927610" y="3431607"/>
              <a:chExt cx="590550" cy="590550"/>
            </a:xfrm>
            <a:solidFill>
              <a:srgbClr val="009DB0"/>
            </a:solidFill>
          </p:grpSpPr>
          <p:sp>
            <p:nvSpPr>
              <p:cNvPr id="388" name="Freeform: Shape 387">
                <a:extLst>
                  <a:ext uri="{FF2B5EF4-FFF2-40B4-BE49-F238E27FC236}">
                    <a16:creationId xmlns:a16="http://schemas.microsoft.com/office/drawing/2014/main" id="{7E179CD1-C8E1-4D27-8EBA-A8519262CAF0}"/>
                  </a:ext>
                </a:extLst>
              </p:cNvPr>
              <p:cNvSpPr/>
              <p:nvPr/>
            </p:nvSpPr>
            <p:spPr>
              <a:xfrm>
                <a:off x="19657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4770D211-C01E-492B-B009-511E36ECF728}"/>
                  </a:ext>
                </a:extLst>
              </p:cNvPr>
              <p:cNvSpPr/>
              <p:nvPr/>
            </p:nvSpPr>
            <p:spPr>
              <a:xfrm>
                <a:off x="20038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D3B443F-BE62-4CF6-BCBA-48FD3083625E}"/>
                  </a:ext>
                </a:extLst>
              </p:cNvPr>
              <p:cNvSpPr/>
              <p:nvPr/>
            </p:nvSpPr>
            <p:spPr>
              <a:xfrm>
                <a:off x="2041910" y="37554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89C5AC6-AEC1-452C-94BD-7F00C6CBBC5B}"/>
                  </a:ext>
                </a:extLst>
              </p:cNvPr>
              <p:cNvSpPr/>
              <p:nvPr/>
            </p:nvSpPr>
            <p:spPr>
              <a:xfrm>
                <a:off x="1927610" y="3431607"/>
                <a:ext cx="590550" cy="590550"/>
              </a:xfrm>
              <a:custGeom>
                <a:avLst/>
                <a:gdLst>
                  <a:gd name="connsiteX0" fmla="*/ 590550 w 590550"/>
                  <a:gd name="connsiteY0" fmla="*/ 114300 h 590550"/>
                  <a:gd name="connsiteX1" fmla="*/ 361417 w 590550"/>
                  <a:gd name="connsiteY1" fmla="*/ 114300 h 590550"/>
                  <a:gd name="connsiteX2" fmla="*/ 361950 w 590550"/>
                  <a:gd name="connsiteY2" fmla="*/ 104775 h 590550"/>
                  <a:gd name="connsiteX3" fmla="*/ 257175 w 590550"/>
                  <a:gd name="connsiteY3" fmla="*/ 0 h 590550"/>
                  <a:gd name="connsiteX4" fmla="*/ 169726 w 590550"/>
                  <a:gd name="connsiteY4" fmla="*/ 47396 h 590550"/>
                  <a:gd name="connsiteX5" fmla="*/ 133350 w 590550"/>
                  <a:gd name="connsiteY5" fmla="*/ 38100 h 590550"/>
                  <a:gd name="connsiteX6" fmla="*/ 57150 w 590550"/>
                  <a:gd name="connsiteY6" fmla="*/ 114300 h 590550"/>
                  <a:gd name="connsiteX7" fmla="*/ 57150 w 590550"/>
                  <a:gd name="connsiteY7" fmla="*/ 114976 h 590550"/>
                  <a:gd name="connsiteX8" fmla="*/ 0 w 590550"/>
                  <a:gd name="connsiteY8" fmla="*/ 180975 h 590550"/>
                  <a:gd name="connsiteX9" fmla="*/ 66675 w 590550"/>
                  <a:gd name="connsiteY9" fmla="*/ 247650 h 590550"/>
                  <a:gd name="connsiteX10" fmla="*/ 209550 w 590550"/>
                  <a:gd name="connsiteY10" fmla="*/ 247650 h 590550"/>
                  <a:gd name="connsiteX11" fmla="*/ 209550 w 590550"/>
                  <a:gd name="connsiteY11" fmla="*/ 285750 h 590550"/>
                  <a:gd name="connsiteX12" fmla="*/ 0 w 590550"/>
                  <a:gd name="connsiteY12" fmla="*/ 285750 h 590550"/>
                  <a:gd name="connsiteX13" fmla="*/ 0 w 590550"/>
                  <a:gd name="connsiteY13" fmla="*/ 590550 h 590550"/>
                  <a:gd name="connsiteX14" fmla="*/ 381000 w 590550"/>
                  <a:gd name="connsiteY14" fmla="*/ 590550 h 590550"/>
                  <a:gd name="connsiteX15" fmla="*/ 381000 w 590550"/>
                  <a:gd name="connsiteY15" fmla="*/ 419100 h 590550"/>
                  <a:gd name="connsiteX16" fmla="*/ 590550 w 590550"/>
                  <a:gd name="connsiteY16" fmla="*/ 419100 h 590550"/>
                  <a:gd name="connsiteX17" fmla="*/ 590550 w 590550"/>
                  <a:gd name="connsiteY17" fmla="*/ 114300 h 590550"/>
                  <a:gd name="connsiteX18" fmla="*/ 571500 w 590550"/>
                  <a:gd name="connsiteY18" fmla="*/ 190500 h 590550"/>
                  <a:gd name="connsiteX19" fmla="*/ 228600 w 590550"/>
                  <a:gd name="connsiteY19" fmla="*/ 190500 h 590550"/>
                  <a:gd name="connsiteX20" fmla="*/ 228600 w 590550"/>
                  <a:gd name="connsiteY20" fmla="*/ 133350 h 590550"/>
                  <a:gd name="connsiteX21" fmla="*/ 571500 w 590550"/>
                  <a:gd name="connsiteY21" fmla="*/ 133350 h 590550"/>
                  <a:gd name="connsiteX22" fmla="*/ 571500 w 590550"/>
                  <a:gd name="connsiteY22" fmla="*/ 190500 h 590550"/>
                  <a:gd name="connsiteX23" fmla="*/ 66675 w 590550"/>
                  <a:gd name="connsiteY23" fmla="*/ 228600 h 590550"/>
                  <a:gd name="connsiteX24" fmla="*/ 19050 w 590550"/>
                  <a:gd name="connsiteY24" fmla="*/ 180975 h 590550"/>
                  <a:gd name="connsiteX25" fmla="*/ 66351 w 590550"/>
                  <a:gd name="connsiteY25" fmla="*/ 133340 h 590550"/>
                  <a:gd name="connsiteX26" fmla="*/ 78419 w 590550"/>
                  <a:gd name="connsiteY26" fmla="*/ 133388 h 590550"/>
                  <a:gd name="connsiteX27" fmla="*/ 76867 w 590550"/>
                  <a:gd name="connsiteY27" fmla="*/ 122520 h 590550"/>
                  <a:gd name="connsiteX28" fmla="*/ 76200 w 590550"/>
                  <a:gd name="connsiteY28" fmla="*/ 114300 h 590550"/>
                  <a:gd name="connsiteX29" fmla="*/ 133350 w 590550"/>
                  <a:gd name="connsiteY29" fmla="*/ 57150 h 590550"/>
                  <a:gd name="connsiteX30" fmla="*/ 187833 w 590550"/>
                  <a:gd name="connsiteY30" fmla="*/ 96974 h 590550"/>
                  <a:gd name="connsiteX31" fmla="*/ 205988 w 590550"/>
                  <a:gd name="connsiteY31" fmla="*/ 91211 h 590550"/>
                  <a:gd name="connsiteX32" fmla="*/ 185176 w 590550"/>
                  <a:gd name="connsiteY32" fmla="*/ 58569 h 590550"/>
                  <a:gd name="connsiteX33" fmla="*/ 257175 w 590550"/>
                  <a:gd name="connsiteY33" fmla="*/ 19050 h 590550"/>
                  <a:gd name="connsiteX34" fmla="*/ 342900 w 590550"/>
                  <a:gd name="connsiteY34" fmla="*/ 104775 h 590550"/>
                  <a:gd name="connsiteX35" fmla="*/ 342367 w 590550"/>
                  <a:gd name="connsiteY35" fmla="*/ 114300 h 590550"/>
                  <a:gd name="connsiteX36" fmla="*/ 209550 w 590550"/>
                  <a:gd name="connsiteY36" fmla="*/ 114300 h 590550"/>
                  <a:gd name="connsiteX37" fmla="*/ 209550 w 590550"/>
                  <a:gd name="connsiteY37" fmla="*/ 228600 h 590550"/>
                  <a:gd name="connsiteX38" fmla="*/ 66675 w 590550"/>
                  <a:gd name="connsiteY38" fmla="*/ 228600 h 590550"/>
                  <a:gd name="connsiteX39" fmla="*/ 361950 w 590550"/>
                  <a:gd name="connsiteY39" fmla="*/ 304800 h 590550"/>
                  <a:gd name="connsiteX40" fmla="*/ 361950 w 590550"/>
                  <a:gd name="connsiteY40" fmla="*/ 361950 h 590550"/>
                  <a:gd name="connsiteX41" fmla="*/ 19050 w 590550"/>
                  <a:gd name="connsiteY41" fmla="*/ 361950 h 590550"/>
                  <a:gd name="connsiteX42" fmla="*/ 19050 w 590550"/>
                  <a:gd name="connsiteY42" fmla="*/ 304800 h 590550"/>
                  <a:gd name="connsiteX43" fmla="*/ 361950 w 590550"/>
                  <a:gd name="connsiteY43" fmla="*/ 304800 h 590550"/>
                  <a:gd name="connsiteX44" fmla="*/ 19050 w 590550"/>
                  <a:gd name="connsiteY44" fmla="*/ 571500 h 590550"/>
                  <a:gd name="connsiteX45" fmla="*/ 19050 w 590550"/>
                  <a:gd name="connsiteY45" fmla="*/ 381000 h 590550"/>
                  <a:gd name="connsiteX46" fmla="*/ 361950 w 590550"/>
                  <a:gd name="connsiteY46" fmla="*/ 381000 h 590550"/>
                  <a:gd name="connsiteX47" fmla="*/ 361950 w 590550"/>
                  <a:gd name="connsiteY47" fmla="*/ 571500 h 590550"/>
                  <a:gd name="connsiteX48" fmla="*/ 19050 w 590550"/>
                  <a:gd name="connsiteY48" fmla="*/ 571500 h 590550"/>
                  <a:gd name="connsiteX49" fmla="*/ 381000 w 590550"/>
                  <a:gd name="connsiteY49" fmla="*/ 400050 h 590550"/>
                  <a:gd name="connsiteX50" fmla="*/ 381000 w 590550"/>
                  <a:gd name="connsiteY50" fmla="*/ 285750 h 590550"/>
                  <a:gd name="connsiteX51" fmla="*/ 228600 w 590550"/>
                  <a:gd name="connsiteY51" fmla="*/ 285750 h 590550"/>
                  <a:gd name="connsiteX52" fmla="*/ 228600 w 590550"/>
                  <a:gd name="connsiteY52" fmla="*/ 209550 h 590550"/>
                  <a:gd name="connsiteX53" fmla="*/ 571500 w 590550"/>
                  <a:gd name="connsiteY53" fmla="*/ 209550 h 590550"/>
                  <a:gd name="connsiteX54" fmla="*/ 571500 w 590550"/>
                  <a:gd name="connsiteY54" fmla="*/ 400050 h 590550"/>
                  <a:gd name="connsiteX55" fmla="*/ 381000 w 590550"/>
                  <a:gd name="connsiteY55" fmla="*/ 4000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550" h="590550">
                    <a:moveTo>
                      <a:pt x="590550" y="114300"/>
                    </a:moveTo>
                    <a:lnTo>
                      <a:pt x="361417" y="114300"/>
                    </a:lnTo>
                    <a:cubicBezTo>
                      <a:pt x="361702" y="111138"/>
                      <a:pt x="361950" y="107956"/>
                      <a:pt x="361950" y="104775"/>
                    </a:cubicBezTo>
                    <a:cubicBezTo>
                      <a:pt x="361950" y="47006"/>
                      <a:pt x="314944" y="0"/>
                      <a:pt x="257175" y="0"/>
                    </a:cubicBezTo>
                    <a:cubicBezTo>
                      <a:pt x="221561" y="0"/>
                      <a:pt x="189005" y="18012"/>
                      <a:pt x="169726" y="47396"/>
                    </a:cubicBezTo>
                    <a:cubicBezTo>
                      <a:pt x="158820" y="41481"/>
                      <a:pt x="146437" y="38100"/>
                      <a:pt x="133350" y="38100"/>
                    </a:cubicBezTo>
                    <a:cubicBezTo>
                      <a:pt x="91335" y="38100"/>
                      <a:pt x="57150" y="72285"/>
                      <a:pt x="57150" y="114300"/>
                    </a:cubicBezTo>
                    <a:cubicBezTo>
                      <a:pt x="57150" y="114519"/>
                      <a:pt x="57150" y="114757"/>
                      <a:pt x="57150" y="114976"/>
                    </a:cubicBezTo>
                    <a:cubicBezTo>
                      <a:pt x="24879" y="119615"/>
                      <a:pt x="0" y="147437"/>
                      <a:pt x="0" y="180975"/>
                    </a:cubicBezTo>
                    <a:cubicBezTo>
                      <a:pt x="0" y="217732"/>
                      <a:pt x="29918" y="247650"/>
                      <a:pt x="66675" y="247650"/>
                    </a:cubicBezTo>
                    <a:lnTo>
                      <a:pt x="209550" y="247650"/>
                    </a:lnTo>
                    <a:lnTo>
                      <a:pt x="209550" y="285750"/>
                    </a:lnTo>
                    <a:lnTo>
                      <a:pt x="0" y="285750"/>
                    </a:lnTo>
                    <a:lnTo>
                      <a:pt x="0" y="590550"/>
                    </a:lnTo>
                    <a:lnTo>
                      <a:pt x="381000" y="590550"/>
                    </a:lnTo>
                    <a:lnTo>
                      <a:pt x="381000" y="419100"/>
                    </a:lnTo>
                    <a:lnTo>
                      <a:pt x="590550" y="419100"/>
                    </a:lnTo>
                    <a:lnTo>
                      <a:pt x="590550" y="114300"/>
                    </a:lnTo>
                    <a:close/>
                    <a:moveTo>
                      <a:pt x="571500" y="190500"/>
                    </a:moveTo>
                    <a:lnTo>
                      <a:pt x="228600" y="190500"/>
                    </a:lnTo>
                    <a:lnTo>
                      <a:pt x="228600" y="133350"/>
                    </a:lnTo>
                    <a:lnTo>
                      <a:pt x="571500" y="133350"/>
                    </a:lnTo>
                    <a:lnTo>
                      <a:pt x="571500" y="190500"/>
                    </a:lnTo>
                    <a:close/>
                    <a:moveTo>
                      <a:pt x="66675" y="228600"/>
                    </a:moveTo>
                    <a:cubicBezTo>
                      <a:pt x="40415" y="228600"/>
                      <a:pt x="19050" y="207235"/>
                      <a:pt x="19050" y="180975"/>
                    </a:cubicBezTo>
                    <a:cubicBezTo>
                      <a:pt x="19050" y="154715"/>
                      <a:pt x="40415" y="133350"/>
                      <a:pt x="66351" y="133340"/>
                    </a:cubicBezTo>
                    <a:lnTo>
                      <a:pt x="78419" y="133388"/>
                    </a:lnTo>
                    <a:lnTo>
                      <a:pt x="76867" y="122520"/>
                    </a:lnTo>
                    <a:cubicBezTo>
                      <a:pt x="76410" y="119320"/>
                      <a:pt x="76200" y="116710"/>
                      <a:pt x="76200" y="114300"/>
                    </a:cubicBezTo>
                    <a:cubicBezTo>
                      <a:pt x="76200" y="82782"/>
                      <a:pt x="101832" y="57150"/>
                      <a:pt x="133350" y="57150"/>
                    </a:cubicBezTo>
                    <a:cubicBezTo>
                      <a:pt x="158363" y="57150"/>
                      <a:pt x="180261" y="73162"/>
                      <a:pt x="187833" y="96974"/>
                    </a:cubicBezTo>
                    <a:lnTo>
                      <a:pt x="205988" y="91211"/>
                    </a:lnTo>
                    <a:cubicBezTo>
                      <a:pt x="201892" y="78334"/>
                      <a:pt x="194548" y="67294"/>
                      <a:pt x="185176" y="58569"/>
                    </a:cubicBezTo>
                    <a:cubicBezTo>
                      <a:pt x="200873" y="34090"/>
                      <a:pt x="227743" y="19050"/>
                      <a:pt x="257175" y="19050"/>
                    </a:cubicBezTo>
                    <a:cubicBezTo>
                      <a:pt x="304448" y="19050"/>
                      <a:pt x="342900" y="57502"/>
                      <a:pt x="342900" y="104775"/>
                    </a:cubicBezTo>
                    <a:cubicBezTo>
                      <a:pt x="342900" y="107956"/>
                      <a:pt x="342719" y="111147"/>
                      <a:pt x="342367" y="114300"/>
                    </a:cubicBezTo>
                    <a:lnTo>
                      <a:pt x="209550" y="114300"/>
                    </a:lnTo>
                    <a:lnTo>
                      <a:pt x="209550" y="228600"/>
                    </a:lnTo>
                    <a:lnTo>
                      <a:pt x="66675" y="228600"/>
                    </a:lnTo>
                    <a:close/>
                    <a:moveTo>
                      <a:pt x="361950" y="304800"/>
                    </a:moveTo>
                    <a:lnTo>
                      <a:pt x="361950" y="361950"/>
                    </a:lnTo>
                    <a:lnTo>
                      <a:pt x="19050" y="361950"/>
                    </a:lnTo>
                    <a:lnTo>
                      <a:pt x="19050" y="304800"/>
                    </a:lnTo>
                    <a:lnTo>
                      <a:pt x="361950" y="304800"/>
                    </a:lnTo>
                    <a:close/>
                    <a:moveTo>
                      <a:pt x="19050" y="571500"/>
                    </a:moveTo>
                    <a:lnTo>
                      <a:pt x="19050" y="381000"/>
                    </a:lnTo>
                    <a:lnTo>
                      <a:pt x="361950" y="381000"/>
                    </a:lnTo>
                    <a:lnTo>
                      <a:pt x="361950" y="571500"/>
                    </a:lnTo>
                    <a:lnTo>
                      <a:pt x="19050" y="571500"/>
                    </a:lnTo>
                    <a:close/>
                    <a:moveTo>
                      <a:pt x="381000" y="400050"/>
                    </a:moveTo>
                    <a:lnTo>
                      <a:pt x="381000" y="285750"/>
                    </a:lnTo>
                    <a:lnTo>
                      <a:pt x="228600" y="285750"/>
                    </a:lnTo>
                    <a:lnTo>
                      <a:pt x="228600" y="209550"/>
                    </a:lnTo>
                    <a:lnTo>
                      <a:pt x="571500" y="209550"/>
                    </a:lnTo>
                    <a:lnTo>
                      <a:pt x="571500" y="400050"/>
                    </a:lnTo>
                    <a:lnTo>
                      <a:pt x="381000" y="400050"/>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D0ECEF1-DA6F-49DA-BF43-1D03F32C0E0C}"/>
                  </a:ext>
                </a:extLst>
              </p:cNvPr>
              <p:cNvSpPr/>
              <p:nvPr/>
            </p:nvSpPr>
            <p:spPr>
              <a:xfrm>
                <a:off x="21752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99B23BF2-A886-4390-9FF4-22B88346D351}"/>
                  </a:ext>
                </a:extLst>
              </p:cNvPr>
              <p:cNvSpPr/>
              <p:nvPr/>
            </p:nvSpPr>
            <p:spPr>
              <a:xfrm>
                <a:off x="22133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D90E2F1-17FF-465B-8AA2-0FA2544CD932}"/>
                  </a:ext>
                </a:extLst>
              </p:cNvPr>
              <p:cNvSpPr/>
              <p:nvPr/>
            </p:nvSpPr>
            <p:spPr>
              <a:xfrm>
                <a:off x="2251460" y="3584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07C15D03-1CC4-4604-89E6-436CFDF894A4}"/>
                  </a:ext>
                </a:extLst>
              </p:cNvPr>
              <p:cNvSpPr/>
              <p:nvPr/>
            </p:nvSpPr>
            <p:spPr>
              <a:xfrm>
                <a:off x="1965710" y="383165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E08A05CC-95B2-4E46-90F8-C0034FF09687}"/>
                  </a:ext>
                </a:extLst>
              </p:cNvPr>
              <p:cNvSpPr/>
              <p:nvPr/>
            </p:nvSpPr>
            <p:spPr>
              <a:xfrm>
                <a:off x="2327660" y="3660207"/>
                <a:ext cx="152400" cy="152400"/>
              </a:xfrm>
              <a:custGeom>
                <a:avLst/>
                <a:gdLst>
                  <a:gd name="connsiteX0" fmla="*/ 110176 w 152400"/>
                  <a:gd name="connsiteY0" fmla="*/ 80905 h 152400"/>
                  <a:gd name="connsiteX1" fmla="*/ 123825 w 152400"/>
                  <a:gd name="connsiteY1" fmla="*/ 47625 h 152400"/>
                  <a:gd name="connsiteX2" fmla="*/ 76200 w 152400"/>
                  <a:gd name="connsiteY2" fmla="*/ 0 h 152400"/>
                  <a:gd name="connsiteX3" fmla="*/ 28575 w 152400"/>
                  <a:gd name="connsiteY3" fmla="*/ 47625 h 152400"/>
                  <a:gd name="connsiteX4" fmla="*/ 42224 w 152400"/>
                  <a:gd name="connsiteY4" fmla="*/ 80905 h 152400"/>
                  <a:gd name="connsiteX5" fmla="*/ 0 w 152400"/>
                  <a:gd name="connsiteY5" fmla="*/ 142875 h 152400"/>
                  <a:gd name="connsiteX6" fmla="*/ 0 w 152400"/>
                  <a:gd name="connsiteY6" fmla="*/ 152400 h 152400"/>
                  <a:gd name="connsiteX7" fmla="*/ 152400 w 152400"/>
                  <a:gd name="connsiteY7" fmla="*/ 152400 h 152400"/>
                  <a:gd name="connsiteX8" fmla="*/ 152400 w 152400"/>
                  <a:gd name="connsiteY8" fmla="*/ 142875 h 152400"/>
                  <a:gd name="connsiteX9" fmla="*/ 110176 w 152400"/>
                  <a:gd name="connsiteY9" fmla="*/ 80905 h 152400"/>
                  <a:gd name="connsiteX10" fmla="*/ 76200 w 152400"/>
                  <a:gd name="connsiteY10" fmla="*/ 19050 h 152400"/>
                  <a:gd name="connsiteX11" fmla="*/ 104775 w 152400"/>
                  <a:gd name="connsiteY11" fmla="*/ 47625 h 152400"/>
                  <a:gd name="connsiteX12" fmla="*/ 76200 w 152400"/>
                  <a:gd name="connsiteY12" fmla="*/ 76200 h 152400"/>
                  <a:gd name="connsiteX13" fmla="*/ 47625 w 152400"/>
                  <a:gd name="connsiteY13" fmla="*/ 47625 h 152400"/>
                  <a:gd name="connsiteX14" fmla="*/ 76200 w 152400"/>
                  <a:gd name="connsiteY14" fmla="*/ 19050 h 152400"/>
                  <a:gd name="connsiteX15" fmla="*/ 20012 w 152400"/>
                  <a:gd name="connsiteY15" fmla="*/ 133350 h 152400"/>
                  <a:gd name="connsiteX16" fmla="*/ 66675 w 152400"/>
                  <a:gd name="connsiteY16" fmla="*/ 95250 h 152400"/>
                  <a:gd name="connsiteX17" fmla="*/ 85725 w 152400"/>
                  <a:gd name="connsiteY17" fmla="*/ 95250 h 152400"/>
                  <a:gd name="connsiteX18" fmla="*/ 132388 w 152400"/>
                  <a:gd name="connsiteY18" fmla="*/ 133350 h 152400"/>
                  <a:gd name="connsiteX19" fmla="*/ 20012 w 152400"/>
                  <a:gd name="connsiteY19" fmla="*/ 1333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400" h="152400">
                    <a:moveTo>
                      <a:pt x="110176" y="80905"/>
                    </a:moveTo>
                    <a:cubicBezTo>
                      <a:pt x="118596" y="72314"/>
                      <a:pt x="123825" y="60579"/>
                      <a:pt x="123825" y="47625"/>
                    </a:cubicBezTo>
                    <a:cubicBezTo>
                      <a:pt x="123825" y="21365"/>
                      <a:pt x="102460" y="0"/>
                      <a:pt x="76200" y="0"/>
                    </a:cubicBezTo>
                    <a:cubicBezTo>
                      <a:pt x="49940" y="0"/>
                      <a:pt x="28575" y="21365"/>
                      <a:pt x="28575" y="47625"/>
                    </a:cubicBezTo>
                    <a:cubicBezTo>
                      <a:pt x="28575" y="60579"/>
                      <a:pt x="33804" y="72314"/>
                      <a:pt x="42224" y="80905"/>
                    </a:cubicBezTo>
                    <a:cubicBezTo>
                      <a:pt x="17536" y="90688"/>
                      <a:pt x="0" y="114748"/>
                      <a:pt x="0" y="142875"/>
                    </a:cubicBezTo>
                    <a:lnTo>
                      <a:pt x="0" y="152400"/>
                    </a:lnTo>
                    <a:lnTo>
                      <a:pt x="152400" y="152400"/>
                    </a:lnTo>
                    <a:lnTo>
                      <a:pt x="152400" y="142875"/>
                    </a:lnTo>
                    <a:cubicBezTo>
                      <a:pt x="152400" y="114748"/>
                      <a:pt x="134864" y="90688"/>
                      <a:pt x="110176" y="80905"/>
                    </a:cubicBezTo>
                    <a:close/>
                    <a:moveTo>
                      <a:pt x="76200" y="19050"/>
                    </a:moveTo>
                    <a:cubicBezTo>
                      <a:pt x="91954" y="19050"/>
                      <a:pt x="104775" y="31871"/>
                      <a:pt x="104775" y="47625"/>
                    </a:cubicBezTo>
                    <a:cubicBezTo>
                      <a:pt x="104775" y="63379"/>
                      <a:pt x="91954" y="76200"/>
                      <a:pt x="76200" y="76200"/>
                    </a:cubicBezTo>
                    <a:cubicBezTo>
                      <a:pt x="60446" y="76200"/>
                      <a:pt x="47625" y="63379"/>
                      <a:pt x="47625" y="47625"/>
                    </a:cubicBezTo>
                    <a:cubicBezTo>
                      <a:pt x="47625" y="31871"/>
                      <a:pt x="60446" y="19050"/>
                      <a:pt x="76200" y="19050"/>
                    </a:cubicBezTo>
                    <a:close/>
                    <a:moveTo>
                      <a:pt x="20012" y="133350"/>
                    </a:moveTo>
                    <a:cubicBezTo>
                      <a:pt x="24441" y="111643"/>
                      <a:pt x="43672" y="95250"/>
                      <a:pt x="66675" y="95250"/>
                    </a:cubicBezTo>
                    <a:lnTo>
                      <a:pt x="85725" y="95250"/>
                    </a:lnTo>
                    <a:cubicBezTo>
                      <a:pt x="108728" y="95250"/>
                      <a:pt x="127968" y="111643"/>
                      <a:pt x="132388" y="133350"/>
                    </a:cubicBezTo>
                    <a:lnTo>
                      <a:pt x="20012" y="133350"/>
                    </a:ln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E4E97A94-32F7-4888-AA00-C95020B21BB9}"/>
                  </a:ext>
                </a:extLst>
              </p:cNvPr>
              <p:cNvSpPr/>
              <p:nvPr/>
            </p:nvSpPr>
            <p:spPr>
              <a:xfrm>
                <a:off x="2175260" y="3660207"/>
                <a:ext cx="152400" cy="19050"/>
              </a:xfrm>
              <a:custGeom>
                <a:avLst/>
                <a:gdLst>
                  <a:gd name="connsiteX0" fmla="*/ 0 w 152400"/>
                  <a:gd name="connsiteY0" fmla="*/ 0 h 19050"/>
                  <a:gd name="connsiteX1" fmla="*/ 152400 w 152400"/>
                  <a:gd name="connsiteY1" fmla="*/ 0 h 19050"/>
                  <a:gd name="connsiteX2" fmla="*/ 152400 w 152400"/>
                  <a:gd name="connsiteY2" fmla="*/ 19050 h 19050"/>
                  <a:gd name="connsiteX3" fmla="*/ 0 w 1524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2400" h="19050">
                    <a:moveTo>
                      <a:pt x="0" y="0"/>
                    </a:moveTo>
                    <a:lnTo>
                      <a:pt x="152400" y="0"/>
                    </a:lnTo>
                    <a:lnTo>
                      <a:pt x="152400" y="19050"/>
                    </a:lnTo>
                    <a:lnTo>
                      <a:pt x="0" y="19050"/>
                    </a:ln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9A52D5EA-7E43-4811-8433-560D74A307A6}"/>
                  </a:ext>
                </a:extLst>
              </p:cNvPr>
              <p:cNvSpPr/>
              <p:nvPr/>
            </p:nvSpPr>
            <p:spPr>
              <a:xfrm>
                <a:off x="2137160" y="38316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B7648944-1B17-4A05-A2AE-95C1524AE896}"/>
                  </a:ext>
                </a:extLst>
              </p:cNvPr>
              <p:cNvSpPr/>
              <p:nvPr/>
            </p:nvSpPr>
            <p:spPr>
              <a:xfrm>
                <a:off x="2137160" y="38697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83BF1530-C023-4781-8182-AC5CE5FB4A11}"/>
                  </a:ext>
                </a:extLst>
              </p:cNvPr>
              <p:cNvSpPr/>
              <p:nvPr/>
            </p:nvSpPr>
            <p:spPr>
              <a:xfrm>
                <a:off x="2137160" y="390785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AF243DCD-2BD2-4B0C-AE7F-261956AF48D6}"/>
                  </a:ext>
                </a:extLst>
              </p:cNvPr>
              <p:cNvSpPr/>
              <p:nvPr/>
            </p:nvSpPr>
            <p:spPr>
              <a:xfrm>
                <a:off x="22514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973080BD-DA7A-457D-BF52-0AE41FB27391}"/>
                  </a:ext>
                </a:extLst>
              </p:cNvPr>
              <p:cNvSpPr/>
              <p:nvPr/>
            </p:nvSpPr>
            <p:spPr>
              <a:xfrm>
                <a:off x="22133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74DA9EF-7017-4303-A090-4DA472CDC2C5}"/>
                  </a:ext>
                </a:extLst>
              </p:cNvPr>
              <p:cNvSpPr/>
              <p:nvPr/>
            </p:nvSpPr>
            <p:spPr>
              <a:xfrm>
                <a:off x="2175260" y="394595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grpSp>
      </p:grpSp>
      <p:sp>
        <p:nvSpPr>
          <p:cNvPr id="404" name="Rectangle: Rounded Corners 403">
            <a:extLst>
              <a:ext uri="{FF2B5EF4-FFF2-40B4-BE49-F238E27FC236}">
                <a16:creationId xmlns:a16="http://schemas.microsoft.com/office/drawing/2014/main" id="{3F2C36E7-F197-466B-B7C5-06C3ED1C1230}"/>
              </a:ext>
            </a:extLst>
          </p:cNvPr>
          <p:cNvSpPr/>
          <p:nvPr/>
        </p:nvSpPr>
        <p:spPr bwMode="auto">
          <a:xfrm>
            <a:off x="7654389" y="2982324"/>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Regulation reminder to ensure compliance</a:t>
            </a:r>
            <a:endParaRPr kumimoji="0" lang="en-US" sz="900" b="0" i="0" u="none" strike="noStrike" cap="none" normalizeH="0" baseline="0">
              <a:ln>
                <a:noFill/>
              </a:ln>
              <a:solidFill>
                <a:schemeClr val="tx1"/>
              </a:solidFill>
              <a:effectLst/>
              <a:latin typeface="+mj-lt"/>
            </a:endParaRPr>
          </a:p>
        </p:txBody>
      </p:sp>
      <p:grpSp>
        <p:nvGrpSpPr>
          <p:cNvPr id="424" name="Group 423">
            <a:extLst>
              <a:ext uri="{FF2B5EF4-FFF2-40B4-BE49-F238E27FC236}">
                <a16:creationId xmlns:a16="http://schemas.microsoft.com/office/drawing/2014/main" id="{04AEFFD0-C967-4404-8D66-5EDC12E7626B}"/>
              </a:ext>
            </a:extLst>
          </p:cNvPr>
          <p:cNvGrpSpPr/>
          <p:nvPr/>
        </p:nvGrpSpPr>
        <p:grpSpPr>
          <a:xfrm>
            <a:off x="7459234" y="3114433"/>
            <a:ext cx="360000" cy="360000"/>
            <a:chOff x="4026820" y="3969733"/>
            <a:chExt cx="360000" cy="360000"/>
          </a:xfrm>
        </p:grpSpPr>
        <p:sp>
          <p:nvSpPr>
            <p:cNvPr id="425" name="Oval 424">
              <a:extLst>
                <a:ext uri="{FF2B5EF4-FFF2-40B4-BE49-F238E27FC236}">
                  <a16:creationId xmlns:a16="http://schemas.microsoft.com/office/drawing/2014/main" id="{111E3E67-6A00-4835-844D-16DAC43DE36F}"/>
                </a:ext>
              </a:extLst>
            </p:cNvPr>
            <p:cNvSpPr/>
            <p:nvPr/>
          </p:nvSpPr>
          <p:spPr bwMode="auto">
            <a:xfrm>
              <a:off x="4026820" y="3969733"/>
              <a:ext cx="360000" cy="360000"/>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nvGrpSpPr>
            <p:cNvPr id="426" name="Graphic 40">
              <a:extLst>
                <a:ext uri="{FF2B5EF4-FFF2-40B4-BE49-F238E27FC236}">
                  <a16:creationId xmlns:a16="http://schemas.microsoft.com/office/drawing/2014/main" id="{3E3DABEB-E922-4C7C-879F-C614EA70C4A8}"/>
                </a:ext>
              </a:extLst>
            </p:cNvPr>
            <p:cNvGrpSpPr>
              <a:grpSpLocks noChangeAspect="1"/>
            </p:cNvGrpSpPr>
            <p:nvPr/>
          </p:nvGrpSpPr>
          <p:grpSpPr>
            <a:xfrm>
              <a:off x="4098587" y="4064506"/>
              <a:ext cx="216466" cy="170454"/>
              <a:chOff x="2580551" y="2064721"/>
              <a:chExt cx="864870" cy="681037"/>
            </a:xfrm>
            <a:solidFill>
              <a:srgbClr val="009DB0"/>
            </a:solidFill>
          </p:grpSpPr>
          <p:sp>
            <p:nvSpPr>
              <p:cNvPr id="427" name="Freeform: Shape 426">
                <a:extLst>
                  <a:ext uri="{FF2B5EF4-FFF2-40B4-BE49-F238E27FC236}">
                    <a16:creationId xmlns:a16="http://schemas.microsoft.com/office/drawing/2014/main" id="{01BFCC77-C751-491F-B01E-135153B030DE}"/>
                  </a:ext>
                </a:extLst>
              </p:cNvPr>
              <p:cNvSpPr/>
              <p:nvPr/>
            </p:nvSpPr>
            <p:spPr>
              <a:xfrm>
                <a:off x="2580551" y="2064721"/>
                <a:ext cx="864870" cy="681037"/>
              </a:xfrm>
              <a:custGeom>
                <a:avLst/>
                <a:gdLst>
                  <a:gd name="connsiteX0" fmla="*/ 0 w 864870"/>
                  <a:gd name="connsiteY0" fmla="*/ 214313 h 681037"/>
                  <a:gd name="connsiteX1" fmla="*/ 0 w 864870"/>
                  <a:gd name="connsiteY1" fmla="*/ 681038 h 681037"/>
                  <a:gd name="connsiteX2" fmla="*/ 864870 w 864870"/>
                  <a:gd name="connsiteY2" fmla="*/ 681038 h 681037"/>
                  <a:gd name="connsiteX3" fmla="*/ 864870 w 864870"/>
                  <a:gd name="connsiteY3" fmla="*/ 214313 h 681037"/>
                  <a:gd name="connsiteX4" fmla="*/ 864870 w 864870"/>
                  <a:gd name="connsiteY4" fmla="*/ 0 h 681037"/>
                  <a:gd name="connsiteX5" fmla="*/ 0 w 864870"/>
                  <a:gd name="connsiteY5" fmla="*/ 0 h 681037"/>
                  <a:gd name="connsiteX6" fmla="*/ 0 w 864870"/>
                  <a:gd name="connsiteY6" fmla="*/ 214313 h 681037"/>
                  <a:gd name="connsiteX7" fmla="*/ 38100 w 864870"/>
                  <a:gd name="connsiteY7" fmla="*/ 38100 h 681037"/>
                  <a:gd name="connsiteX8" fmla="*/ 826770 w 864870"/>
                  <a:gd name="connsiteY8" fmla="*/ 38100 h 681037"/>
                  <a:gd name="connsiteX9" fmla="*/ 826770 w 864870"/>
                  <a:gd name="connsiteY9" fmla="*/ 176213 h 681037"/>
                  <a:gd name="connsiteX10" fmla="*/ 38100 w 864870"/>
                  <a:gd name="connsiteY10" fmla="*/ 176213 h 681037"/>
                  <a:gd name="connsiteX11" fmla="*/ 38100 w 864870"/>
                  <a:gd name="connsiteY11" fmla="*/ 38100 h 681037"/>
                  <a:gd name="connsiteX12" fmla="*/ 38100 w 864870"/>
                  <a:gd name="connsiteY12" fmla="*/ 214313 h 681037"/>
                  <a:gd name="connsiteX13" fmla="*/ 826770 w 864870"/>
                  <a:gd name="connsiteY13" fmla="*/ 214313 h 681037"/>
                  <a:gd name="connsiteX14" fmla="*/ 826770 w 864870"/>
                  <a:gd name="connsiteY14" fmla="*/ 642938 h 681037"/>
                  <a:gd name="connsiteX15" fmla="*/ 38100 w 864870"/>
                  <a:gd name="connsiteY15" fmla="*/ 642938 h 681037"/>
                  <a:gd name="connsiteX16" fmla="*/ 38100 w 864870"/>
                  <a:gd name="connsiteY16" fmla="*/ 214313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870" h="681037">
                    <a:moveTo>
                      <a:pt x="0" y="214313"/>
                    </a:moveTo>
                    <a:lnTo>
                      <a:pt x="0" y="681038"/>
                    </a:lnTo>
                    <a:lnTo>
                      <a:pt x="864870" y="681038"/>
                    </a:lnTo>
                    <a:lnTo>
                      <a:pt x="864870" y="214313"/>
                    </a:lnTo>
                    <a:lnTo>
                      <a:pt x="864870" y="0"/>
                    </a:lnTo>
                    <a:lnTo>
                      <a:pt x="0" y="0"/>
                    </a:lnTo>
                    <a:lnTo>
                      <a:pt x="0" y="214313"/>
                    </a:lnTo>
                    <a:close/>
                    <a:moveTo>
                      <a:pt x="38100" y="38100"/>
                    </a:moveTo>
                    <a:lnTo>
                      <a:pt x="826770" y="38100"/>
                    </a:lnTo>
                    <a:lnTo>
                      <a:pt x="826770" y="176213"/>
                    </a:lnTo>
                    <a:lnTo>
                      <a:pt x="38100" y="176213"/>
                    </a:lnTo>
                    <a:lnTo>
                      <a:pt x="38100" y="38100"/>
                    </a:lnTo>
                    <a:close/>
                    <a:moveTo>
                      <a:pt x="38100" y="214313"/>
                    </a:moveTo>
                    <a:lnTo>
                      <a:pt x="826770" y="214313"/>
                    </a:lnTo>
                    <a:lnTo>
                      <a:pt x="826770" y="642938"/>
                    </a:lnTo>
                    <a:lnTo>
                      <a:pt x="38100" y="642938"/>
                    </a:lnTo>
                    <a:lnTo>
                      <a:pt x="38100" y="214313"/>
                    </a:ln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85D91705-6F94-4F96-8C00-C234E8840F87}"/>
                  </a:ext>
                </a:extLst>
              </p:cNvPr>
              <p:cNvSpPr/>
              <p:nvPr/>
            </p:nvSpPr>
            <p:spPr>
              <a:xfrm>
                <a:off x="2637702" y="2125682"/>
                <a:ext cx="97154" cy="97154"/>
              </a:xfrm>
              <a:custGeom>
                <a:avLst/>
                <a:gdLst>
                  <a:gd name="connsiteX0" fmla="*/ 97155 w 97154"/>
                  <a:gd name="connsiteY0" fmla="*/ 48578 h 97154"/>
                  <a:gd name="connsiteX1" fmla="*/ 48577 w 97154"/>
                  <a:gd name="connsiteY1" fmla="*/ 97155 h 97154"/>
                  <a:gd name="connsiteX2" fmla="*/ 0 w 97154"/>
                  <a:gd name="connsiteY2" fmla="*/ 48578 h 97154"/>
                  <a:gd name="connsiteX3" fmla="*/ 48577 w 97154"/>
                  <a:gd name="connsiteY3" fmla="*/ 0 h 97154"/>
                  <a:gd name="connsiteX4" fmla="*/ 97155 w 97154"/>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4" h="97154">
                    <a:moveTo>
                      <a:pt x="97155" y="48578"/>
                    </a:moveTo>
                    <a:cubicBezTo>
                      <a:pt x="97155" y="75406"/>
                      <a:pt x="75406" y="97155"/>
                      <a:pt x="48577" y="97155"/>
                    </a:cubicBezTo>
                    <a:cubicBezTo>
                      <a:pt x="21749" y="97155"/>
                      <a:pt x="0" y="75406"/>
                      <a:pt x="0" y="48578"/>
                    </a:cubicBezTo>
                    <a:cubicBezTo>
                      <a:pt x="0" y="21749"/>
                      <a:pt x="21749" y="0"/>
                      <a:pt x="48577"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7B75B3F-844F-4CF9-B0B5-E70EC93F8A68}"/>
                  </a:ext>
                </a:extLst>
              </p:cNvPr>
              <p:cNvSpPr/>
              <p:nvPr/>
            </p:nvSpPr>
            <p:spPr>
              <a:xfrm>
                <a:off x="2770099"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55A3BD4-F7C1-4C4C-9749-E6D57E5697E6}"/>
                  </a:ext>
                </a:extLst>
              </p:cNvPr>
              <p:cNvSpPr/>
              <p:nvPr/>
            </p:nvSpPr>
            <p:spPr>
              <a:xfrm>
                <a:off x="2902497" y="2125682"/>
                <a:ext cx="97155" cy="97154"/>
              </a:xfrm>
              <a:custGeom>
                <a:avLst/>
                <a:gdLst>
                  <a:gd name="connsiteX0" fmla="*/ 97155 w 97155"/>
                  <a:gd name="connsiteY0" fmla="*/ 48578 h 97154"/>
                  <a:gd name="connsiteX1" fmla="*/ 48578 w 97155"/>
                  <a:gd name="connsiteY1" fmla="*/ 97155 h 97154"/>
                  <a:gd name="connsiteX2" fmla="*/ 0 w 97155"/>
                  <a:gd name="connsiteY2" fmla="*/ 48578 h 97154"/>
                  <a:gd name="connsiteX3" fmla="*/ 48578 w 97155"/>
                  <a:gd name="connsiteY3" fmla="*/ 0 h 97154"/>
                  <a:gd name="connsiteX4" fmla="*/ 97155 w 97155"/>
                  <a:gd name="connsiteY4" fmla="*/ 48578 h 9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 h="97154">
                    <a:moveTo>
                      <a:pt x="97155" y="48578"/>
                    </a:moveTo>
                    <a:cubicBezTo>
                      <a:pt x="97155" y="75406"/>
                      <a:pt x="75406" y="97155"/>
                      <a:pt x="48578" y="97155"/>
                    </a:cubicBezTo>
                    <a:cubicBezTo>
                      <a:pt x="21749" y="97155"/>
                      <a:pt x="0" y="75406"/>
                      <a:pt x="0" y="48578"/>
                    </a:cubicBezTo>
                    <a:cubicBezTo>
                      <a:pt x="0" y="21749"/>
                      <a:pt x="21749" y="0"/>
                      <a:pt x="48578" y="0"/>
                    </a:cubicBezTo>
                    <a:cubicBezTo>
                      <a:pt x="75406" y="0"/>
                      <a:pt x="97155" y="21749"/>
                      <a:pt x="97155" y="48578"/>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AA10B85-9D13-4D64-8586-C1E11BF183A8}"/>
                  </a:ext>
                </a:extLst>
              </p:cNvPr>
              <p:cNvSpPr/>
              <p:nvPr/>
            </p:nvSpPr>
            <p:spPr>
              <a:xfrm>
                <a:off x="2684374" y="2371427"/>
                <a:ext cx="279082" cy="241935"/>
              </a:xfrm>
              <a:custGeom>
                <a:avLst/>
                <a:gdLst>
                  <a:gd name="connsiteX0" fmla="*/ 260033 w 279082"/>
                  <a:gd name="connsiteY0" fmla="*/ 0 h 241935"/>
                  <a:gd name="connsiteX1" fmla="*/ 218123 w 279082"/>
                  <a:gd name="connsiteY1" fmla="*/ 0 h 241935"/>
                  <a:gd name="connsiteX2" fmla="*/ 99060 w 279082"/>
                  <a:gd name="connsiteY2" fmla="*/ 101917 h 241935"/>
                  <a:gd name="connsiteX3" fmla="*/ 19050 w 279082"/>
                  <a:gd name="connsiteY3" fmla="*/ 101917 h 241935"/>
                  <a:gd name="connsiteX4" fmla="*/ 0 w 279082"/>
                  <a:gd name="connsiteY4" fmla="*/ 120967 h 241935"/>
                  <a:gd name="connsiteX5" fmla="*/ 19050 w 279082"/>
                  <a:gd name="connsiteY5" fmla="*/ 140017 h 241935"/>
                  <a:gd name="connsiteX6" fmla="*/ 99060 w 279082"/>
                  <a:gd name="connsiteY6" fmla="*/ 140017 h 241935"/>
                  <a:gd name="connsiteX7" fmla="*/ 218123 w 279082"/>
                  <a:gd name="connsiteY7" fmla="*/ 241935 h 241935"/>
                  <a:gd name="connsiteX8" fmla="*/ 260033 w 279082"/>
                  <a:gd name="connsiteY8" fmla="*/ 241935 h 241935"/>
                  <a:gd name="connsiteX9" fmla="*/ 279083 w 279082"/>
                  <a:gd name="connsiteY9" fmla="*/ 222885 h 241935"/>
                  <a:gd name="connsiteX10" fmla="*/ 279083 w 279082"/>
                  <a:gd name="connsiteY10" fmla="*/ 19050 h 241935"/>
                  <a:gd name="connsiteX11" fmla="*/ 260033 w 279082"/>
                  <a:gd name="connsiteY11" fmla="*/ 0 h 241935"/>
                  <a:gd name="connsiteX12" fmla="*/ 240983 w 279082"/>
                  <a:gd name="connsiteY12" fmla="*/ 203835 h 241935"/>
                  <a:gd name="connsiteX13" fmla="*/ 218123 w 279082"/>
                  <a:gd name="connsiteY13" fmla="*/ 203835 h 241935"/>
                  <a:gd name="connsiteX14" fmla="*/ 135255 w 279082"/>
                  <a:gd name="connsiteY14" fmla="*/ 120967 h 241935"/>
                  <a:gd name="connsiteX15" fmla="*/ 218123 w 279082"/>
                  <a:gd name="connsiteY15" fmla="*/ 38100 h 241935"/>
                  <a:gd name="connsiteX16" fmla="*/ 240983 w 279082"/>
                  <a:gd name="connsiteY16" fmla="*/ 38100 h 241935"/>
                  <a:gd name="connsiteX17" fmla="*/ 240983 w 279082"/>
                  <a:gd name="connsiteY17" fmla="*/ 20383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082" h="241935">
                    <a:moveTo>
                      <a:pt x="260033" y="0"/>
                    </a:moveTo>
                    <a:lnTo>
                      <a:pt x="218123" y="0"/>
                    </a:lnTo>
                    <a:cubicBezTo>
                      <a:pt x="158115" y="0"/>
                      <a:pt x="107632" y="43815"/>
                      <a:pt x="99060" y="101917"/>
                    </a:cubicBezTo>
                    <a:lnTo>
                      <a:pt x="19050" y="101917"/>
                    </a:lnTo>
                    <a:cubicBezTo>
                      <a:pt x="8572" y="101917"/>
                      <a:pt x="0" y="110490"/>
                      <a:pt x="0" y="120967"/>
                    </a:cubicBezTo>
                    <a:cubicBezTo>
                      <a:pt x="0" y="131445"/>
                      <a:pt x="8572" y="140017"/>
                      <a:pt x="19050" y="140017"/>
                    </a:cubicBezTo>
                    <a:lnTo>
                      <a:pt x="99060" y="140017"/>
                    </a:lnTo>
                    <a:cubicBezTo>
                      <a:pt x="108585" y="198120"/>
                      <a:pt x="158115" y="241935"/>
                      <a:pt x="218123" y="241935"/>
                    </a:cubicBezTo>
                    <a:lnTo>
                      <a:pt x="260033" y="241935"/>
                    </a:lnTo>
                    <a:cubicBezTo>
                      <a:pt x="270510" y="241935"/>
                      <a:pt x="279083" y="233363"/>
                      <a:pt x="279083" y="222885"/>
                    </a:cubicBezTo>
                    <a:lnTo>
                      <a:pt x="279083" y="19050"/>
                    </a:lnTo>
                    <a:cubicBezTo>
                      <a:pt x="279083" y="8572"/>
                      <a:pt x="270510" y="0"/>
                      <a:pt x="260033" y="0"/>
                    </a:cubicBezTo>
                    <a:close/>
                    <a:moveTo>
                      <a:pt x="240983" y="203835"/>
                    </a:moveTo>
                    <a:lnTo>
                      <a:pt x="218123" y="203835"/>
                    </a:lnTo>
                    <a:cubicBezTo>
                      <a:pt x="172402" y="203835"/>
                      <a:pt x="135255" y="166688"/>
                      <a:pt x="135255" y="120967"/>
                    </a:cubicBezTo>
                    <a:cubicBezTo>
                      <a:pt x="135255" y="75247"/>
                      <a:pt x="172402" y="38100"/>
                      <a:pt x="218123" y="38100"/>
                    </a:cubicBezTo>
                    <a:lnTo>
                      <a:pt x="240983" y="38100"/>
                    </a:lnTo>
                    <a:lnTo>
                      <a:pt x="240983" y="203835"/>
                    </a:ln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9C7943CE-3F49-4BA7-B47B-449739726AA0}"/>
                  </a:ext>
                </a:extLst>
              </p:cNvPr>
              <p:cNvSpPr/>
              <p:nvPr/>
            </p:nvSpPr>
            <p:spPr>
              <a:xfrm>
                <a:off x="2999651" y="2371427"/>
                <a:ext cx="342900" cy="242887"/>
              </a:xfrm>
              <a:custGeom>
                <a:avLst/>
                <a:gdLst>
                  <a:gd name="connsiteX0" fmla="*/ 323850 w 342900"/>
                  <a:gd name="connsiteY0" fmla="*/ 101917 h 242887"/>
                  <a:gd name="connsiteX1" fmla="*/ 243840 w 342900"/>
                  <a:gd name="connsiteY1" fmla="*/ 101917 h 242887"/>
                  <a:gd name="connsiteX2" fmla="*/ 124778 w 342900"/>
                  <a:gd name="connsiteY2" fmla="*/ 0 h 242887"/>
                  <a:gd name="connsiteX3" fmla="*/ 82868 w 342900"/>
                  <a:gd name="connsiteY3" fmla="*/ 0 h 242887"/>
                  <a:gd name="connsiteX4" fmla="*/ 63818 w 342900"/>
                  <a:gd name="connsiteY4" fmla="*/ 19050 h 242887"/>
                  <a:gd name="connsiteX5" fmla="*/ 63818 w 342900"/>
                  <a:gd name="connsiteY5" fmla="*/ 50482 h 242887"/>
                  <a:gd name="connsiteX6" fmla="*/ 19050 w 342900"/>
                  <a:gd name="connsiteY6" fmla="*/ 50482 h 242887"/>
                  <a:gd name="connsiteX7" fmla="*/ 0 w 342900"/>
                  <a:gd name="connsiteY7" fmla="*/ 69532 h 242887"/>
                  <a:gd name="connsiteX8" fmla="*/ 19050 w 342900"/>
                  <a:gd name="connsiteY8" fmla="*/ 88582 h 242887"/>
                  <a:gd name="connsiteX9" fmla="*/ 63818 w 342900"/>
                  <a:gd name="connsiteY9" fmla="*/ 88582 h 242887"/>
                  <a:gd name="connsiteX10" fmla="*/ 63818 w 342900"/>
                  <a:gd name="connsiteY10" fmla="*/ 154305 h 242887"/>
                  <a:gd name="connsiteX11" fmla="*/ 19050 w 342900"/>
                  <a:gd name="connsiteY11" fmla="*/ 154305 h 242887"/>
                  <a:gd name="connsiteX12" fmla="*/ 0 w 342900"/>
                  <a:gd name="connsiteY12" fmla="*/ 173355 h 242887"/>
                  <a:gd name="connsiteX13" fmla="*/ 19050 w 342900"/>
                  <a:gd name="connsiteY13" fmla="*/ 192405 h 242887"/>
                  <a:gd name="connsiteX14" fmla="*/ 63818 w 342900"/>
                  <a:gd name="connsiteY14" fmla="*/ 192405 h 242887"/>
                  <a:gd name="connsiteX15" fmla="*/ 63818 w 342900"/>
                  <a:gd name="connsiteY15" fmla="*/ 223838 h 242887"/>
                  <a:gd name="connsiteX16" fmla="*/ 82868 w 342900"/>
                  <a:gd name="connsiteY16" fmla="*/ 242888 h 242887"/>
                  <a:gd name="connsiteX17" fmla="*/ 124778 w 342900"/>
                  <a:gd name="connsiteY17" fmla="*/ 242888 h 242887"/>
                  <a:gd name="connsiteX18" fmla="*/ 243840 w 342900"/>
                  <a:gd name="connsiteY18" fmla="*/ 140970 h 242887"/>
                  <a:gd name="connsiteX19" fmla="*/ 323850 w 342900"/>
                  <a:gd name="connsiteY19" fmla="*/ 140970 h 242887"/>
                  <a:gd name="connsiteX20" fmla="*/ 342900 w 342900"/>
                  <a:gd name="connsiteY20" fmla="*/ 121920 h 242887"/>
                  <a:gd name="connsiteX21" fmla="*/ 323850 w 342900"/>
                  <a:gd name="connsiteY21" fmla="*/ 101917 h 242887"/>
                  <a:gd name="connsiteX22" fmla="*/ 123825 w 342900"/>
                  <a:gd name="connsiteY22" fmla="*/ 203835 h 242887"/>
                  <a:gd name="connsiteX23" fmla="*/ 100965 w 342900"/>
                  <a:gd name="connsiteY23" fmla="*/ 203835 h 242887"/>
                  <a:gd name="connsiteX24" fmla="*/ 100965 w 342900"/>
                  <a:gd name="connsiteY24" fmla="*/ 38100 h 242887"/>
                  <a:gd name="connsiteX25" fmla="*/ 123825 w 342900"/>
                  <a:gd name="connsiteY25" fmla="*/ 38100 h 242887"/>
                  <a:gd name="connsiteX26" fmla="*/ 206693 w 342900"/>
                  <a:gd name="connsiteY26" fmla="*/ 120967 h 242887"/>
                  <a:gd name="connsiteX27" fmla="*/ 123825 w 342900"/>
                  <a:gd name="connsiteY27" fmla="*/ 20383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242887">
                    <a:moveTo>
                      <a:pt x="323850" y="101917"/>
                    </a:moveTo>
                    <a:lnTo>
                      <a:pt x="243840" y="101917"/>
                    </a:lnTo>
                    <a:cubicBezTo>
                      <a:pt x="234315" y="43815"/>
                      <a:pt x="184785" y="0"/>
                      <a:pt x="124778" y="0"/>
                    </a:cubicBezTo>
                    <a:lnTo>
                      <a:pt x="82868" y="0"/>
                    </a:lnTo>
                    <a:cubicBezTo>
                      <a:pt x="72390" y="0"/>
                      <a:pt x="63818" y="8572"/>
                      <a:pt x="63818" y="19050"/>
                    </a:cubicBezTo>
                    <a:lnTo>
                      <a:pt x="63818" y="50482"/>
                    </a:lnTo>
                    <a:lnTo>
                      <a:pt x="19050" y="50482"/>
                    </a:lnTo>
                    <a:cubicBezTo>
                      <a:pt x="8573" y="50482"/>
                      <a:pt x="0" y="59055"/>
                      <a:pt x="0" y="69532"/>
                    </a:cubicBezTo>
                    <a:cubicBezTo>
                      <a:pt x="0" y="80010"/>
                      <a:pt x="8573" y="88582"/>
                      <a:pt x="19050" y="88582"/>
                    </a:cubicBezTo>
                    <a:lnTo>
                      <a:pt x="63818" y="88582"/>
                    </a:lnTo>
                    <a:lnTo>
                      <a:pt x="63818" y="154305"/>
                    </a:lnTo>
                    <a:lnTo>
                      <a:pt x="19050" y="154305"/>
                    </a:lnTo>
                    <a:cubicBezTo>
                      <a:pt x="8573" y="154305"/>
                      <a:pt x="0" y="162877"/>
                      <a:pt x="0" y="173355"/>
                    </a:cubicBezTo>
                    <a:cubicBezTo>
                      <a:pt x="0" y="183832"/>
                      <a:pt x="8573" y="192405"/>
                      <a:pt x="19050" y="192405"/>
                    </a:cubicBezTo>
                    <a:lnTo>
                      <a:pt x="63818" y="192405"/>
                    </a:lnTo>
                    <a:lnTo>
                      <a:pt x="63818" y="223838"/>
                    </a:lnTo>
                    <a:cubicBezTo>
                      <a:pt x="63818" y="234315"/>
                      <a:pt x="72390" y="242888"/>
                      <a:pt x="82868" y="242888"/>
                    </a:cubicBezTo>
                    <a:lnTo>
                      <a:pt x="124778" y="242888"/>
                    </a:lnTo>
                    <a:cubicBezTo>
                      <a:pt x="184785" y="242888"/>
                      <a:pt x="235268" y="199073"/>
                      <a:pt x="243840" y="140970"/>
                    </a:cubicBezTo>
                    <a:lnTo>
                      <a:pt x="323850" y="140970"/>
                    </a:lnTo>
                    <a:cubicBezTo>
                      <a:pt x="334328" y="140970"/>
                      <a:pt x="342900" y="132397"/>
                      <a:pt x="342900" y="121920"/>
                    </a:cubicBezTo>
                    <a:cubicBezTo>
                      <a:pt x="342900" y="111442"/>
                      <a:pt x="334328" y="101917"/>
                      <a:pt x="323850" y="101917"/>
                    </a:cubicBezTo>
                    <a:close/>
                    <a:moveTo>
                      <a:pt x="123825" y="203835"/>
                    </a:moveTo>
                    <a:lnTo>
                      <a:pt x="100965" y="203835"/>
                    </a:lnTo>
                    <a:lnTo>
                      <a:pt x="100965" y="38100"/>
                    </a:lnTo>
                    <a:lnTo>
                      <a:pt x="123825" y="38100"/>
                    </a:lnTo>
                    <a:cubicBezTo>
                      <a:pt x="169545" y="38100"/>
                      <a:pt x="206693" y="75247"/>
                      <a:pt x="206693" y="120967"/>
                    </a:cubicBezTo>
                    <a:cubicBezTo>
                      <a:pt x="207645" y="166688"/>
                      <a:pt x="169545" y="203835"/>
                      <a:pt x="123825" y="203835"/>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2704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11">
            <a:extLst>
              <a:ext uri="{FF2B5EF4-FFF2-40B4-BE49-F238E27FC236}">
                <a16:creationId xmlns:a16="http://schemas.microsoft.com/office/drawing/2014/main" id="{65A46C04-5F67-4431-9DFD-B0B04D9F39A9}"/>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4" name="ZoneTexte 12">
            <a:extLst>
              <a:ext uri="{FF2B5EF4-FFF2-40B4-BE49-F238E27FC236}">
                <a16:creationId xmlns:a16="http://schemas.microsoft.com/office/drawing/2014/main" id="{C0313FC9-DD04-4AAF-9DB8-4B5C4978A66C}"/>
              </a:ext>
            </a:extLst>
          </p:cNvPr>
          <p:cNvSpPr txBox="1"/>
          <p:nvPr/>
        </p:nvSpPr>
        <p:spPr>
          <a:xfrm>
            <a:off x="1780164" y="719831"/>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and some technological players</a:t>
            </a:r>
          </a:p>
        </p:txBody>
      </p:sp>
      <p:sp>
        <p:nvSpPr>
          <p:cNvPr id="32" name="Titre 1">
            <a:extLst>
              <a:ext uri="{FF2B5EF4-FFF2-40B4-BE49-F238E27FC236}">
                <a16:creationId xmlns:a16="http://schemas.microsoft.com/office/drawing/2014/main" id="{A9C8FA41-A4F6-4C93-B7D4-525B734EC563}"/>
              </a:ext>
            </a:extLst>
          </p:cNvPr>
          <p:cNvSpPr>
            <a:spLocks noGrp="1"/>
          </p:cNvSpPr>
          <p:nvPr>
            <p:ph type="ctrTitle"/>
          </p:nvPr>
        </p:nvSpPr>
        <p:spPr>
          <a:xfrm>
            <a:off x="584515" y="116632"/>
            <a:ext cx="8814979" cy="576064"/>
          </a:xfrm>
        </p:spPr>
        <p:txBody>
          <a:bodyPr/>
          <a:lstStyle/>
          <a:p>
            <a:pPr>
              <a:lnSpc>
                <a:spcPts val="1300"/>
              </a:lnSpc>
            </a:pPr>
            <a:r>
              <a:rPr lang="en-US" sz="1300" i="1">
                <a:solidFill>
                  <a:srgbClr val="E46C0A"/>
                </a:solidFill>
              </a:rPr>
              <a:t>Illustration – software and tech providers: </a:t>
            </a:r>
            <a:r>
              <a:rPr lang="en-US" sz="1300"/>
              <a:t>On top of internal development to digitalize processes, CG could leverage many existing players that have implemented tools related to wealth management operations</a:t>
            </a:r>
          </a:p>
        </p:txBody>
      </p:sp>
      <p:grpSp>
        <p:nvGrpSpPr>
          <p:cNvPr id="33" name="Groupe 2">
            <a:extLst>
              <a:ext uri="{FF2B5EF4-FFF2-40B4-BE49-F238E27FC236}">
                <a16:creationId xmlns:a16="http://schemas.microsoft.com/office/drawing/2014/main" id="{989C57E1-0993-498C-8A0E-037B6BD0E891}"/>
              </a:ext>
            </a:extLst>
          </p:cNvPr>
          <p:cNvGrpSpPr>
            <a:grpSpLocks noChangeAspect="1"/>
          </p:cNvGrpSpPr>
          <p:nvPr/>
        </p:nvGrpSpPr>
        <p:grpSpPr>
          <a:xfrm flipH="1">
            <a:off x="164125" y="227811"/>
            <a:ext cx="328776" cy="353706"/>
            <a:chOff x="165235" y="232554"/>
            <a:chExt cx="253804" cy="273051"/>
          </a:xfrm>
        </p:grpSpPr>
        <p:sp>
          <p:nvSpPr>
            <p:cNvPr id="34" name="Freeform 6">
              <a:extLst>
                <a:ext uri="{FF2B5EF4-FFF2-40B4-BE49-F238E27FC236}">
                  <a16:creationId xmlns:a16="http://schemas.microsoft.com/office/drawing/2014/main" id="{F6B16452-470F-4E14-840E-BE5472F78E29}"/>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A62E9A2C-4DDA-426E-8997-600AC01E04AE}"/>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
        <p:nvSpPr>
          <p:cNvPr id="73" name="Rectangle: Rounded Corners 72">
            <a:extLst>
              <a:ext uri="{FF2B5EF4-FFF2-40B4-BE49-F238E27FC236}">
                <a16:creationId xmlns:a16="http://schemas.microsoft.com/office/drawing/2014/main" id="{7F7622D1-A0DF-4A19-8962-FD1A603DA56B}"/>
              </a:ext>
            </a:extLst>
          </p:cNvPr>
          <p:cNvSpPr/>
          <p:nvPr/>
        </p:nvSpPr>
        <p:spPr bwMode="auto">
          <a:xfrm>
            <a:off x="5419450" y="3464411"/>
            <a:ext cx="2070000"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76" name="Rectangle: Rounded Corners 75">
            <a:extLst>
              <a:ext uri="{FF2B5EF4-FFF2-40B4-BE49-F238E27FC236}">
                <a16:creationId xmlns:a16="http://schemas.microsoft.com/office/drawing/2014/main" id="{5EFF7A78-D316-4377-BA2E-28204BE4BF56}"/>
              </a:ext>
            </a:extLst>
          </p:cNvPr>
          <p:cNvSpPr/>
          <p:nvPr/>
        </p:nvSpPr>
        <p:spPr bwMode="auto">
          <a:xfrm>
            <a:off x="5419449" y="4800738"/>
            <a:ext cx="2070000"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49" name="TextBox 48">
            <a:extLst>
              <a:ext uri="{FF2B5EF4-FFF2-40B4-BE49-F238E27FC236}">
                <a16:creationId xmlns:a16="http://schemas.microsoft.com/office/drawing/2014/main" id="{FB34EB11-1DB0-4161-8E52-C04F88E5CDDC}"/>
              </a:ext>
            </a:extLst>
          </p:cNvPr>
          <p:cNvSpPr txBox="1"/>
          <p:nvPr/>
        </p:nvSpPr>
        <p:spPr>
          <a:xfrm>
            <a:off x="5518696" y="3960417"/>
            <a:ext cx="1908000" cy="784830"/>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Solution that allow CGP to evaluate their compliance and to give solution in case of problem</a:t>
            </a:r>
          </a:p>
        </p:txBody>
      </p:sp>
      <p:pic>
        <p:nvPicPr>
          <p:cNvPr id="51" name="Picture 50">
            <a:extLst>
              <a:ext uri="{FF2B5EF4-FFF2-40B4-BE49-F238E27FC236}">
                <a16:creationId xmlns:a16="http://schemas.microsoft.com/office/drawing/2014/main" id="{CBB7CF26-4849-4C59-9303-1468FEEA6A40}"/>
              </a:ext>
            </a:extLst>
          </p:cNvPr>
          <p:cNvPicPr>
            <a:picLocks noChangeAspect="1"/>
          </p:cNvPicPr>
          <p:nvPr/>
        </p:nvPicPr>
        <p:blipFill>
          <a:blip r:embed="rId2"/>
          <a:stretch>
            <a:fillRect/>
          </a:stretch>
        </p:blipFill>
        <p:spPr>
          <a:xfrm>
            <a:off x="5725795" y="3523976"/>
            <a:ext cx="376178" cy="381552"/>
          </a:xfrm>
          <a:prstGeom prst="rect">
            <a:avLst/>
          </a:prstGeom>
        </p:spPr>
      </p:pic>
      <p:sp>
        <p:nvSpPr>
          <p:cNvPr id="82" name="TextBox 81">
            <a:extLst>
              <a:ext uri="{FF2B5EF4-FFF2-40B4-BE49-F238E27FC236}">
                <a16:creationId xmlns:a16="http://schemas.microsoft.com/office/drawing/2014/main" id="{1708A1A0-3778-4ED7-BC4E-2A77754A7433}"/>
              </a:ext>
            </a:extLst>
          </p:cNvPr>
          <p:cNvSpPr txBox="1"/>
          <p:nvPr/>
        </p:nvSpPr>
        <p:spPr>
          <a:xfrm>
            <a:off x="6839281" y="3478781"/>
            <a:ext cx="706369" cy="369332"/>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Web app</a:t>
            </a:r>
          </a:p>
        </p:txBody>
      </p:sp>
      <p:sp>
        <p:nvSpPr>
          <p:cNvPr id="77" name="Rectangle: Rounded Corners 76">
            <a:extLst>
              <a:ext uri="{FF2B5EF4-FFF2-40B4-BE49-F238E27FC236}">
                <a16:creationId xmlns:a16="http://schemas.microsoft.com/office/drawing/2014/main" id="{743CB7E2-E027-4D18-93ED-2435DC989BFE}"/>
              </a:ext>
            </a:extLst>
          </p:cNvPr>
          <p:cNvSpPr/>
          <p:nvPr/>
        </p:nvSpPr>
        <p:spPr bwMode="auto">
          <a:xfrm>
            <a:off x="7645515" y="4807938"/>
            <a:ext cx="2061800" cy="122499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40" name="TextBox 39">
            <a:extLst>
              <a:ext uri="{FF2B5EF4-FFF2-40B4-BE49-F238E27FC236}">
                <a16:creationId xmlns:a16="http://schemas.microsoft.com/office/drawing/2014/main" id="{C8DBDB23-9FE1-42AF-85BF-5B86AD633AA2}"/>
              </a:ext>
            </a:extLst>
          </p:cNvPr>
          <p:cNvSpPr txBox="1"/>
          <p:nvPr/>
        </p:nvSpPr>
        <p:spPr>
          <a:xfrm>
            <a:off x="7722415" y="5289574"/>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Platform that allow exchange of reliable clients’ information's</a:t>
            </a:r>
          </a:p>
        </p:txBody>
      </p:sp>
      <p:pic>
        <p:nvPicPr>
          <p:cNvPr id="28" name="Picture 27">
            <a:extLst>
              <a:ext uri="{FF2B5EF4-FFF2-40B4-BE49-F238E27FC236}">
                <a16:creationId xmlns:a16="http://schemas.microsoft.com/office/drawing/2014/main" id="{3052933D-9478-44D5-892E-17468653320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842317" y="4957178"/>
            <a:ext cx="704724" cy="162901"/>
          </a:xfrm>
          <a:prstGeom prst="rect">
            <a:avLst/>
          </a:prstGeom>
        </p:spPr>
      </p:pic>
      <p:sp>
        <p:nvSpPr>
          <p:cNvPr id="83" name="TextBox 82">
            <a:extLst>
              <a:ext uri="{FF2B5EF4-FFF2-40B4-BE49-F238E27FC236}">
                <a16:creationId xmlns:a16="http://schemas.microsoft.com/office/drawing/2014/main" id="{9206A186-B32D-4CCE-9CD7-C898723B686A}"/>
              </a:ext>
            </a:extLst>
          </p:cNvPr>
          <p:cNvSpPr txBox="1"/>
          <p:nvPr/>
        </p:nvSpPr>
        <p:spPr>
          <a:xfrm>
            <a:off x="8867588" y="4807938"/>
            <a:ext cx="839727" cy="369332"/>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Blockchain</a:t>
            </a:r>
          </a:p>
        </p:txBody>
      </p:sp>
      <p:pic>
        <p:nvPicPr>
          <p:cNvPr id="2050" name="Picture 2" descr="Finantix Wealth CRM - The Wealth Mosaic">
            <a:extLst>
              <a:ext uri="{FF2B5EF4-FFF2-40B4-BE49-F238E27FC236}">
                <a16:creationId xmlns:a16="http://schemas.microsoft.com/office/drawing/2014/main" id="{1F220E10-D484-450E-8DFA-D869F72934A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7556" y="4912998"/>
            <a:ext cx="1159557" cy="305127"/>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826A9841-03FC-405C-9472-4455A40448F9}"/>
              </a:ext>
            </a:extLst>
          </p:cNvPr>
          <p:cNvSpPr txBox="1"/>
          <p:nvPr/>
        </p:nvSpPr>
        <p:spPr>
          <a:xfrm>
            <a:off x="6839281" y="4809545"/>
            <a:ext cx="706369" cy="507831"/>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Machine learning</a:t>
            </a:r>
          </a:p>
        </p:txBody>
      </p:sp>
      <p:sp>
        <p:nvSpPr>
          <p:cNvPr id="104" name="TextBox 103">
            <a:extLst>
              <a:ext uri="{FF2B5EF4-FFF2-40B4-BE49-F238E27FC236}">
                <a16:creationId xmlns:a16="http://schemas.microsoft.com/office/drawing/2014/main" id="{728337DE-0BA4-4ABE-AF3E-92A1F556DEE4}"/>
              </a:ext>
            </a:extLst>
          </p:cNvPr>
          <p:cNvSpPr txBox="1"/>
          <p:nvPr/>
        </p:nvSpPr>
        <p:spPr>
          <a:xfrm>
            <a:off x="5518696" y="5293244"/>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Deep learning algorithm to help perform portfolio arbitration</a:t>
            </a:r>
          </a:p>
        </p:txBody>
      </p:sp>
      <p:pic>
        <p:nvPicPr>
          <p:cNvPr id="125954" name="Picture 2" descr="Résultat de recherche d'images pour &quot;italie&quot;">
            <a:extLst>
              <a:ext uri="{FF2B5EF4-FFF2-40B4-BE49-F238E27FC236}">
                <a16:creationId xmlns:a16="http://schemas.microsoft.com/office/drawing/2014/main" id="{DF055B80-2C36-49CB-917C-BD32A9FFC8B0}"/>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3022" y="4754651"/>
            <a:ext cx="213798" cy="219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9" name="Rectangle: Rounded Corners 68">
            <a:extLst>
              <a:ext uri="{FF2B5EF4-FFF2-40B4-BE49-F238E27FC236}">
                <a16:creationId xmlns:a16="http://schemas.microsoft.com/office/drawing/2014/main" id="{76BF70B4-7D0D-4A2D-92EF-6C9A9DCB2F1F}"/>
              </a:ext>
            </a:extLst>
          </p:cNvPr>
          <p:cNvSpPr/>
          <p:nvPr/>
        </p:nvSpPr>
        <p:spPr bwMode="auto">
          <a:xfrm>
            <a:off x="7645515" y="3464410"/>
            <a:ext cx="2057285"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pic>
        <p:nvPicPr>
          <p:cNvPr id="13" name="Picture 12">
            <a:extLst>
              <a:ext uri="{FF2B5EF4-FFF2-40B4-BE49-F238E27FC236}">
                <a16:creationId xmlns:a16="http://schemas.microsoft.com/office/drawing/2014/main" id="{C01979F3-4034-4DBA-B0D2-98653B8EE61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827578" y="3586165"/>
            <a:ext cx="582416" cy="246610"/>
          </a:xfrm>
          <a:prstGeom prst="rect">
            <a:avLst/>
          </a:prstGeom>
        </p:spPr>
      </p:pic>
      <p:sp>
        <p:nvSpPr>
          <p:cNvPr id="15" name="TextBox 14">
            <a:extLst>
              <a:ext uri="{FF2B5EF4-FFF2-40B4-BE49-F238E27FC236}">
                <a16:creationId xmlns:a16="http://schemas.microsoft.com/office/drawing/2014/main" id="{5D296F30-7188-489D-A8DF-832A8D3251A2}"/>
              </a:ext>
            </a:extLst>
          </p:cNvPr>
          <p:cNvSpPr txBox="1"/>
          <p:nvPr/>
        </p:nvSpPr>
        <p:spPr>
          <a:xfrm>
            <a:off x="7765869" y="3960416"/>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Mobile app that allow investment on financial products from 5€</a:t>
            </a:r>
          </a:p>
        </p:txBody>
      </p:sp>
      <p:sp>
        <p:nvSpPr>
          <p:cNvPr id="81" name="TextBox 80">
            <a:extLst>
              <a:ext uri="{FF2B5EF4-FFF2-40B4-BE49-F238E27FC236}">
                <a16:creationId xmlns:a16="http://schemas.microsoft.com/office/drawing/2014/main" id="{BD756EA3-6A38-494E-BE8C-4D464A56FE3F}"/>
              </a:ext>
            </a:extLst>
          </p:cNvPr>
          <p:cNvSpPr txBox="1"/>
          <p:nvPr/>
        </p:nvSpPr>
        <p:spPr>
          <a:xfrm>
            <a:off x="9057089" y="3478780"/>
            <a:ext cx="706369" cy="369332"/>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Web app</a:t>
            </a:r>
          </a:p>
        </p:txBody>
      </p:sp>
      <p:grpSp>
        <p:nvGrpSpPr>
          <p:cNvPr id="12" name="Group 11">
            <a:extLst>
              <a:ext uri="{FF2B5EF4-FFF2-40B4-BE49-F238E27FC236}">
                <a16:creationId xmlns:a16="http://schemas.microsoft.com/office/drawing/2014/main" id="{A641C889-0237-4FFE-ADB6-2C589560F363}"/>
              </a:ext>
            </a:extLst>
          </p:cNvPr>
          <p:cNvGrpSpPr/>
          <p:nvPr/>
        </p:nvGrpSpPr>
        <p:grpSpPr>
          <a:xfrm>
            <a:off x="877735" y="3464337"/>
            <a:ext cx="2108288" cy="1250770"/>
            <a:chOff x="871625" y="4763959"/>
            <a:chExt cx="2108288" cy="1250770"/>
          </a:xfrm>
        </p:grpSpPr>
        <p:sp>
          <p:nvSpPr>
            <p:cNvPr id="72" name="Rectangle: Rounded Corners 71">
              <a:extLst>
                <a:ext uri="{FF2B5EF4-FFF2-40B4-BE49-F238E27FC236}">
                  <a16:creationId xmlns:a16="http://schemas.microsoft.com/office/drawing/2014/main" id="{26F42C0D-BCAD-47B0-97AA-0F1FEF6A285A}"/>
                </a:ext>
              </a:extLst>
            </p:cNvPr>
            <p:cNvSpPr/>
            <p:nvPr/>
          </p:nvSpPr>
          <p:spPr bwMode="auto">
            <a:xfrm>
              <a:off x="881265" y="4775366"/>
              <a:ext cx="2070000"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pic>
          <p:nvPicPr>
            <p:cNvPr id="5" name="Picture 4">
              <a:extLst>
                <a:ext uri="{FF2B5EF4-FFF2-40B4-BE49-F238E27FC236}">
                  <a16:creationId xmlns:a16="http://schemas.microsoft.com/office/drawing/2014/main" id="{2425F4A8-64B5-44B5-9CDC-28A3F800CF2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15956" y="4935033"/>
              <a:ext cx="1005478" cy="228696"/>
            </a:xfrm>
            <a:prstGeom prst="rect">
              <a:avLst/>
            </a:prstGeom>
          </p:spPr>
        </p:pic>
        <p:sp>
          <p:nvSpPr>
            <p:cNvPr id="102" name="TextBox 101">
              <a:extLst>
                <a:ext uri="{FF2B5EF4-FFF2-40B4-BE49-F238E27FC236}">
                  <a16:creationId xmlns:a16="http://schemas.microsoft.com/office/drawing/2014/main" id="{0E3729A1-D586-4C2F-890C-D3EDBD76DB8A}"/>
                </a:ext>
              </a:extLst>
            </p:cNvPr>
            <p:cNvSpPr txBox="1"/>
            <p:nvPr/>
          </p:nvSpPr>
          <p:spPr>
            <a:xfrm>
              <a:off x="2273544" y="4800664"/>
              <a:ext cx="706369" cy="646331"/>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Machine learning,</a:t>
              </a:r>
            </a:p>
            <a:p>
              <a:pPr marR="0" algn="r" defTabSz="914400" rtl="0" eaLnBrk="1" fontAlgn="base" latinLnBrk="0" hangingPunct="1">
                <a:lnSpc>
                  <a:spcPct val="100000"/>
                </a:lnSpc>
                <a:spcBef>
                  <a:spcPct val="0"/>
                </a:spcBef>
                <a:spcAft>
                  <a:spcPct val="0"/>
                </a:spcAft>
                <a:buClrTx/>
                <a:buSzTx/>
                <a:tabLst/>
              </a:pPr>
              <a:r>
                <a:rPr lang="en-US" sz="900">
                  <a:latin typeface="+mj-lt"/>
                </a:rPr>
                <a:t>NLP</a:t>
              </a:r>
            </a:p>
          </p:txBody>
        </p:sp>
        <p:sp>
          <p:nvSpPr>
            <p:cNvPr id="103" name="TextBox 102">
              <a:extLst>
                <a:ext uri="{FF2B5EF4-FFF2-40B4-BE49-F238E27FC236}">
                  <a16:creationId xmlns:a16="http://schemas.microsoft.com/office/drawing/2014/main" id="{D6CE7318-F863-4134-977D-15211D9C8A64}"/>
                </a:ext>
              </a:extLst>
            </p:cNvPr>
            <p:cNvSpPr txBox="1"/>
            <p:nvPr/>
          </p:nvSpPr>
          <p:spPr>
            <a:xfrm>
              <a:off x="998089" y="5293170"/>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NLP algorithm to automatically collect commercial interesting profile</a:t>
              </a:r>
            </a:p>
          </p:txBody>
        </p:sp>
        <p:pic>
          <p:nvPicPr>
            <p:cNvPr id="1026" name="Picture 2" descr="UK">
              <a:extLst>
                <a:ext uri="{FF2B5EF4-FFF2-40B4-BE49-F238E27FC236}">
                  <a16:creationId xmlns:a16="http://schemas.microsoft.com/office/drawing/2014/main" id="{FD3EF5C7-2183-4C1E-81B3-36D64DFD8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625" y="4763959"/>
              <a:ext cx="238125" cy="238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14BBD650-B9FC-43F3-A0DF-48ECC66B5E8F}"/>
              </a:ext>
            </a:extLst>
          </p:cNvPr>
          <p:cNvSpPr/>
          <p:nvPr/>
        </p:nvSpPr>
        <p:spPr bwMode="auto">
          <a:xfrm>
            <a:off x="3173251" y="3464485"/>
            <a:ext cx="2060314"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37" name="TextBox 36">
            <a:extLst>
              <a:ext uri="{FF2B5EF4-FFF2-40B4-BE49-F238E27FC236}">
                <a16:creationId xmlns:a16="http://schemas.microsoft.com/office/drawing/2014/main" id="{99D103C8-47C3-478E-9E0D-FA900809866D}"/>
              </a:ext>
            </a:extLst>
          </p:cNvPr>
          <p:cNvSpPr txBox="1"/>
          <p:nvPr/>
        </p:nvSpPr>
        <p:spPr>
          <a:xfrm>
            <a:off x="3247251" y="3960491"/>
            <a:ext cx="1908000" cy="784830"/>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Provide robot advisor in white label in order to help CGP in their recommendations.</a:t>
            </a:r>
          </a:p>
        </p:txBody>
      </p:sp>
      <p:sp>
        <p:nvSpPr>
          <p:cNvPr id="38" name="TextBox 37">
            <a:extLst>
              <a:ext uri="{FF2B5EF4-FFF2-40B4-BE49-F238E27FC236}">
                <a16:creationId xmlns:a16="http://schemas.microsoft.com/office/drawing/2014/main" id="{5AC34023-CCA9-41F2-8263-C695FDBD90DA}"/>
              </a:ext>
            </a:extLst>
          </p:cNvPr>
          <p:cNvSpPr txBox="1"/>
          <p:nvPr/>
        </p:nvSpPr>
        <p:spPr>
          <a:xfrm>
            <a:off x="4527412" y="3478855"/>
            <a:ext cx="706369" cy="646331"/>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Machine learning, Robots</a:t>
            </a:r>
          </a:p>
        </p:txBody>
      </p:sp>
      <p:sp>
        <p:nvSpPr>
          <p:cNvPr id="67" name="Rectangle: Rounded Corners 66">
            <a:extLst>
              <a:ext uri="{FF2B5EF4-FFF2-40B4-BE49-F238E27FC236}">
                <a16:creationId xmlns:a16="http://schemas.microsoft.com/office/drawing/2014/main" id="{70DBAC42-F04F-46C2-A860-220376D32044}"/>
              </a:ext>
            </a:extLst>
          </p:cNvPr>
          <p:cNvSpPr/>
          <p:nvPr/>
        </p:nvSpPr>
        <p:spPr bwMode="auto">
          <a:xfrm>
            <a:off x="3165051" y="4802561"/>
            <a:ext cx="2070000"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pic>
        <p:nvPicPr>
          <p:cNvPr id="31" name="Picture 30">
            <a:extLst>
              <a:ext uri="{FF2B5EF4-FFF2-40B4-BE49-F238E27FC236}">
                <a16:creationId xmlns:a16="http://schemas.microsoft.com/office/drawing/2014/main" id="{C7A0F711-E909-4B9D-85FA-C80EE937700A}"/>
              </a:ext>
            </a:extLst>
          </p:cNvPr>
          <p:cNvPicPr>
            <a:picLocks noChangeAspect="1"/>
          </p:cNvPicPr>
          <p:nvPr/>
        </p:nvPicPr>
        <p:blipFill>
          <a:blip r:embed="rId10">
            <a:clrChange>
              <a:clrFrom>
                <a:srgbClr val="F8F9FA"/>
              </a:clrFrom>
              <a:clrTo>
                <a:srgbClr val="F8F9FA">
                  <a:alpha val="0"/>
                </a:srgbClr>
              </a:clrTo>
            </a:clrChange>
          </a:blip>
          <a:stretch>
            <a:fillRect/>
          </a:stretch>
        </p:blipFill>
        <p:spPr>
          <a:xfrm>
            <a:off x="3390103" y="4892626"/>
            <a:ext cx="875358" cy="313807"/>
          </a:xfrm>
          <a:prstGeom prst="rect">
            <a:avLst/>
          </a:prstGeom>
        </p:spPr>
      </p:pic>
      <p:sp>
        <p:nvSpPr>
          <p:cNvPr id="44" name="TextBox 43">
            <a:extLst>
              <a:ext uri="{FF2B5EF4-FFF2-40B4-BE49-F238E27FC236}">
                <a16:creationId xmlns:a16="http://schemas.microsoft.com/office/drawing/2014/main" id="{8375AD3A-6836-4E7B-8D83-4EA4E77EB31A}"/>
              </a:ext>
            </a:extLst>
          </p:cNvPr>
          <p:cNvSpPr txBox="1"/>
          <p:nvPr/>
        </p:nvSpPr>
        <p:spPr>
          <a:xfrm>
            <a:off x="3236365" y="5293318"/>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Solution that evaluate clients’ investment </a:t>
            </a:r>
            <a:r>
              <a:rPr lang="en-US" sz="900" err="1">
                <a:latin typeface="+mj-lt"/>
              </a:rPr>
              <a:t>profil</a:t>
            </a:r>
            <a:r>
              <a:rPr lang="en-US" sz="900">
                <a:latin typeface="+mj-lt"/>
              </a:rPr>
              <a:t> based on playful experiment</a:t>
            </a:r>
          </a:p>
        </p:txBody>
      </p:sp>
      <p:sp>
        <p:nvSpPr>
          <p:cNvPr id="84" name="TextBox 83">
            <a:extLst>
              <a:ext uri="{FF2B5EF4-FFF2-40B4-BE49-F238E27FC236}">
                <a16:creationId xmlns:a16="http://schemas.microsoft.com/office/drawing/2014/main" id="{FB9858C5-084D-4887-948F-9DC667E2BA43}"/>
              </a:ext>
            </a:extLst>
          </p:cNvPr>
          <p:cNvSpPr txBox="1"/>
          <p:nvPr/>
        </p:nvSpPr>
        <p:spPr>
          <a:xfrm>
            <a:off x="4527412" y="4800812"/>
            <a:ext cx="706369" cy="507831"/>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Machine learning</a:t>
            </a:r>
          </a:p>
        </p:txBody>
      </p:sp>
      <p:pic>
        <p:nvPicPr>
          <p:cNvPr id="21506" name="Picture 2" descr="Home | Bambu Global Robo-Advisor Provider">
            <a:extLst>
              <a:ext uri="{FF2B5EF4-FFF2-40B4-BE49-F238E27FC236}">
                <a16:creationId xmlns:a16="http://schemas.microsoft.com/office/drawing/2014/main" id="{0A7C70E1-42A5-481C-B40F-C8E2906540B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94131" y="3611171"/>
            <a:ext cx="937988" cy="187377"/>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Drapeau de Singapour">
            <a:extLst>
              <a:ext uri="{FF2B5EF4-FFF2-40B4-BE49-F238E27FC236}">
                <a16:creationId xmlns:a16="http://schemas.microsoft.com/office/drawing/2014/main" id="{1D116F53-9D3B-4BBB-85F8-880FC1BBAFFA}"/>
              </a:ext>
            </a:extLst>
          </p:cNvPr>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14309" y="3443773"/>
            <a:ext cx="213798" cy="219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0" name="Connecteur droit avec flèche 4">
            <a:extLst>
              <a:ext uri="{FF2B5EF4-FFF2-40B4-BE49-F238E27FC236}">
                <a16:creationId xmlns:a16="http://schemas.microsoft.com/office/drawing/2014/main" id="{7160E667-4D4A-4BC8-9FD0-72F15250D0ED}"/>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39" name="Connecteur droit avec flèche 4">
            <a:extLst>
              <a:ext uri="{FF2B5EF4-FFF2-40B4-BE49-F238E27FC236}">
                <a16:creationId xmlns:a16="http://schemas.microsoft.com/office/drawing/2014/main" id="{6499DBA9-7537-4D3D-BF51-4A50D1C055BE}"/>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41" name="TextBox 40">
            <a:extLst>
              <a:ext uri="{FF2B5EF4-FFF2-40B4-BE49-F238E27FC236}">
                <a16:creationId xmlns:a16="http://schemas.microsoft.com/office/drawing/2014/main" id="{7E038F65-18A9-4968-9C0C-B5E48AF498AC}"/>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42" name="TextBox 41">
            <a:extLst>
              <a:ext uri="{FF2B5EF4-FFF2-40B4-BE49-F238E27FC236}">
                <a16:creationId xmlns:a16="http://schemas.microsoft.com/office/drawing/2014/main" id="{41C29B20-291E-4E22-AAA4-383D29ECA84D}"/>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cxnSp>
        <p:nvCxnSpPr>
          <p:cNvPr id="43" name="Connecteur droit avec flèche 4">
            <a:extLst>
              <a:ext uri="{FF2B5EF4-FFF2-40B4-BE49-F238E27FC236}">
                <a16:creationId xmlns:a16="http://schemas.microsoft.com/office/drawing/2014/main" id="{E13CA6DE-2BE9-4C1D-ACA2-E2759DAB69C9}"/>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45" name="TextBox 44">
            <a:extLst>
              <a:ext uri="{FF2B5EF4-FFF2-40B4-BE49-F238E27FC236}">
                <a16:creationId xmlns:a16="http://schemas.microsoft.com/office/drawing/2014/main" id="{FD2F764A-9563-4DC9-B9D1-E0C8D00BA2E6}"/>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79" name="Rectangle: Rounded Corners 78">
            <a:extLst>
              <a:ext uri="{FF2B5EF4-FFF2-40B4-BE49-F238E27FC236}">
                <a16:creationId xmlns:a16="http://schemas.microsoft.com/office/drawing/2014/main" id="{2768ACF4-71F8-4C4F-9090-091DC0246133}"/>
              </a:ext>
            </a:extLst>
          </p:cNvPr>
          <p:cNvSpPr/>
          <p:nvPr/>
        </p:nvSpPr>
        <p:spPr bwMode="auto">
          <a:xfrm>
            <a:off x="883085" y="1587231"/>
            <a:ext cx="8824229" cy="832167"/>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pic>
        <p:nvPicPr>
          <p:cNvPr id="52" name="Picture 2" descr="Index of /wp-content/uploads/image/png/2019/02">
            <a:extLst>
              <a:ext uri="{FF2B5EF4-FFF2-40B4-BE49-F238E27FC236}">
                <a16:creationId xmlns:a16="http://schemas.microsoft.com/office/drawing/2014/main" id="{CA52A28D-CF91-4F66-828F-0F8CF4DE99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35001" y="1679652"/>
            <a:ext cx="1135609" cy="16356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Rounded Corners 88">
            <a:extLst>
              <a:ext uri="{FF2B5EF4-FFF2-40B4-BE49-F238E27FC236}">
                <a16:creationId xmlns:a16="http://schemas.microsoft.com/office/drawing/2014/main" id="{F167DDEF-6472-4A20-BEA2-E9DD8F3A161B}"/>
              </a:ext>
            </a:extLst>
          </p:cNvPr>
          <p:cNvSpPr/>
          <p:nvPr/>
        </p:nvSpPr>
        <p:spPr bwMode="auto">
          <a:xfrm>
            <a:off x="883085" y="2528110"/>
            <a:ext cx="8819715" cy="832167"/>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91" name="TextBox 90">
            <a:extLst>
              <a:ext uri="{FF2B5EF4-FFF2-40B4-BE49-F238E27FC236}">
                <a16:creationId xmlns:a16="http://schemas.microsoft.com/office/drawing/2014/main" id="{05A6CAD0-5252-437B-9A8C-11A37FC3D100}"/>
              </a:ext>
            </a:extLst>
          </p:cNvPr>
          <p:cNvSpPr txBox="1"/>
          <p:nvPr/>
        </p:nvSpPr>
        <p:spPr>
          <a:xfrm>
            <a:off x="3539483" y="1648447"/>
            <a:ext cx="3520603" cy="2308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 </a:t>
            </a:r>
            <a:r>
              <a:rPr lang="en-US" sz="900">
                <a:latin typeface="+mj-lt"/>
              </a:rPr>
              <a:t>Global software solution</a:t>
            </a:r>
          </a:p>
        </p:txBody>
      </p:sp>
      <p:pic>
        <p:nvPicPr>
          <p:cNvPr id="20482" name="Picture 2" descr="Fidroit et ManyMore s'allient - Profession CGP">
            <a:extLst>
              <a:ext uri="{FF2B5EF4-FFF2-40B4-BE49-F238E27FC236}">
                <a16:creationId xmlns:a16="http://schemas.microsoft.com/office/drawing/2014/main" id="{C698461B-9F99-4BBA-9391-FCB02711620B}"/>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1430857" y="2017623"/>
            <a:ext cx="944782" cy="29166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97560626-3FCB-424A-B2CF-6DFFAE4BFD7F}"/>
              </a:ext>
            </a:extLst>
          </p:cNvPr>
          <p:cNvSpPr txBox="1"/>
          <p:nvPr/>
        </p:nvSpPr>
        <p:spPr>
          <a:xfrm>
            <a:off x="6831034" y="1648447"/>
            <a:ext cx="2639215" cy="3693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Techno: </a:t>
            </a:r>
            <a:r>
              <a:rPr lang="en-US" sz="900">
                <a:latin typeface="+mj-lt"/>
              </a:rPr>
              <a:t>Webapp, Machine learning, Robotics</a:t>
            </a:r>
          </a:p>
        </p:txBody>
      </p:sp>
      <p:pic>
        <p:nvPicPr>
          <p:cNvPr id="26626" name="Picture 2" descr="Harvest | Éditeur de logiciels pour la gestion de patrimoine et la ...">
            <a:extLst>
              <a:ext uri="{FF2B5EF4-FFF2-40B4-BE49-F238E27FC236}">
                <a16:creationId xmlns:a16="http://schemas.microsoft.com/office/drawing/2014/main" id="{D48D5B73-69D5-4F8E-B531-DF24DFE9F44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89551" y="2598889"/>
            <a:ext cx="976885" cy="21247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15CC794-C3C9-4DF7-A938-6817C0D06572}"/>
              </a:ext>
            </a:extLst>
          </p:cNvPr>
          <p:cNvSpPr txBox="1"/>
          <p:nvPr/>
        </p:nvSpPr>
        <p:spPr>
          <a:xfrm>
            <a:off x="3539483" y="2619371"/>
            <a:ext cx="3520603" cy="2308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 </a:t>
            </a:r>
            <a:r>
              <a:rPr lang="en-US" sz="900">
                <a:latin typeface="+mj-lt"/>
              </a:rPr>
              <a:t>Global software solution</a:t>
            </a:r>
          </a:p>
        </p:txBody>
      </p:sp>
      <p:sp>
        <p:nvSpPr>
          <p:cNvPr id="64" name="TextBox 63">
            <a:extLst>
              <a:ext uri="{FF2B5EF4-FFF2-40B4-BE49-F238E27FC236}">
                <a16:creationId xmlns:a16="http://schemas.microsoft.com/office/drawing/2014/main" id="{3391F9F6-9A4D-41F2-BC5F-3DDDF93FA096}"/>
              </a:ext>
            </a:extLst>
          </p:cNvPr>
          <p:cNvSpPr txBox="1"/>
          <p:nvPr/>
        </p:nvSpPr>
        <p:spPr>
          <a:xfrm>
            <a:off x="6831034" y="2619371"/>
            <a:ext cx="2639215" cy="369332"/>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sz="900" b="1">
                <a:latin typeface="+mj-lt"/>
              </a:rPr>
              <a:t>Techno: </a:t>
            </a:r>
            <a:r>
              <a:rPr lang="en-US" sz="900">
                <a:latin typeface="+mj-lt"/>
              </a:rPr>
              <a:t>Webapp, Machine learning, Robotics</a:t>
            </a:r>
          </a:p>
        </p:txBody>
      </p:sp>
      <p:sp>
        <p:nvSpPr>
          <p:cNvPr id="2" name="TextBox 1">
            <a:extLst>
              <a:ext uri="{FF2B5EF4-FFF2-40B4-BE49-F238E27FC236}">
                <a16:creationId xmlns:a16="http://schemas.microsoft.com/office/drawing/2014/main" id="{EE2FF88B-6190-400D-B80A-3316A1321946}"/>
              </a:ext>
            </a:extLst>
          </p:cNvPr>
          <p:cNvSpPr txBox="1"/>
          <p:nvPr/>
        </p:nvSpPr>
        <p:spPr>
          <a:xfrm>
            <a:off x="5940061" y="3030180"/>
            <a:ext cx="1061509" cy="276999"/>
          </a:xfrm>
          <a:prstGeom prst="rect">
            <a:avLst/>
          </a:prstGeom>
          <a:noFill/>
        </p:spPr>
        <p:txBody>
          <a:bodyPr wrap="none" rtlCol="0">
            <a:spAutoFit/>
          </a:bodyPr>
          <a:lstStyle/>
          <a:p>
            <a:r>
              <a:rPr lang="en-US" sz="1200" i="1" err="1">
                <a:latin typeface="+mj-lt"/>
              </a:rPr>
              <a:t>Money</a:t>
            </a:r>
            <a:r>
              <a:rPr lang="en-US" sz="1200" i="1" err="1">
                <a:solidFill>
                  <a:srgbClr val="CF003D"/>
                </a:solidFill>
                <a:latin typeface="+mj-lt"/>
              </a:rPr>
              <a:t>Pitch</a:t>
            </a:r>
            <a:endParaRPr lang="en-US" sz="1200" i="1">
              <a:solidFill>
                <a:srgbClr val="CF003D"/>
              </a:solidFill>
              <a:latin typeface="+mj-lt"/>
            </a:endParaRPr>
          </a:p>
        </p:txBody>
      </p:sp>
      <p:pic>
        <p:nvPicPr>
          <p:cNvPr id="97" name="Picture 96">
            <a:extLst>
              <a:ext uri="{FF2B5EF4-FFF2-40B4-BE49-F238E27FC236}">
                <a16:creationId xmlns:a16="http://schemas.microsoft.com/office/drawing/2014/main" id="{5599B700-92DF-42E8-82E7-E2CE751AFAB5}"/>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955944" y="2037901"/>
            <a:ext cx="944782" cy="251113"/>
          </a:xfrm>
          <a:prstGeom prst="rect">
            <a:avLst/>
          </a:prstGeom>
        </p:spPr>
      </p:pic>
      <p:grpSp>
        <p:nvGrpSpPr>
          <p:cNvPr id="19" name="Group 18">
            <a:extLst>
              <a:ext uri="{FF2B5EF4-FFF2-40B4-BE49-F238E27FC236}">
                <a16:creationId xmlns:a16="http://schemas.microsoft.com/office/drawing/2014/main" id="{B4B79DF0-654E-44EA-BB6D-1FC3C49E1584}"/>
              </a:ext>
            </a:extLst>
          </p:cNvPr>
          <p:cNvGrpSpPr/>
          <p:nvPr/>
        </p:nvGrpSpPr>
        <p:grpSpPr>
          <a:xfrm>
            <a:off x="1373222" y="3030180"/>
            <a:ext cx="1127379" cy="276999"/>
            <a:chOff x="1464154" y="5977474"/>
            <a:chExt cx="1127379" cy="276999"/>
          </a:xfrm>
        </p:grpSpPr>
        <p:sp>
          <p:nvSpPr>
            <p:cNvPr id="95" name="TextBox 94">
              <a:extLst>
                <a:ext uri="{FF2B5EF4-FFF2-40B4-BE49-F238E27FC236}">
                  <a16:creationId xmlns:a16="http://schemas.microsoft.com/office/drawing/2014/main" id="{60E47203-4E72-4A8A-88F6-A4641B038B96}"/>
                </a:ext>
              </a:extLst>
            </p:cNvPr>
            <p:cNvSpPr txBox="1"/>
            <p:nvPr/>
          </p:nvSpPr>
          <p:spPr>
            <a:xfrm>
              <a:off x="1464154" y="5977474"/>
              <a:ext cx="473206" cy="276999"/>
            </a:xfrm>
            <a:prstGeom prst="rect">
              <a:avLst/>
            </a:prstGeom>
            <a:noFill/>
          </p:spPr>
          <p:txBody>
            <a:bodyPr wrap="none" rtlCol="0">
              <a:spAutoFit/>
            </a:bodyPr>
            <a:lstStyle/>
            <a:p>
              <a:r>
                <a:rPr lang="en-US" sz="1200" i="1">
                  <a:latin typeface="+mj-lt"/>
                </a:rPr>
                <a:t>BIG</a:t>
              </a:r>
              <a:endParaRPr lang="en-US" sz="1200" i="1">
                <a:solidFill>
                  <a:srgbClr val="CF003D"/>
                </a:solidFill>
                <a:latin typeface="+mj-lt"/>
              </a:endParaRPr>
            </a:p>
          </p:txBody>
        </p:sp>
        <p:sp>
          <p:nvSpPr>
            <p:cNvPr id="99" name="TextBox 98">
              <a:extLst>
                <a:ext uri="{FF2B5EF4-FFF2-40B4-BE49-F238E27FC236}">
                  <a16:creationId xmlns:a16="http://schemas.microsoft.com/office/drawing/2014/main" id="{38368216-6BB1-42CD-A49B-89BAFD04E9FC}"/>
                </a:ext>
              </a:extLst>
            </p:cNvPr>
            <p:cNvSpPr txBox="1"/>
            <p:nvPr/>
          </p:nvSpPr>
          <p:spPr>
            <a:xfrm>
              <a:off x="2081457" y="5977474"/>
              <a:ext cx="510076" cy="276999"/>
            </a:xfrm>
            <a:prstGeom prst="rect">
              <a:avLst/>
            </a:prstGeom>
            <a:noFill/>
          </p:spPr>
          <p:txBody>
            <a:bodyPr wrap="none" rtlCol="0">
              <a:spAutoFit/>
            </a:bodyPr>
            <a:lstStyle/>
            <a:p>
              <a:r>
                <a:rPr lang="en-US" sz="1200" i="1">
                  <a:latin typeface="+mj-lt"/>
                </a:rPr>
                <a:t>O</a:t>
              </a:r>
              <a:r>
                <a:rPr lang="en-US" sz="1200" i="1">
                  <a:solidFill>
                    <a:srgbClr val="CF003D"/>
                  </a:solidFill>
                  <a:latin typeface="+mj-lt"/>
                </a:rPr>
                <a:t>2</a:t>
              </a:r>
              <a:r>
                <a:rPr lang="en-US" sz="1200" i="1">
                  <a:latin typeface="+mj-lt"/>
                </a:rPr>
                <a:t>S</a:t>
              </a:r>
              <a:endParaRPr lang="en-US" sz="1200" i="1">
                <a:solidFill>
                  <a:srgbClr val="CF003D"/>
                </a:solidFill>
                <a:latin typeface="+mj-lt"/>
              </a:endParaRPr>
            </a:p>
          </p:txBody>
        </p:sp>
      </p:grpSp>
      <p:sp>
        <p:nvSpPr>
          <p:cNvPr id="100" name="TextBox 99">
            <a:extLst>
              <a:ext uri="{FF2B5EF4-FFF2-40B4-BE49-F238E27FC236}">
                <a16:creationId xmlns:a16="http://schemas.microsoft.com/office/drawing/2014/main" id="{37AA8DC9-568D-46FB-BFE5-DCC94B541B78}"/>
              </a:ext>
            </a:extLst>
          </p:cNvPr>
          <p:cNvSpPr txBox="1"/>
          <p:nvPr/>
        </p:nvSpPr>
        <p:spPr>
          <a:xfrm>
            <a:off x="3938585" y="3030180"/>
            <a:ext cx="510076" cy="276999"/>
          </a:xfrm>
          <a:prstGeom prst="rect">
            <a:avLst/>
          </a:prstGeom>
          <a:noFill/>
        </p:spPr>
        <p:txBody>
          <a:bodyPr wrap="none" rtlCol="0">
            <a:spAutoFit/>
          </a:bodyPr>
          <a:lstStyle/>
          <a:p>
            <a:r>
              <a:rPr lang="en-US" sz="1200" i="1">
                <a:latin typeface="+mj-lt"/>
              </a:rPr>
              <a:t>O</a:t>
            </a:r>
            <a:r>
              <a:rPr lang="en-US" sz="1200" i="1">
                <a:solidFill>
                  <a:srgbClr val="CF003D"/>
                </a:solidFill>
                <a:latin typeface="+mj-lt"/>
              </a:rPr>
              <a:t>2</a:t>
            </a:r>
            <a:r>
              <a:rPr lang="en-US" sz="1200" i="1">
                <a:latin typeface="+mj-lt"/>
              </a:rPr>
              <a:t>S</a:t>
            </a:r>
            <a:endParaRPr lang="en-US" sz="1200" i="1">
              <a:solidFill>
                <a:srgbClr val="CF003D"/>
              </a:solidFill>
              <a:latin typeface="+mj-lt"/>
            </a:endParaRPr>
          </a:p>
        </p:txBody>
      </p:sp>
      <p:sp>
        <p:nvSpPr>
          <p:cNvPr id="101" name="TextBox 100">
            <a:extLst>
              <a:ext uri="{FF2B5EF4-FFF2-40B4-BE49-F238E27FC236}">
                <a16:creationId xmlns:a16="http://schemas.microsoft.com/office/drawing/2014/main" id="{543D2DE0-056E-4055-861E-46CCF20A24D4}"/>
              </a:ext>
            </a:extLst>
          </p:cNvPr>
          <p:cNvSpPr txBox="1"/>
          <p:nvPr/>
        </p:nvSpPr>
        <p:spPr>
          <a:xfrm>
            <a:off x="8459963" y="3030180"/>
            <a:ext cx="510076" cy="276999"/>
          </a:xfrm>
          <a:prstGeom prst="rect">
            <a:avLst/>
          </a:prstGeom>
          <a:noFill/>
        </p:spPr>
        <p:txBody>
          <a:bodyPr wrap="none" rtlCol="0">
            <a:spAutoFit/>
          </a:bodyPr>
          <a:lstStyle/>
          <a:p>
            <a:r>
              <a:rPr lang="en-US" sz="1200" i="1">
                <a:latin typeface="+mj-lt"/>
              </a:rPr>
              <a:t>O</a:t>
            </a:r>
            <a:r>
              <a:rPr lang="en-US" sz="1200" i="1">
                <a:solidFill>
                  <a:srgbClr val="CF003D"/>
                </a:solidFill>
                <a:latin typeface="+mj-lt"/>
              </a:rPr>
              <a:t>2</a:t>
            </a:r>
            <a:r>
              <a:rPr lang="en-US" sz="1200" i="1">
                <a:latin typeface="+mj-lt"/>
              </a:rPr>
              <a:t>S</a:t>
            </a:r>
            <a:endParaRPr lang="en-US" sz="1200" i="1">
              <a:solidFill>
                <a:srgbClr val="CF003D"/>
              </a:solidFill>
              <a:latin typeface="+mj-lt"/>
            </a:endParaRPr>
          </a:p>
        </p:txBody>
      </p:sp>
      <p:pic>
        <p:nvPicPr>
          <p:cNvPr id="106" name="Picture 105">
            <a:extLst>
              <a:ext uri="{FF2B5EF4-FFF2-40B4-BE49-F238E27FC236}">
                <a16:creationId xmlns:a16="http://schemas.microsoft.com/office/drawing/2014/main" id="{FB660466-B65F-43EC-A867-3D9D6022B0EC}"/>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565665" y="2024270"/>
            <a:ext cx="1039260" cy="278374"/>
          </a:xfrm>
          <a:prstGeom prst="rect">
            <a:avLst/>
          </a:prstGeom>
        </p:spPr>
      </p:pic>
      <p:pic>
        <p:nvPicPr>
          <p:cNvPr id="107" name="Picture 2" descr="Fidroit et ManyMore s'allient - Profession CGP">
            <a:extLst>
              <a:ext uri="{FF2B5EF4-FFF2-40B4-BE49-F238E27FC236}">
                <a16:creationId xmlns:a16="http://schemas.microsoft.com/office/drawing/2014/main" id="{87229F1C-FAD8-41B7-B4AF-C83643E6E216}"/>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3687569" y="2017623"/>
            <a:ext cx="944782" cy="29166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Fidroit et ManyMore s'allient - Profession CGP">
            <a:extLst>
              <a:ext uri="{FF2B5EF4-FFF2-40B4-BE49-F238E27FC236}">
                <a16:creationId xmlns:a16="http://schemas.microsoft.com/office/drawing/2014/main" id="{8E7EC202-019E-4BD0-ABAD-A1AB80158748}"/>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55884" b="9308"/>
          <a:stretch/>
        </p:blipFill>
        <p:spPr bwMode="auto">
          <a:xfrm>
            <a:off x="8700668" y="2017623"/>
            <a:ext cx="944782" cy="291669"/>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16">
            <a:extLst>
              <a:ext uri="{FF2B5EF4-FFF2-40B4-BE49-F238E27FC236}">
                <a16:creationId xmlns:a16="http://schemas.microsoft.com/office/drawing/2014/main" id="{2C90C2DA-195E-47F3-9E76-EEBC50E21E66}"/>
              </a:ext>
            </a:extLst>
          </p:cNvPr>
          <p:cNvSpPr/>
          <p:nvPr/>
        </p:nvSpPr>
        <p:spPr bwMode="auto">
          <a:xfrm>
            <a:off x="2721981" y="6583704"/>
            <a:ext cx="201874" cy="201874"/>
          </a:xfrm>
          <a:prstGeom prst="ellipse">
            <a:avLst/>
          </a:prstGeom>
          <a:solidFill>
            <a:schemeClr val="bg1">
              <a:lumMod val="65000"/>
            </a:schemeClr>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chemeClr val="tx2"/>
              </a:solidFill>
              <a:effectLst/>
              <a:latin typeface="Trebuchet MS" pitchFamily="34" charset="0"/>
            </a:endParaRPr>
          </a:p>
        </p:txBody>
      </p:sp>
      <p:sp>
        <p:nvSpPr>
          <p:cNvPr id="6" name="ZoneTexte 17">
            <a:extLst>
              <a:ext uri="{FF2B5EF4-FFF2-40B4-BE49-F238E27FC236}">
                <a16:creationId xmlns:a16="http://schemas.microsoft.com/office/drawing/2014/main" id="{B6D9BD04-D899-4D32-8DA0-946CE6BABDE6}"/>
              </a:ext>
            </a:extLst>
          </p:cNvPr>
          <p:cNvSpPr txBox="1"/>
          <p:nvPr/>
        </p:nvSpPr>
        <p:spPr>
          <a:xfrm>
            <a:off x="2917837" y="6581616"/>
            <a:ext cx="2467884" cy="184666"/>
          </a:xfrm>
          <a:prstGeom prst="rect">
            <a:avLst/>
          </a:prstGeom>
          <a:noFill/>
        </p:spPr>
        <p:txBody>
          <a:bodyPr wrap="square" rtlCol="0">
            <a:spAutoFit/>
          </a:bodyPr>
          <a:lstStyle/>
          <a:p>
            <a:r>
              <a:rPr lang="en-US" sz="600">
                <a:latin typeface="+mj-lt"/>
              </a:rPr>
              <a:t>Country of incorporation (outside France)</a:t>
            </a:r>
          </a:p>
        </p:txBody>
      </p:sp>
      <p:sp>
        <p:nvSpPr>
          <p:cNvPr id="8" name="Espace réservé du texte 2">
            <a:extLst>
              <a:ext uri="{FF2B5EF4-FFF2-40B4-BE49-F238E27FC236}">
                <a16:creationId xmlns:a16="http://schemas.microsoft.com/office/drawing/2014/main" id="{A5185D27-683E-46D9-BF4A-FB6837DEE431}"/>
              </a:ext>
            </a:extLst>
          </p:cNvPr>
          <p:cNvSpPr txBox="1">
            <a:spLocks/>
          </p:cNvSpPr>
          <p:nvPr/>
        </p:nvSpPr>
        <p:spPr>
          <a:xfrm>
            <a:off x="1" y="6577200"/>
            <a:ext cx="2615371"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
        <p:nvSpPr>
          <p:cNvPr id="10" name="Arrow: Chevron 5">
            <a:extLst>
              <a:ext uri="{FF2B5EF4-FFF2-40B4-BE49-F238E27FC236}">
                <a16:creationId xmlns:a16="http://schemas.microsoft.com/office/drawing/2014/main" id="{49FA6F7F-53B0-4458-AE71-8A8261B390DF}"/>
              </a:ext>
            </a:extLst>
          </p:cNvPr>
          <p:cNvSpPr/>
          <p:nvPr/>
        </p:nvSpPr>
        <p:spPr bwMode="auto">
          <a:xfrm>
            <a:off x="3165051"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11" name="Arrow: Chevron 8">
            <a:extLst>
              <a:ext uri="{FF2B5EF4-FFF2-40B4-BE49-F238E27FC236}">
                <a16:creationId xmlns:a16="http://schemas.microsoft.com/office/drawing/2014/main" id="{5C599826-90BA-457B-A337-6456AD690596}"/>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17" name="Arrow: Chevron 9">
            <a:extLst>
              <a:ext uri="{FF2B5EF4-FFF2-40B4-BE49-F238E27FC236}">
                <a16:creationId xmlns:a16="http://schemas.microsoft.com/office/drawing/2014/main" id="{0245C550-0805-48D7-8D7D-36CA3C49FAAB}"/>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sp>
        <p:nvSpPr>
          <p:cNvPr id="21" name="Arrow: Pentagon 1">
            <a:extLst>
              <a:ext uri="{FF2B5EF4-FFF2-40B4-BE49-F238E27FC236}">
                <a16:creationId xmlns:a16="http://schemas.microsoft.com/office/drawing/2014/main" id="{5632C98E-24A0-44C0-8A85-7273BF17E489}"/>
              </a:ext>
            </a:extLst>
          </p:cNvPr>
          <p:cNvSpPr/>
          <p:nvPr/>
        </p:nvSpPr>
        <p:spPr bwMode="auto">
          <a:xfrm>
            <a:off x="883086"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cxnSp>
        <p:nvCxnSpPr>
          <p:cNvPr id="24" name="Straight Arrow Connector 23">
            <a:extLst>
              <a:ext uri="{FF2B5EF4-FFF2-40B4-BE49-F238E27FC236}">
                <a16:creationId xmlns:a16="http://schemas.microsoft.com/office/drawing/2014/main" id="{6261B2AA-3931-4663-B823-B5DF8228A28D}"/>
              </a:ext>
            </a:extLst>
          </p:cNvPr>
          <p:cNvCxnSpPr>
            <a:cxnSpLocks/>
          </p:cNvCxnSpPr>
          <p:nvPr/>
        </p:nvCxnSpPr>
        <p:spPr bwMode="auto">
          <a:xfrm>
            <a:off x="495300" y="1214956"/>
            <a:ext cx="0" cy="4817975"/>
          </a:xfrm>
          <a:prstGeom prst="straightConnector1">
            <a:avLst/>
          </a:prstGeom>
          <a:solidFill>
            <a:schemeClr val="accent1"/>
          </a:solidFill>
          <a:ln w="28575" cap="flat" cmpd="sng" algn="ctr">
            <a:solidFill>
              <a:srgbClr val="009DB0"/>
            </a:solidFill>
            <a:prstDash val="solid"/>
            <a:round/>
            <a:headEnd type="none" w="med" len="med"/>
            <a:tailEnd type="triangle"/>
          </a:ln>
          <a:effectLst/>
        </p:spPr>
      </p:cxnSp>
      <p:sp>
        <p:nvSpPr>
          <p:cNvPr id="47" name="TextBox 46">
            <a:extLst>
              <a:ext uri="{FF2B5EF4-FFF2-40B4-BE49-F238E27FC236}">
                <a16:creationId xmlns:a16="http://schemas.microsoft.com/office/drawing/2014/main" id="{042E3B03-694C-441C-BDEF-F76345F909BD}"/>
              </a:ext>
            </a:extLst>
          </p:cNvPr>
          <p:cNvSpPr txBox="1"/>
          <p:nvPr/>
        </p:nvSpPr>
        <p:spPr>
          <a:xfrm rot="16200000">
            <a:off x="-791836" y="3500833"/>
            <a:ext cx="2180405" cy="246221"/>
          </a:xfrm>
          <a:prstGeom prst="rect">
            <a:avLst/>
          </a:prstGeom>
          <a:noFill/>
        </p:spPr>
        <p:txBody>
          <a:bodyPr wrap="none" rtlCol="0">
            <a:spAutoFit/>
          </a:bodyPr>
          <a:lstStyle/>
          <a:p>
            <a:r>
              <a:rPr lang="en-US" sz="1000" b="1" i="1">
                <a:solidFill>
                  <a:srgbClr val="009DB0"/>
                </a:solidFill>
                <a:latin typeface="+mj-lt"/>
              </a:rPr>
              <a:t>Technological advancement</a:t>
            </a:r>
            <a:endParaRPr lang="en-US" sz="1100" b="1" i="1">
              <a:solidFill>
                <a:srgbClr val="009DB0"/>
              </a:solidFill>
              <a:latin typeface="+mj-lt"/>
            </a:endParaRPr>
          </a:p>
        </p:txBody>
      </p:sp>
      <p:grpSp>
        <p:nvGrpSpPr>
          <p:cNvPr id="9" name="Group 8">
            <a:extLst>
              <a:ext uri="{FF2B5EF4-FFF2-40B4-BE49-F238E27FC236}">
                <a16:creationId xmlns:a16="http://schemas.microsoft.com/office/drawing/2014/main" id="{830B7A7C-DEBA-4465-AD0E-212CD28F465D}"/>
              </a:ext>
            </a:extLst>
          </p:cNvPr>
          <p:cNvGrpSpPr/>
          <p:nvPr/>
        </p:nvGrpSpPr>
        <p:grpSpPr>
          <a:xfrm>
            <a:off x="884233" y="4812871"/>
            <a:ext cx="2061800" cy="1246533"/>
            <a:chOff x="877735" y="3464337"/>
            <a:chExt cx="2061800" cy="1246533"/>
          </a:xfrm>
        </p:grpSpPr>
        <p:sp>
          <p:nvSpPr>
            <p:cNvPr id="80" name="Rectangle: Rounded Corners 79">
              <a:extLst>
                <a:ext uri="{FF2B5EF4-FFF2-40B4-BE49-F238E27FC236}">
                  <a16:creationId xmlns:a16="http://schemas.microsoft.com/office/drawing/2014/main" id="{D544C22D-8BA1-4603-9A37-A36B46CB831D}"/>
                </a:ext>
              </a:extLst>
            </p:cNvPr>
            <p:cNvSpPr/>
            <p:nvPr/>
          </p:nvSpPr>
          <p:spPr bwMode="auto">
            <a:xfrm>
              <a:off x="877735" y="3471507"/>
              <a:ext cx="2061800" cy="1239363"/>
            </a:xfrm>
            <a:prstGeom prst="round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050">
                <a:latin typeface="Trebuchet MS" pitchFamily="34" charset="0"/>
              </a:endParaRPr>
            </a:p>
          </p:txBody>
        </p:sp>
        <p:sp>
          <p:nvSpPr>
            <p:cNvPr id="66" name="TextBox 65">
              <a:extLst>
                <a:ext uri="{FF2B5EF4-FFF2-40B4-BE49-F238E27FC236}">
                  <a16:creationId xmlns:a16="http://schemas.microsoft.com/office/drawing/2014/main" id="{F3239A3B-2903-4EE7-89C2-5DDA24484FE6}"/>
                </a:ext>
              </a:extLst>
            </p:cNvPr>
            <p:cNvSpPr txBox="1"/>
            <p:nvPr/>
          </p:nvSpPr>
          <p:spPr>
            <a:xfrm>
              <a:off x="2099808" y="3464337"/>
              <a:ext cx="839727" cy="369332"/>
            </a:xfrm>
            <a:prstGeom prst="rect">
              <a:avLst/>
            </a:prstGeom>
            <a:noFill/>
          </p:spPr>
          <p:txBody>
            <a:bodyPr wrap="square" rtlCol="0">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en-US" sz="900" b="1">
                  <a:latin typeface="+mj-lt"/>
                </a:rPr>
                <a:t>Techno:</a:t>
              </a:r>
              <a:endParaRPr kumimoji="0" lang="en-US" sz="900" b="1" i="0" u="none" strike="noStrike" cap="none" normalizeH="0" baseline="0">
                <a:ln>
                  <a:noFill/>
                </a:ln>
                <a:solidFill>
                  <a:schemeClr val="tx1"/>
                </a:solidFill>
                <a:effectLst/>
                <a:latin typeface="+mj-lt"/>
              </a:endParaRPr>
            </a:p>
            <a:p>
              <a:pPr marR="0" algn="r" defTabSz="914400" rtl="0" eaLnBrk="1" fontAlgn="base" latinLnBrk="0" hangingPunct="1">
                <a:lnSpc>
                  <a:spcPct val="100000"/>
                </a:lnSpc>
                <a:spcBef>
                  <a:spcPct val="0"/>
                </a:spcBef>
                <a:spcAft>
                  <a:spcPct val="0"/>
                </a:spcAft>
                <a:buClrTx/>
                <a:buSzTx/>
                <a:tabLst/>
              </a:pPr>
              <a:r>
                <a:rPr lang="en-US" sz="900">
                  <a:latin typeface="+mj-lt"/>
                </a:rPr>
                <a:t>VR</a:t>
              </a:r>
            </a:p>
          </p:txBody>
        </p:sp>
        <p:sp>
          <p:nvSpPr>
            <p:cNvPr id="68" name="TextBox 67">
              <a:extLst>
                <a:ext uri="{FF2B5EF4-FFF2-40B4-BE49-F238E27FC236}">
                  <a16:creationId xmlns:a16="http://schemas.microsoft.com/office/drawing/2014/main" id="{28B5139C-9C6C-400F-B7BD-537468906E1F}"/>
                </a:ext>
              </a:extLst>
            </p:cNvPr>
            <p:cNvSpPr txBox="1"/>
            <p:nvPr/>
          </p:nvSpPr>
          <p:spPr>
            <a:xfrm>
              <a:off x="954635" y="3964013"/>
              <a:ext cx="1908000" cy="646331"/>
            </a:xfrm>
            <a:prstGeom prst="rect">
              <a:avLst/>
            </a:prstGeom>
            <a:noFill/>
          </p:spPr>
          <p:txBody>
            <a:bodyPr wrap="square" rtlCol="0">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mj-lt"/>
                </a:rPr>
                <a:t>Use case:</a:t>
              </a:r>
            </a:p>
            <a:p>
              <a:pPr marL="0" marR="0" indent="0" defTabSz="914400" rtl="0" eaLnBrk="1" fontAlgn="base" latinLnBrk="0" hangingPunct="1">
                <a:lnSpc>
                  <a:spcPct val="100000"/>
                </a:lnSpc>
                <a:spcBef>
                  <a:spcPct val="0"/>
                </a:spcBef>
                <a:spcAft>
                  <a:spcPct val="0"/>
                </a:spcAft>
                <a:buClrTx/>
                <a:buSzTx/>
                <a:buFontTx/>
                <a:buNone/>
                <a:tabLst/>
              </a:pPr>
              <a:r>
                <a:rPr lang="en-US" sz="900">
                  <a:latin typeface="+mj-lt"/>
                </a:rPr>
                <a:t>VR to immerse customer in the different investments proposals</a:t>
              </a:r>
            </a:p>
          </p:txBody>
        </p:sp>
        <p:pic>
          <p:nvPicPr>
            <p:cNvPr id="7" name="Picture 2" descr="JPG White Background Synechron Logo - Hope and Heroes">
              <a:extLst>
                <a:ext uri="{FF2B5EF4-FFF2-40B4-BE49-F238E27FC236}">
                  <a16:creationId xmlns:a16="http://schemas.microsoft.com/office/drawing/2014/main" id="{973575CD-B0FE-4261-818A-E803B2755AB2}"/>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726" t="32238" r="8373" b="32198"/>
            <a:stretch/>
          </p:blipFill>
          <p:spPr bwMode="auto">
            <a:xfrm>
              <a:off x="1038097" y="3600665"/>
              <a:ext cx="845325" cy="2123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698" name="Picture 2" descr="Autocollant Drapeau américain rond - Autocollants Drapeaux">
            <a:extLst>
              <a:ext uri="{FF2B5EF4-FFF2-40B4-BE49-F238E27FC236}">
                <a16:creationId xmlns:a16="http://schemas.microsoft.com/office/drawing/2014/main" id="{A87BA284-6CD5-465D-BEBB-F35EBD9FC8C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735" y="4799389"/>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5" name="Isosceles Triangle 84">
            <a:extLst>
              <a:ext uri="{FF2B5EF4-FFF2-40B4-BE49-F238E27FC236}">
                <a16:creationId xmlns:a16="http://schemas.microsoft.com/office/drawing/2014/main" id="{2D610B6D-A755-4127-B7ED-8403FB9D851C}"/>
              </a:ext>
            </a:extLst>
          </p:cNvPr>
          <p:cNvSpPr/>
          <p:nvPr/>
        </p:nvSpPr>
        <p:spPr bwMode="auto">
          <a:xfrm rot="16200000" flipV="1">
            <a:off x="1919589" y="3794197"/>
            <a:ext cx="617220" cy="244800"/>
          </a:xfrm>
          <a:prstGeom prst="triangle">
            <a:avLst/>
          </a:prstGeom>
          <a:solidFill>
            <a:schemeClr val="bg2">
              <a:lumMod val="40000"/>
              <a:lumOff val="6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9226220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017BCA-CB1E-460A-93F5-411E9511713A}"/>
              </a:ext>
            </a:extLst>
          </p:cNvPr>
          <p:cNvSpPr>
            <a:spLocks noGrp="1"/>
          </p:cNvSpPr>
          <p:nvPr>
            <p:ph type="ctrTitle"/>
          </p:nvPr>
        </p:nvSpPr>
        <p:spPr/>
        <p:txBody>
          <a:bodyPr/>
          <a:lstStyle/>
          <a:p>
            <a:r>
              <a:rPr lang="en-US" sz="1300"/>
              <a:t>To go further in this digitalization journey </a:t>
            </a:r>
            <a:r>
              <a:rPr lang="en-US" sz="1300">
                <a:solidFill>
                  <a:srgbClr val="009DB0"/>
                </a:solidFill>
              </a:rPr>
              <a:t>5 new technology enablers </a:t>
            </a:r>
            <a:r>
              <a:rPr lang="en-US" sz="1300"/>
              <a:t>could </a:t>
            </a:r>
            <a:r>
              <a:rPr lang="en-US" sz="1300">
                <a:solidFill>
                  <a:srgbClr val="009DB0"/>
                </a:solidFill>
              </a:rPr>
              <a:t>solve </a:t>
            </a:r>
            <a:r>
              <a:rPr lang="en-US" sz="1300"/>
              <a:t>additional </a:t>
            </a:r>
            <a:r>
              <a:rPr lang="en-US" sz="1300">
                <a:solidFill>
                  <a:srgbClr val="009DB0"/>
                </a:solidFill>
              </a:rPr>
              <a:t>CGPs’ pain points </a:t>
            </a:r>
            <a:r>
              <a:rPr lang="en-US" sz="1300"/>
              <a:t>on the </a:t>
            </a:r>
            <a:r>
              <a:rPr lang="en-US" sz="1300">
                <a:solidFill>
                  <a:srgbClr val="009DB0"/>
                </a:solidFill>
              </a:rPr>
              <a:t>long term</a:t>
            </a:r>
            <a:endParaRPr lang="en-US" sz="1300"/>
          </a:p>
        </p:txBody>
      </p:sp>
      <p:sp>
        <p:nvSpPr>
          <p:cNvPr id="143" name="TextBox 142">
            <a:extLst>
              <a:ext uri="{FF2B5EF4-FFF2-40B4-BE49-F238E27FC236}">
                <a16:creationId xmlns:a16="http://schemas.microsoft.com/office/drawing/2014/main" id="{B2AA6699-FEDB-4F05-905B-126E1F50ED9D}"/>
              </a:ext>
            </a:extLst>
          </p:cNvPr>
          <p:cNvSpPr txBox="1"/>
          <p:nvPr/>
        </p:nvSpPr>
        <p:spPr>
          <a:xfrm rot="5400000">
            <a:off x="12351782" y="7195874"/>
            <a:ext cx="2315057" cy="276999"/>
          </a:xfrm>
          <a:prstGeom prst="rect">
            <a:avLst/>
          </a:prstGeom>
          <a:noFill/>
        </p:spPr>
        <p:txBody>
          <a:bodyPr wrap="none" rtlCol="0">
            <a:spAutoFit/>
          </a:bodyPr>
          <a:lstStyle/>
          <a:p>
            <a:r>
              <a:rPr lang="en-US" sz="1200" b="1">
                <a:solidFill>
                  <a:schemeClr val="bg1"/>
                </a:solidFill>
                <a:latin typeface="+mj-lt"/>
              </a:rPr>
              <a:t>Marketing &amp; prospecting</a:t>
            </a:r>
          </a:p>
        </p:txBody>
      </p:sp>
      <p:sp>
        <p:nvSpPr>
          <p:cNvPr id="50" name="TextBox 49">
            <a:extLst>
              <a:ext uri="{FF2B5EF4-FFF2-40B4-BE49-F238E27FC236}">
                <a16:creationId xmlns:a16="http://schemas.microsoft.com/office/drawing/2014/main" id="{C8C14454-313D-411F-B722-11C72CB18AE8}"/>
              </a:ext>
            </a:extLst>
          </p:cNvPr>
          <p:cNvSpPr txBox="1"/>
          <p:nvPr/>
        </p:nvSpPr>
        <p:spPr>
          <a:xfrm rot="16200000">
            <a:off x="10126312" y="7130715"/>
            <a:ext cx="1755609" cy="276999"/>
          </a:xfrm>
          <a:prstGeom prst="rect">
            <a:avLst/>
          </a:prstGeom>
          <a:noFill/>
        </p:spPr>
        <p:txBody>
          <a:bodyPr wrap="none" rtlCol="0">
            <a:spAutoFit/>
          </a:bodyPr>
          <a:lstStyle/>
          <a:p>
            <a:r>
              <a:rPr lang="en-US" sz="1200" b="1">
                <a:solidFill>
                  <a:schemeClr val="bg1"/>
                </a:solidFill>
                <a:latin typeface="+mj-lt"/>
              </a:rPr>
              <a:t>Strategic advisory</a:t>
            </a:r>
          </a:p>
        </p:txBody>
      </p:sp>
      <p:sp>
        <p:nvSpPr>
          <p:cNvPr id="18" name="TextBox 70">
            <a:extLst>
              <a:ext uri="{FF2B5EF4-FFF2-40B4-BE49-F238E27FC236}">
                <a16:creationId xmlns:a16="http://schemas.microsoft.com/office/drawing/2014/main" id="{27300D5A-DEEB-4B2C-B170-9F314738579F}"/>
              </a:ext>
            </a:extLst>
          </p:cNvPr>
          <p:cNvSpPr txBox="1"/>
          <p:nvPr/>
        </p:nvSpPr>
        <p:spPr>
          <a:xfrm>
            <a:off x="1401990" y="2024925"/>
            <a:ext cx="888385" cy="430887"/>
          </a:xfrm>
          <a:prstGeom prst="rect">
            <a:avLst/>
          </a:prstGeom>
          <a:noFill/>
        </p:spPr>
        <p:txBody>
          <a:bodyPr wrap="square" rtlCol="0">
            <a:spAutoFit/>
          </a:bodyPr>
          <a:lstStyle/>
          <a:p>
            <a:pPr algn="ctr"/>
            <a:r>
              <a:rPr lang="en-US" sz="1100" b="1" i="1">
                <a:solidFill>
                  <a:srgbClr val="009DB0"/>
                </a:solidFill>
                <a:latin typeface="+mj-lt"/>
              </a:rPr>
              <a:t>Machine learning</a:t>
            </a:r>
          </a:p>
        </p:txBody>
      </p:sp>
      <p:grpSp>
        <p:nvGrpSpPr>
          <p:cNvPr id="19" name="Group 26">
            <a:extLst>
              <a:ext uri="{FF2B5EF4-FFF2-40B4-BE49-F238E27FC236}">
                <a16:creationId xmlns:a16="http://schemas.microsoft.com/office/drawing/2014/main" id="{75F6DD9A-100E-4E17-88C4-2CEEC7B87ACE}"/>
              </a:ext>
            </a:extLst>
          </p:cNvPr>
          <p:cNvGrpSpPr>
            <a:grpSpLocks noChangeAspect="1"/>
          </p:cNvGrpSpPr>
          <p:nvPr/>
        </p:nvGrpSpPr>
        <p:grpSpPr>
          <a:xfrm>
            <a:off x="1533909" y="1280167"/>
            <a:ext cx="624547" cy="624547"/>
            <a:chOff x="2455303" y="6182548"/>
            <a:chExt cx="264174" cy="264174"/>
          </a:xfrm>
        </p:grpSpPr>
        <p:sp>
          <p:nvSpPr>
            <p:cNvPr id="20" name="Oval 72">
              <a:extLst>
                <a:ext uri="{FF2B5EF4-FFF2-40B4-BE49-F238E27FC236}">
                  <a16:creationId xmlns:a16="http://schemas.microsoft.com/office/drawing/2014/main" id="{48B3A4DD-5786-4A8B-A542-F10B7A7C773C}"/>
                </a:ext>
              </a:extLst>
            </p:cNvPr>
            <p:cNvSpPr/>
            <p:nvPr/>
          </p:nvSpPr>
          <p:spPr bwMode="auto">
            <a:xfrm>
              <a:off x="2455303" y="6182548"/>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21" name="Graphic 23" descr="Artificial Intelligence">
              <a:extLst>
                <a:ext uri="{FF2B5EF4-FFF2-40B4-BE49-F238E27FC236}">
                  <a16:creationId xmlns:a16="http://schemas.microsoft.com/office/drawing/2014/main" id="{64CF69B5-EC47-44D4-8C0D-AD17F17C4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9157" y="6206402"/>
              <a:ext cx="216466" cy="216466"/>
            </a:xfrm>
            <a:prstGeom prst="rect">
              <a:avLst/>
            </a:prstGeom>
          </p:spPr>
        </p:pic>
      </p:grpSp>
      <p:sp>
        <p:nvSpPr>
          <p:cNvPr id="24" name="TextBox 23">
            <a:extLst>
              <a:ext uri="{FF2B5EF4-FFF2-40B4-BE49-F238E27FC236}">
                <a16:creationId xmlns:a16="http://schemas.microsoft.com/office/drawing/2014/main" id="{6C2E916F-2A0E-4CCA-8449-C06C1B52234F}"/>
              </a:ext>
            </a:extLst>
          </p:cNvPr>
          <p:cNvSpPr txBox="1"/>
          <p:nvPr/>
        </p:nvSpPr>
        <p:spPr>
          <a:xfrm>
            <a:off x="1088381" y="2592636"/>
            <a:ext cx="1484768" cy="861774"/>
          </a:xfrm>
          <a:prstGeom prst="rect">
            <a:avLst/>
          </a:prstGeom>
          <a:noFill/>
        </p:spPr>
        <p:txBody>
          <a:bodyPr wrap="square" rtlCol="0">
            <a:spAutoFit/>
          </a:bodyPr>
          <a:lstStyle/>
          <a:p>
            <a:pPr algn="ctr"/>
            <a:r>
              <a:rPr lang="en-US" sz="1000">
                <a:latin typeface="+mj-lt"/>
              </a:rPr>
              <a:t>Algorithms that are able to learn to predict events by detecting complex patterns in data</a:t>
            </a:r>
          </a:p>
        </p:txBody>
      </p:sp>
      <p:sp>
        <p:nvSpPr>
          <p:cNvPr id="9" name="Oval 22">
            <a:extLst>
              <a:ext uri="{FF2B5EF4-FFF2-40B4-BE49-F238E27FC236}">
                <a16:creationId xmlns:a16="http://schemas.microsoft.com/office/drawing/2014/main" id="{B7A44257-DE79-4441-9E5C-86E83BEBE2B0}"/>
              </a:ext>
            </a:extLst>
          </p:cNvPr>
          <p:cNvSpPr/>
          <p:nvPr/>
        </p:nvSpPr>
        <p:spPr bwMode="auto">
          <a:xfrm>
            <a:off x="3239826" y="1280167"/>
            <a:ext cx="624547" cy="624547"/>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0" name="Graphic 6" descr="Single gear">
            <a:extLst>
              <a:ext uri="{FF2B5EF4-FFF2-40B4-BE49-F238E27FC236}">
                <a16:creationId xmlns:a16="http://schemas.microsoft.com/office/drawing/2014/main" id="{00648819-DA48-4C05-ACF3-9A38A2B33E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0633" y="1310974"/>
            <a:ext cx="562935" cy="562935"/>
          </a:xfrm>
          <a:prstGeom prst="rect">
            <a:avLst/>
          </a:prstGeom>
        </p:spPr>
      </p:pic>
      <p:sp>
        <p:nvSpPr>
          <p:cNvPr id="43" name="TextBox 70">
            <a:extLst>
              <a:ext uri="{FF2B5EF4-FFF2-40B4-BE49-F238E27FC236}">
                <a16:creationId xmlns:a16="http://schemas.microsoft.com/office/drawing/2014/main" id="{07AB6795-2915-416A-84E7-BFEDE442A42D}"/>
              </a:ext>
            </a:extLst>
          </p:cNvPr>
          <p:cNvSpPr txBox="1"/>
          <p:nvPr/>
        </p:nvSpPr>
        <p:spPr>
          <a:xfrm>
            <a:off x="3107907" y="2024925"/>
            <a:ext cx="888385" cy="261610"/>
          </a:xfrm>
          <a:prstGeom prst="rect">
            <a:avLst/>
          </a:prstGeom>
          <a:noFill/>
        </p:spPr>
        <p:txBody>
          <a:bodyPr wrap="square" rtlCol="0">
            <a:spAutoFit/>
          </a:bodyPr>
          <a:lstStyle/>
          <a:p>
            <a:pPr algn="ctr"/>
            <a:r>
              <a:rPr lang="en-US" sz="1100" b="1" i="1">
                <a:solidFill>
                  <a:srgbClr val="009DB0"/>
                </a:solidFill>
                <a:latin typeface="+mj-lt"/>
              </a:rPr>
              <a:t>Robot</a:t>
            </a:r>
          </a:p>
        </p:txBody>
      </p:sp>
      <p:sp>
        <p:nvSpPr>
          <p:cNvPr id="56" name="TextBox 55">
            <a:extLst>
              <a:ext uri="{FF2B5EF4-FFF2-40B4-BE49-F238E27FC236}">
                <a16:creationId xmlns:a16="http://schemas.microsoft.com/office/drawing/2014/main" id="{FBB80043-796C-4749-A0DA-9B929DBCEDA9}"/>
              </a:ext>
            </a:extLst>
          </p:cNvPr>
          <p:cNvSpPr txBox="1"/>
          <p:nvPr/>
        </p:nvSpPr>
        <p:spPr>
          <a:xfrm>
            <a:off x="2809715" y="2592636"/>
            <a:ext cx="1484768" cy="1015663"/>
          </a:xfrm>
          <a:prstGeom prst="rect">
            <a:avLst/>
          </a:prstGeom>
          <a:noFill/>
        </p:spPr>
        <p:txBody>
          <a:bodyPr wrap="square" rtlCol="0">
            <a:spAutoFit/>
          </a:bodyPr>
          <a:lstStyle/>
          <a:p>
            <a:pPr algn="ctr"/>
            <a:r>
              <a:rPr lang="en-US" sz="1000">
                <a:latin typeface="+mj-lt"/>
              </a:rPr>
              <a:t>Algorithms that can perform automatically simple tasks described by binary operations </a:t>
            </a:r>
          </a:p>
        </p:txBody>
      </p:sp>
      <p:sp>
        <p:nvSpPr>
          <p:cNvPr id="12" name="Oval 77">
            <a:extLst>
              <a:ext uri="{FF2B5EF4-FFF2-40B4-BE49-F238E27FC236}">
                <a16:creationId xmlns:a16="http://schemas.microsoft.com/office/drawing/2014/main" id="{DF8E4B50-0E50-425C-935C-336127536E4B}"/>
              </a:ext>
            </a:extLst>
          </p:cNvPr>
          <p:cNvSpPr/>
          <p:nvPr/>
        </p:nvSpPr>
        <p:spPr bwMode="auto">
          <a:xfrm>
            <a:off x="5065275" y="1280167"/>
            <a:ext cx="624547" cy="624547"/>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3" name="Graphic 8" descr="Blockchain">
            <a:extLst>
              <a:ext uri="{FF2B5EF4-FFF2-40B4-BE49-F238E27FC236}">
                <a16:creationId xmlns:a16="http://schemas.microsoft.com/office/drawing/2014/main" id="{CE69FBB3-F3AC-420A-AFC0-EC0FE8914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4933" y="1359825"/>
            <a:ext cx="465234" cy="465234"/>
          </a:xfrm>
          <a:prstGeom prst="rect">
            <a:avLst/>
          </a:prstGeom>
        </p:spPr>
      </p:pic>
      <p:sp>
        <p:nvSpPr>
          <p:cNvPr id="47" name="TextBox 70">
            <a:extLst>
              <a:ext uri="{FF2B5EF4-FFF2-40B4-BE49-F238E27FC236}">
                <a16:creationId xmlns:a16="http://schemas.microsoft.com/office/drawing/2014/main" id="{484E0D08-E097-49C8-A656-D44CB85F5131}"/>
              </a:ext>
            </a:extLst>
          </p:cNvPr>
          <p:cNvSpPr txBox="1"/>
          <p:nvPr/>
        </p:nvSpPr>
        <p:spPr>
          <a:xfrm>
            <a:off x="4794873" y="2024925"/>
            <a:ext cx="1165350" cy="261610"/>
          </a:xfrm>
          <a:prstGeom prst="rect">
            <a:avLst/>
          </a:prstGeom>
          <a:noFill/>
        </p:spPr>
        <p:txBody>
          <a:bodyPr wrap="square" rtlCol="0">
            <a:spAutoFit/>
          </a:bodyPr>
          <a:lstStyle/>
          <a:p>
            <a:pPr algn="ctr"/>
            <a:r>
              <a:rPr lang="en-US" sz="1100" b="1" i="1">
                <a:solidFill>
                  <a:srgbClr val="009DB0"/>
                </a:solidFill>
                <a:latin typeface="+mj-lt"/>
              </a:rPr>
              <a:t>Blockchain</a:t>
            </a:r>
          </a:p>
        </p:txBody>
      </p:sp>
      <p:sp>
        <p:nvSpPr>
          <p:cNvPr id="57" name="TextBox 56">
            <a:extLst>
              <a:ext uri="{FF2B5EF4-FFF2-40B4-BE49-F238E27FC236}">
                <a16:creationId xmlns:a16="http://schemas.microsoft.com/office/drawing/2014/main" id="{E49636B5-46AF-45C9-A60B-5C5D392EACCA}"/>
              </a:ext>
            </a:extLst>
          </p:cNvPr>
          <p:cNvSpPr txBox="1"/>
          <p:nvPr/>
        </p:nvSpPr>
        <p:spPr>
          <a:xfrm>
            <a:off x="4531049" y="2592636"/>
            <a:ext cx="1484768" cy="1015663"/>
          </a:xfrm>
          <a:prstGeom prst="rect">
            <a:avLst/>
          </a:prstGeom>
          <a:noFill/>
        </p:spPr>
        <p:txBody>
          <a:bodyPr wrap="square" rtlCol="0">
            <a:spAutoFit/>
          </a:bodyPr>
          <a:lstStyle/>
          <a:p>
            <a:pPr algn="ctr"/>
            <a:r>
              <a:rPr lang="en-US" sz="1000">
                <a:latin typeface="+mj-lt"/>
              </a:rPr>
              <a:t>Decentralized database based on multiple node and that allows to store and verify information</a:t>
            </a:r>
          </a:p>
        </p:txBody>
      </p:sp>
      <p:cxnSp>
        <p:nvCxnSpPr>
          <p:cNvPr id="26" name="Connecteur droit 11">
            <a:extLst>
              <a:ext uri="{FF2B5EF4-FFF2-40B4-BE49-F238E27FC236}">
                <a16:creationId xmlns:a16="http://schemas.microsoft.com/office/drawing/2014/main" id="{5A04D231-4DC2-4913-937C-45F6FE3DD318}"/>
              </a:ext>
            </a:extLst>
          </p:cNvPr>
          <p:cNvCxnSpPr>
            <a:cxnSpLocks/>
          </p:cNvCxnSpPr>
          <p:nvPr/>
        </p:nvCxnSpPr>
        <p:spPr bwMode="auto">
          <a:xfrm>
            <a:off x="781943" y="901186"/>
            <a:ext cx="8501605" cy="516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8" name="ZoneTexte 12">
            <a:extLst>
              <a:ext uri="{FF2B5EF4-FFF2-40B4-BE49-F238E27FC236}">
                <a16:creationId xmlns:a16="http://schemas.microsoft.com/office/drawing/2014/main" id="{31027029-D368-4F97-8038-B66CD38ED84C}"/>
              </a:ext>
            </a:extLst>
          </p:cNvPr>
          <p:cNvSpPr txBox="1"/>
          <p:nvPr/>
        </p:nvSpPr>
        <p:spPr>
          <a:xfrm>
            <a:off x="1878204" y="787330"/>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Presentation of major technology enablers identified …</a:t>
            </a:r>
          </a:p>
        </p:txBody>
      </p:sp>
      <p:sp>
        <p:nvSpPr>
          <p:cNvPr id="15" name="Oval 83">
            <a:extLst>
              <a:ext uri="{FF2B5EF4-FFF2-40B4-BE49-F238E27FC236}">
                <a16:creationId xmlns:a16="http://schemas.microsoft.com/office/drawing/2014/main" id="{1551E791-9F55-4827-B7CB-426B152C961A}"/>
              </a:ext>
            </a:extLst>
          </p:cNvPr>
          <p:cNvSpPr/>
          <p:nvPr/>
        </p:nvSpPr>
        <p:spPr bwMode="auto">
          <a:xfrm>
            <a:off x="6682494" y="1280167"/>
            <a:ext cx="624547" cy="624547"/>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6" name="Graphic 12" descr="Cloud Computing">
            <a:extLst>
              <a:ext uri="{FF2B5EF4-FFF2-40B4-BE49-F238E27FC236}">
                <a16:creationId xmlns:a16="http://schemas.microsoft.com/office/drawing/2014/main" id="{75D51A3C-2C23-418D-880A-D8D322E385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62152" y="1359825"/>
            <a:ext cx="465234" cy="465234"/>
          </a:xfrm>
          <a:prstGeom prst="rect">
            <a:avLst/>
          </a:prstGeom>
        </p:spPr>
      </p:pic>
      <p:sp>
        <p:nvSpPr>
          <p:cNvPr id="51" name="TextBox 70">
            <a:extLst>
              <a:ext uri="{FF2B5EF4-FFF2-40B4-BE49-F238E27FC236}">
                <a16:creationId xmlns:a16="http://schemas.microsoft.com/office/drawing/2014/main" id="{0AA103E0-D002-4F78-AC72-A7FDF4E27D9B}"/>
              </a:ext>
            </a:extLst>
          </p:cNvPr>
          <p:cNvSpPr txBox="1"/>
          <p:nvPr/>
        </p:nvSpPr>
        <p:spPr>
          <a:xfrm>
            <a:off x="6412092" y="2024925"/>
            <a:ext cx="1165350" cy="261610"/>
          </a:xfrm>
          <a:prstGeom prst="rect">
            <a:avLst/>
          </a:prstGeom>
          <a:noFill/>
        </p:spPr>
        <p:txBody>
          <a:bodyPr wrap="square" rtlCol="0">
            <a:spAutoFit/>
          </a:bodyPr>
          <a:lstStyle/>
          <a:p>
            <a:pPr algn="ctr"/>
            <a:r>
              <a:rPr lang="en-US" sz="1100" b="1" i="1">
                <a:solidFill>
                  <a:srgbClr val="009DB0"/>
                </a:solidFill>
                <a:latin typeface="+mj-lt"/>
              </a:rPr>
              <a:t>Web app</a:t>
            </a:r>
          </a:p>
        </p:txBody>
      </p:sp>
      <p:sp>
        <p:nvSpPr>
          <p:cNvPr id="68" name="TextBox 67">
            <a:extLst>
              <a:ext uri="{FF2B5EF4-FFF2-40B4-BE49-F238E27FC236}">
                <a16:creationId xmlns:a16="http://schemas.microsoft.com/office/drawing/2014/main" id="{3AD834D9-A170-422A-8902-D18B427278B8}"/>
              </a:ext>
            </a:extLst>
          </p:cNvPr>
          <p:cNvSpPr txBox="1"/>
          <p:nvPr/>
        </p:nvSpPr>
        <p:spPr>
          <a:xfrm>
            <a:off x="6252383" y="2592636"/>
            <a:ext cx="1484768" cy="707886"/>
          </a:xfrm>
          <a:prstGeom prst="rect">
            <a:avLst/>
          </a:prstGeom>
          <a:noFill/>
        </p:spPr>
        <p:txBody>
          <a:bodyPr wrap="square" rtlCol="0">
            <a:spAutoFit/>
          </a:bodyPr>
          <a:lstStyle/>
          <a:p>
            <a:pPr algn="ctr"/>
            <a:r>
              <a:rPr lang="en-US" sz="1000">
                <a:latin typeface="+mj-lt"/>
              </a:rPr>
              <a:t>Software hosted on a distant server and reachable through web navigator</a:t>
            </a:r>
          </a:p>
        </p:txBody>
      </p:sp>
      <p:sp>
        <p:nvSpPr>
          <p:cNvPr id="7" name="Oval 88">
            <a:extLst>
              <a:ext uri="{FF2B5EF4-FFF2-40B4-BE49-F238E27FC236}">
                <a16:creationId xmlns:a16="http://schemas.microsoft.com/office/drawing/2014/main" id="{CA541811-11E6-4D22-87B9-67A3371D103C}"/>
              </a:ext>
            </a:extLst>
          </p:cNvPr>
          <p:cNvSpPr/>
          <p:nvPr/>
        </p:nvSpPr>
        <p:spPr bwMode="auto">
          <a:xfrm>
            <a:off x="8344365" y="1280167"/>
            <a:ext cx="624547" cy="624547"/>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pic>
        <p:nvPicPr>
          <p:cNvPr id="17" name="Graphic 18" descr="Virtual Reality headset">
            <a:extLst>
              <a:ext uri="{FF2B5EF4-FFF2-40B4-BE49-F238E27FC236}">
                <a16:creationId xmlns:a16="http://schemas.microsoft.com/office/drawing/2014/main" id="{CE9573D2-59CB-4C39-B606-0A20D89874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00759" y="1336561"/>
            <a:ext cx="511758" cy="511758"/>
          </a:xfrm>
          <a:prstGeom prst="rect">
            <a:avLst/>
          </a:prstGeom>
        </p:spPr>
      </p:pic>
      <p:sp>
        <p:nvSpPr>
          <p:cNvPr id="62" name="TextBox 70">
            <a:extLst>
              <a:ext uri="{FF2B5EF4-FFF2-40B4-BE49-F238E27FC236}">
                <a16:creationId xmlns:a16="http://schemas.microsoft.com/office/drawing/2014/main" id="{8E38AFF0-AD02-4888-BDCD-2A3A5C801337}"/>
              </a:ext>
            </a:extLst>
          </p:cNvPr>
          <p:cNvSpPr txBox="1"/>
          <p:nvPr/>
        </p:nvSpPr>
        <p:spPr>
          <a:xfrm>
            <a:off x="8212446" y="2024925"/>
            <a:ext cx="888385" cy="430887"/>
          </a:xfrm>
          <a:prstGeom prst="rect">
            <a:avLst/>
          </a:prstGeom>
          <a:noFill/>
        </p:spPr>
        <p:txBody>
          <a:bodyPr wrap="square" rtlCol="0">
            <a:spAutoFit/>
          </a:bodyPr>
          <a:lstStyle/>
          <a:p>
            <a:pPr algn="ctr"/>
            <a:r>
              <a:rPr lang="en-US" sz="1100" b="1" i="1">
                <a:solidFill>
                  <a:srgbClr val="009DB0"/>
                </a:solidFill>
                <a:latin typeface="+mj-lt"/>
              </a:rPr>
              <a:t>Virtual Reality</a:t>
            </a:r>
          </a:p>
        </p:txBody>
      </p:sp>
      <p:sp>
        <p:nvSpPr>
          <p:cNvPr id="70" name="TextBox 69">
            <a:extLst>
              <a:ext uri="{FF2B5EF4-FFF2-40B4-BE49-F238E27FC236}">
                <a16:creationId xmlns:a16="http://schemas.microsoft.com/office/drawing/2014/main" id="{FCF19717-CB21-4921-979E-3AF3ED96DB0B}"/>
              </a:ext>
            </a:extLst>
          </p:cNvPr>
          <p:cNvSpPr txBox="1"/>
          <p:nvPr/>
        </p:nvSpPr>
        <p:spPr>
          <a:xfrm>
            <a:off x="7973717" y="2592636"/>
            <a:ext cx="1484768" cy="707886"/>
          </a:xfrm>
          <a:prstGeom prst="rect">
            <a:avLst/>
          </a:prstGeom>
          <a:noFill/>
        </p:spPr>
        <p:txBody>
          <a:bodyPr wrap="square" rtlCol="0">
            <a:spAutoFit/>
          </a:bodyPr>
          <a:lstStyle/>
          <a:p>
            <a:pPr algn="ctr"/>
            <a:r>
              <a:rPr lang="en-US" sz="1000">
                <a:latin typeface="+mj-lt"/>
              </a:rPr>
              <a:t>Technologies that allow to immerse people in an artificial word</a:t>
            </a:r>
          </a:p>
        </p:txBody>
      </p:sp>
      <p:cxnSp>
        <p:nvCxnSpPr>
          <p:cNvPr id="71" name="Connecteur droit 11">
            <a:extLst>
              <a:ext uri="{FF2B5EF4-FFF2-40B4-BE49-F238E27FC236}">
                <a16:creationId xmlns:a16="http://schemas.microsoft.com/office/drawing/2014/main" id="{E4CE9ED7-AA2A-4DF1-9439-3DE6ED29552C}"/>
              </a:ext>
            </a:extLst>
          </p:cNvPr>
          <p:cNvCxnSpPr>
            <a:cxnSpLocks/>
          </p:cNvCxnSpPr>
          <p:nvPr/>
        </p:nvCxnSpPr>
        <p:spPr bwMode="auto">
          <a:xfrm>
            <a:off x="781943" y="3931870"/>
            <a:ext cx="8501605" cy="5167"/>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72" name="ZoneTexte 12">
            <a:extLst>
              <a:ext uri="{FF2B5EF4-FFF2-40B4-BE49-F238E27FC236}">
                <a16:creationId xmlns:a16="http://schemas.microsoft.com/office/drawing/2014/main" id="{54F22195-4723-4AFC-8A71-7F0A0909B3E0}"/>
              </a:ext>
            </a:extLst>
          </p:cNvPr>
          <p:cNvSpPr txBox="1"/>
          <p:nvPr/>
        </p:nvSpPr>
        <p:spPr>
          <a:xfrm>
            <a:off x="1878204" y="3818014"/>
            <a:ext cx="6309082" cy="238046"/>
          </a:xfrm>
          <a:prstGeom prst="rect">
            <a:avLst/>
          </a:prstGeom>
          <a:solidFill>
            <a:schemeClr val="bg1"/>
          </a:solidFill>
          <a:ln>
            <a:noFill/>
          </a:ln>
        </p:spPr>
        <p:txBody>
          <a:bodyPr wrap="square" rtlCol="0">
            <a:noAutofit/>
          </a:bodyPr>
          <a:lstStyle/>
          <a:p>
            <a:pPr algn="ctr"/>
            <a:r>
              <a:rPr lang="en-US" sz="1200" b="1">
                <a:solidFill>
                  <a:srgbClr val="009DB0"/>
                </a:solidFill>
                <a:latin typeface="+mj-lt"/>
              </a:rPr>
              <a:t>… that have different transformation potential on CGPs operations</a:t>
            </a:r>
          </a:p>
        </p:txBody>
      </p:sp>
      <p:sp>
        <p:nvSpPr>
          <p:cNvPr id="34" name="Arrow: Pentagon 1">
            <a:extLst>
              <a:ext uri="{FF2B5EF4-FFF2-40B4-BE49-F238E27FC236}">
                <a16:creationId xmlns:a16="http://schemas.microsoft.com/office/drawing/2014/main" id="{2C912B08-8FA1-4C30-B6C5-F52147589E03}"/>
              </a:ext>
            </a:extLst>
          </p:cNvPr>
          <p:cNvSpPr/>
          <p:nvPr/>
        </p:nvSpPr>
        <p:spPr bwMode="auto">
          <a:xfrm>
            <a:off x="103155" y="4672762"/>
            <a:ext cx="942744" cy="47916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i="1">
                <a:solidFill>
                  <a:schemeClr val="bg1"/>
                </a:solidFill>
                <a:latin typeface="+mj-lt"/>
              </a:rPr>
              <a:t>Prospecting &amp; Marketing</a:t>
            </a:r>
          </a:p>
        </p:txBody>
      </p:sp>
      <p:sp>
        <p:nvSpPr>
          <p:cNvPr id="44" name="Arrow: Chevron 5">
            <a:extLst>
              <a:ext uri="{FF2B5EF4-FFF2-40B4-BE49-F238E27FC236}">
                <a16:creationId xmlns:a16="http://schemas.microsoft.com/office/drawing/2014/main" id="{0396D580-4E07-48B6-AAF7-5DCD4A27476B}"/>
              </a:ext>
            </a:extLst>
          </p:cNvPr>
          <p:cNvSpPr/>
          <p:nvPr/>
        </p:nvSpPr>
        <p:spPr bwMode="auto">
          <a:xfrm>
            <a:off x="103154" y="4086331"/>
            <a:ext cx="931133" cy="47916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i="1">
                <a:solidFill>
                  <a:schemeClr val="bg1"/>
                </a:solidFill>
                <a:latin typeface="+mj-lt"/>
              </a:rPr>
              <a:t>Strategic  Advisory</a:t>
            </a:r>
            <a:endParaRPr lang="en-US" sz="800" b="1" i="1">
              <a:solidFill>
                <a:schemeClr val="accent3"/>
              </a:solidFill>
              <a:latin typeface="+mj-lt"/>
            </a:endParaRPr>
          </a:p>
        </p:txBody>
      </p:sp>
      <p:sp>
        <p:nvSpPr>
          <p:cNvPr id="45" name="Arrow: Chevron 8">
            <a:extLst>
              <a:ext uri="{FF2B5EF4-FFF2-40B4-BE49-F238E27FC236}">
                <a16:creationId xmlns:a16="http://schemas.microsoft.com/office/drawing/2014/main" id="{8B50D45F-2916-45BA-847F-4D29E6C9095D}"/>
              </a:ext>
            </a:extLst>
          </p:cNvPr>
          <p:cNvSpPr/>
          <p:nvPr/>
        </p:nvSpPr>
        <p:spPr bwMode="auto">
          <a:xfrm>
            <a:off x="94218" y="5845625"/>
            <a:ext cx="942744" cy="47916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Contract Settlement</a:t>
            </a:r>
          </a:p>
        </p:txBody>
      </p:sp>
      <p:sp>
        <p:nvSpPr>
          <p:cNvPr id="46" name="Arrow: Chevron 9">
            <a:extLst>
              <a:ext uri="{FF2B5EF4-FFF2-40B4-BE49-F238E27FC236}">
                <a16:creationId xmlns:a16="http://schemas.microsoft.com/office/drawing/2014/main" id="{7A3E56C9-1E1C-41A2-BF83-538E9B49EF52}"/>
              </a:ext>
            </a:extLst>
          </p:cNvPr>
          <p:cNvSpPr/>
          <p:nvPr/>
        </p:nvSpPr>
        <p:spPr bwMode="auto">
          <a:xfrm>
            <a:off x="94218" y="5259193"/>
            <a:ext cx="942744" cy="47916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800" b="1" i="1">
                <a:solidFill>
                  <a:schemeClr val="bg1"/>
                </a:solidFill>
                <a:latin typeface="+mj-lt"/>
              </a:rPr>
              <a:t>Managing contracts</a:t>
            </a:r>
          </a:p>
        </p:txBody>
      </p:sp>
      <p:sp>
        <p:nvSpPr>
          <p:cNvPr id="55" name="Star: 5 Points 54">
            <a:extLst>
              <a:ext uri="{FF2B5EF4-FFF2-40B4-BE49-F238E27FC236}">
                <a16:creationId xmlns:a16="http://schemas.microsoft.com/office/drawing/2014/main" id="{E28ACE55-8AAB-47AA-9FF5-358677D4CDA3}"/>
              </a:ext>
            </a:extLst>
          </p:cNvPr>
          <p:cNvSpPr/>
          <p:nvPr/>
        </p:nvSpPr>
        <p:spPr bwMode="auto">
          <a:xfrm>
            <a:off x="1383298" y="4181911"/>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6" name="Star: 5 Points 85">
            <a:extLst>
              <a:ext uri="{FF2B5EF4-FFF2-40B4-BE49-F238E27FC236}">
                <a16:creationId xmlns:a16="http://schemas.microsoft.com/office/drawing/2014/main" id="{77AB5686-3C53-43ED-B51D-3910CFDB5DB6}"/>
              </a:ext>
            </a:extLst>
          </p:cNvPr>
          <p:cNvSpPr/>
          <p:nvPr/>
        </p:nvSpPr>
        <p:spPr bwMode="auto">
          <a:xfrm>
            <a:off x="1686765" y="4181911"/>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87" name="Star: 5 Points 86">
            <a:extLst>
              <a:ext uri="{FF2B5EF4-FFF2-40B4-BE49-F238E27FC236}">
                <a16:creationId xmlns:a16="http://schemas.microsoft.com/office/drawing/2014/main" id="{DAD137AB-0888-439E-9A2E-1DE32B95A13B}"/>
              </a:ext>
            </a:extLst>
          </p:cNvPr>
          <p:cNvSpPr/>
          <p:nvPr/>
        </p:nvSpPr>
        <p:spPr bwMode="auto">
          <a:xfrm>
            <a:off x="1990232" y="4181911"/>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0" name="Star: 5 Points 89">
            <a:extLst>
              <a:ext uri="{FF2B5EF4-FFF2-40B4-BE49-F238E27FC236}">
                <a16:creationId xmlns:a16="http://schemas.microsoft.com/office/drawing/2014/main" id="{FD805F32-FD9D-44F3-94D2-C59EB4A17C69}"/>
              </a:ext>
            </a:extLst>
          </p:cNvPr>
          <p:cNvSpPr/>
          <p:nvPr/>
        </p:nvSpPr>
        <p:spPr bwMode="auto">
          <a:xfrm>
            <a:off x="1383298"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1" name="Star: 5 Points 90">
            <a:extLst>
              <a:ext uri="{FF2B5EF4-FFF2-40B4-BE49-F238E27FC236}">
                <a16:creationId xmlns:a16="http://schemas.microsoft.com/office/drawing/2014/main" id="{D210FDED-C068-4F70-9608-B03BEC1DC330}"/>
              </a:ext>
            </a:extLst>
          </p:cNvPr>
          <p:cNvSpPr/>
          <p:nvPr/>
        </p:nvSpPr>
        <p:spPr bwMode="auto">
          <a:xfrm>
            <a:off x="1686765" y="4764374"/>
            <a:ext cx="288000" cy="288000"/>
          </a:xfrm>
          <a:prstGeom prst="star5">
            <a:avLst/>
          </a:prstGeom>
          <a:gradFill flip="none" rotWithShape="1">
            <a:gsLst>
              <a:gs pos="0">
                <a:srgbClr val="009DB0"/>
              </a:gs>
              <a:gs pos="50000">
                <a:srgbClr val="009DB0"/>
              </a:gs>
              <a:gs pos="59000">
                <a:schemeClr val="bg1"/>
              </a:gs>
              <a:gs pos="100000">
                <a:schemeClr val="bg1"/>
              </a:gs>
            </a:gsLst>
            <a:lin ang="0" scaled="1"/>
            <a:tileRect/>
          </a:gra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a:latin typeface="Trebuchet MS" pitchFamily="34" charset="0"/>
            </a:endParaRPr>
          </a:p>
        </p:txBody>
      </p:sp>
      <p:sp>
        <p:nvSpPr>
          <p:cNvPr id="92" name="Star: 5 Points 91">
            <a:extLst>
              <a:ext uri="{FF2B5EF4-FFF2-40B4-BE49-F238E27FC236}">
                <a16:creationId xmlns:a16="http://schemas.microsoft.com/office/drawing/2014/main" id="{9DCF8CB9-7BF8-498F-A7EC-E99CBF3DF5C9}"/>
              </a:ext>
            </a:extLst>
          </p:cNvPr>
          <p:cNvSpPr/>
          <p:nvPr/>
        </p:nvSpPr>
        <p:spPr bwMode="auto">
          <a:xfrm>
            <a:off x="1990232" y="4764374"/>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4" name="Star: 5 Points 93">
            <a:extLst>
              <a:ext uri="{FF2B5EF4-FFF2-40B4-BE49-F238E27FC236}">
                <a16:creationId xmlns:a16="http://schemas.microsoft.com/office/drawing/2014/main" id="{4258C432-8CEF-4D8C-A5EB-D8E025A962D1}"/>
              </a:ext>
            </a:extLst>
          </p:cNvPr>
          <p:cNvSpPr/>
          <p:nvPr/>
        </p:nvSpPr>
        <p:spPr bwMode="auto">
          <a:xfrm>
            <a:off x="1383298"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5" name="Star: 5 Points 94">
            <a:extLst>
              <a:ext uri="{FF2B5EF4-FFF2-40B4-BE49-F238E27FC236}">
                <a16:creationId xmlns:a16="http://schemas.microsoft.com/office/drawing/2014/main" id="{C63ABB9C-DD71-4BEB-98B5-E0E4A2B8A7D4}"/>
              </a:ext>
            </a:extLst>
          </p:cNvPr>
          <p:cNvSpPr/>
          <p:nvPr/>
        </p:nvSpPr>
        <p:spPr bwMode="auto">
          <a:xfrm>
            <a:off x="1686765"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6" name="Star: 5 Points 95">
            <a:extLst>
              <a:ext uri="{FF2B5EF4-FFF2-40B4-BE49-F238E27FC236}">
                <a16:creationId xmlns:a16="http://schemas.microsoft.com/office/drawing/2014/main" id="{99FE915A-8359-4B96-BF42-F9334878C284}"/>
              </a:ext>
            </a:extLst>
          </p:cNvPr>
          <p:cNvSpPr/>
          <p:nvPr/>
        </p:nvSpPr>
        <p:spPr bwMode="auto">
          <a:xfrm>
            <a:off x="1990232"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8" name="Star: 5 Points 97">
            <a:extLst>
              <a:ext uri="{FF2B5EF4-FFF2-40B4-BE49-F238E27FC236}">
                <a16:creationId xmlns:a16="http://schemas.microsoft.com/office/drawing/2014/main" id="{2FAD1E04-42D3-46B4-8C62-1A3559D4FB8B}"/>
              </a:ext>
            </a:extLst>
          </p:cNvPr>
          <p:cNvSpPr/>
          <p:nvPr/>
        </p:nvSpPr>
        <p:spPr bwMode="auto">
          <a:xfrm>
            <a:off x="1383298" y="5941205"/>
            <a:ext cx="288000" cy="288000"/>
          </a:xfrm>
          <a:prstGeom prst="star5">
            <a:avLst/>
          </a:prstGeom>
          <a:gradFill flip="none" rotWithShape="1">
            <a:gsLst>
              <a:gs pos="0">
                <a:srgbClr val="009DB0"/>
              </a:gs>
              <a:gs pos="50000">
                <a:srgbClr val="009DB0"/>
              </a:gs>
              <a:gs pos="59000">
                <a:schemeClr val="bg1"/>
              </a:gs>
              <a:gs pos="100000">
                <a:schemeClr val="bg1"/>
              </a:gs>
            </a:gsLst>
            <a:lin ang="0" scaled="1"/>
            <a:tileRect/>
          </a:gra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99" name="Star: 5 Points 98">
            <a:extLst>
              <a:ext uri="{FF2B5EF4-FFF2-40B4-BE49-F238E27FC236}">
                <a16:creationId xmlns:a16="http://schemas.microsoft.com/office/drawing/2014/main" id="{CC8D8397-702D-4D8F-9F53-7C2DAB9E9B5C}"/>
              </a:ext>
            </a:extLst>
          </p:cNvPr>
          <p:cNvSpPr/>
          <p:nvPr/>
        </p:nvSpPr>
        <p:spPr bwMode="auto">
          <a:xfrm>
            <a:off x="1686765"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0" name="Star: 5 Points 99">
            <a:extLst>
              <a:ext uri="{FF2B5EF4-FFF2-40B4-BE49-F238E27FC236}">
                <a16:creationId xmlns:a16="http://schemas.microsoft.com/office/drawing/2014/main" id="{4AF48F00-D751-4F90-B18D-ACB50416D72B}"/>
              </a:ext>
            </a:extLst>
          </p:cNvPr>
          <p:cNvSpPr/>
          <p:nvPr/>
        </p:nvSpPr>
        <p:spPr bwMode="auto">
          <a:xfrm>
            <a:off x="1990232"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2" name="Star: 5 Points 101">
            <a:extLst>
              <a:ext uri="{FF2B5EF4-FFF2-40B4-BE49-F238E27FC236}">
                <a16:creationId xmlns:a16="http://schemas.microsoft.com/office/drawing/2014/main" id="{99E0892A-E8AA-43F4-89C9-DA0FD2016DDA}"/>
              </a:ext>
            </a:extLst>
          </p:cNvPr>
          <p:cNvSpPr/>
          <p:nvPr/>
        </p:nvSpPr>
        <p:spPr bwMode="auto">
          <a:xfrm>
            <a:off x="3104632"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3" name="Star: 5 Points 102">
            <a:extLst>
              <a:ext uri="{FF2B5EF4-FFF2-40B4-BE49-F238E27FC236}">
                <a16:creationId xmlns:a16="http://schemas.microsoft.com/office/drawing/2014/main" id="{7220733D-BB56-4BC9-89A9-FAC4A0F0C171}"/>
              </a:ext>
            </a:extLst>
          </p:cNvPr>
          <p:cNvSpPr/>
          <p:nvPr/>
        </p:nvSpPr>
        <p:spPr bwMode="auto">
          <a:xfrm>
            <a:off x="3408099"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4" name="Star: 5 Points 103">
            <a:extLst>
              <a:ext uri="{FF2B5EF4-FFF2-40B4-BE49-F238E27FC236}">
                <a16:creationId xmlns:a16="http://schemas.microsoft.com/office/drawing/2014/main" id="{AB8A5258-C65C-42BF-97CD-302AFD128690}"/>
              </a:ext>
            </a:extLst>
          </p:cNvPr>
          <p:cNvSpPr/>
          <p:nvPr/>
        </p:nvSpPr>
        <p:spPr bwMode="auto">
          <a:xfrm>
            <a:off x="3711566"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6" name="Star: 5 Points 105">
            <a:extLst>
              <a:ext uri="{FF2B5EF4-FFF2-40B4-BE49-F238E27FC236}">
                <a16:creationId xmlns:a16="http://schemas.microsoft.com/office/drawing/2014/main" id="{34894E87-CCD5-4460-B6FD-8754FD2C1023}"/>
              </a:ext>
            </a:extLst>
          </p:cNvPr>
          <p:cNvSpPr/>
          <p:nvPr/>
        </p:nvSpPr>
        <p:spPr bwMode="auto">
          <a:xfrm>
            <a:off x="3104632"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7" name="Star: 5 Points 106">
            <a:extLst>
              <a:ext uri="{FF2B5EF4-FFF2-40B4-BE49-F238E27FC236}">
                <a16:creationId xmlns:a16="http://schemas.microsoft.com/office/drawing/2014/main" id="{3F65D7E5-921D-4C69-9109-4E8CF7514227}"/>
              </a:ext>
            </a:extLst>
          </p:cNvPr>
          <p:cNvSpPr/>
          <p:nvPr/>
        </p:nvSpPr>
        <p:spPr bwMode="auto">
          <a:xfrm>
            <a:off x="3408099"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08" name="Star: 5 Points 107">
            <a:extLst>
              <a:ext uri="{FF2B5EF4-FFF2-40B4-BE49-F238E27FC236}">
                <a16:creationId xmlns:a16="http://schemas.microsoft.com/office/drawing/2014/main" id="{72CBF426-96EF-4189-9F6C-B569026969AA}"/>
              </a:ext>
            </a:extLst>
          </p:cNvPr>
          <p:cNvSpPr/>
          <p:nvPr/>
        </p:nvSpPr>
        <p:spPr bwMode="auto">
          <a:xfrm>
            <a:off x="3711566" y="4764374"/>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0" name="Star: 5 Points 109">
            <a:extLst>
              <a:ext uri="{FF2B5EF4-FFF2-40B4-BE49-F238E27FC236}">
                <a16:creationId xmlns:a16="http://schemas.microsoft.com/office/drawing/2014/main" id="{C898336E-DD2D-4DB8-B24F-63371F63BE9B}"/>
              </a:ext>
            </a:extLst>
          </p:cNvPr>
          <p:cNvSpPr/>
          <p:nvPr/>
        </p:nvSpPr>
        <p:spPr bwMode="auto">
          <a:xfrm>
            <a:off x="3104632"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1" name="Star: 5 Points 110">
            <a:extLst>
              <a:ext uri="{FF2B5EF4-FFF2-40B4-BE49-F238E27FC236}">
                <a16:creationId xmlns:a16="http://schemas.microsoft.com/office/drawing/2014/main" id="{0E179692-C46A-412A-9A20-8D4F5EE394E4}"/>
              </a:ext>
            </a:extLst>
          </p:cNvPr>
          <p:cNvSpPr/>
          <p:nvPr/>
        </p:nvSpPr>
        <p:spPr bwMode="auto">
          <a:xfrm>
            <a:off x="3408099"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2" name="Star: 5 Points 111">
            <a:extLst>
              <a:ext uri="{FF2B5EF4-FFF2-40B4-BE49-F238E27FC236}">
                <a16:creationId xmlns:a16="http://schemas.microsoft.com/office/drawing/2014/main" id="{607D8117-C19F-45B2-BA86-030D831AB443}"/>
              </a:ext>
            </a:extLst>
          </p:cNvPr>
          <p:cNvSpPr/>
          <p:nvPr/>
        </p:nvSpPr>
        <p:spPr bwMode="auto">
          <a:xfrm>
            <a:off x="3711566"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4" name="Star: 5 Points 113">
            <a:extLst>
              <a:ext uri="{FF2B5EF4-FFF2-40B4-BE49-F238E27FC236}">
                <a16:creationId xmlns:a16="http://schemas.microsoft.com/office/drawing/2014/main" id="{97921453-E5B2-4402-BCF3-0D524078EB09}"/>
              </a:ext>
            </a:extLst>
          </p:cNvPr>
          <p:cNvSpPr/>
          <p:nvPr/>
        </p:nvSpPr>
        <p:spPr bwMode="auto">
          <a:xfrm>
            <a:off x="3104632"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5" name="Star: 5 Points 114">
            <a:extLst>
              <a:ext uri="{FF2B5EF4-FFF2-40B4-BE49-F238E27FC236}">
                <a16:creationId xmlns:a16="http://schemas.microsoft.com/office/drawing/2014/main" id="{EFCF5027-369C-4C6B-B406-9FCB0D766EE1}"/>
              </a:ext>
            </a:extLst>
          </p:cNvPr>
          <p:cNvSpPr/>
          <p:nvPr/>
        </p:nvSpPr>
        <p:spPr bwMode="auto">
          <a:xfrm>
            <a:off x="3408099"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6" name="Star: 5 Points 115">
            <a:extLst>
              <a:ext uri="{FF2B5EF4-FFF2-40B4-BE49-F238E27FC236}">
                <a16:creationId xmlns:a16="http://schemas.microsoft.com/office/drawing/2014/main" id="{8EE76437-CC10-4773-81A0-1D79A43E1564}"/>
              </a:ext>
            </a:extLst>
          </p:cNvPr>
          <p:cNvSpPr/>
          <p:nvPr/>
        </p:nvSpPr>
        <p:spPr bwMode="auto">
          <a:xfrm>
            <a:off x="3711566"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8" name="Star: 5 Points 117">
            <a:extLst>
              <a:ext uri="{FF2B5EF4-FFF2-40B4-BE49-F238E27FC236}">
                <a16:creationId xmlns:a16="http://schemas.microsoft.com/office/drawing/2014/main" id="{414C531F-766B-4439-9AF1-AF9D9616E060}"/>
              </a:ext>
            </a:extLst>
          </p:cNvPr>
          <p:cNvSpPr/>
          <p:nvPr/>
        </p:nvSpPr>
        <p:spPr bwMode="auto">
          <a:xfrm>
            <a:off x="4825966"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19" name="Star: 5 Points 118">
            <a:extLst>
              <a:ext uri="{FF2B5EF4-FFF2-40B4-BE49-F238E27FC236}">
                <a16:creationId xmlns:a16="http://schemas.microsoft.com/office/drawing/2014/main" id="{9BBDF4B2-CD9B-4E95-9A6A-BC0A8D5BB82F}"/>
              </a:ext>
            </a:extLst>
          </p:cNvPr>
          <p:cNvSpPr/>
          <p:nvPr/>
        </p:nvSpPr>
        <p:spPr bwMode="auto">
          <a:xfrm>
            <a:off x="5129433"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0" name="Star: 5 Points 119">
            <a:extLst>
              <a:ext uri="{FF2B5EF4-FFF2-40B4-BE49-F238E27FC236}">
                <a16:creationId xmlns:a16="http://schemas.microsoft.com/office/drawing/2014/main" id="{4C426FAF-A624-4216-ADC1-04F5A0108301}"/>
              </a:ext>
            </a:extLst>
          </p:cNvPr>
          <p:cNvSpPr/>
          <p:nvPr/>
        </p:nvSpPr>
        <p:spPr bwMode="auto">
          <a:xfrm>
            <a:off x="5432900"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2" name="Star: 5 Points 121">
            <a:extLst>
              <a:ext uri="{FF2B5EF4-FFF2-40B4-BE49-F238E27FC236}">
                <a16:creationId xmlns:a16="http://schemas.microsoft.com/office/drawing/2014/main" id="{2673D6CF-DF7D-4327-A3FF-698559B1E288}"/>
              </a:ext>
            </a:extLst>
          </p:cNvPr>
          <p:cNvSpPr/>
          <p:nvPr/>
        </p:nvSpPr>
        <p:spPr bwMode="auto">
          <a:xfrm>
            <a:off x="4825966" y="4764374"/>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3" name="Star: 5 Points 122">
            <a:extLst>
              <a:ext uri="{FF2B5EF4-FFF2-40B4-BE49-F238E27FC236}">
                <a16:creationId xmlns:a16="http://schemas.microsoft.com/office/drawing/2014/main" id="{FE697F5B-822F-4B8B-927E-7BFAE5637CE4}"/>
              </a:ext>
            </a:extLst>
          </p:cNvPr>
          <p:cNvSpPr/>
          <p:nvPr/>
        </p:nvSpPr>
        <p:spPr bwMode="auto">
          <a:xfrm>
            <a:off x="5129433" y="4764374"/>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4" name="Star: 5 Points 123">
            <a:extLst>
              <a:ext uri="{FF2B5EF4-FFF2-40B4-BE49-F238E27FC236}">
                <a16:creationId xmlns:a16="http://schemas.microsoft.com/office/drawing/2014/main" id="{543DD799-0DAB-452D-B4DE-979C93D09116}"/>
              </a:ext>
            </a:extLst>
          </p:cNvPr>
          <p:cNvSpPr/>
          <p:nvPr/>
        </p:nvSpPr>
        <p:spPr bwMode="auto">
          <a:xfrm>
            <a:off x="5432900" y="4764374"/>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29" name="Star: 5 Points 128">
            <a:extLst>
              <a:ext uri="{FF2B5EF4-FFF2-40B4-BE49-F238E27FC236}">
                <a16:creationId xmlns:a16="http://schemas.microsoft.com/office/drawing/2014/main" id="{BD5CA648-6884-4D1C-856C-520CC4553268}"/>
              </a:ext>
            </a:extLst>
          </p:cNvPr>
          <p:cNvSpPr/>
          <p:nvPr/>
        </p:nvSpPr>
        <p:spPr bwMode="auto">
          <a:xfrm>
            <a:off x="4825966"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0" name="Star: 5 Points 129">
            <a:extLst>
              <a:ext uri="{FF2B5EF4-FFF2-40B4-BE49-F238E27FC236}">
                <a16:creationId xmlns:a16="http://schemas.microsoft.com/office/drawing/2014/main" id="{622D76A9-BBED-4DEC-805F-464A753F82D8}"/>
              </a:ext>
            </a:extLst>
          </p:cNvPr>
          <p:cNvSpPr/>
          <p:nvPr/>
        </p:nvSpPr>
        <p:spPr bwMode="auto">
          <a:xfrm>
            <a:off x="5129433"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1" name="Star: 5 Points 130">
            <a:extLst>
              <a:ext uri="{FF2B5EF4-FFF2-40B4-BE49-F238E27FC236}">
                <a16:creationId xmlns:a16="http://schemas.microsoft.com/office/drawing/2014/main" id="{D11247C5-52A4-4902-B166-25F2295A9EFD}"/>
              </a:ext>
            </a:extLst>
          </p:cNvPr>
          <p:cNvSpPr/>
          <p:nvPr/>
        </p:nvSpPr>
        <p:spPr bwMode="auto">
          <a:xfrm>
            <a:off x="5432900"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7" name="Star: 5 Points 136">
            <a:extLst>
              <a:ext uri="{FF2B5EF4-FFF2-40B4-BE49-F238E27FC236}">
                <a16:creationId xmlns:a16="http://schemas.microsoft.com/office/drawing/2014/main" id="{CD85C2AF-7C4D-4B23-A596-BDA4B8195977}"/>
              </a:ext>
            </a:extLst>
          </p:cNvPr>
          <p:cNvSpPr/>
          <p:nvPr/>
        </p:nvSpPr>
        <p:spPr bwMode="auto">
          <a:xfrm>
            <a:off x="4825966"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39" name="Star: 5 Points 138">
            <a:extLst>
              <a:ext uri="{FF2B5EF4-FFF2-40B4-BE49-F238E27FC236}">
                <a16:creationId xmlns:a16="http://schemas.microsoft.com/office/drawing/2014/main" id="{FD4A063C-C677-4F6C-A220-C4B244D39CAA}"/>
              </a:ext>
            </a:extLst>
          </p:cNvPr>
          <p:cNvSpPr/>
          <p:nvPr/>
        </p:nvSpPr>
        <p:spPr bwMode="auto">
          <a:xfrm>
            <a:off x="5129433"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0" name="Star: 5 Points 139">
            <a:extLst>
              <a:ext uri="{FF2B5EF4-FFF2-40B4-BE49-F238E27FC236}">
                <a16:creationId xmlns:a16="http://schemas.microsoft.com/office/drawing/2014/main" id="{649B1E18-CB48-44CA-828D-BFB1D5317C6C}"/>
              </a:ext>
            </a:extLst>
          </p:cNvPr>
          <p:cNvSpPr/>
          <p:nvPr/>
        </p:nvSpPr>
        <p:spPr bwMode="auto">
          <a:xfrm>
            <a:off x="5432900"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6" name="Star: 5 Points 145">
            <a:extLst>
              <a:ext uri="{FF2B5EF4-FFF2-40B4-BE49-F238E27FC236}">
                <a16:creationId xmlns:a16="http://schemas.microsoft.com/office/drawing/2014/main" id="{5AC2961D-CA73-43EA-8DD9-48FDD44999A5}"/>
              </a:ext>
            </a:extLst>
          </p:cNvPr>
          <p:cNvSpPr/>
          <p:nvPr/>
        </p:nvSpPr>
        <p:spPr bwMode="auto">
          <a:xfrm>
            <a:off x="6547300" y="4181911"/>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7" name="Star: 5 Points 146">
            <a:extLst>
              <a:ext uri="{FF2B5EF4-FFF2-40B4-BE49-F238E27FC236}">
                <a16:creationId xmlns:a16="http://schemas.microsoft.com/office/drawing/2014/main" id="{8576D62A-80F0-4317-A03E-96B910CA64EA}"/>
              </a:ext>
            </a:extLst>
          </p:cNvPr>
          <p:cNvSpPr/>
          <p:nvPr/>
        </p:nvSpPr>
        <p:spPr bwMode="auto">
          <a:xfrm>
            <a:off x="6850767"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48" name="Star: 5 Points 147">
            <a:extLst>
              <a:ext uri="{FF2B5EF4-FFF2-40B4-BE49-F238E27FC236}">
                <a16:creationId xmlns:a16="http://schemas.microsoft.com/office/drawing/2014/main" id="{72FAD4AD-3502-4649-884D-6934F666DFA3}"/>
              </a:ext>
            </a:extLst>
          </p:cNvPr>
          <p:cNvSpPr/>
          <p:nvPr/>
        </p:nvSpPr>
        <p:spPr bwMode="auto">
          <a:xfrm>
            <a:off x="7154234"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0" name="Star: 5 Points 149">
            <a:extLst>
              <a:ext uri="{FF2B5EF4-FFF2-40B4-BE49-F238E27FC236}">
                <a16:creationId xmlns:a16="http://schemas.microsoft.com/office/drawing/2014/main" id="{1524008C-A439-4774-A469-A14B80373D25}"/>
              </a:ext>
            </a:extLst>
          </p:cNvPr>
          <p:cNvSpPr/>
          <p:nvPr/>
        </p:nvSpPr>
        <p:spPr bwMode="auto">
          <a:xfrm>
            <a:off x="6547300"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1" name="Star: 5 Points 150">
            <a:extLst>
              <a:ext uri="{FF2B5EF4-FFF2-40B4-BE49-F238E27FC236}">
                <a16:creationId xmlns:a16="http://schemas.microsoft.com/office/drawing/2014/main" id="{EB80AF0D-193F-4BDE-95A9-CC8BC7B1E78B}"/>
              </a:ext>
            </a:extLst>
          </p:cNvPr>
          <p:cNvSpPr/>
          <p:nvPr/>
        </p:nvSpPr>
        <p:spPr bwMode="auto">
          <a:xfrm>
            <a:off x="6850767"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2" name="Star: 5 Points 151">
            <a:extLst>
              <a:ext uri="{FF2B5EF4-FFF2-40B4-BE49-F238E27FC236}">
                <a16:creationId xmlns:a16="http://schemas.microsoft.com/office/drawing/2014/main" id="{5B26CDED-6197-4B3E-844D-FBE0EFCFF1D6}"/>
              </a:ext>
            </a:extLst>
          </p:cNvPr>
          <p:cNvSpPr/>
          <p:nvPr/>
        </p:nvSpPr>
        <p:spPr bwMode="auto">
          <a:xfrm>
            <a:off x="7154234"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4" name="Star: 5 Points 153">
            <a:extLst>
              <a:ext uri="{FF2B5EF4-FFF2-40B4-BE49-F238E27FC236}">
                <a16:creationId xmlns:a16="http://schemas.microsoft.com/office/drawing/2014/main" id="{C6AFE0AC-A4E1-4FDC-8261-25AA3AF830F1}"/>
              </a:ext>
            </a:extLst>
          </p:cNvPr>
          <p:cNvSpPr/>
          <p:nvPr/>
        </p:nvSpPr>
        <p:spPr bwMode="auto">
          <a:xfrm>
            <a:off x="6547300"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5" name="Star: 5 Points 154">
            <a:extLst>
              <a:ext uri="{FF2B5EF4-FFF2-40B4-BE49-F238E27FC236}">
                <a16:creationId xmlns:a16="http://schemas.microsoft.com/office/drawing/2014/main" id="{8D870D0D-FE9F-4A63-A405-A05E1F97E661}"/>
              </a:ext>
            </a:extLst>
          </p:cNvPr>
          <p:cNvSpPr/>
          <p:nvPr/>
        </p:nvSpPr>
        <p:spPr bwMode="auto">
          <a:xfrm>
            <a:off x="6850767"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6" name="Star: 5 Points 155">
            <a:extLst>
              <a:ext uri="{FF2B5EF4-FFF2-40B4-BE49-F238E27FC236}">
                <a16:creationId xmlns:a16="http://schemas.microsoft.com/office/drawing/2014/main" id="{8488F072-D556-457C-ACB9-80B5DB035724}"/>
              </a:ext>
            </a:extLst>
          </p:cNvPr>
          <p:cNvSpPr/>
          <p:nvPr/>
        </p:nvSpPr>
        <p:spPr bwMode="auto">
          <a:xfrm>
            <a:off x="7154234" y="5354773"/>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8" name="Star: 5 Points 157">
            <a:extLst>
              <a:ext uri="{FF2B5EF4-FFF2-40B4-BE49-F238E27FC236}">
                <a16:creationId xmlns:a16="http://schemas.microsoft.com/office/drawing/2014/main" id="{D804E637-E495-4BDA-BD5A-7DC4D0DB3AC3}"/>
              </a:ext>
            </a:extLst>
          </p:cNvPr>
          <p:cNvSpPr/>
          <p:nvPr/>
        </p:nvSpPr>
        <p:spPr bwMode="auto">
          <a:xfrm>
            <a:off x="6547300" y="5941205"/>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59" name="Star: 5 Points 158">
            <a:extLst>
              <a:ext uri="{FF2B5EF4-FFF2-40B4-BE49-F238E27FC236}">
                <a16:creationId xmlns:a16="http://schemas.microsoft.com/office/drawing/2014/main" id="{775F90D0-D846-42E8-AFC4-4D201B776A12}"/>
              </a:ext>
            </a:extLst>
          </p:cNvPr>
          <p:cNvSpPr/>
          <p:nvPr/>
        </p:nvSpPr>
        <p:spPr bwMode="auto">
          <a:xfrm>
            <a:off x="6850767"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0" name="Star: 5 Points 159">
            <a:extLst>
              <a:ext uri="{FF2B5EF4-FFF2-40B4-BE49-F238E27FC236}">
                <a16:creationId xmlns:a16="http://schemas.microsoft.com/office/drawing/2014/main" id="{DD115556-C0B8-4396-90FA-6313FD3174E1}"/>
              </a:ext>
            </a:extLst>
          </p:cNvPr>
          <p:cNvSpPr/>
          <p:nvPr/>
        </p:nvSpPr>
        <p:spPr bwMode="auto">
          <a:xfrm>
            <a:off x="7154234"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2" name="Star: 5 Points 161">
            <a:extLst>
              <a:ext uri="{FF2B5EF4-FFF2-40B4-BE49-F238E27FC236}">
                <a16:creationId xmlns:a16="http://schemas.microsoft.com/office/drawing/2014/main" id="{43E198EA-5D39-422C-8170-F71E6FA5DAF0}"/>
              </a:ext>
            </a:extLst>
          </p:cNvPr>
          <p:cNvSpPr/>
          <p:nvPr/>
        </p:nvSpPr>
        <p:spPr bwMode="auto">
          <a:xfrm>
            <a:off x="8268634"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3" name="Star: 5 Points 162">
            <a:extLst>
              <a:ext uri="{FF2B5EF4-FFF2-40B4-BE49-F238E27FC236}">
                <a16:creationId xmlns:a16="http://schemas.microsoft.com/office/drawing/2014/main" id="{386CA420-8295-48FE-9434-AA796F67CD25}"/>
              </a:ext>
            </a:extLst>
          </p:cNvPr>
          <p:cNvSpPr/>
          <p:nvPr/>
        </p:nvSpPr>
        <p:spPr bwMode="auto">
          <a:xfrm>
            <a:off x="8572101"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4" name="Star: 5 Points 163">
            <a:extLst>
              <a:ext uri="{FF2B5EF4-FFF2-40B4-BE49-F238E27FC236}">
                <a16:creationId xmlns:a16="http://schemas.microsoft.com/office/drawing/2014/main" id="{440B4CEB-81BF-402C-8357-FAB5FF5235DD}"/>
              </a:ext>
            </a:extLst>
          </p:cNvPr>
          <p:cNvSpPr/>
          <p:nvPr/>
        </p:nvSpPr>
        <p:spPr bwMode="auto">
          <a:xfrm>
            <a:off x="8875568" y="4181911"/>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6" name="Star: 5 Points 165">
            <a:extLst>
              <a:ext uri="{FF2B5EF4-FFF2-40B4-BE49-F238E27FC236}">
                <a16:creationId xmlns:a16="http://schemas.microsoft.com/office/drawing/2014/main" id="{52370988-486F-4A5B-A1AE-292FF042C8BF}"/>
              </a:ext>
            </a:extLst>
          </p:cNvPr>
          <p:cNvSpPr/>
          <p:nvPr/>
        </p:nvSpPr>
        <p:spPr bwMode="auto">
          <a:xfrm>
            <a:off x="8268634"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7" name="Star: 5 Points 166">
            <a:extLst>
              <a:ext uri="{FF2B5EF4-FFF2-40B4-BE49-F238E27FC236}">
                <a16:creationId xmlns:a16="http://schemas.microsoft.com/office/drawing/2014/main" id="{DD6F44ED-B688-482E-8379-404CDB876DB6}"/>
              </a:ext>
            </a:extLst>
          </p:cNvPr>
          <p:cNvSpPr/>
          <p:nvPr/>
        </p:nvSpPr>
        <p:spPr bwMode="auto">
          <a:xfrm>
            <a:off x="8572101"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68" name="Star: 5 Points 167">
            <a:extLst>
              <a:ext uri="{FF2B5EF4-FFF2-40B4-BE49-F238E27FC236}">
                <a16:creationId xmlns:a16="http://schemas.microsoft.com/office/drawing/2014/main" id="{0334C43A-420D-4729-9343-E7D4923EB621}"/>
              </a:ext>
            </a:extLst>
          </p:cNvPr>
          <p:cNvSpPr/>
          <p:nvPr/>
        </p:nvSpPr>
        <p:spPr bwMode="auto">
          <a:xfrm>
            <a:off x="8875568" y="4764374"/>
            <a:ext cx="288000" cy="288000"/>
          </a:xfrm>
          <a:prstGeom prst="star5">
            <a:avLst/>
          </a:prstGeom>
          <a:solidFill>
            <a:srgbClr val="009DB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0" name="Star: 5 Points 169">
            <a:extLst>
              <a:ext uri="{FF2B5EF4-FFF2-40B4-BE49-F238E27FC236}">
                <a16:creationId xmlns:a16="http://schemas.microsoft.com/office/drawing/2014/main" id="{680BE4FD-0C35-4ABF-BA65-E75A9EBA953E}"/>
              </a:ext>
            </a:extLst>
          </p:cNvPr>
          <p:cNvSpPr/>
          <p:nvPr/>
        </p:nvSpPr>
        <p:spPr bwMode="auto">
          <a:xfrm>
            <a:off x="8268634"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1" name="Star: 5 Points 170">
            <a:extLst>
              <a:ext uri="{FF2B5EF4-FFF2-40B4-BE49-F238E27FC236}">
                <a16:creationId xmlns:a16="http://schemas.microsoft.com/office/drawing/2014/main" id="{2FC60955-89E7-4010-B6EE-434A45E725F5}"/>
              </a:ext>
            </a:extLst>
          </p:cNvPr>
          <p:cNvSpPr/>
          <p:nvPr/>
        </p:nvSpPr>
        <p:spPr bwMode="auto">
          <a:xfrm>
            <a:off x="8572101"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2" name="Star: 5 Points 171">
            <a:extLst>
              <a:ext uri="{FF2B5EF4-FFF2-40B4-BE49-F238E27FC236}">
                <a16:creationId xmlns:a16="http://schemas.microsoft.com/office/drawing/2014/main" id="{461B0BB3-DF5D-42E6-AC9B-0B5E69129BAF}"/>
              </a:ext>
            </a:extLst>
          </p:cNvPr>
          <p:cNvSpPr/>
          <p:nvPr/>
        </p:nvSpPr>
        <p:spPr bwMode="auto">
          <a:xfrm>
            <a:off x="8875568" y="5354773"/>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4" name="Star: 5 Points 173">
            <a:extLst>
              <a:ext uri="{FF2B5EF4-FFF2-40B4-BE49-F238E27FC236}">
                <a16:creationId xmlns:a16="http://schemas.microsoft.com/office/drawing/2014/main" id="{5F47BAAF-366A-41C6-B2A9-FFDB0081DEE5}"/>
              </a:ext>
            </a:extLst>
          </p:cNvPr>
          <p:cNvSpPr/>
          <p:nvPr/>
        </p:nvSpPr>
        <p:spPr bwMode="auto">
          <a:xfrm>
            <a:off x="8268634"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5" name="Star: 5 Points 174">
            <a:extLst>
              <a:ext uri="{FF2B5EF4-FFF2-40B4-BE49-F238E27FC236}">
                <a16:creationId xmlns:a16="http://schemas.microsoft.com/office/drawing/2014/main" id="{34BE59A1-6AB9-42F1-AA00-C504FFE5A011}"/>
              </a:ext>
            </a:extLst>
          </p:cNvPr>
          <p:cNvSpPr/>
          <p:nvPr/>
        </p:nvSpPr>
        <p:spPr bwMode="auto">
          <a:xfrm>
            <a:off x="8572101"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176" name="Star: 5 Points 175">
            <a:extLst>
              <a:ext uri="{FF2B5EF4-FFF2-40B4-BE49-F238E27FC236}">
                <a16:creationId xmlns:a16="http://schemas.microsoft.com/office/drawing/2014/main" id="{CA6B8663-9BA6-42D1-8305-61E823205730}"/>
              </a:ext>
            </a:extLst>
          </p:cNvPr>
          <p:cNvSpPr/>
          <p:nvPr/>
        </p:nvSpPr>
        <p:spPr bwMode="auto">
          <a:xfrm>
            <a:off x="8875568" y="5941205"/>
            <a:ext cx="288000" cy="288000"/>
          </a:xfrm>
          <a:prstGeom prst="star5">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C4B5E26F-C3D8-4503-851F-81388085738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Crystal group IM, eleven research &amp; analysis, Expert calls</a:t>
            </a:r>
            <a:endParaRPr lang="en-US" sz="600" i="1" kern="0">
              <a:latin typeface="+mn-lt"/>
            </a:endParaRPr>
          </a:p>
        </p:txBody>
      </p:sp>
    </p:spTree>
    <p:extLst>
      <p:ext uri="{BB962C8B-B14F-4D97-AF65-F5344CB8AC3E}">
        <p14:creationId xmlns:p14="http://schemas.microsoft.com/office/powerpoint/2010/main" val="3628299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Connecteur droit 11">
            <a:extLst>
              <a:ext uri="{FF2B5EF4-FFF2-40B4-BE49-F238E27FC236}">
                <a16:creationId xmlns:a16="http://schemas.microsoft.com/office/drawing/2014/main" id="{4C19579D-E91D-4F5D-A19A-8260FE4B9D1E}"/>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 name="Title 1">
            <a:extLst>
              <a:ext uri="{FF2B5EF4-FFF2-40B4-BE49-F238E27FC236}">
                <a16:creationId xmlns:a16="http://schemas.microsoft.com/office/drawing/2014/main" id="{5A05F556-962C-46B9-BE64-F04428174EBC}"/>
              </a:ext>
            </a:extLst>
          </p:cNvPr>
          <p:cNvSpPr>
            <a:spLocks noGrp="1"/>
          </p:cNvSpPr>
          <p:nvPr>
            <p:ph type="ctrTitle"/>
          </p:nvPr>
        </p:nvSpPr>
        <p:spPr/>
        <p:txBody>
          <a:bodyPr/>
          <a:lstStyle/>
          <a:p>
            <a:r>
              <a:rPr lang="en-US" sz="1300"/>
              <a:t>In the future, these enablers could allow </a:t>
            </a:r>
            <a:r>
              <a:rPr lang="en-US" sz="1300">
                <a:solidFill>
                  <a:srgbClr val="009DB0"/>
                </a:solidFill>
              </a:rPr>
              <a:t>CG to stand out </a:t>
            </a:r>
            <a:r>
              <a:rPr lang="en-US" sz="1300"/>
              <a:t>by </a:t>
            </a:r>
            <a:r>
              <a:rPr lang="en-US" sz="1300">
                <a:solidFill>
                  <a:srgbClr val="009DB0"/>
                </a:solidFill>
              </a:rPr>
              <a:t>freeing CGPs from non core-business tasks </a:t>
            </a:r>
            <a:r>
              <a:rPr lang="en-US" sz="1300"/>
              <a:t>and </a:t>
            </a:r>
            <a:r>
              <a:rPr lang="en-US" sz="1300">
                <a:solidFill>
                  <a:srgbClr val="009DB0"/>
                </a:solidFill>
              </a:rPr>
              <a:t>help them in their core-business </a:t>
            </a:r>
            <a:r>
              <a:rPr lang="en-US" sz="1300"/>
              <a:t>creating </a:t>
            </a:r>
            <a:r>
              <a:rPr lang="en-US" sz="1300">
                <a:solidFill>
                  <a:srgbClr val="009DB0"/>
                </a:solidFill>
              </a:rPr>
              <a:t>data-augmented CGPs</a:t>
            </a:r>
            <a:endParaRPr lang="en-US" sz="1300"/>
          </a:p>
        </p:txBody>
      </p:sp>
      <p:sp>
        <p:nvSpPr>
          <p:cNvPr id="32" name="Rectangle: Rounded Corners 31">
            <a:extLst>
              <a:ext uri="{FF2B5EF4-FFF2-40B4-BE49-F238E27FC236}">
                <a16:creationId xmlns:a16="http://schemas.microsoft.com/office/drawing/2014/main" id="{65AC9B1F-9E99-4B9F-8F6B-2AB6FD8A7FE9}"/>
              </a:ext>
            </a:extLst>
          </p:cNvPr>
          <p:cNvSpPr/>
          <p:nvPr/>
        </p:nvSpPr>
        <p:spPr bwMode="auto">
          <a:xfrm>
            <a:off x="5419449" y="1584289"/>
            <a:ext cx="4313426"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kumimoji="0" lang="en-US" sz="900" b="0" i="0" u="none" strike="noStrike" cap="none" normalizeH="0" baseline="0">
                <a:ln>
                  <a:noFill/>
                </a:ln>
                <a:solidFill>
                  <a:schemeClr val="tx1"/>
                </a:solidFill>
                <a:effectLst/>
                <a:latin typeface="+mj-lt"/>
              </a:rPr>
              <a:t>A digitalized platform that covers the whole customer journey and interaction</a:t>
            </a:r>
          </a:p>
        </p:txBody>
      </p:sp>
      <p:sp>
        <p:nvSpPr>
          <p:cNvPr id="36" name="Rectangle: Rounded Corners 35">
            <a:extLst>
              <a:ext uri="{FF2B5EF4-FFF2-40B4-BE49-F238E27FC236}">
                <a16:creationId xmlns:a16="http://schemas.microsoft.com/office/drawing/2014/main" id="{2909F93C-B802-4161-9FA9-3E5932006639}"/>
              </a:ext>
            </a:extLst>
          </p:cNvPr>
          <p:cNvSpPr/>
          <p:nvPr/>
        </p:nvSpPr>
        <p:spPr bwMode="auto">
          <a:xfrm>
            <a:off x="5406108" y="3658827"/>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Blockchain to centralize </a:t>
            </a:r>
          </a:p>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wealth information's</a:t>
            </a:r>
            <a:endParaRPr kumimoji="0" lang="en-US" sz="900" b="0" i="0" u="none" strike="noStrike" cap="none" normalizeH="0" baseline="0">
              <a:ln>
                <a:noFill/>
              </a:ln>
              <a:effectLst/>
              <a:latin typeface="+mj-lt"/>
            </a:endParaRPr>
          </a:p>
        </p:txBody>
      </p:sp>
      <p:sp>
        <p:nvSpPr>
          <p:cNvPr id="72" name="Rectangle: Rounded Corners 71">
            <a:extLst>
              <a:ext uri="{FF2B5EF4-FFF2-40B4-BE49-F238E27FC236}">
                <a16:creationId xmlns:a16="http://schemas.microsoft.com/office/drawing/2014/main" id="{6157D358-DF3E-4894-AEF8-3FDCF95154D2}"/>
              </a:ext>
            </a:extLst>
          </p:cNvPr>
          <p:cNvSpPr/>
          <p:nvPr/>
        </p:nvSpPr>
        <p:spPr bwMode="auto">
          <a:xfrm>
            <a:off x="5419448" y="4364428"/>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Efficient alerting thanks to machine learning prediction and recommendation tools</a:t>
            </a:r>
            <a:endParaRPr kumimoji="0" lang="en-US" sz="900" b="0" i="0" u="none" strike="noStrike" cap="none" normalizeH="0" baseline="0">
              <a:ln>
                <a:noFill/>
              </a:ln>
              <a:solidFill>
                <a:schemeClr val="tx1"/>
              </a:solidFill>
              <a:effectLst/>
              <a:latin typeface="+mj-lt"/>
            </a:endParaRPr>
          </a:p>
        </p:txBody>
      </p:sp>
      <p:sp>
        <p:nvSpPr>
          <p:cNvPr id="73" name="Rectangle: Rounded Corners 72">
            <a:extLst>
              <a:ext uri="{FF2B5EF4-FFF2-40B4-BE49-F238E27FC236}">
                <a16:creationId xmlns:a16="http://schemas.microsoft.com/office/drawing/2014/main" id="{E3D7749D-4CC7-40EE-AF57-A8F725744578}"/>
              </a:ext>
            </a:extLst>
          </p:cNvPr>
          <p:cNvSpPr/>
          <p:nvPr/>
        </p:nvSpPr>
        <p:spPr bwMode="auto">
          <a:xfrm>
            <a:off x="7630781" y="3653639"/>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Mutual platform to share fees with intermediates</a:t>
            </a:r>
            <a:endParaRPr kumimoji="0" lang="en-US" sz="900" b="0" i="0" u="none" strike="noStrike" cap="none" normalizeH="0" baseline="0">
              <a:ln>
                <a:noFill/>
              </a:ln>
              <a:solidFill>
                <a:schemeClr val="tx1"/>
              </a:solidFill>
              <a:effectLst/>
              <a:latin typeface="+mj-lt"/>
            </a:endParaRPr>
          </a:p>
        </p:txBody>
      </p:sp>
      <p:sp>
        <p:nvSpPr>
          <p:cNvPr id="78" name="Rectangle: Rounded Corners 77">
            <a:extLst>
              <a:ext uri="{FF2B5EF4-FFF2-40B4-BE49-F238E27FC236}">
                <a16:creationId xmlns:a16="http://schemas.microsoft.com/office/drawing/2014/main" id="{DE644B9A-A8C2-490B-A757-169A2797A741}"/>
              </a:ext>
            </a:extLst>
          </p:cNvPr>
          <p:cNvSpPr/>
          <p:nvPr/>
        </p:nvSpPr>
        <p:spPr bwMode="auto">
          <a:xfrm>
            <a:off x="5393876" y="2273091"/>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effectLst/>
                <a:latin typeface="+mj-lt"/>
              </a:rPr>
              <a:t>NLP</a:t>
            </a:r>
            <a:r>
              <a:rPr kumimoji="0" lang="en-US" sz="900" b="0" i="0" u="none" strike="noStrike" cap="none" normalizeH="0" baseline="30000">
                <a:ln>
                  <a:noFill/>
                </a:ln>
                <a:effectLst/>
                <a:latin typeface="+mj-lt"/>
              </a:rPr>
              <a:t>1</a:t>
            </a:r>
            <a:r>
              <a:rPr kumimoji="0" lang="en-US" sz="900" b="0" i="0" u="none" strike="noStrike" cap="none" normalizeH="0" baseline="0">
                <a:ln>
                  <a:noFill/>
                </a:ln>
                <a:effectLst/>
                <a:latin typeface="+mj-lt"/>
              </a:rPr>
              <a:t> and chat bot to answer to client requests</a:t>
            </a:r>
          </a:p>
        </p:txBody>
      </p:sp>
      <p:sp>
        <p:nvSpPr>
          <p:cNvPr id="88" name="Rectangle: Rounded Corners 87">
            <a:extLst>
              <a:ext uri="{FF2B5EF4-FFF2-40B4-BE49-F238E27FC236}">
                <a16:creationId xmlns:a16="http://schemas.microsoft.com/office/drawing/2014/main" id="{6AA6A90E-39FE-43B5-8269-749E676543A6}"/>
              </a:ext>
            </a:extLst>
          </p:cNvPr>
          <p:cNvSpPr/>
          <p:nvPr/>
        </p:nvSpPr>
        <p:spPr bwMode="auto">
          <a:xfrm>
            <a:off x="7654389" y="2273091"/>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Blockchain on assets</a:t>
            </a:r>
            <a:endParaRPr kumimoji="0" lang="en-US" sz="900" b="0" i="0" u="none" strike="noStrike" cap="none" normalizeH="0" baseline="0">
              <a:ln>
                <a:noFill/>
              </a:ln>
              <a:solidFill>
                <a:schemeClr val="tx2"/>
              </a:solidFill>
              <a:effectLst/>
              <a:latin typeface="+mj-lt"/>
            </a:endParaRPr>
          </a:p>
        </p:txBody>
      </p:sp>
      <p:sp>
        <p:nvSpPr>
          <p:cNvPr id="118" name="Rectangle 117">
            <a:extLst>
              <a:ext uri="{FF2B5EF4-FFF2-40B4-BE49-F238E27FC236}">
                <a16:creationId xmlns:a16="http://schemas.microsoft.com/office/drawing/2014/main" id="{34CDA886-1F3F-402C-9A41-51945DB827ED}"/>
              </a:ext>
            </a:extLst>
          </p:cNvPr>
          <p:cNvSpPr/>
          <p:nvPr/>
        </p:nvSpPr>
        <p:spPr bwMode="auto">
          <a:xfrm>
            <a:off x="148850" y="6099565"/>
            <a:ext cx="4207250" cy="2540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latin typeface="+mj-lt"/>
              </a:rPr>
              <a:t>Simplicity of the solution</a:t>
            </a:r>
            <a:endParaRPr kumimoji="0" lang="en-US" sz="1000" b="1" i="1" u="none" strike="noStrike" cap="none" normalizeH="0" baseline="0">
              <a:ln>
                <a:noFill/>
              </a:ln>
              <a:solidFill>
                <a:schemeClr val="tx1"/>
              </a:solidFill>
              <a:effectLst/>
              <a:latin typeface="+mj-lt"/>
            </a:endParaRPr>
          </a:p>
        </p:txBody>
      </p:sp>
      <p:grpSp>
        <p:nvGrpSpPr>
          <p:cNvPr id="43" name="Group 42">
            <a:extLst>
              <a:ext uri="{FF2B5EF4-FFF2-40B4-BE49-F238E27FC236}">
                <a16:creationId xmlns:a16="http://schemas.microsoft.com/office/drawing/2014/main" id="{57DB8166-8206-4922-BD71-998811167A46}"/>
              </a:ext>
            </a:extLst>
          </p:cNvPr>
          <p:cNvGrpSpPr/>
          <p:nvPr/>
        </p:nvGrpSpPr>
        <p:grpSpPr>
          <a:xfrm>
            <a:off x="5285816" y="3869762"/>
            <a:ext cx="264174" cy="264174"/>
            <a:chOff x="750999" y="2825966"/>
            <a:chExt cx="264174" cy="264174"/>
          </a:xfrm>
        </p:grpSpPr>
        <p:sp>
          <p:nvSpPr>
            <p:cNvPr id="145" name="Oval 144">
              <a:extLst>
                <a:ext uri="{FF2B5EF4-FFF2-40B4-BE49-F238E27FC236}">
                  <a16:creationId xmlns:a16="http://schemas.microsoft.com/office/drawing/2014/main" id="{DC0866B5-796D-4059-B9B1-1F3B25C8B94A}"/>
                </a:ext>
              </a:extLst>
            </p:cNvPr>
            <p:cNvSpPr/>
            <p:nvPr/>
          </p:nvSpPr>
          <p:spPr bwMode="auto">
            <a:xfrm>
              <a:off x="750999" y="2825966"/>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46" name="Graphic 145" descr="Blockchain">
              <a:extLst>
                <a:ext uri="{FF2B5EF4-FFF2-40B4-BE49-F238E27FC236}">
                  <a16:creationId xmlns:a16="http://schemas.microsoft.com/office/drawing/2014/main" id="{337CFC74-3ED1-4A2F-83A0-59E8EBF4B6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693" y="2859660"/>
              <a:ext cx="196787" cy="196787"/>
            </a:xfrm>
            <a:prstGeom prst="rect">
              <a:avLst/>
            </a:prstGeom>
          </p:spPr>
        </p:pic>
      </p:grpSp>
      <p:grpSp>
        <p:nvGrpSpPr>
          <p:cNvPr id="18" name="Group 17">
            <a:extLst>
              <a:ext uri="{FF2B5EF4-FFF2-40B4-BE49-F238E27FC236}">
                <a16:creationId xmlns:a16="http://schemas.microsoft.com/office/drawing/2014/main" id="{A3671CD2-E0C1-42B9-BD1E-12B5107F342E}"/>
              </a:ext>
            </a:extLst>
          </p:cNvPr>
          <p:cNvGrpSpPr>
            <a:grpSpLocks noChangeAspect="1"/>
          </p:cNvGrpSpPr>
          <p:nvPr/>
        </p:nvGrpSpPr>
        <p:grpSpPr>
          <a:xfrm>
            <a:off x="551209" y="6442763"/>
            <a:ext cx="189598" cy="190407"/>
            <a:chOff x="3690128" y="4377101"/>
            <a:chExt cx="720000" cy="720000"/>
          </a:xfrm>
        </p:grpSpPr>
        <p:pic>
          <p:nvPicPr>
            <p:cNvPr id="4" name="Graphic 3" descr="Thumbs up sign">
              <a:extLst>
                <a:ext uri="{FF2B5EF4-FFF2-40B4-BE49-F238E27FC236}">
                  <a16:creationId xmlns:a16="http://schemas.microsoft.com/office/drawing/2014/main" id="{3FB1FE1E-5324-4485-9D07-45E3A2816E1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10" name="Oval 9">
              <a:extLst>
                <a:ext uri="{FF2B5EF4-FFF2-40B4-BE49-F238E27FC236}">
                  <a16:creationId xmlns:a16="http://schemas.microsoft.com/office/drawing/2014/main" id="{267BD01A-6688-4948-8B67-F48C81A0D27F}"/>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grpSp>
        <p:nvGrpSpPr>
          <p:cNvPr id="16" name="Group 15">
            <a:extLst>
              <a:ext uri="{FF2B5EF4-FFF2-40B4-BE49-F238E27FC236}">
                <a16:creationId xmlns:a16="http://schemas.microsoft.com/office/drawing/2014/main" id="{FB694B5D-E953-4C1D-9B85-C7C55004443C}"/>
              </a:ext>
            </a:extLst>
          </p:cNvPr>
          <p:cNvGrpSpPr>
            <a:grpSpLocks noChangeAspect="1"/>
          </p:cNvGrpSpPr>
          <p:nvPr/>
        </p:nvGrpSpPr>
        <p:grpSpPr>
          <a:xfrm>
            <a:off x="2787836" y="6442763"/>
            <a:ext cx="189598" cy="190407"/>
            <a:chOff x="5104753" y="4495237"/>
            <a:chExt cx="720000" cy="723074"/>
          </a:xfrm>
        </p:grpSpPr>
        <p:pic>
          <p:nvPicPr>
            <p:cNvPr id="8" name="Graphic 7" descr="Thumbs Down">
              <a:extLst>
                <a:ext uri="{FF2B5EF4-FFF2-40B4-BE49-F238E27FC236}">
                  <a16:creationId xmlns:a16="http://schemas.microsoft.com/office/drawing/2014/main" id="{78BE4965-C197-4CE5-A0AB-B7990F7159C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12" name="Oval 11">
              <a:extLst>
                <a:ext uri="{FF2B5EF4-FFF2-40B4-BE49-F238E27FC236}">
                  <a16:creationId xmlns:a16="http://schemas.microsoft.com/office/drawing/2014/main" id="{39C58394-EEA2-4F36-93E1-31916A3D65E0}"/>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sp>
        <p:nvSpPr>
          <p:cNvPr id="158" name="TextBox 157">
            <a:extLst>
              <a:ext uri="{FF2B5EF4-FFF2-40B4-BE49-F238E27FC236}">
                <a16:creationId xmlns:a16="http://schemas.microsoft.com/office/drawing/2014/main" id="{8376A861-0AD9-432E-87EB-D8F68ECBA88A}"/>
              </a:ext>
            </a:extLst>
          </p:cNvPr>
          <p:cNvSpPr txBox="1"/>
          <p:nvPr/>
        </p:nvSpPr>
        <p:spPr>
          <a:xfrm>
            <a:off x="739474" y="6368689"/>
            <a:ext cx="1840312" cy="338554"/>
          </a:xfrm>
          <a:prstGeom prst="rect">
            <a:avLst/>
          </a:prstGeom>
          <a:noFill/>
        </p:spPr>
        <p:txBody>
          <a:bodyPr wrap="square" rtlCol="0">
            <a:spAutoFit/>
          </a:bodyPr>
          <a:lstStyle/>
          <a:p>
            <a:r>
              <a:rPr lang="en-US" sz="800">
                <a:latin typeface="+mj-lt"/>
              </a:rPr>
              <a:t>Existing technologies but requiring an adaptation</a:t>
            </a:r>
          </a:p>
        </p:txBody>
      </p:sp>
      <p:sp>
        <p:nvSpPr>
          <p:cNvPr id="198" name="TextBox 197">
            <a:extLst>
              <a:ext uri="{FF2B5EF4-FFF2-40B4-BE49-F238E27FC236}">
                <a16:creationId xmlns:a16="http://schemas.microsoft.com/office/drawing/2014/main" id="{C68A6801-D844-4B8B-8006-9F38A64150D3}"/>
              </a:ext>
            </a:extLst>
          </p:cNvPr>
          <p:cNvSpPr txBox="1"/>
          <p:nvPr/>
        </p:nvSpPr>
        <p:spPr>
          <a:xfrm>
            <a:off x="3056819" y="6368689"/>
            <a:ext cx="1411514" cy="338554"/>
          </a:xfrm>
          <a:prstGeom prst="rect">
            <a:avLst/>
          </a:prstGeom>
          <a:noFill/>
        </p:spPr>
        <p:txBody>
          <a:bodyPr wrap="square" rtlCol="0">
            <a:spAutoFit/>
          </a:bodyPr>
          <a:lstStyle/>
          <a:p>
            <a:r>
              <a:rPr lang="en-US" sz="800">
                <a:latin typeface="+mj-lt"/>
              </a:rPr>
              <a:t>Application in a research phase</a:t>
            </a:r>
          </a:p>
        </p:txBody>
      </p:sp>
      <p:grpSp>
        <p:nvGrpSpPr>
          <p:cNvPr id="226" name="Group 225">
            <a:extLst>
              <a:ext uri="{FF2B5EF4-FFF2-40B4-BE49-F238E27FC236}">
                <a16:creationId xmlns:a16="http://schemas.microsoft.com/office/drawing/2014/main" id="{190F8061-15A0-472A-9940-8904D1ABA030}"/>
              </a:ext>
            </a:extLst>
          </p:cNvPr>
          <p:cNvGrpSpPr>
            <a:grpSpLocks noChangeAspect="1"/>
          </p:cNvGrpSpPr>
          <p:nvPr/>
        </p:nvGrpSpPr>
        <p:grpSpPr>
          <a:xfrm>
            <a:off x="9521716" y="1590747"/>
            <a:ext cx="189598" cy="190407"/>
            <a:chOff x="3690128" y="4377101"/>
            <a:chExt cx="720000" cy="720000"/>
          </a:xfrm>
        </p:grpSpPr>
        <p:pic>
          <p:nvPicPr>
            <p:cNvPr id="227" name="Graphic 226" descr="Thumbs up sign">
              <a:extLst>
                <a:ext uri="{FF2B5EF4-FFF2-40B4-BE49-F238E27FC236}">
                  <a16:creationId xmlns:a16="http://schemas.microsoft.com/office/drawing/2014/main" id="{E19A828A-727C-4EF7-9406-F7DDEEC6412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228" name="Oval 227">
              <a:extLst>
                <a:ext uri="{FF2B5EF4-FFF2-40B4-BE49-F238E27FC236}">
                  <a16:creationId xmlns:a16="http://schemas.microsoft.com/office/drawing/2014/main" id="{FDC0216B-0D6A-4BC6-810F-D5A9B2B1AD17}"/>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grpSp>
        <p:nvGrpSpPr>
          <p:cNvPr id="232" name="Group 231">
            <a:extLst>
              <a:ext uri="{FF2B5EF4-FFF2-40B4-BE49-F238E27FC236}">
                <a16:creationId xmlns:a16="http://schemas.microsoft.com/office/drawing/2014/main" id="{7A9E132E-D802-4D01-88D8-7063E4389E5A}"/>
              </a:ext>
            </a:extLst>
          </p:cNvPr>
          <p:cNvGrpSpPr>
            <a:grpSpLocks noChangeAspect="1"/>
          </p:cNvGrpSpPr>
          <p:nvPr/>
        </p:nvGrpSpPr>
        <p:grpSpPr>
          <a:xfrm>
            <a:off x="7292825" y="4345718"/>
            <a:ext cx="189598" cy="190407"/>
            <a:chOff x="3690128" y="4377101"/>
            <a:chExt cx="720000" cy="720000"/>
          </a:xfrm>
        </p:grpSpPr>
        <p:pic>
          <p:nvPicPr>
            <p:cNvPr id="233" name="Graphic 232" descr="Thumbs up sign">
              <a:extLst>
                <a:ext uri="{FF2B5EF4-FFF2-40B4-BE49-F238E27FC236}">
                  <a16:creationId xmlns:a16="http://schemas.microsoft.com/office/drawing/2014/main" id="{1454D554-4FDC-4087-B27E-120A076B3D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234" name="Oval 233">
              <a:extLst>
                <a:ext uri="{FF2B5EF4-FFF2-40B4-BE49-F238E27FC236}">
                  <a16:creationId xmlns:a16="http://schemas.microsoft.com/office/drawing/2014/main" id="{A370AD87-4D98-4BD5-BC9A-09166758A0AF}"/>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257" name="Group 256">
            <a:extLst>
              <a:ext uri="{FF2B5EF4-FFF2-40B4-BE49-F238E27FC236}">
                <a16:creationId xmlns:a16="http://schemas.microsoft.com/office/drawing/2014/main" id="{2971D942-D3A3-4AB7-9028-FCC429273F2A}"/>
              </a:ext>
            </a:extLst>
          </p:cNvPr>
          <p:cNvGrpSpPr>
            <a:grpSpLocks noChangeAspect="1"/>
          </p:cNvGrpSpPr>
          <p:nvPr/>
        </p:nvGrpSpPr>
        <p:grpSpPr>
          <a:xfrm>
            <a:off x="7292825" y="3656460"/>
            <a:ext cx="189598" cy="190407"/>
            <a:chOff x="5104753" y="4495237"/>
            <a:chExt cx="720000" cy="723074"/>
          </a:xfrm>
        </p:grpSpPr>
        <p:pic>
          <p:nvPicPr>
            <p:cNvPr id="258" name="Graphic 257" descr="Thumbs Down">
              <a:extLst>
                <a:ext uri="{FF2B5EF4-FFF2-40B4-BE49-F238E27FC236}">
                  <a16:creationId xmlns:a16="http://schemas.microsoft.com/office/drawing/2014/main" id="{C99EDD9B-44AC-4732-B694-A96216AF390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259" name="Oval 258">
              <a:extLst>
                <a:ext uri="{FF2B5EF4-FFF2-40B4-BE49-F238E27FC236}">
                  <a16:creationId xmlns:a16="http://schemas.microsoft.com/office/drawing/2014/main" id="{1F5D7905-B72F-452E-B569-EF737F03ADBE}"/>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sp>
        <p:nvSpPr>
          <p:cNvPr id="3" name="Rectangle 2">
            <a:extLst>
              <a:ext uri="{FF2B5EF4-FFF2-40B4-BE49-F238E27FC236}">
                <a16:creationId xmlns:a16="http://schemas.microsoft.com/office/drawing/2014/main" id="{BF06812B-963A-4515-9FE8-2AFF19F388F0}"/>
              </a:ext>
            </a:extLst>
          </p:cNvPr>
          <p:cNvSpPr/>
          <p:nvPr/>
        </p:nvSpPr>
        <p:spPr bwMode="auto">
          <a:xfrm>
            <a:off x="127335" y="1545990"/>
            <a:ext cx="506506" cy="4363899"/>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1000" b="1">
                <a:solidFill>
                  <a:srgbClr val="009DB0"/>
                </a:solidFill>
                <a:latin typeface="+mj-lt"/>
              </a:rPr>
              <a:t>Technological solutions to solve pain points</a:t>
            </a:r>
          </a:p>
        </p:txBody>
      </p:sp>
      <p:sp>
        <p:nvSpPr>
          <p:cNvPr id="6" name="Rectangle: Rounded Corners 5">
            <a:extLst>
              <a:ext uri="{FF2B5EF4-FFF2-40B4-BE49-F238E27FC236}">
                <a16:creationId xmlns:a16="http://schemas.microsoft.com/office/drawing/2014/main" id="{1E30BE26-A517-4D62-9CFA-5EDAD8D87BC3}"/>
              </a:ext>
            </a:extLst>
          </p:cNvPr>
          <p:cNvSpPr/>
          <p:nvPr/>
        </p:nvSpPr>
        <p:spPr bwMode="auto">
          <a:xfrm>
            <a:off x="5419448" y="2961201"/>
            <a:ext cx="4313427"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Algorithm to standardize assets and related data through all the asset suppliers.</a:t>
            </a:r>
            <a:endParaRPr kumimoji="0" lang="en-US" sz="900" b="0" i="0" u="none" strike="noStrike" cap="none" normalizeH="0" baseline="0">
              <a:ln>
                <a:noFill/>
              </a:ln>
              <a:solidFill>
                <a:schemeClr val="tx1"/>
              </a:solidFill>
              <a:effectLst/>
              <a:latin typeface="+mj-lt"/>
            </a:endParaRPr>
          </a:p>
        </p:txBody>
      </p:sp>
      <p:sp>
        <p:nvSpPr>
          <p:cNvPr id="33" name="Rectangle: Rounded Corners 32">
            <a:extLst>
              <a:ext uri="{FF2B5EF4-FFF2-40B4-BE49-F238E27FC236}">
                <a16:creationId xmlns:a16="http://schemas.microsoft.com/office/drawing/2014/main" id="{CCF87855-8E5E-42B4-84D9-3F7607BE30C3}"/>
              </a:ext>
            </a:extLst>
          </p:cNvPr>
          <p:cNvSpPr/>
          <p:nvPr/>
        </p:nvSpPr>
        <p:spPr bwMode="auto">
          <a:xfrm>
            <a:off x="3165051" y="2961201"/>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Show investments impact through VR imagery</a:t>
            </a:r>
            <a:endParaRPr kumimoji="0" lang="en-US" sz="900" b="0" i="0" u="none" strike="noStrike" cap="none" normalizeH="0" baseline="0">
              <a:ln>
                <a:noFill/>
              </a:ln>
              <a:solidFill>
                <a:schemeClr val="tx1"/>
              </a:solidFill>
              <a:effectLst/>
              <a:latin typeface="+mj-lt"/>
            </a:endParaRPr>
          </a:p>
        </p:txBody>
      </p:sp>
      <p:sp>
        <p:nvSpPr>
          <p:cNvPr id="34" name="Rectangle: Rounded Corners 33">
            <a:extLst>
              <a:ext uri="{FF2B5EF4-FFF2-40B4-BE49-F238E27FC236}">
                <a16:creationId xmlns:a16="http://schemas.microsoft.com/office/drawing/2014/main" id="{A6EA7756-E7F0-425D-A1E8-A7557EE136D5}"/>
              </a:ext>
            </a:extLst>
          </p:cNvPr>
          <p:cNvSpPr/>
          <p:nvPr/>
        </p:nvSpPr>
        <p:spPr bwMode="auto">
          <a:xfrm>
            <a:off x="3165051" y="2273091"/>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Signal analysis that automatically determine best investments solutions</a:t>
            </a:r>
          </a:p>
        </p:txBody>
      </p:sp>
      <p:grpSp>
        <p:nvGrpSpPr>
          <p:cNvPr id="45" name="Group 44">
            <a:extLst>
              <a:ext uri="{FF2B5EF4-FFF2-40B4-BE49-F238E27FC236}">
                <a16:creationId xmlns:a16="http://schemas.microsoft.com/office/drawing/2014/main" id="{E14B862F-6E3F-49F7-9776-C49C4F48D670}"/>
              </a:ext>
            </a:extLst>
          </p:cNvPr>
          <p:cNvGrpSpPr/>
          <p:nvPr/>
        </p:nvGrpSpPr>
        <p:grpSpPr>
          <a:xfrm>
            <a:off x="3032965" y="2447004"/>
            <a:ext cx="264174" cy="264174"/>
            <a:chOff x="750999" y="1729133"/>
            <a:chExt cx="264174" cy="264174"/>
          </a:xfrm>
        </p:grpSpPr>
        <p:sp>
          <p:nvSpPr>
            <p:cNvPr id="139" name="Oval 138">
              <a:extLst>
                <a:ext uri="{FF2B5EF4-FFF2-40B4-BE49-F238E27FC236}">
                  <a16:creationId xmlns:a16="http://schemas.microsoft.com/office/drawing/2014/main" id="{5D797D23-B3C1-4167-B8A6-5A6D62022A90}"/>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40" name="Graphic 139" descr="Artificial Intelligence">
              <a:extLst>
                <a:ext uri="{FF2B5EF4-FFF2-40B4-BE49-F238E27FC236}">
                  <a16:creationId xmlns:a16="http://schemas.microsoft.com/office/drawing/2014/main" id="{A734639B-4C73-4A86-BB93-FD3921FDA6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grpSp>
        <p:nvGrpSpPr>
          <p:cNvPr id="41" name="Group 40">
            <a:extLst>
              <a:ext uri="{FF2B5EF4-FFF2-40B4-BE49-F238E27FC236}">
                <a16:creationId xmlns:a16="http://schemas.microsoft.com/office/drawing/2014/main" id="{5FC60FD5-EFCD-4EF2-9C12-E0A0AA2209C7}"/>
              </a:ext>
            </a:extLst>
          </p:cNvPr>
          <p:cNvGrpSpPr/>
          <p:nvPr/>
        </p:nvGrpSpPr>
        <p:grpSpPr>
          <a:xfrm>
            <a:off x="3032965" y="3135114"/>
            <a:ext cx="264174" cy="264174"/>
            <a:chOff x="750999" y="3935500"/>
            <a:chExt cx="264174" cy="264174"/>
          </a:xfrm>
        </p:grpSpPr>
        <p:sp>
          <p:nvSpPr>
            <p:cNvPr id="155" name="Oval 154">
              <a:extLst>
                <a:ext uri="{FF2B5EF4-FFF2-40B4-BE49-F238E27FC236}">
                  <a16:creationId xmlns:a16="http://schemas.microsoft.com/office/drawing/2014/main" id="{EC1BB855-9F7A-4CE7-A316-903A53241EB5}"/>
                </a:ext>
              </a:extLst>
            </p:cNvPr>
            <p:cNvSpPr/>
            <p:nvPr/>
          </p:nvSpPr>
          <p:spPr bwMode="auto">
            <a:xfrm>
              <a:off x="750999" y="3935500"/>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56" name="Graphic 155" descr="Virtual Reality headset">
              <a:extLst>
                <a:ext uri="{FF2B5EF4-FFF2-40B4-BE49-F238E27FC236}">
                  <a16:creationId xmlns:a16="http://schemas.microsoft.com/office/drawing/2014/main" id="{9FB21987-CC07-44B3-99B8-573E18111DE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4853" y="3959354"/>
              <a:ext cx="216466" cy="216466"/>
            </a:xfrm>
            <a:prstGeom prst="rect">
              <a:avLst/>
            </a:prstGeom>
          </p:spPr>
        </p:pic>
      </p:grpSp>
      <p:grpSp>
        <p:nvGrpSpPr>
          <p:cNvPr id="250" name="Group 249">
            <a:extLst>
              <a:ext uri="{FF2B5EF4-FFF2-40B4-BE49-F238E27FC236}">
                <a16:creationId xmlns:a16="http://schemas.microsoft.com/office/drawing/2014/main" id="{7114707A-3F18-4435-8963-2407197BE698}"/>
              </a:ext>
            </a:extLst>
          </p:cNvPr>
          <p:cNvGrpSpPr>
            <a:grpSpLocks noChangeAspect="1"/>
          </p:cNvGrpSpPr>
          <p:nvPr/>
        </p:nvGrpSpPr>
        <p:grpSpPr>
          <a:xfrm>
            <a:off x="5027655" y="2975673"/>
            <a:ext cx="189598" cy="190407"/>
            <a:chOff x="5104753" y="4495237"/>
            <a:chExt cx="720000" cy="723074"/>
          </a:xfrm>
        </p:grpSpPr>
        <p:pic>
          <p:nvPicPr>
            <p:cNvPr id="251" name="Graphic 250" descr="Thumbs Down">
              <a:extLst>
                <a:ext uri="{FF2B5EF4-FFF2-40B4-BE49-F238E27FC236}">
                  <a16:creationId xmlns:a16="http://schemas.microsoft.com/office/drawing/2014/main" id="{67A77DFD-36E7-4B6C-8D12-7A19439DB5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252" name="Oval 251">
              <a:extLst>
                <a:ext uri="{FF2B5EF4-FFF2-40B4-BE49-F238E27FC236}">
                  <a16:creationId xmlns:a16="http://schemas.microsoft.com/office/drawing/2014/main" id="{17AE57E1-B4C9-489C-A10F-65015AF0199F}"/>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260" name="Group 259">
            <a:extLst>
              <a:ext uri="{FF2B5EF4-FFF2-40B4-BE49-F238E27FC236}">
                <a16:creationId xmlns:a16="http://schemas.microsoft.com/office/drawing/2014/main" id="{7C571DDE-5718-4445-B5E5-BE448CC80342}"/>
              </a:ext>
            </a:extLst>
          </p:cNvPr>
          <p:cNvGrpSpPr>
            <a:grpSpLocks noChangeAspect="1"/>
          </p:cNvGrpSpPr>
          <p:nvPr/>
        </p:nvGrpSpPr>
        <p:grpSpPr>
          <a:xfrm>
            <a:off x="5027655" y="2265588"/>
            <a:ext cx="189598" cy="190407"/>
            <a:chOff x="5104753" y="4495237"/>
            <a:chExt cx="720000" cy="723074"/>
          </a:xfrm>
        </p:grpSpPr>
        <p:pic>
          <p:nvPicPr>
            <p:cNvPr id="261" name="Graphic 260" descr="Thumbs Down">
              <a:extLst>
                <a:ext uri="{FF2B5EF4-FFF2-40B4-BE49-F238E27FC236}">
                  <a16:creationId xmlns:a16="http://schemas.microsoft.com/office/drawing/2014/main" id="{87DB18D5-0BA4-48D4-A1C8-DA09170E040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262" name="Oval 261">
              <a:extLst>
                <a:ext uri="{FF2B5EF4-FFF2-40B4-BE49-F238E27FC236}">
                  <a16:creationId xmlns:a16="http://schemas.microsoft.com/office/drawing/2014/main" id="{BC22B011-F475-42F5-ADB0-D7A4CC2B7571}"/>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sp>
        <p:nvSpPr>
          <p:cNvPr id="26" name="Arrow: Chevron 5">
            <a:extLst>
              <a:ext uri="{FF2B5EF4-FFF2-40B4-BE49-F238E27FC236}">
                <a16:creationId xmlns:a16="http://schemas.microsoft.com/office/drawing/2014/main" id="{42604B3E-0631-4046-89ED-172F9785ADFB}"/>
              </a:ext>
            </a:extLst>
          </p:cNvPr>
          <p:cNvSpPr/>
          <p:nvPr/>
        </p:nvSpPr>
        <p:spPr bwMode="auto">
          <a:xfrm>
            <a:off x="3165051"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28" name="Arrow: Chevron 8">
            <a:extLst>
              <a:ext uri="{FF2B5EF4-FFF2-40B4-BE49-F238E27FC236}">
                <a16:creationId xmlns:a16="http://schemas.microsoft.com/office/drawing/2014/main" id="{3E073100-36A8-42FC-B557-11853C15479E}"/>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30" name="Arrow: Chevron 9">
            <a:extLst>
              <a:ext uri="{FF2B5EF4-FFF2-40B4-BE49-F238E27FC236}">
                <a16:creationId xmlns:a16="http://schemas.microsoft.com/office/drawing/2014/main" id="{6E497193-D179-459E-9D72-01073BCD7BDE}"/>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31" name="Connecteur droit avec flèche 4">
            <a:extLst>
              <a:ext uri="{FF2B5EF4-FFF2-40B4-BE49-F238E27FC236}">
                <a16:creationId xmlns:a16="http://schemas.microsoft.com/office/drawing/2014/main" id="{BF869209-DC48-42F7-AD9A-1BA818B12810}"/>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35" name="Connecteur droit avec flèche 4">
            <a:extLst>
              <a:ext uri="{FF2B5EF4-FFF2-40B4-BE49-F238E27FC236}">
                <a16:creationId xmlns:a16="http://schemas.microsoft.com/office/drawing/2014/main" id="{492E3B1A-6229-4BF3-A40A-6C71BF7D0DF7}"/>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37" name="TextBox 36">
            <a:extLst>
              <a:ext uri="{FF2B5EF4-FFF2-40B4-BE49-F238E27FC236}">
                <a16:creationId xmlns:a16="http://schemas.microsoft.com/office/drawing/2014/main" id="{341CD70E-D634-412C-A923-4FA5B4408E9D}"/>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38" name="TextBox 37">
            <a:extLst>
              <a:ext uri="{FF2B5EF4-FFF2-40B4-BE49-F238E27FC236}">
                <a16:creationId xmlns:a16="http://schemas.microsoft.com/office/drawing/2014/main" id="{316E4CF9-C8FA-4ED9-BAF7-A5C6A069A88B}"/>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cxnSp>
        <p:nvCxnSpPr>
          <p:cNvPr id="39" name="Connecteur droit avec flèche 4">
            <a:extLst>
              <a:ext uri="{FF2B5EF4-FFF2-40B4-BE49-F238E27FC236}">
                <a16:creationId xmlns:a16="http://schemas.microsoft.com/office/drawing/2014/main" id="{57BF964B-9239-41C6-B8CA-864E36070818}"/>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40" name="TextBox 39">
            <a:extLst>
              <a:ext uri="{FF2B5EF4-FFF2-40B4-BE49-F238E27FC236}">
                <a16:creationId xmlns:a16="http://schemas.microsoft.com/office/drawing/2014/main" id="{BF373720-2C68-405A-934A-24BFE008EA0B}"/>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grpSp>
        <p:nvGrpSpPr>
          <p:cNvPr id="277" name="Group 276">
            <a:extLst>
              <a:ext uri="{FF2B5EF4-FFF2-40B4-BE49-F238E27FC236}">
                <a16:creationId xmlns:a16="http://schemas.microsoft.com/office/drawing/2014/main" id="{B4360E67-F505-4E53-A944-0902E10D9F26}"/>
              </a:ext>
            </a:extLst>
          </p:cNvPr>
          <p:cNvGrpSpPr/>
          <p:nvPr/>
        </p:nvGrpSpPr>
        <p:grpSpPr>
          <a:xfrm>
            <a:off x="5285816" y="2441369"/>
            <a:ext cx="264174" cy="264174"/>
            <a:chOff x="750999" y="1729133"/>
            <a:chExt cx="264174" cy="264174"/>
          </a:xfrm>
        </p:grpSpPr>
        <p:sp>
          <p:nvSpPr>
            <p:cNvPr id="278" name="Oval 277">
              <a:extLst>
                <a:ext uri="{FF2B5EF4-FFF2-40B4-BE49-F238E27FC236}">
                  <a16:creationId xmlns:a16="http://schemas.microsoft.com/office/drawing/2014/main" id="{6BA75936-88D5-42D2-A3C5-25A2A6555B45}"/>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279" name="Graphic 278" descr="Artificial Intelligence">
              <a:extLst>
                <a:ext uri="{FF2B5EF4-FFF2-40B4-BE49-F238E27FC236}">
                  <a16:creationId xmlns:a16="http://schemas.microsoft.com/office/drawing/2014/main" id="{782B3B15-45BF-464B-82A1-4B848C3DA24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grpSp>
        <p:nvGrpSpPr>
          <p:cNvPr id="283" name="Group 282">
            <a:extLst>
              <a:ext uri="{FF2B5EF4-FFF2-40B4-BE49-F238E27FC236}">
                <a16:creationId xmlns:a16="http://schemas.microsoft.com/office/drawing/2014/main" id="{5E449F30-D842-4A05-8300-97C28B2D61A1}"/>
              </a:ext>
            </a:extLst>
          </p:cNvPr>
          <p:cNvGrpSpPr/>
          <p:nvPr/>
        </p:nvGrpSpPr>
        <p:grpSpPr>
          <a:xfrm>
            <a:off x="7495786" y="3827552"/>
            <a:ext cx="264174" cy="264174"/>
            <a:chOff x="750999" y="3343473"/>
            <a:chExt cx="264174" cy="264174"/>
          </a:xfrm>
        </p:grpSpPr>
        <p:sp>
          <p:nvSpPr>
            <p:cNvPr id="284" name="Oval 283">
              <a:extLst>
                <a:ext uri="{FF2B5EF4-FFF2-40B4-BE49-F238E27FC236}">
                  <a16:creationId xmlns:a16="http://schemas.microsoft.com/office/drawing/2014/main" id="{3459BC62-3D82-46D1-AFAA-09C946BE0CA8}"/>
                </a:ext>
              </a:extLst>
            </p:cNvPr>
            <p:cNvSpPr/>
            <p:nvPr/>
          </p:nvSpPr>
          <p:spPr bwMode="auto">
            <a:xfrm>
              <a:off x="750999" y="334347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285" name="Graphic 284" descr="Cloud Computing">
              <a:extLst>
                <a:ext uri="{FF2B5EF4-FFF2-40B4-BE49-F238E27FC236}">
                  <a16:creationId xmlns:a16="http://schemas.microsoft.com/office/drawing/2014/main" id="{F0C38265-D3F4-427E-B9A2-EDA953262D0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693" y="3377167"/>
              <a:ext cx="196787" cy="196787"/>
            </a:xfrm>
            <a:prstGeom prst="rect">
              <a:avLst/>
            </a:prstGeom>
          </p:spPr>
        </p:pic>
      </p:grpSp>
      <p:grpSp>
        <p:nvGrpSpPr>
          <p:cNvPr id="292" name="Group 291">
            <a:extLst>
              <a:ext uri="{FF2B5EF4-FFF2-40B4-BE49-F238E27FC236}">
                <a16:creationId xmlns:a16="http://schemas.microsoft.com/office/drawing/2014/main" id="{8FE01D88-2C0F-4689-839C-FBF58B14A796}"/>
              </a:ext>
            </a:extLst>
          </p:cNvPr>
          <p:cNvGrpSpPr/>
          <p:nvPr/>
        </p:nvGrpSpPr>
        <p:grpSpPr>
          <a:xfrm>
            <a:off x="7495786" y="2439993"/>
            <a:ext cx="264174" cy="264174"/>
            <a:chOff x="750999" y="2825966"/>
            <a:chExt cx="264174" cy="264174"/>
          </a:xfrm>
        </p:grpSpPr>
        <p:sp>
          <p:nvSpPr>
            <p:cNvPr id="293" name="Oval 292">
              <a:extLst>
                <a:ext uri="{FF2B5EF4-FFF2-40B4-BE49-F238E27FC236}">
                  <a16:creationId xmlns:a16="http://schemas.microsoft.com/office/drawing/2014/main" id="{E5E5FCFC-744C-4243-9FF2-078D6539D6F7}"/>
                </a:ext>
              </a:extLst>
            </p:cNvPr>
            <p:cNvSpPr/>
            <p:nvPr/>
          </p:nvSpPr>
          <p:spPr bwMode="auto">
            <a:xfrm>
              <a:off x="750999" y="2825966"/>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294" name="Graphic 293" descr="Blockchain">
              <a:extLst>
                <a:ext uri="{FF2B5EF4-FFF2-40B4-BE49-F238E27FC236}">
                  <a16:creationId xmlns:a16="http://schemas.microsoft.com/office/drawing/2014/main" id="{70A772BB-6B15-4610-A547-B2C0901B351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693" y="2859660"/>
              <a:ext cx="196787" cy="196787"/>
            </a:xfrm>
            <a:prstGeom prst="rect">
              <a:avLst/>
            </a:prstGeom>
          </p:spPr>
        </p:pic>
      </p:grpSp>
      <p:sp>
        <p:nvSpPr>
          <p:cNvPr id="56" name="Rectangle: Rounded Corners 55">
            <a:extLst>
              <a:ext uri="{FF2B5EF4-FFF2-40B4-BE49-F238E27FC236}">
                <a16:creationId xmlns:a16="http://schemas.microsoft.com/office/drawing/2014/main" id="{50B34850-DAFC-44B2-8C78-3D600F34C304}"/>
              </a:ext>
            </a:extLst>
          </p:cNvPr>
          <p:cNvSpPr/>
          <p:nvPr/>
        </p:nvSpPr>
        <p:spPr bwMode="auto">
          <a:xfrm>
            <a:off x="883086" y="2266716"/>
            <a:ext cx="2070000" cy="612000"/>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r>
              <a:rPr lang="en-US" sz="900">
                <a:latin typeface="+mj-lt"/>
              </a:rPr>
              <a:t>Blockchain to ensure credible and accurate client information's</a:t>
            </a:r>
          </a:p>
        </p:txBody>
      </p:sp>
      <p:sp>
        <p:nvSpPr>
          <p:cNvPr id="58" name="Rectangle: Rounded Corners 57">
            <a:extLst>
              <a:ext uri="{FF2B5EF4-FFF2-40B4-BE49-F238E27FC236}">
                <a16:creationId xmlns:a16="http://schemas.microsoft.com/office/drawing/2014/main" id="{283EFDEE-F94B-41D4-A4CF-8DFD1EE3FE63}"/>
              </a:ext>
            </a:extLst>
          </p:cNvPr>
          <p:cNvSpPr/>
          <p:nvPr/>
        </p:nvSpPr>
        <p:spPr bwMode="auto">
          <a:xfrm>
            <a:off x="883086" y="2944198"/>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effectLst/>
                <a:latin typeface="+mj-lt"/>
              </a:rPr>
              <a:t>Web scrapping combined to NLP for lead </a:t>
            </a:r>
            <a:r>
              <a:rPr lang="en-US" sz="900">
                <a:latin typeface="+mj-lt"/>
              </a:rPr>
              <a:t>relevance analysis</a:t>
            </a:r>
            <a:endParaRPr kumimoji="0" lang="en-US" sz="900" i="0" u="none" strike="noStrike" cap="none" normalizeH="0" baseline="0">
              <a:ln>
                <a:noFill/>
              </a:ln>
              <a:effectLst/>
              <a:latin typeface="+mj-lt"/>
            </a:endParaRPr>
          </a:p>
        </p:txBody>
      </p:sp>
      <p:grpSp>
        <p:nvGrpSpPr>
          <p:cNvPr id="247" name="Group 246">
            <a:extLst>
              <a:ext uri="{FF2B5EF4-FFF2-40B4-BE49-F238E27FC236}">
                <a16:creationId xmlns:a16="http://schemas.microsoft.com/office/drawing/2014/main" id="{CA1C0E81-C0B1-4F3C-BB4C-31865E45D04D}"/>
              </a:ext>
            </a:extLst>
          </p:cNvPr>
          <p:cNvGrpSpPr>
            <a:grpSpLocks noChangeAspect="1"/>
          </p:cNvGrpSpPr>
          <p:nvPr/>
        </p:nvGrpSpPr>
        <p:grpSpPr>
          <a:xfrm>
            <a:off x="2757969" y="2261854"/>
            <a:ext cx="189598" cy="190407"/>
            <a:chOff x="5104753" y="4495237"/>
            <a:chExt cx="720000" cy="723074"/>
          </a:xfrm>
        </p:grpSpPr>
        <p:pic>
          <p:nvPicPr>
            <p:cNvPr id="248" name="Graphic 247" descr="Thumbs Down">
              <a:extLst>
                <a:ext uri="{FF2B5EF4-FFF2-40B4-BE49-F238E27FC236}">
                  <a16:creationId xmlns:a16="http://schemas.microsoft.com/office/drawing/2014/main" id="{D2F75F6E-D83B-4EA4-854E-70D98262D28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249" name="Oval 248">
              <a:extLst>
                <a:ext uri="{FF2B5EF4-FFF2-40B4-BE49-F238E27FC236}">
                  <a16:creationId xmlns:a16="http://schemas.microsoft.com/office/drawing/2014/main" id="{4F6D95A6-1683-4733-A851-8175CE2C93FC}"/>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199" name="Group 198">
            <a:extLst>
              <a:ext uri="{FF2B5EF4-FFF2-40B4-BE49-F238E27FC236}">
                <a16:creationId xmlns:a16="http://schemas.microsoft.com/office/drawing/2014/main" id="{0A700FFD-63EB-46E9-8021-00CCFE300D3D}"/>
              </a:ext>
            </a:extLst>
          </p:cNvPr>
          <p:cNvGrpSpPr>
            <a:grpSpLocks noChangeAspect="1"/>
          </p:cNvGrpSpPr>
          <p:nvPr/>
        </p:nvGrpSpPr>
        <p:grpSpPr>
          <a:xfrm>
            <a:off x="2770669" y="2936695"/>
            <a:ext cx="189598" cy="190407"/>
            <a:chOff x="5104753" y="4495237"/>
            <a:chExt cx="720000" cy="723074"/>
          </a:xfrm>
        </p:grpSpPr>
        <p:pic>
          <p:nvPicPr>
            <p:cNvPr id="201" name="Graphic 200" descr="Thumbs Down">
              <a:extLst>
                <a:ext uri="{FF2B5EF4-FFF2-40B4-BE49-F238E27FC236}">
                  <a16:creationId xmlns:a16="http://schemas.microsoft.com/office/drawing/2014/main" id="{C8E32637-434A-4E46-A26C-318F7E502B7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203" name="Oval 202">
              <a:extLst>
                <a:ext uri="{FF2B5EF4-FFF2-40B4-BE49-F238E27FC236}">
                  <a16:creationId xmlns:a16="http://schemas.microsoft.com/office/drawing/2014/main" id="{A938E32D-40CD-4BC8-A39C-91DC9F8C553C}"/>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sp>
        <p:nvSpPr>
          <p:cNvPr id="22" name="Arrow: Pentagon 1">
            <a:extLst>
              <a:ext uri="{FF2B5EF4-FFF2-40B4-BE49-F238E27FC236}">
                <a16:creationId xmlns:a16="http://schemas.microsoft.com/office/drawing/2014/main" id="{932A2EF4-1C7E-42AF-AF1D-A0FA1F9C72A5}"/>
              </a:ext>
            </a:extLst>
          </p:cNvPr>
          <p:cNvSpPr/>
          <p:nvPr/>
        </p:nvSpPr>
        <p:spPr bwMode="auto">
          <a:xfrm>
            <a:off x="883086"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grpSp>
        <p:nvGrpSpPr>
          <p:cNvPr id="253" name="Group 252">
            <a:extLst>
              <a:ext uri="{FF2B5EF4-FFF2-40B4-BE49-F238E27FC236}">
                <a16:creationId xmlns:a16="http://schemas.microsoft.com/office/drawing/2014/main" id="{7A3DB8DE-3904-4A33-9F83-89421F803AE2}"/>
              </a:ext>
            </a:extLst>
          </p:cNvPr>
          <p:cNvGrpSpPr/>
          <p:nvPr/>
        </p:nvGrpSpPr>
        <p:grpSpPr>
          <a:xfrm>
            <a:off x="751893" y="3118111"/>
            <a:ext cx="264174" cy="264174"/>
            <a:chOff x="750999" y="1729133"/>
            <a:chExt cx="264174" cy="264174"/>
          </a:xfrm>
        </p:grpSpPr>
        <p:sp>
          <p:nvSpPr>
            <p:cNvPr id="254" name="Oval 253">
              <a:extLst>
                <a:ext uri="{FF2B5EF4-FFF2-40B4-BE49-F238E27FC236}">
                  <a16:creationId xmlns:a16="http://schemas.microsoft.com/office/drawing/2014/main" id="{F5A62DE1-550C-4E8C-9466-380EB1986E4B}"/>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255" name="Graphic 254" descr="Artificial Intelligence">
              <a:extLst>
                <a:ext uri="{FF2B5EF4-FFF2-40B4-BE49-F238E27FC236}">
                  <a16:creationId xmlns:a16="http://schemas.microsoft.com/office/drawing/2014/main" id="{FDF9F48B-5F72-4E25-89C6-44FD4B97C7C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grpSp>
        <p:nvGrpSpPr>
          <p:cNvPr id="298" name="Group 297">
            <a:extLst>
              <a:ext uri="{FF2B5EF4-FFF2-40B4-BE49-F238E27FC236}">
                <a16:creationId xmlns:a16="http://schemas.microsoft.com/office/drawing/2014/main" id="{277E9EF3-B7BA-484A-BE3A-E8A844E8F9EE}"/>
              </a:ext>
            </a:extLst>
          </p:cNvPr>
          <p:cNvGrpSpPr/>
          <p:nvPr/>
        </p:nvGrpSpPr>
        <p:grpSpPr>
          <a:xfrm>
            <a:off x="750999" y="2440629"/>
            <a:ext cx="264174" cy="264174"/>
            <a:chOff x="750999" y="2825966"/>
            <a:chExt cx="264174" cy="264174"/>
          </a:xfrm>
        </p:grpSpPr>
        <p:sp>
          <p:nvSpPr>
            <p:cNvPr id="299" name="Oval 298">
              <a:extLst>
                <a:ext uri="{FF2B5EF4-FFF2-40B4-BE49-F238E27FC236}">
                  <a16:creationId xmlns:a16="http://schemas.microsoft.com/office/drawing/2014/main" id="{E9AF1935-DD7A-4772-AE6B-8F563B5C39CA}"/>
                </a:ext>
              </a:extLst>
            </p:cNvPr>
            <p:cNvSpPr/>
            <p:nvPr/>
          </p:nvSpPr>
          <p:spPr bwMode="auto">
            <a:xfrm>
              <a:off x="750999" y="2825966"/>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300" name="Graphic 299" descr="Blockchain">
              <a:extLst>
                <a:ext uri="{FF2B5EF4-FFF2-40B4-BE49-F238E27FC236}">
                  <a16:creationId xmlns:a16="http://schemas.microsoft.com/office/drawing/2014/main" id="{DAACD9A6-410C-4E53-9BC2-E8CB434B40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693" y="2859660"/>
              <a:ext cx="196787" cy="196787"/>
            </a:xfrm>
            <a:prstGeom prst="rect">
              <a:avLst/>
            </a:prstGeom>
          </p:spPr>
        </p:pic>
      </p:grpSp>
      <p:grpSp>
        <p:nvGrpSpPr>
          <p:cNvPr id="301" name="Group 300">
            <a:extLst>
              <a:ext uri="{FF2B5EF4-FFF2-40B4-BE49-F238E27FC236}">
                <a16:creationId xmlns:a16="http://schemas.microsoft.com/office/drawing/2014/main" id="{263AB60D-CB3B-4DB1-B9C3-FF4FAA96AE4A}"/>
              </a:ext>
            </a:extLst>
          </p:cNvPr>
          <p:cNvGrpSpPr/>
          <p:nvPr/>
        </p:nvGrpSpPr>
        <p:grpSpPr>
          <a:xfrm>
            <a:off x="5285816" y="1758202"/>
            <a:ext cx="264174" cy="264174"/>
            <a:chOff x="750999" y="2312424"/>
            <a:chExt cx="264174" cy="264174"/>
          </a:xfrm>
        </p:grpSpPr>
        <p:sp>
          <p:nvSpPr>
            <p:cNvPr id="302" name="Oval 301">
              <a:extLst>
                <a:ext uri="{FF2B5EF4-FFF2-40B4-BE49-F238E27FC236}">
                  <a16:creationId xmlns:a16="http://schemas.microsoft.com/office/drawing/2014/main" id="{C005F2C1-63A7-42FE-8123-54043803D599}"/>
                </a:ext>
              </a:extLst>
            </p:cNvPr>
            <p:cNvSpPr/>
            <p:nvPr/>
          </p:nvSpPr>
          <p:spPr bwMode="auto">
            <a:xfrm>
              <a:off x="750999" y="2312424"/>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303" name="Graphic 302" descr="Cloud Computing">
              <a:extLst>
                <a:ext uri="{FF2B5EF4-FFF2-40B4-BE49-F238E27FC236}">
                  <a16:creationId xmlns:a16="http://schemas.microsoft.com/office/drawing/2014/main" id="{6F1F21F2-D76A-4909-B040-F35E83A1D7F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693" y="2346118"/>
              <a:ext cx="196787" cy="196787"/>
            </a:xfrm>
            <a:prstGeom prst="rect">
              <a:avLst/>
            </a:prstGeom>
          </p:spPr>
        </p:pic>
      </p:grpSp>
      <p:grpSp>
        <p:nvGrpSpPr>
          <p:cNvPr id="310" name="Group 309">
            <a:extLst>
              <a:ext uri="{FF2B5EF4-FFF2-40B4-BE49-F238E27FC236}">
                <a16:creationId xmlns:a16="http://schemas.microsoft.com/office/drawing/2014/main" id="{76710BDA-5A6B-46AE-BBDA-31C9ECE7A474}"/>
              </a:ext>
            </a:extLst>
          </p:cNvPr>
          <p:cNvGrpSpPr/>
          <p:nvPr/>
        </p:nvGrpSpPr>
        <p:grpSpPr>
          <a:xfrm>
            <a:off x="5285816" y="3039251"/>
            <a:ext cx="264174" cy="264174"/>
            <a:chOff x="3032965" y="1720371"/>
            <a:chExt cx="264174" cy="264174"/>
          </a:xfrm>
        </p:grpSpPr>
        <p:sp>
          <p:nvSpPr>
            <p:cNvPr id="311" name="Oval 310">
              <a:extLst>
                <a:ext uri="{FF2B5EF4-FFF2-40B4-BE49-F238E27FC236}">
                  <a16:creationId xmlns:a16="http://schemas.microsoft.com/office/drawing/2014/main" id="{A08F2D9F-562B-4A10-ACE8-E99925AA2DE6}"/>
                </a:ext>
              </a:extLst>
            </p:cNvPr>
            <p:cNvSpPr/>
            <p:nvPr/>
          </p:nvSpPr>
          <p:spPr bwMode="auto">
            <a:xfrm>
              <a:off x="3032965" y="1720371"/>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312" name="Graphic 311" descr="Single gear">
              <a:extLst>
                <a:ext uri="{FF2B5EF4-FFF2-40B4-BE49-F238E27FC236}">
                  <a16:creationId xmlns:a16="http://schemas.microsoft.com/office/drawing/2014/main" id="{8AEF576F-2416-4924-8A97-4DE48B082DC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45996" y="1733402"/>
              <a:ext cx="238113" cy="238113"/>
            </a:xfrm>
            <a:prstGeom prst="rect">
              <a:avLst/>
            </a:prstGeom>
          </p:spPr>
        </p:pic>
      </p:grpSp>
      <p:sp>
        <p:nvSpPr>
          <p:cNvPr id="15" name="ZoneTexte 12">
            <a:extLst>
              <a:ext uri="{FF2B5EF4-FFF2-40B4-BE49-F238E27FC236}">
                <a16:creationId xmlns:a16="http://schemas.microsoft.com/office/drawing/2014/main" id="{91219F23-62CA-46A3-914C-7F6E1A04D77C}"/>
              </a:ext>
            </a:extLst>
          </p:cNvPr>
          <p:cNvSpPr txBox="1"/>
          <p:nvPr/>
        </p:nvSpPr>
        <p:spPr>
          <a:xfrm>
            <a:off x="1851305" y="719831"/>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and technology enablers </a:t>
            </a:r>
          </a:p>
        </p:txBody>
      </p:sp>
      <p:sp>
        <p:nvSpPr>
          <p:cNvPr id="5" name="Espace réservé du texte 2">
            <a:extLst>
              <a:ext uri="{FF2B5EF4-FFF2-40B4-BE49-F238E27FC236}">
                <a16:creationId xmlns:a16="http://schemas.microsoft.com/office/drawing/2014/main" id="{D46156C5-F795-4419-812D-C248AAB0333C}"/>
              </a:ext>
            </a:extLst>
          </p:cNvPr>
          <p:cNvSpPr txBox="1">
            <a:spLocks/>
          </p:cNvSpPr>
          <p:nvPr/>
        </p:nvSpPr>
        <p:spPr>
          <a:xfrm>
            <a:off x="5234135" y="6655962"/>
            <a:ext cx="4071790" cy="178711"/>
          </a:xfrm>
          <a:prstGeom prst="rect">
            <a:avLst/>
          </a:prstGeom>
        </p:spPr>
        <p:txBody>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US" sz="600" i="1" kern="0"/>
              <a:t>Sources: Crystal group IM, eleven research &amp; analysis; NLP: Natural Language Processing</a:t>
            </a:r>
          </a:p>
          <a:p>
            <a:endParaRPr lang="en-US" sz="800" i="1" kern="0"/>
          </a:p>
        </p:txBody>
      </p:sp>
      <p:grpSp>
        <p:nvGrpSpPr>
          <p:cNvPr id="178" name="Group 177">
            <a:extLst>
              <a:ext uri="{FF2B5EF4-FFF2-40B4-BE49-F238E27FC236}">
                <a16:creationId xmlns:a16="http://schemas.microsoft.com/office/drawing/2014/main" id="{35CE78AE-F377-47AD-964E-1EAFE0E76FF3}"/>
              </a:ext>
            </a:extLst>
          </p:cNvPr>
          <p:cNvGrpSpPr>
            <a:grpSpLocks noChangeAspect="1"/>
          </p:cNvGrpSpPr>
          <p:nvPr/>
        </p:nvGrpSpPr>
        <p:grpSpPr>
          <a:xfrm>
            <a:off x="9496480" y="3637106"/>
            <a:ext cx="189598" cy="190407"/>
            <a:chOff x="3690128" y="4377101"/>
            <a:chExt cx="720000" cy="720000"/>
          </a:xfrm>
        </p:grpSpPr>
        <p:pic>
          <p:nvPicPr>
            <p:cNvPr id="179" name="Graphic 178" descr="Thumbs up sign">
              <a:extLst>
                <a:ext uri="{FF2B5EF4-FFF2-40B4-BE49-F238E27FC236}">
                  <a16:creationId xmlns:a16="http://schemas.microsoft.com/office/drawing/2014/main" id="{15FDDBA6-6B6E-4EA9-AB5B-7ADCCE39A5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180" name="Oval 179">
              <a:extLst>
                <a:ext uri="{FF2B5EF4-FFF2-40B4-BE49-F238E27FC236}">
                  <a16:creationId xmlns:a16="http://schemas.microsoft.com/office/drawing/2014/main" id="{0E1CE43D-8C43-4845-A38A-E7F9DA7C540D}"/>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169" name="Group 168">
            <a:extLst>
              <a:ext uri="{FF2B5EF4-FFF2-40B4-BE49-F238E27FC236}">
                <a16:creationId xmlns:a16="http://schemas.microsoft.com/office/drawing/2014/main" id="{EE2B1317-14D5-4FD9-BF4C-CCE820BFFFE6}"/>
              </a:ext>
            </a:extLst>
          </p:cNvPr>
          <p:cNvGrpSpPr/>
          <p:nvPr/>
        </p:nvGrpSpPr>
        <p:grpSpPr>
          <a:xfrm>
            <a:off x="5298447" y="4538341"/>
            <a:ext cx="264174" cy="264174"/>
            <a:chOff x="750999" y="1729133"/>
            <a:chExt cx="264174" cy="264174"/>
          </a:xfrm>
        </p:grpSpPr>
        <p:sp>
          <p:nvSpPr>
            <p:cNvPr id="170" name="Oval 169">
              <a:extLst>
                <a:ext uri="{FF2B5EF4-FFF2-40B4-BE49-F238E27FC236}">
                  <a16:creationId xmlns:a16="http://schemas.microsoft.com/office/drawing/2014/main" id="{A364D2B8-3D2F-4BD2-BDB2-47AE7153A941}"/>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71" name="Graphic 170" descr="Artificial Intelligence">
              <a:extLst>
                <a:ext uri="{FF2B5EF4-FFF2-40B4-BE49-F238E27FC236}">
                  <a16:creationId xmlns:a16="http://schemas.microsoft.com/office/drawing/2014/main" id="{5E2708CD-9709-4104-B0C2-090F024A663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sp>
        <p:nvSpPr>
          <p:cNvPr id="175" name="Rectangle: Rounded Corners 174">
            <a:extLst>
              <a:ext uri="{FF2B5EF4-FFF2-40B4-BE49-F238E27FC236}">
                <a16:creationId xmlns:a16="http://schemas.microsoft.com/office/drawing/2014/main" id="{2B1A851B-D130-47B5-9C3D-415F35061B22}"/>
              </a:ext>
            </a:extLst>
          </p:cNvPr>
          <p:cNvSpPr/>
          <p:nvPr/>
        </p:nvSpPr>
        <p:spPr bwMode="auto">
          <a:xfrm>
            <a:off x="3150618" y="1587251"/>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mj-lt"/>
              </a:rPr>
              <a:t>Client clustering to improve clients’ need understanding </a:t>
            </a:r>
          </a:p>
        </p:txBody>
      </p:sp>
      <p:grpSp>
        <p:nvGrpSpPr>
          <p:cNvPr id="176" name="Group 175">
            <a:extLst>
              <a:ext uri="{FF2B5EF4-FFF2-40B4-BE49-F238E27FC236}">
                <a16:creationId xmlns:a16="http://schemas.microsoft.com/office/drawing/2014/main" id="{1B018106-165A-4785-9535-E029C4E73297}"/>
              </a:ext>
            </a:extLst>
          </p:cNvPr>
          <p:cNvGrpSpPr>
            <a:grpSpLocks noChangeAspect="1"/>
          </p:cNvGrpSpPr>
          <p:nvPr/>
        </p:nvGrpSpPr>
        <p:grpSpPr>
          <a:xfrm>
            <a:off x="5014955" y="1590747"/>
            <a:ext cx="189598" cy="190407"/>
            <a:chOff x="5104753" y="4495237"/>
            <a:chExt cx="720000" cy="723074"/>
          </a:xfrm>
        </p:grpSpPr>
        <p:pic>
          <p:nvPicPr>
            <p:cNvPr id="177" name="Graphic 176" descr="Thumbs Down">
              <a:extLst>
                <a:ext uri="{FF2B5EF4-FFF2-40B4-BE49-F238E27FC236}">
                  <a16:creationId xmlns:a16="http://schemas.microsoft.com/office/drawing/2014/main" id="{9DACBC8F-AEE9-4EFC-9F2D-8C663F0B14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181" name="Oval 180">
              <a:extLst>
                <a:ext uri="{FF2B5EF4-FFF2-40B4-BE49-F238E27FC236}">
                  <a16:creationId xmlns:a16="http://schemas.microsoft.com/office/drawing/2014/main" id="{B767B378-0B72-44A4-B58B-EC50560E09AB}"/>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182" name="Group 181">
            <a:extLst>
              <a:ext uri="{FF2B5EF4-FFF2-40B4-BE49-F238E27FC236}">
                <a16:creationId xmlns:a16="http://schemas.microsoft.com/office/drawing/2014/main" id="{61D67BCC-1515-4BAE-A6AC-09D47198C3CA}"/>
              </a:ext>
            </a:extLst>
          </p:cNvPr>
          <p:cNvGrpSpPr/>
          <p:nvPr/>
        </p:nvGrpSpPr>
        <p:grpSpPr>
          <a:xfrm>
            <a:off x="3032965" y="1761164"/>
            <a:ext cx="264174" cy="264174"/>
            <a:chOff x="750999" y="1729133"/>
            <a:chExt cx="264174" cy="264174"/>
          </a:xfrm>
        </p:grpSpPr>
        <p:sp>
          <p:nvSpPr>
            <p:cNvPr id="183" name="Oval 182">
              <a:extLst>
                <a:ext uri="{FF2B5EF4-FFF2-40B4-BE49-F238E27FC236}">
                  <a16:creationId xmlns:a16="http://schemas.microsoft.com/office/drawing/2014/main" id="{1159BDE8-5EDD-4893-BD52-45C57D07889B}"/>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84" name="Graphic 183" descr="Artificial Intelligence">
              <a:extLst>
                <a:ext uri="{FF2B5EF4-FFF2-40B4-BE49-F238E27FC236}">
                  <a16:creationId xmlns:a16="http://schemas.microsoft.com/office/drawing/2014/main" id="{71E65E7B-302E-4DE8-9830-FAB56A8E330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grpSp>
        <p:nvGrpSpPr>
          <p:cNvPr id="185" name="Group 184">
            <a:extLst>
              <a:ext uri="{FF2B5EF4-FFF2-40B4-BE49-F238E27FC236}">
                <a16:creationId xmlns:a16="http://schemas.microsoft.com/office/drawing/2014/main" id="{734FE954-1855-4991-B688-39F676A5551C}"/>
              </a:ext>
            </a:extLst>
          </p:cNvPr>
          <p:cNvGrpSpPr>
            <a:grpSpLocks noChangeAspect="1"/>
          </p:cNvGrpSpPr>
          <p:nvPr/>
        </p:nvGrpSpPr>
        <p:grpSpPr>
          <a:xfrm>
            <a:off x="7292825" y="2265588"/>
            <a:ext cx="189598" cy="190407"/>
            <a:chOff x="3690128" y="4377101"/>
            <a:chExt cx="720000" cy="720000"/>
          </a:xfrm>
        </p:grpSpPr>
        <p:pic>
          <p:nvPicPr>
            <p:cNvPr id="186" name="Graphic 185" descr="Thumbs up sign">
              <a:extLst>
                <a:ext uri="{FF2B5EF4-FFF2-40B4-BE49-F238E27FC236}">
                  <a16:creationId xmlns:a16="http://schemas.microsoft.com/office/drawing/2014/main" id="{DE765F15-407B-425F-857A-3012AD2BCA1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187" name="Oval 186">
              <a:extLst>
                <a:ext uri="{FF2B5EF4-FFF2-40B4-BE49-F238E27FC236}">
                  <a16:creationId xmlns:a16="http://schemas.microsoft.com/office/drawing/2014/main" id="{D84D9EEB-213B-4D3D-B731-25436F17B439}"/>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188" name="Group 187">
            <a:extLst>
              <a:ext uri="{FF2B5EF4-FFF2-40B4-BE49-F238E27FC236}">
                <a16:creationId xmlns:a16="http://schemas.microsoft.com/office/drawing/2014/main" id="{606661A6-549B-4E98-9120-231A78C77E5D}"/>
              </a:ext>
            </a:extLst>
          </p:cNvPr>
          <p:cNvGrpSpPr>
            <a:grpSpLocks noChangeAspect="1"/>
          </p:cNvGrpSpPr>
          <p:nvPr/>
        </p:nvGrpSpPr>
        <p:grpSpPr>
          <a:xfrm>
            <a:off x="9521716" y="2265588"/>
            <a:ext cx="189598" cy="190407"/>
            <a:chOff x="5104753" y="4495237"/>
            <a:chExt cx="720000" cy="723074"/>
          </a:xfrm>
        </p:grpSpPr>
        <p:pic>
          <p:nvPicPr>
            <p:cNvPr id="189" name="Graphic 188" descr="Thumbs Down">
              <a:extLst>
                <a:ext uri="{FF2B5EF4-FFF2-40B4-BE49-F238E27FC236}">
                  <a16:creationId xmlns:a16="http://schemas.microsoft.com/office/drawing/2014/main" id="{49CAC4FA-C941-4FED-8E30-F12F587CA32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7879" y="4593763"/>
              <a:ext cx="624548" cy="624548"/>
            </a:xfrm>
            <a:prstGeom prst="rect">
              <a:avLst/>
            </a:prstGeom>
          </p:spPr>
        </p:pic>
        <p:sp>
          <p:nvSpPr>
            <p:cNvPr id="190" name="Oval 189">
              <a:extLst>
                <a:ext uri="{FF2B5EF4-FFF2-40B4-BE49-F238E27FC236}">
                  <a16:creationId xmlns:a16="http://schemas.microsoft.com/office/drawing/2014/main" id="{8891BF50-0D8D-426C-A209-427D2D0C3E7C}"/>
                </a:ext>
              </a:extLst>
            </p:cNvPr>
            <p:cNvSpPr/>
            <p:nvPr/>
          </p:nvSpPr>
          <p:spPr bwMode="auto">
            <a:xfrm>
              <a:off x="5104753" y="4495237"/>
              <a:ext cx="720000" cy="7200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191" name="Group 190">
            <a:extLst>
              <a:ext uri="{FF2B5EF4-FFF2-40B4-BE49-F238E27FC236}">
                <a16:creationId xmlns:a16="http://schemas.microsoft.com/office/drawing/2014/main" id="{CC68DC5C-521E-4707-BA7C-633B34783CF6}"/>
              </a:ext>
            </a:extLst>
          </p:cNvPr>
          <p:cNvGrpSpPr>
            <a:grpSpLocks noChangeAspect="1"/>
          </p:cNvGrpSpPr>
          <p:nvPr/>
        </p:nvGrpSpPr>
        <p:grpSpPr>
          <a:xfrm>
            <a:off x="9521716" y="2928877"/>
            <a:ext cx="189598" cy="190407"/>
            <a:chOff x="3690128" y="4377101"/>
            <a:chExt cx="720000" cy="720000"/>
          </a:xfrm>
        </p:grpSpPr>
        <p:pic>
          <p:nvPicPr>
            <p:cNvPr id="192" name="Graphic 191" descr="Thumbs up sign">
              <a:extLst>
                <a:ext uri="{FF2B5EF4-FFF2-40B4-BE49-F238E27FC236}">
                  <a16:creationId xmlns:a16="http://schemas.microsoft.com/office/drawing/2014/main" id="{8BFF4E57-9B6A-41BE-B431-00E6090ECA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193" name="Oval 192">
              <a:extLst>
                <a:ext uri="{FF2B5EF4-FFF2-40B4-BE49-F238E27FC236}">
                  <a16:creationId xmlns:a16="http://schemas.microsoft.com/office/drawing/2014/main" id="{D62F44B2-1D08-4CBC-A40E-4FB7C86E6A21}"/>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sp>
        <p:nvSpPr>
          <p:cNvPr id="194" name="Rectangle: Rounded Corners 193">
            <a:extLst>
              <a:ext uri="{FF2B5EF4-FFF2-40B4-BE49-F238E27FC236}">
                <a16:creationId xmlns:a16="http://schemas.microsoft.com/office/drawing/2014/main" id="{4C62720A-FCF6-4375-A1E8-172A824EC6CE}"/>
              </a:ext>
            </a:extLst>
          </p:cNvPr>
          <p:cNvSpPr/>
          <p:nvPr/>
        </p:nvSpPr>
        <p:spPr bwMode="auto">
          <a:xfrm>
            <a:off x="883086" y="1584259"/>
            <a:ext cx="2070000" cy="612934"/>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kumimoji="0" lang="en-US" sz="900" b="0" i="0" u="none" strike="noStrike" cap="none" normalizeH="0" baseline="0">
                <a:ln>
                  <a:noFill/>
                </a:ln>
                <a:solidFill>
                  <a:schemeClr val="tx1"/>
                </a:solidFill>
                <a:effectLst/>
                <a:latin typeface="+mj-lt"/>
              </a:rPr>
              <a:t>CRM robot automatizing relaunching and appointment booking</a:t>
            </a:r>
          </a:p>
        </p:txBody>
      </p:sp>
      <p:grpSp>
        <p:nvGrpSpPr>
          <p:cNvPr id="195" name="Group 194">
            <a:extLst>
              <a:ext uri="{FF2B5EF4-FFF2-40B4-BE49-F238E27FC236}">
                <a16:creationId xmlns:a16="http://schemas.microsoft.com/office/drawing/2014/main" id="{D27AED8E-D47E-40EA-B3A1-1085A95DB3AA}"/>
              </a:ext>
            </a:extLst>
          </p:cNvPr>
          <p:cNvGrpSpPr/>
          <p:nvPr/>
        </p:nvGrpSpPr>
        <p:grpSpPr>
          <a:xfrm>
            <a:off x="750999" y="1758639"/>
            <a:ext cx="264174" cy="264174"/>
            <a:chOff x="3032965" y="1720371"/>
            <a:chExt cx="264174" cy="264174"/>
          </a:xfrm>
        </p:grpSpPr>
        <p:sp>
          <p:nvSpPr>
            <p:cNvPr id="196" name="Oval 195">
              <a:extLst>
                <a:ext uri="{FF2B5EF4-FFF2-40B4-BE49-F238E27FC236}">
                  <a16:creationId xmlns:a16="http://schemas.microsoft.com/office/drawing/2014/main" id="{49E5B243-3770-413E-9516-04A2CA462B9D}"/>
                </a:ext>
              </a:extLst>
            </p:cNvPr>
            <p:cNvSpPr/>
            <p:nvPr/>
          </p:nvSpPr>
          <p:spPr bwMode="auto">
            <a:xfrm>
              <a:off x="3032965" y="1720371"/>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197" name="Graphic 196" descr="Single gear">
              <a:extLst>
                <a:ext uri="{FF2B5EF4-FFF2-40B4-BE49-F238E27FC236}">
                  <a16:creationId xmlns:a16="http://schemas.microsoft.com/office/drawing/2014/main" id="{50F24C9C-D5C1-4CDF-9AC5-FDC56172420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45996" y="1733402"/>
              <a:ext cx="238113" cy="238113"/>
            </a:xfrm>
            <a:prstGeom prst="rect">
              <a:avLst/>
            </a:prstGeom>
          </p:spPr>
        </p:pic>
      </p:grpSp>
      <p:grpSp>
        <p:nvGrpSpPr>
          <p:cNvPr id="295" name="Group 294">
            <a:extLst>
              <a:ext uri="{FF2B5EF4-FFF2-40B4-BE49-F238E27FC236}">
                <a16:creationId xmlns:a16="http://schemas.microsoft.com/office/drawing/2014/main" id="{B42E0B17-CFC7-4E59-8898-68062A27BAA8}"/>
              </a:ext>
            </a:extLst>
          </p:cNvPr>
          <p:cNvGrpSpPr>
            <a:grpSpLocks noChangeAspect="1"/>
          </p:cNvGrpSpPr>
          <p:nvPr/>
        </p:nvGrpSpPr>
        <p:grpSpPr>
          <a:xfrm>
            <a:off x="2770669" y="1551560"/>
            <a:ext cx="189598" cy="190407"/>
            <a:chOff x="3690128" y="4377101"/>
            <a:chExt cx="720000" cy="720000"/>
          </a:xfrm>
        </p:grpSpPr>
        <p:pic>
          <p:nvPicPr>
            <p:cNvPr id="296" name="Graphic 295" descr="Thumbs up sign">
              <a:extLst>
                <a:ext uri="{FF2B5EF4-FFF2-40B4-BE49-F238E27FC236}">
                  <a16:creationId xmlns:a16="http://schemas.microsoft.com/office/drawing/2014/main" id="{C4256F3D-A8C8-4F1C-B50F-388F3FED908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297" name="Oval 296">
              <a:extLst>
                <a:ext uri="{FF2B5EF4-FFF2-40B4-BE49-F238E27FC236}">
                  <a16:creationId xmlns:a16="http://schemas.microsoft.com/office/drawing/2014/main" id="{46EB21D1-22CB-4713-9FC2-394063D05742}"/>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Trebuchet MS" pitchFamily="34" charset="0"/>
              </a:endParaRPr>
            </a:p>
          </p:txBody>
        </p:sp>
      </p:grpSp>
      <p:sp>
        <p:nvSpPr>
          <p:cNvPr id="9" name="Rectangle: Rounded Corners 8">
            <a:extLst>
              <a:ext uri="{FF2B5EF4-FFF2-40B4-BE49-F238E27FC236}">
                <a16:creationId xmlns:a16="http://schemas.microsoft.com/office/drawing/2014/main" id="{BEB15BE7-FD90-4034-AC61-E677C16CE032}"/>
              </a:ext>
            </a:extLst>
          </p:cNvPr>
          <p:cNvSpPr/>
          <p:nvPr/>
        </p:nvSpPr>
        <p:spPr bwMode="auto">
          <a:xfrm>
            <a:off x="7635435" y="4364428"/>
            <a:ext cx="2070000" cy="61200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err="1">
                <a:ln>
                  <a:noFill/>
                </a:ln>
                <a:effectLst/>
                <a:latin typeface="+mj-lt"/>
              </a:rPr>
              <a:t>Regtech</a:t>
            </a:r>
            <a:r>
              <a:rPr kumimoji="0" lang="en-US" sz="900" b="0" i="0" u="none" strike="noStrike" cap="none" normalizeH="0" baseline="0">
                <a:ln>
                  <a:noFill/>
                </a:ln>
                <a:effectLst/>
                <a:latin typeface="+mj-lt"/>
              </a:rPr>
              <a:t> to automatically learn regulation changes</a:t>
            </a:r>
          </a:p>
        </p:txBody>
      </p:sp>
      <p:grpSp>
        <p:nvGrpSpPr>
          <p:cNvPr id="314" name="Group 313">
            <a:extLst>
              <a:ext uri="{FF2B5EF4-FFF2-40B4-BE49-F238E27FC236}">
                <a16:creationId xmlns:a16="http://schemas.microsoft.com/office/drawing/2014/main" id="{87F2492F-BB52-4920-9367-5A4CCABFC7B4}"/>
              </a:ext>
            </a:extLst>
          </p:cNvPr>
          <p:cNvGrpSpPr>
            <a:grpSpLocks noChangeAspect="1"/>
          </p:cNvGrpSpPr>
          <p:nvPr/>
        </p:nvGrpSpPr>
        <p:grpSpPr>
          <a:xfrm>
            <a:off x="9515837" y="4345718"/>
            <a:ext cx="189598" cy="190407"/>
            <a:chOff x="3690128" y="4377101"/>
            <a:chExt cx="720000" cy="720000"/>
          </a:xfrm>
        </p:grpSpPr>
        <p:pic>
          <p:nvPicPr>
            <p:cNvPr id="315" name="Graphic 314" descr="Thumbs up sign">
              <a:extLst>
                <a:ext uri="{FF2B5EF4-FFF2-40B4-BE49-F238E27FC236}">
                  <a16:creationId xmlns:a16="http://schemas.microsoft.com/office/drawing/2014/main" id="{EC8C8F6C-48EB-40E7-AA0D-AA9C164E997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7854" y="4395799"/>
              <a:ext cx="624548" cy="624548"/>
            </a:xfrm>
            <a:prstGeom prst="rect">
              <a:avLst/>
            </a:prstGeom>
          </p:spPr>
        </p:pic>
        <p:sp>
          <p:nvSpPr>
            <p:cNvPr id="316" name="Oval 315">
              <a:extLst>
                <a:ext uri="{FF2B5EF4-FFF2-40B4-BE49-F238E27FC236}">
                  <a16:creationId xmlns:a16="http://schemas.microsoft.com/office/drawing/2014/main" id="{F99186E2-A221-4B7E-8F83-F894BE40F6B1}"/>
                </a:ext>
              </a:extLst>
            </p:cNvPr>
            <p:cNvSpPr/>
            <p:nvPr/>
          </p:nvSpPr>
          <p:spPr bwMode="auto">
            <a:xfrm>
              <a:off x="3690128" y="4377101"/>
              <a:ext cx="720000" cy="7200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grpSp>
      <p:grpSp>
        <p:nvGrpSpPr>
          <p:cNvPr id="317" name="Group 316">
            <a:extLst>
              <a:ext uri="{FF2B5EF4-FFF2-40B4-BE49-F238E27FC236}">
                <a16:creationId xmlns:a16="http://schemas.microsoft.com/office/drawing/2014/main" id="{A0ED4C68-E0EE-40B1-B188-1E6D9021F0F4}"/>
              </a:ext>
            </a:extLst>
          </p:cNvPr>
          <p:cNvGrpSpPr/>
          <p:nvPr/>
        </p:nvGrpSpPr>
        <p:grpSpPr>
          <a:xfrm>
            <a:off x="7495786" y="4538341"/>
            <a:ext cx="264174" cy="264174"/>
            <a:chOff x="750999" y="1729133"/>
            <a:chExt cx="264174" cy="264174"/>
          </a:xfrm>
        </p:grpSpPr>
        <p:sp>
          <p:nvSpPr>
            <p:cNvPr id="318" name="Oval 317">
              <a:extLst>
                <a:ext uri="{FF2B5EF4-FFF2-40B4-BE49-F238E27FC236}">
                  <a16:creationId xmlns:a16="http://schemas.microsoft.com/office/drawing/2014/main" id="{8FE6F7EB-EA41-4EFA-97ED-D6CA29F1CAD4}"/>
                </a:ext>
              </a:extLst>
            </p:cNvPr>
            <p:cNvSpPr/>
            <p:nvPr/>
          </p:nvSpPr>
          <p:spPr bwMode="auto">
            <a:xfrm>
              <a:off x="750999" y="1729133"/>
              <a:ext cx="264174" cy="264174"/>
            </a:xfrm>
            <a:prstGeom prst="ellipse">
              <a:avLst/>
            </a:prstGeom>
            <a:solidFill>
              <a:schemeClr val="bg1"/>
            </a:solidFill>
            <a:ln w="19050"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endParaRPr>
            </a:p>
          </p:txBody>
        </p:sp>
        <p:pic>
          <p:nvPicPr>
            <p:cNvPr id="319" name="Graphic 318" descr="Artificial Intelligence">
              <a:extLst>
                <a:ext uri="{FF2B5EF4-FFF2-40B4-BE49-F238E27FC236}">
                  <a16:creationId xmlns:a16="http://schemas.microsoft.com/office/drawing/2014/main" id="{C7445150-D4CA-48B0-B193-57C16C60B2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853" y="1752987"/>
              <a:ext cx="216466" cy="216466"/>
            </a:xfrm>
            <a:prstGeom prst="rect">
              <a:avLst/>
            </a:prstGeom>
          </p:spPr>
        </p:pic>
      </p:grpSp>
      <p:grpSp>
        <p:nvGrpSpPr>
          <p:cNvPr id="13" name="Group 12">
            <a:extLst>
              <a:ext uri="{FF2B5EF4-FFF2-40B4-BE49-F238E27FC236}">
                <a16:creationId xmlns:a16="http://schemas.microsoft.com/office/drawing/2014/main" id="{FF4F6A00-D49A-4851-891F-60E6D674ECD5}"/>
              </a:ext>
            </a:extLst>
          </p:cNvPr>
          <p:cNvGrpSpPr/>
          <p:nvPr/>
        </p:nvGrpSpPr>
        <p:grpSpPr>
          <a:xfrm>
            <a:off x="1812550" y="4029875"/>
            <a:ext cx="2281072" cy="1775113"/>
            <a:chOff x="-3407137" y="2787081"/>
            <a:chExt cx="2281072" cy="1775113"/>
          </a:xfrm>
        </p:grpSpPr>
        <p:sp>
          <p:nvSpPr>
            <p:cNvPr id="127" name="Bulle narrative : rectangle 32">
              <a:extLst>
                <a:ext uri="{FF2B5EF4-FFF2-40B4-BE49-F238E27FC236}">
                  <a16:creationId xmlns:a16="http://schemas.microsoft.com/office/drawing/2014/main" id="{B3F71DD0-0B69-4646-8FC9-DD6606174087}"/>
                </a:ext>
              </a:extLst>
            </p:cNvPr>
            <p:cNvSpPr/>
            <p:nvPr/>
          </p:nvSpPr>
          <p:spPr>
            <a:xfrm>
              <a:off x="-3407137" y="2787081"/>
              <a:ext cx="2281072" cy="1775113"/>
            </a:xfrm>
            <a:prstGeom prst="wedgeRectCallout">
              <a:avLst>
                <a:gd name="adj1" fmla="val 38713"/>
                <a:gd name="adj2" fmla="val -73460"/>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i="1" err="1">
                  <a:solidFill>
                    <a:srgbClr val="009DB0"/>
                  </a:solidFill>
                </a:rPr>
                <a:t>Synechron</a:t>
              </a:r>
              <a:r>
                <a:rPr lang="en-US" sz="900" i="1">
                  <a:solidFill>
                    <a:schemeClr val="bg1">
                      <a:lumMod val="65000"/>
                    </a:schemeClr>
                  </a:solidFill>
                </a:rPr>
                <a:t> gives the possibility immersive experience to visualize investments possibilities</a:t>
              </a:r>
              <a:endParaRPr lang="en-US" sz="900" i="1">
                <a:solidFill>
                  <a:schemeClr val="bg1">
                    <a:lumMod val="75000"/>
                  </a:schemeClr>
                </a:solidFill>
              </a:endParaRPr>
            </a:p>
          </p:txBody>
        </p:sp>
        <p:pic>
          <p:nvPicPr>
            <p:cNvPr id="11" name="Picture 10">
              <a:extLst>
                <a:ext uri="{FF2B5EF4-FFF2-40B4-BE49-F238E27FC236}">
                  <a16:creationId xmlns:a16="http://schemas.microsoft.com/office/drawing/2014/main" id="{D0010C5B-AC7F-48B0-9F81-E4DB67B8596B}"/>
                </a:ext>
              </a:extLst>
            </p:cNvPr>
            <p:cNvPicPr>
              <a:picLocks noChangeAspect="1"/>
            </p:cNvPicPr>
            <p:nvPr/>
          </p:nvPicPr>
          <p:blipFill>
            <a:blip r:embed="rId16"/>
            <a:stretch>
              <a:fillRect/>
            </a:stretch>
          </p:blipFill>
          <p:spPr>
            <a:xfrm>
              <a:off x="-3134486" y="2912738"/>
              <a:ext cx="1735771" cy="1089111"/>
            </a:xfrm>
            <a:prstGeom prst="rect">
              <a:avLst/>
            </a:prstGeom>
          </p:spPr>
        </p:pic>
      </p:grpSp>
    </p:spTree>
    <p:extLst>
      <p:ext uri="{BB962C8B-B14F-4D97-AF65-F5344CB8AC3E}">
        <p14:creationId xmlns:p14="http://schemas.microsoft.com/office/powerpoint/2010/main" val="2658619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F05E8-D12B-463A-853E-7DEC46D45C15}"/>
              </a:ext>
            </a:extLst>
          </p:cNvPr>
          <p:cNvSpPr>
            <a:spLocks noGrp="1"/>
          </p:cNvSpPr>
          <p:nvPr>
            <p:ph type="ctrTitle"/>
          </p:nvPr>
        </p:nvSpPr>
        <p:spPr>
          <a:xfrm>
            <a:off x="584516" y="116632"/>
            <a:ext cx="8814979" cy="576064"/>
          </a:xfrm>
        </p:spPr>
        <p:txBody>
          <a:bodyPr/>
          <a:lstStyle/>
          <a:p>
            <a:r>
              <a:rPr lang="en-US" sz="1300" i="1">
                <a:solidFill>
                  <a:srgbClr val="E46C0A"/>
                </a:solidFill>
              </a:rPr>
              <a:t>Opportunity - Data augmented advisor:</a:t>
            </a:r>
            <a:r>
              <a:rPr lang="en-US" sz="1300" i="1">
                <a:solidFill>
                  <a:srgbClr val="FF9900"/>
                </a:solidFill>
                <a:latin typeface="+mj-lt"/>
              </a:rPr>
              <a:t> </a:t>
            </a:r>
            <a:r>
              <a:rPr lang="en-US" sz="1300"/>
              <a:t>CG could increase its level of offer personalization and switch to proactive advices by </a:t>
            </a:r>
            <a:r>
              <a:rPr lang="en-US" sz="1300">
                <a:solidFill>
                  <a:srgbClr val="009DB0"/>
                </a:solidFill>
              </a:rPr>
              <a:t>knowing its customers better</a:t>
            </a:r>
            <a:r>
              <a:rPr lang="en-US" sz="1300"/>
              <a:t>, through </a:t>
            </a:r>
            <a:r>
              <a:rPr lang="en-US" sz="1300">
                <a:solidFill>
                  <a:srgbClr val="009DB0"/>
                </a:solidFill>
              </a:rPr>
              <a:t>three digital levers</a:t>
            </a:r>
          </a:p>
        </p:txBody>
      </p:sp>
      <p:sp>
        <p:nvSpPr>
          <p:cNvPr id="37" name="Titre 1">
            <a:extLst>
              <a:ext uri="{FF2B5EF4-FFF2-40B4-BE49-F238E27FC236}">
                <a16:creationId xmlns:a16="http://schemas.microsoft.com/office/drawing/2014/main" id="{069941D8-27FD-45F0-B504-7B169022258A}"/>
              </a:ext>
            </a:extLst>
          </p:cNvPr>
          <p:cNvSpPr txBox="1">
            <a:spLocks/>
          </p:cNvSpPr>
          <p:nvPr/>
        </p:nvSpPr>
        <p:spPr>
          <a:xfrm>
            <a:off x="856509" y="1601163"/>
            <a:ext cx="881497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endParaRPr lang="en-US" sz="1300">
              <a:solidFill>
                <a:srgbClr val="00ABB9"/>
              </a:solidFill>
            </a:endParaRPr>
          </a:p>
        </p:txBody>
      </p:sp>
      <p:sp>
        <p:nvSpPr>
          <p:cNvPr id="38" name="Rectangle 37">
            <a:extLst>
              <a:ext uri="{FF2B5EF4-FFF2-40B4-BE49-F238E27FC236}">
                <a16:creationId xmlns:a16="http://schemas.microsoft.com/office/drawing/2014/main" id="{7122A85F-99CB-439F-9360-A1023C247D05}"/>
              </a:ext>
            </a:extLst>
          </p:cNvPr>
          <p:cNvSpPr/>
          <p:nvPr/>
        </p:nvSpPr>
        <p:spPr bwMode="auto">
          <a:xfrm>
            <a:off x="662104" y="1008726"/>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r>
              <a:rPr lang="en-US" sz="900" b="1">
                <a:solidFill>
                  <a:srgbClr val="00ABB9"/>
                </a:solidFill>
              </a:rPr>
              <a:t>Aggregating </a:t>
            </a:r>
            <a:r>
              <a:rPr lang="en-US" sz="900">
                <a:solidFill>
                  <a:srgbClr val="00ABB9"/>
                </a:solidFill>
              </a:rPr>
              <a:t>customers bank account, including non-intermediated accounts</a:t>
            </a:r>
          </a:p>
        </p:txBody>
      </p:sp>
      <p:sp>
        <p:nvSpPr>
          <p:cNvPr id="40" name="Rectangle 39">
            <a:extLst>
              <a:ext uri="{FF2B5EF4-FFF2-40B4-BE49-F238E27FC236}">
                <a16:creationId xmlns:a16="http://schemas.microsoft.com/office/drawing/2014/main" id="{74A3030B-4F2E-48AC-ADB9-5748C74364A4}"/>
              </a:ext>
            </a:extLst>
          </p:cNvPr>
          <p:cNvSpPr/>
          <p:nvPr/>
        </p:nvSpPr>
        <p:spPr bwMode="auto">
          <a:xfrm>
            <a:off x="662104" y="2807226"/>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a:solidFill>
                <a:srgbClr val="00ABB9"/>
              </a:solidFill>
            </a:endParaRPr>
          </a:p>
          <a:p>
            <a:pPr algn="ctr"/>
            <a:endParaRPr lang="en-US" sz="900">
              <a:solidFill>
                <a:srgbClr val="00ABB9"/>
              </a:solidFill>
            </a:endParaRPr>
          </a:p>
          <a:p>
            <a:pPr algn="ctr"/>
            <a:r>
              <a:rPr lang="en-US" sz="900">
                <a:solidFill>
                  <a:srgbClr val="00ABB9"/>
                </a:solidFill>
              </a:rPr>
              <a:t>Giving advices based on </a:t>
            </a:r>
            <a:r>
              <a:rPr lang="en-US" sz="900" b="1">
                <a:solidFill>
                  <a:srgbClr val="00ABB9"/>
                </a:solidFill>
              </a:rPr>
              <a:t>customer profiling </a:t>
            </a:r>
            <a:r>
              <a:rPr lang="en-US" sz="900">
                <a:solidFill>
                  <a:srgbClr val="00ABB9"/>
                </a:solidFill>
              </a:rPr>
              <a:t>and </a:t>
            </a:r>
            <a:r>
              <a:rPr lang="en-US" sz="900" b="1">
                <a:solidFill>
                  <a:srgbClr val="00ABB9"/>
                </a:solidFill>
              </a:rPr>
              <a:t>C2C recommendations</a:t>
            </a:r>
          </a:p>
        </p:txBody>
      </p:sp>
      <p:sp>
        <p:nvSpPr>
          <p:cNvPr id="42" name="Rectangle 41">
            <a:extLst>
              <a:ext uri="{FF2B5EF4-FFF2-40B4-BE49-F238E27FC236}">
                <a16:creationId xmlns:a16="http://schemas.microsoft.com/office/drawing/2014/main" id="{8F45C939-77D0-4FC6-88A6-CC3CBB229380}"/>
              </a:ext>
            </a:extLst>
          </p:cNvPr>
          <p:cNvSpPr/>
          <p:nvPr/>
        </p:nvSpPr>
        <p:spPr bwMode="auto">
          <a:xfrm>
            <a:off x="662104" y="4605727"/>
            <a:ext cx="1250316" cy="1663460"/>
          </a:xfrm>
          <a:prstGeom prst="rect">
            <a:avLst/>
          </a:prstGeom>
          <a:solidFill>
            <a:schemeClr val="accent5">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US" sz="900">
              <a:solidFill>
                <a:srgbClr val="00ABB9"/>
              </a:solidFill>
            </a:endParaRPr>
          </a:p>
          <a:p>
            <a:pPr algn="ctr"/>
            <a:endParaRPr lang="en-US" sz="900">
              <a:solidFill>
                <a:srgbClr val="00ABB9"/>
              </a:solidFill>
            </a:endParaRPr>
          </a:p>
          <a:p>
            <a:pPr algn="ctr"/>
            <a:r>
              <a:rPr lang="en-US" sz="900">
                <a:solidFill>
                  <a:srgbClr val="00ABB9"/>
                </a:solidFill>
              </a:rPr>
              <a:t>Detecting </a:t>
            </a:r>
            <a:r>
              <a:rPr lang="en-US" sz="900" b="1">
                <a:solidFill>
                  <a:srgbClr val="00ABB9"/>
                </a:solidFill>
              </a:rPr>
              <a:t>customers’ moments of life </a:t>
            </a:r>
            <a:r>
              <a:rPr lang="en-US" sz="900">
                <a:solidFill>
                  <a:srgbClr val="00ABB9"/>
                </a:solidFill>
              </a:rPr>
              <a:t>through </a:t>
            </a:r>
            <a:r>
              <a:rPr lang="en-US" sz="900" err="1">
                <a:solidFill>
                  <a:srgbClr val="00ABB9"/>
                </a:solidFill>
              </a:rPr>
              <a:t>through</a:t>
            </a:r>
            <a:r>
              <a:rPr lang="en-US" sz="900">
                <a:solidFill>
                  <a:srgbClr val="00ABB9"/>
                </a:solidFill>
              </a:rPr>
              <a:t> their bank accounts, social networks and online data (e.g., </a:t>
            </a:r>
            <a:r>
              <a:rPr lang="en-US" sz="900" err="1">
                <a:solidFill>
                  <a:srgbClr val="00ABB9"/>
                </a:solidFill>
              </a:rPr>
              <a:t>Infogreffe</a:t>
            </a:r>
            <a:r>
              <a:rPr lang="en-US" sz="900">
                <a:solidFill>
                  <a:srgbClr val="00ABB9"/>
                </a:solidFill>
              </a:rPr>
              <a:t>)</a:t>
            </a:r>
            <a:endParaRPr lang="en-US" sz="900" b="1">
              <a:solidFill>
                <a:srgbClr val="00ABB9"/>
              </a:solidFill>
            </a:endParaRPr>
          </a:p>
        </p:txBody>
      </p:sp>
      <p:sp>
        <p:nvSpPr>
          <p:cNvPr id="44" name="Ellipse 41">
            <a:extLst>
              <a:ext uri="{FF2B5EF4-FFF2-40B4-BE49-F238E27FC236}">
                <a16:creationId xmlns:a16="http://schemas.microsoft.com/office/drawing/2014/main" id="{E2A254D1-E5C6-4D03-B32A-58A3663A419C}"/>
              </a:ext>
            </a:extLst>
          </p:cNvPr>
          <p:cNvSpPr/>
          <p:nvPr/>
        </p:nvSpPr>
        <p:spPr>
          <a:xfrm>
            <a:off x="1145334" y="1153312"/>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45" name="Ellipse 41">
            <a:extLst>
              <a:ext uri="{FF2B5EF4-FFF2-40B4-BE49-F238E27FC236}">
                <a16:creationId xmlns:a16="http://schemas.microsoft.com/office/drawing/2014/main" id="{576926DD-33B9-4342-9D39-68AAECCC7FDC}"/>
              </a:ext>
            </a:extLst>
          </p:cNvPr>
          <p:cNvSpPr/>
          <p:nvPr/>
        </p:nvSpPr>
        <p:spPr>
          <a:xfrm>
            <a:off x="1145334" y="2957321"/>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46" name="Ellipse 41">
            <a:extLst>
              <a:ext uri="{FF2B5EF4-FFF2-40B4-BE49-F238E27FC236}">
                <a16:creationId xmlns:a16="http://schemas.microsoft.com/office/drawing/2014/main" id="{C75F0E06-6913-4C3F-AE6C-94B71ED114FB}"/>
              </a:ext>
            </a:extLst>
          </p:cNvPr>
          <p:cNvSpPr/>
          <p:nvPr/>
        </p:nvSpPr>
        <p:spPr>
          <a:xfrm>
            <a:off x="1145334" y="4663860"/>
            <a:ext cx="281754" cy="281754"/>
          </a:xfrm>
          <a:prstGeom prst="ellips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47" name="Rectangle 46">
            <a:extLst>
              <a:ext uri="{FF2B5EF4-FFF2-40B4-BE49-F238E27FC236}">
                <a16:creationId xmlns:a16="http://schemas.microsoft.com/office/drawing/2014/main" id="{A2EA4D39-A59D-4B3C-B39E-CDBA445A8D7D}"/>
              </a:ext>
            </a:extLst>
          </p:cNvPr>
          <p:cNvSpPr/>
          <p:nvPr/>
        </p:nvSpPr>
        <p:spPr bwMode="auto">
          <a:xfrm rot="16200000">
            <a:off x="-2191673" y="3491700"/>
            <a:ext cx="5256962" cy="281755"/>
          </a:xfrm>
          <a:prstGeom prst="rect">
            <a:avLst/>
          </a:prstGeom>
          <a:solidFill>
            <a:srgbClr val="009DB0"/>
          </a:solidFill>
          <a:ln w="9525" cap="flat" cmpd="sng" algn="ctr">
            <a:noFill/>
            <a:prstDash val="solid"/>
            <a:round/>
            <a:headEnd type="none" w="med" len="med"/>
            <a:tailEnd type="none" w="med" len="med"/>
          </a:ln>
          <a:effectLst/>
        </p:spPr>
        <p:txBody>
          <a:bodyPr vert="horz" wrap="square" lIns="72000" tIns="54000" rIns="72000" bIns="36000" numCol="1" rtlCol="0" anchor="ctr" anchorCtr="0" compatLnSpc="1">
            <a:prstTxWarp prst="textNoShape">
              <a:avLst/>
            </a:prstTxWarp>
          </a:bodyPr>
          <a:lstStyle/>
          <a:p>
            <a:pPr algn="ctr">
              <a:lnSpc>
                <a:spcPts val="900"/>
              </a:lnSpc>
            </a:pPr>
            <a:r>
              <a:rPr lang="en-US" sz="1000">
                <a:solidFill>
                  <a:schemeClr val="bg1"/>
                </a:solidFill>
                <a:latin typeface="+mj-lt"/>
              </a:rPr>
              <a:t>REINFORCEMENT OF </a:t>
            </a:r>
            <a:r>
              <a:rPr lang="en-US" sz="1000" b="1">
                <a:solidFill>
                  <a:schemeClr val="bg1"/>
                </a:solidFill>
                <a:latin typeface="+mj-lt"/>
              </a:rPr>
              <a:t>CUSTOMER KNOWLEDGE</a:t>
            </a:r>
            <a:endParaRPr lang="en-US" sz="1000" b="1">
              <a:solidFill>
                <a:schemeClr val="bg1"/>
              </a:solidFill>
            </a:endParaRPr>
          </a:p>
        </p:txBody>
      </p:sp>
      <p:grpSp>
        <p:nvGrpSpPr>
          <p:cNvPr id="127" name="Group 38">
            <a:extLst>
              <a:ext uri="{FF2B5EF4-FFF2-40B4-BE49-F238E27FC236}">
                <a16:creationId xmlns:a16="http://schemas.microsoft.com/office/drawing/2014/main" id="{A7C9C4B4-D376-46AE-990E-127673C3D583}"/>
              </a:ext>
            </a:extLst>
          </p:cNvPr>
          <p:cNvGrpSpPr/>
          <p:nvPr/>
        </p:nvGrpSpPr>
        <p:grpSpPr>
          <a:xfrm>
            <a:off x="7503782" y="2999645"/>
            <a:ext cx="1602075" cy="1220905"/>
            <a:chOff x="2323964" y="1044913"/>
            <a:chExt cx="5258070" cy="4007056"/>
          </a:xfrm>
          <a:effectLst/>
        </p:grpSpPr>
        <p:pic>
          <p:nvPicPr>
            <p:cNvPr id="128" name="Picture 24">
              <a:extLst>
                <a:ext uri="{FF2B5EF4-FFF2-40B4-BE49-F238E27FC236}">
                  <a16:creationId xmlns:a16="http://schemas.microsoft.com/office/drawing/2014/main" id="{AAB644A0-25F6-449A-9DB9-A2B030717709}"/>
                </a:ext>
              </a:extLst>
            </p:cNvPr>
            <p:cNvPicPr>
              <a:picLocks noChangeAspect="1"/>
            </p:cNvPicPr>
            <p:nvPr/>
          </p:nvPicPr>
          <p:blipFill>
            <a:blip r:embed="rId2"/>
            <a:stretch>
              <a:fillRect/>
            </a:stretch>
          </p:blipFill>
          <p:spPr>
            <a:xfrm>
              <a:off x="2323964" y="1044913"/>
              <a:ext cx="5258070" cy="4007056"/>
            </a:xfrm>
            <a:prstGeom prst="rect">
              <a:avLst/>
            </a:prstGeom>
            <a:ln>
              <a:noFill/>
            </a:ln>
            <a:effectLst/>
          </p:spPr>
        </p:pic>
        <p:grpSp>
          <p:nvGrpSpPr>
            <p:cNvPr id="129" name="Group 37">
              <a:extLst>
                <a:ext uri="{FF2B5EF4-FFF2-40B4-BE49-F238E27FC236}">
                  <a16:creationId xmlns:a16="http://schemas.microsoft.com/office/drawing/2014/main" id="{E92E17A6-2E32-4868-BB8A-2781D95D47D7}"/>
                </a:ext>
              </a:extLst>
            </p:cNvPr>
            <p:cNvGrpSpPr/>
            <p:nvPr/>
          </p:nvGrpSpPr>
          <p:grpSpPr>
            <a:xfrm>
              <a:off x="2387600" y="1126741"/>
              <a:ext cx="5140325" cy="3563269"/>
              <a:chOff x="2387600" y="1126741"/>
              <a:chExt cx="5140325" cy="3563269"/>
            </a:xfrm>
          </p:grpSpPr>
          <p:sp>
            <p:nvSpPr>
              <p:cNvPr id="130" name="Rectangle 129">
                <a:extLst>
                  <a:ext uri="{FF2B5EF4-FFF2-40B4-BE49-F238E27FC236}">
                    <a16:creationId xmlns:a16="http://schemas.microsoft.com/office/drawing/2014/main" id="{49A56CB9-908A-4231-B406-30CE6A46CA26}"/>
                  </a:ext>
                </a:extLst>
              </p:cNvPr>
              <p:cNvSpPr/>
              <p:nvPr/>
            </p:nvSpPr>
            <p:spPr>
              <a:xfrm>
                <a:off x="2387600" y="1490133"/>
                <a:ext cx="731513" cy="62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Rectangle 130">
                <a:extLst>
                  <a:ext uri="{FF2B5EF4-FFF2-40B4-BE49-F238E27FC236}">
                    <a16:creationId xmlns:a16="http://schemas.microsoft.com/office/drawing/2014/main" id="{0BD0B893-E957-4884-8456-70CCFBDB79AC}"/>
                  </a:ext>
                </a:extLst>
              </p:cNvPr>
              <p:cNvSpPr/>
              <p:nvPr/>
            </p:nvSpPr>
            <p:spPr>
              <a:xfrm>
                <a:off x="6696075" y="1126741"/>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61909B76-5373-4642-8453-47425F099508}"/>
                  </a:ext>
                </a:extLst>
              </p:cNvPr>
              <p:cNvSpPr/>
              <p:nvPr/>
            </p:nvSpPr>
            <p:spPr>
              <a:xfrm>
                <a:off x="676592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3" name="Rectangle 132">
                <a:extLst>
                  <a:ext uri="{FF2B5EF4-FFF2-40B4-BE49-F238E27FC236}">
                    <a16:creationId xmlns:a16="http://schemas.microsoft.com/office/drawing/2014/main" id="{77C23794-D9A9-4943-858B-3EA0BA6709D7}"/>
                  </a:ext>
                </a:extLst>
              </p:cNvPr>
              <p:cNvSpPr/>
              <p:nvPr/>
            </p:nvSpPr>
            <p:spPr>
              <a:xfrm>
                <a:off x="5322955" y="2764365"/>
                <a:ext cx="568325" cy="46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4" name="Rectangle 133">
                <a:extLst>
                  <a:ext uri="{FF2B5EF4-FFF2-40B4-BE49-F238E27FC236}">
                    <a16:creationId xmlns:a16="http://schemas.microsoft.com/office/drawing/2014/main" id="{5E9C5453-9ACD-490F-A180-86D84051D590}"/>
                  </a:ext>
                </a:extLst>
              </p:cNvPr>
              <p:cNvSpPr/>
              <p:nvPr/>
            </p:nvSpPr>
            <p:spPr>
              <a:xfrm>
                <a:off x="3573120" y="2886132"/>
                <a:ext cx="831850" cy="15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5" name="Rectangle 134">
                <a:extLst>
                  <a:ext uri="{FF2B5EF4-FFF2-40B4-BE49-F238E27FC236}">
                    <a16:creationId xmlns:a16="http://schemas.microsoft.com/office/drawing/2014/main" id="{6F065BE6-F448-4BFC-9909-2E3A03B06839}"/>
                  </a:ext>
                </a:extLst>
              </p:cNvPr>
              <p:cNvSpPr/>
              <p:nvPr/>
            </p:nvSpPr>
            <p:spPr>
              <a:xfrm>
                <a:off x="5502917" y="3494022"/>
                <a:ext cx="756227" cy="9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6" name="Rectangle 135">
                <a:extLst>
                  <a:ext uri="{FF2B5EF4-FFF2-40B4-BE49-F238E27FC236}">
                    <a16:creationId xmlns:a16="http://schemas.microsoft.com/office/drawing/2014/main" id="{2D5AD4C6-7A59-451B-9591-2EC2F8CB816A}"/>
                  </a:ext>
                </a:extLst>
              </p:cNvPr>
              <p:cNvSpPr/>
              <p:nvPr/>
            </p:nvSpPr>
            <p:spPr>
              <a:xfrm>
                <a:off x="3692525" y="4593687"/>
                <a:ext cx="460375" cy="96323"/>
              </a:xfrm>
              <a:prstGeom prst="rect">
                <a:avLst/>
              </a:prstGeom>
              <a:solidFill>
                <a:srgbClr val="F0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137" name="Bulle narrative : rectangle 9">
            <a:extLst>
              <a:ext uri="{FF2B5EF4-FFF2-40B4-BE49-F238E27FC236}">
                <a16:creationId xmlns:a16="http://schemas.microsoft.com/office/drawing/2014/main" id="{77AAA90C-BA4B-4994-9A37-B51B54268001}"/>
              </a:ext>
            </a:extLst>
          </p:cNvPr>
          <p:cNvSpPr/>
          <p:nvPr/>
        </p:nvSpPr>
        <p:spPr bwMode="auto">
          <a:xfrm>
            <a:off x="6456497" y="2844646"/>
            <a:ext cx="1282686" cy="800648"/>
          </a:xfrm>
          <a:prstGeom prst="wedgeRectCallout">
            <a:avLst>
              <a:gd name="adj1" fmla="val 64762"/>
              <a:gd name="adj2" fmla="val 4942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For advisors: access to </a:t>
            </a:r>
            <a:r>
              <a:rPr lang="en-US" sz="700" b="1"/>
              <a:t>client categories by typology</a:t>
            </a:r>
            <a:r>
              <a:rPr lang="en-US" sz="700"/>
              <a:t> (e.g., level of risk, profession, level of wealth, complexity of assets)</a:t>
            </a:r>
          </a:p>
        </p:txBody>
      </p:sp>
      <p:sp>
        <p:nvSpPr>
          <p:cNvPr id="138" name="Bulle narrative : rectangle 9">
            <a:extLst>
              <a:ext uri="{FF2B5EF4-FFF2-40B4-BE49-F238E27FC236}">
                <a16:creationId xmlns:a16="http://schemas.microsoft.com/office/drawing/2014/main" id="{5B0A3067-B8EB-442A-9E26-9C094EDB3315}"/>
              </a:ext>
            </a:extLst>
          </p:cNvPr>
          <p:cNvSpPr/>
          <p:nvPr/>
        </p:nvSpPr>
        <p:spPr bwMode="auto">
          <a:xfrm>
            <a:off x="6456497" y="3774401"/>
            <a:ext cx="1282686" cy="653327"/>
          </a:xfrm>
          <a:prstGeom prst="wedgeRectCallout">
            <a:avLst>
              <a:gd name="adj1" fmla="val 58336"/>
              <a:gd name="adj2" fmla="val -25711"/>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Alerts to advisors when an investment opportunity is identified based on customers segments</a:t>
            </a:r>
          </a:p>
        </p:txBody>
      </p:sp>
      <p:sp>
        <p:nvSpPr>
          <p:cNvPr id="139" name="Bulle narrative : rectangle 9">
            <a:extLst>
              <a:ext uri="{FF2B5EF4-FFF2-40B4-BE49-F238E27FC236}">
                <a16:creationId xmlns:a16="http://schemas.microsoft.com/office/drawing/2014/main" id="{801F9DB4-BC5D-404F-9B29-10CA9482B4A8}"/>
              </a:ext>
            </a:extLst>
          </p:cNvPr>
          <p:cNvSpPr/>
          <p:nvPr/>
        </p:nvSpPr>
        <p:spPr bwMode="auto">
          <a:xfrm>
            <a:off x="8862823" y="3135298"/>
            <a:ext cx="933012" cy="1072684"/>
          </a:xfrm>
          <a:prstGeom prst="wedgeRectCallout">
            <a:avLst>
              <a:gd name="adj1" fmla="val -66832"/>
              <a:gd name="adj2" fmla="val 21106"/>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ts val="1000"/>
              </a:lnSpc>
              <a:spcBef>
                <a:spcPct val="0"/>
              </a:spcBef>
              <a:spcAft>
                <a:spcPct val="0"/>
              </a:spcAft>
              <a:buClrTx/>
              <a:buSzTx/>
              <a:buFontTx/>
              <a:buNone/>
              <a:tabLst/>
            </a:pPr>
            <a:endParaRPr lang="en-US" sz="700"/>
          </a:p>
          <a:p>
            <a:pPr marL="0" marR="0" indent="0" algn="ctr" defTabSz="914400" rtl="0" eaLnBrk="1" fontAlgn="base" latinLnBrk="0" hangingPunct="1">
              <a:lnSpc>
                <a:spcPts val="1000"/>
              </a:lnSpc>
              <a:spcBef>
                <a:spcPct val="0"/>
              </a:spcBef>
              <a:spcAft>
                <a:spcPct val="0"/>
              </a:spcAft>
              <a:buClrTx/>
              <a:buSzTx/>
              <a:buFontTx/>
              <a:buNone/>
              <a:tabLst/>
            </a:pPr>
            <a:r>
              <a:rPr lang="en-US" sz="700" b="1"/>
              <a:t>Recommendations</a:t>
            </a:r>
            <a:r>
              <a:rPr lang="en-US" sz="700"/>
              <a:t> to clients: </a:t>
            </a:r>
            <a:r>
              <a:rPr lang="en-US" sz="700" i="1"/>
              <a:t>“80% of clients similar to your profile have chosen this product and have expressed their satisfaction”</a:t>
            </a:r>
            <a:endParaRPr lang="en-US" sz="700"/>
          </a:p>
        </p:txBody>
      </p:sp>
      <p:sp>
        <p:nvSpPr>
          <p:cNvPr id="152" name="Ellipse 151">
            <a:extLst>
              <a:ext uri="{FF2B5EF4-FFF2-40B4-BE49-F238E27FC236}">
                <a16:creationId xmlns:a16="http://schemas.microsoft.com/office/drawing/2014/main" id="{5CF81D76-FF9F-45A4-A9EB-42B7051DA0D6}"/>
              </a:ext>
            </a:extLst>
          </p:cNvPr>
          <p:cNvSpPr/>
          <p:nvPr/>
        </p:nvSpPr>
        <p:spPr>
          <a:xfrm>
            <a:off x="9207725" y="3077673"/>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a:t>
            </a:r>
          </a:p>
        </p:txBody>
      </p:sp>
      <p:sp>
        <p:nvSpPr>
          <p:cNvPr id="153" name="Ellipse 152">
            <a:extLst>
              <a:ext uri="{FF2B5EF4-FFF2-40B4-BE49-F238E27FC236}">
                <a16:creationId xmlns:a16="http://schemas.microsoft.com/office/drawing/2014/main" id="{8760EBFE-D8C5-4CCB-9931-6805AAF3EEA5}"/>
              </a:ext>
            </a:extLst>
          </p:cNvPr>
          <p:cNvSpPr/>
          <p:nvPr/>
        </p:nvSpPr>
        <p:spPr>
          <a:xfrm>
            <a:off x="6970658" y="2758014"/>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a:t>
            </a:r>
          </a:p>
        </p:txBody>
      </p:sp>
      <p:sp>
        <p:nvSpPr>
          <p:cNvPr id="154" name="Ellipse 153">
            <a:extLst>
              <a:ext uri="{FF2B5EF4-FFF2-40B4-BE49-F238E27FC236}">
                <a16:creationId xmlns:a16="http://schemas.microsoft.com/office/drawing/2014/main" id="{5EBCD03F-CA75-42A5-976C-EE318E18EE16}"/>
              </a:ext>
            </a:extLst>
          </p:cNvPr>
          <p:cNvSpPr/>
          <p:nvPr/>
        </p:nvSpPr>
        <p:spPr>
          <a:xfrm>
            <a:off x="6970658" y="3683660"/>
            <a:ext cx="149200" cy="149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B</a:t>
            </a:r>
          </a:p>
        </p:txBody>
      </p:sp>
      <p:pic>
        <p:nvPicPr>
          <p:cNvPr id="16" name="Picture 64">
            <a:extLst>
              <a:ext uri="{FF2B5EF4-FFF2-40B4-BE49-F238E27FC236}">
                <a16:creationId xmlns:a16="http://schemas.microsoft.com/office/drawing/2014/main" id="{3AA30DC4-A0B3-45DD-80D5-BBB7CAB52C40}"/>
              </a:ext>
            </a:extLst>
          </p:cNvPr>
          <p:cNvPicPr>
            <a:picLocks noChangeAspect="1"/>
          </p:cNvPicPr>
          <p:nvPr/>
        </p:nvPicPr>
        <p:blipFill>
          <a:blip r:embed="rId3"/>
          <a:stretch>
            <a:fillRect/>
          </a:stretch>
        </p:blipFill>
        <p:spPr>
          <a:xfrm>
            <a:off x="7888756" y="1094233"/>
            <a:ext cx="740358" cy="1397507"/>
          </a:xfrm>
          <a:prstGeom prst="rect">
            <a:avLst/>
          </a:prstGeom>
          <a:ln>
            <a:noFill/>
          </a:ln>
          <a:effectLst/>
        </p:spPr>
      </p:pic>
      <p:sp>
        <p:nvSpPr>
          <p:cNvPr id="159" name="Bulle narrative : rectangle 9">
            <a:extLst>
              <a:ext uri="{FF2B5EF4-FFF2-40B4-BE49-F238E27FC236}">
                <a16:creationId xmlns:a16="http://schemas.microsoft.com/office/drawing/2014/main" id="{2866B5B1-009D-4DE5-80E6-8C0BD7A03BA0}"/>
              </a:ext>
            </a:extLst>
          </p:cNvPr>
          <p:cNvSpPr/>
          <p:nvPr/>
        </p:nvSpPr>
        <p:spPr bwMode="auto">
          <a:xfrm>
            <a:off x="6456497" y="1005400"/>
            <a:ext cx="1373644" cy="800648"/>
          </a:xfrm>
          <a:prstGeom prst="wedgeRectCallout">
            <a:avLst>
              <a:gd name="adj1" fmla="val 64762"/>
              <a:gd name="adj2" fmla="val 4942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Offer an </a:t>
            </a:r>
            <a:r>
              <a:rPr lang="en-US" sz="700" b="1"/>
              <a:t>aggregator</a:t>
            </a:r>
            <a:r>
              <a:rPr lang="en-US" sz="700"/>
              <a:t> that goes beyond bank accounts by </a:t>
            </a:r>
            <a:r>
              <a:rPr lang="en-US" sz="700" b="1"/>
              <a:t>conglomerating all investments</a:t>
            </a:r>
            <a:r>
              <a:rPr lang="en-US" sz="700"/>
              <a:t>, even those on which the CGP is not the intermediary</a:t>
            </a:r>
          </a:p>
        </p:txBody>
      </p:sp>
      <p:sp>
        <p:nvSpPr>
          <p:cNvPr id="160" name="Bulle narrative : rectangle 9">
            <a:extLst>
              <a:ext uri="{FF2B5EF4-FFF2-40B4-BE49-F238E27FC236}">
                <a16:creationId xmlns:a16="http://schemas.microsoft.com/office/drawing/2014/main" id="{44FDBFE8-0F8F-4734-89CA-67D5B887E508}"/>
              </a:ext>
            </a:extLst>
          </p:cNvPr>
          <p:cNvSpPr/>
          <p:nvPr/>
        </p:nvSpPr>
        <p:spPr bwMode="auto">
          <a:xfrm>
            <a:off x="8419035" y="1730847"/>
            <a:ext cx="1373644" cy="800648"/>
          </a:xfrm>
          <a:prstGeom prst="wedgeRectCallout">
            <a:avLst>
              <a:gd name="adj1" fmla="val -55892"/>
              <a:gd name="adj2" fmla="val -7679"/>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lnSpc>
                <a:spcPts val="1000"/>
              </a:lnSpc>
              <a:spcBef>
                <a:spcPct val="0"/>
              </a:spcBef>
              <a:spcAft>
                <a:spcPct val="0"/>
              </a:spcAft>
            </a:pPr>
            <a:r>
              <a:rPr lang="en-US" sz="700"/>
              <a:t>Create an </a:t>
            </a:r>
            <a:r>
              <a:rPr lang="en-US" sz="700" b="1"/>
              <a:t>end-to-end "one-stop shop" experience </a:t>
            </a:r>
            <a:r>
              <a:rPr lang="en-US" sz="700"/>
              <a:t>so that the client can access all their asset and wealth information easily and at a glance</a:t>
            </a:r>
          </a:p>
        </p:txBody>
      </p:sp>
      <p:sp>
        <p:nvSpPr>
          <p:cNvPr id="162" name="ZoneTexte 169">
            <a:extLst>
              <a:ext uri="{FF2B5EF4-FFF2-40B4-BE49-F238E27FC236}">
                <a16:creationId xmlns:a16="http://schemas.microsoft.com/office/drawing/2014/main" id="{249050E3-8B9A-4F17-A9A5-131CDAE9B0C9}"/>
              </a:ext>
            </a:extLst>
          </p:cNvPr>
          <p:cNvSpPr txBox="1"/>
          <p:nvPr/>
        </p:nvSpPr>
        <p:spPr>
          <a:xfrm>
            <a:off x="9086462" y="6021972"/>
            <a:ext cx="471096" cy="20005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latin typeface="+mj-lt"/>
              </a:rPr>
              <a:t>Date</a:t>
            </a:r>
          </a:p>
        </p:txBody>
      </p:sp>
      <p:cxnSp>
        <p:nvCxnSpPr>
          <p:cNvPr id="164" name="Connecteur droit 91">
            <a:extLst>
              <a:ext uri="{FF2B5EF4-FFF2-40B4-BE49-F238E27FC236}">
                <a16:creationId xmlns:a16="http://schemas.microsoft.com/office/drawing/2014/main" id="{AE673E32-C353-48E3-B420-8CA2436B189A}"/>
              </a:ext>
            </a:extLst>
          </p:cNvPr>
          <p:cNvCxnSpPr>
            <a:cxnSpLocks/>
          </p:cNvCxnSpPr>
          <p:nvPr/>
        </p:nvCxnSpPr>
        <p:spPr bwMode="auto">
          <a:xfrm>
            <a:off x="8392917" y="5135075"/>
            <a:ext cx="626027" cy="0"/>
          </a:xfrm>
          <a:prstGeom prst="line">
            <a:avLst/>
          </a:prstGeom>
          <a:solidFill>
            <a:srgbClr val="000000"/>
          </a:solidFill>
          <a:ln w="9525" cap="flat" cmpd="sng" algn="ctr">
            <a:solidFill>
              <a:srgbClr val="C40021"/>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5" name="ZoneTexte 95">
            <a:extLst>
              <a:ext uri="{FF2B5EF4-FFF2-40B4-BE49-F238E27FC236}">
                <a16:creationId xmlns:a16="http://schemas.microsoft.com/office/drawing/2014/main" id="{4D3140EC-37E1-4DF4-B734-7BD55CEFF9F0}"/>
              </a:ext>
            </a:extLst>
          </p:cNvPr>
          <p:cNvSpPr txBox="1"/>
          <p:nvPr/>
        </p:nvSpPr>
        <p:spPr>
          <a:xfrm>
            <a:off x="10464898" y="3773139"/>
            <a:ext cx="1868279" cy="200055"/>
          </a:xfrm>
          <a:prstGeom prst="rect">
            <a:avLst/>
          </a:prstGeom>
          <a:solidFill>
            <a:srgbClr val="FFFFFF"/>
          </a:solidFill>
        </p:spPr>
        <p:txBody>
          <a:bodyPr wrap="square" rtlCol="0">
            <a:spAutoFit/>
          </a:bodyPr>
          <a:lstStyle>
            <a:defPPr>
              <a:defRPr lang="fr-FR"/>
            </a:defPPr>
            <a:lvl1pPr>
              <a:defRPr sz="1100">
                <a:solidFill>
                  <a:schemeClr val="accent4"/>
                </a:solidFill>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1"/>
              </a:solidFill>
              <a:effectLst/>
              <a:uLnTx/>
              <a:uFillTx/>
            </a:endParaRPr>
          </a:p>
        </p:txBody>
      </p:sp>
      <p:cxnSp>
        <p:nvCxnSpPr>
          <p:cNvPr id="166" name="Connecteur droit avec flèche 160">
            <a:extLst>
              <a:ext uri="{FF2B5EF4-FFF2-40B4-BE49-F238E27FC236}">
                <a16:creationId xmlns:a16="http://schemas.microsoft.com/office/drawing/2014/main" id="{987D2654-2F60-4C95-BD6E-25476BA41D9C}"/>
              </a:ext>
            </a:extLst>
          </p:cNvPr>
          <p:cNvCxnSpPr>
            <a:cxnSpLocks/>
          </p:cNvCxnSpPr>
          <p:nvPr/>
        </p:nvCxnSpPr>
        <p:spPr bwMode="auto">
          <a:xfrm flipV="1">
            <a:off x="7102348" y="4841274"/>
            <a:ext cx="0" cy="1268717"/>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7" name="Connecteur droit avec flèche 161">
            <a:extLst>
              <a:ext uri="{FF2B5EF4-FFF2-40B4-BE49-F238E27FC236}">
                <a16:creationId xmlns:a16="http://schemas.microsoft.com/office/drawing/2014/main" id="{D9D84B13-2C72-44B5-86AD-660E2F464033}"/>
              </a:ext>
            </a:extLst>
          </p:cNvPr>
          <p:cNvCxnSpPr>
            <a:cxnSpLocks/>
          </p:cNvCxnSpPr>
          <p:nvPr/>
        </p:nvCxnSpPr>
        <p:spPr bwMode="auto">
          <a:xfrm>
            <a:off x="7102348" y="6109165"/>
            <a:ext cx="2086053" cy="0"/>
          </a:xfrm>
          <a:prstGeom prst="straightConnector1">
            <a:avLst/>
          </a:prstGeom>
          <a:solidFill>
            <a:srgbClr val="000000"/>
          </a:solidFill>
          <a:ln w="9525" cap="flat" cmpd="sng" algn="ctr">
            <a:solidFill>
              <a:srgbClr val="009DB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8" name="Ellipse 162">
            <a:extLst>
              <a:ext uri="{FF2B5EF4-FFF2-40B4-BE49-F238E27FC236}">
                <a16:creationId xmlns:a16="http://schemas.microsoft.com/office/drawing/2014/main" id="{F67BC485-4B8E-4C54-BF05-0D929F47D5AD}"/>
              </a:ext>
            </a:extLst>
          </p:cNvPr>
          <p:cNvSpPr/>
          <p:nvPr/>
        </p:nvSpPr>
        <p:spPr bwMode="auto">
          <a:xfrm>
            <a:off x="7224499" y="5796064"/>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69" name="Ellipse 163">
            <a:extLst>
              <a:ext uri="{FF2B5EF4-FFF2-40B4-BE49-F238E27FC236}">
                <a16:creationId xmlns:a16="http://schemas.microsoft.com/office/drawing/2014/main" id="{F0B84C95-DFCF-44CE-AA2A-EDBB131BA7F1}"/>
              </a:ext>
            </a:extLst>
          </p:cNvPr>
          <p:cNvSpPr/>
          <p:nvPr/>
        </p:nvSpPr>
        <p:spPr bwMode="auto">
          <a:xfrm>
            <a:off x="7418293" y="5791553"/>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0" name="Ellipse 164">
            <a:extLst>
              <a:ext uri="{FF2B5EF4-FFF2-40B4-BE49-F238E27FC236}">
                <a16:creationId xmlns:a16="http://schemas.microsoft.com/office/drawing/2014/main" id="{AE5796C6-5D3A-4BD1-9D2D-CC92627B598A}"/>
              </a:ext>
            </a:extLst>
          </p:cNvPr>
          <p:cNvSpPr/>
          <p:nvPr/>
        </p:nvSpPr>
        <p:spPr bwMode="auto">
          <a:xfrm>
            <a:off x="7612087" y="5743836"/>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1" name="Ellipse 165">
            <a:extLst>
              <a:ext uri="{FF2B5EF4-FFF2-40B4-BE49-F238E27FC236}">
                <a16:creationId xmlns:a16="http://schemas.microsoft.com/office/drawing/2014/main" id="{1D6FC3D2-B6F9-495C-A870-F48460F0F4C5}"/>
              </a:ext>
            </a:extLst>
          </p:cNvPr>
          <p:cNvSpPr/>
          <p:nvPr/>
        </p:nvSpPr>
        <p:spPr bwMode="auto">
          <a:xfrm>
            <a:off x="7805880" y="5680507"/>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2" name="Ellipse 166">
            <a:extLst>
              <a:ext uri="{FF2B5EF4-FFF2-40B4-BE49-F238E27FC236}">
                <a16:creationId xmlns:a16="http://schemas.microsoft.com/office/drawing/2014/main" id="{FFD402BC-81EE-414B-9588-CC082E3EBE2C}"/>
              </a:ext>
            </a:extLst>
          </p:cNvPr>
          <p:cNvSpPr/>
          <p:nvPr/>
        </p:nvSpPr>
        <p:spPr bwMode="auto">
          <a:xfrm>
            <a:off x="7999674" y="5743836"/>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B59AB0"/>
              </a:solidFill>
              <a:effectLst/>
              <a:uLnTx/>
              <a:uFillTx/>
              <a:latin typeface="Arial" charset="0"/>
              <a:ea typeface="ＭＳ Ｐゴシック" charset="0"/>
              <a:cs typeface="Arial" charset="0"/>
            </a:endParaRPr>
          </a:p>
        </p:txBody>
      </p:sp>
      <p:sp>
        <p:nvSpPr>
          <p:cNvPr id="173" name="Ellipse 167">
            <a:extLst>
              <a:ext uri="{FF2B5EF4-FFF2-40B4-BE49-F238E27FC236}">
                <a16:creationId xmlns:a16="http://schemas.microsoft.com/office/drawing/2014/main" id="{4151D042-E782-42B8-ADB8-61D4AE9B0173}"/>
              </a:ext>
            </a:extLst>
          </p:cNvPr>
          <p:cNvSpPr/>
          <p:nvPr/>
        </p:nvSpPr>
        <p:spPr bwMode="auto">
          <a:xfrm>
            <a:off x="8193468" y="5790281"/>
            <a:ext cx="61075" cy="54887"/>
          </a:xfrm>
          <a:prstGeom prst="ellipse">
            <a:avLst/>
          </a:prstGeom>
          <a:solidFill>
            <a:srgbClr val="B59AB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175" name="Connecteur droit 171">
            <a:extLst>
              <a:ext uri="{FF2B5EF4-FFF2-40B4-BE49-F238E27FC236}">
                <a16:creationId xmlns:a16="http://schemas.microsoft.com/office/drawing/2014/main" id="{573CC047-270C-4BBD-93E9-1666DED37652}"/>
              </a:ext>
            </a:extLst>
          </p:cNvPr>
          <p:cNvCxnSpPr>
            <a:cxnSpLocks/>
          </p:cNvCxnSpPr>
          <p:nvPr/>
        </p:nvCxnSpPr>
        <p:spPr bwMode="auto">
          <a:xfrm>
            <a:off x="7232372" y="5781690"/>
            <a:ext cx="1038282" cy="0"/>
          </a:xfrm>
          <a:prstGeom prst="line">
            <a:avLst/>
          </a:prstGeom>
          <a:solidFill>
            <a:srgbClr val="000000"/>
          </a:solidFill>
          <a:ln w="9525" cap="flat" cmpd="sng" algn="ctr">
            <a:solidFill>
              <a:srgbClr val="B59AB0"/>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76" name="Ellipse 172">
            <a:extLst>
              <a:ext uri="{FF2B5EF4-FFF2-40B4-BE49-F238E27FC236}">
                <a16:creationId xmlns:a16="http://schemas.microsoft.com/office/drawing/2014/main" id="{1A8F3690-9CEF-4CB0-827A-B3E5816BA4AE}"/>
              </a:ext>
            </a:extLst>
          </p:cNvPr>
          <p:cNvSpPr/>
          <p:nvPr/>
        </p:nvSpPr>
        <p:spPr bwMode="auto">
          <a:xfrm>
            <a:off x="8387261" y="5109275"/>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7" name="Ellipse 173">
            <a:extLst>
              <a:ext uri="{FF2B5EF4-FFF2-40B4-BE49-F238E27FC236}">
                <a16:creationId xmlns:a16="http://schemas.microsoft.com/office/drawing/2014/main" id="{4D8BBC50-5E91-4E92-B0EA-A6F9B32D64BC}"/>
              </a:ext>
            </a:extLst>
          </p:cNvPr>
          <p:cNvSpPr/>
          <p:nvPr/>
        </p:nvSpPr>
        <p:spPr bwMode="auto">
          <a:xfrm>
            <a:off x="8581055" y="5054389"/>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8" name="Ellipse 174">
            <a:extLst>
              <a:ext uri="{FF2B5EF4-FFF2-40B4-BE49-F238E27FC236}">
                <a16:creationId xmlns:a16="http://schemas.microsoft.com/office/drawing/2014/main" id="{32572694-C6D4-46AE-86E1-864465D9301E}"/>
              </a:ext>
            </a:extLst>
          </p:cNvPr>
          <p:cNvSpPr/>
          <p:nvPr/>
        </p:nvSpPr>
        <p:spPr bwMode="auto">
          <a:xfrm>
            <a:off x="8774849" y="5132872"/>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9" name="Ellipse 175">
            <a:extLst>
              <a:ext uri="{FF2B5EF4-FFF2-40B4-BE49-F238E27FC236}">
                <a16:creationId xmlns:a16="http://schemas.microsoft.com/office/drawing/2014/main" id="{82379F07-79B2-4C4B-BD95-4D1F32225869}"/>
              </a:ext>
            </a:extLst>
          </p:cNvPr>
          <p:cNvSpPr/>
          <p:nvPr/>
        </p:nvSpPr>
        <p:spPr bwMode="auto">
          <a:xfrm>
            <a:off x="8968641" y="5092939"/>
            <a:ext cx="61075" cy="54887"/>
          </a:xfrm>
          <a:prstGeom prst="ellipse">
            <a:avLst/>
          </a:prstGeom>
          <a:solidFill>
            <a:srgbClr val="C4002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181" name="Connecteur droit 177">
            <a:extLst>
              <a:ext uri="{FF2B5EF4-FFF2-40B4-BE49-F238E27FC236}">
                <a16:creationId xmlns:a16="http://schemas.microsoft.com/office/drawing/2014/main" id="{254A213C-D3CC-4F8C-A301-C817DD6E22A6}"/>
              </a:ext>
            </a:extLst>
          </p:cNvPr>
          <p:cNvCxnSpPr>
            <a:cxnSpLocks/>
            <a:stCxn id="173" idx="7"/>
            <a:endCxn id="176" idx="5"/>
          </p:cNvCxnSpPr>
          <p:nvPr/>
        </p:nvCxnSpPr>
        <p:spPr bwMode="auto">
          <a:xfrm flipV="1">
            <a:off x="8245599" y="5156124"/>
            <a:ext cx="193794" cy="642194"/>
          </a:xfrm>
          <a:prstGeom prst="line">
            <a:avLst/>
          </a:prstGeom>
          <a:solidFill>
            <a:srgbClr val="000000"/>
          </a:solidFill>
          <a:ln w="9525" cap="flat" cmpd="sng" algn="ctr">
            <a:solidFill>
              <a:srgbClr val="FFFFFF">
                <a:lumMod val="50000"/>
              </a:srgbClr>
            </a:solidFill>
            <a:prstDash val="dash"/>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82" name="ZoneTexte 74">
            <a:extLst>
              <a:ext uri="{FF2B5EF4-FFF2-40B4-BE49-F238E27FC236}">
                <a16:creationId xmlns:a16="http://schemas.microsoft.com/office/drawing/2014/main" id="{E89FEFDF-5AE2-4126-862E-11AFB43680E4}"/>
              </a:ext>
            </a:extLst>
          </p:cNvPr>
          <p:cNvSpPr txBox="1"/>
          <p:nvPr/>
        </p:nvSpPr>
        <p:spPr>
          <a:xfrm rot="16200000">
            <a:off x="6370390" y="5419349"/>
            <a:ext cx="1179575" cy="200055"/>
          </a:xfrm>
          <a:prstGeom prst="rect">
            <a:avLst/>
          </a:prstGeom>
          <a:solidFill>
            <a:schemeClr val="bg1"/>
          </a:solidFill>
        </p:spPr>
        <p:txBody>
          <a:bodyPr wrap="square" rtlCol="0">
            <a:spAutoFit/>
          </a:bodyPr>
          <a:lstStyle/>
          <a:p>
            <a:pPr algn="l"/>
            <a:r>
              <a:rPr lang="en-US" sz="700">
                <a:latin typeface="+mj-lt"/>
              </a:rPr>
              <a:t>Balance evolution €</a:t>
            </a:r>
          </a:p>
        </p:txBody>
      </p:sp>
      <p:cxnSp>
        <p:nvCxnSpPr>
          <p:cNvPr id="183" name="Straight Arrow Connector 87">
            <a:extLst>
              <a:ext uri="{FF2B5EF4-FFF2-40B4-BE49-F238E27FC236}">
                <a16:creationId xmlns:a16="http://schemas.microsoft.com/office/drawing/2014/main" id="{8ACAE754-D79B-4E3E-9AD0-ABD9A3C7E5C6}"/>
              </a:ext>
            </a:extLst>
          </p:cNvPr>
          <p:cNvCxnSpPr>
            <a:cxnSpLocks/>
          </p:cNvCxnSpPr>
          <p:nvPr/>
        </p:nvCxnSpPr>
        <p:spPr bwMode="auto">
          <a:xfrm>
            <a:off x="8459676" y="5222289"/>
            <a:ext cx="0" cy="548990"/>
          </a:xfrm>
          <a:prstGeom prst="straightConnector1">
            <a:avLst/>
          </a:prstGeom>
          <a:solidFill>
            <a:schemeClr val="accent1"/>
          </a:solidFill>
          <a:ln w="9525" cap="flat" cmpd="sng" algn="ctr">
            <a:solidFill>
              <a:srgbClr val="009DB0"/>
            </a:solidFill>
            <a:prstDash val="solid"/>
            <a:round/>
            <a:headEnd type="triangle"/>
            <a:tailEnd type="triangle"/>
          </a:ln>
          <a:effectLst/>
        </p:spPr>
      </p:cxnSp>
      <p:sp>
        <p:nvSpPr>
          <p:cNvPr id="186" name="Bulle narrative : rectangle 9">
            <a:extLst>
              <a:ext uri="{FF2B5EF4-FFF2-40B4-BE49-F238E27FC236}">
                <a16:creationId xmlns:a16="http://schemas.microsoft.com/office/drawing/2014/main" id="{112FB9EA-26F2-41C1-A129-0CC3E04959AD}"/>
              </a:ext>
            </a:extLst>
          </p:cNvPr>
          <p:cNvSpPr/>
          <p:nvPr/>
        </p:nvSpPr>
        <p:spPr bwMode="auto">
          <a:xfrm>
            <a:off x="7652887" y="4719752"/>
            <a:ext cx="1379218" cy="235262"/>
          </a:xfrm>
          <a:prstGeom prst="wedgeRectCallout">
            <a:avLst>
              <a:gd name="adj1" fmla="val 7922"/>
              <a:gd name="adj2" fmla="val 99798"/>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tx1"/>
                </a:solidFill>
                <a:effectLst/>
                <a:uLnTx/>
                <a:uFillTx/>
              </a:rPr>
              <a:t>Exceptional incomes can be linked to life events</a:t>
            </a:r>
          </a:p>
        </p:txBody>
      </p:sp>
      <p:sp>
        <p:nvSpPr>
          <p:cNvPr id="187" name="Bulle narrative : rectangle 9">
            <a:extLst>
              <a:ext uri="{FF2B5EF4-FFF2-40B4-BE49-F238E27FC236}">
                <a16:creationId xmlns:a16="http://schemas.microsoft.com/office/drawing/2014/main" id="{A1F6C004-23DA-4070-8E4A-62019B00790E}"/>
              </a:ext>
            </a:extLst>
          </p:cNvPr>
          <p:cNvSpPr/>
          <p:nvPr/>
        </p:nvSpPr>
        <p:spPr bwMode="auto">
          <a:xfrm>
            <a:off x="7285574" y="5357589"/>
            <a:ext cx="960024" cy="235262"/>
          </a:xfrm>
          <a:prstGeom prst="wedgeRectCallout">
            <a:avLst>
              <a:gd name="adj1" fmla="val 8914"/>
              <a:gd name="adj2" fmla="val 83603"/>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tx1"/>
                </a:solidFill>
                <a:effectLst/>
                <a:uLnTx/>
                <a:uFillTx/>
              </a:rPr>
              <a:t>“Normal” balance</a:t>
            </a:r>
          </a:p>
        </p:txBody>
      </p:sp>
      <p:sp>
        <p:nvSpPr>
          <p:cNvPr id="188" name="Bulle narrative : rectangle 9">
            <a:extLst>
              <a:ext uri="{FF2B5EF4-FFF2-40B4-BE49-F238E27FC236}">
                <a16:creationId xmlns:a16="http://schemas.microsoft.com/office/drawing/2014/main" id="{31C759B2-5784-4B0E-A54E-868EE20FB8A7}"/>
              </a:ext>
            </a:extLst>
          </p:cNvPr>
          <p:cNvSpPr/>
          <p:nvPr/>
        </p:nvSpPr>
        <p:spPr bwMode="auto">
          <a:xfrm>
            <a:off x="8616273" y="5357588"/>
            <a:ext cx="1006365" cy="440727"/>
          </a:xfrm>
          <a:prstGeom prst="wedgeRectCallout">
            <a:avLst>
              <a:gd name="adj1" fmla="val -53749"/>
              <a:gd name="adj2" fmla="val -90015"/>
            </a:avLst>
          </a:prstGeom>
          <a:solidFill>
            <a:schemeClr val="bg1"/>
          </a:solidFill>
          <a:ln w="9525" cap="flat" cmpd="sng" algn="ctr">
            <a:solidFill>
              <a:schemeClr val="bg1">
                <a:lumMod val="9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rPr>
              <a:t>“Exceptional” balance: </a:t>
            </a:r>
            <a:r>
              <a:rPr kumimoji="0" lang="en-US" sz="700" b="1" i="0" u="none" strike="noStrike" kern="0" cap="none" spc="0" normalizeH="0" baseline="0" noProof="0">
                <a:ln>
                  <a:noFill/>
                </a:ln>
                <a:effectLst/>
                <a:uLnTx/>
                <a:uFillTx/>
              </a:rPr>
              <a:t>proactive advices </a:t>
            </a:r>
            <a:r>
              <a:rPr kumimoji="0" lang="en-US" sz="700" b="0" i="0" u="none" strike="noStrike" kern="0" cap="none" spc="0" normalizeH="0" baseline="0" noProof="0">
                <a:ln>
                  <a:noFill/>
                </a:ln>
                <a:effectLst/>
                <a:uLnTx/>
                <a:uFillTx/>
              </a:rPr>
              <a:t>from the CGP to the customer</a:t>
            </a:r>
          </a:p>
        </p:txBody>
      </p:sp>
      <p:sp>
        <p:nvSpPr>
          <p:cNvPr id="3" name="Rectangle 2">
            <a:extLst>
              <a:ext uri="{FF2B5EF4-FFF2-40B4-BE49-F238E27FC236}">
                <a16:creationId xmlns:a16="http://schemas.microsoft.com/office/drawing/2014/main" id="{5C11BFF8-0572-4794-9090-CBC88ACAE34C}"/>
              </a:ext>
            </a:extLst>
          </p:cNvPr>
          <p:cNvSpPr/>
          <p:nvPr/>
        </p:nvSpPr>
        <p:spPr>
          <a:xfrm>
            <a:off x="600225" y="6404228"/>
            <a:ext cx="3502042" cy="310009"/>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FF9966"/>
                </a:solidFill>
              </a:rPr>
              <a:t>More details of underlying digital opportunities for CG on part 6 of this document</a:t>
            </a:r>
          </a:p>
        </p:txBody>
      </p:sp>
      <p:sp>
        <p:nvSpPr>
          <p:cNvPr id="4" name="Espace réservé du texte 2">
            <a:extLst>
              <a:ext uri="{FF2B5EF4-FFF2-40B4-BE49-F238E27FC236}">
                <a16:creationId xmlns:a16="http://schemas.microsoft.com/office/drawing/2014/main" id="{A2A79246-8201-437E-8A90-74AFE218571A}"/>
              </a:ext>
            </a:extLst>
          </p:cNvPr>
          <p:cNvSpPr txBox="1">
            <a:spLocks/>
          </p:cNvSpPr>
          <p:nvPr/>
        </p:nvSpPr>
        <p:spPr>
          <a:xfrm>
            <a:off x="5234135" y="6655962"/>
            <a:ext cx="4071790" cy="178711"/>
          </a:xfrm>
          <a:prstGeom prst="rect">
            <a:avLst/>
          </a:prstGeom>
        </p:spPr>
        <p:txBody>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buNone/>
            </a:pPr>
            <a:r>
              <a:rPr lang="en-US" sz="600" i="1" kern="0"/>
              <a:t>Sources: Crystal group IM, eleven research &amp; analysis; NLP: Natural Language Processing</a:t>
            </a:r>
          </a:p>
          <a:p>
            <a:endParaRPr lang="en-US" sz="800" i="1" kern="0"/>
          </a:p>
        </p:txBody>
      </p:sp>
      <p:sp>
        <p:nvSpPr>
          <p:cNvPr id="64" name="Rectangle 63">
            <a:extLst>
              <a:ext uri="{FF2B5EF4-FFF2-40B4-BE49-F238E27FC236}">
                <a16:creationId xmlns:a16="http://schemas.microsoft.com/office/drawing/2014/main" id="{16AFECD9-6903-49BA-AD4C-956A06F3A24E}"/>
              </a:ext>
            </a:extLst>
          </p:cNvPr>
          <p:cNvSpPr/>
          <p:nvPr/>
        </p:nvSpPr>
        <p:spPr>
          <a:xfrm>
            <a:off x="2053198" y="2807386"/>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CG’s advisors could offer </a:t>
            </a:r>
            <a:r>
              <a:rPr lang="en-US" sz="800">
                <a:solidFill>
                  <a:srgbClr val="00ABB9"/>
                </a:solidFill>
              </a:rPr>
              <a:t>products</a:t>
            </a:r>
            <a:r>
              <a:rPr lang="en-US" sz="800">
                <a:solidFill>
                  <a:schemeClr val="tx1"/>
                </a:solidFill>
              </a:rPr>
              <a:t> and </a:t>
            </a:r>
            <a:r>
              <a:rPr lang="en-US" sz="800">
                <a:solidFill>
                  <a:srgbClr val="00ABB9"/>
                </a:solidFill>
              </a:rPr>
              <a:t>advice</a:t>
            </a:r>
            <a:r>
              <a:rPr lang="en-US" sz="800">
                <a:solidFill>
                  <a:schemeClr val="tx1"/>
                </a:solidFill>
              </a:rPr>
              <a:t> to their customers according to recommendations </a:t>
            </a:r>
            <a:r>
              <a:rPr lang="en-US" sz="800">
                <a:solidFill>
                  <a:srgbClr val="00ABB9"/>
                </a:solidFill>
              </a:rPr>
              <a:t>based</a:t>
            </a:r>
            <a:r>
              <a:rPr lang="en-US" sz="800">
                <a:solidFill>
                  <a:schemeClr val="tx1"/>
                </a:solidFill>
              </a:rPr>
              <a:t> on </a:t>
            </a:r>
            <a:r>
              <a:rPr lang="en-US" sz="800">
                <a:solidFill>
                  <a:srgbClr val="00ABB9"/>
                </a:solidFill>
              </a:rPr>
              <a:t>similar customer</a:t>
            </a:r>
            <a:r>
              <a:rPr lang="en-US" sz="800">
                <a:solidFill>
                  <a:schemeClr val="tx1"/>
                </a:solidFill>
              </a:rPr>
              <a:t> </a:t>
            </a:r>
            <a:r>
              <a:rPr lang="en-US" sz="800">
                <a:solidFill>
                  <a:srgbClr val="00ABB9"/>
                </a:solidFill>
              </a:rPr>
              <a:t>profiles</a:t>
            </a:r>
          </a:p>
          <a:p>
            <a:pPr marL="171450" indent="-171450">
              <a:buClr>
                <a:schemeClr val="tx1"/>
              </a:buClr>
              <a:buFont typeface="Arial" panose="020B0604020202020204" pitchFamily="34" charset="0"/>
              <a:buChar char="•"/>
            </a:pPr>
            <a:r>
              <a:rPr lang="en-US" sz="800">
                <a:solidFill>
                  <a:srgbClr val="00ABB9"/>
                </a:solidFill>
              </a:rPr>
              <a:t>Personalized recommendations may be given to advisors or directly pushed to the clients </a:t>
            </a:r>
            <a:r>
              <a:rPr lang="en-US" sz="800">
                <a:solidFill>
                  <a:schemeClr val="tx1"/>
                </a:solidFill>
              </a:rPr>
              <a:t>directly on its dashboard</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a:p>
            <a:pPr marL="171450" indent="-171450">
              <a:buClr>
                <a:schemeClr val="tx1"/>
              </a:buClr>
              <a:buFont typeface="Arial" panose="020B0604020202020204" pitchFamily="34" charset="0"/>
              <a:buChar char="•"/>
            </a:pPr>
            <a:endParaRPr lang="en-US" sz="800" i="1">
              <a:solidFill>
                <a:schemeClr val="tx1"/>
              </a:solidFill>
            </a:endParaRPr>
          </a:p>
        </p:txBody>
      </p:sp>
      <p:sp>
        <p:nvSpPr>
          <p:cNvPr id="65" name="Rectangle 64">
            <a:extLst>
              <a:ext uri="{FF2B5EF4-FFF2-40B4-BE49-F238E27FC236}">
                <a16:creationId xmlns:a16="http://schemas.microsoft.com/office/drawing/2014/main" id="{40FC1C48-E015-481D-AC01-FAA965D39CFA}"/>
              </a:ext>
            </a:extLst>
          </p:cNvPr>
          <p:cNvSpPr/>
          <p:nvPr/>
        </p:nvSpPr>
        <p:spPr>
          <a:xfrm>
            <a:off x="2053198" y="1013219"/>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CG’s advisors could </a:t>
            </a:r>
            <a:r>
              <a:rPr lang="en-US" sz="800">
                <a:solidFill>
                  <a:srgbClr val="00ABB9"/>
                </a:solidFill>
              </a:rPr>
              <a:t>widen</a:t>
            </a:r>
            <a:r>
              <a:rPr lang="en-US" sz="800">
                <a:solidFill>
                  <a:schemeClr val="tx1"/>
                </a:solidFill>
              </a:rPr>
              <a:t> their </a:t>
            </a:r>
            <a:r>
              <a:rPr lang="en-US" sz="800">
                <a:solidFill>
                  <a:srgbClr val="00ABB9"/>
                </a:solidFill>
              </a:rPr>
              <a:t>offer</a:t>
            </a:r>
            <a:r>
              <a:rPr lang="en-US" sz="800">
                <a:solidFill>
                  <a:schemeClr val="tx1"/>
                </a:solidFill>
              </a:rPr>
              <a:t> with an account aggregator to provide a </a:t>
            </a:r>
            <a:r>
              <a:rPr lang="en-US" sz="800">
                <a:solidFill>
                  <a:srgbClr val="00ABB9"/>
                </a:solidFill>
              </a:rPr>
              <a:t>more unified</a:t>
            </a:r>
            <a:r>
              <a:rPr lang="en-US" sz="800">
                <a:solidFill>
                  <a:schemeClr val="tx1"/>
                </a:solidFill>
              </a:rPr>
              <a:t> </a:t>
            </a:r>
            <a:r>
              <a:rPr lang="en-US" sz="800">
                <a:solidFill>
                  <a:srgbClr val="00ABB9"/>
                </a:solidFill>
              </a:rPr>
              <a:t>customer</a:t>
            </a:r>
            <a:r>
              <a:rPr lang="en-US" sz="800">
                <a:solidFill>
                  <a:schemeClr val="tx1"/>
                </a:solidFill>
              </a:rPr>
              <a:t> </a:t>
            </a:r>
            <a:r>
              <a:rPr lang="en-US" sz="800">
                <a:solidFill>
                  <a:srgbClr val="00ABB9"/>
                </a:solidFill>
              </a:rPr>
              <a:t>experience</a:t>
            </a:r>
          </a:p>
          <a:p>
            <a:pPr marL="171450" indent="-171450">
              <a:buClr>
                <a:schemeClr val="tx1"/>
              </a:buClr>
              <a:buFont typeface="Arial" panose="020B0604020202020204" pitchFamily="34" charset="0"/>
              <a:buChar char="•"/>
            </a:pPr>
            <a:endParaRPr lang="en-US" sz="800">
              <a:solidFill>
                <a:srgbClr val="00ABB9"/>
              </a:solidFill>
            </a:endParaRPr>
          </a:p>
          <a:p>
            <a:pPr marL="171450" indent="-171450">
              <a:buClr>
                <a:schemeClr val="tx1"/>
              </a:buClr>
              <a:buFont typeface="Arial" panose="020B0604020202020204" pitchFamily="34" charset="0"/>
              <a:buChar char="•"/>
            </a:pPr>
            <a:r>
              <a:rPr lang="en-US" sz="800">
                <a:solidFill>
                  <a:schemeClr val="tx1"/>
                </a:solidFill>
              </a:rPr>
              <a:t>CG’s advisors will get their client's banking information up to date and will be able to </a:t>
            </a:r>
            <a:r>
              <a:rPr lang="en-US" sz="800">
                <a:solidFill>
                  <a:srgbClr val="00ABB9"/>
                </a:solidFill>
              </a:rPr>
              <a:t>fine-tune</a:t>
            </a:r>
            <a:r>
              <a:rPr lang="en-US" sz="800">
                <a:solidFill>
                  <a:schemeClr val="tx1"/>
                </a:solidFill>
              </a:rPr>
              <a:t> </a:t>
            </a:r>
            <a:r>
              <a:rPr lang="en-US" sz="800">
                <a:solidFill>
                  <a:srgbClr val="00ABB9"/>
                </a:solidFill>
              </a:rPr>
              <a:t>their</a:t>
            </a:r>
            <a:r>
              <a:rPr lang="en-US" sz="800">
                <a:solidFill>
                  <a:schemeClr val="tx1"/>
                </a:solidFill>
              </a:rPr>
              <a:t> </a:t>
            </a:r>
            <a:r>
              <a:rPr lang="en-US" sz="800">
                <a:solidFill>
                  <a:srgbClr val="00ABB9"/>
                </a:solidFill>
              </a:rPr>
              <a:t>advice</a:t>
            </a:r>
          </a:p>
          <a:p>
            <a:pPr marL="171450" indent="-171450">
              <a:buClr>
                <a:schemeClr val="tx1"/>
              </a:buClr>
              <a:buFont typeface="Arial" panose="020B0604020202020204" pitchFamily="34" charset="0"/>
              <a:buChar char="•"/>
            </a:pPr>
            <a:endParaRPr lang="en-US" sz="800">
              <a:solidFill>
                <a:srgbClr val="00ABB9"/>
              </a:solidFill>
            </a:endParaRPr>
          </a:p>
          <a:p>
            <a:pPr marL="171450" indent="-171450">
              <a:buClr>
                <a:schemeClr val="tx1"/>
              </a:buClr>
              <a:buFont typeface="Arial" panose="020B0604020202020204" pitchFamily="34" charset="0"/>
              <a:buChar char="•"/>
            </a:pPr>
            <a:r>
              <a:rPr lang="en-US" sz="800">
                <a:solidFill>
                  <a:schemeClr val="tx1"/>
                </a:solidFill>
              </a:rPr>
              <a:t>Access to the customer's banking situation in real time represents an </a:t>
            </a:r>
            <a:r>
              <a:rPr lang="en-US" sz="800">
                <a:solidFill>
                  <a:srgbClr val="009DB0"/>
                </a:solidFill>
              </a:rPr>
              <a:t>up-sell opportunity for CG </a:t>
            </a:r>
            <a:r>
              <a:rPr lang="en-US" sz="800">
                <a:solidFill>
                  <a:schemeClr val="tx1"/>
                </a:solidFill>
              </a:rPr>
              <a:t>by detecting unusual movements or particular moments in life</a:t>
            </a:r>
          </a:p>
        </p:txBody>
      </p:sp>
      <p:sp>
        <p:nvSpPr>
          <p:cNvPr id="66" name="Rectangle 65">
            <a:extLst>
              <a:ext uri="{FF2B5EF4-FFF2-40B4-BE49-F238E27FC236}">
                <a16:creationId xmlns:a16="http://schemas.microsoft.com/office/drawing/2014/main" id="{2904AB0D-3A6A-4FA6-914F-D552A7C0CE60}"/>
              </a:ext>
            </a:extLst>
          </p:cNvPr>
          <p:cNvSpPr/>
          <p:nvPr/>
        </p:nvSpPr>
        <p:spPr>
          <a:xfrm>
            <a:off x="2053197" y="4601554"/>
            <a:ext cx="4301431" cy="16676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800">
                <a:solidFill>
                  <a:schemeClr val="tx1"/>
                </a:solidFill>
              </a:rPr>
              <a:t>An access to customers’ banking account information makes it possible to </a:t>
            </a:r>
            <a:r>
              <a:rPr lang="en-US" sz="800">
                <a:solidFill>
                  <a:srgbClr val="009DB0"/>
                </a:solidFill>
              </a:rPr>
              <a:t>detect “big life changes</a:t>
            </a:r>
            <a:r>
              <a:rPr lang="en-US" sz="800">
                <a:solidFill>
                  <a:schemeClr val="tx1"/>
                </a:solidFill>
              </a:rPr>
              <a:t>” through application of machine learning algorithm and thus to push proactively highly personalized recommendations </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r>
              <a:rPr lang="en-US" sz="800">
                <a:solidFill>
                  <a:schemeClr val="tx1"/>
                </a:solidFill>
              </a:rPr>
              <a:t>Similarly, other </a:t>
            </a:r>
            <a:r>
              <a:rPr lang="en-US" sz="800">
                <a:solidFill>
                  <a:srgbClr val="009DB0"/>
                </a:solidFill>
              </a:rPr>
              <a:t>online data sources </a:t>
            </a:r>
            <a:r>
              <a:rPr lang="en-US" sz="800">
                <a:solidFill>
                  <a:schemeClr val="tx1"/>
                </a:solidFill>
              </a:rPr>
              <a:t>may help increase customer knowledge (e.g., such as social medias, or specialized websites </a:t>
            </a:r>
            <a:r>
              <a:rPr lang="en-US" sz="800" err="1">
                <a:solidFill>
                  <a:schemeClr val="tx1"/>
                </a:solidFill>
              </a:rPr>
              <a:t>Infogreffe</a:t>
            </a:r>
            <a:r>
              <a:rPr lang="en-US" sz="800">
                <a:solidFill>
                  <a:schemeClr val="tx1"/>
                </a:solidFill>
              </a:rPr>
              <a:t>)</a:t>
            </a:r>
          </a:p>
          <a:p>
            <a:pPr marL="171450" indent="-171450">
              <a:buClr>
                <a:schemeClr val="tx1"/>
              </a:buClr>
              <a:buFont typeface="Arial" panose="020B0604020202020204" pitchFamily="34" charset="0"/>
              <a:buChar char="•"/>
            </a:pPr>
            <a:endParaRPr lang="en-US" sz="800">
              <a:solidFill>
                <a:schemeClr val="tx1"/>
              </a:solidFill>
            </a:endParaRPr>
          </a:p>
          <a:p>
            <a:pPr marL="171450" indent="-171450">
              <a:buClr>
                <a:schemeClr val="tx1"/>
              </a:buClr>
              <a:buFont typeface="Arial" panose="020B0604020202020204" pitchFamily="34" charset="0"/>
              <a:buChar char="•"/>
            </a:pPr>
            <a:r>
              <a:rPr lang="en-US" sz="800">
                <a:solidFill>
                  <a:schemeClr val="tx1"/>
                </a:solidFill>
              </a:rPr>
              <a:t>For instance, </a:t>
            </a:r>
            <a:r>
              <a:rPr lang="en-US" sz="800">
                <a:solidFill>
                  <a:srgbClr val="009DB0"/>
                </a:solidFill>
              </a:rPr>
              <a:t>exceptional balances </a:t>
            </a:r>
            <a:r>
              <a:rPr lang="en-US" sz="800">
                <a:solidFill>
                  <a:schemeClr val="tx1"/>
                </a:solidFill>
              </a:rPr>
              <a:t>may be detected by advisors and triggers personalized recommendations</a:t>
            </a:r>
            <a:endParaRPr lang="en-US" sz="800">
              <a:solidFill>
                <a:srgbClr val="009DB0"/>
              </a:solidFill>
            </a:endParaRPr>
          </a:p>
        </p:txBody>
      </p:sp>
      <p:grpSp>
        <p:nvGrpSpPr>
          <p:cNvPr id="67" name="Groupe 66">
            <a:extLst>
              <a:ext uri="{FF2B5EF4-FFF2-40B4-BE49-F238E27FC236}">
                <a16:creationId xmlns:a16="http://schemas.microsoft.com/office/drawing/2014/main" id="{EB8BB45E-D592-4192-9865-D87A6148743A}"/>
              </a:ext>
            </a:extLst>
          </p:cNvPr>
          <p:cNvGrpSpPr/>
          <p:nvPr/>
        </p:nvGrpSpPr>
        <p:grpSpPr>
          <a:xfrm>
            <a:off x="2145069" y="3522146"/>
            <a:ext cx="4117685" cy="904185"/>
            <a:chOff x="-1634700" y="7234246"/>
            <a:chExt cx="8131404" cy="1144980"/>
          </a:xfrm>
          <a:solidFill>
            <a:schemeClr val="bg1"/>
          </a:solidFill>
        </p:grpSpPr>
        <p:sp>
          <p:nvSpPr>
            <p:cNvPr id="68" name="Flèche : pentagone 67">
              <a:extLst>
                <a:ext uri="{FF2B5EF4-FFF2-40B4-BE49-F238E27FC236}">
                  <a16:creationId xmlns:a16="http://schemas.microsoft.com/office/drawing/2014/main" id="{A05023F8-BC30-4A19-9988-721B4DFC4943}"/>
                </a:ext>
              </a:extLst>
            </p:cNvPr>
            <p:cNvSpPr/>
            <p:nvPr/>
          </p:nvSpPr>
          <p:spPr>
            <a:xfrm>
              <a:off x="-1634700" y="7234246"/>
              <a:ext cx="2787312" cy="1144980"/>
            </a:xfrm>
            <a:prstGeom prst="homePlate">
              <a:avLst>
                <a:gd name="adj" fmla="val 10977"/>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rtlCol="0" anchor="t"/>
            <a:lstStyle/>
            <a:p>
              <a:r>
                <a:rPr lang="en-US" sz="700">
                  <a:solidFill>
                    <a:srgbClr val="009DB0"/>
                  </a:solidFill>
                  <a:latin typeface="+mj-lt"/>
                </a:rPr>
                <a:t>Steering tool for CGPs</a:t>
              </a:r>
            </a:p>
            <a:p>
              <a:endParaRPr lang="en-US" sz="700">
                <a:solidFill>
                  <a:schemeClr val="tx1"/>
                </a:solidFill>
                <a:latin typeface="+mj-lt"/>
              </a:endParaRPr>
            </a:p>
            <a:p>
              <a:r>
                <a:rPr lang="en-US" sz="700">
                  <a:solidFill>
                    <a:schemeClr val="tx1"/>
                  </a:solidFill>
                  <a:latin typeface="+mj-lt"/>
                </a:rPr>
                <a:t>Investment opportunity identification through clustering of client profiles</a:t>
              </a:r>
              <a:endParaRPr lang="en-US" sz="700">
                <a:solidFill>
                  <a:schemeClr val="tx1"/>
                </a:solidFill>
              </a:endParaRPr>
            </a:p>
          </p:txBody>
        </p:sp>
        <p:sp>
          <p:nvSpPr>
            <p:cNvPr id="69" name="Flèche : chevron 68">
              <a:extLst>
                <a:ext uri="{FF2B5EF4-FFF2-40B4-BE49-F238E27FC236}">
                  <a16:creationId xmlns:a16="http://schemas.microsoft.com/office/drawing/2014/main" id="{91BC600B-B98B-4C7E-B71F-5EB6C31F92D9}"/>
                </a:ext>
              </a:extLst>
            </p:cNvPr>
            <p:cNvSpPr/>
            <p:nvPr/>
          </p:nvSpPr>
          <p:spPr>
            <a:xfrm>
              <a:off x="1037346" y="7234246"/>
              <a:ext cx="2787312" cy="1144980"/>
            </a:xfrm>
            <a:prstGeom prst="chevron">
              <a:avLst>
                <a:gd name="adj" fmla="val 11957"/>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r>
                <a:rPr lang="en-US" sz="700">
                  <a:solidFill>
                    <a:srgbClr val="009DB0"/>
                  </a:solidFill>
                  <a:latin typeface="+mj-lt"/>
                </a:rPr>
                <a:t>Sale support tool for CGPs</a:t>
              </a:r>
            </a:p>
            <a:p>
              <a:pPr>
                <a:lnSpc>
                  <a:spcPts val="1000"/>
                </a:lnSpc>
              </a:pPr>
              <a:r>
                <a:rPr lang="en-US" sz="700">
                  <a:solidFill>
                    <a:schemeClr val="tx1"/>
                  </a:solidFill>
                  <a:latin typeface="+mj-lt"/>
                </a:rPr>
                <a:t>Identification of sales opportunity </a:t>
              </a:r>
              <a:r>
                <a:rPr lang="en-US" sz="700" spc="-30">
                  <a:solidFill>
                    <a:schemeClr val="tx1"/>
                  </a:solidFill>
                  <a:latin typeface="+mj-lt"/>
                </a:rPr>
                <a:t>and recommendation </a:t>
              </a:r>
              <a:r>
                <a:rPr lang="en-US" sz="700">
                  <a:solidFill>
                    <a:schemeClr val="tx1"/>
                  </a:solidFill>
                  <a:latin typeface="+mj-lt"/>
                </a:rPr>
                <a:t>to CGPs based on the clients’ clusters</a:t>
              </a:r>
            </a:p>
          </p:txBody>
        </p:sp>
        <p:sp>
          <p:nvSpPr>
            <p:cNvPr id="70" name="Flèche : chevron 69">
              <a:extLst>
                <a:ext uri="{FF2B5EF4-FFF2-40B4-BE49-F238E27FC236}">
                  <a16:creationId xmlns:a16="http://schemas.microsoft.com/office/drawing/2014/main" id="{2DF436D4-1417-42A0-A252-08F1A36E7019}"/>
                </a:ext>
              </a:extLst>
            </p:cNvPr>
            <p:cNvSpPr/>
            <p:nvPr/>
          </p:nvSpPr>
          <p:spPr>
            <a:xfrm>
              <a:off x="3709392" y="7234246"/>
              <a:ext cx="2787312" cy="1144980"/>
            </a:xfrm>
            <a:prstGeom prst="chevron">
              <a:avLst>
                <a:gd name="adj" fmla="val 12484"/>
              </a:avLst>
            </a:prstGeom>
            <a:gr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en-US" sz="700" spc="-20">
                  <a:solidFill>
                    <a:srgbClr val="009DB0"/>
                  </a:solidFill>
                  <a:latin typeface="+mj-lt"/>
                </a:rPr>
                <a:t> Recommendations</a:t>
              </a:r>
              <a:r>
                <a:rPr lang="en-US" sz="700">
                  <a:solidFill>
                    <a:srgbClr val="009DB0"/>
                  </a:solidFill>
                  <a:latin typeface="+mj-lt"/>
                </a:rPr>
                <a:t> to clients</a:t>
              </a:r>
            </a:p>
            <a:p>
              <a:pPr>
                <a:lnSpc>
                  <a:spcPts val="900"/>
                </a:lnSpc>
              </a:pPr>
              <a:r>
                <a:rPr lang="en-US" sz="700">
                  <a:solidFill>
                    <a:schemeClr val="tx1"/>
                  </a:solidFill>
                  <a:latin typeface="+mj-lt"/>
                </a:rPr>
                <a:t>Tailor-made offers proposed to the client </a:t>
              </a:r>
              <a:r>
                <a:rPr lang="en-US" sz="700">
                  <a:solidFill>
                    <a:schemeClr val="tx1"/>
                  </a:solidFill>
                </a:rPr>
                <a:t>according</a:t>
              </a:r>
              <a:r>
                <a:rPr lang="en-US" sz="700">
                  <a:solidFill>
                    <a:schemeClr val="tx1"/>
                  </a:solidFill>
                  <a:latin typeface="+mj-lt"/>
                </a:rPr>
                <a:t> to the investment history of the </a:t>
              </a:r>
              <a:r>
                <a:rPr lang="en-US" sz="700">
                  <a:solidFill>
                    <a:schemeClr val="tx1"/>
                  </a:solidFill>
                </a:rPr>
                <a:t>cluster</a:t>
              </a:r>
              <a:r>
                <a:rPr lang="en-US" sz="700">
                  <a:solidFill>
                    <a:schemeClr val="tx1"/>
                  </a:solidFill>
                  <a:latin typeface="+mj-lt"/>
                </a:rPr>
                <a:t> to which he belongs</a:t>
              </a:r>
            </a:p>
          </p:txBody>
        </p:sp>
      </p:grpSp>
      <p:sp>
        <p:nvSpPr>
          <p:cNvPr id="71" name="Ellipse 70">
            <a:extLst>
              <a:ext uri="{FF2B5EF4-FFF2-40B4-BE49-F238E27FC236}">
                <a16:creationId xmlns:a16="http://schemas.microsoft.com/office/drawing/2014/main" id="{28680D14-1144-406E-8D7E-C3F3ED66593A}"/>
              </a:ext>
            </a:extLst>
          </p:cNvPr>
          <p:cNvSpPr/>
          <p:nvPr/>
        </p:nvSpPr>
        <p:spPr>
          <a:xfrm>
            <a:off x="2081839"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a:t>
            </a:r>
          </a:p>
        </p:txBody>
      </p:sp>
      <p:sp>
        <p:nvSpPr>
          <p:cNvPr id="72" name="Ellipse 71">
            <a:extLst>
              <a:ext uri="{FF2B5EF4-FFF2-40B4-BE49-F238E27FC236}">
                <a16:creationId xmlns:a16="http://schemas.microsoft.com/office/drawing/2014/main" id="{E9D1C81C-E741-44C5-92F2-D430217128A7}"/>
              </a:ext>
            </a:extLst>
          </p:cNvPr>
          <p:cNvSpPr/>
          <p:nvPr/>
        </p:nvSpPr>
        <p:spPr>
          <a:xfrm>
            <a:off x="3507567"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B</a:t>
            </a:r>
          </a:p>
        </p:txBody>
      </p:sp>
      <p:sp>
        <p:nvSpPr>
          <p:cNvPr id="73" name="Ellipse 72">
            <a:extLst>
              <a:ext uri="{FF2B5EF4-FFF2-40B4-BE49-F238E27FC236}">
                <a16:creationId xmlns:a16="http://schemas.microsoft.com/office/drawing/2014/main" id="{1CCABFD8-C9FF-476F-8CB1-B32FF277A4D0}"/>
              </a:ext>
            </a:extLst>
          </p:cNvPr>
          <p:cNvSpPr/>
          <p:nvPr/>
        </p:nvSpPr>
        <p:spPr>
          <a:xfrm>
            <a:off x="4849283" y="3484007"/>
            <a:ext cx="161287" cy="16128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a:t>
            </a:r>
          </a:p>
        </p:txBody>
      </p:sp>
    </p:spTree>
    <p:extLst>
      <p:ext uri="{BB962C8B-B14F-4D97-AF65-F5344CB8AC3E}">
        <p14:creationId xmlns:p14="http://schemas.microsoft.com/office/powerpoint/2010/main" val="107310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3470981-8D36-4FF4-8D21-4CA01F88EE76}"/>
              </a:ext>
            </a:extLst>
          </p:cNvPr>
          <p:cNvGraphicFramePr>
            <a:graphicFrameLocks noChangeAspect="1"/>
          </p:cNvGraphicFramePr>
          <p:nvPr>
            <p:custDataLst>
              <p:tags r:id="rId1"/>
            </p:custDataLst>
            <p:extLst>
              <p:ext uri="{D42A27DB-BD31-4B8C-83A1-F6EECF244321}">
                <p14:modId xmlns:p14="http://schemas.microsoft.com/office/powerpoint/2010/main" val="3912027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43470981-8D36-4FF4-8D21-4CA01F88EE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002AFED-C96C-4132-8B33-50E63FC5CC0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1200">
              <a:latin typeface="Verdana" panose="020B0604030504040204" pitchFamily="34" charset="0"/>
              <a:ea typeface="Verdana" panose="020B0604030504040204" pitchFamily="34" charset="0"/>
              <a:sym typeface="Verdana" panose="020B0604030504040204" pitchFamily="34" charset="0"/>
            </a:endParaRPr>
          </a:p>
        </p:txBody>
      </p:sp>
      <p:pic>
        <p:nvPicPr>
          <p:cNvPr id="136" name="Graphique 135" descr="Marquer">
            <a:extLst>
              <a:ext uri="{FF2B5EF4-FFF2-40B4-BE49-F238E27FC236}">
                <a16:creationId xmlns:a16="http://schemas.microsoft.com/office/drawing/2014/main" id="{EEBD203F-BA0B-4CF5-80D9-92A6B337D68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5561841"/>
            <a:ext cx="385769" cy="255574"/>
          </a:xfrm>
          <a:prstGeom prst="rect">
            <a:avLst/>
          </a:prstGeom>
        </p:spPr>
      </p:pic>
      <p:sp>
        <p:nvSpPr>
          <p:cNvPr id="76" name="Title 1">
            <a:extLst>
              <a:ext uri="{FF2B5EF4-FFF2-40B4-BE49-F238E27FC236}">
                <a16:creationId xmlns:a16="http://schemas.microsoft.com/office/drawing/2014/main" id="{DF69C933-90F3-4911-9684-CB669E288240}"/>
              </a:ext>
            </a:extLst>
          </p:cNvPr>
          <p:cNvSpPr>
            <a:spLocks noGrp="1"/>
          </p:cNvSpPr>
          <p:nvPr>
            <p:ph type="ctrTitle"/>
          </p:nvPr>
        </p:nvSpPr>
        <p:spPr/>
        <p:txBody>
          <a:bodyPr/>
          <a:lstStyle/>
          <a:p>
            <a:r>
              <a:rPr lang="en-US" sz="1200">
                <a:solidFill>
                  <a:srgbClr val="009DB0"/>
                </a:solidFill>
                <a:latin typeface="+mj-lt"/>
              </a:rPr>
              <a:t>One-pager red flag analysis</a:t>
            </a:r>
            <a:r>
              <a:rPr lang="en-US" sz="1200" b="0">
                <a:latin typeface="+mj-lt"/>
              </a:rPr>
              <a:t>: the assessment of CG’s ecosystem, operations and customer’s journeys highlights the strength and resilience of its model</a:t>
            </a:r>
            <a:endParaRPr lang="en-US" sz="1200" b="0" kern="0">
              <a:latin typeface="+mj-lt"/>
            </a:endParaRPr>
          </a:p>
        </p:txBody>
      </p:sp>
      <p:sp>
        <p:nvSpPr>
          <p:cNvPr id="79" name="Rectangle 78">
            <a:extLst>
              <a:ext uri="{FF2B5EF4-FFF2-40B4-BE49-F238E27FC236}">
                <a16:creationId xmlns:a16="http://schemas.microsoft.com/office/drawing/2014/main" id="{33C878BE-A531-489D-868A-89160473979A}"/>
              </a:ext>
            </a:extLst>
          </p:cNvPr>
          <p:cNvSpPr/>
          <p:nvPr/>
        </p:nvSpPr>
        <p:spPr bwMode="auto">
          <a:xfrm>
            <a:off x="337527" y="799745"/>
            <a:ext cx="4745014" cy="124082"/>
          </a:xfrm>
          <a:prstGeom prst="rect">
            <a:avLst/>
          </a:prstGeom>
          <a:solidFill>
            <a:srgbClr val="A6A6A6"/>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1" u="none" strike="noStrike" cap="all" normalizeH="0">
                <a:ln>
                  <a:noFill/>
                </a:ln>
                <a:solidFill>
                  <a:schemeClr val="bg1"/>
                </a:solidFill>
                <a:effectLst/>
                <a:latin typeface="+mj-lt"/>
              </a:rPr>
              <a:t>KEY QUESTIONS Investigated in the digital Due diligence of CG</a:t>
            </a:r>
          </a:p>
        </p:txBody>
      </p:sp>
      <p:sp>
        <p:nvSpPr>
          <p:cNvPr id="80" name="Rectangle 79">
            <a:extLst>
              <a:ext uri="{FF2B5EF4-FFF2-40B4-BE49-F238E27FC236}">
                <a16:creationId xmlns:a16="http://schemas.microsoft.com/office/drawing/2014/main" id="{B23C50E5-3D28-481F-B720-967323972EBF}"/>
              </a:ext>
            </a:extLst>
          </p:cNvPr>
          <p:cNvSpPr/>
          <p:nvPr/>
        </p:nvSpPr>
        <p:spPr bwMode="auto">
          <a:xfrm>
            <a:off x="5119806" y="803319"/>
            <a:ext cx="499830" cy="124082"/>
          </a:xfrm>
          <a:prstGeom prst="rect">
            <a:avLst/>
          </a:prstGeom>
          <a:solidFill>
            <a:srgbClr val="A6A6A6"/>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1" u="none" strike="noStrike" cap="all" normalizeH="0">
                <a:ln>
                  <a:noFill/>
                </a:ln>
                <a:solidFill>
                  <a:schemeClr val="bg1"/>
                </a:solidFill>
                <a:effectLst/>
                <a:latin typeface="+mj-lt"/>
              </a:rPr>
              <a:t>Flags</a:t>
            </a:r>
          </a:p>
        </p:txBody>
      </p:sp>
      <p:sp>
        <p:nvSpPr>
          <p:cNvPr id="109" name="Rectangle 108">
            <a:extLst>
              <a:ext uri="{FF2B5EF4-FFF2-40B4-BE49-F238E27FC236}">
                <a16:creationId xmlns:a16="http://schemas.microsoft.com/office/drawing/2014/main" id="{AAB56CEB-4CCC-4617-B707-B00DC286002D}"/>
              </a:ext>
            </a:extLst>
          </p:cNvPr>
          <p:cNvSpPr/>
          <p:nvPr/>
        </p:nvSpPr>
        <p:spPr bwMode="auto">
          <a:xfrm>
            <a:off x="1221413" y="3271713"/>
            <a:ext cx="3861127" cy="9900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15912" indent="-228600">
              <a:spcAft>
                <a:spcPts val="800"/>
              </a:spcAft>
              <a:buFont typeface="+mj-lt"/>
              <a:buAutoNum type="arabicPeriod"/>
              <a:tabLst>
                <a:tab pos="269875" algn="l"/>
              </a:tabLst>
            </a:pPr>
            <a:r>
              <a:rPr lang="en-US" sz="700">
                <a:latin typeface="+mj-lt"/>
              </a:rPr>
              <a:t>Ability to ensure </a:t>
            </a:r>
            <a:r>
              <a:rPr lang="en-US" sz="700">
                <a:solidFill>
                  <a:srgbClr val="009DB0"/>
                </a:solidFill>
                <a:latin typeface="+mj-lt"/>
                <a:cs typeface="Arial"/>
              </a:rPr>
              <a:t>longevity, relevance and renewal of solutions and tools </a:t>
            </a:r>
            <a:r>
              <a:rPr lang="en-US" sz="700">
                <a:latin typeface="+mj-lt"/>
              </a:rPr>
              <a:t>in a constantly evolving </a:t>
            </a:r>
            <a:r>
              <a:rPr lang="en-US" sz="700">
                <a:solidFill>
                  <a:srgbClr val="009DB0"/>
                </a:solidFill>
                <a:latin typeface="+mj-lt"/>
                <a:cs typeface="Arial"/>
              </a:rPr>
              <a:t>constraint framework</a:t>
            </a:r>
          </a:p>
          <a:p>
            <a:pPr marL="315912" indent="-228600">
              <a:spcAft>
                <a:spcPts val="800"/>
              </a:spcAft>
              <a:buFont typeface="+mj-lt"/>
              <a:buAutoNum type="arabicPeriod"/>
              <a:tabLst>
                <a:tab pos="269875" algn="l"/>
              </a:tabLst>
            </a:pPr>
            <a:r>
              <a:rPr lang="en-US" sz="700">
                <a:latin typeface="+mj-lt"/>
              </a:rPr>
              <a:t>Ability to leverage available </a:t>
            </a:r>
            <a:r>
              <a:rPr lang="en-US" sz="700">
                <a:solidFill>
                  <a:srgbClr val="009DB0"/>
                </a:solidFill>
                <a:latin typeface="+mj-lt"/>
                <a:cs typeface="Arial"/>
              </a:rPr>
              <a:t>off the shelf solutions </a:t>
            </a:r>
            <a:r>
              <a:rPr lang="en-US" sz="700">
                <a:latin typeface="+mj-lt"/>
              </a:rPr>
              <a:t>and focus internal IT efforts on developing tools that </a:t>
            </a:r>
            <a:r>
              <a:rPr lang="en-US" sz="700">
                <a:solidFill>
                  <a:srgbClr val="009DB0"/>
                </a:solidFill>
                <a:latin typeface="+mj-lt"/>
                <a:cs typeface="Arial"/>
              </a:rPr>
              <a:t>generate an IP / differentiator</a:t>
            </a:r>
          </a:p>
          <a:p>
            <a:pPr marL="315912" indent="-228600">
              <a:spcAft>
                <a:spcPts val="800"/>
              </a:spcAft>
              <a:buFont typeface="+mj-lt"/>
              <a:buAutoNum type="arabicPeriod"/>
              <a:tabLst>
                <a:tab pos="269875" algn="l"/>
              </a:tabLst>
            </a:pPr>
            <a:r>
              <a:rPr lang="en-US" sz="700">
                <a:latin typeface="+mj-lt"/>
                <a:cs typeface="Arial"/>
              </a:rPr>
              <a:t>Value of a </a:t>
            </a:r>
            <a:r>
              <a:rPr lang="en-US" sz="700">
                <a:solidFill>
                  <a:srgbClr val="009DB0"/>
                </a:solidFill>
                <a:latin typeface="+mj-lt"/>
                <a:cs typeface="Arial"/>
              </a:rPr>
              <a:t>corporate structure </a:t>
            </a:r>
            <a:r>
              <a:rPr lang="en-US" sz="700">
                <a:latin typeface="+mj-lt"/>
                <a:cs typeface="Arial"/>
              </a:rPr>
              <a:t>(brand, tools, …) to attract and retain CGP and Disruption risks associated with potential alternative CGPs models </a:t>
            </a:r>
          </a:p>
        </p:txBody>
      </p:sp>
      <p:sp>
        <p:nvSpPr>
          <p:cNvPr id="107" name="Rectangle 106">
            <a:extLst>
              <a:ext uri="{FF2B5EF4-FFF2-40B4-BE49-F238E27FC236}">
                <a16:creationId xmlns:a16="http://schemas.microsoft.com/office/drawing/2014/main" id="{A2AA106F-DCBB-4E91-AD05-0809CB4976E3}"/>
              </a:ext>
            </a:extLst>
          </p:cNvPr>
          <p:cNvSpPr/>
          <p:nvPr/>
        </p:nvSpPr>
        <p:spPr bwMode="auto">
          <a:xfrm>
            <a:off x="1221413" y="991601"/>
            <a:ext cx="3861127" cy="10097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15912" indent="-228600">
              <a:spcAft>
                <a:spcPts val="600"/>
              </a:spcAft>
              <a:buFont typeface="+mj-lt"/>
              <a:buAutoNum type="arabicPeriod"/>
            </a:pPr>
            <a:r>
              <a:rPr lang="en-US" sz="700">
                <a:latin typeface="+mj-lt"/>
                <a:cs typeface="Arial"/>
              </a:rPr>
              <a:t>Relevance of CG’s customer journeys depending on the various B2C </a:t>
            </a:r>
            <a:r>
              <a:rPr lang="en-US" sz="700">
                <a:solidFill>
                  <a:srgbClr val="009DB0"/>
                </a:solidFill>
                <a:latin typeface="+mj-lt"/>
                <a:cs typeface="Arial"/>
              </a:rPr>
              <a:t>customer segments (wealth x typologies) </a:t>
            </a:r>
          </a:p>
          <a:p>
            <a:pPr marL="315912" indent="-228600">
              <a:spcAft>
                <a:spcPts val="600"/>
              </a:spcAft>
              <a:buFont typeface="+mj-lt"/>
              <a:buAutoNum type="arabicPeriod"/>
            </a:pPr>
            <a:r>
              <a:rPr lang="en-US" sz="700">
                <a:latin typeface="+mj-lt"/>
                <a:cs typeface="Arial"/>
              </a:rPr>
              <a:t>Potential threat (opportunity) represented by </a:t>
            </a:r>
            <a:r>
              <a:rPr lang="en-US" sz="700">
                <a:solidFill>
                  <a:srgbClr val="009DB0"/>
                </a:solidFill>
                <a:latin typeface="+mj-lt"/>
                <a:cs typeface="Arial"/>
              </a:rPr>
              <a:t>automated and online wealth situation profiling / diagnosis</a:t>
            </a:r>
          </a:p>
          <a:p>
            <a:pPr marL="315912" marR="0" indent="-228600" defTabSz="914400" rtl="0" eaLnBrk="1" fontAlgn="base" latinLnBrk="0" hangingPunct="1">
              <a:lnSpc>
                <a:spcPct val="100000"/>
              </a:lnSpc>
              <a:spcBef>
                <a:spcPct val="0"/>
              </a:spcBef>
              <a:spcAft>
                <a:spcPts val="600"/>
              </a:spcAft>
              <a:buClrTx/>
              <a:buSzTx/>
              <a:buFont typeface="+mj-lt"/>
              <a:buAutoNum type="arabicPeriod"/>
              <a:tabLst/>
            </a:pPr>
            <a:r>
              <a:rPr lang="en-US" sz="700">
                <a:latin typeface="+mj-lt"/>
                <a:cs typeface="Arial"/>
              </a:rPr>
              <a:t>Management of online </a:t>
            </a:r>
            <a:r>
              <a:rPr lang="en-US" sz="700">
                <a:solidFill>
                  <a:srgbClr val="009DB0"/>
                </a:solidFill>
                <a:latin typeface="+mj-lt"/>
                <a:cs typeface="Arial"/>
              </a:rPr>
              <a:t>acquisition</a:t>
            </a:r>
            <a:r>
              <a:rPr lang="en-US" sz="700">
                <a:solidFill>
                  <a:schemeClr val="tx2"/>
                </a:solidFill>
                <a:latin typeface="+mj-lt"/>
                <a:cs typeface="Arial"/>
              </a:rPr>
              <a:t> </a:t>
            </a:r>
            <a:r>
              <a:rPr lang="en-US" sz="700">
                <a:latin typeface="+mj-lt"/>
                <a:cs typeface="Arial"/>
              </a:rPr>
              <a:t>(incl. adaptation of online acquisition costs to customer segments) and </a:t>
            </a:r>
            <a:r>
              <a:rPr lang="en-US" sz="700">
                <a:solidFill>
                  <a:srgbClr val="009DB0"/>
                </a:solidFill>
                <a:latin typeface="+mj-lt"/>
                <a:cs typeface="Arial"/>
              </a:rPr>
              <a:t>internal co-optation</a:t>
            </a:r>
          </a:p>
        </p:txBody>
      </p:sp>
      <p:sp>
        <p:nvSpPr>
          <p:cNvPr id="106" name="Rectangle 105">
            <a:extLst>
              <a:ext uri="{FF2B5EF4-FFF2-40B4-BE49-F238E27FC236}">
                <a16:creationId xmlns:a16="http://schemas.microsoft.com/office/drawing/2014/main" id="{D5773CBB-CAFE-4E6A-99A9-22A70D33570B}"/>
              </a:ext>
            </a:extLst>
          </p:cNvPr>
          <p:cNvSpPr/>
          <p:nvPr/>
        </p:nvSpPr>
        <p:spPr bwMode="auto">
          <a:xfrm>
            <a:off x="1221413" y="2049578"/>
            <a:ext cx="3861127" cy="11622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15912" indent="-228600">
              <a:spcAft>
                <a:spcPts val="900"/>
              </a:spcAft>
              <a:buFont typeface="+mj-lt"/>
              <a:buAutoNum type="arabicPeriod"/>
            </a:pPr>
            <a:r>
              <a:rPr kumimoji="0" lang="en-US" sz="700" i="0" u="none" strike="noStrike" cap="none" normalizeH="0" baseline="0">
                <a:ln>
                  <a:noFill/>
                </a:ln>
                <a:effectLst/>
                <a:latin typeface="+mj-lt"/>
                <a:cs typeface="Arial"/>
              </a:rPr>
              <a:t>Level of threat represented by </a:t>
            </a:r>
            <a:r>
              <a:rPr lang="en-US" sz="700">
                <a:solidFill>
                  <a:srgbClr val="009DB0"/>
                </a:solidFill>
                <a:latin typeface="+mj-lt"/>
                <a:cs typeface="Arial"/>
              </a:rPr>
              <a:t>mass market B2C platforms </a:t>
            </a:r>
            <a:r>
              <a:rPr lang="en-US" sz="700">
                <a:latin typeface="+mj-lt"/>
                <a:cs typeface="Arial"/>
              </a:rPr>
              <a:t>(e.g., online aggregators and </a:t>
            </a:r>
            <a:r>
              <a:rPr lang="en-US" sz="700" err="1">
                <a:latin typeface="+mj-lt"/>
                <a:cs typeface="Arial"/>
              </a:rPr>
              <a:t>robo</a:t>
            </a:r>
            <a:r>
              <a:rPr lang="en-US" sz="700">
                <a:latin typeface="+mj-lt"/>
                <a:cs typeface="Arial"/>
              </a:rPr>
              <a:t>-advisors), </a:t>
            </a:r>
            <a:r>
              <a:rPr lang="en-US" sz="700">
                <a:solidFill>
                  <a:srgbClr val="009DB0"/>
                </a:solidFill>
                <a:latin typeface="+mj-lt"/>
                <a:cs typeface="Arial"/>
              </a:rPr>
              <a:t>dedicated to the mass market segment</a:t>
            </a:r>
          </a:p>
          <a:p>
            <a:pPr marL="315912" marR="0" indent="-228600" defTabSz="914400" rtl="0" eaLnBrk="1" fontAlgn="base" latinLnBrk="0" hangingPunct="1">
              <a:lnSpc>
                <a:spcPct val="100000"/>
              </a:lnSpc>
              <a:spcBef>
                <a:spcPct val="0"/>
              </a:spcBef>
              <a:spcAft>
                <a:spcPts val="900"/>
              </a:spcAft>
              <a:buClrTx/>
              <a:buSzTx/>
              <a:buFont typeface="+mj-lt"/>
              <a:buAutoNum type="arabicPeriod"/>
              <a:tabLst/>
            </a:pPr>
            <a:r>
              <a:rPr lang="en-US" sz="700">
                <a:latin typeface="+mj-lt"/>
              </a:rPr>
              <a:t>Ability for CG to leverage </a:t>
            </a:r>
            <a:r>
              <a:rPr lang="en-US" sz="700">
                <a:solidFill>
                  <a:srgbClr val="009DB0"/>
                </a:solidFill>
                <a:latin typeface="+mj-lt"/>
                <a:cs typeface="Arial"/>
              </a:rPr>
              <a:t>digital tools </a:t>
            </a:r>
            <a:r>
              <a:rPr lang="en-US" sz="700">
                <a:latin typeface="+mj-lt"/>
              </a:rPr>
              <a:t>in order to augment </a:t>
            </a:r>
            <a:r>
              <a:rPr lang="en-US" sz="700">
                <a:solidFill>
                  <a:srgbClr val="009DB0"/>
                </a:solidFill>
                <a:latin typeface="+mj-lt"/>
              </a:rPr>
              <a:t>a</a:t>
            </a:r>
            <a:r>
              <a:rPr lang="en-US" sz="700">
                <a:solidFill>
                  <a:srgbClr val="009DB0"/>
                </a:solidFill>
                <a:latin typeface="+mj-lt"/>
                <a:cs typeface="Arial"/>
              </a:rPr>
              <a:t>dvisors</a:t>
            </a:r>
            <a:r>
              <a:rPr lang="en-US" sz="700">
                <a:solidFill>
                  <a:schemeClr val="tx2"/>
                </a:solidFill>
                <a:latin typeface="+mj-lt"/>
              </a:rPr>
              <a:t> </a:t>
            </a:r>
            <a:r>
              <a:rPr lang="en-US" sz="700">
                <a:latin typeface="+mj-lt"/>
              </a:rPr>
              <a:t>in tackling their </a:t>
            </a:r>
            <a:r>
              <a:rPr lang="en-US" sz="700">
                <a:solidFill>
                  <a:srgbClr val="009DB0"/>
                </a:solidFill>
                <a:latin typeface="+mj-lt"/>
                <a:cs typeface="Arial"/>
              </a:rPr>
              <a:t>time-consuming tasks </a:t>
            </a:r>
            <a:r>
              <a:rPr lang="en-US" sz="700">
                <a:latin typeface="+mj-lt"/>
              </a:rPr>
              <a:t>and to support them </a:t>
            </a:r>
            <a:r>
              <a:rPr lang="en-US" sz="700">
                <a:solidFill>
                  <a:srgbClr val="009DB0"/>
                </a:solidFill>
                <a:latin typeface="+mj-lt"/>
                <a:cs typeface="Arial"/>
              </a:rPr>
              <a:t>in generating revenue</a:t>
            </a:r>
          </a:p>
          <a:p>
            <a:pPr marL="315912" marR="0" indent="-228600" defTabSz="914400" rtl="0" eaLnBrk="1" fontAlgn="base" latinLnBrk="0" hangingPunct="1">
              <a:lnSpc>
                <a:spcPct val="100000"/>
              </a:lnSpc>
              <a:spcBef>
                <a:spcPct val="0"/>
              </a:spcBef>
              <a:spcAft>
                <a:spcPts val="900"/>
              </a:spcAft>
              <a:buClrTx/>
              <a:buSzTx/>
              <a:buFont typeface="+mj-lt"/>
              <a:buAutoNum type="arabicPeriod"/>
              <a:tabLst/>
            </a:pPr>
            <a:r>
              <a:rPr lang="en-US" sz="700">
                <a:latin typeface="+mj-lt"/>
                <a:cs typeface="Arial"/>
              </a:rPr>
              <a:t>Risk of </a:t>
            </a:r>
            <a:r>
              <a:rPr lang="en-US" sz="700">
                <a:solidFill>
                  <a:srgbClr val="009DB0"/>
                </a:solidFill>
                <a:latin typeface="+mj-lt"/>
                <a:cs typeface="Arial"/>
              </a:rPr>
              <a:t>intermediation</a:t>
            </a:r>
            <a:r>
              <a:rPr lang="en-US" sz="700">
                <a:latin typeface="+mj-lt"/>
                <a:cs typeface="Arial"/>
              </a:rPr>
              <a:t> by a software platform (e.g., Harvest, </a:t>
            </a:r>
            <a:r>
              <a:rPr lang="en-US" sz="700" err="1">
                <a:latin typeface="+mj-lt"/>
                <a:cs typeface="Arial"/>
              </a:rPr>
              <a:t>Manymore</a:t>
            </a:r>
            <a:r>
              <a:rPr lang="en-US" sz="700">
                <a:latin typeface="+mj-lt"/>
                <a:cs typeface="Arial"/>
              </a:rPr>
              <a:t>)</a:t>
            </a:r>
          </a:p>
          <a:p>
            <a:pPr marL="315912" indent="-228600">
              <a:spcAft>
                <a:spcPts val="900"/>
              </a:spcAft>
              <a:buFont typeface="+mj-lt"/>
              <a:buAutoNum type="arabicPeriod"/>
            </a:pPr>
            <a:r>
              <a:rPr lang="en-US" sz="700">
                <a:latin typeface="+mj-lt"/>
                <a:cs typeface="Arial"/>
              </a:rPr>
              <a:t>CG’s workforce ability to </a:t>
            </a:r>
            <a:r>
              <a:rPr lang="en-US" sz="700">
                <a:solidFill>
                  <a:srgbClr val="009DB0"/>
                </a:solidFill>
                <a:latin typeface="+mj-lt"/>
                <a:cs typeface="Arial"/>
              </a:rPr>
              <a:t>master the latest / state-of-the-art digital tools</a:t>
            </a:r>
          </a:p>
        </p:txBody>
      </p:sp>
      <p:sp>
        <p:nvSpPr>
          <p:cNvPr id="8" name="Rectangle 7">
            <a:extLst>
              <a:ext uri="{FF2B5EF4-FFF2-40B4-BE49-F238E27FC236}">
                <a16:creationId xmlns:a16="http://schemas.microsoft.com/office/drawing/2014/main" id="{D09860F4-D689-45BB-82FD-C91F64D0FCCE}"/>
              </a:ext>
            </a:extLst>
          </p:cNvPr>
          <p:cNvSpPr/>
          <p:nvPr/>
        </p:nvSpPr>
        <p:spPr bwMode="auto">
          <a:xfrm>
            <a:off x="1221413" y="4318934"/>
            <a:ext cx="3861127" cy="72555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15912" indent="-228600">
              <a:spcAft>
                <a:spcPts val="600"/>
              </a:spcAft>
              <a:buFont typeface="+mj-lt"/>
              <a:buAutoNum type="arabicPeriod"/>
              <a:tabLst>
                <a:tab pos="269875" algn="l"/>
              </a:tabLst>
            </a:pPr>
            <a:r>
              <a:rPr lang="en-US" sz="700">
                <a:latin typeface="+mj-lt"/>
                <a:cs typeface="Arial"/>
              </a:rPr>
              <a:t>Ability</a:t>
            </a:r>
            <a:r>
              <a:rPr kumimoji="0" lang="en-US" sz="700" b="0" i="0" u="none" strike="noStrike" cap="none" normalizeH="0" baseline="0">
                <a:ln>
                  <a:noFill/>
                </a:ln>
                <a:effectLst/>
                <a:latin typeface="+mj-lt"/>
                <a:cs typeface="Arial"/>
              </a:rPr>
              <a:t> to meet new customer expectations</a:t>
            </a:r>
            <a:r>
              <a:rPr lang="en-US" sz="700">
                <a:latin typeface="+mj-lt"/>
                <a:cs typeface="Arial"/>
              </a:rPr>
              <a:t> (</a:t>
            </a:r>
            <a:r>
              <a:rPr kumimoji="0" lang="en-US" sz="700" b="0" i="0" u="none" strike="noStrike" cap="none" normalizeH="0" baseline="0">
                <a:ln>
                  <a:noFill/>
                </a:ln>
                <a:effectLst/>
                <a:latin typeface="+mj-lt"/>
                <a:cs typeface="Arial"/>
              </a:rPr>
              <a:t>underlying </a:t>
            </a:r>
            <a:r>
              <a:rPr lang="en-US" sz="700">
                <a:solidFill>
                  <a:srgbClr val="009DB0"/>
                </a:solidFill>
                <a:latin typeface="+mj-lt"/>
                <a:cs typeface="Arial"/>
              </a:rPr>
              <a:t>assets, investment vehicles</a:t>
            </a:r>
            <a:r>
              <a:rPr lang="en-US" sz="700">
                <a:latin typeface="+mj-lt"/>
                <a:cs typeface="Arial"/>
              </a:rPr>
              <a:t>) with its product inventory</a:t>
            </a:r>
          </a:p>
          <a:p>
            <a:pPr marL="315912" indent="-228600">
              <a:spcAft>
                <a:spcPts val="600"/>
              </a:spcAft>
              <a:buFont typeface="+mj-lt"/>
              <a:buAutoNum type="arabicPeriod"/>
              <a:tabLst>
                <a:tab pos="269875" algn="l"/>
              </a:tabLst>
            </a:pPr>
            <a:r>
              <a:rPr lang="en-US" sz="700">
                <a:latin typeface="+mj-lt"/>
                <a:cs typeface="Arial"/>
              </a:rPr>
              <a:t>Risk of commoditization due </a:t>
            </a:r>
            <a:r>
              <a:rPr lang="en-US" sz="700">
                <a:solidFill>
                  <a:srgbClr val="009DB0"/>
                </a:solidFill>
                <a:latin typeface="+mj-lt"/>
                <a:cs typeface="Arial"/>
              </a:rPr>
              <a:t>to a potentially low perceived value for money </a:t>
            </a:r>
            <a:r>
              <a:rPr lang="en-US" sz="700">
                <a:latin typeface="+mj-lt"/>
                <a:cs typeface="Arial"/>
              </a:rPr>
              <a:t>compared to passive investment solutions such as ETFs</a:t>
            </a:r>
          </a:p>
        </p:txBody>
      </p:sp>
      <p:pic>
        <p:nvPicPr>
          <p:cNvPr id="40" name="Graphique 39" descr="Marquer">
            <a:extLst>
              <a:ext uri="{FF2B5EF4-FFF2-40B4-BE49-F238E27FC236}">
                <a16:creationId xmlns:a16="http://schemas.microsoft.com/office/drawing/2014/main" id="{0229E772-CB6D-42B5-9F08-74D6CF93CDD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4347175"/>
            <a:ext cx="385769" cy="255574"/>
          </a:xfrm>
          <a:prstGeom prst="rect">
            <a:avLst/>
          </a:prstGeom>
        </p:spPr>
      </p:pic>
      <p:pic>
        <p:nvPicPr>
          <p:cNvPr id="41" name="Graphique 40" descr="Marquer">
            <a:extLst>
              <a:ext uri="{FF2B5EF4-FFF2-40B4-BE49-F238E27FC236}">
                <a16:creationId xmlns:a16="http://schemas.microsoft.com/office/drawing/2014/main" id="{042CB025-516C-4F51-BE23-FCB791593706}"/>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4673557"/>
            <a:ext cx="385769" cy="255574"/>
          </a:xfrm>
          <a:prstGeom prst="rect">
            <a:avLst/>
          </a:prstGeom>
        </p:spPr>
      </p:pic>
      <p:pic>
        <p:nvPicPr>
          <p:cNvPr id="44" name="Graphique 43" descr="Marquer">
            <a:extLst>
              <a:ext uri="{FF2B5EF4-FFF2-40B4-BE49-F238E27FC236}">
                <a16:creationId xmlns:a16="http://schemas.microsoft.com/office/drawing/2014/main" id="{255129A2-D501-4A00-A46C-4588C6BAFC22}"/>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2060114"/>
            <a:ext cx="385769" cy="255574"/>
          </a:xfrm>
          <a:prstGeom prst="rect">
            <a:avLst/>
          </a:prstGeom>
        </p:spPr>
      </p:pic>
      <p:pic>
        <p:nvPicPr>
          <p:cNvPr id="46" name="Graphique 45" descr="Marquer">
            <a:extLst>
              <a:ext uri="{FF2B5EF4-FFF2-40B4-BE49-F238E27FC236}">
                <a16:creationId xmlns:a16="http://schemas.microsoft.com/office/drawing/2014/main" id="{36A5D4BF-F1B0-41A8-829B-3555A8DE5C0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049571" y="5927479"/>
            <a:ext cx="385769" cy="255574"/>
          </a:xfrm>
          <a:prstGeom prst="rect">
            <a:avLst/>
          </a:prstGeom>
        </p:spPr>
      </p:pic>
      <p:pic>
        <p:nvPicPr>
          <p:cNvPr id="48" name="Graphique 47" descr="Marquer">
            <a:extLst>
              <a:ext uri="{FF2B5EF4-FFF2-40B4-BE49-F238E27FC236}">
                <a16:creationId xmlns:a16="http://schemas.microsoft.com/office/drawing/2014/main" id="{322D42F2-E6AC-472A-AD6C-2ED7254E3136}"/>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5182057"/>
            <a:ext cx="385769" cy="255574"/>
          </a:xfrm>
          <a:prstGeom prst="rect">
            <a:avLst/>
          </a:prstGeom>
        </p:spPr>
      </p:pic>
      <p:sp>
        <p:nvSpPr>
          <p:cNvPr id="84" name="Arrow: Pentagon 13">
            <a:extLst>
              <a:ext uri="{FF2B5EF4-FFF2-40B4-BE49-F238E27FC236}">
                <a16:creationId xmlns:a16="http://schemas.microsoft.com/office/drawing/2014/main" id="{8FF0A892-E8BC-45CE-8795-F01B8187E3D0}"/>
              </a:ext>
            </a:extLst>
          </p:cNvPr>
          <p:cNvSpPr/>
          <p:nvPr/>
        </p:nvSpPr>
        <p:spPr bwMode="auto">
          <a:xfrm>
            <a:off x="332810" y="4331588"/>
            <a:ext cx="991966" cy="727251"/>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bg1"/>
                </a:solidFill>
                <a:latin typeface="+mj-lt"/>
              </a:rPr>
              <a:t>“Asset production” industry</a:t>
            </a:r>
            <a:endParaRPr kumimoji="0" lang="en-US" sz="900" b="0" i="0" u="none" strike="noStrike" cap="none" normalizeH="0" baseline="0">
              <a:ln>
                <a:noFill/>
              </a:ln>
              <a:solidFill>
                <a:schemeClr val="bg1"/>
              </a:solidFill>
              <a:effectLst/>
              <a:latin typeface="+mj-lt"/>
            </a:endParaRPr>
          </a:p>
        </p:txBody>
      </p:sp>
      <p:sp>
        <p:nvSpPr>
          <p:cNvPr id="89" name="Arrow: Pentagon 13">
            <a:extLst>
              <a:ext uri="{FF2B5EF4-FFF2-40B4-BE49-F238E27FC236}">
                <a16:creationId xmlns:a16="http://schemas.microsoft.com/office/drawing/2014/main" id="{BE524B3F-9FCD-4B93-9AEA-6EF4862C106D}"/>
              </a:ext>
            </a:extLst>
          </p:cNvPr>
          <p:cNvSpPr/>
          <p:nvPr/>
        </p:nvSpPr>
        <p:spPr bwMode="auto">
          <a:xfrm>
            <a:off x="332810" y="2058303"/>
            <a:ext cx="991966" cy="1159576"/>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sz="900" b="1">
                <a:solidFill>
                  <a:schemeClr val="bg1"/>
                </a:solidFill>
                <a:latin typeface="+mj-lt"/>
              </a:rPr>
              <a:t>“Data-augmented” wealth management advisors</a:t>
            </a:r>
            <a:endParaRPr kumimoji="0" lang="en-US" sz="900" b="0" i="0" u="none" strike="noStrike" cap="none" normalizeH="0" baseline="0">
              <a:ln>
                <a:noFill/>
              </a:ln>
              <a:solidFill>
                <a:schemeClr val="bg1"/>
              </a:solidFill>
              <a:effectLst/>
              <a:latin typeface="+mj-lt"/>
            </a:endParaRPr>
          </a:p>
        </p:txBody>
      </p:sp>
      <p:sp>
        <p:nvSpPr>
          <p:cNvPr id="90" name="Arrow: Pentagon 13">
            <a:extLst>
              <a:ext uri="{FF2B5EF4-FFF2-40B4-BE49-F238E27FC236}">
                <a16:creationId xmlns:a16="http://schemas.microsoft.com/office/drawing/2014/main" id="{E6D2DB7C-342A-40A7-BD1B-CB137E29D0C5}"/>
              </a:ext>
            </a:extLst>
          </p:cNvPr>
          <p:cNvSpPr/>
          <p:nvPr/>
        </p:nvSpPr>
        <p:spPr bwMode="auto">
          <a:xfrm>
            <a:off x="332810" y="995776"/>
            <a:ext cx="991966" cy="1009757"/>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mj-lt"/>
              </a:rPr>
              <a:t>B2C Customer experience</a:t>
            </a:r>
            <a:endParaRPr kumimoji="0" lang="en-US" sz="900" b="0" i="0" u="none" strike="noStrike" cap="none" normalizeH="0" baseline="0">
              <a:ln>
                <a:noFill/>
              </a:ln>
              <a:solidFill>
                <a:schemeClr val="bg1"/>
              </a:solidFill>
              <a:effectLst/>
              <a:latin typeface="+mj-lt"/>
            </a:endParaRPr>
          </a:p>
        </p:txBody>
      </p:sp>
      <p:sp>
        <p:nvSpPr>
          <p:cNvPr id="92" name="Arrow: Pentagon 13">
            <a:extLst>
              <a:ext uri="{FF2B5EF4-FFF2-40B4-BE49-F238E27FC236}">
                <a16:creationId xmlns:a16="http://schemas.microsoft.com/office/drawing/2014/main" id="{0A483656-80FE-4AA5-874B-A5B9FD79059F}"/>
              </a:ext>
            </a:extLst>
          </p:cNvPr>
          <p:cNvSpPr/>
          <p:nvPr/>
        </p:nvSpPr>
        <p:spPr bwMode="auto">
          <a:xfrm>
            <a:off x="332810" y="3270266"/>
            <a:ext cx="991966" cy="1009757"/>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bg1"/>
                </a:solidFill>
                <a:latin typeface="+mj-lt"/>
              </a:rPr>
              <a:t>Digitalized back office and value of a corporate structure</a:t>
            </a:r>
            <a:endParaRPr kumimoji="0" lang="en-US" sz="900" b="0" i="0" u="none" strike="noStrike" cap="none" normalizeH="0" baseline="0">
              <a:ln>
                <a:noFill/>
              </a:ln>
              <a:solidFill>
                <a:schemeClr val="bg1"/>
              </a:solidFill>
              <a:effectLst/>
              <a:latin typeface="+mj-lt"/>
            </a:endParaRPr>
          </a:p>
        </p:txBody>
      </p:sp>
      <p:sp>
        <p:nvSpPr>
          <p:cNvPr id="108" name="Rectangle 107">
            <a:extLst>
              <a:ext uri="{FF2B5EF4-FFF2-40B4-BE49-F238E27FC236}">
                <a16:creationId xmlns:a16="http://schemas.microsoft.com/office/drawing/2014/main" id="{8F1455C9-BC4B-4FC2-81B1-F92659E64735}"/>
              </a:ext>
            </a:extLst>
          </p:cNvPr>
          <p:cNvSpPr/>
          <p:nvPr/>
        </p:nvSpPr>
        <p:spPr bwMode="auto">
          <a:xfrm>
            <a:off x="1221413" y="5107932"/>
            <a:ext cx="3861127" cy="116822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36000" bIns="45720" numCol="1" rtlCol="0" anchor="ctr" anchorCtr="0" compatLnSpc="1">
            <a:prstTxWarp prst="textNoShape">
              <a:avLst/>
            </a:prstTxWarp>
          </a:bodyPr>
          <a:lstStyle/>
          <a:p>
            <a:pPr marL="315912" indent="-228600">
              <a:lnSpc>
                <a:spcPts val="950"/>
              </a:lnSpc>
              <a:spcAft>
                <a:spcPts val="400"/>
              </a:spcAft>
              <a:buClr>
                <a:schemeClr val="tx1"/>
              </a:buClr>
              <a:buFont typeface="+mj-lt"/>
              <a:buAutoNum type="arabicPeriod"/>
            </a:pPr>
            <a:r>
              <a:rPr lang="en-US" sz="700">
                <a:latin typeface="+mj-lt"/>
                <a:cs typeface="Arial"/>
              </a:rPr>
              <a:t>Major </a:t>
            </a:r>
            <a:r>
              <a:rPr lang="en-US" sz="700">
                <a:solidFill>
                  <a:srgbClr val="009DB0"/>
                </a:solidFill>
                <a:latin typeface="+mj-lt"/>
                <a:cs typeface="Arial"/>
              </a:rPr>
              <a:t>changes expected to impact the accounting industry that might put CG model at risk </a:t>
            </a:r>
          </a:p>
          <a:p>
            <a:pPr marL="315912" marR="0" indent="-228600" defTabSz="914400" rtl="0" eaLnBrk="1" fontAlgn="base" latinLnBrk="0" hangingPunct="1">
              <a:lnSpc>
                <a:spcPts val="950"/>
              </a:lnSpc>
              <a:spcBef>
                <a:spcPct val="0"/>
              </a:spcBef>
              <a:spcAft>
                <a:spcPts val="400"/>
              </a:spcAft>
              <a:buClr>
                <a:schemeClr val="tx1"/>
              </a:buClr>
              <a:buSzTx/>
              <a:buFont typeface="+mj-lt"/>
              <a:buAutoNum type="arabicPeriod"/>
              <a:tabLst/>
            </a:pPr>
            <a:r>
              <a:rPr lang="en-US" sz="700" kern="0">
                <a:latin typeface="+mj-lt"/>
              </a:rPr>
              <a:t>Relevance of the </a:t>
            </a:r>
            <a:r>
              <a:rPr lang="en-US" sz="700">
                <a:solidFill>
                  <a:srgbClr val="009DB0"/>
                </a:solidFill>
                <a:latin typeface="+mj-lt"/>
                <a:cs typeface="Arial"/>
              </a:rPr>
              <a:t>current compensation model </a:t>
            </a:r>
            <a:r>
              <a:rPr lang="en-US" sz="700" kern="0">
                <a:latin typeface="+mj-lt"/>
              </a:rPr>
              <a:t>between CG and its prescribers. </a:t>
            </a:r>
            <a:br>
              <a:rPr lang="en-US" sz="700" kern="0">
                <a:latin typeface="+mj-lt"/>
              </a:rPr>
            </a:br>
            <a:r>
              <a:rPr lang="en-US" sz="700">
                <a:latin typeface="+mj-lt"/>
              </a:rPr>
              <a:t>CG ability to leverage its prescribers’ network with </a:t>
            </a:r>
            <a:r>
              <a:rPr lang="en-US" sz="700">
                <a:latin typeface="+mj-lt"/>
                <a:cs typeface="Arial"/>
              </a:rPr>
              <a:t>a </a:t>
            </a:r>
            <a:r>
              <a:rPr lang="en-US" sz="700">
                <a:solidFill>
                  <a:srgbClr val="009DB0"/>
                </a:solidFill>
                <a:latin typeface="+mj-lt"/>
                <a:cs typeface="Arial"/>
              </a:rPr>
              <a:t>tailored co-optation policy</a:t>
            </a:r>
            <a:endParaRPr kumimoji="0" lang="en-US" sz="700" b="0" i="0" u="none" strike="noStrike" cap="none" normalizeH="0" baseline="0">
              <a:ln>
                <a:noFill/>
              </a:ln>
              <a:solidFill>
                <a:srgbClr val="009DB0"/>
              </a:solidFill>
              <a:effectLst/>
              <a:latin typeface="+mj-lt"/>
            </a:endParaRPr>
          </a:p>
          <a:p>
            <a:pPr marL="315912" indent="-228600">
              <a:lnSpc>
                <a:spcPts val="950"/>
              </a:lnSpc>
              <a:spcAft>
                <a:spcPts val="400"/>
              </a:spcAft>
              <a:buClr>
                <a:schemeClr val="tx1"/>
              </a:buClr>
              <a:buFont typeface="+mj-lt"/>
              <a:buAutoNum type="arabicPeriod"/>
            </a:pPr>
            <a:r>
              <a:rPr lang="en-US" sz="700">
                <a:latin typeface="+mj-lt"/>
              </a:rPr>
              <a:t>A</a:t>
            </a:r>
            <a:r>
              <a:rPr kumimoji="0" lang="en-US" sz="700" b="0" i="0" u="none" strike="noStrike" cap="none" normalizeH="0" baseline="0">
                <a:ln>
                  <a:noFill/>
                </a:ln>
                <a:solidFill>
                  <a:schemeClr val="tx1"/>
                </a:solidFill>
                <a:effectLst/>
                <a:latin typeface="+mj-lt"/>
              </a:rPr>
              <a:t>bility to </a:t>
            </a:r>
            <a:r>
              <a:rPr lang="en-US" sz="700">
                <a:solidFill>
                  <a:srgbClr val="009DB0"/>
                </a:solidFill>
                <a:latin typeface="+mj-lt"/>
                <a:cs typeface="Arial"/>
              </a:rPr>
              <a:t>enlarge the network of its prescribers beyond liberal accountants </a:t>
            </a:r>
            <a:r>
              <a:rPr lang="en-US" sz="700" kern="0">
                <a:latin typeface="+mj-lt"/>
              </a:rPr>
              <a:t>in order to become a </a:t>
            </a:r>
            <a:r>
              <a:rPr lang="en-US" sz="700">
                <a:solidFill>
                  <a:srgbClr val="009DB0"/>
                </a:solidFill>
                <a:latin typeface="+mj-lt"/>
                <a:cs typeface="Arial"/>
              </a:rPr>
              <a:t>“inter-</a:t>
            </a:r>
            <a:r>
              <a:rPr lang="en-US" sz="700" err="1">
                <a:solidFill>
                  <a:srgbClr val="009DB0"/>
                </a:solidFill>
                <a:latin typeface="+mj-lt"/>
                <a:cs typeface="Arial"/>
              </a:rPr>
              <a:t>professionalité</a:t>
            </a:r>
            <a:r>
              <a:rPr lang="en-US" sz="700">
                <a:solidFill>
                  <a:srgbClr val="009DB0"/>
                </a:solidFill>
                <a:latin typeface="+mj-lt"/>
                <a:cs typeface="Arial"/>
              </a:rPr>
              <a:t>” specialist</a:t>
            </a:r>
          </a:p>
        </p:txBody>
      </p:sp>
      <p:sp>
        <p:nvSpPr>
          <p:cNvPr id="91" name="Arrow: Pentagon 13">
            <a:extLst>
              <a:ext uri="{FF2B5EF4-FFF2-40B4-BE49-F238E27FC236}">
                <a16:creationId xmlns:a16="http://schemas.microsoft.com/office/drawing/2014/main" id="{13648E49-DE3B-469F-A649-E2B59A0E2850}"/>
              </a:ext>
            </a:extLst>
          </p:cNvPr>
          <p:cNvSpPr/>
          <p:nvPr/>
        </p:nvSpPr>
        <p:spPr bwMode="auto">
          <a:xfrm>
            <a:off x="332810" y="5108377"/>
            <a:ext cx="991966" cy="1159576"/>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solidFill>
                  <a:schemeClr val="bg1"/>
                </a:solidFill>
                <a:latin typeface="+mj-lt"/>
              </a:rPr>
              <a:t>Ecosystem and prescribers’ network</a:t>
            </a:r>
            <a:endParaRPr kumimoji="0" lang="en-US" sz="900" b="0" i="0" u="none" strike="noStrike" cap="none" normalizeH="0" baseline="0">
              <a:ln>
                <a:noFill/>
              </a:ln>
              <a:solidFill>
                <a:schemeClr val="bg1"/>
              </a:solidFill>
              <a:effectLst/>
              <a:latin typeface="+mj-lt"/>
            </a:endParaRPr>
          </a:p>
        </p:txBody>
      </p:sp>
      <p:pic>
        <p:nvPicPr>
          <p:cNvPr id="156" name="Graphique 155" descr="Marquer">
            <a:extLst>
              <a:ext uri="{FF2B5EF4-FFF2-40B4-BE49-F238E27FC236}">
                <a16:creationId xmlns:a16="http://schemas.microsoft.com/office/drawing/2014/main" id="{2E8DBE18-F489-4164-9627-B5E6E6B6C492}"/>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1326041"/>
            <a:ext cx="385769" cy="255574"/>
          </a:xfrm>
          <a:prstGeom prst="rect">
            <a:avLst/>
          </a:prstGeom>
        </p:spPr>
      </p:pic>
      <p:pic>
        <p:nvPicPr>
          <p:cNvPr id="162" name="Graphique 161" descr="Marquer">
            <a:extLst>
              <a:ext uri="{FF2B5EF4-FFF2-40B4-BE49-F238E27FC236}">
                <a16:creationId xmlns:a16="http://schemas.microsoft.com/office/drawing/2014/main" id="{9DD2661B-12A6-4589-B992-10150563A2B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1627548"/>
            <a:ext cx="385769" cy="255574"/>
          </a:xfrm>
          <a:prstGeom prst="rect">
            <a:avLst/>
          </a:prstGeom>
        </p:spPr>
      </p:pic>
      <p:sp>
        <p:nvSpPr>
          <p:cNvPr id="16" name="Freeform 5">
            <a:extLst>
              <a:ext uri="{FF2B5EF4-FFF2-40B4-BE49-F238E27FC236}">
                <a16:creationId xmlns:a16="http://schemas.microsoft.com/office/drawing/2014/main" id="{F7B97FF3-368D-4926-86F2-64352A6E8A90}"/>
              </a:ext>
            </a:extLst>
          </p:cNvPr>
          <p:cNvSpPr>
            <a:spLocks noEditPoints="1"/>
          </p:cNvSpPr>
          <p:nvPr/>
        </p:nvSpPr>
        <p:spPr bwMode="auto">
          <a:xfrm rot="2547840">
            <a:off x="5328943" y="1680201"/>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63" name="Graphique 162" descr="Marquer">
            <a:extLst>
              <a:ext uri="{FF2B5EF4-FFF2-40B4-BE49-F238E27FC236}">
                <a16:creationId xmlns:a16="http://schemas.microsoft.com/office/drawing/2014/main" id="{4DCD806B-9854-4296-AD59-35BBEE1C6A07}"/>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1023913"/>
            <a:ext cx="385769" cy="255574"/>
          </a:xfrm>
          <a:prstGeom prst="rect">
            <a:avLst/>
          </a:prstGeom>
        </p:spPr>
      </p:pic>
      <p:sp>
        <p:nvSpPr>
          <p:cNvPr id="102" name="Freeform 5">
            <a:extLst>
              <a:ext uri="{FF2B5EF4-FFF2-40B4-BE49-F238E27FC236}">
                <a16:creationId xmlns:a16="http://schemas.microsoft.com/office/drawing/2014/main" id="{64F1B2DC-A6CC-4D8B-8EA5-DB791D7988DA}"/>
              </a:ext>
            </a:extLst>
          </p:cNvPr>
          <p:cNvSpPr>
            <a:spLocks noEditPoints="1"/>
          </p:cNvSpPr>
          <p:nvPr/>
        </p:nvSpPr>
        <p:spPr bwMode="auto">
          <a:xfrm rot="2547840">
            <a:off x="5328943" y="5612843"/>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16" name="Graphique 115" descr="Marquer">
            <a:extLst>
              <a:ext uri="{FF2B5EF4-FFF2-40B4-BE49-F238E27FC236}">
                <a16:creationId xmlns:a16="http://schemas.microsoft.com/office/drawing/2014/main" id="{8DADCB03-F07B-4B93-B59F-F6FB6BF3DB06}"/>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5542"/>
          <a:stretch/>
        </p:blipFill>
        <p:spPr>
          <a:xfrm>
            <a:off x="569217" y="6473758"/>
            <a:ext cx="286331" cy="189696"/>
          </a:xfrm>
          <a:prstGeom prst="rect">
            <a:avLst/>
          </a:prstGeom>
        </p:spPr>
      </p:pic>
      <p:pic>
        <p:nvPicPr>
          <p:cNvPr id="117" name="Graphique 116" descr="Marquer">
            <a:extLst>
              <a:ext uri="{FF2B5EF4-FFF2-40B4-BE49-F238E27FC236}">
                <a16:creationId xmlns:a16="http://schemas.microsoft.com/office/drawing/2014/main" id="{7ABF402B-89C6-430B-BD87-713205280AB2}"/>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288589" y="6477690"/>
            <a:ext cx="286331" cy="189696"/>
          </a:xfrm>
          <a:prstGeom prst="rect">
            <a:avLst/>
          </a:prstGeom>
        </p:spPr>
      </p:pic>
      <p:pic>
        <p:nvPicPr>
          <p:cNvPr id="118" name="Graphique 117" descr="Marquer">
            <a:extLst>
              <a:ext uri="{FF2B5EF4-FFF2-40B4-BE49-F238E27FC236}">
                <a16:creationId xmlns:a16="http://schemas.microsoft.com/office/drawing/2014/main" id="{F04574FC-7CCD-418B-B946-A3218AEFE363}"/>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5542"/>
          <a:stretch/>
        </p:blipFill>
        <p:spPr>
          <a:xfrm>
            <a:off x="854271" y="6473758"/>
            <a:ext cx="286331" cy="189696"/>
          </a:xfrm>
          <a:prstGeom prst="rect">
            <a:avLst/>
          </a:prstGeom>
        </p:spPr>
      </p:pic>
      <p:sp>
        <p:nvSpPr>
          <p:cNvPr id="12" name="ZoneTexte 11">
            <a:extLst>
              <a:ext uri="{FF2B5EF4-FFF2-40B4-BE49-F238E27FC236}">
                <a16:creationId xmlns:a16="http://schemas.microsoft.com/office/drawing/2014/main" id="{2C1C14CE-7565-4755-ABF4-1885063CEB9B}"/>
              </a:ext>
            </a:extLst>
          </p:cNvPr>
          <p:cNvSpPr txBox="1"/>
          <p:nvPr/>
        </p:nvSpPr>
        <p:spPr>
          <a:xfrm>
            <a:off x="1119151" y="6427066"/>
            <a:ext cx="1215918" cy="276999"/>
          </a:xfrm>
          <a:prstGeom prst="rect">
            <a:avLst/>
          </a:prstGeom>
          <a:noFill/>
        </p:spPr>
        <p:txBody>
          <a:bodyPr wrap="square" rtlCol="0">
            <a:spAutoFit/>
          </a:bodyPr>
          <a:lstStyle/>
          <a:p>
            <a:r>
              <a:rPr lang="en-US" sz="600">
                <a:latin typeface="+mj-lt"/>
              </a:rPr>
              <a:t>Level of threat: </a:t>
            </a:r>
          </a:p>
          <a:p>
            <a:r>
              <a:rPr lang="en-US" sz="600">
                <a:latin typeface="+mj-lt"/>
              </a:rPr>
              <a:t>low, medium, high</a:t>
            </a:r>
          </a:p>
        </p:txBody>
      </p:sp>
      <p:sp>
        <p:nvSpPr>
          <p:cNvPr id="126" name="ZoneTexte 125">
            <a:extLst>
              <a:ext uri="{FF2B5EF4-FFF2-40B4-BE49-F238E27FC236}">
                <a16:creationId xmlns:a16="http://schemas.microsoft.com/office/drawing/2014/main" id="{46673484-5ACB-426B-AF1D-FED0C235F2AB}"/>
              </a:ext>
            </a:extLst>
          </p:cNvPr>
          <p:cNvSpPr txBox="1"/>
          <p:nvPr/>
        </p:nvSpPr>
        <p:spPr>
          <a:xfrm>
            <a:off x="2422577" y="6442053"/>
            <a:ext cx="1030859" cy="276999"/>
          </a:xfrm>
          <a:prstGeom prst="rect">
            <a:avLst/>
          </a:prstGeom>
          <a:noFill/>
        </p:spPr>
        <p:txBody>
          <a:bodyPr wrap="square" rtlCol="0">
            <a:spAutoFit/>
          </a:bodyPr>
          <a:lstStyle/>
          <a:p>
            <a:r>
              <a:rPr lang="en-US" sz="600">
                <a:latin typeface="+mj-lt"/>
              </a:rPr>
              <a:t>Underlying opportunities for CG</a:t>
            </a:r>
          </a:p>
        </p:txBody>
      </p:sp>
      <p:sp>
        <p:nvSpPr>
          <p:cNvPr id="218" name="Freeform 5">
            <a:extLst>
              <a:ext uri="{FF2B5EF4-FFF2-40B4-BE49-F238E27FC236}">
                <a16:creationId xmlns:a16="http://schemas.microsoft.com/office/drawing/2014/main" id="{F4E7F9EB-F8C0-426A-A0E8-E528EEF51F0B}"/>
              </a:ext>
            </a:extLst>
          </p:cNvPr>
          <p:cNvSpPr>
            <a:spLocks noEditPoints="1"/>
          </p:cNvSpPr>
          <p:nvPr/>
        </p:nvSpPr>
        <p:spPr bwMode="auto">
          <a:xfrm rot="2547840">
            <a:off x="5328942" y="4400102"/>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14" name="Graphique 113" descr="Marquer">
            <a:extLst>
              <a:ext uri="{FF2B5EF4-FFF2-40B4-BE49-F238E27FC236}">
                <a16:creationId xmlns:a16="http://schemas.microsoft.com/office/drawing/2014/main" id="{B2ECF7BD-F68B-448B-BB7E-23B9639B3D97}"/>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2340158"/>
            <a:ext cx="385769" cy="255574"/>
          </a:xfrm>
          <a:prstGeom prst="rect">
            <a:avLst/>
          </a:prstGeom>
        </p:spPr>
      </p:pic>
      <p:sp>
        <p:nvSpPr>
          <p:cNvPr id="217" name="Freeform 5">
            <a:extLst>
              <a:ext uri="{FF2B5EF4-FFF2-40B4-BE49-F238E27FC236}">
                <a16:creationId xmlns:a16="http://schemas.microsoft.com/office/drawing/2014/main" id="{49D8BAB2-AE12-4D8A-AB30-B2F8EE022067}"/>
              </a:ext>
            </a:extLst>
          </p:cNvPr>
          <p:cNvSpPr>
            <a:spLocks noEditPoints="1"/>
          </p:cNvSpPr>
          <p:nvPr/>
        </p:nvSpPr>
        <p:spPr bwMode="auto">
          <a:xfrm rot="2547840">
            <a:off x="5328942" y="2393810"/>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24" name="Graphique 123" descr="Marquer">
            <a:extLst>
              <a:ext uri="{FF2B5EF4-FFF2-40B4-BE49-F238E27FC236}">
                <a16:creationId xmlns:a16="http://schemas.microsoft.com/office/drawing/2014/main" id="{896A1CB0-31E7-4220-B77F-1FA8A4604E6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049571" y="3956425"/>
            <a:ext cx="385769" cy="255574"/>
          </a:xfrm>
          <a:prstGeom prst="rect">
            <a:avLst/>
          </a:prstGeom>
        </p:spPr>
      </p:pic>
      <p:pic>
        <p:nvPicPr>
          <p:cNvPr id="129" name="Graphique 128" descr="Marquer">
            <a:extLst>
              <a:ext uri="{FF2B5EF4-FFF2-40B4-BE49-F238E27FC236}">
                <a16:creationId xmlns:a16="http://schemas.microsoft.com/office/drawing/2014/main" id="{6A33AB16-EDAD-470F-8369-F5E3AFDC45C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5542"/>
          <a:stretch/>
        </p:blipFill>
        <p:spPr>
          <a:xfrm>
            <a:off x="5318335" y="5927479"/>
            <a:ext cx="385769" cy="255574"/>
          </a:xfrm>
          <a:prstGeom prst="rect">
            <a:avLst/>
          </a:prstGeom>
        </p:spPr>
      </p:pic>
      <p:sp>
        <p:nvSpPr>
          <p:cNvPr id="133" name="ZoneTexte 132">
            <a:extLst>
              <a:ext uri="{FF2B5EF4-FFF2-40B4-BE49-F238E27FC236}">
                <a16:creationId xmlns:a16="http://schemas.microsoft.com/office/drawing/2014/main" id="{60CCBCD1-8EEF-4507-9117-2C2337B7C9FD}"/>
              </a:ext>
            </a:extLst>
          </p:cNvPr>
          <p:cNvSpPr txBox="1"/>
          <p:nvPr/>
        </p:nvSpPr>
        <p:spPr>
          <a:xfrm>
            <a:off x="5258112" y="5827521"/>
            <a:ext cx="491862" cy="169277"/>
          </a:xfrm>
          <a:prstGeom prst="rect">
            <a:avLst/>
          </a:prstGeom>
          <a:noFill/>
        </p:spPr>
        <p:txBody>
          <a:bodyPr wrap="square" rtlCol="0">
            <a:spAutoFit/>
          </a:bodyPr>
          <a:lstStyle/>
          <a:p>
            <a:r>
              <a:rPr lang="en-US" sz="500" spc="-30">
                <a:latin typeface="+mj-lt"/>
              </a:rPr>
              <a:t>Neo-bank</a:t>
            </a:r>
          </a:p>
        </p:txBody>
      </p:sp>
      <p:pic>
        <p:nvPicPr>
          <p:cNvPr id="128" name="Graphique 127" descr="Marquer">
            <a:extLst>
              <a:ext uri="{FF2B5EF4-FFF2-40B4-BE49-F238E27FC236}">
                <a16:creationId xmlns:a16="http://schemas.microsoft.com/office/drawing/2014/main" id="{B2782BBE-E644-49FF-8AC8-70F343735A99}"/>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2648587"/>
            <a:ext cx="385769" cy="255574"/>
          </a:xfrm>
          <a:prstGeom prst="rect">
            <a:avLst/>
          </a:prstGeom>
        </p:spPr>
      </p:pic>
      <p:pic>
        <p:nvPicPr>
          <p:cNvPr id="134" name="Graphique 133" descr="Marquer">
            <a:extLst>
              <a:ext uri="{FF2B5EF4-FFF2-40B4-BE49-F238E27FC236}">
                <a16:creationId xmlns:a16="http://schemas.microsoft.com/office/drawing/2014/main" id="{B07C028F-D62B-4147-BD24-5891B749132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3303059"/>
            <a:ext cx="385769" cy="255574"/>
          </a:xfrm>
          <a:prstGeom prst="rect">
            <a:avLst/>
          </a:prstGeom>
        </p:spPr>
      </p:pic>
      <p:sp>
        <p:nvSpPr>
          <p:cNvPr id="137" name="Rectangle 136">
            <a:extLst>
              <a:ext uri="{FF2B5EF4-FFF2-40B4-BE49-F238E27FC236}">
                <a16:creationId xmlns:a16="http://schemas.microsoft.com/office/drawing/2014/main" id="{A30AB427-2BBC-40DB-BE55-93743B91FE6F}"/>
              </a:ext>
            </a:extLst>
          </p:cNvPr>
          <p:cNvSpPr/>
          <p:nvPr/>
        </p:nvSpPr>
        <p:spPr bwMode="auto">
          <a:xfrm>
            <a:off x="5665129" y="803319"/>
            <a:ext cx="4009329" cy="124082"/>
          </a:xfrm>
          <a:prstGeom prst="rect">
            <a:avLst/>
          </a:prstGeom>
          <a:solidFill>
            <a:srgbClr val="A6A6A6"/>
          </a:solid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1" u="none" strike="noStrike" cap="all" normalizeH="0">
                <a:ln>
                  <a:noFill/>
                </a:ln>
                <a:solidFill>
                  <a:schemeClr val="bg1"/>
                </a:solidFill>
                <a:effectLst/>
                <a:latin typeface="+mj-lt"/>
              </a:rPr>
              <a:t>Key </a:t>
            </a:r>
            <a:r>
              <a:rPr kumimoji="0" lang="en-US" sz="900" i="1" u="none" strike="noStrike" cap="all" normalizeH="0" err="1">
                <a:ln>
                  <a:noFill/>
                </a:ln>
                <a:solidFill>
                  <a:schemeClr val="bg1"/>
                </a:solidFill>
                <a:effectLst/>
                <a:latin typeface="+mj-lt"/>
              </a:rPr>
              <a:t>takeways</a:t>
            </a:r>
            <a:endParaRPr kumimoji="0" lang="en-US" sz="900" i="1" u="none" strike="noStrike" cap="all" normalizeH="0">
              <a:ln>
                <a:noFill/>
              </a:ln>
              <a:solidFill>
                <a:schemeClr val="bg1"/>
              </a:solidFill>
              <a:effectLst/>
              <a:latin typeface="+mj-lt"/>
            </a:endParaRPr>
          </a:p>
        </p:txBody>
      </p:sp>
      <p:sp>
        <p:nvSpPr>
          <p:cNvPr id="138" name="Rectangle 137">
            <a:extLst>
              <a:ext uri="{FF2B5EF4-FFF2-40B4-BE49-F238E27FC236}">
                <a16:creationId xmlns:a16="http://schemas.microsoft.com/office/drawing/2014/main" id="{F8402BAC-6486-4A98-B797-6D4F06DA61D2}"/>
              </a:ext>
            </a:extLst>
          </p:cNvPr>
          <p:cNvSpPr/>
          <p:nvPr/>
        </p:nvSpPr>
        <p:spPr bwMode="auto">
          <a:xfrm>
            <a:off x="5664793" y="991601"/>
            <a:ext cx="4014810" cy="10097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315912" indent="-228600">
              <a:spcAft>
                <a:spcPts val="200"/>
              </a:spcAft>
              <a:buFont typeface="+mj-lt"/>
              <a:buAutoNum type="arabicPeriod"/>
            </a:pPr>
            <a:r>
              <a:rPr lang="en-US" sz="700">
                <a:latin typeface="+mj-lt"/>
                <a:cs typeface="Arial"/>
              </a:rPr>
              <a:t>CG offers </a:t>
            </a:r>
            <a:r>
              <a:rPr lang="en-US" sz="700">
                <a:solidFill>
                  <a:srgbClr val="009DB0"/>
                </a:solidFill>
                <a:latin typeface="+mj-lt"/>
                <a:cs typeface="Arial"/>
              </a:rPr>
              <a:t>premium and tailor-made services</a:t>
            </a:r>
            <a:r>
              <a:rPr lang="en-US" sz="700">
                <a:latin typeface="+mj-lt"/>
                <a:cs typeface="Arial"/>
              </a:rPr>
              <a:t>, combining digital and physical touchpoints, meeting mass &amp; core </a:t>
            </a:r>
            <a:r>
              <a:rPr lang="en-US" sz="700" err="1">
                <a:latin typeface="+mj-lt"/>
                <a:cs typeface="Arial"/>
              </a:rPr>
              <a:t>affluent’s</a:t>
            </a:r>
            <a:r>
              <a:rPr lang="en-US" sz="700">
                <a:latin typeface="+mj-lt"/>
                <a:cs typeface="Arial"/>
              </a:rPr>
              <a:t> demand of personalization and performance</a:t>
            </a:r>
          </a:p>
          <a:p>
            <a:pPr marL="315912" indent="-228600">
              <a:spcAft>
                <a:spcPts val="200"/>
              </a:spcAft>
              <a:buFont typeface="+mj-lt"/>
              <a:buAutoNum type="arabicPeriod"/>
            </a:pPr>
            <a:r>
              <a:rPr lang="en-US" sz="700">
                <a:latin typeface="+mj-lt"/>
                <a:cs typeface="Arial"/>
              </a:rPr>
              <a:t>While automation is key to simplify CGP’s back-end operations, digitalized diagnosis of wealth situation for mass &amp; core affluent will </a:t>
            </a:r>
            <a:r>
              <a:rPr lang="en-US" sz="700">
                <a:solidFill>
                  <a:srgbClr val="009DB0"/>
                </a:solidFill>
                <a:latin typeface="+mj-lt"/>
                <a:cs typeface="Arial"/>
              </a:rPr>
              <a:t>reinforce CGPs more than replacing </a:t>
            </a:r>
            <a:r>
              <a:rPr lang="en-US" sz="700">
                <a:latin typeface="+mj-lt"/>
                <a:cs typeface="Arial"/>
              </a:rPr>
              <a:t>them</a:t>
            </a:r>
          </a:p>
          <a:p>
            <a:pPr marL="315912" indent="-228600">
              <a:spcAft>
                <a:spcPts val="200"/>
              </a:spcAft>
              <a:buFont typeface="+mj-lt"/>
              <a:buAutoNum type="arabicPeriod"/>
            </a:pPr>
            <a:r>
              <a:rPr lang="en-US" sz="700">
                <a:latin typeface="+mj-lt"/>
                <a:cs typeface="Arial"/>
              </a:rPr>
              <a:t>Digital reputation, online presence and customer acquisition would </a:t>
            </a:r>
            <a:r>
              <a:rPr lang="en-US" sz="700">
                <a:solidFill>
                  <a:srgbClr val="009DB0"/>
                </a:solidFill>
                <a:latin typeface="+mj-lt"/>
                <a:cs typeface="Arial"/>
              </a:rPr>
              <a:t>help CG target the upper part of the mass market </a:t>
            </a:r>
            <a:r>
              <a:rPr lang="en-US" sz="700">
                <a:latin typeface="+mj-lt"/>
                <a:cs typeface="Arial"/>
              </a:rPr>
              <a:t>and </a:t>
            </a:r>
            <a:r>
              <a:rPr lang="en-US" sz="700">
                <a:solidFill>
                  <a:srgbClr val="009DB0"/>
                </a:solidFill>
                <a:latin typeface="+mj-lt"/>
                <a:cs typeface="Arial"/>
              </a:rPr>
              <a:t>reinforce its branding</a:t>
            </a:r>
          </a:p>
        </p:txBody>
      </p:sp>
      <p:sp>
        <p:nvSpPr>
          <p:cNvPr id="139" name="Rectangle 138">
            <a:extLst>
              <a:ext uri="{FF2B5EF4-FFF2-40B4-BE49-F238E27FC236}">
                <a16:creationId xmlns:a16="http://schemas.microsoft.com/office/drawing/2014/main" id="{D5F14E6B-BFD2-40A5-B78C-33B446FFA85C}"/>
              </a:ext>
            </a:extLst>
          </p:cNvPr>
          <p:cNvSpPr/>
          <p:nvPr/>
        </p:nvSpPr>
        <p:spPr bwMode="auto">
          <a:xfrm>
            <a:off x="5664793" y="4326559"/>
            <a:ext cx="4014810" cy="7272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315912" indent="-228600">
              <a:spcAft>
                <a:spcPts val="400"/>
              </a:spcAft>
              <a:buFont typeface="+mj-lt"/>
              <a:buAutoNum type="arabicPeriod"/>
            </a:pPr>
            <a:r>
              <a:rPr lang="en-US" sz="700">
                <a:latin typeface="+mj-lt"/>
                <a:cs typeface="Arial"/>
              </a:rPr>
              <a:t>CG leverages a </a:t>
            </a:r>
            <a:r>
              <a:rPr lang="en-US" sz="700">
                <a:solidFill>
                  <a:srgbClr val="009DB0"/>
                </a:solidFill>
                <a:latin typeface="+mj-lt"/>
                <a:cs typeface="Arial"/>
              </a:rPr>
              <a:t>wide range of products </a:t>
            </a:r>
            <a:r>
              <a:rPr lang="en-US" sz="700">
                <a:latin typeface="+mj-lt"/>
                <a:cs typeface="Arial"/>
              </a:rPr>
              <a:t>meeting customers expectations. Reducing its range of products for an </a:t>
            </a:r>
            <a:r>
              <a:rPr lang="en-US" sz="700">
                <a:solidFill>
                  <a:srgbClr val="009DB0"/>
                </a:solidFill>
                <a:latin typeface="+mj-lt"/>
                <a:cs typeface="Arial"/>
              </a:rPr>
              <a:t>alternative standardized and digital journey</a:t>
            </a:r>
            <a:r>
              <a:rPr lang="en-US" sz="700">
                <a:latin typeface="+mj-lt"/>
                <a:cs typeface="Arial"/>
              </a:rPr>
              <a:t> would help CG target the </a:t>
            </a:r>
            <a:r>
              <a:rPr lang="en-US" sz="700">
                <a:solidFill>
                  <a:srgbClr val="009DB0"/>
                </a:solidFill>
                <a:latin typeface="+mj-lt"/>
                <a:cs typeface="Arial"/>
              </a:rPr>
              <a:t>upper part of the mass market</a:t>
            </a:r>
          </a:p>
          <a:p>
            <a:pPr marL="315912" indent="-228600">
              <a:spcAft>
                <a:spcPts val="400"/>
              </a:spcAft>
              <a:buFont typeface="+mj-lt"/>
              <a:buAutoNum type="arabicPeriod"/>
            </a:pPr>
            <a:r>
              <a:rPr lang="en-US" sz="700">
                <a:latin typeface="+mj-lt"/>
                <a:cs typeface="Arial"/>
              </a:rPr>
              <a:t>ETFs, leveraged by some CGPs such as CG, constitute </a:t>
            </a:r>
            <a:r>
              <a:rPr lang="en-US" sz="700">
                <a:solidFill>
                  <a:srgbClr val="009DB0"/>
                </a:solidFill>
                <a:latin typeface="+mj-lt"/>
                <a:cs typeface="Arial"/>
              </a:rPr>
              <a:t>an alternative passive investment </a:t>
            </a:r>
            <a:r>
              <a:rPr lang="en-US" sz="700">
                <a:latin typeface="+mj-lt"/>
                <a:cs typeface="Arial"/>
              </a:rPr>
              <a:t>and should not substitute to </a:t>
            </a:r>
            <a:r>
              <a:rPr lang="en-US" sz="700">
                <a:solidFill>
                  <a:srgbClr val="009DB0"/>
                </a:solidFill>
                <a:latin typeface="+mj-lt"/>
                <a:cs typeface="Arial"/>
              </a:rPr>
              <a:t>CGP’s value of personalized advice </a:t>
            </a:r>
            <a:r>
              <a:rPr lang="en-US" sz="700">
                <a:latin typeface="+mj-lt"/>
                <a:cs typeface="Arial"/>
              </a:rPr>
              <a:t>for the mass &amp; core affluent who also need tax engineering and high value services</a:t>
            </a:r>
          </a:p>
        </p:txBody>
      </p:sp>
      <p:sp>
        <p:nvSpPr>
          <p:cNvPr id="140" name="Rectangle 139">
            <a:extLst>
              <a:ext uri="{FF2B5EF4-FFF2-40B4-BE49-F238E27FC236}">
                <a16:creationId xmlns:a16="http://schemas.microsoft.com/office/drawing/2014/main" id="{38A6F52B-C2C3-451A-B3D7-7ABB24790632}"/>
              </a:ext>
            </a:extLst>
          </p:cNvPr>
          <p:cNvSpPr/>
          <p:nvPr/>
        </p:nvSpPr>
        <p:spPr bwMode="auto">
          <a:xfrm>
            <a:off x="5664793" y="2052847"/>
            <a:ext cx="4014810" cy="115957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315912" indent="-228600">
              <a:spcAft>
                <a:spcPts val="300"/>
              </a:spcAft>
              <a:buFont typeface="+mj-lt"/>
              <a:buAutoNum type="arabicPeriod"/>
            </a:pPr>
            <a:r>
              <a:rPr lang="en-US" sz="700">
                <a:latin typeface="+mj-lt"/>
                <a:cs typeface="Arial"/>
              </a:rPr>
              <a:t>While mass market B2C platforms show the </a:t>
            </a:r>
            <a:r>
              <a:rPr lang="en-US" sz="700">
                <a:solidFill>
                  <a:srgbClr val="009DB0"/>
                </a:solidFill>
                <a:latin typeface="+mj-lt"/>
                <a:cs typeface="Arial"/>
              </a:rPr>
              <a:t>potential of automating CG’s operations</a:t>
            </a:r>
            <a:r>
              <a:rPr lang="en-US" sz="700">
                <a:latin typeface="+mj-lt"/>
                <a:cs typeface="Arial"/>
              </a:rPr>
              <a:t>, they </a:t>
            </a:r>
            <a:r>
              <a:rPr lang="en-US" sz="700">
                <a:solidFill>
                  <a:srgbClr val="009DB0"/>
                </a:solidFill>
                <a:latin typeface="+mj-lt"/>
                <a:cs typeface="Arial"/>
              </a:rPr>
              <a:t>struggle gaining clients and moving upmarket</a:t>
            </a:r>
            <a:r>
              <a:rPr lang="en-US" sz="700">
                <a:latin typeface="+mj-lt"/>
                <a:cs typeface="Arial"/>
              </a:rPr>
              <a:t>: CG’s human and tailor-made model should remain robust</a:t>
            </a:r>
          </a:p>
          <a:p>
            <a:pPr marL="315912" indent="-228600">
              <a:spcAft>
                <a:spcPts val="300"/>
              </a:spcAft>
              <a:buFont typeface="+mj-lt"/>
              <a:buAutoNum type="arabicPeriod"/>
            </a:pPr>
            <a:r>
              <a:rPr lang="en-US" sz="700">
                <a:latin typeface="+mj-lt"/>
                <a:cs typeface="Arial"/>
              </a:rPr>
              <a:t>Several </a:t>
            </a:r>
            <a:r>
              <a:rPr lang="en-US" sz="700">
                <a:solidFill>
                  <a:srgbClr val="009DB0"/>
                </a:solidFill>
                <a:latin typeface="+mj-lt"/>
                <a:cs typeface="Arial"/>
              </a:rPr>
              <a:t>digital opportunities </a:t>
            </a:r>
            <a:r>
              <a:rPr lang="en-US" sz="700">
                <a:latin typeface="+mj-lt"/>
                <a:cs typeface="Arial"/>
              </a:rPr>
              <a:t>would help CG </a:t>
            </a:r>
            <a:r>
              <a:rPr lang="en-US" sz="700">
                <a:solidFill>
                  <a:srgbClr val="009DB0"/>
                </a:solidFill>
                <a:latin typeface="+mj-lt"/>
                <a:cs typeface="Arial"/>
              </a:rPr>
              <a:t>increase its customer knowledge </a:t>
            </a:r>
            <a:r>
              <a:rPr lang="en-US" sz="700">
                <a:latin typeface="+mj-lt"/>
                <a:cs typeface="Arial"/>
              </a:rPr>
              <a:t>for more </a:t>
            </a:r>
            <a:r>
              <a:rPr lang="en-US" sz="700">
                <a:solidFill>
                  <a:srgbClr val="009DB0"/>
                </a:solidFill>
                <a:latin typeface="+mj-lt"/>
                <a:cs typeface="Arial"/>
              </a:rPr>
              <a:t>personalized </a:t>
            </a:r>
            <a:r>
              <a:rPr lang="en-US" sz="700">
                <a:latin typeface="+mj-lt"/>
                <a:cs typeface="Arial"/>
              </a:rPr>
              <a:t>and</a:t>
            </a:r>
            <a:r>
              <a:rPr lang="en-US" sz="700">
                <a:solidFill>
                  <a:srgbClr val="009DB0"/>
                </a:solidFill>
                <a:latin typeface="+mj-lt"/>
                <a:cs typeface="Arial"/>
              </a:rPr>
              <a:t> proactive advices</a:t>
            </a:r>
          </a:p>
          <a:p>
            <a:pPr marL="315912" indent="-228600">
              <a:spcAft>
                <a:spcPts val="300"/>
              </a:spcAft>
              <a:buFont typeface="+mj-lt"/>
              <a:buAutoNum type="arabicPeriod"/>
            </a:pPr>
            <a:r>
              <a:rPr lang="en-US" sz="700">
                <a:latin typeface="+mj-lt"/>
                <a:cs typeface="Arial"/>
              </a:rPr>
              <a:t>While software providers do not represent a direct risk of intermediation, they act </a:t>
            </a:r>
            <a:r>
              <a:rPr lang="en-US" sz="700" spc="-20">
                <a:latin typeface="+mj-lt"/>
                <a:cs typeface="Arial"/>
              </a:rPr>
              <a:t>as </a:t>
            </a:r>
            <a:r>
              <a:rPr lang="en-US" sz="700" spc="-20">
                <a:solidFill>
                  <a:srgbClr val="009DB0"/>
                </a:solidFill>
                <a:latin typeface="+mj-lt"/>
                <a:cs typeface="Arial"/>
              </a:rPr>
              <a:t>key enablers for alternative CGP models </a:t>
            </a:r>
            <a:r>
              <a:rPr lang="en-US" sz="700" spc="-20">
                <a:latin typeface="+mj-lt"/>
                <a:cs typeface="Arial"/>
              </a:rPr>
              <a:t>such as networks of self employed CGPs</a:t>
            </a:r>
          </a:p>
          <a:p>
            <a:pPr marL="315912" indent="-228600">
              <a:spcAft>
                <a:spcPts val="300"/>
              </a:spcAft>
              <a:buFont typeface="+mj-lt"/>
              <a:buAutoNum type="arabicPeriod"/>
            </a:pPr>
            <a:r>
              <a:rPr lang="en-US" sz="700">
                <a:latin typeface="+mj-lt"/>
                <a:cs typeface="Arial"/>
              </a:rPr>
              <a:t>CG’s workforce </a:t>
            </a:r>
            <a:r>
              <a:rPr lang="en-US" sz="700">
                <a:solidFill>
                  <a:srgbClr val="009DB0"/>
                </a:solidFill>
                <a:latin typeface="+mj-lt"/>
                <a:cs typeface="Arial"/>
              </a:rPr>
              <a:t>already leverage </a:t>
            </a:r>
            <a:r>
              <a:rPr lang="en-US" sz="700" err="1">
                <a:solidFill>
                  <a:srgbClr val="009DB0"/>
                </a:solidFill>
                <a:latin typeface="+mj-lt"/>
                <a:cs typeface="Arial"/>
              </a:rPr>
              <a:t>Manymore</a:t>
            </a:r>
            <a:r>
              <a:rPr lang="en-US" sz="700">
                <a:solidFill>
                  <a:srgbClr val="009DB0"/>
                </a:solidFill>
                <a:latin typeface="+mj-lt"/>
                <a:cs typeface="Arial"/>
              </a:rPr>
              <a:t> </a:t>
            </a:r>
            <a:r>
              <a:rPr lang="en-US" sz="700">
                <a:latin typeface="+mj-lt"/>
                <a:cs typeface="Arial"/>
              </a:rPr>
              <a:t>tools (upcoming for E&amp;F), a standardized but customizable wealth management software</a:t>
            </a:r>
          </a:p>
        </p:txBody>
      </p:sp>
      <p:sp>
        <p:nvSpPr>
          <p:cNvPr id="141" name="Rectangle 140">
            <a:extLst>
              <a:ext uri="{FF2B5EF4-FFF2-40B4-BE49-F238E27FC236}">
                <a16:creationId xmlns:a16="http://schemas.microsoft.com/office/drawing/2014/main" id="{EACBACF5-0487-4BB4-A971-19EB5D841A12}"/>
              </a:ext>
            </a:extLst>
          </p:cNvPr>
          <p:cNvSpPr/>
          <p:nvPr/>
        </p:nvSpPr>
        <p:spPr bwMode="auto">
          <a:xfrm>
            <a:off x="5664793" y="5102492"/>
            <a:ext cx="4014810" cy="115957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315912" indent="-228600">
              <a:spcAft>
                <a:spcPts val="400"/>
              </a:spcAft>
              <a:buFont typeface="+mj-lt"/>
              <a:buAutoNum type="arabicPeriod"/>
            </a:pPr>
            <a:r>
              <a:rPr lang="en-US" sz="700">
                <a:latin typeface="+mj-lt"/>
                <a:cs typeface="Arial"/>
              </a:rPr>
              <a:t>While accountants are also </a:t>
            </a:r>
            <a:r>
              <a:rPr lang="en-US" sz="700">
                <a:solidFill>
                  <a:srgbClr val="009DB0"/>
                </a:solidFill>
                <a:latin typeface="+mj-lt"/>
                <a:cs typeface="Arial"/>
              </a:rPr>
              <a:t>digitalizing</a:t>
            </a:r>
            <a:r>
              <a:rPr lang="en-US" sz="700">
                <a:latin typeface="+mj-lt"/>
                <a:cs typeface="Arial"/>
              </a:rPr>
              <a:t> their activity and </a:t>
            </a:r>
            <a:r>
              <a:rPr lang="en-US" sz="700">
                <a:solidFill>
                  <a:srgbClr val="009DB0"/>
                </a:solidFill>
                <a:latin typeface="+mj-lt"/>
                <a:cs typeface="Arial"/>
              </a:rPr>
              <a:t>slightly moving towards more advice services</a:t>
            </a:r>
            <a:r>
              <a:rPr lang="en-US" sz="700">
                <a:latin typeface="+mj-lt"/>
                <a:cs typeface="Arial"/>
              </a:rPr>
              <a:t>, they rely on professional advisors to perform these activities</a:t>
            </a:r>
          </a:p>
          <a:p>
            <a:pPr marL="315912" indent="-228600">
              <a:spcAft>
                <a:spcPts val="400"/>
              </a:spcAft>
              <a:buFont typeface="+mj-lt"/>
              <a:buAutoNum type="arabicPeriod"/>
            </a:pPr>
            <a:r>
              <a:rPr lang="en-US" sz="700">
                <a:latin typeface="+mj-lt"/>
                <a:cs typeface="Arial"/>
              </a:rPr>
              <a:t>CG’s </a:t>
            </a:r>
            <a:r>
              <a:rPr lang="en-US" sz="700">
                <a:solidFill>
                  <a:srgbClr val="009DB0"/>
                </a:solidFill>
                <a:latin typeface="+mj-lt"/>
                <a:cs typeface="Arial"/>
              </a:rPr>
              <a:t>prescriber network of accountants </a:t>
            </a:r>
            <a:r>
              <a:rPr lang="en-US" sz="700">
                <a:latin typeface="+mj-lt"/>
                <a:cs typeface="Arial"/>
              </a:rPr>
              <a:t>is valuable for customer acquisition (39% of 2019’s E&amp;F collect), </a:t>
            </a:r>
            <a:r>
              <a:rPr lang="en-US" sz="700">
                <a:solidFill>
                  <a:srgbClr val="009DB0"/>
                </a:solidFill>
                <a:latin typeface="+mj-lt"/>
                <a:cs typeface="Arial"/>
              </a:rPr>
              <a:t>recommendation from current clients </a:t>
            </a:r>
            <a:r>
              <a:rPr lang="en-US" sz="700">
                <a:latin typeface="+mj-lt"/>
                <a:cs typeface="Arial"/>
              </a:rPr>
              <a:t>also remains a key acquisition lever</a:t>
            </a:r>
          </a:p>
          <a:p>
            <a:pPr marL="315912" indent="-228600">
              <a:spcAft>
                <a:spcPts val="400"/>
              </a:spcAft>
              <a:buFont typeface="+mj-lt"/>
              <a:buAutoNum type="arabicPeriod"/>
            </a:pPr>
            <a:r>
              <a:rPr lang="en-US" sz="700">
                <a:latin typeface="+mj-lt"/>
                <a:cs typeface="Arial"/>
              </a:rPr>
              <a:t>Creating a </a:t>
            </a:r>
            <a:r>
              <a:rPr lang="en-US" sz="700" err="1">
                <a:solidFill>
                  <a:srgbClr val="009DB0"/>
                </a:solidFill>
                <a:latin typeface="+mj-lt"/>
                <a:cs typeface="Arial"/>
              </a:rPr>
              <a:t>neobank</a:t>
            </a:r>
            <a:r>
              <a:rPr lang="en-US" sz="700">
                <a:latin typeface="+mj-lt"/>
                <a:cs typeface="Arial"/>
              </a:rPr>
              <a:t> would be </a:t>
            </a:r>
            <a:r>
              <a:rPr lang="en-US" sz="700">
                <a:solidFill>
                  <a:srgbClr val="009DB0"/>
                </a:solidFill>
                <a:latin typeface="+mj-lt"/>
                <a:cs typeface="Arial"/>
              </a:rPr>
              <a:t>eased</a:t>
            </a:r>
            <a:r>
              <a:rPr lang="en-US" sz="700">
                <a:latin typeface="+mj-lt"/>
                <a:cs typeface="Arial"/>
              </a:rPr>
              <a:t> by banking-as-a-service tools, but the </a:t>
            </a:r>
            <a:r>
              <a:rPr lang="en-US" sz="700">
                <a:solidFill>
                  <a:schemeClr val="accent6">
                    <a:lumMod val="50000"/>
                  </a:schemeClr>
                </a:solidFill>
                <a:latin typeface="+mj-lt"/>
                <a:cs typeface="Arial"/>
              </a:rPr>
              <a:t>sustainability and synergies with CG’s core activity of such model are still to be proven </a:t>
            </a:r>
            <a:r>
              <a:rPr lang="en-US" sz="700">
                <a:latin typeface="+mj-lt"/>
                <a:cs typeface="Arial"/>
              </a:rPr>
              <a:t>compared to underlying development costs</a:t>
            </a:r>
          </a:p>
        </p:txBody>
      </p:sp>
      <p:sp>
        <p:nvSpPr>
          <p:cNvPr id="142" name="Rectangle 141">
            <a:extLst>
              <a:ext uri="{FF2B5EF4-FFF2-40B4-BE49-F238E27FC236}">
                <a16:creationId xmlns:a16="http://schemas.microsoft.com/office/drawing/2014/main" id="{57DB100B-058C-4984-ADCD-B39FCA16CFF8}"/>
              </a:ext>
            </a:extLst>
          </p:cNvPr>
          <p:cNvSpPr/>
          <p:nvPr/>
        </p:nvSpPr>
        <p:spPr bwMode="auto">
          <a:xfrm>
            <a:off x="5664793" y="3265664"/>
            <a:ext cx="4014810" cy="10097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315912" indent="-228600">
              <a:lnSpc>
                <a:spcPts val="800"/>
              </a:lnSpc>
              <a:spcAft>
                <a:spcPts val="200"/>
              </a:spcAft>
              <a:buFont typeface="+mj-lt"/>
              <a:buAutoNum type="arabicPeriod"/>
            </a:pPr>
            <a:r>
              <a:rPr lang="en-US" sz="700">
                <a:latin typeface="+mj-lt"/>
                <a:cs typeface="Arial"/>
              </a:rPr>
              <a:t>CG’s choice of </a:t>
            </a:r>
            <a:r>
              <a:rPr lang="en-US" sz="700">
                <a:solidFill>
                  <a:srgbClr val="009DB0"/>
                </a:solidFill>
                <a:latin typeface="+mj-lt"/>
                <a:cs typeface="Arial"/>
              </a:rPr>
              <a:t>digitalizing its middle and back offices </a:t>
            </a:r>
            <a:r>
              <a:rPr lang="en-US" sz="700">
                <a:latin typeface="+mj-lt"/>
                <a:cs typeface="Arial"/>
              </a:rPr>
              <a:t>by leveraging</a:t>
            </a:r>
            <a:r>
              <a:rPr lang="en-US" sz="700">
                <a:solidFill>
                  <a:srgbClr val="009DB0"/>
                </a:solidFill>
                <a:latin typeface="+mj-lt"/>
                <a:cs typeface="Arial"/>
              </a:rPr>
              <a:t> </a:t>
            </a:r>
            <a:r>
              <a:rPr lang="en-US" sz="700" err="1">
                <a:solidFill>
                  <a:srgbClr val="009DB0"/>
                </a:solidFill>
                <a:latin typeface="+mj-lt"/>
                <a:cs typeface="Arial"/>
              </a:rPr>
              <a:t>Manymore</a:t>
            </a:r>
            <a:r>
              <a:rPr lang="en-US" sz="700">
                <a:latin typeface="+mj-lt"/>
                <a:cs typeface="Arial"/>
              </a:rPr>
              <a:t> end-to-end suite, that will help CGPs focus on their most valuable tasks and adapt to evolving regulation</a:t>
            </a:r>
          </a:p>
          <a:p>
            <a:pPr marL="315912" indent="-228600">
              <a:lnSpc>
                <a:spcPts val="800"/>
              </a:lnSpc>
              <a:spcAft>
                <a:spcPts val="200"/>
              </a:spcAft>
              <a:buFont typeface="+mj-lt"/>
              <a:buAutoNum type="arabicPeriod"/>
            </a:pPr>
            <a:r>
              <a:rPr lang="en-US" sz="700">
                <a:latin typeface="+mj-lt"/>
                <a:cs typeface="Arial"/>
              </a:rPr>
              <a:t>CG currently leverages </a:t>
            </a:r>
            <a:r>
              <a:rPr lang="en-US" sz="700" err="1">
                <a:latin typeface="+mj-lt"/>
                <a:cs typeface="Arial"/>
              </a:rPr>
              <a:t>Manymore</a:t>
            </a:r>
            <a:r>
              <a:rPr lang="en-US" sz="700">
                <a:latin typeface="+mj-lt"/>
                <a:cs typeface="Arial"/>
              </a:rPr>
              <a:t> modules with few differentiated add-ons ; CG’s IT teams currently staffed on </a:t>
            </a:r>
            <a:r>
              <a:rPr lang="en-US" sz="700" err="1">
                <a:latin typeface="+mj-lt"/>
                <a:cs typeface="Arial"/>
              </a:rPr>
              <a:t>Alpheys</a:t>
            </a:r>
            <a:r>
              <a:rPr lang="en-US" sz="700">
                <a:latin typeface="+mj-lt"/>
                <a:cs typeface="Arial"/>
              </a:rPr>
              <a:t>. </a:t>
            </a:r>
            <a:r>
              <a:rPr lang="en-US" sz="700">
                <a:solidFill>
                  <a:schemeClr val="accent6">
                    <a:lumMod val="50000"/>
                  </a:schemeClr>
                </a:solidFill>
                <a:latin typeface="+mj-lt"/>
                <a:cs typeface="Arial"/>
              </a:rPr>
              <a:t>On the longer term, CG should maintain a differentiated tool with personalized add-ons on top of </a:t>
            </a:r>
            <a:r>
              <a:rPr lang="en-US" sz="700" err="1">
                <a:solidFill>
                  <a:schemeClr val="accent6">
                    <a:lumMod val="50000"/>
                  </a:schemeClr>
                </a:solidFill>
                <a:latin typeface="+mj-lt"/>
                <a:cs typeface="Arial"/>
              </a:rPr>
              <a:t>Manymore’s</a:t>
            </a:r>
            <a:r>
              <a:rPr lang="en-US" sz="700">
                <a:solidFill>
                  <a:schemeClr val="accent6">
                    <a:lumMod val="50000"/>
                  </a:schemeClr>
                </a:solidFill>
                <a:latin typeface="+mj-lt"/>
                <a:cs typeface="Arial"/>
              </a:rPr>
              <a:t> </a:t>
            </a:r>
            <a:r>
              <a:rPr lang="en-US" sz="700">
                <a:solidFill>
                  <a:schemeClr val="accent6">
                    <a:lumMod val="50000"/>
                  </a:schemeClr>
                </a:solidFill>
                <a:cs typeface="Arial"/>
              </a:rPr>
              <a:t>standard offer</a:t>
            </a:r>
            <a:endParaRPr lang="en-US" sz="700">
              <a:solidFill>
                <a:schemeClr val="accent6">
                  <a:lumMod val="50000"/>
                </a:schemeClr>
              </a:solidFill>
              <a:latin typeface="+mj-lt"/>
              <a:cs typeface="Arial"/>
            </a:endParaRPr>
          </a:p>
          <a:p>
            <a:pPr marL="315912" indent="-228600">
              <a:lnSpc>
                <a:spcPts val="800"/>
              </a:lnSpc>
              <a:spcAft>
                <a:spcPts val="200"/>
              </a:spcAft>
              <a:buFont typeface="+mj-lt"/>
              <a:buAutoNum type="arabicPeriod"/>
            </a:pPr>
            <a:r>
              <a:rPr lang="en-US" sz="700">
                <a:latin typeface="+mj-lt"/>
                <a:cs typeface="Arial"/>
              </a:rPr>
              <a:t>While CG’s brand is valuable for CGPs launching their activity, some alternative models relying on multi-level marketing of self employed CGPs have emerged. </a:t>
            </a:r>
            <a:r>
              <a:rPr lang="en-US" sz="700">
                <a:solidFill>
                  <a:schemeClr val="accent6">
                    <a:lumMod val="50000"/>
                  </a:schemeClr>
                </a:solidFill>
                <a:latin typeface="+mj-lt"/>
                <a:cs typeface="Arial"/>
              </a:rPr>
              <a:t>CG should monitor this market trend to identify potential growth opportunities.</a:t>
            </a:r>
          </a:p>
        </p:txBody>
      </p:sp>
      <p:pic>
        <p:nvPicPr>
          <p:cNvPr id="113" name="Graphique 112" descr="Marquer">
            <a:extLst>
              <a:ext uri="{FF2B5EF4-FFF2-40B4-BE49-F238E27FC236}">
                <a16:creationId xmlns:a16="http://schemas.microsoft.com/office/drawing/2014/main" id="{261F9EFA-07B6-4115-BC9D-918CE62F8A7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180782" y="2926365"/>
            <a:ext cx="385769" cy="255574"/>
          </a:xfrm>
          <a:prstGeom prst="rect">
            <a:avLst/>
          </a:prstGeom>
        </p:spPr>
      </p:pic>
      <p:sp>
        <p:nvSpPr>
          <p:cNvPr id="123" name="Freeform 5">
            <a:extLst>
              <a:ext uri="{FF2B5EF4-FFF2-40B4-BE49-F238E27FC236}">
                <a16:creationId xmlns:a16="http://schemas.microsoft.com/office/drawing/2014/main" id="{01B54DC4-A83E-4F15-AC66-14E8E5446DB5}"/>
              </a:ext>
            </a:extLst>
          </p:cNvPr>
          <p:cNvSpPr>
            <a:spLocks noEditPoints="1"/>
          </p:cNvSpPr>
          <p:nvPr/>
        </p:nvSpPr>
        <p:spPr bwMode="auto">
          <a:xfrm rot="2547840">
            <a:off x="5201677" y="4004923"/>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27" name="Graphique 126" descr="Marquer">
            <a:extLst>
              <a:ext uri="{FF2B5EF4-FFF2-40B4-BE49-F238E27FC236}">
                <a16:creationId xmlns:a16="http://schemas.microsoft.com/office/drawing/2014/main" id="{D8903EBD-F50E-432A-8B84-DE41C2C1296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2132953" y="6430298"/>
            <a:ext cx="385769" cy="255574"/>
          </a:xfrm>
          <a:prstGeom prst="rect">
            <a:avLst/>
          </a:prstGeom>
        </p:spPr>
      </p:pic>
      <p:sp>
        <p:nvSpPr>
          <p:cNvPr id="130" name="Freeform 5">
            <a:extLst>
              <a:ext uri="{FF2B5EF4-FFF2-40B4-BE49-F238E27FC236}">
                <a16:creationId xmlns:a16="http://schemas.microsoft.com/office/drawing/2014/main" id="{CC1201CA-DFDC-44BB-80A2-141C87EFCEAE}"/>
              </a:ext>
            </a:extLst>
          </p:cNvPr>
          <p:cNvSpPr>
            <a:spLocks noEditPoints="1"/>
          </p:cNvSpPr>
          <p:nvPr/>
        </p:nvSpPr>
        <p:spPr bwMode="auto">
          <a:xfrm rot="2547840">
            <a:off x="2281114" y="6481300"/>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51" name="Graphique 50" descr="Marquer">
            <a:extLst>
              <a:ext uri="{FF2B5EF4-FFF2-40B4-BE49-F238E27FC236}">
                <a16:creationId xmlns:a16="http://schemas.microsoft.com/office/drawing/2014/main" id="{17850B60-7B58-4854-ADEC-30CB25211E2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5542"/>
          <a:stretch/>
        </p:blipFill>
        <p:spPr>
          <a:xfrm>
            <a:off x="5056302" y="3640778"/>
            <a:ext cx="385769" cy="255574"/>
          </a:xfrm>
          <a:prstGeom prst="rect">
            <a:avLst/>
          </a:prstGeom>
        </p:spPr>
      </p:pic>
      <p:sp>
        <p:nvSpPr>
          <p:cNvPr id="57" name="Freeform 5">
            <a:extLst>
              <a:ext uri="{FF2B5EF4-FFF2-40B4-BE49-F238E27FC236}">
                <a16:creationId xmlns:a16="http://schemas.microsoft.com/office/drawing/2014/main" id="{53BEAFD0-BD2A-4E6E-87A6-FE752FB14AEC}"/>
              </a:ext>
            </a:extLst>
          </p:cNvPr>
          <p:cNvSpPr>
            <a:spLocks noEditPoints="1"/>
          </p:cNvSpPr>
          <p:nvPr/>
        </p:nvSpPr>
        <p:spPr bwMode="auto">
          <a:xfrm rot="2547840">
            <a:off x="5466275" y="5969722"/>
            <a:ext cx="117259" cy="11725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1 w 64"/>
              <a:gd name="T11" fmla="*/ 33 h 64"/>
              <a:gd name="T12" fmla="*/ 41 w 64"/>
              <a:gd name="T13" fmla="*/ 45 h 64"/>
              <a:gd name="T14" fmla="*/ 23 w 64"/>
              <a:gd name="T15" fmla="*/ 45 h 64"/>
              <a:gd name="T16" fmla="*/ 23 w 64"/>
              <a:gd name="T17" fmla="*/ 33 h 64"/>
              <a:gd name="T18" fmla="*/ 14 w 64"/>
              <a:gd name="T19" fmla="*/ 33 h 64"/>
              <a:gd name="T20" fmla="*/ 32 w 64"/>
              <a:gd name="T21" fmla="*/ 15 h 64"/>
              <a:gd name="T22" fmla="*/ 51 w 64"/>
              <a:gd name="T23" fmla="*/ 33 h 64"/>
              <a:gd name="T24" fmla="*/ 41 w 64"/>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41" y="33"/>
                </a:moveTo>
                <a:cubicBezTo>
                  <a:pt x="41" y="45"/>
                  <a:pt x="41" y="45"/>
                  <a:pt x="41" y="45"/>
                </a:cubicBezTo>
                <a:cubicBezTo>
                  <a:pt x="23" y="45"/>
                  <a:pt x="23" y="45"/>
                  <a:pt x="23" y="45"/>
                </a:cubicBezTo>
                <a:cubicBezTo>
                  <a:pt x="23" y="33"/>
                  <a:pt x="23" y="33"/>
                  <a:pt x="23" y="33"/>
                </a:cubicBezTo>
                <a:cubicBezTo>
                  <a:pt x="14" y="33"/>
                  <a:pt x="14" y="33"/>
                  <a:pt x="14" y="33"/>
                </a:cubicBezTo>
                <a:cubicBezTo>
                  <a:pt x="32" y="15"/>
                  <a:pt x="32" y="15"/>
                  <a:pt x="32" y="15"/>
                </a:cubicBezTo>
                <a:cubicBezTo>
                  <a:pt x="51" y="33"/>
                  <a:pt x="51" y="33"/>
                  <a:pt x="51" y="33"/>
                </a:cubicBezTo>
                <a:lnTo>
                  <a:pt x="41"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 name="ZoneTexte 55">
            <a:extLst>
              <a:ext uri="{FF2B5EF4-FFF2-40B4-BE49-F238E27FC236}">
                <a16:creationId xmlns:a16="http://schemas.microsoft.com/office/drawing/2014/main" id="{30AA135E-FD6B-4452-B21E-7F08F741335A}"/>
              </a:ext>
            </a:extLst>
          </p:cNvPr>
          <p:cNvSpPr txBox="1"/>
          <p:nvPr/>
        </p:nvSpPr>
        <p:spPr>
          <a:xfrm>
            <a:off x="3720231" y="6442053"/>
            <a:ext cx="921620" cy="276999"/>
          </a:xfrm>
          <a:prstGeom prst="rect">
            <a:avLst/>
          </a:prstGeom>
          <a:noFill/>
        </p:spPr>
        <p:txBody>
          <a:bodyPr wrap="square" rtlCol="0">
            <a:spAutoFit/>
          </a:bodyPr>
          <a:lstStyle/>
          <a:p>
            <a:r>
              <a:rPr lang="en-US" sz="600">
                <a:latin typeface="+mj-lt"/>
              </a:rPr>
              <a:t>Key element to keep monitoring</a:t>
            </a:r>
          </a:p>
        </p:txBody>
      </p:sp>
      <p:grpSp>
        <p:nvGrpSpPr>
          <p:cNvPr id="65" name="Groupe 64">
            <a:extLst>
              <a:ext uri="{FF2B5EF4-FFF2-40B4-BE49-F238E27FC236}">
                <a16:creationId xmlns:a16="http://schemas.microsoft.com/office/drawing/2014/main" id="{8F85DA88-00D1-45FF-8F57-1A68E8585C2C}"/>
              </a:ext>
            </a:extLst>
          </p:cNvPr>
          <p:cNvGrpSpPr/>
          <p:nvPr/>
        </p:nvGrpSpPr>
        <p:grpSpPr>
          <a:xfrm>
            <a:off x="5407118" y="3644352"/>
            <a:ext cx="259489" cy="255574"/>
            <a:chOff x="-609600" y="4938953"/>
            <a:chExt cx="214312" cy="211079"/>
          </a:xfrm>
          <a:solidFill>
            <a:schemeClr val="accent6">
              <a:lumMod val="75000"/>
            </a:schemeClr>
          </a:solidFill>
        </p:grpSpPr>
        <p:pic>
          <p:nvPicPr>
            <p:cNvPr id="66" name="Graphique 65" descr="Avertissement">
              <a:extLst>
                <a:ext uri="{FF2B5EF4-FFF2-40B4-BE49-F238E27FC236}">
                  <a16:creationId xmlns:a16="http://schemas.microsoft.com/office/drawing/2014/main" id="{F16087D0-DDFF-429C-B900-803303DC376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600" y="4938953"/>
              <a:ext cx="214312" cy="211079"/>
            </a:xfrm>
            <a:prstGeom prst="rect">
              <a:avLst/>
            </a:prstGeom>
          </p:spPr>
        </p:pic>
        <p:sp>
          <p:nvSpPr>
            <p:cNvPr id="67" name="Ellipse 66">
              <a:extLst>
                <a:ext uri="{FF2B5EF4-FFF2-40B4-BE49-F238E27FC236}">
                  <a16:creationId xmlns:a16="http://schemas.microsoft.com/office/drawing/2014/main" id="{C0CF0088-C174-4FDE-9FF5-E2AC7C979E6E}"/>
                </a:ext>
              </a:extLst>
            </p:cNvPr>
            <p:cNvSpPr/>
            <p:nvPr/>
          </p:nvSpPr>
          <p:spPr>
            <a:xfrm>
              <a:off x="-525304" y="500002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
              <a:extLst>
                <a:ext uri="{FF2B5EF4-FFF2-40B4-BE49-F238E27FC236}">
                  <a16:creationId xmlns:a16="http://schemas.microsoft.com/office/drawing/2014/main" id="{0A9DF25E-1119-4C22-A30E-448F48EC14D0}"/>
                </a:ext>
              </a:extLst>
            </p:cNvPr>
            <p:cNvSpPr>
              <a:spLocks/>
            </p:cNvSpPr>
            <p:nvPr/>
          </p:nvSpPr>
          <p:spPr bwMode="auto">
            <a:xfrm>
              <a:off x="-553184" y="5021479"/>
              <a:ext cx="101480" cy="101754"/>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e 68">
            <a:extLst>
              <a:ext uri="{FF2B5EF4-FFF2-40B4-BE49-F238E27FC236}">
                <a16:creationId xmlns:a16="http://schemas.microsoft.com/office/drawing/2014/main" id="{A5EE464E-3F3E-48BA-8918-7A754B217D48}"/>
              </a:ext>
            </a:extLst>
          </p:cNvPr>
          <p:cNvGrpSpPr/>
          <p:nvPr/>
        </p:nvGrpSpPr>
        <p:grpSpPr>
          <a:xfrm>
            <a:off x="5407118" y="3968866"/>
            <a:ext cx="259489" cy="255574"/>
            <a:chOff x="-609600" y="4938953"/>
            <a:chExt cx="214312" cy="211079"/>
          </a:xfrm>
          <a:solidFill>
            <a:schemeClr val="accent6">
              <a:lumMod val="75000"/>
            </a:schemeClr>
          </a:solidFill>
        </p:grpSpPr>
        <p:pic>
          <p:nvPicPr>
            <p:cNvPr id="70" name="Graphique 69" descr="Avertissement">
              <a:extLst>
                <a:ext uri="{FF2B5EF4-FFF2-40B4-BE49-F238E27FC236}">
                  <a16:creationId xmlns:a16="http://schemas.microsoft.com/office/drawing/2014/main" id="{FBC3C2CE-A595-49C5-A603-F647F2AA929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600" y="4938953"/>
              <a:ext cx="214312" cy="211079"/>
            </a:xfrm>
            <a:prstGeom prst="rect">
              <a:avLst/>
            </a:prstGeom>
          </p:spPr>
        </p:pic>
        <p:sp>
          <p:nvSpPr>
            <p:cNvPr id="71" name="Ellipse 70">
              <a:extLst>
                <a:ext uri="{FF2B5EF4-FFF2-40B4-BE49-F238E27FC236}">
                  <a16:creationId xmlns:a16="http://schemas.microsoft.com/office/drawing/2014/main" id="{7393970F-6C1E-4AF6-8366-729CDE527C85}"/>
                </a:ext>
              </a:extLst>
            </p:cNvPr>
            <p:cNvSpPr/>
            <p:nvPr/>
          </p:nvSpPr>
          <p:spPr>
            <a:xfrm>
              <a:off x="-525304" y="500002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5">
              <a:extLst>
                <a:ext uri="{FF2B5EF4-FFF2-40B4-BE49-F238E27FC236}">
                  <a16:creationId xmlns:a16="http://schemas.microsoft.com/office/drawing/2014/main" id="{C57A95C0-85A0-4C3E-BD4B-65C010B338D0}"/>
                </a:ext>
              </a:extLst>
            </p:cNvPr>
            <p:cNvSpPr>
              <a:spLocks/>
            </p:cNvSpPr>
            <p:nvPr/>
          </p:nvSpPr>
          <p:spPr bwMode="auto">
            <a:xfrm>
              <a:off x="-553184" y="5021479"/>
              <a:ext cx="101480" cy="101754"/>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e 72">
            <a:extLst>
              <a:ext uri="{FF2B5EF4-FFF2-40B4-BE49-F238E27FC236}">
                <a16:creationId xmlns:a16="http://schemas.microsoft.com/office/drawing/2014/main" id="{1F68FF25-3777-42D0-A89E-A9CB4538F6B2}"/>
              </a:ext>
            </a:extLst>
          </p:cNvPr>
          <p:cNvGrpSpPr/>
          <p:nvPr/>
        </p:nvGrpSpPr>
        <p:grpSpPr>
          <a:xfrm>
            <a:off x="3532524" y="6437778"/>
            <a:ext cx="259489" cy="255574"/>
            <a:chOff x="-609600" y="4938953"/>
            <a:chExt cx="214312" cy="211079"/>
          </a:xfrm>
          <a:solidFill>
            <a:schemeClr val="accent6">
              <a:lumMod val="75000"/>
            </a:schemeClr>
          </a:solidFill>
        </p:grpSpPr>
        <p:pic>
          <p:nvPicPr>
            <p:cNvPr id="74" name="Graphique 73" descr="Avertissement">
              <a:extLst>
                <a:ext uri="{FF2B5EF4-FFF2-40B4-BE49-F238E27FC236}">
                  <a16:creationId xmlns:a16="http://schemas.microsoft.com/office/drawing/2014/main" id="{7BFFCE60-DD0E-4407-AAE7-13F1F467457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600" y="4938953"/>
              <a:ext cx="214312" cy="211079"/>
            </a:xfrm>
            <a:prstGeom prst="rect">
              <a:avLst/>
            </a:prstGeom>
          </p:spPr>
        </p:pic>
        <p:sp>
          <p:nvSpPr>
            <p:cNvPr id="75" name="Ellipse 74">
              <a:extLst>
                <a:ext uri="{FF2B5EF4-FFF2-40B4-BE49-F238E27FC236}">
                  <a16:creationId xmlns:a16="http://schemas.microsoft.com/office/drawing/2014/main" id="{1552AB56-1429-498F-8A99-611844FFAFBF}"/>
                </a:ext>
              </a:extLst>
            </p:cNvPr>
            <p:cNvSpPr/>
            <p:nvPr/>
          </p:nvSpPr>
          <p:spPr>
            <a:xfrm>
              <a:off x="-525304" y="500002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5">
              <a:extLst>
                <a:ext uri="{FF2B5EF4-FFF2-40B4-BE49-F238E27FC236}">
                  <a16:creationId xmlns:a16="http://schemas.microsoft.com/office/drawing/2014/main" id="{D2CBBF2C-77FD-4F34-A06C-E2D53A3D6955}"/>
                </a:ext>
              </a:extLst>
            </p:cNvPr>
            <p:cNvSpPr>
              <a:spLocks/>
            </p:cNvSpPr>
            <p:nvPr/>
          </p:nvSpPr>
          <p:spPr bwMode="auto">
            <a:xfrm>
              <a:off x="-553184" y="5021479"/>
              <a:ext cx="101480" cy="101754"/>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3851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Stakes and ongoing digitalization related to CGP’s day to day operations</a:t>
            </a:r>
          </a:p>
          <a:p>
            <a:pPr marL="355600" indent="-228600">
              <a:spcBef>
                <a:spcPts val="1200"/>
              </a:spcBef>
              <a:buFont typeface="+mj-lt"/>
              <a:buAutoNum type="arabicPeriod"/>
            </a:pPr>
            <a:r>
              <a:rPr lang="en-US" sz="1100" b="1">
                <a:solidFill>
                  <a:srgbClr val="009DB0"/>
                </a:solidFill>
                <a:latin typeface="+mj-lt"/>
              </a:rPr>
              <a:t>CGP’s positioning compared to peers in terms of operations digitalization</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6827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851320"/>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4319992"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41088418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BC21767E-11AA-446F-B70C-2BFE518AC9A5}"/>
              </a:ext>
            </a:extLst>
          </p:cNvPr>
          <p:cNvSpPr/>
          <p:nvPr/>
        </p:nvSpPr>
        <p:spPr bwMode="auto">
          <a:xfrm>
            <a:off x="711429" y="1860113"/>
            <a:ext cx="2070000" cy="1820884"/>
          </a:xfrm>
          <a:prstGeom prst="rect">
            <a:avLst/>
          </a:prstGeom>
          <a:solidFill>
            <a:schemeClr val="tx2">
              <a:lumMod val="40000"/>
              <a:lumOff val="6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customer acquisition</a:t>
            </a:r>
            <a:endParaRPr kumimoji="0" lang="en-US" sz="900" i="1"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mj-lt"/>
              </a:rPr>
              <a:t>Gen</a:t>
            </a:r>
            <a:r>
              <a:rPr lang="en-US" sz="900">
                <a:latin typeface="+mj-lt"/>
              </a:rPr>
              <a:t>eration, management of direct and indirect leads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2" name="Titre 1">
            <a:extLst>
              <a:ext uri="{FF2B5EF4-FFF2-40B4-BE49-F238E27FC236}">
                <a16:creationId xmlns:a16="http://schemas.microsoft.com/office/drawing/2014/main" id="{F03D97DD-4461-46BC-A94A-7F9DD6BE5A58}"/>
              </a:ext>
            </a:extLst>
          </p:cNvPr>
          <p:cNvSpPr>
            <a:spLocks noGrp="1"/>
          </p:cNvSpPr>
          <p:nvPr>
            <p:ph type="ctrTitle"/>
          </p:nvPr>
        </p:nvSpPr>
        <p:spPr/>
        <p:txBody>
          <a:bodyPr/>
          <a:lstStyle/>
          <a:p>
            <a:r>
              <a:rPr lang="en-US" sz="1300">
                <a:latin typeface="+mj-lt"/>
              </a:rPr>
              <a:t>Among the </a:t>
            </a:r>
            <a:r>
              <a:rPr lang="en-US" sz="1300">
                <a:solidFill>
                  <a:srgbClr val="009DB0"/>
                </a:solidFill>
                <a:latin typeface="+mj-lt"/>
              </a:rPr>
              <a:t>4 lines of work </a:t>
            </a:r>
            <a:r>
              <a:rPr lang="en-US" sz="1300">
                <a:latin typeface="+mj-lt"/>
              </a:rPr>
              <a:t>in the CGPs’ operational chain </a:t>
            </a:r>
            <a:r>
              <a:rPr lang="en-US" sz="1300">
                <a:solidFill>
                  <a:srgbClr val="009DB0"/>
                </a:solidFill>
                <a:latin typeface="+mj-lt"/>
              </a:rPr>
              <a:t>5 digitalization areas</a:t>
            </a:r>
            <a:r>
              <a:rPr lang="en-US" sz="1300">
                <a:latin typeface="+mj-lt"/>
              </a:rPr>
              <a:t> can be highlighted</a:t>
            </a:r>
            <a:endParaRPr lang="en-US" sz="1300"/>
          </a:p>
        </p:txBody>
      </p:sp>
      <p:sp>
        <p:nvSpPr>
          <p:cNvPr id="4" name="Arrow: Pentagon 1">
            <a:extLst>
              <a:ext uri="{FF2B5EF4-FFF2-40B4-BE49-F238E27FC236}">
                <a16:creationId xmlns:a16="http://schemas.microsoft.com/office/drawing/2014/main" id="{D51BC719-8598-4B99-8075-5A877D697311}"/>
              </a:ext>
            </a:extLst>
          </p:cNvPr>
          <p:cNvSpPr/>
          <p:nvPr/>
        </p:nvSpPr>
        <p:spPr bwMode="auto">
          <a:xfrm>
            <a:off x="711428"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sp>
        <p:nvSpPr>
          <p:cNvPr id="6" name="Arrow: Chevron 5">
            <a:extLst>
              <a:ext uri="{FF2B5EF4-FFF2-40B4-BE49-F238E27FC236}">
                <a16:creationId xmlns:a16="http://schemas.microsoft.com/office/drawing/2014/main" id="{BFE008BB-E7A3-40C3-A1FC-48D767D00959}"/>
              </a:ext>
            </a:extLst>
          </p:cNvPr>
          <p:cNvSpPr/>
          <p:nvPr/>
        </p:nvSpPr>
        <p:spPr bwMode="auto">
          <a:xfrm>
            <a:off x="2993395" y="1398014"/>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8" name="Arrow: Chevron 8">
            <a:extLst>
              <a:ext uri="{FF2B5EF4-FFF2-40B4-BE49-F238E27FC236}">
                <a16:creationId xmlns:a16="http://schemas.microsoft.com/office/drawing/2014/main" id="{E53C1C47-F203-45C4-A44D-7AAC86506F17}"/>
              </a:ext>
            </a:extLst>
          </p:cNvPr>
          <p:cNvSpPr/>
          <p:nvPr/>
        </p:nvSpPr>
        <p:spPr bwMode="auto">
          <a:xfrm>
            <a:off x="7482732"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10" name="Arrow: Chevron 9">
            <a:extLst>
              <a:ext uri="{FF2B5EF4-FFF2-40B4-BE49-F238E27FC236}">
                <a16:creationId xmlns:a16="http://schemas.microsoft.com/office/drawing/2014/main" id="{0F610172-19C2-43F9-A121-E181300EC6CD}"/>
              </a:ext>
            </a:extLst>
          </p:cNvPr>
          <p:cNvSpPr/>
          <p:nvPr/>
        </p:nvSpPr>
        <p:spPr bwMode="auto">
          <a:xfrm>
            <a:off x="5247792"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12" name="Connecteur droit avec flèche 4">
            <a:extLst>
              <a:ext uri="{FF2B5EF4-FFF2-40B4-BE49-F238E27FC236}">
                <a16:creationId xmlns:a16="http://schemas.microsoft.com/office/drawing/2014/main" id="{A9E57F11-62D0-45FE-BCF5-DE6092575071}"/>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cxnSp>
        <p:nvCxnSpPr>
          <p:cNvPr id="14" name="Connecteur droit avec flèche 4">
            <a:extLst>
              <a:ext uri="{FF2B5EF4-FFF2-40B4-BE49-F238E27FC236}">
                <a16:creationId xmlns:a16="http://schemas.microsoft.com/office/drawing/2014/main" id="{EE8CD9E2-139F-4F14-A04D-E31BE71C7DA1}"/>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16" name="Connecteur droit avec flèche 4">
            <a:extLst>
              <a:ext uri="{FF2B5EF4-FFF2-40B4-BE49-F238E27FC236}">
                <a16:creationId xmlns:a16="http://schemas.microsoft.com/office/drawing/2014/main" id="{3B42F1FB-3E80-4E3B-8097-C8BAC9D42B6E}"/>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18" name="TextBox 32">
            <a:extLst>
              <a:ext uri="{FF2B5EF4-FFF2-40B4-BE49-F238E27FC236}">
                <a16:creationId xmlns:a16="http://schemas.microsoft.com/office/drawing/2014/main" id="{7066A370-DB6C-4526-9A77-71F18679C3A6}"/>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20" name="TextBox 47">
            <a:extLst>
              <a:ext uri="{FF2B5EF4-FFF2-40B4-BE49-F238E27FC236}">
                <a16:creationId xmlns:a16="http://schemas.microsoft.com/office/drawing/2014/main" id="{700C502D-8FCB-4FCD-8AE8-6A67C1A5BA92}"/>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sp>
        <p:nvSpPr>
          <p:cNvPr id="22" name="TextBox 49">
            <a:extLst>
              <a:ext uri="{FF2B5EF4-FFF2-40B4-BE49-F238E27FC236}">
                <a16:creationId xmlns:a16="http://schemas.microsoft.com/office/drawing/2014/main" id="{0E60480B-937C-47F2-B29B-793D37CA2EFE}"/>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80" name="Rectangle 79">
            <a:extLst>
              <a:ext uri="{FF2B5EF4-FFF2-40B4-BE49-F238E27FC236}">
                <a16:creationId xmlns:a16="http://schemas.microsoft.com/office/drawing/2014/main" id="{4AA6C412-5F0F-488B-B974-9248EA3A22D3}"/>
              </a:ext>
            </a:extLst>
          </p:cNvPr>
          <p:cNvSpPr/>
          <p:nvPr/>
        </p:nvSpPr>
        <p:spPr bwMode="auto">
          <a:xfrm>
            <a:off x="2993395" y="1860113"/>
            <a:ext cx="4324398" cy="1820884"/>
          </a:xfrm>
          <a:prstGeom prst="rect">
            <a:avLst/>
          </a:prstGeom>
          <a:solidFill>
            <a:schemeClr val="accent5">
              <a:lumMod val="60000"/>
              <a:lumOff val="4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client interaction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u="none" strike="noStrike" cap="none" normalizeH="0" baseline="0">
                <a:ln>
                  <a:noFill/>
                </a:ln>
                <a:effectLst/>
                <a:latin typeface="+mj-lt"/>
              </a:rPr>
              <a:t>Management, support, and services brought to</a:t>
            </a:r>
            <a:r>
              <a:rPr lang="en-US" sz="900">
                <a:latin typeface="+mj-lt"/>
              </a:rPr>
              <a:t> the client along his investment’s life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82" name="Rectangle 81">
            <a:extLst>
              <a:ext uri="{FF2B5EF4-FFF2-40B4-BE49-F238E27FC236}">
                <a16:creationId xmlns:a16="http://schemas.microsoft.com/office/drawing/2014/main" id="{1E7F28F8-D60B-4C41-AE3E-5BDA809BE15C}"/>
              </a:ext>
            </a:extLst>
          </p:cNvPr>
          <p:cNvSpPr/>
          <p:nvPr/>
        </p:nvSpPr>
        <p:spPr bwMode="auto">
          <a:xfrm>
            <a:off x="7482732" y="1860116"/>
            <a:ext cx="2070000" cy="1820884"/>
          </a:xfrm>
          <a:prstGeom prst="rect">
            <a:avLst/>
          </a:prstGeom>
          <a:solidFill>
            <a:schemeClr val="bg2">
              <a:lumMod val="9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administrative tasks</a:t>
            </a:r>
          </a:p>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Back office and compliance tasks </a:t>
            </a:r>
            <a:endParaRPr kumimoji="0" lang="en-US" sz="900" i="0"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 </a:t>
            </a:r>
          </a:p>
        </p:txBody>
      </p:sp>
      <p:sp>
        <p:nvSpPr>
          <p:cNvPr id="84" name="Rectangle 83">
            <a:extLst>
              <a:ext uri="{FF2B5EF4-FFF2-40B4-BE49-F238E27FC236}">
                <a16:creationId xmlns:a16="http://schemas.microsoft.com/office/drawing/2014/main" id="{85EA3EAB-F8C7-46F2-A3DF-9934AAF58817}"/>
              </a:ext>
            </a:extLst>
          </p:cNvPr>
          <p:cNvSpPr/>
          <p:nvPr/>
        </p:nvSpPr>
        <p:spPr bwMode="auto">
          <a:xfrm>
            <a:off x="2998204" y="3873096"/>
            <a:ext cx="2070000" cy="1821600"/>
          </a:xfrm>
          <a:prstGeom prst="rect">
            <a:avLst/>
          </a:prstGeom>
          <a:solidFill>
            <a:schemeClr val="bg1">
              <a:lumMod val="85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Automation of core business (processes)</a:t>
            </a:r>
          </a:p>
          <a:p>
            <a:pPr marL="0" marR="0" indent="0" algn="ctr" defTabSz="914400" rtl="0" eaLnBrk="1" fontAlgn="base" latinLnBrk="0" hangingPunct="1">
              <a:lnSpc>
                <a:spcPct val="100000"/>
              </a:lnSpc>
              <a:spcBef>
                <a:spcPct val="0"/>
              </a:spcBef>
              <a:spcAft>
                <a:spcPct val="0"/>
              </a:spcAft>
              <a:buClrTx/>
              <a:buSzTx/>
              <a:buFontTx/>
              <a:buNone/>
              <a:tabLst/>
            </a:pPr>
            <a:r>
              <a:rPr lang="en-US" sz="900">
                <a:latin typeface="+mj-lt"/>
              </a:rPr>
              <a:t>Selection of wealth products, analysis of client and investment recommendations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i="0" u="none" strike="noStrike" cap="none" normalizeH="0" baseline="0">
              <a:ln>
                <a:noFill/>
              </a:ln>
              <a:effectLst/>
              <a:latin typeface="+mj-lt"/>
            </a:endParaRPr>
          </a:p>
        </p:txBody>
      </p:sp>
      <p:sp>
        <p:nvSpPr>
          <p:cNvPr id="88" name="Rectangle 87">
            <a:extLst>
              <a:ext uri="{FF2B5EF4-FFF2-40B4-BE49-F238E27FC236}">
                <a16:creationId xmlns:a16="http://schemas.microsoft.com/office/drawing/2014/main" id="{DAC9D170-4AA6-42AC-84DF-59A15FCE8199}"/>
              </a:ext>
            </a:extLst>
          </p:cNvPr>
          <p:cNvSpPr/>
          <p:nvPr/>
        </p:nvSpPr>
        <p:spPr bwMode="auto">
          <a:xfrm>
            <a:off x="7482732" y="3873096"/>
            <a:ext cx="2070000" cy="1821600"/>
          </a:xfrm>
          <a:prstGeom prst="rect">
            <a:avLst/>
          </a:prstGeom>
          <a:solidFill>
            <a:schemeClr val="accent3">
              <a:lumMod val="40000"/>
              <a:lumOff val="6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92075" algn="ctr" fontAlgn="auto">
              <a:spcBef>
                <a:spcPts val="0"/>
              </a:spcBef>
              <a:spcAft>
                <a:spcPts val="0"/>
              </a:spcAft>
            </a:pPr>
            <a:r>
              <a:rPr lang="en-US" sz="900" b="1" kern="0">
                <a:latin typeface="+mj-lt"/>
              </a:rPr>
              <a:t>Digitalization of supplier’s interactions</a:t>
            </a:r>
          </a:p>
          <a:p>
            <a:pPr marL="92075" algn="ctr" fontAlgn="auto">
              <a:spcBef>
                <a:spcPts val="0"/>
              </a:spcBef>
              <a:spcAft>
                <a:spcPts val="0"/>
              </a:spcAft>
            </a:pPr>
            <a:r>
              <a:rPr lang="en-US" sz="900" kern="0">
                <a:latin typeface="+mj-lt"/>
              </a:rPr>
              <a:t>Connection and aggregation of suppliers’ product</a:t>
            </a:r>
          </a:p>
          <a:p>
            <a:pPr marL="92075" algn="ctr" fontAlgn="auto">
              <a:spcBef>
                <a:spcPts val="0"/>
              </a:spcBef>
              <a:spcAft>
                <a:spcPts val="0"/>
              </a:spcAft>
            </a:pPr>
            <a:endParaRPr lang="en-US" sz="900" kern="0">
              <a:latin typeface="+mj-lt"/>
            </a:endParaRPr>
          </a:p>
          <a:p>
            <a:pPr marL="92075" algn="ctr" fontAlgn="auto">
              <a:spcBef>
                <a:spcPts val="0"/>
              </a:spcBef>
              <a:spcAft>
                <a:spcPts val="0"/>
              </a:spcAft>
            </a:pPr>
            <a:endParaRPr lang="en-US" sz="900" kern="0">
              <a:latin typeface="+mj-lt"/>
            </a:endParaRPr>
          </a:p>
        </p:txBody>
      </p:sp>
      <p:grpSp>
        <p:nvGrpSpPr>
          <p:cNvPr id="23" name="Groupe 192">
            <a:extLst>
              <a:ext uri="{FF2B5EF4-FFF2-40B4-BE49-F238E27FC236}">
                <a16:creationId xmlns:a16="http://schemas.microsoft.com/office/drawing/2014/main" id="{D557A08E-CB5E-422F-A672-3A93A339E1A4}"/>
              </a:ext>
            </a:extLst>
          </p:cNvPr>
          <p:cNvGrpSpPr/>
          <p:nvPr/>
        </p:nvGrpSpPr>
        <p:grpSpPr>
          <a:xfrm>
            <a:off x="711428" y="6174566"/>
            <a:ext cx="195013" cy="199243"/>
            <a:chOff x="7152543" y="1112020"/>
            <a:chExt cx="275056" cy="281022"/>
          </a:xfrm>
        </p:grpSpPr>
        <p:sp>
          <p:nvSpPr>
            <p:cNvPr id="24" name="Ellipse 194">
              <a:extLst>
                <a:ext uri="{FF2B5EF4-FFF2-40B4-BE49-F238E27FC236}">
                  <a16:creationId xmlns:a16="http://schemas.microsoft.com/office/drawing/2014/main" id="{00F47164-4D5D-4636-B976-967312778D06}"/>
                </a:ext>
              </a:extLst>
            </p:cNvPr>
            <p:cNvSpPr/>
            <p:nvPr/>
          </p:nvSpPr>
          <p:spPr bwMode="auto">
            <a:xfrm>
              <a:off x="7152543" y="1112020"/>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25" name="Arc partiel 195">
              <a:extLst>
                <a:ext uri="{FF2B5EF4-FFF2-40B4-BE49-F238E27FC236}">
                  <a16:creationId xmlns:a16="http://schemas.microsoft.com/office/drawing/2014/main" id="{EA0B8A2E-24BA-4F7F-A730-5090BAA81258}"/>
                </a:ext>
              </a:extLst>
            </p:cNvPr>
            <p:cNvSpPr/>
            <p:nvPr/>
          </p:nvSpPr>
          <p:spPr bwMode="auto">
            <a:xfrm>
              <a:off x="7152543" y="1117986"/>
              <a:ext cx="275056" cy="275056"/>
            </a:xfrm>
            <a:prstGeom prst="pie">
              <a:avLst>
                <a:gd name="adj1" fmla="val 16228844"/>
                <a:gd name="adj2" fmla="val 69105"/>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33" name="Groupe 192">
            <a:extLst>
              <a:ext uri="{FF2B5EF4-FFF2-40B4-BE49-F238E27FC236}">
                <a16:creationId xmlns:a16="http://schemas.microsoft.com/office/drawing/2014/main" id="{4A5E4B82-1DF5-44F1-86F8-DACE9A77C233}"/>
              </a:ext>
            </a:extLst>
          </p:cNvPr>
          <p:cNvGrpSpPr/>
          <p:nvPr/>
        </p:nvGrpSpPr>
        <p:grpSpPr>
          <a:xfrm>
            <a:off x="711428" y="6490546"/>
            <a:ext cx="195013" cy="199243"/>
            <a:chOff x="7152543" y="1112020"/>
            <a:chExt cx="275056" cy="281022"/>
          </a:xfrm>
        </p:grpSpPr>
        <p:sp>
          <p:nvSpPr>
            <p:cNvPr id="34" name="Ellipse 194">
              <a:extLst>
                <a:ext uri="{FF2B5EF4-FFF2-40B4-BE49-F238E27FC236}">
                  <a16:creationId xmlns:a16="http://schemas.microsoft.com/office/drawing/2014/main" id="{6659C07A-DE3B-4448-9772-E26577909D9D}"/>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35" name="Arc partiel 195">
              <a:extLst>
                <a:ext uri="{FF2B5EF4-FFF2-40B4-BE49-F238E27FC236}">
                  <a16:creationId xmlns:a16="http://schemas.microsoft.com/office/drawing/2014/main" id="{3272BEAA-1CAD-43EF-B24C-0427363C6BC8}"/>
                </a:ext>
              </a:extLst>
            </p:cNvPr>
            <p:cNvSpPr/>
            <p:nvPr/>
          </p:nvSpPr>
          <p:spPr bwMode="auto">
            <a:xfrm>
              <a:off x="7152543" y="1117986"/>
              <a:ext cx="275056" cy="275056"/>
            </a:xfrm>
            <a:prstGeom prst="pie">
              <a:avLst>
                <a:gd name="adj1" fmla="val 16228844"/>
                <a:gd name="adj2" fmla="val 69105"/>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36" name="Groupe 192">
            <a:extLst>
              <a:ext uri="{FF2B5EF4-FFF2-40B4-BE49-F238E27FC236}">
                <a16:creationId xmlns:a16="http://schemas.microsoft.com/office/drawing/2014/main" id="{2F55520D-01EE-4833-AA1E-351834584F95}"/>
              </a:ext>
            </a:extLst>
          </p:cNvPr>
          <p:cNvGrpSpPr/>
          <p:nvPr/>
        </p:nvGrpSpPr>
        <p:grpSpPr>
          <a:xfrm>
            <a:off x="2798382" y="6490546"/>
            <a:ext cx="195013" cy="199243"/>
            <a:chOff x="7152543" y="1112020"/>
            <a:chExt cx="275056" cy="281022"/>
          </a:xfrm>
        </p:grpSpPr>
        <p:sp>
          <p:nvSpPr>
            <p:cNvPr id="37" name="Ellipse 194">
              <a:extLst>
                <a:ext uri="{FF2B5EF4-FFF2-40B4-BE49-F238E27FC236}">
                  <a16:creationId xmlns:a16="http://schemas.microsoft.com/office/drawing/2014/main" id="{F7D36589-8CD1-41C5-A9D9-2B416290F107}"/>
                </a:ext>
              </a:extLst>
            </p:cNvPr>
            <p:cNvSpPr/>
            <p:nvPr/>
          </p:nvSpPr>
          <p:spPr bwMode="auto">
            <a:xfrm>
              <a:off x="7152543" y="1112020"/>
              <a:ext cx="275056" cy="275056"/>
            </a:xfrm>
            <a:prstGeom prst="ellipse">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39" name="Arc partiel 195">
              <a:extLst>
                <a:ext uri="{FF2B5EF4-FFF2-40B4-BE49-F238E27FC236}">
                  <a16:creationId xmlns:a16="http://schemas.microsoft.com/office/drawing/2014/main" id="{2E2FF195-8EB7-4726-BADA-8C0709288F6E}"/>
                </a:ext>
              </a:extLst>
            </p:cNvPr>
            <p:cNvSpPr/>
            <p:nvPr/>
          </p:nvSpPr>
          <p:spPr bwMode="auto">
            <a:xfrm>
              <a:off x="7152543" y="1117986"/>
              <a:ext cx="275056" cy="275056"/>
            </a:xfrm>
            <a:prstGeom prst="pie">
              <a:avLst>
                <a:gd name="adj1" fmla="val 16228844"/>
                <a:gd name="adj2" fmla="val 69105"/>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40" name="Groupe 196">
            <a:extLst>
              <a:ext uri="{FF2B5EF4-FFF2-40B4-BE49-F238E27FC236}">
                <a16:creationId xmlns:a16="http://schemas.microsoft.com/office/drawing/2014/main" id="{43089BD3-2164-4566-9DE0-5130106984E4}"/>
              </a:ext>
            </a:extLst>
          </p:cNvPr>
          <p:cNvGrpSpPr/>
          <p:nvPr/>
        </p:nvGrpSpPr>
        <p:grpSpPr>
          <a:xfrm>
            <a:off x="3302502" y="6490546"/>
            <a:ext cx="195013" cy="199243"/>
            <a:chOff x="7152543" y="1112020"/>
            <a:chExt cx="275056" cy="281022"/>
          </a:xfrm>
        </p:grpSpPr>
        <p:sp>
          <p:nvSpPr>
            <p:cNvPr id="41" name="Ellipse 197">
              <a:extLst>
                <a:ext uri="{FF2B5EF4-FFF2-40B4-BE49-F238E27FC236}">
                  <a16:creationId xmlns:a16="http://schemas.microsoft.com/office/drawing/2014/main" id="{D2E9FD0D-C495-4586-B8D3-60C1700AACC5}"/>
                </a:ext>
              </a:extLst>
            </p:cNvPr>
            <p:cNvSpPr/>
            <p:nvPr/>
          </p:nvSpPr>
          <p:spPr bwMode="auto">
            <a:xfrm>
              <a:off x="7152543" y="1112020"/>
              <a:ext cx="275056" cy="275056"/>
            </a:xfrm>
            <a:prstGeom prst="ellipse">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2" name="Arc partiel 198">
              <a:extLst>
                <a:ext uri="{FF2B5EF4-FFF2-40B4-BE49-F238E27FC236}">
                  <a16:creationId xmlns:a16="http://schemas.microsoft.com/office/drawing/2014/main" id="{C99FA389-28D3-4731-BC49-8BCD1CC2A0B4}"/>
                </a:ext>
              </a:extLst>
            </p:cNvPr>
            <p:cNvSpPr/>
            <p:nvPr/>
          </p:nvSpPr>
          <p:spPr bwMode="auto">
            <a:xfrm>
              <a:off x="7152543" y="1117986"/>
              <a:ext cx="275056" cy="275056"/>
            </a:xfrm>
            <a:prstGeom prst="pie">
              <a:avLst>
                <a:gd name="adj1" fmla="val 16228844"/>
                <a:gd name="adj2" fmla="val 5338882"/>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43" name="Groupe 199">
            <a:extLst>
              <a:ext uri="{FF2B5EF4-FFF2-40B4-BE49-F238E27FC236}">
                <a16:creationId xmlns:a16="http://schemas.microsoft.com/office/drawing/2014/main" id="{89CBB4CC-858C-4509-B8C4-4787290B7F74}"/>
              </a:ext>
            </a:extLst>
          </p:cNvPr>
          <p:cNvGrpSpPr/>
          <p:nvPr/>
        </p:nvGrpSpPr>
        <p:grpSpPr>
          <a:xfrm>
            <a:off x="3806623" y="6490546"/>
            <a:ext cx="195013" cy="199243"/>
            <a:chOff x="7152543" y="1112020"/>
            <a:chExt cx="275056" cy="281022"/>
          </a:xfrm>
        </p:grpSpPr>
        <p:sp>
          <p:nvSpPr>
            <p:cNvPr id="44" name="Ellipse 201">
              <a:extLst>
                <a:ext uri="{FF2B5EF4-FFF2-40B4-BE49-F238E27FC236}">
                  <a16:creationId xmlns:a16="http://schemas.microsoft.com/office/drawing/2014/main" id="{4F233BD2-E097-4806-BE44-5030D59D09E1}"/>
                </a:ext>
              </a:extLst>
            </p:cNvPr>
            <p:cNvSpPr/>
            <p:nvPr/>
          </p:nvSpPr>
          <p:spPr bwMode="auto">
            <a:xfrm>
              <a:off x="7152543" y="1112020"/>
              <a:ext cx="275056" cy="275056"/>
            </a:xfrm>
            <a:prstGeom prst="ellipse">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5" name="Arc partiel 202">
              <a:extLst>
                <a:ext uri="{FF2B5EF4-FFF2-40B4-BE49-F238E27FC236}">
                  <a16:creationId xmlns:a16="http://schemas.microsoft.com/office/drawing/2014/main" id="{21D3325C-DF0B-46A7-A68B-F10BD4BC6C53}"/>
                </a:ext>
              </a:extLst>
            </p:cNvPr>
            <p:cNvSpPr/>
            <p:nvPr/>
          </p:nvSpPr>
          <p:spPr bwMode="auto">
            <a:xfrm>
              <a:off x="7152543" y="1117986"/>
              <a:ext cx="275056" cy="275056"/>
            </a:xfrm>
            <a:prstGeom prst="pie">
              <a:avLst>
                <a:gd name="adj1" fmla="val 16228844"/>
                <a:gd name="adj2" fmla="val 10679313"/>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46" name="Connecteur droit avec flèche 37">
            <a:extLst>
              <a:ext uri="{FF2B5EF4-FFF2-40B4-BE49-F238E27FC236}">
                <a16:creationId xmlns:a16="http://schemas.microsoft.com/office/drawing/2014/main" id="{986B4627-6B9A-49E8-8870-5D301C9E3435}"/>
              </a:ext>
            </a:extLst>
          </p:cNvPr>
          <p:cNvCxnSpPr>
            <a:cxnSpLocks/>
          </p:cNvCxnSpPr>
          <p:nvPr/>
        </p:nvCxnSpPr>
        <p:spPr>
          <a:xfrm>
            <a:off x="2740773" y="6449106"/>
            <a:ext cx="1368152"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39">
            <a:extLst>
              <a:ext uri="{FF2B5EF4-FFF2-40B4-BE49-F238E27FC236}">
                <a16:creationId xmlns:a16="http://schemas.microsoft.com/office/drawing/2014/main" id="{3B6D6C0B-24B8-4FA6-B248-3D19F71F34B9}"/>
              </a:ext>
            </a:extLst>
          </p:cNvPr>
          <p:cNvSpPr txBox="1"/>
          <p:nvPr/>
        </p:nvSpPr>
        <p:spPr>
          <a:xfrm>
            <a:off x="2982490" y="6245010"/>
            <a:ext cx="884718" cy="215444"/>
          </a:xfrm>
          <a:prstGeom prst="rect">
            <a:avLst/>
          </a:prstGeom>
          <a:noFill/>
        </p:spPr>
        <p:txBody>
          <a:bodyPr wrap="square" rtlCol="0">
            <a:spAutoFit/>
          </a:bodyPr>
          <a:lstStyle/>
          <a:p>
            <a:r>
              <a:rPr lang="en-US" sz="800">
                <a:solidFill>
                  <a:schemeClr val="bg1">
                    <a:lumMod val="50000"/>
                  </a:schemeClr>
                </a:solidFill>
              </a:rPr>
              <a:t>Importance</a:t>
            </a:r>
          </a:p>
        </p:txBody>
      </p:sp>
      <p:sp>
        <p:nvSpPr>
          <p:cNvPr id="48" name="ZoneTexte 39">
            <a:extLst>
              <a:ext uri="{FF2B5EF4-FFF2-40B4-BE49-F238E27FC236}">
                <a16:creationId xmlns:a16="http://schemas.microsoft.com/office/drawing/2014/main" id="{D1640EE6-860D-411E-8775-E840FF588D1B}"/>
              </a:ext>
            </a:extLst>
          </p:cNvPr>
          <p:cNvSpPr txBox="1"/>
          <p:nvPr/>
        </p:nvSpPr>
        <p:spPr>
          <a:xfrm>
            <a:off x="978664" y="6104910"/>
            <a:ext cx="884718" cy="338554"/>
          </a:xfrm>
          <a:prstGeom prst="rect">
            <a:avLst/>
          </a:prstGeom>
          <a:noFill/>
        </p:spPr>
        <p:txBody>
          <a:bodyPr wrap="square" rtlCol="0">
            <a:spAutoFit/>
          </a:bodyPr>
          <a:lstStyle/>
          <a:p>
            <a:r>
              <a:rPr lang="en-US" sz="800">
                <a:solidFill>
                  <a:schemeClr val="bg1">
                    <a:lumMod val="50000"/>
                  </a:schemeClr>
                </a:solidFill>
              </a:rPr>
              <a:t>Digitalization priority</a:t>
            </a:r>
          </a:p>
        </p:txBody>
      </p:sp>
      <p:sp>
        <p:nvSpPr>
          <p:cNvPr id="49" name="ZoneTexte 39">
            <a:extLst>
              <a:ext uri="{FF2B5EF4-FFF2-40B4-BE49-F238E27FC236}">
                <a16:creationId xmlns:a16="http://schemas.microsoft.com/office/drawing/2014/main" id="{8611EF3D-82C7-4424-95A8-ABAC302EFD71}"/>
              </a:ext>
            </a:extLst>
          </p:cNvPr>
          <p:cNvSpPr txBox="1"/>
          <p:nvPr/>
        </p:nvSpPr>
        <p:spPr>
          <a:xfrm>
            <a:off x="978664" y="6418775"/>
            <a:ext cx="979914" cy="338554"/>
          </a:xfrm>
          <a:prstGeom prst="rect">
            <a:avLst/>
          </a:prstGeom>
          <a:noFill/>
        </p:spPr>
        <p:txBody>
          <a:bodyPr wrap="square" rtlCol="0">
            <a:spAutoFit/>
          </a:bodyPr>
          <a:lstStyle/>
          <a:p>
            <a:r>
              <a:rPr lang="en-US" sz="800">
                <a:solidFill>
                  <a:schemeClr val="bg1">
                    <a:lumMod val="50000"/>
                  </a:schemeClr>
                </a:solidFill>
              </a:rPr>
              <a:t>Current market digitalization</a:t>
            </a:r>
          </a:p>
        </p:txBody>
      </p:sp>
      <p:grpSp>
        <p:nvGrpSpPr>
          <p:cNvPr id="52" name="Groupe 199">
            <a:extLst>
              <a:ext uri="{FF2B5EF4-FFF2-40B4-BE49-F238E27FC236}">
                <a16:creationId xmlns:a16="http://schemas.microsoft.com/office/drawing/2014/main" id="{CCF682E2-7D23-479D-9F81-A46ACD4E5FBD}"/>
              </a:ext>
            </a:extLst>
          </p:cNvPr>
          <p:cNvGrpSpPr/>
          <p:nvPr/>
        </p:nvGrpSpPr>
        <p:grpSpPr>
          <a:xfrm>
            <a:off x="1110248" y="3233761"/>
            <a:ext cx="195013" cy="199243"/>
            <a:chOff x="7152543" y="1112020"/>
            <a:chExt cx="275056" cy="281022"/>
          </a:xfrm>
        </p:grpSpPr>
        <p:sp>
          <p:nvSpPr>
            <p:cNvPr id="54" name="Ellipse 201">
              <a:extLst>
                <a:ext uri="{FF2B5EF4-FFF2-40B4-BE49-F238E27FC236}">
                  <a16:creationId xmlns:a16="http://schemas.microsoft.com/office/drawing/2014/main" id="{59EF1380-7FD3-4337-84EF-12BEE7CE8AC2}"/>
                </a:ext>
              </a:extLst>
            </p:cNvPr>
            <p:cNvSpPr/>
            <p:nvPr/>
          </p:nvSpPr>
          <p:spPr bwMode="auto">
            <a:xfrm>
              <a:off x="7152543" y="1112020"/>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5" name="Arc partiel 202">
              <a:extLst>
                <a:ext uri="{FF2B5EF4-FFF2-40B4-BE49-F238E27FC236}">
                  <a16:creationId xmlns:a16="http://schemas.microsoft.com/office/drawing/2014/main" id="{6524F59C-E8A9-4B60-A280-26424815429F}"/>
                </a:ext>
              </a:extLst>
            </p:cNvPr>
            <p:cNvSpPr/>
            <p:nvPr/>
          </p:nvSpPr>
          <p:spPr bwMode="auto">
            <a:xfrm>
              <a:off x="7152543" y="1117986"/>
              <a:ext cx="275056" cy="275056"/>
            </a:xfrm>
            <a:prstGeom prst="pie">
              <a:avLst>
                <a:gd name="adj1" fmla="val 16228844"/>
                <a:gd name="adj2" fmla="val 10679313"/>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56" name="Groupe 192">
            <a:extLst>
              <a:ext uri="{FF2B5EF4-FFF2-40B4-BE49-F238E27FC236}">
                <a16:creationId xmlns:a16="http://schemas.microsoft.com/office/drawing/2014/main" id="{024A9C60-4FAC-4500-B324-F7A9084C0B82}"/>
              </a:ext>
            </a:extLst>
          </p:cNvPr>
          <p:cNvGrpSpPr/>
          <p:nvPr/>
        </p:nvGrpSpPr>
        <p:grpSpPr>
          <a:xfrm>
            <a:off x="2187803" y="3233761"/>
            <a:ext cx="195013" cy="199243"/>
            <a:chOff x="7152543" y="1112020"/>
            <a:chExt cx="275056" cy="281022"/>
          </a:xfrm>
        </p:grpSpPr>
        <p:sp>
          <p:nvSpPr>
            <p:cNvPr id="57" name="Ellipse 194">
              <a:extLst>
                <a:ext uri="{FF2B5EF4-FFF2-40B4-BE49-F238E27FC236}">
                  <a16:creationId xmlns:a16="http://schemas.microsoft.com/office/drawing/2014/main" id="{A2EF23B3-63B9-4B3D-8652-06BC2F5207EE}"/>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58" name="Arc partiel 195">
              <a:extLst>
                <a:ext uri="{FF2B5EF4-FFF2-40B4-BE49-F238E27FC236}">
                  <a16:creationId xmlns:a16="http://schemas.microsoft.com/office/drawing/2014/main" id="{3B824EDB-9B71-484E-8CCB-BD1202C420B1}"/>
                </a:ext>
              </a:extLst>
            </p:cNvPr>
            <p:cNvSpPr/>
            <p:nvPr/>
          </p:nvSpPr>
          <p:spPr bwMode="auto">
            <a:xfrm>
              <a:off x="7152543" y="1117986"/>
              <a:ext cx="275056" cy="275056"/>
            </a:xfrm>
            <a:prstGeom prst="pie">
              <a:avLst>
                <a:gd name="adj1" fmla="val 16228844"/>
                <a:gd name="adj2" fmla="val 69105"/>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59" name="Groupe 196">
            <a:extLst>
              <a:ext uri="{FF2B5EF4-FFF2-40B4-BE49-F238E27FC236}">
                <a16:creationId xmlns:a16="http://schemas.microsoft.com/office/drawing/2014/main" id="{5C73C8E7-9BFB-4253-95CF-9E9CD4B9207C}"/>
              </a:ext>
            </a:extLst>
          </p:cNvPr>
          <p:cNvGrpSpPr/>
          <p:nvPr/>
        </p:nvGrpSpPr>
        <p:grpSpPr>
          <a:xfrm>
            <a:off x="4519310" y="3233761"/>
            <a:ext cx="195013" cy="199243"/>
            <a:chOff x="7152543" y="1112020"/>
            <a:chExt cx="275056" cy="281022"/>
          </a:xfrm>
        </p:grpSpPr>
        <p:sp>
          <p:nvSpPr>
            <p:cNvPr id="60" name="Ellipse 197">
              <a:extLst>
                <a:ext uri="{FF2B5EF4-FFF2-40B4-BE49-F238E27FC236}">
                  <a16:creationId xmlns:a16="http://schemas.microsoft.com/office/drawing/2014/main" id="{226B7618-2241-4E68-B6F7-FE8D6BC2F067}"/>
                </a:ext>
              </a:extLst>
            </p:cNvPr>
            <p:cNvSpPr/>
            <p:nvPr/>
          </p:nvSpPr>
          <p:spPr bwMode="auto">
            <a:xfrm>
              <a:off x="7152543" y="1112020"/>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61" name="Arc partiel 198">
              <a:extLst>
                <a:ext uri="{FF2B5EF4-FFF2-40B4-BE49-F238E27FC236}">
                  <a16:creationId xmlns:a16="http://schemas.microsoft.com/office/drawing/2014/main" id="{775AD3C4-9911-4E35-A944-9D9747C87B10}"/>
                </a:ext>
              </a:extLst>
            </p:cNvPr>
            <p:cNvSpPr/>
            <p:nvPr/>
          </p:nvSpPr>
          <p:spPr bwMode="auto">
            <a:xfrm>
              <a:off x="7152543" y="1117986"/>
              <a:ext cx="275056" cy="275056"/>
            </a:xfrm>
            <a:prstGeom prst="pie">
              <a:avLst>
                <a:gd name="adj1" fmla="val 16228844"/>
                <a:gd name="adj2" fmla="val 7291424"/>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62" name="Groupe 196">
            <a:extLst>
              <a:ext uri="{FF2B5EF4-FFF2-40B4-BE49-F238E27FC236}">
                <a16:creationId xmlns:a16="http://schemas.microsoft.com/office/drawing/2014/main" id="{554C6A84-A8FD-4EC0-93C0-7BF1EA479C95}"/>
              </a:ext>
            </a:extLst>
          </p:cNvPr>
          <p:cNvGrpSpPr/>
          <p:nvPr/>
        </p:nvGrpSpPr>
        <p:grpSpPr>
          <a:xfrm>
            <a:off x="5596865" y="3233761"/>
            <a:ext cx="195013" cy="199243"/>
            <a:chOff x="7152543" y="1112020"/>
            <a:chExt cx="275056" cy="281022"/>
          </a:xfrm>
        </p:grpSpPr>
        <p:sp>
          <p:nvSpPr>
            <p:cNvPr id="63" name="Ellipse 197">
              <a:extLst>
                <a:ext uri="{FF2B5EF4-FFF2-40B4-BE49-F238E27FC236}">
                  <a16:creationId xmlns:a16="http://schemas.microsoft.com/office/drawing/2014/main" id="{4D72DFA9-7713-4CD0-B92B-F77C74BD4BD9}"/>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64" name="Arc partiel 198">
              <a:extLst>
                <a:ext uri="{FF2B5EF4-FFF2-40B4-BE49-F238E27FC236}">
                  <a16:creationId xmlns:a16="http://schemas.microsoft.com/office/drawing/2014/main" id="{9E604175-20F7-44DE-BEE0-9F8B08D785AC}"/>
                </a:ext>
              </a:extLst>
            </p:cNvPr>
            <p:cNvSpPr/>
            <p:nvPr/>
          </p:nvSpPr>
          <p:spPr bwMode="auto">
            <a:xfrm>
              <a:off x="7152543" y="1117986"/>
              <a:ext cx="275056" cy="275056"/>
            </a:xfrm>
            <a:prstGeom prst="pie">
              <a:avLst>
                <a:gd name="adj1" fmla="val 16228844"/>
                <a:gd name="adj2" fmla="val 3150999"/>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2" name="Groupe 196">
            <a:extLst>
              <a:ext uri="{FF2B5EF4-FFF2-40B4-BE49-F238E27FC236}">
                <a16:creationId xmlns:a16="http://schemas.microsoft.com/office/drawing/2014/main" id="{08DB4D29-9B3F-46C1-B852-DB12F91F1BA1}"/>
              </a:ext>
            </a:extLst>
          </p:cNvPr>
          <p:cNvGrpSpPr/>
          <p:nvPr/>
        </p:nvGrpSpPr>
        <p:grpSpPr>
          <a:xfrm>
            <a:off x="7922003" y="3233761"/>
            <a:ext cx="195013" cy="199242"/>
            <a:chOff x="7152543" y="1112021"/>
            <a:chExt cx="275056" cy="281021"/>
          </a:xfrm>
        </p:grpSpPr>
        <p:sp>
          <p:nvSpPr>
            <p:cNvPr id="73" name="Ellipse 197">
              <a:extLst>
                <a:ext uri="{FF2B5EF4-FFF2-40B4-BE49-F238E27FC236}">
                  <a16:creationId xmlns:a16="http://schemas.microsoft.com/office/drawing/2014/main" id="{F78CC819-F654-439C-8D03-05AD30CDADD9}"/>
                </a:ext>
              </a:extLst>
            </p:cNvPr>
            <p:cNvSpPr/>
            <p:nvPr/>
          </p:nvSpPr>
          <p:spPr bwMode="auto">
            <a:xfrm>
              <a:off x="7152543" y="1112021"/>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4" name="Arc partiel 198">
              <a:extLst>
                <a:ext uri="{FF2B5EF4-FFF2-40B4-BE49-F238E27FC236}">
                  <a16:creationId xmlns:a16="http://schemas.microsoft.com/office/drawing/2014/main" id="{0B3EE761-DD34-4608-8DBD-8FDB73855645}"/>
                </a:ext>
              </a:extLst>
            </p:cNvPr>
            <p:cNvSpPr/>
            <p:nvPr/>
          </p:nvSpPr>
          <p:spPr bwMode="auto">
            <a:xfrm>
              <a:off x="7152543" y="1117986"/>
              <a:ext cx="275056" cy="275056"/>
            </a:xfrm>
            <a:prstGeom prst="pie">
              <a:avLst>
                <a:gd name="adj1" fmla="val 16228844"/>
                <a:gd name="adj2" fmla="val 13138046"/>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5" name="Groupe 196">
            <a:extLst>
              <a:ext uri="{FF2B5EF4-FFF2-40B4-BE49-F238E27FC236}">
                <a16:creationId xmlns:a16="http://schemas.microsoft.com/office/drawing/2014/main" id="{0DAC144D-B23C-4FBE-A951-A2FAA02C5155}"/>
              </a:ext>
            </a:extLst>
          </p:cNvPr>
          <p:cNvGrpSpPr/>
          <p:nvPr/>
        </p:nvGrpSpPr>
        <p:grpSpPr>
          <a:xfrm>
            <a:off x="8999558" y="3233761"/>
            <a:ext cx="195013" cy="199243"/>
            <a:chOff x="7152543" y="1112020"/>
            <a:chExt cx="275056" cy="281022"/>
          </a:xfrm>
        </p:grpSpPr>
        <p:sp>
          <p:nvSpPr>
            <p:cNvPr id="76" name="Ellipse 197">
              <a:extLst>
                <a:ext uri="{FF2B5EF4-FFF2-40B4-BE49-F238E27FC236}">
                  <a16:creationId xmlns:a16="http://schemas.microsoft.com/office/drawing/2014/main" id="{4C989D89-57B0-4247-9E8B-C5C86FB0B944}"/>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77" name="Arc partiel 198">
              <a:extLst>
                <a:ext uri="{FF2B5EF4-FFF2-40B4-BE49-F238E27FC236}">
                  <a16:creationId xmlns:a16="http://schemas.microsoft.com/office/drawing/2014/main" id="{838AAFC7-3D3F-4DAD-9388-686FFDE757E2}"/>
                </a:ext>
              </a:extLst>
            </p:cNvPr>
            <p:cNvSpPr/>
            <p:nvPr/>
          </p:nvSpPr>
          <p:spPr bwMode="auto">
            <a:xfrm>
              <a:off x="7152543" y="1117986"/>
              <a:ext cx="275056" cy="275056"/>
            </a:xfrm>
            <a:prstGeom prst="pie">
              <a:avLst>
                <a:gd name="adj1" fmla="val 16228844"/>
                <a:gd name="adj2" fmla="val 7212498"/>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78" name="Groupe 196">
            <a:extLst>
              <a:ext uri="{FF2B5EF4-FFF2-40B4-BE49-F238E27FC236}">
                <a16:creationId xmlns:a16="http://schemas.microsoft.com/office/drawing/2014/main" id="{42AAD941-1C83-49B7-A2D6-245A83768DD7}"/>
              </a:ext>
            </a:extLst>
          </p:cNvPr>
          <p:cNvGrpSpPr/>
          <p:nvPr/>
        </p:nvGrpSpPr>
        <p:grpSpPr>
          <a:xfrm>
            <a:off x="3441755" y="5260743"/>
            <a:ext cx="195013" cy="199243"/>
            <a:chOff x="7152543" y="1112020"/>
            <a:chExt cx="275056" cy="281022"/>
          </a:xfrm>
        </p:grpSpPr>
        <p:sp>
          <p:nvSpPr>
            <p:cNvPr id="79" name="Ellipse 197">
              <a:extLst>
                <a:ext uri="{FF2B5EF4-FFF2-40B4-BE49-F238E27FC236}">
                  <a16:creationId xmlns:a16="http://schemas.microsoft.com/office/drawing/2014/main" id="{6DBCA91C-7AF1-4AFE-902C-79FAD0C2E97E}"/>
                </a:ext>
              </a:extLst>
            </p:cNvPr>
            <p:cNvSpPr/>
            <p:nvPr/>
          </p:nvSpPr>
          <p:spPr bwMode="auto">
            <a:xfrm>
              <a:off x="7152543" y="1112020"/>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1" name="Arc partiel 198">
              <a:extLst>
                <a:ext uri="{FF2B5EF4-FFF2-40B4-BE49-F238E27FC236}">
                  <a16:creationId xmlns:a16="http://schemas.microsoft.com/office/drawing/2014/main" id="{92E4A307-EBB4-4F63-8CCB-5309A15B0969}"/>
                </a:ext>
              </a:extLst>
            </p:cNvPr>
            <p:cNvSpPr/>
            <p:nvPr/>
          </p:nvSpPr>
          <p:spPr bwMode="auto">
            <a:xfrm>
              <a:off x="7152543" y="1117986"/>
              <a:ext cx="275056" cy="275056"/>
            </a:xfrm>
            <a:prstGeom prst="pie">
              <a:avLst>
                <a:gd name="adj1" fmla="val 16228844"/>
                <a:gd name="adj2" fmla="val 3483333"/>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83" name="Groupe 196">
            <a:extLst>
              <a:ext uri="{FF2B5EF4-FFF2-40B4-BE49-F238E27FC236}">
                <a16:creationId xmlns:a16="http://schemas.microsoft.com/office/drawing/2014/main" id="{2A42E5CC-9CB1-447B-8388-01F7C04260F6}"/>
              </a:ext>
            </a:extLst>
          </p:cNvPr>
          <p:cNvGrpSpPr/>
          <p:nvPr/>
        </p:nvGrpSpPr>
        <p:grpSpPr>
          <a:xfrm>
            <a:off x="4519310" y="5260743"/>
            <a:ext cx="195013" cy="199243"/>
            <a:chOff x="7152543" y="1112020"/>
            <a:chExt cx="275056" cy="281022"/>
          </a:xfrm>
        </p:grpSpPr>
        <p:sp>
          <p:nvSpPr>
            <p:cNvPr id="85" name="Ellipse 197">
              <a:extLst>
                <a:ext uri="{FF2B5EF4-FFF2-40B4-BE49-F238E27FC236}">
                  <a16:creationId xmlns:a16="http://schemas.microsoft.com/office/drawing/2014/main" id="{4512AB95-F007-4AB5-BB3C-24D86037A93B}"/>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87" name="Arc partiel 198">
              <a:extLst>
                <a:ext uri="{FF2B5EF4-FFF2-40B4-BE49-F238E27FC236}">
                  <a16:creationId xmlns:a16="http://schemas.microsoft.com/office/drawing/2014/main" id="{4082A9F5-20AB-422E-BEDE-857B79D3F6FC}"/>
                </a:ext>
              </a:extLst>
            </p:cNvPr>
            <p:cNvSpPr/>
            <p:nvPr/>
          </p:nvSpPr>
          <p:spPr bwMode="auto">
            <a:xfrm>
              <a:off x="7152543" y="1117986"/>
              <a:ext cx="275056" cy="275056"/>
            </a:xfrm>
            <a:prstGeom prst="pie">
              <a:avLst>
                <a:gd name="adj1" fmla="val 16228844"/>
                <a:gd name="adj2" fmla="val 20521702"/>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89" name="Groupe 196">
            <a:extLst>
              <a:ext uri="{FF2B5EF4-FFF2-40B4-BE49-F238E27FC236}">
                <a16:creationId xmlns:a16="http://schemas.microsoft.com/office/drawing/2014/main" id="{EF0277B6-9E2F-4FB3-AEA4-0EC6E1DFA33B}"/>
              </a:ext>
            </a:extLst>
          </p:cNvPr>
          <p:cNvGrpSpPr/>
          <p:nvPr/>
        </p:nvGrpSpPr>
        <p:grpSpPr>
          <a:xfrm>
            <a:off x="7922003" y="5260743"/>
            <a:ext cx="195013" cy="199243"/>
            <a:chOff x="7152543" y="1112020"/>
            <a:chExt cx="275056" cy="281022"/>
          </a:xfrm>
        </p:grpSpPr>
        <p:sp>
          <p:nvSpPr>
            <p:cNvPr id="90" name="Ellipse 197">
              <a:extLst>
                <a:ext uri="{FF2B5EF4-FFF2-40B4-BE49-F238E27FC236}">
                  <a16:creationId xmlns:a16="http://schemas.microsoft.com/office/drawing/2014/main" id="{3E3B6CF4-57E5-4B50-97C2-9F1BC3409482}"/>
                </a:ext>
              </a:extLst>
            </p:cNvPr>
            <p:cNvSpPr/>
            <p:nvPr/>
          </p:nvSpPr>
          <p:spPr bwMode="auto">
            <a:xfrm>
              <a:off x="7152543" y="1112020"/>
              <a:ext cx="275056" cy="275056"/>
            </a:xfrm>
            <a:prstGeom prst="ellipse">
              <a:avLst/>
            </a:prstGeom>
            <a:solidFill>
              <a:schemeClr val="bg1"/>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1" name="Arc partiel 198">
              <a:extLst>
                <a:ext uri="{FF2B5EF4-FFF2-40B4-BE49-F238E27FC236}">
                  <a16:creationId xmlns:a16="http://schemas.microsoft.com/office/drawing/2014/main" id="{7AFC6F5F-3C77-42FA-A20C-B08F97654BB9}"/>
                </a:ext>
              </a:extLst>
            </p:cNvPr>
            <p:cNvSpPr/>
            <p:nvPr/>
          </p:nvSpPr>
          <p:spPr bwMode="auto">
            <a:xfrm>
              <a:off x="7152543" y="1117986"/>
              <a:ext cx="275056" cy="275056"/>
            </a:xfrm>
            <a:prstGeom prst="pie">
              <a:avLst>
                <a:gd name="adj1" fmla="val 16228844"/>
                <a:gd name="adj2" fmla="val 5434528"/>
              </a:avLst>
            </a:prstGeom>
            <a:solidFill>
              <a:srgbClr val="FF66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92" name="Groupe 196">
            <a:extLst>
              <a:ext uri="{FF2B5EF4-FFF2-40B4-BE49-F238E27FC236}">
                <a16:creationId xmlns:a16="http://schemas.microsoft.com/office/drawing/2014/main" id="{9DC49C39-7449-4944-A262-99FE48027E22}"/>
              </a:ext>
            </a:extLst>
          </p:cNvPr>
          <p:cNvGrpSpPr/>
          <p:nvPr/>
        </p:nvGrpSpPr>
        <p:grpSpPr>
          <a:xfrm>
            <a:off x="8999558" y="5260743"/>
            <a:ext cx="195013" cy="199243"/>
            <a:chOff x="7152543" y="1112020"/>
            <a:chExt cx="275056" cy="281022"/>
          </a:xfrm>
        </p:grpSpPr>
        <p:sp>
          <p:nvSpPr>
            <p:cNvPr id="93" name="Ellipse 197">
              <a:extLst>
                <a:ext uri="{FF2B5EF4-FFF2-40B4-BE49-F238E27FC236}">
                  <a16:creationId xmlns:a16="http://schemas.microsoft.com/office/drawing/2014/main" id="{E349AB85-8995-4CCF-A5E4-39BC1ACDDC5F}"/>
                </a:ext>
              </a:extLst>
            </p:cNvPr>
            <p:cNvSpPr/>
            <p:nvPr/>
          </p:nvSpPr>
          <p:spPr bwMode="auto">
            <a:xfrm>
              <a:off x="7152543" y="1112020"/>
              <a:ext cx="275056" cy="275056"/>
            </a:xfrm>
            <a:prstGeom prst="ellipse">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94" name="Arc partiel 198">
              <a:extLst>
                <a:ext uri="{FF2B5EF4-FFF2-40B4-BE49-F238E27FC236}">
                  <a16:creationId xmlns:a16="http://schemas.microsoft.com/office/drawing/2014/main" id="{FD04E0CD-09BD-4A4C-B7A6-D732BABC7F79}"/>
                </a:ext>
              </a:extLst>
            </p:cNvPr>
            <p:cNvSpPr/>
            <p:nvPr/>
          </p:nvSpPr>
          <p:spPr bwMode="auto">
            <a:xfrm>
              <a:off x="7152543" y="1117986"/>
              <a:ext cx="275056" cy="275056"/>
            </a:xfrm>
            <a:prstGeom prst="pie">
              <a:avLst>
                <a:gd name="adj1" fmla="val 16228844"/>
                <a:gd name="adj2" fmla="val 19611326"/>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sp>
        <p:nvSpPr>
          <p:cNvPr id="13" name="Espace réservé du texte 2">
            <a:extLst>
              <a:ext uri="{FF2B5EF4-FFF2-40B4-BE49-F238E27FC236}">
                <a16:creationId xmlns:a16="http://schemas.microsoft.com/office/drawing/2014/main" id="{8A32A236-EE06-46F2-B7CB-9E435925309D}"/>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5" name="Ellipse 4">
            <a:extLst>
              <a:ext uri="{FF2B5EF4-FFF2-40B4-BE49-F238E27FC236}">
                <a16:creationId xmlns:a16="http://schemas.microsoft.com/office/drawing/2014/main" id="{59BE957D-30CF-4118-9750-7A77CD6621D6}"/>
              </a:ext>
            </a:extLst>
          </p:cNvPr>
          <p:cNvSpPr/>
          <p:nvPr/>
        </p:nvSpPr>
        <p:spPr>
          <a:xfrm>
            <a:off x="1619250" y="1959402"/>
            <a:ext cx="247650" cy="2476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a:t>
            </a:r>
          </a:p>
        </p:txBody>
      </p:sp>
      <p:sp>
        <p:nvSpPr>
          <p:cNvPr id="69" name="Ellipse 68">
            <a:extLst>
              <a:ext uri="{FF2B5EF4-FFF2-40B4-BE49-F238E27FC236}">
                <a16:creationId xmlns:a16="http://schemas.microsoft.com/office/drawing/2014/main" id="{D36916A3-4205-4A4B-8E8F-E7884617B734}"/>
              </a:ext>
            </a:extLst>
          </p:cNvPr>
          <p:cNvSpPr/>
          <p:nvPr/>
        </p:nvSpPr>
        <p:spPr>
          <a:xfrm>
            <a:off x="5031769" y="1959402"/>
            <a:ext cx="247650" cy="2476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a:t>
            </a:r>
          </a:p>
        </p:txBody>
      </p:sp>
      <p:sp>
        <p:nvSpPr>
          <p:cNvPr id="70" name="Ellipse 69">
            <a:extLst>
              <a:ext uri="{FF2B5EF4-FFF2-40B4-BE49-F238E27FC236}">
                <a16:creationId xmlns:a16="http://schemas.microsoft.com/office/drawing/2014/main" id="{B9225EA0-D9AC-43C5-8235-9A0ABD77F0DB}"/>
              </a:ext>
            </a:extLst>
          </p:cNvPr>
          <p:cNvSpPr/>
          <p:nvPr/>
        </p:nvSpPr>
        <p:spPr>
          <a:xfrm>
            <a:off x="3962314" y="4036969"/>
            <a:ext cx="247650" cy="2476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a:t>
            </a:r>
          </a:p>
        </p:txBody>
      </p:sp>
      <p:sp>
        <p:nvSpPr>
          <p:cNvPr id="71" name="Ellipse 70">
            <a:extLst>
              <a:ext uri="{FF2B5EF4-FFF2-40B4-BE49-F238E27FC236}">
                <a16:creationId xmlns:a16="http://schemas.microsoft.com/office/drawing/2014/main" id="{F1F9B303-1390-49D4-AC04-E66C77355E61}"/>
              </a:ext>
            </a:extLst>
          </p:cNvPr>
          <p:cNvSpPr/>
          <p:nvPr/>
        </p:nvSpPr>
        <p:spPr>
          <a:xfrm>
            <a:off x="8393907" y="1959402"/>
            <a:ext cx="247650" cy="2476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4</a:t>
            </a:r>
          </a:p>
        </p:txBody>
      </p:sp>
      <p:sp>
        <p:nvSpPr>
          <p:cNvPr id="97" name="Ellipse 96">
            <a:extLst>
              <a:ext uri="{FF2B5EF4-FFF2-40B4-BE49-F238E27FC236}">
                <a16:creationId xmlns:a16="http://schemas.microsoft.com/office/drawing/2014/main" id="{5AD77425-B69F-4315-917C-F0C922FBEB55}"/>
              </a:ext>
            </a:extLst>
          </p:cNvPr>
          <p:cNvSpPr/>
          <p:nvPr/>
        </p:nvSpPr>
        <p:spPr>
          <a:xfrm>
            <a:off x="8393907" y="4036969"/>
            <a:ext cx="247650" cy="2476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a:t>
            </a:r>
          </a:p>
        </p:txBody>
      </p:sp>
    </p:spTree>
    <p:extLst>
      <p:ext uri="{BB962C8B-B14F-4D97-AF65-F5344CB8AC3E}">
        <p14:creationId xmlns:p14="http://schemas.microsoft.com/office/powerpoint/2010/main" val="1904627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3D97DD-4461-46BC-A94A-7F9DD6BE5A58}"/>
              </a:ext>
            </a:extLst>
          </p:cNvPr>
          <p:cNvSpPr>
            <a:spLocks noGrp="1"/>
          </p:cNvSpPr>
          <p:nvPr>
            <p:ph type="ctrTitle"/>
          </p:nvPr>
        </p:nvSpPr>
        <p:spPr>
          <a:xfrm>
            <a:off x="584515" y="116632"/>
            <a:ext cx="9123064" cy="576064"/>
          </a:xfrm>
        </p:spPr>
        <p:txBody>
          <a:bodyPr/>
          <a:lstStyle/>
          <a:p>
            <a:r>
              <a:rPr lang="en-US" sz="1300">
                <a:latin typeface="+mj-lt"/>
              </a:rPr>
              <a:t>Various digital solutions could help CG move forward on those digital areas</a:t>
            </a:r>
            <a:endParaRPr lang="en-US" sz="1300"/>
          </a:p>
        </p:txBody>
      </p:sp>
      <p:sp>
        <p:nvSpPr>
          <p:cNvPr id="4" name="Arrow: Pentagon 1">
            <a:extLst>
              <a:ext uri="{FF2B5EF4-FFF2-40B4-BE49-F238E27FC236}">
                <a16:creationId xmlns:a16="http://schemas.microsoft.com/office/drawing/2014/main" id="{D51BC719-8598-4B99-8075-5A877D697311}"/>
              </a:ext>
            </a:extLst>
          </p:cNvPr>
          <p:cNvSpPr/>
          <p:nvPr/>
        </p:nvSpPr>
        <p:spPr bwMode="auto">
          <a:xfrm>
            <a:off x="711428"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sp>
        <p:nvSpPr>
          <p:cNvPr id="6" name="Arrow: Chevron 5">
            <a:extLst>
              <a:ext uri="{FF2B5EF4-FFF2-40B4-BE49-F238E27FC236}">
                <a16:creationId xmlns:a16="http://schemas.microsoft.com/office/drawing/2014/main" id="{BFE008BB-E7A3-40C3-A1FC-48D767D00959}"/>
              </a:ext>
            </a:extLst>
          </p:cNvPr>
          <p:cNvSpPr/>
          <p:nvPr/>
        </p:nvSpPr>
        <p:spPr bwMode="auto">
          <a:xfrm>
            <a:off x="2993395" y="1398014"/>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8" name="Arrow: Chevron 8">
            <a:extLst>
              <a:ext uri="{FF2B5EF4-FFF2-40B4-BE49-F238E27FC236}">
                <a16:creationId xmlns:a16="http://schemas.microsoft.com/office/drawing/2014/main" id="{E53C1C47-F203-45C4-A44D-7AAC86506F17}"/>
              </a:ext>
            </a:extLst>
          </p:cNvPr>
          <p:cNvSpPr/>
          <p:nvPr/>
        </p:nvSpPr>
        <p:spPr bwMode="auto">
          <a:xfrm>
            <a:off x="7482732"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sp>
        <p:nvSpPr>
          <p:cNvPr id="10" name="Arrow: Chevron 9">
            <a:extLst>
              <a:ext uri="{FF2B5EF4-FFF2-40B4-BE49-F238E27FC236}">
                <a16:creationId xmlns:a16="http://schemas.microsoft.com/office/drawing/2014/main" id="{0F610172-19C2-43F9-A121-E181300EC6CD}"/>
              </a:ext>
            </a:extLst>
          </p:cNvPr>
          <p:cNvSpPr/>
          <p:nvPr/>
        </p:nvSpPr>
        <p:spPr bwMode="auto">
          <a:xfrm>
            <a:off x="5247792" y="139794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12" name="Connecteur droit avec flèche 4">
            <a:extLst>
              <a:ext uri="{FF2B5EF4-FFF2-40B4-BE49-F238E27FC236}">
                <a16:creationId xmlns:a16="http://schemas.microsoft.com/office/drawing/2014/main" id="{A9E57F11-62D0-45FE-BCF5-DE6092575071}"/>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cxnSp>
        <p:nvCxnSpPr>
          <p:cNvPr id="14" name="Connecteur droit avec flèche 4">
            <a:extLst>
              <a:ext uri="{FF2B5EF4-FFF2-40B4-BE49-F238E27FC236}">
                <a16:creationId xmlns:a16="http://schemas.microsoft.com/office/drawing/2014/main" id="{EE8CD9E2-139F-4F14-A04D-E31BE71C7DA1}"/>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16" name="Connecteur droit avec flèche 4">
            <a:extLst>
              <a:ext uri="{FF2B5EF4-FFF2-40B4-BE49-F238E27FC236}">
                <a16:creationId xmlns:a16="http://schemas.microsoft.com/office/drawing/2014/main" id="{3B42F1FB-3E80-4E3B-8097-C8BAC9D42B6E}"/>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18" name="TextBox 32">
            <a:extLst>
              <a:ext uri="{FF2B5EF4-FFF2-40B4-BE49-F238E27FC236}">
                <a16:creationId xmlns:a16="http://schemas.microsoft.com/office/drawing/2014/main" id="{7066A370-DB6C-4526-9A77-71F18679C3A6}"/>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20" name="TextBox 47">
            <a:extLst>
              <a:ext uri="{FF2B5EF4-FFF2-40B4-BE49-F238E27FC236}">
                <a16:creationId xmlns:a16="http://schemas.microsoft.com/office/drawing/2014/main" id="{700C502D-8FCB-4FCD-8AE8-6A67C1A5BA92}"/>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sp>
        <p:nvSpPr>
          <p:cNvPr id="22" name="TextBox 49">
            <a:extLst>
              <a:ext uri="{FF2B5EF4-FFF2-40B4-BE49-F238E27FC236}">
                <a16:creationId xmlns:a16="http://schemas.microsoft.com/office/drawing/2014/main" id="{0E60480B-937C-47F2-B29B-793D37CA2EFE}"/>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78" name="Rectangle 77">
            <a:extLst>
              <a:ext uri="{FF2B5EF4-FFF2-40B4-BE49-F238E27FC236}">
                <a16:creationId xmlns:a16="http://schemas.microsoft.com/office/drawing/2014/main" id="{5EFA2AFF-A883-40CA-B13E-9945B0E2E2A1}"/>
              </a:ext>
            </a:extLst>
          </p:cNvPr>
          <p:cNvSpPr/>
          <p:nvPr/>
        </p:nvSpPr>
        <p:spPr bwMode="auto">
          <a:xfrm>
            <a:off x="74517" y="5571643"/>
            <a:ext cx="9542819" cy="63923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80" name="Rectangle 79">
            <a:extLst>
              <a:ext uri="{FF2B5EF4-FFF2-40B4-BE49-F238E27FC236}">
                <a16:creationId xmlns:a16="http://schemas.microsoft.com/office/drawing/2014/main" id="{4AA6C412-5F0F-488B-B974-9248EA3A22D3}"/>
              </a:ext>
            </a:extLst>
          </p:cNvPr>
          <p:cNvSpPr/>
          <p:nvPr/>
        </p:nvSpPr>
        <p:spPr bwMode="auto">
          <a:xfrm>
            <a:off x="2914510" y="5639258"/>
            <a:ext cx="1584000" cy="504000"/>
          </a:xfrm>
          <a:prstGeom prst="rect">
            <a:avLst/>
          </a:prstGeom>
          <a:solidFill>
            <a:schemeClr val="accent5">
              <a:lumMod val="60000"/>
              <a:lumOff val="4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client interaction</a:t>
            </a:r>
          </a:p>
        </p:txBody>
      </p:sp>
      <p:sp>
        <p:nvSpPr>
          <p:cNvPr id="82" name="Rectangle 81">
            <a:extLst>
              <a:ext uri="{FF2B5EF4-FFF2-40B4-BE49-F238E27FC236}">
                <a16:creationId xmlns:a16="http://schemas.microsoft.com/office/drawing/2014/main" id="{1E7F28F8-D60B-4C41-AE3E-5BDA809BE15C}"/>
              </a:ext>
            </a:extLst>
          </p:cNvPr>
          <p:cNvSpPr/>
          <p:nvPr/>
        </p:nvSpPr>
        <p:spPr bwMode="auto">
          <a:xfrm>
            <a:off x="6265923" y="5639258"/>
            <a:ext cx="1584000" cy="504000"/>
          </a:xfrm>
          <a:prstGeom prst="rect">
            <a:avLst/>
          </a:prstGeom>
          <a:solidFill>
            <a:schemeClr val="bg2">
              <a:lumMod val="9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administrative tasks </a:t>
            </a:r>
          </a:p>
        </p:txBody>
      </p:sp>
      <p:sp>
        <p:nvSpPr>
          <p:cNvPr id="84" name="Rectangle 83">
            <a:extLst>
              <a:ext uri="{FF2B5EF4-FFF2-40B4-BE49-F238E27FC236}">
                <a16:creationId xmlns:a16="http://schemas.microsoft.com/office/drawing/2014/main" id="{85EA3EAB-F8C7-46F2-A3DF-9934AAF58817}"/>
              </a:ext>
            </a:extLst>
          </p:cNvPr>
          <p:cNvSpPr/>
          <p:nvPr/>
        </p:nvSpPr>
        <p:spPr bwMode="auto">
          <a:xfrm>
            <a:off x="4586884" y="5639258"/>
            <a:ext cx="1584000" cy="504000"/>
          </a:xfrm>
          <a:prstGeom prst="rect">
            <a:avLst/>
          </a:prstGeom>
          <a:solidFill>
            <a:schemeClr val="bg1">
              <a:lumMod val="85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Automation of core business (processes)</a:t>
            </a:r>
          </a:p>
        </p:txBody>
      </p:sp>
      <p:sp>
        <p:nvSpPr>
          <p:cNvPr id="86" name="Rectangle 85">
            <a:extLst>
              <a:ext uri="{FF2B5EF4-FFF2-40B4-BE49-F238E27FC236}">
                <a16:creationId xmlns:a16="http://schemas.microsoft.com/office/drawing/2014/main" id="{BC21767E-11AA-446F-B70C-2BFE518AC9A5}"/>
              </a:ext>
            </a:extLst>
          </p:cNvPr>
          <p:cNvSpPr/>
          <p:nvPr/>
        </p:nvSpPr>
        <p:spPr bwMode="auto">
          <a:xfrm>
            <a:off x="1238179" y="5639258"/>
            <a:ext cx="1584000" cy="504000"/>
          </a:xfrm>
          <a:prstGeom prst="rect">
            <a:avLst/>
          </a:prstGeom>
          <a:solidFill>
            <a:schemeClr val="tx2">
              <a:lumMod val="40000"/>
              <a:lumOff val="6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customer acquisition</a:t>
            </a:r>
          </a:p>
        </p:txBody>
      </p:sp>
      <p:sp>
        <p:nvSpPr>
          <p:cNvPr id="88" name="Rectangle 87">
            <a:extLst>
              <a:ext uri="{FF2B5EF4-FFF2-40B4-BE49-F238E27FC236}">
                <a16:creationId xmlns:a16="http://schemas.microsoft.com/office/drawing/2014/main" id="{DAC9D170-4AA6-42AC-84DF-59A15FCE8199}"/>
              </a:ext>
            </a:extLst>
          </p:cNvPr>
          <p:cNvSpPr/>
          <p:nvPr/>
        </p:nvSpPr>
        <p:spPr bwMode="auto">
          <a:xfrm>
            <a:off x="7942254" y="5639258"/>
            <a:ext cx="1584000" cy="504000"/>
          </a:xfrm>
          <a:prstGeom prst="rect">
            <a:avLst/>
          </a:prstGeom>
          <a:solidFill>
            <a:schemeClr val="accent3">
              <a:lumMod val="40000"/>
              <a:lumOff val="60000"/>
            </a:schemeClr>
          </a:solidFill>
          <a:ln w="9525" cap="flat" cmpd="sng" algn="ctr">
            <a:solidFill>
              <a:schemeClr val="tx1">
                <a:lumMod val="40000"/>
                <a:lumOff val="60000"/>
              </a:schemeClr>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92075" algn="ctr" fontAlgn="auto">
              <a:spcBef>
                <a:spcPts val="0"/>
              </a:spcBef>
              <a:spcAft>
                <a:spcPts val="0"/>
              </a:spcAft>
            </a:pPr>
            <a:r>
              <a:rPr lang="en-US" sz="900" b="1" kern="0">
                <a:latin typeface="+mj-lt"/>
              </a:rPr>
              <a:t>Digitalization of </a:t>
            </a:r>
            <a:r>
              <a:rPr lang="en-US" sz="900" b="1" kern="0" spc="-30">
                <a:latin typeface="+mj-lt"/>
              </a:rPr>
              <a:t>supplier’s interactions</a:t>
            </a:r>
          </a:p>
        </p:txBody>
      </p:sp>
      <p:sp>
        <p:nvSpPr>
          <p:cNvPr id="90" name="TextBox 7">
            <a:extLst>
              <a:ext uri="{FF2B5EF4-FFF2-40B4-BE49-F238E27FC236}">
                <a16:creationId xmlns:a16="http://schemas.microsoft.com/office/drawing/2014/main" id="{BE7B1C1A-97A5-4ACC-B5D2-17B1EBA55F97}"/>
              </a:ext>
            </a:extLst>
          </p:cNvPr>
          <p:cNvSpPr txBox="1"/>
          <p:nvPr/>
        </p:nvSpPr>
        <p:spPr>
          <a:xfrm>
            <a:off x="81692" y="5691203"/>
            <a:ext cx="1156487" cy="400110"/>
          </a:xfrm>
          <a:prstGeom prst="rect">
            <a:avLst/>
          </a:prstGeom>
          <a:noFill/>
        </p:spPr>
        <p:txBody>
          <a:bodyPr wrap="square" rtlCol="0">
            <a:spAutoFit/>
          </a:bodyPr>
          <a:lstStyle/>
          <a:p>
            <a:r>
              <a:rPr lang="en-US" sz="1000" b="1">
                <a:latin typeface="+mj-lt"/>
              </a:rPr>
              <a:t>Digitalization areas</a:t>
            </a:r>
          </a:p>
        </p:txBody>
      </p:sp>
      <p:sp>
        <p:nvSpPr>
          <p:cNvPr id="5" name="Rectangle 4">
            <a:extLst>
              <a:ext uri="{FF2B5EF4-FFF2-40B4-BE49-F238E27FC236}">
                <a16:creationId xmlns:a16="http://schemas.microsoft.com/office/drawing/2014/main" id="{78BD602C-A948-4691-B6C9-8284B88ADB8C}"/>
              </a:ext>
            </a:extLst>
          </p:cNvPr>
          <p:cNvSpPr/>
          <p:nvPr/>
        </p:nvSpPr>
        <p:spPr bwMode="auto">
          <a:xfrm>
            <a:off x="5229446" y="2311101"/>
            <a:ext cx="2070000" cy="360000"/>
          </a:xfrm>
          <a:prstGeom prst="rect">
            <a:avLst/>
          </a:prstGeom>
          <a:solidFill>
            <a:srgbClr val="93CD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0"/>
              </a:spcBef>
              <a:spcAft>
                <a:spcPct val="0"/>
              </a:spcAft>
            </a:pPr>
            <a:r>
              <a:rPr lang="en-US" sz="900" b="1">
                <a:latin typeface="+mj-lt"/>
              </a:rPr>
              <a:t>Web customer interface</a:t>
            </a:r>
          </a:p>
        </p:txBody>
      </p:sp>
      <p:sp>
        <p:nvSpPr>
          <p:cNvPr id="7" name="Rectangle 6">
            <a:extLst>
              <a:ext uri="{FF2B5EF4-FFF2-40B4-BE49-F238E27FC236}">
                <a16:creationId xmlns:a16="http://schemas.microsoft.com/office/drawing/2014/main" id="{DE0D2509-3093-4E5B-8726-5A5148D77CF6}"/>
              </a:ext>
            </a:extLst>
          </p:cNvPr>
          <p:cNvSpPr/>
          <p:nvPr/>
        </p:nvSpPr>
        <p:spPr bwMode="auto">
          <a:xfrm>
            <a:off x="711428" y="2311101"/>
            <a:ext cx="2070000" cy="360000"/>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SEO/SEA</a:t>
            </a:r>
            <a:endParaRPr kumimoji="0" lang="en-US" sz="900" b="1" i="0" u="none" strike="noStrike" cap="none" normalizeH="0">
              <a:ln>
                <a:noFill/>
              </a:ln>
              <a:effectLst/>
              <a:latin typeface="+mj-lt"/>
            </a:endParaRPr>
          </a:p>
        </p:txBody>
      </p:sp>
      <p:sp>
        <p:nvSpPr>
          <p:cNvPr id="9" name="Rectangle 8">
            <a:extLst>
              <a:ext uri="{FF2B5EF4-FFF2-40B4-BE49-F238E27FC236}">
                <a16:creationId xmlns:a16="http://schemas.microsoft.com/office/drawing/2014/main" id="{61BEFB30-E3B7-4F8E-81D8-77CDE5BD70AB}"/>
              </a:ext>
            </a:extLst>
          </p:cNvPr>
          <p:cNvSpPr/>
          <p:nvPr/>
        </p:nvSpPr>
        <p:spPr bwMode="auto">
          <a:xfrm>
            <a:off x="7482732" y="3294632"/>
            <a:ext cx="2070000" cy="360000"/>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lang="en-US" sz="900" b="1" kern="0">
                <a:latin typeface="+mj-lt"/>
              </a:rPr>
              <a:t>I</a:t>
            </a:r>
            <a:r>
              <a:rPr kumimoji="0" lang="en-US" sz="900" b="1" i="0" u="none" strike="noStrike" kern="0" cap="none" spc="0" normalizeH="0" baseline="0" noProof="0" err="1">
                <a:ln>
                  <a:noFill/>
                </a:ln>
                <a:effectLst/>
                <a:uLnTx/>
                <a:uFillTx/>
                <a:latin typeface="+mj-lt"/>
              </a:rPr>
              <a:t>ntegration</a:t>
            </a:r>
            <a:r>
              <a:rPr kumimoji="0" lang="en-US" sz="900" b="1" i="0" u="none" strike="noStrike" kern="0" cap="none" spc="0" normalizeH="0" baseline="0" noProof="0">
                <a:ln>
                  <a:noFill/>
                </a:ln>
                <a:effectLst/>
                <a:uLnTx/>
                <a:uFillTx/>
                <a:latin typeface="+mj-lt"/>
              </a:rPr>
              <a:t> with other players’ IT</a:t>
            </a:r>
          </a:p>
        </p:txBody>
      </p:sp>
      <p:sp>
        <p:nvSpPr>
          <p:cNvPr id="13" name="Rectangle 12">
            <a:extLst>
              <a:ext uri="{FF2B5EF4-FFF2-40B4-BE49-F238E27FC236}">
                <a16:creationId xmlns:a16="http://schemas.microsoft.com/office/drawing/2014/main" id="{86FBCBBB-1964-4286-B096-F64E0D733F5C}"/>
              </a:ext>
            </a:extLst>
          </p:cNvPr>
          <p:cNvSpPr/>
          <p:nvPr/>
        </p:nvSpPr>
        <p:spPr bwMode="auto">
          <a:xfrm>
            <a:off x="5229446" y="1819394"/>
            <a:ext cx="2070000" cy="360000"/>
          </a:xfrm>
          <a:prstGeom prst="rect">
            <a:avLst/>
          </a:prstGeom>
          <a:solidFill>
            <a:srgbClr val="93CD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0"/>
              </a:spcBef>
              <a:spcAft>
                <a:spcPct val="0"/>
              </a:spcAft>
            </a:pPr>
            <a:r>
              <a:rPr lang="en-US" sz="900" b="1">
                <a:latin typeface="+mj-lt"/>
              </a:rPr>
              <a:t>Electronic signature </a:t>
            </a:r>
          </a:p>
        </p:txBody>
      </p:sp>
      <p:sp>
        <p:nvSpPr>
          <p:cNvPr id="15" name="Rectangle 14">
            <a:extLst>
              <a:ext uri="{FF2B5EF4-FFF2-40B4-BE49-F238E27FC236}">
                <a16:creationId xmlns:a16="http://schemas.microsoft.com/office/drawing/2014/main" id="{124C6941-F5BF-46E8-8989-6AADADC6D584}"/>
              </a:ext>
            </a:extLst>
          </p:cNvPr>
          <p:cNvSpPr/>
          <p:nvPr/>
        </p:nvSpPr>
        <p:spPr bwMode="auto">
          <a:xfrm>
            <a:off x="7482732" y="2311101"/>
            <a:ext cx="2070000" cy="360000"/>
          </a:xfrm>
          <a:prstGeom prst="rect">
            <a:avLst/>
          </a:prstGeom>
          <a:solidFill>
            <a:schemeClr val="bg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Document &amp; data cloud storage</a:t>
            </a:r>
          </a:p>
        </p:txBody>
      </p:sp>
      <p:sp>
        <p:nvSpPr>
          <p:cNvPr id="17" name="Rectangle 16">
            <a:extLst>
              <a:ext uri="{FF2B5EF4-FFF2-40B4-BE49-F238E27FC236}">
                <a16:creationId xmlns:a16="http://schemas.microsoft.com/office/drawing/2014/main" id="{5F82E4DC-5751-4C19-B8F4-581E67F8A939}"/>
              </a:ext>
            </a:extLst>
          </p:cNvPr>
          <p:cNvSpPr/>
          <p:nvPr/>
        </p:nvSpPr>
        <p:spPr bwMode="auto">
          <a:xfrm>
            <a:off x="711428" y="1819394"/>
            <a:ext cx="4351967" cy="360000"/>
          </a:xfrm>
          <a:prstGeom prst="rect">
            <a:avLst/>
          </a:prstGeom>
          <a:gradFill>
            <a:gsLst>
              <a:gs pos="100000">
                <a:srgbClr val="93CDDD"/>
              </a:gs>
              <a:gs pos="45000">
                <a:srgbClr val="8EB4E3"/>
              </a:gs>
              <a:gs pos="57000">
                <a:srgbClr val="93CDDD"/>
              </a:gs>
              <a:gs pos="0">
                <a:srgbClr val="8EB4E3"/>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Visio meeting</a:t>
            </a:r>
            <a:endParaRPr kumimoji="0" lang="en-US" sz="900" b="1" i="0" u="none" strike="noStrike" cap="none" normalizeH="0" baseline="0">
              <a:ln>
                <a:noFill/>
              </a:ln>
              <a:effectLst/>
              <a:latin typeface="+mj-lt"/>
            </a:endParaRPr>
          </a:p>
        </p:txBody>
      </p:sp>
      <p:sp>
        <p:nvSpPr>
          <p:cNvPr id="19" name="Rectangle 18">
            <a:extLst>
              <a:ext uri="{FF2B5EF4-FFF2-40B4-BE49-F238E27FC236}">
                <a16:creationId xmlns:a16="http://schemas.microsoft.com/office/drawing/2014/main" id="{758A283F-840B-46CC-858A-11B902E59E38}"/>
              </a:ext>
            </a:extLst>
          </p:cNvPr>
          <p:cNvSpPr/>
          <p:nvPr/>
        </p:nvSpPr>
        <p:spPr bwMode="auto">
          <a:xfrm>
            <a:off x="5229446" y="3289525"/>
            <a:ext cx="2070000" cy="360000"/>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On-demand access to portfolio performance</a:t>
            </a:r>
            <a:endParaRPr kumimoji="0" lang="en-US" sz="900" b="1" i="0" u="none" strike="noStrike" cap="none" normalizeH="0" baseline="0">
              <a:ln>
                <a:noFill/>
              </a:ln>
              <a:effectLst/>
              <a:latin typeface="+mj-lt"/>
            </a:endParaRPr>
          </a:p>
        </p:txBody>
      </p:sp>
      <p:sp>
        <p:nvSpPr>
          <p:cNvPr id="21" name="Rectangle 20">
            <a:extLst>
              <a:ext uri="{FF2B5EF4-FFF2-40B4-BE49-F238E27FC236}">
                <a16:creationId xmlns:a16="http://schemas.microsoft.com/office/drawing/2014/main" id="{0754B587-ACD4-4CBE-896B-AD8E5AE36CA5}"/>
              </a:ext>
            </a:extLst>
          </p:cNvPr>
          <p:cNvSpPr/>
          <p:nvPr/>
        </p:nvSpPr>
        <p:spPr bwMode="auto">
          <a:xfrm>
            <a:off x="5229446" y="4757160"/>
            <a:ext cx="2070000" cy="360000"/>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900" b="1">
                <a:latin typeface="+mj-lt"/>
              </a:rPr>
              <a:t>Ability to perform self arbitration</a:t>
            </a:r>
          </a:p>
        </p:txBody>
      </p:sp>
      <p:sp>
        <p:nvSpPr>
          <p:cNvPr id="23" name="Rectangle 22">
            <a:extLst>
              <a:ext uri="{FF2B5EF4-FFF2-40B4-BE49-F238E27FC236}">
                <a16:creationId xmlns:a16="http://schemas.microsoft.com/office/drawing/2014/main" id="{E4C44E66-0808-4829-A211-DDE03A910A48}"/>
              </a:ext>
            </a:extLst>
          </p:cNvPr>
          <p:cNvSpPr/>
          <p:nvPr/>
        </p:nvSpPr>
        <p:spPr bwMode="auto">
          <a:xfrm>
            <a:off x="2999626" y="2311101"/>
            <a:ext cx="2070000" cy="360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900" b="1">
                <a:latin typeface="+mj-lt"/>
              </a:rPr>
              <a:t>Online wealth diagnosis</a:t>
            </a:r>
          </a:p>
        </p:txBody>
      </p:sp>
      <p:sp>
        <p:nvSpPr>
          <p:cNvPr id="25" name="Rectangle 24">
            <a:extLst>
              <a:ext uri="{FF2B5EF4-FFF2-40B4-BE49-F238E27FC236}">
                <a16:creationId xmlns:a16="http://schemas.microsoft.com/office/drawing/2014/main" id="{31A4D604-A730-4ECB-A36C-425CEA0DEBAD}"/>
              </a:ext>
            </a:extLst>
          </p:cNvPr>
          <p:cNvSpPr/>
          <p:nvPr/>
        </p:nvSpPr>
        <p:spPr bwMode="auto">
          <a:xfrm>
            <a:off x="2999626" y="2800313"/>
            <a:ext cx="2070000" cy="360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Automated live patrimony consolidation</a:t>
            </a:r>
          </a:p>
        </p:txBody>
      </p:sp>
      <p:sp>
        <p:nvSpPr>
          <p:cNvPr id="27" name="Rectangle 26">
            <a:extLst>
              <a:ext uri="{FF2B5EF4-FFF2-40B4-BE49-F238E27FC236}">
                <a16:creationId xmlns:a16="http://schemas.microsoft.com/office/drawing/2014/main" id="{7F9DD891-B91C-4004-83B5-73EE958E89DC}"/>
              </a:ext>
            </a:extLst>
          </p:cNvPr>
          <p:cNvSpPr/>
          <p:nvPr/>
        </p:nvSpPr>
        <p:spPr bwMode="auto">
          <a:xfrm>
            <a:off x="7482732" y="1819394"/>
            <a:ext cx="2070000" cy="360000"/>
          </a:xfrm>
          <a:prstGeom prst="rect">
            <a:avLst/>
          </a:prstGeom>
          <a:solidFill>
            <a:schemeClr val="bg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Compliance robot</a:t>
            </a:r>
          </a:p>
        </p:txBody>
      </p:sp>
      <p:sp>
        <p:nvSpPr>
          <p:cNvPr id="29" name="Rectangle 28">
            <a:extLst>
              <a:ext uri="{FF2B5EF4-FFF2-40B4-BE49-F238E27FC236}">
                <a16:creationId xmlns:a16="http://schemas.microsoft.com/office/drawing/2014/main" id="{9E191AF3-ECD3-46F1-BC93-D8EE3395B30C}"/>
              </a:ext>
            </a:extLst>
          </p:cNvPr>
          <p:cNvSpPr/>
          <p:nvPr/>
        </p:nvSpPr>
        <p:spPr bwMode="auto">
          <a:xfrm>
            <a:off x="711428" y="2800313"/>
            <a:ext cx="2070000" cy="360000"/>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CRM </a:t>
            </a:r>
            <a:endParaRPr kumimoji="0" lang="en-US" sz="900" b="1" i="0" u="none" strike="noStrike" cap="none" normalizeH="0" baseline="0">
              <a:ln>
                <a:noFill/>
              </a:ln>
              <a:effectLst/>
              <a:latin typeface="+mj-lt"/>
            </a:endParaRPr>
          </a:p>
        </p:txBody>
      </p:sp>
      <p:sp>
        <p:nvSpPr>
          <p:cNvPr id="31" name="Rectangle 30">
            <a:extLst>
              <a:ext uri="{FF2B5EF4-FFF2-40B4-BE49-F238E27FC236}">
                <a16:creationId xmlns:a16="http://schemas.microsoft.com/office/drawing/2014/main" id="{05BD92CD-5E9B-4F3B-B580-C7A20BD445A4}"/>
              </a:ext>
            </a:extLst>
          </p:cNvPr>
          <p:cNvSpPr/>
          <p:nvPr/>
        </p:nvSpPr>
        <p:spPr bwMode="auto">
          <a:xfrm>
            <a:off x="2999626" y="4267949"/>
            <a:ext cx="2070000" cy="360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900" b="1">
                <a:latin typeface="+mj-lt"/>
              </a:rPr>
              <a:t>Investment simulations</a:t>
            </a:r>
          </a:p>
        </p:txBody>
      </p:sp>
      <p:sp>
        <p:nvSpPr>
          <p:cNvPr id="33" name="Rectangle 32">
            <a:extLst>
              <a:ext uri="{FF2B5EF4-FFF2-40B4-BE49-F238E27FC236}">
                <a16:creationId xmlns:a16="http://schemas.microsoft.com/office/drawing/2014/main" id="{1786870A-3C8B-48CD-AF06-621374D38968}"/>
              </a:ext>
            </a:extLst>
          </p:cNvPr>
          <p:cNvSpPr/>
          <p:nvPr/>
        </p:nvSpPr>
        <p:spPr bwMode="auto">
          <a:xfrm>
            <a:off x="5229446" y="2800313"/>
            <a:ext cx="2070000" cy="360000"/>
          </a:xfrm>
          <a:prstGeom prst="rect">
            <a:avLst/>
          </a:prstGeom>
          <a:solidFill>
            <a:srgbClr val="93CDD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0"/>
              </a:spcBef>
              <a:spcAft>
                <a:spcPct val="0"/>
              </a:spcAft>
            </a:pPr>
            <a:r>
              <a:rPr lang="en-US" sz="900" b="1">
                <a:latin typeface="+mj-lt"/>
              </a:rPr>
              <a:t>Customer Mobile app</a:t>
            </a:r>
          </a:p>
        </p:txBody>
      </p:sp>
      <p:sp>
        <p:nvSpPr>
          <p:cNvPr id="35" name="Rectangle 34">
            <a:extLst>
              <a:ext uri="{FF2B5EF4-FFF2-40B4-BE49-F238E27FC236}">
                <a16:creationId xmlns:a16="http://schemas.microsoft.com/office/drawing/2014/main" id="{DC68F62E-A902-486D-A857-B4EE56A4CC55}"/>
              </a:ext>
            </a:extLst>
          </p:cNvPr>
          <p:cNvSpPr/>
          <p:nvPr/>
        </p:nvSpPr>
        <p:spPr bwMode="auto">
          <a:xfrm>
            <a:off x="5229446" y="4267949"/>
            <a:ext cx="2070000" cy="360000"/>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Multi canal support</a:t>
            </a:r>
          </a:p>
        </p:txBody>
      </p:sp>
      <p:sp>
        <p:nvSpPr>
          <p:cNvPr id="37" name="Rectangle 36">
            <a:extLst>
              <a:ext uri="{FF2B5EF4-FFF2-40B4-BE49-F238E27FC236}">
                <a16:creationId xmlns:a16="http://schemas.microsoft.com/office/drawing/2014/main" id="{B9EEA243-BB95-4372-8116-F5CD2A04F2A2}"/>
              </a:ext>
            </a:extLst>
          </p:cNvPr>
          <p:cNvSpPr/>
          <p:nvPr/>
        </p:nvSpPr>
        <p:spPr bwMode="auto">
          <a:xfrm>
            <a:off x="2999626" y="3289525"/>
            <a:ext cx="2070000" cy="360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Automated portfolio management and arbitration</a:t>
            </a:r>
            <a:endParaRPr kumimoji="0" lang="en-US" sz="900" b="1" i="0" u="none" strike="noStrike" cap="none" normalizeH="0" baseline="0">
              <a:ln>
                <a:noFill/>
              </a:ln>
              <a:effectLst/>
              <a:latin typeface="+mj-lt"/>
            </a:endParaRPr>
          </a:p>
        </p:txBody>
      </p:sp>
      <p:sp>
        <p:nvSpPr>
          <p:cNvPr id="39" name="Rectangle 38">
            <a:extLst>
              <a:ext uri="{FF2B5EF4-FFF2-40B4-BE49-F238E27FC236}">
                <a16:creationId xmlns:a16="http://schemas.microsoft.com/office/drawing/2014/main" id="{4C4DE27E-D4C5-428B-9901-224487800AC6}"/>
              </a:ext>
            </a:extLst>
          </p:cNvPr>
          <p:cNvSpPr/>
          <p:nvPr/>
        </p:nvSpPr>
        <p:spPr bwMode="auto">
          <a:xfrm>
            <a:off x="7482732" y="2805420"/>
            <a:ext cx="2070000" cy="360000"/>
          </a:xfrm>
          <a:prstGeom prst="rect">
            <a:avLst/>
          </a:prstGeom>
          <a:solidFill>
            <a:schemeClr val="bg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Digital KYC</a:t>
            </a:r>
            <a:endParaRPr kumimoji="0" lang="en-US" sz="900" b="1" i="0" u="none" strike="noStrike" cap="none" normalizeH="0" baseline="0">
              <a:ln>
                <a:noFill/>
              </a:ln>
              <a:effectLst/>
              <a:latin typeface="+mj-lt"/>
            </a:endParaRPr>
          </a:p>
        </p:txBody>
      </p:sp>
      <p:sp>
        <p:nvSpPr>
          <p:cNvPr id="41" name="Rectangle 40">
            <a:extLst>
              <a:ext uri="{FF2B5EF4-FFF2-40B4-BE49-F238E27FC236}">
                <a16:creationId xmlns:a16="http://schemas.microsoft.com/office/drawing/2014/main" id="{57EC7FAD-63C9-41CD-BB2C-4994354B90B8}"/>
              </a:ext>
            </a:extLst>
          </p:cNvPr>
          <p:cNvSpPr/>
          <p:nvPr/>
        </p:nvSpPr>
        <p:spPr bwMode="auto">
          <a:xfrm>
            <a:off x="5229446" y="3778737"/>
            <a:ext cx="2070000" cy="360000"/>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a:latin typeface="+mj-lt"/>
              </a:rPr>
              <a:t>C</a:t>
            </a:r>
            <a:r>
              <a:rPr kumimoji="0" lang="en-US" sz="900" b="1" i="0" u="none" strike="noStrike" cap="none" normalizeH="0" baseline="0">
                <a:ln>
                  <a:noFill/>
                </a:ln>
                <a:effectLst/>
                <a:latin typeface="+mj-lt"/>
              </a:rPr>
              <a:t>hatbot</a:t>
            </a:r>
          </a:p>
        </p:txBody>
      </p:sp>
      <p:sp>
        <p:nvSpPr>
          <p:cNvPr id="43" name="Rectangle 42">
            <a:extLst>
              <a:ext uri="{FF2B5EF4-FFF2-40B4-BE49-F238E27FC236}">
                <a16:creationId xmlns:a16="http://schemas.microsoft.com/office/drawing/2014/main" id="{9EA19A38-2AC0-40C9-AE12-C468A043BC5B}"/>
              </a:ext>
            </a:extLst>
          </p:cNvPr>
          <p:cNvSpPr/>
          <p:nvPr/>
        </p:nvSpPr>
        <p:spPr bwMode="auto">
          <a:xfrm>
            <a:off x="2999626" y="3778737"/>
            <a:ext cx="2070000" cy="3600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Robot advisor</a:t>
            </a:r>
          </a:p>
        </p:txBody>
      </p:sp>
      <p:sp>
        <p:nvSpPr>
          <p:cNvPr id="49" name="Rectangle 48">
            <a:extLst>
              <a:ext uri="{FF2B5EF4-FFF2-40B4-BE49-F238E27FC236}">
                <a16:creationId xmlns:a16="http://schemas.microsoft.com/office/drawing/2014/main" id="{3D00B3DB-A06C-4F03-8FE0-C02BCDFB17C3}"/>
              </a:ext>
            </a:extLst>
          </p:cNvPr>
          <p:cNvSpPr/>
          <p:nvPr/>
        </p:nvSpPr>
        <p:spPr bwMode="auto">
          <a:xfrm>
            <a:off x="7482732" y="3783844"/>
            <a:ext cx="2070000" cy="360000"/>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marL="92075" algn="ctr" fontAlgn="auto">
              <a:spcBef>
                <a:spcPts val="0"/>
              </a:spcBef>
              <a:spcAft>
                <a:spcPts val="0"/>
              </a:spcAft>
            </a:pPr>
            <a:r>
              <a:rPr lang="en-US" sz="900" b="1" kern="0">
                <a:latin typeface="+mj-lt"/>
              </a:rPr>
              <a:t>Unique web platform with numerous product</a:t>
            </a:r>
          </a:p>
        </p:txBody>
      </p:sp>
      <p:sp>
        <p:nvSpPr>
          <p:cNvPr id="50" name="Rectangle 49">
            <a:extLst>
              <a:ext uri="{FF2B5EF4-FFF2-40B4-BE49-F238E27FC236}">
                <a16:creationId xmlns:a16="http://schemas.microsoft.com/office/drawing/2014/main" id="{2CCFAE17-DC36-4C9D-B119-75808A1B92DB}"/>
              </a:ext>
            </a:extLst>
          </p:cNvPr>
          <p:cNvSpPr/>
          <p:nvPr/>
        </p:nvSpPr>
        <p:spPr bwMode="auto">
          <a:xfrm>
            <a:off x="711428" y="3279236"/>
            <a:ext cx="2070000" cy="360000"/>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Digitalized tools provided to pre</a:t>
            </a:r>
            <a:r>
              <a:rPr lang="en-US" sz="900" b="1">
                <a:latin typeface="+mj-lt"/>
              </a:rPr>
              <a:t>scribers</a:t>
            </a:r>
            <a:endParaRPr kumimoji="0" lang="en-US" sz="900" b="1" i="0" u="none" strike="noStrike" cap="none" normalizeH="0" baseline="0">
              <a:ln>
                <a:noFill/>
              </a:ln>
              <a:effectLst/>
              <a:latin typeface="+mj-lt"/>
            </a:endParaRPr>
          </a:p>
        </p:txBody>
      </p:sp>
      <p:sp>
        <p:nvSpPr>
          <p:cNvPr id="51" name="Rectangle 50">
            <a:extLst>
              <a:ext uri="{FF2B5EF4-FFF2-40B4-BE49-F238E27FC236}">
                <a16:creationId xmlns:a16="http://schemas.microsoft.com/office/drawing/2014/main" id="{B41EFDA2-450C-4292-8978-F122DF589C08}"/>
              </a:ext>
            </a:extLst>
          </p:cNvPr>
          <p:cNvSpPr/>
          <p:nvPr/>
        </p:nvSpPr>
        <p:spPr>
          <a:xfrm>
            <a:off x="94344" y="1819394"/>
            <a:ext cx="507985" cy="3297766"/>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i="1">
                <a:solidFill>
                  <a:schemeClr val="bg1"/>
                </a:solidFill>
              </a:rPr>
              <a:t>Digital solutions </a:t>
            </a:r>
          </a:p>
        </p:txBody>
      </p:sp>
      <p:sp>
        <p:nvSpPr>
          <p:cNvPr id="3" name="Espace réservé du texte 2">
            <a:extLst>
              <a:ext uri="{FF2B5EF4-FFF2-40B4-BE49-F238E27FC236}">
                <a16:creationId xmlns:a16="http://schemas.microsoft.com/office/drawing/2014/main" id="{1DFBF77D-8F23-4AE5-9020-9D0CF2C43441}"/>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
        <p:nvSpPr>
          <p:cNvPr id="11" name="Ellipse 10">
            <a:extLst>
              <a:ext uri="{FF2B5EF4-FFF2-40B4-BE49-F238E27FC236}">
                <a16:creationId xmlns:a16="http://schemas.microsoft.com/office/drawing/2014/main" id="{687A3BB0-7506-49FB-9A47-02F4798A0017}"/>
              </a:ext>
            </a:extLst>
          </p:cNvPr>
          <p:cNvSpPr/>
          <p:nvPr/>
        </p:nvSpPr>
        <p:spPr>
          <a:xfrm>
            <a:off x="1906354" y="5481626"/>
            <a:ext cx="247650" cy="24765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a:t>
            </a:r>
          </a:p>
        </p:txBody>
      </p:sp>
      <p:sp>
        <p:nvSpPr>
          <p:cNvPr id="45" name="Ellipse 44">
            <a:extLst>
              <a:ext uri="{FF2B5EF4-FFF2-40B4-BE49-F238E27FC236}">
                <a16:creationId xmlns:a16="http://schemas.microsoft.com/office/drawing/2014/main" id="{77991CBD-A566-4852-9D29-F7B70C4948E6}"/>
              </a:ext>
            </a:extLst>
          </p:cNvPr>
          <p:cNvSpPr/>
          <p:nvPr/>
        </p:nvSpPr>
        <p:spPr>
          <a:xfrm>
            <a:off x="3582685" y="5481626"/>
            <a:ext cx="247650" cy="24765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a:t>
            </a:r>
          </a:p>
        </p:txBody>
      </p:sp>
      <p:sp>
        <p:nvSpPr>
          <p:cNvPr id="46" name="Ellipse 45">
            <a:extLst>
              <a:ext uri="{FF2B5EF4-FFF2-40B4-BE49-F238E27FC236}">
                <a16:creationId xmlns:a16="http://schemas.microsoft.com/office/drawing/2014/main" id="{69652048-DD4F-42A2-93CE-0BE5BA5666FD}"/>
              </a:ext>
            </a:extLst>
          </p:cNvPr>
          <p:cNvSpPr/>
          <p:nvPr/>
        </p:nvSpPr>
        <p:spPr>
          <a:xfrm>
            <a:off x="5240476" y="5481626"/>
            <a:ext cx="247650" cy="24765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a:t>
            </a:r>
          </a:p>
        </p:txBody>
      </p:sp>
      <p:sp>
        <p:nvSpPr>
          <p:cNvPr id="47" name="Ellipse 46">
            <a:extLst>
              <a:ext uri="{FF2B5EF4-FFF2-40B4-BE49-F238E27FC236}">
                <a16:creationId xmlns:a16="http://schemas.microsoft.com/office/drawing/2014/main" id="{42135492-D7A7-454C-987C-F632009D3B9A}"/>
              </a:ext>
            </a:extLst>
          </p:cNvPr>
          <p:cNvSpPr/>
          <p:nvPr/>
        </p:nvSpPr>
        <p:spPr>
          <a:xfrm>
            <a:off x="6893318" y="5481626"/>
            <a:ext cx="247650" cy="24765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4</a:t>
            </a:r>
          </a:p>
        </p:txBody>
      </p:sp>
      <p:sp>
        <p:nvSpPr>
          <p:cNvPr id="48" name="Ellipse 47">
            <a:extLst>
              <a:ext uri="{FF2B5EF4-FFF2-40B4-BE49-F238E27FC236}">
                <a16:creationId xmlns:a16="http://schemas.microsoft.com/office/drawing/2014/main" id="{777FF81D-4FE3-482A-9762-9A60E7D4F10A}"/>
              </a:ext>
            </a:extLst>
          </p:cNvPr>
          <p:cNvSpPr/>
          <p:nvPr/>
        </p:nvSpPr>
        <p:spPr>
          <a:xfrm>
            <a:off x="8546160" y="5481626"/>
            <a:ext cx="247650" cy="24765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a:t>
            </a:r>
          </a:p>
        </p:txBody>
      </p:sp>
    </p:spTree>
    <p:extLst>
      <p:ext uri="{BB962C8B-B14F-4D97-AF65-F5344CB8AC3E}">
        <p14:creationId xmlns:p14="http://schemas.microsoft.com/office/powerpoint/2010/main" val="39070383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ésultat de recherche d'images pour &quot;primonial&quot;">
            <a:extLst>
              <a:ext uri="{FF2B5EF4-FFF2-40B4-BE49-F238E27FC236}">
                <a16:creationId xmlns:a16="http://schemas.microsoft.com/office/drawing/2014/main" id="{E8A2A94A-3CF7-4B26-B054-C52D3CA4A3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2355" y="1491020"/>
            <a:ext cx="598378" cy="981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67CDAF6F-8068-4F51-9130-3F4AD08C0357}"/>
              </a:ext>
            </a:extLst>
          </p:cNvPr>
          <p:cNvPicPr>
            <a:picLocks noChangeAspect="1"/>
          </p:cNvPicPr>
          <p:nvPr/>
        </p:nvPicPr>
        <p:blipFill>
          <a:blip r:embed="rId11"/>
          <a:stretch>
            <a:fillRect/>
          </a:stretch>
        </p:blipFill>
        <p:spPr>
          <a:xfrm>
            <a:off x="3491451" y="1059024"/>
            <a:ext cx="383629" cy="365301"/>
          </a:xfrm>
          <a:prstGeom prst="rect">
            <a:avLst/>
          </a:prstGeom>
        </p:spPr>
      </p:pic>
      <p:pic>
        <p:nvPicPr>
          <p:cNvPr id="9" name="Picture 14" descr="Cyrus Conseil (@CyrusConseil) | Twitter">
            <a:extLst>
              <a:ext uri="{FF2B5EF4-FFF2-40B4-BE49-F238E27FC236}">
                <a16:creationId xmlns:a16="http://schemas.microsoft.com/office/drawing/2014/main" id="{B00A5DB5-C5FB-4A76-AA43-24F4A4393BCB}"/>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9865" y="1314149"/>
            <a:ext cx="451793" cy="4517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49">
            <a:extLst>
              <a:ext uri="{FF2B5EF4-FFF2-40B4-BE49-F238E27FC236}">
                <a16:creationId xmlns:a16="http://schemas.microsoft.com/office/drawing/2014/main" id="{56B45791-E680-45CF-A533-98E48D5C4501}"/>
              </a:ext>
            </a:extLst>
          </p:cNvPr>
          <p:cNvCxnSpPr>
            <a:cxnSpLocks/>
          </p:cNvCxnSpPr>
          <p:nvPr/>
        </p:nvCxnSpPr>
        <p:spPr bwMode="auto">
          <a:xfrm>
            <a:off x="3798442"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2" name="Ellipse 75">
            <a:extLst>
              <a:ext uri="{FF2B5EF4-FFF2-40B4-BE49-F238E27FC236}">
                <a16:creationId xmlns:a16="http://schemas.microsoft.com/office/drawing/2014/main" id="{E60F59CC-A449-4989-8A6E-53AA3D4BD594}"/>
              </a:ext>
            </a:extLst>
          </p:cNvPr>
          <p:cNvSpPr>
            <a:spLocks noChangeAspect="1"/>
          </p:cNvSpPr>
          <p:nvPr/>
        </p:nvSpPr>
        <p:spPr bwMode="auto">
          <a:xfrm>
            <a:off x="3729673"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13" name="Connecteur droit 50">
            <a:extLst>
              <a:ext uri="{FF2B5EF4-FFF2-40B4-BE49-F238E27FC236}">
                <a16:creationId xmlns:a16="http://schemas.microsoft.com/office/drawing/2014/main" id="{5CC1F2CE-3FA9-43E3-9485-EA4EC7398FE8}"/>
              </a:ext>
            </a:extLst>
          </p:cNvPr>
          <p:cNvCxnSpPr>
            <a:cxnSpLocks/>
          </p:cNvCxnSpPr>
          <p:nvPr/>
        </p:nvCxnSpPr>
        <p:spPr bwMode="auto">
          <a:xfrm>
            <a:off x="3652178"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4" name="Ellipse 76">
            <a:extLst>
              <a:ext uri="{FF2B5EF4-FFF2-40B4-BE49-F238E27FC236}">
                <a16:creationId xmlns:a16="http://schemas.microsoft.com/office/drawing/2014/main" id="{28A48599-3B68-474D-AE8A-CE48C4E33BFA}"/>
              </a:ext>
            </a:extLst>
          </p:cNvPr>
          <p:cNvSpPr>
            <a:spLocks noChangeAspect="1"/>
          </p:cNvSpPr>
          <p:nvPr/>
        </p:nvSpPr>
        <p:spPr bwMode="auto">
          <a:xfrm>
            <a:off x="3577640"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15" name="Connecteur droit 51">
            <a:extLst>
              <a:ext uri="{FF2B5EF4-FFF2-40B4-BE49-F238E27FC236}">
                <a16:creationId xmlns:a16="http://schemas.microsoft.com/office/drawing/2014/main" id="{1ECDA2B6-2BE7-4665-9D55-F0C677051E2D}"/>
              </a:ext>
            </a:extLst>
          </p:cNvPr>
          <p:cNvCxnSpPr>
            <a:cxnSpLocks/>
          </p:cNvCxnSpPr>
          <p:nvPr/>
        </p:nvCxnSpPr>
        <p:spPr bwMode="auto">
          <a:xfrm>
            <a:off x="3474126" y="1824872"/>
            <a:ext cx="31788"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6" name="Ellipse 77">
            <a:extLst>
              <a:ext uri="{FF2B5EF4-FFF2-40B4-BE49-F238E27FC236}">
                <a16:creationId xmlns:a16="http://schemas.microsoft.com/office/drawing/2014/main" id="{9804C59B-37FD-487C-A34F-78ADF49661FF}"/>
              </a:ext>
            </a:extLst>
          </p:cNvPr>
          <p:cNvSpPr>
            <a:spLocks noChangeAspect="1"/>
          </p:cNvSpPr>
          <p:nvPr/>
        </p:nvSpPr>
        <p:spPr bwMode="auto">
          <a:xfrm>
            <a:off x="3425607"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17" name="Connecteur droit 176">
            <a:extLst>
              <a:ext uri="{FF2B5EF4-FFF2-40B4-BE49-F238E27FC236}">
                <a16:creationId xmlns:a16="http://schemas.microsoft.com/office/drawing/2014/main" id="{1FE12FB7-DE0F-40EE-8F69-AEF55A41B81A}"/>
              </a:ext>
            </a:extLst>
          </p:cNvPr>
          <p:cNvCxnSpPr>
            <a:cxnSpLocks/>
          </p:cNvCxnSpPr>
          <p:nvPr/>
        </p:nvCxnSpPr>
        <p:spPr bwMode="auto">
          <a:xfrm>
            <a:off x="3327862"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18" name="Ellipse 177">
            <a:extLst>
              <a:ext uri="{FF2B5EF4-FFF2-40B4-BE49-F238E27FC236}">
                <a16:creationId xmlns:a16="http://schemas.microsoft.com/office/drawing/2014/main" id="{512CE302-C18C-4B6B-898D-FB9FD05C4D68}"/>
              </a:ext>
            </a:extLst>
          </p:cNvPr>
          <p:cNvSpPr>
            <a:spLocks noChangeAspect="1"/>
          </p:cNvSpPr>
          <p:nvPr/>
        </p:nvSpPr>
        <p:spPr bwMode="auto">
          <a:xfrm>
            <a:off x="3273574"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19" name="Connecteur droit 49">
            <a:extLst>
              <a:ext uri="{FF2B5EF4-FFF2-40B4-BE49-F238E27FC236}">
                <a16:creationId xmlns:a16="http://schemas.microsoft.com/office/drawing/2014/main" id="{B88B08A8-53AE-4AEE-BDA3-F1E980885D68}"/>
              </a:ext>
            </a:extLst>
          </p:cNvPr>
          <p:cNvCxnSpPr>
            <a:cxnSpLocks/>
          </p:cNvCxnSpPr>
          <p:nvPr/>
        </p:nvCxnSpPr>
        <p:spPr bwMode="auto">
          <a:xfrm>
            <a:off x="3944706"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0" name="Ellipse 75">
            <a:extLst>
              <a:ext uri="{FF2B5EF4-FFF2-40B4-BE49-F238E27FC236}">
                <a16:creationId xmlns:a16="http://schemas.microsoft.com/office/drawing/2014/main" id="{ACBB0889-0FBB-493D-BCC8-77B0613BA790}"/>
              </a:ext>
            </a:extLst>
          </p:cNvPr>
          <p:cNvSpPr>
            <a:spLocks noChangeAspect="1"/>
          </p:cNvSpPr>
          <p:nvPr/>
        </p:nvSpPr>
        <p:spPr bwMode="auto">
          <a:xfrm>
            <a:off x="3881706"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21" name="Connecteur droit 49">
            <a:extLst>
              <a:ext uri="{FF2B5EF4-FFF2-40B4-BE49-F238E27FC236}">
                <a16:creationId xmlns:a16="http://schemas.microsoft.com/office/drawing/2014/main" id="{F4710CDD-0A06-460D-B9D3-3864E448F11B}"/>
              </a:ext>
            </a:extLst>
          </p:cNvPr>
          <p:cNvCxnSpPr>
            <a:cxnSpLocks/>
          </p:cNvCxnSpPr>
          <p:nvPr/>
        </p:nvCxnSpPr>
        <p:spPr bwMode="auto">
          <a:xfrm>
            <a:off x="4683907"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2" name="Ellipse 75">
            <a:extLst>
              <a:ext uri="{FF2B5EF4-FFF2-40B4-BE49-F238E27FC236}">
                <a16:creationId xmlns:a16="http://schemas.microsoft.com/office/drawing/2014/main" id="{E61CC351-A101-449C-9D4B-7E0DD9FF972E}"/>
              </a:ext>
            </a:extLst>
          </p:cNvPr>
          <p:cNvSpPr>
            <a:spLocks noChangeAspect="1"/>
          </p:cNvSpPr>
          <p:nvPr/>
        </p:nvSpPr>
        <p:spPr bwMode="auto">
          <a:xfrm>
            <a:off x="4623085"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23" name="Connecteur droit 50">
            <a:extLst>
              <a:ext uri="{FF2B5EF4-FFF2-40B4-BE49-F238E27FC236}">
                <a16:creationId xmlns:a16="http://schemas.microsoft.com/office/drawing/2014/main" id="{DF41AAC6-C003-47F7-BC0A-C21B914F71AB}"/>
              </a:ext>
            </a:extLst>
          </p:cNvPr>
          <p:cNvCxnSpPr>
            <a:cxnSpLocks/>
          </p:cNvCxnSpPr>
          <p:nvPr/>
        </p:nvCxnSpPr>
        <p:spPr bwMode="auto">
          <a:xfrm>
            <a:off x="4529696"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4" name="Ellipse 76">
            <a:extLst>
              <a:ext uri="{FF2B5EF4-FFF2-40B4-BE49-F238E27FC236}">
                <a16:creationId xmlns:a16="http://schemas.microsoft.com/office/drawing/2014/main" id="{EDFCCD56-9DC4-40F0-ABC2-3BBC8BA8C03A}"/>
              </a:ext>
            </a:extLst>
          </p:cNvPr>
          <p:cNvSpPr>
            <a:spLocks noChangeAspect="1"/>
          </p:cNvSpPr>
          <p:nvPr/>
        </p:nvSpPr>
        <p:spPr bwMode="auto">
          <a:xfrm>
            <a:off x="4471052"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25" name="Connecteur droit 51">
            <a:extLst>
              <a:ext uri="{FF2B5EF4-FFF2-40B4-BE49-F238E27FC236}">
                <a16:creationId xmlns:a16="http://schemas.microsoft.com/office/drawing/2014/main" id="{D0A10F4D-6EFE-49BD-95D7-C2274D2796A8}"/>
              </a:ext>
            </a:extLst>
          </p:cNvPr>
          <p:cNvCxnSpPr>
            <a:cxnSpLocks/>
          </p:cNvCxnSpPr>
          <p:nvPr/>
        </p:nvCxnSpPr>
        <p:spPr bwMode="auto">
          <a:xfrm>
            <a:off x="4375485"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6" name="Ellipse 77">
            <a:extLst>
              <a:ext uri="{FF2B5EF4-FFF2-40B4-BE49-F238E27FC236}">
                <a16:creationId xmlns:a16="http://schemas.microsoft.com/office/drawing/2014/main" id="{A7DD520B-357C-43DB-9D6C-DDC71E4F4494}"/>
              </a:ext>
            </a:extLst>
          </p:cNvPr>
          <p:cNvSpPr>
            <a:spLocks noChangeAspect="1"/>
          </p:cNvSpPr>
          <p:nvPr/>
        </p:nvSpPr>
        <p:spPr bwMode="auto">
          <a:xfrm>
            <a:off x="4319019"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27" name="Connecteur droit 176">
            <a:extLst>
              <a:ext uri="{FF2B5EF4-FFF2-40B4-BE49-F238E27FC236}">
                <a16:creationId xmlns:a16="http://schemas.microsoft.com/office/drawing/2014/main" id="{57E810D1-EFD4-47F5-B02F-519A4CBF5D66}"/>
              </a:ext>
            </a:extLst>
          </p:cNvPr>
          <p:cNvCxnSpPr>
            <a:cxnSpLocks/>
          </p:cNvCxnSpPr>
          <p:nvPr/>
        </p:nvCxnSpPr>
        <p:spPr bwMode="auto">
          <a:xfrm>
            <a:off x="4221274"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28" name="Ellipse 177">
            <a:extLst>
              <a:ext uri="{FF2B5EF4-FFF2-40B4-BE49-F238E27FC236}">
                <a16:creationId xmlns:a16="http://schemas.microsoft.com/office/drawing/2014/main" id="{218A1099-6A1D-46A6-82B6-523ECC0706BD}"/>
              </a:ext>
            </a:extLst>
          </p:cNvPr>
          <p:cNvSpPr>
            <a:spLocks noChangeAspect="1"/>
          </p:cNvSpPr>
          <p:nvPr/>
        </p:nvSpPr>
        <p:spPr bwMode="auto">
          <a:xfrm>
            <a:off x="4166986"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29" name="Connecteur droit 49">
            <a:extLst>
              <a:ext uri="{FF2B5EF4-FFF2-40B4-BE49-F238E27FC236}">
                <a16:creationId xmlns:a16="http://schemas.microsoft.com/office/drawing/2014/main" id="{4BD52668-2308-4F25-802D-7066B5F85EE9}"/>
              </a:ext>
            </a:extLst>
          </p:cNvPr>
          <p:cNvCxnSpPr>
            <a:cxnSpLocks/>
          </p:cNvCxnSpPr>
          <p:nvPr/>
        </p:nvCxnSpPr>
        <p:spPr bwMode="auto">
          <a:xfrm>
            <a:off x="4838118"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0" name="Ellipse 75">
            <a:extLst>
              <a:ext uri="{FF2B5EF4-FFF2-40B4-BE49-F238E27FC236}">
                <a16:creationId xmlns:a16="http://schemas.microsoft.com/office/drawing/2014/main" id="{A4FF3B53-C6D3-45C5-BA48-1B36F2287697}"/>
              </a:ext>
            </a:extLst>
          </p:cNvPr>
          <p:cNvSpPr>
            <a:spLocks noChangeAspect="1"/>
          </p:cNvSpPr>
          <p:nvPr/>
        </p:nvSpPr>
        <p:spPr bwMode="auto">
          <a:xfrm>
            <a:off x="4775118"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31" name="Connecteur droit 49">
            <a:extLst>
              <a:ext uri="{FF2B5EF4-FFF2-40B4-BE49-F238E27FC236}">
                <a16:creationId xmlns:a16="http://schemas.microsoft.com/office/drawing/2014/main" id="{3C248486-5994-496A-AD16-7EEBE9D32257}"/>
              </a:ext>
            </a:extLst>
          </p:cNvPr>
          <p:cNvCxnSpPr>
            <a:cxnSpLocks/>
          </p:cNvCxnSpPr>
          <p:nvPr/>
        </p:nvCxnSpPr>
        <p:spPr bwMode="auto">
          <a:xfrm>
            <a:off x="5577320"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2" name="Ellipse 75">
            <a:extLst>
              <a:ext uri="{FF2B5EF4-FFF2-40B4-BE49-F238E27FC236}">
                <a16:creationId xmlns:a16="http://schemas.microsoft.com/office/drawing/2014/main" id="{0F2A6B3A-871E-458E-B5BF-E08B9EADF9F7}"/>
              </a:ext>
            </a:extLst>
          </p:cNvPr>
          <p:cNvSpPr>
            <a:spLocks noChangeAspect="1"/>
          </p:cNvSpPr>
          <p:nvPr/>
        </p:nvSpPr>
        <p:spPr bwMode="auto">
          <a:xfrm>
            <a:off x="5516498"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33" name="Connecteur droit 50">
            <a:extLst>
              <a:ext uri="{FF2B5EF4-FFF2-40B4-BE49-F238E27FC236}">
                <a16:creationId xmlns:a16="http://schemas.microsoft.com/office/drawing/2014/main" id="{6D79EF36-408C-4B10-93D2-00D92F4A97CA}"/>
              </a:ext>
            </a:extLst>
          </p:cNvPr>
          <p:cNvCxnSpPr>
            <a:cxnSpLocks/>
          </p:cNvCxnSpPr>
          <p:nvPr/>
        </p:nvCxnSpPr>
        <p:spPr bwMode="auto">
          <a:xfrm>
            <a:off x="5423109"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4" name="Ellipse 76">
            <a:extLst>
              <a:ext uri="{FF2B5EF4-FFF2-40B4-BE49-F238E27FC236}">
                <a16:creationId xmlns:a16="http://schemas.microsoft.com/office/drawing/2014/main" id="{6C7221F7-76ED-4182-B138-7B3C4836C08D}"/>
              </a:ext>
            </a:extLst>
          </p:cNvPr>
          <p:cNvSpPr>
            <a:spLocks noChangeAspect="1"/>
          </p:cNvSpPr>
          <p:nvPr/>
        </p:nvSpPr>
        <p:spPr bwMode="auto">
          <a:xfrm>
            <a:off x="5364465"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35" name="Connecteur droit 51">
            <a:extLst>
              <a:ext uri="{FF2B5EF4-FFF2-40B4-BE49-F238E27FC236}">
                <a16:creationId xmlns:a16="http://schemas.microsoft.com/office/drawing/2014/main" id="{3AFD5EDB-D3F6-4D3F-934A-28C1702B72C0}"/>
              </a:ext>
            </a:extLst>
          </p:cNvPr>
          <p:cNvCxnSpPr>
            <a:cxnSpLocks/>
          </p:cNvCxnSpPr>
          <p:nvPr/>
        </p:nvCxnSpPr>
        <p:spPr bwMode="auto">
          <a:xfrm>
            <a:off x="5268898"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6" name="Ellipse 77">
            <a:extLst>
              <a:ext uri="{FF2B5EF4-FFF2-40B4-BE49-F238E27FC236}">
                <a16:creationId xmlns:a16="http://schemas.microsoft.com/office/drawing/2014/main" id="{D280D00C-706E-427B-A3DE-07AE355A97AB}"/>
              </a:ext>
            </a:extLst>
          </p:cNvPr>
          <p:cNvSpPr>
            <a:spLocks noChangeAspect="1"/>
          </p:cNvSpPr>
          <p:nvPr/>
        </p:nvSpPr>
        <p:spPr bwMode="auto">
          <a:xfrm>
            <a:off x="5212432"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37" name="Connecteur droit 176">
            <a:extLst>
              <a:ext uri="{FF2B5EF4-FFF2-40B4-BE49-F238E27FC236}">
                <a16:creationId xmlns:a16="http://schemas.microsoft.com/office/drawing/2014/main" id="{D8CD13D7-AA80-4263-989C-4DABC91BD499}"/>
              </a:ext>
            </a:extLst>
          </p:cNvPr>
          <p:cNvCxnSpPr>
            <a:cxnSpLocks/>
          </p:cNvCxnSpPr>
          <p:nvPr/>
        </p:nvCxnSpPr>
        <p:spPr bwMode="auto">
          <a:xfrm>
            <a:off x="5114687"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38" name="Ellipse 177">
            <a:extLst>
              <a:ext uri="{FF2B5EF4-FFF2-40B4-BE49-F238E27FC236}">
                <a16:creationId xmlns:a16="http://schemas.microsoft.com/office/drawing/2014/main" id="{94530593-598B-459D-9F3E-E7AEDA5688A6}"/>
              </a:ext>
            </a:extLst>
          </p:cNvPr>
          <p:cNvSpPr>
            <a:spLocks noChangeAspect="1"/>
          </p:cNvSpPr>
          <p:nvPr/>
        </p:nvSpPr>
        <p:spPr bwMode="auto">
          <a:xfrm>
            <a:off x="5060399"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39" name="Connecteur droit 49">
            <a:extLst>
              <a:ext uri="{FF2B5EF4-FFF2-40B4-BE49-F238E27FC236}">
                <a16:creationId xmlns:a16="http://schemas.microsoft.com/office/drawing/2014/main" id="{F0184C74-6E02-468D-A402-F60010037C8A}"/>
              </a:ext>
            </a:extLst>
          </p:cNvPr>
          <p:cNvCxnSpPr>
            <a:cxnSpLocks/>
          </p:cNvCxnSpPr>
          <p:nvPr/>
        </p:nvCxnSpPr>
        <p:spPr bwMode="auto">
          <a:xfrm>
            <a:off x="5731531" y="1824872"/>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40" name="Ellipse 75">
            <a:extLst>
              <a:ext uri="{FF2B5EF4-FFF2-40B4-BE49-F238E27FC236}">
                <a16:creationId xmlns:a16="http://schemas.microsoft.com/office/drawing/2014/main" id="{7D058DE1-14AF-4E41-B295-1494BEAA591B}"/>
              </a:ext>
            </a:extLst>
          </p:cNvPr>
          <p:cNvSpPr>
            <a:spLocks noChangeAspect="1"/>
          </p:cNvSpPr>
          <p:nvPr/>
        </p:nvSpPr>
        <p:spPr bwMode="auto">
          <a:xfrm>
            <a:off x="5668531"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41" name="Connecteur droit 58">
            <a:extLst>
              <a:ext uri="{FF2B5EF4-FFF2-40B4-BE49-F238E27FC236}">
                <a16:creationId xmlns:a16="http://schemas.microsoft.com/office/drawing/2014/main" id="{E07FFA40-F2B9-4B07-92A1-CA8E7BD72BF3}"/>
              </a:ext>
            </a:extLst>
          </p:cNvPr>
          <p:cNvCxnSpPr>
            <a:cxnSpLocks/>
          </p:cNvCxnSpPr>
          <p:nvPr/>
        </p:nvCxnSpPr>
        <p:spPr bwMode="auto">
          <a:xfrm>
            <a:off x="4082990" y="1769566"/>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42" name="Connecteur droit 58">
            <a:extLst>
              <a:ext uri="{FF2B5EF4-FFF2-40B4-BE49-F238E27FC236}">
                <a16:creationId xmlns:a16="http://schemas.microsoft.com/office/drawing/2014/main" id="{1090640D-8351-48B1-9445-D553E636B910}"/>
              </a:ext>
            </a:extLst>
          </p:cNvPr>
          <p:cNvCxnSpPr>
            <a:cxnSpLocks/>
          </p:cNvCxnSpPr>
          <p:nvPr/>
        </p:nvCxnSpPr>
        <p:spPr bwMode="auto">
          <a:xfrm>
            <a:off x="4962917" y="1769566"/>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43" name="TextBox 93">
            <a:extLst>
              <a:ext uri="{FF2B5EF4-FFF2-40B4-BE49-F238E27FC236}">
                <a16:creationId xmlns:a16="http://schemas.microsoft.com/office/drawing/2014/main" id="{3C92FF7A-2CFE-4D27-ADAC-D73213C295B0}"/>
              </a:ext>
            </a:extLst>
          </p:cNvPr>
          <p:cNvSpPr txBox="1"/>
          <p:nvPr/>
        </p:nvSpPr>
        <p:spPr>
          <a:xfrm>
            <a:off x="279473" y="1337247"/>
            <a:ext cx="1677325" cy="415498"/>
          </a:xfrm>
          <a:prstGeom prst="rect">
            <a:avLst/>
          </a:prstGeom>
          <a:noFill/>
        </p:spPr>
        <p:txBody>
          <a:bodyPr wrap="square" rtlCol="0">
            <a:spAutoFit/>
          </a:bodyPr>
          <a:lstStyle>
            <a:defPPr>
              <a:defRPr lang="en-US"/>
            </a:defPPr>
            <a:lvl1pPr algn="ctr">
              <a:defRPr sz="1050">
                <a:latin typeface="+mj-lt"/>
              </a:defRPr>
            </a:lvl1pPr>
          </a:lstStyle>
          <a:p>
            <a:r>
              <a:rPr lang="en-US" sz="1000" b="1" i="1">
                <a:solidFill>
                  <a:srgbClr val="009DB0"/>
                </a:solidFill>
              </a:rPr>
              <a:t>Key digital maturity Criteria</a:t>
            </a:r>
          </a:p>
        </p:txBody>
      </p:sp>
      <p:sp>
        <p:nvSpPr>
          <p:cNvPr id="44" name="TextBox 105">
            <a:extLst>
              <a:ext uri="{FF2B5EF4-FFF2-40B4-BE49-F238E27FC236}">
                <a16:creationId xmlns:a16="http://schemas.microsoft.com/office/drawing/2014/main" id="{71D45E8F-F306-497E-AC7E-CE2872F17305}"/>
              </a:ext>
            </a:extLst>
          </p:cNvPr>
          <p:cNvSpPr txBox="1"/>
          <p:nvPr/>
        </p:nvSpPr>
        <p:spPr>
          <a:xfrm>
            <a:off x="1964274" y="1337247"/>
            <a:ext cx="1129135" cy="415498"/>
          </a:xfrm>
          <a:prstGeom prst="rect">
            <a:avLst/>
          </a:prstGeom>
          <a:noFill/>
        </p:spPr>
        <p:txBody>
          <a:bodyPr wrap="square" rtlCol="0">
            <a:spAutoFit/>
          </a:bodyPr>
          <a:lstStyle>
            <a:defPPr>
              <a:defRPr lang="en-US"/>
            </a:defPPr>
            <a:lvl1pPr algn="ctr">
              <a:defRPr sz="1050">
                <a:latin typeface="+mj-lt"/>
              </a:defRPr>
            </a:lvl1pPr>
          </a:lstStyle>
          <a:p>
            <a:r>
              <a:rPr lang="en-US" sz="1000" b="1" i="1">
                <a:solidFill>
                  <a:srgbClr val="009DB0"/>
                </a:solidFill>
              </a:rPr>
              <a:t>Importance of criteria</a:t>
            </a:r>
          </a:p>
        </p:txBody>
      </p:sp>
      <p:grpSp>
        <p:nvGrpSpPr>
          <p:cNvPr id="512" name="Group 511">
            <a:extLst>
              <a:ext uri="{FF2B5EF4-FFF2-40B4-BE49-F238E27FC236}">
                <a16:creationId xmlns:a16="http://schemas.microsoft.com/office/drawing/2014/main" id="{EF7B02DA-DC98-4BD0-8EE0-675CF91A78EC}"/>
              </a:ext>
            </a:extLst>
          </p:cNvPr>
          <p:cNvGrpSpPr/>
          <p:nvPr/>
        </p:nvGrpSpPr>
        <p:grpSpPr>
          <a:xfrm>
            <a:off x="2340765" y="2899995"/>
            <a:ext cx="384175" cy="384175"/>
            <a:chOff x="2372686" y="2597732"/>
            <a:chExt cx="384175" cy="384175"/>
          </a:xfrm>
        </p:grpSpPr>
        <p:sp>
          <p:nvSpPr>
            <p:cNvPr id="46" name="Oval 168">
              <a:extLst>
                <a:ext uri="{FF2B5EF4-FFF2-40B4-BE49-F238E27FC236}">
                  <a16:creationId xmlns:a16="http://schemas.microsoft.com/office/drawing/2014/main" id="{5305C440-8BA1-4B7C-B5EC-C29F0A84F1B4}"/>
                </a:ext>
              </a:extLst>
            </p:cNvPr>
            <p:cNvSpPr/>
            <p:nvPr>
              <p:custDataLst>
                <p:tags r:id="rId7"/>
              </p:custDataLst>
            </p:nvPr>
          </p:nvSpPr>
          <p:spPr bwMode="auto">
            <a:xfrm>
              <a:off x="2372686" y="2597732"/>
              <a:ext cx="384175" cy="384175"/>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sp>
          <p:nvSpPr>
            <p:cNvPr id="47" name="Arc 46">
              <a:extLst>
                <a:ext uri="{FF2B5EF4-FFF2-40B4-BE49-F238E27FC236}">
                  <a16:creationId xmlns:a16="http://schemas.microsoft.com/office/drawing/2014/main" id="{E75228B2-B71C-4478-A928-9DD4C67B35C8}"/>
                </a:ext>
              </a:extLst>
            </p:cNvPr>
            <p:cNvSpPr/>
            <p:nvPr>
              <p:custDataLst>
                <p:tags r:id="rId8"/>
              </p:custDataLst>
            </p:nvPr>
          </p:nvSpPr>
          <p:spPr bwMode="gray">
            <a:xfrm>
              <a:off x="2372686" y="2597732"/>
              <a:ext cx="384175" cy="384175"/>
            </a:xfrm>
            <a:prstGeom prst="arc">
              <a:avLst>
                <a:gd name="adj1" fmla="val 16200000"/>
                <a:gd name="adj2" fmla="val 108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grpSp>
      <p:cxnSp>
        <p:nvCxnSpPr>
          <p:cNvPr id="51" name="Connecteur droit 49">
            <a:extLst>
              <a:ext uri="{FF2B5EF4-FFF2-40B4-BE49-F238E27FC236}">
                <a16:creationId xmlns:a16="http://schemas.microsoft.com/office/drawing/2014/main" id="{F579DFAC-BBE6-4D88-889E-EE929ABD92A7}"/>
              </a:ext>
            </a:extLst>
          </p:cNvPr>
          <p:cNvCxnSpPr>
            <a:cxnSpLocks/>
          </p:cNvCxnSpPr>
          <p:nvPr/>
        </p:nvCxnSpPr>
        <p:spPr bwMode="auto">
          <a:xfrm>
            <a:off x="6552020"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52" name="Ellipse 75">
            <a:extLst>
              <a:ext uri="{FF2B5EF4-FFF2-40B4-BE49-F238E27FC236}">
                <a16:creationId xmlns:a16="http://schemas.microsoft.com/office/drawing/2014/main" id="{5C0656D2-1D7F-4956-BC40-9973C9710897}"/>
              </a:ext>
            </a:extLst>
          </p:cNvPr>
          <p:cNvSpPr>
            <a:spLocks noChangeAspect="1"/>
          </p:cNvSpPr>
          <p:nvPr/>
        </p:nvSpPr>
        <p:spPr bwMode="auto">
          <a:xfrm>
            <a:off x="6489577"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53" name="Connecteur droit 50">
            <a:extLst>
              <a:ext uri="{FF2B5EF4-FFF2-40B4-BE49-F238E27FC236}">
                <a16:creationId xmlns:a16="http://schemas.microsoft.com/office/drawing/2014/main" id="{E449D309-DA34-41A0-A92F-1B3028F45543}"/>
              </a:ext>
            </a:extLst>
          </p:cNvPr>
          <p:cNvCxnSpPr>
            <a:cxnSpLocks/>
          </p:cNvCxnSpPr>
          <p:nvPr/>
        </p:nvCxnSpPr>
        <p:spPr bwMode="auto">
          <a:xfrm>
            <a:off x="6399430"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54" name="Ellipse 76">
            <a:extLst>
              <a:ext uri="{FF2B5EF4-FFF2-40B4-BE49-F238E27FC236}">
                <a16:creationId xmlns:a16="http://schemas.microsoft.com/office/drawing/2014/main" id="{F568CF79-06C5-4AFB-BB3C-A479C77E209E}"/>
              </a:ext>
            </a:extLst>
          </p:cNvPr>
          <p:cNvSpPr>
            <a:spLocks noChangeAspect="1"/>
          </p:cNvSpPr>
          <p:nvPr/>
        </p:nvSpPr>
        <p:spPr bwMode="auto">
          <a:xfrm>
            <a:off x="6337544"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55" name="Connecteur droit 51">
            <a:extLst>
              <a:ext uri="{FF2B5EF4-FFF2-40B4-BE49-F238E27FC236}">
                <a16:creationId xmlns:a16="http://schemas.microsoft.com/office/drawing/2014/main" id="{E86EE548-57A3-4FF7-A2B2-7FC22F473B89}"/>
              </a:ext>
            </a:extLst>
          </p:cNvPr>
          <p:cNvCxnSpPr>
            <a:cxnSpLocks/>
          </p:cNvCxnSpPr>
          <p:nvPr/>
        </p:nvCxnSpPr>
        <p:spPr bwMode="auto">
          <a:xfrm flipH="1">
            <a:off x="6240357" y="1820110"/>
            <a:ext cx="6482"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56" name="Ellipse 77">
            <a:extLst>
              <a:ext uri="{FF2B5EF4-FFF2-40B4-BE49-F238E27FC236}">
                <a16:creationId xmlns:a16="http://schemas.microsoft.com/office/drawing/2014/main" id="{1F7F83FB-4C00-4F06-88D4-33E3593D76BD}"/>
              </a:ext>
            </a:extLst>
          </p:cNvPr>
          <p:cNvSpPr>
            <a:spLocks noChangeAspect="1"/>
          </p:cNvSpPr>
          <p:nvPr/>
        </p:nvSpPr>
        <p:spPr bwMode="auto">
          <a:xfrm>
            <a:off x="6185511"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57" name="Connecteur droit 176">
            <a:extLst>
              <a:ext uri="{FF2B5EF4-FFF2-40B4-BE49-F238E27FC236}">
                <a16:creationId xmlns:a16="http://schemas.microsoft.com/office/drawing/2014/main" id="{46B11207-4ACD-4093-8769-1B76B618A40B}"/>
              </a:ext>
            </a:extLst>
          </p:cNvPr>
          <p:cNvCxnSpPr>
            <a:cxnSpLocks/>
          </p:cNvCxnSpPr>
          <p:nvPr/>
        </p:nvCxnSpPr>
        <p:spPr bwMode="auto">
          <a:xfrm>
            <a:off x="6087766"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58" name="Ellipse 177">
            <a:extLst>
              <a:ext uri="{FF2B5EF4-FFF2-40B4-BE49-F238E27FC236}">
                <a16:creationId xmlns:a16="http://schemas.microsoft.com/office/drawing/2014/main" id="{F8D4CDC8-E6DD-45AD-B060-2A6AEAB1A1C7}"/>
              </a:ext>
            </a:extLst>
          </p:cNvPr>
          <p:cNvSpPr>
            <a:spLocks noChangeAspect="1"/>
          </p:cNvSpPr>
          <p:nvPr/>
        </p:nvSpPr>
        <p:spPr bwMode="auto">
          <a:xfrm>
            <a:off x="6033478"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60" name="Connecteur droit 58">
            <a:extLst>
              <a:ext uri="{FF2B5EF4-FFF2-40B4-BE49-F238E27FC236}">
                <a16:creationId xmlns:a16="http://schemas.microsoft.com/office/drawing/2014/main" id="{E1073056-4AF9-4A82-823E-ED8FEA215486}"/>
              </a:ext>
            </a:extLst>
          </p:cNvPr>
          <p:cNvCxnSpPr>
            <a:cxnSpLocks/>
          </p:cNvCxnSpPr>
          <p:nvPr/>
        </p:nvCxnSpPr>
        <p:spPr bwMode="auto">
          <a:xfrm>
            <a:off x="5909648" y="1772281"/>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61" name="Connecteur droit 49">
            <a:extLst>
              <a:ext uri="{FF2B5EF4-FFF2-40B4-BE49-F238E27FC236}">
                <a16:creationId xmlns:a16="http://schemas.microsoft.com/office/drawing/2014/main" id="{4BCE7A70-0EDF-493F-A636-AB82302E295D}"/>
              </a:ext>
            </a:extLst>
          </p:cNvPr>
          <p:cNvCxnSpPr>
            <a:cxnSpLocks/>
          </p:cNvCxnSpPr>
          <p:nvPr/>
        </p:nvCxnSpPr>
        <p:spPr bwMode="auto">
          <a:xfrm>
            <a:off x="6695610" y="181376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grpSp>
        <p:nvGrpSpPr>
          <p:cNvPr id="533" name="Group 532">
            <a:extLst>
              <a:ext uri="{FF2B5EF4-FFF2-40B4-BE49-F238E27FC236}">
                <a16:creationId xmlns:a16="http://schemas.microsoft.com/office/drawing/2014/main" id="{EF4B5B81-FF8A-4A00-A915-47E81618D4CB}"/>
              </a:ext>
            </a:extLst>
          </p:cNvPr>
          <p:cNvGrpSpPr/>
          <p:nvPr/>
        </p:nvGrpSpPr>
        <p:grpSpPr>
          <a:xfrm>
            <a:off x="2340765" y="5605803"/>
            <a:ext cx="384175" cy="384175"/>
            <a:chOff x="2336754" y="5334008"/>
            <a:chExt cx="384175" cy="384175"/>
          </a:xfrm>
        </p:grpSpPr>
        <p:sp>
          <p:nvSpPr>
            <p:cNvPr id="204" name="Ellipse 203">
              <a:extLst>
                <a:ext uri="{FF2B5EF4-FFF2-40B4-BE49-F238E27FC236}">
                  <a16:creationId xmlns:a16="http://schemas.microsoft.com/office/drawing/2014/main" id="{686F3B15-BD2F-48DD-8797-B41F4EA5EE34}"/>
                </a:ext>
              </a:extLst>
            </p:cNvPr>
            <p:cNvSpPr/>
            <p:nvPr>
              <p:custDataLst>
                <p:tags r:id="rId5"/>
              </p:custDataLst>
            </p:nvPr>
          </p:nvSpPr>
          <p:spPr bwMode="auto">
            <a:xfrm>
              <a:off x="2336754" y="5334008"/>
              <a:ext cx="384175" cy="384175"/>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sp>
          <p:nvSpPr>
            <p:cNvPr id="205" name="Arc 204">
              <a:extLst>
                <a:ext uri="{FF2B5EF4-FFF2-40B4-BE49-F238E27FC236}">
                  <a16:creationId xmlns:a16="http://schemas.microsoft.com/office/drawing/2014/main" id="{880D2D7E-E3C7-4750-BFBC-435C6088236D}"/>
                </a:ext>
              </a:extLst>
            </p:cNvPr>
            <p:cNvSpPr/>
            <p:nvPr>
              <p:custDataLst>
                <p:tags r:id="rId6"/>
              </p:custDataLst>
            </p:nvPr>
          </p:nvSpPr>
          <p:spPr bwMode="gray">
            <a:xfrm>
              <a:off x="2336754" y="5334008"/>
              <a:ext cx="384174" cy="384174"/>
            </a:xfrm>
            <a:prstGeom prst="arc">
              <a:avLst>
                <a:gd name="adj1" fmla="val 16200000"/>
                <a:gd name="adj2" fmla="val 54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mj-lt"/>
              </a:endParaRPr>
            </a:p>
          </p:txBody>
        </p:sp>
      </p:grpSp>
      <p:sp>
        <p:nvSpPr>
          <p:cNvPr id="214" name="Rectangle 213">
            <a:extLst>
              <a:ext uri="{FF2B5EF4-FFF2-40B4-BE49-F238E27FC236}">
                <a16:creationId xmlns:a16="http://schemas.microsoft.com/office/drawing/2014/main" id="{88937513-6C7C-4668-9E6E-401C7A618CB6}"/>
              </a:ext>
            </a:extLst>
          </p:cNvPr>
          <p:cNvSpPr/>
          <p:nvPr/>
        </p:nvSpPr>
        <p:spPr bwMode="auto">
          <a:xfrm>
            <a:off x="330577" y="1877825"/>
            <a:ext cx="1575116" cy="6246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9DB0"/>
                </a:solidFill>
                <a:effectLst/>
                <a:uLnTx/>
                <a:uFillTx/>
                <a:latin typeface="+mj-lt"/>
              </a:rPr>
              <a:t>Digitalization of customer acquisition</a:t>
            </a:r>
            <a:endParaRPr kumimoji="0" lang="en-US" sz="1000" b="1" i="1" u="none" strike="noStrike" kern="0" cap="none" spc="0" normalizeH="0" baseline="0" noProof="0">
              <a:ln>
                <a:noFill/>
              </a:ln>
              <a:solidFill>
                <a:srgbClr val="009DB0"/>
              </a:solidFill>
              <a:effectLst/>
              <a:uLnTx/>
              <a:uFillTx/>
              <a:latin typeface="+mj-lt"/>
            </a:endParaRPr>
          </a:p>
        </p:txBody>
      </p:sp>
      <p:sp>
        <p:nvSpPr>
          <p:cNvPr id="216" name="Rectangle 215">
            <a:extLst>
              <a:ext uri="{FF2B5EF4-FFF2-40B4-BE49-F238E27FC236}">
                <a16:creationId xmlns:a16="http://schemas.microsoft.com/office/drawing/2014/main" id="{038551EB-A5E8-475F-854A-4634A08B3227}"/>
              </a:ext>
            </a:extLst>
          </p:cNvPr>
          <p:cNvSpPr/>
          <p:nvPr/>
        </p:nvSpPr>
        <p:spPr bwMode="auto">
          <a:xfrm>
            <a:off x="330577" y="2779761"/>
            <a:ext cx="1575116" cy="6246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a:solidFill>
                  <a:srgbClr val="009DB0"/>
                </a:solidFill>
                <a:latin typeface="+mj-lt"/>
              </a:rPr>
              <a:t>Digitalization of client interaction</a:t>
            </a:r>
          </a:p>
        </p:txBody>
      </p:sp>
      <p:sp>
        <p:nvSpPr>
          <p:cNvPr id="230" name="Rectangle 229">
            <a:extLst>
              <a:ext uri="{FF2B5EF4-FFF2-40B4-BE49-F238E27FC236}">
                <a16:creationId xmlns:a16="http://schemas.microsoft.com/office/drawing/2014/main" id="{D757A266-A83C-4B59-98ED-E04C6EE84F40}"/>
              </a:ext>
            </a:extLst>
          </p:cNvPr>
          <p:cNvSpPr/>
          <p:nvPr/>
        </p:nvSpPr>
        <p:spPr bwMode="auto">
          <a:xfrm>
            <a:off x="330577" y="3681697"/>
            <a:ext cx="1575116" cy="6246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9DB0"/>
                </a:solidFill>
                <a:effectLst/>
                <a:uLnTx/>
                <a:uFillTx/>
                <a:latin typeface="+mj-lt"/>
              </a:rPr>
              <a:t>Automation of core business</a:t>
            </a:r>
          </a:p>
        </p:txBody>
      </p:sp>
      <p:sp>
        <p:nvSpPr>
          <p:cNvPr id="232" name="Rectangle 231">
            <a:extLst>
              <a:ext uri="{FF2B5EF4-FFF2-40B4-BE49-F238E27FC236}">
                <a16:creationId xmlns:a16="http://schemas.microsoft.com/office/drawing/2014/main" id="{ED3FEF0B-021E-4C33-8E22-A05E9583B35E}"/>
              </a:ext>
            </a:extLst>
          </p:cNvPr>
          <p:cNvSpPr/>
          <p:nvPr/>
        </p:nvSpPr>
        <p:spPr bwMode="auto">
          <a:xfrm>
            <a:off x="330577" y="4583633"/>
            <a:ext cx="1575116" cy="6246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9DB0"/>
                </a:solidFill>
                <a:effectLst/>
                <a:latin typeface="+mj-lt"/>
              </a:rPr>
              <a:t>Digitalization of administrative tasks </a:t>
            </a:r>
          </a:p>
        </p:txBody>
      </p:sp>
      <p:sp>
        <p:nvSpPr>
          <p:cNvPr id="234" name="Oval 26">
            <a:extLst>
              <a:ext uri="{FF2B5EF4-FFF2-40B4-BE49-F238E27FC236}">
                <a16:creationId xmlns:a16="http://schemas.microsoft.com/office/drawing/2014/main" id="{C1E8F30C-95AB-43DD-A087-929F7437D221}"/>
              </a:ext>
            </a:extLst>
          </p:cNvPr>
          <p:cNvSpPr/>
          <p:nvPr/>
        </p:nvSpPr>
        <p:spPr>
          <a:xfrm>
            <a:off x="234135" y="1781858"/>
            <a:ext cx="252000" cy="252000"/>
          </a:xfrm>
          <a:prstGeom prst="ellipse">
            <a:avLst/>
          </a:prstGeom>
          <a:solidFill>
            <a:schemeClr val="bg2">
              <a:lumMod val="20000"/>
              <a:lumOff val="80000"/>
            </a:scheme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009DB0"/>
                </a:solidFill>
                <a:latin typeface="+mj-lt"/>
                <a:cs typeface="Arial" pitchFamily="34" charset="0"/>
              </a:rPr>
              <a:t>1</a:t>
            </a:r>
          </a:p>
        </p:txBody>
      </p:sp>
      <p:sp>
        <p:nvSpPr>
          <p:cNvPr id="236" name="Oval 27">
            <a:extLst>
              <a:ext uri="{FF2B5EF4-FFF2-40B4-BE49-F238E27FC236}">
                <a16:creationId xmlns:a16="http://schemas.microsoft.com/office/drawing/2014/main" id="{19B2A7F9-0BC0-40B7-86B8-A64CBD452FBE}"/>
              </a:ext>
            </a:extLst>
          </p:cNvPr>
          <p:cNvSpPr/>
          <p:nvPr/>
        </p:nvSpPr>
        <p:spPr>
          <a:xfrm>
            <a:off x="234135" y="2625273"/>
            <a:ext cx="252000" cy="252000"/>
          </a:xfrm>
          <a:prstGeom prst="ellipse">
            <a:avLst/>
          </a:prstGeom>
          <a:solidFill>
            <a:schemeClr val="bg2">
              <a:lumMod val="20000"/>
              <a:lumOff val="80000"/>
            </a:scheme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009DB0"/>
                </a:solidFill>
                <a:latin typeface="+mj-lt"/>
                <a:cs typeface="Arial" pitchFamily="34" charset="0"/>
              </a:rPr>
              <a:t>2</a:t>
            </a:r>
          </a:p>
        </p:txBody>
      </p:sp>
      <p:sp>
        <p:nvSpPr>
          <p:cNvPr id="238" name="Oval 28">
            <a:extLst>
              <a:ext uri="{FF2B5EF4-FFF2-40B4-BE49-F238E27FC236}">
                <a16:creationId xmlns:a16="http://schemas.microsoft.com/office/drawing/2014/main" id="{F5057583-158A-497F-BBAA-BF7CA77D0F8D}"/>
              </a:ext>
            </a:extLst>
          </p:cNvPr>
          <p:cNvSpPr/>
          <p:nvPr/>
        </p:nvSpPr>
        <p:spPr>
          <a:xfrm>
            <a:off x="234135" y="3614589"/>
            <a:ext cx="252000" cy="252000"/>
          </a:xfrm>
          <a:prstGeom prst="ellipse">
            <a:avLst/>
          </a:prstGeom>
          <a:solidFill>
            <a:schemeClr val="bg2">
              <a:lumMod val="20000"/>
              <a:lumOff val="80000"/>
            </a:scheme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009DB0"/>
                </a:solidFill>
                <a:latin typeface="+mj-lt"/>
                <a:cs typeface="Arial" pitchFamily="34" charset="0"/>
              </a:rPr>
              <a:t>3</a:t>
            </a:r>
          </a:p>
        </p:txBody>
      </p:sp>
      <p:sp>
        <p:nvSpPr>
          <p:cNvPr id="240" name="Oval 29">
            <a:extLst>
              <a:ext uri="{FF2B5EF4-FFF2-40B4-BE49-F238E27FC236}">
                <a16:creationId xmlns:a16="http://schemas.microsoft.com/office/drawing/2014/main" id="{7B331908-91AC-410D-AA06-BFF4E655310F}"/>
              </a:ext>
            </a:extLst>
          </p:cNvPr>
          <p:cNvSpPr/>
          <p:nvPr/>
        </p:nvSpPr>
        <p:spPr>
          <a:xfrm>
            <a:off x="234135" y="4517397"/>
            <a:ext cx="252000" cy="252000"/>
          </a:xfrm>
          <a:prstGeom prst="ellipse">
            <a:avLst/>
          </a:prstGeom>
          <a:solidFill>
            <a:schemeClr val="bg2">
              <a:lumMod val="20000"/>
              <a:lumOff val="80000"/>
            </a:scheme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009DB0"/>
                </a:solidFill>
                <a:latin typeface="+mj-lt"/>
                <a:cs typeface="Arial" pitchFamily="34" charset="0"/>
              </a:rPr>
              <a:t>4</a:t>
            </a:r>
          </a:p>
        </p:txBody>
      </p:sp>
      <p:sp>
        <p:nvSpPr>
          <p:cNvPr id="242" name="Rectangle 241">
            <a:extLst>
              <a:ext uri="{FF2B5EF4-FFF2-40B4-BE49-F238E27FC236}">
                <a16:creationId xmlns:a16="http://schemas.microsoft.com/office/drawing/2014/main" id="{C5BADEA6-54D9-46CE-9ADE-7A50049FDBA2}"/>
              </a:ext>
            </a:extLst>
          </p:cNvPr>
          <p:cNvSpPr/>
          <p:nvPr/>
        </p:nvSpPr>
        <p:spPr bwMode="auto">
          <a:xfrm>
            <a:off x="330577" y="5485569"/>
            <a:ext cx="1575116" cy="6246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9DB0"/>
                </a:solidFill>
                <a:effectLst/>
                <a:latin typeface="+mj-lt"/>
              </a:rPr>
              <a:t>Digitalization of supplier’s interactions</a:t>
            </a:r>
          </a:p>
        </p:txBody>
      </p:sp>
      <p:sp>
        <p:nvSpPr>
          <p:cNvPr id="244" name="Oval 29">
            <a:extLst>
              <a:ext uri="{FF2B5EF4-FFF2-40B4-BE49-F238E27FC236}">
                <a16:creationId xmlns:a16="http://schemas.microsoft.com/office/drawing/2014/main" id="{2E481BED-E9BE-4834-A737-02ADD7E5A0AE}"/>
              </a:ext>
            </a:extLst>
          </p:cNvPr>
          <p:cNvSpPr/>
          <p:nvPr/>
        </p:nvSpPr>
        <p:spPr>
          <a:xfrm>
            <a:off x="234135" y="5372877"/>
            <a:ext cx="252000" cy="252000"/>
          </a:xfrm>
          <a:prstGeom prst="ellipse">
            <a:avLst/>
          </a:prstGeom>
          <a:solidFill>
            <a:schemeClr val="bg2">
              <a:lumMod val="20000"/>
              <a:lumOff val="80000"/>
            </a:schemeClr>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009DB0"/>
                </a:solidFill>
                <a:latin typeface="+mj-lt"/>
                <a:cs typeface="Arial" pitchFamily="34" charset="0"/>
              </a:rPr>
              <a:t>5</a:t>
            </a:r>
          </a:p>
        </p:txBody>
      </p:sp>
      <p:sp>
        <p:nvSpPr>
          <p:cNvPr id="262" name="Ellipse 270">
            <a:extLst>
              <a:ext uri="{FF2B5EF4-FFF2-40B4-BE49-F238E27FC236}">
                <a16:creationId xmlns:a16="http://schemas.microsoft.com/office/drawing/2014/main" id="{0A0D6B93-1B84-4AB0-A6F5-9DA32749325A}"/>
              </a:ext>
            </a:extLst>
          </p:cNvPr>
          <p:cNvSpPr/>
          <p:nvPr/>
        </p:nvSpPr>
        <p:spPr bwMode="auto">
          <a:xfrm>
            <a:off x="5384914" y="215741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cxnSp>
        <p:nvCxnSpPr>
          <p:cNvPr id="721" name="Connecteur droit 49">
            <a:extLst>
              <a:ext uri="{FF2B5EF4-FFF2-40B4-BE49-F238E27FC236}">
                <a16:creationId xmlns:a16="http://schemas.microsoft.com/office/drawing/2014/main" id="{01B229AC-3CA6-47B9-8DD7-62FE5DAF1B41}"/>
              </a:ext>
            </a:extLst>
          </p:cNvPr>
          <p:cNvCxnSpPr>
            <a:cxnSpLocks/>
          </p:cNvCxnSpPr>
          <p:nvPr/>
        </p:nvCxnSpPr>
        <p:spPr bwMode="auto">
          <a:xfrm>
            <a:off x="7500516"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22" name="Ellipse 75">
            <a:extLst>
              <a:ext uri="{FF2B5EF4-FFF2-40B4-BE49-F238E27FC236}">
                <a16:creationId xmlns:a16="http://schemas.microsoft.com/office/drawing/2014/main" id="{8FE3B241-BEEA-4353-A23D-79E5CA214762}"/>
              </a:ext>
            </a:extLst>
          </p:cNvPr>
          <p:cNvSpPr>
            <a:spLocks noChangeAspect="1"/>
          </p:cNvSpPr>
          <p:nvPr/>
        </p:nvSpPr>
        <p:spPr bwMode="auto">
          <a:xfrm>
            <a:off x="7438073"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cxnSp>
        <p:nvCxnSpPr>
          <p:cNvPr id="723" name="Connecteur droit 50">
            <a:extLst>
              <a:ext uri="{FF2B5EF4-FFF2-40B4-BE49-F238E27FC236}">
                <a16:creationId xmlns:a16="http://schemas.microsoft.com/office/drawing/2014/main" id="{53E41404-5D38-4AC3-A9DF-3BB7F71F4836}"/>
              </a:ext>
            </a:extLst>
          </p:cNvPr>
          <p:cNvCxnSpPr>
            <a:cxnSpLocks/>
          </p:cNvCxnSpPr>
          <p:nvPr/>
        </p:nvCxnSpPr>
        <p:spPr bwMode="auto">
          <a:xfrm>
            <a:off x="7347926"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24" name="Ellipse 76">
            <a:extLst>
              <a:ext uri="{FF2B5EF4-FFF2-40B4-BE49-F238E27FC236}">
                <a16:creationId xmlns:a16="http://schemas.microsoft.com/office/drawing/2014/main" id="{FC5D69F9-810E-4290-94B3-614D44E492AB}"/>
              </a:ext>
            </a:extLst>
          </p:cNvPr>
          <p:cNvSpPr>
            <a:spLocks noChangeAspect="1"/>
          </p:cNvSpPr>
          <p:nvPr/>
        </p:nvSpPr>
        <p:spPr bwMode="auto">
          <a:xfrm>
            <a:off x="7286040"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cxnSp>
        <p:nvCxnSpPr>
          <p:cNvPr id="725" name="Connecteur droit 51">
            <a:extLst>
              <a:ext uri="{FF2B5EF4-FFF2-40B4-BE49-F238E27FC236}">
                <a16:creationId xmlns:a16="http://schemas.microsoft.com/office/drawing/2014/main" id="{02114E26-C375-41AB-ABD4-DF5D97D1F2B0}"/>
              </a:ext>
            </a:extLst>
          </p:cNvPr>
          <p:cNvCxnSpPr>
            <a:cxnSpLocks/>
          </p:cNvCxnSpPr>
          <p:nvPr/>
        </p:nvCxnSpPr>
        <p:spPr bwMode="auto">
          <a:xfrm flipH="1">
            <a:off x="7188853" y="1820110"/>
            <a:ext cx="6482"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26" name="Ellipse 77">
            <a:extLst>
              <a:ext uri="{FF2B5EF4-FFF2-40B4-BE49-F238E27FC236}">
                <a16:creationId xmlns:a16="http://schemas.microsoft.com/office/drawing/2014/main" id="{B6D87547-9CF8-496A-89DD-62EF863F8E3B}"/>
              </a:ext>
            </a:extLst>
          </p:cNvPr>
          <p:cNvSpPr>
            <a:spLocks noChangeAspect="1"/>
          </p:cNvSpPr>
          <p:nvPr/>
        </p:nvSpPr>
        <p:spPr bwMode="auto">
          <a:xfrm>
            <a:off x="7134007"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cxnSp>
        <p:nvCxnSpPr>
          <p:cNvPr id="727" name="Connecteur droit 176">
            <a:extLst>
              <a:ext uri="{FF2B5EF4-FFF2-40B4-BE49-F238E27FC236}">
                <a16:creationId xmlns:a16="http://schemas.microsoft.com/office/drawing/2014/main" id="{268BDB49-37C4-4600-87AC-87C9E00B6278}"/>
              </a:ext>
            </a:extLst>
          </p:cNvPr>
          <p:cNvCxnSpPr>
            <a:cxnSpLocks/>
          </p:cNvCxnSpPr>
          <p:nvPr/>
        </p:nvCxnSpPr>
        <p:spPr bwMode="auto">
          <a:xfrm>
            <a:off x="7036262" y="182011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sp>
        <p:nvSpPr>
          <p:cNvPr id="728" name="Ellipse 177">
            <a:extLst>
              <a:ext uri="{FF2B5EF4-FFF2-40B4-BE49-F238E27FC236}">
                <a16:creationId xmlns:a16="http://schemas.microsoft.com/office/drawing/2014/main" id="{F46394FE-A1B2-4654-BE69-34590F3C9120}"/>
              </a:ext>
            </a:extLst>
          </p:cNvPr>
          <p:cNvSpPr>
            <a:spLocks noChangeAspect="1"/>
          </p:cNvSpPr>
          <p:nvPr/>
        </p:nvSpPr>
        <p:spPr bwMode="auto">
          <a:xfrm>
            <a:off x="6981974"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cxnSp>
        <p:nvCxnSpPr>
          <p:cNvPr id="730" name="Connecteur droit 58">
            <a:extLst>
              <a:ext uri="{FF2B5EF4-FFF2-40B4-BE49-F238E27FC236}">
                <a16:creationId xmlns:a16="http://schemas.microsoft.com/office/drawing/2014/main" id="{0C0EFC9F-B5DC-40D5-AE3C-204E31A69294}"/>
              </a:ext>
            </a:extLst>
          </p:cNvPr>
          <p:cNvCxnSpPr>
            <a:cxnSpLocks/>
          </p:cNvCxnSpPr>
          <p:nvPr/>
        </p:nvCxnSpPr>
        <p:spPr bwMode="auto">
          <a:xfrm>
            <a:off x="6884942" y="1764804"/>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pic>
        <p:nvPicPr>
          <p:cNvPr id="3" name="Image 539666">
            <a:extLst>
              <a:ext uri="{FF2B5EF4-FFF2-40B4-BE49-F238E27FC236}">
                <a16:creationId xmlns:a16="http://schemas.microsoft.com/office/drawing/2014/main" id="{B532C1F1-AF77-4CE4-9B1C-6A7D8084569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6954966" y="1469362"/>
            <a:ext cx="718511" cy="162266"/>
          </a:xfrm>
          <a:prstGeom prst="rect">
            <a:avLst/>
          </a:prstGeom>
        </p:spPr>
      </p:pic>
      <p:sp>
        <p:nvSpPr>
          <p:cNvPr id="217" name="Ellipse 75">
            <a:extLst>
              <a:ext uri="{FF2B5EF4-FFF2-40B4-BE49-F238E27FC236}">
                <a16:creationId xmlns:a16="http://schemas.microsoft.com/office/drawing/2014/main" id="{7499CC10-51DB-489D-95AC-666EDA6F38C7}"/>
              </a:ext>
            </a:extLst>
          </p:cNvPr>
          <p:cNvSpPr>
            <a:spLocks noChangeAspect="1"/>
          </p:cNvSpPr>
          <p:nvPr/>
        </p:nvSpPr>
        <p:spPr bwMode="auto">
          <a:xfrm>
            <a:off x="7613912"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218" name="Connecteur droit 49">
            <a:extLst>
              <a:ext uri="{FF2B5EF4-FFF2-40B4-BE49-F238E27FC236}">
                <a16:creationId xmlns:a16="http://schemas.microsoft.com/office/drawing/2014/main" id="{A93D7EC6-63E3-40D5-AD64-741CC0E1D3FD}"/>
              </a:ext>
            </a:extLst>
          </p:cNvPr>
          <p:cNvCxnSpPr>
            <a:cxnSpLocks/>
          </p:cNvCxnSpPr>
          <p:nvPr/>
        </p:nvCxnSpPr>
        <p:spPr bwMode="auto">
          <a:xfrm>
            <a:off x="7667912" y="1813760"/>
            <a:ext cx="0" cy="4246543"/>
          </a:xfrm>
          <a:prstGeom prst="line">
            <a:avLst/>
          </a:prstGeom>
          <a:solidFill>
            <a:srgbClr val="26ACDE"/>
          </a:solidFill>
          <a:ln w="9525" cap="flat" cmpd="sng" algn="ctr">
            <a:solidFill>
              <a:srgbClr val="FFFFFF">
                <a:lumMod val="85000"/>
              </a:srgbClr>
            </a:solidFill>
            <a:prstDash val="solid"/>
            <a:round/>
            <a:headEnd type="none" w="med" len="med"/>
            <a:tailEnd type="none" w="med" len="med"/>
          </a:ln>
          <a:effectLst/>
        </p:spPr>
      </p:cxnSp>
      <p:cxnSp>
        <p:nvCxnSpPr>
          <p:cNvPr id="219" name="Connecteur droit 58">
            <a:extLst>
              <a:ext uri="{FF2B5EF4-FFF2-40B4-BE49-F238E27FC236}">
                <a16:creationId xmlns:a16="http://schemas.microsoft.com/office/drawing/2014/main" id="{8CDA764E-3696-42C2-A062-99C00DF5920B}"/>
              </a:ext>
            </a:extLst>
          </p:cNvPr>
          <p:cNvCxnSpPr>
            <a:cxnSpLocks/>
          </p:cNvCxnSpPr>
          <p:nvPr/>
        </p:nvCxnSpPr>
        <p:spPr bwMode="auto">
          <a:xfrm>
            <a:off x="7826503" y="1764804"/>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cxnSp>
        <p:nvCxnSpPr>
          <p:cNvPr id="220" name="Connecteur droit 58">
            <a:extLst>
              <a:ext uri="{FF2B5EF4-FFF2-40B4-BE49-F238E27FC236}">
                <a16:creationId xmlns:a16="http://schemas.microsoft.com/office/drawing/2014/main" id="{FE754B94-79F3-463B-8B5A-EA99FDFEC681}"/>
              </a:ext>
            </a:extLst>
          </p:cNvPr>
          <p:cNvCxnSpPr>
            <a:cxnSpLocks/>
          </p:cNvCxnSpPr>
          <p:nvPr/>
        </p:nvCxnSpPr>
        <p:spPr bwMode="auto">
          <a:xfrm>
            <a:off x="3158498" y="1769566"/>
            <a:ext cx="0" cy="4294372"/>
          </a:xfrm>
          <a:prstGeom prst="line">
            <a:avLst/>
          </a:prstGeom>
          <a:solidFill>
            <a:srgbClr val="26ACDE"/>
          </a:solidFill>
          <a:ln w="9525" cap="flat" cmpd="sng" algn="ctr">
            <a:solidFill>
              <a:srgbClr val="646464"/>
            </a:solidFill>
            <a:prstDash val="solid"/>
            <a:round/>
            <a:headEnd type="none" w="med" len="med"/>
            <a:tailEnd type="none" w="med" len="med"/>
          </a:ln>
          <a:effectLst/>
        </p:spPr>
      </p:cxnSp>
      <p:sp>
        <p:nvSpPr>
          <p:cNvPr id="513" name="Titre 512">
            <a:extLst>
              <a:ext uri="{FF2B5EF4-FFF2-40B4-BE49-F238E27FC236}">
                <a16:creationId xmlns:a16="http://schemas.microsoft.com/office/drawing/2014/main" id="{F5917A54-AEAE-4F7E-9799-B9B014E46611}"/>
              </a:ext>
            </a:extLst>
          </p:cNvPr>
          <p:cNvSpPr>
            <a:spLocks noGrp="1"/>
          </p:cNvSpPr>
          <p:nvPr>
            <p:ph type="ctrTitle"/>
          </p:nvPr>
        </p:nvSpPr>
        <p:spPr>
          <a:xfrm>
            <a:off x="584515" y="116632"/>
            <a:ext cx="8814975" cy="576064"/>
          </a:xfrm>
        </p:spPr>
        <p:txBody>
          <a:bodyPr/>
          <a:lstStyle/>
          <a:p>
            <a:r>
              <a:rPr lang="en-US" sz="1300">
                <a:solidFill>
                  <a:srgbClr val="009DB0"/>
                </a:solidFill>
              </a:rPr>
              <a:t>Assessing CG’s digitalization to its peers </a:t>
            </a:r>
            <a:r>
              <a:rPr lang="en-US" sz="1300"/>
              <a:t>actually consists in </a:t>
            </a:r>
            <a:r>
              <a:rPr lang="en-US" sz="1300">
                <a:solidFill>
                  <a:srgbClr val="009DB0"/>
                </a:solidFill>
              </a:rPr>
              <a:t>comparing their choices between Harvest, </a:t>
            </a:r>
            <a:r>
              <a:rPr lang="en-US" sz="1300" err="1">
                <a:solidFill>
                  <a:srgbClr val="009DB0"/>
                </a:solidFill>
              </a:rPr>
              <a:t>Manymore</a:t>
            </a:r>
            <a:r>
              <a:rPr lang="en-US" sz="1300">
                <a:solidFill>
                  <a:srgbClr val="009DB0"/>
                </a:solidFill>
              </a:rPr>
              <a:t> </a:t>
            </a:r>
            <a:r>
              <a:rPr lang="en-US" sz="1300"/>
              <a:t>and an internal development of software solution </a:t>
            </a:r>
          </a:p>
        </p:txBody>
      </p:sp>
      <p:cxnSp>
        <p:nvCxnSpPr>
          <p:cNvPr id="536" name="Connecteur droit 51">
            <a:extLst>
              <a:ext uri="{FF2B5EF4-FFF2-40B4-BE49-F238E27FC236}">
                <a16:creationId xmlns:a16="http://schemas.microsoft.com/office/drawing/2014/main" id="{1254B928-FAB7-4BC5-8877-60C20BA6C9F5}"/>
              </a:ext>
            </a:extLst>
          </p:cNvPr>
          <p:cNvCxnSpPr>
            <a:cxnSpLocks/>
          </p:cNvCxnSpPr>
          <p:nvPr/>
        </p:nvCxnSpPr>
        <p:spPr bwMode="auto">
          <a:xfrm>
            <a:off x="275208" y="989082"/>
            <a:ext cx="934212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537" name="ZoneTexte 53">
            <a:extLst>
              <a:ext uri="{FF2B5EF4-FFF2-40B4-BE49-F238E27FC236}">
                <a16:creationId xmlns:a16="http://schemas.microsoft.com/office/drawing/2014/main" id="{00387382-2C92-4350-A791-83AE9C06CB88}"/>
              </a:ext>
            </a:extLst>
          </p:cNvPr>
          <p:cNvSpPr txBox="1"/>
          <p:nvPr/>
        </p:nvSpPr>
        <p:spPr>
          <a:xfrm>
            <a:off x="2390788" y="831600"/>
            <a:ext cx="5110968" cy="264329"/>
          </a:xfrm>
          <a:prstGeom prst="rect">
            <a:avLst/>
          </a:prstGeom>
          <a:solidFill>
            <a:schemeClr val="bg1"/>
          </a:solidFill>
        </p:spPr>
        <p:txBody>
          <a:bodyPr wrap="square" rtlCol="0">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009DB0"/>
                </a:solidFill>
                <a:effectLst/>
                <a:latin typeface="+mj-lt"/>
              </a:rPr>
              <a:t>Comparison of CG and its peers on our analytical framework</a:t>
            </a:r>
          </a:p>
        </p:txBody>
      </p:sp>
      <p:grpSp>
        <p:nvGrpSpPr>
          <p:cNvPr id="166" name="Group 165">
            <a:extLst>
              <a:ext uri="{FF2B5EF4-FFF2-40B4-BE49-F238E27FC236}">
                <a16:creationId xmlns:a16="http://schemas.microsoft.com/office/drawing/2014/main" id="{AD77965E-8DAE-491C-914B-76047266AE13}"/>
              </a:ext>
            </a:extLst>
          </p:cNvPr>
          <p:cNvGrpSpPr/>
          <p:nvPr/>
        </p:nvGrpSpPr>
        <p:grpSpPr>
          <a:xfrm flipH="1">
            <a:off x="2337006" y="1998059"/>
            <a:ext cx="387934" cy="384175"/>
            <a:chOff x="2336754" y="3540133"/>
            <a:chExt cx="384175" cy="384175"/>
          </a:xfrm>
        </p:grpSpPr>
        <p:sp>
          <p:nvSpPr>
            <p:cNvPr id="167" name="Oval 168">
              <a:extLst>
                <a:ext uri="{FF2B5EF4-FFF2-40B4-BE49-F238E27FC236}">
                  <a16:creationId xmlns:a16="http://schemas.microsoft.com/office/drawing/2014/main" id="{841E5427-25B9-4A26-9BFD-EC019B7D57DC}"/>
                </a:ext>
              </a:extLst>
            </p:cNvPr>
            <p:cNvSpPr/>
            <p:nvPr>
              <p:custDataLst>
                <p:tags r:id="rId3"/>
              </p:custDataLst>
            </p:nvPr>
          </p:nvSpPr>
          <p:spPr bwMode="auto">
            <a:xfrm>
              <a:off x="2336754" y="3540133"/>
              <a:ext cx="384175" cy="384175"/>
            </a:xfrm>
            <a:prstGeom prst="ellips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sp>
          <p:nvSpPr>
            <p:cNvPr id="168" name="Arc 167">
              <a:extLst>
                <a:ext uri="{FF2B5EF4-FFF2-40B4-BE49-F238E27FC236}">
                  <a16:creationId xmlns:a16="http://schemas.microsoft.com/office/drawing/2014/main" id="{18C395BD-9ABF-4C89-90E2-E64FD1433A15}"/>
                </a:ext>
              </a:extLst>
            </p:cNvPr>
            <p:cNvSpPr/>
            <p:nvPr>
              <p:custDataLst>
                <p:tags r:id="rId4"/>
              </p:custDataLst>
            </p:nvPr>
          </p:nvSpPr>
          <p:spPr bwMode="gray">
            <a:xfrm>
              <a:off x="2336754" y="3540133"/>
              <a:ext cx="384175" cy="384175"/>
            </a:xfrm>
            <a:prstGeom prst="arc">
              <a:avLst>
                <a:gd name="adj1" fmla="val 16200000"/>
                <a:gd name="adj2" fmla="val 10800000"/>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grpSp>
      <p:grpSp>
        <p:nvGrpSpPr>
          <p:cNvPr id="169" name="Groupe 192">
            <a:extLst>
              <a:ext uri="{FF2B5EF4-FFF2-40B4-BE49-F238E27FC236}">
                <a16:creationId xmlns:a16="http://schemas.microsoft.com/office/drawing/2014/main" id="{D621A0F7-8EFB-4C1A-8F5B-B8C785C4B87E}"/>
              </a:ext>
            </a:extLst>
          </p:cNvPr>
          <p:cNvGrpSpPr/>
          <p:nvPr/>
        </p:nvGrpSpPr>
        <p:grpSpPr>
          <a:xfrm>
            <a:off x="3024691" y="6494776"/>
            <a:ext cx="195013" cy="199243"/>
            <a:chOff x="7152543" y="1112020"/>
            <a:chExt cx="275056" cy="281022"/>
          </a:xfrm>
        </p:grpSpPr>
        <p:sp>
          <p:nvSpPr>
            <p:cNvPr id="170" name="Ellipse 194">
              <a:extLst>
                <a:ext uri="{FF2B5EF4-FFF2-40B4-BE49-F238E27FC236}">
                  <a16:creationId xmlns:a16="http://schemas.microsoft.com/office/drawing/2014/main" id="{C4DDF4FA-E79C-421B-A4A1-59DACC350391}"/>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71" name="Arc partiel 195">
              <a:extLst>
                <a:ext uri="{FF2B5EF4-FFF2-40B4-BE49-F238E27FC236}">
                  <a16:creationId xmlns:a16="http://schemas.microsoft.com/office/drawing/2014/main" id="{E558440B-BC6F-4CB5-AFBD-CD0EB9A6060F}"/>
                </a:ext>
              </a:extLst>
            </p:cNvPr>
            <p:cNvSpPr/>
            <p:nvPr/>
          </p:nvSpPr>
          <p:spPr bwMode="auto">
            <a:xfrm>
              <a:off x="7152543" y="1117986"/>
              <a:ext cx="275056" cy="275056"/>
            </a:xfrm>
            <a:prstGeom prst="pie">
              <a:avLst>
                <a:gd name="adj1" fmla="val 16228844"/>
                <a:gd name="adj2" fmla="val 69105"/>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72" name="Groupe 196">
            <a:extLst>
              <a:ext uri="{FF2B5EF4-FFF2-40B4-BE49-F238E27FC236}">
                <a16:creationId xmlns:a16="http://schemas.microsoft.com/office/drawing/2014/main" id="{A077D43F-5B4A-4B9A-9BCC-8E74178B4D0C}"/>
              </a:ext>
            </a:extLst>
          </p:cNvPr>
          <p:cNvGrpSpPr/>
          <p:nvPr/>
        </p:nvGrpSpPr>
        <p:grpSpPr>
          <a:xfrm>
            <a:off x="3528811" y="6494776"/>
            <a:ext cx="195013" cy="199243"/>
            <a:chOff x="7152543" y="1112020"/>
            <a:chExt cx="275056" cy="281022"/>
          </a:xfrm>
        </p:grpSpPr>
        <p:sp>
          <p:nvSpPr>
            <p:cNvPr id="173" name="Ellipse 197">
              <a:extLst>
                <a:ext uri="{FF2B5EF4-FFF2-40B4-BE49-F238E27FC236}">
                  <a16:creationId xmlns:a16="http://schemas.microsoft.com/office/drawing/2014/main" id="{86ED4A5D-E280-428B-8F77-BE5CF466BFC7}"/>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74" name="Arc partiel 198">
              <a:extLst>
                <a:ext uri="{FF2B5EF4-FFF2-40B4-BE49-F238E27FC236}">
                  <a16:creationId xmlns:a16="http://schemas.microsoft.com/office/drawing/2014/main" id="{95E27268-7784-42E0-9C1E-C320576BB3A0}"/>
                </a:ext>
              </a:extLst>
            </p:cNvPr>
            <p:cNvSpPr/>
            <p:nvPr/>
          </p:nvSpPr>
          <p:spPr bwMode="auto">
            <a:xfrm>
              <a:off x="7152543" y="1117986"/>
              <a:ext cx="275056" cy="275056"/>
            </a:xfrm>
            <a:prstGeom prst="pie">
              <a:avLst>
                <a:gd name="adj1" fmla="val 16228844"/>
                <a:gd name="adj2" fmla="val 5338882"/>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75" name="Groupe 199">
            <a:extLst>
              <a:ext uri="{FF2B5EF4-FFF2-40B4-BE49-F238E27FC236}">
                <a16:creationId xmlns:a16="http://schemas.microsoft.com/office/drawing/2014/main" id="{6425FE20-E947-4CBA-BF0C-5A724A85E802}"/>
              </a:ext>
            </a:extLst>
          </p:cNvPr>
          <p:cNvGrpSpPr/>
          <p:nvPr/>
        </p:nvGrpSpPr>
        <p:grpSpPr>
          <a:xfrm>
            <a:off x="4032932" y="6494776"/>
            <a:ext cx="195013" cy="199243"/>
            <a:chOff x="7152543" y="1112020"/>
            <a:chExt cx="275056" cy="281022"/>
          </a:xfrm>
        </p:grpSpPr>
        <p:sp>
          <p:nvSpPr>
            <p:cNvPr id="176" name="Ellipse 201">
              <a:extLst>
                <a:ext uri="{FF2B5EF4-FFF2-40B4-BE49-F238E27FC236}">
                  <a16:creationId xmlns:a16="http://schemas.microsoft.com/office/drawing/2014/main" id="{285F96FD-1A5F-4000-85D6-BFDB17FAC5A4}"/>
                </a:ext>
              </a:extLst>
            </p:cNvPr>
            <p:cNvSpPr/>
            <p:nvPr/>
          </p:nvSpPr>
          <p:spPr bwMode="auto">
            <a:xfrm>
              <a:off x="7152543" y="1112020"/>
              <a:ext cx="275056" cy="275056"/>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77" name="Arc partiel 202">
              <a:extLst>
                <a:ext uri="{FF2B5EF4-FFF2-40B4-BE49-F238E27FC236}">
                  <a16:creationId xmlns:a16="http://schemas.microsoft.com/office/drawing/2014/main" id="{14615B5A-9480-4823-9C89-6EB14CB7F481}"/>
                </a:ext>
              </a:extLst>
            </p:cNvPr>
            <p:cNvSpPr/>
            <p:nvPr/>
          </p:nvSpPr>
          <p:spPr bwMode="auto">
            <a:xfrm>
              <a:off x="7152543" y="1117986"/>
              <a:ext cx="275056" cy="275056"/>
            </a:xfrm>
            <a:prstGeom prst="pie">
              <a:avLst>
                <a:gd name="adj1" fmla="val 16228844"/>
                <a:gd name="adj2" fmla="val 10679313"/>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178" name="Connecteur droit avec flèche 37">
            <a:extLst>
              <a:ext uri="{FF2B5EF4-FFF2-40B4-BE49-F238E27FC236}">
                <a16:creationId xmlns:a16="http://schemas.microsoft.com/office/drawing/2014/main" id="{791A4C7E-FD6D-46F3-944E-A5DF9D758206}"/>
              </a:ext>
            </a:extLst>
          </p:cNvPr>
          <p:cNvCxnSpPr>
            <a:cxnSpLocks/>
          </p:cNvCxnSpPr>
          <p:nvPr/>
        </p:nvCxnSpPr>
        <p:spPr>
          <a:xfrm>
            <a:off x="3024691" y="6453336"/>
            <a:ext cx="1310543" cy="0"/>
          </a:xfrm>
          <a:prstGeom prst="straightConnector1">
            <a:avLst/>
          </a:prstGeom>
          <a:ln w="19050">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179" name="ZoneTexte 39">
            <a:extLst>
              <a:ext uri="{FF2B5EF4-FFF2-40B4-BE49-F238E27FC236}">
                <a16:creationId xmlns:a16="http://schemas.microsoft.com/office/drawing/2014/main" id="{E44F14A2-104D-4763-BD5E-17AD54602730}"/>
              </a:ext>
            </a:extLst>
          </p:cNvPr>
          <p:cNvSpPr txBox="1"/>
          <p:nvPr/>
        </p:nvSpPr>
        <p:spPr>
          <a:xfrm>
            <a:off x="3237579" y="6266412"/>
            <a:ext cx="884718" cy="215444"/>
          </a:xfrm>
          <a:prstGeom prst="rect">
            <a:avLst/>
          </a:prstGeom>
          <a:noFill/>
        </p:spPr>
        <p:txBody>
          <a:bodyPr wrap="square" rtlCol="0">
            <a:spAutoFit/>
          </a:bodyPr>
          <a:lstStyle/>
          <a:p>
            <a:r>
              <a:rPr lang="en-US" sz="800">
                <a:solidFill>
                  <a:srgbClr val="009DB0"/>
                </a:solidFill>
              </a:rPr>
              <a:t>Importance</a:t>
            </a:r>
          </a:p>
        </p:txBody>
      </p:sp>
      <p:grpSp>
        <p:nvGrpSpPr>
          <p:cNvPr id="10" name="Group 9">
            <a:extLst>
              <a:ext uri="{FF2B5EF4-FFF2-40B4-BE49-F238E27FC236}">
                <a16:creationId xmlns:a16="http://schemas.microsoft.com/office/drawing/2014/main" id="{FC0B5013-59A6-4817-9C75-BC233B63056B}"/>
              </a:ext>
            </a:extLst>
          </p:cNvPr>
          <p:cNvGrpSpPr/>
          <p:nvPr/>
        </p:nvGrpSpPr>
        <p:grpSpPr>
          <a:xfrm>
            <a:off x="2340765" y="3801931"/>
            <a:ext cx="384175" cy="384175"/>
            <a:chOff x="2372686" y="3564975"/>
            <a:chExt cx="384175" cy="384175"/>
          </a:xfrm>
        </p:grpSpPr>
        <p:sp>
          <p:nvSpPr>
            <p:cNvPr id="181" name="Oval 168">
              <a:extLst>
                <a:ext uri="{FF2B5EF4-FFF2-40B4-BE49-F238E27FC236}">
                  <a16:creationId xmlns:a16="http://schemas.microsoft.com/office/drawing/2014/main" id="{994301C2-4456-4246-A607-FE20327B0E7F}"/>
                </a:ext>
              </a:extLst>
            </p:cNvPr>
            <p:cNvSpPr/>
            <p:nvPr>
              <p:custDataLst>
                <p:tags r:id="rId1"/>
              </p:custDataLst>
            </p:nvPr>
          </p:nvSpPr>
          <p:spPr bwMode="auto">
            <a:xfrm>
              <a:off x="2372686" y="3564975"/>
              <a:ext cx="384175" cy="384175"/>
            </a:xfrm>
            <a:prstGeom prst="ellipse">
              <a:avLst/>
            </a:prstGeom>
            <a:solidFill>
              <a:schemeClr val="bg1"/>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sp>
          <p:nvSpPr>
            <p:cNvPr id="182" name="Arc 181">
              <a:extLst>
                <a:ext uri="{FF2B5EF4-FFF2-40B4-BE49-F238E27FC236}">
                  <a16:creationId xmlns:a16="http://schemas.microsoft.com/office/drawing/2014/main" id="{2EC16C72-9294-49B2-88FD-083BA7311BAB}"/>
                </a:ext>
              </a:extLst>
            </p:cNvPr>
            <p:cNvSpPr/>
            <p:nvPr>
              <p:custDataLst>
                <p:tags r:id="rId2"/>
              </p:custDataLst>
            </p:nvPr>
          </p:nvSpPr>
          <p:spPr bwMode="gray">
            <a:xfrm>
              <a:off x="2372686" y="3564975"/>
              <a:ext cx="384175" cy="384175"/>
            </a:xfrm>
            <a:prstGeom prst="arc">
              <a:avLst>
                <a:gd name="adj1" fmla="val 16200000"/>
                <a:gd name="adj2" fmla="val 108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6C6C6C"/>
                </a:solidFill>
                <a:effectLst/>
                <a:uLnTx/>
                <a:uFillTx/>
                <a:latin typeface="+mj-lt"/>
                <a:ea typeface="+mn-ea"/>
                <a:cs typeface="Arial" pitchFamily="34" charset="0"/>
              </a:endParaRPr>
            </a:p>
          </p:txBody>
        </p:sp>
      </p:grpSp>
      <p:sp>
        <p:nvSpPr>
          <p:cNvPr id="4" name="Flowchart: Connector 3">
            <a:extLst>
              <a:ext uri="{FF2B5EF4-FFF2-40B4-BE49-F238E27FC236}">
                <a16:creationId xmlns:a16="http://schemas.microsoft.com/office/drawing/2014/main" id="{4B358E87-6AD7-4AF3-AEFB-63AD24C41ACD}"/>
              </a:ext>
            </a:extLst>
          </p:cNvPr>
          <p:cNvSpPr/>
          <p:nvPr/>
        </p:nvSpPr>
        <p:spPr>
          <a:xfrm>
            <a:off x="2340765" y="4703867"/>
            <a:ext cx="384175" cy="384175"/>
          </a:xfrm>
          <a:prstGeom prst="flowChartConnector">
            <a:avLst/>
          </a:prstGeom>
          <a:solidFill>
            <a:srgbClr val="009DB0"/>
          </a:solidFill>
          <a:ln>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 name="Picture 2" descr="Index of /wp-content/uploads/image/png/2019/02">
            <a:extLst>
              <a:ext uri="{FF2B5EF4-FFF2-40B4-BE49-F238E27FC236}">
                <a16:creationId xmlns:a16="http://schemas.microsoft.com/office/drawing/2014/main" id="{B758D690-E75D-466C-822F-05FAA0B2A5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26555" y="1550642"/>
            <a:ext cx="913421" cy="131565"/>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descr="Harvest | Éditeur de logiciels pour la gestion de patrimoine et la ...">
            <a:extLst>
              <a:ext uri="{FF2B5EF4-FFF2-40B4-BE49-F238E27FC236}">
                <a16:creationId xmlns:a16="http://schemas.microsoft.com/office/drawing/2014/main" id="{7660F5D7-D940-4AB4-98E0-2B07CB4A629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44849" y="1533480"/>
            <a:ext cx="577924" cy="125699"/>
          </a:xfrm>
          <a:prstGeom prst="rect">
            <a:avLst/>
          </a:prstGeom>
          <a:noFill/>
          <a:extLst>
            <a:ext uri="{909E8E84-426E-40DD-AFC4-6F175D3DCCD1}">
              <a14:hiddenFill xmlns:a14="http://schemas.microsoft.com/office/drawing/2010/main">
                <a:solidFill>
                  <a:srgbClr val="FFFFFF"/>
                </a:solidFill>
              </a14:hiddenFill>
            </a:ext>
          </a:extLst>
        </p:spPr>
      </p:pic>
      <p:sp>
        <p:nvSpPr>
          <p:cNvPr id="59" name="Ellipse 75">
            <a:extLst>
              <a:ext uri="{FF2B5EF4-FFF2-40B4-BE49-F238E27FC236}">
                <a16:creationId xmlns:a16="http://schemas.microsoft.com/office/drawing/2014/main" id="{D697AA42-7636-41D4-9ADA-FF405F161261}"/>
              </a:ext>
            </a:extLst>
          </p:cNvPr>
          <p:cNvSpPr>
            <a:spLocks noChangeAspect="1"/>
          </p:cNvSpPr>
          <p:nvPr/>
        </p:nvSpPr>
        <p:spPr bwMode="auto">
          <a:xfrm>
            <a:off x="6641610" y="1739869"/>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sp>
        <p:nvSpPr>
          <p:cNvPr id="518" name="Freeform: Shape 517">
            <a:extLst>
              <a:ext uri="{FF2B5EF4-FFF2-40B4-BE49-F238E27FC236}">
                <a16:creationId xmlns:a16="http://schemas.microsoft.com/office/drawing/2014/main" id="{0EF7B2D9-8CA7-40E6-B7AD-5A08CB01DDB5}"/>
              </a:ext>
            </a:extLst>
          </p:cNvPr>
          <p:cNvSpPr/>
          <p:nvPr/>
        </p:nvSpPr>
        <p:spPr>
          <a:xfrm>
            <a:off x="7482840" y="2186940"/>
            <a:ext cx="191933" cy="3611880"/>
          </a:xfrm>
          <a:custGeom>
            <a:avLst/>
            <a:gdLst>
              <a:gd name="connsiteX0" fmla="*/ 182880 w 191933"/>
              <a:gd name="connsiteY0" fmla="*/ 0 h 3611880"/>
              <a:gd name="connsiteX1" fmla="*/ 175260 w 191933"/>
              <a:gd name="connsiteY1" fmla="*/ 899160 h 3611880"/>
              <a:gd name="connsiteX2" fmla="*/ 30480 w 191933"/>
              <a:gd name="connsiteY2" fmla="*/ 1805940 h 3611880"/>
              <a:gd name="connsiteX3" fmla="*/ 175260 w 191933"/>
              <a:gd name="connsiteY3" fmla="*/ 2712720 h 3611880"/>
              <a:gd name="connsiteX4" fmla="*/ 0 w 191933"/>
              <a:gd name="connsiteY4" fmla="*/ 3611880 h 3611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33" h="3611880">
                <a:moveTo>
                  <a:pt x="182880" y="0"/>
                </a:moveTo>
                <a:cubicBezTo>
                  <a:pt x="191770" y="299085"/>
                  <a:pt x="200660" y="598170"/>
                  <a:pt x="175260" y="899160"/>
                </a:cubicBezTo>
                <a:cubicBezTo>
                  <a:pt x="149860" y="1200150"/>
                  <a:pt x="30480" y="1503680"/>
                  <a:pt x="30480" y="1805940"/>
                </a:cubicBezTo>
                <a:cubicBezTo>
                  <a:pt x="30480" y="2108200"/>
                  <a:pt x="180340" y="2411730"/>
                  <a:pt x="175260" y="2712720"/>
                </a:cubicBezTo>
                <a:cubicBezTo>
                  <a:pt x="170180" y="3013710"/>
                  <a:pt x="17780" y="3387090"/>
                  <a:pt x="0" y="361188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Ellipse 270">
            <a:extLst>
              <a:ext uri="{FF2B5EF4-FFF2-40B4-BE49-F238E27FC236}">
                <a16:creationId xmlns:a16="http://schemas.microsoft.com/office/drawing/2014/main" id="{255FBC07-05C9-4F68-B34A-81C989371972}"/>
              </a:ext>
            </a:extLst>
          </p:cNvPr>
          <p:cNvSpPr/>
          <p:nvPr/>
        </p:nvSpPr>
        <p:spPr bwMode="auto">
          <a:xfrm>
            <a:off x="7637048" y="215741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521" name="Ellipse 270">
            <a:extLst>
              <a:ext uri="{FF2B5EF4-FFF2-40B4-BE49-F238E27FC236}">
                <a16:creationId xmlns:a16="http://schemas.microsoft.com/office/drawing/2014/main" id="{D20204EA-AC2F-44F2-9B54-55A0C4E19FC4}"/>
              </a:ext>
            </a:extLst>
          </p:cNvPr>
          <p:cNvSpPr/>
          <p:nvPr/>
        </p:nvSpPr>
        <p:spPr bwMode="auto">
          <a:xfrm>
            <a:off x="7631192" y="305935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10" name="Ellipse 281">
            <a:extLst>
              <a:ext uri="{FF2B5EF4-FFF2-40B4-BE49-F238E27FC236}">
                <a16:creationId xmlns:a16="http://schemas.microsoft.com/office/drawing/2014/main" id="{7B881416-D21F-4683-9F15-5B13AE7487A1}"/>
              </a:ext>
            </a:extLst>
          </p:cNvPr>
          <p:cNvSpPr/>
          <p:nvPr/>
        </p:nvSpPr>
        <p:spPr bwMode="auto">
          <a:xfrm>
            <a:off x="7472602" y="396129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08" name="Ellipse 281">
            <a:extLst>
              <a:ext uri="{FF2B5EF4-FFF2-40B4-BE49-F238E27FC236}">
                <a16:creationId xmlns:a16="http://schemas.microsoft.com/office/drawing/2014/main" id="{3787772A-1C56-4E46-ADC5-0CBEF8726A38}"/>
              </a:ext>
            </a:extLst>
          </p:cNvPr>
          <p:cNvSpPr/>
          <p:nvPr/>
        </p:nvSpPr>
        <p:spPr bwMode="auto">
          <a:xfrm>
            <a:off x="7622388" y="486322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13" name="Ellipse 281">
            <a:extLst>
              <a:ext uri="{FF2B5EF4-FFF2-40B4-BE49-F238E27FC236}">
                <a16:creationId xmlns:a16="http://schemas.microsoft.com/office/drawing/2014/main" id="{8E8BC622-95EB-4C8F-B0B5-C212D1356BB7}"/>
              </a:ext>
            </a:extLst>
          </p:cNvPr>
          <p:cNvSpPr/>
          <p:nvPr/>
        </p:nvSpPr>
        <p:spPr bwMode="auto">
          <a:xfrm>
            <a:off x="7455770" y="5765163"/>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519" name="Freeform: Shape 518">
            <a:extLst>
              <a:ext uri="{FF2B5EF4-FFF2-40B4-BE49-F238E27FC236}">
                <a16:creationId xmlns:a16="http://schemas.microsoft.com/office/drawing/2014/main" id="{E0ED72C7-C8B5-47FF-846E-762625F9DAE7}"/>
              </a:ext>
            </a:extLst>
          </p:cNvPr>
          <p:cNvSpPr/>
          <p:nvPr/>
        </p:nvSpPr>
        <p:spPr>
          <a:xfrm>
            <a:off x="3476199" y="2179320"/>
            <a:ext cx="204318" cy="3611880"/>
          </a:xfrm>
          <a:custGeom>
            <a:avLst/>
            <a:gdLst>
              <a:gd name="connsiteX0" fmla="*/ 0 w 228658"/>
              <a:gd name="connsiteY0" fmla="*/ 0 h 3611880"/>
              <a:gd name="connsiteX1" fmla="*/ 60960 w 228658"/>
              <a:gd name="connsiteY1" fmla="*/ 914400 h 3611880"/>
              <a:gd name="connsiteX2" fmla="*/ 53340 w 228658"/>
              <a:gd name="connsiteY2" fmla="*/ 1813560 h 3611880"/>
              <a:gd name="connsiteX3" fmla="*/ 228600 w 228658"/>
              <a:gd name="connsiteY3" fmla="*/ 2712720 h 3611880"/>
              <a:gd name="connsiteX4" fmla="*/ 68580 w 228658"/>
              <a:gd name="connsiteY4" fmla="*/ 3611880 h 3611880"/>
              <a:gd name="connsiteX0" fmla="*/ 0 w 192444"/>
              <a:gd name="connsiteY0" fmla="*/ 0 h 3611880"/>
              <a:gd name="connsiteX1" fmla="*/ 24746 w 192444"/>
              <a:gd name="connsiteY1" fmla="*/ 914400 h 3611880"/>
              <a:gd name="connsiteX2" fmla="*/ 17126 w 192444"/>
              <a:gd name="connsiteY2" fmla="*/ 1813560 h 3611880"/>
              <a:gd name="connsiteX3" fmla="*/ 192386 w 192444"/>
              <a:gd name="connsiteY3" fmla="*/ 2712720 h 3611880"/>
              <a:gd name="connsiteX4" fmla="*/ 32366 w 192444"/>
              <a:gd name="connsiteY4" fmla="*/ 3611880 h 3611880"/>
              <a:gd name="connsiteX0" fmla="*/ 11613 w 204057"/>
              <a:gd name="connsiteY0" fmla="*/ 0 h 3611880"/>
              <a:gd name="connsiteX1" fmla="*/ 145 w 204057"/>
              <a:gd name="connsiteY1" fmla="*/ 923453 h 3611880"/>
              <a:gd name="connsiteX2" fmla="*/ 28739 w 204057"/>
              <a:gd name="connsiteY2" fmla="*/ 1813560 h 3611880"/>
              <a:gd name="connsiteX3" fmla="*/ 203999 w 204057"/>
              <a:gd name="connsiteY3" fmla="*/ 2712720 h 3611880"/>
              <a:gd name="connsiteX4" fmla="*/ 43979 w 204057"/>
              <a:gd name="connsiteY4" fmla="*/ 3611880 h 3611880"/>
              <a:gd name="connsiteX0" fmla="*/ 2821 w 204318"/>
              <a:gd name="connsiteY0" fmla="*/ 0 h 3611880"/>
              <a:gd name="connsiteX1" fmla="*/ 406 w 204318"/>
              <a:gd name="connsiteY1" fmla="*/ 923453 h 3611880"/>
              <a:gd name="connsiteX2" fmla="*/ 29000 w 204318"/>
              <a:gd name="connsiteY2" fmla="*/ 1813560 h 3611880"/>
              <a:gd name="connsiteX3" fmla="*/ 204260 w 204318"/>
              <a:gd name="connsiteY3" fmla="*/ 2712720 h 3611880"/>
              <a:gd name="connsiteX4" fmla="*/ 44240 w 204318"/>
              <a:gd name="connsiteY4" fmla="*/ 3611880 h 3611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18" h="3611880">
                <a:moveTo>
                  <a:pt x="2821" y="0"/>
                </a:moveTo>
                <a:cubicBezTo>
                  <a:pt x="28856" y="306070"/>
                  <a:pt x="-3957" y="621193"/>
                  <a:pt x="406" y="923453"/>
                </a:cubicBezTo>
                <a:cubicBezTo>
                  <a:pt x="4769" y="1225713"/>
                  <a:pt x="-4976" y="1515349"/>
                  <a:pt x="29000" y="1813560"/>
                </a:cubicBezTo>
                <a:cubicBezTo>
                  <a:pt x="62976" y="2111771"/>
                  <a:pt x="201720" y="2413000"/>
                  <a:pt x="204260" y="2712720"/>
                </a:cubicBezTo>
                <a:cubicBezTo>
                  <a:pt x="206800" y="3012440"/>
                  <a:pt x="125520" y="3312160"/>
                  <a:pt x="44240" y="361188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lipse 270">
            <a:extLst>
              <a:ext uri="{FF2B5EF4-FFF2-40B4-BE49-F238E27FC236}">
                <a16:creationId xmlns:a16="http://schemas.microsoft.com/office/drawing/2014/main" id="{2E0A1240-1F43-4E63-B45E-F9780C1CFD71}"/>
              </a:ext>
            </a:extLst>
          </p:cNvPr>
          <p:cNvSpPr/>
          <p:nvPr/>
        </p:nvSpPr>
        <p:spPr bwMode="auto">
          <a:xfrm>
            <a:off x="3454109" y="215741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517" name="Ellipse 270">
            <a:extLst>
              <a:ext uri="{FF2B5EF4-FFF2-40B4-BE49-F238E27FC236}">
                <a16:creationId xmlns:a16="http://schemas.microsoft.com/office/drawing/2014/main" id="{831A37B3-74D9-421F-A637-32D987D5CBC1}"/>
              </a:ext>
            </a:extLst>
          </p:cNvPr>
          <p:cNvSpPr/>
          <p:nvPr/>
        </p:nvSpPr>
        <p:spPr bwMode="auto">
          <a:xfrm>
            <a:off x="3454109" y="305935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26" name="Ellipse 273">
            <a:extLst>
              <a:ext uri="{FF2B5EF4-FFF2-40B4-BE49-F238E27FC236}">
                <a16:creationId xmlns:a16="http://schemas.microsoft.com/office/drawing/2014/main" id="{D6FF5EFB-ECA1-4C39-B8CA-6CA7CF9C153F}"/>
              </a:ext>
            </a:extLst>
          </p:cNvPr>
          <p:cNvSpPr/>
          <p:nvPr/>
        </p:nvSpPr>
        <p:spPr bwMode="auto">
          <a:xfrm>
            <a:off x="3465521" y="396129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63" name="Ellipse 273">
            <a:extLst>
              <a:ext uri="{FF2B5EF4-FFF2-40B4-BE49-F238E27FC236}">
                <a16:creationId xmlns:a16="http://schemas.microsoft.com/office/drawing/2014/main" id="{65B0473A-90C2-40E8-B005-CD384E2DEBE3}"/>
              </a:ext>
            </a:extLst>
          </p:cNvPr>
          <p:cNvSpPr/>
          <p:nvPr/>
        </p:nvSpPr>
        <p:spPr bwMode="auto">
          <a:xfrm>
            <a:off x="3636940" y="486322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15" name="Ellipse 273">
            <a:extLst>
              <a:ext uri="{FF2B5EF4-FFF2-40B4-BE49-F238E27FC236}">
                <a16:creationId xmlns:a16="http://schemas.microsoft.com/office/drawing/2014/main" id="{FE1702C8-40F2-4362-A5CE-19325112FB37}"/>
              </a:ext>
            </a:extLst>
          </p:cNvPr>
          <p:cNvSpPr/>
          <p:nvPr/>
        </p:nvSpPr>
        <p:spPr bwMode="auto">
          <a:xfrm>
            <a:off x="3484073" y="5765163"/>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139" name="Bulle narrative : rectangle 6">
            <a:extLst>
              <a:ext uri="{FF2B5EF4-FFF2-40B4-BE49-F238E27FC236}">
                <a16:creationId xmlns:a16="http://schemas.microsoft.com/office/drawing/2014/main" id="{529ED08C-1195-4857-A8B3-2AF8119A1335}"/>
              </a:ext>
            </a:extLst>
          </p:cNvPr>
          <p:cNvSpPr/>
          <p:nvPr/>
        </p:nvSpPr>
        <p:spPr bwMode="auto">
          <a:xfrm>
            <a:off x="8111086" y="4175432"/>
            <a:ext cx="1502763" cy="786152"/>
          </a:xfrm>
          <a:prstGeom prst="wedgeRectCallout">
            <a:avLst>
              <a:gd name="adj1" fmla="val -56861"/>
              <a:gd name="adj2" fmla="val -22847"/>
            </a:avLst>
          </a:prstGeom>
          <a:solidFill>
            <a:schemeClr val="bg1"/>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i="1">
                <a:effectLst/>
                <a:latin typeface="+mj-lt"/>
                <a:ea typeface="DengXian" panose="020B0503020204020204" pitchFamily="2" charset="-122"/>
                <a:cs typeface="Calibri" panose="020F0502020204030204" pitchFamily="34" charset="0"/>
              </a:rPr>
              <a:t>« Harvest is the only software that automatically do wealth audit»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0" u="none" strike="noStrike" cap="none" normalizeH="0" baseline="0">
                <a:ln>
                  <a:noFill/>
                </a:ln>
                <a:solidFill>
                  <a:schemeClr val="tx1"/>
                </a:solidFill>
                <a:effectLst/>
                <a:latin typeface="+mj-lt"/>
              </a:rPr>
              <a:t>CGP at </a:t>
            </a:r>
            <a:r>
              <a:rPr kumimoji="0" lang="en-US" sz="800" b="0" u="none" strike="noStrike" cap="none" normalizeH="0" baseline="0" err="1">
                <a:ln>
                  <a:noFill/>
                </a:ln>
                <a:solidFill>
                  <a:schemeClr val="tx1"/>
                </a:solidFill>
                <a:effectLst/>
                <a:latin typeface="+mj-lt"/>
              </a:rPr>
              <a:t>Expertis</a:t>
            </a:r>
            <a:endParaRPr kumimoji="0" lang="en-US" sz="800" b="0" u="none" strike="noStrike" cap="none" normalizeH="0" baseline="0">
              <a:ln>
                <a:noFill/>
              </a:ln>
              <a:solidFill>
                <a:schemeClr val="tx1"/>
              </a:solidFill>
              <a:effectLst/>
              <a:latin typeface="+mj-lt"/>
            </a:endParaRPr>
          </a:p>
        </p:txBody>
      </p:sp>
      <p:sp>
        <p:nvSpPr>
          <p:cNvPr id="141" name="Bulle narrative : rectangle 6">
            <a:extLst>
              <a:ext uri="{FF2B5EF4-FFF2-40B4-BE49-F238E27FC236}">
                <a16:creationId xmlns:a16="http://schemas.microsoft.com/office/drawing/2014/main" id="{0B0F4285-445A-4B1E-A195-66159CD92BC3}"/>
              </a:ext>
            </a:extLst>
          </p:cNvPr>
          <p:cNvSpPr/>
          <p:nvPr/>
        </p:nvSpPr>
        <p:spPr bwMode="auto">
          <a:xfrm>
            <a:off x="8111086" y="2667040"/>
            <a:ext cx="1502763" cy="786152"/>
          </a:xfrm>
          <a:prstGeom prst="wedgeRectCallout">
            <a:avLst>
              <a:gd name="adj1" fmla="val -56861"/>
              <a:gd name="adj2" fmla="val -22847"/>
            </a:avLst>
          </a:prstGeom>
          <a:solidFill>
            <a:schemeClr val="bg1"/>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effectLst/>
                <a:latin typeface="+mj-lt"/>
                <a:ea typeface="DengXian" panose="020B0503020204020204" pitchFamily="2" charset="-122"/>
                <a:cs typeface="Calibri" panose="020F0502020204030204" pitchFamily="34" charset="0"/>
              </a:rPr>
              <a:t>« Cyrus have trie</a:t>
            </a:r>
            <a:r>
              <a:rPr lang="en-US" sz="800" i="1">
                <a:latin typeface="+mj-lt"/>
                <a:ea typeface="DengXian" panose="020B0503020204020204" pitchFamily="2" charset="-122"/>
                <a:cs typeface="Calibri" panose="020F0502020204030204" pitchFamily="34" charset="0"/>
              </a:rPr>
              <a:t>d to advertise online but they didn’t get the expected success</a:t>
            </a:r>
            <a:r>
              <a:rPr lang="en-US" sz="800" i="1">
                <a:effectLst/>
                <a:latin typeface="+mj-lt"/>
                <a:ea typeface="DengXian" panose="020B0503020204020204" pitchFamily="2" charset="-122"/>
                <a:cs typeface="Calibri" panose="020F0502020204030204"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en-US" sz="800">
                <a:effectLst/>
                <a:latin typeface="+mj-lt"/>
                <a:ea typeface="DengXian" panose="020B0503020204020204" pitchFamily="2" charset="-122"/>
                <a:cs typeface="Calibri" panose="020F0502020204030204" pitchFamily="34" charset="0"/>
              </a:rPr>
              <a:t>Former general secretary at Cyrus</a:t>
            </a:r>
            <a:endParaRPr kumimoji="0" lang="en-US" sz="800" b="0" u="none" strike="noStrike" cap="none" normalizeH="0" baseline="0">
              <a:ln>
                <a:noFill/>
              </a:ln>
              <a:solidFill>
                <a:schemeClr val="tx1"/>
              </a:solidFill>
              <a:effectLst/>
              <a:latin typeface="+mj-lt"/>
            </a:endParaRPr>
          </a:p>
        </p:txBody>
      </p:sp>
      <p:sp>
        <p:nvSpPr>
          <p:cNvPr id="143" name="Freeform: Shape 142">
            <a:extLst>
              <a:ext uri="{FF2B5EF4-FFF2-40B4-BE49-F238E27FC236}">
                <a16:creationId xmlns:a16="http://schemas.microsoft.com/office/drawing/2014/main" id="{DEB3C115-32D6-4D5E-8BFE-178C1DD45239}"/>
              </a:ext>
            </a:extLst>
          </p:cNvPr>
          <p:cNvSpPr/>
          <p:nvPr/>
        </p:nvSpPr>
        <p:spPr>
          <a:xfrm>
            <a:off x="4356400" y="2179320"/>
            <a:ext cx="344273" cy="3620934"/>
          </a:xfrm>
          <a:custGeom>
            <a:avLst/>
            <a:gdLst>
              <a:gd name="connsiteX0" fmla="*/ 0 w 228658"/>
              <a:gd name="connsiteY0" fmla="*/ 0 h 3611880"/>
              <a:gd name="connsiteX1" fmla="*/ 60960 w 228658"/>
              <a:gd name="connsiteY1" fmla="*/ 914400 h 3611880"/>
              <a:gd name="connsiteX2" fmla="*/ 53340 w 228658"/>
              <a:gd name="connsiteY2" fmla="*/ 1813560 h 3611880"/>
              <a:gd name="connsiteX3" fmla="*/ 228600 w 228658"/>
              <a:gd name="connsiteY3" fmla="*/ 2712720 h 3611880"/>
              <a:gd name="connsiteX4" fmla="*/ 68580 w 228658"/>
              <a:gd name="connsiteY4" fmla="*/ 3611880 h 3611880"/>
              <a:gd name="connsiteX0" fmla="*/ 0 w 192444"/>
              <a:gd name="connsiteY0" fmla="*/ 0 h 3611880"/>
              <a:gd name="connsiteX1" fmla="*/ 24746 w 192444"/>
              <a:gd name="connsiteY1" fmla="*/ 914400 h 3611880"/>
              <a:gd name="connsiteX2" fmla="*/ 17126 w 192444"/>
              <a:gd name="connsiteY2" fmla="*/ 1813560 h 3611880"/>
              <a:gd name="connsiteX3" fmla="*/ 192386 w 192444"/>
              <a:gd name="connsiteY3" fmla="*/ 2712720 h 3611880"/>
              <a:gd name="connsiteX4" fmla="*/ 32366 w 192444"/>
              <a:gd name="connsiteY4" fmla="*/ 3611880 h 3611880"/>
              <a:gd name="connsiteX0" fmla="*/ 11613 w 204057"/>
              <a:gd name="connsiteY0" fmla="*/ 0 h 3611880"/>
              <a:gd name="connsiteX1" fmla="*/ 145 w 204057"/>
              <a:gd name="connsiteY1" fmla="*/ 923453 h 3611880"/>
              <a:gd name="connsiteX2" fmla="*/ 28739 w 204057"/>
              <a:gd name="connsiteY2" fmla="*/ 1813560 h 3611880"/>
              <a:gd name="connsiteX3" fmla="*/ 203999 w 204057"/>
              <a:gd name="connsiteY3" fmla="*/ 2712720 h 3611880"/>
              <a:gd name="connsiteX4" fmla="*/ 43979 w 204057"/>
              <a:gd name="connsiteY4" fmla="*/ 3611880 h 3611880"/>
              <a:gd name="connsiteX0" fmla="*/ 2821 w 204318"/>
              <a:gd name="connsiteY0" fmla="*/ 0 h 3611880"/>
              <a:gd name="connsiteX1" fmla="*/ 406 w 204318"/>
              <a:gd name="connsiteY1" fmla="*/ 923453 h 3611880"/>
              <a:gd name="connsiteX2" fmla="*/ 29000 w 204318"/>
              <a:gd name="connsiteY2" fmla="*/ 1813560 h 3611880"/>
              <a:gd name="connsiteX3" fmla="*/ 204260 w 204318"/>
              <a:gd name="connsiteY3" fmla="*/ 2712720 h 3611880"/>
              <a:gd name="connsiteX4" fmla="*/ 44240 w 204318"/>
              <a:gd name="connsiteY4" fmla="*/ 3611880 h 3611880"/>
              <a:gd name="connsiteX0" fmla="*/ 17408 w 294767"/>
              <a:gd name="connsiteY0" fmla="*/ 0 h 3611880"/>
              <a:gd name="connsiteX1" fmla="*/ 14993 w 294767"/>
              <a:gd name="connsiteY1" fmla="*/ 923453 h 3611880"/>
              <a:gd name="connsiteX2" fmla="*/ 288030 w 294767"/>
              <a:gd name="connsiteY2" fmla="*/ 1822614 h 3611880"/>
              <a:gd name="connsiteX3" fmla="*/ 218847 w 294767"/>
              <a:gd name="connsiteY3" fmla="*/ 2712720 h 3611880"/>
              <a:gd name="connsiteX4" fmla="*/ 58827 w 294767"/>
              <a:gd name="connsiteY4" fmla="*/ 3611880 h 3611880"/>
              <a:gd name="connsiteX0" fmla="*/ 17408 w 327706"/>
              <a:gd name="connsiteY0" fmla="*/ 0 h 3611880"/>
              <a:gd name="connsiteX1" fmla="*/ 14993 w 327706"/>
              <a:gd name="connsiteY1" fmla="*/ 923453 h 3611880"/>
              <a:gd name="connsiteX2" fmla="*/ 288030 w 327706"/>
              <a:gd name="connsiteY2" fmla="*/ 1822614 h 3611880"/>
              <a:gd name="connsiteX3" fmla="*/ 327489 w 327706"/>
              <a:gd name="connsiteY3" fmla="*/ 2739880 h 3611880"/>
              <a:gd name="connsiteX4" fmla="*/ 58827 w 327706"/>
              <a:gd name="connsiteY4" fmla="*/ 3611880 h 3611880"/>
              <a:gd name="connsiteX0" fmla="*/ 17408 w 327706"/>
              <a:gd name="connsiteY0" fmla="*/ 0 h 3620934"/>
              <a:gd name="connsiteX1" fmla="*/ 14993 w 327706"/>
              <a:gd name="connsiteY1" fmla="*/ 923453 h 3620934"/>
              <a:gd name="connsiteX2" fmla="*/ 288030 w 327706"/>
              <a:gd name="connsiteY2" fmla="*/ 1822614 h 3620934"/>
              <a:gd name="connsiteX3" fmla="*/ 327489 w 327706"/>
              <a:gd name="connsiteY3" fmla="*/ 2739880 h 3620934"/>
              <a:gd name="connsiteX4" fmla="*/ 194629 w 327706"/>
              <a:gd name="connsiteY4" fmla="*/ 3620934 h 3620934"/>
              <a:gd name="connsiteX0" fmla="*/ 19414 w 344273"/>
              <a:gd name="connsiteY0" fmla="*/ 0 h 3620934"/>
              <a:gd name="connsiteX1" fmla="*/ 16999 w 344273"/>
              <a:gd name="connsiteY1" fmla="*/ 923453 h 3620934"/>
              <a:gd name="connsiteX2" fmla="*/ 318611 w 344273"/>
              <a:gd name="connsiteY2" fmla="*/ 1803564 h 3620934"/>
              <a:gd name="connsiteX3" fmla="*/ 329495 w 344273"/>
              <a:gd name="connsiteY3" fmla="*/ 2739880 h 3620934"/>
              <a:gd name="connsiteX4" fmla="*/ 196635 w 344273"/>
              <a:gd name="connsiteY4" fmla="*/ 3620934 h 3620934"/>
              <a:gd name="connsiteX0" fmla="*/ 19414 w 344273"/>
              <a:gd name="connsiteY0" fmla="*/ 0 h 3620934"/>
              <a:gd name="connsiteX1" fmla="*/ 16999 w 344273"/>
              <a:gd name="connsiteY1" fmla="*/ 923453 h 3620934"/>
              <a:gd name="connsiteX2" fmla="*/ 318611 w 344273"/>
              <a:gd name="connsiteY2" fmla="*/ 1803564 h 3620934"/>
              <a:gd name="connsiteX3" fmla="*/ 329495 w 344273"/>
              <a:gd name="connsiteY3" fmla="*/ 2739880 h 3620934"/>
              <a:gd name="connsiteX4" fmla="*/ 177585 w 344273"/>
              <a:gd name="connsiteY4" fmla="*/ 3620934 h 3620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73" h="3620934">
                <a:moveTo>
                  <a:pt x="19414" y="0"/>
                </a:moveTo>
                <a:cubicBezTo>
                  <a:pt x="45449" y="306070"/>
                  <a:pt x="-32867" y="622859"/>
                  <a:pt x="16999" y="923453"/>
                </a:cubicBezTo>
                <a:cubicBezTo>
                  <a:pt x="66865" y="1224047"/>
                  <a:pt x="266528" y="1500826"/>
                  <a:pt x="318611" y="1803564"/>
                </a:cubicBezTo>
                <a:cubicBezTo>
                  <a:pt x="370694" y="2106302"/>
                  <a:pt x="326955" y="2440160"/>
                  <a:pt x="329495" y="2739880"/>
                </a:cubicBezTo>
                <a:cubicBezTo>
                  <a:pt x="332035" y="3039600"/>
                  <a:pt x="258865" y="3321214"/>
                  <a:pt x="177585" y="362093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Ellipse 270">
            <a:extLst>
              <a:ext uri="{FF2B5EF4-FFF2-40B4-BE49-F238E27FC236}">
                <a16:creationId xmlns:a16="http://schemas.microsoft.com/office/drawing/2014/main" id="{25895DAD-ABFF-45F4-B4CD-D8BAD031365A}"/>
              </a:ext>
            </a:extLst>
          </p:cNvPr>
          <p:cNvSpPr/>
          <p:nvPr/>
        </p:nvSpPr>
        <p:spPr bwMode="auto">
          <a:xfrm>
            <a:off x="4342586" y="3059355"/>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27" name="Ellipse 270">
            <a:extLst>
              <a:ext uri="{FF2B5EF4-FFF2-40B4-BE49-F238E27FC236}">
                <a16:creationId xmlns:a16="http://schemas.microsoft.com/office/drawing/2014/main" id="{2EB3484B-BA2C-4971-A50E-2EABB8D30AE7}"/>
              </a:ext>
            </a:extLst>
          </p:cNvPr>
          <p:cNvSpPr/>
          <p:nvPr/>
        </p:nvSpPr>
        <p:spPr bwMode="auto">
          <a:xfrm>
            <a:off x="4638900" y="3961291"/>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520" name="Ellipse 270">
            <a:extLst>
              <a:ext uri="{FF2B5EF4-FFF2-40B4-BE49-F238E27FC236}">
                <a16:creationId xmlns:a16="http://schemas.microsoft.com/office/drawing/2014/main" id="{A0772C7B-B76D-4F58-BA62-8E23E459389F}"/>
              </a:ext>
            </a:extLst>
          </p:cNvPr>
          <p:cNvSpPr/>
          <p:nvPr/>
        </p:nvSpPr>
        <p:spPr bwMode="auto">
          <a:xfrm>
            <a:off x="4638900" y="4863227"/>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225" name="Ellipse 270">
            <a:extLst>
              <a:ext uri="{FF2B5EF4-FFF2-40B4-BE49-F238E27FC236}">
                <a16:creationId xmlns:a16="http://schemas.microsoft.com/office/drawing/2014/main" id="{9C3F40A9-0642-4B66-A05C-B92BF3EC0AA5}"/>
              </a:ext>
            </a:extLst>
          </p:cNvPr>
          <p:cNvSpPr/>
          <p:nvPr/>
        </p:nvSpPr>
        <p:spPr bwMode="auto">
          <a:xfrm>
            <a:off x="4496931" y="5765163"/>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622" name="Ellipse 270">
            <a:extLst>
              <a:ext uri="{FF2B5EF4-FFF2-40B4-BE49-F238E27FC236}">
                <a16:creationId xmlns:a16="http://schemas.microsoft.com/office/drawing/2014/main" id="{343BCC6A-60C1-4580-B879-D427DCF90E8B}"/>
              </a:ext>
            </a:extLst>
          </p:cNvPr>
          <p:cNvSpPr/>
          <p:nvPr/>
        </p:nvSpPr>
        <p:spPr bwMode="auto">
          <a:xfrm>
            <a:off x="4342586" y="2157419"/>
            <a:ext cx="73440" cy="65455"/>
          </a:xfrm>
          <a:prstGeom prst="ellipse">
            <a:avLst/>
          </a:prstGeom>
          <a:solidFill>
            <a:srgbClr val="4EC26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464"/>
              </a:solidFill>
              <a:effectLst/>
              <a:uLnTx/>
              <a:uFillTx/>
              <a:latin typeface="+mj-lt"/>
              <a:ea typeface="+mn-ea"/>
              <a:cs typeface="Arial" pitchFamily="34" charset="0"/>
            </a:endParaRPr>
          </a:p>
        </p:txBody>
      </p:sp>
      <p:sp>
        <p:nvSpPr>
          <p:cNvPr id="523" name="Ellipse 75">
            <a:extLst>
              <a:ext uri="{FF2B5EF4-FFF2-40B4-BE49-F238E27FC236}">
                <a16:creationId xmlns:a16="http://schemas.microsoft.com/office/drawing/2014/main" id="{A107C42F-183B-4695-AE98-5180EBB5738F}"/>
              </a:ext>
            </a:extLst>
          </p:cNvPr>
          <p:cNvSpPr>
            <a:spLocks noChangeAspect="1"/>
          </p:cNvSpPr>
          <p:nvPr/>
        </p:nvSpPr>
        <p:spPr bwMode="auto">
          <a:xfrm>
            <a:off x="1310323" y="6534164"/>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3</a:t>
            </a:r>
          </a:p>
        </p:txBody>
      </p:sp>
      <p:sp>
        <p:nvSpPr>
          <p:cNvPr id="524" name="Ellipse 76">
            <a:extLst>
              <a:ext uri="{FF2B5EF4-FFF2-40B4-BE49-F238E27FC236}">
                <a16:creationId xmlns:a16="http://schemas.microsoft.com/office/drawing/2014/main" id="{519EEEA0-AB60-4498-A3ED-A00D5A279D5A}"/>
              </a:ext>
            </a:extLst>
          </p:cNvPr>
          <p:cNvSpPr>
            <a:spLocks noChangeAspect="1"/>
          </p:cNvSpPr>
          <p:nvPr/>
        </p:nvSpPr>
        <p:spPr bwMode="auto">
          <a:xfrm>
            <a:off x="1158290" y="6534164"/>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2</a:t>
            </a:r>
          </a:p>
        </p:txBody>
      </p:sp>
      <p:sp>
        <p:nvSpPr>
          <p:cNvPr id="525" name="Ellipse 77">
            <a:extLst>
              <a:ext uri="{FF2B5EF4-FFF2-40B4-BE49-F238E27FC236}">
                <a16:creationId xmlns:a16="http://schemas.microsoft.com/office/drawing/2014/main" id="{5DB77EAA-5F37-4370-82EE-FD555F896750}"/>
              </a:ext>
            </a:extLst>
          </p:cNvPr>
          <p:cNvSpPr>
            <a:spLocks noChangeAspect="1"/>
          </p:cNvSpPr>
          <p:nvPr/>
        </p:nvSpPr>
        <p:spPr bwMode="auto">
          <a:xfrm>
            <a:off x="1006257" y="6534164"/>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1</a:t>
            </a:r>
          </a:p>
        </p:txBody>
      </p:sp>
      <p:sp>
        <p:nvSpPr>
          <p:cNvPr id="526" name="Ellipse 177">
            <a:extLst>
              <a:ext uri="{FF2B5EF4-FFF2-40B4-BE49-F238E27FC236}">
                <a16:creationId xmlns:a16="http://schemas.microsoft.com/office/drawing/2014/main" id="{05D93426-B0F3-4505-83A8-3A8BE1B0AD08}"/>
              </a:ext>
            </a:extLst>
          </p:cNvPr>
          <p:cNvSpPr>
            <a:spLocks noChangeAspect="1"/>
          </p:cNvSpPr>
          <p:nvPr/>
        </p:nvSpPr>
        <p:spPr bwMode="auto">
          <a:xfrm>
            <a:off x="854224" y="6534164"/>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0</a:t>
            </a:r>
          </a:p>
        </p:txBody>
      </p:sp>
      <p:sp>
        <p:nvSpPr>
          <p:cNvPr id="527" name="Ellipse 75">
            <a:extLst>
              <a:ext uri="{FF2B5EF4-FFF2-40B4-BE49-F238E27FC236}">
                <a16:creationId xmlns:a16="http://schemas.microsoft.com/office/drawing/2014/main" id="{4A3CDA5F-AC58-43F4-9548-2ADA75AEACE9}"/>
              </a:ext>
            </a:extLst>
          </p:cNvPr>
          <p:cNvSpPr>
            <a:spLocks noChangeAspect="1"/>
          </p:cNvSpPr>
          <p:nvPr/>
        </p:nvSpPr>
        <p:spPr bwMode="auto">
          <a:xfrm>
            <a:off x="1462356" y="6534164"/>
            <a:ext cx="108000" cy="108000"/>
          </a:xfrm>
          <a:prstGeom prst="ellipse">
            <a:avLst/>
          </a:prstGeom>
          <a:solidFill>
            <a:srgbClr val="646464">
              <a:lumMod val="60000"/>
              <a:lumOff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mj-lt"/>
                <a:ea typeface="+mn-ea"/>
                <a:cs typeface="Arial" pitchFamily="34" charset="0"/>
              </a:rPr>
              <a:t>4</a:t>
            </a:r>
          </a:p>
        </p:txBody>
      </p:sp>
      <p:cxnSp>
        <p:nvCxnSpPr>
          <p:cNvPr id="154" name="Connecteur droit avec flèche 37">
            <a:extLst>
              <a:ext uri="{FF2B5EF4-FFF2-40B4-BE49-F238E27FC236}">
                <a16:creationId xmlns:a16="http://schemas.microsoft.com/office/drawing/2014/main" id="{5845F9F8-E1E7-4B4D-B7A9-AD273C4472DC}"/>
              </a:ext>
            </a:extLst>
          </p:cNvPr>
          <p:cNvCxnSpPr>
            <a:cxnSpLocks/>
          </p:cNvCxnSpPr>
          <p:nvPr/>
        </p:nvCxnSpPr>
        <p:spPr>
          <a:xfrm>
            <a:off x="857767" y="6453336"/>
            <a:ext cx="813745" cy="0"/>
          </a:xfrm>
          <a:prstGeom prst="straightConnector1">
            <a:avLst/>
          </a:prstGeom>
          <a:ln w="19050">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155" name="ZoneTexte 39">
            <a:extLst>
              <a:ext uri="{FF2B5EF4-FFF2-40B4-BE49-F238E27FC236}">
                <a16:creationId xmlns:a16="http://schemas.microsoft.com/office/drawing/2014/main" id="{D9B33417-A3A1-4EDF-A3F7-46CF0EE8056E}"/>
              </a:ext>
            </a:extLst>
          </p:cNvPr>
          <p:cNvSpPr txBox="1"/>
          <p:nvPr/>
        </p:nvSpPr>
        <p:spPr>
          <a:xfrm>
            <a:off x="990418" y="6266411"/>
            <a:ext cx="548442" cy="215444"/>
          </a:xfrm>
          <a:prstGeom prst="rect">
            <a:avLst/>
          </a:prstGeom>
          <a:noFill/>
        </p:spPr>
        <p:txBody>
          <a:bodyPr wrap="square" rtlCol="0">
            <a:spAutoFit/>
          </a:bodyPr>
          <a:lstStyle/>
          <a:p>
            <a:pPr algn="ctr"/>
            <a:r>
              <a:rPr lang="en-US" sz="800">
                <a:solidFill>
                  <a:srgbClr val="009DB0"/>
                </a:solidFill>
              </a:rPr>
              <a:t>Quality</a:t>
            </a:r>
          </a:p>
        </p:txBody>
      </p:sp>
      <p:sp>
        <p:nvSpPr>
          <p:cNvPr id="7" name="Rectangle 6">
            <a:extLst>
              <a:ext uri="{FF2B5EF4-FFF2-40B4-BE49-F238E27FC236}">
                <a16:creationId xmlns:a16="http://schemas.microsoft.com/office/drawing/2014/main" id="{A25625BC-9B3B-4A29-9CA0-48D75A0EB5C6}"/>
              </a:ext>
            </a:extLst>
          </p:cNvPr>
          <p:cNvSpPr/>
          <p:nvPr/>
        </p:nvSpPr>
        <p:spPr bwMode="auto">
          <a:xfrm rot="679428">
            <a:off x="4926081" y="3279340"/>
            <a:ext cx="2083329" cy="983674"/>
          </a:xfrm>
          <a:prstGeom prst="rect">
            <a:avLst/>
          </a:prstGeom>
          <a:solidFill>
            <a:schemeClr val="bg1"/>
          </a:solidFill>
          <a:ln w="9525"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ts val="600"/>
              </a:spcAft>
              <a:buClrTx/>
              <a:buSzTx/>
              <a:tabLst/>
            </a:pPr>
            <a:r>
              <a:rPr lang="en-US" sz="800">
                <a:solidFill>
                  <a:schemeClr val="accent6"/>
                </a:solidFill>
                <a:latin typeface="+mj-lt"/>
              </a:rPr>
              <a:t>External considerations only</a:t>
            </a:r>
          </a:p>
          <a:p>
            <a:pPr marR="0" algn="ctr" defTabSz="914400" rtl="0" eaLnBrk="1" fontAlgn="base" latinLnBrk="0" hangingPunct="1">
              <a:lnSpc>
                <a:spcPct val="100000"/>
              </a:lnSpc>
              <a:spcBef>
                <a:spcPct val="0"/>
              </a:spcBef>
              <a:spcAft>
                <a:spcPts val="600"/>
              </a:spcAft>
              <a:buClrTx/>
              <a:buSzTx/>
              <a:tabLst/>
            </a:pPr>
            <a:r>
              <a:rPr lang="en-US" sz="800">
                <a:solidFill>
                  <a:schemeClr val="accent6"/>
                </a:solidFill>
                <a:latin typeface="+mj-lt"/>
              </a:rPr>
              <a:t>U</a:t>
            </a:r>
            <a:r>
              <a:rPr kumimoji="0" lang="en-US" sz="800" b="0" i="0" u="none" strike="noStrike" cap="none" normalizeH="0" baseline="0">
                <a:ln>
                  <a:noFill/>
                </a:ln>
                <a:solidFill>
                  <a:schemeClr val="accent6"/>
                </a:solidFill>
                <a:effectLst/>
                <a:latin typeface="+mj-lt"/>
              </a:rPr>
              <a:t>nderstanding the level of digitalization therefore involves analyzing peers’ choices in terms of providers</a:t>
            </a:r>
          </a:p>
          <a:p>
            <a:pPr marR="0" algn="ctr" defTabSz="914400" rtl="0" eaLnBrk="1" fontAlgn="base" latinLnBrk="0" hangingPunct="1">
              <a:lnSpc>
                <a:spcPct val="100000"/>
              </a:lnSpc>
              <a:spcBef>
                <a:spcPct val="0"/>
              </a:spcBef>
              <a:spcAft>
                <a:spcPts val="600"/>
              </a:spcAft>
              <a:buClrTx/>
              <a:buSzTx/>
              <a:tabLst/>
            </a:pPr>
            <a:r>
              <a:rPr lang="en-US" sz="800">
                <a:solidFill>
                  <a:schemeClr val="accent6"/>
                </a:solidFill>
                <a:latin typeface="+mj-lt"/>
              </a:rPr>
              <a:t>See next part (“Digitalizing CGP’s back and middle offices”) for the assessment</a:t>
            </a:r>
            <a:endParaRPr kumimoji="0" lang="en-US" sz="800" b="0" i="0" u="none" strike="noStrike" cap="none" normalizeH="0" baseline="0">
              <a:ln>
                <a:noFill/>
              </a:ln>
              <a:solidFill>
                <a:schemeClr val="accent6"/>
              </a:solidFill>
              <a:effectLst/>
              <a:latin typeface="+mj-lt"/>
            </a:endParaRPr>
          </a:p>
        </p:txBody>
      </p:sp>
      <p:sp>
        <p:nvSpPr>
          <p:cNvPr id="5" name="TextBox 4">
            <a:extLst>
              <a:ext uri="{FF2B5EF4-FFF2-40B4-BE49-F238E27FC236}">
                <a16:creationId xmlns:a16="http://schemas.microsoft.com/office/drawing/2014/main" id="{200CF9AF-7858-4154-95AE-6E358A22FF6B}"/>
              </a:ext>
            </a:extLst>
          </p:cNvPr>
          <p:cNvSpPr txBox="1"/>
          <p:nvPr/>
        </p:nvSpPr>
        <p:spPr>
          <a:xfrm>
            <a:off x="3360100" y="1379762"/>
            <a:ext cx="646331" cy="215444"/>
          </a:xfrm>
          <a:prstGeom prst="rect">
            <a:avLst/>
          </a:prstGeom>
          <a:noFill/>
        </p:spPr>
        <p:txBody>
          <a:bodyPr wrap="none" rtlCol="0">
            <a:spAutoFit/>
          </a:bodyPr>
          <a:lstStyle/>
          <a:p>
            <a:r>
              <a:rPr lang="en-US" sz="800" b="1" i="1"/>
              <a:t>through</a:t>
            </a:r>
            <a:endParaRPr lang="en-US" sz="900" b="1" i="1"/>
          </a:p>
        </p:txBody>
      </p:sp>
      <p:sp>
        <p:nvSpPr>
          <p:cNvPr id="135" name="Bulle narrative : rectangle 6">
            <a:extLst>
              <a:ext uri="{FF2B5EF4-FFF2-40B4-BE49-F238E27FC236}">
                <a16:creationId xmlns:a16="http://schemas.microsoft.com/office/drawing/2014/main" id="{8ACBEE7E-460D-463B-8755-63C8799DCF38}"/>
              </a:ext>
            </a:extLst>
          </p:cNvPr>
          <p:cNvSpPr/>
          <p:nvPr/>
        </p:nvSpPr>
        <p:spPr bwMode="auto">
          <a:xfrm>
            <a:off x="3634915" y="3618075"/>
            <a:ext cx="884718" cy="978704"/>
          </a:xfrm>
          <a:prstGeom prst="wedgeRectCallout">
            <a:avLst>
              <a:gd name="adj1" fmla="val 58214"/>
              <a:gd name="adj2" fmla="val -12252"/>
            </a:avLst>
          </a:prstGeom>
          <a:solidFill>
            <a:schemeClr val="bg1"/>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a:effectLst/>
                <a:latin typeface="+mj-lt"/>
                <a:ea typeface="DengXian" panose="020B0503020204020204" pitchFamily="2" charset="-122"/>
                <a:cs typeface="Calibri" panose="020F0502020204030204" pitchFamily="34" charset="0"/>
              </a:rPr>
              <a:t>Harvest is standardized and robust while </a:t>
            </a:r>
            <a:r>
              <a:rPr lang="en-US" sz="800" i="1" err="1">
                <a:effectLst/>
                <a:latin typeface="+mj-lt"/>
                <a:ea typeface="DengXian" panose="020B0503020204020204" pitchFamily="2" charset="-122"/>
                <a:cs typeface="Calibri" panose="020F0502020204030204" pitchFamily="34" charset="0"/>
              </a:rPr>
              <a:t>Manymore</a:t>
            </a:r>
            <a:r>
              <a:rPr lang="en-US" sz="800" i="1">
                <a:effectLst/>
                <a:latin typeface="+mj-lt"/>
                <a:ea typeface="DengXian" panose="020B0503020204020204" pitchFamily="2" charset="-122"/>
                <a:cs typeface="Calibri" panose="020F0502020204030204" pitchFamily="34" charset="0"/>
              </a:rPr>
              <a:t> enables more customization and supports</a:t>
            </a:r>
            <a:endParaRPr kumimoji="0" lang="en-US" sz="800" b="0" u="none" strike="noStrike" cap="none" normalizeH="0" baseline="0">
              <a:ln>
                <a:noFill/>
              </a:ln>
              <a:solidFill>
                <a:schemeClr val="tx1"/>
              </a:solidFill>
              <a:effectLst/>
              <a:latin typeface="+mj-lt"/>
            </a:endParaRPr>
          </a:p>
        </p:txBody>
      </p:sp>
      <p:sp>
        <p:nvSpPr>
          <p:cNvPr id="136" name="TextBox 4">
            <a:extLst>
              <a:ext uri="{FF2B5EF4-FFF2-40B4-BE49-F238E27FC236}">
                <a16:creationId xmlns:a16="http://schemas.microsoft.com/office/drawing/2014/main" id="{D54C2C46-FB0F-4EF0-8655-438008946113}"/>
              </a:ext>
            </a:extLst>
          </p:cNvPr>
          <p:cNvSpPr txBox="1"/>
          <p:nvPr/>
        </p:nvSpPr>
        <p:spPr>
          <a:xfrm>
            <a:off x="4191442" y="1371004"/>
            <a:ext cx="646331" cy="215444"/>
          </a:xfrm>
          <a:prstGeom prst="rect">
            <a:avLst/>
          </a:prstGeom>
          <a:noFill/>
        </p:spPr>
        <p:txBody>
          <a:bodyPr wrap="none" rtlCol="0">
            <a:spAutoFit/>
          </a:bodyPr>
          <a:lstStyle/>
          <a:p>
            <a:r>
              <a:rPr lang="en-US" sz="800" b="1" i="1"/>
              <a:t>through</a:t>
            </a:r>
            <a:endParaRPr lang="en-US" sz="900" b="1" i="1"/>
          </a:p>
        </p:txBody>
      </p:sp>
      <p:sp>
        <p:nvSpPr>
          <p:cNvPr id="45" name="ZoneTexte 44">
            <a:extLst>
              <a:ext uri="{FF2B5EF4-FFF2-40B4-BE49-F238E27FC236}">
                <a16:creationId xmlns:a16="http://schemas.microsoft.com/office/drawing/2014/main" id="{2F2084D9-DA50-4CAC-A6C1-6BC9362E1DC6}"/>
              </a:ext>
            </a:extLst>
          </p:cNvPr>
          <p:cNvSpPr txBox="1"/>
          <p:nvPr/>
        </p:nvSpPr>
        <p:spPr>
          <a:xfrm>
            <a:off x="4099959" y="1133115"/>
            <a:ext cx="850186" cy="215444"/>
          </a:xfrm>
          <a:prstGeom prst="rect">
            <a:avLst/>
          </a:prstGeom>
          <a:noFill/>
        </p:spPr>
        <p:txBody>
          <a:bodyPr wrap="square" rtlCol="0">
            <a:spAutoFit/>
          </a:bodyPr>
          <a:lstStyle/>
          <a:p>
            <a:r>
              <a:rPr lang="en-US" sz="800"/>
              <a:t>Other CGPs</a:t>
            </a:r>
          </a:p>
        </p:txBody>
      </p:sp>
      <p:sp>
        <p:nvSpPr>
          <p:cNvPr id="48" name="Espace réservé du texte 2">
            <a:extLst>
              <a:ext uri="{FF2B5EF4-FFF2-40B4-BE49-F238E27FC236}">
                <a16:creationId xmlns:a16="http://schemas.microsoft.com/office/drawing/2014/main" id="{B3F8257B-92F1-4083-9CAA-31519088E7F8}"/>
              </a:ext>
            </a:extLst>
          </p:cNvPr>
          <p:cNvSpPr txBox="1">
            <a:spLocks/>
          </p:cNvSpPr>
          <p:nvPr/>
        </p:nvSpPr>
        <p:spPr>
          <a:xfrm>
            <a:off x="5122996" y="6660327"/>
            <a:ext cx="413530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 </a:t>
            </a:r>
            <a:r>
              <a:rPr lang="en-US" sz="600" b="1" i="1" u="sng">
                <a:latin typeface="+mj-lt"/>
              </a:rPr>
              <a:t>1</a:t>
            </a:r>
            <a:r>
              <a:rPr lang="en-US" sz="600" i="1" u="sng">
                <a:latin typeface="+mj-lt"/>
              </a:rPr>
              <a:t>:</a:t>
            </a:r>
            <a:r>
              <a:rPr lang="en-US" sz="600">
                <a:latin typeface="+mj-lt"/>
              </a:rPr>
              <a:t> </a:t>
            </a:r>
            <a:r>
              <a:rPr lang="en-US" sz="600" i="1">
                <a:solidFill>
                  <a:schemeClr val="tx1"/>
                </a:solidFill>
              </a:rPr>
              <a:t>assessed in the next pages in term of IT supplier</a:t>
            </a:r>
            <a:endParaRPr lang="en-US" sz="600" i="1" kern="0">
              <a:latin typeface="+mn-lt"/>
            </a:endParaRPr>
          </a:p>
        </p:txBody>
      </p:sp>
    </p:spTree>
    <p:extLst>
      <p:ext uri="{BB962C8B-B14F-4D97-AF65-F5344CB8AC3E}">
        <p14:creationId xmlns:p14="http://schemas.microsoft.com/office/powerpoint/2010/main" val="279994137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b="1">
                <a:solidFill>
                  <a:srgbClr val="009DB0"/>
                </a:solidFill>
                <a:latin typeface="+mj-lt"/>
              </a:rPr>
              <a:t>Identification of digital tools available for CGPs</a:t>
            </a:r>
          </a:p>
          <a:p>
            <a:pPr marL="355600" indent="-228600">
              <a:spcBef>
                <a:spcPts val="1200"/>
              </a:spcBef>
              <a:buFont typeface="+mj-lt"/>
              <a:buAutoNum type="arabicPeriod"/>
            </a:pPr>
            <a:r>
              <a:rPr lang="en-US" sz="1100">
                <a:latin typeface="+mj-lt"/>
              </a:rPr>
              <a:t>Overview and assessment of CGP’s trade-offs when selecting its digitalization provider</a:t>
            </a:r>
          </a:p>
          <a:p>
            <a:pPr marL="355600" indent="-228600">
              <a:spcBef>
                <a:spcPts val="1200"/>
              </a:spcBef>
              <a:buFont typeface="+mj-lt"/>
              <a:buAutoNum type="arabicPeriod"/>
            </a:pPr>
            <a:r>
              <a:rPr lang="en-US" sz="1100" err="1">
                <a:latin typeface="+mj-lt"/>
              </a:rPr>
              <a:t>Manymore</a:t>
            </a:r>
            <a:r>
              <a:rPr lang="en-US" sz="1100">
                <a:latin typeface="+mj-lt"/>
              </a:rPr>
              <a:t> architecture and underlying opportunities of customization</a:t>
            </a:r>
          </a:p>
          <a:p>
            <a:pPr marL="355600" indent="-228600">
              <a:spcBef>
                <a:spcPts val="1200"/>
              </a:spcBef>
              <a:buFont typeface="+mj-lt"/>
              <a:buAutoNum type="arabicPeriod"/>
            </a:pPr>
            <a:r>
              <a:rPr lang="en-US" sz="1100">
                <a:latin typeface="+mj-lt"/>
              </a:rPr>
              <a:t>Impact of back and middle offices digitalization on organizations and models</a:t>
            </a:r>
          </a:p>
          <a:p>
            <a:pPr marL="355600" indent="-228600">
              <a:spcBef>
                <a:spcPts val="1200"/>
              </a:spcBef>
              <a:buFont typeface="+mj-lt"/>
              <a:buAutoNum type="arabicPeriod"/>
            </a:pPr>
            <a:endParaRPr lang="en-US" sz="110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29335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445192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8" y="4294795"/>
            <a:ext cx="4319991"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992018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BE49-297A-420D-88F6-41DB22C1AADC}"/>
              </a:ext>
            </a:extLst>
          </p:cNvPr>
          <p:cNvSpPr>
            <a:spLocks noGrp="1"/>
          </p:cNvSpPr>
          <p:nvPr>
            <p:ph type="ctrTitle"/>
          </p:nvPr>
        </p:nvSpPr>
        <p:spPr>
          <a:xfrm>
            <a:off x="584515" y="116632"/>
            <a:ext cx="9197657" cy="576064"/>
          </a:xfrm>
        </p:spPr>
        <p:txBody>
          <a:bodyPr/>
          <a:lstStyle/>
          <a:p>
            <a:r>
              <a:rPr lang="en-US" sz="1300" spc="-50">
                <a:solidFill>
                  <a:srgbClr val="009DB0"/>
                </a:solidFill>
              </a:rPr>
              <a:t>Digital is a key opportunity to streamline internal operations </a:t>
            </a:r>
            <a:r>
              <a:rPr lang="en-US" sz="1300" spc="-50"/>
              <a:t>while improving both customers’ and CGPs’ journeys by </a:t>
            </a:r>
            <a:r>
              <a:rPr lang="en-US" sz="1300" spc="-50">
                <a:solidFill>
                  <a:srgbClr val="009DB0"/>
                </a:solidFill>
              </a:rPr>
              <a:t>modularizing exchanges with customers </a:t>
            </a:r>
            <a:r>
              <a:rPr lang="en-US" sz="1300" spc="-50"/>
              <a:t>and</a:t>
            </a:r>
            <a:r>
              <a:rPr lang="en-US" sz="1300" spc="-50">
                <a:solidFill>
                  <a:srgbClr val="009DB0"/>
                </a:solidFill>
              </a:rPr>
              <a:t> freeing CGP from back and middle offices</a:t>
            </a:r>
          </a:p>
        </p:txBody>
      </p:sp>
      <p:pic>
        <p:nvPicPr>
          <p:cNvPr id="115" name="Graphic 114" descr="Group">
            <a:extLst>
              <a:ext uri="{FF2B5EF4-FFF2-40B4-BE49-F238E27FC236}">
                <a16:creationId xmlns:a16="http://schemas.microsoft.com/office/drawing/2014/main" id="{6A57362B-1D82-441A-85D5-DD426FA598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6042" y="6277692"/>
            <a:ext cx="526402" cy="526402"/>
          </a:xfrm>
          <a:prstGeom prst="rect">
            <a:avLst/>
          </a:prstGeom>
        </p:spPr>
      </p:pic>
      <p:sp>
        <p:nvSpPr>
          <p:cNvPr id="116" name="TextBox 115">
            <a:extLst>
              <a:ext uri="{FF2B5EF4-FFF2-40B4-BE49-F238E27FC236}">
                <a16:creationId xmlns:a16="http://schemas.microsoft.com/office/drawing/2014/main" id="{50A575E8-257E-46B2-91BB-E51084771B68}"/>
              </a:ext>
            </a:extLst>
          </p:cNvPr>
          <p:cNvSpPr txBox="1"/>
          <p:nvPr/>
        </p:nvSpPr>
        <p:spPr>
          <a:xfrm>
            <a:off x="3028923" y="6433171"/>
            <a:ext cx="800219" cy="215444"/>
          </a:xfrm>
          <a:prstGeom prst="rect">
            <a:avLst/>
          </a:prstGeom>
          <a:noFill/>
        </p:spPr>
        <p:txBody>
          <a:bodyPr wrap="none" rtlCol="0">
            <a:spAutoFit/>
          </a:bodyPr>
          <a:lstStyle/>
          <a:p>
            <a:r>
              <a:rPr lang="en-US" sz="800" i="1"/>
              <a:t>Size of staff</a:t>
            </a:r>
          </a:p>
        </p:txBody>
      </p:sp>
      <p:sp>
        <p:nvSpPr>
          <p:cNvPr id="15" name="Rectangle 14">
            <a:extLst>
              <a:ext uri="{FF2B5EF4-FFF2-40B4-BE49-F238E27FC236}">
                <a16:creationId xmlns:a16="http://schemas.microsoft.com/office/drawing/2014/main" id="{58391314-8CA6-4346-8712-D537A12846AA}"/>
              </a:ext>
            </a:extLst>
          </p:cNvPr>
          <p:cNvSpPr/>
          <p:nvPr/>
        </p:nvSpPr>
        <p:spPr>
          <a:xfrm>
            <a:off x="232886" y="2026044"/>
            <a:ext cx="953064" cy="3395104"/>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F52A59-2DE7-4D56-B51B-39921130E7FD}"/>
              </a:ext>
            </a:extLst>
          </p:cNvPr>
          <p:cNvSpPr/>
          <p:nvPr/>
        </p:nvSpPr>
        <p:spPr>
          <a:xfrm>
            <a:off x="416459" y="2143794"/>
            <a:ext cx="561315" cy="5760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B295AA-B97B-4DF1-A734-6FBB264DBEE1}"/>
              </a:ext>
            </a:extLst>
          </p:cNvPr>
          <p:cNvSpPr/>
          <p:nvPr/>
        </p:nvSpPr>
        <p:spPr>
          <a:xfrm>
            <a:off x="416459" y="2977442"/>
            <a:ext cx="561315" cy="5760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74B4BB-37A2-4349-9C50-9703CA0B2E16}"/>
              </a:ext>
            </a:extLst>
          </p:cNvPr>
          <p:cNvSpPr/>
          <p:nvPr/>
        </p:nvSpPr>
        <p:spPr>
          <a:xfrm>
            <a:off x="416459" y="4644739"/>
            <a:ext cx="561315" cy="5760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2033C9-1042-44A7-8BCB-599647E01F3E}"/>
              </a:ext>
            </a:extLst>
          </p:cNvPr>
          <p:cNvSpPr/>
          <p:nvPr/>
        </p:nvSpPr>
        <p:spPr>
          <a:xfrm>
            <a:off x="416459" y="3811090"/>
            <a:ext cx="561315" cy="57606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AE6BF2-ADC8-4C32-B7AA-E5A8D95BD05A}"/>
              </a:ext>
            </a:extLst>
          </p:cNvPr>
          <p:cNvSpPr txBox="1"/>
          <p:nvPr/>
        </p:nvSpPr>
        <p:spPr>
          <a:xfrm>
            <a:off x="280454" y="1704449"/>
            <a:ext cx="857927" cy="246221"/>
          </a:xfrm>
          <a:prstGeom prst="rect">
            <a:avLst/>
          </a:prstGeom>
          <a:noFill/>
        </p:spPr>
        <p:txBody>
          <a:bodyPr wrap="none" rtlCol="0">
            <a:spAutoFit/>
          </a:bodyPr>
          <a:lstStyle/>
          <a:p>
            <a:r>
              <a:rPr lang="en-US" sz="1000" b="1" i="1">
                <a:solidFill>
                  <a:srgbClr val="009DB0"/>
                </a:solidFill>
              </a:rPr>
              <a:t>Suppliers</a:t>
            </a:r>
          </a:p>
        </p:txBody>
      </p:sp>
      <p:sp>
        <p:nvSpPr>
          <p:cNvPr id="9" name="TextBox 8">
            <a:extLst>
              <a:ext uri="{FF2B5EF4-FFF2-40B4-BE49-F238E27FC236}">
                <a16:creationId xmlns:a16="http://schemas.microsoft.com/office/drawing/2014/main" id="{867708E3-8804-4ED1-B0CC-51591A02D586}"/>
              </a:ext>
            </a:extLst>
          </p:cNvPr>
          <p:cNvSpPr txBox="1"/>
          <p:nvPr/>
        </p:nvSpPr>
        <p:spPr>
          <a:xfrm>
            <a:off x="3866103" y="1600433"/>
            <a:ext cx="953065" cy="400110"/>
          </a:xfrm>
          <a:prstGeom prst="rect">
            <a:avLst/>
          </a:prstGeom>
          <a:noFill/>
        </p:spPr>
        <p:txBody>
          <a:bodyPr wrap="square" rtlCol="0">
            <a:spAutoFit/>
          </a:bodyPr>
          <a:lstStyle/>
          <a:p>
            <a:pPr algn="ctr"/>
            <a:r>
              <a:rPr lang="en-US" sz="1000" b="1" i="1">
                <a:solidFill>
                  <a:srgbClr val="009DB0"/>
                </a:solidFill>
              </a:rPr>
              <a:t>End customers</a:t>
            </a:r>
          </a:p>
        </p:txBody>
      </p:sp>
      <p:cxnSp>
        <p:nvCxnSpPr>
          <p:cNvPr id="11" name="Straight Connector 10">
            <a:extLst>
              <a:ext uri="{FF2B5EF4-FFF2-40B4-BE49-F238E27FC236}">
                <a16:creationId xmlns:a16="http://schemas.microsoft.com/office/drawing/2014/main" id="{5A91023B-33FA-441D-A30F-6065571B0A75}"/>
              </a:ext>
            </a:extLst>
          </p:cNvPr>
          <p:cNvCxnSpPr>
            <a:cxnSpLocks/>
          </p:cNvCxnSpPr>
          <p:nvPr/>
        </p:nvCxnSpPr>
        <p:spPr>
          <a:xfrm>
            <a:off x="4953000" y="1616423"/>
            <a:ext cx="0" cy="4037846"/>
          </a:xfrm>
          <a:prstGeom prst="line">
            <a:avLst/>
          </a:prstGeom>
          <a:ln w="38100">
            <a:solidFill>
              <a:srgbClr val="009DB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7A96C7-1A59-4172-A9AE-4A105D1AE3F0}"/>
              </a:ext>
            </a:extLst>
          </p:cNvPr>
          <p:cNvSpPr txBox="1"/>
          <p:nvPr/>
        </p:nvSpPr>
        <p:spPr>
          <a:xfrm>
            <a:off x="5293774" y="1779823"/>
            <a:ext cx="857927" cy="246221"/>
          </a:xfrm>
          <a:prstGeom prst="rect">
            <a:avLst/>
          </a:prstGeom>
          <a:noFill/>
        </p:spPr>
        <p:txBody>
          <a:bodyPr wrap="none" rtlCol="0">
            <a:spAutoFit/>
          </a:bodyPr>
          <a:lstStyle/>
          <a:p>
            <a:r>
              <a:rPr lang="en-US" sz="1000" b="1" i="1">
                <a:solidFill>
                  <a:srgbClr val="009DB0"/>
                </a:solidFill>
              </a:rPr>
              <a:t>Suppliers</a:t>
            </a:r>
          </a:p>
        </p:txBody>
      </p:sp>
      <p:pic>
        <p:nvPicPr>
          <p:cNvPr id="17" name="Picture 7" descr="RÃ©sultat de recherche d'images pour &quot;ardian&quot;">
            <a:extLst>
              <a:ext uri="{FF2B5EF4-FFF2-40B4-BE49-F238E27FC236}">
                <a16:creationId xmlns:a16="http://schemas.microsoft.com/office/drawing/2014/main" id="{83F2799C-3A4B-4889-B5FC-A9225A02EA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953" y="3997462"/>
            <a:ext cx="450326" cy="1501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ésultat de recherche d'images pour &quot;bnp logo&quot;">
            <a:extLst>
              <a:ext uri="{FF2B5EF4-FFF2-40B4-BE49-F238E27FC236}">
                <a16:creationId xmlns:a16="http://schemas.microsoft.com/office/drawing/2014/main" id="{0CB2733D-CCC0-47BC-98A6-041F157C46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55" y="2330768"/>
            <a:ext cx="497523" cy="2021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Generali — Wikipédia">
            <a:extLst>
              <a:ext uri="{FF2B5EF4-FFF2-40B4-BE49-F238E27FC236}">
                <a16:creationId xmlns:a16="http://schemas.microsoft.com/office/drawing/2014/main" id="{D5A8371C-BE37-4C90-8A34-793F680FDA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944" y="3099168"/>
            <a:ext cx="382345" cy="3326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ogo de Carmignac">
            <a:extLst>
              <a:ext uri="{FF2B5EF4-FFF2-40B4-BE49-F238E27FC236}">
                <a16:creationId xmlns:a16="http://schemas.microsoft.com/office/drawing/2014/main" id="{3FE48861-805E-4CD9-9E9C-1944E5F828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893" y="4881351"/>
            <a:ext cx="464447" cy="10284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9867F6C2-4365-4C2E-964E-3BF3FA06D9E2}"/>
              </a:ext>
            </a:extLst>
          </p:cNvPr>
          <p:cNvSpPr/>
          <p:nvPr/>
        </p:nvSpPr>
        <p:spPr>
          <a:xfrm>
            <a:off x="4086119" y="2026045"/>
            <a:ext cx="513035" cy="3395104"/>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3E35491-E154-49CC-8AA4-0A9DD9B95FAC}"/>
              </a:ext>
            </a:extLst>
          </p:cNvPr>
          <p:cNvSpPr txBox="1"/>
          <p:nvPr/>
        </p:nvSpPr>
        <p:spPr>
          <a:xfrm>
            <a:off x="8756490" y="1600432"/>
            <a:ext cx="953065" cy="400110"/>
          </a:xfrm>
          <a:prstGeom prst="rect">
            <a:avLst/>
          </a:prstGeom>
          <a:noFill/>
        </p:spPr>
        <p:txBody>
          <a:bodyPr wrap="square" rtlCol="0">
            <a:spAutoFit/>
          </a:bodyPr>
          <a:lstStyle/>
          <a:p>
            <a:pPr algn="ctr"/>
            <a:r>
              <a:rPr lang="en-US" sz="1000" b="1" i="1">
                <a:solidFill>
                  <a:srgbClr val="009DB0"/>
                </a:solidFill>
              </a:rPr>
              <a:t>End customers</a:t>
            </a:r>
          </a:p>
        </p:txBody>
      </p:sp>
      <p:sp>
        <p:nvSpPr>
          <p:cNvPr id="29" name="Rectangle 28">
            <a:extLst>
              <a:ext uri="{FF2B5EF4-FFF2-40B4-BE49-F238E27FC236}">
                <a16:creationId xmlns:a16="http://schemas.microsoft.com/office/drawing/2014/main" id="{D5121914-1F35-48CD-9976-C500A24F7E98}"/>
              </a:ext>
            </a:extLst>
          </p:cNvPr>
          <p:cNvSpPr/>
          <p:nvPr/>
        </p:nvSpPr>
        <p:spPr>
          <a:xfrm>
            <a:off x="8976506" y="2026044"/>
            <a:ext cx="513035" cy="3395104"/>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B311E1-190A-48BA-9A43-FC1208208DD5}"/>
              </a:ext>
            </a:extLst>
          </p:cNvPr>
          <p:cNvSpPr/>
          <p:nvPr/>
        </p:nvSpPr>
        <p:spPr>
          <a:xfrm>
            <a:off x="6762614" y="2344298"/>
            <a:ext cx="1222217" cy="1123845"/>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800">
                <a:solidFill>
                  <a:schemeClr val="tx1"/>
                </a:solidFill>
              </a:rPr>
              <a:t>The advisor has a tool that </a:t>
            </a:r>
            <a:r>
              <a:rPr lang="en-US" sz="800">
                <a:solidFill>
                  <a:srgbClr val="009DB0"/>
                </a:solidFill>
              </a:rPr>
              <a:t>streamline processes</a:t>
            </a:r>
          </a:p>
          <a:p>
            <a:pPr marL="171450" indent="-171450">
              <a:buFont typeface="Arial" panose="020B0604020202020204" pitchFamily="34" charset="0"/>
              <a:buChar char="•"/>
            </a:pPr>
            <a:r>
              <a:rPr lang="en-US" sz="800">
                <a:solidFill>
                  <a:schemeClr val="tx1"/>
                </a:solidFill>
              </a:rPr>
              <a:t>The advisor can </a:t>
            </a:r>
            <a:r>
              <a:rPr lang="en-US" sz="800">
                <a:solidFill>
                  <a:srgbClr val="009DB0"/>
                </a:solidFill>
              </a:rPr>
              <a:t>focus on its main added-value</a:t>
            </a:r>
            <a:r>
              <a:rPr lang="en-US" sz="800">
                <a:solidFill>
                  <a:schemeClr val="tx1"/>
                </a:solidFill>
              </a:rPr>
              <a:t>: advice</a:t>
            </a:r>
          </a:p>
        </p:txBody>
      </p:sp>
      <p:sp>
        <p:nvSpPr>
          <p:cNvPr id="32" name="Rectangle 31">
            <a:extLst>
              <a:ext uri="{FF2B5EF4-FFF2-40B4-BE49-F238E27FC236}">
                <a16:creationId xmlns:a16="http://schemas.microsoft.com/office/drawing/2014/main" id="{4E001DEB-54C2-4436-8A1B-C8A0EC8BAF7A}"/>
              </a:ext>
            </a:extLst>
          </p:cNvPr>
          <p:cNvSpPr/>
          <p:nvPr/>
        </p:nvSpPr>
        <p:spPr>
          <a:xfrm>
            <a:off x="5291119" y="2026044"/>
            <a:ext cx="953064" cy="3395104"/>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3AE7E5-4ABF-41C2-AB88-CE717A61200E}"/>
              </a:ext>
            </a:extLst>
          </p:cNvPr>
          <p:cNvSpPr/>
          <p:nvPr/>
        </p:nvSpPr>
        <p:spPr>
          <a:xfrm>
            <a:off x="5357812" y="2114450"/>
            <a:ext cx="812137" cy="157961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i="1">
                <a:solidFill>
                  <a:schemeClr val="tx1"/>
                </a:solidFill>
              </a:rPr>
              <a:t>Suppliers’ extranet</a:t>
            </a:r>
          </a:p>
        </p:txBody>
      </p:sp>
      <p:pic>
        <p:nvPicPr>
          <p:cNvPr id="46" name="Picture 8" descr="Résultat de recherche d'images pour &quot;logo generali patrimoine&quot;">
            <a:extLst>
              <a:ext uri="{FF2B5EF4-FFF2-40B4-BE49-F238E27FC236}">
                <a16:creationId xmlns:a16="http://schemas.microsoft.com/office/drawing/2014/main" id="{A916BC9F-E602-45E2-A850-5A21D239DF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2179" y="3302568"/>
            <a:ext cx="523400" cy="16557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a:extLst>
              <a:ext uri="{FF2B5EF4-FFF2-40B4-BE49-F238E27FC236}">
                <a16:creationId xmlns:a16="http://schemas.microsoft.com/office/drawing/2014/main" id="{B8DEFD17-43C4-475F-9042-C7B1C2BABC49}"/>
              </a:ext>
            </a:extLst>
          </p:cNvPr>
          <p:cNvPicPr>
            <a:picLocks noChangeAspect="1" noChangeArrowheads="1"/>
          </p:cNvPicPr>
          <p:nvPr/>
        </p:nvPicPr>
        <p:blipFill>
          <a:blip r:embed="rId9"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5472756" y="2758359"/>
            <a:ext cx="588175" cy="33084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ésultat de recherche d'images pour &quot;bnp logo&quot;">
            <a:extLst>
              <a:ext uri="{FF2B5EF4-FFF2-40B4-BE49-F238E27FC236}">
                <a16:creationId xmlns:a16="http://schemas.microsoft.com/office/drawing/2014/main" id="{316836D2-9C3F-4AE9-A003-B046B14384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39070" y="2581712"/>
            <a:ext cx="449619" cy="182656"/>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E747556E-7AD5-47A0-9BA8-29B32E926C64}"/>
              </a:ext>
            </a:extLst>
          </p:cNvPr>
          <p:cNvSpPr/>
          <p:nvPr/>
        </p:nvSpPr>
        <p:spPr>
          <a:xfrm>
            <a:off x="5357812" y="3753127"/>
            <a:ext cx="812137" cy="1579614"/>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0" lang="en-US" sz="800" b="0" i="1" u="none" strike="noStrike" cap="none" normalizeH="0" baseline="0">
                <a:ln>
                  <a:noFill/>
                </a:ln>
                <a:solidFill>
                  <a:schemeClr val="tx1"/>
                </a:solidFill>
                <a:effectLst/>
                <a:latin typeface="+mj-lt"/>
              </a:rPr>
              <a:t>Aggregators</a:t>
            </a:r>
            <a:endParaRPr lang="en-US" sz="800" i="1">
              <a:solidFill>
                <a:schemeClr val="tx1"/>
              </a:solidFill>
            </a:endParaRPr>
          </a:p>
        </p:txBody>
      </p:sp>
      <p:pic>
        <p:nvPicPr>
          <p:cNvPr id="60" name="Picture 6" descr="Résultat de recherche d'images pour &quot;nortia platgform&quot;">
            <a:extLst>
              <a:ext uri="{FF2B5EF4-FFF2-40B4-BE49-F238E27FC236}">
                <a16:creationId xmlns:a16="http://schemas.microsoft.com/office/drawing/2014/main" id="{7EC4A30E-6CE5-4622-B670-F2295DD552D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3228" y="3991176"/>
            <a:ext cx="561305" cy="59913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Alpheys Partenaires - Votre plateforme globale">
            <a:extLst>
              <a:ext uri="{FF2B5EF4-FFF2-40B4-BE49-F238E27FC236}">
                <a16:creationId xmlns:a16="http://schemas.microsoft.com/office/drawing/2014/main" id="{B388CB77-C7BD-4128-96FE-15380CA046E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3375" y="4546844"/>
            <a:ext cx="761010" cy="2419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Primonial Partenaires">
            <a:extLst>
              <a:ext uri="{FF2B5EF4-FFF2-40B4-BE49-F238E27FC236}">
                <a16:creationId xmlns:a16="http://schemas.microsoft.com/office/drawing/2014/main" id="{91FB1AC1-E843-4E70-B025-C0B6E421FC6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13949" y="4976284"/>
            <a:ext cx="705662" cy="20047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3480331C-02EA-410F-B139-AED95FA2D566}"/>
              </a:ext>
            </a:extLst>
          </p:cNvPr>
          <p:cNvSpPr/>
          <p:nvPr/>
        </p:nvSpPr>
        <p:spPr>
          <a:xfrm>
            <a:off x="6787830" y="4072516"/>
            <a:ext cx="1222217" cy="911676"/>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800">
                <a:solidFill>
                  <a:schemeClr val="tx1"/>
                </a:solidFill>
              </a:rPr>
              <a:t>IT service to integrate tools and develop on-top modules</a:t>
            </a:r>
          </a:p>
        </p:txBody>
      </p:sp>
      <p:grpSp>
        <p:nvGrpSpPr>
          <p:cNvPr id="26" name="Group 25">
            <a:extLst>
              <a:ext uri="{FF2B5EF4-FFF2-40B4-BE49-F238E27FC236}">
                <a16:creationId xmlns:a16="http://schemas.microsoft.com/office/drawing/2014/main" id="{836AFDBA-AD94-48FD-B93F-D3C422900612}"/>
              </a:ext>
            </a:extLst>
          </p:cNvPr>
          <p:cNvGrpSpPr/>
          <p:nvPr/>
        </p:nvGrpSpPr>
        <p:grpSpPr>
          <a:xfrm>
            <a:off x="1938545" y="2216383"/>
            <a:ext cx="1222217" cy="1077201"/>
            <a:chOff x="1938545" y="2580399"/>
            <a:chExt cx="1222217" cy="1077201"/>
          </a:xfrm>
        </p:grpSpPr>
        <p:sp>
          <p:nvSpPr>
            <p:cNvPr id="24" name="Rectangle 23">
              <a:extLst>
                <a:ext uri="{FF2B5EF4-FFF2-40B4-BE49-F238E27FC236}">
                  <a16:creationId xmlns:a16="http://schemas.microsoft.com/office/drawing/2014/main" id="{3D30954E-7CB9-4D94-AA70-081B1B2C6499}"/>
                </a:ext>
              </a:extLst>
            </p:cNvPr>
            <p:cNvSpPr/>
            <p:nvPr/>
          </p:nvSpPr>
          <p:spPr>
            <a:xfrm>
              <a:off x="1938545" y="2795842"/>
              <a:ext cx="1222217" cy="861758"/>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The advisor </a:t>
              </a:r>
              <a:r>
                <a:rPr lang="en-US" sz="800">
                  <a:solidFill>
                    <a:srgbClr val="009DB0"/>
                  </a:solidFill>
                </a:rPr>
                <a:t>loses time </a:t>
              </a:r>
              <a:r>
                <a:rPr lang="en-US" sz="800">
                  <a:solidFill>
                    <a:schemeClr val="tx1"/>
                  </a:solidFill>
                </a:rPr>
                <a:t>with administrative and legal tasks</a:t>
              </a:r>
            </a:p>
            <a:p>
              <a:pPr marL="171450" indent="-171450">
                <a:buFont typeface="Arial" panose="020B0604020202020204" pitchFamily="34" charset="0"/>
                <a:buChar char="•"/>
              </a:pPr>
              <a:r>
                <a:rPr lang="en-US" sz="800">
                  <a:solidFill>
                    <a:schemeClr val="tx1"/>
                  </a:solidFill>
                </a:rPr>
                <a:t>Time for advice is </a:t>
              </a:r>
              <a:r>
                <a:rPr lang="en-US" sz="800">
                  <a:solidFill>
                    <a:srgbClr val="009DB0"/>
                  </a:solidFill>
                </a:rPr>
                <a:t>limited</a:t>
              </a:r>
            </a:p>
          </p:txBody>
        </p:sp>
        <p:sp>
          <p:nvSpPr>
            <p:cNvPr id="65" name="TextBox 64">
              <a:extLst>
                <a:ext uri="{FF2B5EF4-FFF2-40B4-BE49-F238E27FC236}">
                  <a16:creationId xmlns:a16="http://schemas.microsoft.com/office/drawing/2014/main" id="{32DBBF50-1519-4785-8F2D-743544C23C67}"/>
                </a:ext>
              </a:extLst>
            </p:cNvPr>
            <p:cNvSpPr txBox="1"/>
            <p:nvPr/>
          </p:nvSpPr>
          <p:spPr>
            <a:xfrm>
              <a:off x="2311447" y="2580399"/>
              <a:ext cx="476412" cy="246221"/>
            </a:xfrm>
            <a:prstGeom prst="rect">
              <a:avLst/>
            </a:prstGeom>
            <a:noFill/>
          </p:spPr>
          <p:txBody>
            <a:bodyPr wrap="none" rtlCol="0">
              <a:spAutoFit/>
            </a:bodyPr>
            <a:lstStyle/>
            <a:p>
              <a:r>
                <a:rPr lang="en-US" sz="1000" b="1" i="1">
                  <a:solidFill>
                    <a:srgbClr val="009DB0"/>
                  </a:solidFill>
                </a:rPr>
                <a:t>CGP</a:t>
              </a:r>
            </a:p>
          </p:txBody>
        </p:sp>
      </p:grpSp>
      <p:sp>
        <p:nvSpPr>
          <p:cNvPr id="68" name="TextBox 67">
            <a:extLst>
              <a:ext uri="{FF2B5EF4-FFF2-40B4-BE49-F238E27FC236}">
                <a16:creationId xmlns:a16="http://schemas.microsoft.com/office/drawing/2014/main" id="{8B8721B5-2751-4D5D-8A51-9791D262D511}"/>
              </a:ext>
            </a:extLst>
          </p:cNvPr>
          <p:cNvSpPr txBox="1"/>
          <p:nvPr/>
        </p:nvSpPr>
        <p:spPr>
          <a:xfrm>
            <a:off x="7135516" y="2070230"/>
            <a:ext cx="476412" cy="246221"/>
          </a:xfrm>
          <a:prstGeom prst="rect">
            <a:avLst/>
          </a:prstGeom>
          <a:noFill/>
        </p:spPr>
        <p:txBody>
          <a:bodyPr wrap="none" rtlCol="0">
            <a:spAutoFit/>
          </a:bodyPr>
          <a:lstStyle/>
          <a:p>
            <a:r>
              <a:rPr lang="en-US" sz="1000" b="1" i="1">
                <a:solidFill>
                  <a:srgbClr val="009DB0"/>
                </a:solidFill>
              </a:rPr>
              <a:t>CGP</a:t>
            </a:r>
          </a:p>
        </p:txBody>
      </p:sp>
      <p:sp>
        <p:nvSpPr>
          <p:cNvPr id="73" name="TextBox 72">
            <a:extLst>
              <a:ext uri="{FF2B5EF4-FFF2-40B4-BE49-F238E27FC236}">
                <a16:creationId xmlns:a16="http://schemas.microsoft.com/office/drawing/2014/main" id="{CFF46340-AE6B-4B4C-B169-11D014EF58C4}"/>
              </a:ext>
            </a:extLst>
          </p:cNvPr>
          <p:cNvSpPr txBox="1"/>
          <p:nvPr/>
        </p:nvSpPr>
        <p:spPr>
          <a:xfrm>
            <a:off x="6804860" y="3804526"/>
            <a:ext cx="1188156" cy="246221"/>
          </a:xfrm>
          <a:prstGeom prst="rect">
            <a:avLst/>
          </a:prstGeom>
          <a:noFill/>
        </p:spPr>
        <p:txBody>
          <a:bodyPr wrap="square" rtlCol="0">
            <a:spAutoFit/>
          </a:bodyPr>
          <a:lstStyle/>
          <a:p>
            <a:pPr algn="ctr"/>
            <a:r>
              <a:rPr lang="en-US" sz="1000" b="1" i="1">
                <a:solidFill>
                  <a:srgbClr val="009DB0"/>
                </a:solidFill>
              </a:rPr>
              <a:t>IT</a:t>
            </a:r>
          </a:p>
        </p:txBody>
      </p:sp>
      <p:cxnSp>
        <p:nvCxnSpPr>
          <p:cNvPr id="75" name="Connector: Elbow 74">
            <a:extLst>
              <a:ext uri="{FF2B5EF4-FFF2-40B4-BE49-F238E27FC236}">
                <a16:creationId xmlns:a16="http://schemas.microsoft.com/office/drawing/2014/main" id="{BC9C47BE-675D-44FD-AF93-3D70D9D87FB8}"/>
              </a:ext>
            </a:extLst>
          </p:cNvPr>
          <p:cNvCxnSpPr>
            <a:cxnSpLocks/>
            <a:stCxn id="15" idx="3"/>
          </p:cNvCxnSpPr>
          <p:nvPr/>
        </p:nvCxnSpPr>
        <p:spPr>
          <a:xfrm flipV="1">
            <a:off x="1185950" y="2862705"/>
            <a:ext cx="752595" cy="860891"/>
          </a:xfrm>
          <a:prstGeom prst="bentConnector3">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310B4D8-967B-414B-92B7-140AB47F6AC6}"/>
              </a:ext>
            </a:extLst>
          </p:cNvPr>
          <p:cNvCxnSpPr>
            <a:cxnSpLocks/>
          </p:cNvCxnSpPr>
          <p:nvPr/>
        </p:nvCxnSpPr>
        <p:spPr>
          <a:xfrm rot="16200000" flipH="1">
            <a:off x="2237823" y="3605415"/>
            <a:ext cx="1234770" cy="611108"/>
          </a:xfrm>
          <a:prstGeom prst="bentConnector4">
            <a:avLst>
              <a:gd name="adj1" fmla="val 31542"/>
              <a:gd name="adj2" fmla="val 137407"/>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FBF5B786-0B8B-4C61-94D9-5112CEB27EEF}"/>
              </a:ext>
            </a:extLst>
          </p:cNvPr>
          <p:cNvCxnSpPr>
            <a:cxnSpLocks/>
            <a:stCxn id="27" idx="1"/>
          </p:cNvCxnSpPr>
          <p:nvPr/>
        </p:nvCxnSpPr>
        <p:spPr>
          <a:xfrm rot="10800000">
            <a:off x="3160763" y="2862705"/>
            <a:ext cx="925357" cy="860892"/>
          </a:xfrm>
          <a:prstGeom prst="bentConnector3">
            <a:avLst>
              <a:gd name="adj1" fmla="val 50000"/>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728C22-3A00-475F-8007-58EBAAA76F3F}"/>
              </a:ext>
            </a:extLst>
          </p:cNvPr>
          <p:cNvCxnSpPr>
            <a:cxnSpLocks/>
            <a:stCxn id="63" idx="3"/>
            <a:endCxn id="30" idx="2"/>
          </p:cNvCxnSpPr>
          <p:nvPr/>
        </p:nvCxnSpPr>
        <p:spPr>
          <a:xfrm flipH="1" flipV="1">
            <a:off x="7373723" y="3468143"/>
            <a:ext cx="636324" cy="1060211"/>
          </a:xfrm>
          <a:prstGeom prst="bentConnector4">
            <a:avLst>
              <a:gd name="adj1" fmla="val -35925"/>
              <a:gd name="adj2" fmla="val 71497"/>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4FA2898-6E49-43C8-ABAA-D60915A5BE57}"/>
              </a:ext>
            </a:extLst>
          </p:cNvPr>
          <p:cNvGrpSpPr/>
          <p:nvPr/>
        </p:nvGrpSpPr>
        <p:grpSpPr>
          <a:xfrm>
            <a:off x="1938545" y="3718577"/>
            <a:ext cx="1222217" cy="1327314"/>
            <a:chOff x="1938545" y="4082593"/>
            <a:chExt cx="1222217" cy="1327314"/>
          </a:xfrm>
        </p:grpSpPr>
        <p:sp>
          <p:nvSpPr>
            <p:cNvPr id="25" name="Rectangle 24">
              <a:extLst>
                <a:ext uri="{FF2B5EF4-FFF2-40B4-BE49-F238E27FC236}">
                  <a16:creationId xmlns:a16="http://schemas.microsoft.com/office/drawing/2014/main" id="{6A0ACD8C-E26D-4F83-8611-F6B1BA174C33}"/>
                </a:ext>
              </a:extLst>
            </p:cNvPr>
            <p:cNvSpPr/>
            <p:nvPr/>
          </p:nvSpPr>
          <p:spPr>
            <a:xfrm>
              <a:off x="1938545" y="4436532"/>
              <a:ext cx="1222217" cy="911676"/>
            </a:xfrm>
            <a:prstGeom prst="rect">
              <a:avLst/>
            </a:prstGeom>
            <a:solidFill>
              <a:srgbClr val="F2F2F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800">
                  <a:solidFill>
                    <a:schemeClr val="tx1"/>
                  </a:solidFill>
                </a:rPr>
                <a:t>Large number of FTE to manually fill contracts</a:t>
              </a:r>
            </a:p>
          </p:txBody>
        </p:sp>
        <p:sp>
          <p:nvSpPr>
            <p:cNvPr id="66" name="TextBox 65">
              <a:extLst>
                <a:ext uri="{FF2B5EF4-FFF2-40B4-BE49-F238E27FC236}">
                  <a16:creationId xmlns:a16="http://schemas.microsoft.com/office/drawing/2014/main" id="{36379C22-D788-4C0F-AA31-ED0CF48C9366}"/>
                </a:ext>
              </a:extLst>
            </p:cNvPr>
            <p:cNvSpPr txBox="1"/>
            <p:nvPr/>
          </p:nvSpPr>
          <p:spPr>
            <a:xfrm>
              <a:off x="1955575" y="4082593"/>
              <a:ext cx="1188156" cy="400110"/>
            </a:xfrm>
            <a:prstGeom prst="rect">
              <a:avLst/>
            </a:prstGeom>
            <a:noFill/>
          </p:spPr>
          <p:txBody>
            <a:bodyPr wrap="square" rtlCol="0">
              <a:spAutoFit/>
            </a:bodyPr>
            <a:lstStyle/>
            <a:p>
              <a:pPr algn="ctr"/>
              <a:r>
                <a:rPr lang="en-US" sz="1000" b="1" i="1">
                  <a:solidFill>
                    <a:srgbClr val="009DB0"/>
                  </a:solidFill>
                </a:rPr>
                <a:t>Back &amp; middle office</a:t>
              </a:r>
            </a:p>
          </p:txBody>
        </p:sp>
        <p:grpSp>
          <p:nvGrpSpPr>
            <p:cNvPr id="95" name="Group 94">
              <a:extLst>
                <a:ext uri="{FF2B5EF4-FFF2-40B4-BE49-F238E27FC236}">
                  <a16:creationId xmlns:a16="http://schemas.microsoft.com/office/drawing/2014/main" id="{9693D412-9281-4448-8D37-2FE5450C790B}"/>
                </a:ext>
              </a:extLst>
            </p:cNvPr>
            <p:cNvGrpSpPr/>
            <p:nvPr/>
          </p:nvGrpSpPr>
          <p:grpSpPr>
            <a:xfrm>
              <a:off x="2071514" y="4883505"/>
              <a:ext cx="962943" cy="526402"/>
              <a:chOff x="2101338" y="4883505"/>
              <a:chExt cx="962943" cy="526402"/>
            </a:xfrm>
          </p:grpSpPr>
          <p:pic>
            <p:nvPicPr>
              <p:cNvPr id="91" name="Graphic 90" descr="Group">
                <a:extLst>
                  <a:ext uri="{FF2B5EF4-FFF2-40B4-BE49-F238E27FC236}">
                    <a16:creationId xmlns:a16="http://schemas.microsoft.com/office/drawing/2014/main" id="{0FB1BCDA-1BD7-4BE2-BD8D-D806DEFF7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1338" y="4883505"/>
                <a:ext cx="526402" cy="526402"/>
              </a:xfrm>
              <a:prstGeom prst="rect">
                <a:avLst/>
              </a:prstGeom>
            </p:spPr>
          </p:pic>
          <p:pic>
            <p:nvPicPr>
              <p:cNvPr id="92" name="Graphic 91" descr="Group">
                <a:extLst>
                  <a:ext uri="{FF2B5EF4-FFF2-40B4-BE49-F238E27FC236}">
                    <a16:creationId xmlns:a16="http://schemas.microsoft.com/office/drawing/2014/main" id="{72A61F6B-598D-4099-A220-6ACF43BC2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7879" y="4883505"/>
                <a:ext cx="526402" cy="526402"/>
              </a:xfrm>
              <a:prstGeom prst="rect">
                <a:avLst/>
              </a:prstGeom>
            </p:spPr>
          </p:pic>
        </p:grpSp>
      </p:grpSp>
      <p:cxnSp>
        <p:nvCxnSpPr>
          <p:cNvPr id="97" name="Connector: Elbow 96">
            <a:extLst>
              <a:ext uri="{FF2B5EF4-FFF2-40B4-BE49-F238E27FC236}">
                <a16:creationId xmlns:a16="http://schemas.microsoft.com/office/drawing/2014/main" id="{9E7EADB7-EF71-4C66-B9F9-66BA4594EF79}"/>
              </a:ext>
            </a:extLst>
          </p:cNvPr>
          <p:cNvCxnSpPr>
            <a:cxnSpLocks/>
            <a:stCxn id="32" idx="3"/>
            <a:endCxn id="63" idx="1"/>
          </p:cNvCxnSpPr>
          <p:nvPr/>
        </p:nvCxnSpPr>
        <p:spPr>
          <a:xfrm>
            <a:off x="6244183" y="3723596"/>
            <a:ext cx="543647" cy="804758"/>
          </a:xfrm>
          <a:prstGeom prst="bentConnector3">
            <a:avLst>
              <a:gd name="adj1" fmla="val 50000"/>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75">
            <a:extLst>
              <a:ext uri="{FF2B5EF4-FFF2-40B4-BE49-F238E27FC236}">
                <a16:creationId xmlns:a16="http://schemas.microsoft.com/office/drawing/2014/main" id="{24D53D04-EB3B-41D9-9C62-04BFEC40574C}"/>
              </a:ext>
            </a:extLst>
          </p:cNvPr>
          <p:cNvCxnSpPr>
            <a:cxnSpLocks/>
          </p:cNvCxnSpPr>
          <p:nvPr/>
        </p:nvCxnSpPr>
        <p:spPr bwMode="auto">
          <a:xfrm>
            <a:off x="448355" y="1419175"/>
            <a:ext cx="415079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5" name="Rectangle 104">
            <a:extLst>
              <a:ext uri="{FF2B5EF4-FFF2-40B4-BE49-F238E27FC236}">
                <a16:creationId xmlns:a16="http://schemas.microsoft.com/office/drawing/2014/main" id="{735430A9-76AE-4A91-A3C4-E4BDAC4A5316}"/>
              </a:ext>
            </a:extLst>
          </p:cNvPr>
          <p:cNvSpPr/>
          <p:nvPr/>
        </p:nvSpPr>
        <p:spPr>
          <a:xfrm>
            <a:off x="1441750" y="1288370"/>
            <a:ext cx="2199702" cy="261610"/>
          </a:xfrm>
          <a:prstGeom prst="rect">
            <a:avLst/>
          </a:prstGeom>
          <a:solidFill>
            <a:schemeClr val="bg1"/>
          </a:solidFill>
        </p:spPr>
        <p:txBody>
          <a:bodyPr wrap="square">
            <a:spAutoFit/>
          </a:bodyPr>
          <a:lstStyle/>
          <a:p>
            <a:pPr algn="ctr"/>
            <a:r>
              <a:rPr lang="en-US" sz="1100" b="1">
                <a:solidFill>
                  <a:srgbClr val="009DB0"/>
                </a:solidFill>
              </a:rPr>
              <a:t>Traditional organization</a:t>
            </a:r>
          </a:p>
        </p:txBody>
      </p:sp>
      <p:cxnSp>
        <p:nvCxnSpPr>
          <p:cNvPr id="112" name="Connecteur droit 75">
            <a:extLst>
              <a:ext uri="{FF2B5EF4-FFF2-40B4-BE49-F238E27FC236}">
                <a16:creationId xmlns:a16="http://schemas.microsoft.com/office/drawing/2014/main" id="{9ED47A18-3BF6-4AAB-A5FB-AC93E69EC9B3}"/>
              </a:ext>
            </a:extLst>
          </p:cNvPr>
          <p:cNvCxnSpPr>
            <a:cxnSpLocks/>
          </p:cNvCxnSpPr>
          <p:nvPr/>
        </p:nvCxnSpPr>
        <p:spPr bwMode="auto">
          <a:xfrm>
            <a:off x="5176444" y="1419175"/>
            <a:ext cx="415079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3" name="Rectangle 112">
            <a:extLst>
              <a:ext uri="{FF2B5EF4-FFF2-40B4-BE49-F238E27FC236}">
                <a16:creationId xmlns:a16="http://schemas.microsoft.com/office/drawing/2014/main" id="{6D55FD87-32E8-4DE1-95AE-0AC1DC5BD5A1}"/>
              </a:ext>
            </a:extLst>
          </p:cNvPr>
          <p:cNvSpPr/>
          <p:nvPr/>
        </p:nvSpPr>
        <p:spPr>
          <a:xfrm>
            <a:off x="6328915" y="1290946"/>
            <a:ext cx="1845856" cy="261610"/>
          </a:xfrm>
          <a:prstGeom prst="rect">
            <a:avLst/>
          </a:prstGeom>
          <a:solidFill>
            <a:schemeClr val="bg1"/>
          </a:solidFill>
        </p:spPr>
        <p:txBody>
          <a:bodyPr wrap="square">
            <a:spAutoFit/>
          </a:bodyPr>
          <a:lstStyle/>
          <a:p>
            <a:pPr algn="ctr"/>
            <a:r>
              <a:rPr lang="en-US" sz="1100" b="1">
                <a:solidFill>
                  <a:srgbClr val="009DB0"/>
                </a:solidFill>
              </a:rPr>
              <a:t>Digital organization</a:t>
            </a:r>
          </a:p>
        </p:txBody>
      </p:sp>
      <p:sp>
        <p:nvSpPr>
          <p:cNvPr id="117" name="TextBox 116">
            <a:extLst>
              <a:ext uri="{FF2B5EF4-FFF2-40B4-BE49-F238E27FC236}">
                <a16:creationId xmlns:a16="http://schemas.microsoft.com/office/drawing/2014/main" id="{A2316FAB-1C9E-4D33-8C55-D53CECFC9A5F}"/>
              </a:ext>
            </a:extLst>
          </p:cNvPr>
          <p:cNvSpPr txBox="1"/>
          <p:nvPr/>
        </p:nvSpPr>
        <p:spPr>
          <a:xfrm>
            <a:off x="6358336" y="3851188"/>
            <a:ext cx="404278" cy="246221"/>
          </a:xfrm>
          <a:prstGeom prst="rect">
            <a:avLst/>
          </a:prstGeom>
          <a:solidFill>
            <a:schemeClr val="bg1"/>
          </a:solidFill>
        </p:spPr>
        <p:txBody>
          <a:bodyPr wrap="none" rtlCol="0">
            <a:spAutoFit/>
          </a:bodyPr>
          <a:lstStyle/>
          <a:p>
            <a:r>
              <a:rPr lang="en-US" sz="1000"/>
              <a:t>API</a:t>
            </a:r>
            <a:endParaRPr lang="en-US" sz="1400"/>
          </a:p>
        </p:txBody>
      </p:sp>
      <p:sp>
        <p:nvSpPr>
          <p:cNvPr id="119" name="TextBox 118">
            <a:extLst>
              <a:ext uri="{FF2B5EF4-FFF2-40B4-BE49-F238E27FC236}">
                <a16:creationId xmlns:a16="http://schemas.microsoft.com/office/drawing/2014/main" id="{0719FB13-C7FB-4D57-AB42-D49D748695C7}"/>
              </a:ext>
            </a:extLst>
          </p:cNvPr>
          <p:cNvSpPr txBox="1"/>
          <p:nvPr/>
        </p:nvSpPr>
        <p:spPr>
          <a:xfrm>
            <a:off x="3211675" y="3025569"/>
            <a:ext cx="861744" cy="553998"/>
          </a:xfrm>
          <a:prstGeom prst="rect">
            <a:avLst/>
          </a:prstGeom>
          <a:solidFill>
            <a:schemeClr val="bg1"/>
          </a:solidFill>
        </p:spPr>
        <p:txBody>
          <a:bodyPr wrap="square" rtlCol="0">
            <a:spAutoFit/>
          </a:bodyPr>
          <a:lstStyle/>
          <a:p>
            <a:pPr algn="ctr"/>
            <a:r>
              <a:rPr lang="en-US" sz="1000"/>
              <a:t>Mail,</a:t>
            </a:r>
          </a:p>
          <a:p>
            <a:pPr algn="ctr"/>
            <a:r>
              <a:rPr lang="en-US" sz="1000"/>
              <a:t>physical signature</a:t>
            </a:r>
            <a:endParaRPr lang="en-US" sz="1400"/>
          </a:p>
        </p:txBody>
      </p:sp>
      <p:sp>
        <p:nvSpPr>
          <p:cNvPr id="121" name="TextBox 120">
            <a:extLst>
              <a:ext uri="{FF2B5EF4-FFF2-40B4-BE49-F238E27FC236}">
                <a16:creationId xmlns:a16="http://schemas.microsoft.com/office/drawing/2014/main" id="{7760FEDA-E61F-4BDF-817D-04146F0D67A9}"/>
              </a:ext>
            </a:extLst>
          </p:cNvPr>
          <p:cNvSpPr txBox="1"/>
          <p:nvPr/>
        </p:nvSpPr>
        <p:spPr>
          <a:xfrm>
            <a:off x="1257392" y="3179457"/>
            <a:ext cx="608970" cy="400110"/>
          </a:xfrm>
          <a:prstGeom prst="rect">
            <a:avLst/>
          </a:prstGeom>
          <a:solidFill>
            <a:schemeClr val="bg1"/>
          </a:solidFill>
        </p:spPr>
        <p:txBody>
          <a:bodyPr wrap="square" rtlCol="0">
            <a:spAutoFit/>
          </a:bodyPr>
          <a:lstStyle/>
          <a:p>
            <a:pPr algn="ctr"/>
            <a:r>
              <a:rPr lang="en-US" sz="1000"/>
              <a:t>Letter,</a:t>
            </a:r>
          </a:p>
          <a:p>
            <a:pPr algn="ctr"/>
            <a:r>
              <a:rPr lang="en-US" sz="1000"/>
              <a:t>Mail</a:t>
            </a:r>
            <a:endParaRPr lang="en-US" sz="1400"/>
          </a:p>
        </p:txBody>
      </p:sp>
      <p:cxnSp>
        <p:nvCxnSpPr>
          <p:cNvPr id="126" name="Connector: Elbow 125">
            <a:extLst>
              <a:ext uri="{FF2B5EF4-FFF2-40B4-BE49-F238E27FC236}">
                <a16:creationId xmlns:a16="http://schemas.microsoft.com/office/drawing/2014/main" id="{9727CF13-6C86-486E-80B7-FE85B6D1C33B}"/>
              </a:ext>
            </a:extLst>
          </p:cNvPr>
          <p:cNvCxnSpPr>
            <a:cxnSpLocks/>
            <a:stCxn id="29" idx="1"/>
            <a:endCxn id="30" idx="3"/>
          </p:cNvCxnSpPr>
          <p:nvPr/>
        </p:nvCxnSpPr>
        <p:spPr>
          <a:xfrm rot="10800000">
            <a:off x="7984832" y="2906222"/>
            <a:ext cx="991675" cy="817375"/>
          </a:xfrm>
          <a:prstGeom prst="bentConnector3">
            <a:avLst>
              <a:gd name="adj1" fmla="val 50000"/>
            </a:avLst>
          </a:prstGeom>
          <a:ln w="28575">
            <a:solidFill>
              <a:srgbClr val="009DB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Group">
            <a:extLst>
              <a:ext uri="{FF2B5EF4-FFF2-40B4-BE49-F238E27FC236}">
                <a16:creationId xmlns:a16="http://schemas.microsoft.com/office/drawing/2014/main" id="{D8D28767-AEE3-4EFA-8636-151686AE9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0758" y="4562791"/>
            <a:ext cx="526402" cy="526402"/>
          </a:xfrm>
          <a:prstGeom prst="rect">
            <a:avLst/>
          </a:prstGeom>
        </p:spPr>
      </p:pic>
      <p:sp>
        <p:nvSpPr>
          <p:cNvPr id="10" name="TextBox 9">
            <a:extLst>
              <a:ext uri="{FF2B5EF4-FFF2-40B4-BE49-F238E27FC236}">
                <a16:creationId xmlns:a16="http://schemas.microsoft.com/office/drawing/2014/main" id="{80CA477A-CE35-4493-92E2-398D859485FF}"/>
              </a:ext>
            </a:extLst>
          </p:cNvPr>
          <p:cNvSpPr txBox="1"/>
          <p:nvPr/>
        </p:nvSpPr>
        <p:spPr>
          <a:xfrm>
            <a:off x="8034068" y="2988475"/>
            <a:ext cx="832884" cy="553998"/>
          </a:xfrm>
          <a:prstGeom prst="rect">
            <a:avLst/>
          </a:prstGeom>
          <a:solidFill>
            <a:schemeClr val="bg1"/>
          </a:solidFill>
        </p:spPr>
        <p:txBody>
          <a:bodyPr wrap="square" rtlCol="0">
            <a:spAutoFit/>
          </a:bodyPr>
          <a:lstStyle/>
          <a:p>
            <a:pPr algn="ctr"/>
            <a:r>
              <a:rPr lang="en-US" sz="1000"/>
              <a:t>Multi-canal on demand</a:t>
            </a:r>
          </a:p>
        </p:txBody>
      </p:sp>
      <p:sp>
        <p:nvSpPr>
          <p:cNvPr id="51" name="Espace réservé du texte 2">
            <a:extLst>
              <a:ext uri="{FF2B5EF4-FFF2-40B4-BE49-F238E27FC236}">
                <a16:creationId xmlns:a16="http://schemas.microsoft.com/office/drawing/2014/main" id="{BDA96F79-6CAC-46FC-8C22-AADAB0F2517F}"/>
              </a:ext>
            </a:extLst>
          </p:cNvPr>
          <p:cNvSpPr txBox="1">
            <a:spLocks/>
          </p:cNvSpPr>
          <p:nvPr/>
        </p:nvSpPr>
        <p:spPr>
          <a:xfrm>
            <a:off x="1" y="6577200"/>
            <a:ext cx="27884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kern="0">
                <a:latin typeface="+mj-lt"/>
              </a:rPr>
              <a:t> </a:t>
            </a:r>
            <a:r>
              <a:rPr lang="en-US" sz="600" i="1">
                <a:latin typeface="+mj-lt"/>
              </a:rPr>
              <a:t>eleven research &amp; analysis, Expert calls</a:t>
            </a:r>
            <a:endParaRPr lang="en-US" sz="600" i="1" kern="0">
              <a:latin typeface="+mn-lt"/>
            </a:endParaRPr>
          </a:p>
        </p:txBody>
      </p:sp>
      <p:grpSp>
        <p:nvGrpSpPr>
          <p:cNvPr id="14" name="Group 4">
            <a:extLst>
              <a:ext uri="{FF2B5EF4-FFF2-40B4-BE49-F238E27FC236}">
                <a16:creationId xmlns:a16="http://schemas.microsoft.com/office/drawing/2014/main" id="{0F696FBF-B012-4776-8B77-21CC545481F5}"/>
              </a:ext>
            </a:extLst>
          </p:cNvPr>
          <p:cNvGrpSpPr>
            <a:grpSpLocks noChangeAspect="1"/>
          </p:cNvGrpSpPr>
          <p:nvPr/>
        </p:nvGrpSpPr>
        <p:grpSpPr bwMode="auto">
          <a:xfrm>
            <a:off x="4185556" y="3564171"/>
            <a:ext cx="314501" cy="295376"/>
            <a:chOff x="788" y="823"/>
            <a:chExt cx="740" cy="695"/>
          </a:xfrm>
          <a:solidFill>
            <a:srgbClr val="009DB0"/>
          </a:solidFill>
        </p:grpSpPr>
        <p:sp>
          <p:nvSpPr>
            <p:cNvPr id="18" name="Freeform 5">
              <a:extLst>
                <a:ext uri="{FF2B5EF4-FFF2-40B4-BE49-F238E27FC236}">
                  <a16:creationId xmlns:a16="http://schemas.microsoft.com/office/drawing/2014/main" id="{D8E6F78F-4CA9-4B45-B2D2-0594F1703103}"/>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C6F7646-8656-4F76-B3C4-A7711B85951A}"/>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
            <a:extLst>
              <a:ext uri="{FF2B5EF4-FFF2-40B4-BE49-F238E27FC236}">
                <a16:creationId xmlns:a16="http://schemas.microsoft.com/office/drawing/2014/main" id="{742F0FE6-0105-4BE0-85DC-3DCF46232F33}"/>
              </a:ext>
            </a:extLst>
          </p:cNvPr>
          <p:cNvGrpSpPr>
            <a:grpSpLocks noChangeAspect="1"/>
          </p:cNvGrpSpPr>
          <p:nvPr/>
        </p:nvGrpSpPr>
        <p:grpSpPr bwMode="auto">
          <a:xfrm>
            <a:off x="9075008" y="3564171"/>
            <a:ext cx="314501" cy="295376"/>
            <a:chOff x="788" y="823"/>
            <a:chExt cx="740" cy="695"/>
          </a:xfrm>
          <a:solidFill>
            <a:srgbClr val="009DB0"/>
          </a:solidFill>
        </p:grpSpPr>
        <p:sp>
          <p:nvSpPr>
            <p:cNvPr id="69" name="Freeform 5">
              <a:extLst>
                <a:ext uri="{FF2B5EF4-FFF2-40B4-BE49-F238E27FC236}">
                  <a16:creationId xmlns:a16="http://schemas.microsoft.com/office/drawing/2014/main" id="{6860883D-9F46-46B9-AE40-F1676061A813}"/>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37F0F725-4B11-4C0B-AE50-56C6B2660628}"/>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4018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93461-9147-4F30-B54E-7FD228979161}"/>
              </a:ext>
            </a:extLst>
          </p:cNvPr>
          <p:cNvSpPr>
            <a:spLocks noGrp="1"/>
          </p:cNvSpPr>
          <p:nvPr>
            <p:ph type="ctrTitle"/>
          </p:nvPr>
        </p:nvSpPr>
        <p:spPr/>
        <p:txBody>
          <a:bodyPr/>
          <a:lstStyle/>
          <a:p>
            <a:r>
              <a:rPr lang="en-US" sz="1300"/>
              <a:t>CGPs work along a complex </a:t>
            </a:r>
            <a:r>
              <a:rPr lang="en-US" sz="1300">
                <a:solidFill>
                  <a:srgbClr val="009DB0"/>
                </a:solidFill>
              </a:rPr>
              <a:t>operational chain </a:t>
            </a:r>
            <a:r>
              <a:rPr lang="en-US" sz="1300"/>
              <a:t>where the </a:t>
            </a:r>
            <a:r>
              <a:rPr lang="en-US" sz="1300">
                <a:solidFill>
                  <a:srgbClr val="009DB0"/>
                </a:solidFill>
              </a:rPr>
              <a:t>number of tools to master can explode</a:t>
            </a:r>
          </a:p>
        </p:txBody>
      </p:sp>
      <p:grpSp>
        <p:nvGrpSpPr>
          <p:cNvPr id="3" name="Groupe 2">
            <a:extLst>
              <a:ext uri="{FF2B5EF4-FFF2-40B4-BE49-F238E27FC236}">
                <a16:creationId xmlns:a16="http://schemas.microsoft.com/office/drawing/2014/main" id="{0455DE59-E925-4D8F-85D8-AB2136262B06}"/>
              </a:ext>
            </a:extLst>
          </p:cNvPr>
          <p:cNvGrpSpPr/>
          <p:nvPr/>
        </p:nvGrpSpPr>
        <p:grpSpPr>
          <a:xfrm>
            <a:off x="2524400" y="1117548"/>
            <a:ext cx="4705415" cy="4622904"/>
            <a:chOff x="449622" y="1454795"/>
            <a:chExt cx="1547313" cy="1520180"/>
          </a:xfrm>
        </p:grpSpPr>
        <p:sp>
          <p:nvSpPr>
            <p:cNvPr id="4" name="Arc plein 3">
              <a:extLst>
                <a:ext uri="{FF2B5EF4-FFF2-40B4-BE49-F238E27FC236}">
                  <a16:creationId xmlns:a16="http://schemas.microsoft.com/office/drawing/2014/main" id="{FF743A30-B063-4C4C-8317-4F743F51353B}"/>
                </a:ext>
              </a:extLst>
            </p:cNvPr>
            <p:cNvSpPr/>
            <p:nvPr/>
          </p:nvSpPr>
          <p:spPr>
            <a:xfrm>
              <a:off x="453426" y="1454795"/>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1"/>
                </a:solidFill>
              </a:endParaRPr>
            </a:p>
          </p:txBody>
        </p:sp>
        <p:sp>
          <p:nvSpPr>
            <p:cNvPr id="5" name="Arc plein 4">
              <a:extLst>
                <a:ext uri="{FF2B5EF4-FFF2-40B4-BE49-F238E27FC236}">
                  <a16:creationId xmlns:a16="http://schemas.microsoft.com/office/drawing/2014/main" id="{4A2C9B42-FDE9-49B4-A0D7-0A1443D6D3D9}"/>
                </a:ext>
              </a:extLst>
            </p:cNvPr>
            <p:cNvSpPr/>
            <p:nvPr/>
          </p:nvSpPr>
          <p:spPr>
            <a:xfrm rot="5400000">
              <a:off x="556096" y="1454795"/>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1"/>
                </a:solidFill>
              </a:endParaRPr>
            </a:p>
          </p:txBody>
        </p:sp>
        <p:sp>
          <p:nvSpPr>
            <p:cNvPr id="6" name="Arc plein 5">
              <a:extLst>
                <a:ext uri="{FF2B5EF4-FFF2-40B4-BE49-F238E27FC236}">
                  <a16:creationId xmlns:a16="http://schemas.microsoft.com/office/drawing/2014/main" id="{FEEC5ADD-9972-4B4E-8C70-78A6EF7F1162}"/>
                </a:ext>
              </a:extLst>
            </p:cNvPr>
            <p:cNvSpPr/>
            <p:nvPr/>
          </p:nvSpPr>
          <p:spPr>
            <a:xfrm rot="10800000">
              <a:off x="556096" y="1527636"/>
              <a:ext cx="1440839" cy="1440839"/>
            </a:xfrm>
            <a:prstGeom prst="blockArc">
              <a:avLst>
                <a:gd name="adj1" fmla="val 10830298"/>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1"/>
                </a:solidFill>
              </a:endParaRPr>
            </a:p>
          </p:txBody>
        </p:sp>
        <p:sp>
          <p:nvSpPr>
            <p:cNvPr id="7" name="Arc plein 6">
              <a:extLst>
                <a:ext uri="{FF2B5EF4-FFF2-40B4-BE49-F238E27FC236}">
                  <a16:creationId xmlns:a16="http://schemas.microsoft.com/office/drawing/2014/main" id="{2C87AF58-57FA-41FD-9C87-328CE964AFFC}"/>
                </a:ext>
              </a:extLst>
            </p:cNvPr>
            <p:cNvSpPr/>
            <p:nvPr/>
          </p:nvSpPr>
          <p:spPr>
            <a:xfrm rot="16200000">
              <a:off x="449622" y="1534136"/>
              <a:ext cx="1440839" cy="1440839"/>
            </a:xfrm>
            <a:prstGeom prst="blockArc">
              <a:avLst>
                <a:gd name="adj1" fmla="val 10800000"/>
                <a:gd name="adj2" fmla="val 16280467"/>
                <a:gd name="adj3" fmla="val 36334"/>
              </a:avLst>
            </a:prstGeom>
            <a:solidFill>
              <a:schemeClr val="bg1"/>
            </a:solidFill>
            <a:ln w="31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1"/>
                </a:solidFill>
              </a:endParaRPr>
            </a:p>
          </p:txBody>
        </p:sp>
      </p:grpSp>
      <p:grpSp>
        <p:nvGrpSpPr>
          <p:cNvPr id="33" name="Group 32">
            <a:extLst>
              <a:ext uri="{FF2B5EF4-FFF2-40B4-BE49-F238E27FC236}">
                <a16:creationId xmlns:a16="http://schemas.microsoft.com/office/drawing/2014/main" id="{F87E783C-C614-4D71-A9B1-C8D42D86C085}"/>
              </a:ext>
            </a:extLst>
          </p:cNvPr>
          <p:cNvGrpSpPr/>
          <p:nvPr/>
        </p:nvGrpSpPr>
        <p:grpSpPr>
          <a:xfrm>
            <a:off x="3827451" y="2991468"/>
            <a:ext cx="2099313" cy="875065"/>
            <a:chOff x="3696367" y="3036853"/>
            <a:chExt cx="2099313" cy="875065"/>
          </a:xfrm>
        </p:grpSpPr>
        <p:sp>
          <p:nvSpPr>
            <p:cNvPr id="8" name="Freeform 29">
              <a:extLst>
                <a:ext uri="{FF2B5EF4-FFF2-40B4-BE49-F238E27FC236}">
                  <a16:creationId xmlns:a16="http://schemas.microsoft.com/office/drawing/2014/main" id="{36C1F0F0-3410-4B59-81B9-AEAEAD1296FE}"/>
                </a:ext>
              </a:extLst>
            </p:cNvPr>
            <p:cNvSpPr>
              <a:spLocks noChangeAspect="1" noEditPoints="1"/>
            </p:cNvSpPr>
            <p:nvPr/>
          </p:nvSpPr>
          <p:spPr bwMode="auto">
            <a:xfrm>
              <a:off x="4829939" y="3036853"/>
              <a:ext cx="164694" cy="511015"/>
            </a:xfrm>
            <a:custGeom>
              <a:avLst/>
              <a:gdLst>
                <a:gd name="T0" fmla="*/ 23 w 45"/>
                <a:gd name="T1" fmla="*/ 0 h 140"/>
                <a:gd name="T2" fmla="*/ 24 w 45"/>
                <a:gd name="T3" fmla="*/ 0 h 140"/>
                <a:gd name="T4" fmla="*/ 27 w 45"/>
                <a:gd name="T5" fmla="*/ 1 h 140"/>
                <a:gd name="T6" fmla="*/ 30 w 45"/>
                <a:gd name="T7" fmla="*/ 4 h 140"/>
                <a:gd name="T8" fmla="*/ 31 w 45"/>
                <a:gd name="T9" fmla="*/ 8 h 140"/>
                <a:gd name="T10" fmla="*/ 30 w 45"/>
                <a:gd name="T11" fmla="*/ 13 h 140"/>
                <a:gd name="T12" fmla="*/ 28 w 45"/>
                <a:gd name="T13" fmla="*/ 19 h 140"/>
                <a:gd name="T14" fmla="*/ 39 w 45"/>
                <a:gd name="T15" fmla="*/ 24 h 140"/>
                <a:gd name="T16" fmla="*/ 42 w 45"/>
                <a:gd name="T17" fmla="*/ 33 h 140"/>
                <a:gd name="T18" fmla="*/ 40 w 45"/>
                <a:gd name="T19" fmla="*/ 46 h 140"/>
                <a:gd name="T20" fmla="*/ 38 w 45"/>
                <a:gd name="T21" fmla="*/ 50 h 140"/>
                <a:gd name="T22" fmla="*/ 38 w 45"/>
                <a:gd name="T23" fmla="*/ 55 h 140"/>
                <a:gd name="T24" fmla="*/ 44 w 45"/>
                <a:gd name="T25" fmla="*/ 74 h 140"/>
                <a:gd name="T26" fmla="*/ 38 w 45"/>
                <a:gd name="T27" fmla="*/ 83 h 140"/>
                <a:gd name="T28" fmla="*/ 37 w 45"/>
                <a:gd name="T29" fmla="*/ 99 h 140"/>
                <a:gd name="T30" fmla="*/ 34 w 45"/>
                <a:gd name="T31" fmla="*/ 130 h 140"/>
                <a:gd name="T32" fmla="*/ 34 w 45"/>
                <a:gd name="T33" fmla="*/ 132 h 140"/>
                <a:gd name="T34" fmla="*/ 36 w 45"/>
                <a:gd name="T35" fmla="*/ 137 h 140"/>
                <a:gd name="T36" fmla="*/ 34 w 45"/>
                <a:gd name="T37" fmla="*/ 138 h 140"/>
                <a:gd name="T38" fmla="*/ 30 w 45"/>
                <a:gd name="T39" fmla="*/ 139 h 140"/>
                <a:gd name="T40" fmla="*/ 30 w 45"/>
                <a:gd name="T41" fmla="*/ 140 h 140"/>
                <a:gd name="T42" fmla="*/ 22 w 45"/>
                <a:gd name="T43" fmla="*/ 140 h 140"/>
                <a:gd name="T44" fmla="*/ 24 w 45"/>
                <a:gd name="T45" fmla="*/ 135 h 140"/>
                <a:gd name="T46" fmla="*/ 23 w 45"/>
                <a:gd name="T47" fmla="*/ 134 h 140"/>
                <a:gd name="T48" fmla="*/ 17 w 45"/>
                <a:gd name="T49" fmla="*/ 134 h 140"/>
                <a:gd name="T50" fmla="*/ 6 w 45"/>
                <a:gd name="T51" fmla="*/ 135 h 140"/>
                <a:gd name="T52" fmla="*/ 4 w 45"/>
                <a:gd name="T53" fmla="*/ 134 h 140"/>
                <a:gd name="T54" fmla="*/ 1 w 45"/>
                <a:gd name="T55" fmla="*/ 129 h 140"/>
                <a:gd name="T56" fmla="*/ 0 w 45"/>
                <a:gd name="T57" fmla="*/ 109 h 140"/>
                <a:gd name="T58" fmla="*/ 3 w 45"/>
                <a:gd name="T59" fmla="*/ 102 h 140"/>
                <a:gd name="T60" fmla="*/ 0 w 45"/>
                <a:gd name="T61" fmla="*/ 76 h 140"/>
                <a:gd name="T62" fmla="*/ 5 w 45"/>
                <a:gd name="T63" fmla="*/ 76 h 140"/>
                <a:gd name="T64" fmla="*/ 7 w 45"/>
                <a:gd name="T65" fmla="*/ 64 h 140"/>
                <a:gd name="T66" fmla="*/ 7 w 45"/>
                <a:gd name="T67" fmla="*/ 37 h 140"/>
                <a:gd name="T68" fmla="*/ 14 w 45"/>
                <a:gd name="T69" fmla="*/ 25 h 140"/>
                <a:gd name="T70" fmla="*/ 19 w 45"/>
                <a:gd name="T71" fmla="*/ 20 h 140"/>
                <a:gd name="T72" fmla="*/ 17 w 45"/>
                <a:gd name="T73" fmla="*/ 14 h 140"/>
                <a:gd name="T74" fmla="*/ 17 w 45"/>
                <a:gd name="T75" fmla="*/ 4 h 140"/>
                <a:gd name="T76" fmla="*/ 20 w 45"/>
                <a:gd name="T77" fmla="*/ 1 h 140"/>
                <a:gd name="T78" fmla="*/ 20 w 45"/>
                <a:gd name="T79" fmla="*/ 1 h 140"/>
                <a:gd name="T80" fmla="*/ 2 w 45"/>
                <a:gd name="T81" fmla="*/ 78 h 140"/>
                <a:gd name="T82" fmla="*/ 6 w 45"/>
                <a:gd name="T83" fmla="*/ 100 h 140"/>
                <a:gd name="T84" fmla="*/ 11 w 45"/>
                <a:gd name="T85" fmla="*/ 79 h 140"/>
                <a:gd name="T86" fmla="*/ 9 w 45"/>
                <a:gd name="T87" fmla="*/ 79 h 140"/>
                <a:gd name="T88" fmla="*/ 7 w 45"/>
                <a:gd name="T89" fmla="*/ 80 h 140"/>
                <a:gd name="T90" fmla="*/ 6 w 45"/>
                <a:gd name="T91" fmla="*/ 79 h 140"/>
                <a:gd name="T92" fmla="*/ 4 w 45"/>
                <a:gd name="T93" fmla="*/ 79 h 140"/>
                <a:gd name="T94" fmla="*/ 28 w 45"/>
                <a:gd name="T95" fmla="*/ 20 h 140"/>
                <a:gd name="T96" fmla="*/ 21 w 45"/>
                <a:gd name="T97" fmla="*/ 24 h 140"/>
                <a:gd name="T98" fmla="*/ 17 w 45"/>
                <a:gd name="T99" fmla="*/ 29 h 140"/>
                <a:gd name="T100" fmla="*/ 23 w 45"/>
                <a:gd name="T101" fmla="*/ 25 h 140"/>
                <a:gd name="T102" fmla="*/ 28 w 45"/>
                <a:gd name="T103" fmla="*/ 20 h 140"/>
                <a:gd name="T104" fmla="*/ 26 w 45"/>
                <a:gd name="T105" fmla="*/ 90 h 140"/>
                <a:gd name="T106" fmla="*/ 27 w 45"/>
                <a:gd name="T107" fmla="*/ 92 h 140"/>
                <a:gd name="T108" fmla="*/ 27 w 45"/>
                <a:gd name="T109" fmla="*/ 103 h 140"/>
                <a:gd name="T110" fmla="*/ 28 w 45"/>
                <a:gd name="T111" fmla="*/ 117 h 140"/>
                <a:gd name="T112" fmla="*/ 27 w 45"/>
                <a:gd name="T113" fmla="*/ 10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40">
                  <a:moveTo>
                    <a:pt x="23" y="0"/>
                  </a:moveTo>
                  <a:cubicBezTo>
                    <a:pt x="23" y="0"/>
                    <a:pt x="23" y="0"/>
                    <a:pt x="23" y="0"/>
                  </a:cubicBezTo>
                  <a:cubicBezTo>
                    <a:pt x="23" y="0"/>
                    <a:pt x="23" y="0"/>
                    <a:pt x="23" y="0"/>
                  </a:cubicBezTo>
                  <a:cubicBezTo>
                    <a:pt x="23" y="1"/>
                    <a:pt x="23" y="1"/>
                    <a:pt x="23" y="1"/>
                  </a:cubicBezTo>
                  <a:cubicBezTo>
                    <a:pt x="23" y="0"/>
                    <a:pt x="24" y="0"/>
                    <a:pt x="24" y="0"/>
                  </a:cubicBezTo>
                  <a:cubicBezTo>
                    <a:pt x="24" y="0"/>
                    <a:pt x="24" y="0"/>
                    <a:pt x="24" y="0"/>
                  </a:cubicBezTo>
                  <a:cubicBezTo>
                    <a:pt x="25" y="0"/>
                    <a:pt x="25" y="0"/>
                    <a:pt x="27" y="1"/>
                  </a:cubicBezTo>
                  <a:cubicBezTo>
                    <a:pt x="27" y="1"/>
                    <a:pt x="27" y="1"/>
                    <a:pt x="27" y="1"/>
                  </a:cubicBezTo>
                  <a:cubicBezTo>
                    <a:pt x="27" y="1"/>
                    <a:pt x="27" y="1"/>
                    <a:pt x="27" y="1"/>
                  </a:cubicBezTo>
                  <a:cubicBezTo>
                    <a:pt x="27" y="1"/>
                    <a:pt x="28" y="2"/>
                    <a:pt x="29" y="2"/>
                  </a:cubicBezTo>
                  <a:cubicBezTo>
                    <a:pt x="29" y="3"/>
                    <a:pt x="30" y="3"/>
                    <a:pt x="30" y="3"/>
                  </a:cubicBezTo>
                  <a:cubicBezTo>
                    <a:pt x="30" y="4"/>
                    <a:pt x="30" y="4"/>
                    <a:pt x="30" y="4"/>
                  </a:cubicBezTo>
                  <a:cubicBezTo>
                    <a:pt x="30" y="4"/>
                    <a:pt x="30" y="4"/>
                    <a:pt x="30" y="4"/>
                  </a:cubicBezTo>
                  <a:cubicBezTo>
                    <a:pt x="30" y="4"/>
                    <a:pt x="30" y="4"/>
                    <a:pt x="30" y="4"/>
                  </a:cubicBezTo>
                  <a:cubicBezTo>
                    <a:pt x="31" y="5"/>
                    <a:pt x="31" y="6"/>
                    <a:pt x="31" y="8"/>
                  </a:cubicBezTo>
                  <a:cubicBezTo>
                    <a:pt x="31" y="10"/>
                    <a:pt x="31" y="10"/>
                    <a:pt x="31" y="10"/>
                  </a:cubicBezTo>
                  <a:cubicBezTo>
                    <a:pt x="31" y="11"/>
                    <a:pt x="31" y="12"/>
                    <a:pt x="30" y="12"/>
                  </a:cubicBezTo>
                  <a:cubicBezTo>
                    <a:pt x="30" y="13"/>
                    <a:pt x="30" y="13"/>
                    <a:pt x="30" y="13"/>
                  </a:cubicBezTo>
                  <a:cubicBezTo>
                    <a:pt x="30" y="14"/>
                    <a:pt x="30" y="15"/>
                    <a:pt x="29" y="16"/>
                  </a:cubicBezTo>
                  <a:cubicBezTo>
                    <a:pt x="29" y="16"/>
                    <a:pt x="29" y="16"/>
                    <a:pt x="29" y="16"/>
                  </a:cubicBezTo>
                  <a:cubicBezTo>
                    <a:pt x="29" y="17"/>
                    <a:pt x="29" y="18"/>
                    <a:pt x="28" y="19"/>
                  </a:cubicBezTo>
                  <a:cubicBezTo>
                    <a:pt x="28" y="19"/>
                    <a:pt x="28" y="19"/>
                    <a:pt x="28" y="19"/>
                  </a:cubicBezTo>
                  <a:cubicBezTo>
                    <a:pt x="30" y="22"/>
                    <a:pt x="30" y="22"/>
                    <a:pt x="30" y="22"/>
                  </a:cubicBezTo>
                  <a:cubicBezTo>
                    <a:pt x="39" y="24"/>
                    <a:pt x="39" y="24"/>
                    <a:pt x="39" y="24"/>
                  </a:cubicBezTo>
                  <a:cubicBezTo>
                    <a:pt x="40" y="24"/>
                    <a:pt x="40" y="24"/>
                    <a:pt x="41" y="25"/>
                  </a:cubicBezTo>
                  <a:cubicBezTo>
                    <a:pt x="41" y="25"/>
                    <a:pt x="41" y="26"/>
                    <a:pt x="41" y="26"/>
                  </a:cubicBezTo>
                  <a:cubicBezTo>
                    <a:pt x="42" y="28"/>
                    <a:pt x="42" y="31"/>
                    <a:pt x="42" y="33"/>
                  </a:cubicBezTo>
                  <a:cubicBezTo>
                    <a:pt x="42" y="34"/>
                    <a:pt x="42" y="34"/>
                    <a:pt x="42" y="34"/>
                  </a:cubicBezTo>
                  <a:cubicBezTo>
                    <a:pt x="42" y="35"/>
                    <a:pt x="42" y="37"/>
                    <a:pt x="41" y="39"/>
                  </a:cubicBezTo>
                  <a:cubicBezTo>
                    <a:pt x="41" y="43"/>
                    <a:pt x="40" y="45"/>
                    <a:pt x="40" y="46"/>
                  </a:cubicBezTo>
                  <a:cubicBezTo>
                    <a:pt x="40" y="46"/>
                    <a:pt x="39" y="46"/>
                    <a:pt x="39" y="47"/>
                  </a:cubicBezTo>
                  <a:cubicBezTo>
                    <a:pt x="39" y="48"/>
                    <a:pt x="39" y="49"/>
                    <a:pt x="38" y="49"/>
                  </a:cubicBezTo>
                  <a:cubicBezTo>
                    <a:pt x="38" y="49"/>
                    <a:pt x="38" y="50"/>
                    <a:pt x="38" y="50"/>
                  </a:cubicBezTo>
                  <a:cubicBezTo>
                    <a:pt x="37" y="51"/>
                    <a:pt x="37" y="51"/>
                    <a:pt x="37" y="52"/>
                  </a:cubicBezTo>
                  <a:cubicBezTo>
                    <a:pt x="37" y="52"/>
                    <a:pt x="37" y="52"/>
                    <a:pt x="37" y="52"/>
                  </a:cubicBezTo>
                  <a:cubicBezTo>
                    <a:pt x="37" y="54"/>
                    <a:pt x="38" y="55"/>
                    <a:pt x="38" y="55"/>
                  </a:cubicBezTo>
                  <a:cubicBezTo>
                    <a:pt x="41" y="61"/>
                    <a:pt x="43" y="66"/>
                    <a:pt x="44" y="71"/>
                  </a:cubicBezTo>
                  <a:cubicBezTo>
                    <a:pt x="45" y="72"/>
                    <a:pt x="45" y="73"/>
                    <a:pt x="45" y="73"/>
                  </a:cubicBezTo>
                  <a:cubicBezTo>
                    <a:pt x="45" y="74"/>
                    <a:pt x="45" y="74"/>
                    <a:pt x="44" y="74"/>
                  </a:cubicBezTo>
                  <a:cubicBezTo>
                    <a:pt x="41" y="75"/>
                    <a:pt x="40" y="75"/>
                    <a:pt x="39" y="75"/>
                  </a:cubicBezTo>
                  <a:cubicBezTo>
                    <a:pt x="39" y="76"/>
                    <a:pt x="38" y="77"/>
                    <a:pt x="38" y="80"/>
                  </a:cubicBezTo>
                  <a:cubicBezTo>
                    <a:pt x="38" y="81"/>
                    <a:pt x="38" y="82"/>
                    <a:pt x="38" y="83"/>
                  </a:cubicBezTo>
                  <a:cubicBezTo>
                    <a:pt x="37" y="89"/>
                    <a:pt x="36" y="92"/>
                    <a:pt x="36" y="92"/>
                  </a:cubicBezTo>
                  <a:cubicBezTo>
                    <a:pt x="35" y="98"/>
                    <a:pt x="35" y="98"/>
                    <a:pt x="35" y="98"/>
                  </a:cubicBezTo>
                  <a:cubicBezTo>
                    <a:pt x="36" y="99"/>
                    <a:pt x="36" y="99"/>
                    <a:pt x="37" y="99"/>
                  </a:cubicBezTo>
                  <a:cubicBezTo>
                    <a:pt x="37" y="103"/>
                    <a:pt x="37" y="103"/>
                    <a:pt x="37" y="103"/>
                  </a:cubicBezTo>
                  <a:cubicBezTo>
                    <a:pt x="35" y="129"/>
                    <a:pt x="35" y="129"/>
                    <a:pt x="35" y="129"/>
                  </a:cubicBezTo>
                  <a:cubicBezTo>
                    <a:pt x="34" y="129"/>
                    <a:pt x="34" y="130"/>
                    <a:pt x="34" y="130"/>
                  </a:cubicBezTo>
                  <a:cubicBezTo>
                    <a:pt x="33" y="130"/>
                    <a:pt x="33" y="131"/>
                    <a:pt x="33" y="131"/>
                  </a:cubicBezTo>
                  <a:cubicBezTo>
                    <a:pt x="33" y="131"/>
                    <a:pt x="33" y="131"/>
                    <a:pt x="33" y="131"/>
                  </a:cubicBezTo>
                  <a:cubicBezTo>
                    <a:pt x="33" y="131"/>
                    <a:pt x="33" y="132"/>
                    <a:pt x="34" y="132"/>
                  </a:cubicBezTo>
                  <a:cubicBezTo>
                    <a:pt x="34" y="133"/>
                    <a:pt x="34" y="134"/>
                    <a:pt x="34" y="135"/>
                  </a:cubicBezTo>
                  <a:cubicBezTo>
                    <a:pt x="34" y="135"/>
                    <a:pt x="35" y="136"/>
                    <a:pt x="36" y="137"/>
                  </a:cubicBezTo>
                  <a:cubicBezTo>
                    <a:pt x="36" y="137"/>
                    <a:pt x="36" y="137"/>
                    <a:pt x="36" y="137"/>
                  </a:cubicBezTo>
                  <a:cubicBezTo>
                    <a:pt x="36" y="137"/>
                    <a:pt x="36" y="137"/>
                    <a:pt x="36" y="137"/>
                  </a:cubicBezTo>
                  <a:cubicBezTo>
                    <a:pt x="36" y="138"/>
                    <a:pt x="35" y="138"/>
                    <a:pt x="34" y="138"/>
                  </a:cubicBezTo>
                  <a:cubicBezTo>
                    <a:pt x="34" y="138"/>
                    <a:pt x="34" y="138"/>
                    <a:pt x="34" y="138"/>
                  </a:cubicBezTo>
                  <a:cubicBezTo>
                    <a:pt x="33" y="138"/>
                    <a:pt x="32" y="138"/>
                    <a:pt x="30" y="138"/>
                  </a:cubicBezTo>
                  <a:cubicBezTo>
                    <a:pt x="30" y="139"/>
                    <a:pt x="30" y="139"/>
                    <a:pt x="30" y="139"/>
                  </a:cubicBezTo>
                  <a:cubicBezTo>
                    <a:pt x="30" y="139"/>
                    <a:pt x="30" y="139"/>
                    <a:pt x="30" y="139"/>
                  </a:cubicBezTo>
                  <a:cubicBezTo>
                    <a:pt x="29" y="139"/>
                    <a:pt x="29" y="139"/>
                    <a:pt x="29" y="139"/>
                  </a:cubicBezTo>
                  <a:cubicBezTo>
                    <a:pt x="30" y="139"/>
                    <a:pt x="30" y="139"/>
                    <a:pt x="30" y="139"/>
                  </a:cubicBezTo>
                  <a:cubicBezTo>
                    <a:pt x="30" y="140"/>
                    <a:pt x="30" y="140"/>
                    <a:pt x="30" y="140"/>
                  </a:cubicBezTo>
                  <a:cubicBezTo>
                    <a:pt x="30" y="140"/>
                    <a:pt x="29" y="140"/>
                    <a:pt x="29" y="140"/>
                  </a:cubicBezTo>
                  <a:cubicBezTo>
                    <a:pt x="28" y="140"/>
                    <a:pt x="27" y="140"/>
                    <a:pt x="26" y="140"/>
                  </a:cubicBezTo>
                  <a:cubicBezTo>
                    <a:pt x="23" y="140"/>
                    <a:pt x="22" y="140"/>
                    <a:pt x="22" y="140"/>
                  </a:cubicBezTo>
                  <a:cubicBezTo>
                    <a:pt x="22" y="140"/>
                    <a:pt x="22" y="140"/>
                    <a:pt x="22" y="139"/>
                  </a:cubicBezTo>
                  <a:cubicBezTo>
                    <a:pt x="22" y="139"/>
                    <a:pt x="22" y="138"/>
                    <a:pt x="23" y="136"/>
                  </a:cubicBezTo>
                  <a:cubicBezTo>
                    <a:pt x="24" y="135"/>
                    <a:pt x="24" y="135"/>
                    <a:pt x="24" y="135"/>
                  </a:cubicBezTo>
                  <a:cubicBezTo>
                    <a:pt x="24" y="135"/>
                    <a:pt x="24" y="135"/>
                    <a:pt x="24" y="135"/>
                  </a:cubicBezTo>
                  <a:cubicBezTo>
                    <a:pt x="24" y="133"/>
                    <a:pt x="24" y="133"/>
                    <a:pt x="24" y="133"/>
                  </a:cubicBezTo>
                  <a:cubicBezTo>
                    <a:pt x="23" y="133"/>
                    <a:pt x="23" y="134"/>
                    <a:pt x="23" y="134"/>
                  </a:cubicBezTo>
                  <a:cubicBezTo>
                    <a:pt x="23" y="135"/>
                    <a:pt x="22" y="135"/>
                    <a:pt x="22" y="135"/>
                  </a:cubicBezTo>
                  <a:cubicBezTo>
                    <a:pt x="22" y="135"/>
                    <a:pt x="21" y="135"/>
                    <a:pt x="20" y="134"/>
                  </a:cubicBezTo>
                  <a:cubicBezTo>
                    <a:pt x="19" y="134"/>
                    <a:pt x="18" y="134"/>
                    <a:pt x="17" y="134"/>
                  </a:cubicBezTo>
                  <a:cubicBezTo>
                    <a:pt x="10" y="133"/>
                    <a:pt x="10" y="133"/>
                    <a:pt x="10" y="133"/>
                  </a:cubicBezTo>
                  <a:cubicBezTo>
                    <a:pt x="8" y="134"/>
                    <a:pt x="7" y="134"/>
                    <a:pt x="7" y="135"/>
                  </a:cubicBezTo>
                  <a:cubicBezTo>
                    <a:pt x="6" y="135"/>
                    <a:pt x="6" y="135"/>
                    <a:pt x="6" y="135"/>
                  </a:cubicBezTo>
                  <a:cubicBezTo>
                    <a:pt x="6" y="135"/>
                    <a:pt x="6" y="135"/>
                    <a:pt x="6" y="135"/>
                  </a:cubicBezTo>
                  <a:cubicBezTo>
                    <a:pt x="6" y="135"/>
                    <a:pt x="6" y="135"/>
                    <a:pt x="6" y="135"/>
                  </a:cubicBezTo>
                  <a:cubicBezTo>
                    <a:pt x="5" y="135"/>
                    <a:pt x="5" y="135"/>
                    <a:pt x="4" y="134"/>
                  </a:cubicBezTo>
                  <a:cubicBezTo>
                    <a:pt x="4" y="134"/>
                    <a:pt x="4" y="134"/>
                    <a:pt x="4" y="134"/>
                  </a:cubicBezTo>
                  <a:cubicBezTo>
                    <a:pt x="4" y="131"/>
                    <a:pt x="4" y="131"/>
                    <a:pt x="4" y="131"/>
                  </a:cubicBezTo>
                  <a:cubicBezTo>
                    <a:pt x="2" y="130"/>
                    <a:pt x="1" y="130"/>
                    <a:pt x="1" y="129"/>
                  </a:cubicBezTo>
                  <a:cubicBezTo>
                    <a:pt x="1" y="125"/>
                    <a:pt x="0" y="121"/>
                    <a:pt x="0" y="115"/>
                  </a:cubicBezTo>
                  <a:cubicBezTo>
                    <a:pt x="0" y="115"/>
                    <a:pt x="0" y="115"/>
                    <a:pt x="0" y="115"/>
                  </a:cubicBezTo>
                  <a:cubicBezTo>
                    <a:pt x="0" y="113"/>
                    <a:pt x="0" y="111"/>
                    <a:pt x="0" y="109"/>
                  </a:cubicBezTo>
                  <a:cubicBezTo>
                    <a:pt x="0" y="108"/>
                    <a:pt x="0" y="108"/>
                    <a:pt x="0" y="108"/>
                  </a:cubicBezTo>
                  <a:cubicBezTo>
                    <a:pt x="0" y="106"/>
                    <a:pt x="0" y="105"/>
                    <a:pt x="1" y="103"/>
                  </a:cubicBezTo>
                  <a:cubicBezTo>
                    <a:pt x="2" y="103"/>
                    <a:pt x="2" y="102"/>
                    <a:pt x="3" y="102"/>
                  </a:cubicBezTo>
                  <a:cubicBezTo>
                    <a:pt x="0" y="79"/>
                    <a:pt x="0" y="79"/>
                    <a:pt x="0" y="79"/>
                  </a:cubicBezTo>
                  <a:cubicBezTo>
                    <a:pt x="0" y="79"/>
                    <a:pt x="0" y="79"/>
                    <a:pt x="0" y="79"/>
                  </a:cubicBezTo>
                  <a:cubicBezTo>
                    <a:pt x="0" y="76"/>
                    <a:pt x="0" y="76"/>
                    <a:pt x="0" y="76"/>
                  </a:cubicBezTo>
                  <a:cubicBezTo>
                    <a:pt x="0" y="76"/>
                    <a:pt x="0" y="76"/>
                    <a:pt x="0" y="76"/>
                  </a:cubicBezTo>
                  <a:cubicBezTo>
                    <a:pt x="5" y="76"/>
                    <a:pt x="5" y="76"/>
                    <a:pt x="5" y="76"/>
                  </a:cubicBezTo>
                  <a:cubicBezTo>
                    <a:pt x="5" y="76"/>
                    <a:pt x="5" y="76"/>
                    <a:pt x="5" y="76"/>
                  </a:cubicBezTo>
                  <a:cubicBezTo>
                    <a:pt x="5" y="75"/>
                    <a:pt x="5" y="74"/>
                    <a:pt x="5" y="73"/>
                  </a:cubicBezTo>
                  <a:cubicBezTo>
                    <a:pt x="5" y="73"/>
                    <a:pt x="6" y="73"/>
                    <a:pt x="6" y="72"/>
                  </a:cubicBezTo>
                  <a:cubicBezTo>
                    <a:pt x="6" y="69"/>
                    <a:pt x="7" y="66"/>
                    <a:pt x="7" y="64"/>
                  </a:cubicBezTo>
                  <a:cubicBezTo>
                    <a:pt x="7" y="60"/>
                    <a:pt x="7" y="60"/>
                    <a:pt x="7" y="60"/>
                  </a:cubicBezTo>
                  <a:cubicBezTo>
                    <a:pt x="7" y="57"/>
                    <a:pt x="7" y="57"/>
                    <a:pt x="7" y="57"/>
                  </a:cubicBezTo>
                  <a:cubicBezTo>
                    <a:pt x="7" y="37"/>
                    <a:pt x="7" y="37"/>
                    <a:pt x="7" y="37"/>
                  </a:cubicBezTo>
                  <a:cubicBezTo>
                    <a:pt x="7" y="34"/>
                    <a:pt x="7" y="34"/>
                    <a:pt x="7" y="34"/>
                  </a:cubicBezTo>
                  <a:cubicBezTo>
                    <a:pt x="7" y="31"/>
                    <a:pt x="7" y="29"/>
                    <a:pt x="7" y="28"/>
                  </a:cubicBezTo>
                  <a:cubicBezTo>
                    <a:pt x="8" y="28"/>
                    <a:pt x="10" y="26"/>
                    <a:pt x="14" y="25"/>
                  </a:cubicBezTo>
                  <a:cubicBezTo>
                    <a:pt x="16" y="23"/>
                    <a:pt x="16" y="23"/>
                    <a:pt x="16" y="23"/>
                  </a:cubicBezTo>
                  <a:cubicBezTo>
                    <a:pt x="19" y="21"/>
                    <a:pt x="19" y="21"/>
                    <a:pt x="19" y="21"/>
                  </a:cubicBezTo>
                  <a:cubicBezTo>
                    <a:pt x="19" y="20"/>
                    <a:pt x="19" y="20"/>
                    <a:pt x="19" y="20"/>
                  </a:cubicBezTo>
                  <a:cubicBezTo>
                    <a:pt x="19" y="19"/>
                    <a:pt x="19" y="18"/>
                    <a:pt x="18" y="18"/>
                  </a:cubicBezTo>
                  <a:cubicBezTo>
                    <a:pt x="18" y="17"/>
                    <a:pt x="18" y="16"/>
                    <a:pt x="18" y="15"/>
                  </a:cubicBezTo>
                  <a:cubicBezTo>
                    <a:pt x="17" y="15"/>
                    <a:pt x="17" y="15"/>
                    <a:pt x="17" y="14"/>
                  </a:cubicBezTo>
                  <a:cubicBezTo>
                    <a:pt x="16" y="11"/>
                    <a:pt x="16" y="9"/>
                    <a:pt x="16" y="8"/>
                  </a:cubicBezTo>
                  <a:cubicBezTo>
                    <a:pt x="16" y="8"/>
                    <a:pt x="16" y="8"/>
                    <a:pt x="16" y="8"/>
                  </a:cubicBezTo>
                  <a:cubicBezTo>
                    <a:pt x="16" y="7"/>
                    <a:pt x="16" y="5"/>
                    <a:pt x="17" y="4"/>
                  </a:cubicBezTo>
                  <a:cubicBezTo>
                    <a:pt x="17" y="3"/>
                    <a:pt x="18" y="2"/>
                    <a:pt x="19" y="2"/>
                  </a:cubicBezTo>
                  <a:cubicBezTo>
                    <a:pt x="19" y="1"/>
                    <a:pt x="20" y="1"/>
                    <a:pt x="20" y="1"/>
                  </a:cubicBezTo>
                  <a:cubicBezTo>
                    <a:pt x="20" y="1"/>
                    <a:pt x="20" y="1"/>
                    <a:pt x="20" y="1"/>
                  </a:cubicBezTo>
                  <a:cubicBezTo>
                    <a:pt x="20" y="1"/>
                    <a:pt x="20" y="1"/>
                    <a:pt x="20" y="1"/>
                  </a:cubicBezTo>
                  <a:cubicBezTo>
                    <a:pt x="20" y="1"/>
                    <a:pt x="20" y="1"/>
                    <a:pt x="20" y="1"/>
                  </a:cubicBezTo>
                  <a:cubicBezTo>
                    <a:pt x="20" y="1"/>
                    <a:pt x="20" y="1"/>
                    <a:pt x="20" y="1"/>
                  </a:cubicBezTo>
                  <a:cubicBezTo>
                    <a:pt x="21" y="1"/>
                    <a:pt x="21" y="1"/>
                    <a:pt x="21" y="1"/>
                  </a:cubicBezTo>
                  <a:cubicBezTo>
                    <a:pt x="22" y="0"/>
                    <a:pt x="22" y="0"/>
                    <a:pt x="23" y="0"/>
                  </a:cubicBezTo>
                  <a:close/>
                  <a:moveTo>
                    <a:pt x="2" y="78"/>
                  </a:moveTo>
                  <a:cubicBezTo>
                    <a:pt x="2" y="82"/>
                    <a:pt x="2" y="82"/>
                    <a:pt x="2" y="82"/>
                  </a:cubicBezTo>
                  <a:cubicBezTo>
                    <a:pt x="5" y="100"/>
                    <a:pt x="5" y="100"/>
                    <a:pt x="5" y="100"/>
                  </a:cubicBezTo>
                  <a:cubicBezTo>
                    <a:pt x="5" y="100"/>
                    <a:pt x="6" y="100"/>
                    <a:pt x="6" y="100"/>
                  </a:cubicBezTo>
                  <a:cubicBezTo>
                    <a:pt x="14" y="100"/>
                    <a:pt x="14" y="100"/>
                    <a:pt x="14" y="100"/>
                  </a:cubicBezTo>
                  <a:cubicBezTo>
                    <a:pt x="12" y="79"/>
                    <a:pt x="12" y="79"/>
                    <a:pt x="12" y="79"/>
                  </a:cubicBezTo>
                  <a:cubicBezTo>
                    <a:pt x="11" y="79"/>
                    <a:pt x="11" y="79"/>
                    <a:pt x="11" y="79"/>
                  </a:cubicBezTo>
                  <a:cubicBezTo>
                    <a:pt x="11" y="79"/>
                    <a:pt x="11" y="79"/>
                    <a:pt x="10" y="79"/>
                  </a:cubicBezTo>
                  <a:cubicBezTo>
                    <a:pt x="10" y="79"/>
                    <a:pt x="10" y="79"/>
                    <a:pt x="10" y="79"/>
                  </a:cubicBezTo>
                  <a:cubicBezTo>
                    <a:pt x="10" y="79"/>
                    <a:pt x="9" y="79"/>
                    <a:pt x="9" y="79"/>
                  </a:cubicBezTo>
                  <a:cubicBezTo>
                    <a:pt x="9" y="80"/>
                    <a:pt x="8" y="80"/>
                    <a:pt x="8" y="80"/>
                  </a:cubicBezTo>
                  <a:cubicBezTo>
                    <a:pt x="8" y="80"/>
                    <a:pt x="8" y="80"/>
                    <a:pt x="8" y="80"/>
                  </a:cubicBezTo>
                  <a:cubicBezTo>
                    <a:pt x="7" y="80"/>
                    <a:pt x="7" y="80"/>
                    <a:pt x="7" y="80"/>
                  </a:cubicBezTo>
                  <a:cubicBezTo>
                    <a:pt x="7" y="80"/>
                    <a:pt x="7" y="80"/>
                    <a:pt x="7" y="80"/>
                  </a:cubicBezTo>
                  <a:cubicBezTo>
                    <a:pt x="7" y="80"/>
                    <a:pt x="7" y="80"/>
                    <a:pt x="7" y="80"/>
                  </a:cubicBezTo>
                  <a:cubicBezTo>
                    <a:pt x="7" y="80"/>
                    <a:pt x="6" y="80"/>
                    <a:pt x="6" y="79"/>
                  </a:cubicBezTo>
                  <a:cubicBezTo>
                    <a:pt x="5" y="79"/>
                    <a:pt x="5" y="79"/>
                    <a:pt x="5" y="79"/>
                  </a:cubicBezTo>
                  <a:cubicBezTo>
                    <a:pt x="5" y="79"/>
                    <a:pt x="5" y="79"/>
                    <a:pt x="5" y="79"/>
                  </a:cubicBezTo>
                  <a:cubicBezTo>
                    <a:pt x="4" y="79"/>
                    <a:pt x="4" y="79"/>
                    <a:pt x="4" y="79"/>
                  </a:cubicBezTo>
                  <a:cubicBezTo>
                    <a:pt x="4" y="79"/>
                    <a:pt x="4" y="78"/>
                    <a:pt x="4" y="78"/>
                  </a:cubicBezTo>
                  <a:lnTo>
                    <a:pt x="2" y="78"/>
                  </a:lnTo>
                  <a:close/>
                  <a:moveTo>
                    <a:pt x="28" y="20"/>
                  </a:moveTo>
                  <a:cubicBezTo>
                    <a:pt x="27" y="20"/>
                    <a:pt x="26" y="22"/>
                    <a:pt x="23" y="24"/>
                  </a:cubicBezTo>
                  <a:cubicBezTo>
                    <a:pt x="23" y="24"/>
                    <a:pt x="22" y="24"/>
                    <a:pt x="22" y="24"/>
                  </a:cubicBezTo>
                  <a:cubicBezTo>
                    <a:pt x="21" y="24"/>
                    <a:pt x="21" y="24"/>
                    <a:pt x="21" y="24"/>
                  </a:cubicBezTo>
                  <a:cubicBezTo>
                    <a:pt x="19" y="22"/>
                    <a:pt x="19" y="22"/>
                    <a:pt x="19" y="22"/>
                  </a:cubicBezTo>
                  <a:cubicBezTo>
                    <a:pt x="18" y="22"/>
                    <a:pt x="18" y="22"/>
                    <a:pt x="18" y="22"/>
                  </a:cubicBezTo>
                  <a:cubicBezTo>
                    <a:pt x="17" y="29"/>
                    <a:pt x="17" y="29"/>
                    <a:pt x="17" y="29"/>
                  </a:cubicBezTo>
                  <a:cubicBezTo>
                    <a:pt x="20" y="26"/>
                    <a:pt x="21" y="25"/>
                    <a:pt x="21" y="25"/>
                  </a:cubicBezTo>
                  <a:cubicBezTo>
                    <a:pt x="21" y="25"/>
                    <a:pt x="22" y="25"/>
                    <a:pt x="22" y="25"/>
                  </a:cubicBezTo>
                  <a:cubicBezTo>
                    <a:pt x="22" y="25"/>
                    <a:pt x="22" y="25"/>
                    <a:pt x="23" y="25"/>
                  </a:cubicBezTo>
                  <a:cubicBezTo>
                    <a:pt x="24" y="27"/>
                    <a:pt x="24" y="29"/>
                    <a:pt x="24" y="29"/>
                  </a:cubicBezTo>
                  <a:cubicBezTo>
                    <a:pt x="29" y="20"/>
                    <a:pt x="29" y="20"/>
                    <a:pt x="29" y="20"/>
                  </a:cubicBezTo>
                  <a:lnTo>
                    <a:pt x="28" y="20"/>
                  </a:lnTo>
                  <a:close/>
                  <a:moveTo>
                    <a:pt x="27" y="84"/>
                  </a:moveTo>
                  <a:cubicBezTo>
                    <a:pt x="26" y="84"/>
                    <a:pt x="26" y="85"/>
                    <a:pt x="26" y="86"/>
                  </a:cubicBezTo>
                  <a:cubicBezTo>
                    <a:pt x="26" y="87"/>
                    <a:pt x="26" y="88"/>
                    <a:pt x="26" y="90"/>
                  </a:cubicBezTo>
                  <a:cubicBezTo>
                    <a:pt x="26" y="91"/>
                    <a:pt x="26" y="93"/>
                    <a:pt x="26" y="96"/>
                  </a:cubicBezTo>
                  <a:cubicBezTo>
                    <a:pt x="26" y="96"/>
                    <a:pt x="26" y="95"/>
                    <a:pt x="26" y="95"/>
                  </a:cubicBezTo>
                  <a:cubicBezTo>
                    <a:pt x="27" y="94"/>
                    <a:pt x="27" y="93"/>
                    <a:pt x="27" y="92"/>
                  </a:cubicBezTo>
                  <a:cubicBezTo>
                    <a:pt x="27" y="85"/>
                    <a:pt x="27" y="85"/>
                    <a:pt x="27" y="85"/>
                  </a:cubicBezTo>
                  <a:lnTo>
                    <a:pt x="27" y="84"/>
                  </a:lnTo>
                  <a:close/>
                  <a:moveTo>
                    <a:pt x="27" y="103"/>
                  </a:moveTo>
                  <a:cubicBezTo>
                    <a:pt x="27" y="107"/>
                    <a:pt x="27" y="107"/>
                    <a:pt x="27" y="107"/>
                  </a:cubicBezTo>
                  <a:cubicBezTo>
                    <a:pt x="27" y="111"/>
                    <a:pt x="27" y="114"/>
                    <a:pt x="27" y="115"/>
                  </a:cubicBezTo>
                  <a:cubicBezTo>
                    <a:pt x="27" y="116"/>
                    <a:pt x="28" y="117"/>
                    <a:pt x="28" y="117"/>
                  </a:cubicBezTo>
                  <a:cubicBezTo>
                    <a:pt x="28" y="117"/>
                    <a:pt x="28" y="116"/>
                    <a:pt x="28" y="116"/>
                  </a:cubicBezTo>
                  <a:cubicBezTo>
                    <a:pt x="28" y="116"/>
                    <a:pt x="28" y="115"/>
                    <a:pt x="27" y="112"/>
                  </a:cubicBezTo>
                  <a:cubicBezTo>
                    <a:pt x="27" y="106"/>
                    <a:pt x="27" y="106"/>
                    <a:pt x="27" y="106"/>
                  </a:cubicBezTo>
                  <a:cubicBezTo>
                    <a:pt x="27" y="106"/>
                    <a:pt x="27" y="106"/>
                    <a:pt x="27" y="106"/>
                  </a:cubicBezTo>
                  <a:cubicBezTo>
                    <a:pt x="27" y="103"/>
                    <a:pt x="27" y="103"/>
                    <a:pt x="27" y="103"/>
                  </a:cubicBez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sz="3200">
                <a:solidFill>
                  <a:prstClr val="black"/>
                </a:solidFill>
                <a:latin typeface="+mj-lt"/>
              </a:endParaRPr>
            </a:p>
          </p:txBody>
        </p:sp>
        <p:sp>
          <p:nvSpPr>
            <p:cNvPr id="9" name="ZoneTexte 8">
              <a:extLst>
                <a:ext uri="{FF2B5EF4-FFF2-40B4-BE49-F238E27FC236}">
                  <a16:creationId xmlns:a16="http://schemas.microsoft.com/office/drawing/2014/main" id="{07711476-1409-41F4-881E-6CEED92D2D30}"/>
                </a:ext>
              </a:extLst>
            </p:cNvPr>
            <p:cNvSpPr txBox="1"/>
            <p:nvPr/>
          </p:nvSpPr>
          <p:spPr>
            <a:xfrm>
              <a:off x="3696367" y="3450253"/>
              <a:ext cx="2099313" cy="461665"/>
            </a:xfrm>
            <a:prstGeom prst="rect">
              <a:avLst/>
            </a:prstGeom>
            <a:noFill/>
          </p:spPr>
          <p:txBody>
            <a:bodyPr wrap="square" rtlCol="0">
              <a:spAutoFit/>
            </a:bodyPr>
            <a:lstStyle/>
            <a:p>
              <a:pPr algn="ctr"/>
              <a:r>
                <a:rPr lang="en-US" sz="1200"/>
                <a:t>Set of </a:t>
              </a:r>
              <a:r>
                <a:rPr lang="en-US" sz="1200">
                  <a:solidFill>
                    <a:srgbClr val="009DB0"/>
                  </a:solidFill>
                </a:rPr>
                <a:t>digital tools</a:t>
              </a:r>
            </a:p>
            <a:p>
              <a:pPr algn="ctr"/>
              <a:r>
                <a:rPr lang="en-US" sz="1200"/>
                <a:t>for CGPs</a:t>
              </a:r>
            </a:p>
          </p:txBody>
        </p:sp>
        <p:grpSp>
          <p:nvGrpSpPr>
            <p:cNvPr id="10" name="Group 5">
              <a:extLst>
                <a:ext uri="{FF2B5EF4-FFF2-40B4-BE49-F238E27FC236}">
                  <a16:creationId xmlns:a16="http://schemas.microsoft.com/office/drawing/2014/main" id="{A9DE454B-93F7-4AA6-B6E0-D2E4FC02326D}"/>
                </a:ext>
              </a:extLst>
            </p:cNvPr>
            <p:cNvGrpSpPr>
              <a:grpSpLocks noChangeAspect="1"/>
            </p:cNvGrpSpPr>
            <p:nvPr/>
          </p:nvGrpSpPr>
          <p:grpSpPr bwMode="auto">
            <a:xfrm>
              <a:off x="4315008" y="3120316"/>
              <a:ext cx="427351" cy="353005"/>
              <a:chOff x="800" y="869"/>
              <a:chExt cx="730" cy="603"/>
            </a:xfrm>
            <a:solidFill>
              <a:srgbClr val="009DB0"/>
            </a:solidFill>
          </p:grpSpPr>
          <p:sp>
            <p:nvSpPr>
              <p:cNvPr id="11" name="Freeform 6">
                <a:extLst>
                  <a:ext uri="{FF2B5EF4-FFF2-40B4-BE49-F238E27FC236}">
                    <a16:creationId xmlns:a16="http://schemas.microsoft.com/office/drawing/2014/main" id="{B2FE9BF9-12E1-4FDB-B2B0-22AD3E928E8D}"/>
                  </a:ext>
                </a:extLst>
              </p:cNvPr>
              <p:cNvSpPr>
                <a:spLocks noEditPoints="1"/>
              </p:cNvSpPr>
              <p:nvPr/>
            </p:nvSpPr>
            <p:spPr bwMode="auto">
              <a:xfrm>
                <a:off x="835" y="869"/>
                <a:ext cx="649" cy="464"/>
              </a:xfrm>
              <a:custGeom>
                <a:avLst/>
                <a:gdLst>
                  <a:gd name="T0" fmla="*/ 4 w 56"/>
                  <a:gd name="T1" fmla="*/ 40 h 40"/>
                  <a:gd name="T2" fmla="*/ 52 w 56"/>
                  <a:gd name="T3" fmla="*/ 40 h 40"/>
                  <a:gd name="T4" fmla="*/ 56 w 56"/>
                  <a:gd name="T5" fmla="*/ 36 h 40"/>
                  <a:gd name="T6" fmla="*/ 56 w 56"/>
                  <a:gd name="T7" fmla="*/ 4 h 40"/>
                  <a:gd name="T8" fmla="*/ 52 w 56"/>
                  <a:gd name="T9" fmla="*/ 0 h 40"/>
                  <a:gd name="T10" fmla="*/ 4 w 56"/>
                  <a:gd name="T11" fmla="*/ 0 h 40"/>
                  <a:gd name="T12" fmla="*/ 0 w 56"/>
                  <a:gd name="T13" fmla="*/ 4 h 40"/>
                  <a:gd name="T14" fmla="*/ 0 w 56"/>
                  <a:gd name="T15" fmla="*/ 36 h 40"/>
                  <a:gd name="T16" fmla="*/ 4 w 56"/>
                  <a:gd name="T17" fmla="*/ 40 h 40"/>
                  <a:gd name="T18" fmla="*/ 4 w 56"/>
                  <a:gd name="T19" fmla="*/ 4 h 40"/>
                  <a:gd name="T20" fmla="*/ 52 w 56"/>
                  <a:gd name="T21" fmla="*/ 4 h 40"/>
                  <a:gd name="T22" fmla="*/ 52 w 56"/>
                  <a:gd name="T23" fmla="*/ 36 h 40"/>
                  <a:gd name="T24" fmla="*/ 4 w 56"/>
                  <a:gd name="T25" fmla="*/ 36 h 40"/>
                  <a:gd name="T26" fmla="*/ 4 w 56"/>
                  <a:gd name="T2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0">
                    <a:moveTo>
                      <a:pt x="4" y="40"/>
                    </a:moveTo>
                    <a:cubicBezTo>
                      <a:pt x="52" y="40"/>
                      <a:pt x="52" y="40"/>
                      <a:pt x="52" y="40"/>
                    </a:cubicBezTo>
                    <a:cubicBezTo>
                      <a:pt x="55" y="40"/>
                      <a:pt x="56" y="38"/>
                      <a:pt x="56" y="36"/>
                    </a:cubicBezTo>
                    <a:cubicBezTo>
                      <a:pt x="56" y="4"/>
                      <a:pt x="56" y="4"/>
                      <a:pt x="56" y="4"/>
                    </a:cubicBezTo>
                    <a:cubicBezTo>
                      <a:pt x="56" y="2"/>
                      <a:pt x="55" y="0"/>
                      <a:pt x="52" y="0"/>
                    </a:cubicBezTo>
                    <a:cubicBezTo>
                      <a:pt x="4" y="0"/>
                      <a:pt x="4" y="0"/>
                      <a:pt x="4" y="0"/>
                    </a:cubicBezTo>
                    <a:cubicBezTo>
                      <a:pt x="2" y="0"/>
                      <a:pt x="0" y="2"/>
                      <a:pt x="0" y="4"/>
                    </a:cubicBezTo>
                    <a:cubicBezTo>
                      <a:pt x="0" y="36"/>
                      <a:pt x="0" y="36"/>
                      <a:pt x="0" y="36"/>
                    </a:cubicBezTo>
                    <a:cubicBezTo>
                      <a:pt x="0" y="38"/>
                      <a:pt x="2" y="40"/>
                      <a:pt x="4" y="40"/>
                    </a:cubicBezTo>
                    <a:close/>
                    <a:moveTo>
                      <a:pt x="4" y="4"/>
                    </a:moveTo>
                    <a:cubicBezTo>
                      <a:pt x="52" y="4"/>
                      <a:pt x="52" y="4"/>
                      <a:pt x="52" y="4"/>
                    </a:cubicBezTo>
                    <a:cubicBezTo>
                      <a:pt x="52" y="36"/>
                      <a:pt x="52" y="36"/>
                      <a:pt x="52" y="36"/>
                    </a:cubicBezTo>
                    <a:cubicBezTo>
                      <a:pt x="4" y="36"/>
                      <a:pt x="4" y="36"/>
                      <a:pt x="4" y="3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2" name="Freeform 7">
                <a:extLst>
                  <a:ext uri="{FF2B5EF4-FFF2-40B4-BE49-F238E27FC236}">
                    <a16:creationId xmlns:a16="http://schemas.microsoft.com/office/drawing/2014/main" id="{0A190900-06B7-4A9A-9207-E96A1E46F9A4}"/>
                  </a:ext>
                </a:extLst>
              </p:cNvPr>
              <p:cNvSpPr>
                <a:spLocks/>
              </p:cNvSpPr>
              <p:nvPr/>
            </p:nvSpPr>
            <p:spPr bwMode="auto">
              <a:xfrm>
                <a:off x="800" y="1379"/>
                <a:ext cx="730" cy="93"/>
              </a:xfrm>
              <a:custGeom>
                <a:avLst/>
                <a:gdLst>
                  <a:gd name="T0" fmla="*/ 61 w 63"/>
                  <a:gd name="T1" fmla="*/ 0 h 8"/>
                  <a:gd name="T2" fmla="*/ 35 w 63"/>
                  <a:gd name="T3" fmla="*/ 0 h 8"/>
                  <a:gd name="T4" fmla="*/ 35 w 63"/>
                  <a:gd name="T5" fmla="*/ 4 h 8"/>
                  <a:gd name="T6" fmla="*/ 27 w 63"/>
                  <a:gd name="T7" fmla="*/ 4 h 8"/>
                  <a:gd name="T8" fmla="*/ 27 w 63"/>
                  <a:gd name="T9" fmla="*/ 0 h 8"/>
                  <a:gd name="T10" fmla="*/ 1 w 63"/>
                  <a:gd name="T11" fmla="*/ 0 h 8"/>
                  <a:gd name="T12" fmla="*/ 0 w 63"/>
                  <a:gd name="T13" fmla="*/ 2 h 8"/>
                  <a:gd name="T14" fmla="*/ 3 w 63"/>
                  <a:gd name="T15" fmla="*/ 6 h 8"/>
                  <a:gd name="T16" fmla="*/ 5 w 63"/>
                  <a:gd name="T17" fmla="*/ 8 h 8"/>
                  <a:gd name="T18" fmla="*/ 57 w 63"/>
                  <a:gd name="T19" fmla="*/ 8 h 8"/>
                  <a:gd name="T20" fmla="*/ 60 w 63"/>
                  <a:gd name="T21" fmla="*/ 6 h 8"/>
                  <a:gd name="T22" fmla="*/ 63 w 63"/>
                  <a:gd name="T23" fmla="*/ 2 h 8"/>
                  <a:gd name="T24" fmla="*/ 61 w 63"/>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
                    <a:moveTo>
                      <a:pt x="61" y="0"/>
                    </a:moveTo>
                    <a:cubicBezTo>
                      <a:pt x="35" y="0"/>
                      <a:pt x="35" y="0"/>
                      <a:pt x="35" y="0"/>
                    </a:cubicBezTo>
                    <a:cubicBezTo>
                      <a:pt x="35" y="4"/>
                      <a:pt x="35" y="4"/>
                      <a:pt x="35" y="4"/>
                    </a:cubicBezTo>
                    <a:cubicBezTo>
                      <a:pt x="27" y="4"/>
                      <a:pt x="27" y="4"/>
                      <a:pt x="27" y="4"/>
                    </a:cubicBezTo>
                    <a:cubicBezTo>
                      <a:pt x="27" y="0"/>
                      <a:pt x="27" y="0"/>
                      <a:pt x="27" y="0"/>
                    </a:cubicBezTo>
                    <a:cubicBezTo>
                      <a:pt x="1" y="0"/>
                      <a:pt x="1" y="0"/>
                      <a:pt x="1" y="0"/>
                    </a:cubicBezTo>
                    <a:cubicBezTo>
                      <a:pt x="0" y="0"/>
                      <a:pt x="0" y="1"/>
                      <a:pt x="0" y="2"/>
                    </a:cubicBezTo>
                    <a:cubicBezTo>
                      <a:pt x="3" y="6"/>
                      <a:pt x="3" y="6"/>
                      <a:pt x="3" y="6"/>
                    </a:cubicBezTo>
                    <a:cubicBezTo>
                      <a:pt x="3" y="7"/>
                      <a:pt x="4" y="8"/>
                      <a:pt x="5" y="8"/>
                    </a:cubicBezTo>
                    <a:cubicBezTo>
                      <a:pt x="57" y="8"/>
                      <a:pt x="57" y="8"/>
                      <a:pt x="57" y="8"/>
                    </a:cubicBezTo>
                    <a:cubicBezTo>
                      <a:pt x="59" y="8"/>
                      <a:pt x="60" y="7"/>
                      <a:pt x="60" y="6"/>
                    </a:cubicBezTo>
                    <a:cubicBezTo>
                      <a:pt x="63" y="2"/>
                      <a:pt x="63" y="2"/>
                      <a:pt x="63" y="2"/>
                    </a:cubicBezTo>
                    <a:cubicBezTo>
                      <a:pt x="63" y="1"/>
                      <a:pt x="63"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grpSp>
      <p:pic>
        <p:nvPicPr>
          <p:cNvPr id="13" name="Picture 2" descr="Harvest | Éditeur de logiciels pour la gestion de patrimoine et la ...">
            <a:extLst>
              <a:ext uri="{FF2B5EF4-FFF2-40B4-BE49-F238E27FC236}">
                <a16:creationId xmlns:a16="http://schemas.microsoft.com/office/drawing/2014/main" id="{22514FA2-44E0-4AE6-9FD6-F548AD33AA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5370" y="2658212"/>
            <a:ext cx="840607" cy="182833"/>
          </a:xfrm>
          <a:prstGeom prst="rect">
            <a:avLst/>
          </a:prstGeom>
          <a:noFill/>
        </p:spPr>
      </p:pic>
      <p:sp>
        <p:nvSpPr>
          <p:cNvPr id="14" name="ZoneTexte 13">
            <a:extLst>
              <a:ext uri="{FF2B5EF4-FFF2-40B4-BE49-F238E27FC236}">
                <a16:creationId xmlns:a16="http://schemas.microsoft.com/office/drawing/2014/main" id="{5922DD90-13BF-451C-A7B7-2019366D70AD}"/>
              </a:ext>
            </a:extLst>
          </p:cNvPr>
          <p:cNvSpPr txBox="1"/>
          <p:nvPr/>
        </p:nvSpPr>
        <p:spPr>
          <a:xfrm>
            <a:off x="2860960" y="4129651"/>
            <a:ext cx="1927349" cy="461665"/>
          </a:xfrm>
          <a:prstGeom prst="rect">
            <a:avLst/>
          </a:prstGeom>
          <a:noFill/>
        </p:spPr>
        <p:txBody>
          <a:bodyPr wrap="square" rtlCol="0">
            <a:spAutoFit/>
          </a:bodyPr>
          <a:lstStyle/>
          <a:p>
            <a:pPr algn="ctr"/>
            <a:r>
              <a:rPr lang="en-US" sz="1200">
                <a:solidFill>
                  <a:srgbClr val="009DB0"/>
                </a:solidFill>
              </a:rPr>
              <a:t>Interacting with customers</a:t>
            </a:r>
          </a:p>
        </p:txBody>
      </p:sp>
      <p:sp>
        <p:nvSpPr>
          <p:cNvPr id="15" name="ZoneTexte 14">
            <a:extLst>
              <a:ext uri="{FF2B5EF4-FFF2-40B4-BE49-F238E27FC236}">
                <a16:creationId xmlns:a16="http://schemas.microsoft.com/office/drawing/2014/main" id="{23167CC3-DB26-4543-B748-2553DBEB4ED8}"/>
              </a:ext>
            </a:extLst>
          </p:cNvPr>
          <p:cNvSpPr txBox="1"/>
          <p:nvPr/>
        </p:nvSpPr>
        <p:spPr>
          <a:xfrm>
            <a:off x="5015425" y="4129651"/>
            <a:ext cx="1899831" cy="276999"/>
          </a:xfrm>
          <a:prstGeom prst="rect">
            <a:avLst/>
          </a:prstGeom>
          <a:noFill/>
        </p:spPr>
        <p:txBody>
          <a:bodyPr wrap="square" rtlCol="0">
            <a:spAutoFit/>
          </a:bodyPr>
          <a:lstStyle/>
          <a:p>
            <a:pPr algn="ctr"/>
            <a:r>
              <a:rPr lang="en-US" sz="1200">
                <a:solidFill>
                  <a:srgbClr val="009DB0"/>
                </a:solidFill>
              </a:rPr>
              <a:t>Managing regulations</a:t>
            </a:r>
          </a:p>
        </p:txBody>
      </p:sp>
      <p:sp>
        <p:nvSpPr>
          <p:cNvPr id="16" name="ZoneTexte 15">
            <a:extLst>
              <a:ext uri="{FF2B5EF4-FFF2-40B4-BE49-F238E27FC236}">
                <a16:creationId xmlns:a16="http://schemas.microsoft.com/office/drawing/2014/main" id="{7D7A99D9-B5C0-4F80-AFC0-695C5E36B307}"/>
              </a:ext>
            </a:extLst>
          </p:cNvPr>
          <p:cNvSpPr txBox="1"/>
          <p:nvPr/>
        </p:nvSpPr>
        <p:spPr>
          <a:xfrm>
            <a:off x="2942515" y="1990367"/>
            <a:ext cx="1899831" cy="461665"/>
          </a:xfrm>
          <a:prstGeom prst="rect">
            <a:avLst/>
          </a:prstGeom>
          <a:noFill/>
        </p:spPr>
        <p:txBody>
          <a:bodyPr wrap="square" rtlCol="0">
            <a:spAutoFit/>
          </a:bodyPr>
          <a:lstStyle/>
          <a:p>
            <a:pPr algn="ctr"/>
            <a:r>
              <a:rPr lang="en-US" sz="1200">
                <a:solidFill>
                  <a:srgbClr val="009DB0"/>
                </a:solidFill>
              </a:rPr>
              <a:t>Settling and managing contracts</a:t>
            </a:r>
          </a:p>
        </p:txBody>
      </p:sp>
      <p:sp>
        <p:nvSpPr>
          <p:cNvPr id="17" name="ZoneTexte 16">
            <a:extLst>
              <a:ext uri="{FF2B5EF4-FFF2-40B4-BE49-F238E27FC236}">
                <a16:creationId xmlns:a16="http://schemas.microsoft.com/office/drawing/2014/main" id="{46952B2F-E938-4017-B3D9-66AE15F75553}"/>
              </a:ext>
            </a:extLst>
          </p:cNvPr>
          <p:cNvSpPr txBox="1"/>
          <p:nvPr/>
        </p:nvSpPr>
        <p:spPr>
          <a:xfrm>
            <a:off x="4914417" y="1990367"/>
            <a:ext cx="2132507" cy="461665"/>
          </a:xfrm>
          <a:prstGeom prst="rect">
            <a:avLst/>
          </a:prstGeom>
          <a:noFill/>
        </p:spPr>
        <p:txBody>
          <a:bodyPr wrap="square" rtlCol="0">
            <a:spAutoFit/>
          </a:bodyPr>
          <a:lstStyle/>
          <a:p>
            <a:pPr algn="ctr"/>
            <a:r>
              <a:rPr lang="en-US" sz="1200">
                <a:solidFill>
                  <a:srgbClr val="009DB0"/>
                </a:solidFill>
              </a:rPr>
              <a:t>Managing CGP operations</a:t>
            </a:r>
          </a:p>
        </p:txBody>
      </p:sp>
      <p:pic>
        <p:nvPicPr>
          <p:cNvPr id="18" name="Image 17">
            <a:extLst>
              <a:ext uri="{FF2B5EF4-FFF2-40B4-BE49-F238E27FC236}">
                <a16:creationId xmlns:a16="http://schemas.microsoft.com/office/drawing/2014/main" id="{874EC796-CB76-4860-85D0-C036D23754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73642" y="5213042"/>
            <a:ext cx="874103" cy="308801"/>
          </a:xfrm>
          <a:prstGeom prst="rect">
            <a:avLst/>
          </a:prstGeom>
        </p:spPr>
      </p:pic>
      <p:pic>
        <p:nvPicPr>
          <p:cNvPr id="19" name="Picture 2" descr="Harvest | Éditeur de logiciels pour la gestion de patrimoine et la ...">
            <a:extLst>
              <a:ext uri="{FF2B5EF4-FFF2-40B4-BE49-F238E27FC236}">
                <a16:creationId xmlns:a16="http://schemas.microsoft.com/office/drawing/2014/main" id="{EC297DB7-FDA0-498B-9617-F2679F1128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598" y="5108640"/>
            <a:ext cx="840607" cy="182833"/>
          </a:xfrm>
          <a:prstGeom prst="rect">
            <a:avLst/>
          </a:prstGeom>
          <a:noFill/>
        </p:spPr>
      </p:pic>
      <p:pic>
        <p:nvPicPr>
          <p:cNvPr id="20" name="Picture 2" descr="Harvest | Éditeur de logiciels pour la gestion de patrimoine et la ...">
            <a:extLst>
              <a:ext uri="{FF2B5EF4-FFF2-40B4-BE49-F238E27FC236}">
                <a16:creationId xmlns:a16="http://schemas.microsoft.com/office/drawing/2014/main" id="{7E655A09-3977-4EB6-8788-28DC972F11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7336" y="4655857"/>
            <a:ext cx="840607" cy="182833"/>
          </a:xfrm>
          <a:prstGeom prst="rect">
            <a:avLst/>
          </a:prstGeom>
          <a:noFill/>
        </p:spPr>
      </p:pic>
      <p:pic>
        <p:nvPicPr>
          <p:cNvPr id="21" name="Picture 8" descr="light logo">
            <a:extLst>
              <a:ext uri="{FF2B5EF4-FFF2-40B4-BE49-F238E27FC236}">
                <a16:creationId xmlns:a16="http://schemas.microsoft.com/office/drawing/2014/main" id="{0152B700-3784-478B-811F-AD69B44488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2054" y="3661129"/>
            <a:ext cx="1144707" cy="1908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9A669D0-10EE-4CCA-B184-FA769CF75D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1825" y="3004980"/>
            <a:ext cx="241133" cy="2411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Upsideo">
            <a:extLst>
              <a:ext uri="{FF2B5EF4-FFF2-40B4-BE49-F238E27FC236}">
                <a16:creationId xmlns:a16="http://schemas.microsoft.com/office/drawing/2014/main" id="{DBE0D0A3-A7A6-4BF3-B489-B23C9620135A}"/>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038" y="4848458"/>
            <a:ext cx="1330929" cy="37663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Yousign • La solution de signature électronique">
            <a:extLst>
              <a:ext uri="{FF2B5EF4-FFF2-40B4-BE49-F238E27FC236}">
                <a16:creationId xmlns:a16="http://schemas.microsoft.com/office/drawing/2014/main" id="{D97186E1-751E-4E15-8B4C-C476930C84ED}"/>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7182" y="2490990"/>
            <a:ext cx="588790" cy="1708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ocuSign : Startups immobilières, Signature électronique - La ...">
            <a:extLst>
              <a:ext uri="{FF2B5EF4-FFF2-40B4-BE49-F238E27FC236}">
                <a16:creationId xmlns:a16="http://schemas.microsoft.com/office/drawing/2014/main" id="{0015287D-643A-49A1-AE64-B42CEF1DB8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757" y="2463934"/>
            <a:ext cx="618581" cy="1741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icrosoft Teams — Wikipédia">
            <a:extLst>
              <a:ext uri="{FF2B5EF4-FFF2-40B4-BE49-F238E27FC236}">
                <a16:creationId xmlns:a16="http://schemas.microsoft.com/office/drawing/2014/main" id="{81CF7A55-C615-48A1-9516-112DF8F329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9647" y="4025216"/>
            <a:ext cx="380037" cy="353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light logo">
            <a:extLst>
              <a:ext uri="{FF2B5EF4-FFF2-40B4-BE49-F238E27FC236}">
                <a16:creationId xmlns:a16="http://schemas.microsoft.com/office/drawing/2014/main" id="{C654FD06-D2A7-4C34-962C-B4BE17BA30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3693" y="1638176"/>
            <a:ext cx="1144707" cy="1908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light logo">
            <a:extLst>
              <a:ext uri="{FF2B5EF4-FFF2-40B4-BE49-F238E27FC236}">
                <a16:creationId xmlns:a16="http://schemas.microsoft.com/office/drawing/2014/main" id="{A8F268C2-C72E-4F85-8CCA-AADBAB763F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8118" y="3569387"/>
            <a:ext cx="1144707" cy="1908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29C9BD06-67BC-4A8B-8D71-4D8858AA1D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203" y="4810959"/>
            <a:ext cx="359613" cy="35871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09888025-A94C-4273-9735-D92D8EE3C173}"/>
              </a:ext>
            </a:extLst>
          </p:cNvPr>
          <p:cNvSpPr txBox="1"/>
          <p:nvPr/>
        </p:nvSpPr>
        <p:spPr>
          <a:xfrm>
            <a:off x="3786962" y="1234315"/>
            <a:ext cx="1566749" cy="430887"/>
          </a:xfrm>
          <a:prstGeom prst="rect">
            <a:avLst/>
          </a:prstGeom>
          <a:noFill/>
        </p:spPr>
        <p:txBody>
          <a:bodyPr wrap="square" rtlCol="0">
            <a:spAutoFit/>
          </a:bodyPr>
          <a:lstStyle/>
          <a:p>
            <a:r>
              <a:rPr lang="en-US" sz="1100" i="1"/>
              <a:t>Providers’ extranets</a:t>
            </a:r>
          </a:p>
        </p:txBody>
      </p:sp>
      <p:sp>
        <p:nvSpPr>
          <p:cNvPr id="31" name="ZoneTexte 30">
            <a:extLst>
              <a:ext uri="{FF2B5EF4-FFF2-40B4-BE49-F238E27FC236}">
                <a16:creationId xmlns:a16="http://schemas.microsoft.com/office/drawing/2014/main" id="{1DA15030-2DE6-4967-8499-B040B3577B2A}"/>
              </a:ext>
            </a:extLst>
          </p:cNvPr>
          <p:cNvSpPr txBox="1"/>
          <p:nvPr/>
        </p:nvSpPr>
        <p:spPr>
          <a:xfrm>
            <a:off x="2615774" y="2691754"/>
            <a:ext cx="1566749" cy="261611"/>
          </a:xfrm>
          <a:prstGeom prst="rect">
            <a:avLst/>
          </a:prstGeom>
          <a:noFill/>
        </p:spPr>
        <p:txBody>
          <a:bodyPr wrap="square" rtlCol="0">
            <a:spAutoFit/>
          </a:bodyPr>
          <a:lstStyle/>
          <a:p>
            <a:r>
              <a:rPr lang="en-US" sz="1100" i="1"/>
              <a:t>Product platforms</a:t>
            </a:r>
          </a:p>
        </p:txBody>
      </p:sp>
      <p:sp>
        <p:nvSpPr>
          <p:cNvPr id="36" name="Arrow: Chevron 8">
            <a:extLst>
              <a:ext uri="{FF2B5EF4-FFF2-40B4-BE49-F238E27FC236}">
                <a16:creationId xmlns:a16="http://schemas.microsoft.com/office/drawing/2014/main" id="{9AAD2789-5167-4E8C-BE3D-B7A7E561E642}"/>
              </a:ext>
            </a:extLst>
          </p:cNvPr>
          <p:cNvSpPr/>
          <p:nvPr/>
        </p:nvSpPr>
        <p:spPr bwMode="auto">
          <a:xfrm>
            <a:off x="6852544" y="1061640"/>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Wealth audit</a:t>
            </a:r>
          </a:p>
        </p:txBody>
      </p:sp>
      <p:sp>
        <p:nvSpPr>
          <p:cNvPr id="42" name="Arrow: Chevron 8">
            <a:extLst>
              <a:ext uri="{FF2B5EF4-FFF2-40B4-BE49-F238E27FC236}">
                <a16:creationId xmlns:a16="http://schemas.microsoft.com/office/drawing/2014/main" id="{8ADA70B1-6EE6-47CA-821A-0A675CAC8B26}"/>
              </a:ext>
            </a:extLst>
          </p:cNvPr>
          <p:cNvSpPr/>
          <p:nvPr/>
        </p:nvSpPr>
        <p:spPr bwMode="auto">
          <a:xfrm>
            <a:off x="7505601" y="2143284"/>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Arbitration</a:t>
            </a:r>
          </a:p>
        </p:txBody>
      </p:sp>
      <p:sp>
        <p:nvSpPr>
          <p:cNvPr id="43" name="Arrow: Chevron 8">
            <a:extLst>
              <a:ext uri="{FF2B5EF4-FFF2-40B4-BE49-F238E27FC236}">
                <a16:creationId xmlns:a16="http://schemas.microsoft.com/office/drawing/2014/main" id="{6FF62F55-7D06-44F9-B6EA-C44A083A8B0C}"/>
              </a:ext>
            </a:extLst>
          </p:cNvPr>
          <p:cNvSpPr/>
          <p:nvPr/>
        </p:nvSpPr>
        <p:spPr bwMode="auto">
          <a:xfrm>
            <a:off x="7728886" y="2684105"/>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Wealth aggregation</a:t>
            </a:r>
          </a:p>
        </p:txBody>
      </p:sp>
      <p:sp>
        <p:nvSpPr>
          <p:cNvPr id="50" name="Arrow: Chevron 8">
            <a:extLst>
              <a:ext uri="{FF2B5EF4-FFF2-40B4-BE49-F238E27FC236}">
                <a16:creationId xmlns:a16="http://schemas.microsoft.com/office/drawing/2014/main" id="{836040E3-0DAD-4191-B8E6-114AF241D076}"/>
              </a:ext>
            </a:extLst>
          </p:cNvPr>
          <p:cNvSpPr/>
          <p:nvPr/>
        </p:nvSpPr>
        <p:spPr bwMode="auto">
          <a:xfrm>
            <a:off x="225120" y="3762622"/>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Visio meetings</a:t>
            </a:r>
          </a:p>
        </p:txBody>
      </p:sp>
      <p:sp>
        <p:nvSpPr>
          <p:cNvPr id="51" name="Arrow: Chevron 8">
            <a:extLst>
              <a:ext uri="{FF2B5EF4-FFF2-40B4-BE49-F238E27FC236}">
                <a16:creationId xmlns:a16="http://schemas.microsoft.com/office/drawing/2014/main" id="{0A8B2593-90D7-46D3-95E3-BDAAB8A31CC2}"/>
              </a:ext>
            </a:extLst>
          </p:cNvPr>
          <p:cNvSpPr/>
          <p:nvPr/>
        </p:nvSpPr>
        <p:spPr bwMode="auto">
          <a:xfrm>
            <a:off x="477892" y="4565370"/>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CRM</a:t>
            </a:r>
          </a:p>
        </p:txBody>
      </p:sp>
      <p:sp>
        <p:nvSpPr>
          <p:cNvPr id="53" name="Arrow: Chevron 8">
            <a:extLst>
              <a:ext uri="{FF2B5EF4-FFF2-40B4-BE49-F238E27FC236}">
                <a16:creationId xmlns:a16="http://schemas.microsoft.com/office/drawing/2014/main" id="{46C7B2D8-0A46-4081-97EF-53D591305870}"/>
              </a:ext>
            </a:extLst>
          </p:cNvPr>
          <p:cNvSpPr/>
          <p:nvPr/>
        </p:nvSpPr>
        <p:spPr bwMode="auto">
          <a:xfrm>
            <a:off x="1105067" y="5368118"/>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Multi-canal support</a:t>
            </a:r>
          </a:p>
        </p:txBody>
      </p:sp>
      <p:grpSp>
        <p:nvGrpSpPr>
          <p:cNvPr id="38" name="Group 37">
            <a:extLst>
              <a:ext uri="{FF2B5EF4-FFF2-40B4-BE49-F238E27FC236}">
                <a16:creationId xmlns:a16="http://schemas.microsoft.com/office/drawing/2014/main" id="{6A3DCC8C-D074-46C5-A2DF-C3B371D4E753}"/>
              </a:ext>
            </a:extLst>
          </p:cNvPr>
          <p:cNvGrpSpPr/>
          <p:nvPr/>
        </p:nvGrpSpPr>
        <p:grpSpPr>
          <a:xfrm flipH="1">
            <a:off x="6840446" y="3762013"/>
            <a:ext cx="2886180" cy="2063417"/>
            <a:chOff x="-2905958" y="5256638"/>
            <a:chExt cx="2886180" cy="2063417"/>
          </a:xfrm>
          <a:solidFill>
            <a:srgbClr val="F2F2F2"/>
          </a:solidFill>
        </p:grpSpPr>
        <p:sp>
          <p:nvSpPr>
            <p:cNvPr id="34" name="Arrow: Chevron 8">
              <a:extLst>
                <a:ext uri="{FF2B5EF4-FFF2-40B4-BE49-F238E27FC236}">
                  <a16:creationId xmlns:a16="http://schemas.microsoft.com/office/drawing/2014/main" id="{079B3F8D-E494-4ACC-90C8-47465F9A4237}"/>
                </a:ext>
              </a:extLst>
            </p:cNvPr>
            <p:cNvSpPr/>
            <p:nvPr/>
          </p:nvSpPr>
          <p:spPr bwMode="auto">
            <a:xfrm>
              <a:off x="-2905958" y="5256638"/>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Reminder of legal steps</a:t>
              </a:r>
            </a:p>
          </p:txBody>
        </p:sp>
        <p:sp>
          <p:nvSpPr>
            <p:cNvPr id="35" name="Arrow: Chevron 8">
              <a:extLst>
                <a:ext uri="{FF2B5EF4-FFF2-40B4-BE49-F238E27FC236}">
                  <a16:creationId xmlns:a16="http://schemas.microsoft.com/office/drawing/2014/main" id="{0A10ED57-740D-4BF6-9924-C38C85757431}"/>
                </a:ext>
              </a:extLst>
            </p:cNvPr>
            <p:cNvSpPr/>
            <p:nvPr/>
          </p:nvSpPr>
          <p:spPr bwMode="auto">
            <a:xfrm>
              <a:off x="-2653186" y="6059386"/>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KYC</a:t>
              </a:r>
            </a:p>
          </p:txBody>
        </p:sp>
        <p:sp>
          <p:nvSpPr>
            <p:cNvPr id="37" name="Arrow: Chevron 8">
              <a:extLst>
                <a:ext uri="{FF2B5EF4-FFF2-40B4-BE49-F238E27FC236}">
                  <a16:creationId xmlns:a16="http://schemas.microsoft.com/office/drawing/2014/main" id="{C7FF3BCE-431A-4F35-9D5B-740C4E671D59}"/>
                </a:ext>
              </a:extLst>
            </p:cNvPr>
            <p:cNvSpPr/>
            <p:nvPr/>
          </p:nvSpPr>
          <p:spPr bwMode="auto">
            <a:xfrm>
              <a:off x="-2026011" y="6862134"/>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Legal watch</a:t>
              </a:r>
            </a:p>
          </p:txBody>
        </p:sp>
      </p:grpSp>
      <p:grpSp>
        <p:nvGrpSpPr>
          <p:cNvPr id="61" name="Group 60">
            <a:extLst>
              <a:ext uri="{FF2B5EF4-FFF2-40B4-BE49-F238E27FC236}">
                <a16:creationId xmlns:a16="http://schemas.microsoft.com/office/drawing/2014/main" id="{07ABD3D2-FCC9-4AF2-BBF5-CC3D040823FB}"/>
              </a:ext>
            </a:extLst>
          </p:cNvPr>
          <p:cNvGrpSpPr/>
          <p:nvPr/>
        </p:nvGrpSpPr>
        <p:grpSpPr>
          <a:xfrm flipH="1">
            <a:off x="218743" y="1061640"/>
            <a:ext cx="2882575" cy="2080386"/>
            <a:chOff x="10157803" y="3660066"/>
            <a:chExt cx="2882575" cy="2080386"/>
          </a:xfrm>
          <a:solidFill>
            <a:srgbClr val="F2F2F2"/>
          </a:solidFill>
        </p:grpSpPr>
        <p:sp>
          <p:nvSpPr>
            <p:cNvPr id="62" name="Arrow: Chevron 8">
              <a:extLst>
                <a:ext uri="{FF2B5EF4-FFF2-40B4-BE49-F238E27FC236}">
                  <a16:creationId xmlns:a16="http://schemas.microsoft.com/office/drawing/2014/main" id="{A57D5785-291F-4D58-8C8B-5B3AF84234E9}"/>
                </a:ext>
              </a:extLst>
            </p:cNvPr>
            <p:cNvSpPr/>
            <p:nvPr/>
          </p:nvSpPr>
          <p:spPr bwMode="auto">
            <a:xfrm>
              <a:off x="10157803" y="3660066"/>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Electronic signature</a:t>
              </a:r>
            </a:p>
          </p:txBody>
        </p:sp>
        <p:sp>
          <p:nvSpPr>
            <p:cNvPr id="63" name="Arrow: Chevron 8">
              <a:extLst>
                <a:ext uri="{FF2B5EF4-FFF2-40B4-BE49-F238E27FC236}">
                  <a16:creationId xmlns:a16="http://schemas.microsoft.com/office/drawing/2014/main" id="{DF6DA0CE-5041-44C7-A1CE-265D0B86A3E1}"/>
                </a:ext>
              </a:extLst>
            </p:cNvPr>
            <p:cNvSpPr/>
            <p:nvPr/>
          </p:nvSpPr>
          <p:spPr bwMode="auto">
            <a:xfrm>
              <a:off x="10781373" y="4462814"/>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Online completion of contracts documents</a:t>
              </a:r>
            </a:p>
          </p:txBody>
        </p:sp>
        <p:sp>
          <p:nvSpPr>
            <p:cNvPr id="64" name="Arrow: Chevron 8">
              <a:extLst>
                <a:ext uri="{FF2B5EF4-FFF2-40B4-BE49-F238E27FC236}">
                  <a16:creationId xmlns:a16="http://schemas.microsoft.com/office/drawing/2014/main" id="{DDD347EC-0D06-4E86-88EB-3C495B1992E0}"/>
                </a:ext>
              </a:extLst>
            </p:cNvPr>
            <p:cNvSpPr/>
            <p:nvPr/>
          </p:nvSpPr>
          <p:spPr bwMode="auto">
            <a:xfrm>
              <a:off x="11034145" y="5282531"/>
              <a:ext cx="2006233" cy="457921"/>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Storage of customers’ documents</a:t>
              </a:r>
            </a:p>
          </p:txBody>
        </p:sp>
      </p:grpSp>
      <p:pic>
        <p:nvPicPr>
          <p:cNvPr id="70" name="Picture 8" descr="Résultat de recherche d'images pour &quot;logo generali patrimoine&quot;">
            <a:extLst>
              <a:ext uri="{FF2B5EF4-FFF2-40B4-BE49-F238E27FC236}">
                <a16:creationId xmlns:a16="http://schemas.microsoft.com/office/drawing/2014/main" id="{DFE27FA4-BAB1-4DBA-B7FF-64AFDC11ADE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24569" y="1788353"/>
            <a:ext cx="523400" cy="16557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Résultat de recherche d'images pour &quot;nortia platgform&quot;">
            <a:extLst>
              <a:ext uri="{FF2B5EF4-FFF2-40B4-BE49-F238E27FC236}">
                <a16:creationId xmlns:a16="http://schemas.microsoft.com/office/drawing/2014/main" id="{8F732BA2-0A63-4979-8A66-3E063FA0ACE9}"/>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6909" y="2809046"/>
            <a:ext cx="561305" cy="5991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Résultat de recherche d'images pour &quot;bnp logo&quot;">
            <a:extLst>
              <a:ext uri="{FF2B5EF4-FFF2-40B4-BE49-F238E27FC236}">
                <a16:creationId xmlns:a16="http://schemas.microsoft.com/office/drawing/2014/main" id="{E2B036C8-CD07-4BED-A03A-8C2E69A221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65870" y="1773215"/>
            <a:ext cx="449619" cy="18265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Alpheys Partenaires - Votre plateforme globale">
            <a:extLst>
              <a:ext uri="{FF2B5EF4-FFF2-40B4-BE49-F238E27FC236}">
                <a16:creationId xmlns:a16="http://schemas.microsoft.com/office/drawing/2014/main" id="{4CDC1B7B-C87B-4EAB-95E5-EBF477F5DB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39531" y="3004980"/>
            <a:ext cx="761010" cy="24199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e 2">
            <a:extLst>
              <a:ext uri="{FF2B5EF4-FFF2-40B4-BE49-F238E27FC236}">
                <a16:creationId xmlns:a16="http://schemas.microsoft.com/office/drawing/2014/main" id="{5CC050F6-817D-465E-88D5-D81772B5CC14}"/>
              </a:ext>
            </a:extLst>
          </p:cNvPr>
          <p:cNvGrpSpPr>
            <a:grpSpLocks noChangeAspect="1"/>
          </p:cNvGrpSpPr>
          <p:nvPr/>
        </p:nvGrpSpPr>
        <p:grpSpPr>
          <a:xfrm flipH="1">
            <a:off x="6328157" y="1590946"/>
            <a:ext cx="234360" cy="261610"/>
            <a:chOff x="127670" y="232554"/>
            <a:chExt cx="291369" cy="325251"/>
          </a:xfrm>
        </p:grpSpPr>
        <p:sp>
          <p:nvSpPr>
            <p:cNvPr id="78" name="Freeform 6">
              <a:extLst>
                <a:ext uri="{FF2B5EF4-FFF2-40B4-BE49-F238E27FC236}">
                  <a16:creationId xmlns:a16="http://schemas.microsoft.com/office/drawing/2014/main" id="{03EE8925-F416-45F2-8D59-3CEBA331F317}"/>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9" name="Rectangle 78">
              <a:extLst>
                <a:ext uri="{FF2B5EF4-FFF2-40B4-BE49-F238E27FC236}">
                  <a16:creationId xmlns:a16="http://schemas.microsoft.com/office/drawing/2014/main" id="{19E3F4FD-5A66-4600-9B6C-1A79AFA81C84}"/>
                </a:ext>
              </a:extLst>
            </p:cNvPr>
            <p:cNvSpPr/>
            <p:nvPr/>
          </p:nvSpPr>
          <p:spPr>
            <a:xfrm>
              <a:off x="127670" y="232554"/>
              <a:ext cx="291369" cy="325251"/>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grpSp>
        <p:nvGrpSpPr>
          <p:cNvPr id="80" name="Groupe 2">
            <a:extLst>
              <a:ext uri="{FF2B5EF4-FFF2-40B4-BE49-F238E27FC236}">
                <a16:creationId xmlns:a16="http://schemas.microsoft.com/office/drawing/2014/main" id="{9C44FFDC-6B4B-498F-B2C6-42356692DF86}"/>
              </a:ext>
            </a:extLst>
          </p:cNvPr>
          <p:cNvGrpSpPr>
            <a:grpSpLocks noChangeAspect="1"/>
          </p:cNvGrpSpPr>
          <p:nvPr/>
        </p:nvGrpSpPr>
        <p:grpSpPr>
          <a:xfrm flipH="1">
            <a:off x="6711377" y="2645148"/>
            <a:ext cx="234360" cy="261610"/>
            <a:chOff x="127670" y="232554"/>
            <a:chExt cx="291369" cy="325251"/>
          </a:xfrm>
        </p:grpSpPr>
        <p:sp>
          <p:nvSpPr>
            <p:cNvPr id="81" name="Freeform 6">
              <a:extLst>
                <a:ext uri="{FF2B5EF4-FFF2-40B4-BE49-F238E27FC236}">
                  <a16:creationId xmlns:a16="http://schemas.microsoft.com/office/drawing/2014/main" id="{417B283C-41AB-49F5-8199-5D4975E4C2A2}"/>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Rectangle 81">
              <a:extLst>
                <a:ext uri="{FF2B5EF4-FFF2-40B4-BE49-F238E27FC236}">
                  <a16:creationId xmlns:a16="http://schemas.microsoft.com/office/drawing/2014/main" id="{8F8958A4-9681-409D-BF79-20D02D26F73E}"/>
                </a:ext>
              </a:extLst>
            </p:cNvPr>
            <p:cNvSpPr/>
            <p:nvPr/>
          </p:nvSpPr>
          <p:spPr>
            <a:xfrm>
              <a:off x="127670" y="232554"/>
              <a:ext cx="291369" cy="325251"/>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sp>
        <p:nvSpPr>
          <p:cNvPr id="65" name="Arrow: Chevron 8">
            <a:extLst>
              <a:ext uri="{FF2B5EF4-FFF2-40B4-BE49-F238E27FC236}">
                <a16:creationId xmlns:a16="http://schemas.microsoft.com/office/drawing/2014/main" id="{29E39801-BA4A-4D55-9C4D-F57FC8A63060}"/>
              </a:ext>
            </a:extLst>
          </p:cNvPr>
          <p:cNvSpPr/>
          <p:nvPr/>
        </p:nvSpPr>
        <p:spPr bwMode="auto">
          <a:xfrm>
            <a:off x="7263854" y="1602462"/>
            <a:ext cx="2006233" cy="45792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700">
                <a:latin typeface="+mj-lt"/>
              </a:rPr>
              <a:t>Simulation</a:t>
            </a:r>
          </a:p>
        </p:txBody>
      </p:sp>
      <p:sp>
        <p:nvSpPr>
          <p:cNvPr id="32" name="Triangle isocèle 31">
            <a:extLst>
              <a:ext uri="{FF2B5EF4-FFF2-40B4-BE49-F238E27FC236}">
                <a16:creationId xmlns:a16="http://schemas.microsoft.com/office/drawing/2014/main" id="{86E94E42-1EBE-4DEA-BDC0-420873CE3ACC}"/>
              </a:ext>
            </a:extLst>
          </p:cNvPr>
          <p:cNvSpPr/>
          <p:nvPr/>
        </p:nvSpPr>
        <p:spPr>
          <a:xfrm rot="6997777">
            <a:off x="2243841" y="2177806"/>
            <a:ext cx="891930" cy="150834"/>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isocèle 58">
            <a:extLst>
              <a:ext uri="{FF2B5EF4-FFF2-40B4-BE49-F238E27FC236}">
                <a16:creationId xmlns:a16="http://schemas.microsoft.com/office/drawing/2014/main" id="{C29D334C-76C1-4C45-A967-08B78C17049C}"/>
              </a:ext>
            </a:extLst>
          </p:cNvPr>
          <p:cNvSpPr/>
          <p:nvPr/>
        </p:nvSpPr>
        <p:spPr>
          <a:xfrm rot="4032915">
            <a:off x="2291505" y="4679915"/>
            <a:ext cx="891930" cy="150834"/>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isocèle 59">
            <a:extLst>
              <a:ext uri="{FF2B5EF4-FFF2-40B4-BE49-F238E27FC236}">
                <a16:creationId xmlns:a16="http://schemas.microsoft.com/office/drawing/2014/main" id="{CBAE03A2-0715-451B-93F6-D8414DED9139}"/>
              </a:ext>
            </a:extLst>
          </p:cNvPr>
          <p:cNvSpPr/>
          <p:nvPr/>
        </p:nvSpPr>
        <p:spPr>
          <a:xfrm rot="14825850">
            <a:off x="6683329" y="2177806"/>
            <a:ext cx="891930" cy="150834"/>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isocèle 65">
            <a:extLst>
              <a:ext uri="{FF2B5EF4-FFF2-40B4-BE49-F238E27FC236}">
                <a16:creationId xmlns:a16="http://schemas.microsoft.com/office/drawing/2014/main" id="{134D515C-E448-40F9-9E40-DCA43AC0FA79}"/>
              </a:ext>
            </a:extLst>
          </p:cNvPr>
          <p:cNvSpPr/>
          <p:nvPr/>
        </p:nvSpPr>
        <p:spPr>
          <a:xfrm rot="17436187">
            <a:off x="6590364" y="4736650"/>
            <a:ext cx="891930" cy="150834"/>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space réservé du texte 2">
            <a:extLst>
              <a:ext uri="{FF2B5EF4-FFF2-40B4-BE49-F238E27FC236}">
                <a16:creationId xmlns:a16="http://schemas.microsoft.com/office/drawing/2014/main" id="{5C2DDD41-4780-425B-8490-88267655E0BA}"/>
              </a:ext>
            </a:extLst>
          </p:cNvPr>
          <p:cNvSpPr txBox="1">
            <a:spLocks/>
          </p:cNvSpPr>
          <p:nvPr/>
        </p:nvSpPr>
        <p:spPr>
          <a:xfrm>
            <a:off x="1" y="6577200"/>
            <a:ext cx="27884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kern="0">
                <a:latin typeface="+mj-lt"/>
              </a:rPr>
              <a:t>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452642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FB5F23-5EDA-4044-9C1E-64AD102A9D7F}"/>
              </a:ext>
            </a:extLst>
          </p:cNvPr>
          <p:cNvSpPr>
            <a:spLocks noGrp="1"/>
          </p:cNvSpPr>
          <p:nvPr>
            <p:ph type="ctrTitle"/>
          </p:nvPr>
        </p:nvSpPr>
        <p:spPr>
          <a:xfrm>
            <a:off x="584515" y="116632"/>
            <a:ext cx="9321485" cy="576064"/>
          </a:xfrm>
        </p:spPr>
        <p:txBody>
          <a:bodyPr/>
          <a:lstStyle/>
          <a:p>
            <a:pPr>
              <a:lnSpc>
                <a:spcPts val="1400"/>
              </a:lnSpc>
            </a:pPr>
            <a:r>
              <a:rPr lang="en-US" sz="1300" i="1">
                <a:solidFill>
                  <a:srgbClr val="E46C0A"/>
                </a:solidFill>
                <a:latin typeface="+mj-lt"/>
              </a:rPr>
              <a:t>Illustration – Harvest &amp; </a:t>
            </a:r>
            <a:r>
              <a:rPr lang="en-US" sz="1300" i="1" err="1">
                <a:solidFill>
                  <a:srgbClr val="E46C0A"/>
                </a:solidFill>
                <a:latin typeface="+mj-lt"/>
              </a:rPr>
              <a:t>Manymore</a:t>
            </a:r>
            <a:r>
              <a:rPr lang="en-US" sz="1300" i="1">
                <a:solidFill>
                  <a:srgbClr val="E46C0A"/>
                </a:solidFill>
                <a:latin typeface="+mj-lt"/>
              </a:rPr>
              <a:t> (1/2): </a:t>
            </a:r>
            <a:r>
              <a:rPr lang="en-US" sz="1300">
                <a:latin typeface="+mj-lt"/>
              </a:rPr>
              <a:t>Two wealth management software dominate the market, Harvest being the leader with a standardized and robust solution and </a:t>
            </a:r>
            <a:r>
              <a:rPr lang="en-US" sz="1300" err="1">
                <a:latin typeface="+mj-lt"/>
              </a:rPr>
              <a:t>Manymore</a:t>
            </a:r>
            <a:r>
              <a:rPr lang="en-US" sz="1300">
                <a:latin typeface="+mj-lt"/>
              </a:rPr>
              <a:t> offering more personalization </a:t>
            </a:r>
          </a:p>
        </p:txBody>
      </p:sp>
      <p:grpSp>
        <p:nvGrpSpPr>
          <p:cNvPr id="5" name="Groupe 2">
            <a:extLst>
              <a:ext uri="{FF2B5EF4-FFF2-40B4-BE49-F238E27FC236}">
                <a16:creationId xmlns:a16="http://schemas.microsoft.com/office/drawing/2014/main" id="{F2A58022-B27E-47E1-B180-F8DB7D1B70D3}"/>
              </a:ext>
            </a:extLst>
          </p:cNvPr>
          <p:cNvGrpSpPr>
            <a:grpSpLocks noChangeAspect="1"/>
          </p:cNvGrpSpPr>
          <p:nvPr/>
        </p:nvGrpSpPr>
        <p:grpSpPr>
          <a:xfrm flipH="1">
            <a:off x="164123" y="266768"/>
            <a:ext cx="328778" cy="353706"/>
            <a:chOff x="165234" y="232554"/>
            <a:chExt cx="253805" cy="273051"/>
          </a:xfrm>
        </p:grpSpPr>
        <p:sp>
          <p:nvSpPr>
            <p:cNvPr id="6" name="Freeform 6">
              <a:extLst>
                <a:ext uri="{FF2B5EF4-FFF2-40B4-BE49-F238E27FC236}">
                  <a16:creationId xmlns:a16="http://schemas.microsoft.com/office/drawing/2014/main" id="{EB1F517D-E63D-418C-A940-0DB48364E8F0}"/>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Rectangle 6">
              <a:extLst>
                <a:ext uri="{FF2B5EF4-FFF2-40B4-BE49-F238E27FC236}">
                  <a16:creationId xmlns:a16="http://schemas.microsoft.com/office/drawing/2014/main" id="{2D81D5EB-FA36-4CCA-9DE1-44461991C0F4}"/>
                </a:ext>
              </a:extLst>
            </p:cNvPr>
            <p:cNvSpPr/>
            <p:nvPr/>
          </p:nvSpPr>
          <p:spPr>
            <a:xfrm>
              <a:off x="238121" y="232554"/>
              <a:ext cx="180918" cy="201956"/>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cxnSp>
        <p:nvCxnSpPr>
          <p:cNvPr id="9" name="Connecteur droit 4">
            <a:extLst>
              <a:ext uri="{FF2B5EF4-FFF2-40B4-BE49-F238E27FC236}">
                <a16:creationId xmlns:a16="http://schemas.microsoft.com/office/drawing/2014/main" id="{DD42AD1D-2875-4288-A77E-7CA791DFE066}"/>
              </a:ext>
            </a:extLst>
          </p:cNvPr>
          <p:cNvCxnSpPr>
            <a:cxnSpLocks/>
          </p:cNvCxnSpPr>
          <p:nvPr/>
        </p:nvCxnSpPr>
        <p:spPr bwMode="auto">
          <a:xfrm>
            <a:off x="109669" y="1248751"/>
            <a:ext cx="4843331"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1" name="ZoneTexte 6">
            <a:extLst>
              <a:ext uri="{FF2B5EF4-FFF2-40B4-BE49-F238E27FC236}">
                <a16:creationId xmlns:a16="http://schemas.microsoft.com/office/drawing/2014/main" id="{50BABE3C-1A3F-4132-BCF4-1B84BE522B8F}"/>
              </a:ext>
            </a:extLst>
          </p:cNvPr>
          <p:cNvSpPr txBox="1"/>
          <p:nvPr/>
        </p:nvSpPr>
        <p:spPr>
          <a:xfrm>
            <a:off x="664866" y="1134289"/>
            <a:ext cx="3731708" cy="228925"/>
          </a:xfrm>
          <a:prstGeom prst="rect">
            <a:avLst/>
          </a:prstGeom>
          <a:solidFill>
            <a:schemeClr val="bg1"/>
          </a:solidFill>
        </p:spPr>
        <p:txBody>
          <a:bodyPr wrap="square" rtlCol="0" anchor="ctr">
            <a:noAutofit/>
          </a:bodyPr>
          <a:lstStyle/>
          <a:p>
            <a:pPr algn="ctr"/>
            <a:r>
              <a:rPr lang="en-US" sz="1100" b="1">
                <a:solidFill>
                  <a:srgbClr val="009DB0"/>
                </a:solidFill>
                <a:latin typeface="+mj-lt"/>
              </a:rPr>
              <a:t>Harvest &amp; </a:t>
            </a:r>
            <a:r>
              <a:rPr lang="en-US" sz="1100" b="1" err="1">
                <a:solidFill>
                  <a:srgbClr val="009DB0"/>
                </a:solidFill>
                <a:latin typeface="+mj-lt"/>
              </a:rPr>
              <a:t>Manymore</a:t>
            </a:r>
            <a:r>
              <a:rPr lang="en-US" sz="1100" b="1">
                <a:solidFill>
                  <a:srgbClr val="009DB0"/>
                </a:solidFill>
                <a:latin typeface="+mj-lt"/>
              </a:rPr>
              <a:t> key data</a:t>
            </a:r>
          </a:p>
        </p:txBody>
      </p:sp>
      <p:sp>
        <p:nvSpPr>
          <p:cNvPr id="15" name="Rectangle 14">
            <a:extLst>
              <a:ext uri="{FF2B5EF4-FFF2-40B4-BE49-F238E27FC236}">
                <a16:creationId xmlns:a16="http://schemas.microsoft.com/office/drawing/2014/main" id="{9B573066-0D7C-4E97-AE6C-7E6B722399E2}"/>
              </a:ext>
            </a:extLst>
          </p:cNvPr>
          <p:cNvSpPr/>
          <p:nvPr/>
        </p:nvSpPr>
        <p:spPr bwMode="auto">
          <a:xfrm>
            <a:off x="5464468" y="1535318"/>
            <a:ext cx="2005707" cy="4553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Pros</a:t>
            </a:r>
          </a:p>
        </p:txBody>
      </p:sp>
      <p:sp>
        <p:nvSpPr>
          <p:cNvPr id="17" name="Rectangle 16">
            <a:extLst>
              <a:ext uri="{FF2B5EF4-FFF2-40B4-BE49-F238E27FC236}">
                <a16:creationId xmlns:a16="http://schemas.microsoft.com/office/drawing/2014/main" id="{9A78830F-3B56-44CE-8E11-AB120E013EC1}"/>
              </a:ext>
            </a:extLst>
          </p:cNvPr>
          <p:cNvSpPr/>
          <p:nvPr/>
        </p:nvSpPr>
        <p:spPr bwMode="auto">
          <a:xfrm>
            <a:off x="7543186" y="1535318"/>
            <a:ext cx="2005707" cy="45533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a:solidFill>
                  <a:srgbClr val="009DB0"/>
                </a:solidFill>
                <a:latin typeface="+mj-lt"/>
              </a:rPr>
              <a:t>Cons</a:t>
            </a:r>
          </a:p>
        </p:txBody>
      </p:sp>
      <p:sp>
        <p:nvSpPr>
          <p:cNvPr id="19" name="Rectangle 18">
            <a:extLst>
              <a:ext uri="{FF2B5EF4-FFF2-40B4-BE49-F238E27FC236}">
                <a16:creationId xmlns:a16="http://schemas.microsoft.com/office/drawing/2014/main" id="{128DAC62-4364-4767-8E59-A291F945D381}"/>
              </a:ext>
            </a:extLst>
          </p:cNvPr>
          <p:cNvSpPr/>
          <p:nvPr/>
        </p:nvSpPr>
        <p:spPr bwMode="auto">
          <a:xfrm>
            <a:off x="5417775" y="2161564"/>
            <a:ext cx="2065173"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Wingdings" panose="05000000000000000000" pitchFamily="2" charset="2"/>
              <a:buChar char="ü"/>
            </a:pPr>
            <a:r>
              <a:rPr lang="en-US" sz="1000" b="1">
                <a:solidFill>
                  <a:srgbClr val="009DB0"/>
                </a:solidFill>
                <a:latin typeface="+mj-lt"/>
              </a:rPr>
              <a:t>Functionalities covering 80% of CGPs needs </a:t>
            </a:r>
            <a:r>
              <a:rPr lang="en-US" sz="1000">
                <a:latin typeface="+mj-lt"/>
              </a:rPr>
              <a:t>along their operational chain</a:t>
            </a:r>
          </a:p>
          <a:p>
            <a:pPr marL="171450" indent="-171450">
              <a:spcBef>
                <a:spcPts val="600"/>
              </a:spcBef>
              <a:spcAft>
                <a:spcPts val="0"/>
              </a:spcAft>
              <a:buClr>
                <a:schemeClr val="tx1"/>
              </a:buClr>
              <a:buFont typeface="Wingdings" panose="05000000000000000000" pitchFamily="2" charset="2"/>
              <a:buChar char="ü"/>
            </a:pPr>
            <a:r>
              <a:rPr lang="en-US" sz="1000" b="1">
                <a:solidFill>
                  <a:srgbClr val="009DB0"/>
                </a:solidFill>
                <a:latin typeface="+mj-lt"/>
              </a:rPr>
              <a:t>Compliance rationalization </a:t>
            </a:r>
            <a:r>
              <a:rPr lang="en-US" sz="1000">
                <a:latin typeface="+mj-lt"/>
              </a:rPr>
              <a:t>facilitating administrative tasks</a:t>
            </a:r>
          </a:p>
          <a:p>
            <a:pPr marL="171450" indent="-171450">
              <a:spcBef>
                <a:spcPts val="600"/>
              </a:spcBef>
              <a:spcAft>
                <a:spcPts val="0"/>
              </a:spcAft>
              <a:buClr>
                <a:schemeClr val="tx1"/>
              </a:buClr>
              <a:buFont typeface="Wingdings" panose="05000000000000000000" pitchFamily="2" charset="2"/>
              <a:buChar char="ü"/>
            </a:pPr>
            <a:r>
              <a:rPr lang="en-US" sz="1000" b="1">
                <a:solidFill>
                  <a:srgbClr val="009DB0"/>
                </a:solidFill>
                <a:latin typeface="+mj-lt"/>
              </a:rPr>
              <a:t>Inheritance engineering</a:t>
            </a:r>
            <a:r>
              <a:rPr lang="en-US" sz="1000">
                <a:solidFill>
                  <a:srgbClr val="009DB0"/>
                </a:solidFill>
                <a:latin typeface="+mj-lt"/>
              </a:rPr>
              <a:t> </a:t>
            </a:r>
            <a:r>
              <a:rPr lang="en-US" sz="1000">
                <a:latin typeface="+mj-lt"/>
              </a:rPr>
              <a:t>tools  </a:t>
            </a:r>
          </a:p>
          <a:p>
            <a:pPr marL="171450" indent="-171450">
              <a:spcBef>
                <a:spcPts val="600"/>
              </a:spcBef>
              <a:spcAft>
                <a:spcPts val="0"/>
              </a:spcAft>
              <a:buClr>
                <a:schemeClr val="tx1"/>
              </a:buClr>
              <a:buFont typeface="Wingdings" panose="05000000000000000000" pitchFamily="2" charset="2"/>
              <a:buChar char="ü"/>
            </a:pPr>
            <a:endParaRPr lang="en-US" sz="1000" b="1">
              <a:solidFill>
                <a:schemeClr val="tx2"/>
              </a:solidFill>
              <a:latin typeface="+mj-lt"/>
            </a:endParaRPr>
          </a:p>
          <a:p>
            <a:pPr marL="171450" indent="-171450">
              <a:spcBef>
                <a:spcPts val="600"/>
              </a:spcBef>
              <a:spcAft>
                <a:spcPts val="0"/>
              </a:spcAft>
              <a:buClr>
                <a:schemeClr val="tx1"/>
              </a:buClr>
              <a:buFont typeface="Arial" panose="020B0604020202020204" pitchFamily="34" charset="0"/>
              <a:buChar char="•"/>
            </a:pPr>
            <a:endParaRPr lang="en-US" sz="1000">
              <a:latin typeface="+mj-lt"/>
            </a:endParaRPr>
          </a:p>
          <a:p>
            <a:pPr marL="628650" lvl="1" indent="-171450">
              <a:spcBef>
                <a:spcPts val="600"/>
              </a:spcBef>
              <a:spcAft>
                <a:spcPts val="0"/>
              </a:spcAft>
              <a:buClr>
                <a:schemeClr val="tx1"/>
              </a:buClr>
              <a:buFont typeface="Arial" panose="020B0604020202020204" pitchFamily="34" charset="0"/>
              <a:buChar char="•"/>
            </a:pPr>
            <a:endParaRPr lang="en-US" sz="1000">
              <a:latin typeface="+mj-lt"/>
            </a:endParaRPr>
          </a:p>
        </p:txBody>
      </p:sp>
      <p:sp>
        <p:nvSpPr>
          <p:cNvPr id="21" name="Rectangle 20">
            <a:extLst>
              <a:ext uri="{FF2B5EF4-FFF2-40B4-BE49-F238E27FC236}">
                <a16:creationId xmlns:a16="http://schemas.microsoft.com/office/drawing/2014/main" id="{77B618AD-EA17-45B8-84CA-10062A0D94A4}"/>
              </a:ext>
            </a:extLst>
          </p:cNvPr>
          <p:cNvSpPr/>
          <p:nvPr/>
        </p:nvSpPr>
        <p:spPr bwMode="auto">
          <a:xfrm>
            <a:off x="7617359" y="2140288"/>
            <a:ext cx="1931534" cy="2181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spcAft>
                <a:spcPts val="0"/>
              </a:spcAft>
              <a:buClr>
                <a:schemeClr val="tx1"/>
              </a:buClr>
              <a:buFont typeface="Trebuchet MS" panose="020B0603020202020204" pitchFamily="34" charset="0"/>
              <a:buChar char="×"/>
            </a:pPr>
            <a:r>
              <a:rPr lang="en-US" sz="1000" b="1">
                <a:solidFill>
                  <a:srgbClr val="009DB0"/>
                </a:solidFill>
                <a:latin typeface="+mj-lt"/>
              </a:rPr>
              <a:t>“Clients’ data hijacking” </a:t>
            </a:r>
            <a:r>
              <a:rPr lang="en-US" sz="1000">
                <a:latin typeface="+mj-lt"/>
              </a:rPr>
              <a:t>once in the platform</a:t>
            </a:r>
          </a:p>
          <a:p>
            <a:pPr marL="171450" indent="-171450">
              <a:spcBef>
                <a:spcPts val="600"/>
              </a:spcBef>
              <a:spcAft>
                <a:spcPts val="0"/>
              </a:spcAft>
              <a:buClr>
                <a:schemeClr val="tx1"/>
              </a:buClr>
              <a:buFont typeface="Trebuchet MS" panose="020B0603020202020204" pitchFamily="34" charset="0"/>
              <a:buChar char="×"/>
            </a:pPr>
            <a:r>
              <a:rPr lang="en-US" sz="1000" b="1">
                <a:solidFill>
                  <a:srgbClr val="009DB0"/>
                </a:solidFill>
                <a:latin typeface="+mj-lt"/>
              </a:rPr>
              <a:t>API</a:t>
            </a:r>
            <a:r>
              <a:rPr lang="en-US" sz="1000" b="1">
                <a:solidFill>
                  <a:schemeClr val="tx2"/>
                </a:solidFill>
                <a:latin typeface="+mj-lt"/>
              </a:rPr>
              <a:t> </a:t>
            </a:r>
            <a:r>
              <a:rPr lang="en-US" sz="1000">
                <a:latin typeface="+mj-lt"/>
              </a:rPr>
              <a:t>causing</a:t>
            </a:r>
            <a:r>
              <a:rPr lang="en-US" sz="1000" b="1">
                <a:solidFill>
                  <a:schemeClr val="tx2"/>
                </a:solidFill>
                <a:latin typeface="+mj-lt"/>
              </a:rPr>
              <a:t> </a:t>
            </a:r>
            <a:r>
              <a:rPr lang="en-US" sz="1000" b="1">
                <a:solidFill>
                  <a:srgbClr val="009DB0"/>
                </a:solidFill>
                <a:latin typeface="+mj-lt"/>
              </a:rPr>
              <a:t>connectivity issues</a:t>
            </a:r>
            <a:r>
              <a:rPr lang="en-US" sz="1000" b="1">
                <a:solidFill>
                  <a:schemeClr val="tx2"/>
                </a:solidFill>
                <a:latin typeface="+mj-lt"/>
              </a:rPr>
              <a:t> </a:t>
            </a:r>
            <a:r>
              <a:rPr lang="en-US" sz="1000">
                <a:latin typeface="+mj-lt"/>
              </a:rPr>
              <a:t>with other CGPs’ tools</a:t>
            </a:r>
          </a:p>
          <a:p>
            <a:pPr marL="171450" indent="-171450">
              <a:spcBef>
                <a:spcPts val="600"/>
              </a:spcBef>
              <a:spcAft>
                <a:spcPts val="0"/>
              </a:spcAft>
              <a:buClr>
                <a:schemeClr val="tx1"/>
              </a:buClr>
              <a:buFont typeface="Trebuchet MS" panose="020B0603020202020204" pitchFamily="34" charset="0"/>
              <a:buChar char="×"/>
            </a:pPr>
            <a:r>
              <a:rPr lang="en-US" sz="1000" b="1">
                <a:solidFill>
                  <a:srgbClr val="009DB0"/>
                </a:solidFill>
                <a:latin typeface="+mj-lt"/>
              </a:rPr>
              <a:t>International wealth consolidation problem </a:t>
            </a:r>
            <a:r>
              <a:rPr lang="en-US" sz="1000">
                <a:latin typeface="+mj-lt"/>
              </a:rPr>
              <a:t>due to data heterogeneity</a:t>
            </a:r>
          </a:p>
        </p:txBody>
      </p:sp>
      <p:cxnSp>
        <p:nvCxnSpPr>
          <p:cNvPr id="2" name="Connecteur droit 23">
            <a:extLst>
              <a:ext uri="{FF2B5EF4-FFF2-40B4-BE49-F238E27FC236}">
                <a16:creationId xmlns:a16="http://schemas.microsoft.com/office/drawing/2014/main" id="{DA32109B-C800-4316-A45E-D390E72F2CF0}"/>
              </a:ext>
            </a:extLst>
          </p:cNvPr>
          <p:cNvCxnSpPr>
            <a:cxnSpLocks/>
          </p:cNvCxnSpPr>
          <p:nvPr/>
        </p:nvCxnSpPr>
        <p:spPr bwMode="auto">
          <a:xfrm>
            <a:off x="5062669" y="1248751"/>
            <a:ext cx="4696081"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 name="ZoneTexte 24">
            <a:extLst>
              <a:ext uri="{FF2B5EF4-FFF2-40B4-BE49-F238E27FC236}">
                <a16:creationId xmlns:a16="http://schemas.microsoft.com/office/drawing/2014/main" id="{809A785D-BDD1-4F22-87FD-804330783531}"/>
              </a:ext>
            </a:extLst>
          </p:cNvPr>
          <p:cNvSpPr txBox="1"/>
          <p:nvPr/>
        </p:nvSpPr>
        <p:spPr>
          <a:xfrm>
            <a:off x="5787489" y="1081166"/>
            <a:ext cx="3392462" cy="335170"/>
          </a:xfrm>
          <a:prstGeom prst="rect">
            <a:avLst/>
          </a:prstGeom>
          <a:solidFill>
            <a:schemeClr val="bg1"/>
          </a:solidFill>
        </p:spPr>
        <p:txBody>
          <a:bodyPr wrap="square" rtlCol="0" anchor="ctr">
            <a:noAutofit/>
          </a:bodyPr>
          <a:lstStyle/>
          <a:p>
            <a:pPr algn="ctr"/>
            <a:r>
              <a:rPr lang="en-US" sz="1100" b="1">
                <a:solidFill>
                  <a:srgbClr val="009DB0"/>
                </a:solidFill>
                <a:latin typeface="+mj-lt"/>
              </a:rPr>
              <a:t>Harvest &amp; </a:t>
            </a:r>
            <a:r>
              <a:rPr lang="en-US" sz="1100" b="1" err="1">
                <a:solidFill>
                  <a:srgbClr val="009DB0"/>
                </a:solidFill>
                <a:latin typeface="+mj-lt"/>
              </a:rPr>
              <a:t>Manymore</a:t>
            </a:r>
            <a:r>
              <a:rPr lang="en-US" sz="1100" b="1">
                <a:solidFill>
                  <a:srgbClr val="009DB0"/>
                </a:solidFill>
                <a:latin typeface="+mj-lt"/>
              </a:rPr>
              <a:t> pros and cons from a CGP’s perspective </a:t>
            </a:r>
          </a:p>
        </p:txBody>
      </p:sp>
      <p:sp>
        <p:nvSpPr>
          <p:cNvPr id="10" name="Rectangle 9">
            <a:extLst>
              <a:ext uri="{FF2B5EF4-FFF2-40B4-BE49-F238E27FC236}">
                <a16:creationId xmlns:a16="http://schemas.microsoft.com/office/drawing/2014/main" id="{84856ECF-D81C-40D1-87FC-6C035DA49328}"/>
              </a:ext>
            </a:extLst>
          </p:cNvPr>
          <p:cNvSpPr/>
          <p:nvPr/>
        </p:nvSpPr>
        <p:spPr bwMode="auto">
          <a:xfrm>
            <a:off x="164123" y="5114281"/>
            <a:ext cx="1020326" cy="877021"/>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a:solidFill>
                  <a:srgbClr val="009DB0"/>
                </a:solidFill>
                <a:latin typeface="+mj-lt"/>
              </a:rPr>
              <a:t>Key take-aways</a:t>
            </a:r>
            <a:endParaRPr kumimoji="0" lang="en-US" sz="900" b="1" i="0" u="none" strike="noStrike" cap="none" normalizeH="0" baseline="0">
              <a:ln>
                <a:noFill/>
              </a:ln>
              <a:solidFill>
                <a:srgbClr val="009DB0"/>
              </a:solidFill>
              <a:effectLst/>
              <a:latin typeface="+mj-lt"/>
            </a:endParaRPr>
          </a:p>
        </p:txBody>
      </p:sp>
      <p:sp>
        <p:nvSpPr>
          <p:cNvPr id="14" name="Triangle isocèle 40">
            <a:extLst>
              <a:ext uri="{FF2B5EF4-FFF2-40B4-BE49-F238E27FC236}">
                <a16:creationId xmlns:a16="http://schemas.microsoft.com/office/drawing/2014/main" id="{188D8BE1-84E5-44B8-BD2E-BADC0776AC58}"/>
              </a:ext>
            </a:extLst>
          </p:cNvPr>
          <p:cNvSpPr/>
          <p:nvPr/>
        </p:nvSpPr>
        <p:spPr bwMode="auto">
          <a:xfrm rot="5400000">
            <a:off x="-181191" y="5454225"/>
            <a:ext cx="879725" cy="189096"/>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grpSp>
        <p:nvGrpSpPr>
          <p:cNvPr id="41" name="Group 40">
            <a:extLst>
              <a:ext uri="{FF2B5EF4-FFF2-40B4-BE49-F238E27FC236}">
                <a16:creationId xmlns:a16="http://schemas.microsoft.com/office/drawing/2014/main" id="{F20BE07D-2D6F-4700-83E6-E42C757DB3E8}"/>
              </a:ext>
            </a:extLst>
          </p:cNvPr>
          <p:cNvGrpSpPr/>
          <p:nvPr/>
        </p:nvGrpSpPr>
        <p:grpSpPr>
          <a:xfrm>
            <a:off x="644771" y="1536700"/>
            <a:ext cx="3773127" cy="3173666"/>
            <a:chOff x="589071" y="1536700"/>
            <a:chExt cx="3773127" cy="3173666"/>
          </a:xfrm>
        </p:grpSpPr>
        <p:sp>
          <p:nvSpPr>
            <p:cNvPr id="18" name="Rectangle 17">
              <a:extLst>
                <a:ext uri="{FF2B5EF4-FFF2-40B4-BE49-F238E27FC236}">
                  <a16:creationId xmlns:a16="http://schemas.microsoft.com/office/drawing/2014/main" id="{A3A7C995-B02A-4A89-8640-F96BBA1ADB5E}"/>
                </a:ext>
              </a:extLst>
            </p:cNvPr>
            <p:cNvSpPr/>
            <p:nvPr/>
          </p:nvSpPr>
          <p:spPr>
            <a:xfrm>
              <a:off x="1536393" y="1536700"/>
              <a:ext cx="1384607" cy="382569"/>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Harvest | Éditeur de logiciels pour la gestion de patrimoine et la ...">
              <a:extLst>
                <a:ext uri="{FF2B5EF4-FFF2-40B4-BE49-F238E27FC236}">
                  <a16:creationId xmlns:a16="http://schemas.microsoft.com/office/drawing/2014/main" id="{DC1E9AAD-16E3-4D9C-BEAF-4437FCE696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8608" y="1632265"/>
              <a:ext cx="880177" cy="1914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5D6A544-A4AC-4DF0-8FB4-57F820D452E5}"/>
                </a:ext>
              </a:extLst>
            </p:cNvPr>
            <p:cNvSpPr/>
            <p:nvPr/>
          </p:nvSpPr>
          <p:spPr>
            <a:xfrm>
              <a:off x="589071" y="1948297"/>
              <a:ext cx="906333" cy="670799"/>
            </a:xfrm>
            <a:prstGeom prst="rect">
              <a:avLst/>
            </a:prstGeom>
            <a:solidFill>
              <a:srgbClr val="009D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i="1"/>
                <a:t>Rank on </a:t>
              </a:r>
              <a:r>
                <a:rPr lang="en-US" sz="900" b="1" i="1" err="1"/>
                <a:t>french</a:t>
              </a:r>
              <a:r>
                <a:rPr lang="en-US" sz="900" b="1" i="1"/>
                <a:t> market </a:t>
              </a:r>
            </a:p>
          </p:txBody>
        </p:sp>
        <p:sp>
          <p:nvSpPr>
            <p:cNvPr id="23" name="Rectangle 22">
              <a:extLst>
                <a:ext uri="{FF2B5EF4-FFF2-40B4-BE49-F238E27FC236}">
                  <a16:creationId xmlns:a16="http://schemas.microsoft.com/office/drawing/2014/main" id="{C0B3574B-7712-44BF-AEFB-0B930FB579B9}"/>
                </a:ext>
              </a:extLst>
            </p:cNvPr>
            <p:cNvSpPr/>
            <p:nvPr/>
          </p:nvSpPr>
          <p:spPr>
            <a:xfrm>
              <a:off x="589071" y="2644888"/>
              <a:ext cx="906333" cy="670799"/>
            </a:xfrm>
            <a:prstGeom prst="rect">
              <a:avLst/>
            </a:prstGeom>
            <a:solidFill>
              <a:srgbClr val="009D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i="1"/>
                <a:t>Creation</a:t>
              </a:r>
            </a:p>
          </p:txBody>
        </p:sp>
        <p:sp>
          <p:nvSpPr>
            <p:cNvPr id="25" name="Rectangle 24">
              <a:extLst>
                <a:ext uri="{FF2B5EF4-FFF2-40B4-BE49-F238E27FC236}">
                  <a16:creationId xmlns:a16="http://schemas.microsoft.com/office/drawing/2014/main" id="{E46D6AC8-C047-4909-A711-FF19C00CE3F0}"/>
                </a:ext>
              </a:extLst>
            </p:cNvPr>
            <p:cNvSpPr/>
            <p:nvPr/>
          </p:nvSpPr>
          <p:spPr>
            <a:xfrm>
              <a:off x="589071" y="3341479"/>
              <a:ext cx="906333" cy="670799"/>
            </a:xfrm>
            <a:prstGeom prst="rect">
              <a:avLst/>
            </a:prstGeom>
            <a:solidFill>
              <a:srgbClr val="009D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i="1"/>
                <a:t>Number of clients</a:t>
              </a:r>
            </a:p>
          </p:txBody>
        </p:sp>
        <p:sp>
          <p:nvSpPr>
            <p:cNvPr id="26" name="Rectangle 25">
              <a:extLst>
                <a:ext uri="{FF2B5EF4-FFF2-40B4-BE49-F238E27FC236}">
                  <a16:creationId xmlns:a16="http://schemas.microsoft.com/office/drawing/2014/main" id="{22355D05-3712-42C1-8144-7DE4DD27987A}"/>
                </a:ext>
              </a:extLst>
            </p:cNvPr>
            <p:cNvSpPr/>
            <p:nvPr/>
          </p:nvSpPr>
          <p:spPr>
            <a:xfrm>
              <a:off x="589071" y="4038069"/>
              <a:ext cx="906333" cy="670799"/>
            </a:xfrm>
            <a:prstGeom prst="rect">
              <a:avLst/>
            </a:prstGeom>
            <a:solidFill>
              <a:srgbClr val="009D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i="1"/>
                <a:t>Revenues (2019)</a:t>
              </a:r>
            </a:p>
          </p:txBody>
        </p:sp>
        <p:sp>
          <p:nvSpPr>
            <p:cNvPr id="27" name="Rectangle 26">
              <a:extLst>
                <a:ext uri="{FF2B5EF4-FFF2-40B4-BE49-F238E27FC236}">
                  <a16:creationId xmlns:a16="http://schemas.microsoft.com/office/drawing/2014/main" id="{3C567DF6-F6FD-4E8E-A4D8-623B5E347D27}"/>
                </a:ext>
              </a:extLst>
            </p:cNvPr>
            <p:cNvSpPr/>
            <p:nvPr/>
          </p:nvSpPr>
          <p:spPr>
            <a:xfrm>
              <a:off x="2977591" y="1536700"/>
              <a:ext cx="1384607" cy="382569"/>
            </a:xfrm>
            <a:prstGeom prst="rect">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Index of /wp-content/uploads/image/png/2019/02">
              <a:extLst>
                <a:ext uri="{FF2B5EF4-FFF2-40B4-BE49-F238E27FC236}">
                  <a16:creationId xmlns:a16="http://schemas.microsoft.com/office/drawing/2014/main" id="{78CB9EDE-38CB-4709-AEB8-CAD5C41CE5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7387" y="1670219"/>
              <a:ext cx="1065015" cy="15340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C409EDC-1192-4FE7-BF1A-FD0A1D1E551D}"/>
                </a:ext>
              </a:extLst>
            </p:cNvPr>
            <p:cNvSpPr/>
            <p:nvPr/>
          </p:nvSpPr>
          <p:spPr>
            <a:xfrm>
              <a:off x="1538083" y="1948297"/>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en-US" sz="900" baseline="30000">
                  <a:solidFill>
                    <a:schemeClr val="tx1"/>
                  </a:solidFill>
                </a:rPr>
                <a:t>st</a:t>
              </a:r>
              <a:r>
                <a:rPr lang="en-US" sz="900">
                  <a:solidFill>
                    <a:schemeClr val="tx1"/>
                  </a:solidFill>
                </a:rPr>
                <a:t> </a:t>
              </a:r>
            </a:p>
          </p:txBody>
        </p:sp>
        <p:sp>
          <p:nvSpPr>
            <p:cNvPr id="31" name="Rectangle 30">
              <a:extLst>
                <a:ext uri="{FF2B5EF4-FFF2-40B4-BE49-F238E27FC236}">
                  <a16:creationId xmlns:a16="http://schemas.microsoft.com/office/drawing/2014/main" id="{4EAD4E88-0D35-4B92-8368-E05A87764522}"/>
                </a:ext>
              </a:extLst>
            </p:cNvPr>
            <p:cNvSpPr/>
            <p:nvPr/>
          </p:nvSpPr>
          <p:spPr>
            <a:xfrm>
              <a:off x="1538083" y="2644888"/>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1989</a:t>
              </a:r>
            </a:p>
          </p:txBody>
        </p:sp>
        <p:sp>
          <p:nvSpPr>
            <p:cNvPr id="32" name="Rectangle 31">
              <a:extLst>
                <a:ext uri="{FF2B5EF4-FFF2-40B4-BE49-F238E27FC236}">
                  <a16:creationId xmlns:a16="http://schemas.microsoft.com/office/drawing/2014/main" id="{E6910198-9F10-41BC-A93A-1904E1FF851E}"/>
                </a:ext>
              </a:extLst>
            </p:cNvPr>
            <p:cNvSpPr/>
            <p:nvPr/>
          </p:nvSpPr>
          <p:spPr>
            <a:xfrm>
              <a:off x="1538083" y="3341478"/>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4000+</a:t>
              </a:r>
            </a:p>
          </p:txBody>
        </p:sp>
        <p:sp>
          <p:nvSpPr>
            <p:cNvPr id="34" name="Rectangle 33">
              <a:extLst>
                <a:ext uri="{FF2B5EF4-FFF2-40B4-BE49-F238E27FC236}">
                  <a16:creationId xmlns:a16="http://schemas.microsoft.com/office/drawing/2014/main" id="{1E567F85-EFD3-4D05-9043-A4F45E4A4B53}"/>
                </a:ext>
              </a:extLst>
            </p:cNvPr>
            <p:cNvSpPr/>
            <p:nvPr/>
          </p:nvSpPr>
          <p:spPr>
            <a:xfrm>
              <a:off x="1538083" y="4039566"/>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mj-lt"/>
                </a:rPr>
                <a:t>31,9 M€</a:t>
              </a:r>
              <a:endParaRPr lang="en-US" sz="900">
                <a:solidFill>
                  <a:schemeClr val="tx1"/>
                </a:solidFill>
              </a:endParaRPr>
            </a:p>
          </p:txBody>
        </p:sp>
        <p:sp>
          <p:nvSpPr>
            <p:cNvPr id="35" name="Rectangle 34">
              <a:extLst>
                <a:ext uri="{FF2B5EF4-FFF2-40B4-BE49-F238E27FC236}">
                  <a16:creationId xmlns:a16="http://schemas.microsoft.com/office/drawing/2014/main" id="{970E7D8F-4388-4B0C-BD5A-13B5319A8AC6}"/>
                </a:ext>
              </a:extLst>
            </p:cNvPr>
            <p:cNvSpPr/>
            <p:nvPr/>
          </p:nvSpPr>
          <p:spPr>
            <a:xfrm>
              <a:off x="2977591" y="1948297"/>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a:t>
              </a:r>
              <a:r>
                <a:rPr lang="en-US" sz="900" baseline="30000">
                  <a:solidFill>
                    <a:schemeClr val="tx1"/>
                  </a:solidFill>
                </a:rPr>
                <a:t>nd</a:t>
              </a:r>
              <a:r>
                <a:rPr lang="en-US" sz="900">
                  <a:solidFill>
                    <a:schemeClr val="tx1"/>
                  </a:solidFill>
                </a:rPr>
                <a:t> </a:t>
              </a:r>
            </a:p>
          </p:txBody>
        </p:sp>
        <p:sp>
          <p:nvSpPr>
            <p:cNvPr id="36" name="Rectangle 35">
              <a:extLst>
                <a:ext uri="{FF2B5EF4-FFF2-40B4-BE49-F238E27FC236}">
                  <a16:creationId xmlns:a16="http://schemas.microsoft.com/office/drawing/2014/main" id="{5CC07B7A-5811-4912-AC25-2D7D3A6F649D}"/>
                </a:ext>
              </a:extLst>
            </p:cNvPr>
            <p:cNvSpPr/>
            <p:nvPr/>
          </p:nvSpPr>
          <p:spPr>
            <a:xfrm>
              <a:off x="2977591" y="2644888"/>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2006</a:t>
              </a:r>
            </a:p>
          </p:txBody>
        </p:sp>
        <p:sp>
          <p:nvSpPr>
            <p:cNvPr id="37" name="Rectangle 36">
              <a:extLst>
                <a:ext uri="{FF2B5EF4-FFF2-40B4-BE49-F238E27FC236}">
                  <a16:creationId xmlns:a16="http://schemas.microsoft.com/office/drawing/2014/main" id="{1C09E457-0CCF-49B3-BDCF-1C4E73B77805}"/>
                </a:ext>
              </a:extLst>
            </p:cNvPr>
            <p:cNvSpPr/>
            <p:nvPr/>
          </p:nvSpPr>
          <p:spPr>
            <a:xfrm>
              <a:off x="2977591" y="3341478"/>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3000+</a:t>
              </a:r>
            </a:p>
          </p:txBody>
        </p:sp>
        <p:sp>
          <p:nvSpPr>
            <p:cNvPr id="38" name="Rectangle 37">
              <a:extLst>
                <a:ext uri="{FF2B5EF4-FFF2-40B4-BE49-F238E27FC236}">
                  <a16:creationId xmlns:a16="http://schemas.microsoft.com/office/drawing/2014/main" id="{8E1AA968-9A38-4191-B3D6-54BDEB3B1727}"/>
                </a:ext>
              </a:extLst>
            </p:cNvPr>
            <p:cNvSpPr/>
            <p:nvPr/>
          </p:nvSpPr>
          <p:spPr>
            <a:xfrm>
              <a:off x="2977591" y="4039566"/>
              <a:ext cx="1382917" cy="67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5,1</a:t>
              </a:r>
              <a:r>
                <a:rPr lang="en-US" sz="900">
                  <a:solidFill>
                    <a:schemeClr val="tx1"/>
                  </a:solidFill>
                  <a:latin typeface="+mj-lt"/>
                </a:rPr>
                <a:t> M€</a:t>
              </a:r>
              <a:r>
                <a:rPr lang="en-US" sz="900">
                  <a:solidFill>
                    <a:schemeClr val="tx1"/>
                  </a:solidFill>
                </a:rPr>
                <a:t> </a:t>
              </a:r>
            </a:p>
          </p:txBody>
        </p:sp>
      </p:grpSp>
      <p:sp>
        <p:nvSpPr>
          <p:cNvPr id="42" name="Rectangle 41">
            <a:extLst>
              <a:ext uri="{FF2B5EF4-FFF2-40B4-BE49-F238E27FC236}">
                <a16:creationId xmlns:a16="http://schemas.microsoft.com/office/drawing/2014/main" id="{2E9C1936-DEA3-43B0-8393-81CEBB2E1305}"/>
              </a:ext>
            </a:extLst>
          </p:cNvPr>
          <p:cNvSpPr/>
          <p:nvPr/>
        </p:nvSpPr>
        <p:spPr>
          <a:xfrm>
            <a:off x="1295400" y="5114281"/>
            <a:ext cx="8026400" cy="866966"/>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indent="1588" fontAlgn="base">
              <a:spcBef>
                <a:spcPct val="0"/>
              </a:spcBef>
              <a:spcAft>
                <a:spcPct val="0"/>
              </a:spcAft>
              <a:tabLst>
                <a:tab pos="179388" algn="l"/>
              </a:tabLst>
            </a:pPr>
            <a:r>
              <a:rPr lang="en-US" sz="900" b="1" err="1">
                <a:solidFill>
                  <a:srgbClr val="009DB0"/>
                </a:solidFill>
                <a:latin typeface="+mj-lt"/>
              </a:rPr>
              <a:t>Axa</a:t>
            </a:r>
            <a:r>
              <a:rPr lang="en-US" sz="900" b="1">
                <a:solidFill>
                  <a:srgbClr val="009DB0"/>
                </a:solidFill>
                <a:latin typeface="+mj-lt"/>
              </a:rPr>
              <a:t> </a:t>
            </a:r>
            <a:r>
              <a:rPr lang="en-US" sz="900">
                <a:latin typeface="+mj-lt"/>
              </a:rPr>
              <a:t>and</a:t>
            </a:r>
            <a:r>
              <a:rPr lang="en-US" sz="900" b="1">
                <a:solidFill>
                  <a:srgbClr val="009DB0"/>
                </a:solidFill>
                <a:latin typeface="+mj-lt"/>
              </a:rPr>
              <a:t> Cardiff</a:t>
            </a:r>
            <a:r>
              <a:rPr lang="en-US" sz="900">
                <a:latin typeface="+mj-lt"/>
              </a:rPr>
              <a:t> have invested respectively in </a:t>
            </a:r>
            <a:r>
              <a:rPr lang="en-US" sz="900" b="1" err="1">
                <a:solidFill>
                  <a:srgbClr val="009DB0"/>
                </a:solidFill>
                <a:latin typeface="+mj-lt"/>
              </a:rPr>
              <a:t>Manymore</a:t>
            </a:r>
            <a:r>
              <a:rPr lang="en-US" sz="900" b="1">
                <a:solidFill>
                  <a:srgbClr val="009DB0"/>
                </a:solidFill>
                <a:latin typeface="+mj-lt"/>
              </a:rPr>
              <a:t> </a:t>
            </a:r>
            <a:r>
              <a:rPr lang="en-US" sz="900">
                <a:latin typeface="+mj-lt"/>
              </a:rPr>
              <a:t>in order to progressively </a:t>
            </a:r>
            <a:r>
              <a:rPr lang="en-US" sz="900" b="1">
                <a:solidFill>
                  <a:srgbClr val="009DB0"/>
                </a:solidFill>
                <a:latin typeface="+mj-lt"/>
              </a:rPr>
              <a:t>replace their own extranet </a:t>
            </a:r>
            <a:r>
              <a:rPr lang="en-US" sz="900">
                <a:latin typeface="+mj-lt"/>
              </a:rPr>
              <a:t>showing their willingness to get closer to  end-customers and to accumulate more data</a:t>
            </a:r>
          </a:p>
        </p:txBody>
      </p:sp>
      <p:sp>
        <p:nvSpPr>
          <p:cNvPr id="13" name="Espace réservé du texte 2">
            <a:extLst>
              <a:ext uri="{FF2B5EF4-FFF2-40B4-BE49-F238E27FC236}">
                <a16:creationId xmlns:a16="http://schemas.microsoft.com/office/drawing/2014/main" id="{90102A92-6D66-4851-84BD-E894329ED3A8}"/>
              </a:ext>
            </a:extLst>
          </p:cNvPr>
          <p:cNvSpPr txBox="1">
            <a:spLocks/>
          </p:cNvSpPr>
          <p:nvPr/>
        </p:nvSpPr>
        <p:spPr>
          <a:xfrm>
            <a:off x="1" y="6577200"/>
            <a:ext cx="27884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kern="0">
                <a:latin typeface="+mj-lt"/>
              </a:rPr>
              <a:t>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2816351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Connecteur droit avec flèche 4">
            <a:extLst>
              <a:ext uri="{FF2B5EF4-FFF2-40B4-BE49-F238E27FC236}">
                <a16:creationId xmlns:a16="http://schemas.microsoft.com/office/drawing/2014/main" id="{FAD08910-9443-4867-A94E-276558407E71}"/>
              </a:ext>
            </a:extLst>
          </p:cNvPr>
          <p:cNvCxnSpPr>
            <a:cxnSpLocks/>
          </p:cNvCxnSpPr>
          <p:nvPr/>
        </p:nvCxnSpPr>
        <p:spPr bwMode="auto">
          <a:xfrm>
            <a:off x="8169515" y="1053012"/>
            <a:ext cx="1538064" cy="0"/>
          </a:xfrm>
          <a:prstGeom prst="straightConnector1">
            <a:avLst/>
          </a:prstGeom>
          <a:solidFill>
            <a:schemeClr val="accent1"/>
          </a:solidFill>
          <a:ln w="38100" cap="flat" cmpd="sng" algn="ctr">
            <a:solidFill>
              <a:schemeClr val="accent4"/>
            </a:solidFill>
            <a:prstDash val="solid"/>
            <a:round/>
            <a:headEnd type="triangle"/>
            <a:tailEnd type="triangle"/>
          </a:ln>
          <a:effectLst/>
        </p:spPr>
      </p:cxnSp>
      <p:sp>
        <p:nvSpPr>
          <p:cNvPr id="4" name="Titre 1">
            <a:extLst>
              <a:ext uri="{FF2B5EF4-FFF2-40B4-BE49-F238E27FC236}">
                <a16:creationId xmlns:a16="http://schemas.microsoft.com/office/drawing/2014/main" id="{25FB5F23-5EDA-4044-9C1E-64AD102A9D7F}"/>
              </a:ext>
            </a:extLst>
          </p:cNvPr>
          <p:cNvSpPr>
            <a:spLocks noGrp="1"/>
          </p:cNvSpPr>
          <p:nvPr>
            <p:ph type="ctrTitle"/>
          </p:nvPr>
        </p:nvSpPr>
        <p:spPr>
          <a:xfrm>
            <a:off x="584515" y="116632"/>
            <a:ext cx="8814979" cy="576064"/>
          </a:xfrm>
        </p:spPr>
        <p:txBody>
          <a:bodyPr/>
          <a:lstStyle/>
          <a:p>
            <a:r>
              <a:rPr lang="en-US" sz="1300" i="1">
                <a:solidFill>
                  <a:srgbClr val="E46C0A"/>
                </a:solidFill>
                <a:latin typeface="+mj-lt"/>
              </a:rPr>
              <a:t>Illustration – Harvest &amp; </a:t>
            </a:r>
            <a:r>
              <a:rPr lang="en-US" sz="1300" i="1" err="1">
                <a:solidFill>
                  <a:srgbClr val="E46C0A"/>
                </a:solidFill>
                <a:latin typeface="+mj-lt"/>
              </a:rPr>
              <a:t>Manymore</a:t>
            </a:r>
            <a:r>
              <a:rPr lang="en-US" sz="1300" i="1">
                <a:solidFill>
                  <a:srgbClr val="E46C0A"/>
                </a:solidFill>
                <a:latin typeface="+mj-lt"/>
              </a:rPr>
              <a:t> (1/2): </a:t>
            </a:r>
            <a:r>
              <a:rPr lang="en-US" sz="1300">
                <a:latin typeface="+mj-lt"/>
              </a:rPr>
              <a:t>Harvest and </a:t>
            </a:r>
            <a:r>
              <a:rPr lang="en-US" sz="1300" err="1">
                <a:latin typeface="+mj-lt"/>
              </a:rPr>
              <a:t>Manymore</a:t>
            </a:r>
            <a:r>
              <a:rPr lang="en-US" sz="1300">
                <a:latin typeface="+mj-lt"/>
              </a:rPr>
              <a:t> have significantly incorporated existing digital enablers in their offers, becoming must-have tools for most of CGPs</a:t>
            </a:r>
          </a:p>
        </p:txBody>
      </p:sp>
      <p:grpSp>
        <p:nvGrpSpPr>
          <p:cNvPr id="5" name="Groupe 2">
            <a:extLst>
              <a:ext uri="{FF2B5EF4-FFF2-40B4-BE49-F238E27FC236}">
                <a16:creationId xmlns:a16="http://schemas.microsoft.com/office/drawing/2014/main" id="{F2A58022-B27E-47E1-B180-F8DB7D1B70D3}"/>
              </a:ext>
            </a:extLst>
          </p:cNvPr>
          <p:cNvGrpSpPr>
            <a:grpSpLocks noChangeAspect="1"/>
          </p:cNvGrpSpPr>
          <p:nvPr/>
        </p:nvGrpSpPr>
        <p:grpSpPr>
          <a:xfrm flipH="1">
            <a:off x="164123" y="227811"/>
            <a:ext cx="328778" cy="353706"/>
            <a:chOff x="165234" y="232554"/>
            <a:chExt cx="253805" cy="273051"/>
          </a:xfrm>
        </p:grpSpPr>
        <p:sp>
          <p:nvSpPr>
            <p:cNvPr id="6" name="Freeform 6">
              <a:extLst>
                <a:ext uri="{FF2B5EF4-FFF2-40B4-BE49-F238E27FC236}">
                  <a16:creationId xmlns:a16="http://schemas.microsoft.com/office/drawing/2014/main" id="{EB1F517D-E63D-418C-A940-0DB48364E8F0}"/>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Rectangle 6">
              <a:extLst>
                <a:ext uri="{FF2B5EF4-FFF2-40B4-BE49-F238E27FC236}">
                  <a16:creationId xmlns:a16="http://schemas.microsoft.com/office/drawing/2014/main" id="{2D81D5EB-FA36-4CCA-9DE1-44461991C0F4}"/>
                </a:ext>
              </a:extLst>
            </p:cNvPr>
            <p:cNvSpPr/>
            <p:nvPr/>
          </p:nvSpPr>
          <p:spPr>
            <a:xfrm>
              <a:off x="238121" y="232554"/>
              <a:ext cx="180918" cy="201956"/>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sp>
        <p:nvSpPr>
          <p:cNvPr id="12" name="Arrow: Pentagon 1">
            <a:extLst>
              <a:ext uri="{FF2B5EF4-FFF2-40B4-BE49-F238E27FC236}">
                <a16:creationId xmlns:a16="http://schemas.microsoft.com/office/drawing/2014/main" id="{D0ED137A-696F-4C50-9B69-F735AF6409FF}"/>
              </a:ext>
            </a:extLst>
          </p:cNvPr>
          <p:cNvSpPr/>
          <p:nvPr/>
        </p:nvSpPr>
        <p:spPr bwMode="auto">
          <a:xfrm>
            <a:off x="883085"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Prospecting &amp; Marketing</a:t>
            </a:r>
          </a:p>
        </p:txBody>
      </p:sp>
      <p:sp>
        <p:nvSpPr>
          <p:cNvPr id="13" name="Arrow: Chevron 5">
            <a:extLst>
              <a:ext uri="{FF2B5EF4-FFF2-40B4-BE49-F238E27FC236}">
                <a16:creationId xmlns:a16="http://schemas.microsoft.com/office/drawing/2014/main" id="{4D28AE52-9ED8-4698-A162-28F9DE9FF187}"/>
              </a:ext>
            </a:extLst>
          </p:cNvPr>
          <p:cNvSpPr/>
          <p:nvPr/>
        </p:nvSpPr>
        <p:spPr bwMode="auto">
          <a:xfrm>
            <a:off x="3165052" y="1215030"/>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i="1">
                <a:solidFill>
                  <a:schemeClr val="bg1"/>
                </a:solidFill>
                <a:latin typeface="+mj-lt"/>
              </a:rPr>
              <a:t>Strategic  Advisory</a:t>
            </a:r>
            <a:endParaRPr lang="en-US" sz="1000" b="1" i="1">
              <a:solidFill>
                <a:schemeClr val="accent3"/>
              </a:solidFill>
              <a:latin typeface="+mj-lt"/>
            </a:endParaRPr>
          </a:p>
        </p:txBody>
      </p:sp>
      <p:sp>
        <p:nvSpPr>
          <p:cNvPr id="24" name="Arrow: Chevron 9">
            <a:extLst>
              <a:ext uri="{FF2B5EF4-FFF2-40B4-BE49-F238E27FC236}">
                <a16:creationId xmlns:a16="http://schemas.microsoft.com/office/drawing/2014/main" id="{D9557240-B45E-4B4A-A88D-090EA746BA13}"/>
              </a:ext>
            </a:extLst>
          </p:cNvPr>
          <p:cNvSpPr/>
          <p:nvPr/>
        </p:nvSpPr>
        <p:spPr bwMode="auto">
          <a:xfrm>
            <a:off x="541944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Managing contracts</a:t>
            </a:r>
          </a:p>
        </p:txBody>
      </p:sp>
      <p:cxnSp>
        <p:nvCxnSpPr>
          <p:cNvPr id="28" name="Connecteur droit avec flèche 4">
            <a:extLst>
              <a:ext uri="{FF2B5EF4-FFF2-40B4-BE49-F238E27FC236}">
                <a16:creationId xmlns:a16="http://schemas.microsoft.com/office/drawing/2014/main" id="{AA5341A1-2262-4E9B-BB2B-773A379AD5F4}"/>
              </a:ext>
            </a:extLst>
          </p:cNvPr>
          <p:cNvCxnSpPr>
            <a:cxnSpLocks/>
          </p:cNvCxnSpPr>
          <p:nvPr/>
        </p:nvCxnSpPr>
        <p:spPr bwMode="auto">
          <a:xfrm>
            <a:off x="883085" y="1053012"/>
            <a:ext cx="5509603" cy="0"/>
          </a:xfrm>
          <a:prstGeom prst="straightConnector1">
            <a:avLst/>
          </a:prstGeom>
          <a:solidFill>
            <a:schemeClr val="accent1"/>
          </a:solidFill>
          <a:ln w="38100" cap="flat" cmpd="sng" algn="ctr">
            <a:solidFill>
              <a:schemeClr val="tx2"/>
            </a:solidFill>
            <a:prstDash val="solid"/>
            <a:round/>
            <a:headEnd type="triangle"/>
            <a:tailEnd type="triangle"/>
          </a:ln>
          <a:effectLst/>
        </p:spPr>
      </p:cxnSp>
      <p:cxnSp>
        <p:nvCxnSpPr>
          <p:cNvPr id="29" name="Connecteur droit avec flèche 4">
            <a:extLst>
              <a:ext uri="{FF2B5EF4-FFF2-40B4-BE49-F238E27FC236}">
                <a16:creationId xmlns:a16="http://schemas.microsoft.com/office/drawing/2014/main" id="{76A42BCB-3AD8-4227-ABAA-AC2704AD3C9A}"/>
              </a:ext>
            </a:extLst>
          </p:cNvPr>
          <p:cNvCxnSpPr>
            <a:cxnSpLocks/>
          </p:cNvCxnSpPr>
          <p:nvPr/>
        </p:nvCxnSpPr>
        <p:spPr bwMode="auto">
          <a:xfrm>
            <a:off x="6392688" y="1053012"/>
            <a:ext cx="1776827" cy="0"/>
          </a:xfrm>
          <a:prstGeom prst="straightConnector1">
            <a:avLst/>
          </a:prstGeom>
          <a:solidFill>
            <a:schemeClr val="accent1"/>
          </a:solidFill>
          <a:ln w="38100" cap="flat" cmpd="sng" algn="ctr">
            <a:solidFill>
              <a:schemeClr val="bg1">
                <a:lumMod val="50000"/>
              </a:schemeClr>
            </a:solidFill>
            <a:prstDash val="solid"/>
            <a:round/>
            <a:headEnd type="triangle"/>
            <a:tailEnd type="triangle"/>
          </a:ln>
          <a:effectLst/>
        </p:spPr>
      </p:cxnSp>
      <p:sp>
        <p:nvSpPr>
          <p:cNvPr id="33" name="TextBox 32">
            <a:extLst>
              <a:ext uri="{FF2B5EF4-FFF2-40B4-BE49-F238E27FC236}">
                <a16:creationId xmlns:a16="http://schemas.microsoft.com/office/drawing/2014/main" id="{244A5D5B-1922-444C-91AD-F6900557E212}"/>
              </a:ext>
            </a:extLst>
          </p:cNvPr>
          <p:cNvSpPr txBox="1"/>
          <p:nvPr/>
        </p:nvSpPr>
        <p:spPr>
          <a:xfrm>
            <a:off x="3140798" y="914513"/>
            <a:ext cx="1095172" cy="261610"/>
          </a:xfrm>
          <a:prstGeom prst="rect">
            <a:avLst/>
          </a:prstGeom>
          <a:solidFill>
            <a:schemeClr val="bg1"/>
          </a:solidFill>
        </p:spPr>
        <p:txBody>
          <a:bodyPr wrap="none" rtlCol="0">
            <a:spAutoFit/>
          </a:bodyPr>
          <a:lstStyle/>
          <a:p>
            <a:r>
              <a:rPr lang="en-US" sz="1100" b="1" i="1">
                <a:solidFill>
                  <a:schemeClr val="tx2"/>
                </a:solidFill>
                <a:latin typeface="+mj-lt"/>
              </a:rPr>
              <a:t>Front office</a:t>
            </a:r>
          </a:p>
        </p:txBody>
      </p:sp>
      <p:sp>
        <p:nvSpPr>
          <p:cNvPr id="48" name="TextBox 47">
            <a:extLst>
              <a:ext uri="{FF2B5EF4-FFF2-40B4-BE49-F238E27FC236}">
                <a16:creationId xmlns:a16="http://schemas.microsoft.com/office/drawing/2014/main" id="{41946977-DB69-4851-89D2-E78AD4383B11}"/>
              </a:ext>
            </a:extLst>
          </p:cNvPr>
          <p:cNvSpPr txBox="1"/>
          <p:nvPr/>
        </p:nvSpPr>
        <p:spPr>
          <a:xfrm>
            <a:off x="6713638" y="914513"/>
            <a:ext cx="1232040" cy="261610"/>
          </a:xfrm>
          <a:prstGeom prst="rect">
            <a:avLst/>
          </a:prstGeom>
          <a:solidFill>
            <a:schemeClr val="bg1"/>
          </a:solidFill>
          <a:ln>
            <a:noFill/>
          </a:ln>
        </p:spPr>
        <p:txBody>
          <a:bodyPr wrap="square" rtlCol="0">
            <a:spAutoFit/>
          </a:bodyPr>
          <a:lstStyle/>
          <a:p>
            <a:r>
              <a:rPr lang="en-US" sz="1100" b="1" i="1">
                <a:solidFill>
                  <a:schemeClr val="bg1">
                    <a:lumMod val="50000"/>
                  </a:schemeClr>
                </a:solidFill>
                <a:latin typeface="+mj-lt"/>
              </a:rPr>
              <a:t>Middle office</a:t>
            </a:r>
          </a:p>
        </p:txBody>
      </p:sp>
      <p:sp>
        <p:nvSpPr>
          <p:cNvPr id="50" name="TextBox 49">
            <a:extLst>
              <a:ext uri="{FF2B5EF4-FFF2-40B4-BE49-F238E27FC236}">
                <a16:creationId xmlns:a16="http://schemas.microsoft.com/office/drawing/2014/main" id="{576EBA05-5468-44BF-B781-C3D0B9BE202F}"/>
              </a:ext>
            </a:extLst>
          </p:cNvPr>
          <p:cNvSpPr txBox="1"/>
          <p:nvPr/>
        </p:nvSpPr>
        <p:spPr>
          <a:xfrm>
            <a:off x="8444021" y="914513"/>
            <a:ext cx="1051891" cy="261610"/>
          </a:xfrm>
          <a:prstGeom prst="rect">
            <a:avLst/>
          </a:prstGeom>
          <a:solidFill>
            <a:schemeClr val="bg1"/>
          </a:solidFill>
          <a:ln>
            <a:noFill/>
          </a:ln>
        </p:spPr>
        <p:txBody>
          <a:bodyPr wrap="none" rtlCol="0">
            <a:spAutoFit/>
          </a:bodyPr>
          <a:lstStyle/>
          <a:p>
            <a:r>
              <a:rPr lang="en-US" sz="1100" b="1" i="1">
                <a:solidFill>
                  <a:schemeClr val="accent4"/>
                </a:solidFill>
                <a:latin typeface="+mj-lt"/>
              </a:rPr>
              <a:t>Back office</a:t>
            </a:r>
          </a:p>
        </p:txBody>
      </p:sp>
      <p:sp>
        <p:nvSpPr>
          <p:cNvPr id="52" name="Arrow: Chevron 8">
            <a:extLst>
              <a:ext uri="{FF2B5EF4-FFF2-40B4-BE49-F238E27FC236}">
                <a16:creationId xmlns:a16="http://schemas.microsoft.com/office/drawing/2014/main" id="{92D99F8D-2246-405B-837C-689AE18FDB02}"/>
              </a:ext>
            </a:extLst>
          </p:cNvPr>
          <p:cNvSpPr/>
          <p:nvPr/>
        </p:nvSpPr>
        <p:spPr bwMode="auto">
          <a:xfrm>
            <a:off x="7654389" y="1214956"/>
            <a:ext cx="2070000" cy="270000"/>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b="1" i="1">
                <a:solidFill>
                  <a:schemeClr val="bg1"/>
                </a:solidFill>
                <a:latin typeface="+mj-lt"/>
              </a:rPr>
              <a:t>Contract Settlement</a:t>
            </a:r>
          </a:p>
        </p:txBody>
      </p:sp>
      <p:cxnSp>
        <p:nvCxnSpPr>
          <p:cNvPr id="120" name="Connecteur droit 11">
            <a:extLst>
              <a:ext uri="{FF2B5EF4-FFF2-40B4-BE49-F238E27FC236}">
                <a16:creationId xmlns:a16="http://schemas.microsoft.com/office/drawing/2014/main" id="{5EBAA09E-8A52-477D-8534-2CAC32510474}"/>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2" name="ZoneTexte 12">
            <a:extLst>
              <a:ext uri="{FF2B5EF4-FFF2-40B4-BE49-F238E27FC236}">
                <a16:creationId xmlns:a16="http://schemas.microsoft.com/office/drawing/2014/main" id="{F3B8004B-2069-49C1-B648-29CB3E0AE273}"/>
              </a:ext>
            </a:extLst>
          </p:cNvPr>
          <p:cNvSpPr txBox="1"/>
          <p:nvPr/>
        </p:nvSpPr>
        <p:spPr>
          <a:xfrm>
            <a:off x="1780164" y="719831"/>
            <a:ext cx="630908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CGPs’ operational chain and related software tools</a:t>
            </a:r>
          </a:p>
        </p:txBody>
      </p:sp>
      <p:sp>
        <p:nvSpPr>
          <p:cNvPr id="80" name="TextBox 79">
            <a:extLst>
              <a:ext uri="{FF2B5EF4-FFF2-40B4-BE49-F238E27FC236}">
                <a16:creationId xmlns:a16="http://schemas.microsoft.com/office/drawing/2014/main" id="{676D18BB-5069-4739-972E-9C5427F203A4}"/>
              </a:ext>
            </a:extLst>
          </p:cNvPr>
          <p:cNvSpPr txBox="1"/>
          <p:nvPr/>
        </p:nvSpPr>
        <p:spPr>
          <a:xfrm>
            <a:off x="955054" y="6396335"/>
            <a:ext cx="862737" cy="369332"/>
          </a:xfrm>
          <a:prstGeom prst="rect">
            <a:avLst/>
          </a:prstGeom>
          <a:noFill/>
        </p:spPr>
        <p:txBody>
          <a:bodyPr wrap="none" rtlCol="0">
            <a:spAutoFit/>
          </a:bodyPr>
          <a:lstStyle/>
          <a:p>
            <a:r>
              <a:rPr lang="en-US" sz="900" b="1">
                <a:solidFill>
                  <a:schemeClr val="tx2"/>
                </a:solidFill>
              </a:rPr>
              <a:t>Harvest</a:t>
            </a:r>
          </a:p>
          <a:p>
            <a:r>
              <a:rPr lang="en-US" sz="900" b="1" err="1">
                <a:solidFill>
                  <a:srgbClr val="E46C0A"/>
                </a:solidFill>
              </a:rPr>
              <a:t>Manymore</a:t>
            </a:r>
            <a:endParaRPr lang="en-US" sz="900" b="1">
              <a:solidFill>
                <a:srgbClr val="E46C0A"/>
              </a:solidFill>
            </a:endParaRPr>
          </a:p>
        </p:txBody>
      </p:sp>
      <p:sp>
        <p:nvSpPr>
          <p:cNvPr id="81" name="TextBox 80">
            <a:extLst>
              <a:ext uri="{FF2B5EF4-FFF2-40B4-BE49-F238E27FC236}">
                <a16:creationId xmlns:a16="http://schemas.microsoft.com/office/drawing/2014/main" id="{D4CA1D0E-CD03-4E6D-BD13-563DF4A06F9D}"/>
              </a:ext>
            </a:extLst>
          </p:cNvPr>
          <p:cNvSpPr txBox="1"/>
          <p:nvPr/>
        </p:nvSpPr>
        <p:spPr>
          <a:xfrm>
            <a:off x="221917" y="6454043"/>
            <a:ext cx="790601" cy="253916"/>
          </a:xfrm>
          <a:prstGeom prst="rect">
            <a:avLst/>
          </a:prstGeom>
          <a:noFill/>
        </p:spPr>
        <p:txBody>
          <a:bodyPr wrap="none" rtlCol="0">
            <a:spAutoFit/>
          </a:bodyPr>
          <a:lstStyle/>
          <a:p>
            <a:r>
              <a:rPr lang="en-US" sz="1050" b="1" i="1"/>
              <a:t>Legend</a:t>
            </a:r>
            <a:r>
              <a:rPr lang="en-US" sz="1050" b="1"/>
              <a:t>:</a:t>
            </a:r>
          </a:p>
        </p:txBody>
      </p:sp>
      <p:sp>
        <p:nvSpPr>
          <p:cNvPr id="10" name="ZoneTexte 123">
            <a:extLst>
              <a:ext uri="{FF2B5EF4-FFF2-40B4-BE49-F238E27FC236}">
                <a16:creationId xmlns:a16="http://schemas.microsoft.com/office/drawing/2014/main" id="{5E27560C-1767-42F9-B168-20EC63F539A6}"/>
              </a:ext>
            </a:extLst>
          </p:cNvPr>
          <p:cNvSpPr txBox="1"/>
          <p:nvPr/>
        </p:nvSpPr>
        <p:spPr>
          <a:xfrm>
            <a:off x="2853083" y="6465585"/>
            <a:ext cx="1382887" cy="21544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Differentiating factor</a:t>
            </a:r>
          </a:p>
        </p:txBody>
      </p:sp>
      <p:sp>
        <p:nvSpPr>
          <p:cNvPr id="11" name="Rectangle 10">
            <a:extLst>
              <a:ext uri="{FF2B5EF4-FFF2-40B4-BE49-F238E27FC236}">
                <a16:creationId xmlns:a16="http://schemas.microsoft.com/office/drawing/2014/main" id="{9D177EEC-D002-462A-B16B-80AB139D40C2}"/>
              </a:ext>
            </a:extLst>
          </p:cNvPr>
          <p:cNvSpPr/>
          <p:nvPr/>
        </p:nvSpPr>
        <p:spPr bwMode="auto">
          <a:xfrm>
            <a:off x="2433568" y="6457891"/>
            <a:ext cx="405786" cy="276999"/>
          </a:xfrm>
          <a:prstGeom prst="rect">
            <a:avLst/>
          </a:prstGeom>
          <a:solidFill>
            <a:schemeClr val="bg1">
              <a:lumMod val="95000"/>
            </a:schemeClr>
          </a:solid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a:solidFill>
                <a:schemeClr val="tx2"/>
              </a:solidFill>
            </a:endParaRPr>
          </a:p>
        </p:txBody>
      </p:sp>
      <p:sp>
        <p:nvSpPr>
          <p:cNvPr id="53" name="Rectangle 52">
            <a:extLst>
              <a:ext uri="{FF2B5EF4-FFF2-40B4-BE49-F238E27FC236}">
                <a16:creationId xmlns:a16="http://schemas.microsoft.com/office/drawing/2014/main" id="{DF2D84D4-EF7A-4579-8539-84EFA899908A}"/>
              </a:ext>
            </a:extLst>
          </p:cNvPr>
          <p:cNvSpPr/>
          <p:nvPr/>
        </p:nvSpPr>
        <p:spPr>
          <a:xfrm>
            <a:off x="80150" y="1537234"/>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Account consolidation</a:t>
            </a:r>
          </a:p>
        </p:txBody>
      </p:sp>
      <p:sp>
        <p:nvSpPr>
          <p:cNvPr id="56" name="Rectangle 55">
            <a:extLst>
              <a:ext uri="{FF2B5EF4-FFF2-40B4-BE49-F238E27FC236}">
                <a16:creationId xmlns:a16="http://schemas.microsoft.com/office/drawing/2014/main" id="{19CECFB2-4B96-4B21-BD0E-844FD656D1D7}"/>
              </a:ext>
            </a:extLst>
          </p:cNvPr>
          <p:cNvSpPr/>
          <p:nvPr/>
        </p:nvSpPr>
        <p:spPr>
          <a:xfrm>
            <a:off x="80150" y="1956240"/>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CRM</a:t>
            </a:r>
          </a:p>
        </p:txBody>
      </p:sp>
      <p:sp>
        <p:nvSpPr>
          <p:cNvPr id="57" name="Rectangle 56">
            <a:extLst>
              <a:ext uri="{FF2B5EF4-FFF2-40B4-BE49-F238E27FC236}">
                <a16:creationId xmlns:a16="http://schemas.microsoft.com/office/drawing/2014/main" id="{529284A0-0619-41E9-8FC5-5854C5306687}"/>
              </a:ext>
            </a:extLst>
          </p:cNvPr>
          <p:cNvSpPr/>
          <p:nvPr/>
        </p:nvSpPr>
        <p:spPr>
          <a:xfrm>
            <a:off x="80150" y="2375245"/>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Electronic signature</a:t>
            </a:r>
          </a:p>
        </p:txBody>
      </p:sp>
      <p:sp>
        <p:nvSpPr>
          <p:cNvPr id="58" name="Rectangle 57">
            <a:extLst>
              <a:ext uri="{FF2B5EF4-FFF2-40B4-BE49-F238E27FC236}">
                <a16:creationId xmlns:a16="http://schemas.microsoft.com/office/drawing/2014/main" id="{E24ADA57-707A-4777-8920-22AB21DBE8E4}"/>
              </a:ext>
            </a:extLst>
          </p:cNvPr>
          <p:cNvSpPr/>
          <p:nvPr/>
        </p:nvSpPr>
        <p:spPr>
          <a:xfrm>
            <a:off x="80150" y="2794250"/>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MIF2/DDA compliance</a:t>
            </a:r>
          </a:p>
        </p:txBody>
      </p:sp>
      <p:sp>
        <p:nvSpPr>
          <p:cNvPr id="59" name="Rectangle 58">
            <a:extLst>
              <a:ext uri="{FF2B5EF4-FFF2-40B4-BE49-F238E27FC236}">
                <a16:creationId xmlns:a16="http://schemas.microsoft.com/office/drawing/2014/main" id="{A7ED4A55-1E31-4756-B57F-3E9C7BFD5DEE}"/>
              </a:ext>
            </a:extLst>
          </p:cNvPr>
          <p:cNvSpPr/>
          <p:nvPr/>
        </p:nvSpPr>
        <p:spPr>
          <a:xfrm>
            <a:off x="80150" y="3213255"/>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Customers’ interface &amp; reporting</a:t>
            </a:r>
          </a:p>
        </p:txBody>
      </p:sp>
      <p:sp>
        <p:nvSpPr>
          <p:cNvPr id="60" name="Rectangle 59">
            <a:extLst>
              <a:ext uri="{FF2B5EF4-FFF2-40B4-BE49-F238E27FC236}">
                <a16:creationId xmlns:a16="http://schemas.microsoft.com/office/drawing/2014/main" id="{E103D1D5-68A7-41F6-AB5A-2D076C3E86EC}"/>
              </a:ext>
            </a:extLst>
          </p:cNvPr>
          <p:cNvSpPr/>
          <p:nvPr/>
        </p:nvSpPr>
        <p:spPr>
          <a:xfrm>
            <a:off x="80150" y="3632261"/>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Arbitration</a:t>
            </a:r>
          </a:p>
        </p:txBody>
      </p:sp>
      <p:sp>
        <p:nvSpPr>
          <p:cNvPr id="61" name="Rectangle 60">
            <a:extLst>
              <a:ext uri="{FF2B5EF4-FFF2-40B4-BE49-F238E27FC236}">
                <a16:creationId xmlns:a16="http://schemas.microsoft.com/office/drawing/2014/main" id="{34753C7B-D62F-4BFE-BD73-C12E6956314D}"/>
              </a:ext>
            </a:extLst>
          </p:cNvPr>
          <p:cNvSpPr/>
          <p:nvPr/>
        </p:nvSpPr>
        <p:spPr>
          <a:xfrm>
            <a:off x="80150" y="4051267"/>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Robot advisor</a:t>
            </a:r>
          </a:p>
        </p:txBody>
      </p:sp>
      <p:sp>
        <p:nvSpPr>
          <p:cNvPr id="64" name="Rectangle 63">
            <a:extLst>
              <a:ext uri="{FF2B5EF4-FFF2-40B4-BE49-F238E27FC236}">
                <a16:creationId xmlns:a16="http://schemas.microsoft.com/office/drawing/2014/main" id="{3A57E844-9DE3-401F-A9D5-3A4D6AD2BD98}"/>
              </a:ext>
            </a:extLst>
          </p:cNvPr>
          <p:cNvSpPr/>
          <p:nvPr/>
        </p:nvSpPr>
        <p:spPr>
          <a:xfrm>
            <a:off x="80150" y="4470273"/>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Extranet multi-companies</a:t>
            </a:r>
          </a:p>
        </p:txBody>
      </p:sp>
      <p:sp>
        <p:nvSpPr>
          <p:cNvPr id="68" name="Rectangle 67">
            <a:extLst>
              <a:ext uri="{FF2B5EF4-FFF2-40B4-BE49-F238E27FC236}">
                <a16:creationId xmlns:a16="http://schemas.microsoft.com/office/drawing/2014/main" id="{66F59FC7-DA2F-4B02-B363-62408DBC1912}"/>
              </a:ext>
            </a:extLst>
          </p:cNvPr>
          <p:cNvSpPr/>
          <p:nvPr/>
        </p:nvSpPr>
        <p:spPr>
          <a:xfrm>
            <a:off x="3193018" y="1538283"/>
            <a:ext cx="2088766"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O2S</a:t>
            </a:r>
          </a:p>
          <a:p>
            <a:pPr algn="ctr"/>
            <a:r>
              <a:rPr lang="en-US" sz="900" b="1" err="1">
                <a:solidFill>
                  <a:srgbClr val="E46C0A"/>
                </a:solidFill>
              </a:rPr>
              <a:t>Prisme</a:t>
            </a:r>
            <a:endParaRPr lang="en-US" sz="900" b="1">
              <a:solidFill>
                <a:srgbClr val="E46C0A"/>
              </a:solidFill>
            </a:endParaRPr>
          </a:p>
        </p:txBody>
      </p:sp>
      <p:sp>
        <p:nvSpPr>
          <p:cNvPr id="69" name="Rectangle 68">
            <a:extLst>
              <a:ext uri="{FF2B5EF4-FFF2-40B4-BE49-F238E27FC236}">
                <a16:creationId xmlns:a16="http://schemas.microsoft.com/office/drawing/2014/main" id="{9C0E5158-7745-495E-B6B9-25B82832EB31}"/>
              </a:ext>
            </a:extLst>
          </p:cNvPr>
          <p:cNvSpPr/>
          <p:nvPr/>
        </p:nvSpPr>
        <p:spPr>
          <a:xfrm>
            <a:off x="3193018" y="1957288"/>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0" name="Rectangle 69">
            <a:extLst>
              <a:ext uri="{FF2B5EF4-FFF2-40B4-BE49-F238E27FC236}">
                <a16:creationId xmlns:a16="http://schemas.microsoft.com/office/drawing/2014/main" id="{61C28E42-FC84-40CE-A76C-6E3705B2521F}"/>
              </a:ext>
            </a:extLst>
          </p:cNvPr>
          <p:cNvSpPr/>
          <p:nvPr/>
        </p:nvSpPr>
        <p:spPr>
          <a:xfrm>
            <a:off x="890362" y="2376294"/>
            <a:ext cx="4391419"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2" name="Rectangle 71">
            <a:extLst>
              <a:ext uri="{FF2B5EF4-FFF2-40B4-BE49-F238E27FC236}">
                <a16:creationId xmlns:a16="http://schemas.microsoft.com/office/drawing/2014/main" id="{6BFC9C63-1768-426F-8353-AEE38582E8A8}"/>
              </a:ext>
            </a:extLst>
          </p:cNvPr>
          <p:cNvSpPr/>
          <p:nvPr/>
        </p:nvSpPr>
        <p:spPr>
          <a:xfrm>
            <a:off x="890363" y="2795299"/>
            <a:ext cx="4391420"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4" name="Rectangle 73">
            <a:extLst>
              <a:ext uri="{FF2B5EF4-FFF2-40B4-BE49-F238E27FC236}">
                <a16:creationId xmlns:a16="http://schemas.microsoft.com/office/drawing/2014/main" id="{51580C3A-A08A-445D-A2FF-DA37DF739F8A}"/>
              </a:ext>
            </a:extLst>
          </p:cNvPr>
          <p:cNvSpPr/>
          <p:nvPr/>
        </p:nvSpPr>
        <p:spPr>
          <a:xfrm>
            <a:off x="890363" y="3633309"/>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5" name="Rectangle 74">
            <a:extLst>
              <a:ext uri="{FF2B5EF4-FFF2-40B4-BE49-F238E27FC236}">
                <a16:creationId xmlns:a16="http://schemas.microsoft.com/office/drawing/2014/main" id="{73BA2B6C-7B35-431C-9CA6-38E8123DD7A5}"/>
              </a:ext>
            </a:extLst>
          </p:cNvPr>
          <p:cNvSpPr/>
          <p:nvPr/>
        </p:nvSpPr>
        <p:spPr>
          <a:xfrm>
            <a:off x="890363" y="4052315"/>
            <a:ext cx="4391418"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7" name="Rectangle 76">
            <a:extLst>
              <a:ext uri="{FF2B5EF4-FFF2-40B4-BE49-F238E27FC236}">
                <a16:creationId xmlns:a16="http://schemas.microsoft.com/office/drawing/2014/main" id="{51390280-9A83-4472-8CFF-1A1FFBE0C681}"/>
              </a:ext>
            </a:extLst>
          </p:cNvPr>
          <p:cNvSpPr/>
          <p:nvPr/>
        </p:nvSpPr>
        <p:spPr>
          <a:xfrm>
            <a:off x="890362" y="4471322"/>
            <a:ext cx="4391421"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a:solidFill>
                <a:srgbClr val="E46C0A"/>
              </a:solidFill>
            </a:endParaRPr>
          </a:p>
          <a:p>
            <a:pPr algn="ctr"/>
            <a:endParaRPr lang="en-US" sz="900" b="1">
              <a:solidFill>
                <a:srgbClr val="E46C0A"/>
              </a:solidFill>
            </a:endParaRPr>
          </a:p>
        </p:txBody>
      </p:sp>
      <p:sp>
        <p:nvSpPr>
          <p:cNvPr id="78" name="Rectangle 77">
            <a:extLst>
              <a:ext uri="{FF2B5EF4-FFF2-40B4-BE49-F238E27FC236}">
                <a16:creationId xmlns:a16="http://schemas.microsoft.com/office/drawing/2014/main" id="{8E377AE0-ECBF-46A4-BD7B-9A4C2E840C84}"/>
              </a:ext>
            </a:extLst>
          </p:cNvPr>
          <p:cNvSpPr/>
          <p:nvPr/>
        </p:nvSpPr>
        <p:spPr>
          <a:xfrm>
            <a:off x="5467852" y="1538283"/>
            <a:ext cx="4343967"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79" name="Rectangle 78">
            <a:extLst>
              <a:ext uri="{FF2B5EF4-FFF2-40B4-BE49-F238E27FC236}">
                <a16:creationId xmlns:a16="http://schemas.microsoft.com/office/drawing/2014/main" id="{C2FC994C-D9A0-4A58-9551-22317E2C20D9}"/>
              </a:ext>
            </a:extLst>
          </p:cNvPr>
          <p:cNvSpPr/>
          <p:nvPr/>
        </p:nvSpPr>
        <p:spPr>
          <a:xfrm>
            <a:off x="890363" y="1957288"/>
            <a:ext cx="2088766"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O2S</a:t>
            </a:r>
          </a:p>
          <a:p>
            <a:pPr algn="ctr"/>
            <a:r>
              <a:rPr lang="en-US" sz="900" b="1" err="1">
                <a:solidFill>
                  <a:srgbClr val="E46C0A"/>
                </a:solidFill>
              </a:rPr>
              <a:t>Prisme</a:t>
            </a:r>
            <a:endParaRPr lang="en-US" sz="900" b="1">
              <a:solidFill>
                <a:srgbClr val="E46C0A"/>
              </a:solidFill>
            </a:endParaRPr>
          </a:p>
        </p:txBody>
      </p:sp>
      <p:sp>
        <p:nvSpPr>
          <p:cNvPr id="82" name="Rectangle 81">
            <a:extLst>
              <a:ext uri="{FF2B5EF4-FFF2-40B4-BE49-F238E27FC236}">
                <a16:creationId xmlns:a16="http://schemas.microsoft.com/office/drawing/2014/main" id="{463AE919-7642-445C-BC8C-5C8CB5968224}"/>
              </a:ext>
            </a:extLst>
          </p:cNvPr>
          <p:cNvSpPr/>
          <p:nvPr/>
        </p:nvSpPr>
        <p:spPr>
          <a:xfrm>
            <a:off x="890362" y="3214304"/>
            <a:ext cx="4391417"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87" name="Rectangle 86">
            <a:extLst>
              <a:ext uri="{FF2B5EF4-FFF2-40B4-BE49-F238E27FC236}">
                <a16:creationId xmlns:a16="http://schemas.microsoft.com/office/drawing/2014/main" id="{32666F51-E6BA-4E09-90CC-ACD6D461E3B0}"/>
              </a:ext>
            </a:extLst>
          </p:cNvPr>
          <p:cNvSpPr/>
          <p:nvPr/>
        </p:nvSpPr>
        <p:spPr>
          <a:xfrm>
            <a:off x="5467853" y="1957288"/>
            <a:ext cx="4327005"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88" name="Rectangle 87">
            <a:extLst>
              <a:ext uri="{FF2B5EF4-FFF2-40B4-BE49-F238E27FC236}">
                <a16:creationId xmlns:a16="http://schemas.microsoft.com/office/drawing/2014/main" id="{980332A5-5227-414E-AD83-497412BC77CB}"/>
              </a:ext>
            </a:extLst>
          </p:cNvPr>
          <p:cNvSpPr/>
          <p:nvPr/>
        </p:nvSpPr>
        <p:spPr>
          <a:xfrm>
            <a:off x="5467853" y="2376294"/>
            <a:ext cx="4327005"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Money Pitch</a:t>
            </a:r>
          </a:p>
          <a:p>
            <a:pPr algn="ctr"/>
            <a:r>
              <a:rPr lang="en-US" sz="900" b="1">
                <a:solidFill>
                  <a:srgbClr val="E46C0A"/>
                </a:solidFill>
              </a:rPr>
              <a:t>Nexus</a:t>
            </a:r>
          </a:p>
        </p:txBody>
      </p:sp>
      <p:sp>
        <p:nvSpPr>
          <p:cNvPr id="89" name="Rectangle 88">
            <a:extLst>
              <a:ext uri="{FF2B5EF4-FFF2-40B4-BE49-F238E27FC236}">
                <a16:creationId xmlns:a16="http://schemas.microsoft.com/office/drawing/2014/main" id="{6CC77D63-CD3B-4FEB-9185-9B2DDE42F983}"/>
              </a:ext>
            </a:extLst>
          </p:cNvPr>
          <p:cNvSpPr/>
          <p:nvPr/>
        </p:nvSpPr>
        <p:spPr>
          <a:xfrm>
            <a:off x="5467853" y="2795299"/>
            <a:ext cx="4343967"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O2S</a:t>
            </a:r>
          </a:p>
          <a:p>
            <a:pPr algn="ctr"/>
            <a:r>
              <a:rPr lang="en-US" sz="900" b="1" err="1">
                <a:solidFill>
                  <a:srgbClr val="E46C0A"/>
                </a:solidFill>
              </a:rPr>
              <a:t>Prisme</a:t>
            </a:r>
            <a:endParaRPr lang="en-US" sz="900" b="1">
              <a:solidFill>
                <a:srgbClr val="E46C0A"/>
              </a:solidFill>
            </a:endParaRPr>
          </a:p>
        </p:txBody>
      </p:sp>
      <p:sp>
        <p:nvSpPr>
          <p:cNvPr id="90" name="Rectangle 89">
            <a:extLst>
              <a:ext uri="{FF2B5EF4-FFF2-40B4-BE49-F238E27FC236}">
                <a16:creationId xmlns:a16="http://schemas.microsoft.com/office/drawing/2014/main" id="{496A599D-4487-45AC-AF22-1F9851DE8AD9}"/>
              </a:ext>
            </a:extLst>
          </p:cNvPr>
          <p:cNvSpPr/>
          <p:nvPr/>
        </p:nvSpPr>
        <p:spPr>
          <a:xfrm>
            <a:off x="5467853" y="3214304"/>
            <a:ext cx="4327005"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Money Pitch</a:t>
            </a:r>
          </a:p>
          <a:p>
            <a:pPr algn="ctr"/>
            <a:r>
              <a:rPr lang="en-US" sz="900" b="1">
                <a:solidFill>
                  <a:srgbClr val="E46C0A"/>
                </a:solidFill>
              </a:rPr>
              <a:t>Nexus</a:t>
            </a:r>
          </a:p>
        </p:txBody>
      </p:sp>
      <p:sp>
        <p:nvSpPr>
          <p:cNvPr id="91" name="Rectangle 90">
            <a:extLst>
              <a:ext uri="{FF2B5EF4-FFF2-40B4-BE49-F238E27FC236}">
                <a16:creationId xmlns:a16="http://schemas.microsoft.com/office/drawing/2014/main" id="{82DF1527-B353-442E-B9AC-5036D69E9C18}"/>
              </a:ext>
            </a:extLst>
          </p:cNvPr>
          <p:cNvSpPr/>
          <p:nvPr/>
        </p:nvSpPr>
        <p:spPr>
          <a:xfrm>
            <a:off x="3193015" y="3633309"/>
            <a:ext cx="4363604"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O2S</a:t>
            </a:r>
          </a:p>
          <a:p>
            <a:pPr algn="ctr"/>
            <a:r>
              <a:rPr lang="en-US" sz="900" b="1" err="1">
                <a:solidFill>
                  <a:srgbClr val="E46C0A"/>
                </a:solidFill>
              </a:rPr>
              <a:t>Prisme</a:t>
            </a:r>
            <a:endParaRPr lang="en-US" sz="900" b="1">
              <a:solidFill>
                <a:srgbClr val="E46C0A"/>
              </a:solidFill>
            </a:endParaRPr>
          </a:p>
        </p:txBody>
      </p:sp>
      <p:sp>
        <p:nvSpPr>
          <p:cNvPr id="93" name="Rectangle 92">
            <a:extLst>
              <a:ext uri="{FF2B5EF4-FFF2-40B4-BE49-F238E27FC236}">
                <a16:creationId xmlns:a16="http://schemas.microsoft.com/office/drawing/2014/main" id="{4F9E13E4-7349-465D-8E68-224EE4546A4D}"/>
              </a:ext>
            </a:extLst>
          </p:cNvPr>
          <p:cNvSpPr/>
          <p:nvPr/>
        </p:nvSpPr>
        <p:spPr>
          <a:xfrm>
            <a:off x="5467853" y="4471322"/>
            <a:ext cx="4327005" cy="365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O2S  Business Link</a:t>
            </a:r>
          </a:p>
          <a:p>
            <a:pPr algn="ctr"/>
            <a:r>
              <a:rPr lang="en-US" sz="900" b="1">
                <a:solidFill>
                  <a:srgbClr val="E46C0A"/>
                </a:solidFill>
              </a:rPr>
              <a:t>Connective Software</a:t>
            </a:r>
          </a:p>
        </p:txBody>
      </p:sp>
      <p:sp>
        <p:nvSpPr>
          <p:cNvPr id="99" name="Rectangle 98">
            <a:extLst>
              <a:ext uri="{FF2B5EF4-FFF2-40B4-BE49-F238E27FC236}">
                <a16:creationId xmlns:a16="http://schemas.microsoft.com/office/drawing/2014/main" id="{AE96BEC0-0476-43E3-ACBD-D1814BDDCE23}"/>
              </a:ext>
            </a:extLst>
          </p:cNvPr>
          <p:cNvSpPr/>
          <p:nvPr/>
        </p:nvSpPr>
        <p:spPr>
          <a:xfrm>
            <a:off x="7723054" y="3633309"/>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106" name="Rectangle 105">
            <a:extLst>
              <a:ext uri="{FF2B5EF4-FFF2-40B4-BE49-F238E27FC236}">
                <a16:creationId xmlns:a16="http://schemas.microsoft.com/office/drawing/2014/main" id="{D782860F-57BF-4705-A391-2ABA1A09470E}"/>
              </a:ext>
            </a:extLst>
          </p:cNvPr>
          <p:cNvSpPr/>
          <p:nvPr/>
        </p:nvSpPr>
        <p:spPr>
          <a:xfrm>
            <a:off x="80150" y="4889280"/>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Simulation</a:t>
            </a:r>
          </a:p>
        </p:txBody>
      </p:sp>
      <p:sp>
        <p:nvSpPr>
          <p:cNvPr id="107" name="Rectangle 106">
            <a:extLst>
              <a:ext uri="{FF2B5EF4-FFF2-40B4-BE49-F238E27FC236}">
                <a16:creationId xmlns:a16="http://schemas.microsoft.com/office/drawing/2014/main" id="{C24D62A9-C9B7-4F87-835B-7B43FF29977D}"/>
              </a:ext>
            </a:extLst>
          </p:cNvPr>
          <p:cNvSpPr/>
          <p:nvPr/>
        </p:nvSpPr>
        <p:spPr>
          <a:xfrm>
            <a:off x="3193017" y="4893148"/>
            <a:ext cx="4363601" cy="365645"/>
          </a:xfrm>
          <a:prstGeom prst="rect">
            <a:avLst/>
          </a:prstGeom>
          <a:solidFill>
            <a:schemeClr val="bg1">
              <a:lumMod val="95000"/>
            </a:schemeClr>
          </a:solid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BIG</a:t>
            </a:r>
          </a:p>
          <a:p>
            <a:pPr algn="ctr"/>
            <a:r>
              <a:rPr lang="en-US" sz="900" b="1">
                <a:solidFill>
                  <a:srgbClr val="E46C0A"/>
                </a:solidFill>
              </a:rPr>
              <a:t>─</a:t>
            </a:r>
          </a:p>
        </p:txBody>
      </p:sp>
      <p:sp>
        <p:nvSpPr>
          <p:cNvPr id="108" name="Rectangle 107">
            <a:extLst>
              <a:ext uri="{FF2B5EF4-FFF2-40B4-BE49-F238E27FC236}">
                <a16:creationId xmlns:a16="http://schemas.microsoft.com/office/drawing/2014/main" id="{C775DF2D-3B23-4B25-85EC-412E257E9E5B}"/>
              </a:ext>
            </a:extLst>
          </p:cNvPr>
          <p:cNvSpPr/>
          <p:nvPr/>
        </p:nvSpPr>
        <p:spPr>
          <a:xfrm>
            <a:off x="890363" y="4893148"/>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110" name="Rectangle 109">
            <a:extLst>
              <a:ext uri="{FF2B5EF4-FFF2-40B4-BE49-F238E27FC236}">
                <a16:creationId xmlns:a16="http://schemas.microsoft.com/office/drawing/2014/main" id="{49F0B13B-020F-407C-8CB6-A7978C929639}"/>
              </a:ext>
            </a:extLst>
          </p:cNvPr>
          <p:cNvSpPr/>
          <p:nvPr/>
        </p:nvSpPr>
        <p:spPr>
          <a:xfrm>
            <a:off x="7723054" y="4893148"/>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117" name="Rectangle 116">
            <a:extLst>
              <a:ext uri="{FF2B5EF4-FFF2-40B4-BE49-F238E27FC236}">
                <a16:creationId xmlns:a16="http://schemas.microsoft.com/office/drawing/2014/main" id="{46DC4E03-5333-44FA-A521-796785AE01D2}"/>
              </a:ext>
            </a:extLst>
          </p:cNvPr>
          <p:cNvSpPr/>
          <p:nvPr/>
        </p:nvSpPr>
        <p:spPr>
          <a:xfrm>
            <a:off x="5467853" y="4057312"/>
            <a:ext cx="2088766" cy="365645"/>
          </a:xfrm>
          <a:prstGeom prst="rect">
            <a:avLst/>
          </a:prstGeom>
          <a:solidFill>
            <a:schemeClr val="bg1">
              <a:lumMod val="95000"/>
            </a:schemeClr>
          </a:solid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Money Pitch</a:t>
            </a:r>
          </a:p>
          <a:p>
            <a:pPr algn="ctr"/>
            <a:r>
              <a:rPr lang="en-US" sz="900" b="1">
                <a:solidFill>
                  <a:srgbClr val="E46C0A"/>
                </a:solidFill>
              </a:rPr>
              <a:t>─</a:t>
            </a:r>
          </a:p>
        </p:txBody>
      </p:sp>
      <p:sp>
        <p:nvSpPr>
          <p:cNvPr id="118" name="Rectangle 117">
            <a:extLst>
              <a:ext uri="{FF2B5EF4-FFF2-40B4-BE49-F238E27FC236}">
                <a16:creationId xmlns:a16="http://schemas.microsoft.com/office/drawing/2014/main" id="{9754E6F2-2930-4647-905B-143E6FE7F9F6}"/>
              </a:ext>
            </a:extLst>
          </p:cNvPr>
          <p:cNvSpPr/>
          <p:nvPr/>
        </p:nvSpPr>
        <p:spPr>
          <a:xfrm>
            <a:off x="7723054" y="4047320"/>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55" name="Rectangle 54">
            <a:extLst>
              <a:ext uri="{FF2B5EF4-FFF2-40B4-BE49-F238E27FC236}">
                <a16:creationId xmlns:a16="http://schemas.microsoft.com/office/drawing/2014/main" id="{D73588E8-C4F7-476A-AB3C-210761780487}"/>
              </a:ext>
            </a:extLst>
          </p:cNvPr>
          <p:cNvSpPr/>
          <p:nvPr/>
        </p:nvSpPr>
        <p:spPr>
          <a:xfrm>
            <a:off x="80150" y="5303739"/>
            <a:ext cx="756093" cy="366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rPr>
              <a:t>Wealth audit</a:t>
            </a:r>
          </a:p>
        </p:txBody>
      </p:sp>
      <p:sp>
        <p:nvSpPr>
          <p:cNvPr id="63" name="Rectangle 62">
            <a:extLst>
              <a:ext uri="{FF2B5EF4-FFF2-40B4-BE49-F238E27FC236}">
                <a16:creationId xmlns:a16="http://schemas.microsoft.com/office/drawing/2014/main" id="{4B851B6B-E840-4814-B774-091C780D8227}"/>
              </a:ext>
            </a:extLst>
          </p:cNvPr>
          <p:cNvSpPr/>
          <p:nvPr/>
        </p:nvSpPr>
        <p:spPr>
          <a:xfrm>
            <a:off x="5467852" y="5307608"/>
            <a:ext cx="4327005"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9" name="Rectangle 8">
            <a:extLst>
              <a:ext uri="{FF2B5EF4-FFF2-40B4-BE49-F238E27FC236}">
                <a16:creationId xmlns:a16="http://schemas.microsoft.com/office/drawing/2014/main" id="{46DA8C39-5243-4D04-85FA-3E554793A3BF}"/>
              </a:ext>
            </a:extLst>
          </p:cNvPr>
          <p:cNvSpPr/>
          <p:nvPr/>
        </p:nvSpPr>
        <p:spPr>
          <a:xfrm>
            <a:off x="3193015" y="5307608"/>
            <a:ext cx="2088766" cy="365645"/>
          </a:xfrm>
          <a:prstGeom prst="rect">
            <a:avLst/>
          </a:prstGeom>
          <a:solidFill>
            <a:schemeClr val="bg1">
              <a:lumMod val="95000"/>
            </a:schemeClr>
          </a:solidFill>
          <a:ln>
            <a:solidFill>
              <a:srgbClr val="009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a:solidFill>
                  <a:schemeClr val="tx2"/>
                </a:solidFill>
              </a:rPr>
              <a:t>BIG</a:t>
            </a:r>
          </a:p>
          <a:p>
            <a:pPr algn="ctr"/>
            <a:r>
              <a:rPr lang="en-US" sz="900" b="1">
                <a:solidFill>
                  <a:srgbClr val="E46C0A"/>
                </a:solidFill>
              </a:rPr>
              <a:t>─</a:t>
            </a:r>
          </a:p>
        </p:txBody>
      </p:sp>
      <p:sp>
        <p:nvSpPr>
          <p:cNvPr id="14" name="Rectangle 13">
            <a:extLst>
              <a:ext uri="{FF2B5EF4-FFF2-40B4-BE49-F238E27FC236}">
                <a16:creationId xmlns:a16="http://schemas.microsoft.com/office/drawing/2014/main" id="{65FC4048-6DAB-4E13-B7AE-538382228219}"/>
              </a:ext>
            </a:extLst>
          </p:cNvPr>
          <p:cNvSpPr/>
          <p:nvPr/>
        </p:nvSpPr>
        <p:spPr>
          <a:xfrm>
            <a:off x="890363" y="1543529"/>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92" name="Rectangle 91">
            <a:extLst>
              <a:ext uri="{FF2B5EF4-FFF2-40B4-BE49-F238E27FC236}">
                <a16:creationId xmlns:a16="http://schemas.microsoft.com/office/drawing/2014/main" id="{0837C0AF-1224-470E-AE28-69348ADBF522}"/>
              </a:ext>
            </a:extLst>
          </p:cNvPr>
          <p:cNvSpPr/>
          <p:nvPr/>
        </p:nvSpPr>
        <p:spPr>
          <a:xfrm>
            <a:off x="890363" y="5304787"/>
            <a:ext cx="2088766" cy="365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solidFill>
                <a:schemeClr val="tx1"/>
              </a:solidFill>
            </a:endParaRPr>
          </a:p>
        </p:txBody>
      </p:sp>
      <p:sp>
        <p:nvSpPr>
          <p:cNvPr id="8" name="Rectangle 7">
            <a:extLst>
              <a:ext uri="{FF2B5EF4-FFF2-40B4-BE49-F238E27FC236}">
                <a16:creationId xmlns:a16="http://schemas.microsoft.com/office/drawing/2014/main" id="{7F92668A-C2BD-499A-B1A7-00476ED113CE}"/>
              </a:ext>
            </a:extLst>
          </p:cNvPr>
          <p:cNvSpPr/>
          <p:nvPr/>
        </p:nvSpPr>
        <p:spPr bwMode="auto">
          <a:xfrm>
            <a:off x="80150" y="5726240"/>
            <a:ext cx="9714706" cy="584481"/>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36000" rIns="9144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800">
                <a:solidFill>
                  <a:srgbClr val="009DB0"/>
                </a:solidFill>
                <a:latin typeface="+mj-lt"/>
              </a:rPr>
              <a:t>Key strategical stake </a:t>
            </a:r>
            <a:r>
              <a:rPr lang="en-US" sz="800">
                <a:latin typeface="+mj-lt"/>
              </a:rPr>
              <a:t>for CG is to </a:t>
            </a:r>
            <a:r>
              <a:rPr lang="en-US" sz="800">
                <a:solidFill>
                  <a:srgbClr val="009DB0"/>
                </a:solidFill>
                <a:latin typeface="+mj-lt"/>
              </a:rPr>
              <a:t>smartly leverage best-in-class tech tools </a:t>
            </a:r>
            <a:r>
              <a:rPr lang="en-US" sz="800">
                <a:latin typeface="+mj-lt"/>
              </a:rPr>
              <a:t>(incl. products brokerage platforms, software editors) in order to </a:t>
            </a:r>
            <a:r>
              <a:rPr lang="en-US" sz="800">
                <a:solidFill>
                  <a:srgbClr val="009DB0"/>
                </a:solidFill>
                <a:latin typeface="+mj-lt"/>
              </a:rPr>
              <a:t>streamline its operations </a:t>
            </a:r>
            <a:r>
              <a:rPr lang="en-US" sz="800">
                <a:latin typeface="+mj-lt"/>
              </a:rPr>
              <a:t>and focus and </a:t>
            </a:r>
            <a:r>
              <a:rPr lang="en-US" sz="800">
                <a:solidFill>
                  <a:srgbClr val="009DB0"/>
                </a:solidFill>
                <a:latin typeface="+mj-lt"/>
              </a:rPr>
              <a:t>high value-added services </a:t>
            </a:r>
            <a:r>
              <a:rPr lang="en-US" sz="800">
                <a:latin typeface="+mj-lt"/>
              </a:rPr>
              <a:t>(i.e., customer relationship, advisory)</a:t>
            </a:r>
          </a:p>
          <a:p>
            <a:pPr marL="171450" indent="-171450">
              <a:buFont typeface="Arial" panose="020B0604020202020204" pitchFamily="34" charset="0"/>
              <a:buChar char="•"/>
            </a:pPr>
            <a:r>
              <a:rPr lang="en-US" sz="800">
                <a:latin typeface="+mj-lt"/>
              </a:rPr>
              <a:t>A smart use of software editors requires a </a:t>
            </a:r>
            <a:r>
              <a:rPr lang="en-US" sz="800">
                <a:solidFill>
                  <a:srgbClr val="009DB0"/>
                </a:solidFill>
                <a:latin typeface="+mj-lt"/>
              </a:rPr>
              <a:t>deep understanding</a:t>
            </a:r>
            <a:r>
              <a:rPr lang="en-US" sz="800">
                <a:latin typeface="+mj-lt"/>
              </a:rPr>
              <a:t> of the </a:t>
            </a:r>
            <a:r>
              <a:rPr lang="en-US" sz="800">
                <a:solidFill>
                  <a:srgbClr val="009DB0"/>
                </a:solidFill>
                <a:latin typeface="+mj-lt"/>
              </a:rPr>
              <a:t>pros and cons </a:t>
            </a:r>
            <a:r>
              <a:rPr lang="en-US" sz="800">
                <a:latin typeface="+mj-lt"/>
              </a:rPr>
              <a:t>of each solutions (e.g., Harvest’ robust and standard solutions vs. </a:t>
            </a:r>
            <a:r>
              <a:rPr lang="en-US" sz="800" err="1">
                <a:latin typeface="+mj-lt"/>
              </a:rPr>
              <a:t>Manymore</a:t>
            </a:r>
            <a:r>
              <a:rPr lang="en-US" sz="800">
                <a:latin typeface="+mj-lt"/>
              </a:rPr>
              <a:t>’ more customizable but less robust solutions)</a:t>
            </a:r>
          </a:p>
          <a:p>
            <a:pPr>
              <a:spcAft>
                <a:spcPts val="700"/>
              </a:spcAft>
            </a:pPr>
            <a:endParaRPr lang="en-US" sz="800">
              <a:latin typeface="+mj-lt"/>
            </a:endParaRPr>
          </a:p>
        </p:txBody>
      </p:sp>
      <p:sp>
        <p:nvSpPr>
          <p:cNvPr id="15" name="Espace réservé du texte 2">
            <a:extLst>
              <a:ext uri="{FF2B5EF4-FFF2-40B4-BE49-F238E27FC236}">
                <a16:creationId xmlns:a16="http://schemas.microsoft.com/office/drawing/2014/main" id="{EBDCD513-5E90-4B77-909B-D6AF792FA99C}"/>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2619415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FB5F23-5EDA-4044-9C1E-64AD102A9D7F}"/>
              </a:ext>
            </a:extLst>
          </p:cNvPr>
          <p:cNvSpPr>
            <a:spLocks noGrp="1"/>
          </p:cNvSpPr>
          <p:nvPr>
            <p:ph type="ctrTitle"/>
          </p:nvPr>
        </p:nvSpPr>
        <p:spPr>
          <a:xfrm>
            <a:off x="584515" y="116632"/>
            <a:ext cx="8814979" cy="576064"/>
          </a:xfrm>
        </p:spPr>
        <p:txBody>
          <a:bodyPr/>
          <a:lstStyle/>
          <a:p>
            <a:r>
              <a:rPr lang="en-US" sz="1300" i="1">
                <a:solidFill>
                  <a:srgbClr val="E46C0A"/>
                </a:solidFill>
                <a:latin typeface="+mj-lt"/>
              </a:rPr>
              <a:t>Illustration –</a:t>
            </a:r>
            <a:r>
              <a:rPr lang="en-US" sz="1300" i="1" err="1">
                <a:solidFill>
                  <a:srgbClr val="E46C0A"/>
                </a:solidFill>
                <a:latin typeface="+mj-lt"/>
              </a:rPr>
              <a:t>Manymore</a:t>
            </a:r>
            <a:r>
              <a:rPr lang="en-US" sz="1300" i="1">
                <a:solidFill>
                  <a:srgbClr val="E46C0A"/>
                </a:solidFill>
                <a:latin typeface="+mj-lt"/>
              </a:rPr>
              <a:t> (1/3): </a:t>
            </a:r>
            <a:r>
              <a:rPr lang="en-US" sz="1300">
                <a:latin typeface="+mj-lt"/>
              </a:rPr>
              <a:t>Connective software </a:t>
            </a:r>
            <a:r>
              <a:rPr lang="en-US" sz="1300">
                <a:solidFill>
                  <a:srgbClr val="009DB0"/>
                </a:solidFill>
                <a:latin typeface="+mj-lt"/>
              </a:rPr>
              <a:t>aggregates insurers’ products</a:t>
            </a:r>
            <a:r>
              <a:rPr lang="en-US" sz="1300">
                <a:latin typeface="+mj-lt"/>
              </a:rPr>
              <a:t> to help advisors </a:t>
            </a:r>
            <a:r>
              <a:rPr lang="en-US" sz="1300">
                <a:solidFill>
                  <a:srgbClr val="009DB0"/>
                </a:solidFill>
                <a:latin typeface="+mj-lt"/>
              </a:rPr>
              <a:t>subscribe for clients on selected products </a:t>
            </a:r>
            <a:r>
              <a:rPr lang="en-US" sz="1300">
                <a:latin typeface="+mj-lt"/>
              </a:rPr>
              <a:t>directly on the </a:t>
            </a:r>
            <a:r>
              <a:rPr lang="en-US" sz="1300" err="1">
                <a:latin typeface="+mj-lt"/>
              </a:rPr>
              <a:t>Manymore</a:t>
            </a:r>
            <a:r>
              <a:rPr lang="en-US" sz="1300">
                <a:latin typeface="+mj-lt"/>
              </a:rPr>
              <a:t> environment</a:t>
            </a:r>
          </a:p>
        </p:txBody>
      </p:sp>
      <p:grpSp>
        <p:nvGrpSpPr>
          <p:cNvPr id="5" name="Groupe 2">
            <a:extLst>
              <a:ext uri="{FF2B5EF4-FFF2-40B4-BE49-F238E27FC236}">
                <a16:creationId xmlns:a16="http://schemas.microsoft.com/office/drawing/2014/main" id="{F2A58022-B27E-47E1-B180-F8DB7D1B70D3}"/>
              </a:ext>
            </a:extLst>
          </p:cNvPr>
          <p:cNvGrpSpPr>
            <a:grpSpLocks noChangeAspect="1"/>
          </p:cNvGrpSpPr>
          <p:nvPr/>
        </p:nvGrpSpPr>
        <p:grpSpPr>
          <a:xfrm flipH="1">
            <a:off x="164123" y="227811"/>
            <a:ext cx="328778" cy="353706"/>
            <a:chOff x="165234" y="232554"/>
            <a:chExt cx="253805" cy="273051"/>
          </a:xfrm>
        </p:grpSpPr>
        <p:sp>
          <p:nvSpPr>
            <p:cNvPr id="6" name="Freeform 6">
              <a:extLst>
                <a:ext uri="{FF2B5EF4-FFF2-40B4-BE49-F238E27FC236}">
                  <a16:creationId xmlns:a16="http://schemas.microsoft.com/office/drawing/2014/main" id="{EB1F517D-E63D-418C-A940-0DB48364E8F0}"/>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Rectangle 6">
              <a:extLst>
                <a:ext uri="{FF2B5EF4-FFF2-40B4-BE49-F238E27FC236}">
                  <a16:creationId xmlns:a16="http://schemas.microsoft.com/office/drawing/2014/main" id="{2D81D5EB-FA36-4CCA-9DE1-44461991C0F4}"/>
                </a:ext>
              </a:extLst>
            </p:cNvPr>
            <p:cNvSpPr/>
            <p:nvPr/>
          </p:nvSpPr>
          <p:spPr>
            <a:xfrm>
              <a:off x="238121" y="232554"/>
              <a:ext cx="180918" cy="201956"/>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cxnSp>
        <p:nvCxnSpPr>
          <p:cNvPr id="120" name="Connecteur droit 11">
            <a:extLst>
              <a:ext uri="{FF2B5EF4-FFF2-40B4-BE49-F238E27FC236}">
                <a16:creationId xmlns:a16="http://schemas.microsoft.com/office/drawing/2014/main" id="{5EBAA09E-8A52-477D-8534-2CAC32510474}"/>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2" name="ZoneTexte 12">
            <a:extLst>
              <a:ext uri="{FF2B5EF4-FFF2-40B4-BE49-F238E27FC236}">
                <a16:creationId xmlns:a16="http://schemas.microsoft.com/office/drawing/2014/main" id="{F3B8004B-2069-49C1-B648-29CB3E0AE273}"/>
              </a:ext>
            </a:extLst>
          </p:cNvPr>
          <p:cNvSpPr txBox="1"/>
          <p:nvPr/>
        </p:nvSpPr>
        <p:spPr>
          <a:xfrm>
            <a:off x="2449659" y="719831"/>
            <a:ext cx="5006681"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Key features of the Connective software from </a:t>
            </a:r>
            <a:r>
              <a:rPr lang="en-US" sz="1100" b="1" err="1">
                <a:solidFill>
                  <a:srgbClr val="009DB0"/>
                </a:solidFill>
                <a:latin typeface="+mj-lt"/>
              </a:rPr>
              <a:t>Manymore</a:t>
            </a:r>
            <a:endParaRPr lang="en-US" sz="1100" b="1">
              <a:solidFill>
                <a:srgbClr val="009DB0"/>
              </a:solidFill>
              <a:latin typeface="+mj-lt"/>
            </a:endParaRPr>
          </a:p>
        </p:txBody>
      </p:sp>
      <p:pic>
        <p:nvPicPr>
          <p:cNvPr id="8" name="Image 7">
            <a:extLst>
              <a:ext uri="{FF2B5EF4-FFF2-40B4-BE49-F238E27FC236}">
                <a16:creationId xmlns:a16="http://schemas.microsoft.com/office/drawing/2014/main" id="{DBC2610E-E4FE-4F8B-A708-93EFA5773C35}"/>
              </a:ext>
            </a:extLst>
          </p:cNvPr>
          <p:cNvPicPr>
            <a:picLocks noChangeAspect="1"/>
          </p:cNvPicPr>
          <p:nvPr/>
        </p:nvPicPr>
        <p:blipFill>
          <a:blip r:embed="rId3"/>
          <a:stretch>
            <a:fillRect/>
          </a:stretch>
        </p:blipFill>
        <p:spPr>
          <a:xfrm>
            <a:off x="1880647" y="2192050"/>
            <a:ext cx="6349685" cy="3930758"/>
          </a:xfrm>
          <a:prstGeom prst="rect">
            <a:avLst/>
          </a:prstGeom>
        </p:spPr>
      </p:pic>
      <p:grpSp>
        <p:nvGrpSpPr>
          <p:cNvPr id="12" name="Groupe 56">
            <a:extLst>
              <a:ext uri="{FF2B5EF4-FFF2-40B4-BE49-F238E27FC236}">
                <a16:creationId xmlns:a16="http://schemas.microsoft.com/office/drawing/2014/main" id="{5A9531C4-662E-47F9-A4E5-A54495ED9328}"/>
              </a:ext>
            </a:extLst>
          </p:cNvPr>
          <p:cNvGrpSpPr/>
          <p:nvPr/>
        </p:nvGrpSpPr>
        <p:grpSpPr>
          <a:xfrm>
            <a:off x="9076768" y="6415272"/>
            <a:ext cx="772875" cy="192882"/>
            <a:chOff x="10416619" y="1219200"/>
            <a:chExt cx="772875" cy="192882"/>
          </a:xfrm>
        </p:grpSpPr>
        <p:sp>
          <p:nvSpPr>
            <p:cNvPr id="13" name="Rectangle 12">
              <a:extLst>
                <a:ext uri="{FF2B5EF4-FFF2-40B4-BE49-F238E27FC236}">
                  <a16:creationId xmlns:a16="http://schemas.microsoft.com/office/drawing/2014/main" id="{759DC3FA-ACFF-415B-8D02-F02CBD75F46C}"/>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4" name="Freeform 6">
              <a:extLst>
                <a:ext uri="{FF2B5EF4-FFF2-40B4-BE49-F238E27FC236}">
                  <a16:creationId xmlns:a16="http://schemas.microsoft.com/office/drawing/2014/main" id="{AEEF354D-37A2-4975-B7AC-140252226538}"/>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Flèche : pentagone 8">
            <a:extLst>
              <a:ext uri="{FF2B5EF4-FFF2-40B4-BE49-F238E27FC236}">
                <a16:creationId xmlns:a16="http://schemas.microsoft.com/office/drawing/2014/main" id="{21F417A8-94CC-45ED-868B-1C1F456B4F10}"/>
              </a:ext>
            </a:extLst>
          </p:cNvPr>
          <p:cNvSpPr/>
          <p:nvPr/>
        </p:nvSpPr>
        <p:spPr>
          <a:xfrm>
            <a:off x="492901" y="1395166"/>
            <a:ext cx="3113550" cy="548509"/>
          </a:xfrm>
          <a:prstGeom prst="homePlat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1200"/>
              <a:t>Aggregating products and managing subscription</a:t>
            </a:r>
          </a:p>
        </p:txBody>
      </p:sp>
      <p:sp>
        <p:nvSpPr>
          <p:cNvPr id="16" name="Flèche : chevron 15">
            <a:extLst>
              <a:ext uri="{FF2B5EF4-FFF2-40B4-BE49-F238E27FC236}">
                <a16:creationId xmlns:a16="http://schemas.microsoft.com/office/drawing/2014/main" id="{A2443A73-CD7C-4BE2-B2B3-32EBCD9EAD2F}"/>
              </a:ext>
            </a:extLst>
          </p:cNvPr>
          <p:cNvSpPr/>
          <p:nvPr/>
        </p:nvSpPr>
        <p:spPr>
          <a:xfrm>
            <a:off x="3431358" y="1395166"/>
            <a:ext cx="3113550" cy="548509"/>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36000" rtlCol="0" anchor="ctr"/>
          <a:lstStyle/>
          <a:p>
            <a:pPr algn="ctr"/>
            <a:r>
              <a:rPr lang="en-US" sz="1200"/>
              <a:t>Helping advisors in its subscription and customer management processes</a:t>
            </a:r>
          </a:p>
        </p:txBody>
      </p:sp>
      <p:sp>
        <p:nvSpPr>
          <p:cNvPr id="17" name="Flèche : chevron 16">
            <a:extLst>
              <a:ext uri="{FF2B5EF4-FFF2-40B4-BE49-F238E27FC236}">
                <a16:creationId xmlns:a16="http://schemas.microsoft.com/office/drawing/2014/main" id="{5F8819DC-DA28-424E-9499-E4334E1B990A}"/>
              </a:ext>
            </a:extLst>
          </p:cNvPr>
          <p:cNvSpPr/>
          <p:nvPr/>
        </p:nvSpPr>
        <p:spPr>
          <a:xfrm>
            <a:off x="6369815" y="1395166"/>
            <a:ext cx="3113550" cy="548509"/>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gn="ctr"/>
            <a:r>
              <a:rPr lang="en-US" sz="1200"/>
              <a:t>Providing insights directly </a:t>
            </a:r>
            <a:br>
              <a:rPr lang="en-US" sz="1200"/>
            </a:br>
            <a:r>
              <a:rPr lang="en-US" sz="1200"/>
              <a:t>to the end customers</a:t>
            </a:r>
          </a:p>
        </p:txBody>
      </p:sp>
      <p:sp>
        <p:nvSpPr>
          <p:cNvPr id="10" name="Triangle isocèle 9">
            <a:extLst>
              <a:ext uri="{FF2B5EF4-FFF2-40B4-BE49-F238E27FC236}">
                <a16:creationId xmlns:a16="http://schemas.microsoft.com/office/drawing/2014/main" id="{307DDC3D-14F4-4918-BBC5-541A3F9E79D2}"/>
              </a:ext>
            </a:extLst>
          </p:cNvPr>
          <p:cNvSpPr/>
          <p:nvPr/>
        </p:nvSpPr>
        <p:spPr>
          <a:xfrm rot="10800000">
            <a:off x="1706252" y="1253765"/>
            <a:ext cx="348791" cy="210267"/>
          </a:xfrm>
          <a:prstGeom prst="triangl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Index of /wp-content/uploads/image/png/2019/02">
            <a:extLst>
              <a:ext uri="{FF2B5EF4-FFF2-40B4-BE49-F238E27FC236}">
                <a16:creationId xmlns:a16="http://schemas.microsoft.com/office/drawing/2014/main" id="{8EEB2448-3D2C-4663-8A40-787AF141C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5819" y="1097000"/>
            <a:ext cx="1327608" cy="191907"/>
          </a:xfrm>
          <a:prstGeom prst="rect">
            <a:avLst/>
          </a:prstGeom>
          <a:noFill/>
          <a:extLst>
            <a:ext uri="{909E8E84-426E-40DD-AFC4-6F175D3DCCD1}">
              <a14:hiddenFill xmlns:a14="http://schemas.microsoft.com/office/drawing/2010/main">
                <a:solidFill>
                  <a:srgbClr val="FFFFFF"/>
                </a:solidFill>
              </a14:hiddenFill>
            </a:ext>
          </a:extLst>
        </p:spPr>
      </p:pic>
      <p:sp>
        <p:nvSpPr>
          <p:cNvPr id="2" name="Bulle narrative : rectangle 1">
            <a:extLst>
              <a:ext uri="{FF2B5EF4-FFF2-40B4-BE49-F238E27FC236}">
                <a16:creationId xmlns:a16="http://schemas.microsoft.com/office/drawing/2014/main" id="{C35C789F-45FE-46AA-A70B-36D582DFF8C6}"/>
              </a:ext>
            </a:extLst>
          </p:cNvPr>
          <p:cNvSpPr/>
          <p:nvPr/>
        </p:nvSpPr>
        <p:spPr>
          <a:xfrm>
            <a:off x="492901" y="2143887"/>
            <a:ext cx="8990464" cy="4071173"/>
          </a:xfrm>
          <a:prstGeom prst="wedgeRectCallout">
            <a:avLst>
              <a:gd name="adj1" fmla="val -31110"/>
              <a:gd name="adj2" fmla="val -52843"/>
            </a:avLst>
          </a:prstGeom>
          <a:no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C59E27AE-145C-4890-A86D-514F0FC7E09A}"/>
              </a:ext>
            </a:extLst>
          </p:cNvPr>
          <p:cNvSpPr>
            <a:spLocks noEditPoints="1"/>
          </p:cNvSpPr>
          <p:nvPr/>
        </p:nvSpPr>
        <p:spPr bwMode="auto">
          <a:xfrm>
            <a:off x="667994" y="1526148"/>
            <a:ext cx="317847" cy="317847"/>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8">
            <a:extLst>
              <a:ext uri="{FF2B5EF4-FFF2-40B4-BE49-F238E27FC236}">
                <a16:creationId xmlns:a16="http://schemas.microsoft.com/office/drawing/2014/main" id="{5CF9ED8C-EA15-4AF9-A600-968A0AE6DAA6}"/>
              </a:ext>
            </a:extLst>
          </p:cNvPr>
          <p:cNvGrpSpPr>
            <a:grpSpLocks noChangeAspect="1"/>
          </p:cNvGrpSpPr>
          <p:nvPr/>
        </p:nvGrpSpPr>
        <p:grpSpPr bwMode="auto">
          <a:xfrm>
            <a:off x="3759357" y="1526148"/>
            <a:ext cx="312184" cy="286544"/>
            <a:chOff x="811" y="858"/>
            <a:chExt cx="694" cy="637"/>
          </a:xfrm>
          <a:solidFill>
            <a:schemeClr val="bg1"/>
          </a:solidFill>
        </p:grpSpPr>
        <p:sp>
          <p:nvSpPr>
            <p:cNvPr id="26" name="Freeform 9">
              <a:extLst>
                <a:ext uri="{FF2B5EF4-FFF2-40B4-BE49-F238E27FC236}">
                  <a16:creationId xmlns:a16="http://schemas.microsoft.com/office/drawing/2014/main" id="{00046111-EB3C-4D4A-8700-CDB166D8E90A}"/>
                </a:ext>
              </a:extLst>
            </p:cNvPr>
            <p:cNvSpPr>
              <a:spLocks noEditPoints="1"/>
            </p:cNvSpPr>
            <p:nvPr/>
          </p:nvSpPr>
          <p:spPr bwMode="auto">
            <a:xfrm>
              <a:off x="811" y="858"/>
              <a:ext cx="694" cy="637"/>
            </a:xfrm>
            <a:custGeom>
              <a:avLst/>
              <a:gdLst>
                <a:gd name="T0" fmla="*/ 694 w 694"/>
                <a:gd name="T1" fmla="*/ 405 h 637"/>
                <a:gd name="T2" fmla="*/ 694 w 694"/>
                <a:gd name="T3" fmla="*/ 0 h 637"/>
                <a:gd name="T4" fmla="*/ 0 w 694"/>
                <a:gd name="T5" fmla="*/ 0 h 637"/>
                <a:gd name="T6" fmla="*/ 0 w 694"/>
                <a:gd name="T7" fmla="*/ 405 h 637"/>
                <a:gd name="T8" fmla="*/ 324 w 694"/>
                <a:gd name="T9" fmla="*/ 405 h 637"/>
                <a:gd name="T10" fmla="*/ 324 w 694"/>
                <a:gd name="T11" fmla="*/ 486 h 637"/>
                <a:gd name="T12" fmla="*/ 151 w 694"/>
                <a:gd name="T13" fmla="*/ 637 h 637"/>
                <a:gd name="T14" fmla="*/ 197 w 694"/>
                <a:gd name="T15" fmla="*/ 637 h 637"/>
                <a:gd name="T16" fmla="*/ 324 w 694"/>
                <a:gd name="T17" fmla="*/ 533 h 637"/>
                <a:gd name="T18" fmla="*/ 324 w 694"/>
                <a:gd name="T19" fmla="*/ 544 h 637"/>
                <a:gd name="T20" fmla="*/ 417 w 694"/>
                <a:gd name="T21" fmla="*/ 544 h 637"/>
                <a:gd name="T22" fmla="*/ 417 w 694"/>
                <a:gd name="T23" fmla="*/ 533 h 637"/>
                <a:gd name="T24" fmla="*/ 555 w 694"/>
                <a:gd name="T25" fmla="*/ 637 h 637"/>
                <a:gd name="T26" fmla="*/ 602 w 694"/>
                <a:gd name="T27" fmla="*/ 637 h 637"/>
                <a:gd name="T28" fmla="*/ 417 w 694"/>
                <a:gd name="T29" fmla="*/ 486 h 637"/>
                <a:gd name="T30" fmla="*/ 417 w 694"/>
                <a:gd name="T31" fmla="*/ 405 h 637"/>
                <a:gd name="T32" fmla="*/ 694 w 694"/>
                <a:gd name="T33" fmla="*/ 405 h 637"/>
                <a:gd name="T34" fmla="*/ 47 w 694"/>
                <a:gd name="T35" fmla="*/ 359 h 637"/>
                <a:gd name="T36" fmla="*/ 47 w 694"/>
                <a:gd name="T37" fmla="*/ 46 h 637"/>
                <a:gd name="T38" fmla="*/ 648 w 694"/>
                <a:gd name="T39" fmla="*/ 46 h 637"/>
                <a:gd name="T40" fmla="*/ 648 w 694"/>
                <a:gd name="T41" fmla="*/ 359 h 637"/>
                <a:gd name="T42" fmla="*/ 47 w 694"/>
                <a:gd name="T43" fmla="*/ 359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4" h="637">
                  <a:moveTo>
                    <a:pt x="694" y="405"/>
                  </a:moveTo>
                  <a:lnTo>
                    <a:pt x="694" y="0"/>
                  </a:lnTo>
                  <a:lnTo>
                    <a:pt x="0" y="0"/>
                  </a:lnTo>
                  <a:lnTo>
                    <a:pt x="0" y="405"/>
                  </a:lnTo>
                  <a:lnTo>
                    <a:pt x="324" y="405"/>
                  </a:lnTo>
                  <a:lnTo>
                    <a:pt x="324" y="486"/>
                  </a:lnTo>
                  <a:lnTo>
                    <a:pt x="151" y="637"/>
                  </a:lnTo>
                  <a:lnTo>
                    <a:pt x="197" y="637"/>
                  </a:lnTo>
                  <a:lnTo>
                    <a:pt x="324" y="533"/>
                  </a:lnTo>
                  <a:lnTo>
                    <a:pt x="324" y="544"/>
                  </a:lnTo>
                  <a:lnTo>
                    <a:pt x="417" y="544"/>
                  </a:lnTo>
                  <a:lnTo>
                    <a:pt x="417" y="533"/>
                  </a:lnTo>
                  <a:lnTo>
                    <a:pt x="555" y="637"/>
                  </a:lnTo>
                  <a:lnTo>
                    <a:pt x="602" y="637"/>
                  </a:lnTo>
                  <a:lnTo>
                    <a:pt x="417" y="486"/>
                  </a:lnTo>
                  <a:lnTo>
                    <a:pt x="417" y="405"/>
                  </a:lnTo>
                  <a:lnTo>
                    <a:pt x="694" y="405"/>
                  </a:lnTo>
                  <a:close/>
                  <a:moveTo>
                    <a:pt x="47" y="359"/>
                  </a:moveTo>
                  <a:lnTo>
                    <a:pt x="47" y="46"/>
                  </a:lnTo>
                  <a:lnTo>
                    <a:pt x="648" y="46"/>
                  </a:lnTo>
                  <a:lnTo>
                    <a:pt x="648" y="359"/>
                  </a:lnTo>
                  <a:lnTo>
                    <a:pt x="47"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99C0DAC3-93B9-4AA7-9A94-91978E04AAAA}"/>
                </a:ext>
              </a:extLst>
            </p:cNvPr>
            <p:cNvSpPr>
              <a:spLocks/>
            </p:cNvSpPr>
            <p:nvPr/>
          </p:nvSpPr>
          <p:spPr bwMode="auto">
            <a:xfrm>
              <a:off x="892" y="962"/>
              <a:ext cx="324" cy="220"/>
            </a:xfrm>
            <a:custGeom>
              <a:avLst/>
              <a:gdLst>
                <a:gd name="T0" fmla="*/ 27 w 28"/>
                <a:gd name="T1" fmla="*/ 1 h 19"/>
                <a:gd name="T2" fmla="*/ 26 w 28"/>
                <a:gd name="T3" fmla="*/ 1 h 19"/>
                <a:gd name="T4" fmla="*/ 22 w 28"/>
                <a:gd name="T5" fmla="*/ 14 h 19"/>
                <a:gd name="T6" fmla="*/ 17 w 28"/>
                <a:gd name="T7" fmla="*/ 5 h 19"/>
                <a:gd name="T8" fmla="*/ 11 w 28"/>
                <a:gd name="T9" fmla="*/ 15 h 19"/>
                <a:gd name="T10" fmla="*/ 4 w 28"/>
                <a:gd name="T11" fmla="*/ 5 h 19"/>
                <a:gd name="T12" fmla="*/ 0 w 28"/>
                <a:gd name="T13" fmla="*/ 16 h 19"/>
                <a:gd name="T14" fmla="*/ 1 w 28"/>
                <a:gd name="T15" fmla="*/ 17 h 19"/>
                <a:gd name="T16" fmla="*/ 2 w 28"/>
                <a:gd name="T17" fmla="*/ 17 h 19"/>
                <a:gd name="T18" fmla="*/ 5 w 28"/>
                <a:gd name="T19" fmla="*/ 10 h 19"/>
                <a:gd name="T20" fmla="*/ 11 w 28"/>
                <a:gd name="T21" fmla="*/ 18 h 19"/>
                <a:gd name="T22" fmla="*/ 17 w 28"/>
                <a:gd name="T23" fmla="*/ 9 h 19"/>
                <a:gd name="T24" fmla="*/ 23 w 28"/>
                <a:gd name="T25" fmla="*/ 19 h 19"/>
                <a:gd name="T26" fmla="*/ 28 w 28"/>
                <a:gd name="T27" fmla="*/ 2 h 19"/>
                <a:gd name="T28" fmla="*/ 27 w 28"/>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9">
                  <a:moveTo>
                    <a:pt x="27" y="1"/>
                  </a:moveTo>
                  <a:cubicBezTo>
                    <a:pt x="27" y="0"/>
                    <a:pt x="26" y="1"/>
                    <a:pt x="26" y="1"/>
                  </a:cubicBezTo>
                  <a:cubicBezTo>
                    <a:pt x="22" y="14"/>
                    <a:pt x="22" y="14"/>
                    <a:pt x="22" y="14"/>
                  </a:cubicBezTo>
                  <a:cubicBezTo>
                    <a:pt x="17" y="5"/>
                    <a:pt x="17" y="5"/>
                    <a:pt x="17" y="5"/>
                  </a:cubicBezTo>
                  <a:cubicBezTo>
                    <a:pt x="11" y="15"/>
                    <a:pt x="11" y="15"/>
                    <a:pt x="11" y="15"/>
                  </a:cubicBezTo>
                  <a:cubicBezTo>
                    <a:pt x="4" y="5"/>
                    <a:pt x="4" y="5"/>
                    <a:pt x="4" y="5"/>
                  </a:cubicBezTo>
                  <a:cubicBezTo>
                    <a:pt x="0" y="16"/>
                    <a:pt x="0" y="16"/>
                    <a:pt x="0" y="16"/>
                  </a:cubicBezTo>
                  <a:cubicBezTo>
                    <a:pt x="0" y="17"/>
                    <a:pt x="1" y="17"/>
                    <a:pt x="1" y="17"/>
                  </a:cubicBezTo>
                  <a:cubicBezTo>
                    <a:pt x="2" y="18"/>
                    <a:pt x="2" y="17"/>
                    <a:pt x="2" y="17"/>
                  </a:cubicBezTo>
                  <a:cubicBezTo>
                    <a:pt x="5" y="10"/>
                    <a:pt x="5" y="10"/>
                    <a:pt x="5" y="10"/>
                  </a:cubicBezTo>
                  <a:cubicBezTo>
                    <a:pt x="11" y="18"/>
                    <a:pt x="11" y="18"/>
                    <a:pt x="11" y="18"/>
                  </a:cubicBezTo>
                  <a:cubicBezTo>
                    <a:pt x="17" y="9"/>
                    <a:pt x="17" y="9"/>
                    <a:pt x="17" y="9"/>
                  </a:cubicBezTo>
                  <a:cubicBezTo>
                    <a:pt x="23" y="19"/>
                    <a:pt x="23" y="19"/>
                    <a:pt x="23" y="19"/>
                  </a:cubicBezTo>
                  <a:cubicBezTo>
                    <a:pt x="28" y="2"/>
                    <a:pt x="28" y="2"/>
                    <a:pt x="28" y="2"/>
                  </a:cubicBezTo>
                  <a:cubicBezTo>
                    <a:pt x="28" y="1"/>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1">
              <a:extLst>
                <a:ext uri="{FF2B5EF4-FFF2-40B4-BE49-F238E27FC236}">
                  <a16:creationId xmlns:a16="http://schemas.microsoft.com/office/drawing/2014/main" id="{86143BE6-4E36-4E8F-998F-776C9C4573A4}"/>
                </a:ext>
              </a:extLst>
            </p:cNvPr>
            <p:cNvSpPr>
              <a:spLocks noChangeArrowheads="1"/>
            </p:cNvSpPr>
            <p:nvPr/>
          </p:nvSpPr>
          <p:spPr bwMode="auto">
            <a:xfrm>
              <a:off x="1274" y="962"/>
              <a:ext cx="127"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
              <a:extLst>
                <a:ext uri="{FF2B5EF4-FFF2-40B4-BE49-F238E27FC236}">
                  <a16:creationId xmlns:a16="http://schemas.microsoft.com/office/drawing/2014/main" id="{B529955C-F0D8-4A92-8BE6-76CCED5FECFF}"/>
                </a:ext>
              </a:extLst>
            </p:cNvPr>
            <p:cNvSpPr>
              <a:spLocks noChangeArrowheads="1"/>
            </p:cNvSpPr>
            <p:nvPr/>
          </p:nvSpPr>
          <p:spPr bwMode="auto">
            <a:xfrm>
              <a:off x="1274" y="1124"/>
              <a:ext cx="46"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
              <a:extLst>
                <a:ext uri="{FF2B5EF4-FFF2-40B4-BE49-F238E27FC236}">
                  <a16:creationId xmlns:a16="http://schemas.microsoft.com/office/drawing/2014/main" id="{67B7D5FA-D9CB-48D2-8BB5-066891F39F2B}"/>
                </a:ext>
              </a:extLst>
            </p:cNvPr>
            <p:cNvSpPr>
              <a:spLocks noChangeArrowheads="1"/>
            </p:cNvSpPr>
            <p:nvPr/>
          </p:nvSpPr>
          <p:spPr bwMode="auto">
            <a:xfrm>
              <a:off x="1366" y="1124"/>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16">
            <a:extLst>
              <a:ext uri="{FF2B5EF4-FFF2-40B4-BE49-F238E27FC236}">
                <a16:creationId xmlns:a16="http://schemas.microsoft.com/office/drawing/2014/main" id="{8EE52FAD-F641-4EDE-B15B-6B9D2B3195F9}"/>
              </a:ext>
            </a:extLst>
          </p:cNvPr>
          <p:cNvGrpSpPr>
            <a:grpSpLocks noChangeAspect="1"/>
          </p:cNvGrpSpPr>
          <p:nvPr/>
        </p:nvGrpSpPr>
        <p:grpSpPr bwMode="auto">
          <a:xfrm>
            <a:off x="6668467" y="1464033"/>
            <a:ext cx="332876" cy="333776"/>
            <a:chOff x="788" y="800"/>
            <a:chExt cx="740" cy="742"/>
          </a:xfrm>
          <a:solidFill>
            <a:schemeClr val="bg1"/>
          </a:solidFill>
        </p:grpSpPr>
        <p:sp>
          <p:nvSpPr>
            <p:cNvPr id="35" name="Freeform 17">
              <a:extLst>
                <a:ext uri="{FF2B5EF4-FFF2-40B4-BE49-F238E27FC236}">
                  <a16:creationId xmlns:a16="http://schemas.microsoft.com/office/drawing/2014/main" id="{85E18C54-81AF-461E-B784-A5BC1DFCBA7F}"/>
                </a:ext>
              </a:extLst>
            </p:cNvPr>
            <p:cNvSpPr>
              <a:spLocks/>
            </p:cNvSpPr>
            <p:nvPr/>
          </p:nvSpPr>
          <p:spPr bwMode="auto">
            <a:xfrm>
              <a:off x="788" y="1008"/>
              <a:ext cx="521"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
              <a:extLst>
                <a:ext uri="{FF2B5EF4-FFF2-40B4-BE49-F238E27FC236}">
                  <a16:creationId xmlns:a16="http://schemas.microsoft.com/office/drawing/2014/main" id="{FCCDE1FA-5E1B-4F55-ABAB-C86CAFEB9B82}"/>
                </a:ext>
              </a:extLst>
            </p:cNvPr>
            <p:cNvSpPr>
              <a:spLocks/>
            </p:cNvSpPr>
            <p:nvPr/>
          </p:nvSpPr>
          <p:spPr bwMode="auto">
            <a:xfrm>
              <a:off x="1066" y="800"/>
              <a:ext cx="462" cy="463"/>
            </a:xfrm>
            <a:custGeom>
              <a:avLst/>
              <a:gdLst>
                <a:gd name="T0" fmla="*/ 0 w 462"/>
                <a:gd name="T1" fmla="*/ 0 h 463"/>
                <a:gd name="T2" fmla="*/ 0 w 462"/>
                <a:gd name="T3" fmla="*/ 139 h 463"/>
                <a:gd name="T4" fmla="*/ 46 w 462"/>
                <a:gd name="T5" fmla="*/ 139 h 463"/>
                <a:gd name="T6" fmla="*/ 46 w 462"/>
                <a:gd name="T7" fmla="*/ 46 h 463"/>
                <a:gd name="T8" fmla="*/ 416 w 462"/>
                <a:gd name="T9" fmla="*/ 46 h 463"/>
                <a:gd name="T10" fmla="*/ 416 w 462"/>
                <a:gd name="T11" fmla="*/ 278 h 463"/>
                <a:gd name="T12" fmla="*/ 381 w 462"/>
                <a:gd name="T13" fmla="*/ 278 h 463"/>
                <a:gd name="T14" fmla="*/ 358 w 462"/>
                <a:gd name="T15" fmla="*/ 278 h 463"/>
                <a:gd name="T16" fmla="*/ 347 w 462"/>
                <a:gd name="T17" fmla="*/ 290 h 463"/>
                <a:gd name="T18" fmla="*/ 231 w 462"/>
                <a:gd name="T19" fmla="*/ 371 h 463"/>
                <a:gd name="T20" fmla="*/ 231 w 462"/>
                <a:gd name="T21" fmla="*/ 278 h 463"/>
                <a:gd name="T22" fmla="*/ 185 w 462"/>
                <a:gd name="T23" fmla="*/ 278 h 463"/>
                <a:gd name="T24" fmla="*/ 138 w 462"/>
                <a:gd name="T25" fmla="*/ 278 h 463"/>
                <a:gd name="T26" fmla="*/ 138 w 462"/>
                <a:gd name="T27" fmla="*/ 324 h 463"/>
                <a:gd name="T28" fmla="*/ 185 w 462"/>
                <a:gd name="T29" fmla="*/ 324 h 463"/>
                <a:gd name="T30" fmla="*/ 185 w 462"/>
                <a:gd name="T31" fmla="*/ 463 h 463"/>
                <a:gd name="T32" fmla="*/ 370 w 462"/>
                <a:gd name="T33" fmla="*/ 324 h 463"/>
                <a:gd name="T34" fmla="*/ 462 w 462"/>
                <a:gd name="T35" fmla="*/ 324 h 463"/>
                <a:gd name="T36" fmla="*/ 462 w 462"/>
                <a:gd name="T37" fmla="*/ 0 h 463"/>
                <a:gd name="T38" fmla="*/ 0 w 462"/>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2" h="463">
                  <a:moveTo>
                    <a:pt x="0" y="0"/>
                  </a:moveTo>
                  <a:lnTo>
                    <a:pt x="0" y="139"/>
                  </a:lnTo>
                  <a:lnTo>
                    <a:pt x="46" y="139"/>
                  </a:lnTo>
                  <a:lnTo>
                    <a:pt x="46" y="46"/>
                  </a:lnTo>
                  <a:lnTo>
                    <a:pt x="416" y="46"/>
                  </a:lnTo>
                  <a:lnTo>
                    <a:pt x="416" y="278"/>
                  </a:lnTo>
                  <a:lnTo>
                    <a:pt x="381" y="278"/>
                  </a:lnTo>
                  <a:lnTo>
                    <a:pt x="358" y="278"/>
                  </a:lnTo>
                  <a:lnTo>
                    <a:pt x="347" y="290"/>
                  </a:lnTo>
                  <a:lnTo>
                    <a:pt x="231" y="371"/>
                  </a:lnTo>
                  <a:lnTo>
                    <a:pt x="231" y="278"/>
                  </a:lnTo>
                  <a:lnTo>
                    <a:pt x="185" y="278"/>
                  </a:lnTo>
                  <a:lnTo>
                    <a:pt x="138" y="278"/>
                  </a:lnTo>
                  <a:lnTo>
                    <a:pt x="138" y="324"/>
                  </a:lnTo>
                  <a:lnTo>
                    <a:pt x="185" y="324"/>
                  </a:lnTo>
                  <a:lnTo>
                    <a:pt x="185" y="463"/>
                  </a:lnTo>
                  <a:lnTo>
                    <a:pt x="370" y="324"/>
                  </a:lnTo>
                  <a:lnTo>
                    <a:pt x="462" y="324"/>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ZoneTexte 36">
            <a:extLst>
              <a:ext uri="{FF2B5EF4-FFF2-40B4-BE49-F238E27FC236}">
                <a16:creationId xmlns:a16="http://schemas.microsoft.com/office/drawing/2014/main" id="{C43FD6DA-94E3-47C7-9568-660DDAF74968}"/>
              </a:ext>
            </a:extLst>
          </p:cNvPr>
          <p:cNvSpPr txBox="1"/>
          <p:nvPr/>
        </p:nvSpPr>
        <p:spPr>
          <a:xfrm>
            <a:off x="584515" y="3863382"/>
            <a:ext cx="1318289" cy="400110"/>
          </a:xfrm>
          <a:prstGeom prst="rect">
            <a:avLst/>
          </a:prstGeom>
          <a:solidFill>
            <a:schemeClr val="bg1">
              <a:alpha val="52000"/>
            </a:schemeClr>
          </a:solidFill>
        </p:spPr>
        <p:txBody>
          <a:bodyPr wrap="square" rtlCol="0">
            <a:spAutoFit/>
          </a:bodyPr>
          <a:lstStyle/>
          <a:p>
            <a:pPr algn="ctr"/>
            <a:r>
              <a:rPr lang="en-US" sz="1000"/>
              <a:t>Entering client information</a:t>
            </a:r>
          </a:p>
        </p:txBody>
      </p:sp>
      <p:cxnSp>
        <p:nvCxnSpPr>
          <p:cNvPr id="38" name="Connecteur droit 37">
            <a:extLst>
              <a:ext uri="{FF2B5EF4-FFF2-40B4-BE49-F238E27FC236}">
                <a16:creationId xmlns:a16="http://schemas.microsoft.com/office/drawing/2014/main" id="{1E39AE93-F511-4B01-9B19-7F556801BA53}"/>
              </a:ext>
            </a:extLst>
          </p:cNvPr>
          <p:cNvCxnSpPr>
            <a:cxnSpLocks/>
          </p:cNvCxnSpPr>
          <p:nvPr/>
        </p:nvCxnSpPr>
        <p:spPr>
          <a:xfrm flipH="1">
            <a:off x="1771650" y="3881397"/>
            <a:ext cx="0" cy="38209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FF34888-CC83-4C47-B195-B211DC863FD3}"/>
              </a:ext>
            </a:extLst>
          </p:cNvPr>
          <p:cNvCxnSpPr>
            <a:cxnSpLocks/>
          </p:cNvCxnSpPr>
          <p:nvPr/>
        </p:nvCxnSpPr>
        <p:spPr>
          <a:xfrm flipV="1">
            <a:off x="1783080" y="4061357"/>
            <a:ext cx="1201420" cy="1524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64EBD3CD-6A2B-4123-9DD7-C3D7AB418C1E}"/>
              </a:ext>
            </a:extLst>
          </p:cNvPr>
          <p:cNvSpPr txBox="1"/>
          <p:nvPr/>
        </p:nvSpPr>
        <p:spPr>
          <a:xfrm>
            <a:off x="8197704" y="2879795"/>
            <a:ext cx="1318289" cy="400110"/>
          </a:xfrm>
          <a:prstGeom prst="rect">
            <a:avLst/>
          </a:prstGeom>
          <a:solidFill>
            <a:schemeClr val="bg1">
              <a:alpha val="52000"/>
            </a:schemeClr>
          </a:solidFill>
        </p:spPr>
        <p:txBody>
          <a:bodyPr wrap="square" rtlCol="0">
            <a:spAutoFit/>
          </a:bodyPr>
          <a:lstStyle/>
          <a:p>
            <a:pPr algn="ctr"/>
            <a:r>
              <a:rPr lang="en-US" sz="1000"/>
              <a:t>Electronic signature</a:t>
            </a:r>
          </a:p>
        </p:txBody>
      </p:sp>
      <p:cxnSp>
        <p:nvCxnSpPr>
          <p:cNvPr id="48" name="Connecteur droit 47">
            <a:extLst>
              <a:ext uri="{FF2B5EF4-FFF2-40B4-BE49-F238E27FC236}">
                <a16:creationId xmlns:a16="http://schemas.microsoft.com/office/drawing/2014/main" id="{2FA76C26-C4D4-47EF-8FF7-DD911A6C4BA2}"/>
              </a:ext>
            </a:extLst>
          </p:cNvPr>
          <p:cNvCxnSpPr>
            <a:cxnSpLocks/>
          </p:cNvCxnSpPr>
          <p:nvPr/>
        </p:nvCxnSpPr>
        <p:spPr>
          <a:xfrm flipH="1">
            <a:off x="8432800" y="2888802"/>
            <a:ext cx="0" cy="38209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B9BC7F5D-C6B8-4996-A3B6-6C56C60A0E74}"/>
              </a:ext>
            </a:extLst>
          </p:cNvPr>
          <p:cNvCxnSpPr>
            <a:cxnSpLocks/>
          </p:cNvCxnSpPr>
          <p:nvPr/>
        </p:nvCxnSpPr>
        <p:spPr>
          <a:xfrm flipH="1" flipV="1">
            <a:off x="7016750" y="2857500"/>
            <a:ext cx="1409700" cy="1968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E249A633-5027-4151-B86D-4EC44B9AE662}"/>
              </a:ext>
            </a:extLst>
          </p:cNvPr>
          <p:cNvSpPr txBox="1"/>
          <p:nvPr/>
        </p:nvSpPr>
        <p:spPr>
          <a:xfrm>
            <a:off x="584515" y="2770802"/>
            <a:ext cx="1318289" cy="400110"/>
          </a:xfrm>
          <a:prstGeom prst="rect">
            <a:avLst/>
          </a:prstGeom>
          <a:solidFill>
            <a:schemeClr val="bg1">
              <a:alpha val="52000"/>
            </a:schemeClr>
          </a:solidFill>
        </p:spPr>
        <p:txBody>
          <a:bodyPr wrap="square" rtlCol="0">
            <a:spAutoFit/>
          </a:bodyPr>
          <a:lstStyle/>
          <a:p>
            <a:pPr algn="ctr"/>
            <a:r>
              <a:rPr lang="en-US" sz="1000"/>
              <a:t>Managing contracts</a:t>
            </a:r>
          </a:p>
        </p:txBody>
      </p:sp>
      <p:cxnSp>
        <p:nvCxnSpPr>
          <p:cNvPr id="54" name="Connecteur droit 53">
            <a:extLst>
              <a:ext uri="{FF2B5EF4-FFF2-40B4-BE49-F238E27FC236}">
                <a16:creationId xmlns:a16="http://schemas.microsoft.com/office/drawing/2014/main" id="{47D5298F-F9D6-482F-BE77-1198210ACA82}"/>
              </a:ext>
            </a:extLst>
          </p:cNvPr>
          <p:cNvCxnSpPr>
            <a:cxnSpLocks/>
          </p:cNvCxnSpPr>
          <p:nvPr/>
        </p:nvCxnSpPr>
        <p:spPr>
          <a:xfrm flipH="1">
            <a:off x="1771650" y="2788817"/>
            <a:ext cx="0" cy="38209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06C7571-AC24-42C6-8D67-B957B785FF5D}"/>
              </a:ext>
            </a:extLst>
          </p:cNvPr>
          <p:cNvCxnSpPr>
            <a:cxnSpLocks/>
          </p:cNvCxnSpPr>
          <p:nvPr/>
        </p:nvCxnSpPr>
        <p:spPr>
          <a:xfrm flipV="1">
            <a:off x="1783080" y="2609850"/>
            <a:ext cx="1169670" cy="374167"/>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BCAA72FB-1DBC-43D4-9EAC-3705CA1D1BF2}"/>
              </a:ext>
            </a:extLst>
          </p:cNvPr>
          <p:cNvSpPr txBox="1"/>
          <p:nvPr/>
        </p:nvSpPr>
        <p:spPr>
          <a:xfrm>
            <a:off x="8329906" y="3673545"/>
            <a:ext cx="1083193" cy="553998"/>
          </a:xfrm>
          <a:prstGeom prst="rect">
            <a:avLst/>
          </a:prstGeom>
          <a:solidFill>
            <a:schemeClr val="bg1">
              <a:alpha val="52000"/>
            </a:schemeClr>
          </a:solidFill>
        </p:spPr>
        <p:txBody>
          <a:bodyPr wrap="square" rtlCol="0">
            <a:spAutoFit/>
          </a:bodyPr>
          <a:lstStyle/>
          <a:p>
            <a:pPr algn="ctr"/>
            <a:r>
              <a:rPr lang="en-US" sz="1000"/>
              <a:t>Managing advisors’ profiles</a:t>
            </a:r>
          </a:p>
        </p:txBody>
      </p:sp>
      <p:cxnSp>
        <p:nvCxnSpPr>
          <p:cNvPr id="58" name="Connecteur droit 57">
            <a:extLst>
              <a:ext uri="{FF2B5EF4-FFF2-40B4-BE49-F238E27FC236}">
                <a16:creationId xmlns:a16="http://schemas.microsoft.com/office/drawing/2014/main" id="{B0BB6785-D0EC-43C9-AAC7-82B21BF8B230}"/>
              </a:ext>
            </a:extLst>
          </p:cNvPr>
          <p:cNvCxnSpPr>
            <a:cxnSpLocks/>
          </p:cNvCxnSpPr>
          <p:nvPr/>
        </p:nvCxnSpPr>
        <p:spPr>
          <a:xfrm>
            <a:off x="8432800" y="3759496"/>
            <a:ext cx="0" cy="397933"/>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779E328D-EC46-451E-9D26-F9FCA75F61A3}"/>
              </a:ext>
            </a:extLst>
          </p:cNvPr>
          <p:cNvCxnSpPr>
            <a:cxnSpLocks/>
          </p:cNvCxnSpPr>
          <p:nvPr/>
        </p:nvCxnSpPr>
        <p:spPr>
          <a:xfrm flipH="1" flipV="1">
            <a:off x="4064000" y="2635250"/>
            <a:ext cx="4362450" cy="132080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3" name="Espace réservé du texte 2">
            <a:extLst>
              <a:ext uri="{FF2B5EF4-FFF2-40B4-BE49-F238E27FC236}">
                <a16:creationId xmlns:a16="http://schemas.microsoft.com/office/drawing/2014/main" id="{529CC877-354C-4E22-ABDA-3F753FDEDD06}"/>
              </a:ext>
            </a:extLst>
          </p:cNvPr>
          <p:cNvSpPr txBox="1">
            <a:spLocks/>
          </p:cNvSpPr>
          <p:nvPr/>
        </p:nvSpPr>
        <p:spPr>
          <a:xfrm>
            <a:off x="1" y="6577200"/>
            <a:ext cx="2915215"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154081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One-pager red flag synthesis</a:t>
            </a:r>
          </a:p>
          <a:p>
            <a:pPr marL="355600" indent="-228600">
              <a:spcBef>
                <a:spcPts val="1200"/>
              </a:spcBef>
              <a:buFont typeface="+mj-lt"/>
              <a:buAutoNum type="arabicPeriod"/>
            </a:pPr>
            <a:r>
              <a:rPr lang="en-US" sz="1100" b="1">
                <a:solidFill>
                  <a:srgbClr val="009DB0"/>
                </a:solidFill>
                <a:latin typeface="+mj-lt"/>
              </a:rPr>
              <a:t>Executive summary</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189238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03355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a:ln>
                  <a:noFill/>
                </a:ln>
                <a:solidFill>
                  <a:srgbClr val="FFFFFF"/>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kumimoji="0" lang="en-US" sz="1050" i="0" u="none" strike="noStrike" cap="none" normalizeH="0" baseline="0">
                <a:ln>
                  <a:noFill/>
                </a:ln>
                <a:effectLst/>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429479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a:r>
              <a:rPr lang="en-US" sz="1050">
                <a:latin typeface="+mj-lt"/>
              </a:rPr>
              <a:t>Digitalizing CGP’s back and middle offices: </a:t>
            </a:r>
            <a:r>
              <a:rPr kumimoji="0" lang="en-US" sz="1050" i="0" u="none" strike="noStrike" cap="none" normalizeH="0" baseline="0">
                <a:ln>
                  <a:noFill/>
                </a:ln>
                <a:effectLst/>
                <a:latin typeface="+mj-lt"/>
              </a:rPr>
              <a:t>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35360288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FB5F23-5EDA-4044-9C1E-64AD102A9D7F}"/>
              </a:ext>
            </a:extLst>
          </p:cNvPr>
          <p:cNvSpPr>
            <a:spLocks noGrp="1"/>
          </p:cNvSpPr>
          <p:nvPr>
            <p:ph type="ctrTitle"/>
          </p:nvPr>
        </p:nvSpPr>
        <p:spPr>
          <a:xfrm>
            <a:off x="584515" y="116632"/>
            <a:ext cx="8814979" cy="576064"/>
          </a:xfrm>
        </p:spPr>
        <p:txBody>
          <a:bodyPr/>
          <a:lstStyle/>
          <a:p>
            <a:r>
              <a:rPr lang="en-US" sz="1300" i="1">
                <a:solidFill>
                  <a:srgbClr val="E46C0A"/>
                </a:solidFill>
                <a:latin typeface="+mj-lt"/>
              </a:rPr>
              <a:t>Illustration –</a:t>
            </a:r>
            <a:r>
              <a:rPr lang="en-US" sz="1300" i="1" err="1">
                <a:solidFill>
                  <a:srgbClr val="E46C0A"/>
                </a:solidFill>
                <a:latin typeface="+mj-lt"/>
              </a:rPr>
              <a:t>Manymore</a:t>
            </a:r>
            <a:r>
              <a:rPr lang="en-US" sz="1300" i="1">
                <a:solidFill>
                  <a:srgbClr val="E46C0A"/>
                </a:solidFill>
                <a:latin typeface="+mj-lt"/>
              </a:rPr>
              <a:t> (2/3): </a:t>
            </a:r>
            <a:r>
              <a:rPr lang="en-US" sz="1300" err="1">
                <a:latin typeface="+mj-lt"/>
              </a:rPr>
              <a:t>Prisme</a:t>
            </a:r>
            <a:r>
              <a:rPr lang="en-US" sz="1300">
                <a:latin typeface="+mj-lt"/>
              </a:rPr>
              <a:t> solution </a:t>
            </a:r>
            <a:r>
              <a:rPr lang="en-US" sz="1300">
                <a:solidFill>
                  <a:srgbClr val="009DB0"/>
                </a:solidFill>
                <a:latin typeface="+mj-lt"/>
              </a:rPr>
              <a:t>helps advisors manage their operations </a:t>
            </a:r>
            <a:r>
              <a:rPr lang="en-US" sz="1300">
                <a:latin typeface="+mj-lt"/>
              </a:rPr>
              <a:t>and stores </a:t>
            </a:r>
            <a:r>
              <a:rPr lang="en-US" sz="1300">
                <a:solidFill>
                  <a:srgbClr val="009DB0"/>
                </a:solidFill>
                <a:latin typeface="+mj-lt"/>
              </a:rPr>
              <a:t>key insights regarding their clients</a:t>
            </a:r>
          </a:p>
        </p:txBody>
      </p:sp>
      <p:grpSp>
        <p:nvGrpSpPr>
          <p:cNvPr id="5" name="Groupe 2">
            <a:extLst>
              <a:ext uri="{FF2B5EF4-FFF2-40B4-BE49-F238E27FC236}">
                <a16:creationId xmlns:a16="http://schemas.microsoft.com/office/drawing/2014/main" id="{F2A58022-B27E-47E1-B180-F8DB7D1B70D3}"/>
              </a:ext>
            </a:extLst>
          </p:cNvPr>
          <p:cNvGrpSpPr>
            <a:grpSpLocks noChangeAspect="1"/>
          </p:cNvGrpSpPr>
          <p:nvPr/>
        </p:nvGrpSpPr>
        <p:grpSpPr>
          <a:xfrm flipH="1">
            <a:off x="164123" y="227811"/>
            <a:ext cx="328778" cy="353706"/>
            <a:chOff x="165234" y="232554"/>
            <a:chExt cx="253805" cy="273051"/>
          </a:xfrm>
        </p:grpSpPr>
        <p:sp>
          <p:nvSpPr>
            <p:cNvPr id="6" name="Freeform 6">
              <a:extLst>
                <a:ext uri="{FF2B5EF4-FFF2-40B4-BE49-F238E27FC236}">
                  <a16:creationId xmlns:a16="http://schemas.microsoft.com/office/drawing/2014/main" id="{EB1F517D-E63D-418C-A940-0DB48364E8F0}"/>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Rectangle 6">
              <a:extLst>
                <a:ext uri="{FF2B5EF4-FFF2-40B4-BE49-F238E27FC236}">
                  <a16:creationId xmlns:a16="http://schemas.microsoft.com/office/drawing/2014/main" id="{2D81D5EB-FA36-4CCA-9DE1-44461991C0F4}"/>
                </a:ext>
              </a:extLst>
            </p:cNvPr>
            <p:cNvSpPr/>
            <p:nvPr/>
          </p:nvSpPr>
          <p:spPr>
            <a:xfrm>
              <a:off x="238121" y="232554"/>
              <a:ext cx="180918" cy="201956"/>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cxnSp>
        <p:nvCxnSpPr>
          <p:cNvPr id="120" name="Connecteur droit 11">
            <a:extLst>
              <a:ext uri="{FF2B5EF4-FFF2-40B4-BE49-F238E27FC236}">
                <a16:creationId xmlns:a16="http://schemas.microsoft.com/office/drawing/2014/main" id="{5EBAA09E-8A52-477D-8534-2CAC32510474}"/>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2" name="ZoneTexte 12">
            <a:extLst>
              <a:ext uri="{FF2B5EF4-FFF2-40B4-BE49-F238E27FC236}">
                <a16:creationId xmlns:a16="http://schemas.microsoft.com/office/drawing/2014/main" id="{F3B8004B-2069-49C1-B648-29CB3E0AE273}"/>
              </a:ext>
            </a:extLst>
          </p:cNvPr>
          <p:cNvSpPr txBox="1"/>
          <p:nvPr/>
        </p:nvSpPr>
        <p:spPr>
          <a:xfrm>
            <a:off x="2394408" y="719831"/>
            <a:ext cx="4667316"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Key features of the </a:t>
            </a:r>
            <a:r>
              <a:rPr lang="en-US" sz="1100" b="1" err="1">
                <a:solidFill>
                  <a:srgbClr val="009DB0"/>
                </a:solidFill>
                <a:latin typeface="+mj-lt"/>
              </a:rPr>
              <a:t>Prisme</a:t>
            </a:r>
            <a:r>
              <a:rPr lang="en-US" sz="1100" b="1">
                <a:solidFill>
                  <a:srgbClr val="009DB0"/>
                </a:solidFill>
                <a:latin typeface="+mj-lt"/>
              </a:rPr>
              <a:t> solution from </a:t>
            </a:r>
            <a:r>
              <a:rPr lang="en-US" sz="1100" b="1" err="1">
                <a:solidFill>
                  <a:srgbClr val="009DB0"/>
                </a:solidFill>
                <a:latin typeface="+mj-lt"/>
              </a:rPr>
              <a:t>Manymore</a:t>
            </a:r>
            <a:endParaRPr lang="en-US" sz="1100" b="1">
              <a:solidFill>
                <a:srgbClr val="009DB0"/>
              </a:solidFill>
              <a:latin typeface="+mj-lt"/>
            </a:endParaRPr>
          </a:p>
        </p:txBody>
      </p:sp>
      <p:pic>
        <p:nvPicPr>
          <p:cNvPr id="3" name="Image 2">
            <a:extLst>
              <a:ext uri="{FF2B5EF4-FFF2-40B4-BE49-F238E27FC236}">
                <a16:creationId xmlns:a16="http://schemas.microsoft.com/office/drawing/2014/main" id="{25D71D6E-A436-40F2-A7AD-A374F4B6CA92}"/>
              </a:ext>
            </a:extLst>
          </p:cNvPr>
          <p:cNvPicPr>
            <a:picLocks noChangeAspect="1"/>
          </p:cNvPicPr>
          <p:nvPr/>
        </p:nvPicPr>
        <p:blipFill>
          <a:blip r:embed="rId3"/>
          <a:stretch>
            <a:fillRect/>
          </a:stretch>
        </p:blipFill>
        <p:spPr>
          <a:xfrm>
            <a:off x="2072149" y="2225507"/>
            <a:ext cx="6063935" cy="3888243"/>
          </a:xfrm>
          <a:prstGeom prst="rect">
            <a:avLst/>
          </a:prstGeom>
        </p:spPr>
      </p:pic>
      <p:grpSp>
        <p:nvGrpSpPr>
          <p:cNvPr id="62" name="Groupe 56">
            <a:extLst>
              <a:ext uri="{FF2B5EF4-FFF2-40B4-BE49-F238E27FC236}">
                <a16:creationId xmlns:a16="http://schemas.microsoft.com/office/drawing/2014/main" id="{4AA40E21-5CE9-4382-84EB-25C75A17176D}"/>
              </a:ext>
            </a:extLst>
          </p:cNvPr>
          <p:cNvGrpSpPr/>
          <p:nvPr/>
        </p:nvGrpSpPr>
        <p:grpSpPr>
          <a:xfrm>
            <a:off x="9076768" y="6415272"/>
            <a:ext cx="772875" cy="192882"/>
            <a:chOff x="10416619" y="1219200"/>
            <a:chExt cx="772875" cy="192882"/>
          </a:xfrm>
        </p:grpSpPr>
        <p:sp>
          <p:nvSpPr>
            <p:cNvPr id="65" name="Rectangle 64">
              <a:extLst>
                <a:ext uri="{FF2B5EF4-FFF2-40B4-BE49-F238E27FC236}">
                  <a16:creationId xmlns:a16="http://schemas.microsoft.com/office/drawing/2014/main" id="{6F2ECCC4-2B3D-490E-B72C-99773D325BBB}"/>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66" name="Freeform 6">
              <a:extLst>
                <a:ext uri="{FF2B5EF4-FFF2-40B4-BE49-F238E27FC236}">
                  <a16:creationId xmlns:a16="http://schemas.microsoft.com/office/drawing/2014/main" id="{2FAD92A6-14FE-4B74-B78A-1AE3CAFC35EA}"/>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Flèche : pentagone 15">
            <a:extLst>
              <a:ext uri="{FF2B5EF4-FFF2-40B4-BE49-F238E27FC236}">
                <a16:creationId xmlns:a16="http://schemas.microsoft.com/office/drawing/2014/main" id="{2353C87B-9271-446E-9162-A74AA2C3701F}"/>
              </a:ext>
            </a:extLst>
          </p:cNvPr>
          <p:cNvSpPr/>
          <p:nvPr/>
        </p:nvSpPr>
        <p:spPr>
          <a:xfrm>
            <a:off x="492901" y="1395166"/>
            <a:ext cx="3113550" cy="54850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Aggregating products and managing subscription</a:t>
            </a:r>
          </a:p>
        </p:txBody>
      </p:sp>
      <p:sp>
        <p:nvSpPr>
          <p:cNvPr id="17" name="Flèche : chevron 16">
            <a:extLst>
              <a:ext uri="{FF2B5EF4-FFF2-40B4-BE49-F238E27FC236}">
                <a16:creationId xmlns:a16="http://schemas.microsoft.com/office/drawing/2014/main" id="{CAB09962-CFD5-4A3F-B5A0-86D22CAB76AF}"/>
              </a:ext>
            </a:extLst>
          </p:cNvPr>
          <p:cNvSpPr/>
          <p:nvPr/>
        </p:nvSpPr>
        <p:spPr>
          <a:xfrm>
            <a:off x="3431358" y="1395166"/>
            <a:ext cx="3113550" cy="548509"/>
          </a:xfrm>
          <a:prstGeom prst="chevron">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Ins="36000" rtlCol="0" anchor="ctr"/>
          <a:lstStyle/>
          <a:p>
            <a:pPr algn="ctr"/>
            <a:r>
              <a:rPr lang="en-US" sz="1200"/>
              <a:t>Helping advisors in its subscription and customer management processes</a:t>
            </a:r>
          </a:p>
        </p:txBody>
      </p:sp>
      <p:sp>
        <p:nvSpPr>
          <p:cNvPr id="18" name="Flèche : chevron 17">
            <a:extLst>
              <a:ext uri="{FF2B5EF4-FFF2-40B4-BE49-F238E27FC236}">
                <a16:creationId xmlns:a16="http://schemas.microsoft.com/office/drawing/2014/main" id="{55DB07EC-F7D8-4E20-9FD6-3E540A27271E}"/>
              </a:ext>
            </a:extLst>
          </p:cNvPr>
          <p:cNvSpPr/>
          <p:nvPr/>
        </p:nvSpPr>
        <p:spPr>
          <a:xfrm>
            <a:off x="6369815" y="1395166"/>
            <a:ext cx="3113550" cy="548509"/>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Ins="36000" rtlCol="0" anchor="ctr"/>
          <a:lstStyle/>
          <a:p>
            <a:pPr algn="ctr"/>
            <a:r>
              <a:rPr lang="en-US" sz="1200"/>
              <a:t>Providing insights directly to the end customers</a:t>
            </a:r>
          </a:p>
        </p:txBody>
      </p:sp>
      <p:sp>
        <p:nvSpPr>
          <p:cNvPr id="19" name="Triangle isocèle 18">
            <a:extLst>
              <a:ext uri="{FF2B5EF4-FFF2-40B4-BE49-F238E27FC236}">
                <a16:creationId xmlns:a16="http://schemas.microsoft.com/office/drawing/2014/main" id="{B3BCC49A-09ED-48CB-8623-6CC013C99E32}"/>
              </a:ext>
            </a:extLst>
          </p:cNvPr>
          <p:cNvSpPr/>
          <p:nvPr/>
        </p:nvSpPr>
        <p:spPr>
          <a:xfrm rot="10800000">
            <a:off x="3536186" y="1253765"/>
            <a:ext cx="348791" cy="210267"/>
          </a:xfrm>
          <a:prstGeom prst="triangl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Index of /wp-content/uploads/image/png/2019/02">
            <a:extLst>
              <a:ext uri="{FF2B5EF4-FFF2-40B4-BE49-F238E27FC236}">
                <a16:creationId xmlns:a16="http://schemas.microsoft.com/office/drawing/2014/main" id="{BA3253E2-4C06-4F15-9578-62E7522DE4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5819" y="1097000"/>
            <a:ext cx="1327608" cy="191907"/>
          </a:xfrm>
          <a:prstGeom prst="rect">
            <a:avLst/>
          </a:prstGeom>
          <a:noFill/>
          <a:extLst>
            <a:ext uri="{909E8E84-426E-40DD-AFC4-6F175D3DCCD1}">
              <a14:hiddenFill xmlns:a14="http://schemas.microsoft.com/office/drawing/2010/main">
                <a:solidFill>
                  <a:srgbClr val="FFFFFF"/>
                </a:solidFill>
              </a14:hiddenFill>
            </a:ext>
          </a:extLst>
        </p:spPr>
      </p:pic>
      <p:sp>
        <p:nvSpPr>
          <p:cNvPr id="21" name="Bulle narrative : rectangle 20">
            <a:extLst>
              <a:ext uri="{FF2B5EF4-FFF2-40B4-BE49-F238E27FC236}">
                <a16:creationId xmlns:a16="http://schemas.microsoft.com/office/drawing/2014/main" id="{3EF22DB5-E96F-4EB3-84A5-84E45F2976CD}"/>
              </a:ext>
            </a:extLst>
          </p:cNvPr>
          <p:cNvSpPr/>
          <p:nvPr/>
        </p:nvSpPr>
        <p:spPr>
          <a:xfrm>
            <a:off x="492901" y="2143887"/>
            <a:ext cx="8990464" cy="4071173"/>
          </a:xfrm>
          <a:prstGeom prst="wedgeRectCallout">
            <a:avLst>
              <a:gd name="adj1" fmla="val -12252"/>
              <a:gd name="adj2" fmla="val -53545"/>
            </a:avLst>
          </a:prstGeom>
          <a:no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5">
            <a:extLst>
              <a:ext uri="{FF2B5EF4-FFF2-40B4-BE49-F238E27FC236}">
                <a16:creationId xmlns:a16="http://schemas.microsoft.com/office/drawing/2014/main" id="{7C851CEA-1B93-406A-A8D5-5296B94A73B9}"/>
              </a:ext>
            </a:extLst>
          </p:cNvPr>
          <p:cNvSpPr>
            <a:spLocks noEditPoints="1"/>
          </p:cNvSpPr>
          <p:nvPr/>
        </p:nvSpPr>
        <p:spPr bwMode="auto">
          <a:xfrm>
            <a:off x="595243" y="1526148"/>
            <a:ext cx="317847" cy="317847"/>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6" name="Group 8">
            <a:extLst>
              <a:ext uri="{FF2B5EF4-FFF2-40B4-BE49-F238E27FC236}">
                <a16:creationId xmlns:a16="http://schemas.microsoft.com/office/drawing/2014/main" id="{69CBD353-D88F-44A0-A439-7753A70ADC98}"/>
              </a:ext>
            </a:extLst>
          </p:cNvPr>
          <p:cNvGrpSpPr>
            <a:grpSpLocks noChangeAspect="1"/>
          </p:cNvGrpSpPr>
          <p:nvPr/>
        </p:nvGrpSpPr>
        <p:grpSpPr bwMode="auto">
          <a:xfrm>
            <a:off x="3759357" y="1526148"/>
            <a:ext cx="312184" cy="286544"/>
            <a:chOff x="811" y="858"/>
            <a:chExt cx="694" cy="637"/>
          </a:xfrm>
          <a:solidFill>
            <a:schemeClr val="bg1"/>
          </a:solidFill>
        </p:grpSpPr>
        <p:sp>
          <p:nvSpPr>
            <p:cNvPr id="94" name="Freeform 9">
              <a:extLst>
                <a:ext uri="{FF2B5EF4-FFF2-40B4-BE49-F238E27FC236}">
                  <a16:creationId xmlns:a16="http://schemas.microsoft.com/office/drawing/2014/main" id="{8ADF58FE-F193-4783-822A-B72B61812A80}"/>
                </a:ext>
              </a:extLst>
            </p:cNvPr>
            <p:cNvSpPr>
              <a:spLocks noEditPoints="1"/>
            </p:cNvSpPr>
            <p:nvPr/>
          </p:nvSpPr>
          <p:spPr bwMode="auto">
            <a:xfrm>
              <a:off x="811" y="858"/>
              <a:ext cx="694" cy="637"/>
            </a:xfrm>
            <a:custGeom>
              <a:avLst/>
              <a:gdLst>
                <a:gd name="T0" fmla="*/ 694 w 694"/>
                <a:gd name="T1" fmla="*/ 405 h 637"/>
                <a:gd name="T2" fmla="*/ 694 w 694"/>
                <a:gd name="T3" fmla="*/ 0 h 637"/>
                <a:gd name="T4" fmla="*/ 0 w 694"/>
                <a:gd name="T5" fmla="*/ 0 h 637"/>
                <a:gd name="T6" fmla="*/ 0 w 694"/>
                <a:gd name="T7" fmla="*/ 405 h 637"/>
                <a:gd name="T8" fmla="*/ 324 w 694"/>
                <a:gd name="T9" fmla="*/ 405 h 637"/>
                <a:gd name="T10" fmla="*/ 324 w 694"/>
                <a:gd name="T11" fmla="*/ 486 h 637"/>
                <a:gd name="T12" fmla="*/ 151 w 694"/>
                <a:gd name="T13" fmla="*/ 637 h 637"/>
                <a:gd name="T14" fmla="*/ 197 w 694"/>
                <a:gd name="T15" fmla="*/ 637 h 637"/>
                <a:gd name="T16" fmla="*/ 324 w 694"/>
                <a:gd name="T17" fmla="*/ 533 h 637"/>
                <a:gd name="T18" fmla="*/ 324 w 694"/>
                <a:gd name="T19" fmla="*/ 544 h 637"/>
                <a:gd name="T20" fmla="*/ 417 w 694"/>
                <a:gd name="T21" fmla="*/ 544 h 637"/>
                <a:gd name="T22" fmla="*/ 417 w 694"/>
                <a:gd name="T23" fmla="*/ 533 h 637"/>
                <a:gd name="T24" fmla="*/ 555 w 694"/>
                <a:gd name="T25" fmla="*/ 637 h 637"/>
                <a:gd name="T26" fmla="*/ 602 w 694"/>
                <a:gd name="T27" fmla="*/ 637 h 637"/>
                <a:gd name="T28" fmla="*/ 417 w 694"/>
                <a:gd name="T29" fmla="*/ 486 h 637"/>
                <a:gd name="T30" fmla="*/ 417 w 694"/>
                <a:gd name="T31" fmla="*/ 405 h 637"/>
                <a:gd name="T32" fmla="*/ 694 w 694"/>
                <a:gd name="T33" fmla="*/ 405 h 637"/>
                <a:gd name="T34" fmla="*/ 47 w 694"/>
                <a:gd name="T35" fmla="*/ 359 h 637"/>
                <a:gd name="T36" fmla="*/ 47 w 694"/>
                <a:gd name="T37" fmla="*/ 46 h 637"/>
                <a:gd name="T38" fmla="*/ 648 w 694"/>
                <a:gd name="T39" fmla="*/ 46 h 637"/>
                <a:gd name="T40" fmla="*/ 648 w 694"/>
                <a:gd name="T41" fmla="*/ 359 h 637"/>
                <a:gd name="T42" fmla="*/ 47 w 694"/>
                <a:gd name="T43" fmla="*/ 359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4" h="637">
                  <a:moveTo>
                    <a:pt x="694" y="405"/>
                  </a:moveTo>
                  <a:lnTo>
                    <a:pt x="694" y="0"/>
                  </a:lnTo>
                  <a:lnTo>
                    <a:pt x="0" y="0"/>
                  </a:lnTo>
                  <a:lnTo>
                    <a:pt x="0" y="405"/>
                  </a:lnTo>
                  <a:lnTo>
                    <a:pt x="324" y="405"/>
                  </a:lnTo>
                  <a:lnTo>
                    <a:pt x="324" y="486"/>
                  </a:lnTo>
                  <a:lnTo>
                    <a:pt x="151" y="637"/>
                  </a:lnTo>
                  <a:lnTo>
                    <a:pt x="197" y="637"/>
                  </a:lnTo>
                  <a:lnTo>
                    <a:pt x="324" y="533"/>
                  </a:lnTo>
                  <a:lnTo>
                    <a:pt x="324" y="544"/>
                  </a:lnTo>
                  <a:lnTo>
                    <a:pt x="417" y="544"/>
                  </a:lnTo>
                  <a:lnTo>
                    <a:pt x="417" y="533"/>
                  </a:lnTo>
                  <a:lnTo>
                    <a:pt x="555" y="637"/>
                  </a:lnTo>
                  <a:lnTo>
                    <a:pt x="602" y="637"/>
                  </a:lnTo>
                  <a:lnTo>
                    <a:pt x="417" y="486"/>
                  </a:lnTo>
                  <a:lnTo>
                    <a:pt x="417" y="405"/>
                  </a:lnTo>
                  <a:lnTo>
                    <a:pt x="694" y="405"/>
                  </a:lnTo>
                  <a:close/>
                  <a:moveTo>
                    <a:pt x="47" y="359"/>
                  </a:moveTo>
                  <a:lnTo>
                    <a:pt x="47" y="46"/>
                  </a:lnTo>
                  <a:lnTo>
                    <a:pt x="648" y="46"/>
                  </a:lnTo>
                  <a:lnTo>
                    <a:pt x="648" y="359"/>
                  </a:lnTo>
                  <a:lnTo>
                    <a:pt x="47"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
              <a:extLst>
                <a:ext uri="{FF2B5EF4-FFF2-40B4-BE49-F238E27FC236}">
                  <a16:creationId xmlns:a16="http://schemas.microsoft.com/office/drawing/2014/main" id="{BA6B166E-B4E5-4DB5-9642-9290DDCB856F}"/>
                </a:ext>
              </a:extLst>
            </p:cNvPr>
            <p:cNvSpPr>
              <a:spLocks/>
            </p:cNvSpPr>
            <p:nvPr/>
          </p:nvSpPr>
          <p:spPr bwMode="auto">
            <a:xfrm>
              <a:off x="892" y="962"/>
              <a:ext cx="324" cy="220"/>
            </a:xfrm>
            <a:custGeom>
              <a:avLst/>
              <a:gdLst>
                <a:gd name="T0" fmla="*/ 27 w 28"/>
                <a:gd name="T1" fmla="*/ 1 h 19"/>
                <a:gd name="T2" fmla="*/ 26 w 28"/>
                <a:gd name="T3" fmla="*/ 1 h 19"/>
                <a:gd name="T4" fmla="*/ 22 w 28"/>
                <a:gd name="T5" fmla="*/ 14 h 19"/>
                <a:gd name="T6" fmla="*/ 17 w 28"/>
                <a:gd name="T7" fmla="*/ 5 h 19"/>
                <a:gd name="T8" fmla="*/ 11 w 28"/>
                <a:gd name="T9" fmla="*/ 15 h 19"/>
                <a:gd name="T10" fmla="*/ 4 w 28"/>
                <a:gd name="T11" fmla="*/ 5 h 19"/>
                <a:gd name="T12" fmla="*/ 0 w 28"/>
                <a:gd name="T13" fmla="*/ 16 h 19"/>
                <a:gd name="T14" fmla="*/ 1 w 28"/>
                <a:gd name="T15" fmla="*/ 17 h 19"/>
                <a:gd name="T16" fmla="*/ 2 w 28"/>
                <a:gd name="T17" fmla="*/ 17 h 19"/>
                <a:gd name="T18" fmla="*/ 5 w 28"/>
                <a:gd name="T19" fmla="*/ 10 h 19"/>
                <a:gd name="T20" fmla="*/ 11 w 28"/>
                <a:gd name="T21" fmla="*/ 18 h 19"/>
                <a:gd name="T22" fmla="*/ 17 w 28"/>
                <a:gd name="T23" fmla="*/ 9 h 19"/>
                <a:gd name="T24" fmla="*/ 23 w 28"/>
                <a:gd name="T25" fmla="*/ 19 h 19"/>
                <a:gd name="T26" fmla="*/ 28 w 28"/>
                <a:gd name="T27" fmla="*/ 2 h 19"/>
                <a:gd name="T28" fmla="*/ 27 w 28"/>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9">
                  <a:moveTo>
                    <a:pt x="27" y="1"/>
                  </a:moveTo>
                  <a:cubicBezTo>
                    <a:pt x="27" y="0"/>
                    <a:pt x="26" y="1"/>
                    <a:pt x="26" y="1"/>
                  </a:cubicBezTo>
                  <a:cubicBezTo>
                    <a:pt x="22" y="14"/>
                    <a:pt x="22" y="14"/>
                    <a:pt x="22" y="14"/>
                  </a:cubicBezTo>
                  <a:cubicBezTo>
                    <a:pt x="17" y="5"/>
                    <a:pt x="17" y="5"/>
                    <a:pt x="17" y="5"/>
                  </a:cubicBezTo>
                  <a:cubicBezTo>
                    <a:pt x="11" y="15"/>
                    <a:pt x="11" y="15"/>
                    <a:pt x="11" y="15"/>
                  </a:cubicBezTo>
                  <a:cubicBezTo>
                    <a:pt x="4" y="5"/>
                    <a:pt x="4" y="5"/>
                    <a:pt x="4" y="5"/>
                  </a:cubicBezTo>
                  <a:cubicBezTo>
                    <a:pt x="0" y="16"/>
                    <a:pt x="0" y="16"/>
                    <a:pt x="0" y="16"/>
                  </a:cubicBezTo>
                  <a:cubicBezTo>
                    <a:pt x="0" y="17"/>
                    <a:pt x="1" y="17"/>
                    <a:pt x="1" y="17"/>
                  </a:cubicBezTo>
                  <a:cubicBezTo>
                    <a:pt x="2" y="18"/>
                    <a:pt x="2" y="17"/>
                    <a:pt x="2" y="17"/>
                  </a:cubicBezTo>
                  <a:cubicBezTo>
                    <a:pt x="5" y="10"/>
                    <a:pt x="5" y="10"/>
                    <a:pt x="5" y="10"/>
                  </a:cubicBezTo>
                  <a:cubicBezTo>
                    <a:pt x="11" y="18"/>
                    <a:pt x="11" y="18"/>
                    <a:pt x="11" y="18"/>
                  </a:cubicBezTo>
                  <a:cubicBezTo>
                    <a:pt x="17" y="9"/>
                    <a:pt x="17" y="9"/>
                    <a:pt x="17" y="9"/>
                  </a:cubicBezTo>
                  <a:cubicBezTo>
                    <a:pt x="23" y="19"/>
                    <a:pt x="23" y="19"/>
                    <a:pt x="23" y="19"/>
                  </a:cubicBezTo>
                  <a:cubicBezTo>
                    <a:pt x="28" y="2"/>
                    <a:pt x="28" y="2"/>
                    <a:pt x="28" y="2"/>
                  </a:cubicBezTo>
                  <a:cubicBezTo>
                    <a:pt x="28" y="1"/>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11">
              <a:extLst>
                <a:ext uri="{FF2B5EF4-FFF2-40B4-BE49-F238E27FC236}">
                  <a16:creationId xmlns:a16="http://schemas.microsoft.com/office/drawing/2014/main" id="{7A26F55E-9E87-4FC4-8956-E9699212510B}"/>
                </a:ext>
              </a:extLst>
            </p:cNvPr>
            <p:cNvSpPr>
              <a:spLocks noChangeArrowheads="1"/>
            </p:cNvSpPr>
            <p:nvPr/>
          </p:nvSpPr>
          <p:spPr bwMode="auto">
            <a:xfrm>
              <a:off x="1274" y="962"/>
              <a:ext cx="127"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2">
              <a:extLst>
                <a:ext uri="{FF2B5EF4-FFF2-40B4-BE49-F238E27FC236}">
                  <a16:creationId xmlns:a16="http://schemas.microsoft.com/office/drawing/2014/main" id="{414F25AA-22DE-417F-8F72-2979B7A80FA9}"/>
                </a:ext>
              </a:extLst>
            </p:cNvPr>
            <p:cNvSpPr>
              <a:spLocks noChangeArrowheads="1"/>
            </p:cNvSpPr>
            <p:nvPr/>
          </p:nvSpPr>
          <p:spPr bwMode="auto">
            <a:xfrm>
              <a:off x="1274" y="1124"/>
              <a:ext cx="46"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3">
              <a:extLst>
                <a:ext uri="{FF2B5EF4-FFF2-40B4-BE49-F238E27FC236}">
                  <a16:creationId xmlns:a16="http://schemas.microsoft.com/office/drawing/2014/main" id="{FD1EACBD-3A57-4E15-AE5D-878F1BE5E1F5}"/>
                </a:ext>
              </a:extLst>
            </p:cNvPr>
            <p:cNvSpPr>
              <a:spLocks noChangeArrowheads="1"/>
            </p:cNvSpPr>
            <p:nvPr/>
          </p:nvSpPr>
          <p:spPr bwMode="auto">
            <a:xfrm>
              <a:off x="1366" y="1124"/>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16">
            <a:extLst>
              <a:ext uri="{FF2B5EF4-FFF2-40B4-BE49-F238E27FC236}">
                <a16:creationId xmlns:a16="http://schemas.microsoft.com/office/drawing/2014/main" id="{15DC297F-B88B-4A15-BCEF-97EFF7C55BE5}"/>
              </a:ext>
            </a:extLst>
          </p:cNvPr>
          <p:cNvGrpSpPr>
            <a:grpSpLocks noChangeAspect="1"/>
          </p:cNvGrpSpPr>
          <p:nvPr/>
        </p:nvGrpSpPr>
        <p:grpSpPr bwMode="auto">
          <a:xfrm>
            <a:off x="6668467" y="1464033"/>
            <a:ext cx="332876" cy="333776"/>
            <a:chOff x="788" y="800"/>
            <a:chExt cx="740" cy="742"/>
          </a:xfrm>
          <a:solidFill>
            <a:schemeClr val="bg1"/>
          </a:solidFill>
        </p:grpSpPr>
        <p:sp>
          <p:nvSpPr>
            <p:cNvPr id="101" name="Freeform 17">
              <a:extLst>
                <a:ext uri="{FF2B5EF4-FFF2-40B4-BE49-F238E27FC236}">
                  <a16:creationId xmlns:a16="http://schemas.microsoft.com/office/drawing/2014/main" id="{5E639E78-1BDA-4067-BC1E-DB6FB0DD5C38}"/>
                </a:ext>
              </a:extLst>
            </p:cNvPr>
            <p:cNvSpPr>
              <a:spLocks/>
            </p:cNvSpPr>
            <p:nvPr/>
          </p:nvSpPr>
          <p:spPr bwMode="auto">
            <a:xfrm>
              <a:off x="788" y="1008"/>
              <a:ext cx="521"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
              <a:extLst>
                <a:ext uri="{FF2B5EF4-FFF2-40B4-BE49-F238E27FC236}">
                  <a16:creationId xmlns:a16="http://schemas.microsoft.com/office/drawing/2014/main" id="{FDE421A1-EE8B-4AC3-AC56-860A39F6119E}"/>
                </a:ext>
              </a:extLst>
            </p:cNvPr>
            <p:cNvSpPr>
              <a:spLocks/>
            </p:cNvSpPr>
            <p:nvPr/>
          </p:nvSpPr>
          <p:spPr bwMode="auto">
            <a:xfrm>
              <a:off x="1066" y="800"/>
              <a:ext cx="462" cy="463"/>
            </a:xfrm>
            <a:custGeom>
              <a:avLst/>
              <a:gdLst>
                <a:gd name="T0" fmla="*/ 0 w 462"/>
                <a:gd name="T1" fmla="*/ 0 h 463"/>
                <a:gd name="T2" fmla="*/ 0 w 462"/>
                <a:gd name="T3" fmla="*/ 139 h 463"/>
                <a:gd name="T4" fmla="*/ 46 w 462"/>
                <a:gd name="T5" fmla="*/ 139 h 463"/>
                <a:gd name="T6" fmla="*/ 46 w 462"/>
                <a:gd name="T7" fmla="*/ 46 h 463"/>
                <a:gd name="T8" fmla="*/ 416 w 462"/>
                <a:gd name="T9" fmla="*/ 46 h 463"/>
                <a:gd name="T10" fmla="*/ 416 w 462"/>
                <a:gd name="T11" fmla="*/ 278 h 463"/>
                <a:gd name="T12" fmla="*/ 381 w 462"/>
                <a:gd name="T13" fmla="*/ 278 h 463"/>
                <a:gd name="T14" fmla="*/ 358 w 462"/>
                <a:gd name="T15" fmla="*/ 278 h 463"/>
                <a:gd name="T16" fmla="*/ 347 w 462"/>
                <a:gd name="T17" fmla="*/ 290 h 463"/>
                <a:gd name="T18" fmla="*/ 231 w 462"/>
                <a:gd name="T19" fmla="*/ 371 h 463"/>
                <a:gd name="T20" fmla="*/ 231 w 462"/>
                <a:gd name="T21" fmla="*/ 278 h 463"/>
                <a:gd name="T22" fmla="*/ 185 w 462"/>
                <a:gd name="T23" fmla="*/ 278 h 463"/>
                <a:gd name="T24" fmla="*/ 138 w 462"/>
                <a:gd name="T25" fmla="*/ 278 h 463"/>
                <a:gd name="T26" fmla="*/ 138 w 462"/>
                <a:gd name="T27" fmla="*/ 324 h 463"/>
                <a:gd name="T28" fmla="*/ 185 w 462"/>
                <a:gd name="T29" fmla="*/ 324 h 463"/>
                <a:gd name="T30" fmla="*/ 185 w 462"/>
                <a:gd name="T31" fmla="*/ 463 h 463"/>
                <a:gd name="T32" fmla="*/ 370 w 462"/>
                <a:gd name="T33" fmla="*/ 324 h 463"/>
                <a:gd name="T34" fmla="*/ 462 w 462"/>
                <a:gd name="T35" fmla="*/ 324 h 463"/>
                <a:gd name="T36" fmla="*/ 462 w 462"/>
                <a:gd name="T37" fmla="*/ 0 h 463"/>
                <a:gd name="T38" fmla="*/ 0 w 462"/>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2" h="463">
                  <a:moveTo>
                    <a:pt x="0" y="0"/>
                  </a:moveTo>
                  <a:lnTo>
                    <a:pt x="0" y="139"/>
                  </a:lnTo>
                  <a:lnTo>
                    <a:pt x="46" y="139"/>
                  </a:lnTo>
                  <a:lnTo>
                    <a:pt x="46" y="46"/>
                  </a:lnTo>
                  <a:lnTo>
                    <a:pt x="416" y="46"/>
                  </a:lnTo>
                  <a:lnTo>
                    <a:pt x="416" y="278"/>
                  </a:lnTo>
                  <a:lnTo>
                    <a:pt x="381" y="278"/>
                  </a:lnTo>
                  <a:lnTo>
                    <a:pt x="358" y="278"/>
                  </a:lnTo>
                  <a:lnTo>
                    <a:pt x="347" y="290"/>
                  </a:lnTo>
                  <a:lnTo>
                    <a:pt x="231" y="371"/>
                  </a:lnTo>
                  <a:lnTo>
                    <a:pt x="231" y="278"/>
                  </a:lnTo>
                  <a:lnTo>
                    <a:pt x="185" y="278"/>
                  </a:lnTo>
                  <a:lnTo>
                    <a:pt x="138" y="278"/>
                  </a:lnTo>
                  <a:lnTo>
                    <a:pt x="138" y="324"/>
                  </a:lnTo>
                  <a:lnTo>
                    <a:pt x="185" y="324"/>
                  </a:lnTo>
                  <a:lnTo>
                    <a:pt x="185" y="463"/>
                  </a:lnTo>
                  <a:lnTo>
                    <a:pt x="370" y="324"/>
                  </a:lnTo>
                  <a:lnTo>
                    <a:pt x="462" y="324"/>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ZoneTexte 21">
            <a:extLst>
              <a:ext uri="{FF2B5EF4-FFF2-40B4-BE49-F238E27FC236}">
                <a16:creationId xmlns:a16="http://schemas.microsoft.com/office/drawing/2014/main" id="{E0FDF8F3-923A-4387-BEDA-8BDF365633AE}"/>
              </a:ext>
            </a:extLst>
          </p:cNvPr>
          <p:cNvSpPr txBox="1"/>
          <p:nvPr/>
        </p:nvSpPr>
        <p:spPr>
          <a:xfrm>
            <a:off x="824814" y="3227897"/>
            <a:ext cx="1077990" cy="400110"/>
          </a:xfrm>
          <a:prstGeom prst="rect">
            <a:avLst/>
          </a:prstGeom>
          <a:solidFill>
            <a:schemeClr val="bg1">
              <a:alpha val="52000"/>
            </a:schemeClr>
          </a:solidFill>
        </p:spPr>
        <p:txBody>
          <a:bodyPr wrap="square" rtlCol="0">
            <a:spAutoFit/>
          </a:bodyPr>
          <a:lstStyle/>
          <a:p>
            <a:pPr algn="ctr"/>
            <a:r>
              <a:rPr lang="en-US" sz="1000"/>
              <a:t>Customer’s insights</a:t>
            </a:r>
          </a:p>
        </p:txBody>
      </p:sp>
      <p:cxnSp>
        <p:nvCxnSpPr>
          <p:cNvPr id="23" name="Connecteur droit 22">
            <a:extLst>
              <a:ext uri="{FF2B5EF4-FFF2-40B4-BE49-F238E27FC236}">
                <a16:creationId xmlns:a16="http://schemas.microsoft.com/office/drawing/2014/main" id="{12AE06A1-4B99-4D7B-B12C-F5C3A615C1A2}"/>
              </a:ext>
            </a:extLst>
          </p:cNvPr>
          <p:cNvCxnSpPr>
            <a:cxnSpLocks/>
          </p:cNvCxnSpPr>
          <p:nvPr/>
        </p:nvCxnSpPr>
        <p:spPr>
          <a:xfrm>
            <a:off x="1776317" y="3294602"/>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136A806-46C1-46E6-AEF9-D5AB4C3C2335}"/>
              </a:ext>
            </a:extLst>
          </p:cNvPr>
          <p:cNvCxnSpPr>
            <a:cxnSpLocks/>
          </p:cNvCxnSpPr>
          <p:nvPr/>
        </p:nvCxnSpPr>
        <p:spPr>
          <a:xfrm flipV="1">
            <a:off x="1769969" y="3427952"/>
            <a:ext cx="302180" cy="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11" name="ZoneTexte 110">
            <a:extLst>
              <a:ext uri="{FF2B5EF4-FFF2-40B4-BE49-F238E27FC236}">
                <a16:creationId xmlns:a16="http://schemas.microsoft.com/office/drawing/2014/main" id="{02D7D54B-4D99-4EC0-9B01-2D3D7A2E51DA}"/>
              </a:ext>
            </a:extLst>
          </p:cNvPr>
          <p:cNvSpPr txBox="1"/>
          <p:nvPr/>
        </p:nvSpPr>
        <p:spPr>
          <a:xfrm>
            <a:off x="824814" y="3849485"/>
            <a:ext cx="1077990" cy="553998"/>
          </a:xfrm>
          <a:prstGeom prst="rect">
            <a:avLst/>
          </a:prstGeom>
          <a:solidFill>
            <a:schemeClr val="bg1">
              <a:alpha val="52000"/>
            </a:schemeClr>
          </a:solidFill>
        </p:spPr>
        <p:txBody>
          <a:bodyPr wrap="square" rtlCol="0">
            <a:spAutoFit/>
          </a:bodyPr>
          <a:lstStyle/>
          <a:p>
            <a:pPr algn="ctr"/>
            <a:r>
              <a:rPr lang="en-US" sz="1000"/>
              <a:t>Underlying regulation database</a:t>
            </a:r>
          </a:p>
        </p:txBody>
      </p:sp>
      <p:cxnSp>
        <p:nvCxnSpPr>
          <p:cNvPr id="112" name="Connecteur droit 111">
            <a:extLst>
              <a:ext uri="{FF2B5EF4-FFF2-40B4-BE49-F238E27FC236}">
                <a16:creationId xmlns:a16="http://schemas.microsoft.com/office/drawing/2014/main" id="{A216C5CF-3E55-4DAA-B608-D228DD192888}"/>
              </a:ext>
            </a:extLst>
          </p:cNvPr>
          <p:cNvCxnSpPr>
            <a:cxnSpLocks/>
          </p:cNvCxnSpPr>
          <p:nvPr/>
        </p:nvCxnSpPr>
        <p:spPr>
          <a:xfrm>
            <a:off x="1769967" y="3916190"/>
            <a:ext cx="0" cy="40816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F0A5AE60-2F50-45A3-889B-7D19C5E22D76}"/>
              </a:ext>
            </a:extLst>
          </p:cNvPr>
          <p:cNvCxnSpPr>
            <a:cxnSpLocks/>
          </p:cNvCxnSpPr>
          <p:nvPr/>
        </p:nvCxnSpPr>
        <p:spPr>
          <a:xfrm flipV="1">
            <a:off x="1769969" y="3625850"/>
            <a:ext cx="319181" cy="423692"/>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14" name="ZoneTexte 113">
            <a:extLst>
              <a:ext uri="{FF2B5EF4-FFF2-40B4-BE49-F238E27FC236}">
                <a16:creationId xmlns:a16="http://schemas.microsoft.com/office/drawing/2014/main" id="{463D5DD0-3A9A-4EB9-BEF4-CF49D252F285}"/>
              </a:ext>
            </a:extLst>
          </p:cNvPr>
          <p:cNvSpPr txBox="1"/>
          <p:nvPr/>
        </p:nvSpPr>
        <p:spPr>
          <a:xfrm>
            <a:off x="8270729" y="3562886"/>
            <a:ext cx="1077990" cy="400110"/>
          </a:xfrm>
          <a:prstGeom prst="rect">
            <a:avLst/>
          </a:prstGeom>
          <a:solidFill>
            <a:schemeClr val="bg1">
              <a:alpha val="52000"/>
            </a:schemeClr>
          </a:solidFill>
        </p:spPr>
        <p:txBody>
          <a:bodyPr wrap="square" rtlCol="0">
            <a:spAutoFit/>
          </a:bodyPr>
          <a:lstStyle/>
          <a:p>
            <a:pPr algn="ctr"/>
            <a:r>
              <a:rPr lang="en-US" sz="1000"/>
              <a:t>Regulation reminders</a:t>
            </a:r>
          </a:p>
        </p:txBody>
      </p:sp>
      <p:cxnSp>
        <p:nvCxnSpPr>
          <p:cNvPr id="115" name="Connecteur droit 114">
            <a:extLst>
              <a:ext uri="{FF2B5EF4-FFF2-40B4-BE49-F238E27FC236}">
                <a16:creationId xmlns:a16="http://schemas.microsoft.com/office/drawing/2014/main" id="{2BC8D24F-C2EF-4DA8-98AF-0D350278157B}"/>
              </a:ext>
            </a:extLst>
          </p:cNvPr>
          <p:cNvCxnSpPr>
            <a:cxnSpLocks/>
          </p:cNvCxnSpPr>
          <p:nvPr/>
        </p:nvCxnSpPr>
        <p:spPr>
          <a:xfrm>
            <a:off x="8316817" y="3562886"/>
            <a:ext cx="0" cy="40816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16" name="Connecteur droit 115">
            <a:extLst>
              <a:ext uri="{FF2B5EF4-FFF2-40B4-BE49-F238E27FC236}">
                <a16:creationId xmlns:a16="http://schemas.microsoft.com/office/drawing/2014/main" id="{E161C6BE-F972-48E2-A376-A12B125CA645}"/>
              </a:ext>
            </a:extLst>
          </p:cNvPr>
          <p:cNvCxnSpPr>
            <a:cxnSpLocks/>
          </p:cNvCxnSpPr>
          <p:nvPr/>
        </p:nvCxnSpPr>
        <p:spPr>
          <a:xfrm>
            <a:off x="7756525" y="3733800"/>
            <a:ext cx="561975" cy="3492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19" name="ZoneTexte 118">
            <a:extLst>
              <a:ext uri="{FF2B5EF4-FFF2-40B4-BE49-F238E27FC236}">
                <a16:creationId xmlns:a16="http://schemas.microsoft.com/office/drawing/2014/main" id="{45123B9C-8F85-4329-80E1-65128671BA6E}"/>
              </a:ext>
            </a:extLst>
          </p:cNvPr>
          <p:cNvSpPr txBox="1"/>
          <p:nvPr/>
        </p:nvSpPr>
        <p:spPr>
          <a:xfrm>
            <a:off x="8270729" y="4163208"/>
            <a:ext cx="1142370" cy="707886"/>
          </a:xfrm>
          <a:prstGeom prst="rect">
            <a:avLst/>
          </a:prstGeom>
          <a:solidFill>
            <a:schemeClr val="bg1">
              <a:alpha val="52000"/>
            </a:schemeClr>
          </a:solidFill>
        </p:spPr>
        <p:txBody>
          <a:bodyPr wrap="square" rtlCol="0">
            <a:spAutoFit/>
          </a:bodyPr>
          <a:lstStyle/>
          <a:p>
            <a:pPr algn="ctr"/>
            <a:r>
              <a:rPr lang="en-US" sz="1000"/>
              <a:t>Synthesis of pending actions for the advisor</a:t>
            </a:r>
          </a:p>
        </p:txBody>
      </p:sp>
      <p:cxnSp>
        <p:nvCxnSpPr>
          <p:cNvPr id="121" name="Connecteur droit 120">
            <a:extLst>
              <a:ext uri="{FF2B5EF4-FFF2-40B4-BE49-F238E27FC236}">
                <a16:creationId xmlns:a16="http://schemas.microsoft.com/office/drawing/2014/main" id="{28DFE9F7-6F82-4FE5-B9E7-1F6C47E10458}"/>
              </a:ext>
            </a:extLst>
          </p:cNvPr>
          <p:cNvCxnSpPr>
            <a:cxnSpLocks/>
          </p:cNvCxnSpPr>
          <p:nvPr/>
        </p:nvCxnSpPr>
        <p:spPr>
          <a:xfrm>
            <a:off x="8316817" y="4293136"/>
            <a:ext cx="0" cy="40816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EFABC281-4DEC-4D24-A8D4-D90AF5D7A654}"/>
              </a:ext>
            </a:extLst>
          </p:cNvPr>
          <p:cNvCxnSpPr>
            <a:cxnSpLocks/>
          </p:cNvCxnSpPr>
          <p:nvPr/>
        </p:nvCxnSpPr>
        <p:spPr>
          <a:xfrm>
            <a:off x="7756525" y="4464050"/>
            <a:ext cx="561975" cy="3492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24" name="ZoneTexte 123">
            <a:extLst>
              <a:ext uri="{FF2B5EF4-FFF2-40B4-BE49-F238E27FC236}">
                <a16:creationId xmlns:a16="http://schemas.microsoft.com/office/drawing/2014/main" id="{E64B9025-CE08-4F12-83AC-E95C26343113}"/>
              </a:ext>
            </a:extLst>
          </p:cNvPr>
          <p:cNvSpPr txBox="1"/>
          <p:nvPr/>
        </p:nvSpPr>
        <p:spPr>
          <a:xfrm>
            <a:off x="584515" y="2570625"/>
            <a:ext cx="1318289" cy="553998"/>
          </a:xfrm>
          <a:prstGeom prst="rect">
            <a:avLst/>
          </a:prstGeom>
          <a:solidFill>
            <a:schemeClr val="bg1">
              <a:alpha val="52000"/>
            </a:schemeClr>
          </a:solidFill>
        </p:spPr>
        <p:txBody>
          <a:bodyPr wrap="square" rtlCol="0">
            <a:spAutoFit/>
          </a:bodyPr>
          <a:lstStyle/>
          <a:p>
            <a:pPr algn="ctr"/>
            <a:r>
              <a:rPr lang="en-US" sz="1000"/>
              <a:t>Customer profile, key information and figures</a:t>
            </a:r>
          </a:p>
        </p:txBody>
      </p:sp>
      <p:cxnSp>
        <p:nvCxnSpPr>
          <p:cNvPr id="125" name="Connecteur droit 124">
            <a:extLst>
              <a:ext uri="{FF2B5EF4-FFF2-40B4-BE49-F238E27FC236}">
                <a16:creationId xmlns:a16="http://schemas.microsoft.com/office/drawing/2014/main" id="{8897D10D-0890-4F55-88F7-C974C40A586B}"/>
              </a:ext>
            </a:extLst>
          </p:cNvPr>
          <p:cNvCxnSpPr>
            <a:cxnSpLocks/>
          </p:cNvCxnSpPr>
          <p:nvPr/>
        </p:nvCxnSpPr>
        <p:spPr>
          <a:xfrm flipH="1">
            <a:off x="1771650" y="2637330"/>
            <a:ext cx="4667" cy="38209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B855A80A-95DD-400E-B4FB-AA14EEA13BE2}"/>
              </a:ext>
            </a:extLst>
          </p:cNvPr>
          <p:cNvCxnSpPr>
            <a:cxnSpLocks/>
          </p:cNvCxnSpPr>
          <p:nvPr/>
        </p:nvCxnSpPr>
        <p:spPr>
          <a:xfrm flipV="1">
            <a:off x="1776317" y="2705101"/>
            <a:ext cx="1443131" cy="65582"/>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8692FC9D-4742-460B-8404-F7E2C821535A}"/>
              </a:ext>
            </a:extLst>
          </p:cNvPr>
          <p:cNvCxnSpPr>
            <a:cxnSpLocks/>
          </p:cNvCxnSpPr>
          <p:nvPr/>
        </p:nvCxnSpPr>
        <p:spPr>
          <a:xfrm>
            <a:off x="3009900" y="2714625"/>
            <a:ext cx="195263" cy="952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810E7B4C-AD4F-4E53-B8C5-EC211C10EFEE}"/>
              </a:ext>
            </a:extLst>
          </p:cNvPr>
          <p:cNvCxnSpPr>
            <a:cxnSpLocks/>
          </p:cNvCxnSpPr>
          <p:nvPr/>
        </p:nvCxnSpPr>
        <p:spPr>
          <a:xfrm>
            <a:off x="3024188" y="2714625"/>
            <a:ext cx="180975" cy="75852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29" name="ZoneTexte 128">
            <a:extLst>
              <a:ext uri="{FF2B5EF4-FFF2-40B4-BE49-F238E27FC236}">
                <a16:creationId xmlns:a16="http://schemas.microsoft.com/office/drawing/2014/main" id="{5C8CFA82-B2F2-4B8A-81D3-4FAEA966C614}"/>
              </a:ext>
            </a:extLst>
          </p:cNvPr>
          <p:cNvSpPr txBox="1"/>
          <p:nvPr/>
        </p:nvSpPr>
        <p:spPr>
          <a:xfrm>
            <a:off x="584515" y="4909161"/>
            <a:ext cx="1318289" cy="400110"/>
          </a:xfrm>
          <a:prstGeom prst="rect">
            <a:avLst/>
          </a:prstGeom>
          <a:solidFill>
            <a:schemeClr val="bg1">
              <a:alpha val="52000"/>
            </a:schemeClr>
          </a:solidFill>
        </p:spPr>
        <p:txBody>
          <a:bodyPr wrap="square" rtlCol="0">
            <a:spAutoFit/>
          </a:bodyPr>
          <a:lstStyle/>
          <a:p>
            <a:pPr algn="ctr"/>
            <a:r>
              <a:rPr lang="en-US" sz="1000"/>
              <a:t>Notes from the last meeting</a:t>
            </a:r>
          </a:p>
        </p:txBody>
      </p:sp>
      <p:cxnSp>
        <p:nvCxnSpPr>
          <p:cNvPr id="130" name="Connecteur droit 129">
            <a:extLst>
              <a:ext uri="{FF2B5EF4-FFF2-40B4-BE49-F238E27FC236}">
                <a16:creationId xmlns:a16="http://schemas.microsoft.com/office/drawing/2014/main" id="{26B55992-CD5C-48DD-8475-0FF8668161C6}"/>
              </a:ext>
            </a:extLst>
          </p:cNvPr>
          <p:cNvCxnSpPr>
            <a:cxnSpLocks/>
          </p:cNvCxnSpPr>
          <p:nvPr/>
        </p:nvCxnSpPr>
        <p:spPr>
          <a:xfrm>
            <a:off x="1769967" y="4922007"/>
            <a:ext cx="0" cy="40816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D6ADC556-E866-4F3B-A0B7-9CB8559CB0A9}"/>
              </a:ext>
            </a:extLst>
          </p:cNvPr>
          <p:cNvCxnSpPr>
            <a:cxnSpLocks/>
          </p:cNvCxnSpPr>
          <p:nvPr/>
        </p:nvCxnSpPr>
        <p:spPr>
          <a:xfrm flipV="1">
            <a:off x="1783080" y="4274820"/>
            <a:ext cx="1402080" cy="85344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132" name="ZoneTexte 131">
            <a:extLst>
              <a:ext uri="{FF2B5EF4-FFF2-40B4-BE49-F238E27FC236}">
                <a16:creationId xmlns:a16="http://schemas.microsoft.com/office/drawing/2014/main" id="{08F4C8C8-69A7-4B64-B211-AFE95840E8A8}"/>
              </a:ext>
            </a:extLst>
          </p:cNvPr>
          <p:cNvSpPr txBox="1"/>
          <p:nvPr/>
        </p:nvSpPr>
        <p:spPr>
          <a:xfrm>
            <a:off x="8270729" y="5286778"/>
            <a:ext cx="1142370" cy="400110"/>
          </a:xfrm>
          <a:prstGeom prst="rect">
            <a:avLst/>
          </a:prstGeom>
          <a:solidFill>
            <a:schemeClr val="bg1">
              <a:alpha val="52000"/>
            </a:schemeClr>
          </a:solidFill>
        </p:spPr>
        <p:txBody>
          <a:bodyPr wrap="square" rtlCol="0">
            <a:spAutoFit/>
          </a:bodyPr>
          <a:lstStyle/>
          <a:p>
            <a:pPr algn="ctr"/>
            <a:r>
              <a:rPr lang="en-US" sz="1000"/>
              <a:t>Detail per contract</a:t>
            </a:r>
          </a:p>
        </p:txBody>
      </p:sp>
      <p:cxnSp>
        <p:nvCxnSpPr>
          <p:cNvPr id="133" name="Connecteur droit 132">
            <a:extLst>
              <a:ext uri="{FF2B5EF4-FFF2-40B4-BE49-F238E27FC236}">
                <a16:creationId xmlns:a16="http://schemas.microsoft.com/office/drawing/2014/main" id="{56ACD9C3-2A45-4347-8805-BE54ED3D9F5A}"/>
              </a:ext>
            </a:extLst>
          </p:cNvPr>
          <p:cNvCxnSpPr>
            <a:cxnSpLocks/>
          </p:cNvCxnSpPr>
          <p:nvPr/>
        </p:nvCxnSpPr>
        <p:spPr>
          <a:xfrm>
            <a:off x="8316817" y="5359697"/>
            <a:ext cx="0" cy="40816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ED756653-F51D-4155-868D-29A22D376AC3}"/>
              </a:ext>
            </a:extLst>
          </p:cNvPr>
          <p:cNvCxnSpPr>
            <a:cxnSpLocks/>
          </p:cNvCxnSpPr>
          <p:nvPr/>
        </p:nvCxnSpPr>
        <p:spPr>
          <a:xfrm>
            <a:off x="4922520" y="5212080"/>
            <a:ext cx="3395980" cy="353456"/>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2" name="Espace réservé du texte 2">
            <a:extLst>
              <a:ext uri="{FF2B5EF4-FFF2-40B4-BE49-F238E27FC236}">
                <a16:creationId xmlns:a16="http://schemas.microsoft.com/office/drawing/2014/main" id="{FEDF9EFC-858D-48C0-998F-837BCDC988BC}"/>
              </a:ext>
            </a:extLst>
          </p:cNvPr>
          <p:cNvSpPr txBox="1">
            <a:spLocks/>
          </p:cNvSpPr>
          <p:nvPr/>
        </p:nvSpPr>
        <p:spPr>
          <a:xfrm>
            <a:off x="1" y="6577200"/>
            <a:ext cx="2915215"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2391769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ZoneTexte 54">
            <a:extLst>
              <a:ext uri="{FF2B5EF4-FFF2-40B4-BE49-F238E27FC236}">
                <a16:creationId xmlns:a16="http://schemas.microsoft.com/office/drawing/2014/main" id="{825E3C29-CD5A-491F-A666-81C227D7DCE8}"/>
              </a:ext>
            </a:extLst>
          </p:cNvPr>
          <p:cNvSpPr txBox="1"/>
          <p:nvPr/>
        </p:nvSpPr>
        <p:spPr>
          <a:xfrm>
            <a:off x="584515" y="3965545"/>
            <a:ext cx="1234853" cy="400110"/>
          </a:xfrm>
          <a:prstGeom prst="rect">
            <a:avLst/>
          </a:prstGeom>
          <a:solidFill>
            <a:schemeClr val="bg1">
              <a:alpha val="52000"/>
            </a:schemeClr>
          </a:solidFill>
        </p:spPr>
        <p:txBody>
          <a:bodyPr wrap="square" rtlCol="0">
            <a:spAutoFit/>
          </a:bodyPr>
          <a:lstStyle/>
          <a:p>
            <a:pPr algn="ctr"/>
            <a:r>
              <a:rPr lang="en-US" sz="1000"/>
              <a:t>Detail per contract</a:t>
            </a:r>
          </a:p>
        </p:txBody>
      </p:sp>
      <p:sp>
        <p:nvSpPr>
          <p:cNvPr id="4" name="Titre 1">
            <a:extLst>
              <a:ext uri="{FF2B5EF4-FFF2-40B4-BE49-F238E27FC236}">
                <a16:creationId xmlns:a16="http://schemas.microsoft.com/office/drawing/2014/main" id="{25FB5F23-5EDA-4044-9C1E-64AD102A9D7F}"/>
              </a:ext>
            </a:extLst>
          </p:cNvPr>
          <p:cNvSpPr>
            <a:spLocks noGrp="1"/>
          </p:cNvSpPr>
          <p:nvPr>
            <p:ph type="ctrTitle"/>
          </p:nvPr>
        </p:nvSpPr>
        <p:spPr>
          <a:xfrm>
            <a:off x="584515" y="116632"/>
            <a:ext cx="8814979" cy="576064"/>
          </a:xfrm>
        </p:spPr>
        <p:txBody>
          <a:bodyPr/>
          <a:lstStyle/>
          <a:p>
            <a:r>
              <a:rPr lang="en-US" sz="1300" i="1">
                <a:solidFill>
                  <a:srgbClr val="E46C0A"/>
                </a:solidFill>
                <a:latin typeface="+mj-lt"/>
              </a:rPr>
              <a:t>Illustration –</a:t>
            </a:r>
            <a:r>
              <a:rPr lang="en-US" sz="1300" i="1" err="1">
                <a:solidFill>
                  <a:srgbClr val="E46C0A"/>
                </a:solidFill>
                <a:latin typeface="+mj-lt"/>
              </a:rPr>
              <a:t>Manymore</a:t>
            </a:r>
            <a:r>
              <a:rPr lang="en-US" sz="1300" i="1">
                <a:solidFill>
                  <a:srgbClr val="E46C0A"/>
                </a:solidFill>
                <a:latin typeface="+mj-lt"/>
              </a:rPr>
              <a:t> (3/3): </a:t>
            </a:r>
            <a:r>
              <a:rPr lang="en-US" sz="1300">
                <a:latin typeface="+mj-lt"/>
              </a:rPr>
              <a:t>Nexus is a mobile and desktop </a:t>
            </a:r>
            <a:r>
              <a:rPr lang="en-US" sz="1300">
                <a:solidFill>
                  <a:srgbClr val="009DB0"/>
                </a:solidFill>
                <a:latin typeface="+mj-lt"/>
              </a:rPr>
              <a:t>customer interface </a:t>
            </a:r>
            <a:r>
              <a:rPr lang="en-US" sz="1300">
                <a:latin typeface="+mj-lt"/>
              </a:rPr>
              <a:t>to provide wealth </a:t>
            </a:r>
            <a:r>
              <a:rPr lang="en-US" sz="1300">
                <a:solidFill>
                  <a:srgbClr val="009DB0"/>
                </a:solidFill>
                <a:latin typeface="+mj-lt"/>
              </a:rPr>
              <a:t>management reporting </a:t>
            </a:r>
            <a:r>
              <a:rPr lang="en-US" sz="1300">
                <a:latin typeface="+mj-lt"/>
              </a:rPr>
              <a:t>to the end-customer</a:t>
            </a:r>
          </a:p>
        </p:txBody>
      </p:sp>
      <p:grpSp>
        <p:nvGrpSpPr>
          <p:cNvPr id="5" name="Groupe 2">
            <a:extLst>
              <a:ext uri="{FF2B5EF4-FFF2-40B4-BE49-F238E27FC236}">
                <a16:creationId xmlns:a16="http://schemas.microsoft.com/office/drawing/2014/main" id="{F2A58022-B27E-47E1-B180-F8DB7D1B70D3}"/>
              </a:ext>
            </a:extLst>
          </p:cNvPr>
          <p:cNvGrpSpPr>
            <a:grpSpLocks noChangeAspect="1"/>
          </p:cNvGrpSpPr>
          <p:nvPr/>
        </p:nvGrpSpPr>
        <p:grpSpPr>
          <a:xfrm flipH="1">
            <a:off x="164123" y="227811"/>
            <a:ext cx="328778" cy="353706"/>
            <a:chOff x="165234" y="232554"/>
            <a:chExt cx="253805" cy="273051"/>
          </a:xfrm>
        </p:grpSpPr>
        <p:sp>
          <p:nvSpPr>
            <p:cNvPr id="6" name="Freeform 6">
              <a:extLst>
                <a:ext uri="{FF2B5EF4-FFF2-40B4-BE49-F238E27FC236}">
                  <a16:creationId xmlns:a16="http://schemas.microsoft.com/office/drawing/2014/main" id="{EB1F517D-E63D-418C-A940-0DB48364E8F0}"/>
                </a:ext>
              </a:extLst>
            </p:cNvPr>
            <p:cNvSpPr>
              <a:spLocks noEditPoints="1"/>
            </p:cNvSpPr>
            <p:nvPr/>
          </p:nvSpPr>
          <p:spPr bwMode="auto">
            <a:xfrm>
              <a:off x="165234" y="232554"/>
              <a:ext cx="252413" cy="273051"/>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rgbClr val="E46C0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Rectangle 6">
              <a:extLst>
                <a:ext uri="{FF2B5EF4-FFF2-40B4-BE49-F238E27FC236}">
                  <a16:creationId xmlns:a16="http://schemas.microsoft.com/office/drawing/2014/main" id="{2D81D5EB-FA36-4CCA-9DE1-44461991C0F4}"/>
                </a:ext>
              </a:extLst>
            </p:cNvPr>
            <p:cNvSpPr/>
            <p:nvPr/>
          </p:nvSpPr>
          <p:spPr>
            <a:xfrm>
              <a:off x="238121" y="232554"/>
              <a:ext cx="180918" cy="201956"/>
            </a:xfrm>
            <a:prstGeom prst="rect">
              <a:avLst/>
            </a:prstGeom>
          </p:spPr>
          <p:txBody>
            <a:bodyPr wrap="none">
              <a:spAutoFit/>
            </a:bodyPr>
            <a:lstStyle/>
            <a:p>
              <a:r>
                <a:rPr lang="en-US" sz="1100">
                  <a:solidFill>
                    <a:schemeClr val="accent1"/>
                  </a:solidFill>
                  <a:latin typeface="+mj-lt"/>
                </a:rPr>
                <a:t> </a:t>
              </a:r>
              <a:endParaRPr lang="en-US" sz="1100">
                <a:latin typeface="+mj-lt"/>
              </a:endParaRPr>
            </a:p>
          </p:txBody>
        </p:sp>
      </p:grpSp>
      <p:cxnSp>
        <p:nvCxnSpPr>
          <p:cNvPr id="120" name="Connecteur droit 11">
            <a:extLst>
              <a:ext uri="{FF2B5EF4-FFF2-40B4-BE49-F238E27FC236}">
                <a16:creationId xmlns:a16="http://schemas.microsoft.com/office/drawing/2014/main" id="{5EBAA09E-8A52-477D-8534-2CAC32510474}"/>
              </a:ext>
            </a:extLst>
          </p:cNvPr>
          <p:cNvCxnSpPr>
            <a:cxnSpLocks/>
          </p:cNvCxnSpPr>
          <p:nvPr/>
        </p:nvCxnSpPr>
        <p:spPr bwMode="auto">
          <a:xfrm>
            <a:off x="361950" y="840742"/>
            <a:ext cx="934562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2" name="ZoneTexte 12">
            <a:extLst>
              <a:ext uri="{FF2B5EF4-FFF2-40B4-BE49-F238E27FC236}">
                <a16:creationId xmlns:a16="http://schemas.microsoft.com/office/drawing/2014/main" id="{F3B8004B-2069-49C1-B648-29CB3E0AE273}"/>
              </a:ext>
            </a:extLst>
          </p:cNvPr>
          <p:cNvSpPr txBox="1"/>
          <p:nvPr/>
        </p:nvSpPr>
        <p:spPr>
          <a:xfrm>
            <a:off x="2686639" y="719831"/>
            <a:ext cx="4177122" cy="23804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Key features of Nexus solution from </a:t>
            </a:r>
            <a:r>
              <a:rPr lang="en-US" sz="1100" b="1" err="1">
                <a:solidFill>
                  <a:srgbClr val="009DB0"/>
                </a:solidFill>
                <a:latin typeface="+mj-lt"/>
              </a:rPr>
              <a:t>Manymore</a:t>
            </a:r>
            <a:endParaRPr lang="en-US" sz="1100" b="1">
              <a:solidFill>
                <a:srgbClr val="009DB0"/>
              </a:solidFill>
              <a:latin typeface="+mj-lt"/>
            </a:endParaRPr>
          </a:p>
        </p:txBody>
      </p:sp>
      <p:pic>
        <p:nvPicPr>
          <p:cNvPr id="3" name="Image 2">
            <a:extLst>
              <a:ext uri="{FF2B5EF4-FFF2-40B4-BE49-F238E27FC236}">
                <a16:creationId xmlns:a16="http://schemas.microsoft.com/office/drawing/2014/main" id="{32E78A0B-41C3-4838-9A0B-05CA4F2187C5}"/>
              </a:ext>
            </a:extLst>
          </p:cNvPr>
          <p:cNvPicPr>
            <a:picLocks noChangeAspect="1"/>
          </p:cNvPicPr>
          <p:nvPr/>
        </p:nvPicPr>
        <p:blipFill>
          <a:blip r:embed="rId3"/>
          <a:stretch>
            <a:fillRect/>
          </a:stretch>
        </p:blipFill>
        <p:spPr>
          <a:xfrm>
            <a:off x="1795806" y="2225508"/>
            <a:ext cx="6477916" cy="3912661"/>
          </a:xfrm>
          <a:prstGeom prst="rect">
            <a:avLst/>
          </a:prstGeom>
        </p:spPr>
      </p:pic>
      <p:grpSp>
        <p:nvGrpSpPr>
          <p:cNvPr id="12" name="Groupe 56">
            <a:extLst>
              <a:ext uri="{FF2B5EF4-FFF2-40B4-BE49-F238E27FC236}">
                <a16:creationId xmlns:a16="http://schemas.microsoft.com/office/drawing/2014/main" id="{29C1C9AD-6A79-44A6-85EC-EF4A7EB0FB97}"/>
              </a:ext>
            </a:extLst>
          </p:cNvPr>
          <p:cNvGrpSpPr/>
          <p:nvPr/>
        </p:nvGrpSpPr>
        <p:grpSpPr>
          <a:xfrm>
            <a:off x="9076768" y="6415272"/>
            <a:ext cx="772875" cy="192882"/>
            <a:chOff x="10416619" y="1219200"/>
            <a:chExt cx="772875" cy="192882"/>
          </a:xfrm>
        </p:grpSpPr>
        <p:sp>
          <p:nvSpPr>
            <p:cNvPr id="13" name="Rectangle 12">
              <a:extLst>
                <a:ext uri="{FF2B5EF4-FFF2-40B4-BE49-F238E27FC236}">
                  <a16:creationId xmlns:a16="http://schemas.microsoft.com/office/drawing/2014/main" id="{7B11ECDF-F1A2-451B-9532-AE10B88B899D}"/>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14" name="Freeform 6">
              <a:extLst>
                <a:ext uri="{FF2B5EF4-FFF2-40B4-BE49-F238E27FC236}">
                  <a16:creationId xmlns:a16="http://schemas.microsoft.com/office/drawing/2014/main" id="{47748658-AF2A-479B-949F-AC54DC87F0E5}"/>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Flèche : pentagone 8">
            <a:extLst>
              <a:ext uri="{FF2B5EF4-FFF2-40B4-BE49-F238E27FC236}">
                <a16:creationId xmlns:a16="http://schemas.microsoft.com/office/drawing/2014/main" id="{91D6224C-C3D0-493F-A419-8B545E84CB14}"/>
              </a:ext>
            </a:extLst>
          </p:cNvPr>
          <p:cNvSpPr/>
          <p:nvPr/>
        </p:nvSpPr>
        <p:spPr>
          <a:xfrm>
            <a:off x="492901" y="1395166"/>
            <a:ext cx="3113550" cy="54850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Aggregating products and managing subscription</a:t>
            </a:r>
          </a:p>
        </p:txBody>
      </p:sp>
      <p:sp>
        <p:nvSpPr>
          <p:cNvPr id="10" name="Flèche : chevron 9">
            <a:extLst>
              <a:ext uri="{FF2B5EF4-FFF2-40B4-BE49-F238E27FC236}">
                <a16:creationId xmlns:a16="http://schemas.microsoft.com/office/drawing/2014/main" id="{1F8FBED4-1A84-4052-8633-3B25336B1CE3}"/>
              </a:ext>
            </a:extLst>
          </p:cNvPr>
          <p:cNvSpPr/>
          <p:nvPr/>
        </p:nvSpPr>
        <p:spPr>
          <a:xfrm>
            <a:off x="3431358" y="1395166"/>
            <a:ext cx="3113550" cy="548509"/>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36000" rtlCol="0" anchor="ctr"/>
          <a:lstStyle/>
          <a:p>
            <a:pPr algn="ctr"/>
            <a:r>
              <a:rPr lang="en-US" sz="1200"/>
              <a:t>Helping advisors in its subscription and customer management processes</a:t>
            </a:r>
          </a:p>
        </p:txBody>
      </p:sp>
      <p:sp>
        <p:nvSpPr>
          <p:cNvPr id="11" name="Flèche : chevron 10">
            <a:extLst>
              <a:ext uri="{FF2B5EF4-FFF2-40B4-BE49-F238E27FC236}">
                <a16:creationId xmlns:a16="http://schemas.microsoft.com/office/drawing/2014/main" id="{75C8CFF0-4D82-4290-A5F6-267EDB66C84E}"/>
              </a:ext>
            </a:extLst>
          </p:cNvPr>
          <p:cNvSpPr/>
          <p:nvPr/>
        </p:nvSpPr>
        <p:spPr>
          <a:xfrm>
            <a:off x="6369815" y="1395166"/>
            <a:ext cx="3113550" cy="548509"/>
          </a:xfrm>
          <a:prstGeom prst="chevron">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36000" rtlCol="0" anchor="ctr"/>
          <a:lstStyle/>
          <a:p>
            <a:pPr algn="ctr"/>
            <a:r>
              <a:rPr lang="en-US" sz="1200"/>
              <a:t>Providing insights directly to the end customers</a:t>
            </a:r>
          </a:p>
        </p:txBody>
      </p:sp>
      <p:sp>
        <p:nvSpPr>
          <p:cNvPr id="18" name="Triangle isocèle 17">
            <a:extLst>
              <a:ext uri="{FF2B5EF4-FFF2-40B4-BE49-F238E27FC236}">
                <a16:creationId xmlns:a16="http://schemas.microsoft.com/office/drawing/2014/main" id="{908E17B5-CDF8-4161-929A-F8EBFF810880}"/>
              </a:ext>
            </a:extLst>
          </p:cNvPr>
          <p:cNvSpPr/>
          <p:nvPr/>
        </p:nvSpPr>
        <p:spPr>
          <a:xfrm rot="10800000">
            <a:off x="7752194" y="1253765"/>
            <a:ext cx="348791" cy="210267"/>
          </a:xfrm>
          <a:prstGeom prst="triangle">
            <a:avLst/>
          </a:prstGeom>
          <a:solidFill>
            <a:srgbClr val="009D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Index of /wp-content/uploads/image/png/2019/02">
            <a:extLst>
              <a:ext uri="{FF2B5EF4-FFF2-40B4-BE49-F238E27FC236}">
                <a16:creationId xmlns:a16="http://schemas.microsoft.com/office/drawing/2014/main" id="{7C1C8D14-5E38-4948-B025-9D8EEC0BF3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5819" y="1097000"/>
            <a:ext cx="1327608" cy="191907"/>
          </a:xfrm>
          <a:prstGeom prst="rect">
            <a:avLst/>
          </a:prstGeom>
          <a:noFill/>
          <a:extLst>
            <a:ext uri="{909E8E84-426E-40DD-AFC4-6F175D3DCCD1}">
              <a14:hiddenFill xmlns:a14="http://schemas.microsoft.com/office/drawing/2010/main">
                <a:solidFill>
                  <a:srgbClr val="FFFFFF"/>
                </a:solidFill>
              </a14:hiddenFill>
            </a:ext>
          </a:extLst>
        </p:spPr>
      </p:pic>
      <p:sp>
        <p:nvSpPr>
          <p:cNvPr id="22" name="Bulle narrative : rectangle 21">
            <a:extLst>
              <a:ext uri="{FF2B5EF4-FFF2-40B4-BE49-F238E27FC236}">
                <a16:creationId xmlns:a16="http://schemas.microsoft.com/office/drawing/2014/main" id="{9938893B-6566-44E5-B864-85310DD679F9}"/>
              </a:ext>
            </a:extLst>
          </p:cNvPr>
          <p:cNvSpPr/>
          <p:nvPr/>
        </p:nvSpPr>
        <p:spPr>
          <a:xfrm>
            <a:off x="492901" y="2143887"/>
            <a:ext cx="8990464" cy="4071173"/>
          </a:xfrm>
          <a:prstGeom prst="wedgeRectCallout">
            <a:avLst>
              <a:gd name="adj1" fmla="val 25147"/>
              <a:gd name="adj2" fmla="val -53077"/>
            </a:avLst>
          </a:prstGeom>
          <a:noFill/>
          <a:ln w="3175">
            <a:solidFill>
              <a:srgbClr val="009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29B4D15-75E2-4B52-BAF0-631451E8C7C5}"/>
              </a:ext>
            </a:extLst>
          </p:cNvPr>
          <p:cNvSpPr>
            <a:spLocks noEditPoints="1"/>
          </p:cNvSpPr>
          <p:nvPr/>
        </p:nvSpPr>
        <p:spPr bwMode="auto">
          <a:xfrm>
            <a:off x="631489" y="1526148"/>
            <a:ext cx="317847" cy="317847"/>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8">
            <a:extLst>
              <a:ext uri="{FF2B5EF4-FFF2-40B4-BE49-F238E27FC236}">
                <a16:creationId xmlns:a16="http://schemas.microsoft.com/office/drawing/2014/main" id="{F35942C1-4524-4362-B39B-C36ED70AACC0}"/>
              </a:ext>
            </a:extLst>
          </p:cNvPr>
          <p:cNvGrpSpPr>
            <a:grpSpLocks noChangeAspect="1"/>
          </p:cNvGrpSpPr>
          <p:nvPr/>
        </p:nvGrpSpPr>
        <p:grpSpPr bwMode="auto">
          <a:xfrm>
            <a:off x="3759357" y="1526148"/>
            <a:ext cx="312184" cy="286544"/>
            <a:chOff x="811" y="858"/>
            <a:chExt cx="694" cy="637"/>
          </a:xfrm>
          <a:solidFill>
            <a:schemeClr val="bg1"/>
          </a:solidFill>
        </p:grpSpPr>
        <p:sp>
          <p:nvSpPr>
            <p:cNvPr id="28" name="Freeform 9">
              <a:extLst>
                <a:ext uri="{FF2B5EF4-FFF2-40B4-BE49-F238E27FC236}">
                  <a16:creationId xmlns:a16="http://schemas.microsoft.com/office/drawing/2014/main" id="{0AF250D2-18BB-426D-B8F3-0569452CB3E3}"/>
                </a:ext>
              </a:extLst>
            </p:cNvPr>
            <p:cNvSpPr>
              <a:spLocks noEditPoints="1"/>
            </p:cNvSpPr>
            <p:nvPr/>
          </p:nvSpPr>
          <p:spPr bwMode="auto">
            <a:xfrm>
              <a:off x="811" y="858"/>
              <a:ext cx="694" cy="637"/>
            </a:xfrm>
            <a:custGeom>
              <a:avLst/>
              <a:gdLst>
                <a:gd name="T0" fmla="*/ 694 w 694"/>
                <a:gd name="T1" fmla="*/ 405 h 637"/>
                <a:gd name="T2" fmla="*/ 694 w 694"/>
                <a:gd name="T3" fmla="*/ 0 h 637"/>
                <a:gd name="T4" fmla="*/ 0 w 694"/>
                <a:gd name="T5" fmla="*/ 0 h 637"/>
                <a:gd name="T6" fmla="*/ 0 w 694"/>
                <a:gd name="T7" fmla="*/ 405 h 637"/>
                <a:gd name="T8" fmla="*/ 324 w 694"/>
                <a:gd name="T9" fmla="*/ 405 h 637"/>
                <a:gd name="T10" fmla="*/ 324 w 694"/>
                <a:gd name="T11" fmla="*/ 486 h 637"/>
                <a:gd name="T12" fmla="*/ 151 w 694"/>
                <a:gd name="T13" fmla="*/ 637 h 637"/>
                <a:gd name="T14" fmla="*/ 197 w 694"/>
                <a:gd name="T15" fmla="*/ 637 h 637"/>
                <a:gd name="T16" fmla="*/ 324 w 694"/>
                <a:gd name="T17" fmla="*/ 533 h 637"/>
                <a:gd name="T18" fmla="*/ 324 w 694"/>
                <a:gd name="T19" fmla="*/ 544 h 637"/>
                <a:gd name="T20" fmla="*/ 417 w 694"/>
                <a:gd name="T21" fmla="*/ 544 h 637"/>
                <a:gd name="T22" fmla="*/ 417 w 694"/>
                <a:gd name="T23" fmla="*/ 533 h 637"/>
                <a:gd name="T24" fmla="*/ 555 w 694"/>
                <a:gd name="T25" fmla="*/ 637 h 637"/>
                <a:gd name="T26" fmla="*/ 602 w 694"/>
                <a:gd name="T27" fmla="*/ 637 h 637"/>
                <a:gd name="T28" fmla="*/ 417 w 694"/>
                <a:gd name="T29" fmla="*/ 486 h 637"/>
                <a:gd name="T30" fmla="*/ 417 w 694"/>
                <a:gd name="T31" fmla="*/ 405 h 637"/>
                <a:gd name="T32" fmla="*/ 694 w 694"/>
                <a:gd name="T33" fmla="*/ 405 h 637"/>
                <a:gd name="T34" fmla="*/ 47 w 694"/>
                <a:gd name="T35" fmla="*/ 359 h 637"/>
                <a:gd name="T36" fmla="*/ 47 w 694"/>
                <a:gd name="T37" fmla="*/ 46 h 637"/>
                <a:gd name="T38" fmla="*/ 648 w 694"/>
                <a:gd name="T39" fmla="*/ 46 h 637"/>
                <a:gd name="T40" fmla="*/ 648 w 694"/>
                <a:gd name="T41" fmla="*/ 359 h 637"/>
                <a:gd name="T42" fmla="*/ 47 w 694"/>
                <a:gd name="T43" fmla="*/ 359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4" h="637">
                  <a:moveTo>
                    <a:pt x="694" y="405"/>
                  </a:moveTo>
                  <a:lnTo>
                    <a:pt x="694" y="0"/>
                  </a:lnTo>
                  <a:lnTo>
                    <a:pt x="0" y="0"/>
                  </a:lnTo>
                  <a:lnTo>
                    <a:pt x="0" y="405"/>
                  </a:lnTo>
                  <a:lnTo>
                    <a:pt x="324" y="405"/>
                  </a:lnTo>
                  <a:lnTo>
                    <a:pt x="324" y="486"/>
                  </a:lnTo>
                  <a:lnTo>
                    <a:pt x="151" y="637"/>
                  </a:lnTo>
                  <a:lnTo>
                    <a:pt x="197" y="637"/>
                  </a:lnTo>
                  <a:lnTo>
                    <a:pt x="324" y="533"/>
                  </a:lnTo>
                  <a:lnTo>
                    <a:pt x="324" y="544"/>
                  </a:lnTo>
                  <a:lnTo>
                    <a:pt x="417" y="544"/>
                  </a:lnTo>
                  <a:lnTo>
                    <a:pt x="417" y="533"/>
                  </a:lnTo>
                  <a:lnTo>
                    <a:pt x="555" y="637"/>
                  </a:lnTo>
                  <a:lnTo>
                    <a:pt x="602" y="637"/>
                  </a:lnTo>
                  <a:lnTo>
                    <a:pt x="417" y="486"/>
                  </a:lnTo>
                  <a:lnTo>
                    <a:pt x="417" y="405"/>
                  </a:lnTo>
                  <a:lnTo>
                    <a:pt x="694" y="405"/>
                  </a:lnTo>
                  <a:close/>
                  <a:moveTo>
                    <a:pt x="47" y="359"/>
                  </a:moveTo>
                  <a:lnTo>
                    <a:pt x="47" y="46"/>
                  </a:lnTo>
                  <a:lnTo>
                    <a:pt x="648" y="46"/>
                  </a:lnTo>
                  <a:lnTo>
                    <a:pt x="648" y="359"/>
                  </a:lnTo>
                  <a:lnTo>
                    <a:pt x="47"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6350E226-E5A9-408C-B226-869452FC136A}"/>
                </a:ext>
              </a:extLst>
            </p:cNvPr>
            <p:cNvSpPr>
              <a:spLocks/>
            </p:cNvSpPr>
            <p:nvPr/>
          </p:nvSpPr>
          <p:spPr bwMode="auto">
            <a:xfrm>
              <a:off x="892" y="962"/>
              <a:ext cx="324" cy="220"/>
            </a:xfrm>
            <a:custGeom>
              <a:avLst/>
              <a:gdLst>
                <a:gd name="T0" fmla="*/ 27 w 28"/>
                <a:gd name="T1" fmla="*/ 1 h 19"/>
                <a:gd name="T2" fmla="*/ 26 w 28"/>
                <a:gd name="T3" fmla="*/ 1 h 19"/>
                <a:gd name="T4" fmla="*/ 22 w 28"/>
                <a:gd name="T5" fmla="*/ 14 h 19"/>
                <a:gd name="T6" fmla="*/ 17 w 28"/>
                <a:gd name="T7" fmla="*/ 5 h 19"/>
                <a:gd name="T8" fmla="*/ 11 w 28"/>
                <a:gd name="T9" fmla="*/ 15 h 19"/>
                <a:gd name="T10" fmla="*/ 4 w 28"/>
                <a:gd name="T11" fmla="*/ 5 h 19"/>
                <a:gd name="T12" fmla="*/ 0 w 28"/>
                <a:gd name="T13" fmla="*/ 16 h 19"/>
                <a:gd name="T14" fmla="*/ 1 w 28"/>
                <a:gd name="T15" fmla="*/ 17 h 19"/>
                <a:gd name="T16" fmla="*/ 2 w 28"/>
                <a:gd name="T17" fmla="*/ 17 h 19"/>
                <a:gd name="T18" fmla="*/ 5 w 28"/>
                <a:gd name="T19" fmla="*/ 10 h 19"/>
                <a:gd name="T20" fmla="*/ 11 w 28"/>
                <a:gd name="T21" fmla="*/ 18 h 19"/>
                <a:gd name="T22" fmla="*/ 17 w 28"/>
                <a:gd name="T23" fmla="*/ 9 h 19"/>
                <a:gd name="T24" fmla="*/ 23 w 28"/>
                <a:gd name="T25" fmla="*/ 19 h 19"/>
                <a:gd name="T26" fmla="*/ 28 w 28"/>
                <a:gd name="T27" fmla="*/ 2 h 19"/>
                <a:gd name="T28" fmla="*/ 27 w 28"/>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9">
                  <a:moveTo>
                    <a:pt x="27" y="1"/>
                  </a:moveTo>
                  <a:cubicBezTo>
                    <a:pt x="27" y="0"/>
                    <a:pt x="26" y="1"/>
                    <a:pt x="26" y="1"/>
                  </a:cubicBezTo>
                  <a:cubicBezTo>
                    <a:pt x="22" y="14"/>
                    <a:pt x="22" y="14"/>
                    <a:pt x="22" y="14"/>
                  </a:cubicBezTo>
                  <a:cubicBezTo>
                    <a:pt x="17" y="5"/>
                    <a:pt x="17" y="5"/>
                    <a:pt x="17" y="5"/>
                  </a:cubicBezTo>
                  <a:cubicBezTo>
                    <a:pt x="11" y="15"/>
                    <a:pt x="11" y="15"/>
                    <a:pt x="11" y="15"/>
                  </a:cubicBezTo>
                  <a:cubicBezTo>
                    <a:pt x="4" y="5"/>
                    <a:pt x="4" y="5"/>
                    <a:pt x="4" y="5"/>
                  </a:cubicBezTo>
                  <a:cubicBezTo>
                    <a:pt x="0" y="16"/>
                    <a:pt x="0" y="16"/>
                    <a:pt x="0" y="16"/>
                  </a:cubicBezTo>
                  <a:cubicBezTo>
                    <a:pt x="0" y="17"/>
                    <a:pt x="1" y="17"/>
                    <a:pt x="1" y="17"/>
                  </a:cubicBezTo>
                  <a:cubicBezTo>
                    <a:pt x="2" y="18"/>
                    <a:pt x="2" y="17"/>
                    <a:pt x="2" y="17"/>
                  </a:cubicBezTo>
                  <a:cubicBezTo>
                    <a:pt x="5" y="10"/>
                    <a:pt x="5" y="10"/>
                    <a:pt x="5" y="10"/>
                  </a:cubicBezTo>
                  <a:cubicBezTo>
                    <a:pt x="11" y="18"/>
                    <a:pt x="11" y="18"/>
                    <a:pt x="11" y="18"/>
                  </a:cubicBezTo>
                  <a:cubicBezTo>
                    <a:pt x="17" y="9"/>
                    <a:pt x="17" y="9"/>
                    <a:pt x="17" y="9"/>
                  </a:cubicBezTo>
                  <a:cubicBezTo>
                    <a:pt x="23" y="19"/>
                    <a:pt x="23" y="19"/>
                    <a:pt x="23" y="19"/>
                  </a:cubicBezTo>
                  <a:cubicBezTo>
                    <a:pt x="28" y="2"/>
                    <a:pt x="28" y="2"/>
                    <a:pt x="28" y="2"/>
                  </a:cubicBezTo>
                  <a:cubicBezTo>
                    <a:pt x="28" y="1"/>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11">
              <a:extLst>
                <a:ext uri="{FF2B5EF4-FFF2-40B4-BE49-F238E27FC236}">
                  <a16:creationId xmlns:a16="http://schemas.microsoft.com/office/drawing/2014/main" id="{0E76F8A9-6DCD-4DFF-A917-8F0B4549CBE2}"/>
                </a:ext>
              </a:extLst>
            </p:cNvPr>
            <p:cNvSpPr>
              <a:spLocks noChangeArrowheads="1"/>
            </p:cNvSpPr>
            <p:nvPr/>
          </p:nvSpPr>
          <p:spPr bwMode="auto">
            <a:xfrm>
              <a:off x="1274" y="962"/>
              <a:ext cx="127"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2">
              <a:extLst>
                <a:ext uri="{FF2B5EF4-FFF2-40B4-BE49-F238E27FC236}">
                  <a16:creationId xmlns:a16="http://schemas.microsoft.com/office/drawing/2014/main" id="{525775E1-A494-42AD-8644-463814B8B3B1}"/>
                </a:ext>
              </a:extLst>
            </p:cNvPr>
            <p:cNvSpPr>
              <a:spLocks noChangeArrowheads="1"/>
            </p:cNvSpPr>
            <p:nvPr/>
          </p:nvSpPr>
          <p:spPr bwMode="auto">
            <a:xfrm>
              <a:off x="1274" y="1124"/>
              <a:ext cx="46"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
              <a:extLst>
                <a:ext uri="{FF2B5EF4-FFF2-40B4-BE49-F238E27FC236}">
                  <a16:creationId xmlns:a16="http://schemas.microsoft.com/office/drawing/2014/main" id="{80BE19D8-1A7E-45DF-9C08-4D79CC07706E}"/>
                </a:ext>
              </a:extLst>
            </p:cNvPr>
            <p:cNvSpPr>
              <a:spLocks noChangeArrowheads="1"/>
            </p:cNvSpPr>
            <p:nvPr/>
          </p:nvSpPr>
          <p:spPr bwMode="auto">
            <a:xfrm>
              <a:off x="1366" y="1124"/>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16">
            <a:extLst>
              <a:ext uri="{FF2B5EF4-FFF2-40B4-BE49-F238E27FC236}">
                <a16:creationId xmlns:a16="http://schemas.microsoft.com/office/drawing/2014/main" id="{9F79FB59-5A5B-44C9-B7BD-76747120AB07}"/>
              </a:ext>
            </a:extLst>
          </p:cNvPr>
          <p:cNvGrpSpPr>
            <a:grpSpLocks noChangeAspect="1"/>
          </p:cNvGrpSpPr>
          <p:nvPr/>
        </p:nvGrpSpPr>
        <p:grpSpPr bwMode="auto">
          <a:xfrm>
            <a:off x="6668467" y="1464033"/>
            <a:ext cx="332876" cy="333776"/>
            <a:chOff x="788" y="800"/>
            <a:chExt cx="740" cy="742"/>
          </a:xfrm>
          <a:solidFill>
            <a:schemeClr val="bg1"/>
          </a:solidFill>
        </p:grpSpPr>
        <p:sp>
          <p:nvSpPr>
            <p:cNvPr id="34" name="Freeform 17">
              <a:extLst>
                <a:ext uri="{FF2B5EF4-FFF2-40B4-BE49-F238E27FC236}">
                  <a16:creationId xmlns:a16="http://schemas.microsoft.com/office/drawing/2014/main" id="{76C33229-3854-4C50-BEF4-48D9211C5DD2}"/>
                </a:ext>
              </a:extLst>
            </p:cNvPr>
            <p:cNvSpPr>
              <a:spLocks/>
            </p:cNvSpPr>
            <p:nvPr/>
          </p:nvSpPr>
          <p:spPr bwMode="auto">
            <a:xfrm>
              <a:off x="788" y="1008"/>
              <a:ext cx="521" cy="534"/>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596A7C42-CAE5-4198-B5F1-5C9C9D78DA54}"/>
                </a:ext>
              </a:extLst>
            </p:cNvPr>
            <p:cNvSpPr>
              <a:spLocks/>
            </p:cNvSpPr>
            <p:nvPr/>
          </p:nvSpPr>
          <p:spPr bwMode="auto">
            <a:xfrm>
              <a:off x="1066" y="800"/>
              <a:ext cx="462" cy="463"/>
            </a:xfrm>
            <a:custGeom>
              <a:avLst/>
              <a:gdLst>
                <a:gd name="T0" fmla="*/ 0 w 462"/>
                <a:gd name="T1" fmla="*/ 0 h 463"/>
                <a:gd name="T2" fmla="*/ 0 w 462"/>
                <a:gd name="T3" fmla="*/ 139 h 463"/>
                <a:gd name="T4" fmla="*/ 46 w 462"/>
                <a:gd name="T5" fmla="*/ 139 h 463"/>
                <a:gd name="T6" fmla="*/ 46 w 462"/>
                <a:gd name="T7" fmla="*/ 46 h 463"/>
                <a:gd name="T8" fmla="*/ 416 w 462"/>
                <a:gd name="T9" fmla="*/ 46 h 463"/>
                <a:gd name="T10" fmla="*/ 416 w 462"/>
                <a:gd name="T11" fmla="*/ 278 h 463"/>
                <a:gd name="T12" fmla="*/ 381 w 462"/>
                <a:gd name="T13" fmla="*/ 278 h 463"/>
                <a:gd name="T14" fmla="*/ 358 w 462"/>
                <a:gd name="T15" fmla="*/ 278 h 463"/>
                <a:gd name="T16" fmla="*/ 347 w 462"/>
                <a:gd name="T17" fmla="*/ 290 h 463"/>
                <a:gd name="T18" fmla="*/ 231 w 462"/>
                <a:gd name="T19" fmla="*/ 371 h 463"/>
                <a:gd name="T20" fmla="*/ 231 w 462"/>
                <a:gd name="T21" fmla="*/ 278 h 463"/>
                <a:gd name="T22" fmla="*/ 185 w 462"/>
                <a:gd name="T23" fmla="*/ 278 h 463"/>
                <a:gd name="T24" fmla="*/ 138 w 462"/>
                <a:gd name="T25" fmla="*/ 278 h 463"/>
                <a:gd name="T26" fmla="*/ 138 w 462"/>
                <a:gd name="T27" fmla="*/ 324 h 463"/>
                <a:gd name="T28" fmla="*/ 185 w 462"/>
                <a:gd name="T29" fmla="*/ 324 h 463"/>
                <a:gd name="T30" fmla="*/ 185 w 462"/>
                <a:gd name="T31" fmla="*/ 463 h 463"/>
                <a:gd name="T32" fmla="*/ 370 w 462"/>
                <a:gd name="T33" fmla="*/ 324 h 463"/>
                <a:gd name="T34" fmla="*/ 462 w 462"/>
                <a:gd name="T35" fmla="*/ 324 h 463"/>
                <a:gd name="T36" fmla="*/ 462 w 462"/>
                <a:gd name="T37" fmla="*/ 0 h 463"/>
                <a:gd name="T38" fmla="*/ 0 w 462"/>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2" h="463">
                  <a:moveTo>
                    <a:pt x="0" y="0"/>
                  </a:moveTo>
                  <a:lnTo>
                    <a:pt x="0" y="139"/>
                  </a:lnTo>
                  <a:lnTo>
                    <a:pt x="46" y="139"/>
                  </a:lnTo>
                  <a:lnTo>
                    <a:pt x="46" y="46"/>
                  </a:lnTo>
                  <a:lnTo>
                    <a:pt x="416" y="46"/>
                  </a:lnTo>
                  <a:lnTo>
                    <a:pt x="416" y="278"/>
                  </a:lnTo>
                  <a:lnTo>
                    <a:pt x="381" y="278"/>
                  </a:lnTo>
                  <a:lnTo>
                    <a:pt x="358" y="278"/>
                  </a:lnTo>
                  <a:lnTo>
                    <a:pt x="347" y="290"/>
                  </a:lnTo>
                  <a:lnTo>
                    <a:pt x="231" y="371"/>
                  </a:lnTo>
                  <a:lnTo>
                    <a:pt x="231" y="278"/>
                  </a:lnTo>
                  <a:lnTo>
                    <a:pt x="185" y="278"/>
                  </a:lnTo>
                  <a:lnTo>
                    <a:pt x="138" y="278"/>
                  </a:lnTo>
                  <a:lnTo>
                    <a:pt x="138" y="324"/>
                  </a:lnTo>
                  <a:lnTo>
                    <a:pt x="185" y="324"/>
                  </a:lnTo>
                  <a:lnTo>
                    <a:pt x="185" y="463"/>
                  </a:lnTo>
                  <a:lnTo>
                    <a:pt x="370" y="324"/>
                  </a:lnTo>
                  <a:lnTo>
                    <a:pt x="462" y="324"/>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ZoneTexte 23">
            <a:extLst>
              <a:ext uri="{FF2B5EF4-FFF2-40B4-BE49-F238E27FC236}">
                <a16:creationId xmlns:a16="http://schemas.microsoft.com/office/drawing/2014/main" id="{AC060EFB-1DF3-47B6-B304-FEAD729C71F4}"/>
              </a:ext>
            </a:extLst>
          </p:cNvPr>
          <p:cNvSpPr txBox="1"/>
          <p:nvPr/>
        </p:nvSpPr>
        <p:spPr>
          <a:xfrm>
            <a:off x="8058149" y="4305270"/>
            <a:ext cx="1234853" cy="400110"/>
          </a:xfrm>
          <a:prstGeom prst="rect">
            <a:avLst/>
          </a:prstGeom>
          <a:solidFill>
            <a:schemeClr val="bg1">
              <a:alpha val="52000"/>
            </a:schemeClr>
          </a:solidFill>
        </p:spPr>
        <p:txBody>
          <a:bodyPr wrap="square" rtlCol="0">
            <a:spAutoFit/>
          </a:bodyPr>
          <a:lstStyle/>
          <a:p>
            <a:pPr algn="ctr"/>
            <a:r>
              <a:rPr lang="en-US" sz="1000"/>
              <a:t>Investment breakdown</a:t>
            </a:r>
          </a:p>
        </p:txBody>
      </p:sp>
      <p:cxnSp>
        <p:nvCxnSpPr>
          <p:cNvPr id="36" name="Connecteur droit 35">
            <a:extLst>
              <a:ext uri="{FF2B5EF4-FFF2-40B4-BE49-F238E27FC236}">
                <a16:creationId xmlns:a16="http://schemas.microsoft.com/office/drawing/2014/main" id="{A66EDBE7-1FB8-410C-B688-D2D56694A220}"/>
              </a:ext>
            </a:extLst>
          </p:cNvPr>
          <p:cNvCxnSpPr/>
          <p:nvPr/>
        </p:nvCxnSpPr>
        <p:spPr>
          <a:xfrm>
            <a:off x="8193258" y="4368800"/>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E20F2DFE-5E61-484B-A753-4B76AE2713F8}"/>
              </a:ext>
            </a:extLst>
          </p:cNvPr>
          <p:cNvCxnSpPr>
            <a:cxnSpLocks/>
          </p:cNvCxnSpPr>
          <p:nvPr/>
        </p:nvCxnSpPr>
        <p:spPr>
          <a:xfrm flipH="1">
            <a:off x="7856708" y="4502150"/>
            <a:ext cx="330201" cy="12700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01282772-2C16-44CA-8488-1F83D023FC00}"/>
              </a:ext>
            </a:extLst>
          </p:cNvPr>
          <p:cNvSpPr txBox="1"/>
          <p:nvPr/>
        </p:nvSpPr>
        <p:spPr>
          <a:xfrm>
            <a:off x="8058149" y="3509949"/>
            <a:ext cx="1234853" cy="400110"/>
          </a:xfrm>
          <a:prstGeom prst="rect">
            <a:avLst/>
          </a:prstGeom>
          <a:solidFill>
            <a:schemeClr val="bg1">
              <a:alpha val="52000"/>
            </a:schemeClr>
          </a:solidFill>
        </p:spPr>
        <p:txBody>
          <a:bodyPr wrap="square" rtlCol="0">
            <a:spAutoFit/>
          </a:bodyPr>
          <a:lstStyle/>
          <a:p>
            <a:pPr algn="ctr"/>
            <a:r>
              <a:rPr lang="en-US" sz="1000"/>
              <a:t>Amount invested </a:t>
            </a:r>
          </a:p>
        </p:txBody>
      </p:sp>
      <p:cxnSp>
        <p:nvCxnSpPr>
          <p:cNvPr id="45" name="Connecteur droit 44">
            <a:extLst>
              <a:ext uri="{FF2B5EF4-FFF2-40B4-BE49-F238E27FC236}">
                <a16:creationId xmlns:a16="http://schemas.microsoft.com/office/drawing/2014/main" id="{FE05A588-E603-40C4-9431-EDF08B036572}"/>
              </a:ext>
            </a:extLst>
          </p:cNvPr>
          <p:cNvCxnSpPr/>
          <p:nvPr/>
        </p:nvCxnSpPr>
        <p:spPr>
          <a:xfrm>
            <a:off x="8193258" y="354382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3FF987F-2497-4477-8DDD-CC4A721DFA7F}"/>
              </a:ext>
            </a:extLst>
          </p:cNvPr>
          <p:cNvCxnSpPr>
            <a:cxnSpLocks/>
          </p:cNvCxnSpPr>
          <p:nvPr/>
        </p:nvCxnSpPr>
        <p:spPr>
          <a:xfrm flipH="1">
            <a:off x="7277100" y="3677174"/>
            <a:ext cx="909811" cy="64246"/>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9BBF508A-9615-4B73-B314-CBF0FF764401}"/>
              </a:ext>
            </a:extLst>
          </p:cNvPr>
          <p:cNvSpPr txBox="1"/>
          <p:nvPr/>
        </p:nvSpPr>
        <p:spPr>
          <a:xfrm>
            <a:off x="8135754" y="5262779"/>
            <a:ext cx="1341345" cy="400110"/>
          </a:xfrm>
          <a:prstGeom prst="rect">
            <a:avLst/>
          </a:prstGeom>
          <a:solidFill>
            <a:schemeClr val="bg1">
              <a:alpha val="52000"/>
            </a:schemeClr>
          </a:solidFill>
        </p:spPr>
        <p:txBody>
          <a:bodyPr wrap="square" rtlCol="0">
            <a:spAutoFit/>
          </a:bodyPr>
          <a:lstStyle/>
          <a:p>
            <a:pPr algn="ctr"/>
            <a:r>
              <a:rPr lang="en-US" sz="1000"/>
              <a:t>Demands to advisor follow-up</a:t>
            </a:r>
          </a:p>
        </p:txBody>
      </p:sp>
      <p:cxnSp>
        <p:nvCxnSpPr>
          <p:cNvPr id="48" name="Connecteur droit 47">
            <a:extLst>
              <a:ext uri="{FF2B5EF4-FFF2-40B4-BE49-F238E27FC236}">
                <a16:creationId xmlns:a16="http://schemas.microsoft.com/office/drawing/2014/main" id="{B415EB19-47A3-405F-AE87-3580C821745C}"/>
              </a:ext>
            </a:extLst>
          </p:cNvPr>
          <p:cNvCxnSpPr/>
          <p:nvPr/>
        </p:nvCxnSpPr>
        <p:spPr>
          <a:xfrm>
            <a:off x="8193258" y="5343885"/>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4A2E9343-D092-4F32-9C5D-23D6BB7D414B}"/>
              </a:ext>
            </a:extLst>
          </p:cNvPr>
          <p:cNvCxnSpPr>
            <a:cxnSpLocks/>
          </p:cNvCxnSpPr>
          <p:nvPr/>
        </p:nvCxnSpPr>
        <p:spPr>
          <a:xfrm flipH="1" flipV="1">
            <a:off x="7361408" y="5289550"/>
            <a:ext cx="825502" cy="187685"/>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46DAD592-131B-4555-8E5B-4D92E33E0DE0}"/>
              </a:ext>
            </a:extLst>
          </p:cNvPr>
          <p:cNvCxnSpPr/>
          <p:nvPr/>
        </p:nvCxnSpPr>
        <p:spPr>
          <a:xfrm>
            <a:off x="1638626" y="4032250"/>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592773E7-F838-490C-80EE-59AC92FEB7E8}"/>
              </a:ext>
            </a:extLst>
          </p:cNvPr>
          <p:cNvCxnSpPr>
            <a:cxnSpLocks/>
          </p:cNvCxnSpPr>
          <p:nvPr/>
        </p:nvCxnSpPr>
        <p:spPr>
          <a:xfrm flipV="1">
            <a:off x="1632278" y="4165600"/>
            <a:ext cx="302180" cy="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99F2ABA6-7842-4ECC-BCE7-B456DAC6A510}"/>
              </a:ext>
            </a:extLst>
          </p:cNvPr>
          <p:cNvSpPr txBox="1"/>
          <p:nvPr/>
        </p:nvSpPr>
        <p:spPr>
          <a:xfrm>
            <a:off x="687123" y="3316901"/>
            <a:ext cx="1077990" cy="400110"/>
          </a:xfrm>
          <a:prstGeom prst="rect">
            <a:avLst/>
          </a:prstGeom>
          <a:solidFill>
            <a:schemeClr val="bg1">
              <a:alpha val="52000"/>
            </a:schemeClr>
          </a:solidFill>
        </p:spPr>
        <p:txBody>
          <a:bodyPr wrap="square" rtlCol="0">
            <a:spAutoFit/>
          </a:bodyPr>
          <a:lstStyle/>
          <a:p>
            <a:pPr algn="ctr"/>
            <a:r>
              <a:rPr lang="en-US" sz="1000"/>
              <a:t>Advisor contact</a:t>
            </a:r>
          </a:p>
        </p:txBody>
      </p:sp>
      <p:cxnSp>
        <p:nvCxnSpPr>
          <p:cNvPr id="57" name="Connecteur droit 56">
            <a:extLst>
              <a:ext uri="{FF2B5EF4-FFF2-40B4-BE49-F238E27FC236}">
                <a16:creationId xmlns:a16="http://schemas.microsoft.com/office/drawing/2014/main" id="{3844B143-986E-4C4E-82A6-EE877C8A5155}"/>
              </a:ext>
            </a:extLst>
          </p:cNvPr>
          <p:cNvCxnSpPr/>
          <p:nvPr/>
        </p:nvCxnSpPr>
        <p:spPr>
          <a:xfrm>
            <a:off x="1638626" y="3383606"/>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F4252F0D-9836-48C7-A69A-F233F80D5C09}"/>
              </a:ext>
            </a:extLst>
          </p:cNvPr>
          <p:cNvCxnSpPr>
            <a:cxnSpLocks/>
          </p:cNvCxnSpPr>
          <p:nvPr/>
        </p:nvCxnSpPr>
        <p:spPr>
          <a:xfrm flipV="1">
            <a:off x="1632278" y="3516956"/>
            <a:ext cx="302180" cy="1"/>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CC0095CA-DA43-480A-9673-BE6386DCCB3F}"/>
              </a:ext>
            </a:extLst>
          </p:cNvPr>
          <p:cNvSpPr txBox="1"/>
          <p:nvPr/>
        </p:nvSpPr>
        <p:spPr>
          <a:xfrm>
            <a:off x="584514" y="4732274"/>
            <a:ext cx="1143241" cy="553998"/>
          </a:xfrm>
          <a:prstGeom prst="rect">
            <a:avLst/>
          </a:prstGeom>
          <a:solidFill>
            <a:schemeClr val="bg1">
              <a:alpha val="52000"/>
            </a:schemeClr>
          </a:solidFill>
        </p:spPr>
        <p:txBody>
          <a:bodyPr wrap="square" rtlCol="0">
            <a:spAutoFit/>
          </a:bodyPr>
          <a:lstStyle/>
          <a:p>
            <a:pPr algn="ctr"/>
            <a:r>
              <a:rPr lang="en-US" sz="1000"/>
              <a:t>History of shared documents</a:t>
            </a:r>
          </a:p>
        </p:txBody>
      </p:sp>
      <p:cxnSp>
        <p:nvCxnSpPr>
          <p:cNvPr id="60" name="Connecteur droit 59">
            <a:extLst>
              <a:ext uri="{FF2B5EF4-FFF2-40B4-BE49-F238E27FC236}">
                <a16:creationId xmlns:a16="http://schemas.microsoft.com/office/drawing/2014/main" id="{EF08B089-1AA7-4CEC-A9B5-B1377A2D143C}"/>
              </a:ext>
            </a:extLst>
          </p:cNvPr>
          <p:cNvCxnSpPr/>
          <p:nvPr/>
        </p:nvCxnSpPr>
        <p:spPr>
          <a:xfrm>
            <a:off x="1638626" y="4886950"/>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71DCCE20-ECA1-4D07-8154-B6CD4A6953B5}"/>
              </a:ext>
            </a:extLst>
          </p:cNvPr>
          <p:cNvCxnSpPr>
            <a:cxnSpLocks/>
          </p:cNvCxnSpPr>
          <p:nvPr/>
        </p:nvCxnSpPr>
        <p:spPr>
          <a:xfrm>
            <a:off x="1632278" y="5020302"/>
            <a:ext cx="361622" cy="167648"/>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12EF0F92-9B24-4552-8F79-6DD6FD6CF91E}"/>
              </a:ext>
            </a:extLst>
          </p:cNvPr>
          <p:cNvSpPr txBox="1"/>
          <p:nvPr/>
        </p:nvSpPr>
        <p:spPr>
          <a:xfrm>
            <a:off x="584514" y="5552608"/>
            <a:ext cx="1143241" cy="553998"/>
          </a:xfrm>
          <a:prstGeom prst="rect">
            <a:avLst/>
          </a:prstGeom>
          <a:solidFill>
            <a:schemeClr val="bg1">
              <a:alpha val="52000"/>
            </a:schemeClr>
          </a:solidFill>
        </p:spPr>
        <p:txBody>
          <a:bodyPr wrap="square" rtlCol="0">
            <a:spAutoFit/>
          </a:bodyPr>
          <a:lstStyle/>
          <a:p>
            <a:pPr algn="ctr"/>
            <a:r>
              <a:rPr lang="en-US" sz="1000"/>
              <a:t>Planned meeting with advisor</a:t>
            </a:r>
          </a:p>
        </p:txBody>
      </p:sp>
      <p:cxnSp>
        <p:nvCxnSpPr>
          <p:cNvPr id="63" name="Connecteur droit 62">
            <a:extLst>
              <a:ext uri="{FF2B5EF4-FFF2-40B4-BE49-F238E27FC236}">
                <a16:creationId xmlns:a16="http://schemas.microsoft.com/office/drawing/2014/main" id="{59A0D888-79F1-4B9E-A3BC-141CAC3E8764}"/>
              </a:ext>
            </a:extLst>
          </p:cNvPr>
          <p:cNvCxnSpPr/>
          <p:nvPr/>
        </p:nvCxnSpPr>
        <p:spPr>
          <a:xfrm>
            <a:off x="1638626" y="5707284"/>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8917F581-89A6-45C7-9084-065CFC9D7599}"/>
              </a:ext>
            </a:extLst>
          </p:cNvPr>
          <p:cNvCxnSpPr>
            <a:cxnSpLocks/>
          </p:cNvCxnSpPr>
          <p:nvPr/>
        </p:nvCxnSpPr>
        <p:spPr>
          <a:xfrm flipV="1">
            <a:off x="1632278" y="5416550"/>
            <a:ext cx="2050722" cy="424086"/>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67C776EC-79F7-4321-BF96-BEEB1FD40CAE}"/>
              </a:ext>
            </a:extLst>
          </p:cNvPr>
          <p:cNvSpPr txBox="1"/>
          <p:nvPr/>
        </p:nvSpPr>
        <p:spPr>
          <a:xfrm>
            <a:off x="687123" y="2630367"/>
            <a:ext cx="1077990" cy="400110"/>
          </a:xfrm>
          <a:prstGeom prst="rect">
            <a:avLst/>
          </a:prstGeom>
          <a:solidFill>
            <a:schemeClr val="bg1">
              <a:alpha val="52000"/>
            </a:schemeClr>
          </a:solidFill>
        </p:spPr>
        <p:txBody>
          <a:bodyPr wrap="square" rtlCol="0">
            <a:spAutoFit/>
          </a:bodyPr>
          <a:lstStyle/>
          <a:p>
            <a:pPr algn="ctr"/>
            <a:r>
              <a:rPr lang="en-US" sz="1000"/>
              <a:t>Client’s relatives</a:t>
            </a:r>
          </a:p>
        </p:txBody>
      </p:sp>
      <p:cxnSp>
        <p:nvCxnSpPr>
          <p:cNvPr id="68" name="Connecteur droit 67">
            <a:extLst>
              <a:ext uri="{FF2B5EF4-FFF2-40B4-BE49-F238E27FC236}">
                <a16:creationId xmlns:a16="http://schemas.microsoft.com/office/drawing/2014/main" id="{6C1DCFCD-3FBA-4346-B6C4-31478D26C005}"/>
              </a:ext>
            </a:extLst>
          </p:cNvPr>
          <p:cNvCxnSpPr/>
          <p:nvPr/>
        </p:nvCxnSpPr>
        <p:spPr>
          <a:xfrm>
            <a:off x="1638626" y="2697072"/>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94CEF737-3FD4-4628-A898-1E3F1E9CBA17}"/>
              </a:ext>
            </a:extLst>
          </p:cNvPr>
          <p:cNvCxnSpPr>
            <a:cxnSpLocks/>
          </p:cNvCxnSpPr>
          <p:nvPr/>
        </p:nvCxnSpPr>
        <p:spPr>
          <a:xfrm flipV="1">
            <a:off x="1632278" y="2711450"/>
            <a:ext cx="2958772" cy="118974"/>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629B2D04-1E65-468B-AC1E-0F42E16A49D9}"/>
              </a:ext>
            </a:extLst>
          </p:cNvPr>
          <p:cNvSpPr txBox="1"/>
          <p:nvPr/>
        </p:nvSpPr>
        <p:spPr>
          <a:xfrm>
            <a:off x="8465978" y="2762815"/>
            <a:ext cx="827024" cy="400110"/>
          </a:xfrm>
          <a:prstGeom prst="rect">
            <a:avLst/>
          </a:prstGeom>
          <a:solidFill>
            <a:schemeClr val="bg1">
              <a:alpha val="52000"/>
            </a:schemeClr>
          </a:solidFill>
        </p:spPr>
        <p:txBody>
          <a:bodyPr wrap="square" rtlCol="0">
            <a:spAutoFit/>
          </a:bodyPr>
          <a:lstStyle/>
          <a:p>
            <a:pPr algn="ctr"/>
            <a:r>
              <a:rPr lang="en-US" sz="1000"/>
              <a:t>Wealth situation</a:t>
            </a:r>
          </a:p>
        </p:txBody>
      </p:sp>
      <p:cxnSp>
        <p:nvCxnSpPr>
          <p:cNvPr id="72" name="Connecteur droit 71">
            <a:extLst>
              <a:ext uri="{FF2B5EF4-FFF2-40B4-BE49-F238E27FC236}">
                <a16:creationId xmlns:a16="http://schemas.microsoft.com/office/drawing/2014/main" id="{1215EA56-1EBE-4FE6-95A6-357EE332DCD8}"/>
              </a:ext>
            </a:extLst>
          </p:cNvPr>
          <p:cNvCxnSpPr/>
          <p:nvPr/>
        </p:nvCxnSpPr>
        <p:spPr>
          <a:xfrm>
            <a:off x="8193258" y="2796690"/>
            <a:ext cx="0" cy="27305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A12DA93F-6491-4AC2-A8AA-5E443AF574AB}"/>
              </a:ext>
            </a:extLst>
          </p:cNvPr>
          <p:cNvCxnSpPr>
            <a:cxnSpLocks/>
          </p:cNvCxnSpPr>
          <p:nvPr/>
        </p:nvCxnSpPr>
        <p:spPr>
          <a:xfrm flipH="1" flipV="1">
            <a:off x="5516880" y="2720340"/>
            <a:ext cx="2670031" cy="209700"/>
          </a:xfrm>
          <a:prstGeom prst="line">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sp>
        <p:nvSpPr>
          <p:cNvPr id="2" name="Espace réservé du texte 2">
            <a:extLst>
              <a:ext uri="{FF2B5EF4-FFF2-40B4-BE49-F238E27FC236}">
                <a16:creationId xmlns:a16="http://schemas.microsoft.com/office/drawing/2014/main" id="{A27F5513-8FED-4CCB-9C24-DE21EEADCB3C}"/>
              </a:ext>
            </a:extLst>
          </p:cNvPr>
          <p:cNvSpPr txBox="1">
            <a:spLocks/>
          </p:cNvSpPr>
          <p:nvPr/>
        </p:nvSpPr>
        <p:spPr>
          <a:xfrm>
            <a:off x="1" y="6577200"/>
            <a:ext cx="2915215"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11370313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Identification of digital tools available for CGPs</a:t>
            </a:r>
          </a:p>
          <a:p>
            <a:pPr marL="355600" indent="-228600">
              <a:spcBef>
                <a:spcPts val="1200"/>
              </a:spcBef>
              <a:buFont typeface="+mj-lt"/>
              <a:buAutoNum type="arabicPeriod"/>
            </a:pPr>
            <a:r>
              <a:rPr lang="en-US" sz="1100" b="1">
                <a:solidFill>
                  <a:srgbClr val="009DB0"/>
                </a:solidFill>
                <a:latin typeface="+mj-lt"/>
              </a:rPr>
              <a:t>Overview and assessment of CGP’s trade-offs when selecting its digitalization provider</a:t>
            </a:r>
          </a:p>
          <a:p>
            <a:pPr marL="355600" indent="-228600">
              <a:spcBef>
                <a:spcPts val="1200"/>
              </a:spcBef>
              <a:buFont typeface="+mj-lt"/>
              <a:buAutoNum type="arabicPeriod"/>
            </a:pPr>
            <a:r>
              <a:rPr lang="en-US" sz="1100" err="1">
                <a:latin typeface="+mj-lt"/>
              </a:rPr>
              <a:t>Manymore</a:t>
            </a:r>
            <a:r>
              <a:rPr lang="en-US" sz="1100">
                <a:latin typeface="+mj-lt"/>
              </a:rPr>
              <a:t> architecture and underlying opportunities of customization</a:t>
            </a:r>
          </a:p>
          <a:p>
            <a:pPr marL="355600" indent="-228600">
              <a:spcBef>
                <a:spcPts val="1200"/>
              </a:spcBef>
              <a:buFont typeface="+mj-lt"/>
              <a:buAutoNum type="arabicPeriod"/>
            </a:pPr>
            <a:r>
              <a:rPr lang="en-US" sz="1100">
                <a:latin typeface="+mj-lt"/>
              </a:rPr>
              <a:t>Impact of back and middle offices digitalization on organizations and models</a:t>
            </a:r>
          </a:p>
          <a:p>
            <a:pPr marL="355600" indent="-228600">
              <a:spcBef>
                <a:spcPts val="1200"/>
              </a:spcBef>
              <a:buFont typeface="+mj-lt"/>
              <a:buAutoNum type="arabicPeriod"/>
            </a:pPr>
            <a:endParaRPr lang="en-US" sz="110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29335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445192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8" y="4294795"/>
            <a:ext cx="4319991"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2753930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0D88C-FCFC-4066-97EA-139277D19618}"/>
              </a:ext>
            </a:extLst>
          </p:cNvPr>
          <p:cNvSpPr>
            <a:spLocks noGrp="1"/>
          </p:cNvSpPr>
          <p:nvPr>
            <p:ph type="ctrTitle"/>
          </p:nvPr>
        </p:nvSpPr>
        <p:spPr/>
        <p:txBody>
          <a:bodyPr/>
          <a:lstStyle/>
          <a:p>
            <a:r>
              <a:rPr lang="en-US" sz="1300"/>
              <a:t>When selecting a </a:t>
            </a:r>
            <a:r>
              <a:rPr lang="en-US" sz="1300">
                <a:solidFill>
                  <a:srgbClr val="009DB0"/>
                </a:solidFill>
              </a:rPr>
              <a:t>digitalization provider</a:t>
            </a:r>
            <a:r>
              <a:rPr lang="en-US" sz="1300"/>
              <a:t>, CGPs face trade-offs between </a:t>
            </a:r>
            <a:r>
              <a:rPr lang="en-US" sz="1300">
                <a:solidFill>
                  <a:srgbClr val="009DB0"/>
                </a:solidFill>
              </a:rPr>
              <a:t>internal developments</a:t>
            </a:r>
            <a:r>
              <a:rPr lang="en-US" sz="1300"/>
              <a:t> and </a:t>
            </a:r>
            <a:r>
              <a:rPr lang="en-US" sz="1300">
                <a:solidFill>
                  <a:srgbClr val="009DB0"/>
                </a:solidFill>
              </a:rPr>
              <a:t>off-the-shelf solutions </a:t>
            </a:r>
            <a:r>
              <a:rPr lang="en-US" sz="1300"/>
              <a:t>of the market with </a:t>
            </a:r>
            <a:r>
              <a:rPr lang="en-US" sz="1300">
                <a:solidFill>
                  <a:srgbClr val="009DB0"/>
                </a:solidFill>
              </a:rPr>
              <a:t>pros and cons on both side</a:t>
            </a:r>
          </a:p>
        </p:txBody>
      </p:sp>
      <p:cxnSp>
        <p:nvCxnSpPr>
          <p:cNvPr id="16" name="Connecteur droit 4">
            <a:extLst>
              <a:ext uri="{FF2B5EF4-FFF2-40B4-BE49-F238E27FC236}">
                <a16:creationId xmlns:a16="http://schemas.microsoft.com/office/drawing/2014/main" id="{81BFF557-1A79-4E3A-877C-E9709345E6F9}"/>
              </a:ext>
            </a:extLst>
          </p:cNvPr>
          <p:cNvCxnSpPr>
            <a:cxnSpLocks/>
          </p:cNvCxnSpPr>
          <p:nvPr/>
        </p:nvCxnSpPr>
        <p:spPr bwMode="auto">
          <a:xfrm flipV="1">
            <a:off x="109669" y="1134289"/>
            <a:ext cx="92898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8" name="ZoneTexte 6">
            <a:extLst>
              <a:ext uri="{FF2B5EF4-FFF2-40B4-BE49-F238E27FC236}">
                <a16:creationId xmlns:a16="http://schemas.microsoft.com/office/drawing/2014/main" id="{E95F1101-F46A-436E-A429-37761FC27FCD}"/>
              </a:ext>
            </a:extLst>
          </p:cNvPr>
          <p:cNvSpPr txBox="1"/>
          <p:nvPr/>
        </p:nvSpPr>
        <p:spPr>
          <a:xfrm>
            <a:off x="1826579" y="1025970"/>
            <a:ext cx="5856003" cy="173513"/>
          </a:xfrm>
          <a:prstGeom prst="rect">
            <a:avLst/>
          </a:prstGeom>
          <a:solidFill>
            <a:schemeClr val="bg1"/>
          </a:solidFill>
        </p:spPr>
        <p:txBody>
          <a:bodyPr wrap="square" rtlCol="0" anchor="ctr">
            <a:noAutofit/>
          </a:bodyPr>
          <a:lstStyle/>
          <a:p>
            <a:pPr algn="ctr"/>
            <a:r>
              <a:rPr lang="en-US" sz="1100" b="1">
                <a:solidFill>
                  <a:srgbClr val="009DB0"/>
                </a:solidFill>
                <a:latin typeface="+mj-lt"/>
              </a:rPr>
              <a:t>Selected examples of digitalization providers of major CGPs players</a:t>
            </a:r>
          </a:p>
        </p:txBody>
      </p:sp>
      <p:sp>
        <p:nvSpPr>
          <p:cNvPr id="24" name="Rectangle 23">
            <a:extLst>
              <a:ext uri="{FF2B5EF4-FFF2-40B4-BE49-F238E27FC236}">
                <a16:creationId xmlns:a16="http://schemas.microsoft.com/office/drawing/2014/main" id="{B54BB798-C117-4D8C-B5ED-43F0C43D2765}"/>
              </a:ext>
            </a:extLst>
          </p:cNvPr>
          <p:cNvSpPr/>
          <p:nvPr/>
        </p:nvSpPr>
        <p:spPr>
          <a:xfrm>
            <a:off x="147163" y="1452598"/>
            <a:ext cx="106541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
        <p:nvSpPr>
          <p:cNvPr id="25" name="Rectangle 24">
            <a:extLst>
              <a:ext uri="{FF2B5EF4-FFF2-40B4-BE49-F238E27FC236}">
                <a16:creationId xmlns:a16="http://schemas.microsoft.com/office/drawing/2014/main" id="{8897F917-D77A-4295-AE32-8BFF9B7A0AA6}"/>
              </a:ext>
            </a:extLst>
          </p:cNvPr>
          <p:cNvSpPr/>
          <p:nvPr/>
        </p:nvSpPr>
        <p:spPr>
          <a:xfrm>
            <a:off x="147163" y="2658897"/>
            <a:ext cx="106541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 </a:t>
            </a:r>
          </a:p>
        </p:txBody>
      </p:sp>
      <p:sp>
        <p:nvSpPr>
          <p:cNvPr id="26" name="Rectangle 25">
            <a:extLst>
              <a:ext uri="{FF2B5EF4-FFF2-40B4-BE49-F238E27FC236}">
                <a16:creationId xmlns:a16="http://schemas.microsoft.com/office/drawing/2014/main" id="{18573368-B3DF-4971-8C59-F5E004C3741D}"/>
              </a:ext>
            </a:extLst>
          </p:cNvPr>
          <p:cNvSpPr/>
          <p:nvPr/>
        </p:nvSpPr>
        <p:spPr>
          <a:xfrm>
            <a:off x="135580" y="3903273"/>
            <a:ext cx="106541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Internal development</a:t>
            </a:r>
          </a:p>
          <a:p>
            <a:pPr algn="ctr"/>
            <a:r>
              <a:rPr lang="en-US" sz="900">
                <a:solidFill>
                  <a:schemeClr val="tx1"/>
                </a:solidFill>
              </a:rPr>
              <a:t> </a:t>
            </a:r>
          </a:p>
        </p:txBody>
      </p:sp>
      <p:pic>
        <p:nvPicPr>
          <p:cNvPr id="20" name="Picture 2" descr="Harvest | Éditeur de logiciels pour la gestion de patrimoine et la ...">
            <a:extLst>
              <a:ext uri="{FF2B5EF4-FFF2-40B4-BE49-F238E27FC236}">
                <a16:creationId xmlns:a16="http://schemas.microsoft.com/office/drawing/2014/main" id="{5A62AD85-BC87-41CD-BEE1-33BD6FB9E3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18" y="1944066"/>
            <a:ext cx="688830" cy="1498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ndex of /wp-content/uploads/image/png/2019/02">
            <a:extLst>
              <a:ext uri="{FF2B5EF4-FFF2-40B4-BE49-F238E27FC236}">
                <a16:creationId xmlns:a16="http://schemas.microsoft.com/office/drawing/2014/main" id="{95EC4BF1-65E5-49EF-9226-E9E239440F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50" y="3150350"/>
            <a:ext cx="848833" cy="12226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9DA05EA-009D-4773-8698-FEFD8F2EE048}"/>
              </a:ext>
            </a:extLst>
          </p:cNvPr>
          <p:cNvSpPr/>
          <p:nvPr/>
        </p:nvSpPr>
        <p:spPr>
          <a:xfrm>
            <a:off x="1301609" y="1452598"/>
            <a:ext cx="365139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900">
              <a:solidFill>
                <a:schemeClr val="tx1"/>
              </a:solidFill>
            </a:endParaRPr>
          </a:p>
        </p:txBody>
      </p:sp>
      <p:sp>
        <p:nvSpPr>
          <p:cNvPr id="28" name="Rectangle 27">
            <a:extLst>
              <a:ext uri="{FF2B5EF4-FFF2-40B4-BE49-F238E27FC236}">
                <a16:creationId xmlns:a16="http://schemas.microsoft.com/office/drawing/2014/main" id="{9ED1A867-4BC7-4EF7-B8F1-F3CD1F822103}"/>
              </a:ext>
            </a:extLst>
          </p:cNvPr>
          <p:cNvSpPr/>
          <p:nvPr/>
        </p:nvSpPr>
        <p:spPr>
          <a:xfrm>
            <a:off x="1301609" y="2658897"/>
            <a:ext cx="365139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a:solidFill>
                  <a:schemeClr val="tx1"/>
                </a:solidFill>
              </a:rPr>
              <a:t> </a:t>
            </a:r>
          </a:p>
        </p:txBody>
      </p:sp>
      <p:sp>
        <p:nvSpPr>
          <p:cNvPr id="29" name="Rectangle 28">
            <a:extLst>
              <a:ext uri="{FF2B5EF4-FFF2-40B4-BE49-F238E27FC236}">
                <a16:creationId xmlns:a16="http://schemas.microsoft.com/office/drawing/2014/main" id="{6ACEC124-8C66-4CD0-9C32-CE7195A1E939}"/>
              </a:ext>
            </a:extLst>
          </p:cNvPr>
          <p:cNvSpPr/>
          <p:nvPr/>
        </p:nvSpPr>
        <p:spPr>
          <a:xfrm>
            <a:off x="1280108" y="3903273"/>
            <a:ext cx="365139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a:solidFill>
                  <a:schemeClr val="tx1"/>
                </a:solidFill>
              </a:rPr>
              <a:t> </a:t>
            </a:r>
          </a:p>
        </p:txBody>
      </p:sp>
      <p:sp>
        <p:nvSpPr>
          <p:cNvPr id="31" name="Triangle isocèle 40">
            <a:extLst>
              <a:ext uri="{FF2B5EF4-FFF2-40B4-BE49-F238E27FC236}">
                <a16:creationId xmlns:a16="http://schemas.microsoft.com/office/drawing/2014/main" id="{24FF81E7-EEF0-4526-8C06-6D9A299D6BF2}"/>
              </a:ext>
            </a:extLst>
          </p:cNvPr>
          <p:cNvSpPr/>
          <p:nvPr/>
        </p:nvSpPr>
        <p:spPr bwMode="auto">
          <a:xfrm rot="5400000">
            <a:off x="4677059" y="3117751"/>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2" name="Triangle isocèle 40">
            <a:extLst>
              <a:ext uri="{FF2B5EF4-FFF2-40B4-BE49-F238E27FC236}">
                <a16:creationId xmlns:a16="http://schemas.microsoft.com/office/drawing/2014/main" id="{484E7A5A-638B-44FE-AB46-4966DD04A92D}"/>
              </a:ext>
            </a:extLst>
          </p:cNvPr>
          <p:cNvSpPr/>
          <p:nvPr/>
        </p:nvSpPr>
        <p:spPr bwMode="auto">
          <a:xfrm rot="5400000">
            <a:off x="4683596" y="1894098"/>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3" name="Triangle isocèle 40">
            <a:extLst>
              <a:ext uri="{FF2B5EF4-FFF2-40B4-BE49-F238E27FC236}">
                <a16:creationId xmlns:a16="http://schemas.microsoft.com/office/drawing/2014/main" id="{5B26E03A-5594-4AE5-B82E-5D7FAC427D2A}"/>
              </a:ext>
            </a:extLst>
          </p:cNvPr>
          <p:cNvSpPr/>
          <p:nvPr/>
        </p:nvSpPr>
        <p:spPr bwMode="auto">
          <a:xfrm rot="5400000">
            <a:off x="4677059" y="4373235"/>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36" name="Rectangle 35">
            <a:extLst>
              <a:ext uri="{FF2B5EF4-FFF2-40B4-BE49-F238E27FC236}">
                <a16:creationId xmlns:a16="http://schemas.microsoft.com/office/drawing/2014/main" id="{6794FEA4-98CA-4058-A5CB-04F5C28A0F5E}"/>
              </a:ext>
            </a:extLst>
          </p:cNvPr>
          <p:cNvSpPr/>
          <p:nvPr/>
        </p:nvSpPr>
        <p:spPr>
          <a:xfrm>
            <a:off x="5307042" y="1446779"/>
            <a:ext cx="4332613" cy="1137654"/>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900">
                <a:solidFill>
                  <a:schemeClr val="tx1"/>
                </a:solidFill>
              </a:rPr>
              <a:t>Highly integrated </a:t>
            </a:r>
          </a:p>
          <a:p>
            <a:pPr marL="171450" indent="-171450">
              <a:buFont typeface="Wingdings" panose="05000000000000000000" pitchFamily="2" charset="2"/>
              <a:buChar char="ü"/>
            </a:pPr>
            <a:r>
              <a:rPr lang="en-US" sz="900">
                <a:solidFill>
                  <a:schemeClr val="tx1"/>
                </a:solidFill>
              </a:rPr>
              <a:t>Best quality/ price ratio</a:t>
            </a:r>
          </a:p>
          <a:p>
            <a:pPr marL="171450" indent="-171450">
              <a:buFont typeface="Wingdings" panose="05000000000000000000" pitchFamily="2" charset="2"/>
              <a:buChar char="ü"/>
            </a:pPr>
            <a:r>
              <a:rPr lang="en-US" sz="900">
                <a:solidFill>
                  <a:schemeClr val="tx1"/>
                </a:solidFill>
              </a:rPr>
              <a:t>Robust </a:t>
            </a:r>
          </a:p>
          <a:p>
            <a:pPr marL="171450" indent="-171450">
              <a:buFont typeface="Wingdings" panose="05000000000000000000" pitchFamily="2" charset="2"/>
              <a:buChar char="ü"/>
            </a:pPr>
            <a:r>
              <a:rPr lang="en-US" sz="900">
                <a:solidFill>
                  <a:schemeClr val="tx1"/>
                </a:solidFill>
              </a:rPr>
              <a:t>Advanced functionalities (i.e., automated wealth diagnosis and recommendations)</a:t>
            </a:r>
          </a:p>
          <a:p>
            <a:pPr marL="171450" indent="-171450">
              <a:buFont typeface="Courier New" panose="02070309020205020404" pitchFamily="49" charset="0"/>
              <a:buChar char="o"/>
            </a:pPr>
            <a:r>
              <a:rPr lang="en-US" sz="900">
                <a:solidFill>
                  <a:schemeClr val="tx1"/>
                </a:solidFill>
              </a:rPr>
              <a:t>Painful &amp; costly integration/ implementation and maintenance</a:t>
            </a:r>
          </a:p>
          <a:p>
            <a:pPr marL="171450" indent="-171450">
              <a:buFont typeface="Courier New" panose="02070309020205020404" pitchFamily="49" charset="0"/>
              <a:buChar char="o"/>
            </a:pPr>
            <a:r>
              <a:rPr lang="en-US" sz="900">
                <a:solidFill>
                  <a:schemeClr val="tx1"/>
                </a:solidFill>
              </a:rPr>
              <a:t>Poorly customizable (very standardized functionalities)</a:t>
            </a:r>
          </a:p>
          <a:p>
            <a:pPr marL="171450" indent="-171450">
              <a:buFont typeface="Courier New" panose="02070309020205020404" pitchFamily="49" charset="0"/>
              <a:buChar char="o"/>
            </a:pPr>
            <a:endParaRPr lang="en-US" sz="900">
              <a:solidFill>
                <a:schemeClr val="tx1"/>
              </a:solidFill>
            </a:endParaRPr>
          </a:p>
          <a:p>
            <a:pPr marL="171450" indent="-171450">
              <a:buFont typeface="Arial" panose="020B0604020202020204" pitchFamily="34" charset="0"/>
              <a:buChar char="•"/>
            </a:pPr>
            <a:endParaRPr lang="en-US" sz="900">
              <a:solidFill>
                <a:schemeClr val="tx1"/>
              </a:solidFill>
            </a:endParaRPr>
          </a:p>
        </p:txBody>
      </p:sp>
      <p:sp>
        <p:nvSpPr>
          <p:cNvPr id="37" name="Rectangle 36">
            <a:extLst>
              <a:ext uri="{FF2B5EF4-FFF2-40B4-BE49-F238E27FC236}">
                <a16:creationId xmlns:a16="http://schemas.microsoft.com/office/drawing/2014/main" id="{21CE1B4B-1D97-4D51-B646-BFF10E0B3E1A}"/>
              </a:ext>
            </a:extLst>
          </p:cNvPr>
          <p:cNvSpPr/>
          <p:nvPr/>
        </p:nvSpPr>
        <p:spPr>
          <a:xfrm>
            <a:off x="5307041" y="2650154"/>
            <a:ext cx="4332613" cy="1140578"/>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900">
                <a:solidFill>
                  <a:schemeClr val="tx1"/>
                </a:solidFill>
              </a:rPr>
              <a:t>High quality </a:t>
            </a:r>
          </a:p>
          <a:p>
            <a:pPr marL="171450" indent="-171450">
              <a:buFont typeface="Wingdings" panose="05000000000000000000" pitchFamily="2" charset="2"/>
              <a:buChar char="ü"/>
            </a:pPr>
            <a:r>
              <a:rPr lang="en-US" sz="900">
                <a:solidFill>
                  <a:schemeClr val="tx1"/>
                </a:solidFill>
              </a:rPr>
              <a:t>No maintenance constraints </a:t>
            </a:r>
          </a:p>
          <a:p>
            <a:pPr marL="171450" indent="-171450">
              <a:buFont typeface="Wingdings" panose="05000000000000000000" pitchFamily="2" charset="2"/>
              <a:buChar char="ü"/>
            </a:pPr>
            <a:r>
              <a:rPr lang="en-US" sz="900">
                <a:solidFill>
                  <a:schemeClr val="tx1"/>
                </a:solidFill>
              </a:rPr>
              <a:t>Highly customizable solution</a:t>
            </a:r>
          </a:p>
          <a:p>
            <a:endParaRPr lang="en-US" sz="900">
              <a:solidFill>
                <a:schemeClr val="tx1"/>
              </a:solidFill>
            </a:endParaRPr>
          </a:p>
          <a:p>
            <a:pPr marL="171450" indent="-171450">
              <a:buFont typeface="Courier New" panose="02070309020205020404" pitchFamily="49" charset="0"/>
              <a:buChar char="o"/>
            </a:pPr>
            <a:r>
              <a:rPr lang="en-US" sz="900">
                <a:solidFill>
                  <a:schemeClr val="tx1"/>
                </a:solidFill>
              </a:rPr>
              <a:t>High pricing</a:t>
            </a:r>
          </a:p>
          <a:p>
            <a:pPr marL="171450" indent="-171450">
              <a:buFont typeface="Courier New" panose="02070309020205020404" pitchFamily="49" charset="0"/>
              <a:buChar char="o"/>
            </a:pPr>
            <a:r>
              <a:rPr lang="en-US" sz="900">
                <a:solidFill>
                  <a:schemeClr val="tx1"/>
                </a:solidFill>
              </a:rPr>
              <a:t>Less Robust than Harvest (frequent bugs)</a:t>
            </a:r>
          </a:p>
          <a:p>
            <a:pPr marL="171450" indent="-171450">
              <a:buFont typeface="Arial" panose="020B0604020202020204" pitchFamily="34" charset="0"/>
              <a:buChar char="•"/>
            </a:pPr>
            <a:endParaRPr lang="en-US" sz="900">
              <a:solidFill>
                <a:schemeClr val="tx1"/>
              </a:solidFill>
            </a:endParaRPr>
          </a:p>
        </p:txBody>
      </p:sp>
      <p:sp>
        <p:nvSpPr>
          <p:cNvPr id="38" name="Rectangle 37">
            <a:extLst>
              <a:ext uri="{FF2B5EF4-FFF2-40B4-BE49-F238E27FC236}">
                <a16:creationId xmlns:a16="http://schemas.microsoft.com/office/drawing/2014/main" id="{5BCEE0E2-B2D8-41F7-8EBC-EE4AF31DD5E5}"/>
              </a:ext>
            </a:extLst>
          </p:cNvPr>
          <p:cNvSpPr/>
          <p:nvPr/>
        </p:nvSpPr>
        <p:spPr>
          <a:xfrm>
            <a:off x="5307540" y="3903273"/>
            <a:ext cx="4332113" cy="113183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900">
                <a:solidFill>
                  <a:schemeClr val="tx1"/>
                </a:solidFill>
              </a:rPr>
              <a:t>Highly personalized solution</a:t>
            </a:r>
          </a:p>
          <a:p>
            <a:pPr marL="171450" indent="-171450">
              <a:buFont typeface="Wingdings" panose="05000000000000000000" pitchFamily="2" charset="2"/>
              <a:buChar char="ü"/>
            </a:pPr>
            <a:r>
              <a:rPr lang="en-US" sz="900">
                <a:solidFill>
                  <a:schemeClr val="tx1"/>
                </a:solidFill>
              </a:rPr>
              <a:t>Proprietary tool (independency from external providers)</a:t>
            </a:r>
          </a:p>
          <a:p>
            <a:endParaRPr lang="en-US" sz="900">
              <a:solidFill>
                <a:schemeClr val="tx1"/>
              </a:solidFill>
            </a:endParaRPr>
          </a:p>
          <a:p>
            <a:pPr marL="171450" indent="-171450">
              <a:buFont typeface="Courier New" panose="02070309020205020404" pitchFamily="49" charset="0"/>
              <a:buChar char="o"/>
            </a:pPr>
            <a:r>
              <a:rPr lang="en-US" sz="900">
                <a:solidFill>
                  <a:schemeClr val="tx1"/>
                </a:solidFill>
              </a:rPr>
              <a:t>Costly and complex development (developing a software is very far from CGPs’ core business) requiring external providers </a:t>
            </a:r>
          </a:p>
          <a:p>
            <a:pPr marL="171450" indent="-171450">
              <a:buFont typeface="Courier New" panose="02070309020205020404" pitchFamily="49" charset="0"/>
              <a:buChar char="o"/>
            </a:pPr>
            <a:r>
              <a:rPr lang="en-US" sz="900">
                <a:solidFill>
                  <a:schemeClr val="tx1"/>
                </a:solidFill>
              </a:rPr>
              <a:t>No possibility to benefit from solution frequent updates with market changes (e.g., new regulations)  </a:t>
            </a:r>
          </a:p>
          <a:p>
            <a:pPr marL="171450" indent="-171450">
              <a:buFont typeface="Arial" panose="020B0604020202020204" pitchFamily="34" charset="0"/>
              <a:buChar char="•"/>
            </a:pPr>
            <a:endParaRPr lang="en-US" sz="900">
              <a:solidFill>
                <a:schemeClr val="tx1"/>
              </a:solidFill>
            </a:endParaRPr>
          </a:p>
        </p:txBody>
      </p:sp>
      <p:pic>
        <p:nvPicPr>
          <p:cNvPr id="50" name="Picture 2" descr="30 ans de conseil en gestion de patrimoine pour nos 20 000 clients ...">
            <a:extLst>
              <a:ext uri="{FF2B5EF4-FFF2-40B4-BE49-F238E27FC236}">
                <a16:creationId xmlns:a16="http://schemas.microsoft.com/office/drawing/2014/main" id="{6DFDECD8-C893-413A-92F5-C8237CF642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094" y="3038281"/>
            <a:ext cx="500270" cy="50027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Tous les jobs chez Cyrus Conseil">
            <a:extLst>
              <a:ext uri="{FF2B5EF4-FFF2-40B4-BE49-F238E27FC236}">
                <a16:creationId xmlns:a16="http://schemas.microsoft.com/office/drawing/2014/main" id="{06C77EF1-3223-4736-9F19-B3A148E07B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3896" y="4435269"/>
            <a:ext cx="578887" cy="26313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Primonial, 1er groupe indépendant en gestion de patrimoine">
            <a:extLst>
              <a:ext uri="{FF2B5EF4-FFF2-40B4-BE49-F238E27FC236}">
                <a16:creationId xmlns:a16="http://schemas.microsoft.com/office/drawing/2014/main" id="{6B6518DD-E9E1-4128-95A1-189FC197C5E2}"/>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6571" y="4458499"/>
            <a:ext cx="959670" cy="205785"/>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 55">
            <a:extLst>
              <a:ext uri="{FF2B5EF4-FFF2-40B4-BE49-F238E27FC236}">
                <a16:creationId xmlns:a16="http://schemas.microsoft.com/office/drawing/2014/main" id="{262AB034-68B4-4DA4-9E36-EAC395616F26}"/>
              </a:ext>
            </a:extLst>
          </p:cNvPr>
          <p:cNvPicPr>
            <a:picLocks noChangeAspect="1"/>
          </p:cNvPicPr>
          <p:nvPr/>
        </p:nvPicPr>
        <p:blipFill>
          <a:blip r:embed="rId8"/>
          <a:stretch>
            <a:fillRect/>
          </a:stretch>
        </p:blipFill>
        <p:spPr>
          <a:xfrm>
            <a:off x="2582230" y="2190640"/>
            <a:ext cx="243013" cy="244485"/>
          </a:xfrm>
          <a:prstGeom prst="rect">
            <a:avLst/>
          </a:prstGeom>
        </p:spPr>
      </p:pic>
      <p:pic>
        <p:nvPicPr>
          <p:cNvPr id="58" name="Picture 2" descr="Advenis - Accueil">
            <a:extLst>
              <a:ext uri="{FF2B5EF4-FFF2-40B4-BE49-F238E27FC236}">
                <a16:creationId xmlns:a16="http://schemas.microsoft.com/office/drawing/2014/main" id="{CB8DC7FC-8664-47CE-BAC8-36F8395EDBE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7433" y="1478677"/>
            <a:ext cx="539487" cy="1942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Résultat d’images pour infinitis cgp i">
            <a:extLst>
              <a:ext uri="{FF2B5EF4-FFF2-40B4-BE49-F238E27FC236}">
                <a16:creationId xmlns:a16="http://schemas.microsoft.com/office/drawing/2014/main" id="{3CFB08A7-9621-4D49-B7D1-9113ACB2E8CD}"/>
              </a:ext>
            </a:extLst>
          </p:cNvPr>
          <p:cNvPicPr>
            <a:picLocks noChangeAspect="1" noChangeArrowheads="1"/>
          </p:cNvPicPr>
          <p:nvPr/>
        </p:nvPicPr>
        <p:blipFill rotWithShape="1">
          <a:blip r:embed="rId10" cstate="print">
            <a:clrChange>
              <a:clrFrom>
                <a:srgbClr val="FDFDFD"/>
              </a:clrFrom>
              <a:clrTo>
                <a:srgbClr val="FDFDFD">
                  <a:alpha val="0"/>
                </a:srgbClr>
              </a:clrTo>
            </a:clrChange>
            <a:extLst>
              <a:ext uri="{28A0092B-C50C-407E-A947-70E740481C1C}">
                <a14:useLocalDpi xmlns:a14="http://schemas.microsoft.com/office/drawing/2010/main" val="0"/>
              </a:ext>
            </a:extLst>
          </a:blip>
          <a:srcRect t="16744" b="13225"/>
          <a:stretch/>
        </p:blipFill>
        <p:spPr bwMode="auto">
          <a:xfrm>
            <a:off x="1722061" y="1771892"/>
            <a:ext cx="539464" cy="38932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GP Entrepreneurs annonce la nomination d'Eva Kadouch - Père la Fouine">
            <a:extLst>
              <a:ext uri="{FF2B5EF4-FFF2-40B4-BE49-F238E27FC236}">
                <a16:creationId xmlns:a16="http://schemas.microsoft.com/office/drawing/2014/main" id="{4D96A25A-0555-4E43-B2C1-9EE0CEBE68B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0258" y="2189404"/>
            <a:ext cx="552525" cy="324350"/>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Le 1er réseau professionnel en finance, banque, assurance, audit et IT">
            <a:extLst>
              <a:ext uri="{FF2B5EF4-FFF2-40B4-BE49-F238E27FC236}">
                <a16:creationId xmlns:a16="http://schemas.microsoft.com/office/drawing/2014/main" id="{87567353-0435-439F-AEFC-A9640586CB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6207" b="34722"/>
          <a:stretch/>
        </p:blipFill>
        <p:spPr bwMode="auto">
          <a:xfrm>
            <a:off x="3136503" y="2310236"/>
            <a:ext cx="774826" cy="225250"/>
          </a:xfrm>
          <a:prstGeom prst="rect">
            <a:avLst/>
          </a:prstGeom>
          <a:noFill/>
          <a:extLst>
            <a:ext uri="{909E8E84-426E-40DD-AFC4-6F175D3DCCD1}">
              <a14:hiddenFill xmlns:a14="http://schemas.microsoft.com/office/drawing/2010/main">
                <a:solidFill>
                  <a:srgbClr val="FFFFFF"/>
                </a:solidFill>
              </a14:hiddenFill>
            </a:ext>
          </a:extLst>
        </p:spPr>
      </p:pic>
      <p:pic>
        <p:nvPicPr>
          <p:cNvPr id="49154" name="Picture 2" descr="Patrimmofi | LinkedIn">
            <a:extLst>
              <a:ext uri="{FF2B5EF4-FFF2-40B4-BE49-F238E27FC236}">
                <a16:creationId xmlns:a16="http://schemas.microsoft.com/office/drawing/2014/main" id="{432EEEA5-0954-40FA-986A-BDB17629C700}"/>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0956" b="36171"/>
          <a:stretch/>
        </p:blipFill>
        <p:spPr bwMode="auto">
          <a:xfrm>
            <a:off x="1772788" y="1490563"/>
            <a:ext cx="1000967" cy="266040"/>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FIP Patrimoine et Patrimoine Consultant deviennent Magnacarta ...">
            <a:extLst>
              <a:ext uri="{FF2B5EF4-FFF2-40B4-BE49-F238E27FC236}">
                <a16:creationId xmlns:a16="http://schemas.microsoft.com/office/drawing/2014/main" id="{2DE9B205-95E8-4E95-A179-C2A08C0F2B56}"/>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9848" y="1548783"/>
            <a:ext cx="1112187" cy="463412"/>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descr="About Consultys — Pharma, Biotech and Medical Device Compliance ...">
            <a:extLst>
              <a:ext uri="{FF2B5EF4-FFF2-40B4-BE49-F238E27FC236}">
                <a16:creationId xmlns:a16="http://schemas.microsoft.com/office/drawing/2014/main" id="{65DDD429-6D4F-42CE-8EA2-D1B9C9B49F2D}"/>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7730" y="1841047"/>
            <a:ext cx="877319" cy="177930"/>
          </a:xfrm>
          <a:prstGeom prst="rect">
            <a:avLst/>
          </a:prstGeom>
          <a:noFill/>
          <a:extLst>
            <a:ext uri="{909E8E84-426E-40DD-AFC4-6F175D3DCCD1}">
              <a14:hiddenFill xmlns:a14="http://schemas.microsoft.com/office/drawing/2010/main">
                <a:solidFill>
                  <a:srgbClr val="FFFFFF"/>
                </a:solidFill>
              </a14:hiddenFill>
            </a:ext>
          </a:extLst>
        </p:spPr>
      </p:pic>
      <p:pic>
        <p:nvPicPr>
          <p:cNvPr id="52226" name="Picture 2" descr="Stellium Invest : une gamme enrichie avec les produits financiers">
            <a:extLst>
              <a:ext uri="{FF2B5EF4-FFF2-40B4-BE49-F238E27FC236}">
                <a16:creationId xmlns:a16="http://schemas.microsoft.com/office/drawing/2014/main" id="{746356F8-E034-4CCA-B830-0B0ED78EB6BF}"/>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0285" y="2330101"/>
            <a:ext cx="563308" cy="244485"/>
          </a:xfrm>
          <a:prstGeom prst="rect">
            <a:avLst/>
          </a:prstGeom>
          <a:noFill/>
          <a:extLst>
            <a:ext uri="{909E8E84-426E-40DD-AFC4-6F175D3DCCD1}">
              <a14:hiddenFill xmlns:a14="http://schemas.microsoft.com/office/drawing/2010/main">
                <a:solidFill>
                  <a:srgbClr val="FFFFFF"/>
                </a:solidFill>
              </a14:hiddenFill>
            </a:ext>
          </a:extLst>
        </p:spPr>
      </p:pic>
      <p:pic>
        <p:nvPicPr>
          <p:cNvPr id="53250" name="Picture 2" descr="L'Instant Patrimoine - Fidroit Communauté">
            <a:extLst>
              <a:ext uri="{FF2B5EF4-FFF2-40B4-BE49-F238E27FC236}">
                <a16:creationId xmlns:a16="http://schemas.microsoft.com/office/drawing/2014/main" id="{B089EE99-7389-4675-B71A-2FBB8D203985}"/>
              </a:ext>
            </a:extLst>
          </p:cNvPr>
          <p:cNvPicPr>
            <a:picLocks noChangeAspect="1" noChangeArrowheads="1"/>
          </p:cNvPicPr>
          <p:nvPr/>
        </p:nvPicPr>
        <p:blipFill>
          <a:blip r:embed="rId17" cstate="print">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2049681" y="2687704"/>
            <a:ext cx="1407952" cy="995638"/>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descr="Novalfi - Home | Facebook">
            <a:extLst>
              <a:ext uri="{FF2B5EF4-FFF2-40B4-BE49-F238E27FC236}">
                <a16:creationId xmlns:a16="http://schemas.microsoft.com/office/drawing/2014/main" id="{664AAD34-EE12-4933-8DDC-2548946CBB9C}"/>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1214" y="2675551"/>
            <a:ext cx="918061" cy="77884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C4C97A02-2E43-494F-921D-6892B846435A}"/>
              </a:ext>
            </a:extLst>
          </p:cNvPr>
          <p:cNvSpPr/>
          <p:nvPr/>
        </p:nvSpPr>
        <p:spPr>
          <a:xfrm>
            <a:off x="125662" y="5167094"/>
            <a:ext cx="106541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
        <p:nvSpPr>
          <p:cNvPr id="39" name="Rectangle 38">
            <a:extLst>
              <a:ext uri="{FF2B5EF4-FFF2-40B4-BE49-F238E27FC236}">
                <a16:creationId xmlns:a16="http://schemas.microsoft.com/office/drawing/2014/main" id="{EB793DFC-40B6-46C5-A1C6-D0C22739D243}"/>
              </a:ext>
            </a:extLst>
          </p:cNvPr>
          <p:cNvSpPr/>
          <p:nvPr/>
        </p:nvSpPr>
        <p:spPr>
          <a:xfrm>
            <a:off x="1280108" y="5167094"/>
            <a:ext cx="3651391" cy="1131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 Small and self employed/ independent CGPs (not integrated in partnerships)</a:t>
            </a:r>
          </a:p>
        </p:txBody>
      </p:sp>
      <p:pic>
        <p:nvPicPr>
          <p:cNvPr id="55298" name="Picture 2" descr="supra logo">
            <a:extLst>
              <a:ext uri="{FF2B5EF4-FFF2-40B4-BE49-F238E27FC236}">
                <a16:creationId xmlns:a16="http://schemas.microsoft.com/office/drawing/2014/main" id="{2759A3C2-BD3D-45A3-8AF4-E5BA6B4D746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3916" y="3400902"/>
            <a:ext cx="1268576" cy="332246"/>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977954F-DF49-4C96-8E8B-86268DAAE410}"/>
              </a:ext>
            </a:extLst>
          </p:cNvPr>
          <p:cNvSpPr/>
          <p:nvPr/>
        </p:nvSpPr>
        <p:spPr>
          <a:xfrm>
            <a:off x="5307540" y="5147649"/>
            <a:ext cx="4332113" cy="1131835"/>
          </a:xfrm>
          <a:prstGeom prst="rect">
            <a:avLst/>
          </a:prstGeom>
          <a:solidFill>
            <a:srgbClr val="C9EA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900">
                <a:solidFill>
                  <a:schemeClr val="tx1"/>
                </a:solidFill>
              </a:rPr>
              <a:t>Not expensive</a:t>
            </a:r>
          </a:p>
          <a:p>
            <a:pPr marL="171450" indent="-171450">
              <a:buFont typeface="Wingdings" panose="05000000000000000000" pitchFamily="2" charset="2"/>
              <a:buChar char="ü"/>
            </a:pPr>
            <a:endParaRPr lang="en-US" sz="900">
              <a:solidFill>
                <a:schemeClr val="tx1"/>
              </a:solidFill>
            </a:endParaRPr>
          </a:p>
          <a:p>
            <a:pPr marL="171450" indent="-171450">
              <a:buFont typeface="Courier New" panose="02070309020205020404" pitchFamily="49" charset="0"/>
              <a:buChar char="o"/>
            </a:pPr>
            <a:r>
              <a:rPr lang="en-US" sz="900">
                <a:solidFill>
                  <a:schemeClr val="tx1"/>
                </a:solidFill>
              </a:rPr>
              <a:t>No scalability: painful operations when customers volume increases</a:t>
            </a:r>
          </a:p>
        </p:txBody>
      </p:sp>
      <p:sp>
        <p:nvSpPr>
          <p:cNvPr id="41" name="Triangle isocèle 40">
            <a:extLst>
              <a:ext uri="{FF2B5EF4-FFF2-40B4-BE49-F238E27FC236}">
                <a16:creationId xmlns:a16="http://schemas.microsoft.com/office/drawing/2014/main" id="{B461D618-E79E-45B6-858D-457E8F5791AF}"/>
              </a:ext>
            </a:extLst>
          </p:cNvPr>
          <p:cNvSpPr/>
          <p:nvPr/>
        </p:nvSpPr>
        <p:spPr bwMode="auto">
          <a:xfrm rot="5400000">
            <a:off x="4677059" y="5615432"/>
            <a:ext cx="879725" cy="189096"/>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pic>
        <p:nvPicPr>
          <p:cNvPr id="56322" name="Picture 2">
            <a:extLst>
              <a:ext uri="{FF2B5EF4-FFF2-40B4-BE49-F238E27FC236}">
                <a16:creationId xmlns:a16="http://schemas.microsoft.com/office/drawing/2014/main" id="{872B049D-2ED8-4A80-9BD9-60CE33417FB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9241" y="5297738"/>
            <a:ext cx="381330" cy="35457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726B12F-5432-416A-824B-D3BC238B384B}"/>
              </a:ext>
            </a:extLst>
          </p:cNvPr>
          <p:cNvSpPr txBox="1"/>
          <p:nvPr/>
        </p:nvSpPr>
        <p:spPr>
          <a:xfrm>
            <a:off x="6715174" y="1231130"/>
            <a:ext cx="1516346" cy="215444"/>
          </a:xfrm>
          <a:prstGeom prst="rect">
            <a:avLst/>
          </a:prstGeom>
          <a:noFill/>
        </p:spPr>
        <p:txBody>
          <a:bodyPr wrap="square">
            <a:spAutoFit/>
          </a:bodyPr>
          <a:lstStyle/>
          <a:p>
            <a:pPr marL="0" indent="0" algn="ctr">
              <a:buNone/>
            </a:pPr>
            <a:r>
              <a:rPr lang="en-US" sz="800" i="1" kern="0">
                <a:solidFill>
                  <a:srgbClr val="009DB0"/>
                </a:solidFill>
                <a:latin typeface="+mn-lt"/>
              </a:rPr>
              <a:t>Pros &amp; Cons</a:t>
            </a:r>
          </a:p>
        </p:txBody>
      </p:sp>
      <p:sp>
        <p:nvSpPr>
          <p:cNvPr id="44" name="ZoneTexte 43">
            <a:extLst>
              <a:ext uri="{FF2B5EF4-FFF2-40B4-BE49-F238E27FC236}">
                <a16:creationId xmlns:a16="http://schemas.microsoft.com/office/drawing/2014/main" id="{01B3F1FD-4E3C-4A6C-88E3-2AD10DDF9A88}"/>
              </a:ext>
            </a:extLst>
          </p:cNvPr>
          <p:cNvSpPr txBox="1"/>
          <p:nvPr/>
        </p:nvSpPr>
        <p:spPr>
          <a:xfrm>
            <a:off x="2595881" y="1231130"/>
            <a:ext cx="1516346" cy="215444"/>
          </a:xfrm>
          <a:prstGeom prst="rect">
            <a:avLst/>
          </a:prstGeom>
          <a:noFill/>
        </p:spPr>
        <p:txBody>
          <a:bodyPr wrap="square">
            <a:spAutoFit/>
          </a:bodyPr>
          <a:lstStyle/>
          <a:p>
            <a:pPr marL="0" indent="0" algn="ctr">
              <a:buNone/>
            </a:pPr>
            <a:r>
              <a:rPr lang="en-US" sz="800" i="1" kern="0">
                <a:solidFill>
                  <a:srgbClr val="009DB0"/>
                </a:solidFill>
              </a:rPr>
              <a:t>Examples of customers</a:t>
            </a:r>
            <a:endParaRPr lang="en-US" sz="800" i="1" kern="0">
              <a:solidFill>
                <a:srgbClr val="009DB0"/>
              </a:solidFill>
              <a:latin typeface="+mn-lt"/>
            </a:endParaRPr>
          </a:p>
        </p:txBody>
      </p:sp>
      <p:sp>
        <p:nvSpPr>
          <p:cNvPr id="45" name="ZoneTexte 44">
            <a:extLst>
              <a:ext uri="{FF2B5EF4-FFF2-40B4-BE49-F238E27FC236}">
                <a16:creationId xmlns:a16="http://schemas.microsoft.com/office/drawing/2014/main" id="{429BBB41-A67F-4744-98E9-AE9BD74107B2}"/>
              </a:ext>
            </a:extLst>
          </p:cNvPr>
          <p:cNvSpPr txBox="1"/>
          <p:nvPr/>
        </p:nvSpPr>
        <p:spPr>
          <a:xfrm>
            <a:off x="-8419" y="1231130"/>
            <a:ext cx="1516346" cy="215444"/>
          </a:xfrm>
          <a:prstGeom prst="rect">
            <a:avLst/>
          </a:prstGeom>
          <a:noFill/>
        </p:spPr>
        <p:txBody>
          <a:bodyPr wrap="square">
            <a:spAutoFit/>
          </a:bodyPr>
          <a:lstStyle/>
          <a:p>
            <a:pPr marL="0" indent="0" algn="ctr">
              <a:buNone/>
            </a:pPr>
            <a:r>
              <a:rPr lang="en-US" sz="800" i="1" kern="0">
                <a:solidFill>
                  <a:srgbClr val="009DB0"/>
                </a:solidFill>
              </a:rPr>
              <a:t>Major solutions</a:t>
            </a:r>
            <a:endParaRPr lang="en-US" sz="800" i="1" kern="0">
              <a:solidFill>
                <a:srgbClr val="009DB0"/>
              </a:solidFill>
              <a:latin typeface="+mn-lt"/>
            </a:endParaRPr>
          </a:p>
        </p:txBody>
      </p:sp>
      <p:pic>
        <p:nvPicPr>
          <p:cNvPr id="57346" name="Picture 2">
            <a:extLst>
              <a:ext uri="{FF2B5EF4-FFF2-40B4-BE49-F238E27FC236}">
                <a16:creationId xmlns:a16="http://schemas.microsoft.com/office/drawing/2014/main" id="{E55CFB3A-ADC1-4AD7-B165-FF1CDD0653F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80238" y="5308317"/>
            <a:ext cx="385493" cy="358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crosoft Teams — Wikipédia">
            <a:extLst>
              <a:ext uri="{FF2B5EF4-FFF2-40B4-BE49-F238E27FC236}">
                <a16:creationId xmlns:a16="http://schemas.microsoft.com/office/drawing/2014/main" id="{BA5D9D70-19AB-44C4-B98D-0A13647BAD6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99737" y="5739097"/>
            <a:ext cx="461951" cy="429629"/>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F7B76FEE-803E-4628-A31F-485A8C2836DA}"/>
              </a:ext>
            </a:extLst>
          </p:cNvPr>
          <p:cNvSpPr txBox="1"/>
          <p:nvPr/>
        </p:nvSpPr>
        <p:spPr>
          <a:xfrm>
            <a:off x="3475658" y="4409626"/>
            <a:ext cx="1516346" cy="246221"/>
          </a:xfrm>
          <a:prstGeom prst="rect">
            <a:avLst/>
          </a:prstGeom>
          <a:noFill/>
        </p:spPr>
        <p:txBody>
          <a:bodyPr wrap="square">
            <a:spAutoFit/>
          </a:bodyPr>
          <a:lstStyle/>
          <a:p>
            <a:pPr marL="0" indent="0" algn="ctr">
              <a:buNone/>
            </a:pPr>
            <a:r>
              <a:rPr lang="en-US" sz="1000" i="1" kern="0">
                <a:solidFill>
                  <a:srgbClr val="009DB0"/>
                </a:solidFill>
              </a:rPr>
              <a:t>…</a:t>
            </a:r>
            <a:endParaRPr lang="en-US" sz="1000" i="1" kern="0">
              <a:solidFill>
                <a:srgbClr val="009DB0"/>
              </a:solidFill>
              <a:latin typeface="+mn-lt"/>
            </a:endParaRPr>
          </a:p>
        </p:txBody>
      </p:sp>
      <p:sp>
        <p:nvSpPr>
          <p:cNvPr id="6" name="Espace réservé du texte 2">
            <a:extLst>
              <a:ext uri="{FF2B5EF4-FFF2-40B4-BE49-F238E27FC236}">
                <a16:creationId xmlns:a16="http://schemas.microsoft.com/office/drawing/2014/main" id="{94CE054B-CA63-4175-93E0-B01367E4B034}"/>
              </a:ext>
            </a:extLst>
          </p:cNvPr>
          <p:cNvSpPr txBox="1">
            <a:spLocks/>
          </p:cNvSpPr>
          <p:nvPr/>
        </p:nvSpPr>
        <p:spPr>
          <a:xfrm>
            <a:off x="1" y="6577200"/>
            <a:ext cx="27884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kern="0">
                <a:latin typeface="+mj-lt"/>
              </a:rPr>
              <a:t> </a:t>
            </a:r>
            <a:r>
              <a:rPr lang="en-US" sz="600" i="1">
                <a:latin typeface="+mj-lt"/>
              </a:rPr>
              <a:t>eleven research &amp; analysis, Expert calls</a:t>
            </a:r>
            <a:endParaRPr lang="en-US" sz="600" i="1" kern="0">
              <a:latin typeface="+mn-lt"/>
            </a:endParaRPr>
          </a:p>
        </p:txBody>
      </p:sp>
    </p:spTree>
    <p:extLst>
      <p:ext uri="{BB962C8B-B14F-4D97-AF65-F5344CB8AC3E}">
        <p14:creationId xmlns:p14="http://schemas.microsoft.com/office/powerpoint/2010/main" val="3180007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9A7F-0812-4AC2-A7FA-53820E3136C3}"/>
              </a:ext>
            </a:extLst>
          </p:cNvPr>
          <p:cNvSpPr>
            <a:spLocks noGrp="1"/>
          </p:cNvSpPr>
          <p:nvPr>
            <p:ph type="ctrTitle"/>
          </p:nvPr>
        </p:nvSpPr>
        <p:spPr/>
        <p:txBody>
          <a:bodyPr/>
          <a:lstStyle/>
          <a:p>
            <a:r>
              <a:rPr lang="en-US" sz="1300" i="1">
                <a:solidFill>
                  <a:srgbClr val="E46C0A"/>
                </a:solidFill>
                <a:latin typeface="+mj-lt"/>
              </a:rPr>
              <a:t>Illustration – International benchmark: </a:t>
            </a:r>
            <a:r>
              <a:rPr lang="en-US" sz="1300">
                <a:latin typeface="+mj-lt"/>
              </a:rPr>
              <a:t>Many international players are also providing CGPs’ software digitalizing wealth management</a:t>
            </a:r>
            <a:endParaRPr lang="en-US" sz="1300">
              <a:solidFill>
                <a:srgbClr val="009DB0"/>
              </a:solidFill>
            </a:endParaRPr>
          </a:p>
        </p:txBody>
      </p:sp>
      <p:grpSp>
        <p:nvGrpSpPr>
          <p:cNvPr id="40" name="Groupe 56">
            <a:extLst>
              <a:ext uri="{FF2B5EF4-FFF2-40B4-BE49-F238E27FC236}">
                <a16:creationId xmlns:a16="http://schemas.microsoft.com/office/drawing/2014/main" id="{F07D0FDA-AC74-40E9-87AE-C8663ECC7376}"/>
              </a:ext>
            </a:extLst>
          </p:cNvPr>
          <p:cNvGrpSpPr/>
          <p:nvPr/>
        </p:nvGrpSpPr>
        <p:grpSpPr>
          <a:xfrm>
            <a:off x="9076768" y="6415272"/>
            <a:ext cx="772875" cy="192882"/>
            <a:chOff x="10416619" y="1219200"/>
            <a:chExt cx="772875" cy="192882"/>
          </a:xfrm>
        </p:grpSpPr>
        <p:sp>
          <p:nvSpPr>
            <p:cNvPr id="42" name="Rectangle 41">
              <a:extLst>
                <a:ext uri="{FF2B5EF4-FFF2-40B4-BE49-F238E27FC236}">
                  <a16:creationId xmlns:a16="http://schemas.microsoft.com/office/drawing/2014/main" id="{C042D9A7-2338-4F19-A44E-9DA9A680CAE7}"/>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45" name="Freeform 6">
              <a:extLst>
                <a:ext uri="{FF2B5EF4-FFF2-40B4-BE49-F238E27FC236}">
                  <a16:creationId xmlns:a16="http://schemas.microsoft.com/office/drawing/2014/main" id="{0612480A-661F-48A4-98E4-4D80232ADC47}"/>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25" name="Connecteur droit avec flèche 4">
            <a:extLst>
              <a:ext uri="{FF2B5EF4-FFF2-40B4-BE49-F238E27FC236}">
                <a16:creationId xmlns:a16="http://schemas.microsoft.com/office/drawing/2014/main" id="{F436B331-270A-44CC-B261-40B2614D4C75}"/>
              </a:ext>
            </a:extLst>
          </p:cNvPr>
          <p:cNvCxnSpPr>
            <a:cxnSpLocks/>
          </p:cNvCxnSpPr>
          <p:nvPr/>
        </p:nvCxnSpPr>
        <p:spPr bwMode="auto">
          <a:xfrm>
            <a:off x="363043" y="1279343"/>
            <a:ext cx="9139874" cy="0"/>
          </a:xfrm>
          <a:prstGeom prst="straightConnector1">
            <a:avLst/>
          </a:prstGeom>
          <a:solidFill>
            <a:schemeClr val="accent1"/>
          </a:solidFill>
          <a:ln w="38100" cap="flat" cmpd="sng" algn="ctr">
            <a:solidFill>
              <a:srgbClr val="009DB0"/>
            </a:solidFill>
            <a:prstDash val="solid"/>
            <a:round/>
            <a:headEnd type="triangle"/>
            <a:tailEnd type="triangle"/>
          </a:ln>
          <a:effectLst/>
        </p:spPr>
      </p:cxnSp>
      <p:sp>
        <p:nvSpPr>
          <p:cNvPr id="33" name="TextBox 32">
            <a:extLst>
              <a:ext uri="{FF2B5EF4-FFF2-40B4-BE49-F238E27FC236}">
                <a16:creationId xmlns:a16="http://schemas.microsoft.com/office/drawing/2014/main" id="{1E361052-515A-427D-AF1A-287A503992B1}"/>
              </a:ext>
            </a:extLst>
          </p:cNvPr>
          <p:cNvSpPr txBox="1"/>
          <p:nvPr/>
        </p:nvSpPr>
        <p:spPr>
          <a:xfrm>
            <a:off x="7198385" y="1005035"/>
            <a:ext cx="2374368" cy="261610"/>
          </a:xfrm>
          <a:prstGeom prst="rect">
            <a:avLst/>
          </a:prstGeom>
          <a:noFill/>
        </p:spPr>
        <p:txBody>
          <a:bodyPr wrap="none" rtlCol="0">
            <a:spAutoFit/>
          </a:bodyPr>
          <a:lstStyle/>
          <a:p>
            <a:r>
              <a:rPr lang="en-US" sz="1100" b="1" i="1">
                <a:solidFill>
                  <a:srgbClr val="009DB0"/>
                </a:solidFill>
                <a:latin typeface="+mj-lt"/>
              </a:rPr>
              <a:t>End-Clients and prescribers</a:t>
            </a:r>
          </a:p>
        </p:txBody>
      </p:sp>
      <p:sp>
        <p:nvSpPr>
          <p:cNvPr id="52" name="TextBox 32">
            <a:extLst>
              <a:ext uri="{FF2B5EF4-FFF2-40B4-BE49-F238E27FC236}">
                <a16:creationId xmlns:a16="http://schemas.microsoft.com/office/drawing/2014/main" id="{E8E58499-288E-474E-A8BE-0AA564BD74D9}"/>
              </a:ext>
            </a:extLst>
          </p:cNvPr>
          <p:cNvSpPr txBox="1"/>
          <p:nvPr/>
        </p:nvSpPr>
        <p:spPr>
          <a:xfrm>
            <a:off x="326642" y="977033"/>
            <a:ext cx="700833" cy="261610"/>
          </a:xfrm>
          <a:prstGeom prst="rect">
            <a:avLst/>
          </a:prstGeom>
          <a:noFill/>
        </p:spPr>
        <p:txBody>
          <a:bodyPr wrap="none" rtlCol="0">
            <a:spAutoFit/>
          </a:bodyPr>
          <a:lstStyle/>
          <a:p>
            <a:r>
              <a:rPr lang="en-US" sz="1100" b="1" i="1">
                <a:solidFill>
                  <a:srgbClr val="009DB0"/>
                </a:solidFill>
                <a:latin typeface="+mj-lt"/>
              </a:rPr>
              <a:t>Assets</a:t>
            </a:r>
          </a:p>
        </p:txBody>
      </p:sp>
      <p:sp>
        <p:nvSpPr>
          <p:cNvPr id="32" name="Rectangle 31">
            <a:extLst>
              <a:ext uri="{FF2B5EF4-FFF2-40B4-BE49-F238E27FC236}">
                <a16:creationId xmlns:a16="http://schemas.microsoft.com/office/drawing/2014/main" id="{ACF40DD6-4578-43E7-8727-B33D81053AEA}"/>
              </a:ext>
            </a:extLst>
          </p:cNvPr>
          <p:cNvSpPr/>
          <p:nvPr/>
        </p:nvSpPr>
        <p:spPr bwMode="auto">
          <a:xfrm>
            <a:off x="7363082" y="1411412"/>
            <a:ext cx="2209671" cy="4639681"/>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customers/prescribers acquisition and interactions</a:t>
            </a:r>
            <a:endParaRPr kumimoji="0" lang="en-US" sz="900" i="1" u="none" strike="noStrike" cap="none" normalizeH="0" baseline="0">
              <a:ln>
                <a:noFill/>
              </a:ln>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34" name="Rectangle 33">
            <a:extLst>
              <a:ext uri="{FF2B5EF4-FFF2-40B4-BE49-F238E27FC236}">
                <a16:creationId xmlns:a16="http://schemas.microsoft.com/office/drawing/2014/main" id="{832463F7-D626-4D76-8579-1473861C2455}"/>
              </a:ext>
            </a:extLst>
          </p:cNvPr>
          <p:cNvSpPr/>
          <p:nvPr/>
        </p:nvSpPr>
        <p:spPr bwMode="auto">
          <a:xfrm>
            <a:off x="2647882" y="1411413"/>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client journey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u="none" strike="noStrike" cap="none" normalizeH="0" baseline="0">
              <a:ln>
                <a:noFill/>
              </a:ln>
              <a:effectLst/>
              <a:latin typeface="+mj-lt"/>
            </a:endParaRPr>
          </a:p>
        </p:txBody>
      </p:sp>
      <p:sp>
        <p:nvSpPr>
          <p:cNvPr id="37" name="Rectangle 36">
            <a:extLst>
              <a:ext uri="{FF2B5EF4-FFF2-40B4-BE49-F238E27FC236}">
                <a16:creationId xmlns:a16="http://schemas.microsoft.com/office/drawing/2014/main" id="{6C74874D-73C3-422E-949A-F74C816D990F}"/>
              </a:ext>
            </a:extLst>
          </p:cNvPr>
          <p:cNvSpPr/>
          <p:nvPr/>
        </p:nvSpPr>
        <p:spPr bwMode="auto">
          <a:xfrm>
            <a:off x="2647882" y="3011254"/>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Digitalization of administrative tasks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effectLst/>
              <a:latin typeface="+mj-lt"/>
            </a:endParaRPr>
          </a:p>
        </p:txBody>
      </p:sp>
      <p:sp>
        <p:nvSpPr>
          <p:cNvPr id="38" name="Rectangle 37">
            <a:extLst>
              <a:ext uri="{FF2B5EF4-FFF2-40B4-BE49-F238E27FC236}">
                <a16:creationId xmlns:a16="http://schemas.microsoft.com/office/drawing/2014/main" id="{8B859A15-6CB3-4963-808D-8B268AEE2BC5}"/>
              </a:ext>
            </a:extLst>
          </p:cNvPr>
          <p:cNvSpPr/>
          <p:nvPr/>
        </p:nvSpPr>
        <p:spPr bwMode="auto">
          <a:xfrm>
            <a:off x="2647148" y="4611095"/>
            <a:ext cx="4608000" cy="144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effectLst/>
                <a:latin typeface="+mj-lt"/>
              </a:rPr>
              <a:t>Automation of core business (processes)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i="0" u="none" strike="noStrike" cap="none" normalizeH="0" baseline="0">
              <a:ln>
                <a:noFill/>
              </a:ln>
              <a:effectLst/>
              <a:latin typeface="+mj-lt"/>
            </a:endParaRPr>
          </a:p>
        </p:txBody>
      </p:sp>
      <p:sp>
        <p:nvSpPr>
          <p:cNvPr id="50" name="Rectangle 49">
            <a:extLst>
              <a:ext uri="{FF2B5EF4-FFF2-40B4-BE49-F238E27FC236}">
                <a16:creationId xmlns:a16="http://schemas.microsoft.com/office/drawing/2014/main" id="{8FEED478-075B-4769-8BBF-D177A9BA7E7A}"/>
              </a:ext>
            </a:extLst>
          </p:cNvPr>
          <p:cNvSpPr/>
          <p:nvPr/>
        </p:nvSpPr>
        <p:spPr bwMode="auto">
          <a:xfrm>
            <a:off x="331011" y="1411413"/>
            <a:ext cx="2209671" cy="4641683"/>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92075" algn="ctr" fontAlgn="auto">
              <a:spcBef>
                <a:spcPts val="0"/>
              </a:spcBef>
              <a:spcAft>
                <a:spcPts val="0"/>
              </a:spcAft>
            </a:pPr>
            <a:r>
              <a:rPr lang="en-US" sz="900" b="1" kern="0">
                <a:latin typeface="+mj-lt"/>
              </a:rPr>
              <a:t>Digitalization of supplier’s interactions</a:t>
            </a:r>
          </a:p>
          <a:p>
            <a:pPr marL="92075" algn="ctr" fontAlgn="auto">
              <a:spcBef>
                <a:spcPts val="0"/>
              </a:spcBef>
              <a:spcAft>
                <a:spcPts val="0"/>
              </a:spcAft>
            </a:pPr>
            <a:endParaRPr lang="en-US" sz="900" kern="0">
              <a:latin typeface="+mj-lt"/>
            </a:endParaRPr>
          </a:p>
        </p:txBody>
      </p:sp>
      <p:cxnSp>
        <p:nvCxnSpPr>
          <p:cNvPr id="60" name="Connecteur droit 11">
            <a:extLst>
              <a:ext uri="{FF2B5EF4-FFF2-40B4-BE49-F238E27FC236}">
                <a16:creationId xmlns:a16="http://schemas.microsoft.com/office/drawing/2014/main" id="{E1679C85-60D9-4057-B684-927CCEEBEFF0}"/>
              </a:ext>
            </a:extLst>
          </p:cNvPr>
          <p:cNvCxnSpPr>
            <a:cxnSpLocks/>
          </p:cNvCxnSpPr>
          <p:nvPr/>
        </p:nvCxnSpPr>
        <p:spPr bwMode="auto">
          <a:xfrm>
            <a:off x="361950" y="916942"/>
            <a:ext cx="9140967"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3" name="ZoneTexte 12">
            <a:extLst>
              <a:ext uri="{FF2B5EF4-FFF2-40B4-BE49-F238E27FC236}">
                <a16:creationId xmlns:a16="http://schemas.microsoft.com/office/drawing/2014/main" id="{22A0DB70-FEAB-41C4-ADF4-E83ADAA4B778}"/>
              </a:ext>
            </a:extLst>
          </p:cNvPr>
          <p:cNvSpPr txBox="1"/>
          <p:nvPr/>
        </p:nvSpPr>
        <p:spPr>
          <a:xfrm>
            <a:off x="1780164" y="796031"/>
            <a:ext cx="5418221" cy="196306"/>
          </a:xfrm>
          <a:prstGeom prst="rect">
            <a:avLst/>
          </a:prstGeom>
          <a:solidFill>
            <a:schemeClr val="bg1"/>
          </a:solidFill>
          <a:ln>
            <a:noFill/>
          </a:ln>
        </p:spPr>
        <p:txBody>
          <a:bodyPr wrap="square" rtlCol="0">
            <a:noAutofit/>
          </a:bodyPr>
          <a:lstStyle/>
          <a:p>
            <a:pPr algn="ctr"/>
            <a:r>
              <a:rPr lang="en-US" sz="1100" b="1">
                <a:solidFill>
                  <a:srgbClr val="009DB0"/>
                </a:solidFill>
                <a:latin typeface="+mj-lt"/>
              </a:rPr>
              <a:t>Action performed by CGP and corresponding tools</a:t>
            </a:r>
          </a:p>
        </p:txBody>
      </p:sp>
      <p:pic>
        <p:nvPicPr>
          <p:cNvPr id="5122" name="Picture 2" descr="Société - COMARCH">
            <a:extLst>
              <a:ext uri="{FF2B5EF4-FFF2-40B4-BE49-F238E27FC236}">
                <a16:creationId xmlns:a16="http://schemas.microsoft.com/office/drawing/2014/main" id="{4D9FE334-435A-4C63-B361-B8B5F8A83F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045" y="5051529"/>
            <a:ext cx="952797" cy="1507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ociété - COMARCH">
            <a:extLst>
              <a:ext uri="{FF2B5EF4-FFF2-40B4-BE49-F238E27FC236}">
                <a16:creationId xmlns:a16="http://schemas.microsoft.com/office/drawing/2014/main" id="{7FEC4900-EBBC-491F-9BB0-51C2DBC867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7148" y="2056046"/>
            <a:ext cx="952797" cy="1507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alth Management Software | AdvisorEngine">
            <a:extLst>
              <a:ext uri="{FF2B5EF4-FFF2-40B4-BE49-F238E27FC236}">
                <a16:creationId xmlns:a16="http://schemas.microsoft.com/office/drawing/2014/main" id="{B2A1B59A-DDB8-4B08-9A45-6BEF2F35D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478" y="5032954"/>
            <a:ext cx="1274137" cy="187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ealth Management Software | AdvisorEngine">
            <a:extLst>
              <a:ext uri="{FF2B5EF4-FFF2-40B4-BE49-F238E27FC236}">
                <a16:creationId xmlns:a16="http://schemas.microsoft.com/office/drawing/2014/main" id="{34EF155E-A467-4AB1-80F7-E372C204DE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7375" y="3637312"/>
            <a:ext cx="1274137" cy="1878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ealth Management Software | AdvisorEngine">
            <a:extLst>
              <a:ext uri="{FF2B5EF4-FFF2-40B4-BE49-F238E27FC236}">
                <a16:creationId xmlns:a16="http://schemas.microsoft.com/office/drawing/2014/main" id="{D9B8AB57-8E9C-4DA5-AC9A-4AD41BEA6F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7375" y="2037471"/>
            <a:ext cx="1274137" cy="1878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valoq met à jour son architecture logicielle ouverte pour rendre ...">
            <a:extLst>
              <a:ext uri="{FF2B5EF4-FFF2-40B4-BE49-F238E27FC236}">
                <a16:creationId xmlns:a16="http://schemas.microsoft.com/office/drawing/2014/main" id="{8066AD5E-97FE-42AE-BD4A-3637A1176F1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8360" b="43521"/>
          <a:stretch/>
        </p:blipFill>
        <p:spPr bwMode="auto">
          <a:xfrm>
            <a:off x="5583205" y="5517261"/>
            <a:ext cx="842477" cy="236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ociété - COMARCH">
            <a:extLst>
              <a:ext uri="{FF2B5EF4-FFF2-40B4-BE49-F238E27FC236}">
                <a16:creationId xmlns:a16="http://schemas.microsoft.com/office/drawing/2014/main" id="{DF7CB2C6-7B2F-4556-AA9E-154B6BD930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1519" y="3651750"/>
            <a:ext cx="952797" cy="1507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alth Management Software | AdvisorEngine">
            <a:extLst>
              <a:ext uri="{FF2B5EF4-FFF2-40B4-BE49-F238E27FC236}">
                <a16:creationId xmlns:a16="http://schemas.microsoft.com/office/drawing/2014/main" id="{189D3707-6614-4B78-A827-A4C4E5DE03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0849" y="2843288"/>
            <a:ext cx="1274137" cy="1878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valoq met à jour son architecture logicielle ouverte pour rendre ...">
            <a:extLst>
              <a:ext uri="{FF2B5EF4-FFF2-40B4-BE49-F238E27FC236}">
                <a16:creationId xmlns:a16="http://schemas.microsoft.com/office/drawing/2014/main" id="{EF1698B8-CFE6-4E95-A47D-764D4828D44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8360" b="43521"/>
          <a:stretch/>
        </p:blipFill>
        <p:spPr bwMode="auto">
          <a:xfrm>
            <a:off x="8046679" y="4382316"/>
            <a:ext cx="842477" cy="236900"/>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texte 2">
            <a:extLst>
              <a:ext uri="{FF2B5EF4-FFF2-40B4-BE49-F238E27FC236}">
                <a16:creationId xmlns:a16="http://schemas.microsoft.com/office/drawing/2014/main" id="{C16BE20F-DA12-4DC3-9077-127258EF984E}"/>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grpSp>
        <p:nvGrpSpPr>
          <p:cNvPr id="46" name="Groupe 2">
            <a:extLst>
              <a:ext uri="{FF2B5EF4-FFF2-40B4-BE49-F238E27FC236}">
                <a16:creationId xmlns:a16="http://schemas.microsoft.com/office/drawing/2014/main" id="{AEF8E7BB-8C5E-426A-9503-702666AFB7F7}"/>
              </a:ext>
            </a:extLst>
          </p:cNvPr>
          <p:cNvGrpSpPr>
            <a:grpSpLocks noChangeAspect="1"/>
          </p:cNvGrpSpPr>
          <p:nvPr/>
        </p:nvGrpSpPr>
        <p:grpSpPr>
          <a:xfrm flipH="1">
            <a:off x="164125" y="266768"/>
            <a:ext cx="328776" cy="353706"/>
            <a:chOff x="165235" y="232554"/>
            <a:chExt cx="253804" cy="273051"/>
          </a:xfrm>
        </p:grpSpPr>
        <p:sp>
          <p:nvSpPr>
            <p:cNvPr id="47" name="Freeform 6">
              <a:extLst>
                <a:ext uri="{FF2B5EF4-FFF2-40B4-BE49-F238E27FC236}">
                  <a16:creationId xmlns:a16="http://schemas.microsoft.com/office/drawing/2014/main" id="{D4C31D79-8ADC-4EE7-97E7-D63AAFFB7B03}"/>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416140E5-DCFD-40F5-9786-49487F79F1A3}"/>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pic>
        <p:nvPicPr>
          <p:cNvPr id="4" name="Picture 2" descr="Temenos cherche à renforcer son offre dans le Cloud Banking ...">
            <a:extLst>
              <a:ext uri="{FF2B5EF4-FFF2-40B4-BE49-F238E27FC236}">
                <a16:creationId xmlns:a16="http://schemas.microsoft.com/office/drawing/2014/main" id="{7C3C7F58-AE72-47F9-BF2A-34C0824A900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3347" y="3380850"/>
            <a:ext cx="1000398" cy="700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emenos cherche à renforcer son offre dans le Cloud Banking ...">
            <a:extLst>
              <a:ext uri="{FF2B5EF4-FFF2-40B4-BE49-F238E27FC236}">
                <a16:creationId xmlns:a16="http://schemas.microsoft.com/office/drawing/2014/main" id="{0E39AF4C-F2BB-4230-B658-259CC36C4D24}"/>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3347" y="5285307"/>
            <a:ext cx="1000398" cy="70080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EB4B177F-F788-4D99-B124-35FAAB5ADA5F}"/>
              </a:ext>
            </a:extLst>
          </p:cNvPr>
          <p:cNvGrpSpPr/>
          <p:nvPr/>
        </p:nvGrpSpPr>
        <p:grpSpPr>
          <a:xfrm>
            <a:off x="709756" y="3664987"/>
            <a:ext cx="1147329" cy="237222"/>
            <a:chOff x="709756" y="3742672"/>
            <a:chExt cx="1147329" cy="237222"/>
          </a:xfrm>
        </p:grpSpPr>
        <p:pic>
          <p:nvPicPr>
            <p:cNvPr id="7170" name="Picture 2" descr="Avaloq met à jour son architecture logicielle ouverte pour rendre ...">
              <a:extLst>
                <a:ext uri="{FF2B5EF4-FFF2-40B4-BE49-F238E27FC236}">
                  <a16:creationId xmlns:a16="http://schemas.microsoft.com/office/drawing/2014/main" id="{4428BDAC-AA9F-4471-AFCC-AE027597AFF6}"/>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8360" b="43521"/>
            <a:stretch/>
          </p:blipFill>
          <p:spPr bwMode="auto">
            <a:xfrm>
              <a:off x="1014608" y="3742672"/>
              <a:ext cx="842477" cy="2369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ogo-Drapeau-Suisse | Darest | Solutions IT, Ingénierie et ...">
              <a:extLst>
                <a:ext uri="{FF2B5EF4-FFF2-40B4-BE49-F238E27FC236}">
                  <a16:creationId xmlns:a16="http://schemas.microsoft.com/office/drawing/2014/main" id="{844E08E5-7E78-4749-955A-9D64166B4C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756" y="3766096"/>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11" name="Ellipse 16">
            <a:extLst>
              <a:ext uri="{FF2B5EF4-FFF2-40B4-BE49-F238E27FC236}">
                <a16:creationId xmlns:a16="http://schemas.microsoft.com/office/drawing/2014/main" id="{123CD46C-7093-4690-9A6B-D2718F6646B5}"/>
              </a:ext>
            </a:extLst>
          </p:cNvPr>
          <p:cNvSpPr/>
          <p:nvPr/>
        </p:nvSpPr>
        <p:spPr bwMode="auto">
          <a:xfrm>
            <a:off x="372363" y="6477749"/>
            <a:ext cx="201874" cy="201874"/>
          </a:xfrm>
          <a:prstGeom prst="ellipse">
            <a:avLst/>
          </a:prstGeom>
          <a:solidFill>
            <a:schemeClr val="bg1">
              <a:lumMod val="65000"/>
            </a:schemeClr>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chemeClr val="tx2"/>
              </a:solidFill>
              <a:effectLst/>
              <a:latin typeface="Trebuchet MS" pitchFamily="34" charset="0"/>
            </a:endParaRPr>
          </a:p>
        </p:txBody>
      </p:sp>
      <p:sp>
        <p:nvSpPr>
          <p:cNvPr id="14" name="ZoneTexte 17">
            <a:extLst>
              <a:ext uri="{FF2B5EF4-FFF2-40B4-BE49-F238E27FC236}">
                <a16:creationId xmlns:a16="http://schemas.microsoft.com/office/drawing/2014/main" id="{313FF1B0-3E48-48DA-934C-FB69EAC46FD8}"/>
              </a:ext>
            </a:extLst>
          </p:cNvPr>
          <p:cNvSpPr txBox="1"/>
          <p:nvPr/>
        </p:nvSpPr>
        <p:spPr>
          <a:xfrm>
            <a:off x="568219" y="6475661"/>
            <a:ext cx="2467884" cy="184666"/>
          </a:xfrm>
          <a:prstGeom prst="rect">
            <a:avLst/>
          </a:prstGeom>
          <a:noFill/>
        </p:spPr>
        <p:txBody>
          <a:bodyPr wrap="square" rtlCol="0">
            <a:spAutoFit/>
          </a:bodyPr>
          <a:lstStyle/>
          <a:p>
            <a:r>
              <a:rPr lang="en-US" sz="600">
                <a:latin typeface="+mj-lt"/>
              </a:rPr>
              <a:t>Country of incorporation (outside France)</a:t>
            </a:r>
          </a:p>
        </p:txBody>
      </p:sp>
      <p:grpSp>
        <p:nvGrpSpPr>
          <p:cNvPr id="31" name="Group 30">
            <a:extLst>
              <a:ext uri="{FF2B5EF4-FFF2-40B4-BE49-F238E27FC236}">
                <a16:creationId xmlns:a16="http://schemas.microsoft.com/office/drawing/2014/main" id="{5196576E-340A-49D0-8CDE-7D38F6B72909}"/>
              </a:ext>
            </a:extLst>
          </p:cNvPr>
          <p:cNvGrpSpPr/>
          <p:nvPr/>
        </p:nvGrpSpPr>
        <p:grpSpPr>
          <a:xfrm>
            <a:off x="709756" y="4326540"/>
            <a:ext cx="1112638" cy="356003"/>
            <a:chOff x="709756" y="4253700"/>
            <a:chExt cx="1112638" cy="356003"/>
          </a:xfrm>
        </p:grpSpPr>
        <p:pic>
          <p:nvPicPr>
            <p:cNvPr id="3074" name="Picture 2" descr="Envestnet | Yodlee | LinkedIn">
              <a:extLst>
                <a:ext uri="{FF2B5EF4-FFF2-40B4-BE49-F238E27FC236}">
                  <a16:creationId xmlns:a16="http://schemas.microsoft.com/office/drawing/2014/main" id="{D5021794-3D65-468E-A1BD-5A79DF31F094}"/>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4553" b="29398"/>
            <a:stretch/>
          </p:blipFill>
          <p:spPr bwMode="auto">
            <a:xfrm>
              <a:off x="1049298" y="4253700"/>
              <a:ext cx="773096" cy="3560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utocollant Drapeau américain rond - Autocollants Drapeaux">
              <a:extLst>
                <a:ext uri="{FF2B5EF4-FFF2-40B4-BE49-F238E27FC236}">
                  <a16:creationId xmlns:a16="http://schemas.microsoft.com/office/drawing/2014/main" id="{81A2CD4C-DE45-4E38-883D-83FD2C8EF6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756" y="4346208"/>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9" name="Picture 2" descr="Logo-Drapeau-Suisse | Darest | Solutions IT, Ingénierie et ...">
            <a:extLst>
              <a:ext uri="{FF2B5EF4-FFF2-40B4-BE49-F238E27FC236}">
                <a16:creationId xmlns:a16="http://schemas.microsoft.com/office/drawing/2014/main" id="{1FF2C7BF-8C49-4F25-8F34-45F6C8E27E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8625" y="5528812"/>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2" descr="Logo-Drapeau-Suisse | Darest | Solutions IT, Ingénierie et ...">
            <a:extLst>
              <a:ext uri="{FF2B5EF4-FFF2-40B4-BE49-F238E27FC236}">
                <a16:creationId xmlns:a16="http://schemas.microsoft.com/office/drawing/2014/main" id="{B87B6892-A42D-45AD-875D-D2DBDBEF91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0356" y="4431701"/>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2E847C3-C91F-4DC6-88C8-2FB09197359C}"/>
              </a:ext>
            </a:extLst>
          </p:cNvPr>
          <p:cNvGrpSpPr/>
          <p:nvPr/>
        </p:nvGrpSpPr>
        <p:grpSpPr>
          <a:xfrm>
            <a:off x="704596" y="2590805"/>
            <a:ext cx="1226289" cy="700808"/>
            <a:chOff x="709756" y="2854806"/>
            <a:chExt cx="1226289" cy="700808"/>
          </a:xfrm>
        </p:grpSpPr>
        <p:pic>
          <p:nvPicPr>
            <p:cNvPr id="8194" name="Picture 2" descr="Temenos cherche à renforcer son offre dans le Cloud Banking ...">
              <a:extLst>
                <a:ext uri="{FF2B5EF4-FFF2-40B4-BE49-F238E27FC236}">
                  <a16:creationId xmlns:a16="http://schemas.microsoft.com/office/drawing/2014/main" id="{29FEE6ED-73CF-4170-8231-672B4C5FB1BE}"/>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647" y="2854806"/>
              <a:ext cx="1000398" cy="70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Logo-Drapeau-Suisse | Darest | Solutions IT, Ingénierie et ...">
              <a:extLst>
                <a:ext uri="{FF2B5EF4-FFF2-40B4-BE49-F238E27FC236}">
                  <a16:creationId xmlns:a16="http://schemas.microsoft.com/office/drawing/2014/main" id="{7DCEA958-D1E9-4BBD-BC2D-1ECF0BCDAB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756" y="3098311"/>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2" name="Picture 2" descr="Logo-Drapeau-Suisse | Darest | Solutions IT, Ingénierie et ...">
            <a:extLst>
              <a:ext uri="{FF2B5EF4-FFF2-40B4-BE49-F238E27FC236}">
                <a16:creationId xmlns:a16="http://schemas.microsoft.com/office/drawing/2014/main" id="{4A27E4D8-A38F-4857-A067-05B6A096DB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8371" y="3626098"/>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Logo-Drapeau-Suisse | Darest | Solutions IT, Ingénierie et ...">
            <a:extLst>
              <a:ext uri="{FF2B5EF4-FFF2-40B4-BE49-F238E27FC236}">
                <a16:creationId xmlns:a16="http://schemas.microsoft.com/office/drawing/2014/main" id="{14768850-7739-440A-8463-B3F94528F3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8371" y="5528812"/>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42" name="Picture 2" descr="Drapeau de la Pologne — Wikipédia">
            <a:extLst>
              <a:ext uri="{FF2B5EF4-FFF2-40B4-BE49-F238E27FC236}">
                <a16:creationId xmlns:a16="http://schemas.microsoft.com/office/drawing/2014/main" id="{4681FD69-CC94-4180-9BDD-C94AA77D3EEA}"/>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28625" y="5020696"/>
            <a:ext cx="213798" cy="212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2" descr="Drapeau de la Pologne — Wikipédia">
            <a:extLst>
              <a:ext uri="{FF2B5EF4-FFF2-40B4-BE49-F238E27FC236}">
                <a16:creationId xmlns:a16="http://schemas.microsoft.com/office/drawing/2014/main" id="{9C03CEBF-0043-4BB1-816E-A1A58DF60A75}"/>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8371" y="2025213"/>
            <a:ext cx="213798" cy="212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2" descr="Drapeau de la Pologne — Wikipédia">
            <a:extLst>
              <a:ext uri="{FF2B5EF4-FFF2-40B4-BE49-F238E27FC236}">
                <a16:creationId xmlns:a16="http://schemas.microsoft.com/office/drawing/2014/main" id="{DE52654D-A132-410D-A544-D6E3665366D5}"/>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10356" y="3625753"/>
            <a:ext cx="213798" cy="212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 name="Picture 2" descr="Autocollant Drapeau américain rond - Autocollants Drapeaux">
            <a:extLst>
              <a:ext uri="{FF2B5EF4-FFF2-40B4-BE49-F238E27FC236}">
                <a16:creationId xmlns:a16="http://schemas.microsoft.com/office/drawing/2014/main" id="{B6B5F37B-2651-43F9-A406-464032538E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78371" y="5019997"/>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Autocollant Drapeau américain rond - Autocollants Drapeaux">
            <a:extLst>
              <a:ext uri="{FF2B5EF4-FFF2-40B4-BE49-F238E27FC236}">
                <a16:creationId xmlns:a16="http://schemas.microsoft.com/office/drawing/2014/main" id="{820F45BC-6368-40BE-BBA2-F3BD39C9BC9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8625" y="3624355"/>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8" name="Picture 2" descr="Autocollant Drapeau américain rond - Autocollants Drapeaux">
            <a:extLst>
              <a:ext uri="{FF2B5EF4-FFF2-40B4-BE49-F238E27FC236}">
                <a16:creationId xmlns:a16="http://schemas.microsoft.com/office/drawing/2014/main" id="{6BA51AA5-5B0A-4AED-BBB7-D901D8A6BCE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8625" y="2037874"/>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2" descr="Autocollant Drapeau américain rond - Autocollants Drapeaux">
            <a:extLst>
              <a:ext uri="{FF2B5EF4-FFF2-40B4-BE49-F238E27FC236}">
                <a16:creationId xmlns:a16="http://schemas.microsoft.com/office/drawing/2014/main" id="{91A28874-45DC-4B38-8130-0D2EA5EF63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0356" y="2812309"/>
            <a:ext cx="213798" cy="2137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291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2C6F6766-7C51-4994-80B3-794EACE45C11}"/>
              </a:ext>
            </a:extLst>
          </p:cNvPr>
          <p:cNvSpPr>
            <a:spLocks noGrp="1"/>
          </p:cNvSpPr>
          <p:nvPr>
            <p:ph type="ctrTitle"/>
          </p:nvPr>
        </p:nvSpPr>
        <p:spPr>
          <a:xfrm>
            <a:off x="584515" y="116632"/>
            <a:ext cx="9043809" cy="576064"/>
          </a:xfrm>
        </p:spPr>
        <p:txBody>
          <a:bodyPr/>
          <a:lstStyle/>
          <a:p>
            <a:r>
              <a:rPr lang="en-US" sz="1300">
                <a:latin typeface="+mj-lt"/>
              </a:rPr>
              <a:t>CG’s choice to </a:t>
            </a:r>
            <a:r>
              <a:rPr lang="en-US" sz="1300">
                <a:solidFill>
                  <a:srgbClr val="009DB0"/>
                </a:solidFill>
                <a:latin typeface="+mj-lt"/>
              </a:rPr>
              <a:t>leverage </a:t>
            </a:r>
            <a:r>
              <a:rPr lang="en-US" sz="1300" err="1">
                <a:solidFill>
                  <a:srgbClr val="009DB0"/>
                </a:solidFill>
                <a:latin typeface="+mj-lt"/>
              </a:rPr>
              <a:t>Manymore’s</a:t>
            </a:r>
            <a:r>
              <a:rPr lang="en-US" sz="1300">
                <a:solidFill>
                  <a:srgbClr val="009DB0"/>
                </a:solidFill>
                <a:latin typeface="+mj-lt"/>
              </a:rPr>
              <a:t> cloud-based wealth management software </a:t>
            </a:r>
            <a:r>
              <a:rPr lang="en-US" sz="1300">
                <a:latin typeface="+mj-lt"/>
              </a:rPr>
              <a:t>instead of developing its own software will help save resources maintaining IT up to date to meet evolving regulation</a:t>
            </a:r>
            <a:endParaRPr lang="en-US" sz="1300">
              <a:latin typeface="+mn-lt"/>
            </a:endParaRPr>
          </a:p>
        </p:txBody>
      </p:sp>
      <p:sp>
        <p:nvSpPr>
          <p:cNvPr id="41" name="Espace réservé du texte 2">
            <a:extLst>
              <a:ext uri="{FF2B5EF4-FFF2-40B4-BE49-F238E27FC236}">
                <a16:creationId xmlns:a16="http://schemas.microsoft.com/office/drawing/2014/main" id="{69305CB3-D81B-4665-BEFC-C663F779466F}"/>
              </a:ext>
            </a:extLst>
          </p:cNvPr>
          <p:cNvSpPr txBox="1">
            <a:spLocks/>
          </p:cNvSpPr>
          <p:nvPr/>
        </p:nvSpPr>
        <p:spPr>
          <a:xfrm>
            <a:off x="1" y="6577200"/>
            <a:ext cx="4552950"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Font typeface="Arial" pitchFamily="34" charset="0"/>
              <a:buNone/>
            </a:pPr>
            <a:r>
              <a:rPr lang="en-US" sz="600" i="1"/>
              <a:t>Source: eleven research &amp; analysis</a:t>
            </a:r>
            <a:endParaRPr lang="en-US" sz="600"/>
          </a:p>
        </p:txBody>
      </p:sp>
      <p:sp>
        <p:nvSpPr>
          <p:cNvPr id="3" name="Arrow: Right 2">
            <a:extLst>
              <a:ext uri="{FF2B5EF4-FFF2-40B4-BE49-F238E27FC236}">
                <a16:creationId xmlns:a16="http://schemas.microsoft.com/office/drawing/2014/main" id="{542533D3-4E0D-4D5A-9DB5-B6724D686F85}"/>
              </a:ext>
            </a:extLst>
          </p:cNvPr>
          <p:cNvSpPr/>
          <p:nvPr/>
        </p:nvSpPr>
        <p:spPr>
          <a:xfrm>
            <a:off x="584515" y="3172864"/>
            <a:ext cx="8521385" cy="576064"/>
          </a:xfrm>
          <a:prstGeom prst="rightArrow">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3">
            <a:extLst>
              <a:ext uri="{FF2B5EF4-FFF2-40B4-BE49-F238E27FC236}">
                <a16:creationId xmlns:a16="http://schemas.microsoft.com/office/drawing/2014/main" id="{1E7001E5-0B89-4E39-A5BD-9C12CF8B7923}"/>
              </a:ext>
            </a:extLst>
          </p:cNvPr>
          <p:cNvSpPr/>
          <p:nvPr/>
        </p:nvSpPr>
        <p:spPr>
          <a:xfrm>
            <a:off x="1185321" y="1019175"/>
            <a:ext cx="2727325" cy="1553066"/>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a:solidFill>
                  <a:srgbClr val="009DB0"/>
                </a:solidFill>
              </a:rPr>
              <a:t>Use of internal software</a:t>
            </a:r>
          </a:p>
          <a:p>
            <a:pPr algn="ctr"/>
            <a:endParaRPr lang="en-US" sz="1100" b="1">
              <a:solidFill>
                <a:srgbClr val="009DB0"/>
              </a:solidFill>
            </a:endParaRPr>
          </a:p>
          <a:p>
            <a:pPr marL="171450" indent="-171450">
              <a:buFont typeface="Arial" panose="020B0604020202020204" pitchFamily="34" charset="0"/>
              <a:buChar char="•"/>
            </a:pPr>
            <a:r>
              <a:rPr lang="en-US" sz="1000">
                <a:solidFill>
                  <a:schemeClr val="tx1"/>
                </a:solidFill>
              </a:rPr>
              <a:t>4D tools developed internally to support advisors’ operations</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High level of personalization but implies a lot of resources to maintain systems up to date with evolving regulation</a:t>
            </a:r>
          </a:p>
        </p:txBody>
      </p:sp>
      <p:sp>
        <p:nvSpPr>
          <p:cNvPr id="9" name="Speech Bubble: Rectangle 8">
            <a:extLst>
              <a:ext uri="{FF2B5EF4-FFF2-40B4-BE49-F238E27FC236}">
                <a16:creationId xmlns:a16="http://schemas.microsoft.com/office/drawing/2014/main" id="{5D046E7E-9D33-4E95-A529-CD54570CD0D2}"/>
              </a:ext>
            </a:extLst>
          </p:cNvPr>
          <p:cNvSpPr/>
          <p:nvPr/>
        </p:nvSpPr>
        <p:spPr>
          <a:xfrm>
            <a:off x="5780628" y="1019175"/>
            <a:ext cx="2727324" cy="1553066"/>
          </a:xfrm>
          <a:prstGeom prst="wedgeRectCallou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a:solidFill>
                  <a:srgbClr val="009DB0"/>
                </a:solidFill>
              </a:rPr>
              <a:t>Migration of E&amp;F under </a:t>
            </a:r>
            <a:r>
              <a:rPr lang="en-US" sz="1100" b="1" err="1">
                <a:solidFill>
                  <a:srgbClr val="009DB0"/>
                </a:solidFill>
              </a:rPr>
              <a:t>Manymore</a:t>
            </a:r>
            <a:endParaRPr lang="en-US" sz="1100" b="1">
              <a:solidFill>
                <a:srgbClr val="009DB0"/>
              </a:solidFill>
            </a:endParaRPr>
          </a:p>
          <a:p>
            <a:pPr algn="ctr"/>
            <a:endParaRPr lang="en-US" sz="1100" b="1">
              <a:solidFill>
                <a:srgbClr val="009DB0"/>
              </a:solidFill>
            </a:endParaRPr>
          </a:p>
          <a:p>
            <a:pPr marL="171450" indent="-171450">
              <a:buFont typeface="Arial" panose="020B0604020202020204" pitchFamily="34" charset="0"/>
              <a:buChar char="•"/>
            </a:pPr>
            <a:r>
              <a:rPr lang="en-US" sz="1000">
                <a:solidFill>
                  <a:schemeClr val="tx1"/>
                </a:solidFill>
              </a:rPr>
              <a:t>Transition to </a:t>
            </a:r>
            <a:r>
              <a:rPr lang="en-US" sz="1000" err="1">
                <a:solidFill>
                  <a:schemeClr val="tx1"/>
                </a:solidFill>
              </a:rPr>
              <a:t>manymore</a:t>
            </a:r>
            <a:r>
              <a:rPr lang="en-US" sz="1000">
                <a:solidFill>
                  <a:schemeClr val="tx1"/>
                </a:solidFill>
              </a:rPr>
              <a:t> in order to unify tools among CG</a:t>
            </a:r>
          </a:p>
          <a:p>
            <a:pPr marL="171450" indent="-171450">
              <a:buFont typeface="Arial" panose="020B0604020202020204" pitchFamily="34" charset="0"/>
              <a:buChar char="•"/>
            </a:pPr>
            <a:endParaRPr lang="en-US" sz="1000">
              <a:solidFill>
                <a:schemeClr val="tx1"/>
              </a:solidFill>
            </a:endParaRPr>
          </a:p>
          <a:p>
            <a:pPr marL="171450" indent="-171450">
              <a:buFont typeface="Arial" panose="020B0604020202020204" pitchFamily="34" charset="0"/>
              <a:buChar char="•"/>
            </a:pPr>
            <a:r>
              <a:rPr lang="en-US" sz="1000">
                <a:solidFill>
                  <a:schemeClr val="tx1"/>
                </a:solidFill>
              </a:rPr>
              <a:t>Delay in the migration (end 2019 to end 2020) as DSI resources were mobilized on B2B business</a:t>
            </a:r>
          </a:p>
        </p:txBody>
      </p:sp>
      <p:sp>
        <p:nvSpPr>
          <p:cNvPr id="5" name="Speech Bubble: Rectangle 4">
            <a:extLst>
              <a:ext uri="{FF2B5EF4-FFF2-40B4-BE49-F238E27FC236}">
                <a16:creationId xmlns:a16="http://schemas.microsoft.com/office/drawing/2014/main" id="{87C04139-2ECD-4D1A-A1DB-5B3C3E4C0BE2}"/>
              </a:ext>
            </a:extLst>
          </p:cNvPr>
          <p:cNvSpPr/>
          <p:nvPr/>
        </p:nvSpPr>
        <p:spPr>
          <a:xfrm>
            <a:off x="2486025" y="4409935"/>
            <a:ext cx="3125005" cy="1665921"/>
          </a:xfrm>
          <a:prstGeom prst="wedgeRectCallout">
            <a:avLst>
              <a:gd name="adj1" fmla="val 20403"/>
              <a:gd name="adj2" fmla="val -6089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a:solidFill>
                  <a:srgbClr val="009DB0"/>
                </a:solidFill>
              </a:rPr>
              <a:t>Transition to </a:t>
            </a:r>
            <a:r>
              <a:rPr lang="en-US" sz="1100" b="1" err="1">
                <a:solidFill>
                  <a:srgbClr val="009DB0"/>
                </a:solidFill>
              </a:rPr>
              <a:t>Manymore</a:t>
            </a:r>
            <a:endParaRPr lang="en-US" sz="1100" b="1">
              <a:solidFill>
                <a:srgbClr val="009DB0"/>
              </a:solidFill>
            </a:endParaRPr>
          </a:p>
          <a:p>
            <a:pPr algn="ctr"/>
            <a:endParaRPr lang="en-US" sz="1100" b="1">
              <a:solidFill>
                <a:srgbClr val="009DB0"/>
              </a:solidFill>
            </a:endParaRPr>
          </a:p>
          <a:p>
            <a:pPr marL="171450" indent="-171450">
              <a:buFont typeface="Arial" panose="020B0604020202020204" pitchFamily="34" charset="0"/>
              <a:buChar char="•"/>
            </a:pPr>
            <a:r>
              <a:rPr lang="en-US" sz="1000">
                <a:solidFill>
                  <a:schemeClr val="tx1"/>
                </a:solidFill>
              </a:rPr>
              <a:t>Why ?</a:t>
            </a:r>
          </a:p>
          <a:p>
            <a:pPr marL="447675" lvl="1" indent="-180975">
              <a:buClr>
                <a:schemeClr val="tx1"/>
              </a:buClr>
              <a:buFont typeface="Arial" panose="020B0604020202020204" pitchFamily="34" charset="0"/>
              <a:buChar char="•"/>
            </a:pPr>
            <a:r>
              <a:rPr lang="en-US" sz="1000" b="1">
                <a:solidFill>
                  <a:srgbClr val="009DB0"/>
                </a:solidFill>
              </a:rPr>
              <a:t>Streamline </a:t>
            </a:r>
            <a:r>
              <a:rPr lang="en-US" sz="1000">
                <a:solidFill>
                  <a:schemeClr val="tx1"/>
                </a:solidFill>
              </a:rPr>
              <a:t>CG’s processes</a:t>
            </a:r>
          </a:p>
          <a:p>
            <a:pPr marL="447675" lvl="1" indent="-180975">
              <a:buClr>
                <a:schemeClr val="tx1"/>
              </a:buClr>
              <a:buFont typeface="Arial" panose="020B0604020202020204" pitchFamily="34" charset="0"/>
              <a:buChar char="•"/>
            </a:pPr>
            <a:r>
              <a:rPr lang="en-US" sz="1000" b="1">
                <a:solidFill>
                  <a:srgbClr val="009DB0"/>
                </a:solidFill>
              </a:rPr>
              <a:t>Interface better </a:t>
            </a:r>
            <a:r>
              <a:rPr lang="en-US" sz="1000">
                <a:solidFill>
                  <a:schemeClr val="tx1"/>
                </a:solidFill>
              </a:rPr>
              <a:t>with suppliers</a:t>
            </a:r>
          </a:p>
          <a:p>
            <a:pPr marL="447675" lvl="1" indent="-180975">
              <a:buClr>
                <a:schemeClr val="tx1"/>
              </a:buClr>
              <a:buFont typeface="Arial" panose="020B0604020202020204" pitchFamily="34" charset="0"/>
              <a:buChar char="•"/>
            </a:pPr>
            <a:r>
              <a:rPr lang="en-US" sz="1000" b="1">
                <a:solidFill>
                  <a:srgbClr val="009DB0"/>
                </a:solidFill>
              </a:rPr>
              <a:t>Comply</a:t>
            </a:r>
            <a:r>
              <a:rPr lang="en-US" sz="1000">
                <a:solidFill>
                  <a:schemeClr val="tx1"/>
                </a:solidFill>
              </a:rPr>
              <a:t> easily with many </a:t>
            </a:r>
            <a:r>
              <a:rPr lang="en-US" sz="1000" b="1">
                <a:solidFill>
                  <a:srgbClr val="009DB0"/>
                </a:solidFill>
              </a:rPr>
              <a:t>regulation changes</a:t>
            </a:r>
          </a:p>
          <a:p>
            <a:pPr marL="447675" lvl="1" indent="-180975">
              <a:buFont typeface="Arial" panose="020B0604020202020204" pitchFamily="34" charset="0"/>
              <a:buChar char="•"/>
            </a:pPr>
            <a:endParaRPr lang="en-US" sz="1000" b="1">
              <a:solidFill>
                <a:srgbClr val="009DB0"/>
              </a:solidFill>
            </a:endParaRPr>
          </a:p>
          <a:p>
            <a:pPr marL="171450" indent="-171450">
              <a:buFont typeface="Arial" panose="020B0604020202020204" pitchFamily="34" charset="0"/>
              <a:buChar char="•"/>
            </a:pPr>
            <a:r>
              <a:rPr lang="en-US" sz="1000">
                <a:solidFill>
                  <a:schemeClr val="tx1"/>
                </a:solidFill>
              </a:rPr>
              <a:t>Exception: Harvest’s Big Expert software for wealth management simulation</a:t>
            </a:r>
          </a:p>
          <a:p>
            <a:pPr marL="628650" lvl="1" indent="-171450">
              <a:buFont typeface="Arial" panose="020B0604020202020204" pitchFamily="34" charset="0"/>
              <a:buChar char="•"/>
            </a:pPr>
            <a:endParaRPr lang="en-US" sz="1100">
              <a:solidFill>
                <a:schemeClr val="tx1"/>
              </a:solidFill>
            </a:endParaRPr>
          </a:p>
        </p:txBody>
      </p:sp>
      <p:sp>
        <p:nvSpPr>
          <p:cNvPr id="11" name="Speech Bubble: Rectangle 10">
            <a:extLst>
              <a:ext uri="{FF2B5EF4-FFF2-40B4-BE49-F238E27FC236}">
                <a16:creationId xmlns:a16="http://schemas.microsoft.com/office/drawing/2014/main" id="{84A7A481-316D-4A7E-BEF8-25B37A4F147C}"/>
              </a:ext>
            </a:extLst>
          </p:cNvPr>
          <p:cNvSpPr/>
          <p:nvPr/>
        </p:nvSpPr>
        <p:spPr>
          <a:xfrm>
            <a:off x="6662903" y="4409935"/>
            <a:ext cx="2728800" cy="1665921"/>
          </a:xfrm>
          <a:prstGeom prst="wedgeRectCallout">
            <a:avLst>
              <a:gd name="adj1" fmla="val -14779"/>
              <a:gd name="adj2" fmla="val -6202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a:solidFill>
                  <a:srgbClr val="009DB0"/>
                </a:solidFill>
              </a:rPr>
              <a:t>Customization ads-on of </a:t>
            </a:r>
            <a:r>
              <a:rPr lang="en-US" sz="1100" b="1" err="1">
                <a:solidFill>
                  <a:srgbClr val="009DB0"/>
                </a:solidFill>
              </a:rPr>
              <a:t>Manymore</a:t>
            </a:r>
            <a:endParaRPr lang="en-US" sz="1100" b="1">
              <a:solidFill>
                <a:srgbClr val="009DB0"/>
              </a:solidFill>
            </a:endParaRPr>
          </a:p>
          <a:p>
            <a:pPr algn="ctr"/>
            <a:endParaRPr lang="en-US" sz="1100" b="1">
              <a:solidFill>
                <a:srgbClr val="009DB0"/>
              </a:solidFill>
            </a:endParaRPr>
          </a:p>
          <a:p>
            <a:pPr marL="171450" indent="-171450">
              <a:buFont typeface="Arial" panose="020B0604020202020204" pitchFamily="34" charset="0"/>
              <a:buChar char="•"/>
            </a:pPr>
            <a:r>
              <a:rPr lang="en-US" sz="1000">
                <a:solidFill>
                  <a:schemeClr val="tx1"/>
                </a:solidFill>
              </a:rPr>
              <a:t>On-demand development of </a:t>
            </a:r>
            <a:r>
              <a:rPr lang="en-US" sz="1000" b="1">
                <a:solidFill>
                  <a:srgbClr val="009DB0"/>
                </a:solidFill>
              </a:rPr>
              <a:t>additional features </a:t>
            </a:r>
            <a:r>
              <a:rPr lang="en-US" sz="1000">
                <a:solidFill>
                  <a:schemeClr val="tx1"/>
                </a:solidFill>
              </a:rPr>
              <a:t>to differentiate</a:t>
            </a:r>
            <a:r>
              <a:rPr lang="en-US" sz="1000" b="1">
                <a:solidFill>
                  <a:schemeClr val="tx1"/>
                </a:solidFill>
              </a:rPr>
              <a:t> </a:t>
            </a:r>
            <a:r>
              <a:rPr lang="en-US" sz="1000">
                <a:solidFill>
                  <a:schemeClr val="tx1"/>
                </a:solidFill>
              </a:rPr>
              <a:t>CG’s offer:</a:t>
            </a:r>
          </a:p>
          <a:p>
            <a:pPr marL="447675" lvl="1" indent="-180975">
              <a:buFont typeface="Arial" panose="020B0604020202020204" pitchFamily="34" charset="0"/>
              <a:buChar char="•"/>
            </a:pPr>
            <a:r>
              <a:rPr lang="en-US" sz="1000">
                <a:solidFill>
                  <a:schemeClr val="tx1"/>
                </a:solidFill>
              </a:rPr>
              <a:t>Module for expatriates?</a:t>
            </a:r>
          </a:p>
          <a:p>
            <a:pPr marL="447675" lvl="1" indent="-180975">
              <a:buFont typeface="Arial" panose="020B0604020202020204" pitchFamily="34" charset="0"/>
              <a:buChar char="•"/>
            </a:pPr>
            <a:r>
              <a:rPr lang="en-US" sz="1000">
                <a:solidFill>
                  <a:schemeClr val="tx1"/>
                </a:solidFill>
              </a:rPr>
              <a:t>Tools for accountants?</a:t>
            </a:r>
          </a:p>
          <a:p>
            <a:pPr marL="447675" lvl="1" indent="-180975">
              <a:buFont typeface="Arial" panose="020B0604020202020204" pitchFamily="34" charset="0"/>
              <a:buChar char="•"/>
            </a:pPr>
            <a:r>
              <a:rPr lang="en-US" sz="1000">
                <a:solidFill>
                  <a:schemeClr val="tx1"/>
                </a:solidFill>
              </a:rPr>
              <a:t>Module for VIP customers?</a:t>
            </a:r>
          </a:p>
        </p:txBody>
      </p:sp>
      <p:sp>
        <p:nvSpPr>
          <p:cNvPr id="7" name="TextBox 6">
            <a:extLst>
              <a:ext uri="{FF2B5EF4-FFF2-40B4-BE49-F238E27FC236}">
                <a16:creationId xmlns:a16="http://schemas.microsoft.com/office/drawing/2014/main" id="{9C8EAB3C-C3B0-44D3-A10B-4877CF3B5900}"/>
              </a:ext>
            </a:extLst>
          </p:cNvPr>
          <p:cNvSpPr txBox="1"/>
          <p:nvPr/>
        </p:nvSpPr>
        <p:spPr>
          <a:xfrm>
            <a:off x="9057334" y="3330091"/>
            <a:ext cx="570990" cy="261610"/>
          </a:xfrm>
          <a:prstGeom prst="rect">
            <a:avLst/>
          </a:prstGeom>
          <a:noFill/>
        </p:spPr>
        <p:txBody>
          <a:bodyPr wrap="none" rtlCol="0">
            <a:spAutoFit/>
          </a:bodyPr>
          <a:lstStyle/>
          <a:p>
            <a:r>
              <a:rPr lang="en-US" sz="1100" b="1" i="1">
                <a:solidFill>
                  <a:srgbClr val="009DB0"/>
                </a:solidFill>
              </a:rPr>
              <a:t>Time</a:t>
            </a:r>
          </a:p>
        </p:txBody>
      </p:sp>
      <p:sp>
        <p:nvSpPr>
          <p:cNvPr id="12" name="TextBox 6">
            <a:extLst>
              <a:ext uri="{FF2B5EF4-FFF2-40B4-BE49-F238E27FC236}">
                <a16:creationId xmlns:a16="http://schemas.microsoft.com/office/drawing/2014/main" id="{75C6989C-385A-4543-B591-8655FC87D63B}"/>
              </a:ext>
            </a:extLst>
          </p:cNvPr>
          <p:cNvSpPr txBox="1"/>
          <p:nvPr/>
        </p:nvSpPr>
        <p:spPr>
          <a:xfrm>
            <a:off x="1355635" y="3330091"/>
            <a:ext cx="588623" cy="261610"/>
          </a:xfrm>
          <a:prstGeom prst="rect">
            <a:avLst/>
          </a:prstGeom>
          <a:noFill/>
        </p:spPr>
        <p:txBody>
          <a:bodyPr wrap="none" rtlCol="0">
            <a:spAutoFit/>
          </a:bodyPr>
          <a:lstStyle/>
          <a:p>
            <a:r>
              <a:rPr lang="en-US" sz="1100" b="1" i="1">
                <a:solidFill>
                  <a:schemeClr val="bg1"/>
                </a:solidFill>
              </a:rPr>
              <a:t>2017</a:t>
            </a:r>
          </a:p>
        </p:txBody>
      </p:sp>
      <p:sp>
        <p:nvSpPr>
          <p:cNvPr id="13" name="TextBox 6">
            <a:extLst>
              <a:ext uri="{FF2B5EF4-FFF2-40B4-BE49-F238E27FC236}">
                <a16:creationId xmlns:a16="http://schemas.microsoft.com/office/drawing/2014/main" id="{50ECCE32-2F2B-43DE-8BE5-8AD59051EB4C}"/>
              </a:ext>
            </a:extLst>
          </p:cNvPr>
          <p:cNvSpPr txBox="1"/>
          <p:nvPr/>
        </p:nvSpPr>
        <p:spPr>
          <a:xfrm>
            <a:off x="4491777" y="3330091"/>
            <a:ext cx="702522" cy="261610"/>
          </a:xfrm>
          <a:prstGeom prst="rect">
            <a:avLst/>
          </a:prstGeom>
          <a:noFill/>
        </p:spPr>
        <p:txBody>
          <a:bodyPr wrap="square" rtlCol="0">
            <a:spAutoFit/>
          </a:bodyPr>
          <a:lstStyle/>
          <a:p>
            <a:r>
              <a:rPr lang="en-US" sz="1100" b="1" i="1">
                <a:solidFill>
                  <a:schemeClr val="bg1"/>
                </a:solidFill>
              </a:rPr>
              <a:t>2019</a:t>
            </a:r>
          </a:p>
        </p:txBody>
      </p:sp>
      <p:sp>
        <p:nvSpPr>
          <p:cNvPr id="14" name="TextBox 6">
            <a:extLst>
              <a:ext uri="{FF2B5EF4-FFF2-40B4-BE49-F238E27FC236}">
                <a16:creationId xmlns:a16="http://schemas.microsoft.com/office/drawing/2014/main" id="{4FA2E385-EC23-474C-8D92-AD19831D8706}"/>
              </a:ext>
            </a:extLst>
          </p:cNvPr>
          <p:cNvSpPr txBox="1"/>
          <p:nvPr/>
        </p:nvSpPr>
        <p:spPr>
          <a:xfrm>
            <a:off x="6059848" y="3330091"/>
            <a:ext cx="588623" cy="261610"/>
          </a:xfrm>
          <a:prstGeom prst="rect">
            <a:avLst/>
          </a:prstGeom>
          <a:noFill/>
        </p:spPr>
        <p:txBody>
          <a:bodyPr wrap="none" rtlCol="0">
            <a:spAutoFit/>
          </a:bodyPr>
          <a:lstStyle/>
          <a:p>
            <a:r>
              <a:rPr lang="en-US" sz="1100" b="1" i="1">
                <a:solidFill>
                  <a:schemeClr val="bg1"/>
                </a:solidFill>
              </a:rPr>
              <a:t>2020</a:t>
            </a:r>
          </a:p>
        </p:txBody>
      </p:sp>
      <p:sp>
        <p:nvSpPr>
          <p:cNvPr id="15" name="TextBox 6">
            <a:extLst>
              <a:ext uri="{FF2B5EF4-FFF2-40B4-BE49-F238E27FC236}">
                <a16:creationId xmlns:a16="http://schemas.microsoft.com/office/drawing/2014/main" id="{C728B973-277D-4859-9652-F19531FB092B}"/>
              </a:ext>
            </a:extLst>
          </p:cNvPr>
          <p:cNvSpPr txBox="1"/>
          <p:nvPr/>
        </p:nvSpPr>
        <p:spPr>
          <a:xfrm>
            <a:off x="2923706" y="3330091"/>
            <a:ext cx="588623" cy="261610"/>
          </a:xfrm>
          <a:prstGeom prst="rect">
            <a:avLst/>
          </a:prstGeom>
          <a:noFill/>
        </p:spPr>
        <p:txBody>
          <a:bodyPr wrap="none" rtlCol="0">
            <a:spAutoFit/>
          </a:bodyPr>
          <a:lstStyle/>
          <a:p>
            <a:r>
              <a:rPr lang="en-US" sz="1100" b="1" i="1">
                <a:solidFill>
                  <a:schemeClr val="bg1"/>
                </a:solidFill>
              </a:rPr>
              <a:t>2018</a:t>
            </a:r>
          </a:p>
        </p:txBody>
      </p:sp>
      <p:sp>
        <p:nvSpPr>
          <p:cNvPr id="16" name="TextBox 6">
            <a:extLst>
              <a:ext uri="{FF2B5EF4-FFF2-40B4-BE49-F238E27FC236}">
                <a16:creationId xmlns:a16="http://schemas.microsoft.com/office/drawing/2014/main" id="{2EB5471B-C0D1-4E57-9126-164FEF6CACBF}"/>
              </a:ext>
            </a:extLst>
          </p:cNvPr>
          <p:cNvSpPr txBox="1"/>
          <p:nvPr/>
        </p:nvSpPr>
        <p:spPr>
          <a:xfrm>
            <a:off x="7627920" y="3330091"/>
            <a:ext cx="588623" cy="261610"/>
          </a:xfrm>
          <a:prstGeom prst="rect">
            <a:avLst/>
          </a:prstGeom>
          <a:noFill/>
        </p:spPr>
        <p:txBody>
          <a:bodyPr wrap="none" rtlCol="0">
            <a:spAutoFit/>
          </a:bodyPr>
          <a:lstStyle/>
          <a:p>
            <a:r>
              <a:rPr lang="en-US" sz="1100" b="1" i="1">
                <a:solidFill>
                  <a:schemeClr val="bg1"/>
                </a:solidFill>
              </a:rPr>
              <a:t>2021</a:t>
            </a:r>
          </a:p>
        </p:txBody>
      </p:sp>
      <p:pic>
        <p:nvPicPr>
          <p:cNvPr id="17" name="Graphique 16" descr="Vlog">
            <a:extLst>
              <a:ext uri="{FF2B5EF4-FFF2-40B4-BE49-F238E27FC236}">
                <a16:creationId xmlns:a16="http://schemas.microsoft.com/office/drawing/2014/main" id="{BEF1A829-AB67-4824-8B52-702D4743CD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4159" y="2738573"/>
            <a:ext cx="576064" cy="576064"/>
          </a:xfrm>
          <a:prstGeom prst="rect">
            <a:avLst/>
          </a:prstGeom>
        </p:spPr>
      </p:pic>
      <p:pic>
        <p:nvPicPr>
          <p:cNvPr id="19" name="Graphique 18" descr="Internet des objets">
            <a:extLst>
              <a:ext uri="{FF2B5EF4-FFF2-40B4-BE49-F238E27FC236}">
                <a16:creationId xmlns:a16="http://schemas.microsoft.com/office/drawing/2014/main" id="{799D2146-1959-4CFA-A85A-55D623226A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0624" y="2759668"/>
            <a:ext cx="491809" cy="491809"/>
          </a:xfrm>
          <a:prstGeom prst="rect">
            <a:avLst/>
          </a:prstGeom>
        </p:spPr>
      </p:pic>
      <p:pic>
        <p:nvPicPr>
          <p:cNvPr id="21" name="Graphique 20" descr="Interface utilisateur ou expérience utilisateur">
            <a:extLst>
              <a:ext uri="{FF2B5EF4-FFF2-40B4-BE49-F238E27FC236}">
                <a16:creationId xmlns:a16="http://schemas.microsoft.com/office/drawing/2014/main" id="{163AB274-6F74-4695-A267-477D9DD55C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5416" y="3597468"/>
            <a:ext cx="502064" cy="502064"/>
          </a:xfrm>
          <a:prstGeom prst="rect">
            <a:avLst/>
          </a:prstGeom>
        </p:spPr>
      </p:pic>
      <p:pic>
        <p:nvPicPr>
          <p:cNvPr id="23" name="Graphique 22" descr="Vlog">
            <a:extLst>
              <a:ext uri="{FF2B5EF4-FFF2-40B4-BE49-F238E27FC236}">
                <a16:creationId xmlns:a16="http://schemas.microsoft.com/office/drawing/2014/main" id="{DDF823EA-67D9-4B45-BBE4-76022A27B1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0991" y="3633878"/>
            <a:ext cx="576064" cy="576064"/>
          </a:xfrm>
          <a:prstGeom prst="rect">
            <a:avLst/>
          </a:prstGeom>
        </p:spPr>
      </p:pic>
      <p:sp>
        <p:nvSpPr>
          <p:cNvPr id="27" name="ZoneTexte 26">
            <a:extLst>
              <a:ext uri="{FF2B5EF4-FFF2-40B4-BE49-F238E27FC236}">
                <a16:creationId xmlns:a16="http://schemas.microsoft.com/office/drawing/2014/main" id="{6182B4C6-77D2-4DCD-AB37-3451C95C6ED9}"/>
              </a:ext>
            </a:extLst>
          </p:cNvPr>
          <p:cNvSpPr txBox="1"/>
          <p:nvPr/>
        </p:nvSpPr>
        <p:spPr>
          <a:xfrm>
            <a:off x="4552951" y="3791105"/>
            <a:ext cx="576064" cy="261610"/>
          </a:xfrm>
          <a:prstGeom prst="rect">
            <a:avLst/>
          </a:prstGeom>
          <a:noFill/>
        </p:spPr>
        <p:txBody>
          <a:bodyPr wrap="square" rtlCol="0">
            <a:spAutoFit/>
          </a:bodyPr>
          <a:lstStyle/>
          <a:p>
            <a:r>
              <a:rPr lang="en-US" sz="1100" b="1">
                <a:solidFill>
                  <a:srgbClr val="009DB0"/>
                </a:solidFill>
              </a:rPr>
              <a:t>CG</a:t>
            </a:r>
          </a:p>
        </p:txBody>
      </p:sp>
      <p:sp>
        <p:nvSpPr>
          <p:cNvPr id="29" name="ZoneTexte 28">
            <a:extLst>
              <a:ext uri="{FF2B5EF4-FFF2-40B4-BE49-F238E27FC236}">
                <a16:creationId xmlns:a16="http://schemas.microsoft.com/office/drawing/2014/main" id="{C5862BB9-EAD3-4E0B-B94D-E71AEAE1F092}"/>
              </a:ext>
            </a:extLst>
          </p:cNvPr>
          <p:cNvSpPr txBox="1"/>
          <p:nvPr/>
        </p:nvSpPr>
        <p:spPr>
          <a:xfrm>
            <a:off x="6825042" y="2913279"/>
            <a:ext cx="576064" cy="261610"/>
          </a:xfrm>
          <a:prstGeom prst="rect">
            <a:avLst/>
          </a:prstGeom>
          <a:noFill/>
        </p:spPr>
        <p:txBody>
          <a:bodyPr wrap="square" rtlCol="0">
            <a:spAutoFit/>
          </a:bodyPr>
          <a:lstStyle/>
          <a:p>
            <a:r>
              <a:rPr lang="en-US" sz="1100" b="1">
                <a:solidFill>
                  <a:srgbClr val="009DB0"/>
                </a:solidFill>
              </a:rPr>
              <a:t>EF</a:t>
            </a:r>
          </a:p>
        </p:txBody>
      </p:sp>
    </p:spTree>
    <p:extLst>
      <p:ext uri="{BB962C8B-B14F-4D97-AF65-F5344CB8AC3E}">
        <p14:creationId xmlns:p14="http://schemas.microsoft.com/office/powerpoint/2010/main" val="1805438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0D88C-FCFC-4066-97EA-139277D19618}"/>
              </a:ext>
            </a:extLst>
          </p:cNvPr>
          <p:cNvSpPr>
            <a:spLocks noGrp="1"/>
          </p:cNvSpPr>
          <p:nvPr>
            <p:ph type="ctrTitle"/>
          </p:nvPr>
        </p:nvSpPr>
        <p:spPr/>
        <p:txBody>
          <a:bodyPr/>
          <a:lstStyle/>
          <a:p>
            <a:r>
              <a:rPr lang="en-US" sz="1300"/>
              <a:t>The </a:t>
            </a:r>
            <a:r>
              <a:rPr lang="en-US" sz="1300">
                <a:solidFill>
                  <a:srgbClr val="009DB0"/>
                </a:solidFill>
              </a:rPr>
              <a:t>level of digitalization</a:t>
            </a:r>
            <a:r>
              <a:rPr lang="en-US" sz="1300"/>
              <a:t> also depends on the </a:t>
            </a:r>
            <a:r>
              <a:rPr lang="en-US" sz="1300">
                <a:solidFill>
                  <a:srgbClr val="009DB0"/>
                </a:solidFill>
              </a:rPr>
              <a:t>ratio between development of the tools </a:t>
            </a:r>
            <a:r>
              <a:rPr lang="en-US" sz="1300"/>
              <a:t>needed and </a:t>
            </a:r>
            <a:r>
              <a:rPr lang="en-US" sz="1300">
                <a:solidFill>
                  <a:srgbClr val="009DB0"/>
                </a:solidFill>
              </a:rPr>
              <a:t>budget CGP companies can allocate to develop and maintain them</a:t>
            </a:r>
          </a:p>
        </p:txBody>
      </p:sp>
      <p:cxnSp>
        <p:nvCxnSpPr>
          <p:cNvPr id="5" name="Straight Arrow Connector 4">
            <a:extLst>
              <a:ext uri="{FF2B5EF4-FFF2-40B4-BE49-F238E27FC236}">
                <a16:creationId xmlns:a16="http://schemas.microsoft.com/office/drawing/2014/main" id="{189E8180-2424-46AF-83DF-B42A93D5F1AF}"/>
              </a:ext>
            </a:extLst>
          </p:cNvPr>
          <p:cNvCxnSpPr>
            <a:cxnSpLocks/>
          </p:cNvCxnSpPr>
          <p:nvPr/>
        </p:nvCxnSpPr>
        <p:spPr>
          <a:xfrm flipV="1">
            <a:off x="990914" y="1656329"/>
            <a:ext cx="1" cy="4326035"/>
          </a:xfrm>
          <a:prstGeom prst="straightConnector1">
            <a:avLst/>
          </a:prstGeom>
          <a:ln w="28575">
            <a:solidFill>
              <a:srgbClr val="009D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65457-A031-49B5-9091-239FB996286C}"/>
              </a:ext>
            </a:extLst>
          </p:cNvPr>
          <p:cNvCxnSpPr>
            <a:cxnSpLocks/>
          </p:cNvCxnSpPr>
          <p:nvPr/>
        </p:nvCxnSpPr>
        <p:spPr>
          <a:xfrm>
            <a:off x="990915" y="5982365"/>
            <a:ext cx="6846799" cy="0"/>
          </a:xfrm>
          <a:prstGeom prst="straightConnector1">
            <a:avLst/>
          </a:prstGeom>
          <a:ln w="28575">
            <a:solidFill>
              <a:srgbClr val="009DB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9FD93B-531D-4A82-B626-61773C81523E}"/>
              </a:ext>
            </a:extLst>
          </p:cNvPr>
          <p:cNvSpPr txBox="1"/>
          <p:nvPr/>
        </p:nvSpPr>
        <p:spPr>
          <a:xfrm>
            <a:off x="374969" y="1106005"/>
            <a:ext cx="1231891" cy="461665"/>
          </a:xfrm>
          <a:prstGeom prst="rect">
            <a:avLst/>
          </a:prstGeom>
          <a:noFill/>
        </p:spPr>
        <p:txBody>
          <a:bodyPr wrap="square" rtlCol="0">
            <a:spAutoFit/>
          </a:bodyPr>
          <a:lstStyle/>
          <a:p>
            <a:pPr algn="ctr"/>
            <a:r>
              <a:rPr lang="en-US" sz="1200" b="1">
                <a:solidFill>
                  <a:srgbClr val="009DB0"/>
                </a:solidFill>
              </a:rPr>
              <a:t>Quality of digital tools</a:t>
            </a:r>
          </a:p>
        </p:txBody>
      </p:sp>
      <p:sp>
        <p:nvSpPr>
          <p:cNvPr id="14" name="TextBox 13">
            <a:extLst>
              <a:ext uri="{FF2B5EF4-FFF2-40B4-BE49-F238E27FC236}">
                <a16:creationId xmlns:a16="http://schemas.microsoft.com/office/drawing/2014/main" id="{EB866983-3C69-4502-8D6B-0E97181107B2}"/>
              </a:ext>
            </a:extLst>
          </p:cNvPr>
          <p:cNvSpPr txBox="1"/>
          <p:nvPr/>
        </p:nvSpPr>
        <p:spPr>
          <a:xfrm>
            <a:off x="7921172" y="5659199"/>
            <a:ext cx="1948534" cy="646331"/>
          </a:xfrm>
          <a:prstGeom prst="rect">
            <a:avLst/>
          </a:prstGeom>
          <a:noFill/>
        </p:spPr>
        <p:txBody>
          <a:bodyPr wrap="square" rtlCol="0">
            <a:spAutoFit/>
          </a:bodyPr>
          <a:lstStyle/>
          <a:p>
            <a:pPr algn="ctr"/>
            <a:r>
              <a:rPr lang="en-US" sz="1200" b="1">
                <a:solidFill>
                  <a:srgbClr val="009DB0"/>
                </a:solidFill>
              </a:rPr>
              <a:t>Solution price (implementation &amp; updates)</a:t>
            </a:r>
          </a:p>
        </p:txBody>
      </p:sp>
      <p:sp>
        <p:nvSpPr>
          <p:cNvPr id="28" name="TextBox 27">
            <a:extLst>
              <a:ext uri="{FF2B5EF4-FFF2-40B4-BE49-F238E27FC236}">
                <a16:creationId xmlns:a16="http://schemas.microsoft.com/office/drawing/2014/main" id="{ECA8475A-888F-4744-967C-E70F575BA42E}"/>
              </a:ext>
            </a:extLst>
          </p:cNvPr>
          <p:cNvSpPr txBox="1"/>
          <p:nvPr/>
        </p:nvSpPr>
        <p:spPr>
          <a:xfrm>
            <a:off x="1152071" y="6026922"/>
            <a:ext cx="1231891" cy="246221"/>
          </a:xfrm>
          <a:prstGeom prst="rect">
            <a:avLst/>
          </a:prstGeom>
          <a:noFill/>
        </p:spPr>
        <p:txBody>
          <a:bodyPr wrap="square" rtlCol="0">
            <a:spAutoFit/>
          </a:bodyPr>
          <a:lstStyle/>
          <a:p>
            <a:pPr algn="ctr"/>
            <a:r>
              <a:rPr lang="en-US" sz="1000" i="1">
                <a:solidFill>
                  <a:schemeClr val="bg1">
                    <a:lumMod val="50000"/>
                  </a:schemeClr>
                </a:solidFill>
              </a:rPr>
              <a:t>Expensive</a:t>
            </a:r>
          </a:p>
        </p:txBody>
      </p:sp>
      <p:sp>
        <p:nvSpPr>
          <p:cNvPr id="30" name="TextBox 29">
            <a:extLst>
              <a:ext uri="{FF2B5EF4-FFF2-40B4-BE49-F238E27FC236}">
                <a16:creationId xmlns:a16="http://schemas.microsoft.com/office/drawing/2014/main" id="{4B4BD469-48BD-46C0-BAB8-7AC75292158B}"/>
              </a:ext>
            </a:extLst>
          </p:cNvPr>
          <p:cNvSpPr txBox="1"/>
          <p:nvPr/>
        </p:nvSpPr>
        <p:spPr>
          <a:xfrm>
            <a:off x="6589253" y="6026922"/>
            <a:ext cx="1231891" cy="246221"/>
          </a:xfrm>
          <a:prstGeom prst="rect">
            <a:avLst/>
          </a:prstGeom>
          <a:noFill/>
        </p:spPr>
        <p:txBody>
          <a:bodyPr wrap="square" rtlCol="0">
            <a:spAutoFit/>
          </a:bodyPr>
          <a:lstStyle/>
          <a:p>
            <a:pPr algn="ctr"/>
            <a:r>
              <a:rPr lang="en-US" sz="1000" i="1">
                <a:solidFill>
                  <a:schemeClr val="bg1">
                    <a:lumMod val="50000"/>
                  </a:schemeClr>
                </a:solidFill>
              </a:rPr>
              <a:t>Affordable</a:t>
            </a:r>
          </a:p>
        </p:txBody>
      </p:sp>
      <p:sp>
        <p:nvSpPr>
          <p:cNvPr id="31" name="TextBox 30">
            <a:extLst>
              <a:ext uri="{FF2B5EF4-FFF2-40B4-BE49-F238E27FC236}">
                <a16:creationId xmlns:a16="http://schemas.microsoft.com/office/drawing/2014/main" id="{A27E0E35-B9CC-442D-9D36-99574F1273C6}"/>
              </a:ext>
            </a:extLst>
          </p:cNvPr>
          <p:cNvSpPr txBox="1"/>
          <p:nvPr/>
        </p:nvSpPr>
        <p:spPr>
          <a:xfrm>
            <a:off x="31004" y="4286214"/>
            <a:ext cx="870149" cy="246221"/>
          </a:xfrm>
          <a:prstGeom prst="rect">
            <a:avLst/>
          </a:prstGeom>
          <a:noFill/>
        </p:spPr>
        <p:txBody>
          <a:bodyPr wrap="square" rtlCol="0">
            <a:spAutoFit/>
          </a:bodyPr>
          <a:lstStyle/>
          <a:p>
            <a:pPr algn="ctr"/>
            <a:r>
              <a:rPr lang="en-US" sz="1000" i="1">
                <a:solidFill>
                  <a:schemeClr val="bg1">
                    <a:lumMod val="50000"/>
                  </a:schemeClr>
                </a:solidFill>
              </a:rPr>
              <a:t>Standard</a:t>
            </a:r>
          </a:p>
        </p:txBody>
      </p:sp>
      <p:sp>
        <p:nvSpPr>
          <p:cNvPr id="32" name="TextBox 31">
            <a:extLst>
              <a:ext uri="{FF2B5EF4-FFF2-40B4-BE49-F238E27FC236}">
                <a16:creationId xmlns:a16="http://schemas.microsoft.com/office/drawing/2014/main" id="{7ADC5ACF-FD3C-498A-85E6-281B83860441}"/>
              </a:ext>
            </a:extLst>
          </p:cNvPr>
          <p:cNvSpPr txBox="1"/>
          <p:nvPr/>
        </p:nvSpPr>
        <p:spPr>
          <a:xfrm>
            <a:off x="323491" y="2104089"/>
            <a:ext cx="577662" cy="246221"/>
          </a:xfrm>
          <a:prstGeom prst="rect">
            <a:avLst/>
          </a:prstGeom>
          <a:noFill/>
        </p:spPr>
        <p:txBody>
          <a:bodyPr wrap="square" rtlCol="0">
            <a:spAutoFit/>
          </a:bodyPr>
          <a:lstStyle/>
          <a:p>
            <a:pPr algn="ctr"/>
            <a:r>
              <a:rPr lang="en-US" sz="1000" i="1">
                <a:solidFill>
                  <a:schemeClr val="bg1">
                    <a:lumMod val="50000"/>
                  </a:schemeClr>
                </a:solidFill>
              </a:rPr>
              <a:t>High</a:t>
            </a:r>
          </a:p>
        </p:txBody>
      </p:sp>
      <p:grpSp>
        <p:nvGrpSpPr>
          <p:cNvPr id="9" name="Group 8">
            <a:extLst>
              <a:ext uri="{FF2B5EF4-FFF2-40B4-BE49-F238E27FC236}">
                <a16:creationId xmlns:a16="http://schemas.microsoft.com/office/drawing/2014/main" id="{DD4C0B69-0AF2-4DA6-BBE7-0AF28912366D}"/>
              </a:ext>
            </a:extLst>
          </p:cNvPr>
          <p:cNvGrpSpPr>
            <a:grpSpLocks noChangeAspect="1"/>
          </p:cNvGrpSpPr>
          <p:nvPr/>
        </p:nvGrpSpPr>
        <p:grpSpPr>
          <a:xfrm>
            <a:off x="1196785" y="2002753"/>
            <a:ext cx="1674408" cy="1323846"/>
            <a:chOff x="1199640" y="1883204"/>
            <a:chExt cx="1955132" cy="1545796"/>
          </a:xfrm>
          <a:solidFill>
            <a:schemeClr val="accent1">
              <a:lumMod val="20000"/>
              <a:lumOff val="80000"/>
            </a:schemeClr>
          </a:solidFill>
        </p:grpSpPr>
        <p:sp>
          <p:nvSpPr>
            <p:cNvPr id="6" name="Rectangle 5">
              <a:extLst>
                <a:ext uri="{FF2B5EF4-FFF2-40B4-BE49-F238E27FC236}">
                  <a16:creationId xmlns:a16="http://schemas.microsoft.com/office/drawing/2014/main" id="{AE24FB76-87D4-4C7A-B917-EAEC077EEFB3}"/>
                </a:ext>
              </a:extLst>
            </p:cNvPr>
            <p:cNvSpPr/>
            <p:nvPr/>
          </p:nvSpPr>
          <p:spPr>
            <a:xfrm>
              <a:off x="1199640" y="1883204"/>
              <a:ext cx="1955132" cy="15457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a:solidFill>
                    <a:schemeClr val="tx1"/>
                  </a:solidFill>
                </a:rPr>
                <a:t>Players that have developed internally:</a:t>
              </a:r>
            </a:p>
          </p:txBody>
        </p:sp>
        <p:pic>
          <p:nvPicPr>
            <p:cNvPr id="33794" name="Picture 2" descr="CYRUS CONSEIL Paris - Gestion de patrimoine (adresse, horaires)">
              <a:extLst>
                <a:ext uri="{FF2B5EF4-FFF2-40B4-BE49-F238E27FC236}">
                  <a16:creationId xmlns:a16="http://schemas.microsoft.com/office/drawing/2014/main" id="{F9D207AE-4663-4B51-A02A-6B5AED89538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7605" b="26121"/>
            <a:stretch/>
          </p:blipFill>
          <p:spPr bwMode="auto">
            <a:xfrm>
              <a:off x="1632666" y="2794769"/>
              <a:ext cx="1089080" cy="523211"/>
            </a:xfrm>
            <a:prstGeom prst="rect">
              <a:avLst/>
            </a:prstGeom>
            <a:grpFill/>
          </p:spPr>
        </p:pic>
        <p:pic>
          <p:nvPicPr>
            <p:cNvPr id="34818" name="Picture 2" descr="Primonial, 1er groupe indépendant en gestion de patrimoine">
              <a:extLst>
                <a:ext uri="{FF2B5EF4-FFF2-40B4-BE49-F238E27FC236}">
                  <a16:creationId xmlns:a16="http://schemas.microsoft.com/office/drawing/2014/main" id="{9088C22E-559F-465E-A0D1-47EADF3019D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3663" y="2318769"/>
              <a:ext cx="1887087" cy="420112"/>
            </a:xfrm>
            <a:prstGeom prst="rect">
              <a:avLst/>
            </a:prstGeom>
            <a:grpFill/>
          </p:spPr>
        </p:pic>
      </p:grpSp>
      <p:grpSp>
        <p:nvGrpSpPr>
          <p:cNvPr id="4" name="Group 3">
            <a:extLst>
              <a:ext uri="{FF2B5EF4-FFF2-40B4-BE49-F238E27FC236}">
                <a16:creationId xmlns:a16="http://schemas.microsoft.com/office/drawing/2014/main" id="{76A3D8D7-1F19-4514-BCC0-BA9FB21ABC37}"/>
              </a:ext>
            </a:extLst>
          </p:cNvPr>
          <p:cNvGrpSpPr>
            <a:grpSpLocks noChangeAspect="1"/>
          </p:cNvGrpSpPr>
          <p:nvPr/>
        </p:nvGrpSpPr>
        <p:grpSpPr>
          <a:xfrm>
            <a:off x="3077062" y="1295285"/>
            <a:ext cx="3900522" cy="1330309"/>
            <a:chOff x="5310813" y="1883204"/>
            <a:chExt cx="4532338" cy="1545796"/>
          </a:xfrm>
          <a:solidFill>
            <a:schemeClr val="accent1">
              <a:lumMod val="20000"/>
              <a:lumOff val="80000"/>
            </a:schemeClr>
          </a:solidFill>
        </p:grpSpPr>
        <p:sp>
          <p:nvSpPr>
            <p:cNvPr id="33" name="Rectangle 32">
              <a:extLst>
                <a:ext uri="{FF2B5EF4-FFF2-40B4-BE49-F238E27FC236}">
                  <a16:creationId xmlns:a16="http://schemas.microsoft.com/office/drawing/2014/main" id="{59A0ACB7-65FB-4DE6-8E27-AD6F1037C02C}"/>
                </a:ext>
              </a:extLst>
            </p:cNvPr>
            <p:cNvSpPr/>
            <p:nvPr/>
          </p:nvSpPr>
          <p:spPr>
            <a:xfrm>
              <a:off x="5310813" y="1883204"/>
              <a:ext cx="4532338" cy="15457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100">
                  <a:solidFill>
                    <a:schemeClr val="tx1"/>
                  </a:solidFill>
                </a:rPr>
                <a:t>B2C fully digitalized mass market platform:</a:t>
              </a:r>
            </a:p>
          </p:txBody>
        </p:sp>
        <p:pic>
          <p:nvPicPr>
            <p:cNvPr id="35842" name="Picture 2" descr="Le blog de Yomoni">
              <a:extLst>
                <a:ext uri="{FF2B5EF4-FFF2-40B4-BE49-F238E27FC236}">
                  <a16:creationId xmlns:a16="http://schemas.microsoft.com/office/drawing/2014/main" id="{56F065A8-1519-4EAD-AF89-A605218BA2FA}"/>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8489" y="2578188"/>
              <a:ext cx="1188490" cy="470723"/>
            </a:xfrm>
            <a:prstGeom prst="rect">
              <a:avLst/>
            </a:prstGeom>
            <a:grpFill/>
          </p:spPr>
        </p:pic>
        <p:pic>
          <p:nvPicPr>
            <p:cNvPr id="38914" name="Picture 2" descr="Rencontre avec Nalo, la Plateforme d'Investissements sur-mesure">
              <a:extLst>
                <a:ext uri="{FF2B5EF4-FFF2-40B4-BE49-F238E27FC236}">
                  <a16:creationId xmlns:a16="http://schemas.microsoft.com/office/drawing/2014/main" id="{EAA209D0-F05C-4757-8E9D-B064F97E0057}"/>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570" t="20935" r="6218" b="19052"/>
            <a:stretch/>
          </p:blipFill>
          <p:spPr bwMode="auto">
            <a:xfrm>
              <a:off x="7490620" y="2561188"/>
              <a:ext cx="1188490" cy="434353"/>
            </a:xfrm>
            <a:prstGeom prst="rect">
              <a:avLst/>
            </a:prstGeom>
            <a:grpFill/>
          </p:spPr>
        </p:pic>
      </p:grpSp>
      <p:grpSp>
        <p:nvGrpSpPr>
          <p:cNvPr id="8" name="Group 7">
            <a:extLst>
              <a:ext uri="{FF2B5EF4-FFF2-40B4-BE49-F238E27FC236}">
                <a16:creationId xmlns:a16="http://schemas.microsoft.com/office/drawing/2014/main" id="{957BFAF1-6637-481E-A507-C8A533124BC2}"/>
              </a:ext>
            </a:extLst>
          </p:cNvPr>
          <p:cNvGrpSpPr>
            <a:grpSpLocks noChangeAspect="1"/>
          </p:cNvGrpSpPr>
          <p:nvPr/>
        </p:nvGrpSpPr>
        <p:grpSpPr>
          <a:xfrm>
            <a:off x="3567513" y="2683164"/>
            <a:ext cx="1682583" cy="1330311"/>
            <a:chOff x="3202341" y="2955781"/>
            <a:chExt cx="1955129" cy="1545796"/>
          </a:xfrm>
          <a:gradFill>
            <a:gsLst>
              <a:gs pos="0">
                <a:srgbClr val="DCE6F2"/>
              </a:gs>
              <a:gs pos="52000">
                <a:srgbClr val="D9D9D9"/>
              </a:gs>
              <a:gs pos="39000">
                <a:srgbClr val="DCE6F2"/>
              </a:gs>
              <a:gs pos="100000">
                <a:srgbClr val="D9D9D9"/>
              </a:gs>
            </a:gsLst>
            <a:lin ang="0" scaled="0"/>
          </a:gradFill>
        </p:grpSpPr>
        <p:sp>
          <p:nvSpPr>
            <p:cNvPr id="3" name="Rectangle 2">
              <a:extLst>
                <a:ext uri="{FF2B5EF4-FFF2-40B4-BE49-F238E27FC236}">
                  <a16:creationId xmlns:a16="http://schemas.microsoft.com/office/drawing/2014/main" id="{371E87CB-1899-4288-B828-D86704749E56}"/>
                </a:ext>
              </a:extLst>
            </p:cNvPr>
            <p:cNvSpPr/>
            <p:nvPr/>
          </p:nvSpPr>
          <p:spPr>
            <a:xfrm>
              <a:off x="3202341" y="2955781"/>
              <a:ext cx="1955129" cy="1545796"/>
            </a:xfrm>
            <a:prstGeom prst="rect">
              <a:avLst/>
            </a:prstGeom>
            <a:gradFill>
              <a:gsLst>
                <a:gs pos="0">
                  <a:srgbClr val="DCE6F2"/>
                </a:gs>
                <a:gs pos="36000">
                  <a:srgbClr val="D9D9D9"/>
                </a:gs>
                <a:gs pos="26000">
                  <a:srgbClr val="DCE6F2"/>
                </a:gs>
                <a:gs pos="100000">
                  <a:srgbClr val="D9D9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tx1"/>
                </a:solidFill>
              </a:endParaRPr>
            </a:p>
            <a:p>
              <a:pPr algn="ctr"/>
              <a:endParaRPr lang="en-US" sz="1200">
                <a:solidFill>
                  <a:schemeClr val="tx1"/>
                </a:solidFill>
              </a:endParaRPr>
            </a:p>
            <a:p>
              <a:pPr algn="ctr"/>
              <a:r>
                <a:rPr lang="en-US" sz="1100">
                  <a:solidFill>
                    <a:schemeClr val="tx1"/>
                  </a:solidFill>
                </a:rPr>
                <a:t>users</a:t>
              </a:r>
              <a:r>
                <a:rPr lang="en-US" sz="1400">
                  <a:solidFill>
                    <a:schemeClr val="tx1"/>
                  </a:solidFill>
                </a:rPr>
                <a:t>:</a:t>
              </a:r>
            </a:p>
          </p:txBody>
        </p:sp>
        <p:pic>
          <p:nvPicPr>
            <p:cNvPr id="36866" name="Picture 2" descr="Index of /wp-content/uploads/image/png/2019/02">
              <a:extLst>
                <a:ext uri="{FF2B5EF4-FFF2-40B4-BE49-F238E27FC236}">
                  <a16:creationId xmlns:a16="http://schemas.microsoft.com/office/drawing/2014/main" id="{114ED7F6-75FC-4F04-BC67-BDB25861F2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59670" y="3165740"/>
              <a:ext cx="1451285" cy="209785"/>
            </a:xfrm>
            <a:prstGeom prst="rect">
              <a:avLst/>
            </a:prstGeom>
            <a:noFill/>
          </p:spPr>
        </p:pic>
        <p:pic>
          <p:nvPicPr>
            <p:cNvPr id="39938" name="Picture 2" descr="C REVA">
              <a:extLst>
                <a:ext uri="{FF2B5EF4-FFF2-40B4-BE49-F238E27FC236}">
                  <a16:creationId xmlns:a16="http://schemas.microsoft.com/office/drawing/2014/main" id="{FA163DB1-10F9-4608-A8A8-D118C0B41DCA}"/>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21" t="8695" r="15657" b="25256"/>
            <a:stretch/>
          </p:blipFill>
          <p:spPr bwMode="auto">
            <a:xfrm>
              <a:off x="3827624" y="3698081"/>
              <a:ext cx="715980" cy="691163"/>
            </a:xfrm>
            <a:prstGeom prst="rect">
              <a:avLst/>
            </a:prstGeom>
            <a:noFill/>
          </p:spPr>
        </p:pic>
      </p:grpSp>
      <p:grpSp>
        <p:nvGrpSpPr>
          <p:cNvPr id="10" name="Group 9">
            <a:extLst>
              <a:ext uri="{FF2B5EF4-FFF2-40B4-BE49-F238E27FC236}">
                <a16:creationId xmlns:a16="http://schemas.microsoft.com/office/drawing/2014/main" id="{B56329D6-D188-43E1-A3DD-68E6265080F5}"/>
              </a:ext>
            </a:extLst>
          </p:cNvPr>
          <p:cNvGrpSpPr>
            <a:grpSpLocks noChangeAspect="1"/>
          </p:cNvGrpSpPr>
          <p:nvPr/>
        </p:nvGrpSpPr>
        <p:grpSpPr>
          <a:xfrm>
            <a:off x="5295002" y="3159775"/>
            <a:ext cx="1682583" cy="1330311"/>
            <a:chOff x="11464650" y="3219625"/>
            <a:chExt cx="1955129" cy="1545796"/>
          </a:xfrm>
        </p:grpSpPr>
        <p:sp>
          <p:nvSpPr>
            <p:cNvPr id="25" name="Rectangle 24">
              <a:extLst>
                <a:ext uri="{FF2B5EF4-FFF2-40B4-BE49-F238E27FC236}">
                  <a16:creationId xmlns:a16="http://schemas.microsoft.com/office/drawing/2014/main" id="{DBCB6C89-2EE8-4081-8928-6311FC93F97C}"/>
                </a:ext>
              </a:extLst>
            </p:cNvPr>
            <p:cNvSpPr/>
            <p:nvPr/>
          </p:nvSpPr>
          <p:spPr>
            <a:xfrm>
              <a:off x="11464650" y="3219625"/>
              <a:ext cx="1955129" cy="15457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tx1"/>
                </a:solidFill>
              </a:endParaRPr>
            </a:p>
            <a:p>
              <a:pPr algn="ctr"/>
              <a:endParaRPr lang="en-US" sz="1200">
                <a:solidFill>
                  <a:schemeClr val="tx1"/>
                </a:solidFill>
              </a:endParaRPr>
            </a:p>
            <a:p>
              <a:pPr algn="ctr"/>
              <a:r>
                <a:rPr lang="en-US" sz="1100">
                  <a:solidFill>
                    <a:schemeClr val="tx1"/>
                  </a:solidFill>
                </a:rPr>
                <a:t>users</a:t>
              </a:r>
              <a:r>
                <a:rPr lang="en-US" sz="1200">
                  <a:solidFill>
                    <a:schemeClr val="tx1"/>
                  </a:solidFill>
                </a:rPr>
                <a:t>:</a:t>
              </a:r>
            </a:p>
          </p:txBody>
        </p:sp>
        <p:pic>
          <p:nvPicPr>
            <p:cNvPr id="37890" name="Picture 2" descr="Harvest | Éditeur de logiciels pour la gestion de patrimoine et la ...">
              <a:extLst>
                <a:ext uri="{FF2B5EF4-FFF2-40B4-BE49-F238E27FC236}">
                  <a16:creationId xmlns:a16="http://schemas.microsoft.com/office/drawing/2014/main" id="{081E3E79-1D46-45EC-B4B7-4F3DB94B88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59950" y="3429585"/>
              <a:ext cx="964529" cy="209785"/>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INFINITIS | LinkedIn">
              <a:extLst>
                <a:ext uri="{FF2B5EF4-FFF2-40B4-BE49-F238E27FC236}">
                  <a16:creationId xmlns:a16="http://schemas.microsoft.com/office/drawing/2014/main" id="{26B539A6-D61A-4337-BCC3-3335A259D71A}"/>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8856" b="19000"/>
            <a:stretch/>
          </p:blipFill>
          <p:spPr bwMode="auto">
            <a:xfrm>
              <a:off x="11716572" y="3849330"/>
              <a:ext cx="944954" cy="587234"/>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a:extLst>
                <a:ext uri="{FF2B5EF4-FFF2-40B4-BE49-F238E27FC236}">
                  <a16:creationId xmlns:a16="http://schemas.microsoft.com/office/drawing/2014/main" id="{43506352-79F9-4EE1-8239-E43F1B9250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89049" y="4217608"/>
              <a:ext cx="1199639" cy="495812"/>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TextBox 36">
            <a:extLst>
              <a:ext uri="{FF2B5EF4-FFF2-40B4-BE49-F238E27FC236}">
                <a16:creationId xmlns:a16="http://schemas.microsoft.com/office/drawing/2014/main" id="{4A2F5C66-352E-4618-A383-31E00A277566}"/>
              </a:ext>
            </a:extLst>
          </p:cNvPr>
          <p:cNvSpPr txBox="1"/>
          <p:nvPr/>
        </p:nvSpPr>
        <p:spPr>
          <a:xfrm>
            <a:off x="323489" y="5399940"/>
            <a:ext cx="577664" cy="246221"/>
          </a:xfrm>
          <a:prstGeom prst="rect">
            <a:avLst/>
          </a:prstGeom>
          <a:noFill/>
        </p:spPr>
        <p:txBody>
          <a:bodyPr wrap="square" rtlCol="0">
            <a:spAutoFit/>
          </a:bodyPr>
          <a:lstStyle/>
          <a:p>
            <a:pPr algn="ctr"/>
            <a:r>
              <a:rPr lang="en-US" sz="1000" i="1">
                <a:solidFill>
                  <a:schemeClr val="bg1">
                    <a:lumMod val="50000"/>
                  </a:schemeClr>
                </a:solidFill>
              </a:rPr>
              <a:t>Low</a:t>
            </a:r>
          </a:p>
        </p:txBody>
      </p:sp>
      <p:grpSp>
        <p:nvGrpSpPr>
          <p:cNvPr id="17" name="Group 16">
            <a:extLst>
              <a:ext uri="{FF2B5EF4-FFF2-40B4-BE49-F238E27FC236}">
                <a16:creationId xmlns:a16="http://schemas.microsoft.com/office/drawing/2014/main" id="{820D72B1-04AD-44F0-A5A5-6F3728E07462}"/>
              </a:ext>
            </a:extLst>
          </p:cNvPr>
          <p:cNvGrpSpPr/>
          <p:nvPr/>
        </p:nvGrpSpPr>
        <p:grpSpPr>
          <a:xfrm>
            <a:off x="6058484" y="4534642"/>
            <a:ext cx="1682583" cy="1330311"/>
            <a:chOff x="6058484" y="4433044"/>
            <a:chExt cx="1682583" cy="1330311"/>
          </a:xfrm>
        </p:grpSpPr>
        <p:sp>
          <p:nvSpPr>
            <p:cNvPr id="43" name="Rectangle 42">
              <a:extLst>
                <a:ext uri="{FF2B5EF4-FFF2-40B4-BE49-F238E27FC236}">
                  <a16:creationId xmlns:a16="http://schemas.microsoft.com/office/drawing/2014/main" id="{6C0C3E62-7C3F-48ED-8432-C8FB02320227}"/>
                </a:ext>
              </a:extLst>
            </p:cNvPr>
            <p:cNvSpPr/>
            <p:nvPr/>
          </p:nvSpPr>
          <p:spPr>
            <a:xfrm>
              <a:off x="6058484" y="4433044"/>
              <a:ext cx="1682583" cy="1330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a:solidFill>
                    <a:schemeClr val="tx1"/>
                  </a:solidFill>
                </a:rPr>
                <a:t>Small “old-fashioned” CGPS:</a:t>
              </a:r>
            </a:p>
          </p:txBody>
        </p:sp>
        <p:pic>
          <p:nvPicPr>
            <p:cNvPr id="15" name="Picture 2" descr="Accueil">
              <a:extLst>
                <a:ext uri="{FF2B5EF4-FFF2-40B4-BE49-F238E27FC236}">
                  <a16:creationId xmlns:a16="http://schemas.microsoft.com/office/drawing/2014/main" id="{66B49164-261E-4771-967D-DE5AC490D11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57428" y="5315787"/>
              <a:ext cx="1012319" cy="396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irecfi | LinkedIn">
              <a:extLst>
                <a:ext uri="{FF2B5EF4-FFF2-40B4-BE49-F238E27FC236}">
                  <a16:creationId xmlns:a16="http://schemas.microsoft.com/office/drawing/2014/main" id="{EADAC36C-6261-40E2-885F-1C1038B085C4}"/>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2235" b="26598"/>
            <a:stretch/>
          </p:blipFill>
          <p:spPr bwMode="auto">
            <a:xfrm>
              <a:off x="6136294" y="4925173"/>
              <a:ext cx="935094" cy="384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Connecteur droit 4">
            <a:extLst>
              <a:ext uri="{FF2B5EF4-FFF2-40B4-BE49-F238E27FC236}">
                <a16:creationId xmlns:a16="http://schemas.microsoft.com/office/drawing/2014/main" id="{E999CAE2-7132-490D-A5A6-0436A52B1005}"/>
              </a:ext>
            </a:extLst>
          </p:cNvPr>
          <p:cNvCxnSpPr>
            <a:cxnSpLocks/>
          </p:cNvCxnSpPr>
          <p:nvPr/>
        </p:nvCxnSpPr>
        <p:spPr bwMode="auto">
          <a:xfrm>
            <a:off x="374969" y="920971"/>
            <a:ext cx="902958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ZoneTexte 6">
            <a:extLst>
              <a:ext uri="{FF2B5EF4-FFF2-40B4-BE49-F238E27FC236}">
                <a16:creationId xmlns:a16="http://schemas.microsoft.com/office/drawing/2014/main" id="{75A13988-F13C-4BAC-829C-CF6FD82E8DD3}"/>
              </a:ext>
            </a:extLst>
          </p:cNvPr>
          <p:cNvSpPr txBox="1"/>
          <p:nvPr/>
        </p:nvSpPr>
        <p:spPr>
          <a:xfrm>
            <a:off x="2475077" y="812652"/>
            <a:ext cx="4829372" cy="253067"/>
          </a:xfrm>
          <a:prstGeom prst="rect">
            <a:avLst/>
          </a:prstGeom>
          <a:solidFill>
            <a:schemeClr val="bg1"/>
          </a:solidFill>
        </p:spPr>
        <p:txBody>
          <a:bodyPr wrap="square" rtlCol="0" anchor="ctr">
            <a:noAutofit/>
          </a:bodyPr>
          <a:lstStyle/>
          <a:p>
            <a:pPr algn="ctr"/>
            <a:r>
              <a:rPr lang="en-US" sz="1100" b="1">
                <a:solidFill>
                  <a:srgbClr val="009DB0"/>
                </a:solidFill>
                <a:latin typeface="+mj-lt"/>
              </a:rPr>
              <a:t>Digitalization of CGPs under the trade-off quality/cost</a:t>
            </a:r>
          </a:p>
        </p:txBody>
      </p:sp>
      <p:sp>
        <p:nvSpPr>
          <p:cNvPr id="12" name="ZoneTexte 123">
            <a:extLst>
              <a:ext uri="{FF2B5EF4-FFF2-40B4-BE49-F238E27FC236}">
                <a16:creationId xmlns:a16="http://schemas.microsoft.com/office/drawing/2014/main" id="{88DF1FF6-C9C8-4815-BA5B-6A2332494C44}"/>
              </a:ext>
            </a:extLst>
          </p:cNvPr>
          <p:cNvSpPr txBox="1"/>
          <p:nvPr/>
        </p:nvSpPr>
        <p:spPr>
          <a:xfrm>
            <a:off x="1052146" y="6493892"/>
            <a:ext cx="1382887" cy="21544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Solution “made”</a:t>
            </a:r>
          </a:p>
        </p:txBody>
      </p:sp>
      <p:sp>
        <p:nvSpPr>
          <p:cNvPr id="21" name="Rectangle 20">
            <a:extLst>
              <a:ext uri="{FF2B5EF4-FFF2-40B4-BE49-F238E27FC236}">
                <a16:creationId xmlns:a16="http://schemas.microsoft.com/office/drawing/2014/main" id="{F92EF65E-BE7F-49D9-9148-50EAB052D55A}"/>
              </a:ext>
            </a:extLst>
          </p:cNvPr>
          <p:cNvSpPr/>
          <p:nvPr/>
        </p:nvSpPr>
        <p:spPr bwMode="auto">
          <a:xfrm>
            <a:off x="632631" y="6463115"/>
            <a:ext cx="405786" cy="276999"/>
          </a:xfrm>
          <a:prstGeom prst="rect">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a:solidFill>
                <a:schemeClr val="tx2"/>
              </a:solidFill>
            </a:endParaRPr>
          </a:p>
        </p:txBody>
      </p:sp>
      <p:sp>
        <p:nvSpPr>
          <p:cNvPr id="22" name="ZoneTexte 123">
            <a:extLst>
              <a:ext uri="{FF2B5EF4-FFF2-40B4-BE49-F238E27FC236}">
                <a16:creationId xmlns:a16="http://schemas.microsoft.com/office/drawing/2014/main" id="{42B880C6-A39C-4F0D-BB08-E17380A677AF}"/>
              </a:ext>
            </a:extLst>
          </p:cNvPr>
          <p:cNvSpPr txBox="1"/>
          <p:nvPr/>
        </p:nvSpPr>
        <p:spPr>
          <a:xfrm>
            <a:off x="3195983" y="6493892"/>
            <a:ext cx="1382887" cy="215444"/>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rPr>
              <a:t>Solution</a:t>
            </a:r>
            <a:r>
              <a:rPr lang="en-US" sz="800" i="1">
                <a:solidFill>
                  <a:srgbClr val="979797">
                    <a:lumMod val="75000"/>
                  </a:srgbClr>
                </a:solidFill>
                <a:latin typeface="Trebuchet MS" panose="020B0603020202020204" pitchFamily="34" charset="0"/>
                <a:cs typeface="Arial" pitchFamily="34" charset="0"/>
              </a:rPr>
              <a:t> bought</a:t>
            </a:r>
            <a:endParaRPr kumimoji="0" lang="en-US" sz="800" b="0" i="1" u="none" strike="noStrike" kern="1200" cap="none" spc="0" normalizeH="0" baseline="0" noProof="0">
              <a:ln>
                <a:noFill/>
              </a:ln>
              <a:solidFill>
                <a:srgbClr val="979797">
                  <a:lumMod val="75000"/>
                </a:srgbClr>
              </a:solidFill>
              <a:effectLst/>
              <a:uLnTx/>
              <a:uFillTx/>
              <a:latin typeface="Trebuchet MS" panose="020B0603020202020204" pitchFamily="34" charset="0"/>
              <a:ea typeface="+mn-ea"/>
              <a:cs typeface="Arial" pitchFamily="34" charset="0"/>
            </a:endParaRPr>
          </a:p>
        </p:txBody>
      </p:sp>
      <p:sp>
        <p:nvSpPr>
          <p:cNvPr id="23" name="Rectangle 22">
            <a:extLst>
              <a:ext uri="{FF2B5EF4-FFF2-40B4-BE49-F238E27FC236}">
                <a16:creationId xmlns:a16="http://schemas.microsoft.com/office/drawing/2014/main" id="{FB85D09D-BFF2-4A6D-AA53-FD07C19ECBD2}"/>
              </a:ext>
            </a:extLst>
          </p:cNvPr>
          <p:cNvSpPr/>
          <p:nvPr/>
        </p:nvSpPr>
        <p:spPr bwMode="auto">
          <a:xfrm>
            <a:off x="2776468" y="6463115"/>
            <a:ext cx="405786" cy="276999"/>
          </a:xfrm>
          <a:prstGeom prst="rect">
            <a:avLst/>
          </a:prstGeom>
          <a:solidFill>
            <a:srgbClr val="D9D9D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a:solidFill>
                <a:schemeClr val="tx2"/>
              </a:solidFill>
            </a:endParaRPr>
          </a:p>
        </p:txBody>
      </p:sp>
      <p:sp>
        <p:nvSpPr>
          <p:cNvPr id="11" name="Espace réservé du texte 2">
            <a:extLst>
              <a:ext uri="{FF2B5EF4-FFF2-40B4-BE49-F238E27FC236}">
                <a16:creationId xmlns:a16="http://schemas.microsoft.com/office/drawing/2014/main" id="{4FED6F7D-2639-4EBC-AAA4-3F803559EB72}"/>
              </a:ext>
            </a:extLst>
          </p:cNvPr>
          <p:cNvSpPr txBox="1">
            <a:spLocks/>
          </p:cNvSpPr>
          <p:nvPr/>
        </p:nvSpPr>
        <p:spPr>
          <a:xfrm>
            <a:off x="5122996" y="6660327"/>
            <a:ext cx="3158497"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 </a:t>
            </a:r>
            <a:r>
              <a:rPr lang="en-US" sz="600" i="1">
                <a:latin typeface="+mj-lt"/>
              </a:rPr>
              <a:t>eleven research &amp; analysis, Expert calls</a:t>
            </a:r>
            <a:endParaRPr lang="en-US" sz="600" i="1" kern="0">
              <a:latin typeface="+mn-lt"/>
            </a:endParaRPr>
          </a:p>
        </p:txBody>
      </p:sp>
      <p:grpSp>
        <p:nvGrpSpPr>
          <p:cNvPr id="42" name="Groupe 41">
            <a:extLst>
              <a:ext uri="{FF2B5EF4-FFF2-40B4-BE49-F238E27FC236}">
                <a16:creationId xmlns:a16="http://schemas.microsoft.com/office/drawing/2014/main" id="{59C3BCE2-12E8-4D68-ADA9-CC3A121BE821}"/>
              </a:ext>
            </a:extLst>
          </p:cNvPr>
          <p:cNvGrpSpPr/>
          <p:nvPr/>
        </p:nvGrpSpPr>
        <p:grpSpPr>
          <a:xfrm>
            <a:off x="8865599" y="6410026"/>
            <a:ext cx="772875" cy="192882"/>
            <a:chOff x="10416619" y="1219200"/>
            <a:chExt cx="772875" cy="192882"/>
          </a:xfrm>
        </p:grpSpPr>
        <p:sp>
          <p:nvSpPr>
            <p:cNvPr id="44" name="Rectangle 43">
              <a:extLst>
                <a:ext uri="{FF2B5EF4-FFF2-40B4-BE49-F238E27FC236}">
                  <a16:creationId xmlns:a16="http://schemas.microsoft.com/office/drawing/2014/main" id="{AA0497BC-8A47-4750-A119-1A450147A2A3}"/>
                </a:ext>
              </a:extLst>
            </p:cNvPr>
            <p:cNvSpPr/>
            <p:nvPr/>
          </p:nvSpPr>
          <p:spPr>
            <a:xfrm>
              <a:off x="10416619" y="1219200"/>
              <a:ext cx="772875" cy="192882"/>
            </a:xfrm>
            <a:prstGeom prst="rect">
              <a:avLst/>
            </a:prstGeom>
            <a:solidFill>
              <a:schemeClr val="accent6">
                <a:lumMod val="20000"/>
                <a:lumOff val="8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6">
                      <a:lumMod val="75000"/>
                    </a:schemeClr>
                  </a:solidFill>
                </a:rPr>
                <a:t>    Updated</a:t>
              </a:r>
            </a:p>
          </p:txBody>
        </p:sp>
        <p:sp>
          <p:nvSpPr>
            <p:cNvPr id="45" name="Freeform 6">
              <a:extLst>
                <a:ext uri="{FF2B5EF4-FFF2-40B4-BE49-F238E27FC236}">
                  <a16:creationId xmlns:a16="http://schemas.microsoft.com/office/drawing/2014/main" id="{E4E52115-E489-412B-BCC4-A55BC27FCCE1}"/>
                </a:ext>
              </a:extLst>
            </p:cNvPr>
            <p:cNvSpPr>
              <a:spLocks noEditPoints="1"/>
            </p:cNvSpPr>
            <p:nvPr/>
          </p:nvSpPr>
          <p:spPr bwMode="auto">
            <a:xfrm>
              <a:off x="10446945" y="1240191"/>
              <a:ext cx="151998" cy="152217"/>
            </a:xfrm>
            <a:custGeom>
              <a:avLst/>
              <a:gdLst>
                <a:gd name="T0" fmla="*/ 57 w 60"/>
                <a:gd name="T1" fmla="*/ 24 h 60"/>
                <a:gd name="T2" fmla="*/ 49 w 60"/>
                <a:gd name="T3" fmla="*/ 24 h 60"/>
                <a:gd name="T4" fmla="*/ 47 w 60"/>
                <a:gd name="T5" fmla="*/ 20 h 60"/>
                <a:gd name="T6" fmla="*/ 52 w 60"/>
                <a:gd name="T7" fmla="*/ 14 h 60"/>
                <a:gd name="T8" fmla="*/ 52 w 60"/>
                <a:gd name="T9" fmla="*/ 9 h 60"/>
                <a:gd name="T10" fmla="*/ 50 w 60"/>
                <a:gd name="T11" fmla="*/ 7 h 60"/>
                <a:gd name="T12" fmla="*/ 45 w 60"/>
                <a:gd name="T13" fmla="*/ 7 h 60"/>
                <a:gd name="T14" fmla="*/ 40 w 60"/>
                <a:gd name="T15" fmla="*/ 13 h 60"/>
                <a:gd name="T16" fmla="*/ 35 w 60"/>
                <a:gd name="T17" fmla="*/ 11 h 60"/>
                <a:gd name="T18" fmla="*/ 35 w 60"/>
                <a:gd name="T19" fmla="*/ 3 h 60"/>
                <a:gd name="T20" fmla="*/ 31 w 60"/>
                <a:gd name="T21" fmla="*/ 0 h 60"/>
                <a:gd name="T22" fmla="*/ 28 w 60"/>
                <a:gd name="T23" fmla="*/ 0 h 60"/>
                <a:gd name="T24" fmla="*/ 25 w 60"/>
                <a:gd name="T25" fmla="*/ 3 h 60"/>
                <a:gd name="T26" fmla="*/ 25 w 60"/>
                <a:gd name="T27" fmla="*/ 11 h 60"/>
                <a:gd name="T28" fmla="*/ 19 w 60"/>
                <a:gd name="T29" fmla="*/ 13 h 60"/>
                <a:gd name="T30" fmla="*/ 15 w 60"/>
                <a:gd name="T31" fmla="*/ 8 h 60"/>
                <a:gd name="T32" fmla="*/ 10 w 60"/>
                <a:gd name="T33" fmla="*/ 8 h 60"/>
                <a:gd name="T34" fmla="*/ 7 w 60"/>
                <a:gd name="T35" fmla="*/ 11 h 60"/>
                <a:gd name="T36" fmla="*/ 7 w 60"/>
                <a:gd name="T37" fmla="*/ 15 h 60"/>
                <a:gd name="T38" fmla="*/ 12 w 60"/>
                <a:gd name="T39" fmla="*/ 20 h 60"/>
                <a:gd name="T40" fmla="*/ 10 w 60"/>
                <a:gd name="T41" fmla="*/ 26 h 60"/>
                <a:gd name="T42" fmla="*/ 4 w 60"/>
                <a:gd name="T43" fmla="*/ 26 h 60"/>
                <a:gd name="T44" fmla="*/ 0 w 60"/>
                <a:gd name="T45" fmla="*/ 29 h 60"/>
                <a:gd name="T46" fmla="*/ 0 w 60"/>
                <a:gd name="T47" fmla="*/ 33 h 60"/>
                <a:gd name="T48" fmla="*/ 4 w 60"/>
                <a:gd name="T49" fmla="*/ 36 h 60"/>
                <a:gd name="T50" fmla="*/ 10 w 60"/>
                <a:gd name="T51" fmla="*/ 36 h 60"/>
                <a:gd name="T52" fmla="*/ 13 w 60"/>
                <a:gd name="T53" fmla="*/ 41 h 60"/>
                <a:gd name="T54" fmla="*/ 9 w 60"/>
                <a:gd name="T55" fmla="*/ 46 h 60"/>
                <a:gd name="T56" fmla="*/ 9 w 60"/>
                <a:gd name="T57" fmla="*/ 51 h 60"/>
                <a:gd name="T58" fmla="*/ 11 w 60"/>
                <a:gd name="T59" fmla="*/ 53 h 60"/>
                <a:gd name="T60" fmla="*/ 16 w 60"/>
                <a:gd name="T61" fmla="*/ 53 h 60"/>
                <a:gd name="T62" fmla="*/ 21 w 60"/>
                <a:gd name="T63" fmla="*/ 48 h 60"/>
                <a:gd name="T64" fmla="*/ 26 w 60"/>
                <a:gd name="T65" fmla="*/ 50 h 60"/>
                <a:gd name="T66" fmla="*/ 26 w 60"/>
                <a:gd name="T67" fmla="*/ 57 h 60"/>
                <a:gd name="T68" fmla="*/ 30 w 60"/>
                <a:gd name="T69" fmla="*/ 60 h 60"/>
                <a:gd name="T70" fmla="*/ 33 w 60"/>
                <a:gd name="T71" fmla="*/ 60 h 60"/>
                <a:gd name="T72" fmla="*/ 36 w 60"/>
                <a:gd name="T73" fmla="*/ 57 h 60"/>
                <a:gd name="T74" fmla="*/ 36 w 60"/>
                <a:gd name="T75" fmla="*/ 49 h 60"/>
                <a:gd name="T76" fmla="*/ 41 w 60"/>
                <a:gd name="T77" fmla="*/ 46 h 60"/>
                <a:gd name="T78" fmla="*/ 46 w 60"/>
                <a:gd name="T79" fmla="*/ 52 h 60"/>
                <a:gd name="T80" fmla="*/ 51 w 60"/>
                <a:gd name="T81" fmla="*/ 52 h 60"/>
                <a:gd name="T82" fmla="*/ 53 w 60"/>
                <a:gd name="T83" fmla="*/ 50 h 60"/>
                <a:gd name="T84" fmla="*/ 53 w 60"/>
                <a:gd name="T85" fmla="*/ 45 h 60"/>
                <a:gd name="T86" fmla="*/ 48 w 60"/>
                <a:gd name="T87" fmla="*/ 39 h 60"/>
                <a:gd name="T88" fmla="*/ 49 w 60"/>
                <a:gd name="T89" fmla="*/ 34 h 60"/>
                <a:gd name="T90" fmla="*/ 57 w 60"/>
                <a:gd name="T91" fmla="*/ 34 h 60"/>
                <a:gd name="T92" fmla="*/ 60 w 60"/>
                <a:gd name="T93" fmla="*/ 31 h 60"/>
                <a:gd name="T94" fmla="*/ 60 w 60"/>
                <a:gd name="T95" fmla="*/ 28 h 60"/>
                <a:gd name="T96" fmla="*/ 57 w 60"/>
                <a:gd name="T97" fmla="*/ 24 h 60"/>
                <a:gd name="T98" fmla="*/ 30 w 60"/>
                <a:gd name="T99" fmla="*/ 38 h 60"/>
                <a:gd name="T100" fmla="*/ 21 w 60"/>
                <a:gd name="T101" fmla="*/ 30 h 60"/>
                <a:gd name="T102" fmla="*/ 30 w 60"/>
                <a:gd name="T103" fmla="*/ 22 h 60"/>
                <a:gd name="T104" fmla="*/ 38 w 60"/>
                <a:gd name="T105" fmla="*/ 30 h 60"/>
                <a:gd name="T106" fmla="*/ 30 w 60"/>
                <a:gd name="T10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60">
                  <a:moveTo>
                    <a:pt x="57" y="24"/>
                  </a:moveTo>
                  <a:cubicBezTo>
                    <a:pt x="49" y="24"/>
                    <a:pt x="49" y="24"/>
                    <a:pt x="49" y="24"/>
                  </a:cubicBezTo>
                  <a:cubicBezTo>
                    <a:pt x="48" y="23"/>
                    <a:pt x="48" y="21"/>
                    <a:pt x="47" y="20"/>
                  </a:cubicBezTo>
                  <a:cubicBezTo>
                    <a:pt x="52" y="14"/>
                    <a:pt x="52" y="14"/>
                    <a:pt x="52" y="14"/>
                  </a:cubicBezTo>
                  <a:cubicBezTo>
                    <a:pt x="54" y="13"/>
                    <a:pt x="54" y="11"/>
                    <a:pt x="52" y="9"/>
                  </a:cubicBezTo>
                  <a:cubicBezTo>
                    <a:pt x="50" y="7"/>
                    <a:pt x="50" y="7"/>
                    <a:pt x="50" y="7"/>
                  </a:cubicBezTo>
                  <a:cubicBezTo>
                    <a:pt x="49" y="6"/>
                    <a:pt x="46" y="6"/>
                    <a:pt x="45" y="7"/>
                  </a:cubicBezTo>
                  <a:cubicBezTo>
                    <a:pt x="40" y="13"/>
                    <a:pt x="40" y="13"/>
                    <a:pt x="40" y="13"/>
                  </a:cubicBezTo>
                  <a:cubicBezTo>
                    <a:pt x="38" y="12"/>
                    <a:pt x="36" y="11"/>
                    <a:pt x="35" y="11"/>
                  </a:cubicBezTo>
                  <a:cubicBezTo>
                    <a:pt x="35" y="3"/>
                    <a:pt x="35" y="3"/>
                    <a:pt x="35" y="3"/>
                  </a:cubicBezTo>
                  <a:cubicBezTo>
                    <a:pt x="35" y="2"/>
                    <a:pt x="33" y="0"/>
                    <a:pt x="31" y="0"/>
                  </a:cubicBezTo>
                  <a:cubicBezTo>
                    <a:pt x="28" y="0"/>
                    <a:pt x="28" y="0"/>
                    <a:pt x="28" y="0"/>
                  </a:cubicBezTo>
                  <a:cubicBezTo>
                    <a:pt x="26" y="0"/>
                    <a:pt x="25" y="2"/>
                    <a:pt x="25" y="3"/>
                  </a:cubicBezTo>
                  <a:cubicBezTo>
                    <a:pt x="25" y="11"/>
                    <a:pt x="25" y="11"/>
                    <a:pt x="25" y="11"/>
                  </a:cubicBezTo>
                  <a:cubicBezTo>
                    <a:pt x="23" y="11"/>
                    <a:pt x="21" y="12"/>
                    <a:pt x="19" y="13"/>
                  </a:cubicBezTo>
                  <a:cubicBezTo>
                    <a:pt x="15" y="8"/>
                    <a:pt x="15" y="8"/>
                    <a:pt x="15" y="8"/>
                  </a:cubicBezTo>
                  <a:cubicBezTo>
                    <a:pt x="13" y="7"/>
                    <a:pt x="11" y="7"/>
                    <a:pt x="10" y="8"/>
                  </a:cubicBezTo>
                  <a:cubicBezTo>
                    <a:pt x="7" y="11"/>
                    <a:pt x="7" y="11"/>
                    <a:pt x="7" y="11"/>
                  </a:cubicBezTo>
                  <a:cubicBezTo>
                    <a:pt x="6" y="12"/>
                    <a:pt x="6" y="14"/>
                    <a:pt x="7" y="15"/>
                  </a:cubicBezTo>
                  <a:cubicBezTo>
                    <a:pt x="12" y="20"/>
                    <a:pt x="12" y="20"/>
                    <a:pt x="12" y="20"/>
                  </a:cubicBezTo>
                  <a:cubicBezTo>
                    <a:pt x="11" y="22"/>
                    <a:pt x="10" y="24"/>
                    <a:pt x="10" y="26"/>
                  </a:cubicBezTo>
                  <a:cubicBezTo>
                    <a:pt x="4" y="26"/>
                    <a:pt x="4" y="26"/>
                    <a:pt x="4" y="26"/>
                  </a:cubicBezTo>
                  <a:cubicBezTo>
                    <a:pt x="2" y="26"/>
                    <a:pt x="0" y="27"/>
                    <a:pt x="0" y="29"/>
                  </a:cubicBezTo>
                  <a:cubicBezTo>
                    <a:pt x="0" y="33"/>
                    <a:pt x="0" y="33"/>
                    <a:pt x="0" y="33"/>
                  </a:cubicBezTo>
                  <a:cubicBezTo>
                    <a:pt x="0" y="34"/>
                    <a:pt x="2" y="36"/>
                    <a:pt x="4" y="36"/>
                  </a:cubicBezTo>
                  <a:cubicBezTo>
                    <a:pt x="10" y="36"/>
                    <a:pt x="10" y="36"/>
                    <a:pt x="10" y="36"/>
                  </a:cubicBezTo>
                  <a:cubicBezTo>
                    <a:pt x="11" y="38"/>
                    <a:pt x="12" y="40"/>
                    <a:pt x="13" y="41"/>
                  </a:cubicBezTo>
                  <a:cubicBezTo>
                    <a:pt x="9" y="46"/>
                    <a:pt x="9" y="46"/>
                    <a:pt x="9" y="46"/>
                  </a:cubicBezTo>
                  <a:cubicBezTo>
                    <a:pt x="7" y="47"/>
                    <a:pt x="7" y="49"/>
                    <a:pt x="9" y="51"/>
                  </a:cubicBezTo>
                  <a:cubicBezTo>
                    <a:pt x="11" y="53"/>
                    <a:pt x="11" y="53"/>
                    <a:pt x="11" y="53"/>
                  </a:cubicBezTo>
                  <a:cubicBezTo>
                    <a:pt x="12" y="54"/>
                    <a:pt x="14" y="54"/>
                    <a:pt x="16" y="53"/>
                  </a:cubicBezTo>
                  <a:cubicBezTo>
                    <a:pt x="21" y="48"/>
                    <a:pt x="21" y="48"/>
                    <a:pt x="21" y="48"/>
                  </a:cubicBezTo>
                  <a:cubicBezTo>
                    <a:pt x="22" y="49"/>
                    <a:pt x="24" y="49"/>
                    <a:pt x="26" y="50"/>
                  </a:cubicBezTo>
                  <a:cubicBezTo>
                    <a:pt x="26" y="57"/>
                    <a:pt x="26" y="57"/>
                    <a:pt x="26" y="57"/>
                  </a:cubicBezTo>
                  <a:cubicBezTo>
                    <a:pt x="26" y="59"/>
                    <a:pt x="28" y="60"/>
                    <a:pt x="30" y="60"/>
                  </a:cubicBezTo>
                  <a:cubicBezTo>
                    <a:pt x="33" y="60"/>
                    <a:pt x="33" y="60"/>
                    <a:pt x="33" y="60"/>
                  </a:cubicBezTo>
                  <a:cubicBezTo>
                    <a:pt x="35" y="60"/>
                    <a:pt x="36" y="59"/>
                    <a:pt x="36" y="57"/>
                  </a:cubicBezTo>
                  <a:cubicBezTo>
                    <a:pt x="36" y="49"/>
                    <a:pt x="36" y="49"/>
                    <a:pt x="36" y="49"/>
                  </a:cubicBezTo>
                  <a:cubicBezTo>
                    <a:pt x="38" y="48"/>
                    <a:pt x="40" y="48"/>
                    <a:pt x="41" y="46"/>
                  </a:cubicBezTo>
                  <a:cubicBezTo>
                    <a:pt x="46" y="52"/>
                    <a:pt x="46" y="52"/>
                    <a:pt x="46" y="52"/>
                  </a:cubicBezTo>
                  <a:cubicBezTo>
                    <a:pt x="48" y="53"/>
                    <a:pt x="50" y="53"/>
                    <a:pt x="51" y="52"/>
                  </a:cubicBezTo>
                  <a:cubicBezTo>
                    <a:pt x="53" y="50"/>
                    <a:pt x="53" y="50"/>
                    <a:pt x="53" y="50"/>
                  </a:cubicBezTo>
                  <a:cubicBezTo>
                    <a:pt x="55" y="48"/>
                    <a:pt x="55" y="46"/>
                    <a:pt x="53" y="45"/>
                  </a:cubicBezTo>
                  <a:cubicBezTo>
                    <a:pt x="48" y="39"/>
                    <a:pt x="48" y="39"/>
                    <a:pt x="48" y="39"/>
                  </a:cubicBezTo>
                  <a:cubicBezTo>
                    <a:pt x="48" y="37"/>
                    <a:pt x="49" y="36"/>
                    <a:pt x="49" y="34"/>
                  </a:cubicBezTo>
                  <a:cubicBezTo>
                    <a:pt x="57" y="34"/>
                    <a:pt x="57" y="34"/>
                    <a:pt x="57" y="34"/>
                  </a:cubicBezTo>
                  <a:cubicBezTo>
                    <a:pt x="59" y="34"/>
                    <a:pt x="60" y="33"/>
                    <a:pt x="60" y="31"/>
                  </a:cubicBezTo>
                  <a:cubicBezTo>
                    <a:pt x="60" y="28"/>
                    <a:pt x="60" y="28"/>
                    <a:pt x="60" y="28"/>
                  </a:cubicBezTo>
                  <a:cubicBezTo>
                    <a:pt x="60" y="26"/>
                    <a:pt x="59" y="24"/>
                    <a:pt x="57" y="24"/>
                  </a:cubicBezTo>
                  <a:close/>
                  <a:moveTo>
                    <a:pt x="30" y="38"/>
                  </a:moveTo>
                  <a:cubicBezTo>
                    <a:pt x="25" y="38"/>
                    <a:pt x="21" y="35"/>
                    <a:pt x="21" y="30"/>
                  </a:cubicBezTo>
                  <a:cubicBezTo>
                    <a:pt x="21" y="25"/>
                    <a:pt x="25" y="22"/>
                    <a:pt x="30" y="22"/>
                  </a:cubicBezTo>
                  <a:cubicBezTo>
                    <a:pt x="34" y="22"/>
                    <a:pt x="38" y="25"/>
                    <a:pt x="38" y="30"/>
                  </a:cubicBezTo>
                  <a:cubicBezTo>
                    <a:pt x="38" y="35"/>
                    <a:pt x="34" y="38"/>
                    <a:pt x="30" y="38"/>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64472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1442E4-B160-4F10-ADB7-145B7A331820}"/>
              </a:ext>
            </a:extLst>
          </p:cNvPr>
          <p:cNvSpPr>
            <a:spLocks noGrp="1"/>
          </p:cNvSpPr>
          <p:nvPr>
            <p:ph type="ctrTitle"/>
          </p:nvPr>
        </p:nvSpPr>
        <p:spPr/>
        <p:txBody>
          <a:bodyPr/>
          <a:lstStyle/>
          <a:p>
            <a:r>
              <a:rPr lang="en-US" sz="1300" i="1">
                <a:solidFill>
                  <a:srgbClr val="E46C0A"/>
                </a:solidFill>
              </a:rPr>
              <a:t>Illustration:</a:t>
            </a:r>
            <a:r>
              <a:rPr lang="en-US" sz="1300" i="1">
                <a:solidFill>
                  <a:schemeClr val="accent6"/>
                </a:solidFill>
              </a:rPr>
              <a:t> </a:t>
            </a:r>
            <a:r>
              <a:rPr lang="en-US" sz="1300"/>
              <a:t>Harvest </a:t>
            </a:r>
            <a:r>
              <a:rPr lang="en-US" sz="1300">
                <a:solidFill>
                  <a:srgbClr val="009DB0"/>
                </a:solidFill>
              </a:rPr>
              <a:t>Big Expert </a:t>
            </a:r>
            <a:r>
              <a:rPr lang="en-US" sz="1300"/>
              <a:t>solution offers an </a:t>
            </a:r>
            <a:r>
              <a:rPr lang="en-US" sz="1300">
                <a:solidFill>
                  <a:srgbClr val="009DB0"/>
                </a:solidFill>
              </a:rPr>
              <a:t>automated wealth diagnosis </a:t>
            </a:r>
            <a:r>
              <a:rPr lang="en-US" sz="1300"/>
              <a:t>coupled with strategic </a:t>
            </a:r>
            <a:r>
              <a:rPr lang="en-US" sz="1300">
                <a:solidFill>
                  <a:srgbClr val="009DB0"/>
                </a:solidFill>
              </a:rPr>
              <a:t>wealth management recommendations </a:t>
            </a:r>
          </a:p>
        </p:txBody>
      </p:sp>
      <p:pic>
        <p:nvPicPr>
          <p:cNvPr id="4" name="Image 3">
            <a:extLst>
              <a:ext uri="{FF2B5EF4-FFF2-40B4-BE49-F238E27FC236}">
                <a16:creationId xmlns:a16="http://schemas.microsoft.com/office/drawing/2014/main" id="{DFC03731-2F63-4D1A-894D-B0437444B5A7}"/>
              </a:ext>
            </a:extLst>
          </p:cNvPr>
          <p:cNvPicPr>
            <a:picLocks noChangeAspect="1"/>
          </p:cNvPicPr>
          <p:nvPr/>
        </p:nvPicPr>
        <p:blipFill rotWithShape="1">
          <a:blip r:embed="rId2"/>
          <a:srcRect r="67072"/>
          <a:stretch/>
        </p:blipFill>
        <p:spPr>
          <a:xfrm>
            <a:off x="187075" y="1361154"/>
            <a:ext cx="1573636"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Image 6">
            <a:extLst>
              <a:ext uri="{FF2B5EF4-FFF2-40B4-BE49-F238E27FC236}">
                <a16:creationId xmlns:a16="http://schemas.microsoft.com/office/drawing/2014/main" id="{105BA6BD-F987-4E86-96B3-C310FA5D4801}"/>
              </a:ext>
            </a:extLst>
          </p:cNvPr>
          <p:cNvPicPr>
            <a:picLocks noChangeAspect="1"/>
          </p:cNvPicPr>
          <p:nvPr/>
        </p:nvPicPr>
        <p:blipFill rotWithShape="1">
          <a:blip r:embed="rId2"/>
          <a:srcRect l="33372" r="33699"/>
          <a:stretch/>
        </p:blipFill>
        <p:spPr>
          <a:xfrm>
            <a:off x="2150804" y="1352399"/>
            <a:ext cx="1573635"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Image 7">
            <a:extLst>
              <a:ext uri="{FF2B5EF4-FFF2-40B4-BE49-F238E27FC236}">
                <a16:creationId xmlns:a16="http://schemas.microsoft.com/office/drawing/2014/main" id="{8A1390F5-EB00-499D-B78C-23496EDF6DD1}"/>
              </a:ext>
            </a:extLst>
          </p:cNvPr>
          <p:cNvPicPr>
            <a:picLocks noChangeAspect="1"/>
          </p:cNvPicPr>
          <p:nvPr/>
        </p:nvPicPr>
        <p:blipFill rotWithShape="1">
          <a:blip r:embed="rId2"/>
          <a:srcRect l="67072"/>
          <a:stretch/>
        </p:blipFill>
        <p:spPr>
          <a:xfrm>
            <a:off x="4079769" y="1361156"/>
            <a:ext cx="1579934"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10" name="Connecteur droit 4">
            <a:extLst>
              <a:ext uri="{FF2B5EF4-FFF2-40B4-BE49-F238E27FC236}">
                <a16:creationId xmlns:a16="http://schemas.microsoft.com/office/drawing/2014/main" id="{7545F4F8-0238-4971-A508-D9C17A5A0F12}"/>
              </a:ext>
            </a:extLst>
          </p:cNvPr>
          <p:cNvCxnSpPr>
            <a:cxnSpLocks/>
          </p:cNvCxnSpPr>
          <p:nvPr/>
        </p:nvCxnSpPr>
        <p:spPr bwMode="auto">
          <a:xfrm flipV="1">
            <a:off x="109669" y="1134289"/>
            <a:ext cx="92898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2" name="ZoneTexte 6">
            <a:extLst>
              <a:ext uri="{FF2B5EF4-FFF2-40B4-BE49-F238E27FC236}">
                <a16:creationId xmlns:a16="http://schemas.microsoft.com/office/drawing/2014/main" id="{C6F6A34A-2733-4042-9CB7-EC2C403C69FD}"/>
              </a:ext>
            </a:extLst>
          </p:cNvPr>
          <p:cNvSpPr txBox="1"/>
          <p:nvPr/>
        </p:nvSpPr>
        <p:spPr>
          <a:xfrm>
            <a:off x="3101800" y="1025970"/>
            <a:ext cx="3305561" cy="173513"/>
          </a:xfrm>
          <a:prstGeom prst="rect">
            <a:avLst/>
          </a:prstGeom>
          <a:solidFill>
            <a:schemeClr val="bg1"/>
          </a:solidFill>
        </p:spPr>
        <p:txBody>
          <a:bodyPr wrap="square" rtlCol="0" anchor="ctr">
            <a:noAutofit/>
          </a:bodyPr>
          <a:lstStyle/>
          <a:p>
            <a:pPr algn="ctr"/>
            <a:r>
              <a:rPr lang="en-US" sz="1100" b="1">
                <a:solidFill>
                  <a:srgbClr val="009DB0"/>
                </a:solidFill>
                <a:latin typeface="+mj-lt"/>
              </a:rPr>
              <a:t>Selected views of Big Expert report </a:t>
            </a:r>
          </a:p>
        </p:txBody>
      </p:sp>
      <p:pic>
        <p:nvPicPr>
          <p:cNvPr id="14" name="Image 13">
            <a:extLst>
              <a:ext uri="{FF2B5EF4-FFF2-40B4-BE49-F238E27FC236}">
                <a16:creationId xmlns:a16="http://schemas.microsoft.com/office/drawing/2014/main" id="{4635F48D-BF80-477A-BB67-7ABF1C18D468}"/>
              </a:ext>
            </a:extLst>
          </p:cNvPr>
          <p:cNvPicPr>
            <a:picLocks noChangeAspect="1"/>
          </p:cNvPicPr>
          <p:nvPr/>
        </p:nvPicPr>
        <p:blipFill rotWithShape="1">
          <a:blip r:embed="rId3"/>
          <a:srcRect l="934" t="2165" r="67307" b="1"/>
          <a:stretch/>
        </p:blipFill>
        <p:spPr>
          <a:xfrm>
            <a:off x="187075" y="3871802"/>
            <a:ext cx="1573636"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6" name="Image 15">
            <a:extLst>
              <a:ext uri="{FF2B5EF4-FFF2-40B4-BE49-F238E27FC236}">
                <a16:creationId xmlns:a16="http://schemas.microsoft.com/office/drawing/2014/main" id="{15A4B4BB-BFFE-468F-BECA-2AF6DD4ECAE5}"/>
              </a:ext>
            </a:extLst>
          </p:cNvPr>
          <p:cNvPicPr>
            <a:picLocks noChangeAspect="1"/>
          </p:cNvPicPr>
          <p:nvPr/>
        </p:nvPicPr>
        <p:blipFill rotWithShape="1">
          <a:blip r:embed="rId3"/>
          <a:srcRect l="34248" t="2165" r="34876" b="1"/>
          <a:stretch/>
        </p:blipFill>
        <p:spPr>
          <a:xfrm>
            <a:off x="2168169" y="3871802"/>
            <a:ext cx="1556269"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8" name="Image 17">
            <a:extLst>
              <a:ext uri="{FF2B5EF4-FFF2-40B4-BE49-F238E27FC236}">
                <a16:creationId xmlns:a16="http://schemas.microsoft.com/office/drawing/2014/main" id="{47596F04-76E5-4F02-AFBB-46E245FFCAD1}"/>
              </a:ext>
            </a:extLst>
          </p:cNvPr>
          <p:cNvPicPr>
            <a:picLocks noChangeAspect="1"/>
          </p:cNvPicPr>
          <p:nvPr/>
        </p:nvPicPr>
        <p:blipFill rotWithShape="1">
          <a:blip r:embed="rId3"/>
          <a:srcRect l="66913" t="362" r="1345" b="1"/>
          <a:stretch/>
        </p:blipFill>
        <p:spPr>
          <a:xfrm>
            <a:off x="4124179" y="3871802"/>
            <a:ext cx="1529225" cy="22320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0" name="Image 19">
            <a:extLst>
              <a:ext uri="{FF2B5EF4-FFF2-40B4-BE49-F238E27FC236}">
                <a16:creationId xmlns:a16="http://schemas.microsoft.com/office/drawing/2014/main" id="{AB0BF3CC-9D8A-449D-812A-5837B7DDAAB9}"/>
              </a:ext>
            </a:extLst>
          </p:cNvPr>
          <p:cNvPicPr>
            <a:picLocks noChangeAspect="1"/>
          </p:cNvPicPr>
          <p:nvPr/>
        </p:nvPicPr>
        <p:blipFill rotWithShape="1">
          <a:blip r:embed="rId4"/>
          <a:srcRect l="927" t="1700" r="51456" b="1221"/>
          <a:stretch/>
        </p:blipFill>
        <p:spPr>
          <a:xfrm>
            <a:off x="6501906" y="1352399"/>
            <a:ext cx="2506579" cy="355335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2" name="Image 21">
            <a:extLst>
              <a:ext uri="{FF2B5EF4-FFF2-40B4-BE49-F238E27FC236}">
                <a16:creationId xmlns:a16="http://schemas.microsoft.com/office/drawing/2014/main" id="{2DC988A9-0B53-4DEE-9F34-00329497326B}"/>
              </a:ext>
            </a:extLst>
          </p:cNvPr>
          <p:cNvPicPr>
            <a:picLocks noChangeAspect="1"/>
          </p:cNvPicPr>
          <p:nvPr/>
        </p:nvPicPr>
        <p:blipFill rotWithShape="1">
          <a:blip r:embed="rId4"/>
          <a:srcRect l="50305" t="1700" r="1151" b="1221"/>
          <a:stretch/>
        </p:blipFill>
        <p:spPr>
          <a:xfrm>
            <a:off x="7454893" y="2955534"/>
            <a:ext cx="2264032" cy="314826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23" name="Triangle isocèle 22">
            <a:extLst>
              <a:ext uri="{FF2B5EF4-FFF2-40B4-BE49-F238E27FC236}">
                <a16:creationId xmlns:a16="http://schemas.microsoft.com/office/drawing/2014/main" id="{0F9209B4-56B1-440F-8D27-7FA44707B5DD}"/>
              </a:ext>
            </a:extLst>
          </p:cNvPr>
          <p:cNvSpPr/>
          <p:nvPr/>
        </p:nvSpPr>
        <p:spPr>
          <a:xfrm rot="5400000">
            <a:off x="4011693" y="3547782"/>
            <a:ext cx="4573472" cy="182709"/>
          </a:xfrm>
          <a:prstGeom prst="triangle">
            <a:avLst/>
          </a:prstGeom>
          <a:solidFill>
            <a:srgbClr val="009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texte 2">
            <a:extLst>
              <a:ext uri="{FF2B5EF4-FFF2-40B4-BE49-F238E27FC236}">
                <a16:creationId xmlns:a16="http://schemas.microsoft.com/office/drawing/2014/main" id="{74BBA7FD-5142-4201-8DE0-0C364DB7212A}"/>
              </a:ext>
            </a:extLst>
          </p:cNvPr>
          <p:cNvSpPr txBox="1">
            <a:spLocks/>
          </p:cNvSpPr>
          <p:nvPr/>
        </p:nvSpPr>
        <p:spPr>
          <a:xfrm>
            <a:off x="1" y="6577200"/>
            <a:ext cx="2788466" cy="244475"/>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600" i="1" kern="0">
                <a:latin typeface="+mn-lt"/>
              </a:rPr>
              <a:t>Source:</a:t>
            </a:r>
            <a:r>
              <a:rPr lang="en-US" sz="600" i="1" kern="0">
                <a:latin typeface="+mj-lt"/>
              </a:rPr>
              <a:t> </a:t>
            </a:r>
            <a:r>
              <a:rPr lang="en-US" sz="600" i="1">
                <a:latin typeface="+mj-lt"/>
              </a:rPr>
              <a:t>eleven research &amp; analysis, Expert calls</a:t>
            </a:r>
            <a:endParaRPr lang="en-US" sz="600" i="1" kern="0">
              <a:latin typeface="+mn-lt"/>
            </a:endParaRPr>
          </a:p>
        </p:txBody>
      </p:sp>
      <p:grpSp>
        <p:nvGrpSpPr>
          <p:cNvPr id="17" name="Groupe 2">
            <a:extLst>
              <a:ext uri="{FF2B5EF4-FFF2-40B4-BE49-F238E27FC236}">
                <a16:creationId xmlns:a16="http://schemas.microsoft.com/office/drawing/2014/main" id="{EB4F4DEA-0AA8-4218-875F-91FB506F7DEE}"/>
              </a:ext>
            </a:extLst>
          </p:cNvPr>
          <p:cNvGrpSpPr>
            <a:grpSpLocks noChangeAspect="1"/>
          </p:cNvGrpSpPr>
          <p:nvPr/>
        </p:nvGrpSpPr>
        <p:grpSpPr>
          <a:xfrm flipH="1">
            <a:off x="164125" y="266768"/>
            <a:ext cx="328776" cy="353706"/>
            <a:chOff x="165235" y="232554"/>
            <a:chExt cx="253804" cy="273051"/>
          </a:xfrm>
        </p:grpSpPr>
        <p:sp>
          <p:nvSpPr>
            <p:cNvPr id="19" name="Freeform 6">
              <a:extLst>
                <a:ext uri="{FF2B5EF4-FFF2-40B4-BE49-F238E27FC236}">
                  <a16:creationId xmlns:a16="http://schemas.microsoft.com/office/drawing/2014/main" id="{4079C477-B141-4654-9121-4D26F51881F6}"/>
                </a:ext>
              </a:extLst>
            </p:cNvPr>
            <p:cNvSpPr>
              <a:spLocks noEditPoints="1"/>
            </p:cNvSpPr>
            <p:nvPr/>
          </p:nvSpPr>
          <p:spPr bwMode="auto">
            <a:xfrm>
              <a:off x="165235" y="232555"/>
              <a:ext cx="252413" cy="2730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451078EE-BDA3-480D-980D-49C33A807DD4}"/>
                </a:ext>
              </a:extLst>
            </p:cNvPr>
            <p:cNvSpPr/>
            <p:nvPr/>
          </p:nvSpPr>
          <p:spPr>
            <a:xfrm>
              <a:off x="243071" y="232554"/>
              <a:ext cx="175968" cy="201956"/>
            </a:xfrm>
            <a:prstGeom prst="rect">
              <a:avLst/>
            </a:prstGeom>
          </p:spPr>
          <p:txBody>
            <a:bodyPr wrap="none">
              <a:spAutoFit/>
            </a:bodyPr>
            <a:lstStyle/>
            <a:p>
              <a:r>
                <a:rPr lang="en-US" sz="1100">
                  <a:solidFill>
                    <a:schemeClr val="accent1"/>
                  </a:solidFill>
                  <a:latin typeface="Trebuchet MS" panose="020B0603020202020204" pitchFamily="34" charset="0"/>
                </a:rPr>
                <a:t> </a:t>
              </a:r>
              <a:endParaRPr lang="en-US" sz="1100"/>
            </a:p>
          </p:txBody>
        </p:sp>
      </p:grpSp>
    </p:spTree>
    <p:extLst>
      <p:ext uri="{BB962C8B-B14F-4D97-AF65-F5344CB8AC3E}">
        <p14:creationId xmlns:p14="http://schemas.microsoft.com/office/powerpoint/2010/main" val="75173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4D94C7-3C30-4762-BCE9-EB0317911DDD}"/>
              </a:ext>
            </a:extLst>
          </p:cNvPr>
          <p:cNvSpPr>
            <a:spLocks noGrp="1"/>
          </p:cNvSpPr>
          <p:nvPr>
            <p:ph type="ctrTitle"/>
          </p:nvPr>
        </p:nvSpPr>
        <p:spPr/>
        <p:txBody>
          <a:bodyPr/>
          <a:lstStyle/>
          <a:p>
            <a:r>
              <a:rPr lang="en-US" sz="1300"/>
              <a:t>CG relies on a </a:t>
            </a:r>
            <a:r>
              <a:rPr lang="en-US" sz="1300">
                <a:solidFill>
                  <a:srgbClr val="009DB0"/>
                </a:solidFill>
              </a:rPr>
              <a:t>strong SI organization </a:t>
            </a:r>
            <a:r>
              <a:rPr lang="en-US" sz="1300"/>
              <a:t>and will be able to allocate its resources on B2C to help E&amp;F migrate to </a:t>
            </a:r>
            <a:r>
              <a:rPr lang="en-US" sz="1300" err="1"/>
              <a:t>Manymore</a:t>
            </a:r>
            <a:endParaRPr lang="en-US" sz="1300"/>
          </a:p>
        </p:txBody>
      </p:sp>
      <p:sp>
        <p:nvSpPr>
          <p:cNvPr id="4" name="Rectangle: Rounded Corners 3">
            <a:extLst>
              <a:ext uri="{FF2B5EF4-FFF2-40B4-BE49-F238E27FC236}">
                <a16:creationId xmlns:a16="http://schemas.microsoft.com/office/drawing/2014/main" id="{D1FE5CEB-81C7-4128-AA86-37C09B611CD8}"/>
              </a:ext>
            </a:extLst>
          </p:cNvPr>
          <p:cNvSpPr/>
          <p:nvPr/>
        </p:nvSpPr>
        <p:spPr>
          <a:xfrm>
            <a:off x="2277201" y="1967811"/>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a:p>
            <a:pPr algn="ctr"/>
            <a:r>
              <a:rPr lang="en-US" sz="1100" b="1">
                <a:solidFill>
                  <a:schemeClr val="tx1"/>
                </a:solidFill>
              </a:rPr>
              <a:t>SI</a:t>
            </a:r>
            <a:endParaRPr lang="en-US" b="1">
              <a:solidFill>
                <a:schemeClr val="tx1"/>
              </a:solidFill>
            </a:endParaRPr>
          </a:p>
        </p:txBody>
      </p:sp>
      <p:sp>
        <p:nvSpPr>
          <p:cNvPr id="8" name="Rectangle: Rounded Corners 7">
            <a:extLst>
              <a:ext uri="{FF2B5EF4-FFF2-40B4-BE49-F238E27FC236}">
                <a16:creationId xmlns:a16="http://schemas.microsoft.com/office/drawing/2014/main" id="{F638BBDE-FE61-4EE9-84E8-68AFCEFCDD5E}"/>
              </a:ext>
            </a:extLst>
          </p:cNvPr>
          <p:cNvSpPr/>
          <p:nvPr/>
        </p:nvSpPr>
        <p:spPr>
          <a:xfrm>
            <a:off x="877026" y="3567378"/>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a:p>
            <a:pPr algn="ctr"/>
            <a:endParaRPr lang="en-US" sz="1100" b="1">
              <a:solidFill>
                <a:schemeClr val="tx1"/>
              </a:solidFill>
            </a:endParaRPr>
          </a:p>
          <a:p>
            <a:pPr algn="ctr"/>
            <a:r>
              <a:rPr lang="en-US" sz="1100" b="1">
                <a:solidFill>
                  <a:schemeClr val="tx1"/>
                </a:solidFill>
              </a:rPr>
              <a:t>B2C</a:t>
            </a:r>
            <a:endParaRPr lang="en-US" b="1">
              <a:solidFill>
                <a:schemeClr val="tx1"/>
              </a:solidFill>
            </a:endParaRPr>
          </a:p>
        </p:txBody>
      </p:sp>
      <p:sp>
        <p:nvSpPr>
          <p:cNvPr id="10" name="Rectangle: Rounded Corners 9">
            <a:extLst>
              <a:ext uri="{FF2B5EF4-FFF2-40B4-BE49-F238E27FC236}">
                <a16:creationId xmlns:a16="http://schemas.microsoft.com/office/drawing/2014/main" id="{E40955AB-4465-41D6-96BE-C80AF94DDC2B}"/>
              </a:ext>
            </a:extLst>
          </p:cNvPr>
          <p:cNvSpPr/>
          <p:nvPr/>
        </p:nvSpPr>
        <p:spPr>
          <a:xfrm>
            <a:off x="1610451" y="4879371"/>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 external provider (SSII)</a:t>
            </a:r>
            <a:endParaRPr lang="en-US">
              <a:solidFill>
                <a:schemeClr val="tx1"/>
              </a:solidFill>
            </a:endParaRPr>
          </a:p>
        </p:txBody>
      </p:sp>
      <p:sp>
        <p:nvSpPr>
          <p:cNvPr id="12" name="Rectangle: Rounded Corners 11">
            <a:extLst>
              <a:ext uri="{FF2B5EF4-FFF2-40B4-BE49-F238E27FC236}">
                <a16:creationId xmlns:a16="http://schemas.microsoft.com/office/drawing/2014/main" id="{5986F53E-9769-4D3B-ABBF-953C061E25A3}"/>
              </a:ext>
            </a:extLst>
          </p:cNvPr>
          <p:cNvSpPr/>
          <p:nvPr/>
        </p:nvSpPr>
        <p:spPr>
          <a:xfrm>
            <a:off x="143601" y="4879371"/>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7 employees</a:t>
            </a:r>
            <a:endParaRPr lang="en-US">
              <a:solidFill>
                <a:schemeClr val="tx1"/>
              </a:solidFill>
            </a:endParaRPr>
          </a:p>
        </p:txBody>
      </p:sp>
      <p:sp>
        <p:nvSpPr>
          <p:cNvPr id="15" name="Rectangle: Rounded Corners 14">
            <a:extLst>
              <a:ext uri="{FF2B5EF4-FFF2-40B4-BE49-F238E27FC236}">
                <a16:creationId xmlns:a16="http://schemas.microsoft.com/office/drawing/2014/main" id="{95D0D5F1-B73B-45A4-B1DD-A60105795A11}"/>
              </a:ext>
            </a:extLst>
          </p:cNvPr>
          <p:cNvSpPr/>
          <p:nvPr/>
        </p:nvSpPr>
        <p:spPr>
          <a:xfrm>
            <a:off x="3857903" y="3567378"/>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a:p>
            <a:pPr algn="ctr"/>
            <a:endParaRPr lang="en-US" sz="1100" b="1">
              <a:solidFill>
                <a:schemeClr val="tx1"/>
              </a:solidFill>
            </a:endParaRPr>
          </a:p>
          <a:p>
            <a:pPr algn="ctr"/>
            <a:r>
              <a:rPr lang="en-US" sz="1100" b="1">
                <a:solidFill>
                  <a:schemeClr val="tx1"/>
                </a:solidFill>
              </a:rPr>
              <a:t>B2B</a:t>
            </a:r>
            <a:endParaRPr lang="en-US" b="1">
              <a:solidFill>
                <a:schemeClr val="tx1"/>
              </a:solidFill>
            </a:endParaRPr>
          </a:p>
        </p:txBody>
      </p:sp>
      <p:sp>
        <p:nvSpPr>
          <p:cNvPr id="16" name="Rectangle: Rounded Corners 15">
            <a:extLst>
              <a:ext uri="{FF2B5EF4-FFF2-40B4-BE49-F238E27FC236}">
                <a16:creationId xmlns:a16="http://schemas.microsoft.com/office/drawing/2014/main" id="{73038B08-B3B6-423D-9CB8-249887664657}"/>
              </a:ext>
            </a:extLst>
          </p:cNvPr>
          <p:cNvSpPr/>
          <p:nvPr/>
        </p:nvSpPr>
        <p:spPr>
          <a:xfrm>
            <a:off x="4591328" y="4869335"/>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12 external providers</a:t>
            </a:r>
          </a:p>
        </p:txBody>
      </p:sp>
      <p:sp>
        <p:nvSpPr>
          <p:cNvPr id="17" name="Rectangle: Rounded Corners 16">
            <a:extLst>
              <a:ext uri="{FF2B5EF4-FFF2-40B4-BE49-F238E27FC236}">
                <a16:creationId xmlns:a16="http://schemas.microsoft.com/office/drawing/2014/main" id="{F6FDEC48-AB2F-451E-AE9D-E49A05706F76}"/>
              </a:ext>
            </a:extLst>
          </p:cNvPr>
          <p:cNvSpPr/>
          <p:nvPr/>
        </p:nvSpPr>
        <p:spPr>
          <a:xfrm>
            <a:off x="3124478" y="4869336"/>
            <a:ext cx="1333500" cy="675035"/>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 employee</a:t>
            </a:r>
            <a:endParaRPr lang="en-US">
              <a:solidFill>
                <a:schemeClr val="tx1"/>
              </a:solidFill>
            </a:endParaRPr>
          </a:p>
        </p:txBody>
      </p:sp>
      <p:cxnSp>
        <p:nvCxnSpPr>
          <p:cNvPr id="20" name="Connector: Elbow 19">
            <a:extLst>
              <a:ext uri="{FF2B5EF4-FFF2-40B4-BE49-F238E27FC236}">
                <a16:creationId xmlns:a16="http://schemas.microsoft.com/office/drawing/2014/main" id="{F97C3118-E2E0-464C-9205-2836549A0BAF}"/>
              </a:ext>
            </a:extLst>
          </p:cNvPr>
          <p:cNvCxnSpPr>
            <a:cxnSpLocks/>
            <a:stCxn id="4" idx="2"/>
            <a:endCxn id="15" idx="0"/>
          </p:cNvCxnSpPr>
          <p:nvPr/>
        </p:nvCxnSpPr>
        <p:spPr>
          <a:xfrm rot="16200000" flipH="1">
            <a:off x="3272036" y="2314761"/>
            <a:ext cx="924532" cy="1580702"/>
          </a:xfrm>
          <a:prstGeom prst="bentConnector3">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837219E-8253-472C-AC05-6C39364FD142}"/>
              </a:ext>
            </a:extLst>
          </p:cNvPr>
          <p:cNvCxnSpPr>
            <a:cxnSpLocks/>
            <a:stCxn id="4" idx="2"/>
            <a:endCxn id="8" idx="0"/>
          </p:cNvCxnSpPr>
          <p:nvPr/>
        </p:nvCxnSpPr>
        <p:spPr>
          <a:xfrm rot="5400000">
            <a:off x="1781598" y="2405025"/>
            <a:ext cx="924532" cy="1400175"/>
          </a:xfrm>
          <a:prstGeom prst="bentConnector3">
            <a:avLst>
              <a:gd name="adj1" fmla="val 50000"/>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88E9662-EDF7-4FFB-9947-6A878410527D}"/>
              </a:ext>
            </a:extLst>
          </p:cNvPr>
          <p:cNvCxnSpPr>
            <a:cxnSpLocks/>
            <a:stCxn id="8" idx="2"/>
            <a:endCxn id="12" idx="0"/>
          </p:cNvCxnSpPr>
          <p:nvPr/>
        </p:nvCxnSpPr>
        <p:spPr>
          <a:xfrm rot="5400000">
            <a:off x="858585" y="4194180"/>
            <a:ext cx="636958" cy="733425"/>
          </a:xfrm>
          <a:prstGeom prst="bentConnector3">
            <a:avLst>
              <a:gd name="adj1" fmla="val 50000"/>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732590C-E03A-4FF0-B60C-494AADC8506E}"/>
              </a:ext>
            </a:extLst>
          </p:cNvPr>
          <p:cNvCxnSpPr>
            <a:cxnSpLocks/>
            <a:stCxn id="8" idx="2"/>
            <a:endCxn id="10" idx="0"/>
          </p:cNvCxnSpPr>
          <p:nvPr/>
        </p:nvCxnSpPr>
        <p:spPr>
          <a:xfrm rot="16200000" flipH="1">
            <a:off x="1592009" y="4194179"/>
            <a:ext cx="636958" cy="733425"/>
          </a:xfrm>
          <a:prstGeom prst="bentConnector3">
            <a:avLst>
              <a:gd name="adj1" fmla="val 50000"/>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F8D2C76-CFFC-4F66-AC0F-65DF6BBC13EB}"/>
              </a:ext>
            </a:extLst>
          </p:cNvPr>
          <p:cNvCxnSpPr>
            <a:cxnSpLocks/>
            <a:stCxn id="17" idx="0"/>
            <a:endCxn id="15" idx="2"/>
          </p:cNvCxnSpPr>
          <p:nvPr/>
        </p:nvCxnSpPr>
        <p:spPr>
          <a:xfrm rot="5400000" flipH="1" flipV="1">
            <a:off x="3844479" y="4189163"/>
            <a:ext cx="626923" cy="733425"/>
          </a:xfrm>
          <a:prstGeom prst="bentConnector3">
            <a:avLst>
              <a:gd name="adj1" fmla="val 50000"/>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0E6606E-F113-41BF-9D9E-1F6496CA7040}"/>
              </a:ext>
            </a:extLst>
          </p:cNvPr>
          <p:cNvCxnSpPr>
            <a:cxnSpLocks/>
            <a:stCxn id="16" idx="0"/>
            <a:endCxn id="15" idx="2"/>
          </p:cNvCxnSpPr>
          <p:nvPr/>
        </p:nvCxnSpPr>
        <p:spPr>
          <a:xfrm rot="16200000" flipV="1">
            <a:off x="4577905" y="4189161"/>
            <a:ext cx="626922" cy="733425"/>
          </a:xfrm>
          <a:prstGeom prst="bentConnector3">
            <a:avLst>
              <a:gd name="adj1" fmla="val 50000"/>
            </a:avLst>
          </a:prstGeom>
          <a:ln w="19050">
            <a:solidFill>
              <a:srgbClr val="009DB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BC00550-1EE6-4266-8BF6-3BEB6E8AACA6}"/>
              </a:ext>
            </a:extLst>
          </p:cNvPr>
          <p:cNvCxnSpPr>
            <a:cxnSpLocks/>
          </p:cNvCxnSpPr>
          <p:nvPr/>
        </p:nvCxnSpPr>
        <p:spPr>
          <a:xfrm>
            <a:off x="410519" y="1379579"/>
            <a:ext cx="5514309"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44" name="ZoneTexte 39">
            <a:extLst>
              <a:ext uri="{FF2B5EF4-FFF2-40B4-BE49-F238E27FC236}">
                <a16:creationId xmlns:a16="http://schemas.microsoft.com/office/drawing/2014/main" id="{A9E0EBBC-F0E9-4A95-B01D-40A4DFD37F59}"/>
              </a:ext>
            </a:extLst>
          </p:cNvPr>
          <p:cNvSpPr txBox="1"/>
          <p:nvPr/>
        </p:nvSpPr>
        <p:spPr>
          <a:xfrm>
            <a:off x="1477101" y="1253670"/>
            <a:ext cx="3409224" cy="251817"/>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SI organizational chart is divided between B2C and B2B activities</a:t>
            </a:r>
          </a:p>
        </p:txBody>
      </p:sp>
      <p:cxnSp>
        <p:nvCxnSpPr>
          <p:cNvPr id="48" name="Straight Connector 47">
            <a:extLst>
              <a:ext uri="{FF2B5EF4-FFF2-40B4-BE49-F238E27FC236}">
                <a16:creationId xmlns:a16="http://schemas.microsoft.com/office/drawing/2014/main" id="{7945C939-DB51-4FE4-9FE3-76C0505AD7E2}"/>
              </a:ext>
            </a:extLst>
          </p:cNvPr>
          <p:cNvCxnSpPr>
            <a:cxnSpLocks/>
          </p:cNvCxnSpPr>
          <p:nvPr/>
        </p:nvCxnSpPr>
        <p:spPr>
          <a:xfrm>
            <a:off x="6163619" y="1379579"/>
            <a:ext cx="3526481" cy="0"/>
          </a:xfrm>
          <a:prstGeom prst="line">
            <a:avLst/>
          </a:prstGeom>
          <a:ln>
            <a:solidFill>
              <a:srgbClr val="009DB0"/>
            </a:solidFill>
          </a:ln>
        </p:spPr>
        <p:style>
          <a:lnRef idx="1">
            <a:schemeClr val="accent1"/>
          </a:lnRef>
          <a:fillRef idx="0">
            <a:schemeClr val="accent1"/>
          </a:fillRef>
          <a:effectRef idx="0">
            <a:schemeClr val="accent1"/>
          </a:effectRef>
          <a:fontRef idx="minor">
            <a:schemeClr val="tx1"/>
          </a:fontRef>
        </p:style>
      </p:cxnSp>
      <p:sp>
        <p:nvSpPr>
          <p:cNvPr id="49" name="ZoneTexte 39">
            <a:extLst>
              <a:ext uri="{FF2B5EF4-FFF2-40B4-BE49-F238E27FC236}">
                <a16:creationId xmlns:a16="http://schemas.microsoft.com/office/drawing/2014/main" id="{C1F75A90-A43E-40C5-A4C3-3F758C3F8239}"/>
              </a:ext>
            </a:extLst>
          </p:cNvPr>
          <p:cNvSpPr txBox="1"/>
          <p:nvPr/>
        </p:nvSpPr>
        <p:spPr>
          <a:xfrm>
            <a:off x="7159988" y="1253670"/>
            <a:ext cx="1669324" cy="346498"/>
          </a:xfrm>
          <a:prstGeom prst="rect">
            <a:avLst/>
          </a:prstGeom>
          <a:solidFill>
            <a:schemeClr val="bg1"/>
          </a:solidFill>
        </p:spPr>
        <p:txBody>
          <a:bodyPr wrap="square" lIns="36000" rIns="36000" rtlCol="0">
            <a:noAutofit/>
          </a:bodyPr>
          <a:lstStyle/>
          <a:p>
            <a:pPr algn="ctr"/>
            <a:r>
              <a:rPr lang="en-US" sz="1100" b="1">
                <a:solidFill>
                  <a:srgbClr val="009DB0"/>
                </a:solidFill>
                <a:latin typeface="+mj-lt"/>
              </a:rPr>
              <a:t>Key learning</a:t>
            </a:r>
          </a:p>
        </p:txBody>
      </p:sp>
      <p:sp>
        <p:nvSpPr>
          <p:cNvPr id="56" name="Rectangle 55">
            <a:extLst>
              <a:ext uri="{FF2B5EF4-FFF2-40B4-BE49-F238E27FC236}">
                <a16:creationId xmlns:a16="http://schemas.microsoft.com/office/drawing/2014/main" id="{1376B9E9-A5DB-41BD-9CCF-CD7F8D26FDA7}"/>
              </a:ext>
            </a:extLst>
          </p:cNvPr>
          <p:cNvSpPr/>
          <p:nvPr/>
        </p:nvSpPr>
        <p:spPr>
          <a:xfrm>
            <a:off x="6299200" y="1967811"/>
            <a:ext cx="3390900" cy="363651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CG has developed a </a:t>
            </a:r>
            <a:r>
              <a:rPr lang="en-US" sz="1100" b="1">
                <a:solidFill>
                  <a:srgbClr val="009DB0"/>
                </a:solidFill>
              </a:rPr>
              <a:t>business centered approach</a:t>
            </a:r>
            <a:r>
              <a:rPr lang="en-US" sz="1100">
                <a:solidFill>
                  <a:schemeClr val="tx1"/>
                </a:solidFill>
              </a:rPr>
              <a:t>: </a:t>
            </a:r>
            <a:r>
              <a:rPr lang="en-US" sz="1100" b="1">
                <a:solidFill>
                  <a:srgbClr val="009DB0"/>
                </a:solidFill>
              </a:rPr>
              <a:t>launch of new development </a:t>
            </a:r>
            <a:r>
              <a:rPr lang="en-US" sz="1100">
                <a:solidFill>
                  <a:schemeClr val="tx1"/>
                </a:solidFill>
              </a:rPr>
              <a:t>always come from </a:t>
            </a:r>
            <a:r>
              <a:rPr lang="en-US" sz="1100" b="1">
                <a:solidFill>
                  <a:srgbClr val="009DB0"/>
                </a:solidFill>
              </a:rPr>
              <a:t>business needs</a:t>
            </a:r>
          </a:p>
          <a:p>
            <a:pPr marL="171450" indent="-171450">
              <a:buFont typeface="Arial" panose="020B0604020202020204" pitchFamily="34" charset="0"/>
              <a:buChar char="•"/>
            </a:pPr>
            <a:endParaRPr lang="en-US" sz="1100" b="1">
              <a:solidFill>
                <a:srgbClr val="009DB0"/>
              </a:solidFill>
            </a:endParaRPr>
          </a:p>
          <a:p>
            <a:pPr marL="171450" indent="-171450">
              <a:buFont typeface="Arial" panose="020B0604020202020204" pitchFamily="34" charset="0"/>
              <a:buChar char="•"/>
            </a:pPr>
            <a:r>
              <a:rPr lang="en-US" sz="1100">
                <a:solidFill>
                  <a:schemeClr val="tx1"/>
                </a:solidFill>
              </a:rPr>
              <a:t>Teams are nowadays </a:t>
            </a:r>
            <a:r>
              <a:rPr lang="en-US" sz="1100" b="1">
                <a:solidFill>
                  <a:srgbClr val="009DB0"/>
                </a:solidFill>
              </a:rPr>
              <a:t>mobilized on B2B </a:t>
            </a:r>
            <a:r>
              <a:rPr lang="en-US" sz="1100">
                <a:solidFill>
                  <a:schemeClr val="tx1"/>
                </a:solidFill>
              </a:rPr>
              <a:t>that explains the </a:t>
            </a:r>
            <a:r>
              <a:rPr lang="en-US" sz="1100" b="1">
                <a:solidFill>
                  <a:srgbClr val="009DB0"/>
                </a:solidFill>
              </a:rPr>
              <a:t>many external providers </a:t>
            </a:r>
            <a:r>
              <a:rPr lang="en-US" sz="1100">
                <a:solidFill>
                  <a:schemeClr val="tx1"/>
                </a:solidFill>
              </a:rPr>
              <a:t>working on B2C side.</a:t>
            </a:r>
          </a:p>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End 2020 and early 2021 should be dedicated to the </a:t>
            </a:r>
            <a:r>
              <a:rPr lang="en-US" sz="1100" b="1">
                <a:solidFill>
                  <a:srgbClr val="009DB0"/>
                </a:solidFill>
              </a:rPr>
              <a:t>migration of E&amp;F to </a:t>
            </a:r>
            <a:r>
              <a:rPr lang="en-US" sz="1100" b="1" err="1">
                <a:solidFill>
                  <a:srgbClr val="009DB0"/>
                </a:solidFill>
              </a:rPr>
              <a:t>manymore</a:t>
            </a:r>
            <a:endParaRPr lang="en-US" sz="1100" b="1">
              <a:solidFill>
                <a:srgbClr val="009DB0"/>
              </a:solidFill>
            </a:endParaRPr>
          </a:p>
        </p:txBody>
      </p:sp>
      <p:sp>
        <p:nvSpPr>
          <p:cNvPr id="14" name="Freeform 5">
            <a:extLst>
              <a:ext uri="{FF2B5EF4-FFF2-40B4-BE49-F238E27FC236}">
                <a16:creationId xmlns:a16="http://schemas.microsoft.com/office/drawing/2014/main" id="{EA47374D-333F-40B8-A13A-926BF1CC89D6}"/>
              </a:ext>
            </a:extLst>
          </p:cNvPr>
          <p:cNvSpPr>
            <a:spLocks noEditPoints="1"/>
          </p:cNvSpPr>
          <p:nvPr/>
        </p:nvSpPr>
        <p:spPr bwMode="auto">
          <a:xfrm>
            <a:off x="4334461" y="3577625"/>
            <a:ext cx="303213" cy="303213"/>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rgbClr val="009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8">
            <a:extLst>
              <a:ext uri="{FF2B5EF4-FFF2-40B4-BE49-F238E27FC236}">
                <a16:creationId xmlns:a16="http://schemas.microsoft.com/office/drawing/2014/main" id="{0181811E-38D7-42B7-8205-84B6FEF1D3BC}"/>
              </a:ext>
            </a:extLst>
          </p:cNvPr>
          <p:cNvGrpSpPr>
            <a:grpSpLocks noChangeAspect="1"/>
          </p:cNvGrpSpPr>
          <p:nvPr/>
        </p:nvGrpSpPr>
        <p:grpSpPr bwMode="auto">
          <a:xfrm>
            <a:off x="1405781" y="3614395"/>
            <a:ext cx="275987" cy="259204"/>
            <a:chOff x="788" y="823"/>
            <a:chExt cx="740" cy="695"/>
          </a:xfrm>
          <a:solidFill>
            <a:srgbClr val="009DB0"/>
          </a:solidFill>
        </p:grpSpPr>
        <p:sp>
          <p:nvSpPr>
            <p:cNvPr id="24" name="Freeform 9">
              <a:extLst>
                <a:ext uri="{FF2B5EF4-FFF2-40B4-BE49-F238E27FC236}">
                  <a16:creationId xmlns:a16="http://schemas.microsoft.com/office/drawing/2014/main" id="{8D4CC64C-EF52-42F2-84FE-2AE73E3C2655}"/>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46B9BF3A-EA49-4D89-8EBE-15873C9BD354}"/>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13">
            <a:extLst>
              <a:ext uri="{FF2B5EF4-FFF2-40B4-BE49-F238E27FC236}">
                <a16:creationId xmlns:a16="http://schemas.microsoft.com/office/drawing/2014/main" id="{A30887B7-B5FF-40A4-95CF-B8B2DC884C40}"/>
              </a:ext>
            </a:extLst>
          </p:cNvPr>
          <p:cNvGrpSpPr>
            <a:grpSpLocks noChangeAspect="1"/>
          </p:cNvGrpSpPr>
          <p:nvPr/>
        </p:nvGrpSpPr>
        <p:grpSpPr bwMode="auto">
          <a:xfrm>
            <a:off x="2837658" y="2040590"/>
            <a:ext cx="212584" cy="209479"/>
            <a:chOff x="858" y="846"/>
            <a:chExt cx="753" cy="742"/>
          </a:xfrm>
          <a:solidFill>
            <a:srgbClr val="009DB0"/>
          </a:solidFill>
        </p:grpSpPr>
        <p:sp>
          <p:nvSpPr>
            <p:cNvPr id="32" name="Freeform 14">
              <a:extLst>
                <a:ext uri="{FF2B5EF4-FFF2-40B4-BE49-F238E27FC236}">
                  <a16:creationId xmlns:a16="http://schemas.microsoft.com/office/drawing/2014/main" id="{AA6F8E98-FF40-4439-8815-F79F62F3A34D}"/>
                </a:ext>
              </a:extLst>
            </p:cNvPr>
            <p:cNvSpPr>
              <a:spLocks noEditPoints="1"/>
            </p:cNvSpPr>
            <p:nvPr/>
          </p:nvSpPr>
          <p:spPr bwMode="auto">
            <a:xfrm>
              <a:off x="1194" y="1171"/>
              <a:ext cx="417" cy="417"/>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9 w 36"/>
                <a:gd name="T11" fmla="*/ 25 h 36"/>
                <a:gd name="T12" fmla="*/ 15 w 36"/>
                <a:gd name="T13" fmla="*/ 29 h 36"/>
                <a:gd name="T14" fmla="*/ 11 w 36"/>
                <a:gd name="T15" fmla="*/ 25 h 36"/>
                <a:gd name="T16" fmla="*/ 4 w 36"/>
                <a:gd name="T17" fmla="*/ 18 h 36"/>
                <a:gd name="T18" fmla="*/ 8 w 36"/>
                <a:gd name="T19" fmla="*/ 14 h 36"/>
                <a:gd name="T20" fmla="*/ 15 w 36"/>
                <a:gd name="T21" fmla="*/ 21 h 36"/>
                <a:gd name="T22" fmla="*/ 28 w 36"/>
                <a:gd name="T23" fmla="*/ 8 h 36"/>
                <a:gd name="T24" fmla="*/ 32 w 36"/>
                <a:gd name="T25" fmla="*/ 12 h 36"/>
                <a:gd name="T26" fmla="*/ 19 w 36"/>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9" y="25"/>
                  </a:moveTo>
                  <a:cubicBezTo>
                    <a:pt x="15" y="29"/>
                    <a:pt x="15" y="29"/>
                    <a:pt x="15" y="29"/>
                  </a:cubicBezTo>
                  <a:cubicBezTo>
                    <a:pt x="11" y="25"/>
                    <a:pt x="11" y="25"/>
                    <a:pt x="11" y="25"/>
                  </a:cubicBezTo>
                  <a:cubicBezTo>
                    <a:pt x="4" y="18"/>
                    <a:pt x="4" y="18"/>
                    <a:pt x="4" y="18"/>
                  </a:cubicBezTo>
                  <a:cubicBezTo>
                    <a:pt x="8" y="14"/>
                    <a:pt x="8" y="14"/>
                    <a:pt x="8" y="14"/>
                  </a:cubicBezTo>
                  <a:cubicBezTo>
                    <a:pt x="15" y="21"/>
                    <a:pt x="15" y="21"/>
                    <a:pt x="15" y="21"/>
                  </a:cubicBezTo>
                  <a:cubicBezTo>
                    <a:pt x="28" y="8"/>
                    <a:pt x="28" y="8"/>
                    <a:pt x="28" y="8"/>
                  </a:cubicBezTo>
                  <a:cubicBezTo>
                    <a:pt x="32" y="12"/>
                    <a:pt x="32" y="12"/>
                    <a:pt x="32" y="12"/>
                  </a:cubicBezTo>
                  <a:lnTo>
                    <a:pt x="1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547D1F8B-DB25-4D05-AC55-74489CAB9576}"/>
                </a:ext>
              </a:extLst>
            </p:cNvPr>
            <p:cNvSpPr>
              <a:spLocks noEditPoints="1"/>
            </p:cNvSpPr>
            <p:nvPr/>
          </p:nvSpPr>
          <p:spPr bwMode="auto">
            <a:xfrm>
              <a:off x="858" y="846"/>
              <a:ext cx="602" cy="649"/>
            </a:xfrm>
            <a:custGeom>
              <a:avLst/>
              <a:gdLst>
                <a:gd name="T0" fmla="*/ 48 w 52"/>
                <a:gd name="T1" fmla="*/ 5 h 56"/>
                <a:gd name="T2" fmla="*/ 26 w 52"/>
                <a:gd name="T3" fmla="*/ 0 h 56"/>
                <a:gd name="T4" fmla="*/ 4 w 52"/>
                <a:gd name="T5" fmla="*/ 5 h 56"/>
                <a:gd name="T6" fmla="*/ 0 w 52"/>
                <a:gd name="T7" fmla="*/ 10 h 56"/>
                <a:gd name="T8" fmla="*/ 0 w 52"/>
                <a:gd name="T9" fmla="*/ 46 h 56"/>
                <a:gd name="T10" fmla="*/ 4 w 52"/>
                <a:gd name="T11" fmla="*/ 51 h 56"/>
                <a:gd name="T12" fmla="*/ 24 w 52"/>
                <a:gd name="T13" fmla="*/ 56 h 56"/>
                <a:gd name="T14" fmla="*/ 24 w 52"/>
                <a:gd name="T15" fmla="*/ 52 h 56"/>
                <a:gd name="T16" fmla="*/ 4 w 52"/>
                <a:gd name="T17" fmla="*/ 46 h 56"/>
                <a:gd name="T18" fmla="*/ 4 w 52"/>
                <a:gd name="T19" fmla="*/ 41 h 56"/>
                <a:gd name="T20" fmla="*/ 4 w 52"/>
                <a:gd name="T21" fmla="*/ 39 h 56"/>
                <a:gd name="T22" fmla="*/ 24 w 52"/>
                <a:gd name="T23" fmla="*/ 44 h 56"/>
                <a:gd name="T24" fmla="*/ 24 w 52"/>
                <a:gd name="T25" fmla="*/ 40 h 56"/>
                <a:gd name="T26" fmla="*/ 4 w 52"/>
                <a:gd name="T27" fmla="*/ 34 h 56"/>
                <a:gd name="T28" fmla="*/ 4 w 52"/>
                <a:gd name="T29" fmla="*/ 27 h 56"/>
                <a:gd name="T30" fmla="*/ 24 w 52"/>
                <a:gd name="T31" fmla="*/ 32 h 56"/>
                <a:gd name="T32" fmla="*/ 24 w 52"/>
                <a:gd name="T33" fmla="*/ 28 h 56"/>
                <a:gd name="T34" fmla="*/ 4 w 52"/>
                <a:gd name="T35" fmla="*/ 22 h 56"/>
                <a:gd name="T36" fmla="*/ 4 w 52"/>
                <a:gd name="T37" fmla="*/ 15 h 56"/>
                <a:gd name="T38" fmla="*/ 26 w 52"/>
                <a:gd name="T39" fmla="*/ 20 h 56"/>
                <a:gd name="T40" fmla="*/ 48 w 52"/>
                <a:gd name="T41" fmla="*/ 15 h 56"/>
                <a:gd name="T42" fmla="*/ 48 w 52"/>
                <a:gd name="T43" fmla="*/ 20 h 56"/>
                <a:gd name="T44" fmla="*/ 48 w 52"/>
                <a:gd name="T45" fmla="*/ 22 h 56"/>
                <a:gd name="T46" fmla="*/ 48 w 52"/>
                <a:gd name="T47" fmla="*/ 24 h 56"/>
                <a:gd name="T48" fmla="*/ 52 w 52"/>
                <a:gd name="T49" fmla="*/ 24 h 56"/>
                <a:gd name="T50" fmla="*/ 52 w 52"/>
                <a:gd name="T51" fmla="*/ 10 h 56"/>
                <a:gd name="T52" fmla="*/ 48 w 52"/>
                <a:gd name="T53" fmla="*/ 5 h 56"/>
                <a:gd name="T54" fmla="*/ 26 w 52"/>
                <a:gd name="T55" fmla="*/ 16 h 56"/>
                <a:gd name="T56" fmla="*/ 4 w 52"/>
                <a:gd name="T57" fmla="*/ 10 h 56"/>
                <a:gd name="T58" fmla="*/ 26 w 52"/>
                <a:gd name="T59" fmla="*/ 4 h 56"/>
                <a:gd name="T60" fmla="*/ 48 w 52"/>
                <a:gd name="T61" fmla="*/ 10 h 56"/>
                <a:gd name="T62" fmla="*/ 26 w 52"/>
                <a:gd name="T6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6">
                  <a:moveTo>
                    <a:pt x="48" y="5"/>
                  </a:moveTo>
                  <a:cubicBezTo>
                    <a:pt x="44" y="2"/>
                    <a:pt x="36" y="0"/>
                    <a:pt x="26" y="0"/>
                  </a:cubicBezTo>
                  <a:cubicBezTo>
                    <a:pt x="17" y="0"/>
                    <a:pt x="9" y="2"/>
                    <a:pt x="4" y="5"/>
                  </a:cubicBezTo>
                  <a:cubicBezTo>
                    <a:pt x="2" y="6"/>
                    <a:pt x="0" y="8"/>
                    <a:pt x="0" y="10"/>
                  </a:cubicBezTo>
                  <a:cubicBezTo>
                    <a:pt x="0" y="46"/>
                    <a:pt x="0" y="46"/>
                    <a:pt x="0" y="46"/>
                  </a:cubicBezTo>
                  <a:cubicBezTo>
                    <a:pt x="0" y="48"/>
                    <a:pt x="2" y="50"/>
                    <a:pt x="4" y="51"/>
                  </a:cubicBezTo>
                  <a:cubicBezTo>
                    <a:pt x="9" y="54"/>
                    <a:pt x="16" y="56"/>
                    <a:pt x="24" y="56"/>
                  </a:cubicBezTo>
                  <a:cubicBezTo>
                    <a:pt x="24" y="52"/>
                    <a:pt x="24" y="52"/>
                    <a:pt x="24" y="52"/>
                  </a:cubicBezTo>
                  <a:cubicBezTo>
                    <a:pt x="12" y="52"/>
                    <a:pt x="5" y="48"/>
                    <a:pt x="4" y="46"/>
                  </a:cubicBezTo>
                  <a:cubicBezTo>
                    <a:pt x="4" y="41"/>
                    <a:pt x="4" y="41"/>
                    <a:pt x="4" y="41"/>
                  </a:cubicBezTo>
                  <a:cubicBezTo>
                    <a:pt x="4" y="39"/>
                    <a:pt x="4" y="39"/>
                    <a:pt x="4" y="39"/>
                  </a:cubicBezTo>
                  <a:cubicBezTo>
                    <a:pt x="9" y="42"/>
                    <a:pt x="16" y="44"/>
                    <a:pt x="24" y="44"/>
                  </a:cubicBezTo>
                  <a:cubicBezTo>
                    <a:pt x="24" y="40"/>
                    <a:pt x="24" y="40"/>
                    <a:pt x="24" y="40"/>
                  </a:cubicBezTo>
                  <a:cubicBezTo>
                    <a:pt x="12" y="40"/>
                    <a:pt x="5" y="36"/>
                    <a:pt x="4" y="34"/>
                  </a:cubicBezTo>
                  <a:cubicBezTo>
                    <a:pt x="4" y="27"/>
                    <a:pt x="4" y="27"/>
                    <a:pt x="4" y="27"/>
                  </a:cubicBezTo>
                  <a:cubicBezTo>
                    <a:pt x="9" y="30"/>
                    <a:pt x="16" y="32"/>
                    <a:pt x="24" y="32"/>
                  </a:cubicBezTo>
                  <a:cubicBezTo>
                    <a:pt x="24" y="28"/>
                    <a:pt x="24" y="28"/>
                    <a:pt x="24" y="28"/>
                  </a:cubicBezTo>
                  <a:cubicBezTo>
                    <a:pt x="12" y="28"/>
                    <a:pt x="5" y="24"/>
                    <a:pt x="4" y="22"/>
                  </a:cubicBezTo>
                  <a:cubicBezTo>
                    <a:pt x="4" y="15"/>
                    <a:pt x="4" y="15"/>
                    <a:pt x="4" y="15"/>
                  </a:cubicBezTo>
                  <a:cubicBezTo>
                    <a:pt x="9" y="18"/>
                    <a:pt x="17" y="20"/>
                    <a:pt x="26" y="20"/>
                  </a:cubicBezTo>
                  <a:cubicBezTo>
                    <a:pt x="36" y="20"/>
                    <a:pt x="44" y="18"/>
                    <a:pt x="48" y="15"/>
                  </a:cubicBezTo>
                  <a:cubicBezTo>
                    <a:pt x="48" y="20"/>
                    <a:pt x="48" y="20"/>
                    <a:pt x="48" y="20"/>
                  </a:cubicBezTo>
                  <a:cubicBezTo>
                    <a:pt x="48" y="22"/>
                    <a:pt x="48" y="22"/>
                    <a:pt x="48" y="22"/>
                  </a:cubicBezTo>
                  <a:cubicBezTo>
                    <a:pt x="48" y="24"/>
                    <a:pt x="48" y="24"/>
                    <a:pt x="48" y="24"/>
                  </a:cubicBezTo>
                  <a:cubicBezTo>
                    <a:pt x="52" y="24"/>
                    <a:pt x="52" y="24"/>
                    <a:pt x="52" y="24"/>
                  </a:cubicBezTo>
                  <a:cubicBezTo>
                    <a:pt x="52" y="10"/>
                    <a:pt x="52" y="10"/>
                    <a:pt x="52" y="10"/>
                  </a:cubicBezTo>
                  <a:cubicBezTo>
                    <a:pt x="52" y="8"/>
                    <a:pt x="51" y="6"/>
                    <a:pt x="48" y="5"/>
                  </a:cubicBezTo>
                  <a:close/>
                  <a:moveTo>
                    <a:pt x="26" y="16"/>
                  </a:moveTo>
                  <a:cubicBezTo>
                    <a:pt x="13" y="16"/>
                    <a:pt x="5" y="12"/>
                    <a:pt x="4" y="10"/>
                  </a:cubicBezTo>
                  <a:cubicBezTo>
                    <a:pt x="5" y="8"/>
                    <a:pt x="13" y="4"/>
                    <a:pt x="26" y="4"/>
                  </a:cubicBezTo>
                  <a:cubicBezTo>
                    <a:pt x="40" y="4"/>
                    <a:pt x="48" y="8"/>
                    <a:pt x="48" y="10"/>
                  </a:cubicBezTo>
                  <a:cubicBezTo>
                    <a:pt x="48" y="12"/>
                    <a:pt x="40" y="16"/>
                    <a:pt x="2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50B2B895-B508-48A7-B389-27078783B815}"/>
              </a:ext>
            </a:extLst>
          </p:cNvPr>
          <p:cNvSpPr txBox="1"/>
          <p:nvPr/>
        </p:nvSpPr>
        <p:spPr>
          <a:xfrm>
            <a:off x="122485" y="6572928"/>
            <a:ext cx="3059228" cy="215444"/>
          </a:xfrm>
          <a:prstGeom prst="rect">
            <a:avLst/>
          </a:prstGeom>
          <a:noFill/>
        </p:spPr>
        <p:txBody>
          <a:bodyPr wrap="square">
            <a:spAutoFit/>
          </a:bodyPr>
          <a:lstStyle/>
          <a:p>
            <a:pPr marL="0" indent="0">
              <a:buNone/>
            </a:pPr>
            <a:r>
              <a:rPr lang="en-US" sz="800" i="1" kern="0">
                <a:latin typeface="+mn-lt"/>
              </a:rPr>
              <a:t>Source:</a:t>
            </a:r>
            <a:r>
              <a:rPr lang="en-US" sz="800" i="1" kern="0">
                <a:latin typeface="+mj-lt"/>
              </a:rPr>
              <a:t> </a:t>
            </a:r>
            <a:r>
              <a:rPr lang="en-US" sz="800" i="1">
                <a:latin typeface="+mj-lt"/>
              </a:rPr>
              <a:t>eleven research &amp; analysis, Expert calls</a:t>
            </a:r>
            <a:endParaRPr lang="en-US" sz="800" i="1" kern="0">
              <a:latin typeface="+mn-lt"/>
            </a:endParaRPr>
          </a:p>
        </p:txBody>
      </p:sp>
    </p:spTree>
    <p:extLst>
      <p:ext uri="{BB962C8B-B14F-4D97-AF65-F5344CB8AC3E}">
        <p14:creationId xmlns:p14="http://schemas.microsoft.com/office/powerpoint/2010/main" val="28751411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100">
                <a:latin typeface="+mj-lt"/>
              </a:rPr>
              <a:t>Identification of digital tools available for CGPs</a:t>
            </a:r>
          </a:p>
          <a:p>
            <a:pPr marL="355600" indent="-228600">
              <a:spcBef>
                <a:spcPts val="1200"/>
              </a:spcBef>
              <a:buFont typeface="+mj-lt"/>
              <a:buAutoNum type="arabicPeriod"/>
            </a:pPr>
            <a:r>
              <a:rPr lang="en-US" sz="1100">
                <a:latin typeface="+mj-lt"/>
              </a:rPr>
              <a:t>Overview and assessment of CGP’s trade-offs when selecting its digitalization provider</a:t>
            </a:r>
          </a:p>
          <a:p>
            <a:pPr marL="355600" indent="-228600">
              <a:spcBef>
                <a:spcPts val="1200"/>
              </a:spcBef>
              <a:buFont typeface="+mj-lt"/>
              <a:buAutoNum type="arabicPeriod"/>
            </a:pPr>
            <a:r>
              <a:rPr lang="en-US" sz="1100" b="1" err="1">
                <a:solidFill>
                  <a:srgbClr val="009DB0"/>
                </a:solidFill>
                <a:latin typeface="+mj-lt"/>
              </a:rPr>
              <a:t>Manymore</a:t>
            </a:r>
            <a:r>
              <a:rPr lang="en-US" sz="1100" b="1">
                <a:solidFill>
                  <a:srgbClr val="009DB0"/>
                </a:solidFill>
                <a:latin typeface="+mj-lt"/>
              </a:rPr>
              <a:t> architecture and underlying opportunities of customization</a:t>
            </a:r>
          </a:p>
          <a:p>
            <a:pPr marL="355600" indent="-228600">
              <a:spcBef>
                <a:spcPts val="1200"/>
              </a:spcBef>
              <a:buFont typeface="+mj-lt"/>
              <a:buAutoNum type="arabicPeriod"/>
            </a:pPr>
            <a:r>
              <a:rPr lang="en-US" sz="1100">
                <a:latin typeface="+mj-lt"/>
              </a:rPr>
              <a:t>Impact of back and middle offices digitalization on organizations and models</a:t>
            </a:r>
          </a:p>
          <a:p>
            <a:pPr marL="355600" indent="-228600">
              <a:spcBef>
                <a:spcPts val="1200"/>
              </a:spcBef>
              <a:buFont typeface="+mj-lt"/>
              <a:buAutoNum type="arabicPeriod"/>
            </a:pPr>
            <a:endParaRPr lang="en-US" sz="110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429335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445192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ecosystem</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8" y="3093590"/>
            <a:ext cx="3960001"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Wealth management B2C customers’ experience</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a:r>
              <a:rPr lang="en-US" sz="1050">
                <a:latin typeface="+mj-lt"/>
              </a:rPr>
              <a:t>Digitalizing financial advisors’ day to day operations: CG’s positioning and underlying opportunities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4</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8" y="4294795"/>
            <a:ext cx="4319991"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a:solidFill>
                  <a:srgbClr val="FFFFFF"/>
                </a:solidFill>
                <a:latin typeface="+mj-lt"/>
              </a:rPr>
              <a:t>Digitalizing CGP’s back and middle offices: comparison of CGP’s organizations and models</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4417722"/>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5</a:t>
            </a:r>
          </a:p>
        </p:txBody>
      </p:sp>
      <p:sp>
        <p:nvSpPr>
          <p:cNvPr id="28" name="Arrow: Pentagon">
            <a:extLst>
              <a:ext uri="{FF2B5EF4-FFF2-40B4-BE49-F238E27FC236}">
                <a16:creationId xmlns:a16="http://schemas.microsoft.com/office/drawing/2014/main" id="{38C3B8D7-0ED8-4605-B01F-36220DF5C742}"/>
              </a:ext>
            </a:extLst>
          </p:cNvPr>
          <p:cNvSpPr/>
          <p:nvPr/>
        </p:nvSpPr>
        <p:spPr bwMode="auto">
          <a:xfrm>
            <a:off x="1641599" y="4895397"/>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kumimoji="0" lang="en-US" sz="1050" i="0" u="none" strike="noStrike" cap="none" normalizeH="0" baseline="0">
                <a:ln>
                  <a:noFill/>
                </a:ln>
                <a:effectLst/>
                <a:latin typeface="+mj-lt"/>
              </a:rPr>
              <a:t>Highlights on key digital growth opportunities for CG</a:t>
            </a:r>
          </a:p>
        </p:txBody>
      </p:sp>
      <p:sp>
        <p:nvSpPr>
          <p:cNvPr id="29" name="Oval">
            <a:extLst>
              <a:ext uri="{FF2B5EF4-FFF2-40B4-BE49-F238E27FC236}">
                <a16:creationId xmlns:a16="http://schemas.microsoft.com/office/drawing/2014/main" id="{FCA1C270-D5A6-48BE-BA7A-2F8F42CEA5A7}"/>
              </a:ext>
            </a:extLst>
          </p:cNvPr>
          <p:cNvSpPr/>
          <p:nvPr/>
        </p:nvSpPr>
        <p:spPr bwMode="auto">
          <a:xfrm>
            <a:off x="1717200" y="5018324"/>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9DB0"/>
                </a:solidFill>
                <a:effectLst/>
                <a:latin typeface="+mj-lt"/>
              </a:rPr>
              <a:t>6</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a:latin typeface="+mj-lt"/>
            </a:endParaRPr>
          </a:p>
        </p:txBody>
      </p:sp>
    </p:spTree>
    <p:extLst>
      <p:ext uri="{BB962C8B-B14F-4D97-AF65-F5344CB8AC3E}">
        <p14:creationId xmlns:p14="http://schemas.microsoft.com/office/powerpoint/2010/main" val="980394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12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4&quot;&gt;&lt;elem m_fUsage=&quot;2.71414578641300252571E+00&quot;&gt;&lt;m_msothmcolidx val=&quot;0&quot;/&gt;&lt;m_rgb r=&quot;00&quot; g=&quot;9D&quot; b=&quot;B0&quot;/&gt;&lt;m_nBrightness endver=&quot;26206&quot; val=&quot;0&quot;/&gt;&lt;/elem&gt;&lt;elem m_fUsage=&quot;1.35483060875715910498E+00&quot;&gt;&lt;m_msothmcolidx val=&quot;0&quot;/&gt;&lt;m_rgb r=&quot;32&quot; g=&quot;A3&quot; b=&quot;AF&quot;/&gt;&lt;m_nBrightness endver=&quot;26206&quot; val=&quot;0&quot;/&gt;&lt;/elem&gt;&lt;elem m_fUsage=&quot;1.17137055068487172527E+00&quot;&gt;&lt;m_msothmcolidx val=&quot;0&quot;/&gt;&lt;m_rgb r=&quot;13&quot; g=&quot;9B&quot; b=&quot;A6&quot;/&gt;&lt;m_nBrightness endver=&quot;26206&quot; val=&quot;0&quot;/&gt;&lt;/elem&gt;&lt;elem m_fUsage=&quot;8.84867924549610163076E-01&quot;&gt;&lt;m_msothmcolidx val=&quot;0&quot;/&gt;&lt;m_rgb r=&quot;63&quot; g=&quot;CA&quot; b=&quot;E4&quot;/&gt;&lt;m_nBrightness endver=&quot;26206&quot; val=&quot;0&quot;/&gt;&lt;/elem&gt;&lt;elem m_fUsage=&quot;8.17887699000000023553E-01&quot;&gt;&lt;m_msothmcolidx val=&quot;0&quot;/&gt;&lt;m_rgb r=&quot;57&quot; g=&quot;A8&quot; b=&quot;31&quot;/&gt;&lt;m_nBrightness endver=&quot;26206&quot; val=&quot;0&quot;/&gt;&lt;/elem&gt;&lt;elem m_fUsage=&quot;7.37332132094649206344E-01&quot;&gt;&lt;m_msothmcolidx val=&quot;0&quot;/&gt;&lt;m_rgb r=&quot;C6&quot; g=&quot;21&quot; b=&quot;27&quot;/&gt;&lt;m_nBrightness endver=&quot;26206&quot; val=&quot;0&quot;/&gt;&lt;/elem&gt;&lt;elem m_fUsage=&quot;6.70484245440166048979E-01&quot;&gt;&lt;m_msothmcolidx val=&quot;0&quot;/&gt;&lt;m_rgb r=&quot;FF&quot; g=&quot;79&quot; b=&quot;00&quot;/&gt;&lt;m_nBrightness endver=&quot;26206&quot; val=&quot;0&quot;/&gt;&lt;/elem&gt;&lt;elem m_fUsage=&quot;5.90490000000000181402E-01&quot;&gt;&lt;m_msothmcolidx val=&quot;0&quot;/&gt;&lt;m_rgb r=&quot;F0&quot; g=&quot;51&quot; b=&quot;27&quot;/&gt;&lt;m_nBrightness endver=&quot;26206&quot; val=&quot;0&quot;/&gt;&lt;/elem&gt;&lt;elem m_fUsage=&quot;2.66872914491758816968E-01&quot;&gt;&lt;m_msothmcolidx val=&quot;0&quot;/&gt;&lt;m_rgb r=&quot;FF&quot; g=&quot;C7&quot; b=&quot;21&quot;/&gt;&lt;m_nBrightness endver=&quot;26206&quot; val=&quot;0&quot;/&gt;&lt;/elem&gt;&lt;elem m_fUsage=&quot;1.66771816996665767086E-01&quot;&gt;&lt;m_msothmcolidx val=&quot;0&quot;/&gt;&lt;m_rgb r=&quot;76&quot; g=&quot;8F&quot; b=&quot;AD&quot;/&gt;&lt;m_nBrightness endver=&quot;26206&quot; val=&quot;0&quot;/&gt;&lt;/elem&gt;&lt;elem m_fUsage=&quot;1.50094635296999207030E-01&quot;&gt;&lt;m_msothmcolidx val=&quot;0&quot;/&gt;&lt;m_rgb r=&quot;F4&quot; g=&quot;8C&quot; b=&quot;00&quot;/&gt;&lt;m_nBrightness endver=&quot;26206&quot; val=&quot;0&quot;/&gt;&lt;/elem&gt;&lt;elem m_fUsage=&quot;1.35085171767299283552E-01&quot;&gt;&lt;m_msothmcolidx val=&quot;0&quot;/&gt;&lt;m_rgb r=&quot;11&quot; g=&quot;11&quot; b=&quot;11&quot;/&gt;&lt;m_nBrightness endver=&quot;26206&quot; val=&quot;0&quot;/&gt;&lt;/elem&gt;&lt;elem m_fUsage=&quot;7.84557038688719898811E-02&quot;&gt;&lt;m_msothmcolidx val=&quot;0&quot;/&gt;&lt;m_rgb r=&quot;79&quot; g=&quot;63&quot; b=&quot;32&quot;/&gt;&lt;m_nBrightness endver=&quot;26206&quot; val=&quot;0&quot;/&gt;&lt;/elem&gt;&lt;elem m_fUsage=&quot;4.71012869724624916312E-02&quot;&gt;&lt;m_msothmcolidx val=&quot;0&quot;/&gt;&lt;m_rgb r=&quot;BC&quot; g=&quot;49&quot; b=&quot;61&quot;/&gt;&lt;m_nBrightness endver=&quot;26206&quot; val=&quot;0&quot;/&gt;&lt;/elem&gt;&lt;elem m_fUsage=&quot;4.23911582752162438559E-02&quot;&gt;&lt;m_msothmcolidx val=&quot;0&quot;/&gt;&lt;m_rgb r=&quot;CD&quot; g=&quot;79&quot; b=&quot;76&quot;/&gt;&lt;m_nBrightness endver=&quot;26206&quot; val=&quot;0&quot;/&gt;&lt;/elem&gt;&lt;elem m_fUsage=&quot;3.81520424476946215520E-02&quot;&gt;&lt;m_msothmcolidx val=&quot;0&quot;/&gt;&lt;m_rgb r=&quot;D8&quot; g=&quot;9A&quot; b=&quot;98&quot;/&gt;&lt;m_nBrightness endver=&quot;26206&quot; val=&quot;0&quot;/&gt;&lt;/elem&gt;&lt;elem m_fUsage=&quot;2.94037494770665944199E-02&quot;&gt;&lt;m_msothmcolidx val=&quot;0&quot;/&gt;&lt;m_rgb r=&quot;00&quot; g=&quot;B9&quot; b=&quot;AF&quot;/&gt;&lt;m_nBrightness endver=&quot;26206&quot; val=&quot;0&quot;/&gt;&lt;/elem&gt;&lt;elem m_fUsage=&quot;2.40780583115969698538E-02&quot;&gt;&lt;m_msothmcolidx val=&quot;0&quot;/&gt;&lt;m_rgb r=&quot;B5&quot; g=&quot;94&quot; b=&quot;4B&quot;/&gt;&lt;m_nBrightness endver=&quot;26206&quot; val=&quot;0&quot;/&gt;&lt;/elem&gt;&lt;elem m_fUsage=&quot;1.99104458101607359466E-02&quot;&gt;&lt;m_msothmcolidx val=&quot;0&quot;/&gt;&lt;m_rgb r=&quot;D9&quot; g=&quot;96&quot; b=&quot;94&quot;/&gt;&lt;m_nBrightness endver=&quot;26206&quot; val=&quot;0&quot;/&gt;&lt;/elem&gt;&lt;elem m_fUsage=&quot;1.84664781319291530781E-02&quot;&gt;&lt;m_msothmcolidx val=&quot;0&quot;/&gt;&lt;m_rgb r=&quot;F1&quot; g=&quot;78&quot; b=&quot;30&quot;/&gt;&lt;m_nBrightness endver=&quot;26206&quot; val=&quot;0&quot;/&gt;&lt;/elem&gt;&lt;elem m_fUsage=&quot;1.49687171024028044253E-02&quot;&gt;&lt;m_msothmcolidx val=&quot;0&quot;/&gt;&lt;m_rgb r=&quot;28&quot; g=&quot;6F&quot; b=&quot;80&quot;/&gt;&lt;m_nBrightness endver=&quot;26206&quot; val=&quot;0&quot;/&gt;&lt;/elem&gt;&lt;elem m_fUsage=&quot;1.19725151825620327456E-02&quot;&gt;&lt;m_msothmcolidx val=&quot;0&quot;/&gt;&lt;m_rgb r=&quot;E8&quot; g=&quot;6D&quot; b=&quot;09&quot;/&gt;&lt;m_nBrightness endver=&quot;26206&quot; val=&quot;0&quot;/&gt;&lt;/elem&gt;&lt;elem m_fUsage=&quot;8.72796356808772273717E-03&quot;&gt;&lt;m_msothmcolidx val=&quot;0&quot;/&gt;&lt;m_rgb r=&quot;83&quot; g=&quot;3E&quot; b=&quot;05&quot;/&gt;&lt;m_nBrightness endver=&quot;26206&quot; val=&quot;0&quot;/&gt;&lt;/elem&gt;&lt;elem m_fUsage=&quot;3.75710212613636698742E-03&quot;&gt;&lt;m_msothmcolidx val=&quot;0&quot;/&gt;&lt;m_rgb r=&quot;2F&quot; g=&quot;82&quot; b=&quot;97&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WQRrCB4oJNGyEP1foO7AH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RbTOJmgR5v0cHADQl1sNg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5fdAMLboZGgJ1Vi0uDtM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bupjyy1RR.fmpLlOqsl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oe4tjAlZTkCDX540PxC3A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V1DxGZGBT2aaQq8MfbZ8X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oSy51YXYQ_G4CG9FgaUiA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iZONz8yPRCa4tMILMUhYX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oHKHwCCiTHxRmq1QGNF.o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_S98kR6d87deDYQ7MOyF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oHKHwCCiTHxRmq1QGNF.o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7isn3h8bQiSjWYUYw7Om3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xXJX9CzkQTKdkraZTcZ53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7isn3h8bQiSjWYUYw7Om3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xXJX9CzkQTKdkraZTcZ53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mMto3VQiRDqv8sWUgP1lN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CvgnlGvQiupIPXFwlDli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yJ8EUGR0G46xiu6OVDw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7isn3h8bQiSjWYUYw7Om3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xXJX9CzkQTKdkraZTcZ53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5nh14hzFTZW9fBYFa0Xhi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uQ29izMR3.dGQMTnWuGpA"/>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9.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heme/theme1.xml><?xml version="1.0" encoding="utf-8"?>
<a:theme xmlns:a="http://schemas.openxmlformats.org/drawingml/2006/main" name="Masque_Corporate_Surfe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A2FE142669234AB48D227D29AB94D1" ma:contentTypeVersion="2" ma:contentTypeDescription="Crée un document." ma:contentTypeScope="" ma:versionID="073f3bf5a39ecb51c89749680e611718">
  <xsd:schema xmlns:xsd="http://www.w3.org/2001/XMLSchema" xmlns:xs="http://www.w3.org/2001/XMLSchema" xmlns:p="http://schemas.microsoft.com/office/2006/metadata/properties" xmlns:ns2="c4957ba5-4fed-451d-8bfb-39f86836cc4d" targetNamespace="http://schemas.microsoft.com/office/2006/metadata/properties" ma:root="true" ma:fieldsID="b1551870f636ce145e76e081f073f6cf" ns2:_="">
    <xsd:import namespace="c4957ba5-4fed-451d-8bfb-39f86836cc4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957ba5-4fed-451d-8bfb-39f86836cc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6417EB-B4C8-4B41-9161-897E4D9AE177}">
  <ds:schemaRefs>
    <ds:schemaRef ds:uri="c4957ba5-4fed-451d-8bfb-39f86836cc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1C069B-ACA6-419E-BC71-16C442E08CE3}">
  <ds:schemaRefs>
    <ds:schemaRef ds:uri="c4957ba5-4fed-451d-8bfb-39f86836cc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52175CB-F170-4365-9AFA-31DBE76946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Masque_Corporate_Surfeur</Template>
  <TotalTime>182</TotalTime>
  <Words>33608</Words>
  <Application>Microsoft Office PowerPoint</Application>
  <PresentationFormat>A4 Paper (210x297 mm)</PresentationFormat>
  <Paragraphs>5270</Paragraphs>
  <Slides>153</Slides>
  <Notes>43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153</vt:i4>
      </vt:variant>
    </vt:vector>
  </HeadingPairs>
  <TitlesOfParts>
    <vt:vector size="166" baseType="lpstr">
      <vt:lpstr>Arial</vt:lpstr>
      <vt:lpstr>Calibri</vt:lpstr>
      <vt:lpstr>Compass Sans</vt:lpstr>
      <vt:lpstr>Compass Serif</vt:lpstr>
      <vt:lpstr>Courier New</vt:lpstr>
      <vt:lpstr>Harriet Text</vt:lpstr>
      <vt:lpstr>Segoe UI</vt:lpstr>
      <vt:lpstr>Trebuchet MS</vt:lpstr>
      <vt:lpstr>Verdana</vt:lpstr>
      <vt:lpstr>Verdana (Body)</vt:lpstr>
      <vt:lpstr>Wingdings</vt:lpstr>
      <vt:lpstr>Masque_Corporate_Surfeur</vt:lpstr>
      <vt:lpstr>think-cell Slide</vt:lpstr>
      <vt:lpstr>PowerPoint Presentation</vt:lpstr>
      <vt:lpstr>DISCLAIMER</vt:lpstr>
      <vt:lpstr>This document is the result of a one-week engagement, which concentrates on a red flags analysis over 5 main disruptive digital areas and on a review of potential growth opportunities for CG</vt:lpstr>
      <vt:lpstr>Both external expert interviews and reference materials coming from internal and external sources have been leveraged throughout eleven’s analyses</vt:lpstr>
      <vt:lpstr>Glossary of key terms</vt:lpstr>
      <vt:lpstr>PowerPoint Presentation</vt:lpstr>
      <vt:lpstr>PowerPoint Presentation</vt:lpstr>
      <vt:lpstr>One-pager red flag analysis: the assessment of CG’s ecosystem, operations and customer’s journeys highlights the strength and resilience of its model</vt:lpstr>
      <vt:lpstr>PowerPoint Presentation</vt:lpstr>
      <vt:lpstr>While the number of digital intermediaries and services providers has increased competitive pressure on traditional CGPs, human-based wealth management advices keep holding the largest business value within the ecosystem</vt:lpstr>
      <vt:lpstr>Digital levers act as catalyzers of enhanced human-based wealth management advices, and will be increasingly important as customers’ expectations regarding digital services shift between existing and new generations</vt:lpstr>
      <vt:lpstr>CG’s choice to leverage Manymore’s cloud-based wealth management software will help save resources maintaining IT up to date to meet evolving regulation</vt:lpstr>
      <vt:lpstr>While CG’s premium and tailor-made services are already being digitalized, selected digital opportunities such as an enhanced customer knowledge would help CG go beyond competition</vt:lpstr>
      <vt:lpstr>Focus on digital acquisition: Acquisition based on recommendations from customers or prescribers being the most effective, CG can further reinforce these channels by strengthening its digital reputation and online communication </vt:lpstr>
      <vt:lpstr>Focus on digital product operations: Due to its high-end positioning, CG will only be able to achieve partial digitalization of its operations but could develop a 100% digital journey on a selected product range</vt:lpstr>
      <vt:lpstr>Three levels of digital ambitions can be envisioned to enhance CG’s existing distribution channels and  pre-empt the acquisition of digital native customers in the coming years </vt:lpstr>
      <vt:lpstr>Opportunity - Network of independent CGPs: CG could leverage a white-label network of self employed CGPs to target the upper part of the mass market</vt:lpstr>
      <vt:lpstr>Opportunity - Data augmented advisor: CG could increase its level of offer personalization and switch to proactive advices by knowing its customers better, through three digital levers</vt:lpstr>
      <vt:lpstr>Opportunity - Neo-bank for expatriates: Given the liberalization of banking and the emergence of banking-as-a-service, the launch of a neo-bank targeting expatriates could be a way to fuel customer acquisition and service personalization</vt:lpstr>
      <vt:lpstr>PowerPoint Presentation</vt:lpstr>
      <vt:lpstr>CG’s ecosystem is increasingly complex with an increasing number digital intermediaries and services providers between the end-clients and the asset producers</vt:lpstr>
      <vt:lpstr>The value chain of the wealth management industry is broken into several bricks that do not capture the same value, producers and IFAs holding the lion share of value creation</vt:lpstr>
      <vt:lpstr>Various players are positioned along this value chain, with an increasing porosity between them due to open banking</vt:lpstr>
      <vt:lpstr>Financial and data flows have largely increased between these players , particularly due to the exchanges’ rising standardization (i.e., through Penelop standard)</vt:lpstr>
      <vt:lpstr>CG benefits from a large range of products due to its multi-supplier approach, contrary to Yomoni-like mass-market wealth management solutions that deal with few suppliers in white label only</vt:lpstr>
      <vt:lpstr>Illustration 1: Investment products aggregation platforms compete with GCPs professional software editors to be positioned in the middle of wealth management’s value chain</vt:lpstr>
      <vt:lpstr>Illustration 2: Alpheys is a fully digitalized B2B platform that have sat between products platform and B2B2C software </vt:lpstr>
      <vt:lpstr>Illustration 3: Suffering from very high B2C customers acquisitions costs, B2C mass market platforms are shifting from pure B2C model to B2B model and targets CGPs</vt:lpstr>
      <vt:lpstr>Opportunity - Neo-bank for expatriates: Given the liberalization of banking and the emergence of banking-as-a-service, the launch of a neo-bank targeting expatriates could be a way to fuel customer acquisition and service personalization</vt:lpstr>
      <vt:lpstr>PowerPoint Presentation</vt:lpstr>
      <vt:lpstr>As trust remains a main KPC for clients, prescribers keep playing a key role for CGP companies in the acquisition process</vt:lpstr>
      <vt:lpstr>Among CG’s six brands, both Crystal Finance and Expert &amp; Finance leverage indirect distribution channels through networks of CPAs (600+), notaries or tax lawyers to sell wealth management services to B2C customers including expatriates, business executives</vt:lpstr>
      <vt:lpstr>CG’s indirect distribution model is based on the sharing of fees paid by end-customers with their “business getters”</vt:lpstr>
      <vt:lpstr>If CPAs’ roles and responsibilities haven’t changed, the services proposed by CPAs have been profoundly impacted by the emergence of new technologies</vt:lpstr>
      <vt:lpstr>These new services and missions could lead to the emergence of several types of accounting firms, with different levels of specialization and positioning</vt:lpstr>
      <vt:lpstr>Indeed, CPAs are increasingly seeking to address the consulting market in addition to their traditional activities</vt:lpstr>
      <vt:lpstr>To further reinforce acquisition channels, CG can leverage digital levers aiming at strengthening its digital reputation and at reinforcing its online communication with prescribers</vt:lpstr>
      <vt:lpstr>Illustration: CG could provide a dedicated cloud software for CPAs prescribers so that they carry out the first steps of a wealth management service before an advisor from CG takes over</vt:lpstr>
      <vt:lpstr>PowerPoint Presentation</vt:lpstr>
      <vt:lpstr>CGPs’ “reason to be” lies in their capacity to address the “Mass Affluent” segment compared to traditional players (e.g., private banks, …) and pure digital players</vt:lpstr>
      <vt:lpstr>The volume and nature of available investment products (i.e., banking, finance, insurance, real estate) depend on the level of wealth of the client segment</vt:lpstr>
      <vt:lpstr>However, asset suppliers do not have the same level of digital maturity which complexifies operations when CGPs expand their offers</vt:lpstr>
      <vt:lpstr>With outstanding assets exceeding 1,000bn€ in 2019 in Europe (+30% growth S2 2019), ETFs have become a product to be considered in CGPs' offerings</vt:lpstr>
      <vt:lpstr>Illustration: The thrive of passive investment solutions such as ETFs is increasing expectations in terms of cost/performance ratio</vt:lpstr>
      <vt:lpstr>CG can seize the opportunity to develop an alternative digital journey by leveraging ETFs in self-care solutions and increase its collection of assets</vt:lpstr>
      <vt:lpstr>By offering a reduced product offering (i.e., &lt;20 products), traditional CGPs can guarantee a relatively smooth digital user experience</vt:lpstr>
      <vt:lpstr>PowerPoint Presentation</vt:lpstr>
      <vt:lpstr>Offering a state-of-the-art digital UX today is key to secure CG’s long-term growth as customer’s expectations are evolving rapidly</vt:lpstr>
      <vt:lpstr>CGP’s customer journey is made up of a direct or indirect contact phase, a conversion phase and a management phase in which the client follows-up and makes patrimonial strategic arbitrations</vt:lpstr>
      <vt:lpstr>Clients expect a fully-personalized offer combined with a simple yet high-end service provided by the CGP throughout the customer journey</vt:lpstr>
      <vt:lpstr>Unlike the Mass Market segment sensitive to a unified digital UX with mature self-care solutions, the top-rich segment demands a high-end and fully-personalized offer requiring human interactions</vt:lpstr>
      <vt:lpstr>PowerPoint Presentation</vt:lpstr>
      <vt:lpstr>The reputation of the advisor along the brand and quality image of the CGP are essential to attract, convert and ensure the satisfaction of the client </vt:lpstr>
      <vt:lpstr>Depending on their level of wealth, customers have heterogeneous expectations regarding CGP, therefore different customers’ journeys can be highlighted according to the client segmentation</vt:lpstr>
      <vt:lpstr>The conversion phase of the customer journey requires the collection and processing of numerous administrative documents necessary for compliance</vt:lpstr>
      <vt:lpstr>Mass market (1/3) - The customer journey is mostly digital when it comes to &lt; 100K€ investors</vt:lpstr>
      <vt:lpstr>Mass market (2/3) - Focus on Yomoni contact and conversion phase</vt:lpstr>
      <vt:lpstr>Mass market (3/3) - Focus on Yomoni management phase</vt:lpstr>
      <vt:lpstr>Mass &amp; Core affluent (1/3) - The customer journey becomes less digital to get a more human interactive and tailor-made experience when the customer is wealthier</vt:lpstr>
      <vt:lpstr>Mass and core affluent (2/3) - Focus on CG contact and conversion phase </vt:lpstr>
      <vt:lpstr>PowerPoint Presentation</vt:lpstr>
      <vt:lpstr>PowerPoint Presentation</vt:lpstr>
      <vt:lpstr>Acquisition channels based on the recommendation of trusted individuals (e.g, personal or professional network) are the most effective and are those on which CG could further capitalize</vt:lpstr>
      <vt:lpstr>SEO performances of a website depend on several criteria specific to the algorithm of each search engine (e.g., Google, Bing, Yahoo,…)</vt:lpstr>
      <vt:lpstr>Fintech players are well-mastering SEO while CG and similar-sized peers are average-performers with room for further potential enhancement</vt:lpstr>
      <vt:lpstr>As searches for investment products account for most of all queries in CG’s semantic universe, compared to business and company names keywords…</vt:lpstr>
      <vt:lpstr>… CG can capitalize on product-related semantic universe to improve its SEO maturity</vt:lpstr>
      <vt:lpstr>Therefore, CG has the opportunity to reinforce its visibility in organic search results thanks to a better positioning on its product/business-semantic universe</vt:lpstr>
      <vt:lpstr>CG could also enhance its digital brand equity and attract more qualified leads into its ecosystem by leveraging SEA – Search Engine Advertising</vt:lpstr>
      <vt:lpstr>In terms of marketing claim, Family Offices and robo-advisor promote an avant-garde and exclusive identity while traditional CGPs capitalized on their history and reputation</vt:lpstr>
      <vt:lpstr>PowerPoint Presentation</vt:lpstr>
      <vt:lpstr>The main steps of customers’ journey of a wealth manager can be mapped to the corresponding operations</vt:lpstr>
      <vt:lpstr>CGPs work along a complex operational chain where back and middle office tasks have a poor balance between time invested and value perceived by the end-customer</vt:lpstr>
      <vt:lpstr>Despite an ongoing digitalization, there is still improvement opportunity to address CGPs’ pain points especially on regulatory and time-consuming tasks that are decreasing their profitability</vt:lpstr>
      <vt:lpstr>There is yet some solutions that progressively digitalize CGPs’ operational chain especially for the back and middle office</vt:lpstr>
      <vt:lpstr>Illustration – software and tech providers: On top of internal development to digitalize processes, CG could leverage many existing players that have implemented tools related to wealth management operations</vt:lpstr>
      <vt:lpstr>To go further in this digitalization journey 5 new technology enablers could solve additional CGPs’ pain points on the long term</vt:lpstr>
      <vt:lpstr>In the future, these enablers could allow CG to stand out by freeing CGPs from non core-business tasks and help them in their core-business creating data-augmented CGPs</vt:lpstr>
      <vt:lpstr>Opportunity - Data augmented advisor: CG could increase its level of offer personalization and switch to proactive advices by knowing its customers better, through three digital levers</vt:lpstr>
      <vt:lpstr>PowerPoint Presentation</vt:lpstr>
      <vt:lpstr>Among the 4 lines of work in the CGPs’ operational chain 5 digitalization areas can be highlighted</vt:lpstr>
      <vt:lpstr>Various digital solutions could help CG move forward on those digital areas</vt:lpstr>
      <vt:lpstr>Assessing CG’s digitalization to its peers actually consists in comparing their choices between Harvest, Manymore and an internal development of software solution </vt:lpstr>
      <vt:lpstr>PowerPoint Presentation</vt:lpstr>
      <vt:lpstr>Digital is a key opportunity to streamline internal operations while improving both customers’ and CGPs’ journeys by modularizing exchanges with customers and freeing CGP from back and middle offices</vt:lpstr>
      <vt:lpstr>CGPs work along a complex operational chain where the number of tools to master can explode</vt:lpstr>
      <vt:lpstr>Illustration – Harvest &amp; Manymore (1/2): Two wealth management software dominate the market, Harvest being the leader with a standardized and robust solution and Manymore offering more personalization </vt:lpstr>
      <vt:lpstr>Illustration – Harvest &amp; Manymore (1/2): Harvest and Manymore have significantly incorporated existing digital enablers in their offers, becoming must-have tools for most of CGPs</vt:lpstr>
      <vt:lpstr>Illustration –Manymore (1/3): Connective software aggregates insurers’ products to help advisors subscribe for clients on selected products directly on the Manymore environment</vt:lpstr>
      <vt:lpstr>Illustration –Manymore (2/3): Prisme solution helps advisors manage their operations and stores key insights regarding their clients</vt:lpstr>
      <vt:lpstr>Illustration –Manymore (3/3): Nexus is a mobile and desktop customer interface to provide wealth management reporting to the end-customer</vt:lpstr>
      <vt:lpstr>PowerPoint Presentation</vt:lpstr>
      <vt:lpstr>When selecting a digitalization provider, CGPs face trade-offs between internal developments and off-the-shelf solutions of the market with pros and cons on both side</vt:lpstr>
      <vt:lpstr>Illustration – International benchmark: Many international players are also providing CGPs’ software digitalizing wealth management</vt:lpstr>
      <vt:lpstr>CG’s choice to leverage Manymore’s cloud-based wealth management software instead of developing its own software will help save resources maintaining IT up to date to meet evolving regulation</vt:lpstr>
      <vt:lpstr>The level of digitalization also depends on the ratio between development of the tools needed and budget CGP companies can allocate to develop and maintain them</vt:lpstr>
      <vt:lpstr>Illustration: Harvest Big Expert solution offers an automated wealth diagnosis coupled with strategic wealth management recommendations </vt:lpstr>
      <vt:lpstr>CG relies on a strong SI organization and will be able to allocate its resources on B2C to help E&amp;F migrate to Manymore</vt:lpstr>
      <vt:lpstr>PowerPoint Presentation</vt:lpstr>
      <vt:lpstr>CG’s operation are mostly covered by Manymore’s standard modules even if Harvest is still used for wealth diagnostic and customization could be needed especially in the interaction with end-clients and prescribers</vt:lpstr>
      <vt:lpstr>Customization consists in a modification of existing process in order to strengthen the human added value…</vt:lpstr>
      <vt:lpstr>… and therefore develop a tailor-made journey to specific end-clients</vt:lpstr>
      <vt:lpstr>4 levels of integration can be leveraged to personalize a software upon a standard solution, each level corresponding to a balance between personalization and size of developments</vt:lpstr>
      <vt:lpstr>Illustration: Manymore has made the choice to build a more and more flexible software allowing customization, making its offer relevant for big CGPs that want a compromise between standardization and modularity</vt:lpstr>
      <vt:lpstr>PowerPoint Presentation</vt:lpstr>
      <vt:lpstr>Due to the MIF2 regulation, and to keep their margin level at a constant level, the proportion of CGPi should decrease while the number of liberal CGPs could increase helped in their activities by digital tools</vt:lpstr>
      <vt:lpstr>Digital tools are paving the way for alternative models such as networks of self employed CGPs, gaining over banks and insurance companies</vt:lpstr>
      <vt:lpstr>Opportunity - Network of independent CGPs: CG could leverage a white-label network of self employed CGPs to target the upper part of the mass market</vt:lpstr>
      <vt:lpstr>PowerPoint Presentation</vt:lpstr>
      <vt:lpstr>Three levels of digital ambitions can be leveraged to enhance CG’s existing distribution channels in order to pre-empt the acquisition of digital native customers in the coming years </vt:lpstr>
      <vt:lpstr>PowerPoint Presentation</vt:lpstr>
      <vt:lpstr>Illustration – Neo-banks (1/3): With fully Digitalized solutions and low fees, neo-banks could leverage their privileged access to end-customers to develop wealth management activities</vt:lpstr>
      <vt:lpstr>Illustration – Vertical neo-banks (2/3): More specifically, vertical neo-banks target a specific segment of the population and can differentiate from peers with hyper-specialized services</vt:lpstr>
      <vt:lpstr>Illustration – Vertical neo-banks (3/3): For example, Société Générale group has acquired Shine, a neo-bank dedicated to self-employed and entrepreneurs to benefit from its modern, fully-digital, ultra-specialized offer</vt:lpstr>
      <vt:lpstr>CG’s opportunity to launch a verticalized neo-bank could appear difficult when considering, the competitive and growing ecosystem of neo-banks and the cost of creation of such a bank</vt:lpstr>
      <vt:lpstr>As shown by the growing number of neo-banks, it seems that neither the legal status nor the technical stack are the most complicated task in launching a neo-bank</vt:lpstr>
      <vt:lpstr>Indeed, some Fintechs offer turnkey and white label solutions that comply both regulatory and technological needs included in a global offer called “banking-as-a-service”</vt:lpstr>
      <vt:lpstr>The core challenge for the launch of a neo-bank for expatriates therefore is the acquisition of a strong customer base</vt:lpstr>
      <vt:lpstr>Illustration – Digital leverage:  CG’s neo-bank could leverage on online marketing and social network in order to build a strong customer base</vt:lpstr>
      <vt:lpstr>CG could leverage expatriates-specialist neo-bank models to increase its customers’ acquisition on one side and leverage banking customers data to improve its wealth management advisory on the other side</vt:lpstr>
      <vt:lpstr>Illustration – Leveraging customers’ data (1/2): Launching a neo-bank would give CG access to more acknowledgement about its client through the access to their bank account data </vt:lpstr>
      <vt:lpstr>Illustration – Leveraging customers’ data (2/2): : An access to customers’ banking account information makes it possible to detect “big life changes” through application of machine learning algorithm and thus to push proactively highly personalized recommendations </vt:lpstr>
      <vt:lpstr>Launching a neo-bank would be a major investment and would need a leverage on synergies in order to compensate the investment</vt:lpstr>
      <vt:lpstr>PowerPoint Presentation</vt:lpstr>
      <vt:lpstr>As for the Hubn’UP network, MLM-based models of self employed CGPs are extending, benefitting from digital tools to handle operations while keeping recruitment and training human</vt:lpstr>
      <vt:lpstr>Illustration (1/2): Access to financial market information is provided directly via La Financière d’Orion CGP-dedicated extranet supported by Harvest (O2s module) </vt:lpstr>
      <vt:lpstr>Illustration (2/2): Access to products’ performance is provided directly via La Financière d’Orion CGP-dedicated extranet supported by Harvest (O2s module) </vt:lpstr>
      <vt:lpstr> Similarly, CG could leverage the strength of MLM-recruitment to overcome the challenge of new affluent client's acquisition and rapidly gain in Net New Money and Net New Revenue by capillary growth</vt:lpstr>
      <vt:lpstr>CG could launch a white label network of self employed CGPs MLM-models to target the mass market segment</vt:lpstr>
      <vt:lpstr>Such model could rely on Compass’ model</vt:lpstr>
      <vt:lpstr>Compass is a global real estate technology company that provides an online platform that supports buying, renting and selling real estate assets leveraging Multi-Level-Marketing model to recruit agents</vt:lpstr>
      <vt:lpstr>Compass reached a tremendous amount of growth in a relatively short period of time - thanks to access to capital – to acquire real estate brokerage companies for massive agent recruiting tool at scale</vt:lpstr>
      <vt:lpstr>Compass’ model is based on a network of independent real estate agents powered by a multi-functionalities platform that enables them to focus on their high value-added tasks, i.e. , customer relationship</vt:lpstr>
      <vt:lpstr>Illustration:  Compass’ digital platform helps independent agents throughout their sales process</vt:lpstr>
      <vt:lpstr>Illustration: With its boutique, Compass also reinforces its premium brand image while providing tech-tools to fuel smartphone-powered sales</vt:lpstr>
      <vt:lpstr>Compass rely on a win-win exchange between agents and the platform: by enhancing its agents to perform better thank to its brand, network and tools, Compass create a virtuous circle bringing more agents, more customers and thus more growth</vt:lpstr>
      <vt:lpstr>Illustration – KW and Redfin: In the US market, real estate brokers invest in efficient tools and platforms to give their agents a competitive advantage, and some are expanding across European markets    </vt:lpstr>
      <vt:lpstr>Illustration – MLM platform: Contrary to models like Meero where digital tools substitute customer relationship from professionals, Compass model empowers them, so they focus on customer relationship</vt:lpstr>
      <vt:lpstr>Illustration – DigitRe : DigitRe’s model consists in sharing tools that concentrate their value proposition on solving consultants’ pain points</vt:lpstr>
      <vt:lpstr>CG could leverage a compass-like model based on a network of independent CGPs powered by a digital platform to target  the premium market provided that CG put in place the necessary means to develop a global and strong platform’s brand image</vt:lpstr>
      <vt:lpstr>Illustration: CG could leverage alternative MLM-like models to increase its revenues while better serving the low mass affluent segment</vt:lpstr>
      <vt:lpstr>PowerPoint Presentation</vt:lpstr>
      <vt:lpstr>A key success factors for CG’s successful digitalization is to create a valuable data backbone both built with Manymore, other data partners and proprietary to reduce operation costs and create added value upon its services</vt:lpstr>
      <vt:lpstr>More specifically, CG can capitalize on a multitude of data from different sources to ensure a 360° view of its clients </vt:lpstr>
      <vt:lpstr>CG can benefit from opportunities to personalize its offers by knowing better its customers better, through three levers</vt:lpstr>
      <vt:lpstr>Based on the analysis of the customer journey and the associated pain points, Orange has set up an in-store recommendation tool</vt:lpstr>
      <vt:lpstr>CG could improve its customer satisfaction and maximize its asset collection by refining its recommendations thanks to a valorization of its customer data with a customer profiling solution</vt:lpstr>
      <vt:lpstr>The implementation of this C2C recommendation solution will allow CG to translate its customer database into a competitive advantage that creates value for its clients.</vt:lpstr>
      <vt:lpstr>CG could adapt Bankin's aggregation offer to its own services in order to offer a more complete experience to its customers</vt:lpstr>
      <vt:lpstr>PowerPoint Presentation</vt:lpstr>
      <vt:lpstr>CG could leverage self-care solutions to implement a simplified digital end-to-end customer journey for clients looking to be as autonomous as possible in the management of their assets</vt:lpstr>
      <vt:lpstr>Illustration: The integration of a self-care solution for pre-filling customer data during the collection of asset information can lighten this step, considered to be a real pain point in the customer journey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Diamond</dc:title>
  <dc:creator>Thomas Simon;thibaut.watrigant@eleven-strategy.com</dc:creator>
  <cp:lastModifiedBy>Ugo MANTEL</cp:lastModifiedBy>
  <cp:revision>1</cp:revision>
  <cp:lastPrinted>2020-07-17T17:01:45Z</cp:lastPrinted>
  <dcterms:created xsi:type="dcterms:W3CDTF">2012-08-31T17:39:25Z</dcterms:created>
  <dcterms:modified xsi:type="dcterms:W3CDTF">2021-11-17T12:22:09Z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0x0101003DA2FE142669234AB48D227D29AB94D1</vt:lpwstr>
  </property>
</Properties>
</file>